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8.xml" ContentType="application/vnd.openxmlformats-officedocument.presentationml.notesSlide+xml"/>
  <Override PartName="/ppt/tags/tag13.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ppt/notesSlides/notesSlide11.xml" ContentType="application/vnd.openxmlformats-officedocument.presentationml.notesSlide+xml"/>
  <Override PartName="/ppt/tags/tag16.xml" ContentType="application/vnd.openxmlformats-officedocument.presentationml.tags+xml"/>
  <Override PartName="/ppt/notesSlides/notesSlide12.xml" ContentType="application/vnd.openxmlformats-officedocument.presentationml.notesSlide+xml"/>
  <Override PartName="/ppt/tags/tag17.xml" ContentType="application/vnd.openxmlformats-officedocument.presentationml.tags+xml"/>
  <Override PartName="/ppt/notesSlides/notesSlide13.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0.xml" ContentType="application/vnd.openxmlformats-officedocument.presentationml.tags+xml"/>
  <Override PartName="/ppt/notesSlides/notesSlide15.xml" ContentType="application/vnd.openxmlformats-officedocument.presentationml.notesSlide+xml"/>
  <Override PartName="/ppt/tags/tag21.xml" ContentType="application/vnd.openxmlformats-officedocument.presentationml.tags+xml"/>
  <Override PartName="/ppt/notesSlides/notesSlide16.xml" ContentType="application/vnd.openxmlformats-officedocument.presentationml.notesSlide+xml"/>
  <Override PartName="/ppt/tags/tag22.xml" ContentType="application/vnd.openxmlformats-officedocument.presentationml.tags+xml"/>
  <Override PartName="/ppt/notesSlides/notesSlide17.xml" ContentType="application/vnd.openxmlformats-officedocument.presentationml.notesSlide+xml"/>
  <Override PartName="/ppt/tags/tag23.xml" ContentType="application/vnd.openxmlformats-officedocument.presentationml.tags+xml"/>
  <Override PartName="/ppt/notesSlides/notesSlide18.xml" ContentType="application/vnd.openxmlformats-officedocument.presentationml.notesSlide+xml"/>
  <Override PartName="/ppt/tags/tag24.xml" ContentType="application/vnd.openxmlformats-officedocument.presentationml.tags+xml"/>
  <Override PartName="/ppt/notesSlides/notesSlide19.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20.xml" ContentType="application/vnd.openxmlformats-officedocument.presentationml.notesSlide+xml"/>
  <Override PartName="/ppt/tags/tag27.xml" ContentType="application/vnd.openxmlformats-officedocument.presentationml.tags+xml"/>
  <Override PartName="/ppt/notesSlides/notesSlide21.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22.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23.xml" ContentType="application/vnd.openxmlformats-officedocument.presentationml.notesSlide+xml"/>
  <Override PartName="/ppt/tags/tag33.xml" ContentType="application/vnd.openxmlformats-officedocument.presentationml.tags+xml"/>
  <Override PartName="/ppt/notesSlides/notesSlide24.xml" ContentType="application/vnd.openxmlformats-officedocument.presentationml.notesSlide+xml"/>
  <Override PartName="/ppt/tags/tag34.xml" ContentType="application/vnd.openxmlformats-officedocument.presentationml.tags+xml"/>
  <Override PartName="/ppt/notesSlides/notesSlide25.xml" ContentType="application/vnd.openxmlformats-officedocument.presentationml.notesSlide+xml"/>
  <Override PartName="/ppt/tags/tag35.xml" ContentType="application/vnd.openxmlformats-officedocument.presentationml.tags+xml"/>
  <Override PartName="/ppt/notesSlides/notesSlide26.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27.xml" ContentType="application/vnd.openxmlformats-officedocument.presentationml.notesSlide+xml"/>
  <Override PartName="/ppt/tags/tag38.xml" ContentType="application/vnd.openxmlformats-officedocument.presentationml.tags+xml"/>
  <Override PartName="/ppt/notesSlides/notesSlide28.xml" ContentType="application/vnd.openxmlformats-officedocument.presentationml.notesSlide+xml"/>
  <Override PartName="/ppt/tags/tag39.xml" ContentType="application/vnd.openxmlformats-officedocument.presentationml.tags+xml"/>
  <Override PartName="/ppt/notesSlides/notesSlide29.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30.xml" ContentType="application/vnd.openxmlformats-officedocument.presentationml.notesSlide+xml"/>
  <Override PartName="/ppt/tags/tag43.xml" ContentType="application/vnd.openxmlformats-officedocument.presentationml.tags+xml"/>
  <Override PartName="/ppt/notesSlides/notesSlide31.xml" ContentType="application/vnd.openxmlformats-officedocument.presentationml.notesSlide+xml"/>
  <Override PartName="/ppt/tags/tag44.xml" ContentType="application/vnd.openxmlformats-officedocument.presentationml.tags+xml"/>
  <Override PartName="/ppt/notesSlides/notesSlide32.xml" ContentType="application/vnd.openxmlformats-officedocument.presentationml.notesSlide+xml"/>
  <Override PartName="/ppt/tags/tag45.xml" ContentType="application/vnd.openxmlformats-officedocument.presentationml.tags+xml"/>
  <Override PartName="/ppt/notesSlides/notesSlide33.xml" ContentType="application/vnd.openxmlformats-officedocument.presentationml.notesSlide+xml"/>
  <Override PartName="/ppt/tags/tag46.xml" ContentType="application/vnd.openxmlformats-officedocument.presentationml.tags+xml"/>
  <Override PartName="/ppt/notesSlides/notesSlide34.xml" ContentType="application/vnd.openxmlformats-officedocument.presentationml.notesSlide+xml"/>
  <Override PartName="/ppt/tags/tag47.xml" ContentType="application/vnd.openxmlformats-officedocument.presentationml.tags+xml"/>
  <Override PartName="/ppt/notesSlides/notesSlide35.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36.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notesSlides/notesSlide37.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notesSlides/notesSlide38.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39.xml" ContentType="application/vnd.openxmlformats-officedocument.presentationml.notesSlide+xml"/>
  <Override PartName="/ppt/tags/tag58.xml" ContentType="application/vnd.openxmlformats-officedocument.presentationml.tags+xml"/>
  <Override PartName="/ppt/notesSlides/notesSlide40.xml" ContentType="application/vnd.openxmlformats-officedocument.presentationml.notesSlide+xml"/>
  <Override PartName="/ppt/tags/tag59.xml" ContentType="application/vnd.openxmlformats-officedocument.presentationml.tags+xml"/>
  <Override PartName="/ppt/notesSlides/notesSlide41.xml" ContentType="application/vnd.openxmlformats-officedocument.presentationml.notesSlide+xml"/>
  <Override PartName="/ppt/tags/tag60.xml" ContentType="application/vnd.openxmlformats-officedocument.presentationml.tags+xml"/>
  <Override PartName="/ppt/notesSlides/notesSlide42.xml" ContentType="application/vnd.openxmlformats-officedocument.presentationml.notesSlide+xml"/>
  <Override PartName="/ppt/tags/tag61.xml" ContentType="application/vnd.openxmlformats-officedocument.presentationml.tags+xml"/>
  <Override PartName="/ppt/notesSlides/notesSlide43.xml" ContentType="application/vnd.openxmlformats-officedocument.presentationml.notesSlide+xml"/>
  <Override PartName="/ppt/tags/tag62.xml" ContentType="application/vnd.openxmlformats-officedocument.presentationml.tags+xml"/>
  <Override PartName="/ppt/notesSlides/notesSlide44.xml" ContentType="application/vnd.openxmlformats-officedocument.presentationml.notesSlide+xml"/>
  <Override PartName="/ppt/tags/tag63.xml" ContentType="application/vnd.openxmlformats-officedocument.presentationml.tags+xml"/>
  <Override PartName="/ppt/notesSlides/notesSlide45.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46.xml" ContentType="application/vnd.openxmlformats-officedocument.presentationml.notesSlide+xml"/>
  <Override PartName="/ppt/tags/tag67.xml" ContentType="application/vnd.openxmlformats-officedocument.presentationml.tags+xml"/>
  <Override PartName="/ppt/notesSlides/notesSlide47.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48.xml" ContentType="application/vnd.openxmlformats-officedocument.presentationml.notesSlide+xml"/>
  <Override PartName="/ppt/tags/tag71.xml" ContentType="application/vnd.openxmlformats-officedocument.presentationml.tags+xml"/>
  <Override PartName="/ppt/notesSlides/notesSlide49.xml" ContentType="application/vnd.openxmlformats-officedocument.presentationml.notesSlide+xml"/>
  <Override PartName="/ppt/tags/tag72.xml" ContentType="application/vnd.openxmlformats-officedocument.presentationml.tags+xml"/>
  <Override PartName="/ppt/notesSlides/notesSlide50.xml" ContentType="application/vnd.openxmlformats-officedocument.presentationml.notesSlide+xml"/>
  <Override PartName="/ppt/tags/tag73.xml" ContentType="application/vnd.openxmlformats-officedocument.presentationml.tags+xml"/>
  <Override PartName="/ppt/notesSlides/notesSlide51.xml" ContentType="application/vnd.openxmlformats-officedocument.presentationml.notesSlide+xml"/>
  <Override PartName="/ppt/tags/tag74.xml" ContentType="application/vnd.openxmlformats-officedocument.presentationml.tags+xml"/>
  <Override PartName="/ppt/notesSlides/notesSlide52.xml" ContentType="application/vnd.openxmlformats-officedocument.presentationml.notesSlide+xml"/>
  <Override PartName="/ppt/tags/tag75.xml" ContentType="application/vnd.openxmlformats-officedocument.presentationml.tags+xml"/>
  <Override PartName="/ppt/notesSlides/notesSlide53.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notesSlides/notesSlide54.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notesSlides/notesSlide55.xml" ContentType="application/vnd.openxmlformats-officedocument.presentationml.notesSlide+xml"/>
  <Override PartName="/ppt/tags/tag83.xml" ContentType="application/vnd.openxmlformats-officedocument.presentationml.tags+xml"/>
  <Override PartName="/ppt/notesSlides/notesSlide56.xml" ContentType="application/vnd.openxmlformats-officedocument.presentationml.notesSlide+xml"/>
  <Override PartName="/ppt/tags/tag84.xml" ContentType="application/vnd.openxmlformats-officedocument.presentationml.tags+xml"/>
  <Override PartName="/ppt/notesSlides/notesSlide57.xml" ContentType="application/vnd.openxmlformats-officedocument.presentationml.notesSlide+xml"/>
  <Override PartName="/ppt/tags/tag85.xml" ContentType="application/vnd.openxmlformats-officedocument.presentationml.tags+xml"/>
  <Override PartName="/ppt/notesSlides/notesSlide58.xml" ContentType="application/vnd.openxmlformats-officedocument.presentationml.notesSlide+xml"/>
  <Override PartName="/ppt/tags/tag86.xml" ContentType="application/vnd.openxmlformats-officedocument.presentationml.tags+xml"/>
  <Override PartName="/ppt/notesSlides/notesSlide59.xml" ContentType="application/vnd.openxmlformats-officedocument.presentationml.notesSlide+xml"/>
  <Override PartName="/ppt/tags/tag87.xml" ContentType="application/vnd.openxmlformats-officedocument.presentationml.tags+xml"/>
  <Override PartName="/ppt/notesSlides/notesSlide60.xml" ContentType="application/vnd.openxmlformats-officedocument.presentationml.notesSlide+xml"/>
  <Override PartName="/ppt/tags/tag88.xml" ContentType="application/vnd.openxmlformats-officedocument.presentationml.tags+xml"/>
  <Override PartName="/ppt/notesSlides/notesSlide61.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62.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notesSlides/notesSlide63.xml" ContentType="application/vnd.openxmlformats-officedocument.presentationml.notesSlide+xml"/>
  <Override PartName="/ppt/tags/tag96.xml" ContentType="application/vnd.openxmlformats-officedocument.presentationml.tags+xml"/>
  <Override PartName="/ppt/notesSlides/notesSlide64.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notesSlides/notesSlide65.xml" ContentType="application/vnd.openxmlformats-officedocument.presentationml.notesSlide+xml"/>
  <Override PartName="/ppt/tags/tag99.xml" ContentType="application/vnd.openxmlformats-officedocument.presentationml.tags+xml"/>
  <Override PartName="/ppt/notesSlides/notesSlide66.xml" ContentType="application/vnd.openxmlformats-officedocument.presentationml.notesSlide+xml"/>
  <Override PartName="/ppt/tags/tag100.xml" ContentType="application/vnd.openxmlformats-officedocument.presentationml.tags+xml"/>
  <Override PartName="/ppt/notesSlides/notesSlide67.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notesSlides/notesSlide68.xml" ContentType="application/vnd.openxmlformats-officedocument.presentationml.notesSlide+xml"/>
  <Override PartName="/ppt/tags/tag103.xml" ContentType="application/vnd.openxmlformats-officedocument.presentationml.tags+xml"/>
  <Override PartName="/ppt/notesSlides/notesSlide69.xml" ContentType="application/vnd.openxmlformats-officedocument.presentationml.notesSlide+xml"/>
  <Override PartName="/ppt/tags/tag104.xml" ContentType="application/vnd.openxmlformats-officedocument.presentationml.tags+xml"/>
  <Override PartName="/ppt/notesSlides/notesSlide70.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notesSlides/notesSlide71.xml" ContentType="application/vnd.openxmlformats-officedocument.presentationml.notesSlide+xml"/>
  <Override PartName="/ppt/tags/tag107.xml" ContentType="application/vnd.openxmlformats-officedocument.presentationml.tags+xml"/>
  <Override PartName="/ppt/notesSlides/notesSlide72.xml" ContentType="application/vnd.openxmlformats-officedocument.presentationml.notesSlide+xml"/>
  <Override PartName="/ppt/tags/tag108.xml" ContentType="application/vnd.openxmlformats-officedocument.presentationml.tags+xml"/>
  <Override PartName="/ppt/notesSlides/notesSlide73.xml" ContentType="application/vnd.openxmlformats-officedocument.presentationml.notesSlide+xml"/>
  <Override PartName="/ppt/tags/tag109.xml" ContentType="application/vnd.openxmlformats-officedocument.presentationml.tags+xml"/>
  <Override PartName="/ppt/notesSlides/notesSlide74.xml" ContentType="application/vnd.openxmlformats-officedocument.presentationml.notesSlide+xml"/>
  <Override PartName="/ppt/tags/tag110.xml" ContentType="application/vnd.openxmlformats-officedocument.presentationml.tags+xml"/>
  <Override PartName="/ppt/notesSlides/notesSlide75.xml" ContentType="application/vnd.openxmlformats-officedocument.presentationml.notesSlide+xml"/>
  <Override PartName="/ppt/tags/tag111.xml" ContentType="application/vnd.openxmlformats-officedocument.presentationml.tags+xml"/>
  <Override PartName="/ppt/notesSlides/notesSlide76.xml" ContentType="application/vnd.openxmlformats-officedocument.presentationml.notesSlide+xml"/>
  <Override PartName="/ppt/tags/tag112.xml" ContentType="application/vnd.openxmlformats-officedocument.presentationml.tags+xml"/>
  <Override PartName="/ppt/notesSlides/notesSlide77.xml" ContentType="application/vnd.openxmlformats-officedocument.presentationml.notesSlide+xml"/>
  <Override PartName="/ppt/tags/tag113.xml" ContentType="application/vnd.openxmlformats-officedocument.presentationml.tags+xml"/>
  <Override PartName="/ppt/notesSlides/notesSlide78.xml" ContentType="application/vnd.openxmlformats-officedocument.presentationml.notesSlide+xml"/>
  <Override PartName="/ppt/tags/tag114.xml" ContentType="application/vnd.openxmlformats-officedocument.presentationml.tags+xml"/>
  <Override PartName="/ppt/notesSlides/notesSlide79.xml" ContentType="application/vnd.openxmlformats-officedocument.presentationml.notesSlide+xml"/>
  <Override PartName="/ppt/tags/tag115.xml" ContentType="application/vnd.openxmlformats-officedocument.presentationml.tags+xml"/>
  <Override PartName="/ppt/tags/tag116.xml" ContentType="application/vnd.openxmlformats-officedocument.presentationml.tags+xml"/>
  <Override PartName="/ppt/notesSlides/notesSlide80.xml" ContentType="application/vnd.openxmlformats-officedocument.presentationml.notesSlide+xml"/>
  <Override PartName="/ppt/tags/tag117.xml" ContentType="application/vnd.openxmlformats-officedocument.presentationml.tags+xml"/>
  <Override PartName="/ppt/notesSlides/notesSlide81.xml" ContentType="application/vnd.openxmlformats-officedocument.presentationml.notesSlide+xml"/>
  <Override PartName="/ppt/tags/tag118.xml" ContentType="application/vnd.openxmlformats-officedocument.presentationml.tags+xml"/>
  <Override PartName="/ppt/notesSlides/notesSlide82.xml" ContentType="application/vnd.openxmlformats-officedocument.presentationml.notesSlide+xml"/>
  <Override PartName="/ppt/tags/tag119.xml" ContentType="application/vnd.openxmlformats-officedocument.presentationml.tags+xml"/>
  <Override PartName="/ppt/notesSlides/notesSlide83.xml" ContentType="application/vnd.openxmlformats-officedocument.presentationml.notesSlide+xml"/>
  <Override PartName="/ppt/tags/tag120.xml" ContentType="application/vnd.openxmlformats-officedocument.presentationml.tags+xml"/>
  <Override PartName="/ppt/notesSlides/notesSlide84.xml" ContentType="application/vnd.openxmlformats-officedocument.presentationml.notesSlide+xml"/>
  <Override PartName="/ppt/tags/tag121.xml" ContentType="application/vnd.openxmlformats-officedocument.presentationml.tags+xml"/>
  <Override PartName="/ppt/notesSlides/notesSlide85.xml" ContentType="application/vnd.openxmlformats-officedocument.presentationml.notesSlide+xml"/>
  <Override PartName="/ppt/tags/tag122.xml" ContentType="application/vnd.openxmlformats-officedocument.presentationml.tags+xml"/>
  <Override PartName="/ppt/notesSlides/notesSlide86.xml" ContentType="application/vnd.openxmlformats-officedocument.presentationml.notesSlide+xml"/>
  <Override PartName="/ppt/tags/tag123.xml" ContentType="application/vnd.openxmlformats-officedocument.presentationml.tags+xml"/>
  <Override PartName="/ppt/tags/tag124.xml" ContentType="application/vnd.openxmlformats-officedocument.presentationml.tags+xml"/>
  <Override PartName="/ppt/notesSlides/notesSlide87.xml" ContentType="application/vnd.openxmlformats-officedocument.presentationml.notesSlide+xml"/>
  <Override PartName="/ppt/tags/tag125.xml" ContentType="application/vnd.openxmlformats-officedocument.presentationml.tags+xml"/>
  <Override PartName="/ppt/notesSlides/notesSlide88.xml" ContentType="application/vnd.openxmlformats-officedocument.presentationml.notesSlide+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notesSlides/notesSlide89.xml" ContentType="application/vnd.openxmlformats-officedocument.presentationml.notesSlide+xml"/>
  <Override PartName="/ppt/tags/tag129.xml" ContentType="application/vnd.openxmlformats-officedocument.presentationml.tags+xml"/>
  <Override PartName="/ppt/notesSlides/notesSlide90.xml" ContentType="application/vnd.openxmlformats-officedocument.presentationml.notesSlide+xml"/>
  <Override PartName="/ppt/tags/tag130.xml" ContentType="application/vnd.openxmlformats-officedocument.presentationml.tags+xml"/>
  <Override PartName="/ppt/notesSlides/notesSlide91.xml" ContentType="application/vnd.openxmlformats-officedocument.presentationml.notesSlide+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notesSlides/notesSlide92.xml" ContentType="application/vnd.openxmlformats-officedocument.presentationml.notesSlide+xml"/>
  <Override PartName="/ppt/tags/tag134.xml" ContentType="application/vnd.openxmlformats-officedocument.presentationml.tags+xml"/>
  <Override PartName="/ppt/notesSlides/notesSlide93.xml" ContentType="application/vnd.openxmlformats-officedocument.presentationml.notesSlide+xml"/>
  <Override PartName="/ppt/tags/tag135.xml" ContentType="application/vnd.openxmlformats-officedocument.presentationml.tags+xml"/>
  <Override PartName="/ppt/tags/tag136.xml" ContentType="application/vnd.openxmlformats-officedocument.presentationml.tags+xml"/>
  <Override PartName="/ppt/notesSlides/notesSlide94.xml" ContentType="application/vnd.openxmlformats-officedocument.presentationml.notesSlide+xml"/>
  <Override PartName="/ppt/tags/tag137.xml" ContentType="application/vnd.openxmlformats-officedocument.presentationml.tags+xml"/>
  <Override PartName="/ppt/notesSlides/notesSlide95.xml" ContentType="application/vnd.openxmlformats-officedocument.presentationml.notesSlide+xml"/>
  <Override PartName="/ppt/tags/tag138.xml" ContentType="application/vnd.openxmlformats-officedocument.presentationml.tags+xml"/>
  <Override PartName="/ppt/notesSlides/notesSlide96.xml" ContentType="application/vnd.openxmlformats-officedocument.presentationml.notesSlide+xml"/>
  <Override PartName="/ppt/tags/tag139.xml" ContentType="application/vnd.openxmlformats-officedocument.presentationml.tags+xml"/>
  <Override PartName="/ppt/notesSlides/notesSlide97.xml" ContentType="application/vnd.openxmlformats-officedocument.presentationml.notesSlide+xml"/>
  <Override PartName="/ppt/tags/tag140.xml" ContentType="application/vnd.openxmlformats-officedocument.presentationml.tags+xml"/>
  <Override PartName="/ppt/notesSlides/notesSlide98.xml" ContentType="application/vnd.openxmlformats-officedocument.presentationml.notesSlide+xml"/>
  <Override PartName="/ppt/tags/tag141.xml" ContentType="application/vnd.openxmlformats-officedocument.presentationml.tags+xml"/>
  <Override PartName="/ppt/notesSlides/notesSlide99.xml" ContentType="application/vnd.openxmlformats-officedocument.presentationml.notesSlide+xml"/>
  <Override PartName="/ppt/tags/tag142.xml" ContentType="application/vnd.openxmlformats-officedocument.presentationml.tags+xml"/>
  <Override PartName="/ppt/tags/tag143.xml" ContentType="application/vnd.openxmlformats-officedocument.presentationml.tags+xml"/>
  <Override PartName="/ppt/notesSlides/notesSlide100.xml" ContentType="application/vnd.openxmlformats-officedocument.presentationml.notesSlide+xml"/>
  <Override PartName="/ppt/tags/tag144.xml" ContentType="application/vnd.openxmlformats-officedocument.presentationml.tags+xml"/>
  <Override PartName="/ppt/tags/tag145.xml" ContentType="application/vnd.openxmlformats-officedocument.presentationml.tags+xml"/>
  <Override PartName="/ppt/notesSlides/notesSlide101.xml" ContentType="application/vnd.openxmlformats-officedocument.presentationml.notesSlide+xml"/>
  <Override PartName="/ppt/tags/tag146.xml" ContentType="application/vnd.openxmlformats-officedocument.presentationml.tags+xml"/>
  <Override PartName="/ppt/notesSlides/notesSlide102.xml" ContentType="application/vnd.openxmlformats-officedocument.presentationml.notesSlide+xml"/>
  <Override PartName="/ppt/tags/tag147.xml" ContentType="application/vnd.openxmlformats-officedocument.presentationml.tags+xml"/>
  <Override PartName="/ppt/tags/tag148.xml" ContentType="application/vnd.openxmlformats-officedocument.presentationml.tags+xml"/>
  <Override PartName="/ppt/notesSlides/notesSlide103.xml" ContentType="application/vnd.openxmlformats-officedocument.presentationml.notesSlide+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notesSlides/notesSlide104.xml" ContentType="application/vnd.openxmlformats-officedocument.presentationml.notesSlide+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notesSlides/notesSlide105.xml" ContentType="application/vnd.openxmlformats-officedocument.presentationml.notesSlide+xml"/>
  <Override PartName="/ppt/tags/tag155.xml" ContentType="application/vnd.openxmlformats-officedocument.presentationml.tags+xml"/>
  <Override PartName="/ppt/notesSlides/notesSlide106.xml" ContentType="application/vnd.openxmlformats-officedocument.presentationml.notesSlide+xml"/>
  <Override PartName="/ppt/tags/tag156.xml" ContentType="application/vnd.openxmlformats-officedocument.presentationml.tags+xml"/>
  <Override PartName="/ppt/notesSlides/notesSlide107.xml" ContentType="application/vnd.openxmlformats-officedocument.presentationml.notesSlide+xml"/>
  <Override PartName="/ppt/tags/tag157.xml" ContentType="application/vnd.openxmlformats-officedocument.presentationml.tags+xml"/>
  <Override PartName="/ppt/notesSlides/notesSlide108.xml" ContentType="application/vnd.openxmlformats-officedocument.presentationml.notesSlide+xml"/>
  <Override PartName="/ppt/tags/tag158.xml" ContentType="application/vnd.openxmlformats-officedocument.presentationml.tags+xml"/>
  <Override PartName="/ppt/notesSlides/notesSlide109.xml" ContentType="application/vnd.openxmlformats-officedocument.presentationml.notesSlide+xml"/>
  <Override PartName="/ppt/tags/tag159.xml" ContentType="application/vnd.openxmlformats-officedocument.presentationml.tags+xml"/>
  <Override PartName="/ppt/notesSlides/notesSlide110.xml" ContentType="application/vnd.openxmlformats-officedocument.presentationml.notesSlide+xml"/>
  <Override PartName="/ppt/tags/tag160.xml" ContentType="application/vnd.openxmlformats-officedocument.presentationml.tags+xml"/>
  <Override PartName="/ppt/notesSlides/notesSlide111.xml" ContentType="application/vnd.openxmlformats-officedocument.presentationml.notesSlide+xml"/>
  <Override PartName="/ppt/tags/tag161.xml" ContentType="application/vnd.openxmlformats-officedocument.presentationml.tags+xml"/>
  <Override PartName="/ppt/notesSlides/notesSlide112.xml" ContentType="application/vnd.openxmlformats-officedocument.presentationml.notesSlide+xml"/>
  <Override PartName="/ppt/tags/tag162.xml" ContentType="application/vnd.openxmlformats-officedocument.presentationml.tags+xml"/>
  <Override PartName="/ppt/tags/tag163.xml" ContentType="application/vnd.openxmlformats-officedocument.presentationml.tags+xml"/>
  <Override PartName="/ppt/notesSlides/notesSlide113.xml" ContentType="application/vnd.openxmlformats-officedocument.presentationml.notesSlid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114.xml" ContentType="application/vnd.openxmlformats-officedocument.presentationml.notesSlide+xml"/>
  <Override PartName="/ppt/tags/tag168.xml" ContentType="application/vnd.openxmlformats-officedocument.presentationml.tags+xml"/>
  <Override PartName="/ppt/notesSlides/notesSlide115.xml" ContentType="application/vnd.openxmlformats-officedocument.presentationml.notesSlide+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notesSlides/notesSlide116.xml" ContentType="application/vnd.openxmlformats-officedocument.presentationml.notesSlide+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notesSlides/notesSlide117.xml" ContentType="application/vnd.openxmlformats-officedocument.presentationml.notesSlide+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notesSlides/notesSlide118.xml" ContentType="application/vnd.openxmlformats-officedocument.presentationml.notesSlide+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notesSlides/notesSlide119.xml" ContentType="application/vnd.openxmlformats-officedocument.presentationml.notesSlide+xml"/>
  <Override PartName="/ppt/tags/tag196.xml" ContentType="application/vnd.openxmlformats-officedocument.presentationml.tags+xml"/>
  <Override PartName="/ppt/notesSlides/notesSlide120.xml" ContentType="application/vnd.openxmlformats-officedocument.presentationml.notesSlide+xml"/>
  <Override PartName="/ppt/tags/tag197.xml" ContentType="application/vnd.openxmlformats-officedocument.presentationml.tags+xml"/>
  <Override PartName="/ppt/notesSlides/notesSlide1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110" r:id="rId1"/>
    <p:sldMasterId id="2147484122" r:id="rId2"/>
  </p:sldMasterIdLst>
  <p:notesMasterIdLst>
    <p:notesMasterId r:id="rId211"/>
  </p:notesMasterIdLst>
  <p:handoutMasterIdLst>
    <p:handoutMasterId r:id="rId212"/>
  </p:handoutMasterIdLst>
  <p:sldIdLst>
    <p:sldId id="2347" r:id="rId3"/>
    <p:sldId id="2348" r:id="rId4"/>
    <p:sldId id="2769" r:id="rId5"/>
    <p:sldId id="2576" r:id="rId6"/>
    <p:sldId id="3144" r:id="rId7"/>
    <p:sldId id="3145" r:id="rId8"/>
    <p:sldId id="3146" r:id="rId9"/>
    <p:sldId id="3147" r:id="rId10"/>
    <p:sldId id="2579" r:id="rId11"/>
    <p:sldId id="2352" r:id="rId12"/>
    <p:sldId id="2353" r:id="rId13"/>
    <p:sldId id="2354" r:id="rId14"/>
    <p:sldId id="2580" r:id="rId15"/>
    <p:sldId id="2908" r:id="rId16"/>
    <p:sldId id="2909" r:id="rId17"/>
    <p:sldId id="2910" r:id="rId18"/>
    <p:sldId id="2911" r:id="rId19"/>
    <p:sldId id="2912" r:id="rId20"/>
    <p:sldId id="2913" r:id="rId21"/>
    <p:sldId id="3120" r:id="rId22"/>
    <p:sldId id="2914" r:id="rId23"/>
    <p:sldId id="2915" r:id="rId24"/>
    <p:sldId id="2916" r:id="rId25"/>
    <p:sldId id="2917" r:id="rId26"/>
    <p:sldId id="2918" r:id="rId27"/>
    <p:sldId id="2919" r:id="rId28"/>
    <p:sldId id="2920" r:id="rId29"/>
    <p:sldId id="3107" r:id="rId30"/>
    <p:sldId id="2922" r:id="rId31"/>
    <p:sldId id="2923" r:id="rId32"/>
    <p:sldId id="2924" r:id="rId33"/>
    <p:sldId id="2925" r:id="rId34"/>
    <p:sldId id="3100" r:id="rId35"/>
    <p:sldId id="2927" r:id="rId36"/>
    <p:sldId id="2928" r:id="rId37"/>
    <p:sldId id="2929" r:id="rId38"/>
    <p:sldId id="2930" r:id="rId39"/>
    <p:sldId id="2931" r:id="rId40"/>
    <p:sldId id="2932" r:id="rId41"/>
    <p:sldId id="2933" r:id="rId42"/>
    <p:sldId id="2934" r:id="rId43"/>
    <p:sldId id="2935" r:id="rId44"/>
    <p:sldId id="3098" r:id="rId45"/>
    <p:sldId id="3099" r:id="rId46"/>
    <p:sldId id="2938" r:id="rId47"/>
    <p:sldId id="2939" r:id="rId48"/>
    <p:sldId id="2940" r:id="rId49"/>
    <p:sldId id="2941" r:id="rId50"/>
    <p:sldId id="3148" r:id="rId51"/>
    <p:sldId id="3149" r:id="rId52"/>
    <p:sldId id="3150" r:id="rId53"/>
    <p:sldId id="3101" r:id="rId54"/>
    <p:sldId id="2945" r:id="rId55"/>
    <p:sldId id="2947" r:id="rId56"/>
    <p:sldId id="2948" r:id="rId57"/>
    <p:sldId id="3126" r:id="rId58"/>
    <p:sldId id="3127" r:id="rId59"/>
    <p:sldId id="3128" r:id="rId60"/>
    <p:sldId id="2950" r:id="rId61"/>
    <p:sldId id="2951" r:id="rId62"/>
    <p:sldId id="2952" r:id="rId63"/>
    <p:sldId id="2953" r:id="rId64"/>
    <p:sldId id="2954" r:id="rId65"/>
    <p:sldId id="2955" r:id="rId66"/>
    <p:sldId id="2956" r:id="rId67"/>
    <p:sldId id="2957" r:id="rId68"/>
    <p:sldId id="2958" r:id="rId69"/>
    <p:sldId id="2959" r:id="rId70"/>
    <p:sldId id="2960" r:id="rId71"/>
    <p:sldId id="2961" r:id="rId72"/>
    <p:sldId id="2962" r:id="rId73"/>
    <p:sldId id="2963" r:id="rId74"/>
    <p:sldId id="2965" r:id="rId75"/>
    <p:sldId id="2966" r:id="rId76"/>
    <p:sldId id="2967" r:id="rId77"/>
    <p:sldId id="2968" r:id="rId78"/>
    <p:sldId id="2969" r:id="rId79"/>
    <p:sldId id="2970" r:id="rId80"/>
    <p:sldId id="3129" r:id="rId81"/>
    <p:sldId id="2972" r:id="rId82"/>
    <p:sldId id="2973" r:id="rId83"/>
    <p:sldId id="2974" r:id="rId84"/>
    <p:sldId id="2975" r:id="rId85"/>
    <p:sldId id="2978" r:id="rId86"/>
    <p:sldId id="2979" r:id="rId87"/>
    <p:sldId id="2981" r:id="rId88"/>
    <p:sldId id="3116" r:id="rId89"/>
    <p:sldId id="2982" r:id="rId90"/>
    <p:sldId id="2985" r:id="rId91"/>
    <p:sldId id="2984" r:id="rId92"/>
    <p:sldId id="3109" r:id="rId93"/>
    <p:sldId id="3110" r:id="rId94"/>
    <p:sldId id="3130" r:id="rId95"/>
    <p:sldId id="2986" r:id="rId96"/>
    <p:sldId id="2988" r:id="rId97"/>
    <p:sldId id="3151" r:id="rId98"/>
    <p:sldId id="3153" r:id="rId99"/>
    <p:sldId id="3154" r:id="rId100"/>
    <p:sldId id="3156" r:id="rId101"/>
    <p:sldId id="3158" r:id="rId102"/>
    <p:sldId id="3159" r:id="rId103"/>
    <p:sldId id="2995" r:id="rId104"/>
    <p:sldId id="2996" r:id="rId105"/>
    <p:sldId id="2997" r:id="rId106"/>
    <p:sldId id="2998" r:id="rId107"/>
    <p:sldId id="2999" r:id="rId108"/>
    <p:sldId id="3000" r:id="rId109"/>
    <p:sldId id="3001" r:id="rId110"/>
    <p:sldId id="3002" r:id="rId111"/>
    <p:sldId id="3003" r:id="rId112"/>
    <p:sldId id="3004" r:id="rId113"/>
    <p:sldId id="3005" r:id="rId114"/>
    <p:sldId id="3006" r:id="rId115"/>
    <p:sldId id="3007" r:id="rId116"/>
    <p:sldId id="3008" r:id="rId117"/>
    <p:sldId id="3009" r:id="rId118"/>
    <p:sldId id="3010" r:id="rId119"/>
    <p:sldId id="3011" r:id="rId120"/>
    <p:sldId id="3012" r:id="rId121"/>
    <p:sldId id="3013" r:id="rId122"/>
    <p:sldId id="3014" r:id="rId123"/>
    <p:sldId id="3015" r:id="rId124"/>
    <p:sldId id="3017" r:id="rId125"/>
    <p:sldId id="3018" r:id="rId126"/>
    <p:sldId id="3019" r:id="rId127"/>
    <p:sldId id="3020" r:id="rId128"/>
    <p:sldId id="3021" r:id="rId129"/>
    <p:sldId id="3022" r:id="rId130"/>
    <p:sldId id="3023" r:id="rId131"/>
    <p:sldId id="3024" r:id="rId132"/>
    <p:sldId id="3025" r:id="rId133"/>
    <p:sldId id="3026" r:id="rId134"/>
    <p:sldId id="3027" r:id="rId135"/>
    <p:sldId id="3121" r:id="rId136"/>
    <p:sldId id="3028" r:id="rId137"/>
    <p:sldId id="3140" r:id="rId138"/>
    <p:sldId id="3141" r:id="rId139"/>
    <p:sldId id="3142" r:id="rId140"/>
    <p:sldId id="3029" r:id="rId141"/>
    <p:sldId id="3030" r:id="rId142"/>
    <p:sldId id="3031" r:id="rId143"/>
    <p:sldId id="3032" r:id="rId144"/>
    <p:sldId id="3033" r:id="rId145"/>
    <p:sldId id="3034" r:id="rId146"/>
    <p:sldId id="3035" r:id="rId147"/>
    <p:sldId id="3036" r:id="rId148"/>
    <p:sldId id="3037" r:id="rId149"/>
    <p:sldId id="3038" r:id="rId150"/>
    <p:sldId id="3143" r:id="rId151"/>
    <p:sldId id="3041" r:id="rId152"/>
    <p:sldId id="3042" r:id="rId153"/>
    <p:sldId id="3043" r:id="rId154"/>
    <p:sldId id="3044" r:id="rId155"/>
    <p:sldId id="3045" r:id="rId156"/>
    <p:sldId id="3046" r:id="rId157"/>
    <p:sldId id="3047" r:id="rId158"/>
    <p:sldId id="3048" r:id="rId159"/>
    <p:sldId id="3049" r:id="rId160"/>
    <p:sldId id="3050" r:id="rId161"/>
    <p:sldId id="3051" r:id="rId162"/>
    <p:sldId id="3105" r:id="rId163"/>
    <p:sldId id="3053" r:id="rId164"/>
    <p:sldId id="3054" r:id="rId165"/>
    <p:sldId id="3055" r:id="rId166"/>
    <p:sldId id="3056" r:id="rId167"/>
    <p:sldId id="3057" r:id="rId168"/>
    <p:sldId id="3058" r:id="rId169"/>
    <p:sldId id="3059" r:id="rId170"/>
    <p:sldId id="3060" r:id="rId171"/>
    <p:sldId id="3061" r:id="rId172"/>
    <p:sldId id="3122" r:id="rId173"/>
    <p:sldId id="3063" r:id="rId174"/>
    <p:sldId id="3119" r:id="rId175"/>
    <p:sldId id="3065" r:id="rId176"/>
    <p:sldId id="3066" r:id="rId177"/>
    <p:sldId id="3125" r:id="rId178"/>
    <p:sldId id="3117" r:id="rId179"/>
    <p:sldId id="3068" r:id="rId180"/>
    <p:sldId id="3069" r:id="rId181"/>
    <p:sldId id="3070" r:id="rId182"/>
    <p:sldId id="3112" r:id="rId183"/>
    <p:sldId id="3071" r:id="rId184"/>
    <p:sldId id="3072" r:id="rId185"/>
    <p:sldId id="3106" r:id="rId186"/>
    <p:sldId id="3073" r:id="rId187"/>
    <p:sldId id="3113" r:id="rId188"/>
    <p:sldId id="3074" r:id="rId189"/>
    <p:sldId id="3160" r:id="rId190"/>
    <p:sldId id="3161" r:id="rId191"/>
    <p:sldId id="3075" r:id="rId192"/>
    <p:sldId id="3078" r:id="rId193"/>
    <p:sldId id="3079" r:id="rId194"/>
    <p:sldId id="3080" r:id="rId195"/>
    <p:sldId id="3081" r:id="rId196"/>
    <p:sldId id="3082" r:id="rId197"/>
    <p:sldId id="3083" r:id="rId198"/>
    <p:sldId id="3089" r:id="rId199"/>
    <p:sldId id="3111" r:id="rId200"/>
    <p:sldId id="3094" r:id="rId201"/>
    <p:sldId id="3093" r:id="rId202"/>
    <p:sldId id="3084" r:id="rId203"/>
    <p:sldId id="3085" r:id="rId204"/>
    <p:sldId id="3086" r:id="rId205"/>
    <p:sldId id="3087" r:id="rId206"/>
    <p:sldId id="3108" r:id="rId207"/>
    <p:sldId id="3095" r:id="rId208"/>
    <p:sldId id="3096" r:id="rId209"/>
    <p:sldId id="3062" r:id="rId210"/>
  </p:sldIdLst>
  <p:sldSz cx="9144000" cy="6858000" type="letter"/>
  <p:notesSz cx="7010400" cy="9296400"/>
  <p:custDataLst>
    <p:tags r:id="rId213"/>
  </p:custDataLst>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27"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90015"/>
    <a:srgbClr val="FFCC00"/>
    <a:srgbClr val="00FF00"/>
    <a:srgbClr val="33CC33"/>
    <a:srgbClr val="3C0023"/>
    <a:srgbClr val="000665"/>
    <a:srgbClr val="28004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15619" autoAdjust="0"/>
    <p:restoredTop sz="84540" autoAdjust="0"/>
  </p:normalViewPr>
  <p:slideViewPr>
    <p:cSldViewPr>
      <p:cViewPr varScale="1">
        <p:scale>
          <a:sx n="98" d="100"/>
          <a:sy n="98" d="100"/>
        </p:scale>
        <p:origin x="275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63" d="100"/>
          <a:sy n="63" d="100"/>
        </p:scale>
        <p:origin x="588" y="66"/>
      </p:cViewPr>
      <p:guideLst>
        <p:guide orient="horz" pos="2927"/>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181" Type="http://schemas.openxmlformats.org/officeDocument/2006/relationships/slide" Target="slides/slide179.xml"/><Relationship Id="rId186" Type="http://schemas.openxmlformats.org/officeDocument/2006/relationships/slide" Target="slides/slide184.xml"/><Relationship Id="rId216" Type="http://schemas.openxmlformats.org/officeDocument/2006/relationships/theme" Target="theme/theme1.xml"/><Relationship Id="rId211" Type="http://schemas.openxmlformats.org/officeDocument/2006/relationships/notesMaster" Target="notesMasters/notesMaster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slide" Target="slides/slide190.xml"/><Relationship Id="rId197" Type="http://schemas.openxmlformats.org/officeDocument/2006/relationships/slide" Target="slides/slide195.xml"/><Relationship Id="rId206" Type="http://schemas.openxmlformats.org/officeDocument/2006/relationships/slide" Target="slides/slide204.xml"/><Relationship Id="rId201" Type="http://schemas.openxmlformats.org/officeDocument/2006/relationships/slide" Target="slides/slide199.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217"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212" Type="http://schemas.openxmlformats.org/officeDocument/2006/relationships/handoutMaster" Target="handoutMasters/handoutMaster1.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slide" Target="slides/slide205.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tags" Target="tags/tag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slide" Target="slides/slide206.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presProps" Target="presProps.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viewProps" Target="viewProps.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s>
</file>

<file path=ppt/diagrams/_rels/data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B7744-917A-4FD6-AA16-3CB0263912D1}" type="doc">
      <dgm:prSet loTypeId="urn:microsoft.com/office/officeart/2005/8/layout/hList7#1" loCatId="relationship" qsTypeId="urn:microsoft.com/office/officeart/2005/8/quickstyle/simple1" qsCatId="simple" csTypeId="urn:microsoft.com/office/officeart/2005/8/colors/accent0_1" csCatId="mainScheme" phldr="1"/>
      <dgm:spPr/>
    </dgm:pt>
    <dgm:pt modelId="{714289C4-44BF-4423-B73A-D36C7D29CD8B}">
      <dgm:prSet phldrT="[Text]" custT="1"/>
      <dgm:spPr/>
      <dgm:t>
        <a:bodyPr/>
        <a:lstStyle/>
        <a:p>
          <a:r>
            <a:rPr lang="en-US" sz="2400" b="1" u="sng"/>
            <a:t>Normal</a:t>
          </a:r>
        </a:p>
        <a:p>
          <a:r>
            <a:rPr lang="en-US" sz="2400" b="1"/>
            <a:t>FBG &lt;100</a:t>
          </a:r>
        </a:p>
        <a:p>
          <a:r>
            <a:rPr lang="en-US" sz="2400" b="1"/>
            <a:t>Random &lt;140</a:t>
          </a:r>
        </a:p>
        <a:p>
          <a:r>
            <a:rPr lang="en-US" sz="2400" b="1"/>
            <a:t>A1c &lt;5.7%</a:t>
          </a:r>
          <a:endParaRPr lang="en-US" sz="2400" b="1" dirty="0"/>
        </a:p>
      </dgm:t>
    </dgm:pt>
    <dgm:pt modelId="{5AA015D8-B11C-4C72-B385-36C1E774D1A2}" type="parTrans" cxnId="{2E994245-FA34-4D67-9E2B-743453B3ABA0}">
      <dgm:prSet/>
      <dgm:spPr/>
      <dgm:t>
        <a:bodyPr/>
        <a:lstStyle/>
        <a:p>
          <a:endParaRPr lang="en-US"/>
        </a:p>
      </dgm:t>
    </dgm:pt>
    <dgm:pt modelId="{883B5228-B675-48FD-ADE3-882F219A32FD}" type="sibTrans" cxnId="{2E994245-FA34-4D67-9E2B-743453B3ABA0}">
      <dgm:prSet/>
      <dgm:spPr/>
      <dgm:t>
        <a:bodyPr/>
        <a:lstStyle/>
        <a:p>
          <a:endParaRPr lang="en-US"/>
        </a:p>
      </dgm:t>
    </dgm:pt>
    <dgm:pt modelId="{DAFD5B8F-7307-420F-8AA9-469750D54466}">
      <dgm:prSet phldrT="[Text]" custT="1"/>
      <dgm:spPr/>
      <dgm:t>
        <a:bodyPr/>
        <a:lstStyle/>
        <a:p>
          <a:r>
            <a:rPr lang="en-US" sz="2000" b="1" u="sng"/>
            <a:t>Prediabetes</a:t>
          </a:r>
        </a:p>
        <a:p>
          <a:r>
            <a:rPr lang="en-US" sz="2000" b="1"/>
            <a:t>FBG 100-125</a:t>
          </a:r>
        </a:p>
        <a:p>
          <a:r>
            <a:rPr lang="en-US" sz="2000" b="1"/>
            <a:t>Random 140 - 199</a:t>
          </a:r>
        </a:p>
        <a:p>
          <a:r>
            <a:rPr lang="en-US" sz="2000" b="1"/>
            <a:t>A1c ~ 5.7- 6.4% </a:t>
          </a:r>
        </a:p>
        <a:p>
          <a:r>
            <a:rPr lang="en-US" sz="2000" b="1"/>
            <a:t>50% working pancreas</a:t>
          </a:r>
          <a:endParaRPr lang="en-US" sz="2000" b="1" dirty="0"/>
        </a:p>
      </dgm:t>
    </dgm:pt>
    <dgm:pt modelId="{63002CCC-C05A-4123-9188-6CE2F4212990}" type="parTrans" cxnId="{818E502A-FE27-4D49-AAD0-FDEFDFC89433}">
      <dgm:prSet/>
      <dgm:spPr/>
      <dgm:t>
        <a:bodyPr/>
        <a:lstStyle/>
        <a:p>
          <a:endParaRPr lang="en-US"/>
        </a:p>
      </dgm:t>
    </dgm:pt>
    <dgm:pt modelId="{BDA7D873-F110-416A-8950-D7A412F1A1A1}" type="sibTrans" cxnId="{818E502A-FE27-4D49-AAD0-FDEFDFC89433}">
      <dgm:prSet/>
      <dgm:spPr/>
      <dgm:t>
        <a:bodyPr/>
        <a:lstStyle/>
        <a:p>
          <a:endParaRPr lang="en-US"/>
        </a:p>
      </dgm:t>
    </dgm:pt>
    <dgm:pt modelId="{53A7C8F1-6573-416B-BAD0-E203C790D54C}">
      <dgm:prSet phldrT="[Text]" custT="1"/>
      <dgm:spPr/>
      <dgm:t>
        <a:bodyPr/>
        <a:lstStyle/>
        <a:p>
          <a:r>
            <a:rPr lang="en-US" sz="2400" b="1" u="sng">
              <a:latin typeface="+mn-lt"/>
            </a:rPr>
            <a:t>D</a:t>
          </a:r>
          <a:r>
            <a:rPr kumimoji="0" lang="en-US" sz="2400" b="1" i="0" u="sng" strike="noStrike" cap="none" spc="0" normalizeH="0" baseline="0" noProof="0">
              <a:ln/>
              <a:effectLst/>
              <a:uLnTx/>
              <a:uFillTx/>
              <a:latin typeface="+mn-lt"/>
              <a:ea typeface="+mn-ea"/>
              <a:cs typeface="+mn-cs"/>
            </a:rPr>
            <a:t>iabetes</a:t>
          </a:r>
        </a:p>
        <a:p>
          <a:pPr rtl="0"/>
          <a:r>
            <a:rPr kumimoji="0" lang="en-US" sz="2400" b="1" i="0" u="none" strike="noStrike" cap="none" spc="0" normalizeH="0" baseline="0" noProof="0">
              <a:ln/>
              <a:effectLst/>
              <a:uLnTx/>
              <a:uFillTx/>
              <a:latin typeface="+mn-lt"/>
            </a:rPr>
            <a:t>FBG 126 +</a:t>
          </a:r>
        </a:p>
        <a:p>
          <a:pPr rtl="0"/>
          <a:r>
            <a:rPr kumimoji="0" lang="en-US" sz="2400" b="1" i="0" u="none" strike="noStrike" cap="none" spc="0" normalizeH="0" baseline="0" noProof="0">
              <a:ln/>
              <a:effectLst/>
              <a:uLnTx/>
              <a:uFillTx/>
              <a:latin typeface="+mn-lt"/>
            </a:rPr>
            <a:t>Random 200</a:t>
          </a:r>
          <a:r>
            <a:rPr kumimoji="0" lang="en-US" sz="2400" b="1" i="0" u="none" strike="noStrike" cap="none" spc="0" normalizeH="0" noProof="0">
              <a:ln/>
              <a:effectLst/>
              <a:uLnTx/>
              <a:uFillTx/>
              <a:latin typeface="+mn-lt"/>
            </a:rPr>
            <a:t> +</a:t>
          </a:r>
          <a:endParaRPr kumimoji="0" lang="en-US" sz="2400" b="1" i="0" u="none" strike="noStrike" cap="none" spc="0" normalizeH="0" baseline="0" noProof="0">
            <a:ln/>
            <a:effectLst/>
            <a:uLnTx/>
            <a:uFillTx/>
            <a:latin typeface="+mn-lt"/>
          </a:endParaRPr>
        </a:p>
        <a:p>
          <a:r>
            <a:rPr kumimoji="0" lang="en-US" sz="2400" b="1" i="0" u="none" strike="noStrike" cap="none" spc="0" normalizeH="0" baseline="0" noProof="0">
              <a:ln/>
              <a:effectLst/>
              <a:uLnTx/>
              <a:uFillTx/>
              <a:latin typeface="+mn-lt"/>
            </a:rPr>
            <a:t>A1c</a:t>
          </a:r>
          <a:r>
            <a:rPr kumimoji="0" lang="en-US" sz="2400" b="1" i="0" u="none" strike="noStrike" cap="none" spc="0" normalizeH="0" noProof="0">
              <a:ln/>
              <a:effectLst/>
              <a:uLnTx/>
              <a:uFillTx/>
              <a:latin typeface="+mn-lt"/>
            </a:rPr>
            <a:t> </a:t>
          </a:r>
          <a:r>
            <a:rPr kumimoji="0" lang="en-US" sz="2400" b="1" i="0" u="none" strike="noStrike" cap="none" spc="0" normalizeH="0" baseline="0" noProof="0">
              <a:ln/>
              <a:effectLst/>
              <a:uLnTx/>
              <a:uFillTx/>
              <a:latin typeface="+mn-lt"/>
            </a:rPr>
            <a:t>6.5% or +   </a:t>
          </a:r>
        </a:p>
        <a:p>
          <a:pPr rtl="0"/>
          <a:r>
            <a:rPr lang="en-US" sz="2400" b="1"/>
            <a:t>20% working pancreas</a:t>
          </a:r>
          <a:endParaRPr lang="en-US" sz="2400" b="1" dirty="0"/>
        </a:p>
      </dgm:t>
    </dgm:pt>
    <dgm:pt modelId="{D9354FAC-CB2C-4D5E-AC16-2B482560F86D}" type="parTrans" cxnId="{9F26229F-1FC4-476A-A7FD-B16E1578B86D}">
      <dgm:prSet/>
      <dgm:spPr/>
      <dgm:t>
        <a:bodyPr/>
        <a:lstStyle/>
        <a:p>
          <a:endParaRPr lang="en-US"/>
        </a:p>
      </dgm:t>
    </dgm:pt>
    <dgm:pt modelId="{886A07C9-7549-4FDD-82D5-820D0D3FDA16}" type="sibTrans" cxnId="{9F26229F-1FC4-476A-A7FD-B16E1578B86D}">
      <dgm:prSet/>
      <dgm:spPr/>
      <dgm:t>
        <a:bodyPr/>
        <a:lstStyle/>
        <a:p>
          <a:endParaRPr lang="en-US"/>
        </a:p>
      </dgm:t>
    </dgm:pt>
    <dgm:pt modelId="{21B2BCE8-470C-4505-93DC-36DDE14B2DFF}" type="pres">
      <dgm:prSet presAssocID="{5B5B7744-917A-4FD6-AA16-3CB0263912D1}" presName="Name0" presStyleCnt="0">
        <dgm:presLayoutVars>
          <dgm:dir/>
          <dgm:resizeHandles val="exact"/>
        </dgm:presLayoutVars>
      </dgm:prSet>
      <dgm:spPr/>
    </dgm:pt>
    <dgm:pt modelId="{D737B785-468C-4A0C-9BAF-B33CE9B38ADA}" type="pres">
      <dgm:prSet presAssocID="{5B5B7744-917A-4FD6-AA16-3CB0263912D1}" presName="fgShape" presStyleLbl="fgShp" presStyleIdx="0" presStyleCnt="1" custLinFactNeighborX="103" custLinFactNeighborY="21462"/>
      <dgm:spPr/>
    </dgm:pt>
    <dgm:pt modelId="{E3446D0B-132A-4581-B805-7D509ABBE1A9}" type="pres">
      <dgm:prSet presAssocID="{5B5B7744-917A-4FD6-AA16-3CB0263912D1}" presName="linComp" presStyleCnt="0"/>
      <dgm:spPr/>
    </dgm:pt>
    <dgm:pt modelId="{F0280A93-2598-4B79-BCF2-5A74016DDAA6}" type="pres">
      <dgm:prSet presAssocID="{714289C4-44BF-4423-B73A-D36C7D29CD8B}" presName="compNode" presStyleCnt="0"/>
      <dgm:spPr/>
    </dgm:pt>
    <dgm:pt modelId="{3325B67F-1C1F-4C7F-87F7-63A9F5F04916}" type="pres">
      <dgm:prSet presAssocID="{714289C4-44BF-4423-B73A-D36C7D29CD8B}" presName="bkgdShape" presStyleLbl="node1" presStyleIdx="0" presStyleCnt="3" custLinFactNeighborX="-64"/>
      <dgm:spPr/>
      <dgm:t>
        <a:bodyPr/>
        <a:lstStyle/>
        <a:p>
          <a:endParaRPr lang="en-US"/>
        </a:p>
      </dgm:t>
    </dgm:pt>
    <dgm:pt modelId="{5A6B1BA2-8CEC-4075-979B-58B751678363}" type="pres">
      <dgm:prSet presAssocID="{714289C4-44BF-4423-B73A-D36C7D29CD8B}" presName="nodeTx" presStyleLbl="node1" presStyleIdx="0" presStyleCnt="3">
        <dgm:presLayoutVars>
          <dgm:bulletEnabled val="1"/>
        </dgm:presLayoutVars>
      </dgm:prSet>
      <dgm:spPr/>
      <dgm:t>
        <a:bodyPr/>
        <a:lstStyle/>
        <a:p>
          <a:endParaRPr lang="en-US"/>
        </a:p>
      </dgm:t>
    </dgm:pt>
    <dgm:pt modelId="{E679BF5D-7D68-48F1-9595-1ED90F266B6A}" type="pres">
      <dgm:prSet presAssocID="{714289C4-44BF-4423-B73A-D36C7D29CD8B}" presName="invisiNode" presStyleLbl="node1" presStyleIdx="0" presStyleCnt="3"/>
      <dgm:spPr/>
    </dgm:pt>
    <dgm:pt modelId="{1B13010B-D7B8-48A4-9EA8-0FF90A870D10}" type="pres">
      <dgm:prSet presAssocID="{714289C4-44BF-4423-B73A-D36C7D29CD8B}" presName="imagNode" presStyleLbl="fgImgPlace1" presStyleIdx="0" presStyleCnt="3" custScaleX="122489" custScaleY="110658" custLinFactNeighborX="-2643" custLinFactNeighborY="2395"/>
      <dgm:spPr>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 modelId="{A40BD255-8246-4A86-AC24-6E13AC11D8D0}" type="pres">
      <dgm:prSet presAssocID="{883B5228-B675-48FD-ADE3-882F219A32FD}" presName="sibTrans" presStyleLbl="sibTrans2D1" presStyleIdx="0" presStyleCnt="0"/>
      <dgm:spPr/>
      <dgm:t>
        <a:bodyPr/>
        <a:lstStyle/>
        <a:p>
          <a:endParaRPr lang="en-US"/>
        </a:p>
      </dgm:t>
    </dgm:pt>
    <dgm:pt modelId="{B4EC43FF-F280-4D81-B573-0BBE26119323}" type="pres">
      <dgm:prSet presAssocID="{DAFD5B8F-7307-420F-8AA9-469750D54466}" presName="compNode" presStyleCnt="0"/>
      <dgm:spPr/>
    </dgm:pt>
    <dgm:pt modelId="{4C98858D-9DCD-4D61-A6D2-9C95CB504251}" type="pres">
      <dgm:prSet presAssocID="{DAFD5B8F-7307-420F-8AA9-469750D54466}" presName="bkgdShape" presStyleLbl="node1" presStyleIdx="1" presStyleCnt="3" custLinFactNeighborX="-118"/>
      <dgm:spPr/>
      <dgm:t>
        <a:bodyPr/>
        <a:lstStyle/>
        <a:p>
          <a:endParaRPr lang="en-US"/>
        </a:p>
      </dgm:t>
    </dgm:pt>
    <dgm:pt modelId="{1DFC81E9-AEE7-4738-A0AB-51EC388659CE}" type="pres">
      <dgm:prSet presAssocID="{DAFD5B8F-7307-420F-8AA9-469750D54466}" presName="nodeTx" presStyleLbl="node1" presStyleIdx="1" presStyleCnt="3">
        <dgm:presLayoutVars>
          <dgm:bulletEnabled val="1"/>
        </dgm:presLayoutVars>
      </dgm:prSet>
      <dgm:spPr/>
      <dgm:t>
        <a:bodyPr/>
        <a:lstStyle/>
        <a:p>
          <a:endParaRPr lang="en-US"/>
        </a:p>
      </dgm:t>
    </dgm:pt>
    <dgm:pt modelId="{5642C667-2035-465B-88FA-BD5286D1ED4A}" type="pres">
      <dgm:prSet presAssocID="{DAFD5B8F-7307-420F-8AA9-469750D54466}" presName="invisiNode" presStyleLbl="node1" presStyleIdx="1" presStyleCnt="3"/>
      <dgm:spPr/>
    </dgm:pt>
    <dgm:pt modelId="{3606B1B6-912D-4BB2-940E-606747701328}" type="pres">
      <dgm:prSet presAssocID="{DAFD5B8F-7307-420F-8AA9-469750D54466}" presName="imagNode" presStyleLbl="fgImgPlace1" presStyleIdx="1" presStyleCnt="3" custScaleX="60724" custScaleY="66163" custLinFactNeighborX="2870" custLinFactNeighborY="-5329"/>
      <dgm:spPr>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 modelId="{6FCB4B09-5AE8-4BCF-9C2E-5DB02F534E9D}" type="pres">
      <dgm:prSet presAssocID="{BDA7D873-F110-416A-8950-D7A412F1A1A1}" presName="sibTrans" presStyleLbl="sibTrans2D1" presStyleIdx="0" presStyleCnt="0"/>
      <dgm:spPr/>
      <dgm:t>
        <a:bodyPr/>
        <a:lstStyle/>
        <a:p>
          <a:endParaRPr lang="en-US"/>
        </a:p>
      </dgm:t>
    </dgm:pt>
    <dgm:pt modelId="{552AA70C-A20B-4D1F-9285-6CFC3143FB01}" type="pres">
      <dgm:prSet presAssocID="{53A7C8F1-6573-416B-BAD0-E203C790D54C}" presName="compNode" presStyleCnt="0"/>
      <dgm:spPr/>
    </dgm:pt>
    <dgm:pt modelId="{84406800-1B15-4073-9BE5-7AED3F8CD968}" type="pres">
      <dgm:prSet presAssocID="{53A7C8F1-6573-416B-BAD0-E203C790D54C}" presName="bkgdShape" presStyleLbl="node1" presStyleIdx="2" presStyleCnt="3" custLinFactNeighborX="8192"/>
      <dgm:spPr/>
      <dgm:t>
        <a:bodyPr/>
        <a:lstStyle/>
        <a:p>
          <a:endParaRPr lang="en-US"/>
        </a:p>
      </dgm:t>
    </dgm:pt>
    <dgm:pt modelId="{80C2ACF9-BD38-4248-9C5A-D57702DCA3FA}" type="pres">
      <dgm:prSet presAssocID="{53A7C8F1-6573-416B-BAD0-E203C790D54C}" presName="nodeTx" presStyleLbl="node1" presStyleIdx="2" presStyleCnt="3">
        <dgm:presLayoutVars>
          <dgm:bulletEnabled val="1"/>
        </dgm:presLayoutVars>
      </dgm:prSet>
      <dgm:spPr/>
      <dgm:t>
        <a:bodyPr/>
        <a:lstStyle/>
        <a:p>
          <a:endParaRPr lang="en-US"/>
        </a:p>
      </dgm:t>
    </dgm:pt>
    <dgm:pt modelId="{A550690B-CD28-43E2-88E8-918DBD12128C}" type="pres">
      <dgm:prSet presAssocID="{53A7C8F1-6573-416B-BAD0-E203C790D54C}" presName="invisiNode" presStyleLbl="node1" presStyleIdx="2" presStyleCnt="3"/>
      <dgm:spPr/>
    </dgm:pt>
    <dgm:pt modelId="{693F3127-73CA-4418-9BEB-76AC94A2C0E0}" type="pres">
      <dgm:prSet presAssocID="{53A7C8F1-6573-416B-BAD0-E203C790D54C}" presName="imagNode" presStyleLbl="fgImgPlace1" presStyleIdx="2" presStyleCnt="3" custScaleX="37897" custScaleY="42985"/>
      <dgm:spPr>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Lst>
  <dgm:cxnLst>
    <dgm:cxn modelId="{6DE947AD-0FF5-4BDC-B39C-89B3B8C1FF27}" type="presOf" srcId="{53A7C8F1-6573-416B-BAD0-E203C790D54C}" destId="{80C2ACF9-BD38-4248-9C5A-D57702DCA3FA}" srcOrd="1" destOrd="0" presId="urn:microsoft.com/office/officeart/2005/8/layout/hList7#1"/>
    <dgm:cxn modelId="{5A3BD287-CADD-4CFC-B48E-9A23995430DF}" type="presOf" srcId="{DAFD5B8F-7307-420F-8AA9-469750D54466}" destId="{1DFC81E9-AEE7-4738-A0AB-51EC388659CE}" srcOrd="1" destOrd="0" presId="urn:microsoft.com/office/officeart/2005/8/layout/hList7#1"/>
    <dgm:cxn modelId="{60082310-7D50-42EA-AE76-3320D17664AA}" type="presOf" srcId="{883B5228-B675-48FD-ADE3-882F219A32FD}" destId="{A40BD255-8246-4A86-AC24-6E13AC11D8D0}" srcOrd="0" destOrd="0" presId="urn:microsoft.com/office/officeart/2005/8/layout/hList7#1"/>
    <dgm:cxn modelId="{2E994245-FA34-4D67-9E2B-743453B3ABA0}" srcId="{5B5B7744-917A-4FD6-AA16-3CB0263912D1}" destId="{714289C4-44BF-4423-B73A-D36C7D29CD8B}" srcOrd="0" destOrd="0" parTransId="{5AA015D8-B11C-4C72-B385-36C1E774D1A2}" sibTransId="{883B5228-B675-48FD-ADE3-882F219A32FD}"/>
    <dgm:cxn modelId="{B3EC2D79-F4A8-465F-A292-7F35E7D2F5A1}" type="presOf" srcId="{BDA7D873-F110-416A-8950-D7A412F1A1A1}" destId="{6FCB4B09-5AE8-4BCF-9C2E-5DB02F534E9D}" srcOrd="0" destOrd="0" presId="urn:microsoft.com/office/officeart/2005/8/layout/hList7#1"/>
    <dgm:cxn modelId="{9F26229F-1FC4-476A-A7FD-B16E1578B86D}" srcId="{5B5B7744-917A-4FD6-AA16-3CB0263912D1}" destId="{53A7C8F1-6573-416B-BAD0-E203C790D54C}" srcOrd="2" destOrd="0" parTransId="{D9354FAC-CB2C-4D5E-AC16-2B482560F86D}" sibTransId="{886A07C9-7549-4FDD-82D5-820D0D3FDA16}"/>
    <dgm:cxn modelId="{5C3D6A1E-5185-4FCC-B8C9-6EC8FD9380A6}" type="presOf" srcId="{DAFD5B8F-7307-420F-8AA9-469750D54466}" destId="{4C98858D-9DCD-4D61-A6D2-9C95CB504251}" srcOrd="0" destOrd="0" presId="urn:microsoft.com/office/officeart/2005/8/layout/hList7#1"/>
    <dgm:cxn modelId="{FED94C18-E9F7-452B-8EA2-1617DC8FF2D4}" type="presOf" srcId="{714289C4-44BF-4423-B73A-D36C7D29CD8B}" destId="{5A6B1BA2-8CEC-4075-979B-58B751678363}" srcOrd="1" destOrd="0" presId="urn:microsoft.com/office/officeart/2005/8/layout/hList7#1"/>
    <dgm:cxn modelId="{8AD588E5-0CCB-4C3B-8FC5-CA888E5F5251}" type="presOf" srcId="{53A7C8F1-6573-416B-BAD0-E203C790D54C}" destId="{84406800-1B15-4073-9BE5-7AED3F8CD968}" srcOrd="0" destOrd="0" presId="urn:microsoft.com/office/officeart/2005/8/layout/hList7#1"/>
    <dgm:cxn modelId="{818E502A-FE27-4D49-AAD0-FDEFDFC89433}" srcId="{5B5B7744-917A-4FD6-AA16-3CB0263912D1}" destId="{DAFD5B8F-7307-420F-8AA9-469750D54466}" srcOrd="1" destOrd="0" parTransId="{63002CCC-C05A-4123-9188-6CE2F4212990}" sibTransId="{BDA7D873-F110-416A-8950-D7A412F1A1A1}"/>
    <dgm:cxn modelId="{D9DCE1F7-3175-4375-BE6D-8544E0419F1F}" type="presOf" srcId="{714289C4-44BF-4423-B73A-D36C7D29CD8B}" destId="{3325B67F-1C1F-4C7F-87F7-63A9F5F04916}" srcOrd="0" destOrd="0" presId="urn:microsoft.com/office/officeart/2005/8/layout/hList7#1"/>
    <dgm:cxn modelId="{861AA865-09B1-4AF9-A06A-A4682CB7458D}" type="presOf" srcId="{5B5B7744-917A-4FD6-AA16-3CB0263912D1}" destId="{21B2BCE8-470C-4505-93DC-36DDE14B2DFF}" srcOrd="0" destOrd="0" presId="urn:microsoft.com/office/officeart/2005/8/layout/hList7#1"/>
    <dgm:cxn modelId="{5A48667A-699A-4A2D-8F67-8B38508A16C4}" type="presParOf" srcId="{21B2BCE8-470C-4505-93DC-36DDE14B2DFF}" destId="{D737B785-468C-4A0C-9BAF-B33CE9B38ADA}" srcOrd="0" destOrd="0" presId="urn:microsoft.com/office/officeart/2005/8/layout/hList7#1"/>
    <dgm:cxn modelId="{A53482CD-0077-43B5-B0F3-B683895B6878}" type="presParOf" srcId="{21B2BCE8-470C-4505-93DC-36DDE14B2DFF}" destId="{E3446D0B-132A-4581-B805-7D509ABBE1A9}" srcOrd="1" destOrd="0" presId="urn:microsoft.com/office/officeart/2005/8/layout/hList7#1"/>
    <dgm:cxn modelId="{581A1770-CCB1-4FA7-9296-BF099AD1ED9A}" type="presParOf" srcId="{E3446D0B-132A-4581-B805-7D509ABBE1A9}" destId="{F0280A93-2598-4B79-BCF2-5A74016DDAA6}" srcOrd="0" destOrd="0" presId="urn:microsoft.com/office/officeart/2005/8/layout/hList7#1"/>
    <dgm:cxn modelId="{F45E6B80-FF8B-4F28-8A6A-1178140B1C7D}" type="presParOf" srcId="{F0280A93-2598-4B79-BCF2-5A74016DDAA6}" destId="{3325B67F-1C1F-4C7F-87F7-63A9F5F04916}" srcOrd="0" destOrd="0" presId="urn:microsoft.com/office/officeart/2005/8/layout/hList7#1"/>
    <dgm:cxn modelId="{15FBD542-6372-47B7-AFC6-FB90AA56B4E3}" type="presParOf" srcId="{F0280A93-2598-4B79-BCF2-5A74016DDAA6}" destId="{5A6B1BA2-8CEC-4075-979B-58B751678363}" srcOrd="1" destOrd="0" presId="urn:microsoft.com/office/officeart/2005/8/layout/hList7#1"/>
    <dgm:cxn modelId="{F273985E-B5D9-4F0B-AD13-C88DDB787220}" type="presParOf" srcId="{F0280A93-2598-4B79-BCF2-5A74016DDAA6}" destId="{E679BF5D-7D68-48F1-9595-1ED90F266B6A}" srcOrd="2" destOrd="0" presId="urn:microsoft.com/office/officeart/2005/8/layout/hList7#1"/>
    <dgm:cxn modelId="{E767CE43-347A-4245-B19D-471F640D27A9}" type="presParOf" srcId="{F0280A93-2598-4B79-BCF2-5A74016DDAA6}" destId="{1B13010B-D7B8-48A4-9EA8-0FF90A870D10}" srcOrd="3" destOrd="0" presId="urn:microsoft.com/office/officeart/2005/8/layout/hList7#1"/>
    <dgm:cxn modelId="{F491C22D-CEDC-47B2-BC66-8EA09DBEE9A8}" type="presParOf" srcId="{E3446D0B-132A-4581-B805-7D509ABBE1A9}" destId="{A40BD255-8246-4A86-AC24-6E13AC11D8D0}" srcOrd="1" destOrd="0" presId="urn:microsoft.com/office/officeart/2005/8/layout/hList7#1"/>
    <dgm:cxn modelId="{9657A1AB-36C2-4623-9A76-C717888FBFAA}" type="presParOf" srcId="{E3446D0B-132A-4581-B805-7D509ABBE1A9}" destId="{B4EC43FF-F280-4D81-B573-0BBE26119323}" srcOrd="2" destOrd="0" presId="urn:microsoft.com/office/officeart/2005/8/layout/hList7#1"/>
    <dgm:cxn modelId="{B65DB711-7251-4663-912E-8AEFB6DDDD39}" type="presParOf" srcId="{B4EC43FF-F280-4D81-B573-0BBE26119323}" destId="{4C98858D-9DCD-4D61-A6D2-9C95CB504251}" srcOrd="0" destOrd="0" presId="urn:microsoft.com/office/officeart/2005/8/layout/hList7#1"/>
    <dgm:cxn modelId="{05C0F054-2692-4C9C-A265-50AAC2268753}" type="presParOf" srcId="{B4EC43FF-F280-4D81-B573-0BBE26119323}" destId="{1DFC81E9-AEE7-4738-A0AB-51EC388659CE}" srcOrd="1" destOrd="0" presId="urn:microsoft.com/office/officeart/2005/8/layout/hList7#1"/>
    <dgm:cxn modelId="{98E9C98E-D644-4A2A-B697-701677489A1D}" type="presParOf" srcId="{B4EC43FF-F280-4D81-B573-0BBE26119323}" destId="{5642C667-2035-465B-88FA-BD5286D1ED4A}" srcOrd="2" destOrd="0" presId="urn:microsoft.com/office/officeart/2005/8/layout/hList7#1"/>
    <dgm:cxn modelId="{8C958827-12DF-4A02-A7AC-C4ACAB936272}" type="presParOf" srcId="{B4EC43FF-F280-4D81-B573-0BBE26119323}" destId="{3606B1B6-912D-4BB2-940E-606747701328}" srcOrd="3" destOrd="0" presId="urn:microsoft.com/office/officeart/2005/8/layout/hList7#1"/>
    <dgm:cxn modelId="{3BD1C7CE-CB94-43F4-BE11-5A48160A6F28}" type="presParOf" srcId="{E3446D0B-132A-4581-B805-7D509ABBE1A9}" destId="{6FCB4B09-5AE8-4BCF-9C2E-5DB02F534E9D}" srcOrd="3" destOrd="0" presId="urn:microsoft.com/office/officeart/2005/8/layout/hList7#1"/>
    <dgm:cxn modelId="{40480202-6067-44ED-AE79-2BC41FB4A947}" type="presParOf" srcId="{E3446D0B-132A-4581-B805-7D509ABBE1A9}" destId="{552AA70C-A20B-4D1F-9285-6CFC3143FB01}" srcOrd="4" destOrd="0" presId="urn:microsoft.com/office/officeart/2005/8/layout/hList7#1"/>
    <dgm:cxn modelId="{60382088-A727-46B8-BCA2-7296B62FCED1}" type="presParOf" srcId="{552AA70C-A20B-4D1F-9285-6CFC3143FB01}" destId="{84406800-1B15-4073-9BE5-7AED3F8CD968}" srcOrd="0" destOrd="0" presId="urn:microsoft.com/office/officeart/2005/8/layout/hList7#1"/>
    <dgm:cxn modelId="{47610456-FA65-45E4-B100-DA30A5F01BC8}" type="presParOf" srcId="{552AA70C-A20B-4D1F-9285-6CFC3143FB01}" destId="{80C2ACF9-BD38-4248-9C5A-D57702DCA3FA}" srcOrd="1" destOrd="0" presId="urn:microsoft.com/office/officeart/2005/8/layout/hList7#1"/>
    <dgm:cxn modelId="{B3866149-7AEF-4819-9046-C20C99A25A16}" type="presParOf" srcId="{552AA70C-A20B-4D1F-9285-6CFC3143FB01}" destId="{A550690B-CD28-43E2-88E8-918DBD12128C}" srcOrd="2" destOrd="0" presId="urn:microsoft.com/office/officeart/2005/8/layout/hList7#1"/>
    <dgm:cxn modelId="{329F8C28-5972-425D-B13D-2F34AC1F8324}" type="presParOf" srcId="{552AA70C-A20B-4D1F-9285-6CFC3143FB01}" destId="{693F3127-73CA-4418-9BEB-76AC94A2C0E0}" srcOrd="3" destOrd="0" presId="urn:microsoft.com/office/officeart/2005/8/layout/hList7#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5B67F-1C1F-4C7F-87F7-63A9F5F04916}">
      <dsp:nvSpPr>
        <dsp:cNvPr id="0" name=""/>
        <dsp:cNvSpPr/>
      </dsp:nvSpPr>
      <dsp:spPr>
        <a:xfrm>
          <a:off x="6"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u="sng" kern="1200"/>
            <a:t>Normal</a:t>
          </a:r>
        </a:p>
        <a:p>
          <a:pPr lvl="0" algn="ctr" defTabSz="1066800">
            <a:lnSpc>
              <a:spcPct val="90000"/>
            </a:lnSpc>
            <a:spcBef>
              <a:spcPct val="0"/>
            </a:spcBef>
            <a:spcAft>
              <a:spcPct val="35000"/>
            </a:spcAft>
          </a:pPr>
          <a:r>
            <a:rPr lang="en-US" sz="2400" b="1" kern="1200"/>
            <a:t>FBG &lt;100</a:t>
          </a:r>
        </a:p>
        <a:p>
          <a:pPr lvl="0" algn="ctr" defTabSz="1066800">
            <a:lnSpc>
              <a:spcPct val="90000"/>
            </a:lnSpc>
            <a:spcBef>
              <a:spcPct val="0"/>
            </a:spcBef>
            <a:spcAft>
              <a:spcPct val="35000"/>
            </a:spcAft>
          </a:pPr>
          <a:r>
            <a:rPr lang="en-US" sz="2400" b="1" kern="1200"/>
            <a:t>Random &lt;140</a:t>
          </a:r>
        </a:p>
        <a:p>
          <a:pPr lvl="0" algn="ctr" defTabSz="1066800">
            <a:lnSpc>
              <a:spcPct val="90000"/>
            </a:lnSpc>
            <a:spcBef>
              <a:spcPct val="0"/>
            </a:spcBef>
            <a:spcAft>
              <a:spcPct val="35000"/>
            </a:spcAft>
          </a:pPr>
          <a:r>
            <a:rPr lang="en-US" sz="2400" b="1" kern="1200"/>
            <a:t>A1c &lt;5.7%</a:t>
          </a:r>
          <a:endParaRPr lang="en-US" sz="2400" b="1" kern="1200" dirty="0"/>
        </a:p>
      </dsp:txBody>
      <dsp:txXfrm>
        <a:off x="6" y="1923626"/>
        <a:ext cx="2500213" cy="1923626"/>
      </dsp:txXfrm>
    </dsp:sp>
    <dsp:sp modelId="{1B13010B-D7B8-48A4-9EA8-0FF90A870D10}">
      <dsp:nvSpPr>
        <dsp:cNvPr id="0" name=""/>
        <dsp:cNvSpPr/>
      </dsp:nvSpPr>
      <dsp:spPr>
        <a:xfrm>
          <a:off x="228606" y="241558"/>
          <a:ext cx="1961562" cy="1772098"/>
        </a:xfrm>
        <a:prstGeom prst="ellipse">
          <a:avLst/>
        </a:prstGeom>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98858D-9DCD-4D61-A6D2-9C95CB504251}">
      <dsp:nvSpPr>
        <dsp:cNvPr id="0" name=""/>
        <dsp:cNvSpPr/>
      </dsp:nvSpPr>
      <dsp:spPr>
        <a:xfrm>
          <a:off x="2573876"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u="sng" kern="1200"/>
            <a:t>Prediabetes</a:t>
          </a:r>
        </a:p>
        <a:p>
          <a:pPr lvl="0" algn="ctr" defTabSz="889000">
            <a:lnSpc>
              <a:spcPct val="90000"/>
            </a:lnSpc>
            <a:spcBef>
              <a:spcPct val="0"/>
            </a:spcBef>
            <a:spcAft>
              <a:spcPct val="35000"/>
            </a:spcAft>
          </a:pPr>
          <a:r>
            <a:rPr lang="en-US" sz="2000" b="1" kern="1200"/>
            <a:t>FBG 100-125</a:t>
          </a:r>
        </a:p>
        <a:p>
          <a:pPr lvl="0" algn="ctr" defTabSz="889000">
            <a:lnSpc>
              <a:spcPct val="90000"/>
            </a:lnSpc>
            <a:spcBef>
              <a:spcPct val="0"/>
            </a:spcBef>
            <a:spcAft>
              <a:spcPct val="35000"/>
            </a:spcAft>
          </a:pPr>
          <a:r>
            <a:rPr lang="en-US" sz="2000" b="1" kern="1200"/>
            <a:t>Random 140 - 199</a:t>
          </a:r>
        </a:p>
        <a:p>
          <a:pPr lvl="0" algn="ctr" defTabSz="889000">
            <a:lnSpc>
              <a:spcPct val="90000"/>
            </a:lnSpc>
            <a:spcBef>
              <a:spcPct val="0"/>
            </a:spcBef>
            <a:spcAft>
              <a:spcPct val="35000"/>
            </a:spcAft>
          </a:pPr>
          <a:r>
            <a:rPr lang="en-US" sz="2000" b="1" kern="1200"/>
            <a:t>A1c ~ 5.7- 6.4% </a:t>
          </a:r>
        </a:p>
        <a:p>
          <a:pPr lvl="0" algn="ctr" defTabSz="889000">
            <a:lnSpc>
              <a:spcPct val="90000"/>
            </a:lnSpc>
            <a:spcBef>
              <a:spcPct val="0"/>
            </a:spcBef>
            <a:spcAft>
              <a:spcPct val="35000"/>
            </a:spcAft>
          </a:pPr>
          <a:r>
            <a:rPr lang="en-US" sz="2000" b="1" kern="1200"/>
            <a:t>50% working pancreas</a:t>
          </a:r>
          <a:endParaRPr lang="en-US" sz="2000" b="1" kern="1200" dirty="0"/>
        </a:p>
      </dsp:txBody>
      <dsp:txXfrm>
        <a:off x="2573876" y="1923626"/>
        <a:ext cx="2500213" cy="1923626"/>
      </dsp:txXfrm>
    </dsp:sp>
    <dsp:sp modelId="{3606B1B6-912D-4BB2-940E-606747701328}">
      <dsp:nvSpPr>
        <dsp:cNvPr id="0" name=""/>
        <dsp:cNvSpPr/>
      </dsp:nvSpPr>
      <dsp:spPr>
        <a:xfrm>
          <a:off x="3386671" y="474140"/>
          <a:ext cx="972445" cy="1059547"/>
        </a:xfrm>
        <a:prstGeom prst="ellipse">
          <a:avLst/>
        </a:prstGeom>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406800-1B15-4073-9BE5-7AED3F8CD968}">
      <dsp:nvSpPr>
        <dsp:cNvPr id="0" name=""/>
        <dsp:cNvSpPr/>
      </dsp:nvSpPr>
      <dsp:spPr>
        <a:xfrm>
          <a:off x="5153653"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u="sng" kern="1200">
              <a:latin typeface="+mn-lt"/>
            </a:rPr>
            <a:t>D</a:t>
          </a:r>
          <a:r>
            <a:rPr kumimoji="0" lang="en-US" sz="2400" b="1" i="0" u="sng" strike="noStrike" kern="1200" cap="none" spc="0" normalizeH="0" baseline="0" noProof="0">
              <a:ln/>
              <a:effectLst/>
              <a:uLnTx/>
              <a:uFillTx/>
              <a:latin typeface="+mn-lt"/>
              <a:ea typeface="+mn-ea"/>
              <a:cs typeface="+mn-cs"/>
            </a:rPr>
            <a:t>iabetes</a:t>
          </a:r>
        </a:p>
        <a:p>
          <a:pPr lvl="0" algn="ctr" defTabSz="1066800" rtl="0">
            <a:lnSpc>
              <a:spcPct val="90000"/>
            </a:lnSpc>
            <a:spcBef>
              <a:spcPct val="0"/>
            </a:spcBef>
            <a:spcAft>
              <a:spcPct val="35000"/>
            </a:spcAft>
          </a:pPr>
          <a:r>
            <a:rPr kumimoji="0" lang="en-US" sz="2400" b="1" i="0" u="none" strike="noStrike" kern="1200" cap="none" spc="0" normalizeH="0" baseline="0" noProof="0">
              <a:ln/>
              <a:effectLst/>
              <a:uLnTx/>
              <a:uFillTx/>
              <a:latin typeface="+mn-lt"/>
            </a:rPr>
            <a:t>FBG 126 +</a:t>
          </a:r>
        </a:p>
        <a:p>
          <a:pPr lvl="0" algn="ctr" defTabSz="1066800" rtl="0">
            <a:lnSpc>
              <a:spcPct val="90000"/>
            </a:lnSpc>
            <a:spcBef>
              <a:spcPct val="0"/>
            </a:spcBef>
            <a:spcAft>
              <a:spcPct val="35000"/>
            </a:spcAft>
          </a:pPr>
          <a:r>
            <a:rPr kumimoji="0" lang="en-US" sz="2400" b="1" i="0" u="none" strike="noStrike" kern="1200" cap="none" spc="0" normalizeH="0" baseline="0" noProof="0">
              <a:ln/>
              <a:effectLst/>
              <a:uLnTx/>
              <a:uFillTx/>
              <a:latin typeface="+mn-lt"/>
            </a:rPr>
            <a:t>Random 200</a:t>
          </a:r>
          <a:r>
            <a:rPr kumimoji="0" lang="en-US" sz="2400" b="1" i="0" u="none" strike="noStrike" kern="1200" cap="none" spc="0" normalizeH="0" noProof="0">
              <a:ln/>
              <a:effectLst/>
              <a:uLnTx/>
              <a:uFillTx/>
              <a:latin typeface="+mn-lt"/>
            </a:rPr>
            <a:t> +</a:t>
          </a:r>
          <a:endParaRPr kumimoji="0" lang="en-US" sz="2400" b="1" i="0" u="none" strike="noStrike" kern="1200" cap="none" spc="0" normalizeH="0" baseline="0" noProof="0">
            <a:ln/>
            <a:effectLst/>
            <a:uLnTx/>
            <a:uFillTx/>
            <a:latin typeface="+mn-lt"/>
          </a:endParaRPr>
        </a:p>
        <a:p>
          <a:pPr lvl="0" algn="ctr" defTabSz="1066800">
            <a:lnSpc>
              <a:spcPct val="90000"/>
            </a:lnSpc>
            <a:spcBef>
              <a:spcPct val="0"/>
            </a:spcBef>
            <a:spcAft>
              <a:spcPct val="35000"/>
            </a:spcAft>
          </a:pPr>
          <a:r>
            <a:rPr kumimoji="0" lang="en-US" sz="2400" b="1" i="0" u="none" strike="noStrike" kern="1200" cap="none" spc="0" normalizeH="0" baseline="0" noProof="0">
              <a:ln/>
              <a:effectLst/>
              <a:uLnTx/>
              <a:uFillTx/>
              <a:latin typeface="+mn-lt"/>
            </a:rPr>
            <a:t>A1c</a:t>
          </a:r>
          <a:r>
            <a:rPr kumimoji="0" lang="en-US" sz="2400" b="1" i="0" u="none" strike="noStrike" kern="1200" cap="none" spc="0" normalizeH="0" noProof="0">
              <a:ln/>
              <a:effectLst/>
              <a:uLnTx/>
              <a:uFillTx/>
              <a:latin typeface="+mn-lt"/>
            </a:rPr>
            <a:t> </a:t>
          </a:r>
          <a:r>
            <a:rPr kumimoji="0" lang="en-US" sz="2400" b="1" i="0" u="none" strike="noStrike" kern="1200" cap="none" spc="0" normalizeH="0" baseline="0" noProof="0">
              <a:ln/>
              <a:effectLst/>
              <a:uLnTx/>
              <a:uFillTx/>
              <a:latin typeface="+mn-lt"/>
            </a:rPr>
            <a:t>6.5% or +   </a:t>
          </a:r>
        </a:p>
        <a:p>
          <a:pPr lvl="0" algn="ctr" defTabSz="1066800" rtl="0">
            <a:lnSpc>
              <a:spcPct val="90000"/>
            </a:lnSpc>
            <a:spcBef>
              <a:spcPct val="0"/>
            </a:spcBef>
            <a:spcAft>
              <a:spcPct val="35000"/>
            </a:spcAft>
          </a:pPr>
          <a:r>
            <a:rPr lang="en-US" sz="2400" b="1" kern="1200"/>
            <a:t>20% working pancreas</a:t>
          </a:r>
          <a:endParaRPr lang="en-US" sz="2400" b="1" kern="1200" dirty="0"/>
        </a:p>
      </dsp:txBody>
      <dsp:txXfrm>
        <a:off x="5153653" y="1923626"/>
        <a:ext cx="2500213" cy="1923626"/>
      </dsp:txXfrm>
    </dsp:sp>
    <dsp:sp modelId="{693F3127-73CA-4418-9BEB-76AC94A2C0E0}">
      <dsp:nvSpPr>
        <dsp:cNvPr id="0" name=""/>
        <dsp:cNvSpPr/>
      </dsp:nvSpPr>
      <dsp:spPr>
        <a:xfrm>
          <a:off x="6098708" y="745068"/>
          <a:ext cx="606889" cy="688370"/>
        </a:xfrm>
        <a:prstGeom prst="ellipse">
          <a:avLst/>
        </a:prstGeom>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37B785-468C-4A0C-9BAF-B33CE9B38ADA}">
      <dsp:nvSpPr>
        <dsp:cNvPr id="0" name=""/>
        <dsp:cNvSpPr/>
      </dsp:nvSpPr>
      <dsp:spPr>
        <a:xfrm>
          <a:off x="313407" y="4002071"/>
          <a:ext cx="7041557" cy="721360"/>
        </a:xfrm>
        <a:prstGeom prst="leftRightArrow">
          <a:avLst/>
        </a:prstGeom>
        <a:solidFill>
          <a:schemeClr val="dk1">
            <a:tint val="6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7.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01.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06.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09.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45.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image" Target="../media/image7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8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8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9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93.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9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5410200" y="8703705"/>
            <a:ext cx="1112109" cy="275815"/>
          </a:xfrm>
          <a:prstGeom prst="rect">
            <a:avLst/>
          </a:prstGeom>
          <a:noFill/>
          <a:ln w="12700">
            <a:noFill/>
            <a:miter lim="800000"/>
            <a:headEnd/>
            <a:tailEnd/>
          </a:ln>
          <a:effectLst/>
        </p:spPr>
        <p:txBody>
          <a:bodyPr lIns="91879" tIns="45134" rIns="91879" bIns="45134">
            <a:spAutoFit/>
          </a:bodyPr>
          <a:lstStyle/>
          <a:p>
            <a:pPr>
              <a:defRPr/>
            </a:pPr>
            <a:r>
              <a:rPr lang="en-US" sz="1200" b="1" dirty="0"/>
              <a:t>Page </a:t>
            </a:r>
            <a:fld id="{B66B78B2-30B6-478B-B638-63EED3E235F9}" type="slidenum">
              <a:rPr lang="en-US" sz="1200" b="1"/>
              <a:pPr>
                <a:defRPr/>
              </a:pPr>
              <a:t>‹#›</a:t>
            </a:fld>
            <a:endParaRPr lang="en-US" sz="1200" b="1" dirty="0"/>
          </a:p>
        </p:txBody>
      </p:sp>
      <p:sp>
        <p:nvSpPr>
          <p:cNvPr id="3076" name="Text Box 4"/>
          <p:cNvSpPr txBox="1">
            <a:spLocks noChangeArrowheads="1"/>
          </p:cNvSpPr>
          <p:nvPr/>
        </p:nvSpPr>
        <p:spPr bwMode="auto">
          <a:xfrm>
            <a:off x="152400" y="8703705"/>
            <a:ext cx="5531644" cy="278417"/>
          </a:xfrm>
          <a:prstGeom prst="rect">
            <a:avLst/>
          </a:prstGeom>
          <a:noFill/>
          <a:ln w="12700">
            <a:noFill/>
            <a:miter lim="800000"/>
            <a:headEnd/>
            <a:tailEnd/>
          </a:ln>
          <a:effectLst/>
        </p:spPr>
        <p:txBody>
          <a:bodyPr lIns="92846" tIns="46422" rIns="92846" bIns="46422">
            <a:spAutoFit/>
          </a:bodyPr>
          <a:lstStyle/>
          <a:p>
            <a:pPr algn="ctr">
              <a:spcBef>
                <a:spcPct val="50000"/>
              </a:spcBef>
              <a:defRPr/>
            </a:pPr>
            <a:r>
              <a:rPr lang="en-US" sz="1200" i="1" dirty="0"/>
              <a:t>Diabetes Education Services</a:t>
            </a:r>
            <a:r>
              <a:rPr lang="en-US" sz="1200" i="1" baseline="30000" dirty="0"/>
              <a:t>©      </a:t>
            </a:r>
            <a:r>
              <a:rPr lang="en-US" sz="1200" b="1" dirty="0"/>
              <a:t>www.DiabetesEd.net</a:t>
            </a:r>
          </a:p>
        </p:txBody>
      </p:sp>
    </p:spTree>
    <p:extLst>
      <p:ext uri="{BB962C8B-B14F-4D97-AF65-F5344CB8AC3E}">
        <p14:creationId xmlns:p14="http://schemas.microsoft.com/office/powerpoint/2010/main" val="20222781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1922" name="Rectangle 2"/>
          <p:cNvSpPr>
            <a:spLocks noGrp="1" noChangeArrowheads="1"/>
          </p:cNvSpPr>
          <p:nvPr>
            <p:ph type="hdr" sz="quarter"/>
          </p:nvPr>
        </p:nvSpPr>
        <p:spPr bwMode="auto">
          <a:xfrm>
            <a:off x="0" y="0"/>
            <a:ext cx="3038145" cy="462669"/>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lvl1pPr>
              <a:defRPr sz="1300">
                <a:latin typeface="Times New Roman" pitchFamily="18" charset="0"/>
              </a:defRPr>
            </a:lvl1pPr>
          </a:lstStyle>
          <a:p>
            <a:pPr>
              <a:defRPr/>
            </a:pPr>
            <a:endParaRPr lang="en-US"/>
          </a:p>
        </p:txBody>
      </p:sp>
      <p:sp>
        <p:nvSpPr>
          <p:cNvPr id="721923" name="Rectangle 3"/>
          <p:cNvSpPr>
            <a:spLocks noGrp="1" noChangeArrowheads="1"/>
          </p:cNvSpPr>
          <p:nvPr>
            <p:ph type="dt" idx="1"/>
          </p:nvPr>
        </p:nvSpPr>
        <p:spPr bwMode="auto">
          <a:xfrm>
            <a:off x="3972257" y="0"/>
            <a:ext cx="3038144" cy="462669"/>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lvl1pPr algn="r">
              <a:defRPr sz="1300">
                <a:latin typeface="Times New Roman" pitchFamily="18" charset="0"/>
              </a:defRPr>
            </a:lvl1pPr>
          </a:lstStyle>
          <a:p>
            <a:pPr>
              <a:defRPr/>
            </a:pPr>
            <a:endParaRPr lang="en-US"/>
          </a:p>
        </p:txBody>
      </p:sp>
      <p:sp>
        <p:nvSpPr>
          <p:cNvPr id="204804" name="Rectangle 4"/>
          <p:cNvSpPr>
            <a:spLocks noGrp="1" noRot="1" noChangeAspect="1" noChangeArrowheads="1" noTextEdit="1"/>
          </p:cNvSpPr>
          <p:nvPr>
            <p:ph type="sldImg" idx="2"/>
          </p:nvPr>
        </p:nvSpPr>
        <p:spPr bwMode="auto">
          <a:xfrm>
            <a:off x="1196975" y="693738"/>
            <a:ext cx="4616450"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1925" name="Rectangle 5"/>
          <p:cNvSpPr>
            <a:spLocks noGrp="1" noChangeArrowheads="1"/>
          </p:cNvSpPr>
          <p:nvPr>
            <p:ph type="body" sz="quarter" idx="3"/>
          </p:nvPr>
        </p:nvSpPr>
        <p:spPr bwMode="auto">
          <a:xfrm>
            <a:off x="934112" y="4388430"/>
            <a:ext cx="5142177" cy="4236256"/>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21926" name="Rectangle 6"/>
          <p:cNvSpPr>
            <a:spLocks noGrp="1" noChangeArrowheads="1"/>
          </p:cNvSpPr>
          <p:nvPr>
            <p:ph type="ftr" sz="quarter" idx="4"/>
          </p:nvPr>
        </p:nvSpPr>
        <p:spPr bwMode="auto">
          <a:xfrm>
            <a:off x="0" y="8855252"/>
            <a:ext cx="3038145" cy="462668"/>
          </a:xfrm>
          <a:prstGeom prst="rect">
            <a:avLst/>
          </a:prstGeom>
          <a:noFill/>
          <a:ln w="12700">
            <a:noFill/>
            <a:miter lim="800000"/>
            <a:headEnd/>
            <a:tailEnd/>
          </a:ln>
          <a:effectLst/>
        </p:spPr>
        <p:txBody>
          <a:bodyPr vert="horz" wrap="square" lIns="92846" tIns="46422" rIns="92846" bIns="46422" numCol="1" anchor="b" anchorCtr="0" compatLnSpc="1">
            <a:prstTxWarp prst="textNoShape">
              <a:avLst/>
            </a:prstTxWarp>
          </a:bodyPr>
          <a:lstStyle>
            <a:lvl1pPr>
              <a:defRPr sz="1300">
                <a:latin typeface="Times New Roman" pitchFamily="18" charset="0"/>
              </a:defRPr>
            </a:lvl1pPr>
          </a:lstStyle>
          <a:p>
            <a:pPr>
              <a:defRPr/>
            </a:pPr>
            <a:r>
              <a:rPr lang="en-US"/>
              <a:t>Diabetes Educational Services© (530) 893 - 8635 </a:t>
            </a:r>
          </a:p>
        </p:txBody>
      </p:sp>
      <p:sp>
        <p:nvSpPr>
          <p:cNvPr id="721927" name="Rectangle 7"/>
          <p:cNvSpPr>
            <a:spLocks noGrp="1" noChangeArrowheads="1"/>
          </p:cNvSpPr>
          <p:nvPr>
            <p:ph type="sldNum" sz="quarter" idx="5"/>
          </p:nvPr>
        </p:nvSpPr>
        <p:spPr bwMode="auto">
          <a:xfrm>
            <a:off x="3972257" y="8855252"/>
            <a:ext cx="3038144" cy="462668"/>
          </a:xfrm>
          <a:prstGeom prst="rect">
            <a:avLst/>
          </a:prstGeom>
          <a:noFill/>
          <a:ln w="12700">
            <a:noFill/>
            <a:miter lim="800000"/>
            <a:headEnd/>
            <a:tailEnd/>
          </a:ln>
          <a:effectLst/>
        </p:spPr>
        <p:txBody>
          <a:bodyPr vert="horz" wrap="square" lIns="92846" tIns="46422" rIns="92846" bIns="46422" numCol="1" anchor="b" anchorCtr="0" compatLnSpc="1">
            <a:prstTxWarp prst="textNoShape">
              <a:avLst/>
            </a:prstTxWarp>
          </a:bodyPr>
          <a:lstStyle>
            <a:lvl1pPr algn="r">
              <a:defRPr sz="1300">
                <a:latin typeface="Times New Roman" pitchFamily="18" charset="0"/>
              </a:defRPr>
            </a:lvl1pPr>
          </a:lstStyle>
          <a:p>
            <a:pPr>
              <a:defRPr/>
            </a:pPr>
            <a:fld id="{C233B0E3-6876-4E53-9EE0-6ED1EFDF6740}" type="slidenum">
              <a:rPr lang="en-US"/>
              <a:pPr>
                <a:defRPr/>
              </a:pPr>
              <a:t>‹#›</a:t>
            </a:fld>
            <a:endParaRPr lang="en-US"/>
          </a:p>
        </p:txBody>
      </p:sp>
    </p:spTree>
    <p:extLst>
      <p:ext uri="{BB962C8B-B14F-4D97-AF65-F5344CB8AC3E}">
        <p14:creationId xmlns:p14="http://schemas.microsoft.com/office/powerpoint/2010/main" val="230096898"/>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3" Type="http://schemas.openxmlformats.org/officeDocument/2006/relationships/slide" Target="../slides/slide156.xml"/><Relationship Id="rId2" Type="http://schemas.openxmlformats.org/officeDocument/2006/relationships/notesMaster" Target="../notesMasters/notesMaster1.xml"/><Relationship Id="rId1" Type="http://schemas.openxmlformats.org/officeDocument/2006/relationships/tags" Target="../tags/tag149.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slide" Target="../slides/slide49.xml"/><Relationship Id="rId2" Type="http://schemas.openxmlformats.org/officeDocument/2006/relationships/notesMaster" Target="../notesMasters/notesMaster1.xml"/><Relationship Id="rId1" Type="http://schemas.openxmlformats.org/officeDocument/2006/relationships/tags" Target="../tags/tag47.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slide" Target="../slides/slide56.xml"/><Relationship Id="rId2" Type="http://schemas.openxmlformats.org/officeDocument/2006/relationships/notesMaster" Target="../notesMasters/notesMaster1.xml"/><Relationship Id="rId1" Type="http://schemas.openxmlformats.org/officeDocument/2006/relationships/tags" Target="../tags/tag53.xml"/></Relationships>
</file>

<file path=ppt/notesSlides/_rels/notesSlide38.xml.rels><?xml version="1.0" encoding="UTF-8" standalone="yes"?>
<Relationships xmlns="http://schemas.openxmlformats.org/package/2006/relationships"><Relationship Id="rId3" Type="http://schemas.openxmlformats.org/officeDocument/2006/relationships/slide" Target="../slides/slide57.xml"/><Relationship Id="rId2" Type="http://schemas.openxmlformats.org/officeDocument/2006/relationships/notesMaster" Target="../notesMasters/notesMaster1.xml"/><Relationship Id="rId1" Type="http://schemas.openxmlformats.org/officeDocument/2006/relationships/tags" Target="../tags/tag55.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ln/>
        </p:spPr>
      </p:sp>
      <p:sp>
        <p:nvSpPr>
          <p:cNvPr id="216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16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A33F773-5A92-4894-B4BE-1E99263F492A}" type="slidenum">
              <a:rPr lang="en-US" sz="1200" smtClean="0">
                <a:solidFill>
                  <a:srgbClr val="000000"/>
                </a:solidFill>
              </a:rPr>
              <a:pPr eaLnBrk="1" hangingPunct="1"/>
              <a:t>2</a:t>
            </a:fld>
            <a:endParaRPr lang="en-US" sz="1200">
              <a:solidFill>
                <a:srgbClr val="000000"/>
              </a:solidFill>
            </a:endParaRPr>
          </a:p>
        </p:txBody>
      </p:sp>
    </p:spTree>
    <p:extLst>
      <p:ext uri="{BB962C8B-B14F-4D97-AF65-F5344CB8AC3E}">
        <p14:creationId xmlns:p14="http://schemas.microsoft.com/office/powerpoint/2010/main" val="2819982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5002F3C-70EA-4B9A-929E-16F423960D42}" type="slidenum">
              <a:rPr lang="en-US" sz="1300"/>
              <a:pPr>
                <a:spcBef>
                  <a:spcPct val="0"/>
                </a:spcBef>
              </a:pPr>
              <a:t>16</a:t>
            </a:fld>
            <a:endParaRPr lang="en-US" sz="1300"/>
          </a:p>
        </p:txBody>
      </p:sp>
    </p:spTree>
    <p:extLst>
      <p:ext uri="{BB962C8B-B14F-4D97-AF65-F5344CB8AC3E}">
        <p14:creationId xmlns:p14="http://schemas.microsoft.com/office/powerpoint/2010/main" val="308708259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a:ln/>
        </p:spPr>
      </p:sp>
      <p:sp>
        <p:nvSpPr>
          <p:cNvPr id="361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1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0B1AF129-3B9C-49E1-9121-D46A0F734775}" type="slidenum">
              <a:rPr lang="en-US" sz="1300"/>
              <a:pPr eaLnBrk="1" hangingPunct="1"/>
              <a:t>151</a:t>
            </a:fld>
            <a:endParaRPr lang="en-US" sz="1300"/>
          </a:p>
        </p:txBody>
      </p:sp>
    </p:spTree>
    <p:extLst>
      <p:ext uri="{BB962C8B-B14F-4D97-AF65-F5344CB8AC3E}">
        <p14:creationId xmlns:p14="http://schemas.microsoft.com/office/powerpoint/2010/main" val="314132926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a:ln/>
        </p:spPr>
      </p:sp>
      <p:sp>
        <p:nvSpPr>
          <p:cNvPr id="363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3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675B2BDB-2ECF-4BDC-815D-1208ABA5F518}" type="slidenum">
              <a:rPr lang="en-US" sz="1300"/>
              <a:pPr eaLnBrk="1" hangingPunct="1"/>
              <a:t>153</a:t>
            </a:fld>
            <a:endParaRPr lang="en-US" sz="1300"/>
          </a:p>
        </p:txBody>
      </p:sp>
    </p:spTree>
    <p:extLst>
      <p:ext uri="{BB962C8B-B14F-4D97-AF65-F5344CB8AC3E}">
        <p14:creationId xmlns:p14="http://schemas.microsoft.com/office/powerpoint/2010/main" val="19810801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7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F8C08100-DC7F-44EA-8367-0F61908CDEA9}" type="slidenum">
              <a:rPr lang="en-US" sz="1300"/>
              <a:pPr eaLnBrk="1" hangingPunct="1"/>
              <a:t>154</a:t>
            </a:fld>
            <a:endParaRPr lang="en-US" sz="1300"/>
          </a:p>
        </p:txBody>
      </p:sp>
    </p:spTree>
    <p:extLst>
      <p:ext uri="{BB962C8B-B14F-4D97-AF65-F5344CB8AC3E}">
        <p14:creationId xmlns:p14="http://schemas.microsoft.com/office/powerpoint/2010/main" val="17137965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6"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4"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8"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fld id="{53F61F08-8B16-4A5A-9A74-C38EC6803E2A}" type="slidenum">
              <a:rPr lang="en-US" smtClean="0">
                <a:latin typeface="Times New Roman" pitchFamily="18" charset="0"/>
              </a:rPr>
              <a:pPr/>
              <a:t>156</a:t>
            </a:fld>
            <a:endParaRPr lang="en-US">
              <a:latin typeface="Times New Roman" pitchFamily="18" charset="0"/>
            </a:endParaRPr>
          </a:p>
        </p:txBody>
      </p:sp>
      <p:sp>
        <p:nvSpPr>
          <p:cNvPr id="105475" name="Rectangle 7"/>
          <p:cNvSpPr txBox="1">
            <a:spLocks noGrp="1" noChangeArrowheads="1"/>
          </p:cNvSpPr>
          <p:nvPr/>
        </p:nvSpPr>
        <p:spPr bwMode="auto">
          <a:xfrm>
            <a:off x="4060192" y="9002980"/>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43" tIns="47121" rIns="94243" bIns="47121"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D7C7E92-D500-4F58-81DA-CA813D8A7DA3}" type="slidenum">
              <a:rPr lang="en-US" sz="1200">
                <a:latin typeface="Times New Roman" pitchFamily="18" charset="0"/>
              </a:rPr>
              <a:pPr algn="r"/>
              <a:t>156</a:t>
            </a:fld>
            <a:endParaRPr lang="en-US" sz="1200">
              <a:latin typeface="Times New Roman" pitchFamily="18" charset="0"/>
            </a:endParaRPr>
          </a:p>
        </p:txBody>
      </p:sp>
      <p:sp>
        <p:nvSpPr>
          <p:cNvPr id="10547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6"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4"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8"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105477" name="Rectangle 7"/>
          <p:cNvSpPr txBox="1">
            <a:spLocks noGrp="1" noChangeArrowheads="1"/>
          </p:cNvSpPr>
          <p:nvPr/>
        </p:nvSpPr>
        <p:spPr bwMode="auto">
          <a:xfrm>
            <a:off x="4060192" y="9002980"/>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43" tIns="47121" rIns="94243" bIns="47121"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857D72C-EAC9-4502-BA35-22D08959031D}" type="slidenum">
              <a:rPr lang="en-US" sz="1200">
                <a:latin typeface="Times New Roman" pitchFamily="18" charset="0"/>
              </a:rPr>
              <a:pPr algn="r"/>
              <a:t>156</a:t>
            </a:fld>
            <a:endParaRPr lang="en-US" sz="1200">
              <a:latin typeface="Times New Roman" pitchFamily="18" charset="0"/>
            </a:endParaRPr>
          </a:p>
        </p:txBody>
      </p:sp>
      <p:sp>
        <p:nvSpPr>
          <p:cNvPr id="105478" name="Rectangle 2"/>
          <p:cNvSpPr>
            <a:spLocks noGrp="1" noRot="1" noChangeAspect="1" noChangeArrowheads="1" noTextEdit="1"/>
          </p:cNvSpPr>
          <p:nvPr>
            <p:ph type="sldImg"/>
          </p:nvPr>
        </p:nvSpPr>
        <p:spPr>
          <a:xfrm>
            <a:off x="1236663" y="704850"/>
            <a:ext cx="4695825" cy="3522663"/>
          </a:xfrm>
          <a:ln/>
        </p:spPr>
      </p:sp>
      <p:sp>
        <p:nvSpPr>
          <p:cNvPr id="10547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Sulfonylureas (SUs) increase insulin secretion by binding to receptors on the surface of pancreatic beta cells, triggering a series of reactions which leads to insulin secretion.</a:t>
            </a:r>
          </a:p>
          <a:p>
            <a:endParaRPr lang="en-US"/>
          </a:p>
          <a:p>
            <a:r>
              <a:rPr lang="en-US"/>
              <a:t>Because SUs cause circulating insulin levels to increase, there is a risk of hypoglycemia. There is also some concern that increased insulin levels are associated with cardiovascular disease, however the UKPDS did not show a relationship between increased mortality and SU administration.  Finally, there is concern that SUs will exhaust beta cell function by increasing insulin secretion.  However, the decline in beta cell function is more likely caused by the disease itself, and not the use of SUs.  </a:t>
            </a:r>
          </a:p>
          <a:p>
            <a:endParaRPr lang="en-US"/>
          </a:p>
          <a:p>
            <a:r>
              <a:rPr lang="en-US"/>
              <a:t>First generation sulfonylureas are just as efficacious as the second generation drugs, however the second generation may be more potent and safer than first. When diet and exercise fail, SUs are an effective monotherapy. </a:t>
            </a:r>
          </a:p>
        </p:txBody>
      </p:sp>
    </p:spTree>
    <p:extLst>
      <p:ext uri="{BB962C8B-B14F-4D97-AF65-F5344CB8AC3E}">
        <p14:creationId xmlns:p14="http://schemas.microsoft.com/office/powerpoint/2010/main" val="346275941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158</a:t>
            </a:fld>
            <a:endParaRPr lang="en-US"/>
          </a:p>
        </p:txBody>
      </p:sp>
    </p:spTree>
    <p:extLst>
      <p:ext uri="{BB962C8B-B14F-4D97-AF65-F5344CB8AC3E}">
        <p14:creationId xmlns:p14="http://schemas.microsoft.com/office/powerpoint/2010/main" val="229399636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Image Placeholder 1"/>
          <p:cNvSpPr>
            <a:spLocks noGrp="1" noRot="1" noChangeAspect="1" noTextEdit="1"/>
          </p:cNvSpPr>
          <p:nvPr>
            <p:ph type="sldImg"/>
          </p:nvPr>
        </p:nvSpPr>
        <p:spPr>
          <a:ln/>
        </p:spPr>
      </p:sp>
      <p:sp>
        <p:nvSpPr>
          <p:cNvPr id="297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97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52E6E8B-BF0C-4F4B-A927-6ED178B6E759}" type="slidenum">
              <a:rPr lang="en-US" sz="1300"/>
              <a:pPr>
                <a:spcBef>
                  <a:spcPct val="0"/>
                </a:spcBef>
              </a:pPr>
              <a:t>161</a:t>
            </a:fld>
            <a:endParaRPr lang="en-US" sz="1300"/>
          </a:p>
        </p:txBody>
      </p:sp>
    </p:spTree>
    <p:extLst>
      <p:ext uri="{BB962C8B-B14F-4D97-AF65-F5344CB8AC3E}">
        <p14:creationId xmlns:p14="http://schemas.microsoft.com/office/powerpoint/2010/main" val="6109737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a:ln/>
        </p:spPr>
      </p:sp>
      <p:sp>
        <p:nvSpPr>
          <p:cNvPr id="368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8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745A37B4-071F-4CF2-BC56-DE4487E5CA6A}" type="slidenum">
              <a:rPr lang="en-US" sz="1300"/>
              <a:pPr eaLnBrk="1" hangingPunct="1"/>
              <a:t>162</a:t>
            </a:fld>
            <a:endParaRPr lang="en-US" sz="1300"/>
          </a:p>
        </p:txBody>
      </p:sp>
    </p:spTree>
    <p:extLst>
      <p:ext uri="{BB962C8B-B14F-4D97-AF65-F5344CB8AC3E}">
        <p14:creationId xmlns:p14="http://schemas.microsoft.com/office/powerpoint/2010/main" val="403101185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a:ln/>
        </p:spPr>
      </p:sp>
      <p:sp>
        <p:nvSpPr>
          <p:cNvPr id="369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9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1C564856-DD6C-43CD-B6DE-8886B373C3EC}" type="slidenum">
              <a:rPr lang="en-US" sz="1300"/>
              <a:pPr eaLnBrk="1" hangingPunct="1"/>
              <a:t>163</a:t>
            </a:fld>
            <a:endParaRPr lang="en-US" sz="1300"/>
          </a:p>
        </p:txBody>
      </p:sp>
    </p:spTree>
    <p:extLst>
      <p:ext uri="{BB962C8B-B14F-4D97-AF65-F5344CB8AC3E}">
        <p14:creationId xmlns:p14="http://schemas.microsoft.com/office/powerpoint/2010/main" val="303119970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Slide Image Placeholder 1"/>
          <p:cNvSpPr>
            <a:spLocks noGrp="1" noRot="1" noChangeAspect="1" noTextEdit="1"/>
          </p:cNvSpPr>
          <p:nvPr>
            <p:ph type="sldImg"/>
          </p:nvPr>
        </p:nvSpPr>
        <p:spPr>
          <a:ln/>
        </p:spPr>
      </p:sp>
      <p:sp>
        <p:nvSpPr>
          <p:cNvPr id="370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70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A2ED0D0C-BFD7-4D1A-A7E9-1E179E877D39}" type="slidenum">
              <a:rPr lang="en-US" sz="1300"/>
              <a:pPr eaLnBrk="1" hangingPunct="1"/>
              <a:t>164</a:t>
            </a:fld>
            <a:endParaRPr lang="en-US" sz="1300"/>
          </a:p>
        </p:txBody>
      </p:sp>
    </p:spTree>
    <p:extLst>
      <p:ext uri="{BB962C8B-B14F-4D97-AF65-F5344CB8AC3E}">
        <p14:creationId xmlns:p14="http://schemas.microsoft.com/office/powerpoint/2010/main" val="427884580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Slide Image Placeholder 1"/>
          <p:cNvSpPr>
            <a:spLocks noGrp="1" noRot="1" noChangeAspect="1" noTextEdit="1"/>
          </p:cNvSpPr>
          <p:nvPr>
            <p:ph type="sldImg"/>
          </p:nvPr>
        </p:nvSpPr>
        <p:spPr>
          <a:ln/>
        </p:spPr>
      </p:sp>
      <p:sp>
        <p:nvSpPr>
          <p:cNvPr id="371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71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37BFEBAC-F6A3-489A-B006-0BEE77927FFA}" type="slidenum">
              <a:rPr lang="en-US" sz="1300"/>
              <a:pPr eaLnBrk="1" hangingPunct="1"/>
              <a:t>165</a:t>
            </a:fld>
            <a:endParaRPr lang="en-US" sz="1300"/>
          </a:p>
        </p:txBody>
      </p:sp>
    </p:spTree>
    <p:extLst>
      <p:ext uri="{BB962C8B-B14F-4D97-AF65-F5344CB8AC3E}">
        <p14:creationId xmlns:p14="http://schemas.microsoft.com/office/powerpoint/2010/main" val="21603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ln/>
        </p:spPr>
      </p:sp>
      <p:sp>
        <p:nvSpPr>
          <p:cNvPr id="262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2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6B3A99D4-5EAF-4CE9-9CD1-3E3FC4120439}" type="slidenum">
              <a:rPr lang="en-US" sz="1300"/>
              <a:pPr eaLnBrk="1" hangingPunct="1"/>
              <a:t>17</a:t>
            </a:fld>
            <a:endParaRPr lang="en-US" sz="1300"/>
          </a:p>
        </p:txBody>
      </p:sp>
    </p:spTree>
    <p:extLst>
      <p:ext uri="{BB962C8B-B14F-4D97-AF65-F5344CB8AC3E}">
        <p14:creationId xmlns:p14="http://schemas.microsoft.com/office/powerpoint/2010/main" val="210300449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a:ln/>
        </p:spPr>
      </p:sp>
      <p:sp>
        <p:nvSpPr>
          <p:cNvPr id="373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73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2B9613D5-3D7D-4B4B-BC77-9B76372E5C7E}" type="slidenum">
              <a:rPr lang="en-US" sz="1300"/>
              <a:pPr eaLnBrk="1" hangingPunct="1"/>
              <a:t>166</a:t>
            </a:fld>
            <a:endParaRPr lang="en-US" sz="1300"/>
          </a:p>
        </p:txBody>
      </p:sp>
    </p:spTree>
    <p:extLst>
      <p:ext uri="{BB962C8B-B14F-4D97-AF65-F5344CB8AC3E}">
        <p14:creationId xmlns:p14="http://schemas.microsoft.com/office/powerpoint/2010/main" val="325319046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Slide Image Placeholder 1"/>
          <p:cNvSpPr>
            <a:spLocks noGrp="1" noRot="1" noChangeAspect="1" noTextEdit="1"/>
          </p:cNvSpPr>
          <p:nvPr>
            <p:ph type="sldImg"/>
          </p:nvPr>
        </p:nvSpPr>
        <p:spPr>
          <a:ln/>
        </p:spPr>
      </p:sp>
      <p:sp>
        <p:nvSpPr>
          <p:cNvPr id="374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74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00A861C3-138D-4111-BE25-E209CDA42088}" type="slidenum">
              <a:rPr lang="en-US" sz="1300"/>
              <a:pPr eaLnBrk="1" hangingPunct="1"/>
              <a:t>167</a:t>
            </a:fld>
            <a:endParaRPr lang="en-US" sz="1300"/>
          </a:p>
        </p:txBody>
      </p:sp>
    </p:spTree>
    <p:extLst>
      <p:ext uri="{BB962C8B-B14F-4D97-AF65-F5344CB8AC3E}">
        <p14:creationId xmlns:p14="http://schemas.microsoft.com/office/powerpoint/2010/main" val="93341133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p:cNvSpPr>
            <a:spLocks noGrp="1" noRot="1" noChangeAspect="1" noTextEdit="1"/>
          </p:cNvSpPr>
          <p:nvPr>
            <p:ph type="sldImg"/>
          </p:nvPr>
        </p:nvSpPr>
        <p:spPr>
          <a:ln/>
        </p:spPr>
      </p:sp>
      <p:sp>
        <p:nvSpPr>
          <p:cNvPr id="376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76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CF49861E-BCBB-4963-A1CD-739578B2FDC9}" type="slidenum">
              <a:rPr lang="en-US" sz="1300"/>
              <a:pPr eaLnBrk="1" hangingPunct="1"/>
              <a:t>168</a:t>
            </a:fld>
            <a:endParaRPr lang="en-US" sz="1300"/>
          </a:p>
        </p:txBody>
      </p:sp>
    </p:spTree>
    <p:extLst>
      <p:ext uri="{BB962C8B-B14F-4D97-AF65-F5344CB8AC3E}">
        <p14:creationId xmlns:p14="http://schemas.microsoft.com/office/powerpoint/2010/main" val="44326529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p:cNvSpPr>
            <a:spLocks noGrp="1" noRot="1" noChangeAspect="1" noTextEdit="1"/>
          </p:cNvSpPr>
          <p:nvPr>
            <p:ph type="sldImg"/>
          </p:nvPr>
        </p:nvSpPr>
        <p:spPr>
          <a:ln/>
        </p:spPr>
      </p:sp>
      <p:sp>
        <p:nvSpPr>
          <p:cNvPr id="259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590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6519809-4251-41EF-9A38-0DBBB8D05EA6}" type="slidenum">
              <a:rPr lang="en-US" sz="1300"/>
              <a:pPr>
                <a:spcBef>
                  <a:spcPct val="0"/>
                </a:spcBef>
              </a:pPr>
              <a:t>170</a:t>
            </a:fld>
            <a:endParaRPr lang="en-US" sz="1300"/>
          </a:p>
        </p:txBody>
      </p:sp>
    </p:spTree>
    <p:extLst>
      <p:ext uri="{BB962C8B-B14F-4D97-AF65-F5344CB8AC3E}">
        <p14:creationId xmlns:p14="http://schemas.microsoft.com/office/powerpoint/2010/main" val="9091738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a:ln/>
        </p:spPr>
      </p:sp>
      <p:sp>
        <p:nvSpPr>
          <p:cNvPr id="221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21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15066F4A-87D9-4817-8048-6ECAA45B5FC8}" type="slidenum">
              <a:rPr lang="en-US" sz="1200"/>
              <a:pPr eaLnBrk="1" hangingPunct="1"/>
              <a:t>174</a:t>
            </a:fld>
            <a:endParaRPr lang="en-US" sz="1200"/>
          </a:p>
        </p:txBody>
      </p:sp>
    </p:spTree>
    <p:extLst>
      <p:ext uri="{BB962C8B-B14F-4D97-AF65-F5344CB8AC3E}">
        <p14:creationId xmlns:p14="http://schemas.microsoft.com/office/powerpoint/2010/main" val="162661029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t>175</a:t>
            </a:fld>
            <a:endParaRPr lang="en-US"/>
          </a:p>
        </p:txBody>
      </p:sp>
    </p:spTree>
    <p:extLst>
      <p:ext uri="{BB962C8B-B14F-4D97-AF65-F5344CB8AC3E}">
        <p14:creationId xmlns:p14="http://schemas.microsoft.com/office/powerpoint/2010/main" val="425176676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
        <p:nvSpPr>
          <p:cNvPr id="104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800">
                <a:solidFill>
                  <a:schemeClr val="tx1"/>
                </a:solidFill>
                <a:latin typeface="Arial" panose="020B0604020202020204" pitchFamily="34" charset="0"/>
              </a:defRPr>
            </a:lvl1pPr>
            <a:lvl2pPr marL="742801" indent="-285692">
              <a:defRPr sz="2800">
                <a:solidFill>
                  <a:schemeClr val="tx1"/>
                </a:solidFill>
                <a:latin typeface="Arial" panose="020B0604020202020204" pitchFamily="34" charset="0"/>
              </a:defRPr>
            </a:lvl2pPr>
            <a:lvl3pPr marL="1142770" indent="-228555">
              <a:defRPr sz="2800">
                <a:solidFill>
                  <a:schemeClr val="tx1"/>
                </a:solidFill>
                <a:latin typeface="Arial" panose="020B0604020202020204" pitchFamily="34" charset="0"/>
              </a:defRPr>
            </a:lvl3pPr>
            <a:lvl4pPr marL="1599878" indent="-228555">
              <a:defRPr sz="2800">
                <a:solidFill>
                  <a:schemeClr val="tx1"/>
                </a:solidFill>
                <a:latin typeface="Arial" panose="020B0604020202020204" pitchFamily="34" charset="0"/>
              </a:defRPr>
            </a:lvl4pPr>
            <a:lvl5pPr marL="2056985" indent="-228555">
              <a:defRPr sz="2800">
                <a:solidFill>
                  <a:schemeClr val="tx1"/>
                </a:solidFill>
                <a:latin typeface="Arial" panose="020B0604020202020204" pitchFamily="34" charset="0"/>
              </a:defRPr>
            </a:lvl5pPr>
            <a:lvl6pPr marL="2514093" indent="-228555" eaLnBrk="0" fontAlgn="base" hangingPunct="0">
              <a:spcBef>
                <a:spcPct val="0"/>
              </a:spcBef>
              <a:spcAft>
                <a:spcPct val="0"/>
              </a:spcAft>
              <a:defRPr sz="2800">
                <a:solidFill>
                  <a:schemeClr val="tx1"/>
                </a:solidFill>
                <a:latin typeface="Arial" panose="020B0604020202020204" pitchFamily="34" charset="0"/>
              </a:defRPr>
            </a:lvl6pPr>
            <a:lvl7pPr marL="2971200" indent="-228555" eaLnBrk="0" fontAlgn="base" hangingPunct="0">
              <a:spcBef>
                <a:spcPct val="0"/>
              </a:spcBef>
              <a:spcAft>
                <a:spcPct val="0"/>
              </a:spcAft>
              <a:defRPr sz="2800">
                <a:solidFill>
                  <a:schemeClr val="tx1"/>
                </a:solidFill>
                <a:latin typeface="Arial" panose="020B0604020202020204" pitchFamily="34" charset="0"/>
              </a:defRPr>
            </a:lvl7pPr>
            <a:lvl8pPr marL="3428307" indent="-228555" eaLnBrk="0" fontAlgn="base" hangingPunct="0">
              <a:spcBef>
                <a:spcPct val="0"/>
              </a:spcBef>
              <a:spcAft>
                <a:spcPct val="0"/>
              </a:spcAft>
              <a:defRPr sz="2800">
                <a:solidFill>
                  <a:schemeClr val="tx1"/>
                </a:solidFill>
                <a:latin typeface="Arial" panose="020B0604020202020204" pitchFamily="34" charset="0"/>
              </a:defRPr>
            </a:lvl8pPr>
            <a:lvl9pPr marL="3885415" indent="-228555" eaLnBrk="0" fontAlgn="base" hangingPunct="0">
              <a:spcBef>
                <a:spcPct val="0"/>
              </a:spcBef>
              <a:spcAft>
                <a:spcPct val="0"/>
              </a:spcAft>
              <a:defRPr sz="2800">
                <a:solidFill>
                  <a:schemeClr val="tx1"/>
                </a:solidFill>
                <a:latin typeface="Arial" panose="020B0604020202020204" pitchFamily="34" charset="0"/>
              </a:defRPr>
            </a:lvl9pPr>
          </a:lstStyle>
          <a:p>
            <a:r>
              <a:rPr lang="en-US" altLang="en-US" sz="1200">
                <a:latin typeface="Times New Roman" panose="02020603050405020304" pitchFamily="18" charset="0"/>
              </a:rPr>
              <a:t>Diabetes Educational Services© (530) 893 - 8635 </a:t>
            </a:r>
          </a:p>
        </p:txBody>
      </p:sp>
      <p:sp>
        <p:nvSpPr>
          <p:cNvPr id="104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800">
                <a:solidFill>
                  <a:schemeClr val="tx1"/>
                </a:solidFill>
                <a:latin typeface="Arial" panose="020B0604020202020204" pitchFamily="34" charset="0"/>
              </a:defRPr>
            </a:lvl1pPr>
            <a:lvl2pPr marL="742801" indent="-285692">
              <a:defRPr sz="2800">
                <a:solidFill>
                  <a:schemeClr val="tx1"/>
                </a:solidFill>
                <a:latin typeface="Arial" panose="020B0604020202020204" pitchFamily="34" charset="0"/>
              </a:defRPr>
            </a:lvl2pPr>
            <a:lvl3pPr marL="1142770" indent="-228555">
              <a:defRPr sz="2800">
                <a:solidFill>
                  <a:schemeClr val="tx1"/>
                </a:solidFill>
                <a:latin typeface="Arial" panose="020B0604020202020204" pitchFamily="34" charset="0"/>
              </a:defRPr>
            </a:lvl3pPr>
            <a:lvl4pPr marL="1599878" indent="-228555">
              <a:defRPr sz="2800">
                <a:solidFill>
                  <a:schemeClr val="tx1"/>
                </a:solidFill>
                <a:latin typeface="Arial" panose="020B0604020202020204" pitchFamily="34" charset="0"/>
              </a:defRPr>
            </a:lvl4pPr>
            <a:lvl5pPr marL="2056985" indent="-228555">
              <a:defRPr sz="2800">
                <a:solidFill>
                  <a:schemeClr val="tx1"/>
                </a:solidFill>
                <a:latin typeface="Arial" panose="020B0604020202020204" pitchFamily="34" charset="0"/>
              </a:defRPr>
            </a:lvl5pPr>
            <a:lvl6pPr marL="2514093" indent="-228555" eaLnBrk="0" fontAlgn="base" hangingPunct="0">
              <a:spcBef>
                <a:spcPct val="0"/>
              </a:spcBef>
              <a:spcAft>
                <a:spcPct val="0"/>
              </a:spcAft>
              <a:defRPr sz="2800">
                <a:solidFill>
                  <a:schemeClr val="tx1"/>
                </a:solidFill>
                <a:latin typeface="Arial" panose="020B0604020202020204" pitchFamily="34" charset="0"/>
              </a:defRPr>
            </a:lvl6pPr>
            <a:lvl7pPr marL="2971200" indent="-228555" eaLnBrk="0" fontAlgn="base" hangingPunct="0">
              <a:spcBef>
                <a:spcPct val="0"/>
              </a:spcBef>
              <a:spcAft>
                <a:spcPct val="0"/>
              </a:spcAft>
              <a:defRPr sz="2800">
                <a:solidFill>
                  <a:schemeClr val="tx1"/>
                </a:solidFill>
                <a:latin typeface="Arial" panose="020B0604020202020204" pitchFamily="34" charset="0"/>
              </a:defRPr>
            </a:lvl7pPr>
            <a:lvl8pPr marL="3428307" indent="-228555" eaLnBrk="0" fontAlgn="base" hangingPunct="0">
              <a:spcBef>
                <a:spcPct val="0"/>
              </a:spcBef>
              <a:spcAft>
                <a:spcPct val="0"/>
              </a:spcAft>
              <a:defRPr sz="2800">
                <a:solidFill>
                  <a:schemeClr val="tx1"/>
                </a:solidFill>
                <a:latin typeface="Arial" panose="020B0604020202020204" pitchFamily="34" charset="0"/>
              </a:defRPr>
            </a:lvl8pPr>
            <a:lvl9pPr marL="3885415" indent="-228555" eaLnBrk="0" fontAlgn="base" hangingPunct="0">
              <a:spcBef>
                <a:spcPct val="0"/>
              </a:spcBef>
              <a:spcAft>
                <a:spcPct val="0"/>
              </a:spcAft>
              <a:defRPr sz="2800">
                <a:solidFill>
                  <a:schemeClr val="tx1"/>
                </a:solidFill>
                <a:latin typeface="Arial" panose="020B0604020202020204" pitchFamily="34" charset="0"/>
              </a:defRPr>
            </a:lvl9pPr>
          </a:lstStyle>
          <a:p>
            <a:fld id="{0F4F59EE-4E31-458A-A27C-24F77A70A0E7}" type="slidenum">
              <a:rPr lang="en-US" altLang="en-US" sz="1200">
                <a:latin typeface="Times New Roman" panose="02020603050405020304" pitchFamily="18" charset="0"/>
              </a:rPr>
              <a:pPr/>
              <a:t>183</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47441785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54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6B0D31B7-2378-4E9F-A4ED-876B932EC239}" type="slidenum">
              <a:rPr lang="en-US" sz="1200"/>
              <a:pPr eaLnBrk="1" hangingPunct="1"/>
              <a:t>187</a:t>
            </a:fld>
            <a:endParaRPr lang="en-US" sz="1200"/>
          </a:p>
        </p:txBody>
      </p:sp>
    </p:spTree>
    <p:extLst>
      <p:ext uri="{BB962C8B-B14F-4D97-AF65-F5344CB8AC3E}">
        <p14:creationId xmlns:p14="http://schemas.microsoft.com/office/powerpoint/2010/main" val="17285954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a:ln/>
        </p:spPr>
      </p:sp>
      <p:sp>
        <p:nvSpPr>
          <p:cNvPr id="375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75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D7327D2-8146-4D0A-B2B3-11F9E02384FD}" type="slidenum">
              <a:rPr lang="en-US" sz="1300"/>
              <a:pPr>
                <a:spcBef>
                  <a:spcPct val="0"/>
                </a:spcBef>
              </a:pPr>
              <a:t>200</a:t>
            </a:fld>
            <a:endParaRPr lang="en-US" sz="1300"/>
          </a:p>
        </p:txBody>
      </p:sp>
    </p:spTree>
    <p:extLst>
      <p:ext uri="{BB962C8B-B14F-4D97-AF65-F5344CB8AC3E}">
        <p14:creationId xmlns:p14="http://schemas.microsoft.com/office/powerpoint/2010/main" val="261500198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181100" y="696913"/>
            <a:ext cx="4648200" cy="3486150"/>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090" indent="-275418">
              <a:defRPr>
                <a:solidFill>
                  <a:schemeClr val="tx1"/>
                </a:solidFill>
                <a:latin typeface="Arial" panose="020B0604020202020204" pitchFamily="34" charset="0"/>
              </a:defRPr>
            </a:lvl2pPr>
            <a:lvl3pPr marL="1101677" indent="-220335">
              <a:defRPr>
                <a:solidFill>
                  <a:schemeClr val="tx1"/>
                </a:solidFill>
                <a:latin typeface="Arial" panose="020B0604020202020204" pitchFamily="34" charset="0"/>
              </a:defRPr>
            </a:lvl3pPr>
            <a:lvl4pPr marL="1542348" indent="-220335">
              <a:defRPr>
                <a:solidFill>
                  <a:schemeClr val="tx1"/>
                </a:solidFill>
                <a:latin typeface="Arial" panose="020B0604020202020204" pitchFamily="34" charset="0"/>
              </a:defRPr>
            </a:lvl4pPr>
            <a:lvl5pPr marL="1983019" indent="-220335">
              <a:defRPr>
                <a:solidFill>
                  <a:schemeClr val="tx1"/>
                </a:solidFill>
                <a:latin typeface="Arial" panose="020B0604020202020204" pitchFamily="34" charset="0"/>
              </a:defRPr>
            </a:lvl5pPr>
            <a:lvl6pPr marL="2423689" indent="-220335" eaLnBrk="0" fontAlgn="base" hangingPunct="0">
              <a:spcBef>
                <a:spcPct val="0"/>
              </a:spcBef>
              <a:spcAft>
                <a:spcPct val="0"/>
              </a:spcAft>
              <a:defRPr>
                <a:solidFill>
                  <a:schemeClr val="tx1"/>
                </a:solidFill>
                <a:latin typeface="Arial" panose="020B0604020202020204" pitchFamily="34" charset="0"/>
              </a:defRPr>
            </a:lvl6pPr>
            <a:lvl7pPr marL="2864360" indent="-220335" eaLnBrk="0" fontAlgn="base" hangingPunct="0">
              <a:spcBef>
                <a:spcPct val="0"/>
              </a:spcBef>
              <a:spcAft>
                <a:spcPct val="0"/>
              </a:spcAft>
              <a:defRPr>
                <a:solidFill>
                  <a:schemeClr val="tx1"/>
                </a:solidFill>
                <a:latin typeface="Arial" panose="020B0604020202020204" pitchFamily="34" charset="0"/>
              </a:defRPr>
            </a:lvl7pPr>
            <a:lvl8pPr marL="3305031" indent="-220335" eaLnBrk="0" fontAlgn="base" hangingPunct="0">
              <a:spcBef>
                <a:spcPct val="0"/>
              </a:spcBef>
              <a:spcAft>
                <a:spcPct val="0"/>
              </a:spcAft>
              <a:defRPr>
                <a:solidFill>
                  <a:schemeClr val="tx1"/>
                </a:solidFill>
                <a:latin typeface="Arial" panose="020B0604020202020204" pitchFamily="34" charset="0"/>
              </a:defRPr>
            </a:lvl8pPr>
            <a:lvl9pPr marL="3745701" indent="-220335" eaLnBrk="0" fontAlgn="base" hangingPunct="0">
              <a:spcBef>
                <a:spcPct val="0"/>
              </a:spcBef>
              <a:spcAft>
                <a:spcPct val="0"/>
              </a:spcAft>
              <a:defRPr>
                <a:solidFill>
                  <a:schemeClr val="tx1"/>
                </a:solidFill>
                <a:latin typeface="Arial" panose="020B0604020202020204" pitchFamily="34" charset="0"/>
              </a:defRPr>
            </a:lvl9pPr>
          </a:lstStyle>
          <a:p>
            <a:r>
              <a:rPr lang="en-US">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090" indent="-275418">
              <a:defRPr>
                <a:solidFill>
                  <a:schemeClr val="tx1"/>
                </a:solidFill>
                <a:latin typeface="Arial" panose="020B0604020202020204" pitchFamily="34" charset="0"/>
              </a:defRPr>
            </a:lvl2pPr>
            <a:lvl3pPr marL="1101677" indent="-220335">
              <a:defRPr>
                <a:solidFill>
                  <a:schemeClr val="tx1"/>
                </a:solidFill>
                <a:latin typeface="Arial" panose="020B0604020202020204" pitchFamily="34" charset="0"/>
              </a:defRPr>
            </a:lvl3pPr>
            <a:lvl4pPr marL="1542348" indent="-220335">
              <a:defRPr>
                <a:solidFill>
                  <a:schemeClr val="tx1"/>
                </a:solidFill>
                <a:latin typeface="Arial" panose="020B0604020202020204" pitchFamily="34" charset="0"/>
              </a:defRPr>
            </a:lvl4pPr>
            <a:lvl5pPr marL="1983019" indent="-220335">
              <a:defRPr>
                <a:solidFill>
                  <a:schemeClr val="tx1"/>
                </a:solidFill>
                <a:latin typeface="Arial" panose="020B0604020202020204" pitchFamily="34" charset="0"/>
              </a:defRPr>
            </a:lvl5pPr>
            <a:lvl6pPr marL="2423689" indent="-220335" eaLnBrk="0" fontAlgn="base" hangingPunct="0">
              <a:spcBef>
                <a:spcPct val="0"/>
              </a:spcBef>
              <a:spcAft>
                <a:spcPct val="0"/>
              </a:spcAft>
              <a:defRPr>
                <a:solidFill>
                  <a:schemeClr val="tx1"/>
                </a:solidFill>
                <a:latin typeface="Arial" panose="020B0604020202020204" pitchFamily="34" charset="0"/>
              </a:defRPr>
            </a:lvl6pPr>
            <a:lvl7pPr marL="2864360" indent="-220335" eaLnBrk="0" fontAlgn="base" hangingPunct="0">
              <a:spcBef>
                <a:spcPct val="0"/>
              </a:spcBef>
              <a:spcAft>
                <a:spcPct val="0"/>
              </a:spcAft>
              <a:defRPr>
                <a:solidFill>
                  <a:schemeClr val="tx1"/>
                </a:solidFill>
                <a:latin typeface="Arial" panose="020B0604020202020204" pitchFamily="34" charset="0"/>
              </a:defRPr>
            </a:lvl7pPr>
            <a:lvl8pPr marL="3305031" indent="-220335" eaLnBrk="0" fontAlgn="base" hangingPunct="0">
              <a:spcBef>
                <a:spcPct val="0"/>
              </a:spcBef>
              <a:spcAft>
                <a:spcPct val="0"/>
              </a:spcAft>
              <a:defRPr>
                <a:solidFill>
                  <a:schemeClr val="tx1"/>
                </a:solidFill>
                <a:latin typeface="Arial" panose="020B0604020202020204" pitchFamily="34" charset="0"/>
              </a:defRPr>
            </a:lvl8pPr>
            <a:lvl9pPr marL="3745701" indent="-220335"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latin typeface="Times New Roman" panose="02020603050405020304" pitchFamily="18" charset="0"/>
              </a:rPr>
              <a:pPr/>
              <a:t>206</a:t>
            </a:fld>
            <a:endParaRPr lang="en-US">
              <a:latin typeface="Times New Roman" panose="02020603050405020304" pitchFamily="18" charset="0"/>
            </a:endParaRPr>
          </a:p>
        </p:txBody>
      </p:sp>
    </p:spTree>
    <p:extLst>
      <p:ext uri="{BB962C8B-B14F-4D97-AF65-F5344CB8AC3E}">
        <p14:creationId xmlns:p14="http://schemas.microsoft.com/office/powerpoint/2010/main" val="41354904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C20501FD-02C4-4A56-9CC9-B13966A38006}" type="slidenum">
              <a:rPr lang="en-US" smtClean="0">
                <a:latin typeface="Times New Roman" pitchFamily="18" charset="0"/>
              </a:rPr>
              <a:pPr/>
              <a:t>18</a:t>
            </a:fld>
            <a:endParaRPr lang="en-US">
              <a:latin typeface="Times New Roman" pitchFamily="18" charset="0"/>
            </a:endParaRPr>
          </a:p>
        </p:txBody>
      </p:sp>
      <p:sp>
        <p:nvSpPr>
          <p:cNvPr id="214019" name="Rectangle 7"/>
          <p:cNvSpPr txBox="1">
            <a:spLocks noGrp="1" noChangeArrowheads="1"/>
          </p:cNvSpPr>
          <p:nvPr/>
        </p:nvSpPr>
        <p:spPr bwMode="auto">
          <a:xfrm>
            <a:off x="4060530" y="9002840"/>
            <a:ext cx="3105658" cy="470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585" tIns="47291" rIns="94585" bIns="47291"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FE00110-EA2E-4ADB-942F-7BF679DC2B31}" type="slidenum">
              <a:rPr lang="en-US" sz="1300"/>
              <a:pPr algn="r"/>
              <a:t>18</a:t>
            </a:fld>
            <a:endParaRPr lang="en-US" sz="1300"/>
          </a:p>
        </p:txBody>
      </p:sp>
      <p:sp>
        <p:nvSpPr>
          <p:cNvPr id="21402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14021" name="Rectangle 7"/>
          <p:cNvSpPr txBox="1">
            <a:spLocks noGrp="1" noChangeArrowheads="1"/>
          </p:cNvSpPr>
          <p:nvPr/>
        </p:nvSpPr>
        <p:spPr bwMode="auto">
          <a:xfrm>
            <a:off x="4060530" y="9002840"/>
            <a:ext cx="3105658" cy="470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585" tIns="47291" rIns="94585" bIns="47291"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6F9A6AE-9779-4636-BA51-5084B366F1D3}" type="slidenum">
              <a:rPr lang="en-US" sz="1300"/>
              <a:pPr algn="r"/>
              <a:t>18</a:t>
            </a:fld>
            <a:endParaRPr lang="en-US" sz="1300"/>
          </a:p>
        </p:txBody>
      </p:sp>
      <p:sp>
        <p:nvSpPr>
          <p:cNvPr id="214022" name="Rectangle 2"/>
          <p:cNvSpPr>
            <a:spLocks noGrp="1" noRot="1" noChangeAspect="1" noChangeArrowheads="1" noTextEdit="1"/>
          </p:cNvSpPr>
          <p:nvPr>
            <p:ph type="sldImg"/>
          </p:nvPr>
        </p:nvSpPr>
        <p:spPr>
          <a:xfrm>
            <a:off x="390525" y="393700"/>
            <a:ext cx="3678238" cy="2757488"/>
          </a:xfrm>
          <a:ln/>
        </p:spPr>
      </p:sp>
      <p:sp>
        <p:nvSpPr>
          <p:cNvPr id="214023" name="Rectangle 3"/>
          <p:cNvSpPr>
            <a:spLocks noGrp="1" noChangeArrowheads="1"/>
          </p:cNvSpPr>
          <p:nvPr>
            <p:ph type="body" idx="1"/>
          </p:nvPr>
        </p:nvSpPr>
        <p:spPr>
          <a:xfrm>
            <a:off x="398122" y="3306720"/>
            <a:ext cx="6369944" cy="5835202"/>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t>Required</a:t>
            </a:r>
          </a:p>
          <a:p>
            <a:pPr lvl="1"/>
            <a:endParaRPr lang="en-US"/>
          </a:p>
          <a:p>
            <a:r>
              <a:rPr lang="en-US"/>
              <a:t>DISCUSSION POINTS:</a:t>
            </a:r>
          </a:p>
          <a:p>
            <a:pPr lvl="1"/>
            <a:r>
              <a:rPr lang="en-US"/>
              <a:t>--Upon food ingestion, GLP-1 is secreted into the circulation from L cells of small intestine. </a:t>
            </a:r>
          </a:p>
          <a:p>
            <a:pPr lvl="1"/>
            <a:r>
              <a:rPr lang="en-US"/>
              <a:t>--GLP-1 increases beta-cell response by enhancing glucose-dependent insulin secretion. </a:t>
            </a:r>
          </a:p>
          <a:p>
            <a:pPr lvl="1"/>
            <a:r>
              <a:rPr lang="en-US"/>
              <a:t>--GLP-1 decreases beta-cell workload and hence the demand for insulin secretion by:</a:t>
            </a:r>
          </a:p>
          <a:p>
            <a:pPr lvl="2"/>
            <a:r>
              <a:rPr lang="en-US"/>
              <a:t>--Regulating the rate of gastric emptying such that meal nutrients are delivered to the small intestine and, in turn, absorbed into the circulation more smoothly, reducing peak nutrient absorption and insulin demand (beta-cell workload)</a:t>
            </a:r>
          </a:p>
          <a:p>
            <a:pPr lvl="2"/>
            <a:r>
              <a:rPr lang="en-US"/>
              <a:t>--Decreasing postprandial glucagon secretion from pancreatic alpha cells, which helps to maintain the counterregulatory balance between insulin and glucagon  </a:t>
            </a:r>
          </a:p>
          <a:p>
            <a:pPr lvl="2"/>
            <a:r>
              <a:rPr lang="en-US"/>
              <a:t>--Reducing postprandial glucagon secretion, GLP-1 has an indirect benefit on beta-cell workload, since decreased glucagon secretion will produce decreased postprandial hepatic glucose output</a:t>
            </a:r>
          </a:p>
          <a:p>
            <a:pPr lvl="2"/>
            <a:r>
              <a:rPr lang="en-US"/>
              <a:t>--Having effects on the central nervous system, resulting in increased satiety (sensation of satisfaction with food intake) and a reduction of food intake</a:t>
            </a:r>
          </a:p>
          <a:p>
            <a:pPr lvl="1"/>
            <a:r>
              <a:rPr lang="en-US"/>
              <a:t>--By decreasing beta-cell workload and improving beta-cell response, GLP-1 is an important regulator of glucose homeostasis.</a:t>
            </a:r>
          </a:p>
          <a:p>
            <a:pPr lvl="1"/>
            <a:endParaRPr lang="en-US"/>
          </a:p>
          <a:p>
            <a:r>
              <a:rPr lang="en-US"/>
              <a:t>SLIDE BACKGROUND:</a:t>
            </a:r>
          </a:p>
          <a:p>
            <a:pPr lvl="1"/>
            <a:r>
              <a:rPr lang="en-US"/>
              <a:t>--Effect on Beta-cell: Drucker DJ. Diabetes. 1998; 47:159-169</a:t>
            </a:r>
          </a:p>
          <a:p>
            <a:pPr lvl="1"/>
            <a:r>
              <a:rPr lang="en-US"/>
              <a:t>--Effect on Alpha cell:  Larsson H, et al. Acta Physiol Scand. 1997; 160:413-422</a:t>
            </a:r>
          </a:p>
          <a:p>
            <a:pPr lvl="1"/>
            <a:r>
              <a:rPr lang="en-US"/>
              <a:t>--Effects on Liver: Larsson H, et al. Acta Physiol Scand. 1997; 160:413-422</a:t>
            </a:r>
          </a:p>
          <a:p>
            <a:pPr lvl="1"/>
            <a:r>
              <a:rPr lang="en-US"/>
              <a:t>--Effects on Stomach: Nauck MA, et al. Diabetologia. 1996; 39:1546-1553</a:t>
            </a:r>
          </a:p>
          <a:p>
            <a:pPr lvl="1"/>
            <a:r>
              <a:rPr lang="en-US"/>
              <a:t>--Effects on CNS: Flint A, et al. J Clin Invest. 1998; 101:515-520</a:t>
            </a:r>
          </a:p>
          <a:p>
            <a:pPr lvl="1"/>
            <a:endParaRPr lang="en-US"/>
          </a:p>
        </p:txBody>
      </p:sp>
    </p:spTree>
    <p:extLst>
      <p:ext uri="{BB962C8B-B14F-4D97-AF65-F5344CB8AC3E}">
        <p14:creationId xmlns:p14="http://schemas.microsoft.com/office/powerpoint/2010/main" val="40794098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52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159DB00B-D67D-4A75-BA0A-50D2CAF743B9}" type="slidenum">
              <a:rPr lang="en-US" sz="1200">
                <a:solidFill>
                  <a:srgbClr val="000000"/>
                </a:solidFill>
              </a:rPr>
              <a:pPr eaLnBrk="1" hangingPunct="1"/>
              <a:t>207</a:t>
            </a:fld>
            <a:endParaRPr lang="en-US" sz="1200">
              <a:solidFill>
                <a:srgbClr val="000000"/>
              </a:solidFill>
            </a:endParaRPr>
          </a:p>
        </p:txBody>
      </p:sp>
    </p:spTree>
    <p:extLst>
      <p:ext uri="{BB962C8B-B14F-4D97-AF65-F5344CB8AC3E}">
        <p14:creationId xmlns:p14="http://schemas.microsoft.com/office/powerpoint/2010/main" val="46808550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p:cNvSpPr>
            <a:spLocks noGrp="1" noRot="1" noChangeAspect="1" noTextEdit="1"/>
          </p:cNvSpPr>
          <p:nvPr>
            <p:ph type="sldImg"/>
          </p:nvPr>
        </p:nvSpPr>
        <p:spPr>
          <a:ln/>
        </p:spPr>
      </p:sp>
      <p:sp>
        <p:nvSpPr>
          <p:cNvPr id="378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78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0F31D295-B800-4A5C-A11C-A901595E3573}" type="slidenum">
              <a:rPr lang="en-US" sz="1300">
                <a:solidFill>
                  <a:srgbClr val="000000"/>
                </a:solidFill>
              </a:rPr>
              <a:pPr eaLnBrk="1" hangingPunct="1"/>
              <a:t>208</a:t>
            </a:fld>
            <a:endParaRPr lang="en-US" sz="1300">
              <a:solidFill>
                <a:srgbClr val="000000"/>
              </a:solidFill>
            </a:endParaRPr>
          </a:p>
        </p:txBody>
      </p:sp>
    </p:spTree>
    <p:extLst>
      <p:ext uri="{BB962C8B-B14F-4D97-AF65-F5344CB8AC3E}">
        <p14:creationId xmlns:p14="http://schemas.microsoft.com/office/powerpoint/2010/main" val="3395384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6"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4"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8"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fld id="{E1F53293-1F5D-4814-B2F3-2283F0F249C4}" type="slidenum">
              <a:rPr lang="en-US" smtClean="0">
                <a:latin typeface="Times New Roman" pitchFamily="18" charset="0"/>
              </a:rPr>
              <a:pPr/>
              <a:t>19</a:t>
            </a:fld>
            <a:endParaRPr lang="en-US">
              <a:latin typeface="Times New Roman" pitchFamily="18" charset="0"/>
            </a:endParaRPr>
          </a:p>
        </p:txBody>
      </p:sp>
      <p:sp>
        <p:nvSpPr>
          <p:cNvPr id="121859" name="Rectangle 7"/>
          <p:cNvSpPr txBox="1">
            <a:spLocks noGrp="1" noChangeArrowheads="1"/>
          </p:cNvSpPr>
          <p:nvPr/>
        </p:nvSpPr>
        <p:spPr bwMode="auto">
          <a:xfrm>
            <a:off x="4060192" y="9002980"/>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43" tIns="47121" rIns="94243" bIns="47121"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7AF127D4-CB96-41C9-95F2-C9C7052C91B8}" type="slidenum">
              <a:rPr lang="en-US" sz="1200">
                <a:latin typeface="Times New Roman" pitchFamily="18" charset="0"/>
              </a:rPr>
              <a:pPr algn="r"/>
              <a:t>19</a:t>
            </a:fld>
            <a:endParaRPr lang="en-US" sz="1200">
              <a:latin typeface="Times New Roman" pitchFamily="18" charset="0"/>
            </a:endParaRPr>
          </a:p>
        </p:txBody>
      </p:sp>
      <p:sp>
        <p:nvSpPr>
          <p:cNvPr id="121860" name="Slide Image Placeholder 1"/>
          <p:cNvSpPr>
            <a:spLocks noGrp="1" noRot="1" noChangeAspect="1" noTextEdit="1"/>
          </p:cNvSpPr>
          <p:nvPr>
            <p:ph type="sldImg"/>
          </p:nvPr>
        </p:nvSpPr>
        <p:spPr>
          <a:ln/>
        </p:spPr>
      </p:sp>
      <p:sp>
        <p:nvSpPr>
          <p:cNvPr id="12186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6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6"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4"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8"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121863" name="Slide Number Placeholder 4"/>
          <p:cNvSpPr txBox="1">
            <a:spLocks noGrp="1"/>
          </p:cNvSpPr>
          <p:nvPr/>
        </p:nvSpPr>
        <p:spPr bwMode="auto">
          <a:xfrm>
            <a:off x="4060192" y="9002980"/>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43" tIns="47121" rIns="94243" bIns="47121"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93A02B8-AEB7-44C6-8B86-EDB20C928191}" type="slidenum">
              <a:rPr lang="en-US" sz="1200">
                <a:latin typeface="Times New Roman" pitchFamily="18" charset="0"/>
              </a:rPr>
              <a:pPr algn="r"/>
              <a:t>19</a:t>
            </a:fld>
            <a:endParaRPr lang="en-US" sz="1200">
              <a:latin typeface="Times New Roman" pitchFamily="18" charset="0"/>
            </a:endParaRPr>
          </a:p>
        </p:txBody>
      </p:sp>
    </p:spTree>
    <p:extLst>
      <p:ext uri="{BB962C8B-B14F-4D97-AF65-F5344CB8AC3E}">
        <p14:creationId xmlns:p14="http://schemas.microsoft.com/office/powerpoint/2010/main" val="38862632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r>
              <a:rPr lang="en-US">
                <a:solidFill>
                  <a:prstClr val="black"/>
                </a:solidFill>
                <a:latin typeface="Times New Roman" pitchFamily="18" charset="0"/>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A43AFA9B-AD71-4F65-B73E-E975CB03EF9C}" type="slidenum">
              <a:rPr lang="en-US" smtClean="0">
                <a:solidFill>
                  <a:prstClr val="black"/>
                </a:solidFill>
                <a:latin typeface="Times New Roman" pitchFamily="18" charset="0"/>
              </a:rPr>
              <a:pPr/>
              <a:t>22</a:t>
            </a:fld>
            <a:endParaRPr lang="en-US">
              <a:solidFill>
                <a:prstClr val="black"/>
              </a:solidFill>
              <a:latin typeface="Times New Roman" pitchFamily="18" charset="0"/>
            </a:endParaRPr>
          </a:p>
        </p:txBody>
      </p:sp>
    </p:spTree>
    <p:extLst>
      <p:ext uri="{BB962C8B-B14F-4D97-AF65-F5344CB8AC3E}">
        <p14:creationId xmlns:p14="http://schemas.microsoft.com/office/powerpoint/2010/main" val="2621249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7092" name="Footer Placeholder 3"/>
          <p:cNvSpPr>
            <a:spLocks noGrp="1"/>
          </p:cNvSpPr>
          <p:nvPr>
            <p:ph type="ftr" sz="quarter" idx="4"/>
          </p:nvPr>
        </p:nvSpPr>
        <p:spPr/>
        <p:txBody>
          <a:bodyPr/>
          <a:lstStyle/>
          <a:p>
            <a:pPr>
              <a:defRPr/>
            </a:pPr>
            <a:r>
              <a:rPr lang="en-US"/>
              <a:t>Diabetes Educational Services© (530) 893 - 8635 </a:t>
            </a:r>
          </a:p>
        </p:txBody>
      </p:sp>
      <p:sp>
        <p:nvSpPr>
          <p:cNvPr id="217093" name="Slide Number Placeholder 4"/>
          <p:cNvSpPr>
            <a:spLocks noGrp="1"/>
          </p:cNvSpPr>
          <p:nvPr>
            <p:ph type="sldNum" sz="quarter" idx="5"/>
          </p:nvPr>
        </p:nvSpPr>
        <p:spPr/>
        <p:txBody>
          <a:bodyPr/>
          <a:lstStyle/>
          <a:p>
            <a:pPr>
              <a:defRPr/>
            </a:pPr>
            <a:fld id="{5275D02A-1DFD-4E4C-B341-4AF450D9CD1D}" type="slidenum">
              <a:rPr lang="en-US" smtClean="0"/>
              <a:pPr>
                <a:defRPr/>
              </a:pPr>
              <a:t>23</a:t>
            </a:fld>
            <a:endParaRPr lang="en-US"/>
          </a:p>
        </p:txBody>
      </p:sp>
    </p:spTree>
    <p:extLst>
      <p:ext uri="{BB962C8B-B14F-4D97-AF65-F5344CB8AC3E}">
        <p14:creationId xmlns:p14="http://schemas.microsoft.com/office/powerpoint/2010/main" val="26157834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1811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EFCD5287-0EC2-4A0A-A068-ACB08FA0FED4}" type="slidenum">
              <a:rPr lang="en-US" smtClean="0">
                <a:latin typeface="Times New Roman" pitchFamily="18" charset="0"/>
              </a:rPr>
              <a:pPr/>
              <a:t>24</a:t>
            </a:fld>
            <a:endParaRPr lang="en-US">
              <a:latin typeface="Times New Roman" pitchFamily="18" charset="0"/>
            </a:endParaRPr>
          </a:p>
        </p:txBody>
      </p:sp>
      <p:sp>
        <p:nvSpPr>
          <p:cNvPr id="218116" name="Rectangle 2"/>
          <p:cNvSpPr>
            <a:spLocks noGrp="1" noRot="1" noChangeAspect="1" noChangeArrowheads="1" noTextEdit="1"/>
          </p:cNvSpPr>
          <p:nvPr>
            <p:ph type="sldImg"/>
          </p:nvPr>
        </p:nvSpPr>
        <p:spPr>
          <a:xfrm>
            <a:off x="1220788" y="709613"/>
            <a:ext cx="4727575" cy="3544887"/>
          </a:xfrm>
          <a:ln/>
        </p:spPr>
      </p:sp>
      <p:sp>
        <p:nvSpPr>
          <p:cNvPr id="218117" name="Rectangle 3"/>
          <p:cNvSpPr>
            <a:spLocks noGrp="1" noChangeArrowheads="1"/>
          </p:cNvSpPr>
          <p:nvPr>
            <p:ph type="body" idx="1"/>
          </p:nvPr>
        </p:nvSpPr>
        <p:spPr>
          <a:xfrm>
            <a:off x="716931" y="4489701"/>
            <a:ext cx="5732327" cy="425216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Type 1-absent insulin</a:t>
            </a:r>
          </a:p>
          <a:p>
            <a:r>
              <a:rPr lang="en-US"/>
              <a:t>Type 2-too much insulin early, then resistence and less secretion</a:t>
            </a:r>
          </a:p>
          <a:p>
            <a:r>
              <a:rPr lang="en-US"/>
              <a:t>GDm-simliar to Type 2, found during pregnancy</a:t>
            </a:r>
          </a:p>
        </p:txBody>
      </p:sp>
    </p:spTree>
    <p:extLst>
      <p:ext uri="{BB962C8B-B14F-4D97-AF65-F5344CB8AC3E}">
        <p14:creationId xmlns:p14="http://schemas.microsoft.com/office/powerpoint/2010/main" val="1999802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8EF9BD0-3BA1-41E2-ADC8-0F26D13806D3}" type="slidenum">
              <a:rPr lang="en-US" sz="1300"/>
              <a:pPr>
                <a:spcBef>
                  <a:spcPct val="0"/>
                </a:spcBef>
              </a:pPr>
              <a:t>25</a:t>
            </a:fld>
            <a:endParaRPr lang="en-US" sz="1300"/>
          </a:p>
        </p:txBody>
      </p:sp>
    </p:spTree>
    <p:extLst>
      <p:ext uri="{BB962C8B-B14F-4D97-AF65-F5344CB8AC3E}">
        <p14:creationId xmlns:p14="http://schemas.microsoft.com/office/powerpoint/2010/main" val="15132053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D9F03D4-2FB0-44E5-8A0E-24B0F3F8DA24}" type="slidenum">
              <a:rPr lang="en-US" sz="1300"/>
              <a:pPr>
                <a:spcBef>
                  <a:spcPct val="0"/>
                </a:spcBef>
              </a:pPr>
              <a:t>26</a:t>
            </a:fld>
            <a:endParaRPr lang="en-US" sz="1300"/>
          </a:p>
        </p:txBody>
      </p:sp>
    </p:spTree>
    <p:extLst>
      <p:ext uri="{BB962C8B-B14F-4D97-AF65-F5344CB8AC3E}">
        <p14:creationId xmlns:p14="http://schemas.microsoft.com/office/powerpoint/2010/main" val="7139023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68F5A71-3F26-4A79-A72C-645670828704}" type="slidenum">
              <a:rPr lang="en-US" sz="1300"/>
              <a:pPr>
                <a:spcBef>
                  <a:spcPct val="0"/>
                </a:spcBef>
              </a:pPr>
              <a:t>27</a:t>
            </a:fld>
            <a:endParaRPr lang="en-US" sz="1300"/>
          </a:p>
        </p:txBody>
      </p:sp>
    </p:spTree>
    <p:extLst>
      <p:ext uri="{BB962C8B-B14F-4D97-AF65-F5344CB8AC3E}">
        <p14:creationId xmlns:p14="http://schemas.microsoft.com/office/powerpoint/2010/main" val="1448959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solidFill>
                  <a:srgbClr val="000000"/>
                </a:solidFill>
              </a:rPr>
              <a:pPr/>
              <a:t>4</a:t>
            </a:fld>
            <a:endParaRPr lang="en-US">
              <a:solidFill>
                <a:srgbClr val="000000"/>
              </a:solidFill>
            </a:endParaRPr>
          </a:p>
        </p:txBody>
      </p:sp>
    </p:spTree>
    <p:extLst>
      <p:ext uri="{BB962C8B-B14F-4D97-AF65-F5344CB8AC3E}">
        <p14:creationId xmlns:p14="http://schemas.microsoft.com/office/powerpoint/2010/main" val="35016031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a:ln/>
        </p:spPr>
      </p:sp>
      <p:sp>
        <p:nvSpPr>
          <p:cNvPr id="21913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914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1914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AB9D3701-796C-4318-A4CF-125537FF9498}" type="slidenum">
              <a:rPr lang="en-US" smtClean="0">
                <a:latin typeface="Times New Roman" pitchFamily="18" charset="0"/>
              </a:rPr>
              <a:pPr/>
              <a:t>29</a:t>
            </a:fld>
            <a:endParaRPr lang="en-US">
              <a:latin typeface="Times New Roman" pitchFamily="18" charset="0"/>
            </a:endParaRPr>
          </a:p>
        </p:txBody>
      </p:sp>
    </p:spTree>
    <p:extLst>
      <p:ext uri="{BB962C8B-B14F-4D97-AF65-F5344CB8AC3E}">
        <p14:creationId xmlns:p14="http://schemas.microsoft.com/office/powerpoint/2010/main" val="5850142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2016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B0A4F941-11C0-4350-B2AE-89A1AFAE80C8}" type="slidenum">
              <a:rPr lang="en-US" smtClean="0">
                <a:latin typeface="Times New Roman" pitchFamily="18" charset="0"/>
              </a:rPr>
              <a:pPr/>
              <a:t>30</a:t>
            </a:fld>
            <a:endParaRPr lang="en-US">
              <a:latin typeface="Times New Roman" pitchFamily="18" charset="0"/>
            </a:endParaRPr>
          </a:p>
        </p:txBody>
      </p:sp>
    </p:spTree>
    <p:extLst>
      <p:ext uri="{BB962C8B-B14F-4D97-AF65-F5344CB8AC3E}">
        <p14:creationId xmlns:p14="http://schemas.microsoft.com/office/powerpoint/2010/main" val="37153058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35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6EFC11EB-35C0-4747-A833-09A92FE64456}" type="slidenum">
              <a:rPr lang="en-US" sz="1200"/>
              <a:pPr eaLnBrk="1" hangingPunct="1"/>
              <a:t>32</a:t>
            </a:fld>
            <a:endParaRPr lang="en-US" sz="1200"/>
          </a:p>
        </p:txBody>
      </p:sp>
    </p:spTree>
    <p:extLst>
      <p:ext uri="{BB962C8B-B14F-4D97-AF65-F5344CB8AC3E}">
        <p14:creationId xmlns:p14="http://schemas.microsoft.com/office/powerpoint/2010/main" val="23668260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5837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a:t>Diabetes Educational Services© (530) 893 - 8635 </a:t>
            </a:r>
          </a:p>
        </p:txBody>
      </p:sp>
      <p:sp>
        <p:nvSpPr>
          <p:cNvPr id="5837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48A799C-FCDC-42D6-96A5-F4B07023F2FD}" type="slidenum">
              <a:rPr lang="en-US" sz="1300"/>
              <a:pPr>
                <a:spcBef>
                  <a:spcPct val="0"/>
                </a:spcBef>
              </a:pPr>
              <a:t>35</a:t>
            </a:fld>
            <a:endParaRPr lang="en-US" sz="1300"/>
          </a:p>
        </p:txBody>
      </p:sp>
    </p:spTree>
    <p:extLst>
      <p:ext uri="{BB962C8B-B14F-4D97-AF65-F5344CB8AC3E}">
        <p14:creationId xmlns:p14="http://schemas.microsoft.com/office/powerpoint/2010/main" val="7665117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a:ln/>
        </p:spPr>
      </p:sp>
      <p:sp>
        <p:nvSpPr>
          <p:cNvPr id="2375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0404" name="Footer Placeholder 3"/>
          <p:cNvSpPr>
            <a:spLocks noGrp="1"/>
          </p:cNvSpPr>
          <p:nvPr>
            <p:ph type="ftr" sz="quarter" idx="4"/>
          </p:nvPr>
        </p:nvSpPr>
        <p:spPr/>
        <p:txBody>
          <a:bodyPr/>
          <a:lstStyle/>
          <a:p>
            <a:pPr>
              <a:defRPr/>
            </a:pPr>
            <a:r>
              <a:rPr lang="en-US"/>
              <a:t>Diabetes Educational Services© (530) 893 - 8635 </a:t>
            </a:r>
          </a:p>
        </p:txBody>
      </p:sp>
      <p:sp>
        <p:nvSpPr>
          <p:cNvPr id="230405" name="Slide Number Placeholder 4"/>
          <p:cNvSpPr>
            <a:spLocks noGrp="1"/>
          </p:cNvSpPr>
          <p:nvPr>
            <p:ph type="sldNum" sz="quarter" idx="5"/>
          </p:nvPr>
        </p:nvSpPr>
        <p:spPr/>
        <p:txBody>
          <a:bodyPr/>
          <a:lstStyle/>
          <a:p>
            <a:pPr>
              <a:defRPr/>
            </a:pPr>
            <a:fld id="{EE6DB0C1-2C88-4D13-A914-5C04DF38AFAB}" type="slidenum">
              <a:rPr lang="en-US" smtClean="0"/>
              <a:pPr>
                <a:defRPr/>
              </a:pPr>
              <a:t>36</a:t>
            </a:fld>
            <a:endParaRPr lang="en-US"/>
          </a:p>
        </p:txBody>
      </p:sp>
    </p:spTree>
    <p:extLst>
      <p:ext uri="{BB962C8B-B14F-4D97-AF65-F5344CB8AC3E}">
        <p14:creationId xmlns:p14="http://schemas.microsoft.com/office/powerpoint/2010/main" val="35153549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5E96DDA-51EE-44CD-9B70-1D40892A20E8}" type="slidenum">
              <a:rPr lang="en-US" sz="1300"/>
              <a:pPr>
                <a:spcBef>
                  <a:spcPct val="0"/>
                </a:spcBef>
              </a:pPr>
              <a:t>37</a:t>
            </a:fld>
            <a:endParaRPr lang="en-US" sz="1300"/>
          </a:p>
        </p:txBody>
      </p:sp>
    </p:spTree>
    <p:extLst>
      <p:ext uri="{BB962C8B-B14F-4D97-AF65-F5344CB8AC3E}">
        <p14:creationId xmlns:p14="http://schemas.microsoft.com/office/powerpoint/2010/main" val="40102608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3476" name="Footer Placeholder 3"/>
          <p:cNvSpPr>
            <a:spLocks noGrp="1"/>
          </p:cNvSpPr>
          <p:nvPr>
            <p:ph type="ftr" sz="quarter" idx="4"/>
          </p:nvPr>
        </p:nvSpPr>
        <p:spPr/>
        <p:txBody>
          <a:bodyPr/>
          <a:lstStyle/>
          <a:p>
            <a:pPr>
              <a:defRPr/>
            </a:pPr>
            <a:r>
              <a:rPr lang="en-US">
                <a:solidFill>
                  <a:prstClr val="black"/>
                </a:solidFill>
              </a:rPr>
              <a:t>Diabetes Educational Services© (530) 893 - 8635 </a:t>
            </a:r>
          </a:p>
        </p:txBody>
      </p:sp>
      <p:sp>
        <p:nvSpPr>
          <p:cNvPr id="233477" name="Slide Number Placeholder 4"/>
          <p:cNvSpPr>
            <a:spLocks noGrp="1"/>
          </p:cNvSpPr>
          <p:nvPr>
            <p:ph type="sldNum" sz="quarter" idx="5"/>
          </p:nvPr>
        </p:nvSpPr>
        <p:spPr/>
        <p:txBody>
          <a:bodyPr/>
          <a:lstStyle/>
          <a:p>
            <a:pPr>
              <a:defRPr/>
            </a:pPr>
            <a:fld id="{6A3A7E85-FDAA-457B-8E68-532E6EDC8ED4}" type="slidenum">
              <a:rPr lang="en-US" smtClean="0">
                <a:solidFill>
                  <a:prstClr val="black"/>
                </a:solidFill>
              </a:rPr>
              <a:pPr>
                <a:defRPr/>
              </a:pPr>
              <a:t>38</a:t>
            </a:fld>
            <a:endParaRPr lang="en-US">
              <a:solidFill>
                <a:prstClr val="black"/>
              </a:solidFill>
            </a:endParaRPr>
          </a:p>
        </p:txBody>
      </p:sp>
    </p:spTree>
    <p:extLst>
      <p:ext uri="{BB962C8B-B14F-4D97-AF65-F5344CB8AC3E}">
        <p14:creationId xmlns:p14="http://schemas.microsoft.com/office/powerpoint/2010/main" val="41052651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080718D-9A52-47C9-A9B8-44210074A56A}" type="slidenum">
              <a:rPr lang="en-US" sz="1300"/>
              <a:pPr>
                <a:spcBef>
                  <a:spcPct val="0"/>
                </a:spcBef>
              </a:pPr>
              <a:t>40</a:t>
            </a:fld>
            <a:endParaRPr lang="en-US" sz="1300"/>
          </a:p>
        </p:txBody>
      </p:sp>
    </p:spTree>
    <p:extLst>
      <p:ext uri="{BB962C8B-B14F-4D97-AF65-F5344CB8AC3E}">
        <p14:creationId xmlns:p14="http://schemas.microsoft.com/office/powerpoint/2010/main" val="29378357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FA2A764-DF95-4982-8A06-D3F0D4701A30}" type="slidenum">
              <a:rPr lang="en-US" sz="1300"/>
              <a:pPr>
                <a:spcBef>
                  <a:spcPct val="0"/>
                </a:spcBef>
              </a:pPr>
              <a:t>41</a:t>
            </a:fld>
            <a:endParaRPr lang="en-US" sz="1300"/>
          </a:p>
        </p:txBody>
      </p:sp>
    </p:spTree>
    <p:extLst>
      <p:ext uri="{BB962C8B-B14F-4D97-AF65-F5344CB8AC3E}">
        <p14:creationId xmlns:p14="http://schemas.microsoft.com/office/powerpoint/2010/main" val="32015797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909AD8-DB7A-4B92-AD09-94C18D522FEF}" type="slidenum">
              <a:rPr lang="en-US" sz="1300"/>
              <a:pPr>
                <a:spcBef>
                  <a:spcPct val="0"/>
                </a:spcBef>
              </a:pPr>
              <a:t>42</a:t>
            </a:fld>
            <a:endParaRPr lang="en-US" sz="1300"/>
          </a:p>
        </p:txBody>
      </p:sp>
    </p:spTree>
    <p:extLst>
      <p:ext uri="{BB962C8B-B14F-4D97-AF65-F5344CB8AC3E}">
        <p14:creationId xmlns:p14="http://schemas.microsoft.com/office/powerpoint/2010/main" val="932208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txBox="1">
            <a:spLocks noGrp="1" noChangeArrowheads="1"/>
          </p:cNvSpPr>
          <p:nvPr/>
        </p:nvSpPr>
        <p:spPr bwMode="auto">
          <a:xfrm>
            <a:off x="3884613" y="8829675"/>
            <a:ext cx="29718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buFont typeface="Arial" panose="020B0604020202020204" pitchFamily="34" charset="0"/>
              <a:buChar char="•"/>
              <a:defRPr sz="1100">
                <a:solidFill>
                  <a:schemeClr val="tx1"/>
                </a:solidFill>
                <a:latin typeface="Calibri" panose="020F0502020204030204" pitchFamily="34" charset="0"/>
              </a:defRPr>
            </a:lvl1pPr>
            <a:lvl2pPr marL="742950" indent="-285750">
              <a:spcBef>
                <a:spcPct val="30000"/>
              </a:spcBef>
              <a:buFont typeface="Arial" panose="020B0604020202020204" pitchFamily="34" charset="0"/>
              <a:buChar char="•"/>
              <a:defRPr sz="1100">
                <a:solidFill>
                  <a:schemeClr val="tx1"/>
                </a:solidFill>
                <a:latin typeface="Calibri" panose="020F0502020204030204" pitchFamily="34" charset="0"/>
              </a:defRPr>
            </a:lvl2pPr>
            <a:lvl3pPr marL="1143000" indent="-228600">
              <a:spcBef>
                <a:spcPct val="30000"/>
              </a:spcBef>
              <a:defRPr sz="1100">
                <a:solidFill>
                  <a:schemeClr val="tx1"/>
                </a:solidFill>
                <a:latin typeface="Calibri" panose="020F0502020204030204" pitchFamily="34" charset="0"/>
              </a:defRPr>
            </a:lvl3pPr>
            <a:lvl4pPr marL="1600200" indent="-228600">
              <a:spcBef>
                <a:spcPct val="30000"/>
              </a:spcBef>
              <a:defRPr sz="1100">
                <a:solidFill>
                  <a:schemeClr val="tx1"/>
                </a:solidFill>
                <a:latin typeface="Calibri" panose="020F0502020204030204" pitchFamily="34" charset="0"/>
              </a:defRPr>
            </a:lvl4pPr>
            <a:lvl5pPr marL="2057400" indent="-228600">
              <a:spcBef>
                <a:spcPct val="30000"/>
              </a:spcBef>
              <a:defRPr sz="1100">
                <a:solidFill>
                  <a:schemeClr val="tx1"/>
                </a:solidFill>
                <a:latin typeface="Calibri" panose="020F0502020204030204" pitchFamily="34" charset="0"/>
              </a:defRPr>
            </a:lvl5pPr>
            <a:lvl6pPr marL="2514600" indent="-228600" eaLnBrk="0" fontAlgn="base" hangingPunct="0">
              <a:spcBef>
                <a:spcPct val="30000"/>
              </a:spcBef>
              <a:spcAft>
                <a:spcPct val="0"/>
              </a:spcAft>
              <a:defRPr sz="1100">
                <a:solidFill>
                  <a:schemeClr val="tx1"/>
                </a:solidFill>
                <a:latin typeface="Calibri" panose="020F0502020204030204" pitchFamily="34" charset="0"/>
              </a:defRPr>
            </a:lvl6pPr>
            <a:lvl7pPr marL="2971800" indent="-228600" eaLnBrk="0" fontAlgn="base" hangingPunct="0">
              <a:spcBef>
                <a:spcPct val="30000"/>
              </a:spcBef>
              <a:spcAft>
                <a:spcPct val="0"/>
              </a:spcAft>
              <a:defRPr sz="1100">
                <a:solidFill>
                  <a:schemeClr val="tx1"/>
                </a:solidFill>
                <a:latin typeface="Calibri" panose="020F0502020204030204" pitchFamily="34" charset="0"/>
              </a:defRPr>
            </a:lvl7pPr>
            <a:lvl8pPr marL="3429000" indent="-228600" eaLnBrk="0" fontAlgn="base" hangingPunct="0">
              <a:spcBef>
                <a:spcPct val="30000"/>
              </a:spcBef>
              <a:spcAft>
                <a:spcPct val="0"/>
              </a:spcAft>
              <a:defRPr sz="1100">
                <a:solidFill>
                  <a:schemeClr val="tx1"/>
                </a:solidFill>
                <a:latin typeface="Calibri" panose="020F0502020204030204" pitchFamily="34" charset="0"/>
              </a:defRPr>
            </a:lvl8pPr>
            <a:lvl9pPr marL="3886200" indent="-228600" eaLnBrk="0" fontAlgn="base" hangingPunct="0">
              <a:spcBef>
                <a:spcPct val="30000"/>
              </a:spcBef>
              <a:spcAft>
                <a:spcPct val="0"/>
              </a:spcAft>
              <a:defRPr sz="1100">
                <a:solidFill>
                  <a:schemeClr val="tx1"/>
                </a:solidFill>
                <a:latin typeface="Calibri" panose="020F0502020204030204" pitchFamily="34" charset="0"/>
              </a:defRPr>
            </a:lvl9pPr>
          </a:lstStyle>
          <a:p>
            <a:pPr marL="0" marR="0" lvl="0" indent="0" algn="r" defTabSz="914400" eaLnBrk="1" fontAlgn="auto" latinLnBrk="0" hangingPunct="1">
              <a:lnSpc>
                <a:spcPct val="100000"/>
              </a:lnSpc>
              <a:spcBef>
                <a:spcPct val="0"/>
              </a:spcBef>
              <a:spcAft>
                <a:spcPts val="0"/>
              </a:spcAft>
              <a:buClrTx/>
              <a:buSzTx/>
              <a:buFontTx/>
              <a:buNone/>
              <a:tabLst/>
              <a:defRPr/>
            </a:pPr>
            <a:fld id="{BA774805-33BD-4726-9E62-8B0D19FE8725}" type="slidenum">
              <a:rPr kumimoji="0" lang="en-US" altLang="en-US" sz="900" b="0" i="0" u="none" strike="noStrike" kern="0" cap="none" spc="0" normalizeH="0" baseline="0" noProof="0" smtClean="0">
                <a:ln>
                  <a:noFill/>
                </a:ln>
                <a:solidFill>
                  <a:srgbClr val="000000"/>
                </a:solidFill>
                <a:effectLst/>
                <a:uLnTx/>
                <a:uFillTx/>
                <a:latin typeface="Calibri" panose="020F0502020204030204" pitchFamily="34" charset="0"/>
              </a:rPr>
              <a:pPr marL="0" marR="0" lvl="0" indent="0" algn="r" defTabSz="914400" eaLnBrk="1" fontAlgn="auto" latinLnBrk="0" hangingPunct="1">
                <a:lnSpc>
                  <a:spcPct val="100000"/>
                </a:lnSpc>
                <a:spcBef>
                  <a:spcPct val="0"/>
                </a:spcBef>
                <a:spcAft>
                  <a:spcPts val="0"/>
                </a:spcAft>
                <a:buClrTx/>
                <a:buSzTx/>
                <a:buFontTx/>
                <a:buNone/>
                <a:tabLst/>
                <a:defRPr/>
              </a:pPr>
              <a:t>6</a:t>
            </a:fld>
            <a:endParaRPr kumimoji="0" lang="en-US" altLang="en-US" sz="900" b="0" i="0" u="none" strike="noStrike" kern="0" cap="none" spc="0" normalizeH="0" baseline="0" noProof="0">
              <a:ln>
                <a:noFill/>
              </a:ln>
              <a:solidFill>
                <a:srgbClr val="000000"/>
              </a:solidFill>
              <a:effectLst/>
              <a:uLnTx/>
              <a:uFillTx/>
              <a:latin typeface="Calibri" panose="020F0502020204030204" pitchFamily="34" charset="0"/>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r>
              <a:rPr lang="en-US" altLang="en-US" u="sng"/>
              <a:t>Methodology</a:t>
            </a:r>
          </a:p>
          <a:p>
            <a:pPr eaLnBrk="1" hangingPunct="1"/>
            <a:r>
              <a:rPr lang="en-US" altLang="en-US"/>
              <a:t>The percent of U.S. adults who are obese or who have diagnosed diabetes was determined by using data from the Behavioral Risk Factor Surveillance System (BRFSS, available at </a:t>
            </a:r>
            <a:r>
              <a:rPr lang="en-US" altLang="en-US" u="sng"/>
              <a:t>http://www.cdc.gov/brfss</a:t>
            </a:r>
            <a:r>
              <a:rPr lang="en-US" altLang="en-US"/>
              <a:t>). An ongoing, yearly, state-based telephone survey of the non-institutionalized adult population in each state, the BRFSS provides state-specific information on behavioral risk factors for disease and on preventive health practices. Respondents who reported that a physician told them they had diabetes (other than during pregnancy) were considered to have diagnosed diabetes. Self reported weight and height were used to calculate body mass index (BMI): weight in kilograms divided by the square of height in meters. A BMI greater than or equal to 30 was considered to be obese. Rates were age-adjusted using the 2000 U.S. Standard Population.</a:t>
            </a:r>
          </a:p>
        </p:txBody>
      </p:sp>
    </p:spTree>
    <p:extLst>
      <p:ext uri="{BB962C8B-B14F-4D97-AF65-F5344CB8AC3E}">
        <p14:creationId xmlns:p14="http://schemas.microsoft.com/office/powerpoint/2010/main" val="36118794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40043B6-EA3E-4076-A186-07ACE6284652}" type="slidenum">
              <a:rPr lang="en-US" sz="1300"/>
              <a:pPr>
                <a:spcBef>
                  <a:spcPct val="0"/>
                </a:spcBef>
              </a:pPr>
              <a:t>45</a:t>
            </a:fld>
            <a:endParaRPr lang="en-US" sz="1300"/>
          </a:p>
        </p:txBody>
      </p:sp>
    </p:spTree>
    <p:extLst>
      <p:ext uri="{BB962C8B-B14F-4D97-AF65-F5344CB8AC3E}">
        <p14:creationId xmlns:p14="http://schemas.microsoft.com/office/powerpoint/2010/main" val="18633293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02DDA19-4EC5-483D-B3E4-BCBB9CF8A3B1}" type="slidenum">
              <a:rPr lang="en-US" sz="1300"/>
              <a:pPr>
                <a:spcBef>
                  <a:spcPct val="0"/>
                </a:spcBef>
              </a:pPr>
              <a:t>46</a:t>
            </a:fld>
            <a:endParaRPr lang="en-US" sz="1300"/>
          </a:p>
        </p:txBody>
      </p:sp>
    </p:spTree>
    <p:extLst>
      <p:ext uri="{BB962C8B-B14F-4D97-AF65-F5344CB8AC3E}">
        <p14:creationId xmlns:p14="http://schemas.microsoft.com/office/powerpoint/2010/main" val="42921353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ln/>
        </p:spPr>
      </p:sp>
      <p:sp>
        <p:nvSpPr>
          <p:cNvPr id="251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51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F92D6754-E1F9-4272-9365-1144F399F3FF}" type="slidenum">
              <a:rPr lang="en-US" sz="1300">
                <a:solidFill>
                  <a:srgbClr val="000000"/>
                </a:solidFill>
              </a:rPr>
              <a:pPr eaLnBrk="1" hangingPunct="1"/>
              <a:t>47</a:t>
            </a:fld>
            <a:endParaRPr lang="en-US" sz="1300">
              <a:solidFill>
                <a:srgbClr val="000000"/>
              </a:solidFill>
            </a:endParaRPr>
          </a:p>
        </p:txBody>
      </p:sp>
    </p:spTree>
    <p:extLst>
      <p:ext uri="{BB962C8B-B14F-4D97-AF65-F5344CB8AC3E}">
        <p14:creationId xmlns:p14="http://schemas.microsoft.com/office/powerpoint/2010/main" val="405623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2E4290E-10D9-42E5-96B0-838A0DD66B9A}" type="slidenum">
              <a:rPr lang="en-US" sz="1300"/>
              <a:pPr>
                <a:spcBef>
                  <a:spcPct val="0"/>
                </a:spcBef>
              </a:pPr>
              <a:t>48</a:t>
            </a:fld>
            <a:endParaRPr lang="en-US" sz="1300"/>
          </a:p>
        </p:txBody>
      </p:sp>
      <p:sp>
        <p:nvSpPr>
          <p:cNvPr id="89091" name="Rectangle 7"/>
          <p:cNvSpPr txBox="1">
            <a:spLocks noGrp="1" noChangeArrowheads="1"/>
          </p:cNvSpPr>
          <p:nvPr/>
        </p:nvSpPr>
        <p:spPr bwMode="auto">
          <a:xfrm>
            <a:off x="4237074" y="9298015"/>
            <a:ext cx="3240687" cy="48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7578" tIns="48788" rIns="97578" bIns="48788"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B704CBBB-2EE3-449D-A19B-7321E1849287}" type="slidenum">
              <a:rPr lang="en-US"/>
              <a:pPr algn="r" eaLnBrk="1" hangingPunct="1">
                <a:spcBef>
                  <a:spcPct val="0"/>
                </a:spcBef>
              </a:pPr>
              <a:t>48</a:t>
            </a:fld>
            <a:endParaRPr lang="en-US"/>
          </a:p>
        </p:txBody>
      </p:sp>
      <p:sp>
        <p:nvSpPr>
          <p:cNvPr id="89092" name="Slide Image Placeholder 1"/>
          <p:cNvSpPr>
            <a:spLocks noGrp="1" noRot="1" noChangeAspect="1" noTextEdit="1"/>
          </p:cNvSpPr>
          <p:nvPr>
            <p:ph type="sldImg"/>
          </p:nvPr>
        </p:nvSpPr>
        <p:spPr>
          <a:ln/>
        </p:spPr>
      </p:sp>
      <p:sp>
        <p:nvSpPr>
          <p:cNvPr id="8909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909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a:t>Diabetes Educational Services© (530) 893 - 8635 </a:t>
            </a:r>
          </a:p>
        </p:txBody>
      </p:sp>
      <p:sp>
        <p:nvSpPr>
          <p:cNvPr id="89095" name="Slide Number Placeholder 4"/>
          <p:cNvSpPr txBox="1">
            <a:spLocks noGrp="1"/>
          </p:cNvSpPr>
          <p:nvPr/>
        </p:nvSpPr>
        <p:spPr bwMode="auto">
          <a:xfrm>
            <a:off x="4237074" y="9298015"/>
            <a:ext cx="3240687" cy="48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7578" tIns="48788" rIns="97578" bIns="48788"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F55D12BA-B2CE-4C8F-A652-3614F684F6B6}" type="slidenum">
              <a:rPr lang="en-US"/>
              <a:pPr algn="r" eaLnBrk="1" hangingPunct="1">
                <a:spcBef>
                  <a:spcPct val="0"/>
                </a:spcBef>
              </a:pPr>
              <a:t>48</a:t>
            </a:fld>
            <a:endParaRPr lang="en-US"/>
          </a:p>
        </p:txBody>
      </p:sp>
    </p:spTree>
    <p:extLst>
      <p:ext uri="{BB962C8B-B14F-4D97-AF65-F5344CB8AC3E}">
        <p14:creationId xmlns:p14="http://schemas.microsoft.com/office/powerpoint/2010/main" val="31383947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21" indent="-291161">
              <a:defRPr>
                <a:solidFill>
                  <a:schemeClr val="tx1"/>
                </a:solidFill>
                <a:latin typeface="Arial" panose="020B0604020202020204" pitchFamily="34" charset="0"/>
              </a:defRPr>
            </a:lvl2pPr>
            <a:lvl3pPr marL="1164647" indent="-232930">
              <a:defRPr>
                <a:solidFill>
                  <a:schemeClr val="tx1"/>
                </a:solidFill>
                <a:latin typeface="Arial" panose="020B0604020202020204" pitchFamily="34" charset="0"/>
              </a:defRPr>
            </a:lvl3pPr>
            <a:lvl4pPr marL="1630506" indent="-232930">
              <a:defRPr>
                <a:solidFill>
                  <a:schemeClr val="tx1"/>
                </a:solidFill>
                <a:latin typeface="Arial" panose="020B0604020202020204" pitchFamily="34" charset="0"/>
              </a:defRPr>
            </a:lvl4pPr>
            <a:lvl5pPr marL="2096365" indent="-232930">
              <a:defRPr>
                <a:solidFill>
                  <a:schemeClr val="tx1"/>
                </a:solidFill>
                <a:latin typeface="Arial" panose="020B0604020202020204" pitchFamily="34" charset="0"/>
              </a:defRPr>
            </a:lvl5pPr>
            <a:lvl6pPr marL="2562223" indent="-232930" eaLnBrk="0" fontAlgn="base" hangingPunct="0">
              <a:spcBef>
                <a:spcPct val="0"/>
              </a:spcBef>
              <a:spcAft>
                <a:spcPct val="0"/>
              </a:spcAft>
              <a:defRPr>
                <a:solidFill>
                  <a:schemeClr val="tx1"/>
                </a:solidFill>
                <a:latin typeface="Arial" panose="020B0604020202020204" pitchFamily="34" charset="0"/>
              </a:defRPr>
            </a:lvl6pPr>
            <a:lvl7pPr marL="3028082" indent="-232930" eaLnBrk="0" fontAlgn="base" hangingPunct="0">
              <a:spcBef>
                <a:spcPct val="0"/>
              </a:spcBef>
              <a:spcAft>
                <a:spcPct val="0"/>
              </a:spcAft>
              <a:defRPr>
                <a:solidFill>
                  <a:schemeClr val="tx1"/>
                </a:solidFill>
                <a:latin typeface="Arial" panose="020B0604020202020204" pitchFamily="34" charset="0"/>
              </a:defRPr>
            </a:lvl7pPr>
            <a:lvl8pPr marL="3493941" indent="-232930" eaLnBrk="0" fontAlgn="base" hangingPunct="0">
              <a:spcBef>
                <a:spcPct val="0"/>
              </a:spcBef>
              <a:spcAft>
                <a:spcPct val="0"/>
              </a:spcAft>
              <a:defRPr>
                <a:solidFill>
                  <a:schemeClr val="tx1"/>
                </a:solidFill>
                <a:latin typeface="Arial" panose="020B0604020202020204" pitchFamily="34" charset="0"/>
              </a:defRPr>
            </a:lvl8pPr>
            <a:lvl9pPr marL="3959799" indent="-23293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7F9457B-0DF7-4F7F-8890-57A619E4A267}" type="slidenum">
              <a:rPr lang="en-US">
                <a:latin typeface="Times New Roman" panose="02020603050405020304" pitchFamily="18" charset="0"/>
              </a:rPr>
              <a:pPr eaLnBrk="1" hangingPunct="1"/>
              <a:t>49</a:t>
            </a:fld>
            <a:endParaRPr lang="en-US">
              <a:latin typeface="Times New Roman" panose="02020603050405020304" pitchFamily="18" charset="0"/>
            </a:endParaRPr>
          </a:p>
        </p:txBody>
      </p:sp>
      <p:sp>
        <p:nvSpPr>
          <p:cNvPr id="135171" name="Rectangle 7"/>
          <p:cNvSpPr txBox="1">
            <a:spLocks noGrp="1" noChangeArrowheads="1"/>
          </p:cNvSpPr>
          <p:nvPr/>
        </p:nvSpPr>
        <p:spPr bwMode="auto">
          <a:xfrm>
            <a:off x="4237075" y="9358745"/>
            <a:ext cx="3240687" cy="48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38" tIns="49068" rIns="98138" bIns="49068"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0EF4BA8-7363-4C2D-863B-9143D469F220}" type="slidenum">
              <a:rPr lang="en-US" sz="1400">
                <a:latin typeface="Times New Roman" panose="02020603050405020304" pitchFamily="18" charset="0"/>
              </a:rPr>
              <a:pPr algn="r" eaLnBrk="1" hangingPunct="1"/>
              <a:t>49</a:t>
            </a:fld>
            <a:endParaRPr lang="en-US" sz="1400">
              <a:latin typeface="Times New Roman" panose="02020603050405020304" pitchFamily="18" charset="0"/>
            </a:endParaRPr>
          </a:p>
        </p:txBody>
      </p:sp>
      <p:sp>
        <p:nvSpPr>
          <p:cNvPr id="135172"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21" indent="-291161">
              <a:defRPr>
                <a:solidFill>
                  <a:schemeClr val="tx1"/>
                </a:solidFill>
                <a:latin typeface="Arial" panose="020B0604020202020204" pitchFamily="34" charset="0"/>
              </a:defRPr>
            </a:lvl2pPr>
            <a:lvl3pPr marL="1164647" indent="-232930">
              <a:defRPr>
                <a:solidFill>
                  <a:schemeClr val="tx1"/>
                </a:solidFill>
                <a:latin typeface="Arial" panose="020B0604020202020204" pitchFamily="34" charset="0"/>
              </a:defRPr>
            </a:lvl3pPr>
            <a:lvl4pPr marL="1630506" indent="-232930">
              <a:defRPr>
                <a:solidFill>
                  <a:schemeClr val="tx1"/>
                </a:solidFill>
                <a:latin typeface="Arial" panose="020B0604020202020204" pitchFamily="34" charset="0"/>
              </a:defRPr>
            </a:lvl4pPr>
            <a:lvl5pPr marL="2096365" indent="-232930">
              <a:defRPr>
                <a:solidFill>
                  <a:schemeClr val="tx1"/>
                </a:solidFill>
                <a:latin typeface="Arial" panose="020B0604020202020204" pitchFamily="34" charset="0"/>
              </a:defRPr>
            </a:lvl5pPr>
            <a:lvl6pPr marL="2562223" indent="-232930" eaLnBrk="0" fontAlgn="base" hangingPunct="0">
              <a:spcBef>
                <a:spcPct val="0"/>
              </a:spcBef>
              <a:spcAft>
                <a:spcPct val="0"/>
              </a:spcAft>
              <a:defRPr>
                <a:solidFill>
                  <a:schemeClr val="tx1"/>
                </a:solidFill>
                <a:latin typeface="Arial" panose="020B0604020202020204" pitchFamily="34" charset="0"/>
              </a:defRPr>
            </a:lvl6pPr>
            <a:lvl7pPr marL="3028082" indent="-232930" eaLnBrk="0" fontAlgn="base" hangingPunct="0">
              <a:spcBef>
                <a:spcPct val="0"/>
              </a:spcBef>
              <a:spcAft>
                <a:spcPct val="0"/>
              </a:spcAft>
              <a:defRPr>
                <a:solidFill>
                  <a:schemeClr val="tx1"/>
                </a:solidFill>
                <a:latin typeface="Arial" panose="020B0604020202020204" pitchFamily="34" charset="0"/>
              </a:defRPr>
            </a:lvl7pPr>
            <a:lvl8pPr marL="3493941" indent="-232930" eaLnBrk="0" fontAlgn="base" hangingPunct="0">
              <a:spcBef>
                <a:spcPct val="0"/>
              </a:spcBef>
              <a:spcAft>
                <a:spcPct val="0"/>
              </a:spcAft>
              <a:defRPr>
                <a:solidFill>
                  <a:schemeClr val="tx1"/>
                </a:solidFill>
                <a:latin typeface="Arial" panose="020B0604020202020204" pitchFamily="34" charset="0"/>
              </a:defRPr>
            </a:lvl8pPr>
            <a:lvl9pPr marL="3959799" indent="-23293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atin typeface="Times New Roman" panose="02020603050405020304" pitchFamily="18" charset="0"/>
              </a:rPr>
              <a:t>Diabetes Education Services© (530) 893 - 8635 </a:t>
            </a:r>
          </a:p>
        </p:txBody>
      </p:sp>
      <p:sp>
        <p:nvSpPr>
          <p:cNvPr id="135173" name="Rectangle 7"/>
          <p:cNvSpPr txBox="1">
            <a:spLocks noGrp="1" noChangeArrowheads="1"/>
          </p:cNvSpPr>
          <p:nvPr/>
        </p:nvSpPr>
        <p:spPr bwMode="auto">
          <a:xfrm>
            <a:off x="4237075" y="9358745"/>
            <a:ext cx="3240687" cy="48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38" tIns="49068" rIns="98138" bIns="49068"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C78A7B0-BB1B-48B9-8038-82A74C305E27}" type="slidenum">
              <a:rPr lang="en-US" sz="1400">
                <a:latin typeface="Times New Roman" panose="02020603050405020304" pitchFamily="18" charset="0"/>
              </a:rPr>
              <a:pPr algn="r" eaLnBrk="1" hangingPunct="1"/>
              <a:t>49</a:t>
            </a:fld>
            <a:endParaRPr lang="en-US" sz="1400">
              <a:latin typeface="Times New Roman" panose="02020603050405020304" pitchFamily="18" charset="0"/>
            </a:endParaRPr>
          </a:p>
        </p:txBody>
      </p:sp>
      <p:sp>
        <p:nvSpPr>
          <p:cNvPr id="135174" name="Rectangle 2"/>
          <p:cNvSpPr>
            <a:spLocks noGrp="1" noRot="1" noChangeAspect="1" noChangeArrowheads="1" noTextEdit="1"/>
          </p:cNvSpPr>
          <p:nvPr>
            <p:ph type="sldImg"/>
          </p:nvPr>
        </p:nvSpPr>
        <p:spPr>
          <a:xfrm>
            <a:off x="1300163" y="735013"/>
            <a:ext cx="4881562" cy="3660775"/>
          </a:xfrm>
          <a:ln/>
        </p:spPr>
      </p:sp>
      <p:sp>
        <p:nvSpPr>
          <p:cNvPr id="135175"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a:p>
          <a:p>
            <a:r>
              <a:rPr lang="en-US"/>
              <a:t>Clinical trials indicate that pioglitazone and rosiglitazone are slightly more effective at reducing A1C (1.5-1.6% reduction) than troglitazone (1.1% reduction).  </a:t>
            </a:r>
          </a:p>
          <a:p>
            <a:endParaRPr lang="en-US"/>
          </a:p>
          <a:p>
            <a:r>
              <a:rPr lang="en-US"/>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a:p>
          <a:p>
            <a:r>
              <a:rPr lang="en-US"/>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a:p>
          <a:p>
            <a:r>
              <a:rPr lang="en-US"/>
              <a:t>TZDs are the most expensive of the oral antidiabetic agents.</a:t>
            </a:r>
          </a:p>
          <a:p>
            <a:endParaRPr lang="en-US"/>
          </a:p>
          <a:p>
            <a:endParaRPr lang="en-US"/>
          </a:p>
        </p:txBody>
      </p:sp>
    </p:spTree>
    <p:extLst>
      <p:ext uri="{BB962C8B-B14F-4D97-AF65-F5344CB8AC3E}">
        <p14:creationId xmlns:p14="http://schemas.microsoft.com/office/powerpoint/2010/main" val="5436145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C0B2A28-4996-47B4-AC2C-288A394EC056}" type="slidenum">
              <a:rPr lang="en-GB" smtClean="0"/>
              <a:pPr/>
              <a:t>50</a:t>
            </a:fld>
            <a:endParaRPr lang="en-GB" dirty="0"/>
          </a:p>
        </p:txBody>
      </p:sp>
    </p:spTree>
    <p:extLst>
      <p:ext uri="{BB962C8B-B14F-4D97-AF65-F5344CB8AC3E}">
        <p14:creationId xmlns:p14="http://schemas.microsoft.com/office/powerpoint/2010/main" val="19116775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a:ln/>
        </p:spPr>
      </p:sp>
      <p:sp>
        <p:nvSpPr>
          <p:cNvPr id="250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0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50" indent="-296711" eaLnBrk="0" hangingPunct="0">
              <a:defRPr sz="2400">
                <a:solidFill>
                  <a:schemeClr val="tx1"/>
                </a:solidFill>
                <a:latin typeface="Times New Roman" pitchFamily="18" charset="0"/>
              </a:defRPr>
            </a:lvl2pPr>
            <a:lvl3pPr marL="1186847" indent="-237369" eaLnBrk="0" hangingPunct="0">
              <a:defRPr sz="2400">
                <a:solidFill>
                  <a:schemeClr val="tx1"/>
                </a:solidFill>
                <a:latin typeface="Times New Roman" pitchFamily="18" charset="0"/>
              </a:defRPr>
            </a:lvl3pPr>
            <a:lvl4pPr marL="1661585" indent="-237369" eaLnBrk="0" hangingPunct="0">
              <a:defRPr sz="2400">
                <a:solidFill>
                  <a:schemeClr val="tx1"/>
                </a:solidFill>
                <a:latin typeface="Times New Roman" pitchFamily="18" charset="0"/>
              </a:defRPr>
            </a:lvl4pPr>
            <a:lvl5pPr marL="2136324" indent="-237369" eaLnBrk="0" hangingPunct="0">
              <a:defRPr sz="2400">
                <a:solidFill>
                  <a:schemeClr val="tx1"/>
                </a:solidFill>
                <a:latin typeface="Times New Roman" pitchFamily="18" charset="0"/>
              </a:defRPr>
            </a:lvl5pPr>
            <a:lvl6pPr marL="2611062" indent="-237369" eaLnBrk="0" fontAlgn="base" hangingPunct="0">
              <a:spcBef>
                <a:spcPct val="0"/>
              </a:spcBef>
              <a:spcAft>
                <a:spcPct val="0"/>
              </a:spcAft>
              <a:defRPr sz="2400">
                <a:solidFill>
                  <a:schemeClr val="tx1"/>
                </a:solidFill>
                <a:latin typeface="Times New Roman" pitchFamily="18" charset="0"/>
              </a:defRPr>
            </a:lvl6pPr>
            <a:lvl7pPr marL="3085801" indent="-237369" eaLnBrk="0" fontAlgn="base" hangingPunct="0">
              <a:spcBef>
                <a:spcPct val="0"/>
              </a:spcBef>
              <a:spcAft>
                <a:spcPct val="0"/>
              </a:spcAft>
              <a:defRPr sz="2400">
                <a:solidFill>
                  <a:schemeClr val="tx1"/>
                </a:solidFill>
                <a:latin typeface="Times New Roman" pitchFamily="18" charset="0"/>
              </a:defRPr>
            </a:lvl7pPr>
            <a:lvl8pPr marL="3560540" indent="-237369" eaLnBrk="0" fontAlgn="base" hangingPunct="0">
              <a:spcBef>
                <a:spcPct val="0"/>
              </a:spcBef>
              <a:spcAft>
                <a:spcPct val="0"/>
              </a:spcAft>
              <a:defRPr sz="2400">
                <a:solidFill>
                  <a:schemeClr val="tx1"/>
                </a:solidFill>
                <a:latin typeface="Times New Roman" pitchFamily="18" charset="0"/>
              </a:defRPr>
            </a:lvl8pPr>
            <a:lvl9pPr marL="4035279" indent="-237369" eaLnBrk="0" fontAlgn="base" hangingPunct="0">
              <a:spcBef>
                <a:spcPct val="0"/>
              </a:spcBef>
              <a:spcAft>
                <a:spcPct val="0"/>
              </a:spcAft>
              <a:defRPr sz="2400">
                <a:solidFill>
                  <a:schemeClr val="tx1"/>
                </a:solidFill>
                <a:latin typeface="Times New Roman" pitchFamily="18" charset="0"/>
              </a:defRPr>
            </a:lvl9pPr>
          </a:lstStyle>
          <a:p>
            <a:fld id="{6CA442B7-7999-4C04-A871-C3EB39AAB729}" type="slidenum">
              <a:rPr lang="en-US" sz="1200">
                <a:solidFill>
                  <a:prstClr val="black"/>
                </a:solidFill>
              </a:rPr>
              <a:pPr/>
              <a:t>54</a:t>
            </a:fld>
            <a:endParaRPr lang="en-US" sz="1200">
              <a:solidFill>
                <a:prstClr val="black"/>
              </a:solidFill>
            </a:endParaRPr>
          </a:p>
        </p:txBody>
      </p:sp>
    </p:spTree>
    <p:extLst>
      <p:ext uri="{BB962C8B-B14F-4D97-AF65-F5344CB8AC3E}">
        <p14:creationId xmlns:p14="http://schemas.microsoft.com/office/powerpoint/2010/main" val="25891882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fld id="{95F68113-F3AD-41CF-9B6A-349C0DC8FBB1}" type="slidenum">
              <a:rPr lang="en-US" smtClean="0">
                <a:solidFill>
                  <a:srgbClr val="000000"/>
                </a:solidFill>
                <a:latin typeface="Times New Roman" pitchFamily="18" charset="0"/>
              </a:rPr>
              <a:pPr/>
              <a:t>56</a:t>
            </a:fld>
            <a:endParaRPr lang="en-US">
              <a:solidFill>
                <a:srgbClr val="000000"/>
              </a:solidFill>
              <a:latin typeface="Times New Roman" pitchFamily="18" charset="0"/>
            </a:endParaRPr>
          </a:p>
        </p:txBody>
      </p:sp>
      <p:sp>
        <p:nvSpPr>
          <p:cNvPr id="100355" name="Rectangle 7"/>
          <p:cNvSpPr txBox="1">
            <a:spLocks noGrp="1" noChangeArrowheads="1"/>
          </p:cNvSpPr>
          <p:nvPr/>
        </p:nvSpPr>
        <p:spPr bwMode="auto">
          <a:xfrm>
            <a:off x="4060192" y="9002979"/>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51" tIns="47124" rIns="94251" bIns="47124"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0B6C394-0B95-41CF-B740-CBCED725641E}" type="slidenum">
              <a:rPr lang="en-US" sz="1300">
                <a:solidFill>
                  <a:srgbClr val="000000"/>
                </a:solidFill>
                <a:latin typeface="Times New Roman" pitchFamily="18" charset="0"/>
              </a:rPr>
              <a:pPr algn="r"/>
              <a:t>56</a:t>
            </a:fld>
            <a:endParaRPr lang="en-US" sz="1300">
              <a:solidFill>
                <a:srgbClr val="000000"/>
              </a:solidFill>
              <a:latin typeface="Times New Roman" pitchFamily="18" charset="0"/>
            </a:endParaRPr>
          </a:p>
        </p:txBody>
      </p:sp>
      <p:sp>
        <p:nvSpPr>
          <p:cNvPr id="10035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r>
              <a:rPr lang="en-US">
                <a:solidFill>
                  <a:srgbClr val="000000"/>
                </a:solidFill>
                <a:latin typeface="Times New Roman" pitchFamily="18" charset="0"/>
              </a:rPr>
              <a:t>Diabetes Educational Services© (530) 893 - 8635 </a:t>
            </a:r>
          </a:p>
        </p:txBody>
      </p:sp>
      <p:sp>
        <p:nvSpPr>
          <p:cNvPr id="100357" name="Rectangle 7"/>
          <p:cNvSpPr txBox="1">
            <a:spLocks noGrp="1" noChangeArrowheads="1"/>
          </p:cNvSpPr>
          <p:nvPr/>
        </p:nvSpPr>
        <p:spPr bwMode="auto">
          <a:xfrm>
            <a:off x="4060192" y="9002979"/>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51" tIns="47124" rIns="94251" bIns="47124"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C1483E5B-2C96-4210-ACDE-D28028C6700D}" type="slidenum">
              <a:rPr lang="en-US" sz="1300">
                <a:solidFill>
                  <a:srgbClr val="000000"/>
                </a:solidFill>
                <a:latin typeface="Times New Roman" pitchFamily="18" charset="0"/>
              </a:rPr>
              <a:pPr algn="r"/>
              <a:t>56</a:t>
            </a:fld>
            <a:endParaRPr lang="en-US" sz="1300">
              <a:solidFill>
                <a:srgbClr val="000000"/>
              </a:solidFill>
              <a:latin typeface="Times New Roman" pitchFamily="18" charset="0"/>
            </a:endParaRPr>
          </a:p>
        </p:txBody>
      </p:sp>
      <p:sp>
        <p:nvSpPr>
          <p:cNvPr id="100358" name="Rectangle 2"/>
          <p:cNvSpPr>
            <a:spLocks noGrp="1" noRot="1" noChangeAspect="1" noChangeArrowheads="1" noTextEdit="1"/>
          </p:cNvSpPr>
          <p:nvPr>
            <p:ph type="sldImg"/>
          </p:nvPr>
        </p:nvSpPr>
        <p:spPr>
          <a:xfrm>
            <a:off x="1236663" y="704850"/>
            <a:ext cx="4695825" cy="3522663"/>
          </a:xfrm>
          <a:ln/>
        </p:spPr>
      </p:sp>
      <p:sp>
        <p:nvSpPr>
          <p:cNvPr id="10035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The mechanism of action of metformin is not entirely understood, but it's predominant effect is to suppress hepatic glucose production and to enhance insulin sensitivity in peripheral tissues (primarily muscle). It is unclear if insulin sensitivity occurs by metformin binding to cell receptors,which leads to an increase in glucose transporter expression, or whether insulin sensitivity is simply a secondary effect of the suppressed glucose production.</a:t>
            </a:r>
          </a:p>
          <a:p>
            <a:endParaRPr lang="en-US"/>
          </a:p>
          <a:p>
            <a:r>
              <a:rPr lang="en-US"/>
              <a:t>Metformin's ability to lower A1C and decrease fasting plasma glucose is similar to that of sulfonylurea drugs.  However, the UKPDS showed that those who received metformin had less hypoglycemia and weight gain than those who received sulfonylureas.</a:t>
            </a:r>
          </a:p>
          <a:p>
            <a:endParaRPr lang="en-US"/>
          </a:p>
          <a:p>
            <a:r>
              <a:rPr lang="en-US"/>
              <a:t>Metformin must be avoided in patients with renal impairments, as those patients are at higher risk of experiencing lactic acidosis.  However, metformin is an effective monotherapy and may be an ideal drug for overweight patients since it does not cause weight gain and has been seen to cause modest amounts of weight loss when first administered.  Diarrhea and abdominal discomfort can be alleviated by changes in diet and slow increases in metformin dosage. </a:t>
            </a:r>
          </a:p>
        </p:txBody>
      </p:sp>
    </p:spTree>
    <p:extLst>
      <p:ext uri="{BB962C8B-B14F-4D97-AF65-F5344CB8AC3E}">
        <p14:creationId xmlns:p14="http://schemas.microsoft.com/office/powerpoint/2010/main" val="11287295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fld id="{39CAD049-B6E0-4748-87EC-3B4174F5D9BB}" type="slidenum">
              <a:rPr lang="en-US" smtClean="0">
                <a:solidFill>
                  <a:srgbClr val="000000"/>
                </a:solidFill>
                <a:latin typeface="Times New Roman" pitchFamily="18" charset="0"/>
              </a:rPr>
              <a:pPr/>
              <a:t>57</a:t>
            </a:fld>
            <a:endParaRPr lang="en-US">
              <a:solidFill>
                <a:srgbClr val="000000"/>
              </a:solidFill>
              <a:latin typeface="Times New Roman" pitchFamily="18" charset="0"/>
            </a:endParaRPr>
          </a:p>
        </p:txBody>
      </p:sp>
      <p:sp>
        <p:nvSpPr>
          <p:cNvPr id="101379" name="Rectangle 7"/>
          <p:cNvSpPr txBox="1">
            <a:spLocks noGrp="1" noChangeArrowheads="1"/>
          </p:cNvSpPr>
          <p:nvPr/>
        </p:nvSpPr>
        <p:spPr bwMode="auto">
          <a:xfrm>
            <a:off x="4060192" y="9002979"/>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51" tIns="47124" rIns="94251" bIns="47124"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976F90F4-95E9-4A5B-8526-D79B5FF06BF2}" type="slidenum">
              <a:rPr lang="en-US" sz="1300">
                <a:solidFill>
                  <a:srgbClr val="000000"/>
                </a:solidFill>
                <a:latin typeface="Times New Roman" pitchFamily="18" charset="0"/>
              </a:rPr>
              <a:pPr algn="r"/>
              <a:t>57</a:t>
            </a:fld>
            <a:endParaRPr lang="en-US" sz="1300">
              <a:solidFill>
                <a:srgbClr val="000000"/>
              </a:solidFill>
              <a:latin typeface="Times New Roman" pitchFamily="18" charset="0"/>
            </a:endParaRPr>
          </a:p>
        </p:txBody>
      </p:sp>
      <p:sp>
        <p:nvSpPr>
          <p:cNvPr id="10138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r>
              <a:rPr lang="en-US">
                <a:solidFill>
                  <a:srgbClr val="000000"/>
                </a:solidFill>
                <a:latin typeface="Times New Roman" pitchFamily="18" charset="0"/>
              </a:rPr>
              <a:t>Diabetes Educational Services© (530) 893 - 8635 </a:t>
            </a:r>
          </a:p>
        </p:txBody>
      </p:sp>
      <p:sp>
        <p:nvSpPr>
          <p:cNvPr id="101381" name="Rectangle 7"/>
          <p:cNvSpPr txBox="1">
            <a:spLocks noGrp="1" noChangeArrowheads="1"/>
          </p:cNvSpPr>
          <p:nvPr/>
        </p:nvSpPr>
        <p:spPr bwMode="auto">
          <a:xfrm>
            <a:off x="4060192" y="9002979"/>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51" tIns="47124" rIns="94251" bIns="47124"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6ADC6F63-8B05-4736-B85D-3104FAC280E1}" type="slidenum">
              <a:rPr lang="en-US" sz="1300">
                <a:solidFill>
                  <a:srgbClr val="000000"/>
                </a:solidFill>
                <a:latin typeface="Times New Roman" pitchFamily="18" charset="0"/>
              </a:rPr>
              <a:pPr algn="r"/>
              <a:t>57</a:t>
            </a:fld>
            <a:endParaRPr lang="en-US" sz="1300">
              <a:solidFill>
                <a:srgbClr val="000000"/>
              </a:solidFill>
              <a:latin typeface="Times New Roman" pitchFamily="18" charset="0"/>
            </a:endParaRPr>
          </a:p>
        </p:txBody>
      </p:sp>
      <p:sp>
        <p:nvSpPr>
          <p:cNvPr id="101382" name="Rectangle 2"/>
          <p:cNvSpPr>
            <a:spLocks noGrp="1" noRot="1" noChangeAspect="1" noChangeArrowheads="1" noTextEdit="1"/>
          </p:cNvSpPr>
          <p:nvPr>
            <p:ph type="sldImg"/>
          </p:nvPr>
        </p:nvSpPr>
        <p:spPr>
          <a:xfrm>
            <a:off x="1236663" y="704850"/>
            <a:ext cx="4695825" cy="3522663"/>
          </a:xfrm>
          <a:ln/>
        </p:spPr>
      </p:sp>
      <p:sp>
        <p:nvSpPr>
          <p:cNvPr id="101383"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The mechanism of action of metformin is not entirely understood, but it's predominant effect is to suppress hepatic glucose production and to enhance insulin sensitivity in peripheral tissues (primarily muscle). It is unclear if insulin sensitivity occurs by metformin binding to cell receptors,which leads to an increase in glucose transporter expression, or whether insulin sensitivity is simply a secondary effect of the suppressed glucose production.</a:t>
            </a:r>
          </a:p>
          <a:p>
            <a:endParaRPr lang="en-US"/>
          </a:p>
          <a:p>
            <a:r>
              <a:rPr lang="en-US"/>
              <a:t>Metformin's ability to lower A1C and decrease fasting plasma glucose is similar to that of sulfonylurea drugs.  However, the UKPDS showed that those who received metformin had less hypoglycemia and weight gain than those who received sulfonylureas.</a:t>
            </a:r>
          </a:p>
          <a:p>
            <a:endParaRPr lang="en-US"/>
          </a:p>
          <a:p>
            <a:r>
              <a:rPr lang="en-US"/>
              <a:t>Metformin must be avoided in patients with renal impairments, as those patients are at higher risk of experiencing lactic acidosis.  However, metformin is an effective monotherapy and may be an ideal drug for overweight patients since it does not cause weight gain and has been seen to cause modest amounts of weight loss when first administered.  Diarrhea and abdominal discomfort can be alleviated by changes in diet and slow increases in metformin dosage. </a:t>
            </a:r>
          </a:p>
        </p:txBody>
      </p:sp>
    </p:spTree>
    <p:extLst>
      <p:ext uri="{BB962C8B-B14F-4D97-AF65-F5344CB8AC3E}">
        <p14:creationId xmlns:p14="http://schemas.microsoft.com/office/powerpoint/2010/main" val="3944579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8704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39567" indent="-321915">
              <a:spcBef>
                <a:spcPct val="30000"/>
              </a:spcBef>
              <a:defRPr sz="1200">
                <a:solidFill>
                  <a:schemeClr val="tx1"/>
                </a:solidFill>
                <a:latin typeface="Times New Roman" panose="02020603050405020304" pitchFamily="18" charset="0"/>
              </a:defRPr>
            </a:lvl2pPr>
            <a:lvl3pPr marL="1292513" indent="-257209">
              <a:spcBef>
                <a:spcPct val="30000"/>
              </a:spcBef>
              <a:defRPr sz="1200">
                <a:solidFill>
                  <a:schemeClr val="tx1"/>
                </a:solidFill>
                <a:latin typeface="Times New Roman" panose="02020603050405020304" pitchFamily="18" charset="0"/>
              </a:defRPr>
            </a:lvl3pPr>
            <a:lvl4pPr marL="1810165" indent="-257209">
              <a:spcBef>
                <a:spcPct val="30000"/>
              </a:spcBef>
              <a:defRPr sz="1200">
                <a:solidFill>
                  <a:schemeClr val="tx1"/>
                </a:solidFill>
                <a:latin typeface="Times New Roman" panose="02020603050405020304" pitchFamily="18" charset="0"/>
              </a:defRPr>
            </a:lvl4pPr>
            <a:lvl5pPr marL="2326199" indent="-257209">
              <a:spcBef>
                <a:spcPct val="30000"/>
              </a:spcBef>
              <a:defRPr sz="1200">
                <a:solidFill>
                  <a:schemeClr val="tx1"/>
                </a:solidFill>
                <a:latin typeface="Times New Roman" panose="02020603050405020304" pitchFamily="18" charset="0"/>
              </a:defRPr>
            </a:lvl5pPr>
            <a:lvl6pPr marL="2792085" indent="-257209" eaLnBrk="0" fontAlgn="base" hangingPunct="0">
              <a:spcBef>
                <a:spcPct val="30000"/>
              </a:spcBef>
              <a:spcAft>
                <a:spcPct val="0"/>
              </a:spcAft>
              <a:defRPr sz="1200">
                <a:solidFill>
                  <a:schemeClr val="tx1"/>
                </a:solidFill>
                <a:latin typeface="Times New Roman" panose="02020603050405020304" pitchFamily="18" charset="0"/>
              </a:defRPr>
            </a:lvl6pPr>
            <a:lvl7pPr marL="3257972" indent="-257209" eaLnBrk="0" fontAlgn="base" hangingPunct="0">
              <a:spcBef>
                <a:spcPct val="30000"/>
              </a:spcBef>
              <a:spcAft>
                <a:spcPct val="0"/>
              </a:spcAft>
              <a:defRPr sz="1200">
                <a:solidFill>
                  <a:schemeClr val="tx1"/>
                </a:solidFill>
                <a:latin typeface="Times New Roman" panose="02020603050405020304" pitchFamily="18" charset="0"/>
              </a:defRPr>
            </a:lvl7pPr>
            <a:lvl8pPr marL="3723859" indent="-257209" eaLnBrk="0" fontAlgn="base" hangingPunct="0">
              <a:spcBef>
                <a:spcPct val="30000"/>
              </a:spcBef>
              <a:spcAft>
                <a:spcPct val="0"/>
              </a:spcAft>
              <a:defRPr sz="1200">
                <a:solidFill>
                  <a:schemeClr val="tx1"/>
                </a:solidFill>
                <a:latin typeface="Times New Roman" panose="02020603050405020304" pitchFamily="18" charset="0"/>
              </a:defRPr>
            </a:lvl8pPr>
            <a:lvl9pPr marL="4189746" indent="-257209"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400"/>
              <a:t>Diabetes Educational Services© (530) 893 - 8635 </a:t>
            </a:r>
          </a:p>
        </p:txBody>
      </p:sp>
      <p:sp>
        <p:nvSpPr>
          <p:cNvPr id="8704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39567" indent="-321915">
              <a:spcBef>
                <a:spcPct val="30000"/>
              </a:spcBef>
              <a:defRPr sz="1200">
                <a:solidFill>
                  <a:schemeClr val="tx1"/>
                </a:solidFill>
                <a:latin typeface="Times New Roman" panose="02020603050405020304" pitchFamily="18" charset="0"/>
              </a:defRPr>
            </a:lvl2pPr>
            <a:lvl3pPr marL="1292513" indent="-257209">
              <a:spcBef>
                <a:spcPct val="30000"/>
              </a:spcBef>
              <a:defRPr sz="1200">
                <a:solidFill>
                  <a:schemeClr val="tx1"/>
                </a:solidFill>
                <a:latin typeface="Times New Roman" panose="02020603050405020304" pitchFamily="18" charset="0"/>
              </a:defRPr>
            </a:lvl3pPr>
            <a:lvl4pPr marL="1810165" indent="-257209">
              <a:spcBef>
                <a:spcPct val="30000"/>
              </a:spcBef>
              <a:defRPr sz="1200">
                <a:solidFill>
                  <a:schemeClr val="tx1"/>
                </a:solidFill>
                <a:latin typeface="Times New Roman" panose="02020603050405020304" pitchFamily="18" charset="0"/>
              </a:defRPr>
            </a:lvl4pPr>
            <a:lvl5pPr marL="2326199" indent="-257209">
              <a:spcBef>
                <a:spcPct val="30000"/>
              </a:spcBef>
              <a:defRPr sz="1200">
                <a:solidFill>
                  <a:schemeClr val="tx1"/>
                </a:solidFill>
                <a:latin typeface="Times New Roman" panose="02020603050405020304" pitchFamily="18" charset="0"/>
              </a:defRPr>
            </a:lvl5pPr>
            <a:lvl6pPr marL="2792085" indent="-257209" eaLnBrk="0" fontAlgn="base" hangingPunct="0">
              <a:spcBef>
                <a:spcPct val="30000"/>
              </a:spcBef>
              <a:spcAft>
                <a:spcPct val="0"/>
              </a:spcAft>
              <a:defRPr sz="1200">
                <a:solidFill>
                  <a:schemeClr val="tx1"/>
                </a:solidFill>
                <a:latin typeface="Times New Roman" panose="02020603050405020304" pitchFamily="18" charset="0"/>
              </a:defRPr>
            </a:lvl6pPr>
            <a:lvl7pPr marL="3257972" indent="-257209" eaLnBrk="0" fontAlgn="base" hangingPunct="0">
              <a:spcBef>
                <a:spcPct val="30000"/>
              </a:spcBef>
              <a:spcAft>
                <a:spcPct val="0"/>
              </a:spcAft>
              <a:defRPr sz="1200">
                <a:solidFill>
                  <a:schemeClr val="tx1"/>
                </a:solidFill>
                <a:latin typeface="Times New Roman" panose="02020603050405020304" pitchFamily="18" charset="0"/>
              </a:defRPr>
            </a:lvl7pPr>
            <a:lvl8pPr marL="3723859" indent="-257209" eaLnBrk="0" fontAlgn="base" hangingPunct="0">
              <a:spcBef>
                <a:spcPct val="30000"/>
              </a:spcBef>
              <a:spcAft>
                <a:spcPct val="0"/>
              </a:spcAft>
              <a:defRPr sz="1200">
                <a:solidFill>
                  <a:schemeClr val="tx1"/>
                </a:solidFill>
                <a:latin typeface="Times New Roman" panose="02020603050405020304" pitchFamily="18" charset="0"/>
              </a:defRPr>
            </a:lvl8pPr>
            <a:lvl9pPr marL="4189746" indent="-257209"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07132B-66B3-4650-9F99-D0027139A699}" type="slidenum">
              <a:rPr lang="en-US" sz="1400"/>
              <a:pPr>
                <a:spcBef>
                  <a:spcPct val="0"/>
                </a:spcBef>
              </a:pPr>
              <a:t>60</a:t>
            </a:fld>
            <a:endParaRPr lang="en-US" sz="1400"/>
          </a:p>
        </p:txBody>
      </p:sp>
    </p:spTree>
    <p:extLst>
      <p:ext uri="{BB962C8B-B14F-4D97-AF65-F5344CB8AC3E}">
        <p14:creationId xmlns:p14="http://schemas.microsoft.com/office/powerpoint/2010/main" val="1263695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p:spPr>
        <p:txBody>
          <a:bodyPr/>
          <a:lstStyle/>
          <a:p>
            <a:r>
              <a:rPr lang="en-US" altLang="en-US" u="sng"/>
              <a:t>Methodology</a:t>
            </a:r>
          </a:p>
          <a:p>
            <a:r>
              <a:rPr lang="en-US" altLang="en-US"/>
              <a:t>The percent of U.S. adults who are obese or who have diagnosed diabetes was determined by using data from the Behavioral Risk Factor Surveillance System (BRFSS, available at </a:t>
            </a:r>
            <a:r>
              <a:rPr lang="en-US" altLang="en-US" u="sng"/>
              <a:t>http://www.cdc.gov/brfss</a:t>
            </a:r>
            <a:r>
              <a:rPr lang="en-US" altLang="en-US"/>
              <a:t>). An ongoing, yearly, state-based telephone survey of the non-institutionalized adult population in each state, the BRFSS provides state-specific information on behavioral risk factors for disease and on preventive health practices. Respondents who reported that a physician told them they had diabetes (other than during pregnancy) were considered to have diagnosed diabetes. Self reported weight and height were used to calculate body mass index (BMI): weight in kilograms divided by the square of height in meters. A BMI greater than or equal to 30 was considered to be obese. Rates were age-adjusted using the 2000 U.S. Standard Population.</a:t>
            </a:r>
          </a:p>
          <a:p>
            <a:pPr>
              <a:buFont typeface="Arial" panose="020B0604020202020204" pitchFamily="34" charset="0"/>
              <a:buNone/>
            </a:pPr>
            <a:endParaRPr lang="en-US" altLang="en-US"/>
          </a:p>
        </p:txBody>
      </p:sp>
      <p:sp>
        <p:nvSpPr>
          <p:cNvPr id="28676" name="Slide Number Placeholder 3"/>
          <p:cNvSpPr txBox="1">
            <a:spLocks noGrp="1"/>
          </p:cNvSpPr>
          <p:nvPr/>
        </p:nvSpPr>
        <p:spPr bwMode="auto">
          <a:xfrm>
            <a:off x="3884613" y="8829675"/>
            <a:ext cx="29718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buFont typeface="Arial" panose="020B0604020202020204" pitchFamily="34" charset="0"/>
              <a:buChar char="•"/>
              <a:defRPr sz="1100">
                <a:solidFill>
                  <a:schemeClr val="tx1"/>
                </a:solidFill>
                <a:latin typeface="Calibri" panose="020F0502020204030204" pitchFamily="34" charset="0"/>
              </a:defRPr>
            </a:lvl1pPr>
            <a:lvl2pPr marL="742950" indent="-285750">
              <a:spcBef>
                <a:spcPct val="30000"/>
              </a:spcBef>
              <a:buFont typeface="Arial" panose="020B0604020202020204" pitchFamily="34" charset="0"/>
              <a:buChar char="•"/>
              <a:defRPr sz="1100">
                <a:solidFill>
                  <a:schemeClr val="tx1"/>
                </a:solidFill>
                <a:latin typeface="Calibri" panose="020F0502020204030204" pitchFamily="34" charset="0"/>
              </a:defRPr>
            </a:lvl2pPr>
            <a:lvl3pPr marL="1143000" indent="-228600">
              <a:spcBef>
                <a:spcPct val="30000"/>
              </a:spcBef>
              <a:defRPr sz="1100">
                <a:solidFill>
                  <a:schemeClr val="tx1"/>
                </a:solidFill>
                <a:latin typeface="Calibri" panose="020F0502020204030204" pitchFamily="34" charset="0"/>
              </a:defRPr>
            </a:lvl3pPr>
            <a:lvl4pPr marL="1600200" indent="-228600">
              <a:spcBef>
                <a:spcPct val="30000"/>
              </a:spcBef>
              <a:defRPr sz="1100">
                <a:solidFill>
                  <a:schemeClr val="tx1"/>
                </a:solidFill>
                <a:latin typeface="Calibri" panose="020F0502020204030204" pitchFamily="34" charset="0"/>
              </a:defRPr>
            </a:lvl4pPr>
            <a:lvl5pPr marL="2057400" indent="-228600">
              <a:spcBef>
                <a:spcPct val="30000"/>
              </a:spcBef>
              <a:defRPr sz="1100">
                <a:solidFill>
                  <a:schemeClr val="tx1"/>
                </a:solidFill>
                <a:latin typeface="Calibri" panose="020F0502020204030204" pitchFamily="34" charset="0"/>
              </a:defRPr>
            </a:lvl5pPr>
            <a:lvl6pPr marL="2514600" indent="-228600" eaLnBrk="0" fontAlgn="base" hangingPunct="0">
              <a:spcBef>
                <a:spcPct val="30000"/>
              </a:spcBef>
              <a:spcAft>
                <a:spcPct val="0"/>
              </a:spcAft>
              <a:defRPr sz="1100">
                <a:solidFill>
                  <a:schemeClr val="tx1"/>
                </a:solidFill>
                <a:latin typeface="Calibri" panose="020F0502020204030204" pitchFamily="34" charset="0"/>
              </a:defRPr>
            </a:lvl6pPr>
            <a:lvl7pPr marL="2971800" indent="-228600" eaLnBrk="0" fontAlgn="base" hangingPunct="0">
              <a:spcBef>
                <a:spcPct val="30000"/>
              </a:spcBef>
              <a:spcAft>
                <a:spcPct val="0"/>
              </a:spcAft>
              <a:defRPr sz="1100">
                <a:solidFill>
                  <a:schemeClr val="tx1"/>
                </a:solidFill>
                <a:latin typeface="Calibri" panose="020F0502020204030204" pitchFamily="34" charset="0"/>
              </a:defRPr>
            </a:lvl7pPr>
            <a:lvl8pPr marL="3429000" indent="-228600" eaLnBrk="0" fontAlgn="base" hangingPunct="0">
              <a:spcBef>
                <a:spcPct val="30000"/>
              </a:spcBef>
              <a:spcAft>
                <a:spcPct val="0"/>
              </a:spcAft>
              <a:defRPr sz="1100">
                <a:solidFill>
                  <a:schemeClr val="tx1"/>
                </a:solidFill>
                <a:latin typeface="Calibri" panose="020F0502020204030204" pitchFamily="34" charset="0"/>
              </a:defRPr>
            </a:lvl8pPr>
            <a:lvl9pPr marL="3886200" indent="-228600" eaLnBrk="0" fontAlgn="base" hangingPunct="0">
              <a:spcBef>
                <a:spcPct val="30000"/>
              </a:spcBef>
              <a:spcAft>
                <a:spcPct val="0"/>
              </a:spcAft>
              <a:defRPr sz="1100">
                <a:solidFill>
                  <a:schemeClr val="tx1"/>
                </a:solidFill>
                <a:latin typeface="Calibri" panose="020F0502020204030204" pitchFamily="34" charset="0"/>
              </a:defRPr>
            </a:lvl9pPr>
          </a:lstStyle>
          <a:p>
            <a:pPr marL="0" marR="0" lvl="0" indent="0" algn="r" defTabSz="914400" eaLnBrk="1" fontAlgn="auto" latinLnBrk="0" hangingPunct="1">
              <a:lnSpc>
                <a:spcPct val="100000"/>
              </a:lnSpc>
              <a:spcBef>
                <a:spcPct val="0"/>
              </a:spcBef>
              <a:spcAft>
                <a:spcPts val="0"/>
              </a:spcAft>
              <a:buClrTx/>
              <a:buSzTx/>
              <a:buFontTx/>
              <a:buNone/>
              <a:tabLst/>
              <a:defRPr/>
            </a:pPr>
            <a:fld id="{1144F474-7D1A-4DD0-BA68-AE9C96A95B00}" type="slidenum">
              <a:rPr kumimoji="0" lang="en-US" altLang="en-US" sz="900" b="0" i="0" u="none" strike="noStrike" kern="0" cap="none" spc="0" normalizeH="0" baseline="0" noProof="0" smtClean="0">
                <a:ln>
                  <a:noFill/>
                </a:ln>
                <a:solidFill>
                  <a:schemeClr val="tx1"/>
                </a:solidFill>
                <a:effectLst/>
                <a:uLnTx/>
                <a:uFillTx/>
                <a:latin typeface="Calibri" panose="020F0502020204030204" pitchFamily="34" charset="0"/>
              </a:rPr>
              <a:pPr marL="0" marR="0" lvl="0" indent="0" algn="r" defTabSz="914400" eaLnBrk="1" fontAlgn="auto" latinLnBrk="0" hangingPunct="1">
                <a:lnSpc>
                  <a:spcPct val="100000"/>
                </a:lnSpc>
                <a:spcBef>
                  <a:spcPct val="0"/>
                </a:spcBef>
                <a:spcAft>
                  <a:spcPts val="0"/>
                </a:spcAft>
                <a:buClrTx/>
                <a:buSzTx/>
                <a:buFontTx/>
                <a:buNone/>
                <a:tabLst/>
                <a:defRPr/>
              </a:pPr>
              <a:t>7</a:t>
            </a:fld>
            <a:endParaRPr kumimoji="0" lang="en-US" altLang="en-US" sz="900" b="0" i="0" u="none" strike="noStrike" kern="0" cap="none" spc="0" normalizeH="0" baseline="0" noProof="0">
              <a:ln>
                <a:noFill/>
              </a:ln>
              <a:solidFill>
                <a:schemeClr val="tx1"/>
              </a:solidFill>
              <a:effectLst/>
              <a:uLnTx/>
              <a:uFillTx/>
              <a:latin typeface="Calibri" panose="020F0502020204030204" pitchFamily="34" charset="0"/>
            </a:endParaRPr>
          </a:p>
        </p:txBody>
      </p:sp>
    </p:spTree>
    <p:extLst>
      <p:ext uri="{BB962C8B-B14F-4D97-AF65-F5344CB8AC3E}">
        <p14:creationId xmlns:p14="http://schemas.microsoft.com/office/powerpoint/2010/main" val="3142030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2BD87E2-4477-4066-8D06-C6836C34A9DB}" type="slidenum">
              <a:rPr lang="en-US" sz="1300"/>
              <a:pPr>
                <a:spcBef>
                  <a:spcPct val="0"/>
                </a:spcBef>
              </a:pPr>
              <a:t>61</a:t>
            </a:fld>
            <a:endParaRPr lang="en-US" sz="1300"/>
          </a:p>
        </p:txBody>
      </p:sp>
    </p:spTree>
    <p:extLst>
      <p:ext uri="{BB962C8B-B14F-4D97-AF65-F5344CB8AC3E}">
        <p14:creationId xmlns:p14="http://schemas.microsoft.com/office/powerpoint/2010/main" val="29407864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ln/>
        </p:spPr>
      </p:sp>
      <p:sp>
        <p:nvSpPr>
          <p:cNvPr id="253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53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69BF7D87-8FB8-4C72-AB65-A38B46B02EAD}" type="slidenum">
              <a:rPr lang="en-US" sz="1200">
                <a:solidFill>
                  <a:srgbClr val="000000"/>
                </a:solidFill>
              </a:rPr>
              <a:pPr eaLnBrk="1" hangingPunct="1"/>
              <a:t>62</a:t>
            </a:fld>
            <a:endParaRPr lang="en-US" sz="1200">
              <a:solidFill>
                <a:srgbClr val="000000"/>
              </a:solidFill>
            </a:endParaRPr>
          </a:p>
        </p:txBody>
      </p:sp>
    </p:spTree>
    <p:extLst>
      <p:ext uri="{BB962C8B-B14F-4D97-AF65-F5344CB8AC3E}">
        <p14:creationId xmlns:p14="http://schemas.microsoft.com/office/powerpoint/2010/main" val="37247779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7812" name="Footer Placeholder 3"/>
          <p:cNvSpPr>
            <a:spLocks noGrp="1"/>
          </p:cNvSpPr>
          <p:nvPr>
            <p:ph type="ftr" sz="quarter" idx="4"/>
          </p:nvPr>
        </p:nvSpPr>
        <p:spPr/>
        <p:txBody>
          <a:bodyPr/>
          <a:lstStyle/>
          <a:p>
            <a:pPr>
              <a:defRPr/>
            </a:pPr>
            <a:r>
              <a:rPr lang="en-US"/>
              <a:t>Diabetes Educational Services© (530) 893 - 8635 </a:t>
            </a:r>
          </a:p>
        </p:txBody>
      </p:sp>
      <p:sp>
        <p:nvSpPr>
          <p:cNvPr id="247813" name="Slide Number Placeholder 4"/>
          <p:cNvSpPr>
            <a:spLocks noGrp="1"/>
          </p:cNvSpPr>
          <p:nvPr>
            <p:ph type="sldNum" sz="quarter" idx="5"/>
          </p:nvPr>
        </p:nvSpPr>
        <p:spPr/>
        <p:txBody>
          <a:bodyPr/>
          <a:lstStyle/>
          <a:p>
            <a:pPr>
              <a:defRPr/>
            </a:pPr>
            <a:fld id="{B4B54B1E-5E0E-4D4E-8F4F-C99C8F2F4AFD}" type="slidenum">
              <a:rPr lang="en-US" smtClean="0"/>
              <a:pPr>
                <a:defRPr/>
              </a:pPr>
              <a:t>63</a:t>
            </a:fld>
            <a:endParaRPr lang="en-US"/>
          </a:p>
        </p:txBody>
      </p:sp>
    </p:spTree>
    <p:extLst>
      <p:ext uri="{BB962C8B-B14F-4D97-AF65-F5344CB8AC3E}">
        <p14:creationId xmlns:p14="http://schemas.microsoft.com/office/powerpoint/2010/main" val="41209504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4BE74A9C-F736-4A46-8F04-E497F0990AF5}" type="slidenum">
              <a:rPr lang="en-US" sz="1200"/>
              <a:pPr eaLnBrk="1" hangingPunct="1"/>
              <a:t>64</a:t>
            </a:fld>
            <a:endParaRPr lang="en-US" sz="1200"/>
          </a:p>
        </p:txBody>
      </p:sp>
    </p:spTree>
    <p:extLst>
      <p:ext uri="{BB962C8B-B14F-4D97-AF65-F5344CB8AC3E}">
        <p14:creationId xmlns:p14="http://schemas.microsoft.com/office/powerpoint/2010/main" val="20934858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03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39567" indent="-321915">
              <a:spcBef>
                <a:spcPct val="30000"/>
              </a:spcBef>
              <a:defRPr sz="1200">
                <a:solidFill>
                  <a:schemeClr val="tx1"/>
                </a:solidFill>
                <a:latin typeface="Times New Roman" panose="02020603050405020304" pitchFamily="18" charset="0"/>
              </a:defRPr>
            </a:lvl2pPr>
            <a:lvl3pPr marL="1292513" indent="-257209">
              <a:spcBef>
                <a:spcPct val="30000"/>
              </a:spcBef>
              <a:defRPr sz="1200">
                <a:solidFill>
                  <a:schemeClr val="tx1"/>
                </a:solidFill>
                <a:latin typeface="Times New Roman" panose="02020603050405020304" pitchFamily="18" charset="0"/>
              </a:defRPr>
            </a:lvl3pPr>
            <a:lvl4pPr marL="1810165" indent="-257209">
              <a:spcBef>
                <a:spcPct val="30000"/>
              </a:spcBef>
              <a:defRPr sz="1200">
                <a:solidFill>
                  <a:schemeClr val="tx1"/>
                </a:solidFill>
                <a:latin typeface="Times New Roman" panose="02020603050405020304" pitchFamily="18" charset="0"/>
              </a:defRPr>
            </a:lvl4pPr>
            <a:lvl5pPr marL="2326199" indent="-257209">
              <a:spcBef>
                <a:spcPct val="30000"/>
              </a:spcBef>
              <a:defRPr sz="1200">
                <a:solidFill>
                  <a:schemeClr val="tx1"/>
                </a:solidFill>
                <a:latin typeface="Times New Roman" panose="02020603050405020304" pitchFamily="18" charset="0"/>
              </a:defRPr>
            </a:lvl5pPr>
            <a:lvl6pPr marL="2792085" indent="-257209" eaLnBrk="0" fontAlgn="base" hangingPunct="0">
              <a:spcBef>
                <a:spcPct val="30000"/>
              </a:spcBef>
              <a:spcAft>
                <a:spcPct val="0"/>
              </a:spcAft>
              <a:defRPr sz="1200">
                <a:solidFill>
                  <a:schemeClr val="tx1"/>
                </a:solidFill>
                <a:latin typeface="Times New Roman" panose="02020603050405020304" pitchFamily="18" charset="0"/>
              </a:defRPr>
            </a:lvl6pPr>
            <a:lvl7pPr marL="3257972" indent="-257209" eaLnBrk="0" fontAlgn="base" hangingPunct="0">
              <a:spcBef>
                <a:spcPct val="30000"/>
              </a:spcBef>
              <a:spcAft>
                <a:spcPct val="0"/>
              </a:spcAft>
              <a:defRPr sz="1200">
                <a:solidFill>
                  <a:schemeClr val="tx1"/>
                </a:solidFill>
                <a:latin typeface="Times New Roman" panose="02020603050405020304" pitchFamily="18" charset="0"/>
              </a:defRPr>
            </a:lvl7pPr>
            <a:lvl8pPr marL="3723859" indent="-257209" eaLnBrk="0" fontAlgn="base" hangingPunct="0">
              <a:spcBef>
                <a:spcPct val="30000"/>
              </a:spcBef>
              <a:spcAft>
                <a:spcPct val="0"/>
              </a:spcAft>
              <a:defRPr sz="1200">
                <a:solidFill>
                  <a:schemeClr val="tx1"/>
                </a:solidFill>
                <a:latin typeface="Times New Roman" panose="02020603050405020304" pitchFamily="18" charset="0"/>
              </a:defRPr>
            </a:lvl8pPr>
            <a:lvl9pPr marL="4189746" indent="-257209"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B19DB79-A843-43A5-A280-0492FA2ED592}" type="slidenum">
              <a:rPr lang="en-US" sz="1400"/>
              <a:pPr>
                <a:spcBef>
                  <a:spcPct val="0"/>
                </a:spcBef>
              </a:pPr>
              <a:t>65</a:t>
            </a:fld>
            <a:endParaRPr lang="en-US" sz="1400"/>
          </a:p>
        </p:txBody>
      </p:sp>
    </p:spTree>
    <p:extLst>
      <p:ext uri="{BB962C8B-B14F-4D97-AF65-F5344CB8AC3E}">
        <p14:creationId xmlns:p14="http://schemas.microsoft.com/office/powerpoint/2010/main" val="10833724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05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5F1F8D6-639C-47C0-9764-FE753136745F}" type="slidenum">
              <a:rPr lang="en-US" sz="1300"/>
              <a:pPr>
                <a:spcBef>
                  <a:spcPct val="0"/>
                </a:spcBef>
              </a:pPr>
              <a:t>66</a:t>
            </a:fld>
            <a:endParaRPr lang="en-US" sz="1300"/>
          </a:p>
        </p:txBody>
      </p:sp>
    </p:spTree>
    <p:extLst>
      <p:ext uri="{BB962C8B-B14F-4D97-AF65-F5344CB8AC3E}">
        <p14:creationId xmlns:p14="http://schemas.microsoft.com/office/powerpoint/2010/main" val="18835922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5A13872E-1B2C-45E7-BEB0-04587E7E4990}" type="slidenum">
              <a:rPr lang="en-US" sz="1200"/>
              <a:pPr eaLnBrk="1" hangingPunct="1"/>
              <a:t>69</a:t>
            </a:fld>
            <a:endParaRPr lang="en-US" sz="1200"/>
          </a:p>
        </p:txBody>
      </p:sp>
    </p:spTree>
    <p:extLst>
      <p:ext uri="{BB962C8B-B14F-4D97-AF65-F5344CB8AC3E}">
        <p14:creationId xmlns:p14="http://schemas.microsoft.com/office/powerpoint/2010/main" val="32675217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p>
        </p:txBody>
      </p:sp>
      <p:sp>
        <p:nvSpPr>
          <p:cNvPr id="16388"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57066" indent="-291179">
              <a:spcBef>
                <a:spcPct val="30000"/>
              </a:spcBef>
              <a:defRPr kumimoji="1" sz="1200">
                <a:solidFill>
                  <a:schemeClr val="tx1"/>
                </a:solidFill>
                <a:latin typeface="Times New Roman" panose="02020603050405020304" pitchFamily="18" charset="0"/>
              </a:defRPr>
            </a:lvl2pPr>
            <a:lvl3pPr marL="1164717" indent="-232943">
              <a:spcBef>
                <a:spcPct val="30000"/>
              </a:spcBef>
              <a:defRPr kumimoji="1" sz="1200">
                <a:solidFill>
                  <a:schemeClr val="tx1"/>
                </a:solidFill>
                <a:latin typeface="Times New Roman" panose="02020603050405020304" pitchFamily="18" charset="0"/>
              </a:defRPr>
            </a:lvl3pPr>
            <a:lvl4pPr marL="1630604" indent="-232943">
              <a:spcBef>
                <a:spcPct val="30000"/>
              </a:spcBef>
              <a:defRPr kumimoji="1" sz="1200">
                <a:solidFill>
                  <a:schemeClr val="tx1"/>
                </a:solidFill>
                <a:latin typeface="Times New Roman" panose="02020603050405020304" pitchFamily="18" charset="0"/>
              </a:defRPr>
            </a:lvl4pPr>
            <a:lvl5pPr marL="2096491" indent="-232943">
              <a:spcBef>
                <a:spcPct val="30000"/>
              </a:spcBef>
              <a:defRPr kumimoji="1" sz="1200">
                <a:solidFill>
                  <a:schemeClr val="tx1"/>
                </a:solidFill>
                <a:latin typeface="Times New Roman" panose="02020603050405020304" pitchFamily="18" charset="0"/>
              </a:defRPr>
            </a:lvl5pPr>
            <a:lvl6pPr marL="2562377" indent="-232943" eaLnBrk="0" fontAlgn="base" hangingPunct="0">
              <a:spcBef>
                <a:spcPct val="30000"/>
              </a:spcBef>
              <a:spcAft>
                <a:spcPct val="0"/>
              </a:spcAft>
              <a:defRPr kumimoji="1" sz="1200">
                <a:solidFill>
                  <a:schemeClr val="tx1"/>
                </a:solidFill>
                <a:latin typeface="Times New Roman" panose="02020603050405020304" pitchFamily="18" charset="0"/>
              </a:defRPr>
            </a:lvl6pPr>
            <a:lvl7pPr marL="3028264" indent="-232943" eaLnBrk="0" fontAlgn="base" hangingPunct="0">
              <a:spcBef>
                <a:spcPct val="30000"/>
              </a:spcBef>
              <a:spcAft>
                <a:spcPct val="0"/>
              </a:spcAft>
              <a:defRPr kumimoji="1" sz="1200">
                <a:solidFill>
                  <a:schemeClr val="tx1"/>
                </a:solidFill>
                <a:latin typeface="Times New Roman" panose="02020603050405020304" pitchFamily="18" charset="0"/>
              </a:defRPr>
            </a:lvl7pPr>
            <a:lvl8pPr marL="3494151" indent="-232943" eaLnBrk="0" fontAlgn="base" hangingPunct="0">
              <a:spcBef>
                <a:spcPct val="30000"/>
              </a:spcBef>
              <a:spcAft>
                <a:spcPct val="0"/>
              </a:spcAft>
              <a:defRPr kumimoji="1" sz="1200">
                <a:solidFill>
                  <a:schemeClr val="tx1"/>
                </a:solidFill>
                <a:latin typeface="Times New Roman" panose="02020603050405020304" pitchFamily="18" charset="0"/>
              </a:defRPr>
            </a:lvl8pPr>
            <a:lvl9pPr marL="3960038" indent="-23294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2BA99D49-5827-4DF3-861E-1D877A8472DD}" type="slidenum">
              <a:rPr kumimoji="0" lang="en-US"/>
              <a:pPr>
                <a:spcBef>
                  <a:spcPct val="0"/>
                </a:spcBef>
              </a:pPr>
              <a:t>70</a:t>
            </a:fld>
            <a:endParaRPr kumimoji="0" lang="en-US"/>
          </a:p>
        </p:txBody>
      </p:sp>
    </p:spTree>
    <p:extLst>
      <p:ext uri="{BB962C8B-B14F-4D97-AF65-F5344CB8AC3E}">
        <p14:creationId xmlns:p14="http://schemas.microsoft.com/office/powerpoint/2010/main" val="3671891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5BCAB26-2E33-4DDB-B6D7-AE025BD970E2}" type="slidenum">
              <a:rPr lang="en-US" sz="1300"/>
              <a:pPr>
                <a:spcBef>
                  <a:spcPct val="0"/>
                </a:spcBef>
              </a:pPr>
              <a:t>73</a:t>
            </a:fld>
            <a:endParaRPr lang="en-US" sz="1300"/>
          </a:p>
        </p:txBody>
      </p:sp>
    </p:spTree>
    <p:extLst>
      <p:ext uri="{BB962C8B-B14F-4D97-AF65-F5344CB8AC3E}">
        <p14:creationId xmlns:p14="http://schemas.microsoft.com/office/powerpoint/2010/main" val="8764674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17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2371924-0456-480F-9E09-B999F4917C07}" type="slidenum">
              <a:rPr lang="en-US" sz="1300"/>
              <a:pPr>
                <a:spcBef>
                  <a:spcPct val="0"/>
                </a:spcBef>
              </a:pPr>
              <a:t>74</a:t>
            </a:fld>
            <a:endParaRPr lang="en-US" sz="1300"/>
          </a:p>
        </p:txBody>
      </p:sp>
    </p:spTree>
    <p:extLst>
      <p:ext uri="{BB962C8B-B14F-4D97-AF65-F5344CB8AC3E}">
        <p14:creationId xmlns:p14="http://schemas.microsoft.com/office/powerpoint/2010/main" val="1573914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p:spPr>
        <p:txBody>
          <a:bodyPr/>
          <a:lstStyle/>
          <a:p>
            <a:pPr eaLnBrk="1" hangingPunct="1"/>
            <a:r>
              <a:rPr lang="en-US" altLang="en-US" u="sng"/>
              <a:t>Methodology</a:t>
            </a:r>
          </a:p>
          <a:p>
            <a:pPr eaLnBrk="1" hangingPunct="1"/>
            <a:r>
              <a:rPr lang="en-US" altLang="en-US"/>
              <a:t>The percent of U.S. adults who are obese or who have diagnosed diabetes was determined by using data from the Behavioral Risk Factor Surveillance System (BRFSS, available at </a:t>
            </a:r>
            <a:r>
              <a:rPr lang="en-US" altLang="en-US" u="sng"/>
              <a:t>http://www.cdc.gov/brfss</a:t>
            </a:r>
            <a:r>
              <a:rPr lang="en-US" altLang="en-US"/>
              <a:t>). An ongoing, yearly, state-based telephone survey of the non-institutionalized adult population in each state, the BRFSS provides state-specific information on behavioral risk factors for disease and on preventive health practices. Respondents who reported that a physician told them they had diabetes (other than during pregnancy) were considered to have diagnosed diabetes. Self reported weight and height were used to calculate body mass index (BMI): weight in kilograms divided by the square of height in meters. A BMI greater than or equal to 30 was considered to be obese. Rates were age-adjusted using the 2000 U.S. Standard Population.</a:t>
            </a:r>
          </a:p>
        </p:txBody>
      </p:sp>
      <p:sp>
        <p:nvSpPr>
          <p:cNvPr id="30724" name="Slide Number Placeholder 3"/>
          <p:cNvSpPr txBox="1">
            <a:spLocks noGrp="1"/>
          </p:cNvSpPr>
          <p:nvPr/>
        </p:nvSpPr>
        <p:spPr bwMode="auto">
          <a:xfrm>
            <a:off x="3884613" y="8829675"/>
            <a:ext cx="29718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buFont typeface="Arial" panose="020B0604020202020204" pitchFamily="34" charset="0"/>
              <a:buChar char="•"/>
              <a:defRPr sz="1100">
                <a:solidFill>
                  <a:schemeClr val="tx1"/>
                </a:solidFill>
                <a:latin typeface="Calibri" panose="020F0502020204030204" pitchFamily="34" charset="0"/>
              </a:defRPr>
            </a:lvl1pPr>
            <a:lvl2pPr marL="742950" indent="-285750">
              <a:spcBef>
                <a:spcPct val="30000"/>
              </a:spcBef>
              <a:buFont typeface="Arial" panose="020B0604020202020204" pitchFamily="34" charset="0"/>
              <a:buChar char="•"/>
              <a:defRPr sz="1100">
                <a:solidFill>
                  <a:schemeClr val="tx1"/>
                </a:solidFill>
                <a:latin typeface="Calibri" panose="020F0502020204030204" pitchFamily="34" charset="0"/>
              </a:defRPr>
            </a:lvl2pPr>
            <a:lvl3pPr marL="1143000" indent="-228600">
              <a:spcBef>
                <a:spcPct val="30000"/>
              </a:spcBef>
              <a:defRPr sz="1100">
                <a:solidFill>
                  <a:schemeClr val="tx1"/>
                </a:solidFill>
                <a:latin typeface="Calibri" panose="020F0502020204030204" pitchFamily="34" charset="0"/>
              </a:defRPr>
            </a:lvl3pPr>
            <a:lvl4pPr marL="1600200" indent="-228600">
              <a:spcBef>
                <a:spcPct val="30000"/>
              </a:spcBef>
              <a:defRPr sz="1100">
                <a:solidFill>
                  <a:schemeClr val="tx1"/>
                </a:solidFill>
                <a:latin typeface="Calibri" panose="020F0502020204030204" pitchFamily="34" charset="0"/>
              </a:defRPr>
            </a:lvl4pPr>
            <a:lvl5pPr marL="2057400" indent="-228600">
              <a:spcBef>
                <a:spcPct val="30000"/>
              </a:spcBef>
              <a:defRPr sz="1100">
                <a:solidFill>
                  <a:schemeClr val="tx1"/>
                </a:solidFill>
                <a:latin typeface="Calibri" panose="020F0502020204030204" pitchFamily="34" charset="0"/>
              </a:defRPr>
            </a:lvl5pPr>
            <a:lvl6pPr marL="2514600" indent="-228600" eaLnBrk="0" fontAlgn="base" hangingPunct="0">
              <a:spcBef>
                <a:spcPct val="30000"/>
              </a:spcBef>
              <a:spcAft>
                <a:spcPct val="0"/>
              </a:spcAft>
              <a:defRPr sz="1100">
                <a:solidFill>
                  <a:schemeClr val="tx1"/>
                </a:solidFill>
                <a:latin typeface="Calibri" panose="020F0502020204030204" pitchFamily="34" charset="0"/>
              </a:defRPr>
            </a:lvl6pPr>
            <a:lvl7pPr marL="2971800" indent="-228600" eaLnBrk="0" fontAlgn="base" hangingPunct="0">
              <a:spcBef>
                <a:spcPct val="30000"/>
              </a:spcBef>
              <a:spcAft>
                <a:spcPct val="0"/>
              </a:spcAft>
              <a:defRPr sz="1100">
                <a:solidFill>
                  <a:schemeClr val="tx1"/>
                </a:solidFill>
                <a:latin typeface="Calibri" panose="020F0502020204030204" pitchFamily="34" charset="0"/>
              </a:defRPr>
            </a:lvl7pPr>
            <a:lvl8pPr marL="3429000" indent="-228600" eaLnBrk="0" fontAlgn="base" hangingPunct="0">
              <a:spcBef>
                <a:spcPct val="30000"/>
              </a:spcBef>
              <a:spcAft>
                <a:spcPct val="0"/>
              </a:spcAft>
              <a:defRPr sz="1100">
                <a:solidFill>
                  <a:schemeClr val="tx1"/>
                </a:solidFill>
                <a:latin typeface="Calibri" panose="020F0502020204030204" pitchFamily="34" charset="0"/>
              </a:defRPr>
            </a:lvl8pPr>
            <a:lvl9pPr marL="3886200" indent="-228600" eaLnBrk="0" fontAlgn="base" hangingPunct="0">
              <a:spcBef>
                <a:spcPct val="30000"/>
              </a:spcBef>
              <a:spcAft>
                <a:spcPct val="0"/>
              </a:spcAft>
              <a:defRPr sz="1100">
                <a:solidFill>
                  <a:schemeClr val="tx1"/>
                </a:solidFill>
                <a:latin typeface="Calibri" panose="020F0502020204030204" pitchFamily="34" charset="0"/>
              </a:defRPr>
            </a:lvl9pPr>
          </a:lstStyle>
          <a:p>
            <a:pPr marL="0" marR="0" lvl="0" indent="0" algn="r" defTabSz="914400" eaLnBrk="1" fontAlgn="auto" latinLnBrk="0" hangingPunct="1">
              <a:lnSpc>
                <a:spcPct val="100000"/>
              </a:lnSpc>
              <a:spcBef>
                <a:spcPct val="0"/>
              </a:spcBef>
              <a:spcAft>
                <a:spcPts val="0"/>
              </a:spcAft>
              <a:buClrTx/>
              <a:buSzTx/>
              <a:buFontTx/>
              <a:buNone/>
              <a:tabLst/>
              <a:defRPr/>
            </a:pPr>
            <a:fld id="{2C1DB351-551C-402B-85E6-4CF0C55F26F0}" type="slidenum">
              <a:rPr kumimoji="0" lang="en-US" altLang="en-US" sz="900" b="0" i="0" u="none" strike="noStrike" kern="0" cap="none" spc="0" normalizeH="0" baseline="0" noProof="0" smtClean="0">
                <a:ln>
                  <a:noFill/>
                </a:ln>
                <a:solidFill>
                  <a:schemeClr val="tx1"/>
                </a:solidFill>
                <a:effectLst/>
                <a:uLnTx/>
                <a:uFillTx/>
                <a:latin typeface="Calibri" panose="020F0502020204030204" pitchFamily="34" charset="0"/>
              </a:rPr>
              <a:pPr marL="0" marR="0" lvl="0" indent="0" algn="r" defTabSz="914400" eaLnBrk="1" fontAlgn="auto" latinLnBrk="0" hangingPunct="1">
                <a:lnSpc>
                  <a:spcPct val="100000"/>
                </a:lnSpc>
                <a:spcBef>
                  <a:spcPct val="0"/>
                </a:spcBef>
                <a:spcAft>
                  <a:spcPts val="0"/>
                </a:spcAft>
                <a:buClrTx/>
                <a:buSzTx/>
                <a:buFontTx/>
                <a:buNone/>
                <a:tabLst/>
                <a:defRPr/>
              </a:pPr>
              <a:t>8</a:t>
            </a:fld>
            <a:endParaRPr kumimoji="0" lang="en-US" altLang="en-US" sz="900" b="0" i="0" u="none" strike="noStrike" kern="0" cap="none" spc="0" normalizeH="0" baseline="0" noProof="0">
              <a:ln>
                <a:noFill/>
              </a:ln>
              <a:solidFill>
                <a:schemeClr val="tx1"/>
              </a:solidFill>
              <a:effectLst/>
              <a:uLnTx/>
              <a:uFillTx/>
              <a:latin typeface="Calibri" panose="020F0502020204030204" pitchFamily="34" charset="0"/>
            </a:endParaRPr>
          </a:p>
        </p:txBody>
      </p:sp>
    </p:spTree>
    <p:extLst>
      <p:ext uri="{BB962C8B-B14F-4D97-AF65-F5344CB8AC3E}">
        <p14:creationId xmlns:p14="http://schemas.microsoft.com/office/powerpoint/2010/main" val="1961605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19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665C284-2649-4066-B9B0-4245C30B978C}" type="slidenum">
              <a:rPr lang="en-US" sz="1300"/>
              <a:pPr>
                <a:spcBef>
                  <a:spcPct val="0"/>
                </a:spcBef>
              </a:pPr>
              <a:t>75</a:t>
            </a:fld>
            <a:endParaRPr lang="en-US" sz="1300"/>
          </a:p>
        </p:txBody>
      </p:sp>
    </p:spTree>
    <p:extLst>
      <p:ext uri="{BB962C8B-B14F-4D97-AF65-F5344CB8AC3E}">
        <p14:creationId xmlns:p14="http://schemas.microsoft.com/office/powerpoint/2010/main" val="12186853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17EE976-247E-4FBB-A943-DE241C736BF6}" type="slidenum">
              <a:rPr lang="en-US" sz="1300"/>
              <a:pPr>
                <a:spcBef>
                  <a:spcPct val="0"/>
                </a:spcBef>
              </a:pPr>
              <a:t>76</a:t>
            </a:fld>
            <a:endParaRPr lang="en-US" sz="1300"/>
          </a:p>
        </p:txBody>
      </p:sp>
    </p:spTree>
    <p:extLst>
      <p:ext uri="{BB962C8B-B14F-4D97-AF65-F5344CB8AC3E}">
        <p14:creationId xmlns:p14="http://schemas.microsoft.com/office/powerpoint/2010/main" val="4562266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75352EF-A889-4A92-85ED-C20D9A1C7B39}" type="slidenum">
              <a:rPr lang="en-US" sz="1300"/>
              <a:pPr>
                <a:spcBef>
                  <a:spcPct val="0"/>
                </a:spcBef>
              </a:pPr>
              <a:t>77</a:t>
            </a:fld>
            <a:endParaRPr lang="en-US" sz="1300"/>
          </a:p>
        </p:txBody>
      </p:sp>
    </p:spTree>
    <p:extLst>
      <p:ext uri="{BB962C8B-B14F-4D97-AF65-F5344CB8AC3E}">
        <p14:creationId xmlns:p14="http://schemas.microsoft.com/office/powerpoint/2010/main" val="30477285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956"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a:t>Diabetes Educational Services© (530) 893 - 8635 </a:t>
            </a:r>
          </a:p>
        </p:txBody>
      </p:sp>
      <p:sp>
        <p:nvSpPr>
          <p:cNvPr id="12595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61FD15A-83DC-4FD7-9653-0855EA200884}" type="slidenum">
              <a:rPr lang="en-US" sz="1300"/>
              <a:pPr>
                <a:spcBef>
                  <a:spcPct val="0"/>
                </a:spcBef>
              </a:pPr>
              <a:t>78</a:t>
            </a:fld>
            <a:endParaRPr lang="en-US" sz="1300"/>
          </a:p>
        </p:txBody>
      </p:sp>
    </p:spTree>
    <p:extLst>
      <p:ext uri="{BB962C8B-B14F-4D97-AF65-F5344CB8AC3E}">
        <p14:creationId xmlns:p14="http://schemas.microsoft.com/office/powerpoint/2010/main" val="25565513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94C2DC0-1F82-4AF9-8CD1-FEDA46970538}" type="slidenum">
              <a:rPr lang="en-US" sz="1300"/>
              <a:pPr>
                <a:spcBef>
                  <a:spcPct val="0"/>
                </a:spcBef>
              </a:pPr>
              <a:t>83</a:t>
            </a:fld>
            <a:endParaRPr lang="en-US" sz="1300"/>
          </a:p>
        </p:txBody>
      </p:sp>
    </p:spTree>
    <p:extLst>
      <p:ext uri="{BB962C8B-B14F-4D97-AF65-F5344CB8AC3E}">
        <p14:creationId xmlns:p14="http://schemas.microsoft.com/office/powerpoint/2010/main" val="3969869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a:ln/>
        </p:spPr>
      </p:sp>
      <p:sp>
        <p:nvSpPr>
          <p:cNvPr id="266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6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59B2F18F-446B-4A40-BF89-FFA292D5827B}" type="slidenum">
              <a:rPr lang="en-US" sz="1200"/>
              <a:pPr eaLnBrk="1" hangingPunct="1"/>
              <a:t>85</a:t>
            </a:fld>
            <a:endParaRPr lang="en-US" sz="1200"/>
          </a:p>
        </p:txBody>
      </p:sp>
    </p:spTree>
    <p:extLst>
      <p:ext uri="{BB962C8B-B14F-4D97-AF65-F5344CB8AC3E}">
        <p14:creationId xmlns:p14="http://schemas.microsoft.com/office/powerpoint/2010/main" val="37088800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a:ln/>
        </p:spPr>
      </p:sp>
      <p:sp>
        <p:nvSpPr>
          <p:cNvPr id="265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5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12AA2E53-B21E-40B2-8B95-62E789B65732}" type="slidenum">
              <a:rPr lang="en-US" sz="1200"/>
              <a:pPr eaLnBrk="1" hangingPunct="1"/>
              <a:t>86</a:t>
            </a:fld>
            <a:endParaRPr lang="en-US" sz="1200"/>
          </a:p>
        </p:txBody>
      </p:sp>
    </p:spTree>
    <p:extLst>
      <p:ext uri="{BB962C8B-B14F-4D97-AF65-F5344CB8AC3E}">
        <p14:creationId xmlns:p14="http://schemas.microsoft.com/office/powerpoint/2010/main" val="33799126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t>88</a:t>
            </a:fld>
            <a:endParaRPr lang="en-US"/>
          </a:p>
        </p:txBody>
      </p:sp>
    </p:spTree>
    <p:extLst>
      <p:ext uri="{BB962C8B-B14F-4D97-AF65-F5344CB8AC3E}">
        <p14:creationId xmlns:p14="http://schemas.microsoft.com/office/powerpoint/2010/main" val="35677701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450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3450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FBBE7624-4C06-4191-9922-063B54836676}" type="slidenum">
              <a:rPr lang="en-US" smtClean="0">
                <a:latin typeface="Times New Roman" pitchFamily="18" charset="0"/>
              </a:rPr>
              <a:pPr/>
              <a:t>89</a:t>
            </a:fld>
            <a:endParaRPr lang="en-US">
              <a:latin typeface="Times New Roman" pitchFamily="18" charset="0"/>
            </a:endParaRPr>
          </a:p>
        </p:txBody>
      </p:sp>
    </p:spTree>
    <p:extLst>
      <p:ext uri="{BB962C8B-B14F-4D97-AF65-F5344CB8AC3E}">
        <p14:creationId xmlns:p14="http://schemas.microsoft.com/office/powerpoint/2010/main" val="27779205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8292" name="Footer Placeholder 3"/>
          <p:cNvSpPr>
            <a:spLocks noGrp="1"/>
          </p:cNvSpPr>
          <p:nvPr>
            <p:ph type="ftr" sz="quarter" idx="4"/>
          </p:nvPr>
        </p:nvSpPr>
        <p:spPr/>
        <p:txBody>
          <a:bodyPr/>
          <a:lstStyle/>
          <a:p>
            <a:pPr>
              <a:defRPr/>
            </a:pPr>
            <a:r>
              <a:rPr lang="en-US"/>
              <a:t>Diabetes Educational Services© (530) 893 - 8635 </a:t>
            </a:r>
          </a:p>
        </p:txBody>
      </p:sp>
      <p:sp>
        <p:nvSpPr>
          <p:cNvPr id="268293" name="Slide Number Placeholder 4"/>
          <p:cNvSpPr>
            <a:spLocks noGrp="1"/>
          </p:cNvSpPr>
          <p:nvPr>
            <p:ph type="sldNum" sz="quarter" idx="5"/>
          </p:nvPr>
        </p:nvSpPr>
        <p:spPr/>
        <p:txBody>
          <a:bodyPr/>
          <a:lstStyle/>
          <a:p>
            <a:pPr>
              <a:defRPr/>
            </a:pPr>
            <a:fld id="{ACAF5703-AA10-472C-A3FD-756054804491}" type="slidenum">
              <a:rPr lang="en-US" smtClean="0"/>
              <a:pPr>
                <a:defRPr/>
              </a:pPr>
              <a:t>90</a:t>
            </a:fld>
            <a:endParaRPr lang="en-US"/>
          </a:p>
        </p:txBody>
      </p:sp>
    </p:spTree>
    <p:extLst>
      <p:ext uri="{BB962C8B-B14F-4D97-AF65-F5344CB8AC3E}">
        <p14:creationId xmlns:p14="http://schemas.microsoft.com/office/powerpoint/2010/main" val="1634083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058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058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8EBCA17-4203-47E3-A2FE-ADA6B4AA8A39}" type="slidenum">
              <a:rPr lang="en-US" smtClean="0">
                <a:latin typeface="Times New Roman" pitchFamily="18" charset="0"/>
              </a:rPr>
              <a:pPr/>
              <a:t>10</a:t>
            </a:fld>
            <a:endParaRPr lang="en-US">
              <a:latin typeface="Times New Roman" pitchFamily="18" charset="0"/>
            </a:endParaRPr>
          </a:p>
        </p:txBody>
      </p:sp>
    </p:spTree>
    <p:extLst>
      <p:ext uri="{BB962C8B-B14F-4D97-AF65-F5344CB8AC3E}">
        <p14:creationId xmlns:p14="http://schemas.microsoft.com/office/powerpoint/2010/main" val="1217494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136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6"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4"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8"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r>
              <a:rPr lang="en-US" dirty="0">
                <a:latin typeface="Times New Roman" pitchFamily="18" charset="0"/>
              </a:rPr>
              <a:t>© Copyright 1999-2013, Diabetes Educational Services, All Rights Reserved© Copyright 1999-2013, Diabetes Educational </a:t>
            </a:r>
            <a:r>
              <a:rPr lang="en-US" dirty="0" err="1">
                <a:latin typeface="Times New Roman" pitchFamily="18" charset="0"/>
              </a:rPr>
              <a:t>ServicesDiabetes</a:t>
            </a:r>
            <a:r>
              <a:rPr lang="en-US" dirty="0">
                <a:latin typeface="Times New Roman" pitchFamily="18" charset="0"/>
              </a:rPr>
              <a:t> Educational Services© (530) 893 - 8635 </a:t>
            </a:r>
          </a:p>
        </p:txBody>
      </p:sp>
      <p:sp>
        <p:nvSpPr>
          <p:cNvPr id="1136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6"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4"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8"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fld id="{95B6E0CE-B842-43AF-BC6B-2F85471B83B0}" type="slidenum">
              <a:rPr lang="en-US" smtClean="0">
                <a:latin typeface="Times New Roman" pitchFamily="18" charset="0"/>
              </a:rPr>
              <a:pPr/>
              <a:t>91</a:t>
            </a:fld>
            <a:endParaRPr lang="en-US">
              <a:latin typeface="Times New Roman" pitchFamily="18" charset="0"/>
            </a:endParaRPr>
          </a:p>
        </p:txBody>
      </p:sp>
    </p:spTree>
    <p:extLst>
      <p:ext uri="{BB962C8B-B14F-4D97-AF65-F5344CB8AC3E}">
        <p14:creationId xmlns:p14="http://schemas.microsoft.com/office/powerpoint/2010/main" val="17492034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56956"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4"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8"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pPr eaLnBrk="1" hangingPunct="1"/>
            <a:fld id="{89881CF5-CE82-49CE-B0DF-C5C5728225FC}" type="slidenum">
              <a:rPr lang="en-US" smtClean="0">
                <a:latin typeface="Times New Roman" pitchFamily="18" charset="0"/>
              </a:rPr>
              <a:pPr eaLnBrk="1" hangingPunct="1"/>
              <a:t>92</a:t>
            </a:fld>
            <a:endParaRPr lang="en-US">
              <a:latin typeface="Times New Roman" pitchFamily="18" charset="0"/>
            </a:endParaRPr>
          </a:p>
        </p:txBody>
      </p:sp>
      <p:sp>
        <p:nvSpPr>
          <p:cNvPr id="126979" name="Rectangle 7"/>
          <p:cNvSpPr txBox="1">
            <a:spLocks noGrp="1" noChangeArrowheads="1"/>
          </p:cNvSpPr>
          <p:nvPr/>
        </p:nvSpPr>
        <p:spPr bwMode="auto">
          <a:xfrm>
            <a:off x="4060192" y="9002980"/>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33" tIns="47117" rIns="94233" bIns="47117"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9CEB5115-A873-43C7-A601-CCF3973147D3}" type="slidenum">
              <a:rPr lang="en-US" sz="1200">
                <a:latin typeface="Times New Roman" pitchFamily="18" charset="0"/>
              </a:rPr>
              <a:pPr algn="r" eaLnBrk="1" hangingPunct="1"/>
              <a:t>92</a:t>
            </a:fld>
            <a:endParaRPr lang="en-US" sz="1200">
              <a:latin typeface="Times New Roman" pitchFamily="18" charset="0"/>
            </a:endParaRPr>
          </a:p>
        </p:txBody>
      </p:sp>
      <p:sp>
        <p:nvSpPr>
          <p:cNvPr id="126980" name="Slide Image Placeholder 1"/>
          <p:cNvSpPr>
            <a:spLocks noGrp="1" noRot="1" noChangeAspect="1" noTextEdit="1"/>
          </p:cNvSpPr>
          <p:nvPr>
            <p:ph type="sldImg"/>
          </p:nvPr>
        </p:nvSpPr>
        <p:spPr>
          <a:ln/>
        </p:spPr>
      </p:sp>
      <p:sp>
        <p:nvSpPr>
          <p:cNvPr id="12698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698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56956"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4"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8"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pPr eaLnBrk="1" hangingPunct="1"/>
            <a:r>
              <a:rPr lang="en-US">
                <a:latin typeface="Times New Roman" pitchFamily="18" charset="0"/>
              </a:rPr>
              <a:t>Diabetes Educational Services© (530) 893 - 8635 </a:t>
            </a:r>
          </a:p>
        </p:txBody>
      </p:sp>
      <p:sp>
        <p:nvSpPr>
          <p:cNvPr id="126983" name="Slide Number Placeholder 4"/>
          <p:cNvSpPr txBox="1">
            <a:spLocks noGrp="1"/>
          </p:cNvSpPr>
          <p:nvPr/>
        </p:nvSpPr>
        <p:spPr bwMode="auto">
          <a:xfrm>
            <a:off x="4060192" y="9002980"/>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33" tIns="47117" rIns="94233" bIns="47117"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25ADC3C1-FEE6-4AFD-A1C0-F8701F86939C}" type="slidenum">
              <a:rPr lang="en-US" sz="1200">
                <a:latin typeface="Times New Roman" pitchFamily="18" charset="0"/>
              </a:rPr>
              <a:pPr algn="r" eaLnBrk="1" hangingPunct="1"/>
              <a:t>92</a:t>
            </a:fld>
            <a:endParaRPr lang="en-US" sz="1200">
              <a:latin typeface="Times New Roman" pitchFamily="18" charset="0"/>
            </a:endParaRPr>
          </a:p>
        </p:txBody>
      </p:sp>
    </p:spTree>
    <p:extLst>
      <p:ext uri="{BB962C8B-B14F-4D97-AF65-F5344CB8AC3E}">
        <p14:creationId xmlns:p14="http://schemas.microsoft.com/office/powerpoint/2010/main" val="412224802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100</a:t>
            </a:fld>
            <a:endParaRPr lang="en-US"/>
          </a:p>
        </p:txBody>
      </p:sp>
    </p:spTree>
    <p:extLst>
      <p:ext uri="{BB962C8B-B14F-4D97-AF65-F5344CB8AC3E}">
        <p14:creationId xmlns:p14="http://schemas.microsoft.com/office/powerpoint/2010/main" val="15197089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61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2D957F2-669E-4D12-AB6E-DBDE92010E50}" type="slidenum">
              <a:rPr lang="en-US" sz="1300"/>
              <a:pPr>
                <a:spcBef>
                  <a:spcPct val="0"/>
                </a:spcBef>
              </a:pPr>
              <a:t>102</a:t>
            </a:fld>
            <a:endParaRPr lang="en-US" sz="1300"/>
          </a:p>
        </p:txBody>
      </p:sp>
    </p:spTree>
    <p:extLst>
      <p:ext uri="{BB962C8B-B14F-4D97-AF65-F5344CB8AC3E}">
        <p14:creationId xmlns:p14="http://schemas.microsoft.com/office/powerpoint/2010/main" val="349531627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ln/>
        </p:spPr>
      </p:sp>
      <p:sp>
        <p:nvSpPr>
          <p:cNvPr id="270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70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DFBCACCC-B897-4180-B292-FD653A3816D5}" type="slidenum">
              <a:rPr lang="en-US" sz="1200"/>
              <a:pPr eaLnBrk="1" hangingPunct="1"/>
              <a:t>103</a:t>
            </a:fld>
            <a:endParaRPr lang="en-US" sz="1200"/>
          </a:p>
        </p:txBody>
      </p:sp>
    </p:spTree>
    <p:extLst>
      <p:ext uri="{BB962C8B-B14F-4D97-AF65-F5344CB8AC3E}">
        <p14:creationId xmlns:p14="http://schemas.microsoft.com/office/powerpoint/2010/main" val="367687877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a:ln/>
        </p:spPr>
      </p:sp>
      <p:sp>
        <p:nvSpPr>
          <p:cNvPr id="271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71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204AD8E7-CC02-48E5-9425-8C83C3C373B5}" type="slidenum">
              <a:rPr lang="en-US" sz="1200"/>
              <a:pPr eaLnBrk="1" hangingPunct="1"/>
              <a:t>105</a:t>
            </a:fld>
            <a:endParaRPr lang="en-US" sz="1200"/>
          </a:p>
        </p:txBody>
      </p:sp>
    </p:spTree>
    <p:extLst>
      <p:ext uri="{BB962C8B-B14F-4D97-AF65-F5344CB8AC3E}">
        <p14:creationId xmlns:p14="http://schemas.microsoft.com/office/powerpoint/2010/main" val="8439544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9D179F1C-8429-4A71-B4DE-9AEDBC7D6B5B}" type="slidenum">
              <a:rPr lang="en-US" sz="1200"/>
              <a:pPr eaLnBrk="1" hangingPunct="1"/>
              <a:t>106</a:t>
            </a:fld>
            <a:endParaRPr lang="en-US" sz="1200"/>
          </a:p>
        </p:txBody>
      </p:sp>
    </p:spTree>
    <p:extLst>
      <p:ext uri="{BB962C8B-B14F-4D97-AF65-F5344CB8AC3E}">
        <p14:creationId xmlns:p14="http://schemas.microsoft.com/office/powerpoint/2010/main" val="405556063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 name="Slide Number Placeholder 3"/>
          <p:cNvSpPr>
            <a:spLocks noGrp="1"/>
          </p:cNvSpPr>
          <p:nvPr>
            <p:ph type="sldNum" sz="quarter" idx="5"/>
          </p:nvPr>
        </p:nvSpPr>
        <p:spPr/>
        <p:txBody>
          <a:bodyPr/>
          <a:lstStyle/>
          <a:p>
            <a:pPr>
              <a:defRPr/>
            </a:pPr>
            <a:fld id="{8073F3CE-5A16-4DCF-AAA1-7CD60AB2F9E6}" type="slidenum">
              <a:rPr lang="en-US" smtClean="0"/>
              <a:pPr>
                <a:defRPr/>
              </a:pPr>
              <a:t>107</a:t>
            </a:fld>
            <a:endParaRPr lang="en-US"/>
          </a:p>
        </p:txBody>
      </p:sp>
    </p:spTree>
    <p:extLst>
      <p:ext uri="{BB962C8B-B14F-4D97-AF65-F5344CB8AC3E}">
        <p14:creationId xmlns:p14="http://schemas.microsoft.com/office/powerpoint/2010/main" val="165130811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792E6699-6889-418B-B80B-A010AB598EA5}" type="slidenum">
              <a:rPr lang="en-US" smtClean="0"/>
              <a:pPr>
                <a:defRPr/>
              </a:pPr>
              <a:t>108</a:t>
            </a:fld>
            <a:endParaRPr lang="en-US"/>
          </a:p>
        </p:txBody>
      </p:sp>
    </p:spTree>
    <p:extLst>
      <p:ext uri="{BB962C8B-B14F-4D97-AF65-F5344CB8AC3E}">
        <p14:creationId xmlns:p14="http://schemas.microsoft.com/office/powerpoint/2010/main" val="217945930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noTextEdit="1"/>
          </p:cNvSpPr>
          <p:nvPr>
            <p:ph type="sldImg"/>
          </p:nvPr>
        </p:nvSpPr>
        <p:spPr>
          <a:ln/>
        </p:spPr>
      </p:sp>
      <p:sp>
        <p:nvSpPr>
          <p:cNvPr id="2969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9696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9696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42C9171A-C8F1-4EBB-9255-191272C7D2A0}" type="slidenum">
              <a:rPr lang="en-US" smtClean="0">
                <a:latin typeface="Times New Roman" pitchFamily="18" charset="0"/>
              </a:rPr>
              <a:pPr/>
              <a:t>109</a:t>
            </a:fld>
            <a:endParaRPr lang="en-US">
              <a:latin typeface="Times New Roman" pitchFamily="18" charset="0"/>
            </a:endParaRPr>
          </a:p>
        </p:txBody>
      </p:sp>
    </p:spTree>
    <p:extLst>
      <p:ext uri="{BB962C8B-B14F-4D97-AF65-F5344CB8AC3E}">
        <p14:creationId xmlns:p14="http://schemas.microsoft.com/office/powerpoint/2010/main" val="767186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18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8C0DCD6-70E5-434E-8328-729844F2ABCB}" type="slidenum">
              <a:rPr lang="en-US" sz="1200" smtClean="0"/>
              <a:pPr eaLnBrk="1" hangingPunct="1"/>
              <a:t>12</a:t>
            </a:fld>
            <a:endParaRPr lang="en-US" sz="1200"/>
          </a:p>
        </p:txBody>
      </p:sp>
    </p:spTree>
    <p:extLst>
      <p:ext uri="{BB962C8B-B14F-4D97-AF65-F5344CB8AC3E}">
        <p14:creationId xmlns:p14="http://schemas.microsoft.com/office/powerpoint/2010/main" val="163813776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Tahoma" pitchFamily="34" charset="0"/>
              </a:defRPr>
            </a:lvl1pPr>
            <a:lvl2pPr marL="815395" indent="-313614" eaLnBrk="0" hangingPunct="0">
              <a:defRPr sz="1500">
                <a:solidFill>
                  <a:schemeClr val="tx1"/>
                </a:solidFill>
                <a:latin typeface="Tahoma" pitchFamily="34" charset="0"/>
              </a:defRPr>
            </a:lvl2pPr>
            <a:lvl3pPr marL="1254452" indent="-250890" eaLnBrk="0" hangingPunct="0">
              <a:defRPr sz="1500">
                <a:solidFill>
                  <a:schemeClr val="tx1"/>
                </a:solidFill>
                <a:latin typeface="Tahoma" pitchFamily="34" charset="0"/>
              </a:defRPr>
            </a:lvl3pPr>
            <a:lvl4pPr marL="1756233" indent="-250890" eaLnBrk="0" hangingPunct="0">
              <a:defRPr sz="1500">
                <a:solidFill>
                  <a:schemeClr val="tx1"/>
                </a:solidFill>
                <a:latin typeface="Tahoma" pitchFamily="34" charset="0"/>
              </a:defRPr>
            </a:lvl4pPr>
            <a:lvl5pPr marL="2258014" indent="-250890" eaLnBrk="0" hangingPunct="0">
              <a:defRPr sz="1500">
                <a:solidFill>
                  <a:schemeClr val="tx1"/>
                </a:solidFill>
                <a:latin typeface="Tahoma" pitchFamily="34" charset="0"/>
              </a:defRPr>
            </a:lvl5pPr>
            <a:lvl6pPr marL="2759795" indent="-250890" eaLnBrk="0" fontAlgn="base" hangingPunct="0">
              <a:spcBef>
                <a:spcPct val="0"/>
              </a:spcBef>
              <a:spcAft>
                <a:spcPct val="0"/>
              </a:spcAft>
              <a:defRPr sz="1500">
                <a:solidFill>
                  <a:schemeClr val="tx1"/>
                </a:solidFill>
                <a:latin typeface="Tahoma" pitchFamily="34" charset="0"/>
              </a:defRPr>
            </a:lvl6pPr>
            <a:lvl7pPr marL="3261576" indent="-250890" eaLnBrk="0" fontAlgn="base" hangingPunct="0">
              <a:spcBef>
                <a:spcPct val="0"/>
              </a:spcBef>
              <a:spcAft>
                <a:spcPct val="0"/>
              </a:spcAft>
              <a:defRPr sz="1500">
                <a:solidFill>
                  <a:schemeClr val="tx1"/>
                </a:solidFill>
                <a:latin typeface="Tahoma" pitchFamily="34" charset="0"/>
              </a:defRPr>
            </a:lvl7pPr>
            <a:lvl8pPr marL="3763358" indent="-250890" eaLnBrk="0" fontAlgn="base" hangingPunct="0">
              <a:spcBef>
                <a:spcPct val="0"/>
              </a:spcBef>
              <a:spcAft>
                <a:spcPct val="0"/>
              </a:spcAft>
              <a:defRPr sz="1500">
                <a:solidFill>
                  <a:schemeClr val="tx1"/>
                </a:solidFill>
                <a:latin typeface="Tahoma" pitchFamily="34" charset="0"/>
              </a:defRPr>
            </a:lvl8pPr>
            <a:lvl9pPr marL="4265138" indent="-250890" eaLnBrk="0" fontAlgn="base" hangingPunct="0">
              <a:spcBef>
                <a:spcPct val="0"/>
              </a:spcBef>
              <a:spcAft>
                <a:spcPct val="0"/>
              </a:spcAft>
              <a:defRPr sz="1500">
                <a:solidFill>
                  <a:schemeClr val="tx1"/>
                </a:solidFill>
                <a:latin typeface="Tahoma" pitchFamily="34" charset="0"/>
              </a:defRPr>
            </a:lvl9pPr>
          </a:lstStyle>
          <a:p>
            <a:pPr eaLnBrk="1" hangingPunct="1">
              <a:defRPr/>
            </a:pPr>
            <a:fld id="{6A9E0469-8DDB-47EF-8AB1-B479863CE7FC}" type="slidenum">
              <a:rPr lang="en-US" sz="1300">
                <a:solidFill>
                  <a:srgbClr val="000000"/>
                </a:solidFill>
                <a:latin typeface="Times New Roman" pitchFamily="18" charset="0"/>
              </a:rPr>
              <a:pPr eaLnBrk="1" hangingPunct="1">
                <a:defRPr/>
              </a:pPr>
              <a:t>110</a:t>
            </a:fld>
            <a:endParaRPr lang="en-US" sz="1300">
              <a:solidFill>
                <a:srgbClr val="000000"/>
              </a:solidFill>
              <a:latin typeface="Times New Roman" pitchFamily="18" charset="0"/>
            </a:endParaRP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a:p>
        </p:txBody>
      </p:sp>
    </p:spTree>
    <p:extLst>
      <p:ext uri="{BB962C8B-B14F-4D97-AF65-F5344CB8AC3E}">
        <p14:creationId xmlns:p14="http://schemas.microsoft.com/office/powerpoint/2010/main" val="74471554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a:solidFill>
                  <a:srgbClr val="000000"/>
                </a:solidFill>
              </a:rPr>
              <a:t>Diabetes Educational Services© (530) 893 - 8635 </a:t>
            </a: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111</a:t>
            </a:fld>
            <a:endParaRPr lang="en-US">
              <a:solidFill>
                <a:srgbClr val="000000"/>
              </a:solidFill>
            </a:endParaRPr>
          </a:p>
        </p:txBody>
      </p:sp>
    </p:spTree>
    <p:extLst>
      <p:ext uri="{BB962C8B-B14F-4D97-AF65-F5344CB8AC3E}">
        <p14:creationId xmlns:p14="http://schemas.microsoft.com/office/powerpoint/2010/main" val="298519873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72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088B7A8-C138-4EA8-B1FD-41A96913FFE9}" type="slidenum">
              <a:rPr lang="en-US" sz="1300"/>
              <a:pPr>
                <a:spcBef>
                  <a:spcPct val="0"/>
                </a:spcBef>
              </a:pPr>
              <a:t>112</a:t>
            </a:fld>
            <a:endParaRPr lang="en-US" sz="1300"/>
          </a:p>
        </p:txBody>
      </p:sp>
    </p:spTree>
    <p:extLst>
      <p:ext uri="{BB962C8B-B14F-4D97-AF65-F5344CB8AC3E}">
        <p14:creationId xmlns:p14="http://schemas.microsoft.com/office/powerpoint/2010/main" val="328399961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a:ln/>
        </p:spPr>
      </p:sp>
      <p:sp>
        <p:nvSpPr>
          <p:cNvPr id="364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4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AF6F4467-F934-4744-A8B0-07EE095F2EB3}" type="slidenum">
              <a:rPr lang="en-US" sz="1200"/>
              <a:pPr eaLnBrk="1" hangingPunct="1"/>
              <a:t>113</a:t>
            </a:fld>
            <a:endParaRPr lang="en-US" sz="1200"/>
          </a:p>
        </p:txBody>
      </p:sp>
    </p:spTree>
    <p:extLst>
      <p:ext uri="{BB962C8B-B14F-4D97-AF65-F5344CB8AC3E}">
        <p14:creationId xmlns:p14="http://schemas.microsoft.com/office/powerpoint/2010/main" val="272247895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69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358EDB5-A5C6-4F51-9727-33510CA2597B}" type="slidenum">
              <a:rPr lang="en-US" sz="1300"/>
              <a:pPr>
                <a:spcBef>
                  <a:spcPct val="0"/>
                </a:spcBef>
              </a:pPr>
              <a:t>114</a:t>
            </a:fld>
            <a:endParaRPr lang="en-US" sz="1300"/>
          </a:p>
        </p:txBody>
      </p:sp>
    </p:spTree>
    <p:extLst>
      <p:ext uri="{BB962C8B-B14F-4D97-AF65-F5344CB8AC3E}">
        <p14:creationId xmlns:p14="http://schemas.microsoft.com/office/powerpoint/2010/main" val="126741642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6762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a:t>Diabetes Educational Services© (530) 893 - 8635 </a:t>
            </a:r>
          </a:p>
        </p:txBody>
      </p:sp>
      <p:sp>
        <p:nvSpPr>
          <p:cNvPr id="36762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DCD69F63-0E7D-41AF-B4D0-91FFAEF28275}" type="slidenum">
              <a:rPr lang="en-US" sz="1200"/>
              <a:pPr eaLnBrk="1" hangingPunct="1"/>
              <a:t>115</a:t>
            </a:fld>
            <a:endParaRPr lang="en-US" sz="1200"/>
          </a:p>
        </p:txBody>
      </p:sp>
    </p:spTree>
    <p:extLst>
      <p:ext uri="{BB962C8B-B14F-4D97-AF65-F5344CB8AC3E}">
        <p14:creationId xmlns:p14="http://schemas.microsoft.com/office/powerpoint/2010/main" val="78614500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78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EEA7D71-1B14-4BD1-957B-E43EBAA39A6B}" type="slidenum">
              <a:rPr lang="en-US" sz="1300"/>
              <a:pPr>
                <a:spcBef>
                  <a:spcPct val="0"/>
                </a:spcBef>
              </a:pPr>
              <a:t>116</a:t>
            </a:fld>
            <a:endParaRPr lang="en-US" sz="1300"/>
          </a:p>
        </p:txBody>
      </p:sp>
    </p:spTree>
    <p:extLst>
      <p:ext uri="{BB962C8B-B14F-4D97-AF65-F5344CB8AC3E}">
        <p14:creationId xmlns:p14="http://schemas.microsoft.com/office/powerpoint/2010/main" val="355495757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a:ln/>
        </p:spPr>
      </p:sp>
      <p:sp>
        <p:nvSpPr>
          <p:cNvPr id="271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71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204AD8E7-CC02-48E5-9425-8C83C3C373B5}" type="slidenum">
              <a:rPr lang="en-US" sz="1200"/>
              <a:pPr eaLnBrk="1" hangingPunct="1"/>
              <a:t>117</a:t>
            </a:fld>
            <a:endParaRPr lang="en-US" sz="1200"/>
          </a:p>
        </p:txBody>
      </p:sp>
    </p:spTree>
    <p:extLst>
      <p:ext uri="{BB962C8B-B14F-4D97-AF65-F5344CB8AC3E}">
        <p14:creationId xmlns:p14="http://schemas.microsoft.com/office/powerpoint/2010/main" val="145716293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80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B5E60D7-A0AD-4BE3-AA7D-823163F687BF}" type="slidenum">
              <a:rPr lang="en-US" sz="1300"/>
              <a:pPr>
                <a:spcBef>
                  <a:spcPct val="0"/>
                </a:spcBef>
              </a:pPr>
              <a:t>118</a:t>
            </a:fld>
            <a:endParaRPr lang="en-US" sz="1300"/>
          </a:p>
        </p:txBody>
      </p:sp>
    </p:spTree>
    <p:extLst>
      <p:ext uri="{BB962C8B-B14F-4D97-AF65-F5344CB8AC3E}">
        <p14:creationId xmlns:p14="http://schemas.microsoft.com/office/powerpoint/2010/main" val="161660983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a:ln/>
        </p:spPr>
      </p:sp>
      <p:sp>
        <p:nvSpPr>
          <p:cNvPr id="3082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082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3082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298031B1-F6FC-4ACD-A033-07B7940C1D79}" type="slidenum">
              <a:rPr lang="en-US" smtClean="0">
                <a:latin typeface="Times New Roman" pitchFamily="18" charset="0"/>
              </a:rPr>
              <a:pPr/>
              <a:t>119</a:t>
            </a:fld>
            <a:endParaRPr lang="en-US">
              <a:latin typeface="Times New Roman" pitchFamily="18" charset="0"/>
            </a:endParaRPr>
          </a:p>
        </p:txBody>
      </p:sp>
    </p:spTree>
    <p:extLst>
      <p:ext uri="{BB962C8B-B14F-4D97-AF65-F5344CB8AC3E}">
        <p14:creationId xmlns:p14="http://schemas.microsoft.com/office/powerpoint/2010/main" val="3550524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D26B785-E59D-41DA-8FD1-94D3B24DDF18}" type="slidenum">
              <a:rPr lang="en-US" sz="1300"/>
              <a:pPr>
                <a:spcBef>
                  <a:spcPct val="0"/>
                </a:spcBef>
              </a:pPr>
              <a:t>14</a:t>
            </a:fld>
            <a:endParaRPr lang="en-US" sz="1300"/>
          </a:p>
        </p:txBody>
      </p:sp>
    </p:spTree>
    <p:extLst>
      <p:ext uri="{BB962C8B-B14F-4D97-AF65-F5344CB8AC3E}">
        <p14:creationId xmlns:p14="http://schemas.microsoft.com/office/powerpoint/2010/main" val="284120793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ln/>
        </p:spPr>
      </p:sp>
      <p:sp>
        <p:nvSpPr>
          <p:cNvPr id="184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84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8D3C037-992C-4ADD-9811-2C7675641B05}" type="slidenum">
              <a:rPr lang="en-US" sz="1300"/>
              <a:pPr>
                <a:spcBef>
                  <a:spcPct val="0"/>
                </a:spcBef>
              </a:pPr>
              <a:t>121</a:t>
            </a:fld>
            <a:endParaRPr lang="en-US" sz="1300"/>
          </a:p>
        </p:txBody>
      </p:sp>
    </p:spTree>
    <p:extLst>
      <p:ext uri="{BB962C8B-B14F-4D97-AF65-F5344CB8AC3E}">
        <p14:creationId xmlns:p14="http://schemas.microsoft.com/office/powerpoint/2010/main" val="239942298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Image Placeholder 1"/>
          <p:cNvSpPr>
            <a:spLocks noGrp="1" noRot="1" noChangeAspect="1" noTextEdit="1"/>
          </p:cNvSpPr>
          <p:nvPr>
            <p:ph type="sldImg"/>
          </p:nvPr>
        </p:nvSpPr>
        <p:spPr>
          <a:ln/>
        </p:spPr>
      </p:sp>
      <p:sp>
        <p:nvSpPr>
          <p:cNvPr id="343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43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33EB0477-2668-4A35-931B-D2ECF2D88BCD}" type="slidenum">
              <a:rPr lang="en-US" sz="1300"/>
              <a:pPr eaLnBrk="1" hangingPunct="1"/>
              <a:t>122</a:t>
            </a:fld>
            <a:endParaRPr lang="en-US" sz="1300"/>
          </a:p>
        </p:txBody>
      </p:sp>
    </p:spTree>
    <p:extLst>
      <p:ext uri="{BB962C8B-B14F-4D97-AF65-F5344CB8AC3E}">
        <p14:creationId xmlns:p14="http://schemas.microsoft.com/office/powerpoint/2010/main" val="335575371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86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8D73B9E-6C9F-47BB-B880-9C72232BA0F2}" type="slidenum">
              <a:rPr lang="en-US" sz="1300"/>
              <a:pPr>
                <a:spcBef>
                  <a:spcPct val="0"/>
                </a:spcBef>
              </a:pPr>
              <a:t>123</a:t>
            </a:fld>
            <a:endParaRPr lang="en-US" sz="1300"/>
          </a:p>
        </p:txBody>
      </p:sp>
    </p:spTree>
    <p:extLst>
      <p:ext uri="{BB962C8B-B14F-4D97-AF65-F5344CB8AC3E}">
        <p14:creationId xmlns:p14="http://schemas.microsoft.com/office/powerpoint/2010/main" val="269512350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ln/>
        </p:spPr>
      </p:sp>
      <p:sp>
        <p:nvSpPr>
          <p:cNvPr id="190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90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9A72A9C-1843-4C62-98AC-A0821F552689}" type="slidenum">
              <a:rPr lang="en-US" sz="1300"/>
              <a:pPr>
                <a:spcBef>
                  <a:spcPct val="0"/>
                </a:spcBef>
              </a:pPr>
              <a:t>124</a:t>
            </a:fld>
            <a:endParaRPr lang="en-US" sz="1300"/>
          </a:p>
        </p:txBody>
      </p:sp>
    </p:spTree>
    <p:extLst>
      <p:ext uri="{BB962C8B-B14F-4D97-AF65-F5344CB8AC3E}">
        <p14:creationId xmlns:p14="http://schemas.microsoft.com/office/powerpoint/2010/main" val="351586693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ln/>
        </p:spPr>
      </p:sp>
      <p:sp>
        <p:nvSpPr>
          <p:cNvPr id="192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2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07A1EB0-FDDC-4595-A768-5A3320F2C842}" type="slidenum">
              <a:rPr lang="en-US" sz="1300"/>
              <a:pPr>
                <a:spcBef>
                  <a:spcPct val="0"/>
                </a:spcBef>
              </a:pPr>
              <a:t>125</a:t>
            </a:fld>
            <a:endParaRPr lang="en-US" sz="1300"/>
          </a:p>
        </p:txBody>
      </p:sp>
    </p:spTree>
    <p:extLst>
      <p:ext uri="{BB962C8B-B14F-4D97-AF65-F5344CB8AC3E}">
        <p14:creationId xmlns:p14="http://schemas.microsoft.com/office/powerpoint/2010/main" val="287359347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a:ln/>
        </p:spPr>
      </p:sp>
      <p:sp>
        <p:nvSpPr>
          <p:cNvPr id="194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94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C5477EF-E37D-4BF8-93FE-DE42DF87B157}" type="slidenum">
              <a:rPr lang="en-US" sz="1300"/>
              <a:pPr>
                <a:spcBef>
                  <a:spcPct val="0"/>
                </a:spcBef>
              </a:pPr>
              <a:t>126</a:t>
            </a:fld>
            <a:endParaRPr lang="en-US" sz="1300"/>
          </a:p>
        </p:txBody>
      </p:sp>
    </p:spTree>
    <p:extLst>
      <p:ext uri="{BB962C8B-B14F-4D97-AF65-F5344CB8AC3E}">
        <p14:creationId xmlns:p14="http://schemas.microsoft.com/office/powerpoint/2010/main" val="27602112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a:ln/>
        </p:spPr>
      </p:sp>
      <p:sp>
        <p:nvSpPr>
          <p:cNvPr id="196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96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CDB6415-1DA6-4D97-8069-047A3CF4894B}" type="slidenum">
              <a:rPr lang="en-US" sz="1300"/>
              <a:pPr>
                <a:spcBef>
                  <a:spcPct val="0"/>
                </a:spcBef>
              </a:pPr>
              <a:t>127</a:t>
            </a:fld>
            <a:endParaRPr lang="en-US" sz="1300"/>
          </a:p>
        </p:txBody>
      </p:sp>
    </p:spTree>
    <p:extLst>
      <p:ext uri="{BB962C8B-B14F-4D97-AF65-F5344CB8AC3E}">
        <p14:creationId xmlns:p14="http://schemas.microsoft.com/office/powerpoint/2010/main" val="1982054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99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18FC846-2660-4608-A2E7-0DAF8F328093}" type="slidenum">
              <a:rPr lang="en-US" sz="1300"/>
              <a:pPr>
                <a:spcBef>
                  <a:spcPct val="0"/>
                </a:spcBef>
              </a:pPr>
              <a:t>129</a:t>
            </a:fld>
            <a:endParaRPr lang="en-US" sz="1300"/>
          </a:p>
        </p:txBody>
      </p:sp>
    </p:spTree>
    <p:extLst>
      <p:ext uri="{BB962C8B-B14F-4D97-AF65-F5344CB8AC3E}">
        <p14:creationId xmlns:p14="http://schemas.microsoft.com/office/powerpoint/2010/main" val="177742157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Slide Image Placeholder 1"/>
          <p:cNvSpPr>
            <a:spLocks noGrp="1" noRot="1" noChangeAspect="1" noTextEdit="1"/>
          </p:cNvSpPr>
          <p:nvPr>
            <p:ph type="sldImg"/>
          </p:nvPr>
        </p:nvSpPr>
        <p:spPr>
          <a:ln/>
        </p:spPr>
      </p:sp>
      <p:sp>
        <p:nvSpPr>
          <p:cNvPr id="350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50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6888" indent="-291110" eaLnBrk="0" hangingPunct="0">
              <a:defRPr sz="2400">
                <a:solidFill>
                  <a:schemeClr val="tx1"/>
                </a:solidFill>
                <a:latin typeface="Times New Roman" pitchFamily="18" charset="0"/>
              </a:defRPr>
            </a:lvl2pPr>
            <a:lvl3pPr marL="1164442" indent="-232888" eaLnBrk="0" hangingPunct="0">
              <a:defRPr sz="2400">
                <a:solidFill>
                  <a:schemeClr val="tx1"/>
                </a:solidFill>
                <a:latin typeface="Times New Roman" pitchFamily="18" charset="0"/>
              </a:defRPr>
            </a:lvl3pPr>
            <a:lvl4pPr marL="1630219" indent="-232888" eaLnBrk="0" hangingPunct="0">
              <a:defRPr sz="2400">
                <a:solidFill>
                  <a:schemeClr val="tx1"/>
                </a:solidFill>
                <a:latin typeface="Times New Roman" pitchFamily="18" charset="0"/>
              </a:defRPr>
            </a:lvl4pPr>
            <a:lvl5pPr marL="2095996" indent="-232888" eaLnBrk="0" hangingPunct="0">
              <a:defRPr sz="2400">
                <a:solidFill>
                  <a:schemeClr val="tx1"/>
                </a:solidFill>
                <a:latin typeface="Times New Roman" pitchFamily="18" charset="0"/>
              </a:defRPr>
            </a:lvl5pPr>
            <a:lvl6pPr marL="2561774" indent="-232888" eaLnBrk="0" fontAlgn="base" hangingPunct="0">
              <a:spcBef>
                <a:spcPct val="0"/>
              </a:spcBef>
              <a:spcAft>
                <a:spcPct val="0"/>
              </a:spcAft>
              <a:defRPr sz="2400">
                <a:solidFill>
                  <a:schemeClr val="tx1"/>
                </a:solidFill>
                <a:latin typeface="Times New Roman" pitchFamily="18" charset="0"/>
              </a:defRPr>
            </a:lvl6pPr>
            <a:lvl7pPr marL="3027550" indent="-232888" eaLnBrk="0" fontAlgn="base" hangingPunct="0">
              <a:spcBef>
                <a:spcPct val="0"/>
              </a:spcBef>
              <a:spcAft>
                <a:spcPct val="0"/>
              </a:spcAft>
              <a:defRPr sz="2400">
                <a:solidFill>
                  <a:schemeClr val="tx1"/>
                </a:solidFill>
                <a:latin typeface="Times New Roman" pitchFamily="18" charset="0"/>
              </a:defRPr>
            </a:lvl7pPr>
            <a:lvl8pPr marL="3493328" indent="-232888" eaLnBrk="0" fontAlgn="base" hangingPunct="0">
              <a:spcBef>
                <a:spcPct val="0"/>
              </a:spcBef>
              <a:spcAft>
                <a:spcPct val="0"/>
              </a:spcAft>
              <a:defRPr sz="2400">
                <a:solidFill>
                  <a:schemeClr val="tx1"/>
                </a:solidFill>
                <a:latin typeface="Times New Roman" pitchFamily="18" charset="0"/>
              </a:defRPr>
            </a:lvl8pPr>
            <a:lvl9pPr marL="3959105" indent="-232888" eaLnBrk="0" fontAlgn="base" hangingPunct="0">
              <a:spcBef>
                <a:spcPct val="0"/>
              </a:spcBef>
              <a:spcAft>
                <a:spcPct val="0"/>
              </a:spcAft>
              <a:defRPr sz="2400">
                <a:solidFill>
                  <a:schemeClr val="tx1"/>
                </a:solidFill>
                <a:latin typeface="Times New Roman" pitchFamily="18" charset="0"/>
              </a:defRPr>
            </a:lvl9pPr>
          </a:lstStyle>
          <a:p>
            <a:pPr eaLnBrk="1" hangingPunct="1"/>
            <a:fld id="{E8470CB6-84CA-4855-B5FA-128C37304519}" type="slidenum">
              <a:rPr lang="en-US" sz="1200"/>
              <a:pPr eaLnBrk="1" hangingPunct="1"/>
              <a:t>130</a:t>
            </a:fld>
            <a:endParaRPr lang="en-US" sz="1200"/>
          </a:p>
        </p:txBody>
      </p:sp>
    </p:spTree>
    <p:extLst>
      <p:ext uri="{BB962C8B-B14F-4D97-AF65-F5344CB8AC3E}">
        <p14:creationId xmlns:p14="http://schemas.microsoft.com/office/powerpoint/2010/main" val="412509987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a:ln/>
        </p:spPr>
      </p:sp>
      <p:sp>
        <p:nvSpPr>
          <p:cNvPr id="209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09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81F7701-B0C3-487E-ACCF-0BCAD21BAA28}" type="slidenum">
              <a:rPr lang="en-US" sz="1300"/>
              <a:pPr>
                <a:spcBef>
                  <a:spcPct val="0"/>
                </a:spcBef>
              </a:pPr>
              <a:t>133</a:t>
            </a:fld>
            <a:endParaRPr lang="en-US" sz="1300"/>
          </a:p>
        </p:txBody>
      </p:sp>
    </p:spTree>
    <p:extLst>
      <p:ext uri="{BB962C8B-B14F-4D97-AF65-F5344CB8AC3E}">
        <p14:creationId xmlns:p14="http://schemas.microsoft.com/office/powerpoint/2010/main" val="4251243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588F1FD-8AB6-42B9-AB83-CA694934E67A}" type="slidenum">
              <a:rPr lang="en-US" sz="1300"/>
              <a:pPr>
                <a:spcBef>
                  <a:spcPct val="0"/>
                </a:spcBef>
              </a:pPr>
              <a:t>15</a:t>
            </a:fld>
            <a:endParaRPr lang="en-US" sz="1300"/>
          </a:p>
        </p:txBody>
      </p:sp>
    </p:spTree>
    <p:extLst>
      <p:ext uri="{BB962C8B-B14F-4D97-AF65-F5344CB8AC3E}">
        <p14:creationId xmlns:p14="http://schemas.microsoft.com/office/powerpoint/2010/main" val="9821879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lide Image Placeholder 1"/>
          <p:cNvSpPr>
            <a:spLocks noGrp="1" noRot="1" noChangeAspect="1" noTextEdit="1"/>
          </p:cNvSpPr>
          <p:nvPr>
            <p:ph type="sldImg"/>
          </p:nvPr>
        </p:nvSpPr>
        <p:spPr>
          <a:ln/>
        </p:spPr>
      </p:sp>
      <p:sp>
        <p:nvSpPr>
          <p:cNvPr id="353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53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142" indent="-301977" eaLnBrk="0" hangingPunct="0">
              <a:defRPr sz="2500">
                <a:solidFill>
                  <a:schemeClr val="tx1"/>
                </a:solidFill>
                <a:latin typeface="Times New Roman" pitchFamily="18" charset="0"/>
              </a:defRPr>
            </a:lvl2pPr>
            <a:lvl3pPr marL="1207911" indent="-241582" eaLnBrk="0" hangingPunct="0">
              <a:defRPr sz="2500">
                <a:solidFill>
                  <a:schemeClr val="tx1"/>
                </a:solidFill>
                <a:latin typeface="Times New Roman" pitchFamily="18" charset="0"/>
              </a:defRPr>
            </a:lvl3pPr>
            <a:lvl4pPr marL="1691075" indent="-241582" eaLnBrk="0" hangingPunct="0">
              <a:defRPr sz="2500">
                <a:solidFill>
                  <a:schemeClr val="tx1"/>
                </a:solidFill>
                <a:latin typeface="Times New Roman" pitchFamily="18" charset="0"/>
              </a:defRPr>
            </a:lvl4pPr>
            <a:lvl5pPr marL="2174240" indent="-241582" eaLnBrk="0" hangingPunct="0">
              <a:defRPr sz="2500">
                <a:solidFill>
                  <a:schemeClr val="tx1"/>
                </a:solidFill>
                <a:latin typeface="Times New Roman" pitchFamily="18" charset="0"/>
              </a:defRPr>
            </a:lvl5pPr>
            <a:lvl6pPr marL="2657406" indent="-241582" eaLnBrk="0" fontAlgn="base" hangingPunct="0">
              <a:spcBef>
                <a:spcPct val="0"/>
              </a:spcBef>
              <a:spcAft>
                <a:spcPct val="0"/>
              </a:spcAft>
              <a:defRPr sz="2500">
                <a:solidFill>
                  <a:schemeClr val="tx1"/>
                </a:solidFill>
                <a:latin typeface="Times New Roman" pitchFamily="18" charset="0"/>
              </a:defRPr>
            </a:lvl6pPr>
            <a:lvl7pPr marL="3140569" indent="-241582" eaLnBrk="0" fontAlgn="base" hangingPunct="0">
              <a:spcBef>
                <a:spcPct val="0"/>
              </a:spcBef>
              <a:spcAft>
                <a:spcPct val="0"/>
              </a:spcAft>
              <a:defRPr sz="2500">
                <a:solidFill>
                  <a:schemeClr val="tx1"/>
                </a:solidFill>
                <a:latin typeface="Times New Roman" pitchFamily="18" charset="0"/>
              </a:defRPr>
            </a:lvl7pPr>
            <a:lvl8pPr marL="3623734" indent="-241582" eaLnBrk="0" fontAlgn="base" hangingPunct="0">
              <a:spcBef>
                <a:spcPct val="0"/>
              </a:spcBef>
              <a:spcAft>
                <a:spcPct val="0"/>
              </a:spcAft>
              <a:defRPr sz="2500">
                <a:solidFill>
                  <a:schemeClr val="tx1"/>
                </a:solidFill>
                <a:latin typeface="Times New Roman" pitchFamily="18" charset="0"/>
              </a:defRPr>
            </a:lvl8pPr>
            <a:lvl9pPr marL="4106899" indent="-241582" eaLnBrk="0" fontAlgn="base" hangingPunct="0">
              <a:spcBef>
                <a:spcPct val="0"/>
              </a:spcBef>
              <a:spcAft>
                <a:spcPct val="0"/>
              </a:spcAft>
              <a:defRPr sz="2500">
                <a:solidFill>
                  <a:schemeClr val="tx1"/>
                </a:solidFill>
                <a:latin typeface="Times New Roman" pitchFamily="18" charset="0"/>
              </a:defRPr>
            </a:lvl9pPr>
          </a:lstStyle>
          <a:p>
            <a:pPr eaLnBrk="1" hangingPunct="1"/>
            <a:fld id="{FB5C6E28-0FAC-4EF6-AE2E-681C9BAF6A48}" type="slidenum">
              <a:rPr lang="en-US" sz="1300"/>
              <a:pPr eaLnBrk="1" hangingPunct="1"/>
              <a:t>134</a:t>
            </a:fld>
            <a:endParaRPr lang="en-US" sz="1300"/>
          </a:p>
        </p:txBody>
      </p:sp>
    </p:spTree>
    <p:extLst>
      <p:ext uri="{BB962C8B-B14F-4D97-AF65-F5344CB8AC3E}">
        <p14:creationId xmlns:p14="http://schemas.microsoft.com/office/powerpoint/2010/main" val="401983456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lide Image Placeholder 1"/>
          <p:cNvSpPr>
            <a:spLocks noGrp="1" noRot="1" noChangeAspect="1" noTextEdit="1"/>
          </p:cNvSpPr>
          <p:nvPr>
            <p:ph type="sldImg"/>
          </p:nvPr>
        </p:nvSpPr>
        <p:spPr>
          <a:ln/>
        </p:spPr>
      </p:sp>
      <p:sp>
        <p:nvSpPr>
          <p:cNvPr id="351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51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C2643BDB-ED31-4401-82D6-BAF40B375F9B}" type="slidenum">
              <a:rPr lang="en-US" sz="1300"/>
              <a:pPr eaLnBrk="1" hangingPunct="1"/>
              <a:t>135</a:t>
            </a:fld>
            <a:endParaRPr lang="en-US" sz="1300"/>
          </a:p>
        </p:txBody>
      </p:sp>
    </p:spTree>
    <p:extLst>
      <p:ext uri="{BB962C8B-B14F-4D97-AF65-F5344CB8AC3E}">
        <p14:creationId xmlns:p14="http://schemas.microsoft.com/office/powerpoint/2010/main" val="98182244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05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7853BFA-979D-41B1-83B2-B9F4EA45C82D}" type="slidenum">
              <a:rPr lang="en-US" sz="1300"/>
              <a:pPr>
                <a:spcBef>
                  <a:spcPct val="0"/>
                </a:spcBef>
              </a:pPr>
              <a:t>139</a:t>
            </a:fld>
            <a:endParaRPr lang="en-US" sz="1300"/>
          </a:p>
        </p:txBody>
      </p:sp>
    </p:spTree>
    <p:extLst>
      <p:ext uri="{BB962C8B-B14F-4D97-AF65-F5344CB8AC3E}">
        <p14:creationId xmlns:p14="http://schemas.microsoft.com/office/powerpoint/2010/main" val="125555461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07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22F18F7-E2E9-4D83-9237-A7FD6163E82D}" type="slidenum">
              <a:rPr lang="en-US" sz="1300"/>
              <a:pPr>
                <a:spcBef>
                  <a:spcPct val="0"/>
                </a:spcBef>
              </a:pPr>
              <a:t>140</a:t>
            </a:fld>
            <a:endParaRPr lang="en-US" sz="1300"/>
          </a:p>
        </p:txBody>
      </p:sp>
    </p:spTree>
    <p:extLst>
      <p:ext uri="{BB962C8B-B14F-4D97-AF65-F5344CB8AC3E}">
        <p14:creationId xmlns:p14="http://schemas.microsoft.com/office/powerpoint/2010/main" val="30013230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55D354B1-6860-4474-8C2B-C0931ED5F798}" type="slidenum">
              <a:rPr lang="en-US" sz="1300"/>
              <a:pPr eaLnBrk="1" hangingPunct="1"/>
              <a:t>142</a:t>
            </a:fld>
            <a:endParaRPr lang="en-US" sz="1300"/>
          </a:p>
        </p:txBody>
      </p:sp>
    </p:spTree>
    <p:extLst>
      <p:ext uri="{BB962C8B-B14F-4D97-AF65-F5344CB8AC3E}">
        <p14:creationId xmlns:p14="http://schemas.microsoft.com/office/powerpoint/2010/main" val="360500001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a:ln/>
        </p:spPr>
      </p:sp>
      <p:sp>
        <p:nvSpPr>
          <p:cNvPr id="366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6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84EEC668-4884-4126-9F42-DF1FFF36805C}" type="slidenum">
              <a:rPr lang="en-US" sz="1300"/>
              <a:pPr eaLnBrk="1" hangingPunct="1"/>
              <a:t>143</a:t>
            </a:fld>
            <a:endParaRPr lang="en-US" sz="1300"/>
          </a:p>
        </p:txBody>
      </p:sp>
    </p:spTree>
    <p:extLst>
      <p:ext uri="{BB962C8B-B14F-4D97-AF65-F5344CB8AC3E}">
        <p14:creationId xmlns:p14="http://schemas.microsoft.com/office/powerpoint/2010/main" val="83014754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Slide Image Placeholder 1"/>
          <p:cNvSpPr>
            <a:spLocks noGrp="1" noRot="1" noChangeAspect="1" noTextEdit="1"/>
          </p:cNvSpPr>
          <p:nvPr>
            <p:ph type="sldImg"/>
          </p:nvPr>
        </p:nvSpPr>
        <p:spPr>
          <a:ln/>
        </p:spPr>
      </p:sp>
      <p:sp>
        <p:nvSpPr>
          <p:cNvPr id="356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56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789E1010-01BA-4387-8ACE-2B3FE67A7E2C}" type="slidenum">
              <a:rPr lang="en-US" sz="1300"/>
              <a:pPr eaLnBrk="1" hangingPunct="1"/>
              <a:t>144</a:t>
            </a:fld>
            <a:endParaRPr lang="en-US" sz="1300"/>
          </a:p>
        </p:txBody>
      </p:sp>
    </p:spTree>
    <p:extLst>
      <p:ext uri="{BB962C8B-B14F-4D97-AF65-F5344CB8AC3E}">
        <p14:creationId xmlns:p14="http://schemas.microsoft.com/office/powerpoint/2010/main" val="90547064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6888" indent="-291110" eaLnBrk="0" hangingPunct="0">
              <a:defRPr sz="2400">
                <a:solidFill>
                  <a:schemeClr val="tx1"/>
                </a:solidFill>
                <a:latin typeface="Times New Roman" pitchFamily="18" charset="0"/>
              </a:defRPr>
            </a:lvl2pPr>
            <a:lvl3pPr marL="1164442" indent="-232888" eaLnBrk="0" hangingPunct="0">
              <a:defRPr sz="2400">
                <a:solidFill>
                  <a:schemeClr val="tx1"/>
                </a:solidFill>
                <a:latin typeface="Times New Roman" pitchFamily="18" charset="0"/>
              </a:defRPr>
            </a:lvl3pPr>
            <a:lvl4pPr marL="1630219" indent="-232888" eaLnBrk="0" hangingPunct="0">
              <a:defRPr sz="2400">
                <a:solidFill>
                  <a:schemeClr val="tx1"/>
                </a:solidFill>
                <a:latin typeface="Times New Roman" pitchFamily="18" charset="0"/>
              </a:defRPr>
            </a:lvl4pPr>
            <a:lvl5pPr marL="2095996" indent="-232888" eaLnBrk="0" hangingPunct="0">
              <a:defRPr sz="2400">
                <a:solidFill>
                  <a:schemeClr val="tx1"/>
                </a:solidFill>
                <a:latin typeface="Times New Roman" pitchFamily="18" charset="0"/>
              </a:defRPr>
            </a:lvl5pPr>
            <a:lvl6pPr marL="2561774" indent="-232888" eaLnBrk="0" fontAlgn="base" hangingPunct="0">
              <a:spcBef>
                <a:spcPct val="0"/>
              </a:spcBef>
              <a:spcAft>
                <a:spcPct val="0"/>
              </a:spcAft>
              <a:defRPr sz="2400">
                <a:solidFill>
                  <a:schemeClr val="tx1"/>
                </a:solidFill>
                <a:latin typeface="Times New Roman" pitchFamily="18" charset="0"/>
              </a:defRPr>
            </a:lvl6pPr>
            <a:lvl7pPr marL="3027550" indent="-232888" eaLnBrk="0" fontAlgn="base" hangingPunct="0">
              <a:spcBef>
                <a:spcPct val="0"/>
              </a:spcBef>
              <a:spcAft>
                <a:spcPct val="0"/>
              </a:spcAft>
              <a:defRPr sz="2400">
                <a:solidFill>
                  <a:schemeClr val="tx1"/>
                </a:solidFill>
                <a:latin typeface="Times New Roman" pitchFamily="18" charset="0"/>
              </a:defRPr>
            </a:lvl7pPr>
            <a:lvl8pPr marL="3493328" indent="-232888" eaLnBrk="0" fontAlgn="base" hangingPunct="0">
              <a:spcBef>
                <a:spcPct val="0"/>
              </a:spcBef>
              <a:spcAft>
                <a:spcPct val="0"/>
              </a:spcAft>
              <a:defRPr sz="2400">
                <a:solidFill>
                  <a:schemeClr val="tx1"/>
                </a:solidFill>
                <a:latin typeface="Times New Roman" pitchFamily="18" charset="0"/>
              </a:defRPr>
            </a:lvl8pPr>
            <a:lvl9pPr marL="3959105" indent="-232888" eaLnBrk="0" fontAlgn="base" hangingPunct="0">
              <a:spcBef>
                <a:spcPct val="0"/>
              </a:spcBef>
              <a:spcAft>
                <a:spcPct val="0"/>
              </a:spcAft>
              <a:defRPr sz="2400">
                <a:solidFill>
                  <a:schemeClr val="tx1"/>
                </a:solidFill>
                <a:latin typeface="Times New Roman" pitchFamily="18" charset="0"/>
              </a:defRPr>
            </a:lvl9pPr>
          </a:lstStyle>
          <a:p>
            <a:pPr eaLnBrk="1" hangingPunct="1"/>
            <a:fld id="{B784F5C0-498B-44EB-A6D1-A1901035A3D7}" type="slidenum">
              <a:rPr lang="en-US" sz="1200"/>
              <a:pPr eaLnBrk="1" hangingPunct="1"/>
              <a:t>145</a:t>
            </a:fld>
            <a:endParaRPr lang="en-US" sz="1200"/>
          </a:p>
        </p:txBody>
      </p:sp>
    </p:spTree>
    <p:extLst>
      <p:ext uri="{BB962C8B-B14F-4D97-AF65-F5344CB8AC3E}">
        <p14:creationId xmlns:p14="http://schemas.microsoft.com/office/powerpoint/2010/main" val="150154124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58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0C2E8815-B2F5-4605-8A46-0FF0B5BEA31C}" type="slidenum">
              <a:rPr lang="en-US" sz="1300"/>
              <a:pPr eaLnBrk="1" hangingPunct="1"/>
              <a:t>147</a:t>
            </a:fld>
            <a:endParaRPr lang="en-US" sz="1300"/>
          </a:p>
        </p:txBody>
      </p:sp>
    </p:spTree>
    <p:extLst>
      <p:ext uri="{BB962C8B-B14F-4D97-AF65-F5344CB8AC3E}">
        <p14:creationId xmlns:p14="http://schemas.microsoft.com/office/powerpoint/2010/main" val="51106536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598BA1CB-054D-46E8-A33B-072B0E681200}" type="slidenum">
              <a:rPr lang="en-US" sz="1300"/>
              <a:pPr eaLnBrk="1" hangingPunct="1"/>
              <a:t>148</a:t>
            </a:fld>
            <a:endParaRPr lang="en-US" sz="1300"/>
          </a:p>
        </p:txBody>
      </p:sp>
    </p:spTree>
    <p:extLst>
      <p:ext uri="{BB962C8B-B14F-4D97-AF65-F5344CB8AC3E}">
        <p14:creationId xmlns:p14="http://schemas.microsoft.com/office/powerpoint/2010/main" val="12368997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microsoft.com/office/2007/relationships/hdphoto" Target="../media/hdphoto3.wdp"/></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8776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71524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253053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26989116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7604133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2468264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2613825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914400" y="1752600"/>
            <a:ext cx="38100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876800" y="1752600"/>
            <a:ext cx="3810000" cy="4800600"/>
          </a:xfrm>
        </p:spPr>
        <p:txBody>
          <a:bodyPr/>
          <a:lstStyle/>
          <a:p>
            <a:pPr lvl="0"/>
            <a:r>
              <a:rPr lang="en-US" noProof="0"/>
              <a:t>Click icon to add clip art</a:t>
            </a:r>
          </a:p>
        </p:txBody>
      </p:sp>
    </p:spTree>
    <p:extLst>
      <p:ext uri="{BB962C8B-B14F-4D97-AF65-F5344CB8AC3E}">
        <p14:creationId xmlns:p14="http://schemas.microsoft.com/office/powerpoint/2010/main" val="35383828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455613" y="1598613"/>
            <a:ext cx="4037012"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5613" y="3922713"/>
            <a:ext cx="4037012"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0"/>
          <p:cNvSpPr>
            <a:spLocks noGrp="1" noChangeArrowheads="1"/>
          </p:cNvSpPr>
          <p:nvPr>
            <p:ph type="sldNum" sz="quarter" idx="10"/>
          </p:nvPr>
        </p:nvSpPr>
        <p:spPr>
          <a:xfrm>
            <a:off x="6553200" y="6242050"/>
            <a:ext cx="2130425" cy="474663"/>
          </a:xfrm>
          <a:prstGeom prst="rect">
            <a:avLst/>
          </a:prstGeom>
        </p:spPr>
        <p:txBody>
          <a:bodyPr/>
          <a:lstStyle>
            <a:lvl1pPr>
              <a:defRPr/>
            </a:lvl1pPr>
          </a:lstStyle>
          <a:p>
            <a:pPr>
              <a:defRPr/>
            </a:pPr>
            <a:fld id="{194AD6B3-B1B7-49E5-B823-7FEAA2E29BEA}" type="slidenum">
              <a:rPr lang="en-US"/>
              <a:pPr>
                <a:defRPr/>
              </a:pPr>
              <a:t>‹#›</a:t>
            </a:fld>
            <a:endParaRPr lang="en-US"/>
          </a:p>
        </p:txBody>
      </p:sp>
    </p:spTree>
    <p:extLst>
      <p:ext uri="{BB962C8B-B14F-4D97-AF65-F5344CB8AC3E}">
        <p14:creationId xmlns:p14="http://schemas.microsoft.com/office/powerpoint/2010/main" val="622553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148330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799094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33643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752600"/>
            <a:ext cx="3810000" cy="4800600"/>
          </a:xfrm>
        </p:spPr>
        <p:txBody>
          <a:bodyPr/>
          <a:lstStyle/>
          <a:p>
            <a:pPr lvl="0"/>
            <a:r>
              <a:rPr lang="en-US" noProof="0"/>
              <a:t>Click icon to add clip art</a:t>
            </a:r>
          </a:p>
        </p:txBody>
      </p:sp>
      <p:sp>
        <p:nvSpPr>
          <p:cNvPr id="4" name="Text Placeholder 3"/>
          <p:cNvSpPr>
            <a:spLocks noGrp="1"/>
          </p:cNvSpPr>
          <p:nvPr>
            <p:ph type="body" sz="half" idx="2"/>
          </p:nvPr>
        </p:nvSpPr>
        <p:spPr>
          <a:xfrm>
            <a:off x="4876800" y="1752600"/>
            <a:ext cx="38100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32955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a:t>Click to edit Master title style</a:t>
            </a:r>
          </a:p>
        </p:txBody>
      </p:sp>
      <p:sp>
        <p:nvSpPr>
          <p:cNvPr id="3" name="Chart Placeholder 2"/>
          <p:cNvSpPr>
            <a:spLocks noGrp="1"/>
          </p:cNvSpPr>
          <p:nvPr>
            <p:ph type="chart" idx="1"/>
          </p:nvPr>
        </p:nvSpPr>
        <p:spPr>
          <a:xfrm>
            <a:off x="914400" y="1752600"/>
            <a:ext cx="7772400" cy="4800600"/>
          </a:xfrm>
        </p:spPr>
        <p:txBody>
          <a:bodyPr/>
          <a:lstStyle/>
          <a:p>
            <a:pPr lvl="0"/>
            <a:r>
              <a:rPr lang="en-US" noProof="0"/>
              <a:t>Click icon to add chart</a:t>
            </a:r>
          </a:p>
        </p:txBody>
      </p:sp>
    </p:spTree>
    <p:extLst>
      <p:ext uri="{BB962C8B-B14F-4D97-AF65-F5344CB8AC3E}">
        <p14:creationId xmlns:p14="http://schemas.microsoft.com/office/powerpoint/2010/main" val="18150864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2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74897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1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75082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bg1"/>
                </a:solidFill>
              </a:defRPr>
            </a:lvl1pPr>
          </a:lstStyle>
          <a:p>
            <a:r>
              <a:rPr kumimoji="0" lang="en-US" dirty="0"/>
              <a:t>Click to edit Master title style</a:t>
            </a:r>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fontAlgn="auto">
              <a:spcAft>
                <a:spcPts val="0"/>
              </a:spcAft>
              <a:defRPr/>
            </a:pPr>
            <a:r>
              <a:rPr lang="en-US" sz="3200" dirty="0">
                <a:solidFill>
                  <a:sysClr val="windowText" lastClr="000000"/>
                </a:solidFill>
              </a:rPr>
              <a:t>Click to edit Master subtitle style</a:t>
            </a:r>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5836473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1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71091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83347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2909114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494733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1"/>
                </a:solidFill>
                <a:latin typeface="+mn-lt"/>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8599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969575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dirty="0"/>
              <a:t>Click icon to add picture</a:t>
            </a:r>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0378577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557107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60911" y="432965"/>
            <a:ext cx="745466"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0716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6"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6"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8074417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6"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6"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CBE6F69D-EC7C-4158-B48B-7F1BD0375DFA}" type="slidenum">
              <a:rPr lang="en-US">
                <a:solidFill>
                  <a:srgbClr val="B13F9A"/>
                </a:solidFill>
                <a:latin typeface="Gill Sans MT"/>
              </a:rPr>
              <a:pPr eaLnBrk="1" fontAlgn="auto" hangingPunct="1">
                <a:spcBef>
                  <a:spcPts val="0"/>
                </a:spcBef>
                <a:spcAft>
                  <a:spcPts val="0"/>
                </a:spcAft>
                <a:defRPr/>
              </a:pPr>
              <a:t>‹#›</a:t>
            </a:fld>
            <a:endParaRPr lang="en-US">
              <a:solidFill>
                <a:srgbClr val="B13F9A"/>
              </a:solidFill>
              <a:latin typeface="Gill Sans MT"/>
            </a:endParaRPr>
          </a:p>
        </p:txBody>
      </p:sp>
    </p:spTree>
    <p:extLst>
      <p:ext uri="{BB962C8B-B14F-4D97-AF65-F5344CB8AC3E}">
        <p14:creationId xmlns:p14="http://schemas.microsoft.com/office/powerpoint/2010/main" val="33712909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1729868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783860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52660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84444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08525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054478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066536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4.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microsoft.com/office/2007/relationships/hdphoto" Target="../media/hdphoto1.wdp"/><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28"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 Id="rId27" Type="http://schemas.microsoft.com/office/2007/relationships/hdphoto" Target="../media/hdphoto2.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microsoft.com/office/2007/relationships/hdphoto" Target="../media/hdphoto1.wdp"/><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image" Target="../media/image2.png"/><Relationship Id="rId2" Type="http://schemas.openxmlformats.org/officeDocument/2006/relationships/slideLayout" Target="../slideLayouts/slideLayout23.xml"/><Relationship Id="rId16" Type="http://schemas.openxmlformats.org/officeDocument/2006/relationships/image" Target="../media/image6.png"/><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theme" Target="../theme/theme2.xml"/><Relationship Id="rId10" Type="http://schemas.openxmlformats.org/officeDocument/2006/relationships/slideLayout" Target="../slideLayouts/slideLayout31.xml"/><Relationship Id="rId19" Type="http://schemas.openxmlformats.org/officeDocument/2006/relationships/image" Target="../media/image5.png"/><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21" name="Picture 2"/>
          <p:cNvPicPr>
            <a:picLocks noChangeAspect="1" noChangeArrowheads="1"/>
          </p:cNvPicPr>
          <p:nvPr userDrawn="1"/>
        </p:nvPicPr>
        <p:blipFill>
          <a:blip r:embed="rId2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2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9071" y="422961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26"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27">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5"/>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564983602"/>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34" r:id="rId12"/>
    <p:sldLayoutId id="2147484135" r:id="rId13"/>
    <p:sldLayoutId id="2147484136" r:id="rId14"/>
    <p:sldLayoutId id="2147484137" r:id="rId15"/>
    <p:sldLayoutId id="2147484138" r:id="rId16"/>
    <p:sldLayoutId id="2147484139" r:id="rId17"/>
    <p:sldLayoutId id="2147484140" r:id="rId18"/>
    <p:sldLayoutId id="2147484141" r:id="rId19"/>
    <p:sldLayoutId id="2147484142" r:id="rId20"/>
    <p:sldLayoutId id="2147484143"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2" name="Picture 2"/>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17"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18">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3"/>
          <p:cNvPicPr>
            <a:picLocks noChangeAspect="1"/>
          </p:cNvPicPr>
          <p:nvPr userDrawn="1"/>
        </p:nvPicPr>
        <p:blipFill>
          <a:blip r:embed="rId19"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386693863"/>
      </p:ext>
    </p:extLst>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 id="2147484144" r:id="rId12"/>
    <p:sldLayoutId id="2147484145" r:id="rId13"/>
    <p:sldLayoutId id="2147484146"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5E3886"/>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5E3886"/>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5E3886"/>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5E3886"/>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5E3886"/>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3.xml"/><Relationship Id="rId1" Type="http://schemas.openxmlformats.org/officeDocument/2006/relationships/tags" Target="../tags/tag8.xml"/><Relationship Id="rId5" Type="http://schemas.openxmlformats.org/officeDocument/2006/relationships/image" Target="../media/image17.jpeg"/><Relationship Id="rId4" Type="http://schemas.openxmlformats.org/officeDocument/2006/relationships/hyperlink" Target="http://www.worlddiabetesday.org/node/4494" TargetMode="Externa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35.xml"/><Relationship Id="rId1" Type="http://schemas.openxmlformats.org/officeDocument/2006/relationships/tags" Target="../tags/tag93.xml"/><Relationship Id="rId4" Type="http://schemas.openxmlformats.org/officeDocument/2006/relationships/image" Target="../media/image136.wmf"/></Relationships>
</file>

<file path=ppt/slides/_rels/slide10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slideLayout" Target="../slideLayouts/slideLayout23.xml"/><Relationship Id="rId1" Type="http://schemas.openxmlformats.org/officeDocument/2006/relationships/tags" Target="../tags/tag94.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7.xml"/><Relationship Id="rId1" Type="http://schemas.openxmlformats.org/officeDocument/2006/relationships/tags" Target="../tags/tag95.xml"/><Relationship Id="rId4" Type="http://schemas.openxmlformats.org/officeDocument/2006/relationships/image" Target="../media/image96.wmf"/></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3.xml"/><Relationship Id="rId1" Type="http://schemas.openxmlformats.org/officeDocument/2006/relationships/tags" Target="../tags/tag96.xml"/></Relationships>
</file>

<file path=ppt/slides/_rels/slide10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23.xml"/><Relationship Id="rId1" Type="http://schemas.openxmlformats.org/officeDocument/2006/relationships/tags" Target="../tags/tag97.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3.xml"/><Relationship Id="rId1" Type="http://schemas.openxmlformats.org/officeDocument/2006/relationships/tags" Target="../tags/tag98.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3.xml"/><Relationship Id="rId1" Type="http://schemas.openxmlformats.org/officeDocument/2006/relationships/tags" Target="../tags/tag99.xml"/><Relationship Id="rId4" Type="http://schemas.openxmlformats.org/officeDocument/2006/relationships/image" Target="../media/image138.jpeg"/></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file:///C:\Documents%20and%20Settings\Owner.BEVERLY-Q62OQR5\Local%20Settings\Temporary%20Internet%20Files\Content.IE5\7K0PDBCK\MPj04027010000%5b1%5d.jpg" TargetMode="External"/><Relationship Id="rId1" Type="http://schemas.openxmlformats.org/officeDocument/2006/relationships/tags" Target="../tags/tag100.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notesSlide" Target="../notesSlides/notesSlide67.xml"/></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02.xml"/><Relationship Id="rId1" Type="http://schemas.openxmlformats.org/officeDocument/2006/relationships/tags" Target="../tags/tag101.xml"/><Relationship Id="rId5" Type="http://schemas.openxmlformats.org/officeDocument/2006/relationships/image" Target="../media/image141.jpeg"/><Relationship Id="rId4" Type="http://schemas.openxmlformats.org/officeDocument/2006/relationships/notesSlide" Target="../notesSlides/notesSlide68.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3.xml"/><Relationship Id="rId1" Type="http://schemas.openxmlformats.org/officeDocument/2006/relationships/tags" Target="../tags/tag103.xml"/><Relationship Id="rId4" Type="http://schemas.openxmlformats.org/officeDocument/2006/relationships/image" Target="../media/image142.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3.xml"/><Relationship Id="rId1" Type="http://schemas.openxmlformats.org/officeDocument/2006/relationships/tags" Target="../tags/tag9.xml"/><Relationship Id="rId4" Type="http://schemas.openxmlformats.org/officeDocument/2006/relationships/image" Target="../media/image19.jpeg"/></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3.xml"/><Relationship Id="rId1" Type="http://schemas.openxmlformats.org/officeDocument/2006/relationships/tags" Target="../tags/tag104.xml"/><Relationship Id="rId4" Type="http://schemas.openxmlformats.org/officeDocument/2006/relationships/image" Target="../media/image143.jpeg"/></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tags" Target="../tags/tag106.xml"/><Relationship Id="rId1" Type="http://schemas.openxmlformats.org/officeDocument/2006/relationships/tags" Target="../tags/tag105.xml"/><Relationship Id="rId5" Type="http://schemas.openxmlformats.org/officeDocument/2006/relationships/image" Target="../media/image144.wmf"/><Relationship Id="rId4" Type="http://schemas.openxmlformats.org/officeDocument/2006/relationships/notesSlide" Target="../notesSlides/notesSlide71.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3.xml"/><Relationship Id="rId1" Type="http://schemas.openxmlformats.org/officeDocument/2006/relationships/tags" Target="../tags/tag107.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3.xml"/><Relationship Id="rId1" Type="http://schemas.openxmlformats.org/officeDocument/2006/relationships/tags" Target="../tags/tag108.xml"/><Relationship Id="rId4" Type="http://schemas.openxmlformats.org/officeDocument/2006/relationships/image" Target="../media/image145.jpe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8.xml"/><Relationship Id="rId1" Type="http://schemas.openxmlformats.org/officeDocument/2006/relationships/tags" Target="../tags/tag109.xml"/><Relationship Id="rId4" Type="http://schemas.openxmlformats.org/officeDocument/2006/relationships/image" Target="../media/image146.jpeg"/></Relationships>
</file>

<file path=ppt/slides/_rels/slide115.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slideLayout" Target="../slideLayouts/slideLayout23.xml"/><Relationship Id="rId7" Type="http://schemas.openxmlformats.org/officeDocument/2006/relationships/hyperlink" Target="http://www.drscholls.com/product.aspx?prodid=46" TargetMode="External"/><Relationship Id="rId2" Type="http://schemas.openxmlformats.org/officeDocument/2006/relationships/video" Target="file:///C:\Documents%20and%20Settings\Owner.BEVERLY-Q62OQR5\Local%20Settings\Temporary%20Internet%20Files\Content.IE5\YAC5GU9Y\MPj03154670000%5b1%5d.jpg" TargetMode="External"/><Relationship Id="rId1" Type="http://schemas.openxmlformats.org/officeDocument/2006/relationships/tags" Target="../tags/tag110.xml"/><Relationship Id="rId6" Type="http://schemas.openxmlformats.org/officeDocument/2006/relationships/image" Target="../media/image147.jpeg"/><Relationship Id="rId11" Type="http://schemas.openxmlformats.org/officeDocument/2006/relationships/image" Target="../media/image151.wmf"/><Relationship Id="rId5" Type="http://schemas.openxmlformats.org/officeDocument/2006/relationships/hyperlink" Target="http://www.northcoastfootcare.com/footcare-info/corns-callus.html" TargetMode="External"/><Relationship Id="rId10" Type="http://schemas.openxmlformats.org/officeDocument/2006/relationships/image" Target="../media/image150.png"/><Relationship Id="rId4" Type="http://schemas.openxmlformats.org/officeDocument/2006/relationships/notesSlide" Target="../notesSlides/notesSlide75.xml"/><Relationship Id="rId9" Type="http://schemas.openxmlformats.org/officeDocument/2006/relationships/image" Target="../media/image149.wmf"/></Relationships>
</file>

<file path=ppt/slides/_rels/slide11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76.xml"/><Relationship Id="rId7" Type="http://schemas.openxmlformats.org/officeDocument/2006/relationships/image" Target="../media/image58.png"/><Relationship Id="rId2" Type="http://schemas.openxmlformats.org/officeDocument/2006/relationships/slideLayout" Target="../slideLayouts/slideLayout27.xml"/><Relationship Id="rId1" Type="http://schemas.openxmlformats.org/officeDocument/2006/relationships/tags" Target="../tags/tag111.xml"/><Relationship Id="rId6" Type="http://schemas.openxmlformats.org/officeDocument/2006/relationships/image" Target="../media/image25.png"/><Relationship Id="rId5" Type="http://schemas.openxmlformats.org/officeDocument/2006/relationships/image" Target="../media/image57.png"/><Relationship Id="rId4" Type="http://schemas.openxmlformats.org/officeDocument/2006/relationships/image" Target="../media/image152.png"/></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3.xml"/><Relationship Id="rId1" Type="http://schemas.openxmlformats.org/officeDocument/2006/relationships/tags" Target="../tags/tag112.xml"/><Relationship Id="rId4" Type="http://schemas.openxmlformats.org/officeDocument/2006/relationships/image" Target="../media/image153.jpg"/></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3.xml"/><Relationship Id="rId1" Type="http://schemas.openxmlformats.org/officeDocument/2006/relationships/tags" Target="../tags/tag113.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3.xml"/><Relationship Id="rId1" Type="http://schemas.openxmlformats.org/officeDocument/2006/relationships/tags" Target="../tags/tag114.xml"/><Relationship Id="rId4" Type="http://schemas.openxmlformats.org/officeDocument/2006/relationships/image" Target="../media/image154.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3.xml"/><Relationship Id="rId1" Type="http://schemas.openxmlformats.org/officeDocument/2006/relationships/tags" Target="../tags/tag10.xml"/><Relationship Id="rId5" Type="http://schemas.openxmlformats.org/officeDocument/2006/relationships/image" Target="../media/image21.jpeg"/><Relationship Id="rId4" Type="http://schemas.openxmlformats.org/officeDocument/2006/relationships/image" Target="../media/image20.png"/></Relationships>
</file>

<file path=ppt/slides/_rels/slide12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slideLayout" Target="../slideLayouts/slideLayout23.xml"/><Relationship Id="rId1" Type="http://schemas.openxmlformats.org/officeDocument/2006/relationships/tags" Target="../tags/tag115.xml"/></Relationships>
</file>

<file path=ppt/slides/_rels/slide121.xml.rels><?xml version="1.0" encoding="UTF-8" standalone="yes"?>
<Relationships xmlns="http://schemas.openxmlformats.org/package/2006/relationships"><Relationship Id="rId8" Type="http://schemas.openxmlformats.org/officeDocument/2006/relationships/image" Target="../media/image156.jpeg"/><Relationship Id="rId3" Type="http://schemas.openxmlformats.org/officeDocument/2006/relationships/notesSlide" Target="../notesSlides/notesSlide80.xml"/><Relationship Id="rId7" Type="http://schemas.openxmlformats.org/officeDocument/2006/relationships/image" Target="../media/image59.png"/><Relationship Id="rId2" Type="http://schemas.openxmlformats.org/officeDocument/2006/relationships/slideLayout" Target="../slideLayouts/slideLayout27.xml"/><Relationship Id="rId1" Type="http://schemas.openxmlformats.org/officeDocument/2006/relationships/tags" Target="../tags/tag116.xml"/><Relationship Id="rId6" Type="http://schemas.openxmlformats.org/officeDocument/2006/relationships/image" Target="../media/image58.png"/><Relationship Id="rId5" Type="http://schemas.openxmlformats.org/officeDocument/2006/relationships/image" Target="../media/image25.png"/><Relationship Id="rId4" Type="http://schemas.openxmlformats.org/officeDocument/2006/relationships/image" Target="../media/image57.png"/></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3.xml"/><Relationship Id="rId1" Type="http://schemas.openxmlformats.org/officeDocument/2006/relationships/tags" Target="../tags/tag117.xml"/><Relationship Id="rId4" Type="http://schemas.openxmlformats.org/officeDocument/2006/relationships/image" Target="../media/image157.png"/></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8.xml"/><Relationship Id="rId1" Type="http://schemas.openxmlformats.org/officeDocument/2006/relationships/tags" Target="../tags/tag118.xml"/><Relationship Id="rId4" Type="http://schemas.openxmlformats.org/officeDocument/2006/relationships/image" Target="../media/image158.png"/></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8.xml"/><Relationship Id="rId1" Type="http://schemas.openxmlformats.org/officeDocument/2006/relationships/tags" Target="../tags/tag119.xml"/><Relationship Id="rId4" Type="http://schemas.openxmlformats.org/officeDocument/2006/relationships/image" Target="../media/image44.jpeg"/></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3.xml"/><Relationship Id="rId1" Type="http://schemas.openxmlformats.org/officeDocument/2006/relationships/tags" Target="../tags/tag120.xml"/><Relationship Id="rId5" Type="http://schemas.openxmlformats.org/officeDocument/2006/relationships/image" Target="../media/image160.png"/><Relationship Id="rId4" Type="http://schemas.openxmlformats.org/officeDocument/2006/relationships/image" Target="../media/image159.png"/></Relationships>
</file>

<file path=ppt/slides/_rels/slide12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notesSlide" Target="../notesSlides/notesSlide85.xml"/><Relationship Id="rId7" Type="http://schemas.openxmlformats.org/officeDocument/2006/relationships/image" Target="../media/image25.png"/><Relationship Id="rId2" Type="http://schemas.openxmlformats.org/officeDocument/2006/relationships/slideLayout" Target="../slideLayouts/slideLayout28.xml"/><Relationship Id="rId1" Type="http://schemas.openxmlformats.org/officeDocument/2006/relationships/tags" Target="../tags/tag121.xml"/><Relationship Id="rId6" Type="http://schemas.openxmlformats.org/officeDocument/2006/relationships/image" Target="../media/image57.png"/><Relationship Id="rId5" Type="http://schemas.openxmlformats.org/officeDocument/2006/relationships/image" Target="../media/image162.jpeg"/><Relationship Id="rId4" Type="http://schemas.openxmlformats.org/officeDocument/2006/relationships/image" Target="../media/image161.jpeg"/><Relationship Id="rId9" Type="http://schemas.openxmlformats.org/officeDocument/2006/relationships/image" Target="../media/image59.png"/></Relationships>
</file>

<file path=ppt/slides/_rels/slide127.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file:///C:\Documents%20and%20Settings\Owner.BEVERLY-Q62OQR5\Local%20Settings\Temporary%20Internet%20Files\Content.IE5\PV3ENANH\MPj04071720000%5b1%5d.jpg" TargetMode="External"/><Relationship Id="rId1" Type="http://schemas.openxmlformats.org/officeDocument/2006/relationships/tags" Target="../tags/tag122.xml"/><Relationship Id="rId5" Type="http://schemas.openxmlformats.org/officeDocument/2006/relationships/image" Target="../media/image163.png"/><Relationship Id="rId4" Type="http://schemas.openxmlformats.org/officeDocument/2006/relationships/notesSlide" Target="../notesSlides/notesSlide86.xml"/></Relationships>
</file>

<file path=ppt/slides/_rels/slide12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slideLayout" Target="../slideLayouts/slideLayout23.xml"/><Relationship Id="rId1" Type="http://schemas.openxmlformats.org/officeDocument/2006/relationships/tags" Target="../tags/tag123.xml"/></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87.xml"/><Relationship Id="rId7" Type="http://schemas.openxmlformats.org/officeDocument/2006/relationships/image" Target="../media/image59.png"/><Relationship Id="rId2" Type="http://schemas.openxmlformats.org/officeDocument/2006/relationships/slideLayout" Target="../slideLayouts/slideLayout23.xml"/><Relationship Id="rId1" Type="http://schemas.openxmlformats.org/officeDocument/2006/relationships/tags" Target="../tags/tag124.xml"/><Relationship Id="rId6" Type="http://schemas.openxmlformats.org/officeDocument/2006/relationships/image" Target="../media/image58.png"/><Relationship Id="rId5" Type="http://schemas.openxmlformats.org/officeDocument/2006/relationships/image" Target="../media/image25.png"/><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3.xml"/><Relationship Id="rId1" Type="http://schemas.openxmlformats.org/officeDocument/2006/relationships/tags" Target="../tags/tag11.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3.xml"/><Relationship Id="rId1" Type="http://schemas.openxmlformats.org/officeDocument/2006/relationships/tags" Target="../tags/tag125.xml"/><Relationship Id="rId5" Type="http://schemas.openxmlformats.org/officeDocument/2006/relationships/image" Target="../media/image166.wmf"/><Relationship Id="rId4" Type="http://schemas.openxmlformats.org/officeDocument/2006/relationships/image" Target="../media/image165.wmf"/></Relationships>
</file>

<file path=ppt/slides/_rels/slide131.xml.rels><?xml version="1.0" encoding="UTF-8" standalone="yes"?>
<Relationships xmlns="http://schemas.openxmlformats.org/package/2006/relationships"><Relationship Id="rId3" Type="http://schemas.openxmlformats.org/officeDocument/2006/relationships/hyperlink" Target="http://www.diabetesed.net/page/_files/Diabetes-Meds-on-a-Budget.pdf" TargetMode="External"/><Relationship Id="rId2" Type="http://schemas.openxmlformats.org/officeDocument/2006/relationships/slideLayout" Target="../slideLayouts/slideLayout23.xml"/><Relationship Id="rId1" Type="http://schemas.openxmlformats.org/officeDocument/2006/relationships/tags" Target="../tags/tag126.xml"/><Relationship Id="rId5" Type="http://schemas.openxmlformats.org/officeDocument/2006/relationships/image" Target="../media/image168.png"/><Relationship Id="rId4" Type="http://schemas.openxmlformats.org/officeDocument/2006/relationships/image" Target="../media/image167.jpeg"/></Relationships>
</file>

<file path=ppt/slides/_rels/slide132.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slideLayout" Target="../slideLayouts/slideLayout23.xml"/><Relationship Id="rId1" Type="http://schemas.openxmlformats.org/officeDocument/2006/relationships/tags" Target="../tags/tag127.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8.xml"/><Relationship Id="rId1" Type="http://schemas.openxmlformats.org/officeDocument/2006/relationships/tags" Target="../tags/tag128.xml"/><Relationship Id="rId4" Type="http://schemas.openxmlformats.org/officeDocument/2006/relationships/image" Target="../media/image170.jpeg"/></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90.xml"/><Relationship Id="rId7" Type="http://schemas.openxmlformats.org/officeDocument/2006/relationships/image" Target="../media/image174.png"/><Relationship Id="rId2" Type="http://schemas.openxmlformats.org/officeDocument/2006/relationships/slideLayout" Target="../slideLayouts/slideLayout23.xml"/><Relationship Id="rId1" Type="http://schemas.openxmlformats.org/officeDocument/2006/relationships/tags" Target="../tags/tag129.xml"/><Relationship Id="rId6" Type="http://schemas.openxmlformats.org/officeDocument/2006/relationships/image" Target="../media/image173.png"/><Relationship Id="rId5" Type="http://schemas.openxmlformats.org/officeDocument/2006/relationships/image" Target="../media/image172.jpeg"/><Relationship Id="rId4" Type="http://schemas.openxmlformats.org/officeDocument/2006/relationships/image" Target="../media/image171.png"/></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3.xml"/><Relationship Id="rId1" Type="http://schemas.openxmlformats.org/officeDocument/2006/relationships/tags" Target="../tags/tag130.xml"/></Relationships>
</file>

<file path=ppt/slides/_rels/slide136.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slideLayout" Target="../slideLayouts/slideLayout23.xml"/><Relationship Id="rId1" Type="http://schemas.openxmlformats.org/officeDocument/2006/relationships/tags" Target="../tags/tag131.xml"/><Relationship Id="rId5" Type="http://schemas.openxmlformats.org/officeDocument/2006/relationships/image" Target="../media/image177.png"/><Relationship Id="rId4" Type="http://schemas.openxmlformats.org/officeDocument/2006/relationships/image" Target="../media/image176.png"/></Relationships>
</file>

<file path=ppt/slides/_rels/slide137.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3.xml"/></Relationships>
</file>

<file path=ppt/slides/_rels/slide13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slideLayout" Target="../slideLayouts/slideLayout23.xml"/><Relationship Id="rId1" Type="http://schemas.openxmlformats.org/officeDocument/2006/relationships/tags" Target="../tags/tag132.xml"/><Relationship Id="rId5" Type="http://schemas.openxmlformats.org/officeDocument/2006/relationships/image" Target="../media/image181.png"/><Relationship Id="rId4" Type="http://schemas.openxmlformats.org/officeDocument/2006/relationships/image" Target="../media/image180.png"/></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7.xml"/><Relationship Id="rId1" Type="http://schemas.openxmlformats.org/officeDocument/2006/relationships/tags" Target="../tags/tag133.xml"/><Relationship Id="rId4" Type="http://schemas.openxmlformats.org/officeDocument/2006/relationships/image" Target="../media/image166.wm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8.xml"/><Relationship Id="rId1" Type="http://schemas.openxmlformats.org/officeDocument/2006/relationships/tags" Target="../tags/tag12.xml"/><Relationship Id="rId5" Type="http://schemas.openxmlformats.org/officeDocument/2006/relationships/image" Target="../media/image24.png"/><Relationship Id="rId4" Type="http://schemas.openxmlformats.org/officeDocument/2006/relationships/image" Target="../media/image23.jpeg"/></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3.xml"/><Relationship Id="rId1" Type="http://schemas.openxmlformats.org/officeDocument/2006/relationships/tags" Target="../tags/tag134.xml"/></Relationships>
</file>

<file path=ppt/slides/_rels/slide141.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slideLayout" Target="../slideLayouts/slideLayout23.xml"/><Relationship Id="rId1" Type="http://schemas.openxmlformats.org/officeDocument/2006/relationships/tags" Target="../tags/tag135.xml"/><Relationship Id="rId4" Type="http://schemas.openxmlformats.org/officeDocument/2006/relationships/image" Target="../media/image183.png"/></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3.xml"/><Relationship Id="rId1" Type="http://schemas.openxmlformats.org/officeDocument/2006/relationships/tags" Target="../tags/tag136.xml"/><Relationship Id="rId4" Type="http://schemas.openxmlformats.org/officeDocument/2006/relationships/image" Target="../media/image184.wmf"/></Relationships>
</file>

<file path=ppt/slides/_rels/slide14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37.xml"/><Relationship Id="rId1" Type="http://schemas.openxmlformats.org/officeDocument/2006/relationships/vmlDrawing" Target="../drawings/vmlDrawing4.vml"/><Relationship Id="rId6" Type="http://schemas.openxmlformats.org/officeDocument/2006/relationships/image" Target="../media/image185.emf"/><Relationship Id="rId5" Type="http://schemas.openxmlformats.org/officeDocument/2006/relationships/oleObject" Target="../embeddings/oleObject5.bin"/><Relationship Id="rId4" Type="http://schemas.openxmlformats.org/officeDocument/2006/relationships/notesSlide" Target="../notesSlides/notesSlide95.xml"/></Relationships>
</file>

<file path=ppt/slides/_rels/slide14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38.xml"/><Relationship Id="rId1" Type="http://schemas.openxmlformats.org/officeDocument/2006/relationships/vmlDrawing" Target="../drawings/vmlDrawing5.vml"/><Relationship Id="rId6" Type="http://schemas.openxmlformats.org/officeDocument/2006/relationships/image" Target="../media/image186.emf"/><Relationship Id="rId5" Type="http://schemas.openxmlformats.org/officeDocument/2006/relationships/oleObject" Target="../embeddings/oleObject6.bin"/><Relationship Id="rId4" Type="http://schemas.openxmlformats.org/officeDocument/2006/relationships/notesSlide" Target="../notesSlides/notesSlide96.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3.xml"/><Relationship Id="rId1" Type="http://schemas.openxmlformats.org/officeDocument/2006/relationships/tags" Target="../tags/tag139.xml"/></Relationships>
</file>

<file path=ppt/slides/_rels/slide146.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23.xml"/></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3.xml"/><Relationship Id="rId1" Type="http://schemas.openxmlformats.org/officeDocument/2006/relationships/tags" Target="../tags/tag140.xml"/><Relationship Id="rId4" Type="http://schemas.openxmlformats.org/officeDocument/2006/relationships/image" Target="../media/image165.wmf"/></Relationships>
</file>

<file path=ppt/slides/_rels/slide148.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90.jpeg"/><Relationship Id="rId2" Type="http://schemas.openxmlformats.org/officeDocument/2006/relationships/tags" Target="../tags/tag141.xml"/><Relationship Id="rId1" Type="http://schemas.openxmlformats.org/officeDocument/2006/relationships/vmlDrawing" Target="../drawings/vmlDrawing6.vml"/><Relationship Id="rId6" Type="http://schemas.openxmlformats.org/officeDocument/2006/relationships/image" Target="../media/image189.emf"/><Relationship Id="rId5" Type="http://schemas.openxmlformats.org/officeDocument/2006/relationships/oleObject" Target="../embeddings/oleObject7.bin"/><Relationship Id="rId4" Type="http://schemas.openxmlformats.org/officeDocument/2006/relationships/notesSlide" Target="../notesSlides/notesSlide99.xml"/></Relationships>
</file>

<file path=ppt/slides/_rels/slide149.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5.xml"/><Relationship Id="rId1" Type="http://schemas.openxmlformats.org/officeDocument/2006/relationships/tags" Target="../tags/tag13.xml"/><Relationship Id="rId4" Type="http://schemas.openxmlformats.org/officeDocument/2006/relationships/image" Target="../media/image25.png"/></Relationships>
</file>

<file path=ppt/slides/_rels/slide150.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slideLayout" Target="../slideLayouts/slideLayout23.xml"/><Relationship Id="rId1" Type="http://schemas.openxmlformats.org/officeDocument/2006/relationships/tags" Target="../tags/tag142.xml"/></Relationships>
</file>

<file path=ppt/slides/_rels/slide15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43.xml"/><Relationship Id="rId1" Type="http://schemas.openxmlformats.org/officeDocument/2006/relationships/vmlDrawing" Target="../drawings/vmlDrawing7.vml"/><Relationship Id="rId6" Type="http://schemas.openxmlformats.org/officeDocument/2006/relationships/image" Target="../media/image192.emf"/><Relationship Id="rId5" Type="http://schemas.openxmlformats.org/officeDocument/2006/relationships/oleObject" Target="../embeddings/oleObject8.bin"/><Relationship Id="rId4" Type="http://schemas.openxmlformats.org/officeDocument/2006/relationships/notesSlide" Target="../notesSlides/notesSlide100.xml"/></Relationships>
</file>

<file path=ppt/slides/_rels/slide152.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slideLayout" Target="../slideLayouts/slideLayout23.xml"/><Relationship Id="rId1" Type="http://schemas.openxmlformats.org/officeDocument/2006/relationships/tags" Target="../tags/tag144.xml"/></Relationships>
</file>

<file path=ppt/slides/_rels/slide15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45.xml"/><Relationship Id="rId1" Type="http://schemas.openxmlformats.org/officeDocument/2006/relationships/vmlDrawing" Target="../drawings/vmlDrawing8.vml"/><Relationship Id="rId6" Type="http://schemas.openxmlformats.org/officeDocument/2006/relationships/image" Target="../media/image193.emf"/><Relationship Id="rId5" Type="http://schemas.openxmlformats.org/officeDocument/2006/relationships/oleObject" Target="../embeddings/oleObject9.bin"/><Relationship Id="rId4" Type="http://schemas.openxmlformats.org/officeDocument/2006/relationships/notesSlide" Target="../notesSlides/notesSlide101.xml"/></Relationships>
</file>

<file path=ppt/slides/_rels/slide15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46.xml"/><Relationship Id="rId1" Type="http://schemas.openxmlformats.org/officeDocument/2006/relationships/vmlDrawing" Target="../drawings/vmlDrawing9.vml"/><Relationship Id="rId6" Type="http://schemas.openxmlformats.org/officeDocument/2006/relationships/image" Target="../media/image194.emf"/><Relationship Id="rId5" Type="http://schemas.openxmlformats.org/officeDocument/2006/relationships/oleObject" Target="../embeddings/oleObject10.bin"/><Relationship Id="rId4" Type="http://schemas.openxmlformats.org/officeDocument/2006/relationships/notesSlide" Target="../notesSlides/notesSlide102.xml"/></Relationships>
</file>

<file path=ppt/slides/_rels/slide155.xml.rels><?xml version="1.0" encoding="UTF-8" standalone="yes"?>
<Relationships xmlns="http://schemas.openxmlformats.org/package/2006/relationships"><Relationship Id="rId3" Type="http://schemas.openxmlformats.org/officeDocument/2006/relationships/image" Target="../media/image195.WMF"/><Relationship Id="rId2" Type="http://schemas.openxmlformats.org/officeDocument/2006/relationships/slideLayout" Target="../slideLayouts/slideLayout23.xml"/><Relationship Id="rId1" Type="http://schemas.openxmlformats.org/officeDocument/2006/relationships/tags" Target="../tags/tag147.xml"/></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3.xml"/><Relationship Id="rId1" Type="http://schemas.openxmlformats.org/officeDocument/2006/relationships/tags" Target="../tags/tag148.xml"/><Relationship Id="rId4" Type="http://schemas.openxmlformats.org/officeDocument/2006/relationships/image" Target="../media/image196.WMF"/></Relationships>
</file>

<file path=ppt/slides/_rels/slide157.xml.rels><?xml version="1.0" encoding="UTF-8" standalone="yes"?>
<Relationships xmlns="http://schemas.openxmlformats.org/package/2006/relationships"><Relationship Id="rId3" Type="http://schemas.openxmlformats.org/officeDocument/2006/relationships/image" Target="../media/image197.WMF"/><Relationship Id="rId2" Type="http://schemas.openxmlformats.org/officeDocument/2006/relationships/slideLayout" Target="../slideLayouts/slideLayout23.xml"/><Relationship Id="rId1" Type="http://schemas.openxmlformats.org/officeDocument/2006/relationships/tags" Target="../tags/tag150.xml"/></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3.xml"/><Relationship Id="rId1" Type="http://schemas.openxmlformats.org/officeDocument/2006/relationships/tags" Target="../tags/tag151.xml"/><Relationship Id="rId6" Type="http://schemas.openxmlformats.org/officeDocument/2006/relationships/image" Target="../media/image198.jpeg"/><Relationship Id="rId5" Type="http://schemas.openxmlformats.org/officeDocument/2006/relationships/image" Target="../media/image25.png"/><Relationship Id="rId4" Type="http://schemas.openxmlformats.org/officeDocument/2006/relationships/image" Target="../media/image57.png"/></Relationships>
</file>

<file path=ppt/slides/_rels/slide1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3.xml"/><Relationship Id="rId1" Type="http://schemas.openxmlformats.org/officeDocument/2006/relationships/tags" Target="../tags/tag152.xml"/><Relationship Id="rId5" Type="http://schemas.openxmlformats.org/officeDocument/2006/relationships/image" Target="../media/image200.WMF"/><Relationship Id="rId4" Type="http://schemas.openxmlformats.org/officeDocument/2006/relationships/image" Target="../media/image19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7.xml"/><Relationship Id="rId1" Type="http://schemas.openxmlformats.org/officeDocument/2006/relationships/tags" Target="../tags/tag14.xml"/><Relationship Id="rId5" Type="http://schemas.openxmlformats.org/officeDocument/2006/relationships/image" Target="../media/image27.jpeg"/><Relationship Id="rId4" Type="http://schemas.openxmlformats.org/officeDocument/2006/relationships/image" Target="../media/image26.png"/></Relationships>
</file>

<file path=ppt/slides/_rels/slide16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53.xml"/><Relationship Id="rId1" Type="http://schemas.openxmlformats.org/officeDocument/2006/relationships/vmlDrawing" Target="../drawings/vmlDrawing10.vml"/><Relationship Id="rId6" Type="http://schemas.openxmlformats.org/officeDocument/2006/relationships/image" Target="../media/image201.wmf"/><Relationship Id="rId5" Type="http://schemas.openxmlformats.org/officeDocument/2006/relationships/oleObject" Target="../embeddings/oleObject11.bin"/><Relationship Id="rId4" Type="http://schemas.openxmlformats.org/officeDocument/2006/relationships/image" Target="../media/image199.png"/></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05.xml"/><Relationship Id="rId7" Type="http://schemas.openxmlformats.org/officeDocument/2006/relationships/image" Target="../media/image205.png"/><Relationship Id="rId2" Type="http://schemas.openxmlformats.org/officeDocument/2006/relationships/slideLayout" Target="../slideLayouts/slideLayout28.xml"/><Relationship Id="rId1" Type="http://schemas.openxmlformats.org/officeDocument/2006/relationships/tags" Target="../tags/tag154.xml"/><Relationship Id="rId6" Type="http://schemas.openxmlformats.org/officeDocument/2006/relationships/image" Target="../media/image204.png"/><Relationship Id="rId5" Type="http://schemas.openxmlformats.org/officeDocument/2006/relationships/image" Target="../media/image203.png"/><Relationship Id="rId4" Type="http://schemas.openxmlformats.org/officeDocument/2006/relationships/image" Target="../media/image202.jpeg"/></Relationships>
</file>

<file path=ppt/slides/_rels/slide16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55.xml"/><Relationship Id="rId1" Type="http://schemas.openxmlformats.org/officeDocument/2006/relationships/vmlDrawing" Target="../drawings/vmlDrawing11.vml"/><Relationship Id="rId6" Type="http://schemas.openxmlformats.org/officeDocument/2006/relationships/image" Target="../media/image206.emf"/><Relationship Id="rId5" Type="http://schemas.openxmlformats.org/officeDocument/2006/relationships/oleObject" Target="../embeddings/oleObject12.bin"/><Relationship Id="rId4" Type="http://schemas.openxmlformats.org/officeDocument/2006/relationships/notesSlide" Target="../notesSlides/notesSlide106.xml"/></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3.xml"/><Relationship Id="rId1" Type="http://schemas.openxmlformats.org/officeDocument/2006/relationships/tags" Target="../tags/tag156.xml"/><Relationship Id="rId5" Type="http://schemas.openxmlformats.org/officeDocument/2006/relationships/image" Target="../media/image208.png"/><Relationship Id="rId4" Type="http://schemas.openxmlformats.org/officeDocument/2006/relationships/image" Target="../media/image207.png"/></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3.xml"/><Relationship Id="rId1" Type="http://schemas.openxmlformats.org/officeDocument/2006/relationships/tags" Target="../tags/tag157.xml"/><Relationship Id="rId5" Type="http://schemas.openxmlformats.org/officeDocument/2006/relationships/image" Target="../media/image208.png"/><Relationship Id="rId4" Type="http://schemas.openxmlformats.org/officeDocument/2006/relationships/image" Target="../media/image207.png"/></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23.xml"/><Relationship Id="rId1" Type="http://schemas.openxmlformats.org/officeDocument/2006/relationships/tags" Target="../tags/tag158.xml"/><Relationship Id="rId5" Type="http://schemas.openxmlformats.org/officeDocument/2006/relationships/image" Target="../media/image208.png"/><Relationship Id="rId4" Type="http://schemas.openxmlformats.org/officeDocument/2006/relationships/image" Target="../media/image207.png"/></Relationships>
</file>

<file path=ppt/slides/_rels/slide16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59.xml"/><Relationship Id="rId1" Type="http://schemas.openxmlformats.org/officeDocument/2006/relationships/vmlDrawing" Target="../drawings/vmlDrawing12.vml"/><Relationship Id="rId6" Type="http://schemas.openxmlformats.org/officeDocument/2006/relationships/image" Target="../media/image209.emf"/><Relationship Id="rId5" Type="http://schemas.openxmlformats.org/officeDocument/2006/relationships/oleObject" Target="../embeddings/oleObject13.bin"/><Relationship Id="rId4" Type="http://schemas.openxmlformats.org/officeDocument/2006/relationships/notesSlide" Target="../notesSlides/notesSlide110.xml"/></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3.xml"/><Relationship Id="rId1" Type="http://schemas.openxmlformats.org/officeDocument/2006/relationships/tags" Target="../tags/tag160.xml"/></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3.xml"/><Relationship Id="rId1" Type="http://schemas.openxmlformats.org/officeDocument/2006/relationships/tags" Target="../tags/tag161.xml"/><Relationship Id="rId6" Type="http://schemas.openxmlformats.org/officeDocument/2006/relationships/image" Target="../media/image211.jpeg"/><Relationship Id="rId5" Type="http://schemas.openxmlformats.org/officeDocument/2006/relationships/hyperlink" Target="http://www.ciwmb.ca.gov/HHW/HealthCare/Collection/" TargetMode="External"/><Relationship Id="rId4" Type="http://schemas.openxmlformats.org/officeDocument/2006/relationships/image" Target="../media/image210.jpeg"/></Relationships>
</file>

<file path=ppt/slides/_rels/slide169.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slideLayout" Target="../slideLayouts/slideLayout23.xml"/><Relationship Id="rId1" Type="http://schemas.openxmlformats.org/officeDocument/2006/relationships/tags" Target="../tags/tag16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5.xml"/><Relationship Id="rId1" Type="http://schemas.openxmlformats.org/officeDocument/2006/relationships/tags" Target="../tags/tag15.xml"/></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3.xml"/><Relationship Id="rId1" Type="http://schemas.openxmlformats.org/officeDocument/2006/relationships/tags" Target="../tags/tag163.xml"/><Relationship Id="rId4" Type="http://schemas.openxmlformats.org/officeDocument/2006/relationships/image" Target="../media/image96.wmf"/></Relationships>
</file>

<file path=ppt/slides/_rels/slide171.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164.xml"/></Relationships>
</file>

<file path=ppt/slides/_rels/slide172.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slideLayout" Target="../slideLayouts/slideLayout23.xml"/><Relationship Id="rId1" Type="http://schemas.openxmlformats.org/officeDocument/2006/relationships/tags" Target="../tags/tag165.xml"/></Relationships>
</file>

<file path=ppt/slides/_rels/slide173.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slideLayout" Target="../slideLayouts/slideLayout23.xml"/><Relationship Id="rId1" Type="http://schemas.openxmlformats.org/officeDocument/2006/relationships/tags" Target="../tags/tag166.xml"/><Relationship Id="rId5" Type="http://schemas.openxmlformats.org/officeDocument/2006/relationships/image" Target="../media/image216.png"/><Relationship Id="rId4" Type="http://schemas.openxmlformats.org/officeDocument/2006/relationships/image" Target="../media/image215.png"/></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3.xml"/><Relationship Id="rId1" Type="http://schemas.openxmlformats.org/officeDocument/2006/relationships/tags" Target="../tags/tag167.xml"/><Relationship Id="rId4" Type="http://schemas.openxmlformats.org/officeDocument/2006/relationships/image" Target="../media/image217.jpeg"/></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23.xml"/><Relationship Id="rId1" Type="http://schemas.openxmlformats.org/officeDocument/2006/relationships/tags" Target="../tags/tag168.xml"/><Relationship Id="rId5" Type="http://schemas.openxmlformats.org/officeDocument/2006/relationships/image" Target="../media/image219.png"/><Relationship Id="rId4" Type="http://schemas.openxmlformats.org/officeDocument/2006/relationships/image" Target="../media/image218.png"/></Relationships>
</file>

<file path=ppt/slides/_rels/slide176.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23.xml"/></Relationships>
</file>

<file path=ppt/slides/_rels/slide177.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slideLayout" Target="../slideLayouts/slideLayout23.xml"/><Relationship Id="rId1" Type="http://schemas.openxmlformats.org/officeDocument/2006/relationships/tags" Target="../tags/tag169.xml"/><Relationship Id="rId5" Type="http://schemas.openxmlformats.org/officeDocument/2006/relationships/image" Target="../media/image223.JPG"/><Relationship Id="rId4" Type="http://schemas.openxmlformats.org/officeDocument/2006/relationships/image" Target="../media/image222.png"/></Relationships>
</file>

<file path=ppt/slides/_rels/slide178.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slideLayout" Target="../slideLayouts/slideLayout23.xml"/><Relationship Id="rId1" Type="http://schemas.openxmlformats.org/officeDocument/2006/relationships/tags" Target="../tags/tag170.xml"/></Relationships>
</file>

<file path=ppt/slides/_rels/slide179.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slideLayout" Target="../slideLayouts/slideLayout23.xml"/><Relationship Id="rId1" Type="http://schemas.openxmlformats.org/officeDocument/2006/relationships/tags" Target="../tags/tag17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3.xml"/><Relationship Id="rId1" Type="http://schemas.openxmlformats.org/officeDocument/2006/relationships/tags" Target="../tags/tag16.xml"/><Relationship Id="rId4" Type="http://schemas.openxmlformats.org/officeDocument/2006/relationships/image" Target="../media/image28.png"/></Relationships>
</file>

<file path=ppt/slides/_rels/slide180.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slideLayout" Target="../slideLayouts/slideLayout25.xml"/><Relationship Id="rId1" Type="http://schemas.openxmlformats.org/officeDocument/2006/relationships/tags" Target="../tags/tag172.xml"/></Relationships>
</file>

<file path=ppt/slides/_rels/slide181.xml.rels><?xml version="1.0" encoding="UTF-8" standalone="yes"?>
<Relationships xmlns="http://schemas.openxmlformats.org/package/2006/relationships"><Relationship Id="rId3" Type="http://schemas.openxmlformats.org/officeDocument/2006/relationships/hyperlink" Target="http://click.icptrack.com/icp/rclick.php?d=-zYLFItMxAdYT0P5ixng4XSzCbheltQs&amp;w=3&amp;destination=http://commonhealth.wbur.org/2014/06/birth-canal-bacteria-c-section" TargetMode="External"/><Relationship Id="rId2" Type="http://schemas.openxmlformats.org/officeDocument/2006/relationships/image" Target="../media/image227.JPG"/><Relationship Id="rId1" Type="http://schemas.openxmlformats.org/officeDocument/2006/relationships/slideLayout" Target="../slideLayouts/slideLayout25.xml"/></Relationships>
</file>

<file path=ppt/slides/_rels/slide182.xml.rels><?xml version="1.0" encoding="UTF-8" standalone="yes"?>
<Relationships xmlns="http://schemas.openxmlformats.org/package/2006/relationships"><Relationship Id="rId3" Type="http://schemas.openxmlformats.org/officeDocument/2006/relationships/image" Target="../media/image228.emf"/><Relationship Id="rId2" Type="http://schemas.openxmlformats.org/officeDocument/2006/relationships/slideLayout" Target="../slideLayouts/slideLayout23.xml"/><Relationship Id="rId1" Type="http://schemas.openxmlformats.org/officeDocument/2006/relationships/tags" Target="../tags/tag173.xml"/></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23.xml"/><Relationship Id="rId1" Type="http://schemas.openxmlformats.org/officeDocument/2006/relationships/tags" Target="../tags/tag174.xml"/><Relationship Id="rId4" Type="http://schemas.openxmlformats.org/officeDocument/2006/relationships/image" Target="../media/image229.png"/></Relationships>
</file>

<file path=ppt/slides/_rels/slide184.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175.xml"/></Relationships>
</file>

<file path=ppt/slides/_rels/slide185.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slideLayout" Target="../slideLayouts/slideLayout26.xml"/><Relationship Id="rId1" Type="http://schemas.openxmlformats.org/officeDocument/2006/relationships/tags" Target="../tags/tag176.xml"/></Relationships>
</file>

<file path=ppt/slides/_rels/slide186.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slideLayout" Target="../slideLayouts/slideLayout25.xml"/><Relationship Id="rId1" Type="http://schemas.openxmlformats.org/officeDocument/2006/relationships/tags" Target="../tags/tag177.xml"/></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23.xml"/><Relationship Id="rId1" Type="http://schemas.openxmlformats.org/officeDocument/2006/relationships/tags" Target="../tags/tag178.xml"/><Relationship Id="rId4" Type="http://schemas.openxmlformats.org/officeDocument/2006/relationships/image" Target="../media/image232.wmf"/></Relationships>
</file>

<file path=ppt/slides/_rels/slide188.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23.xml"/></Relationships>
</file>

<file path=ppt/slides/_rels/slide189.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3.xml"/><Relationship Id="rId1" Type="http://schemas.openxmlformats.org/officeDocument/2006/relationships/tags" Target="../tags/tag17.xml"/><Relationship Id="rId4" Type="http://schemas.openxmlformats.org/officeDocument/2006/relationships/image" Target="../media/image29.png"/></Relationships>
</file>

<file path=ppt/slides/_rels/slide190.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slideLayout" Target="../slideLayouts/slideLayout23.xml"/><Relationship Id="rId1" Type="http://schemas.openxmlformats.org/officeDocument/2006/relationships/tags" Target="../tags/tag179.xml"/></Relationships>
</file>

<file path=ppt/slides/_rels/slide191.xml.rels><?xml version="1.0" encoding="UTF-8" standalone="yes"?>
<Relationships xmlns="http://schemas.openxmlformats.org/package/2006/relationships"><Relationship Id="rId3" Type="http://schemas.openxmlformats.org/officeDocument/2006/relationships/image" Target="../media/image235.wmf"/><Relationship Id="rId2" Type="http://schemas.openxmlformats.org/officeDocument/2006/relationships/slideLayout" Target="../slideLayouts/slideLayout23.xml"/><Relationship Id="rId1" Type="http://schemas.openxmlformats.org/officeDocument/2006/relationships/tags" Target="../tags/tag180.xml"/></Relationships>
</file>

<file path=ppt/slides/_rels/slide192.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slideLayout" Target="../slideLayouts/slideLayout23.xml"/><Relationship Id="rId1" Type="http://schemas.openxmlformats.org/officeDocument/2006/relationships/tags" Target="../tags/tag181.xml"/></Relationships>
</file>

<file path=ppt/slides/_rels/slide193.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slideLayout" Target="../slideLayouts/slideLayout23.xml"/><Relationship Id="rId1" Type="http://schemas.openxmlformats.org/officeDocument/2006/relationships/tags" Target="../tags/tag182.xml"/></Relationships>
</file>

<file path=ppt/slides/_rels/slide194.xml.rels><?xml version="1.0" encoding="UTF-8" standalone="yes"?>
<Relationships xmlns="http://schemas.openxmlformats.org/package/2006/relationships"><Relationship Id="rId3" Type="http://schemas.openxmlformats.org/officeDocument/2006/relationships/image" Target="../media/image238.wmf"/><Relationship Id="rId2" Type="http://schemas.openxmlformats.org/officeDocument/2006/relationships/slideLayout" Target="../slideLayouts/slideLayout23.xml"/><Relationship Id="rId1" Type="http://schemas.openxmlformats.org/officeDocument/2006/relationships/tags" Target="../tags/tag183.xml"/><Relationship Id="rId5" Type="http://schemas.openxmlformats.org/officeDocument/2006/relationships/image" Target="../media/image240.wmf"/><Relationship Id="rId4" Type="http://schemas.openxmlformats.org/officeDocument/2006/relationships/image" Target="../media/image239.wmf"/></Relationships>
</file>

<file path=ppt/slides/_rels/slide195.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slideLayout" Target="../slideLayouts/slideLayout23.xml"/><Relationship Id="rId1" Type="http://schemas.openxmlformats.org/officeDocument/2006/relationships/tags" Target="../tags/tag184.xml"/></Relationships>
</file>

<file path=ppt/slides/_rels/slide196.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slideLayout" Target="../slideLayouts/slideLayout23.xml"/><Relationship Id="rId1" Type="http://schemas.openxmlformats.org/officeDocument/2006/relationships/tags" Target="../tags/tag185.xml"/><Relationship Id="rId4" Type="http://schemas.microsoft.com/office/2007/relationships/hdphoto" Target="../media/hdphoto4.wdp"/></Relationships>
</file>

<file path=ppt/slides/_rels/slide197.xml.rels><?xml version="1.0" encoding="UTF-8" standalone="yes"?>
<Relationships xmlns="http://schemas.openxmlformats.org/package/2006/relationships"><Relationship Id="rId3" Type="http://schemas.openxmlformats.org/officeDocument/2006/relationships/image" Target="../media/image243.WMF"/><Relationship Id="rId2" Type="http://schemas.openxmlformats.org/officeDocument/2006/relationships/slideLayout" Target="../slideLayouts/slideLayout23.xml"/><Relationship Id="rId1" Type="http://schemas.openxmlformats.org/officeDocument/2006/relationships/tags" Target="../tags/tag186.xml"/></Relationships>
</file>

<file path=ppt/slides/_rels/slide198.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slideLayout" Target="../slideLayouts/slideLayout23.xml"/><Relationship Id="rId1" Type="http://schemas.openxmlformats.org/officeDocument/2006/relationships/tags" Target="../tags/tag187.xml"/></Relationships>
</file>

<file path=ppt/slides/_rels/slide19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88.xml"/><Relationship Id="rId1" Type="http://schemas.openxmlformats.org/officeDocument/2006/relationships/vmlDrawing" Target="../drawings/vmlDrawing13.vml"/><Relationship Id="rId5" Type="http://schemas.openxmlformats.org/officeDocument/2006/relationships/image" Target="../media/image245.emf"/><Relationship Id="rId4" Type="http://schemas.openxmlformats.org/officeDocument/2006/relationships/oleObject" Target="../embeddings/oleObject14.bin"/></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3.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23.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200.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23.xml"/><Relationship Id="rId1" Type="http://schemas.openxmlformats.org/officeDocument/2006/relationships/tags" Target="../tags/tag189.xml"/><Relationship Id="rId4" Type="http://schemas.openxmlformats.org/officeDocument/2006/relationships/image" Target="../media/image246.emf"/></Relationships>
</file>

<file path=ppt/slides/_rels/slide201.xml.rels><?xml version="1.0" encoding="UTF-8" standalone="yes"?>
<Relationships xmlns="http://schemas.openxmlformats.org/package/2006/relationships"><Relationship Id="rId8" Type="http://schemas.openxmlformats.org/officeDocument/2006/relationships/image" Target="../media/image252.jpeg"/><Relationship Id="rId3" Type="http://schemas.openxmlformats.org/officeDocument/2006/relationships/image" Target="../media/image247.png"/><Relationship Id="rId7" Type="http://schemas.openxmlformats.org/officeDocument/2006/relationships/image" Target="../media/image251.png"/><Relationship Id="rId12" Type="http://schemas.openxmlformats.org/officeDocument/2006/relationships/image" Target="../media/image256.jpeg"/><Relationship Id="rId2" Type="http://schemas.openxmlformats.org/officeDocument/2006/relationships/slideLayout" Target="../slideLayouts/slideLayout23.xml"/><Relationship Id="rId1" Type="http://schemas.openxmlformats.org/officeDocument/2006/relationships/tags" Target="../tags/tag190.xml"/><Relationship Id="rId6" Type="http://schemas.openxmlformats.org/officeDocument/2006/relationships/image" Target="../media/image250.jpeg"/><Relationship Id="rId11" Type="http://schemas.openxmlformats.org/officeDocument/2006/relationships/image" Target="../media/image255.jpeg"/><Relationship Id="rId5" Type="http://schemas.openxmlformats.org/officeDocument/2006/relationships/image" Target="../media/image249.png"/><Relationship Id="rId10" Type="http://schemas.openxmlformats.org/officeDocument/2006/relationships/image" Target="../media/image254.jpeg"/><Relationship Id="rId4" Type="http://schemas.openxmlformats.org/officeDocument/2006/relationships/image" Target="../media/image248.png"/><Relationship Id="rId9" Type="http://schemas.openxmlformats.org/officeDocument/2006/relationships/image" Target="../media/image253.jpeg"/></Relationships>
</file>

<file path=ppt/slides/_rels/slide202.xml.rels><?xml version="1.0" encoding="UTF-8" standalone="yes"?>
<Relationships xmlns="http://schemas.openxmlformats.org/package/2006/relationships"><Relationship Id="rId8" Type="http://schemas.openxmlformats.org/officeDocument/2006/relationships/image" Target="../media/image261.jpeg"/><Relationship Id="rId3" Type="http://schemas.openxmlformats.org/officeDocument/2006/relationships/image" Target="../media/image248.png"/><Relationship Id="rId7" Type="http://schemas.openxmlformats.org/officeDocument/2006/relationships/image" Target="../media/image260.jpeg"/><Relationship Id="rId12" Type="http://schemas.openxmlformats.org/officeDocument/2006/relationships/image" Target="../media/image265.png"/><Relationship Id="rId2" Type="http://schemas.openxmlformats.org/officeDocument/2006/relationships/slideLayout" Target="../slideLayouts/slideLayout23.xml"/><Relationship Id="rId1" Type="http://schemas.openxmlformats.org/officeDocument/2006/relationships/tags" Target="../tags/tag191.xml"/><Relationship Id="rId6" Type="http://schemas.openxmlformats.org/officeDocument/2006/relationships/image" Target="../media/image259.jpeg"/><Relationship Id="rId11" Type="http://schemas.openxmlformats.org/officeDocument/2006/relationships/image" Target="../media/image264.png"/><Relationship Id="rId5" Type="http://schemas.openxmlformats.org/officeDocument/2006/relationships/image" Target="../media/image258.jpeg"/><Relationship Id="rId10" Type="http://schemas.openxmlformats.org/officeDocument/2006/relationships/image" Target="../media/image263.png"/><Relationship Id="rId4" Type="http://schemas.openxmlformats.org/officeDocument/2006/relationships/image" Target="../media/image257.jpeg"/><Relationship Id="rId9" Type="http://schemas.openxmlformats.org/officeDocument/2006/relationships/image" Target="../media/image262.jpeg"/></Relationships>
</file>

<file path=ppt/slides/_rels/slide203.xml.rels><?xml version="1.0" encoding="UTF-8" standalone="yes"?>
<Relationships xmlns="http://schemas.openxmlformats.org/package/2006/relationships"><Relationship Id="rId8" Type="http://schemas.openxmlformats.org/officeDocument/2006/relationships/image" Target="../media/image271.jpeg"/><Relationship Id="rId3" Type="http://schemas.openxmlformats.org/officeDocument/2006/relationships/image" Target="../media/image266.jpeg"/><Relationship Id="rId7" Type="http://schemas.openxmlformats.org/officeDocument/2006/relationships/image" Target="../media/image270.jpeg"/><Relationship Id="rId2" Type="http://schemas.openxmlformats.org/officeDocument/2006/relationships/slideLayout" Target="../slideLayouts/slideLayout23.xml"/><Relationship Id="rId1" Type="http://schemas.openxmlformats.org/officeDocument/2006/relationships/tags" Target="../tags/tag192.xml"/><Relationship Id="rId6" Type="http://schemas.openxmlformats.org/officeDocument/2006/relationships/image" Target="../media/image269.jpeg"/><Relationship Id="rId5" Type="http://schemas.openxmlformats.org/officeDocument/2006/relationships/image" Target="../media/image268.jpeg"/><Relationship Id="rId4" Type="http://schemas.openxmlformats.org/officeDocument/2006/relationships/image" Target="../media/image267.jpeg"/><Relationship Id="rId9" Type="http://schemas.openxmlformats.org/officeDocument/2006/relationships/image" Target="../media/image272.jpeg"/></Relationships>
</file>

<file path=ppt/slides/_rels/slide204.xml.rels><?xml version="1.0" encoding="UTF-8" standalone="yes"?>
<Relationships xmlns="http://schemas.openxmlformats.org/package/2006/relationships"><Relationship Id="rId8" Type="http://schemas.openxmlformats.org/officeDocument/2006/relationships/image" Target="../media/image277.jpeg"/><Relationship Id="rId3" Type="http://schemas.openxmlformats.org/officeDocument/2006/relationships/image" Target="../media/image248.png"/><Relationship Id="rId7" Type="http://schemas.openxmlformats.org/officeDocument/2006/relationships/image" Target="../media/image276.jpeg"/><Relationship Id="rId12" Type="http://schemas.openxmlformats.org/officeDocument/2006/relationships/image" Target="../media/image281.png"/><Relationship Id="rId2" Type="http://schemas.openxmlformats.org/officeDocument/2006/relationships/slideLayout" Target="../slideLayouts/slideLayout23.xml"/><Relationship Id="rId1" Type="http://schemas.openxmlformats.org/officeDocument/2006/relationships/tags" Target="../tags/tag193.xml"/><Relationship Id="rId6" Type="http://schemas.openxmlformats.org/officeDocument/2006/relationships/image" Target="../media/image275.jpeg"/><Relationship Id="rId11" Type="http://schemas.openxmlformats.org/officeDocument/2006/relationships/image" Target="../media/image280.jpeg"/><Relationship Id="rId5" Type="http://schemas.openxmlformats.org/officeDocument/2006/relationships/image" Target="../media/image274.png"/><Relationship Id="rId10" Type="http://schemas.openxmlformats.org/officeDocument/2006/relationships/image" Target="../media/image279.jpeg"/><Relationship Id="rId4" Type="http://schemas.openxmlformats.org/officeDocument/2006/relationships/image" Target="../media/image273.jpeg"/><Relationship Id="rId9" Type="http://schemas.openxmlformats.org/officeDocument/2006/relationships/image" Target="../media/image278.jpeg"/></Relationships>
</file>

<file path=ppt/slides/_rels/slide205.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slideLayout" Target="../slideLayouts/slideLayout23.xml"/><Relationship Id="rId1" Type="http://schemas.openxmlformats.org/officeDocument/2006/relationships/tags" Target="../tags/tag194.xml"/></Relationships>
</file>

<file path=ppt/slides/_rels/slide206.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5.xml"/><Relationship Id="rId1" Type="http://schemas.openxmlformats.org/officeDocument/2006/relationships/tags" Target="../tags/tag195.xml"/><Relationship Id="rId5" Type="http://schemas.openxmlformats.org/officeDocument/2006/relationships/image" Target="../media/image284.tiff"/><Relationship Id="rId4" Type="http://schemas.openxmlformats.org/officeDocument/2006/relationships/image" Target="../media/image283.jpeg"/></Relationships>
</file>

<file path=ppt/slides/_rels/slide207.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23.xml"/><Relationship Id="rId1" Type="http://schemas.openxmlformats.org/officeDocument/2006/relationships/tags" Target="../tags/tag196.xml"/><Relationship Id="rId4" Type="http://schemas.openxmlformats.org/officeDocument/2006/relationships/image" Target="../media/image285.png"/></Relationships>
</file>

<file path=ppt/slides/_rels/slide208.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23.xml"/><Relationship Id="rId1" Type="http://schemas.openxmlformats.org/officeDocument/2006/relationships/tags" Target="../tags/tag197.xml"/></Relationships>
</file>

<file path=ppt/slides/_rels/slide21.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slideLayout" Target="../slideLayouts/slideLayout23.xml"/><Relationship Id="rId1" Type="http://schemas.openxmlformats.org/officeDocument/2006/relationships/tags" Target="../tags/tag18.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14.xml"/><Relationship Id="rId7" Type="http://schemas.openxmlformats.org/officeDocument/2006/relationships/diagramQuickStyle" Target="../diagrams/quickStyle1.xml"/><Relationship Id="rId2" Type="http://schemas.openxmlformats.org/officeDocument/2006/relationships/slideLayout" Target="../slideLayouts/slideLayout34.xml"/><Relationship Id="rId1" Type="http://schemas.openxmlformats.org/officeDocument/2006/relationships/tags" Target="../tags/tag19.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6.png"/><Relationship Id="rId9" Type="http://schemas.microsoft.com/office/2007/relationships/diagramDrawing" Target="../diagrams/drawing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3.xml"/><Relationship Id="rId1" Type="http://schemas.openxmlformats.org/officeDocument/2006/relationships/tags" Target="../tags/tag20.xml"/><Relationship Id="rId6" Type="http://schemas.openxmlformats.org/officeDocument/2006/relationships/image" Target="../media/image17.jpeg"/><Relationship Id="rId5" Type="http://schemas.openxmlformats.org/officeDocument/2006/relationships/hyperlink" Target="http://www.worlddiabetesday.org/node/4494" TargetMode="Externa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3.xml"/><Relationship Id="rId1" Type="http://schemas.openxmlformats.org/officeDocument/2006/relationships/tags" Target="../tags/tag21.xml"/><Relationship Id="rId4" Type="http://schemas.openxmlformats.org/officeDocument/2006/relationships/image" Target="../media/image41.jp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3.xml"/><Relationship Id="rId1" Type="http://schemas.openxmlformats.org/officeDocument/2006/relationships/tags" Target="../tags/tag22.xml"/><Relationship Id="rId5" Type="http://schemas.openxmlformats.org/officeDocument/2006/relationships/image" Target="../media/image43.jpeg"/><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8.xml"/><Relationship Id="rId1" Type="http://schemas.openxmlformats.org/officeDocument/2006/relationships/tags" Target="../tags/tag23.xml"/><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8.xml"/><Relationship Id="rId1" Type="http://schemas.openxmlformats.org/officeDocument/2006/relationships/tags" Target="../tags/tag24.xml"/><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23.xml"/><Relationship Id="rId1" Type="http://schemas.openxmlformats.org/officeDocument/2006/relationships/tags" Target="../tags/tag25.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6.xml"/><Relationship Id="rId1" Type="http://schemas.openxmlformats.org/officeDocument/2006/relationships/vmlDrawing" Target="../drawings/vmlDrawing1.vml"/><Relationship Id="rId6" Type="http://schemas.openxmlformats.org/officeDocument/2006/relationships/image" Target="../media/image47.png"/><Relationship Id="rId5" Type="http://schemas.openxmlformats.org/officeDocument/2006/relationships/oleObject" Target="../embeddings/oleObject1.bin"/><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3.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51.png"/><Relationship Id="rId2" Type="http://schemas.openxmlformats.org/officeDocument/2006/relationships/slideLayout" Target="../slideLayouts/slideLayout23.xml"/><Relationship Id="rId1" Type="http://schemas.openxmlformats.org/officeDocument/2006/relationships/tags" Target="../tags/tag2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23.xml"/><Relationship Id="rId1" Type="http://schemas.openxmlformats.org/officeDocument/2006/relationships/tags" Target="../tags/tag28.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3.xml"/><Relationship Id="rId1" Type="http://schemas.openxmlformats.org/officeDocument/2006/relationships/tags" Target="../tags/tag29.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jpeg"/><Relationship Id="rId7" Type="http://schemas.openxmlformats.org/officeDocument/2006/relationships/image" Target="../media/image59.png"/><Relationship Id="rId2" Type="http://schemas.openxmlformats.org/officeDocument/2006/relationships/slideLayout" Target="../slideLayouts/slideLayout23.xml"/><Relationship Id="rId1" Type="http://schemas.openxmlformats.org/officeDocument/2006/relationships/tags" Target="../tags/tag30.xml"/><Relationship Id="rId6" Type="http://schemas.openxmlformats.org/officeDocument/2006/relationships/image" Target="../media/image58.png"/><Relationship Id="rId5" Type="http://schemas.openxmlformats.org/officeDocument/2006/relationships/image" Target="../media/image25.png"/><Relationship Id="rId10" Type="http://schemas.openxmlformats.org/officeDocument/2006/relationships/image" Target="../media/image62.png"/><Relationship Id="rId4" Type="http://schemas.openxmlformats.org/officeDocument/2006/relationships/image" Target="../media/image57.png"/><Relationship Id="rId9"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23.xml"/><Relationship Id="rId1" Type="http://schemas.openxmlformats.org/officeDocument/2006/relationships/tags" Target="../tags/tag31.xml"/><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3.xml"/><Relationship Id="rId1" Type="http://schemas.openxmlformats.org/officeDocument/2006/relationships/tags" Target="../tags/tag32.xml"/><Relationship Id="rId4" Type="http://schemas.openxmlformats.org/officeDocument/2006/relationships/image" Target="../media/image65.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3.xml"/><Relationship Id="rId1" Type="http://schemas.openxmlformats.org/officeDocument/2006/relationships/tags" Target="../tags/tag33.xml"/><Relationship Id="rId4" Type="http://schemas.openxmlformats.org/officeDocument/2006/relationships/image" Target="../media/image66.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3.xml"/><Relationship Id="rId1" Type="http://schemas.openxmlformats.org/officeDocument/2006/relationships/tags" Target="../tags/tag34.xml"/><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8.xml"/><Relationship Id="rId1" Type="http://schemas.openxmlformats.org/officeDocument/2006/relationships/tags" Target="../tags/tag35.xml"/><Relationship Id="rId5" Type="http://schemas.openxmlformats.org/officeDocument/2006/relationships/image" Target="../media/image69.png"/><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23.xml"/><Relationship Id="rId1" Type="http://schemas.openxmlformats.org/officeDocument/2006/relationships/tags" Target="../tags/tag3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5.xml"/><Relationship Id="rId1" Type="http://schemas.openxmlformats.org/officeDocument/2006/relationships/tags" Target="../tags/tag5.xml"/><Relationship Id="rId4" Type="http://schemas.openxmlformats.org/officeDocument/2006/relationships/image" Target="../media/image11.wmf"/></Relationships>
</file>

<file path=ppt/slides/_rels/slide4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slideLayout" Target="../slideLayouts/slideLayout28.xml"/><Relationship Id="rId7" Type="http://schemas.openxmlformats.org/officeDocument/2006/relationships/oleObject" Target="../embeddings/oleObject3.bin"/><Relationship Id="rId2" Type="http://schemas.openxmlformats.org/officeDocument/2006/relationships/tags" Target="../tags/tag37.xml"/><Relationship Id="rId1" Type="http://schemas.openxmlformats.org/officeDocument/2006/relationships/vmlDrawing" Target="../drawings/vmlDrawing2.vml"/><Relationship Id="rId6" Type="http://schemas.openxmlformats.org/officeDocument/2006/relationships/image" Target="../media/image71.png"/><Relationship Id="rId5" Type="http://schemas.openxmlformats.org/officeDocument/2006/relationships/oleObject" Target="../embeddings/oleObject2.bin"/><Relationship Id="rId4" Type="http://schemas.openxmlformats.org/officeDocument/2006/relationships/notesSlide" Target="../notesSlides/notesSlide27.xml"/><Relationship Id="rId9" Type="http://schemas.openxmlformats.org/officeDocument/2006/relationships/image" Target="../media/image73.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59.png"/><Relationship Id="rId2" Type="http://schemas.openxmlformats.org/officeDocument/2006/relationships/slideLayout" Target="../slideLayouts/slideLayout27.xml"/><Relationship Id="rId1" Type="http://schemas.openxmlformats.org/officeDocument/2006/relationships/tags" Target="../tags/tag38.xml"/><Relationship Id="rId6" Type="http://schemas.openxmlformats.org/officeDocument/2006/relationships/image" Target="../media/image58.png"/><Relationship Id="rId5" Type="http://schemas.openxmlformats.org/officeDocument/2006/relationships/image" Target="../media/image25.png"/><Relationship Id="rId4" Type="http://schemas.openxmlformats.org/officeDocument/2006/relationships/image" Target="../media/image57.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3.xml"/><Relationship Id="rId1" Type="http://schemas.openxmlformats.org/officeDocument/2006/relationships/tags" Target="../tags/tag39.xml"/><Relationship Id="rId4" Type="http://schemas.openxmlformats.org/officeDocument/2006/relationships/image" Target="../media/image74.jpeg"/></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23.xml"/><Relationship Id="rId1" Type="http://schemas.openxmlformats.org/officeDocument/2006/relationships/tags" Target="../tags/tag40.xml"/></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23.xml"/><Relationship Id="rId1" Type="http://schemas.openxmlformats.org/officeDocument/2006/relationships/tags" Target="../tags/tag41.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3.xml"/><Relationship Id="rId1" Type="http://schemas.openxmlformats.org/officeDocument/2006/relationships/tags" Target="../tags/tag42.xml"/></Relationships>
</file>

<file path=ppt/slides/_rels/slide4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1.xml"/><Relationship Id="rId7" Type="http://schemas.openxmlformats.org/officeDocument/2006/relationships/image" Target="../media/image58.png"/><Relationship Id="rId2" Type="http://schemas.openxmlformats.org/officeDocument/2006/relationships/slideLayout" Target="../slideLayouts/slideLayout28.xml"/><Relationship Id="rId1" Type="http://schemas.openxmlformats.org/officeDocument/2006/relationships/tags" Target="../tags/tag43.xml"/><Relationship Id="rId6" Type="http://schemas.openxmlformats.org/officeDocument/2006/relationships/image" Target="../media/image25.png"/><Relationship Id="rId5" Type="http://schemas.openxmlformats.org/officeDocument/2006/relationships/image" Target="../media/image57.png"/><Relationship Id="rId4" Type="http://schemas.openxmlformats.org/officeDocument/2006/relationships/image" Target="../media/image77.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3.xml"/><Relationship Id="rId1" Type="http://schemas.openxmlformats.org/officeDocument/2006/relationships/tags" Target="../tags/tag44.xml"/><Relationship Id="rId4" Type="http://schemas.openxmlformats.org/officeDocument/2006/relationships/image" Target="../media/image78.wmf"/></Relationships>
</file>

<file path=ppt/slides/_rels/slide48.xml.rels><?xml version="1.0" encoding="UTF-8" standalone="yes"?>
<Relationships xmlns="http://schemas.openxmlformats.org/package/2006/relationships"><Relationship Id="rId8" Type="http://schemas.openxmlformats.org/officeDocument/2006/relationships/image" Target="../media/image82.wmf"/><Relationship Id="rId13" Type="http://schemas.openxmlformats.org/officeDocument/2006/relationships/image" Target="../media/image83.wmf"/><Relationship Id="rId3" Type="http://schemas.openxmlformats.org/officeDocument/2006/relationships/slideLayout" Target="../slideLayouts/slideLayout34.xml"/><Relationship Id="rId7" Type="http://schemas.openxmlformats.org/officeDocument/2006/relationships/image" Target="../media/image81.wmf"/><Relationship Id="rId12" Type="http://schemas.openxmlformats.org/officeDocument/2006/relationships/image" Target="../media/image59.png"/><Relationship Id="rId2" Type="http://schemas.openxmlformats.org/officeDocument/2006/relationships/video" Target="file:///C:\Documents%20and%20Settings\Owner.BEVERLY-Q62OQR5\Local%20Settings\Temporary%20Internet%20Files\Content.IE5\FEVPHX2W\MPj04331280000%5b1%5d.jpg" TargetMode="External"/><Relationship Id="rId1" Type="http://schemas.openxmlformats.org/officeDocument/2006/relationships/tags" Target="../tags/tag45.xml"/><Relationship Id="rId6" Type="http://schemas.openxmlformats.org/officeDocument/2006/relationships/image" Target="../media/image80.wmf"/><Relationship Id="rId11" Type="http://schemas.openxmlformats.org/officeDocument/2006/relationships/image" Target="../media/image58.png"/><Relationship Id="rId5" Type="http://schemas.openxmlformats.org/officeDocument/2006/relationships/image" Target="../media/image79.wmf"/><Relationship Id="rId15" Type="http://schemas.openxmlformats.org/officeDocument/2006/relationships/image" Target="../media/image85.jpeg"/><Relationship Id="rId10" Type="http://schemas.openxmlformats.org/officeDocument/2006/relationships/image" Target="../media/image25.png"/><Relationship Id="rId4" Type="http://schemas.openxmlformats.org/officeDocument/2006/relationships/notesSlide" Target="../notesSlides/notesSlide33.xml"/><Relationship Id="rId9" Type="http://schemas.openxmlformats.org/officeDocument/2006/relationships/image" Target="../media/image57.png"/><Relationship Id="rId14" Type="http://schemas.openxmlformats.org/officeDocument/2006/relationships/image" Target="../media/image84.wmf"/></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3.xml"/><Relationship Id="rId1" Type="http://schemas.openxmlformats.org/officeDocument/2006/relationships/tags" Target="../tags/tag46.xml"/><Relationship Id="rId5" Type="http://schemas.openxmlformats.org/officeDocument/2006/relationships/image" Target="../media/image87.png"/><Relationship Id="rId4" Type="http://schemas.openxmlformats.org/officeDocument/2006/relationships/image" Target="../media/image86.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3.xml"/><Relationship Id="rId1" Type="http://schemas.openxmlformats.org/officeDocument/2006/relationships/tags" Target="../tags/tag6.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48.xml"/></Relationships>
</file>

<file path=ppt/slides/_rels/slide5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slideLayout" Target="../slideLayouts/slideLayout23.xml"/><Relationship Id="rId1" Type="http://schemas.openxmlformats.org/officeDocument/2006/relationships/tags" Target="../tags/tag49.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3.xml"/><Relationship Id="rId1" Type="http://schemas.openxmlformats.org/officeDocument/2006/relationships/tags" Target="../tags/tag50.xml"/><Relationship Id="rId4" Type="http://schemas.openxmlformats.org/officeDocument/2006/relationships/image" Target="../media/image91.WMF"/></Relationships>
</file>

<file path=ppt/slides/_rels/slide5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23.xml"/><Relationship Id="rId1" Type="http://schemas.openxmlformats.org/officeDocument/2006/relationships/tags" Target="../tags/tag51.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3.xml"/><Relationship Id="rId1" Type="http://schemas.openxmlformats.org/officeDocument/2006/relationships/tags" Target="../tags/tag52.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3.xml"/><Relationship Id="rId1" Type="http://schemas.openxmlformats.org/officeDocument/2006/relationships/tags" Target="../tags/tag54.xml"/></Relationships>
</file>

<file path=ppt/slides/_rels/slide5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5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3.xml"/><Relationship Id="rId1" Type="http://schemas.openxmlformats.org/officeDocument/2006/relationships/tags" Target="../tags/tag57.xml"/><Relationship Id="rId4" Type="http://schemas.openxmlformats.org/officeDocument/2006/relationships/image" Target="../media/image95.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7.xml"/><Relationship Id="rId1" Type="http://schemas.openxmlformats.org/officeDocument/2006/relationships/tags" Target="../tags/tag58.xml"/><Relationship Id="rId4" Type="http://schemas.openxmlformats.org/officeDocument/2006/relationships/image" Target="../media/image96.wmf"/></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8.xml"/><Relationship Id="rId1" Type="http://schemas.openxmlformats.org/officeDocument/2006/relationships/tags" Target="../tags/tag59.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3.xml"/><Relationship Id="rId1" Type="http://schemas.openxmlformats.org/officeDocument/2006/relationships/tags" Target="../tags/tag60.xml"/><Relationship Id="rId4" Type="http://schemas.openxmlformats.org/officeDocument/2006/relationships/image" Target="../media/image97.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3.xml"/><Relationship Id="rId1" Type="http://schemas.openxmlformats.org/officeDocument/2006/relationships/tags" Target="../tags/tag61.xml"/><Relationship Id="rId4" Type="http://schemas.openxmlformats.org/officeDocument/2006/relationships/image" Target="../media/image98.JP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3.xml"/><Relationship Id="rId1" Type="http://schemas.openxmlformats.org/officeDocument/2006/relationships/tags" Target="../tags/tag62.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3.xml"/><Relationship Id="rId1" Type="http://schemas.openxmlformats.org/officeDocument/2006/relationships/tags" Target="../tags/tag63.xml"/><Relationship Id="rId4" Type="http://schemas.openxmlformats.org/officeDocument/2006/relationships/image" Target="../media/image99.wmf"/></Relationships>
</file>

<file path=ppt/slides/_rels/slide67.xml.rels><?xml version="1.0" encoding="UTF-8" standalone="yes"?>
<Relationships xmlns="http://schemas.openxmlformats.org/package/2006/relationships"><Relationship Id="rId3" Type="http://schemas.openxmlformats.org/officeDocument/2006/relationships/image" Target="../media/image100.WMF"/><Relationship Id="rId2" Type="http://schemas.openxmlformats.org/officeDocument/2006/relationships/slideLayout" Target="../slideLayouts/slideLayout23.xml"/><Relationship Id="rId1" Type="http://schemas.openxmlformats.org/officeDocument/2006/relationships/tags" Target="../tags/tag64.xml"/></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65.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3.xml"/><Relationship Id="rId1" Type="http://schemas.openxmlformats.org/officeDocument/2006/relationships/tags" Target="../tags/tag66.xml"/><Relationship Id="rId4" Type="http://schemas.openxmlformats.org/officeDocument/2006/relationships/image" Target="../media/image101.W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3.xml"/><Relationship Id="rId1" Type="http://schemas.openxmlformats.org/officeDocument/2006/relationships/tags" Target="../tags/tag67.xml"/><Relationship Id="rId4" Type="http://schemas.openxmlformats.org/officeDocument/2006/relationships/image" Target="../media/image102.jpg"/></Relationships>
</file>

<file path=ppt/slides/_rels/slide7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slideLayout" Target="../slideLayouts/slideLayout23.xml"/><Relationship Id="rId1" Type="http://schemas.openxmlformats.org/officeDocument/2006/relationships/tags" Target="../tags/tag68.xml"/></Relationships>
</file>

<file path=ppt/slides/_rels/slide7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Layout" Target="../slideLayouts/slideLayout23.xml"/><Relationship Id="rId1" Type="http://schemas.openxmlformats.org/officeDocument/2006/relationships/tags" Target="../tags/tag69.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70.xml"/><Relationship Id="rId1" Type="http://schemas.openxmlformats.org/officeDocument/2006/relationships/vmlDrawing" Target="../drawings/vmlDrawing3.vml"/><Relationship Id="rId6" Type="http://schemas.openxmlformats.org/officeDocument/2006/relationships/image" Target="../media/image105.wmf"/><Relationship Id="rId5" Type="http://schemas.openxmlformats.org/officeDocument/2006/relationships/oleObject" Target="../embeddings/oleObject4.bin"/><Relationship Id="rId4" Type="http://schemas.openxmlformats.org/officeDocument/2006/relationships/notesSlide" Target="../notesSlides/notesSlide48.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3.xml"/><Relationship Id="rId1" Type="http://schemas.openxmlformats.org/officeDocument/2006/relationships/tags" Target="../tags/tag71.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3.xml"/><Relationship Id="rId1" Type="http://schemas.openxmlformats.org/officeDocument/2006/relationships/tags" Target="../tags/tag72.xml"/><Relationship Id="rId4" Type="http://schemas.openxmlformats.org/officeDocument/2006/relationships/image" Target="../media/image106.wmf"/></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3.xml"/><Relationship Id="rId1" Type="http://schemas.openxmlformats.org/officeDocument/2006/relationships/tags" Target="../tags/tag73.xml"/><Relationship Id="rId4" Type="http://schemas.openxmlformats.org/officeDocument/2006/relationships/image" Target="../media/image107.jpe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52.xml"/><Relationship Id="rId7" Type="http://schemas.openxmlformats.org/officeDocument/2006/relationships/image" Target="../media/image111.jpeg"/><Relationship Id="rId2" Type="http://schemas.openxmlformats.org/officeDocument/2006/relationships/slideLayout" Target="../slideLayouts/slideLayout23.xml"/><Relationship Id="rId1" Type="http://schemas.openxmlformats.org/officeDocument/2006/relationships/tags" Target="../tags/tag74.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7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53.xml"/><Relationship Id="rId7" Type="http://schemas.openxmlformats.org/officeDocument/2006/relationships/image" Target="../media/image58.png"/><Relationship Id="rId2" Type="http://schemas.openxmlformats.org/officeDocument/2006/relationships/slideLayout" Target="../slideLayouts/slideLayout23.xml"/><Relationship Id="rId1" Type="http://schemas.openxmlformats.org/officeDocument/2006/relationships/tags" Target="../tags/tag75.xml"/><Relationship Id="rId6" Type="http://schemas.openxmlformats.org/officeDocument/2006/relationships/image" Target="../media/image25.png"/><Relationship Id="rId5" Type="http://schemas.openxmlformats.org/officeDocument/2006/relationships/image" Target="../media/image57.png"/><Relationship Id="rId4" Type="http://schemas.openxmlformats.org/officeDocument/2006/relationships/image" Target="../media/image112.jpeg"/></Relationships>
</file>

<file path=ppt/slides/_rels/slide79.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slideLayout" Target="../slideLayouts/slideLayout23.xml"/><Relationship Id="rId1" Type="http://schemas.openxmlformats.org/officeDocument/2006/relationships/tags" Target="../tags/tag76.xml"/><Relationship Id="rId4" Type="http://schemas.openxmlformats.org/officeDocument/2006/relationships/image" Target="../media/image114.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8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slideLayout" Target="../slideLayouts/slideLayout23.xml"/><Relationship Id="rId1" Type="http://schemas.openxmlformats.org/officeDocument/2006/relationships/tags" Target="../tags/tag77.xml"/></Relationships>
</file>

<file path=ppt/slides/_rels/slide8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slideLayout" Target="../slideLayouts/slideLayout23.xml"/><Relationship Id="rId1" Type="http://schemas.openxmlformats.org/officeDocument/2006/relationships/tags" Target="../tags/tag78.xml"/></Relationships>
</file>

<file path=ppt/slides/_rels/slide8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slideLayout" Target="../slideLayouts/slideLayout23.xml"/><Relationship Id="rId1" Type="http://schemas.openxmlformats.org/officeDocument/2006/relationships/tags" Target="../tags/tag79.xml"/><Relationship Id="rId4" Type="http://schemas.openxmlformats.org/officeDocument/2006/relationships/image" Target="../media/image115.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3.xml"/><Relationship Id="rId1" Type="http://schemas.openxmlformats.org/officeDocument/2006/relationships/tags" Target="../tags/tag80.xml"/><Relationship Id="rId4" Type="http://schemas.openxmlformats.org/officeDocument/2006/relationships/image" Target="../media/image118.jpeg"/></Relationships>
</file>

<file path=ppt/slides/_rels/slide84.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slideLayout" Target="../slideLayouts/slideLayout23.xml"/><Relationship Id="rId1" Type="http://schemas.openxmlformats.org/officeDocument/2006/relationships/tags" Target="../tags/tag81.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3.xml"/><Relationship Id="rId1" Type="http://schemas.openxmlformats.org/officeDocument/2006/relationships/tags" Target="../tags/tag82.xml"/><Relationship Id="rId4" Type="http://schemas.openxmlformats.org/officeDocument/2006/relationships/image" Target="../media/image120.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3.xml"/><Relationship Id="rId1" Type="http://schemas.openxmlformats.org/officeDocument/2006/relationships/tags" Target="../tags/tag83.xml"/><Relationship Id="rId4" Type="http://schemas.openxmlformats.org/officeDocument/2006/relationships/image" Target="../media/image121.png"/></Relationships>
</file>

<file path=ppt/slides/_rels/slide8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3.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3.xml"/><Relationship Id="rId1" Type="http://schemas.openxmlformats.org/officeDocument/2006/relationships/tags" Target="../tags/tag84.xml"/><Relationship Id="rId4" Type="http://schemas.openxmlformats.org/officeDocument/2006/relationships/image" Target="../media/image123.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3.xml"/><Relationship Id="rId1" Type="http://schemas.openxmlformats.org/officeDocument/2006/relationships/tags" Target="../tags/tag85.xml"/><Relationship Id="rId4" Type="http://schemas.openxmlformats.org/officeDocument/2006/relationships/image" Target="../media/image124.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3.xml"/><Relationship Id="rId1" Type="http://schemas.openxmlformats.org/officeDocument/2006/relationships/tags" Target="../tags/tag7.xml"/><Relationship Id="rId5" Type="http://schemas.openxmlformats.org/officeDocument/2006/relationships/image" Target="../media/image16.png"/><Relationship Id="rId4" Type="http://schemas.openxmlformats.org/officeDocument/2006/relationships/image" Target="../media/image15.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3.xml"/><Relationship Id="rId1" Type="http://schemas.openxmlformats.org/officeDocument/2006/relationships/tags" Target="../tags/tag86.xml"/><Relationship Id="rId4" Type="http://schemas.openxmlformats.org/officeDocument/2006/relationships/image" Target="../media/image125.jpe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3.xml"/><Relationship Id="rId1" Type="http://schemas.openxmlformats.org/officeDocument/2006/relationships/tags" Target="../tags/tag87.xml"/><Relationship Id="rId4" Type="http://schemas.openxmlformats.org/officeDocument/2006/relationships/image" Target="../media/image126.jpe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3.xml"/><Relationship Id="rId1" Type="http://schemas.openxmlformats.org/officeDocument/2006/relationships/tags" Target="../tags/tag88.xml"/></Relationships>
</file>

<file path=ppt/slides/_rels/slide9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3.xml"/></Relationships>
</file>

<file path=ppt/slides/_rels/slide9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slideLayout" Target="../slideLayouts/slideLayout23.xml"/><Relationship Id="rId1" Type="http://schemas.openxmlformats.org/officeDocument/2006/relationships/tags" Target="../tags/tag89.xml"/></Relationships>
</file>

<file path=ppt/slides/_rels/slide95.xml.rels><?xml version="1.0" encoding="UTF-8" standalone="yes"?>
<Relationships xmlns="http://schemas.openxmlformats.org/package/2006/relationships"><Relationship Id="rId3" Type="http://schemas.openxmlformats.org/officeDocument/2006/relationships/image" Target="../media/image129.wmf"/><Relationship Id="rId2" Type="http://schemas.openxmlformats.org/officeDocument/2006/relationships/slideLayout" Target="../slideLayouts/slideLayout23.xml"/><Relationship Id="rId1" Type="http://schemas.openxmlformats.org/officeDocument/2006/relationships/tags" Target="../tags/tag90.xml"/></Relationships>
</file>

<file path=ppt/slides/_rels/slide96.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3.xml"/></Relationships>
</file>

<file path=ppt/slides/_rels/slide97.xml.rels><?xml version="1.0" encoding="UTF-8" standalone="yes"?>
<Relationships xmlns="http://schemas.openxmlformats.org/package/2006/relationships"><Relationship Id="rId3" Type="http://schemas.openxmlformats.org/officeDocument/2006/relationships/image" Target="../media/image131.WMF"/><Relationship Id="rId2" Type="http://schemas.openxmlformats.org/officeDocument/2006/relationships/slideLayout" Target="../slideLayouts/slideLayout23.xml"/><Relationship Id="rId1" Type="http://schemas.openxmlformats.org/officeDocument/2006/relationships/tags" Target="../tags/tag91.xml"/></Relationships>
</file>

<file path=ppt/slides/_rels/slide9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slideLayout" Target="../slideLayouts/slideLayout23.xml"/><Relationship Id="rId1" Type="http://schemas.openxmlformats.org/officeDocument/2006/relationships/tags" Target="../tags/tag92.xml"/></Relationships>
</file>

<file path=ppt/slides/_rels/slide9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3.xml"/><Relationship Id="rId4" Type="http://schemas.openxmlformats.org/officeDocument/2006/relationships/image" Target="../media/image1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normAutofit fontScale="90000"/>
          </a:bodyPr>
          <a:lstStyle/>
          <a:p>
            <a:r>
              <a:rPr lang="en-US" sz="4900" dirty="0"/>
              <a:t>Welcome to </a:t>
            </a:r>
            <a:br>
              <a:rPr lang="en-US" sz="4900" dirty="0"/>
            </a:br>
            <a:r>
              <a:rPr lang="en-US" sz="4900" dirty="0"/>
              <a:t>Diabetes in the 21st Century</a:t>
            </a:r>
            <a:r>
              <a:rPr lang="en-US" b="1" dirty="0">
                <a:solidFill>
                  <a:schemeClr val="accent2">
                    <a:lumMod val="75000"/>
                  </a:schemeClr>
                </a:solidFill>
              </a:rPr>
              <a:t/>
            </a:r>
            <a:br>
              <a:rPr lang="en-US" b="1" dirty="0">
                <a:solidFill>
                  <a:schemeClr val="accent2">
                    <a:lumMod val="75000"/>
                  </a:schemeClr>
                </a:solidFill>
              </a:rPr>
            </a:br>
            <a:endParaRPr lang="en-US" dirty="0"/>
          </a:p>
        </p:txBody>
      </p:sp>
      <p:sp>
        <p:nvSpPr>
          <p:cNvPr id="11" name="Subtitle 10"/>
          <p:cNvSpPr>
            <a:spLocks noGrp="1"/>
          </p:cNvSpPr>
          <p:nvPr>
            <p:ph type="subTitle" idx="1"/>
          </p:nvPr>
        </p:nvSpPr>
        <p:spPr>
          <a:xfrm>
            <a:off x="1219200" y="5124450"/>
            <a:ext cx="6858000" cy="1123950"/>
          </a:xfrm>
        </p:spPr>
        <p:txBody>
          <a:bodyPr/>
          <a:lstStyle/>
          <a:p>
            <a:pPr lvl="0">
              <a:lnSpc>
                <a:spcPts val="2400"/>
              </a:lnSpc>
              <a:spcBef>
                <a:spcPts val="0"/>
              </a:spcBef>
              <a:buClr>
                <a:srgbClr val="86AA2C"/>
              </a:buClr>
            </a:pPr>
            <a:r>
              <a:rPr lang="en-US" sz="2400" dirty="0">
                <a:solidFill>
                  <a:prstClr val="black"/>
                </a:solidFill>
              </a:rPr>
              <a:t>Beverly </a:t>
            </a:r>
            <a:r>
              <a:rPr lang="en-US" sz="2400" dirty="0" err="1">
                <a:solidFill>
                  <a:prstClr val="black"/>
                </a:solidFill>
              </a:rPr>
              <a:t>Dyck</a:t>
            </a:r>
            <a:r>
              <a:rPr lang="en-US" sz="2400" dirty="0">
                <a:solidFill>
                  <a:prstClr val="black"/>
                </a:solidFill>
              </a:rPr>
              <a:t> Thomassian, RN, MPH, BC-ADM, CDE</a:t>
            </a:r>
          </a:p>
          <a:p>
            <a:pPr lvl="0">
              <a:lnSpc>
                <a:spcPts val="2400"/>
              </a:lnSpc>
              <a:spcBef>
                <a:spcPts val="0"/>
              </a:spcBef>
              <a:buClr>
                <a:srgbClr val="86AA2C"/>
              </a:buClr>
            </a:pPr>
            <a:r>
              <a:rPr lang="en-US" sz="2400" dirty="0">
                <a:solidFill>
                  <a:prstClr val="black"/>
                </a:solidFill>
              </a:rPr>
              <a:t>President, Diabetes Education Services</a:t>
            </a:r>
          </a:p>
          <a:p>
            <a:pPr lvl="0">
              <a:lnSpc>
                <a:spcPts val="2400"/>
              </a:lnSpc>
              <a:spcBef>
                <a:spcPts val="0"/>
              </a:spcBef>
              <a:buClr>
                <a:srgbClr val="86AA2C"/>
              </a:buClr>
            </a:pPr>
            <a:r>
              <a:rPr lang="en-US" sz="2400" dirty="0">
                <a:solidFill>
                  <a:prstClr val="black"/>
                </a:solidFill>
              </a:rPr>
              <a:t>www.DiabetesEd.net</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416733"/>
            <a:ext cx="5681334" cy="1866807"/>
          </a:xfrm>
          <a:prstGeom prst="rect">
            <a:avLst/>
          </a:prstGeom>
        </p:spPr>
      </p:pic>
      <p:pic>
        <p:nvPicPr>
          <p:cNvPr id="1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773325"/>
            <a:ext cx="999334" cy="1397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43005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dirty="0"/>
              <a:t>Global Epidemic</a:t>
            </a:r>
          </a:p>
        </p:txBody>
      </p:sp>
      <p:sp>
        <p:nvSpPr>
          <p:cNvPr id="1366019" name="Rectangle 3"/>
          <p:cNvSpPr>
            <a:spLocks noGrp="1" noChangeArrowheads="1"/>
          </p:cNvSpPr>
          <p:nvPr>
            <p:ph sz="quarter" idx="1"/>
          </p:nvPr>
        </p:nvSpPr>
        <p:spPr/>
        <p:txBody>
          <a:bodyPr/>
          <a:lstStyle/>
          <a:p>
            <a:pPr eaLnBrk="1" hangingPunct="1"/>
            <a:r>
              <a:rPr lang="en-US" dirty="0"/>
              <a:t>Every 10 seconds</a:t>
            </a:r>
          </a:p>
          <a:p>
            <a:pPr lvl="1" eaLnBrk="1" hangingPunct="1"/>
            <a:r>
              <a:rPr lang="en-US" dirty="0"/>
              <a:t>1 person dies with diabetes</a:t>
            </a:r>
          </a:p>
          <a:p>
            <a:pPr lvl="1" eaLnBrk="1" hangingPunct="1"/>
            <a:r>
              <a:rPr lang="en-US" dirty="0"/>
              <a:t>2 people develop diabetes</a:t>
            </a:r>
          </a:p>
          <a:p>
            <a:pPr eaLnBrk="1" hangingPunct="1"/>
            <a:r>
              <a:rPr lang="en-US" dirty="0"/>
              <a:t>Every year</a:t>
            </a:r>
          </a:p>
          <a:p>
            <a:pPr lvl="1" eaLnBrk="1" hangingPunct="1"/>
            <a:r>
              <a:rPr lang="en-US" dirty="0"/>
              <a:t>3 million deaths</a:t>
            </a:r>
          </a:p>
          <a:p>
            <a:pPr lvl="1" eaLnBrk="1" hangingPunct="1"/>
            <a:r>
              <a:rPr lang="en-US" dirty="0"/>
              <a:t>6 million new cases</a:t>
            </a:r>
          </a:p>
          <a:p>
            <a:pPr eaLnBrk="1" hangingPunct="1"/>
            <a:r>
              <a:rPr lang="en-US" dirty="0"/>
              <a:t> World Diabetes Day is November 14</a:t>
            </a:r>
          </a:p>
          <a:p>
            <a:pPr eaLnBrk="1" hangingPunct="1"/>
            <a:r>
              <a:rPr lang="en-US" dirty="0"/>
              <a:t> March is ADA Sound the Alert Day “find people w/ undetected diabetes”</a:t>
            </a:r>
          </a:p>
          <a:p>
            <a:pPr eaLnBrk="1" hangingPunct="1"/>
            <a:endParaRPr lang="en-US" baseline="30000" dirty="0"/>
          </a:p>
        </p:txBody>
      </p:sp>
      <p:pic>
        <p:nvPicPr>
          <p:cNvPr id="26628" name="Picture 6" descr="http://www.worlddiabetesday.org/files/images/dka.jpg">
            <a:hlinkClick r:id="rId4" tooltip="Understand diabetes and take control"/>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1295400"/>
            <a:ext cx="21256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80371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660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3660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36601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6601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36601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366019">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366019">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3660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6019" grpId="0" build="p"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988" y="222250"/>
            <a:ext cx="8226425" cy="1143000"/>
          </a:xfrm>
        </p:spPr>
        <p:txBody>
          <a:bodyPr/>
          <a:lstStyle/>
          <a:p>
            <a:pPr>
              <a:defRPr/>
            </a:pPr>
            <a:r>
              <a:rPr lang="en-US" dirty="0"/>
              <a:t>Good Exercise Info / Quotes</a:t>
            </a:r>
          </a:p>
        </p:txBody>
      </p:sp>
      <p:sp>
        <p:nvSpPr>
          <p:cNvPr id="3" name="Text Placeholder 2"/>
          <p:cNvSpPr>
            <a:spLocks noGrp="1"/>
          </p:cNvSpPr>
          <p:nvPr>
            <p:ph type="body" sz="half" idx="1"/>
          </p:nvPr>
        </p:nvSpPr>
        <p:spPr>
          <a:xfrm>
            <a:off x="534988" y="1782763"/>
            <a:ext cx="4037012" cy="4497387"/>
          </a:xfrm>
        </p:spPr>
        <p:txBody>
          <a:bodyPr>
            <a:normAutofit/>
          </a:bodyPr>
          <a:lstStyle/>
          <a:p>
            <a:pPr>
              <a:defRPr/>
            </a:pPr>
            <a:r>
              <a:rPr lang="en-US" dirty="0"/>
              <a:t>20 % of people walk 30 </a:t>
            </a:r>
            <a:r>
              <a:rPr lang="en-US" dirty="0" err="1"/>
              <a:t>mins</a:t>
            </a:r>
            <a:r>
              <a:rPr lang="en-US" dirty="0"/>
              <a:t> a day</a:t>
            </a:r>
          </a:p>
          <a:p>
            <a:pPr>
              <a:defRPr/>
            </a:pPr>
            <a:r>
              <a:rPr lang="en-US" dirty="0"/>
              <a:t>Exercise decrease A1c  0.7%</a:t>
            </a:r>
          </a:p>
          <a:p>
            <a:pPr>
              <a:defRPr/>
            </a:pPr>
            <a:r>
              <a:rPr lang="en-US" dirty="0"/>
              <a:t>No change in body wt, but 48% loss in visceral fat</a:t>
            </a:r>
          </a:p>
          <a:p>
            <a:pPr algn="r">
              <a:defRPr/>
            </a:pPr>
            <a:r>
              <a:rPr lang="en-US" sz="2800" dirty="0"/>
              <a:t>ADA </a:t>
            </a:r>
            <a:r>
              <a:rPr lang="en-US" sz="2800" dirty="0" err="1"/>
              <a:t>PostGrad</a:t>
            </a:r>
            <a:r>
              <a:rPr lang="en-US" sz="2800" dirty="0"/>
              <a:t> 201</a:t>
            </a:r>
            <a:r>
              <a:rPr lang="en-US" dirty="0"/>
              <a:t>0</a:t>
            </a:r>
          </a:p>
        </p:txBody>
      </p:sp>
      <p:sp>
        <p:nvSpPr>
          <p:cNvPr id="4" name="Content Placeholder 3"/>
          <p:cNvSpPr>
            <a:spLocks noGrp="1"/>
          </p:cNvSpPr>
          <p:nvPr>
            <p:ph sz="half" idx="2"/>
          </p:nvPr>
        </p:nvSpPr>
        <p:spPr>
          <a:xfrm>
            <a:off x="4724400" y="2514600"/>
            <a:ext cx="4037013" cy="4497387"/>
          </a:xfrm>
        </p:spPr>
        <p:txBody>
          <a:bodyPr>
            <a:normAutofit fontScale="92500" lnSpcReduction="10000"/>
          </a:bodyPr>
          <a:lstStyle/>
          <a:p>
            <a:pPr>
              <a:buFont typeface="Arial" pitchFamily="34" charset="0"/>
              <a:buChar char="•"/>
              <a:defRPr/>
            </a:pPr>
            <a:r>
              <a:rPr lang="en-US" dirty="0">
                <a:solidFill>
                  <a:schemeClr val="tx1">
                    <a:lumMod val="95000"/>
                    <a:lumOff val="5000"/>
                  </a:schemeClr>
                </a:solidFill>
              </a:rPr>
              <a:t>“If you don’t have time for exercise, you better make time for disease.”</a:t>
            </a:r>
          </a:p>
          <a:p>
            <a:pPr>
              <a:buFont typeface="Arial" pitchFamily="34" charset="0"/>
              <a:buChar char="•"/>
              <a:defRPr/>
            </a:pPr>
            <a:endParaRPr lang="en-US" dirty="0">
              <a:solidFill>
                <a:schemeClr val="tx1">
                  <a:lumMod val="95000"/>
                  <a:lumOff val="5000"/>
                </a:schemeClr>
              </a:solidFill>
            </a:endParaRPr>
          </a:p>
          <a:p>
            <a:pPr>
              <a:buFont typeface="Wingdings" pitchFamily="2" charset="2"/>
              <a:buNone/>
              <a:defRPr/>
            </a:pPr>
            <a:r>
              <a:rPr lang="en-US" dirty="0">
                <a:solidFill>
                  <a:schemeClr val="tx1">
                    <a:lumMod val="95000"/>
                    <a:lumOff val="5000"/>
                  </a:schemeClr>
                </a:solidFill>
              </a:rPr>
              <a:t>“I don’t have time to exercise, I MAKE time.” </a:t>
            </a:r>
          </a:p>
          <a:p>
            <a:pPr marL="0" indent="0">
              <a:buNone/>
              <a:defRPr/>
            </a:pPr>
            <a:endParaRPr lang="en-US" dirty="0">
              <a:solidFill>
                <a:schemeClr val="tx1">
                  <a:lumMod val="95000"/>
                  <a:lumOff val="5000"/>
                </a:schemeClr>
              </a:solidFill>
            </a:endParaRPr>
          </a:p>
          <a:p>
            <a:pPr marL="0" indent="0">
              <a:buNone/>
              <a:defRPr/>
            </a:pPr>
            <a:r>
              <a:rPr lang="en-US" dirty="0"/>
              <a:t>Mike Huckabee </a:t>
            </a:r>
          </a:p>
        </p:txBody>
      </p:sp>
      <p:pic>
        <p:nvPicPr>
          <p:cNvPr id="98309" name="Picture 5" descr="C:\Users\Beverly\AppData\Local\Microsoft\Windows\Temporary Internet Files\Content.IE5\QAUCDLZZ\MCj043798800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45489" y="996157"/>
            <a:ext cx="18288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5743423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Best Shake For People with Diabetes</a:t>
            </a:r>
          </a:p>
        </p:txBody>
      </p:sp>
      <p:pic>
        <p:nvPicPr>
          <p:cNvPr id="4" name="Content Placeholder 12" descr="http://usafamilymedicine.files.wordpress.com/2012/01/exercise-cartoon.jp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a:xfrm>
            <a:off x="1295400" y="1170122"/>
            <a:ext cx="5791200" cy="4729162"/>
          </a:xfrm>
          <a:prstGeom prst="rect">
            <a:avLst/>
          </a:prstGeom>
        </p:spPr>
      </p:pic>
      <p:sp>
        <p:nvSpPr>
          <p:cNvPr id="5" name="TextBox 4"/>
          <p:cNvSpPr txBox="1"/>
          <p:nvPr/>
        </p:nvSpPr>
        <p:spPr>
          <a:xfrm>
            <a:off x="5029200" y="5899284"/>
            <a:ext cx="4973619" cy="461665"/>
          </a:xfrm>
          <a:prstGeom prst="rect">
            <a:avLst/>
          </a:prstGeom>
          <a:noFill/>
        </p:spPr>
        <p:txBody>
          <a:bodyPr wrap="square" rtlCol="0">
            <a:spAutoFit/>
          </a:bodyPr>
          <a:lstStyle/>
          <a:p>
            <a:r>
              <a:rPr lang="en-US" dirty="0"/>
              <a:t>From Debbie Nagata’s slide collection</a:t>
            </a:r>
          </a:p>
        </p:txBody>
      </p:sp>
    </p:spTree>
    <p:custDataLst>
      <p:tags r:id="rId1"/>
    </p:custDataLst>
    <p:extLst>
      <p:ext uri="{BB962C8B-B14F-4D97-AF65-F5344CB8AC3E}">
        <p14:creationId xmlns:p14="http://schemas.microsoft.com/office/powerpoint/2010/main" val="3301309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457200" y="228600"/>
            <a:ext cx="8229600" cy="1295400"/>
          </a:xfrm>
        </p:spPr>
        <p:txBody>
          <a:bodyPr>
            <a:noAutofit/>
          </a:bodyPr>
          <a:lstStyle/>
          <a:p>
            <a:pPr eaLnBrk="1" hangingPunct="1"/>
            <a:r>
              <a:rPr lang="en-US" sz="4000" dirty="0"/>
              <a:t>Diabetes Bingo</a:t>
            </a:r>
            <a:br>
              <a:rPr lang="en-US" sz="4000" dirty="0"/>
            </a:br>
            <a:r>
              <a:rPr lang="en-US" sz="4000" dirty="0"/>
              <a:t>“</a:t>
            </a:r>
            <a:r>
              <a:rPr lang="en-US" sz="4000" dirty="0" err="1"/>
              <a:t>DiaBingo</a:t>
            </a:r>
            <a:r>
              <a:rPr lang="en-US" sz="4000" dirty="0"/>
              <a:t>”  Shout out Right Answer</a:t>
            </a:r>
          </a:p>
        </p:txBody>
      </p:sp>
      <p:pic>
        <p:nvPicPr>
          <p:cNvPr id="16077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800" y="2819400"/>
            <a:ext cx="3592513"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10375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457200" y="0"/>
            <a:ext cx="8229600" cy="685800"/>
          </a:xfrm>
        </p:spPr>
        <p:txBody>
          <a:bodyPr>
            <a:normAutofit fontScale="90000"/>
          </a:bodyPr>
          <a:lstStyle/>
          <a:p>
            <a:pPr eaLnBrk="1" hangingPunct="1"/>
            <a:r>
              <a:rPr lang="en-US" dirty="0" err="1"/>
              <a:t>DiaBingo</a:t>
            </a:r>
            <a:r>
              <a:rPr lang="en-US" dirty="0"/>
              <a:t>- G</a:t>
            </a:r>
          </a:p>
        </p:txBody>
      </p:sp>
      <p:sp>
        <p:nvSpPr>
          <p:cNvPr id="1735683" name="Rectangle 3"/>
          <p:cNvSpPr>
            <a:spLocks noGrp="1" noChangeArrowheads="1"/>
          </p:cNvSpPr>
          <p:nvPr>
            <p:ph type="body" idx="1"/>
          </p:nvPr>
        </p:nvSpPr>
        <p:spPr>
          <a:xfrm>
            <a:off x="152400" y="685800"/>
            <a:ext cx="8915400" cy="6172200"/>
          </a:xfrm>
        </p:spPr>
        <p:txBody>
          <a:bodyPr/>
          <a:lstStyle/>
          <a:p>
            <a:pPr marL="609600" indent="-609600" eaLnBrk="1" hangingPunct="1">
              <a:lnSpc>
                <a:spcPct val="120000"/>
              </a:lnSpc>
              <a:buFont typeface="Wingdings" pitchFamily="2" charset="2"/>
              <a:buNone/>
              <a:defRPr/>
            </a:pPr>
            <a:r>
              <a:rPr lang="en-US" sz="2400" b="1" dirty="0"/>
              <a:t>G </a:t>
            </a:r>
            <a:r>
              <a:rPr lang="en-US" sz="2000" b="1" dirty="0"/>
              <a:t>ADA goal for A1c is less than ____%				 </a:t>
            </a:r>
          </a:p>
          <a:p>
            <a:pPr marL="609600" indent="-609600" eaLnBrk="1" hangingPunct="1">
              <a:lnSpc>
                <a:spcPct val="120000"/>
              </a:lnSpc>
              <a:buFont typeface="Wingdings" pitchFamily="2" charset="2"/>
              <a:buNone/>
              <a:defRPr/>
            </a:pPr>
            <a:r>
              <a:rPr lang="en-US" sz="2000" b="1" dirty="0"/>
              <a:t>G People with DM need to see their provider at least every month	  </a:t>
            </a:r>
            <a:endParaRPr lang="en-US" sz="2000" b="1" u="sng" dirty="0"/>
          </a:p>
          <a:p>
            <a:pPr marL="609600" indent="-609600" eaLnBrk="1" hangingPunct="1">
              <a:lnSpc>
                <a:spcPct val="120000"/>
              </a:lnSpc>
              <a:buFont typeface="Wingdings" pitchFamily="2" charset="2"/>
              <a:buNone/>
              <a:defRPr/>
            </a:pPr>
            <a:r>
              <a:rPr lang="en-US" sz="2000" b="1" u="sng" dirty="0"/>
              <a:t>G</a:t>
            </a:r>
            <a:r>
              <a:rPr lang="en-US" sz="2000" u="sng" dirty="0"/>
              <a:t> </a:t>
            </a:r>
            <a:r>
              <a:rPr lang="en-US" sz="2000" b="1" dirty="0"/>
              <a:t>Blood pressure goal is less than</a:t>
            </a:r>
            <a:r>
              <a:rPr lang="en-US" sz="2000" dirty="0"/>
              <a:t>				 </a:t>
            </a:r>
            <a:endParaRPr lang="en-US" sz="2000" u="sng" dirty="0"/>
          </a:p>
          <a:p>
            <a:pPr marL="609600" indent="-609600" eaLnBrk="1" hangingPunct="1">
              <a:lnSpc>
                <a:spcPct val="120000"/>
              </a:lnSpc>
              <a:buFont typeface="Wingdings" pitchFamily="2" charset="2"/>
              <a:buNone/>
              <a:defRPr/>
            </a:pPr>
            <a:r>
              <a:rPr lang="en-US" sz="2000" b="1" dirty="0"/>
              <a:t>G People with DM should see eye doctor (ophthalmologist) at least 	 </a:t>
            </a:r>
          </a:p>
          <a:p>
            <a:pPr marL="609600" indent="-609600" eaLnBrk="1" hangingPunct="1">
              <a:lnSpc>
                <a:spcPct val="120000"/>
              </a:lnSpc>
              <a:buFont typeface="Wingdings" pitchFamily="2" charset="2"/>
              <a:buNone/>
              <a:defRPr/>
            </a:pPr>
            <a:r>
              <a:rPr lang="en-US" sz="2000" b="1" dirty="0"/>
              <a:t>G The goal for triglyceride level is less than 				 </a:t>
            </a:r>
          </a:p>
          <a:p>
            <a:pPr marL="609600" indent="-609600" eaLnBrk="1" hangingPunct="1">
              <a:lnSpc>
                <a:spcPct val="120000"/>
              </a:lnSpc>
              <a:buFont typeface="Wingdings" pitchFamily="2" charset="2"/>
              <a:buNone/>
              <a:defRPr/>
            </a:pPr>
            <a:r>
              <a:rPr lang="en-US" sz="2000" b="1" dirty="0"/>
              <a:t>G Goal for my HDL cholesterol is more than				 </a:t>
            </a:r>
          </a:p>
          <a:p>
            <a:pPr marL="609600" indent="-609600" eaLnBrk="1" hangingPunct="1">
              <a:lnSpc>
                <a:spcPct val="120000"/>
              </a:lnSpc>
              <a:buFont typeface="Wingdings" pitchFamily="2" charset="2"/>
              <a:buNone/>
              <a:defRPr/>
            </a:pPr>
            <a:r>
              <a:rPr lang="en-US" sz="2000" b="1" dirty="0"/>
              <a:t>G The goal for blood sugars 1-2 hours after a meal is less than:	 </a:t>
            </a:r>
            <a:r>
              <a:rPr lang="en-US" sz="1400" b="1" dirty="0"/>
              <a:t>	 </a:t>
            </a:r>
          </a:p>
          <a:p>
            <a:pPr marL="609600" indent="-609600" eaLnBrk="1" hangingPunct="1">
              <a:lnSpc>
                <a:spcPct val="90000"/>
              </a:lnSpc>
              <a:buFont typeface="Wingdings" pitchFamily="2" charset="2"/>
              <a:buNone/>
              <a:defRPr/>
            </a:pPr>
            <a:r>
              <a:rPr lang="en-US" sz="2000" b="1" dirty="0"/>
              <a:t>G People with DM should get this shot every year 				 </a:t>
            </a:r>
          </a:p>
          <a:p>
            <a:pPr marL="609600" indent="-609600" eaLnBrk="1" hangingPunct="1">
              <a:lnSpc>
                <a:spcPct val="90000"/>
              </a:lnSpc>
              <a:buFont typeface="Wingdings" pitchFamily="2" charset="2"/>
              <a:buNone/>
              <a:defRPr/>
            </a:pPr>
            <a:r>
              <a:rPr lang="en-US" sz="2000" b="1" dirty="0"/>
              <a:t>G People with DM need to get urine tested yearly for ___________		 </a:t>
            </a:r>
          </a:p>
          <a:p>
            <a:pPr marL="609600" indent="-609600" eaLnBrk="1" hangingPunct="1">
              <a:lnSpc>
                <a:spcPct val="90000"/>
              </a:lnSpc>
              <a:buFont typeface="Wingdings" pitchFamily="2" charset="2"/>
              <a:buNone/>
              <a:defRPr/>
            </a:pPr>
            <a:r>
              <a:rPr lang="en-US" sz="2000" b="1" dirty="0"/>
              <a:t>G Periodontal disease indicates increased risk for heart disease		 </a:t>
            </a:r>
          </a:p>
          <a:p>
            <a:pPr marL="609600" indent="-609600" eaLnBrk="1" hangingPunct="1">
              <a:lnSpc>
                <a:spcPct val="90000"/>
              </a:lnSpc>
              <a:buFont typeface="Wingdings" pitchFamily="2" charset="2"/>
              <a:buNone/>
              <a:defRPr/>
            </a:pPr>
            <a:r>
              <a:rPr lang="en-US" sz="2000" b="1" dirty="0"/>
              <a:t>G The goal for blood sugar levels before meals is:	</a:t>
            </a:r>
          </a:p>
          <a:p>
            <a:pPr marL="609600" indent="-609600" eaLnBrk="1" hangingPunct="1">
              <a:lnSpc>
                <a:spcPct val="90000"/>
              </a:lnSpc>
              <a:buFont typeface="Wingdings" pitchFamily="2" charset="2"/>
              <a:buNone/>
              <a:defRPr/>
            </a:pPr>
            <a:r>
              <a:rPr lang="en-US" sz="2000" b="1" dirty="0"/>
              <a:t>G  The activity goal is to do ___ minutes on most days</a:t>
            </a:r>
            <a:r>
              <a:rPr lang="en-US" sz="1800" b="1" dirty="0"/>
              <a:t>	</a:t>
            </a:r>
            <a:r>
              <a:rPr lang="en-US" sz="1600" b="1" dirty="0"/>
              <a:t>	</a:t>
            </a:r>
            <a:r>
              <a:rPr lang="en-US" sz="1400" b="1" dirty="0"/>
              <a:t> </a:t>
            </a:r>
          </a:p>
        </p:txBody>
      </p:sp>
    </p:spTree>
    <p:custDataLst>
      <p:tags r:id="rId1"/>
    </p:custDataLst>
    <p:extLst>
      <p:ext uri="{BB962C8B-B14F-4D97-AF65-F5344CB8AC3E}">
        <p14:creationId xmlns:p14="http://schemas.microsoft.com/office/powerpoint/2010/main" val="4253786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5683">
                                            <p:txEl>
                                              <p:pRg st="0" end="0"/>
                                            </p:txEl>
                                          </p:spTgt>
                                        </p:tgtEl>
                                        <p:attrNameLst>
                                          <p:attrName>style.visibility</p:attrName>
                                        </p:attrNameLst>
                                      </p:cBhvr>
                                      <p:to>
                                        <p:strVal val="visible"/>
                                      </p:to>
                                    </p:set>
                                    <p:anim calcmode="lin" valueType="num">
                                      <p:cBhvr additive="base">
                                        <p:cTn id="7" dur="500" fill="hold"/>
                                        <p:tgtEl>
                                          <p:spTgt spid="17356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56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5683">
                                            <p:txEl>
                                              <p:pRg st="1" end="1"/>
                                            </p:txEl>
                                          </p:spTgt>
                                        </p:tgtEl>
                                        <p:attrNameLst>
                                          <p:attrName>style.visibility</p:attrName>
                                        </p:attrNameLst>
                                      </p:cBhvr>
                                      <p:to>
                                        <p:strVal val="visible"/>
                                      </p:to>
                                    </p:set>
                                    <p:anim calcmode="lin" valueType="num">
                                      <p:cBhvr additive="base">
                                        <p:cTn id="13" dur="500" fill="hold"/>
                                        <p:tgtEl>
                                          <p:spTgt spid="17356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56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5683">
                                            <p:txEl>
                                              <p:pRg st="2" end="2"/>
                                            </p:txEl>
                                          </p:spTgt>
                                        </p:tgtEl>
                                        <p:attrNameLst>
                                          <p:attrName>style.visibility</p:attrName>
                                        </p:attrNameLst>
                                      </p:cBhvr>
                                      <p:to>
                                        <p:strVal val="visible"/>
                                      </p:to>
                                    </p:set>
                                    <p:anim calcmode="lin" valueType="num">
                                      <p:cBhvr additive="base">
                                        <p:cTn id="19" dur="500" fill="hold"/>
                                        <p:tgtEl>
                                          <p:spTgt spid="17356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56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5683">
                                            <p:txEl>
                                              <p:pRg st="3" end="3"/>
                                            </p:txEl>
                                          </p:spTgt>
                                        </p:tgtEl>
                                        <p:attrNameLst>
                                          <p:attrName>style.visibility</p:attrName>
                                        </p:attrNameLst>
                                      </p:cBhvr>
                                      <p:to>
                                        <p:strVal val="visible"/>
                                      </p:to>
                                    </p:set>
                                    <p:anim calcmode="lin" valueType="num">
                                      <p:cBhvr additive="base">
                                        <p:cTn id="25" dur="500" fill="hold"/>
                                        <p:tgtEl>
                                          <p:spTgt spid="17356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56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5683">
                                            <p:txEl>
                                              <p:pRg st="4" end="4"/>
                                            </p:txEl>
                                          </p:spTgt>
                                        </p:tgtEl>
                                        <p:attrNameLst>
                                          <p:attrName>style.visibility</p:attrName>
                                        </p:attrNameLst>
                                      </p:cBhvr>
                                      <p:to>
                                        <p:strVal val="visible"/>
                                      </p:to>
                                    </p:set>
                                    <p:anim calcmode="lin" valueType="num">
                                      <p:cBhvr additive="base">
                                        <p:cTn id="31" dur="500" fill="hold"/>
                                        <p:tgtEl>
                                          <p:spTgt spid="17356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56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5683">
                                            <p:txEl>
                                              <p:pRg st="5" end="5"/>
                                            </p:txEl>
                                          </p:spTgt>
                                        </p:tgtEl>
                                        <p:attrNameLst>
                                          <p:attrName>style.visibility</p:attrName>
                                        </p:attrNameLst>
                                      </p:cBhvr>
                                      <p:to>
                                        <p:strVal val="visible"/>
                                      </p:to>
                                    </p:set>
                                    <p:anim calcmode="lin" valueType="num">
                                      <p:cBhvr additive="base">
                                        <p:cTn id="37" dur="500" fill="hold"/>
                                        <p:tgtEl>
                                          <p:spTgt spid="17356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568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5683">
                                            <p:txEl>
                                              <p:pRg st="6" end="6"/>
                                            </p:txEl>
                                          </p:spTgt>
                                        </p:tgtEl>
                                        <p:attrNameLst>
                                          <p:attrName>style.visibility</p:attrName>
                                        </p:attrNameLst>
                                      </p:cBhvr>
                                      <p:to>
                                        <p:strVal val="visible"/>
                                      </p:to>
                                    </p:set>
                                    <p:anim calcmode="lin" valueType="num">
                                      <p:cBhvr additive="base">
                                        <p:cTn id="43" dur="500" fill="hold"/>
                                        <p:tgtEl>
                                          <p:spTgt spid="173568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568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5683">
                                            <p:txEl>
                                              <p:pRg st="7" end="7"/>
                                            </p:txEl>
                                          </p:spTgt>
                                        </p:tgtEl>
                                        <p:attrNameLst>
                                          <p:attrName>style.visibility</p:attrName>
                                        </p:attrNameLst>
                                      </p:cBhvr>
                                      <p:to>
                                        <p:strVal val="visible"/>
                                      </p:to>
                                    </p:set>
                                    <p:anim calcmode="lin" valueType="num">
                                      <p:cBhvr additive="base">
                                        <p:cTn id="49" dur="500" fill="hold"/>
                                        <p:tgtEl>
                                          <p:spTgt spid="173568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568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5683">
                                            <p:txEl>
                                              <p:pRg st="8" end="8"/>
                                            </p:txEl>
                                          </p:spTgt>
                                        </p:tgtEl>
                                        <p:attrNameLst>
                                          <p:attrName>style.visibility</p:attrName>
                                        </p:attrNameLst>
                                      </p:cBhvr>
                                      <p:to>
                                        <p:strVal val="visible"/>
                                      </p:to>
                                    </p:set>
                                    <p:anim calcmode="lin" valueType="num">
                                      <p:cBhvr additive="base">
                                        <p:cTn id="55" dur="500" fill="hold"/>
                                        <p:tgtEl>
                                          <p:spTgt spid="173568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568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5683">
                                            <p:txEl>
                                              <p:pRg st="9" end="9"/>
                                            </p:txEl>
                                          </p:spTgt>
                                        </p:tgtEl>
                                        <p:attrNameLst>
                                          <p:attrName>style.visibility</p:attrName>
                                        </p:attrNameLst>
                                      </p:cBhvr>
                                      <p:to>
                                        <p:strVal val="visible"/>
                                      </p:to>
                                    </p:set>
                                    <p:anim calcmode="lin" valueType="num">
                                      <p:cBhvr additive="base">
                                        <p:cTn id="61" dur="500" fill="hold"/>
                                        <p:tgtEl>
                                          <p:spTgt spid="173568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568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5683">
                                            <p:txEl>
                                              <p:pRg st="10" end="10"/>
                                            </p:txEl>
                                          </p:spTgt>
                                        </p:tgtEl>
                                        <p:attrNameLst>
                                          <p:attrName>style.visibility</p:attrName>
                                        </p:attrNameLst>
                                      </p:cBhvr>
                                      <p:to>
                                        <p:strVal val="visible"/>
                                      </p:to>
                                    </p:set>
                                    <p:anim calcmode="lin" valueType="num">
                                      <p:cBhvr additive="base">
                                        <p:cTn id="67" dur="500" fill="hold"/>
                                        <p:tgtEl>
                                          <p:spTgt spid="173568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568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5683">
                                            <p:txEl>
                                              <p:pRg st="11" end="11"/>
                                            </p:txEl>
                                          </p:spTgt>
                                        </p:tgtEl>
                                        <p:attrNameLst>
                                          <p:attrName>style.visibility</p:attrName>
                                        </p:attrNameLst>
                                      </p:cBhvr>
                                      <p:to>
                                        <p:strVal val="visible"/>
                                      </p:to>
                                    </p:set>
                                    <p:anim calcmode="lin" valueType="num">
                                      <p:cBhvr additive="base">
                                        <p:cTn id="73" dur="500" fill="hold"/>
                                        <p:tgtEl>
                                          <p:spTgt spid="173568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568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lIns="90477" tIns="44445" rIns="90477" bIns="44445" anchor="b" anchorCtr="0">
            <a:normAutofit/>
          </a:bodyPr>
          <a:lstStyle/>
          <a:p>
            <a:pPr eaLnBrk="1" hangingPunct="1"/>
            <a:r>
              <a:rPr lang="en-US"/>
              <a:t>Diabetes Care Guidelines- ADA</a:t>
            </a:r>
          </a:p>
        </p:txBody>
      </p:sp>
      <p:sp>
        <p:nvSpPr>
          <p:cNvPr id="1956867" name="Rectangle 3"/>
          <p:cNvSpPr>
            <a:spLocks noGrp="1" noChangeArrowheads="1"/>
          </p:cNvSpPr>
          <p:nvPr>
            <p:ph sz="quarter" idx="1"/>
          </p:nvPr>
        </p:nvSpPr>
        <p:spPr/>
        <p:txBody>
          <a:bodyPr lIns="90477" tIns="44445" rIns="90477" bIns="44445">
            <a:normAutofit/>
          </a:bodyPr>
          <a:lstStyle/>
          <a:p>
            <a:pPr eaLnBrk="1" hangingPunct="1">
              <a:lnSpc>
                <a:spcPct val="90000"/>
              </a:lnSpc>
              <a:buFont typeface="Wingdings" pitchFamily="2" charset="2"/>
              <a:buNone/>
            </a:pPr>
            <a:r>
              <a:rPr lang="en-US" u="sng" dirty="0"/>
              <a:t>	</a:t>
            </a:r>
            <a:r>
              <a:rPr lang="en-US" u="sng" dirty="0">
                <a:solidFill>
                  <a:schemeClr val="tx2">
                    <a:lumMod val="75000"/>
                  </a:schemeClr>
                </a:solidFill>
              </a:rPr>
              <a:t>Test / Exam			Frequency		 </a:t>
            </a:r>
          </a:p>
          <a:p>
            <a:pPr eaLnBrk="1" hangingPunct="1">
              <a:lnSpc>
                <a:spcPct val="90000"/>
              </a:lnSpc>
              <a:buSzPct val="60000"/>
            </a:pPr>
            <a:r>
              <a:rPr lang="en-US" sz="2400" b="1" dirty="0">
                <a:solidFill>
                  <a:schemeClr val="tx2">
                    <a:lumMod val="75000"/>
                  </a:schemeClr>
                </a:solidFill>
              </a:rPr>
              <a:t>A</a:t>
            </a:r>
            <a:r>
              <a:rPr lang="en-US" sz="2400" dirty="0">
                <a:solidFill>
                  <a:schemeClr val="tx2">
                    <a:lumMod val="75000"/>
                  </a:schemeClr>
                </a:solidFill>
              </a:rPr>
              <a:t>1c 					At least twice a year</a:t>
            </a:r>
          </a:p>
          <a:p>
            <a:pPr eaLnBrk="1" hangingPunct="1">
              <a:lnSpc>
                <a:spcPct val="90000"/>
              </a:lnSpc>
              <a:buSzPct val="60000"/>
            </a:pPr>
            <a:r>
              <a:rPr lang="en-US" sz="2400" b="1" dirty="0">
                <a:solidFill>
                  <a:schemeClr val="tx2">
                    <a:lumMod val="75000"/>
                  </a:schemeClr>
                </a:solidFill>
              </a:rPr>
              <a:t>B</a:t>
            </a:r>
            <a:r>
              <a:rPr lang="en-US" sz="2400" dirty="0">
                <a:solidFill>
                  <a:schemeClr val="tx2">
                    <a:lumMod val="75000"/>
                  </a:schemeClr>
                </a:solidFill>
              </a:rPr>
              <a:t>/P 	</a:t>
            </a:r>
            <a:r>
              <a:rPr lang="en-US" sz="2400" dirty="0"/>
              <a:t>				</a:t>
            </a:r>
            <a:r>
              <a:rPr lang="en-US" sz="2400" dirty="0">
                <a:solidFill>
                  <a:schemeClr val="tx2">
                    <a:lumMod val="75000"/>
                  </a:schemeClr>
                </a:solidFill>
              </a:rPr>
              <a:t>Each diabetes visit</a:t>
            </a:r>
          </a:p>
          <a:p>
            <a:pPr eaLnBrk="1" hangingPunct="1">
              <a:lnSpc>
                <a:spcPct val="90000"/>
              </a:lnSpc>
              <a:buSzPct val="60000"/>
            </a:pPr>
            <a:r>
              <a:rPr lang="en-US" sz="2400" b="1" dirty="0">
                <a:solidFill>
                  <a:schemeClr val="tx2">
                    <a:lumMod val="75000"/>
                  </a:schemeClr>
                </a:solidFill>
              </a:rPr>
              <a:t>C</a:t>
            </a:r>
            <a:r>
              <a:rPr lang="en-US" sz="2400" dirty="0">
                <a:solidFill>
                  <a:schemeClr val="tx2">
                    <a:lumMod val="75000"/>
                  </a:schemeClr>
                </a:solidFill>
              </a:rPr>
              <a:t>holesterol (LDL, HDL, Tri)		Yearly (less if normal)</a:t>
            </a:r>
            <a:r>
              <a:rPr lang="en-US" sz="2400" dirty="0"/>
              <a:t>	</a:t>
            </a:r>
          </a:p>
          <a:p>
            <a:pPr eaLnBrk="1" hangingPunct="1">
              <a:lnSpc>
                <a:spcPct val="90000"/>
              </a:lnSpc>
              <a:buSzPct val="60000"/>
            </a:pPr>
            <a:r>
              <a:rPr lang="en-US" sz="2400" dirty="0"/>
              <a:t>Weight				each diabetes visit</a:t>
            </a:r>
          </a:p>
          <a:p>
            <a:pPr eaLnBrk="1" hangingPunct="1">
              <a:lnSpc>
                <a:spcPct val="90000"/>
              </a:lnSpc>
              <a:buSzPct val="60000"/>
            </a:pPr>
            <a:r>
              <a:rPr lang="en-US" sz="2400" dirty="0" err="1"/>
              <a:t>Microalbumin</a:t>
            </a:r>
            <a:r>
              <a:rPr lang="en-US" sz="2400" dirty="0"/>
              <a:t>/GFR/</a:t>
            </a:r>
            <a:r>
              <a:rPr lang="en-US" sz="2400" dirty="0" err="1"/>
              <a:t>Creat</a:t>
            </a:r>
            <a:r>
              <a:rPr lang="en-US" sz="2400" dirty="0"/>
              <a:t> 		Yearly</a:t>
            </a:r>
          </a:p>
          <a:p>
            <a:pPr eaLnBrk="1" hangingPunct="1">
              <a:lnSpc>
                <a:spcPct val="90000"/>
              </a:lnSpc>
              <a:buFont typeface="Wingdings" pitchFamily="2" charset="2"/>
              <a:buBlip>
                <a:blip r:embed="rId3"/>
              </a:buBlip>
            </a:pPr>
            <a:r>
              <a:rPr lang="en-US" sz="2400" dirty="0"/>
              <a:t>Eye exam 				Yearly</a:t>
            </a:r>
          </a:p>
          <a:p>
            <a:pPr eaLnBrk="1" hangingPunct="1">
              <a:lnSpc>
                <a:spcPct val="90000"/>
              </a:lnSpc>
              <a:buFont typeface="Wingdings" pitchFamily="2" charset="2"/>
              <a:buBlip>
                <a:blip r:embed="rId3"/>
              </a:buBlip>
            </a:pPr>
            <a:r>
              <a:rPr lang="en-US" sz="2400" dirty="0"/>
              <a:t>Dental Care				At least twice a year</a:t>
            </a:r>
          </a:p>
          <a:p>
            <a:pPr eaLnBrk="1" hangingPunct="1">
              <a:lnSpc>
                <a:spcPct val="90000"/>
              </a:lnSpc>
              <a:buFont typeface="Wingdings" pitchFamily="2" charset="2"/>
              <a:buBlip>
                <a:blip r:embed="rId3"/>
              </a:buBlip>
            </a:pPr>
            <a:r>
              <a:rPr lang="en-US" sz="2400" dirty="0"/>
              <a:t>Comprehensive Foot Exam		Yearly (more if high risk)</a:t>
            </a:r>
          </a:p>
          <a:p>
            <a:pPr eaLnBrk="1" hangingPunct="1">
              <a:lnSpc>
                <a:spcPct val="90000"/>
              </a:lnSpc>
              <a:buFont typeface="Wingdings" pitchFamily="2" charset="2"/>
              <a:buBlip>
                <a:blip r:embed="rId3"/>
              </a:buBlip>
            </a:pPr>
            <a:r>
              <a:rPr lang="en-US" sz="2400" dirty="0"/>
              <a:t>Physical Activity Plan		As needed to meet goals</a:t>
            </a:r>
          </a:p>
          <a:p>
            <a:pPr eaLnBrk="1" hangingPunct="1">
              <a:lnSpc>
                <a:spcPct val="90000"/>
              </a:lnSpc>
              <a:buFont typeface="Wingdings" pitchFamily="2" charset="2"/>
              <a:buBlip>
                <a:blip r:embed="rId3"/>
              </a:buBlip>
            </a:pPr>
            <a:r>
              <a:rPr lang="en-US" sz="2400" dirty="0"/>
              <a:t>Preconception counseling		As needed</a:t>
            </a:r>
          </a:p>
        </p:txBody>
      </p:sp>
    </p:spTree>
    <p:custDataLst>
      <p:tags r:id="rId1"/>
    </p:custDataLst>
    <p:extLst>
      <p:ext uri="{BB962C8B-B14F-4D97-AF65-F5344CB8AC3E}">
        <p14:creationId xmlns:p14="http://schemas.microsoft.com/office/powerpoint/2010/main" val="19489310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56867">
                                            <p:txEl>
                                              <p:pRg st="0" end="0"/>
                                            </p:txEl>
                                          </p:spTgt>
                                        </p:tgtEl>
                                        <p:attrNameLst>
                                          <p:attrName>style.visibility</p:attrName>
                                        </p:attrNameLst>
                                      </p:cBhvr>
                                      <p:to>
                                        <p:strVal val="visible"/>
                                      </p:to>
                                    </p:set>
                                    <p:anim calcmode="lin" valueType="num">
                                      <p:cBhvr additive="base">
                                        <p:cTn id="7" dur="500" fill="hold"/>
                                        <p:tgtEl>
                                          <p:spTgt spid="19568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5686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56867">
                                            <p:txEl>
                                              <p:pRg st="1" end="1"/>
                                            </p:txEl>
                                          </p:spTgt>
                                        </p:tgtEl>
                                        <p:attrNameLst>
                                          <p:attrName>style.visibility</p:attrName>
                                        </p:attrNameLst>
                                      </p:cBhvr>
                                      <p:to>
                                        <p:strVal val="visible"/>
                                      </p:to>
                                    </p:set>
                                    <p:anim calcmode="lin" valueType="num">
                                      <p:cBhvr additive="base">
                                        <p:cTn id="11" dur="500" fill="hold"/>
                                        <p:tgtEl>
                                          <p:spTgt spid="195686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95686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56867">
                                            <p:txEl>
                                              <p:pRg st="2" end="2"/>
                                            </p:txEl>
                                          </p:spTgt>
                                        </p:tgtEl>
                                        <p:attrNameLst>
                                          <p:attrName>style.visibility</p:attrName>
                                        </p:attrNameLst>
                                      </p:cBhvr>
                                      <p:to>
                                        <p:strVal val="visible"/>
                                      </p:to>
                                    </p:set>
                                    <p:anim calcmode="lin" valueType="num">
                                      <p:cBhvr additive="base">
                                        <p:cTn id="15" dur="500" fill="hold"/>
                                        <p:tgtEl>
                                          <p:spTgt spid="195686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95686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56867">
                                            <p:txEl>
                                              <p:pRg st="3" end="3"/>
                                            </p:txEl>
                                          </p:spTgt>
                                        </p:tgtEl>
                                        <p:attrNameLst>
                                          <p:attrName>style.visibility</p:attrName>
                                        </p:attrNameLst>
                                      </p:cBhvr>
                                      <p:to>
                                        <p:strVal val="visible"/>
                                      </p:to>
                                    </p:set>
                                    <p:anim calcmode="lin" valueType="num">
                                      <p:cBhvr additive="base">
                                        <p:cTn id="19" dur="500" fill="hold"/>
                                        <p:tgtEl>
                                          <p:spTgt spid="195686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5686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56867">
                                            <p:txEl>
                                              <p:pRg st="4" end="4"/>
                                            </p:txEl>
                                          </p:spTgt>
                                        </p:tgtEl>
                                        <p:attrNameLst>
                                          <p:attrName>style.visibility</p:attrName>
                                        </p:attrNameLst>
                                      </p:cBhvr>
                                      <p:to>
                                        <p:strVal val="visible"/>
                                      </p:to>
                                    </p:set>
                                    <p:anim calcmode="lin" valueType="num">
                                      <p:cBhvr additive="base">
                                        <p:cTn id="23" dur="500" fill="hold"/>
                                        <p:tgtEl>
                                          <p:spTgt spid="195686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95686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56867">
                                            <p:txEl>
                                              <p:pRg st="5" end="5"/>
                                            </p:txEl>
                                          </p:spTgt>
                                        </p:tgtEl>
                                        <p:attrNameLst>
                                          <p:attrName>style.visibility</p:attrName>
                                        </p:attrNameLst>
                                      </p:cBhvr>
                                      <p:to>
                                        <p:strVal val="visible"/>
                                      </p:to>
                                    </p:set>
                                    <p:anim calcmode="lin" valueType="num">
                                      <p:cBhvr additive="base">
                                        <p:cTn id="27" dur="500" fill="hold"/>
                                        <p:tgtEl>
                                          <p:spTgt spid="195686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95686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1956867">
                                            <p:txEl>
                                              <p:pRg st="6" end="6"/>
                                            </p:txEl>
                                          </p:spTgt>
                                        </p:tgtEl>
                                        <p:attrNameLst>
                                          <p:attrName>style.visibility</p:attrName>
                                        </p:attrNameLst>
                                      </p:cBhvr>
                                      <p:to>
                                        <p:strVal val="visible"/>
                                      </p:to>
                                    </p:set>
                                    <p:anim calcmode="lin" valueType="num">
                                      <p:cBhvr additive="base">
                                        <p:cTn id="33" dur="500" fill="hold"/>
                                        <p:tgtEl>
                                          <p:spTgt spid="1956867">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95686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956867">
                                            <p:txEl>
                                              <p:pRg st="7" end="7"/>
                                            </p:txEl>
                                          </p:spTgt>
                                        </p:tgtEl>
                                        <p:attrNameLst>
                                          <p:attrName>style.visibility</p:attrName>
                                        </p:attrNameLst>
                                      </p:cBhvr>
                                      <p:to>
                                        <p:strVal val="visible"/>
                                      </p:to>
                                    </p:set>
                                    <p:anim calcmode="lin" valueType="num">
                                      <p:cBhvr additive="base">
                                        <p:cTn id="39" dur="500" fill="hold"/>
                                        <p:tgtEl>
                                          <p:spTgt spid="1956867">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95686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1956867">
                                            <p:txEl>
                                              <p:pRg st="8" end="8"/>
                                            </p:txEl>
                                          </p:spTgt>
                                        </p:tgtEl>
                                        <p:attrNameLst>
                                          <p:attrName>style.visibility</p:attrName>
                                        </p:attrNameLst>
                                      </p:cBhvr>
                                      <p:to>
                                        <p:strVal val="visible"/>
                                      </p:to>
                                    </p:set>
                                    <p:anim calcmode="lin" valueType="num">
                                      <p:cBhvr additive="base">
                                        <p:cTn id="45" dur="500" fill="hold"/>
                                        <p:tgtEl>
                                          <p:spTgt spid="1956867">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95686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1956867">
                                            <p:txEl>
                                              <p:pRg st="9" end="9"/>
                                            </p:txEl>
                                          </p:spTgt>
                                        </p:tgtEl>
                                        <p:attrNameLst>
                                          <p:attrName>style.visibility</p:attrName>
                                        </p:attrNameLst>
                                      </p:cBhvr>
                                      <p:to>
                                        <p:strVal val="visible"/>
                                      </p:to>
                                    </p:set>
                                    <p:anim calcmode="lin" valueType="num">
                                      <p:cBhvr additive="base">
                                        <p:cTn id="51" dur="500" fill="hold"/>
                                        <p:tgtEl>
                                          <p:spTgt spid="1956867">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95686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1956867">
                                            <p:txEl>
                                              <p:pRg st="10" end="10"/>
                                            </p:txEl>
                                          </p:spTgt>
                                        </p:tgtEl>
                                        <p:attrNameLst>
                                          <p:attrName>style.visibility</p:attrName>
                                        </p:attrNameLst>
                                      </p:cBhvr>
                                      <p:to>
                                        <p:strVal val="visible"/>
                                      </p:to>
                                    </p:set>
                                    <p:anim calcmode="lin" valueType="num">
                                      <p:cBhvr additive="base">
                                        <p:cTn id="57" dur="500" fill="hold"/>
                                        <p:tgtEl>
                                          <p:spTgt spid="1956867">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956867">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28600" y="76200"/>
            <a:ext cx="8229600" cy="1219200"/>
          </a:xfrm>
        </p:spPr>
        <p:txBody>
          <a:bodyPr>
            <a:normAutofit fontScale="90000"/>
          </a:bodyPr>
          <a:lstStyle/>
          <a:p>
            <a:pPr eaLnBrk="1" hangingPunct="1"/>
            <a:r>
              <a:rPr lang="en-US" dirty="0"/>
              <a:t>Mr. Jones -  What are Your Recommendations?</a:t>
            </a:r>
          </a:p>
        </p:txBody>
      </p:sp>
      <p:sp>
        <p:nvSpPr>
          <p:cNvPr id="1700867" name="Rectangle 3"/>
          <p:cNvSpPr>
            <a:spLocks noGrp="1" noChangeArrowheads="1"/>
          </p:cNvSpPr>
          <p:nvPr>
            <p:ph sz="quarter" idx="1"/>
          </p:nvPr>
        </p:nvSpPr>
        <p:spPr>
          <a:xfrm>
            <a:off x="457200" y="1447800"/>
            <a:ext cx="4343400" cy="4709160"/>
          </a:xfrm>
        </p:spPr>
        <p:txBody>
          <a:bodyPr>
            <a:normAutofit/>
          </a:bodyPr>
          <a:lstStyle/>
          <a:p>
            <a:pPr eaLnBrk="1" hangingPunct="1">
              <a:buFont typeface="Wingdings" pitchFamily="2" charset="2"/>
              <a:buNone/>
              <a:defRPr/>
            </a:pPr>
            <a:r>
              <a:rPr lang="en-US" b="1" dirty="0"/>
              <a:t>Patient Profile</a:t>
            </a:r>
          </a:p>
          <a:p>
            <a:pPr eaLnBrk="1" hangingPunct="1">
              <a:buFont typeface="Wingdings" pitchFamily="2" charset="2"/>
              <a:buNone/>
              <a:defRPr/>
            </a:pPr>
            <a:r>
              <a:rPr lang="en-US" dirty="0"/>
              <a:t>64 </a:t>
            </a:r>
            <a:r>
              <a:rPr lang="en-US" dirty="0" err="1"/>
              <a:t>yr</a:t>
            </a:r>
            <a:r>
              <a:rPr lang="en-US" dirty="0"/>
              <a:t> old with type 2 for 11 yrs. </a:t>
            </a:r>
            <a:r>
              <a:rPr lang="en-US" dirty="0" err="1"/>
              <a:t>Hx</a:t>
            </a:r>
            <a:r>
              <a:rPr lang="en-US" dirty="0"/>
              <a:t> of CVD.</a:t>
            </a:r>
          </a:p>
          <a:p>
            <a:pPr eaLnBrk="1" hangingPunct="1">
              <a:buFont typeface="Wingdings" pitchFamily="2" charset="2"/>
              <a:buNone/>
              <a:defRPr/>
            </a:pPr>
            <a:r>
              <a:rPr lang="en-US" dirty="0"/>
              <a:t>Labs:</a:t>
            </a:r>
          </a:p>
          <a:p>
            <a:pPr lvl="1" eaLnBrk="1" hangingPunct="1">
              <a:defRPr/>
            </a:pPr>
            <a:r>
              <a:rPr lang="en-US" dirty="0"/>
              <a:t>A1c 9.3%</a:t>
            </a:r>
          </a:p>
          <a:p>
            <a:pPr lvl="1" eaLnBrk="1" hangingPunct="1">
              <a:defRPr/>
            </a:pPr>
            <a:r>
              <a:rPr lang="en-US" dirty="0"/>
              <a:t>HDL 37 mg/dl</a:t>
            </a:r>
          </a:p>
          <a:p>
            <a:pPr lvl="1" eaLnBrk="1" hangingPunct="1">
              <a:defRPr/>
            </a:pPr>
            <a:r>
              <a:rPr lang="en-US" dirty="0"/>
              <a:t>Triglyceride 260mg/dl</a:t>
            </a:r>
          </a:p>
          <a:p>
            <a:pPr lvl="1" eaLnBrk="1" hangingPunct="1">
              <a:defRPr/>
            </a:pPr>
            <a:r>
              <a:rPr lang="en-US" dirty="0"/>
              <a:t>Proteinuria - </a:t>
            </a:r>
            <a:r>
              <a:rPr lang="en-US" dirty="0" err="1"/>
              <a:t>neg</a:t>
            </a:r>
            <a:r>
              <a:rPr lang="en-US" dirty="0"/>
              <a:t> </a:t>
            </a:r>
          </a:p>
          <a:p>
            <a:pPr lvl="1" eaLnBrk="1" hangingPunct="1">
              <a:defRPr/>
            </a:pPr>
            <a:r>
              <a:rPr lang="en-US" dirty="0"/>
              <a:t>B/P 152/94</a:t>
            </a:r>
          </a:p>
        </p:txBody>
      </p:sp>
      <p:sp>
        <p:nvSpPr>
          <p:cNvPr id="1700868" name="Rectangle 4"/>
          <p:cNvSpPr>
            <a:spLocks noGrp="1" noChangeArrowheads="1"/>
          </p:cNvSpPr>
          <p:nvPr>
            <p:ph type="body" sz="half" idx="4294967295"/>
          </p:nvPr>
        </p:nvSpPr>
        <p:spPr>
          <a:xfrm>
            <a:off x="4953000" y="1295400"/>
            <a:ext cx="4191000" cy="5089525"/>
          </a:xfrm>
        </p:spPr>
        <p:txBody>
          <a:bodyPr>
            <a:normAutofit/>
          </a:bodyPr>
          <a:lstStyle/>
          <a:p>
            <a:pPr eaLnBrk="1" hangingPunct="1">
              <a:buFont typeface="Wingdings" pitchFamily="2" charset="2"/>
              <a:buNone/>
              <a:defRPr/>
            </a:pPr>
            <a:r>
              <a:rPr lang="en-US" dirty="0"/>
              <a:t>Self-Care Skills</a:t>
            </a:r>
          </a:p>
          <a:p>
            <a:pPr eaLnBrk="1" hangingPunct="1">
              <a:defRPr/>
            </a:pPr>
            <a:r>
              <a:rPr lang="en-US" dirty="0"/>
              <a:t>Walks dog around block 3 </a:t>
            </a:r>
            <a:r>
              <a:rPr lang="en-US" dirty="0" err="1"/>
              <a:t>x’s</a:t>
            </a:r>
            <a:r>
              <a:rPr lang="en-US" dirty="0"/>
              <a:t> a week</a:t>
            </a:r>
          </a:p>
          <a:p>
            <a:pPr eaLnBrk="1" hangingPunct="1">
              <a:defRPr/>
            </a:pPr>
            <a:r>
              <a:rPr lang="en-US" dirty="0"/>
              <a:t>Bowls every Friday</a:t>
            </a:r>
          </a:p>
          <a:p>
            <a:pPr eaLnBrk="1" hangingPunct="1">
              <a:defRPr/>
            </a:pPr>
            <a:r>
              <a:rPr lang="en-US" dirty="0"/>
              <a:t>3 beers daily</a:t>
            </a:r>
          </a:p>
          <a:p>
            <a:pPr eaLnBrk="1" hangingPunct="1">
              <a:defRPr/>
            </a:pPr>
            <a:r>
              <a:rPr lang="en-US" i="1" dirty="0"/>
              <a:t>What meds?</a:t>
            </a:r>
          </a:p>
          <a:p>
            <a:pPr eaLnBrk="1" hangingPunct="1">
              <a:defRPr/>
            </a:pPr>
            <a:r>
              <a:rPr lang="en-US" i="1" dirty="0"/>
              <a:t>What referrals?</a:t>
            </a:r>
          </a:p>
          <a:p>
            <a:pPr eaLnBrk="1" hangingPunct="1">
              <a:defRPr/>
            </a:pPr>
            <a:r>
              <a:rPr lang="en-US" i="1" dirty="0"/>
              <a:t>My foot hurts</a:t>
            </a:r>
            <a:endParaRPr lang="en-US" sz="2400" i="1" dirty="0"/>
          </a:p>
        </p:txBody>
      </p:sp>
    </p:spTree>
    <p:custDataLst>
      <p:tags r:id="rId1"/>
    </p:custDataLst>
    <p:extLst>
      <p:ext uri="{BB962C8B-B14F-4D97-AF65-F5344CB8AC3E}">
        <p14:creationId xmlns:p14="http://schemas.microsoft.com/office/powerpoint/2010/main" val="3309843847"/>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foot so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49286334"/>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7106" name="Rectangle 2"/>
          <p:cNvSpPr>
            <a:spLocks noGrp="1" noChangeArrowheads="1"/>
          </p:cNvSpPr>
          <p:nvPr>
            <p:ph type="title"/>
          </p:nvPr>
        </p:nvSpPr>
        <p:spPr>
          <a:xfrm>
            <a:off x="457200" y="152400"/>
            <a:ext cx="8229600" cy="1371600"/>
          </a:xfrm>
        </p:spPr>
        <p:txBody>
          <a:bodyPr>
            <a:normAutofit/>
          </a:bodyPr>
          <a:lstStyle/>
          <a:p>
            <a:pPr>
              <a:defRPr/>
            </a:pPr>
            <a:r>
              <a:rPr lang="en-US" sz="4000" dirty="0"/>
              <a:t>Glucose Management and Hospitalized Patients  </a:t>
            </a:r>
          </a:p>
        </p:txBody>
      </p:sp>
      <p:pic>
        <p:nvPicPr>
          <p:cNvPr id="1327108" name="MPj04027010000[1].jpg">
            <a:hlinkClick r:id="" action="ppaction://media"/>
          </p:cNvPr>
          <p:cNvPicPr>
            <a:picLocks noGrp="1" noRot="1" noChangeAspect="1" noChangeArrowheads="1"/>
          </p:cNvPicPr>
          <p:nvPr>
            <p:ph sz="quarter" idx="1"/>
            <a:videoFile r:link="rId2"/>
          </p:nvPr>
        </p:nvPicPr>
        <p:blipFill>
          <a:blip r:embed="rId5">
            <a:extLst>
              <a:ext uri="{28A0092B-C50C-407E-A947-70E740481C1C}">
                <a14:useLocalDpi xmlns:a14="http://schemas.microsoft.com/office/drawing/2010/main" val="0"/>
              </a:ext>
            </a:extLst>
          </a:blip>
          <a:stretch>
            <a:fillRect/>
          </a:stretch>
        </p:blipFill>
        <p:spPr>
          <a:xfrm>
            <a:off x="1219200" y="1981200"/>
            <a:ext cx="2057400" cy="2286000"/>
          </a:xfrm>
        </p:spPr>
      </p:pic>
      <p:sp>
        <p:nvSpPr>
          <p:cNvPr id="1327107" name="Rectangle 3"/>
          <p:cNvSpPr>
            <a:spLocks noGrp="1" noChangeArrowheads="1"/>
          </p:cNvSpPr>
          <p:nvPr>
            <p:ph type="body" sz="half" idx="4294967295"/>
          </p:nvPr>
        </p:nvSpPr>
        <p:spPr>
          <a:xfrm>
            <a:off x="3505200" y="1977154"/>
            <a:ext cx="4038600" cy="2366246"/>
          </a:xfrm>
        </p:spPr>
        <p:txBody>
          <a:bodyPr/>
          <a:lstStyle/>
          <a:p>
            <a:pPr>
              <a:defRPr/>
            </a:pPr>
            <a:r>
              <a:rPr lang="en-US" sz="2800" dirty="0"/>
              <a:t>In hospitalized patients with critical illness, hyperglycemia is a signal that warrants our attention.</a:t>
            </a:r>
          </a:p>
        </p:txBody>
      </p:sp>
      <p:pic>
        <p:nvPicPr>
          <p:cNvPr id="2" name="Picture 1"/>
          <p:cNvPicPr>
            <a:picLocks noChangeAspect="1"/>
          </p:cNvPicPr>
          <p:nvPr/>
        </p:nvPicPr>
        <p:blipFill>
          <a:blip r:embed="rId6"/>
          <a:stretch>
            <a:fillRect/>
          </a:stretch>
        </p:blipFill>
        <p:spPr>
          <a:xfrm>
            <a:off x="6147523" y="4267200"/>
            <a:ext cx="2539277" cy="1934251"/>
          </a:xfrm>
          <a:prstGeom prst="rect">
            <a:avLst/>
          </a:prstGeom>
        </p:spPr>
      </p:pic>
    </p:spTree>
    <p:custDataLst>
      <p:tags r:id="rId1"/>
    </p:custDataLst>
    <p:extLst>
      <p:ext uri="{BB962C8B-B14F-4D97-AF65-F5344CB8AC3E}">
        <p14:creationId xmlns:p14="http://schemas.microsoft.com/office/powerpoint/2010/main" val="2857288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27108"/>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327108"/>
                                        </p:tgtEl>
                                      </p:cBhvr>
                                    </p:cmd>
                                  </p:childTnLst>
                                </p:cTn>
                              </p:par>
                            </p:childTnLst>
                          </p:cTn>
                        </p:par>
                      </p:childTnLst>
                    </p:cTn>
                  </p:par>
                </p:childTnLst>
              </p:cTn>
              <p:nextCondLst>
                <p:cond evt="onClick" delay="0">
                  <p:tgtEl>
                    <p:spTgt spid="1327108"/>
                  </p:tgtEl>
                </p:cond>
              </p:nextCondLst>
            </p:seq>
            <p:video>
              <p:cMediaNode>
                <p:cTn id="7" fill="hold" display="0">
                  <p:stCondLst>
                    <p:cond delay="indefinite"/>
                  </p:stCondLst>
                  <p:endCondLst>
                    <p:cond evt="onNext" delay="0">
                      <p:tgtEl>
                        <p:sldTgt/>
                      </p:tgtEl>
                    </p:cond>
                    <p:cond evt="onPrev" delay="0">
                      <p:tgtEl>
                        <p:sldTgt/>
                      </p:tgtEl>
                    </p:cond>
                  </p:endCondLst>
                </p:cTn>
                <p:tgtEl>
                  <p:spTgt spid="1327108"/>
                </p:tgtEl>
              </p:cMediaNode>
            </p:video>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2" name="Rectangle 2"/>
          <p:cNvSpPr>
            <a:spLocks noGrp="1" noRot="1" noChangeArrowheads="1"/>
          </p:cNvSpPr>
          <p:nvPr>
            <p:ph type="title"/>
          </p:nvPr>
        </p:nvSpPr>
        <p:spPr/>
        <p:txBody>
          <a:bodyPr>
            <a:normAutofit fontScale="90000"/>
          </a:bodyPr>
          <a:lstStyle/>
          <a:p>
            <a:pPr eaLnBrk="1" hangingPunct="1">
              <a:defRPr/>
            </a:pPr>
            <a:r>
              <a:rPr lang="en-US" sz="3600" dirty="0"/>
              <a:t>Hospitals and Hyperglycemia – </a:t>
            </a:r>
            <a:br>
              <a:rPr lang="en-US" sz="3600" dirty="0"/>
            </a:br>
            <a:r>
              <a:rPr lang="en-US" sz="3600" dirty="0"/>
              <a:t>What’s the Big Deal?	</a:t>
            </a:r>
          </a:p>
        </p:txBody>
      </p:sp>
      <p:sp>
        <p:nvSpPr>
          <p:cNvPr id="911363" name="Rectangle 3"/>
          <p:cNvSpPr>
            <a:spLocks noGrp="1" noChangeArrowheads="1"/>
          </p:cNvSpPr>
          <p:nvPr>
            <p:ph sz="quarter" idx="1"/>
          </p:nvPr>
        </p:nvSpPr>
        <p:spPr>
          <a:xfrm>
            <a:off x="457200" y="1219200"/>
            <a:ext cx="5638800" cy="4937760"/>
          </a:xfrm>
        </p:spPr>
        <p:txBody>
          <a:bodyPr/>
          <a:lstStyle/>
          <a:p>
            <a:pPr eaLnBrk="1" hangingPunct="1">
              <a:defRPr/>
            </a:pPr>
            <a:r>
              <a:rPr lang="en-US" dirty="0"/>
              <a:t>Hyperglycemia is associated with increased morbidity and mortality in hospital settings.</a:t>
            </a:r>
          </a:p>
          <a:p>
            <a:pPr lvl="1" eaLnBrk="1" hangingPunct="1">
              <a:defRPr/>
            </a:pPr>
            <a:r>
              <a:rPr lang="en-US" dirty="0"/>
              <a:t>Acute Myocardial Infarction</a:t>
            </a:r>
          </a:p>
          <a:p>
            <a:pPr lvl="1" eaLnBrk="1" hangingPunct="1">
              <a:defRPr/>
            </a:pPr>
            <a:r>
              <a:rPr lang="en-US" dirty="0"/>
              <a:t>Stroke</a:t>
            </a:r>
          </a:p>
          <a:p>
            <a:pPr lvl="1" eaLnBrk="1" hangingPunct="1">
              <a:defRPr/>
            </a:pPr>
            <a:r>
              <a:rPr lang="en-US" dirty="0"/>
              <a:t>Cardiac Surgery</a:t>
            </a:r>
          </a:p>
          <a:p>
            <a:pPr lvl="1" eaLnBrk="1" hangingPunct="1">
              <a:defRPr/>
            </a:pPr>
            <a:r>
              <a:rPr lang="en-US" dirty="0"/>
              <a:t>Infection</a:t>
            </a:r>
          </a:p>
          <a:p>
            <a:pPr lvl="1" eaLnBrk="1" hangingPunct="1">
              <a:defRPr/>
            </a:pPr>
            <a:r>
              <a:rPr lang="en-US" dirty="0"/>
              <a:t>Longer lengths of stay</a:t>
            </a:r>
          </a:p>
          <a:p>
            <a:pPr marL="457200" lvl="1" indent="0" eaLnBrk="1" hangingPunct="1">
              <a:buFont typeface="Wingdings" pitchFamily="2" charset="2"/>
              <a:buNone/>
              <a:defRPr/>
            </a:pPr>
            <a:endParaRPr lang="en-US" dirty="0"/>
          </a:p>
        </p:txBody>
      </p:sp>
      <p:pic>
        <p:nvPicPr>
          <p:cNvPr id="74756" name="Picture 2" descr="C:\Users\Beverly\AppData\Local\Microsoft\Windows\Temporary Internet Files\Content.IE5\PRSTT65C\MP900302920[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413500" y="1752600"/>
            <a:ext cx="2117725"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2738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p:cNvSpPr>
            <a:spLocks noGrp="1"/>
          </p:cNvSpPr>
          <p:nvPr>
            <p:ph type="title"/>
          </p:nvPr>
        </p:nvSpPr>
        <p:spPr/>
        <p:txBody>
          <a:bodyPr/>
          <a:lstStyle/>
          <a:p>
            <a:r>
              <a:rPr lang="en-US" dirty="0"/>
              <a:t>WHAT SHOULD WE AIM FOR?</a:t>
            </a:r>
          </a:p>
        </p:txBody>
      </p:sp>
      <p:sp>
        <p:nvSpPr>
          <p:cNvPr id="189443" name="Content Placeholder 2"/>
          <p:cNvSpPr>
            <a:spLocks noGrp="1"/>
          </p:cNvSpPr>
          <p:nvPr>
            <p:ph sz="quarter" idx="1"/>
          </p:nvPr>
        </p:nvSpPr>
        <p:spPr/>
        <p:txBody>
          <a:bodyPr/>
          <a:lstStyle/>
          <a:p>
            <a:endParaRPr lang="en-US" dirty="0"/>
          </a:p>
          <a:p>
            <a:pPr>
              <a:buFont typeface="Wingdings" pitchFamily="2" charset="2"/>
              <a:buNone/>
            </a:pPr>
            <a:endParaRPr lang="en-US" sz="1600" dirty="0"/>
          </a:p>
        </p:txBody>
      </p:sp>
      <p:pic>
        <p:nvPicPr>
          <p:cNvPr id="189444" name="Picture 2" descr="C:\Users\Lonnie\AppData\Local\Microsoft\Windows\Temporary Internet Files\Content.IE5\86Y1L69H\MPj030904000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6360" y="1483742"/>
            <a:ext cx="2119679" cy="142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36241" y="1386423"/>
            <a:ext cx="6923468" cy="4770537"/>
          </a:xfrm>
          <a:prstGeom prst="rect">
            <a:avLst/>
          </a:prstGeom>
        </p:spPr>
        <p:txBody>
          <a:bodyPr wrap="square">
            <a:spAutoFit/>
          </a:bodyPr>
          <a:lstStyle/>
          <a:p>
            <a:pPr eaLnBrk="1" hangingPunct="1">
              <a:buFont typeface="Wingdings" pitchFamily="2" charset="2"/>
              <a:buNone/>
            </a:pPr>
            <a:r>
              <a:rPr lang="en-US" sz="2800" dirty="0"/>
              <a:t>Critically Ill </a:t>
            </a:r>
            <a:r>
              <a:rPr lang="en-US" sz="2800" dirty="0" err="1"/>
              <a:t>pts</a:t>
            </a:r>
            <a:endParaRPr lang="en-US" sz="2800" dirty="0"/>
          </a:p>
          <a:p>
            <a:pPr marL="914400" lvl="1" indent="-457200" eaLnBrk="1" hangingPunct="1">
              <a:buFont typeface="Arial" panose="020B0604020202020204" pitchFamily="34" charset="0"/>
              <a:buChar char="•"/>
            </a:pPr>
            <a:r>
              <a:rPr lang="en-US" sz="2800" dirty="0"/>
              <a:t>BG &gt; 180- Start insulin </a:t>
            </a:r>
          </a:p>
          <a:p>
            <a:pPr marL="914400" lvl="1" indent="-457200" eaLnBrk="1" hangingPunct="1">
              <a:buFont typeface="Arial" panose="020B0604020202020204" pitchFamily="34" charset="0"/>
              <a:buChar char="•"/>
            </a:pPr>
            <a:r>
              <a:rPr lang="en-US" sz="2800" dirty="0"/>
              <a:t>BG goal 140-180</a:t>
            </a:r>
          </a:p>
          <a:p>
            <a:pPr eaLnBrk="1" hangingPunct="1">
              <a:buFont typeface="Wingdings" pitchFamily="2" charset="2"/>
              <a:buNone/>
            </a:pPr>
            <a:endParaRPr lang="en-US" sz="2800" dirty="0"/>
          </a:p>
          <a:p>
            <a:pPr eaLnBrk="1" hangingPunct="1">
              <a:buFont typeface="Wingdings" pitchFamily="2" charset="2"/>
              <a:buNone/>
            </a:pPr>
            <a:r>
              <a:rPr lang="en-US" sz="2800" dirty="0"/>
              <a:t>Non Critically Ill patients BG Goals</a:t>
            </a:r>
          </a:p>
          <a:p>
            <a:pPr lvl="1" eaLnBrk="1" hangingPunct="1">
              <a:buFont typeface="Arial" pitchFamily="34" charset="0"/>
              <a:buChar char="•"/>
            </a:pPr>
            <a:r>
              <a:rPr lang="en-US" sz="2800" dirty="0"/>
              <a:t> </a:t>
            </a:r>
            <a:r>
              <a:rPr lang="en-US" sz="2800" dirty="0" err="1"/>
              <a:t>Premeal</a:t>
            </a:r>
            <a:r>
              <a:rPr lang="en-US" sz="2800" dirty="0"/>
              <a:t> &lt;140</a:t>
            </a:r>
          </a:p>
          <a:p>
            <a:pPr lvl="1" eaLnBrk="1" hangingPunct="1">
              <a:buFont typeface="Arial" pitchFamily="34" charset="0"/>
              <a:buChar char="•"/>
            </a:pPr>
            <a:r>
              <a:rPr lang="en-US" sz="2800" dirty="0"/>
              <a:t> Post meal &lt;180</a:t>
            </a:r>
          </a:p>
          <a:p>
            <a:pPr lvl="2" eaLnBrk="1" hangingPunct="1"/>
            <a:endParaRPr lang="en-US" sz="2000" dirty="0"/>
          </a:p>
          <a:p>
            <a:pPr eaLnBrk="1" hangingPunct="1">
              <a:buFont typeface="Arial" pitchFamily="34" charset="0"/>
              <a:buChar char="•"/>
            </a:pPr>
            <a:r>
              <a:rPr lang="en-US" sz="2800" dirty="0"/>
              <a:t>Insulin therapy preferred treatment</a:t>
            </a:r>
          </a:p>
          <a:p>
            <a:pPr algn="r" eaLnBrk="1" hangingPunct="1">
              <a:buFont typeface="Arial" pitchFamily="34" charset="0"/>
              <a:buChar char="•"/>
            </a:pPr>
            <a:endParaRPr lang="en-US" sz="2000" dirty="0"/>
          </a:p>
          <a:p>
            <a:pPr algn="r" eaLnBrk="1" hangingPunct="1"/>
            <a:r>
              <a:rPr lang="en-US" sz="2000" dirty="0"/>
              <a:t>Consensus: </a:t>
            </a:r>
            <a:r>
              <a:rPr lang="en-US" sz="2000" dirty="0" err="1"/>
              <a:t>Inpt</a:t>
            </a:r>
            <a:r>
              <a:rPr lang="en-US" sz="2000" dirty="0"/>
              <a:t> Hyperglycemia, </a:t>
            </a:r>
            <a:r>
              <a:rPr lang="en-US" sz="2000" dirty="0" err="1"/>
              <a:t>Endocr</a:t>
            </a:r>
            <a:r>
              <a:rPr lang="en-US" sz="2000" dirty="0"/>
              <a:t> </a:t>
            </a:r>
            <a:r>
              <a:rPr lang="en-US" sz="2000" dirty="0" err="1"/>
              <a:t>Pract</a:t>
            </a:r>
            <a:r>
              <a:rPr lang="en-US" sz="2000" dirty="0"/>
              <a:t>. 2009;15 (No.4)</a:t>
            </a:r>
          </a:p>
        </p:txBody>
      </p:sp>
    </p:spTree>
    <p:custDataLst>
      <p:tags r:id="rId1"/>
    </p:custDataLst>
    <p:extLst>
      <p:ext uri="{BB962C8B-B14F-4D97-AF65-F5344CB8AC3E}">
        <p14:creationId xmlns:p14="http://schemas.microsoft.com/office/powerpoint/2010/main" val="94289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23950"/>
          </a:xfrm>
        </p:spPr>
        <p:txBody>
          <a:bodyPr>
            <a:normAutofit fontScale="90000"/>
          </a:bodyPr>
          <a:lstStyle/>
          <a:p>
            <a:pPr>
              <a:defRPr/>
            </a:pPr>
            <a:r>
              <a:rPr lang="en-US" dirty="0"/>
              <a:t/>
            </a:r>
            <a:br>
              <a:rPr lang="en-US" dirty="0"/>
            </a:br>
            <a:r>
              <a:rPr lang="en-US" dirty="0"/>
              <a:t>World Diabetes Day </a:t>
            </a:r>
            <a:br>
              <a:rPr lang="en-US" dirty="0"/>
            </a:br>
            <a:r>
              <a:rPr lang="en-US" sz="3100" dirty="0"/>
              <a:t>November 14</a:t>
            </a:r>
          </a:p>
        </p:txBody>
      </p:sp>
      <p:pic>
        <p:nvPicPr>
          <p:cNvPr id="16389" name="Picture 2" descr="http://www.idf.org/sites/default/files/pictures/wdd12-poster-education-35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78857"/>
            <a:ext cx="333375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3" descr="http://www.idf.org/sites/default/files/pictures/wdd12-poster-environment-350p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371600"/>
            <a:ext cx="33337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68867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05686" y="304800"/>
            <a:ext cx="8204914" cy="1066800"/>
          </a:xfrm>
        </p:spPr>
        <p:txBody>
          <a:bodyPr tIns="0" bIns="0">
            <a:normAutofit fontScale="90000"/>
          </a:bodyPr>
          <a:lstStyle/>
          <a:p>
            <a:pPr eaLnBrk="1" hangingPunct="1">
              <a:defRPr/>
            </a:pPr>
            <a:r>
              <a:rPr lang="en-US" sz="3600" dirty="0"/>
              <a:t/>
            </a:r>
            <a:br>
              <a:rPr lang="en-US" sz="3600" dirty="0"/>
            </a:br>
            <a:r>
              <a:rPr lang="en-US" sz="3600" dirty="0"/>
              <a:t/>
            </a:r>
            <a:br>
              <a:rPr lang="en-US" sz="3600" dirty="0"/>
            </a:br>
            <a:r>
              <a:rPr lang="en-US" sz="4000" dirty="0"/>
              <a:t>Management of Hyperglycemia and Diabetes </a:t>
            </a:r>
          </a:p>
        </p:txBody>
      </p:sp>
      <p:sp>
        <p:nvSpPr>
          <p:cNvPr id="45059" name="Rectangle 3"/>
          <p:cNvSpPr>
            <a:spLocks noGrp="1" noChangeArrowheads="1"/>
          </p:cNvSpPr>
          <p:nvPr>
            <p:ph type="body" idx="1"/>
          </p:nvPr>
        </p:nvSpPr>
        <p:spPr>
          <a:xfrm>
            <a:off x="381001" y="1371600"/>
            <a:ext cx="7315200" cy="4876800"/>
          </a:xfrm>
        </p:spPr>
        <p:txBody>
          <a:bodyPr tIns="0" bIns="0">
            <a:normAutofit lnSpcReduction="10000"/>
          </a:bodyPr>
          <a:lstStyle/>
          <a:p>
            <a:pPr marL="0" indent="0">
              <a:buClr>
                <a:srgbClr val="FFCCFF"/>
              </a:buClr>
              <a:buNone/>
              <a:defRPr/>
            </a:pPr>
            <a:endParaRPr lang="en-US" sz="800" dirty="0"/>
          </a:p>
          <a:p>
            <a:pPr>
              <a:buClr>
                <a:srgbClr val="FFCCFF"/>
              </a:buClr>
              <a:defRPr/>
            </a:pPr>
            <a:r>
              <a:rPr lang="en-US" dirty="0">
                <a:solidFill>
                  <a:schemeClr val="accent2">
                    <a:lumMod val="50000"/>
                  </a:schemeClr>
                </a:solidFill>
              </a:rPr>
              <a:t> </a:t>
            </a:r>
            <a:r>
              <a:rPr lang="en-US" dirty="0"/>
              <a:t>Stop oral agents (</a:t>
            </a:r>
            <a:r>
              <a:rPr lang="en-US" dirty="0" err="1"/>
              <a:t>ie</a:t>
            </a:r>
            <a:r>
              <a:rPr lang="en-US" dirty="0"/>
              <a:t>) metformin &amp; sulfonylurea on admission </a:t>
            </a:r>
          </a:p>
          <a:p>
            <a:pPr>
              <a:buClr>
                <a:srgbClr val="FFCCFF"/>
              </a:buClr>
              <a:defRPr/>
            </a:pPr>
            <a:r>
              <a:rPr lang="en-US" dirty="0"/>
              <a:t> “The sole use of Sliding Scale insulin is discouraged” – ADA 2014</a:t>
            </a:r>
          </a:p>
          <a:p>
            <a:pPr>
              <a:buClr>
                <a:srgbClr val="FFCCFF"/>
              </a:buClr>
              <a:defRPr/>
            </a:pPr>
            <a:r>
              <a:rPr lang="en-US" dirty="0"/>
              <a:t>For discharge, oral meds can be resumed</a:t>
            </a:r>
          </a:p>
          <a:p>
            <a:pPr marL="292608" lvl="1" indent="0" eaLnBrk="1" hangingPunct="1">
              <a:buClr>
                <a:srgbClr val="FF3300"/>
              </a:buClr>
              <a:buNone/>
              <a:defRPr/>
            </a:pPr>
            <a:endParaRPr lang="en-US" dirty="0"/>
          </a:p>
          <a:p>
            <a:pPr marL="292608" lvl="1" indent="0" eaLnBrk="1" hangingPunct="1">
              <a:buClr>
                <a:srgbClr val="FF3300"/>
              </a:buClr>
              <a:buNone/>
              <a:defRPr/>
            </a:pPr>
            <a:r>
              <a:rPr lang="en-US" dirty="0"/>
              <a:t>Start Basal/bolus therapy </a:t>
            </a:r>
          </a:p>
          <a:p>
            <a:pPr lvl="2" eaLnBrk="1" hangingPunct="1">
              <a:buClr>
                <a:srgbClr val="FFCCFF"/>
              </a:buClr>
              <a:defRPr/>
            </a:pPr>
            <a:r>
              <a:rPr lang="en-US" dirty="0"/>
              <a:t>NPH and Regular insulin</a:t>
            </a:r>
          </a:p>
          <a:p>
            <a:pPr lvl="2" eaLnBrk="1" hangingPunct="1">
              <a:buClr>
                <a:srgbClr val="FFCCFF"/>
              </a:buClr>
              <a:defRPr/>
            </a:pPr>
            <a:r>
              <a:rPr lang="en-US" dirty="0"/>
              <a:t>Long-acting and rapid-acting insulin</a:t>
            </a:r>
          </a:p>
          <a:p>
            <a:pPr lvl="2" eaLnBrk="1" hangingPunct="1">
              <a:buClr>
                <a:srgbClr val="FFCCFF"/>
              </a:buClr>
              <a:defRPr/>
            </a:pPr>
            <a:r>
              <a:rPr lang="en-US" dirty="0"/>
              <a:t>Premixed insulin</a:t>
            </a:r>
          </a:p>
          <a:p>
            <a:pPr lvl="1" eaLnBrk="1" hangingPunct="1">
              <a:buClr>
                <a:srgbClr val="FF0000"/>
              </a:buClr>
              <a:buFont typeface="Wingdings" pitchFamily="2" charset="2"/>
              <a:buNone/>
              <a:defRPr/>
            </a:pPr>
            <a:endParaRPr lang="en-US" sz="1000" dirty="0"/>
          </a:p>
          <a:p>
            <a:pPr eaLnBrk="1" hangingPunct="1">
              <a:buClr>
                <a:srgbClr val="FFCCFF"/>
              </a:buClr>
              <a:defRPr/>
            </a:pPr>
            <a:endParaRPr lang="en-US" dirty="0">
              <a:solidFill>
                <a:schemeClr val="accent2">
                  <a:lumMod val="50000"/>
                </a:schemeClr>
              </a:solidFill>
            </a:endParaRPr>
          </a:p>
          <a:p>
            <a:pPr eaLnBrk="1" hangingPunct="1">
              <a:buClr>
                <a:srgbClr val="FFCCFF"/>
              </a:buClr>
              <a:defRPr/>
            </a:pPr>
            <a:endParaRPr lang="en-US"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5556115" y="4502285"/>
            <a:ext cx="1841772" cy="1219201"/>
          </a:xfrm>
          <a:prstGeom prst="rect">
            <a:avLst/>
          </a:prstGeom>
        </p:spPr>
      </p:pic>
    </p:spTree>
    <p:custDataLst>
      <p:tags r:id="rId1"/>
    </p:custDataLst>
    <p:extLst>
      <p:ext uri="{BB962C8B-B14F-4D97-AF65-F5344CB8AC3E}">
        <p14:creationId xmlns:p14="http://schemas.microsoft.com/office/powerpoint/2010/main" val="2844434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152400"/>
            <a:ext cx="8229600" cy="868362"/>
          </a:xfrm>
        </p:spPr>
        <p:txBody>
          <a:bodyPr/>
          <a:lstStyle/>
          <a:p>
            <a:pPr>
              <a:defRPr/>
            </a:pPr>
            <a:r>
              <a:rPr lang="en-US" dirty="0"/>
              <a:t>Now What?</a:t>
            </a:r>
          </a:p>
        </p:txBody>
      </p:sp>
      <p:sp>
        <p:nvSpPr>
          <p:cNvPr id="6" name="Text Placeholder 5"/>
          <p:cNvSpPr>
            <a:spLocks noGrp="1"/>
          </p:cNvSpPr>
          <p:nvPr>
            <p:ph type="body" sz="half" idx="1"/>
          </p:nvPr>
        </p:nvSpPr>
        <p:spPr>
          <a:xfrm>
            <a:off x="4495800" y="4191000"/>
            <a:ext cx="4038600" cy="2209800"/>
          </a:xfrm>
        </p:spPr>
        <p:txBody>
          <a:bodyPr/>
          <a:lstStyle/>
          <a:p>
            <a:pPr>
              <a:defRPr/>
            </a:pPr>
            <a:r>
              <a:rPr lang="en-US" dirty="0"/>
              <a:t>You just gave 3 units of Regular and patient needs to go to OR NOW!</a:t>
            </a:r>
          </a:p>
          <a:p>
            <a:pPr>
              <a:defRPr/>
            </a:pPr>
            <a:endParaRPr lang="en-US" dirty="0"/>
          </a:p>
          <a:p>
            <a:pPr>
              <a:defRPr/>
            </a:pPr>
            <a:endParaRPr lang="en-US" dirty="0"/>
          </a:p>
        </p:txBody>
      </p:sp>
      <p:sp>
        <p:nvSpPr>
          <p:cNvPr id="7" name="Content Placeholder 6"/>
          <p:cNvSpPr>
            <a:spLocks noGrp="1"/>
          </p:cNvSpPr>
          <p:nvPr>
            <p:ph sz="quarter" idx="2"/>
          </p:nvPr>
        </p:nvSpPr>
        <p:spPr>
          <a:xfrm>
            <a:off x="381000" y="1371600"/>
            <a:ext cx="4038600" cy="2185988"/>
          </a:xfrm>
        </p:spPr>
        <p:txBody>
          <a:bodyPr/>
          <a:lstStyle/>
          <a:p>
            <a:pPr>
              <a:defRPr/>
            </a:pPr>
            <a:r>
              <a:rPr lang="en-US" dirty="0"/>
              <a:t>Nurse had an emergency and </a:t>
            </a:r>
            <a:r>
              <a:rPr lang="en-US" dirty="0" err="1"/>
              <a:t>pt</a:t>
            </a:r>
            <a:r>
              <a:rPr lang="en-US" dirty="0"/>
              <a:t> already ate lunch?</a:t>
            </a:r>
          </a:p>
        </p:txBody>
      </p:sp>
      <p:sp>
        <p:nvSpPr>
          <p:cNvPr id="8" name="Content Placeholder 7"/>
          <p:cNvSpPr>
            <a:spLocks noGrp="1"/>
          </p:cNvSpPr>
          <p:nvPr>
            <p:ph sz="quarter" idx="3"/>
          </p:nvPr>
        </p:nvSpPr>
        <p:spPr>
          <a:xfrm>
            <a:off x="4724400" y="1143000"/>
            <a:ext cx="4038600" cy="2187575"/>
          </a:xfrm>
        </p:spPr>
        <p:txBody>
          <a:bodyPr>
            <a:normAutofit fontScale="92500" lnSpcReduction="10000"/>
          </a:bodyPr>
          <a:lstStyle/>
          <a:p>
            <a:pPr>
              <a:defRPr/>
            </a:pPr>
            <a:r>
              <a:rPr lang="en-US" dirty="0"/>
              <a:t>Nurse administered insulin and </a:t>
            </a:r>
            <a:r>
              <a:rPr lang="en-US" dirty="0" err="1"/>
              <a:t>pt</a:t>
            </a:r>
            <a:r>
              <a:rPr lang="en-US" dirty="0"/>
              <a:t> only ate a few bites of turkey and drank non sugar tea?</a:t>
            </a:r>
          </a:p>
        </p:txBody>
      </p:sp>
      <p:pic>
        <p:nvPicPr>
          <p:cNvPr id="110598" name="Picture 6" descr="C:\Users\bev\AppData\Local\Microsoft\Windows\Temporary Internet Files\Content.IE5\QRLBHQWV\MC900197809[1].wmf"/>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371600" y="3019425"/>
            <a:ext cx="2895600" cy="362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8221964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457200" y="381000"/>
            <a:ext cx="8229600" cy="762000"/>
          </a:xfrm>
        </p:spPr>
        <p:txBody>
          <a:bodyPr>
            <a:normAutofit fontScale="90000"/>
          </a:bodyPr>
          <a:lstStyle/>
          <a:p>
            <a:pPr eaLnBrk="1" hangingPunct="1"/>
            <a:r>
              <a:rPr lang="en-US" sz="4800" dirty="0"/>
              <a:t>Foot </a:t>
            </a:r>
            <a:r>
              <a:rPr lang="en-US" dirty="0"/>
              <a:t>Care </a:t>
            </a:r>
          </a:p>
        </p:txBody>
      </p:sp>
      <p:sp>
        <p:nvSpPr>
          <p:cNvPr id="171011" name="Rectangle 3"/>
          <p:cNvSpPr>
            <a:spLocks noGrp="1" noChangeArrowheads="1"/>
          </p:cNvSpPr>
          <p:nvPr>
            <p:ph type="body" idx="1"/>
          </p:nvPr>
        </p:nvSpPr>
        <p:spPr/>
        <p:txBody>
          <a:bodyPr/>
          <a:lstStyle/>
          <a:p>
            <a:pPr eaLnBrk="1" hangingPunct="1">
              <a:buFont typeface="Wingdings" panose="05000000000000000000" pitchFamily="2" charset="2"/>
              <a:buNone/>
            </a:pPr>
            <a:r>
              <a:rPr lang="en-US" sz="8800" dirty="0"/>
              <a:t>Lift the sheets and look at the </a:t>
            </a:r>
            <a:r>
              <a:rPr lang="en-US" sz="8800" dirty="0" err="1"/>
              <a:t>Feets</a:t>
            </a:r>
            <a:r>
              <a:rPr lang="en-US" sz="8800" dirty="0"/>
              <a:t>!</a:t>
            </a:r>
          </a:p>
        </p:txBody>
      </p:sp>
    </p:spTree>
    <p:custDataLst>
      <p:tags r:id="rId1"/>
    </p:custDataLst>
    <p:extLst>
      <p:ext uri="{BB962C8B-B14F-4D97-AF65-F5344CB8AC3E}">
        <p14:creationId xmlns:p14="http://schemas.microsoft.com/office/powerpoint/2010/main" val="4289754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a:lstStyle/>
          <a:p>
            <a:pPr eaLnBrk="1" hangingPunct="1"/>
            <a:r>
              <a:rPr lang="en-US"/>
              <a:t>Foot Wounds</a:t>
            </a:r>
          </a:p>
        </p:txBody>
      </p:sp>
      <p:sp>
        <p:nvSpPr>
          <p:cNvPr id="1344515" name="Rectangle 3"/>
          <p:cNvSpPr>
            <a:spLocks noGrp="1" noChangeArrowheads="1"/>
          </p:cNvSpPr>
          <p:nvPr>
            <p:ph sz="quarter" idx="1"/>
          </p:nvPr>
        </p:nvSpPr>
        <p:spPr>
          <a:xfrm>
            <a:off x="1371600" y="4429546"/>
            <a:ext cx="7772400" cy="1661160"/>
          </a:xfrm>
        </p:spPr>
        <p:txBody>
          <a:bodyPr>
            <a:normAutofit/>
          </a:bodyPr>
          <a:lstStyle/>
          <a:p>
            <a:pPr eaLnBrk="1" hangingPunct="1">
              <a:buFont typeface="Wingdings" pitchFamily="2" charset="2"/>
              <a:buNone/>
              <a:defRPr/>
            </a:pPr>
            <a:r>
              <a:rPr lang="en-US" sz="2800" dirty="0"/>
              <a:t>Blisters                Ulcers                  Bone infection</a:t>
            </a:r>
          </a:p>
          <a:p>
            <a:pPr eaLnBrk="1" hangingPunct="1">
              <a:buFont typeface="Wingdings" pitchFamily="2" charset="2"/>
              <a:buNone/>
              <a:defRPr/>
            </a:pPr>
            <a:r>
              <a:rPr lang="en-US" sz="2800" dirty="0"/>
              <a:t>Calluses</a:t>
            </a:r>
          </a:p>
        </p:txBody>
      </p:sp>
      <p:pic>
        <p:nvPicPr>
          <p:cNvPr id="200708" name="Picture 4" descr="FootDeseased"/>
          <p:cNvPicPr>
            <a:picLocks noGrp="1" noChangeAspect="1" noChangeArrowheads="1"/>
          </p:cNvPicPr>
          <p:nvPr>
            <p:ph type="clipArt" sz="half" idx="4294967295"/>
          </p:nvPr>
        </p:nvPicPr>
        <p:blipFill>
          <a:blip r:embed="rId4">
            <a:extLst>
              <a:ext uri="{28A0092B-C50C-407E-A947-70E740481C1C}">
                <a14:useLocalDpi xmlns:a14="http://schemas.microsoft.com/office/drawing/2010/main" val="0"/>
              </a:ext>
            </a:extLst>
          </a:blip>
          <a:srcRect/>
          <a:stretch>
            <a:fillRect/>
          </a:stretch>
        </p:blipFill>
        <p:spPr>
          <a:xfrm>
            <a:off x="990600" y="1615681"/>
            <a:ext cx="7315200" cy="1866900"/>
          </a:xfrm>
          <a:noFill/>
          <a:extLst>
            <a:ext uri="{909E8E84-426E-40DD-AFC4-6F175D3DCCD1}">
              <a14:hiddenFill xmlns:a14="http://schemas.microsoft.com/office/drawing/2010/main">
                <a:solidFill>
                  <a:srgbClr val="FFFFFF"/>
                </a:solidFill>
              </a14:hiddenFill>
            </a:ext>
          </a:extLst>
        </p:spPr>
      </p:pic>
      <p:sp>
        <p:nvSpPr>
          <p:cNvPr id="200709" name="Line 5"/>
          <p:cNvSpPr>
            <a:spLocks noChangeShapeType="1"/>
          </p:cNvSpPr>
          <p:nvPr/>
        </p:nvSpPr>
        <p:spPr bwMode="auto">
          <a:xfrm flipV="1">
            <a:off x="1905000" y="3714750"/>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0710" name="Line 6"/>
          <p:cNvSpPr>
            <a:spLocks noChangeShapeType="1"/>
          </p:cNvSpPr>
          <p:nvPr/>
        </p:nvSpPr>
        <p:spPr bwMode="auto">
          <a:xfrm flipV="1">
            <a:off x="4343400" y="3743746"/>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0711" name="Line 7"/>
          <p:cNvSpPr>
            <a:spLocks noChangeShapeType="1"/>
          </p:cNvSpPr>
          <p:nvPr/>
        </p:nvSpPr>
        <p:spPr bwMode="auto">
          <a:xfrm flipV="1">
            <a:off x="6858000" y="3819946"/>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1601165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descr="post foot a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09092972"/>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p:txBody>
          <a:bodyPr/>
          <a:lstStyle/>
          <a:p>
            <a:pPr eaLnBrk="1" hangingPunct="1"/>
            <a:r>
              <a:rPr lang="en-US"/>
              <a:t>No Bathroom Surgery</a:t>
            </a:r>
          </a:p>
        </p:txBody>
      </p:sp>
      <p:pic>
        <p:nvPicPr>
          <p:cNvPr id="203779" name="Picture 3" descr="5th toe corn">
            <a:hlinkClick r:id="rId5"/>
          </p:cNvPr>
          <p:cNvPicPr>
            <a:picLocks noGrp="1" noChangeAspect="1" noChangeArrowheads="1"/>
          </p:cNvPicPr>
          <p:nvPr>
            <p:ph sz="quarter" idx="1"/>
          </p:nvPr>
        </p:nvPicPr>
        <p:blipFill>
          <a:blip r:embed="rId6">
            <a:extLst>
              <a:ext uri="{28A0092B-C50C-407E-A947-70E740481C1C}">
                <a14:useLocalDpi xmlns:a14="http://schemas.microsoft.com/office/drawing/2010/main" val="0"/>
              </a:ext>
            </a:extLst>
          </a:blip>
          <a:stretch>
            <a:fillRect/>
          </a:stretch>
        </p:blipFill>
        <p:spPr>
          <a:xfrm>
            <a:off x="2705100" y="1143000"/>
            <a:ext cx="3200400" cy="1714500"/>
          </a:xfrm>
        </p:spPr>
      </p:pic>
      <p:pic>
        <p:nvPicPr>
          <p:cNvPr id="203780" name="Picture 4" descr="Click to learn more about Corn Removers">
            <a:hlinkClick r:id="rId7"/>
          </p:cNvPr>
          <p:cNvPicPr>
            <a:picLocks noGrp="1" noChangeAspect="1" noChangeArrowheads="1"/>
          </p:cNvPicPr>
          <p:nvPr>
            <p:ph sz="quarter" idx="4294967295"/>
          </p:nvPr>
        </p:nvPicPr>
        <p:blipFill>
          <a:blip r:embed="rId8">
            <a:extLst>
              <a:ext uri="{28A0092B-C50C-407E-A947-70E740481C1C}">
                <a14:useLocalDpi xmlns:a14="http://schemas.microsoft.com/office/drawing/2010/main" val="0"/>
              </a:ext>
            </a:extLst>
          </a:blip>
          <a:srcRect/>
          <a:stretch>
            <a:fillRect/>
          </a:stretch>
        </p:blipFill>
        <p:spPr>
          <a:xfrm>
            <a:off x="6688138" y="1325562"/>
            <a:ext cx="1697037" cy="2667000"/>
          </a:xfrm>
        </p:spPr>
      </p:pic>
      <p:pic>
        <p:nvPicPr>
          <p:cNvPr id="203781" name="Picture 5" descr="MCj02328560000[1]"/>
          <p:cNvPicPr>
            <a:picLocks noGrp="1" noChangeAspect="1" noChangeArrowheads="1"/>
          </p:cNvPicPr>
          <p:nvPr>
            <p:ph sz="quarter" idx="4294967295"/>
          </p:nvPr>
        </p:nvPicPr>
        <p:blipFill>
          <a:blip r:embed="rId9" cstate="print">
            <a:extLst>
              <a:ext uri="{28A0092B-C50C-407E-A947-70E740481C1C}">
                <a14:useLocalDpi xmlns:a14="http://schemas.microsoft.com/office/drawing/2010/main" val="0"/>
              </a:ext>
            </a:extLst>
          </a:blip>
          <a:srcRect/>
          <a:stretch>
            <a:fillRect/>
          </a:stretch>
        </p:blipFill>
        <p:spPr>
          <a:xfrm rot="8129721">
            <a:off x="1017588" y="3647140"/>
            <a:ext cx="1622425" cy="2176462"/>
          </a:xfrm>
          <a:noFill/>
          <a:extLst>
            <a:ext uri="{909E8E84-426E-40DD-AFC4-6F175D3DCCD1}">
              <a14:hiddenFill xmlns:a14="http://schemas.microsoft.com/office/drawing/2010/main">
                <a:solidFill>
                  <a:srgbClr val="FFFFFF"/>
                </a:solidFill>
              </a14:hiddenFill>
            </a:ext>
          </a:extLst>
        </p:spPr>
      </p:pic>
      <p:pic>
        <p:nvPicPr>
          <p:cNvPr id="1741830" name="MPj03154670000[1].jpg">
            <a:hlinkClick r:id="" action="ppaction://media"/>
          </p:cNvPr>
          <p:cNvPicPr>
            <a:picLocks noGrp="1" noRot="1" noChangeAspect="1" noChangeArrowheads="1"/>
          </p:cNvPicPr>
          <p:nvPr>
            <p:ph sz="quarter" idx="4294967295"/>
            <a:videoFile r:link="rId2"/>
          </p:nvPr>
        </p:nvPicPr>
        <p:blipFill>
          <a:blip r:embed="rId10">
            <a:extLst>
              <a:ext uri="{28A0092B-C50C-407E-A947-70E740481C1C}">
                <a14:useLocalDpi xmlns:a14="http://schemas.microsoft.com/office/drawing/2010/main" val="0"/>
              </a:ext>
            </a:extLst>
          </a:blip>
          <a:srcRect/>
          <a:stretch>
            <a:fillRect/>
          </a:stretch>
        </p:blipFill>
        <p:spPr>
          <a:xfrm>
            <a:off x="6096000" y="4709550"/>
            <a:ext cx="2154237" cy="1411287"/>
          </a:xfrm>
        </p:spPr>
      </p:pic>
      <p:pic>
        <p:nvPicPr>
          <p:cNvPr id="203783" name="Picture 7" descr="MCj03511840000[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08375" y="2857500"/>
            <a:ext cx="159385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4" name="Line 8"/>
          <p:cNvSpPr>
            <a:spLocks noChangeShapeType="1"/>
          </p:cNvSpPr>
          <p:nvPr/>
        </p:nvSpPr>
        <p:spPr bwMode="auto">
          <a:xfrm>
            <a:off x="630237" y="1167276"/>
            <a:ext cx="7620000" cy="51054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3785" name="Line 9"/>
          <p:cNvSpPr>
            <a:spLocks noChangeShapeType="1"/>
          </p:cNvSpPr>
          <p:nvPr/>
        </p:nvSpPr>
        <p:spPr bwMode="auto">
          <a:xfrm flipH="1">
            <a:off x="914400" y="1143000"/>
            <a:ext cx="7010400" cy="5129676"/>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3634129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4183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41830"/>
                                        </p:tgtEl>
                                      </p:cBhvr>
                                    </p:cmd>
                                  </p:childTnLst>
                                </p:cTn>
                              </p:par>
                            </p:childTnLst>
                          </p:cTn>
                        </p:par>
                      </p:childTnLst>
                    </p:cTn>
                  </p:par>
                </p:childTnLst>
              </p:cTn>
              <p:nextCondLst>
                <p:cond evt="onClick" delay="0">
                  <p:tgtEl>
                    <p:spTgt spid="1741830"/>
                  </p:tgtEl>
                </p:cond>
              </p:nextCondLst>
            </p:seq>
            <p:video>
              <p:cMediaNode>
                <p:cTn id="7" fill="hold" display="0">
                  <p:stCondLst>
                    <p:cond delay="indefinite"/>
                  </p:stCondLst>
                  <p:endCondLst>
                    <p:cond evt="onNext" delay="0">
                      <p:tgtEl>
                        <p:sldTgt/>
                      </p:tgtEl>
                    </p:cond>
                    <p:cond evt="onPrev" delay="0">
                      <p:tgtEl>
                        <p:sldTgt/>
                      </p:tgtEl>
                    </p:cond>
                  </p:endCondLst>
                </p:cTn>
                <p:tgtEl>
                  <p:spTgt spid="1741830"/>
                </p:tgtEl>
              </p:cMediaNode>
            </p:video>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1026"/>
          <p:cNvSpPr>
            <a:spLocks noGrp="1" noChangeArrowheads="1"/>
          </p:cNvSpPr>
          <p:nvPr>
            <p:ph type="title"/>
          </p:nvPr>
        </p:nvSpPr>
        <p:spPr>
          <a:xfrm>
            <a:off x="304800" y="228600"/>
            <a:ext cx="8534400" cy="1203326"/>
          </a:xfrm>
        </p:spPr>
        <p:txBody>
          <a:bodyPr>
            <a:normAutofit fontScale="90000"/>
          </a:bodyPr>
          <a:lstStyle/>
          <a:p>
            <a:pPr eaLnBrk="1" hangingPunct="1"/>
            <a:r>
              <a:rPr lang="en-US" dirty="0"/>
              <a:t>5.07 monofilament = 10gms linear pressure</a:t>
            </a:r>
          </a:p>
        </p:txBody>
      </p:sp>
      <p:pic>
        <p:nvPicPr>
          <p:cNvPr id="177155" name="Picture 10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431926"/>
            <a:ext cx="5676900" cy="448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Rectangle 1028"/>
          <p:cNvSpPr>
            <a:spLocks noChangeArrowheads="1"/>
          </p:cNvSpPr>
          <p:nvPr/>
        </p:nvSpPr>
        <p:spPr bwMode="auto">
          <a:xfrm>
            <a:off x="990600" y="5498484"/>
            <a:ext cx="9067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lgn="ctr">
              <a:spcBef>
                <a:spcPct val="0"/>
              </a:spcBef>
              <a:buClrTx/>
              <a:buSzTx/>
              <a:buFontTx/>
              <a:buNone/>
            </a:pPr>
            <a:r>
              <a:rPr lang="en-US" sz="2400" b="1" dirty="0">
                <a:latin typeface="Arial" panose="020B0604020202020204" pitchFamily="34" charset="0"/>
              </a:rPr>
              <a:t>Free Monofilaments</a:t>
            </a:r>
          </a:p>
          <a:p>
            <a:pPr algn="ctr">
              <a:spcBef>
                <a:spcPct val="0"/>
              </a:spcBef>
              <a:buClrTx/>
              <a:buSzTx/>
              <a:buFontTx/>
              <a:buNone/>
            </a:pPr>
            <a:r>
              <a:rPr lang="en-US" sz="2400" b="1" dirty="0">
                <a:latin typeface="Arial" panose="020B0604020202020204" pitchFamily="34" charset="0"/>
              </a:rPr>
              <a:t> http://www.hrsa.gov/leap/</a:t>
            </a:r>
            <a:endParaRPr lang="en-US" b="1" dirty="0">
              <a:latin typeface="Arial" panose="020B0604020202020204" pitchFamily="34" charset="0"/>
            </a:endParaRPr>
          </a:p>
        </p:txBody>
      </p:sp>
    </p:spTree>
    <p:custDataLst>
      <p:tags r:id="rId1"/>
    </p:custDataLst>
    <p:extLst>
      <p:ext uri="{BB962C8B-B14F-4D97-AF65-F5344CB8AC3E}">
        <p14:creationId xmlns:p14="http://schemas.microsoft.com/office/powerpoint/2010/main" val="2965331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28600" y="76200"/>
            <a:ext cx="8458200" cy="1219200"/>
          </a:xfrm>
        </p:spPr>
        <p:txBody>
          <a:bodyPr>
            <a:normAutofit fontScale="90000"/>
          </a:bodyPr>
          <a:lstStyle/>
          <a:p>
            <a:pPr eaLnBrk="1" hangingPunct="1"/>
            <a:r>
              <a:rPr lang="en-US" dirty="0"/>
              <a:t>Mr. Jones -  What are Your Recommendations?</a:t>
            </a:r>
          </a:p>
        </p:txBody>
      </p:sp>
      <p:sp>
        <p:nvSpPr>
          <p:cNvPr id="1700867" name="Rectangle 3"/>
          <p:cNvSpPr>
            <a:spLocks noGrp="1" noChangeArrowheads="1"/>
          </p:cNvSpPr>
          <p:nvPr>
            <p:ph sz="quarter" idx="1"/>
          </p:nvPr>
        </p:nvSpPr>
        <p:spPr>
          <a:xfrm>
            <a:off x="457200" y="1447800"/>
            <a:ext cx="4343400" cy="4709160"/>
          </a:xfrm>
        </p:spPr>
        <p:txBody>
          <a:bodyPr>
            <a:normAutofit/>
          </a:bodyPr>
          <a:lstStyle/>
          <a:p>
            <a:pPr eaLnBrk="1" hangingPunct="1">
              <a:buFont typeface="Wingdings" pitchFamily="2" charset="2"/>
              <a:buNone/>
              <a:defRPr/>
            </a:pPr>
            <a:r>
              <a:rPr lang="en-US" b="1" dirty="0"/>
              <a:t>Patient Profile</a:t>
            </a:r>
          </a:p>
          <a:p>
            <a:pPr eaLnBrk="1" hangingPunct="1">
              <a:buFont typeface="Wingdings" pitchFamily="2" charset="2"/>
              <a:buNone/>
              <a:defRPr/>
            </a:pPr>
            <a:r>
              <a:rPr lang="en-US" dirty="0"/>
              <a:t>64 </a:t>
            </a:r>
            <a:r>
              <a:rPr lang="en-US" dirty="0" err="1"/>
              <a:t>yr</a:t>
            </a:r>
            <a:r>
              <a:rPr lang="en-US" dirty="0"/>
              <a:t> old with type 2 for 11 yrs. </a:t>
            </a:r>
            <a:r>
              <a:rPr lang="en-US" dirty="0" err="1"/>
              <a:t>Hx</a:t>
            </a:r>
            <a:r>
              <a:rPr lang="en-US" dirty="0"/>
              <a:t> of CVD.</a:t>
            </a:r>
          </a:p>
          <a:p>
            <a:pPr eaLnBrk="1" hangingPunct="1">
              <a:buFont typeface="Wingdings" pitchFamily="2" charset="2"/>
              <a:buNone/>
              <a:defRPr/>
            </a:pPr>
            <a:r>
              <a:rPr lang="en-US" dirty="0"/>
              <a:t>Current Status:</a:t>
            </a:r>
          </a:p>
          <a:p>
            <a:pPr lvl="1" eaLnBrk="1" hangingPunct="1">
              <a:defRPr/>
            </a:pPr>
            <a:r>
              <a:rPr lang="en-US" dirty="0"/>
              <a:t>A1c 9.3%</a:t>
            </a:r>
          </a:p>
          <a:p>
            <a:pPr lvl="1" eaLnBrk="1" hangingPunct="1">
              <a:defRPr/>
            </a:pPr>
            <a:r>
              <a:rPr lang="en-US" dirty="0"/>
              <a:t>On Metformin 500mg BID</a:t>
            </a:r>
          </a:p>
          <a:p>
            <a:pPr lvl="1" eaLnBrk="1" hangingPunct="1">
              <a:defRPr/>
            </a:pPr>
            <a:r>
              <a:rPr lang="en-US" dirty="0"/>
              <a:t>Partial foot amputation</a:t>
            </a:r>
          </a:p>
          <a:p>
            <a:pPr lvl="1" eaLnBrk="1" hangingPunct="1">
              <a:defRPr/>
            </a:pPr>
            <a:r>
              <a:rPr lang="en-US" dirty="0"/>
              <a:t>Lives alone</a:t>
            </a:r>
          </a:p>
          <a:p>
            <a:pPr lvl="1" eaLnBrk="1" hangingPunct="1">
              <a:defRPr/>
            </a:pPr>
            <a:r>
              <a:rPr lang="en-US" dirty="0"/>
              <a:t>What resources, teaching?</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9667" y="1447800"/>
            <a:ext cx="3374476" cy="2578100"/>
          </a:xfrm>
          <a:prstGeom prst="rect">
            <a:avLst/>
          </a:prstGeom>
        </p:spPr>
      </p:pic>
    </p:spTree>
    <p:custDataLst>
      <p:tags r:id="rId1"/>
    </p:custDataLst>
    <p:extLst>
      <p:ext uri="{BB962C8B-B14F-4D97-AF65-F5344CB8AC3E}">
        <p14:creationId xmlns:p14="http://schemas.microsoft.com/office/powerpoint/2010/main" val="3307877587"/>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1026"/>
          <p:cNvSpPr>
            <a:spLocks noGrp="1" noChangeArrowheads="1"/>
          </p:cNvSpPr>
          <p:nvPr>
            <p:ph type="title"/>
          </p:nvPr>
        </p:nvSpPr>
        <p:spPr>
          <a:xfrm>
            <a:off x="457200" y="297611"/>
            <a:ext cx="8229600" cy="1143000"/>
          </a:xfrm>
          <a:solidFill>
            <a:srgbClr val="B1D45A"/>
          </a:solidFill>
        </p:spPr>
        <p:txBody>
          <a:bodyPr lIns="90477" tIns="44445" rIns="90477" bIns="44445" anchor="b">
            <a:normAutofit fontScale="90000"/>
          </a:bodyPr>
          <a:lstStyle/>
          <a:p>
            <a:pPr eaLnBrk="1" hangingPunct="1"/>
            <a:r>
              <a:rPr lang="en-US" dirty="0"/>
              <a:t>Three Most Important </a:t>
            </a:r>
            <a:br>
              <a:rPr lang="en-US" dirty="0"/>
            </a:br>
            <a:r>
              <a:rPr lang="en-US" dirty="0"/>
              <a:t>Foot Care Tips</a:t>
            </a:r>
            <a:endParaRPr lang="en-US" sz="3200" dirty="0"/>
          </a:p>
        </p:txBody>
      </p:sp>
      <p:sp>
        <p:nvSpPr>
          <p:cNvPr id="179203" name="Rectangle 1027"/>
          <p:cNvSpPr>
            <a:spLocks noGrp="1" noChangeArrowheads="1"/>
          </p:cNvSpPr>
          <p:nvPr>
            <p:ph type="body" idx="1"/>
          </p:nvPr>
        </p:nvSpPr>
        <p:spPr>
          <a:xfrm>
            <a:off x="457200" y="1447800"/>
            <a:ext cx="8229600" cy="4937760"/>
          </a:xfrm>
        </p:spPr>
        <p:txBody>
          <a:bodyPr lIns="90477" tIns="44445" rIns="90477" bIns="44445"/>
          <a:lstStyle/>
          <a:p>
            <a:pPr eaLnBrk="1" hangingPunct="1"/>
            <a:r>
              <a:rPr lang="en-US" dirty="0"/>
              <a:t>Inspect and apply lotion to your feet every night before you go to bed.</a:t>
            </a:r>
          </a:p>
          <a:p>
            <a:pPr eaLnBrk="1" hangingPunct="1">
              <a:buFont typeface="Wingdings" panose="05000000000000000000" pitchFamily="2" charset="2"/>
              <a:buNone/>
            </a:pPr>
            <a:endParaRPr lang="en-US" dirty="0"/>
          </a:p>
          <a:p>
            <a:pPr eaLnBrk="1" hangingPunct="1"/>
            <a:r>
              <a:rPr lang="en-US" dirty="0"/>
              <a:t>Do NOT go barefoot, even in your house.  Always wear shoes!</a:t>
            </a:r>
          </a:p>
          <a:p>
            <a:pPr eaLnBrk="1" hangingPunct="1">
              <a:buFont typeface="Wingdings" panose="05000000000000000000" pitchFamily="2" charset="2"/>
              <a:buNone/>
            </a:pPr>
            <a:endParaRPr lang="en-US" dirty="0"/>
          </a:p>
          <a:p>
            <a:pPr eaLnBrk="1" hangingPunct="1"/>
            <a:r>
              <a:rPr lang="en-US" dirty="0"/>
              <a:t>Every time you see your doctor, take off your shoes and show your feet.</a:t>
            </a:r>
          </a:p>
          <a:p>
            <a:pPr eaLnBrk="1" hangingPunct="1">
              <a:buFont typeface="Wingdings" panose="05000000000000000000" pitchFamily="2" charset="2"/>
              <a:buNone/>
            </a:pPr>
            <a:endParaRPr lang="en-US" sz="2800" dirty="0"/>
          </a:p>
        </p:txBody>
      </p:sp>
    </p:spTree>
    <p:custDataLst>
      <p:tags r:id="rId1"/>
    </p:custDataLst>
    <p:extLst>
      <p:ext uri="{BB962C8B-B14F-4D97-AF65-F5344CB8AC3E}">
        <p14:creationId xmlns:p14="http://schemas.microsoft.com/office/powerpoint/2010/main" val="3386730131"/>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1026"/>
          <p:cNvSpPr>
            <a:spLocks noGrp="1" noRot="1" noChangeArrowheads="1"/>
          </p:cNvSpPr>
          <p:nvPr>
            <p:ph type="title"/>
          </p:nvPr>
        </p:nvSpPr>
        <p:spPr/>
        <p:txBody>
          <a:bodyPr/>
          <a:lstStyle/>
          <a:p>
            <a:pPr eaLnBrk="1" hangingPunct="1"/>
            <a:r>
              <a:rPr lang="en-US" dirty="0"/>
              <a:t>Bottom Line</a:t>
            </a:r>
          </a:p>
        </p:txBody>
      </p:sp>
      <p:sp>
        <p:nvSpPr>
          <p:cNvPr id="200707" name="Rectangle 1027"/>
          <p:cNvSpPr>
            <a:spLocks noGrp="1" noChangeArrowheads="1"/>
          </p:cNvSpPr>
          <p:nvPr>
            <p:ph sz="quarter" idx="1"/>
          </p:nvPr>
        </p:nvSpPr>
        <p:spPr>
          <a:xfrm>
            <a:off x="457200" y="1219200"/>
            <a:ext cx="5715000" cy="4937760"/>
          </a:xfrm>
        </p:spPr>
        <p:txBody>
          <a:bodyPr>
            <a:normAutofit fontScale="92500" lnSpcReduction="20000"/>
          </a:bodyPr>
          <a:lstStyle/>
          <a:p>
            <a:pPr eaLnBrk="1" hangingPunct="1"/>
            <a:r>
              <a:rPr lang="en-US" sz="2000" dirty="0"/>
              <a:t> </a:t>
            </a:r>
            <a:r>
              <a:rPr lang="en-US" sz="2800" dirty="0"/>
              <a:t>30-40% of hospitalized patients have diabetes</a:t>
            </a:r>
          </a:p>
          <a:p>
            <a:pPr lvl="1" eaLnBrk="1" hangingPunct="1"/>
            <a:r>
              <a:rPr lang="en-US" sz="2400" dirty="0"/>
              <a:t>10% aren’t officially diagnosed</a:t>
            </a:r>
          </a:p>
          <a:p>
            <a:pPr eaLnBrk="1" hangingPunct="1"/>
            <a:r>
              <a:rPr lang="en-US" sz="2800" dirty="0"/>
              <a:t>Cardiovascular disease is the leading cause of hospitalization for people with diabetes</a:t>
            </a:r>
          </a:p>
          <a:p>
            <a:pPr eaLnBrk="1" hangingPunct="1"/>
            <a:r>
              <a:rPr lang="en-US" sz="2800" dirty="0"/>
              <a:t>Look for patients with hyperglycemia and </a:t>
            </a:r>
            <a:r>
              <a:rPr lang="en-US" sz="2800" dirty="0" err="1"/>
              <a:t>cardiometabolic</a:t>
            </a:r>
            <a:r>
              <a:rPr lang="en-US" sz="2800" dirty="0"/>
              <a:t> risk factors: smokers, HTN,</a:t>
            </a:r>
          </a:p>
          <a:p>
            <a:pPr eaLnBrk="1" hangingPunct="1">
              <a:buFont typeface="Wingdings" pitchFamily="2" charset="2"/>
              <a:buNone/>
            </a:pPr>
            <a:r>
              <a:rPr lang="en-US" sz="2800" dirty="0"/>
              <a:t>   central obesity, abnormal lipids, </a:t>
            </a:r>
            <a:r>
              <a:rPr lang="en-US" sz="2800" dirty="0" err="1"/>
              <a:t>Acanthosis</a:t>
            </a:r>
            <a:r>
              <a:rPr lang="en-US" sz="2800" dirty="0"/>
              <a:t>.</a:t>
            </a:r>
          </a:p>
          <a:p>
            <a:pPr eaLnBrk="1" hangingPunct="1"/>
            <a:r>
              <a:rPr lang="en-US" sz="2800" dirty="0"/>
              <a:t>Provide education and promote self-advocacy</a:t>
            </a:r>
          </a:p>
        </p:txBody>
      </p:sp>
      <p:pic>
        <p:nvPicPr>
          <p:cNvPr id="37890" name="Picture 2" descr="C:\Users\Beverly\AppData\Local\Microsoft\Windows\Temporary Internet Files\Content.IE5\KORAASHY\MP90042262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4175760"/>
            <a:ext cx="2938512" cy="1981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57958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fontScale="90000"/>
          </a:bodyPr>
          <a:lstStyle/>
          <a:p>
            <a:pPr eaLnBrk="1" hangingPunct="1"/>
            <a:r>
              <a:rPr lang="en-US" sz="4000" dirty="0"/>
              <a:t>Age-adjusted Diabetes Prevalence </a:t>
            </a:r>
            <a:r>
              <a:rPr lang="en-US" sz="2400" b="1" dirty="0"/>
              <a:t/>
            </a:r>
            <a:br>
              <a:rPr lang="en-US" sz="2400" b="1" dirty="0"/>
            </a:br>
            <a:r>
              <a:rPr lang="en-US" sz="2700" dirty="0"/>
              <a:t>20 </a:t>
            </a:r>
            <a:r>
              <a:rPr lang="en-US" sz="2700" dirty="0" err="1"/>
              <a:t>yrs</a:t>
            </a:r>
            <a:r>
              <a:rPr lang="en-US" sz="2700" dirty="0"/>
              <a:t> or older, by race/ethnicity— U.S. 2014</a:t>
            </a:r>
          </a:p>
        </p:txBody>
      </p:sp>
      <p:pic>
        <p:nvPicPr>
          <p:cNvPr id="3" name="Picture 2"/>
          <p:cNvPicPr>
            <a:picLocks noChangeAspect="1"/>
          </p:cNvPicPr>
          <p:nvPr/>
        </p:nvPicPr>
        <p:blipFill>
          <a:blip r:embed="rId4"/>
          <a:stretch>
            <a:fillRect/>
          </a:stretch>
        </p:blipFill>
        <p:spPr>
          <a:xfrm>
            <a:off x="457200" y="1143000"/>
            <a:ext cx="7162800" cy="5067300"/>
          </a:xfrm>
          <a:prstGeom prst="rect">
            <a:avLst/>
          </a:prstGeom>
        </p:spPr>
      </p:pic>
      <p:pic>
        <p:nvPicPr>
          <p:cNvPr id="9221" name="Picture 5" descr="2xggxgv3[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7010400" y="1752600"/>
            <a:ext cx="1981200" cy="1320800"/>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5863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b="1" i="1" dirty="0"/>
              <a:t>“Getting diabetes saved my life.” </a:t>
            </a:r>
            <a:br>
              <a:rPr lang="en-US" b="1" i="1" dirty="0"/>
            </a:br>
            <a:r>
              <a:rPr lang="en-US" sz="4000" b="1" i="1" dirty="0"/>
              <a:t>~ Sherri </a:t>
            </a:r>
            <a:r>
              <a:rPr lang="en-US" sz="4000" b="1" i="1" dirty="0" err="1"/>
              <a:t>Sheperd</a:t>
            </a:r>
            <a:endParaRPr lang="en-US" sz="4000" dirty="0"/>
          </a:p>
        </p:txBody>
      </p:sp>
      <p:pic>
        <p:nvPicPr>
          <p:cNvPr id="4" name="Content Placeholder 3"/>
          <p:cNvPicPr>
            <a:picLocks noGrp="1" noChangeAspect="1"/>
          </p:cNvPicPr>
          <p:nvPr>
            <p:ph sz="quarter" idx="1"/>
          </p:nvPr>
        </p:nvPicPr>
        <p:blipFill>
          <a:blip r:embed="rId3"/>
          <a:stretch>
            <a:fillRect/>
          </a:stretch>
        </p:blipFill>
        <p:spPr>
          <a:xfrm>
            <a:off x="695325" y="1714500"/>
            <a:ext cx="2962275" cy="3879465"/>
          </a:xfrm>
          <a:prstGeom prst="rect">
            <a:avLst/>
          </a:prstGeom>
        </p:spPr>
      </p:pic>
      <p:sp>
        <p:nvSpPr>
          <p:cNvPr id="5" name="Rectangle 4"/>
          <p:cNvSpPr/>
          <p:nvPr/>
        </p:nvSpPr>
        <p:spPr>
          <a:xfrm>
            <a:off x="3962400" y="1714500"/>
            <a:ext cx="4572000" cy="2554545"/>
          </a:xfrm>
          <a:prstGeom prst="rect">
            <a:avLst/>
          </a:prstGeom>
        </p:spPr>
        <p:txBody>
          <a:bodyPr wrap="square">
            <a:spAutoFit/>
          </a:bodyPr>
          <a:lstStyle/>
          <a:p>
            <a:r>
              <a:rPr lang="en-US" sz="3200" b="1" dirty="0"/>
              <a:t>Sherri Shepard decided to embrace diabetes and use it as a motivator to improve her health. </a:t>
            </a:r>
            <a:endParaRPr lang="en-US" sz="3200" dirty="0"/>
          </a:p>
        </p:txBody>
      </p:sp>
    </p:spTree>
    <p:custDataLst>
      <p:tags r:id="rId1"/>
    </p:custDataLst>
    <p:extLst>
      <p:ext uri="{BB962C8B-B14F-4D97-AF65-F5344CB8AC3E}">
        <p14:creationId xmlns:p14="http://schemas.microsoft.com/office/powerpoint/2010/main" val="1099587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457200" y="228600"/>
            <a:ext cx="8229600" cy="1219200"/>
          </a:xfrm>
          <a:solidFill>
            <a:srgbClr val="B1D45A"/>
          </a:solidFill>
        </p:spPr>
        <p:txBody>
          <a:bodyPr>
            <a:noAutofit/>
          </a:bodyPr>
          <a:lstStyle/>
          <a:p>
            <a:pPr eaLnBrk="1" hangingPunct="1"/>
            <a:r>
              <a:rPr lang="en-US" sz="4000" dirty="0"/>
              <a:t>Insulin – the Ultimate Hormone Replacement Therapy</a:t>
            </a:r>
          </a:p>
        </p:txBody>
      </p:sp>
      <p:sp>
        <p:nvSpPr>
          <p:cNvPr id="183299" name="Rectangle 3"/>
          <p:cNvSpPr>
            <a:spLocks noGrp="1" noChangeArrowheads="1"/>
          </p:cNvSpPr>
          <p:nvPr>
            <p:ph type="subTitle" idx="4294967295"/>
          </p:nvPr>
        </p:nvSpPr>
        <p:spPr>
          <a:xfrm>
            <a:off x="3657600" y="1752600"/>
            <a:ext cx="5486400" cy="3352800"/>
          </a:xfrm>
        </p:spPr>
        <p:txBody>
          <a:bodyPr/>
          <a:lstStyle/>
          <a:p>
            <a:pPr algn="r" eaLnBrk="1" hangingPunct="1"/>
            <a:endParaRPr lang="en-US" sz="1800" dirty="0"/>
          </a:p>
          <a:p>
            <a:pPr algn="r" eaLnBrk="1" hangingPunct="1"/>
            <a:endParaRPr lang="en-US" sz="2400" dirty="0"/>
          </a:p>
        </p:txBody>
      </p:sp>
      <p:sp>
        <p:nvSpPr>
          <p:cNvPr id="183300"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ctr">
              <a:spcBef>
                <a:spcPct val="0"/>
              </a:spcBef>
              <a:buClrTx/>
              <a:buSzTx/>
              <a:buFontTx/>
              <a:buNone/>
            </a:pPr>
            <a:endParaRPr lang="en-US" sz="2400"/>
          </a:p>
        </p:txBody>
      </p:sp>
      <p:sp>
        <p:nvSpPr>
          <p:cNvPr id="1389573" name="Rectangle 5"/>
          <p:cNvSpPr>
            <a:spLocks noChangeArrowheads="1"/>
          </p:cNvSpPr>
          <p:nvPr/>
        </p:nvSpPr>
        <p:spPr bwMode="auto">
          <a:xfrm>
            <a:off x="228600" y="1905000"/>
            <a:ext cx="3581400" cy="4727575"/>
          </a:xfrm>
          <a:prstGeom prst="rect">
            <a:avLst/>
          </a:prstGeom>
          <a:noFill/>
          <a:ln w="12700">
            <a:noFill/>
            <a:miter lim="800000"/>
            <a:headEnd/>
            <a:tailEnd/>
          </a:ln>
          <a:effectLst/>
        </p:spPr>
        <p:txBody>
          <a:bodyPr>
            <a:spAutoFit/>
          </a:bodyPr>
          <a:lstStyle/>
          <a:p>
            <a:pPr lvl="1">
              <a:defRPr/>
            </a:pPr>
            <a:r>
              <a:rPr lang="en-US" sz="3200" dirty="0">
                <a:solidFill>
                  <a:schemeClr val="folHlink"/>
                </a:solidFill>
                <a:latin typeface="Arial" pitchFamily="34" charset="0"/>
              </a:rPr>
              <a:t>Objectives: </a:t>
            </a:r>
          </a:p>
          <a:p>
            <a:pPr lvl="1">
              <a:buFontTx/>
              <a:buChar char="•"/>
              <a:defRPr/>
            </a:pPr>
            <a:r>
              <a:rPr lang="en-US" sz="2800" dirty="0">
                <a:latin typeface="Arial" pitchFamily="34" charset="0"/>
              </a:rPr>
              <a:t>Discuss the actions of different insulins</a:t>
            </a:r>
          </a:p>
          <a:p>
            <a:pPr lvl="1">
              <a:buFontTx/>
              <a:buChar char="•"/>
              <a:defRPr/>
            </a:pPr>
            <a:r>
              <a:rPr lang="en-US" sz="2800" dirty="0">
                <a:latin typeface="Arial" pitchFamily="34" charset="0"/>
              </a:rPr>
              <a:t>Describe using pattern management as an insulin adjustment tool</a:t>
            </a:r>
            <a:r>
              <a:rPr lang="en-US" sz="1800" dirty="0">
                <a:latin typeface="Arial" pitchFamily="34" charset="0"/>
              </a:rPr>
              <a:t>.</a:t>
            </a:r>
          </a:p>
          <a:p>
            <a:pPr eaLnBrk="1" hangingPunct="1">
              <a:spcBef>
                <a:spcPct val="50000"/>
              </a:spcBef>
              <a:buClr>
                <a:schemeClr val="hlink"/>
              </a:buClr>
              <a:buSzPct val="65000"/>
              <a:buFont typeface="Wingdings" pitchFamily="2" charset="2"/>
              <a:buBlip>
                <a:blip r:embed="rId4"/>
              </a:buBlip>
              <a:defRPr/>
            </a:pPr>
            <a:endParaRPr lang="en-US" sz="3200" dirty="0">
              <a:effectLst>
                <a:outerShdw blurRad="38100" dist="38100" dir="2700000" algn="tl">
                  <a:srgbClr val="000000"/>
                </a:outerShdw>
              </a:effectLst>
              <a:latin typeface="Arial" pitchFamily="34" charset="0"/>
            </a:endParaRPr>
          </a:p>
        </p:txBody>
      </p:sp>
      <p:pic>
        <p:nvPicPr>
          <p:cNvPr id="1389574" name="Picture 6" descr="Insulin Molecu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91000" y="2057400"/>
            <a:ext cx="472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95199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89574"/>
                                        </p:tgtEl>
                                        <p:attrNameLst>
                                          <p:attrName>style.visibility</p:attrName>
                                        </p:attrNameLst>
                                      </p:cBhvr>
                                      <p:to>
                                        <p:strVal val="visible"/>
                                      </p:to>
                                    </p:set>
                                    <p:anim calcmode="lin" valueType="num">
                                      <p:cBhvr additive="base">
                                        <p:cTn id="7" dur="2000" fill="hold"/>
                                        <p:tgtEl>
                                          <p:spTgt spid="1389574"/>
                                        </p:tgtEl>
                                        <p:attrNameLst>
                                          <p:attrName>ppt_x</p:attrName>
                                        </p:attrNameLst>
                                      </p:cBhvr>
                                      <p:tavLst>
                                        <p:tav tm="0">
                                          <p:val>
                                            <p:strVal val="0-#ppt_w/2"/>
                                          </p:val>
                                        </p:tav>
                                        <p:tav tm="100000">
                                          <p:val>
                                            <p:strVal val="#ppt_x"/>
                                          </p:val>
                                        </p:tav>
                                      </p:tavLst>
                                    </p:anim>
                                    <p:anim calcmode="lin" valueType="num">
                                      <p:cBhvr additive="base">
                                        <p:cTn id="8" dur="2000" fill="hold"/>
                                        <p:tgtEl>
                                          <p:spTgt spid="1389574"/>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5" presetClass="entr" presetSubtype="0" fill="hold" nodeType="clickEffect">
                                  <p:stCondLst>
                                    <p:cond delay="0"/>
                                  </p:stCondLst>
                                  <p:childTnLst>
                                    <p:set>
                                      <p:cBhvr>
                                        <p:cTn id="12" dur="1" fill="hold">
                                          <p:stCondLst>
                                            <p:cond delay="0"/>
                                          </p:stCondLst>
                                        </p:cTn>
                                        <p:tgtEl>
                                          <p:spTgt spid="1389574"/>
                                        </p:tgtEl>
                                        <p:attrNameLst>
                                          <p:attrName>style.visibility</p:attrName>
                                        </p:attrNameLst>
                                      </p:cBhvr>
                                      <p:to>
                                        <p:strVal val="visible"/>
                                      </p:to>
                                    </p:set>
                                    <p:anim calcmode="lin" valueType="num">
                                      <p:cBhvr>
                                        <p:cTn id="13" dur="1000" fill="hold"/>
                                        <p:tgtEl>
                                          <p:spTgt spid="1389574"/>
                                        </p:tgtEl>
                                        <p:attrNameLst>
                                          <p:attrName>ppt_w</p:attrName>
                                        </p:attrNameLst>
                                      </p:cBhvr>
                                      <p:tavLst>
                                        <p:tav tm="0">
                                          <p:val>
                                            <p:strVal val="#ppt_w*0.70"/>
                                          </p:val>
                                        </p:tav>
                                        <p:tav tm="100000">
                                          <p:val>
                                            <p:strVal val="#ppt_w"/>
                                          </p:val>
                                        </p:tav>
                                      </p:tavLst>
                                    </p:anim>
                                    <p:anim calcmode="lin" valueType="num">
                                      <p:cBhvr>
                                        <p:cTn id="14" dur="1000" fill="hold"/>
                                        <p:tgtEl>
                                          <p:spTgt spid="1389574"/>
                                        </p:tgtEl>
                                        <p:attrNameLst>
                                          <p:attrName>ppt_h</p:attrName>
                                        </p:attrNameLst>
                                      </p:cBhvr>
                                      <p:tavLst>
                                        <p:tav tm="0">
                                          <p:val>
                                            <p:strVal val="#ppt_h"/>
                                          </p:val>
                                        </p:tav>
                                        <p:tav tm="100000">
                                          <p:val>
                                            <p:strVal val="#ppt_h"/>
                                          </p:val>
                                        </p:tav>
                                      </p:tavLst>
                                    </p:anim>
                                    <p:animEffect transition="in" filter="fade">
                                      <p:cBhvr>
                                        <p:cTn id="15" dur="1000"/>
                                        <p:tgtEl>
                                          <p:spTgt spid="1389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381000" y="225633"/>
            <a:ext cx="8229600" cy="1600200"/>
          </a:xfrm>
        </p:spPr>
        <p:txBody>
          <a:bodyPr>
            <a:normAutofit/>
          </a:bodyPr>
          <a:lstStyle/>
          <a:p>
            <a:pPr eaLnBrk="1" hangingPunct="1"/>
            <a:r>
              <a:rPr lang="en-US" sz="3400" b="1" dirty="0">
                <a:solidFill>
                  <a:schemeClr val="bg1"/>
                </a:solidFill>
              </a:rPr>
              <a:t> </a:t>
            </a:r>
            <a:r>
              <a:rPr lang="en-US" sz="3400" dirty="0">
                <a:latin typeface="Tahoma" pitchFamily="34" charset="0"/>
              </a:rPr>
              <a:t>Insulin Therapy</a:t>
            </a:r>
            <a:br>
              <a:rPr lang="en-US" sz="3400" dirty="0">
                <a:latin typeface="Tahoma" pitchFamily="34" charset="0"/>
              </a:rPr>
            </a:br>
            <a:r>
              <a:rPr lang="en-US" sz="3400" dirty="0">
                <a:latin typeface="Tahoma" pitchFamily="34" charset="0"/>
              </a:rPr>
              <a:t>From Ants to Analogs</a:t>
            </a:r>
            <a:r>
              <a:rPr lang="en-US" sz="4100" dirty="0">
                <a:latin typeface="Tahoma" pitchFamily="34" charset="0"/>
              </a:rPr>
              <a:t>: </a:t>
            </a:r>
            <a:br>
              <a:rPr lang="en-US" sz="4100" dirty="0">
                <a:latin typeface="Tahoma" pitchFamily="34" charset="0"/>
              </a:rPr>
            </a:br>
            <a:endParaRPr lang="en-US" sz="2300" dirty="0"/>
          </a:p>
        </p:txBody>
      </p:sp>
      <p:sp>
        <p:nvSpPr>
          <p:cNvPr id="961539" name="Rectangle 3"/>
          <p:cNvSpPr>
            <a:spLocks noGrp="1" noChangeArrowheads="1"/>
          </p:cNvSpPr>
          <p:nvPr>
            <p:ph sz="quarter" idx="1"/>
          </p:nvPr>
        </p:nvSpPr>
        <p:spPr/>
        <p:txBody>
          <a:bodyPr/>
          <a:lstStyle/>
          <a:p>
            <a:pPr algn="r" eaLnBrk="1" hangingPunct="1">
              <a:defRPr/>
            </a:pPr>
            <a:endParaRPr lang="en-US" sz="1800"/>
          </a:p>
          <a:p>
            <a:pPr algn="r" eaLnBrk="1" hangingPunct="1">
              <a:defRPr/>
            </a:pPr>
            <a:endParaRPr lang="en-US" sz="2400"/>
          </a:p>
        </p:txBody>
      </p:sp>
      <p:sp>
        <p:nvSpPr>
          <p:cNvPr id="114692"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pic>
        <p:nvPicPr>
          <p:cNvPr id="961541" name="Picture 5" descr="Click To Downlo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00" y="2030022"/>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22098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961541"/>
                                        </p:tgtEl>
                                        <p:attrNameLst>
                                          <p:attrName>style.visibility</p:attrName>
                                        </p:attrNameLst>
                                      </p:cBhvr>
                                      <p:to>
                                        <p:strVal val="visible"/>
                                      </p:to>
                                    </p:set>
                                    <p:anim calcmode="lin" valueType="num">
                                      <p:cBhvr additive="base">
                                        <p:cTn id="7" dur="2000" fill="hold"/>
                                        <p:tgtEl>
                                          <p:spTgt spid="961541"/>
                                        </p:tgtEl>
                                        <p:attrNameLst>
                                          <p:attrName>ppt_x</p:attrName>
                                        </p:attrNameLst>
                                      </p:cBhvr>
                                      <p:tavLst>
                                        <p:tav tm="0">
                                          <p:val>
                                            <p:strVal val="0-#ppt_w/2"/>
                                          </p:val>
                                        </p:tav>
                                        <p:tav tm="100000">
                                          <p:val>
                                            <p:strVal val="#ppt_x"/>
                                          </p:val>
                                        </p:tav>
                                      </p:tavLst>
                                    </p:anim>
                                    <p:anim calcmode="lin" valueType="num">
                                      <p:cBhvr additive="base">
                                        <p:cTn id="8" dur="2000" fill="hold"/>
                                        <p:tgtEl>
                                          <p:spTgt spid="96154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mph" presetSubtype="0" fill="hold" nodeType="clickEffect">
                                  <p:stCondLst>
                                    <p:cond delay="0"/>
                                  </p:stCondLst>
                                  <p:childTnLst>
                                    <p:animRot by="21600000">
                                      <p:cBhvr>
                                        <p:cTn id="12" dur="2000" fill="hold"/>
                                        <p:tgtEl>
                                          <p:spTgt spid="9615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4758" y="533400"/>
            <a:ext cx="412561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93827929"/>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descr="mother and child typ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41392536"/>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a:xfrm>
            <a:off x="304800" y="304800"/>
            <a:ext cx="8686800" cy="685800"/>
          </a:xfrm>
        </p:spPr>
        <p:txBody>
          <a:bodyPr>
            <a:normAutofit fontScale="90000"/>
          </a:bodyPr>
          <a:lstStyle/>
          <a:p>
            <a:r>
              <a:rPr lang="en-US" dirty="0"/>
              <a:t>Insulin Finally Available - 1922</a:t>
            </a:r>
          </a:p>
        </p:txBody>
      </p:sp>
      <p:pic>
        <p:nvPicPr>
          <p:cNvPr id="191491" name="Picture 11" descr="http://link.library.utoronto.ca/insulin/images/home-bottl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219200"/>
            <a:ext cx="322897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2" name="Picture 6" descr="http://api.ning.com/files/9dfKN-UvtVMDTD8DuK*gl6R54bmdDF2b5pYYjXyAhuUHdMG6YuzDegACL373dn-BKViNoFR07AeVML7som0PMr4*fKHCCbds/hommedia3.png?width=48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005385"/>
            <a:ext cx="3556000" cy="5260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10597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descr="J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63" y="1752600"/>
            <a:ext cx="3962400" cy="360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3667" name="Picture 3" descr="JL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5263" y="1752600"/>
            <a:ext cx="252571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0" name="Text Box 4"/>
          <p:cNvSpPr txBox="1">
            <a:spLocks noChangeArrowheads="1"/>
          </p:cNvSpPr>
          <p:nvPr/>
        </p:nvSpPr>
        <p:spPr bwMode="auto">
          <a:xfrm>
            <a:off x="422275" y="533400"/>
            <a:ext cx="8264525" cy="707886"/>
          </a:xfrm>
          <a:prstGeom prst="rect">
            <a:avLst/>
          </a:prstGeom>
          <a:solidFill>
            <a:srgbClr val="B1D45A"/>
          </a:solidFill>
          <a:ln>
            <a:noFill/>
          </a:ln>
          <a:extLst/>
        </p:spPr>
        <p:txBody>
          <a:bodyPr wrap="square">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eaLnBrk="1" hangingPunct="1">
              <a:spcBef>
                <a:spcPct val="50000"/>
              </a:spcBef>
              <a:buClrTx/>
              <a:buSzTx/>
              <a:buFontTx/>
              <a:buNone/>
            </a:pPr>
            <a:r>
              <a:rPr lang="da-DK" sz="4000" dirty="0">
                <a:latin typeface="Calibri" panose="020F0502020204030204" pitchFamily="34" charset="0"/>
              </a:rPr>
              <a:t>The Miracle of Insulin</a:t>
            </a:r>
            <a:endParaRPr lang="en-US" sz="4000" dirty="0">
              <a:latin typeface="Calibri" panose="020F0502020204030204" pitchFamily="34" charset="0"/>
            </a:endParaRPr>
          </a:p>
        </p:txBody>
      </p:sp>
      <p:sp>
        <p:nvSpPr>
          <p:cNvPr id="193541" name="Text Box 5"/>
          <p:cNvSpPr txBox="1">
            <a:spLocks noChangeArrowheads="1"/>
          </p:cNvSpPr>
          <p:nvPr/>
        </p:nvSpPr>
        <p:spPr bwMode="auto">
          <a:xfrm>
            <a:off x="703263" y="5410200"/>
            <a:ext cx="3962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eaLnBrk="1" hangingPunct="1">
              <a:spcBef>
                <a:spcPct val="50000"/>
              </a:spcBef>
              <a:buClrTx/>
              <a:buSzTx/>
              <a:buFontTx/>
              <a:buNone/>
            </a:pPr>
            <a:r>
              <a:rPr lang="da-DK" sz="2000" b="1" dirty="0">
                <a:latin typeface="Arial" panose="020B0604020202020204" pitchFamily="34" charset="0"/>
              </a:rPr>
              <a:t>Patient J.L., December 15, 1922</a:t>
            </a:r>
            <a:endParaRPr lang="en-US" sz="2000" b="1" dirty="0">
              <a:latin typeface="Arial" panose="020B0604020202020204" pitchFamily="34" charset="0"/>
            </a:endParaRPr>
          </a:p>
        </p:txBody>
      </p:sp>
      <p:sp>
        <p:nvSpPr>
          <p:cNvPr id="193542" name="Rectangle 6"/>
          <p:cNvSpPr>
            <a:spLocks noChangeArrowheads="1"/>
          </p:cNvSpPr>
          <p:nvPr/>
        </p:nvSpPr>
        <p:spPr bwMode="auto">
          <a:xfrm>
            <a:off x="5316126" y="5410200"/>
            <a:ext cx="23503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algn="ctr" eaLnBrk="1" hangingPunct="1">
              <a:spcBef>
                <a:spcPct val="0"/>
              </a:spcBef>
              <a:buClrTx/>
              <a:buSzTx/>
              <a:buFontTx/>
              <a:buNone/>
            </a:pPr>
            <a:r>
              <a:rPr lang="da-DK" sz="2000" b="1" dirty="0">
                <a:latin typeface="Arial" panose="020B0604020202020204" pitchFamily="34" charset="0"/>
              </a:rPr>
              <a:t>February 15, 1923</a:t>
            </a:r>
            <a:endParaRPr lang="en-US" sz="2000" b="1" dirty="0">
              <a:latin typeface="Arial" panose="020B0604020202020204" pitchFamily="34" charset="0"/>
            </a:endParaRPr>
          </a:p>
        </p:txBody>
      </p:sp>
    </p:spTree>
    <p:custDataLst>
      <p:tags r:id="rId1"/>
    </p:custDataLst>
    <p:extLst>
      <p:ext uri="{BB962C8B-B14F-4D97-AF65-F5344CB8AC3E}">
        <p14:creationId xmlns:p14="http://schemas.microsoft.com/office/powerpoint/2010/main" val="92689390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93667"/>
                                        </p:tgtEl>
                                        <p:attrNameLst>
                                          <p:attrName>style.visibility</p:attrName>
                                        </p:attrNameLst>
                                      </p:cBhvr>
                                      <p:to>
                                        <p:strVal val="visible"/>
                                      </p:to>
                                    </p:set>
                                    <p:anim calcmode="lin" valueType="num">
                                      <p:cBhvr additive="base">
                                        <p:cTn id="7" dur="5000" fill="hold"/>
                                        <p:tgtEl>
                                          <p:spTgt spid="1393667"/>
                                        </p:tgtEl>
                                        <p:attrNameLst>
                                          <p:attrName>ppt_x</p:attrName>
                                        </p:attrNameLst>
                                      </p:cBhvr>
                                      <p:tavLst>
                                        <p:tav tm="0">
                                          <p:val>
                                            <p:strVal val="0-#ppt_w/2"/>
                                          </p:val>
                                        </p:tav>
                                        <p:tav tm="100000">
                                          <p:val>
                                            <p:strVal val="#ppt_x"/>
                                          </p:val>
                                        </p:tav>
                                      </p:tavLst>
                                    </p:anim>
                                    <p:anim calcmode="lin" valueType="num">
                                      <p:cBhvr additive="base">
                                        <p:cTn id="8" dur="5000" fill="hold"/>
                                        <p:tgtEl>
                                          <p:spTgt spid="13936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1026"/>
          <p:cNvSpPr>
            <a:spLocks noGrp="1" noChangeArrowheads="1"/>
          </p:cNvSpPr>
          <p:nvPr>
            <p:ph type="title"/>
          </p:nvPr>
        </p:nvSpPr>
        <p:spPr>
          <a:xfrm>
            <a:off x="457200" y="381000"/>
            <a:ext cx="8229600" cy="762000"/>
          </a:xfrm>
        </p:spPr>
        <p:txBody>
          <a:bodyPr>
            <a:normAutofit/>
          </a:bodyPr>
          <a:lstStyle/>
          <a:p>
            <a:pPr eaLnBrk="1" hangingPunct="1"/>
            <a:r>
              <a:rPr lang="en-US" sz="4000" dirty="0"/>
              <a:t>Psychological Insulin Resistance (PIR)</a:t>
            </a:r>
          </a:p>
        </p:txBody>
      </p:sp>
      <p:sp>
        <p:nvSpPr>
          <p:cNvPr id="195587" name="Rectangle 1027"/>
          <p:cNvSpPr>
            <a:spLocks noGrp="1" noChangeArrowheads="1"/>
          </p:cNvSpPr>
          <p:nvPr>
            <p:ph type="body" sz="half" idx="4294967295"/>
          </p:nvPr>
        </p:nvSpPr>
        <p:spPr>
          <a:xfrm>
            <a:off x="457200" y="1219200"/>
            <a:ext cx="6502400" cy="4800600"/>
          </a:xfrm>
        </p:spPr>
        <p:txBody>
          <a:bodyPr>
            <a:normAutofit lnSpcReduction="10000"/>
          </a:bodyPr>
          <a:lstStyle/>
          <a:p>
            <a:pPr eaLnBrk="1" hangingPunct="1"/>
            <a:r>
              <a:rPr lang="en-US" sz="2800" dirty="0"/>
              <a:t>50% of providers in study threatened pts “with the needle”.</a:t>
            </a:r>
          </a:p>
          <a:p>
            <a:pPr eaLnBrk="1" hangingPunct="1"/>
            <a:r>
              <a:rPr lang="en-US" sz="2800" dirty="0"/>
              <a:t>Less than 50% of providers realized </a:t>
            </a:r>
            <a:r>
              <a:rPr lang="en-US" sz="2800" dirty="0" err="1"/>
              <a:t>insulins</a:t>
            </a:r>
            <a:r>
              <a:rPr lang="en-US" sz="2800" dirty="0"/>
              <a:t>’ positive effect on type 2 </a:t>
            </a:r>
            <a:r>
              <a:rPr lang="en-US" sz="2800" dirty="0" err="1"/>
              <a:t>dm</a:t>
            </a:r>
            <a:endParaRPr lang="en-US" sz="2800" dirty="0"/>
          </a:p>
          <a:p>
            <a:pPr eaLnBrk="1" hangingPunct="1"/>
            <a:r>
              <a:rPr lang="en-US" sz="2800" dirty="0"/>
              <a:t>Most pts don’t believe that insulin would “better help them manage their diabetes”.</a:t>
            </a:r>
          </a:p>
          <a:p>
            <a:pPr eaLnBrk="1" hangingPunct="1"/>
            <a:r>
              <a:rPr lang="en-US" sz="2800" dirty="0"/>
              <a:t>Solutions: Find the root of PIR and address </a:t>
            </a:r>
          </a:p>
          <a:p>
            <a:pPr eaLnBrk="1" hangingPunct="1"/>
            <a:endParaRPr lang="en-US" sz="2800" dirty="0"/>
          </a:p>
          <a:p>
            <a:pPr algn="r" eaLnBrk="1" hangingPunct="1">
              <a:buFont typeface="Wingdings" panose="05000000000000000000" pitchFamily="2" charset="2"/>
              <a:buNone/>
            </a:pPr>
            <a:r>
              <a:rPr lang="en-US" sz="2000" i="1" dirty="0"/>
              <a:t>Diabetes Attitudes, Wishes, Needs Study - Rubin</a:t>
            </a:r>
          </a:p>
        </p:txBody>
      </p:sp>
      <p:pic>
        <p:nvPicPr>
          <p:cNvPr id="1755140" name="MPj04071720000[1].jpg">
            <a:hlinkClick r:id="" action="ppaction://media"/>
          </p:cNvPr>
          <p:cNvPicPr>
            <a:picLocks noGrp="1" noRot="1" noChangeAspect="1" noChangeArrowheads="1"/>
          </p:cNvPicPr>
          <p:nvPr>
            <p:ph sz="half" idx="4294967295"/>
            <a:videoFile r:link="rId2"/>
          </p:nvPr>
        </p:nvPicPr>
        <p:blipFill>
          <a:blip r:embed="rId5">
            <a:extLst>
              <a:ext uri="{28A0092B-C50C-407E-A947-70E740481C1C}">
                <a14:useLocalDpi xmlns:a14="http://schemas.microsoft.com/office/drawing/2010/main" val="0"/>
              </a:ext>
            </a:extLst>
          </a:blip>
          <a:srcRect/>
          <a:stretch>
            <a:fillRect/>
          </a:stretch>
        </p:blipFill>
        <p:spPr>
          <a:xfrm>
            <a:off x="6781800" y="1981200"/>
            <a:ext cx="2041525" cy="2552700"/>
          </a:xfrm>
        </p:spPr>
      </p:pic>
    </p:spTree>
    <p:custDataLst>
      <p:tags r:id="rId1"/>
    </p:custDataLst>
    <p:extLst>
      <p:ext uri="{BB962C8B-B14F-4D97-AF65-F5344CB8AC3E}">
        <p14:creationId xmlns:p14="http://schemas.microsoft.com/office/powerpoint/2010/main" val="2240569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5514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55140"/>
                                        </p:tgtEl>
                                      </p:cBhvr>
                                    </p:cmd>
                                  </p:childTnLst>
                                </p:cTn>
                              </p:par>
                            </p:childTnLst>
                          </p:cTn>
                        </p:par>
                      </p:childTnLst>
                    </p:cTn>
                  </p:par>
                </p:childTnLst>
              </p:cTn>
              <p:nextCondLst>
                <p:cond evt="onClick" delay="0">
                  <p:tgtEl>
                    <p:spTgt spid="1755140"/>
                  </p:tgtEl>
                </p:cond>
              </p:nextCondLst>
            </p:seq>
            <p:video>
              <p:cMediaNode>
                <p:cTn id="7" fill="hold" display="0">
                  <p:stCondLst>
                    <p:cond delay="indefinite"/>
                  </p:stCondLst>
                  <p:endCondLst>
                    <p:cond evt="onNext" delay="0">
                      <p:tgtEl>
                        <p:sldTgt/>
                      </p:tgtEl>
                    </p:cond>
                    <p:cond evt="onPrev" delay="0">
                      <p:tgtEl>
                        <p:sldTgt/>
                      </p:tgtEl>
                    </p:cond>
                  </p:endCondLst>
                </p:cTn>
                <p:tgtEl>
                  <p:spTgt spid="1755140"/>
                </p:tgtEl>
              </p:cMediaNode>
            </p:video>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p:cNvSpPr>
            <a:spLocks noGrp="1"/>
          </p:cNvSpPr>
          <p:nvPr>
            <p:ph type="title"/>
          </p:nvPr>
        </p:nvSpPr>
        <p:spPr/>
        <p:txBody>
          <a:bodyPr>
            <a:noAutofit/>
          </a:bodyPr>
          <a:lstStyle/>
          <a:p>
            <a:r>
              <a:rPr lang="en-US" sz="3200" dirty="0"/>
              <a:t>Needle Size often a Barrier</a:t>
            </a:r>
            <a:br>
              <a:rPr lang="en-US" sz="3200" dirty="0"/>
            </a:br>
            <a:r>
              <a:rPr lang="en-US" sz="3200" dirty="0"/>
              <a:t>Size </a:t>
            </a:r>
            <a:r>
              <a:rPr lang="en-US" sz="3200" i="1" dirty="0"/>
              <a:t>Does</a:t>
            </a:r>
            <a:r>
              <a:rPr lang="en-US" sz="3200" dirty="0"/>
              <a:t> Matter</a:t>
            </a:r>
          </a:p>
        </p:txBody>
      </p:sp>
      <p:sp>
        <p:nvSpPr>
          <p:cNvPr id="197635" name="Text Placeholder 2"/>
          <p:cNvSpPr>
            <a:spLocks noGrp="1"/>
          </p:cNvSpPr>
          <p:nvPr>
            <p:ph sz="quarter" idx="1"/>
          </p:nvPr>
        </p:nvSpPr>
        <p:spPr>
          <a:xfrm>
            <a:off x="609600" y="1764724"/>
            <a:ext cx="6629400" cy="4480560"/>
          </a:xfrm>
        </p:spPr>
        <p:txBody>
          <a:bodyPr>
            <a:normAutofit fontScale="92500" lnSpcReduction="10000"/>
          </a:bodyPr>
          <a:lstStyle/>
          <a:p>
            <a:r>
              <a:rPr lang="en-US" dirty="0"/>
              <a:t>Use more short needles – 4 mm</a:t>
            </a:r>
          </a:p>
          <a:p>
            <a:r>
              <a:rPr lang="en-US" dirty="0"/>
              <a:t>Effective for </a:t>
            </a:r>
            <a:r>
              <a:rPr lang="en-US" dirty="0" err="1"/>
              <a:t>pts</a:t>
            </a:r>
            <a:r>
              <a:rPr lang="en-US" dirty="0"/>
              <a:t> with BMI of 24- 49</a:t>
            </a:r>
          </a:p>
          <a:p>
            <a:r>
              <a:rPr lang="en-US" dirty="0"/>
              <a:t>Keeps it </a:t>
            </a:r>
            <a:r>
              <a:rPr lang="en-US" dirty="0" err="1"/>
              <a:t>subq</a:t>
            </a:r>
            <a:endParaRPr lang="en-US" dirty="0"/>
          </a:p>
          <a:p>
            <a:r>
              <a:rPr lang="en-US" dirty="0"/>
              <a:t>If </a:t>
            </a:r>
            <a:r>
              <a:rPr lang="en-US" dirty="0" err="1"/>
              <a:t>pt</a:t>
            </a:r>
            <a:r>
              <a:rPr lang="en-US" dirty="0"/>
              <a:t> thin, inject at angle</a:t>
            </a:r>
          </a:p>
          <a:p>
            <a:r>
              <a:rPr lang="en-US" dirty="0"/>
              <a:t>To avoid leakage, count to 10 before withdrawing needle</a:t>
            </a:r>
          </a:p>
          <a:p>
            <a:r>
              <a:rPr lang="en-US" dirty="0"/>
              <a:t>½ the patients who could benefit from insulin are not using it due to needle phobias</a:t>
            </a:r>
          </a:p>
          <a:p>
            <a:endParaRPr lang="en-US" dirty="0"/>
          </a:p>
        </p:txBody>
      </p:sp>
      <p:pic>
        <p:nvPicPr>
          <p:cNvPr id="2" name="Picture 1"/>
          <p:cNvPicPr>
            <a:picLocks noChangeAspect="1"/>
          </p:cNvPicPr>
          <p:nvPr/>
        </p:nvPicPr>
        <p:blipFill>
          <a:blip r:embed="rId3"/>
          <a:stretch>
            <a:fillRect/>
          </a:stretch>
        </p:blipFill>
        <p:spPr>
          <a:xfrm>
            <a:off x="5105400" y="152400"/>
            <a:ext cx="3867150" cy="1428750"/>
          </a:xfrm>
          <a:prstGeom prst="rect">
            <a:avLst/>
          </a:prstGeom>
        </p:spPr>
      </p:pic>
    </p:spTree>
    <p:custDataLst>
      <p:tags r:id="rId1"/>
    </p:custDataLst>
    <p:extLst>
      <p:ext uri="{BB962C8B-B14F-4D97-AF65-F5344CB8AC3E}">
        <p14:creationId xmlns:p14="http://schemas.microsoft.com/office/powerpoint/2010/main" val="362941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ChangeArrowheads="1"/>
          </p:cNvSpPr>
          <p:nvPr/>
        </p:nvSpPr>
        <p:spPr bwMode="auto">
          <a:xfrm>
            <a:off x="1558925" y="2259013"/>
            <a:ext cx="1112838"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ctr">
              <a:spcBef>
                <a:spcPct val="0"/>
              </a:spcBef>
              <a:buClrTx/>
              <a:buSzTx/>
              <a:buFontTx/>
              <a:buNone/>
            </a:pPr>
            <a:r>
              <a:rPr lang="en-US" sz="2000">
                <a:latin typeface="Arial" panose="020B0604020202020204" pitchFamily="34" charset="0"/>
              </a:rPr>
              <a:t>Insulin</a:t>
            </a:r>
          </a:p>
          <a:p>
            <a:pPr algn="ctr">
              <a:spcBef>
                <a:spcPct val="0"/>
              </a:spcBef>
              <a:buClrTx/>
              <a:buSzTx/>
              <a:buFontTx/>
              <a:buNone/>
            </a:pPr>
            <a:r>
              <a:rPr lang="en-US" sz="2000">
                <a:latin typeface="Arial" panose="020B0604020202020204" pitchFamily="34" charset="0"/>
              </a:rPr>
              <a:t>(µU/mL)</a:t>
            </a:r>
            <a:endParaRPr lang="en-US" sz="2000">
              <a:solidFill>
                <a:srgbClr val="FFFFFF"/>
              </a:solidFill>
              <a:latin typeface="Arial" panose="020B0604020202020204" pitchFamily="34" charset="0"/>
            </a:endParaRPr>
          </a:p>
        </p:txBody>
      </p:sp>
      <p:sp>
        <p:nvSpPr>
          <p:cNvPr id="1395715" name="Rectangle 3"/>
          <p:cNvSpPr>
            <a:spLocks noChangeArrowheads="1"/>
          </p:cNvSpPr>
          <p:nvPr/>
        </p:nvSpPr>
        <p:spPr bwMode="auto">
          <a:xfrm>
            <a:off x="1554163" y="4284663"/>
            <a:ext cx="1112837" cy="698500"/>
          </a:xfrm>
          <a:prstGeom prst="rect">
            <a:avLst/>
          </a:prstGeom>
          <a:noFill/>
          <a:ln w="12700">
            <a:noFill/>
            <a:miter lim="800000"/>
            <a:headEnd/>
            <a:tailEnd/>
          </a:ln>
          <a:effectLst/>
        </p:spPr>
        <p:txBody>
          <a:bodyPr wrap="none" lIns="90488" tIns="44450" rIns="90488" bIns="44450">
            <a:spAutoFit/>
          </a:bodyPr>
          <a:lstStyle/>
          <a:p>
            <a:pPr algn="ctr">
              <a:defRPr/>
            </a:pPr>
            <a:r>
              <a:rPr lang="en-US" sz="2000" dirty="0">
                <a:effectLst>
                  <a:outerShdw blurRad="38100" dist="38100" dir="2700000" algn="tl">
                    <a:srgbClr val="000000"/>
                  </a:outerShdw>
                </a:effectLst>
                <a:latin typeface="Arial" pitchFamily="34" charset="0"/>
              </a:rPr>
              <a:t>Glucose</a:t>
            </a:r>
          </a:p>
          <a:p>
            <a:pPr algn="ctr">
              <a:defRPr/>
            </a:pPr>
            <a:r>
              <a:rPr lang="en-US" sz="2000" dirty="0">
                <a:effectLst>
                  <a:outerShdw blurRad="38100" dist="38100" dir="2700000" algn="tl">
                    <a:srgbClr val="000000"/>
                  </a:outerShdw>
                </a:effectLst>
                <a:latin typeface="Arial" pitchFamily="34" charset="0"/>
              </a:rPr>
              <a:t>(mg/dL)</a:t>
            </a:r>
            <a:endParaRPr lang="en-US" sz="2000" dirty="0">
              <a:solidFill>
                <a:srgbClr val="FFFFFF"/>
              </a:solidFill>
              <a:effectLst>
                <a:outerShdw blurRad="38100" dist="38100" dir="2700000" algn="tl">
                  <a:srgbClr val="000000"/>
                </a:outerShdw>
              </a:effectLst>
              <a:latin typeface="Arial" pitchFamily="34" charset="0"/>
            </a:endParaRPr>
          </a:p>
        </p:txBody>
      </p:sp>
      <p:sp>
        <p:nvSpPr>
          <p:cNvPr id="198660" name="Rectangle 4"/>
          <p:cNvSpPr>
            <a:spLocks noGrp="1" noChangeArrowheads="1"/>
          </p:cNvSpPr>
          <p:nvPr>
            <p:ph type="title"/>
          </p:nvPr>
        </p:nvSpPr>
        <p:spPr>
          <a:xfrm>
            <a:off x="457200" y="152399"/>
            <a:ext cx="8229600" cy="1177925"/>
          </a:xfrm>
        </p:spPr>
        <p:txBody>
          <a:bodyPr>
            <a:noAutofit/>
          </a:bodyPr>
          <a:lstStyle/>
          <a:p>
            <a:pPr eaLnBrk="1" hangingPunct="1"/>
            <a:r>
              <a:rPr lang="en-US" sz="4000" dirty="0"/>
              <a:t>Physiologic Insulin Secretion:   </a:t>
            </a:r>
            <a:br>
              <a:rPr lang="en-US" sz="4000" dirty="0"/>
            </a:br>
            <a:r>
              <a:rPr lang="en-US" sz="4000" dirty="0"/>
              <a:t>24-Hour Profile </a:t>
            </a:r>
            <a:endParaRPr lang="en-US" sz="4800" dirty="0"/>
          </a:p>
        </p:txBody>
      </p:sp>
      <p:sp>
        <p:nvSpPr>
          <p:cNvPr id="198661" name="Rectangle 5"/>
          <p:cNvSpPr>
            <a:spLocks noChangeArrowheads="1"/>
          </p:cNvSpPr>
          <p:nvPr/>
        </p:nvSpPr>
        <p:spPr bwMode="auto">
          <a:xfrm>
            <a:off x="3394075" y="4799013"/>
            <a:ext cx="3054350" cy="620712"/>
          </a:xfrm>
          <a:prstGeom prst="rect">
            <a:avLst/>
          </a:prstGeom>
          <a:solidFill>
            <a:srgbClr val="FF0066"/>
          </a:solidFill>
          <a:ln w="9525">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395718" name="Rectangle 6"/>
          <p:cNvSpPr>
            <a:spLocks noChangeArrowheads="1"/>
          </p:cNvSpPr>
          <p:nvPr/>
        </p:nvSpPr>
        <p:spPr bwMode="auto">
          <a:xfrm>
            <a:off x="2655888" y="3805238"/>
            <a:ext cx="608012"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150</a:t>
            </a:r>
            <a:endParaRPr lang="en-US" sz="2000">
              <a:solidFill>
                <a:srgbClr val="FFFFFF"/>
              </a:solidFill>
              <a:effectLst>
                <a:outerShdw blurRad="38100" dist="38100" dir="2700000" algn="tl">
                  <a:srgbClr val="000000"/>
                </a:outerShdw>
              </a:effectLst>
              <a:latin typeface="Arial" pitchFamily="34" charset="0"/>
            </a:endParaRPr>
          </a:p>
        </p:txBody>
      </p:sp>
      <p:sp>
        <p:nvSpPr>
          <p:cNvPr id="1395719" name="Rectangle 7"/>
          <p:cNvSpPr>
            <a:spLocks noChangeArrowheads="1"/>
          </p:cNvSpPr>
          <p:nvPr/>
        </p:nvSpPr>
        <p:spPr bwMode="auto">
          <a:xfrm>
            <a:off x="2655888" y="4265613"/>
            <a:ext cx="608012"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100</a:t>
            </a:r>
            <a:endParaRPr lang="en-US" sz="2000">
              <a:solidFill>
                <a:srgbClr val="FFFFFF"/>
              </a:solidFill>
              <a:effectLst>
                <a:outerShdw blurRad="38100" dist="38100" dir="2700000" algn="tl">
                  <a:srgbClr val="000000"/>
                </a:outerShdw>
              </a:effectLst>
              <a:latin typeface="Arial" pitchFamily="34" charset="0"/>
            </a:endParaRPr>
          </a:p>
        </p:txBody>
      </p:sp>
      <p:sp>
        <p:nvSpPr>
          <p:cNvPr id="1395720" name="Rectangle 8"/>
          <p:cNvSpPr>
            <a:spLocks noChangeArrowheads="1"/>
          </p:cNvSpPr>
          <p:nvPr/>
        </p:nvSpPr>
        <p:spPr bwMode="auto">
          <a:xfrm>
            <a:off x="2797175" y="4725988"/>
            <a:ext cx="466725"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21" name="Rectangle 9"/>
          <p:cNvSpPr>
            <a:spLocks noChangeArrowheads="1"/>
          </p:cNvSpPr>
          <p:nvPr/>
        </p:nvSpPr>
        <p:spPr bwMode="auto">
          <a:xfrm>
            <a:off x="2938463" y="5183188"/>
            <a:ext cx="325437"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98666" name="Freeform 10"/>
          <p:cNvSpPr>
            <a:spLocks/>
          </p:cNvSpPr>
          <p:nvPr/>
        </p:nvSpPr>
        <p:spPr bwMode="auto">
          <a:xfrm>
            <a:off x="3297238" y="4033838"/>
            <a:ext cx="3149600" cy="1397000"/>
          </a:xfrm>
          <a:custGeom>
            <a:avLst/>
            <a:gdLst>
              <a:gd name="T0" fmla="*/ 0 w 2232"/>
              <a:gd name="T1" fmla="*/ 0 h 880"/>
              <a:gd name="T2" fmla="*/ 0 w 2232"/>
              <a:gd name="T3" fmla="*/ 2147483646 h 880"/>
              <a:gd name="T4" fmla="*/ 2147483646 w 2232"/>
              <a:gd name="T5" fmla="*/ 2147483646 h 880"/>
              <a:gd name="T6" fmla="*/ 0 60000 65536"/>
              <a:gd name="T7" fmla="*/ 0 60000 65536"/>
              <a:gd name="T8" fmla="*/ 0 60000 65536"/>
              <a:gd name="T9" fmla="*/ 0 w 2232"/>
              <a:gd name="T10" fmla="*/ 0 h 880"/>
              <a:gd name="T11" fmla="*/ 2232 w 2232"/>
              <a:gd name="T12" fmla="*/ 880 h 880"/>
            </a:gdLst>
            <a:ahLst/>
            <a:cxnLst>
              <a:cxn ang="T6">
                <a:pos x="T0" y="T1"/>
              </a:cxn>
              <a:cxn ang="T7">
                <a:pos x="T2" y="T3"/>
              </a:cxn>
              <a:cxn ang="T8">
                <a:pos x="T4" y="T5"/>
              </a:cxn>
            </a:cxnLst>
            <a:rect l="T9" t="T10" r="T11" b="T12"/>
            <a:pathLst>
              <a:path w="2232" h="880">
                <a:moveTo>
                  <a:pt x="0" y="0"/>
                </a:moveTo>
                <a:lnTo>
                  <a:pt x="0" y="879"/>
                </a:lnTo>
                <a:lnTo>
                  <a:pt x="2231" y="879"/>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8667" name="Line 11"/>
          <p:cNvSpPr>
            <a:spLocks noChangeShapeType="1"/>
          </p:cNvSpPr>
          <p:nvPr/>
        </p:nvSpPr>
        <p:spPr bwMode="auto">
          <a:xfrm>
            <a:off x="3249613" y="40338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668" name="Line 12"/>
          <p:cNvSpPr>
            <a:spLocks noChangeShapeType="1"/>
          </p:cNvSpPr>
          <p:nvPr/>
        </p:nvSpPr>
        <p:spPr bwMode="auto">
          <a:xfrm>
            <a:off x="3249613" y="44989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669" name="Line 13"/>
          <p:cNvSpPr>
            <a:spLocks noChangeShapeType="1"/>
          </p:cNvSpPr>
          <p:nvPr/>
        </p:nvSpPr>
        <p:spPr bwMode="auto">
          <a:xfrm>
            <a:off x="3249613" y="496411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98670" name="Group 14"/>
          <p:cNvGrpSpPr>
            <a:grpSpLocks/>
          </p:cNvGrpSpPr>
          <p:nvPr/>
        </p:nvGrpSpPr>
        <p:grpSpPr bwMode="auto">
          <a:xfrm>
            <a:off x="3511550" y="5427663"/>
            <a:ext cx="2927350" cy="57150"/>
            <a:chOff x="2488" y="3449"/>
            <a:chExt cx="2075" cy="36"/>
          </a:xfrm>
        </p:grpSpPr>
        <p:sp>
          <p:nvSpPr>
            <p:cNvPr id="198725" name="Line 15"/>
            <p:cNvSpPr>
              <a:spLocks noChangeShapeType="1"/>
            </p:cNvSpPr>
            <p:nvPr/>
          </p:nvSpPr>
          <p:spPr bwMode="auto">
            <a:xfrm>
              <a:off x="248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6" name="Line 16"/>
            <p:cNvSpPr>
              <a:spLocks noChangeShapeType="1"/>
            </p:cNvSpPr>
            <p:nvPr/>
          </p:nvSpPr>
          <p:spPr bwMode="auto">
            <a:xfrm>
              <a:off x="264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7" name="Line 17"/>
            <p:cNvSpPr>
              <a:spLocks noChangeShapeType="1"/>
            </p:cNvSpPr>
            <p:nvPr/>
          </p:nvSpPr>
          <p:spPr bwMode="auto">
            <a:xfrm>
              <a:off x="280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8" name="Line 18"/>
            <p:cNvSpPr>
              <a:spLocks noChangeShapeType="1"/>
            </p:cNvSpPr>
            <p:nvPr/>
          </p:nvSpPr>
          <p:spPr bwMode="auto">
            <a:xfrm>
              <a:off x="296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9" name="Line 19"/>
            <p:cNvSpPr>
              <a:spLocks noChangeShapeType="1"/>
            </p:cNvSpPr>
            <p:nvPr/>
          </p:nvSpPr>
          <p:spPr bwMode="auto">
            <a:xfrm>
              <a:off x="312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0" name="Line 20"/>
            <p:cNvSpPr>
              <a:spLocks noChangeShapeType="1"/>
            </p:cNvSpPr>
            <p:nvPr/>
          </p:nvSpPr>
          <p:spPr bwMode="auto">
            <a:xfrm>
              <a:off x="328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1" name="Line 21"/>
            <p:cNvSpPr>
              <a:spLocks noChangeShapeType="1"/>
            </p:cNvSpPr>
            <p:nvPr/>
          </p:nvSpPr>
          <p:spPr bwMode="auto">
            <a:xfrm>
              <a:off x="344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2" name="Line 22"/>
            <p:cNvSpPr>
              <a:spLocks noChangeShapeType="1"/>
            </p:cNvSpPr>
            <p:nvPr/>
          </p:nvSpPr>
          <p:spPr bwMode="auto">
            <a:xfrm>
              <a:off x="360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3" name="Line 23"/>
            <p:cNvSpPr>
              <a:spLocks noChangeShapeType="1"/>
            </p:cNvSpPr>
            <p:nvPr/>
          </p:nvSpPr>
          <p:spPr bwMode="auto">
            <a:xfrm>
              <a:off x="376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4" name="Line 24"/>
            <p:cNvSpPr>
              <a:spLocks noChangeShapeType="1"/>
            </p:cNvSpPr>
            <p:nvPr/>
          </p:nvSpPr>
          <p:spPr bwMode="auto">
            <a:xfrm>
              <a:off x="392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5" name="Line 25"/>
            <p:cNvSpPr>
              <a:spLocks noChangeShapeType="1"/>
            </p:cNvSpPr>
            <p:nvPr/>
          </p:nvSpPr>
          <p:spPr bwMode="auto">
            <a:xfrm>
              <a:off x="408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6" name="Line 26"/>
            <p:cNvSpPr>
              <a:spLocks noChangeShapeType="1"/>
            </p:cNvSpPr>
            <p:nvPr/>
          </p:nvSpPr>
          <p:spPr bwMode="auto">
            <a:xfrm>
              <a:off x="424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7" name="Line 27"/>
            <p:cNvSpPr>
              <a:spLocks noChangeShapeType="1"/>
            </p:cNvSpPr>
            <p:nvPr/>
          </p:nvSpPr>
          <p:spPr bwMode="auto">
            <a:xfrm>
              <a:off x="440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8" name="Line 28"/>
            <p:cNvSpPr>
              <a:spLocks noChangeShapeType="1"/>
            </p:cNvSpPr>
            <p:nvPr/>
          </p:nvSpPr>
          <p:spPr bwMode="auto">
            <a:xfrm>
              <a:off x="456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41" name="Rectangle 29"/>
          <p:cNvSpPr>
            <a:spLocks noChangeArrowheads="1"/>
          </p:cNvSpPr>
          <p:nvPr/>
        </p:nvSpPr>
        <p:spPr bwMode="auto">
          <a:xfrm>
            <a:off x="316547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42" name="Rectangle 30"/>
          <p:cNvSpPr>
            <a:spLocks noChangeArrowheads="1"/>
          </p:cNvSpPr>
          <p:nvPr/>
        </p:nvSpPr>
        <p:spPr bwMode="auto">
          <a:xfrm>
            <a:off x="3365500"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8</a:t>
            </a:r>
          </a:p>
        </p:txBody>
      </p:sp>
      <p:sp>
        <p:nvSpPr>
          <p:cNvPr id="1395743" name="Rectangle 31"/>
          <p:cNvSpPr>
            <a:spLocks noChangeArrowheads="1"/>
          </p:cNvSpPr>
          <p:nvPr/>
        </p:nvSpPr>
        <p:spPr bwMode="auto">
          <a:xfrm>
            <a:off x="359092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44" name="Rectangle 32"/>
          <p:cNvSpPr>
            <a:spLocks noChangeArrowheads="1"/>
          </p:cNvSpPr>
          <p:nvPr/>
        </p:nvSpPr>
        <p:spPr bwMode="auto">
          <a:xfrm>
            <a:off x="3756025" y="5478463"/>
            <a:ext cx="381000"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10</a:t>
            </a:r>
          </a:p>
        </p:txBody>
      </p:sp>
      <p:sp>
        <p:nvSpPr>
          <p:cNvPr id="1395745" name="Rectangle 33"/>
          <p:cNvSpPr>
            <a:spLocks noChangeArrowheads="1"/>
          </p:cNvSpPr>
          <p:nvPr/>
        </p:nvSpPr>
        <p:spPr bwMode="auto">
          <a:xfrm>
            <a:off x="3992563" y="5478463"/>
            <a:ext cx="381000"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11</a:t>
            </a:r>
          </a:p>
        </p:txBody>
      </p:sp>
      <p:sp>
        <p:nvSpPr>
          <p:cNvPr id="1395746" name="Rectangle 34"/>
          <p:cNvSpPr>
            <a:spLocks noChangeArrowheads="1"/>
          </p:cNvSpPr>
          <p:nvPr/>
        </p:nvSpPr>
        <p:spPr bwMode="auto">
          <a:xfrm>
            <a:off x="4230688" y="5478463"/>
            <a:ext cx="381000"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12</a:t>
            </a:r>
            <a:endParaRPr lang="en-US" sz="1400">
              <a:solidFill>
                <a:srgbClr val="FFFFFF"/>
              </a:solidFill>
              <a:effectLst>
                <a:outerShdw blurRad="38100" dist="38100" dir="2700000" algn="tl">
                  <a:srgbClr val="000000"/>
                </a:outerShdw>
              </a:effectLst>
              <a:latin typeface="Arial" pitchFamily="34" charset="0"/>
            </a:endParaRPr>
          </a:p>
        </p:txBody>
      </p:sp>
      <p:sp>
        <p:nvSpPr>
          <p:cNvPr id="1395747" name="Rectangle 35"/>
          <p:cNvSpPr>
            <a:spLocks noChangeArrowheads="1"/>
          </p:cNvSpPr>
          <p:nvPr/>
        </p:nvSpPr>
        <p:spPr bwMode="auto">
          <a:xfrm>
            <a:off x="449262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1</a:t>
            </a:r>
            <a:endParaRPr lang="en-US" sz="1400">
              <a:solidFill>
                <a:srgbClr val="FFFFFF"/>
              </a:solidFill>
              <a:effectLst>
                <a:outerShdw blurRad="38100" dist="38100" dir="2700000" algn="tl">
                  <a:srgbClr val="000000"/>
                </a:outerShdw>
              </a:effectLst>
              <a:latin typeface="Arial" pitchFamily="34" charset="0"/>
            </a:endParaRPr>
          </a:p>
        </p:txBody>
      </p:sp>
      <p:sp>
        <p:nvSpPr>
          <p:cNvPr id="1395748" name="Rectangle 36"/>
          <p:cNvSpPr>
            <a:spLocks noChangeArrowheads="1"/>
          </p:cNvSpPr>
          <p:nvPr/>
        </p:nvSpPr>
        <p:spPr bwMode="auto">
          <a:xfrm>
            <a:off x="4732338"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2</a:t>
            </a:r>
            <a:endParaRPr lang="en-US" sz="1400">
              <a:solidFill>
                <a:srgbClr val="FFFFFF"/>
              </a:solidFill>
              <a:effectLst>
                <a:outerShdw blurRad="38100" dist="38100" dir="2700000" algn="tl">
                  <a:srgbClr val="000000"/>
                </a:outerShdw>
              </a:effectLst>
              <a:latin typeface="Arial" pitchFamily="34" charset="0"/>
            </a:endParaRPr>
          </a:p>
        </p:txBody>
      </p:sp>
      <p:sp>
        <p:nvSpPr>
          <p:cNvPr id="1395749" name="Rectangle 37"/>
          <p:cNvSpPr>
            <a:spLocks noChangeArrowheads="1"/>
          </p:cNvSpPr>
          <p:nvPr/>
        </p:nvSpPr>
        <p:spPr bwMode="auto">
          <a:xfrm>
            <a:off x="494347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3</a:t>
            </a:r>
            <a:endParaRPr lang="en-US" sz="1400">
              <a:solidFill>
                <a:srgbClr val="FFFFFF"/>
              </a:solidFill>
              <a:effectLst>
                <a:outerShdw blurRad="38100" dist="38100" dir="2700000" algn="tl">
                  <a:srgbClr val="000000"/>
                </a:outerShdw>
              </a:effectLst>
              <a:latin typeface="Arial" pitchFamily="34" charset="0"/>
            </a:endParaRPr>
          </a:p>
        </p:txBody>
      </p:sp>
      <p:sp>
        <p:nvSpPr>
          <p:cNvPr id="1395750" name="Rectangle 38"/>
          <p:cNvSpPr>
            <a:spLocks noChangeArrowheads="1"/>
          </p:cNvSpPr>
          <p:nvPr/>
        </p:nvSpPr>
        <p:spPr bwMode="auto">
          <a:xfrm>
            <a:off x="5170488"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4</a:t>
            </a:r>
          </a:p>
        </p:txBody>
      </p:sp>
      <p:sp>
        <p:nvSpPr>
          <p:cNvPr id="1395751" name="Rectangle 39"/>
          <p:cNvSpPr>
            <a:spLocks noChangeArrowheads="1"/>
          </p:cNvSpPr>
          <p:nvPr/>
        </p:nvSpPr>
        <p:spPr bwMode="auto">
          <a:xfrm>
            <a:off x="539432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5</a:t>
            </a:r>
          </a:p>
        </p:txBody>
      </p:sp>
      <p:sp>
        <p:nvSpPr>
          <p:cNvPr id="1395752" name="Rectangle 40"/>
          <p:cNvSpPr>
            <a:spLocks noChangeArrowheads="1"/>
          </p:cNvSpPr>
          <p:nvPr/>
        </p:nvSpPr>
        <p:spPr bwMode="auto">
          <a:xfrm>
            <a:off x="5634038"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6</a:t>
            </a:r>
          </a:p>
        </p:txBody>
      </p:sp>
      <p:sp>
        <p:nvSpPr>
          <p:cNvPr id="1395753" name="Rectangle 41"/>
          <p:cNvSpPr>
            <a:spLocks noChangeArrowheads="1"/>
          </p:cNvSpPr>
          <p:nvPr/>
        </p:nvSpPr>
        <p:spPr bwMode="auto">
          <a:xfrm>
            <a:off x="5859463"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54" name="Rectangle 42"/>
          <p:cNvSpPr>
            <a:spLocks noChangeArrowheads="1"/>
          </p:cNvSpPr>
          <p:nvPr/>
        </p:nvSpPr>
        <p:spPr bwMode="auto">
          <a:xfrm>
            <a:off x="6084888"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8</a:t>
            </a:r>
            <a:endParaRPr lang="en-US" sz="1400">
              <a:solidFill>
                <a:srgbClr val="FFFFFF"/>
              </a:solidFill>
              <a:effectLst>
                <a:outerShdw blurRad="38100" dist="38100" dir="2700000" algn="tl">
                  <a:srgbClr val="000000"/>
                </a:outerShdw>
              </a:effectLst>
              <a:latin typeface="Arial" pitchFamily="34" charset="0"/>
            </a:endParaRPr>
          </a:p>
        </p:txBody>
      </p:sp>
      <p:sp>
        <p:nvSpPr>
          <p:cNvPr id="1395755" name="Rectangle 43"/>
          <p:cNvSpPr>
            <a:spLocks noChangeArrowheads="1"/>
          </p:cNvSpPr>
          <p:nvPr/>
        </p:nvSpPr>
        <p:spPr bwMode="auto">
          <a:xfrm>
            <a:off x="630872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56" name="Rectangle 44"/>
          <p:cNvSpPr>
            <a:spLocks noChangeArrowheads="1"/>
          </p:cNvSpPr>
          <p:nvPr/>
        </p:nvSpPr>
        <p:spPr bwMode="auto">
          <a:xfrm>
            <a:off x="3500438" y="5703888"/>
            <a:ext cx="5492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A.M.</a:t>
            </a:r>
          </a:p>
        </p:txBody>
      </p:sp>
      <p:sp>
        <p:nvSpPr>
          <p:cNvPr id="1395757" name="Rectangle 45"/>
          <p:cNvSpPr>
            <a:spLocks noChangeArrowheads="1"/>
          </p:cNvSpPr>
          <p:nvPr/>
        </p:nvSpPr>
        <p:spPr bwMode="auto">
          <a:xfrm>
            <a:off x="5646738" y="5703888"/>
            <a:ext cx="5492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P.M.</a:t>
            </a:r>
          </a:p>
        </p:txBody>
      </p:sp>
      <p:sp>
        <p:nvSpPr>
          <p:cNvPr id="198688" name="Freeform 46"/>
          <p:cNvSpPr>
            <a:spLocks/>
          </p:cNvSpPr>
          <p:nvPr/>
        </p:nvSpPr>
        <p:spPr bwMode="auto">
          <a:xfrm>
            <a:off x="3414713" y="4160838"/>
            <a:ext cx="3032125" cy="582612"/>
          </a:xfrm>
          <a:custGeom>
            <a:avLst/>
            <a:gdLst>
              <a:gd name="T0" fmla="*/ 2147483646 w 2149"/>
              <a:gd name="T1" fmla="*/ 2147483646 h 367"/>
              <a:gd name="T2" fmla="*/ 2147483646 w 2149"/>
              <a:gd name="T3" fmla="*/ 2147483646 h 367"/>
              <a:gd name="T4" fmla="*/ 2147483646 w 2149"/>
              <a:gd name="T5" fmla="*/ 2147483646 h 367"/>
              <a:gd name="T6" fmla="*/ 2147483646 w 2149"/>
              <a:gd name="T7" fmla="*/ 2147483646 h 367"/>
              <a:gd name="T8" fmla="*/ 2147483646 w 2149"/>
              <a:gd name="T9" fmla="*/ 2147483646 h 367"/>
              <a:gd name="T10" fmla="*/ 2147483646 w 2149"/>
              <a:gd name="T11" fmla="*/ 2147483646 h 367"/>
              <a:gd name="T12" fmla="*/ 2147483646 w 2149"/>
              <a:gd name="T13" fmla="*/ 2147483646 h 367"/>
              <a:gd name="T14" fmla="*/ 2147483646 w 2149"/>
              <a:gd name="T15" fmla="*/ 2147483646 h 367"/>
              <a:gd name="T16" fmla="*/ 2147483646 w 2149"/>
              <a:gd name="T17" fmla="*/ 2147483646 h 367"/>
              <a:gd name="T18" fmla="*/ 2147483646 w 2149"/>
              <a:gd name="T19" fmla="*/ 2147483646 h 367"/>
              <a:gd name="T20" fmla="*/ 2147483646 w 2149"/>
              <a:gd name="T21" fmla="*/ 2147483646 h 367"/>
              <a:gd name="T22" fmla="*/ 2147483646 w 2149"/>
              <a:gd name="T23" fmla="*/ 2147483646 h 367"/>
              <a:gd name="T24" fmla="*/ 2147483646 w 2149"/>
              <a:gd name="T25" fmla="*/ 2147483646 h 367"/>
              <a:gd name="T26" fmla="*/ 2147483646 w 2149"/>
              <a:gd name="T27" fmla="*/ 2147483646 h 367"/>
              <a:gd name="T28" fmla="*/ 2147483646 w 2149"/>
              <a:gd name="T29" fmla="*/ 2147483646 h 367"/>
              <a:gd name="T30" fmla="*/ 2147483646 w 2149"/>
              <a:gd name="T31" fmla="*/ 2147483646 h 367"/>
              <a:gd name="T32" fmla="*/ 2147483646 w 2149"/>
              <a:gd name="T33" fmla="*/ 2147483646 h 367"/>
              <a:gd name="T34" fmla="*/ 2147483646 w 2149"/>
              <a:gd name="T35" fmla="*/ 2147483646 h 367"/>
              <a:gd name="T36" fmla="*/ 2147483646 w 2149"/>
              <a:gd name="T37" fmla="*/ 2147483646 h 367"/>
              <a:gd name="T38" fmla="*/ 2147483646 w 2149"/>
              <a:gd name="T39" fmla="*/ 2147483646 h 367"/>
              <a:gd name="T40" fmla="*/ 2147483646 w 2149"/>
              <a:gd name="T41" fmla="*/ 2147483646 h 367"/>
              <a:gd name="T42" fmla="*/ 2147483646 w 2149"/>
              <a:gd name="T43" fmla="*/ 2147483646 h 367"/>
              <a:gd name="T44" fmla="*/ 2147483646 w 2149"/>
              <a:gd name="T45" fmla="*/ 2147483646 h 367"/>
              <a:gd name="T46" fmla="*/ 2147483646 w 2149"/>
              <a:gd name="T47" fmla="*/ 2147483646 h 367"/>
              <a:gd name="T48" fmla="*/ 2147483646 w 2149"/>
              <a:gd name="T49" fmla="*/ 2147483646 h 367"/>
              <a:gd name="T50" fmla="*/ 2147483646 w 2149"/>
              <a:gd name="T51" fmla="*/ 2147483646 h 367"/>
              <a:gd name="T52" fmla="*/ 2147483646 w 2149"/>
              <a:gd name="T53" fmla="*/ 2147483646 h 367"/>
              <a:gd name="T54" fmla="*/ 2147483646 w 2149"/>
              <a:gd name="T55" fmla="*/ 2147483646 h 367"/>
              <a:gd name="T56" fmla="*/ 2147483646 w 2149"/>
              <a:gd name="T57" fmla="*/ 2147483646 h 367"/>
              <a:gd name="T58" fmla="*/ 2147483646 w 2149"/>
              <a:gd name="T59" fmla="*/ 2147483646 h 367"/>
              <a:gd name="T60" fmla="*/ 2147483646 w 2149"/>
              <a:gd name="T61" fmla="*/ 2147483646 h 367"/>
              <a:gd name="T62" fmla="*/ 2147483646 w 2149"/>
              <a:gd name="T63" fmla="*/ 2147483646 h 367"/>
              <a:gd name="T64" fmla="*/ 2147483646 w 2149"/>
              <a:gd name="T65" fmla="*/ 2147483646 h 367"/>
              <a:gd name="T66" fmla="*/ 2147483646 w 2149"/>
              <a:gd name="T67" fmla="*/ 2147483646 h 367"/>
              <a:gd name="T68" fmla="*/ 2147483646 w 2149"/>
              <a:gd name="T69" fmla="*/ 2147483646 h 367"/>
              <a:gd name="T70" fmla="*/ 2147483646 w 2149"/>
              <a:gd name="T71" fmla="*/ 2147483646 h 367"/>
              <a:gd name="T72" fmla="*/ 2147483646 w 2149"/>
              <a:gd name="T73" fmla="*/ 2147483646 h 367"/>
              <a:gd name="T74" fmla="*/ 2147483646 w 2149"/>
              <a:gd name="T75" fmla="*/ 2147483646 h 367"/>
              <a:gd name="T76" fmla="*/ 2147483646 w 2149"/>
              <a:gd name="T77" fmla="*/ 2147483646 h 367"/>
              <a:gd name="T78" fmla="*/ 2147483646 w 2149"/>
              <a:gd name="T79" fmla="*/ 2147483646 h 367"/>
              <a:gd name="T80" fmla="*/ 2147483646 w 2149"/>
              <a:gd name="T81" fmla="*/ 2147483646 h 367"/>
              <a:gd name="T82" fmla="*/ 2147483646 w 2149"/>
              <a:gd name="T83" fmla="*/ 2147483646 h 367"/>
              <a:gd name="T84" fmla="*/ 2147483646 w 2149"/>
              <a:gd name="T85" fmla="*/ 2147483646 h 367"/>
              <a:gd name="T86" fmla="*/ 2147483646 w 2149"/>
              <a:gd name="T87" fmla="*/ 2147483646 h 36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49"/>
              <a:gd name="T133" fmla="*/ 0 h 367"/>
              <a:gd name="T134" fmla="*/ 2149 w 2149"/>
              <a:gd name="T135" fmla="*/ 367 h 36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49" h="367">
                <a:moveTo>
                  <a:pt x="2" y="351"/>
                </a:moveTo>
                <a:lnTo>
                  <a:pt x="57" y="346"/>
                </a:lnTo>
                <a:lnTo>
                  <a:pt x="74" y="336"/>
                </a:lnTo>
                <a:lnTo>
                  <a:pt x="87" y="321"/>
                </a:lnTo>
                <a:lnTo>
                  <a:pt x="109" y="318"/>
                </a:lnTo>
                <a:lnTo>
                  <a:pt x="117" y="312"/>
                </a:lnTo>
                <a:lnTo>
                  <a:pt x="132" y="308"/>
                </a:lnTo>
                <a:lnTo>
                  <a:pt x="160" y="267"/>
                </a:lnTo>
                <a:lnTo>
                  <a:pt x="167" y="254"/>
                </a:lnTo>
                <a:lnTo>
                  <a:pt x="167" y="224"/>
                </a:lnTo>
                <a:lnTo>
                  <a:pt x="175" y="211"/>
                </a:lnTo>
                <a:lnTo>
                  <a:pt x="177" y="192"/>
                </a:lnTo>
                <a:lnTo>
                  <a:pt x="182" y="173"/>
                </a:lnTo>
                <a:lnTo>
                  <a:pt x="184" y="145"/>
                </a:lnTo>
                <a:lnTo>
                  <a:pt x="190" y="128"/>
                </a:lnTo>
                <a:lnTo>
                  <a:pt x="201" y="111"/>
                </a:lnTo>
                <a:lnTo>
                  <a:pt x="212" y="104"/>
                </a:lnTo>
                <a:lnTo>
                  <a:pt x="214" y="55"/>
                </a:lnTo>
                <a:lnTo>
                  <a:pt x="216" y="42"/>
                </a:lnTo>
                <a:lnTo>
                  <a:pt x="222" y="23"/>
                </a:lnTo>
                <a:lnTo>
                  <a:pt x="231" y="6"/>
                </a:lnTo>
                <a:lnTo>
                  <a:pt x="250" y="6"/>
                </a:lnTo>
                <a:lnTo>
                  <a:pt x="254" y="27"/>
                </a:lnTo>
                <a:lnTo>
                  <a:pt x="265" y="44"/>
                </a:lnTo>
                <a:lnTo>
                  <a:pt x="274" y="53"/>
                </a:lnTo>
                <a:lnTo>
                  <a:pt x="276" y="83"/>
                </a:lnTo>
                <a:lnTo>
                  <a:pt x="282" y="96"/>
                </a:lnTo>
                <a:lnTo>
                  <a:pt x="284" y="117"/>
                </a:lnTo>
                <a:lnTo>
                  <a:pt x="295" y="130"/>
                </a:lnTo>
                <a:lnTo>
                  <a:pt x="297" y="149"/>
                </a:lnTo>
                <a:lnTo>
                  <a:pt x="308" y="169"/>
                </a:lnTo>
                <a:lnTo>
                  <a:pt x="319" y="184"/>
                </a:lnTo>
                <a:lnTo>
                  <a:pt x="325" y="205"/>
                </a:lnTo>
                <a:lnTo>
                  <a:pt x="331" y="222"/>
                </a:lnTo>
                <a:lnTo>
                  <a:pt x="340" y="233"/>
                </a:lnTo>
                <a:lnTo>
                  <a:pt x="353" y="235"/>
                </a:lnTo>
                <a:lnTo>
                  <a:pt x="361" y="254"/>
                </a:lnTo>
                <a:lnTo>
                  <a:pt x="379" y="269"/>
                </a:lnTo>
                <a:lnTo>
                  <a:pt x="394" y="291"/>
                </a:lnTo>
                <a:lnTo>
                  <a:pt x="406" y="297"/>
                </a:lnTo>
                <a:lnTo>
                  <a:pt x="430" y="295"/>
                </a:lnTo>
                <a:lnTo>
                  <a:pt x="445" y="288"/>
                </a:lnTo>
                <a:lnTo>
                  <a:pt x="464" y="295"/>
                </a:lnTo>
                <a:lnTo>
                  <a:pt x="477" y="288"/>
                </a:lnTo>
                <a:lnTo>
                  <a:pt x="486" y="293"/>
                </a:lnTo>
                <a:lnTo>
                  <a:pt x="501" y="297"/>
                </a:lnTo>
                <a:lnTo>
                  <a:pt x="556" y="299"/>
                </a:lnTo>
                <a:lnTo>
                  <a:pt x="571" y="303"/>
                </a:lnTo>
                <a:lnTo>
                  <a:pt x="616" y="310"/>
                </a:lnTo>
                <a:lnTo>
                  <a:pt x="636" y="316"/>
                </a:lnTo>
                <a:lnTo>
                  <a:pt x="653" y="316"/>
                </a:lnTo>
                <a:lnTo>
                  <a:pt x="676" y="323"/>
                </a:lnTo>
                <a:lnTo>
                  <a:pt x="685" y="325"/>
                </a:lnTo>
                <a:lnTo>
                  <a:pt x="700" y="333"/>
                </a:lnTo>
                <a:lnTo>
                  <a:pt x="708" y="333"/>
                </a:lnTo>
                <a:lnTo>
                  <a:pt x="723" y="342"/>
                </a:lnTo>
                <a:lnTo>
                  <a:pt x="740" y="340"/>
                </a:lnTo>
                <a:lnTo>
                  <a:pt x="762" y="323"/>
                </a:lnTo>
                <a:lnTo>
                  <a:pt x="777" y="303"/>
                </a:lnTo>
                <a:lnTo>
                  <a:pt x="779" y="280"/>
                </a:lnTo>
                <a:lnTo>
                  <a:pt x="792" y="258"/>
                </a:lnTo>
                <a:lnTo>
                  <a:pt x="798" y="239"/>
                </a:lnTo>
                <a:lnTo>
                  <a:pt x="807" y="218"/>
                </a:lnTo>
                <a:lnTo>
                  <a:pt x="822" y="203"/>
                </a:lnTo>
                <a:lnTo>
                  <a:pt x="826" y="173"/>
                </a:lnTo>
                <a:lnTo>
                  <a:pt x="843" y="166"/>
                </a:lnTo>
                <a:lnTo>
                  <a:pt x="863" y="166"/>
                </a:lnTo>
                <a:lnTo>
                  <a:pt x="869" y="184"/>
                </a:lnTo>
                <a:lnTo>
                  <a:pt x="878" y="209"/>
                </a:lnTo>
                <a:lnTo>
                  <a:pt x="888" y="246"/>
                </a:lnTo>
                <a:lnTo>
                  <a:pt x="905" y="278"/>
                </a:lnTo>
                <a:lnTo>
                  <a:pt x="914" y="295"/>
                </a:lnTo>
                <a:lnTo>
                  <a:pt x="931" y="295"/>
                </a:lnTo>
                <a:lnTo>
                  <a:pt x="950" y="284"/>
                </a:lnTo>
                <a:lnTo>
                  <a:pt x="961" y="269"/>
                </a:lnTo>
                <a:lnTo>
                  <a:pt x="972" y="254"/>
                </a:lnTo>
                <a:lnTo>
                  <a:pt x="987" y="244"/>
                </a:lnTo>
                <a:lnTo>
                  <a:pt x="1012" y="248"/>
                </a:lnTo>
                <a:lnTo>
                  <a:pt x="1060" y="246"/>
                </a:lnTo>
                <a:lnTo>
                  <a:pt x="1079" y="256"/>
                </a:lnTo>
                <a:lnTo>
                  <a:pt x="1105" y="263"/>
                </a:lnTo>
                <a:lnTo>
                  <a:pt x="1135" y="276"/>
                </a:lnTo>
                <a:lnTo>
                  <a:pt x="1156" y="288"/>
                </a:lnTo>
                <a:lnTo>
                  <a:pt x="1194" y="291"/>
                </a:lnTo>
                <a:lnTo>
                  <a:pt x="1216" y="299"/>
                </a:lnTo>
                <a:lnTo>
                  <a:pt x="1327" y="301"/>
                </a:lnTo>
                <a:lnTo>
                  <a:pt x="1347" y="310"/>
                </a:lnTo>
                <a:lnTo>
                  <a:pt x="1407" y="306"/>
                </a:lnTo>
                <a:lnTo>
                  <a:pt x="1424" y="299"/>
                </a:lnTo>
                <a:lnTo>
                  <a:pt x="1451" y="299"/>
                </a:lnTo>
                <a:lnTo>
                  <a:pt x="1479" y="308"/>
                </a:lnTo>
                <a:lnTo>
                  <a:pt x="1496" y="297"/>
                </a:lnTo>
                <a:lnTo>
                  <a:pt x="1524" y="301"/>
                </a:lnTo>
                <a:lnTo>
                  <a:pt x="1546" y="303"/>
                </a:lnTo>
                <a:lnTo>
                  <a:pt x="1559" y="291"/>
                </a:lnTo>
                <a:lnTo>
                  <a:pt x="1565" y="256"/>
                </a:lnTo>
                <a:lnTo>
                  <a:pt x="1569" y="226"/>
                </a:lnTo>
                <a:lnTo>
                  <a:pt x="1576" y="207"/>
                </a:lnTo>
                <a:lnTo>
                  <a:pt x="1586" y="186"/>
                </a:lnTo>
                <a:lnTo>
                  <a:pt x="1591" y="149"/>
                </a:lnTo>
                <a:lnTo>
                  <a:pt x="1604" y="124"/>
                </a:lnTo>
                <a:lnTo>
                  <a:pt x="1612" y="102"/>
                </a:lnTo>
                <a:lnTo>
                  <a:pt x="1614" y="51"/>
                </a:lnTo>
                <a:lnTo>
                  <a:pt x="1623" y="34"/>
                </a:lnTo>
                <a:lnTo>
                  <a:pt x="1627" y="2"/>
                </a:lnTo>
                <a:lnTo>
                  <a:pt x="1646" y="0"/>
                </a:lnTo>
                <a:lnTo>
                  <a:pt x="1666" y="2"/>
                </a:lnTo>
                <a:lnTo>
                  <a:pt x="1676" y="21"/>
                </a:lnTo>
                <a:lnTo>
                  <a:pt x="1691" y="38"/>
                </a:lnTo>
                <a:lnTo>
                  <a:pt x="1700" y="55"/>
                </a:lnTo>
                <a:lnTo>
                  <a:pt x="1704" y="87"/>
                </a:lnTo>
                <a:lnTo>
                  <a:pt x="1723" y="107"/>
                </a:lnTo>
                <a:lnTo>
                  <a:pt x="1728" y="128"/>
                </a:lnTo>
                <a:lnTo>
                  <a:pt x="1745" y="141"/>
                </a:lnTo>
                <a:lnTo>
                  <a:pt x="1756" y="160"/>
                </a:lnTo>
                <a:lnTo>
                  <a:pt x="1783" y="175"/>
                </a:lnTo>
                <a:lnTo>
                  <a:pt x="1798" y="192"/>
                </a:lnTo>
                <a:lnTo>
                  <a:pt x="1816" y="211"/>
                </a:lnTo>
                <a:lnTo>
                  <a:pt x="1835" y="222"/>
                </a:lnTo>
                <a:lnTo>
                  <a:pt x="1858" y="237"/>
                </a:lnTo>
                <a:lnTo>
                  <a:pt x="1876" y="250"/>
                </a:lnTo>
                <a:lnTo>
                  <a:pt x="1899" y="261"/>
                </a:lnTo>
                <a:lnTo>
                  <a:pt x="1916" y="280"/>
                </a:lnTo>
                <a:lnTo>
                  <a:pt x="1929" y="301"/>
                </a:lnTo>
                <a:lnTo>
                  <a:pt x="1948" y="321"/>
                </a:lnTo>
                <a:lnTo>
                  <a:pt x="1968" y="333"/>
                </a:lnTo>
                <a:lnTo>
                  <a:pt x="2045" y="338"/>
                </a:lnTo>
                <a:lnTo>
                  <a:pt x="2068" y="340"/>
                </a:lnTo>
                <a:lnTo>
                  <a:pt x="2105" y="342"/>
                </a:lnTo>
                <a:lnTo>
                  <a:pt x="2126" y="333"/>
                </a:lnTo>
                <a:lnTo>
                  <a:pt x="2148" y="323"/>
                </a:lnTo>
                <a:lnTo>
                  <a:pt x="2148" y="363"/>
                </a:lnTo>
                <a:lnTo>
                  <a:pt x="4" y="363"/>
                </a:lnTo>
                <a:lnTo>
                  <a:pt x="0" y="366"/>
                </a:lnTo>
              </a:path>
            </a:pathLst>
          </a:custGeom>
          <a:solidFill>
            <a:srgbClr val="FF0000"/>
          </a:solidFill>
          <a:ln w="9525" cap="rnd">
            <a:solidFill>
              <a:schemeClr val="tx1"/>
            </a:solidFill>
            <a:round/>
            <a:headEnd type="none" w="sm" len="sm"/>
            <a:tailEnd type="none" w="sm" len="sm"/>
          </a:ln>
        </p:spPr>
        <p:txBody>
          <a:bodyPr/>
          <a:lstStyle/>
          <a:p>
            <a:endParaRPr lang="en-US"/>
          </a:p>
        </p:txBody>
      </p:sp>
      <p:sp>
        <p:nvSpPr>
          <p:cNvPr id="1395759" name="Rectangle 47"/>
          <p:cNvSpPr>
            <a:spLocks noChangeArrowheads="1"/>
          </p:cNvSpPr>
          <p:nvPr/>
        </p:nvSpPr>
        <p:spPr bwMode="auto">
          <a:xfrm>
            <a:off x="6516688" y="4962525"/>
            <a:ext cx="1822450" cy="396875"/>
          </a:xfrm>
          <a:prstGeom prst="rect">
            <a:avLst/>
          </a:prstGeom>
          <a:noFill/>
          <a:ln w="9525">
            <a:noFill/>
            <a:miter lim="800000"/>
            <a:headEnd/>
            <a:tailEnd/>
          </a:ln>
          <a:effectLst/>
        </p:spPr>
        <p:txBody>
          <a:bodyPr wrap="none" lIns="92075" tIns="46038" rIns="92075" bIns="46038">
            <a:spAutoFit/>
          </a:bodyPr>
          <a:lstStyle/>
          <a:p>
            <a:pPr>
              <a:defRPr/>
            </a:pPr>
            <a:r>
              <a:rPr lang="en-US" sz="2000">
                <a:effectLst>
                  <a:outerShdw blurRad="38100" dist="38100" dir="2700000" algn="tl">
                    <a:srgbClr val="000000"/>
                  </a:outerShdw>
                </a:effectLst>
                <a:latin typeface="Arial" pitchFamily="34" charset="0"/>
              </a:rPr>
              <a:t>Basal Glucose</a:t>
            </a:r>
            <a:endParaRPr lang="en-US" sz="2000">
              <a:solidFill>
                <a:srgbClr val="FFFFFF"/>
              </a:solidFill>
              <a:effectLst>
                <a:outerShdw blurRad="38100" dist="38100" dir="2700000" algn="tl">
                  <a:srgbClr val="000000"/>
                </a:outerShdw>
              </a:effectLst>
              <a:latin typeface="Arial" pitchFamily="34" charset="0"/>
            </a:endParaRPr>
          </a:p>
        </p:txBody>
      </p:sp>
      <p:sp>
        <p:nvSpPr>
          <p:cNvPr id="1395760" name="Rectangle 48"/>
          <p:cNvSpPr>
            <a:spLocks noChangeArrowheads="1"/>
          </p:cNvSpPr>
          <p:nvPr/>
        </p:nvSpPr>
        <p:spPr bwMode="auto">
          <a:xfrm>
            <a:off x="4140200" y="6003925"/>
            <a:ext cx="1552575" cy="396875"/>
          </a:xfrm>
          <a:prstGeom prst="rect">
            <a:avLst/>
          </a:prstGeom>
          <a:noFill/>
          <a:ln w="9525">
            <a:noFill/>
            <a:miter lim="800000"/>
            <a:headEnd/>
            <a:tailEnd/>
          </a:ln>
          <a:effectLst/>
        </p:spPr>
        <p:txBody>
          <a:bodyPr wrap="none" lIns="92075" tIns="46038" rIns="92075" bIns="46038">
            <a:spAutoFit/>
          </a:bodyPr>
          <a:lstStyle/>
          <a:p>
            <a:pPr algn="ctr">
              <a:defRPr/>
            </a:pPr>
            <a:r>
              <a:rPr lang="en-US" sz="2000">
                <a:effectLst>
                  <a:outerShdw blurRad="38100" dist="38100" dir="2700000" algn="tl">
                    <a:srgbClr val="000000"/>
                  </a:outerShdw>
                </a:effectLst>
                <a:latin typeface="Arial" pitchFamily="34" charset="0"/>
              </a:rPr>
              <a:t>Time</a:t>
            </a:r>
            <a:r>
              <a:rPr lang="en-US" sz="2000">
                <a:solidFill>
                  <a:srgbClr val="FFFFFF"/>
                </a:solidFill>
                <a:effectLst>
                  <a:outerShdw blurRad="38100" dist="38100" dir="2700000" algn="tl">
                    <a:srgbClr val="000000"/>
                  </a:outerShdw>
                </a:effectLst>
                <a:latin typeface="Arial" pitchFamily="34" charset="0"/>
              </a:rPr>
              <a:t> </a:t>
            </a:r>
            <a:r>
              <a:rPr lang="en-US" sz="2000">
                <a:effectLst>
                  <a:outerShdw blurRad="38100" dist="38100" dir="2700000" algn="tl">
                    <a:srgbClr val="000000"/>
                  </a:outerShdw>
                </a:effectLst>
                <a:latin typeface="Arial" pitchFamily="34" charset="0"/>
              </a:rPr>
              <a:t>of Day</a:t>
            </a:r>
            <a:endParaRPr lang="en-US" sz="2000">
              <a:solidFill>
                <a:srgbClr val="FFFFFF"/>
              </a:solidFill>
              <a:effectLst>
                <a:outerShdw blurRad="38100" dist="38100" dir="2700000" algn="tl">
                  <a:srgbClr val="000000"/>
                </a:outerShdw>
              </a:effectLst>
              <a:latin typeface="Arial" pitchFamily="34" charset="0"/>
            </a:endParaRPr>
          </a:p>
        </p:txBody>
      </p:sp>
      <p:sp>
        <p:nvSpPr>
          <p:cNvPr id="198691" name="Rectangle 49"/>
          <p:cNvSpPr>
            <a:spLocks noChangeArrowheads="1"/>
          </p:cNvSpPr>
          <p:nvPr/>
        </p:nvSpPr>
        <p:spPr bwMode="auto">
          <a:xfrm>
            <a:off x="3405188" y="3030538"/>
            <a:ext cx="3030537" cy="196850"/>
          </a:xfrm>
          <a:prstGeom prst="rect">
            <a:avLst/>
          </a:prstGeom>
          <a:solidFill>
            <a:srgbClr val="00CC00"/>
          </a:solidFill>
          <a:ln w="9525">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98692" name="Freeform 50"/>
          <p:cNvSpPr>
            <a:spLocks/>
          </p:cNvSpPr>
          <p:nvPr/>
        </p:nvSpPr>
        <p:spPr bwMode="auto">
          <a:xfrm>
            <a:off x="3554413" y="2147888"/>
            <a:ext cx="2886075" cy="849312"/>
          </a:xfrm>
          <a:custGeom>
            <a:avLst/>
            <a:gdLst>
              <a:gd name="T0" fmla="*/ 2147483646 w 2045"/>
              <a:gd name="T1" fmla="*/ 2147483646 h 535"/>
              <a:gd name="T2" fmla="*/ 2147483646 w 2045"/>
              <a:gd name="T3" fmla="*/ 2147483646 h 535"/>
              <a:gd name="T4" fmla="*/ 2147483646 w 2045"/>
              <a:gd name="T5" fmla="*/ 2147483646 h 535"/>
              <a:gd name="T6" fmla="*/ 2147483646 w 2045"/>
              <a:gd name="T7" fmla="*/ 2147483646 h 535"/>
              <a:gd name="T8" fmla="*/ 2147483646 w 2045"/>
              <a:gd name="T9" fmla="*/ 2147483646 h 535"/>
              <a:gd name="T10" fmla="*/ 2147483646 w 2045"/>
              <a:gd name="T11" fmla="*/ 0 h 535"/>
              <a:gd name="T12" fmla="*/ 2147483646 w 2045"/>
              <a:gd name="T13" fmla="*/ 2147483646 h 535"/>
              <a:gd name="T14" fmla="*/ 2147483646 w 2045"/>
              <a:gd name="T15" fmla="*/ 2147483646 h 535"/>
              <a:gd name="T16" fmla="*/ 2147483646 w 2045"/>
              <a:gd name="T17" fmla="*/ 2147483646 h 535"/>
              <a:gd name="T18" fmla="*/ 2147483646 w 2045"/>
              <a:gd name="T19" fmla="*/ 2147483646 h 535"/>
              <a:gd name="T20" fmla="*/ 2147483646 w 2045"/>
              <a:gd name="T21" fmla="*/ 2147483646 h 535"/>
              <a:gd name="T22" fmla="*/ 2147483646 w 2045"/>
              <a:gd name="T23" fmla="*/ 2147483646 h 535"/>
              <a:gd name="T24" fmla="*/ 2147483646 w 2045"/>
              <a:gd name="T25" fmla="*/ 2147483646 h 535"/>
              <a:gd name="T26" fmla="*/ 2147483646 w 2045"/>
              <a:gd name="T27" fmla="*/ 2147483646 h 535"/>
              <a:gd name="T28" fmla="*/ 2147483646 w 2045"/>
              <a:gd name="T29" fmla="*/ 2147483646 h 535"/>
              <a:gd name="T30" fmla="*/ 2147483646 w 2045"/>
              <a:gd name="T31" fmla="*/ 2147483646 h 535"/>
              <a:gd name="T32" fmla="*/ 2147483646 w 2045"/>
              <a:gd name="T33" fmla="*/ 2147483646 h 535"/>
              <a:gd name="T34" fmla="*/ 2147483646 w 2045"/>
              <a:gd name="T35" fmla="*/ 2147483646 h 535"/>
              <a:gd name="T36" fmla="*/ 2147483646 w 2045"/>
              <a:gd name="T37" fmla="*/ 2147483646 h 535"/>
              <a:gd name="T38" fmla="*/ 2147483646 w 2045"/>
              <a:gd name="T39" fmla="*/ 2147483646 h 535"/>
              <a:gd name="T40" fmla="*/ 2147483646 w 2045"/>
              <a:gd name="T41" fmla="*/ 2147483646 h 535"/>
              <a:gd name="T42" fmla="*/ 2147483646 w 2045"/>
              <a:gd name="T43" fmla="*/ 2147483646 h 535"/>
              <a:gd name="T44" fmla="*/ 2147483646 w 2045"/>
              <a:gd name="T45" fmla="*/ 2147483646 h 535"/>
              <a:gd name="T46" fmla="*/ 2147483646 w 2045"/>
              <a:gd name="T47" fmla="*/ 2147483646 h 535"/>
              <a:gd name="T48" fmla="*/ 2147483646 w 2045"/>
              <a:gd name="T49" fmla="*/ 2147483646 h 535"/>
              <a:gd name="T50" fmla="*/ 2147483646 w 2045"/>
              <a:gd name="T51" fmla="*/ 2147483646 h 535"/>
              <a:gd name="T52" fmla="*/ 2147483646 w 2045"/>
              <a:gd name="T53" fmla="*/ 2147483646 h 535"/>
              <a:gd name="T54" fmla="*/ 2147483646 w 2045"/>
              <a:gd name="T55" fmla="*/ 2147483646 h 535"/>
              <a:gd name="T56" fmla="*/ 2147483646 w 2045"/>
              <a:gd name="T57" fmla="*/ 2147483646 h 535"/>
              <a:gd name="T58" fmla="*/ 2147483646 w 2045"/>
              <a:gd name="T59" fmla="*/ 2147483646 h 535"/>
              <a:gd name="T60" fmla="*/ 2147483646 w 2045"/>
              <a:gd name="T61" fmla="*/ 2147483646 h 535"/>
              <a:gd name="T62" fmla="*/ 2147483646 w 2045"/>
              <a:gd name="T63" fmla="*/ 2147483646 h 535"/>
              <a:gd name="T64" fmla="*/ 2147483646 w 2045"/>
              <a:gd name="T65" fmla="*/ 2147483646 h 535"/>
              <a:gd name="T66" fmla="*/ 2147483646 w 2045"/>
              <a:gd name="T67" fmla="*/ 2147483646 h 535"/>
              <a:gd name="T68" fmla="*/ 2147483646 w 2045"/>
              <a:gd name="T69" fmla="*/ 2147483646 h 535"/>
              <a:gd name="T70" fmla="*/ 2147483646 w 2045"/>
              <a:gd name="T71" fmla="*/ 2147483646 h 535"/>
              <a:gd name="T72" fmla="*/ 2147483646 w 2045"/>
              <a:gd name="T73" fmla="*/ 2147483646 h 535"/>
              <a:gd name="T74" fmla="*/ 2147483646 w 2045"/>
              <a:gd name="T75" fmla="*/ 2147483646 h 535"/>
              <a:gd name="T76" fmla="*/ 2147483646 w 2045"/>
              <a:gd name="T77" fmla="*/ 2147483646 h 535"/>
              <a:gd name="T78" fmla="*/ 2147483646 w 2045"/>
              <a:gd name="T79" fmla="*/ 2147483646 h 535"/>
              <a:gd name="T80" fmla="*/ 2147483646 w 2045"/>
              <a:gd name="T81" fmla="*/ 2147483646 h 535"/>
              <a:gd name="T82" fmla="*/ 2147483646 w 2045"/>
              <a:gd name="T83" fmla="*/ 2147483646 h 535"/>
              <a:gd name="T84" fmla="*/ 2147483646 w 2045"/>
              <a:gd name="T85" fmla="*/ 2147483646 h 535"/>
              <a:gd name="T86" fmla="*/ 2147483646 w 2045"/>
              <a:gd name="T87" fmla="*/ 2147483646 h 5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45"/>
              <a:gd name="T133" fmla="*/ 0 h 535"/>
              <a:gd name="T134" fmla="*/ 2045 w 2045"/>
              <a:gd name="T135" fmla="*/ 535 h 5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45" h="535">
                <a:moveTo>
                  <a:pt x="0" y="523"/>
                </a:moveTo>
                <a:lnTo>
                  <a:pt x="32" y="501"/>
                </a:lnTo>
                <a:lnTo>
                  <a:pt x="51" y="484"/>
                </a:lnTo>
                <a:lnTo>
                  <a:pt x="59" y="472"/>
                </a:lnTo>
                <a:lnTo>
                  <a:pt x="68" y="440"/>
                </a:lnTo>
                <a:lnTo>
                  <a:pt x="74" y="393"/>
                </a:lnTo>
                <a:lnTo>
                  <a:pt x="94" y="241"/>
                </a:lnTo>
                <a:lnTo>
                  <a:pt x="102" y="173"/>
                </a:lnTo>
                <a:lnTo>
                  <a:pt x="113" y="153"/>
                </a:lnTo>
                <a:lnTo>
                  <a:pt x="115" y="85"/>
                </a:lnTo>
                <a:lnTo>
                  <a:pt x="117" y="74"/>
                </a:lnTo>
                <a:lnTo>
                  <a:pt x="119" y="66"/>
                </a:lnTo>
                <a:lnTo>
                  <a:pt x="128" y="64"/>
                </a:lnTo>
                <a:lnTo>
                  <a:pt x="136" y="57"/>
                </a:lnTo>
                <a:lnTo>
                  <a:pt x="141" y="44"/>
                </a:lnTo>
                <a:lnTo>
                  <a:pt x="143" y="23"/>
                </a:lnTo>
                <a:lnTo>
                  <a:pt x="147" y="6"/>
                </a:lnTo>
                <a:lnTo>
                  <a:pt x="154" y="0"/>
                </a:lnTo>
                <a:lnTo>
                  <a:pt x="160" y="0"/>
                </a:lnTo>
                <a:lnTo>
                  <a:pt x="164" y="38"/>
                </a:lnTo>
                <a:lnTo>
                  <a:pt x="177" y="44"/>
                </a:lnTo>
                <a:lnTo>
                  <a:pt x="181" y="83"/>
                </a:lnTo>
                <a:lnTo>
                  <a:pt x="184" y="100"/>
                </a:lnTo>
                <a:lnTo>
                  <a:pt x="196" y="119"/>
                </a:lnTo>
                <a:lnTo>
                  <a:pt x="201" y="140"/>
                </a:lnTo>
                <a:lnTo>
                  <a:pt x="201" y="168"/>
                </a:lnTo>
                <a:lnTo>
                  <a:pt x="214" y="185"/>
                </a:lnTo>
                <a:lnTo>
                  <a:pt x="222" y="207"/>
                </a:lnTo>
                <a:lnTo>
                  <a:pt x="222" y="222"/>
                </a:lnTo>
                <a:lnTo>
                  <a:pt x="229" y="241"/>
                </a:lnTo>
                <a:lnTo>
                  <a:pt x="248" y="273"/>
                </a:lnTo>
                <a:lnTo>
                  <a:pt x="256" y="299"/>
                </a:lnTo>
                <a:lnTo>
                  <a:pt x="265" y="328"/>
                </a:lnTo>
                <a:lnTo>
                  <a:pt x="282" y="343"/>
                </a:lnTo>
                <a:lnTo>
                  <a:pt x="284" y="365"/>
                </a:lnTo>
                <a:lnTo>
                  <a:pt x="295" y="384"/>
                </a:lnTo>
                <a:lnTo>
                  <a:pt x="303" y="407"/>
                </a:lnTo>
                <a:lnTo>
                  <a:pt x="333" y="416"/>
                </a:lnTo>
                <a:lnTo>
                  <a:pt x="344" y="420"/>
                </a:lnTo>
                <a:lnTo>
                  <a:pt x="361" y="416"/>
                </a:lnTo>
                <a:lnTo>
                  <a:pt x="391" y="414"/>
                </a:lnTo>
                <a:lnTo>
                  <a:pt x="404" y="429"/>
                </a:lnTo>
                <a:lnTo>
                  <a:pt x="425" y="440"/>
                </a:lnTo>
                <a:lnTo>
                  <a:pt x="451" y="467"/>
                </a:lnTo>
                <a:lnTo>
                  <a:pt x="473" y="482"/>
                </a:lnTo>
                <a:lnTo>
                  <a:pt x="500" y="484"/>
                </a:lnTo>
                <a:lnTo>
                  <a:pt x="520" y="491"/>
                </a:lnTo>
                <a:lnTo>
                  <a:pt x="554" y="491"/>
                </a:lnTo>
                <a:lnTo>
                  <a:pt x="577" y="484"/>
                </a:lnTo>
                <a:lnTo>
                  <a:pt x="601" y="480"/>
                </a:lnTo>
                <a:lnTo>
                  <a:pt x="635" y="489"/>
                </a:lnTo>
                <a:lnTo>
                  <a:pt x="650" y="461"/>
                </a:lnTo>
                <a:lnTo>
                  <a:pt x="667" y="457"/>
                </a:lnTo>
                <a:lnTo>
                  <a:pt x="687" y="386"/>
                </a:lnTo>
                <a:lnTo>
                  <a:pt x="697" y="360"/>
                </a:lnTo>
                <a:lnTo>
                  <a:pt x="697" y="339"/>
                </a:lnTo>
                <a:lnTo>
                  <a:pt x="712" y="316"/>
                </a:lnTo>
                <a:lnTo>
                  <a:pt x="714" y="288"/>
                </a:lnTo>
                <a:lnTo>
                  <a:pt x="729" y="273"/>
                </a:lnTo>
                <a:lnTo>
                  <a:pt x="736" y="207"/>
                </a:lnTo>
                <a:lnTo>
                  <a:pt x="740" y="192"/>
                </a:lnTo>
                <a:lnTo>
                  <a:pt x="761" y="185"/>
                </a:lnTo>
                <a:lnTo>
                  <a:pt x="770" y="222"/>
                </a:lnTo>
                <a:lnTo>
                  <a:pt x="772" y="254"/>
                </a:lnTo>
                <a:lnTo>
                  <a:pt x="783" y="277"/>
                </a:lnTo>
                <a:lnTo>
                  <a:pt x="791" y="333"/>
                </a:lnTo>
                <a:lnTo>
                  <a:pt x="804" y="354"/>
                </a:lnTo>
                <a:lnTo>
                  <a:pt x="817" y="369"/>
                </a:lnTo>
                <a:lnTo>
                  <a:pt x="836" y="367"/>
                </a:lnTo>
                <a:lnTo>
                  <a:pt x="866" y="331"/>
                </a:lnTo>
                <a:lnTo>
                  <a:pt x="896" y="328"/>
                </a:lnTo>
                <a:lnTo>
                  <a:pt x="920" y="328"/>
                </a:lnTo>
                <a:lnTo>
                  <a:pt x="935" y="341"/>
                </a:lnTo>
                <a:lnTo>
                  <a:pt x="954" y="354"/>
                </a:lnTo>
                <a:lnTo>
                  <a:pt x="969" y="373"/>
                </a:lnTo>
                <a:lnTo>
                  <a:pt x="1010" y="422"/>
                </a:lnTo>
                <a:lnTo>
                  <a:pt x="1033" y="444"/>
                </a:lnTo>
                <a:lnTo>
                  <a:pt x="1072" y="463"/>
                </a:lnTo>
                <a:lnTo>
                  <a:pt x="1110" y="472"/>
                </a:lnTo>
                <a:lnTo>
                  <a:pt x="1170" y="484"/>
                </a:lnTo>
                <a:lnTo>
                  <a:pt x="1194" y="495"/>
                </a:lnTo>
                <a:lnTo>
                  <a:pt x="1219" y="493"/>
                </a:lnTo>
                <a:lnTo>
                  <a:pt x="1239" y="504"/>
                </a:lnTo>
                <a:lnTo>
                  <a:pt x="1260" y="499"/>
                </a:lnTo>
                <a:lnTo>
                  <a:pt x="1279" y="506"/>
                </a:lnTo>
                <a:lnTo>
                  <a:pt x="1284" y="521"/>
                </a:lnTo>
                <a:lnTo>
                  <a:pt x="1303" y="525"/>
                </a:lnTo>
                <a:lnTo>
                  <a:pt x="1324" y="514"/>
                </a:lnTo>
                <a:lnTo>
                  <a:pt x="1350" y="510"/>
                </a:lnTo>
                <a:lnTo>
                  <a:pt x="1374" y="510"/>
                </a:lnTo>
                <a:lnTo>
                  <a:pt x="1404" y="516"/>
                </a:lnTo>
                <a:lnTo>
                  <a:pt x="1431" y="510"/>
                </a:lnTo>
                <a:lnTo>
                  <a:pt x="1453" y="489"/>
                </a:lnTo>
                <a:lnTo>
                  <a:pt x="1468" y="457"/>
                </a:lnTo>
                <a:lnTo>
                  <a:pt x="1472" y="407"/>
                </a:lnTo>
                <a:lnTo>
                  <a:pt x="1476" y="363"/>
                </a:lnTo>
                <a:lnTo>
                  <a:pt x="1489" y="348"/>
                </a:lnTo>
                <a:lnTo>
                  <a:pt x="1493" y="277"/>
                </a:lnTo>
                <a:lnTo>
                  <a:pt x="1493" y="249"/>
                </a:lnTo>
                <a:lnTo>
                  <a:pt x="1504" y="211"/>
                </a:lnTo>
                <a:lnTo>
                  <a:pt x="1506" y="187"/>
                </a:lnTo>
                <a:lnTo>
                  <a:pt x="1526" y="173"/>
                </a:lnTo>
                <a:lnTo>
                  <a:pt x="1536" y="149"/>
                </a:lnTo>
                <a:lnTo>
                  <a:pt x="1564" y="115"/>
                </a:lnTo>
                <a:lnTo>
                  <a:pt x="1588" y="108"/>
                </a:lnTo>
                <a:lnTo>
                  <a:pt x="1609" y="108"/>
                </a:lnTo>
                <a:lnTo>
                  <a:pt x="1626" y="123"/>
                </a:lnTo>
                <a:lnTo>
                  <a:pt x="1641" y="134"/>
                </a:lnTo>
                <a:lnTo>
                  <a:pt x="1641" y="170"/>
                </a:lnTo>
                <a:lnTo>
                  <a:pt x="1641" y="196"/>
                </a:lnTo>
                <a:lnTo>
                  <a:pt x="1652" y="220"/>
                </a:lnTo>
                <a:lnTo>
                  <a:pt x="1658" y="241"/>
                </a:lnTo>
                <a:lnTo>
                  <a:pt x="1663" y="284"/>
                </a:lnTo>
                <a:lnTo>
                  <a:pt x="1673" y="301"/>
                </a:lnTo>
                <a:lnTo>
                  <a:pt x="1680" y="316"/>
                </a:lnTo>
                <a:lnTo>
                  <a:pt x="1695" y="324"/>
                </a:lnTo>
                <a:lnTo>
                  <a:pt x="1707" y="339"/>
                </a:lnTo>
                <a:lnTo>
                  <a:pt x="1729" y="356"/>
                </a:lnTo>
                <a:lnTo>
                  <a:pt x="1748" y="365"/>
                </a:lnTo>
                <a:lnTo>
                  <a:pt x="1774" y="367"/>
                </a:lnTo>
                <a:lnTo>
                  <a:pt x="1795" y="380"/>
                </a:lnTo>
                <a:lnTo>
                  <a:pt x="1810" y="399"/>
                </a:lnTo>
                <a:lnTo>
                  <a:pt x="1840" y="422"/>
                </a:lnTo>
                <a:lnTo>
                  <a:pt x="1853" y="440"/>
                </a:lnTo>
                <a:lnTo>
                  <a:pt x="1870" y="454"/>
                </a:lnTo>
                <a:lnTo>
                  <a:pt x="1896" y="472"/>
                </a:lnTo>
                <a:lnTo>
                  <a:pt x="1911" y="484"/>
                </a:lnTo>
                <a:lnTo>
                  <a:pt x="1936" y="497"/>
                </a:lnTo>
                <a:lnTo>
                  <a:pt x="1966" y="504"/>
                </a:lnTo>
                <a:lnTo>
                  <a:pt x="1990" y="501"/>
                </a:lnTo>
                <a:lnTo>
                  <a:pt x="2014" y="506"/>
                </a:lnTo>
                <a:lnTo>
                  <a:pt x="2044" y="495"/>
                </a:lnTo>
                <a:lnTo>
                  <a:pt x="2044" y="534"/>
                </a:lnTo>
                <a:lnTo>
                  <a:pt x="0" y="531"/>
                </a:lnTo>
              </a:path>
            </a:pathLst>
          </a:custGeom>
          <a:solidFill>
            <a:srgbClr val="00FF00"/>
          </a:solidFill>
          <a:ln w="9525" cap="rnd">
            <a:solidFill>
              <a:schemeClr val="tx1"/>
            </a:solidFill>
            <a:round/>
            <a:headEnd type="none" w="sm" len="sm"/>
            <a:tailEnd type="none" w="sm" len="sm"/>
          </a:ln>
        </p:spPr>
        <p:txBody>
          <a:bodyPr/>
          <a:lstStyle/>
          <a:p>
            <a:endParaRPr lang="en-US"/>
          </a:p>
        </p:txBody>
      </p:sp>
      <p:sp>
        <p:nvSpPr>
          <p:cNvPr id="1395763" name="Rectangle 51"/>
          <p:cNvSpPr>
            <a:spLocks noChangeArrowheads="1"/>
          </p:cNvSpPr>
          <p:nvPr/>
        </p:nvSpPr>
        <p:spPr bwMode="auto">
          <a:xfrm>
            <a:off x="2797175" y="2101850"/>
            <a:ext cx="466725"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64" name="Rectangle 52"/>
          <p:cNvSpPr>
            <a:spLocks noChangeArrowheads="1"/>
          </p:cNvSpPr>
          <p:nvPr/>
        </p:nvSpPr>
        <p:spPr bwMode="auto">
          <a:xfrm>
            <a:off x="2797175" y="2549525"/>
            <a:ext cx="466725"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25</a:t>
            </a:r>
            <a:endParaRPr lang="en-US" sz="2000">
              <a:solidFill>
                <a:srgbClr val="FFFFFF"/>
              </a:solidFill>
              <a:effectLst>
                <a:outerShdw blurRad="38100" dist="38100" dir="2700000" algn="tl">
                  <a:srgbClr val="000000"/>
                </a:outerShdw>
              </a:effectLst>
              <a:latin typeface="Arial" pitchFamily="34" charset="0"/>
            </a:endParaRPr>
          </a:p>
        </p:txBody>
      </p:sp>
      <p:sp>
        <p:nvSpPr>
          <p:cNvPr id="1395765" name="Rectangle 53"/>
          <p:cNvSpPr>
            <a:spLocks noChangeArrowheads="1"/>
          </p:cNvSpPr>
          <p:nvPr/>
        </p:nvSpPr>
        <p:spPr bwMode="auto">
          <a:xfrm>
            <a:off x="2938463" y="2992438"/>
            <a:ext cx="325437"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98696" name="Freeform 54"/>
          <p:cNvSpPr>
            <a:spLocks/>
          </p:cNvSpPr>
          <p:nvPr/>
        </p:nvSpPr>
        <p:spPr bwMode="auto">
          <a:xfrm>
            <a:off x="3297238" y="1881188"/>
            <a:ext cx="3149600" cy="1355725"/>
          </a:xfrm>
          <a:custGeom>
            <a:avLst/>
            <a:gdLst>
              <a:gd name="T0" fmla="*/ 0 w 2232"/>
              <a:gd name="T1" fmla="*/ 0 h 854"/>
              <a:gd name="T2" fmla="*/ 0 w 2232"/>
              <a:gd name="T3" fmla="*/ 2147483646 h 854"/>
              <a:gd name="T4" fmla="*/ 2147483646 w 2232"/>
              <a:gd name="T5" fmla="*/ 2147483646 h 854"/>
              <a:gd name="T6" fmla="*/ 0 60000 65536"/>
              <a:gd name="T7" fmla="*/ 0 60000 65536"/>
              <a:gd name="T8" fmla="*/ 0 60000 65536"/>
              <a:gd name="T9" fmla="*/ 0 w 2232"/>
              <a:gd name="T10" fmla="*/ 0 h 854"/>
              <a:gd name="T11" fmla="*/ 2232 w 2232"/>
              <a:gd name="T12" fmla="*/ 854 h 854"/>
            </a:gdLst>
            <a:ahLst/>
            <a:cxnLst>
              <a:cxn ang="T6">
                <a:pos x="T0" y="T1"/>
              </a:cxn>
              <a:cxn ang="T7">
                <a:pos x="T2" y="T3"/>
              </a:cxn>
              <a:cxn ang="T8">
                <a:pos x="T4" y="T5"/>
              </a:cxn>
            </a:cxnLst>
            <a:rect l="T9" t="T10" r="T11" b="T12"/>
            <a:pathLst>
              <a:path w="2232" h="854">
                <a:moveTo>
                  <a:pt x="0" y="0"/>
                </a:moveTo>
                <a:lnTo>
                  <a:pt x="0" y="853"/>
                </a:lnTo>
                <a:lnTo>
                  <a:pt x="2231" y="853"/>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8697" name="Line 55"/>
          <p:cNvSpPr>
            <a:spLocks noChangeShapeType="1"/>
          </p:cNvSpPr>
          <p:nvPr/>
        </p:nvSpPr>
        <p:spPr bwMode="auto">
          <a:xfrm>
            <a:off x="3249613" y="188118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698" name="Line 56"/>
          <p:cNvSpPr>
            <a:spLocks noChangeShapeType="1"/>
          </p:cNvSpPr>
          <p:nvPr/>
        </p:nvSpPr>
        <p:spPr bwMode="auto">
          <a:xfrm>
            <a:off x="3249613" y="23320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699" name="Line 57"/>
          <p:cNvSpPr>
            <a:spLocks noChangeShapeType="1"/>
          </p:cNvSpPr>
          <p:nvPr/>
        </p:nvSpPr>
        <p:spPr bwMode="auto">
          <a:xfrm>
            <a:off x="3249613" y="27844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98700" name="Group 58"/>
          <p:cNvGrpSpPr>
            <a:grpSpLocks/>
          </p:cNvGrpSpPr>
          <p:nvPr/>
        </p:nvGrpSpPr>
        <p:grpSpPr bwMode="auto">
          <a:xfrm>
            <a:off x="3511550" y="3230563"/>
            <a:ext cx="2927350" cy="57150"/>
            <a:chOff x="2489" y="2294"/>
            <a:chExt cx="2074" cy="36"/>
          </a:xfrm>
        </p:grpSpPr>
        <p:sp>
          <p:nvSpPr>
            <p:cNvPr id="198711" name="Line 59"/>
            <p:cNvSpPr>
              <a:spLocks noChangeShapeType="1"/>
            </p:cNvSpPr>
            <p:nvPr/>
          </p:nvSpPr>
          <p:spPr bwMode="auto">
            <a:xfrm>
              <a:off x="248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2" name="Line 60"/>
            <p:cNvSpPr>
              <a:spLocks noChangeShapeType="1"/>
            </p:cNvSpPr>
            <p:nvPr/>
          </p:nvSpPr>
          <p:spPr bwMode="auto">
            <a:xfrm>
              <a:off x="264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3" name="Line 61"/>
            <p:cNvSpPr>
              <a:spLocks noChangeShapeType="1"/>
            </p:cNvSpPr>
            <p:nvPr/>
          </p:nvSpPr>
          <p:spPr bwMode="auto">
            <a:xfrm>
              <a:off x="280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4" name="Line 62"/>
            <p:cNvSpPr>
              <a:spLocks noChangeShapeType="1"/>
            </p:cNvSpPr>
            <p:nvPr/>
          </p:nvSpPr>
          <p:spPr bwMode="auto">
            <a:xfrm>
              <a:off x="296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5" name="Line 63"/>
            <p:cNvSpPr>
              <a:spLocks noChangeShapeType="1"/>
            </p:cNvSpPr>
            <p:nvPr/>
          </p:nvSpPr>
          <p:spPr bwMode="auto">
            <a:xfrm>
              <a:off x="312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6" name="Line 64"/>
            <p:cNvSpPr>
              <a:spLocks noChangeShapeType="1"/>
            </p:cNvSpPr>
            <p:nvPr/>
          </p:nvSpPr>
          <p:spPr bwMode="auto">
            <a:xfrm>
              <a:off x="328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7" name="Line 65"/>
            <p:cNvSpPr>
              <a:spLocks noChangeShapeType="1"/>
            </p:cNvSpPr>
            <p:nvPr/>
          </p:nvSpPr>
          <p:spPr bwMode="auto">
            <a:xfrm>
              <a:off x="344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8" name="Line 66"/>
            <p:cNvSpPr>
              <a:spLocks noChangeShapeType="1"/>
            </p:cNvSpPr>
            <p:nvPr/>
          </p:nvSpPr>
          <p:spPr bwMode="auto">
            <a:xfrm>
              <a:off x="3606"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9" name="Line 67"/>
            <p:cNvSpPr>
              <a:spLocks noChangeShapeType="1"/>
            </p:cNvSpPr>
            <p:nvPr/>
          </p:nvSpPr>
          <p:spPr bwMode="auto">
            <a:xfrm>
              <a:off x="376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0" name="Line 68"/>
            <p:cNvSpPr>
              <a:spLocks noChangeShapeType="1"/>
            </p:cNvSpPr>
            <p:nvPr/>
          </p:nvSpPr>
          <p:spPr bwMode="auto">
            <a:xfrm>
              <a:off x="392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1" name="Line 69"/>
            <p:cNvSpPr>
              <a:spLocks noChangeShapeType="1"/>
            </p:cNvSpPr>
            <p:nvPr/>
          </p:nvSpPr>
          <p:spPr bwMode="auto">
            <a:xfrm>
              <a:off x="408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2" name="Line 70"/>
            <p:cNvSpPr>
              <a:spLocks noChangeShapeType="1"/>
            </p:cNvSpPr>
            <p:nvPr/>
          </p:nvSpPr>
          <p:spPr bwMode="auto">
            <a:xfrm>
              <a:off x="424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3" name="Line 71"/>
            <p:cNvSpPr>
              <a:spLocks noChangeShapeType="1"/>
            </p:cNvSpPr>
            <p:nvPr/>
          </p:nvSpPr>
          <p:spPr bwMode="auto">
            <a:xfrm>
              <a:off x="440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4" name="Line 72"/>
            <p:cNvSpPr>
              <a:spLocks noChangeShapeType="1"/>
            </p:cNvSpPr>
            <p:nvPr/>
          </p:nvSpPr>
          <p:spPr bwMode="auto">
            <a:xfrm>
              <a:off x="456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85" name="Rectangle 73"/>
          <p:cNvSpPr>
            <a:spLocks noChangeArrowheads="1"/>
          </p:cNvSpPr>
          <p:nvPr/>
        </p:nvSpPr>
        <p:spPr bwMode="auto">
          <a:xfrm>
            <a:off x="6516688" y="2941638"/>
            <a:ext cx="1625600" cy="396875"/>
          </a:xfrm>
          <a:prstGeom prst="rect">
            <a:avLst/>
          </a:prstGeom>
          <a:noFill/>
          <a:ln w="9525">
            <a:noFill/>
            <a:miter lim="800000"/>
            <a:headEnd/>
            <a:tailEnd/>
          </a:ln>
          <a:effectLst/>
        </p:spPr>
        <p:txBody>
          <a:bodyPr wrap="none" lIns="92075" tIns="46038" rIns="92075" bIns="46038">
            <a:spAutoFit/>
          </a:bodyPr>
          <a:lstStyle/>
          <a:p>
            <a:pPr>
              <a:defRPr/>
            </a:pPr>
            <a:r>
              <a:rPr lang="en-US" sz="2000">
                <a:effectLst>
                  <a:outerShdw blurRad="38100" dist="38100" dir="2700000" algn="tl">
                    <a:srgbClr val="000000"/>
                  </a:outerShdw>
                </a:effectLst>
                <a:latin typeface="Arial" pitchFamily="34" charset="0"/>
              </a:rPr>
              <a:t>Basal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86" name="Text Box 74"/>
          <p:cNvSpPr txBox="1">
            <a:spLocks noChangeArrowheads="1"/>
          </p:cNvSpPr>
          <p:nvPr/>
        </p:nvSpPr>
        <p:spPr bwMode="auto">
          <a:xfrm>
            <a:off x="2900363" y="3497263"/>
            <a:ext cx="4419600" cy="336550"/>
          </a:xfrm>
          <a:prstGeom prst="rect">
            <a:avLst/>
          </a:prstGeom>
          <a:noFill/>
          <a:ln w="9525">
            <a:noFill/>
            <a:miter lim="800000"/>
            <a:headEnd/>
            <a:tailEnd/>
          </a:ln>
          <a:effectLst/>
        </p:spPr>
        <p:txBody>
          <a:bodyPr>
            <a:spAutoFit/>
          </a:bodyPr>
          <a:lstStyle/>
          <a:p>
            <a:pPr>
              <a:spcBef>
                <a:spcPct val="50000"/>
              </a:spcBef>
              <a:defRPr/>
            </a:pPr>
            <a:r>
              <a:rPr lang="en-US" sz="1600" dirty="0">
                <a:solidFill>
                  <a:srgbClr val="FFFFFF"/>
                </a:solidFill>
                <a:effectLst>
                  <a:outerShdw blurRad="38100" dist="38100" dir="2700000" algn="tl">
                    <a:srgbClr val="000000"/>
                  </a:outerShdw>
                </a:effectLst>
                <a:latin typeface="Arial" pitchFamily="34" charset="0"/>
              </a:rPr>
              <a:t>   </a:t>
            </a:r>
            <a:r>
              <a:rPr lang="en-US" sz="1600" dirty="0">
                <a:effectLst>
                  <a:outerShdw blurRad="38100" dist="38100" dir="2700000" algn="tl">
                    <a:srgbClr val="000000"/>
                  </a:outerShdw>
                </a:effectLst>
                <a:latin typeface="Arial" pitchFamily="34" charset="0"/>
              </a:rPr>
              <a:t>Breakfast     Lunch          Dinner</a:t>
            </a:r>
            <a:endParaRPr lang="en-US" sz="1600" dirty="0">
              <a:solidFill>
                <a:srgbClr val="FFFFFF"/>
              </a:solidFill>
              <a:effectLst>
                <a:outerShdw blurRad="38100" dist="38100" dir="2700000" algn="tl">
                  <a:srgbClr val="000000"/>
                </a:outerShdw>
              </a:effectLst>
              <a:latin typeface="Arial" pitchFamily="34" charset="0"/>
            </a:endParaRPr>
          </a:p>
        </p:txBody>
      </p:sp>
      <p:sp>
        <p:nvSpPr>
          <p:cNvPr id="198703" name="AutoShape 75"/>
          <p:cNvSpPr>
            <a:spLocks noChangeArrowheads="1"/>
          </p:cNvSpPr>
          <p:nvPr/>
        </p:nvSpPr>
        <p:spPr bwMode="auto">
          <a:xfrm>
            <a:off x="35052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98704" name="AutoShape 76"/>
          <p:cNvSpPr>
            <a:spLocks noChangeArrowheads="1"/>
          </p:cNvSpPr>
          <p:nvPr/>
        </p:nvSpPr>
        <p:spPr bwMode="auto">
          <a:xfrm>
            <a:off x="44196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98705" name="AutoShape 77"/>
          <p:cNvSpPr>
            <a:spLocks noChangeArrowheads="1"/>
          </p:cNvSpPr>
          <p:nvPr/>
        </p:nvSpPr>
        <p:spPr bwMode="auto">
          <a:xfrm>
            <a:off x="54864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98706" name="Line 78"/>
          <p:cNvSpPr>
            <a:spLocks noChangeShapeType="1"/>
          </p:cNvSpPr>
          <p:nvPr/>
        </p:nvSpPr>
        <p:spPr bwMode="auto">
          <a:xfrm>
            <a:off x="3249613" y="32337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07" name="Line 79"/>
          <p:cNvSpPr>
            <a:spLocks noChangeShapeType="1"/>
          </p:cNvSpPr>
          <p:nvPr/>
        </p:nvSpPr>
        <p:spPr bwMode="auto">
          <a:xfrm>
            <a:off x="3249613" y="542766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395792" name="Rectangle 80"/>
          <p:cNvSpPr>
            <a:spLocks noChangeArrowheads="1"/>
          </p:cNvSpPr>
          <p:nvPr/>
        </p:nvSpPr>
        <p:spPr bwMode="auto">
          <a:xfrm>
            <a:off x="6826250" y="6311900"/>
            <a:ext cx="2100263" cy="457200"/>
          </a:xfrm>
          <a:prstGeom prst="rect">
            <a:avLst/>
          </a:prstGeom>
          <a:noFill/>
          <a:ln w="12700">
            <a:noFill/>
            <a:miter lim="800000"/>
            <a:headEnd/>
            <a:tailEnd/>
          </a:ln>
          <a:effectLst/>
        </p:spPr>
        <p:txBody>
          <a:bodyPr/>
          <a:lstStyle/>
          <a:p>
            <a:pPr algn="r">
              <a:defRPr/>
            </a:pPr>
            <a:r>
              <a:rPr lang="en-US" sz="1400" b="1">
                <a:solidFill>
                  <a:srgbClr val="CCFFCC"/>
                </a:solidFill>
                <a:effectLst>
                  <a:outerShdw blurRad="38100" dist="38100" dir="2700000" algn="tl">
                    <a:srgbClr val="000000"/>
                  </a:outerShdw>
                </a:effectLst>
                <a:latin typeface="Arial" pitchFamily="34" charset="0"/>
              </a:rPr>
              <a:t> </a:t>
            </a:r>
            <a:endParaRPr lang="en-US" sz="1400"/>
          </a:p>
        </p:txBody>
      </p:sp>
      <p:sp>
        <p:nvSpPr>
          <p:cNvPr id="1395793" name="Rectangle 81"/>
          <p:cNvSpPr>
            <a:spLocks noChangeArrowheads="1"/>
          </p:cNvSpPr>
          <p:nvPr/>
        </p:nvSpPr>
        <p:spPr bwMode="auto">
          <a:xfrm>
            <a:off x="6477000" y="2362200"/>
            <a:ext cx="2057400" cy="396875"/>
          </a:xfrm>
          <a:prstGeom prst="rect">
            <a:avLst/>
          </a:prstGeom>
          <a:noFill/>
          <a:ln w="9525">
            <a:noFill/>
            <a:miter lim="800000"/>
            <a:headEnd/>
            <a:tailEnd/>
          </a:ln>
          <a:effectLst/>
        </p:spPr>
        <p:txBody>
          <a:bodyPr lIns="92075" tIns="46038" rIns="92075" bIns="46038">
            <a:spAutoFit/>
          </a:bodyPr>
          <a:lstStyle/>
          <a:p>
            <a:pPr>
              <a:defRPr/>
            </a:pPr>
            <a:r>
              <a:rPr lang="en-US" sz="2000">
                <a:effectLst>
                  <a:outerShdw blurRad="38100" dist="38100" dir="2700000" algn="tl">
                    <a:srgbClr val="000000"/>
                  </a:outerShdw>
                </a:effectLst>
                <a:latin typeface="Arial" pitchFamily="34" charset="0"/>
              </a:rPr>
              <a:t>Bolus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94" name="Rectangle 82"/>
          <p:cNvSpPr>
            <a:spLocks noChangeArrowheads="1"/>
          </p:cNvSpPr>
          <p:nvPr/>
        </p:nvSpPr>
        <p:spPr bwMode="auto">
          <a:xfrm>
            <a:off x="6553200" y="4191000"/>
            <a:ext cx="2216150" cy="396875"/>
          </a:xfrm>
          <a:prstGeom prst="rect">
            <a:avLst/>
          </a:prstGeom>
          <a:noFill/>
          <a:ln w="9525">
            <a:noFill/>
            <a:miter lim="800000"/>
            <a:headEnd/>
            <a:tailEnd/>
          </a:ln>
          <a:effectLst/>
        </p:spPr>
        <p:txBody>
          <a:bodyPr wrap="none" lIns="92075" tIns="46038" rIns="92075" bIns="46038">
            <a:spAutoFit/>
          </a:bodyPr>
          <a:lstStyle/>
          <a:p>
            <a:pPr>
              <a:defRPr/>
            </a:pPr>
            <a:r>
              <a:rPr lang="en-US" sz="2000">
                <a:effectLst>
                  <a:outerShdw blurRad="38100" dist="38100" dir="2700000" algn="tl">
                    <a:srgbClr val="000000"/>
                  </a:outerShdw>
                </a:effectLst>
                <a:latin typeface="Arial" pitchFamily="34" charset="0"/>
              </a:rPr>
              <a:t>Mealtime Glucose</a:t>
            </a:r>
            <a:endParaRPr lang="en-US" sz="2000">
              <a:solidFill>
                <a:srgbClr val="FFFFFF"/>
              </a:solidFill>
              <a:effectLst>
                <a:outerShdw blurRad="38100" dist="38100" dir="2700000" algn="tl">
                  <a:srgbClr val="000000"/>
                </a:outerShdw>
              </a:effectLst>
              <a:latin typeface="Arial" pitchFamily="34" charset="0"/>
            </a:endParaRPr>
          </a:p>
        </p:txBody>
      </p:sp>
    </p:spTree>
    <p:custDataLst>
      <p:tags r:id="rId1"/>
    </p:custDataLst>
    <p:extLst>
      <p:ext uri="{BB962C8B-B14F-4D97-AF65-F5344CB8AC3E}">
        <p14:creationId xmlns:p14="http://schemas.microsoft.com/office/powerpoint/2010/main" val="12523150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95793"/>
                                        </p:tgtEl>
                                        <p:attrNameLst>
                                          <p:attrName>style.visibility</p:attrName>
                                        </p:attrNameLst>
                                      </p:cBhvr>
                                      <p:to>
                                        <p:strVal val="visible"/>
                                      </p:to>
                                    </p:set>
                                    <p:anim calcmode="lin" valueType="num">
                                      <p:cBhvr additive="base">
                                        <p:cTn id="7" dur="1000" fill="hold"/>
                                        <p:tgtEl>
                                          <p:spTgt spid="1395793"/>
                                        </p:tgtEl>
                                        <p:attrNameLst>
                                          <p:attrName>ppt_x</p:attrName>
                                        </p:attrNameLst>
                                      </p:cBhvr>
                                      <p:tavLst>
                                        <p:tav tm="0">
                                          <p:val>
                                            <p:strVal val="0-#ppt_w/2"/>
                                          </p:val>
                                        </p:tav>
                                        <p:tav tm="100000">
                                          <p:val>
                                            <p:strVal val="#ppt_x"/>
                                          </p:val>
                                        </p:tav>
                                      </p:tavLst>
                                    </p:anim>
                                    <p:anim calcmode="lin" valueType="num">
                                      <p:cBhvr additive="base">
                                        <p:cTn id="8" dur="1000" fill="hold"/>
                                        <p:tgtEl>
                                          <p:spTgt spid="139579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95785"/>
                                        </p:tgtEl>
                                        <p:attrNameLst>
                                          <p:attrName>style.visibility</p:attrName>
                                        </p:attrNameLst>
                                      </p:cBhvr>
                                      <p:to>
                                        <p:strVal val="visible"/>
                                      </p:to>
                                    </p:set>
                                    <p:anim calcmode="lin" valueType="num">
                                      <p:cBhvr additive="base">
                                        <p:cTn id="13" dur="3000" fill="hold"/>
                                        <p:tgtEl>
                                          <p:spTgt spid="1395785"/>
                                        </p:tgtEl>
                                        <p:attrNameLst>
                                          <p:attrName>ppt_x</p:attrName>
                                        </p:attrNameLst>
                                      </p:cBhvr>
                                      <p:tavLst>
                                        <p:tav tm="0">
                                          <p:val>
                                            <p:strVal val="1+#ppt_w/2"/>
                                          </p:val>
                                        </p:tav>
                                        <p:tav tm="100000">
                                          <p:val>
                                            <p:strVal val="#ppt_x"/>
                                          </p:val>
                                        </p:tav>
                                      </p:tavLst>
                                    </p:anim>
                                    <p:anim calcmode="lin" valueType="num">
                                      <p:cBhvr additive="base">
                                        <p:cTn id="14" dur="3000" fill="hold"/>
                                        <p:tgtEl>
                                          <p:spTgt spid="13957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5785" grpId="0"/>
      <p:bldP spid="139579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268" y="304800"/>
            <a:ext cx="7924800" cy="1363133"/>
          </a:xfrm>
        </p:spPr>
        <p:txBody>
          <a:bodyPr>
            <a:normAutofit fontScale="90000"/>
          </a:bodyPr>
          <a:lstStyle/>
          <a:p>
            <a:r>
              <a:rPr lang="en-US" dirty="0"/>
              <a:t/>
            </a:r>
            <a:br>
              <a:rPr lang="en-US" dirty="0"/>
            </a:br>
            <a:r>
              <a:rPr lang="en-US" dirty="0"/>
              <a:t/>
            </a:r>
            <a:br>
              <a:rPr lang="en-US" dirty="0"/>
            </a:br>
            <a:r>
              <a:rPr lang="en-US" dirty="0"/>
              <a:t>Why Should Zip Code Determine Life Expectancy?</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08001" y="1759587"/>
            <a:ext cx="7857067" cy="4228972"/>
          </a:xfrm>
        </p:spPr>
      </p:pic>
      <p:sp>
        <p:nvSpPr>
          <p:cNvPr id="3" name="TextBox 2"/>
          <p:cNvSpPr txBox="1"/>
          <p:nvPr/>
        </p:nvSpPr>
        <p:spPr>
          <a:xfrm>
            <a:off x="440268" y="5975589"/>
            <a:ext cx="7755467" cy="338554"/>
          </a:xfrm>
          <a:prstGeom prst="rect">
            <a:avLst/>
          </a:prstGeom>
          <a:noFill/>
        </p:spPr>
        <p:txBody>
          <a:bodyPr wrap="square" rtlCol="0">
            <a:spAutoFit/>
          </a:bodyPr>
          <a:lstStyle/>
          <a:p>
            <a:r>
              <a:rPr lang="en-US" sz="1600" b="1" dirty="0">
                <a:solidFill>
                  <a:srgbClr val="C00000"/>
                </a:solidFill>
                <a:latin typeface="Times New Roman" pitchFamily="18" charset="0"/>
              </a:rPr>
              <a:t>California Endowment – look up your zip code at www.measureofamerica.org</a:t>
            </a:r>
          </a:p>
        </p:txBody>
      </p:sp>
    </p:spTree>
    <p:custDataLst>
      <p:tags r:id="rId1"/>
    </p:custDataLst>
    <p:extLst>
      <p:ext uri="{BB962C8B-B14F-4D97-AF65-F5344CB8AC3E}">
        <p14:creationId xmlns:p14="http://schemas.microsoft.com/office/powerpoint/2010/main" val="3952912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6738" name="Rectangle 2"/>
          <p:cNvSpPr>
            <a:spLocks noGrp="1" noChangeArrowheads="1"/>
          </p:cNvSpPr>
          <p:nvPr>
            <p:ph type="title"/>
          </p:nvPr>
        </p:nvSpPr>
        <p:spPr/>
        <p:txBody>
          <a:bodyPr/>
          <a:lstStyle/>
          <a:p>
            <a:pPr eaLnBrk="1" hangingPunct="1"/>
            <a:r>
              <a:rPr lang="en-US" dirty="0"/>
              <a:t>Insulin Action Teams</a:t>
            </a:r>
          </a:p>
        </p:txBody>
      </p:sp>
      <p:sp>
        <p:nvSpPr>
          <p:cNvPr id="1396739" name="Rectangle 3"/>
          <p:cNvSpPr>
            <a:spLocks noGrp="1" noChangeArrowheads="1"/>
          </p:cNvSpPr>
          <p:nvPr>
            <p:ph sz="quarter" idx="1"/>
          </p:nvPr>
        </p:nvSpPr>
        <p:spPr/>
        <p:txBody>
          <a:bodyPr>
            <a:normAutofit lnSpcReduction="10000"/>
          </a:bodyPr>
          <a:lstStyle/>
          <a:p>
            <a:pPr eaLnBrk="1" hangingPunct="1">
              <a:lnSpc>
                <a:spcPct val="90000"/>
              </a:lnSpc>
              <a:defRPr/>
            </a:pPr>
            <a:r>
              <a:rPr lang="en-US" sz="2800" u="sng" dirty="0">
                <a:effectLst/>
              </a:rPr>
              <a:t>Bolus: lowers after meal glucose levels</a:t>
            </a:r>
          </a:p>
          <a:p>
            <a:pPr lvl="1" eaLnBrk="1" hangingPunct="1">
              <a:lnSpc>
                <a:spcPct val="90000"/>
              </a:lnSpc>
              <a:defRPr/>
            </a:pPr>
            <a:r>
              <a:rPr lang="en-US" sz="2800" dirty="0"/>
              <a:t>Rapid Acting </a:t>
            </a:r>
          </a:p>
          <a:p>
            <a:pPr lvl="2" eaLnBrk="1" hangingPunct="1">
              <a:lnSpc>
                <a:spcPct val="90000"/>
              </a:lnSpc>
              <a:defRPr/>
            </a:pPr>
            <a:r>
              <a:rPr lang="en-US" sz="2800" dirty="0" err="1"/>
              <a:t>Aspart</a:t>
            </a:r>
            <a:r>
              <a:rPr lang="en-US" sz="2800" dirty="0"/>
              <a:t>, </a:t>
            </a:r>
            <a:r>
              <a:rPr lang="en-US" sz="2800" dirty="0" err="1"/>
              <a:t>Lispro</a:t>
            </a:r>
            <a:r>
              <a:rPr lang="en-US" sz="2800" dirty="0"/>
              <a:t>, </a:t>
            </a:r>
            <a:r>
              <a:rPr lang="en-US" sz="2800" dirty="0" err="1"/>
              <a:t>Glulisine</a:t>
            </a:r>
            <a:r>
              <a:rPr lang="en-US" sz="2800" dirty="0"/>
              <a:t>, </a:t>
            </a:r>
            <a:r>
              <a:rPr lang="en-US" sz="2800" dirty="0" err="1"/>
              <a:t>Afrezza</a:t>
            </a:r>
            <a:endParaRPr lang="en-US" sz="2800" dirty="0"/>
          </a:p>
          <a:p>
            <a:pPr lvl="1" eaLnBrk="1" hangingPunct="1">
              <a:lnSpc>
                <a:spcPct val="90000"/>
              </a:lnSpc>
              <a:defRPr/>
            </a:pPr>
            <a:r>
              <a:rPr lang="en-US" sz="2800" dirty="0"/>
              <a:t>Short Acting</a:t>
            </a:r>
          </a:p>
          <a:p>
            <a:pPr lvl="2" eaLnBrk="1" hangingPunct="1">
              <a:lnSpc>
                <a:spcPct val="90000"/>
              </a:lnSpc>
              <a:defRPr/>
            </a:pPr>
            <a:r>
              <a:rPr lang="en-US" sz="2800" dirty="0"/>
              <a:t>Regular</a:t>
            </a:r>
          </a:p>
          <a:p>
            <a:pPr eaLnBrk="1" hangingPunct="1">
              <a:lnSpc>
                <a:spcPct val="90000"/>
              </a:lnSpc>
              <a:defRPr/>
            </a:pPr>
            <a:r>
              <a:rPr lang="en-US" sz="2800" u="sng" dirty="0">
                <a:solidFill>
                  <a:schemeClr val="folHlink"/>
                </a:solidFill>
                <a:effectLst/>
              </a:rPr>
              <a:t>Basal: controls glucose between meals, </a:t>
            </a:r>
            <a:r>
              <a:rPr lang="en-US" sz="2800" u="sng" dirty="0" err="1">
                <a:solidFill>
                  <a:schemeClr val="folHlink"/>
                </a:solidFill>
                <a:effectLst/>
              </a:rPr>
              <a:t>hs</a:t>
            </a:r>
            <a:endParaRPr lang="en-US" sz="2800" u="sng" dirty="0">
              <a:solidFill>
                <a:schemeClr val="folHlink"/>
              </a:solidFill>
              <a:effectLst/>
            </a:endParaRPr>
          </a:p>
          <a:p>
            <a:pPr lvl="1" eaLnBrk="1" hangingPunct="1">
              <a:lnSpc>
                <a:spcPct val="90000"/>
              </a:lnSpc>
              <a:defRPr/>
            </a:pPr>
            <a:r>
              <a:rPr lang="en-US" sz="2800" dirty="0"/>
              <a:t>Intermediate  </a:t>
            </a:r>
          </a:p>
          <a:p>
            <a:pPr lvl="2" eaLnBrk="1" hangingPunct="1">
              <a:lnSpc>
                <a:spcPct val="90000"/>
              </a:lnSpc>
              <a:defRPr/>
            </a:pPr>
            <a:r>
              <a:rPr lang="en-US" sz="2800" dirty="0"/>
              <a:t>NPH</a:t>
            </a:r>
          </a:p>
          <a:p>
            <a:pPr lvl="1" eaLnBrk="1" hangingPunct="1">
              <a:lnSpc>
                <a:spcPct val="90000"/>
              </a:lnSpc>
              <a:defRPr/>
            </a:pPr>
            <a:r>
              <a:rPr lang="en-US" sz="2800" dirty="0"/>
              <a:t>Long Acting  </a:t>
            </a:r>
          </a:p>
          <a:p>
            <a:pPr lvl="2" eaLnBrk="1" hangingPunct="1">
              <a:lnSpc>
                <a:spcPct val="90000"/>
              </a:lnSpc>
              <a:defRPr/>
            </a:pPr>
            <a:r>
              <a:rPr lang="en-US" sz="2800" dirty="0" err="1"/>
              <a:t>Detemir</a:t>
            </a:r>
            <a:r>
              <a:rPr lang="en-US" sz="2800" dirty="0"/>
              <a:t> (</a:t>
            </a:r>
            <a:r>
              <a:rPr lang="en-US" sz="2800" dirty="0" err="1"/>
              <a:t>Levemir</a:t>
            </a:r>
            <a:r>
              <a:rPr lang="en-US" sz="2800" dirty="0"/>
              <a:t>)</a:t>
            </a:r>
          </a:p>
          <a:p>
            <a:pPr lvl="2" eaLnBrk="1" hangingPunct="1">
              <a:lnSpc>
                <a:spcPct val="90000"/>
              </a:lnSpc>
              <a:defRPr/>
            </a:pPr>
            <a:r>
              <a:rPr lang="en-US" sz="2800" dirty="0"/>
              <a:t>Glargine (Lantus, </a:t>
            </a:r>
            <a:r>
              <a:rPr lang="en-US" sz="2800" dirty="0" err="1"/>
              <a:t>Basaglar</a:t>
            </a:r>
            <a:r>
              <a:rPr lang="en-US" sz="2800" dirty="0"/>
              <a:t>)</a:t>
            </a:r>
          </a:p>
          <a:p>
            <a:pPr lvl="2" eaLnBrk="1" hangingPunct="1">
              <a:lnSpc>
                <a:spcPct val="90000"/>
              </a:lnSpc>
              <a:defRPr/>
            </a:pPr>
            <a:r>
              <a:rPr lang="en-US" sz="2800" dirty="0" err="1"/>
              <a:t>Degludec</a:t>
            </a:r>
            <a:r>
              <a:rPr lang="en-US" sz="2800" dirty="0"/>
              <a:t> (</a:t>
            </a:r>
            <a:r>
              <a:rPr lang="en-US" sz="2800" dirty="0" err="1"/>
              <a:t>Tresiba</a:t>
            </a:r>
            <a:r>
              <a:rPr lang="en-US" sz="2800" dirty="0"/>
              <a:t>)</a:t>
            </a:r>
          </a:p>
        </p:txBody>
      </p:sp>
      <p:pic>
        <p:nvPicPr>
          <p:cNvPr id="1396740" name="Picture 4" descr="MCAN03906_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4419600"/>
            <a:ext cx="2286000"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6741" name="Picture 5" descr="MCj0215294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9400" y="1447800"/>
            <a:ext cx="161131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138623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96739">
                                            <p:txEl>
                                              <p:pRg st="0" end="0"/>
                                            </p:txEl>
                                          </p:spTgt>
                                        </p:tgtEl>
                                        <p:attrNameLst>
                                          <p:attrName>style.visibility</p:attrName>
                                        </p:attrNameLst>
                                      </p:cBhvr>
                                      <p:to>
                                        <p:strVal val="visible"/>
                                      </p:to>
                                    </p:set>
                                    <p:animEffect transition="in" filter="blinds(horizontal)">
                                      <p:cBhvr>
                                        <p:cTn id="7" dur="500"/>
                                        <p:tgtEl>
                                          <p:spTgt spid="1396739">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96739">
                                            <p:txEl>
                                              <p:pRg st="1" end="1"/>
                                            </p:txEl>
                                          </p:spTgt>
                                        </p:tgtEl>
                                        <p:attrNameLst>
                                          <p:attrName>style.visibility</p:attrName>
                                        </p:attrNameLst>
                                      </p:cBhvr>
                                      <p:to>
                                        <p:strVal val="visible"/>
                                      </p:to>
                                    </p:set>
                                    <p:animEffect transition="in" filter="blinds(horizontal)">
                                      <p:cBhvr>
                                        <p:cTn id="10" dur="500"/>
                                        <p:tgtEl>
                                          <p:spTgt spid="1396739">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96739">
                                            <p:txEl>
                                              <p:pRg st="2" end="2"/>
                                            </p:txEl>
                                          </p:spTgt>
                                        </p:tgtEl>
                                        <p:attrNameLst>
                                          <p:attrName>style.visibility</p:attrName>
                                        </p:attrNameLst>
                                      </p:cBhvr>
                                      <p:to>
                                        <p:strVal val="visible"/>
                                      </p:to>
                                    </p:set>
                                    <p:animEffect transition="in" filter="blinds(horizontal)">
                                      <p:cBhvr>
                                        <p:cTn id="13" dur="500"/>
                                        <p:tgtEl>
                                          <p:spTgt spid="1396739">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396739">
                                            <p:txEl>
                                              <p:pRg st="3" end="3"/>
                                            </p:txEl>
                                          </p:spTgt>
                                        </p:tgtEl>
                                        <p:attrNameLst>
                                          <p:attrName>style.visibility</p:attrName>
                                        </p:attrNameLst>
                                      </p:cBhvr>
                                      <p:to>
                                        <p:strVal val="visible"/>
                                      </p:to>
                                    </p:set>
                                    <p:animEffect transition="in" filter="blinds(horizontal)">
                                      <p:cBhvr>
                                        <p:cTn id="16" dur="500"/>
                                        <p:tgtEl>
                                          <p:spTgt spid="1396739">
                                            <p:txEl>
                                              <p:pRg st="3" end="3"/>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396739">
                                            <p:txEl>
                                              <p:pRg st="4" end="4"/>
                                            </p:txEl>
                                          </p:spTgt>
                                        </p:tgtEl>
                                        <p:attrNameLst>
                                          <p:attrName>style.visibility</p:attrName>
                                        </p:attrNameLst>
                                      </p:cBhvr>
                                      <p:to>
                                        <p:strVal val="visible"/>
                                      </p:to>
                                    </p:set>
                                    <p:animEffect transition="in" filter="blinds(horizontal)">
                                      <p:cBhvr>
                                        <p:cTn id="19" dur="500"/>
                                        <p:tgtEl>
                                          <p:spTgt spid="1396739">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9" presetClass="entr" presetSubtype="0" decel="100000" fill="hold" nodeType="clickEffect">
                                  <p:stCondLst>
                                    <p:cond delay="0"/>
                                  </p:stCondLst>
                                  <p:childTnLst>
                                    <p:set>
                                      <p:cBhvr>
                                        <p:cTn id="23" dur="1" fill="hold">
                                          <p:stCondLst>
                                            <p:cond delay="0"/>
                                          </p:stCondLst>
                                        </p:cTn>
                                        <p:tgtEl>
                                          <p:spTgt spid="1396741"/>
                                        </p:tgtEl>
                                        <p:attrNameLst>
                                          <p:attrName>style.visibility</p:attrName>
                                        </p:attrNameLst>
                                      </p:cBhvr>
                                      <p:to>
                                        <p:strVal val="visible"/>
                                      </p:to>
                                    </p:set>
                                    <p:anim calcmode="lin" valueType="num">
                                      <p:cBhvr>
                                        <p:cTn id="24" dur="500" fill="hold"/>
                                        <p:tgtEl>
                                          <p:spTgt spid="1396741"/>
                                        </p:tgtEl>
                                        <p:attrNameLst>
                                          <p:attrName>ppt_w</p:attrName>
                                        </p:attrNameLst>
                                      </p:cBhvr>
                                      <p:tavLst>
                                        <p:tav tm="0">
                                          <p:val>
                                            <p:fltVal val="0"/>
                                          </p:val>
                                        </p:tav>
                                        <p:tav tm="100000">
                                          <p:val>
                                            <p:strVal val="#ppt_w"/>
                                          </p:val>
                                        </p:tav>
                                      </p:tavLst>
                                    </p:anim>
                                    <p:anim calcmode="lin" valueType="num">
                                      <p:cBhvr>
                                        <p:cTn id="25" dur="500" fill="hold"/>
                                        <p:tgtEl>
                                          <p:spTgt spid="1396741"/>
                                        </p:tgtEl>
                                        <p:attrNameLst>
                                          <p:attrName>ppt_h</p:attrName>
                                        </p:attrNameLst>
                                      </p:cBhvr>
                                      <p:tavLst>
                                        <p:tav tm="0">
                                          <p:val>
                                            <p:fltVal val="0"/>
                                          </p:val>
                                        </p:tav>
                                        <p:tav tm="100000">
                                          <p:val>
                                            <p:strVal val="#ppt_h"/>
                                          </p:val>
                                        </p:tav>
                                      </p:tavLst>
                                    </p:anim>
                                    <p:anim calcmode="lin" valueType="num">
                                      <p:cBhvr>
                                        <p:cTn id="26" dur="500" fill="hold"/>
                                        <p:tgtEl>
                                          <p:spTgt spid="1396741"/>
                                        </p:tgtEl>
                                        <p:attrNameLst>
                                          <p:attrName>style.rotation</p:attrName>
                                        </p:attrNameLst>
                                      </p:cBhvr>
                                      <p:tavLst>
                                        <p:tav tm="0">
                                          <p:val>
                                            <p:fltVal val="360"/>
                                          </p:val>
                                        </p:tav>
                                        <p:tav tm="100000">
                                          <p:val>
                                            <p:fltVal val="0"/>
                                          </p:val>
                                        </p:tav>
                                      </p:tavLst>
                                    </p:anim>
                                    <p:animEffect transition="in" filter="fade">
                                      <p:cBhvr>
                                        <p:cTn id="27" dur="500"/>
                                        <p:tgtEl>
                                          <p:spTgt spid="139674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396739">
                                            <p:txEl>
                                              <p:pRg st="5" end="5"/>
                                            </p:txEl>
                                          </p:spTgt>
                                        </p:tgtEl>
                                        <p:attrNameLst>
                                          <p:attrName>style.visibility</p:attrName>
                                        </p:attrNameLst>
                                      </p:cBhvr>
                                      <p:to>
                                        <p:strVal val="visible"/>
                                      </p:to>
                                    </p:set>
                                    <p:animEffect transition="in" filter="blinds(horizontal)">
                                      <p:cBhvr>
                                        <p:cTn id="32" dur="500"/>
                                        <p:tgtEl>
                                          <p:spTgt spid="1396739">
                                            <p:txEl>
                                              <p:pRg st="5" end="5"/>
                                            </p:txEl>
                                          </p:spTgt>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396739">
                                            <p:txEl>
                                              <p:pRg st="6" end="6"/>
                                            </p:txEl>
                                          </p:spTgt>
                                        </p:tgtEl>
                                        <p:attrNameLst>
                                          <p:attrName>style.visibility</p:attrName>
                                        </p:attrNameLst>
                                      </p:cBhvr>
                                      <p:to>
                                        <p:strVal val="visible"/>
                                      </p:to>
                                    </p:set>
                                    <p:animEffect transition="in" filter="blinds(horizontal)">
                                      <p:cBhvr>
                                        <p:cTn id="35" dur="500"/>
                                        <p:tgtEl>
                                          <p:spTgt spid="1396739">
                                            <p:txEl>
                                              <p:pRg st="6" end="6"/>
                                            </p:txEl>
                                          </p:spTgt>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396739">
                                            <p:txEl>
                                              <p:pRg st="7" end="7"/>
                                            </p:txEl>
                                          </p:spTgt>
                                        </p:tgtEl>
                                        <p:attrNameLst>
                                          <p:attrName>style.visibility</p:attrName>
                                        </p:attrNameLst>
                                      </p:cBhvr>
                                      <p:to>
                                        <p:strVal val="visible"/>
                                      </p:to>
                                    </p:set>
                                    <p:animEffect transition="in" filter="blinds(horizontal)">
                                      <p:cBhvr>
                                        <p:cTn id="38" dur="500"/>
                                        <p:tgtEl>
                                          <p:spTgt spid="1396739">
                                            <p:txEl>
                                              <p:pRg st="7" end="7"/>
                                            </p:txEl>
                                          </p:spTgt>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1396739">
                                            <p:txEl>
                                              <p:pRg st="8" end="8"/>
                                            </p:txEl>
                                          </p:spTgt>
                                        </p:tgtEl>
                                        <p:attrNameLst>
                                          <p:attrName>style.visibility</p:attrName>
                                        </p:attrNameLst>
                                      </p:cBhvr>
                                      <p:to>
                                        <p:strVal val="visible"/>
                                      </p:to>
                                    </p:set>
                                    <p:animEffect transition="in" filter="blinds(horizontal)">
                                      <p:cBhvr>
                                        <p:cTn id="41" dur="500"/>
                                        <p:tgtEl>
                                          <p:spTgt spid="1396739">
                                            <p:txEl>
                                              <p:pRg st="8" end="8"/>
                                            </p:txEl>
                                          </p:spTgt>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1396739">
                                            <p:txEl>
                                              <p:pRg st="9" end="9"/>
                                            </p:txEl>
                                          </p:spTgt>
                                        </p:tgtEl>
                                        <p:attrNameLst>
                                          <p:attrName>style.visibility</p:attrName>
                                        </p:attrNameLst>
                                      </p:cBhvr>
                                      <p:to>
                                        <p:strVal val="visible"/>
                                      </p:to>
                                    </p:set>
                                    <p:animEffect transition="in" filter="blinds(horizontal)">
                                      <p:cBhvr>
                                        <p:cTn id="44" dur="500"/>
                                        <p:tgtEl>
                                          <p:spTgt spid="1396739">
                                            <p:txEl>
                                              <p:pRg st="9" end="9"/>
                                            </p:txEl>
                                          </p:spTgt>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396739">
                                            <p:txEl>
                                              <p:pRg st="10" end="10"/>
                                            </p:txEl>
                                          </p:spTgt>
                                        </p:tgtEl>
                                        <p:attrNameLst>
                                          <p:attrName>style.visibility</p:attrName>
                                        </p:attrNameLst>
                                      </p:cBhvr>
                                      <p:to>
                                        <p:strVal val="visible"/>
                                      </p:to>
                                    </p:set>
                                    <p:animEffect transition="in" filter="blinds(horizontal)">
                                      <p:cBhvr>
                                        <p:cTn id="47" dur="500"/>
                                        <p:tgtEl>
                                          <p:spTgt spid="1396739">
                                            <p:txEl>
                                              <p:pRg st="10" end="10"/>
                                            </p:txEl>
                                          </p:spTgt>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1396739">
                                            <p:txEl>
                                              <p:pRg st="11" end="11"/>
                                            </p:txEl>
                                          </p:spTgt>
                                        </p:tgtEl>
                                        <p:attrNameLst>
                                          <p:attrName>style.visibility</p:attrName>
                                        </p:attrNameLst>
                                      </p:cBhvr>
                                      <p:to>
                                        <p:strVal val="visible"/>
                                      </p:to>
                                    </p:set>
                                    <p:animEffect transition="in" filter="blinds(horizontal)">
                                      <p:cBhvr>
                                        <p:cTn id="50" dur="500"/>
                                        <p:tgtEl>
                                          <p:spTgt spid="1396739">
                                            <p:txEl>
                                              <p:pRg st="11" end="11"/>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7" presetClass="entr" presetSubtype="4" fill="hold" nodeType="clickEffect">
                                  <p:stCondLst>
                                    <p:cond delay="0"/>
                                  </p:stCondLst>
                                  <p:childTnLst>
                                    <p:set>
                                      <p:cBhvr>
                                        <p:cTn id="54" dur="1" fill="hold">
                                          <p:stCondLst>
                                            <p:cond delay="0"/>
                                          </p:stCondLst>
                                        </p:cTn>
                                        <p:tgtEl>
                                          <p:spTgt spid="1396740"/>
                                        </p:tgtEl>
                                        <p:attrNameLst>
                                          <p:attrName>style.visibility</p:attrName>
                                        </p:attrNameLst>
                                      </p:cBhvr>
                                      <p:to>
                                        <p:strVal val="visible"/>
                                      </p:to>
                                    </p:set>
                                    <p:anim calcmode="lin" valueType="num">
                                      <p:cBhvr additive="base">
                                        <p:cTn id="55" dur="5000" fill="hold"/>
                                        <p:tgtEl>
                                          <p:spTgt spid="1396740"/>
                                        </p:tgtEl>
                                        <p:attrNameLst>
                                          <p:attrName>ppt_x</p:attrName>
                                        </p:attrNameLst>
                                      </p:cBhvr>
                                      <p:tavLst>
                                        <p:tav tm="0">
                                          <p:val>
                                            <p:strVal val="#ppt_x"/>
                                          </p:val>
                                        </p:tav>
                                        <p:tav tm="100000">
                                          <p:val>
                                            <p:strVal val="#ppt_x"/>
                                          </p:val>
                                        </p:tav>
                                      </p:tavLst>
                                    </p:anim>
                                    <p:anim calcmode="lin" valueType="num">
                                      <p:cBhvr additive="base">
                                        <p:cTn id="56" dur="5000" fill="hold"/>
                                        <p:tgtEl>
                                          <p:spTgt spid="13967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6739" grpId="0" build="p"/>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a:t>
            </a:r>
          </a:p>
        </p:txBody>
      </p:sp>
      <p:sp>
        <p:nvSpPr>
          <p:cNvPr id="3" name="Content Placeholder 2"/>
          <p:cNvSpPr>
            <a:spLocks noGrp="1"/>
          </p:cNvSpPr>
          <p:nvPr>
            <p:ph sz="quarter" idx="1"/>
          </p:nvPr>
        </p:nvSpPr>
        <p:spPr>
          <a:xfrm>
            <a:off x="570384" y="1628800"/>
            <a:ext cx="8393596" cy="4600168"/>
          </a:xfrm>
        </p:spPr>
        <p:txBody>
          <a:bodyPr>
            <a:normAutofit lnSpcReduction="10000"/>
          </a:bodyPr>
          <a:lstStyle/>
          <a:p>
            <a:r>
              <a:rPr lang="en-US" dirty="0"/>
              <a:t>70 </a:t>
            </a:r>
            <a:r>
              <a:rPr lang="en-US" dirty="0" err="1"/>
              <a:t>yr</a:t>
            </a:r>
            <a:r>
              <a:rPr lang="en-US" dirty="0"/>
              <a:t> old,  weighs 100kg</a:t>
            </a:r>
          </a:p>
          <a:p>
            <a:r>
              <a:rPr lang="en-US" dirty="0"/>
              <a:t>History of CABG, tobacco</a:t>
            </a:r>
          </a:p>
          <a:p>
            <a:r>
              <a:rPr lang="en-US" dirty="0"/>
              <a:t>A1c – 11.3%,  BG  400-500 for past weeks</a:t>
            </a:r>
          </a:p>
          <a:p>
            <a:r>
              <a:rPr lang="en-US" dirty="0"/>
              <a:t>Insulin – 100+ units Lantus at </a:t>
            </a:r>
            <a:r>
              <a:rPr lang="en-US" dirty="0" err="1"/>
              <a:t>hs</a:t>
            </a:r>
            <a:r>
              <a:rPr lang="en-US" dirty="0"/>
              <a:t> (</a:t>
            </a:r>
            <a:r>
              <a:rPr lang="en-US" dirty="0" err="1"/>
              <a:t>solostar</a:t>
            </a:r>
            <a:r>
              <a:rPr lang="en-US" dirty="0"/>
              <a:t>)</a:t>
            </a:r>
          </a:p>
          <a:p>
            <a:r>
              <a:rPr lang="en-US" dirty="0"/>
              <a:t>Oral Meds: Metformin, </a:t>
            </a:r>
            <a:r>
              <a:rPr lang="en-US" dirty="0" err="1"/>
              <a:t>Invokana</a:t>
            </a:r>
            <a:endParaRPr lang="en-US" dirty="0"/>
          </a:p>
          <a:p>
            <a:r>
              <a:rPr lang="en-US" dirty="0"/>
              <a:t>What is a better insulin dosing strategy?</a:t>
            </a:r>
          </a:p>
          <a:p>
            <a:r>
              <a:rPr lang="en-US" dirty="0">
                <a:solidFill>
                  <a:srgbClr val="C00000"/>
                </a:solidFill>
              </a:rPr>
              <a:t>Pt can’t afford insulin pen – what other option</a:t>
            </a:r>
          </a:p>
          <a:p>
            <a:r>
              <a:rPr lang="en-US" sz="2600" dirty="0">
                <a:solidFill>
                  <a:srgbClr val="C00000"/>
                </a:solidFill>
                <a:hlinkClick r:id="rId3"/>
              </a:rPr>
              <a:t>Diabetes Meds on a Budget - 2014 </a:t>
            </a:r>
            <a:r>
              <a:rPr lang="en-US" sz="2600" dirty="0">
                <a:solidFill>
                  <a:srgbClr val="C00000"/>
                </a:solidFill>
              </a:rPr>
              <a:t>- provides practical and affordable strategies to manage hyperglycemia  </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4940" y="305587"/>
            <a:ext cx="3311860" cy="2207907"/>
          </a:xfrm>
          <a:prstGeom prst="rect">
            <a:avLst/>
          </a:prstGeom>
        </p:spPr>
      </p:pic>
      <p:pic>
        <p:nvPicPr>
          <p:cNvPr id="5" name="Picture 4"/>
          <p:cNvPicPr>
            <a:picLocks noChangeAspect="1"/>
          </p:cNvPicPr>
          <p:nvPr/>
        </p:nvPicPr>
        <p:blipFill>
          <a:blip r:embed="rId5"/>
          <a:stretch>
            <a:fillRect/>
          </a:stretch>
        </p:blipFill>
        <p:spPr>
          <a:xfrm>
            <a:off x="2051720" y="6466781"/>
            <a:ext cx="4493141" cy="274344"/>
          </a:xfrm>
          <a:prstGeom prst="rect">
            <a:avLst/>
          </a:prstGeom>
        </p:spPr>
      </p:pic>
    </p:spTree>
    <p:custDataLst>
      <p:tags r:id="rId1"/>
    </p:custDataLst>
    <p:extLst>
      <p:ext uri="{BB962C8B-B14F-4D97-AF65-F5344CB8AC3E}">
        <p14:creationId xmlns:p14="http://schemas.microsoft.com/office/powerpoint/2010/main" val="2508677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Per Vial in Northern CA</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143000"/>
            <a:ext cx="7164175" cy="5027815"/>
          </a:xfrm>
          <a:prstGeom prst="rect">
            <a:avLst/>
          </a:prstGeom>
        </p:spPr>
      </p:pic>
    </p:spTree>
    <p:custDataLst>
      <p:tags r:id="rId1"/>
    </p:custDataLst>
    <p:extLst>
      <p:ext uri="{BB962C8B-B14F-4D97-AF65-F5344CB8AC3E}">
        <p14:creationId xmlns:p14="http://schemas.microsoft.com/office/powerpoint/2010/main" val="674111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insulin supp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325"/>
            <a:ext cx="9144000" cy="673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288713768"/>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475828" y="1371600"/>
            <a:ext cx="3896476" cy="2438400"/>
          </a:xfrm>
          <a:prstGeom prst="rect">
            <a:avLst/>
          </a:prstGeom>
        </p:spPr>
      </p:pic>
      <p:sp>
        <p:nvSpPr>
          <p:cNvPr id="4" name="Title 3"/>
          <p:cNvSpPr>
            <a:spLocks noGrp="1"/>
          </p:cNvSpPr>
          <p:nvPr>
            <p:ph type="title"/>
          </p:nvPr>
        </p:nvSpPr>
        <p:spPr>
          <a:xfrm>
            <a:off x="457200" y="152400"/>
            <a:ext cx="8229600" cy="1219200"/>
          </a:xfrm>
        </p:spPr>
        <p:txBody>
          <a:bodyPr>
            <a:normAutofit fontScale="90000"/>
          </a:bodyPr>
          <a:lstStyle/>
          <a:p>
            <a:r>
              <a:rPr lang="en-US" dirty="0" err="1"/>
              <a:t>Afrezza</a:t>
            </a:r>
            <a:r>
              <a:rPr lang="en-US" dirty="0"/>
              <a:t> – Inhaled Insulin – </a:t>
            </a:r>
            <a:br>
              <a:rPr lang="en-US" dirty="0"/>
            </a:br>
            <a:r>
              <a:rPr lang="en-US" dirty="0"/>
              <a:t>Approved 2015 – Type 1 or 2</a:t>
            </a:r>
          </a:p>
        </p:txBody>
      </p:sp>
      <p:pic>
        <p:nvPicPr>
          <p:cNvPr id="47106" name="Picture 2" descr="http://www.mannkindcorp.com/Collateral/Images/English-US/afrezzalogo_s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0932" y="1407861"/>
            <a:ext cx="2269300" cy="16592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stretch>
            <a:fillRect/>
          </a:stretch>
        </p:blipFill>
        <p:spPr>
          <a:xfrm>
            <a:off x="3200400" y="3067125"/>
            <a:ext cx="5711302" cy="3183050"/>
          </a:xfrm>
          <a:prstGeom prst="rect">
            <a:avLst/>
          </a:prstGeom>
        </p:spPr>
      </p:pic>
      <p:sp>
        <p:nvSpPr>
          <p:cNvPr id="6" name="TextBox 5"/>
          <p:cNvSpPr txBox="1"/>
          <p:nvPr/>
        </p:nvSpPr>
        <p:spPr>
          <a:xfrm>
            <a:off x="475828" y="4029060"/>
            <a:ext cx="2800772" cy="1631216"/>
          </a:xfrm>
          <a:prstGeom prst="rect">
            <a:avLst/>
          </a:prstGeom>
          <a:noFill/>
        </p:spPr>
        <p:txBody>
          <a:bodyPr wrap="square" rtlCol="0">
            <a:spAutoFit/>
          </a:bodyPr>
          <a:lstStyle/>
          <a:p>
            <a:r>
              <a:rPr lang="en-US" sz="2000" b="1" dirty="0">
                <a:solidFill>
                  <a:srgbClr val="C00000"/>
                </a:solidFill>
              </a:rPr>
              <a:t>Only studied in adults over 18</a:t>
            </a:r>
          </a:p>
          <a:p>
            <a:r>
              <a:rPr lang="en-US" sz="2000" b="1" dirty="0">
                <a:solidFill>
                  <a:srgbClr val="C00000"/>
                </a:solidFill>
              </a:rPr>
              <a:t>Not indicated for pregnancy, while breastfeeding</a:t>
            </a:r>
          </a:p>
        </p:txBody>
      </p:sp>
      <p:pic>
        <p:nvPicPr>
          <p:cNvPr id="7" name="Picture 6"/>
          <p:cNvPicPr>
            <a:picLocks noChangeAspect="1"/>
          </p:cNvPicPr>
          <p:nvPr/>
        </p:nvPicPr>
        <p:blipFill>
          <a:blip r:embed="rId7"/>
          <a:stretch>
            <a:fillRect/>
          </a:stretch>
        </p:blipFill>
        <p:spPr>
          <a:xfrm>
            <a:off x="6324600" y="1514467"/>
            <a:ext cx="2362200" cy="790575"/>
          </a:xfrm>
          <a:prstGeom prst="rect">
            <a:avLst/>
          </a:prstGeom>
        </p:spPr>
      </p:pic>
    </p:spTree>
    <p:custDataLst>
      <p:tags r:id="rId1"/>
    </p:custDataLst>
    <p:extLst>
      <p:ext uri="{BB962C8B-B14F-4D97-AF65-F5344CB8AC3E}">
        <p14:creationId xmlns:p14="http://schemas.microsoft.com/office/powerpoint/2010/main" val="2213304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457200" y="381000"/>
            <a:ext cx="8229600" cy="1181793"/>
          </a:xfrm>
        </p:spPr>
        <p:txBody>
          <a:bodyPr>
            <a:noAutofit/>
          </a:bodyPr>
          <a:lstStyle/>
          <a:p>
            <a:pPr eaLnBrk="1" hangingPunct="1"/>
            <a:r>
              <a:rPr lang="en-US" sz="3600" dirty="0"/>
              <a:t>Bolus </a:t>
            </a:r>
            <a:r>
              <a:rPr lang="en-US" sz="3600" dirty="0" err="1"/>
              <a:t>Insulins</a:t>
            </a:r>
            <a:r>
              <a:rPr lang="en-US" sz="3600" dirty="0"/>
              <a:t>  </a:t>
            </a:r>
            <a:br>
              <a:rPr lang="en-US" sz="3600" dirty="0"/>
            </a:br>
            <a:r>
              <a:rPr lang="en-US" sz="3600" dirty="0"/>
              <a:t>(½ of total daily dose ÷ meals)</a:t>
            </a:r>
          </a:p>
        </p:txBody>
      </p:sp>
      <p:sp>
        <p:nvSpPr>
          <p:cNvPr id="1397763" name="Rectangle 3"/>
          <p:cNvSpPr>
            <a:spLocks noGrp="1" noChangeArrowheads="1"/>
          </p:cNvSpPr>
          <p:nvPr>
            <p:ph sz="quarter" idx="1"/>
          </p:nvPr>
        </p:nvSpPr>
        <p:spPr>
          <a:xfrm>
            <a:off x="457200" y="1828800"/>
            <a:ext cx="8382000" cy="4328160"/>
          </a:xfrm>
        </p:spPr>
        <p:txBody>
          <a:bodyPr/>
          <a:lstStyle/>
          <a:p>
            <a:pPr eaLnBrk="1" hangingPunct="1">
              <a:buFont typeface="Wingdings" pitchFamily="2" charset="2"/>
              <a:buNone/>
              <a:defRPr/>
            </a:pPr>
            <a:r>
              <a:rPr lang="en-US" b="1" u="sng" dirty="0"/>
              <a:t>Name			Onset	   Peak Action</a:t>
            </a:r>
          </a:p>
          <a:p>
            <a:pPr eaLnBrk="1" hangingPunct="1">
              <a:defRPr/>
            </a:pPr>
            <a:r>
              <a:rPr lang="en-US" dirty="0" err="1"/>
              <a:t>Lispro</a:t>
            </a:r>
            <a:r>
              <a:rPr lang="en-US" dirty="0"/>
              <a:t> (Humalog)	15-30 min	   1-1.5 </a:t>
            </a:r>
            <a:r>
              <a:rPr lang="en-US" dirty="0" err="1"/>
              <a:t>hrs</a:t>
            </a:r>
            <a:endParaRPr lang="en-US" dirty="0"/>
          </a:p>
          <a:p>
            <a:pPr eaLnBrk="1" hangingPunct="1">
              <a:defRPr/>
            </a:pPr>
            <a:r>
              <a:rPr lang="en-US" dirty="0" err="1"/>
              <a:t>Aspart</a:t>
            </a:r>
            <a:r>
              <a:rPr lang="en-US" dirty="0"/>
              <a:t> (</a:t>
            </a:r>
            <a:r>
              <a:rPr lang="en-US" dirty="0" err="1"/>
              <a:t>NovoLog</a:t>
            </a:r>
            <a:r>
              <a:rPr lang="en-US" dirty="0"/>
              <a:t>)</a:t>
            </a:r>
          </a:p>
          <a:p>
            <a:pPr eaLnBrk="1" hangingPunct="1">
              <a:defRPr/>
            </a:pPr>
            <a:r>
              <a:rPr lang="en-US" dirty="0" err="1"/>
              <a:t>Glulisine</a:t>
            </a:r>
            <a:r>
              <a:rPr lang="en-US" dirty="0"/>
              <a:t> (</a:t>
            </a:r>
            <a:r>
              <a:rPr lang="en-US" dirty="0" err="1"/>
              <a:t>Apidra</a:t>
            </a:r>
            <a:r>
              <a:rPr lang="en-US" dirty="0"/>
              <a:t>)</a:t>
            </a:r>
          </a:p>
          <a:p>
            <a:pPr eaLnBrk="1" hangingPunct="1">
              <a:defRPr/>
            </a:pPr>
            <a:r>
              <a:rPr lang="en-US" dirty="0" err="1"/>
              <a:t>Afrezza</a:t>
            </a:r>
            <a:r>
              <a:rPr lang="en-US" dirty="0"/>
              <a:t> (Inhaled)</a:t>
            </a:r>
          </a:p>
          <a:p>
            <a:pPr eaLnBrk="1" hangingPunct="1">
              <a:defRPr/>
            </a:pPr>
            <a:endParaRPr lang="en-US" dirty="0"/>
          </a:p>
          <a:p>
            <a:pPr eaLnBrk="1" hangingPunct="1">
              <a:defRPr/>
            </a:pPr>
            <a:r>
              <a:rPr lang="en-US" dirty="0"/>
              <a:t>Regular			  30 </a:t>
            </a:r>
            <a:r>
              <a:rPr lang="en-US" dirty="0" err="1"/>
              <a:t>mins</a:t>
            </a:r>
            <a:r>
              <a:rPr lang="en-US" dirty="0"/>
              <a:t>	    2-4 </a:t>
            </a:r>
            <a:r>
              <a:rPr lang="en-US" dirty="0" err="1"/>
              <a:t>hrs</a:t>
            </a:r>
            <a:endParaRPr lang="en-US" dirty="0"/>
          </a:p>
          <a:p>
            <a:pPr eaLnBrk="1" hangingPunct="1">
              <a:buFont typeface="Wingdings" pitchFamily="2" charset="2"/>
              <a:buNone/>
              <a:defRPr/>
            </a:pPr>
            <a:endParaRPr lang="en-US" dirty="0"/>
          </a:p>
          <a:p>
            <a:pPr eaLnBrk="1" hangingPunct="1">
              <a:buFont typeface="Wingdings" pitchFamily="2" charset="2"/>
              <a:buNone/>
              <a:defRPr/>
            </a:pPr>
            <a:endParaRPr lang="en-US" dirty="0"/>
          </a:p>
        </p:txBody>
      </p:sp>
    </p:spTree>
    <p:custDataLst>
      <p:tags r:id="rId1"/>
    </p:custDataLst>
    <p:extLst>
      <p:ext uri="{BB962C8B-B14F-4D97-AF65-F5344CB8AC3E}">
        <p14:creationId xmlns:p14="http://schemas.microsoft.com/office/powerpoint/2010/main" val="3525331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More than 200 units a day?</a:t>
            </a:r>
          </a:p>
        </p:txBody>
      </p:sp>
      <p:sp>
        <p:nvSpPr>
          <p:cNvPr id="7" name="Content Placeholder 6"/>
          <p:cNvSpPr>
            <a:spLocks noGrp="1"/>
          </p:cNvSpPr>
          <p:nvPr>
            <p:ph sz="quarter" idx="1"/>
          </p:nvPr>
        </p:nvSpPr>
        <p:spPr/>
        <p:txBody>
          <a:bodyPr/>
          <a:lstStyle/>
          <a:p>
            <a:endParaRPr lang="en-US"/>
          </a:p>
        </p:txBody>
      </p:sp>
      <p:pic>
        <p:nvPicPr>
          <p:cNvPr id="4" name="Picture 3"/>
          <p:cNvPicPr>
            <a:picLocks noChangeAspect="1"/>
          </p:cNvPicPr>
          <p:nvPr/>
        </p:nvPicPr>
        <p:blipFill>
          <a:blip r:embed="rId3"/>
          <a:stretch>
            <a:fillRect/>
          </a:stretch>
        </p:blipFill>
        <p:spPr>
          <a:xfrm>
            <a:off x="2106055" y="1084217"/>
            <a:ext cx="7000875" cy="4600575"/>
          </a:xfrm>
          <a:prstGeom prst="rect">
            <a:avLst/>
          </a:prstGeom>
        </p:spPr>
      </p:pic>
      <p:pic>
        <p:nvPicPr>
          <p:cNvPr id="6" name="Picture 5"/>
          <p:cNvPicPr>
            <a:picLocks noChangeAspect="1"/>
          </p:cNvPicPr>
          <p:nvPr/>
        </p:nvPicPr>
        <p:blipFill>
          <a:blip r:embed="rId4"/>
          <a:stretch>
            <a:fillRect/>
          </a:stretch>
        </p:blipFill>
        <p:spPr>
          <a:xfrm>
            <a:off x="1371600" y="2630376"/>
            <a:ext cx="2643188" cy="1869572"/>
          </a:xfrm>
          <a:prstGeom prst="rect">
            <a:avLst/>
          </a:prstGeom>
        </p:spPr>
      </p:pic>
      <p:pic>
        <p:nvPicPr>
          <p:cNvPr id="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1084217"/>
            <a:ext cx="2416612" cy="1758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098942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4" name="Content Placeholder 3"/>
          <p:cNvSpPr>
            <a:spLocks noGrp="1"/>
          </p:cNvSpPr>
          <p:nvPr>
            <p:ph sz="quarter" idx="1"/>
          </p:nvPr>
        </p:nvSpPr>
        <p:spPr/>
        <p:txBody>
          <a:bodyPr/>
          <a:lstStyle/>
          <a:p>
            <a:endParaRPr lang="en-US"/>
          </a:p>
        </p:txBody>
      </p:sp>
      <p:pic>
        <p:nvPicPr>
          <p:cNvPr id="7" name="Picture 6"/>
          <p:cNvPicPr>
            <a:picLocks noChangeAspect="1"/>
          </p:cNvPicPr>
          <p:nvPr/>
        </p:nvPicPr>
        <p:blipFill>
          <a:blip r:embed="rId2"/>
          <a:stretch>
            <a:fillRect/>
          </a:stretch>
        </p:blipFill>
        <p:spPr>
          <a:xfrm>
            <a:off x="161059" y="0"/>
            <a:ext cx="8821882" cy="6283961"/>
          </a:xfrm>
          <a:prstGeom prst="rect">
            <a:avLst/>
          </a:prstGeom>
        </p:spPr>
      </p:pic>
    </p:spTree>
    <p:extLst>
      <p:ext uri="{BB962C8B-B14F-4D97-AF65-F5344CB8AC3E}">
        <p14:creationId xmlns:p14="http://schemas.microsoft.com/office/powerpoint/2010/main" val="916979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a:t>Consider U-500 High Potency Insulin</a:t>
            </a:r>
          </a:p>
        </p:txBody>
      </p:sp>
      <p:sp>
        <p:nvSpPr>
          <p:cNvPr id="3" name="Content Placeholder 2"/>
          <p:cNvSpPr>
            <a:spLocks noGrp="1"/>
          </p:cNvSpPr>
          <p:nvPr>
            <p:ph sz="quarter" idx="1"/>
          </p:nvPr>
        </p:nvSpPr>
        <p:spPr/>
        <p:txBody>
          <a:bodyPr>
            <a:normAutofit/>
          </a:bodyPr>
          <a:lstStyle/>
          <a:p>
            <a:pPr marL="0" indent="0">
              <a:buNone/>
              <a:defRPr/>
            </a:pPr>
            <a:r>
              <a:rPr lang="en-US" sz="3600" dirty="0"/>
              <a:t>5 x’s the concentration of u100</a:t>
            </a:r>
          </a:p>
          <a:p>
            <a:pPr>
              <a:defRPr/>
            </a:pPr>
            <a:r>
              <a:rPr lang="en-US" dirty="0"/>
              <a:t>500 units per mL vs 100 units per mL</a:t>
            </a:r>
            <a:endParaRPr lang="en-US" sz="2400" dirty="0"/>
          </a:p>
          <a:p>
            <a:pPr lvl="1">
              <a:defRPr/>
            </a:pPr>
            <a:r>
              <a:rPr lang="en-US" sz="2800" dirty="0"/>
              <a:t>20 mL a vial.  500 units per mL= 10,000 units/vial</a:t>
            </a:r>
          </a:p>
          <a:p>
            <a:pPr lvl="1">
              <a:defRPr/>
            </a:pPr>
            <a:r>
              <a:rPr lang="en-US" sz="2800" dirty="0"/>
              <a:t>Costs ~ </a:t>
            </a:r>
            <a:r>
              <a:rPr lang="en-US" sz="2800" strike="sngStrike" dirty="0"/>
              <a:t>$400 </a:t>
            </a:r>
            <a:r>
              <a:rPr lang="en-US" sz="2800" dirty="0">
                <a:solidFill>
                  <a:srgbClr val="FF0000"/>
                </a:solidFill>
              </a:rPr>
              <a:t>$1,200</a:t>
            </a:r>
            <a:r>
              <a:rPr lang="en-US" sz="2800" dirty="0"/>
              <a:t> per vial</a:t>
            </a:r>
          </a:p>
          <a:p>
            <a:pPr lvl="1">
              <a:defRPr/>
            </a:pPr>
            <a:r>
              <a:rPr lang="en-US" sz="2800" dirty="0"/>
              <a:t>Less volume</a:t>
            </a:r>
          </a:p>
        </p:txBody>
      </p:sp>
      <p:pic>
        <p:nvPicPr>
          <p:cNvPr id="4" name="Picture 3"/>
          <p:cNvPicPr>
            <a:picLocks noChangeAspect="1"/>
          </p:cNvPicPr>
          <p:nvPr/>
        </p:nvPicPr>
        <p:blipFill>
          <a:blip r:embed="rId3"/>
          <a:stretch>
            <a:fillRect/>
          </a:stretch>
        </p:blipFill>
        <p:spPr>
          <a:xfrm>
            <a:off x="7395856" y="1447800"/>
            <a:ext cx="1515088" cy="1524000"/>
          </a:xfrm>
          <a:prstGeom prst="rect">
            <a:avLst/>
          </a:prstGeom>
        </p:spPr>
      </p:pic>
      <p:pic>
        <p:nvPicPr>
          <p:cNvPr id="6" name="Picture 5"/>
          <p:cNvPicPr>
            <a:picLocks noChangeAspect="1"/>
          </p:cNvPicPr>
          <p:nvPr/>
        </p:nvPicPr>
        <p:blipFill>
          <a:blip r:embed="rId4"/>
          <a:stretch>
            <a:fillRect/>
          </a:stretch>
        </p:blipFill>
        <p:spPr>
          <a:xfrm>
            <a:off x="440724" y="4038600"/>
            <a:ext cx="2645893" cy="1871634"/>
          </a:xfrm>
          <a:prstGeom prst="rect">
            <a:avLst/>
          </a:prstGeom>
        </p:spPr>
      </p:pic>
      <p:pic>
        <p:nvPicPr>
          <p:cNvPr id="5" name="Picture 4"/>
          <p:cNvPicPr>
            <a:picLocks noChangeAspect="1"/>
          </p:cNvPicPr>
          <p:nvPr/>
        </p:nvPicPr>
        <p:blipFill>
          <a:blip r:embed="rId5"/>
          <a:stretch>
            <a:fillRect/>
          </a:stretch>
        </p:blipFill>
        <p:spPr>
          <a:xfrm>
            <a:off x="3118878" y="4200044"/>
            <a:ext cx="5664381" cy="1956916"/>
          </a:xfrm>
          <a:prstGeom prst="rect">
            <a:avLst/>
          </a:prstGeom>
        </p:spPr>
      </p:pic>
    </p:spTree>
    <p:custDataLst>
      <p:tags r:id="rId1"/>
    </p:custDataLst>
    <p:extLst>
      <p:ext uri="{BB962C8B-B14F-4D97-AF65-F5344CB8AC3E}">
        <p14:creationId xmlns:p14="http://schemas.microsoft.com/office/powerpoint/2010/main" val="2758305156"/>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p:txBody>
          <a:bodyPr>
            <a:normAutofit/>
          </a:bodyPr>
          <a:lstStyle/>
          <a:p>
            <a:pPr eaLnBrk="1" hangingPunct="1"/>
            <a:r>
              <a:rPr lang="en-US" sz="4000" dirty="0"/>
              <a:t>Bolus Insulin Summary</a:t>
            </a:r>
          </a:p>
        </p:txBody>
      </p:sp>
      <p:sp>
        <p:nvSpPr>
          <p:cNvPr id="204803" name="Rectangle 3"/>
          <p:cNvSpPr>
            <a:spLocks noGrp="1" noChangeArrowheads="1"/>
          </p:cNvSpPr>
          <p:nvPr>
            <p:ph type="body" sz="half" idx="4294967295"/>
          </p:nvPr>
        </p:nvSpPr>
        <p:spPr>
          <a:xfrm>
            <a:off x="491319" y="1143000"/>
            <a:ext cx="8382000" cy="5791200"/>
          </a:xfrm>
        </p:spPr>
        <p:txBody>
          <a:bodyPr/>
          <a:lstStyle/>
          <a:p>
            <a:pPr eaLnBrk="1" hangingPunct="1"/>
            <a:r>
              <a:rPr lang="en-US" dirty="0"/>
              <a:t>Regular, </a:t>
            </a:r>
            <a:r>
              <a:rPr lang="en-US" dirty="0" err="1"/>
              <a:t>Novolog</a:t>
            </a:r>
            <a:r>
              <a:rPr lang="en-US" dirty="0"/>
              <a:t>, Humalog, </a:t>
            </a:r>
            <a:r>
              <a:rPr lang="en-US" dirty="0" err="1"/>
              <a:t>Apidra</a:t>
            </a:r>
            <a:r>
              <a:rPr lang="en-US" dirty="0"/>
              <a:t>, </a:t>
            </a:r>
          </a:p>
          <a:p>
            <a:pPr eaLnBrk="1" hangingPunct="1"/>
            <a:r>
              <a:rPr lang="en-US" dirty="0"/>
              <a:t>Starts working fast (15-30 </a:t>
            </a:r>
            <a:r>
              <a:rPr lang="en-US" dirty="0" err="1"/>
              <a:t>mins</a:t>
            </a:r>
            <a:r>
              <a:rPr lang="en-US" dirty="0"/>
              <a:t>)</a:t>
            </a:r>
          </a:p>
          <a:p>
            <a:pPr eaLnBrk="1" hangingPunct="1"/>
            <a:r>
              <a:rPr lang="en-US" dirty="0"/>
              <a:t>Gets out fast (3-6 hours)</a:t>
            </a:r>
          </a:p>
          <a:p>
            <a:pPr eaLnBrk="1" hangingPunct="1"/>
            <a:r>
              <a:rPr lang="en-US" dirty="0"/>
              <a:t>Post meal BG reflects effectiveness</a:t>
            </a:r>
          </a:p>
          <a:p>
            <a:pPr eaLnBrk="1" hangingPunct="1"/>
            <a:r>
              <a:rPr lang="en-US" dirty="0"/>
              <a:t>Should comprise about ½ total daily dose</a:t>
            </a:r>
          </a:p>
          <a:p>
            <a:pPr eaLnBrk="1" hangingPunct="1"/>
            <a:r>
              <a:rPr lang="en-US" dirty="0"/>
              <a:t>Covers food or hyperglycemia.</a:t>
            </a:r>
          </a:p>
          <a:p>
            <a:pPr eaLnBrk="1" hangingPunct="1"/>
            <a:r>
              <a:rPr lang="en-US" dirty="0"/>
              <a:t>1 unit </a:t>
            </a:r>
          </a:p>
          <a:p>
            <a:pPr lvl="1" eaLnBrk="1" hangingPunct="1"/>
            <a:r>
              <a:rPr lang="en-US" dirty="0"/>
              <a:t>Covers ≈ 10 -15 </a:t>
            </a:r>
            <a:r>
              <a:rPr lang="en-US" dirty="0" err="1"/>
              <a:t>gms</a:t>
            </a:r>
            <a:r>
              <a:rPr lang="en-US" dirty="0"/>
              <a:t> of carb</a:t>
            </a:r>
          </a:p>
          <a:p>
            <a:pPr lvl="1" eaLnBrk="1" hangingPunct="1"/>
            <a:r>
              <a:rPr lang="en-US" dirty="0"/>
              <a:t>Lowers BG ≈ 30 – 50 points</a:t>
            </a:r>
          </a:p>
        </p:txBody>
      </p:sp>
      <p:pic>
        <p:nvPicPr>
          <p:cNvPr id="204804" name="Picture 4" descr="MCj02152940000[1]"/>
          <p:cNvPicPr>
            <a:picLocks noGrp="1" noChangeAspect="1" noChangeArrowheads="1"/>
          </p:cNvPicPr>
          <p:nvPr>
            <p:ph sz="half" idx="4294967295"/>
          </p:nvPr>
        </p:nvPicPr>
        <p:blipFill>
          <a:blip r:embed="rId4" cstate="print">
            <a:extLst>
              <a:ext uri="{28A0092B-C50C-407E-A947-70E740481C1C}">
                <a14:useLocalDpi xmlns:a14="http://schemas.microsoft.com/office/drawing/2010/main" val="0"/>
              </a:ext>
            </a:extLst>
          </a:blip>
          <a:srcRect/>
          <a:stretch>
            <a:fillRect/>
          </a:stretch>
        </p:blipFill>
        <p:spPr>
          <a:xfrm>
            <a:off x="7360870" y="1752600"/>
            <a:ext cx="1284287" cy="1974850"/>
          </a:xfrm>
          <a:noFill/>
        </p:spPr>
      </p:pic>
    </p:spTree>
    <p:custDataLst>
      <p:tags r:id="rId1"/>
    </p:custDataLst>
    <p:extLst>
      <p:ext uri="{BB962C8B-B14F-4D97-AF65-F5344CB8AC3E}">
        <p14:creationId xmlns:p14="http://schemas.microsoft.com/office/powerpoint/2010/main" val="1959589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pancre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60732" y="76200"/>
            <a:ext cx="9083268" cy="6172200"/>
          </a:xfrm>
          <a:prstGeom prst="rect">
            <a:avLst/>
          </a:prstGeom>
        </p:spPr>
      </p:pic>
    </p:spTree>
    <p:custDataLst>
      <p:tags r:id="rId1"/>
    </p:custDataLst>
    <p:extLst>
      <p:ext uri="{BB962C8B-B14F-4D97-AF65-F5344CB8AC3E}">
        <p14:creationId xmlns:p14="http://schemas.microsoft.com/office/powerpoint/2010/main" val="374987398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457200" y="533400"/>
            <a:ext cx="8229600" cy="609600"/>
          </a:xfrm>
        </p:spPr>
        <p:txBody>
          <a:bodyPr>
            <a:normAutofit fontScale="90000"/>
          </a:bodyPr>
          <a:lstStyle/>
          <a:p>
            <a:pPr eaLnBrk="1" hangingPunct="1"/>
            <a:r>
              <a:rPr lang="en-US"/>
              <a:t>Bolus Insulin Timing</a:t>
            </a:r>
          </a:p>
        </p:txBody>
      </p:sp>
      <p:sp>
        <p:nvSpPr>
          <p:cNvPr id="206851" name="Rectangle 3"/>
          <p:cNvSpPr>
            <a:spLocks noGrp="1" noChangeArrowheads="1"/>
          </p:cNvSpPr>
          <p:nvPr>
            <p:ph type="body" idx="1"/>
          </p:nvPr>
        </p:nvSpPr>
        <p:spPr/>
        <p:txBody>
          <a:bodyPr/>
          <a:lstStyle/>
          <a:p>
            <a:pPr eaLnBrk="1" hangingPunct="1">
              <a:lnSpc>
                <a:spcPct val="90000"/>
              </a:lnSpc>
            </a:pPr>
            <a:r>
              <a:rPr lang="en-US" dirty="0"/>
              <a:t>How is the effectiveness of bolus insulin determined?</a:t>
            </a:r>
          </a:p>
          <a:p>
            <a:pPr lvl="1" eaLnBrk="1" hangingPunct="1">
              <a:lnSpc>
                <a:spcPct val="90000"/>
              </a:lnSpc>
            </a:pPr>
            <a:r>
              <a:rPr lang="en-US" dirty="0"/>
              <a:t>2 hour post meal (if you can get it)</a:t>
            </a:r>
          </a:p>
          <a:p>
            <a:pPr lvl="1" eaLnBrk="1" hangingPunct="1">
              <a:lnSpc>
                <a:spcPct val="90000"/>
              </a:lnSpc>
            </a:pPr>
            <a:r>
              <a:rPr lang="en-US" dirty="0"/>
              <a:t>Before next meal blood glucose</a:t>
            </a:r>
          </a:p>
          <a:p>
            <a:pPr lvl="1" eaLnBrk="1" hangingPunct="1">
              <a:lnSpc>
                <a:spcPct val="90000"/>
              </a:lnSpc>
              <a:buFont typeface="Wingdings" panose="05000000000000000000" pitchFamily="2" charset="2"/>
              <a:buNone/>
            </a:pPr>
            <a:endParaRPr lang="en-US" dirty="0"/>
          </a:p>
          <a:p>
            <a:pPr eaLnBrk="1" hangingPunct="1">
              <a:lnSpc>
                <a:spcPct val="90000"/>
              </a:lnSpc>
            </a:pPr>
            <a:r>
              <a:rPr lang="en-US" dirty="0"/>
              <a:t>Glucose goals (ADA) – may be modified by provider/</a:t>
            </a:r>
            <a:r>
              <a:rPr lang="en-US" dirty="0" err="1"/>
              <a:t>pt</a:t>
            </a:r>
            <a:endParaRPr lang="en-US" dirty="0"/>
          </a:p>
          <a:p>
            <a:pPr lvl="1" eaLnBrk="1" hangingPunct="1">
              <a:lnSpc>
                <a:spcPct val="90000"/>
              </a:lnSpc>
            </a:pPr>
            <a:r>
              <a:rPr lang="en-US" dirty="0"/>
              <a:t>1-2 hours post meal  &lt;180</a:t>
            </a:r>
          </a:p>
          <a:p>
            <a:pPr lvl="1" eaLnBrk="1" hangingPunct="1">
              <a:lnSpc>
                <a:spcPct val="90000"/>
              </a:lnSpc>
            </a:pPr>
            <a:r>
              <a:rPr lang="en-US" dirty="0"/>
              <a:t>Before next meal – 80 - 130</a:t>
            </a:r>
          </a:p>
        </p:txBody>
      </p:sp>
    </p:spTree>
    <p:custDataLst>
      <p:tags r:id="rId1"/>
    </p:custDataLst>
    <p:extLst>
      <p:ext uri="{BB962C8B-B14F-4D97-AF65-F5344CB8AC3E}">
        <p14:creationId xmlns:p14="http://schemas.microsoft.com/office/powerpoint/2010/main" val="2980582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Pattern Management –AKA	</a:t>
            </a:r>
          </a:p>
        </p:txBody>
      </p:sp>
      <p:sp>
        <p:nvSpPr>
          <p:cNvPr id="3" name="Content Placeholder 2"/>
          <p:cNvSpPr>
            <a:spLocks noGrp="1"/>
          </p:cNvSpPr>
          <p:nvPr>
            <p:ph sz="quarter" idx="1"/>
          </p:nvPr>
        </p:nvSpPr>
        <p:spPr>
          <a:xfrm>
            <a:off x="457200" y="1219200"/>
            <a:ext cx="2819400" cy="4937760"/>
          </a:xfrm>
        </p:spPr>
        <p:txBody>
          <a:bodyPr>
            <a:normAutofit/>
          </a:bodyPr>
          <a:lstStyle/>
          <a:p>
            <a:pPr marL="0" indent="0">
              <a:buNone/>
            </a:pPr>
            <a:r>
              <a:rPr lang="en-US" sz="5400" dirty="0"/>
              <a:t>How to think </a:t>
            </a:r>
            <a:br>
              <a:rPr lang="en-US" sz="5400" dirty="0"/>
            </a:br>
            <a:r>
              <a:rPr lang="en-US" sz="5400" dirty="0"/>
              <a:t>like a pancreas</a:t>
            </a:r>
            <a:endParaRPr lang="en-US" dirty="0"/>
          </a:p>
        </p:txBody>
      </p:sp>
      <p:pic>
        <p:nvPicPr>
          <p:cNvPr id="5" name="Picture 4"/>
          <p:cNvPicPr>
            <a:picLocks noChangeAspect="1"/>
          </p:cNvPicPr>
          <p:nvPr/>
        </p:nvPicPr>
        <p:blipFill>
          <a:blip r:embed="rId3"/>
          <a:stretch>
            <a:fillRect/>
          </a:stretch>
        </p:blipFill>
        <p:spPr>
          <a:xfrm flipH="1">
            <a:off x="3352800" y="2133600"/>
            <a:ext cx="3196196" cy="4110418"/>
          </a:xfrm>
          <a:prstGeom prst="rect">
            <a:avLst/>
          </a:prstGeom>
        </p:spPr>
      </p:pic>
      <p:pic>
        <p:nvPicPr>
          <p:cNvPr id="6" name="Picture 5"/>
          <p:cNvPicPr>
            <a:picLocks noChangeAspect="1"/>
          </p:cNvPicPr>
          <p:nvPr/>
        </p:nvPicPr>
        <p:blipFill>
          <a:blip r:embed="rId4"/>
          <a:stretch>
            <a:fillRect/>
          </a:stretch>
        </p:blipFill>
        <p:spPr>
          <a:xfrm rot="20462378">
            <a:off x="5551772" y="1597733"/>
            <a:ext cx="2808098" cy="1809402"/>
          </a:xfrm>
          <a:prstGeom prst="rect">
            <a:avLst/>
          </a:prstGeom>
        </p:spPr>
      </p:pic>
    </p:spTree>
    <p:custDataLst>
      <p:tags r:id="rId1"/>
    </p:custDataLst>
    <p:extLst>
      <p:ext uri="{BB962C8B-B14F-4D97-AF65-F5344CB8AC3E}">
        <p14:creationId xmlns:p14="http://schemas.microsoft.com/office/powerpoint/2010/main" val="1560384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normAutofit/>
          </a:bodyPr>
          <a:lstStyle/>
          <a:p>
            <a:pPr eaLnBrk="1" hangingPunct="1"/>
            <a:r>
              <a:rPr lang="en-US" sz="4900"/>
              <a:t>Pattern Management</a:t>
            </a:r>
            <a:endParaRPr lang="en-US"/>
          </a:p>
        </p:txBody>
      </p:sp>
      <p:sp>
        <p:nvSpPr>
          <p:cNvPr id="1427459" name="Rectangle 3"/>
          <p:cNvSpPr>
            <a:spLocks noGrp="1" noChangeArrowheads="1"/>
          </p:cNvSpPr>
          <p:nvPr>
            <p:ph sz="quarter" idx="1"/>
          </p:nvPr>
        </p:nvSpPr>
        <p:spPr/>
        <p:txBody>
          <a:bodyPr/>
          <a:lstStyle/>
          <a:p>
            <a:pPr eaLnBrk="1" hangingPunct="1">
              <a:defRPr/>
            </a:pPr>
            <a:r>
              <a:rPr lang="en-US" dirty="0"/>
              <a:t>Safety 1st!! - Evaluate 3 day patterns</a:t>
            </a:r>
          </a:p>
          <a:p>
            <a:pPr eaLnBrk="1" hangingPunct="1">
              <a:defRPr/>
            </a:pPr>
            <a:r>
              <a:rPr lang="en-US" b="1" dirty="0"/>
              <a:t>Hypo:</a:t>
            </a:r>
            <a:r>
              <a:rPr lang="en-US" dirty="0"/>
              <a:t> </a:t>
            </a:r>
            <a:r>
              <a:rPr lang="en-US" dirty="0" err="1"/>
              <a:t>eval</a:t>
            </a:r>
            <a:r>
              <a:rPr lang="en-US" dirty="0"/>
              <a:t> 1st and fix: </a:t>
            </a:r>
          </a:p>
          <a:p>
            <a:pPr lvl="1" eaLnBrk="1" hangingPunct="1">
              <a:defRPr/>
            </a:pPr>
            <a:r>
              <a:rPr lang="en-US" dirty="0"/>
              <a:t>If possible, decrease medication dose</a:t>
            </a:r>
          </a:p>
          <a:p>
            <a:pPr lvl="1" eaLnBrk="1" hangingPunct="1">
              <a:defRPr/>
            </a:pPr>
            <a:r>
              <a:rPr lang="en-US" dirty="0"/>
              <a:t>Timing of meals, exercise, medications</a:t>
            </a:r>
          </a:p>
          <a:p>
            <a:pPr eaLnBrk="1" hangingPunct="1">
              <a:defRPr/>
            </a:pPr>
            <a:r>
              <a:rPr lang="en-US" b="1" dirty="0"/>
              <a:t>Hyperglycemia: </a:t>
            </a:r>
            <a:r>
              <a:rPr lang="en-US" dirty="0"/>
              <a:t>evaluate 2nd</a:t>
            </a:r>
            <a:endParaRPr lang="en-US" sz="2000" dirty="0">
              <a:solidFill>
                <a:srgbClr val="DC0081"/>
              </a:solidFill>
            </a:endParaRPr>
          </a:p>
          <a:p>
            <a:pPr lvl="1" eaLnBrk="1" hangingPunct="1">
              <a:defRPr/>
            </a:pPr>
            <a:r>
              <a:rPr lang="en-US" dirty="0"/>
              <a:t>Identify patterns</a:t>
            </a:r>
          </a:p>
          <a:p>
            <a:pPr lvl="1" eaLnBrk="1" hangingPunct="1">
              <a:defRPr/>
            </a:pPr>
            <a:r>
              <a:rPr lang="en-US" dirty="0"/>
              <a:t>Before increase insulin, make sure not missing something (carbs, exercise, omission)</a:t>
            </a:r>
          </a:p>
        </p:txBody>
      </p:sp>
      <p:pic>
        <p:nvPicPr>
          <p:cNvPr id="1427460" name="Picture 4" descr="j027704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6200" y="5562600"/>
            <a:ext cx="121920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1460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427460"/>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1427459">
                                            <p:txEl>
                                              <p:pRg st="0" end="0"/>
                                            </p:txEl>
                                          </p:spTgt>
                                        </p:tgtEl>
                                        <p:attrNameLst>
                                          <p:attrName>style.visibility</p:attrName>
                                        </p:attrNameLst>
                                      </p:cBhvr>
                                      <p:to>
                                        <p:strVal val="visible"/>
                                      </p:to>
                                    </p:set>
                                    <p:anim calcmode="lin" valueType="num">
                                      <p:cBhvr additive="base">
                                        <p:cTn id="11" dur="500" fill="hold"/>
                                        <p:tgtEl>
                                          <p:spTgt spid="142745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27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427459">
                                            <p:txEl>
                                              <p:pRg st="1" end="1"/>
                                            </p:txEl>
                                          </p:spTgt>
                                        </p:tgtEl>
                                        <p:attrNameLst>
                                          <p:attrName>style.visibility</p:attrName>
                                        </p:attrNameLst>
                                      </p:cBhvr>
                                      <p:to>
                                        <p:strVal val="visible"/>
                                      </p:to>
                                    </p:set>
                                    <p:anim calcmode="lin" valueType="num">
                                      <p:cBhvr additive="base">
                                        <p:cTn id="17" dur="500" fill="hold"/>
                                        <p:tgtEl>
                                          <p:spTgt spid="142745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27459">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27459">
                                            <p:txEl>
                                              <p:pRg st="2" end="2"/>
                                            </p:txEl>
                                          </p:spTgt>
                                        </p:tgtEl>
                                        <p:attrNameLst>
                                          <p:attrName>style.visibility</p:attrName>
                                        </p:attrNameLst>
                                      </p:cBhvr>
                                      <p:to>
                                        <p:strVal val="visible"/>
                                      </p:to>
                                    </p:set>
                                    <p:anim calcmode="lin" valueType="num">
                                      <p:cBhvr additive="base">
                                        <p:cTn id="21" dur="500" fill="hold"/>
                                        <p:tgtEl>
                                          <p:spTgt spid="1427459">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27459">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27459">
                                            <p:txEl>
                                              <p:pRg st="3" end="3"/>
                                            </p:txEl>
                                          </p:spTgt>
                                        </p:tgtEl>
                                        <p:attrNameLst>
                                          <p:attrName>style.visibility</p:attrName>
                                        </p:attrNameLst>
                                      </p:cBhvr>
                                      <p:to>
                                        <p:strVal val="visible"/>
                                      </p:to>
                                    </p:set>
                                    <p:anim calcmode="lin" valueType="num">
                                      <p:cBhvr additive="base">
                                        <p:cTn id="25" dur="500" fill="hold"/>
                                        <p:tgtEl>
                                          <p:spTgt spid="1427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27459">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27459">
                                            <p:txEl>
                                              <p:pRg st="4" end="4"/>
                                            </p:txEl>
                                          </p:spTgt>
                                        </p:tgtEl>
                                        <p:attrNameLst>
                                          <p:attrName>style.visibility</p:attrName>
                                        </p:attrNameLst>
                                      </p:cBhvr>
                                      <p:to>
                                        <p:strVal val="visible"/>
                                      </p:to>
                                    </p:set>
                                    <p:anim calcmode="lin" valueType="num">
                                      <p:cBhvr additive="base">
                                        <p:cTn id="29" dur="500" fill="hold"/>
                                        <p:tgtEl>
                                          <p:spTgt spid="1427459">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27459">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27459">
                                            <p:txEl>
                                              <p:pRg st="5" end="5"/>
                                            </p:txEl>
                                          </p:spTgt>
                                        </p:tgtEl>
                                        <p:attrNameLst>
                                          <p:attrName>style.visibility</p:attrName>
                                        </p:attrNameLst>
                                      </p:cBhvr>
                                      <p:to>
                                        <p:strVal val="visible"/>
                                      </p:to>
                                    </p:set>
                                    <p:anim calcmode="lin" valueType="num">
                                      <p:cBhvr additive="base">
                                        <p:cTn id="33" dur="500" fill="hold"/>
                                        <p:tgtEl>
                                          <p:spTgt spid="1427459">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427459">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27459">
                                            <p:txEl>
                                              <p:pRg st="6" end="6"/>
                                            </p:txEl>
                                          </p:spTgt>
                                        </p:tgtEl>
                                        <p:attrNameLst>
                                          <p:attrName>style.visibility</p:attrName>
                                        </p:attrNameLst>
                                      </p:cBhvr>
                                      <p:to>
                                        <p:strVal val="visible"/>
                                      </p:to>
                                    </p:set>
                                    <p:anim calcmode="lin" valueType="num">
                                      <p:cBhvr additive="base">
                                        <p:cTn id="37" dur="500" fill="hold"/>
                                        <p:tgtEl>
                                          <p:spTgt spid="1427459">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274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427460"/>
                                        </p:tgtEl>
                                        <p:attrNameLst>
                                          <p:attrName>style.visibility</p:attrName>
                                        </p:attrNameLst>
                                      </p:cBhvr>
                                      <p:to>
                                        <p:strVal val="visible"/>
                                      </p:to>
                                    </p:set>
                                    <p:anim calcmode="lin" valueType="num">
                                      <p:cBhvr additive="base">
                                        <p:cTn id="43" dur="500" fill="hold"/>
                                        <p:tgtEl>
                                          <p:spTgt spid="1427460"/>
                                        </p:tgtEl>
                                        <p:attrNameLst>
                                          <p:attrName>ppt_x</p:attrName>
                                        </p:attrNameLst>
                                      </p:cBhvr>
                                      <p:tavLst>
                                        <p:tav tm="0">
                                          <p:val>
                                            <p:strVal val="#ppt_x"/>
                                          </p:val>
                                        </p:tav>
                                        <p:tav tm="100000">
                                          <p:val>
                                            <p:strVal val="#ppt_x"/>
                                          </p:val>
                                        </p:tav>
                                      </p:tavLst>
                                    </p:anim>
                                    <p:anim calcmode="lin" valueType="num">
                                      <p:cBhvr additive="base">
                                        <p:cTn id="44" dur="500" fill="hold"/>
                                        <p:tgtEl>
                                          <p:spTgt spid="14274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normAutofit fontScale="90000"/>
          </a:bodyPr>
          <a:lstStyle/>
          <a:p>
            <a:pPr eaLnBrk="1" hangingPunct="1"/>
            <a:r>
              <a:rPr lang="en-US" sz="3600" dirty="0"/>
              <a:t>Type 2 – BMI 32. New diagnosis, No meds.</a:t>
            </a:r>
            <a:br>
              <a:rPr lang="en-US" sz="3600" dirty="0"/>
            </a:br>
            <a:r>
              <a:rPr lang="en-US" sz="3600" dirty="0"/>
              <a:t>What Patterns? Recommendations? Meds?</a:t>
            </a:r>
          </a:p>
        </p:txBody>
      </p:sp>
      <p:graphicFrame>
        <p:nvGraphicFramePr>
          <p:cNvPr id="139267" name="Object 1024"/>
          <p:cNvGraphicFramePr>
            <a:graphicFrameLocks noGrp="1" noChangeAspect="1"/>
          </p:cNvGraphicFramePr>
          <p:nvPr>
            <p:ph sz="quarter" idx="1"/>
            <p:extLst/>
          </p:nvPr>
        </p:nvGraphicFramePr>
        <p:xfrm>
          <a:off x="609600" y="1377142"/>
          <a:ext cx="8259688" cy="5410200"/>
        </p:xfrm>
        <a:graphic>
          <a:graphicData uri="http://schemas.openxmlformats.org/presentationml/2006/ole">
            <mc:AlternateContent xmlns:mc="http://schemas.openxmlformats.org/markup-compatibility/2006">
              <mc:Choice xmlns:v="urn:schemas-microsoft-com:vml" Requires="v">
                <p:oleObj spid="_x0000_s103480" name="Document" r:id="rId5" imgW="8300941" imgH="5437182" progId="Word.Document.8">
                  <p:embed/>
                </p:oleObj>
              </mc:Choice>
              <mc:Fallback>
                <p:oleObj name="Document" r:id="rId5" imgW="8300941" imgH="5437182" progId="Word.Document.8">
                  <p:embed/>
                  <p:pic>
                    <p:nvPicPr>
                      <p:cNvPr id="0" name=""/>
                      <p:cNvPicPr>
                        <a:picLocks noChangeAspect="1" noChangeArrowheads="1"/>
                      </p:cNvPicPr>
                      <p:nvPr/>
                    </p:nvPicPr>
                    <p:blipFill>
                      <a:blip r:embed="rId6"/>
                      <a:srcRect/>
                      <a:stretch>
                        <a:fillRect/>
                      </a:stretch>
                    </p:blipFill>
                    <p:spPr bwMode="auto">
                      <a:xfrm>
                        <a:off x="609600" y="1377142"/>
                        <a:ext cx="8259688" cy="541020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4283069312"/>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normAutofit fontScale="90000"/>
          </a:bodyPr>
          <a:lstStyle/>
          <a:p>
            <a:pPr eaLnBrk="1" hangingPunct="1"/>
            <a:r>
              <a:rPr lang="en-US" sz="3600"/>
              <a:t>Bolus – Insulin Sliding Scale</a:t>
            </a:r>
            <a:br>
              <a:rPr lang="en-US" sz="3600"/>
            </a:br>
            <a:r>
              <a:rPr lang="en-US" sz="2800"/>
              <a:t> Starts at 150, 2 units for every 50 </a:t>
            </a:r>
            <a:r>
              <a:rPr lang="en-US" sz="2400"/>
              <a:t>mg/dl</a:t>
            </a:r>
            <a:r>
              <a:rPr lang="en-US" sz="2800"/>
              <a:t> &gt;150</a:t>
            </a:r>
          </a:p>
        </p:txBody>
      </p:sp>
      <p:graphicFrame>
        <p:nvGraphicFramePr>
          <p:cNvPr id="129027" name="Object 1024"/>
          <p:cNvGraphicFramePr>
            <a:graphicFrameLocks noGrp="1" noChangeAspect="1"/>
          </p:cNvGraphicFramePr>
          <p:nvPr>
            <p:ph sz="quarter" idx="1"/>
            <p:extLst>
              <p:ext uri="{D42A27DB-BD31-4B8C-83A1-F6EECF244321}">
                <p14:modId xmlns:p14="http://schemas.microsoft.com/office/powerpoint/2010/main" val="1081867908"/>
              </p:ext>
            </p:extLst>
          </p:nvPr>
        </p:nvGraphicFramePr>
        <p:xfrm>
          <a:off x="609600" y="1371600"/>
          <a:ext cx="8077200" cy="5137442"/>
        </p:xfrm>
        <a:graphic>
          <a:graphicData uri="http://schemas.openxmlformats.org/presentationml/2006/ole">
            <mc:AlternateContent xmlns:mc="http://schemas.openxmlformats.org/markup-compatibility/2006">
              <mc:Choice xmlns:v="urn:schemas-microsoft-com:vml" Requires="v">
                <p:oleObj spid="_x0000_s104505" name="Document" r:id="rId5" imgW="7917099" imgH="5035521" progId="Word.Document.8">
                  <p:embed/>
                </p:oleObj>
              </mc:Choice>
              <mc:Fallback>
                <p:oleObj name="Document" r:id="rId5" imgW="7917099" imgH="5035521" progId="Word.Document.8">
                  <p:embed/>
                  <p:pic>
                    <p:nvPicPr>
                      <p:cNvPr id="0" name=""/>
                      <p:cNvPicPr>
                        <a:picLocks noChangeAspect="1" noChangeArrowheads="1"/>
                      </p:cNvPicPr>
                      <p:nvPr/>
                    </p:nvPicPr>
                    <p:blipFill>
                      <a:blip r:embed="rId6"/>
                      <a:srcRect/>
                      <a:stretch>
                        <a:fillRect/>
                      </a:stretch>
                    </p:blipFill>
                    <p:spPr bwMode="auto">
                      <a:xfrm>
                        <a:off x="609600" y="1371600"/>
                        <a:ext cx="8077200" cy="5137442"/>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243563741"/>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457200" y="152400"/>
            <a:ext cx="8229600" cy="1143000"/>
          </a:xfrm>
        </p:spPr>
        <p:txBody>
          <a:bodyPr>
            <a:noAutofit/>
          </a:bodyPr>
          <a:lstStyle/>
          <a:p>
            <a:pPr eaLnBrk="1" hangingPunct="1"/>
            <a:r>
              <a:rPr lang="en-US" sz="3600" dirty="0"/>
              <a:t>Basal </a:t>
            </a:r>
            <a:r>
              <a:rPr lang="en-US" sz="3600" dirty="0" err="1"/>
              <a:t>Insulins</a:t>
            </a:r>
            <a:r>
              <a:rPr lang="en-US" sz="3600" dirty="0"/>
              <a:t> </a:t>
            </a:r>
            <a:br>
              <a:rPr lang="en-US" sz="3600" dirty="0"/>
            </a:br>
            <a:r>
              <a:rPr lang="en-US" sz="3200" dirty="0"/>
              <a:t>(½ of total daily dose</a:t>
            </a:r>
            <a:r>
              <a:rPr lang="en-US" sz="3600" dirty="0"/>
              <a:t>) </a:t>
            </a:r>
          </a:p>
        </p:txBody>
      </p:sp>
      <p:sp>
        <p:nvSpPr>
          <p:cNvPr id="1410051" name="Rectangle 3"/>
          <p:cNvSpPr>
            <a:spLocks noGrp="1" noChangeArrowheads="1"/>
          </p:cNvSpPr>
          <p:nvPr>
            <p:ph sz="quarter" idx="1"/>
          </p:nvPr>
        </p:nvSpPr>
        <p:spPr>
          <a:xfrm>
            <a:off x="457200" y="1447800"/>
            <a:ext cx="8229600" cy="4709160"/>
          </a:xfrm>
        </p:spPr>
        <p:txBody>
          <a:bodyPr>
            <a:normAutofit fontScale="92500" lnSpcReduction="20000"/>
          </a:bodyPr>
          <a:lstStyle/>
          <a:p>
            <a:pPr eaLnBrk="1" hangingPunct="1">
              <a:buFont typeface="Wingdings" pitchFamily="2" charset="2"/>
              <a:buNone/>
              <a:defRPr/>
            </a:pPr>
            <a:r>
              <a:rPr lang="en-US" u="sng" dirty="0">
                <a:solidFill>
                  <a:schemeClr val="accent1">
                    <a:lumMod val="50000"/>
                  </a:schemeClr>
                </a:solidFill>
              </a:rPr>
              <a:t>Intermediate Acting	  Peak Action   Duration</a:t>
            </a:r>
          </a:p>
          <a:p>
            <a:pPr eaLnBrk="1" hangingPunct="1">
              <a:defRPr/>
            </a:pPr>
            <a:r>
              <a:rPr lang="en-US" dirty="0"/>
              <a:t>NPH	  		  4-12 </a:t>
            </a:r>
            <a:r>
              <a:rPr lang="en-US" dirty="0" err="1"/>
              <a:t>hrs</a:t>
            </a:r>
            <a:r>
              <a:rPr lang="en-US" dirty="0"/>
              <a:t>		12-24</a:t>
            </a:r>
          </a:p>
          <a:p>
            <a:pPr eaLnBrk="1" hangingPunct="1">
              <a:defRPr/>
            </a:pPr>
            <a:endParaRPr lang="en-US" dirty="0"/>
          </a:p>
          <a:p>
            <a:pPr eaLnBrk="1" hangingPunct="1">
              <a:buFont typeface="Wingdings" pitchFamily="2" charset="2"/>
              <a:buNone/>
              <a:defRPr/>
            </a:pPr>
            <a:r>
              <a:rPr lang="en-US" u="sng" dirty="0">
                <a:solidFill>
                  <a:schemeClr val="accent1">
                    <a:lumMod val="50000"/>
                  </a:schemeClr>
                </a:solidFill>
              </a:rPr>
              <a:t>Long Acting	  		Peak Action       Duration</a:t>
            </a:r>
          </a:p>
          <a:p>
            <a:pPr eaLnBrk="1" hangingPunct="1">
              <a:defRPr/>
            </a:pPr>
            <a:r>
              <a:rPr lang="en-US" dirty="0" err="1"/>
              <a:t>Detemir</a:t>
            </a:r>
            <a:r>
              <a:rPr lang="en-US" dirty="0"/>
              <a:t> (</a:t>
            </a:r>
            <a:r>
              <a:rPr lang="en-US" dirty="0" err="1"/>
              <a:t>Levemir</a:t>
            </a:r>
            <a:r>
              <a:rPr lang="en-US" dirty="0"/>
              <a:t>)	  No Peak		20 </a:t>
            </a:r>
            <a:r>
              <a:rPr lang="en-US" dirty="0" err="1"/>
              <a:t>hrs</a:t>
            </a:r>
            <a:endParaRPr lang="en-US" dirty="0"/>
          </a:p>
          <a:p>
            <a:pPr eaLnBrk="1" hangingPunct="1">
              <a:defRPr/>
            </a:pPr>
            <a:r>
              <a:rPr lang="en-US" dirty="0"/>
              <a:t>Glargine (Lantus)	  			24 </a:t>
            </a:r>
            <a:r>
              <a:rPr lang="en-US" dirty="0" err="1"/>
              <a:t>hrs</a:t>
            </a:r>
            <a:endParaRPr lang="en-US" dirty="0"/>
          </a:p>
          <a:p>
            <a:pPr eaLnBrk="1" hangingPunct="1">
              <a:defRPr/>
            </a:pPr>
            <a:r>
              <a:rPr lang="en-US" dirty="0"/>
              <a:t>Glargine (</a:t>
            </a:r>
            <a:r>
              <a:rPr lang="en-US" dirty="0" err="1"/>
              <a:t>Basaglar</a:t>
            </a:r>
            <a:r>
              <a:rPr lang="en-US" dirty="0"/>
              <a:t>)				24 </a:t>
            </a:r>
            <a:r>
              <a:rPr lang="en-US" dirty="0" err="1"/>
              <a:t>hrs</a:t>
            </a:r>
            <a:endParaRPr lang="en-US" dirty="0"/>
          </a:p>
          <a:p>
            <a:pPr eaLnBrk="1" hangingPunct="1">
              <a:defRPr/>
            </a:pPr>
            <a:r>
              <a:rPr lang="en-US" dirty="0" err="1"/>
              <a:t>Degludec</a:t>
            </a:r>
            <a:r>
              <a:rPr lang="en-US" dirty="0"/>
              <a:t> (</a:t>
            </a:r>
            <a:r>
              <a:rPr lang="en-US" dirty="0" err="1"/>
              <a:t>Tresiba</a:t>
            </a:r>
            <a:r>
              <a:rPr lang="en-US" dirty="0"/>
              <a:t>)				42 </a:t>
            </a:r>
            <a:r>
              <a:rPr lang="en-US" dirty="0" err="1"/>
              <a:t>hrs</a:t>
            </a:r>
            <a:endParaRPr lang="en-US" dirty="0"/>
          </a:p>
          <a:p>
            <a:pPr eaLnBrk="1" hangingPunct="1">
              <a:defRPr/>
            </a:pPr>
            <a:endParaRPr lang="en-US" dirty="0"/>
          </a:p>
          <a:p>
            <a:pPr eaLnBrk="1" hangingPunct="1">
              <a:buFont typeface="Wingdings" pitchFamily="2" charset="2"/>
              <a:buNone/>
              <a:defRPr/>
            </a:pPr>
            <a:r>
              <a:rPr lang="en-US" i="1" dirty="0"/>
              <a:t>Fasting BG reflects efficacy of basal</a:t>
            </a:r>
          </a:p>
        </p:txBody>
      </p:sp>
    </p:spTree>
    <p:custDataLst>
      <p:tags r:id="rId1"/>
    </p:custDataLst>
    <p:extLst>
      <p:ext uri="{BB962C8B-B14F-4D97-AF65-F5344CB8AC3E}">
        <p14:creationId xmlns:p14="http://schemas.microsoft.com/office/powerpoint/2010/main" val="2754798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410051">
                                            <p:txEl>
                                              <p:pRg st="9" end="9"/>
                                            </p:txEl>
                                          </p:spTgt>
                                        </p:tgtEl>
                                        <p:attrNameLst>
                                          <p:attrName>style.visibility</p:attrName>
                                        </p:attrNameLst>
                                      </p:cBhvr>
                                      <p:to>
                                        <p:strVal val="visible"/>
                                      </p:to>
                                    </p:set>
                                    <p:anim calcmode="lin" valueType="num">
                                      <p:cBhvr additive="base">
                                        <p:cTn id="7" dur="2000" fill="hold"/>
                                        <p:tgtEl>
                                          <p:spTgt spid="1410051">
                                            <p:txEl>
                                              <p:pRg st="9" end="9"/>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1410051">
                                            <p:txEl>
                                              <p:pRg st="9" end="9"/>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Degludec</a:t>
            </a:r>
            <a:endParaRPr lang="en-US" dirty="0"/>
          </a:p>
        </p:txBody>
      </p:sp>
      <p:sp>
        <p:nvSpPr>
          <p:cNvPr id="3" name="Content Placeholder 2"/>
          <p:cNvSpPr>
            <a:spLocks noGrp="1"/>
          </p:cNvSpPr>
          <p:nvPr>
            <p:ph sz="quarter" idx="1"/>
          </p:nvPr>
        </p:nvSpPr>
        <p:spPr>
          <a:xfrm>
            <a:off x="457200" y="1219200"/>
            <a:ext cx="5715000" cy="5181600"/>
          </a:xfrm>
        </p:spPr>
        <p:txBody>
          <a:bodyPr>
            <a:normAutofit fontScale="92500"/>
          </a:bodyPr>
          <a:lstStyle/>
          <a:p>
            <a:r>
              <a:rPr lang="en-US" dirty="0" err="1"/>
              <a:t>Degludec</a:t>
            </a:r>
            <a:r>
              <a:rPr lang="en-US" dirty="0"/>
              <a:t> (</a:t>
            </a:r>
            <a:r>
              <a:rPr lang="en-US" dirty="0" err="1"/>
              <a:t>Tresiba</a:t>
            </a:r>
            <a:r>
              <a:rPr lang="en-US" dirty="0"/>
              <a:t>)</a:t>
            </a:r>
          </a:p>
          <a:p>
            <a:pPr lvl="1"/>
            <a:r>
              <a:rPr lang="en-US" dirty="0"/>
              <a:t>An ultra long acting insulin - lasts</a:t>
            </a:r>
          </a:p>
          <a:p>
            <a:pPr marL="274320" lvl="1" indent="0">
              <a:buNone/>
            </a:pPr>
            <a:r>
              <a:rPr lang="en-US" dirty="0"/>
              <a:t>    up to 42 hours </a:t>
            </a:r>
          </a:p>
          <a:p>
            <a:pPr lvl="1"/>
            <a:r>
              <a:rPr lang="en-US" dirty="0"/>
              <a:t>Takes 3-4 days to reach steady state</a:t>
            </a:r>
          </a:p>
          <a:p>
            <a:pPr lvl="1"/>
            <a:r>
              <a:rPr lang="en-US" dirty="0"/>
              <a:t>Available in u-100 and u-200 pens</a:t>
            </a:r>
          </a:p>
          <a:p>
            <a:pPr lvl="1"/>
            <a:r>
              <a:rPr lang="en-US" dirty="0"/>
              <a:t>Seems to cause less hypo</a:t>
            </a:r>
          </a:p>
          <a:p>
            <a:pPr lvl="1"/>
            <a:r>
              <a:rPr lang="en-US" dirty="0"/>
              <a:t>Adjust dose every 3-4 days</a:t>
            </a:r>
          </a:p>
          <a:p>
            <a:pPr lvl="1"/>
            <a:r>
              <a:rPr lang="en-US" dirty="0"/>
              <a:t>Wait at least 8 hours between doses</a:t>
            </a:r>
          </a:p>
          <a:p>
            <a:pPr lvl="1"/>
            <a:r>
              <a:rPr lang="en-US" dirty="0"/>
              <a:t>Good at room temp for 8 </a:t>
            </a:r>
            <a:r>
              <a:rPr lang="en-US" dirty="0" err="1"/>
              <a:t>wks</a:t>
            </a:r>
            <a:endParaRPr lang="en-US" dirty="0"/>
          </a:p>
          <a:p>
            <a:r>
              <a:rPr lang="en-US" dirty="0" err="1"/>
              <a:t>Ryzodeg</a:t>
            </a:r>
            <a:r>
              <a:rPr lang="en-US" dirty="0"/>
              <a:t> 70/30</a:t>
            </a:r>
          </a:p>
          <a:p>
            <a:pPr lvl="1"/>
            <a:r>
              <a:rPr lang="en-US" dirty="0"/>
              <a:t> mixture of insulin </a:t>
            </a:r>
            <a:r>
              <a:rPr lang="en-US" dirty="0" err="1"/>
              <a:t>degludec</a:t>
            </a:r>
            <a:r>
              <a:rPr lang="en-US" dirty="0"/>
              <a:t> and </a:t>
            </a:r>
            <a:r>
              <a:rPr lang="en-US" dirty="0" err="1"/>
              <a:t>aspart</a:t>
            </a:r>
            <a:endParaRPr lang="en-US" dirty="0"/>
          </a:p>
          <a:p>
            <a:pPr lvl="1"/>
            <a:endParaRPr lang="en-US" dirty="0"/>
          </a:p>
          <a:p>
            <a:pPr lvl="1"/>
            <a:endParaRPr lang="en-US" dirty="0"/>
          </a:p>
        </p:txBody>
      </p:sp>
      <p:pic>
        <p:nvPicPr>
          <p:cNvPr id="79876" name="Picture 4" descr="http://sugartoday.info/wp-content/uploads/2012/12/insulinedegilic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0200" y="1295400"/>
            <a:ext cx="3553097" cy="129540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descr="Image result for basagla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98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94066">
            <a:off x="5736005" y="5249127"/>
            <a:ext cx="2664976" cy="672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6825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r>
              <a:rPr lang="en-US"/>
              <a:t>Basal Insulin Summary</a:t>
            </a:r>
          </a:p>
        </p:txBody>
      </p:sp>
      <p:pic>
        <p:nvPicPr>
          <p:cNvPr id="131076" name="Picture 4" descr="MCAN03906_0000[1]"/>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6019800" y="3166088"/>
            <a:ext cx="2209800" cy="1668824"/>
          </a:xfrm>
          <a:noFill/>
          <a:extLst>
            <a:ext uri="{909E8E84-426E-40DD-AFC4-6F175D3DCCD1}">
              <a14:hiddenFill xmlns:a14="http://schemas.microsoft.com/office/drawing/2010/main">
                <a:solidFill>
                  <a:srgbClr val="FFFFFF"/>
                </a:solidFill>
              </a14:hiddenFill>
            </a:ext>
          </a:extLst>
        </p:spPr>
      </p:pic>
      <p:sp>
        <p:nvSpPr>
          <p:cNvPr id="1411075" name="Rectangle 3"/>
          <p:cNvSpPr>
            <a:spLocks noGrp="1" noChangeArrowheads="1"/>
          </p:cNvSpPr>
          <p:nvPr>
            <p:ph type="body" sz="half" idx="4294967295"/>
          </p:nvPr>
        </p:nvSpPr>
        <p:spPr>
          <a:xfrm>
            <a:off x="457200" y="1295400"/>
            <a:ext cx="8229600" cy="5181600"/>
          </a:xfrm>
        </p:spPr>
        <p:txBody>
          <a:bodyPr/>
          <a:lstStyle/>
          <a:p>
            <a:pPr eaLnBrk="1" hangingPunct="1">
              <a:defRPr/>
            </a:pPr>
            <a:r>
              <a:rPr lang="en-US" dirty="0"/>
              <a:t>NPH, </a:t>
            </a:r>
            <a:r>
              <a:rPr lang="en-US" dirty="0" err="1"/>
              <a:t>Levemir</a:t>
            </a:r>
            <a:r>
              <a:rPr lang="en-US" dirty="0"/>
              <a:t>, Lantus, </a:t>
            </a:r>
            <a:r>
              <a:rPr lang="en-US" dirty="0" err="1"/>
              <a:t>Degludec</a:t>
            </a:r>
            <a:endParaRPr lang="en-US" dirty="0"/>
          </a:p>
          <a:p>
            <a:pPr eaLnBrk="1" hangingPunct="1">
              <a:defRPr/>
            </a:pPr>
            <a:r>
              <a:rPr lang="en-US" dirty="0"/>
              <a:t>Covers in between meals, through night</a:t>
            </a:r>
          </a:p>
          <a:p>
            <a:pPr eaLnBrk="1" hangingPunct="1">
              <a:defRPr/>
            </a:pPr>
            <a:r>
              <a:rPr lang="en-US" dirty="0"/>
              <a:t>Starts working slow (4 hours)</a:t>
            </a:r>
          </a:p>
          <a:p>
            <a:pPr eaLnBrk="1" hangingPunct="1">
              <a:defRPr/>
            </a:pPr>
            <a:r>
              <a:rPr lang="en-US" dirty="0"/>
              <a:t>Stays in long (12-24 hours)</a:t>
            </a:r>
          </a:p>
          <a:p>
            <a:pPr lvl="1" eaLnBrk="1" hangingPunct="1">
              <a:defRPr/>
            </a:pPr>
            <a:r>
              <a:rPr lang="en-US" dirty="0">
                <a:solidFill>
                  <a:schemeClr val="tx1"/>
                </a:solidFill>
              </a:rPr>
              <a:t>NPH 12 </a:t>
            </a:r>
            <a:r>
              <a:rPr lang="en-US" dirty="0" err="1">
                <a:solidFill>
                  <a:schemeClr val="tx1"/>
                </a:solidFill>
              </a:rPr>
              <a:t>hrs</a:t>
            </a:r>
            <a:endParaRPr lang="en-US" dirty="0">
              <a:solidFill>
                <a:schemeClr val="tx1"/>
              </a:solidFill>
            </a:endParaRPr>
          </a:p>
          <a:p>
            <a:pPr lvl="1" eaLnBrk="1" hangingPunct="1">
              <a:defRPr/>
            </a:pPr>
            <a:r>
              <a:rPr lang="en-US" dirty="0" err="1">
                <a:solidFill>
                  <a:schemeClr val="tx1"/>
                </a:solidFill>
              </a:rPr>
              <a:t>Levemir</a:t>
            </a:r>
            <a:r>
              <a:rPr lang="en-US" dirty="0">
                <a:solidFill>
                  <a:schemeClr val="tx1"/>
                </a:solidFill>
              </a:rPr>
              <a:t>, Lantus 20-24 </a:t>
            </a:r>
            <a:r>
              <a:rPr lang="en-US" dirty="0" err="1">
                <a:solidFill>
                  <a:schemeClr val="tx1"/>
                </a:solidFill>
              </a:rPr>
              <a:t>hrs</a:t>
            </a:r>
            <a:endParaRPr lang="en-US" dirty="0">
              <a:solidFill>
                <a:schemeClr val="tx1"/>
              </a:solidFill>
            </a:endParaRPr>
          </a:p>
          <a:p>
            <a:pPr lvl="1" eaLnBrk="1" hangingPunct="1">
              <a:defRPr/>
            </a:pPr>
            <a:r>
              <a:rPr lang="en-US" dirty="0" err="1"/>
              <a:t>Degludec</a:t>
            </a:r>
            <a:r>
              <a:rPr lang="en-US" dirty="0"/>
              <a:t> – 42 hours</a:t>
            </a:r>
            <a:endParaRPr lang="en-US" dirty="0">
              <a:solidFill>
                <a:schemeClr val="tx1"/>
              </a:solidFill>
            </a:endParaRPr>
          </a:p>
          <a:p>
            <a:pPr eaLnBrk="1" hangingPunct="1">
              <a:defRPr/>
            </a:pPr>
            <a:r>
              <a:rPr lang="en-US" dirty="0">
                <a:solidFill>
                  <a:schemeClr val="accent1">
                    <a:lumMod val="50000"/>
                  </a:schemeClr>
                </a:solidFill>
              </a:rPr>
              <a:t>Fasting blood glucose reflects effectiveness</a:t>
            </a:r>
          </a:p>
        </p:txBody>
      </p:sp>
    </p:spTree>
    <p:custDataLst>
      <p:tags r:id="rId1"/>
    </p:custDataLst>
    <p:extLst>
      <p:ext uri="{BB962C8B-B14F-4D97-AF65-F5344CB8AC3E}">
        <p14:creationId xmlns:p14="http://schemas.microsoft.com/office/powerpoint/2010/main" val="3495888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457200" y="152400"/>
            <a:ext cx="8229600" cy="1219200"/>
          </a:xfrm>
        </p:spPr>
        <p:txBody>
          <a:bodyPr>
            <a:normAutofit/>
          </a:bodyPr>
          <a:lstStyle/>
          <a:p>
            <a:pPr eaLnBrk="1" hangingPunct="1"/>
            <a:r>
              <a:rPr lang="en-US" sz="3600" dirty="0"/>
              <a:t>Basal + Metformin</a:t>
            </a:r>
            <a:br>
              <a:rPr lang="en-US" sz="3600" dirty="0"/>
            </a:br>
            <a:r>
              <a:rPr lang="en-US" sz="3600" dirty="0"/>
              <a:t>Type 2, 80kg – A1c 8.7%</a:t>
            </a:r>
          </a:p>
        </p:txBody>
      </p:sp>
      <p:graphicFrame>
        <p:nvGraphicFramePr>
          <p:cNvPr id="132099" name="Object 1024"/>
          <p:cNvGraphicFramePr>
            <a:graphicFrameLocks noGrp="1" noChangeAspect="1"/>
          </p:cNvGraphicFramePr>
          <p:nvPr>
            <p:ph sz="quarter" idx="1"/>
            <p:extLst>
              <p:ext uri="{D42A27DB-BD31-4B8C-83A1-F6EECF244321}">
                <p14:modId xmlns:p14="http://schemas.microsoft.com/office/powerpoint/2010/main" val="1412254148"/>
              </p:ext>
            </p:extLst>
          </p:nvPr>
        </p:nvGraphicFramePr>
        <p:xfrm>
          <a:off x="307975" y="1479550"/>
          <a:ext cx="9064625" cy="6915150"/>
        </p:xfrm>
        <a:graphic>
          <a:graphicData uri="http://schemas.openxmlformats.org/presentationml/2006/ole">
            <mc:AlternateContent xmlns:mc="http://schemas.openxmlformats.org/markup-compatibility/2006">
              <mc:Choice xmlns:v="urn:schemas-microsoft-com:vml" Requires="v">
                <p:oleObj spid="_x0000_s105529" name="Document" r:id="rId5" imgW="8430812" imgH="5623976" progId="Word.Document.8">
                  <p:embed/>
                </p:oleObj>
              </mc:Choice>
              <mc:Fallback>
                <p:oleObj name="Document" r:id="rId5" imgW="8430812" imgH="5623976" progId="Word.Document.8">
                  <p:embed/>
                  <p:pic>
                    <p:nvPicPr>
                      <p:cNvPr id="0" name=""/>
                      <p:cNvPicPr>
                        <a:picLocks noChangeAspect="1" noChangeArrowheads="1"/>
                      </p:cNvPicPr>
                      <p:nvPr/>
                    </p:nvPicPr>
                    <p:blipFill>
                      <a:blip r:embed="rId6"/>
                      <a:srcRect/>
                      <a:stretch>
                        <a:fillRect/>
                      </a:stretch>
                    </p:blipFill>
                    <p:spPr bwMode="auto">
                      <a:xfrm>
                        <a:off x="307975" y="1479550"/>
                        <a:ext cx="9064625" cy="6915150"/>
                      </a:xfrm>
                      <a:prstGeom prst="rect">
                        <a:avLst/>
                      </a:prstGeom>
                      <a:noFill/>
                      <a:ln>
                        <a:noFill/>
                      </a:ln>
                      <a:extLst/>
                    </p:spPr>
                  </p:pic>
                </p:oleObj>
              </mc:Fallback>
            </mc:AlternateContent>
          </a:graphicData>
        </a:graphic>
      </p:graphicFrame>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38600" y="2286000"/>
            <a:ext cx="2527570" cy="1677117"/>
          </a:xfrm>
          <a:prstGeom prst="rect">
            <a:avLst/>
          </a:prstGeom>
        </p:spPr>
      </p:pic>
    </p:spTree>
    <p:custDataLst>
      <p:tags r:id="rId2"/>
    </p:custDataLst>
    <p:extLst>
      <p:ext uri="{BB962C8B-B14F-4D97-AF65-F5344CB8AC3E}">
        <p14:creationId xmlns:p14="http://schemas.microsoft.com/office/powerpoint/2010/main" val="533489862"/>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sz="quarter" idx="1"/>
          </p:nvPr>
        </p:nvPicPr>
        <p:blipFill>
          <a:blip r:embed="rId2"/>
          <a:stretch>
            <a:fillRect/>
          </a:stretch>
        </p:blipFill>
        <p:spPr>
          <a:xfrm>
            <a:off x="1371600" y="118282"/>
            <a:ext cx="5906193" cy="6587318"/>
          </a:xfrm>
          <a:prstGeom prst="rect">
            <a:avLst/>
          </a:prstGeom>
        </p:spPr>
      </p:pic>
    </p:spTree>
    <p:extLst>
      <p:ext uri="{BB962C8B-B14F-4D97-AF65-F5344CB8AC3E}">
        <p14:creationId xmlns:p14="http://schemas.microsoft.com/office/powerpoint/2010/main" val="49391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228600"/>
            <a:ext cx="8229600" cy="1143000"/>
          </a:xfrm>
          <a:solidFill>
            <a:srgbClr val="B1D45A"/>
          </a:solidFill>
        </p:spPr>
        <p:txBody>
          <a:bodyPr lIns="90477" tIns="44445" rIns="90477" bIns="44445" anchor="b">
            <a:normAutofit fontScale="90000"/>
          </a:bodyPr>
          <a:lstStyle/>
          <a:p>
            <a:pPr eaLnBrk="1" hangingPunct="1"/>
            <a:r>
              <a:rPr lang="en-US" sz="4000" dirty="0"/>
              <a:t>Role of the Pancreas</a:t>
            </a:r>
            <a:br>
              <a:rPr lang="en-US" sz="4000" dirty="0"/>
            </a:br>
            <a:r>
              <a:rPr lang="en-US" sz="4000" dirty="0"/>
              <a:t>Endocrine Functions</a:t>
            </a:r>
            <a:endParaRPr lang="en-US" sz="4000" dirty="0">
              <a:sym typeface="Monotype Sorts" pitchFamily="2" charset="2"/>
            </a:endParaRPr>
          </a:p>
        </p:txBody>
      </p:sp>
      <p:sp>
        <p:nvSpPr>
          <p:cNvPr id="31747" name="Rectangle 3"/>
          <p:cNvSpPr>
            <a:spLocks noGrp="1" noChangeArrowheads="1"/>
          </p:cNvSpPr>
          <p:nvPr>
            <p:ph sz="quarter" idx="1"/>
          </p:nvPr>
        </p:nvSpPr>
        <p:spPr>
          <a:xfrm>
            <a:off x="457200" y="1600200"/>
            <a:ext cx="4267200" cy="4419600"/>
          </a:xfrm>
        </p:spPr>
        <p:txBody>
          <a:bodyPr lIns="90477" tIns="44445" rIns="90477" bIns="44445">
            <a:normAutofit lnSpcReduction="10000"/>
          </a:bodyPr>
          <a:lstStyle/>
          <a:p>
            <a:pPr eaLnBrk="1" hangingPunct="1">
              <a:buFont typeface="Wingdings" panose="05000000000000000000" pitchFamily="2" charset="2"/>
              <a:buNone/>
            </a:pPr>
            <a:r>
              <a:rPr lang="en-US" b="1" dirty="0"/>
              <a:t>Beta Cells - Insulin</a:t>
            </a:r>
            <a:endParaRPr lang="en-US" dirty="0"/>
          </a:p>
          <a:p>
            <a:pPr lvl="1" eaLnBrk="1" hangingPunct="1">
              <a:buSzPct val="75000"/>
              <a:buFont typeface="Monotype Sorts" pitchFamily="2" charset="2"/>
              <a:buNone/>
            </a:pPr>
            <a:r>
              <a:rPr lang="en-US" dirty="0"/>
              <a:t>Anabolic hormone - helps store glucose as glycogen in muscle, liver  </a:t>
            </a:r>
          </a:p>
          <a:p>
            <a:pPr lvl="1" eaLnBrk="1" hangingPunct="1">
              <a:buSzPct val="75000"/>
              <a:buFont typeface="Wingdings" panose="05000000000000000000" pitchFamily="2" charset="2"/>
              <a:buChar char="–"/>
            </a:pPr>
            <a:r>
              <a:rPr lang="en-US" dirty="0"/>
              <a:t>secreted in response to elevated glucose</a:t>
            </a:r>
          </a:p>
          <a:p>
            <a:pPr lvl="1" eaLnBrk="1" hangingPunct="1">
              <a:buSzPct val="75000"/>
              <a:buFont typeface="Wingdings" panose="05000000000000000000" pitchFamily="2" charset="2"/>
              <a:buChar char="–"/>
            </a:pPr>
            <a:r>
              <a:rPr lang="en-US" dirty="0"/>
              <a:t>halts breakdown of glycogen in liver</a:t>
            </a:r>
          </a:p>
          <a:p>
            <a:pPr lvl="1" eaLnBrk="1" hangingPunct="1">
              <a:buSzPct val="75000"/>
              <a:buFont typeface="Wingdings" panose="05000000000000000000" pitchFamily="2" charset="2"/>
              <a:buChar char="–"/>
            </a:pPr>
            <a:r>
              <a:rPr lang="en-US" dirty="0"/>
              <a:t>increases protein synthesis, fat storage</a:t>
            </a:r>
          </a:p>
          <a:p>
            <a:pPr lvl="1" eaLnBrk="1" hangingPunct="1">
              <a:buSzPct val="75000"/>
              <a:buFont typeface="Wingdings" panose="05000000000000000000" pitchFamily="2" charset="2"/>
              <a:buChar char="–"/>
            </a:pPr>
            <a:r>
              <a:rPr lang="en-US" dirty="0"/>
              <a:t>powerful hypoglycemic</a:t>
            </a:r>
          </a:p>
        </p:txBody>
      </p:sp>
      <p:sp>
        <p:nvSpPr>
          <p:cNvPr id="31748" name="Rectangle 4"/>
          <p:cNvSpPr>
            <a:spLocks noGrp="1" noChangeArrowheads="1"/>
          </p:cNvSpPr>
          <p:nvPr>
            <p:ph sz="quarter" idx="2"/>
          </p:nvPr>
        </p:nvSpPr>
        <p:spPr>
          <a:xfrm>
            <a:off x="4495800" y="1905000"/>
            <a:ext cx="4267200" cy="4495800"/>
          </a:xfrm>
        </p:spPr>
        <p:txBody>
          <a:bodyPr lIns="90477" tIns="44445" rIns="90477" bIns="44445"/>
          <a:lstStyle/>
          <a:p>
            <a:pPr eaLnBrk="1" hangingPunct="1">
              <a:buFont typeface="Wingdings" panose="05000000000000000000" pitchFamily="2" charset="2"/>
              <a:buNone/>
            </a:pPr>
            <a:r>
              <a:rPr lang="en-US" b="1" dirty="0">
                <a:solidFill>
                  <a:schemeClr val="tx2"/>
                </a:solidFill>
              </a:rPr>
              <a:t> </a:t>
            </a:r>
            <a:endParaRPr lang="en-US" sz="2400" dirty="0"/>
          </a:p>
        </p:txBody>
      </p:sp>
      <p:sp>
        <p:nvSpPr>
          <p:cNvPr id="1637381" name="Rectangle 5"/>
          <p:cNvSpPr>
            <a:spLocks noChangeArrowheads="1"/>
          </p:cNvSpPr>
          <p:nvPr/>
        </p:nvSpPr>
        <p:spPr bwMode="auto">
          <a:xfrm>
            <a:off x="4724400" y="1676400"/>
            <a:ext cx="3962400" cy="4114800"/>
          </a:xfrm>
          <a:prstGeom prst="rect">
            <a:avLst/>
          </a:prstGeom>
          <a:noFill/>
          <a:ln w="12700">
            <a:noFill/>
            <a:miter lim="800000"/>
            <a:headEnd/>
            <a:tailEnd/>
          </a:ln>
          <a:effectLst/>
        </p:spPr>
        <p:txBody>
          <a:bodyPr lIns="90477" tIns="44445" rIns="90477" bIns="44445"/>
          <a:lstStyle/>
          <a:p>
            <a:pPr marL="342900" indent="-342900" eaLnBrk="1" hangingPunct="1">
              <a:spcBef>
                <a:spcPct val="20000"/>
              </a:spcBef>
              <a:buClr>
                <a:schemeClr val="tx2"/>
              </a:buClr>
              <a:buSzPct val="60000"/>
              <a:buFont typeface="Wingdings" pitchFamily="2" charset="2"/>
              <a:buNone/>
              <a:defRPr/>
            </a:pPr>
            <a:r>
              <a:rPr lang="en-US" sz="2800" b="1" dirty="0">
                <a:solidFill>
                  <a:srgbClr val="7030A0"/>
                </a:solidFill>
                <a:effectLst>
                  <a:outerShdw blurRad="38100" dist="38100" dir="2700000" algn="tl">
                    <a:srgbClr val="000000"/>
                  </a:outerShdw>
                </a:effectLst>
                <a:latin typeface="Tahoma" pitchFamily="34" charset="0"/>
              </a:rPr>
              <a:t>Beta Cells - Amylin</a:t>
            </a:r>
            <a:r>
              <a:rPr lang="en-US" sz="2800" dirty="0">
                <a:solidFill>
                  <a:srgbClr val="7030A0"/>
                </a:solidFill>
                <a:effectLst>
                  <a:outerShdw blurRad="38100" dist="38100" dir="2700000" algn="tl">
                    <a:srgbClr val="000000"/>
                  </a:outerShdw>
                </a:effectLst>
                <a:latin typeface="Tahoma" pitchFamily="34" charset="0"/>
              </a:rPr>
              <a:t>  </a:t>
            </a:r>
          </a:p>
          <a:p>
            <a:pPr marL="742950" lvl="1" indent="-285750" eaLnBrk="1" hangingPunct="1">
              <a:spcBef>
                <a:spcPct val="20000"/>
              </a:spcBef>
              <a:buClr>
                <a:schemeClr val="folHlink"/>
              </a:buClr>
              <a:buSzPct val="75000"/>
              <a:buFont typeface="Wingdings" pitchFamily="2" charset="2"/>
              <a:buBlip>
                <a:blip r:embed="rId4"/>
              </a:buBlip>
              <a:defRPr/>
            </a:pPr>
            <a:r>
              <a:rPr lang="en-US" dirty="0">
                <a:effectLst>
                  <a:outerShdw blurRad="38100" dist="38100" dir="2700000" algn="tl">
                    <a:srgbClr val="000000"/>
                  </a:outerShdw>
                </a:effectLst>
                <a:latin typeface="Tahoma" pitchFamily="34" charset="0"/>
              </a:rPr>
              <a:t>secreted in 1:1 ratio with insulin</a:t>
            </a:r>
          </a:p>
          <a:p>
            <a:pPr marL="742950" lvl="1" indent="-285750" eaLnBrk="1" hangingPunct="1">
              <a:spcBef>
                <a:spcPct val="20000"/>
              </a:spcBef>
              <a:buClr>
                <a:schemeClr val="folHlink"/>
              </a:buClr>
              <a:buSzPct val="75000"/>
              <a:buFont typeface="Wingdings" pitchFamily="2" charset="2"/>
              <a:buBlip>
                <a:blip r:embed="rId4"/>
              </a:buBlip>
              <a:defRPr/>
            </a:pPr>
            <a:r>
              <a:rPr lang="en-US" dirty="0">
                <a:effectLst>
                  <a:outerShdw blurRad="38100" dist="38100" dir="2700000" algn="tl">
                    <a:srgbClr val="000000"/>
                  </a:outerShdw>
                </a:effectLst>
                <a:latin typeface="Tahoma" pitchFamily="34" charset="0"/>
              </a:rPr>
              <a:t>Causes satiety</a:t>
            </a:r>
          </a:p>
          <a:p>
            <a:pPr marL="742950" lvl="1" indent="-285750" eaLnBrk="1" hangingPunct="1">
              <a:spcBef>
                <a:spcPct val="20000"/>
              </a:spcBef>
              <a:buClr>
                <a:schemeClr val="folHlink"/>
              </a:buClr>
              <a:buSzPct val="75000"/>
              <a:buFont typeface="Wingdings" pitchFamily="2" charset="2"/>
              <a:buBlip>
                <a:blip r:embed="rId4"/>
              </a:buBlip>
              <a:defRPr/>
            </a:pPr>
            <a:r>
              <a:rPr lang="en-US" dirty="0">
                <a:effectLst>
                  <a:outerShdw blurRad="38100" dist="38100" dir="2700000" algn="tl">
                    <a:srgbClr val="000000"/>
                  </a:outerShdw>
                </a:effectLst>
                <a:latin typeface="Tahoma" pitchFamily="34" charset="0"/>
              </a:rPr>
              <a:t>Lowers post-prandial glucagon response</a:t>
            </a:r>
          </a:p>
          <a:p>
            <a:pPr marL="742950" lvl="1" indent="-285750" eaLnBrk="1" hangingPunct="1">
              <a:spcBef>
                <a:spcPct val="20000"/>
              </a:spcBef>
              <a:buClr>
                <a:schemeClr val="folHlink"/>
              </a:buClr>
              <a:buSzPct val="75000"/>
              <a:buFont typeface="Wingdings" pitchFamily="2" charset="2"/>
              <a:buBlip>
                <a:blip r:embed="rId4"/>
              </a:buBlip>
              <a:defRPr/>
            </a:pPr>
            <a:r>
              <a:rPr lang="en-US" dirty="0">
                <a:effectLst>
                  <a:outerShdw blurRad="38100" dist="38100" dir="2700000" algn="tl">
                    <a:srgbClr val="000000"/>
                  </a:outerShdw>
                </a:effectLst>
                <a:latin typeface="Tahoma" pitchFamily="34" charset="0"/>
              </a:rPr>
              <a:t>Slows gastric emptying</a:t>
            </a:r>
          </a:p>
          <a:p>
            <a:pPr marL="742950" lvl="1" indent="-285750" eaLnBrk="1" hangingPunct="1">
              <a:spcBef>
                <a:spcPct val="20000"/>
              </a:spcBef>
              <a:buClr>
                <a:schemeClr val="folHlink"/>
              </a:buClr>
              <a:buSzPct val="75000"/>
              <a:buFont typeface="Wingdings" pitchFamily="2" charset="2"/>
              <a:buBlip>
                <a:blip r:embed="rId4"/>
              </a:buBlip>
              <a:defRPr/>
            </a:pPr>
            <a:r>
              <a:rPr lang="en-US" dirty="0">
                <a:effectLst>
                  <a:outerShdw blurRad="38100" dist="38100" dir="2700000" algn="tl">
                    <a:srgbClr val="000000"/>
                  </a:outerShdw>
                </a:effectLst>
                <a:latin typeface="Tahoma" pitchFamily="34" charset="0"/>
              </a:rPr>
              <a:t>Type 1 make none</a:t>
            </a:r>
          </a:p>
          <a:p>
            <a:pPr marL="742950" lvl="1" indent="-285750" eaLnBrk="1" hangingPunct="1">
              <a:spcBef>
                <a:spcPct val="20000"/>
              </a:spcBef>
              <a:buClr>
                <a:schemeClr val="folHlink"/>
              </a:buClr>
              <a:buSzPct val="75000"/>
              <a:buFont typeface="Wingdings" pitchFamily="2" charset="2"/>
              <a:buBlip>
                <a:blip r:embed="rId4"/>
              </a:buBlip>
              <a:defRPr/>
            </a:pPr>
            <a:r>
              <a:rPr lang="en-US" dirty="0">
                <a:effectLst>
                  <a:outerShdw blurRad="38100" dist="38100" dir="2700000" algn="tl">
                    <a:srgbClr val="000000"/>
                  </a:outerShdw>
                </a:effectLst>
                <a:latin typeface="Tahoma" pitchFamily="34" charset="0"/>
              </a:rPr>
              <a:t>Type 2 make less than normal amounts</a:t>
            </a:r>
          </a:p>
        </p:txBody>
      </p:sp>
    </p:spTree>
    <p:custDataLst>
      <p:tags r:id="rId1"/>
    </p:custDataLst>
    <p:extLst>
      <p:ext uri="{BB962C8B-B14F-4D97-AF65-F5344CB8AC3E}">
        <p14:creationId xmlns:p14="http://schemas.microsoft.com/office/powerpoint/2010/main" val="30306375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7381"/>
                                        </p:tgtEl>
                                        <p:attrNameLst>
                                          <p:attrName>style.visibility</p:attrName>
                                        </p:attrNameLst>
                                      </p:cBhvr>
                                      <p:to>
                                        <p:strVal val="visible"/>
                                      </p:to>
                                    </p:set>
                                    <p:anim calcmode="lin" valueType="num">
                                      <p:cBhvr additive="base">
                                        <p:cTn id="7" dur="2000" fill="hold"/>
                                        <p:tgtEl>
                                          <p:spTgt spid="1637381"/>
                                        </p:tgtEl>
                                        <p:attrNameLst>
                                          <p:attrName>ppt_x</p:attrName>
                                        </p:attrNameLst>
                                      </p:cBhvr>
                                      <p:tavLst>
                                        <p:tav tm="0">
                                          <p:val>
                                            <p:strVal val="#ppt_x"/>
                                          </p:val>
                                        </p:tav>
                                        <p:tav tm="100000">
                                          <p:val>
                                            <p:strVal val="#ppt_x"/>
                                          </p:val>
                                        </p:tav>
                                      </p:tavLst>
                                    </p:anim>
                                    <p:anim calcmode="lin" valueType="num">
                                      <p:cBhvr additive="base">
                                        <p:cTn id="8" dur="2000" fill="hold"/>
                                        <p:tgtEl>
                                          <p:spTgt spid="16373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7381"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p>
        </p:txBody>
      </p:sp>
      <p:sp>
        <p:nvSpPr>
          <p:cNvPr id="3" name="Content Placeholder 2"/>
          <p:cNvSpPr>
            <a:spLocks noGrp="1"/>
          </p:cNvSpPr>
          <p:nvPr>
            <p:ph sz="quarter" idx="1"/>
          </p:nvPr>
        </p:nvSpPr>
        <p:spPr>
          <a:xfrm>
            <a:off x="457200" y="1219200"/>
            <a:ext cx="5715000" cy="4937760"/>
          </a:xfrm>
        </p:spPr>
        <p:txBody>
          <a:bodyPr>
            <a:normAutofit/>
          </a:bodyPr>
          <a:lstStyle/>
          <a:p>
            <a:r>
              <a:rPr lang="en-US" sz="3000" dirty="0"/>
              <a:t>At max basal dose </a:t>
            </a:r>
          </a:p>
          <a:p>
            <a:pPr lvl="1"/>
            <a:r>
              <a:rPr lang="en-US" sz="2800" dirty="0"/>
              <a:t>80 x 0.5 = 40 units</a:t>
            </a:r>
          </a:p>
          <a:p>
            <a:r>
              <a:rPr lang="en-US" sz="3000" dirty="0"/>
              <a:t>Start bolus insulin at largest meal</a:t>
            </a:r>
          </a:p>
          <a:p>
            <a:r>
              <a:rPr lang="en-US" sz="3000" dirty="0"/>
              <a:t>Or switch to 70/30 Insulin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0630" y="3672840"/>
            <a:ext cx="2756170" cy="1828800"/>
          </a:xfrm>
          <a:prstGeom prst="rect">
            <a:avLst/>
          </a:prstGeom>
        </p:spPr>
      </p:pic>
    </p:spTree>
    <p:custDataLst>
      <p:tags r:id="rId1"/>
    </p:custDataLst>
    <p:extLst>
      <p:ext uri="{BB962C8B-B14F-4D97-AF65-F5344CB8AC3E}">
        <p14:creationId xmlns:p14="http://schemas.microsoft.com/office/powerpoint/2010/main" val="234064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4147" name="Object 1024">
            <a:hlinkClick r:id="" action="ppaction://ole?verb=0"/>
          </p:cNvPr>
          <p:cNvGraphicFramePr>
            <a:graphicFrameLocks/>
          </p:cNvGraphicFramePr>
          <p:nvPr>
            <p:extLst/>
          </p:nvPr>
        </p:nvGraphicFramePr>
        <p:xfrm>
          <a:off x="457200" y="1447801"/>
          <a:ext cx="8580438" cy="6008688"/>
        </p:xfrm>
        <a:graphic>
          <a:graphicData uri="http://schemas.openxmlformats.org/presentationml/2006/ole">
            <mc:AlternateContent xmlns:mc="http://schemas.openxmlformats.org/markup-compatibility/2006">
              <mc:Choice xmlns:v="urn:schemas-microsoft-com:vml" Requires="v">
                <p:oleObj spid="_x0000_s106552" name="Document" r:id="rId5" imgW="8619486" imgH="6026450" progId="Word.Document.8">
                  <p:embed/>
                </p:oleObj>
              </mc:Choice>
              <mc:Fallback>
                <p:oleObj name="Document" r:id="rId5" imgW="8619486" imgH="6026450" progId="Word.Document.8">
                  <p:embed/>
                  <p:pic>
                    <p:nvPicPr>
                      <p:cNvPr id="0" name=""/>
                      <p:cNvPicPr>
                        <a:picLocks noChangeArrowheads="1"/>
                      </p:cNvPicPr>
                      <p:nvPr/>
                    </p:nvPicPr>
                    <p:blipFill>
                      <a:blip r:embed="rId6"/>
                      <a:srcRect/>
                      <a:stretch>
                        <a:fillRect/>
                      </a:stretch>
                    </p:blipFill>
                    <p:spPr bwMode="auto">
                      <a:xfrm>
                        <a:off x="457200" y="1447801"/>
                        <a:ext cx="8580438" cy="6008688"/>
                      </a:xfrm>
                      <a:prstGeom prst="rect">
                        <a:avLst/>
                      </a:prstGeom>
                      <a:noFill/>
                      <a:ln>
                        <a:noFill/>
                      </a:ln>
                      <a:effectLst/>
                      <a:extLst/>
                    </p:spPr>
                  </p:pic>
                </p:oleObj>
              </mc:Fallback>
            </mc:AlternateContent>
          </a:graphicData>
        </a:graphic>
      </p:graphicFrame>
      <p:sp>
        <p:nvSpPr>
          <p:cNvPr id="3" name="Title 2"/>
          <p:cNvSpPr>
            <a:spLocks noGrp="1"/>
          </p:cNvSpPr>
          <p:nvPr>
            <p:ph type="title"/>
          </p:nvPr>
        </p:nvSpPr>
        <p:spPr/>
        <p:txBody>
          <a:bodyPr/>
          <a:lstStyle/>
          <a:p>
            <a:r>
              <a:rPr lang="en-US" dirty="0"/>
              <a:t>Combo Sub-Q Insulin</a:t>
            </a:r>
          </a:p>
        </p:txBody>
      </p:sp>
    </p:spTree>
    <p:custDataLst>
      <p:tags r:id="rId2"/>
    </p:custDataLst>
    <p:extLst>
      <p:ext uri="{BB962C8B-B14F-4D97-AF65-F5344CB8AC3E}">
        <p14:creationId xmlns:p14="http://schemas.microsoft.com/office/powerpoint/2010/main" val="1671721897"/>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Next Steps – Switch from 40 units basal to 70/30 Insulin</a:t>
            </a:r>
          </a:p>
        </p:txBody>
      </p:sp>
      <p:sp>
        <p:nvSpPr>
          <p:cNvPr id="3" name="Content Placeholder 2"/>
          <p:cNvSpPr>
            <a:spLocks noGrp="1"/>
          </p:cNvSpPr>
          <p:nvPr>
            <p:ph sz="quarter" idx="1"/>
          </p:nvPr>
        </p:nvSpPr>
        <p:spPr>
          <a:xfrm>
            <a:off x="457200" y="1219200"/>
            <a:ext cx="5715000" cy="4937760"/>
          </a:xfrm>
        </p:spPr>
        <p:txBody>
          <a:bodyPr>
            <a:normAutofit/>
          </a:bodyPr>
          <a:lstStyle/>
          <a:p>
            <a:pPr marL="0" indent="0">
              <a:buNone/>
            </a:pPr>
            <a:endParaRPr lang="en-US" sz="3000" dirty="0"/>
          </a:p>
          <a:p>
            <a:r>
              <a:rPr lang="en-US" dirty="0"/>
              <a:t>Switch to 70/30 Insulin</a:t>
            </a:r>
          </a:p>
          <a:p>
            <a:r>
              <a:rPr lang="en-US" dirty="0"/>
              <a:t>Take current dose and give 2/3 in am and 1/3 in pm. </a:t>
            </a:r>
          </a:p>
          <a:p>
            <a:pPr lvl="1"/>
            <a:r>
              <a:rPr lang="en-US" sz="2800" dirty="0"/>
              <a:t>2/3 of basal in am</a:t>
            </a:r>
          </a:p>
          <a:p>
            <a:pPr lvl="2"/>
            <a:r>
              <a:rPr lang="en-US" sz="2800" dirty="0"/>
              <a:t>40 units x 0.6 = 24 units 70/30</a:t>
            </a:r>
          </a:p>
          <a:p>
            <a:pPr lvl="1"/>
            <a:r>
              <a:rPr lang="en-US" sz="2800" dirty="0"/>
              <a:t>1/3 of basal in *pm</a:t>
            </a:r>
          </a:p>
          <a:p>
            <a:pPr lvl="2"/>
            <a:r>
              <a:rPr lang="en-US" sz="2400" dirty="0"/>
              <a:t> </a:t>
            </a:r>
            <a:r>
              <a:rPr lang="en-US" sz="2800" dirty="0"/>
              <a:t>40 units x 0.4 = 16 units 70/30</a:t>
            </a:r>
            <a:endParaRPr lang="en-US" sz="2400" dirty="0"/>
          </a:p>
          <a:p>
            <a:pPr lvl="1"/>
            <a:r>
              <a:rPr lang="en-US" sz="2800" dirty="0"/>
              <a:t>*pm = before dinner</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0630" y="1600200"/>
            <a:ext cx="2756170" cy="1828800"/>
          </a:xfrm>
          <a:prstGeom prst="rect">
            <a:avLst/>
          </a:prstGeom>
        </p:spPr>
      </p:pic>
    </p:spTree>
    <p:custDataLst>
      <p:tags r:id="rId1"/>
    </p:custDataLst>
    <p:extLst>
      <p:ext uri="{BB962C8B-B14F-4D97-AF65-F5344CB8AC3E}">
        <p14:creationId xmlns:p14="http://schemas.microsoft.com/office/powerpoint/2010/main" val="2592435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normAutofit fontScale="90000"/>
          </a:bodyPr>
          <a:lstStyle/>
          <a:p>
            <a:pPr eaLnBrk="1" hangingPunct="1"/>
            <a:r>
              <a:rPr lang="en-US" sz="3600" dirty="0"/>
              <a:t>24u 70/30 am,  16 u 70/30 pm</a:t>
            </a:r>
            <a:br>
              <a:rPr lang="en-US" sz="3600" dirty="0"/>
            </a:br>
            <a:r>
              <a:rPr lang="en-US" sz="3600" dirty="0"/>
              <a:t>Patterns? Changes needed?</a:t>
            </a:r>
          </a:p>
        </p:txBody>
      </p:sp>
      <p:graphicFrame>
        <p:nvGraphicFramePr>
          <p:cNvPr id="136195" name="Object 1024"/>
          <p:cNvGraphicFramePr>
            <a:graphicFrameLocks noGrp="1" noChangeAspect="1"/>
          </p:cNvGraphicFramePr>
          <p:nvPr>
            <p:ph sz="quarter" idx="1"/>
            <p:extLst/>
          </p:nvPr>
        </p:nvGraphicFramePr>
        <p:xfrm>
          <a:off x="685800" y="1447800"/>
          <a:ext cx="8001000" cy="5505113"/>
        </p:xfrm>
        <a:graphic>
          <a:graphicData uri="http://schemas.openxmlformats.org/presentationml/2006/ole">
            <mc:AlternateContent xmlns:mc="http://schemas.openxmlformats.org/markup-compatibility/2006">
              <mc:Choice xmlns:v="urn:schemas-microsoft-com:vml" Requires="v">
                <p:oleObj spid="_x0000_s107576" name="Document" r:id="rId5" imgW="7906998" imgH="5440781" progId="Word.Document.8">
                  <p:embed/>
                </p:oleObj>
              </mc:Choice>
              <mc:Fallback>
                <p:oleObj name="Document" r:id="rId5" imgW="7906998" imgH="5440781" progId="Word.Document.8">
                  <p:embed/>
                  <p:pic>
                    <p:nvPicPr>
                      <p:cNvPr id="0" name=""/>
                      <p:cNvPicPr>
                        <a:picLocks noChangeAspect="1" noChangeArrowheads="1"/>
                      </p:cNvPicPr>
                      <p:nvPr/>
                    </p:nvPicPr>
                    <p:blipFill>
                      <a:blip r:embed="rId6"/>
                      <a:srcRect/>
                      <a:stretch>
                        <a:fillRect/>
                      </a:stretch>
                    </p:blipFill>
                    <p:spPr bwMode="auto">
                      <a:xfrm>
                        <a:off x="685800" y="1447800"/>
                        <a:ext cx="8001000" cy="5505113"/>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1304218188"/>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pPr eaLnBrk="1" hangingPunct="1"/>
            <a:r>
              <a:rPr lang="en-US" sz="3200" dirty="0"/>
              <a:t>Type 2 – Glyburide 20mg AM, 10u Lantus pm</a:t>
            </a:r>
          </a:p>
        </p:txBody>
      </p:sp>
      <p:graphicFrame>
        <p:nvGraphicFramePr>
          <p:cNvPr id="140291" name="Object 1024"/>
          <p:cNvGraphicFramePr>
            <a:graphicFrameLocks noGrp="1" noChangeAspect="1"/>
          </p:cNvGraphicFramePr>
          <p:nvPr>
            <p:ph sz="quarter" idx="1"/>
            <p:extLst>
              <p:ext uri="{D42A27DB-BD31-4B8C-83A1-F6EECF244321}">
                <p14:modId xmlns:p14="http://schemas.microsoft.com/office/powerpoint/2010/main" val="4016347215"/>
              </p:ext>
            </p:extLst>
          </p:nvPr>
        </p:nvGraphicFramePr>
        <p:xfrm>
          <a:off x="441960" y="1447800"/>
          <a:ext cx="8200738" cy="5638800"/>
        </p:xfrm>
        <a:graphic>
          <a:graphicData uri="http://schemas.openxmlformats.org/presentationml/2006/ole">
            <mc:AlternateContent xmlns:mc="http://schemas.openxmlformats.org/markup-compatibility/2006">
              <mc:Choice xmlns:v="urn:schemas-microsoft-com:vml" Requires="v">
                <p:oleObj spid="_x0000_s108601" name="Document" r:id="rId5" imgW="7926118" imgH="5450139" progId="Word.Document.8">
                  <p:embed/>
                </p:oleObj>
              </mc:Choice>
              <mc:Fallback>
                <p:oleObj name="Document" r:id="rId5" imgW="7926118" imgH="5450139" progId="Word.Document.8">
                  <p:embed/>
                  <p:pic>
                    <p:nvPicPr>
                      <p:cNvPr id="0" name=""/>
                      <p:cNvPicPr>
                        <a:picLocks noChangeAspect="1" noChangeArrowheads="1"/>
                      </p:cNvPicPr>
                      <p:nvPr/>
                    </p:nvPicPr>
                    <p:blipFill>
                      <a:blip r:embed="rId6"/>
                      <a:srcRect/>
                      <a:stretch>
                        <a:fillRect/>
                      </a:stretch>
                    </p:blipFill>
                    <p:spPr bwMode="auto">
                      <a:xfrm>
                        <a:off x="441960" y="1447800"/>
                        <a:ext cx="8200738" cy="563880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3581741063"/>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457200" y="152400"/>
            <a:ext cx="8229600" cy="1371600"/>
          </a:xfrm>
        </p:spPr>
        <p:txBody>
          <a:bodyPr>
            <a:normAutofit fontScale="90000"/>
          </a:bodyPr>
          <a:lstStyle/>
          <a:p>
            <a:r>
              <a:rPr lang="en-US"/>
              <a:t>What Medications Cause Hypoglycemia?</a:t>
            </a:r>
          </a:p>
        </p:txBody>
      </p:sp>
      <p:sp>
        <p:nvSpPr>
          <p:cNvPr id="136195" name="Content Placeholder 2"/>
          <p:cNvSpPr>
            <a:spLocks noGrp="1"/>
          </p:cNvSpPr>
          <p:nvPr>
            <p:ph sz="quarter" idx="1"/>
          </p:nvPr>
        </p:nvSpPr>
        <p:spPr>
          <a:xfrm>
            <a:off x="457200" y="1828800"/>
            <a:ext cx="4876800" cy="4328160"/>
          </a:xfrm>
        </p:spPr>
        <p:txBody>
          <a:bodyPr/>
          <a:lstStyle/>
          <a:p>
            <a:pPr>
              <a:defRPr/>
            </a:pPr>
            <a:r>
              <a:rPr lang="en-US" sz="4400" dirty="0"/>
              <a:t>Insulin</a:t>
            </a:r>
          </a:p>
          <a:p>
            <a:pPr>
              <a:defRPr/>
            </a:pPr>
            <a:r>
              <a:rPr lang="en-US" sz="4400" dirty="0"/>
              <a:t>Sulfonylureas</a:t>
            </a:r>
          </a:p>
          <a:p>
            <a:pPr>
              <a:defRPr/>
            </a:pPr>
            <a:r>
              <a:rPr lang="en-US" sz="4400" dirty="0" err="1"/>
              <a:t>Meglitinides</a:t>
            </a:r>
            <a:endParaRPr lang="en-US" sz="4400" dirty="0"/>
          </a:p>
          <a:p>
            <a:pPr>
              <a:defRPr/>
            </a:pPr>
            <a:r>
              <a:rPr lang="en-US" dirty="0"/>
              <a:t>Or any combo medication that includes these</a:t>
            </a:r>
          </a:p>
        </p:txBody>
      </p:sp>
      <p:pic>
        <p:nvPicPr>
          <p:cNvPr id="2" name="Picture 1"/>
          <p:cNvPicPr>
            <a:picLocks noChangeAspect="1"/>
          </p:cNvPicPr>
          <p:nvPr/>
        </p:nvPicPr>
        <p:blipFill>
          <a:blip r:embed="rId3" cstate="print">
            <a:duotone>
              <a:prstClr val="black"/>
              <a:schemeClr val="accent3">
                <a:lumMod val="50000"/>
                <a:tint val="45000"/>
                <a:satMod val="400000"/>
              </a:schemeClr>
            </a:duotone>
            <a:extLst>
              <a:ext uri="{28A0092B-C50C-407E-A947-70E740481C1C}">
                <a14:useLocalDpi xmlns:a14="http://schemas.microsoft.com/office/drawing/2010/main" val="0"/>
              </a:ext>
            </a:extLst>
          </a:blip>
          <a:stretch>
            <a:fillRect/>
          </a:stretch>
        </p:blipFill>
        <p:spPr>
          <a:xfrm>
            <a:off x="5562600" y="1827727"/>
            <a:ext cx="2303667" cy="1905000"/>
          </a:xfrm>
          <a:prstGeom prst="rect">
            <a:avLst/>
          </a:prstGeom>
          <a:solidFill>
            <a:schemeClr val="accent5">
              <a:lumMod val="75000"/>
            </a:schemeClr>
          </a:solidFill>
        </p:spPr>
      </p:pic>
    </p:spTree>
    <p:custDataLst>
      <p:tags r:id="rId1"/>
    </p:custDataLst>
    <p:extLst>
      <p:ext uri="{BB962C8B-B14F-4D97-AF65-F5344CB8AC3E}">
        <p14:creationId xmlns:p14="http://schemas.microsoft.com/office/powerpoint/2010/main" val="3780602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5042" name="Rectangle 2"/>
          <p:cNvSpPr>
            <a:spLocks noGrp="1" noChangeArrowheads="1"/>
          </p:cNvSpPr>
          <p:nvPr>
            <p:ph type="title"/>
          </p:nvPr>
        </p:nvSpPr>
        <p:spPr/>
        <p:txBody>
          <a:bodyPr>
            <a:normAutofit/>
          </a:bodyPr>
          <a:lstStyle/>
          <a:p>
            <a:pPr eaLnBrk="1" hangingPunct="1">
              <a:defRPr/>
            </a:pPr>
            <a:r>
              <a:rPr lang="en-US" dirty="0"/>
              <a:t>Sulfonylureas</a:t>
            </a:r>
            <a:r>
              <a:rPr lang="en-US" dirty="0">
                <a:solidFill>
                  <a:schemeClr val="accent1">
                    <a:lumMod val="20000"/>
                    <a:lumOff val="80000"/>
                  </a:schemeClr>
                </a:solidFill>
              </a:rPr>
              <a:t> </a:t>
            </a:r>
            <a:r>
              <a:rPr lang="en-US" dirty="0"/>
              <a:t>- Squirts</a:t>
            </a:r>
          </a:p>
        </p:txBody>
      </p:sp>
      <p:sp>
        <p:nvSpPr>
          <p:cNvPr id="1495043" name="Rectangle 3"/>
          <p:cNvSpPr>
            <a:spLocks noGrp="1" noChangeArrowheads="1"/>
          </p:cNvSpPr>
          <p:nvPr>
            <p:ph sz="quarter" idx="1"/>
          </p:nvPr>
        </p:nvSpPr>
        <p:spPr>
          <a:xfrm>
            <a:off x="457200" y="1219200"/>
            <a:ext cx="6019800" cy="4800600"/>
          </a:xfrm>
        </p:spPr>
        <p:txBody>
          <a:bodyPr>
            <a:normAutofit/>
          </a:bodyPr>
          <a:lstStyle/>
          <a:p>
            <a:pPr eaLnBrk="1" hangingPunct="1">
              <a:defRPr/>
            </a:pPr>
            <a:r>
              <a:rPr lang="en-US" dirty="0"/>
              <a:t>Action: Increase endogenous insulin secretion throughout day</a:t>
            </a:r>
          </a:p>
          <a:p>
            <a:pPr eaLnBrk="1" hangingPunct="1">
              <a:defRPr/>
            </a:pPr>
            <a:r>
              <a:rPr lang="en-US" dirty="0"/>
              <a:t>Efficacy:</a:t>
            </a:r>
          </a:p>
          <a:p>
            <a:pPr lvl="1" eaLnBrk="1" hangingPunct="1">
              <a:defRPr/>
            </a:pPr>
            <a:r>
              <a:rPr lang="en-US" sz="2800" dirty="0"/>
              <a:t>Decrease FPG 60-70 mg/dl </a:t>
            </a:r>
          </a:p>
          <a:p>
            <a:pPr lvl="1" eaLnBrk="1" hangingPunct="1">
              <a:defRPr/>
            </a:pPr>
            <a:r>
              <a:rPr lang="en-US" sz="2800" dirty="0"/>
              <a:t>Reduce A1C by 1.0-2.0%</a:t>
            </a:r>
          </a:p>
          <a:p>
            <a:pPr>
              <a:defRPr/>
            </a:pPr>
            <a:r>
              <a:rPr lang="en-US" dirty="0"/>
              <a:t>Side Effects:</a:t>
            </a:r>
          </a:p>
          <a:p>
            <a:pPr lvl="1">
              <a:defRPr/>
            </a:pPr>
            <a:r>
              <a:rPr lang="en-US" sz="2800" dirty="0"/>
              <a:t>Weight gain, hypoglycemia</a:t>
            </a:r>
          </a:p>
          <a:p>
            <a:pPr>
              <a:defRPr/>
            </a:pPr>
            <a:r>
              <a:rPr lang="en-US" dirty="0"/>
              <a:t>Benefits:</a:t>
            </a:r>
          </a:p>
          <a:p>
            <a:pPr lvl="1">
              <a:defRPr/>
            </a:pPr>
            <a:r>
              <a:rPr lang="en-US" sz="2800" dirty="0"/>
              <a:t>Cheap, effective</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221227" y="1676400"/>
            <a:ext cx="2046473" cy="2590800"/>
          </a:xfrm>
          <a:prstGeom prst="rect">
            <a:avLst/>
          </a:prstGeom>
        </p:spPr>
      </p:pic>
    </p:spTree>
    <p:custDataLst>
      <p:tags r:id="rId1"/>
    </p:custDataLst>
    <p:extLst>
      <p:ext uri="{BB962C8B-B14F-4D97-AF65-F5344CB8AC3E}">
        <p14:creationId xmlns:p14="http://schemas.microsoft.com/office/powerpoint/2010/main" val="3514959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95043">
                                            <p:txEl>
                                              <p:pRg st="0" end="0"/>
                                            </p:txEl>
                                          </p:spTgt>
                                        </p:tgtEl>
                                        <p:attrNameLst>
                                          <p:attrName>style.visibility</p:attrName>
                                        </p:attrNameLst>
                                      </p:cBhvr>
                                      <p:to>
                                        <p:strVal val="visible"/>
                                      </p:to>
                                    </p:set>
                                    <p:animEffect transition="in" filter="wipe(up)">
                                      <p:cBhvr>
                                        <p:cTn id="7" dur="500"/>
                                        <p:tgtEl>
                                          <p:spTgt spid="14950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95043">
                                            <p:txEl>
                                              <p:pRg st="1" end="1"/>
                                            </p:txEl>
                                          </p:spTgt>
                                        </p:tgtEl>
                                        <p:attrNameLst>
                                          <p:attrName>style.visibility</p:attrName>
                                        </p:attrNameLst>
                                      </p:cBhvr>
                                      <p:to>
                                        <p:strVal val="visible"/>
                                      </p:to>
                                    </p:set>
                                    <p:animEffect transition="in" filter="wipe(up)">
                                      <p:cBhvr>
                                        <p:cTn id="12" dur="500"/>
                                        <p:tgtEl>
                                          <p:spTgt spid="1495043">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495043">
                                            <p:txEl>
                                              <p:pRg st="2" end="2"/>
                                            </p:txEl>
                                          </p:spTgt>
                                        </p:tgtEl>
                                        <p:attrNameLst>
                                          <p:attrName>style.visibility</p:attrName>
                                        </p:attrNameLst>
                                      </p:cBhvr>
                                      <p:to>
                                        <p:strVal val="visible"/>
                                      </p:to>
                                    </p:set>
                                    <p:animEffect transition="in" filter="wipe(up)">
                                      <p:cBhvr>
                                        <p:cTn id="15" dur="500"/>
                                        <p:tgtEl>
                                          <p:spTgt spid="1495043">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495043">
                                            <p:txEl>
                                              <p:pRg st="3" end="3"/>
                                            </p:txEl>
                                          </p:spTgt>
                                        </p:tgtEl>
                                        <p:attrNameLst>
                                          <p:attrName>style.visibility</p:attrName>
                                        </p:attrNameLst>
                                      </p:cBhvr>
                                      <p:to>
                                        <p:strVal val="visible"/>
                                      </p:to>
                                    </p:set>
                                    <p:animEffect transition="in" filter="wipe(up)">
                                      <p:cBhvr>
                                        <p:cTn id="18" dur="500"/>
                                        <p:tgtEl>
                                          <p:spTgt spid="149504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495043">
                                            <p:txEl>
                                              <p:pRg st="4" end="4"/>
                                            </p:txEl>
                                          </p:spTgt>
                                        </p:tgtEl>
                                        <p:attrNameLst>
                                          <p:attrName>style.visibility</p:attrName>
                                        </p:attrNameLst>
                                      </p:cBhvr>
                                      <p:to>
                                        <p:strVal val="visible"/>
                                      </p:to>
                                    </p:set>
                                    <p:animEffect transition="in" filter="wipe(up)">
                                      <p:cBhvr>
                                        <p:cTn id="23" dur="500"/>
                                        <p:tgtEl>
                                          <p:spTgt spid="1495043">
                                            <p:txEl>
                                              <p:pRg st="4" end="4"/>
                                            </p:txEl>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495043">
                                            <p:txEl>
                                              <p:pRg st="5" end="5"/>
                                            </p:txEl>
                                          </p:spTgt>
                                        </p:tgtEl>
                                        <p:attrNameLst>
                                          <p:attrName>style.visibility</p:attrName>
                                        </p:attrNameLst>
                                      </p:cBhvr>
                                      <p:to>
                                        <p:strVal val="visible"/>
                                      </p:to>
                                    </p:set>
                                    <p:animEffect transition="in" filter="wipe(up)">
                                      <p:cBhvr>
                                        <p:cTn id="26" dur="500"/>
                                        <p:tgtEl>
                                          <p:spTgt spid="149504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495043">
                                            <p:txEl>
                                              <p:pRg st="6" end="6"/>
                                            </p:txEl>
                                          </p:spTgt>
                                        </p:tgtEl>
                                        <p:attrNameLst>
                                          <p:attrName>style.visibility</p:attrName>
                                        </p:attrNameLst>
                                      </p:cBhvr>
                                      <p:to>
                                        <p:strVal val="visible"/>
                                      </p:to>
                                    </p:set>
                                    <p:animEffect transition="in" filter="wipe(up)">
                                      <p:cBhvr>
                                        <p:cTn id="31" dur="500"/>
                                        <p:tgtEl>
                                          <p:spTgt spid="1495043">
                                            <p:txEl>
                                              <p:pRg st="6" end="6"/>
                                            </p:txEl>
                                          </p:spTgt>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495043">
                                            <p:txEl>
                                              <p:pRg st="7" end="7"/>
                                            </p:txEl>
                                          </p:spTgt>
                                        </p:tgtEl>
                                        <p:attrNameLst>
                                          <p:attrName>style.visibility</p:attrName>
                                        </p:attrNameLst>
                                      </p:cBhvr>
                                      <p:to>
                                        <p:strVal val="visible"/>
                                      </p:to>
                                    </p:set>
                                    <p:animEffect transition="in" filter="wipe(up)">
                                      <p:cBhvr>
                                        <p:cTn id="34" dur="500"/>
                                        <p:tgtEl>
                                          <p:spTgt spid="149504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43" grpId="0" build="p" autoUpdateAnimBg="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7571" name="Rectangle 3"/>
          <p:cNvSpPr>
            <a:spLocks noGrp="1" noChangeArrowheads="1"/>
          </p:cNvSpPr>
          <p:nvPr>
            <p:ph sz="quarter" idx="1"/>
          </p:nvPr>
        </p:nvSpPr>
        <p:spPr>
          <a:xfrm>
            <a:off x="457200" y="1219200"/>
            <a:ext cx="7315200" cy="4937760"/>
          </a:xfrm>
        </p:spPr>
        <p:txBody>
          <a:bodyPr lIns="90477" tIns="44445" rIns="90477" bIns="44445"/>
          <a:lstStyle/>
          <a:p>
            <a:pPr eaLnBrk="1" hangingPunct="1">
              <a:defRPr/>
            </a:pPr>
            <a:r>
              <a:rPr lang="en-US" dirty="0"/>
              <a:t>Defined as glucose of 70</a:t>
            </a:r>
            <a:r>
              <a:rPr lang="en-US" sz="2400" dirty="0"/>
              <a:t>mg/dl </a:t>
            </a:r>
            <a:r>
              <a:rPr lang="en-US" dirty="0"/>
              <a:t>or below  </a:t>
            </a:r>
          </a:p>
          <a:p>
            <a:pPr eaLnBrk="1" hangingPunct="1">
              <a:defRPr/>
            </a:pPr>
            <a:r>
              <a:rPr lang="en-US" dirty="0"/>
              <a:t>50% of episodes occur during the night</a:t>
            </a:r>
          </a:p>
          <a:p>
            <a:pPr eaLnBrk="1" hangingPunct="1">
              <a:defRPr/>
            </a:pPr>
            <a:r>
              <a:rPr lang="en-US" dirty="0"/>
              <a:t>Higher mortality rate with severe hypoglycemia secondary to sulfonylureas</a:t>
            </a:r>
          </a:p>
          <a:p>
            <a:pPr lvl="1" eaLnBrk="1" hangingPunct="1">
              <a:defRPr/>
            </a:pPr>
            <a:r>
              <a:rPr lang="en-US" dirty="0"/>
              <a:t>Especially (glyburide) </a:t>
            </a:r>
            <a:r>
              <a:rPr lang="en-US" dirty="0" err="1"/>
              <a:t>Micronase</a:t>
            </a:r>
            <a:r>
              <a:rPr lang="en-US" sz="2000" baseline="40000" dirty="0"/>
              <a:t>®</a:t>
            </a:r>
            <a:r>
              <a:rPr lang="en-US" dirty="0"/>
              <a:t>, </a:t>
            </a:r>
            <a:r>
              <a:rPr lang="en-US" dirty="0" err="1"/>
              <a:t>Diabeta</a:t>
            </a:r>
            <a:r>
              <a:rPr lang="en-US" sz="2000" baseline="40000" dirty="0"/>
              <a:t>®</a:t>
            </a:r>
            <a:endParaRPr lang="en-US" baseline="40000" dirty="0"/>
          </a:p>
          <a:p>
            <a:pPr eaLnBrk="1" hangingPunct="1">
              <a:defRPr/>
            </a:pPr>
            <a:r>
              <a:rPr lang="en-US" dirty="0"/>
              <a:t>Blood glucose levels don’t describe severity, response is individual</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7295" y="3810000"/>
            <a:ext cx="2269846" cy="2177809"/>
          </a:xfrm>
          <a:prstGeom prst="rect">
            <a:avLst/>
          </a:prstGeom>
        </p:spPr>
      </p:pic>
      <p:sp>
        <p:nvSpPr>
          <p:cNvPr id="3" name="Title 2"/>
          <p:cNvSpPr>
            <a:spLocks noGrp="1"/>
          </p:cNvSpPr>
          <p:nvPr>
            <p:ph type="title"/>
          </p:nvPr>
        </p:nvSpPr>
        <p:spPr/>
        <p:txBody>
          <a:bodyPr/>
          <a:lstStyle/>
          <a:p>
            <a:r>
              <a:rPr lang="en-US" dirty="0"/>
              <a:t>Hypoglycemia = “Limiting Factor”</a:t>
            </a:r>
          </a:p>
        </p:txBody>
      </p:sp>
    </p:spTree>
    <p:custDataLst>
      <p:tags r:id="rId1"/>
    </p:custDataLst>
    <p:extLst>
      <p:ext uri="{BB962C8B-B14F-4D97-AF65-F5344CB8AC3E}">
        <p14:creationId xmlns:p14="http://schemas.microsoft.com/office/powerpoint/2010/main" val="12860814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3000" fill="hold"/>
                                        <p:tgtEl>
                                          <p:spTgt spid="1517571">
                                            <p:txEl>
                                              <p:pRg st="2" end="2"/>
                                            </p:txEl>
                                          </p:spTgt>
                                        </p:tgtEl>
                                        <p:attrNameLst>
                                          <p:attrName>r</p:attrName>
                                        </p:attrNameLst>
                                      </p:cBhvr>
                                    </p:animRot>
                                  </p:childTnLst>
                                </p:cTn>
                              </p:par>
                              <p:par>
                                <p:cTn id="7" presetID="8" presetClass="emph" presetSubtype="0" fill="hold" nodeType="withEffect">
                                  <p:stCondLst>
                                    <p:cond delay="0"/>
                                  </p:stCondLst>
                                  <p:childTnLst>
                                    <p:animRot by="21600000">
                                      <p:cBhvr>
                                        <p:cTn id="8" dur="3000" fill="hold"/>
                                        <p:tgtEl>
                                          <p:spTgt spid="1517571">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9619" name="Rectangle 1027"/>
          <p:cNvSpPr>
            <a:spLocks noGrp="1" noChangeArrowheads="1"/>
          </p:cNvSpPr>
          <p:nvPr>
            <p:ph sz="quarter" idx="1"/>
          </p:nvPr>
        </p:nvSpPr>
        <p:spPr>
          <a:xfrm>
            <a:off x="457200" y="1219200"/>
            <a:ext cx="8229600" cy="4419600"/>
          </a:xfrm>
        </p:spPr>
        <p:txBody>
          <a:bodyPr/>
          <a:lstStyle/>
          <a:p>
            <a:pPr eaLnBrk="1" hangingPunct="1">
              <a:defRPr/>
            </a:pPr>
            <a:r>
              <a:rPr lang="en-US" sz="2800" dirty="0"/>
              <a:t>Autonomic</a:t>
            </a:r>
          </a:p>
          <a:p>
            <a:pPr lvl="1" eaLnBrk="1" hangingPunct="1">
              <a:defRPr/>
            </a:pPr>
            <a:r>
              <a:rPr lang="en-US" sz="2800" dirty="0"/>
              <a:t>Anxiety</a:t>
            </a:r>
          </a:p>
          <a:p>
            <a:pPr lvl="1" eaLnBrk="1" hangingPunct="1">
              <a:defRPr/>
            </a:pPr>
            <a:r>
              <a:rPr lang="en-US" sz="2800" dirty="0"/>
              <a:t>Palpitations</a:t>
            </a:r>
          </a:p>
          <a:p>
            <a:pPr lvl="1" eaLnBrk="1" hangingPunct="1">
              <a:defRPr/>
            </a:pPr>
            <a:r>
              <a:rPr lang="en-US" sz="2800" dirty="0"/>
              <a:t>Sweating</a:t>
            </a:r>
          </a:p>
          <a:p>
            <a:pPr lvl="1" eaLnBrk="1" hangingPunct="1">
              <a:defRPr/>
            </a:pPr>
            <a:r>
              <a:rPr lang="en-US" sz="2800" dirty="0"/>
              <a:t>Tingling</a:t>
            </a:r>
          </a:p>
          <a:p>
            <a:pPr lvl="1" eaLnBrk="1" hangingPunct="1">
              <a:defRPr/>
            </a:pPr>
            <a:r>
              <a:rPr lang="en-US" sz="2800" dirty="0"/>
              <a:t>Trembling</a:t>
            </a:r>
          </a:p>
          <a:p>
            <a:pPr lvl="1" eaLnBrk="1" hangingPunct="1">
              <a:defRPr/>
            </a:pPr>
            <a:r>
              <a:rPr lang="en-US" sz="2800" dirty="0"/>
              <a:t>Hypoglycemic Unawareness</a:t>
            </a:r>
          </a:p>
          <a:p>
            <a:pPr lvl="1" eaLnBrk="1" hangingPunct="1">
              <a:defRPr/>
            </a:pPr>
            <a:endParaRPr lang="en-US" sz="2800" dirty="0"/>
          </a:p>
        </p:txBody>
      </p:sp>
      <p:sp>
        <p:nvSpPr>
          <p:cNvPr id="1519620" name="Rectangle 1028"/>
          <p:cNvSpPr>
            <a:spLocks noChangeArrowheads="1"/>
          </p:cNvSpPr>
          <p:nvPr/>
        </p:nvSpPr>
        <p:spPr bwMode="auto">
          <a:xfrm>
            <a:off x="5183746" y="1221346"/>
            <a:ext cx="3200400" cy="4525963"/>
          </a:xfrm>
          <a:prstGeom prst="rect">
            <a:avLst/>
          </a:prstGeom>
          <a:noFill/>
          <a:ln w="9525">
            <a:noFill/>
            <a:miter lim="800000"/>
            <a:headEnd/>
            <a:tailEnd/>
          </a:ln>
          <a:effectLst/>
        </p:spPr>
        <p:txBody>
          <a:bodyPr/>
          <a:lstStyle/>
          <a:p>
            <a:pPr marL="342900" indent="-342900">
              <a:spcBef>
                <a:spcPct val="20000"/>
              </a:spcBef>
              <a:buClr>
                <a:schemeClr val="tx2"/>
              </a:buClr>
              <a:buSzPct val="60000"/>
              <a:buFont typeface="Wingdings" pitchFamily="2" charset="2"/>
              <a:buBlip>
                <a:blip r:embed="rId4"/>
              </a:buBlip>
              <a:defRPr/>
            </a:pPr>
            <a:r>
              <a:rPr lang="en-US" sz="2800" dirty="0" err="1">
                <a:solidFill>
                  <a:schemeClr val="tx2">
                    <a:lumMod val="75000"/>
                  </a:schemeClr>
                </a:solidFill>
                <a:latin typeface="Tahoma" pitchFamily="34" charset="0"/>
              </a:rPr>
              <a:t>Neuroglycopenia</a:t>
            </a:r>
            <a:endParaRPr lang="en-US" sz="2800" dirty="0">
              <a:solidFill>
                <a:schemeClr val="tx2">
                  <a:lumMod val="75000"/>
                </a:schemeClr>
              </a:solidFill>
              <a:latin typeface="Tahoma" pitchFamily="34" charset="0"/>
            </a:endParaRPr>
          </a:p>
          <a:p>
            <a:pPr marL="742950" lvl="1" indent="-285750">
              <a:spcBef>
                <a:spcPct val="20000"/>
              </a:spcBef>
              <a:buClr>
                <a:schemeClr val="folHlink"/>
              </a:buClr>
              <a:buSzPct val="55000"/>
              <a:buFont typeface="Wingdings" pitchFamily="2" charset="2"/>
              <a:buBlip>
                <a:blip r:embed="rId5"/>
              </a:buBlip>
              <a:defRPr/>
            </a:pPr>
            <a:r>
              <a:rPr lang="en-US" sz="2800" dirty="0">
                <a:latin typeface="Tahoma" pitchFamily="34" charset="0"/>
              </a:rPr>
              <a:t>Irritability</a:t>
            </a:r>
          </a:p>
          <a:p>
            <a:pPr marL="742950" lvl="1" indent="-285750">
              <a:spcBef>
                <a:spcPct val="20000"/>
              </a:spcBef>
              <a:buClr>
                <a:schemeClr val="folHlink"/>
              </a:buClr>
              <a:buSzPct val="55000"/>
              <a:buFont typeface="Wingdings" pitchFamily="2" charset="2"/>
              <a:buBlip>
                <a:blip r:embed="rId5"/>
              </a:buBlip>
              <a:defRPr/>
            </a:pPr>
            <a:r>
              <a:rPr lang="en-US" sz="2800" dirty="0">
                <a:latin typeface="Tahoma" pitchFamily="34" charset="0"/>
              </a:rPr>
              <a:t>Drowsiness</a:t>
            </a:r>
          </a:p>
          <a:p>
            <a:pPr marL="742950" lvl="1" indent="-285750">
              <a:spcBef>
                <a:spcPct val="20000"/>
              </a:spcBef>
              <a:buClr>
                <a:schemeClr val="folHlink"/>
              </a:buClr>
              <a:buSzPct val="55000"/>
              <a:buFont typeface="Wingdings" pitchFamily="2" charset="2"/>
              <a:buBlip>
                <a:blip r:embed="rId5"/>
              </a:buBlip>
              <a:defRPr/>
            </a:pPr>
            <a:r>
              <a:rPr lang="en-US" sz="2800" dirty="0">
                <a:latin typeface="Tahoma" pitchFamily="34" charset="0"/>
              </a:rPr>
              <a:t>Dizziness</a:t>
            </a:r>
          </a:p>
          <a:p>
            <a:pPr marL="742950" lvl="1" indent="-285750">
              <a:spcBef>
                <a:spcPct val="20000"/>
              </a:spcBef>
              <a:buClr>
                <a:schemeClr val="folHlink"/>
              </a:buClr>
              <a:buSzPct val="55000"/>
              <a:buFont typeface="Wingdings" pitchFamily="2" charset="2"/>
              <a:buBlip>
                <a:blip r:embed="rId5"/>
              </a:buBlip>
              <a:defRPr/>
            </a:pPr>
            <a:r>
              <a:rPr lang="en-US" sz="2800" dirty="0">
                <a:latin typeface="Tahoma" pitchFamily="34" charset="0"/>
              </a:rPr>
              <a:t>Blurred Vision</a:t>
            </a:r>
          </a:p>
          <a:p>
            <a:pPr marL="742950" lvl="1" indent="-285750">
              <a:spcBef>
                <a:spcPct val="20000"/>
              </a:spcBef>
              <a:buClr>
                <a:schemeClr val="folHlink"/>
              </a:buClr>
              <a:buSzPct val="55000"/>
              <a:buFont typeface="Wingdings" pitchFamily="2" charset="2"/>
              <a:buBlip>
                <a:blip r:embed="rId5"/>
              </a:buBlip>
              <a:defRPr/>
            </a:pPr>
            <a:r>
              <a:rPr lang="en-US" sz="2800" dirty="0">
                <a:latin typeface="Tahoma" pitchFamily="34" charset="0"/>
              </a:rPr>
              <a:t>Difficulty with speech</a:t>
            </a:r>
          </a:p>
          <a:p>
            <a:pPr marL="742950" lvl="1" indent="-285750">
              <a:spcBef>
                <a:spcPct val="20000"/>
              </a:spcBef>
              <a:buClr>
                <a:schemeClr val="folHlink"/>
              </a:buClr>
              <a:buSzPct val="55000"/>
              <a:buFont typeface="Wingdings" pitchFamily="2" charset="2"/>
              <a:buBlip>
                <a:blip r:embed="rId5"/>
              </a:buBlip>
              <a:defRPr/>
            </a:pPr>
            <a:r>
              <a:rPr lang="en-US" sz="2800" dirty="0">
                <a:latin typeface="Tahoma" pitchFamily="34" charset="0"/>
              </a:rPr>
              <a:t>Confusion</a:t>
            </a:r>
          </a:p>
          <a:p>
            <a:pPr marL="742950" lvl="1" indent="-285750">
              <a:spcBef>
                <a:spcPct val="20000"/>
              </a:spcBef>
              <a:buClr>
                <a:schemeClr val="folHlink"/>
              </a:buClr>
              <a:buSzPct val="55000"/>
              <a:buFont typeface="Wingdings" pitchFamily="2" charset="2"/>
              <a:buBlip>
                <a:blip r:embed="rId5"/>
              </a:buBlip>
              <a:defRPr/>
            </a:pPr>
            <a:r>
              <a:rPr lang="en-US" sz="2800" dirty="0">
                <a:latin typeface="Tahoma" pitchFamily="34" charset="0"/>
              </a:rPr>
              <a:t>Feeling faint</a:t>
            </a:r>
          </a:p>
          <a:p>
            <a:pPr marL="742950" lvl="1" indent="-285750">
              <a:spcBef>
                <a:spcPct val="20000"/>
              </a:spcBef>
              <a:buClr>
                <a:schemeClr val="folHlink"/>
              </a:buClr>
              <a:buSzPct val="55000"/>
              <a:buFont typeface="Wingdings" pitchFamily="2" charset="2"/>
              <a:buBlip>
                <a:blip r:embed="rId5"/>
              </a:buBlip>
              <a:defRPr/>
            </a:pPr>
            <a:endParaRPr lang="en-US" sz="2800" dirty="0">
              <a:latin typeface="Tahoma" pitchFamily="34" charset="0"/>
            </a:endParaRPr>
          </a:p>
        </p:txBody>
      </p:sp>
      <p:pic>
        <p:nvPicPr>
          <p:cNvPr id="95237" name="Picture 1029" descr="fatigue_6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8018" y="1424781"/>
            <a:ext cx="17430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Hypoglycemic Symptoms</a:t>
            </a:r>
          </a:p>
        </p:txBody>
      </p:sp>
    </p:spTree>
    <p:custDataLst>
      <p:tags r:id="rId1"/>
    </p:custDataLst>
    <p:extLst>
      <p:ext uri="{BB962C8B-B14F-4D97-AF65-F5344CB8AC3E}">
        <p14:creationId xmlns:p14="http://schemas.microsoft.com/office/powerpoint/2010/main" val="3431862889"/>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63" name="Rectangle 3"/>
          <p:cNvSpPr>
            <a:spLocks noGrp="1" noChangeArrowheads="1"/>
          </p:cNvSpPr>
          <p:nvPr>
            <p:ph sz="quarter" idx="1"/>
          </p:nvPr>
        </p:nvSpPr>
        <p:spPr>
          <a:xfrm>
            <a:off x="457200" y="1219200"/>
            <a:ext cx="6477000" cy="4937760"/>
          </a:xfrm>
        </p:spPr>
        <p:txBody>
          <a:bodyPr lIns="90477" tIns="44445" rIns="90477" bIns="44445"/>
          <a:lstStyle/>
          <a:p>
            <a:pPr eaLnBrk="1" hangingPunct="1">
              <a:defRPr/>
            </a:pPr>
            <a:r>
              <a:rPr lang="en-US" dirty="0"/>
              <a:t>If blood glucose </a:t>
            </a:r>
            <a:r>
              <a:rPr lang="en-US" b="1" dirty="0"/>
              <a:t>70</a:t>
            </a:r>
            <a:r>
              <a:rPr lang="en-US" sz="2800" dirty="0"/>
              <a:t>mg/dl</a:t>
            </a:r>
            <a:r>
              <a:rPr lang="en-US" dirty="0"/>
              <a:t> or below:</a:t>
            </a:r>
          </a:p>
          <a:p>
            <a:pPr lvl="1" eaLnBrk="1" hangingPunct="1">
              <a:buSzPct val="75000"/>
              <a:buFont typeface="Monotype Sorts" pitchFamily="2" charset="2"/>
              <a:buBlip>
                <a:blip r:embed="rId3"/>
              </a:buBlip>
              <a:defRPr/>
            </a:pPr>
            <a:r>
              <a:rPr lang="en-US" sz="2400" dirty="0"/>
              <a:t>10-15 </a:t>
            </a:r>
            <a:r>
              <a:rPr lang="en-US" sz="2400" dirty="0" err="1"/>
              <a:t>gms</a:t>
            </a:r>
            <a:r>
              <a:rPr lang="en-US" sz="2400" dirty="0"/>
              <a:t> of carb to raise BG 30 - 45</a:t>
            </a:r>
            <a:r>
              <a:rPr lang="en-US" sz="3200" dirty="0"/>
              <a:t>mg/dl</a:t>
            </a:r>
            <a:endParaRPr lang="en-US" sz="2400" dirty="0"/>
          </a:p>
          <a:p>
            <a:pPr eaLnBrk="1" hangingPunct="1">
              <a:buFont typeface="Monotype Sorts" pitchFamily="2" charset="2"/>
              <a:buBlip>
                <a:blip r:embed="rId4"/>
              </a:buBlip>
              <a:defRPr/>
            </a:pPr>
            <a:r>
              <a:rPr lang="en-US" dirty="0"/>
              <a:t>Retest in 15 minutes, if still low, treat again, even without symptoms</a:t>
            </a:r>
          </a:p>
          <a:p>
            <a:pPr eaLnBrk="1" hangingPunct="1">
              <a:buFont typeface="Monotype Sorts" pitchFamily="2" charset="2"/>
              <a:buBlip>
                <a:blip r:embed="rId4"/>
              </a:buBlip>
              <a:defRPr/>
            </a:pPr>
            <a:r>
              <a:rPr lang="en-US" dirty="0"/>
              <a:t>Follow with usual meal or snack</a:t>
            </a:r>
          </a:p>
          <a:p>
            <a:pPr eaLnBrk="1" hangingPunct="1">
              <a:buFont typeface="Monotype Sorts" pitchFamily="2" charset="2"/>
              <a:buBlip>
                <a:blip r:embed="rId4"/>
              </a:buBlip>
              <a:defRPr/>
            </a:pPr>
            <a:r>
              <a:rPr lang="en-US" dirty="0"/>
              <a:t>If BG less than 40, allow recovery time</a:t>
            </a:r>
          </a:p>
          <a:p>
            <a:pPr eaLnBrk="1" hangingPunct="1">
              <a:buFont typeface="Monotype Sorts" pitchFamily="2" charset="2"/>
              <a:buNone/>
              <a:defRPr/>
            </a:pPr>
            <a:endParaRPr lang="en-US"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98783" y="1447800"/>
            <a:ext cx="1516075" cy="1815998"/>
          </a:xfrm>
          <a:prstGeom prst="rect">
            <a:avLst/>
          </a:prstGeom>
        </p:spPr>
      </p:pic>
      <p:sp>
        <p:nvSpPr>
          <p:cNvPr id="2" name="Title 1"/>
          <p:cNvSpPr>
            <a:spLocks noGrp="1"/>
          </p:cNvSpPr>
          <p:nvPr>
            <p:ph type="title"/>
          </p:nvPr>
        </p:nvSpPr>
        <p:spPr/>
        <p:txBody>
          <a:bodyPr/>
          <a:lstStyle/>
          <a:p>
            <a:r>
              <a:rPr lang="en-US" dirty="0"/>
              <a:t>Treatment of Hypoglycemia</a:t>
            </a:r>
          </a:p>
        </p:txBody>
      </p:sp>
    </p:spTree>
    <p:custDataLst>
      <p:tags r:id="rId1"/>
    </p:custDataLst>
    <p:extLst>
      <p:ext uri="{BB962C8B-B14F-4D97-AF65-F5344CB8AC3E}">
        <p14:creationId xmlns:p14="http://schemas.microsoft.com/office/powerpoint/2010/main" val="181782438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228600"/>
            <a:ext cx="8229600" cy="990600"/>
          </a:xfrm>
          <a:solidFill>
            <a:srgbClr val="B1D45A"/>
          </a:solidFill>
        </p:spPr>
        <p:txBody>
          <a:bodyPr lIns="90477" tIns="44445" rIns="90477" bIns="44445" anchor="b">
            <a:normAutofit fontScale="90000"/>
          </a:bodyPr>
          <a:lstStyle/>
          <a:p>
            <a:pPr eaLnBrk="1" hangingPunct="1"/>
            <a:r>
              <a:rPr lang="en-US" sz="3700" dirty="0"/>
              <a:t>Role of the Pancreas</a:t>
            </a:r>
            <a:br>
              <a:rPr lang="en-US" sz="3700" dirty="0"/>
            </a:br>
            <a:r>
              <a:rPr lang="en-US" sz="3700" dirty="0"/>
              <a:t>Endocrine Functions</a:t>
            </a:r>
            <a:endParaRPr lang="en-US" sz="3700" dirty="0">
              <a:sym typeface="Monotype Sorts" pitchFamily="2" charset="2"/>
            </a:endParaRPr>
          </a:p>
        </p:txBody>
      </p:sp>
      <p:sp>
        <p:nvSpPr>
          <p:cNvPr id="33795" name="Rectangle 3"/>
          <p:cNvSpPr>
            <a:spLocks noGrp="1" noChangeArrowheads="1"/>
          </p:cNvSpPr>
          <p:nvPr>
            <p:ph type="body" sz="half" idx="4294967295"/>
          </p:nvPr>
        </p:nvSpPr>
        <p:spPr>
          <a:xfrm>
            <a:off x="4648200" y="1524000"/>
            <a:ext cx="4495800" cy="4552950"/>
          </a:xfrm>
        </p:spPr>
        <p:txBody>
          <a:bodyPr lIns="90477" tIns="44445" rIns="90477" bIns="44445">
            <a:normAutofit lnSpcReduction="10000"/>
          </a:bodyPr>
          <a:lstStyle/>
          <a:p>
            <a:pPr eaLnBrk="1" hangingPunct="1">
              <a:buFont typeface="Wingdings" panose="05000000000000000000" pitchFamily="2" charset="2"/>
              <a:buNone/>
            </a:pPr>
            <a:r>
              <a:rPr lang="en-US" sz="2800" b="1">
                <a:solidFill>
                  <a:schemeClr val="tx2"/>
                </a:solidFill>
              </a:rPr>
              <a:t>Alpha cells - Glucagon</a:t>
            </a:r>
            <a:endParaRPr lang="en-US" sz="2800" b="1"/>
          </a:p>
          <a:p>
            <a:pPr lvl="1" eaLnBrk="1" hangingPunct="1">
              <a:buSzPct val="75000"/>
              <a:buFont typeface="Monotype Sorts" pitchFamily="2" charset="2"/>
              <a:buNone/>
            </a:pPr>
            <a:r>
              <a:rPr lang="en-US" sz="2800"/>
              <a:t>Opposes action of insulin at the liver</a:t>
            </a:r>
          </a:p>
          <a:p>
            <a:pPr lvl="1" eaLnBrk="1" hangingPunct="1">
              <a:buSzPct val="75000"/>
              <a:buFont typeface="Monotype Sorts" pitchFamily="2" charset="2"/>
              <a:buBlip>
                <a:blip r:embed="rId4"/>
              </a:buBlip>
            </a:pPr>
            <a:r>
              <a:rPr lang="en-US" sz="2800"/>
              <a:t>stimulated in response to low glucose levels</a:t>
            </a:r>
          </a:p>
          <a:p>
            <a:pPr lvl="1" eaLnBrk="1" hangingPunct="1">
              <a:buSzPct val="75000"/>
              <a:buFont typeface="Monotype Sorts" pitchFamily="2" charset="2"/>
              <a:buBlip>
                <a:blip r:embed="rId4"/>
              </a:buBlip>
            </a:pPr>
            <a:r>
              <a:rPr lang="en-US" sz="2800"/>
              <a:t>stimulates liver to convert glycogen to glucose</a:t>
            </a:r>
          </a:p>
          <a:p>
            <a:pPr lvl="1" eaLnBrk="1" hangingPunct="1">
              <a:buSzPct val="75000"/>
              <a:buFont typeface="Monotype Sorts" pitchFamily="2" charset="2"/>
              <a:buBlip>
                <a:blip r:embed="rId4"/>
              </a:buBlip>
            </a:pPr>
            <a:r>
              <a:rPr lang="en-US" sz="2800"/>
              <a:t>inhibits liver from glucose uptake</a:t>
            </a:r>
          </a:p>
          <a:p>
            <a:pPr lvl="1" eaLnBrk="1" hangingPunct="1">
              <a:buSzPct val="75000"/>
              <a:buFont typeface="Monotype Sorts" pitchFamily="2" charset="2"/>
              <a:buBlip>
                <a:blip r:embed="rId4"/>
              </a:buBlip>
            </a:pPr>
            <a:r>
              <a:rPr lang="en-US" sz="2800"/>
              <a:t>causes hyperglycemia</a:t>
            </a:r>
            <a:endParaRPr lang="en-US" sz="2400"/>
          </a:p>
        </p:txBody>
      </p:sp>
      <p:pic>
        <p:nvPicPr>
          <p:cNvPr id="33796" name="Picture 4" descr="chart1"/>
          <p:cNvPicPr>
            <a:picLocks noGrp="1" noChangeAspect="1" noChangeArrowheads="1"/>
          </p:cNvPicPr>
          <p:nvPr>
            <p:ph sz="half" idx="4294967295"/>
          </p:nvPr>
        </p:nvPicPr>
        <p:blipFill>
          <a:blip r:embed="rId5">
            <a:extLst>
              <a:ext uri="{28A0092B-C50C-407E-A947-70E740481C1C}">
                <a14:useLocalDpi xmlns:a14="http://schemas.microsoft.com/office/drawing/2010/main" val="0"/>
              </a:ext>
            </a:extLst>
          </a:blip>
          <a:srcRect/>
          <a:stretch>
            <a:fillRect/>
          </a:stretch>
        </p:blipFill>
        <p:spPr>
          <a:xfrm>
            <a:off x="468086" y="1600200"/>
            <a:ext cx="3559175" cy="3733800"/>
          </a:xfrm>
          <a:noFill/>
        </p:spPr>
      </p:pic>
    </p:spTree>
    <p:custDataLst>
      <p:tags r:id="rId1"/>
    </p:custDataLst>
    <p:extLst>
      <p:ext uri="{BB962C8B-B14F-4D97-AF65-F5344CB8AC3E}">
        <p14:creationId xmlns:p14="http://schemas.microsoft.com/office/powerpoint/2010/main" val="4236881104"/>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r>
              <a:rPr lang="en-US"/>
              <a:t>15 - 20 Gms Carb Sources</a:t>
            </a:r>
          </a:p>
        </p:txBody>
      </p:sp>
      <p:sp>
        <p:nvSpPr>
          <p:cNvPr id="1321987" name="Rectangle 3"/>
          <p:cNvSpPr>
            <a:spLocks noGrp="1" noChangeArrowheads="1"/>
          </p:cNvSpPr>
          <p:nvPr>
            <p:ph sz="quarter" idx="1"/>
          </p:nvPr>
        </p:nvSpPr>
        <p:spPr>
          <a:xfrm>
            <a:off x="685800" y="1219200"/>
            <a:ext cx="8001000" cy="4937760"/>
          </a:xfrm>
        </p:spPr>
        <p:txBody>
          <a:bodyPr>
            <a:normAutofit/>
          </a:bodyPr>
          <a:lstStyle/>
          <a:p>
            <a:pPr eaLnBrk="1" hangingPunct="1">
              <a:buFont typeface="Wingdings" pitchFamily="2" charset="2"/>
              <a:buBlip>
                <a:blip r:embed="rId4"/>
              </a:buBlip>
              <a:defRPr/>
            </a:pPr>
            <a:r>
              <a:rPr lang="en-US" dirty="0"/>
              <a:t> 3 - 4 Glucose Tablets</a:t>
            </a:r>
          </a:p>
          <a:p>
            <a:pPr eaLnBrk="1" hangingPunct="1">
              <a:buFont typeface="Wingdings" pitchFamily="2" charset="2"/>
              <a:buBlip>
                <a:blip r:embed="rId4"/>
              </a:buBlip>
              <a:defRPr/>
            </a:pPr>
            <a:r>
              <a:rPr lang="en-US" dirty="0"/>
              <a:t> 8 - 10 Lifesavers candy</a:t>
            </a:r>
          </a:p>
          <a:p>
            <a:pPr eaLnBrk="1" hangingPunct="1">
              <a:buFont typeface="Wingdings" pitchFamily="2" charset="2"/>
              <a:buBlip>
                <a:blip r:embed="rId4"/>
              </a:buBlip>
              <a:defRPr/>
            </a:pPr>
            <a:r>
              <a:rPr lang="en-US" dirty="0"/>
              <a:t> 8 - 10 Hard candies</a:t>
            </a:r>
          </a:p>
          <a:p>
            <a:pPr eaLnBrk="1" hangingPunct="1">
              <a:buFont typeface="Wingdings" pitchFamily="2" charset="2"/>
              <a:buBlip>
                <a:blip r:embed="rId4"/>
              </a:buBlip>
              <a:defRPr/>
            </a:pPr>
            <a:r>
              <a:rPr lang="en-US" dirty="0"/>
              <a:t> 2 Tablespoons Raisins</a:t>
            </a:r>
          </a:p>
          <a:p>
            <a:pPr eaLnBrk="1" hangingPunct="1">
              <a:buFont typeface="Wingdings" pitchFamily="2" charset="2"/>
              <a:buBlip>
                <a:blip r:embed="rId4"/>
              </a:buBlip>
              <a:defRPr/>
            </a:pPr>
            <a:r>
              <a:rPr lang="en-US" dirty="0"/>
              <a:t> 4 - 6 </a:t>
            </a:r>
            <a:r>
              <a:rPr lang="en-US" dirty="0" err="1"/>
              <a:t>oz’s</a:t>
            </a:r>
            <a:r>
              <a:rPr lang="en-US" dirty="0"/>
              <a:t> </a:t>
            </a:r>
            <a:r>
              <a:rPr lang="en-US" dirty="0" err="1"/>
              <a:t>Nondiet</a:t>
            </a:r>
            <a:r>
              <a:rPr lang="en-US" dirty="0"/>
              <a:t> soda</a:t>
            </a:r>
          </a:p>
          <a:p>
            <a:pPr eaLnBrk="1" hangingPunct="1">
              <a:buFont typeface="Wingdings" pitchFamily="2" charset="2"/>
              <a:buBlip>
                <a:blip r:embed="rId4"/>
              </a:buBlip>
              <a:defRPr/>
            </a:pPr>
            <a:r>
              <a:rPr lang="en-US" dirty="0"/>
              <a:t> 4 - 6 </a:t>
            </a:r>
            <a:r>
              <a:rPr lang="en-US" dirty="0" err="1"/>
              <a:t>oz’s</a:t>
            </a:r>
            <a:r>
              <a:rPr lang="en-US" dirty="0"/>
              <a:t> Fruit Juice</a:t>
            </a:r>
          </a:p>
          <a:p>
            <a:pPr eaLnBrk="1" hangingPunct="1">
              <a:buFont typeface="Wingdings" pitchFamily="2" charset="2"/>
              <a:buBlip>
                <a:blip r:embed="rId4"/>
              </a:buBlip>
              <a:defRPr/>
            </a:pPr>
            <a:r>
              <a:rPr lang="en-US" dirty="0"/>
              <a:t> 8 </a:t>
            </a:r>
            <a:r>
              <a:rPr lang="en-US" dirty="0" err="1"/>
              <a:t>oz</a:t>
            </a:r>
            <a:r>
              <a:rPr lang="en-US" dirty="0"/>
              <a:t> Milk (non fat)</a:t>
            </a:r>
          </a:p>
        </p:txBody>
      </p:sp>
      <p:graphicFrame>
        <p:nvGraphicFramePr>
          <p:cNvPr id="1898496" name="Object 1024"/>
          <p:cNvGraphicFramePr>
            <a:graphicFrameLocks noGrp="1" noChangeAspect="1"/>
          </p:cNvGraphicFramePr>
          <p:nvPr>
            <p:ph type="clipArt" sz="half" idx="4294967295"/>
            <p:extLst/>
          </p:nvPr>
        </p:nvGraphicFramePr>
        <p:xfrm>
          <a:off x="5181600" y="1600200"/>
          <a:ext cx="3208337" cy="3714750"/>
        </p:xfrm>
        <a:graphic>
          <a:graphicData uri="http://schemas.openxmlformats.org/presentationml/2006/ole">
            <mc:AlternateContent xmlns:mc="http://schemas.openxmlformats.org/markup-compatibility/2006">
              <mc:Choice xmlns:v="urn:schemas-microsoft-com:vml" Requires="v">
                <p:oleObj spid="_x0000_s109624" name="Clip" r:id="rId5" imgW="2622260" imgH="2598524" progId="MS_ClipArt_Gallery.5">
                  <p:embed/>
                </p:oleObj>
              </mc:Choice>
              <mc:Fallback>
                <p:oleObj name="Clip" r:id="rId5" imgW="2622260" imgH="2598524"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1600200"/>
                        <a:ext cx="3208337"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19217520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898496"/>
                                        </p:tgtEl>
                                        <p:attrNameLst>
                                          <p:attrName>style.visibility</p:attrName>
                                        </p:attrNameLst>
                                      </p:cBhvr>
                                      <p:to>
                                        <p:strVal val="visible"/>
                                      </p:to>
                                    </p:set>
                                    <p:anim calcmode="lin" valueType="num">
                                      <p:cBhvr additive="base">
                                        <p:cTn id="7" dur="3000" fill="hold"/>
                                        <p:tgtEl>
                                          <p:spTgt spid="1898496"/>
                                        </p:tgtEl>
                                        <p:attrNameLst>
                                          <p:attrName>ppt_x</p:attrName>
                                        </p:attrNameLst>
                                      </p:cBhvr>
                                      <p:tavLst>
                                        <p:tav tm="0">
                                          <p:val>
                                            <p:strVal val="#ppt_x"/>
                                          </p:val>
                                        </p:tav>
                                        <p:tav tm="100000">
                                          <p:val>
                                            <p:strVal val="#ppt_x"/>
                                          </p:val>
                                        </p:tav>
                                      </p:tavLst>
                                    </p:anim>
                                    <p:anim calcmode="lin" valueType="num">
                                      <p:cBhvr additive="base">
                                        <p:cTn id="8" dur="3000" fill="hold"/>
                                        <p:tgtEl>
                                          <p:spTgt spid="189849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3000"/>
                            </p:stCondLst>
                            <p:childTnLst>
                              <p:par>
                                <p:cTn id="10" presetID="8" presetClass="emph" presetSubtype="0" fill="hold" nodeType="afterEffect">
                                  <p:stCondLst>
                                    <p:cond delay="0"/>
                                  </p:stCondLst>
                                  <p:childTnLst>
                                    <p:animRot by="21600000">
                                      <p:cBhvr>
                                        <p:cTn id="11" dur="2000" fill="hold"/>
                                        <p:tgtEl>
                                          <p:spTgt spid="189849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0642" name="Picture 2" descr="Glucose Table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838200"/>
            <a:ext cx="3521403"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713" y="214313"/>
            <a:ext cx="3138487" cy="3138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6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2819400"/>
            <a:ext cx="1981200" cy="344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7"/>
          <a:stretch>
            <a:fillRect/>
          </a:stretch>
        </p:blipFill>
        <p:spPr>
          <a:xfrm>
            <a:off x="4343400" y="214313"/>
            <a:ext cx="1905000" cy="1981200"/>
          </a:xfrm>
          <a:prstGeom prst="rect">
            <a:avLst/>
          </a:prstGeom>
        </p:spPr>
      </p:pic>
    </p:spTree>
    <p:custDataLst>
      <p:tags r:id="rId1"/>
    </p:custDataLst>
    <p:extLst>
      <p:ext uri="{BB962C8B-B14F-4D97-AF65-F5344CB8AC3E}">
        <p14:creationId xmlns:p14="http://schemas.microsoft.com/office/powerpoint/2010/main" val="115641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5206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457200" y="152400"/>
            <a:ext cx="8229600" cy="1371600"/>
          </a:xfrm>
        </p:spPr>
        <p:txBody>
          <a:bodyPr>
            <a:normAutofit fontScale="90000"/>
          </a:bodyPr>
          <a:lstStyle/>
          <a:p>
            <a:pPr eaLnBrk="1" hangingPunct="1"/>
            <a:r>
              <a:rPr lang="en-US" dirty="0"/>
              <a:t>Basal Bolus – What Adjustments?  </a:t>
            </a:r>
            <a:br>
              <a:rPr lang="en-US" dirty="0"/>
            </a:br>
            <a:r>
              <a:rPr lang="en-US" dirty="0"/>
              <a:t>Pt weighs 80kg</a:t>
            </a:r>
          </a:p>
        </p:txBody>
      </p:sp>
      <p:graphicFrame>
        <p:nvGraphicFramePr>
          <p:cNvPr id="141315" name="Object 1024"/>
          <p:cNvGraphicFramePr>
            <a:graphicFrameLocks noGrp="1" noChangeAspect="1"/>
          </p:cNvGraphicFramePr>
          <p:nvPr>
            <p:ph sz="quarter" idx="1"/>
            <p:extLst>
              <p:ext uri="{D42A27DB-BD31-4B8C-83A1-F6EECF244321}">
                <p14:modId xmlns:p14="http://schemas.microsoft.com/office/powerpoint/2010/main" val="753971874"/>
              </p:ext>
            </p:extLst>
          </p:nvPr>
        </p:nvGraphicFramePr>
        <p:xfrm>
          <a:off x="287338" y="1547813"/>
          <a:ext cx="8537575" cy="5862637"/>
        </p:xfrm>
        <a:graphic>
          <a:graphicData uri="http://schemas.openxmlformats.org/presentationml/2006/ole">
            <mc:AlternateContent xmlns:mc="http://schemas.openxmlformats.org/markup-compatibility/2006">
              <mc:Choice xmlns:v="urn:schemas-microsoft-com:vml" Requires="v">
                <p:oleObj spid="_x0000_s110649" name="Document" r:id="rId5" imgW="7935497" imgH="5450139" progId="Word.Document.8">
                  <p:embed/>
                </p:oleObj>
              </mc:Choice>
              <mc:Fallback>
                <p:oleObj name="Document" r:id="rId5" imgW="7935497" imgH="5450139" progId="Word.Document.8">
                  <p:embed/>
                  <p:pic>
                    <p:nvPicPr>
                      <p:cNvPr id="0" name=""/>
                      <p:cNvPicPr>
                        <a:picLocks noChangeAspect="1" noChangeArrowheads="1"/>
                      </p:cNvPicPr>
                      <p:nvPr/>
                    </p:nvPicPr>
                    <p:blipFill>
                      <a:blip r:embed="rId6"/>
                      <a:srcRect/>
                      <a:stretch>
                        <a:fillRect/>
                      </a:stretch>
                    </p:blipFill>
                    <p:spPr bwMode="auto">
                      <a:xfrm>
                        <a:off x="287338" y="1547813"/>
                        <a:ext cx="8537575" cy="5862637"/>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4168693087"/>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457200" y="152400"/>
            <a:ext cx="8229600" cy="1203960"/>
          </a:xfrm>
        </p:spPr>
        <p:txBody>
          <a:bodyPr>
            <a:normAutofit fontScale="90000"/>
          </a:bodyPr>
          <a:lstStyle/>
          <a:p>
            <a:pPr eaLnBrk="1" hangingPunct="1"/>
            <a:r>
              <a:rPr lang="en-US" sz="3600" dirty="0"/>
              <a:t>Intensive Diabetes Therapy</a:t>
            </a:r>
            <a:br>
              <a:rPr lang="en-US" sz="3600" dirty="0"/>
            </a:br>
            <a:r>
              <a:rPr lang="en-US" sz="3600" dirty="0"/>
              <a:t>Insulin Dosing Strategy</a:t>
            </a:r>
            <a:r>
              <a:rPr lang="en-US" dirty="0"/>
              <a:t>	</a:t>
            </a:r>
          </a:p>
        </p:txBody>
      </p:sp>
      <p:sp>
        <p:nvSpPr>
          <p:cNvPr id="1752067" name="Rectangle 3"/>
          <p:cNvSpPr>
            <a:spLocks noGrp="1" noChangeArrowheads="1"/>
          </p:cNvSpPr>
          <p:nvPr>
            <p:ph sz="quarter" idx="1"/>
          </p:nvPr>
        </p:nvSpPr>
        <p:spPr>
          <a:xfrm>
            <a:off x="457200" y="1524000"/>
            <a:ext cx="8229600" cy="4632960"/>
          </a:xfrm>
        </p:spPr>
        <p:txBody>
          <a:bodyPr>
            <a:normAutofit/>
          </a:bodyPr>
          <a:lstStyle/>
          <a:p>
            <a:pPr eaLnBrk="1" hangingPunct="1">
              <a:buFont typeface="Wingdings" pitchFamily="2" charset="2"/>
              <a:buNone/>
              <a:defRPr/>
            </a:pPr>
            <a:r>
              <a:rPr lang="en-US" b="1" dirty="0"/>
              <a:t>50/50 Rule</a:t>
            </a:r>
          </a:p>
          <a:p>
            <a:pPr eaLnBrk="1" hangingPunct="1">
              <a:defRPr/>
            </a:pPr>
            <a:r>
              <a:rPr lang="en-US" dirty="0"/>
              <a:t>0.5-1.0 units/kg day</a:t>
            </a:r>
          </a:p>
          <a:p>
            <a:pPr eaLnBrk="1" hangingPunct="1">
              <a:defRPr/>
            </a:pPr>
            <a:endParaRPr lang="en-US" sz="1200" dirty="0"/>
          </a:p>
          <a:p>
            <a:pPr eaLnBrk="1" hangingPunct="1">
              <a:defRPr/>
            </a:pPr>
            <a:endParaRPr lang="en-US" sz="1200" dirty="0"/>
          </a:p>
          <a:p>
            <a:pPr eaLnBrk="1" hangingPunct="1">
              <a:defRPr/>
            </a:pPr>
            <a:r>
              <a:rPr lang="en-US" dirty="0"/>
              <a:t>Basal = 50% of total  </a:t>
            </a:r>
            <a:endParaRPr lang="en-US" sz="3200" dirty="0"/>
          </a:p>
          <a:p>
            <a:pPr lvl="1" eaLnBrk="1" hangingPunct="1">
              <a:buFont typeface="Monotype Sorts" pitchFamily="2" charset="2"/>
              <a:buBlip>
                <a:blip r:embed="rId4"/>
              </a:buBlip>
              <a:defRPr/>
            </a:pPr>
            <a:r>
              <a:rPr lang="en-US" dirty="0" err="1">
                <a:solidFill>
                  <a:schemeClr val="tx1"/>
                </a:solidFill>
              </a:rPr>
              <a:t>Glargine</a:t>
            </a:r>
            <a:r>
              <a:rPr lang="en-US" dirty="0">
                <a:solidFill>
                  <a:schemeClr val="tx1"/>
                </a:solidFill>
              </a:rPr>
              <a:t> QD</a:t>
            </a:r>
          </a:p>
          <a:p>
            <a:pPr lvl="1" eaLnBrk="1" hangingPunct="1">
              <a:buFont typeface="Monotype Sorts" pitchFamily="2" charset="2"/>
              <a:buBlip>
                <a:blip r:embed="rId4"/>
              </a:buBlip>
              <a:defRPr/>
            </a:pPr>
            <a:r>
              <a:rPr lang="en-US" dirty="0">
                <a:solidFill>
                  <a:schemeClr val="tx1"/>
                </a:solidFill>
              </a:rPr>
              <a:t>NPH or </a:t>
            </a:r>
            <a:r>
              <a:rPr lang="en-US" dirty="0" err="1">
                <a:solidFill>
                  <a:schemeClr val="tx1"/>
                </a:solidFill>
              </a:rPr>
              <a:t>Detemir</a:t>
            </a:r>
            <a:r>
              <a:rPr lang="en-US" dirty="0">
                <a:solidFill>
                  <a:schemeClr val="tx1"/>
                </a:solidFill>
              </a:rPr>
              <a:t> BID</a:t>
            </a:r>
            <a:endParaRPr lang="en-US" sz="1200" dirty="0">
              <a:solidFill>
                <a:schemeClr val="tx1"/>
              </a:solidFill>
            </a:endParaRPr>
          </a:p>
          <a:p>
            <a:pPr eaLnBrk="1" hangingPunct="1">
              <a:buFont typeface="Monotype Sorts" pitchFamily="2" charset="2"/>
              <a:buBlip>
                <a:blip r:embed="rId5"/>
              </a:buBlip>
              <a:defRPr/>
            </a:pPr>
            <a:endParaRPr lang="en-US" sz="900" dirty="0"/>
          </a:p>
          <a:p>
            <a:pPr eaLnBrk="1" hangingPunct="1">
              <a:buFont typeface="Monotype Sorts" pitchFamily="2" charset="2"/>
              <a:buNone/>
              <a:defRPr/>
            </a:pPr>
            <a:endParaRPr lang="en-US" sz="1800" dirty="0"/>
          </a:p>
          <a:p>
            <a:pPr eaLnBrk="1" hangingPunct="1">
              <a:buFont typeface="Monotype Sorts" pitchFamily="2" charset="2"/>
              <a:buBlip>
                <a:blip r:embed="rId5"/>
              </a:buBlip>
              <a:defRPr/>
            </a:pPr>
            <a:r>
              <a:rPr lang="en-US" sz="2400" dirty="0"/>
              <a:t>Bolus = 50% of total</a:t>
            </a:r>
          </a:p>
          <a:p>
            <a:pPr lvl="1" eaLnBrk="1" hangingPunct="1">
              <a:buFont typeface="Monotype Sorts" pitchFamily="2" charset="2"/>
              <a:buBlip>
                <a:blip r:embed="rId4"/>
              </a:buBlip>
              <a:defRPr/>
            </a:pPr>
            <a:r>
              <a:rPr lang="en-US" dirty="0">
                <a:solidFill>
                  <a:schemeClr val="tx1"/>
                </a:solidFill>
              </a:rPr>
              <a:t>usually divided into 3 meals</a:t>
            </a:r>
            <a:endParaRPr lang="en-US" sz="2000" dirty="0">
              <a:solidFill>
                <a:schemeClr val="tx1"/>
              </a:solidFill>
            </a:endParaRPr>
          </a:p>
        </p:txBody>
      </p:sp>
      <p:sp>
        <p:nvSpPr>
          <p:cNvPr id="1752068" name="Rectangle 4"/>
          <p:cNvSpPr>
            <a:spLocks noGrp="1" noChangeArrowheads="1"/>
          </p:cNvSpPr>
          <p:nvPr>
            <p:ph sz="half" idx="4294967295"/>
          </p:nvPr>
        </p:nvSpPr>
        <p:spPr>
          <a:xfrm>
            <a:off x="5257800" y="1524000"/>
            <a:ext cx="3752850" cy="4709160"/>
          </a:xfrm>
        </p:spPr>
        <p:txBody>
          <a:bodyPr>
            <a:normAutofit lnSpcReduction="10000"/>
          </a:bodyPr>
          <a:lstStyle/>
          <a:p>
            <a:pPr eaLnBrk="1" hangingPunct="1">
              <a:buFont typeface="Wingdings" pitchFamily="2" charset="2"/>
              <a:buNone/>
              <a:defRPr/>
            </a:pPr>
            <a:r>
              <a:rPr lang="en-US" sz="2400" b="1" dirty="0"/>
              <a:t>Example </a:t>
            </a:r>
          </a:p>
          <a:p>
            <a:pPr eaLnBrk="1" hangingPunct="1">
              <a:defRPr/>
            </a:pPr>
            <a:r>
              <a:rPr lang="en-US" sz="2400" dirty="0" err="1"/>
              <a:t>Wt</a:t>
            </a:r>
            <a:r>
              <a:rPr lang="en-US" sz="2400" dirty="0"/>
              <a:t> 50kg x 0.5 = 25 units of insulin/day</a:t>
            </a:r>
          </a:p>
          <a:p>
            <a:pPr eaLnBrk="1" hangingPunct="1">
              <a:defRPr/>
            </a:pPr>
            <a:endParaRPr lang="en-US" sz="800" dirty="0"/>
          </a:p>
          <a:p>
            <a:pPr eaLnBrk="1" hangingPunct="1">
              <a:defRPr/>
            </a:pPr>
            <a:r>
              <a:rPr lang="en-US" sz="2400" dirty="0"/>
              <a:t>Basal dose:  13 units</a:t>
            </a:r>
          </a:p>
          <a:p>
            <a:pPr lvl="1" eaLnBrk="1" hangingPunct="1">
              <a:buFont typeface="Monotype Sorts" pitchFamily="2" charset="2"/>
              <a:buBlip>
                <a:blip r:embed="rId4"/>
              </a:buBlip>
              <a:defRPr/>
            </a:pPr>
            <a:r>
              <a:rPr lang="en-US" dirty="0" err="1">
                <a:solidFill>
                  <a:schemeClr val="tx1"/>
                </a:solidFill>
              </a:rPr>
              <a:t>Glargine</a:t>
            </a:r>
            <a:r>
              <a:rPr lang="en-US" dirty="0">
                <a:solidFill>
                  <a:schemeClr val="tx1"/>
                </a:solidFill>
              </a:rPr>
              <a:t> 13 units QD</a:t>
            </a:r>
          </a:p>
          <a:p>
            <a:pPr lvl="1" eaLnBrk="1" hangingPunct="1">
              <a:buFont typeface="Monotype Sorts" pitchFamily="2" charset="2"/>
              <a:buBlip>
                <a:blip r:embed="rId4"/>
              </a:buBlip>
              <a:defRPr/>
            </a:pPr>
            <a:r>
              <a:rPr lang="en-US" dirty="0">
                <a:solidFill>
                  <a:schemeClr val="tx1"/>
                </a:solidFill>
              </a:rPr>
              <a:t>NPH/</a:t>
            </a:r>
            <a:r>
              <a:rPr lang="en-US" dirty="0" err="1">
                <a:solidFill>
                  <a:schemeClr val="tx1"/>
                </a:solidFill>
              </a:rPr>
              <a:t>Detemir</a:t>
            </a:r>
            <a:r>
              <a:rPr lang="en-US" dirty="0">
                <a:solidFill>
                  <a:schemeClr val="tx1"/>
                </a:solidFill>
              </a:rPr>
              <a:t> 6u BID</a:t>
            </a:r>
          </a:p>
          <a:p>
            <a:pPr eaLnBrk="1" hangingPunct="1">
              <a:buFont typeface="Wingdings" pitchFamily="2" charset="2"/>
              <a:buNone/>
              <a:defRPr/>
            </a:pPr>
            <a:endParaRPr lang="en-US" sz="2400" dirty="0"/>
          </a:p>
          <a:p>
            <a:pPr eaLnBrk="1" hangingPunct="1">
              <a:defRPr/>
            </a:pPr>
            <a:r>
              <a:rPr lang="en-US" sz="2400" dirty="0"/>
              <a:t>Bolus dose: 12 units</a:t>
            </a:r>
          </a:p>
          <a:p>
            <a:pPr lvl="1" eaLnBrk="1" hangingPunct="1">
              <a:defRPr/>
            </a:pPr>
            <a:r>
              <a:rPr lang="en-US" dirty="0">
                <a:solidFill>
                  <a:schemeClr val="tx1"/>
                </a:solidFill>
              </a:rPr>
              <a:t>4 units </a:t>
            </a:r>
            <a:r>
              <a:rPr lang="en-US" dirty="0" err="1">
                <a:solidFill>
                  <a:schemeClr val="tx1"/>
                </a:solidFill>
              </a:rPr>
              <a:t>NovoLog</a:t>
            </a:r>
            <a:r>
              <a:rPr lang="en-US" dirty="0">
                <a:solidFill>
                  <a:schemeClr val="tx1"/>
                </a:solidFill>
              </a:rPr>
              <a:t>, </a:t>
            </a:r>
            <a:r>
              <a:rPr lang="en-US" dirty="0" err="1">
                <a:solidFill>
                  <a:schemeClr val="tx1"/>
                </a:solidFill>
              </a:rPr>
              <a:t>Apidra</a:t>
            </a:r>
            <a:r>
              <a:rPr lang="en-US" dirty="0">
                <a:solidFill>
                  <a:schemeClr val="tx1"/>
                </a:solidFill>
              </a:rPr>
              <a:t> Humalog, Regular each meal</a:t>
            </a:r>
          </a:p>
          <a:p>
            <a:pPr eaLnBrk="1" hangingPunct="1">
              <a:buFont typeface="Wingdings" pitchFamily="2" charset="2"/>
              <a:buNone/>
              <a:defRPr/>
            </a:pPr>
            <a:endParaRPr lang="en-US" sz="2200" dirty="0"/>
          </a:p>
        </p:txBody>
      </p:sp>
    </p:spTree>
    <p:custDataLst>
      <p:tags r:id="rId1"/>
    </p:custDataLst>
    <p:extLst>
      <p:ext uri="{BB962C8B-B14F-4D97-AF65-F5344CB8AC3E}">
        <p14:creationId xmlns:p14="http://schemas.microsoft.com/office/powerpoint/2010/main" val="2866359398"/>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52068">
                                            <p:txEl>
                                              <p:pRg st="0" end="0"/>
                                            </p:txEl>
                                          </p:spTgt>
                                        </p:tgtEl>
                                        <p:attrNameLst>
                                          <p:attrName>style.visibility</p:attrName>
                                        </p:attrNameLst>
                                      </p:cBhvr>
                                      <p:to>
                                        <p:strVal val="visible"/>
                                      </p:to>
                                    </p:set>
                                    <p:anim calcmode="lin" valueType="num">
                                      <p:cBhvr additive="base">
                                        <p:cTn id="7" dur="500" fill="hold"/>
                                        <p:tgtEl>
                                          <p:spTgt spid="175206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520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52068">
                                            <p:txEl>
                                              <p:pRg st="1" end="1"/>
                                            </p:txEl>
                                          </p:spTgt>
                                        </p:tgtEl>
                                        <p:attrNameLst>
                                          <p:attrName>style.visibility</p:attrName>
                                        </p:attrNameLst>
                                      </p:cBhvr>
                                      <p:to>
                                        <p:strVal val="visible"/>
                                      </p:to>
                                    </p:set>
                                    <p:anim calcmode="lin" valueType="num">
                                      <p:cBhvr additive="base">
                                        <p:cTn id="13" dur="500" fill="hold"/>
                                        <p:tgtEl>
                                          <p:spTgt spid="175206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520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52068">
                                            <p:txEl>
                                              <p:pRg st="3" end="3"/>
                                            </p:txEl>
                                          </p:spTgt>
                                        </p:tgtEl>
                                        <p:attrNameLst>
                                          <p:attrName>style.visibility</p:attrName>
                                        </p:attrNameLst>
                                      </p:cBhvr>
                                      <p:to>
                                        <p:strVal val="visible"/>
                                      </p:to>
                                    </p:set>
                                    <p:anim calcmode="lin" valueType="num">
                                      <p:cBhvr additive="base">
                                        <p:cTn id="19" dur="500" fill="hold"/>
                                        <p:tgtEl>
                                          <p:spTgt spid="175206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52068">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52068">
                                            <p:txEl>
                                              <p:pRg st="4" end="4"/>
                                            </p:txEl>
                                          </p:spTgt>
                                        </p:tgtEl>
                                        <p:attrNameLst>
                                          <p:attrName>style.visibility</p:attrName>
                                        </p:attrNameLst>
                                      </p:cBhvr>
                                      <p:to>
                                        <p:strVal val="visible"/>
                                      </p:to>
                                    </p:set>
                                    <p:anim calcmode="lin" valueType="num">
                                      <p:cBhvr additive="base">
                                        <p:cTn id="23" dur="500" fill="hold"/>
                                        <p:tgtEl>
                                          <p:spTgt spid="175206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752068">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52068">
                                            <p:txEl>
                                              <p:pRg st="5" end="5"/>
                                            </p:txEl>
                                          </p:spTgt>
                                        </p:tgtEl>
                                        <p:attrNameLst>
                                          <p:attrName>style.visibility</p:attrName>
                                        </p:attrNameLst>
                                      </p:cBhvr>
                                      <p:to>
                                        <p:strVal val="visible"/>
                                      </p:to>
                                    </p:set>
                                    <p:anim calcmode="lin" valueType="num">
                                      <p:cBhvr additive="base">
                                        <p:cTn id="27" dur="500" fill="hold"/>
                                        <p:tgtEl>
                                          <p:spTgt spid="1752068">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5206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752068">
                                            <p:txEl>
                                              <p:pRg st="7" end="7"/>
                                            </p:txEl>
                                          </p:spTgt>
                                        </p:tgtEl>
                                        <p:attrNameLst>
                                          <p:attrName>style.visibility</p:attrName>
                                        </p:attrNameLst>
                                      </p:cBhvr>
                                      <p:to>
                                        <p:strVal val="visible"/>
                                      </p:to>
                                    </p:set>
                                    <p:anim calcmode="lin" valueType="num">
                                      <p:cBhvr additive="base">
                                        <p:cTn id="33" dur="500" fill="hold"/>
                                        <p:tgtEl>
                                          <p:spTgt spid="1752068">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752068">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752068">
                                            <p:txEl>
                                              <p:pRg st="8" end="8"/>
                                            </p:txEl>
                                          </p:spTgt>
                                        </p:tgtEl>
                                        <p:attrNameLst>
                                          <p:attrName>style.visibility</p:attrName>
                                        </p:attrNameLst>
                                      </p:cBhvr>
                                      <p:to>
                                        <p:strVal val="visible"/>
                                      </p:to>
                                    </p:set>
                                    <p:anim calcmode="lin" valueType="num">
                                      <p:cBhvr additive="base">
                                        <p:cTn id="37" dur="500" fill="hold"/>
                                        <p:tgtEl>
                                          <p:spTgt spid="1752068">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5206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2068" grpId="0" build="p"/>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normAutofit fontScale="90000"/>
          </a:bodyPr>
          <a:lstStyle/>
          <a:p>
            <a:pPr eaLnBrk="1" hangingPunct="1"/>
            <a:r>
              <a:rPr lang="en-US" sz="3600"/>
              <a:t>Intensive Diabetes Therapy</a:t>
            </a:r>
            <a:br>
              <a:rPr lang="en-US" sz="3600"/>
            </a:br>
            <a:r>
              <a:rPr lang="en-US" sz="3600"/>
              <a:t>Insulin Dosing Strategy	</a:t>
            </a:r>
          </a:p>
        </p:txBody>
      </p:sp>
      <p:sp>
        <p:nvSpPr>
          <p:cNvPr id="1753091" name="Rectangle 3"/>
          <p:cNvSpPr>
            <a:spLocks noGrp="1" noChangeArrowheads="1"/>
          </p:cNvSpPr>
          <p:nvPr>
            <p:ph sz="quarter" idx="1"/>
          </p:nvPr>
        </p:nvSpPr>
        <p:spPr>
          <a:xfrm>
            <a:off x="457200" y="1219200"/>
            <a:ext cx="4114800" cy="4937760"/>
          </a:xfrm>
        </p:spPr>
        <p:txBody>
          <a:bodyPr>
            <a:normAutofit/>
          </a:bodyPr>
          <a:lstStyle/>
          <a:p>
            <a:pPr eaLnBrk="1" hangingPunct="1">
              <a:buFont typeface="Wingdings" pitchFamily="2" charset="2"/>
              <a:buNone/>
              <a:defRPr/>
            </a:pPr>
            <a:r>
              <a:rPr lang="en-US" b="1" dirty="0"/>
              <a:t>50/50 Rule</a:t>
            </a:r>
          </a:p>
          <a:p>
            <a:pPr eaLnBrk="1" hangingPunct="1">
              <a:defRPr/>
            </a:pPr>
            <a:r>
              <a:rPr lang="en-US" dirty="0"/>
              <a:t>0.5-1.0 units/kg day</a:t>
            </a:r>
          </a:p>
          <a:p>
            <a:pPr eaLnBrk="1" hangingPunct="1">
              <a:buFont typeface="Wingdings" pitchFamily="2" charset="2"/>
              <a:buNone/>
              <a:defRPr/>
            </a:pPr>
            <a:endParaRPr lang="en-US" sz="1400" dirty="0"/>
          </a:p>
          <a:p>
            <a:pPr eaLnBrk="1" hangingPunct="1">
              <a:defRPr/>
            </a:pPr>
            <a:r>
              <a:rPr lang="en-US" sz="3200" dirty="0"/>
              <a:t>Basal = 50% of total  </a:t>
            </a:r>
          </a:p>
          <a:p>
            <a:pPr lvl="1" eaLnBrk="1" hangingPunct="1">
              <a:buFont typeface="Monotype Sorts" pitchFamily="2" charset="2"/>
              <a:buBlip>
                <a:blip r:embed="rId4"/>
              </a:buBlip>
              <a:defRPr/>
            </a:pPr>
            <a:r>
              <a:rPr lang="en-US" sz="2800" dirty="0" err="1">
                <a:solidFill>
                  <a:schemeClr val="tx1"/>
                </a:solidFill>
              </a:rPr>
              <a:t>Glargine</a:t>
            </a:r>
            <a:r>
              <a:rPr lang="en-US" sz="2800" dirty="0">
                <a:solidFill>
                  <a:schemeClr val="tx1"/>
                </a:solidFill>
              </a:rPr>
              <a:t> QD</a:t>
            </a:r>
          </a:p>
          <a:p>
            <a:pPr lvl="1" eaLnBrk="1" hangingPunct="1">
              <a:buFont typeface="Monotype Sorts" pitchFamily="2" charset="2"/>
              <a:buBlip>
                <a:blip r:embed="rId4"/>
              </a:buBlip>
              <a:defRPr/>
            </a:pPr>
            <a:r>
              <a:rPr lang="en-US" sz="2800" dirty="0">
                <a:solidFill>
                  <a:schemeClr val="tx1"/>
                </a:solidFill>
              </a:rPr>
              <a:t>NPH or </a:t>
            </a:r>
            <a:r>
              <a:rPr lang="en-US" sz="2800" dirty="0" err="1">
                <a:solidFill>
                  <a:schemeClr val="tx1"/>
                </a:solidFill>
              </a:rPr>
              <a:t>Detemir</a:t>
            </a:r>
            <a:r>
              <a:rPr lang="en-US" sz="2800" dirty="0">
                <a:solidFill>
                  <a:schemeClr val="tx1"/>
                </a:solidFill>
              </a:rPr>
              <a:t> BID</a:t>
            </a:r>
            <a:endParaRPr lang="en-US" sz="2000" dirty="0">
              <a:solidFill>
                <a:schemeClr val="tx1"/>
              </a:solidFill>
            </a:endParaRPr>
          </a:p>
          <a:p>
            <a:pPr eaLnBrk="1" hangingPunct="1">
              <a:buFont typeface="Monotype Sorts" pitchFamily="2" charset="2"/>
              <a:buBlip>
                <a:blip r:embed="rId5"/>
              </a:buBlip>
              <a:defRPr/>
            </a:pPr>
            <a:r>
              <a:rPr lang="en-US" dirty="0"/>
              <a:t>Bolus = 50% of total</a:t>
            </a:r>
          </a:p>
          <a:p>
            <a:pPr lvl="1" eaLnBrk="1" hangingPunct="1">
              <a:buFont typeface="Monotype Sorts" pitchFamily="2" charset="2"/>
              <a:buBlip>
                <a:blip r:embed="rId4"/>
              </a:buBlip>
              <a:defRPr/>
            </a:pPr>
            <a:r>
              <a:rPr lang="en-US" sz="2800" dirty="0">
                <a:solidFill>
                  <a:schemeClr val="tx1"/>
                </a:solidFill>
              </a:rPr>
              <a:t>usually divided into 3 meals</a:t>
            </a:r>
          </a:p>
        </p:txBody>
      </p:sp>
      <p:sp>
        <p:nvSpPr>
          <p:cNvPr id="1753092" name="Rectangle 4"/>
          <p:cNvSpPr>
            <a:spLocks noGrp="1" noChangeArrowheads="1"/>
          </p:cNvSpPr>
          <p:nvPr>
            <p:ph sz="half" idx="4294967295"/>
          </p:nvPr>
        </p:nvSpPr>
        <p:spPr>
          <a:xfrm>
            <a:off x="4572000" y="1386840"/>
            <a:ext cx="4267200" cy="4876800"/>
          </a:xfrm>
        </p:spPr>
        <p:txBody>
          <a:bodyPr>
            <a:normAutofit lnSpcReduction="10000"/>
          </a:bodyPr>
          <a:lstStyle/>
          <a:p>
            <a:pPr eaLnBrk="1" hangingPunct="1">
              <a:buFont typeface="Wingdings" pitchFamily="2" charset="2"/>
              <a:buNone/>
              <a:defRPr/>
            </a:pPr>
            <a:r>
              <a:rPr lang="en-US" b="1" dirty="0"/>
              <a:t>Example – You Try</a:t>
            </a:r>
          </a:p>
          <a:p>
            <a:pPr eaLnBrk="1" hangingPunct="1">
              <a:defRPr/>
            </a:pPr>
            <a:r>
              <a:rPr lang="en-US" dirty="0" err="1"/>
              <a:t>Wt</a:t>
            </a:r>
            <a:r>
              <a:rPr lang="en-US" dirty="0"/>
              <a:t> 60 kg x 0.5 = ___ units of insulin/day</a:t>
            </a:r>
          </a:p>
          <a:p>
            <a:pPr eaLnBrk="1" hangingPunct="1">
              <a:defRPr/>
            </a:pPr>
            <a:endParaRPr lang="en-US" sz="900" dirty="0"/>
          </a:p>
          <a:p>
            <a:pPr eaLnBrk="1" hangingPunct="1">
              <a:defRPr/>
            </a:pPr>
            <a:r>
              <a:rPr lang="en-US" dirty="0"/>
              <a:t>Basal dose: ____ units</a:t>
            </a:r>
          </a:p>
          <a:p>
            <a:pPr lvl="1" eaLnBrk="1" hangingPunct="1">
              <a:buFont typeface="Monotype Sorts" pitchFamily="2" charset="2"/>
              <a:buBlip>
                <a:blip r:embed="rId4"/>
              </a:buBlip>
              <a:defRPr/>
            </a:pPr>
            <a:r>
              <a:rPr lang="en-US" sz="2800" dirty="0" err="1">
                <a:solidFill>
                  <a:schemeClr val="tx1"/>
                </a:solidFill>
              </a:rPr>
              <a:t>Glargine</a:t>
            </a:r>
            <a:r>
              <a:rPr lang="en-US" sz="2800" dirty="0">
                <a:solidFill>
                  <a:schemeClr val="tx1"/>
                </a:solidFill>
              </a:rPr>
              <a:t> ____ QD</a:t>
            </a:r>
          </a:p>
          <a:p>
            <a:pPr lvl="1" eaLnBrk="1" hangingPunct="1">
              <a:buFont typeface="Monotype Sorts" pitchFamily="2" charset="2"/>
              <a:buBlip>
                <a:blip r:embed="rId4"/>
              </a:buBlip>
              <a:defRPr/>
            </a:pPr>
            <a:r>
              <a:rPr lang="en-US" sz="2800" dirty="0">
                <a:solidFill>
                  <a:schemeClr val="tx1"/>
                </a:solidFill>
              </a:rPr>
              <a:t>NPH/</a:t>
            </a:r>
            <a:r>
              <a:rPr lang="en-US" sz="2800" dirty="0" err="1">
                <a:solidFill>
                  <a:schemeClr val="tx1"/>
                </a:solidFill>
              </a:rPr>
              <a:t>Detemir</a:t>
            </a:r>
            <a:r>
              <a:rPr lang="en-US" sz="2800" dirty="0">
                <a:solidFill>
                  <a:schemeClr val="tx1"/>
                </a:solidFill>
              </a:rPr>
              <a:t> __ BID</a:t>
            </a:r>
          </a:p>
          <a:p>
            <a:pPr lvl="1" eaLnBrk="1" hangingPunct="1">
              <a:buFont typeface="Wingdings" pitchFamily="2" charset="2"/>
              <a:buNone/>
              <a:defRPr/>
            </a:pPr>
            <a:endParaRPr lang="en-US" dirty="0">
              <a:solidFill>
                <a:schemeClr val="tx1"/>
              </a:solidFill>
            </a:endParaRPr>
          </a:p>
          <a:p>
            <a:pPr eaLnBrk="1" hangingPunct="1">
              <a:defRPr/>
            </a:pPr>
            <a:r>
              <a:rPr lang="en-US" dirty="0"/>
              <a:t>Bolus dose: ____ units</a:t>
            </a:r>
          </a:p>
          <a:p>
            <a:pPr>
              <a:spcBef>
                <a:spcPct val="0"/>
              </a:spcBef>
              <a:buClrTx/>
              <a:buSzTx/>
              <a:buFontTx/>
              <a:buNone/>
              <a:defRPr/>
            </a:pPr>
            <a:r>
              <a:rPr lang="en-US" dirty="0"/>
              <a:t>    ___</a:t>
            </a:r>
            <a:r>
              <a:rPr lang="en-US" sz="2400" dirty="0"/>
              <a:t>units </a:t>
            </a:r>
            <a:r>
              <a:rPr lang="en-US" sz="2400" dirty="0" err="1"/>
              <a:t>NovoLog</a:t>
            </a:r>
            <a:r>
              <a:rPr lang="en-US" sz="2400" dirty="0"/>
              <a:t>, </a:t>
            </a:r>
            <a:r>
              <a:rPr lang="en-US" sz="2400" dirty="0" err="1"/>
              <a:t>Apidra</a:t>
            </a:r>
            <a:r>
              <a:rPr lang="en-US" sz="2400" dirty="0"/>
              <a:t> Humalog, </a:t>
            </a:r>
            <a:r>
              <a:rPr lang="en-US" sz="2400" dirty="0" err="1"/>
              <a:t>Reg</a:t>
            </a:r>
            <a:r>
              <a:rPr lang="en-US" sz="2400" dirty="0"/>
              <a:t> each meal</a:t>
            </a:r>
          </a:p>
        </p:txBody>
      </p:sp>
    </p:spTree>
    <p:custDataLst>
      <p:tags r:id="rId1"/>
    </p:custDataLst>
    <p:extLst>
      <p:ext uri="{BB962C8B-B14F-4D97-AF65-F5344CB8AC3E}">
        <p14:creationId xmlns:p14="http://schemas.microsoft.com/office/powerpoint/2010/main" val="1631127467"/>
      </p:ext>
    </p:extLst>
  </p:cSld>
  <p:clrMapOvr>
    <a:masterClrMapping/>
  </p:clrMapOvr>
  <p:transition>
    <p:random/>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457200" y="152400"/>
            <a:ext cx="8229600" cy="1219200"/>
          </a:xfrm>
        </p:spPr>
        <p:txBody>
          <a:bodyPr>
            <a:normAutofit fontScale="90000"/>
          </a:bodyPr>
          <a:lstStyle/>
          <a:p>
            <a:pPr eaLnBrk="1" hangingPunct="1"/>
            <a:r>
              <a:rPr lang="en-US" dirty="0"/>
              <a:t>Intensive Diabetes Therapy</a:t>
            </a:r>
            <a:br>
              <a:rPr lang="en-US" dirty="0"/>
            </a:br>
            <a:r>
              <a:rPr lang="en-US" dirty="0"/>
              <a:t>Insulin Dosing Strategy	</a:t>
            </a:r>
          </a:p>
        </p:txBody>
      </p:sp>
      <p:sp>
        <p:nvSpPr>
          <p:cNvPr id="1754115" name="Rectangle 3"/>
          <p:cNvSpPr>
            <a:spLocks noGrp="1" noChangeArrowheads="1"/>
          </p:cNvSpPr>
          <p:nvPr>
            <p:ph sz="quarter" idx="1"/>
          </p:nvPr>
        </p:nvSpPr>
        <p:spPr>
          <a:xfrm>
            <a:off x="457200" y="1600200"/>
            <a:ext cx="3810000" cy="4556760"/>
          </a:xfrm>
        </p:spPr>
        <p:txBody>
          <a:bodyPr>
            <a:normAutofit/>
          </a:bodyPr>
          <a:lstStyle/>
          <a:p>
            <a:pPr eaLnBrk="1" hangingPunct="1">
              <a:buFont typeface="Wingdings" pitchFamily="2" charset="2"/>
              <a:buNone/>
              <a:defRPr/>
            </a:pPr>
            <a:r>
              <a:rPr lang="en-US" b="1" dirty="0"/>
              <a:t>50/50 Rule</a:t>
            </a:r>
          </a:p>
          <a:p>
            <a:pPr eaLnBrk="1" hangingPunct="1">
              <a:defRPr/>
            </a:pPr>
            <a:r>
              <a:rPr lang="en-US" dirty="0"/>
              <a:t>0.5-1.0 units/kg day</a:t>
            </a:r>
          </a:p>
          <a:p>
            <a:pPr eaLnBrk="1" hangingPunct="1">
              <a:buFont typeface="Wingdings" pitchFamily="2" charset="2"/>
              <a:buNone/>
              <a:defRPr/>
            </a:pPr>
            <a:endParaRPr lang="en-US" sz="1400" dirty="0"/>
          </a:p>
          <a:p>
            <a:pPr eaLnBrk="1" hangingPunct="1">
              <a:defRPr/>
            </a:pPr>
            <a:r>
              <a:rPr lang="en-US" sz="3200" dirty="0"/>
              <a:t>Basal = 50% of total  </a:t>
            </a:r>
          </a:p>
          <a:p>
            <a:pPr lvl="1" eaLnBrk="1" hangingPunct="1">
              <a:buFont typeface="Monotype Sorts" pitchFamily="2" charset="2"/>
              <a:buBlip>
                <a:blip r:embed="rId4"/>
              </a:buBlip>
              <a:defRPr/>
            </a:pPr>
            <a:r>
              <a:rPr lang="en-US" sz="3000" dirty="0" err="1">
                <a:solidFill>
                  <a:schemeClr val="tx1"/>
                </a:solidFill>
              </a:rPr>
              <a:t>Glargine</a:t>
            </a:r>
            <a:r>
              <a:rPr lang="en-US" sz="3000" dirty="0">
                <a:solidFill>
                  <a:schemeClr val="tx1"/>
                </a:solidFill>
              </a:rPr>
              <a:t> QD</a:t>
            </a:r>
          </a:p>
          <a:p>
            <a:pPr lvl="1" eaLnBrk="1" hangingPunct="1">
              <a:buFont typeface="Monotype Sorts" pitchFamily="2" charset="2"/>
              <a:buBlip>
                <a:blip r:embed="rId4"/>
              </a:buBlip>
              <a:defRPr/>
            </a:pPr>
            <a:r>
              <a:rPr lang="en-US" sz="3000" dirty="0">
                <a:solidFill>
                  <a:schemeClr val="tx1"/>
                </a:solidFill>
              </a:rPr>
              <a:t>NPH or </a:t>
            </a:r>
            <a:r>
              <a:rPr lang="en-US" sz="3000" dirty="0" err="1">
                <a:solidFill>
                  <a:schemeClr val="tx1"/>
                </a:solidFill>
              </a:rPr>
              <a:t>Detemir</a:t>
            </a:r>
            <a:r>
              <a:rPr lang="en-US" sz="3000" dirty="0">
                <a:solidFill>
                  <a:schemeClr val="tx1"/>
                </a:solidFill>
              </a:rPr>
              <a:t> BID</a:t>
            </a:r>
            <a:endParaRPr lang="en-US" sz="2600" dirty="0">
              <a:solidFill>
                <a:schemeClr val="tx1"/>
              </a:solidFill>
            </a:endParaRPr>
          </a:p>
          <a:p>
            <a:pPr eaLnBrk="1" hangingPunct="1">
              <a:buFont typeface="Monotype Sorts" pitchFamily="2" charset="2"/>
              <a:buBlip>
                <a:blip r:embed="rId5"/>
              </a:buBlip>
              <a:defRPr/>
            </a:pPr>
            <a:r>
              <a:rPr lang="en-US" sz="3000" dirty="0"/>
              <a:t>Bolus = 50% of total</a:t>
            </a:r>
          </a:p>
          <a:p>
            <a:pPr lvl="1" eaLnBrk="1" hangingPunct="1">
              <a:buFont typeface="Monotype Sorts" pitchFamily="2" charset="2"/>
              <a:buBlip>
                <a:blip r:embed="rId4"/>
              </a:buBlip>
              <a:defRPr/>
            </a:pPr>
            <a:r>
              <a:rPr lang="en-US" sz="3000" dirty="0">
                <a:solidFill>
                  <a:schemeClr val="tx1"/>
                </a:solidFill>
              </a:rPr>
              <a:t>usually divided into  3 meals</a:t>
            </a:r>
          </a:p>
        </p:txBody>
      </p:sp>
      <p:sp>
        <p:nvSpPr>
          <p:cNvPr id="1754116" name="Rectangle 4"/>
          <p:cNvSpPr>
            <a:spLocks noGrp="1" noChangeArrowheads="1"/>
          </p:cNvSpPr>
          <p:nvPr>
            <p:ph sz="half" idx="4294967295"/>
          </p:nvPr>
        </p:nvSpPr>
        <p:spPr>
          <a:xfrm>
            <a:off x="4269971" y="1600200"/>
            <a:ext cx="4495800" cy="4876800"/>
          </a:xfrm>
        </p:spPr>
        <p:txBody>
          <a:bodyPr>
            <a:normAutofit lnSpcReduction="10000"/>
          </a:bodyPr>
          <a:lstStyle/>
          <a:p>
            <a:pPr eaLnBrk="1" hangingPunct="1">
              <a:buFont typeface="Wingdings" pitchFamily="2" charset="2"/>
              <a:buNone/>
              <a:defRPr/>
            </a:pPr>
            <a:r>
              <a:rPr lang="en-US" b="1" dirty="0"/>
              <a:t>Example – You Try</a:t>
            </a:r>
          </a:p>
          <a:p>
            <a:pPr eaLnBrk="1" hangingPunct="1">
              <a:defRPr/>
            </a:pPr>
            <a:r>
              <a:rPr lang="en-US" dirty="0" err="1"/>
              <a:t>Wt</a:t>
            </a:r>
            <a:r>
              <a:rPr lang="en-US" dirty="0"/>
              <a:t> 60kg x 0.5 =</a:t>
            </a:r>
            <a:r>
              <a:rPr lang="en-US" dirty="0">
                <a:solidFill>
                  <a:srgbClr val="DC0081"/>
                </a:solidFill>
              </a:rPr>
              <a:t> </a:t>
            </a:r>
            <a:r>
              <a:rPr lang="en-US" u="sng" dirty="0">
                <a:solidFill>
                  <a:schemeClr val="folHlink"/>
                </a:solidFill>
              </a:rPr>
              <a:t>30</a:t>
            </a:r>
            <a:r>
              <a:rPr lang="en-US" dirty="0">
                <a:solidFill>
                  <a:schemeClr val="folHlink"/>
                </a:solidFill>
              </a:rPr>
              <a:t> </a:t>
            </a:r>
            <a:r>
              <a:rPr lang="en-US" dirty="0"/>
              <a:t>units    of insulin/day</a:t>
            </a:r>
          </a:p>
          <a:p>
            <a:pPr eaLnBrk="1" hangingPunct="1">
              <a:defRPr/>
            </a:pPr>
            <a:endParaRPr lang="en-US" sz="900" dirty="0"/>
          </a:p>
          <a:p>
            <a:pPr eaLnBrk="1" hangingPunct="1">
              <a:defRPr/>
            </a:pPr>
            <a:r>
              <a:rPr lang="en-US" dirty="0"/>
              <a:t>Basal dose: </a:t>
            </a:r>
            <a:r>
              <a:rPr lang="en-US" u="sng" dirty="0">
                <a:solidFill>
                  <a:schemeClr val="folHlink"/>
                </a:solidFill>
              </a:rPr>
              <a:t>15</a:t>
            </a:r>
            <a:r>
              <a:rPr lang="en-US" dirty="0">
                <a:solidFill>
                  <a:schemeClr val="folHlink"/>
                </a:solidFill>
              </a:rPr>
              <a:t> units</a:t>
            </a:r>
          </a:p>
          <a:p>
            <a:pPr lvl="1" eaLnBrk="1" hangingPunct="1">
              <a:buFont typeface="Monotype Sorts" pitchFamily="2" charset="2"/>
              <a:buBlip>
                <a:blip r:embed="rId4"/>
              </a:buBlip>
              <a:defRPr/>
            </a:pPr>
            <a:r>
              <a:rPr lang="en-US" sz="2800" dirty="0" err="1">
                <a:solidFill>
                  <a:schemeClr val="folHlink"/>
                </a:solidFill>
              </a:rPr>
              <a:t>Glargine</a:t>
            </a:r>
            <a:r>
              <a:rPr lang="en-US" sz="2800" dirty="0">
                <a:solidFill>
                  <a:schemeClr val="folHlink"/>
                </a:solidFill>
              </a:rPr>
              <a:t> </a:t>
            </a:r>
            <a:r>
              <a:rPr lang="en-US" sz="2800" b="1" u="sng" dirty="0">
                <a:solidFill>
                  <a:schemeClr val="folHlink"/>
                </a:solidFill>
              </a:rPr>
              <a:t>15</a:t>
            </a:r>
            <a:r>
              <a:rPr lang="en-US" sz="2800" dirty="0">
                <a:solidFill>
                  <a:schemeClr val="folHlink"/>
                </a:solidFill>
              </a:rPr>
              <a:t> QD or</a:t>
            </a:r>
          </a:p>
          <a:p>
            <a:pPr lvl="1" eaLnBrk="1" hangingPunct="1">
              <a:buFont typeface="Monotype Sorts" pitchFamily="2" charset="2"/>
              <a:buBlip>
                <a:blip r:embed="rId4"/>
              </a:buBlip>
              <a:defRPr/>
            </a:pPr>
            <a:r>
              <a:rPr lang="en-US" sz="2800" dirty="0">
                <a:solidFill>
                  <a:schemeClr val="folHlink"/>
                </a:solidFill>
              </a:rPr>
              <a:t>NPH/</a:t>
            </a:r>
            <a:r>
              <a:rPr lang="en-US" sz="2800" dirty="0" err="1">
                <a:solidFill>
                  <a:schemeClr val="folHlink"/>
                </a:solidFill>
              </a:rPr>
              <a:t>Detemir</a:t>
            </a:r>
            <a:r>
              <a:rPr lang="en-US" sz="2800" dirty="0">
                <a:solidFill>
                  <a:schemeClr val="folHlink"/>
                </a:solidFill>
              </a:rPr>
              <a:t> </a:t>
            </a:r>
            <a:r>
              <a:rPr lang="en-US" sz="2800" b="1" u="sng" dirty="0">
                <a:solidFill>
                  <a:schemeClr val="folHlink"/>
                </a:solidFill>
              </a:rPr>
              <a:t>7</a:t>
            </a:r>
            <a:r>
              <a:rPr lang="en-US" sz="2800" b="1" dirty="0">
                <a:solidFill>
                  <a:schemeClr val="folHlink"/>
                </a:solidFill>
              </a:rPr>
              <a:t>u </a:t>
            </a:r>
            <a:r>
              <a:rPr lang="en-US" sz="2800" dirty="0">
                <a:solidFill>
                  <a:schemeClr val="folHlink"/>
                </a:solidFill>
              </a:rPr>
              <a:t>BID</a:t>
            </a:r>
          </a:p>
          <a:p>
            <a:pPr lvl="1" eaLnBrk="1" hangingPunct="1">
              <a:buFont typeface="Wingdings" pitchFamily="2" charset="2"/>
              <a:buNone/>
              <a:defRPr/>
            </a:pPr>
            <a:endParaRPr lang="en-US" sz="2000" dirty="0">
              <a:solidFill>
                <a:srgbClr val="DC0081"/>
              </a:solidFill>
            </a:endParaRPr>
          </a:p>
          <a:p>
            <a:pPr eaLnBrk="1" hangingPunct="1">
              <a:defRPr/>
            </a:pPr>
            <a:r>
              <a:rPr lang="en-US" dirty="0"/>
              <a:t>Bolus dose: </a:t>
            </a:r>
            <a:r>
              <a:rPr lang="en-US" u="sng" dirty="0">
                <a:solidFill>
                  <a:schemeClr val="folHlink"/>
                </a:solidFill>
              </a:rPr>
              <a:t>15</a:t>
            </a:r>
            <a:r>
              <a:rPr lang="en-US" dirty="0">
                <a:solidFill>
                  <a:schemeClr val="folHlink"/>
                </a:solidFill>
              </a:rPr>
              <a:t> units</a:t>
            </a:r>
          </a:p>
          <a:p>
            <a:pPr lvl="1" eaLnBrk="1" hangingPunct="1">
              <a:defRPr/>
            </a:pPr>
            <a:r>
              <a:rPr lang="en-US" sz="2800" b="1" u="sng" dirty="0">
                <a:solidFill>
                  <a:schemeClr val="folHlink"/>
                </a:solidFill>
              </a:rPr>
              <a:t>5</a:t>
            </a:r>
            <a:r>
              <a:rPr lang="en-US" sz="2800" dirty="0">
                <a:solidFill>
                  <a:schemeClr val="folHlink"/>
                </a:solidFill>
              </a:rPr>
              <a:t> </a:t>
            </a:r>
            <a:r>
              <a:rPr lang="en-US" sz="2800" dirty="0" err="1">
                <a:solidFill>
                  <a:schemeClr val="folHlink"/>
                </a:solidFill>
              </a:rPr>
              <a:t>NovoLog</a:t>
            </a:r>
            <a:r>
              <a:rPr lang="en-US" sz="2800" dirty="0">
                <a:solidFill>
                  <a:schemeClr val="folHlink"/>
                </a:solidFill>
              </a:rPr>
              <a:t>, </a:t>
            </a:r>
            <a:r>
              <a:rPr lang="en-US" sz="2800" dirty="0" err="1">
                <a:solidFill>
                  <a:schemeClr val="folHlink"/>
                </a:solidFill>
              </a:rPr>
              <a:t>Apidra</a:t>
            </a:r>
            <a:r>
              <a:rPr lang="en-US" sz="2800" dirty="0">
                <a:solidFill>
                  <a:schemeClr val="folHlink"/>
                </a:solidFill>
              </a:rPr>
              <a:t>, Humalog, </a:t>
            </a:r>
            <a:r>
              <a:rPr lang="en-US" sz="2800" dirty="0" err="1">
                <a:solidFill>
                  <a:schemeClr val="folHlink"/>
                </a:solidFill>
              </a:rPr>
              <a:t>Reg</a:t>
            </a:r>
            <a:r>
              <a:rPr lang="en-US" sz="2800" dirty="0">
                <a:solidFill>
                  <a:schemeClr val="folHlink"/>
                </a:solidFill>
              </a:rPr>
              <a:t> each meal</a:t>
            </a:r>
            <a:endParaRPr lang="en-US" sz="3200" dirty="0">
              <a:solidFill>
                <a:schemeClr val="folHlink"/>
              </a:solidFill>
            </a:endParaRPr>
          </a:p>
          <a:p>
            <a:pPr eaLnBrk="1" hangingPunct="1">
              <a:buFont typeface="Wingdings" pitchFamily="2" charset="2"/>
              <a:buNone/>
              <a:defRPr/>
            </a:pPr>
            <a:endParaRPr lang="en-US" sz="3000" dirty="0">
              <a:solidFill>
                <a:srgbClr val="FF3399"/>
              </a:solidFill>
            </a:endParaRPr>
          </a:p>
        </p:txBody>
      </p:sp>
    </p:spTree>
    <p:custDataLst>
      <p:tags r:id="rId1"/>
    </p:custDataLst>
    <p:extLst>
      <p:ext uri="{BB962C8B-B14F-4D97-AF65-F5344CB8AC3E}">
        <p14:creationId xmlns:p14="http://schemas.microsoft.com/office/powerpoint/2010/main" val="2729062748"/>
      </p:ext>
    </p:extLst>
  </p:cSld>
  <p:clrMapOvr>
    <a:masterClrMapping/>
  </p:clrMapOvr>
  <p:transition>
    <p:random/>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1026"/>
          <p:cNvSpPr>
            <a:spLocks noGrp="1" noChangeArrowheads="1"/>
          </p:cNvSpPr>
          <p:nvPr>
            <p:ph type="title"/>
          </p:nvPr>
        </p:nvSpPr>
        <p:spPr>
          <a:xfrm>
            <a:off x="457200" y="152400"/>
            <a:ext cx="8229600" cy="1219200"/>
          </a:xfrm>
        </p:spPr>
        <p:txBody>
          <a:bodyPr>
            <a:normAutofit fontScale="90000"/>
          </a:bodyPr>
          <a:lstStyle/>
          <a:p>
            <a:pPr eaLnBrk="1" hangingPunct="1"/>
            <a:r>
              <a:rPr lang="en-US" dirty="0"/>
              <a:t>Basal Bolus – </a:t>
            </a:r>
            <a:r>
              <a:rPr lang="en-US" u="sng" dirty="0"/>
              <a:t>Using 50/50 Rule </a:t>
            </a:r>
            <a:r>
              <a:rPr lang="en-US" dirty="0"/>
              <a:t>- </a:t>
            </a:r>
            <a:r>
              <a:rPr lang="en-US" dirty="0" err="1"/>
              <a:t>Pt</a:t>
            </a:r>
            <a:r>
              <a:rPr lang="en-US" dirty="0"/>
              <a:t> weighs 80kg</a:t>
            </a:r>
          </a:p>
        </p:txBody>
      </p:sp>
      <p:graphicFrame>
        <p:nvGraphicFramePr>
          <p:cNvPr id="146435" name="Object 1024"/>
          <p:cNvGraphicFramePr>
            <a:graphicFrameLocks noGrp="1" noChangeAspect="1"/>
          </p:cNvGraphicFramePr>
          <p:nvPr>
            <p:ph sz="quarter" idx="1"/>
            <p:extLst/>
          </p:nvPr>
        </p:nvGraphicFramePr>
        <p:xfrm>
          <a:off x="838200" y="1536055"/>
          <a:ext cx="7705725" cy="5297260"/>
        </p:xfrm>
        <a:graphic>
          <a:graphicData uri="http://schemas.openxmlformats.org/presentationml/2006/ole">
            <mc:AlternateContent xmlns:mc="http://schemas.openxmlformats.org/markup-compatibility/2006">
              <mc:Choice xmlns:v="urn:schemas-microsoft-com:vml" Requires="v">
                <p:oleObj spid="_x0000_s111672" name="Document" r:id="rId5" imgW="7945238" imgH="5462736" progId="Word.Document.8">
                  <p:embed/>
                </p:oleObj>
              </mc:Choice>
              <mc:Fallback>
                <p:oleObj name="Document" r:id="rId5" imgW="7945238" imgH="5462736" progId="Word.Document.8">
                  <p:embed/>
                  <p:pic>
                    <p:nvPicPr>
                      <p:cNvPr id="0" name=""/>
                      <p:cNvPicPr>
                        <a:picLocks noChangeAspect="1" noChangeArrowheads="1"/>
                      </p:cNvPicPr>
                      <p:nvPr/>
                    </p:nvPicPr>
                    <p:blipFill>
                      <a:blip r:embed="rId6"/>
                      <a:srcRect/>
                      <a:stretch>
                        <a:fillRect/>
                      </a:stretch>
                    </p:blipFill>
                    <p:spPr bwMode="auto">
                      <a:xfrm>
                        <a:off x="838200" y="1536055"/>
                        <a:ext cx="7705725" cy="529726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752306354"/>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9267" name="Rectangle 3"/>
          <p:cNvSpPr>
            <a:spLocks noGrp="1" noChangeArrowheads="1"/>
          </p:cNvSpPr>
          <p:nvPr>
            <p:ph sz="quarter" idx="1"/>
          </p:nvPr>
        </p:nvSpPr>
        <p:spPr>
          <a:xfrm>
            <a:off x="457200" y="1447800"/>
            <a:ext cx="4191000" cy="4709160"/>
          </a:xfrm>
        </p:spPr>
        <p:txBody>
          <a:bodyPr lIns="90488" tIns="44450" rIns="90488" bIns="44450"/>
          <a:lstStyle/>
          <a:p>
            <a:pPr eaLnBrk="1" hangingPunct="1">
              <a:defRPr/>
            </a:pPr>
            <a:r>
              <a:rPr lang="en-US" sz="2400" dirty="0"/>
              <a:t>Bolus insulin with meals</a:t>
            </a:r>
          </a:p>
          <a:p>
            <a:pPr eaLnBrk="1" hangingPunct="1">
              <a:defRPr/>
            </a:pPr>
            <a:r>
              <a:rPr lang="en-US" sz="2400" dirty="0"/>
              <a:t>Basal 1-2xs daily</a:t>
            </a:r>
          </a:p>
          <a:p>
            <a:pPr eaLnBrk="1" hangingPunct="1">
              <a:defRPr/>
            </a:pPr>
            <a:r>
              <a:rPr lang="en-US" sz="2400" dirty="0"/>
              <a:t>Abdomen preferred injection site</a:t>
            </a:r>
          </a:p>
          <a:p>
            <a:pPr eaLnBrk="1" hangingPunct="1">
              <a:defRPr/>
            </a:pPr>
            <a:r>
              <a:rPr lang="en-US" sz="2400" dirty="0"/>
              <a:t>Stay 1” away from previous site</a:t>
            </a:r>
          </a:p>
          <a:p>
            <a:pPr eaLnBrk="1" hangingPunct="1">
              <a:defRPr/>
            </a:pPr>
            <a:r>
              <a:rPr lang="en-US" sz="2400" dirty="0"/>
              <a:t>Don’t re-use ultra fine syringes</a:t>
            </a:r>
          </a:p>
          <a:p>
            <a:pPr eaLnBrk="1" hangingPunct="1">
              <a:defRPr/>
            </a:pPr>
            <a:r>
              <a:rPr lang="en-US" sz="2400" dirty="0"/>
              <a:t>Keep unopened insulin in refrigerator</a:t>
            </a:r>
          </a:p>
          <a:p>
            <a:pPr eaLnBrk="1" hangingPunct="1">
              <a:defRPr/>
            </a:pPr>
            <a:endParaRPr lang="en-US" sz="2400" dirty="0"/>
          </a:p>
        </p:txBody>
      </p:sp>
      <p:sp>
        <p:nvSpPr>
          <p:cNvPr id="1419268" name="Rectangle 4"/>
          <p:cNvSpPr>
            <a:spLocks noGrp="1" noChangeArrowheads="1"/>
          </p:cNvSpPr>
          <p:nvPr>
            <p:ph sz="half" idx="4294967295"/>
          </p:nvPr>
        </p:nvSpPr>
        <p:spPr>
          <a:xfrm>
            <a:off x="4951413" y="1287780"/>
            <a:ext cx="3735387" cy="5029200"/>
          </a:xfrm>
        </p:spPr>
        <p:txBody>
          <a:bodyPr lIns="90488" tIns="44450" rIns="90488" bIns="44450"/>
          <a:lstStyle/>
          <a:p>
            <a:pPr eaLnBrk="1" hangingPunct="1">
              <a:lnSpc>
                <a:spcPct val="90000"/>
              </a:lnSpc>
              <a:defRPr/>
            </a:pPr>
            <a:r>
              <a:rPr lang="en-US" sz="2400" dirty="0">
                <a:solidFill>
                  <a:schemeClr val="tx2">
                    <a:lumMod val="75000"/>
                  </a:schemeClr>
                </a:solidFill>
              </a:rPr>
              <a:t>Toss opened insulin vial after 28 days</a:t>
            </a:r>
          </a:p>
          <a:p>
            <a:pPr eaLnBrk="1" hangingPunct="1">
              <a:lnSpc>
                <a:spcPct val="90000"/>
              </a:lnSpc>
              <a:defRPr/>
            </a:pPr>
            <a:r>
              <a:rPr lang="en-US" sz="2400" dirty="0">
                <a:solidFill>
                  <a:schemeClr val="tx2">
                    <a:lumMod val="75000"/>
                  </a:schemeClr>
                </a:solidFill>
              </a:rPr>
              <a:t>Proper disposal</a:t>
            </a:r>
          </a:p>
          <a:p>
            <a:pPr eaLnBrk="1" hangingPunct="1">
              <a:lnSpc>
                <a:spcPct val="90000"/>
              </a:lnSpc>
              <a:defRPr/>
            </a:pPr>
            <a:r>
              <a:rPr lang="en-US" sz="2400" dirty="0"/>
              <a:t>Review patients ability to withdraw and inject.</a:t>
            </a:r>
          </a:p>
          <a:p>
            <a:pPr eaLnBrk="1" hangingPunct="1">
              <a:lnSpc>
                <a:spcPct val="90000"/>
              </a:lnSpc>
              <a:defRPr/>
            </a:pPr>
            <a:r>
              <a:rPr lang="en-US" sz="2400" dirty="0"/>
              <a:t>Side effects include hypoglycemia/</a:t>
            </a:r>
            <a:r>
              <a:rPr lang="en-US" sz="2400" dirty="0" err="1"/>
              <a:t>wt</a:t>
            </a:r>
            <a:r>
              <a:rPr lang="en-US" sz="2400" dirty="0"/>
              <a:t> gain</a:t>
            </a:r>
          </a:p>
          <a:p>
            <a:pPr eaLnBrk="1" hangingPunct="1">
              <a:lnSpc>
                <a:spcPct val="90000"/>
              </a:lnSpc>
              <a:defRPr/>
            </a:pPr>
            <a:r>
              <a:rPr lang="en-US" sz="2400" dirty="0"/>
              <a:t>Insulin pens –</a:t>
            </a:r>
            <a:endParaRPr lang="en-US" sz="1800" dirty="0"/>
          </a:p>
          <a:p>
            <a:pPr lvl="2" eaLnBrk="1" hangingPunct="1">
              <a:lnSpc>
                <a:spcPct val="90000"/>
              </a:lnSpc>
              <a:defRPr/>
            </a:pPr>
            <a:r>
              <a:rPr lang="en-US" sz="1800" dirty="0"/>
              <a:t>Prime needle to assure accurate insulin dose given</a:t>
            </a:r>
          </a:p>
          <a:p>
            <a:pPr lvl="2" eaLnBrk="1" hangingPunct="1">
              <a:lnSpc>
                <a:spcPct val="90000"/>
              </a:lnSpc>
              <a:defRPr/>
            </a:pPr>
            <a:r>
              <a:rPr lang="en-US" sz="1800" dirty="0"/>
              <a:t>Hold needle in for 5 seconds after injection</a:t>
            </a:r>
          </a:p>
          <a:p>
            <a:pPr lvl="2" eaLnBrk="1" hangingPunct="1">
              <a:lnSpc>
                <a:spcPct val="90000"/>
              </a:lnSpc>
              <a:defRPr/>
            </a:pPr>
            <a:r>
              <a:rPr lang="en-US" sz="1800" dirty="0"/>
              <a:t>Roll 70/30 pens</a:t>
            </a:r>
          </a:p>
          <a:p>
            <a:pPr lvl="2" eaLnBrk="1" hangingPunct="1">
              <a:lnSpc>
                <a:spcPct val="90000"/>
              </a:lnSpc>
              <a:defRPr/>
            </a:pPr>
            <a:endParaRPr lang="en-US" sz="1600" dirty="0"/>
          </a:p>
          <a:p>
            <a:pPr lvl="2" eaLnBrk="1" hangingPunct="1">
              <a:lnSpc>
                <a:spcPct val="90000"/>
              </a:lnSpc>
              <a:defRPr/>
            </a:pPr>
            <a:endParaRPr lang="en-US" sz="1600" dirty="0"/>
          </a:p>
        </p:txBody>
      </p:sp>
      <p:sp>
        <p:nvSpPr>
          <p:cNvPr id="2" name="Title 1"/>
          <p:cNvSpPr>
            <a:spLocks noGrp="1"/>
          </p:cNvSpPr>
          <p:nvPr>
            <p:ph type="title"/>
          </p:nvPr>
        </p:nvSpPr>
        <p:spPr/>
        <p:txBody>
          <a:bodyPr/>
          <a:lstStyle/>
          <a:p>
            <a:r>
              <a:rPr lang="en-US" dirty="0"/>
              <a:t>Insulin Teaching Keys</a:t>
            </a:r>
          </a:p>
        </p:txBody>
      </p:sp>
    </p:spTree>
    <p:custDataLst>
      <p:tags r:id="rId1"/>
    </p:custDataLst>
    <p:extLst>
      <p:ext uri="{BB962C8B-B14F-4D97-AF65-F5344CB8AC3E}">
        <p14:creationId xmlns:p14="http://schemas.microsoft.com/office/powerpoint/2010/main" val="198696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19268">
                                            <p:txEl>
                                              <p:pRg st="0" end="0"/>
                                            </p:txEl>
                                          </p:spTgt>
                                        </p:tgtEl>
                                        <p:attrNameLst>
                                          <p:attrName>style.visibility</p:attrName>
                                        </p:attrNameLst>
                                      </p:cBhvr>
                                      <p:to>
                                        <p:strVal val="visible"/>
                                      </p:to>
                                    </p:set>
                                    <p:anim calcmode="lin" valueType="num">
                                      <p:cBhvr additive="base">
                                        <p:cTn id="7" dur="2000" fill="hold"/>
                                        <p:tgtEl>
                                          <p:spTgt spid="1419268">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4192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19268">
                                            <p:txEl>
                                              <p:pRg st="1" end="1"/>
                                            </p:txEl>
                                          </p:spTgt>
                                        </p:tgtEl>
                                        <p:attrNameLst>
                                          <p:attrName>style.visibility</p:attrName>
                                        </p:attrNameLst>
                                      </p:cBhvr>
                                      <p:to>
                                        <p:strVal val="visible"/>
                                      </p:to>
                                    </p:set>
                                    <p:anim calcmode="lin" valueType="num">
                                      <p:cBhvr additive="base">
                                        <p:cTn id="13" dur="2000" fill="hold"/>
                                        <p:tgtEl>
                                          <p:spTgt spid="1419268">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14192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19268">
                                            <p:txEl>
                                              <p:pRg st="2" end="2"/>
                                            </p:txEl>
                                          </p:spTgt>
                                        </p:tgtEl>
                                        <p:attrNameLst>
                                          <p:attrName>style.visibility</p:attrName>
                                        </p:attrNameLst>
                                      </p:cBhvr>
                                      <p:to>
                                        <p:strVal val="visible"/>
                                      </p:to>
                                    </p:set>
                                    <p:anim calcmode="lin" valueType="num">
                                      <p:cBhvr additive="base">
                                        <p:cTn id="19" dur="2000" fill="hold"/>
                                        <p:tgtEl>
                                          <p:spTgt spid="1419268">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41926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19268">
                                            <p:txEl>
                                              <p:pRg st="3" end="3"/>
                                            </p:txEl>
                                          </p:spTgt>
                                        </p:tgtEl>
                                        <p:attrNameLst>
                                          <p:attrName>style.visibility</p:attrName>
                                        </p:attrNameLst>
                                      </p:cBhvr>
                                      <p:to>
                                        <p:strVal val="visible"/>
                                      </p:to>
                                    </p:set>
                                    <p:anim calcmode="lin" valueType="num">
                                      <p:cBhvr additive="base">
                                        <p:cTn id="25" dur="2000" fill="hold"/>
                                        <p:tgtEl>
                                          <p:spTgt spid="1419268">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141926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19268">
                                            <p:txEl>
                                              <p:pRg st="4" end="4"/>
                                            </p:txEl>
                                          </p:spTgt>
                                        </p:tgtEl>
                                        <p:attrNameLst>
                                          <p:attrName>style.visibility</p:attrName>
                                        </p:attrNameLst>
                                      </p:cBhvr>
                                      <p:to>
                                        <p:strVal val="visible"/>
                                      </p:to>
                                    </p:set>
                                    <p:anim calcmode="lin" valueType="num">
                                      <p:cBhvr additive="base">
                                        <p:cTn id="31" dur="2000" fill="hold"/>
                                        <p:tgtEl>
                                          <p:spTgt spid="1419268">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419268">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19268">
                                            <p:txEl>
                                              <p:pRg st="5" end="5"/>
                                            </p:txEl>
                                          </p:spTgt>
                                        </p:tgtEl>
                                        <p:attrNameLst>
                                          <p:attrName>style.visibility</p:attrName>
                                        </p:attrNameLst>
                                      </p:cBhvr>
                                      <p:to>
                                        <p:strVal val="visible"/>
                                      </p:to>
                                    </p:set>
                                    <p:anim calcmode="lin" valueType="num">
                                      <p:cBhvr additive="base">
                                        <p:cTn id="35" dur="2000" fill="hold"/>
                                        <p:tgtEl>
                                          <p:spTgt spid="1419268">
                                            <p:txEl>
                                              <p:pRg st="5" end="5"/>
                                            </p:txEl>
                                          </p:spTgt>
                                        </p:tgtEl>
                                        <p:attrNameLst>
                                          <p:attrName>ppt_x</p:attrName>
                                        </p:attrNameLst>
                                      </p:cBhvr>
                                      <p:tavLst>
                                        <p:tav tm="0">
                                          <p:val>
                                            <p:strVal val="#ppt_x"/>
                                          </p:val>
                                        </p:tav>
                                        <p:tav tm="100000">
                                          <p:val>
                                            <p:strVal val="#ppt_x"/>
                                          </p:val>
                                        </p:tav>
                                      </p:tavLst>
                                    </p:anim>
                                    <p:anim calcmode="lin" valueType="num">
                                      <p:cBhvr additive="base">
                                        <p:cTn id="36" dur="2000" fill="hold"/>
                                        <p:tgtEl>
                                          <p:spTgt spid="1419268">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19268">
                                            <p:txEl>
                                              <p:pRg st="6" end="6"/>
                                            </p:txEl>
                                          </p:spTgt>
                                        </p:tgtEl>
                                        <p:attrNameLst>
                                          <p:attrName>style.visibility</p:attrName>
                                        </p:attrNameLst>
                                      </p:cBhvr>
                                      <p:to>
                                        <p:strVal val="visible"/>
                                      </p:to>
                                    </p:set>
                                    <p:anim calcmode="lin" valueType="num">
                                      <p:cBhvr additive="base">
                                        <p:cTn id="39" dur="2000" fill="hold"/>
                                        <p:tgtEl>
                                          <p:spTgt spid="1419268">
                                            <p:txEl>
                                              <p:pRg st="6" end="6"/>
                                            </p:txEl>
                                          </p:spTgt>
                                        </p:tgtEl>
                                        <p:attrNameLst>
                                          <p:attrName>ppt_x</p:attrName>
                                        </p:attrNameLst>
                                      </p:cBhvr>
                                      <p:tavLst>
                                        <p:tav tm="0">
                                          <p:val>
                                            <p:strVal val="#ppt_x"/>
                                          </p:val>
                                        </p:tav>
                                        <p:tav tm="100000">
                                          <p:val>
                                            <p:strVal val="#ppt_x"/>
                                          </p:val>
                                        </p:tav>
                                      </p:tavLst>
                                    </p:anim>
                                    <p:anim calcmode="lin" valueType="num">
                                      <p:cBhvr additive="base">
                                        <p:cTn id="40" dur="2000" fill="hold"/>
                                        <p:tgtEl>
                                          <p:spTgt spid="1419268">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419268">
                                            <p:txEl>
                                              <p:pRg st="7" end="7"/>
                                            </p:txEl>
                                          </p:spTgt>
                                        </p:tgtEl>
                                        <p:attrNameLst>
                                          <p:attrName>style.visibility</p:attrName>
                                        </p:attrNameLst>
                                      </p:cBhvr>
                                      <p:to>
                                        <p:strVal val="visible"/>
                                      </p:to>
                                    </p:set>
                                    <p:anim calcmode="lin" valueType="num">
                                      <p:cBhvr additive="base">
                                        <p:cTn id="43" dur="2000" fill="hold"/>
                                        <p:tgtEl>
                                          <p:spTgt spid="1419268">
                                            <p:txEl>
                                              <p:pRg st="7" end="7"/>
                                            </p:txEl>
                                          </p:spTgt>
                                        </p:tgtEl>
                                        <p:attrNameLst>
                                          <p:attrName>ppt_x</p:attrName>
                                        </p:attrNameLst>
                                      </p:cBhvr>
                                      <p:tavLst>
                                        <p:tav tm="0">
                                          <p:val>
                                            <p:strVal val="#ppt_x"/>
                                          </p:val>
                                        </p:tav>
                                        <p:tav tm="100000">
                                          <p:val>
                                            <p:strVal val="#ppt_x"/>
                                          </p:val>
                                        </p:tav>
                                      </p:tavLst>
                                    </p:anim>
                                    <p:anim calcmode="lin" valueType="num">
                                      <p:cBhvr additive="base">
                                        <p:cTn id="44" dur="2000" fill="hold"/>
                                        <p:tgtEl>
                                          <p:spTgt spid="141926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8" presetClass="emph" presetSubtype="0" fill="hold" nodeType="clickEffect">
                                  <p:stCondLst>
                                    <p:cond delay="0"/>
                                  </p:stCondLst>
                                  <p:childTnLst>
                                    <p:animRot by="21600000">
                                      <p:cBhvr>
                                        <p:cTn id="48" dur="2000" fill="hold"/>
                                        <p:tgtEl>
                                          <p:spTgt spid="1419268">
                                            <p:txEl>
                                              <p:pRg st="0" end="0"/>
                                            </p:txEl>
                                          </p:spTgt>
                                        </p:tgtEl>
                                        <p:attrNameLst>
                                          <p:attrName>r</p:attrName>
                                        </p:attrNameLst>
                                      </p:cBhvr>
                                    </p:animRot>
                                  </p:childTnLst>
                                </p:cTn>
                              </p:par>
                              <p:par>
                                <p:cTn id="49" presetID="8" presetClass="emph" presetSubtype="0" fill="hold" nodeType="withEffect">
                                  <p:stCondLst>
                                    <p:cond delay="0"/>
                                  </p:stCondLst>
                                  <p:childTnLst>
                                    <p:animRot by="21600000">
                                      <p:cBhvr>
                                        <p:cTn id="50" dur="2000" fill="hold"/>
                                        <p:tgtEl>
                                          <p:spTgt spid="1419268">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9268" grpId="0" build="p"/>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8" name="Picture 4" descr="Disposal by Ma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219200"/>
            <a:ext cx="2809028" cy="357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6" name="Rectangle 2"/>
          <p:cNvSpPr>
            <a:spLocks noGrp="1" noChangeArrowheads="1"/>
          </p:cNvSpPr>
          <p:nvPr>
            <p:ph type="title"/>
          </p:nvPr>
        </p:nvSpPr>
        <p:spPr/>
        <p:txBody>
          <a:bodyPr/>
          <a:lstStyle/>
          <a:p>
            <a:pPr eaLnBrk="1" hangingPunct="1"/>
            <a:r>
              <a:rPr lang="en-US" sz="3600"/>
              <a:t>Sharps Disposal: Product and Info</a:t>
            </a:r>
          </a:p>
        </p:txBody>
      </p:sp>
      <p:sp>
        <p:nvSpPr>
          <p:cNvPr id="120835" name="Rectangle 3"/>
          <p:cNvSpPr>
            <a:spLocks noGrp="1" noChangeArrowheads="1"/>
          </p:cNvSpPr>
          <p:nvPr>
            <p:ph sz="quarter" idx="1"/>
          </p:nvPr>
        </p:nvSpPr>
        <p:spPr>
          <a:xfrm>
            <a:off x="457200" y="1219200"/>
            <a:ext cx="4648200" cy="4937760"/>
          </a:xfrm>
        </p:spPr>
        <p:txBody>
          <a:bodyPr>
            <a:normAutofit fontScale="92500" lnSpcReduction="10000"/>
          </a:bodyPr>
          <a:lstStyle/>
          <a:p>
            <a:pPr>
              <a:defRPr/>
            </a:pPr>
            <a:r>
              <a:rPr lang="en-US" sz="2400" dirty="0"/>
              <a:t>Look in the Government section white pages for a household hazardous waste listing for your city or county. </a:t>
            </a:r>
          </a:p>
          <a:p>
            <a:pPr>
              <a:defRPr/>
            </a:pPr>
            <a:r>
              <a:rPr lang="en-US" sz="2400" dirty="0"/>
              <a:t>Call 1-800-CLEANUP (1-800-253-2687) </a:t>
            </a:r>
          </a:p>
          <a:p>
            <a:pPr>
              <a:defRPr/>
            </a:pPr>
            <a:r>
              <a:rPr lang="en-US" sz="2400" dirty="0"/>
              <a:t>Search for collection centers on the California Integrated Waste Management Board (CIWMB) Web site: </a:t>
            </a:r>
            <a:r>
              <a:rPr lang="en-US" sz="2400" u="sng" dirty="0">
                <a:hlinkClick r:id="rId5"/>
              </a:rPr>
              <a:t>http://www.ciwmb.ca.gov/HHW/HealthCare/Collection/</a:t>
            </a:r>
            <a:endParaRPr lang="en-US" sz="2400" dirty="0"/>
          </a:p>
          <a:p>
            <a:pPr>
              <a:defRPr/>
            </a:pPr>
            <a:r>
              <a:rPr lang="en-US" sz="2400" dirty="0"/>
              <a:t/>
            </a:r>
            <a:br>
              <a:rPr lang="en-US" sz="2400" dirty="0"/>
            </a:br>
            <a:endParaRPr lang="en-US" dirty="0"/>
          </a:p>
        </p:txBody>
      </p:sp>
      <p:pic>
        <p:nvPicPr>
          <p:cNvPr id="149509" name="Picture 5" descr="Needle Dispos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5514" y="4614044"/>
            <a:ext cx="22860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94725239"/>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Diabetes Vacations</a:t>
            </a:r>
          </a:p>
        </p:txBody>
      </p:sp>
      <p:pic>
        <p:nvPicPr>
          <p:cNvPr id="7" name="Content Placeholder 6"/>
          <p:cNvPicPr>
            <a:picLocks noGrp="1" noChangeAspect="1"/>
          </p:cNvPicPr>
          <p:nvPr>
            <p:ph sz="quarter" idx="1"/>
          </p:nvPr>
        </p:nvPicPr>
        <p:blipFill>
          <a:blip r:embed="rId3"/>
          <a:stretch>
            <a:fillRect/>
          </a:stretch>
        </p:blipFill>
        <p:spPr>
          <a:xfrm>
            <a:off x="990600" y="1371600"/>
            <a:ext cx="6705600" cy="3978656"/>
          </a:xfrm>
          <a:prstGeom prst="rect">
            <a:avLst/>
          </a:prstGeom>
        </p:spPr>
      </p:pic>
    </p:spTree>
    <p:custDataLst>
      <p:tags r:id="rId1"/>
    </p:custDataLst>
    <p:extLst>
      <p:ext uri="{BB962C8B-B14F-4D97-AF65-F5344CB8AC3E}">
        <p14:creationId xmlns:p14="http://schemas.microsoft.com/office/powerpoint/2010/main" val="1236402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pPr eaLnBrk="1" hangingPunct="1"/>
            <a:r>
              <a:rPr lang="en-US" dirty="0"/>
              <a:t>Hormones Effect on Glucose</a:t>
            </a:r>
          </a:p>
        </p:txBody>
      </p:sp>
      <p:sp>
        <p:nvSpPr>
          <p:cNvPr id="1336323" name="Rectangle 3"/>
          <p:cNvSpPr>
            <a:spLocks noGrp="1" noChangeArrowheads="1"/>
          </p:cNvSpPr>
          <p:nvPr>
            <p:ph sz="half" idx="1"/>
          </p:nvPr>
        </p:nvSpPr>
        <p:spPr>
          <a:xfrm>
            <a:off x="609600" y="1371600"/>
            <a:ext cx="6019800" cy="4495800"/>
          </a:xfrm>
        </p:spPr>
        <p:txBody>
          <a:bodyPr>
            <a:normAutofit fontScale="92500" lnSpcReduction="10000"/>
          </a:bodyPr>
          <a:lstStyle/>
          <a:p>
            <a:pPr algn="ctr" eaLnBrk="1" hangingPunct="1">
              <a:buFont typeface="Wingdings" pitchFamily="2" charset="2"/>
              <a:buNone/>
              <a:defRPr/>
            </a:pPr>
            <a:r>
              <a:rPr lang="en-US" u="sng" dirty="0"/>
              <a:t>Hormone			 </a:t>
            </a:r>
            <a:r>
              <a:rPr lang="en-US" dirty="0"/>
              <a:t>		</a:t>
            </a:r>
            <a:r>
              <a:rPr lang="en-US" dirty="0">
                <a:sym typeface="Wingdings" pitchFamily="2" charset="2"/>
              </a:rPr>
              <a:t> </a:t>
            </a:r>
          </a:p>
          <a:p>
            <a:pPr eaLnBrk="1" hangingPunct="1">
              <a:defRPr/>
            </a:pPr>
            <a:r>
              <a:rPr lang="en-US" dirty="0">
                <a:sym typeface="Wingdings" pitchFamily="2" charset="2"/>
              </a:rPr>
              <a:t>Glucagon (pancreas)	</a:t>
            </a:r>
            <a:r>
              <a:rPr lang="en-US" dirty="0">
                <a:solidFill>
                  <a:srgbClr val="FF0000"/>
                </a:solidFill>
                <a:sym typeface="Wingdings" pitchFamily="2" charset="2"/>
              </a:rPr>
              <a:t> </a:t>
            </a:r>
          </a:p>
          <a:p>
            <a:pPr eaLnBrk="1" hangingPunct="1">
              <a:defRPr/>
            </a:pPr>
            <a:r>
              <a:rPr lang="en-US" dirty="0">
                <a:sym typeface="Wingdings" pitchFamily="2" charset="2"/>
              </a:rPr>
              <a:t>Stress hormones (kidney)	</a:t>
            </a:r>
            <a:endParaRPr lang="en-US" dirty="0">
              <a:solidFill>
                <a:srgbClr val="FF0000"/>
              </a:solidFill>
              <a:sym typeface="Wingdings" pitchFamily="2" charset="2"/>
            </a:endParaRPr>
          </a:p>
          <a:p>
            <a:pPr eaLnBrk="1" hangingPunct="1">
              <a:defRPr/>
            </a:pPr>
            <a:r>
              <a:rPr lang="en-US" dirty="0">
                <a:sym typeface="Wingdings" pitchFamily="2" charset="2"/>
              </a:rPr>
              <a:t>Epinephrine (kidney)		</a:t>
            </a:r>
            <a:r>
              <a:rPr lang="en-US" dirty="0">
                <a:solidFill>
                  <a:srgbClr val="FF0000"/>
                </a:solidFill>
                <a:sym typeface="Wingdings" pitchFamily="2" charset="2"/>
              </a:rPr>
              <a:t> </a:t>
            </a:r>
            <a:r>
              <a:rPr lang="en-US" dirty="0">
                <a:solidFill>
                  <a:srgbClr val="FFCC00"/>
                </a:solidFill>
                <a:sym typeface="Wingdings" pitchFamily="2" charset="2"/>
              </a:rPr>
              <a:t> </a:t>
            </a:r>
          </a:p>
          <a:p>
            <a:pPr eaLnBrk="1" hangingPunct="1">
              <a:defRPr/>
            </a:pPr>
            <a:r>
              <a:rPr lang="en-US" dirty="0">
                <a:sym typeface="Wingdings" pitchFamily="2" charset="2"/>
              </a:rPr>
              <a:t>Insulin (pancreas)	 </a:t>
            </a:r>
          </a:p>
          <a:p>
            <a:pPr eaLnBrk="1" hangingPunct="1">
              <a:defRPr/>
            </a:pPr>
            <a:r>
              <a:rPr lang="en-US" dirty="0">
                <a:sym typeface="Wingdings" pitchFamily="2" charset="2"/>
              </a:rPr>
              <a:t>Amylin (pancreas)	</a:t>
            </a:r>
          </a:p>
          <a:p>
            <a:pPr eaLnBrk="1" hangingPunct="1">
              <a:defRPr/>
            </a:pPr>
            <a:r>
              <a:rPr lang="en-US" dirty="0">
                <a:sym typeface="Wingdings" pitchFamily="2" charset="2"/>
              </a:rPr>
              <a:t>Gut hormones - incretins (GLP-1) released by L cells of intestinal mucosa, beta cell has receptors)</a:t>
            </a:r>
          </a:p>
        </p:txBody>
      </p:sp>
      <p:sp>
        <p:nvSpPr>
          <p:cNvPr id="1336324" name="Rectangle 4"/>
          <p:cNvSpPr>
            <a:spLocks noChangeArrowheads="1"/>
          </p:cNvSpPr>
          <p:nvPr/>
        </p:nvSpPr>
        <p:spPr bwMode="auto">
          <a:xfrm>
            <a:off x="6172200" y="1239980"/>
            <a:ext cx="2362200" cy="4724400"/>
          </a:xfrm>
          <a:prstGeom prst="rect">
            <a:avLst/>
          </a:prstGeom>
          <a:noFill/>
          <a:ln w="9525">
            <a:noFill/>
            <a:miter lim="800000"/>
            <a:headEnd/>
            <a:tailEnd/>
          </a:ln>
          <a:effectLst/>
        </p:spPr>
        <p:txBody>
          <a:bodyPr/>
          <a:lstStyle/>
          <a:p>
            <a:pPr marL="342900" indent="-342900" algn="ctr">
              <a:spcBef>
                <a:spcPct val="20000"/>
              </a:spcBef>
              <a:buClr>
                <a:schemeClr val="tx2"/>
              </a:buClr>
              <a:buSzPct val="60000"/>
              <a:buFont typeface="Wingdings" pitchFamily="2" charset="2"/>
              <a:buNone/>
              <a:defRPr/>
            </a:pPr>
            <a:r>
              <a:rPr lang="en-US" sz="2800" u="sng" dirty="0">
                <a:effectLst>
                  <a:outerShdw blurRad="38100" dist="38100" dir="2700000" algn="tl">
                    <a:srgbClr val="000000"/>
                  </a:outerShdw>
                </a:effectLst>
                <a:latin typeface="Tahoma" pitchFamily="34" charset="0"/>
              </a:rPr>
              <a:t>Effect         </a:t>
            </a:r>
          </a:p>
          <a:p>
            <a:pPr marL="342900" indent="-342900" algn="ctr">
              <a:spcBef>
                <a:spcPct val="20000"/>
              </a:spcBef>
              <a:buClr>
                <a:schemeClr val="tx2"/>
              </a:buClr>
              <a:buSzPct val="60000"/>
              <a:buFont typeface="Wingdings" pitchFamily="2" charset="2"/>
              <a:buNone/>
              <a:defRPr/>
            </a:pPr>
            <a:r>
              <a:rPr lang="en-US" sz="3000" dirty="0">
                <a:solidFill>
                  <a:srgbClr val="FF0000"/>
                </a:solidFill>
                <a:effectLst>
                  <a:outerShdw blurRad="38100" dist="38100" dir="2700000" algn="tl">
                    <a:srgbClr val="000000"/>
                  </a:outerShdw>
                </a:effectLst>
                <a:latin typeface="Tahoma" pitchFamily="34" charset="0"/>
                <a:sym typeface="Wingdings" pitchFamily="2" charset="2"/>
              </a:rPr>
              <a:t></a:t>
            </a:r>
          </a:p>
          <a:p>
            <a:pPr marL="342900" indent="-342900">
              <a:spcBef>
                <a:spcPct val="20000"/>
              </a:spcBef>
              <a:buClr>
                <a:schemeClr val="tx2"/>
              </a:buClr>
              <a:buSzPct val="60000"/>
              <a:buFont typeface="Wingdings" pitchFamily="2" charset="2"/>
              <a:buNone/>
              <a:defRPr/>
            </a:pPr>
            <a:r>
              <a:rPr lang="en-US" sz="3000" dirty="0">
                <a:solidFill>
                  <a:srgbClr val="FF0000"/>
                </a:solidFill>
                <a:effectLst>
                  <a:outerShdw blurRad="38100" dist="38100" dir="2700000" algn="tl">
                    <a:srgbClr val="000000"/>
                  </a:outerShdw>
                </a:effectLst>
                <a:latin typeface="Tahoma" pitchFamily="34" charset="0"/>
                <a:sym typeface="Wingdings" pitchFamily="2" charset="2"/>
              </a:rPr>
              <a:t>		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r>
              <a:rPr lang="en-US" sz="3000" dirty="0">
                <a:solidFill>
                  <a:srgbClr val="FF0000"/>
                </a:solidFill>
                <a:effectLst>
                  <a:outerShdw blurRad="38100" dist="38100" dir="2700000" algn="tl">
                    <a:srgbClr val="000000"/>
                  </a:outerShdw>
                </a:effectLst>
                <a:latin typeface="Tahoma" pitchFamily="34" charset="0"/>
                <a:sym typeface="Wingdings" pitchFamily="2" charset="2"/>
              </a:rPr>
              <a:t></a:t>
            </a:r>
            <a:r>
              <a:rPr lang="en-US" sz="3000" dirty="0">
                <a:solidFill>
                  <a:srgbClr val="FFCC00"/>
                </a:solidFill>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endParaRPr lang="en-US" sz="3000" dirty="0">
              <a:solidFill>
                <a:srgbClr val="FFCC00"/>
              </a:solidFill>
              <a:effectLst>
                <a:outerShdw blurRad="38100" dist="38100" dir="2700000" algn="tl">
                  <a:srgbClr val="000000"/>
                </a:outerShdw>
              </a:effectLst>
              <a:latin typeface="Tahoma" pitchFamily="34" charset="0"/>
              <a:sym typeface="Wingdings" pitchFamily="2" charset="2"/>
            </a:endParaRP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p>
        </p:txBody>
      </p:sp>
    </p:spTree>
    <p:custDataLst>
      <p:tags r:id="rId1"/>
    </p:custDataLst>
    <p:extLst>
      <p:ext uri="{BB962C8B-B14F-4D97-AF65-F5344CB8AC3E}">
        <p14:creationId xmlns:p14="http://schemas.microsoft.com/office/powerpoint/2010/main" val="3936542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36324">
                                            <p:txEl>
                                              <p:pRg st="1" end="1"/>
                                            </p:txEl>
                                          </p:spTgt>
                                        </p:tgtEl>
                                        <p:attrNameLst>
                                          <p:attrName>style.visibility</p:attrName>
                                        </p:attrNameLst>
                                      </p:cBhvr>
                                      <p:to>
                                        <p:strVal val="visible"/>
                                      </p:to>
                                    </p:set>
                                    <p:anim calcmode="lin" valueType="num">
                                      <p:cBhvr additive="base">
                                        <p:cTn id="7" dur="500" fill="hold"/>
                                        <p:tgtEl>
                                          <p:spTgt spid="133632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3632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36324">
                                            <p:txEl>
                                              <p:pRg st="2" end="2"/>
                                            </p:txEl>
                                          </p:spTgt>
                                        </p:tgtEl>
                                        <p:attrNameLst>
                                          <p:attrName>style.visibility</p:attrName>
                                        </p:attrNameLst>
                                      </p:cBhvr>
                                      <p:to>
                                        <p:strVal val="visible"/>
                                      </p:to>
                                    </p:set>
                                    <p:anim calcmode="lin" valueType="num">
                                      <p:cBhvr additive="base">
                                        <p:cTn id="13" dur="500" fill="hold"/>
                                        <p:tgtEl>
                                          <p:spTgt spid="1336324">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3363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336324">
                                            <p:txEl>
                                              <p:pRg st="3" end="3"/>
                                            </p:txEl>
                                          </p:spTgt>
                                        </p:tgtEl>
                                        <p:attrNameLst>
                                          <p:attrName>style.visibility</p:attrName>
                                        </p:attrNameLst>
                                      </p:cBhvr>
                                      <p:to>
                                        <p:strVal val="visible"/>
                                      </p:to>
                                    </p:set>
                                    <p:anim calcmode="lin" valueType="num">
                                      <p:cBhvr additive="base">
                                        <p:cTn id="19" dur="500" fill="hold"/>
                                        <p:tgtEl>
                                          <p:spTgt spid="133632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632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nodeType="clickEffect">
                                  <p:stCondLst>
                                    <p:cond delay="0"/>
                                  </p:stCondLst>
                                  <p:childTnLst>
                                    <p:set>
                                      <p:cBhvr>
                                        <p:cTn id="24" dur="1" fill="hold">
                                          <p:stCondLst>
                                            <p:cond delay="0"/>
                                          </p:stCondLst>
                                        </p:cTn>
                                        <p:tgtEl>
                                          <p:spTgt spid="1336324">
                                            <p:txEl>
                                              <p:pRg st="4" end="4"/>
                                            </p:txEl>
                                          </p:spTgt>
                                        </p:tgtEl>
                                        <p:attrNameLst>
                                          <p:attrName>style.visibility</p:attrName>
                                        </p:attrNameLst>
                                      </p:cBhvr>
                                      <p:to>
                                        <p:strVal val="visible"/>
                                      </p:to>
                                    </p:set>
                                    <p:anim calcmode="lin" valueType="num">
                                      <p:cBhvr additive="base">
                                        <p:cTn id="25" dur="1000" fill="hold"/>
                                        <p:tgtEl>
                                          <p:spTgt spid="1336324">
                                            <p:txEl>
                                              <p:pRg st="4" end="4"/>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1336324">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336324">
                                            <p:txEl>
                                              <p:pRg st="5" end="5"/>
                                            </p:txEl>
                                          </p:spTgt>
                                        </p:tgtEl>
                                        <p:attrNameLst>
                                          <p:attrName>style.visibility</p:attrName>
                                        </p:attrNameLst>
                                      </p:cBhvr>
                                      <p:to>
                                        <p:strVal val="visible"/>
                                      </p:to>
                                    </p:set>
                                    <p:anim calcmode="lin" valueType="num">
                                      <p:cBhvr additive="base">
                                        <p:cTn id="31" dur="1000" fill="hold"/>
                                        <p:tgtEl>
                                          <p:spTgt spid="1336324">
                                            <p:txEl>
                                              <p:pRg st="5" end="5"/>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33632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336323">
                                            <p:txEl>
                                              <p:pRg st="6" end="6"/>
                                            </p:txEl>
                                          </p:spTgt>
                                        </p:tgtEl>
                                        <p:attrNameLst>
                                          <p:attrName>style.visibility</p:attrName>
                                        </p:attrNameLst>
                                      </p:cBhvr>
                                      <p:to>
                                        <p:strVal val="visible"/>
                                      </p:to>
                                    </p:set>
                                    <p:anim calcmode="lin" valueType="num">
                                      <p:cBhvr additive="base">
                                        <p:cTn id="37" dur="500" fill="hold"/>
                                        <p:tgtEl>
                                          <p:spTgt spid="133632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3632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9" fill="hold" nodeType="clickEffect">
                                  <p:stCondLst>
                                    <p:cond delay="0"/>
                                  </p:stCondLst>
                                  <p:childTnLst>
                                    <p:set>
                                      <p:cBhvr>
                                        <p:cTn id="42" dur="1" fill="hold">
                                          <p:stCondLst>
                                            <p:cond delay="0"/>
                                          </p:stCondLst>
                                        </p:cTn>
                                        <p:tgtEl>
                                          <p:spTgt spid="1336324">
                                            <p:txEl>
                                              <p:pRg st="6" end="6"/>
                                            </p:txEl>
                                          </p:spTgt>
                                        </p:tgtEl>
                                        <p:attrNameLst>
                                          <p:attrName>style.visibility</p:attrName>
                                        </p:attrNameLst>
                                      </p:cBhvr>
                                      <p:to>
                                        <p:strVal val="visible"/>
                                      </p:to>
                                    </p:set>
                                    <p:anim calcmode="lin" valueType="num">
                                      <p:cBhvr additive="base">
                                        <p:cTn id="43" dur="1000" fill="hold"/>
                                        <p:tgtEl>
                                          <p:spTgt spid="1336324">
                                            <p:txEl>
                                              <p:pRg st="6" end="6"/>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1336324">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323" grpId="0" build="p"/>
      <p:bldP spid="1336324" grpId="0" build="allAtOnce"/>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a:xfrm>
            <a:off x="457200" y="457200"/>
            <a:ext cx="8229600" cy="1219200"/>
          </a:xfrm>
        </p:spPr>
        <p:txBody>
          <a:bodyPr>
            <a:noAutofit/>
          </a:bodyPr>
          <a:lstStyle/>
          <a:p>
            <a:pPr eaLnBrk="1" hangingPunct="1"/>
            <a:r>
              <a:rPr lang="en-US" sz="4000" dirty="0"/>
              <a:t>Diabetes Bingo</a:t>
            </a:r>
            <a:br>
              <a:rPr lang="en-US" sz="4000" dirty="0"/>
            </a:br>
            <a:r>
              <a:rPr lang="en-US" sz="4000" dirty="0"/>
              <a:t>“</a:t>
            </a:r>
            <a:r>
              <a:rPr lang="en-US" sz="4000" dirty="0" err="1"/>
              <a:t>DiaBingo</a:t>
            </a:r>
            <a:r>
              <a:rPr lang="en-US" sz="4000" dirty="0"/>
              <a:t>”  Shout out Right Answer</a:t>
            </a:r>
          </a:p>
        </p:txBody>
      </p:sp>
      <p:pic>
        <p:nvPicPr>
          <p:cNvPr id="25805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1600" y="1905000"/>
            <a:ext cx="5354108"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87357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1026"/>
          <p:cNvSpPr>
            <a:spLocks noGrp="1" noChangeArrowheads="1"/>
          </p:cNvSpPr>
          <p:nvPr>
            <p:ph type="title"/>
          </p:nvPr>
        </p:nvSpPr>
        <p:spPr>
          <a:xfrm>
            <a:off x="304800" y="304800"/>
            <a:ext cx="8305800" cy="868363"/>
          </a:xfrm>
        </p:spPr>
        <p:txBody>
          <a:bodyPr/>
          <a:lstStyle/>
          <a:p>
            <a:pPr eaLnBrk="1" hangingPunct="1"/>
            <a:r>
              <a:rPr lang="en-US" dirty="0" err="1">
                <a:solidFill>
                  <a:schemeClr val="tx1">
                    <a:lumMod val="95000"/>
                    <a:lumOff val="5000"/>
                  </a:schemeClr>
                </a:solidFill>
              </a:rPr>
              <a:t>DiaBingo</a:t>
            </a:r>
            <a:r>
              <a:rPr lang="en-US" dirty="0">
                <a:solidFill>
                  <a:schemeClr val="tx1">
                    <a:lumMod val="95000"/>
                    <a:lumOff val="5000"/>
                  </a:schemeClr>
                </a:solidFill>
              </a:rPr>
              <a:t> - N</a:t>
            </a:r>
          </a:p>
        </p:txBody>
      </p:sp>
      <p:sp>
        <p:nvSpPr>
          <p:cNvPr id="1734659" name="Rectangle 1027"/>
          <p:cNvSpPr>
            <a:spLocks noGrp="1" noChangeArrowheads="1"/>
          </p:cNvSpPr>
          <p:nvPr>
            <p:ph type="body" idx="1"/>
          </p:nvPr>
        </p:nvSpPr>
        <p:spPr>
          <a:xfrm>
            <a:off x="457200" y="1295400"/>
            <a:ext cx="8686800" cy="6629400"/>
          </a:xfrm>
        </p:spPr>
        <p:txBody>
          <a:bodyPr>
            <a:noAutofit/>
          </a:bodyPr>
          <a:lstStyle/>
          <a:p>
            <a:pPr marL="609600" indent="-609600" eaLnBrk="1" hangingPunct="1">
              <a:lnSpc>
                <a:spcPct val="80000"/>
              </a:lnSpc>
              <a:buFont typeface="Wingdings" pitchFamily="2" charset="2"/>
              <a:buNone/>
              <a:defRPr/>
            </a:pPr>
            <a:r>
              <a:rPr lang="en-US" sz="2000" b="1" dirty="0"/>
              <a:t>N</a:t>
            </a:r>
            <a:r>
              <a:rPr lang="en-US" sz="2000" dirty="0"/>
              <a:t> DPP demonstrated that exercise and diet reduced risk of DM by ___%	 </a:t>
            </a:r>
            <a:endParaRPr lang="en-US" sz="2000" b="1" dirty="0"/>
          </a:p>
          <a:p>
            <a:pPr marL="609600" indent="-609600" eaLnBrk="1" hangingPunct="1">
              <a:lnSpc>
                <a:spcPct val="80000"/>
              </a:lnSpc>
              <a:buFont typeface="Wingdings" pitchFamily="2" charset="2"/>
              <a:buNone/>
              <a:defRPr/>
            </a:pPr>
            <a:r>
              <a:rPr lang="en-US" sz="2000" b="1" dirty="0"/>
              <a:t>N</a:t>
            </a:r>
            <a:r>
              <a:rPr lang="en-US" sz="2000" dirty="0"/>
              <a:t> An _______a day can help prevent heart attack and stroke		</a:t>
            </a:r>
          </a:p>
          <a:p>
            <a:pPr marL="609600" indent="-609600" eaLnBrk="1" hangingPunct="1">
              <a:lnSpc>
                <a:spcPct val="80000"/>
              </a:lnSpc>
              <a:buFont typeface="Wingdings" pitchFamily="2" charset="2"/>
              <a:buNone/>
              <a:defRPr/>
            </a:pPr>
            <a:r>
              <a:rPr lang="en-US" sz="2000" b="1" dirty="0"/>
              <a:t>N</a:t>
            </a:r>
            <a:r>
              <a:rPr lang="en-US" sz="2000" dirty="0"/>
              <a:t> Rebound hyperglycemia						 </a:t>
            </a:r>
            <a:endParaRPr lang="en-US" sz="2000" b="1" dirty="0"/>
          </a:p>
          <a:p>
            <a:pPr marL="609600" indent="-609600" eaLnBrk="1" hangingPunct="1">
              <a:lnSpc>
                <a:spcPct val="80000"/>
              </a:lnSpc>
              <a:buFont typeface="Wingdings" pitchFamily="2" charset="2"/>
              <a:buNone/>
              <a:defRPr/>
            </a:pPr>
            <a:r>
              <a:rPr lang="en-US" sz="2000" b="1" dirty="0"/>
              <a:t>N</a:t>
            </a:r>
            <a:r>
              <a:rPr lang="en-US" sz="2000" dirty="0"/>
              <a:t> Scare tactics are effective at motivating patients to change behavior		 </a:t>
            </a:r>
            <a:endParaRPr lang="en-US" sz="2000" b="1" dirty="0"/>
          </a:p>
          <a:p>
            <a:pPr marL="609600" indent="-609600" eaLnBrk="1" hangingPunct="1">
              <a:lnSpc>
                <a:spcPct val="80000"/>
              </a:lnSpc>
              <a:buFont typeface="Wingdings" pitchFamily="2" charset="2"/>
              <a:buNone/>
              <a:defRPr/>
            </a:pPr>
            <a:r>
              <a:rPr lang="en-US" sz="2000" b="1" dirty="0"/>
              <a:t>N</a:t>
            </a:r>
            <a:r>
              <a:rPr lang="en-US" sz="2000" dirty="0"/>
              <a:t> Losing ___ % of body weight, can improve blood glucose, BP, lipids	 </a:t>
            </a:r>
            <a:endParaRPr lang="en-US" sz="2000" b="1" dirty="0"/>
          </a:p>
          <a:p>
            <a:pPr marL="609600" indent="-609600" eaLnBrk="1" hangingPunct="1">
              <a:lnSpc>
                <a:spcPct val="80000"/>
              </a:lnSpc>
              <a:buFont typeface="Wingdings" pitchFamily="2" charset="2"/>
              <a:buNone/>
              <a:defRPr/>
            </a:pPr>
            <a:r>
              <a:rPr lang="en-US" sz="2000" b="1" dirty="0"/>
              <a:t>N</a:t>
            </a:r>
            <a:r>
              <a:rPr lang="en-US" sz="2000" dirty="0"/>
              <a:t> Drugs that can cause hyperglycemia					  </a:t>
            </a:r>
            <a:endParaRPr lang="en-US" sz="2000" b="1" dirty="0"/>
          </a:p>
          <a:p>
            <a:pPr marL="609600" indent="-609600" eaLnBrk="1" hangingPunct="1">
              <a:lnSpc>
                <a:spcPct val="80000"/>
              </a:lnSpc>
              <a:buFont typeface="Wingdings" pitchFamily="2" charset="2"/>
              <a:buNone/>
              <a:defRPr/>
            </a:pPr>
            <a:r>
              <a:rPr lang="en-US" sz="2000" b="1" dirty="0"/>
              <a:t>N</a:t>
            </a:r>
            <a:r>
              <a:rPr lang="en-US" sz="2000" dirty="0"/>
              <a:t> 2/3 cups of rice equals ______ serving carbohydrate			 </a:t>
            </a:r>
            <a:endParaRPr lang="en-US" sz="2000" b="1" dirty="0"/>
          </a:p>
          <a:p>
            <a:pPr marL="609600" indent="-609600" eaLnBrk="1" hangingPunct="1">
              <a:lnSpc>
                <a:spcPct val="80000"/>
              </a:lnSpc>
              <a:buFont typeface="Wingdings" pitchFamily="2" charset="2"/>
              <a:buNone/>
              <a:defRPr/>
            </a:pPr>
            <a:r>
              <a:rPr lang="en-US" sz="2000" b="1" dirty="0"/>
              <a:t>N</a:t>
            </a:r>
            <a:r>
              <a:rPr lang="en-US" sz="2000" dirty="0"/>
              <a:t> A1c of 7% equals glucose of					 </a:t>
            </a:r>
            <a:endParaRPr lang="en-US" sz="2000" b="1" dirty="0"/>
          </a:p>
          <a:p>
            <a:pPr marL="609600" indent="-609600" eaLnBrk="1" hangingPunct="1">
              <a:lnSpc>
                <a:spcPct val="80000"/>
              </a:lnSpc>
              <a:buFont typeface="Wingdings" pitchFamily="2" charset="2"/>
              <a:buNone/>
              <a:defRPr/>
            </a:pPr>
            <a:r>
              <a:rPr lang="en-US" sz="2000" b="1" dirty="0"/>
              <a:t>N</a:t>
            </a:r>
            <a:r>
              <a:rPr lang="en-US" sz="2000" dirty="0"/>
              <a:t> One % drop in A1c reduces risk of complications by ___ %			 </a:t>
            </a:r>
            <a:endParaRPr lang="en-US" sz="2000" b="1" dirty="0"/>
          </a:p>
          <a:p>
            <a:pPr marL="609600" indent="-609600" eaLnBrk="1" hangingPunct="1">
              <a:lnSpc>
                <a:spcPct val="80000"/>
              </a:lnSpc>
              <a:buFont typeface="Wingdings" pitchFamily="2" charset="2"/>
              <a:buNone/>
              <a:defRPr/>
            </a:pPr>
            <a:r>
              <a:rPr lang="en-US" sz="2000" b="1" dirty="0"/>
              <a:t>N</a:t>
            </a:r>
            <a:r>
              <a:rPr lang="en-US" sz="2000" dirty="0"/>
              <a:t> 1 gm of fat equal _____kilo/calories</a:t>
            </a:r>
            <a:br>
              <a:rPr lang="en-US" sz="2000" dirty="0"/>
            </a:br>
            <a:endParaRPr lang="en-US" sz="2000" dirty="0"/>
          </a:p>
          <a:p>
            <a:pPr marL="609600" indent="-609600" eaLnBrk="1" hangingPunct="1">
              <a:lnSpc>
                <a:spcPct val="80000"/>
              </a:lnSpc>
              <a:spcBef>
                <a:spcPct val="0"/>
              </a:spcBef>
              <a:buFont typeface="Wingdings" pitchFamily="2" charset="2"/>
              <a:buNone/>
              <a:defRPr/>
            </a:pPr>
            <a:r>
              <a:rPr lang="en-US" sz="2000" b="1" dirty="0"/>
              <a:t>N</a:t>
            </a:r>
            <a:r>
              <a:rPr lang="en-US" sz="2000" dirty="0"/>
              <a:t> Metabolic syndrome = hyperglycemia, hyperlipidemia, hypertension</a:t>
            </a:r>
            <a:endParaRPr lang="en-US" sz="2400" dirty="0"/>
          </a:p>
          <a:p>
            <a:pPr marL="609600" indent="-609600" eaLnBrk="1" hangingPunct="1">
              <a:lnSpc>
                <a:spcPct val="80000"/>
              </a:lnSpc>
              <a:spcBef>
                <a:spcPct val="0"/>
              </a:spcBef>
              <a:buFont typeface="Wingdings" pitchFamily="2" charset="2"/>
              <a:buNone/>
              <a:defRPr/>
            </a:pPr>
            <a:r>
              <a:rPr lang="en-US" sz="2000" dirty="0"/>
              <a:t>N Average American consumes 25 teaspoons of sugar a day.</a:t>
            </a:r>
            <a:r>
              <a:rPr lang="en-US" sz="3600" dirty="0"/>
              <a:t>	</a:t>
            </a:r>
            <a:r>
              <a:rPr lang="en-US" sz="2800" dirty="0"/>
              <a:t> </a:t>
            </a:r>
          </a:p>
        </p:txBody>
      </p:sp>
    </p:spTree>
    <p:custDataLst>
      <p:tags r:id="rId1"/>
    </p:custDataLst>
    <p:extLst>
      <p:ext uri="{BB962C8B-B14F-4D97-AF65-F5344CB8AC3E}">
        <p14:creationId xmlns:p14="http://schemas.microsoft.com/office/powerpoint/2010/main" val="28343477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4659">
                                            <p:txEl>
                                              <p:pRg st="0" end="0"/>
                                            </p:txEl>
                                          </p:spTgt>
                                        </p:tgtEl>
                                        <p:attrNameLst>
                                          <p:attrName>style.visibility</p:attrName>
                                        </p:attrNameLst>
                                      </p:cBhvr>
                                      <p:to>
                                        <p:strVal val="visible"/>
                                      </p:to>
                                    </p:set>
                                    <p:anim calcmode="lin" valueType="num">
                                      <p:cBhvr additive="base">
                                        <p:cTn id="7" dur="500" fill="hold"/>
                                        <p:tgtEl>
                                          <p:spTgt spid="17346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46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4659">
                                            <p:txEl>
                                              <p:pRg st="1" end="1"/>
                                            </p:txEl>
                                          </p:spTgt>
                                        </p:tgtEl>
                                        <p:attrNameLst>
                                          <p:attrName>style.visibility</p:attrName>
                                        </p:attrNameLst>
                                      </p:cBhvr>
                                      <p:to>
                                        <p:strVal val="visible"/>
                                      </p:to>
                                    </p:set>
                                    <p:anim calcmode="lin" valueType="num">
                                      <p:cBhvr additive="base">
                                        <p:cTn id="13" dur="500" fill="hold"/>
                                        <p:tgtEl>
                                          <p:spTgt spid="17346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46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4659">
                                            <p:txEl>
                                              <p:pRg st="2" end="2"/>
                                            </p:txEl>
                                          </p:spTgt>
                                        </p:tgtEl>
                                        <p:attrNameLst>
                                          <p:attrName>style.visibility</p:attrName>
                                        </p:attrNameLst>
                                      </p:cBhvr>
                                      <p:to>
                                        <p:strVal val="visible"/>
                                      </p:to>
                                    </p:set>
                                    <p:anim calcmode="lin" valueType="num">
                                      <p:cBhvr additive="base">
                                        <p:cTn id="19" dur="500" fill="hold"/>
                                        <p:tgtEl>
                                          <p:spTgt spid="17346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46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4659">
                                            <p:txEl>
                                              <p:pRg st="3" end="3"/>
                                            </p:txEl>
                                          </p:spTgt>
                                        </p:tgtEl>
                                        <p:attrNameLst>
                                          <p:attrName>style.visibility</p:attrName>
                                        </p:attrNameLst>
                                      </p:cBhvr>
                                      <p:to>
                                        <p:strVal val="visible"/>
                                      </p:to>
                                    </p:set>
                                    <p:anim calcmode="lin" valueType="num">
                                      <p:cBhvr additive="base">
                                        <p:cTn id="25" dur="500" fill="hold"/>
                                        <p:tgtEl>
                                          <p:spTgt spid="17346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46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4659">
                                            <p:txEl>
                                              <p:pRg st="4" end="4"/>
                                            </p:txEl>
                                          </p:spTgt>
                                        </p:tgtEl>
                                        <p:attrNameLst>
                                          <p:attrName>style.visibility</p:attrName>
                                        </p:attrNameLst>
                                      </p:cBhvr>
                                      <p:to>
                                        <p:strVal val="visible"/>
                                      </p:to>
                                    </p:set>
                                    <p:anim calcmode="lin" valueType="num">
                                      <p:cBhvr additive="base">
                                        <p:cTn id="31" dur="500" fill="hold"/>
                                        <p:tgtEl>
                                          <p:spTgt spid="17346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46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4659">
                                            <p:txEl>
                                              <p:pRg st="5" end="5"/>
                                            </p:txEl>
                                          </p:spTgt>
                                        </p:tgtEl>
                                        <p:attrNameLst>
                                          <p:attrName>style.visibility</p:attrName>
                                        </p:attrNameLst>
                                      </p:cBhvr>
                                      <p:to>
                                        <p:strVal val="visible"/>
                                      </p:to>
                                    </p:set>
                                    <p:anim calcmode="lin" valueType="num">
                                      <p:cBhvr additive="base">
                                        <p:cTn id="37" dur="500" fill="hold"/>
                                        <p:tgtEl>
                                          <p:spTgt spid="173465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46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4659">
                                            <p:txEl>
                                              <p:pRg st="6" end="6"/>
                                            </p:txEl>
                                          </p:spTgt>
                                        </p:tgtEl>
                                        <p:attrNameLst>
                                          <p:attrName>style.visibility</p:attrName>
                                        </p:attrNameLst>
                                      </p:cBhvr>
                                      <p:to>
                                        <p:strVal val="visible"/>
                                      </p:to>
                                    </p:set>
                                    <p:anim calcmode="lin" valueType="num">
                                      <p:cBhvr additive="base">
                                        <p:cTn id="43" dur="500" fill="hold"/>
                                        <p:tgtEl>
                                          <p:spTgt spid="173465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46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4659">
                                            <p:txEl>
                                              <p:pRg st="7" end="7"/>
                                            </p:txEl>
                                          </p:spTgt>
                                        </p:tgtEl>
                                        <p:attrNameLst>
                                          <p:attrName>style.visibility</p:attrName>
                                        </p:attrNameLst>
                                      </p:cBhvr>
                                      <p:to>
                                        <p:strVal val="visible"/>
                                      </p:to>
                                    </p:set>
                                    <p:anim calcmode="lin" valueType="num">
                                      <p:cBhvr additive="base">
                                        <p:cTn id="49" dur="500" fill="hold"/>
                                        <p:tgtEl>
                                          <p:spTgt spid="173465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465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4659">
                                            <p:txEl>
                                              <p:pRg st="8" end="8"/>
                                            </p:txEl>
                                          </p:spTgt>
                                        </p:tgtEl>
                                        <p:attrNameLst>
                                          <p:attrName>style.visibility</p:attrName>
                                        </p:attrNameLst>
                                      </p:cBhvr>
                                      <p:to>
                                        <p:strVal val="visible"/>
                                      </p:to>
                                    </p:set>
                                    <p:anim calcmode="lin" valueType="num">
                                      <p:cBhvr additive="base">
                                        <p:cTn id="55" dur="500" fill="hold"/>
                                        <p:tgtEl>
                                          <p:spTgt spid="1734659">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465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4659">
                                            <p:txEl>
                                              <p:pRg st="9" end="9"/>
                                            </p:txEl>
                                          </p:spTgt>
                                        </p:tgtEl>
                                        <p:attrNameLst>
                                          <p:attrName>style.visibility</p:attrName>
                                        </p:attrNameLst>
                                      </p:cBhvr>
                                      <p:to>
                                        <p:strVal val="visible"/>
                                      </p:to>
                                    </p:set>
                                    <p:anim calcmode="lin" valueType="num">
                                      <p:cBhvr additive="base">
                                        <p:cTn id="61" dur="500" fill="hold"/>
                                        <p:tgtEl>
                                          <p:spTgt spid="1734659">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465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4659">
                                            <p:txEl>
                                              <p:pRg st="10" end="10"/>
                                            </p:txEl>
                                          </p:spTgt>
                                        </p:tgtEl>
                                        <p:attrNameLst>
                                          <p:attrName>style.visibility</p:attrName>
                                        </p:attrNameLst>
                                      </p:cBhvr>
                                      <p:to>
                                        <p:strVal val="visible"/>
                                      </p:to>
                                    </p:set>
                                    <p:anim calcmode="lin" valueType="num">
                                      <p:cBhvr additive="base">
                                        <p:cTn id="67" dur="500" fill="hold"/>
                                        <p:tgtEl>
                                          <p:spTgt spid="1734659">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465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4659">
                                            <p:txEl>
                                              <p:pRg st="11" end="11"/>
                                            </p:txEl>
                                          </p:spTgt>
                                        </p:tgtEl>
                                        <p:attrNameLst>
                                          <p:attrName>style.visibility</p:attrName>
                                        </p:attrNameLst>
                                      </p:cBhvr>
                                      <p:to>
                                        <p:strVal val="visible"/>
                                      </p:to>
                                    </p:set>
                                    <p:anim calcmode="lin" valueType="num">
                                      <p:cBhvr additive="base">
                                        <p:cTn id="73" dur="500" fill="hold"/>
                                        <p:tgtEl>
                                          <p:spTgt spid="1734659">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4659">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scale and gu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78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35664813"/>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657600" y="1143001"/>
            <a:ext cx="228600" cy="76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52400"/>
            <a:ext cx="8229600" cy="685800"/>
          </a:xfrm>
        </p:spPr>
        <p:txBody>
          <a:bodyPr>
            <a:normAutofit fontScale="90000"/>
          </a:bodyPr>
          <a:lstStyle/>
          <a:p>
            <a:r>
              <a:rPr lang="en-US" dirty="0"/>
              <a:t>U.S. Weight - </a:t>
            </a:r>
            <a:r>
              <a:rPr lang="en-US" sz="4000" dirty="0"/>
              <a:t>68% overweight or obese</a:t>
            </a:r>
            <a:endParaRPr lang="en-US" dirty="0"/>
          </a:p>
        </p:txBody>
      </p:sp>
      <p:pic>
        <p:nvPicPr>
          <p:cNvPr id="5" name="Picture 4"/>
          <p:cNvPicPr>
            <a:picLocks noChangeAspect="1"/>
          </p:cNvPicPr>
          <p:nvPr/>
        </p:nvPicPr>
        <p:blipFill>
          <a:blip r:embed="rId3"/>
          <a:stretch>
            <a:fillRect/>
          </a:stretch>
        </p:blipFill>
        <p:spPr>
          <a:xfrm>
            <a:off x="324869" y="940769"/>
            <a:ext cx="4247131" cy="2814004"/>
          </a:xfrm>
          <a:prstGeom prst="rect">
            <a:avLst/>
          </a:prstGeom>
        </p:spPr>
      </p:pic>
      <p:sp>
        <p:nvSpPr>
          <p:cNvPr id="8" name="TextBox 7"/>
          <p:cNvSpPr txBox="1"/>
          <p:nvPr/>
        </p:nvSpPr>
        <p:spPr>
          <a:xfrm>
            <a:off x="762000" y="4343400"/>
            <a:ext cx="2590800" cy="990600"/>
          </a:xfrm>
          <a:prstGeom prst="rect">
            <a:avLst/>
          </a:prstGeom>
          <a:noFill/>
        </p:spPr>
        <p:txBody>
          <a:bodyPr wrap="square" rtlCol="0">
            <a:spAutoFit/>
          </a:bodyPr>
          <a:lstStyle/>
          <a:p>
            <a:endParaRPr lang="en-US" dirty="0"/>
          </a:p>
        </p:txBody>
      </p:sp>
      <p:pic>
        <p:nvPicPr>
          <p:cNvPr id="9" name="Picture 8"/>
          <p:cNvPicPr>
            <a:picLocks noChangeAspect="1"/>
          </p:cNvPicPr>
          <p:nvPr/>
        </p:nvPicPr>
        <p:blipFill>
          <a:blip r:embed="rId4"/>
          <a:stretch>
            <a:fillRect/>
          </a:stretch>
        </p:blipFill>
        <p:spPr>
          <a:xfrm>
            <a:off x="3048000" y="3620837"/>
            <a:ext cx="5753100" cy="2598988"/>
          </a:xfrm>
          <a:prstGeom prst="rect">
            <a:avLst/>
          </a:prstGeom>
        </p:spPr>
      </p:pic>
      <p:sp>
        <p:nvSpPr>
          <p:cNvPr id="3" name="Content Placeholder 2"/>
          <p:cNvSpPr>
            <a:spLocks noGrp="1"/>
          </p:cNvSpPr>
          <p:nvPr>
            <p:ph sz="quarter" idx="1"/>
          </p:nvPr>
        </p:nvSpPr>
        <p:spPr>
          <a:xfrm>
            <a:off x="4343400" y="838200"/>
            <a:ext cx="4450957" cy="3276600"/>
          </a:xfrm>
        </p:spPr>
        <p:txBody>
          <a:bodyPr>
            <a:noAutofit/>
          </a:bodyPr>
          <a:lstStyle/>
          <a:p>
            <a:pPr>
              <a:defRPr/>
            </a:pPr>
            <a:r>
              <a:rPr lang="en-US" dirty="0"/>
              <a:t>34% BMI 25-29</a:t>
            </a:r>
          </a:p>
          <a:p>
            <a:pPr>
              <a:defRPr/>
            </a:pPr>
            <a:r>
              <a:rPr lang="en-US" dirty="0"/>
              <a:t>34% BMI 30 +</a:t>
            </a:r>
          </a:p>
          <a:p>
            <a:pPr>
              <a:buFont typeface="Wingdings 3" panose="05040102010807070707" pitchFamily="18" charset="2"/>
              <a:buChar char="}"/>
              <a:defRPr/>
            </a:pPr>
            <a:r>
              <a:rPr lang="en-US" sz="2000" dirty="0"/>
              <a:t>1/3 of all </a:t>
            </a:r>
            <a:r>
              <a:rPr lang="en-US" sz="2000" dirty="0" err="1"/>
              <a:t>overwt</a:t>
            </a:r>
            <a:r>
              <a:rPr lang="en-US" sz="2000" dirty="0"/>
              <a:t> people don’t get diabetes</a:t>
            </a:r>
          </a:p>
          <a:p>
            <a:pPr>
              <a:buFont typeface="Wingdings 3" panose="05040102010807070707" pitchFamily="18" charset="2"/>
              <a:buChar char="}"/>
              <a:defRPr/>
            </a:pPr>
            <a:r>
              <a:rPr lang="en-US" sz="2000" dirty="0"/>
              <a:t>We burn 100 </a:t>
            </a:r>
            <a:r>
              <a:rPr lang="en-US" sz="2000" dirty="0" err="1"/>
              <a:t>cals</a:t>
            </a:r>
            <a:r>
              <a:rPr lang="en-US" sz="2000" dirty="0"/>
              <a:t> less a day at work</a:t>
            </a:r>
          </a:p>
          <a:p>
            <a:pPr fontAlgn="auto">
              <a:spcAft>
                <a:spcPts val="0"/>
              </a:spcAft>
              <a:buFont typeface="Wingdings 3" panose="05040102010807070707" pitchFamily="18" charset="2"/>
              <a:buChar char="}"/>
              <a:defRPr/>
            </a:pPr>
            <a:r>
              <a:rPr lang="en-US" sz="2000" dirty="0"/>
              <a:t>Overall, food costs ~ </a:t>
            </a:r>
            <a:r>
              <a:rPr lang="en-US" sz="1800" dirty="0"/>
              <a:t>10-15% of income</a:t>
            </a:r>
          </a:p>
          <a:p>
            <a:pPr>
              <a:buFont typeface="Wingdings 3" panose="05040102010807070707" pitchFamily="18" charset="2"/>
              <a:buChar char="}"/>
              <a:defRPr/>
            </a:pPr>
            <a:r>
              <a:rPr lang="en-US" sz="2400" dirty="0"/>
              <a:t>Calorie Intake is on the rise</a:t>
            </a:r>
          </a:p>
        </p:txBody>
      </p:sp>
      <p:pic>
        <p:nvPicPr>
          <p:cNvPr id="6" name="Picture 5"/>
          <p:cNvPicPr>
            <a:picLocks noChangeAspect="1"/>
          </p:cNvPicPr>
          <p:nvPr/>
        </p:nvPicPr>
        <p:blipFill>
          <a:blip r:embed="rId5"/>
          <a:stretch>
            <a:fillRect/>
          </a:stretch>
        </p:blipFill>
        <p:spPr>
          <a:xfrm>
            <a:off x="460612" y="838200"/>
            <a:ext cx="4635832" cy="5439906"/>
          </a:xfrm>
          <a:prstGeom prst="rect">
            <a:avLst/>
          </a:prstGeom>
        </p:spPr>
      </p:pic>
    </p:spTree>
    <p:custDataLst>
      <p:tags r:id="rId1"/>
    </p:custDataLst>
    <p:extLst>
      <p:ext uri="{BB962C8B-B14F-4D97-AF65-F5344CB8AC3E}">
        <p14:creationId xmlns:p14="http://schemas.microsoft.com/office/powerpoint/2010/main" val="3959451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3218" name="Picture 2" descr="mcdonaldssupersiz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986104"/>
            <a:ext cx="7239000" cy="583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228600"/>
            <a:ext cx="8229600" cy="723900"/>
          </a:xfrm>
        </p:spPr>
        <p:txBody>
          <a:bodyPr>
            <a:normAutofit fontScale="90000"/>
          </a:bodyPr>
          <a:lstStyle/>
          <a:p>
            <a:r>
              <a:rPr lang="en-US" dirty="0"/>
              <a:t>Bigger Meals, Bigger Kids</a:t>
            </a:r>
          </a:p>
        </p:txBody>
      </p:sp>
    </p:spTree>
    <p:custDataLst>
      <p:tags r:id="rId1"/>
    </p:custDataLst>
    <p:extLst>
      <p:ext uri="{BB962C8B-B14F-4D97-AF65-F5344CB8AC3E}">
        <p14:creationId xmlns:p14="http://schemas.microsoft.com/office/powerpoint/2010/main" val="71489223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732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Average American Consumes</a:t>
            </a:r>
            <a:br>
              <a:rPr lang="en-US" dirty="0"/>
            </a:br>
            <a:r>
              <a:rPr lang="en-US" dirty="0"/>
              <a:t>25 teaspoons of sugar a day (400 </a:t>
            </a:r>
            <a:r>
              <a:rPr lang="en-US" dirty="0" err="1"/>
              <a:t>cals</a:t>
            </a:r>
            <a:r>
              <a:rPr lang="en-US" dirty="0"/>
              <a:t>)</a:t>
            </a:r>
          </a:p>
        </p:txBody>
      </p:sp>
      <p:sp>
        <p:nvSpPr>
          <p:cNvPr id="3" name="Content Placeholder 2"/>
          <p:cNvSpPr>
            <a:spLocks noGrp="1"/>
          </p:cNvSpPr>
          <p:nvPr>
            <p:ph idx="1"/>
          </p:nvPr>
        </p:nvSpPr>
        <p:spPr>
          <a:xfrm>
            <a:off x="609600" y="1600200"/>
            <a:ext cx="5791200" cy="4953000"/>
          </a:xfrm>
        </p:spPr>
        <p:txBody>
          <a:bodyPr>
            <a:normAutofit/>
          </a:bodyPr>
          <a:lstStyle/>
          <a:p>
            <a:r>
              <a:rPr lang="en-US" dirty="0">
                <a:effectLst/>
              </a:rPr>
              <a:t>Warning label on sodas proposed</a:t>
            </a:r>
          </a:p>
          <a:p>
            <a:r>
              <a:rPr lang="en-US" dirty="0">
                <a:effectLst/>
              </a:rPr>
              <a:t> One soda has 12 teaspoons sugar</a:t>
            </a:r>
          </a:p>
          <a:p>
            <a:r>
              <a:rPr lang="en-US" dirty="0">
                <a:effectLst/>
              </a:rPr>
              <a:t>On </a:t>
            </a:r>
            <a:r>
              <a:rPr lang="en-US" dirty="0" err="1">
                <a:effectLst/>
              </a:rPr>
              <a:t>avg</a:t>
            </a:r>
            <a:r>
              <a:rPr lang="en-US" dirty="0">
                <a:effectLst/>
              </a:rPr>
              <a:t>, 1 person consumes 40 gallons of soda each year</a:t>
            </a:r>
          </a:p>
          <a:p>
            <a:r>
              <a:rPr lang="en-US" dirty="0"/>
              <a:t>ADA guidelines “limit sodas and beverages with sugar, High Fructose Corn Syrup, (HFCS)</a:t>
            </a:r>
          </a:p>
        </p:txBody>
      </p:sp>
      <p:pic>
        <p:nvPicPr>
          <p:cNvPr id="5" name="Picture 4"/>
          <p:cNvPicPr>
            <a:picLocks noChangeAspect="1"/>
          </p:cNvPicPr>
          <p:nvPr/>
        </p:nvPicPr>
        <p:blipFill>
          <a:blip r:embed="rId4"/>
          <a:stretch>
            <a:fillRect/>
          </a:stretch>
        </p:blipFill>
        <p:spPr>
          <a:xfrm>
            <a:off x="6324600" y="1600200"/>
            <a:ext cx="2401214" cy="2971800"/>
          </a:xfrm>
          <a:prstGeom prst="rect">
            <a:avLst/>
          </a:prstGeom>
        </p:spPr>
      </p:pic>
      <p:pic>
        <p:nvPicPr>
          <p:cNvPr id="4" name="Picture 3"/>
          <p:cNvPicPr>
            <a:picLocks noChangeAspect="1"/>
          </p:cNvPicPr>
          <p:nvPr/>
        </p:nvPicPr>
        <p:blipFill>
          <a:blip r:embed="rId5"/>
          <a:stretch>
            <a:fillRect/>
          </a:stretch>
        </p:blipFill>
        <p:spPr>
          <a:xfrm>
            <a:off x="336369" y="800100"/>
            <a:ext cx="8471262" cy="5490633"/>
          </a:xfrm>
          <a:prstGeom prst="rect">
            <a:avLst/>
          </a:prstGeom>
        </p:spPr>
      </p:pic>
    </p:spTree>
    <p:custDataLst>
      <p:tags r:id="rId1"/>
    </p:custDataLst>
    <p:extLst>
      <p:ext uri="{BB962C8B-B14F-4D97-AF65-F5344CB8AC3E}">
        <p14:creationId xmlns:p14="http://schemas.microsoft.com/office/powerpoint/2010/main" val="1374735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the Beginning </a:t>
            </a:r>
          </a:p>
        </p:txBody>
      </p:sp>
      <p:sp>
        <p:nvSpPr>
          <p:cNvPr id="3" name="Content Placeholder 2"/>
          <p:cNvSpPr>
            <a:spLocks noGrp="1"/>
          </p:cNvSpPr>
          <p:nvPr>
            <p:ph sz="quarter" idx="1"/>
          </p:nvPr>
        </p:nvSpPr>
        <p:spPr/>
        <p:txBody>
          <a:bodyPr/>
          <a:lstStyle/>
          <a:p>
            <a:r>
              <a:rPr lang="en-US" dirty="0"/>
              <a:t>Earth</a:t>
            </a:r>
          </a:p>
          <a:p>
            <a:r>
              <a:rPr lang="en-US" dirty="0"/>
              <a:t>Man </a:t>
            </a:r>
          </a:p>
          <a:p>
            <a:r>
              <a:rPr lang="en-US" dirty="0"/>
              <a:t>Spirit</a:t>
            </a:r>
          </a:p>
          <a:p>
            <a:pPr marL="0" indent="0">
              <a:buNone/>
            </a:pPr>
            <a:endParaRPr lang="en-US" dirty="0"/>
          </a:p>
        </p:txBody>
      </p:sp>
      <p:pic>
        <p:nvPicPr>
          <p:cNvPr id="4" name="Picture 3"/>
          <p:cNvPicPr>
            <a:picLocks noChangeAspect="1"/>
          </p:cNvPicPr>
          <p:nvPr/>
        </p:nvPicPr>
        <p:blipFill>
          <a:blip r:embed="rId2"/>
          <a:stretch>
            <a:fillRect/>
          </a:stretch>
        </p:blipFill>
        <p:spPr>
          <a:xfrm>
            <a:off x="2743200" y="1447800"/>
            <a:ext cx="5729288" cy="4291436"/>
          </a:xfrm>
          <a:prstGeom prst="rect">
            <a:avLst/>
          </a:prstGeom>
        </p:spPr>
      </p:pic>
    </p:spTree>
    <p:extLst>
      <p:ext uri="{BB962C8B-B14F-4D97-AF65-F5344CB8AC3E}">
        <p14:creationId xmlns:p14="http://schemas.microsoft.com/office/powerpoint/2010/main" val="2072634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fontScale="90000"/>
          </a:bodyPr>
          <a:lstStyle/>
          <a:p>
            <a:pPr>
              <a:defRPr/>
            </a:pPr>
            <a:r>
              <a:rPr lang="en-US" dirty="0"/>
              <a:t>Bacterial Cells Outnumber Human Cells 10 to 1</a:t>
            </a: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4467" y="745787"/>
            <a:ext cx="4135437" cy="5091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9392" y="3200400"/>
            <a:ext cx="2857500" cy="309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133850" y="4881383"/>
            <a:ext cx="3733800"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bg1"/>
                </a:solidFill>
                <a:latin typeface="Calibri" panose="020F0502020204030204" pitchFamily="34" charset="0"/>
              </a:rPr>
              <a:t>10 trillion human cells</a:t>
            </a:r>
          </a:p>
          <a:p>
            <a:pPr marL="342900" indent="-342900">
              <a:buFont typeface="Arial" panose="020B0604020202020204" pitchFamily="34" charset="0"/>
              <a:buChar char="•"/>
            </a:pPr>
            <a:r>
              <a:rPr lang="en-US" sz="2400" dirty="0">
                <a:solidFill>
                  <a:schemeClr val="bg1"/>
                </a:solidFill>
                <a:latin typeface="Calibri" panose="020F0502020204030204" pitchFamily="34" charset="0"/>
              </a:rPr>
              <a:t>Host 100 trillion bacterial and fungal cells</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3459" y="1371600"/>
            <a:ext cx="3305175" cy="4743450"/>
          </a:xfrm>
          <a:prstGeom prst="rect">
            <a:avLst/>
          </a:prstGeom>
        </p:spPr>
      </p:pic>
    </p:spTree>
    <p:custDataLst>
      <p:tags r:id="rId1"/>
    </p:custDataLst>
    <p:extLst>
      <p:ext uri="{BB962C8B-B14F-4D97-AF65-F5344CB8AC3E}">
        <p14:creationId xmlns:p14="http://schemas.microsoft.com/office/powerpoint/2010/main" val="3928074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1	</a:t>
            </a:r>
          </a:p>
        </p:txBody>
      </p:sp>
      <p:sp>
        <p:nvSpPr>
          <p:cNvPr id="3" name="Content Placeholder 2"/>
          <p:cNvSpPr>
            <a:spLocks noGrp="1"/>
          </p:cNvSpPr>
          <p:nvPr>
            <p:ph sz="quarter" idx="1"/>
          </p:nvPr>
        </p:nvSpPr>
        <p:spPr/>
        <p:txBody>
          <a:bodyPr/>
          <a:lstStyle/>
          <a:p>
            <a:r>
              <a:rPr lang="en-US" dirty="0"/>
              <a:t>How much does your gut bacteria weigh?</a:t>
            </a:r>
          </a:p>
          <a:p>
            <a:pPr marL="274320" lvl="1" indent="0">
              <a:buNone/>
            </a:pPr>
            <a:r>
              <a:rPr lang="en-US" sz="3200" dirty="0"/>
              <a:t>A. 24 ounces</a:t>
            </a:r>
          </a:p>
          <a:p>
            <a:pPr marL="274320" lvl="1" indent="0">
              <a:buNone/>
            </a:pPr>
            <a:r>
              <a:rPr lang="en-US" sz="3200" dirty="0"/>
              <a:t>B. 3 pounds</a:t>
            </a:r>
          </a:p>
          <a:p>
            <a:pPr marL="274320" lvl="1" indent="0">
              <a:buNone/>
            </a:pPr>
            <a:r>
              <a:rPr lang="en-US" sz="3200" dirty="0"/>
              <a:t>C. Less than 1 pound</a:t>
            </a:r>
          </a:p>
          <a:p>
            <a:pPr marL="274320" lvl="1" indent="0">
              <a:buNone/>
            </a:pPr>
            <a:r>
              <a:rPr lang="en-US" sz="3200" dirty="0"/>
              <a:t>D. 1.5 pounds</a:t>
            </a:r>
          </a:p>
          <a:p>
            <a:pPr marL="274320" lvl="1" indent="0">
              <a:buNone/>
            </a:pPr>
            <a:r>
              <a:rPr lang="en-US" sz="3200" dirty="0"/>
              <a:t>E . Not sure</a:t>
            </a:r>
          </a:p>
          <a:p>
            <a:endParaRPr lang="en-US" dirty="0"/>
          </a:p>
        </p:txBody>
      </p:sp>
      <p:pic>
        <p:nvPicPr>
          <p:cNvPr id="4" name="Picture 3"/>
          <p:cNvPicPr>
            <a:picLocks noChangeAspect="1"/>
          </p:cNvPicPr>
          <p:nvPr/>
        </p:nvPicPr>
        <p:blipFill>
          <a:blip r:embed="rId3"/>
          <a:stretch>
            <a:fillRect/>
          </a:stretch>
        </p:blipFill>
        <p:spPr>
          <a:xfrm>
            <a:off x="5105400" y="1905000"/>
            <a:ext cx="3048000" cy="3362325"/>
          </a:xfrm>
          <a:prstGeom prst="rect">
            <a:avLst/>
          </a:prstGeom>
        </p:spPr>
      </p:pic>
    </p:spTree>
    <p:custDataLst>
      <p:tags r:id="rId1"/>
    </p:custDataLst>
    <p:extLst>
      <p:ext uri="{BB962C8B-B14F-4D97-AF65-F5344CB8AC3E}">
        <p14:creationId xmlns:p14="http://schemas.microsoft.com/office/powerpoint/2010/main" val="1901191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3 </a:t>
            </a:r>
            <a:r>
              <a:rPr lang="en-US" dirty="0" err="1"/>
              <a:t>lbs</a:t>
            </a:r>
            <a:r>
              <a:rPr lang="en-US" dirty="0"/>
              <a:t> of Microbes in our Gut</a:t>
            </a:r>
          </a:p>
        </p:txBody>
      </p:sp>
      <p:sp>
        <p:nvSpPr>
          <p:cNvPr id="8" name="Content Placeholder 7"/>
          <p:cNvSpPr>
            <a:spLocks noGrp="1"/>
          </p:cNvSpPr>
          <p:nvPr>
            <p:ph sz="quarter" idx="1"/>
          </p:nvPr>
        </p:nvSpPr>
        <p:spPr>
          <a:xfrm>
            <a:off x="609600" y="1295400"/>
            <a:ext cx="6096000" cy="4937760"/>
          </a:xfrm>
        </p:spPr>
        <p:txBody>
          <a:bodyPr>
            <a:normAutofit fontScale="92500" lnSpcReduction="20000"/>
          </a:bodyPr>
          <a:lstStyle/>
          <a:p>
            <a:r>
              <a:rPr lang="en-US" dirty="0"/>
              <a:t>This community of bacteria can be thought of as an extra 'organ' "microbiome". </a:t>
            </a:r>
          </a:p>
          <a:p>
            <a:r>
              <a:rPr lang="en-US" dirty="0"/>
              <a:t>We have evolved together with our microbiome over millions of years.</a:t>
            </a:r>
          </a:p>
          <a:p>
            <a:r>
              <a:rPr lang="en-US" dirty="0"/>
              <a:t>Ratios of these communities has changed over the past 30 years</a:t>
            </a:r>
          </a:p>
          <a:p>
            <a:r>
              <a:rPr lang="en-US" dirty="0"/>
              <a:t>Mirrors global spikes in obesity, diabetes, allergic and inflammatory diseases</a:t>
            </a:r>
          </a:p>
          <a:p>
            <a:r>
              <a:rPr lang="en-US" dirty="0"/>
              <a:t>What are we doing to change these bacteria?</a:t>
            </a:r>
          </a:p>
        </p:txBody>
      </p:sp>
      <p:pic>
        <p:nvPicPr>
          <p:cNvPr id="2" name="Picture 1"/>
          <p:cNvPicPr>
            <a:picLocks noChangeAspect="1"/>
          </p:cNvPicPr>
          <p:nvPr/>
        </p:nvPicPr>
        <p:blipFill>
          <a:blip r:embed="rId3"/>
          <a:stretch>
            <a:fillRect/>
          </a:stretch>
        </p:blipFill>
        <p:spPr>
          <a:xfrm>
            <a:off x="6705600" y="1295400"/>
            <a:ext cx="2050279" cy="1897564"/>
          </a:xfrm>
          <a:prstGeom prst="rect">
            <a:avLst/>
          </a:prstGeom>
        </p:spPr>
      </p:pic>
    </p:spTree>
    <p:custDataLst>
      <p:tags r:id="rId1"/>
    </p:custDataLst>
    <p:extLst>
      <p:ext uri="{BB962C8B-B14F-4D97-AF65-F5344CB8AC3E}">
        <p14:creationId xmlns:p14="http://schemas.microsoft.com/office/powerpoint/2010/main" val="2070530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ody-sm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6725" y="1023938"/>
            <a:ext cx="2925763"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p:cNvSpPr>
            <a:spLocks noGrp="1" noChangeArrowheads="1"/>
          </p:cNvSpPr>
          <p:nvPr>
            <p:ph type="title"/>
          </p:nvPr>
        </p:nvSpPr>
        <p:spPr/>
        <p:txBody>
          <a:bodyPr>
            <a:normAutofit/>
          </a:bodyPr>
          <a:lstStyle/>
          <a:p>
            <a:pPr eaLnBrk="1" hangingPunct="1"/>
            <a:r>
              <a:rPr lang="en-US" sz="2800"/>
              <a:t>GLP-1 Effects in Humans</a:t>
            </a:r>
            <a:br>
              <a:rPr lang="en-US" sz="2800"/>
            </a:br>
            <a:r>
              <a:rPr lang="en-US" sz="2800"/>
              <a:t>Understanding the Natural Role of Incretins</a:t>
            </a:r>
          </a:p>
        </p:txBody>
      </p:sp>
      <p:sp>
        <p:nvSpPr>
          <p:cNvPr id="3" name="Content Placeholder 2"/>
          <p:cNvSpPr>
            <a:spLocks noGrp="1"/>
          </p:cNvSpPr>
          <p:nvPr>
            <p:ph sz="quarter" idx="1"/>
          </p:nvPr>
        </p:nvSpPr>
        <p:spPr>
          <a:xfrm>
            <a:off x="435692" y="1185736"/>
            <a:ext cx="8229600" cy="4937760"/>
          </a:xfrm>
        </p:spPr>
        <p:txBody>
          <a:bodyPr/>
          <a:lstStyle/>
          <a:p>
            <a:endParaRPr lang="en-US" dirty="0"/>
          </a:p>
        </p:txBody>
      </p:sp>
      <p:sp>
        <p:nvSpPr>
          <p:cNvPr id="38916" name="Rectangle 4"/>
          <p:cNvSpPr>
            <a:spLocks noChangeArrowheads="1"/>
          </p:cNvSpPr>
          <p:nvPr/>
        </p:nvSpPr>
        <p:spPr bwMode="auto">
          <a:xfrm>
            <a:off x="351286" y="5802028"/>
            <a:ext cx="4199206"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2075" tIns="46038" rIns="92075" bIns="46038" anchor="b">
            <a:spAutoFit/>
          </a:bodyPr>
          <a:lstStyle/>
          <a:p>
            <a:pPr>
              <a:lnSpc>
                <a:spcPct val="80000"/>
              </a:lnSpc>
              <a:spcBef>
                <a:spcPct val="40000"/>
              </a:spcBef>
            </a:pP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Flint A, et al. </a:t>
            </a:r>
            <a:r>
              <a:rPr lang="fr-FR" sz="1000" i="1" dirty="0">
                <a:ea typeface="Times New Roman" pitchFamily="18" charset="0"/>
                <a:cs typeface="Arial Narrow" pitchFamily="34" charset="0"/>
              </a:rPr>
              <a:t>J Clin </a:t>
            </a:r>
            <a:r>
              <a:rPr lang="fr-FR" sz="1000" i="1" dirty="0" err="1">
                <a:ea typeface="Times New Roman" pitchFamily="18" charset="0"/>
                <a:cs typeface="Arial Narrow" pitchFamily="34" charset="0"/>
              </a:rPr>
              <a:t>Invest</a:t>
            </a:r>
            <a:r>
              <a:rPr lang="fr-FR" sz="1000" dirty="0">
                <a:ea typeface="Times New Roman" pitchFamily="18" charset="0"/>
                <a:cs typeface="Arial Narrow" pitchFamily="34" charset="0"/>
              </a:rPr>
              <a:t>. 1998;101:515-520</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Larsson</a:t>
            </a:r>
            <a:r>
              <a:rPr lang="fr-FR" sz="1000" dirty="0">
                <a:ea typeface="Times New Roman" pitchFamily="18" charset="0"/>
                <a:cs typeface="Arial Narrow" pitchFamily="34" charset="0"/>
              </a:rPr>
              <a:t> H, et al. </a:t>
            </a:r>
            <a:r>
              <a:rPr lang="fr-FR" sz="1000" i="1" dirty="0">
                <a:ea typeface="Times New Roman" pitchFamily="18" charset="0"/>
                <a:cs typeface="Arial Narrow" pitchFamily="34" charset="0"/>
              </a:rPr>
              <a:t>Acta </a:t>
            </a:r>
            <a:r>
              <a:rPr lang="fr-FR" sz="1000" i="1" dirty="0" err="1">
                <a:ea typeface="Times New Roman" pitchFamily="18" charset="0"/>
                <a:cs typeface="Arial Narrow" pitchFamily="34" charset="0"/>
              </a:rPr>
              <a:t>Physiol</a:t>
            </a:r>
            <a:r>
              <a:rPr lang="fr-FR" sz="1000" i="1" dirty="0">
                <a:ea typeface="Times New Roman" pitchFamily="18" charset="0"/>
                <a:cs typeface="Arial Narrow" pitchFamily="34" charset="0"/>
              </a:rPr>
              <a:t> </a:t>
            </a:r>
            <a:r>
              <a:rPr lang="fr-FR" sz="1000" i="1" dirty="0" err="1">
                <a:ea typeface="Times New Roman" pitchFamily="18" charset="0"/>
                <a:cs typeface="Arial Narrow" pitchFamily="34" charset="0"/>
              </a:rPr>
              <a:t>Scand</a:t>
            </a:r>
            <a:r>
              <a:rPr lang="fr-FR" sz="1000" i="1" dirty="0">
                <a:ea typeface="Times New Roman" pitchFamily="18" charset="0"/>
                <a:cs typeface="Arial Narrow" pitchFamily="34" charset="0"/>
              </a:rPr>
              <a:t>.</a:t>
            </a:r>
            <a:r>
              <a:rPr lang="fr-FR" sz="1000" dirty="0">
                <a:ea typeface="Times New Roman" pitchFamily="18" charset="0"/>
                <a:cs typeface="Arial Narrow" pitchFamily="34" charset="0"/>
              </a:rPr>
              <a:t> 1997;160:413-422</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it-IT" sz="1000" dirty="0">
                <a:ea typeface="Times New Roman" pitchFamily="18" charset="0"/>
                <a:cs typeface="Arial Narrow" pitchFamily="34" charset="0"/>
              </a:rPr>
              <a:t>Nauck MA, et al.</a:t>
            </a:r>
            <a:r>
              <a:rPr lang="it-IT" sz="1000" i="1" dirty="0">
                <a:ea typeface="Times New Roman" pitchFamily="18" charset="0"/>
                <a:cs typeface="Arial Narrow" pitchFamily="34" charset="0"/>
              </a:rPr>
              <a:t> Diabetologia</a:t>
            </a:r>
            <a:r>
              <a:rPr lang="it-IT" sz="1000" dirty="0">
                <a:ea typeface="Times New Roman" pitchFamily="18" charset="0"/>
                <a:cs typeface="Arial Narrow" pitchFamily="34" charset="0"/>
              </a:rPr>
              <a:t>. 1996;39:1546-1553</a:t>
            </a:r>
            <a:br>
              <a:rPr lang="it-IT" sz="1000" dirty="0">
                <a:ea typeface="Times New Roman" pitchFamily="18" charset="0"/>
                <a:cs typeface="Arial Narrow" pitchFamily="34" charset="0"/>
              </a:rPr>
            </a:br>
            <a:r>
              <a:rPr lang="it-IT" sz="1000" dirty="0">
                <a:ea typeface="Times New Roman" pitchFamily="18" charset="0"/>
                <a:cs typeface="Arial Narrow" pitchFamily="34" charset="0"/>
              </a:rPr>
              <a:t>Adapted from </a:t>
            </a:r>
            <a:r>
              <a:rPr lang="pt-BR" sz="1000" dirty="0">
                <a:ea typeface="Times New Roman" pitchFamily="18" charset="0"/>
                <a:cs typeface="Arial Narrow" pitchFamily="34" charset="0"/>
              </a:rPr>
              <a:t>Drucker DJ. </a:t>
            </a:r>
            <a:r>
              <a:rPr lang="pt-BR" sz="1000" i="1" dirty="0">
                <a:ea typeface="Times New Roman" pitchFamily="18" charset="0"/>
                <a:cs typeface="Arial Narrow" pitchFamily="34" charset="0"/>
              </a:rPr>
              <a:t>Diabetes</a:t>
            </a:r>
            <a:r>
              <a:rPr lang="pt-BR" sz="1000" dirty="0">
                <a:ea typeface="Times New Roman" pitchFamily="18" charset="0"/>
                <a:cs typeface="Arial Narrow" pitchFamily="34" charset="0"/>
              </a:rPr>
              <a:t>. </a:t>
            </a:r>
            <a:r>
              <a:rPr lang="fr-FR" sz="1000" dirty="0">
                <a:ea typeface="Times New Roman" pitchFamily="18" charset="0"/>
                <a:cs typeface="Arial Narrow" pitchFamily="34" charset="0"/>
              </a:rPr>
              <a:t>1998;47:159-169</a:t>
            </a:r>
            <a:endParaRPr lang="en-US" sz="1000" dirty="0">
              <a:ea typeface="Times New Roman" pitchFamily="18" charset="0"/>
              <a:cs typeface="Arial Narrow" pitchFamily="34" charset="0"/>
            </a:endParaRPr>
          </a:p>
        </p:txBody>
      </p:sp>
      <p:sp>
        <p:nvSpPr>
          <p:cNvPr id="1507333" name="Text Box 5"/>
          <p:cNvSpPr txBox="1">
            <a:spLocks noChangeArrowheads="1"/>
          </p:cNvSpPr>
          <p:nvPr/>
        </p:nvSpPr>
        <p:spPr bwMode="auto">
          <a:xfrm>
            <a:off x="6248400" y="4953000"/>
            <a:ext cx="2066925" cy="4603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Stomach:</a:t>
            </a:r>
            <a:r>
              <a:rPr lang="en-US" sz="1400" b="1" dirty="0">
                <a:latin typeface="Arial" charset="0"/>
              </a:rPr>
              <a:t> </a:t>
            </a:r>
            <a:br>
              <a:rPr lang="en-US" sz="1400" b="1" dirty="0">
                <a:latin typeface="Arial" charset="0"/>
              </a:rPr>
            </a:br>
            <a:r>
              <a:rPr lang="en-US" sz="1400" b="1" dirty="0">
                <a:latin typeface="Arial" charset="0"/>
              </a:rPr>
              <a:t> Helps regulate gastric emptying</a:t>
            </a:r>
          </a:p>
        </p:txBody>
      </p:sp>
      <p:sp>
        <p:nvSpPr>
          <p:cNvPr id="1507334" name="Text Box 6"/>
          <p:cNvSpPr txBox="1">
            <a:spLocks noChangeArrowheads="1"/>
          </p:cNvSpPr>
          <p:nvPr/>
        </p:nvSpPr>
        <p:spPr bwMode="auto">
          <a:xfrm>
            <a:off x="5249863" y="1984375"/>
            <a:ext cx="2420937" cy="646113"/>
          </a:xfrm>
          <a:prstGeom prst="rect">
            <a:avLst/>
          </a:prstGeom>
          <a:noFill/>
          <a:ln w="9525">
            <a:noFill/>
            <a:miter lim="800000"/>
            <a:headEnd/>
            <a:tailEnd/>
          </a:ln>
        </p:spPr>
        <p:txBody>
          <a:bodyPr/>
          <a:lstStyle/>
          <a:p>
            <a:pPr>
              <a:defRPr/>
            </a:pPr>
            <a:r>
              <a:rPr lang="en-US" sz="1400" b="1" dirty="0">
                <a:latin typeface="Arial" charset="0"/>
              </a:rPr>
              <a:t>Promotes satiety and </a:t>
            </a:r>
            <a:br>
              <a:rPr lang="en-US" sz="1400" b="1" dirty="0">
                <a:latin typeface="Arial" charset="0"/>
              </a:rPr>
            </a:br>
            <a:r>
              <a:rPr lang="en-US" sz="1400" b="1" dirty="0">
                <a:latin typeface="Arial" charset="0"/>
              </a:rPr>
              <a:t>reduces appetite</a:t>
            </a:r>
          </a:p>
        </p:txBody>
      </p:sp>
      <p:sp>
        <p:nvSpPr>
          <p:cNvPr id="1507335" name="Line 7"/>
          <p:cNvSpPr>
            <a:spLocks noChangeShapeType="1"/>
          </p:cNvSpPr>
          <p:nvPr/>
        </p:nvSpPr>
        <p:spPr bwMode="auto">
          <a:xfrm flipH="1" flipV="1">
            <a:off x="4719638" y="1916113"/>
            <a:ext cx="466725" cy="20955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6" name="Text Box 8"/>
          <p:cNvSpPr txBox="1">
            <a:spLocks noChangeArrowheads="1"/>
          </p:cNvSpPr>
          <p:nvPr/>
        </p:nvSpPr>
        <p:spPr bwMode="auto">
          <a:xfrm>
            <a:off x="5484813" y="4017963"/>
            <a:ext cx="2408237" cy="976312"/>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Liver:</a:t>
            </a:r>
            <a:br>
              <a:rPr lang="en-US" sz="1600" b="1" dirty="0">
                <a:solidFill>
                  <a:schemeClr val="tx2"/>
                </a:solidFill>
                <a:latin typeface="Arial" charset="0"/>
              </a:rPr>
            </a:br>
            <a:r>
              <a:rPr lang="en-US" sz="1600" b="1" dirty="0">
                <a:solidFill>
                  <a:schemeClr val="tx2"/>
                </a:solidFill>
                <a:latin typeface="Arial" charset="0"/>
              </a:rPr>
              <a:t> </a:t>
            </a:r>
            <a:r>
              <a:rPr lang="en-US" sz="1400" b="1" dirty="0">
                <a:latin typeface="Arial" charset="0"/>
                <a:ea typeface="SimSun" pitchFamily="2" charset="-122"/>
                <a:sym typeface="Symbol" pitchFamily="18" charset="2"/>
              </a:rPr>
              <a:t></a:t>
            </a:r>
            <a:r>
              <a:rPr lang="en-US" sz="1400" b="1" dirty="0">
                <a:solidFill>
                  <a:schemeClr val="tx2"/>
                </a:solidFill>
                <a:latin typeface="Arial" charset="0"/>
              </a:rPr>
              <a:t> Glucagon </a:t>
            </a:r>
            <a:r>
              <a:rPr lang="en-US" sz="1400" b="1" dirty="0">
                <a:latin typeface="Arial" charset="0"/>
              </a:rPr>
              <a:t>reduces hepatic glucose output</a:t>
            </a:r>
          </a:p>
        </p:txBody>
      </p:sp>
      <p:sp>
        <p:nvSpPr>
          <p:cNvPr id="1507337" name="Text Box 9"/>
          <p:cNvSpPr txBox="1">
            <a:spLocks noChangeArrowheads="1"/>
          </p:cNvSpPr>
          <p:nvPr/>
        </p:nvSpPr>
        <p:spPr bwMode="auto">
          <a:xfrm>
            <a:off x="439738" y="4498975"/>
            <a:ext cx="2698750" cy="5238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Beta cells:</a:t>
            </a:r>
            <a:br>
              <a:rPr lang="en-US" sz="1600" b="1" dirty="0">
                <a:solidFill>
                  <a:schemeClr val="tx2"/>
                </a:solidFill>
                <a:latin typeface="Arial" charset="0"/>
              </a:rPr>
            </a:br>
            <a:r>
              <a:rPr lang="en-US" sz="1400" b="1" dirty="0">
                <a:solidFill>
                  <a:schemeClr val="tx2"/>
                </a:solidFill>
                <a:latin typeface="Arial" charset="0"/>
              </a:rPr>
              <a:t>Enhances</a:t>
            </a:r>
            <a:r>
              <a:rPr lang="en-US" sz="1400" b="1" dirty="0">
                <a:latin typeface="Arial" charset="0"/>
              </a:rPr>
              <a:t> glucose-dependent </a:t>
            </a:r>
            <a:r>
              <a:rPr lang="en-US" sz="1400" b="1" dirty="0">
                <a:solidFill>
                  <a:schemeClr val="tx2"/>
                </a:solidFill>
                <a:latin typeface="Arial" charset="0"/>
              </a:rPr>
              <a:t>insulin secretion</a:t>
            </a:r>
            <a:endParaRPr lang="en-US" sz="1400" b="1" dirty="0">
              <a:latin typeface="Arial" charset="0"/>
            </a:endParaRPr>
          </a:p>
        </p:txBody>
      </p:sp>
      <p:sp>
        <p:nvSpPr>
          <p:cNvPr id="1507338" name="Line 10"/>
          <p:cNvSpPr>
            <a:spLocks noChangeShapeType="1"/>
          </p:cNvSpPr>
          <p:nvPr/>
        </p:nvSpPr>
        <p:spPr bwMode="auto">
          <a:xfrm rot="10916269" flipH="1">
            <a:off x="2452688" y="4654550"/>
            <a:ext cx="1830387" cy="61913"/>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9" name="Text Box 11"/>
          <p:cNvSpPr txBox="1">
            <a:spLocks noChangeArrowheads="1"/>
          </p:cNvSpPr>
          <p:nvPr/>
        </p:nvSpPr>
        <p:spPr bwMode="auto">
          <a:xfrm>
            <a:off x="5813425" y="2960688"/>
            <a:ext cx="2120900" cy="655637"/>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Alpha cells:</a:t>
            </a:r>
          </a:p>
          <a:p>
            <a:pPr algn="ctr">
              <a:defRPr/>
            </a:pPr>
            <a:r>
              <a:rPr lang="en-US" sz="1400" b="1" dirty="0">
                <a:latin typeface="Arial" charset="0"/>
                <a:ea typeface="SimSun" pitchFamily="2" charset="-122"/>
                <a:sym typeface="Symbol" pitchFamily="18" charset="2"/>
              </a:rPr>
              <a:t></a:t>
            </a:r>
            <a:r>
              <a:rPr lang="en-US" sz="1400" b="1" dirty="0">
                <a:latin typeface="Arial" charset="0"/>
              </a:rPr>
              <a:t> Postprandial</a:t>
            </a:r>
            <a:br>
              <a:rPr lang="en-US" sz="1400" b="1" dirty="0">
                <a:latin typeface="Arial" charset="0"/>
              </a:rPr>
            </a:br>
            <a:r>
              <a:rPr lang="en-US" sz="1400" b="1" dirty="0">
                <a:latin typeface="Arial" charset="0"/>
              </a:rPr>
              <a:t>glucagon secretion</a:t>
            </a:r>
          </a:p>
        </p:txBody>
      </p:sp>
      <p:grpSp>
        <p:nvGrpSpPr>
          <p:cNvPr id="2" name="Group 12"/>
          <p:cNvGrpSpPr>
            <a:grpSpLocks/>
          </p:cNvGrpSpPr>
          <p:nvPr/>
        </p:nvGrpSpPr>
        <p:grpSpPr bwMode="auto">
          <a:xfrm>
            <a:off x="4395788" y="3179763"/>
            <a:ext cx="1606550" cy="1490662"/>
            <a:chOff x="2769" y="2003"/>
            <a:chExt cx="1012" cy="939"/>
          </a:xfrm>
        </p:grpSpPr>
        <p:sp>
          <p:nvSpPr>
            <p:cNvPr id="1507341" name="Line 13"/>
            <p:cNvSpPr>
              <a:spLocks noChangeShapeType="1"/>
            </p:cNvSpPr>
            <p:nvPr/>
          </p:nvSpPr>
          <p:spPr bwMode="auto">
            <a:xfrm rot="5400000" flipV="1">
              <a:off x="2310" y="2474"/>
              <a:ext cx="936" cy="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2" name="Line 14"/>
            <p:cNvSpPr>
              <a:spLocks noChangeShapeType="1"/>
            </p:cNvSpPr>
            <p:nvPr/>
          </p:nvSpPr>
          <p:spPr bwMode="auto">
            <a:xfrm flipH="1">
              <a:off x="2769" y="2003"/>
              <a:ext cx="1012" cy="1"/>
            </a:xfrm>
            <a:prstGeom prst="line">
              <a:avLst/>
            </a:prstGeom>
            <a:noFill/>
            <a:ln w="28575">
              <a:solidFill>
                <a:schemeClr val="tx1"/>
              </a:solidFill>
              <a:round/>
              <a:headEnd/>
              <a:tailEnd/>
            </a:ln>
            <a:effectLst>
              <a:outerShdw dist="35921" dir="2700000" algn="ctr" rotWithShape="0">
                <a:schemeClr val="bg2"/>
              </a:outerShdw>
            </a:effectLst>
          </p:spPr>
          <p:txBody>
            <a:bodyPr/>
            <a:lstStyle/>
            <a:p>
              <a:pPr>
                <a:defRPr/>
              </a:pPr>
              <a:endParaRPr lang="en-US">
                <a:latin typeface="Arial" charset="0"/>
              </a:endParaRPr>
            </a:p>
          </p:txBody>
        </p:sp>
      </p:grpSp>
      <p:sp>
        <p:nvSpPr>
          <p:cNvPr id="1507343" name="Text Box 15"/>
          <p:cNvSpPr txBox="1">
            <a:spLocks noChangeArrowheads="1"/>
          </p:cNvSpPr>
          <p:nvPr/>
        </p:nvSpPr>
        <p:spPr bwMode="blackWhite">
          <a:xfrm>
            <a:off x="725757" y="1277938"/>
            <a:ext cx="2884488" cy="742950"/>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0000"/>
              </a:lnSpc>
            </a:pPr>
            <a:r>
              <a:rPr lang="en-US" altLang="en-US" sz="2000" b="1" dirty="0">
                <a:cs typeface="Arial" pitchFamily="34" charset="0"/>
              </a:rPr>
              <a:t>GLP-1 secreted upon the ingestion of food</a:t>
            </a:r>
          </a:p>
        </p:txBody>
      </p:sp>
      <p:sp>
        <p:nvSpPr>
          <p:cNvPr id="1507344" name="Line 16"/>
          <p:cNvSpPr>
            <a:spLocks noChangeShapeType="1"/>
          </p:cNvSpPr>
          <p:nvPr/>
        </p:nvSpPr>
        <p:spPr bwMode="auto">
          <a:xfrm rot="-24380" flipH="1" flipV="1">
            <a:off x="4573588" y="4427538"/>
            <a:ext cx="1995487" cy="827087"/>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5" name="Freeform 17"/>
          <p:cNvSpPr>
            <a:spLocks/>
          </p:cNvSpPr>
          <p:nvPr/>
        </p:nvSpPr>
        <p:spPr bwMode="auto">
          <a:xfrm rot="2855784">
            <a:off x="7335045" y="3574256"/>
            <a:ext cx="442912" cy="942975"/>
          </a:xfrm>
          <a:custGeom>
            <a:avLst/>
            <a:gdLst/>
            <a:ahLst/>
            <a:cxnLst>
              <a:cxn ang="0">
                <a:pos x="33" y="0"/>
              </a:cxn>
              <a:cxn ang="0">
                <a:pos x="592" y="189"/>
              </a:cxn>
              <a:cxn ang="0">
                <a:pos x="0" y="469"/>
              </a:cxn>
            </a:cxnLst>
            <a:rect l="0" t="0" r="r" b="b"/>
            <a:pathLst>
              <a:path w="597" h="469">
                <a:moveTo>
                  <a:pt x="33" y="0"/>
                </a:moveTo>
                <a:cubicBezTo>
                  <a:pt x="315" y="55"/>
                  <a:pt x="597" y="111"/>
                  <a:pt x="592" y="189"/>
                </a:cubicBezTo>
                <a:cubicBezTo>
                  <a:pt x="587" y="267"/>
                  <a:pt x="99" y="422"/>
                  <a:pt x="0" y="469"/>
                </a:cubicBezTo>
              </a:path>
            </a:pathLst>
          </a:custGeom>
          <a:noFill/>
          <a:ln w="28575" cap="flat" cmpd="sng">
            <a:solidFill>
              <a:schemeClr val="tx1"/>
            </a:solidFill>
            <a:prstDash val="dash"/>
            <a:round/>
            <a:headEnd type="none" w="med" len="med"/>
            <a:tailEnd type="triangle" w="med" len="med"/>
          </a:ln>
          <a:effectLst>
            <a:outerShdw dist="35921" dir="2700000" algn="ctr" rotWithShape="0">
              <a:schemeClr val="bg2"/>
            </a:outerShdw>
          </a:effectLst>
        </p:spPr>
        <p:txBody>
          <a:bodyPr/>
          <a:lstStyle/>
          <a:p>
            <a:pPr>
              <a:defRPr/>
            </a:pPr>
            <a:endParaRPr lang="en-US">
              <a:latin typeface="Arial" charset="0"/>
            </a:endParaRPr>
          </a:p>
        </p:txBody>
      </p:sp>
      <p:sp>
        <p:nvSpPr>
          <p:cNvPr id="1507346" name="Oval 18"/>
          <p:cNvSpPr>
            <a:spLocks noChangeArrowheads="1"/>
          </p:cNvSpPr>
          <p:nvPr/>
        </p:nvSpPr>
        <p:spPr bwMode="blackWhite">
          <a:xfrm>
            <a:off x="4469606" y="5699402"/>
            <a:ext cx="3657600" cy="1128436"/>
          </a:xfrm>
          <a:prstGeom prst="ellipse">
            <a:avLst/>
          </a:prstGeom>
          <a:solidFill>
            <a:srgbClr val="790015"/>
          </a:solidFill>
          <a:ln w="12700">
            <a:noFill/>
            <a:round/>
            <a:headEnd type="none" w="sm" len="sm"/>
            <a:tailEnd type="none" w="sm" len="sm"/>
          </a:ln>
          <a:effectLst>
            <a:outerShdw dist="74053" dir="3542175" algn="ctr" rotWithShape="0">
              <a:schemeClr val="bg2"/>
            </a:outerShdw>
          </a:effectLst>
        </p:spPr>
        <p:txBody>
          <a:bodyPr wrap="none" anchor="ctr"/>
          <a:lstStyle/>
          <a:p>
            <a:pPr algn="ctr">
              <a:defRPr/>
            </a:pPr>
            <a:endParaRPr lang="en-US" sz="400" b="1">
              <a:latin typeface="Arial" charset="0"/>
            </a:endParaRPr>
          </a:p>
          <a:p>
            <a:pPr algn="ctr">
              <a:defRPr/>
            </a:pPr>
            <a:endParaRPr lang="en-US" sz="1600" b="1">
              <a:solidFill>
                <a:srgbClr val="6AEE60"/>
              </a:solidFill>
              <a:latin typeface="Arial" charset="0"/>
            </a:endParaRPr>
          </a:p>
        </p:txBody>
      </p:sp>
      <p:sp>
        <p:nvSpPr>
          <p:cNvPr id="1507347" name="Oval 19"/>
          <p:cNvSpPr>
            <a:spLocks noChangeArrowheads="1"/>
          </p:cNvSpPr>
          <p:nvPr/>
        </p:nvSpPr>
        <p:spPr bwMode="blackWhite">
          <a:xfrm>
            <a:off x="985838" y="3190875"/>
            <a:ext cx="1646237" cy="876300"/>
          </a:xfrm>
          <a:prstGeom prst="ellipse">
            <a:avLst/>
          </a:prstGeom>
          <a:gradFill rotWithShape="1">
            <a:gsLst>
              <a:gs pos="0">
                <a:srgbClr val="009900">
                  <a:gamma/>
                  <a:shade val="46275"/>
                  <a:invGamma/>
                </a:srgbClr>
              </a:gs>
              <a:gs pos="50000">
                <a:srgbClr val="009900"/>
              </a:gs>
              <a:gs pos="100000">
                <a:srgbClr val="0099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a:defRPr/>
            </a:pPr>
            <a:r>
              <a:rPr lang="en-US" b="1">
                <a:effectLst>
                  <a:outerShdw blurRad="38100" dist="38100" dir="2700000" algn="tl">
                    <a:srgbClr val="000000"/>
                  </a:outerShdw>
                </a:effectLst>
                <a:latin typeface="Arial" charset="0"/>
                <a:sym typeface="Symbol" pitchFamily="18" charset="2"/>
              </a:rPr>
              <a:t></a:t>
            </a:r>
            <a:r>
              <a:rPr lang="en-US" sz="2000" b="1">
                <a:latin typeface="Arial" charset="0"/>
              </a:rPr>
              <a:t> Beta-cell</a:t>
            </a:r>
          </a:p>
          <a:p>
            <a:pPr algn="ctr">
              <a:defRPr/>
            </a:pPr>
            <a:r>
              <a:rPr lang="en-US" sz="2000" b="1">
                <a:latin typeface="Arial" charset="0"/>
              </a:rPr>
              <a:t>response</a:t>
            </a:r>
          </a:p>
        </p:txBody>
      </p:sp>
      <p:sp>
        <p:nvSpPr>
          <p:cNvPr id="1507348" name="Line 20"/>
          <p:cNvSpPr>
            <a:spLocks noChangeShapeType="1"/>
          </p:cNvSpPr>
          <p:nvPr/>
        </p:nvSpPr>
        <p:spPr bwMode="auto">
          <a:xfrm flipH="1">
            <a:off x="4178300" y="4192588"/>
            <a:ext cx="1997075" cy="0"/>
          </a:xfrm>
          <a:prstGeom prst="line">
            <a:avLst/>
          </a:prstGeom>
          <a:noFill/>
          <a:ln w="28575">
            <a:solidFill>
              <a:schemeClr val="tx1"/>
            </a:solidFill>
            <a:prstDash val="dash"/>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9" name="Line 21"/>
          <p:cNvSpPr>
            <a:spLocks noChangeShapeType="1"/>
          </p:cNvSpPr>
          <p:nvPr/>
        </p:nvSpPr>
        <p:spPr bwMode="auto">
          <a:xfrm rot="-10824380" flipH="1" flipV="1">
            <a:off x="2216150" y="1917700"/>
            <a:ext cx="2019300" cy="3341688"/>
          </a:xfrm>
          <a:prstGeom prst="line">
            <a:avLst/>
          </a:prstGeom>
          <a:noFill/>
          <a:ln w="38100">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50" name="Text Box 22"/>
          <p:cNvSpPr txBox="1">
            <a:spLocks noChangeArrowheads="1"/>
          </p:cNvSpPr>
          <p:nvPr/>
        </p:nvSpPr>
        <p:spPr bwMode="blackWhite">
          <a:xfrm>
            <a:off x="4953000" y="5895975"/>
            <a:ext cx="2819400" cy="70802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000" b="1" dirty="0">
                <a:cs typeface="Arial" pitchFamily="34" charset="0"/>
              </a:rPr>
              <a:t>GLP-1 degraded by </a:t>
            </a:r>
          </a:p>
          <a:p>
            <a:pPr algn="ctr"/>
            <a:r>
              <a:rPr lang="en-US" altLang="en-US" sz="2000" b="1" dirty="0">
                <a:cs typeface="Arial" pitchFamily="34" charset="0"/>
              </a:rPr>
              <a:t>DPP-4 w/in minutes</a:t>
            </a:r>
          </a:p>
        </p:txBody>
      </p:sp>
    </p:spTree>
    <p:custDataLst>
      <p:tags r:id="rId1"/>
    </p:custDataLst>
    <p:extLst>
      <p:ext uri="{BB962C8B-B14F-4D97-AF65-F5344CB8AC3E}">
        <p14:creationId xmlns:p14="http://schemas.microsoft.com/office/powerpoint/2010/main" val="409968010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07343"/>
                                        </p:tgtEl>
                                        <p:attrNameLst>
                                          <p:attrName>style.visibility</p:attrName>
                                        </p:attrNameLst>
                                      </p:cBhvr>
                                      <p:to>
                                        <p:strVal val="visible"/>
                                      </p:to>
                                    </p:set>
                                    <p:animEffect transition="in" filter="dissolve">
                                      <p:cBhvr>
                                        <p:cTn id="7" dur="500"/>
                                        <p:tgtEl>
                                          <p:spTgt spid="1507343"/>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1507349"/>
                                        </p:tgtEl>
                                        <p:attrNameLst>
                                          <p:attrName>style.visibility</p:attrName>
                                        </p:attrNameLst>
                                      </p:cBhvr>
                                      <p:to>
                                        <p:strVal val="visible"/>
                                      </p:to>
                                    </p:set>
                                    <p:animEffect transition="in" filter="wipe(up)">
                                      <p:cBhvr>
                                        <p:cTn id="11" dur="500"/>
                                        <p:tgtEl>
                                          <p:spTgt spid="1507349"/>
                                        </p:tgtEl>
                                      </p:cBhvr>
                                    </p:animEffect>
                                  </p:childTnLst>
                                  <p:subTnLst>
                                    <p:set>
                                      <p:cBhvr override="childStyle">
                                        <p:cTn dur="1" fill="hold" display="0" masterRel="nextClick" afterEffect="1"/>
                                        <p:tgtEl>
                                          <p:spTgt spid="1507349"/>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07337"/>
                                        </p:tgtEl>
                                        <p:attrNameLst>
                                          <p:attrName>style.visibility</p:attrName>
                                        </p:attrNameLst>
                                      </p:cBhvr>
                                      <p:to>
                                        <p:strVal val="visible"/>
                                      </p:to>
                                    </p:set>
                                    <p:animEffect transition="in" filter="wipe(left)">
                                      <p:cBhvr>
                                        <p:cTn id="16" dur="500"/>
                                        <p:tgtEl>
                                          <p:spTgt spid="1507337"/>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1507338"/>
                                        </p:tgtEl>
                                        <p:attrNameLst>
                                          <p:attrName>style.visibility</p:attrName>
                                        </p:attrNameLst>
                                      </p:cBhvr>
                                      <p:to>
                                        <p:strVal val="visible"/>
                                      </p:to>
                                    </p:set>
                                    <p:animEffect transition="in" filter="wipe(left)">
                                      <p:cBhvr>
                                        <p:cTn id="20" dur="500"/>
                                        <p:tgtEl>
                                          <p:spTgt spid="1507338"/>
                                        </p:tgtEl>
                                      </p:cBhvr>
                                    </p:animEffect>
                                  </p:childTnLst>
                                </p:cTn>
                              </p:par>
                            </p:childTnLst>
                          </p:cTn>
                        </p:par>
                        <p:par>
                          <p:cTn id="21" fill="hold" nodeType="afterGroup">
                            <p:stCondLst>
                              <p:cond delay="1000"/>
                            </p:stCondLst>
                            <p:childTnLst>
                              <p:par>
                                <p:cTn id="22" presetID="4" presetClass="entr" presetSubtype="32" fill="hold" grpId="0" nodeType="afterEffect">
                                  <p:stCondLst>
                                    <p:cond delay="1000"/>
                                  </p:stCondLst>
                                  <p:childTnLst>
                                    <p:set>
                                      <p:cBhvr>
                                        <p:cTn id="23" dur="1" fill="hold">
                                          <p:stCondLst>
                                            <p:cond delay="0"/>
                                          </p:stCondLst>
                                        </p:cTn>
                                        <p:tgtEl>
                                          <p:spTgt spid="1507347"/>
                                        </p:tgtEl>
                                        <p:attrNameLst>
                                          <p:attrName>style.visibility</p:attrName>
                                        </p:attrNameLst>
                                      </p:cBhvr>
                                      <p:to>
                                        <p:strVal val="visible"/>
                                      </p:to>
                                    </p:set>
                                    <p:animEffect transition="in" filter="box(out)">
                                      <p:cBhvr>
                                        <p:cTn id="24" dur="500"/>
                                        <p:tgtEl>
                                          <p:spTgt spid="15073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1507346"/>
                                        </p:tgtEl>
                                        <p:attrNameLst>
                                          <p:attrName>style.visibility</p:attrName>
                                        </p:attrNameLst>
                                      </p:cBhvr>
                                      <p:to>
                                        <p:strVal val="visible"/>
                                      </p:to>
                                    </p:set>
                                    <p:animEffect transition="in" filter="box(out)">
                                      <p:cBhvr>
                                        <p:cTn id="29" dur="500"/>
                                        <p:tgtEl>
                                          <p:spTgt spid="15073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07339"/>
                                        </p:tgtEl>
                                        <p:attrNameLst>
                                          <p:attrName>style.visibility</p:attrName>
                                        </p:attrNameLst>
                                      </p:cBhvr>
                                      <p:to>
                                        <p:strVal val="visible"/>
                                      </p:to>
                                    </p:set>
                                    <p:animEffect transition="in" filter="wipe(right)">
                                      <p:cBhvr>
                                        <p:cTn id="34" dur="500"/>
                                        <p:tgtEl>
                                          <p:spTgt spid="1507339"/>
                                        </p:tgtEl>
                                      </p:cBhvr>
                                    </p:animEffect>
                                  </p:childTnLst>
                                </p:cTn>
                              </p:par>
                            </p:childTnLst>
                          </p:cTn>
                        </p:par>
                        <p:par>
                          <p:cTn id="35" fill="hold" nodeType="afterGroup">
                            <p:stCondLst>
                              <p:cond delay="500"/>
                            </p:stCondLst>
                            <p:childTnLst>
                              <p:par>
                                <p:cTn id="36" presetID="22" presetClass="entr" presetSubtype="2"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right)">
                                      <p:cBhvr>
                                        <p:cTn id="38" dur="5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nodeType="clickEffect">
                                  <p:stCondLst>
                                    <p:cond delay="0"/>
                                  </p:stCondLst>
                                  <p:childTnLst>
                                    <p:set>
                                      <p:cBhvr>
                                        <p:cTn id="42" dur="1" fill="hold">
                                          <p:stCondLst>
                                            <p:cond delay="0"/>
                                          </p:stCondLst>
                                        </p:cTn>
                                        <p:tgtEl>
                                          <p:spTgt spid="1507345"/>
                                        </p:tgtEl>
                                        <p:attrNameLst>
                                          <p:attrName>style.visibility</p:attrName>
                                        </p:attrNameLst>
                                      </p:cBhvr>
                                      <p:to>
                                        <p:strVal val="visible"/>
                                      </p:to>
                                    </p:set>
                                    <p:animEffect transition="in" filter="wipe(right)">
                                      <p:cBhvr>
                                        <p:cTn id="43" dur="500"/>
                                        <p:tgtEl>
                                          <p:spTgt spid="1507345"/>
                                        </p:tgtEl>
                                      </p:cBhvr>
                                    </p:animEffect>
                                  </p:childTnLst>
                                </p:cTn>
                              </p:par>
                            </p:childTnLst>
                          </p:cTn>
                        </p:par>
                        <p:par>
                          <p:cTn id="44" fill="hold" nodeType="afterGroup">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1507336"/>
                                        </p:tgtEl>
                                        <p:attrNameLst>
                                          <p:attrName>style.visibility</p:attrName>
                                        </p:attrNameLst>
                                      </p:cBhvr>
                                      <p:to>
                                        <p:strVal val="visible"/>
                                      </p:to>
                                    </p:set>
                                    <p:animEffect transition="in" filter="wipe(right)">
                                      <p:cBhvr>
                                        <p:cTn id="47" dur="500"/>
                                        <p:tgtEl>
                                          <p:spTgt spid="1507336"/>
                                        </p:tgtEl>
                                      </p:cBhvr>
                                    </p:animEffect>
                                  </p:childTnLst>
                                </p:cTn>
                              </p:par>
                            </p:childTnLst>
                          </p:cTn>
                        </p:par>
                        <p:par>
                          <p:cTn id="48" fill="hold" nodeType="afterGroup">
                            <p:stCondLst>
                              <p:cond delay="1000"/>
                            </p:stCondLst>
                            <p:childTnLst>
                              <p:par>
                                <p:cTn id="49" presetID="22" presetClass="entr" presetSubtype="2" fill="hold" nodeType="afterEffect">
                                  <p:stCondLst>
                                    <p:cond delay="0"/>
                                  </p:stCondLst>
                                  <p:childTnLst>
                                    <p:set>
                                      <p:cBhvr>
                                        <p:cTn id="50" dur="1" fill="hold">
                                          <p:stCondLst>
                                            <p:cond delay="0"/>
                                          </p:stCondLst>
                                        </p:cTn>
                                        <p:tgtEl>
                                          <p:spTgt spid="1507348"/>
                                        </p:tgtEl>
                                        <p:attrNameLst>
                                          <p:attrName>style.visibility</p:attrName>
                                        </p:attrNameLst>
                                      </p:cBhvr>
                                      <p:to>
                                        <p:strVal val="visible"/>
                                      </p:to>
                                    </p:set>
                                    <p:animEffect transition="in" filter="wipe(right)">
                                      <p:cBhvr>
                                        <p:cTn id="51" dur="500"/>
                                        <p:tgtEl>
                                          <p:spTgt spid="150734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507333"/>
                                        </p:tgtEl>
                                        <p:attrNameLst>
                                          <p:attrName>style.visibility</p:attrName>
                                        </p:attrNameLst>
                                      </p:cBhvr>
                                      <p:to>
                                        <p:strVal val="visible"/>
                                      </p:to>
                                    </p:set>
                                    <p:animEffect transition="in" filter="wipe(right)">
                                      <p:cBhvr>
                                        <p:cTn id="56" dur="500"/>
                                        <p:tgtEl>
                                          <p:spTgt spid="1507333"/>
                                        </p:tgtEl>
                                      </p:cBhvr>
                                    </p:animEffect>
                                  </p:childTnLst>
                                </p:cTn>
                              </p:par>
                            </p:childTnLst>
                          </p:cTn>
                        </p:par>
                        <p:par>
                          <p:cTn id="57" fill="hold" nodeType="afterGroup">
                            <p:stCondLst>
                              <p:cond delay="500"/>
                            </p:stCondLst>
                            <p:childTnLst>
                              <p:par>
                                <p:cTn id="58" presetID="22" presetClass="entr" presetSubtype="2" fill="hold" nodeType="afterEffect">
                                  <p:stCondLst>
                                    <p:cond delay="0"/>
                                  </p:stCondLst>
                                  <p:childTnLst>
                                    <p:set>
                                      <p:cBhvr>
                                        <p:cTn id="59" dur="1" fill="hold">
                                          <p:stCondLst>
                                            <p:cond delay="0"/>
                                          </p:stCondLst>
                                        </p:cTn>
                                        <p:tgtEl>
                                          <p:spTgt spid="1507344"/>
                                        </p:tgtEl>
                                        <p:attrNameLst>
                                          <p:attrName>style.visibility</p:attrName>
                                        </p:attrNameLst>
                                      </p:cBhvr>
                                      <p:to>
                                        <p:strVal val="visible"/>
                                      </p:to>
                                    </p:set>
                                    <p:animEffect transition="in" filter="wipe(right)">
                                      <p:cBhvr>
                                        <p:cTn id="60" dur="500"/>
                                        <p:tgtEl>
                                          <p:spTgt spid="150734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1507334"/>
                                        </p:tgtEl>
                                        <p:attrNameLst>
                                          <p:attrName>style.visibility</p:attrName>
                                        </p:attrNameLst>
                                      </p:cBhvr>
                                      <p:to>
                                        <p:strVal val="visible"/>
                                      </p:to>
                                    </p:set>
                                    <p:animEffect transition="in" filter="wipe(right)">
                                      <p:cBhvr>
                                        <p:cTn id="65" dur="500"/>
                                        <p:tgtEl>
                                          <p:spTgt spid="1507334"/>
                                        </p:tgtEl>
                                      </p:cBhvr>
                                    </p:animEffect>
                                  </p:childTnLst>
                                </p:cTn>
                              </p:par>
                            </p:childTnLst>
                          </p:cTn>
                        </p:par>
                        <p:par>
                          <p:cTn id="66" fill="hold" nodeType="afterGroup">
                            <p:stCondLst>
                              <p:cond delay="500"/>
                            </p:stCondLst>
                            <p:childTnLst>
                              <p:par>
                                <p:cTn id="67" presetID="22" presetClass="entr" presetSubtype="2" fill="hold" nodeType="afterEffect">
                                  <p:stCondLst>
                                    <p:cond delay="0"/>
                                  </p:stCondLst>
                                  <p:childTnLst>
                                    <p:set>
                                      <p:cBhvr>
                                        <p:cTn id="68" dur="1" fill="hold">
                                          <p:stCondLst>
                                            <p:cond delay="0"/>
                                          </p:stCondLst>
                                        </p:cTn>
                                        <p:tgtEl>
                                          <p:spTgt spid="1507335"/>
                                        </p:tgtEl>
                                        <p:attrNameLst>
                                          <p:attrName>style.visibility</p:attrName>
                                        </p:attrNameLst>
                                      </p:cBhvr>
                                      <p:to>
                                        <p:strVal val="visible"/>
                                      </p:to>
                                    </p:set>
                                    <p:animEffect transition="in" filter="wipe(right)">
                                      <p:cBhvr>
                                        <p:cTn id="69" dur="500"/>
                                        <p:tgtEl>
                                          <p:spTgt spid="1507335"/>
                                        </p:tgtEl>
                                      </p:cBhvr>
                                    </p:animEffect>
                                  </p:childTnLst>
                                </p:cTn>
                              </p:par>
                            </p:childTnLst>
                          </p:cTn>
                        </p:par>
                        <p:par>
                          <p:cTn id="70" fill="hold" nodeType="afterGroup">
                            <p:stCondLst>
                              <p:cond delay="1000"/>
                            </p:stCondLst>
                            <p:childTnLst>
                              <p:par>
                                <p:cTn id="71" presetID="9" presetClass="entr" presetSubtype="0" fill="hold" grpId="0" nodeType="afterEffect">
                                  <p:stCondLst>
                                    <p:cond delay="0"/>
                                  </p:stCondLst>
                                  <p:childTnLst>
                                    <p:set>
                                      <p:cBhvr>
                                        <p:cTn id="72" dur="1" fill="hold">
                                          <p:stCondLst>
                                            <p:cond delay="0"/>
                                          </p:stCondLst>
                                        </p:cTn>
                                        <p:tgtEl>
                                          <p:spTgt spid="1507350"/>
                                        </p:tgtEl>
                                        <p:attrNameLst>
                                          <p:attrName>style.visibility</p:attrName>
                                        </p:attrNameLst>
                                      </p:cBhvr>
                                      <p:to>
                                        <p:strVal val="visible"/>
                                      </p:to>
                                    </p:set>
                                    <p:animEffect transition="in" filter="dissolve">
                                      <p:cBhvr>
                                        <p:cTn id="73" dur="500"/>
                                        <p:tgtEl>
                                          <p:spTgt spid="150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3" grpId="0" autoUpdateAnimBg="0"/>
      <p:bldP spid="1507334" grpId="0" autoUpdateAnimBg="0"/>
      <p:bldP spid="1507336" grpId="0" autoUpdateAnimBg="0"/>
      <p:bldP spid="1507337" grpId="0" autoUpdateAnimBg="0"/>
      <p:bldP spid="1507339" grpId="0" autoUpdateAnimBg="0"/>
      <p:bldP spid="1507343" grpId="0" animBg="1" autoUpdateAnimBg="0"/>
      <p:bldP spid="1507346" grpId="0" animBg="1" autoUpdateAnimBg="0"/>
      <p:bldP spid="1507347" grpId="0" animBg="1" autoUpdateAnimBg="0"/>
      <p:bldP spid="1507350" grpId="0" animBg="1" autoUpdateAnimBg="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Gut Microbiome	</a:t>
            </a:r>
          </a:p>
        </p:txBody>
      </p:sp>
      <p:sp>
        <p:nvSpPr>
          <p:cNvPr id="3" name="Content Placeholder 2"/>
          <p:cNvSpPr>
            <a:spLocks noGrp="1"/>
          </p:cNvSpPr>
          <p:nvPr>
            <p:ph sz="quarter" idx="1"/>
          </p:nvPr>
        </p:nvSpPr>
        <p:spPr/>
        <p:txBody>
          <a:bodyPr>
            <a:normAutofit fontScale="92500" lnSpcReduction="20000"/>
          </a:bodyPr>
          <a:lstStyle/>
          <a:p>
            <a:r>
              <a:rPr lang="en-US" dirty="0"/>
              <a:t>Part of endocrine axis</a:t>
            </a:r>
          </a:p>
          <a:p>
            <a:r>
              <a:rPr lang="en-US" dirty="0"/>
              <a:t>Stabilized by 3 years of age</a:t>
            </a:r>
          </a:p>
          <a:p>
            <a:r>
              <a:rPr lang="en-US" dirty="0"/>
              <a:t>Influenced by:</a:t>
            </a:r>
          </a:p>
          <a:p>
            <a:pPr lvl="1"/>
            <a:r>
              <a:rPr lang="en-US" dirty="0">
                <a:solidFill>
                  <a:srgbClr val="C00000"/>
                </a:solidFill>
              </a:rPr>
              <a:t>Birth method </a:t>
            </a:r>
          </a:p>
          <a:p>
            <a:pPr lvl="1"/>
            <a:r>
              <a:rPr lang="en-US" dirty="0">
                <a:solidFill>
                  <a:srgbClr val="C00000"/>
                </a:solidFill>
              </a:rPr>
              <a:t>Breast fed </a:t>
            </a:r>
          </a:p>
          <a:p>
            <a:pPr lvl="1"/>
            <a:r>
              <a:rPr lang="en-US" dirty="0">
                <a:solidFill>
                  <a:srgbClr val="C00000"/>
                </a:solidFill>
              </a:rPr>
              <a:t>Early Antibiotic use</a:t>
            </a:r>
          </a:p>
          <a:p>
            <a:pPr lvl="1"/>
            <a:r>
              <a:rPr lang="en-US" dirty="0"/>
              <a:t>Environment</a:t>
            </a:r>
          </a:p>
          <a:p>
            <a:pPr lvl="1"/>
            <a:r>
              <a:rPr lang="en-US" dirty="0"/>
              <a:t>Travel</a:t>
            </a:r>
          </a:p>
          <a:p>
            <a:pPr>
              <a:defRPr/>
            </a:pPr>
            <a:r>
              <a:rPr lang="en-US" dirty="0"/>
              <a:t>Help us </a:t>
            </a:r>
          </a:p>
          <a:p>
            <a:pPr lvl="1">
              <a:defRPr/>
            </a:pPr>
            <a:r>
              <a:rPr lang="en-US" sz="2400" dirty="0"/>
              <a:t>utilize energy</a:t>
            </a:r>
          </a:p>
          <a:p>
            <a:pPr lvl="1">
              <a:defRPr/>
            </a:pPr>
            <a:r>
              <a:rPr lang="en-US" sz="2400" dirty="0"/>
              <a:t>fight off invaders </a:t>
            </a:r>
          </a:p>
          <a:p>
            <a:pPr lvl="1"/>
            <a:endParaRPr lang="en-US" dirty="0"/>
          </a:p>
          <a:p>
            <a:pPr lvl="1"/>
            <a:endParaRPr lang="en-US" dirty="0"/>
          </a:p>
        </p:txBody>
      </p:sp>
      <p:sp>
        <p:nvSpPr>
          <p:cNvPr id="5" name="Content Placeholder 4"/>
          <p:cNvSpPr>
            <a:spLocks noGrp="1"/>
          </p:cNvSpPr>
          <p:nvPr>
            <p:ph sz="quarter" idx="2"/>
          </p:nvPr>
        </p:nvSpPr>
        <p:spPr/>
        <p:txBody>
          <a:bodyPr/>
          <a:lstStyle/>
          <a:p>
            <a:endParaRPr lang="en-US" dirty="0"/>
          </a:p>
          <a:p>
            <a:endParaRPr lang="en-US" dirty="0"/>
          </a:p>
          <a:p>
            <a:r>
              <a:rPr lang="en-US" dirty="0"/>
              <a:t>30% C-Section</a:t>
            </a:r>
          </a:p>
          <a:p>
            <a:r>
              <a:rPr lang="en-US" dirty="0"/>
              <a:t>CA- 60% and 40%</a:t>
            </a:r>
          </a:p>
          <a:p>
            <a:r>
              <a:rPr lang="en-US" dirty="0"/>
              <a:t>70% of &lt; 2yrs, more Rx = increased obesity risk</a:t>
            </a:r>
          </a:p>
        </p:txBody>
      </p:sp>
      <p:pic>
        <p:nvPicPr>
          <p:cNvPr id="4" name="Picture 3"/>
          <p:cNvPicPr>
            <a:picLocks noChangeAspect="1"/>
          </p:cNvPicPr>
          <p:nvPr/>
        </p:nvPicPr>
        <p:blipFill>
          <a:blip r:embed="rId3"/>
          <a:stretch>
            <a:fillRect/>
          </a:stretch>
        </p:blipFill>
        <p:spPr>
          <a:xfrm>
            <a:off x="4572000" y="2199861"/>
            <a:ext cx="3705225" cy="3648075"/>
          </a:xfrm>
          <a:prstGeom prst="rect">
            <a:avLst/>
          </a:prstGeom>
        </p:spPr>
      </p:pic>
    </p:spTree>
    <p:custDataLst>
      <p:tags r:id="rId1"/>
    </p:custDataLst>
    <p:extLst>
      <p:ext uri="{BB962C8B-B14F-4D97-AF65-F5344CB8AC3E}">
        <p14:creationId xmlns:p14="http://schemas.microsoft.com/office/powerpoint/2010/main" val="3885004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wipe(down)">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wipe(down)">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wipe(down)">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nodeType="clickEffect">
                                  <p:stCondLst>
                                    <p:cond delay="0"/>
                                  </p:stCondLst>
                                  <p:childTnLst>
                                    <p:anim calcmode="lin" valueType="num">
                                      <p:cBhvr additive="base">
                                        <p:cTn id="21" dur="500"/>
                                        <p:tgtEl>
                                          <p:spTgt spid="4"/>
                                        </p:tgtEl>
                                        <p:attrNameLst>
                                          <p:attrName>ppt_x</p:attrName>
                                        </p:attrNameLst>
                                      </p:cBhvr>
                                      <p:tavLst>
                                        <p:tav tm="0">
                                          <p:val>
                                            <p:strVal val="ppt_x"/>
                                          </p:val>
                                        </p:tav>
                                        <p:tav tm="100000">
                                          <p:val>
                                            <p:strVal val="ppt_x"/>
                                          </p:val>
                                        </p:tav>
                                      </p:tavLst>
                                    </p:anim>
                                    <p:anim calcmode="lin" valueType="num">
                                      <p:cBhvr additive="base">
                                        <p:cTn id="22" dur="500"/>
                                        <p:tgtEl>
                                          <p:spTgt spid="4"/>
                                        </p:tgtEl>
                                        <p:attrNameLst>
                                          <p:attrName>ppt_y</p:attrName>
                                        </p:attrNameLst>
                                      </p:cBhvr>
                                      <p:tavLst>
                                        <p:tav tm="0">
                                          <p:val>
                                            <p:strVal val="ppt_y"/>
                                          </p:val>
                                        </p:tav>
                                        <p:tav tm="100000">
                                          <p:val>
                                            <p:strVal val="1+ppt_h/2"/>
                                          </p:val>
                                        </p:tav>
                                      </p:tavLst>
                                    </p:anim>
                                    <p:set>
                                      <p:cBhvr>
                                        <p:cTn id="23"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C-Section – Consider Gauze in Vagina </a:t>
            </a:r>
          </a:p>
        </p:txBody>
      </p:sp>
      <p:pic>
        <p:nvPicPr>
          <p:cNvPr id="5" name="Content Placeholder 4"/>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4800" y="1295400"/>
            <a:ext cx="4790114" cy="3606271"/>
          </a:xfrm>
        </p:spPr>
      </p:pic>
      <p:sp>
        <p:nvSpPr>
          <p:cNvPr id="4" name="Content Placeholder 3"/>
          <p:cNvSpPr>
            <a:spLocks noGrp="1"/>
          </p:cNvSpPr>
          <p:nvPr>
            <p:ph sz="quarter" idx="2"/>
          </p:nvPr>
        </p:nvSpPr>
        <p:spPr>
          <a:xfrm>
            <a:off x="4876800" y="1216152"/>
            <a:ext cx="3797046" cy="4937760"/>
          </a:xfrm>
        </p:spPr>
        <p:txBody>
          <a:bodyPr>
            <a:normAutofit fontScale="92500" lnSpcReduction="20000"/>
          </a:bodyPr>
          <a:lstStyle/>
          <a:p>
            <a:r>
              <a:rPr lang="en-US" dirty="0"/>
              <a:t>early research by Dr. Maria Gloria Dominguez-Bello, an associate professor in the Human Microbiome Program at the NYU School of Medicine. She is testing a fast and easy work-around called the “</a:t>
            </a:r>
            <a:r>
              <a:rPr lang="en-US" b="1" dirty="0">
                <a:hlinkClick r:id="rId3"/>
              </a:rPr>
              <a:t>gauze-in-the-vagina technique</a:t>
            </a:r>
            <a:r>
              <a:rPr lang="en-US" dirty="0"/>
              <a:t>.”</a:t>
            </a:r>
          </a:p>
        </p:txBody>
      </p:sp>
    </p:spTree>
    <p:extLst>
      <p:ext uri="{BB962C8B-B14F-4D97-AF65-F5344CB8AC3E}">
        <p14:creationId xmlns:p14="http://schemas.microsoft.com/office/powerpoint/2010/main" val="2149132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Human Intestine Friends</a:t>
            </a:r>
          </a:p>
        </p:txBody>
      </p:sp>
      <p:sp>
        <p:nvSpPr>
          <p:cNvPr id="3" name="Content Placeholder 2"/>
          <p:cNvSpPr>
            <a:spLocks noGrp="1"/>
          </p:cNvSpPr>
          <p:nvPr>
            <p:ph sz="quarter" idx="1"/>
          </p:nvPr>
        </p:nvSpPr>
        <p:spPr>
          <a:xfrm>
            <a:off x="457200" y="1219200"/>
            <a:ext cx="5943600" cy="4937760"/>
          </a:xfrm>
        </p:spPr>
        <p:txBody>
          <a:bodyPr>
            <a:normAutofit/>
          </a:bodyPr>
          <a:lstStyle/>
          <a:p>
            <a:r>
              <a:rPr lang="en-US" dirty="0"/>
              <a:t>The majority belong 2 major phyla:</a:t>
            </a:r>
          </a:p>
          <a:p>
            <a:r>
              <a:rPr lang="en-US" dirty="0" err="1"/>
              <a:t>Firmicutes</a:t>
            </a:r>
            <a:r>
              <a:rPr lang="en-US" dirty="0"/>
              <a:t> </a:t>
            </a:r>
          </a:p>
          <a:p>
            <a:pPr lvl="1"/>
            <a:r>
              <a:rPr lang="en-US" dirty="0"/>
              <a:t>includes </a:t>
            </a:r>
            <a:r>
              <a:rPr lang="en-US" i="1" dirty="0"/>
              <a:t>Clostridium</a:t>
            </a:r>
            <a:r>
              <a:rPr lang="en-US" dirty="0"/>
              <a:t>, </a:t>
            </a:r>
            <a:r>
              <a:rPr lang="en-US" i="1" dirty="0"/>
              <a:t>Enterococcus</a:t>
            </a:r>
            <a:r>
              <a:rPr lang="en-US" dirty="0"/>
              <a:t>, </a:t>
            </a:r>
            <a:r>
              <a:rPr lang="en-US" i="1" dirty="0"/>
              <a:t>Lactobacillus </a:t>
            </a:r>
            <a:r>
              <a:rPr lang="en-US" dirty="0"/>
              <a:t>and </a:t>
            </a:r>
            <a:r>
              <a:rPr lang="en-US" i="1" dirty="0" err="1"/>
              <a:t>Ruminococcus</a:t>
            </a:r>
            <a:endParaRPr lang="en-US" dirty="0"/>
          </a:p>
          <a:p>
            <a:r>
              <a:rPr lang="en-US" dirty="0" err="1"/>
              <a:t>Bacteroidetes</a:t>
            </a:r>
            <a:r>
              <a:rPr lang="en-US" dirty="0"/>
              <a:t> </a:t>
            </a:r>
          </a:p>
          <a:p>
            <a:pPr lvl="1"/>
            <a:r>
              <a:rPr lang="en-US" dirty="0"/>
              <a:t>includes </a:t>
            </a:r>
            <a:r>
              <a:rPr lang="en-US" i="1" dirty="0" err="1"/>
              <a:t>Bacteroides</a:t>
            </a:r>
            <a:r>
              <a:rPr lang="en-US" i="1" dirty="0"/>
              <a:t> </a:t>
            </a:r>
            <a:r>
              <a:rPr lang="en-US" dirty="0"/>
              <a:t>and </a:t>
            </a:r>
            <a:r>
              <a:rPr lang="en-US" i="1" dirty="0" err="1"/>
              <a:t>Prevotella</a:t>
            </a:r>
            <a:r>
              <a:rPr lang="en-US" i="1" dirty="0"/>
              <a:t> </a:t>
            </a:r>
          </a:p>
          <a:p>
            <a:pPr marL="0" indent="0">
              <a:buNone/>
            </a:pPr>
            <a:r>
              <a:rPr lang="en-US" dirty="0"/>
              <a:t>in proportions determined in part by birth, breastfeeding, diet</a:t>
            </a:r>
          </a:p>
          <a:p>
            <a:endParaRPr lang="en-US"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6004856" y="1244301"/>
            <a:ext cx="2681944" cy="205739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17961" dir="2700000" algn="ctr" rotWithShape="0">
                    <a:srgbClr val="007700"/>
                  </a:outerShdw>
                </a:effectLst>
              </a14:hiddenEffects>
            </a:ext>
          </a:extLst>
        </p:spPr>
      </p:pic>
    </p:spTree>
    <p:custDataLst>
      <p:tags r:id="rId1"/>
    </p:custDataLst>
    <p:extLst>
      <p:ext uri="{BB962C8B-B14F-4D97-AF65-F5344CB8AC3E}">
        <p14:creationId xmlns:p14="http://schemas.microsoft.com/office/powerpoint/2010/main" val="2966535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noAutofit/>
          </a:bodyPr>
          <a:lstStyle/>
          <a:p>
            <a:pPr>
              <a:defRPr/>
            </a:pPr>
            <a:r>
              <a:rPr lang="en-US" sz="3200" dirty="0"/>
              <a:t>Weight and Gut Bacteria </a:t>
            </a:r>
            <a:br>
              <a:rPr lang="en-US" sz="3200" dirty="0"/>
            </a:br>
            <a:r>
              <a:rPr lang="en-US" sz="3200" dirty="0"/>
              <a:t>New and Early Research</a:t>
            </a:r>
          </a:p>
        </p:txBody>
      </p:sp>
      <p:sp>
        <p:nvSpPr>
          <p:cNvPr id="3" name="Content Placeholder 2"/>
          <p:cNvSpPr>
            <a:spLocks noGrp="1"/>
          </p:cNvSpPr>
          <p:nvPr>
            <p:ph idx="1"/>
          </p:nvPr>
        </p:nvSpPr>
        <p:spPr>
          <a:xfrm>
            <a:off x="457200" y="1219200"/>
            <a:ext cx="5791200" cy="4937760"/>
          </a:xfrm>
        </p:spPr>
        <p:txBody>
          <a:bodyPr>
            <a:normAutofit lnSpcReduction="10000"/>
          </a:bodyPr>
          <a:lstStyle/>
          <a:p>
            <a:pPr>
              <a:defRPr/>
            </a:pPr>
            <a:r>
              <a:rPr lang="en-US" dirty="0"/>
              <a:t>Leaner people appear to have more bacterial diversity</a:t>
            </a:r>
            <a:r>
              <a:rPr lang="en-US" dirty="0">
                <a:solidFill>
                  <a:schemeClr val="accent1">
                    <a:lumMod val="60000"/>
                    <a:lumOff val="40000"/>
                  </a:schemeClr>
                </a:solidFill>
              </a:rPr>
              <a:t> </a:t>
            </a:r>
            <a:r>
              <a:rPr lang="en-US" dirty="0"/>
              <a:t>and a higher proportion of </a:t>
            </a:r>
            <a:r>
              <a:rPr lang="en-US" dirty="0" err="1">
                <a:solidFill>
                  <a:srgbClr val="FF0000"/>
                </a:solidFill>
              </a:rPr>
              <a:t>bacteroidetes</a:t>
            </a:r>
            <a:r>
              <a:rPr lang="en-US" dirty="0">
                <a:solidFill>
                  <a:srgbClr val="FF0000"/>
                </a:solidFill>
              </a:rPr>
              <a:t> </a:t>
            </a:r>
          </a:p>
          <a:p>
            <a:pPr lvl="1">
              <a:defRPr/>
            </a:pPr>
            <a:r>
              <a:rPr lang="en-US" dirty="0"/>
              <a:t>Gut bacteria less efficient at converting food to calories</a:t>
            </a:r>
          </a:p>
          <a:p>
            <a:pPr>
              <a:defRPr/>
            </a:pPr>
            <a:r>
              <a:rPr lang="en-US" dirty="0"/>
              <a:t>Obese people appear to have higher levels of </a:t>
            </a:r>
            <a:r>
              <a:rPr lang="en-US" dirty="0" err="1">
                <a:solidFill>
                  <a:srgbClr val="C00000"/>
                </a:solidFill>
              </a:rPr>
              <a:t>firmicutes</a:t>
            </a:r>
            <a:endParaRPr lang="en-US" dirty="0">
              <a:solidFill>
                <a:srgbClr val="C00000"/>
              </a:solidFill>
            </a:endParaRPr>
          </a:p>
          <a:p>
            <a:pPr lvl="1">
              <a:defRPr/>
            </a:pPr>
            <a:r>
              <a:rPr lang="en-US" dirty="0"/>
              <a:t>Gut bacteria very efficient at calorie extraction</a:t>
            </a:r>
          </a:p>
          <a:p>
            <a:pPr>
              <a:defRPr/>
            </a:pPr>
            <a:r>
              <a:rPr lang="en-US" dirty="0"/>
              <a:t>Bacteria tend to run in families</a:t>
            </a:r>
          </a:p>
          <a:p>
            <a:pPr marL="0" indent="0">
              <a:buFont typeface="Wingdings" panose="05000000000000000000" pitchFamily="2" charset="2"/>
              <a:buNone/>
              <a:defRPr/>
            </a:pPr>
            <a:endParaRPr lang="en-US" dirty="0"/>
          </a:p>
        </p:txBody>
      </p:sp>
      <p:pic>
        <p:nvPicPr>
          <p:cNvPr id="5" name="Picture 4"/>
          <p:cNvPicPr>
            <a:picLocks noChangeAspect="1"/>
          </p:cNvPicPr>
          <p:nvPr/>
        </p:nvPicPr>
        <p:blipFill>
          <a:blip r:embed="rId4"/>
          <a:stretch>
            <a:fillRect/>
          </a:stretch>
        </p:blipFill>
        <p:spPr>
          <a:xfrm>
            <a:off x="6096000" y="1233805"/>
            <a:ext cx="2466109" cy="3390900"/>
          </a:xfrm>
          <a:prstGeom prst="rect">
            <a:avLst/>
          </a:prstGeom>
        </p:spPr>
      </p:pic>
    </p:spTree>
    <p:custDataLst>
      <p:tags r:id="rId1"/>
    </p:custDataLst>
    <p:extLst>
      <p:ext uri="{BB962C8B-B14F-4D97-AF65-F5344CB8AC3E}">
        <p14:creationId xmlns:p14="http://schemas.microsoft.com/office/powerpoint/2010/main" val="2631023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Getting to Better Gut Bacterial Health</a:t>
            </a:r>
          </a:p>
        </p:txBody>
      </p:sp>
      <p:sp>
        <p:nvSpPr>
          <p:cNvPr id="4" name="Text Placeholder 3"/>
          <p:cNvSpPr>
            <a:spLocks noGrp="1"/>
          </p:cNvSpPr>
          <p:nvPr>
            <p:ph type="body" idx="1"/>
          </p:nvPr>
        </p:nvSpPr>
        <p:spPr>
          <a:xfrm>
            <a:off x="457200" y="1266713"/>
            <a:ext cx="4040188" cy="685800"/>
          </a:xfrm>
        </p:spPr>
        <p:txBody>
          <a:bodyPr/>
          <a:lstStyle/>
          <a:p>
            <a:r>
              <a:rPr lang="en-US" dirty="0"/>
              <a:t>Eat more PREbiotics</a:t>
            </a:r>
          </a:p>
        </p:txBody>
      </p:sp>
      <p:sp>
        <p:nvSpPr>
          <p:cNvPr id="5" name="Text Placeholder 4"/>
          <p:cNvSpPr>
            <a:spLocks noGrp="1"/>
          </p:cNvSpPr>
          <p:nvPr>
            <p:ph type="body" sz="half" idx="3"/>
          </p:nvPr>
        </p:nvSpPr>
        <p:spPr/>
        <p:txBody>
          <a:bodyPr/>
          <a:lstStyle/>
          <a:p>
            <a:r>
              <a:rPr lang="en-US" dirty="0"/>
              <a:t>PRObiotics</a:t>
            </a:r>
          </a:p>
        </p:txBody>
      </p:sp>
      <p:sp>
        <p:nvSpPr>
          <p:cNvPr id="3" name="Content Placeholder 2"/>
          <p:cNvSpPr>
            <a:spLocks noGrp="1"/>
          </p:cNvSpPr>
          <p:nvPr>
            <p:ph sz="quarter" idx="2"/>
          </p:nvPr>
        </p:nvSpPr>
        <p:spPr>
          <a:xfrm>
            <a:off x="457200" y="1905000"/>
            <a:ext cx="4038600" cy="4267200"/>
          </a:xfrm>
        </p:spPr>
        <p:txBody>
          <a:bodyPr>
            <a:normAutofit fontScale="92500" lnSpcReduction="10000"/>
          </a:bodyPr>
          <a:lstStyle/>
          <a:p>
            <a:r>
              <a:rPr lang="en-US" dirty="0"/>
              <a:t>Foods with indigestible fibers that nourish the good bacteria:</a:t>
            </a:r>
          </a:p>
          <a:p>
            <a:pPr lvl="1"/>
            <a:r>
              <a:rPr lang="en-US" dirty="0"/>
              <a:t>High fiber foods like, whole grains, fruits, veggies, nuts </a:t>
            </a:r>
          </a:p>
          <a:p>
            <a:pPr lvl="1"/>
            <a:r>
              <a:rPr lang="en-US" dirty="0"/>
              <a:t>High in prebiotic fibers include: Jerusalem artichokes, onions, kale, Brussels sprouts, bananas, dandelion greens &amp; more</a:t>
            </a:r>
          </a:p>
          <a:p>
            <a:pPr lvl="1"/>
            <a:endParaRPr lang="en-US" dirty="0"/>
          </a:p>
        </p:txBody>
      </p:sp>
      <p:sp>
        <p:nvSpPr>
          <p:cNvPr id="6" name="Content Placeholder 5"/>
          <p:cNvSpPr>
            <a:spLocks noGrp="1"/>
          </p:cNvSpPr>
          <p:nvPr>
            <p:ph sz="quarter" idx="4"/>
          </p:nvPr>
        </p:nvSpPr>
        <p:spPr>
          <a:xfrm>
            <a:off x="4648200" y="1905000"/>
            <a:ext cx="4038600" cy="4267200"/>
          </a:xfrm>
        </p:spPr>
        <p:txBody>
          <a:bodyPr>
            <a:normAutofit/>
          </a:bodyPr>
          <a:lstStyle/>
          <a:p>
            <a:r>
              <a:rPr lang="en-US" dirty="0"/>
              <a:t>These foods contain healthy bacteria like </a:t>
            </a:r>
            <a:r>
              <a:rPr lang="en-US" i="1" dirty="0"/>
              <a:t>Bifidobacterium </a:t>
            </a:r>
            <a:r>
              <a:rPr lang="en-US" dirty="0"/>
              <a:t>and </a:t>
            </a:r>
            <a:r>
              <a:rPr lang="en-US" i="1" dirty="0"/>
              <a:t>lactobacillus.</a:t>
            </a:r>
          </a:p>
          <a:p>
            <a:pPr lvl="1"/>
            <a:r>
              <a:rPr lang="en-US" dirty="0"/>
              <a:t>Yogurt, Kefir – look for “live or active cultures”</a:t>
            </a:r>
          </a:p>
          <a:p>
            <a:pPr lvl="1"/>
            <a:r>
              <a:rPr lang="en-US" dirty="0"/>
              <a:t>Fermented foods like: Sauerkraut, Kimchi, Miso soup, kombucha</a:t>
            </a:r>
          </a:p>
          <a:p>
            <a:pPr lvl="1"/>
            <a:endParaRPr lang="en-US" dirty="0"/>
          </a:p>
        </p:txBody>
      </p:sp>
    </p:spTree>
    <p:custDataLst>
      <p:tags r:id="rId1"/>
    </p:custDataLst>
    <p:extLst>
      <p:ext uri="{BB962C8B-B14F-4D97-AF65-F5344CB8AC3E}">
        <p14:creationId xmlns:p14="http://schemas.microsoft.com/office/powerpoint/2010/main" val="2929872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Follow Your Gut – Dr. Rob Knight</a:t>
            </a:r>
          </a:p>
        </p:txBody>
      </p:sp>
      <p:sp>
        <p:nvSpPr>
          <p:cNvPr id="5" name="Text Placeholder 4"/>
          <p:cNvSpPr>
            <a:spLocks noGrp="1"/>
          </p:cNvSpPr>
          <p:nvPr>
            <p:ph type="body" sz="half" idx="3"/>
          </p:nvPr>
        </p:nvSpPr>
        <p:spPr/>
        <p:txBody>
          <a:bodyPr/>
          <a:lstStyle/>
          <a:p>
            <a:r>
              <a:rPr lang="en-US" dirty="0"/>
              <a:t>Check out Dr. Knight’s:</a:t>
            </a:r>
          </a:p>
        </p:txBody>
      </p:sp>
      <p:pic>
        <p:nvPicPr>
          <p:cNvPr id="4" name="Content Placeholder 3"/>
          <p:cNvPicPr>
            <a:picLocks noGrp="1" noChangeAspect="1"/>
          </p:cNvPicPr>
          <p:nvPr>
            <p:ph sz="quarter" idx="2"/>
          </p:nvPr>
        </p:nvPicPr>
        <p:blipFill>
          <a:blip r:embed="rId3"/>
          <a:stretch>
            <a:fillRect/>
          </a:stretch>
        </p:blipFill>
        <p:spPr>
          <a:xfrm>
            <a:off x="680004" y="1172584"/>
            <a:ext cx="3594580" cy="5062369"/>
          </a:xfrm>
          <a:prstGeom prst="rect">
            <a:avLst/>
          </a:prstGeom>
        </p:spPr>
      </p:pic>
      <p:sp>
        <p:nvSpPr>
          <p:cNvPr id="6" name="Content Placeholder 5"/>
          <p:cNvSpPr>
            <a:spLocks noGrp="1"/>
          </p:cNvSpPr>
          <p:nvPr>
            <p:ph sz="quarter" idx="4"/>
          </p:nvPr>
        </p:nvSpPr>
        <p:spPr/>
        <p:txBody>
          <a:bodyPr/>
          <a:lstStyle/>
          <a:p>
            <a:r>
              <a:rPr lang="en-US" dirty="0"/>
              <a:t>TED Talk</a:t>
            </a:r>
          </a:p>
          <a:p>
            <a:r>
              <a:rPr lang="en-US" dirty="0"/>
              <a:t>Website –AmericanFoodProject.org</a:t>
            </a:r>
          </a:p>
          <a:p>
            <a:r>
              <a:rPr lang="en-US" dirty="0"/>
              <a:t>Articles in Nature and all over</a:t>
            </a:r>
          </a:p>
        </p:txBody>
      </p:sp>
    </p:spTree>
    <p:custDataLst>
      <p:tags r:id="rId1"/>
    </p:custDataLst>
    <p:extLst>
      <p:ext uri="{BB962C8B-B14F-4D97-AF65-F5344CB8AC3E}">
        <p14:creationId xmlns:p14="http://schemas.microsoft.com/office/powerpoint/2010/main" val="2566982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Take Home Message</a:t>
            </a:r>
          </a:p>
        </p:txBody>
      </p:sp>
      <p:sp>
        <p:nvSpPr>
          <p:cNvPr id="3" name="Content Placeholder 2"/>
          <p:cNvSpPr>
            <a:spLocks noGrp="1"/>
          </p:cNvSpPr>
          <p:nvPr>
            <p:ph sz="half" idx="1"/>
          </p:nvPr>
        </p:nvSpPr>
        <p:spPr>
          <a:xfrm>
            <a:off x="838200" y="1273610"/>
            <a:ext cx="3657600" cy="4800600"/>
          </a:xfrm>
        </p:spPr>
        <p:txBody>
          <a:bodyPr>
            <a:normAutofit/>
          </a:bodyPr>
          <a:lstStyle/>
          <a:p>
            <a:pPr>
              <a:defRPr/>
            </a:pPr>
            <a:r>
              <a:rPr lang="en-US" dirty="0"/>
              <a:t>Get Dirty</a:t>
            </a:r>
          </a:p>
          <a:p>
            <a:pPr>
              <a:defRPr/>
            </a:pPr>
            <a:r>
              <a:rPr lang="en-US" dirty="0"/>
              <a:t>Limit Unnecessary C-Sections</a:t>
            </a:r>
          </a:p>
          <a:p>
            <a:pPr>
              <a:defRPr/>
            </a:pPr>
            <a:r>
              <a:rPr lang="en-US" dirty="0"/>
              <a:t>Breastfeed if possible</a:t>
            </a:r>
          </a:p>
          <a:p>
            <a:pPr>
              <a:defRPr/>
            </a:pPr>
            <a:r>
              <a:rPr lang="en-US" dirty="0"/>
              <a:t>Limit early antibiotics</a:t>
            </a:r>
          </a:p>
          <a:p>
            <a:pPr>
              <a:defRPr/>
            </a:pPr>
            <a:r>
              <a:rPr lang="en-US" dirty="0"/>
              <a:t>Eat a wide variety of fiber foods</a:t>
            </a:r>
          </a:p>
          <a:p>
            <a:pPr>
              <a:defRPr/>
            </a:pPr>
            <a:endParaRPr lang="en-US" dirty="0"/>
          </a:p>
          <a:p>
            <a:pPr>
              <a:defRPr/>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65194"/>
            <a:ext cx="3429000" cy="5017433"/>
          </a:xfrm>
          <a:prstGeom prst="rect">
            <a:avLst/>
          </a:prstGeom>
        </p:spPr>
      </p:pic>
    </p:spTree>
    <p:custDataLst>
      <p:tags r:id="rId1"/>
    </p:custDataLst>
    <p:extLst>
      <p:ext uri="{BB962C8B-B14F-4D97-AF65-F5344CB8AC3E}">
        <p14:creationId xmlns:p14="http://schemas.microsoft.com/office/powerpoint/2010/main" val="79996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ChangeArrowheads="1"/>
          </p:cNvSpPr>
          <p:nvPr/>
        </p:nvSpPr>
        <p:spPr bwMode="auto">
          <a:xfrm>
            <a:off x="431800" y="62293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8963" name="Rectangle 3"/>
          <p:cNvSpPr>
            <a:spLocks noChangeArrowheads="1"/>
          </p:cNvSpPr>
          <p:nvPr/>
        </p:nvSpPr>
        <p:spPr bwMode="auto">
          <a:xfrm>
            <a:off x="3124200" y="622935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847301" name="Rectangle 5"/>
          <p:cNvSpPr>
            <a:spLocks noGrp="1" noChangeArrowheads="1"/>
          </p:cNvSpPr>
          <p:nvPr>
            <p:ph sz="quarter" idx="1"/>
          </p:nvPr>
        </p:nvSpPr>
        <p:spPr>
          <a:xfrm>
            <a:off x="457200" y="1219200"/>
            <a:ext cx="5791200" cy="4937760"/>
          </a:xfrm>
        </p:spPr>
        <p:txBody>
          <a:bodyPr lIns="90477" tIns="44445" rIns="90477" bIns="44445">
            <a:normAutofit/>
          </a:bodyPr>
          <a:lstStyle/>
          <a:p>
            <a:pPr eaLnBrk="1" hangingPunct="1">
              <a:defRPr/>
            </a:pPr>
            <a:r>
              <a:rPr lang="en-US" dirty="0"/>
              <a:t>Focus on the Individual</a:t>
            </a:r>
          </a:p>
          <a:p>
            <a:pPr eaLnBrk="1" hangingPunct="1">
              <a:defRPr/>
            </a:pPr>
            <a:r>
              <a:rPr lang="en-US" dirty="0"/>
              <a:t>Maintain pleasure of eating</a:t>
            </a:r>
          </a:p>
          <a:p>
            <a:pPr eaLnBrk="1" hangingPunct="1">
              <a:defRPr/>
            </a:pPr>
            <a:r>
              <a:rPr lang="en-US" dirty="0"/>
              <a:t>Provide positive messages about food</a:t>
            </a:r>
          </a:p>
          <a:p>
            <a:pPr eaLnBrk="1" hangingPunct="1">
              <a:defRPr/>
            </a:pPr>
            <a:r>
              <a:rPr lang="en-US" dirty="0"/>
              <a:t>Limit food choices only when backed by science</a:t>
            </a:r>
          </a:p>
          <a:p>
            <a:pPr eaLnBrk="1" hangingPunct="1">
              <a:defRPr/>
            </a:pPr>
            <a:r>
              <a:rPr lang="en-US" dirty="0"/>
              <a:t>Provide practical tools</a:t>
            </a:r>
          </a:p>
          <a:p>
            <a:pPr eaLnBrk="1" hangingPunct="1">
              <a:defRPr/>
            </a:pPr>
            <a:r>
              <a:rPr lang="en-US" dirty="0"/>
              <a:t>Refer to a RD and Diabetes Education – Lowers A1c by 1-2%</a:t>
            </a:r>
          </a:p>
        </p:txBody>
      </p:sp>
      <p:pic>
        <p:nvPicPr>
          <p:cNvPr id="168994" name="Picture 34" descr="C:\Users\bev_000\AppData\Local\Microsoft\Windows\Temporary Internet Files\Content.IE5\LVC98H3G\MC900441830[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371600"/>
            <a:ext cx="2514601" cy="31459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Medical Nutrition Therapy – ADA</a:t>
            </a:r>
          </a:p>
        </p:txBody>
      </p:sp>
    </p:spTree>
    <p:custDataLst>
      <p:tags r:id="rId1"/>
    </p:custDataLst>
    <p:extLst>
      <p:ext uri="{BB962C8B-B14F-4D97-AF65-F5344CB8AC3E}">
        <p14:creationId xmlns:p14="http://schemas.microsoft.com/office/powerpoint/2010/main" val="1838783690"/>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
          </p:nvPr>
        </p:nvPicPr>
        <p:blipFill>
          <a:blip r:embed="rId2"/>
          <a:stretch>
            <a:fillRect/>
          </a:stretch>
        </p:blipFill>
        <p:spPr>
          <a:xfrm>
            <a:off x="115186" y="152400"/>
            <a:ext cx="8913628" cy="6003925"/>
          </a:xfrm>
          <a:prstGeom prst="rect">
            <a:avLst/>
          </a:prstGeom>
        </p:spPr>
      </p:pic>
    </p:spTree>
    <p:extLst>
      <p:ext uri="{BB962C8B-B14F-4D97-AF65-F5344CB8AC3E}">
        <p14:creationId xmlns:p14="http://schemas.microsoft.com/office/powerpoint/2010/main" val="3763158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
          </p:nvPr>
        </p:nvPicPr>
        <p:blipFill>
          <a:blip r:embed="rId2"/>
          <a:stretch>
            <a:fillRect/>
          </a:stretch>
        </p:blipFill>
        <p:spPr>
          <a:xfrm>
            <a:off x="457200" y="-22698"/>
            <a:ext cx="8232843" cy="6358255"/>
          </a:xfrm>
          <a:prstGeom prst="rect">
            <a:avLst/>
          </a:prstGeom>
        </p:spPr>
      </p:pic>
    </p:spTree>
    <p:extLst>
      <p:ext uri="{BB962C8B-B14F-4D97-AF65-F5344CB8AC3E}">
        <p14:creationId xmlns:p14="http://schemas.microsoft.com/office/powerpoint/2010/main" val="1177953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9378" name="Rectangle 2"/>
          <p:cNvSpPr>
            <a:spLocks noGrp="1" noChangeArrowheads="1"/>
          </p:cNvSpPr>
          <p:nvPr>
            <p:ph type="title"/>
          </p:nvPr>
        </p:nvSpPr>
        <p:spPr/>
        <p:txBody>
          <a:bodyPr>
            <a:normAutofit fontScale="90000"/>
          </a:bodyPr>
          <a:lstStyle/>
          <a:p>
            <a:pPr algn="l" eaLnBrk="1" hangingPunct="1">
              <a:defRPr/>
            </a:pPr>
            <a:r>
              <a:rPr lang="en-US" sz="4000" dirty="0"/>
              <a:t>Incretin Mimetics</a:t>
            </a:r>
            <a:r>
              <a:rPr lang="en-US" sz="5500" dirty="0">
                <a:solidFill>
                  <a:schemeClr val="tx1"/>
                </a:solidFill>
              </a:rPr>
              <a:t/>
            </a:r>
            <a:br>
              <a:rPr lang="en-US" sz="5500" dirty="0">
                <a:solidFill>
                  <a:schemeClr val="tx1"/>
                </a:solidFill>
              </a:rPr>
            </a:br>
            <a:r>
              <a:rPr lang="en-US" sz="3200" dirty="0" err="1">
                <a:solidFill>
                  <a:schemeClr val="tx1"/>
                </a:solidFill>
              </a:rPr>
              <a:t>Byetta</a:t>
            </a:r>
            <a:r>
              <a:rPr lang="en-US" sz="3200" dirty="0">
                <a:solidFill>
                  <a:schemeClr val="tx1"/>
                </a:solidFill>
              </a:rPr>
              <a:t>, </a:t>
            </a:r>
            <a:r>
              <a:rPr lang="en-US" sz="3200" dirty="0" err="1">
                <a:solidFill>
                  <a:schemeClr val="tx1"/>
                </a:solidFill>
              </a:rPr>
              <a:t>Bydureon</a:t>
            </a:r>
            <a:r>
              <a:rPr lang="en-US" sz="3200" dirty="0"/>
              <a:t>, </a:t>
            </a:r>
            <a:r>
              <a:rPr lang="en-US" sz="3200" dirty="0" err="1"/>
              <a:t>Trulicity</a:t>
            </a:r>
            <a:r>
              <a:rPr lang="en-US" sz="3200" dirty="0"/>
              <a:t>, </a:t>
            </a:r>
            <a:r>
              <a:rPr lang="en-US" sz="3200" dirty="0" err="1"/>
              <a:t>Tanzeum</a:t>
            </a:r>
            <a:endParaRPr lang="en-US" sz="3800" dirty="0">
              <a:solidFill>
                <a:schemeClr val="tx1"/>
              </a:solidFill>
            </a:endParaRPr>
          </a:p>
        </p:txBody>
      </p:sp>
      <p:sp>
        <p:nvSpPr>
          <p:cNvPr id="1509379" name="Rectangle 3"/>
          <p:cNvSpPr>
            <a:spLocks noGrp="1" noChangeArrowheads="1"/>
          </p:cNvSpPr>
          <p:nvPr>
            <p:ph sz="quarter" idx="1"/>
          </p:nvPr>
        </p:nvSpPr>
        <p:spPr>
          <a:xfrm>
            <a:off x="457200" y="1219200"/>
            <a:ext cx="8001000" cy="4937760"/>
          </a:xfrm>
        </p:spPr>
        <p:txBody>
          <a:bodyPr>
            <a:normAutofit/>
          </a:bodyPr>
          <a:lstStyle/>
          <a:p>
            <a:pPr eaLnBrk="1" hangingPunct="1">
              <a:defRPr/>
            </a:pPr>
            <a:r>
              <a:rPr lang="en-US" sz="2800" b="1" dirty="0"/>
              <a:t>Action (synthetic gut hormone)</a:t>
            </a:r>
            <a:endParaRPr lang="en-US" sz="2800" dirty="0"/>
          </a:p>
          <a:p>
            <a:pPr lvl="1" eaLnBrk="1" hangingPunct="1">
              <a:defRPr/>
            </a:pPr>
            <a:r>
              <a:rPr lang="en-US" dirty="0"/>
              <a:t>Insulin release in response to meal  </a:t>
            </a:r>
          </a:p>
          <a:p>
            <a:pPr lvl="1" eaLnBrk="1" hangingPunct="1">
              <a:defRPr/>
            </a:pPr>
            <a:r>
              <a:rPr lang="en-US" dirty="0"/>
              <a:t>Slows gastric emptying</a:t>
            </a:r>
          </a:p>
          <a:p>
            <a:pPr lvl="1" eaLnBrk="1" hangingPunct="1">
              <a:defRPr/>
            </a:pPr>
            <a:r>
              <a:rPr lang="en-US" dirty="0">
                <a:solidFill>
                  <a:schemeClr val="tx1">
                    <a:lumMod val="95000"/>
                    <a:lumOff val="5000"/>
                  </a:schemeClr>
                </a:solidFill>
              </a:rPr>
              <a:t>Causes Satiety – promotes </a:t>
            </a:r>
            <a:r>
              <a:rPr lang="en-US" dirty="0" err="1">
                <a:solidFill>
                  <a:schemeClr val="tx1">
                    <a:lumMod val="95000"/>
                    <a:lumOff val="5000"/>
                  </a:schemeClr>
                </a:solidFill>
              </a:rPr>
              <a:t>wt</a:t>
            </a:r>
            <a:r>
              <a:rPr lang="en-US" dirty="0">
                <a:solidFill>
                  <a:schemeClr val="tx1">
                    <a:lumMod val="95000"/>
                    <a:lumOff val="5000"/>
                  </a:schemeClr>
                </a:solidFill>
              </a:rPr>
              <a:t> loss</a:t>
            </a:r>
          </a:p>
          <a:p>
            <a:pPr lvl="1" eaLnBrk="1" hangingPunct="1">
              <a:defRPr/>
            </a:pPr>
            <a:r>
              <a:rPr lang="en-US" dirty="0"/>
              <a:t>Preserves Beta Cells</a:t>
            </a:r>
          </a:p>
          <a:p>
            <a:pPr>
              <a:defRPr/>
            </a:pPr>
            <a:r>
              <a:rPr lang="en-US" sz="2800" b="1" dirty="0"/>
              <a:t>Details:</a:t>
            </a:r>
          </a:p>
          <a:p>
            <a:pPr lvl="2">
              <a:defRPr/>
            </a:pPr>
            <a:r>
              <a:rPr lang="en-US" sz="2600" dirty="0"/>
              <a:t>Daily and long acting version  - 1x week injection</a:t>
            </a:r>
          </a:p>
          <a:p>
            <a:pPr lvl="2">
              <a:defRPr/>
            </a:pPr>
            <a:r>
              <a:rPr lang="en-US" sz="2600" b="1" dirty="0"/>
              <a:t>Efficacy:</a:t>
            </a:r>
            <a:r>
              <a:rPr lang="en-US" sz="2600" dirty="0"/>
              <a:t> Decreases A1c by 0.5 – 1.6%, wt by 3lbs + </a:t>
            </a:r>
          </a:p>
          <a:p>
            <a:pPr>
              <a:defRPr/>
            </a:pPr>
            <a:r>
              <a:rPr lang="en-US" sz="2800" b="1" dirty="0"/>
              <a:t>Benefits/Issues</a:t>
            </a:r>
            <a:r>
              <a:rPr lang="en-US" sz="2800" dirty="0"/>
              <a:t> – </a:t>
            </a:r>
            <a:r>
              <a:rPr lang="en-US" sz="2800" dirty="0" err="1"/>
              <a:t>wt</a:t>
            </a:r>
            <a:r>
              <a:rPr lang="en-US" sz="2800" dirty="0"/>
              <a:t> loss, no </a:t>
            </a:r>
            <a:r>
              <a:rPr lang="en-US" sz="2800" dirty="0" err="1"/>
              <a:t>hyp</a:t>
            </a:r>
            <a:r>
              <a:rPr lang="en-US" sz="2800" dirty="0"/>
              <a:t>.  Expensive, N/V</a:t>
            </a:r>
          </a:p>
          <a:p>
            <a:pPr marL="822960" lvl="4" indent="-274320">
              <a:spcBef>
                <a:spcPts val="600"/>
              </a:spcBef>
              <a:defRPr/>
            </a:pPr>
            <a:r>
              <a:rPr lang="en-US" sz="2400" dirty="0">
                <a:solidFill>
                  <a:srgbClr val="C00000"/>
                </a:solidFill>
              </a:rPr>
              <a:t>Pancreatitis Warning </a:t>
            </a:r>
            <a:r>
              <a:rPr lang="en-US" sz="2400" dirty="0"/>
              <a:t>– report signs immediately</a:t>
            </a:r>
            <a:endParaRPr lang="en-US" sz="2400" b="1" dirty="0"/>
          </a:p>
          <a:p>
            <a:pPr eaLnBrk="1" hangingPunct="1">
              <a:defRPr/>
            </a:pPr>
            <a:endParaRPr lang="en-US" sz="2600" dirty="0"/>
          </a:p>
        </p:txBody>
      </p:sp>
      <p:pic>
        <p:nvPicPr>
          <p:cNvPr id="2" name="Picture 1"/>
          <p:cNvPicPr>
            <a:picLocks noChangeAspect="1"/>
          </p:cNvPicPr>
          <p:nvPr/>
        </p:nvPicPr>
        <p:blipFill>
          <a:blip r:embed="rId4"/>
          <a:stretch>
            <a:fillRect/>
          </a:stretch>
        </p:blipFill>
        <p:spPr>
          <a:xfrm>
            <a:off x="6096000" y="1371600"/>
            <a:ext cx="2590800" cy="1740836"/>
          </a:xfrm>
          <a:prstGeom prst="rect">
            <a:avLst/>
          </a:prstGeom>
        </p:spPr>
      </p:pic>
    </p:spTree>
    <p:custDataLst>
      <p:tags r:id="rId1"/>
    </p:custDataLst>
    <p:extLst>
      <p:ext uri="{BB962C8B-B14F-4D97-AF65-F5344CB8AC3E}">
        <p14:creationId xmlns:p14="http://schemas.microsoft.com/office/powerpoint/2010/main" val="21954972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09379">
                                            <p:txEl>
                                              <p:pRg st="0" end="0"/>
                                            </p:txEl>
                                          </p:spTgt>
                                        </p:tgtEl>
                                        <p:attrNameLst>
                                          <p:attrName>style.visibility</p:attrName>
                                        </p:attrNameLst>
                                      </p:cBhvr>
                                      <p:to>
                                        <p:strVal val="visible"/>
                                      </p:to>
                                    </p:set>
                                    <p:anim calcmode="lin" valueType="num">
                                      <p:cBhvr additive="base">
                                        <p:cTn id="7" dur="3000" fill="hold"/>
                                        <p:tgtEl>
                                          <p:spTgt spid="1509379">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09379">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09379">
                                            <p:txEl>
                                              <p:pRg st="1" end="1"/>
                                            </p:txEl>
                                          </p:spTgt>
                                        </p:tgtEl>
                                        <p:attrNameLst>
                                          <p:attrName>style.visibility</p:attrName>
                                        </p:attrNameLst>
                                      </p:cBhvr>
                                      <p:to>
                                        <p:strVal val="visible"/>
                                      </p:to>
                                    </p:set>
                                    <p:anim calcmode="lin" valueType="num">
                                      <p:cBhvr additive="base">
                                        <p:cTn id="12" dur="3000" fill="hold"/>
                                        <p:tgtEl>
                                          <p:spTgt spid="1509379">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09379">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09379">
                                            <p:txEl>
                                              <p:pRg st="2" end="2"/>
                                            </p:txEl>
                                          </p:spTgt>
                                        </p:tgtEl>
                                        <p:attrNameLst>
                                          <p:attrName>style.visibility</p:attrName>
                                        </p:attrNameLst>
                                      </p:cBhvr>
                                      <p:to>
                                        <p:strVal val="visible"/>
                                      </p:to>
                                    </p:set>
                                    <p:anim calcmode="lin" valueType="num">
                                      <p:cBhvr additive="base">
                                        <p:cTn id="17" dur="3000" fill="hold"/>
                                        <p:tgtEl>
                                          <p:spTgt spid="1509379">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09379">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09379">
                                            <p:txEl>
                                              <p:pRg st="3" end="3"/>
                                            </p:txEl>
                                          </p:spTgt>
                                        </p:tgtEl>
                                        <p:attrNameLst>
                                          <p:attrName>style.visibility</p:attrName>
                                        </p:attrNameLst>
                                      </p:cBhvr>
                                      <p:to>
                                        <p:strVal val="visible"/>
                                      </p:to>
                                    </p:set>
                                    <p:anim calcmode="lin" valueType="num">
                                      <p:cBhvr additive="base">
                                        <p:cTn id="22" dur="3000" fill="hold"/>
                                        <p:tgtEl>
                                          <p:spTgt spid="1509379">
                                            <p:txEl>
                                              <p:pRg st="3" end="3"/>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09379">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09379">
                                            <p:txEl>
                                              <p:pRg st="4" end="4"/>
                                            </p:txEl>
                                          </p:spTgt>
                                        </p:tgtEl>
                                        <p:attrNameLst>
                                          <p:attrName>style.visibility</p:attrName>
                                        </p:attrNameLst>
                                      </p:cBhvr>
                                      <p:to>
                                        <p:strVal val="visible"/>
                                      </p:to>
                                    </p:set>
                                    <p:anim calcmode="lin" valueType="num">
                                      <p:cBhvr additive="base">
                                        <p:cTn id="27" dur="3000" fill="hold"/>
                                        <p:tgtEl>
                                          <p:spTgt spid="1509379">
                                            <p:txEl>
                                              <p:pRg st="4" end="4"/>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09379">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09379">
                                            <p:txEl>
                                              <p:pRg st="5" end="5"/>
                                            </p:txEl>
                                          </p:spTgt>
                                        </p:tgtEl>
                                        <p:attrNameLst>
                                          <p:attrName>style.visibility</p:attrName>
                                        </p:attrNameLst>
                                      </p:cBhvr>
                                      <p:to>
                                        <p:strVal val="visible"/>
                                      </p:to>
                                    </p:set>
                                    <p:anim calcmode="lin" valueType="num">
                                      <p:cBhvr additive="base">
                                        <p:cTn id="32" dur="3000" fill="hold"/>
                                        <p:tgtEl>
                                          <p:spTgt spid="1509379">
                                            <p:txEl>
                                              <p:pRg st="5" end="5"/>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09379">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09379">
                                            <p:txEl>
                                              <p:pRg st="6" end="6"/>
                                            </p:txEl>
                                          </p:spTgt>
                                        </p:tgtEl>
                                        <p:attrNameLst>
                                          <p:attrName>style.visibility</p:attrName>
                                        </p:attrNameLst>
                                      </p:cBhvr>
                                      <p:to>
                                        <p:strVal val="visible"/>
                                      </p:to>
                                    </p:set>
                                    <p:anim calcmode="lin" valueType="num">
                                      <p:cBhvr additive="base">
                                        <p:cTn id="37" dur="3000" fill="hold"/>
                                        <p:tgtEl>
                                          <p:spTgt spid="1509379">
                                            <p:txEl>
                                              <p:pRg st="6" end="6"/>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09379">
                                            <p:txEl>
                                              <p:pRg st="6" end="6"/>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09379">
                                            <p:txEl>
                                              <p:pRg st="7" end="7"/>
                                            </p:txEl>
                                          </p:spTgt>
                                        </p:tgtEl>
                                        <p:attrNameLst>
                                          <p:attrName>style.visibility</p:attrName>
                                        </p:attrNameLst>
                                      </p:cBhvr>
                                      <p:to>
                                        <p:strVal val="visible"/>
                                      </p:to>
                                    </p:set>
                                    <p:anim calcmode="lin" valueType="num">
                                      <p:cBhvr additive="base">
                                        <p:cTn id="42" dur="3000" fill="hold"/>
                                        <p:tgtEl>
                                          <p:spTgt spid="1509379">
                                            <p:txEl>
                                              <p:pRg st="7" end="7"/>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09379">
                                            <p:txEl>
                                              <p:pRg st="7" end="7"/>
                                            </p:txEl>
                                          </p:spTgt>
                                        </p:tgtEl>
                                        <p:attrNameLst>
                                          <p:attrName>ppt_y</p:attrName>
                                        </p:attrNameLst>
                                      </p:cBhvr>
                                      <p:tavLst>
                                        <p:tav tm="0">
                                          <p:val>
                                            <p:strVal val="1+#ppt_h/2"/>
                                          </p:val>
                                        </p:tav>
                                        <p:tav tm="100000">
                                          <p:val>
                                            <p:strVal val="#ppt_y"/>
                                          </p:val>
                                        </p:tav>
                                      </p:tavLst>
                                    </p:anim>
                                  </p:childTnLst>
                                </p:cTn>
                              </p:par>
                            </p:childTnLst>
                          </p:cTn>
                        </p:par>
                        <p:par>
                          <p:cTn id="44" fill="hold">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09379">
                                            <p:txEl>
                                              <p:pRg st="8" end="8"/>
                                            </p:txEl>
                                          </p:spTgt>
                                        </p:tgtEl>
                                        <p:attrNameLst>
                                          <p:attrName>style.visibility</p:attrName>
                                        </p:attrNameLst>
                                      </p:cBhvr>
                                      <p:to>
                                        <p:strVal val="visible"/>
                                      </p:to>
                                    </p:set>
                                    <p:anim calcmode="lin" valueType="num">
                                      <p:cBhvr additive="base">
                                        <p:cTn id="47" dur="3000" fill="hold"/>
                                        <p:tgtEl>
                                          <p:spTgt spid="1509379">
                                            <p:txEl>
                                              <p:pRg st="8" end="8"/>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09379">
                                            <p:txEl>
                                              <p:pRg st="8" end="8"/>
                                            </p:txEl>
                                          </p:spTgt>
                                        </p:tgtEl>
                                        <p:attrNameLst>
                                          <p:attrName>ppt_y</p:attrName>
                                        </p:attrNameLst>
                                      </p:cBhvr>
                                      <p:tavLst>
                                        <p:tav tm="0">
                                          <p:val>
                                            <p:strVal val="1+#ppt_h/2"/>
                                          </p:val>
                                        </p:tav>
                                        <p:tav tm="100000">
                                          <p:val>
                                            <p:strVal val="#ppt_y"/>
                                          </p:val>
                                        </p:tav>
                                      </p:tavLst>
                                    </p:anim>
                                  </p:childTnLst>
                                </p:cTn>
                              </p:par>
                            </p:childTnLst>
                          </p:cTn>
                        </p:par>
                        <p:par>
                          <p:cTn id="49" fill="hold">
                            <p:stCondLst>
                              <p:cond delay="27000"/>
                            </p:stCondLst>
                            <p:childTnLst>
                              <p:par>
                                <p:cTn id="50" presetID="2" presetClass="entr" presetSubtype="4" fill="hold" nodeType="afterEffect">
                                  <p:stCondLst>
                                    <p:cond delay="0"/>
                                  </p:stCondLst>
                                  <p:childTnLst>
                                    <p:set>
                                      <p:cBhvr>
                                        <p:cTn id="51" dur="1" fill="hold">
                                          <p:stCondLst>
                                            <p:cond delay="0"/>
                                          </p:stCondLst>
                                        </p:cTn>
                                        <p:tgtEl>
                                          <p:spTgt spid="1509379">
                                            <p:txEl>
                                              <p:pRg st="9" end="9"/>
                                            </p:txEl>
                                          </p:spTgt>
                                        </p:tgtEl>
                                        <p:attrNameLst>
                                          <p:attrName>style.visibility</p:attrName>
                                        </p:attrNameLst>
                                      </p:cBhvr>
                                      <p:to>
                                        <p:strVal val="visible"/>
                                      </p:to>
                                    </p:set>
                                    <p:anim calcmode="lin" valueType="num">
                                      <p:cBhvr additive="base">
                                        <p:cTn id="52" dur="3000" fill="hold"/>
                                        <p:tgtEl>
                                          <p:spTgt spid="1509379">
                                            <p:txEl>
                                              <p:pRg st="9" end="9"/>
                                            </p:txEl>
                                          </p:spTgt>
                                        </p:tgtEl>
                                        <p:attrNameLst>
                                          <p:attrName>ppt_x</p:attrName>
                                        </p:attrNameLst>
                                      </p:cBhvr>
                                      <p:tavLst>
                                        <p:tav tm="0">
                                          <p:val>
                                            <p:strVal val="#ppt_x"/>
                                          </p:val>
                                        </p:tav>
                                        <p:tav tm="100000">
                                          <p:val>
                                            <p:strVal val="#ppt_x"/>
                                          </p:val>
                                        </p:tav>
                                      </p:tavLst>
                                    </p:anim>
                                    <p:anim calcmode="lin" valueType="num">
                                      <p:cBhvr additive="base">
                                        <p:cTn id="53" dur="3000" fill="hold"/>
                                        <p:tgtEl>
                                          <p:spTgt spid="1509379">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Approach Depends on Patient</a:t>
            </a:r>
          </a:p>
        </p:txBody>
      </p:sp>
      <p:sp>
        <p:nvSpPr>
          <p:cNvPr id="3" name="Content Placeholder 2"/>
          <p:cNvSpPr>
            <a:spLocks noGrp="1"/>
          </p:cNvSpPr>
          <p:nvPr>
            <p:ph sz="quarter" idx="1"/>
          </p:nvPr>
        </p:nvSpPr>
        <p:spPr/>
        <p:txBody>
          <a:bodyPr numCol="2"/>
          <a:lstStyle/>
          <a:p>
            <a:pPr>
              <a:buFont typeface="Arial" pitchFamily="34" charset="0"/>
              <a:buChar char="•"/>
            </a:pPr>
            <a:r>
              <a:rPr lang="en-US" sz="4000" dirty="0"/>
              <a:t>New Type 2</a:t>
            </a:r>
          </a:p>
          <a:p>
            <a:pPr lvl="1">
              <a:buFont typeface="Arial" pitchFamily="34" charset="0"/>
              <a:buChar char="•"/>
            </a:pPr>
            <a:r>
              <a:rPr lang="en-US" sz="3200" dirty="0"/>
              <a:t>Portion Control</a:t>
            </a:r>
          </a:p>
          <a:p>
            <a:pPr lvl="1">
              <a:buFont typeface="Arial" pitchFamily="34" charset="0"/>
              <a:buChar char="•"/>
            </a:pPr>
            <a:r>
              <a:rPr lang="en-US" sz="3200" dirty="0"/>
              <a:t>Plate Method</a:t>
            </a:r>
          </a:p>
          <a:p>
            <a:pPr lvl="1">
              <a:buFont typeface="Arial" pitchFamily="34" charset="0"/>
              <a:buChar char="•"/>
            </a:pPr>
            <a:r>
              <a:rPr lang="en-US" sz="3200" dirty="0"/>
              <a:t>Record Keeping</a:t>
            </a:r>
          </a:p>
          <a:p>
            <a:pPr lvl="1">
              <a:buFont typeface="Arial" pitchFamily="34" charset="0"/>
              <a:buChar char="•"/>
            </a:pPr>
            <a:r>
              <a:rPr lang="en-US" sz="3200" dirty="0"/>
              <a:t>Education</a:t>
            </a:r>
          </a:p>
          <a:p>
            <a:pPr>
              <a:buFont typeface="Arial" pitchFamily="34" charset="0"/>
              <a:buChar char="•"/>
            </a:pPr>
            <a:r>
              <a:rPr lang="en-US" sz="4000" dirty="0"/>
              <a:t>On Insulin? </a:t>
            </a:r>
          </a:p>
          <a:p>
            <a:pPr lvl="1">
              <a:buFont typeface="Arial" pitchFamily="34" charset="0"/>
              <a:buChar char="•"/>
            </a:pPr>
            <a:r>
              <a:rPr lang="en-US" sz="3200" dirty="0"/>
              <a:t>Carb counting</a:t>
            </a:r>
          </a:p>
          <a:p>
            <a:pPr lvl="1">
              <a:buFont typeface="Arial" pitchFamily="34" charset="0"/>
              <a:buChar char="•"/>
            </a:pPr>
            <a:r>
              <a:rPr lang="en-US" sz="3200" dirty="0"/>
              <a:t>Post prandial checks</a:t>
            </a:r>
            <a:endParaRPr lang="en-US" sz="2400" dirty="0"/>
          </a:p>
          <a:p>
            <a:pPr lvl="2"/>
            <a:endParaRPr lang="en-US" dirty="0"/>
          </a:p>
        </p:txBody>
      </p:sp>
      <p:pic>
        <p:nvPicPr>
          <p:cNvPr id="5" name="Picture 4"/>
          <p:cNvPicPr>
            <a:picLocks noChangeAspect="1"/>
          </p:cNvPicPr>
          <p:nvPr/>
        </p:nvPicPr>
        <p:blipFill>
          <a:blip r:embed="rId3"/>
          <a:stretch>
            <a:fillRect/>
          </a:stretch>
        </p:blipFill>
        <p:spPr>
          <a:xfrm>
            <a:off x="4572000" y="1383030"/>
            <a:ext cx="3352800" cy="4610100"/>
          </a:xfrm>
          <a:prstGeom prst="rect">
            <a:avLst/>
          </a:prstGeom>
        </p:spPr>
      </p:pic>
    </p:spTree>
    <p:custDataLst>
      <p:tags r:id="rId1"/>
    </p:custDataLst>
    <p:extLst>
      <p:ext uri="{BB962C8B-B14F-4D97-AF65-F5344CB8AC3E}">
        <p14:creationId xmlns:p14="http://schemas.microsoft.com/office/powerpoint/2010/main" val="302844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457200" y="152400"/>
            <a:ext cx="8229600" cy="914400"/>
          </a:xfrm>
        </p:spPr>
        <p:txBody>
          <a:bodyPr>
            <a:normAutofit fontScale="90000"/>
          </a:bodyPr>
          <a:lstStyle/>
          <a:p>
            <a:pPr algn="ctr" eaLnBrk="1" hangingPunct="1"/>
            <a:r>
              <a:rPr lang="en-US" sz="3600" dirty="0"/>
              <a:t>Losing 2-8kg Early in diagnosis Type 2 Helpful</a:t>
            </a:r>
            <a:r>
              <a:rPr lang="en-US" sz="4000" dirty="0"/>
              <a:t> </a:t>
            </a:r>
            <a:r>
              <a:rPr lang="en-US" sz="4400" dirty="0"/>
              <a:t/>
            </a:r>
            <a:br>
              <a:rPr lang="en-US" sz="4400" dirty="0"/>
            </a:br>
            <a:r>
              <a:rPr lang="en-US" sz="1600" i="1" dirty="0"/>
              <a:t>ADA 2014</a:t>
            </a:r>
            <a:endParaRPr lang="en-US" sz="2400" b="1" i="1" dirty="0"/>
          </a:p>
        </p:txBody>
      </p:sp>
      <p:sp>
        <p:nvSpPr>
          <p:cNvPr id="1851395" name="Rectangle 3"/>
          <p:cNvSpPr>
            <a:spLocks noGrp="1" noChangeArrowheads="1"/>
          </p:cNvSpPr>
          <p:nvPr>
            <p:ph sz="quarter" idx="1"/>
          </p:nvPr>
        </p:nvSpPr>
        <p:spPr>
          <a:xfrm>
            <a:off x="457200" y="1295400"/>
            <a:ext cx="6858000" cy="4861560"/>
          </a:xfrm>
        </p:spPr>
        <p:txBody>
          <a:bodyPr>
            <a:normAutofit fontScale="92500"/>
          </a:bodyPr>
          <a:lstStyle/>
          <a:p>
            <a:pPr>
              <a:defRPr/>
            </a:pPr>
            <a:r>
              <a:rPr lang="en-US" sz="2800" dirty="0"/>
              <a:t>Weight Loss – </a:t>
            </a:r>
          </a:p>
          <a:p>
            <a:pPr lvl="1">
              <a:defRPr/>
            </a:pPr>
            <a:r>
              <a:rPr lang="en-US" i="1" dirty="0"/>
              <a:t>The optimal macronutrient intake to lose weight not known</a:t>
            </a:r>
          </a:p>
          <a:p>
            <a:pPr lvl="1">
              <a:defRPr/>
            </a:pPr>
            <a:r>
              <a:rPr lang="en-US" i="1" dirty="0"/>
              <a:t>The literature does not support one particular nutrition therapy to reduce weight, but rather a spectrum of eating patterns that result in reduced energy intake</a:t>
            </a:r>
            <a:r>
              <a:rPr lang="en-US" dirty="0"/>
              <a:t>.</a:t>
            </a:r>
          </a:p>
          <a:p>
            <a:pPr eaLnBrk="1" hangingPunct="1">
              <a:defRPr/>
            </a:pPr>
            <a:endParaRPr lang="en-US" sz="2800" dirty="0"/>
          </a:p>
          <a:p>
            <a:pPr lvl="1" eaLnBrk="1" hangingPunct="1">
              <a:defRPr/>
            </a:pPr>
            <a:r>
              <a:rPr lang="en-US" sz="3400" dirty="0">
                <a:solidFill>
                  <a:srgbClr val="790015"/>
                </a:solidFill>
              </a:rPr>
              <a:t>To lose one pound – avoid 3,500 </a:t>
            </a:r>
            <a:r>
              <a:rPr lang="en-US" sz="3400" dirty="0" err="1">
                <a:solidFill>
                  <a:srgbClr val="790015"/>
                </a:solidFill>
              </a:rPr>
              <a:t>cals</a:t>
            </a:r>
            <a:endParaRPr lang="en-US" sz="3400" dirty="0">
              <a:solidFill>
                <a:srgbClr val="790015"/>
              </a:solidFill>
            </a:endParaRPr>
          </a:p>
          <a:p>
            <a:pPr lvl="2">
              <a:defRPr/>
            </a:pPr>
            <a:r>
              <a:rPr lang="en-US" sz="3100" dirty="0">
                <a:solidFill>
                  <a:srgbClr val="790015"/>
                </a:solidFill>
              </a:rPr>
              <a:t>Decrease intake 250-500 </a:t>
            </a:r>
            <a:r>
              <a:rPr lang="en-US" sz="3100" dirty="0" err="1">
                <a:solidFill>
                  <a:srgbClr val="790015"/>
                </a:solidFill>
              </a:rPr>
              <a:t>cals</a:t>
            </a:r>
            <a:r>
              <a:rPr lang="en-US" sz="3100" dirty="0">
                <a:solidFill>
                  <a:srgbClr val="790015"/>
                </a:solidFill>
              </a:rPr>
              <a:t> daily + exercise</a:t>
            </a:r>
          </a:p>
          <a:p>
            <a:pPr marL="457200" lvl="1" indent="0" eaLnBrk="1" hangingPunct="1">
              <a:buFont typeface="Wingdings" pitchFamily="2" charset="2"/>
              <a:buNone/>
              <a:defRPr/>
            </a:pPr>
            <a:endParaRPr lang="en-US" sz="2800" dirty="0"/>
          </a:p>
          <a:p>
            <a:pPr eaLnBrk="1" hangingPunct="1">
              <a:buFont typeface="Wingdings" pitchFamily="2" charset="2"/>
              <a:buChar char="Ø"/>
              <a:defRPr/>
            </a:pPr>
            <a:endParaRPr lang="en-US" sz="2800" dirty="0">
              <a:solidFill>
                <a:schemeClr val="tx2">
                  <a:lumMod val="75000"/>
                </a:schemeClr>
              </a:solidFill>
            </a:endParaRPr>
          </a:p>
        </p:txBody>
      </p:sp>
      <p:pic>
        <p:nvPicPr>
          <p:cNvPr id="215042" name="Picture 2" descr="C:\Users\bev_000\AppData\Local\Microsoft\Windows\Temporary Internet Files\Content.IE5\HB640QEY\MC90044190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4526" y="1447800"/>
            <a:ext cx="1547695" cy="1828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85311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Successful weight loss strategies include</a:t>
            </a:r>
          </a:p>
        </p:txBody>
      </p:sp>
      <p:sp>
        <p:nvSpPr>
          <p:cNvPr id="3" name="Content Placeholder 2"/>
          <p:cNvSpPr>
            <a:spLocks noGrp="1"/>
          </p:cNvSpPr>
          <p:nvPr>
            <p:ph sz="quarter" idx="1"/>
          </p:nvPr>
        </p:nvSpPr>
        <p:spPr>
          <a:xfrm>
            <a:off x="457200" y="1676400"/>
            <a:ext cx="8229600" cy="4480560"/>
          </a:xfrm>
        </p:spPr>
        <p:txBody>
          <a:bodyPr/>
          <a:lstStyle/>
          <a:p>
            <a:r>
              <a:rPr lang="en-US" dirty="0"/>
              <a:t>Weekly self-weighing </a:t>
            </a:r>
          </a:p>
          <a:p>
            <a:r>
              <a:rPr lang="en-US" dirty="0"/>
              <a:t>Eat breakfast </a:t>
            </a:r>
          </a:p>
          <a:p>
            <a:r>
              <a:rPr lang="en-US" dirty="0"/>
              <a:t>Reduce fast food intake.</a:t>
            </a:r>
          </a:p>
          <a:p>
            <a:r>
              <a:rPr lang="en-US" dirty="0"/>
              <a:t>Decrease portion size</a:t>
            </a:r>
          </a:p>
          <a:p>
            <a:r>
              <a:rPr lang="en-US" dirty="0"/>
              <a:t>Increase physical activity</a:t>
            </a:r>
          </a:p>
          <a:p>
            <a:r>
              <a:rPr lang="en-US" dirty="0"/>
              <a:t>Use meal replacements </a:t>
            </a:r>
          </a:p>
          <a:p>
            <a:r>
              <a:rPr lang="en-US" dirty="0"/>
              <a:t>Eat healthy foods</a:t>
            </a:r>
          </a:p>
          <a:p>
            <a:endParaRPr lang="en-US" dirty="0"/>
          </a:p>
        </p:txBody>
      </p:sp>
      <p:pic>
        <p:nvPicPr>
          <p:cNvPr id="47108" name="Picture 4" descr="C:\Users\bev_000\AppData\Local\Microsoft\Windows\Temporary Internet Files\Content.IE5\EVED0Q0B\MP90043934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1905000"/>
            <a:ext cx="3330262" cy="22201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42686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Diabetes Prevention Program </a:t>
            </a:r>
            <a:br>
              <a:rPr lang="en-US" dirty="0"/>
            </a:br>
            <a:r>
              <a:rPr lang="en-US" dirty="0"/>
              <a:t>Focus on fat = </a:t>
            </a:r>
            <a:r>
              <a:rPr lang="en-US" dirty="0" err="1"/>
              <a:t>wt</a:t>
            </a:r>
            <a:r>
              <a:rPr lang="en-US" dirty="0"/>
              <a:t> loss success</a:t>
            </a:r>
          </a:p>
        </p:txBody>
      </p:sp>
      <p:pic>
        <p:nvPicPr>
          <p:cNvPr id="4" name="Content Placeholder 3"/>
          <p:cNvPicPr>
            <a:picLocks noGrp="1" noChangeAspect="1"/>
          </p:cNvPicPr>
          <p:nvPr>
            <p:ph sz="quarter" idx="1"/>
          </p:nvPr>
        </p:nvPicPr>
        <p:blipFill>
          <a:blip r:embed="rId3"/>
          <a:stretch>
            <a:fillRect/>
          </a:stretch>
        </p:blipFill>
        <p:spPr>
          <a:xfrm>
            <a:off x="391886" y="1461287"/>
            <a:ext cx="8294914" cy="3505200"/>
          </a:xfrm>
          <a:prstGeom prst="rect">
            <a:avLst/>
          </a:prstGeom>
        </p:spPr>
      </p:pic>
      <p:sp>
        <p:nvSpPr>
          <p:cNvPr id="5" name="Rectangle 4"/>
          <p:cNvSpPr/>
          <p:nvPr/>
        </p:nvSpPr>
        <p:spPr>
          <a:xfrm>
            <a:off x="287655" y="5715000"/>
            <a:ext cx="7543800" cy="369332"/>
          </a:xfrm>
          <a:prstGeom prst="rect">
            <a:avLst/>
          </a:prstGeom>
        </p:spPr>
        <p:txBody>
          <a:bodyPr wrap="square">
            <a:spAutoFit/>
          </a:bodyPr>
          <a:lstStyle/>
          <a:p>
            <a:r>
              <a:rPr lang="en-US" dirty="0"/>
              <a:t>http://www.cdc.gov/diabetes/prevention/recognition/curriculum.htm</a:t>
            </a:r>
          </a:p>
        </p:txBody>
      </p:sp>
    </p:spTree>
    <p:custDataLst>
      <p:tags r:id="rId1"/>
    </p:custDataLst>
    <p:extLst>
      <p:ext uri="{BB962C8B-B14F-4D97-AF65-F5344CB8AC3E}">
        <p14:creationId xmlns:p14="http://schemas.microsoft.com/office/powerpoint/2010/main" val="2648931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lIns="91440" tIns="45720" rIns="91440" bIns="45720" anchor="b">
            <a:normAutofit fontScale="90000"/>
          </a:bodyPr>
          <a:lstStyle/>
          <a:p>
            <a:pPr eaLnBrk="1" hangingPunct="1"/>
            <a:r>
              <a:rPr lang="en-US">
                <a:latin typeface="Tahoma" pitchFamily="34" charset="0"/>
              </a:rPr>
              <a:t>How nutrients affect blood sugar</a:t>
            </a:r>
          </a:p>
        </p:txBody>
      </p:sp>
      <p:sp>
        <p:nvSpPr>
          <p:cNvPr id="2" name="Content Placeholder 1"/>
          <p:cNvSpPr>
            <a:spLocks noGrp="1"/>
          </p:cNvSpPr>
          <p:nvPr>
            <p:ph sz="quarter" idx="1"/>
          </p:nvPr>
        </p:nvSpPr>
        <p:spPr/>
        <p:txBody>
          <a:bodyPr/>
          <a:lstStyle/>
          <a:p>
            <a:endParaRPr lang="en-US" dirty="0"/>
          </a:p>
        </p:txBody>
      </p:sp>
      <p:pic>
        <p:nvPicPr>
          <p:cNvPr id="17305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928392"/>
            <a:ext cx="4191000" cy="1570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112" y="1292087"/>
            <a:ext cx="4114800" cy="1547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4688132"/>
            <a:ext cx="4114800" cy="15700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52079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457200" y="152400"/>
            <a:ext cx="8229600" cy="1371600"/>
          </a:xfrm>
        </p:spPr>
        <p:txBody>
          <a:bodyPr lIns="91440" tIns="45720" rIns="91440" bIns="45720" anchor="b">
            <a:normAutofit fontScale="90000"/>
          </a:bodyPr>
          <a:lstStyle/>
          <a:p>
            <a:pPr algn="ctr" eaLnBrk="1" hangingPunct="1">
              <a:defRPr/>
            </a:pPr>
            <a:r>
              <a:rPr lang="en-US" dirty="0">
                <a:latin typeface="Tahoma" pitchFamily="34" charset="0"/>
              </a:rPr>
              <a:t>Carbohydrate Needs for </a:t>
            </a:r>
            <a:br>
              <a:rPr lang="en-US" dirty="0">
                <a:latin typeface="Tahoma" pitchFamily="34" charset="0"/>
              </a:rPr>
            </a:br>
            <a:r>
              <a:rPr lang="en-US" dirty="0">
                <a:latin typeface="Tahoma" pitchFamily="34" charset="0"/>
              </a:rPr>
              <a:t>Most Adults</a:t>
            </a:r>
          </a:p>
        </p:txBody>
      </p:sp>
      <p:sp>
        <p:nvSpPr>
          <p:cNvPr id="1855491" name="Rectangle 3"/>
          <p:cNvSpPr>
            <a:spLocks noGrp="1" noChangeArrowheads="1"/>
          </p:cNvSpPr>
          <p:nvPr>
            <p:ph sz="quarter" idx="1"/>
          </p:nvPr>
        </p:nvSpPr>
        <p:spPr>
          <a:xfrm>
            <a:off x="457200" y="1828800"/>
            <a:ext cx="8229600" cy="4328160"/>
          </a:xfrm>
        </p:spPr>
        <p:txBody>
          <a:bodyPr/>
          <a:lstStyle/>
          <a:p>
            <a:pPr eaLnBrk="1" hangingPunct="1">
              <a:buFont typeface="Wingdings" pitchFamily="2" charset="2"/>
              <a:buNone/>
              <a:defRPr/>
            </a:pPr>
            <a:r>
              <a:rPr lang="en-US" dirty="0"/>
              <a:t>			    	 </a:t>
            </a:r>
            <a:r>
              <a:rPr lang="en-US" u="sng" dirty="0"/>
              <a:t>Grams		Servings</a:t>
            </a:r>
          </a:p>
          <a:p>
            <a:pPr eaLnBrk="1" hangingPunct="1">
              <a:buFont typeface="Wingdings" pitchFamily="2" charset="2"/>
              <a:buNone/>
              <a:defRPr/>
            </a:pPr>
            <a:r>
              <a:rPr lang="en-US" dirty="0"/>
              <a:t>Each Meal		45-60 gm		3 - 4	</a:t>
            </a:r>
          </a:p>
          <a:p>
            <a:pPr eaLnBrk="1" hangingPunct="1">
              <a:buFont typeface="Wingdings" pitchFamily="2" charset="2"/>
              <a:buNone/>
              <a:defRPr/>
            </a:pPr>
            <a:r>
              <a:rPr lang="en-US" dirty="0"/>
              <a:t>	Snacks    		15-30 gm		 1- 2</a:t>
            </a:r>
          </a:p>
          <a:p>
            <a:pPr eaLnBrk="1" hangingPunct="1">
              <a:buFont typeface="Wingdings" pitchFamily="2" charset="2"/>
              <a:buNone/>
              <a:defRPr/>
            </a:pPr>
            <a:endParaRPr lang="en-US" dirty="0"/>
          </a:p>
          <a:p>
            <a:pPr eaLnBrk="1" hangingPunct="1">
              <a:buFont typeface="Wingdings" pitchFamily="2" charset="2"/>
              <a:buNone/>
              <a:defRPr/>
            </a:pPr>
            <a:endParaRPr lang="en-US" dirty="0"/>
          </a:p>
          <a:p>
            <a:pPr algn="ctr">
              <a:buNone/>
              <a:defRPr/>
            </a:pPr>
            <a:r>
              <a:rPr lang="en-US" sz="2400" dirty="0"/>
              <a:t>		           </a:t>
            </a:r>
            <a:r>
              <a:rPr lang="en-US" sz="2400" dirty="0">
                <a:solidFill>
                  <a:schemeClr val="tx2">
                    <a:lumMod val="75000"/>
                  </a:schemeClr>
                </a:solidFill>
              </a:rPr>
              <a:t>Carbs affect Post Meal Blood Glucose</a:t>
            </a:r>
            <a:r>
              <a:rPr lang="en-US" sz="1400" dirty="0">
                <a:solidFill>
                  <a:schemeClr val="tx2">
                    <a:lumMod val="75000"/>
                  </a:schemeClr>
                </a:solidFill>
              </a:rPr>
              <a:t> </a:t>
            </a:r>
            <a:endParaRPr lang="en-US" sz="2400" dirty="0">
              <a:solidFill>
                <a:schemeClr val="tx2">
                  <a:lumMod val="75000"/>
                </a:schemeClr>
              </a:solidFill>
            </a:endParaRPr>
          </a:p>
        </p:txBody>
      </p:sp>
      <p:pic>
        <p:nvPicPr>
          <p:cNvPr id="176132" name="Picture 7" descr="C:\Users\HP_Administrator\AppData\Local\Microsoft\Windows\Temporary Internet Files\Content.IE5\O2FPU4Z6\MPj0439272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800600"/>
            <a:ext cx="2235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41193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7" name="Rectangle 2"/>
          <p:cNvSpPr>
            <a:spLocks noGrp="1" noChangeArrowheads="1"/>
          </p:cNvSpPr>
          <p:nvPr>
            <p:ph type="title"/>
          </p:nvPr>
        </p:nvSpPr>
        <p:spPr/>
        <p:txBody>
          <a:bodyPr lIns="91440" tIns="45720" rIns="91440" bIns="45720" anchor="b">
            <a:normAutofit/>
          </a:bodyPr>
          <a:lstStyle/>
          <a:p>
            <a:pPr eaLnBrk="1" hangingPunct="1"/>
            <a:r>
              <a:rPr lang="en-US" sz="2800" dirty="0">
                <a:latin typeface="Tahoma" pitchFamily="34" charset="0"/>
              </a:rPr>
              <a:t>Choose Healthy Carbs</a:t>
            </a:r>
            <a:br>
              <a:rPr lang="en-US" sz="2800" dirty="0">
                <a:latin typeface="Tahoma" pitchFamily="34" charset="0"/>
              </a:rPr>
            </a:br>
            <a:endParaRPr lang="en-US" sz="2800" dirty="0">
              <a:latin typeface="Tahoma" pitchFamily="34" charset="0"/>
            </a:endParaRPr>
          </a:p>
        </p:txBody>
      </p:sp>
      <p:sp>
        <p:nvSpPr>
          <p:cNvPr id="1854468" name="Rectangle 3"/>
          <p:cNvSpPr>
            <a:spLocks noGrp="1" noChangeArrowheads="1"/>
          </p:cNvSpPr>
          <p:nvPr>
            <p:ph sz="quarter" idx="1"/>
          </p:nvPr>
        </p:nvSpPr>
        <p:spPr/>
        <p:txBody>
          <a:bodyPr>
            <a:normAutofit/>
          </a:bodyPr>
          <a:lstStyle/>
          <a:p>
            <a:pPr eaLnBrk="1" hangingPunct="1">
              <a:lnSpc>
                <a:spcPct val="90000"/>
              </a:lnSpc>
              <a:spcBef>
                <a:spcPct val="50000"/>
              </a:spcBef>
              <a:buFontTx/>
              <a:buChar char="o"/>
              <a:defRPr/>
            </a:pPr>
            <a:r>
              <a:rPr lang="en-US" sz="2600" dirty="0"/>
              <a:t>Carbs have fiber, vitamins, minerals and phytonutrients </a:t>
            </a:r>
          </a:p>
          <a:p>
            <a:pPr eaLnBrk="1" hangingPunct="1">
              <a:lnSpc>
                <a:spcPct val="90000"/>
              </a:lnSpc>
              <a:spcBef>
                <a:spcPct val="50000"/>
              </a:spcBef>
              <a:buFontTx/>
              <a:buChar char="o"/>
              <a:defRPr/>
            </a:pPr>
            <a:r>
              <a:rPr lang="en-US" sz="2600" dirty="0"/>
              <a:t>25 </a:t>
            </a:r>
            <a:r>
              <a:rPr lang="en-US" sz="2600" dirty="0" err="1"/>
              <a:t>gms</a:t>
            </a:r>
            <a:r>
              <a:rPr lang="en-US" sz="2600" dirty="0"/>
              <a:t> of fiber a day</a:t>
            </a:r>
          </a:p>
          <a:p>
            <a:pPr eaLnBrk="1" hangingPunct="1">
              <a:lnSpc>
                <a:spcPct val="90000"/>
              </a:lnSpc>
              <a:spcBef>
                <a:spcPct val="50000"/>
              </a:spcBef>
              <a:buFontTx/>
              <a:buChar char="o"/>
              <a:defRPr/>
            </a:pPr>
            <a:r>
              <a:rPr lang="en-US" sz="2600" dirty="0"/>
              <a:t>Power Carbs include:</a:t>
            </a:r>
          </a:p>
          <a:p>
            <a:pPr lvl="1">
              <a:lnSpc>
                <a:spcPct val="90000"/>
              </a:lnSpc>
              <a:spcBef>
                <a:spcPct val="50000"/>
              </a:spcBef>
              <a:buFontTx/>
              <a:buChar char="o"/>
              <a:defRPr/>
            </a:pPr>
            <a:r>
              <a:rPr lang="en-US" sz="2600" dirty="0"/>
              <a:t>Beans</a:t>
            </a:r>
          </a:p>
          <a:p>
            <a:pPr lvl="1">
              <a:lnSpc>
                <a:spcPct val="90000"/>
              </a:lnSpc>
              <a:spcBef>
                <a:spcPct val="50000"/>
              </a:spcBef>
              <a:buFontTx/>
              <a:buChar char="o"/>
              <a:defRPr/>
            </a:pPr>
            <a:r>
              <a:rPr lang="en-US" sz="2600" dirty="0"/>
              <a:t>Veggies</a:t>
            </a:r>
          </a:p>
          <a:p>
            <a:pPr lvl="1">
              <a:lnSpc>
                <a:spcPct val="90000"/>
              </a:lnSpc>
              <a:spcBef>
                <a:spcPct val="50000"/>
              </a:spcBef>
              <a:buFontTx/>
              <a:buChar char="o"/>
              <a:defRPr/>
            </a:pPr>
            <a:r>
              <a:rPr lang="en-US" sz="2600" dirty="0"/>
              <a:t>Fruits</a:t>
            </a:r>
          </a:p>
          <a:p>
            <a:pPr lvl="1">
              <a:lnSpc>
                <a:spcPct val="90000"/>
              </a:lnSpc>
              <a:spcBef>
                <a:spcPct val="50000"/>
              </a:spcBef>
              <a:buFontTx/>
              <a:buChar char="o"/>
              <a:defRPr/>
            </a:pPr>
            <a:r>
              <a:rPr lang="en-US" sz="2600" dirty="0"/>
              <a:t>Whole grain foods</a:t>
            </a:r>
          </a:p>
          <a:p>
            <a:pPr lvl="1">
              <a:lnSpc>
                <a:spcPct val="90000"/>
              </a:lnSpc>
              <a:spcBef>
                <a:spcPct val="50000"/>
              </a:spcBef>
              <a:buFontTx/>
              <a:buChar char="o"/>
              <a:defRPr/>
            </a:pPr>
            <a:endParaRPr lang="en-US" sz="2600" dirty="0"/>
          </a:p>
          <a:p>
            <a:pPr lvl="1">
              <a:lnSpc>
                <a:spcPct val="90000"/>
              </a:lnSpc>
              <a:spcBef>
                <a:spcPct val="50000"/>
              </a:spcBef>
              <a:buFontTx/>
              <a:buChar char="o"/>
              <a:defRPr/>
            </a:pPr>
            <a:endParaRPr lang="en-US" sz="2600" dirty="0"/>
          </a:p>
        </p:txBody>
      </p:sp>
      <p:pic>
        <p:nvPicPr>
          <p:cNvPr id="214019" name="Picture 3" descr="C:\Users\bev_000\AppData\Local\Microsoft\Windows\Temporary Internet Files\Content.IE5\EFRK1MDT\MP900430944[1].jpg"/>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4343400" y="2362200"/>
            <a:ext cx="3735586" cy="3810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8139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a:t>
            </a:r>
            <a:r>
              <a:rPr lang="en-US" dirty="0" err="1"/>
              <a:t>Superfoods</a:t>
            </a:r>
            <a:endParaRPr lang="en-US" dirty="0"/>
          </a:p>
        </p:txBody>
      </p:sp>
      <p:sp>
        <p:nvSpPr>
          <p:cNvPr id="4" name="Content Placeholder 3"/>
          <p:cNvSpPr>
            <a:spLocks noGrp="1"/>
          </p:cNvSpPr>
          <p:nvPr>
            <p:ph sz="quarter" idx="1"/>
          </p:nvPr>
        </p:nvSpPr>
        <p:spPr/>
        <p:txBody>
          <a:bodyPr/>
          <a:lstStyle/>
          <a:p>
            <a:r>
              <a:rPr lang="en-US" dirty="0"/>
              <a:t>Beans</a:t>
            </a:r>
          </a:p>
          <a:p>
            <a:r>
              <a:rPr lang="en-US" dirty="0"/>
              <a:t>Dark Green Leafy </a:t>
            </a:r>
            <a:r>
              <a:rPr lang="en-US" dirty="0" err="1"/>
              <a:t>Vegs</a:t>
            </a:r>
            <a:endParaRPr lang="en-US" dirty="0"/>
          </a:p>
          <a:p>
            <a:r>
              <a:rPr lang="en-US" dirty="0"/>
              <a:t>Citrus Fruit</a:t>
            </a:r>
          </a:p>
          <a:p>
            <a:r>
              <a:rPr lang="en-US" dirty="0"/>
              <a:t>Sweet Potatoes</a:t>
            </a:r>
          </a:p>
          <a:p>
            <a:r>
              <a:rPr lang="en-US" dirty="0"/>
              <a:t>Berries</a:t>
            </a:r>
          </a:p>
        </p:txBody>
      </p:sp>
      <p:sp>
        <p:nvSpPr>
          <p:cNvPr id="5" name="Text Placeholder 4"/>
          <p:cNvSpPr>
            <a:spLocks noGrp="1"/>
          </p:cNvSpPr>
          <p:nvPr>
            <p:ph type="body" sz="half" idx="4294967295"/>
          </p:nvPr>
        </p:nvSpPr>
        <p:spPr>
          <a:xfrm>
            <a:off x="5105400" y="1600200"/>
            <a:ext cx="4038600" cy="4533900"/>
          </a:xfrm>
        </p:spPr>
        <p:txBody>
          <a:bodyPr/>
          <a:lstStyle/>
          <a:p>
            <a:r>
              <a:rPr lang="en-US" dirty="0"/>
              <a:t>Tomatoes</a:t>
            </a:r>
          </a:p>
          <a:p>
            <a:r>
              <a:rPr lang="en-US" dirty="0"/>
              <a:t>Fish High in Omega-3 Fatty Acids</a:t>
            </a:r>
          </a:p>
          <a:p>
            <a:r>
              <a:rPr lang="en-US" dirty="0"/>
              <a:t>Whole Grains</a:t>
            </a:r>
          </a:p>
          <a:p>
            <a:r>
              <a:rPr lang="en-US" dirty="0"/>
              <a:t>Nuts</a:t>
            </a:r>
          </a:p>
          <a:p>
            <a:r>
              <a:rPr lang="en-US" dirty="0"/>
              <a:t>Fat-Free Milk and Yogurt</a:t>
            </a:r>
          </a:p>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2525" y="3588678"/>
            <a:ext cx="2445675" cy="2568282"/>
          </a:xfrm>
          <a:prstGeom prst="rect">
            <a:avLst/>
          </a:prstGeom>
        </p:spPr>
      </p:pic>
    </p:spTree>
    <p:custDataLst>
      <p:tags r:id="rId1"/>
    </p:custDataLst>
    <p:extLst>
      <p:ext uri="{BB962C8B-B14F-4D97-AF65-F5344CB8AC3E}">
        <p14:creationId xmlns:p14="http://schemas.microsoft.com/office/powerpoint/2010/main" val="432551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dirty="0"/>
              <a:t>Another plate example</a:t>
            </a:r>
          </a:p>
        </p:txBody>
      </p:sp>
      <p:sp>
        <p:nvSpPr>
          <p:cNvPr id="3" name="Content Placeholder 2"/>
          <p:cNvSpPr>
            <a:spLocks noGrp="1"/>
          </p:cNvSpPr>
          <p:nvPr>
            <p:ph sz="quarter" idx="1"/>
          </p:nvPr>
        </p:nvSpPr>
        <p:spPr/>
        <p:txBody>
          <a:bodyPr/>
          <a:lstStyle/>
          <a:p>
            <a:endParaRPr lang="en-US"/>
          </a:p>
        </p:txBody>
      </p:sp>
      <p:pic>
        <p:nvPicPr>
          <p:cNvPr id="73730" name="Picture 2" descr="http://2.bp.blogspot.com/_J0EEixf3ntI/TVDDYxzw4GI/AAAAAAAAAVc/Bp8Xq9FGRAg/s1600/obesity-wallPoster-spa-9_Page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90600"/>
            <a:ext cx="8248650" cy="53340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60744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0467" name="Object 3"/>
          <p:cNvGraphicFramePr>
            <a:graphicFrameLocks noGrp="1" noChangeAspect="1"/>
          </p:cNvGraphicFramePr>
          <p:nvPr>
            <p:ph sz="quarter" idx="1"/>
            <p:extLst/>
          </p:nvPr>
        </p:nvGraphicFramePr>
        <p:xfrm>
          <a:off x="533400" y="1447800"/>
          <a:ext cx="7924800" cy="4708525"/>
        </p:xfrm>
        <a:graphic>
          <a:graphicData uri="http://schemas.openxmlformats.org/presentationml/2006/ole">
            <mc:AlternateContent xmlns:mc="http://schemas.openxmlformats.org/markup-compatibility/2006">
              <mc:Choice xmlns:v="urn:schemas-microsoft-com:vml" Requires="v">
                <p:oleObj spid="_x0000_s112696" name="Document" r:id="rId4" imgW="7979509" imgH="5280261" progId="Word.Document.8">
                  <p:embed/>
                </p:oleObj>
              </mc:Choice>
              <mc:Fallback>
                <p:oleObj name="Document" r:id="rId4" imgW="7979509" imgH="5280261" progId="Word.Document.8">
                  <p:embed/>
                  <p:pic>
                    <p:nvPicPr>
                      <p:cNvPr id="0" name=""/>
                      <p:cNvPicPr>
                        <a:picLocks noChangeAspect="1" noChangeArrowheads="1"/>
                      </p:cNvPicPr>
                      <p:nvPr/>
                    </p:nvPicPr>
                    <p:blipFill>
                      <a:blip r:embed="rId5"/>
                      <a:srcRect/>
                      <a:stretch>
                        <a:fillRect/>
                      </a:stretch>
                    </p:blipFill>
                    <p:spPr bwMode="auto">
                      <a:xfrm>
                        <a:off x="533400" y="1447800"/>
                        <a:ext cx="7924800" cy="4708525"/>
                      </a:xfrm>
                      <a:prstGeom prst="rect">
                        <a:avLst/>
                      </a:prstGeom>
                      <a:noFill/>
                      <a:ln>
                        <a:noFill/>
                      </a:ln>
                      <a:effectLst/>
                      <a:extLst/>
                    </p:spPr>
                  </p:pic>
                </p:oleObj>
              </mc:Fallback>
            </mc:AlternateContent>
          </a:graphicData>
        </a:graphic>
      </p:graphicFrame>
      <p:sp>
        <p:nvSpPr>
          <p:cNvPr id="2" name="Title 1"/>
          <p:cNvSpPr>
            <a:spLocks noGrp="1"/>
          </p:cNvSpPr>
          <p:nvPr>
            <p:ph type="title"/>
          </p:nvPr>
        </p:nvSpPr>
        <p:spPr/>
        <p:txBody>
          <a:bodyPr/>
          <a:lstStyle/>
          <a:p>
            <a:r>
              <a:rPr lang="en-US" dirty="0"/>
              <a:t>Ms. Gonzales’ Daily Meal plan</a:t>
            </a:r>
          </a:p>
        </p:txBody>
      </p:sp>
    </p:spTree>
    <p:custDataLst>
      <p:tags r:id="rId2"/>
    </p:custDataLst>
    <p:extLst>
      <p:ext uri="{BB962C8B-B14F-4D97-AF65-F5344CB8AC3E}">
        <p14:creationId xmlns:p14="http://schemas.microsoft.com/office/powerpoint/2010/main" val="177914285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lIns="90477" tIns="44445" rIns="90477" bIns="44445" anchor="b">
            <a:normAutofit fontScale="90000"/>
          </a:bodyPr>
          <a:lstStyle/>
          <a:p>
            <a:pPr>
              <a:defRPr/>
            </a:pPr>
            <a:r>
              <a:rPr lang="en-US" dirty="0"/>
              <a:t>Diabetes in the 21st Century: </a:t>
            </a:r>
            <a:r>
              <a:rPr lang="en-US" sz="3200" dirty="0">
                <a:latin typeface="Tahoma" pitchFamily="34" charset="0"/>
              </a:rPr>
              <a:t/>
            </a:r>
            <a:br>
              <a:rPr lang="en-US" sz="3200" dirty="0">
                <a:latin typeface="Tahoma" pitchFamily="34" charset="0"/>
              </a:rPr>
            </a:br>
            <a:r>
              <a:rPr lang="en-US" sz="2800" dirty="0"/>
              <a:t>A Clinical and Educational Update</a:t>
            </a:r>
            <a:endParaRPr lang="en-US" sz="4400" dirty="0"/>
          </a:p>
        </p:txBody>
      </p:sp>
      <p:sp>
        <p:nvSpPr>
          <p:cNvPr id="870403" name="Rectangle 3"/>
          <p:cNvSpPr>
            <a:spLocks noGrp="1" noChangeArrowheads="1"/>
          </p:cNvSpPr>
          <p:nvPr>
            <p:ph sz="quarter" idx="1"/>
          </p:nvPr>
        </p:nvSpPr>
        <p:spPr/>
        <p:txBody>
          <a:bodyPr lIns="90477" tIns="44445" rIns="90477" bIns="44445">
            <a:normAutofit fontScale="92500"/>
          </a:bodyPr>
          <a:lstStyle/>
          <a:p>
            <a:pPr marL="514350" indent="-514350" eaLnBrk="1" hangingPunct="1">
              <a:buFont typeface="Wingdings" pitchFamily="2" charset="2"/>
              <a:buAutoNum type="arabicPeriod"/>
              <a:defRPr/>
            </a:pPr>
            <a:r>
              <a:rPr lang="en-US" sz="3400" dirty="0"/>
              <a:t>Describe impact of diabetes  </a:t>
            </a:r>
          </a:p>
          <a:p>
            <a:pPr marL="514350" indent="-514350" eaLnBrk="1" hangingPunct="1">
              <a:buFont typeface="Wingdings" pitchFamily="2" charset="2"/>
              <a:buAutoNum type="arabicPeriod"/>
              <a:defRPr/>
            </a:pPr>
            <a:r>
              <a:rPr lang="en-US" sz="3400" dirty="0"/>
              <a:t>Discuss prevention, management strategies</a:t>
            </a:r>
          </a:p>
          <a:p>
            <a:pPr marL="514350" indent="-514350" eaLnBrk="1" hangingPunct="1">
              <a:buFont typeface="Wingdings" pitchFamily="2" charset="2"/>
              <a:buAutoNum type="arabicPeriod"/>
              <a:defRPr/>
            </a:pPr>
            <a:r>
              <a:rPr lang="en-US" sz="3400" dirty="0"/>
              <a:t>Discuss different types of diabetes</a:t>
            </a:r>
          </a:p>
          <a:p>
            <a:pPr marL="514350" indent="-514350">
              <a:buFont typeface="Wingdings" pitchFamily="2" charset="2"/>
              <a:buAutoNum type="arabicPeriod"/>
              <a:defRPr/>
            </a:pPr>
            <a:r>
              <a:rPr lang="en-US" sz="3400" dirty="0"/>
              <a:t>Describe insulin therapy </a:t>
            </a:r>
          </a:p>
          <a:p>
            <a:pPr marL="514350" indent="-514350">
              <a:buFont typeface="Wingdings" pitchFamily="2" charset="2"/>
              <a:buAutoNum type="arabicPeriod"/>
              <a:defRPr/>
            </a:pPr>
            <a:r>
              <a:rPr lang="en-US" sz="3400" dirty="0"/>
              <a:t>Gain understanding of Type 2 Meds.</a:t>
            </a:r>
          </a:p>
          <a:p>
            <a:pPr marL="514350" indent="-514350">
              <a:buFont typeface="Wingdings" pitchFamily="2" charset="2"/>
              <a:buAutoNum type="arabicPeriod"/>
              <a:defRPr/>
            </a:pPr>
            <a:r>
              <a:rPr lang="en-US" sz="3200" dirty="0"/>
              <a:t>Review glucose patterns and determine how to adjust therapy to improve glucose.</a:t>
            </a:r>
            <a:endParaRPr lang="en-US" sz="3400" dirty="0"/>
          </a:p>
          <a:p>
            <a:pPr marL="514350" indent="-514350" eaLnBrk="1" hangingPunct="1">
              <a:buFont typeface="Wingdings" pitchFamily="2" charset="2"/>
              <a:buAutoNum type="arabicPeriod"/>
              <a:defRPr/>
            </a:pPr>
            <a:r>
              <a:rPr lang="en-US" sz="3400" dirty="0"/>
              <a:t>Discuss gut bacteria and healthy eating</a:t>
            </a:r>
          </a:p>
          <a:p>
            <a:pPr marL="514350" indent="-514350">
              <a:buFont typeface="Wingdings" pitchFamily="2" charset="2"/>
              <a:buAutoNum type="arabicPeriod"/>
              <a:defRPr/>
            </a:pPr>
            <a:r>
              <a:rPr lang="en-US" sz="3400" dirty="0"/>
              <a:t>Demonstrate successful teaching strategies</a:t>
            </a:r>
          </a:p>
          <a:p>
            <a:pPr marL="514350" indent="-514350" eaLnBrk="1" hangingPunct="1">
              <a:buFont typeface="Wingdings" pitchFamily="2" charset="2"/>
              <a:buAutoNum type="arabicPeriod"/>
              <a:defRPr/>
            </a:pPr>
            <a:endParaRPr lang="en-US" sz="3400" dirty="0"/>
          </a:p>
        </p:txBody>
      </p:sp>
    </p:spTree>
    <p:custDataLst>
      <p:tags r:id="rId1"/>
    </p:custDataLst>
    <p:extLst>
      <p:ext uri="{BB962C8B-B14F-4D97-AF65-F5344CB8AC3E}">
        <p14:creationId xmlns:p14="http://schemas.microsoft.com/office/powerpoint/2010/main" val="136751070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775" y="299357"/>
            <a:ext cx="8229600" cy="879021"/>
          </a:xfrm>
        </p:spPr>
        <p:txBody>
          <a:bodyPr>
            <a:normAutofit fontScale="90000"/>
          </a:bodyPr>
          <a:lstStyle/>
          <a:p>
            <a:r>
              <a:rPr lang="en-US" dirty="0"/>
              <a:t>CDE® Coach App – Download Success</a:t>
            </a:r>
          </a:p>
        </p:txBody>
      </p:sp>
      <p:sp>
        <p:nvSpPr>
          <p:cNvPr id="5" name="TextBox 4"/>
          <p:cNvSpPr txBox="1"/>
          <p:nvPr/>
        </p:nvSpPr>
        <p:spPr>
          <a:xfrm>
            <a:off x="457200" y="2819400"/>
            <a:ext cx="3016370" cy="381000"/>
          </a:xfrm>
          <a:prstGeom prst="rect">
            <a:avLst/>
          </a:prstGeom>
          <a:noFill/>
        </p:spPr>
        <p:txBody>
          <a:bodyPr wrap="square" rtlCol="0">
            <a:spAutoFit/>
          </a:bodyPr>
          <a:lstStyle/>
          <a:p>
            <a:r>
              <a:rPr lang="en-US" dirty="0"/>
              <a:t> </a:t>
            </a:r>
          </a:p>
        </p:txBody>
      </p:sp>
      <p:sp>
        <p:nvSpPr>
          <p:cNvPr id="3" name="Content Placeholder 2"/>
          <p:cNvSpPr>
            <a:spLocks noGrp="1"/>
          </p:cNvSpPr>
          <p:nvPr>
            <p:ph sz="quarter" idx="1"/>
          </p:nvPr>
        </p:nvSpPr>
        <p:spPr>
          <a:xfrm>
            <a:off x="444230" y="1225685"/>
            <a:ext cx="5194570" cy="4931275"/>
          </a:xfrm>
        </p:spPr>
        <p:txBody>
          <a:bodyPr/>
          <a:lstStyle/>
          <a:p>
            <a:pPr marL="0" indent="0">
              <a:buNone/>
            </a:pPr>
            <a:endParaRPr lang="en-US" dirty="0"/>
          </a:p>
          <a:p>
            <a:pPr lvl="1"/>
            <a:endParaRPr lang="en-US" dirty="0"/>
          </a:p>
          <a:p>
            <a:pPr lvl="1"/>
            <a:endParaRPr lang="en-US" dirty="0"/>
          </a:p>
          <a:p>
            <a:endParaRPr lang="en-US" dirty="0"/>
          </a:p>
        </p:txBody>
      </p:sp>
      <p:pic>
        <p:nvPicPr>
          <p:cNvPr id="11" name="Picture 10"/>
          <p:cNvPicPr>
            <a:picLocks noChangeAspect="1"/>
          </p:cNvPicPr>
          <p:nvPr/>
        </p:nvPicPr>
        <p:blipFill>
          <a:blip r:embed="rId2"/>
          <a:stretch>
            <a:fillRect/>
          </a:stretch>
        </p:blipFill>
        <p:spPr>
          <a:xfrm>
            <a:off x="1538049" y="1223212"/>
            <a:ext cx="7124700" cy="363725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437" y="1371599"/>
            <a:ext cx="1400493" cy="1400493"/>
          </a:xfrm>
          <a:prstGeom prst="rect">
            <a:avLst/>
          </a:prstGeom>
        </p:spPr>
      </p:pic>
      <p:pic>
        <p:nvPicPr>
          <p:cNvPr id="6" name="Picture 5"/>
          <p:cNvPicPr>
            <a:picLocks noChangeAspect="1"/>
          </p:cNvPicPr>
          <p:nvPr/>
        </p:nvPicPr>
        <p:blipFill>
          <a:blip r:embed="rId4"/>
          <a:stretch>
            <a:fillRect/>
          </a:stretch>
        </p:blipFill>
        <p:spPr>
          <a:xfrm>
            <a:off x="2140978" y="3190684"/>
            <a:ext cx="1848509" cy="569407"/>
          </a:xfrm>
          <a:prstGeom prst="rect">
            <a:avLst/>
          </a:prstGeom>
        </p:spPr>
      </p:pic>
      <p:pic>
        <p:nvPicPr>
          <p:cNvPr id="1031" name="Picture 7" descr="Downloadinappsto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5052" y="3190684"/>
            <a:ext cx="2102328" cy="638487"/>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https://staticapp.icpsc.com/icp/loadimage.php/mogile/559239/f8cdcc11af6f5e5e4ae1bd9eaf0cc7f4/image/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9215" y="2950220"/>
            <a:ext cx="1456170" cy="2600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2055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a:xfrm>
            <a:off x="426720" y="537210"/>
            <a:ext cx="8336280" cy="681990"/>
          </a:xfrm>
        </p:spPr>
        <p:txBody>
          <a:bodyPr>
            <a:normAutofit fontScale="90000"/>
          </a:bodyPr>
          <a:lstStyle/>
          <a:p>
            <a:pPr eaLnBrk="1" hangingPunct="1">
              <a:buFont typeface="Monotype Sorts" pitchFamily="2" charset="2"/>
              <a:buNone/>
            </a:pPr>
            <a:r>
              <a:rPr lang="en-US" sz="4400" dirty="0"/>
              <a:t>Using Alcohol Safely</a:t>
            </a:r>
            <a:endParaRPr lang="en-US" dirty="0">
              <a:sym typeface="Monotype Sorts" pitchFamily="2" charset="2"/>
            </a:endParaRPr>
          </a:p>
        </p:txBody>
      </p:sp>
      <p:sp>
        <p:nvSpPr>
          <p:cNvPr id="374787" name="Rectangle 3"/>
          <p:cNvSpPr>
            <a:spLocks noGrp="1" noChangeArrowheads="1"/>
          </p:cNvSpPr>
          <p:nvPr>
            <p:ph type="body" idx="1"/>
          </p:nvPr>
        </p:nvSpPr>
        <p:spPr>
          <a:xfrm>
            <a:off x="430132" y="1264693"/>
            <a:ext cx="6504068" cy="5181600"/>
          </a:xfrm>
        </p:spPr>
        <p:txBody>
          <a:bodyPr>
            <a:normAutofit fontScale="92500" lnSpcReduction="20000"/>
          </a:bodyPr>
          <a:lstStyle/>
          <a:p>
            <a:r>
              <a:rPr lang="en-US" dirty="0"/>
              <a:t>Women- 1 or fewer alcoholic drinks a day </a:t>
            </a:r>
          </a:p>
          <a:p>
            <a:r>
              <a:rPr lang="en-US" dirty="0"/>
              <a:t>Men 2 or fewer alcoholic drinks a day</a:t>
            </a:r>
          </a:p>
          <a:p>
            <a:pPr lvl="1"/>
            <a:r>
              <a:rPr lang="en-US" dirty="0"/>
              <a:t>1 alcoholic drink equals</a:t>
            </a:r>
          </a:p>
          <a:p>
            <a:pPr lvl="2"/>
            <a:r>
              <a:rPr lang="en-US" dirty="0"/>
              <a:t>12 </a:t>
            </a:r>
            <a:r>
              <a:rPr lang="en-US" dirty="0" err="1"/>
              <a:t>oz</a:t>
            </a:r>
            <a:r>
              <a:rPr lang="en-US" dirty="0"/>
              <a:t> beer, 5 </a:t>
            </a:r>
            <a:r>
              <a:rPr lang="en-US" dirty="0" err="1"/>
              <a:t>oz</a:t>
            </a:r>
            <a:r>
              <a:rPr lang="en-US" dirty="0"/>
              <a:t> glass of wine, or  1.5 </a:t>
            </a:r>
            <a:r>
              <a:rPr lang="en-US" dirty="0" err="1"/>
              <a:t>oz</a:t>
            </a:r>
            <a:r>
              <a:rPr lang="en-US" dirty="0"/>
              <a:t> distilled spirits (vodka, gin </a:t>
            </a:r>
            <a:r>
              <a:rPr lang="en-US" dirty="0" err="1"/>
              <a:t>etc</a:t>
            </a:r>
            <a:r>
              <a:rPr lang="en-US" dirty="0"/>
              <a:t>)</a:t>
            </a:r>
          </a:p>
          <a:p>
            <a:r>
              <a:rPr lang="en-US" dirty="0"/>
              <a:t>If drink, limit amount and drink w/ food. </a:t>
            </a:r>
          </a:p>
          <a:p>
            <a:r>
              <a:rPr lang="en-US" dirty="0"/>
              <a:t>Ask HCP if safe for you to drink. Tell them your usual quantity and frequency.  </a:t>
            </a:r>
          </a:p>
          <a:p>
            <a:pPr eaLnBrk="1" hangingPunct="1"/>
            <a:r>
              <a:rPr lang="en-US" dirty="0"/>
              <a:t> Can cause hypo and worsen neuropathy</a:t>
            </a:r>
          </a:p>
        </p:txBody>
      </p:sp>
      <p:pic>
        <p:nvPicPr>
          <p:cNvPr id="2" name="Picture 1"/>
          <p:cNvPicPr>
            <a:picLocks noChangeAspect="1"/>
          </p:cNvPicPr>
          <p:nvPr/>
        </p:nvPicPr>
        <p:blipFill>
          <a:blip r:embed="rId4"/>
          <a:stretch>
            <a:fillRect/>
          </a:stretch>
        </p:blipFill>
        <p:spPr>
          <a:xfrm>
            <a:off x="6775146" y="1447800"/>
            <a:ext cx="1991266" cy="2891455"/>
          </a:xfrm>
          <a:prstGeom prst="rect">
            <a:avLst/>
          </a:prstGeom>
        </p:spPr>
      </p:pic>
    </p:spTree>
    <p:custDataLst>
      <p:tags r:id="rId1"/>
    </p:custDataLst>
    <p:extLst>
      <p:ext uri="{BB962C8B-B14F-4D97-AF65-F5344CB8AC3E}">
        <p14:creationId xmlns:p14="http://schemas.microsoft.com/office/powerpoint/2010/main" val="1624036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0226"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1/2 cup </a:t>
            </a:r>
          </a:p>
          <a:p>
            <a:pPr algn="ctr" eaLnBrk="1" hangingPunct="1"/>
            <a:r>
              <a:rPr lang="en-US" sz="1400">
                <a:latin typeface="Tahoma" pitchFamily="34" charset="0"/>
                <a:cs typeface="Times New Roman" pitchFamily="18" charset="0"/>
              </a:rPr>
              <a:t>cooked beans</a:t>
            </a:r>
            <a:endParaRPr lang="en-US" sz="1400">
              <a:latin typeface="Tahoma" pitchFamily="34" charset="0"/>
            </a:endParaRPr>
          </a:p>
        </p:txBody>
      </p:sp>
      <p:sp>
        <p:nvSpPr>
          <p:cNvPr id="180227" name="Text Box 3"/>
          <p:cNvSpPr txBox="1">
            <a:spLocks noChangeArrowheads="1"/>
          </p:cNvSpPr>
          <p:nvPr/>
        </p:nvSpPr>
        <p:spPr bwMode="auto">
          <a:xfrm>
            <a:off x="6858738" y="4740275"/>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1/2 English muffin</a:t>
            </a:r>
          </a:p>
        </p:txBody>
      </p:sp>
      <p:sp>
        <p:nvSpPr>
          <p:cNvPr id="180228"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0229" name="Text Box 5"/>
          <p:cNvSpPr txBox="1">
            <a:spLocks noChangeArrowheads="1"/>
          </p:cNvSpPr>
          <p:nvPr/>
        </p:nvSpPr>
        <p:spPr bwMode="auto">
          <a:xfrm>
            <a:off x="2819400" y="22860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 small ear of corn or 1/2 cup corn</a:t>
            </a:r>
            <a:endParaRPr lang="en-US" sz="1400">
              <a:latin typeface="Arial" charset="0"/>
            </a:endParaRPr>
          </a:p>
        </p:txBody>
      </p:sp>
      <p:sp>
        <p:nvSpPr>
          <p:cNvPr id="180230" name="Text Box 6"/>
          <p:cNvSpPr txBox="1">
            <a:spLocks noChangeArrowheads="1"/>
          </p:cNvSpPr>
          <p:nvPr/>
        </p:nvSpPr>
        <p:spPr bwMode="auto">
          <a:xfrm>
            <a:off x="7086600" y="44196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potato</a:t>
            </a:r>
            <a:endParaRPr lang="en-US" sz="1400">
              <a:latin typeface="Tahoma" pitchFamily="34" charset="0"/>
            </a:endParaRPr>
          </a:p>
        </p:txBody>
      </p:sp>
      <p:sp>
        <p:nvSpPr>
          <p:cNvPr id="180231" name="Text Box 7"/>
          <p:cNvSpPr txBox="1">
            <a:spLocks noChangeArrowheads="1"/>
          </p:cNvSpPr>
          <p:nvPr/>
        </p:nvSpPr>
        <p:spPr bwMode="auto">
          <a:xfrm>
            <a:off x="3622720" y="6011862"/>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5-6 small crackers</a:t>
            </a:r>
            <a:endParaRPr lang="en-US" sz="1400" dirty="0">
              <a:latin typeface="Tahoma" pitchFamily="34" charset="0"/>
            </a:endParaRPr>
          </a:p>
          <a:p>
            <a:pPr eaLnBrk="1" hangingPunct="1"/>
            <a:endParaRPr lang="en-US" sz="1400" dirty="0">
              <a:latin typeface="Tahoma" pitchFamily="34" charset="0"/>
            </a:endParaRPr>
          </a:p>
        </p:txBody>
      </p:sp>
      <p:sp>
        <p:nvSpPr>
          <p:cNvPr id="180232" name="Text Box 9"/>
          <p:cNvSpPr txBox="1">
            <a:spLocks noChangeArrowheads="1"/>
          </p:cNvSpPr>
          <p:nvPr/>
        </p:nvSpPr>
        <p:spPr bwMode="auto">
          <a:xfrm>
            <a:off x="1143000" y="44958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rice</a:t>
            </a:r>
            <a:endParaRPr lang="en-US" sz="1400">
              <a:latin typeface="Tahoma" pitchFamily="34" charset="0"/>
            </a:endParaRPr>
          </a:p>
        </p:txBody>
      </p:sp>
      <p:sp>
        <p:nvSpPr>
          <p:cNvPr id="180233" name="Text Box 10"/>
          <p:cNvSpPr txBox="1">
            <a:spLocks noChangeArrowheads="1"/>
          </p:cNvSpPr>
          <p:nvPr/>
        </p:nvSpPr>
        <p:spPr bwMode="auto">
          <a:xfrm>
            <a:off x="6934200" y="2895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3/4 cup cold cereal</a:t>
            </a:r>
            <a:endParaRPr lang="en-US" sz="1400">
              <a:latin typeface="Tahoma" pitchFamily="34" charset="0"/>
            </a:endParaRPr>
          </a:p>
        </p:txBody>
      </p:sp>
      <p:sp>
        <p:nvSpPr>
          <p:cNvPr id="180236"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7" name="Line 14"/>
          <p:cNvSpPr>
            <a:spLocks noChangeShapeType="1"/>
          </p:cNvSpPr>
          <p:nvPr/>
        </p:nvSpPr>
        <p:spPr bwMode="auto">
          <a:xfrm flipV="1">
            <a:off x="5029200" y="2895600"/>
            <a:ext cx="762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8"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9"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0"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1"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2" name="Line 19"/>
          <p:cNvSpPr>
            <a:spLocks noChangeShapeType="1"/>
          </p:cNvSpPr>
          <p:nvPr/>
        </p:nvSpPr>
        <p:spPr bwMode="auto">
          <a:xfrm>
            <a:off x="4872507" y="4682331"/>
            <a:ext cx="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3"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4"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5"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0246"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0247"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0248"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0249" name="Rectangle 27"/>
          <p:cNvSpPr>
            <a:spLocks noChangeArrowheads="1"/>
          </p:cNvSpPr>
          <p:nvPr/>
        </p:nvSpPr>
        <p:spPr bwMode="auto">
          <a:xfrm>
            <a:off x="366713" y="5715000"/>
            <a:ext cx="1292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1 small tortilla</a:t>
            </a:r>
          </a:p>
        </p:txBody>
      </p:sp>
      <p:pic>
        <p:nvPicPr>
          <p:cNvPr id="180250" name="Picture 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1676400"/>
            <a:ext cx="91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1"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2" name="Picture 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7675" y="5082437"/>
            <a:ext cx="114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3" name="Picture 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3505200"/>
            <a:ext cx="11303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4" name="Picture 3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1752600"/>
            <a:ext cx="100965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55" name="Text Box 8"/>
          <p:cNvSpPr txBox="1">
            <a:spLocks noChangeArrowheads="1"/>
          </p:cNvSpPr>
          <p:nvPr/>
        </p:nvSpPr>
        <p:spPr bwMode="auto">
          <a:xfrm>
            <a:off x="47244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pasta</a:t>
            </a:r>
            <a:endParaRPr lang="en-US" sz="1400">
              <a:latin typeface="Tahoma" pitchFamily="34" charset="0"/>
            </a:endParaRPr>
          </a:p>
        </p:txBody>
      </p:sp>
      <p:pic>
        <p:nvPicPr>
          <p:cNvPr id="180256" name="Picture 37" descr="MPj0144238000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1752600"/>
            <a:ext cx="12192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7" name="Picture 43" descr="441078_tortill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00200" y="5181600"/>
            <a:ext cx="11239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8" name="Picture 51" descr="MPj01754290000[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34200" y="1905000"/>
            <a:ext cx="13716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9" name="Picture 53" descr="b02406muf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58738" y="5192617"/>
            <a:ext cx="16097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60" name="Picture 55" descr="potat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39000" y="3657600"/>
            <a:ext cx="1085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30223" y="214637"/>
            <a:ext cx="8229600" cy="990600"/>
          </a:xfrm>
        </p:spPr>
        <p:txBody>
          <a:bodyPr/>
          <a:lstStyle/>
          <a:p>
            <a:r>
              <a:rPr lang="en-US" dirty="0"/>
              <a:t>Carb Counting - Starch</a:t>
            </a:r>
          </a:p>
        </p:txBody>
      </p:sp>
      <p:sp>
        <p:nvSpPr>
          <p:cNvPr id="180235" name="Text Box 12"/>
          <p:cNvSpPr txBox="1">
            <a:spLocks noChangeArrowheads="1"/>
          </p:cNvSpPr>
          <p:nvPr/>
        </p:nvSpPr>
        <p:spPr bwMode="auto">
          <a:xfrm>
            <a:off x="6187225" y="239048"/>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1">
                    <a:lumMod val="50000"/>
                  </a:schemeClr>
                </a:solidFill>
                <a:latin typeface="Tahoma" pitchFamily="34" charset="0"/>
              </a:rPr>
              <a:t>Each Food has:</a:t>
            </a:r>
          </a:p>
          <a:p>
            <a:pPr eaLnBrk="1" hangingPunct="1"/>
            <a:r>
              <a:rPr lang="en-US" sz="2000" dirty="0">
                <a:solidFill>
                  <a:schemeClr val="accent1">
                    <a:lumMod val="50000"/>
                  </a:schemeClr>
                </a:solidFill>
                <a:latin typeface="Tahoma" pitchFamily="34" charset="0"/>
                <a:cs typeface="Times New Roman" pitchFamily="18" charset="0"/>
              </a:rPr>
              <a:t>    80 Calories</a:t>
            </a:r>
            <a:endParaRPr lang="en-US" sz="2000" dirty="0">
              <a:solidFill>
                <a:schemeClr val="accent1">
                  <a:lumMod val="50000"/>
                </a:schemeClr>
              </a:solidFill>
              <a:latin typeface="Tahoma" pitchFamily="34" charset="0"/>
            </a:endParaRPr>
          </a:p>
          <a:p>
            <a:pPr eaLnBrk="1" hangingPunct="1"/>
            <a:r>
              <a:rPr lang="en-US" sz="2000" dirty="0">
                <a:solidFill>
                  <a:schemeClr val="accent1">
                    <a:lumMod val="50000"/>
                  </a:schemeClr>
                </a:solidFill>
                <a:latin typeface="Tahoma" pitchFamily="34" charset="0"/>
                <a:cs typeface="Times New Roman" pitchFamily="18" charset="0"/>
              </a:rPr>
              <a:t>    15 grams carb</a:t>
            </a:r>
            <a:endParaRPr lang="en-US" sz="2000" dirty="0">
              <a:solidFill>
                <a:schemeClr val="accent1">
                  <a:lumMod val="50000"/>
                </a:schemeClr>
              </a:solidFill>
              <a:latin typeface="Tahoma" pitchFamily="34" charset="0"/>
            </a:endParaRPr>
          </a:p>
          <a:p>
            <a:pPr eaLnBrk="1" hangingPunct="1"/>
            <a:endParaRPr lang="en-US" sz="1400" dirty="0">
              <a:solidFill>
                <a:schemeClr val="folHlink"/>
              </a:solidFill>
              <a:latin typeface="Arial" charset="0"/>
            </a:endParaRPr>
          </a:p>
        </p:txBody>
      </p:sp>
    </p:spTree>
    <p:custDataLst>
      <p:tags r:id="rId1"/>
    </p:custDataLst>
    <p:extLst>
      <p:ext uri="{BB962C8B-B14F-4D97-AF65-F5344CB8AC3E}">
        <p14:creationId xmlns:p14="http://schemas.microsoft.com/office/powerpoint/2010/main" val="353385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50"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fresh fruit</a:t>
            </a:r>
            <a:endParaRPr lang="en-US" sz="1400">
              <a:latin typeface="Tahoma" pitchFamily="34" charset="0"/>
            </a:endParaRPr>
          </a:p>
        </p:txBody>
      </p:sp>
      <p:sp>
        <p:nvSpPr>
          <p:cNvPr id="181251" name="Text Box 3"/>
          <p:cNvSpPr txBox="1">
            <a:spLocks noChangeArrowheads="1"/>
          </p:cNvSpPr>
          <p:nvPr/>
        </p:nvSpPr>
        <p:spPr bwMode="auto">
          <a:xfrm>
            <a:off x="5759361" y="55546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1 1/4 cup strawberries</a:t>
            </a:r>
          </a:p>
        </p:txBody>
      </p:sp>
      <p:sp>
        <p:nvSpPr>
          <p:cNvPr id="181252"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1253" name="Text Box 5"/>
          <p:cNvSpPr txBox="1">
            <a:spLocks noChangeArrowheads="1"/>
          </p:cNvSpPr>
          <p:nvPr/>
        </p:nvSpPr>
        <p:spPr bwMode="auto">
          <a:xfrm>
            <a:off x="533400" y="43434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17 small grapes</a:t>
            </a:r>
            <a:endParaRPr lang="en-US" sz="1400">
              <a:latin typeface="Arial" charset="0"/>
            </a:endParaRPr>
          </a:p>
        </p:txBody>
      </p:sp>
      <p:sp>
        <p:nvSpPr>
          <p:cNvPr id="181254" name="Text Box 6"/>
          <p:cNvSpPr txBox="1">
            <a:spLocks noChangeArrowheads="1"/>
          </p:cNvSpPr>
          <p:nvPr/>
        </p:nvSpPr>
        <p:spPr bwMode="auto">
          <a:xfrm>
            <a:off x="7086600" y="4572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cup melon</a:t>
            </a:r>
            <a:endParaRPr lang="en-US" sz="1400">
              <a:latin typeface="Tahoma" pitchFamily="34" charset="0"/>
            </a:endParaRPr>
          </a:p>
        </p:txBody>
      </p:sp>
      <p:sp>
        <p:nvSpPr>
          <p:cNvPr id="181255" name="Text Box 7"/>
          <p:cNvSpPr txBox="1">
            <a:spLocks noChangeArrowheads="1"/>
          </p:cNvSpPr>
          <p:nvPr/>
        </p:nvSpPr>
        <p:spPr bwMode="auto">
          <a:xfrm>
            <a:off x="3810000" y="6400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latin typeface="Tahoma" pitchFamily="34" charset="0"/>
            </a:endParaRPr>
          </a:p>
        </p:txBody>
      </p:sp>
      <p:sp>
        <p:nvSpPr>
          <p:cNvPr id="181256" name="Text Box 9"/>
          <p:cNvSpPr txBox="1">
            <a:spLocks noChangeArrowheads="1"/>
          </p:cNvSpPr>
          <p:nvPr/>
        </p:nvSpPr>
        <p:spPr bwMode="auto">
          <a:xfrm>
            <a:off x="2971800" y="2514600"/>
            <a:ext cx="175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fruit juice</a:t>
            </a:r>
            <a:endParaRPr lang="en-US" sz="1400">
              <a:latin typeface="Tahoma" pitchFamily="34" charset="0"/>
            </a:endParaRPr>
          </a:p>
        </p:txBody>
      </p:sp>
      <p:sp>
        <p:nvSpPr>
          <p:cNvPr id="181257" name="Text Box 10"/>
          <p:cNvSpPr txBox="1">
            <a:spLocks noChangeArrowheads="1"/>
          </p:cNvSpPr>
          <p:nvPr/>
        </p:nvSpPr>
        <p:spPr bwMode="auto">
          <a:xfrm>
            <a:off x="6934200" y="2895600"/>
            <a:ext cx="18288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rPr>
              <a:t>½ cup unsweetened apple sauce</a:t>
            </a:r>
          </a:p>
        </p:txBody>
      </p:sp>
      <p:sp>
        <p:nvSpPr>
          <p:cNvPr id="181260"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1" name="Line 14"/>
          <p:cNvSpPr>
            <a:spLocks noChangeShapeType="1"/>
          </p:cNvSpPr>
          <p:nvPr/>
        </p:nvSpPr>
        <p:spPr bwMode="auto">
          <a:xfrm flipV="1">
            <a:off x="5234110" y="2919950"/>
            <a:ext cx="1524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2" name="Line 15"/>
          <p:cNvSpPr>
            <a:spLocks noChangeShapeType="1"/>
          </p:cNvSpPr>
          <p:nvPr/>
        </p:nvSpPr>
        <p:spPr bwMode="auto">
          <a:xfrm flipH="1" flipV="1">
            <a:off x="4114800" y="3048000"/>
            <a:ext cx="22860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3"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4"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5"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6" name="Line 19"/>
          <p:cNvSpPr>
            <a:spLocks noChangeShapeType="1"/>
          </p:cNvSpPr>
          <p:nvPr/>
        </p:nvSpPr>
        <p:spPr bwMode="auto">
          <a:xfrm>
            <a:off x="4876800" y="4838700"/>
            <a:ext cx="0" cy="2746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7"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8"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9"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1270"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1271"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1272"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1273" name="Rectangle 27"/>
          <p:cNvSpPr>
            <a:spLocks noChangeArrowheads="1"/>
          </p:cNvSpPr>
          <p:nvPr/>
        </p:nvSpPr>
        <p:spPr bwMode="auto">
          <a:xfrm>
            <a:off x="964283" y="5029200"/>
            <a:ext cx="1522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¼ cup dried fruit</a:t>
            </a:r>
          </a:p>
        </p:txBody>
      </p:sp>
      <p:pic>
        <p:nvPicPr>
          <p:cNvPr id="181274"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5" name="Rectangle 27"/>
          <p:cNvSpPr>
            <a:spLocks noChangeArrowheads="1"/>
          </p:cNvSpPr>
          <p:nvPr/>
        </p:nvSpPr>
        <p:spPr bwMode="auto">
          <a:xfrm>
            <a:off x="3794438" y="5191919"/>
            <a:ext cx="12239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2 </a:t>
            </a:r>
            <a:r>
              <a:rPr lang="en-US" sz="1400" dirty="0" err="1">
                <a:latin typeface="Tahoma" pitchFamily="34" charset="0"/>
                <a:cs typeface="Times New Roman" pitchFamily="18" charset="0"/>
              </a:rPr>
              <a:t>tbsp</a:t>
            </a:r>
            <a:r>
              <a:rPr lang="en-US" sz="1400" dirty="0">
                <a:latin typeface="Tahoma" pitchFamily="34" charset="0"/>
                <a:cs typeface="Times New Roman" pitchFamily="18" charset="0"/>
              </a:rPr>
              <a:t> raisins</a:t>
            </a:r>
          </a:p>
        </p:txBody>
      </p:sp>
      <p:pic>
        <p:nvPicPr>
          <p:cNvPr id="181276" name="Picture 38" descr="C:\Users\HP_Administrator\AppData\Local\Microsoft\Windows\Temporary Internet Files\Content.IE5\SES04SCU\MPj040925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752600"/>
            <a:ext cx="947738"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77" name="Picture 40" descr="C:\Users\HP_Administrator\AppData\Local\Microsoft\Windows\Temporary Internet Files\Content.IE5\H1OY46O2\MPj0314258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3243" y="1366446"/>
            <a:ext cx="6207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8" name="Text Box 8"/>
          <p:cNvSpPr txBox="1">
            <a:spLocks noChangeArrowheads="1"/>
          </p:cNvSpPr>
          <p:nvPr/>
        </p:nvSpPr>
        <p:spPr bwMode="auto">
          <a:xfrm>
            <a:off x="5029200" y="2549269"/>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banana</a:t>
            </a:r>
            <a:endParaRPr lang="en-US" sz="1400">
              <a:latin typeface="Tahoma" pitchFamily="34" charset="0"/>
            </a:endParaRPr>
          </a:p>
        </p:txBody>
      </p:sp>
      <p:pic>
        <p:nvPicPr>
          <p:cNvPr id="181279" name="Picture 42" descr="C:\Users\HP_Administrator\AppData\Local\Microsoft\Windows\Temporary Internet Files\Content.IE5\O2FPU4Z6\MPj0314006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3657600"/>
            <a:ext cx="1479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0" name="Picture 45" descr="http://www.everdale.org/gallery/main.php?g2_view=core.DownloadItem&amp;g2_itemId=893&amp;g2_serialNumber=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5334000"/>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1" name="Picture 47" descr="http://static.flickr.com/114/295056372_1fe5559c1b_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2057400"/>
            <a:ext cx="1179513"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2" name="Picture 49" descr="http://content.answers.com/main/content/wp/en/thumb/e/e6/200px-Sun-Maid_Raisins_Log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45013" y="5460743"/>
            <a:ext cx="812800"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3" name="Picture 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9000" y="1371600"/>
            <a:ext cx="8810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4" name="Picture 3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83426" y="5062672"/>
            <a:ext cx="9715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5" name="Picture 3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2000" y="3429000"/>
            <a:ext cx="14668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r>
              <a:rPr lang="en-US" dirty="0">
                <a:solidFill>
                  <a:schemeClr val="tx2"/>
                </a:solidFill>
                <a:latin typeface="Tahoma" pitchFamily="34" charset="0"/>
                <a:cs typeface="Times New Roman" pitchFamily="18" charset="0"/>
              </a:rPr>
              <a:t>Carb counting- fruit</a:t>
            </a:r>
            <a:endParaRPr lang="en-US" dirty="0"/>
          </a:p>
        </p:txBody>
      </p:sp>
      <p:sp>
        <p:nvSpPr>
          <p:cNvPr id="181259" name="Text Box 12"/>
          <p:cNvSpPr txBox="1">
            <a:spLocks noChangeArrowheads="1"/>
          </p:cNvSpPr>
          <p:nvPr/>
        </p:nvSpPr>
        <p:spPr bwMode="auto">
          <a:xfrm>
            <a:off x="6134100" y="186532"/>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60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    15 grams carb</a:t>
            </a:r>
            <a:endParaRPr lang="en-US" sz="2000" dirty="0">
              <a:solidFill>
                <a:schemeClr val="tx2">
                  <a:lumMod val="50000"/>
                </a:schemeClr>
              </a:solidFill>
              <a:latin typeface="Tahoma" pitchFamily="34" charset="0"/>
            </a:endParaRPr>
          </a:p>
          <a:p>
            <a:pPr eaLnBrk="1" hangingPunct="1"/>
            <a:endParaRPr lang="en-US" sz="1400" dirty="0">
              <a:solidFill>
                <a:srgbClr val="64EA81"/>
              </a:solidFill>
              <a:latin typeface="Arial" charset="0"/>
            </a:endParaRPr>
          </a:p>
        </p:txBody>
      </p:sp>
    </p:spTree>
    <p:custDataLst>
      <p:tags r:id="rId1"/>
    </p:custDataLst>
    <p:extLst>
      <p:ext uri="{BB962C8B-B14F-4D97-AF65-F5344CB8AC3E}">
        <p14:creationId xmlns:p14="http://schemas.microsoft.com/office/powerpoint/2010/main" val="2601999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2274"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2275" name="Text Box 6"/>
          <p:cNvSpPr txBox="1">
            <a:spLocks noChangeArrowheads="1"/>
          </p:cNvSpPr>
          <p:nvPr/>
        </p:nvSpPr>
        <p:spPr bwMode="auto">
          <a:xfrm>
            <a:off x="7010400" y="5715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light fruit yogurt</a:t>
            </a:r>
            <a:endParaRPr lang="en-US" sz="1400">
              <a:latin typeface="Tahoma" pitchFamily="34" charset="0"/>
            </a:endParaRPr>
          </a:p>
        </p:txBody>
      </p:sp>
      <p:sp>
        <p:nvSpPr>
          <p:cNvPr id="182276" name="Text Box 7"/>
          <p:cNvSpPr txBox="1">
            <a:spLocks noChangeArrowheads="1"/>
          </p:cNvSpPr>
          <p:nvPr/>
        </p:nvSpPr>
        <p:spPr bwMode="auto">
          <a:xfrm>
            <a:off x="3672681" y="5981391"/>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8 </a:t>
            </a:r>
            <a:r>
              <a:rPr lang="en-US" sz="1400" dirty="0" err="1">
                <a:latin typeface="Tahoma" pitchFamily="34" charset="0"/>
                <a:cs typeface="Times New Roman" pitchFamily="18" charset="0"/>
              </a:rPr>
              <a:t>oz</a:t>
            </a:r>
            <a:r>
              <a:rPr lang="en-US" sz="1400" dirty="0">
                <a:latin typeface="Tahoma" pitchFamily="34" charset="0"/>
                <a:cs typeface="Times New Roman" pitchFamily="18" charset="0"/>
              </a:rPr>
              <a:t> soy milk</a:t>
            </a:r>
            <a:endParaRPr lang="en-US" sz="1400" dirty="0">
              <a:latin typeface="Tahoma" pitchFamily="34" charset="0"/>
            </a:endParaRPr>
          </a:p>
          <a:p>
            <a:pPr eaLnBrk="1" hangingPunct="1"/>
            <a:endParaRPr lang="en-US" sz="1400" dirty="0">
              <a:latin typeface="Tahoma" pitchFamily="34" charset="0"/>
            </a:endParaRPr>
          </a:p>
        </p:txBody>
      </p:sp>
      <p:sp>
        <p:nvSpPr>
          <p:cNvPr id="182277" name="Text Box 9"/>
          <p:cNvSpPr txBox="1">
            <a:spLocks noChangeArrowheads="1"/>
          </p:cNvSpPr>
          <p:nvPr/>
        </p:nvSpPr>
        <p:spPr bwMode="auto">
          <a:xfrm>
            <a:off x="1143000" y="54102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8 oz milk</a:t>
            </a:r>
            <a:endParaRPr lang="en-US" sz="1400">
              <a:latin typeface="Tahoma" pitchFamily="34" charset="0"/>
            </a:endParaRPr>
          </a:p>
        </p:txBody>
      </p:sp>
      <p:sp>
        <p:nvSpPr>
          <p:cNvPr id="182278" name="Text Box 10"/>
          <p:cNvSpPr txBox="1">
            <a:spLocks noChangeArrowheads="1"/>
          </p:cNvSpPr>
          <p:nvPr/>
        </p:nvSpPr>
        <p:spPr bwMode="auto">
          <a:xfrm>
            <a:off x="6934200" y="3276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plain yogurt</a:t>
            </a:r>
            <a:endParaRPr lang="en-US" sz="1400">
              <a:latin typeface="Tahoma" pitchFamily="34" charset="0"/>
            </a:endParaRPr>
          </a:p>
        </p:txBody>
      </p:sp>
      <p:sp>
        <p:nvSpPr>
          <p:cNvPr id="182281" name="Line 13"/>
          <p:cNvSpPr>
            <a:spLocks noChangeShapeType="1"/>
          </p:cNvSpPr>
          <p:nvPr/>
        </p:nvSpPr>
        <p:spPr bwMode="auto">
          <a:xfrm flipV="1">
            <a:off x="5562600" y="3124200"/>
            <a:ext cx="1371600" cy="457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2" name="Line 15"/>
          <p:cNvSpPr>
            <a:spLocks noChangeShapeType="1"/>
          </p:cNvSpPr>
          <p:nvPr/>
        </p:nvSpPr>
        <p:spPr bwMode="auto">
          <a:xfrm flipV="1">
            <a:off x="4618038" y="2514600"/>
            <a:ext cx="46037" cy="838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3" name="Line 17"/>
          <p:cNvSpPr>
            <a:spLocks noChangeShapeType="1"/>
          </p:cNvSpPr>
          <p:nvPr/>
        </p:nvSpPr>
        <p:spPr bwMode="auto">
          <a:xfrm flipH="1">
            <a:off x="2286000" y="4572000"/>
            <a:ext cx="18288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4" name="Line 19"/>
          <p:cNvSpPr>
            <a:spLocks noChangeShapeType="1"/>
          </p:cNvSpPr>
          <p:nvPr/>
        </p:nvSpPr>
        <p:spPr bwMode="auto">
          <a:xfrm flipH="1">
            <a:off x="4637453" y="4648200"/>
            <a:ext cx="0" cy="43338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5"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228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228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229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pic>
        <p:nvPicPr>
          <p:cNvPr id="182291"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92" name="Text Box 38"/>
          <p:cNvSpPr txBox="1">
            <a:spLocks noChangeArrowheads="1"/>
          </p:cNvSpPr>
          <p:nvPr/>
        </p:nvSpPr>
        <p:spPr bwMode="auto">
          <a:xfrm>
            <a:off x="666750" y="3124200"/>
            <a:ext cx="2017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a:latin typeface="Tahoma" pitchFamily="34" charset="0"/>
              </a:rPr>
              <a:t>1 packet diet hot cocoa</a:t>
            </a:r>
          </a:p>
        </p:txBody>
      </p:sp>
      <p:sp>
        <p:nvSpPr>
          <p:cNvPr id="182293" name="Text Box 39"/>
          <p:cNvSpPr txBox="1">
            <a:spLocks noChangeArrowheads="1"/>
          </p:cNvSpPr>
          <p:nvPr/>
        </p:nvSpPr>
        <p:spPr bwMode="auto">
          <a:xfrm>
            <a:off x="3201838" y="2095809"/>
            <a:ext cx="1360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dirty="0">
                <a:latin typeface="Tahoma" pitchFamily="34" charset="0"/>
              </a:rPr>
              <a:t>8 </a:t>
            </a:r>
            <a:r>
              <a:rPr lang="en-US" sz="1400" dirty="0" err="1">
                <a:latin typeface="Tahoma" pitchFamily="34" charset="0"/>
              </a:rPr>
              <a:t>oz</a:t>
            </a:r>
            <a:r>
              <a:rPr lang="en-US" sz="1400" dirty="0">
                <a:latin typeface="Tahoma" pitchFamily="34" charset="0"/>
              </a:rPr>
              <a:t> buttermilk</a:t>
            </a:r>
          </a:p>
        </p:txBody>
      </p:sp>
      <p:pic>
        <p:nvPicPr>
          <p:cNvPr id="182294" name="Picture 31" descr="C:\Users\HP_Administrator\AppData\Local\Microsoft\Windows\Temporary Internet Files\Content.IE5\YI9RITS3\MPj0314315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4038600"/>
            <a:ext cx="874713"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5" name="Picture 33" descr="C:\Users\HP_Administrator\AppData\Local\Microsoft\Windows\Temporary Internet Files\Content.IE5\IO3XA1ZT\MPj0321172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1824" y="1276349"/>
            <a:ext cx="1000125"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6" name="Picture 34" descr="C:\Users\HP_Administrator\AppData\Local\Microsoft\Windows\Temporary Internet Files\Content.IE5\H1OY46O2\MPj0384703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1905000"/>
            <a:ext cx="1276350"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7" name="Picture 36" descr="http://www.javaestate.com/category_resize.asp?width=300&amp;img=Soy%2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29100" y="5076600"/>
            <a:ext cx="9906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8" name="Picture 38" descr="http://www.rateitall.com/face/20135159_thumb.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4495800"/>
            <a:ext cx="9906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9" name="Picture 40" descr="http://www.diwinetaste.com/html/dwt200410/images/Yogurt.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62800" y="2209800"/>
            <a:ext cx="137160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38099"/>
            <a:ext cx="8229600" cy="1127125"/>
          </a:xfrm>
        </p:spPr>
        <p:txBody>
          <a:bodyPr/>
          <a:lstStyle/>
          <a:p>
            <a:r>
              <a:rPr lang="en-US" dirty="0"/>
              <a:t>Carb Counting - Milk</a:t>
            </a:r>
          </a:p>
        </p:txBody>
      </p:sp>
      <p:sp>
        <p:nvSpPr>
          <p:cNvPr id="182280" name="Text Box 12"/>
          <p:cNvSpPr txBox="1">
            <a:spLocks noChangeArrowheads="1"/>
          </p:cNvSpPr>
          <p:nvPr/>
        </p:nvSpPr>
        <p:spPr bwMode="auto">
          <a:xfrm>
            <a:off x="6042875" y="114300"/>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90-150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12-15 grams carb</a:t>
            </a:r>
            <a:endParaRPr lang="en-US" sz="2000" dirty="0">
              <a:solidFill>
                <a:schemeClr val="tx2">
                  <a:lumMod val="50000"/>
                </a:schemeClr>
              </a:solidFill>
              <a:latin typeface="Tahoma" pitchFamily="34" charset="0"/>
            </a:endParaRPr>
          </a:p>
          <a:p>
            <a:pPr eaLnBrk="1" hangingPunct="1"/>
            <a:endParaRPr lang="en-US" sz="1400" dirty="0">
              <a:solidFill>
                <a:schemeClr val="tx2">
                  <a:lumMod val="50000"/>
                </a:schemeClr>
              </a:solidFill>
              <a:latin typeface="Arial" charset="0"/>
            </a:endParaRPr>
          </a:p>
        </p:txBody>
      </p:sp>
    </p:spTree>
    <p:custDataLst>
      <p:tags r:id="rId1"/>
    </p:custDataLst>
    <p:extLst>
      <p:ext uri="{BB962C8B-B14F-4D97-AF65-F5344CB8AC3E}">
        <p14:creationId xmlns:p14="http://schemas.microsoft.com/office/powerpoint/2010/main" val="2887951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668760" y="2420085"/>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2 inch square cake or brownie, unfrosted</a:t>
            </a:r>
          </a:p>
        </p:txBody>
      </p:sp>
      <p:sp>
        <p:nvSpPr>
          <p:cNvPr id="183299" name="Text Box 3"/>
          <p:cNvSpPr txBox="1">
            <a:spLocks noChangeArrowheads="1"/>
          </p:cNvSpPr>
          <p:nvPr/>
        </p:nvSpPr>
        <p:spPr bwMode="auto">
          <a:xfrm>
            <a:off x="7117282" y="5367801"/>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¼ cup sorbet</a:t>
            </a:r>
          </a:p>
        </p:txBody>
      </p:sp>
      <p:sp>
        <p:nvSpPr>
          <p:cNvPr id="183300"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3301" name="Text Box 5"/>
          <p:cNvSpPr txBox="1">
            <a:spLocks noChangeArrowheads="1"/>
          </p:cNvSpPr>
          <p:nvPr/>
        </p:nvSpPr>
        <p:spPr bwMode="auto">
          <a:xfrm>
            <a:off x="2971800" y="25146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½ cup diet pudding</a:t>
            </a:r>
            <a:endParaRPr lang="en-US" sz="1400">
              <a:latin typeface="Arial" charset="0"/>
            </a:endParaRPr>
          </a:p>
        </p:txBody>
      </p:sp>
      <p:sp>
        <p:nvSpPr>
          <p:cNvPr id="183302" name="Text Box 6"/>
          <p:cNvSpPr txBox="1">
            <a:spLocks noChangeArrowheads="1"/>
          </p:cNvSpPr>
          <p:nvPr/>
        </p:nvSpPr>
        <p:spPr bwMode="auto">
          <a:xfrm>
            <a:off x="6705600" y="4419600"/>
            <a:ext cx="2057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tbsp syrup, jam, jelly, table sugar, honey</a:t>
            </a:r>
            <a:endParaRPr lang="en-US" sz="1400">
              <a:latin typeface="Tahoma" pitchFamily="34" charset="0"/>
            </a:endParaRPr>
          </a:p>
        </p:txBody>
      </p:sp>
      <p:sp>
        <p:nvSpPr>
          <p:cNvPr id="183304" name="Text Box 9"/>
          <p:cNvSpPr txBox="1">
            <a:spLocks noChangeArrowheads="1"/>
          </p:cNvSpPr>
          <p:nvPr/>
        </p:nvSpPr>
        <p:spPr bwMode="auto">
          <a:xfrm>
            <a:off x="1143000" y="47244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small cookies</a:t>
            </a:r>
            <a:endParaRPr lang="en-US" sz="1400">
              <a:latin typeface="Tahoma" pitchFamily="34" charset="0"/>
            </a:endParaRPr>
          </a:p>
        </p:txBody>
      </p:sp>
      <p:sp>
        <p:nvSpPr>
          <p:cNvPr id="183305" name="Text Box 10"/>
          <p:cNvSpPr txBox="1">
            <a:spLocks noChangeArrowheads="1"/>
          </p:cNvSpPr>
          <p:nvPr/>
        </p:nvSpPr>
        <p:spPr bwMode="auto">
          <a:xfrm>
            <a:off x="6781800" y="22860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tbsp light syrup</a:t>
            </a:r>
            <a:endParaRPr lang="en-US" sz="1400">
              <a:latin typeface="Tahoma" pitchFamily="34" charset="0"/>
            </a:endParaRPr>
          </a:p>
        </p:txBody>
      </p:sp>
      <p:sp>
        <p:nvSpPr>
          <p:cNvPr id="183308" name="Line 13"/>
          <p:cNvSpPr>
            <a:spLocks noChangeShapeType="1"/>
          </p:cNvSpPr>
          <p:nvPr/>
        </p:nvSpPr>
        <p:spPr bwMode="auto">
          <a:xfrm flipV="1">
            <a:off x="5562600" y="2819400"/>
            <a:ext cx="1981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09" name="Line 14"/>
          <p:cNvSpPr>
            <a:spLocks noChangeShapeType="1"/>
          </p:cNvSpPr>
          <p:nvPr/>
        </p:nvSpPr>
        <p:spPr bwMode="auto">
          <a:xfrm flipV="1">
            <a:off x="5029200" y="2514600"/>
            <a:ext cx="3810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0"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1" name="Line 16"/>
          <p:cNvSpPr>
            <a:spLocks noChangeShapeType="1"/>
          </p:cNvSpPr>
          <p:nvPr/>
        </p:nvSpPr>
        <p:spPr bwMode="auto">
          <a:xfrm flipH="1">
            <a:off x="2590800" y="4114800"/>
            <a:ext cx="1447800" cy="152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2" name="Line 17"/>
          <p:cNvSpPr>
            <a:spLocks noChangeShapeType="1"/>
          </p:cNvSpPr>
          <p:nvPr/>
        </p:nvSpPr>
        <p:spPr bwMode="auto">
          <a:xfrm flipH="1">
            <a:off x="2895600" y="4572000"/>
            <a:ext cx="1219200" cy="1371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3"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4" name="Line 19"/>
          <p:cNvSpPr>
            <a:spLocks noChangeShapeType="1"/>
          </p:cNvSpPr>
          <p:nvPr/>
        </p:nvSpPr>
        <p:spPr bwMode="auto">
          <a:xfrm>
            <a:off x="4800599" y="4701409"/>
            <a:ext cx="14288"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5" name="Line 20"/>
          <p:cNvSpPr>
            <a:spLocks noChangeShapeType="1"/>
          </p:cNvSpPr>
          <p:nvPr/>
        </p:nvSpPr>
        <p:spPr bwMode="auto">
          <a:xfrm>
            <a:off x="5410200" y="4724400"/>
            <a:ext cx="838200" cy="4032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331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331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332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3321" name="Rectangle 27"/>
          <p:cNvSpPr>
            <a:spLocks noChangeArrowheads="1"/>
          </p:cNvSpPr>
          <p:nvPr/>
        </p:nvSpPr>
        <p:spPr bwMode="auto">
          <a:xfrm>
            <a:off x="2057400" y="5860797"/>
            <a:ext cx="1676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dirty="0">
                <a:latin typeface="Tahoma" pitchFamily="34" charset="0"/>
                <a:cs typeface="Times New Roman" pitchFamily="18" charset="0"/>
              </a:rPr>
              <a:t>½ cup ice cream or frozen yogurt</a:t>
            </a:r>
          </a:p>
        </p:txBody>
      </p:sp>
      <p:pic>
        <p:nvPicPr>
          <p:cNvPr id="183322"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23" name="Text Box 8"/>
          <p:cNvSpPr txBox="1">
            <a:spLocks noChangeArrowheads="1"/>
          </p:cNvSpPr>
          <p:nvPr/>
        </p:nvSpPr>
        <p:spPr bwMode="auto">
          <a:xfrm>
            <a:off x="51816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regular jello</a:t>
            </a:r>
            <a:endParaRPr lang="en-US" sz="1400">
              <a:latin typeface="Tahoma" pitchFamily="34" charset="0"/>
            </a:endParaRPr>
          </a:p>
        </p:txBody>
      </p:sp>
      <p:pic>
        <p:nvPicPr>
          <p:cNvPr id="183324" name="Picture 38" descr="http://www.akakestrel.com/Images/food/watermelon-strawberry-sorbe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7013" y="5049065"/>
            <a:ext cx="8382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5" name="Picture 40" descr="http://www.wpclipart.com/food/desserts_snacks/ice_cream/sherbe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4083" y="5296996"/>
            <a:ext cx="83820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6" name="Picture 43" descr="C:\Users\HP_Administrator\AppData\Local\Microsoft\Windows\Temporary Internet Files\Content.IE5\SES04SCU\MPj0424366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8718" y="1216507"/>
            <a:ext cx="1249988" cy="1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7" name="Picture 45" descr="http://joepastry.web.aplus.net/pics/jell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0200" y="1524000"/>
            <a:ext cx="1166813"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8" name="Picture 47" descr="http://upload.wikimedia.org/wikipedia/commons/1/18/Maple_syrup.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4800" y="1828800"/>
            <a:ext cx="608013"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9" name="Picture 4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39000" y="3505200"/>
            <a:ext cx="1295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0" name="Picture 50" descr="http://images.jupiterimages.com/common/detail/07/84/23238407.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05200" y="1600200"/>
            <a:ext cx="792163"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1" name="Picture 53" descr="http://glutenfreecookingschool.com/wordpress/wp-content/uploads/2007/11/johns-peanut-butter-chocolate-chip-cookie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9462" y="3440112"/>
            <a:ext cx="1506538"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2" name="Picture 55" descr="http://www.haagen-dazs.com/img_db/pro/pro_mc_101.g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57400" y="4943714"/>
            <a:ext cx="11430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Carb  Counting - Sweets</a:t>
            </a:r>
          </a:p>
        </p:txBody>
      </p:sp>
      <p:sp>
        <p:nvSpPr>
          <p:cNvPr id="183307" name="Text Box 12"/>
          <p:cNvSpPr txBox="1">
            <a:spLocks noChangeArrowheads="1"/>
          </p:cNvSpPr>
          <p:nvPr/>
        </p:nvSpPr>
        <p:spPr bwMode="auto">
          <a:xfrm>
            <a:off x="6477000" y="132557"/>
            <a:ext cx="2134394"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2">
                    <a:lumMod val="50000"/>
                  </a:schemeClr>
                </a:solidFill>
                <a:latin typeface="Tahoma" pitchFamily="34" charset="0"/>
              </a:rPr>
              <a:t>Each Food has:</a:t>
            </a:r>
          </a:p>
          <a:p>
            <a:pPr eaLnBrk="1" hangingPunct="1"/>
            <a:r>
              <a:rPr lang="en-US" sz="2000" dirty="0">
                <a:solidFill>
                  <a:schemeClr val="accent2">
                    <a:lumMod val="50000"/>
                  </a:schemeClr>
                </a:solidFill>
                <a:latin typeface="Tahoma" pitchFamily="34" charset="0"/>
                <a:cs typeface="Times New Roman" pitchFamily="18" charset="0"/>
              </a:rPr>
              <a:t>      Calories vary</a:t>
            </a:r>
            <a:endParaRPr lang="en-US" sz="2000" dirty="0">
              <a:solidFill>
                <a:schemeClr val="accent2">
                  <a:lumMod val="50000"/>
                </a:schemeClr>
              </a:solidFill>
              <a:latin typeface="Tahoma" pitchFamily="34" charset="0"/>
            </a:endParaRPr>
          </a:p>
          <a:p>
            <a:pPr eaLnBrk="1" hangingPunct="1"/>
            <a:r>
              <a:rPr lang="en-US" sz="2000" dirty="0">
                <a:solidFill>
                  <a:schemeClr val="accent2">
                    <a:lumMod val="50000"/>
                  </a:schemeClr>
                </a:solidFill>
                <a:latin typeface="Tahoma" pitchFamily="34" charset="0"/>
                <a:cs typeface="Times New Roman" pitchFamily="18" charset="0"/>
              </a:rPr>
              <a:t>    15 grams carb</a:t>
            </a:r>
            <a:endParaRPr lang="en-US" sz="2000" dirty="0">
              <a:solidFill>
                <a:schemeClr val="accent2">
                  <a:lumMod val="50000"/>
                </a:schemeClr>
              </a:solidFill>
              <a:latin typeface="Tahoma" pitchFamily="34" charset="0"/>
            </a:endParaRPr>
          </a:p>
          <a:p>
            <a:pPr eaLnBrk="1" hangingPunct="1"/>
            <a:endParaRPr lang="en-US" sz="1400" dirty="0">
              <a:solidFill>
                <a:srgbClr val="0066FF"/>
              </a:solidFill>
              <a:latin typeface="Arial" charset="0"/>
            </a:endParaRPr>
          </a:p>
        </p:txBody>
      </p:sp>
      <p:sp>
        <p:nvSpPr>
          <p:cNvPr id="183303" name="Text Box 7"/>
          <p:cNvSpPr txBox="1">
            <a:spLocks noChangeArrowheads="1"/>
          </p:cNvSpPr>
          <p:nvPr/>
        </p:nvSpPr>
        <p:spPr bwMode="auto">
          <a:xfrm>
            <a:off x="4097942" y="5898384"/>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½ cup sherbet</a:t>
            </a:r>
            <a:endParaRPr lang="en-US" sz="1400" dirty="0">
              <a:latin typeface="Tahoma" pitchFamily="34" charset="0"/>
            </a:endParaRPr>
          </a:p>
          <a:p>
            <a:pPr eaLnBrk="1" hangingPunct="1"/>
            <a:endParaRPr lang="en-US" sz="1400" dirty="0">
              <a:latin typeface="Tahoma" pitchFamily="34" charset="0"/>
            </a:endParaRPr>
          </a:p>
        </p:txBody>
      </p:sp>
    </p:spTree>
    <p:custDataLst>
      <p:tags r:id="rId1"/>
    </p:custDataLst>
    <p:extLst>
      <p:ext uri="{BB962C8B-B14F-4D97-AF65-F5344CB8AC3E}">
        <p14:creationId xmlns:p14="http://schemas.microsoft.com/office/powerpoint/2010/main" val="396023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3600" b="1" i="1" dirty="0"/>
              <a:t>Give the gift of Non-Judgment </a:t>
            </a:r>
            <a:endParaRPr lang="en-US" sz="3600" dirty="0"/>
          </a:p>
        </p:txBody>
      </p:sp>
      <p:pic>
        <p:nvPicPr>
          <p:cNvPr id="3" name="Picture 2"/>
          <p:cNvPicPr>
            <a:picLocks noChangeAspect="1"/>
          </p:cNvPicPr>
          <p:nvPr/>
        </p:nvPicPr>
        <p:blipFill>
          <a:blip r:embed="rId3"/>
          <a:stretch>
            <a:fillRect/>
          </a:stretch>
        </p:blipFill>
        <p:spPr>
          <a:xfrm>
            <a:off x="1447800" y="1238250"/>
            <a:ext cx="6324600" cy="5006975"/>
          </a:xfrm>
          <a:prstGeom prst="rect">
            <a:avLst/>
          </a:prstGeom>
        </p:spPr>
      </p:pic>
    </p:spTree>
    <p:custDataLst>
      <p:tags r:id="rId1"/>
    </p:custDataLst>
    <p:extLst>
      <p:ext uri="{BB962C8B-B14F-4D97-AF65-F5344CB8AC3E}">
        <p14:creationId xmlns:p14="http://schemas.microsoft.com/office/powerpoint/2010/main" val="3873960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a:xfrm>
            <a:off x="457200" y="381000"/>
            <a:ext cx="8229600" cy="762000"/>
          </a:xfrm>
        </p:spPr>
        <p:txBody>
          <a:bodyPr>
            <a:normAutofit/>
          </a:bodyPr>
          <a:lstStyle/>
          <a:p>
            <a:pPr eaLnBrk="1" hangingPunct="1">
              <a:defRPr/>
            </a:pPr>
            <a:r>
              <a:rPr lang="en-US" dirty="0"/>
              <a:t>Thank You</a:t>
            </a:r>
          </a:p>
        </p:txBody>
      </p:sp>
      <p:sp>
        <p:nvSpPr>
          <p:cNvPr id="5" name="Content Placeholder 4"/>
          <p:cNvSpPr>
            <a:spLocks noGrp="1"/>
          </p:cNvSpPr>
          <p:nvPr>
            <p:ph sz="quarter" idx="2"/>
          </p:nvPr>
        </p:nvSpPr>
        <p:spPr>
          <a:xfrm>
            <a:off x="4038600" y="1216152"/>
            <a:ext cx="4635246" cy="4937760"/>
          </a:xfrm>
        </p:spPr>
        <p:txBody>
          <a:bodyPr/>
          <a:lstStyle/>
          <a:p>
            <a:r>
              <a:rPr lang="fr-FR" dirty="0"/>
              <a:t>Questions?</a:t>
            </a:r>
          </a:p>
          <a:p>
            <a:r>
              <a:rPr lang="fr-FR" dirty="0"/>
              <a:t>Email bev@diabetesed.net</a:t>
            </a:r>
          </a:p>
          <a:p>
            <a:r>
              <a:rPr lang="fr-FR" dirty="0"/>
              <a:t>Web  www.diabetesed.net</a:t>
            </a:r>
          </a:p>
          <a:p>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311998"/>
            <a:ext cx="3259667" cy="488950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4800" y="4343401"/>
            <a:ext cx="4302034" cy="1371600"/>
          </a:xfrm>
          <a:prstGeom prst="rect">
            <a:avLst/>
          </a:prstGeom>
        </p:spPr>
      </p:pic>
    </p:spTree>
    <p:custDataLst>
      <p:tags r:id="rId1"/>
    </p:custDataLst>
    <p:extLst>
      <p:ext uri="{BB962C8B-B14F-4D97-AF65-F5344CB8AC3E}">
        <p14:creationId xmlns:p14="http://schemas.microsoft.com/office/powerpoint/2010/main" val="1726088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311795"/>
            <a:ext cx="8229600" cy="1295400"/>
          </a:xfrm>
        </p:spPr>
        <p:txBody>
          <a:bodyPr>
            <a:normAutofit/>
          </a:bodyPr>
          <a:lstStyle/>
          <a:p>
            <a:pPr eaLnBrk="1" hangingPunct="1"/>
            <a:r>
              <a:rPr lang="en-US" sz="3600" b="1" dirty="0"/>
              <a:t>Diabetes Bingo - “</a:t>
            </a:r>
            <a:r>
              <a:rPr lang="en-US" sz="3600" b="1" dirty="0" err="1"/>
              <a:t>DiaBingo</a:t>
            </a:r>
            <a:r>
              <a:rPr lang="en-US" sz="3600" b="1" dirty="0"/>
              <a:t>”</a:t>
            </a:r>
            <a:br>
              <a:rPr lang="en-US" sz="3600" b="1" dirty="0"/>
            </a:br>
            <a:r>
              <a:rPr lang="en-US" sz="3600" b="1" dirty="0"/>
              <a:t>Shout out Right Answer</a:t>
            </a:r>
          </a:p>
        </p:txBody>
      </p:sp>
      <p:sp>
        <p:nvSpPr>
          <p:cNvPr id="1678339" name="Rectangle 3"/>
          <p:cNvSpPr>
            <a:spLocks noGrp="1" noChangeArrowheads="1"/>
          </p:cNvSpPr>
          <p:nvPr>
            <p:ph sz="quarter" idx="1"/>
          </p:nvPr>
        </p:nvSpPr>
        <p:spPr/>
        <p:txBody>
          <a:bodyPr/>
          <a:lstStyle/>
          <a:p>
            <a:pPr marL="0" indent="0" eaLnBrk="1" hangingPunct="1">
              <a:buNone/>
              <a:defRPr/>
            </a:pPr>
            <a:r>
              <a:rPr lang="en-US" b="1" dirty="0"/>
              <a:t> </a:t>
            </a:r>
          </a:p>
        </p:txBody>
      </p:sp>
      <p:pic>
        <p:nvPicPr>
          <p:cNvPr id="2" name="Picture 1"/>
          <p:cNvPicPr>
            <a:picLocks noChangeAspect="1"/>
          </p:cNvPicPr>
          <p:nvPr/>
        </p:nvPicPr>
        <p:blipFill>
          <a:blip r:embed="rId4"/>
          <a:stretch>
            <a:fillRect/>
          </a:stretch>
        </p:blipFill>
        <p:spPr>
          <a:xfrm>
            <a:off x="959807" y="1981200"/>
            <a:ext cx="7224386" cy="3505504"/>
          </a:xfrm>
          <a:prstGeom prst="rect">
            <a:avLst/>
          </a:prstGeom>
        </p:spPr>
      </p:pic>
    </p:spTree>
    <p:custDataLst>
      <p:tags r:id="rId1"/>
    </p:custDataLst>
    <p:extLst>
      <p:ext uri="{BB962C8B-B14F-4D97-AF65-F5344CB8AC3E}">
        <p14:creationId xmlns:p14="http://schemas.microsoft.com/office/powerpoint/2010/main" val="717787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026"/>
          <p:cNvSpPr>
            <a:spLocks noGrp="1" noChangeArrowheads="1"/>
          </p:cNvSpPr>
          <p:nvPr>
            <p:ph type="title"/>
          </p:nvPr>
        </p:nvSpPr>
        <p:spPr>
          <a:xfrm>
            <a:off x="457200" y="457200"/>
            <a:ext cx="8229600" cy="685800"/>
          </a:xfrm>
        </p:spPr>
        <p:txBody>
          <a:bodyPr>
            <a:noAutofit/>
          </a:bodyPr>
          <a:lstStyle/>
          <a:p>
            <a:pPr algn="l" eaLnBrk="1" hangingPunct="1"/>
            <a:r>
              <a:rPr lang="en-US" sz="4000" dirty="0" err="1">
                <a:solidFill>
                  <a:schemeClr val="tx2">
                    <a:lumMod val="75000"/>
                  </a:schemeClr>
                </a:solidFill>
              </a:rPr>
              <a:t>DiaBingo</a:t>
            </a:r>
            <a:r>
              <a:rPr lang="en-US" sz="4000" dirty="0">
                <a:solidFill>
                  <a:schemeClr val="tx2">
                    <a:lumMod val="75000"/>
                  </a:schemeClr>
                </a:solidFill>
              </a:rPr>
              <a:t> - I</a:t>
            </a:r>
          </a:p>
        </p:txBody>
      </p:sp>
      <p:sp>
        <p:nvSpPr>
          <p:cNvPr id="1729539" name="Rectangle 1027"/>
          <p:cNvSpPr>
            <a:spLocks noGrp="1" noChangeArrowheads="1"/>
          </p:cNvSpPr>
          <p:nvPr>
            <p:ph sz="quarter" idx="1"/>
          </p:nvPr>
        </p:nvSpPr>
        <p:spPr/>
        <p:txBody>
          <a:bodyPr/>
          <a:lstStyle/>
          <a:p>
            <a:pPr algn="r" eaLnBrk="1" hangingPunct="1">
              <a:defRPr/>
            </a:pPr>
            <a:endParaRPr lang="en-US" sz="1800"/>
          </a:p>
          <a:p>
            <a:pPr algn="r" eaLnBrk="1" hangingPunct="1">
              <a:defRPr/>
            </a:pPr>
            <a:endParaRPr lang="en-US" sz="2400"/>
          </a:p>
        </p:txBody>
      </p:sp>
      <p:sp>
        <p:nvSpPr>
          <p:cNvPr id="151556" name="Text Box 1028"/>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solidFill>
                <a:prstClr val="black"/>
              </a:solidFill>
              <a:latin typeface="Tahoma" pitchFamily="34" charset="0"/>
            </a:endParaRPr>
          </a:p>
        </p:txBody>
      </p:sp>
      <p:sp>
        <p:nvSpPr>
          <p:cNvPr id="151557" name="Rectangle 1029"/>
          <p:cNvSpPr>
            <a:spLocks noChangeArrowheads="1"/>
          </p:cNvSpPr>
          <p:nvPr/>
        </p:nvSpPr>
        <p:spPr bwMode="auto">
          <a:xfrm>
            <a:off x="-304800" y="-990600"/>
            <a:ext cx="9753600" cy="89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prstClr val="white"/>
                </a:solidFill>
                <a:latin typeface="Arial Black" pitchFamily="34" charset="0"/>
              </a:rPr>
              <a:t>	</a:t>
            </a:r>
            <a:r>
              <a:rPr lang="en-US" sz="1200">
                <a:solidFill>
                  <a:prstClr val="white"/>
                </a:solidFill>
                <a:latin typeface="Arial Black" pitchFamily="34" charset="0"/>
              </a:rPr>
              <a:t>	 </a:t>
            </a:r>
          </a:p>
        </p:txBody>
      </p:sp>
      <p:sp>
        <p:nvSpPr>
          <p:cNvPr id="1729542" name="Text Box 1030"/>
          <p:cNvSpPr txBox="1">
            <a:spLocks noChangeArrowheads="1"/>
          </p:cNvSpPr>
          <p:nvPr/>
        </p:nvSpPr>
        <p:spPr bwMode="auto">
          <a:xfrm>
            <a:off x="457200" y="1311322"/>
            <a:ext cx="8256896" cy="4862870"/>
          </a:xfrm>
          <a:prstGeom prst="rect">
            <a:avLst/>
          </a:prstGeom>
          <a:noFill/>
          <a:ln w="12700">
            <a:noFill/>
            <a:miter lim="800000"/>
            <a:headEnd/>
            <a:tailEnd/>
          </a:ln>
          <a:effectLst/>
        </p:spPr>
        <p:txBody>
          <a:bodyPr wrap="square">
            <a:spAutoFit/>
          </a:bodyPr>
          <a:lstStyle/>
          <a:p>
            <a:pPr>
              <a:spcAft>
                <a:spcPts val="600"/>
              </a:spcAft>
              <a:defRPr/>
            </a:pPr>
            <a:r>
              <a:rPr lang="en-US" sz="2000" b="1" dirty="0">
                <a:solidFill>
                  <a:srgbClr val="AC66BB">
                    <a:lumMod val="50000"/>
                  </a:srgbClr>
                </a:solidFill>
                <a:effectLst>
                  <a:outerShdw blurRad="38100" dist="38100" dir="2700000" algn="tl">
                    <a:srgbClr val="000000"/>
                  </a:outerShdw>
                </a:effectLst>
              </a:rPr>
              <a:t>I</a:t>
            </a:r>
            <a:r>
              <a:rPr lang="en-US" sz="2000" dirty="0">
                <a:solidFill>
                  <a:srgbClr val="AC66BB">
                    <a:lumMod val="50000"/>
                  </a:srgbClr>
                </a:solidFill>
                <a:effectLst>
                  <a:outerShdw blurRad="38100" dist="38100" dir="2700000" algn="tl">
                    <a:srgbClr val="000000"/>
                  </a:outerShdw>
                </a:effectLst>
              </a:rPr>
              <a:t> </a:t>
            </a:r>
            <a:r>
              <a:rPr lang="en-US" sz="2000" dirty="0">
                <a:solidFill>
                  <a:srgbClr val="AC66BB">
                    <a:lumMod val="50000"/>
                  </a:srgbClr>
                </a:solidFill>
              </a:rPr>
              <a:t>Injected hormone that is an analog of amylin			</a:t>
            </a:r>
          </a:p>
          <a:p>
            <a:pPr>
              <a:spcBef>
                <a:spcPts val="600"/>
              </a:spcBef>
              <a:spcAft>
                <a:spcPts val="600"/>
              </a:spcAft>
              <a:defRPr/>
            </a:pPr>
            <a:r>
              <a:rPr lang="en-US" sz="2000" b="1" dirty="0">
                <a:solidFill>
                  <a:srgbClr val="AC66BB">
                    <a:lumMod val="50000"/>
                  </a:srgbClr>
                </a:solidFill>
              </a:rPr>
              <a:t>I</a:t>
            </a:r>
            <a:r>
              <a:rPr lang="en-US" sz="2000" dirty="0">
                <a:solidFill>
                  <a:srgbClr val="AC66BB">
                    <a:lumMod val="50000"/>
                  </a:srgbClr>
                </a:solidFill>
              </a:rPr>
              <a:t> </a:t>
            </a:r>
            <a:r>
              <a:rPr lang="en-US" sz="2000" dirty="0" err="1">
                <a:solidFill>
                  <a:srgbClr val="AC66BB">
                    <a:lumMod val="50000"/>
                  </a:srgbClr>
                </a:solidFill>
              </a:rPr>
              <a:t>Glargine</a:t>
            </a:r>
            <a:r>
              <a:rPr lang="en-US" sz="2000" dirty="0">
                <a:solidFill>
                  <a:srgbClr val="AC66BB">
                    <a:lumMod val="50000"/>
                  </a:srgbClr>
                </a:solidFill>
              </a:rPr>
              <a:t>, </a:t>
            </a:r>
            <a:r>
              <a:rPr lang="en-US" sz="2000" dirty="0" err="1">
                <a:solidFill>
                  <a:srgbClr val="AC66BB">
                    <a:lumMod val="50000"/>
                  </a:srgbClr>
                </a:solidFill>
              </a:rPr>
              <a:t>Detemir</a:t>
            </a:r>
            <a:r>
              <a:rPr lang="en-US" sz="2000" dirty="0">
                <a:solidFill>
                  <a:srgbClr val="AC66BB">
                    <a:lumMod val="50000"/>
                  </a:srgbClr>
                </a:solidFill>
              </a:rPr>
              <a:t>, NPH are types of </a:t>
            </a:r>
          </a:p>
          <a:p>
            <a:pPr>
              <a:spcBef>
                <a:spcPts val="600"/>
              </a:spcBef>
              <a:spcAft>
                <a:spcPts val="600"/>
              </a:spcAft>
              <a:defRPr/>
            </a:pPr>
            <a:r>
              <a:rPr lang="en-US" sz="2000" b="1" dirty="0">
                <a:solidFill>
                  <a:srgbClr val="AC66BB">
                    <a:lumMod val="50000"/>
                  </a:srgbClr>
                </a:solidFill>
              </a:rPr>
              <a:t>I</a:t>
            </a:r>
            <a:r>
              <a:rPr lang="en-US" sz="2000" dirty="0">
                <a:solidFill>
                  <a:srgbClr val="AC66BB">
                    <a:lumMod val="50000"/>
                  </a:srgbClr>
                </a:solidFill>
              </a:rPr>
              <a:t> Breakdown of glycogen into glucose</a:t>
            </a:r>
          </a:p>
          <a:p>
            <a:pPr>
              <a:spcBef>
                <a:spcPts val="600"/>
              </a:spcBef>
              <a:spcAft>
                <a:spcPts val="600"/>
              </a:spcAft>
              <a:defRPr/>
            </a:pPr>
            <a:r>
              <a:rPr lang="en-US" sz="2000" b="1" dirty="0">
                <a:solidFill>
                  <a:srgbClr val="AC66BB">
                    <a:lumMod val="50000"/>
                  </a:srgbClr>
                </a:solidFill>
              </a:rPr>
              <a:t>I</a:t>
            </a:r>
            <a:r>
              <a:rPr lang="en-US" sz="2000" dirty="0">
                <a:solidFill>
                  <a:srgbClr val="AC66BB">
                    <a:lumMod val="50000"/>
                  </a:srgbClr>
                </a:solidFill>
              </a:rPr>
              <a:t> Anabolic hormone	</a:t>
            </a:r>
          </a:p>
          <a:p>
            <a:pPr>
              <a:spcAft>
                <a:spcPts val="600"/>
              </a:spcAft>
              <a:defRPr/>
            </a:pPr>
            <a:r>
              <a:rPr lang="en-US" sz="2000" b="1" dirty="0">
                <a:solidFill>
                  <a:srgbClr val="AC66BB">
                    <a:lumMod val="50000"/>
                  </a:srgbClr>
                </a:solidFill>
              </a:rPr>
              <a:t>I</a:t>
            </a:r>
            <a:r>
              <a:rPr lang="en-US" sz="2000" dirty="0">
                <a:solidFill>
                  <a:srgbClr val="AC66BB">
                    <a:lumMod val="50000"/>
                  </a:srgbClr>
                </a:solidFill>
              </a:rPr>
              <a:t> Insulin is released when glucose levels are low		</a:t>
            </a:r>
          </a:p>
          <a:p>
            <a:pPr>
              <a:spcAft>
                <a:spcPts val="600"/>
              </a:spcAft>
              <a:defRPr/>
            </a:pPr>
            <a:r>
              <a:rPr lang="en-US" sz="2000" b="1" dirty="0">
                <a:solidFill>
                  <a:srgbClr val="AC66BB">
                    <a:lumMod val="50000"/>
                  </a:srgbClr>
                </a:solidFill>
              </a:rPr>
              <a:t>I</a:t>
            </a:r>
            <a:r>
              <a:rPr lang="en-US" sz="2000" dirty="0">
                <a:solidFill>
                  <a:srgbClr val="AC66BB">
                    <a:lumMod val="50000"/>
                  </a:srgbClr>
                </a:solidFill>
              </a:rPr>
              <a:t> Once opened, insulin vials are good for one _____		</a:t>
            </a:r>
          </a:p>
          <a:p>
            <a:pPr>
              <a:spcAft>
                <a:spcPts val="600"/>
              </a:spcAft>
              <a:defRPr/>
            </a:pPr>
            <a:r>
              <a:rPr lang="en-US" sz="2000" b="1" dirty="0">
                <a:solidFill>
                  <a:srgbClr val="AC66BB">
                    <a:lumMod val="50000"/>
                  </a:srgbClr>
                </a:solidFill>
              </a:rPr>
              <a:t>I </a:t>
            </a:r>
            <a:r>
              <a:rPr lang="en-US" sz="2000" dirty="0">
                <a:solidFill>
                  <a:srgbClr val="AC66BB">
                    <a:lumMod val="50000"/>
                  </a:srgbClr>
                </a:solidFill>
              </a:rPr>
              <a:t>Elevated post-prandial glucose indicate need for pre-</a:t>
            </a:r>
            <a:r>
              <a:rPr lang="en-US" sz="2000" dirty="0" err="1">
                <a:solidFill>
                  <a:srgbClr val="AC66BB">
                    <a:lumMod val="50000"/>
                  </a:srgbClr>
                </a:solidFill>
              </a:rPr>
              <a:t>mea</a:t>
            </a:r>
            <a:r>
              <a:rPr lang="en-US" sz="2000" b="1" dirty="0" err="1">
                <a:solidFill>
                  <a:srgbClr val="AC66BB">
                    <a:lumMod val="50000"/>
                  </a:srgbClr>
                </a:solidFill>
              </a:rPr>
              <a:t>I</a:t>
            </a:r>
            <a:endParaRPr lang="en-US" sz="2000" b="1" dirty="0">
              <a:solidFill>
                <a:srgbClr val="AC66BB">
                  <a:lumMod val="50000"/>
                </a:srgbClr>
              </a:solidFill>
            </a:endParaRPr>
          </a:p>
          <a:p>
            <a:pPr>
              <a:spcAft>
                <a:spcPts val="600"/>
              </a:spcAft>
              <a:defRPr/>
            </a:pPr>
            <a:r>
              <a:rPr lang="en-US" sz="2000" b="1" dirty="0">
                <a:solidFill>
                  <a:srgbClr val="AC66BB">
                    <a:lumMod val="50000"/>
                  </a:srgbClr>
                </a:solidFill>
              </a:rPr>
              <a:t>I </a:t>
            </a:r>
            <a:r>
              <a:rPr lang="en-US" sz="2000" dirty="0">
                <a:solidFill>
                  <a:srgbClr val="AC66BB">
                    <a:lumMod val="50000"/>
                  </a:srgbClr>
                </a:solidFill>
              </a:rPr>
              <a:t>Epinephrine increases insulin resistance		</a:t>
            </a:r>
          </a:p>
          <a:p>
            <a:pPr>
              <a:spcAft>
                <a:spcPts val="600"/>
              </a:spcAft>
              <a:defRPr/>
            </a:pPr>
            <a:r>
              <a:rPr lang="en-US" sz="2000" b="1" dirty="0">
                <a:solidFill>
                  <a:srgbClr val="AC66BB">
                    <a:lumMod val="50000"/>
                  </a:srgbClr>
                </a:solidFill>
              </a:rPr>
              <a:t>I </a:t>
            </a:r>
            <a:r>
              <a:rPr lang="en-US" sz="2000" dirty="0">
                <a:solidFill>
                  <a:srgbClr val="AC66BB">
                    <a:lumMod val="50000"/>
                  </a:srgbClr>
                </a:solidFill>
              </a:rPr>
              <a:t>Creation of glucose from amino acids and lactate		 </a:t>
            </a:r>
          </a:p>
          <a:p>
            <a:pPr>
              <a:spcAft>
                <a:spcPts val="600"/>
              </a:spcAft>
              <a:defRPr/>
            </a:pPr>
            <a:r>
              <a:rPr lang="en-US" sz="2000" b="1" dirty="0">
                <a:solidFill>
                  <a:srgbClr val="AC66BB">
                    <a:lumMod val="50000"/>
                  </a:srgbClr>
                </a:solidFill>
              </a:rPr>
              <a:t>I </a:t>
            </a:r>
            <a:r>
              <a:rPr lang="en-US" sz="2000" dirty="0">
                <a:solidFill>
                  <a:srgbClr val="AC66BB">
                    <a:lumMod val="50000"/>
                  </a:srgbClr>
                </a:solidFill>
              </a:rPr>
              <a:t>Decreasing renal function for people on insulin can cause	</a:t>
            </a:r>
          </a:p>
          <a:p>
            <a:pPr>
              <a:spcAft>
                <a:spcPts val="600"/>
              </a:spcAft>
              <a:defRPr/>
            </a:pPr>
            <a:r>
              <a:rPr lang="da-DK" sz="2000" b="1" dirty="0">
                <a:solidFill>
                  <a:srgbClr val="AC66BB">
                    <a:lumMod val="50000"/>
                  </a:srgbClr>
                </a:solidFill>
              </a:rPr>
              <a:t>I </a:t>
            </a:r>
            <a:r>
              <a:rPr lang="da-DK" sz="2000" dirty="0">
                <a:solidFill>
                  <a:srgbClr val="AC66BB">
                    <a:lumMod val="50000"/>
                  </a:srgbClr>
                </a:solidFill>
              </a:rPr>
              <a:t>Bolus insulins							 </a:t>
            </a:r>
          </a:p>
          <a:p>
            <a:pPr>
              <a:spcAft>
                <a:spcPts val="600"/>
              </a:spcAft>
              <a:defRPr/>
            </a:pPr>
            <a:r>
              <a:rPr lang="en-US" sz="2000" b="1" dirty="0">
                <a:solidFill>
                  <a:srgbClr val="AC66BB">
                    <a:lumMod val="50000"/>
                  </a:srgbClr>
                </a:solidFill>
              </a:rPr>
              <a:t>I</a:t>
            </a:r>
            <a:r>
              <a:rPr lang="en-US" sz="2000" dirty="0">
                <a:solidFill>
                  <a:srgbClr val="AC66BB">
                    <a:lumMod val="50000"/>
                  </a:srgbClr>
                </a:solidFill>
              </a:rPr>
              <a:t> A hormone that increases blood glucose </a:t>
            </a:r>
            <a:r>
              <a:rPr lang="en-US" sz="2000" dirty="0">
                <a:solidFill>
                  <a:prstClr val="white"/>
                </a:solidFill>
              </a:rPr>
              <a:t>levels</a:t>
            </a:r>
          </a:p>
        </p:txBody>
      </p:sp>
    </p:spTree>
    <p:custDataLst>
      <p:tags r:id="rId1"/>
    </p:custDataLst>
    <p:extLst>
      <p:ext uri="{BB962C8B-B14F-4D97-AF65-F5344CB8AC3E}">
        <p14:creationId xmlns:p14="http://schemas.microsoft.com/office/powerpoint/2010/main" val="3690784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29542">
                                            <p:txEl>
                                              <p:pRg st="0" end="0"/>
                                            </p:txEl>
                                          </p:spTgt>
                                        </p:tgtEl>
                                        <p:attrNameLst>
                                          <p:attrName>style.visibility</p:attrName>
                                        </p:attrNameLst>
                                      </p:cBhvr>
                                      <p:to>
                                        <p:strVal val="visible"/>
                                      </p:to>
                                    </p:set>
                                    <p:anim calcmode="lin" valueType="num">
                                      <p:cBhvr additive="base">
                                        <p:cTn id="7" dur="500" fill="hold"/>
                                        <p:tgtEl>
                                          <p:spTgt spid="172954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295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29542">
                                            <p:txEl>
                                              <p:pRg st="1" end="1"/>
                                            </p:txEl>
                                          </p:spTgt>
                                        </p:tgtEl>
                                        <p:attrNameLst>
                                          <p:attrName>style.visibility</p:attrName>
                                        </p:attrNameLst>
                                      </p:cBhvr>
                                      <p:to>
                                        <p:strVal val="visible"/>
                                      </p:to>
                                    </p:set>
                                    <p:anim calcmode="lin" valueType="num">
                                      <p:cBhvr additive="base">
                                        <p:cTn id="13" dur="500" fill="hold"/>
                                        <p:tgtEl>
                                          <p:spTgt spid="172954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295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29542">
                                            <p:txEl>
                                              <p:pRg st="2" end="2"/>
                                            </p:txEl>
                                          </p:spTgt>
                                        </p:tgtEl>
                                        <p:attrNameLst>
                                          <p:attrName>style.visibility</p:attrName>
                                        </p:attrNameLst>
                                      </p:cBhvr>
                                      <p:to>
                                        <p:strVal val="visible"/>
                                      </p:to>
                                    </p:set>
                                    <p:anim calcmode="lin" valueType="num">
                                      <p:cBhvr additive="base">
                                        <p:cTn id="19" dur="500" fill="hold"/>
                                        <p:tgtEl>
                                          <p:spTgt spid="172954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2954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29542">
                                            <p:txEl>
                                              <p:pRg st="3" end="3"/>
                                            </p:txEl>
                                          </p:spTgt>
                                        </p:tgtEl>
                                        <p:attrNameLst>
                                          <p:attrName>style.visibility</p:attrName>
                                        </p:attrNameLst>
                                      </p:cBhvr>
                                      <p:to>
                                        <p:strVal val="visible"/>
                                      </p:to>
                                    </p:set>
                                    <p:anim calcmode="lin" valueType="num">
                                      <p:cBhvr additive="base">
                                        <p:cTn id="25" dur="500" fill="hold"/>
                                        <p:tgtEl>
                                          <p:spTgt spid="172954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2954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29542">
                                            <p:txEl>
                                              <p:pRg st="4" end="4"/>
                                            </p:txEl>
                                          </p:spTgt>
                                        </p:tgtEl>
                                        <p:attrNameLst>
                                          <p:attrName>style.visibility</p:attrName>
                                        </p:attrNameLst>
                                      </p:cBhvr>
                                      <p:to>
                                        <p:strVal val="visible"/>
                                      </p:to>
                                    </p:set>
                                    <p:anim calcmode="lin" valueType="num">
                                      <p:cBhvr additive="base">
                                        <p:cTn id="31" dur="500" fill="hold"/>
                                        <p:tgtEl>
                                          <p:spTgt spid="172954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2954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29542">
                                            <p:txEl>
                                              <p:pRg st="5" end="5"/>
                                            </p:txEl>
                                          </p:spTgt>
                                        </p:tgtEl>
                                        <p:attrNameLst>
                                          <p:attrName>style.visibility</p:attrName>
                                        </p:attrNameLst>
                                      </p:cBhvr>
                                      <p:to>
                                        <p:strVal val="visible"/>
                                      </p:to>
                                    </p:set>
                                    <p:anim calcmode="lin" valueType="num">
                                      <p:cBhvr additive="base">
                                        <p:cTn id="37" dur="500" fill="hold"/>
                                        <p:tgtEl>
                                          <p:spTgt spid="172954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2954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29542">
                                            <p:txEl>
                                              <p:pRg st="6" end="6"/>
                                            </p:txEl>
                                          </p:spTgt>
                                        </p:tgtEl>
                                        <p:attrNameLst>
                                          <p:attrName>style.visibility</p:attrName>
                                        </p:attrNameLst>
                                      </p:cBhvr>
                                      <p:to>
                                        <p:strVal val="visible"/>
                                      </p:to>
                                    </p:set>
                                    <p:anim calcmode="lin" valueType="num">
                                      <p:cBhvr additive="base">
                                        <p:cTn id="43" dur="500" fill="hold"/>
                                        <p:tgtEl>
                                          <p:spTgt spid="172954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2954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29542">
                                            <p:txEl>
                                              <p:pRg st="7" end="7"/>
                                            </p:txEl>
                                          </p:spTgt>
                                        </p:tgtEl>
                                        <p:attrNameLst>
                                          <p:attrName>style.visibility</p:attrName>
                                        </p:attrNameLst>
                                      </p:cBhvr>
                                      <p:to>
                                        <p:strVal val="visible"/>
                                      </p:to>
                                    </p:set>
                                    <p:anim calcmode="lin" valueType="num">
                                      <p:cBhvr additive="base">
                                        <p:cTn id="49" dur="500" fill="hold"/>
                                        <p:tgtEl>
                                          <p:spTgt spid="172954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2954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29542">
                                            <p:txEl>
                                              <p:pRg st="8" end="8"/>
                                            </p:txEl>
                                          </p:spTgt>
                                        </p:tgtEl>
                                        <p:attrNameLst>
                                          <p:attrName>style.visibility</p:attrName>
                                        </p:attrNameLst>
                                      </p:cBhvr>
                                      <p:to>
                                        <p:strVal val="visible"/>
                                      </p:to>
                                    </p:set>
                                    <p:anim calcmode="lin" valueType="num">
                                      <p:cBhvr additive="base">
                                        <p:cTn id="55" dur="500" fill="hold"/>
                                        <p:tgtEl>
                                          <p:spTgt spid="1729542">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2954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29542">
                                            <p:txEl>
                                              <p:pRg st="9" end="9"/>
                                            </p:txEl>
                                          </p:spTgt>
                                        </p:tgtEl>
                                        <p:attrNameLst>
                                          <p:attrName>style.visibility</p:attrName>
                                        </p:attrNameLst>
                                      </p:cBhvr>
                                      <p:to>
                                        <p:strVal val="visible"/>
                                      </p:to>
                                    </p:set>
                                    <p:anim calcmode="lin" valueType="num">
                                      <p:cBhvr additive="base">
                                        <p:cTn id="61" dur="500" fill="hold"/>
                                        <p:tgtEl>
                                          <p:spTgt spid="1729542">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2954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29542">
                                            <p:txEl>
                                              <p:pRg st="10" end="10"/>
                                            </p:txEl>
                                          </p:spTgt>
                                        </p:tgtEl>
                                        <p:attrNameLst>
                                          <p:attrName>style.visibility</p:attrName>
                                        </p:attrNameLst>
                                      </p:cBhvr>
                                      <p:to>
                                        <p:strVal val="visible"/>
                                      </p:to>
                                    </p:set>
                                    <p:anim calcmode="lin" valueType="num">
                                      <p:cBhvr additive="base">
                                        <p:cTn id="67" dur="500" fill="hold"/>
                                        <p:tgtEl>
                                          <p:spTgt spid="1729542">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2954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29542">
                                            <p:txEl>
                                              <p:pRg st="11" end="11"/>
                                            </p:txEl>
                                          </p:spTgt>
                                        </p:tgtEl>
                                        <p:attrNameLst>
                                          <p:attrName>style.visibility</p:attrName>
                                        </p:attrNameLst>
                                      </p:cBhvr>
                                      <p:to>
                                        <p:strVal val="visible"/>
                                      </p:to>
                                    </p:set>
                                    <p:anim calcmode="lin" valueType="num">
                                      <p:cBhvr additive="base">
                                        <p:cTn id="73" dur="500" fill="hold"/>
                                        <p:tgtEl>
                                          <p:spTgt spid="1729542">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2954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a:xfrm>
            <a:off x="455613" y="381000"/>
            <a:ext cx="8226425" cy="762000"/>
          </a:xfrm>
        </p:spPr>
        <p:txBody>
          <a:bodyPr>
            <a:normAutofit/>
          </a:bodyPr>
          <a:lstStyle/>
          <a:p>
            <a:r>
              <a:rPr lang="en-US" sz="4000" dirty="0"/>
              <a:t>Bariatric Surgery</a:t>
            </a:r>
          </a:p>
        </p:txBody>
      </p:sp>
      <p:sp>
        <p:nvSpPr>
          <p:cNvPr id="147459" name="Content Placeholder 2"/>
          <p:cNvSpPr>
            <a:spLocks noGrp="1"/>
          </p:cNvSpPr>
          <p:nvPr>
            <p:ph idx="1"/>
          </p:nvPr>
        </p:nvSpPr>
        <p:spPr>
          <a:xfrm>
            <a:off x="455613" y="1295400"/>
            <a:ext cx="8226425" cy="4724400"/>
          </a:xfrm>
        </p:spPr>
        <p:txBody>
          <a:bodyPr/>
          <a:lstStyle/>
          <a:p>
            <a:r>
              <a:rPr lang="en-US" dirty="0"/>
              <a:t>Consider on diabetes pts w/ BMI &gt;35, </a:t>
            </a:r>
            <a:r>
              <a:rPr lang="en-US" dirty="0" err="1"/>
              <a:t>esp</a:t>
            </a:r>
            <a:r>
              <a:rPr lang="en-US" dirty="0"/>
              <a:t> with comorbidities</a:t>
            </a:r>
          </a:p>
          <a:p>
            <a:r>
              <a:rPr lang="en-US" dirty="0"/>
              <a:t>Remission (BG normalized)</a:t>
            </a:r>
          </a:p>
          <a:p>
            <a:pPr lvl="1"/>
            <a:r>
              <a:rPr lang="en-US" dirty="0"/>
              <a:t>rates range from 40 – 95%</a:t>
            </a:r>
          </a:p>
          <a:p>
            <a:pPr lvl="1"/>
            <a:r>
              <a:rPr lang="en-US" dirty="0"/>
              <a:t>Better results with newer diabetes (more beta cell mass)</a:t>
            </a:r>
          </a:p>
          <a:p>
            <a:pPr lvl="1"/>
            <a:r>
              <a:rPr lang="en-US" dirty="0"/>
              <a:t>Due to increase </a:t>
            </a:r>
            <a:r>
              <a:rPr lang="en-US" dirty="0" err="1"/>
              <a:t>incretins</a:t>
            </a:r>
            <a:r>
              <a:rPr lang="en-US" dirty="0"/>
              <a:t> (gut hormones)</a:t>
            </a:r>
          </a:p>
          <a:p>
            <a:r>
              <a:rPr lang="en-US" dirty="0"/>
              <a:t>Still researching long term benefits, cost effectiveness and risk </a:t>
            </a:r>
          </a:p>
          <a:p>
            <a:endParaRPr lang="en-US" dirty="0"/>
          </a:p>
        </p:txBody>
      </p:sp>
      <p:pic>
        <p:nvPicPr>
          <p:cNvPr id="147460" name="Picture 6" descr="C:\Users\Beverly\AppData\Local\Microsoft\Windows\Temporary Internet Files\Content.IE5\DJWH7WCO\MC90031224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1789113"/>
            <a:ext cx="1524000"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94013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685800" y="237068"/>
            <a:ext cx="7747000" cy="1016000"/>
          </a:xfrm>
        </p:spPr>
        <p:txBody>
          <a:bodyPr/>
          <a:lstStyle/>
          <a:p>
            <a:pPr eaLnBrk="1" hangingPunct="1"/>
            <a:r>
              <a:rPr lang="en-US"/>
              <a:t>Natural History of Diabetes</a:t>
            </a:r>
          </a:p>
        </p:txBody>
      </p:sp>
      <p:sp>
        <p:nvSpPr>
          <p:cNvPr id="8" name="Content Placeholder 3"/>
          <p:cNvSpPr txBox="1">
            <a:spLocks/>
          </p:cNvSpPr>
          <p:nvPr/>
        </p:nvSpPr>
        <p:spPr bwMode="auto">
          <a:xfrm>
            <a:off x="5791200" y="1938867"/>
            <a:ext cx="2641600" cy="1625600"/>
          </a:xfrm>
          <a:prstGeom prst="rect">
            <a:avLst/>
          </a:prstGeom>
          <a:noFill/>
          <a:ln w="9525">
            <a:noFill/>
            <a:miter lim="800000"/>
            <a:headEnd/>
            <a:tailEnd/>
          </a:ln>
          <a:effectLst/>
        </p:spPr>
        <p:txBody>
          <a:bodyPr/>
          <a:lstStyle/>
          <a:p>
            <a:pPr marL="304804" indent="-304804" eaLnBrk="1" fontAlgn="auto" hangingPunct="1">
              <a:spcBef>
                <a:spcPct val="20000"/>
              </a:spcBef>
              <a:spcAft>
                <a:spcPts val="0"/>
              </a:spcAft>
              <a:buClr>
                <a:srgbClr val="464653"/>
              </a:buClr>
              <a:buSzPct val="65000"/>
              <a:buFontTx/>
              <a:buBlip>
                <a:blip r:embed="rId4"/>
              </a:buBlip>
              <a:defRPr/>
            </a:pPr>
            <a:endParaRPr lang="en-US" sz="2844" kern="0" dirty="0">
              <a:solidFill>
                <a:prstClr val="black"/>
              </a:solidFill>
              <a:latin typeface="Gill Sans MT"/>
            </a:endParaRPr>
          </a:p>
        </p:txBody>
      </p:sp>
      <p:graphicFrame>
        <p:nvGraphicFramePr>
          <p:cNvPr id="9" name="Diagram 8"/>
          <p:cNvGraphicFramePr/>
          <p:nvPr>
            <p:extLst/>
          </p:nvPr>
        </p:nvGraphicFramePr>
        <p:xfrm>
          <a:off x="778933" y="1329267"/>
          <a:ext cx="7653867" cy="48090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4517" name="TextBox 9"/>
          <p:cNvSpPr txBox="1">
            <a:spLocks noChangeArrowheads="1"/>
          </p:cNvSpPr>
          <p:nvPr/>
        </p:nvSpPr>
        <p:spPr bwMode="auto">
          <a:xfrm>
            <a:off x="1456267" y="5528733"/>
            <a:ext cx="6366933" cy="338554"/>
          </a:xfrm>
          <a:prstGeom prst="rect">
            <a:avLst/>
          </a:prstGeom>
          <a:solidFill>
            <a:srgbClr val="CCFF99"/>
          </a:solidFill>
          <a:ln w="9525">
            <a:noFill/>
            <a:miter lim="800000"/>
            <a:headEnd/>
            <a:tailEnd/>
          </a:ln>
        </p:spPr>
        <p:txBody>
          <a:bodyPr>
            <a:spAutoFit/>
          </a:bodyPr>
          <a:lstStyle/>
          <a:p>
            <a:pPr eaLnBrk="1" fontAlgn="auto" hangingPunct="1">
              <a:spcBef>
                <a:spcPts val="0"/>
              </a:spcBef>
              <a:spcAft>
                <a:spcPts val="0"/>
              </a:spcAft>
              <a:defRPr/>
            </a:pPr>
            <a:r>
              <a:rPr lang="en-US" sz="1600" b="1" dirty="0">
                <a:solidFill>
                  <a:prstClr val="black"/>
                </a:solidFill>
                <a:latin typeface="Gill Sans MT"/>
              </a:rPr>
              <a:t>Development of type 2 diabetes happens over years or decades</a:t>
            </a:r>
          </a:p>
        </p:txBody>
      </p:sp>
      <p:sp>
        <p:nvSpPr>
          <p:cNvPr id="70662" name="TextBox 12"/>
          <p:cNvSpPr txBox="1">
            <a:spLocks noChangeArrowheads="1"/>
          </p:cNvSpPr>
          <p:nvPr/>
        </p:nvSpPr>
        <p:spPr bwMode="auto">
          <a:xfrm>
            <a:off x="982134" y="4919133"/>
            <a:ext cx="4741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endParaRPr lang="en-US" sz="1600">
              <a:solidFill>
                <a:prstClr val="black"/>
              </a:solidFill>
            </a:endParaRPr>
          </a:p>
        </p:txBody>
      </p:sp>
      <p:sp>
        <p:nvSpPr>
          <p:cNvPr id="70663" name="Left Arrow 15"/>
          <p:cNvSpPr>
            <a:spLocks noChangeArrowheads="1"/>
          </p:cNvSpPr>
          <p:nvPr/>
        </p:nvSpPr>
        <p:spPr bwMode="auto">
          <a:xfrm>
            <a:off x="2879785" y="2137408"/>
            <a:ext cx="1207911" cy="677333"/>
          </a:xfrm>
          <a:prstGeom prst="leftArrow">
            <a:avLst>
              <a:gd name="adj1" fmla="val 63333"/>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70664" name="Left Arrow 16"/>
          <p:cNvSpPr>
            <a:spLocks noChangeArrowheads="1"/>
          </p:cNvSpPr>
          <p:nvPr/>
        </p:nvSpPr>
        <p:spPr bwMode="auto">
          <a:xfrm>
            <a:off x="5257801" y="2074334"/>
            <a:ext cx="1346200" cy="821266"/>
          </a:xfrm>
          <a:prstGeom prst="leftArrow">
            <a:avLst>
              <a:gd name="adj1" fmla="val 50000"/>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64521" name="TextBox 23"/>
          <p:cNvSpPr txBox="1">
            <a:spLocks noChangeArrowheads="1"/>
          </p:cNvSpPr>
          <p:nvPr/>
        </p:nvSpPr>
        <p:spPr bwMode="auto">
          <a:xfrm>
            <a:off x="3352800" y="2311400"/>
            <a:ext cx="666044" cy="338554"/>
          </a:xfrm>
          <a:prstGeom prst="rect">
            <a:avLst/>
          </a:prstGeom>
          <a:solidFill>
            <a:srgbClr val="CCFF33"/>
          </a:solidFill>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eaLnBrk="1" fontAlgn="auto" hangingPunct="1">
              <a:spcBef>
                <a:spcPts val="0"/>
              </a:spcBef>
              <a:spcAft>
                <a:spcPts val="0"/>
              </a:spcAft>
              <a:defRPr/>
            </a:pPr>
            <a:r>
              <a:rPr lang="en-US" sz="1600" dirty="0">
                <a:solidFill>
                  <a:prstClr val="black"/>
                </a:solidFill>
              </a:rPr>
              <a:t>Yes!</a:t>
            </a:r>
          </a:p>
        </p:txBody>
      </p:sp>
      <p:sp>
        <p:nvSpPr>
          <p:cNvPr id="64523" name="TextBox 14"/>
          <p:cNvSpPr txBox="1">
            <a:spLocks noChangeArrowheads="1"/>
          </p:cNvSpPr>
          <p:nvPr/>
        </p:nvSpPr>
        <p:spPr bwMode="auto">
          <a:xfrm>
            <a:off x="5926666" y="2306798"/>
            <a:ext cx="553156" cy="338554"/>
          </a:xfrm>
          <a:prstGeom prst="rect">
            <a:avLst/>
          </a:prstGeom>
          <a:solidFill>
            <a:srgbClr val="FF0000"/>
          </a:solidFill>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eaLnBrk="1" fontAlgn="auto" hangingPunct="1">
              <a:spcBef>
                <a:spcPts val="0"/>
              </a:spcBef>
              <a:spcAft>
                <a:spcPts val="0"/>
              </a:spcAft>
              <a:defRPr/>
            </a:pPr>
            <a:r>
              <a:rPr lang="en-US" sz="1600" dirty="0">
                <a:solidFill>
                  <a:prstClr val="black"/>
                </a:solidFill>
              </a:rPr>
              <a:t>NO</a:t>
            </a:r>
          </a:p>
        </p:txBody>
      </p:sp>
    </p:spTree>
    <p:custDataLst>
      <p:tags r:id="rId1"/>
    </p:custDataLst>
    <p:extLst>
      <p:ext uri="{BB962C8B-B14F-4D97-AF65-F5344CB8AC3E}">
        <p14:creationId xmlns:p14="http://schemas.microsoft.com/office/powerpoint/2010/main" val="42877921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p:cNvSpPr>
            <a:spLocks noGrp="1" noChangeArrowheads="1"/>
          </p:cNvSpPr>
          <p:nvPr>
            <p:ph type="title"/>
          </p:nvPr>
        </p:nvSpPr>
        <p:spPr/>
        <p:txBody>
          <a:bodyPr lIns="90477" tIns="44445" rIns="90477" bIns="44445" anchor="b" anchorCtr="0"/>
          <a:lstStyle/>
          <a:p>
            <a:pPr eaLnBrk="1" hangingPunct="1">
              <a:defRPr/>
            </a:pPr>
            <a:r>
              <a:rPr lang="en-US" dirty="0"/>
              <a:t>Signs of Diabetes</a:t>
            </a:r>
            <a:endParaRPr lang="en-US" sz="4000" dirty="0">
              <a:sym typeface="Monotype Sorts" pitchFamily="2" charset="2"/>
            </a:endParaRPr>
          </a:p>
        </p:txBody>
      </p:sp>
      <p:sp>
        <p:nvSpPr>
          <p:cNvPr id="1238019" name="Rectangle 3"/>
          <p:cNvSpPr>
            <a:spLocks noGrp="1" noChangeArrowheads="1"/>
          </p:cNvSpPr>
          <p:nvPr>
            <p:ph sz="quarter" idx="1"/>
          </p:nvPr>
        </p:nvSpPr>
        <p:spPr>
          <a:xfrm>
            <a:off x="457200" y="1752600"/>
            <a:ext cx="8229600" cy="4404360"/>
          </a:xfrm>
        </p:spPr>
        <p:txBody>
          <a:bodyPr lIns="90477" tIns="44445" rIns="90477" bIns="44445">
            <a:normAutofit lnSpcReduction="10000"/>
          </a:bodyPr>
          <a:lstStyle/>
          <a:p>
            <a:pPr eaLnBrk="1" hangingPunct="1">
              <a:defRPr/>
            </a:pPr>
            <a:r>
              <a:rPr lang="en-US" dirty="0"/>
              <a:t>Polyuria</a:t>
            </a:r>
          </a:p>
          <a:p>
            <a:pPr eaLnBrk="1" hangingPunct="1">
              <a:defRPr/>
            </a:pPr>
            <a:r>
              <a:rPr lang="en-US" dirty="0"/>
              <a:t>Polydipsia	</a:t>
            </a:r>
          </a:p>
          <a:p>
            <a:pPr eaLnBrk="1" hangingPunct="1">
              <a:defRPr/>
            </a:pPr>
            <a:r>
              <a:rPr lang="en-US" dirty="0" err="1"/>
              <a:t>Polyphasia</a:t>
            </a:r>
            <a:endParaRPr lang="en-US" dirty="0"/>
          </a:p>
          <a:p>
            <a:pPr eaLnBrk="1" hangingPunct="1">
              <a:defRPr/>
            </a:pPr>
            <a:r>
              <a:rPr lang="en-US" dirty="0"/>
              <a:t>Weight loss</a:t>
            </a:r>
          </a:p>
          <a:p>
            <a:pPr eaLnBrk="1" hangingPunct="1">
              <a:defRPr/>
            </a:pPr>
            <a:r>
              <a:rPr lang="en-US" dirty="0"/>
              <a:t>Fatigue</a:t>
            </a:r>
          </a:p>
          <a:p>
            <a:pPr eaLnBrk="1" hangingPunct="1">
              <a:defRPr/>
            </a:pPr>
            <a:r>
              <a:rPr lang="en-US" dirty="0"/>
              <a:t>Skin and other </a:t>
            </a:r>
          </a:p>
          <a:p>
            <a:pPr marL="0" indent="0" eaLnBrk="1" hangingPunct="1">
              <a:buNone/>
              <a:defRPr/>
            </a:pPr>
            <a:r>
              <a:rPr lang="en-US" dirty="0"/>
              <a:t>infections</a:t>
            </a:r>
          </a:p>
          <a:p>
            <a:pPr eaLnBrk="1" hangingPunct="1">
              <a:defRPr/>
            </a:pPr>
            <a:r>
              <a:rPr lang="en-US" dirty="0"/>
              <a:t>Blurry vision</a:t>
            </a:r>
          </a:p>
        </p:txBody>
      </p:sp>
      <p:sp>
        <p:nvSpPr>
          <p:cNvPr id="1238020" name="Rectangle 4"/>
          <p:cNvSpPr>
            <a:spLocks noGrp="1" noChangeArrowheads="1"/>
          </p:cNvSpPr>
          <p:nvPr>
            <p:ph sz="half" idx="4294967295"/>
          </p:nvPr>
        </p:nvSpPr>
        <p:spPr>
          <a:xfrm>
            <a:off x="4146550" y="1752600"/>
            <a:ext cx="4540250" cy="4344988"/>
          </a:xfrm>
        </p:spPr>
        <p:txBody>
          <a:bodyPr lIns="90477" tIns="44445" rIns="90477" bIns="44445">
            <a:normAutofit lnSpcReduction="10000"/>
          </a:bodyPr>
          <a:lstStyle/>
          <a:p>
            <a:pPr eaLnBrk="1" hangingPunct="1">
              <a:buFont typeface="Wingdings" pitchFamily="2" charset="2"/>
              <a:buBlip>
                <a:blip r:embed="rId4"/>
              </a:buBlip>
              <a:defRPr/>
            </a:pPr>
            <a:r>
              <a:rPr lang="en-US" dirty="0"/>
              <a:t>Glycosuria, H</a:t>
            </a:r>
            <a:r>
              <a:rPr lang="en-US" baseline="-25000" dirty="0"/>
              <a:t>2</a:t>
            </a:r>
            <a:r>
              <a:rPr lang="en-US" dirty="0"/>
              <a:t>O losses</a:t>
            </a:r>
          </a:p>
          <a:p>
            <a:pPr eaLnBrk="1" hangingPunct="1">
              <a:buFont typeface="Wingdings" pitchFamily="2" charset="2"/>
              <a:buBlip>
                <a:blip r:embed="rId4"/>
              </a:buBlip>
              <a:defRPr/>
            </a:pPr>
            <a:r>
              <a:rPr lang="en-US" dirty="0"/>
              <a:t>Dehydration</a:t>
            </a:r>
          </a:p>
          <a:p>
            <a:pPr eaLnBrk="1" hangingPunct="1">
              <a:buFont typeface="Wingdings" pitchFamily="2" charset="2"/>
              <a:buBlip>
                <a:blip r:embed="rId4"/>
              </a:buBlip>
              <a:defRPr/>
            </a:pPr>
            <a:r>
              <a:rPr lang="en-US" dirty="0"/>
              <a:t>Fuel Depletion</a:t>
            </a:r>
          </a:p>
          <a:p>
            <a:pPr eaLnBrk="1" hangingPunct="1">
              <a:buFont typeface="Wingdings" pitchFamily="2" charset="2"/>
              <a:buBlip>
                <a:blip r:embed="rId4"/>
              </a:buBlip>
              <a:defRPr/>
            </a:pPr>
            <a:r>
              <a:rPr lang="en-US" dirty="0"/>
              <a:t>Loss of body tissue, H</a:t>
            </a:r>
            <a:r>
              <a:rPr lang="en-US" baseline="-25000" dirty="0"/>
              <a:t>2</a:t>
            </a:r>
            <a:r>
              <a:rPr lang="en-US" dirty="0"/>
              <a:t>O</a:t>
            </a:r>
          </a:p>
          <a:p>
            <a:pPr eaLnBrk="1" hangingPunct="1">
              <a:buFont typeface="Wingdings" pitchFamily="2" charset="2"/>
              <a:buBlip>
                <a:blip r:embed="rId4"/>
              </a:buBlip>
              <a:defRPr/>
            </a:pPr>
            <a:r>
              <a:rPr lang="en-US" dirty="0"/>
              <a:t>Poor energy utilization</a:t>
            </a:r>
          </a:p>
          <a:p>
            <a:pPr eaLnBrk="1" hangingPunct="1">
              <a:buFont typeface="Wingdings" pitchFamily="2" charset="2"/>
              <a:buBlip>
                <a:blip r:embed="rId4"/>
              </a:buBlip>
              <a:defRPr/>
            </a:pPr>
            <a:r>
              <a:rPr lang="en-US" dirty="0"/>
              <a:t>Hyperglycemia increases incidence of infection</a:t>
            </a:r>
          </a:p>
          <a:p>
            <a:pPr eaLnBrk="1" hangingPunct="1">
              <a:buFont typeface="Wingdings" pitchFamily="2" charset="2"/>
              <a:buBlip>
                <a:blip r:embed="rId4"/>
              </a:buBlip>
              <a:defRPr/>
            </a:pPr>
            <a:r>
              <a:rPr lang="en-US" dirty="0"/>
              <a:t>Osmotic changes</a:t>
            </a:r>
          </a:p>
          <a:p>
            <a:pPr eaLnBrk="1" hangingPunct="1">
              <a:buFont typeface="Wingdings" pitchFamily="2" charset="2"/>
              <a:buNone/>
              <a:defRPr/>
            </a:pPr>
            <a:endParaRPr lang="en-US" dirty="0"/>
          </a:p>
          <a:p>
            <a:pPr eaLnBrk="1" hangingPunct="1">
              <a:defRPr/>
            </a:pPr>
            <a:endParaRPr lang="en-US" sz="2400" dirty="0"/>
          </a:p>
        </p:txBody>
      </p:sp>
      <p:pic>
        <p:nvPicPr>
          <p:cNvPr id="8" name="Picture 6" descr="http://www.worlddiabetesday.org/files/images/dka.jpg">
            <a:hlinkClick r:id="rId5" tooltip="Understand diabetes and take control"/>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5200" y="0"/>
            <a:ext cx="175917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14887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8020">
                                            <p:txEl>
                                              <p:pRg st="0" end="0"/>
                                            </p:txEl>
                                          </p:spTgt>
                                        </p:tgtEl>
                                        <p:attrNameLst>
                                          <p:attrName>style.visibility</p:attrName>
                                        </p:attrNameLst>
                                      </p:cBhvr>
                                      <p:to>
                                        <p:strVal val="visible"/>
                                      </p:to>
                                    </p:set>
                                    <p:anim calcmode="lin" valueType="num">
                                      <p:cBhvr additive="base">
                                        <p:cTn id="7" dur="2000" fill="hold"/>
                                        <p:tgtEl>
                                          <p:spTgt spid="1238020">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238020">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1238020">
                                            <p:txEl>
                                              <p:pRg st="1" end="1"/>
                                            </p:txEl>
                                          </p:spTgt>
                                        </p:tgtEl>
                                        <p:attrNameLst>
                                          <p:attrName>style.visibility</p:attrName>
                                        </p:attrNameLst>
                                      </p:cBhvr>
                                      <p:to>
                                        <p:strVal val="visible"/>
                                      </p:to>
                                    </p:set>
                                    <p:anim calcmode="lin" valueType="num">
                                      <p:cBhvr additive="base">
                                        <p:cTn id="12" dur="2000" fill="hold"/>
                                        <p:tgtEl>
                                          <p:spTgt spid="1238020">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238020">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1238020">
                                            <p:txEl>
                                              <p:pRg st="2" end="2"/>
                                            </p:txEl>
                                          </p:spTgt>
                                        </p:tgtEl>
                                        <p:attrNameLst>
                                          <p:attrName>style.visibility</p:attrName>
                                        </p:attrNameLst>
                                      </p:cBhvr>
                                      <p:to>
                                        <p:strVal val="visible"/>
                                      </p:to>
                                    </p:set>
                                    <p:anim calcmode="lin" valueType="num">
                                      <p:cBhvr additive="base">
                                        <p:cTn id="17" dur="2000" fill="hold"/>
                                        <p:tgtEl>
                                          <p:spTgt spid="1238020">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238020">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1238020">
                                            <p:txEl>
                                              <p:pRg st="3" end="3"/>
                                            </p:txEl>
                                          </p:spTgt>
                                        </p:tgtEl>
                                        <p:attrNameLst>
                                          <p:attrName>style.visibility</p:attrName>
                                        </p:attrNameLst>
                                      </p:cBhvr>
                                      <p:to>
                                        <p:strVal val="visible"/>
                                      </p:to>
                                    </p:set>
                                    <p:anim calcmode="lin" valueType="num">
                                      <p:cBhvr additive="base">
                                        <p:cTn id="22" dur="2000" fill="hold"/>
                                        <p:tgtEl>
                                          <p:spTgt spid="1238020">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238020">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1238020">
                                            <p:txEl>
                                              <p:pRg st="4" end="4"/>
                                            </p:txEl>
                                          </p:spTgt>
                                        </p:tgtEl>
                                        <p:attrNameLst>
                                          <p:attrName>style.visibility</p:attrName>
                                        </p:attrNameLst>
                                      </p:cBhvr>
                                      <p:to>
                                        <p:strVal val="visible"/>
                                      </p:to>
                                    </p:set>
                                    <p:anim calcmode="lin" valueType="num">
                                      <p:cBhvr additive="base">
                                        <p:cTn id="27" dur="2000" fill="hold"/>
                                        <p:tgtEl>
                                          <p:spTgt spid="1238020">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238020">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0000"/>
                            </p:stCondLst>
                            <p:childTnLst>
                              <p:par>
                                <p:cTn id="30" presetID="2" presetClass="entr" presetSubtype="4" fill="hold" grpId="0" nodeType="afterEffect">
                                  <p:stCondLst>
                                    <p:cond delay="0"/>
                                  </p:stCondLst>
                                  <p:childTnLst>
                                    <p:set>
                                      <p:cBhvr>
                                        <p:cTn id="31" dur="1" fill="hold">
                                          <p:stCondLst>
                                            <p:cond delay="0"/>
                                          </p:stCondLst>
                                        </p:cTn>
                                        <p:tgtEl>
                                          <p:spTgt spid="1238020">
                                            <p:txEl>
                                              <p:pRg st="5" end="5"/>
                                            </p:txEl>
                                          </p:spTgt>
                                        </p:tgtEl>
                                        <p:attrNameLst>
                                          <p:attrName>style.visibility</p:attrName>
                                        </p:attrNameLst>
                                      </p:cBhvr>
                                      <p:to>
                                        <p:strVal val="visible"/>
                                      </p:to>
                                    </p:set>
                                    <p:anim calcmode="lin" valueType="num">
                                      <p:cBhvr additive="base">
                                        <p:cTn id="32" dur="2000" fill="hold"/>
                                        <p:tgtEl>
                                          <p:spTgt spid="1238020">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238020">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2000"/>
                            </p:stCondLst>
                            <p:childTnLst>
                              <p:par>
                                <p:cTn id="35" presetID="2" presetClass="entr" presetSubtype="4" fill="hold" grpId="0" nodeType="afterEffect">
                                  <p:stCondLst>
                                    <p:cond delay="0"/>
                                  </p:stCondLst>
                                  <p:childTnLst>
                                    <p:set>
                                      <p:cBhvr>
                                        <p:cTn id="36" dur="1" fill="hold">
                                          <p:stCondLst>
                                            <p:cond delay="0"/>
                                          </p:stCondLst>
                                        </p:cTn>
                                        <p:tgtEl>
                                          <p:spTgt spid="1238020">
                                            <p:txEl>
                                              <p:pRg st="6" end="6"/>
                                            </p:txEl>
                                          </p:spTgt>
                                        </p:tgtEl>
                                        <p:attrNameLst>
                                          <p:attrName>style.visibility</p:attrName>
                                        </p:attrNameLst>
                                      </p:cBhvr>
                                      <p:to>
                                        <p:strVal val="visible"/>
                                      </p:to>
                                    </p:set>
                                    <p:anim calcmode="lin" valueType="num">
                                      <p:cBhvr additive="base">
                                        <p:cTn id="37" dur="2000" fill="hold"/>
                                        <p:tgtEl>
                                          <p:spTgt spid="1238020">
                                            <p:txEl>
                                              <p:pRg st="6" end="6"/>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23802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8020"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a:t>Diabetes Classifications</a:t>
            </a:r>
          </a:p>
        </p:txBody>
      </p:sp>
      <p:sp>
        <p:nvSpPr>
          <p:cNvPr id="45059" name="Rectangle 3"/>
          <p:cNvSpPr>
            <a:spLocks noGrp="1" noChangeArrowheads="1"/>
          </p:cNvSpPr>
          <p:nvPr>
            <p:ph sz="quarter" idx="1"/>
          </p:nvPr>
        </p:nvSpPr>
        <p:spPr/>
        <p:txBody>
          <a:bodyPr/>
          <a:lstStyle/>
          <a:p>
            <a:pPr eaLnBrk="1" hangingPunct="1"/>
            <a:r>
              <a:rPr lang="en-US"/>
              <a:t>Type 1</a:t>
            </a:r>
          </a:p>
          <a:p>
            <a:pPr eaLnBrk="1" hangingPunct="1"/>
            <a:r>
              <a:rPr lang="en-US"/>
              <a:t>Type 2</a:t>
            </a:r>
          </a:p>
          <a:p>
            <a:pPr eaLnBrk="1" hangingPunct="1"/>
            <a:r>
              <a:rPr lang="en-US"/>
              <a:t>Gestational</a:t>
            </a:r>
          </a:p>
          <a:p>
            <a:pPr eaLnBrk="1" hangingPunct="1"/>
            <a:r>
              <a:rPr lang="en-US"/>
              <a:t>Secondary</a:t>
            </a:r>
          </a:p>
          <a:p>
            <a:pPr eaLnBrk="1" hangingPunct="1"/>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0" y="1600200"/>
            <a:ext cx="4445000" cy="3333750"/>
          </a:xfrm>
          <a:prstGeom prst="rect">
            <a:avLst/>
          </a:prstGeom>
        </p:spPr>
      </p:pic>
    </p:spTree>
    <p:custDataLst>
      <p:tags r:id="rId1"/>
    </p:custDataLst>
    <p:extLst>
      <p:ext uri="{BB962C8B-B14F-4D97-AF65-F5344CB8AC3E}">
        <p14:creationId xmlns:p14="http://schemas.microsoft.com/office/powerpoint/2010/main" val="4178386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5613" y="381000"/>
            <a:ext cx="8226425" cy="769938"/>
          </a:xfrm>
        </p:spPr>
        <p:txBody>
          <a:bodyPr lIns="90488" tIns="44450" rIns="90488" bIns="44450" anchor="b">
            <a:noAutofit/>
          </a:bodyPr>
          <a:lstStyle/>
          <a:p>
            <a:pPr eaLnBrk="1" hangingPunct="1"/>
            <a:r>
              <a:rPr lang="en-US" sz="4000" dirty="0"/>
              <a:t>Case Study </a:t>
            </a:r>
          </a:p>
        </p:txBody>
      </p:sp>
      <p:sp>
        <p:nvSpPr>
          <p:cNvPr id="41987" name="Rectangle 3"/>
          <p:cNvSpPr>
            <a:spLocks noGrp="1" noChangeArrowheads="1"/>
          </p:cNvSpPr>
          <p:nvPr>
            <p:ph type="body" idx="1"/>
          </p:nvPr>
        </p:nvSpPr>
        <p:spPr>
          <a:xfrm>
            <a:off x="455613" y="1524000"/>
            <a:ext cx="6326187" cy="4572000"/>
          </a:xfrm>
        </p:spPr>
        <p:txBody>
          <a:bodyPr lIns="90488" tIns="44450" rIns="90488" bIns="44450">
            <a:normAutofit fontScale="92500" lnSpcReduction="10000"/>
          </a:bodyPr>
          <a:lstStyle/>
          <a:p>
            <a:pPr eaLnBrk="1" hangingPunct="1">
              <a:buFont typeface="Wingdings" panose="05000000000000000000" pitchFamily="2" charset="2"/>
              <a:buNone/>
            </a:pPr>
            <a:r>
              <a:rPr lang="en-US" dirty="0"/>
              <a:t> </a:t>
            </a:r>
            <a:r>
              <a:rPr lang="en-US" b="1" dirty="0"/>
              <a:t>1. Pt profile: 5’8”, 192 </a:t>
            </a:r>
            <a:r>
              <a:rPr lang="en-US" b="1" dirty="0" err="1"/>
              <a:t>lb</a:t>
            </a:r>
            <a:r>
              <a:rPr lang="en-US" b="1" dirty="0"/>
              <a:t> male</a:t>
            </a:r>
          </a:p>
          <a:p>
            <a:pPr eaLnBrk="1" hangingPunct="1">
              <a:buFont typeface="Wingdings" panose="05000000000000000000" pitchFamily="2" charset="2"/>
              <a:buNone/>
            </a:pPr>
            <a:r>
              <a:rPr lang="en-US" dirty="0"/>
              <a:t>Diabetes 12 years, on insulin 3 </a:t>
            </a:r>
            <a:r>
              <a:rPr lang="en-US" dirty="0" err="1"/>
              <a:t>yrs</a:t>
            </a:r>
            <a:endParaRPr lang="en-US" dirty="0"/>
          </a:p>
          <a:p>
            <a:pPr eaLnBrk="1" hangingPunct="1">
              <a:buFont typeface="Wingdings" panose="05000000000000000000" pitchFamily="2" charset="2"/>
              <a:buNone/>
            </a:pPr>
            <a:r>
              <a:rPr lang="en-US" i="1" dirty="0"/>
              <a:t>What type of DM and how do you know</a:t>
            </a:r>
            <a:r>
              <a:rPr lang="en-US" dirty="0"/>
              <a:t>?</a:t>
            </a:r>
          </a:p>
          <a:p>
            <a:pPr eaLnBrk="1" hangingPunct="1">
              <a:buFont typeface="Wingdings" panose="05000000000000000000" pitchFamily="2" charset="2"/>
              <a:buNone/>
            </a:pPr>
            <a:endParaRPr lang="en-US" sz="2400" dirty="0"/>
          </a:p>
          <a:p>
            <a:pPr eaLnBrk="1" hangingPunct="1">
              <a:buFont typeface="Wingdings" panose="05000000000000000000" pitchFamily="2" charset="2"/>
              <a:buNone/>
            </a:pPr>
            <a:r>
              <a:rPr lang="en-US" b="1" dirty="0"/>
              <a:t>2. 5’6”, 108 </a:t>
            </a:r>
            <a:r>
              <a:rPr lang="en-US" b="1" dirty="0" err="1"/>
              <a:t>lb</a:t>
            </a:r>
            <a:r>
              <a:rPr lang="en-US" b="1" dirty="0"/>
              <a:t> female</a:t>
            </a:r>
          </a:p>
          <a:p>
            <a:pPr eaLnBrk="1" hangingPunct="1">
              <a:buFont typeface="Wingdings" panose="05000000000000000000" pitchFamily="2" charset="2"/>
              <a:buNone/>
            </a:pPr>
            <a:r>
              <a:rPr lang="en-US" dirty="0"/>
              <a:t>On insulin 3u Regular before meals, 10u NPH at bedtime</a:t>
            </a:r>
          </a:p>
          <a:p>
            <a:pPr eaLnBrk="1" hangingPunct="1">
              <a:buFont typeface="Wingdings" panose="05000000000000000000" pitchFamily="2" charset="2"/>
              <a:buNone/>
            </a:pPr>
            <a:r>
              <a:rPr lang="en-US" i="1" dirty="0">
                <a:solidFill>
                  <a:srgbClr val="7030A0"/>
                </a:solidFill>
              </a:rPr>
              <a:t>What type of DM and how do you know?</a:t>
            </a:r>
            <a:endParaRPr lang="en-US" dirty="0">
              <a:solidFill>
                <a:srgbClr val="7030A0"/>
              </a:solidFill>
            </a:endParaRPr>
          </a:p>
          <a:p>
            <a:pPr eaLnBrk="1" hangingPunct="1">
              <a:buFont typeface="Wingdings" panose="05000000000000000000" pitchFamily="2" charset="2"/>
              <a:buNone/>
            </a:pPr>
            <a:endParaRPr lang="en-US" dirty="0"/>
          </a:p>
        </p:txBody>
      </p:sp>
      <p:pic>
        <p:nvPicPr>
          <p:cNvPr id="41988" name="Picture 3" descr="C:\Users\bev\AppData\Local\Microsoft\Windows\Temporary Internet Files\Content.IE5\NPALL6MO\MP90044218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276600"/>
            <a:ext cx="197643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4" descr="C:\Users\bev\AppData\Local\Microsoft\Windows\Temporary Internet Files\Content.IE5\YVK3WSTP\MP900407043[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381000"/>
            <a:ext cx="1865313" cy="279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33832461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mother and child typ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79398219"/>
      </p:ext>
    </p:extLst>
  </p:cSld>
  <p:clrMapOvr>
    <a:masterClrMapping/>
  </p:clrMapOvr>
  <p:transition>
    <p:rand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Gary H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47828592"/>
      </p:ext>
    </p:extLst>
  </p:cSld>
  <p:clrMapOvr>
    <a:masterClrMapping/>
  </p:clrMapOvr>
  <p:transition>
    <p:rand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Type 1 Rates Increasing Globally</a:t>
            </a:r>
          </a:p>
        </p:txBody>
      </p:sp>
      <p:sp>
        <p:nvSpPr>
          <p:cNvPr id="3" name="Content Placeholder 2"/>
          <p:cNvSpPr>
            <a:spLocks noGrp="1"/>
          </p:cNvSpPr>
          <p:nvPr>
            <p:ph sz="quarter" idx="1"/>
          </p:nvPr>
        </p:nvSpPr>
        <p:spPr/>
        <p:txBody>
          <a:bodyPr/>
          <a:lstStyle/>
          <a:p>
            <a:pPr>
              <a:defRPr/>
            </a:pPr>
            <a:r>
              <a:rPr lang="en-US" dirty="0"/>
              <a:t>23% rise in type 1 diabetes incidence from 2001-2009</a:t>
            </a:r>
          </a:p>
          <a:p>
            <a:pPr>
              <a:defRPr/>
            </a:pPr>
            <a:r>
              <a:rPr lang="en-US" dirty="0"/>
              <a:t>Why?</a:t>
            </a:r>
          </a:p>
          <a:p>
            <a:pPr lvl="1">
              <a:defRPr/>
            </a:pPr>
            <a:r>
              <a:rPr lang="en-US" dirty="0"/>
              <a:t>Autoimmune disease rates increasing over all</a:t>
            </a:r>
          </a:p>
          <a:p>
            <a:pPr lvl="1">
              <a:defRPr/>
            </a:pPr>
            <a:r>
              <a:rPr lang="en-US" dirty="0"/>
              <a:t>Changes in environmental exposure and gut bacteria?</a:t>
            </a:r>
          </a:p>
          <a:p>
            <a:pPr lvl="1">
              <a:defRPr/>
            </a:pPr>
            <a:r>
              <a:rPr lang="en-US" dirty="0"/>
              <a:t>Hygiene hypothesis</a:t>
            </a:r>
          </a:p>
          <a:p>
            <a:pPr lvl="1">
              <a:defRPr/>
            </a:pPr>
            <a:r>
              <a:rPr lang="en-US" dirty="0"/>
              <a:t>Obesity?</a:t>
            </a:r>
          </a:p>
          <a:p>
            <a:pPr marL="457200" lvl="1" indent="0">
              <a:buFont typeface="Wingdings" pitchFamily="2" charset="2"/>
              <a:buNone/>
              <a:defRPr/>
            </a:pPr>
            <a:r>
              <a:rPr lang="en-US" dirty="0"/>
              <a:t> </a:t>
            </a:r>
          </a:p>
          <a:p>
            <a:pPr lvl="1">
              <a:defRPr/>
            </a:pPr>
            <a:endParaRPr lang="en-US" dirty="0"/>
          </a:p>
          <a:p>
            <a:pPr marL="457200" lvl="1" indent="0">
              <a:buFont typeface="Wingdings" pitchFamily="2" charset="2"/>
              <a:buNone/>
              <a:defRPr/>
            </a:pPr>
            <a:endParaRPr lang="en-US" dirty="0"/>
          </a:p>
        </p:txBody>
      </p:sp>
      <p:pic>
        <p:nvPicPr>
          <p:cNvPr id="7172" name="Picture 2" descr="C:\Users\bev\AppData\Local\Microsoft\Windows\Temporary Internet Files\Content.IE5\8BF83FHH\MP90043727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4267200"/>
            <a:ext cx="2409825"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80481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normAutofit/>
          </a:bodyPr>
          <a:lstStyle/>
          <a:p>
            <a:pPr eaLnBrk="1" hangingPunct="1"/>
            <a:r>
              <a:rPr lang="en-US" sz="4000"/>
              <a:t>Incidence of Type 1 in Youth 	</a:t>
            </a:r>
          </a:p>
        </p:txBody>
      </p:sp>
      <p:graphicFrame>
        <p:nvGraphicFramePr>
          <p:cNvPr id="1026" name="Object 1024"/>
          <p:cNvGraphicFramePr>
            <a:graphicFrameLocks noGrp="1" noChangeAspect="1"/>
          </p:cNvGraphicFramePr>
          <p:nvPr>
            <p:ph sz="quarter" idx="1"/>
            <p:extLst/>
          </p:nvPr>
        </p:nvGraphicFramePr>
        <p:xfrm>
          <a:off x="990600" y="1371600"/>
          <a:ext cx="2255837" cy="3429000"/>
        </p:xfrm>
        <a:graphic>
          <a:graphicData uri="http://schemas.openxmlformats.org/presentationml/2006/ole">
            <mc:AlternateContent xmlns:mc="http://schemas.openxmlformats.org/markup-compatibility/2006">
              <mc:Choice xmlns:v="urn:schemas-microsoft-com:vml" Requires="v">
                <p:oleObj spid="_x0000_s100408" name="Clip" r:id="rId5" imgW="2255238" imgH="3429297" progId="MS_ClipArt_Gallery.2">
                  <p:embed/>
                </p:oleObj>
              </mc:Choice>
              <mc:Fallback>
                <p:oleObj name="Clip" r:id="rId5" imgW="2255238" imgH="3429297" progId="MS_ClipArt_Gallery.2">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1371600"/>
                        <a:ext cx="2255837"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06307" name="Rectangle 3"/>
          <p:cNvSpPr>
            <a:spLocks noGrp="1" noChangeArrowheads="1"/>
          </p:cNvSpPr>
          <p:nvPr>
            <p:ph type="body" sz="half" idx="4294967295"/>
          </p:nvPr>
        </p:nvSpPr>
        <p:spPr>
          <a:xfrm>
            <a:off x="3759200" y="1295400"/>
            <a:ext cx="5384800" cy="5029200"/>
          </a:xfrm>
        </p:spPr>
        <p:txBody>
          <a:bodyPr>
            <a:normAutofit/>
          </a:bodyPr>
          <a:lstStyle/>
          <a:p>
            <a:r>
              <a:rPr lang="en-US" sz="2800" b="1" dirty="0"/>
              <a:t>General Pop 0.3% </a:t>
            </a:r>
            <a:endParaRPr lang="en-US" sz="2800" dirty="0"/>
          </a:p>
          <a:p>
            <a:r>
              <a:rPr lang="en-US" sz="2800" b="1" dirty="0"/>
              <a:t>Sibling 4% </a:t>
            </a:r>
            <a:endParaRPr lang="en-US" sz="2800" dirty="0"/>
          </a:p>
          <a:p>
            <a:r>
              <a:rPr lang="en-US" sz="2800" b="1" dirty="0"/>
              <a:t>Mother 2-3% </a:t>
            </a:r>
            <a:endParaRPr lang="en-US" sz="2800" dirty="0"/>
          </a:p>
          <a:p>
            <a:r>
              <a:rPr lang="en-US" sz="2800" b="1" dirty="0"/>
              <a:t>Father 6-8% </a:t>
            </a:r>
            <a:endParaRPr lang="en-US" sz="2800" dirty="0"/>
          </a:p>
          <a:p>
            <a:pPr eaLnBrk="1" hangingPunct="1">
              <a:defRPr/>
            </a:pPr>
            <a:r>
              <a:rPr lang="en-US" sz="2800" dirty="0">
                <a:solidFill>
                  <a:schemeClr val="tx2">
                    <a:lumMod val="75000"/>
                  </a:schemeClr>
                </a:solidFill>
              </a:rPr>
              <a:t>Rate doubling every 20 yrs</a:t>
            </a:r>
          </a:p>
          <a:p>
            <a:pPr eaLnBrk="1" hangingPunct="1">
              <a:defRPr/>
            </a:pPr>
            <a:r>
              <a:rPr lang="en-US" sz="2800" dirty="0">
                <a:solidFill>
                  <a:schemeClr val="tx2">
                    <a:lumMod val="75000"/>
                  </a:schemeClr>
                </a:solidFill>
              </a:rPr>
              <a:t>Many trials underway to detect and prevent (Trial Net)</a:t>
            </a:r>
          </a:p>
        </p:txBody>
      </p:sp>
    </p:spTree>
    <p:custDataLst>
      <p:tags r:id="rId2"/>
    </p:custDataLst>
    <p:extLst>
      <p:ext uri="{BB962C8B-B14F-4D97-AF65-F5344CB8AC3E}">
        <p14:creationId xmlns:p14="http://schemas.microsoft.com/office/powerpoint/2010/main" val="197678476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Foundations of Care</a:t>
            </a:r>
          </a:p>
        </p:txBody>
      </p:sp>
      <p:sp>
        <p:nvSpPr>
          <p:cNvPr id="3" name="Content Placeholder 2"/>
          <p:cNvSpPr>
            <a:spLocks noGrp="1"/>
          </p:cNvSpPr>
          <p:nvPr>
            <p:ph sz="quarter" idx="1"/>
          </p:nvPr>
        </p:nvSpPr>
        <p:spPr>
          <a:xfrm>
            <a:off x="457200" y="1219200"/>
            <a:ext cx="5562600" cy="4937760"/>
          </a:xfrm>
        </p:spPr>
        <p:txBody>
          <a:bodyPr>
            <a:normAutofit/>
          </a:bodyPr>
          <a:lstStyle/>
          <a:p>
            <a:r>
              <a:rPr lang="en-US" dirty="0"/>
              <a:t>Education </a:t>
            </a:r>
          </a:p>
          <a:p>
            <a:r>
              <a:rPr lang="en-US" dirty="0"/>
              <a:t>Nutrition</a:t>
            </a:r>
          </a:p>
          <a:p>
            <a:r>
              <a:rPr lang="en-US" dirty="0"/>
              <a:t>Monitoring</a:t>
            </a:r>
          </a:p>
          <a:p>
            <a:r>
              <a:rPr lang="en-US" dirty="0"/>
              <a:t>Physical Activity </a:t>
            </a:r>
          </a:p>
          <a:p>
            <a:r>
              <a:rPr lang="en-US" dirty="0"/>
              <a:t>Psychosocial Care</a:t>
            </a:r>
          </a:p>
          <a:p>
            <a:r>
              <a:rPr lang="en-US" dirty="0"/>
              <a:t>Medications</a:t>
            </a:r>
          </a:p>
          <a:p>
            <a:r>
              <a:rPr lang="en-US" dirty="0"/>
              <a:t>Reducing Risk</a:t>
            </a:r>
          </a:p>
          <a:p>
            <a:r>
              <a:rPr lang="en-US" dirty="0"/>
              <a:t>Getting to Best Possible Health</a:t>
            </a:r>
          </a:p>
        </p:txBody>
      </p:sp>
      <p:pic>
        <p:nvPicPr>
          <p:cNvPr id="4" name="Picture 3"/>
          <p:cNvPicPr>
            <a:picLocks noChangeAspect="1"/>
          </p:cNvPicPr>
          <p:nvPr/>
        </p:nvPicPr>
        <p:blipFill>
          <a:blip r:embed="rId3"/>
          <a:stretch>
            <a:fillRect/>
          </a:stretch>
        </p:blipFill>
        <p:spPr>
          <a:xfrm>
            <a:off x="6248400" y="1295400"/>
            <a:ext cx="2367682" cy="2821261"/>
          </a:xfrm>
          <a:prstGeom prst="rect">
            <a:avLst/>
          </a:prstGeom>
        </p:spPr>
      </p:pic>
    </p:spTree>
    <p:custDataLst>
      <p:tags r:id="rId1"/>
    </p:custDataLst>
    <p:extLst>
      <p:ext uri="{BB962C8B-B14F-4D97-AF65-F5344CB8AC3E}">
        <p14:creationId xmlns:p14="http://schemas.microsoft.com/office/powerpoint/2010/main" val="4111962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sz="quarter" idx="1"/>
          </p:nvPr>
        </p:nvSpPr>
        <p:spPr>
          <a:xfrm>
            <a:off x="213090" y="1371600"/>
            <a:ext cx="8229600" cy="6233160"/>
          </a:xfrm>
        </p:spPr>
        <p:txBody>
          <a:bodyPr lIns="90477" tIns="44445" rIns="90477" bIns="44445"/>
          <a:lstStyle/>
          <a:p>
            <a:pPr lvl="1" eaLnBrk="1" hangingPunct="1">
              <a:buFont typeface="Wingdings" pitchFamily="2" charset="2"/>
              <a:buChar char="Ø"/>
            </a:pPr>
            <a:r>
              <a:rPr lang="en-US" sz="2800" dirty="0">
                <a:solidFill>
                  <a:schemeClr val="tx1">
                    <a:lumMod val="95000"/>
                    <a:lumOff val="5000"/>
                  </a:schemeClr>
                </a:solidFill>
              </a:rPr>
              <a:t>Auto-immune pancreatic beta cells destruction </a:t>
            </a:r>
          </a:p>
          <a:p>
            <a:pPr lvl="1" eaLnBrk="1" hangingPunct="1">
              <a:buFont typeface="Wingdings" pitchFamily="2" charset="2"/>
              <a:buChar char="Ø"/>
            </a:pPr>
            <a:r>
              <a:rPr lang="en-US" sz="2800" dirty="0">
                <a:solidFill>
                  <a:schemeClr val="tx1">
                    <a:lumMod val="95000"/>
                    <a:lumOff val="5000"/>
                  </a:schemeClr>
                </a:solidFill>
              </a:rPr>
              <a:t>Most commonly expressed at age 10-14</a:t>
            </a:r>
          </a:p>
          <a:p>
            <a:pPr lvl="1" eaLnBrk="1" hangingPunct="1">
              <a:buFont typeface="Wingdings" pitchFamily="2" charset="2"/>
              <a:buChar char="Ø"/>
            </a:pPr>
            <a:r>
              <a:rPr lang="en-US" sz="2800" dirty="0">
                <a:solidFill>
                  <a:schemeClr val="tx1">
                    <a:lumMod val="95000"/>
                    <a:lumOff val="5000"/>
                  </a:schemeClr>
                </a:solidFill>
              </a:rPr>
              <a:t>Insulin sensitive (require 0.5 - 1.0 units/kg/day)</a:t>
            </a:r>
          </a:p>
          <a:p>
            <a:pPr lvl="1" eaLnBrk="1" hangingPunct="1">
              <a:buFont typeface="Wingdings" pitchFamily="2" charset="2"/>
              <a:buChar char="Ø"/>
            </a:pPr>
            <a:endParaRPr lang="en-US" sz="2800" dirty="0">
              <a:solidFill>
                <a:schemeClr val="tx1">
                  <a:lumMod val="95000"/>
                  <a:lumOff val="5000"/>
                </a:schemeClr>
              </a:solidFill>
            </a:endParaRPr>
          </a:p>
          <a:p>
            <a:pPr lvl="1" eaLnBrk="1" hangingPunct="1">
              <a:lnSpc>
                <a:spcPct val="90000"/>
              </a:lnSpc>
              <a:buFont typeface="Wingdings" pitchFamily="2" charset="2"/>
              <a:buBlip>
                <a:blip r:embed="rId4"/>
              </a:buBlip>
            </a:pPr>
            <a:r>
              <a:rPr lang="en-US" sz="2800" dirty="0">
                <a:solidFill>
                  <a:schemeClr val="tx1">
                    <a:lumMod val="95000"/>
                    <a:lumOff val="5000"/>
                  </a:schemeClr>
                </a:solidFill>
              </a:rPr>
              <a:t>Combo of genes and environment:</a:t>
            </a:r>
          </a:p>
          <a:p>
            <a:pPr lvl="2" eaLnBrk="1" hangingPunct="1">
              <a:lnSpc>
                <a:spcPct val="90000"/>
              </a:lnSpc>
              <a:buFont typeface="Wingdings" pitchFamily="2" charset="2"/>
              <a:buBlip>
                <a:blip r:embed="rId4"/>
              </a:buBlip>
            </a:pPr>
            <a:r>
              <a:rPr lang="en-US" sz="2800" dirty="0"/>
              <a:t>Autoimmunity tends to run in families</a:t>
            </a:r>
          </a:p>
          <a:p>
            <a:pPr lvl="2" eaLnBrk="1" hangingPunct="1">
              <a:lnSpc>
                <a:spcPct val="90000"/>
              </a:lnSpc>
              <a:buFont typeface="Wingdings" pitchFamily="2" charset="2"/>
              <a:buBlip>
                <a:blip r:embed="rId4"/>
              </a:buBlip>
            </a:pPr>
            <a:r>
              <a:rPr lang="en-US" sz="2800" dirty="0"/>
              <a:t>Higher rates in non breastfed infants</a:t>
            </a:r>
          </a:p>
          <a:p>
            <a:pPr lvl="2" eaLnBrk="1" hangingPunct="1">
              <a:lnSpc>
                <a:spcPct val="90000"/>
              </a:lnSpc>
              <a:buFont typeface="Wingdings" pitchFamily="2" charset="2"/>
              <a:buBlip>
                <a:blip r:embed="rId5"/>
              </a:buBlip>
            </a:pPr>
            <a:r>
              <a:rPr lang="en-US" sz="2800" dirty="0"/>
              <a:t>Viral triggers: congenital rubella, </a:t>
            </a:r>
            <a:r>
              <a:rPr lang="en-US" sz="2800" dirty="0" err="1"/>
              <a:t>coxsackie</a:t>
            </a:r>
            <a:r>
              <a:rPr lang="en-US" sz="2800" dirty="0"/>
              <a:t> virus B, cytomegalovirus, adenovirus and mumps</a:t>
            </a:r>
            <a:r>
              <a:rPr lang="en-US" sz="3200" dirty="0"/>
              <a:t>.</a:t>
            </a:r>
          </a:p>
          <a:p>
            <a:pPr lvl="1" eaLnBrk="1" hangingPunct="1">
              <a:lnSpc>
                <a:spcPct val="90000"/>
              </a:lnSpc>
              <a:buFont typeface="Wingdings" pitchFamily="2" charset="2"/>
              <a:buBlip>
                <a:blip r:embed="rId6"/>
              </a:buBlip>
            </a:pPr>
            <a:endParaRPr lang="en-US" sz="3200" dirty="0"/>
          </a:p>
        </p:txBody>
      </p:sp>
      <p:pic>
        <p:nvPicPr>
          <p:cNvPr id="2" name="Picture 1"/>
          <p:cNvPicPr>
            <a:picLocks noChangeAspect="1"/>
          </p:cNvPicPr>
          <p:nvPr/>
        </p:nvPicPr>
        <p:blipFill>
          <a:blip r:embed="rId7"/>
          <a:stretch>
            <a:fillRect/>
          </a:stretch>
        </p:blipFill>
        <p:spPr>
          <a:xfrm>
            <a:off x="228600" y="152400"/>
            <a:ext cx="8230313" cy="993734"/>
          </a:xfrm>
          <a:prstGeom prst="rect">
            <a:avLst/>
          </a:prstGeom>
        </p:spPr>
      </p:pic>
      <p:sp>
        <p:nvSpPr>
          <p:cNvPr id="47106" name="Rectangle 2"/>
          <p:cNvSpPr>
            <a:spLocks noGrp="1" noChangeArrowheads="1"/>
          </p:cNvSpPr>
          <p:nvPr>
            <p:ph type="title"/>
          </p:nvPr>
        </p:nvSpPr>
        <p:spPr>
          <a:xfrm>
            <a:off x="253589" y="155534"/>
            <a:ext cx="8229600" cy="990600"/>
          </a:xfrm>
          <a:noFill/>
        </p:spPr>
        <p:txBody>
          <a:bodyPr lIns="90477" tIns="44445" rIns="90477" bIns="44445" anchor="b">
            <a:normAutofit fontScale="90000"/>
          </a:bodyPr>
          <a:lstStyle/>
          <a:p>
            <a:pPr eaLnBrk="1" hangingPunct="1">
              <a:buFont typeface="Wingdings" pitchFamily="2" charset="2"/>
              <a:buNone/>
            </a:pPr>
            <a:r>
              <a:rPr lang="en-US" sz="3600" dirty="0"/>
              <a:t>Type 1 – 10% of all Diabetes</a:t>
            </a:r>
            <a:br>
              <a:rPr lang="en-US" sz="3600" dirty="0"/>
            </a:br>
            <a:r>
              <a:rPr lang="en-US" sz="3600" dirty="0"/>
              <a:t>Genetics and Risk Factors</a:t>
            </a:r>
          </a:p>
        </p:txBody>
      </p:sp>
    </p:spTree>
    <p:custDataLst>
      <p:tags r:id="rId1"/>
    </p:custDataLst>
    <p:extLst>
      <p:ext uri="{BB962C8B-B14F-4D97-AF65-F5344CB8AC3E}">
        <p14:creationId xmlns:p14="http://schemas.microsoft.com/office/powerpoint/2010/main" val="153397591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Autoantibodies </a:t>
            </a:r>
            <a:r>
              <a:rPr lang="en-US" dirty="0" err="1"/>
              <a:t>Assoc</a:t>
            </a:r>
            <a:r>
              <a:rPr lang="en-US" dirty="0"/>
              <a:t> w/ Type 1</a:t>
            </a:r>
          </a:p>
        </p:txBody>
      </p:sp>
      <p:sp>
        <p:nvSpPr>
          <p:cNvPr id="3" name="Content Placeholder 2"/>
          <p:cNvSpPr>
            <a:spLocks noGrp="1"/>
          </p:cNvSpPr>
          <p:nvPr>
            <p:ph sz="quarter" idx="1"/>
          </p:nvPr>
        </p:nvSpPr>
        <p:spPr/>
        <p:txBody>
          <a:bodyPr/>
          <a:lstStyle/>
          <a:p>
            <a:pPr marL="0" indent="0">
              <a:buClr>
                <a:srgbClr val="FF0000"/>
              </a:buClr>
              <a:buFont typeface="Wingdings" pitchFamily="2" charset="2"/>
              <a:buNone/>
              <a:defRPr/>
            </a:pPr>
            <a:r>
              <a:rPr lang="en-US" b="1" dirty="0"/>
              <a:t> </a:t>
            </a:r>
            <a:r>
              <a:rPr lang="en-US" dirty="0"/>
              <a:t>Panel of autoantibodies</a:t>
            </a:r>
            <a:r>
              <a:rPr lang="en-US" b="1" dirty="0"/>
              <a:t> –</a:t>
            </a:r>
            <a:r>
              <a:rPr lang="en-US" sz="2400" b="1" dirty="0"/>
              <a:t>  </a:t>
            </a:r>
          </a:p>
          <a:p>
            <a:pPr marL="1030287" lvl="1" indent="-457200">
              <a:buClr>
                <a:srgbClr val="FF0000"/>
              </a:buClr>
              <a:defRPr/>
            </a:pPr>
            <a:r>
              <a:rPr lang="en-US" dirty="0"/>
              <a:t>GAD65 - Glutamic acid decarboxylase – </a:t>
            </a:r>
          </a:p>
          <a:p>
            <a:pPr marL="1030287" lvl="1" indent="-457200">
              <a:buClr>
                <a:srgbClr val="FF0000"/>
              </a:buClr>
              <a:defRPr/>
            </a:pPr>
            <a:r>
              <a:rPr lang="en-US" dirty="0"/>
              <a:t>ICA - Islet Cell Cytoplasmic Autoantibodies</a:t>
            </a:r>
          </a:p>
          <a:p>
            <a:pPr marL="1030287" lvl="1" indent="-457200">
              <a:buClr>
                <a:srgbClr val="FF0000"/>
              </a:buClr>
              <a:defRPr/>
            </a:pPr>
            <a:r>
              <a:rPr lang="en-US" dirty="0"/>
              <a:t>IAA - Insulin Autoantibodies</a:t>
            </a:r>
          </a:p>
          <a:p>
            <a:pPr>
              <a:defRPr/>
            </a:pPr>
            <a:endParaRPr lang="en-US" dirty="0"/>
          </a:p>
        </p:txBody>
      </p:sp>
      <p:pic>
        <p:nvPicPr>
          <p:cNvPr id="266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6106" y="3571012"/>
            <a:ext cx="2668587"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948679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9466" y="1534318"/>
            <a:ext cx="3103563"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1472" y="762000"/>
            <a:ext cx="3454400" cy="5518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457200" y="1447799"/>
            <a:ext cx="2549835" cy="3276600"/>
          </a:xfrm>
          <a:prstGeom prst="rect">
            <a:avLst/>
          </a:prstGeom>
        </p:spPr>
      </p:pic>
      <p:sp>
        <p:nvSpPr>
          <p:cNvPr id="4" name="Title 3"/>
          <p:cNvSpPr>
            <a:spLocks noGrp="1"/>
          </p:cNvSpPr>
          <p:nvPr>
            <p:ph type="title"/>
          </p:nvPr>
        </p:nvSpPr>
        <p:spPr>
          <a:xfrm>
            <a:off x="457200" y="152400"/>
            <a:ext cx="8382000" cy="990600"/>
          </a:xfrm>
        </p:spPr>
        <p:txBody>
          <a:bodyPr>
            <a:normAutofit fontScale="90000"/>
          </a:bodyPr>
          <a:lstStyle/>
          <a:p>
            <a:r>
              <a:rPr lang="en-US" dirty="0"/>
              <a:t>Ms. Idaho and </a:t>
            </a:r>
            <a:r>
              <a:rPr lang="en-US" dirty="0" err="1"/>
              <a:t>Ms</a:t>
            </a:r>
            <a:r>
              <a:rPr lang="en-US" dirty="0"/>
              <a:t> America – </a:t>
            </a:r>
            <a:r>
              <a:rPr lang="en-US" dirty="0" err="1"/>
              <a:t>Pumpin</a:t>
            </a:r>
            <a:r>
              <a:rPr lang="en-US" dirty="0"/>
              <a:t>’ It</a:t>
            </a:r>
          </a:p>
        </p:txBody>
      </p:sp>
    </p:spTree>
    <p:custDataLst>
      <p:tags r:id="rId1"/>
    </p:custDataLst>
    <p:extLst>
      <p:ext uri="{BB962C8B-B14F-4D97-AF65-F5344CB8AC3E}">
        <p14:creationId xmlns:p14="http://schemas.microsoft.com/office/powerpoint/2010/main" val="876105345"/>
      </p:ext>
    </p:extLst>
  </p:cSld>
  <p:clrMapOvr>
    <a:masterClrMapping/>
  </p:clrMapOvr>
  <p:transition>
    <p:rand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6"/>
          <p:cNvSpPr>
            <a:spLocks noGrp="1"/>
          </p:cNvSpPr>
          <p:nvPr>
            <p:ph type="title"/>
          </p:nvPr>
        </p:nvSpPr>
        <p:spPr>
          <a:xfrm>
            <a:off x="303297" y="184150"/>
            <a:ext cx="8229600" cy="990600"/>
          </a:xfrm>
        </p:spPr>
        <p:txBody>
          <a:bodyPr>
            <a:normAutofit/>
          </a:bodyPr>
          <a:lstStyle/>
          <a:p>
            <a:r>
              <a:rPr lang="en-US" dirty="0"/>
              <a:t>What Does Type 1 Look Like?</a:t>
            </a:r>
          </a:p>
        </p:txBody>
      </p:sp>
      <p:pic>
        <p:nvPicPr>
          <p:cNvPr id="56326" name="Picture 12" descr="Sonia Sotomay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296989"/>
            <a:ext cx="16764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Rectangle 8"/>
          <p:cNvSpPr>
            <a:spLocks noChangeArrowheads="1"/>
          </p:cNvSpPr>
          <p:nvPr/>
        </p:nvSpPr>
        <p:spPr bwMode="auto">
          <a:xfrm>
            <a:off x="4803461" y="3392489"/>
            <a:ext cx="2800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dirty="0">
                <a:latin typeface="Arial" panose="020B0604020202020204" pitchFamily="34" charset="0"/>
              </a:rPr>
              <a:t>Justice Sonia Sotomayor </a:t>
            </a:r>
          </a:p>
        </p:txBody>
      </p:sp>
      <p:sp>
        <p:nvSpPr>
          <p:cNvPr id="56328" name="Rectangle 13"/>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sp>
        <p:nvSpPr>
          <p:cNvPr id="56329" name="Rectangle 11"/>
          <p:cNvSpPr>
            <a:spLocks noChangeArrowheads="1"/>
          </p:cNvSpPr>
          <p:nvPr/>
        </p:nvSpPr>
        <p:spPr bwMode="auto">
          <a:xfrm>
            <a:off x="7444949" y="4222489"/>
            <a:ext cx="17477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000" b="1" dirty="0">
                <a:latin typeface="Arial" panose="020B0604020202020204" pitchFamily="34" charset="0"/>
              </a:rPr>
              <a:t>Bret Michaels</a:t>
            </a:r>
            <a:r>
              <a:rPr lang="en-US" sz="2000" dirty="0">
                <a:latin typeface="Arial" panose="020B0604020202020204" pitchFamily="34" charset="0"/>
              </a:rPr>
              <a:t> </a:t>
            </a:r>
          </a:p>
        </p:txBody>
      </p:sp>
      <p:sp>
        <p:nvSpPr>
          <p:cNvPr id="56330" name="Rectangle 12"/>
          <p:cNvSpPr>
            <a:spLocks noChangeArrowheads="1"/>
          </p:cNvSpPr>
          <p:nvPr/>
        </p:nvSpPr>
        <p:spPr bwMode="auto">
          <a:xfrm>
            <a:off x="457200" y="3382711"/>
            <a:ext cx="36109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dirty="0">
                <a:latin typeface="Arial" panose="020B0604020202020204" pitchFamily="34" charset="0"/>
              </a:rPr>
              <a:t>Mary Tyler Moore</a:t>
            </a:r>
            <a:endParaRPr lang="en-US" sz="2400" dirty="0">
              <a:latin typeface="Arial" panose="020B0604020202020204" pitchFamily="34" charset="0"/>
            </a:endParaRPr>
          </a:p>
        </p:txBody>
      </p:sp>
      <p:sp>
        <p:nvSpPr>
          <p:cNvPr id="56331" name="Rectangle 14"/>
          <p:cNvSpPr>
            <a:spLocks noChangeArrowheads="1"/>
          </p:cNvSpPr>
          <p:nvPr/>
        </p:nvSpPr>
        <p:spPr bwMode="auto">
          <a:xfrm>
            <a:off x="2612200" y="4514876"/>
            <a:ext cx="16462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dirty="0">
                <a:latin typeface="Arial" panose="020B0604020202020204" pitchFamily="34" charset="0"/>
              </a:rPr>
              <a:t>Nick Jonas</a:t>
            </a:r>
            <a:endParaRPr lang="en-US" sz="2400" dirty="0">
              <a:latin typeface="Arial" panose="020B0604020202020204" pitchFamily="34" charset="0"/>
            </a:endParaRPr>
          </a:p>
        </p:txBody>
      </p:sp>
      <p:sp>
        <p:nvSpPr>
          <p:cNvPr id="56332" name="Rectangle 15"/>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sp>
        <p:nvSpPr>
          <p:cNvPr id="56337" name="TextBox 16"/>
          <p:cNvSpPr txBox="1">
            <a:spLocks noChangeArrowheads="1"/>
          </p:cNvSpPr>
          <p:nvPr/>
        </p:nvSpPr>
        <p:spPr bwMode="auto">
          <a:xfrm>
            <a:off x="4438879" y="5936942"/>
            <a:ext cx="4238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dirty="0">
                <a:latin typeface="Times New Roman" panose="02020603050405020304" pitchFamily="18" charset="0"/>
              </a:rPr>
              <a:t>From Debbie Nagata’s slide collection</a:t>
            </a:r>
          </a:p>
        </p:txBody>
      </p:sp>
      <p:pic>
        <p:nvPicPr>
          <p:cNvPr id="2" name="Picture 1"/>
          <p:cNvPicPr>
            <a:picLocks noChangeAspect="1"/>
          </p:cNvPicPr>
          <p:nvPr/>
        </p:nvPicPr>
        <p:blipFill>
          <a:blip r:embed="rId8"/>
          <a:stretch>
            <a:fillRect/>
          </a:stretch>
        </p:blipFill>
        <p:spPr>
          <a:xfrm>
            <a:off x="4920300" y="3967772"/>
            <a:ext cx="2575530" cy="1969170"/>
          </a:xfrm>
          <a:prstGeom prst="rect">
            <a:avLst/>
          </a:prstGeom>
        </p:spPr>
      </p:pic>
      <p:pic>
        <p:nvPicPr>
          <p:cNvPr id="4" name="Picture 3"/>
          <p:cNvPicPr>
            <a:picLocks noChangeAspect="1"/>
          </p:cNvPicPr>
          <p:nvPr/>
        </p:nvPicPr>
        <p:blipFill>
          <a:blip r:embed="rId9"/>
          <a:stretch>
            <a:fillRect/>
          </a:stretch>
        </p:blipFill>
        <p:spPr>
          <a:xfrm>
            <a:off x="864992" y="3967772"/>
            <a:ext cx="1629098" cy="2308331"/>
          </a:xfrm>
          <a:prstGeom prst="rect">
            <a:avLst/>
          </a:prstGeom>
        </p:spPr>
      </p:pic>
      <p:pic>
        <p:nvPicPr>
          <p:cNvPr id="5" name="Picture 4"/>
          <p:cNvPicPr>
            <a:picLocks noChangeAspect="1"/>
          </p:cNvPicPr>
          <p:nvPr/>
        </p:nvPicPr>
        <p:blipFill>
          <a:blip r:embed="rId10"/>
          <a:stretch>
            <a:fillRect/>
          </a:stretch>
        </p:blipFill>
        <p:spPr>
          <a:xfrm>
            <a:off x="646240" y="1228329"/>
            <a:ext cx="3695700" cy="2133600"/>
          </a:xfrm>
          <a:prstGeom prst="rect">
            <a:avLst/>
          </a:prstGeom>
        </p:spPr>
      </p:pic>
    </p:spTree>
    <p:custDataLst>
      <p:tags r:id="rId1"/>
    </p:custDataLst>
    <p:extLst>
      <p:ext uri="{BB962C8B-B14F-4D97-AF65-F5344CB8AC3E}">
        <p14:creationId xmlns:p14="http://schemas.microsoft.com/office/powerpoint/2010/main" val="736576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fontScale="90000"/>
          </a:bodyPr>
          <a:lstStyle/>
          <a:p>
            <a:r>
              <a:rPr lang="en-US" dirty="0"/>
              <a:t>Medalist Study – Harvard</a:t>
            </a:r>
            <a:br>
              <a:rPr lang="en-US" dirty="0"/>
            </a:br>
            <a:r>
              <a:rPr lang="en-US" dirty="0" err="1"/>
              <a:t>Joslin</a:t>
            </a:r>
            <a:r>
              <a:rPr lang="en-US" dirty="0"/>
              <a:t> Diabetes Center	</a:t>
            </a:r>
          </a:p>
        </p:txBody>
      </p:sp>
      <p:sp>
        <p:nvSpPr>
          <p:cNvPr id="3" name="Content Placeholder 2"/>
          <p:cNvSpPr>
            <a:spLocks noGrp="1"/>
          </p:cNvSpPr>
          <p:nvPr>
            <p:ph sz="quarter" idx="1"/>
          </p:nvPr>
        </p:nvSpPr>
        <p:spPr>
          <a:xfrm>
            <a:off x="457200" y="1600200"/>
            <a:ext cx="8229600" cy="4556760"/>
          </a:xfrm>
        </p:spPr>
        <p:txBody>
          <a:bodyPr/>
          <a:lstStyle/>
          <a:p>
            <a:r>
              <a:rPr lang="en-US" dirty="0"/>
              <a:t>After 50 years with diabetes</a:t>
            </a:r>
          </a:p>
          <a:p>
            <a:pPr lvl="1"/>
            <a:r>
              <a:rPr lang="en-US" dirty="0"/>
              <a:t>Many still produced some insulin</a:t>
            </a:r>
          </a:p>
          <a:p>
            <a:pPr lvl="1"/>
            <a:r>
              <a:rPr lang="en-US" dirty="0"/>
              <a:t>Many had no eye disease</a:t>
            </a:r>
          </a:p>
          <a:p>
            <a:pPr lvl="1"/>
            <a:endParaRPr lang="en-US" dirty="0"/>
          </a:p>
          <a:p>
            <a:pPr lvl="1"/>
            <a:endParaRPr lang="en-US" dirty="0"/>
          </a:p>
        </p:txBody>
      </p:sp>
      <p:pic>
        <p:nvPicPr>
          <p:cNvPr id="819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3377" y="3276600"/>
            <a:ext cx="2705100"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276600"/>
            <a:ext cx="3656577"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173105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9475" y="457200"/>
            <a:ext cx="8227325" cy="1219200"/>
          </a:xfrm>
        </p:spPr>
        <p:txBody>
          <a:bodyPr>
            <a:noAutofit/>
          </a:bodyPr>
          <a:lstStyle/>
          <a:p>
            <a:pPr eaLnBrk="1" hangingPunct="1"/>
            <a:r>
              <a:rPr lang="en-US" sz="4000" dirty="0"/>
              <a:t>Type 1 Diabetes Associated with other immune conditions</a:t>
            </a:r>
          </a:p>
        </p:txBody>
      </p:sp>
      <p:sp>
        <p:nvSpPr>
          <p:cNvPr id="57347" name="Rectangle 3"/>
          <p:cNvSpPr>
            <a:spLocks noGrp="1" noChangeArrowheads="1"/>
          </p:cNvSpPr>
          <p:nvPr>
            <p:ph type="body" idx="1"/>
          </p:nvPr>
        </p:nvSpPr>
        <p:spPr>
          <a:xfrm>
            <a:off x="914400" y="2209800"/>
            <a:ext cx="7772400" cy="4343400"/>
          </a:xfrm>
        </p:spPr>
        <p:txBody>
          <a:bodyPr/>
          <a:lstStyle/>
          <a:p>
            <a:pPr eaLnBrk="1" hangingPunct="1"/>
            <a:r>
              <a:rPr lang="en-US" dirty="0"/>
              <a:t>Celiac disease (gluten intolerance)</a:t>
            </a:r>
          </a:p>
          <a:p>
            <a:pPr eaLnBrk="1" hangingPunct="1"/>
            <a:r>
              <a:rPr lang="en-US" dirty="0"/>
              <a:t>Thyroid disease</a:t>
            </a:r>
          </a:p>
          <a:p>
            <a:pPr eaLnBrk="1" hangingPunct="1"/>
            <a:r>
              <a:rPr lang="en-US" dirty="0"/>
              <a:t>Addison’s Disease</a:t>
            </a:r>
          </a:p>
          <a:p>
            <a:pPr eaLnBrk="1" hangingPunct="1"/>
            <a:r>
              <a:rPr lang="en-US" dirty="0"/>
              <a:t>Rheumatoid arthritis</a:t>
            </a:r>
          </a:p>
          <a:p>
            <a:pPr eaLnBrk="1" hangingPunct="1"/>
            <a:r>
              <a:rPr lang="en-US" dirty="0"/>
              <a:t>Other</a:t>
            </a:r>
          </a:p>
          <a:p>
            <a:pPr eaLnBrk="1" hangingPunct="1"/>
            <a:endParaRPr lang="en-US" dirty="0"/>
          </a:p>
        </p:txBody>
      </p:sp>
      <p:pic>
        <p:nvPicPr>
          <p:cNvPr id="57348" name="Picture 4" descr="C:\Users\Beverly\AppData\Local\Microsoft\Windows\Temporary Internet Files\Content.IE5\DMXEH1SJ\MPj043873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946400"/>
            <a:ext cx="215265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485022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1602" name="Rectangle 2"/>
          <p:cNvSpPr>
            <a:spLocks noGrp="1" noChangeArrowheads="1"/>
          </p:cNvSpPr>
          <p:nvPr>
            <p:ph type="title"/>
          </p:nvPr>
        </p:nvSpPr>
        <p:spPr/>
        <p:txBody>
          <a:bodyPr/>
          <a:lstStyle/>
          <a:p>
            <a:pPr eaLnBrk="1" hangingPunct="1">
              <a:defRPr/>
            </a:pPr>
            <a:r>
              <a:rPr lang="en-US"/>
              <a:t>Type 1 Summary</a:t>
            </a:r>
          </a:p>
        </p:txBody>
      </p:sp>
      <p:sp>
        <p:nvSpPr>
          <p:cNvPr id="1561603" name="Rectangle 3"/>
          <p:cNvSpPr>
            <a:spLocks noGrp="1" noChangeArrowheads="1"/>
          </p:cNvSpPr>
          <p:nvPr>
            <p:ph type="body" idx="1"/>
          </p:nvPr>
        </p:nvSpPr>
        <p:spPr>
          <a:xfrm>
            <a:off x="455613" y="1143001"/>
            <a:ext cx="8383587" cy="4953000"/>
          </a:xfrm>
        </p:spPr>
        <p:txBody>
          <a:bodyPr/>
          <a:lstStyle/>
          <a:p>
            <a:pPr eaLnBrk="1" hangingPunct="1">
              <a:defRPr/>
            </a:pPr>
            <a:r>
              <a:rPr lang="en-US" dirty="0"/>
              <a:t>Autoimmune pancreatic destruction</a:t>
            </a:r>
          </a:p>
          <a:p>
            <a:pPr eaLnBrk="1" hangingPunct="1">
              <a:defRPr/>
            </a:pPr>
            <a:r>
              <a:rPr lang="en-US" dirty="0"/>
              <a:t>Need insulin replacement therapy</a:t>
            </a:r>
          </a:p>
          <a:p>
            <a:pPr eaLnBrk="1" hangingPunct="1">
              <a:defRPr/>
            </a:pPr>
            <a:r>
              <a:rPr lang="en-US" dirty="0"/>
              <a:t>Often first present in DKA</a:t>
            </a:r>
          </a:p>
          <a:p>
            <a:pPr eaLnBrk="1" hangingPunct="1">
              <a:defRPr/>
            </a:pPr>
            <a:r>
              <a:rPr lang="en-US" dirty="0"/>
              <a:t>At risk for other autoimmune diseases</a:t>
            </a:r>
          </a:p>
          <a:p>
            <a:pPr eaLnBrk="1" hangingPunct="1">
              <a:defRPr/>
            </a:pPr>
            <a:r>
              <a:rPr lang="en-US" dirty="0" err="1"/>
              <a:t>Eval</a:t>
            </a:r>
            <a:r>
              <a:rPr lang="en-US" dirty="0"/>
              <a:t> coping strategies</a:t>
            </a:r>
          </a:p>
          <a:p>
            <a:pPr eaLnBrk="1" hangingPunct="1">
              <a:defRPr/>
            </a:pPr>
            <a:endParaRPr lang="en-US" dirty="0"/>
          </a:p>
          <a:p>
            <a:pPr eaLnBrk="1" hangingPunct="1">
              <a:buFont typeface="Wingdings" pitchFamily="2" charset="2"/>
              <a:buNone/>
              <a:defRPr/>
            </a:pPr>
            <a:endParaRPr lang="en-US" dirty="0"/>
          </a:p>
          <a:p>
            <a:pPr marL="0" indent="0" eaLnBrk="1" hangingPunct="1">
              <a:buNone/>
              <a:defRPr/>
            </a:pPr>
            <a:endParaRPr lang="en-US"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831" y="3657600"/>
            <a:ext cx="3886199" cy="2589787"/>
          </a:xfrm>
          <a:prstGeom prst="rect">
            <a:avLst/>
          </a:prstGeom>
        </p:spPr>
      </p:pic>
    </p:spTree>
    <p:custDataLst>
      <p:tags r:id="rId1"/>
    </p:custDataLst>
    <p:extLst>
      <p:ext uri="{BB962C8B-B14F-4D97-AF65-F5344CB8AC3E}">
        <p14:creationId xmlns:p14="http://schemas.microsoft.com/office/powerpoint/2010/main" val="1918336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457200" y="304800"/>
            <a:ext cx="8229600" cy="838200"/>
          </a:xfrm>
        </p:spPr>
        <p:txBody>
          <a:bodyPr>
            <a:normAutofit/>
          </a:bodyPr>
          <a:lstStyle/>
          <a:p>
            <a:r>
              <a:rPr lang="en-US" sz="4000" dirty="0"/>
              <a:t>Type 1 in Hospital	</a:t>
            </a:r>
          </a:p>
        </p:txBody>
      </p:sp>
      <p:sp>
        <p:nvSpPr>
          <p:cNvPr id="61443" name="Content Placeholder 2"/>
          <p:cNvSpPr>
            <a:spLocks noGrp="1"/>
          </p:cNvSpPr>
          <p:nvPr>
            <p:ph idx="1"/>
          </p:nvPr>
        </p:nvSpPr>
        <p:spPr>
          <a:xfrm>
            <a:off x="457200" y="1295400"/>
            <a:ext cx="8001000" cy="5029200"/>
          </a:xfrm>
        </p:spPr>
        <p:txBody>
          <a:bodyPr/>
          <a:lstStyle/>
          <a:p>
            <a:r>
              <a:rPr lang="en-US" dirty="0"/>
              <a:t>43 </a:t>
            </a:r>
            <a:r>
              <a:rPr lang="en-US" dirty="0" err="1"/>
              <a:t>yr</a:t>
            </a:r>
            <a:r>
              <a:rPr lang="en-US" dirty="0"/>
              <a:t> old admitted to evaluate angina.</a:t>
            </a:r>
          </a:p>
          <a:p>
            <a:r>
              <a:rPr lang="en-US" dirty="0"/>
              <a:t>Morning blood sugar is 92.</a:t>
            </a:r>
          </a:p>
          <a:p>
            <a:r>
              <a:rPr lang="en-US" dirty="0"/>
              <a:t>Based on Regular insulin sliding scale, no insulin required. </a:t>
            </a:r>
          </a:p>
          <a:p>
            <a:r>
              <a:rPr lang="en-US" dirty="0"/>
              <a:t>Breakfast tray shows up and patient says, I need my insulin shot before I eat.</a:t>
            </a:r>
          </a:p>
          <a:p>
            <a:pPr marL="0" indent="0">
              <a:buNone/>
            </a:pPr>
            <a:endParaRPr lang="en-US" dirty="0"/>
          </a:p>
          <a:p>
            <a:pPr marL="0" indent="0">
              <a:buNone/>
            </a:pPr>
            <a:r>
              <a:rPr lang="en-US" dirty="0"/>
              <a:t> 		</a:t>
            </a:r>
            <a:r>
              <a:rPr lang="en-US" sz="4000" b="1" dirty="0">
                <a:solidFill>
                  <a:schemeClr val="accent5">
                    <a:lumMod val="50000"/>
                  </a:schemeClr>
                </a:solidFill>
              </a:rPr>
              <a:t>What do you say?</a:t>
            </a:r>
            <a:endParaRPr lang="en-US" b="1" dirty="0">
              <a:solidFill>
                <a:schemeClr val="accent5">
                  <a:lumMod val="50000"/>
                </a:schemeClr>
              </a:solidFill>
            </a:endParaRPr>
          </a:p>
        </p:txBody>
      </p:sp>
      <p:pic>
        <p:nvPicPr>
          <p:cNvPr id="61444" name="Picture 2" descr="C:\Users\Beverly\AppData\Local\Microsoft\Windows\Temporary Internet Files\Content.IE5\BY1JKQ3K\MC900441428[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43434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40627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4" name="Rectangle 2"/>
          <p:cNvSpPr>
            <a:spLocks noChangeArrowheads="1"/>
          </p:cNvSpPr>
          <p:nvPr/>
        </p:nvSpPr>
        <p:spPr bwMode="auto">
          <a:xfrm>
            <a:off x="4224867" y="301625"/>
            <a:ext cx="4470022" cy="2749550"/>
          </a:xfrm>
          <a:prstGeom prst="rect">
            <a:avLst/>
          </a:prstGeom>
          <a:noFill/>
          <a:ln w="12700" cap="sq">
            <a:noFill/>
            <a:miter lim="800000"/>
            <a:headEnd type="none" w="sm" len="sm"/>
            <a:tailEnd type="none" w="sm" len="sm"/>
          </a:ln>
          <a:effectLst/>
        </p:spPr>
        <p:txBody>
          <a:bodyPr anchor="ctr"/>
          <a:lstStyle/>
          <a:p>
            <a:pPr algn="ctr" eaLnBrk="1" fontAlgn="auto" hangingPunct="1">
              <a:spcBef>
                <a:spcPts val="0"/>
              </a:spcBef>
              <a:spcAft>
                <a:spcPts val="0"/>
              </a:spcAft>
              <a:defRPr/>
            </a:pPr>
            <a:r>
              <a:rPr lang="en-US" sz="3911" b="1" dirty="0">
                <a:solidFill>
                  <a:srgbClr val="7030A0"/>
                </a:solidFill>
                <a:latin typeface="Gill Sans MT"/>
              </a:rPr>
              <a:t>Patti Labelle</a:t>
            </a:r>
          </a:p>
          <a:p>
            <a:pPr algn="ctr" eaLnBrk="1" fontAlgn="auto" hangingPunct="1">
              <a:spcBef>
                <a:spcPts val="0"/>
              </a:spcBef>
              <a:spcAft>
                <a:spcPts val="0"/>
              </a:spcAft>
              <a:defRPr/>
            </a:pPr>
            <a:r>
              <a:rPr lang="en-US" sz="3911" b="1" dirty="0">
                <a:solidFill>
                  <a:prstClr val="black"/>
                </a:solidFill>
                <a:latin typeface="Calibri" panose="020F0502020204030204" pitchFamily="34" charset="0"/>
              </a:rPr>
              <a:t>"</a:t>
            </a:r>
            <a:r>
              <a:rPr lang="en-US" sz="3911" b="1" dirty="0" err="1">
                <a:solidFill>
                  <a:prstClr val="black"/>
                </a:solidFill>
                <a:latin typeface="Calibri" panose="020F0502020204030204" pitchFamily="34" charset="0"/>
              </a:rPr>
              <a:t>divabetic</a:t>
            </a:r>
            <a:r>
              <a:rPr lang="en-US" sz="3911" b="1" dirty="0">
                <a:solidFill>
                  <a:prstClr val="black"/>
                </a:solidFill>
                <a:latin typeface="Calibri" panose="020F0502020204030204" pitchFamily="34" charset="0"/>
              </a:rPr>
              <a:t>”</a:t>
            </a:r>
          </a:p>
          <a:p>
            <a:pPr algn="ctr" eaLnBrk="1" fontAlgn="auto" hangingPunct="1">
              <a:spcBef>
                <a:spcPts val="0"/>
              </a:spcBef>
              <a:spcAft>
                <a:spcPts val="0"/>
              </a:spcAft>
              <a:defRPr/>
            </a:pPr>
            <a:r>
              <a:rPr lang="en-US" sz="3911" b="1" dirty="0">
                <a:solidFill>
                  <a:prstClr val="black"/>
                </a:solidFill>
                <a:latin typeface="Calibri" panose="020F0502020204030204" pitchFamily="34" charset="0"/>
              </a:rPr>
              <a:t>“I have diabetes, it doesn’t have me”</a:t>
            </a:r>
            <a:endParaRPr lang="en-US" sz="3911" b="1" dirty="0">
              <a:solidFill>
                <a:srgbClr val="B292CA"/>
              </a:solidFill>
              <a:latin typeface="Calibri" panose="020F0502020204030204" pitchFamily="34" charset="0"/>
            </a:endParaRPr>
          </a:p>
        </p:txBody>
      </p:sp>
      <p:pic>
        <p:nvPicPr>
          <p:cNvPr id="2" name="Picture 1"/>
          <p:cNvPicPr>
            <a:picLocks noChangeAspect="1"/>
          </p:cNvPicPr>
          <p:nvPr/>
        </p:nvPicPr>
        <p:blipFill>
          <a:blip r:embed="rId4"/>
          <a:stretch>
            <a:fillRect/>
          </a:stretch>
        </p:blipFill>
        <p:spPr>
          <a:xfrm>
            <a:off x="381000" y="304800"/>
            <a:ext cx="3843867" cy="5816600"/>
          </a:xfrm>
          <a:prstGeom prst="rect">
            <a:avLst/>
          </a:prstGeom>
        </p:spPr>
      </p:pic>
      <p:pic>
        <p:nvPicPr>
          <p:cNvPr id="4" name="Picture 3"/>
          <p:cNvPicPr>
            <a:picLocks noChangeAspect="1"/>
          </p:cNvPicPr>
          <p:nvPr/>
        </p:nvPicPr>
        <p:blipFill>
          <a:blip r:embed="rId5"/>
          <a:stretch>
            <a:fillRect/>
          </a:stretch>
        </p:blipFill>
        <p:spPr>
          <a:xfrm>
            <a:off x="3246589" y="2901950"/>
            <a:ext cx="5448300" cy="3219450"/>
          </a:xfrm>
          <a:prstGeom prst="rect">
            <a:avLst/>
          </a:prstGeom>
        </p:spPr>
      </p:pic>
    </p:spTree>
    <p:custDataLst>
      <p:tags r:id="rId1"/>
    </p:custDataLst>
    <p:extLst>
      <p:ext uri="{BB962C8B-B14F-4D97-AF65-F5344CB8AC3E}">
        <p14:creationId xmlns:p14="http://schemas.microsoft.com/office/powerpoint/2010/main" val="1383305202"/>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47554"/>
                                        </p:tgtEl>
                                        <p:attrNameLst>
                                          <p:attrName>style.visibility</p:attrName>
                                        </p:attrNameLst>
                                      </p:cBhvr>
                                      <p:to>
                                        <p:strVal val="visible"/>
                                      </p:to>
                                    </p:set>
                                    <p:anim calcmode="lin" valueType="num">
                                      <p:cBhvr additive="base">
                                        <p:cTn id="7" dur="2000" fill="hold"/>
                                        <p:tgtEl>
                                          <p:spTgt spid="1047554"/>
                                        </p:tgtEl>
                                        <p:attrNameLst>
                                          <p:attrName>ppt_x</p:attrName>
                                        </p:attrNameLst>
                                      </p:cBhvr>
                                      <p:tavLst>
                                        <p:tav tm="0">
                                          <p:val>
                                            <p:strVal val="0-#ppt_w/2"/>
                                          </p:val>
                                        </p:tav>
                                        <p:tav tm="100000">
                                          <p:val>
                                            <p:strVal val="#ppt_x"/>
                                          </p:val>
                                        </p:tav>
                                      </p:tavLst>
                                    </p:anim>
                                    <p:anim calcmode="lin" valueType="num">
                                      <p:cBhvr additive="base">
                                        <p:cTn id="8" dur="2000" fill="hold"/>
                                        <p:tgtEl>
                                          <p:spTgt spid="10475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55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BMI Categories</a:t>
            </a:r>
          </a:p>
        </p:txBody>
      </p:sp>
      <p:pic>
        <p:nvPicPr>
          <p:cNvPr id="3" name="Picture 2"/>
          <p:cNvPicPr>
            <a:picLocks noChangeAspect="1"/>
          </p:cNvPicPr>
          <p:nvPr/>
        </p:nvPicPr>
        <p:blipFill>
          <a:blip r:embed="rId3"/>
          <a:stretch>
            <a:fillRect/>
          </a:stretch>
        </p:blipFill>
        <p:spPr>
          <a:xfrm>
            <a:off x="434276" y="1295400"/>
            <a:ext cx="8252524" cy="4572000"/>
          </a:xfrm>
          <a:prstGeom prst="rect">
            <a:avLst/>
          </a:prstGeom>
        </p:spPr>
      </p:pic>
    </p:spTree>
    <p:custDataLst>
      <p:tags r:id="rId1"/>
    </p:custDataLst>
    <p:extLst>
      <p:ext uri="{BB962C8B-B14F-4D97-AF65-F5344CB8AC3E}">
        <p14:creationId xmlns:p14="http://schemas.microsoft.com/office/powerpoint/2010/main" val="566940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CDC Announces</a:t>
            </a:r>
          </a:p>
        </p:txBody>
      </p:sp>
      <p:sp>
        <p:nvSpPr>
          <p:cNvPr id="1885187" name="Rectangle 3"/>
          <p:cNvSpPr>
            <a:spLocks noGrp="1" noChangeArrowheads="1"/>
          </p:cNvSpPr>
          <p:nvPr>
            <p:ph sz="quarter" idx="1"/>
          </p:nvPr>
        </p:nvSpPr>
        <p:spPr>
          <a:xfrm>
            <a:off x="4645152" y="1219200"/>
            <a:ext cx="4041648" cy="4937760"/>
          </a:xfrm>
        </p:spPr>
        <p:txBody>
          <a:bodyPr>
            <a:normAutofit fontScale="92500"/>
          </a:bodyPr>
          <a:lstStyle/>
          <a:p>
            <a:pPr eaLnBrk="1" hangingPunct="1">
              <a:buFont typeface="Wingdings" pitchFamily="2" charset="2"/>
              <a:buNone/>
            </a:pPr>
            <a:endParaRPr lang="en-US" sz="2800" dirty="0"/>
          </a:p>
          <a:p>
            <a:pPr algn="ctr" eaLnBrk="1" hangingPunct="1">
              <a:buFont typeface="Wingdings" pitchFamily="2" charset="2"/>
              <a:buNone/>
            </a:pPr>
            <a:r>
              <a:rPr lang="en-US" sz="4800" dirty="0"/>
              <a:t>35% of Americans will have Diabetes by 2050</a:t>
            </a:r>
            <a:endParaRPr lang="en-US" sz="4400" dirty="0"/>
          </a:p>
          <a:p>
            <a:pPr algn="ctr" eaLnBrk="1" hangingPunct="1">
              <a:buFont typeface="Wingdings" pitchFamily="2" charset="2"/>
              <a:buNone/>
            </a:pPr>
            <a:endParaRPr lang="en-US" sz="2000" i="1" dirty="0">
              <a:solidFill>
                <a:schemeClr val="hlink"/>
              </a:solidFill>
            </a:endParaRPr>
          </a:p>
          <a:p>
            <a:pPr algn="r" eaLnBrk="1" hangingPunct="1">
              <a:buFont typeface="Wingdings" pitchFamily="2" charset="2"/>
              <a:buNone/>
            </a:pPr>
            <a:r>
              <a:rPr lang="en-US" sz="1600" i="1" dirty="0"/>
              <a:t>Boyle, Thompson, Barker, Williamson </a:t>
            </a:r>
          </a:p>
          <a:p>
            <a:pPr algn="r" eaLnBrk="1" hangingPunct="1">
              <a:buFont typeface="Wingdings" pitchFamily="2" charset="2"/>
              <a:buNone/>
            </a:pPr>
            <a:r>
              <a:rPr lang="en-US" sz="1600" i="1" dirty="0"/>
              <a:t>2010, Oct 22:8(1)29</a:t>
            </a:r>
          </a:p>
          <a:p>
            <a:pPr algn="r" eaLnBrk="1" hangingPunct="1">
              <a:buFont typeface="Wingdings" pitchFamily="2" charset="2"/>
              <a:buNone/>
            </a:pPr>
            <a:r>
              <a:rPr lang="en-US" sz="1600" i="1" dirty="0"/>
              <a:t>www.pophealthmetrics.co</a:t>
            </a:r>
            <a:r>
              <a:rPr lang="en-US" sz="2000" i="1" dirty="0"/>
              <a:t>m</a:t>
            </a:r>
          </a:p>
        </p:txBody>
      </p:sp>
      <p:pic>
        <p:nvPicPr>
          <p:cNvPr id="24580" name="Picture 4" descr="j035164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1057807"/>
            <a:ext cx="3124200" cy="512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1806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538" name="Object 2"/>
          <p:cNvGraphicFramePr>
            <a:graphicFrameLocks noChangeAspect="1"/>
          </p:cNvGraphicFramePr>
          <p:nvPr/>
        </p:nvGraphicFramePr>
        <p:xfrm>
          <a:off x="0" y="685800"/>
          <a:ext cx="4359275" cy="3371850"/>
        </p:xfrm>
        <a:graphic>
          <a:graphicData uri="http://schemas.openxmlformats.org/presentationml/2006/ole">
            <mc:AlternateContent xmlns:mc="http://schemas.openxmlformats.org/markup-compatibility/2006">
              <mc:Choice xmlns:v="urn:schemas-microsoft-com:vml" Requires="v">
                <p:oleObj spid="_x0000_s101486" name="Clip" r:id="rId5" imgW="3840813" imgH="2972058" progId="MS_ClipArt_Gallery.5">
                  <p:embed/>
                </p:oleObj>
              </mc:Choice>
              <mc:Fallback>
                <p:oleObj name="Clip" r:id="rId5" imgW="3840813" imgH="2972058"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85800"/>
                        <a:ext cx="4359275" cy="3371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5539" name="Object 3"/>
          <p:cNvGraphicFramePr>
            <a:graphicFrameLocks noChangeAspect="1"/>
          </p:cNvGraphicFramePr>
          <p:nvPr/>
        </p:nvGraphicFramePr>
        <p:xfrm>
          <a:off x="4749800" y="685800"/>
          <a:ext cx="4394200" cy="3398838"/>
        </p:xfrm>
        <a:graphic>
          <a:graphicData uri="http://schemas.openxmlformats.org/presentationml/2006/ole">
            <mc:AlternateContent xmlns:mc="http://schemas.openxmlformats.org/markup-compatibility/2006">
              <mc:Choice xmlns:v="urn:schemas-microsoft-com:vml" Requires="v">
                <p:oleObj spid="_x0000_s101487" name="Clip" r:id="rId7" imgW="3840813" imgH="2972058" progId="MS_ClipArt_Gallery.5">
                  <p:embed/>
                </p:oleObj>
              </mc:Choice>
              <mc:Fallback>
                <p:oleObj name="Clip" r:id="rId7" imgW="3840813" imgH="2972058" progId="MS_ClipArt_Gallery.5">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9800" y="685800"/>
                        <a:ext cx="4394200" cy="3398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680388" name="Picture 4" descr="visceral fa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81044" y="0"/>
            <a:ext cx="4448394"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extLst>
      <p:ext uri="{BB962C8B-B14F-4D97-AF65-F5344CB8AC3E}">
        <p14:creationId xmlns:p14="http://schemas.microsoft.com/office/powerpoint/2010/main" val="31349675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80388"/>
                                        </p:tgtEl>
                                        <p:attrNameLst>
                                          <p:attrName>style.visibility</p:attrName>
                                        </p:attrNameLst>
                                      </p:cBhvr>
                                      <p:to>
                                        <p:strVal val="visible"/>
                                      </p:to>
                                    </p:set>
                                    <p:anim calcmode="lin" valueType="num">
                                      <p:cBhvr>
                                        <p:cTn id="7" dur="500" fill="hold"/>
                                        <p:tgtEl>
                                          <p:spTgt spid="1680388"/>
                                        </p:tgtEl>
                                        <p:attrNameLst>
                                          <p:attrName>ppt_w</p:attrName>
                                        </p:attrNameLst>
                                      </p:cBhvr>
                                      <p:tavLst>
                                        <p:tav tm="0">
                                          <p:val>
                                            <p:fltVal val="0"/>
                                          </p:val>
                                        </p:tav>
                                        <p:tav tm="100000">
                                          <p:val>
                                            <p:strVal val="#ppt_w"/>
                                          </p:val>
                                        </p:tav>
                                      </p:tavLst>
                                    </p:anim>
                                    <p:anim calcmode="lin" valueType="num">
                                      <p:cBhvr>
                                        <p:cTn id="8" dur="500" fill="hold"/>
                                        <p:tgtEl>
                                          <p:spTgt spid="1680388"/>
                                        </p:tgtEl>
                                        <p:attrNameLst>
                                          <p:attrName>ppt_h</p:attrName>
                                        </p:attrNameLst>
                                      </p:cBhvr>
                                      <p:tavLst>
                                        <p:tav tm="0">
                                          <p:val>
                                            <p:fltVal val="0"/>
                                          </p:val>
                                        </p:tav>
                                        <p:tav tm="100000">
                                          <p:val>
                                            <p:strVal val="#ppt_h"/>
                                          </p:val>
                                        </p:tav>
                                      </p:tavLst>
                                    </p:anim>
                                    <p:anim calcmode="lin" valueType="num">
                                      <p:cBhvr>
                                        <p:cTn id="9" dur="500" fill="hold"/>
                                        <p:tgtEl>
                                          <p:spTgt spid="1680388"/>
                                        </p:tgtEl>
                                        <p:attrNameLst>
                                          <p:attrName>style.rotation</p:attrName>
                                        </p:attrNameLst>
                                      </p:cBhvr>
                                      <p:tavLst>
                                        <p:tav tm="0">
                                          <p:val>
                                            <p:fltVal val="360"/>
                                          </p:val>
                                        </p:tav>
                                        <p:tav tm="100000">
                                          <p:val>
                                            <p:fltVal val="0"/>
                                          </p:val>
                                        </p:tav>
                                      </p:tavLst>
                                    </p:anim>
                                    <p:animEffect transition="in" filter="fade">
                                      <p:cBhvr>
                                        <p:cTn id="10" dur="500"/>
                                        <p:tgtEl>
                                          <p:spTgt spid="1680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323850" y="6400800"/>
            <a:ext cx="4491038"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83" name="Rectangle 3"/>
          <p:cNvSpPr>
            <a:spLocks noGrp="1" noChangeArrowheads="1"/>
          </p:cNvSpPr>
          <p:nvPr>
            <p:ph type="title"/>
          </p:nvPr>
        </p:nvSpPr>
        <p:spPr>
          <a:xfrm>
            <a:off x="457200" y="449262"/>
            <a:ext cx="8305800" cy="768351"/>
          </a:xfrm>
        </p:spPr>
        <p:txBody>
          <a:bodyPr>
            <a:noAutofit/>
          </a:bodyPr>
          <a:lstStyle/>
          <a:p>
            <a:pPr eaLnBrk="1" hangingPunct="1"/>
            <a:r>
              <a:rPr lang="en-US" sz="4000" dirty="0"/>
              <a:t>Natural Progression of Type 2 Diabetes</a:t>
            </a:r>
          </a:p>
        </p:txBody>
      </p:sp>
      <p:sp>
        <p:nvSpPr>
          <p:cNvPr id="71684" name="Rectangle 4"/>
          <p:cNvSpPr>
            <a:spLocks noChangeArrowheads="1"/>
          </p:cNvSpPr>
          <p:nvPr/>
        </p:nvSpPr>
        <p:spPr bwMode="gray">
          <a:xfrm>
            <a:off x="2038350" y="3254375"/>
            <a:ext cx="5972175" cy="1582738"/>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85" name="Line 5"/>
          <p:cNvSpPr>
            <a:spLocks noChangeShapeType="1"/>
          </p:cNvSpPr>
          <p:nvPr/>
        </p:nvSpPr>
        <p:spPr bwMode="black">
          <a:xfrm flipV="1">
            <a:off x="2930525"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86" name="Line 6"/>
          <p:cNvSpPr>
            <a:spLocks noChangeShapeType="1"/>
          </p:cNvSpPr>
          <p:nvPr/>
        </p:nvSpPr>
        <p:spPr bwMode="black">
          <a:xfrm flipV="1">
            <a:off x="3881438"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87" name="Line 7"/>
          <p:cNvSpPr>
            <a:spLocks noChangeShapeType="1"/>
          </p:cNvSpPr>
          <p:nvPr/>
        </p:nvSpPr>
        <p:spPr bwMode="black">
          <a:xfrm flipV="1">
            <a:off x="4851400"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88" name="Line 8"/>
          <p:cNvSpPr>
            <a:spLocks noChangeShapeType="1"/>
          </p:cNvSpPr>
          <p:nvPr/>
        </p:nvSpPr>
        <p:spPr bwMode="black">
          <a:xfrm flipV="1">
            <a:off x="5799138"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89" name="Line 9"/>
          <p:cNvSpPr>
            <a:spLocks noChangeShapeType="1"/>
          </p:cNvSpPr>
          <p:nvPr/>
        </p:nvSpPr>
        <p:spPr bwMode="black">
          <a:xfrm flipV="1">
            <a:off x="6753225"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90" name="Line 10"/>
          <p:cNvSpPr>
            <a:spLocks noChangeShapeType="1"/>
          </p:cNvSpPr>
          <p:nvPr/>
        </p:nvSpPr>
        <p:spPr bwMode="black">
          <a:xfrm flipV="1">
            <a:off x="7700963"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91" name="Rectangle 11"/>
          <p:cNvSpPr>
            <a:spLocks noChangeArrowheads="1"/>
          </p:cNvSpPr>
          <p:nvPr/>
        </p:nvSpPr>
        <p:spPr bwMode="black">
          <a:xfrm>
            <a:off x="22860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92" name="Rectangle 12"/>
          <p:cNvSpPr>
            <a:spLocks noChangeArrowheads="1"/>
          </p:cNvSpPr>
          <p:nvPr/>
        </p:nvSpPr>
        <p:spPr bwMode="black">
          <a:xfrm>
            <a:off x="2419350"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-20</a:t>
            </a:r>
          </a:p>
        </p:txBody>
      </p:sp>
      <p:sp>
        <p:nvSpPr>
          <p:cNvPr id="71693" name="Rectangle 13"/>
          <p:cNvSpPr>
            <a:spLocks noChangeArrowheads="1"/>
          </p:cNvSpPr>
          <p:nvPr/>
        </p:nvSpPr>
        <p:spPr bwMode="black">
          <a:xfrm>
            <a:off x="32258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94" name="Rectangle 14"/>
          <p:cNvSpPr>
            <a:spLocks noChangeArrowheads="1"/>
          </p:cNvSpPr>
          <p:nvPr/>
        </p:nvSpPr>
        <p:spPr bwMode="black">
          <a:xfrm>
            <a:off x="3292475"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dirty="0">
                <a:latin typeface="Arial" panose="020B0604020202020204" pitchFamily="34" charset="0"/>
              </a:rPr>
              <a:t>-10</a:t>
            </a:r>
          </a:p>
        </p:txBody>
      </p:sp>
      <p:sp>
        <p:nvSpPr>
          <p:cNvPr id="71695" name="Rectangle 15"/>
          <p:cNvSpPr>
            <a:spLocks noChangeArrowheads="1"/>
          </p:cNvSpPr>
          <p:nvPr/>
        </p:nvSpPr>
        <p:spPr bwMode="black">
          <a:xfrm>
            <a:off x="4300538" y="4962525"/>
            <a:ext cx="1206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96" name="Rectangle 16"/>
          <p:cNvSpPr>
            <a:spLocks noChangeArrowheads="1"/>
          </p:cNvSpPr>
          <p:nvPr/>
        </p:nvSpPr>
        <p:spPr bwMode="black">
          <a:xfrm>
            <a:off x="4308475" y="4968875"/>
            <a:ext cx="12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0</a:t>
            </a:r>
          </a:p>
        </p:txBody>
      </p:sp>
      <p:sp>
        <p:nvSpPr>
          <p:cNvPr id="71697" name="Rectangle 17"/>
          <p:cNvSpPr>
            <a:spLocks noChangeArrowheads="1"/>
          </p:cNvSpPr>
          <p:nvPr/>
        </p:nvSpPr>
        <p:spPr bwMode="black">
          <a:xfrm>
            <a:off x="5175250"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98" name="Rectangle 18"/>
          <p:cNvSpPr>
            <a:spLocks noChangeArrowheads="1"/>
          </p:cNvSpPr>
          <p:nvPr/>
        </p:nvSpPr>
        <p:spPr bwMode="black">
          <a:xfrm>
            <a:off x="51911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10</a:t>
            </a:r>
          </a:p>
        </p:txBody>
      </p:sp>
      <p:sp>
        <p:nvSpPr>
          <p:cNvPr id="71699" name="Rectangle 19"/>
          <p:cNvSpPr>
            <a:spLocks noChangeArrowheads="1"/>
          </p:cNvSpPr>
          <p:nvPr/>
        </p:nvSpPr>
        <p:spPr bwMode="black">
          <a:xfrm>
            <a:off x="61499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00" name="Rectangle 20"/>
          <p:cNvSpPr>
            <a:spLocks noChangeArrowheads="1"/>
          </p:cNvSpPr>
          <p:nvPr/>
        </p:nvSpPr>
        <p:spPr bwMode="black">
          <a:xfrm>
            <a:off x="61690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20</a:t>
            </a:r>
          </a:p>
        </p:txBody>
      </p:sp>
      <p:sp>
        <p:nvSpPr>
          <p:cNvPr id="71701" name="Rectangle 21"/>
          <p:cNvSpPr>
            <a:spLocks noChangeArrowheads="1"/>
          </p:cNvSpPr>
          <p:nvPr/>
        </p:nvSpPr>
        <p:spPr bwMode="black">
          <a:xfrm>
            <a:off x="71151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02" name="Rectangle 22"/>
          <p:cNvSpPr>
            <a:spLocks noChangeArrowheads="1"/>
          </p:cNvSpPr>
          <p:nvPr/>
        </p:nvSpPr>
        <p:spPr bwMode="black">
          <a:xfrm>
            <a:off x="7131050"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30</a:t>
            </a:r>
          </a:p>
        </p:txBody>
      </p:sp>
      <p:sp>
        <p:nvSpPr>
          <p:cNvPr id="71703" name="Rectangle 23"/>
          <p:cNvSpPr>
            <a:spLocks noChangeArrowheads="1"/>
          </p:cNvSpPr>
          <p:nvPr/>
        </p:nvSpPr>
        <p:spPr bwMode="gray">
          <a:xfrm>
            <a:off x="2038350" y="1300163"/>
            <a:ext cx="5975350" cy="1766887"/>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700">
              <a:latin typeface="Arial Narrow" panose="020B0606020202030204" pitchFamily="34" charset="0"/>
            </a:endParaRPr>
          </a:p>
        </p:txBody>
      </p:sp>
      <p:sp>
        <p:nvSpPr>
          <p:cNvPr id="71704" name="Line 24"/>
          <p:cNvSpPr>
            <a:spLocks noChangeShapeType="1"/>
          </p:cNvSpPr>
          <p:nvPr/>
        </p:nvSpPr>
        <p:spPr bwMode="gray">
          <a:xfrm flipV="1">
            <a:off x="293052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5" name="Line 25"/>
          <p:cNvSpPr>
            <a:spLocks noChangeShapeType="1"/>
          </p:cNvSpPr>
          <p:nvPr/>
        </p:nvSpPr>
        <p:spPr bwMode="gray">
          <a:xfrm flipV="1">
            <a:off x="4864100" y="3067050"/>
            <a:ext cx="3175"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6" name="Line 26"/>
          <p:cNvSpPr>
            <a:spLocks noChangeShapeType="1"/>
          </p:cNvSpPr>
          <p:nvPr/>
        </p:nvSpPr>
        <p:spPr bwMode="gray">
          <a:xfrm flipV="1">
            <a:off x="5799138"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7" name="Line 27"/>
          <p:cNvSpPr>
            <a:spLocks noChangeShapeType="1"/>
          </p:cNvSpPr>
          <p:nvPr/>
        </p:nvSpPr>
        <p:spPr bwMode="gray">
          <a:xfrm flipV="1">
            <a:off x="67468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8" name="Line 28"/>
          <p:cNvSpPr>
            <a:spLocks noChangeShapeType="1"/>
          </p:cNvSpPr>
          <p:nvPr/>
        </p:nvSpPr>
        <p:spPr bwMode="gray">
          <a:xfrm flipV="1">
            <a:off x="7700963"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9" name="Line 29"/>
          <p:cNvSpPr>
            <a:spLocks noChangeShapeType="1"/>
          </p:cNvSpPr>
          <p:nvPr/>
        </p:nvSpPr>
        <p:spPr bwMode="gray">
          <a:xfrm flipV="1">
            <a:off x="38766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10" name="Freeform 30"/>
          <p:cNvSpPr>
            <a:spLocks/>
          </p:cNvSpPr>
          <p:nvPr/>
        </p:nvSpPr>
        <p:spPr bwMode="white">
          <a:xfrm>
            <a:off x="2028825" y="3427413"/>
            <a:ext cx="5895975" cy="746125"/>
          </a:xfrm>
          <a:custGeom>
            <a:avLst/>
            <a:gdLst>
              <a:gd name="T0" fmla="*/ 0 w 3419"/>
              <a:gd name="T1" fmla="*/ 2147483646 h 403"/>
              <a:gd name="T2" fmla="*/ 2147483646 w 3419"/>
              <a:gd name="T3" fmla="*/ 2147483646 h 403"/>
              <a:gd name="T4" fmla="*/ 2147483646 w 3419"/>
              <a:gd name="T5" fmla="*/ 2147483646 h 403"/>
              <a:gd name="T6" fmla="*/ 2147483646 w 3419"/>
              <a:gd name="T7" fmla="*/ 2147483646 h 403"/>
              <a:gd name="T8" fmla="*/ 2147483646 w 3419"/>
              <a:gd name="T9" fmla="*/ 2147483646 h 403"/>
              <a:gd name="T10" fmla="*/ 2147483646 w 3419"/>
              <a:gd name="T11" fmla="*/ 2147483646 h 403"/>
              <a:gd name="T12" fmla="*/ 2147483646 w 3419"/>
              <a:gd name="T13" fmla="*/ 2147483646 h 403"/>
              <a:gd name="T14" fmla="*/ 2147483646 w 3419"/>
              <a:gd name="T15" fmla="*/ 2147483646 h 403"/>
              <a:gd name="T16" fmla="*/ 2147483646 w 3419"/>
              <a:gd name="T17" fmla="*/ 2147483646 h 403"/>
              <a:gd name="T18" fmla="*/ 2147483646 w 3419"/>
              <a:gd name="T19" fmla="*/ 2147483646 h 403"/>
              <a:gd name="T20" fmla="*/ 2147483646 w 3419"/>
              <a:gd name="T21" fmla="*/ 2147483646 h 403"/>
              <a:gd name="T22" fmla="*/ 2147483646 w 3419"/>
              <a:gd name="T23" fmla="*/ 2147483646 h 403"/>
              <a:gd name="T24" fmla="*/ 2147483646 w 3419"/>
              <a:gd name="T25" fmla="*/ 2147483646 h 403"/>
              <a:gd name="T26" fmla="*/ 2147483646 w 3419"/>
              <a:gd name="T27" fmla="*/ 2147483646 h 403"/>
              <a:gd name="T28" fmla="*/ 2147483646 w 3419"/>
              <a:gd name="T29" fmla="*/ 2147483646 h 403"/>
              <a:gd name="T30" fmla="*/ 2147483646 w 3419"/>
              <a:gd name="T31" fmla="*/ 2147483646 h 403"/>
              <a:gd name="T32" fmla="*/ 2147483646 w 3419"/>
              <a:gd name="T33" fmla="*/ 2147483646 h 403"/>
              <a:gd name="T34" fmla="*/ 2147483646 w 3419"/>
              <a:gd name="T35" fmla="*/ 2147483646 h 403"/>
              <a:gd name="T36" fmla="*/ 2147483646 w 3419"/>
              <a:gd name="T37" fmla="*/ 2147483646 h 403"/>
              <a:gd name="T38" fmla="*/ 2147483646 w 3419"/>
              <a:gd name="T39" fmla="*/ 2147483646 h 403"/>
              <a:gd name="T40" fmla="*/ 2147483646 w 3419"/>
              <a:gd name="T41" fmla="*/ 2147483646 h 403"/>
              <a:gd name="T42" fmla="*/ 2147483646 w 3419"/>
              <a:gd name="T43" fmla="*/ 2147483646 h 403"/>
              <a:gd name="T44" fmla="*/ 2147483646 w 3419"/>
              <a:gd name="T45" fmla="*/ 2147483646 h 403"/>
              <a:gd name="T46" fmla="*/ 2147483646 w 3419"/>
              <a:gd name="T47" fmla="*/ 2147483646 h 403"/>
              <a:gd name="T48" fmla="*/ 2147483646 w 3419"/>
              <a:gd name="T49" fmla="*/ 2147483646 h 403"/>
              <a:gd name="T50" fmla="*/ 2147483646 w 3419"/>
              <a:gd name="T51" fmla="*/ 2147483646 h 403"/>
              <a:gd name="T52" fmla="*/ 2147483646 w 3419"/>
              <a:gd name="T53" fmla="*/ 2147483646 h 403"/>
              <a:gd name="T54" fmla="*/ 2147483646 w 3419"/>
              <a:gd name="T55" fmla="*/ 2147483646 h 403"/>
              <a:gd name="T56" fmla="*/ 2147483646 w 3419"/>
              <a:gd name="T57" fmla="*/ 2147483646 h 403"/>
              <a:gd name="T58" fmla="*/ 2147483646 w 3419"/>
              <a:gd name="T59" fmla="*/ 2147483646 h 403"/>
              <a:gd name="T60" fmla="*/ 2147483646 w 3419"/>
              <a:gd name="T61" fmla="*/ 2147483646 h 403"/>
              <a:gd name="T62" fmla="*/ 2147483646 w 3419"/>
              <a:gd name="T63" fmla="*/ 2147483646 h 403"/>
              <a:gd name="T64" fmla="*/ 2147483646 w 3419"/>
              <a:gd name="T65" fmla="*/ 2147483646 h 403"/>
              <a:gd name="T66" fmla="*/ 2147483646 w 3419"/>
              <a:gd name="T67" fmla="*/ 2147483646 h 403"/>
              <a:gd name="T68" fmla="*/ 2147483646 w 3419"/>
              <a:gd name="T69" fmla="*/ 2147483646 h 403"/>
              <a:gd name="T70" fmla="*/ 2147483646 w 3419"/>
              <a:gd name="T71" fmla="*/ 2147483646 h 403"/>
              <a:gd name="T72" fmla="*/ 2147483646 w 3419"/>
              <a:gd name="T73" fmla="*/ 2147483646 h 403"/>
              <a:gd name="T74" fmla="*/ 2147483646 w 3419"/>
              <a:gd name="T75" fmla="*/ 2147483646 h 403"/>
              <a:gd name="T76" fmla="*/ 2147483646 w 3419"/>
              <a:gd name="T77" fmla="*/ 2147483646 h 403"/>
              <a:gd name="T78" fmla="*/ 2147483646 w 3419"/>
              <a:gd name="T79" fmla="*/ 2147483646 h 403"/>
              <a:gd name="T80" fmla="*/ 2147483646 w 3419"/>
              <a:gd name="T81" fmla="*/ 0 h 403"/>
              <a:gd name="T82" fmla="*/ 2147483646 w 3419"/>
              <a:gd name="T83" fmla="*/ 0 h 403"/>
              <a:gd name="T84" fmla="*/ 2147483646 w 3419"/>
              <a:gd name="T85" fmla="*/ 0 h 403"/>
              <a:gd name="T86" fmla="*/ 2147483646 w 3419"/>
              <a:gd name="T87" fmla="*/ 2147483646 h 403"/>
              <a:gd name="T88" fmla="*/ 2147483646 w 3419"/>
              <a:gd name="T89" fmla="*/ 2147483646 h 403"/>
              <a:gd name="T90" fmla="*/ 2147483646 w 3419"/>
              <a:gd name="T91" fmla="*/ 2147483646 h 403"/>
              <a:gd name="T92" fmla="*/ 2147483646 w 3419"/>
              <a:gd name="T93" fmla="*/ 2147483646 h 403"/>
              <a:gd name="T94" fmla="*/ 2147483646 w 3419"/>
              <a:gd name="T95" fmla="*/ 2147483646 h 403"/>
              <a:gd name="T96" fmla="*/ 2147483646 w 3419"/>
              <a:gd name="T97" fmla="*/ 2147483646 h 403"/>
              <a:gd name="T98" fmla="*/ 2147483646 w 3419"/>
              <a:gd name="T99" fmla="*/ 2147483646 h 403"/>
              <a:gd name="T100" fmla="*/ 2147483646 w 3419"/>
              <a:gd name="T101" fmla="*/ 2147483646 h 403"/>
              <a:gd name="T102" fmla="*/ 2147483646 w 3419"/>
              <a:gd name="T103" fmla="*/ 2147483646 h 403"/>
              <a:gd name="T104" fmla="*/ 2147483646 w 3419"/>
              <a:gd name="T105" fmla="*/ 2147483646 h 403"/>
              <a:gd name="T106" fmla="*/ 2147483646 w 3419"/>
              <a:gd name="T107" fmla="*/ 2147483646 h 403"/>
              <a:gd name="T108" fmla="*/ 2147483646 w 3419"/>
              <a:gd name="T109" fmla="*/ 2147483646 h 403"/>
              <a:gd name="T110" fmla="*/ 2147483646 w 3419"/>
              <a:gd name="T111" fmla="*/ 2147483646 h 403"/>
              <a:gd name="T112" fmla="*/ 2147483646 w 3419"/>
              <a:gd name="T113" fmla="*/ 2147483646 h 403"/>
              <a:gd name="T114" fmla="*/ 2147483646 w 3419"/>
              <a:gd name="T115" fmla="*/ 2147483646 h 403"/>
              <a:gd name="T116" fmla="*/ 0 w 3419"/>
              <a:gd name="T117" fmla="*/ 2147483646 h 4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419"/>
              <a:gd name="T178" fmla="*/ 0 h 403"/>
              <a:gd name="T179" fmla="*/ 3419 w 3419"/>
              <a:gd name="T180" fmla="*/ 403 h 40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419" h="403">
                <a:moveTo>
                  <a:pt x="0" y="385"/>
                </a:moveTo>
                <a:lnTo>
                  <a:pt x="13" y="403"/>
                </a:lnTo>
                <a:lnTo>
                  <a:pt x="118" y="322"/>
                </a:lnTo>
                <a:lnTo>
                  <a:pt x="225" y="241"/>
                </a:lnTo>
                <a:lnTo>
                  <a:pt x="332" y="167"/>
                </a:lnTo>
                <a:lnTo>
                  <a:pt x="324" y="158"/>
                </a:lnTo>
                <a:lnTo>
                  <a:pt x="330" y="167"/>
                </a:lnTo>
                <a:lnTo>
                  <a:pt x="381" y="134"/>
                </a:lnTo>
                <a:lnTo>
                  <a:pt x="376" y="125"/>
                </a:lnTo>
                <a:lnTo>
                  <a:pt x="381" y="136"/>
                </a:lnTo>
                <a:lnTo>
                  <a:pt x="435" y="109"/>
                </a:lnTo>
                <a:lnTo>
                  <a:pt x="429" y="98"/>
                </a:lnTo>
                <a:lnTo>
                  <a:pt x="433" y="109"/>
                </a:lnTo>
                <a:lnTo>
                  <a:pt x="486" y="88"/>
                </a:lnTo>
                <a:lnTo>
                  <a:pt x="540" y="70"/>
                </a:lnTo>
                <a:lnTo>
                  <a:pt x="536" y="59"/>
                </a:lnTo>
                <a:lnTo>
                  <a:pt x="538" y="70"/>
                </a:lnTo>
                <a:lnTo>
                  <a:pt x="645" y="50"/>
                </a:lnTo>
                <a:lnTo>
                  <a:pt x="643" y="39"/>
                </a:lnTo>
                <a:lnTo>
                  <a:pt x="645" y="50"/>
                </a:lnTo>
                <a:lnTo>
                  <a:pt x="757" y="35"/>
                </a:lnTo>
                <a:lnTo>
                  <a:pt x="864" y="29"/>
                </a:lnTo>
                <a:lnTo>
                  <a:pt x="970" y="22"/>
                </a:lnTo>
                <a:lnTo>
                  <a:pt x="969" y="11"/>
                </a:lnTo>
                <a:lnTo>
                  <a:pt x="969" y="22"/>
                </a:lnTo>
                <a:lnTo>
                  <a:pt x="1075" y="22"/>
                </a:lnTo>
                <a:lnTo>
                  <a:pt x="1287" y="29"/>
                </a:lnTo>
                <a:lnTo>
                  <a:pt x="1712" y="29"/>
                </a:lnTo>
                <a:lnTo>
                  <a:pt x="2138" y="29"/>
                </a:lnTo>
                <a:lnTo>
                  <a:pt x="2563" y="29"/>
                </a:lnTo>
                <a:lnTo>
                  <a:pt x="2775" y="29"/>
                </a:lnTo>
                <a:lnTo>
                  <a:pt x="2996" y="29"/>
                </a:lnTo>
                <a:lnTo>
                  <a:pt x="3419" y="29"/>
                </a:lnTo>
                <a:lnTo>
                  <a:pt x="3419" y="7"/>
                </a:lnTo>
                <a:lnTo>
                  <a:pt x="2996" y="7"/>
                </a:lnTo>
                <a:lnTo>
                  <a:pt x="2775" y="7"/>
                </a:lnTo>
                <a:lnTo>
                  <a:pt x="2563" y="7"/>
                </a:lnTo>
                <a:lnTo>
                  <a:pt x="2138" y="7"/>
                </a:lnTo>
                <a:lnTo>
                  <a:pt x="1712" y="7"/>
                </a:lnTo>
                <a:lnTo>
                  <a:pt x="1287" y="7"/>
                </a:lnTo>
                <a:lnTo>
                  <a:pt x="1075" y="0"/>
                </a:lnTo>
                <a:lnTo>
                  <a:pt x="969" y="0"/>
                </a:lnTo>
                <a:lnTo>
                  <a:pt x="862" y="7"/>
                </a:lnTo>
                <a:lnTo>
                  <a:pt x="755" y="13"/>
                </a:lnTo>
                <a:lnTo>
                  <a:pt x="643" y="28"/>
                </a:lnTo>
                <a:lnTo>
                  <a:pt x="641" y="28"/>
                </a:lnTo>
                <a:lnTo>
                  <a:pt x="534" y="48"/>
                </a:lnTo>
                <a:lnTo>
                  <a:pt x="532" y="50"/>
                </a:lnTo>
                <a:lnTo>
                  <a:pt x="479" y="68"/>
                </a:lnTo>
                <a:lnTo>
                  <a:pt x="426" y="88"/>
                </a:lnTo>
                <a:lnTo>
                  <a:pt x="424" y="88"/>
                </a:lnTo>
                <a:lnTo>
                  <a:pt x="370" y="116"/>
                </a:lnTo>
                <a:lnTo>
                  <a:pt x="319" y="149"/>
                </a:lnTo>
                <a:lnTo>
                  <a:pt x="212" y="223"/>
                </a:lnTo>
                <a:lnTo>
                  <a:pt x="105" y="304"/>
                </a:lnTo>
                <a:lnTo>
                  <a:pt x="0" y="38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11" name="Freeform 31"/>
          <p:cNvSpPr>
            <a:spLocks/>
          </p:cNvSpPr>
          <p:nvPr/>
        </p:nvSpPr>
        <p:spPr bwMode="gray">
          <a:xfrm>
            <a:off x="2028825" y="3587750"/>
            <a:ext cx="5899150" cy="1157288"/>
          </a:xfrm>
          <a:custGeom>
            <a:avLst/>
            <a:gdLst>
              <a:gd name="T0" fmla="*/ 2147483646 w 3421"/>
              <a:gd name="T1" fmla="*/ 2147483646 h 626"/>
              <a:gd name="T2" fmla="*/ 2147483646 w 3421"/>
              <a:gd name="T3" fmla="*/ 2147483646 h 626"/>
              <a:gd name="T4" fmla="*/ 2147483646 w 3421"/>
              <a:gd name="T5" fmla="*/ 2147483646 h 626"/>
              <a:gd name="T6" fmla="*/ 2147483646 w 3421"/>
              <a:gd name="T7" fmla="*/ 2147483646 h 626"/>
              <a:gd name="T8" fmla="*/ 2147483646 w 3421"/>
              <a:gd name="T9" fmla="*/ 2147483646 h 626"/>
              <a:gd name="T10" fmla="*/ 2147483646 w 3421"/>
              <a:gd name="T11" fmla="*/ 2147483646 h 626"/>
              <a:gd name="T12" fmla="*/ 2147483646 w 3421"/>
              <a:gd name="T13" fmla="*/ 2147483646 h 626"/>
              <a:gd name="T14" fmla="*/ 2147483646 w 3421"/>
              <a:gd name="T15" fmla="*/ 2147483646 h 626"/>
              <a:gd name="T16" fmla="*/ 2147483646 w 3421"/>
              <a:gd name="T17" fmla="*/ 2147483646 h 626"/>
              <a:gd name="T18" fmla="*/ 2147483646 w 3421"/>
              <a:gd name="T19" fmla="*/ 2147483646 h 626"/>
              <a:gd name="T20" fmla="*/ 2147483646 w 3421"/>
              <a:gd name="T21" fmla="*/ 2147483646 h 626"/>
              <a:gd name="T22" fmla="*/ 2147483646 w 3421"/>
              <a:gd name="T23" fmla="*/ 2147483646 h 626"/>
              <a:gd name="T24" fmla="*/ 2147483646 w 3421"/>
              <a:gd name="T25" fmla="*/ 2147483646 h 626"/>
              <a:gd name="T26" fmla="*/ 2147483646 w 3421"/>
              <a:gd name="T27" fmla="*/ 2147483646 h 626"/>
              <a:gd name="T28" fmla="*/ 2147483646 w 3421"/>
              <a:gd name="T29" fmla="*/ 2147483646 h 626"/>
              <a:gd name="T30" fmla="*/ 2147483646 w 3421"/>
              <a:gd name="T31" fmla="*/ 2147483646 h 626"/>
              <a:gd name="T32" fmla="*/ 2147483646 w 3421"/>
              <a:gd name="T33" fmla="*/ 2147483646 h 626"/>
              <a:gd name="T34" fmla="*/ 2147483646 w 3421"/>
              <a:gd name="T35" fmla="*/ 2147483646 h 626"/>
              <a:gd name="T36" fmla="*/ 2147483646 w 3421"/>
              <a:gd name="T37" fmla="*/ 2147483646 h 626"/>
              <a:gd name="T38" fmla="*/ 2147483646 w 3421"/>
              <a:gd name="T39" fmla="*/ 2147483646 h 626"/>
              <a:gd name="T40" fmla="*/ 2147483646 w 3421"/>
              <a:gd name="T41" fmla="*/ 2147483646 h 626"/>
              <a:gd name="T42" fmla="*/ 2147483646 w 3421"/>
              <a:gd name="T43" fmla="*/ 2147483646 h 626"/>
              <a:gd name="T44" fmla="*/ 2147483646 w 3421"/>
              <a:gd name="T45" fmla="*/ 2147483646 h 626"/>
              <a:gd name="T46" fmla="*/ 2147483646 w 3421"/>
              <a:gd name="T47" fmla="*/ 2147483646 h 626"/>
              <a:gd name="T48" fmla="*/ 2147483646 w 3421"/>
              <a:gd name="T49" fmla="*/ 2147483646 h 626"/>
              <a:gd name="T50" fmla="*/ 2147483646 w 3421"/>
              <a:gd name="T51" fmla="*/ 2147483646 h 626"/>
              <a:gd name="T52" fmla="*/ 2147483646 w 3421"/>
              <a:gd name="T53" fmla="*/ 2147483646 h 626"/>
              <a:gd name="T54" fmla="*/ 2147483646 w 3421"/>
              <a:gd name="T55" fmla="*/ 2147483646 h 626"/>
              <a:gd name="T56" fmla="*/ 2147483646 w 3421"/>
              <a:gd name="T57" fmla="*/ 2147483646 h 626"/>
              <a:gd name="T58" fmla="*/ 2147483646 w 3421"/>
              <a:gd name="T59" fmla="*/ 2147483646 h 626"/>
              <a:gd name="T60" fmla="*/ 2147483646 w 3421"/>
              <a:gd name="T61" fmla="*/ 2147483646 h 626"/>
              <a:gd name="T62" fmla="*/ 2147483646 w 3421"/>
              <a:gd name="T63" fmla="*/ 2147483646 h 626"/>
              <a:gd name="T64" fmla="*/ 2147483646 w 3421"/>
              <a:gd name="T65" fmla="*/ 2147483646 h 626"/>
              <a:gd name="T66" fmla="*/ 2147483646 w 3421"/>
              <a:gd name="T67" fmla="*/ 2147483646 h 626"/>
              <a:gd name="T68" fmla="*/ 2147483646 w 3421"/>
              <a:gd name="T69" fmla="*/ 2147483646 h 626"/>
              <a:gd name="T70" fmla="*/ 2147483646 w 3421"/>
              <a:gd name="T71" fmla="*/ 2147483646 h 626"/>
              <a:gd name="T72" fmla="*/ 2147483646 w 3421"/>
              <a:gd name="T73" fmla="*/ 2147483646 h 626"/>
              <a:gd name="T74" fmla="*/ 2147483646 w 3421"/>
              <a:gd name="T75" fmla="*/ 2147483646 h 626"/>
              <a:gd name="T76" fmla="*/ 2147483646 w 3421"/>
              <a:gd name="T77" fmla="*/ 2147483646 h 626"/>
              <a:gd name="T78" fmla="*/ 2147483646 w 3421"/>
              <a:gd name="T79" fmla="*/ 2147483646 h 626"/>
              <a:gd name="T80" fmla="*/ 2147483646 w 3421"/>
              <a:gd name="T81" fmla="*/ 0 h 626"/>
              <a:gd name="T82" fmla="*/ 2147483646 w 3421"/>
              <a:gd name="T83" fmla="*/ 0 h 626"/>
              <a:gd name="T84" fmla="*/ 2147483646 w 3421"/>
              <a:gd name="T85" fmla="*/ 2147483646 h 626"/>
              <a:gd name="T86" fmla="*/ 2147483646 w 3421"/>
              <a:gd name="T87" fmla="*/ 2147483646 h 626"/>
              <a:gd name="T88" fmla="*/ 2147483646 w 3421"/>
              <a:gd name="T89" fmla="*/ 2147483646 h 626"/>
              <a:gd name="T90" fmla="*/ 2147483646 w 3421"/>
              <a:gd name="T91" fmla="*/ 2147483646 h 626"/>
              <a:gd name="T92" fmla="*/ 2147483646 w 3421"/>
              <a:gd name="T93" fmla="*/ 2147483646 h 626"/>
              <a:gd name="T94" fmla="*/ 2147483646 w 3421"/>
              <a:gd name="T95" fmla="*/ 2147483646 h 6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21"/>
              <a:gd name="T145" fmla="*/ 0 h 626"/>
              <a:gd name="T146" fmla="*/ 3421 w 3421"/>
              <a:gd name="T147" fmla="*/ 626 h 62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21" h="626">
                <a:moveTo>
                  <a:pt x="0" y="332"/>
                </a:moveTo>
                <a:lnTo>
                  <a:pt x="11" y="350"/>
                </a:lnTo>
                <a:lnTo>
                  <a:pt x="116" y="282"/>
                </a:lnTo>
                <a:lnTo>
                  <a:pt x="223" y="216"/>
                </a:lnTo>
                <a:lnTo>
                  <a:pt x="330" y="148"/>
                </a:lnTo>
                <a:lnTo>
                  <a:pt x="324" y="139"/>
                </a:lnTo>
                <a:lnTo>
                  <a:pt x="330" y="150"/>
                </a:lnTo>
                <a:lnTo>
                  <a:pt x="381" y="124"/>
                </a:lnTo>
                <a:lnTo>
                  <a:pt x="376" y="113"/>
                </a:lnTo>
                <a:lnTo>
                  <a:pt x="380" y="124"/>
                </a:lnTo>
                <a:lnTo>
                  <a:pt x="433" y="104"/>
                </a:lnTo>
                <a:lnTo>
                  <a:pt x="540" y="63"/>
                </a:lnTo>
                <a:lnTo>
                  <a:pt x="536" y="52"/>
                </a:lnTo>
                <a:lnTo>
                  <a:pt x="540" y="63"/>
                </a:lnTo>
                <a:lnTo>
                  <a:pt x="646" y="35"/>
                </a:lnTo>
                <a:lnTo>
                  <a:pt x="643" y="24"/>
                </a:lnTo>
                <a:lnTo>
                  <a:pt x="645" y="35"/>
                </a:lnTo>
                <a:lnTo>
                  <a:pt x="757" y="23"/>
                </a:lnTo>
                <a:lnTo>
                  <a:pt x="755" y="12"/>
                </a:lnTo>
                <a:lnTo>
                  <a:pt x="755" y="23"/>
                </a:lnTo>
                <a:lnTo>
                  <a:pt x="862" y="23"/>
                </a:lnTo>
                <a:lnTo>
                  <a:pt x="862" y="12"/>
                </a:lnTo>
                <a:lnTo>
                  <a:pt x="862" y="23"/>
                </a:lnTo>
                <a:lnTo>
                  <a:pt x="915" y="30"/>
                </a:lnTo>
                <a:lnTo>
                  <a:pt x="915" y="19"/>
                </a:lnTo>
                <a:lnTo>
                  <a:pt x="913" y="30"/>
                </a:lnTo>
                <a:lnTo>
                  <a:pt x="967" y="43"/>
                </a:lnTo>
                <a:lnTo>
                  <a:pt x="969" y="32"/>
                </a:lnTo>
                <a:lnTo>
                  <a:pt x="965" y="43"/>
                </a:lnTo>
                <a:lnTo>
                  <a:pt x="1072" y="89"/>
                </a:lnTo>
                <a:lnTo>
                  <a:pt x="1177" y="137"/>
                </a:lnTo>
                <a:lnTo>
                  <a:pt x="1283" y="185"/>
                </a:lnTo>
                <a:lnTo>
                  <a:pt x="1390" y="223"/>
                </a:lnTo>
                <a:lnTo>
                  <a:pt x="1394" y="212"/>
                </a:lnTo>
                <a:lnTo>
                  <a:pt x="1390" y="223"/>
                </a:lnTo>
                <a:lnTo>
                  <a:pt x="1495" y="271"/>
                </a:lnTo>
                <a:lnTo>
                  <a:pt x="1604" y="312"/>
                </a:lnTo>
                <a:lnTo>
                  <a:pt x="1709" y="352"/>
                </a:lnTo>
                <a:lnTo>
                  <a:pt x="1711" y="352"/>
                </a:lnTo>
                <a:lnTo>
                  <a:pt x="1817" y="378"/>
                </a:lnTo>
                <a:lnTo>
                  <a:pt x="1924" y="405"/>
                </a:lnTo>
                <a:lnTo>
                  <a:pt x="2136" y="446"/>
                </a:lnTo>
                <a:lnTo>
                  <a:pt x="2348" y="479"/>
                </a:lnTo>
                <a:lnTo>
                  <a:pt x="2561" y="512"/>
                </a:lnTo>
                <a:lnTo>
                  <a:pt x="2773" y="547"/>
                </a:lnTo>
                <a:lnTo>
                  <a:pt x="2775" y="547"/>
                </a:lnTo>
                <a:lnTo>
                  <a:pt x="2996" y="573"/>
                </a:lnTo>
                <a:lnTo>
                  <a:pt x="3419" y="626"/>
                </a:lnTo>
                <a:lnTo>
                  <a:pt x="3421" y="604"/>
                </a:lnTo>
                <a:lnTo>
                  <a:pt x="2997" y="551"/>
                </a:lnTo>
                <a:lnTo>
                  <a:pt x="2777" y="525"/>
                </a:lnTo>
                <a:lnTo>
                  <a:pt x="2775" y="536"/>
                </a:lnTo>
                <a:lnTo>
                  <a:pt x="2777" y="525"/>
                </a:lnTo>
                <a:lnTo>
                  <a:pt x="2565" y="490"/>
                </a:lnTo>
                <a:lnTo>
                  <a:pt x="2351" y="457"/>
                </a:lnTo>
                <a:lnTo>
                  <a:pt x="2140" y="424"/>
                </a:lnTo>
                <a:lnTo>
                  <a:pt x="1928" y="383"/>
                </a:lnTo>
                <a:lnTo>
                  <a:pt x="1926" y="394"/>
                </a:lnTo>
                <a:lnTo>
                  <a:pt x="1930" y="385"/>
                </a:lnTo>
                <a:lnTo>
                  <a:pt x="1823" y="358"/>
                </a:lnTo>
                <a:lnTo>
                  <a:pt x="1716" y="332"/>
                </a:lnTo>
                <a:lnTo>
                  <a:pt x="1712" y="341"/>
                </a:lnTo>
                <a:lnTo>
                  <a:pt x="1716" y="332"/>
                </a:lnTo>
                <a:lnTo>
                  <a:pt x="1611" y="291"/>
                </a:lnTo>
                <a:lnTo>
                  <a:pt x="1503" y="251"/>
                </a:lnTo>
                <a:lnTo>
                  <a:pt x="1499" y="260"/>
                </a:lnTo>
                <a:lnTo>
                  <a:pt x="1504" y="251"/>
                </a:lnTo>
                <a:lnTo>
                  <a:pt x="1399" y="203"/>
                </a:lnTo>
                <a:lnTo>
                  <a:pt x="1398" y="203"/>
                </a:lnTo>
                <a:lnTo>
                  <a:pt x="1291" y="164"/>
                </a:lnTo>
                <a:lnTo>
                  <a:pt x="1287" y="173"/>
                </a:lnTo>
                <a:lnTo>
                  <a:pt x="1293" y="164"/>
                </a:lnTo>
                <a:lnTo>
                  <a:pt x="1186" y="116"/>
                </a:lnTo>
                <a:lnTo>
                  <a:pt x="1081" y="69"/>
                </a:lnTo>
                <a:lnTo>
                  <a:pt x="974" y="23"/>
                </a:lnTo>
                <a:lnTo>
                  <a:pt x="972" y="23"/>
                </a:lnTo>
                <a:lnTo>
                  <a:pt x="919" y="10"/>
                </a:lnTo>
                <a:lnTo>
                  <a:pt x="917" y="8"/>
                </a:lnTo>
                <a:lnTo>
                  <a:pt x="864" y="0"/>
                </a:lnTo>
                <a:lnTo>
                  <a:pt x="862" y="0"/>
                </a:lnTo>
                <a:lnTo>
                  <a:pt x="755" y="0"/>
                </a:lnTo>
                <a:lnTo>
                  <a:pt x="643" y="13"/>
                </a:lnTo>
                <a:lnTo>
                  <a:pt x="641" y="15"/>
                </a:lnTo>
                <a:lnTo>
                  <a:pt x="534" y="43"/>
                </a:lnTo>
                <a:lnTo>
                  <a:pt x="532" y="43"/>
                </a:lnTo>
                <a:lnTo>
                  <a:pt x="426" y="83"/>
                </a:lnTo>
                <a:lnTo>
                  <a:pt x="372" y="104"/>
                </a:lnTo>
                <a:lnTo>
                  <a:pt x="321" y="129"/>
                </a:lnTo>
                <a:lnTo>
                  <a:pt x="319" y="129"/>
                </a:lnTo>
                <a:lnTo>
                  <a:pt x="212" y="197"/>
                </a:lnTo>
                <a:lnTo>
                  <a:pt x="105" y="264"/>
                </a:lnTo>
                <a:lnTo>
                  <a:pt x="0" y="33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12" name="Freeform 32"/>
          <p:cNvSpPr>
            <a:spLocks/>
          </p:cNvSpPr>
          <p:nvPr/>
        </p:nvSpPr>
        <p:spPr bwMode="gray">
          <a:xfrm>
            <a:off x="2051050" y="1570038"/>
            <a:ext cx="5835650" cy="1231900"/>
          </a:xfrm>
          <a:custGeom>
            <a:avLst/>
            <a:gdLst>
              <a:gd name="T0" fmla="*/ 2147483646 w 3384"/>
              <a:gd name="T1" fmla="*/ 2147483646 h 666"/>
              <a:gd name="T2" fmla="*/ 2147483646 w 3384"/>
              <a:gd name="T3" fmla="*/ 2147483646 h 666"/>
              <a:gd name="T4" fmla="*/ 2147483646 w 3384"/>
              <a:gd name="T5" fmla="*/ 2147483646 h 666"/>
              <a:gd name="T6" fmla="*/ 2147483646 w 3384"/>
              <a:gd name="T7" fmla="*/ 2147483646 h 666"/>
              <a:gd name="T8" fmla="*/ 2147483646 w 3384"/>
              <a:gd name="T9" fmla="*/ 2147483646 h 666"/>
              <a:gd name="T10" fmla="*/ 2147483646 w 3384"/>
              <a:gd name="T11" fmla="*/ 2147483646 h 666"/>
              <a:gd name="T12" fmla="*/ 2147483646 w 3384"/>
              <a:gd name="T13" fmla="*/ 2147483646 h 666"/>
              <a:gd name="T14" fmla="*/ 2147483646 w 3384"/>
              <a:gd name="T15" fmla="*/ 2147483646 h 666"/>
              <a:gd name="T16" fmla="*/ 2147483646 w 3384"/>
              <a:gd name="T17" fmla="*/ 2147483646 h 666"/>
              <a:gd name="T18" fmla="*/ 2147483646 w 3384"/>
              <a:gd name="T19" fmla="*/ 2147483646 h 666"/>
              <a:gd name="T20" fmla="*/ 2147483646 w 3384"/>
              <a:gd name="T21" fmla="*/ 2147483646 h 666"/>
              <a:gd name="T22" fmla="*/ 2147483646 w 3384"/>
              <a:gd name="T23" fmla="*/ 2147483646 h 666"/>
              <a:gd name="T24" fmla="*/ 2147483646 w 3384"/>
              <a:gd name="T25" fmla="*/ 2147483646 h 666"/>
              <a:gd name="T26" fmla="*/ 2147483646 w 3384"/>
              <a:gd name="T27" fmla="*/ 2147483646 h 666"/>
              <a:gd name="T28" fmla="*/ 2147483646 w 3384"/>
              <a:gd name="T29" fmla="*/ 2147483646 h 666"/>
              <a:gd name="T30" fmla="*/ 2147483646 w 3384"/>
              <a:gd name="T31" fmla="*/ 2147483646 h 666"/>
              <a:gd name="T32" fmla="*/ 2147483646 w 3384"/>
              <a:gd name="T33" fmla="*/ 2147483646 h 666"/>
              <a:gd name="T34" fmla="*/ 2147483646 w 3384"/>
              <a:gd name="T35" fmla="*/ 2147483646 h 666"/>
              <a:gd name="T36" fmla="*/ 2147483646 w 3384"/>
              <a:gd name="T37" fmla="*/ 2147483646 h 666"/>
              <a:gd name="T38" fmla="*/ 2147483646 w 3384"/>
              <a:gd name="T39" fmla="*/ 2147483646 h 666"/>
              <a:gd name="T40" fmla="*/ 2147483646 w 3384"/>
              <a:gd name="T41" fmla="*/ 2147483646 h 666"/>
              <a:gd name="T42" fmla="*/ 2147483646 w 3384"/>
              <a:gd name="T43" fmla="*/ 2147483646 h 666"/>
              <a:gd name="T44" fmla="*/ 2147483646 w 3384"/>
              <a:gd name="T45" fmla="*/ 2147483646 h 666"/>
              <a:gd name="T46" fmla="*/ 2147483646 w 3384"/>
              <a:gd name="T47" fmla="*/ 2147483646 h 666"/>
              <a:gd name="T48" fmla="*/ 2147483646 w 3384"/>
              <a:gd name="T49" fmla="*/ 2147483646 h 666"/>
              <a:gd name="T50" fmla="*/ 2147483646 w 3384"/>
              <a:gd name="T51" fmla="*/ 2147483646 h 666"/>
              <a:gd name="T52" fmla="*/ 2147483646 w 3384"/>
              <a:gd name="T53" fmla="*/ 2147483646 h 666"/>
              <a:gd name="T54" fmla="*/ 2147483646 w 3384"/>
              <a:gd name="T55" fmla="*/ 2147483646 h 666"/>
              <a:gd name="T56" fmla="*/ 2147483646 w 3384"/>
              <a:gd name="T57" fmla="*/ 2147483646 h 666"/>
              <a:gd name="T58" fmla="*/ 2147483646 w 3384"/>
              <a:gd name="T59" fmla="*/ 2147483646 h 666"/>
              <a:gd name="T60" fmla="*/ 2147483646 w 3384"/>
              <a:gd name="T61" fmla="*/ 2147483646 h 666"/>
              <a:gd name="T62" fmla="*/ 2147483646 w 3384"/>
              <a:gd name="T63" fmla="*/ 2147483646 h 666"/>
              <a:gd name="T64" fmla="*/ 2147483646 w 3384"/>
              <a:gd name="T65" fmla="*/ 2147483646 h 666"/>
              <a:gd name="T66" fmla="*/ 2147483646 w 3384"/>
              <a:gd name="T67" fmla="*/ 2147483646 h 666"/>
              <a:gd name="T68" fmla="*/ 2147483646 w 3384"/>
              <a:gd name="T69" fmla="*/ 2147483646 h 666"/>
              <a:gd name="T70" fmla="*/ 2147483646 w 3384"/>
              <a:gd name="T71" fmla="*/ 2147483646 h 666"/>
              <a:gd name="T72" fmla="*/ 2147483646 w 3384"/>
              <a:gd name="T73" fmla="*/ 2147483646 h 666"/>
              <a:gd name="T74" fmla="*/ 2147483646 w 3384"/>
              <a:gd name="T75" fmla="*/ 2147483646 h 666"/>
              <a:gd name="T76" fmla="*/ 2147483646 w 3384"/>
              <a:gd name="T77" fmla="*/ 2147483646 h 666"/>
              <a:gd name="T78" fmla="*/ 2147483646 w 3384"/>
              <a:gd name="T79" fmla="*/ 2147483646 h 666"/>
              <a:gd name="T80" fmla="*/ 2147483646 w 3384"/>
              <a:gd name="T81" fmla="*/ 2147483646 h 666"/>
              <a:gd name="T82" fmla="*/ 2147483646 w 3384"/>
              <a:gd name="T83" fmla="*/ 2147483646 h 666"/>
              <a:gd name="T84" fmla="*/ 2147483646 w 3384"/>
              <a:gd name="T85" fmla="*/ 2147483646 h 666"/>
              <a:gd name="T86" fmla="*/ 2147483646 w 3384"/>
              <a:gd name="T87" fmla="*/ 2147483646 h 666"/>
              <a:gd name="T88" fmla="*/ 2147483646 w 3384"/>
              <a:gd name="T89" fmla="*/ 2147483646 h 666"/>
              <a:gd name="T90" fmla="*/ 2147483646 w 3384"/>
              <a:gd name="T91" fmla="*/ 2147483646 h 666"/>
              <a:gd name="T92" fmla="*/ 2147483646 w 3384"/>
              <a:gd name="T93" fmla="*/ 2147483646 h 666"/>
              <a:gd name="T94" fmla="*/ 2147483646 w 3384"/>
              <a:gd name="T95" fmla="*/ 2147483646 h 666"/>
              <a:gd name="T96" fmla="*/ 2147483646 w 3384"/>
              <a:gd name="T97" fmla="*/ 2147483646 h 666"/>
              <a:gd name="T98" fmla="*/ 2147483646 w 3384"/>
              <a:gd name="T99" fmla="*/ 2147483646 h 666"/>
              <a:gd name="T100" fmla="*/ 2147483646 w 3384"/>
              <a:gd name="T101" fmla="*/ 2147483646 h 666"/>
              <a:gd name="T102" fmla="*/ 2147483646 w 3384"/>
              <a:gd name="T103" fmla="*/ 2147483646 h 666"/>
              <a:gd name="T104" fmla="*/ 2147483646 w 3384"/>
              <a:gd name="T105" fmla="*/ 2147483646 h 666"/>
              <a:gd name="T106" fmla="*/ 2147483646 w 3384"/>
              <a:gd name="T107" fmla="*/ 2147483646 h 666"/>
              <a:gd name="T108" fmla="*/ 2147483646 w 3384"/>
              <a:gd name="T109" fmla="*/ 2147483646 h 666"/>
              <a:gd name="T110" fmla="*/ 2147483646 w 3384"/>
              <a:gd name="T111" fmla="*/ 2147483646 h 666"/>
              <a:gd name="T112" fmla="*/ 2147483646 w 3384"/>
              <a:gd name="T113" fmla="*/ 2147483646 h 666"/>
              <a:gd name="T114" fmla="*/ 2147483646 w 3384"/>
              <a:gd name="T115" fmla="*/ 2147483646 h 666"/>
              <a:gd name="T116" fmla="*/ 2147483646 w 3384"/>
              <a:gd name="T117" fmla="*/ 2147483646 h 666"/>
              <a:gd name="T118" fmla="*/ 2147483646 w 3384"/>
              <a:gd name="T119" fmla="*/ 2147483646 h 666"/>
              <a:gd name="T120" fmla="*/ 2147483646 w 3384"/>
              <a:gd name="T121" fmla="*/ 2147483646 h 666"/>
              <a:gd name="T122" fmla="*/ 2147483646 w 3384"/>
              <a:gd name="T123" fmla="*/ 2147483646 h 666"/>
              <a:gd name="T124" fmla="*/ 2147483646 w 3384"/>
              <a:gd name="T125" fmla="*/ 2147483646 h 66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384"/>
              <a:gd name="T190" fmla="*/ 0 h 666"/>
              <a:gd name="T191" fmla="*/ 3384 w 3384"/>
              <a:gd name="T192" fmla="*/ 666 h 66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384" h="666">
                <a:moveTo>
                  <a:pt x="0" y="644"/>
                </a:moveTo>
                <a:lnTo>
                  <a:pt x="0" y="666"/>
                </a:lnTo>
                <a:lnTo>
                  <a:pt x="129" y="666"/>
                </a:lnTo>
                <a:lnTo>
                  <a:pt x="192" y="666"/>
                </a:lnTo>
                <a:lnTo>
                  <a:pt x="252" y="666"/>
                </a:lnTo>
                <a:lnTo>
                  <a:pt x="308" y="666"/>
                </a:lnTo>
                <a:lnTo>
                  <a:pt x="361" y="666"/>
                </a:lnTo>
                <a:lnTo>
                  <a:pt x="407" y="664"/>
                </a:lnTo>
                <a:lnTo>
                  <a:pt x="427" y="664"/>
                </a:lnTo>
                <a:lnTo>
                  <a:pt x="446" y="664"/>
                </a:lnTo>
                <a:lnTo>
                  <a:pt x="462" y="664"/>
                </a:lnTo>
                <a:lnTo>
                  <a:pt x="477" y="664"/>
                </a:lnTo>
                <a:lnTo>
                  <a:pt x="490" y="663"/>
                </a:lnTo>
                <a:lnTo>
                  <a:pt x="501" y="663"/>
                </a:lnTo>
                <a:lnTo>
                  <a:pt x="519" y="663"/>
                </a:lnTo>
                <a:lnTo>
                  <a:pt x="532" y="661"/>
                </a:lnTo>
                <a:lnTo>
                  <a:pt x="543" y="659"/>
                </a:lnTo>
                <a:lnTo>
                  <a:pt x="554" y="659"/>
                </a:lnTo>
                <a:lnTo>
                  <a:pt x="569" y="657"/>
                </a:lnTo>
                <a:lnTo>
                  <a:pt x="587" y="657"/>
                </a:lnTo>
                <a:lnTo>
                  <a:pt x="589" y="657"/>
                </a:lnTo>
                <a:lnTo>
                  <a:pt x="610" y="655"/>
                </a:lnTo>
                <a:lnTo>
                  <a:pt x="635" y="655"/>
                </a:lnTo>
                <a:lnTo>
                  <a:pt x="689" y="653"/>
                </a:lnTo>
                <a:lnTo>
                  <a:pt x="716" y="653"/>
                </a:lnTo>
                <a:lnTo>
                  <a:pt x="742" y="652"/>
                </a:lnTo>
                <a:lnTo>
                  <a:pt x="766" y="650"/>
                </a:lnTo>
                <a:lnTo>
                  <a:pt x="788" y="648"/>
                </a:lnTo>
                <a:lnTo>
                  <a:pt x="786" y="637"/>
                </a:lnTo>
                <a:lnTo>
                  <a:pt x="788" y="648"/>
                </a:lnTo>
                <a:lnTo>
                  <a:pt x="803" y="646"/>
                </a:lnTo>
                <a:lnTo>
                  <a:pt x="818" y="642"/>
                </a:lnTo>
                <a:lnTo>
                  <a:pt x="823" y="642"/>
                </a:lnTo>
                <a:lnTo>
                  <a:pt x="836" y="639"/>
                </a:lnTo>
                <a:lnTo>
                  <a:pt x="847" y="635"/>
                </a:lnTo>
                <a:lnTo>
                  <a:pt x="869" y="628"/>
                </a:lnTo>
                <a:lnTo>
                  <a:pt x="880" y="622"/>
                </a:lnTo>
                <a:lnTo>
                  <a:pt x="893" y="618"/>
                </a:lnTo>
                <a:lnTo>
                  <a:pt x="923" y="607"/>
                </a:lnTo>
                <a:lnTo>
                  <a:pt x="954" y="594"/>
                </a:lnTo>
                <a:lnTo>
                  <a:pt x="989" y="580"/>
                </a:lnTo>
                <a:lnTo>
                  <a:pt x="1029" y="563"/>
                </a:lnTo>
                <a:lnTo>
                  <a:pt x="1029" y="561"/>
                </a:lnTo>
                <a:lnTo>
                  <a:pt x="1051" y="550"/>
                </a:lnTo>
                <a:lnTo>
                  <a:pt x="1075" y="536"/>
                </a:lnTo>
                <a:lnTo>
                  <a:pt x="1129" y="502"/>
                </a:lnTo>
                <a:lnTo>
                  <a:pt x="1182" y="471"/>
                </a:lnTo>
                <a:lnTo>
                  <a:pt x="1210" y="458"/>
                </a:lnTo>
                <a:lnTo>
                  <a:pt x="1235" y="447"/>
                </a:lnTo>
                <a:lnTo>
                  <a:pt x="1278" y="429"/>
                </a:lnTo>
                <a:lnTo>
                  <a:pt x="1320" y="416"/>
                </a:lnTo>
                <a:lnTo>
                  <a:pt x="1361" y="407"/>
                </a:lnTo>
                <a:lnTo>
                  <a:pt x="1357" y="397"/>
                </a:lnTo>
                <a:lnTo>
                  <a:pt x="1357" y="409"/>
                </a:lnTo>
                <a:lnTo>
                  <a:pt x="1377" y="403"/>
                </a:lnTo>
                <a:lnTo>
                  <a:pt x="1403" y="399"/>
                </a:lnTo>
                <a:lnTo>
                  <a:pt x="1447" y="394"/>
                </a:lnTo>
                <a:lnTo>
                  <a:pt x="1495" y="392"/>
                </a:lnTo>
                <a:lnTo>
                  <a:pt x="1521" y="390"/>
                </a:lnTo>
                <a:lnTo>
                  <a:pt x="1548" y="388"/>
                </a:lnTo>
                <a:lnTo>
                  <a:pt x="1580" y="386"/>
                </a:lnTo>
                <a:lnTo>
                  <a:pt x="1618" y="383"/>
                </a:lnTo>
                <a:lnTo>
                  <a:pt x="1659" y="379"/>
                </a:lnTo>
                <a:lnTo>
                  <a:pt x="1707" y="375"/>
                </a:lnTo>
                <a:lnTo>
                  <a:pt x="1758" y="370"/>
                </a:lnTo>
                <a:lnTo>
                  <a:pt x="1812" y="364"/>
                </a:lnTo>
                <a:lnTo>
                  <a:pt x="1922" y="351"/>
                </a:lnTo>
                <a:lnTo>
                  <a:pt x="1977" y="344"/>
                </a:lnTo>
                <a:lnTo>
                  <a:pt x="2031" y="337"/>
                </a:lnTo>
                <a:lnTo>
                  <a:pt x="2081" y="328"/>
                </a:lnTo>
                <a:lnTo>
                  <a:pt x="2136" y="317"/>
                </a:lnTo>
                <a:lnTo>
                  <a:pt x="2189" y="305"/>
                </a:lnTo>
                <a:lnTo>
                  <a:pt x="2195" y="305"/>
                </a:lnTo>
                <a:lnTo>
                  <a:pt x="2248" y="293"/>
                </a:lnTo>
                <a:lnTo>
                  <a:pt x="2300" y="282"/>
                </a:lnTo>
                <a:lnTo>
                  <a:pt x="2347" y="270"/>
                </a:lnTo>
                <a:lnTo>
                  <a:pt x="2390" y="261"/>
                </a:lnTo>
                <a:lnTo>
                  <a:pt x="2408" y="258"/>
                </a:lnTo>
                <a:lnTo>
                  <a:pt x="2423" y="254"/>
                </a:lnTo>
                <a:lnTo>
                  <a:pt x="2441" y="250"/>
                </a:lnTo>
                <a:lnTo>
                  <a:pt x="2452" y="247"/>
                </a:lnTo>
                <a:lnTo>
                  <a:pt x="2463" y="245"/>
                </a:lnTo>
                <a:lnTo>
                  <a:pt x="2471" y="243"/>
                </a:lnTo>
                <a:lnTo>
                  <a:pt x="2484" y="239"/>
                </a:lnTo>
                <a:lnTo>
                  <a:pt x="2493" y="237"/>
                </a:lnTo>
                <a:lnTo>
                  <a:pt x="2504" y="236"/>
                </a:lnTo>
                <a:lnTo>
                  <a:pt x="2515" y="232"/>
                </a:lnTo>
                <a:lnTo>
                  <a:pt x="2524" y="230"/>
                </a:lnTo>
                <a:lnTo>
                  <a:pt x="2533" y="228"/>
                </a:lnTo>
                <a:lnTo>
                  <a:pt x="2546" y="224"/>
                </a:lnTo>
                <a:lnTo>
                  <a:pt x="2557" y="223"/>
                </a:lnTo>
                <a:lnTo>
                  <a:pt x="2572" y="219"/>
                </a:lnTo>
                <a:lnTo>
                  <a:pt x="2592" y="215"/>
                </a:lnTo>
                <a:lnTo>
                  <a:pt x="2613" y="212"/>
                </a:lnTo>
                <a:lnTo>
                  <a:pt x="2637" y="206"/>
                </a:lnTo>
                <a:lnTo>
                  <a:pt x="2684" y="197"/>
                </a:lnTo>
                <a:lnTo>
                  <a:pt x="2738" y="186"/>
                </a:lnTo>
                <a:lnTo>
                  <a:pt x="2791" y="177"/>
                </a:lnTo>
                <a:lnTo>
                  <a:pt x="2841" y="166"/>
                </a:lnTo>
                <a:lnTo>
                  <a:pt x="2865" y="162"/>
                </a:lnTo>
                <a:lnTo>
                  <a:pt x="2887" y="156"/>
                </a:lnTo>
                <a:lnTo>
                  <a:pt x="2907" y="153"/>
                </a:lnTo>
                <a:lnTo>
                  <a:pt x="2927" y="149"/>
                </a:lnTo>
                <a:lnTo>
                  <a:pt x="2961" y="142"/>
                </a:lnTo>
                <a:lnTo>
                  <a:pt x="2986" y="136"/>
                </a:lnTo>
                <a:lnTo>
                  <a:pt x="3007" y="131"/>
                </a:lnTo>
                <a:lnTo>
                  <a:pt x="3025" y="127"/>
                </a:lnTo>
                <a:lnTo>
                  <a:pt x="3058" y="118"/>
                </a:lnTo>
                <a:lnTo>
                  <a:pt x="3077" y="112"/>
                </a:lnTo>
                <a:lnTo>
                  <a:pt x="3097" y="107"/>
                </a:lnTo>
                <a:lnTo>
                  <a:pt x="3123" y="99"/>
                </a:lnTo>
                <a:lnTo>
                  <a:pt x="3148" y="90"/>
                </a:lnTo>
                <a:lnTo>
                  <a:pt x="3202" y="74"/>
                </a:lnTo>
                <a:lnTo>
                  <a:pt x="3227" y="64"/>
                </a:lnTo>
                <a:lnTo>
                  <a:pt x="3251" y="57"/>
                </a:lnTo>
                <a:lnTo>
                  <a:pt x="3275" y="50"/>
                </a:lnTo>
                <a:lnTo>
                  <a:pt x="3294" y="44"/>
                </a:lnTo>
                <a:lnTo>
                  <a:pt x="3312" y="39"/>
                </a:lnTo>
                <a:lnTo>
                  <a:pt x="3327" y="35"/>
                </a:lnTo>
                <a:lnTo>
                  <a:pt x="3353" y="28"/>
                </a:lnTo>
                <a:lnTo>
                  <a:pt x="3347" y="18"/>
                </a:lnTo>
                <a:lnTo>
                  <a:pt x="3347" y="29"/>
                </a:lnTo>
                <a:lnTo>
                  <a:pt x="3367" y="26"/>
                </a:lnTo>
                <a:lnTo>
                  <a:pt x="3373" y="24"/>
                </a:lnTo>
                <a:lnTo>
                  <a:pt x="3384" y="22"/>
                </a:lnTo>
                <a:lnTo>
                  <a:pt x="3380" y="0"/>
                </a:lnTo>
                <a:lnTo>
                  <a:pt x="3364" y="4"/>
                </a:lnTo>
                <a:lnTo>
                  <a:pt x="3367" y="15"/>
                </a:lnTo>
                <a:lnTo>
                  <a:pt x="3367" y="4"/>
                </a:lnTo>
                <a:lnTo>
                  <a:pt x="3347" y="7"/>
                </a:lnTo>
                <a:lnTo>
                  <a:pt x="3343" y="7"/>
                </a:lnTo>
                <a:lnTo>
                  <a:pt x="3318" y="15"/>
                </a:lnTo>
                <a:lnTo>
                  <a:pt x="3303" y="18"/>
                </a:lnTo>
                <a:lnTo>
                  <a:pt x="3286" y="24"/>
                </a:lnTo>
                <a:lnTo>
                  <a:pt x="3290" y="33"/>
                </a:lnTo>
                <a:lnTo>
                  <a:pt x="3288" y="24"/>
                </a:lnTo>
                <a:lnTo>
                  <a:pt x="3266" y="29"/>
                </a:lnTo>
                <a:lnTo>
                  <a:pt x="3242" y="37"/>
                </a:lnTo>
                <a:lnTo>
                  <a:pt x="3218" y="44"/>
                </a:lnTo>
                <a:lnTo>
                  <a:pt x="3193" y="53"/>
                </a:lnTo>
                <a:lnTo>
                  <a:pt x="3139" y="70"/>
                </a:lnTo>
                <a:lnTo>
                  <a:pt x="3113" y="79"/>
                </a:lnTo>
                <a:lnTo>
                  <a:pt x="3091" y="86"/>
                </a:lnTo>
                <a:lnTo>
                  <a:pt x="3067" y="92"/>
                </a:lnTo>
                <a:lnTo>
                  <a:pt x="3049" y="97"/>
                </a:lnTo>
                <a:lnTo>
                  <a:pt x="3016" y="107"/>
                </a:lnTo>
                <a:lnTo>
                  <a:pt x="2997" y="110"/>
                </a:lnTo>
                <a:lnTo>
                  <a:pt x="2977" y="116"/>
                </a:lnTo>
                <a:lnTo>
                  <a:pt x="2951" y="121"/>
                </a:lnTo>
                <a:lnTo>
                  <a:pt x="2924" y="127"/>
                </a:lnTo>
                <a:lnTo>
                  <a:pt x="2907" y="131"/>
                </a:lnTo>
                <a:lnTo>
                  <a:pt x="2887" y="134"/>
                </a:lnTo>
                <a:lnTo>
                  <a:pt x="2865" y="140"/>
                </a:lnTo>
                <a:lnTo>
                  <a:pt x="2841" y="143"/>
                </a:lnTo>
                <a:lnTo>
                  <a:pt x="2791" y="155"/>
                </a:lnTo>
                <a:lnTo>
                  <a:pt x="2738" y="164"/>
                </a:lnTo>
                <a:lnTo>
                  <a:pt x="2684" y="175"/>
                </a:lnTo>
                <a:lnTo>
                  <a:pt x="2637" y="184"/>
                </a:lnTo>
                <a:lnTo>
                  <a:pt x="2613" y="189"/>
                </a:lnTo>
                <a:lnTo>
                  <a:pt x="2592" y="193"/>
                </a:lnTo>
                <a:lnTo>
                  <a:pt x="2572" y="197"/>
                </a:lnTo>
                <a:lnTo>
                  <a:pt x="2554" y="201"/>
                </a:lnTo>
                <a:lnTo>
                  <a:pt x="2537" y="204"/>
                </a:lnTo>
                <a:lnTo>
                  <a:pt x="2524" y="208"/>
                </a:lnTo>
                <a:lnTo>
                  <a:pt x="2515" y="210"/>
                </a:lnTo>
                <a:lnTo>
                  <a:pt x="2506" y="212"/>
                </a:lnTo>
                <a:lnTo>
                  <a:pt x="2495" y="215"/>
                </a:lnTo>
                <a:lnTo>
                  <a:pt x="2484" y="217"/>
                </a:lnTo>
                <a:lnTo>
                  <a:pt x="2475" y="219"/>
                </a:lnTo>
                <a:lnTo>
                  <a:pt x="2462" y="223"/>
                </a:lnTo>
                <a:lnTo>
                  <a:pt x="2454" y="224"/>
                </a:lnTo>
                <a:lnTo>
                  <a:pt x="2443" y="226"/>
                </a:lnTo>
                <a:lnTo>
                  <a:pt x="2432" y="230"/>
                </a:lnTo>
                <a:lnTo>
                  <a:pt x="2419" y="232"/>
                </a:lnTo>
                <a:lnTo>
                  <a:pt x="2399" y="237"/>
                </a:lnTo>
                <a:lnTo>
                  <a:pt x="2381" y="241"/>
                </a:lnTo>
                <a:lnTo>
                  <a:pt x="2338" y="250"/>
                </a:lnTo>
                <a:lnTo>
                  <a:pt x="2290" y="261"/>
                </a:lnTo>
                <a:lnTo>
                  <a:pt x="2239" y="272"/>
                </a:lnTo>
                <a:lnTo>
                  <a:pt x="2185" y="285"/>
                </a:lnTo>
                <a:lnTo>
                  <a:pt x="2189" y="294"/>
                </a:lnTo>
                <a:lnTo>
                  <a:pt x="2189" y="283"/>
                </a:lnTo>
                <a:lnTo>
                  <a:pt x="2136" y="294"/>
                </a:lnTo>
                <a:lnTo>
                  <a:pt x="2081" y="305"/>
                </a:lnTo>
                <a:lnTo>
                  <a:pt x="2027" y="315"/>
                </a:lnTo>
                <a:lnTo>
                  <a:pt x="1977" y="322"/>
                </a:lnTo>
                <a:lnTo>
                  <a:pt x="1922" y="329"/>
                </a:lnTo>
                <a:lnTo>
                  <a:pt x="1812" y="342"/>
                </a:lnTo>
                <a:lnTo>
                  <a:pt x="1758" y="348"/>
                </a:lnTo>
                <a:lnTo>
                  <a:pt x="1707" y="353"/>
                </a:lnTo>
                <a:lnTo>
                  <a:pt x="1659" y="357"/>
                </a:lnTo>
                <a:lnTo>
                  <a:pt x="1617" y="361"/>
                </a:lnTo>
                <a:lnTo>
                  <a:pt x="1580" y="364"/>
                </a:lnTo>
                <a:lnTo>
                  <a:pt x="1548" y="366"/>
                </a:lnTo>
                <a:lnTo>
                  <a:pt x="1521" y="368"/>
                </a:lnTo>
                <a:lnTo>
                  <a:pt x="1495" y="370"/>
                </a:lnTo>
                <a:lnTo>
                  <a:pt x="1447" y="372"/>
                </a:lnTo>
                <a:lnTo>
                  <a:pt x="1399" y="377"/>
                </a:lnTo>
                <a:lnTo>
                  <a:pt x="1377" y="381"/>
                </a:lnTo>
                <a:lnTo>
                  <a:pt x="1357" y="386"/>
                </a:lnTo>
                <a:lnTo>
                  <a:pt x="1351" y="386"/>
                </a:lnTo>
                <a:lnTo>
                  <a:pt x="1311" y="396"/>
                </a:lnTo>
                <a:lnTo>
                  <a:pt x="1269" y="409"/>
                </a:lnTo>
                <a:lnTo>
                  <a:pt x="1226" y="427"/>
                </a:lnTo>
                <a:lnTo>
                  <a:pt x="1201" y="438"/>
                </a:lnTo>
                <a:lnTo>
                  <a:pt x="1173" y="451"/>
                </a:lnTo>
                <a:lnTo>
                  <a:pt x="1119" y="482"/>
                </a:lnTo>
                <a:lnTo>
                  <a:pt x="1066" y="515"/>
                </a:lnTo>
                <a:lnTo>
                  <a:pt x="1042" y="530"/>
                </a:lnTo>
                <a:lnTo>
                  <a:pt x="1018" y="543"/>
                </a:lnTo>
                <a:lnTo>
                  <a:pt x="1024" y="552"/>
                </a:lnTo>
                <a:lnTo>
                  <a:pt x="1020" y="543"/>
                </a:lnTo>
                <a:lnTo>
                  <a:pt x="980" y="559"/>
                </a:lnTo>
                <a:lnTo>
                  <a:pt x="945" y="574"/>
                </a:lnTo>
                <a:lnTo>
                  <a:pt x="913" y="587"/>
                </a:lnTo>
                <a:lnTo>
                  <a:pt x="886" y="598"/>
                </a:lnTo>
                <a:lnTo>
                  <a:pt x="871" y="602"/>
                </a:lnTo>
                <a:lnTo>
                  <a:pt x="860" y="607"/>
                </a:lnTo>
                <a:lnTo>
                  <a:pt x="838" y="615"/>
                </a:lnTo>
                <a:lnTo>
                  <a:pt x="827" y="618"/>
                </a:lnTo>
                <a:lnTo>
                  <a:pt x="814" y="622"/>
                </a:lnTo>
                <a:lnTo>
                  <a:pt x="818" y="631"/>
                </a:lnTo>
                <a:lnTo>
                  <a:pt x="818" y="620"/>
                </a:lnTo>
                <a:lnTo>
                  <a:pt x="803" y="624"/>
                </a:lnTo>
                <a:lnTo>
                  <a:pt x="786" y="626"/>
                </a:lnTo>
                <a:lnTo>
                  <a:pt x="784" y="626"/>
                </a:lnTo>
                <a:lnTo>
                  <a:pt x="766" y="628"/>
                </a:lnTo>
                <a:lnTo>
                  <a:pt x="742" y="629"/>
                </a:lnTo>
                <a:lnTo>
                  <a:pt x="716" y="631"/>
                </a:lnTo>
                <a:lnTo>
                  <a:pt x="689" y="631"/>
                </a:lnTo>
                <a:lnTo>
                  <a:pt x="635" y="633"/>
                </a:lnTo>
                <a:lnTo>
                  <a:pt x="610" y="633"/>
                </a:lnTo>
                <a:lnTo>
                  <a:pt x="587" y="635"/>
                </a:lnTo>
                <a:lnTo>
                  <a:pt x="587" y="646"/>
                </a:lnTo>
                <a:lnTo>
                  <a:pt x="587" y="635"/>
                </a:lnTo>
                <a:lnTo>
                  <a:pt x="569" y="635"/>
                </a:lnTo>
                <a:lnTo>
                  <a:pt x="554" y="637"/>
                </a:lnTo>
                <a:lnTo>
                  <a:pt x="543" y="637"/>
                </a:lnTo>
                <a:lnTo>
                  <a:pt x="532" y="639"/>
                </a:lnTo>
                <a:lnTo>
                  <a:pt x="519" y="640"/>
                </a:lnTo>
                <a:lnTo>
                  <a:pt x="501" y="640"/>
                </a:lnTo>
                <a:lnTo>
                  <a:pt x="490" y="640"/>
                </a:lnTo>
                <a:lnTo>
                  <a:pt x="477" y="642"/>
                </a:lnTo>
                <a:lnTo>
                  <a:pt x="462" y="642"/>
                </a:lnTo>
                <a:lnTo>
                  <a:pt x="446" y="642"/>
                </a:lnTo>
                <a:lnTo>
                  <a:pt x="427" y="642"/>
                </a:lnTo>
                <a:lnTo>
                  <a:pt x="407" y="642"/>
                </a:lnTo>
                <a:lnTo>
                  <a:pt x="361" y="644"/>
                </a:lnTo>
                <a:lnTo>
                  <a:pt x="308" y="644"/>
                </a:lnTo>
                <a:lnTo>
                  <a:pt x="252" y="644"/>
                </a:lnTo>
                <a:lnTo>
                  <a:pt x="192" y="644"/>
                </a:lnTo>
                <a:lnTo>
                  <a:pt x="129" y="644"/>
                </a:lnTo>
                <a:lnTo>
                  <a:pt x="0" y="64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13" name="Freeform 33"/>
          <p:cNvSpPr>
            <a:spLocks/>
          </p:cNvSpPr>
          <p:nvPr/>
        </p:nvSpPr>
        <p:spPr bwMode="gray">
          <a:xfrm>
            <a:off x="2038350" y="1781175"/>
            <a:ext cx="5903913" cy="1089025"/>
          </a:xfrm>
          <a:custGeom>
            <a:avLst/>
            <a:gdLst>
              <a:gd name="T0" fmla="*/ 2147483646 w 3424"/>
              <a:gd name="T1" fmla="*/ 2147483646 h 589"/>
              <a:gd name="T2" fmla="*/ 2147483646 w 3424"/>
              <a:gd name="T3" fmla="*/ 2147483646 h 589"/>
              <a:gd name="T4" fmla="*/ 2147483646 w 3424"/>
              <a:gd name="T5" fmla="*/ 2147483646 h 589"/>
              <a:gd name="T6" fmla="*/ 2147483646 w 3424"/>
              <a:gd name="T7" fmla="*/ 2147483646 h 589"/>
              <a:gd name="T8" fmla="*/ 2147483646 w 3424"/>
              <a:gd name="T9" fmla="*/ 2147483646 h 589"/>
              <a:gd name="T10" fmla="*/ 2147483646 w 3424"/>
              <a:gd name="T11" fmla="*/ 2147483646 h 589"/>
              <a:gd name="T12" fmla="*/ 2147483646 w 3424"/>
              <a:gd name="T13" fmla="*/ 2147483646 h 589"/>
              <a:gd name="T14" fmla="*/ 2147483646 w 3424"/>
              <a:gd name="T15" fmla="*/ 2147483646 h 589"/>
              <a:gd name="T16" fmla="*/ 2147483646 w 3424"/>
              <a:gd name="T17" fmla="*/ 2147483646 h 589"/>
              <a:gd name="T18" fmla="*/ 2147483646 w 3424"/>
              <a:gd name="T19" fmla="*/ 2147483646 h 589"/>
              <a:gd name="T20" fmla="*/ 2147483646 w 3424"/>
              <a:gd name="T21" fmla="*/ 2147483646 h 589"/>
              <a:gd name="T22" fmla="*/ 2147483646 w 3424"/>
              <a:gd name="T23" fmla="*/ 2147483646 h 589"/>
              <a:gd name="T24" fmla="*/ 2147483646 w 3424"/>
              <a:gd name="T25" fmla="*/ 2147483646 h 589"/>
              <a:gd name="T26" fmla="*/ 2147483646 w 3424"/>
              <a:gd name="T27" fmla="*/ 2147483646 h 589"/>
              <a:gd name="T28" fmla="*/ 2147483646 w 3424"/>
              <a:gd name="T29" fmla="*/ 2147483646 h 589"/>
              <a:gd name="T30" fmla="*/ 2147483646 w 3424"/>
              <a:gd name="T31" fmla="*/ 2147483646 h 589"/>
              <a:gd name="T32" fmla="*/ 2147483646 w 3424"/>
              <a:gd name="T33" fmla="*/ 2147483646 h 589"/>
              <a:gd name="T34" fmla="*/ 2147483646 w 3424"/>
              <a:gd name="T35" fmla="*/ 2147483646 h 589"/>
              <a:gd name="T36" fmla="*/ 2147483646 w 3424"/>
              <a:gd name="T37" fmla="*/ 2147483646 h 589"/>
              <a:gd name="T38" fmla="*/ 2147483646 w 3424"/>
              <a:gd name="T39" fmla="*/ 2147483646 h 589"/>
              <a:gd name="T40" fmla="*/ 2147483646 w 3424"/>
              <a:gd name="T41" fmla="*/ 2147483646 h 589"/>
              <a:gd name="T42" fmla="*/ 2147483646 w 3424"/>
              <a:gd name="T43" fmla="*/ 2147483646 h 589"/>
              <a:gd name="T44" fmla="*/ 2147483646 w 3424"/>
              <a:gd name="T45" fmla="*/ 2147483646 h 589"/>
              <a:gd name="T46" fmla="*/ 2147483646 w 3424"/>
              <a:gd name="T47" fmla="*/ 2147483646 h 589"/>
              <a:gd name="T48" fmla="*/ 2147483646 w 3424"/>
              <a:gd name="T49" fmla="*/ 2147483646 h 589"/>
              <a:gd name="T50" fmla="*/ 2147483646 w 3424"/>
              <a:gd name="T51" fmla="*/ 2147483646 h 589"/>
              <a:gd name="T52" fmla="*/ 2147483646 w 3424"/>
              <a:gd name="T53" fmla="*/ 2147483646 h 589"/>
              <a:gd name="T54" fmla="*/ 2147483646 w 3424"/>
              <a:gd name="T55" fmla="*/ 0 h 589"/>
              <a:gd name="T56" fmla="*/ 2147483646 w 3424"/>
              <a:gd name="T57" fmla="*/ 2147483646 h 589"/>
              <a:gd name="T58" fmla="*/ 2147483646 w 3424"/>
              <a:gd name="T59" fmla="*/ 2147483646 h 589"/>
              <a:gd name="T60" fmla="*/ 2147483646 w 3424"/>
              <a:gd name="T61" fmla="*/ 2147483646 h 589"/>
              <a:gd name="T62" fmla="*/ 2147483646 w 3424"/>
              <a:gd name="T63" fmla="*/ 2147483646 h 589"/>
              <a:gd name="T64" fmla="*/ 2147483646 w 3424"/>
              <a:gd name="T65" fmla="*/ 2147483646 h 589"/>
              <a:gd name="T66" fmla="*/ 2147483646 w 3424"/>
              <a:gd name="T67" fmla="*/ 2147483646 h 589"/>
              <a:gd name="T68" fmla="*/ 2147483646 w 3424"/>
              <a:gd name="T69" fmla="*/ 2147483646 h 589"/>
              <a:gd name="T70" fmla="*/ 2147483646 w 3424"/>
              <a:gd name="T71" fmla="*/ 2147483646 h 589"/>
              <a:gd name="T72" fmla="*/ 2147483646 w 3424"/>
              <a:gd name="T73" fmla="*/ 2147483646 h 589"/>
              <a:gd name="T74" fmla="*/ 2147483646 w 3424"/>
              <a:gd name="T75" fmla="*/ 2147483646 h 589"/>
              <a:gd name="T76" fmla="*/ 2147483646 w 3424"/>
              <a:gd name="T77" fmla="*/ 2147483646 h 589"/>
              <a:gd name="T78" fmla="*/ 2147483646 w 3424"/>
              <a:gd name="T79" fmla="*/ 2147483646 h 589"/>
              <a:gd name="T80" fmla="*/ 2147483646 w 3424"/>
              <a:gd name="T81" fmla="*/ 2147483646 h 589"/>
              <a:gd name="T82" fmla="*/ 2147483646 w 3424"/>
              <a:gd name="T83" fmla="*/ 2147483646 h 589"/>
              <a:gd name="T84" fmla="*/ 2147483646 w 3424"/>
              <a:gd name="T85" fmla="*/ 2147483646 h 589"/>
              <a:gd name="T86" fmla="*/ 2147483646 w 3424"/>
              <a:gd name="T87" fmla="*/ 2147483646 h 589"/>
              <a:gd name="T88" fmla="*/ 2147483646 w 3424"/>
              <a:gd name="T89" fmla="*/ 2147483646 h 589"/>
              <a:gd name="T90" fmla="*/ 2147483646 w 3424"/>
              <a:gd name="T91" fmla="*/ 2147483646 h 589"/>
              <a:gd name="T92" fmla="*/ 2147483646 w 3424"/>
              <a:gd name="T93" fmla="*/ 2147483646 h 589"/>
              <a:gd name="T94" fmla="*/ 2147483646 w 3424"/>
              <a:gd name="T95" fmla="*/ 2147483646 h 589"/>
              <a:gd name="T96" fmla="*/ 2147483646 w 3424"/>
              <a:gd name="T97" fmla="*/ 2147483646 h 589"/>
              <a:gd name="T98" fmla="*/ 2147483646 w 3424"/>
              <a:gd name="T99" fmla="*/ 2147483646 h 589"/>
              <a:gd name="T100" fmla="*/ 2147483646 w 3424"/>
              <a:gd name="T101" fmla="*/ 2147483646 h 589"/>
              <a:gd name="T102" fmla="*/ 2147483646 w 3424"/>
              <a:gd name="T103" fmla="*/ 2147483646 h 589"/>
              <a:gd name="T104" fmla="*/ 2147483646 w 3424"/>
              <a:gd name="T105" fmla="*/ 2147483646 h 589"/>
              <a:gd name="T106" fmla="*/ 2147483646 w 3424"/>
              <a:gd name="T107" fmla="*/ 2147483646 h 58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24"/>
              <a:gd name="T163" fmla="*/ 0 h 589"/>
              <a:gd name="T164" fmla="*/ 3424 w 3424"/>
              <a:gd name="T165" fmla="*/ 589 h 58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24" h="589">
                <a:moveTo>
                  <a:pt x="38" y="589"/>
                </a:moveTo>
                <a:lnTo>
                  <a:pt x="38" y="567"/>
                </a:lnTo>
                <a:lnTo>
                  <a:pt x="29" y="567"/>
                </a:lnTo>
                <a:lnTo>
                  <a:pt x="20" y="567"/>
                </a:lnTo>
                <a:lnTo>
                  <a:pt x="13" y="567"/>
                </a:lnTo>
                <a:lnTo>
                  <a:pt x="11" y="567"/>
                </a:lnTo>
                <a:lnTo>
                  <a:pt x="11" y="578"/>
                </a:lnTo>
                <a:lnTo>
                  <a:pt x="15" y="587"/>
                </a:lnTo>
                <a:lnTo>
                  <a:pt x="18" y="585"/>
                </a:lnTo>
                <a:lnTo>
                  <a:pt x="22" y="578"/>
                </a:lnTo>
                <a:lnTo>
                  <a:pt x="18" y="571"/>
                </a:lnTo>
                <a:lnTo>
                  <a:pt x="15" y="567"/>
                </a:lnTo>
                <a:lnTo>
                  <a:pt x="11" y="589"/>
                </a:lnTo>
                <a:lnTo>
                  <a:pt x="13" y="589"/>
                </a:lnTo>
                <a:lnTo>
                  <a:pt x="20" y="589"/>
                </a:lnTo>
                <a:lnTo>
                  <a:pt x="27" y="587"/>
                </a:lnTo>
                <a:lnTo>
                  <a:pt x="35" y="587"/>
                </a:lnTo>
                <a:lnTo>
                  <a:pt x="46" y="587"/>
                </a:lnTo>
                <a:lnTo>
                  <a:pt x="59" y="587"/>
                </a:lnTo>
                <a:lnTo>
                  <a:pt x="75" y="587"/>
                </a:lnTo>
                <a:lnTo>
                  <a:pt x="96" y="587"/>
                </a:lnTo>
                <a:lnTo>
                  <a:pt x="118" y="585"/>
                </a:lnTo>
                <a:lnTo>
                  <a:pt x="143" y="585"/>
                </a:lnTo>
                <a:lnTo>
                  <a:pt x="171" y="585"/>
                </a:lnTo>
                <a:lnTo>
                  <a:pt x="200" y="585"/>
                </a:lnTo>
                <a:lnTo>
                  <a:pt x="263" y="584"/>
                </a:lnTo>
                <a:lnTo>
                  <a:pt x="327" y="582"/>
                </a:lnTo>
                <a:lnTo>
                  <a:pt x="388" y="582"/>
                </a:lnTo>
                <a:lnTo>
                  <a:pt x="418" y="580"/>
                </a:lnTo>
                <a:lnTo>
                  <a:pt x="443" y="580"/>
                </a:lnTo>
                <a:lnTo>
                  <a:pt x="467" y="578"/>
                </a:lnTo>
                <a:lnTo>
                  <a:pt x="488" y="578"/>
                </a:lnTo>
                <a:lnTo>
                  <a:pt x="523" y="576"/>
                </a:lnTo>
                <a:lnTo>
                  <a:pt x="552" y="574"/>
                </a:lnTo>
                <a:lnTo>
                  <a:pt x="578" y="572"/>
                </a:lnTo>
                <a:lnTo>
                  <a:pt x="600" y="571"/>
                </a:lnTo>
                <a:lnTo>
                  <a:pt x="618" y="569"/>
                </a:lnTo>
                <a:lnTo>
                  <a:pt x="637" y="567"/>
                </a:lnTo>
                <a:lnTo>
                  <a:pt x="657" y="567"/>
                </a:lnTo>
                <a:lnTo>
                  <a:pt x="677" y="565"/>
                </a:lnTo>
                <a:lnTo>
                  <a:pt x="679" y="565"/>
                </a:lnTo>
                <a:lnTo>
                  <a:pt x="698" y="565"/>
                </a:lnTo>
                <a:lnTo>
                  <a:pt x="712" y="565"/>
                </a:lnTo>
                <a:lnTo>
                  <a:pt x="727" y="567"/>
                </a:lnTo>
                <a:lnTo>
                  <a:pt x="740" y="569"/>
                </a:lnTo>
                <a:lnTo>
                  <a:pt x="756" y="569"/>
                </a:lnTo>
                <a:lnTo>
                  <a:pt x="777" y="569"/>
                </a:lnTo>
                <a:lnTo>
                  <a:pt x="790" y="567"/>
                </a:lnTo>
                <a:lnTo>
                  <a:pt x="804" y="567"/>
                </a:lnTo>
                <a:lnTo>
                  <a:pt x="821" y="565"/>
                </a:lnTo>
                <a:lnTo>
                  <a:pt x="841" y="561"/>
                </a:lnTo>
                <a:lnTo>
                  <a:pt x="861" y="558"/>
                </a:lnTo>
                <a:lnTo>
                  <a:pt x="885" y="554"/>
                </a:lnTo>
                <a:lnTo>
                  <a:pt x="911" y="549"/>
                </a:lnTo>
                <a:lnTo>
                  <a:pt x="939" y="543"/>
                </a:lnTo>
                <a:lnTo>
                  <a:pt x="1001" y="530"/>
                </a:lnTo>
                <a:lnTo>
                  <a:pt x="1066" y="517"/>
                </a:lnTo>
                <a:lnTo>
                  <a:pt x="1134" y="503"/>
                </a:lnTo>
                <a:lnTo>
                  <a:pt x="1198" y="490"/>
                </a:lnTo>
                <a:lnTo>
                  <a:pt x="1259" y="479"/>
                </a:lnTo>
                <a:lnTo>
                  <a:pt x="1287" y="475"/>
                </a:lnTo>
                <a:lnTo>
                  <a:pt x="1314" y="471"/>
                </a:lnTo>
                <a:lnTo>
                  <a:pt x="1360" y="466"/>
                </a:lnTo>
                <a:lnTo>
                  <a:pt x="1408" y="462"/>
                </a:lnTo>
                <a:lnTo>
                  <a:pt x="1452" y="460"/>
                </a:lnTo>
                <a:lnTo>
                  <a:pt x="1495" y="460"/>
                </a:lnTo>
                <a:lnTo>
                  <a:pt x="1533" y="460"/>
                </a:lnTo>
                <a:lnTo>
                  <a:pt x="1568" y="460"/>
                </a:lnTo>
                <a:lnTo>
                  <a:pt x="1600" y="460"/>
                </a:lnTo>
                <a:lnTo>
                  <a:pt x="1625" y="460"/>
                </a:lnTo>
                <a:lnTo>
                  <a:pt x="1627" y="460"/>
                </a:lnTo>
                <a:lnTo>
                  <a:pt x="1636" y="460"/>
                </a:lnTo>
                <a:lnTo>
                  <a:pt x="1644" y="460"/>
                </a:lnTo>
                <a:lnTo>
                  <a:pt x="1649" y="460"/>
                </a:lnTo>
                <a:lnTo>
                  <a:pt x="1655" y="460"/>
                </a:lnTo>
                <a:lnTo>
                  <a:pt x="1659" y="460"/>
                </a:lnTo>
                <a:lnTo>
                  <a:pt x="1659" y="449"/>
                </a:lnTo>
                <a:lnTo>
                  <a:pt x="1655" y="458"/>
                </a:lnTo>
                <a:lnTo>
                  <a:pt x="1657" y="460"/>
                </a:lnTo>
                <a:lnTo>
                  <a:pt x="1662" y="460"/>
                </a:lnTo>
                <a:lnTo>
                  <a:pt x="1664" y="460"/>
                </a:lnTo>
                <a:lnTo>
                  <a:pt x="1668" y="460"/>
                </a:lnTo>
                <a:lnTo>
                  <a:pt x="1673" y="458"/>
                </a:lnTo>
                <a:lnTo>
                  <a:pt x="1679" y="458"/>
                </a:lnTo>
                <a:lnTo>
                  <a:pt x="1686" y="457"/>
                </a:lnTo>
                <a:lnTo>
                  <a:pt x="1699" y="455"/>
                </a:lnTo>
                <a:lnTo>
                  <a:pt x="1710" y="453"/>
                </a:lnTo>
                <a:lnTo>
                  <a:pt x="1725" y="449"/>
                </a:lnTo>
                <a:lnTo>
                  <a:pt x="1730" y="447"/>
                </a:lnTo>
                <a:lnTo>
                  <a:pt x="1747" y="444"/>
                </a:lnTo>
                <a:lnTo>
                  <a:pt x="1765" y="440"/>
                </a:lnTo>
                <a:lnTo>
                  <a:pt x="1760" y="431"/>
                </a:lnTo>
                <a:lnTo>
                  <a:pt x="1760" y="442"/>
                </a:lnTo>
                <a:lnTo>
                  <a:pt x="1800" y="433"/>
                </a:lnTo>
                <a:lnTo>
                  <a:pt x="1806" y="433"/>
                </a:lnTo>
                <a:lnTo>
                  <a:pt x="1850" y="423"/>
                </a:lnTo>
                <a:lnTo>
                  <a:pt x="1894" y="412"/>
                </a:lnTo>
                <a:lnTo>
                  <a:pt x="1937" y="403"/>
                </a:lnTo>
                <a:lnTo>
                  <a:pt x="1975" y="396"/>
                </a:lnTo>
                <a:lnTo>
                  <a:pt x="1992" y="392"/>
                </a:lnTo>
                <a:lnTo>
                  <a:pt x="2007" y="388"/>
                </a:lnTo>
                <a:lnTo>
                  <a:pt x="2034" y="381"/>
                </a:lnTo>
                <a:lnTo>
                  <a:pt x="2056" y="376"/>
                </a:lnTo>
                <a:lnTo>
                  <a:pt x="2075" y="370"/>
                </a:lnTo>
                <a:lnTo>
                  <a:pt x="2091" y="364"/>
                </a:lnTo>
                <a:lnTo>
                  <a:pt x="2108" y="359"/>
                </a:lnTo>
                <a:lnTo>
                  <a:pt x="2126" y="353"/>
                </a:lnTo>
                <a:lnTo>
                  <a:pt x="2145" y="348"/>
                </a:lnTo>
                <a:lnTo>
                  <a:pt x="2165" y="344"/>
                </a:lnTo>
                <a:lnTo>
                  <a:pt x="2194" y="339"/>
                </a:lnTo>
                <a:lnTo>
                  <a:pt x="2189" y="328"/>
                </a:lnTo>
                <a:lnTo>
                  <a:pt x="2189" y="339"/>
                </a:lnTo>
                <a:lnTo>
                  <a:pt x="2218" y="333"/>
                </a:lnTo>
                <a:lnTo>
                  <a:pt x="2250" y="328"/>
                </a:lnTo>
                <a:lnTo>
                  <a:pt x="2283" y="322"/>
                </a:lnTo>
                <a:lnTo>
                  <a:pt x="2314" y="317"/>
                </a:lnTo>
                <a:lnTo>
                  <a:pt x="2345" y="311"/>
                </a:lnTo>
                <a:lnTo>
                  <a:pt x="2375" y="307"/>
                </a:lnTo>
                <a:lnTo>
                  <a:pt x="2402" y="302"/>
                </a:lnTo>
                <a:lnTo>
                  <a:pt x="2423" y="298"/>
                </a:lnTo>
                <a:lnTo>
                  <a:pt x="2443" y="293"/>
                </a:lnTo>
                <a:lnTo>
                  <a:pt x="2448" y="293"/>
                </a:lnTo>
                <a:lnTo>
                  <a:pt x="2485" y="283"/>
                </a:lnTo>
                <a:lnTo>
                  <a:pt x="2520" y="276"/>
                </a:lnTo>
                <a:lnTo>
                  <a:pt x="2539" y="271"/>
                </a:lnTo>
                <a:lnTo>
                  <a:pt x="2559" y="267"/>
                </a:lnTo>
                <a:lnTo>
                  <a:pt x="2581" y="261"/>
                </a:lnTo>
                <a:lnTo>
                  <a:pt x="2601" y="256"/>
                </a:lnTo>
                <a:lnTo>
                  <a:pt x="2621" y="250"/>
                </a:lnTo>
                <a:lnTo>
                  <a:pt x="2644" y="245"/>
                </a:lnTo>
                <a:lnTo>
                  <a:pt x="2666" y="237"/>
                </a:lnTo>
                <a:lnTo>
                  <a:pt x="2693" y="230"/>
                </a:lnTo>
                <a:lnTo>
                  <a:pt x="2723" y="221"/>
                </a:lnTo>
                <a:lnTo>
                  <a:pt x="2758" y="212"/>
                </a:lnTo>
                <a:lnTo>
                  <a:pt x="2780" y="204"/>
                </a:lnTo>
                <a:lnTo>
                  <a:pt x="2804" y="199"/>
                </a:lnTo>
                <a:lnTo>
                  <a:pt x="2828" y="191"/>
                </a:lnTo>
                <a:lnTo>
                  <a:pt x="2855" y="184"/>
                </a:lnTo>
                <a:lnTo>
                  <a:pt x="2914" y="168"/>
                </a:lnTo>
                <a:lnTo>
                  <a:pt x="2975" y="151"/>
                </a:lnTo>
                <a:lnTo>
                  <a:pt x="3036" y="133"/>
                </a:lnTo>
                <a:lnTo>
                  <a:pt x="3093" y="116"/>
                </a:lnTo>
                <a:lnTo>
                  <a:pt x="3119" y="109"/>
                </a:lnTo>
                <a:lnTo>
                  <a:pt x="3144" y="101"/>
                </a:lnTo>
                <a:lnTo>
                  <a:pt x="3166" y="96"/>
                </a:lnTo>
                <a:lnTo>
                  <a:pt x="3187" y="90"/>
                </a:lnTo>
                <a:lnTo>
                  <a:pt x="3223" y="77"/>
                </a:lnTo>
                <a:lnTo>
                  <a:pt x="3255" y="68"/>
                </a:lnTo>
                <a:lnTo>
                  <a:pt x="3282" y="59"/>
                </a:lnTo>
                <a:lnTo>
                  <a:pt x="3304" y="52"/>
                </a:lnTo>
                <a:lnTo>
                  <a:pt x="3325" y="44"/>
                </a:lnTo>
                <a:lnTo>
                  <a:pt x="3343" y="39"/>
                </a:lnTo>
                <a:lnTo>
                  <a:pt x="3373" y="29"/>
                </a:lnTo>
                <a:lnTo>
                  <a:pt x="3387" y="26"/>
                </a:lnTo>
                <a:lnTo>
                  <a:pt x="3397" y="22"/>
                </a:lnTo>
                <a:lnTo>
                  <a:pt x="3393" y="13"/>
                </a:lnTo>
                <a:lnTo>
                  <a:pt x="3393" y="24"/>
                </a:lnTo>
                <a:lnTo>
                  <a:pt x="3400" y="22"/>
                </a:lnTo>
                <a:lnTo>
                  <a:pt x="3406" y="22"/>
                </a:lnTo>
                <a:lnTo>
                  <a:pt x="3413" y="22"/>
                </a:lnTo>
                <a:lnTo>
                  <a:pt x="3413" y="11"/>
                </a:lnTo>
                <a:lnTo>
                  <a:pt x="3409" y="20"/>
                </a:lnTo>
                <a:lnTo>
                  <a:pt x="3406" y="18"/>
                </a:lnTo>
                <a:lnTo>
                  <a:pt x="3411" y="22"/>
                </a:lnTo>
                <a:lnTo>
                  <a:pt x="3424" y="6"/>
                </a:lnTo>
                <a:lnTo>
                  <a:pt x="3422" y="2"/>
                </a:lnTo>
                <a:lnTo>
                  <a:pt x="3417" y="0"/>
                </a:lnTo>
                <a:lnTo>
                  <a:pt x="3413" y="0"/>
                </a:lnTo>
                <a:lnTo>
                  <a:pt x="3406" y="0"/>
                </a:lnTo>
                <a:lnTo>
                  <a:pt x="3400" y="0"/>
                </a:lnTo>
                <a:lnTo>
                  <a:pt x="3393" y="2"/>
                </a:lnTo>
                <a:lnTo>
                  <a:pt x="3387" y="2"/>
                </a:lnTo>
                <a:lnTo>
                  <a:pt x="3378" y="6"/>
                </a:lnTo>
                <a:lnTo>
                  <a:pt x="3367" y="9"/>
                </a:lnTo>
                <a:lnTo>
                  <a:pt x="3334" y="18"/>
                </a:lnTo>
                <a:lnTo>
                  <a:pt x="3316" y="24"/>
                </a:lnTo>
                <a:lnTo>
                  <a:pt x="3295" y="31"/>
                </a:lnTo>
                <a:lnTo>
                  <a:pt x="3273" y="39"/>
                </a:lnTo>
                <a:lnTo>
                  <a:pt x="3246" y="48"/>
                </a:lnTo>
                <a:lnTo>
                  <a:pt x="3214" y="57"/>
                </a:lnTo>
                <a:lnTo>
                  <a:pt x="3181" y="70"/>
                </a:lnTo>
                <a:lnTo>
                  <a:pt x="3157" y="75"/>
                </a:lnTo>
                <a:lnTo>
                  <a:pt x="3135" y="81"/>
                </a:lnTo>
                <a:lnTo>
                  <a:pt x="3109" y="88"/>
                </a:lnTo>
                <a:lnTo>
                  <a:pt x="3084" y="96"/>
                </a:lnTo>
                <a:lnTo>
                  <a:pt x="3026" y="112"/>
                </a:lnTo>
                <a:lnTo>
                  <a:pt x="2966" y="131"/>
                </a:lnTo>
                <a:lnTo>
                  <a:pt x="2905" y="147"/>
                </a:lnTo>
                <a:lnTo>
                  <a:pt x="2846" y="164"/>
                </a:lnTo>
                <a:lnTo>
                  <a:pt x="2818" y="171"/>
                </a:lnTo>
                <a:lnTo>
                  <a:pt x="2794" y="179"/>
                </a:lnTo>
                <a:lnTo>
                  <a:pt x="2771" y="184"/>
                </a:lnTo>
                <a:lnTo>
                  <a:pt x="2752" y="191"/>
                </a:lnTo>
                <a:lnTo>
                  <a:pt x="2713" y="201"/>
                </a:lnTo>
                <a:lnTo>
                  <a:pt x="2684" y="210"/>
                </a:lnTo>
                <a:lnTo>
                  <a:pt x="2656" y="217"/>
                </a:lnTo>
                <a:lnTo>
                  <a:pt x="2634" y="225"/>
                </a:lnTo>
                <a:lnTo>
                  <a:pt x="2612" y="230"/>
                </a:lnTo>
                <a:lnTo>
                  <a:pt x="2592" y="236"/>
                </a:lnTo>
                <a:lnTo>
                  <a:pt x="2572" y="241"/>
                </a:lnTo>
                <a:lnTo>
                  <a:pt x="2553" y="247"/>
                </a:lnTo>
                <a:lnTo>
                  <a:pt x="2529" y="250"/>
                </a:lnTo>
                <a:lnTo>
                  <a:pt x="2511" y="256"/>
                </a:lnTo>
                <a:lnTo>
                  <a:pt x="2476" y="263"/>
                </a:lnTo>
                <a:lnTo>
                  <a:pt x="2439" y="272"/>
                </a:lnTo>
                <a:lnTo>
                  <a:pt x="2443" y="282"/>
                </a:lnTo>
                <a:lnTo>
                  <a:pt x="2443" y="271"/>
                </a:lnTo>
                <a:lnTo>
                  <a:pt x="2423" y="276"/>
                </a:lnTo>
                <a:lnTo>
                  <a:pt x="2399" y="280"/>
                </a:lnTo>
                <a:lnTo>
                  <a:pt x="2375" y="285"/>
                </a:lnTo>
                <a:lnTo>
                  <a:pt x="2345" y="289"/>
                </a:lnTo>
                <a:lnTo>
                  <a:pt x="2314" y="295"/>
                </a:lnTo>
                <a:lnTo>
                  <a:pt x="2283" y="300"/>
                </a:lnTo>
                <a:lnTo>
                  <a:pt x="2250" y="306"/>
                </a:lnTo>
                <a:lnTo>
                  <a:pt x="2218" y="311"/>
                </a:lnTo>
                <a:lnTo>
                  <a:pt x="2189" y="317"/>
                </a:lnTo>
                <a:lnTo>
                  <a:pt x="2185" y="318"/>
                </a:lnTo>
                <a:lnTo>
                  <a:pt x="2161" y="322"/>
                </a:lnTo>
                <a:lnTo>
                  <a:pt x="2135" y="328"/>
                </a:lnTo>
                <a:lnTo>
                  <a:pt x="2117" y="333"/>
                </a:lnTo>
                <a:lnTo>
                  <a:pt x="2099" y="339"/>
                </a:lnTo>
                <a:lnTo>
                  <a:pt x="2082" y="344"/>
                </a:lnTo>
                <a:lnTo>
                  <a:pt x="2065" y="350"/>
                </a:lnTo>
                <a:lnTo>
                  <a:pt x="2047" y="355"/>
                </a:lnTo>
                <a:lnTo>
                  <a:pt x="2025" y="361"/>
                </a:lnTo>
                <a:lnTo>
                  <a:pt x="2001" y="368"/>
                </a:lnTo>
                <a:lnTo>
                  <a:pt x="1983" y="372"/>
                </a:lnTo>
                <a:lnTo>
                  <a:pt x="1966" y="376"/>
                </a:lnTo>
                <a:lnTo>
                  <a:pt x="1927" y="383"/>
                </a:lnTo>
                <a:lnTo>
                  <a:pt x="1885" y="392"/>
                </a:lnTo>
                <a:lnTo>
                  <a:pt x="1841" y="403"/>
                </a:lnTo>
                <a:lnTo>
                  <a:pt x="1797" y="412"/>
                </a:lnTo>
                <a:lnTo>
                  <a:pt x="1800" y="422"/>
                </a:lnTo>
                <a:lnTo>
                  <a:pt x="1800" y="411"/>
                </a:lnTo>
                <a:lnTo>
                  <a:pt x="1760" y="420"/>
                </a:lnTo>
                <a:lnTo>
                  <a:pt x="1756" y="420"/>
                </a:lnTo>
                <a:lnTo>
                  <a:pt x="1738" y="423"/>
                </a:lnTo>
                <a:lnTo>
                  <a:pt x="1721" y="427"/>
                </a:lnTo>
                <a:lnTo>
                  <a:pt x="1725" y="438"/>
                </a:lnTo>
                <a:lnTo>
                  <a:pt x="1725" y="427"/>
                </a:lnTo>
                <a:lnTo>
                  <a:pt x="1710" y="431"/>
                </a:lnTo>
                <a:lnTo>
                  <a:pt x="1695" y="433"/>
                </a:lnTo>
                <a:lnTo>
                  <a:pt x="1686" y="434"/>
                </a:lnTo>
                <a:lnTo>
                  <a:pt x="1679" y="436"/>
                </a:lnTo>
                <a:lnTo>
                  <a:pt x="1673" y="436"/>
                </a:lnTo>
                <a:lnTo>
                  <a:pt x="1668" y="438"/>
                </a:lnTo>
                <a:lnTo>
                  <a:pt x="1664" y="438"/>
                </a:lnTo>
                <a:lnTo>
                  <a:pt x="1662" y="438"/>
                </a:lnTo>
                <a:lnTo>
                  <a:pt x="1662" y="449"/>
                </a:lnTo>
                <a:lnTo>
                  <a:pt x="1666" y="440"/>
                </a:lnTo>
                <a:lnTo>
                  <a:pt x="1664" y="438"/>
                </a:lnTo>
                <a:lnTo>
                  <a:pt x="1659" y="438"/>
                </a:lnTo>
                <a:lnTo>
                  <a:pt x="1655" y="438"/>
                </a:lnTo>
                <a:lnTo>
                  <a:pt x="1649" y="438"/>
                </a:lnTo>
                <a:lnTo>
                  <a:pt x="1644" y="438"/>
                </a:lnTo>
                <a:lnTo>
                  <a:pt x="1636" y="438"/>
                </a:lnTo>
                <a:lnTo>
                  <a:pt x="1625" y="438"/>
                </a:lnTo>
                <a:lnTo>
                  <a:pt x="1625" y="449"/>
                </a:lnTo>
                <a:lnTo>
                  <a:pt x="1625" y="438"/>
                </a:lnTo>
                <a:lnTo>
                  <a:pt x="1600" y="438"/>
                </a:lnTo>
                <a:lnTo>
                  <a:pt x="1568" y="438"/>
                </a:lnTo>
                <a:lnTo>
                  <a:pt x="1533" y="438"/>
                </a:lnTo>
                <a:lnTo>
                  <a:pt x="1495" y="438"/>
                </a:lnTo>
                <a:lnTo>
                  <a:pt x="1452" y="438"/>
                </a:lnTo>
                <a:lnTo>
                  <a:pt x="1408" y="440"/>
                </a:lnTo>
                <a:lnTo>
                  <a:pt x="1360" y="444"/>
                </a:lnTo>
                <a:lnTo>
                  <a:pt x="1312" y="449"/>
                </a:lnTo>
                <a:lnTo>
                  <a:pt x="1287" y="453"/>
                </a:lnTo>
                <a:lnTo>
                  <a:pt x="1259" y="457"/>
                </a:lnTo>
                <a:lnTo>
                  <a:pt x="1198" y="468"/>
                </a:lnTo>
                <a:lnTo>
                  <a:pt x="1134" y="480"/>
                </a:lnTo>
                <a:lnTo>
                  <a:pt x="1066" y="495"/>
                </a:lnTo>
                <a:lnTo>
                  <a:pt x="1001" y="508"/>
                </a:lnTo>
                <a:lnTo>
                  <a:pt x="939" y="521"/>
                </a:lnTo>
                <a:lnTo>
                  <a:pt x="911" y="526"/>
                </a:lnTo>
                <a:lnTo>
                  <a:pt x="885" y="532"/>
                </a:lnTo>
                <a:lnTo>
                  <a:pt x="861" y="536"/>
                </a:lnTo>
                <a:lnTo>
                  <a:pt x="837" y="539"/>
                </a:lnTo>
                <a:lnTo>
                  <a:pt x="821" y="543"/>
                </a:lnTo>
                <a:lnTo>
                  <a:pt x="804" y="545"/>
                </a:lnTo>
                <a:lnTo>
                  <a:pt x="790" y="545"/>
                </a:lnTo>
                <a:lnTo>
                  <a:pt x="777" y="547"/>
                </a:lnTo>
                <a:lnTo>
                  <a:pt x="756" y="547"/>
                </a:lnTo>
                <a:lnTo>
                  <a:pt x="740" y="547"/>
                </a:lnTo>
                <a:lnTo>
                  <a:pt x="727" y="545"/>
                </a:lnTo>
                <a:lnTo>
                  <a:pt x="712" y="543"/>
                </a:lnTo>
                <a:lnTo>
                  <a:pt x="698" y="543"/>
                </a:lnTo>
                <a:lnTo>
                  <a:pt x="677" y="543"/>
                </a:lnTo>
                <a:lnTo>
                  <a:pt x="677" y="554"/>
                </a:lnTo>
                <a:lnTo>
                  <a:pt x="677" y="543"/>
                </a:lnTo>
                <a:lnTo>
                  <a:pt x="657" y="545"/>
                </a:lnTo>
                <a:lnTo>
                  <a:pt x="637" y="545"/>
                </a:lnTo>
                <a:lnTo>
                  <a:pt x="618" y="547"/>
                </a:lnTo>
                <a:lnTo>
                  <a:pt x="600" y="549"/>
                </a:lnTo>
                <a:lnTo>
                  <a:pt x="578" y="550"/>
                </a:lnTo>
                <a:lnTo>
                  <a:pt x="552" y="552"/>
                </a:lnTo>
                <a:lnTo>
                  <a:pt x="523" y="554"/>
                </a:lnTo>
                <a:lnTo>
                  <a:pt x="488" y="556"/>
                </a:lnTo>
                <a:lnTo>
                  <a:pt x="467" y="556"/>
                </a:lnTo>
                <a:lnTo>
                  <a:pt x="443" y="558"/>
                </a:lnTo>
                <a:lnTo>
                  <a:pt x="418" y="558"/>
                </a:lnTo>
                <a:lnTo>
                  <a:pt x="388" y="560"/>
                </a:lnTo>
                <a:lnTo>
                  <a:pt x="327" y="560"/>
                </a:lnTo>
                <a:lnTo>
                  <a:pt x="263" y="561"/>
                </a:lnTo>
                <a:lnTo>
                  <a:pt x="200" y="563"/>
                </a:lnTo>
                <a:lnTo>
                  <a:pt x="171" y="563"/>
                </a:lnTo>
                <a:lnTo>
                  <a:pt x="143" y="563"/>
                </a:lnTo>
                <a:lnTo>
                  <a:pt x="118" y="563"/>
                </a:lnTo>
                <a:lnTo>
                  <a:pt x="96" y="565"/>
                </a:lnTo>
                <a:lnTo>
                  <a:pt x="75" y="565"/>
                </a:lnTo>
                <a:lnTo>
                  <a:pt x="59" y="565"/>
                </a:lnTo>
                <a:lnTo>
                  <a:pt x="46" y="565"/>
                </a:lnTo>
                <a:lnTo>
                  <a:pt x="35" y="565"/>
                </a:lnTo>
                <a:lnTo>
                  <a:pt x="27" y="565"/>
                </a:lnTo>
                <a:lnTo>
                  <a:pt x="20" y="567"/>
                </a:lnTo>
                <a:lnTo>
                  <a:pt x="13" y="567"/>
                </a:lnTo>
                <a:lnTo>
                  <a:pt x="11" y="567"/>
                </a:lnTo>
                <a:lnTo>
                  <a:pt x="7" y="567"/>
                </a:lnTo>
                <a:lnTo>
                  <a:pt x="3" y="571"/>
                </a:lnTo>
                <a:lnTo>
                  <a:pt x="0" y="578"/>
                </a:lnTo>
                <a:lnTo>
                  <a:pt x="3" y="585"/>
                </a:lnTo>
                <a:lnTo>
                  <a:pt x="7" y="587"/>
                </a:lnTo>
                <a:lnTo>
                  <a:pt x="11" y="589"/>
                </a:lnTo>
                <a:lnTo>
                  <a:pt x="13" y="589"/>
                </a:lnTo>
                <a:lnTo>
                  <a:pt x="20" y="589"/>
                </a:lnTo>
                <a:lnTo>
                  <a:pt x="29" y="589"/>
                </a:lnTo>
                <a:lnTo>
                  <a:pt x="38" y="589"/>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14" name="Rectangle 34"/>
          <p:cNvSpPr>
            <a:spLocks noChangeArrowheads="1"/>
          </p:cNvSpPr>
          <p:nvPr/>
        </p:nvSpPr>
        <p:spPr bwMode="auto">
          <a:xfrm>
            <a:off x="3606800" y="5200650"/>
            <a:ext cx="219233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15" name="Rectangle 35"/>
          <p:cNvSpPr>
            <a:spLocks noChangeArrowheads="1"/>
          </p:cNvSpPr>
          <p:nvPr/>
        </p:nvSpPr>
        <p:spPr bwMode="auto">
          <a:xfrm>
            <a:off x="3698875" y="5265738"/>
            <a:ext cx="17208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700">
                <a:latin typeface="Arial" panose="020B0604020202020204" pitchFamily="34" charset="0"/>
              </a:rPr>
              <a:t>Years of Diabetes</a:t>
            </a:r>
            <a:endParaRPr lang="en-US" sz="2400">
              <a:latin typeface="Arial" panose="020B0604020202020204" pitchFamily="34" charset="0"/>
            </a:endParaRPr>
          </a:p>
        </p:txBody>
      </p:sp>
      <p:sp>
        <p:nvSpPr>
          <p:cNvPr id="71716" name="Rectangle 36"/>
          <p:cNvSpPr>
            <a:spLocks noChangeArrowheads="1"/>
          </p:cNvSpPr>
          <p:nvPr/>
        </p:nvSpPr>
        <p:spPr bwMode="auto">
          <a:xfrm>
            <a:off x="168275" y="3524250"/>
            <a:ext cx="17319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r" eaLnBrk="1" hangingPunct="1">
              <a:spcBef>
                <a:spcPct val="0"/>
              </a:spcBef>
              <a:buClrTx/>
              <a:buSzTx/>
              <a:buFontTx/>
              <a:buNone/>
            </a:pPr>
            <a:r>
              <a:rPr lang="en-US" sz="2000" dirty="0">
                <a:latin typeface="Arial" panose="020B0604020202020204" pitchFamily="34" charset="0"/>
              </a:rPr>
              <a:t>Relative </a:t>
            </a:r>
            <a:br>
              <a:rPr lang="en-US" sz="2000" dirty="0">
                <a:latin typeface="Arial" panose="020B0604020202020204" pitchFamily="34" charset="0"/>
              </a:rPr>
            </a:br>
            <a:r>
              <a:rPr lang="en-US" sz="2000" i="1" dirty="0">
                <a:latin typeface="Arial" panose="020B0604020202020204" pitchFamily="34" charset="0"/>
                <a:sym typeface="Symbol" panose="05050102010706020507" pitchFamily="18" charset="2"/>
              </a:rPr>
              <a:t></a:t>
            </a:r>
            <a:r>
              <a:rPr lang="en-US" sz="2000" i="1" dirty="0">
                <a:latin typeface="Arial" panose="020B0604020202020204" pitchFamily="34" charset="0"/>
              </a:rPr>
              <a:t>-</a:t>
            </a:r>
            <a:r>
              <a:rPr lang="en-US" sz="2000" dirty="0">
                <a:latin typeface="Arial" panose="020B0604020202020204" pitchFamily="34" charset="0"/>
              </a:rPr>
              <a:t>Cell</a:t>
            </a:r>
            <a:r>
              <a:rPr lang="en-US" sz="2000" i="1" dirty="0">
                <a:latin typeface="Arial" panose="020B0604020202020204" pitchFamily="34" charset="0"/>
              </a:rPr>
              <a:t> </a:t>
            </a:r>
            <a:br>
              <a:rPr lang="en-US" sz="2000" i="1" dirty="0">
                <a:latin typeface="Arial" panose="020B0604020202020204" pitchFamily="34" charset="0"/>
              </a:rPr>
            </a:br>
            <a:r>
              <a:rPr lang="en-US" sz="2000" dirty="0">
                <a:latin typeface="Arial" panose="020B0604020202020204" pitchFamily="34" charset="0"/>
              </a:rPr>
              <a:t>Function</a:t>
            </a:r>
          </a:p>
        </p:txBody>
      </p:sp>
      <p:sp>
        <p:nvSpPr>
          <p:cNvPr id="71717" name="Rectangle 37"/>
          <p:cNvSpPr>
            <a:spLocks noChangeArrowheads="1"/>
          </p:cNvSpPr>
          <p:nvPr/>
        </p:nvSpPr>
        <p:spPr bwMode="auto">
          <a:xfrm>
            <a:off x="968375" y="1652588"/>
            <a:ext cx="9318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r" eaLnBrk="1" hangingPunct="1">
              <a:spcBef>
                <a:spcPct val="0"/>
              </a:spcBef>
              <a:buClrTx/>
              <a:buSzTx/>
              <a:buFontTx/>
              <a:buNone/>
            </a:pPr>
            <a:r>
              <a:rPr lang="en-US" sz="2000">
                <a:latin typeface="Arial" panose="020B0604020202020204" pitchFamily="34" charset="0"/>
              </a:rPr>
              <a:t>Plasma</a:t>
            </a:r>
          </a:p>
          <a:p>
            <a:pPr algn="r" eaLnBrk="1" hangingPunct="1">
              <a:spcBef>
                <a:spcPct val="0"/>
              </a:spcBef>
              <a:buClrTx/>
              <a:buSzTx/>
              <a:buFontTx/>
              <a:buNone/>
            </a:pPr>
            <a:r>
              <a:rPr lang="en-US" sz="2000">
                <a:latin typeface="Arial" panose="020B0604020202020204" pitchFamily="34" charset="0"/>
              </a:rPr>
              <a:t>Glucose</a:t>
            </a:r>
          </a:p>
        </p:txBody>
      </p:sp>
      <p:sp>
        <p:nvSpPr>
          <p:cNvPr id="71718" name="Rectangle 38"/>
          <p:cNvSpPr>
            <a:spLocks noChangeArrowheads="1"/>
          </p:cNvSpPr>
          <p:nvPr/>
        </p:nvSpPr>
        <p:spPr bwMode="gray">
          <a:xfrm>
            <a:off x="5719763" y="3465513"/>
            <a:ext cx="192563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19" name="Rectangle 39"/>
          <p:cNvSpPr>
            <a:spLocks noChangeArrowheads="1"/>
          </p:cNvSpPr>
          <p:nvPr/>
        </p:nvSpPr>
        <p:spPr bwMode="gray">
          <a:xfrm>
            <a:off x="5476875" y="3497263"/>
            <a:ext cx="23558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solidFill>
                  <a:schemeClr val="accent1"/>
                </a:solidFill>
                <a:latin typeface="Arial" panose="020B0604020202020204" pitchFamily="34" charset="0"/>
              </a:rPr>
              <a:t>Insulin resistance</a:t>
            </a:r>
          </a:p>
        </p:txBody>
      </p:sp>
      <p:sp>
        <p:nvSpPr>
          <p:cNvPr id="71720" name="Rectangle 40"/>
          <p:cNvSpPr>
            <a:spLocks noChangeArrowheads="1"/>
          </p:cNvSpPr>
          <p:nvPr/>
        </p:nvSpPr>
        <p:spPr bwMode="black">
          <a:xfrm>
            <a:off x="5730875" y="4084638"/>
            <a:ext cx="18383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21" name="Rectangle 41"/>
          <p:cNvSpPr>
            <a:spLocks noChangeArrowheads="1"/>
          </p:cNvSpPr>
          <p:nvPr/>
        </p:nvSpPr>
        <p:spPr bwMode="black">
          <a:xfrm>
            <a:off x="5716588" y="4089400"/>
            <a:ext cx="165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solidFill>
                  <a:schemeClr val="tx2"/>
                </a:solidFill>
                <a:latin typeface="Arial" panose="020B0604020202020204" pitchFamily="34" charset="0"/>
              </a:rPr>
              <a:t>Insulin secretion</a:t>
            </a:r>
          </a:p>
        </p:txBody>
      </p:sp>
      <p:sp>
        <p:nvSpPr>
          <p:cNvPr id="71722" name="Rectangle 42"/>
          <p:cNvSpPr>
            <a:spLocks noChangeArrowheads="1"/>
          </p:cNvSpPr>
          <p:nvPr/>
        </p:nvSpPr>
        <p:spPr bwMode="auto">
          <a:xfrm>
            <a:off x="1030288" y="2651125"/>
            <a:ext cx="936625"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23" name="Rectangle 43"/>
          <p:cNvSpPr>
            <a:spLocks noChangeArrowheads="1"/>
          </p:cNvSpPr>
          <p:nvPr/>
        </p:nvSpPr>
        <p:spPr bwMode="auto">
          <a:xfrm>
            <a:off x="808038" y="2643188"/>
            <a:ext cx="1092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r" eaLnBrk="1" hangingPunct="1">
              <a:spcBef>
                <a:spcPct val="0"/>
              </a:spcBef>
              <a:buClrTx/>
              <a:buSzTx/>
              <a:buFontTx/>
              <a:buNone/>
            </a:pPr>
            <a:r>
              <a:rPr lang="en-US" sz="1800">
                <a:latin typeface="Arial" panose="020B0604020202020204" pitchFamily="34" charset="0"/>
              </a:rPr>
              <a:t>126 mg/dL</a:t>
            </a:r>
          </a:p>
        </p:txBody>
      </p:sp>
      <p:sp>
        <p:nvSpPr>
          <p:cNvPr id="71724" name="Rectangle 44"/>
          <p:cNvSpPr>
            <a:spLocks noChangeArrowheads="1"/>
          </p:cNvSpPr>
          <p:nvPr/>
        </p:nvSpPr>
        <p:spPr bwMode="black">
          <a:xfrm>
            <a:off x="5892800" y="2400300"/>
            <a:ext cx="17938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25" name="Rectangle 45"/>
          <p:cNvSpPr>
            <a:spLocks noChangeArrowheads="1"/>
          </p:cNvSpPr>
          <p:nvPr/>
        </p:nvSpPr>
        <p:spPr bwMode="black">
          <a:xfrm>
            <a:off x="5716588" y="2460625"/>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solidFill>
                  <a:srgbClr val="00FFFF"/>
                </a:solidFill>
                <a:latin typeface="Arial" panose="020B0604020202020204" pitchFamily="34" charset="0"/>
              </a:rPr>
              <a:t>Fasting glucose</a:t>
            </a:r>
          </a:p>
        </p:txBody>
      </p:sp>
      <p:sp>
        <p:nvSpPr>
          <p:cNvPr id="71726" name="Rectangle 46"/>
          <p:cNvSpPr>
            <a:spLocks noChangeArrowheads="1"/>
          </p:cNvSpPr>
          <p:nvPr/>
        </p:nvSpPr>
        <p:spPr bwMode="black">
          <a:xfrm>
            <a:off x="5337175" y="1454150"/>
            <a:ext cx="128905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27" name="Rectangle 47"/>
          <p:cNvSpPr>
            <a:spLocks noChangeArrowheads="1"/>
          </p:cNvSpPr>
          <p:nvPr/>
        </p:nvSpPr>
        <p:spPr bwMode="black">
          <a:xfrm>
            <a:off x="4870450" y="1522413"/>
            <a:ext cx="21209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solidFill>
                  <a:schemeClr val="hlink"/>
                </a:solidFill>
                <a:latin typeface="Arial" panose="020B0604020202020204" pitchFamily="34" charset="0"/>
              </a:rPr>
              <a:t>Postprandial glucose</a:t>
            </a:r>
          </a:p>
        </p:txBody>
      </p:sp>
      <p:sp>
        <p:nvSpPr>
          <p:cNvPr id="71728" name="Line 48"/>
          <p:cNvSpPr>
            <a:spLocks noChangeShapeType="1"/>
          </p:cNvSpPr>
          <p:nvPr/>
        </p:nvSpPr>
        <p:spPr bwMode="auto">
          <a:xfrm flipV="1">
            <a:off x="4356100" y="3246438"/>
            <a:ext cx="0" cy="158115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1729" name="Line 49"/>
          <p:cNvSpPr>
            <a:spLocks noChangeShapeType="1"/>
          </p:cNvSpPr>
          <p:nvPr/>
        </p:nvSpPr>
        <p:spPr bwMode="auto">
          <a:xfrm flipV="1">
            <a:off x="4356100" y="1322388"/>
            <a:ext cx="0" cy="1736725"/>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1730" name="AutoShape 50"/>
          <p:cNvSpPr>
            <a:spLocks/>
          </p:cNvSpPr>
          <p:nvPr/>
        </p:nvSpPr>
        <p:spPr bwMode="auto">
          <a:xfrm rot="5400000">
            <a:off x="3095626" y="4486275"/>
            <a:ext cx="176212" cy="2262187"/>
          </a:xfrm>
          <a:prstGeom prst="rightBracket">
            <a:avLst>
              <a:gd name="adj" fmla="val 106982"/>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31" name="AutoShape 51"/>
          <p:cNvSpPr>
            <a:spLocks/>
          </p:cNvSpPr>
          <p:nvPr/>
        </p:nvSpPr>
        <p:spPr bwMode="auto">
          <a:xfrm rot="5400000">
            <a:off x="6095206" y="3817144"/>
            <a:ext cx="153988" cy="3562350"/>
          </a:xfrm>
          <a:prstGeom prst="rightBracket">
            <a:avLst>
              <a:gd name="adj" fmla="val 192783"/>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32" name="Rectangle 52"/>
          <p:cNvSpPr>
            <a:spLocks noChangeArrowheads="1"/>
          </p:cNvSpPr>
          <p:nvPr/>
        </p:nvSpPr>
        <p:spPr bwMode="auto">
          <a:xfrm>
            <a:off x="2339975" y="5799138"/>
            <a:ext cx="13700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400">
                <a:latin typeface="Arial" panose="020B0604020202020204" pitchFamily="34" charset="0"/>
              </a:rPr>
              <a:t>Prior to diagnosis</a:t>
            </a:r>
          </a:p>
        </p:txBody>
      </p:sp>
      <p:sp>
        <p:nvSpPr>
          <p:cNvPr id="71733" name="Rectangle 53"/>
          <p:cNvSpPr>
            <a:spLocks noChangeArrowheads="1"/>
          </p:cNvSpPr>
          <p:nvPr/>
        </p:nvSpPr>
        <p:spPr bwMode="auto">
          <a:xfrm>
            <a:off x="5588000" y="5780088"/>
            <a:ext cx="11731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400">
                <a:latin typeface="Arial" panose="020B0604020202020204" pitchFamily="34" charset="0"/>
              </a:rPr>
              <a:t>After diagnosis</a:t>
            </a:r>
          </a:p>
        </p:txBody>
      </p:sp>
      <p:sp>
        <p:nvSpPr>
          <p:cNvPr id="71734" name="Text Box 54"/>
          <p:cNvSpPr txBox="1">
            <a:spLocks noChangeArrowheads="1"/>
          </p:cNvSpPr>
          <p:nvPr/>
        </p:nvSpPr>
        <p:spPr bwMode="auto">
          <a:xfrm>
            <a:off x="0" y="6329363"/>
            <a:ext cx="8458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spcBef>
                <a:spcPct val="0"/>
              </a:spcBef>
              <a:buClrTx/>
              <a:buSzTx/>
              <a:buFontTx/>
              <a:buNone/>
            </a:pPr>
            <a:r>
              <a:rPr lang="en-US" sz="1200" dirty="0">
                <a:latin typeface="Arial" panose="020B0604020202020204" pitchFamily="34" charset="0"/>
              </a:rPr>
              <a:t>Adapted from </a:t>
            </a:r>
            <a:r>
              <a:rPr lang="en-US" sz="1200" dirty="0" err="1">
                <a:latin typeface="Arial" panose="020B0604020202020204" pitchFamily="34" charset="0"/>
              </a:rPr>
              <a:t>Bergenstal</a:t>
            </a:r>
            <a:r>
              <a:rPr lang="en-US" sz="1200" dirty="0">
                <a:latin typeface="Arial" panose="020B0604020202020204" pitchFamily="34" charset="0"/>
              </a:rPr>
              <a:t> et al. 2000; International Diabetes Center.</a:t>
            </a:r>
          </a:p>
        </p:txBody>
      </p:sp>
    </p:spTree>
    <p:custDataLst>
      <p:tags r:id="rId1"/>
    </p:custDataLst>
    <p:extLst>
      <p:ext uri="{BB962C8B-B14F-4D97-AF65-F5344CB8AC3E}">
        <p14:creationId xmlns:p14="http://schemas.microsoft.com/office/powerpoint/2010/main" val="426143076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57200" y="306704"/>
            <a:ext cx="8229600" cy="1217295"/>
          </a:xfrm>
        </p:spPr>
        <p:txBody>
          <a:bodyPr>
            <a:noAutofit/>
          </a:bodyPr>
          <a:lstStyle/>
          <a:p>
            <a:pPr eaLnBrk="1" hangingPunct="1"/>
            <a:r>
              <a:rPr lang="en-US" sz="4000" dirty="0"/>
              <a:t>Cardio Metabolic Risk  - </a:t>
            </a:r>
            <a:br>
              <a:rPr lang="en-US" sz="4000" dirty="0"/>
            </a:br>
            <a:r>
              <a:rPr lang="en-US" sz="4000" dirty="0"/>
              <a:t>5 </a:t>
            </a:r>
            <a:r>
              <a:rPr lang="en-US" sz="4000" dirty="0" err="1"/>
              <a:t>Hypers</a:t>
            </a:r>
            <a:r>
              <a:rPr lang="en-US" sz="4000" dirty="0"/>
              <a:t> -</a:t>
            </a:r>
          </a:p>
        </p:txBody>
      </p:sp>
      <p:sp>
        <p:nvSpPr>
          <p:cNvPr id="1767427" name="Rectangle 3"/>
          <p:cNvSpPr>
            <a:spLocks noGrp="1" noChangeArrowheads="1"/>
          </p:cNvSpPr>
          <p:nvPr>
            <p:ph type="body" idx="1"/>
          </p:nvPr>
        </p:nvSpPr>
        <p:spPr>
          <a:xfrm>
            <a:off x="457200" y="1752600"/>
            <a:ext cx="8229600" cy="4175760"/>
          </a:xfrm>
        </p:spPr>
        <p:txBody>
          <a:bodyPr/>
          <a:lstStyle/>
          <a:p>
            <a:pPr eaLnBrk="1" hangingPunct="1"/>
            <a:r>
              <a:rPr lang="en-US" dirty="0" err="1"/>
              <a:t>Hyperinsulinemia</a:t>
            </a:r>
            <a:r>
              <a:rPr lang="en-US" dirty="0"/>
              <a:t> (resistance)</a:t>
            </a:r>
          </a:p>
          <a:p>
            <a:pPr eaLnBrk="1" hangingPunct="1"/>
            <a:r>
              <a:rPr lang="en-US" dirty="0"/>
              <a:t>Hyperglycemia</a:t>
            </a:r>
          </a:p>
          <a:p>
            <a:pPr eaLnBrk="1" hangingPunct="1"/>
            <a:r>
              <a:rPr lang="en-US" dirty="0"/>
              <a:t>Hyperlipidemia</a:t>
            </a:r>
          </a:p>
          <a:p>
            <a:pPr eaLnBrk="1" hangingPunct="1"/>
            <a:r>
              <a:rPr lang="en-US" dirty="0"/>
              <a:t>Hypertension</a:t>
            </a:r>
          </a:p>
          <a:p>
            <a:pPr eaLnBrk="1" hangingPunct="1"/>
            <a:r>
              <a:rPr lang="en-US" dirty="0" err="1"/>
              <a:t>Hyper”waistline”emia</a:t>
            </a:r>
            <a:r>
              <a:rPr lang="en-US" dirty="0"/>
              <a:t> (35” women, 40” men)</a:t>
            </a:r>
          </a:p>
          <a:p>
            <a:pPr eaLnBrk="1" hangingPunct="1">
              <a:buFont typeface="Wingdings" panose="05000000000000000000" pitchFamily="2" charset="2"/>
              <a:buNone/>
            </a:pPr>
            <a:endParaRPr lang="en-US" i="1" dirty="0"/>
          </a:p>
          <a:p>
            <a:pPr algn="ctr" eaLnBrk="1" hangingPunct="1">
              <a:buFont typeface="Wingdings" panose="05000000000000000000" pitchFamily="2" charset="2"/>
              <a:buNone/>
            </a:pPr>
            <a:r>
              <a:rPr lang="en-US" i="1" dirty="0">
                <a:solidFill>
                  <a:schemeClr val="folHlink"/>
                </a:solidFill>
              </a:rPr>
              <a:t>Manifestations of Insulin Resistance</a:t>
            </a:r>
            <a:endParaRPr lang="en-US" dirty="0">
              <a:solidFill>
                <a:schemeClr val="folHlink"/>
              </a:solidFill>
            </a:endParaRPr>
          </a:p>
        </p:txBody>
      </p:sp>
      <p:pic>
        <p:nvPicPr>
          <p:cNvPr id="67588" name="Picture 4" descr="tiylgif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4200" y="1676400"/>
            <a:ext cx="1522413"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471858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767427">
                                            <p:txEl>
                                              <p:pRg st="0" end="0"/>
                                            </p:txEl>
                                          </p:spTgt>
                                        </p:tgtEl>
                                        <p:attrNameLst>
                                          <p:attrName>style.visibility</p:attrName>
                                        </p:attrNameLst>
                                      </p:cBhvr>
                                      <p:to>
                                        <p:strVal val="visible"/>
                                      </p:to>
                                    </p:set>
                                    <p:animEffect transition="in" filter="diamond(in)">
                                      <p:cBhvr>
                                        <p:cTn id="7" dur="2000"/>
                                        <p:tgtEl>
                                          <p:spTgt spid="17674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767427">
                                            <p:txEl>
                                              <p:pRg st="1" end="1"/>
                                            </p:txEl>
                                          </p:spTgt>
                                        </p:tgtEl>
                                        <p:attrNameLst>
                                          <p:attrName>style.visibility</p:attrName>
                                        </p:attrNameLst>
                                      </p:cBhvr>
                                      <p:to>
                                        <p:strVal val="visible"/>
                                      </p:to>
                                    </p:set>
                                    <p:animEffect transition="in" filter="diamond(in)">
                                      <p:cBhvr>
                                        <p:cTn id="12" dur="2000"/>
                                        <p:tgtEl>
                                          <p:spTgt spid="17674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1767427">
                                            <p:txEl>
                                              <p:pRg st="2" end="2"/>
                                            </p:txEl>
                                          </p:spTgt>
                                        </p:tgtEl>
                                        <p:attrNameLst>
                                          <p:attrName>style.visibility</p:attrName>
                                        </p:attrNameLst>
                                      </p:cBhvr>
                                      <p:to>
                                        <p:strVal val="visible"/>
                                      </p:to>
                                    </p:set>
                                    <p:animEffect transition="in" filter="diamond(in)">
                                      <p:cBhvr>
                                        <p:cTn id="17" dur="2000"/>
                                        <p:tgtEl>
                                          <p:spTgt spid="176742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1767427">
                                            <p:txEl>
                                              <p:pRg st="3" end="3"/>
                                            </p:txEl>
                                          </p:spTgt>
                                        </p:tgtEl>
                                        <p:attrNameLst>
                                          <p:attrName>style.visibility</p:attrName>
                                        </p:attrNameLst>
                                      </p:cBhvr>
                                      <p:to>
                                        <p:strVal val="visible"/>
                                      </p:to>
                                    </p:set>
                                    <p:animEffect transition="in" filter="diamond(in)">
                                      <p:cBhvr>
                                        <p:cTn id="22" dur="2000"/>
                                        <p:tgtEl>
                                          <p:spTgt spid="176742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1767427">
                                            <p:txEl>
                                              <p:pRg st="4" end="4"/>
                                            </p:txEl>
                                          </p:spTgt>
                                        </p:tgtEl>
                                        <p:attrNameLst>
                                          <p:attrName>style.visibility</p:attrName>
                                        </p:attrNameLst>
                                      </p:cBhvr>
                                      <p:to>
                                        <p:strVal val="visible"/>
                                      </p:to>
                                    </p:set>
                                    <p:animEffect transition="in" filter="diamond(in)">
                                      <p:cBhvr>
                                        <p:cTn id="27" dur="500"/>
                                        <p:tgtEl>
                                          <p:spTgt spid="176742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nodeType="clickEffect">
                                  <p:stCondLst>
                                    <p:cond delay="0"/>
                                  </p:stCondLst>
                                  <p:childTnLst>
                                    <p:set>
                                      <p:cBhvr>
                                        <p:cTn id="31" dur="1" fill="hold">
                                          <p:stCondLst>
                                            <p:cond delay="0"/>
                                          </p:stCondLst>
                                        </p:cTn>
                                        <p:tgtEl>
                                          <p:spTgt spid="1767427">
                                            <p:txEl>
                                              <p:pRg st="6" end="6"/>
                                            </p:txEl>
                                          </p:spTgt>
                                        </p:tgtEl>
                                        <p:attrNameLst>
                                          <p:attrName>style.visibility</p:attrName>
                                        </p:attrNameLst>
                                      </p:cBhvr>
                                      <p:to>
                                        <p:strVal val="visible"/>
                                      </p:to>
                                    </p:set>
                                    <p:animEffect transition="in" filter="diamond(in)">
                                      <p:cBhvr>
                                        <p:cTn id="32" dur="500"/>
                                        <p:tgtEl>
                                          <p:spTgt spid="17674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57200" y="381000"/>
            <a:ext cx="8305800" cy="762000"/>
          </a:xfrm>
        </p:spPr>
        <p:txBody>
          <a:bodyPr vert="horz" lIns="80434" tIns="39511" rIns="80434" bIns="39511" anchor="b" anchorCtr="0">
            <a:normAutofit/>
          </a:bodyPr>
          <a:lstStyle/>
          <a:p>
            <a:pPr eaLnBrk="1" hangingPunct="1"/>
            <a:r>
              <a:rPr lang="en-US" dirty="0"/>
              <a:t>2. Classification and DM Diagnosis</a:t>
            </a:r>
            <a:endParaRPr lang="en-US" sz="2844" dirty="0">
              <a:sym typeface="Monotype Sorts" pitchFamily="2" charset="2"/>
            </a:endParaRPr>
          </a:p>
        </p:txBody>
      </p:sp>
      <p:sp>
        <p:nvSpPr>
          <p:cNvPr id="1991683" name="Rectangle 3"/>
          <p:cNvSpPr>
            <a:spLocks noGrp="1" noChangeArrowheads="1"/>
          </p:cNvSpPr>
          <p:nvPr>
            <p:ph idx="1"/>
          </p:nvPr>
        </p:nvSpPr>
        <p:spPr>
          <a:xfrm>
            <a:off x="372533" y="1473200"/>
            <a:ext cx="7933267" cy="4529667"/>
          </a:xfrm>
        </p:spPr>
        <p:txBody>
          <a:bodyPr vert="horz" lIns="80434" tIns="39511" rIns="80434" bIns="39511">
            <a:normAutofit/>
          </a:bodyPr>
          <a:lstStyle/>
          <a:p>
            <a:pPr>
              <a:lnSpc>
                <a:spcPct val="90000"/>
              </a:lnSpc>
            </a:pPr>
            <a:r>
              <a:rPr lang="en-US" dirty="0"/>
              <a:t>Pre Diabetes &amp; Type 2- Screening Guidelines</a:t>
            </a:r>
            <a:r>
              <a:rPr lang="en-US" sz="2000" dirty="0"/>
              <a:t> </a:t>
            </a:r>
          </a:p>
          <a:p>
            <a:pPr>
              <a:lnSpc>
                <a:spcPct val="90000"/>
              </a:lnSpc>
            </a:pPr>
            <a:r>
              <a:rPr lang="en-US" dirty="0"/>
              <a:t>Start screening </a:t>
            </a:r>
            <a:r>
              <a:rPr lang="en-US" dirty="0">
                <a:solidFill>
                  <a:srgbClr val="C00000"/>
                </a:solidFill>
              </a:rPr>
              <a:t>at age 45 or for anyone </a:t>
            </a:r>
            <a:r>
              <a:rPr lang="en-US" dirty="0"/>
              <a:t>who is </a:t>
            </a:r>
            <a:r>
              <a:rPr lang="en-US" dirty="0">
                <a:solidFill>
                  <a:srgbClr val="C00000"/>
                </a:solidFill>
              </a:rPr>
              <a:t>overweight</a:t>
            </a:r>
            <a:r>
              <a:rPr lang="en-US" dirty="0"/>
              <a:t> (BMI </a:t>
            </a:r>
            <a:r>
              <a:rPr lang="en-US" dirty="0">
                <a:sym typeface="Symbol" pitchFamily="18" charset="2"/>
              </a:rPr>
              <a:t> 25, Asians BMI  23 ) with one or &gt; additional </a:t>
            </a:r>
            <a:r>
              <a:rPr lang="en-US" b="1" u="sng" dirty="0">
                <a:sym typeface="Symbol" pitchFamily="18" charset="2"/>
              </a:rPr>
              <a:t>risk factor</a:t>
            </a:r>
            <a:r>
              <a:rPr lang="en-US" dirty="0"/>
              <a:t>:</a:t>
            </a:r>
          </a:p>
          <a:p>
            <a:pPr marL="474139" indent="-474139">
              <a:lnSpc>
                <a:spcPct val="90000"/>
              </a:lnSpc>
              <a:buFont typeface="Wingdings" pitchFamily="2" charset="2"/>
              <a:buAutoNum type="arabicPeriod"/>
            </a:pPr>
            <a:endParaRPr lang="en-US" sz="1778" dirty="0"/>
          </a:p>
          <a:p>
            <a:pPr marL="880544" lvl="1" indent="-474139">
              <a:lnSpc>
                <a:spcPct val="90000"/>
              </a:lnSpc>
              <a:buClr>
                <a:schemeClr val="hlink"/>
              </a:buClr>
            </a:pPr>
            <a:r>
              <a:rPr lang="en-US" sz="2489" dirty="0"/>
              <a:t>First-degree relative w/ diabetes</a:t>
            </a:r>
          </a:p>
          <a:p>
            <a:pPr marL="880544" lvl="1" indent="-474139">
              <a:lnSpc>
                <a:spcPct val="90000"/>
              </a:lnSpc>
              <a:buClr>
                <a:schemeClr val="hlink"/>
              </a:buClr>
            </a:pPr>
            <a:r>
              <a:rPr lang="en-US" sz="2489" dirty="0"/>
              <a:t>Member of a high-risk ethnic population</a:t>
            </a:r>
          </a:p>
          <a:p>
            <a:pPr marL="880544" lvl="1" indent="-474139">
              <a:lnSpc>
                <a:spcPct val="90000"/>
              </a:lnSpc>
              <a:buClr>
                <a:schemeClr val="hlink"/>
              </a:buClr>
            </a:pPr>
            <a:r>
              <a:rPr lang="en-US" sz="2489" dirty="0"/>
              <a:t>Habitual physical inactivity</a:t>
            </a:r>
          </a:p>
          <a:p>
            <a:pPr marL="880544" lvl="1" indent="-474139">
              <a:lnSpc>
                <a:spcPct val="90000"/>
              </a:lnSpc>
              <a:buClr>
                <a:schemeClr val="hlink"/>
              </a:buClr>
            </a:pPr>
            <a:r>
              <a:rPr lang="en-US" sz="2489" dirty="0" err="1"/>
              <a:t>PreDiabetes</a:t>
            </a:r>
            <a:r>
              <a:rPr lang="en-US" sz="2489" dirty="0"/>
              <a:t> </a:t>
            </a:r>
          </a:p>
          <a:p>
            <a:pPr marL="880544" lvl="1" indent="-474139">
              <a:lnSpc>
                <a:spcPct val="90000"/>
              </a:lnSpc>
              <a:buClr>
                <a:schemeClr val="hlink"/>
              </a:buClr>
            </a:pPr>
            <a:r>
              <a:rPr lang="en-US" sz="2489" dirty="0"/>
              <a:t>History of heart disease</a:t>
            </a:r>
          </a:p>
        </p:txBody>
      </p:sp>
      <p:pic>
        <p:nvPicPr>
          <p:cNvPr id="2070" name="Picture 22" descr="C:\Users\bev_000\AppData\Local\Microsoft\Windows\INetCache\IE\I78AA3YG\MC90043961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4463732"/>
            <a:ext cx="3366939" cy="239426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901732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91683">
                                            <p:txEl>
                                              <p:pRg st="3" end="3"/>
                                            </p:txEl>
                                          </p:spTgt>
                                        </p:tgtEl>
                                        <p:attrNameLst>
                                          <p:attrName>style.visibility</p:attrName>
                                        </p:attrNameLst>
                                      </p:cBhvr>
                                      <p:to>
                                        <p:strVal val="visible"/>
                                      </p:to>
                                    </p:set>
                                    <p:anim calcmode="lin" valueType="num">
                                      <p:cBhvr additive="base">
                                        <p:cTn id="7" dur="2000" fill="hold"/>
                                        <p:tgtEl>
                                          <p:spTgt spid="1991683">
                                            <p:txEl>
                                              <p:pRg st="3" end="3"/>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168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91683">
                                            <p:txEl>
                                              <p:pRg st="4" end="4"/>
                                            </p:txEl>
                                          </p:spTgt>
                                        </p:tgtEl>
                                        <p:attrNameLst>
                                          <p:attrName>style.visibility</p:attrName>
                                        </p:attrNameLst>
                                      </p:cBhvr>
                                      <p:to>
                                        <p:strVal val="visible"/>
                                      </p:to>
                                    </p:set>
                                    <p:anim calcmode="lin" valueType="num">
                                      <p:cBhvr additive="base">
                                        <p:cTn id="11" dur="2000" fill="hold"/>
                                        <p:tgtEl>
                                          <p:spTgt spid="1991683">
                                            <p:txEl>
                                              <p:pRg st="4" end="4"/>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99168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91683">
                                            <p:txEl>
                                              <p:pRg st="5" end="5"/>
                                            </p:txEl>
                                          </p:spTgt>
                                        </p:tgtEl>
                                        <p:attrNameLst>
                                          <p:attrName>style.visibility</p:attrName>
                                        </p:attrNameLst>
                                      </p:cBhvr>
                                      <p:to>
                                        <p:strVal val="visible"/>
                                      </p:to>
                                    </p:set>
                                    <p:anim calcmode="lin" valueType="num">
                                      <p:cBhvr additive="base">
                                        <p:cTn id="15" dur="2000" fill="hold"/>
                                        <p:tgtEl>
                                          <p:spTgt spid="1991683">
                                            <p:txEl>
                                              <p:pRg st="5" end="5"/>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991683">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91683">
                                            <p:txEl>
                                              <p:pRg st="6" end="6"/>
                                            </p:txEl>
                                          </p:spTgt>
                                        </p:tgtEl>
                                        <p:attrNameLst>
                                          <p:attrName>style.visibility</p:attrName>
                                        </p:attrNameLst>
                                      </p:cBhvr>
                                      <p:to>
                                        <p:strVal val="visible"/>
                                      </p:to>
                                    </p:set>
                                    <p:anim calcmode="lin" valueType="num">
                                      <p:cBhvr additive="base">
                                        <p:cTn id="19" dur="2000" fill="hold"/>
                                        <p:tgtEl>
                                          <p:spTgt spid="1991683">
                                            <p:txEl>
                                              <p:pRg st="6" end="6"/>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991683">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91683">
                                            <p:txEl>
                                              <p:pRg st="7" end="7"/>
                                            </p:txEl>
                                          </p:spTgt>
                                        </p:tgtEl>
                                        <p:attrNameLst>
                                          <p:attrName>style.visibility</p:attrName>
                                        </p:attrNameLst>
                                      </p:cBhvr>
                                      <p:to>
                                        <p:strVal val="visible"/>
                                      </p:to>
                                    </p:set>
                                    <p:anim calcmode="lin" valueType="num">
                                      <p:cBhvr additive="base">
                                        <p:cTn id="23" dur="2000" fill="hold"/>
                                        <p:tgtEl>
                                          <p:spTgt spid="1991683">
                                            <p:txEl>
                                              <p:pRg st="7" end="7"/>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99168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57200" y="584200"/>
            <a:ext cx="8305800" cy="1016000"/>
          </a:xfrm>
        </p:spPr>
        <p:txBody>
          <a:bodyPr vert="horz" lIns="80434" tIns="39511" rIns="80434" bIns="39511" anchor="b" anchorCtr="0">
            <a:normAutofit fontScale="90000"/>
          </a:bodyPr>
          <a:lstStyle/>
          <a:p>
            <a:pPr eaLnBrk="1" hangingPunct="1"/>
            <a:r>
              <a:rPr lang="en-US"/>
              <a:t>Diabetes 2 - Who is at Risk?</a:t>
            </a:r>
            <a:r>
              <a:rPr lang="en-US" sz="3200"/>
              <a:t> </a:t>
            </a:r>
            <a:br>
              <a:rPr lang="en-US" sz="3200"/>
            </a:br>
            <a:r>
              <a:rPr lang="en-US" sz="2489"/>
              <a:t>(ADA Clinical Practice Guidelines</a:t>
            </a:r>
            <a:r>
              <a:rPr lang="en-US" sz="2844"/>
              <a:t>)</a:t>
            </a:r>
            <a:endParaRPr lang="en-US" sz="2844">
              <a:sym typeface="Monotype Sorts" pitchFamily="2" charset="2"/>
            </a:endParaRPr>
          </a:p>
        </p:txBody>
      </p:sp>
      <p:sp>
        <p:nvSpPr>
          <p:cNvPr id="1992707" name="Rectangle 3"/>
          <p:cNvSpPr>
            <a:spLocks noGrp="1" noChangeArrowheads="1"/>
          </p:cNvSpPr>
          <p:nvPr>
            <p:ph idx="1"/>
          </p:nvPr>
        </p:nvSpPr>
        <p:spPr>
          <a:xfrm>
            <a:off x="3384505" y="1634067"/>
            <a:ext cx="5302295" cy="4538133"/>
          </a:xfrm>
        </p:spPr>
        <p:txBody>
          <a:bodyPr vert="horz" lIns="80434" tIns="39511" rIns="80434" bIns="39511">
            <a:normAutofit/>
          </a:bodyPr>
          <a:lstStyle/>
          <a:p>
            <a:pPr eaLnBrk="1" hangingPunct="1">
              <a:buFont typeface="Wingdings" pitchFamily="2" charset="2"/>
              <a:buNone/>
            </a:pPr>
            <a:r>
              <a:rPr lang="en-US" sz="2489" b="1" dirty="0"/>
              <a:t>Risk factors cont’d</a:t>
            </a:r>
            <a:endParaRPr lang="en-US" sz="2489" dirty="0"/>
          </a:p>
          <a:p>
            <a:pPr lvl="1" eaLnBrk="1" hangingPunct="1">
              <a:buClr>
                <a:schemeClr val="hlink"/>
              </a:buClr>
            </a:pPr>
            <a:r>
              <a:rPr lang="en-US" sz="2844" dirty="0"/>
              <a:t>HTN - BP &gt; 140/90</a:t>
            </a:r>
            <a:endParaRPr lang="en-US" sz="3200" dirty="0"/>
          </a:p>
          <a:p>
            <a:pPr lvl="1" eaLnBrk="1" hangingPunct="1">
              <a:buClr>
                <a:schemeClr val="hlink"/>
              </a:buClr>
            </a:pPr>
            <a:r>
              <a:rPr lang="en-US" sz="2844" dirty="0"/>
              <a:t>HDL &lt; 35 or triglycerides &gt; 250</a:t>
            </a:r>
          </a:p>
          <a:p>
            <a:pPr lvl="1" eaLnBrk="1" hangingPunct="1">
              <a:buClr>
                <a:schemeClr val="hlink"/>
              </a:buClr>
            </a:pPr>
            <a:r>
              <a:rPr lang="en-US" sz="2844" dirty="0"/>
              <a:t>baby &gt;9 </a:t>
            </a:r>
            <a:r>
              <a:rPr lang="en-US" sz="2844" dirty="0" err="1"/>
              <a:t>lb</a:t>
            </a:r>
            <a:r>
              <a:rPr lang="en-US" sz="2844" dirty="0"/>
              <a:t> or history of Gestational Diabetes Mellitus </a:t>
            </a:r>
          </a:p>
          <a:p>
            <a:pPr lvl="1" eaLnBrk="1" hangingPunct="1">
              <a:buClr>
                <a:schemeClr val="hlink"/>
              </a:buClr>
            </a:pPr>
            <a:r>
              <a:rPr lang="en-US" sz="2489" dirty="0"/>
              <a:t>Polycystic ovary syndrome (PCOS)</a:t>
            </a:r>
          </a:p>
          <a:p>
            <a:pPr lvl="1">
              <a:buClr>
                <a:schemeClr val="hlink"/>
              </a:buClr>
            </a:pPr>
            <a:r>
              <a:rPr lang="en-US" sz="2500" dirty="0"/>
              <a:t>Other conditions </a:t>
            </a:r>
            <a:r>
              <a:rPr lang="en-US" sz="2500" dirty="0" err="1"/>
              <a:t>assoc</a:t>
            </a:r>
            <a:r>
              <a:rPr lang="en-US" sz="2500" dirty="0"/>
              <a:t> w/ insulin resistance:</a:t>
            </a:r>
          </a:p>
          <a:p>
            <a:pPr lvl="2">
              <a:buClr>
                <a:schemeClr val="hlink"/>
              </a:buClr>
            </a:pPr>
            <a:r>
              <a:rPr lang="en-US" sz="2100" dirty="0"/>
              <a:t>Severe obesity, </a:t>
            </a:r>
            <a:r>
              <a:rPr lang="en-US" sz="2100" dirty="0" err="1"/>
              <a:t>acanthosis</a:t>
            </a:r>
            <a:r>
              <a:rPr lang="en-US" sz="2100" dirty="0"/>
              <a:t> </a:t>
            </a:r>
            <a:r>
              <a:rPr lang="en-US" sz="2100" dirty="0" err="1"/>
              <a:t>nigricans</a:t>
            </a:r>
            <a:r>
              <a:rPr lang="en-US" sz="2100" dirty="0"/>
              <a:t> (AN)</a:t>
            </a:r>
          </a:p>
          <a:p>
            <a:pPr lvl="1" eaLnBrk="1" hangingPunct="1">
              <a:buClr>
                <a:schemeClr val="hlink"/>
              </a:buClr>
            </a:pPr>
            <a:endParaRPr lang="en-US" sz="2489" dirty="0"/>
          </a:p>
        </p:txBody>
      </p:sp>
      <p:pic>
        <p:nvPicPr>
          <p:cNvPr id="2" name="Picture 1"/>
          <p:cNvPicPr>
            <a:picLocks noChangeAspect="1"/>
          </p:cNvPicPr>
          <p:nvPr/>
        </p:nvPicPr>
        <p:blipFill>
          <a:blip r:embed="rId3"/>
          <a:stretch>
            <a:fillRect/>
          </a:stretch>
        </p:blipFill>
        <p:spPr>
          <a:xfrm>
            <a:off x="402426" y="2175295"/>
            <a:ext cx="2982079" cy="2091906"/>
          </a:xfrm>
          <a:prstGeom prst="rect">
            <a:avLst/>
          </a:prstGeom>
        </p:spPr>
      </p:pic>
    </p:spTree>
    <p:custDataLst>
      <p:tags r:id="rId1"/>
    </p:custDataLst>
    <p:extLst>
      <p:ext uri="{BB962C8B-B14F-4D97-AF65-F5344CB8AC3E}">
        <p14:creationId xmlns:p14="http://schemas.microsoft.com/office/powerpoint/2010/main" val="13513327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992707">
                                            <p:txEl>
                                              <p:pRg st="2" end="2"/>
                                            </p:txEl>
                                          </p:spTgt>
                                        </p:tgtEl>
                                        <p:attrNameLst>
                                          <p:attrName>style.visibility</p:attrName>
                                        </p:attrNameLst>
                                      </p:cBhvr>
                                      <p:to>
                                        <p:strVal val="visible"/>
                                      </p:to>
                                    </p:set>
                                    <p:anim calcmode="lin" valueType="num">
                                      <p:cBhvr additive="base">
                                        <p:cTn id="7" dur="2000" fill="hold"/>
                                        <p:tgtEl>
                                          <p:spTgt spid="1992707">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27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457200" y="381000"/>
            <a:ext cx="8229600" cy="762000"/>
          </a:xfrm>
        </p:spPr>
        <p:txBody>
          <a:bodyPr>
            <a:normAutofit/>
          </a:bodyPr>
          <a:lstStyle/>
          <a:p>
            <a:pPr eaLnBrk="1" hangingPunct="1"/>
            <a:r>
              <a:rPr lang="en-US" sz="4000" dirty="0" err="1"/>
              <a:t>Acanthosis</a:t>
            </a:r>
            <a:r>
              <a:rPr lang="en-US" sz="4000" dirty="0"/>
              <a:t> </a:t>
            </a:r>
            <a:r>
              <a:rPr lang="en-US" sz="4000" dirty="0" err="1"/>
              <a:t>Nigricans</a:t>
            </a:r>
            <a:r>
              <a:rPr lang="en-US" sz="4000" dirty="0"/>
              <a:t> (AN) 	</a:t>
            </a:r>
          </a:p>
        </p:txBody>
      </p:sp>
      <p:sp>
        <p:nvSpPr>
          <p:cNvPr id="83971" name="Rectangle 3"/>
          <p:cNvSpPr>
            <a:spLocks noGrp="1" noChangeArrowheads="1"/>
          </p:cNvSpPr>
          <p:nvPr>
            <p:ph type="body" idx="1"/>
          </p:nvPr>
        </p:nvSpPr>
        <p:spPr>
          <a:xfrm>
            <a:off x="465161" y="1295400"/>
            <a:ext cx="7239000" cy="4953000"/>
          </a:xfrm>
        </p:spPr>
        <p:txBody>
          <a:bodyPr/>
          <a:lstStyle/>
          <a:p>
            <a:pPr eaLnBrk="1" hangingPunct="1">
              <a:lnSpc>
                <a:spcPct val="90000"/>
              </a:lnSpc>
            </a:pPr>
            <a:r>
              <a:rPr lang="en-US" dirty="0"/>
              <a:t>Signals high insulin levels in bloodstream</a:t>
            </a:r>
          </a:p>
          <a:p>
            <a:pPr eaLnBrk="1" hangingPunct="1">
              <a:lnSpc>
                <a:spcPct val="90000"/>
              </a:lnSpc>
            </a:pPr>
            <a:r>
              <a:rPr lang="en-US" dirty="0"/>
              <a:t>Patches of darkened skin over parts of body that bend or rub against each other</a:t>
            </a:r>
          </a:p>
          <a:p>
            <a:pPr lvl="1" eaLnBrk="1" hangingPunct="1">
              <a:lnSpc>
                <a:spcPct val="90000"/>
              </a:lnSpc>
            </a:pPr>
            <a:r>
              <a:rPr lang="en-US" dirty="0"/>
              <a:t>Neck, underarm, waistline, groin, knuckles, elbows, toes</a:t>
            </a:r>
          </a:p>
          <a:p>
            <a:pPr lvl="1" eaLnBrk="1" hangingPunct="1">
              <a:lnSpc>
                <a:spcPct val="90000"/>
              </a:lnSpc>
            </a:pPr>
            <a:r>
              <a:rPr lang="en-US" dirty="0"/>
              <a:t>Skin tags on neck and darkened areas around eyes, nose and cheeks.</a:t>
            </a:r>
          </a:p>
          <a:p>
            <a:pPr eaLnBrk="1" hangingPunct="1">
              <a:lnSpc>
                <a:spcPct val="90000"/>
              </a:lnSpc>
            </a:pPr>
            <a:r>
              <a:rPr lang="en-US" dirty="0"/>
              <a:t>No cure, lesions regress with treatment of insulin resistance</a:t>
            </a:r>
          </a:p>
        </p:txBody>
      </p:sp>
    </p:spTree>
    <p:custDataLst>
      <p:tags r:id="rId1"/>
    </p:custDataLst>
    <p:extLst>
      <p:ext uri="{BB962C8B-B14F-4D97-AF65-F5344CB8AC3E}">
        <p14:creationId xmlns:p14="http://schemas.microsoft.com/office/powerpoint/2010/main" val="3113573855"/>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severe acanthosis nigricans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685800"/>
            <a:ext cx="7620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Rectangle 3"/>
          <p:cNvSpPr>
            <a:spLocks noChangeArrowheads="1"/>
          </p:cNvSpPr>
          <p:nvPr/>
        </p:nvSpPr>
        <p:spPr bwMode="auto">
          <a:xfrm>
            <a:off x="533400" y="5410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b="1" i="1" dirty="0" err="1">
                <a:solidFill>
                  <a:srgbClr val="8DF658"/>
                </a:solidFill>
              </a:rPr>
              <a:t>Acanthosis</a:t>
            </a:r>
            <a:r>
              <a:rPr lang="en-US" b="1" i="1" dirty="0">
                <a:solidFill>
                  <a:srgbClr val="8DF658"/>
                </a:solidFill>
              </a:rPr>
              <a:t> </a:t>
            </a:r>
            <a:r>
              <a:rPr lang="en-US" b="1" i="1" dirty="0" err="1">
                <a:solidFill>
                  <a:srgbClr val="8DF658"/>
                </a:solidFill>
              </a:rPr>
              <a:t>Nigricans</a:t>
            </a:r>
            <a:endParaRPr lang="en-US" b="1" i="1" dirty="0">
              <a:solidFill>
                <a:srgbClr val="8DF658"/>
              </a:solidFill>
            </a:endParaRPr>
          </a:p>
        </p:txBody>
      </p:sp>
    </p:spTree>
    <p:custDataLst>
      <p:tags r:id="rId1"/>
    </p:custDataLst>
    <p:extLst>
      <p:ext uri="{BB962C8B-B14F-4D97-AF65-F5344CB8AC3E}">
        <p14:creationId xmlns:p14="http://schemas.microsoft.com/office/powerpoint/2010/main" val="1814663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normAutofit/>
          </a:bodyPr>
          <a:lstStyle/>
          <a:p>
            <a:pPr eaLnBrk="1" hangingPunct="1"/>
            <a:r>
              <a:rPr lang="en-US"/>
              <a:t>Diabetes Detectives Needed</a:t>
            </a:r>
          </a:p>
        </p:txBody>
      </p:sp>
      <p:sp>
        <p:nvSpPr>
          <p:cNvPr id="1684483" name="Rectangle 3"/>
          <p:cNvSpPr>
            <a:spLocks noGrp="1" noChangeArrowheads="1"/>
          </p:cNvSpPr>
          <p:nvPr>
            <p:ph sz="quarter" idx="1"/>
          </p:nvPr>
        </p:nvSpPr>
        <p:spPr>
          <a:xfrm>
            <a:off x="3429000" y="1219200"/>
            <a:ext cx="5257800" cy="4937760"/>
          </a:xfrm>
        </p:spPr>
        <p:txBody>
          <a:bodyPr/>
          <a:lstStyle/>
          <a:p>
            <a:pPr eaLnBrk="1" hangingPunct="1">
              <a:defRPr/>
            </a:pPr>
            <a:r>
              <a:rPr lang="en-US" dirty="0"/>
              <a:t>On average – takes 6.5 years to diagnose diabetes</a:t>
            </a:r>
          </a:p>
          <a:p>
            <a:pPr eaLnBrk="1" hangingPunct="1">
              <a:defRPr/>
            </a:pPr>
            <a:r>
              <a:rPr lang="en-US" dirty="0"/>
              <a:t>1/4 of all people with diabetes don’t know they have it</a:t>
            </a:r>
          </a:p>
          <a:p>
            <a:pPr eaLnBrk="1" hangingPunct="1">
              <a:defRPr/>
            </a:pPr>
            <a:endParaRPr lang="en-US" dirty="0"/>
          </a:p>
        </p:txBody>
      </p:sp>
      <p:pic>
        <p:nvPicPr>
          <p:cNvPr id="52228" name="Picture 4" descr="uf1qah1w[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1752600"/>
            <a:ext cx="261257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43610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8448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55613" y="273050"/>
            <a:ext cx="8226425" cy="565150"/>
          </a:xfrm>
        </p:spPr>
        <p:txBody>
          <a:bodyPr lIns="90488" tIns="44450" rIns="90488" bIns="44450">
            <a:noAutofit/>
          </a:bodyPr>
          <a:lstStyle/>
          <a:p>
            <a:pPr eaLnBrk="1" hangingPunct="1"/>
            <a:r>
              <a:rPr lang="en-US" sz="4000" dirty="0"/>
              <a:t>Ominous Octet</a:t>
            </a:r>
          </a:p>
        </p:txBody>
      </p:sp>
      <p:pic>
        <p:nvPicPr>
          <p:cNvPr id="88067" name="Picture 276" descr="MCj01975660000[1]"/>
          <p:cNvPicPr>
            <a:picLocks noGrp="1" noChangeAspect="1" noChangeArrowheads="1"/>
          </p:cNvPicPr>
          <p:nvPr>
            <p:ph sz="half" idx="1"/>
          </p:nvPr>
        </p:nvPicPr>
        <p:blipFill>
          <a:blip r:embed="rId5" cstate="print">
            <a:extLst>
              <a:ext uri="{28A0092B-C50C-407E-A947-70E740481C1C}">
                <a14:useLocalDpi xmlns:a14="http://schemas.microsoft.com/office/drawing/2010/main" val="0"/>
              </a:ext>
            </a:extLst>
          </a:blip>
          <a:srcRect/>
          <a:stretch>
            <a:fillRect/>
          </a:stretch>
        </p:blipFill>
        <p:spPr>
          <a:xfrm>
            <a:off x="304800" y="838200"/>
            <a:ext cx="1524000" cy="1500188"/>
          </a:xfrm>
          <a:noFill/>
        </p:spPr>
      </p:pic>
      <p:pic>
        <p:nvPicPr>
          <p:cNvPr id="88068" name="Picture 277" descr="MCHM00246_0000[1]"/>
          <p:cNvPicPr>
            <a:picLocks noGrp="1" noChangeAspect="1" noChangeArrowheads="1"/>
          </p:cNvPicPr>
          <p:nvPr>
            <p:ph sz="quarter" idx="2"/>
          </p:nvPr>
        </p:nvPicPr>
        <p:blipFill>
          <a:blip r:embed="rId6" cstate="print">
            <a:extLst>
              <a:ext uri="{28A0092B-C50C-407E-A947-70E740481C1C}">
                <a14:useLocalDpi xmlns:a14="http://schemas.microsoft.com/office/drawing/2010/main" val="0"/>
              </a:ext>
            </a:extLst>
          </a:blip>
          <a:srcRect/>
          <a:stretch>
            <a:fillRect/>
          </a:stretch>
        </p:blipFill>
        <p:spPr>
          <a:xfrm>
            <a:off x="7315200" y="304800"/>
            <a:ext cx="1101725" cy="1484313"/>
          </a:xfrm>
          <a:noFill/>
        </p:spPr>
      </p:pic>
      <p:pic>
        <p:nvPicPr>
          <p:cNvPr id="88069" name="Picture 3"/>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5486400"/>
            <a:ext cx="1579563"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8070" name="Freeform 5"/>
          <p:cNvSpPr>
            <a:spLocks/>
          </p:cNvSpPr>
          <p:nvPr/>
        </p:nvSpPr>
        <p:spPr bwMode="auto">
          <a:xfrm>
            <a:off x="6140450" y="4008438"/>
            <a:ext cx="825500" cy="1022350"/>
          </a:xfrm>
          <a:custGeom>
            <a:avLst/>
            <a:gdLst>
              <a:gd name="T0" fmla="*/ 2147483646 w 584"/>
              <a:gd name="T1" fmla="*/ 2147483646 h 644"/>
              <a:gd name="T2" fmla="*/ 2147483646 w 584"/>
              <a:gd name="T3" fmla="*/ 2147483646 h 644"/>
              <a:gd name="T4" fmla="*/ 2147483646 w 584"/>
              <a:gd name="T5" fmla="*/ 2147483646 h 644"/>
              <a:gd name="T6" fmla="*/ 2147483646 w 584"/>
              <a:gd name="T7" fmla="*/ 2147483646 h 644"/>
              <a:gd name="T8" fmla="*/ 2147483646 w 584"/>
              <a:gd name="T9" fmla="*/ 2147483646 h 644"/>
              <a:gd name="T10" fmla="*/ 2147483646 w 584"/>
              <a:gd name="T11" fmla="*/ 2147483646 h 644"/>
              <a:gd name="T12" fmla="*/ 2147483646 w 584"/>
              <a:gd name="T13" fmla="*/ 2147483646 h 644"/>
              <a:gd name="T14" fmla="*/ 2147483646 w 584"/>
              <a:gd name="T15" fmla="*/ 2147483646 h 644"/>
              <a:gd name="T16" fmla="*/ 2147483646 w 584"/>
              <a:gd name="T17" fmla="*/ 2147483646 h 644"/>
              <a:gd name="T18" fmla="*/ 2147483646 w 584"/>
              <a:gd name="T19" fmla="*/ 2147483646 h 644"/>
              <a:gd name="T20" fmla="*/ 2147483646 w 584"/>
              <a:gd name="T21" fmla="*/ 2147483646 h 644"/>
              <a:gd name="T22" fmla="*/ 2147483646 w 584"/>
              <a:gd name="T23" fmla="*/ 2147483646 h 644"/>
              <a:gd name="T24" fmla="*/ 2147483646 w 584"/>
              <a:gd name="T25" fmla="*/ 2147483646 h 644"/>
              <a:gd name="T26" fmla="*/ 2147483646 w 584"/>
              <a:gd name="T27" fmla="*/ 2147483646 h 644"/>
              <a:gd name="T28" fmla="*/ 2147483646 w 584"/>
              <a:gd name="T29" fmla="*/ 2147483646 h 644"/>
              <a:gd name="T30" fmla="*/ 2147483646 w 584"/>
              <a:gd name="T31" fmla="*/ 2147483646 h 644"/>
              <a:gd name="T32" fmla="*/ 2147483646 w 584"/>
              <a:gd name="T33" fmla="*/ 2147483646 h 644"/>
              <a:gd name="T34" fmla="*/ 2147483646 w 584"/>
              <a:gd name="T35" fmla="*/ 2147483646 h 644"/>
              <a:gd name="T36" fmla="*/ 2147483646 w 584"/>
              <a:gd name="T37" fmla="*/ 2147483646 h 644"/>
              <a:gd name="T38" fmla="*/ 2147483646 w 584"/>
              <a:gd name="T39" fmla="*/ 2147483646 h 644"/>
              <a:gd name="T40" fmla="*/ 2147483646 w 584"/>
              <a:gd name="T41" fmla="*/ 2147483646 h 644"/>
              <a:gd name="T42" fmla="*/ 2147483646 w 584"/>
              <a:gd name="T43" fmla="*/ 2147483646 h 644"/>
              <a:gd name="T44" fmla="*/ 2147483646 w 584"/>
              <a:gd name="T45" fmla="*/ 2147483646 h 644"/>
              <a:gd name="T46" fmla="*/ 2147483646 w 584"/>
              <a:gd name="T47" fmla="*/ 2147483646 h 644"/>
              <a:gd name="T48" fmla="*/ 2147483646 w 584"/>
              <a:gd name="T49" fmla="*/ 2147483646 h 644"/>
              <a:gd name="T50" fmla="*/ 2147483646 w 584"/>
              <a:gd name="T51" fmla="*/ 2147483646 h 644"/>
              <a:gd name="T52" fmla="*/ 2147483646 w 584"/>
              <a:gd name="T53" fmla="*/ 2147483646 h 644"/>
              <a:gd name="T54" fmla="*/ 2147483646 w 584"/>
              <a:gd name="T55" fmla="*/ 2147483646 h 644"/>
              <a:gd name="T56" fmla="*/ 2147483646 w 584"/>
              <a:gd name="T57" fmla="*/ 2147483646 h 644"/>
              <a:gd name="T58" fmla="*/ 2147483646 w 584"/>
              <a:gd name="T59" fmla="*/ 2147483646 h 644"/>
              <a:gd name="T60" fmla="*/ 2147483646 w 584"/>
              <a:gd name="T61" fmla="*/ 2147483646 h 644"/>
              <a:gd name="T62" fmla="*/ 2147483646 w 584"/>
              <a:gd name="T63" fmla="*/ 2147483646 h 644"/>
              <a:gd name="T64" fmla="*/ 2147483646 w 584"/>
              <a:gd name="T65" fmla="*/ 2147483646 h 644"/>
              <a:gd name="T66" fmla="*/ 2147483646 w 584"/>
              <a:gd name="T67" fmla="*/ 2147483646 h 644"/>
              <a:gd name="T68" fmla="*/ 2147483646 w 584"/>
              <a:gd name="T69" fmla="*/ 2147483646 h 644"/>
              <a:gd name="T70" fmla="*/ 2147483646 w 584"/>
              <a:gd name="T71" fmla="*/ 0 h 644"/>
              <a:gd name="T72" fmla="*/ 2147483646 w 584"/>
              <a:gd name="T73" fmla="*/ 2147483646 h 644"/>
              <a:gd name="T74" fmla="*/ 2147483646 w 584"/>
              <a:gd name="T75" fmla="*/ 2147483646 h 644"/>
              <a:gd name="T76" fmla="*/ 2147483646 w 584"/>
              <a:gd name="T77" fmla="*/ 2147483646 h 644"/>
              <a:gd name="T78" fmla="*/ 2147483646 w 584"/>
              <a:gd name="T79" fmla="*/ 2147483646 h 644"/>
              <a:gd name="T80" fmla="*/ 2147483646 w 584"/>
              <a:gd name="T81" fmla="*/ 2147483646 h 644"/>
              <a:gd name="T82" fmla="*/ 2147483646 w 584"/>
              <a:gd name="T83" fmla="*/ 2147483646 h 644"/>
              <a:gd name="T84" fmla="*/ 2147483646 w 584"/>
              <a:gd name="T85" fmla="*/ 2147483646 h 644"/>
              <a:gd name="T86" fmla="*/ 2147483646 w 584"/>
              <a:gd name="T87" fmla="*/ 2147483646 h 644"/>
              <a:gd name="T88" fmla="*/ 2147483646 w 584"/>
              <a:gd name="T89" fmla="*/ 2147483646 h 644"/>
              <a:gd name="T90" fmla="*/ 2147483646 w 584"/>
              <a:gd name="T91" fmla="*/ 2147483646 h 644"/>
              <a:gd name="T92" fmla="*/ 2147483646 w 584"/>
              <a:gd name="T93" fmla="*/ 2147483646 h 644"/>
              <a:gd name="T94" fmla="*/ 2147483646 w 584"/>
              <a:gd name="T95" fmla="*/ 2147483646 h 644"/>
              <a:gd name="T96" fmla="*/ 2147483646 w 584"/>
              <a:gd name="T97" fmla="*/ 2147483646 h 644"/>
              <a:gd name="T98" fmla="*/ 2147483646 w 584"/>
              <a:gd name="T99" fmla="*/ 2147483646 h 644"/>
              <a:gd name="T100" fmla="*/ 2147483646 w 584"/>
              <a:gd name="T101" fmla="*/ 2147483646 h 644"/>
              <a:gd name="T102" fmla="*/ 2147483646 w 584"/>
              <a:gd name="T103" fmla="*/ 2147483646 h 644"/>
              <a:gd name="T104" fmla="*/ 2147483646 w 584"/>
              <a:gd name="T105" fmla="*/ 2147483646 h 644"/>
              <a:gd name="T106" fmla="*/ 2147483646 w 584"/>
              <a:gd name="T107" fmla="*/ 2147483646 h 644"/>
              <a:gd name="T108" fmla="*/ 2147483646 w 584"/>
              <a:gd name="T109" fmla="*/ 2147483646 h 644"/>
              <a:gd name="T110" fmla="*/ 2147483646 w 584"/>
              <a:gd name="T111" fmla="*/ 2147483646 h 644"/>
              <a:gd name="T112" fmla="*/ 2147483646 w 584"/>
              <a:gd name="T113" fmla="*/ 2147483646 h 644"/>
              <a:gd name="T114" fmla="*/ 2147483646 w 584"/>
              <a:gd name="T115" fmla="*/ 2147483646 h 644"/>
              <a:gd name="T116" fmla="*/ 2147483646 w 584"/>
              <a:gd name="T117" fmla="*/ 2147483646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1" name="Freeform 6"/>
          <p:cNvSpPr>
            <a:spLocks/>
          </p:cNvSpPr>
          <p:nvPr/>
        </p:nvSpPr>
        <p:spPr bwMode="auto">
          <a:xfrm>
            <a:off x="6140450" y="4008438"/>
            <a:ext cx="825500" cy="1022350"/>
          </a:xfrm>
          <a:custGeom>
            <a:avLst/>
            <a:gdLst>
              <a:gd name="T0" fmla="*/ 2147483646 w 584"/>
              <a:gd name="T1" fmla="*/ 2147483646 h 644"/>
              <a:gd name="T2" fmla="*/ 2147483646 w 584"/>
              <a:gd name="T3" fmla="*/ 2147483646 h 644"/>
              <a:gd name="T4" fmla="*/ 2147483646 w 584"/>
              <a:gd name="T5" fmla="*/ 2147483646 h 644"/>
              <a:gd name="T6" fmla="*/ 2147483646 w 584"/>
              <a:gd name="T7" fmla="*/ 2147483646 h 644"/>
              <a:gd name="T8" fmla="*/ 2147483646 w 584"/>
              <a:gd name="T9" fmla="*/ 2147483646 h 644"/>
              <a:gd name="T10" fmla="*/ 2147483646 w 584"/>
              <a:gd name="T11" fmla="*/ 2147483646 h 644"/>
              <a:gd name="T12" fmla="*/ 2147483646 w 584"/>
              <a:gd name="T13" fmla="*/ 2147483646 h 644"/>
              <a:gd name="T14" fmla="*/ 2147483646 w 584"/>
              <a:gd name="T15" fmla="*/ 2147483646 h 644"/>
              <a:gd name="T16" fmla="*/ 2147483646 w 584"/>
              <a:gd name="T17" fmla="*/ 2147483646 h 644"/>
              <a:gd name="T18" fmla="*/ 2147483646 w 584"/>
              <a:gd name="T19" fmla="*/ 2147483646 h 644"/>
              <a:gd name="T20" fmla="*/ 2147483646 w 584"/>
              <a:gd name="T21" fmla="*/ 2147483646 h 644"/>
              <a:gd name="T22" fmla="*/ 2147483646 w 584"/>
              <a:gd name="T23" fmla="*/ 2147483646 h 644"/>
              <a:gd name="T24" fmla="*/ 2147483646 w 584"/>
              <a:gd name="T25" fmla="*/ 2147483646 h 644"/>
              <a:gd name="T26" fmla="*/ 2147483646 w 584"/>
              <a:gd name="T27" fmla="*/ 2147483646 h 644"/>
              <a:gd name="T28" fmla="*/ 2147483646 w 584"/>
              <a:gd name="T29" fmla="*/ 2147483646 h 644"/>
              <a:gd name="T30" fmla="*/ 2147483646 w 584"/>
              <a:gd name="T31" fmla="*/ 2147483646 h 644"/>
              <a:gd name="T32" fmla="*/ 2147483646 w 584"/>
              <a:gd name="T33" fmla="*/ 2147483646 h 644"/>
              <a:gd name="T34" fmla="*/ 2147483646 w 584"/>
              <a:gd name="T35" fmla="*/ 2147483646 h 644"/>
              <a:gd name="T36" fmla="*/ 2147483646 w 584"/>
              <a:gd name="T37" fmla="*/ 2147483646 h 644"/>
              <a:gd name="T38" fmla="*/ 2147483646 w 584"/>
              <a:gd name="T39" fmla="*/ 2147483646 h 644"/>
              <a:gd name="T40" fmla="*/ 2147483646 w 584"/>
              <a:gd name="T41" fmla="*/ 2147483646 h 644"/>
              <a:gd name="T42" fmla="*/ 2147483646 w 584"/>
              <a:gd name="T43" fmla="*/ 2147483646 h 644"/>
              <a:gd name="T44" fmla="*/ 2147483646 w 584"/>
              <a:gd name="T45" fmla="*/ 2147483646 h 644"/>
              <a:gd name="T46" fmla="*/ 2147483646 w 584"/>
              <a:gd name="T47" fmla="*/ 2147483646 h 644"/>
              <a:gd name="T48" fmla="*/ 2147483646 w 584"/>
              <a:gd name="T49" fmla="*/ 2147483646 h 644"/>
              <a:gd name="T50" fmla="*/ 2147483646 w 584"/>
              <a:gd name="T51" fmla="*/ 2147483646 h 644"/>
              <a:gd name="T52" fmla="*/ 2147483646 w 584"/>
              <a:gd name="T53" fmla="*/ 2147483646 h 644"/>
              <a:gd name="T54" fmla="*/ 2147483646 w 584"/>
              <a:gd name="T55" fmla="*/ 2147483646 h 644"/>
              <a:gd name="T56" fmla="*/ 2147483646 w 584"/>
              <a:gd name="T57" fmla="*/ 2147483646 h 644"/>
              <a:gd name="T58" fmla="*/ 2147483646 w 584"/>
              <a:gd name="T59" fmla="*/ 2147483646 h 644"/>
              <a:gd name="T60" fmla="*/ 2147483646 w 584"/>
              <a:gd name="T61" fmla="*/ 2147483646 h 644"/>
              <a:gd name="T62" fmla="*/ 2147483646 w 584"/>
              <a:gd name="T63" fmla="*/ 2147483646 h 644"/>
              <a:gd name="T64" fmla="*/ 2147483646 w 584"/>
              <a:gd name="T65" fmla="*/ 2147483646 h 644"/>
              <a:gd name="T66" fmla="*/ 2147483646 w 584"/>
              <a:gd name="T67" fmla="*/ 2147483646 h 644"/>
              <a:gd name="T68" fmla="*/ 2147483646 w 584"/>
              <a:gd name="T69" fmla="*/ 2147483646 h 644"/>
              <a:gd name="T70" fmla="*/ 2147483646 w 584"/>
              <a:gd name="T71" fmla="*/ 0 h 644"/>
              <a:gd name="T72" fmla="*/ 2147483646 w 584"/>
              <a:gd name="T73" fmla="*/ 2147483646 h 644"/>
              <a:gd name="T74" fmla="*/ 2147483646 w 584"/>
              <a:gd name="T75" fmla="*/ 2147483646 h 644"/>
              <a:gd name="T76" fmla="*/ 2147483646 w 584"/>
              <a:gd name="T77" fmla="*/ 2147483646 h 644"/>
              <a:gd name="T78" fmla="*/ 2147483646 w 584"/>
              <a:gd name="T79" fmla="*/ 2147483646 h 644"/>
              <a:gd name="T80" fmla="*/ 2147483646 w 584"/>
              <a:gd name="T81" fmla="*/ 2147483646 h 644"/>
              <a:gd name="T82" fmla="*/ 2147483646 w 584"/>
              <a:gd name="T83" fmla="*/ 2147483646 h 644"/>
              <a:gd name="T84" fmla="*/ 2147483646 w 584"/>
              <a:gd name="T85" fmla="*/ 2147483646 h 644"/>
              <a:gd name="T86" fmla="*/ 2147483646 w 584"/>
              <a:gd name="T87" fmla="*/ 2147483646 h 644"/>
              <a:gd name="T88" fmla="*/ 2147483646 w 584"/>
              <a:gd name="T89" fmla="*/ 2147483646 h 644"/>
              <a:gd name="T90" fmla="*/ 2147483646 w 584"/>
              <a:gd name="T91" fmla="*/ 2147483646 h 644"/>
              <a:gd name="T92" fmla="*/ 2147483646 w 584"/>
              <a:gd name="T93" fmla="*/ 2147483646 h 644"/>
              <a:gd name="T94" fmla="*/ 2147483646 w 584"/>
              <a:gd name="T95" fmla="*/ 2147483646 h 644"/>
              <a:gd name="T96" fmla="*/ 2147483646 w 584"/>
              <a:gd name="T97" fmla="*/ 2147483646 h 644"/>
              <a:gd name="T98" fmla="*/ 2147483646 w 584"/>
              <a:gd name="T99" fmla="*/ 2147483646 h 644"/>
              <a:gd name="T100" fmla="*/ 2147483646 w 584"/>
              <a:gd name="T101" fmla="*/ 2147483646 h 644"/>
              <a:gd name="T102" fmla="*/ 2147483646 w 584"/>
              <a:gd name="T103" fmla="*/ 2147483646 h 644"/>
              <a:gd name="T104" fmla="*/ 2147483646 w 584"/>
              <a:gd name="T105" fmla="*/ 2147483646 h 644"/>
              <a:gd name="T106" fmla="*/ 2147483646 w 584"/>
              <a:gd name="T107" fmla="*/ 2147483646 h 644"/>
              <a:gd name="T108" fmla="*/ 2147483646 w 584"/>
              <a:gd name="T109" fmla="*/ 2147483646 h 644"/>
              <a:gd name="T110" fmla="*/ 2147483646 w 584"/>
              <a:gd name="T111" fmla="*/ 2147483646 h 644"/>
              <a:gd name="T112" fmla="*/ 2147483646 w 584"/>
              <a:gd name="T113" fmla="*/ 2147483646 h 644"/>
              <a:gd name="T114" fmla="*/ 2147483646 w 584"/>
              <a:gd name="T115" fmla="*/ 2147483646 h 644"/>
              <a:gd name="T116" fmla="*/ 2147483646 w 584"/>
              <a:gd name="T117" fmla="*/ 2147483646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path>
            </a:pathLst>
          </a:custGeom>
          <a:solidFill>
            <a:schemeClr val="hlink"/>
          </a:solidFill>
          <a:ln w="6350">
            <a:solidFill>
              <a:srgbClr val="FF6666"/>
            </a:solidFill>
            <a:round/>
            <a:headEnd/>
            <a:tailEnd/>
          </a:ln>
        </p:spPr>
        <p:txBody>
          <a:bodyPr/>
          <a:lstStyle/>
          <a:p>
            <a:endParaRPr lang="en-US"/>
          </a:p>
        </p:txBody>
      </p:sp>
      <p:sp>
        <p:nvSpPr>
          <p:cNvPr id="88072" name="Freeform 7"/>
          <p:cNvSpPr>
            <a:spLocks/>
          </p:cNvSpPr>
          <p:nvPr/>
        </p:nvSpPr>
        <p:spPr bwMode="auto">
          <a:xfrm>
            <a:off x="6286500" y="4741863"/>
            <a:ext cx="280988" cy="263525"/>
          </a:xfrm>
          <a:custGeom>
            <a:avLst/>
            <a:gdLst>
              <a:gd name="T0" fmla="*/ 2147483646 w 199"/>
              <a:gd name="T1" fmla="*/ 2147483646 h 166"/>
              <a:gd name="T2" fmla="*/ 2147483646 w 199"/>
              <a:gd name="T3" fmla="*/ 2147483646 h 166"/>
              <a:gd name="T4" fmla="*/ 2147483646 w 199"/>
              <a:gd name="T5" fmla="*/ 2147483646 h 166"/>
              <a:gd name="T6" fmla="*/ 2147483646 w 199"/>
              <a:gd name="T7" fmla="*/ 2147483646 h 166"/>
              <a:gd name="T8" fmla="*/ 2147483646 w 199"/>
              <a:gd name="T9" fmla="*/ 2147483646 h 166"/>
              <a:gd name="T10" fmla="*/ 2147483646 w 199"/>
              <a:gd name="T11" fmla="*/ 2147483646 h 166"/>
              <a:gd name="T12" fmla="*/ 2147483646 w 199"/>
              <a:gd name="T13" fmla="*/ 2147483646 h 166"/>
              <a:gd name="T14" fmla="*/ 2147483646 w 199"/>
              <a:gd name="T15" fmla="*/ 2147483646 h 166"/>
              <a:gd name="T16" fmla="*/ 2147483646 w 199"/>
              <a:gd name="T17" fmla="*/ 2147483646 h 166"/>
              <a:gd name="T18" fmla="*/ 2147483646 w 199"/>
              <a:gd name="T19" fmla="*/ 2147483646 h 166"/>
              <a:gd name="T20" fmla="*/ 2147483646 w 199"/>
              <a:gd name="T21" fmla="*/ 2147483646 h 166"/>
              <a:gd name="T22" fmla="*/ 2147483646 w 199"/>
              <a:gd name="T23" fmla="*/ 2147483646 h 166"/>
              <a:gd name="T24" fmla="*/ 2147483646 w 199"/>
              <a:gd name="T25" fmla="*/ 2147483646 h 166"/>
              <a:gd name="T26" fmla="*/ 2147483646 w 199"/>
              <a:gd name="T27" fmla="*/ 2147483646 h 166"/>
              <a:gd name="T28" fmla="*/ 2147483646 w 199"/>
              <a:gd name="T29" fmla="*/ 2147483646 h 166"/>
              <a:gd name="T30" fmla="*/ 2147483646 w 199"/>
              <a:gd name="T31" fmla="*/ 2147483646 h 166"/>
              <a:gd name="T32" fmla="*/ 2147483646 w 199"/>
              <a:gd name="T33" fmla="*/ 2147483646 h 166"/>
              <a:gd name="T34" fmla="*/ 2147483646 w 199"/>
              <a:gd name="T35" fmla="*/ 2147483646 h 166"/>
              <a:gd name="T36" fmla="*/ 2147483646 w 199"/>
              <a:gd name="T37" fmla="*/ 2147483646 h 166"/>
              <a:gd name="T38" fmla="*/ 2147483646 w 199"/>
              <a:gd name="T39" fmla="*/ 2147483646 h 166"/>
              <a:gd name="T40" fmla="*/ 2147483646 w 199"/>
              <a:gd name="T41" fmla="*/ 2147483646 h 166"/>
              <a:gd name="T42" fmla="*/ 2147483646 w 199"/>
              <a:gd name="T43" fmla="*/ 2147483646 h 166"/>
              <a:gd name="T44" fmla="*/ 2147483646 w 199"/>
              <a:gd name="T45" fmla="*/ 2147483646 h 166"/>
              <a:gd name="T46" fmla="*/ 2147483646 w 199"/>
              <a:gd name="T47" fmla="*/ 2147483646 h 166"/>
              <a:gd name="T48" fmla="*/ 2147483646 w 199"/>
              <a:gd name="T49" fmla="*/ 2147483646 h 166"/>
              <a:gd name="T50" fmla="*/ 2147483646 w 199"/>
              <a:gd name="T51" fmla="*/ 2147483646 h 166"/>
              <a:gd name="T52" fmla="*/ 2147483646 w 199"/>
              <a:gd name="T53" fmla="*/ 2147483646 h 166"/>
              <a:gd name="T54" fmla="*/ 2147483646 w 199"/>
              <a:gd name="T55" fmla="*/ 2147483646 h 166"/>
              <a:gd name="T56" fmla="*/ 2147483646 w 199"/>
              <a:gd name="T57" fmla="*/ 2147483646 h 166"/>
              <a:gd name="T58" fmla="*/ 2147483646 w 199"/>
              <a:gd name="T59" fmla="*/ 2147483646 h 166"/>
              <a:gd name="T60" fmla="*/ 2147483646 w 199"/>
              <a:gd name="T61" fmla="*/ 2147483646 h 166"/>
              <a:gd name="T62" fmla="*/ 2147483646 w 199"/>
              <a:gd name="T63" fmla="*/ 2147483646 h 166"/>
              <a:gd name="T64" fmla="*/ 2147483646 w 199"/>
              <a:gd name="T65" fmla="*/ 2147483646 h 166"/>
              <a:gd name="T66" fmla="*/ 2147483646 w 199"/>
              <a:gd name="T67" fmla="*/ 2147483646 h 166"/>
              <a:gd name="T68" fmla="*/ 2147483646 w 199"/>
              <a:gd name="T69" fmla="*/ 2147483646 h 166"/>
              <a:gd name="T70" fmla="*/ 2147483646 w 199"/>
              <a:gd name="T71" fmla="*/ 2147483646 h 166"/>
              <a:gd name="T72" fmla="*/ 2147483646 w 199"/>
              <a:gd name="T73" fmla="*/ 0 h 166"/>
              <a:gd name="T74" fmla="*/ 2147483646 w 199"/>
              <a:gd name="T75" fmla="*/ 2147483646 h 166"/>
              <a:gd name="T76" fmla="*/ 2147483646 w 199"/>
              <a:gd name="T77" fmla="*/ 2147483646 h 166"/>
              <a:gd name="T78" fmla="*/ 2147483646 w 199"/>
              <a:gd name="T79" fmla="*/ 2147483646 h 166"/>
              <a:gd name="T80" fmla="*/ 2147483646 w 199"/>
              <a:gd name="T81" fmla="*/ 2147483646 h 166"/>
              <a:gd name="T82" fmla="*/ 2147483646 w 199"/>
              <a:gd name="T83" fmla="*/ 2147483646 h 166"/>
              <a:gd name="T84" fmla="*/ 2147483646 w 199"/>
              <a:gd name="T85" fmla="*/ 2147483646 h 166"/>
              <a:gd name="T86" fmla="*/ 2147483646 w 199"/>
              <a:gd name="T87" fmla="*/ 2147483646 h 166"/>
              <a:gd name="T88" fmla="*/ 2147483646 w 199"/>
              <a:gd name="T89" fmla="*/ 2147483646 h 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9"/>
              <a:gd name="T136" fmla="*/ 0 h 166"/>
              <a:gd name="T137" fmla="*/ 199 w 199"/>
              <a:gd name="T138" fmla="*/ 166 h 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9" h="166">
                <a:moveTo>
                  <a:pt x="30" y="70"/>
                </a:moveTo>
                <a:lnTo>
                  <a:pt x="27" y="83"/>
                </a:lnTo>
                <a:lnTo>
                  <a:pt x="24" y="93"/>
                </a:lnTo>
                <a:lnTo>
                  <a:pt x="20" y="104"/>
                </a:lnTo>
                <a:lnTo>
                  <a:pt x="14" y="113"/>
                </a:lnTo>
                <a:lnTo>
                  <a:pt x="9" y="121"/>
                </a:lnTo>
                <a:lnTo>
                  <a:pt x="5" y="130"/>
                </a:lnTo>
                <a:lnTo>
                  <a:pt x="2" y="142"/>
                </a:lnTo>
                <a:lnTo>
                  <a:pt x="0" y="155"/>
                </a:lnTo>
                <a:lnTo>
                  <a:pt x="3" y="160"/>
                </a:lnTo>
                <a:lnTo>
                  <a:pt x="8" y="163"/>
                </a:lnTo>
                <a:lnTo>
                  <a:pt x="12" y="164"/>
                </a:lnTo>
                <a:lnTo>
                  <a:pt x="17" y="166"/>
                </a:lnTo>
                <a:lnTo>
                  <a:pt x="27" y="166"/>
                </a:lnTo>
                <a:lnTo>
                  <a:pt x="37" y="164"/>
                </a:lnTo>
                <a:lnTo>
                  <a:pt x="48" y="160"/>
                </a:lnTo>
                <a:lnTo>
                  <a:pt x="58" y="155"/>
                </a:lnTo>
                <a:lnTo>
                  <a:pt x="68" y="151"/>
                </a:lnTo>
                <a:lnTo>
                  <a:pt x="77" y="148"/>
                </a:lnTo>
                <a:lnTo>
                  <a:pt x="83" y="147"/>
                </a:lnTo>
                <a:lnTo>
                  <a:pt x="89" y="144"/>
                </a:lnTo>
                <a:lnTo>
                  <a:pt x="95" y="141"/>
                </a:lnTo>
                <a:lnTo>
                  <a:pt x="101" y="138"/>
                </a:lnTo>
                <a:lnTo>
                  <a:pt x="107" y="135"/>
                </a:lnTo>
                <a:lnTo>
                  <a:pt x="113" y="132"/>
                </a:lnTo>
                <a:lnTo>
                  <a:pt x="119" y="130"/>
                </a:lnTo>
                <a:lnTo>
                  <a:pt x="126" y="127"/>
                </a:lnTo>
                <a:lnTo>
                  <a:pt x="129" y="124"/>
                </a:lnTo>
                <a:lnTo>
                  <a:pt x="132" y="121"/>
                </a:lnTo>
                <a:lnTo>
                  <a:pt x="135" y="118"/>
                </a:lnTo>
                <a:lnTo>
                  <a:pt x="138" y="115"/>
                </a:lnTo>
                <a:lnTo>
                  <a:pt x="141" y="111"/>
                </a:lnTo>
                <a:lnTo>
                  <a:pt x="144" y="108"/>
                </a:lnTo>
                <a:lnTo>
                  <a:pt x="147" y="105"/>
                </a:lnTo>
                <a:lnTo>
                  <a:pt x="150" y="104"/>
                </a:lnTo>
                <a:lnTo>
                  <a:pt x="157" y="102"/>
                </a:lnTo>
                <a:lnTo>
                  <a:pt x="163" y="99"/>
                </a:lnTo>
                <a:lnTo>
                  <a:pt x="171" y="96"/>
                </a:lnTo>
                <a:lnTo>
                  <a:pt x="176" y="93"/>
                </a:lnTo>
                <a:lnTo>
                  <a:pt x="182" y="90"/>
                </a:lnTo>
                <a:lnTo>
                  <a:pt x="188" y="87"/>
                </a:lnTo>
                <a:lnTo>
                  <a:pt x="194" y="81"/>
                </a:lnTo>
                <a:lnTo>
                  <a:pt x="199" y="77"/>
                </a:lnTo>
                <a:lnTo>
                  <a:pt x="199" y="75"/>
                </a:lnTo>
                <a:lnTo>
                  <a:pt x="199" y="73"/>
                </a:lnTo>
                <a:lnTo>
                  <a:pt x="199" y="70"/>
                </a:lnTo>
                <a:lnTo>
                  <a:pt x="199" y="65"/>
                </a:lnTo>
                <a:lnTo>
                  <a:pt x="199" y="61"/>
                </a:lnTo>
                <a:lnTo>
                  <a:pt x="197" y="56"/>
                </a:lnTo>
                <a:lnTo>
                  <a:pt x="196" y="52"/>
                </a:lnTo>
                <a:lnTo>
                  <a:pt x="193" y="49"/>
                </a:lnTo>
                <a:lnTo>
                  <a:pt x="190" y="44"/>
                </a:lnTo>
                <a:lnTo>
                  <a:pt x="187" y="40"/>
                </a:lnTo>
                <a:lnTo>
                  <a:pt x="182" y="35"/>
                </a:lnTo>
                <a:lnTo>
                  <a:pt x="179" y="31"/>
                </a:lnTo>
                <a:lnTo>
                  <a:pt x="175" y="25"/>
                </a:lnTo>
                <a:lnTo>
                  <a:pt x="171" y="22"/>
                </a:lnTo>
                <a:lnTo>
                  <a:pt x="166" y="18"/>
                </a:lnTo>
                <a:lnTo>
                  <a:pt x="162" y="15"/>
                </a:lnTo>
                <a:lnTo>
                  <a:pt x="160" y="15"/>
                </a:lnTo>
                <a:lnTo>
                  <a:pt x="153" y="15"/>
                </a:lnTo>
                <a:lnTo>
                  <a:pt x="142" y="15"/>
                </a:lnTo>
                <a:lnTo>
                  <a:pt x="132" y="15"/>
                </a:lnTo>
                <a:lnTo>
                  <a:pt x="122" y="15"/>
                </a:lnTo>
                <a:lnTo>
                  <a:pt x="113" y="15"/>
                </a:lnTo>
                <a:lnTo>
                  <a:pt x="108" y="15"/>
                </a:lnTo>
                <a:lnTo>
                  <a:pt x="110" y="13"/>
                </a:lnTo>
                <a:lnTo>
                  <a:pt x="104" y="13"/>
                </a:lnTo>
                <a:lnTo>
                  <a:pt x="98" y="12"/>
                </a:lnTo>
                <a:lnTo>
                  <a:pt x="92" y="9"/>
                </a:lnTo>
                <a:lnTo>
                  <a:pt x="85" y="4"/>
                </a:lnTo>
                <a:lnTo>
                  <a:pt x="77" y="3"/>
                </a:lnTo>
                <a:lnTo>
                  <a:pt x="71" y="0"/>
                </a:lnTo>
                <a:lnTo>
                  <a:pt x="64" y="0"/>
                </a:lnTo>
                <a:lnTo>
                  <a:pt x="58" y="1"/>
                </a:lnTo>
                <a:lnTo>
                  <a:pt x="51" y="4"/>
                </a:lnTo>
                <a:lnTo>
                  <a:pt x="45" y="9"/>
                </a:lnTo>
                <a:lnTo>
                  <a:pt x="40" y="13"/>
                </a:lnTo>
                <a:lnTo>
                  <a:pt x="34" y="18"/>
                </a:lnTo>
                <a:lnTo>
                  <a:pt x="31" y="24"/>
                </a:lnTo>
                <a:lnTo>
                  <a:pt x="29" y="30"/>
                </a:lnTo>
                <a:lnTo>
                  <a:pt x="26" y="37"/>
                </a:lnTo>
                <a:lnTo>
                  <a:pt x="26" y="43"/>
                </a:lnTo>
                <a:lnTo>
                  <a:pt x="26" y="47"/>
                </a:lnTo>
                <a:lnTo>
                  <a:pt x="27" y="50"/>
                </a:lnTo>
                <a:lnTo>
                  <a:pt x="29" y="55"/>
                </a:lnTo>
                <a:lnTo>
                  <a:pt x="29" y="58"/>
                </a:lnTo>
                <a:lnTo>
                  <a:pt x="30" y="61"/>
                </a:lnTo>
                <a:lnTo>
                  <a:pt x="31" y="62"/>
                </a:lnTo>
                <a:lnTo>
                  <a:pt x="31" y="67"/>
                </a:lnTo>
                <a:lnTo>
                  <a:pt x="30" y="7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3" name="Freeform 8"/>
          <p:cNvSpPr>
            <a:spLocks/>
          </p:cNvSpPr>
          <p:nvPr/>
        </p:nvSpPr>
        <p:spPr bwMode="auto">
          <a:xfrm>
            <a:off x="6299200" y="4929188"/>
            <a:ext cx="47625" cy="66675"/>
          </a:xfrm>
          <a:custGeom>
            <a:avLst/>
            <a:gdLst>
              <a:gd name="T0" fmla="*/ 2147483646 w 34"/>
              <a:gd name="T1" fmla="*/ 2147483646 h 42"/>
              <a:gd name="T2" fmla="*/ 2147483646 w 34"/>
              <a:gd name="T3" fmla="*/ 2147483646 h 42"/>
              <a:gd name="T4" fmla="*/ 2147483646 w 34"/>
              <a:gd name="T5" fmla="*/ 2147483646 h 42"/>
              <a:gd name="T6" fmla="*/ 2147483646 w 34"/>
              <a:gd name="T7" fmla="*/ 2147483646 h 42"/>
              <a:gd name="T8" fmla="*/ 0 w 34"/>
              <a:gd name="T9" fmla="*/ 2147483646 h 42"/>
              <a:gd name="T10" fmla="*/ 0 w 34"/>
              <a:gd name="T11" fmla="*/ 2147483646 h 42"/>
              <a:gd name="T12" fmla="*/ 2147483646 w 34"/>
              <a:gd name="T13" fmla="*/ 2147483646 h 42"/>
              <a:gd name="T14" fmla="*/ 2147483646 w 34"/>
              <a:gd name="T15" fmla="*/ 2147483646 h 42"/>
              <a:gd name="T16" fmla="*/ 2147483646 w 34"/>
              <a:gd name="T17" fmla="*/ 2147483646 h 42"/>
              <a:gd name="T18" fmla="*/ 2147483646 w 34"/>
              <a:gd name="T19" fmla="*/ 2147483646 h 42"/>
              <a:gd name="T20" fmla="*/ 2147483646 w 34"/>
              <a:gd name="T21" fmla="*/ 2147483646 h 42"/>
              <a:gd name="T22" fmla="*/ 2147483646 w 34"/>
              <a:gd name="T23" fmla="*/ 2147483646 h 42"/>
              <a:gd name="T24" fmla="*/ 2147483646 w 34"/>
              <a:gd name="T25" fmla="*/ 2147483646 h 42"/>
              <a:gd name="T26" fmla="*/ 2147483646 w 34"/>
              <a:gd name="T27" fmla="*/ 2147483646 h 42"/>
              <a:gd name="T28" fmla="*/ 2147483646 w 34"/>
              <a:gd name="T29" fmla="*/ 2147483646 h 42"/>
              <a:gd name="T30" fmla="*/ 2147483646 w 34"/>
              <a:gd name="T31" fmla="*/ 2147483646 h 42"/>
              <a:gd name="T32" fmla="*/ 2147483646 w 34"/>
              <a:gd name="T33" fmla="*/ 2147483646 h 42"/>
              <a:gd name="T34" fmla="*/ 2147483646 w 34"/>
              <a:gd name="T35" fmla="*/ 2147483646 h 42"/>
              <a:gd name="T36" fmla="*/ 2147483646 w 34"/>
              <a:gd name="T37" fmla="*/ 2147483646 h 42"/>
              <a:gd name="T38" fmla="*/ 2147483646 w 34"/>
              <a:gd name="T39" fmla="*/ 2147483646 h 42"/>
              <a:gd name="T40" fmla="*/ 2147483646 w 34"/>
              <a:gd name="T41" fmla="*/ 2147483646 h 42"/>
              <a:gd name="T42" fmla="*/ 2147483646 w 34"/>
              <a:gd name="T43" fmla="*/ 2147483646 h 42"/>
              <a:gd name="T44" fmla="*/ 2147483646 w 34"/>
              <a:gd name="T45" fmla="*/ 2147483646 h 42"/>
              <a:gd name="T46" fmla="*/ 2147483646 w 34"/>
              <a:gd name="T47" fmla="*/ 2147483646 h 42"/>
              <a:gd name="T48" fmla="*/ 2147483646 w 34"/>
              <a:gd name="T49" fmla="*/ 2147483646 h 42"/>
              <a:gd name="T50" fmla="*/ 2147483646 w 34"/>
              <a:gd name="T51" fmla="*/ 2147483646 h 42"/>
              <a:gd name="T52" fmla="*/ 2147483646 w 34"/>
              <a:gd name="T53" fmla="*/ 2147483646 h 42"/>
              <a:gd name="T54" fmla="*/ 2147483646 w 34"/>
              <a:gd name="T55" fmla="*/ 2147483646 h 42"/>
              <a:gd name="T56" fmla="*/ 2147483646 w 34"/>
              <a:gd name="T57" fmla="*/ 2147483646 h 42"/>
              <a:gd name="T58" fmla="*/ 2147483646 w 34"/>
              <a:gd name="T59" fmla="*/ 2147483646 h 42"/>
              <a:gd name="T60" fmla="*/ 2147483646 w 34"/>
              <a:gd name="T61" fmla="*/ 2147483646 h 42"/>
              <a:gd name="T62" fmla="*/ 2147483646 w 34"/>
              <a:gd name="T63" fmla="*/ 0 h 42"/>
              <a:gd name="T64" fmla="*/ 2147483646 w 34"/>
              <a:gd name="T65" fmla="*/ 0 h 42"/>
              <a:gd name="T66" fmla="*/ 2147483646 w 34"/>
              <a:gd name="T67" fmla="*/ 2147483646 h 42"/>
              <a:gd name="T68" fmla="*/ 2147483646 w 34"/>
              <a:gd name="T69" fmla="*/ 2147483646 h 42"/>
              <a:gd name="T70" fmla="*/ 2147483646 w 34"/>
              <a:gd name="T71" fmla="*/ 2147483646 h 42"/>
              <a:gd name="T72" fmla="*/ 2147483646 w 34"/>
              <a:gd name="T73" fmla="*/ 2147483646 h 42"/>
              <a:gd name="T74" fmla="*/ 2147483646 w 34"/>
              <a:gd name="T75" fmla="*/ 2147483646 h 42"/>
              <a:gd name="T76" fmla="*/ 2147483646 w 34"/>
              <a:gd name="T77" fmla="*/ 2147483646 h 42"/>
              <a:gd name="T78" fmla="*/ 2147483646 w 34"/>
              <a:gd name="T79" fmla="*/ 2147483646 h 42"/>
              <a:gd name="T80" fmla="*/ 2147483646 w 34"/>
              <a:gd name="T81" fmla="*/ 2147483646 h 42"/>
              <a:gd name="T82" fmla="*/ 2147483646 w 34"/>
              <a:gd name="T83" fmla="*/ 2147483646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4" name="Freeform 9"/>
          <p:cNvSpPr>
            <a:spLocks/>
          </p:cNvSpPr>
          <p:nvPr/>
        </p:nvSpPr>
        <p:spPr bwMode="auto">
          <a:xfrm>
            <a:off x="6299200" y="4929188"/>
            <a:ext cx="47625" cy="66675"/>
          </a:xfrm>
          <a:custGeom>
            <a:avLst/>
            <a:gdLst>
              <a:gd name="T0" fmla="*/ 2147483646 w 34"/>
              <a:gd name="T1" fmla="*/ 2147483646 h 42"/>
              <a:gd name="T2" fmla="*/ 2147483646 w 34"/>
              <a:gd name="T3" fmla="*/ 2147483646 h 42"/>
              <a:gd name="T4" fmla="*/ 2147483646 w 34"/>
              <a:gd name="T5" fmla="*/ 2147483646 h 42"/>
              <a:gd name="T6" fmla="*/ 2147483646 w 34"/>
              <a:gd name="T7" fmla="*/ 2147483646 h 42"/>
              <a:gd name="T8" fmla="*/ 0 w 34"/>
              <a:gd name="T9" fmla="*/ 2147483646 h 42"/>
              <a:gd name="T10" fmla="*/ 0 w 34"/>
              <a:gd name="T11" fmla="*/ 2147483646 h 42"/>
              <a:gd name="T12" fmla="*/ 2147483646 w 34"/>
              <a:gd name="T13" fmla="*/ 2147483646 h 42"/>
              <a:gd name="T14" fmla="*/ 2147483646 w 34"/>
              <a:gd name="T15" fmla="*/ 2147483646 h 42"/>
              <a:gd name="T16" fmla="*/ 2147483646 w 34"/>
              <a:gd name="T17" fmla="*/ 2147483646 h 42"/>
              <a:gd name="T18" fmla="*/ 2147483646 w 34"/>
              <a:gd name="T19" fmla="*/ 2147483646 h 42"/>
              <a:gd name="T20" fmla="*/ 2147483646 w 34"/>
              <a:gd name="T21" fmla="*/ 2147483646 h 42"/>
              <a:gd name="T22" fmla="*/ 2147483646 w 34"/>
              <a:gd name="T23" fmla="*/ 2147483646 h 42"/>
              <a:gd name="T24" fmla="*/ 2147483646 w 34"/>
              <a:gd name="T25" fmla="*/ 2147483646 h 42"/>
              <a:gd name="T26" fmla="*/ 2147483646 w 34"/>
              <a:gd name="T27" fmla="*/ 2147483646 h 42"/>
              <a:gd name="T28" fmla="*/ 2147483646 w 34"/>
              <a:gd name="T29" fmla="*/ 2147483646 h 42"/>
              <a:gd name="T30" fmla="*/ 2147483646 w 34"/>
              <a:gd name="T31" fmla="*/ 2147483646 h 42"/>
              <a:gd name="T32" fmla="*/ 2147483646 w 34"/>
              <a:gd name="T33" fmla="*/ 2147483646 h 42"/>
              <a:gd name="T34" fmla="*/ 2147483646 w 34"/>
              <a:gd name="T35" fmla="*/ 2147483646 h 42"/>
              <a:gd name="T36" fmla="*/ 2147483646 w 34"/>
              <a:gd name="T37" fmla="*/ 2147483646 h 42"/>
              <a:gd name="T38" fmla="*/ 2147483646 w 34"/>
              <a:gd name="T39" fmla="*/ 2147483646 h 42"/>
              <a:gd name="T40" fmla="*/ 2147483646 w 34"/>
              <a:gd name="T41" fmla="*/ 2147483646 h 42"/>
              <a:gd name="T42" fmla="*/ 2147483646 w 34"/>
              <a:gd name="T43" fmla="*/ 2147483646 h 42"/>
              <a:gd name="T44" fmla="*/ 2147483646 w 34"/>
              <a:gd name="T45" fmla="*/ 2147483646 h 42"/>
              <a:gd name="T46" fmla="*/ 2147483646 w 34"/>
              <a:gd name="T47" fmla="*/ 2147483646 h 42"/>
              <a:gd name="T48" fmla="*/ 2147483646 w 34"/>
              <a:gd name="T49" fmla="*/ 2147483646 h 42"/>
              <a:gd name="T50" fmla="*/ 2147483646 w 34"/>
              <a:gd name="T51" fmla="*/ 2147483646 h 42"/>
              <a:gd name="T52" fmla="*/ 2147483646 w 34"/>
              <a:gd name="T53" fmla="*/ 2147483646 h 42"/>
              <a:gd name="T54" fmla="*/ 2147483646 w 34"/>
              <a:gd name="T55" fmla="*/ 2147483646 h 42"/>
              <a:gd name="T56" fmla="*/ 2147483646 w 34"/>
              <a:gd name="T57" fmla="*/ 2147483646 h 42"/>
              <a:gd name="T58" fmla="*/ 2147483646 w 34"/>
              <a:gd name="T59" fmla="*/ 2147483646 h 42"/>
              <a:gd name="T60" fmla="*/ 2147483646 w 34"/>
              <a:gd name="T61" fmla="*/ 2147483646 h 42"/>
              <a:gd name="T62" fmla="*/ 2147483646 w 34"/>
              <a:gd name="T63" fmla="*/ 0 h 42"/>
              <a:gd name="T64" fmla="*/ 2147483646 w 34"/>
              <a:gd name="T65" fmla="*/ 0 h 42"/>
              <a:gd name="T66" fmla="*/ 2147483646 w 34"/>
              <a:gd name="T67" fmla="*/ 2147483646 h 42"/>
              <a:gd name="T68" fmla="*/ 2147483646 w 34"/>
              <a:gd name="T69" fmla="*/ 2147483646 h 42"/>
              <a:gd name="T70" fmla="*/ 2147483646 w 34"/>
              <a:gd name="T71" fmla="*/ 2147483646 h 42"/>
              <a:gd name="T72" fmla="*/ 2147483646 w 34"/>
              <a:gd name="T73" fmla="*/ 2147483646 h 42"/>
              <a:gd name="T74" fmla="*/ 2147483646 w 34"/>
              <a:gd name="T75" fmla="*/ 2147483646 h 42"/>
              <a:gd name="T76" fmla="*/ 2147483646 w 34"/>
              <a:gd name="T77" fmla="*/ 2147483646 h 42"/>
              <a:gd name="T78" fmla="*/ 2147483646 w 34"/>
              <a:gd name="T79" fmla="*/ 2147483646 h 42"/>
              <a:gd name="T80" fmla="*/ 2147483646 w 34"/>
              <a:gd name="T81" fmla="*/ 2147483646 h 42"/>
              <a:gd name="T82" fmla="*/ 2147483646 w 34"/>
              <a:gd name="T83" fmla="*/ 2147483646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path>
            </a:pathLst>
          </a:custGeom>
          <a:solidFill>
            <a:srgbClr val="FFFF00"/>
          </a:solidFill>
          <a:ln w="1588">
            <a:solidFill>
              <a:srgbClr val="990000"/>
            </a:solidFill>
            <a:round/>
            <a:headEnd/>
            <a:tailEnd/>
          </a:ln>
        </p:spPr>
        <p:txBody>
          <a:bodyPr/>
          <a:lstStyle/>
          <a:p>
            <a:endParaRPr lang="en-US"/>
          </a:p>
        </p:txBody>
      </p:sp>
      <p:sp>
        <p:nvSpPr>
          <p:cNvPr id="88075" name="Freeform 10"/>
          <p:cNvSpPr>
            <a:spLocks/>
          </p:cNvSpPr>
          <p:nvPr/>
        </p:nvSpPr>
        <p:spPr bwMode="auto">
          <a:xfrm>
            <a:off x="6299200" y="4929188"/>
            <a:ext cx="47625" cy="66675"/>
          </a:xfrm>
          <a:custGeom>
            <a:avLst/>
            <a:gdLst>
              <a:gd name="T0" fmla="*/ 2147483646 w 34"/>
              <a:gd name="T1" fmla="*/ 2147483646 h 42"/>
              <a:gd name="T2" fmla="*/ 2147483646 w 34"/>
              <a:gd name="T3" fmla="*/ 2147483646 h 42"/>
              <a:gd name="T4" fmla="*/ 2147483646 w 34"/>
              <a:gd name="T5" fmla="*/ 2147483646 h 42"/>
              <a:gd name="T6" fmla="*/ 2147483646 w 34"/>
              <a:gd name="T7" fmla="*/ 2147483646 h 42"/>
              <a:gd name="T8" fmla="*/ 0 w 34"/>
              <a:gd name="T9" fmla="*/ 2147483646 h 42"/>
              <a:gd name="T10" fmla="*/ 0 w 34"/>
              <a:gd name="T11" fmla="*/ 2147483646 h 42"/>
              <a:gd name="T12" fmla="*/ 2147483646 w 34"/>
              <a:gd name="T13" fmla="*/ 2147483646 h 42"/>
              <a:gd name="T14" fmla="*/ 2147483646 w 34"/>
              <a:gd name="T15" fmla="*/ 2147483646 h 42"/>
              <a:gd name="T16" fmla="*/ 2147483646 w 34"/>
              <a:gd name="T17" fmla="*/ 2147483646 h 42"/>
              <a:gd name="T18" fmla="*/ 2147483646 w 34"/>
              <a:gd name="T19" fmla="*/ 2147483646 h 42"/>
              <a:gd name="T20" fmla="*/ 2147483646 w 34"/>
              <a:gd name="T21" fmla="*/ 2147483646 h 42"/>
              <a:gd name="T22" fmla="*/ 2147483646 w 34"/>
              <a:gd name="T23" fmla="*/ 2147483646 h 42"/>
              <a:gd name="T24" fmla="*/ 2147483646 w 34"/>
              <a:gd name="T25" fmla="*/ 2147483646 h 42"/>
              <a:gd name="T26" fmla="*/ 2147483646 w 34"/>
              <a:gd name="T27" fmla="*/ 2147483646 h 42"/>
              <a:gd name="T28" fmla="*/ 2147483646 w 34"/>
              <a:gd name="T29" fmla="*/ 2147483646 h 42"/>
              <a:gd name="T30" fmla="*/ 2147483646 w 34"/>
              <a:gd name="T31" fmla="*/ 2147483646 h 42"/>
              <a:gd name="T32" fmla="*/ 2147483646 w 34"/>
              <a:gd name="T33" fmla="*/ 2147483646 h 42"/>
              <a:gd name="T34" fmla="*/ 2147483646 w 34"/>
              <a:gd name="T35" fmla="*/ 2147483646 h 42"/>
              <a:gd name="T36" fmla="*/ 2147483646 w 34"/>
              <a:gd name="T37" fmla="*/ 2147483646 h 42"/>
              <a:gd name="T38" fmla="*/ 2147483646 w 34"/>
              <a:gd name="T39" fmla="*/ 2147483646 h 42"/>
              <a:gd name="T40" fmla="*/ 2147483646 w 34"/>
              <a:gd name="T41" fmla="*/ 2147483646 h 42"/>
              <a:gd name="T42" fmla="*/ 2147483646 w 34"/>
              <a:gd name="T43" fmla="*/ 2147483646 h 42"/>
              <a:gd name="T44" fmla="*/ 2147483646 w 34"/>
              <a:gd name="T45" fmla="*/ 2147483646 h 42"/>
              <a:gd name="T46" fmla="*/ 2147483646 w 34"/>
              <a:gd name="T47" fmla="*/ 2147483646 h 42"/>
              <a:gd name="T48" fmla="*/ 2147483646 w 34"/>
              <a:gd name="T49" fmla="*/ 2147483646 h 42"/>
              <a:gd name="T50" fmla="*/ 2147483646 w 34"/>
              <a:gd name="T51" fmla="*/ 2147483646 h 42"/>
              <a:gd name="T52" fmla="*/ 2147483646 w 34"/>
              <a:gd name="T53" fmla="*/ 2147483646 h 42"/>
              <a:gd name="T54" fmla="*/ 2147483646 w 34"/>
              <a:gd name="T55" fmla="*/ 2147483646 h 42"/>
              <a:gd name="T56" fmla="*/ 2147483646 w 34"/>
              <a:gd name="T57" fmla="*/ 2147483646 h 42"/>
              <a:gd name="T58" fmla="*/ 2147483646 w 34"/>
              <a:gd name="T59" fmla="*/ 2147483646 h 42"/>
              <a:gd name="T60" fmla="*/ 2147483646 w 34"/>
              <a:gd name="T61" fmla="*/ 2147483646 h 42"/>
              <a:gd name="T62" fmla="*/ 2147483646 w 34"/>
              <a:gd name="T63" fmla="*/ 0 h 42"/>
              <a:gd name="T64" fmla="*/ 2147483646 w 34"/>
              <a:gd name="T65" fmla="*/ 0 h 42"/>
              <a:gd name="T66" fmla="*/ 2147483646 w 34"/>
              <a:gd name="T67" fmla="*/ 2147483646 h 42"/>
              <a:gd name="T68" fmla="*/ 2147483646 w 34"/>
              <a:gd name="T69" fmla="*/ 2147483646 h 42"/>
              <a:gd name="T70" fmla="*/ 2147483646 w 34"/>
              <a:gd name="T71" fmla="*/ 2147483646 h 42"/>
              <a:gd name="T72" fmla="*/ 2147483646 w 34"/>
              <a:gd name="T73" fmla="*/ 2147483646 h 42"/>
              <a:gd name="T74" fmla="*/ 2147483646 w 34"/>
              <a:gd name="T75" fmla="*/ 2147483646 h 42"/>
              <a:gd name="T76" fmla="*/ 2147483646 w 34"/>
              <a:gd name="T77" fmla="*/ 2147483646 h 42"/>
              <a:gd name="T78" fmla="*/ 2147483646 w 34"/>
              <a:gd name="T79" fmla="*/ 2147483646 h 42"/>
              <a:gd name="T80" fmla="*/ 2147483646 w 34"/>
              <a:gd name="T81" fmla="*/ 2147483646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42"/>
              <a:gd name="T125" fmla="*/ 34 w 34"/>
              <a:gd name="T126" fmla="*/ 42 h 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path>
            </a:pathLst>
          </a:custGeom>
          <a:solidFill>
            <a:srgbClr val="FFFF00"/>
          </a:solidFill>
          <a:ln w="4763">
            <a:solidFill>
              <a:srgbClr val="990000"/>
            </a:solidFill>
            <a:round/>
            <a:headEnd/>
            <a:tailEnd/>
          </a:ln>
        </p:spPr>
        <p:txBody>
          <a:bodyPr/>
          <a:lstStyle/>
          <a:p>
            <a:endParaRPr lang="en-US"/>
          </a:p>
        </p:txBody>
      </p:sp>
      <p:sp>
        <p:nvSpPr>
          <p:cNvPr id="88076" name="Freeform 11"/>
          <p:cNvSpPr>
            <a:spLocks/>
          </p:cNvSpPr>
          <p:nvPr/>
        </p:nvSpPr>
        <p:spPr bwMode="auto">
          <a:xfrm>
            <a:off x="6332538" y="4830763"/>
            <a:ext cx="42862" cy="85725"/>
          </a:xfrm>
          <a:custGeom>
            <a:avLst/>
            <a:gdLst>
              <a:gd name="T0" fmla="*/ 2147483646 w 30"/>
              <a:gd name="T1" fmla="*/ 2147483646 h 54"/>
              <a:gd name="T2" fmla="*/ 2147483646 w 30"/>
              <a:gd name="T3" fmla="*/ 2147483646 h 54"/>
              <a:gd name="T4" fmla="*/ 2147483646 w 30"/>
              <a:gd name="T5" fmla="*/ 2147483646 h 54"/>
              <a:gd name="T6" fmla="*/ 2147483646 w 30"/>
              <a:gd name="T7" fmla="*/ 2147483646 h 54"/>
              <a:gd name="T8" fmla="*/ 0 w 30"/>
              <a:gd name="T9" fmla="*/ 2147483646 h 54"/>
              <a:gd name="T10" fmla="*/ 0 w 30"/>
              <a:gd name="T11" fmla="*/ 2147483646 h 54"/>
              <a:gd name="T12" fmla="*/ 0 w 30"/>
              <a:gd name="T13" fmla="*/ 2147483646 h 54"/>
              <a:gd name="T14" fmla="*/ 0 w 30"/>
              <a:gd name="T15" fmla="*/ 2147483646 h 54"/>
              <a:gd name="T16" fmla="*/ 2147483646 w 30"/>
              <a:gd name="T17" fmla="*/ 2147483646 h 54"/>
              <a:gd name="T18" fmla="*/ 2147483646 w 30"/>
              <a:gd name="T19" fmla="*/ 2147483646 h 54"/>
              <a:gd name="T20" fmla="*/ 2147483646 w 30"/>
              <a:gd name="T21" fmla="*/ 2147483646 h 54"/>
              <a:gd name="T22" fmla="*/ 2147483646 w 30"/>
              <a:gd name="T23" fmla="*/ 2147483646 h 54"/>
              <a:gd name="T24" fmla="*/ 2147483646 w 30"/>
              <a:gd name="T25" fmla="*/ 2147483646 h 54"/>
              <a:gd name="T26" fmla="*/ 2147483646 w 30"/>
              <a:gd name="T27" fmla="*/ 2147483646 h 54"/>
              <a:gd name="T28" fmla="*/ 2147483646 w 30"/>
              <a:gd name="T29" fmla="*/ 2147483646 h 54"/>
              <a:gd name="T30" fmla="*/ 2147483646 w 30"/>
              <a:gd name="T31" fmla="*/ 2147483646 h 54"/>
              <a:gd name="T32" fmla="*/ 2147483646 w 30"/>
              <a:gd name="T33" fmla="*/ 2147483646 h 54"/>
              <a:gd name="T34" fmla="*/ 2147483646 w 30"/>
              <a:gd name="T35" fmla="*/ 2147483646 h 54"/>
              <a:gd name="T36" fmla="*/ 2147483646 w 30"/>
              <a:gd name="T37" fmla="*/ 2147483646 h 54"/>
              <a:gd name="T38" fmla="*/ 2147483646 w 30"/>
              <a:gd name="T39" fmla="*/ 2147483646 h 54"/>
              <a:gd name="T40" fmla="*/ 2147483646 w 30"/>
              <a:gd name="T41" fmla="*/ 2147483646 h 54"/>
              <a:gd name="T42" fmla="*/ 2147483646 w 30"/>
              <a:gd name="T43" fmla="*/ 2147483646 h 54"/>
              <a:gd name="T44" fmla="*/ 2147483646 w 30"/>
              <a:gd name="T45" fmla="*/ 2147483646 h 54"/>
              <a:gd name="T46" fmla="*/ 2147483646 w 30"/>
              <a:gd name="T47" fmla="*/ 2147483646 h 54"/>
              <a:gd name="T48" fmla="*/ 2147483646 w 30"/>
              <a:gd name="T49" fmla="*/ 2147483646 h 54"/>
              <a:gd name="T50" fmla="*/ 2147483646 w 30"/>
              <a:gd name="T51" fmla="*/ 2147483646 h 54"/>
              <a:gd name="T52" fmla="*/ 2147483646 w 30"/>
              <a:gd name="T53" fmla="*/ 0 h 54"/>
              <a:gd name="T54" fmla="*/ 2147483646 w 30"/>
              <a:gd name="T55" fmla="*/ 2147483646 h 54"/>
              <a:gd name="T56" fmla="*/ 2147483646 w 30"/>
              <a:gd name="T57" fmla="*/ 2147483646 h 54"/>
              <a:gd name="T58" fmla="*/ 2147483646 w 30"/>
              <a:gd name="T59" fmla="*/ 2147483646 h 54"/>
              <a:gd name="T60" fmla="*/ 2147483646 w 30"/>
              <a:gd name="T61" fmla="*/ 2147483646 h 54"/>
              <a:gd name="T62" fmla="*/ 2147483646 w 30"/>
              <a:gd name="T63" fmla="*/ 2147483646 h 54"/>
              <a:gd name="T64" fmla="*/ 2147483646 w 30"/>
              <a:gd name="T65" fmla="*/ 2147483646 h 54"/>
              <a:gd name="T66" fmla="*/ 2147483646 w 30"/>
              <a:gd name="T67" fmla="*/ 2147483646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7" name="Freeform 12"/>
          <p:cNvSpPr>
            <a:spLocks/>
          </p:cNvSpPr>
          <p:nvPr/>
        </p:nvSpPr>
        <p:spPr bwMode="auto">
          <a:xfrm>
            <a:off x="6332538" y="4830763"/>
            <a:ext cx="42862" cy="85725"/>
          </a:xfrm>
          <a:custGeom>
            <a:avLst/>
            <a:gdLst>
              <a:gd name="T0" fmla="*/ 2147483646 w 30"/>
              <a:gd name="T1" fmla="*/ 2147483646 h 54"/>
              <a:gd name="T2" fmla="*/ 2147483646 w 30"/>
              <a:gd name="T3" fmla="*/ 2147483646 h 54"/>
              <a:gd name="T4" fmla="*/ 2147483646 w 30"/>
              <a:gd name="T5" fmla="*/ 2147483646 h 54"/>
              <a:gd name="T6" fmla="*/ 2147483646 w 30"/>
              <a:gd name="T7" fmla="*/ 2147483646 h 54"/>
              <a:gd name="T8" fmla="*/ 0 w 30"/>
              <a:gd name="T9" fmla="*/ 2147483646 h 54"/>
              <a:gd name="T10" fmla="*/ 0 w 30"/>
              <a:gd name="T11" fmla="*/ 2147483646 h 54"/>
              <a:gd name="T12" fmla="*/ 0 w 30"/>
              <a:gd name="T13" fmla="*/ 2147483646 h 54"/>
              <a:gd name="T14" fmla="*/ 0 w 30"/>
              <a:gd name="T15" fmla="*/ 2147483646 h 54"/>
              <a:gd name="T16" fmla="*/ 2147483646 w 30"/>
              <a:gd name="T17" fmla="*/ 2147483646 h 54"/>
              <a:gd name="T18" fmla="*/ 2147483646 w 30"/>
              <a:gd name="T19" fmla="*/ 2147483646 h 54"/>
              <a:gd name="T20" fmla="*/ 2147483646 w 30"/>
              <a:gd name="T21" fmla="*/ 2147483646 h 54"/>
              <a:gd name="T22" fmla="*/ 2147483646 w 30"/>
              <a:gd name="T23" fmla="*/ 2147483646 h 54"/>
              <a:gd name="T24" fmla="*/ 2147483646 w 30"/>
              <a:gd name="T25" fmla="*/ 2147483646 h 54"/>
              <a:gd name="T26" fmla="*/ 2147483646 w 30"/>
              <a:gd name="T27" fmla="*/ 2147483646 h 54"/>
              <a:gd name="T28" fmla="*/ 2147483646 w 30"/>
              <a:gd name="T29" fmla="*/ 2147483646 h 54"/>
              <a:gd name="T30" fmla="*/ 2147483646 w 30"/>
              <a:gd name="T31" fmla="*/ 2147483646 h 54"/>
              <a:gd name="T32" fmla="*/ 2147483646 w 30"/>
              <a:gd name="T33" fmla="*/ 2147483646 h 54"/>
              <a:gd name="T34" fmla="*/ 2147483646 w 30"/>
              <a:gd name="T35" fmla="*/ 2147483646 h 54"/>
              <a:gd name="T36" fmla="*/ 2147483646 w 30"/>
              <a:gd name="T37" fmla="*/ 2147483646 h 54"/>
              <a:gd name="T38" fmla="*/ 2147483646 w 30"/>
              <a:gd name="T39" fmla="*/ 2147483646 h 54"/>
              <a:gd name="T40" fmla="*/ 2147483646 w 30"/>
              <a:gd name="T41" fmla="*/ 2147483646 h 54"/>
              <a:gd name="T42" fmla="*/ 2147483646 w 30"/>
              <a:gd name="T43" fmla="*/ 2147483646 h 54"/>
              <a:gd name="T44" fmla="*/ 2147483646 w 30"/>
              <a:gd name="T45" fmla="*/ 2147483646 h 54"/>
              <a:gd name="T46" fmla="*/ 2147483646 w 30"/>
              <a:gd name="T47" fmla="*/ 2147483646 h 54"/>
              <a:gd name="T48" fmla="*/ 2147483646 w 30"/>
              <a:gd name="T49" fmla="*/ 2147483646 h 54"/>
              <a:gd name="T50" fmla="*/ 2147483646 w 30"/>
              <a:gd name="T51" fmla="*/ 2147483646 h 54"/>
              <a:gd name="T52" fmla="*/ 2147483646 w 30"/>
              <a:gd name="T53" fmla="*/ 0 h 54"/>
              <a:gd name="T54" fmla="*/ 2147483646 w 30"/>
              <a:gd name="T55" fmla="*/ 2147483646 h 54"/>
              <a:gd name="T56" fmla="*/ 2147483646 w 30"/>
              <a:gd name="T57" fmla="*/ 2147483646 h 54"/>
              <a:gd name="T58" fmla="*/ 2147483646 w 30"/>
              <a:gd name="T59" fmla="*/ 2147483646 h 54"/>
              <a:gd name="T60" fmla="*/ 2147483646 w 30"/>
              <a:gd name="T61" fmla="*/ 2147483646 h 54"/>
              <a:gd name="T62" fmla="*/ 2147483646 w 30"/>
              <a:gd name="T63" fmla="*/ 2147483646 h 54"/>
              <a:gd name="T64" fmla="*/ 2147483646 w 30"/>
              <a:gd name="T65" fmla="*/ 2147483646 h 54"/>
              <a:gd name="T66" fmla="*/ 2147483646 w 30"/>
              <a:gd name="T67" fmla="*/ 2147483646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path>
            </a:pathLst>
          </a:custGeom>
          <a:solidFill>
            <a:srgbClr val="FFFF00"/>
          </a:solidFill>
          <a:ln w="1588">
            <a:solidFill>
              <a:srgbClr val="990000"/>
            </a:solidFill>
            <a:round/>
            <a:headEnd/>
            <a:tailEnd/>
          </a:ln>
        </p:spPr>
        <p:txBody>
          <a:bodyPr/>
          <a:lstStyle/>
          <a:p>
            <a:endParaRPr lang="en-US"/>
          </a:p>
        </p:txBody>
      </p:sp>
      <p:sp>
        <p:nvSpPr>
          <p:cNvPr id="88078" name="Freeform 13"/>
          <p:cNvSpPr>
            <a:spLocks/>
          </p:cNvSpPr>
          <p:nvPr/>
        </p:nvSpPr>
        <p:spPr bwMode="auto">
          <a:xfrm>
            <a:off x="6332538" y="4830763"/>
            <a:ext cx="42862" cy="85725"/>
          </a:xfrm>
          <a:custGeom>
            <a:avLst/>
            <a:gdLst>
              <a:gd name="T0" fmla="*/ 2147483646 w 30"/>
              <a:gd name="T1" fmla="*/ 2147483646 h 54"/>
              <a:gd name="T2" fmla="*/ 2147483646 w 30"/>
              <a:gd name="T3" fmla="*/ 2147483646 h 54"/>
              <a:gd name="T4" fmla="*/ 2147483646 w 30"/>
              <a:gd name="T5" fmla="*/ 2147483646 h 54"/>
              <a:gd name="T6" fmla="*/ 2147483646 w 30"/>
              <a:gd name="T7" fmla="*/ 2147483646 h 54"/>
              <a:gd name="T8" fmla="*/ 0 w 30"/>
              <a:gd name="T9" fmla="*/ 2147483646 h 54"/>
              <a:gd name="T10" fmla="*/ 0 w 30"/>
              <a:gd name="T11" fmla="*/ 2147483646 h 54"/>
              <a:gd name="T12" fmla="*/ 0 w 30"/>
              <a:gd name="T13" fmla="*/ 2147483646 h 54"/>
              <a:gd name="T14" fmla="*/ 0 w 30"/>
              <a:gd name="T15" fmla="*/ 2147483646 h 54"/>
              <a:gd name="T16" fmla="*/ 2147483646 w 30"/>
              <a:gd name="T17" fmla="*/ 2147483646 h 54"/>
              <a:gd name="T18" fmla="*/ 2147483646 w 30"/>
              <a:gd name="T19" fmla="*/ 2147483646 h 54"/>
              <a:gd name="T20" fmla="*/ 2147483646 w 30"/>
              <a:gd name="T21" fmla="*/ 2147483646 h 54"/>
              <a:gd name="T22" fmla="*/ 2147483646 w 30"/>
              <a:gd name="T23" fmla="*/ 2147483646 h 54"/>
              <a:gd name="T24" fmla="*/ 2147483646 w 30"/>
              <a:gd name="T25" fmla="*/ 2147483646 h 54"/>
              <a:gd name="T26" fmla="*/ 2147483646 w 30"/>
              <a:gd name="T27" fmla="*/ 2147483646 h 54"/>
              <a:gd name="T28" fmla="*/ 2147483646 w 30"/>
              <a:gd name="T29" fmla="*/ 2147483646 h 54"/>
              <a:gd name="T30" fmla="*/ 2147483646 w 30"/>
              <a:gd name="T31" fmla="*/ 2147483646 h 54"/>
              <a:gd name="T32" fmla="*/ 2147483646 w 30"/>
              <a:gd name="T33" fmla="*/ 2147483646 h 54"/>
              <a:gd name="T34" fmla="*/ 2147483646 w 30"/>
              <a:gd name="T35" fmla="*/ 2147483646 h 54"/>
              <a:gd name="T36" fmla="*/ 2147483646 w 30"/>
              <a:gd name="T37" fmla="*/ 2147483646 h 54"/>
              <a:gd name="T38" fmla="*/ 2147483646 w 30"/>
              <a:gd name="T39" fmla="*/ 2147483646 h 54"/>
              <a:gd name="T40" fmla="*/ 2147483646 w 30"/>
              <a:gd name="T41" fmla="*/ 2147483646 h 54"/>
              <a:gd name="T42" fmla="*/ 2147483646 w 30"/>
              <a:gd name="T43" fmla="*/ 2147483646 h 54"/>
              <a:gd name="T44" fmla="*/ 2147483646 w 30"/>
              <a:gd name="T45" fmla="*/ 2147483646 h 54"/>
              <a:gd name="T46" fmla="*/ 2147483646 w 30"/>
              <a:gd name="T47" fmla="*/ 2147483646 h 54"/>
              <a:gd name="T48" fmla="*/ 2147483646 w 30"/>
              <a:gd name="T49" fmla="*/ 2147483646 h 54"/>
              <a:gd name="T50" fmla="*/ 2147483646 w 30"/>
              <a:gd name="T51" fmla="*/ 2147483646 h 54"/>
              <a:gd name="T52" fmla="*/ 2147483646 w 30"/>
              <a:gd name="T53" fmla="*/ 0 h 54"/>
              <a:gd name="T54" fmla="*/ 2147483646 w 30"/>
              <a:gd name="T55" fmla="*/ 2147483646 h 54"/>
              <a:gd name="T56" fmla="*/ 2147483646 w 30"/>
              <a:gd name="T57" fmla="*/ 2147483646 h 54"/>
              <a:gd name="T58" fmla="*/ 2147483646 w 30"/>
              <a:gd name="T59" fmla="*/ 2147483646 h 54"/>
              <a:gd name="T60" fmla="*/ 2147483646 w 30"/>
              <a:gd name="T61" fmla="*/ 2147483646 h 54"/>
              <a:gd name="T62" fmla="*/ 2147483646 w 30"/>
              <a:gd name="T63" fmla="*/ 2147483646 h 54"/>
              <a:gd name="T64" fmla="*/ 2147483646 w 30"/>
              <a:gd name="T65" fmla="*/ 2147483646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54"/>
              <a:gd name="T101" fmla="*/ 30 w 30"/>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path>
            </a:pathLst>
          </a:custGeom>
          <a:solidFill>
            <a:srgbClr val="FFFF00"/>
          </a:solidFill>
          <a:ln w="4763">
            <a:solidFill>
              <a:srgbClr val="990000"/>
            </a:solidFill>
            <a:round/>
            <a:headEnd/>
            <a:tailEnd/>
          </a:ln>
        </p:spPr>
        <p:txBody>
          <a:bodyPr/>
          <a:lstStyle/>
          <a:p>
            <a:endParaRPr lang="en-US"/>
          </a:p>
        </p:txBody>
      </p:sp>
      <p:sp>
        <p:nvSpPr>
          <p:cNvPr id="88079" name="Freeform 14"/>
          <p:cNvSpPr>
            <a:spLocks/>
          </p:cNvSpPr>
          <p:nvPr/>
        </p:nvSpPr>
        <p:spPr bwMode="auto">
          <a:xfrm>
            <a:off x="6350000" y="4913313"/>
            <a:ext cx="65088" cy="68262"/>
          </a:xfrm>
          <a:custGeom>
            <a:avLst/>
            <a:gdLst>
              <a:gd name="T0" fmla="*/ 0 w 46"/>
              <a:gd name="T1" fmla="*/ 2147483646 h 43"/>
              <a:gd name="T2" fmla="*/ 2147483646 w 46"/>
              <a:gd name="T3" fmla="*/ 2147483646 h 43"/>
              <a:gd name="T4" fmla="*/ 2147483646 w 46"/>
              <a:gd name="T5" fmla="*/ 2147483646 h 43"/>
              <a:gd name="T6" fmla="*/ 2147483646 w 46"/>
              <a:gd name="T7" fmla="*/ 2147483646 h 43"/>
              <a:gd name="T8" fmla="*/ 2147483646 w 46"/>
              <a:gd name="T9" fmla="*/ 2147483646 h 43"/>
              <a:gd name="T10" fmla="*/ 2147483646 w 46"/>
              <a:gd name="T11" fmla="*/ 2147483646 h 43"/>
              <a:gd name="T12" fmla="*/ 2147483646 w 46"/>
              <a:gd name="T13" fmla="*/ 2147483646 h 43"/>
              <a:gd name="T14" fmla="*/ 2147483646 w 46"/>
              <a:gd name="T15" fmla="*/ 2147483646 h 43"/>
              <a:gd name="T16" fmla="*/ 2147483646 w 46"/>
              <a:gd name="T17" fmla="*/ 2147483646 h 43"/>
              <a:gd name="T18" fmla="*/ 2147483646 w 46"/>
              <a:gd name="T19" fmla="*/ 2147483646 h 43"/>
              <a:gd name="T20" fmla="*/ 2147483646 w 46"/>
              <a:gd name="T21" fmla="*/ 2147483646 h 43"/>
              <a:gd name="T22" fmla="*/ 2147483646 w 46"/>
              <a:gd name="T23" fmla="*/ 2147483646 h 43"/>
              <a:gd name="T24" fmla="*/ 2147483646 w 46"/>
              <a:gd name="T25" fmla="*/ 2147483646 h 43"/>
              <a:gd name="T26" fmla="*/ 2147483646 w 46"/>
              <a:gd name="T27" fmla="*/ 2147483646 h 43"/>
              <a:gd name="T28" fmla="*/ 2147483646 w 46"/>
              <a:gd name="T29" fmla="*/ 2147483646 h 43"/>
              <a:gd name="T30" fmla="*/ 2147483646 w 46"/>
              <a:gd name="T31" fmla="*/ 2147483646 h 43"/>
              <a:gd name="T32" fmla="*/ 2147483646 w 46"/>
              <a:gd name="T33" fmla="*/ 2147483646 h 43"/>
              <a:gd name="T34" fmla="*/ 2147483646 w 46"/>
              <a:gd name="T35" fmla="*/ 2147483646 h 43"/>
              <a:gd name="T36" fmla="*/ 2147483646 w 46"/>
              <a:gd name="T37" fmla="*/ 2147483646 h 43"/>
              <a:gd name="T38" fmla="*/ 2147483646 w 46"/>
              <a:gd name="T39" fmla="*/ 2147483646 h 43"/>
              <a:gd name="T40" fmla="*/ 2147483646 w 46"/>
              <a:gd name="T41" fmla="*/ 2147483646 h 43"/>
              <a:gd name="T42" fmla="*/ 2147483646 w 46"/>
              <a:gd name="T43" fmla="*/ 2147483646 h 43"/>
              <a:gd name="T44" fmla="*/ 2147483646 w 46"/>
              <a:gd name="T45" fmla="*/ 2147483646 h 43"/>
              <a:gd name="T46" fmla="*/ 2147483646 w 46"/>
              <a:gd name="T47" fmla="*/ 2147483646 h 43"/>
              <a:gd name="T48" fmla="*/ 2147483646 w 46"/>
              <a:gd name="T49" fmla="*/ 2147483646 h 43"/>
              <a:gd name="T50" fmla="*/ 2147483646 w 46"/>
              <a:gd name="T51" fmla="*/ 2147483646 h 43"/>
              <a:gd name="T52" fmla="*/ 2147483646 w 46"/>
              <a:gd name="T53" fmla="*/ 2147483646 h 43"/>
              <a:gd name="T54" fmla="*/ 2147483646 w 46"/>
              <a:gd name="T55" fmla="*/ 0 h 43"/>
              <a:gd name="T56" fmla="*/ 2147483646 w 46"/>
              <a:gd name="T57" fmla="*/ 0 h 43"/>
              <a:gd name="T58" fmla="*/ 2147483646 w 46"/>
              <a:gd name="T59" fmla="*/ 2147483646 h 43"/>
              <a:gd name="T60" fmla="*/ 2147483646 w 46"/>
              <a:gd name="T61" fmla="*/ 2147483646 h 43"/>
              <a:gd name="T62" fmla="*/ 2147483646 w 46"/>
              <a:gd name="T63" fmla="*/ 2147483646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80" name="Freeform 15"/>
          <p:cNvSpPr>
            <a:spLocks/>
          </p:cNvSpPr>
          <p:nvPr/>
        </p:nvSpPr>
        <p:spPr bwMode="auto">
          <a:xfrm>
            <a:off x="6350000" y="4913313"/>
            <a:ext cx="65088" cy="68262"/>
          </a:xfrm>
          <a:custGeom>
            <a:avLst/>
            <a:gdLst>
              <a:gd name="T0" fmla="*/ 0 w 46"/>
              <a:gd name="T1" fmla="*/ 2147483646 h 43"/>
              <a:gd name="T2" fmla="*/ 2147483646 w 46"/>
              <a:gd name="T3" fmla="*/ 2147483646 h 43"/>
              <a:gd name="T4" fmla="*/ 2147483646 w 46"/>
              <a:gd name="T5" fmla="*/ 2147483646 h 43"/>
              <a:gd name="T6" fmla="*/ 2147483646 w 46"/>
              <a:gd name="T7" fmla="*/ 2147483646 h 43"/>
              <a:gd name="T8" fmla="*/ 2147483646 w 46"/>
              <a:gd name="T9" fmla="*/ 2147483646 h 43"/>
              <a:gd name="T10" fmla="*/ 2147483646 w 46"/>
              <a:gd name="T11" fmla="*/ 2147483646 h 43"/>
              <a:gd name="T12" fmla="*/ 2147483646 w 46"/>
              <a:gd name="T13" fmla="*/ 2147483646 h 43"/>
              <a:gd name="T14" fmla="*/ 2147483646 w 46"/>
              <a:gd name="T15" fmla="*/ 2147483646 h 43"/>
              <a:gd name="T16" fmla="*/ 2147483646 w 46"/>
              <a:gd name="T17" fmla="*/ 2147483646 h 43"/>
              <a:gd name="T18" fmla="*/ 2147483646 w 46"/>
              <a:gd name="T19" fmla="*/ 2147483646 h 43"/>
              <a:gd name="T20" fmla="*/ 2147483646 w 46"/>
              <a:gd name="T21" fmla="*/ 2147483646 h 43"/>
              <a:gd name="T22" fmla="*/ 2147483646 w 46"/>
              <a:gd name="T23" fmla="*/ 2147483646 h 43"/>
              <a:gd name="T24" fmla="*/ 2147483646 w 46"/>
              <a:gd name="T25" fmla="*/ 2147483646 h 43"/>
              <a:gd name="T26" fmla="*/ 2147483646 w 46"/>
              <a:gd name="T27" fmla="*/ 2147483646 h 43"/>
              <a:gd name="T28" fmla="*/ 2147483646 w 46"/>
              <a:gd name="T29" fmla="*/ 2147483646 h 43"/>
              <a:gd name="T30" fmla="*/ 2147483646 w 46"/>
              <a:gd name="T31" fmla="*/ 2147483646 h 43"/>
              <a:gd name="T32" fmla="*/ 2147483646 w 46"/>
              <a:gd name="T33" fmla="*/ 2147483646 h 43"/>
              <a:gd name="T34" fmla="*/ 2147483646 w 46"/>
              <a:gd name="T35" fmla="*/ 2147483646 h 43"/>
              <a:gd name="T36" fmla="*/ 2147483646 w 46"/>
              <a:gd name="T37" fmla="*/ 2147483646 h 43"/>
              <a:gd name="T38" fmla="*/ 2147483646 w 46"/>
              <a:gd name="T39" fmla="*/ 2147483646 h 43"/>
              <a:gd name="T40" fmla="*/ 2147483646 w 46"/>
              <a:gd name="T41" fmla="*/ 2147483646 h 43"/>
              <a:gd name="T42" fmla="*/ 2147483646 w 46"/>
              <a:gd name="T43" fmla="*/ 2147483646 h 43"/>
              <a:gd name="T44" fmla="*/ 2147483646 w 46"/>
              <a:gd name="T45" fmla="*/ 2147483646 h 43"/>
              <a:gd name="T46" fmla="*/ 2147483646 w 46"/>
              <a:gd name="T47" fmla="*/ 2147483646 h 43"/>
              <a:gd name="T48" fmla="*/ 2147483646 w 46"/>
              <a:gd name="T49" fmla="*/ 2147483646 h 43"/>
              <a:gd name="T50" fmla="*/ 2147483646 w 46"/>
              <a:gd name="T51" fmla="*/ 2147483646 h 43"/>
              <a:gd name="T52" fmla="*/ 2147483646 w 46"/>
              <a:gd name="T53" fmla="*/ 2147483646 h 43"/>
              <a:gd name="T54" fmla="*/ 2147483646 w 46"/>
              <a:gd name="T55" fmla="*/ 0 h 43"/>
              <a:gd name="T56" fmla="*/ 2147483646 w 46"/>
              <a:gd name="T57" fmla="*/ 0 h 43"/>
              <a:gd name="T58" fmla="*/ 2147483646 w 46"/>
              <a:gd name="T59" fmla="*/ 2147483646 h 43"/>
              <a:gd name="T60" fmla="*/ 2147483646 w 46"/>
              <a:gd name="T61" fmla="*/ 2147483646 h 43"/>
              <a:gd name="T62" fmla="*/ 2147483646 w 46"/>
              <a:gd name="T63" fmla="*/ 2147483646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path>
            </a:pathLst>
          </a:custGeom>
          <a:solidFill>
            <a:srgbClr val="FFFF00"/>
          </a:solidFill>
          <a:ln w="4763">
            <a:solidFill>
              <a:srgbClr val="990000"/>
            </a:solidFill>
            <a:round/>
            <a:headEnd/>
            <a:tailEnd/>
          </a:ln>
        </p:spPr>
        <p:txBody>
          <a:bodyPr/>
          <a:lstStyle/>
          <a:p>
            <a:endParaRPr lang="en-US"/>
          </a:p>
        </p:txBody>
      </p:sp>
      <p:sp>
        <p:nvSpPr>
          <p:cNvPr id="88081" name="Freeform 16"/>
          <p:cNvSpPr>
            <a:spLocks/>
          </p:cNvSpPr>
          <p:nvPr/>
        </p:nvSpPr>
        <p:spPr bwMode="auto">
          <a:xfrm>
            <a:off x="6369050" y="4833938"/>
            <a:ext cx="76200" cy="79375"/>
          </a:xfrm>
          <a:custGeom>
            <a:avLst/>
            <a:gdLst>
              <a:gd name="T0" fmla="*/ 2147483646 w 55"/>
              <a:gd name="T1" fmla="*/ 2147483646 h 50"/>
              <a:gd name="T2" fmla="*/ 2147483646 w 55"/>
              <a:gd name="T3" fmla="*/ 2147483646 h 50"/>
              <a:gd name="T4" fmla="*/ 2147483646 w 55"/>
              <a:gd name="T5" fmla="*/ 2147483646 h 50"/>
              <a:gd name="T6" fmla="*/ 2147483646 w 55"/>
              <a:gd name="T7" fmla="*/ 2147483646 h 50"/>
              <a:gd name="T8" fmla="*/ 2147483646 w 55"/>
              <a:gd name="T9" fmla="*/ 2147483646 h 50"/>
              <a:gd name="T10" fmla="*/ 2147483646 w 55"/>
              <a:gd name="T11" fmla="*/ 2147483646 h 50"/>
              <a:gd name="T12" fmla="*/ 2147483646 w 55"/>
              <a:gd name="T13" fmla="*/ 2147483646 h 50"/>
              <a:gd name="T14" fmla="*/ 0 w 55"/>
              <a:gd name="T15" fmla="*/ 2147483646 h 50"/>
              <a:gd name="T16" fmla="*/ 2147483646 w 55"/>
              <a:gd name="T17" fmla="*/ 2147483646 h 50"/>
              <a:gd name="T18" fmla="*/ 2147483646 w 55"/>
              <a:gd name="T19" fmla="*/ 2147483646 h 50"/>
              <a:gd name="T20" fmla="*/ 2147483646 w 55"/>
              <a:gd name="T21" fmla="*/ 2147483646 h 50"/>
              <a:gd name="T22" fmla="*/ 2147483646 w 55"/>
              <a:gd name="T23" fmla="*/ 2147483646 h 50"/>
              <a:gd name="T24" fmla="*/ 2147483646 w 55"/>
              <a:gd name="T25" fmla="*/ 2147483646 h 50"/>
              <a:gd name="T26" fmla="*/ 2147483646 w 55"/>
              <a:gd name="T27" fmla="*/ 2147483646 h 50"/>
              <a:gd name="T28" fmla="*/ 2147483646 w 55"/>
              <a:gd name="T29" fmla="*/ 2147483646 h 50"/>
              <a:gd name="T30" fmla="*/ 2147483646 w 55"/>
              <a:gd name="T31" fmla="*/ 2147483646 h 50"/>
              <a:gd name="T32" fmla="*/ 2147483646 w 55"/>
              <a:gd name="T33" fmla="*/ 2147483646 h 50"/>
              <a:gd name="T34" fmla="*/ 2147483646 w 55"/>
              <a:gd name="T35" fmla="*/ 2147483646 h 50"/>
              <a:gd name="T36" fmla="*/ 2147483646 w 55"/>
              <a:gd name="T37" fmla="*/ 2147483646 h 50"/>
              <a:gd name="T38" fmla="*/ 2147483646 w 55"/>
              <a:gd name="T39" fmla="*/ 2147483646 h 50"/>
              <a:gd name="T40" fmla="*/ 2147483646 w 55"/>
              <a:gd name="T41" fmla="*/ 2147483646 h 50"/>
              <a:gd name="T42" fmla="*/ 2147483646 w 55"/>
              <a:gd name="T43" fmla="*/ 2147483646 h 50"/>
              <a:gd name="T44" fmla="*/ 2147483646 w 55"/>
              <a:gd name="T45" fmla="*/ 2147483646 h 50"/>
              <a:gd name="T46" fmla="*/ 2147483646 w 55"/>
              <a:gd name="T47" fmla="*/ 2147483646 h 50"/>
              <a:gd name="T48" fmla="*/ 2147483646 w 55"/>
              <a:gd name="T49" fmla="*/ 2147483646 h 50"/>
              <a:gd name="T50" fmla="*/ 2147483646 w 55"/>
              <a:gd name="T51" fmla="*/ 2147483646 h 50"/>
              <a:gd name="T52" fmla="*/ 2147483646 w 55"/>
              <a:gd name="T53" fmla="*/ 2147483646 h 50"/>
              <a:gd name="T54" fmla="*/ 2147483646 w 55"/>
              <a:gd name="T55" fmla="*/ 2147483646 h 50"/>
              <a:gd name="T56" fmla="*/ 2147483646 w 55"/>
              <a:gd name="T57" fmla="*/ 2147483646 h 50"/>
              <a:gd name="T58" fmla="*/ 2147483646 w 55"/>
              <a:gd name="T59" fmla="*/ 2147483646 h 50"/>
              <a:gd name="T60" fmla="*/ 2147483646 w 55"/>
              <a:gd name="T61" fmla="*/ 2147483646 h 50"/>
              <a:gd name="T62" fmla="*/ 2147483646 w 55"/>
              <a:gd name="T63" fmla="*/ 2147483646 h 50"/>
              <a:gd name="T64" fmla="*/ 2147483646 w 55"/>
              <a:gd name="T65" fmla="*/ 2147483646 h 50"/>
              <a:gd name="T66" fmla="*/ 2147483646 w 55"/>
              <a:gd name="T67" fmla="*/ 0 h 50"/>
              <a:gd name="T68" fmla="*/ 2147483646 w 55"/>
              <a:gd name="T69" fmla="*/ 0 h 50"/>
              <a:gd name="T70" fmla="*/ 2147483646 w 55"/>
              <a:gd name="T71" fmla="*/ 2147483646 h 50"/>
              <a:gd name="T72" fmla="*/ 2147483646 w 55"/>
              <a:gd name="T73" fmla="*/ 2147483646 h 50"/>
              <a:gd name="T74" fmla="*/ 2147483646 w 55"/>
              <a:gd name="T75" fmla="*/ 2147483646 h 50"/>
              <a:gd name="T76" fmla="*/ 2147483646 w 55"/>
              <a:gd name="T77" fmla="*/ 2147483646 h 50"/>
              <a:gd name="T78" fmla="*/ 2147483646 w 55"/>
              <a:gd name="T79" fmla="*/ 2147483646 h 50"/>
              <a:gd name="T80" fmla="*/ 2147483646 w 55"/>
              <a:gd name="T81" fmla="*/ 2147483646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82" name="Freeform 17"/>
          <p:cNvSpPr>
            <a:spLocks/>
          </p:cNvSpPr>
          <p:nvPr/>
        </p:nvSpPr>
        <p:spPr bwMode="auto">
          <a:xfrm>
            <a:off x="6369050" y="4833938"/>
            <a:ext cx="76200" cy="79375"/>
          </a:xfrm>
          <a:custGeom>
            <a:avLst/>
            <a:gdLst>
              <a:gd name="T0" fmla="*/ 2147483646 w 55"/>
              <a:gd name="T1" fmla="*/ 2147483646 h 50"/>
              <a:gd name="T2" fmla="*/ 2147483646 w 55"/>
              <a:gd name="T3" fmla="*/ 2147483646 h 50"/>
              <a:gd name="T4" fmla="*/ 2147483646 w 55"/>
              <a:gd name="T5" fmla="*/ 2147483646 h 50"/>
              <a:gd name="T6" fmla="*/ 2147483646 w 55"/>
              <a:gd name="T7" fmla="*/ 2147483646 h 50"/>
              <a:gd name="T8" fmla="*/ 2147483646 w 55"/>
              <a:gd name="T9" fmla="*/ 2147483646 h 50"/>
              <a:gd name="T10" fmla="*/ 2147483646 w 55"/>
              <a:gd name="T11" fmla="*/ 2147483646 h 50"/>
              <a:gd name="T12" fmla="*/ 2147483646 w 55"/>
              <a:gd name="T13" fmla="*/ 2147483646 h 50"/>
              <a:gd name="T14" fmla="*/ 0 w 55"/>
              <a:gd name="T15" fmla="*/ 2147483646 h 50"/>
              <a:gd name="T16" fmla="*/ 2147483646 w 55"/>
              <a:gd name="T17" fmla="*/ 2147483646 h 50"/>
              <a:gd name="T18" fmla="*/ 2147483646 w 55"/>
              <a:gd name="T19" fmla="*/ 2147483646 h 50"/>
              <a:gd name="T20" fmla="*/ 2147483646 w 55"/>
              <a:gd name="T21" fmla="*/ 2147483646 h 50"/>
              <a:gd name="T22" fmla="*/ 2147483646 w 55"/>
              <a:gd name="T23" fmla="*/ 2147483646 h 50"/>
              <a:gd name="T24" fmla="*/ 2147483646 w 55"/>
              <a:gd name="T25" fmla="*/ 2147483646 h 50"/>
              <a:gd name="T26" fmla="*/ 2147483646 w 55"/>
              <a:gd name="T27" fmla="*/ 2147483646 h 50"/>
              <a:gd name="T28" fmla="*/ 2147483646 w 55"/>
              <a:gd name="T29" fmla="*/ 2147483646 h 50"/>
              <a:gd name="T30" fmla="*/ 2147483646 w 55"/>
              <a:gd name="T31" fmla="*/ 2147483646 h 50"/>
              <a:gd name="T32" fmla="*/ 2147483646 w 55"/>
              <a:gd name="T33" fmla="*/ 2147483646 h 50"/>
              <a:gd name="T34" fmla="*/ 2147483646 w 55"/>
              <a:gd name="T35" fmla="*/ 2147483646 h 50"/>
              <a:gd name="T36" fmla="*/ 2147483646 w 55"/>
              <a:gd name="T37" fmla="*/ 2147483646 h 50"/>
              <a:gd name="T38" fmla="*/ 2147483646 w 55"/>
              <a:gd name="T39" fmla="*/ 2147483646 h 50"/>
              <a:gd name="T40" fmla="*/ 2147483646 w 55"/>
              <a:gd name="T41" fmla="*/ 2147483646 h 50"/>
              <a:gd name="T42" fmla="*/ 2147483646 w 55"/>
              <a:gd name="T43" fmla="*/ 2147483646 h 50"/>
              <a:gd name="T44" fmla="*/ 2147483646 w 55"/>
              <a:gd name="T45" fmla="*/ 2147483646 h 50"/>
              <a:gd name="T46" fmla="*/ 2147483646 w 55"/>
              <a:gd name="T47" fmla="*/ 2147483646 h 50"/>
              <a:gd name="T48" fmla="*/ 2147483646 w 55"/>
              <a:gd name="T49" fmla="*/ 2147483646 h 50"/>
              <a:gd name="T50" fmla="*/ 2147483646 w 55"/>
              <a:gd name="T51" fmla="*/ 2147483646 h 50"/>
              <a:gd name="T52" fmla="*/ 2147483646 w 55"/>
              <a:gd name="T53" fmla="*/ 2147483646 h 50"/>
              <a:gd name="T54" fmla="*/ 2147483646 w 55"/>
              <a:gd name="T55" fmla="*/ 2147483646 h 50"/>
              <a:gd name="T56" fmla="*/ 2147483646 w 55"/>
              <a:gd name="T57" fmla="*/ 2147483646 h 50"/>
              <a:gd name="T58" fmla="*/ 2147483646 w 55"/>
              <a:gd name="T59" fmla="*/ 2147483646 h 50"/>
              <a:gd name="T60" fmla="*/ 2147483646 w 55"/>
              <a:gd name="T61" fmla="*/ 2147483646 h 50"/>
              <a:gd name="T62" fmla="*/ 2147483646 w 55"/>
              <a:gd name="T63" fmla="*/ 2147483646 h 50"/>
              <a:gd name="T64" fmla="*/ 2147483646 w 55"/>
              <a:gd name="T65" fmla="*/ 2147483646 h 50"/>
              <a:gd name="T66" fmla="*/ 2147483646 w 55"/>
              <a:gd name="T67" fmla="*/ 0 h 50"/>
              <a:gd name="T68" fmla="*/ 2147483646 w 55"/>
              <a:gd name="T69" fmla="*/ 0 h 50"/>
              <a:gd name="T70" fmla="*/ 2147483646 w 55"/>
              <a:gd name="T71" fmla="*/ 2147483646 h 50"/>
              <a:gd name="T72" fmla="*/ 2147483646 w 55"/>
              <a:gd name="T73" fmla="*/ 2147483646 h 50"/>
              <a:gd name="T74" fmla="*/ 2147483646 w 55"/>
              <a:gd name="T75" fmla="*/ 2147483646 h 50"/>
              <a:gd name="T76" fmla="*/ 2147483646 w 55"/>
              <a:gd name="T77" fmla="*/ 2147483646 h 50"/>
              <a:gd name="T78" fmla="*/ 2147483646 w 55"/>
              <a:gd name="T79" fmla="*/ 2147483646 h 50"/>
              <a:gd name="T80" fmla="*/ 2147483646 w 55"/>
              <a:gd name="T81" fmla="*/ 2147483646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1588">
            <a:solidFill>
              <a:srgbClr val="990000"/>
            </a:solidFill>
            <a:round/>
            <a:headEnd/>
            <a:tailEnd/>
          </a:ln>
        </p:spPr>
        <p:txBody>
          <a:bodyPr/>
          <a:lstStyle/>
          <a:p>
            <a:endParaRPr lang="en-US"/>
          </a:p>
        </p:txBody>
      </p:sp>
      <p:sp>
        <p:nvSpPr>
          <p:cNvPr id="88083" name="Freeform 18"/>
          <p:cNvSpPr>
            <a:spLocks/>
          </p:cNvSpPr>
          <p:nvPr/>
        </p:nvSpPr>
        <p:spPr bwMode="auto">
          <a:xfrm>
            <a:off x="6369050" y="4833938"/>
            <a:ext cx="76200" cy="79375"/>
          </a:xfrm>
          <a:custGeom>
            <a:avLst/>
            <a:gdLst>
              <a:gd name="T0" fmla="*/ 2147483646 w 55"/>
              <a:gd name="T1" fmla="*/ 2147483646 h 50"/>
              <a:gd name="T2" fmla="*/ 2147483646 w 55"/>
              <a:gd name="T3" fmla="*/ 2147483646 h 50"/>
              <a:gd name="T4" fmla="*/ 2147483646 w 55"/>
              <a:gd name="T5" fmla="*/ 2147483646 h 50"/>
              <a:gd name="T6" fmla="*/ 2147483646 w 55"/>
              <a:gd name="T7" fmla="*/ 2147483646 h 50"/>
              <a:gd name="T8" fmla="*/ 2147483646 w 55"/>
              <a:gd name="T9" fmla="*/ 2147483646 h 50"/>
              <a:gd name="T10" fmla="*/ 2147483646 w 55"/>
              <a:gd name="T11" fmla="*/ 2147483646 h 50"/>
              <a:gd name="T12" fmla="*/ 2147483646 w 55"/>
              <a:gd name="T13" fmla="*/ 2147483646 h 50"/>
              <a:gd name="T14" fmla="*/ 0 w 55"/>
              <a:gd name="T15" fmla="*/ 2147483646 h 50"/>
              <a:gd name="T16" fmla="*/ 2147483646 w 55"/>
              <a:gd name="T17" fmla="*/ 2147483646 h 50"/>
              <a:gd name="T18" fmla="*/ 2147483646 w 55"/>
              <a:gd name="T19" fmla="*/ 2147483646 h 50"/>
              <a:gd name="T20" fmla="*/ 2147483646 w 55"/>
              <a:gd name="T21" fmla="*/ 2147483646 h 50"/>
              <a:gd name="T22" fmla="*/ 2147483646 w 55"/>
              <a:gd name="T23" fmla="*/ 2147483646 h 50"/>
              <a:gd name="T24" fmla="*/ 2147483646 w 55"/>
              <a:gd name="T25" fmla="*/ 2147483646 h 50"/>
              <a:gd name="T26" fmla="*/ 2147483646 w 55"/>
              <a:gd name="T27" fmla="*/ 2147483646 h 50"/>
              <a:gd name="T28" fmla="*/ 2147483646 w 55"/>
              <a:gd name="T29" fmla="*/ 2147483646 h 50"/>
              <a:gd name="T30" fmla="*/ 2147483646 w 55"/>
              <a:gd name="T31" fmla="*/ 2147483646 h 50"/>
              <a:gd name="T32" fmla="*/ 2147483646 w 55"/>
              <a:gd name="T33" fmla="*/ 2147483646 h 50"/>
              <a:gd name="T34" fmla="*/ 2147483646 w 55"/>
              <a:gd name="T35" fmla="*/ 2147483646 h 50"/>
              <a:gd name="T36" fmla="*/ 2147483646 w 55"/>
              <a:gd name="T37" fmla="*/ 2147483646 h 50"/>
              <a:gd name="T38" fmla="*/ 2147483646 w 55"/>
              <a:gd name="T39" fmla="*/ 2147483646 h 50"/>
              <a:gd name="T40" fmla="*/ 2147483646 w 55"/>
              <a:gd name="T41" fmla="*/ 2147483646 h 50"/>
              <a:gd name="T42" fmla="*/ 2147483646 w 55"/>
              <a:gd name="T43" fmla="*/ 2147483646 h 50"/>
              <a:gd name="T44" fmla="*/ 2147483646 w 55"/>
              <a:gd name="T45" fmla="*/ 2147483646 h 50"/>
              <a:gd name="T46" fmla="*/ 2147483646 w 55"/>
              <a:gd name="T47" fmla="*/ 2147483646 h 50"/>
              <a:gd name="T48" fmla="*/ 2147483646 w 55"/>
              <a:gd name="T49" fmla="*/ 2147483646 h 50"/>
              <a:gd name="T50" fmla="*/ 2147483646 w 55"/>
              <a:gd name="T51" fmla="*/ 2147483646 h 50"/>
              <a:gd name="T52" fmla="*/ 2147483646 w 55"/>
              <a:gd name="T53" fmla="*/ 2147483646 h 50"/>
              <a:gd name="T54" fmla="*/ 2147483646 w 55"/>
              <a:gd name="T55" fmla="*/ 2147483646 h 50"/>
              <a:gd name="T56" fmla="*/ 2147483646 w 55"/>
              <a:gd name="T57" fmla="*/ 2147483646 h 50"/>
              <a:gd name="T58" fmla="*/ 2147483646 w 55"/>
              <a:gd name="T59" fmla="*/ 2147483646 h 50"/>
              <a:gd name="T60" fmla="*/ 2147483646 w 55"/>
              <a:gd name="T61" fmla="*/ 2147483646 h 50"/>
              <a:gd name="T62" fmla="*/ 2147483646 w 55"/>
              <a:gd name="T63" fmla="*/ 2147483646 h 50"/>
              <a:gd name="T64" fmla="*/ 2147483646 w 55"/>
              <a:gd name="T65" fmla="*/ 2147483646 h 50"/>
              <a:gd name="T66" fmla="*/ 2147483646 w 55"/>
              <a:gd name="T67" fmla="*/ 0 h 50"/>
              <a:gd name="T68" fmla="*/ 2147483646 w 55"/>
              <a:gd name="T69" fmla="*/ 0 h 50"/>
              <a:gd name="T70" fmla="*/ 2147483646 w 55"/>
              <a:gd name="T71" fmla="*/ 2147483646 h 50"/>
              <a:gd name="T72" fmla="*/ 2147483646 w 55"/>
              <a:gd name="T73" fmla="*/ 2147483646 h 50"/>
              <a:gd name="T74" fmla="*/ 2147483646 w 55"/>
              <a:gd name="T75" fmla="*/ 2147483646 h 50"/>
              <a:gd name="T76" fmla="*/ 2147483646 w 55"/>
              <a:gd name="T77" fmla="*/ 2147483646 h 50"/>
              <a:gd name="T78" fmla="*/ 2147483646 w 55"/>
              <a:gd name="T79" fmla="*/ 2147483646 h 50"/>
              <a:gd name="T80" fmla="*/ 2147483646 w 55"/>
              <a:gd name="T81" fmla="*/ 2147483646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4763">
            <a:solidFill>
              <a:srgbClr val="990000"/>
            </a:solidFill>
            <a:round/>
            <a:headEnd/>
            <a:tailEnd/>
          </a:ln>
        </p:spPr>
        <p:txBody>
          <a:bodyPr/>
          <a:lstStyle/>
          <a:p>
            <a:endParaRPr lang="en-US"/>
          </a:p>
        </p:txBody>
      </p:sp>
      <p:sp>
        <p:nvSpPr>
          <p:cNvPr id="88084" name="Freeform 19"/>
          <p:cNvSpPr>
            <a:spLocks/>
          </p:cNvSpPr>
          <p:nvPr/>
        </p:nvSpPr>
        <p:spPr bwMode="auto">
          <a:xfrm>
            <a:off x="6338888" y="4756150"/>
            <a:ext cx="95250" cy="79375"/>
          </a:xfrm>
          <a:custGeom>
            <a:avLst/>
            <a:gdLst>
              <a:gd name="T0" fmla="*/ 2147483646 w 68"/>
              <a:gd name="T1" fmla="*/ 2147483646 h 50"/>
              <a:gd name="T2" fmla="*/ 2147483646 w 68"/>
              <a:gd name="T3" fmla="*/ 2147483646 h 50"/>
              <a:gd name="T4" fmla="*/ 2147483646 w 68"/>
              <a:gd name="T5" fmla="*/ 2147483646 h 50"/>
              <a:gd name="T6" fmla="*/ 2147483646 w 68"/>
              <a:gd name="T7" fmla="*/ 2147483646 h 50"/>
              <a:gd name="T8" fmla="*/ 2147483646 w 68"/>
              <a:gd name="T9" fmla="*/ 2147483646 h 50"/>
              <a:gd name="T10" fmla="*/ 2147483646 w 68"/>
              <a:gd name="T11" fmla="*/ 2147483646 h 50"/>
              <a:gd name="T12" fmla="*/ 2147483646 w 68"/>
              <a:gd name="T13" fmla="*/ 2147483646 h 50"/>
              <a:gd name="T14" fmla="*/ 2147483646 w 68"/>
              <a:gd name="T15" fmla="*/ 2147483646 h 50"/>
              <a:gd name="T16" fmla="*/ 2147483646 w 68"/>
              <a:gd name="T17" fmla="*/ 2147483646 h 50"/>
              <a:gd name="T18" fmla="*/ 2147483646 w 68"/>
              <a:gd name="T19" fmla="*/ 2147483646 h 50"/>
              <a:gd name="T20" fmla="*/ 2147483646 w 68"/>
              <a:gd name="T21" fmla="*/ 2147483646 h 50"/>
              <a:gd name="T22" fmla="*/ 2147483646 w 68"/>
              <a:gd name="T23" fmla="*/ 2147483646 h 50"/>
              <a:gd name="T24" fmla="*/ 2147483646 w 68"/>
              <a:gd name="T25" fmla="*/ 2147483646 h 50"/>
              <a:gd name="T26" fmla="*/ 2147483646 w 68"/>
              <a:gd name="T27" fmla="*/ 2147483646 h 50"/>
              <a:gd name="T28" fmla="*/ 2147483646 w 68"/>
              <a:gd name="T29" fmla="*/ 2147483646 h 50"/>
              <a:gd name="T30" fmla="*/ 2147483646 w 68"/>
              <a:gd name="T31" fmla="*/ 2147483646 h 50"/>
              <a:gd name="T32" fmla="*/ 2147483646 w 68"/>
              <a:gd name="T33" fmla="*/ 2147483646 h 50"/>
              <a:gd name="T34" fmla="*/ 2147483646 w 68"/>
              <a:gd name="T35" fmla="*/ 2147483646 h 50"/>
              <a:gd name="T36" fmla="*/ 2147483646 w 68"/>
              <a:gd name="T37" fmla="*/ 2147483646 h 50"/>
              <a:gd name="T38" fmla="*/ 2147483646 w 68"/>
              <a:gd name="T39" fmla="*/ 2147483646 h 50"/>
              <a:gd name="T40" fmla="*/ 2147483646 w 68"/>
              <a:gd name="T41" fmla="*/ 2147483646 h 50"/>
              <a:gd name="T42" fmla="*/ 2147483646 w 68"/>
              <a:gd name="T43" fmla="*/ 2147483646 h 50"/>
              <a:gd name="T44" fmla="*/ 2147483646 w 68"/>
              <a:gd name="T45" fmla="*/ 2147483646 h 50"/>
              <a:gd name="T46" fmla="*/ 2147483646 w 68"/>
              <a:gd name="T47" fmla="*/ 2147483646 h 50"/>
              <a:gd name="T48" fmla="*/ 2147483646 w 68"/>
              <a:gd name="T49" fmla="*/ 2147483646 h 50"/>
              <a:gd name="T50" fmla="*/ 2147483646 w 68"/>
              <a:gd name="T51" fmla="*/ 2147483646 h 50"/>
              <a:gd name="T52" fmla="*/ 2147483646 w 68"/>
              <a:gd name="T53" fmla="*/ 2147483646 h 50"/>
              <a:gd name="T54" fmla="*/ 2147483646 w 68"/>
              <a:gd name="T55" fmla="*/ 2147483646 h 50"/>
              <a:gd name="T56" fmla="*/ 2147483646 w 68"/>
              <a:gd name="T57" fmla="*/ 2147483646 h 50"/>
              <a:gd name="T58" fmla="*/ 2147483646 w 68"/>
              <a:gd name="T59" fmla="*/ 2147483646 h 50"/>
              <a:gd name="T60" fmla="*/ 2147483646 w 68"/>
              <a:gd name="T61" fmla="*/ 2147483646 h 50"/>
              <a:gd name="T62" fmla="*/ 2147483646 w 68"/>
              <a:gd name="T63" fmla="*/ 2147483646 h 50"/>
              <a:gd name="T64" fmla="*/ 2147483646 w 68"/>
              <a:gd name="T65" fmla="*/ 0 h 50"/>
              <a:gd name="T66" fmla="*/ 2147483646 w 68"/>
              <a:gd name="T67" fmla="*/ 0 h 50"/>
              <a:gd name="T68" fmla="*/ 2147483646 w 68"/>
              <a:gd name="T69" fmla="*/ 0 h 50"/>
              <a:gd name="T70" fmla="*/ 2147483646 w 68"/>
              <a:gd name="T71" fmla="*/ 2147483646 h 50"/>
              <a:gd name="T72" fmla="*/ 2147483646 w 68"/>
              <a:gd name="T73" fmla="*/ 2147483646 h 50"/>
              <a:gd name="T74" fmla="*/ 2147483646 w 68"/>
              <a:gd name="T75" fmla="*/ 2147483646 h 50"/>
              <a:gd name="T76" fmla="*/ 2147483646 w 68"/>
              <a:gd name="T77" fmla="*/ 2147483646 h 50"/>
              <a:gd name="T78" fmla="*/ 0 w 68"/>
              <a:gd name="T79" fmla="*/ 2147483646 h 50"/>
              <a:gd name="T80" fmla="*/ 0 w 68"/>
              <a:gd name="T81" fmla="*/ 2147483646 h 50"/>
              <a:gd name="T82" fmla="*/ 2147483646 w 68"/>
              <a:gd name="T83" fmla="*/ 2147483646 h 50"/>
              <a:gd name="T84" fmla="*/ 2147483646 w 68"/>
              <a:gd name="T85" fmla="*/ 2147483646 h 50"/>
              <a:gd name="T86" fmla="*/ 2147483646 w 68"/>
              <a:gd name="T87" fmla="*/ 2147483646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85" name="Freeform 20"/>
          <p:cNvSpPr>
            <a:spLocks/>
          </p:cNvSpPr>
          <p:nvPr/>
        </p:nvSpPr>
        <p:spPr bwMode="auto">
          <a:xfrm>
            <a:off x="6338888" y="4756150"/>
            <a:ext cx="95250" cy="79375"/>
          </a:xfrm>
          <a:custGeom>
            <a:avLst/>
            <a:gdLst>
              <a:gd name="T0" fmla="*/ 2147483646 w 68"/>
              <a:gd name="T1" fmla="*/ 2147483646 h 50"/>
              <a:gd name="T2" fmla="*/ 2147483646 w 68"/>
              <a:gd name="T3" fmla="*/ 2147483646 h 50"/>
              <a:gd name="T4" fmla="*/ 2147483646 w 68"/>
              <a:gd name="T5" fmla="*/ 2147483646 h 50"/>
              <a:gd name="T6" fmla="*/ 2147483646 w 68"/>
              <a:gd name="T7" fmla="*/ 2147483646 h 50"/>
              <a:gd name="T8" fmla="*/ 2147483646 w 68"/>
              <a:gd name="T9" fmla="*/ 2147483646 h 50"/>
              <a:gd name="T10" fmla="*/ 2147483646 w 68"/>
              <a:gd name="T11" fmla="*/ 2147483646 h 50"/>
              <a:gd name="T12" fmla="*/ 2147483646 w 68"/>
              <a:gd name="T13" fmla="*/ 2147483646 h 50"/>
              <a:gd name="T14" fmla="*/ 2147483646 w 68"/>
              <a:gd name="T15" fmla="*/ 2147483646 h 50"/>
              <a:gd name="T16" fmla="*/ 2147483646 w 68"/>
              <a:gd name="T17" fmla="*/ 2147483646 h 50"/>
              <a:gd name="T18" fmla="*/ 2147483646 w 68"/>
              <a:gd name="T19" fmla="*/ 2147483646 h 50"/>
              <a:gd name="T20" fmla="*/ 2147483646 w 68"/>
              <a:gd name="T21" fmla="*/ 2147483646 h 50"/>
              <a:gd name="T22" fmla="*/ 2147483646 w 68"/>
              <a:gd name="T23" fmla="*/ 2147483646 h 50"/>
              <a:gd name="T24" fmla="*/ 2147483646 w 68"/>
              <a:gd name="T25" fmla="*/ 2147483646 h 50"/>
              <a:gd name="T26" fmla="*/ 2147483646 w 68"/>
              <a:gd name="T27" fmla="*/ 2147483646 h 50"/>
              <a:gd name="T28" fmla="*/ 2147483646 w 68"/>
              <a:gd name="T29" fmla="*/ 2147483646 h 50"/>
              <a:gd name="T30" fmla="*/ 2147483646 w 68"/>
              <a:gd name="T31" fmla="*/ 2147483646 h 50"/>
              <a:gd name="T32" fmla="*/ 2147483646 w 68"/>
              <a:gd name="T33" fmla="*/ 2147483646 h 50"/>
              <a:gd name="T34" fmla="*/ 2147483646 w 68"/>
              <a:gd name="T35" fmla="*/ 2147483646 h 50"/>
              <a:gd name="T36" fmla="*/ 2147483646 w 68"/>
              <a:gd name="T37" fmla="*/ 2147483646 h 50"/>
              <a:gd name="T38" fmla="*/ 2147483646 w 68"/>
              <a:gd name="T39" fmla="*/ 2147483646 h 50"/>
              <a:gd name="T40" fmla="*/ 2147483646 w 68"/>
              <a:gd name="T41" fmla="*/ 2147483646 h 50"/>
              <a:gd name="T42" fmla="*/ 2147483646 w 68"/>
              <a:gd name="T43" fmla="*/ 2147483646 h 50"/>
              <a:gd name="T44" fmla="*/ 2147483646 w 68"/>
              <a:gd name="T45" fmla="*/ 2147483646 h 50"/>
              <a:gd name="T46" fmla="*/ 2147483646 w 68"/>
              <a:gd name="T47" fmla="*/ 2147483646 h 50"/>
              <a:gd name="T48" fmla="*/ 2147483646 w 68"/>
              <a:gd name="T49" fmla="*/ 2147483646 h 50"/>
              <a:gd name="T50" fmla="*/ 2147483646 w 68"/>
              <a:gd name="T51" fmla="*/ 2147483646 h 50"/>
              <a:gd name="T52" fmla="*/ 2147483646 w 68"/>
              <a:gd name="T53" fmla="*/ 2147483646 h 50"/>
              <a:gd name="T54" fmla="*/ 2147483646 w 68"/>
              <a:gd name="T55" fmla="*/ 2147483646 h 50"/>
              <a:gd name="T56" fmla="*/ 2147483646 w 68"/>
              <a:gd name="T57" fmla="*/ 2147483646 h 50"/>
              <a:gd name="T58" fmla="*/ 2147483646 w 68"/>
              <a:gd name="T59" fmla="*/ 2147483646 h 50"/>
              <a:gd name="T60" fmla="*/ 2147483646 w 68"/>
              <a:gd name="T61" fmla="*/ 2147483646 h 50"/>
              <a:gd name="T62" fmla="*/ 2147483646 w 68"/>
              <a:gd name="T63" fmla="*/ 2147483646 h 50"/>
              <a:gd name="T64" fmla="*/ 2147483646 w 68"/>
              <a:gd name="T65" fmla="*/ 0 h 50"/>
              <a:gd name="T66" fmla="*/ 2147483646 w 68"/>
              <a:gd name="T67" fmla="*/ 0 h 50"/>
              <a:gd name="T68" fmla="*/ 2147483646 w 68"/>
              <a:gd name="T69" fmla="*/ 0 h 50"/>
              <a:gd name="T70" fmla="*/ 2147483646 w 68"/>
              <a:gd name="T71" fmla="*/ 2147483646 h 50"/>
              <a:gd name="T72" fmla="*/ 2147483646 w 68"/>
              <a:gd name="T73" fmla="*/ 2147483646 h 50"/>
              <a:gd name="T74" fmla="*/ 2147483646 w 68"/>
              <a:gd name="T75" fmla="*/ 2147483646 h 50"/>
              <a:gd name="T76" fmla="*/ 2147483646 w 68"/>
              <a:gd name="T77" fmla="*/ 2147483646 h 50"/>
              <a:gd name="T78" fmla="*/ 0 w 68"/>
              <a:gd name="T79" fmla="*/ 2147483646 h 50"/>
              <a:gd name="T80" fmla="*/ 0 w 68"/>
              <a:gd name="T81" fmla="*/ 2147483646 h 50"/>
              <a:gd name="T82" fmla="*/ 2147483646 w 68"/>
              <a:gd name="T83" fmla="*/ 2147483646 h 50"/>
              <a:gd name="T84" fmla="*/ 2147483646 w 68"/>
              <a:gd name="T85" fmla="*/ 2147483646 h 50"/>
              <a:gd name="T86" fmla="*/ 2147483646 w 68"/>
              <a:gd name="T87" fmla="*/ 2147483646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path>
            </a:pathLst>
          </a:custGeom>
          <a:solidFill>
            <a:srgbClr val="FFFF00"/>
          </a:solidFill>
          <a:ln w="4763">
            <a:solidFill>
              <a:srgbClr val="990000"/>
            </a:solidFill>
            <a:round/>
            <a:headEnd/>
            <a:tailEnd/>
          </a:ln>
        </p:spPr>
        <p:txBody>
          <a:bodyPr/>
          <a:lstStyle/>
          <a:p>
            <a:endParaRPr lang="en-US"/>
          </a:p>
        </p:txBody>
      </p:sp>
      <p:sp>
        <p:nvSpPr>
          <p:cNvPr id="88086" name="Freeform 21"/>
          <p:cNvSpPr>
            <a:spLocks/>
          </p:cNvSpPr>
          <p:nvPr/>
        </p:nvSpPr>
        <p:spPr bwMode="auto">
          <a:xfrm>
            <a:off x="6419850" y="4897438"/>
            <a:ext cx="58738" cy="46037"/>
          </a:xfrm>
          <a:custGeom>
            <a:avLst/>
            <a:gdLst>
              <a:gd name="T0" fmla="*/ 0 w 41"/>
              <a:gd name="T1" fmla="*/ 2147483646 h 29"/>
              <a:gd name="T2" fmla="*/ 2147483646 w 41"/>
              <a:gd name="T3" fmla="*/ 2147483646 h 29"/>
              <a:gd name="T4" fmla="*/ 2147483646 w 41"/>
              <a:gd name="T5" fmla="*/ 2147483646 h 29"/>
              <a:gd name="T6" fmla="*/ 2147483646 w 41"/>
              <a:gd name="T7" fmla="*/ 2147483646 h 29"/>
              <a:gd name="T8" fmla="*/ 2147483646 w 41"/>
              <a:gd name="T9" fmla="*/ 2147483646 h 29"/>
              <a:gd name="T10" fmla="*/ 2147483646 w 41"/>
              <a:gd name="T11" fmla="*/ 2147483646 h 29"/>
              <a:gd name="T12" fmla="*/ 2147483646 w 41"/>
              <a:gd name="T13" fmla="*/ 2147483646 h 29"/>
              <a:gd name="T14" fmla="*/ 2147483646 w 41"/>
              <a:gd name="T15" fmla="*/ 2147483646 h 29"/>
              <a:gd name="T16" fmla="*/ 2147483646 w 41"/>
              <a:gd name="T17" fmla="*/ 2147483646 h 29"/>
              <a:gd name="T18" fmla="*/ 2147483646 w 41"/>
              <a:gd name="T19" fmla="*/ 2147483646 h 29"/>
              <a:gd name="T20" fmla="*/ 2147483646 w 41"/>
              <a:gd name="T21" fmla="*/ 2147483646 h 29"/>
              <a:gd name="T22" fmla="*/ 2147483646 w 41"/>
              <a:gd name="T23" fmla="*/ 2147483646 h 29"/>
              <a:gd name="T24" fmla="*/ 2147483646 w 41"/>
              <a:gd name="T25" fmla="*/ 2147483646 h 29"/>
              <a:gd name="T26" fmla="*/ 2147483646 w 41"/>
              <a:gd name="T27" fmla="*/ 2147483646 h 29"/>
              <a:gd name="T28" fmla="*/ 2147483646 w 41"/>
              <a:gd name="T29" fmla="*/ 2147483646 h 29"/>
              <a:gd name="T30" fmla="*/ 2147483646 w 41"/>
              <a:gd name="T31" fmla="*/ 2147483646 h 29"/>
              <a:gd name="T32" fmla="*/ 2147483646 w 41"/>
              <a:gd name="T33" fmla="*/ 2147483646 h 29"/>
              <a:gd name="T34" fmla="*/ 2147483646 w 41"/>
              <a:gd name="T35" fmla="*/ 2147483646 h 29"/>
              <a:gd name="T36" fmla="*/ 2147483646 w 41"/>
              <a:gd name="T37" fmla="*/ 2147483646 h 29"/>
              <a:gd name="T38" fmla="*/ 2147483646 w 41"/>
              <a:gd name="T39" fmla="*/ 2147483646 h 29"/>
              <a:gd name="T40" fmla="*/ 2147483646 w 41"/>
              <a:gd name="T41" fmla="*/ 2147483646 h 29"/>
              <a:gd name="T42" fmla="*/ 2147483646 w 41"/>
              <a:gd name="T43" fmla="*/ 2147483646 h 29"/>
              <a:gd name="T44" fmla="*/ 2147483646 w 41"/>
              <a:gd name="T45" fmla="*/ 2147483646 h 29"/>
              <a:gd name="T46" fmla="*/ 2147483646 w 41"/>
              <a:gd name="T47" fmla="*/ 2147483646 h 29"/>
              <a:gd name="T48" fmla="*/ 2147483646 w 41"/>
              <a:gd name="T49" fmla="*/ 0 h 29"/>
              <a:gd name="T50" fmla="*/ 2147483646 w 41"/>
              <a:gd name="T51" fmla="*/ 0 h 29"/>
              <a:gd name="T52" fmla="*/ 2147483646 w 41"/>
              <a:gd name="T53" fmla="*/ 0 h 29"/>
              <a:gd name="T54" fmla="*/ 2147483646 w 41"/>
              <a:gd name="T55" fmla="*/ 0 h 29"/>
              <a:gd name="T56" fmla="*/ 2147483646 w 41"/>
              <a:gd name="T57" fmla="*/ 0 h 29"/>
              <a:gd name="T58" fmla="*/ 2147483646 w 41"/>
              <a:gd name="T59" fmla="*/ 2147483646 h 29"/>
              <a:gd name="T60" fmla="*/ 2147483646 w 41"/>
              <a:gd name="T61" fmla="*/ 2147483646 h 29"/>
              <a:gd name="T62" fmla="*/ 2147483646 w 41"/>
              <a:gd name="T63" fmla="*/ 2147483646 h 29"/>
              <a:gd name="T64" fmla="*/ 2147483646 w 41"/>
              <a:gd name="T65" fmla="*/ 2147483646 h 29"/>
              <a:gd name="T66" fmla="*/ 2147483646 w 41"/>
              <a:gd name="T67" fmla="*/ 2147483646 h 29"/>
              <a:gd name="T68" fmla="*/ 2147483646 w 41"/>
              <a:gd name="T69" fmla="*/ 2147483646 h 29"/>
              <a:gd name="T70" fmla="*/ 2147483646 w 41"/>
              <a:gd name="T71" fmla="*/ 2147483646 h 29"/>
              <a:gd name="T72" fmla="*/ 2147483646 w 41"/>
              <a:gd name="T73" fmla="*/ 2147483646 h 29"/>
              <a:gd name="T74" fmla="*/ 2147483646 w 41"/>
              <a:gd name="T75" fmla="*/ 2147483646 h 29"/>
              <a:gd name="T76" fmla="*/ 2147483646 w 41"/>
              <a:gd name="T77" fmla="*/ 2147483646 h 29"/>
              <a:gd name="T78" fmla="*/ 2147483646 w 41"/>
              <a:gd name="T79" fmla="*/ 2147483646 h 29"/>
              <a:gd name="T80" fmla="*/ 0 w 41"/>
              <a:gd name="T81" fmla="*/ 2147483646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87" name="Freeform 22"/>
          <p:cNvSpPr>
            <a:spLocks/>
          </p:cNvSpPr>
          <p:nvPr/>
        </p:nvSpPr>
        <p:spPr bwMode="auto">
          <a:xfrm>
            <a:off x="6419850" y="4897438"/>
            <a:ext cx="58738" cy="46037"/>
          </a:xfrm>
          <a:custGeom>
            <a:avLst/>
            <a:gdLst>
              <a:gd name="T0" fmla="*/ 0 w 41"/>
              <a:gd name="T1" fmla="*/ 2147483646 h 29"/>
              <a:gd name="T2" fmla="*/ 2147483646 w 41"/>
              <a:gd name="T3" fmla="*/ 2147483646 h 29"/>
              <a:gd name="T4" fmla="*/ 2147483646 w 41"/>
              <a:gd name="T5" fmla="*/ 2147483646 h 29"/>
              <a:gd name="T6" fmla="*/ 2147483646 w 41"/>
              <a:gd name="T7" fmla="*/ 2147483646 h 29"/>
              <a:gd name="T8" fmla="*/ 2147483646 w 41"/>
              <a:gd name="T9" fmla="*/ 2147483646 h 29"/>
              <a:gd name="T10" fmla="*/ 2147483646 w 41"/>
              <a:gd name="T11" fmla="*/ 2147483646 h 29"/>
              <a:gd name="T12" fmla="*/ 2147483646 w 41"/>
              <a:gd name="T13" fmla="*/ 2147483646 h 29"/>
              <a:gd name="T14" fmla="*/ 2147483646 w 41"/>
              <a:gd name="T15" fmla="*/ 2147483646 h 29"/>
              <a:gd name="T16" fmla="*/ 2147483646 w 41"/>
              <a:gd name="T17" fmla="*/ 2147483646 h 29"/>
              <a:gd name="T18" fmla="*/ 2147483646 w 41"/>
              <a:gd name="T19" fmla="*/ 2147483646 h 29"/>
              <a:gd name="T20" fmla="*/ 2147483646 w 41"/>
              <a:gd name="T21" fmla="*/ 2147483646 h 29"/>
              <a:gd name="T22" fmla="*/ 2147483646 w 41"/>
              <a:gd name="T23" fmla="*/ 2147483646 h 29"/>
              <a:gd name="T24" fmla="*/ 2147483646 w 41"/>
              <a:gd name="T25" fmla="*/ 2147483646 h 29"/>
              <a:gd name="T26" fmla="*/ 2147483646 w 41"/>
              <a:gd name="T27" fmla="*/ 2147483646 h 29"/>
              <a:gd name="T28" fmla="*/ 2147483646 w 41"/>
              <a:gd name="T29" fmla="*/ 2147483646 h 29"/>
              <a:gd name="T30" fmla="*/ 2147483646 w 41"/>
              <a:gd name="T31" fmla="*/ 2147483646 h 29"/>
              <a:gd name="T32" fmla="*/ 2147483646 w 41"/>
              <a:gd name="T33" fmla="*/ 2147483646 h 29"/>
              <a:gd name="T34" fmla="*/ 2147483646 w 41"/>
              <a:gd name="T35" fmla="*/ 2147483646 h 29"/>
              <a:gd name="T36" fmla="*/ 2147483646 w 41"/>
              <a:gd name="T37" fmla="*/ 2147483646 h 29"/>
              <a:gd name="T38" fmla="*/ 2147483646 w 41"/>
              <a:gd name="T39" fmla="*/ 2147483646 h 29"/>
              <a:gd name="T40" fmla="*/ 2147483646 w 41"/>
              <a:gd name="T41" fmla="*/ 2147483646 h 29"/>
              <a:gd name="T42" fmla="*/ 2147483646 w 41"/>
              <a:gd name="T43" fmla="*/ 2147483646 h 29"/>
              <a:gd name="T44" fmla="*/ 2147483646 w 41"/>
              <a:gd name="T45" fmla="*/ 2147483646 h 29"/>
              <a:gd name="T46" fmla="*/ 2147483646 w 41"/>
              <a:gd name="T47" fmla="*/ 2147483646 h 29"/>
              <a:gd name="T48" fmla="*/ 2147483646 w 41"/>
              <a:gd name="T49" fmla="*/ 0 h 29"/>
              <a:gd name="T50" fmla="*/ 2147483646 w 41"/>
              <a:gd name="T51" fmla="*/ 0 h 29"/>
              <a:gd name="T52" fmla="*/ 2147483646 w 41"/>
              <a:gd name="T53" fmla="*/ 0 h 29"/>
              <a:gd name="T54" fmla="*/ 2147483646 w 41"/>
              <a:gd name="T55" fmla="*/ 0 h 29"/>
              <a:gd name="T56" fmla="*/ 2147483646 w 41"/>
              <a:gd name="T57" fmla="*/ 0 h 29"/>
              <a:gd name="T58" fmla="*/ 2147483646 w 41"/>
              <a:gd name="T59" fmla="*/ 2147483646 h 29"/>
              <a:gd name="T60" fmla="*/ 2147483646 w 41"/>
              <a:gd name="T61" fmla="*/ 2147483646 h 29"/>
              <a:gd name="T62" fmla="*/ 2147483646 w 41"/>
              <a:gd name="T63" fmla="*/ 2147483646 h 29"/>
              <a:gd name="T64" fmla="*/ 2147483646 w 41"/>
              <a:gd name="T65" fmla="*/ 2147483646 h 29"/>
              <a:gd name="T66" fmla="*/ 2147483646 w 41"/>
              <a:gd name="T67" fmla="*/ 2147483646 h 29"/>
              <a:gd name="T68" fmla="*/ 2147483646 w 41"/>
              <a:gd name="T69" fmla="*/ 2147483646 h 29"/>
              <a:gd name="T70" fmla="*/ 2147483646 w 41"/>
              <a:gd name="T71" fmla="*/ 2147483646 h 29"/>
              <a:gd name="T72" fmla="*/ 2147483646 w 41"/>
              <a:gd name="T73" fmla="*/ 2147483646 h 29"/>
              <a:gd name="T74" fmla="*/ 2147483646 w 41"/>
              <a:gd name="T75" fmla="*/ 2147483646 h 29"/>
              <a:gd name="T76" fmla="*/ 2147483646 w 41"/>
              <a:gd name="T77" fmla="*/ 2147483646 h 29"/>
              <a:gd name="T78" fmla="*/ 2147483646 w 41"/>
              <a:gd name="T79" fmla="*/ 2147483646 h 29"/>
              <a:gd name="T80" fmla="*/ 0 w 41"/>
              <a:gd name="T81" fmla="*/ 2147483646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1588">
            <a:solidFill>
              <a:srgbClr val="990000"/>
            </a:solidFill>
            <a:round/>
            <a:headEnd/>
            <a:tailEnd/>
          </a:ln>
        </p:spPr>
        <p:txBody>
          <a:bodyPr/>
          <a:lstStyle/>
          <a:p>
            <a:endParaRPr lang="en-US"/>
          </a:p>
        </p:txBody>
      </p:sp>
      <p:sp>
        <p:nvSpPr>
          <p:cNvPr id="88088" name="Freeform 23"/>
          <p:cNvSpPr>
            <a:spLocks/>
          </p:cNvSpPr>
          <p:nvPr/>
        </p:nvSpPr>
        <p:spPr bwMode="auto">
          <a:xfrm>
            <a:off x="6419850" y="4897438"/>
            <a:ext cx="58738" cy="46037"/>
          </a:xfrm>
          <a:custGeom>
            <a:avLst/>
            <a:gdLst>
              <a:gd name="T0" fmla="*/ 0 w 41"/>
              <a:gd name="T1" fmla="*/ 2147483646 h 29"/>
              <a:gd name="T2" fmla="*/ 2147483646 w 41"/>
              <a:gd name="T3" fmla="*/ 2147483646 h 29"/>
              <a:gd name="T4" fmla="*/ 2147483646 w 41"/>
              <a:gd name="T5" fmla="*/ 2147483646 h 29"/>
              <a:gd name="T6" fmla="*/ 2147483646 w 41"/>
              <a:gd name="T7" fmla="*/ 2147483646 h 29"/>
              <a:gd name="T8" fmla="*/ 2147483646 w 41"/>
              <a:gd name="T9" fmla="*/ 2147483646 h 29"/>
              <a:gd name="T10" fmla="*/ 2147483646 w 41"/>
              <a:gd name="T11" fmla="*/ 2147483646 h 29"/>
              <a:gd name="T12" fmla="*/ 2147483646 w 41"/>
              <a:gd name="T13" fmla="*/ 2147483646 h 29"/>
              <a:gd name="T14" fmla="*/ 2147483646 w 41"/>
              <a:gd name="T15" fmla="*/ 2147483646 h 29"/>
              <a:gd name="T16" fmla="*/ 2147483646 w 41"/>
              <a:gd name="T17" fmla="*/ 2147483646 h 29"/>
              <a:gd name="T18" fmla="*/ 2147483646 w 41"/>
              <a:gd name="T19" fmla="*/ 2147483646 h 29"/>
              <a:gd name="T20" fmla="*/ 2147483646 w 41"/>
              <a:gd name="T21" fmla="*/ 2147483646 h 29"/>
              <a:gd name="T22" fmla="*/ 2147483646 w 41"/>
              <a:gd name="T23" fmla="*/ 2147483646 h 29"/>
              <a:gd name="T24" fmla="*/ 2147483646 w 41"/>
              <a:gd name="T25" fmla="*/ 2147483646 h 29"/>
              <a:gd name="T26" fmla="*/ 2147483646 w 41"/>
              <a:gd name="T27" fmla="*/ 2147483646 h 29"/>
              <a:gd name="T28" fmla="*/ 2147483646 w 41"/>
              <a:gd name="T29" fmla="*/ 2147483646 h 29"/>
              <a:gd name="T30" fmla="*/ 2147483646 w 41"/>
              <a:gd name="T31" fmla="*/ 2147483646 h 29"/>
              <a:gd name="T32" fmla="*/ 2147483646 w 41"/>
              <a:gd name="T33" fmla="*/ 2147483646 h 29"/>
              <a:gd name="T34" fmla="*/ 2147483646 w 41"/>
              <a:gd name="T35" fmla="*/ 2147483646 h 29"/>
              <a:gd name="T36" fmla="*/ 2147483646 w 41"/>
              <a:gd name="T37" fmla="*/ 2147483646 h 29"/>
              <a:gd name="T38" fmla="*/ 2147483646 w 41"/>
              <a:gd name="T39" fmla="*/ 2147483646 h 29"/>
              <a:gd name="T40" fmla="*/ 2147483646 w 41"/>
              <a:gd name="T41" fmla="*/ 2147483646 h 29"/>
              <a:gd name="T42" fmla="*/ 2147483646 w 41"/>
              <a:gd name="T43" fmla="*/ 2147483646 h 29"/>
              <a:gd name="T44" fmla="*/ 2147483646 w 41"/>
              <a:gd name="T45" fmla="*/ 2147483646 h 29"/>
              <a:gd name="T46" fmla="*/ 2147483646 w 41"/>
              <a:gd name="T47" fmla="*/ 2147483646 h 29"/>
              <a:gd name="T48" fmla="*/ 2147483646 w 41"/>
              <a:gd name="T49" fmla="*/ 0 h 29"/>
              <a:gd name="T50" fmla="*/ 2147483646 w 41"/>
              <a:gd name="T51" fmla="*/ 0 h 29"/>
              <a:gd name="T52" fmla="*/ 2147483646 w 41"/>
              <a:gd name="T53" fmla="*/ 0 h 29"/>
              <a:gd name="T54" fmla="*/ 2147483646 w 41"/>
              <a:gd name="T55" fmla="*/ 0 h 29"/>
              <a:gd name="T56" fmla="*/ 2147483646 w 41"/>
              <a:gd name="T57" fmla="*/ 0 h 29"/>
              <a:gd name="T58" fmla="*/ 2147483646 w 41"/>
              <a:gd name="T59" fmla="*/ 2147483646 h 29"/>
              <a:gd name="T60" fmla="*/ 2147483646 w 41"/>
              <a:gd name="T61" fmla="*/ 2147483646 h 29"/>
              <a:gd name="T62" fmla="*/ 2147483646 w 41"/>
              <a:gd name="T63" fmla="*/ 2147483646 h 29"/>
              <a:gd name="T64" fmla="*/ 2147483646 w 41"/>
              <a:gd name="T65" fmla="*/ 2147483646 h 29"/>
              <a:gd name="T66" fmla="*/ 2147483646 w 41"/>
              <a:gd name="T67" fmla="*/ 2147483646 h 29"/>
              <a:gd name="T68" fmla="*/ 2147483646 w 41"/>
              <a:gd name="T69" fmla="*/ 2147483646 h 29"/>
              <a:gd name="T70" fmla="*/ 2147483646 w 41"/>
              <a:gd name="T71" fmla="*/ 2147483646 h 29"/>
              <a:gd name="T72" fmla="*/ 2147483646 w 41"/>
              <a:gd name="T73" fmla="*/ 2147483646 h 29"/>
              <a:gd name="T74" fmla="*/ 2147483646 w 41"/>
              <a:gd name="T75" fmla="*/ 2147483646 h 29"/>
              <a:gd name="T76" fmla="*/ 2147483646 w 41"/>
              <a:gd name="T77" fmla="*/ 2147483646 h 29"/>
              <a:gd name="T78" fmla="*/ 2147483646 w 41"/>
              <a:gd name="T79" fmla="*/ 2147483646 h 29"/>
              <a:gd name="T80" fmla="*/ 0 w 41"/>
              <a:gd name="T81" fmla="*/ 2147483646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4763">
            <a:solidFill>
              <a:srgbClr val="990000"/>
            </a:solidFill>
            <a:round/>
            <a:headEnd/>
            <a:tailEnd/>
          </a:ln>
        </p:spPr>
        <p:txBody>
          <a:bodyPr/>
          <a:lstStyle/>
          <a:p>
            <a:endParaRPr lang="en-US"/>
          </a:p>
        </p:txBody>
      </p:sp>
      <p:sp>
        <p:nvSpPr>
          <p:cNvPr id="88089" name="Freeform 24"/>
          <p:cNvSpPr>
            <a:spLocks/>
          </p:cNvSpPr>
          <p:nvPr/>
        </p:nvSpPr>
        <p:spPr bwMode="auto">
          <a:xfrm>
            <a:off x="6489700" y="4816475"/>
            <a:ext cx="69850" cy="77788"/>
          </a:xfrm>
          <a:custGeom>
            <a:avLst/>
            <a:gdLst>
              <a:gd name="T0" fmla="*/ 0 w 50"/>
              <a:gd name="T1" fmla="*/ 2147483646 h 49"/>
              <a:gd name="T2" fmla="*/ 2147483646 w 50"/>
              <a:gd name="T3" fmla="*/ 2147483646 h 49"/>
              <a:gd name="T4" fmla="*/ 2147483646 w 50"/>
              <a:gd name="T5" fmla="*/ 2147483646 h 49"/>
              <a:gd name="T6" fmla="*/ 2147483646 w 50"/>
              <a:gd name="T7" fmla="*/ 2147483646 h 49"/>
              <a:gd name="T8" fmla="*/ 2147483646 w 50"/>
              <a:gd name="T9" fmla="*/ 2147483646 h 49"/>
              <a:gd name="T10" fmla="*/ 2147483646 w 50"/>
              <a:gd name="T11" fmla="*/ 2147483646 h 49"/>
              <a:gd name="T12" fmla="*/ 2147483646 w 50"/>
              <a:gd name="T13" fmla="*/ 2147483646 h 49"/>
              <a:gd name="T14" fmla="*/ 2147483646 w 50"/>
              <a:gd name="T15" fmla="*/ 2147483646 h 49"/>
              <a:gd name="T16" fmla="*/ 2147483646 w 50"/>
              <a:gd name="T17" fmla="*/ 0 h 49"/>
              <a:gd name="T18" fmla="*/ 2147483646 w 50"/>
              <a:gd name="T19" fmla="*/ 0 h 49"/>
              <a:gd name="T20" fmla="*/ 2147483646 w 50"/>
              <a:gd name="T21" fmla="*/ 2147483646 h 49"/>
              <a:gd name="T22" fmla="*/ 2147483646 w 50"/>
              <a:gd name="T23" fmla="*/ 2147483646 h 49"/>
              <a:gd name="T24" fmla="*/ 2147483646 w 50"/>
              <a:gd name="T25" fmla="*/ 2147483646 h 49"/>
              <a:gd name="T26" fmla="*/ 2147483646 w 50"/>
              <a:gd name="T27" fmla="*/ 2147483646 h 49"/>
              <a:gd name="T28" fmla="*/ 2147483646 w 50"/>
              <a:gd name="T29" fmla="*/ 2147483646 h 49"/>
              <a:gd name="T30" fmla="*/ 2147483646 w 50"/>
              <a:gd name="T31" fmla="*/ 2147483646 h 49"/>
              <a:gd name="T32" fmla="*/ 2147483646 w 50"/>
              <a:gd name="T33" fmla="*/ 2147483646 h 49"/>
              <a:gd name="T34" fmla="*/ 2147483646 w 50"/>
              <a:gd name="T35" fmla="*/ 2147483646 h 49"/>
              <a:gd name="T36" fmla="*/ 2147483646 w 50"/>
              <a:gd name="T37" fmla="*/ 2147483646 h 49"/>
              <a:gd name="T38" fmla="*/ 2147483646 w 50"/>
              <a:gd name="T39" fmla="*/ 2147483646 h 49"/>
              <a:gd name="T40" fmla="*/ 2147483646 w 50"/>
              <a:gd name="T41" fmla="*/ 2147483646 h 49"/>
              <a:gd name="T42" fmla="*/ 2147483646 w 50"/>
              <a:gd name="T43" fmla="*/ 2147483646 h 49"/>
              <a:gd name="T44" fmla="*/ 2147483646 w 50"/>
              <a:gd name="T45" fmla="*/ 2147483646 h 49"/>
              <a:gd name="T46" fmla="*/ 2147483646 w 50"/>
              <a:gd name="T47" fmla="*/ 2147483646 h 49"/>
              <a:gd name="T48" fmla="*/ 2147483646 w 50"/>
              <a:gd name="T49" fmla="*/ 2147483646 h 49"/>
              <a:gd name="T50" fmla="*/ 2147483646 w 50"/>
              <a:gd name="T51" fmla="*/ 2147483646 h 49"/>
              <a:gd name="T52" fmla="*/ 2147483646 w 50"/>
              <a:gd name="T53" fmla="*/ 2147483646 h 49"/>
              <a:gd name="T54" fmla="*/ 2147483646 w 50"/>
              <a:gd name="T55" fmla="*/ 2147483646 h 49"/>
              <a:gd name="T56" fmla="*/ 2147483646 w 50"/>
              <a:gd name="T57" fmla="*/ 2147483646 h 49"/>
              <a:gd name="T58" fmla="*/ 2147483646 w 50"/>
              <a:gd name="T59" fmla="*/ 2147483646 h 49"/>
              <a:gd name="T60" fmla="*/ 2147483646 w 50"/>
              <a:gd name="T61" fmla="*/ 2147483646 h 49"/>
              <a:gd name="T62" fmla="*/ 2147483646 w 50"/>
              <a:gd name="T63" fmla="*/ 2147483646 h 49"/>
              <a:gd name="T64" fmla="*/ 2147483646 w 50"/>
              <a:gd name="T65" fmla="*/ 2147483646 h 49"/>
              <a:gd name="T66" fmla="*/ 2147483646 w 50"/>
              <a:gd name="T67" fmla="*/ 2147483646 h 49"/>
              <a:gd name="T68" fmla="*/ 2147483646 w 50"/>
              <a:gd name="T69" fmla="*/ 2147483646 h 49"/>
              <a:gd name="T70" fmla="*/ 2147483646 w 50"/>
              <a:gd name="T71" fmla="*/ 2147483646 h 49"/>
              <a:gd name="T72" fmla="*/ 2147483646 w 50"/>
              <a:gd name="T73" fmla="*/ 2147483646 h 49"/>
              <a:gd name="T74" fmla="*/ 2147483646 w 50"/>
              <a:gd name="T75" fmla="*/ 2147483646 h 49"/>
              <a:gd name="T76" fmla="*/ 2147483646 w 50"/>
              <a:gd name="T77" fmla="*/ 2147483646 h 49"/>
              <a:gd name="T78" fmla="*/ 2147483646 w 50"/>
              <a:gd name="T79" fmla="*/ 2147483646 h 49"/>
              <a:gd name="T80" fmla="*/ 2147483646 w 50"/>
              <a:gd name="T81" fmla="*/ 2147483646 h 49"/>
              <a:gd name="T82" fmla="*/ 2147483646 w 50"/>
              <a:gd name="T83" fmla="*/ 2147483646 h 49"/>
              <a:gd name="T84" fmla="*/ 2147483646 w 50"/>
              <a:gd name="T85" fmla="*/ 2147483646 h 49"/>
              <a:gd name="T86" fmla="*/ 2147483646 w 50"/>
              <a:gd name="T87" fmla="*/ 2147483646 h 49"/>
              <a:gd name="T88" fmla="*/ 2147483646 w 50"/>
              <a:gd name="T89" fmla="*/ 2147483646 h 49"/>
              <a:gd name="T90" fmla="*/ 2147483646 w 50"/>
              <a:gd name="T91" fmla="*/ 2147483646 h 49"/>
              <a:gd name="T92" fmla="*/ 2147483646 w 50"/>
              <a:gd name="T93" fmla="*/ 2147483646 h 49"/>
              <a:gd name="T94" fmla="*/ 0 w 50"/>
              <a:gd name="T95" fmla="*/ 2147483646 h 49"/>
              <a:gd name="T96" fmla="*/ 0 w 5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0" name="Freeform 25"/>
          <p:cNvSpPr>
            <a:spLocks/>
          </p:cNvSpPr>
          <p:nvPr/>
        </p:nvSpPr>
        <p:spPr bwMode="auto">
          <a:xfrm>
            <a:off x="6489700" y="4816475"/>
            <a:ext cx="69850" cy="77788"/>
          </a:xfrm>
          <a:custGeom>
            <a:avLst/>
            <a:gdLst>
              <a:gd name="T0" fmla="*/ 0 w 50"/>
              <a:gd name="T1" fmla="*/ 2147483646 h 49"/>
              <a:gd name="T2" fmla="*/ 2147483646 w 50"/>
              <a:gd name="T3" fmla="*/ 2147483646 h 49"/>
              <a:gd name="T4" fmla="*/ 2147483646 w 50"/>
              <a:gd name="T5" fmla="*/ 2147483646 h 49"/>
              <a:gd name="T6" fmla="*/ 2147483646 w 50"/>
              <a:gd name="T7" fmla="*/ 2147483646 h 49"/>
              <a:gd name="T8" fmla="*/ 2147483646 w 50"/>
              <a:gd name="T9" fmla="*/ 2147483646 h 49"/>
              <a:gd name="T10" fmla="*/ 2147483646 w 50"/>
              <a:gd name="T11" fmla="*/ 2147483646 h 49"/>
              <a:gd name="T12" fmla="*/ 2147483646 w 50"/>
              <a:gd name="T13" fmla="*/ 2147483646 h 49"/>
              <a:gd name="T14" fmla="*/ 2147483646 w 50"/>
              <a:gd name="T15" fmla="*/ 2147483646 h 49"/>
              <a:gd name="T16" fmla="*/ 2147483646 w 50"/>
              <a:gd name="T17" fmla="*/ 0 h 49"/>
              <a:gd name="T18" fmla="*/ 2147483646 w 50"/>
              <a:gd name="T19" fmla="*/ 0 h 49"/>
              <a:gd name="T20" fmla="*/ 2147483646 w 50"/>
              <a:gd name="T21" fmla="*/ 2147483646 h 49"/>
              <a:gd name="T22" fmla="*/ 2147483646 w 50"/>
              <a:gd name="T23" fmla="*/ 2147483646 h 49"/>
              <a:gd name="T24" fmla="*/ 2147483646 w 50"/>
              <a:gd name="T25" fmla="*/ 2147483646 h 49"/>
              <a:gd name="T26" fmla="*/ 2147483646 w 50"/>
              <a:gd name="T27" fmla="*/ 2147483646 h 49"/>
              <a:gd name="T28" fmla="*/ 2147483646 w 50"/>
              <a:gd name="T29" fmla="*/ 2147483646 h 49"/>
              <a:gd name="T30" fmla="*/ 2147483646 w 50"/>
              <a:gd name="T31" fmla="*/ 2147483646 h 49"/>
              <a:gd name="T32" fmla="*/ 2147483646 w 50"/>
              <a:gd name="T33" fmla="*/ 2147483646 h 49"/>
              <a:gd name="T34" fmla="*/ 2147483646 w 50"/>
              <a:gd name="T35" fmla="*/ 2147483646 h 49"/>
              <a:gd name="T36" fmla="*/ 2147483646 w 50"/>
              <a:gd name="T37" fmla="*/ 2147483646 h 49"/>
              <a:gd name="T38" fmla="*/ 2147483646 w 50"/>
              <a:gd name="T39" fmla="*/ 2147483646 h 49"/>
              <a:gd name="T40" fmla="*/ 2147483646 w 50"/>
              <a:gd name="T41" fmla="*/ 2147483646 h 49"/>
              <a:gd name="T42" fmla="*/ 2147483646 w 50"/>
              <a:gd name="T43" fmla="*/ 2147483646 h 49"/>
              <a:gd name="T44" fmla="*/ 2147483646 w 50"/>
              <a:gd name="T45" fmla="*/ 2147483646 h 49"/>
              <a:gd name="T46" fmla="*/ 2147483646 w 50"/>
              <a:gd name="T47" fmla="*/ 2147483646 h 49"/>
              <a:gd name="T48" fmla="*/ 2147483646 w 50"/>
              <a:gd name="T49" fmla="*/ 2147483646 h 49"/>
              <a:gd name="T50" fmla="*/ 2147483646 w 50"/>
              <a:gd name="T51" fmla="*/ 2147483646 h 49"/>
              <a:gd name="T52" fmla="*/ 2147483646 w 50"/>
              <a:gd name="T53" fmla="*/ 2147483646 h 49"/>
              <a:gd name="T54" fmla="*/ 2147483646 w 50"/>
              <a:gd name="T55" fmla="*/ 2147483646 h 49"/>
              <a:gd name="T56" fmla="*/ 2147483646 w 50"/>
              <a:gd name="T57" fmla="*/ 2147483646 h 49"/>
              <a:gd name="T58" fmla="*/ 2147483646 w 50"/>
              <a:gd name="T59" fmla="*/ 2147483646 h 49"/>
              <a:gd name="T60" fmla="*/ 2147483646 w 50"/>
              <a:gd name="T61" fmla="*/ 2147483646 h 49"/>
              <a:gd name="T62" fmla="*/ 2147483646 w 50"/>
              <a:gd name="T63" fmla="*/ 2147483646 h 49"/>
              <a:gd name="T64" fmla="*/ 2147483646 w 50"/>
              <a:gd name="T65" fmla="*/ 2147483646 h 49"/>
              <a:gd name="T66" fmla="*/ 2147483646 w 50"/>
              <a:gd name="T67" fmla="*/ 2147483646 h 49"/>
              <a:gd name="T68" fmla="*/ 2147483646 w 50"/>
              <a:gd name="T69" fmla="*/ 2147483646 h 49"/>
              <a:gd name="T70" fmla="*/ 2147483646 w 50"/>
              <a:gd name="T71" fmla="*/ 2147483646 h 49"/>
              <a:gd name="T72" fmla="*/ 2147483646 w 50"/>
              <a:gd name="T73" fmla="*/ 2147483646 h 49"/>
              <a:gd name="T74" fmla="*/ 2147483646 w 50"/>
              <a:gd name="T75" fmla="*/ 2147483646 h 49"/>
              <a:gd name="T76" fmla="*/ 2147483646 w 50"/>
              <a:gd name="T77" fmla="*/ 2147483646 h 49"/>
              <a:gd name="T78" fmla="*/ 2147483646 w 50"/>
              <a:gd name="T79" fmla="*/ 2147483646 h 49"/>
              <a:gd name="T80" fmla="*/ 2147483646 w 50"/>
              <a:gd name="T81" fmla="*/ 2147483646 h 49"/>
              <a:gd name="T82" fmla="*/ 2147483646 w 50"/>
              <a:gd name="T83" fmla="*/ 2147483646 h 49"/>
              <a:gd name="T84" fmla="*/ 2147483646 w 50"/>
              <a:gd name="T85" fmla="*/ 2147483646 h 49"/>
              <a:gd name="T86" fmla="*/ 2147483646 w 50"/>
              <a:gd name="T87" fmla="*/ 2147483646 h 49"/>
              <a:gd name="T88" fmla="*/ 2147483646 w 50"/>
              <a:gd name="T89" fmla="*/ 2147483646 h 49"/>
              <a:gd name="T90" fmla="*/ 2147483646 w 50"/>
              <a:gd name="T91" fmla="*/ 2147483646 h 49"/>
              <a:gd name="T92" fmla="*/ 2147483646 w 50"/>
              <a:gd name="T93" fmla="*/ 2147483646 h 49"/>
              <a:gd name="T94" fmla="*/ 0 w 50"/>
              <a:gd name="T95" fmla="*/ 2147483646 h 49"/>
              <a:gd name="T96" fmla="*/ 0 w 5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path>
            </a:pathLst>
          </a:custGeom>
          <a:solidFill>
            <a:srgbClr val="FFFF00"/>
          </a:solidFill>
          <a:ln w="4763">
            <a:solidFill>
              <a:srgbClr val="990000"/>
            </a:solidFill>
            <a:round/>
            <a:headEnd/>
            <a:tailEnd/>
          </a:ln>
        </p:spPr>
        <p:txBody>
          <a:bodyPr/>
          <a:lstStyle/>
          <a:p>
            <a:endParaRPr lang="en-US"/>
          </a:p>
        </p:txBody>
      </p:sp>
      <p:sp>
        <p:nvSpPr>
          <p:cNvPr id="88091" name="Freeform 26"/>
          <p:cNvSpPr>
            <a:spLocks/>
          </p:cNvSpPr>
          <p:nvPr/>
        </p:nvSpPr>
        <p:spPr bwMode="auto">
          <a:xfrm>
            <a:off x="6442075" y="4816475"/>
            <a:ext cx="52388" cy="71438"/>
          </a:xfrm>
          <a:custGeom>
            <a:avLst/>
            <a:gdLst>
              <a:gd name="T0" fmla="*/ 2147483646 w 37"/>
              <a:gd name="T1" fmla="*/ 2147483646 h 45"/>
              <a:gd name="T2" fmla="*/ 2147483646 w 37"/>
              <a:gd name="T3" fmla="*/ 2147483646 h 45"/>
              <a:gd name="T4" fmla="*/ 2147483646 w 37"/>
              <a:gd name="T5" fmla="*/ 2147483646 h 45"/>
              <a:gd name="T6" fmla="*/ 2147483646 w 37"/>
              <a:gd name="T7" fmla="*/ 2147483646 h 45"/>
              <a:gd name="T8" fmla="*/ 2147483646 w 37"/>
              <a:gd name="T9" fmla="*/ 2147483646 h 45"/>
              <a:gd name="T10" fmla="*/ 2147483646 w 37"/>
              <a:gd name="T11" fmla="*/ 2147483646 h 45"/>
              <a:gd name="T12" fmla="*/ 2147483646 w 37"/>
              <a:gd name="T13" fmla="*/ 2147483646 h 45"/>
              <a:gd name="T14" fmla="*/ 2147483646 w 37"/>
              <a:gd name="T15" fmla="*/ 2147483646 h 45"/>
              <a:gd name="T16" fmla="*/ 2147483646 w 37"/>
              <a:gd name="T17" fmla="*/ 2147483646 h 45"/>
              <a:gd name="T18" fmla="*/ 2147483646 w 37"/>
              <a:gd name="T19" fmla="*/ 2147483646 h 45"/>
              <a:gd name="T20" fmla="*/ 2147483646 w 37"/>
              <a:gd name="T21" fmla="*/ 2147483646 h 45"/>
              <a:gd name="T22" fmla="*/ 2147483646 w 37"/>
              <a:gd name="T23" fmla="*/ 2147483646 h 45"/>
              <a:gd name="T24" fmla="*/ 2147483646 w 37"/>
              <a:gd name="T25" fmla="*/ 2147483646 h 45"/>
              <a:gd name="T26" fmla="*/ 2147483646 w 37"/>
              <a:gd name="T27" fmla="*/ 2147483646 h 45"/>
              <a:gd name="T28" fmla="*/ 2147483646 w 37"/>
              <a:gd name="T29" fmla="*/ 2147483646 h 45"/>
              <a:gd name="T30" fmla="*/ 2147483646 w 37"/>
              <a:gd name="T31" fmla="*/ 2147483646 h 45"/>
              <a:gd name="T32" fmla="*/ 2147483646 w 37"/>
              <a:gd name="T33" fmla="*/ 2147483646 h 45"/>
              <a:gd name="T34" fmla="*/ 2147483646 w 37"/>
              <a:gd name="T35" fmla="*/ 2147483646 h 45"/>
              <a:gd name="T36" fmla="*/ 2147483646 w 37"/>
              <a:gd name="T37" fmla="*/ 2147483646 h 45"/>
              <a:gd name="T38" fmla="*/ 2147483646 w 37"/>
              <a:gd name="T39" fmla="*/ 2147483646 h 45"/>
              <a:gd name="T40" fmla="*/ 2147483646 w 37"/>
              <a:gd name="T41" fmla="*/ 2147483646 h 45"/>
              <a:gd name="T42" fmla="*/ 2147483646 w 37"/>
              <a:gd name="T43" fmla="*/ 2147483646 h 45"/>
              <a:gd name="T44" fmla="*/ 2147483646 w 37"/>
              <a:gd name="T45" fmla="*/ 2147483646 h 45"/>
              <a:gd name="T46" fmla="*/ 2147483646 w 37"/>
              <a:gd name="T47" fmla="*/ 2147483646 h 45"/>
              <a:gd name="T48" fmla="*/ 2147483646 w 37"/>
              <a:gd name="T49" fmla="*/ 2147483646 h 45"/>
              <a:gd name="T50" fmla="*/ 2147483646 w 37"/>
              <a:gd name="T51" fmla="*/ 2147483646 h 45"/>
              <a:gd name="T52" fmla="*/ 2147483646 w 37"/>
              <a:gd name="T53" fmla="*/ 2147483646 h 45"/>
              <a:gd name="T54" fmla="*/ 2147483646 w 37"/>
              <a:gd name="T55" fmla="*/ 0 h 45"/>
              <a:gd name="T56" fmla="*/ 2147483646 w 37"/>
              <a:gd name="T57" fmla="*/ 2147483646 h 45"/>
              <a:gd name="T58" fmla="*/ 2147483646 w 37"/>
              <a:gd name="T59" fmla="*/ 2147483646 h 45"/>
              <a:gd name="T60" fmla="*/ 2147483646 w 37"/>
              <a:gd name="T61" fmla="*/ 2147483646 h 45"/>
              <a:gd name="T62" fmla="*/ 2147483646 w 37"/>
              <a:gd name="T63" fmla="*/ 2147483646 h 45"/>
              <a:gd name="T64" fmla="*/ 0 w 37"/>
              <a:gd name="T65" fmla="*/ 2147483646 h 45"/>
              <a:gd name="T66" fmla="*/ 0 w 37"/>
              <a:gd name="T67" fmla="*/ 2147483646 h 45"/>
              <a:gd name="T68" fmla="*/ 0 w 37"/>
              <a:gd name="T69" fmla="*/ 2147483646 h 45"/>
              <a:gd name="T70" fmla="*/ 2147483646 w 37"/>
              <a:gd name="T71" fmla="*/ 2147483646 h 45"/>
              <a:gd name="T72" fmla="*/ 2147483646 w 37"/>
              <a:gd name="T73" fmla="*/ 2147483646 h 45"/>
              <a:gd name="T74" fmla="*/ 2147483646 w 37"/>
              <a:gd name="T75" fmla="*/ 2147483646 h 45"/>
              <a:gd name="T76" fmla="*/ 2147483646 w 37"/>
              <a:gd name="T77" fmla="*/ 2147483646 h 45"/>
              <a:gd name="T78" fmla="*/ 2147483646 w 37"/>
              <a:gd name="T79" fmla="*/ 2147483646 h 45"/>
              <a:gd name="T80" fmla="*/ 2147483646 w 37"/>
              <a:gd name="T81" fmla="*/ 2147483646 h 45"/>
              <a:gd name="T82" fmla="*/ 2147483646 w 37"/>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2" name="Freeform 27"/>
          <p:cNvSpPr>
            <a:spLocks/>
          </p:cNvSpPr>
          <p:nvPr/>
        </p:nvSpPr>
        <p:spPr bwMode="auto">
          <a:xfrm>
            <a:off x="6442075" y="4816475"/>
            <a:ext cx="52388" cy="71438"/>
          </a:xfrm>
          <a:custGeom>
            <a:avLst/>
            <a:gdLst>
              <a:gd name="T0" fmla="*/ 2147483646 w 37"/>
              <a:gd name="T1" fmla="*/ 2147483646 h 45"/>
              <a:gd name="T2" fmla="*/ 2147483646 w 37"/>
              <a:gd name="T3" fmla="*/ 2147483646 h 45"/>
              <a:gd name="T4" fmla="*/ 2147483646 w 37"/>
              <a:gd name="T5" fmla="*/ 2147483646 h 45"/>
              <a:gd name="T6" fmla="*/ 2147483646 w 37"/>
              <a:gd name="T7" fmla="*/ 2147483646 h 45"/>
              <a:gd name="T8" fmla="*/ 2147483646 w 37"/>
              <a:gd name="T9" fmla="*/ 2147483646 h 45"/>
              <a:gd name="T10" fmla="*/ 2147483646 w 37"/>
              <a:gd name="T11" fmla="*/ 2147483646 h 45"/>
              <a:gd name="T12" fmla="*/ 2147483646 w 37"/>
              <a:gd name="T13" fmla="*/ 2147483646 h 45"/>
              <a:gd name="T14" fmla="*/ 2147483646 w 37"/>
              <a:gd name="T15" fmla="*/ 2147483646 h 45"/>
              <a:gd name="T16" fmla="*/ 2147483646 w 37"/>
              <a:gd name="T17" fmla="*/ 2147483646 h 45"/>
              <a:gd name="T18" fmla="*/ 2147483646 w 37"/>
              <a:gd name="T19" fmla="*/ 2147483646 h 45"/>
              <a:gd name="T20" fmla="*/ 2147483646 w 37"/>
              <a:gd name="T21" fmla="*/ 2147483646 h 45"/>
              <a:gd name="T22" fmla="*/ 2147483646 w 37"/>
              <a:gd name="T23" fmla="*/ 2147483646 h 45"/>
              <a:gd name="T24" fmla="*/ 2147483646 w 37"/>
              <a:gd name="T25" fmla="*/ 2147483646 h 45"/>
              <a:gd name="T26" fmla="*/ 2147483646 w 37"/>
              <a:gd name="T27" fmla="*/ 2147483646 h 45"/>
              <a:gd name="T28" fmla="*/ 2147483646 w 37"/>
              <a:gd name="T29" fmla="*/ 2147483646 h 45"/>
              <a:gd name="T30" fmla="*/ 2147483646 w 37"/>
              <a:gd name="T31" fmla="*/ 2147483646 h 45"/>
              <a:gd name="T32" fmla="*/ 2147483646 w 37"/>
              <a:gd name="T33" fmla="*/ 2147483646 h 45"/>
              <a:gd name="T34" fmla="*/ 2147483646 w 37"/>
              <a:gd name="T35" fmla="*/ 2147483646 h 45"/>
              <a:gd name="T36" fmla="*/ 2147483646 w 37"/>
              <a:gd name="T37" fmla="*/ 2147483646 h 45"/>
              <a:gd name="T38" fmla="*/ 2147483646 w 37"/>
              <a:gd name="T39" fmla="*/ 2147483646 h 45"/>
              <a:gd name="T40" fmla="*/ 2147483646 w 37"/>
              <a:gd name="T41" fmla="*/ 2147483646 h 45"/>
              <a:gd name="T42" fmla="*/ 2147483646 w 37"/>
              <a:gd name="T43" fmla="*/ 2147483646 h 45"/>
              <a:gd name="T44" fmla="*/ 2147483646 w 37"/>
              <a:gd name="T45" fmla="*/ 2147483646 h 45"/>
              <a:gd name="T46" fmla="*/ 2147483646 w 37"/>
              <a:gd name="T47" fmla="*/ 2147483646 h 45"/>
              <a:gd name="T48" fmla="*/ 2147483646 w 37"/>
              <a:gd name="T49" fmla="*/ 2147483646 h 45"/>
              <a:gd name="T50" fmla="*/ 2147483646 w 37"/>
              <a:gd name="T51" fmla="*/ 2147483646 h 45"/>
              <a:gd name="T52" fmla="*/ 2147483646 w 37"/>
              <a:gd name="T53" fmla="*/ 2147483646 h 45"/>
              <a:gd name="T54" fmla="*/ 2147483646 w 37"/>
              <a:gd name="T55" fmla="*/ 0 h 45"/>
              <a:gd name="T56" fmla="*/ 2147483646 w 37"/>
              <a:gd name="T57" fmla="*/ 2147483646 h 45"/>
              <a:gd name="T58" fmla="*/ 2147483646 w 37"/>
              <a:gd name="T59" fmla="*/ 2147483646 h 45"/>
              <a:gd name="T60" fmla="*/ 2147483646 w 37"/>
              <a:gd name="T61" fmla="*/ 2147483646 h 45"/>
              <a:gd name="T62" fmla="*/ 2147483646 w 37"/>
              <a:gd name="T63" fmla="*/ 2147483646 h 45"/>
              <a:gd name="T64" fmla="*/ 0 w 37"/>
              <a:gd name="T65" fmla="*/ 2147483646 h 45"/>
              <a:gd name="T66" fmla="*/ 0 w 37"/>
              <a:gd name="T67" fmla="*/ 2147483646 h 45"/>
              <a:gd name="T68" fmla="*/ 0 w 37"/>
              <a:gd name="T69" fmla="*/ 2147483646 h 45"/>
              <a:gd name="T70" fmla="*/ 2147483646 w 37"/>
              <a:gd name="T71" fmla="*/ 2147483646 h 45"/>
              <a:gd name="T72" fmla="*/ 2147483646 w 37"/>
              <a:gd name="T73" fmla="*/ 2147483646 h 45"/>
              <a:gd name="T74" fmla="*/ 2147483646 w 37"/>
              <a:gd name="T75" fmla="*/ 2147483646 h 45"/>
              <a:gd name="T76" fmla="*/ 2147483646 w 37"/>
              <a:gd name="T77" fmla="*/ 2147483646 h 45"/>
              <a:gd name="T78" fmla="*/ 2147483646 w 37"/>
              <a:gd name="T79" fmla="*/ 2147483646 h 45"/>
              <a:gd name="T80" fmla="*/ 2147483646 w 37"/>
              <a:gd name="T81" fmla="*/ 2147483646 h 45"/>
              <a:gd name="T82" fmla="*/ 2147483646 w 37"/>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path>
            </a:pathLst>
          </a:custGeom>
          <a:solidFill>
            <a:srgbClr val="FFFF00"/>
          </a:solidFill>
          <a:ln w="1588">
            <a:solidFill>
              <a:srgbClr val="990000"/>
            </a:solidFill>
            <a:round/>
            <a:headEnd/>
            <a:tailEnd/>
          </a:ln>
        </p:spPr>
        <p:txBody>
          <a:bodyPr/>
          <a:lstStyle/>
          <a:p>
            <a:endParaRPr lang="en-US"/>
          </a:p>
        </p:txBody>
      </p:sp>
      <p:sp>
        <p:nvSpPr>
          <p:cNvPr id="88093" name="Freeform 28"/>
          <p:cNvSpPr>
            <a:spLocks/>
          </p:cNvSpPr>
          <p:nvPr/>
        </p:nvSpPr>
        <p:spPr bwMode="auto">
          <a:xfrm>
            <a:off x="6442075" y="4816475"/>
            <a:ext cx="52388" cy="71438"/>
          </a:xfrm>
          <a:custGeom>
            <a:avLst/>
            <a:gdLst>
              <a:gd name="T0" fmla="*/ 2147483646 w 37"/>
              <a:gd name="T1" fmla="*/ 2147483646 h 45"/>
              <a:gd name="T2" fmla="*/ 2147483646 w 37"/>
              <a:gd name="T3" fmla="*/ 2147483646 h 45"/>
              <a:gd name="T4" fmla="*/ 2147483646 w 37"/>
              <a:gd name="T5" fmla="*/ 2147483646 h 45"/>
              <a:gd name="T6" fmla="*/ 2147483646 w 37"/>
              <a:gd name="T7" fmla="*/ 2147483646 h 45"/>
              <a:gd name="T8" fmla="*/ 2147483646 w 37"/>
              <a:gd name="T9" fmla="*/ 2147483646 h 45"/>
              <a:gd name="T10" fmla="*/ 2147483646 w 37"/>
              <a:gd name="T11" fmla="*/ 2147483646 h 45"/>
              <a:gd name="T12" fmla="*/ 2147483646 w 37"/>
              <a:gd name="T13" fmla="*/ 2147483646 h 45"/>
              <a:gd name="T14" fmla="*/ 2147483646 w 37"/>
              <a:gd name="T15" fmla="*/ 2147483646 h 45"/>
              <a:gd name="T16" fmla="*/ 2147483646 w 37"/>
              <a:gd name="T17" fmla="*/ 2147483646 h 45"/>
              <a:gd name="T18" fmla="*/ 2147483646 w 37"/>
              <a:gd name="T19" fmla="*/ 2147483646 h 45"/>
              <a:gd name="T20" fmla="*/ 2147483646 w 37"/>
              <a:gd name="T21" fmla="*/ 2147483646 h 45"/>
              <a:gd name="T22" fmla="*/ 2147483646 w 37"/>
              <a:gd name="T23" fmla="*/ 2147483646 h 45"/>
              <a:gd name="T24" fmla="*/ 2147483646 w 37"/>
              <a:gd name="T25" fmla="*/ 2147483646 h 45"/>
              <a:gd name="T26" fmla="*/ 2147483646 w 37"/>
              <a:gd name="T27" fmla="*/ 2147483646 h 45"/>
              <a:gd name="T28" fmla="*/ 2147483646 w 37"/>
              <a:gd name="T29" fmla="*/ 2147483646 h 45"/>
              <a:gd name="T30" fmla="*/ 2147483646 w 37"/>
              <a:gd name="T31" fmla="*/ 2147483646 h 45"/>
              <a:gd name="T32" fmla="*/ 2147483646 w 37"/>
              <a:gd name="T33" fmla="*/ 2147483646 h 45"/>
              <a:gd name="T34" fmla="*/ 2147483646 w 37"/>
              <a:gd name="T35" fmla="*/ 2147483646 h 45"/>
              <a:gd name="T36" fmla="*/ 2147483646 w 37"/>
              <a:gd name="T37" fmla="*/ 2147483646 h 45"/>
              <a:gd name="T38" fmla="*/ 2147483646 w 37"/>
              <a:gd name="T39" fmla="*/ 2147483646 h 45"/>
              <a:gd name="T40" fmla="*/ 2147483646 w 37"/>
              <a:gd name="T41" fmla="*/ 2147483646 h 45"/>
              <a:gd name="T42" fmla="*/ 2147483646 w 37"/>
              <a:gd name="T43" fmla="*/ 2147483646 h 45"/>
              <a:gd name="T44" fmla="*/ 2147483646 w 37"/>
              <a:gd name="T45" fmla="*/ 2147483646 h 45"/>
              <a:gd name="T46" fmla="*/ 2147483646 w 37"/>
              <a:gd name="T47" fmla="*/ 2147483646 h 45"/>
              <a:gd name="T48" fmla="*/ 2147483646 w 37"/>
              <a:gd name="T49" fmla="*/ 2147483646 h 45"/>
              <a:gd name="T50" fmla="*/ 2147483646 w 37"/>
              <a:gd name="T51" fmla="*/ 2147483646 h 45"/>
              <a:gd name="T52" fmla="*/ 2147483646 w 37"/>
              <a:gd name="T53" fmla="*/ 2147483646 h 45"/>
              <a:gd name="T54" fmla="*/ 2147483646 w 37"/>
              <a:gd name="T55" fmla="*/ 0 h 45"/>
              <a:gd name="T56" fmla="*/ 2147483646 w 37"/>
              <a:gd name="T57" fmla="*/ 2147483646 h 45"/>
              <a:gd name="T58" fmla="*/ 2147483646 w 37"/>
              <a:gd name="T59" fmla="*/ 2147483646 h 45"/>
              <a:gd name="T60" fmla="*/ 2147483646 w 37"/>
              <a:gd name="T61" fmla="*/ 2147483646 h 45"/>
              <a:gd name="T62" fmla="*/ 2147483646 w 37"/>
              <a:gd name="T63" fmla="*/ 2147483646 h 45"/>
              <a:gd name="T64" fmla="*/ 0 w 37"/>
              <a:gd name="T65" fmla="*/ 2147483646 h 45"/>
              <a:gd name="T66" fmla="*/ 0 w 37"/>
              <a:gd name="T67" fmla="*/ 2147483646 h 45"/>
              <a:gd name="T68" fmla="*/ 0 w 37"/>
              <a:gd name="T69" fmla="*/ 2147483646 h 45"/>
              <a:gd name="T70" fmla="*/ 2147483646 w 37"/>
              <a:gd name="T71" fmla="*/ 2147483646 h 45"/>
              <a:gd name="T72" fmla="*/ 2147483646 w 37"/>
              <a:gd name="T73" fmla="*/ 2147483646 h 45"/>
              <a:gd name="T74" fmla="*/ 2147483646 w 37"/>
              <a:gd name="T75" fmla="*/ 2147483646 h 45"/>
              <a:gd name="T76" fmla="*/ 2147483646 w 37"/>
              <a:gd name="T77" fmla="*/ 2147483646 h 45"/>
              <a:gd name="T78" fmla="*/ 2147483646 w 37"/>
              <a:gd name="T79" fmla="*/ 2147483646 h 45"/>
              <a:gd name="T80" fmla="*/ 2147483646 w 37"/>
              <a:gd name="T81" fmla="*/ 2147483646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45"/>
              <a:gd name="T125" fmla="*/ 37 w 37"/>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path>
            </a:pathLst>
          </a:custGeom>
          <a:solidFill>
            <a:srgbClr val="FFFF00"/>
          </a:solidFill>
          <a:ln w="4763">
            <a:solidFill>
              <a:srgbClr val="990000"/>
            </a:solidFill>
            <a:round/>
            <a:headEnd/>
            <a:tailEnd/>
          </a:ln>
        </p:spPr>
        <p:txBody>
          <a:bodyPr/>
          <a:lstStyle/>
          <a:p>
            <a:endParaRPr lang="en-US"/>
          </a:p>
        </p:txBody>
      </p:sp>
      <p:sp>
        <p:nvSpPr>
          <p:cNvPr id="88094" name="Freeform 29"/>
          <p:cNvSpPr>
            <a:spLocks/>
          </p:cNvSpPr>
          <p:nvPr/>
        </p:nvSpPr>
        <p:spPr bwMode="auto">
          <a:xfrm>
            <a:off x="6437313" y="4770438"/>
            <a:ext cx="93662" cy="49212"/>
          </a:xfrm>
          <a:custGeom>
            <a:avLst/>
            <a:gdLst>
              <a:gd name="T0" fmla="*/ 2147483646 w 66"/>
              <a:gd name="T1" fmla="*/ 2147483646 h 31"/>
              <a:gd name="T2" fmla="*/ 2147483646 w 66"/>
              <a:gd name="T3" fmla="*/ 2147483646 h 31"/>
              <a:gd name="T4" fmla="*/ 2147483646 w 66"/>
              <a:gd name="T5" fmla="*/ 2147483646 h 31"/>
              <a:gd name="T6" fmla="*/ 2147483646 w 66"/>
              <a:gd name="T7" fmla="*/ 2147483646 h 31"/>
              <a:gd name="T8" fmla="*/ 0 w 66"/>
              <a:gd name="T9" fmla="*/ 2147483646 h 31"/>
              <a:gd name="T10" fmla="*/ 0 w 66"/>
              <a:gd name="T11" fmla="*/ 2147483646 h 31"/>
              <a:gd name="T12" fmla="*/ 2147483646 w 66"/>
              <a:gd name="T13" fmla="*/ 2147483646 h 31"/>
              <a:gd name="T14" fmla="*/ 2147483646 w 66"/>
              <a:gd name="T15" fmla="*/ 2147483646 h 31"/>
              <a:gd name="T16" fmla="*/ 2147483646 w 66"/>
              <a:gd name="T17" fmla="*/ 2147483646 h 31"/>
              <a:gd name="T18" fmla="*/ 2147483646 w 66"/>
              <a:gd name="T19" fmla="*/ 2147483646 h 31"/>
              <a:gd name="T20" fmla="*/ 2147483646 w 66"/>
              <a:gd name="T21" fmla="*/ 2147483646 h 31"/>
              <a:gd name="T22" fmla="*/ 2147483646 w 66"/>
              <a:gd name="T23" fmla="*/ 2147483646 h 31"/>
              <a:gd name="T24" fmla="*/ 2147483646 w 66"/>
              <a:gd name="T25" fmla="*/ 2147483646 h 31"/>
              <a:gd name="T26" fmla="*/ 2147483646 w 66"/>
              <a:gd name="T27" fmla="*/ 2147483646 h 31"/>
              <a:gd name="T28" fmla="*/ 2147483646 w 66"/>
              <a:gd name="T29" fmla="*/ 2147483646 h 31"/>
              <a:gd name="T30" fmla="*/ 2147483646 w 66"/>
              <a:gd name="T31" fmla="*/ 2147483646 h 31"/>
              <a:gd name="T32" fmla="*/ 2147483646 w 66"/>
              <a:gd name="T33" fmla="*/ 2147483646 h 31"/>
              <a:gd name="T34" fmla="*/ 2147483646 w 66"/>
              <a:gd name="T35" fmla="*/ 2147483646 h 31"/>
              <a:gd name="T36" fmla="*/ 2147483646 w 66"/>
              <a:gd name="T37" fmla="*/ 2147483646 h 31"/>
              <a:gd name="T38" fmla="*/ 2147483646 w 66"/>
              <a:gd name="T39" fmla="*/ 2147483646 h 31"/>
              <a:gd name="T40" fmla="*/ 2147483646 w 66"/>
              <a:gd name="T41" fmla="*/ 2147483646 h 31"/>
              <a:gd name="T42" fmla="*/ 2147483646 w 66"/>
              <a:gd name="T43" fmla="*/ 2147483646 h 31"/>
              <a:gd name="T44" fmla="*/ 2147483646 w 66"/>
              <a:gd name="T45" fmla="*/ 2147483646 h 31"/>
              <a:gd name="T46" fmla="*/ 2147483646 w 66"/>
              <a:gd name="T47" fmla="*/ 2147483646 h 31"/>
              <a:gd name="T48" fmla="*/ 2147483646 w 66"/>
              <a:gd name="T49" fmla="*/ 2147483646 h 31"/>
              <a:gd name="T50" fmla="*/ 2147483646 w 66"/>
              <a:gd name="T51" fmla="*/ 2147483646 h 31"/>
              <a:gd name="T52" fmla="*/ 2147483646 w 66"/>
              <a:gd name="T53" fmla="*/ 2147483646 h 31"/>
              <a:gd name="T54" fmla="*/ 2147483646 w 66"/>
              <a:gd name="T55" fmla="*/ 2147483646 h 31"/>
              <a:gd name="T56" fmla="*/ 2147483646 w 66"/>
              <a:gd name="T57" fmla="*/ 2147483646 h 31"/>
              <a:gd name="T58" fmla="*/ 2147483646 w 66"/>
              <a:gd name="T59" fmla="*/ 2147483646 h 31"/>
              <a:gd name="T60" fmla="*/ 2147483646 w 66"/>
              <a:gd name="T61" fmla="*/ 2147483646 h 31"/>
              <a:gd name="T62" fmla="*/ 2147483646 w 66"/>
              <a:gd name="T63" fmla="*/ 0 h 31"/>
              <a:gd name="T64" fmla="*/ 2147483646 w 66"/>
              <a:gd name="T65" fmla="*/ 0 h 31"/>
              <a:gd name="T66" fmla="*/ 2147483646 w 66"/>
              <a:gd name="T67" fmla="*/ 2147483646 h 31"/>
              <a:gd name="T68" fmla="*/ 2147483646 w 66"/>
              <a:gd name="T69" fmla="*/ 2147483646 h 31"/>
              <a:gd name="T70" fmla="*/ 2147483646 w 66"/>
              <a:gd name="T71" fmla="*/ 2147483646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5" name="Freeform 30"/>
          <p:cNvSpPr>
            <a:spLocks/>
          </p:cNvSpPr>
          <p:nvPr/>
        </p:nvSpPr>
        <p:spPr bwMode="auto">
          <a:xfrm>
            <a:off x="6437313" y="4770438"/>
            <a:ext cx="93662" cy="49212"/>
          </a:xfrm>
          <a:custGeom>
            <a:avLst/>
            <a:gdLst>
              <a:gd name="T0" fmla="*/ 2147483646 w 66"/>
              <a:gd name="T1" fmla="*/ 2147483646 h 31"/>
              <a:gd name="T2" fmla="*/ 2147483646 w 66"/>
              <a:gd name="T3" fmla="*/ 2147483646 h 31"/>
              <a:gd name="T4" fmla="*/ 2147483646 w 66"/>
              <a:gd name="T5" fmla="*/ 2147483646 h 31"/>
              <a:gd name="T6" fmla="*/ 2147483646 w 66"/>
              <a:gd name="T7" fmla="*/ 2147483646 h 31"/>
              <a:gd name="T8" fmla="*/ 0 w 66"/>
              <a:gd name="T9" fmla="*/ 2147483646 h 31"/>
              <a:gd name="T10" fmla="*/ 0 w 66"/>
              <a:gd name="T11" fmla="*/ 2147483646 h 31"/>
              <a:gd name="T12" fmla="*/ 2147483646 w 66"/>
              <a:gd name="T13" fmla="*/ 2147483646 h 31"/>
              <a:gd name="T14" fmla="*/ 2147483646 w 66"/>
              <a:gd name="T15" fmla="*/ 2147483646 h 31"/>
              <a:gd name="T16" fmla="*/ 2147483646 w 66"/>
              <a:gd name="T17" fmla="*/ 2147483646 h 31"/>
              <a:gd name="T18" fmla="*/ 2147483646 w 66"/>
              <a:gd name="T19" fmla="*/ 2147483646 h 31"/>
              <a:gd name="T20" fmla="*/ 2147483646 w 66"/>
              <a:gd name="T21" fmla="*/ 2147483646 h 31"/>
              <a:gd name="T22" fmla="*/ 2147483646 w 66"/>
              <a:gd name="T23" fmla="*/ 2147483646 h 31"/>
              <a:gd name="T24" fmla="*/ 2147483646 w 66"/>
              <a:gd name="T25" fmla="*/ 2147483646 h 31"/>
              <a:gd name="T26" fmla="*/ 2147483646 w 66"/>
              <a:gd name="T27" fmla="*/ 2147483646 h 31"/>
              <a:gd name="T28" fmla="*/ 2147483646 w 66"/>
              <a:gd name="T29" fmla="*/ 2147483646 h 31"/>
              <a:gd name="T30" fmla="*/ 2147483646 w 66"/>
              <a:gd name="T31" fmla="*/ 2147483646 h 31"/>
              <a:gd name="T32" fmla="*/ 2147483646 w 66"/>
              <a:gd name="T33" fmla="*/ 2147483646 h 31"/>
              <a:gd name="T34" fmla="*/ 2147483646 w 66"/>
              <a:gd name="T35" fmla="*/ 2147483646 h 31"/>
              <a:gd name="T36" fmla="*/ 2147483646 w 66"/>
              <a:gd name="T37" fmla="*/ 2147483646 h 31"/>
              <a:gd name="T38" fmla="*/ 2147483646 w 66"/>
              <a:gd name="T39" fmla="*/ 2147483646 h 31"/>
              <a:gd name="T40" fmla="*/ 2147483646 w 66"/>
              <a:gd name="T41" fmla="*/ 2147483646 h 31"/>
              <a:gd name="T42" fmla="*/ 2147483646 w 66"/>
              <a:gd name="T43" fmla="*/ 2147483646 h 31"/>
              <a:gd name="T44" fmla="*/ 2147483646 w 66"/>
              <a:gd name="T45" fmla="*/ 2147483646 h 31"/>
              <a:gd name="T46" fmla="*/ 2147483646 w 66"/>
              <a:gd name="T47" fmla="*/ 2147483646 h 31"/>
              <a:gd name="T48" fmla="*/ 2147483646 w 66"/>
              <a:gd name="T49" fmla="*/ 2147483646 h 31"/>
              <a:gd name="T50" fmla="*/ 2147483646 w 66"/>
              <a:gd name="T51" fmla="*/ 2147483646 h 31"/>
              <a:gd name="T52" fmla="*/ 2147483646 w 66"/>
              <a:gd name="T53" fmla="*/ 2147483646 h 31"/>
              <a:gd name="T54" fmla="*/ 2147483646 w 66"/>
              <a:gd name="T55" fmla="*/ 2147483646 h 31"/>
              <a:gd name="T56" fmla="*/ 2147483646 w 66"/>
              <a:gd name="T57" fmla="*/ 2147483646 h 31"/>
              <a:gd name="T58" fmla="*/ 2147483646 w 66"/>
              <a:gd name="T59" fmla="*/ 2147483646 h 31"/>
              <a:gd name="T60" fmla="*/ 2147483646 w 66"/>
              <a:gd name="T61" fmla="*/ 2147483646 h 31"/>
              <a:gd name="T62" fmla="*/ 2147483646 w 66"/>
              <a:gd name="T63" fmla="*/ 0 h 31"/>
              <a:gd name="T64" fmla="*/ 2147483646 w 66"/>
              <a:gd name="T65" fmla="*/ 0 h 31"/>
              <a:gd name="T66" fmla="*/ 2147483646 w 66"/>
              <a:gd name="T67" fmla="*/ 2147483646 h 31"/>
              <a:gd name="T68" fmla="*/ 2147483646 w 66"/>
              <a:gd name="T69" fmla="*/ 2147483646 h 31"/>
              <a:gd name="T70" fmla="*/ 2147483646 w 66"/>
              <a:gd name="T71" fmla="*/ 2147483646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path>
            </a:pathLst>
          </a:custGeom>
          <a:solidFill>
            <a:srgbClr val="FFFF00"/>
          </a:solidFill>
          <a:ln w="4763">
            <a:solidFill>
              <a:srgbClr val="990000"/>
            </a:solidFill>
            <a:round/>
            <a:headEnd/>
            <a:tailEnd/>
          </a:ln>
        </p:spPr>
        <p:txBody>
          <a:bodyPr/>
          <a:lstStyle/>
          <a:p>
            <a:endParaRPr lang="en-US"/>
          </a:p>
        </p:txBody>
      </p:sp>
      <p:sp>
        <p:nvSpPr>
          <p:cNvPr id="88096" name="Freeform 31"/>
          <p:cNvSpPr>
            <a:spLocks/>
          </p:cNvSpPr>
          <p:nvPr/>
        </p:nvSpPr>
        <p:spPr bwMode="auto">
          <a:xfrm>
            <a:off x="6432550" y="4502150"/>
            <a:ext cx="358775" cy="347663"/>
          </a:xfrm>
          <a:custGeom>
            <a:avLst/>
            <a:gdLst>
              <a:gd name="T0" fmla="*/ 2147483646 w 254"/>
              <a:gd name="T1" fmla="*/ 2147483646 h 219"/>
              <a:gd name="T2" fmla="*/ 2147483646 w 254"/>
              <a:gd name="T3" fmla="*/ 2147483646 h 219"/>
              <a:gd name="T4" fmla="*/ 2147483646 w 254"/>
              <a:gd name="T5" fmla="*/ 2147483646 h 219"/>
              <a:gd name="T6" fmla="*/ 2147483646 w 254"/>
              <a:gd name="T7" fmla="*/ 2147483646 h 219"/>
              <a:gd name="T8" fmla="*/ 0 w 254"/>
              <a:gd name="T9" fmla="*/ 2147483646 h 219"/>
              <a:gd name="T10" fmla="*/ 2147483646 w 254"/>
              <a:gd name="T11" fmla="*/ 2147483646 h 219"/>
              <a:gd name="T12" fmla="*/ 2147483646 w 254"/>
              <a:gd name="T13" fmla="*/ 2147483646 h 219"/>
              <a:gd name="T14" fmla="*/ 2147483646 w 254"/>
              <a:gd name="T15" fmla="*/ 2147483646 h 219"/>
              <a:gd name="T16" fmla="*/ 2147483646 w 254"/>
              <a:gd name="T17" fmla="*/ 2147483646 h 219"/>
              <a:gd name="T18" fmla="*/ 2147483646 w 254"/>
              <a:gd name="T19" fmla="*/ 2147483646 h 219"/>
              <a:gd name="T20" fmla="*/ 2147483646 w 254"/>
              <a:gd name="T21" fmla="*/ 2147483646 h 219"/>
              <a:gd name="T22" fmla="*/ 2147483646 w 254"/>
              <a:gd name="T23" fmla="*/ 2147483646 h 219"/>
              <a:gd name="T24" fmla="*/ 2147483646 w 254"/>
              <a:gd name="T25" fmla="*/ 2147483646 h 219"/>
              <a:gd name="T26" fmla="*/ 2147483646 w 254"/>
              <a:gd name="T27" fmla="*/ 2147483646 h 219"/>
              <a:gd name="T28" fmla="*/ 2147483646 w 254"/>
              <a:gd name="T29" fmla="*/ 2147483646 h 219"/>
              <a:gd name="T30" fmla="*/ 2147483646 w 254"/>
              <a:gd name="T31" fmla="*/ 2147483646 h 219"/>
              <a:gd name="T32" fmla="*/ 2147483646 w 254"/>
              <a:gd name="T33" fmla="*/ 2147483646 h 219"/>
              <a:gd name="T34" fmla="*/ 2147483646 w 254"/>
              <a:gd name="T35" fmla="*/ 2147483646 h 219"/>
              <a:gd name="T36" fmla="*/ 2147483646 w 254"/>
              <a:gd name="T37" fmla="*/ 2147483646 h 219"/>
              <a:gd name="T38" fmla="*/ 2147483646 w 254"/>
              <a:gd name="T39" fmla="*/ 2147483646 h 219"/>
              <a:gd name="T40" fmla="*/ 2147483646 w 254"/>
              <a:gd name="T41" fmla="*/ 2147483646 h 219"/>
              <a:gd name="T42" fmla="*/ 2147483646 w 254"/>
              <a:gd name="T43" fmla="*/ 2147483646 h 219"/>
              <a:gd name="T44" fmla="*/ 2147483646 w 254"/>
              <a:gd name="T45" fmla="*/ 2147483646 h 219"/>
              <a:gd name="T46" fmla="*/ 2147483646 w 254"/>
              <a:gd name="T47" fmla="*/ 2147483646 h 219"/>
              <a:gd name="T48" fmla="*/ 2147483646 w 254"/>
              <a:gd name="T49" fmla="*/ 2147483646 h 219"/>
              <a:gd name="T50" fmla="*/ 2147483646 w 254"/>
              <a:gd name="T51" fmla="*/ 2147483646 h 219"/>
              <a:gd name="T52" fmla="*/ 2147483646 w 254"/>
              <a:gd name="T53" fmla="*/ 2147483646 h 219"/>
              <a:gd name="T54" fmla="*/ 2147483646 w 254"/>
              <a:gd name="T55" fmla="*/ 2147483646 h 219"/>
              <a:gd name="T56" fmla="*/ 2147483646 w 254"/>
              <a:gd name="T57" fmla="*/ 2147483646 h 219"/>
              <a:gd name="T58" fmla="*/ 2147483646 w 254"/>
              <a:gd name="T59" fmla="*/ 2147483646 h 219"/>
              <a:gd name="T60" fmla="*/ 2147483646 w 254"/>
              <a:gd name="T61" fmla="*/ 2147483646 h 219"/>
              <a:gd name="T62" fmla="*/ 2147483646 w 254"/>
              <a:gd name="T63" fmla="*/ 2147483646 h 219"/>
              <a:gd name="T64" fmla="*/ 2147483646 w 254"/>
              <a:gd name="T65" fmla="*/ 2147483646 h 219"/>
              <a:gd name="T66" fmla="*/ 2147483646 w 254"/>
              <a:gd name="T67" fmla="*/ 2147483646 h 219"/>
              <a:gd name="T68" fmla="*/ 2147483646 w 254"/>
              <a:gd name="T69" fmla="*/ 2147483646 h 219"/>
              <a:gd name="T70" fmla="*/ 2147483646 w 254"/>
              <a:gd name="T71" fmla="*/ 2147483646 h 219"/>
              <a:gd name="T72" fmla="*/ 2147483646 w 254"/>
              <a:gd name="T73" fmla="*/ 2147483646 h 219"/>
              <a:gd name="T74" fmla="*/ 2147483646 w 254"/>
              <a:gd name="T75" fmla="*/ 2147483646 h 219"/>
              <a:gd name="T76" fmla="*/ 2147483646 w 254"/>
              <a:gd name="T77" fmla="*/ 2147483646 h 219"/>
              <a:gd name="T78" fmla="*/ 2147483646 w 254"/>
              <a:gd name="T79" fmla="*/ 2147483646 h 219"/>
              <a:gd name="T80" fmla="*/ 2147483646 w 254"/>
              <a:gd name="T81" fmla="*/ 2147483646 h 219"/>
              <a:gd name="T82" fmla="*/ 2147483646 w 254"/>
              <a:gd name="T83" fmla="*/ 2147483646 h 219"/>
              <a:gd name="T84" fmla="*/ 2147483646 w 254"/>
              <a:gd name="T85" fmla="*/ 2147483646 h 219"/>
              <a:gd name="T86" fmla="*/ 2147483646 w 254"/>
              <a:gd name="T87" fmla="*/ 2147483646 h 219"/>
              <a:gd name="T88" fmla="*/ 2147483646 w 254"/>
              <a:gd name="T89" fmla="*/ 2147483646 h 219"/>
              <a:gd name="T90" fmla="*/ 2147483646 w 254"/>
              <a:gd name="T91" fmla="*/ 2147483646 h 219"/>
              <a:gd name="T92" fmla="*/ 2147483646 w 254"/>
              <a:gd name="T93" fmla="*/ 2147483646 h 219"/>
              <a:gd name="T94" fmla="*/ 2147483646 w 254"/>
              <a:gd name="T95" fmla="*/ 2147483646 h 219"/>
              <a:gd name="T96" fmla="*/ 2147483646 w 254"/>
              <a:gd name="T97" fmla="*/ 0 h 219"/>
              <a:gd name="T98" fmla="*/ 2147483646 w 254"/>
              <a:gd name="T99" fmla="*/ 2147483646 h 219"/>
              <a:gd name="T100" fmla="*/ 2147483646 w 254"/>
              <a:gd name="T101" fmla="*/ 2147483646 h 219"/>
              <a:gd name="T102" fmla="*/ 2147483646 w 254"/>
              <a:gd name="T103" fmla="*/ 2147483646 h 219"/>
              <a:gd name="T104" fmla="*/ 2147483646 w 254"/>
              <a:gd name="T105" fmla="*/ 2147483646 h 219"/>
              <a:gd name="T106" fmla="*/ 2147483646 w 254"/>
              <a:gd name="T107" fmla="*/ 2147483646 h 219"/>
              <a:gd name="T108" fmla="*/ 2147483646 w 254"/>
              <a:gd name="T109" fmla="*/ 2147483646 h 219"/>
              <a:gd name="T110" fmla="*/ 2147483646 w 254"/>
              <a:gd name="T111" fmla="*/ 2147483646 h 219"/>
              <a:gd name="T112" fmla="*/ 2147483646 w 254"/>
              <a:gd name="T113" fmla="*/ 2147483646 h 219"/>
              <a:gd name="T114" fmla="*/ 2147483646 w 254"/>
              <a:gd name="T115" fmla="*/ 2147483646 h 219"/>
              <a:gd name="T116" fmla="*/ 2147483646 w 254"/>
              <a:gd name="T117" fmla="*/ 2147483646 h 2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
              <a:gd name="T178" fmla="*/ 0 h 219"/>
              <a:gd name="T179" fmla="*/ 254 w 254"/>
              <a:gd name="T180" fmla="*/ 219 h 2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 h="219">
                <a:moveTo>
                  <a:pt x="27" y="90"/>
                </a:moveTo>
                <a:lnTo>
                  <a:pt x="22" y="95"/>
                </a:lnTo>
                <a:lnTo>
                  <a:pt x="21" y="98"/>
                </a:lnTo>
                <a:lnTo>
                  <a:pt x="18" y="101"/>
                </a:lnTo>
                <a:lnTo>
                  <a:pt x="15" y="105"/>
                </a:lnTo>
                <a:lnTo>
                  <a:pt x="12" y="109"/>
                </a:lnTo>
                <a:lnTo>
                  <a:pt x="9" y="115"/>
                </a:lnTo>
                <a:lnTo>
                  <a:pt x="6" y="123"/>
                </a:lnTo>
                <a:lnTo>
                  <a:pt x="1" y="133"/>
                </a:lnTo>
                <a:lnTo>
                  <a:pt x="0" y="138"/>
                </a:lnTo>
                <a:lnTo>
                  <a:pt x="0" y="142"/>
                </a:lnTo>
                <a:lnTo>
                  <a:pt x="1" y="145"/>
                </a:lnTo>
                <a:lnTo>
                  <a:pt x="3" y="148"/>
                </a:lnTo>
                <a:lnTo>
                  <a:pt x="7" y="152"/>
                </a:lnTo>
                <a:lnTo>
                  <a:pt x="15" y="155"/>
                </a:lnTo>
                <a:lnTo>
                  <a:pt x="24" y="155"/>
                </a:lnTo>
                <a:lnTo>
                  <a:pt x="34" y="155"/>
                </a:lnTo>
                <a:lnTo>
                  <a:pt x="43" y="155"/>
                </a:lnTo>
                <a:lnTo>
                  <a:pt x="52" y="155"/>
                </a:lnTo>
                <a:lnTo>
                  <a:pt x="55" y="157"/>
                </a:lnTo>
                <a:lnTo>
                  <a:pt x="58" y="158"/>
                </a:lnTo>
                <a:lnTo>
                  <a:pt x="59" y="158"/>
                </a:lnTo>
                <a:lnTo>
                  <a:pt x="61" y="160"/>
                </a:lnTo>
                <a:lnTo>
                  <a:pt x="62" y="161"/>
                </a:lnTo>
                <a:lnTo>
                  <a:pt x="64" y="163"/>
                </a:lnTo>
                <a:lnTo>
                  <a:pt x="65" y="163"/>
                </a:lnTo>
                <a:lnTo>
                  <a:pt x="75" y="167"/>
                </a:lnTo>
                <a:lnTo>
                  <a:pt x="83" y="175"/>
                </a:lnTo>
                <a:lnTo>
                  <a:pt x="89" y="182"/>
                </a:lnTo>
                <a:lnTo>
                  <a:pt x="95" y="191"/>
                </a:lnTo>
                <a:lnTo>
                  <a:pt x="101" y="198"/>
                </a:lnTo>
                <a:lnTo>
                  <a:pt x="108" y="206"/>
                </a:lnTo>
                <a:lnTo>
                  <a:pt x="115" y="213"/>
                </a:lnTo>
                <a:lnTo>
                  <a:pt x="124" y="218"/>
                </a:lnTo>
                <a:lnTo>
                  <a:pt x="129" y="219"/>
                </a:lnTo>
                <a:lnTo>
                  <a:pt x="133" y="219"/>
                </a:lnTo>
                <a:lnTo>
                  <a:pt x="139" y="219"/>
                </a:lnTo>
                <a:lnTo>
                  <a:pt x="143" y="218"/>
                </a:lnTo>
                <a:lnTo>
                  <a:pt x="152" y="213"/>
                </a:lnTo>
                <a:lnTo>
                  <a:pt x="161" y="207"/>
                </a:lnTo>
                <a:lnTo>
                  <a:pt x="169" y="200"/>
                </a:lnTo>
                <a:lnTo>
                  <a:pt x="174" y="189"/>
                </a:lnTo>
                <a:lnTo>
                  <a:pt x="176" y="185"/>
                </a:lnTo>
                <a:lnTo>
                  <a:pt x="177" y="181"/>
                </a:lnTo>
                <a:lnTo>
                  <a:pt x="177" y="175"/>
                </a:lnTo>
                <a:lnTo>
                  <a:pt x="177" y="169"/>
                </a:lnTo>
                <a:lnTo>
                  <a:pt x="183" y="167"/>
                </a:lnTo>
                <a:lnTo>
                  <a:pt x="189" y="166"/>
                </a:lnTo>
                <a:lnTo>
                  <a:pt x="195" y="163"/>
                </a:lnTo>
                <a:lnTo>
                  <a:pt x="200" y="160"/>
                </a:lnTo>
                <a:lnTo>
                  <a:pt x="206" y="155"/>
                </a:lnTo>
                <a:lnTo>
                  <a:pt x="210" y="151"/>
                </a:lnTo>
                <a:lnTo>
                  <a:pt x="213" y="145"/>
                </a:lnTo>
                <a:lnTo>
                  <a:pt x="217" y="139"/>
                </a:lnTo>
                <a:lnTo>
                  <a:pt x="217" y="138"/>
                </a:lnTo>
                <a:lnTo>
                  <a:pt x="219" y="135"/>
                </a:lnTo>
                <a:lnTo>
                  <a:pt x="219" y="133"/>
                </a:lnTo>
                <a:lnTo>
                  <a:pt x="219" y="130"/>
                </a:lnTo>
                <a:lnTo>
                  <a:pt x="219" y="129"/>
                </a:lnTo>
                <a:lnTo>
                  <a:pt x="219" y="126"/>
                </a:lnTo>
                <a:lnTo>
                  <a:pt x="219" y="124"/>
                </a:lnTo>
                <a:lnTo>
                  <a:pt x="220" y="123"/>
                </a:lnTo>
                <a:lnTo>
                  <a:pt x="226" y="117"/>
                </a:lnTo>
                <a:lnTo>
                  <a:pt x="234" y="109"/>
                </a:lnTo>
                <a:lnTo>
                  <a:pt x="240" y="102"/>
                </a:lnTo>
                <a:lnTo>
                  <a:pt x="245" y="95"/>
                </a:lnTo>
                <a:lnTo>
                  <a:pt x="250" y="87"/>
                </a:lnTo>
                <a:lnTo>
                  <a:pt x="253" y="80"/>
                </a:lnTo>
                <a:lnTo>
                  <a:pt x="254" y="71"/>
                </a:lnTo>
                <a:lnTo>
                  <a:pt x="253" y="62"/>
                </a:lnTo>
                <a:lnTo>
                  <a:pt x="251" y="56"/>
                </a:lnTo>
                <a:lnTo>
                  <a:pt x="247" y="52"/>
                </a:lnTo>
                <a:lnTo>
                  <a:pt x="241" y="49"/>
                </a:lnTo>
                <a:lnTo>
                  <a:pt x="235" y="46"/>
                </a:lnTo>
                <a:lnTo>
                  <a:pt x="229" y="44"/>
                </a:lnTo>
                <a:lnTo>
                  <a:pt x="222" y="41"/>
                </a:lnTo>
                <a:lnTo>
                  <a:pt x="216" y="40"/>
                </a:lnTo>
                <a:lnTo>
                  <a:pt x="210" y="38"/>
                </a:lnTo>
                <a:lnTo>
                  <a:pt x="201" y="35"/>
                </a:lnTo>
                <a:lnTo>
                  <a:pt x="195" y="31"/>
                </a:lnTo>
                <a:lnTo>
                  <a:pt x="188" y="27"/>
                </a:lnTo>
                <a:lnTo>
                  <a:pt x="182" y="22"/>
                </a:lnTo>
                <a:lnTo>
                  <a:pt x="176" y="18"/>
                </a:lnTo>
                <a:lnTo>
                  <a:pt x="170" y="13"/>
                </a:lnTo>
                <a:lnTo>
                  <a:pt x="163" y="9"/>
                </a:lnTo>
                <a:lnTo>
                  <a:pt x="155" y="4"/>
                </a:lnTo>
                <a:lnTo>
                  <a:pt x="151" y="3"/>
                </a:lnTo>
                <a:lnTo>
                  <a:pt x="145" y="1"/>
                </a:lnTo>
                <a:lnTo>
                  <a:pt x="140" y="1"/>
                </a:lnTo>
                <a:lnTo>
                  <a:pt x="135" y="1"/>
                </a:lnTo>
                <a:lnTo>
                  <a:pt x="130" y="1"/>
                </a:lnTo>
                <a:lnTo>
                  <a:pt x="126" y="3"/>
                </a:lnTo>
                <a:lnTo>
                  <a:pt x="121" y="3"/>
                </a:lnTo>
                <a:lnTo>
                  <a:pt x="118" y="1"/>
                </a:lnTo>
                <a:lnTo>
                  <a:pt x="112" y="1"/>
                </a:lnTo>
                <a:lnTo>
                  <a:pt x="105" y="0"/>
                </a:lnTo>
                <a:lnTo>
                  <a:pt x="96" y="0"/>
                </a:lnTo>
                <a:lnTo>
                  <a:pt x="87" y="1"/>
                </a:lnTo>
                <a:lnTo>
                  <a:pt x="78" y="4"/>
                </a:lnTo>
                <a:lnTo>
                  <a:pt x="71" y="9"/>
                </a:lnTo>
                <a:lnTo>
                  <a:pt x="65" y="15"/>
                </a:lnTo>
                <a:lnTo>
                  <a:pt x="61" y="22"/>
                </a:lnTo>
                <a:lnTo>
                  <a:pt x="59" y="27"/>
                </a:lnTo>
                <a:lnTo>
                  <a:pt x="56" y="30"/>
                </a:lnTo>
                <a:lnTo>
                  <a:pt x="53" y="32"/>
                </a:lnTo>
                <a:lnTo>
                  <a:pt x="50" y="35"/>
                </a:lnTo>
                <a:lnTo>
                  <a:pt x="49" y="38"/>
                </a:lnTo>
                <a:lnTo>
                  <a:pt x="46" y="41"/>
                </a:lnTo>
                <a:lnTo>
                  <a:pt x="44" y="44"/>
                </a:lnTo>
                <a:lnTo>
                  <a:pt x="44" y="47"/>
                </a:lnTo>
                <a:lnTo>
                  <a:pt x="43" y="50"/>
                </a:lnTo>
                <a:lnTo>
                  <a:pt x="41" y="56"/>
                </a:lnTo>
                <a:lnTo>
                  <a:pt x="37" y="65"/>
                </a:lnTo>
                <a:lnTo>
                  <a:pt x="34" y="72"/>
                </a:lnTo>
                <a:lnTo>
                  <a:pt x="30" y="81"/>
                </a:lnTo>
                <a:lnTo>
                  <a:pt x="27" y="87"/>
                </a:lnTo>
                <a:lnTo>
                  <a:pt x="25" y="90"/>
                </a:lnTo>
                <a:lnTo>
                  <a:pt x="27" y="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7" name="Freeform 32"/>
          <p:cNvSpPr>
            <a:spLocks/>
          </p:cNvSpPr>
          <p:nvPr/>
        </p:nvSpPr>
        <p:spPr bwMode="auto">
          <a:xfrm>
            <a:off x="6575425" y="4738688"/>
            <a:ext cx="100013" cy="82550"/>
          </a:xfrm>
          <a:custGeom>
            <a:avLst/>
            <a:gdLst>
              <a:gd name="T0" fmla="*/ 2147483646 w 71"/>
              <a:gd name="T1" fmla="*/ 2147483646 h 52"/>
              <a:gd name="T2" fmla="*/ 2147483646 w 71"/>
              <a:gd name="T3" fmla="*/ 2147483646 h 52"/>
              <a:gd name="T4" fmla="*/ 2147483646 w 71"/>
              <a:gd name="T5" fmla="*/ 2147483646 h 52"/>
              <a:gd name="T6" fmla="*/ 2147483646 w 71"/>
              <a:gd name="T7" fmla="*/ 2147483646 h 52"/>
              <a:gd name="T8" fmla="*/ 2147483646 w 71"/>
              <a:gd name="T9" fmla="*/ 2147483646 h 52"/>
              <a:gd name="T10" fmla="*/ 2147483646 w 71"/>
              <a:gd name="T11" fmla="*/ 2147483646 h 52"/>
              <a:gd name="T12" fmla="*/ 2147483646 w 71"/>
              <a:gd name="T13" fmla="*/ 2147483646 h 52"/>
              <a:gd name="T14" fmla="*/ 2147483646 w 71"/>
              <a:gd name="T15" fmla="*/ 2147483646 h 52"/>
              <a:gd name="T16" fmla="*/ 2147483646 w 71"/>
              <a:gd name="T17" fmla="*/ 2147483646 h 52"/>
              <a:gd name="T18" fmla="*/ 2147483646 w 71"/>
              <a:gd name="T19" fmla="*/ 2147483646 h 52"/>
              <a:gd name="T20" fmla="*/ 2147483646 w 71"/>
              <a:gd name="T21" fmla="*/ 2147483646 h 52"/>
              <a:gd name="T22" fmla="*/ 2147483646 w 71"/>
              <a:gd name="T23" fmla="*/ 2147483646 h 52"/>
              <a:gd name="T24" fmla="*/ 2147483646 w 71"/>
              <a:gd name="T25" fmla="*/ 2147483646 h 52"/>
              <a:gd name="T26" fmla="*/ 2147483646 w 71"/>
              <a:gd name="T27" fmla="*/ 2147483646 h 52"/>
              <a:gd name="T28" fmla="*/ 2147483646 w 71"/>
              <a:gd name="T29" fmla="*/ 2147483646 h 52"/>
              <a:gd name="T30" fmla="*/ 2147483646 w 71"/>
              <a:gd name="T31" fmla="*/ 2147483646 h 52"/>
              <a:gd name="T32" fmla="*/ 2147483646 w 71"/>
              <a:gd name="T33" fmla="*/ 2147483646 h 52"/>
              <a:gd name="T34" fmla="*/ 2147483646 w 71"/>
              <a:gd name="T35" fmla="*/ 2147483646 h 52"/>
              <a:gd name="T36" fmla="*/ 2147483646 w 71"/>
              <a:gd name="T37" fmla="*/ 2147483646 h 52"/>
              <a:gd name="T38" fmla="*/ 2147483646 w 71"/>
              <a:gd name="T39" fmla="*/ 2147483646 h 52"/>
              <a:gd name="T40" fmla="*/ 2147483646 w 71"/>
              <a:gd name="T41" fmla="*/ 2147483646 h 52"/>
              <a:gd name="T42" fmla="*/ 2147483646 w 71"/>
              <a:gd name="T43" fmla="*/ 2147483646 h 52"/>
              <a:gd name="T44" fmla="*/ 2147483646 w 71"/>
              <a:gd name="T45" fmla="*/ 2147483646 h 52"/>
              <a:gd name="T46" fmla="*/ 2147483646 w 71"/>
              <a:gd name="T47" fmla="*/ 2147483646 h 52"/>
              <a:gd name="T48" fmla="*/ 2147483646 w 71"/>
              <a:gd name="T49" fmla="*/ 2147483646 h 52"/>
              <a:gd name="T50" fmla="*/ 2147483646 w 71"/>
              <a:gd name="T51" fmla="*/ 2147483646 h 52"/>
              <a:gd name="T52" fmla="*/ 2147483646 w 71"/>
              <a:gd name="T53" fmla="*/ 2147483646 h 52"/>
              <a:gd name="T54" fmla="*/ 2147483646 w 71"/>
              <a:gd name="T55" fmla="*/ 2147483646 h 52"/>
              <a:gd name="T56" fmla="*/ 2147483646 w 71"/>
              <a:gd name="T57" fmla="*/ 2147483646 h 52"/>
              <a:gd name="T58" fmla="*/ 2147483646 w 71"/>
              <a:gd name="T59" fmla="*/ 2147483646 h 52"/>
              <a:gd name="T60" fmla="*/ 2147483646 w 71"/>
              <a:gd name="T61" fmla="*/ 2147483646 h 52"/>
              <a:gd name="T62" fmla="*/ 2147483646 w 71"/>
              <a:gd name="T63" fmla="*/ 2147483646 h 52"/>
              <a:gd name="T64" fmla="*/ 2147483646 w 71"/>
              <a:gd name="T65" fmla="*/ 2147483646 h 52"/>
              <a:gd name="T66" fmla="*/ 2147483646 w 71"/>
              <a:gd name="T67" fmla="*/ 0 h 52"/>
              <a:gd name="T68" fmla="*/ 2147483646 w 71"/>
              <a:gd name="T69" fmla="*/ 0 h 52"/>
              <a:gd name="T70" fmla="*/ 2147483646 w 71"/>
              <a:gd name="T71" fmla="*/ 0 h 52"/>
              <a:gd name="T72" fmla="*/ 2147483646 w 71"/>
              <a:gd name="T73" fmla="*/ 0 h 52"/>
              <a:gd name="T74" fmla="*/ 2147483646 w 71"/>
              <a:gd name="T75" fmla="*/ 0 h 52"/>
              <a:gd name="T76" fmla="*/ 2147483646 w 71"/>
              <a:gd name="T77" fmla="*/ 2147483646 h 52"/>
              <a:gd name="T78" fmla="*/ 2147483646 w 71"/>
              <a:gd name="T79" fmla="*/ 2147483646 h 52"/>
              <a:gd name="T80" fmla="*/ 2147483646 w 71"/>
              <a:gd name="T81" fmla="*/ 2147483646 h 52"/>
              <a:gd name="T82" fmla="*/ 2147483646 w 71"/>
              <a:gd name="T83" fmla="*/ 2147483646 h 52"/>
              <a:gd name="T84" fmla="*/ 2147483646 w 71"/>
              <a:gd name="T85" fmla="*/ 2147483646 h 52"/>
              <a:gd name="T86" fmla="*/ 2147483646 w 71"/>
              <a:gd name="T87" fmla="*/ 2147483646 h 52"/>
              <a:gd name="T88" fmla="*/ 2147483646 w 71"/>
              <a:gd name="T89" fmla="*/ 2147483646 h 52"/>
              <a:gd name="T90" fmla="*/ 2147483646 w 71"/>
              <a:gd name="T91" fmla="*/ 2147483646 h 52"/>
              <a:gd name="T92" fmla="*/ 0 w 71"/>
              <a:gd name="T93" fmla="*/ 2147483646 h 52"/>
              <a:gd name="T94" fmla="*/ 2147483646 w 71"/>
              <a:gd name="T95" fmla="*/ 2147483646 h 52"/>
              <a:gd name="T96" fmla="*/ 2147483646 w 71"/>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8" name="Freeform 33"/>
          <p:cNvSpPr>
            <a:spLocks/>
          </p:cNvSpPr>
          <p:nvPr/>
        </p:nvSpPr>
        <p:spPr bwMode="auto">
          <a:xfrm>
            <a:off x="6575425" y="4738688"/>
            <a:ext cx="100013" cy="82550"/>
          </a:xfrm>
          <a:custGeom>
            <a:avLst/>
            <a:gdLst>
              <a:gd name="T0" fmla="*/ 2147483646 w 71"/>
              <a:gd name="T1" fmla="*/ 2147483646 h 52"/>
              <a:gd name="T2" fmla="*/ 2147483646 w 71"/>
              <a:gd name="T3" fmla="*/ 2147483646 h 52"/>
              <a:gd name="T4" fmla="*/ 2147483646 w 71"/>
              <a:gd name="T5" fmla="*/ 2147483646 h 52"/>
              <a:gd name="T6" fmla="*/ 2147483646 w 71"/>
              <a:gd name="T7" fmla="*/ 2147483646 h 52"/>
              <a:gd name="T8" fmla="*/ 2147483646 w 71"/>
              <a:gd name="T9" fmla="*/ 2147483646 h 52"/>
              <a:gd name="T10" fmla="*/ 2147483646 w 71"/>
              <a:gd name="T11" fmla="*/ 2147483646 h 52"/>
              <a:gd name="T12" fmla="*/ 2147483646 w 71"/>
              <a:gd name="T13" fmla="*/ 2147483646 h 52"/>
              <a:gd name="T14" fmla="*/ 2147483646 w 71"/>
              <a:gd name="T15" fmla="*/ 2147483646 h 52"/>
              <a:gd name="T16" fmla="*/ 2147483646 w 71"/>
              <a:gd name="T17" fmla="*/ 2147483646 h 52"/>
              <a:gd name="T18" fmla="*/ 2147483646 w 71"/>
              <a:gd name="T19" fmla="*/ 2147483646 h 52"/>
              <a:gd name="T20" fmla="*/ 2147483646 w 71"/>
              <a:gd name="T21" fmla="*/ 2147483646 h 52"/>
              <a:gd name="T22" fmla="*/ 2147483646 w 71"/>
              <a:gd name="T23" fmla="*/ 2147483646 h 52"/>
              <a:gd name="T24" fmla="*/ 2147483646 w 71"/>
              <a:gd name="T25" fmla="*/ 2147483646 h 52"/>
              <a:gd name="T26" fmla="*/ 2147483646 w 71"/>
              <a:gd name="T27" fmla="*/ 2147483646 h 52"/>
              <a:gd name="T28" fmla="*/ 2147483646 w 71"/>
              <a:gd name="T29" fmla="*/ 2147483646 h 52"/>
              <a:gd name="T30" fmla="*/ 2147483646 w 71"/>
              <a:gd name="T31" fmla="*/ 2147483646 h 52"/>
              <a:gd name="T32" fmla="*/ 2147483646 w 71"/>
              <a:gd name="T33" fmla="*/ 2147483646 h 52"/>
              <a:gd name="T34" fmla="*/ 2147483646 w 71"/>
              <a:gd name="T35" fmla="*/ 2147483646 h 52"/>
              <a:gd name="T36" fmla="*/ 2147483646 w 71"/>
              <a:gd name="T37" fmla="*/ 2147483646 h 52"/>
              <a:gd name="T38" fmla="*/ 2147483646 w 71"/>
              <a:gd name="T39" fmla="*/ 2147483646 h 52"/>
              <a:gd name="T40" fmla="*/ 2147483646 w 71"/>
              <a:gd name="T41" fmla="*/ 2147483646 h 52"/>
              <a:gd name="T42" fmla="*/ 2147483646 w 71"/>
              <a:gd name="T43" fmla="*/ 2147483646 h 52"/>
              <a:gd name="T44" fmla="*/ 2147483646 w 71"/>
              <a:gd name="T45" fmla="*/ 2147483646 h 52"/>
              <a:gd name="T46" fmla="*/ 2147483646 w 71"/>
              <a:gd name="T47" fmla="*/ 2147483646 h 52"/>
              <a:gd name="T48" fmla="*/ 2147483646 w 71"/>
              <a:gd name="T49" fmla="*/ 2147483646 h 52"/>
              <a:gd name="T50" fmla="*/ 2147483646 w 71"/>
              <a:gd name="T51" fmla="*/ 2147483646 h 52"/>
              <a:gd name="T52" fmla="*/ 2147483646 w 71"/>
              <a:gd name="T53" fmla="*/ 2147483646 h 52"/>
              <a:gd name="T54" fmla="*/ 2147483646 w 71"/>
              <a:gd name="T55" fmla="*/ 2147483646 h 52"/>
              <a:gd name="T56" fmla="*/ 2147483646 w 71"/>
              <a:gd name="T57" fmla="*/ 2147483646 h 52"/>
              <a:gd name="T58" fmla="*/ 2147483646 w 71"/>
              <a:gd name="T59" fmla="*/ 2147483646 h 52"/>
              <a:gd name="T60" fmla="*/ 2147483646 w 71"/>
              <a:gd name="T61" fmla="*/ 2147483646 h 52"/>
              <a:gd name="T62" fmla="*/ 2147483646 w 71"/>
              <a:gd name="T63" fmla="*/ 2147483646 h 52"/>
              <a:gd name="T64" fmla="*/ 2147483646 w 71"/>
              <a:gd name="T65" fmla="*/ 2147483646 h 52"/>
              <a:gd name="T66" fmla="*/ 2147483646 w 71"/>
              <a:gd name="T67" fmla="*/ 0 h 52"/>
              <a:gd name="T68" fmla="*/ 2147483646 w 71"/>
              <a:gd name="T69" fmla="*/ 0 h 52"/>
              <a:gd name="T70" fmla="*/ 2147483646 w 71"/>
              <a:gd name="T71" fmla="*/ 0 h 52"/>
              <a:gd name="T72" fmla="*/ 2147483646 w 71"/>
              <a:gd name="T73" fmla="*/ 0 h 52"/>
              <a:gd name="T74" fmla="*/ 2147483646 w 71"/>
              <a:gd name="T75" fmla="*/ 0 h 52"/>
              <a:gd name="T76" fmla="*/ 2147483646 w 71"/>
              <a:gd name="T77" fmla="*/ 2147483646 h 52"/>
              <a:gd name="T78" fmla="*/ 2147483646 w 71"/>
              <a:gd name="T79" fmla="*/ 2147483646 h 52"/>
              <a:gd name="T80" fmla="*/ 2147483646 w 71"/>
              <a:gd name="T81" fmla="*/ 2147483646 h 52"/>
              <a:gd name="T82" fmla="*/ 2147483646 w 71"/>
              <a:gd name="T83" fmla="*/ 2147483646 h 52"/>
              <a:gd name="T84" fmla="*/ 2147483646 w 71"/>
              <a:gd name="T85" fmla="*/ 2147483646 h 52"/>
              <a:gd name="T86" fmla="*/ 2147483646 w 71"/>
              <a:gd name="T87" fmla="*/ 2147483646 h 52"/>
              <a:gd name="T88" fmla="*/ 2147483646 w 71"/>
              <a:gd name="T89" fmla="*/ 2147483646 h 52"/>
              <a:gd name="T90" fmla="*/ 2147483646 w 71"/>
              <a:gd name="T91" fmla="*/ 2147483646 h 52"/>
              <a:gd name="T92" fmla="*/ 0 w 71"/>
              <a:gd name="T93" fmla="*/ 2147483646 h 52"/>
              <a:gd name="T94" fmla="*/ 2147483646 w 71"/>
              <a:gd name="T95" fmla="*/ 2147483646 h 52"/>
              <a:gd name="T96" fmla="*/ 2147483646 w 71"/>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1588">
            <a:solidFill>
              <a:srgbClr val="990000"/>
            </a:solidFill>
            <a:round/>
            <a:headEnd/>
            <a:tailEnd/>
          </a:ln>
        </p:spPr>
        <p:txBody>
          <a:bodyPr/>
          <a:lstStyle/>
          <a:p>
            <a:endParaRPr lang="en-US"/>
          </a:p>
        </p:txBody>
      </p:sp>
      <p:sp>
        <p:nvSpPr>
          <p:cNvPr id="88099" name="Freeform 34"/>
          <p:cNvSpPr>
            <a:spLocks/>
          </p:cNvSpPr>
          <p:nvPr/>
        </p:nvSpPr>
        <p:spPr bwMode="auto">
          <a:xfrm>
            <a:off x="6575425" y="4738688"/>
            <a:ext cx="100013" cy="82550"/>
          </a:xfrm>
          <a:custGeom>
            <a:avLst/>
            <a:gdLst>
              <a:gd name="T0" fmla="*/ 2147483646 w 71"/>
              <a:gd name="T1" fmla="*/ 2147483646 h 52"/>
              <a:gd name="T2" fmla="*/ 2147483646 w 71"/>
              <a:gd name="T3" fmla="*/ 2147483646 h 52"/>
              <a:gd name="T4" fmla="*/ 2147483646 w 71"/>
              <a:gd name="T5" fmla="*/ 2147483646 h 52"/>
              <a:gd name="T6" fmla="*/ 2147483646 w 71"/>
              <a:gd name="T7" fmla="*/ 2147483646 h 52"/>
              <a:gd name="T8" fmla="*/ 2147483646 w 71"/>
              <a:gd name="T9" fmla="*/ 2147483646 h 52"/>
              <a:gd name="T10" fmla="*/ 2147483646 w 71"/>
              <a:gd name="T11" fmla="*/ 2147483646 h 52"/>
              <a:gd name="T12" fmla="*/ 2147483646 w 71"/>
              <a:gd name="T13" fmla="*/ 2147483646 h 52"/>
              <a:gd name="T14" fmla="*/ 2147483646 w 71"/>
              <a:gd name="T15" fmla="*/ 2147483646 h 52"/>
              <a:gd name="T16" fmla="*/ 2147483646 w 71"/>
              <a:gd name="T17" fmla="*/ 2147483646 h 52"/>
              <a:gd name="T18" fmla="*/ 2147483646 w 71"/>
              <a:gd name="T19" fmla="*/ 2147483646 h 52"/>
              <a:gd name="T20" fmla="*/ 2147483646 w 71"/>
              <a:gd name="T21" fmla="*/ 2147483646 h 52"/>
              <a:gd name="T22" fmla="*/ 2147483646 w 71"/>
              <a:gd name="T23" fmla="*/ 2147483646 h 52"/>
              <a:gd name="T24" fmla="*/ 2147483646 w 71"/>
              <a:gd name="T25" fmla="*/ 2147483646 h 52"/>
              <a:gd name="T26" fmla="*/ 2147483646 w 71"/>
              <a:gd name="T27" fmla="*/ 2147483646 h 52"/>
              <a:gd name="T28" fmla="*/ 2147483646 w 71"/>
              <a:gd name="T29" fmla="*/ 2147483646 h 52"/>
              <a:gd name="T30" fmla="*/ 2147483646 w 71"/>
              <a:gd name="T31" fmla="*/ 2147483646 h 52"/>
              <a:gd name="T32" fmla="*/ 2147483646 w 71"/>
              <a:gd name="T33" fmla="*/ 2147483646 h 52"/>
              <a:gd name="T34" fmla="*/ 2147483646 w 71"/>
              <a:gd name="T35" fmla="*/ 2147483646 h 52"/>
              <a:gd name="T36" fmla="*/ 2147483646 w 71"/>
              <a:gd name="T37" fmla="*/ 2147483646 h 52"/>
              <a:gd name="T38" fmla="*/ 2147483646 w 71"/>
              <a:gd name="T39" fmla="*/ 2147483646 h 52"/>
              <a:gd name="T40" fmla="*/ 2147483646 w 71"/>
              <a:gd name="T41" fmla="*/ 2147483646 h 52"/>
              <a:gd name="T42" fmla="*/ 2147483646 w 71"/>
              <a:gd name="T43" fmla="*/ 2147483646 h 52"/>
              <a:gd name="T44" fmla="*/ 2147483646 w 71"/>
              <a:gd name="T45" fmla="*/ 2147483646 h 52"/>
              <a:gd name="T46" fmla="*/ 2147483646 w 71"/>
              <a:gd name="T47" fmla="*/ 2147483646 h 52"/>
              <a:gd name="T48" fmla="*/ 2147483646 w 71"/>
              <a:gd name="T49" fmla="*/ 2147483646 h 52"/>
              <a:gd name="T50" fmla="*/ 2147483646 w 71"/>
              <a:gd name="T51" fmla="*/ 2147483646 h 52"/>
              <a:gd name="T52" fmla="*/ 2147483646 w 71"/>
              <a:gd name="T53" fmla="*/ 2147483646 h 52"/>
              <a:gd name="T54" fmla="*/ 2147483646 w 71"/>
              <a:gd name="T55" fmla="*/ 2147483646 h 52"/>
              <a:gd name="T56" fmla="*/ 2147483646 w 71"/>
              <a:gd name="T57" fmla="*/ 2147483646 h 52"/>
              <a:gd name="T58" fmla="*/ 2147483646 w 71"/>
              <a:gd name="T59" fmla="*/ 2147483646 h 52"/>
              <a:gd name="T60" fmla="*/ 2147483646 w 71"/>
              <a:gd name="T61" fmla="*/ 2147483646 h 52"/>
              <a:gd name="T62" fmla="*/ 2147483646 w 71"/>
              <a:gd name="T63" fmla="*/ 2147483646 h 52"/>
              <a:gd name="T64" fmla="*/ 2147483646 w 71"/>
              <a:gd name="T65" fmla="*/ 2147483646 h 52"/>
              <a:gd name="T66" fmla="*/ 2147483646 w 71"/>
              <a:gd name="T67" fmla="*/ 0 h 52"/>
              <a:gd name="T68" fmla="*/ 2147483646 w 71"/>
              <a:gd name="T69" fmla="*/ 0 h 52"/>
              <a:gd name="T70" fmla="*/ 2147483646 w 71"/>
              <a:gd name="T71" fmla="*/ 0 h 52"/>
              <a:gd name="T72" fmla="*/ 2147483646 w 71"/>
              <a:gd name="T73" fmla="*/ 0 h 52"/>
              <a:gd name="T74" fmla="*/ 2147483646 w 71"/>
              <a:gd name="T75" fmla="*/ 0 h 52"/>
              <a:gd name="T76" fmla="*/ 2147483646 w 71"/>
              <a:gd name="T77" fmla="*/ 2147483646 h 52"/>
              <a:gd name="T78" fmla="*/ 2147483646 w 71"/>
              <a:gd name="T79" fmla="*/ 2147483646 h 52"/>
              <a:gd name="T80" fmla="*/ 2147483646 w 71"/>
              <a:gd name="T81" fmla="*/ 2147483646 h 52"/>
              <a:gd name="T82" fmla="*/ 2147483646 w 71"/>
              <a:gd name="T83" fmla="*/ 2147483646 h 52"/>
              <a:gd name="T84" fmla="*/ 2147483646 w 71"/>
              <a:gd name="T85" fmla="*/ 2147483646 h 52"/>
              <a:gd name="T86" fmla="*/ 2147483646 w 71"/>
              <a:gd name="T87" fmla="*/ 2147483646 h 52"/>
              <a:gd name="T88" fmla="*/ 2147483646 w 71"/>
              <a:gd name="T89" fmla="*/ 2147483646 h 52"/>
              <a:gd name="T90" fmla="*/ 2147483646 w 71"/>
              <a:gd name="T91" fmla="*/ 2147483646 h 52"/>
              <a:gd name="T92" fmla="*/ 0 w 71"/>
              <a:gd name="T93" fmla="*/ 2147483646 h 52"/>
              <a:gd name="T94" fmla="*/ 2147483646 w 71"/>
              <a:gd name="T95" fmla="*/ 2147483646 h 52"/>
              <a:gd name="T96" fmla="*/ 2147483646 w 71"/>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4763">
            <a:solidFill>
              <a:srgbClr val="990000"/>
            </a:solidFill>
            <a:round/>
            <a:headEnd/>
            <a:tailEnd/>
          </a:ln>
        </p:spPr>
        <p:txBody>
          <a:bodyPr/>
          <a:lstStyle/>
          <a:p>
            <a:endParaRPr lang="en-US"/>
          </a:p>
        </p:txBody>
      </p:sp>
      <p:sp>
        <p:nvSpPr>
          <p:cNvPr id="88100" name="Freeform 35"/>
          <p:cNvSpPr>
            <a:spLocks/>
          </p:cNvSpPr>
          <p:nvPr/>
        </p:nvSpPr>
        <p:spPr bwMode="auto">
          <a:xfrm>
            <a:off x="6510338" y="4684713"/>
            <a:ext cx="66675" cy="77787"/>
          </a:xfrm>
          <a:custGeom>
            <a:avLst/>
            <a:gdLst>
              <a:gd name="T0" fmla="*/ 2147483646 w 47"/>
              <a:gd name="T1" fmla="*/ 2147483646 h 49"/>
              <a:gd name="T2" fmla="*/ 2147483646 w 47"/>
              <a:gd name="T3" fmla="*/ 2147483646 h 49"/>
              <a:gd name="T4" fmla="*/ 2147483646 w 47"/>
              <a:gd name="T5" fmla="*/ 2147483646 h 49"/>
              <a:gd name="T6" fmla="*/ 2147483646 w 47"/>
              <a:gd name="T7" fmla="*/ 2147483646 h 49"/>
              <a:gd name="T8" fmla="*/ 2147483646 w 47"/>
              <a:gd name="T9" fmla="*/ 2147483646 h 49"/>
              <a:gd name="T10" fmla="*/ 2147483646 w 47"/>
              <a:gd name="T11" fmla="*/ 2147483646 h 49"/>
              <a:gd name="T12" fmla="*/ 2147483646 w 47"/>
              <a:gd name="T13" fmla="*/ 2147483646 h 49"/>
              <a:gd name="T14" fmla="*/ 2147483646 w 47"/>
              <a:gd name="T15" fmla="*/ 2147483646 h 49"/>
              <a:gd name="T16" fmla="*/ 2147483646 w 47"/>
              <a:gd name="T17" fmla="*/ 2147483646 h 49"/>
              <a:gd name="T18" fmla="*/ 2147483646 w 47"/>
              <a:gd name="T19" fmla="*/ 2147483646 h 49"/>
              <a:gd name="T20" fmla="*/ 2147483646 w 47"/>
              <a:gd name="T21" fmla="*/ 2147483646 h 49"/>
              <a:gd name="T22" fmla="*/ 2147483646 w 47"/>
              <a:gd name="T23" fmla="*/ 2147483646 h 49"/>
              <a:gd name="T24" fmla="*/ 2147483646 w 47"/>
              <a:gd name="T25" fmla="*/ 2147483646 h 49"/>
              <a:gd name="T26" fmla="*/ 2147483646 w 47"/>
              <a:gd name="T27" fmla="*/ 2147483646 h 49"/>
              <a:gd name="T28" fmla="*/ 2147483646 w 47"/>
              <a:gd name="T29" fmla="*/ 2147483646 h 49"/>
              <a:gd name="T30" fmla="*/ 2147483646 w 47"/>
              <a:gd name="T31" fmla="*/ 2147483646 h 49"/>
              <a:gd name="T32" fmla="*/ 2147483646 w 47"/>
              <a:gd name="T33" fmla="*/ 2147483646 h 49"/>
              <a:gd name="T34" fmla="*/ 2147483646 w 47"/>
              <a:gd name="T35" fmla="*/ 2147483646 h 49"/>
              <a:gd name="T36" fmla="*/ 2147483646 w 47"/>
              <a:gd name="T37" fmla="*/ 2147483646 h 49"/>
              <a:gd name="T38" fmla="*/ 2147483646 w 47"/>
              <a:gd name="T39" fmla="*/ 2147483646 h 49"/>
              <a:gd name="T40" fmla="*/ 2147483646 w 47"/>
              <a:gd name="T41" fmla="*/ 2147483646 h 49"/>
              <a:gd name="T42" fmla="*/ 2147483646 w 47"/>
              <a:gd name="T43" fmla="*/ 2147483646 h 49"/>
              <a:gd name="T44" fmla="*/ 2147483646 w 47"/>
              <a:gd name="T45" fmla="*/ 2147483646 h 49"/>
              <a:gd name="T46" fmla="*/ 2147483646 w 47"/>
              <a:gd name="T47" fmla="*/ 2147483646 h 49"/>
              <a:gd name="T48" fmla="*/ 2147483646 w 47"/>
              <a:gd name="T49" fmla="*/ 2147483646 h 49"/>
              <a:gd name="T50" fmla="*/ 2147483646 w 47"/>
              <a:gd name="T51" fmla="*/ 2147483646 h 49"/>
              <a:gd name="T52" fmla="*/ 2147483646 w 47"/>
              <a:gd name="T53" fmla="*/ 2147483646 h 49"/>
              <a:gd name="T54" fmla="*/ 2147483646 w 47"/>
              <a:gd name="T55" fmla="*/ 2147483646 h 49"/>
              <a:gd name="T56" fmla="*/ 2147483646 w 47"/>
              <a:gd name="T57" fmla="*/ 2147483646 h 49"/>
              <a:gd name="T58" fmla="*/ 2147483646 w 47"/>
              <a:gd name="T59" fmla="*/ 2147483646 h 49"/>
              <a:gd name="T60" fmla="*/ 2147483646 w 47"/>
              <a:gd name="T61" fmla="*/ 2147483646 h 49"/>
              <a:gd name="T62" fmla="*/ 2147483646 w 47"/>
              <a:gd name="T63" fmla="*/ 2147483646 h 49"/>
              <a:gd name="T64" fmla="*/ 2147483646 w 47"/>
              <a:gd name="T65" fmla="*/ 2147483646 h 49"/>
              <a:gd name="T66" fmla="*/ 2147483646 w 47"/>
              <a:gd name="T67" fmla="*/ 2147483646 h 49"/>
              <a:gd name="T68" fmla="*/ 2147483646 w 47"/>
              <a:gd name="T69" fmla="*/ 2147483646 h 49"/>
              <a:gd name="T70" fmla="*/ 2147483646 w 47"/>
              <a:gd name="T71" fmla="*/ 2147483646 h 49"/>
              <a:gd name="T72" fmla="*/ 2147483646 w 47"/>
              <a:gd name="T73" fmla="*/ 2147483646 h 49"/>
              <a:gd name="T74" fmla="*/ 2147483646 w 47"/>
              <a:gd name="T75" fmla="*/ 2147483646 h 49"/>
              <a:gd name="T76" fmla="*/ 2147483646 w 47"/>
              <a:gd name="T77" fmla="*/ 0 h 49"/>
              <a:gd name="T78" fmla="*/ 2147483646 w 47"/>
              <a:gd name="T79" fmla="*/ 0 h 49"/>
              <a:gd name="T80" fmla="*/ 2147483646 w 47"/>
              <a:gd name="T81" fmla="*/ 2147483646 h 49"/>
              <a:gd name="T82" fmla="*/ 2147483646 w 47"/>
              <a:gd name="T83" fmla="*/ 2147483646 h 49"/>
              <a:gd name="T84" fmla="*/ 2147483646 w 47"/>
              <a:gd name="T85" fmla="*/ 2147483646 h 49"/>
              <a:gd name="T86" fmla="*/ 2147483646 w 47"/>
              <a:gd name="T87" fmla="*/ 2147483646 h 49"/>
              <a:gd name="T88" fmla="*/ 2147483646 w 47"/>
              <a:gd name="T89" fmla="*/ 2147483646 h 49"/>
              <a:gd name="T90" fmla="*/ 0 w 47"/>
              <a:gd name="T91" fmla="*/ 2147483646 h 49"/>
              <a:gd name="T92" fmla="*/ 0 w 47"/>
              <a:gd name="T93" fmla="*/ 2147483646 h 49"/>
              <a:gd name="T94" fmla="*/ 2147483646 w 47"/>
              <a:gd name="T95" fmla="*/ 2147483646 h 49"/>
              <a:gd name="T96" fmla="*/ 2147483646 w 47"/>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1" name="Freeform 36"/>
          <p:cNvSpPr>
            <a:spLocks/>
          </p:cNvSpPr>
          <p:nvPr/>
        </p:nvSpPr>
        <p:spPr bwMode="auto">
          <a:xfrm>
            <a:off x="6510338" y="4684713"/>
            <a:ext cx="66675" cy="77787"/>
          </a:xfrm>
          <a:custGeom>
            <a:avLst/>
            <a:gdLst>
              <a:gd name="T0" fmla="*/ 2147483646 w 47"/>
              <a:gd name="T1" fmla="*/ 2147483646 h 49"/>
              <a:gd name="T2" fmla="*/ 2147483646 w 47"/>
              <a:gd name="T3" fmla="*/ 2147483646 h 49"/>
              <a:gd name="T4" fmla="*/ 2147483646 w 47"/>
              <a:gd name="T5" fmla="*/ 2147483646 h 49"/>
              <a:gd name="T6" fmla="*/ 2147483646 w 47"/>
              <a:gd name="T7" fmla="*/ 2147483646 h 49"/>
              <a:gd name="T8" fmla="*/ 2147483646 w 47"/>
              <a:gd name="T9" fmla="*/ 2147483646 h 49"/>
              <a:gd name="T10" fmla="*/ 2147483646 w 47"/>
              <a:gd name="T11" fmla="*/ 2147483646 h 49"/>
              <a:gd name="T12" fmla="*/ 2147483646 w 47"/>
              <a:gd name="T13" fmla="*/ 2147483646 h 49"/>
              <a:gd name="T14" fmla="*/ 2147483646 w 47"/>
              <a:gd name="T15" fmla="*/ 2147483646 h 49"/>
              <a:gd name="T16" fmla="*/ 2147483646 w 47"/>
              <a:gd name="T17" fmla="*/ 2147483646 h 49"/>
              <a:gd name="T18" fmla="*/ 2147483646 w 47"/>
              <a:gd name="T19" fmla="*/ 2147483646 h 49"/>
              <a:gd name="T20" fmla="*/ 2147483646 w 47"/>
              <a:gd name="T21" fmla="*/ 2147483646 h 49"/>
              <a:gd name="T22" fmla="*/ 2147483646 w 47"/>
              <a:gd name="T23" fmla="*/ 2147483646 h 49"/>
              <a:gd name="T24" fmla="*/ 2147483646 w 47"/>
              <a:gd name="T25" fmla="*/ 2147483646 h 49"/>
              <a:gd name="T26" fmla="*/ 2147483646 w 47"/>
              <a:gd name="T27" fmla="*/ 2147483646 h 49"/>
              <a:gd name="T28" fmla="*/ 2147483646 w 47"/>
              <a:gd name="T29" fmla="*/ 2147483646 h 49"/>
              <a:gd name="T30" fmla="*/ 2147483646 w 47"/>
              <a:gd name="T31" fmla="*/ 2147483646 h 49"/>
              <a:gd name="T32" fmla="*/ 2147483646 w 47"/>
              <a:gd name="T33" fmla="*/ 2147483646 h 49"/>
              <a:gd name="T34" fmla="*/ 2147483646 w 47"/>
              <a:gd name="T35" fmla="*/ 2147483646 h 49"/>
              <a:gd name="T36" fmla="*/ 2147483646 w 47"/>
              <a:gd name="T37" fmla="*/ 2147483646 h 49"/>
              <a:gd name="T38" fmla="*/ 2147483646 w 47"/>
              <a:gd name="T39" fmla="*/ 2147483646 h 49"/>
              <a:gd name="T40" fmla="*/ 2147483646 w 47"/>
              <a:gd name="T41" fmla="*/ 2147483646 h 49"/>
              <a:gd name="T42" fmla="*/ 2147483646 w 47"/>
              <a:gd name="T43" fmla="*/ 2147483646 h 49"/>
              <a:gd name="T44" fmla="*/ 2147483646 w 47"/>
              <a:gd name="T45" fmla="*/ 2147483646 h 49"/>
              <a:gd name="T46" fmla="*/ 2147483646 w 47"/>
              <a:gd name="T47" fmla="*/ 2147483646 h 49"/>
              <a:gd name="T48" fmla="*/ 2147483646 w 47"/>
              <a:gd name="T49" fmla="*/ 2147483646 h 49"/>
              <a:gd name="T50" fmla="*/ 2147483646 w 47"/>
              <a:gd name="T51" fmla="*/ 2147483646 h 49"/>
              <a:gd name="T52" fmla="*/ 2147483646 w 47"/>
              <a:gd name="T53" fmla="*/ 2147483646 h 49"/>
              <a:gd name="T54" fmla="*/ 2147483646 w 47"/>
              <a:gd name="T55" fmla="*/ 2147483646 h 49"/>
              <a:gd name="T56" fmla="*/ 2147483646 w 47"/>
              <a:gd name="T57" fmla="*/ 2147483646 h 49"/>
              <a:gd name="T58" fmla="*/ 2147483646 w 47"/>
              <a:gd name="T59" fmla="*/ 2147483646 h 49"/>
              <a:gd name="T60" fmla="*/ 2147483646 w 47"/>
              <a:gd name="T61" fmla="*/ 2147483646 h 49"/>
              <a:gd name="T62" fmla="*/ 2147483646 w 47"/>
              <a:gd name="T63" fmla="*/ 2147483646 h 49"/>
              <a:gd name="T64" fmla="*/ 2147483646 w 47"/>
              <a:gd name="T65" fmla="*/ 2147483646 h 49"/>
              <a:gd name="T66" fmla="*/ 2147483646 w 47"/>
              <a:gd name="T67" fmla="*/ 2147483646 h 49"/>
              <a:gd name="T68" fmla="*/ 2147483646 w 47"/>
              <a:gd name="T69" fmla="*/ 2147483646 h 49"/>
              <a:gd name="T70" fmla="*/ 2147483646 w 47"/>
              <a:gd name="T71" fmla="*/ 2147483646 h 49"/>
              <a:gd name="T72" fmla="*/ 2147483646 w 47"/>
              <a:gd name="T73" fmla="*/ 2147483646 h 49"/>
              <a:gd name="T74" fmla="*/ 2147483646 w 47"/>
              <a:gd name="T75" fmla="*/ 2147483646 h 49"/>
              <a:gd name="T76" fmla="*/ 2147483646 w 47"/>
              <a:gd name="T77" fmla="*/ 0 h 49"/>
              <a:gd name="T78" fmla="*/ 2147483646 w 47"/>
              <a:gd name="T79" fmla="*/ 0 h 49"/>
              <a:gd name="T80" fmla="*/ 2147483646 w 47"/>
              <a:gd name="T81" fmla="*/ 2147483646 h 49"/>
              <a:gd name="T82" fmla="*/ 2147483646 w 47"/>
              <a:gd name="T83" fmla="*/ 2147483646 h 49"/>
              <a:gd name="T84" fmla="*/ 2147483646 w 47"/>
              <a:gd name="T85" fmla="*/ 2147483646 h 49"/>
              <a:gd name="T86" fmla="*/ 2147483646 w 47"/>
              <a:gd name="T87" fmla="*/ 2147483646 h 49"/>
              <a:gd name="T88" fmla="*/ 2147483646 w 47"/>
              <a:gd name="T89" fmla="*/ 2147483646 h 49"/>
              <a:gd name="T90" fmla="*/ 0 w 47"/>
              <a:gd name="T91" fmla="*/ 2147483646 h 49"/>
              <a:gd name="T92" fmla="*/ 0 w 47"/>
              <a:gd name="T93" fmla="*/ 2147483646 h 49"/>
              <a:gd name="T94" fmla="*/ 2147483646 w 47"/>
              <a:gd name="T95" fmla="*/ 2147483646 h 49"/>
              <a:gd name="T96" fmla="*/ 2147483646 w 47"/>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path>
            </a:pathLst>
          </a:custGeom>
          <a:solidFill>
            <a:srgbClr val="FFFF00"/>
          </a:solidFill>
          <a:ln w="4763">
            <a:solidFill>
              <a:srgbClr val="990000"/>
            </a:solidFill>
            <a:round/>
            <a:headEnd/>
            <a:tailEnd/>
          </a:ln>
        </p:spPr>
        <p:txBody>
          <a:bodyPr/>
          <a:lstStyle/>
          <a:p>
            <a:endParaRPr lang="en-US"/>
          </a:p>
        </p:txBody>
      </p:sp>
      <p:sp>
        <p:nvSpPr>
          <p:cNvPr id="88102" name="Freeform 37"/>
          <p:cNvSpPr>
            <a:spLocks/>
          </p:cNvSpPr>
          <p:nvPr/>
        </p:nvSpPr>
        <p:spPr bwMode="auto">
          <a:xfrm>
            <a:off x="6445250" y="4662488"/>
            <a:ext cx="57150" cy="76200"/>
          </a:xfrm>
          <a:custGeom>
            <a:avLst/>
            <a:gdLst>
              <a:gd name="T0" fmla="*/ 2147483646 w 40"/>
              <a:gd name="T1" fmla="*/ 2147483646 h 48"/>
              <a:gd name="T2" fmla="*/ 2147483646 w 40"/>
              <a:gd name="T3" fmla="*/ 2147483646 h 48"/>
              <a:gd name="T4" fmla="*/ 2147483646 w 40"/>
              <a:gd name="T5" fmla="*/ 2147483646 h 48"/>
              <a:gd name="T6" fmla="*/ 2147483646 w 40"/>
              <a:gd name="T7" fmla="*/ 2147483646 h 48"/>
              <a:gd name="T8" fmla="*/ 0 w 40"/>
              <a:gd name="T9" fmla="*/ 2147483646 h 48"/>
              <a:gd name="T10" fmla="*/ 0 w 40"/>
              <a:gd name="T11" fmla="*/ 2147483646 h 48"/>
              <a:gd name="T12" fmla="*/ 0 w 40"/>
              <a:gd name="T13" fmla="*/ 2147483646 h 48"/>
              <a:gd name="T14" fmla="*/ 2147483646 w 40"/>
              <a:gd name="T15" fmla="*/ 2147483646 h 48"/>
              <a:gd name="T16" fmla="*/ 2147483646 w 40"/>
              <a:gd name="T17" fmla="*/ 2147483646 h 48"/>
              <a:gd name="T18" fmla="*/ 2147483646 w 40"/>
              <a:gd name="T19" fmla="*/ 2147483646 h 48"/>
              <a:gd name="T20" fmla="*/ 2147483646 w 40"/>
              <a:gd name="T21" fmla="*/ 2147483646 h 48"/>
              <a:gd name="T22" fmla="*/ 2147483646 w 40"/>
              <a:gd name="T23" fmla="*/ 2147483646 h 48"/>
              <a:gd name="T24" fmla="*/ 2147483646 w 40"/>
              <a:gd name="T25" fmla="*/ 2147483646 h 48"/>
              <a:gd name="T26" fmla="*/ 2147483646 w 40"/>
              <a:gd name="T27" fmla="*/ 2147483646 h 48"/>
              <a:gd name="T28" fmla="*/ 2147483646 w 40"/>
              <a:gd name="T29" fmla="*/ 2147483646 h 48"/>
              <a:gd name="T30" fmla="*/ 2147483646 w 40"/>
              <a:gd name="T31" fmla="*/ 2147483646 h 48"/>
              <a:gd name="T32" fmla="*/ 2147483646 w 40"/>
              <a:gd name="T33" fmla="*/ 2147483646 h 48"/>
              <a:gd name="T34" fmla="*/ 2147483646 w 40"/>
              <a:gd name="T35" fmla="*/ 2147483646 h 48"/>
              <a:gd name="T36" fmla="*/ 2147483646 w 40"/>
              <a:gd name="T37" fmla="*/ 2147483646 h 48"/>
              <a:gd name="T38" fmla="*/ 2147483646 w 40"/>
              <a:gd name="T39" fmla="*/ 2147483646 h 48"/>
              <a:gd name="T40" fmla="*/ 2147483646 w 40"/>
              <a:gd name="T41" fmla="*/ 2147483646 h 48"/>
              <a:gd name="T42" fmla="*/ 2147483646 w 40"/>
              <a:gd name="T43" fmla="*/ 2147483646 h 48"/>
              <a:gd name="T44" fmla="*/ 2147483646 w 40"/>
              <a:gd name="T45" fmla="*/ 2147483646 h 48"/>
              <a:gd name="T46" fmla="*/ 2147483646 w 40"/>
              <a:gd name="T47" fmla="*/ 2147483646 h 48"/>
              <a:gd name="T48" fmla="*/ 2147483646 w 40"/>
              <a:gd name="T49" fmla="*/ 2147483646 h 48"/>
              <a:gd name="T50" fmla="*/ 2147483646 w 40"/>
              <a:gd name="T51" fmla="*/ 2147483646 h 48"/>
              <a:gd name="T52" fmla="*/ 2147483646 w 40"/>
              <a:gd name="T53" fmla="*/ 2147483646 h 48"/>
              <a:gd name="T54" fmla="*/ 2147483646 w 40"/>
              <a:gd name="T55" fmla="*/ 2147483646 h 48"/>
              <a:gd name="T56" fmla="*/ 2147483646 w 40"/>
              <a:gd name="T57" fmla="*/ 2147483646 h 48"/>
              <a:gd name="T58" fmla="*/ 2147483646 w 40"/>
              <a:gd name="T59" fmla="*/ 2147483646 h 48"/>
              <a:gd name="T60" fmla="*/ 2147483646 w 40"/>
              <a:gd name="T61" fmla="*/ 2147483646 h 48"/>
              <a:gd name="T62" fmla="*/ 2147483646 w 40"/>
              <a:gd name="T63" fmla="*/ 2147483646 h 48"/>
              <a:gd name="T64" fmla="*/ 2147483646 w 40"/>
              <a:gd name="T65" fmla="*/ 2147483646 h 48"/>
              <a:gd name="T66" fmla="*/ 2147483646 w 40"/>
              <a:gd name="T67" fmla="*/ 0 h 48"/>
              <a:gd name="T68" fmla="*/ 2147483646 w 40"/>
              <a:gd name="T69" fmla="*/ 0 h 48"/>
              <a:gd name="T70" fmla="*/ 2147483646 w 40"/>
              <a:gd name="T71" fmla="*/ 0 h 48"/>
              <a:gd name="T72" fmla="*/ 2147483646 w 40"/>
              <a:gd name="T73" fmla="*/ 2147483646 h 48"/>
              <a:gd name="T74" fmla="*/ 2147483646 w 40"/>
              <a:gd name="T75" fmla="*/ 2147483646 h 48"/>
              <a:gd name="T76" fmla="*/ 2147483646 w 40"/>
              <a:gd name="T77" fmla="*/ 2147483646 h 48"/>
              <a:gd name="T78" fmla="*/ 2147483646 w 40"/>
              <a:gd name="T79" fmla="*/ 2147483646 h 48"/>
              <a:gd name="T80" fmla="*/ 2147483646 w 40"/>
              <a:gd name="T81" fmla="*/ 2147483646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3" name="Freeform 38"/>
          <p:cNvSpPr>
            <a:spLocks/>
          </p:cNvSpPr>
          <p:nvPr/>
        </p:nvSpPr>
        <p:spPr bwMode="auto">
          <a:xfrm>
            <a:off x="6445250" y="4662488"/>
            <a:ext cx="57150" cy="76200"/>
          </a:xfrm>
          <a:custGeom>
            <a:avLst/>
            <a:gdLst>
              <a:gd name="T0" fmla="*/ 2147483646 w 40"/>
              <a:gd name="T1" fmla="*/ 2147483646 h 48"/>
              <a:gd name="T2" fmla="*/ 2147483646 w 40"/>
              <a:gd name="T3" fmla="*/ 2147483646 h 48"/>
              <a:gd name="T4" fmla="*/ 2147483646 w 40"/>
              <a:gd name="T5" fmla="*/ 2147483646 h 48"/>
              <a:gd name="T6" fmla="*/ 2147483646 w 40"/>
              <a:gd name="T7" fmla="*/ 2147483646 h 48"/>
              <a:gd name="T8" fmla="*/ 0 w 40"/>
              <a:gd name="T9" fmla="*/ 2147483646 h 48"/>
              <a:gd name="T10" fmla="*/ 0 w 40"/>
              <a:gd name="T11" fmla="*/ 2147483646 h 48"/>
              <a:gd name="T12" fmla="*/ 0 w 40"/>
              <a:gd name="T13" fmla="*/ 2147483646 h 48"/>
              <a:gd name="T14" fmla="*/ 2147483646 w 40"/>
              <a:gd name="T15" fmla="*/ 2147483646 h 48"/>
              <a:gd name="T16" fmla="*/ 2147483646 w 40"/>
              <a:gd name="T17" fmla="*/ 2147483646 h 48"/>
              <a:gd name="T18" fmla="*/ 2147483646 w 40"/>
              <a:gd name="T19" fmla="*/ 2147483646 h 48"/>
              <a:gd name="T20" fmla="*/ 2147483646 w 40"/>
              <a:gd name="T21" fmla="*/ 2147483646 h 48"/>
              <a:gd name="T22" fmla="*/ 2147483646 w 40"/>
              <a:gd name="T23" fmla="*/ 2147483646 h 48"/>
              <a:gd name="T24" fmla="*/ 2147483646 w 40"/>
              <a:gd name="T25" fmla="*/ 2147483646 h 48"/>
              <a:gd name="T26" fmla="*/ 2147483646 w 40"/>
              <a:gd name="T27" fmla="*/ 2147483646 h 48"/>
              <a:gd name="T28" fmla="*/ 2147483646 w 40"/>
              <a:gd name="T29" fmla="*/ 2147483646 h 48"/>
              <a:gd name="T30" fmla="*/ 2147483646 w 40"/>
              <a:gd name="T31" fmla="*/ 2147483646 h 48"/>
              <a:gd name="T32" fmla="*/ 2147483646 w 40"/>
              <a:gd name="T33" fmla="*/ 2147483646 h 48"/>
              <a:gd name="T34" fmla="*/ 2147483646 w 40"/>
              <a:gd name="T35" fmla="*/ 2147483646 h 48"/>
              <a:gd name="T36" fmla="*/ 2147483646 w 40"/>
              <a:gd name="T37" fmla="*/ 2147483646 h 48"/>
              <a:gd name="T38" fmla="*/ 2147483646 w 40"/>
              <a:gd name="T39" fmla="*/ 2147483646 h 48"/>
              <a:gd name="T40" fmla="*/ 2147483646 w 40"/>
              <a:gd name="T41" fmla="*/ 2147483646 h 48"/>
              <a:gd name="T42" fmla="*/ 2147483646 w 40"/>
              <a:gd name="T43" fmla="*/ 2147483646 h 48"/>
              <a:gd name="T44" fmla="*/ 2147483646 w 40"/>
              <a:gd name="T45" fmla="*/ 2147483646 h 48"/>
              <a:gd name="T46" fmla="*/ 2147483646 w 40"/>
              <a:gd name="T47" fmla="*/ 2147483646 h 48"/>
              <a:gd name="T48" fmla="*/ 2147483646 w 40"/>
              <a:gd name="T49" fmla="*/ 2147483646 h 48"/>
              <a:gd name="T50" fmla="*/ 2147483646 w 40"/>
              <a:gd name="T51" fmla="*/ 2147483646 h 48"/>
              <a:gd name="T52" fmla="*/ 2147483646 w 40"/>
              <a:gd name="T53" fmla="*/ 2147483646 h 48"/>
              <a:gd name="T54" fmla="*/ 2147483646 w 40"/>
              <a:gd name="T55" fmla="*/ 2147483646 h 48"/>
              <a:gd name="T56" fmla="*/ 2147483646 w 40"/>
              <a:gd name="T57" fmla="*/ 2147483646 h 48"/>
              <a:gd name="T58" fmla="*/ 2147483646 w 40"/>
              <a:gd name="T59" fmla="*/ 2147483646 h 48"/>
              <a:gd name="T60" fmla="*/ 2147483646 w 40"/>
              <a:gd name="T61" fmla="*/ 2147483646 h 48"/>
              <a:gd name="T62" fmla="*/ 2147483646 w 40"/>
              <a:gd name="T63" fmla="*/ 2147483646 h 48"/>
              <a:gd name="T64" fmla="*/ 2147483646 w 40"/>
              <a:gd name="T65" fmla="*/ 2147483646 h 48"/>
              <a:gd name="T66" fmla="*/ 2147483646 w 40"/>
              <a:gd name="T67" fmla="*/ 0 h 48"/>
              <a:gd name="T68" fmla="*/ 2147483646 w 40"/>
              <a:gd name="T69" fmla="*/ 0 h 48"/>
              <a:gd name="T70" fmla="*/ 2147483646 w 40"/>
              <a:gd name="T71" fmla="*/ 0 h 48"/>
              <a:gd name="T72" fmla="*/ 2147483646 w 40"/>
              <a:gd name="T73" fmla="*/ 2147483646 h 48"/>
              <a:gd name="T74" fmla="*/ 2147483646 w 40"/>
              <a:gd name="T75" fmla="*/ 2147483646 h 48"/>
              <a:gd name="T76" fmla="*/ 2147483646 w 40"/>
              <a:gd name="T77" fmla="*/ 2147483646 h 48"/>
              <a:gd name="T78" fmla="*/ 2147483646 w 40"/>
              <a:gd name="T79" fmla="*/ 2147483646 h 48"/>
              <a:gd name="T80" fmla="*/ 2147483646 w 40"/>
              <a:gd name="T81" fmla="*/ 2147483646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path>
            </a:pathLst>
          </a:custGeom>
          <a:solidFill>
            <a:srgbClr val="FFFF00"/>
          </a:solidFill>
          <a:ln w="4763">
            <a:solidFill>
              <a:srgbClr val="990000"/>
            </a:solidFill>
            <a:round/>
            <a:headEnd/>
            <a:tailEnd/>
          </a:ln>
        </p:spPr>
        <p:txBody>
          <a:bodyPr/>
          <a:lstStyle/>
          <a:p>
            <a:endParaRPr lang="en-US"/>
          </a:p>
        </p:txBody>
      </p:sp>
      <p:sp>
        <p:nvSpPr>
          <p:cNvPr id="88104" name="Freeform 39"/>
          <p:cNvSpPr>
            <a:spLocks/>
          </p:cNvSpPr>
          <p:nvPr/>
        </p:nvSpPr>
        <p:spPr bwMode="auto">
          <a:xfrm>
            <a:off x="6667500" y="4668838"/>
            <a:ext cx="68263" cy="87312"/>
          </a:xfrm>
          <a:custGeom>
            <a:avLst/>
            <a:gdLst>
              <a:gd name="T0" fmla="*/ 2147483646 w 48"/>
              <a:gd name="T1" fmla="*/ 2147483646 h 55"/>
              <a:gd name="T2" fmla="*/ 0 w 48"/>
              <a:gd name="T3" fmla="*/ 2147483646 h 55"/>
              <a:gd name="T4" fmla="*/ 0 w 48"/>
              <a:gd name="T5" fmla="*/ 2147483646 h 55"/>
              <a:gd name="T6" fmla="*/ 0 w 48"/>
              <a:gd name="T7" fmla="*/ 2147483646 h 55"/>
              <a:gd name="T8" fmla="*/ 2147483646 w 48"/>
              <a:gd name="T9" fmla="*/ 2147483646 h 55"/>
              <a:gd name="T10" fmla="*/ 2147483646 w 48"/>
              <a:gd name="T11" fmla="*/ 2147483646 h 55"/>
              <a:gd name="T12" fmla="*/ 2147483646 w 48"/>
              <a:gd name="T13" fmla="*/ 2147483646 h 55"/>
              <a:gd name="T14" fmla="*/ 2147483646 w 48"/>
              <a:gd name="T15" fmla="*/ 2147483646 h 55"/>
              <a:gd name="T16" fmla="*/ 2147483646 w 48"/>
              <a:gd name="T17" fmla="*/ 2147483646 h 55"/>
              <a:gd name="T18" fmla="*/ 2147483646 w 48"/>
              <a:gd name="T19" fmla="*/ 2147483646 h 55"/>
              <a:gd name="T20" fmla="*/ 2147483646 w 48"/>
              <a:gd name="T21" fmla="*/ 2147483646 h 55"/>
              <a:gd name="T22" fmla="*/ 2147483646 w 48"/>
              <a:gd name="T23" fmla="*/ 2147483646 h 55"/>
              <a:gd name="T24" fmla="*/ 2147483646 w 48"/>
              <a:gd name="T25" fmla="*/ 2147483646 h 55"/>
              <a:gd name="T26" fmla="*/ 2147483646 w 48"/>
              <a:gd name="T27" fmla="*/ 2147483646 h 55"/>
              <a:gd name="T28" fmla="*/ 2147483646 w 48"/>
              <a:gd name="T29" fmla="*/ 2147483646 h 55"/>
              <a:gd name="T30" fmla="*/ 2147483646 w 48"/>
              <a:gd name="T31" fmla="*/ 2147483646 h 55"/>
              <a:gd name="T32" fmla="*/ 2147483646 w 48"/>
              <a:gd name="T33" fmla="*/ 2147483646 h 55"/>
              <a:gd name="T34" fmla="*/ 2147483646 w 48"/>
              <a:gd name="T35" fmla="*/ 2147483646 h 55"/>
              <a:gd name="T36" fmla="*/ 2147483646 w 48"/>
              <a:gd name="T37" fmla="*/ 2147483646 h 55"/>
              <a:gd name="T38" fmla="*/ 2147483646 w 48"/>
              <a:gd name="T39" fmla="*/ 2147483646 h 55"/>
              <a:gd name="T40" fmla="*/ 2147483646 w 48"/>
              <a:gd name="T41" fmla="*/ 2147483646 h 55"/>
              <a:gd name="T42" fmla="*/ 2147483646 w 48"/>
              <a:gd name="T43" fmla="*/ 2147483646 h 55"/>
              <a:gd name="T44" fmla="*/ 2147483646 w 48"/>
              <a:gd name="T45" fmla="*/ 2147483646 h 55"/>
              <a:gd name="T46" fmla="*/ 2147483646 w 48"/>
              <a:gd name="T47" fmla="*/ 2147483646 h 55"/>
              <a:gd name="T48" fmla="*/ 2147483646 w 48"/>
              <a:gd name="T49" fmla="*/ 2147483646 h 55"/>
              <a:gd name="T50" fmla="*/ 2147483646 w 48"/>
              <a:gd name="T51" fmla="*/ 2147483646 h 55"/>
              <a:gd name="T52" fmla="*/ 2147483646 w 48"/>
              <a:gd name="T53" fmla="*/ 2147483646 h 55"/>
              <a:gd name="T54" fmla="*/ 2147483646 w 48"/>
              <a:gd name="T55" fmla="*/ 2147483646 h 55"/>
              <a:gd name="T56" fmla="*/ 2147483646 w 48"/>
              <a:gd name="T57" fmla="*/ 2147483646 h 55"/>
              <a:gd name="T58" fmla="*/ 2147483646 w 48"/>
              <a:gd name="T59" fmla="*/ 2147483646 h 55"/>
              <a:gd name="T60" fmla="*/ 2147483646 w 48"/>
              <a:gd name="T61" fmla="*/ 2147483646 h 55"/>
              <a:gd name="T62" fmla="*/ 2147483646 w 48"/>
              <a:gd name="T63" fmla="*/ 2147483646 h 55"/>
              <a:gd name="T64" fmla="*/ 2147483646 w 48"/>
              <a:gd name="T65" fmla="*/ 0 h 55"/>
              <a:gd name="T66" fmla="*/ 2147483646 w 48"/>
              <a:gd name="T67" fmla="*/ 0 h 55"/>
              <a:gd name="T68" fmla="*/ 2147483646 w 48"/>
              <a:gd name="T69" fmla="*/ 2147483646 h 55"/>
              <a:gd name="T70" fmla="*/ 2147483646 w 48"/>
              <a:gd name="T71" fmla="*/ 2147483646 h 55"/>
              <a:gd name="T72" fmla="*/ 2147483646 w 48"/>
              <a:gd name="T73" fmla="*/ 2147483646 h 55"/>
              <a:gd name="T74" fmla="*/ 2147483646 w 48"/>
              <a:gd name="T75" fmla="*/ 2147483646 h 55"/>
              <a:gd name="T76" fmla="*/ 2147483646 w 48"/>
              <a:gd name="T77" fmla="*/ 2147483646 h 55"/>
              <a:gd name="T78" fmla="*/ 2147483646 w 48"/>
              <a:gd name="T79" fmla="*/ 2147483646 h 55"/>
              <a:gd name="T80" fmla="*/ 2147483646 w 48"/>
              <a:gd name="T81" fmla="*/ 2147483646 h 55"/>
              <a:gd name="T82" fmla="*/ 2147483646 w 48"/>
              <a:gd name="T83" fmla="*/ 2147483646 h 55"/>
              <a:gd name="T84" fmla="*/ 2147483646 w 48"/>
              <a:gd name="T85" fmla="*/ 2147483646 h 55"/>
              <a:gd name="T86" fmla="*/ 2147483646 w 48"/>
              <a:gd name="T87" fmla="*/ 2147483646 h 55"/>
              <a:gd name="T88" fmla="*/ 2147483646 w 48"/>
              <a:gd name="T89" fmla="*/ 2147483646 h 55"/>
              <a:gd name="T90" fmla="*/ 2147483646 w 48"/>
              <a:gd name="T91" fmla="*/ 2147483646 h 55"/>
              <a:gd name="T92" fmla="*/ 2147483646 w 48"/>
              <a:gd name="T93" fmla="*/ 2147483646 h 55"/>
              <a:gd name="T94" fmla="*/ 2147483646 w 48"/>
              <a:gd name="T95" fmla="*/ 2147483646 h 55"/>
              <a:gd name="T96" fmla="*/ 2147483646 w 48"/>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5" name="Freeform 40"/>
          <p:cNvSpPr>
            <a:spLocks/>
          </p:cNvSpPr>
          <p:nvPr/>
        </p:nvSpPr>
        <p:spPr bwMode="auto">
          <a:xfrm>
            <a:off x="6667500" y="4668838"/>
            <a:ext cx="68263" cy="87312"/>
          </a:xfrm>
          <a:custGeom>
            <a:avLst/>
            <a:gdLst>
              <a:gd name="T0" fmla="*/ 2147483646 w 48"/>
              <a:gd name="T1" fmla="*/ 2147483646 h 55"/>
              <a:gd name="T2" fmla="*/ 0 w 48"/>
              <a:gd name="T3" fmla="*/ 2147483646 h 55"/>
              <a:gd name="T4" fmla="*/ 0 w 48"/>
              <a:gd name="T5" fmla="*/ 2147483646 h 55"/>
              <a:gd name="T6" fmla="*/ 0 w 48"/>
              <a:gd name="T7" fmla="*/ 2147483646 h 55"/>
              <a:gd name="T8" fmla="*/ 2147483646 w 48"/>
              <a:gd name="T9" fmla="*/ 2147483646 h 55"/>
              <a:gd name="T10" fmla="*/ 2147483646 w 48"/>
              <a:gd name="T11" fmla="*/ 2147483646 h 55"/>
              <a:gd name="T12" fmla="*/ 2147483646 w 48"/>
              <a:gd name="T13" fmla="*/ 2147483646 h 55"/>
              <a:gd name="T14" fmla="*/ 2147483646 w 48"/>
              <a:gd name="T15" fmla="*/ 2147483646 h 55"/>
              <a:gd name="T16" fmla="*/ 2147483646 w 48"/>
              <a:gd name="T17" fmla="*/ 2147483646 h 55"/>
              <a:gd name="T18" fmla="*/ 2147483646 w 48"/>
              <a:gd name="T19" fmla="*/ 2147483646 h 55"/>
              <a:gd name="T20" fmla="*/ 2147483646 w 48"/>
              <a:gd name="T21" fmla="*/ 2147483646 h 55"/>
              <a:gd name="T22" fmla="*/ 2147483646 w 48"/>
              <a:gd name="T23" fmla="*/ 2147483646 h 55"/>
              <a:gd name="T24" fmla="*/ 2147483646 w 48"/>
              <a:gd name="T25" fmla="*/ 2147483646 h 55"/>
              <a:gd name="T26" fmla="*/ 2147483646 w 48"/>
              <a:gd name="T27" fmla="*/ 2147483646 h 55"/>
              <a:gd name="T28" fmla="*/ 2147483646 w 48"/>
              <a:gd name="T29" fmla="*/ 2147483646 h 55"/>
              <a:gd name="T30" fmla="*/ 2147483646 w 48"/>
              <a:gd name="T31" fmla="*/ 2147483646 h 55"/>
              <a:gd name="T32" fmla="*/ 2147483646 w 48"/>
              <a:gd name="T33" fmla="*/ 2147483646 h 55"/>
              <a:gd name="T34" fmla="*/ 2147483646 w 48"/>
              <a:gd name="T35" fmla="*/ 2147483646 h 55"/>
              <a:gd name="T36" fmla="*/ 2147483646 w 48"/>
              <a:gd name="T37" fmla="*/ 2147483646 h 55"/>
              <a:gd name="T38" fmla="*/ 2147483646 w 48"/>
              <a:gd name="T39" fmla="*/ 2147483646 h 55"/>
              <a:gd name="T40" fmla="*/ 2147483646 w 48"/>
              <a:gd name="T41" fmla="*/ 2147483646 h 55"/>
              <a:gd name="T42" fmla="*/ 2147483646 w 48"/>
              <a:gd name="T43" fmla="*/ 2147483646 h 55"/>
              <a:gd name="T44" fmla="*/ 2147483646 w 48"/>
              <a:gd name="T45" fmla="*/ 2147483646 h 55"/>
              <a:gd name="T46" fmla="*/ 2147483646 w 48"/>
              <a:gd name="T47" fmla="*/ 2147483646 h 55"/>
              <a:gd name="T48" fmla="*/ 2147483646 w 48"/>
              <a:gd name="T49" fmla="*/ 2147483646 h 55"/>
              <a:gd name="T50" fmla="*/ 2147483646 w 48"/>
              <a:gd name="T51" fmla="*/ 2147483646 h 55"/>
              <a:gd name="T52" fmla="*/ 2147483646 w 48"/>
              <a:gd name="T53" fmla="*/ 2147483646 h 55"/>
              <a:gd name="T54" fmla="*/ 2147483646 w 48"/>
              <a:gd name="T55" fmla="*/ 2147483646 h 55"/>
              <a:gd name="T56" fmla="*/ 2147483646 w 48"/>
              <a:gd name="T57" fmla="*/ 2147483646 h 55"/>
              <a:gd name="T58" fmla="*/ 2147483646 w 48"/>
              <a:gd name="T59" fmla="*/ 2147483646 h 55"/>
              <a:gd name="T60" fmla="*/ 2147483646 w 48"/>
              <a:gd name="T61" fmla="*/ 2147483646 h 55"/>
              <a:gd name="T62" fmla="*/ 2147483646 w 48"/>
              <a:gd name="T63" fmla="*/ 2147483646 h 55"/>
              <a:gd name="T64" fmla="*/ 2147483646 w 48"/>
              <a:gd name="T65" fmla="*/ 0 h 55"/>
              <a:gd name="T66" fmla="*/ 2147483646 w 48"/>
              <a:gd name="T67" fmla="*/ 0 h 55"/>
              <a:gd name="T68" fmla="*/ 2147483646 w 48"/>
              <a:gd name="T69" fmla="*/ 2147483646 h 55"/>
              <a:gd name="T70" fmla="*/ 2147483646 w 48"/>
              <a:gd name="T71" fmla="*/ 2147483646 h 55"/>
              <a:gd name="T72" fmla="*/ 2147483646 w 48"/>
              <a:gd name="T73" fmla="*/ 2147483646 h 55"/>
              <a:gd name="T74" fmla="*/ 2147483646 w 48"/>
              <a:gd name="T75" fmla="*/ 2147483646 h 55"/>
              <a:gd name="T76" fmla="*/ 2147483646 w 48"/>
              <a:gd name="T77" fmla="*/ 2147483646 h 55"/>
              <a:gd name="T78" fmla="*/ 2147483646 w 48"/>
              <a:gd name="T79" fmla="*/ 2147483646 h 55"/>
              <a:gd name="T80" fmla="*/ 2147483646 w 48"/>
              <a:gd name="T81" fmla="*/ 2147483646 h 55"/>
              <a:gd name="T82" fmla="*/ 2147483646 w 48"/>
              <a:gd name="T83" fmla="*/ 2147483646 h 55"/>
              <a:gd name="T84" fmla="*/ 2147483646 w 48"/>
              <a:gd name="T85" fmla="*/ 2147483646 h 55"/>
              <a:gd name="T86" fmla="*/ 2147483646 w 48"/>
              <a:gd name="T87" fmla="*/ 2147483646 h 55"/>
              <a:gd name="T88" fmla="*/ 2147483646 w 48"/>
              <a:gd name="T89" fmla="*/ 2147483646 h 55"/>
              <a:gd name="T90" fmla="*/ 2147483646 w 48"/>
              <a:gd name="T91" fmla="*/ 2147483646 h 55"/>
              <a:gd name="T92" fmla="*/ 2147483646 w 48"/>
              <a:gd name="T93" fmla="*/ 2147483646 h 55"/>
              <a:gd name="T94" fmla="*/ 2147483646 w 48"/>
              <a:gd name="T95" fmla="*/ 2147483646 h 55"/>
              <a:gd name="T96" fmla="*/ 2147483646 w 48"/>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path>
            </a:pathLst>
          </a:custGeom>
          <a:solidFill>
            <a:srgbClr val="FFFF00"/>
          </a:solidFill>
          <a:ln w="4763">
            <a:solidFill>
              <a:srgbClr val="990000"/>
            </a:solidFill>
            <a:round/>
            <a:headEnd/>
            <a:tailEnd/>
          </a:ln>
        </p:spPr>
        <p:txBody>
          <a:bodyPr/>
          <a:lstStyle/>
          <a:p>
            <a:endParaRPr lang="en-US"/>
          </a:p>
        </p:txBody>
      </p:sp>
      <p:sp>
        <p:nvSpPr>
          <p:cNvPr id="88106" name="Freeform 41"/>
          <p:cNvSpPr>
            <a:spLocks/>
          </p:cNvSpPr>
          <p:nvPr/>
        </p:nvSpPr>
        <p:spPr bwMode="auto">
          <a:xfrm>
            <a:off x="6704013" y="4581525"/>
            <a:ext cx="74612" cy="85725"/>
          </a:xfrm>
          <a:custGeom>
            <a:avLst/>
            <a:gdLst>
              <a:gd name="T0" fmla="*/ 2147483646 w 53"/>
              <a:gd name="T1" fmla="*/ 2147483646 h 54"/>
              <a:gd name="T2" fmla="*/ 2147483646 w 53"/>
              <a:gd name="T3" fmla="*/ 2147483646 h 54"/>
              <a:gd name="T4" fmla="*/ 2147483646 w 53"/>
              <a:gd name="T5" fmla="*/ 2147483646 h 54"/>
              <a:gd name="T6" fmla="*/ 2147483646 w 53"/>
              <a:gd name="T7" fmla="*/ 2147483646 h 54"/>
              <a:gd name="T8" fmla="*/ 0 w 53"/>
              <a:gd name="T9" fmla="*/ 2147483646 h 54"/>
              <a:gd name="T10" fmla="*/ 0 w 53"/>
              <a:gd name="T11" fmla="*/ 2147483646 h 54"/>
              <a:gd name="T12" fmla="*/ 2147483646 w 53"/>
              <a:gd name="T13" fmla="*/ 2147483646 h 54"/>
              <a:gd name="T14" fmla="*/ 2147483646 w 53"/>
              <a:gd name="T15" fmla="*/ 2147483646 h 54"/>
              <a:gd name="T16" fmla="*/ 2147483646 w 53"/>
              <a:gd name="T17" fmla="*/ 2147483646 h 54"/>
              <a:gd name="T18" fmla="*/ 2147483646 w 53"/>
              <a:gd name="T19" fmla="*/ 2147483646 h 54"/>
              <a:gd name="T20" fmla="*/ 2147483646 w 53"/>
              <a:gd name="T21" fmla="*/ 2147483646 h 54"/>
              <a:gd name="T22" fmla="*/ 2147483646 w 53"/>
              <a:gd name="T23" fmla="*/ 2147483646 h 54"/>
              <a:gd name="T24" fmla="*/ 2147483646 w 53"/>
              <a:gd name="T25" fmla="*/ 2147483646 h 54"/>
              <a:gd name="T26" fmla="*/ 2147483646 w 53"/>
              <a:gd name="T27" fmla="*/ 2147483646 h 54"/>
              <a:gd name="T28" fmla="*/ 2147483646 w 53"/>
              <a:gd name="T29" fmla="*/ 2147483646 h 54"/>
              <a:gd name="T30" fmla="*/ 2147483646 w 53"/>
              <a:gd name="T31" fmla="*/ 2147483646 h 54"/>
              <a:gd name="T32" fmla="*/ 2147483646 w 53"/>
              <a:gd name="T33" fmla="*/ 2147483646 h 54"/>
              <a:gd name="T34" fmla="*/ 2147483646 w 53"/>
              <a:gd name="T35" fmla="*/ 2147483646 h 54"/>
              <a:gd name="T36" fmla="*/ 2147483646 w 53"/>
              <a:gd name="T37" fmla="*/ 2147483646 h 54"/>
              <a:gd name="T38" fmla="*/ 2147483646 w 53"/>
              <a:gd name="T39" fmla="*/ 2147483646 h 54"/>
              <a:gd name="T40" fmla="*/ 2147483646 w 53"/>
              <a:gd name="T41" fmla="*/ 2147483646 h 54"/>
              <a:gd name="T42" fmla="*/ 2147483646 w 53"/>
              <a:gd name="T43" fmla="*/ 2147483646 h 54"/>
              <a:gd name="T44" fmla="*/ 2147483646 w 53"/>
              <a:gd name="T45" fmla="*/ 2147483646 h 54"/>
              <a:gd name="T46" fmla="*/ 2147483646 w 53"/>
              <a:gd name="T47" fmla="*/ 2147483646 h 54"/>
              <a:gd name="T48" fmla="*/ 2147483646 w 53"/>
              <a:gd name="T49" fmla="*/ 2147483646 h 54"/>
              <a:gd name="T50" fmla="*/ 2147483646 w 53"/>
              <a:gd name="T51" fmla="*/ 2147483646 h 54"/>
              <a:gd name="T52" fmla="*/ 2147483646 w 53"/>
              <a:gd name="T53" fmla="*/ 2147483646 h 54"/>
              <a:gd name="T54" fmla="*/ 2147483646 w 53"/>
              <a:gd name="T55" fmla="*/ 2147483646 h 54"/>
              <a:gd name="T56" fmla="*/ 2147483646 w 53"/>
              <a:gd name="T57" fmla="*/ 2147483646 h 54"/>
              <a:gd name="T58" fmla="*/ 2147483646 w 53"/>
              <a:gd name="T59" fmla="*/ 2147483646 h 54"/>
              <a:gd name="T60" fmla="*/ 2147483646 w 53"/>
              <a:gd name="T61" fmla="*/ 2147483646 h 54"/>
              <a:gd name="T62" fmla="*/ 2147483646 w 53"/>
              <a:gd name="T63" fmla="*/ 0 h 54"/>
              <a:gd name="T64" fmla="*/ 2147483646 w 53"/>
              <a:gd name="T65" fmla="*/ 0 h 54"/>
              <a:gd name="T66" fmla="*/ 2147483646 w 53"/>
              <a:gd name="T67" fmla="*/ 0 h 54"/>
              <a:gd name="T68" fmla="*/ 2147483646 w 53"/>
              <a:gd name="T69" fmla="*/ 2147483646 h 54"/>
              <a:gd name="T70" fmla="*/ 2147483646 w 53"/>
              <a:gd name="T71" fmla="*/ 2147483646 h 54"/>
              <a:gd name="T72" fmla="*/ 2147483646 w 53"/>
              <a:gd name="T73" fmla="*/ 2147483646 h 54"/>
              <a:gd name="T74" fmla="*/ 2147483646 w 53"/>
              <a:gd name="T75" fmla="*/ 2147483646 h 54"/>
              <a:gd name="T76" fmla="*/ 2147483646 w 53"/>
              <a:gd name="T77" fmla="*/ 2147483646 h 54"/>
              <a:gd name="T78" fmla="*/ 2147483646 w 53"/>
              <a:gd name="T79" fmla="*/ 2147483646 h 54"/>
              <a:gd name="T80" fmla="*/ 2147483646 w 53"/>
              <a:gd name="T81" fmla="*/ 2147483646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7" name="Freeform 42"/>
          <p:cNvSpPr>
            <a:spLocks/>
          </p:cNvSpPr>
          <p:nvPr/>
        </p:nvSpPr>
        <p:spPr bwMode="auto">
          <a:xfrm>
            <a:off x="6704013" y="4581525"/>
            <a:ext cx="74612" cy="85725"/>
          </a:xfrm>
          <a:custGeom>
            <a:avLst/>
            <a:gdLst>
              <a:gd name="T0" fmla="*/ 2147483646 w 53"/>
              <a:gd name="T1" fmla="*/ 2147483646 h 54"/>
              <a:gd name="T2" fmla="*/ 2147483646 w 53"/>
              <a:gd name="T3" fmla="*/ 2147483646 h 54"/>
              <a:gd name="T4" fmla="*/ 2147483646 w 53"/>
              <a:gd name="T5" fmla="*/ 2147483646 h 54"/>
              <a:gd name="T6" fmla="*/ 2147483646 w 53"/>
              <a:gd name="T7" fmla="*/ 2147483646 h 54"/>
              <a:gd name="T8" fmla="*/ 0 w 53"/>
              <a:gd name="T9" fmla="*/ 2147483646 h 54"/>
              <a:gd name="T10" fmla="*/ 0 w 53"/>
              <a:gd name="T11" fmla="*/ 2147483646 h 54"/>
              <a:gd name="T12" fmla="*/ 2147483646 w 53"/>
              <a:gd name="T13" fmla="*/ 2147483646 h 54"/>
              <a:gd name="T14" fmla="*/ 2147483646 w 53"/>
              <a:gd name="T15" fmla="*/ 2147483646 h 54"/>
              <a:gd name="T16" fmla="*/ 2147483646 w 53"/>
              <a:gd name="T17" fmla="*/ 2147483646 h 54"/>
              <a:gd name="T18" fmla="*/ 2147483646 w 53"/>
              <a:gd name="T19" fmla="*/ 2147483646 h 54"/>
              <a:gd name="T20" fmla="*/ 2147483646 w 53"/>
              <a:gd name="T21" fmla="*/ 2147483646 h 54"/>
              <a:gd name="T22" fmla="*/ 2147483646 w 53"/>
              <a:gd name="T23" fmla="*/ 2147483646 h 54"/>
              <a:gd name="T24" fmla="*/ 2147483646 w 53"/>
              <a:gd name="T25" fmla="*/ 2147483646 h 54"/>
              <a:gd name="T26" fmla="*/ 2147483646 w 53"/>
              <a:gd name="T27" fmla="*/ 2147483646 h 54"/>
              <a:gd name="T28" fmla="*/ 2147483646 w 53"/>
              <a:gd name="T29" fmla="*/ 2147483646 h 54"/>
              <a:gd name="T30" fmla="*/ 2147483646 w 53"/>
              <a:gd name="T31" fmla="*/ 2147483646 h 54"/>
              <a:gd name="T32" fmla="*/ 2147483646 w 53"/>
              <a:gd name="T33" fmla="*/ 2147483646 h 54"/>
              <a:gd name="T34" fmla="*/ 2147483646 w 53"/>
              <a:gd name="T35" fmla="*/ 2147483646 h 54"/>
              <a:gd name="T36" fmla="*/ 2147483646 w 53"/>
              <a:gd name="T37" fmla="*/ 2147483646 h 54"/>
              <a:gd name="T38" fmla="*/ 2147483646 w 53"/>
              <a:gd name="T39" fmla="*/ 2147483646 h 54"/>
              <a:gd name="T40" fmla="*/ 2147483646 w 53"/>
              <a:gd name="T41" fmla="*/ 2147483646 h 54"/>
              <a:gd name="T42" fmla="*/ 2147483646 w 53"/>
              <a:gd name="T43" fmla="*/ 2147483646 h 54"/>
              <a:gd name="T44" fmla="*/ 2147483646 w 53"/>
              <a:gd name="T45" fmla="*/ 2147483646 h 54"/>
              <a:gd name="T46" fmla="*/ 2147483646 w 53"/>
              <a:gd name="T47" fmla="*/ 2147483646 h 54"/>
              <a:gd name="T48" fmla="*/ 2147483646 w 53"/>
              <a:gd name="T49" fmla="*/ 2147483646 h 54"/>
              <a:gd name="T50" fmla="*/ 2147483646 w 53"/>
              <a:gd name="T51" fmla="*/ 2147483646 h 54"/>
              <a:gd name="T52" fmla="*/ 2147483646 w 53"/>
              <a:gd name="T53" fmla="*/ 2147483646 h 54"/>
              <a:gd name="T54" fmla="*/ 2147483646 w 53"/>
              <a:gd name="T55" fmla="*/ 2147483646 h 54"/>
              <a:gd name="T56" fmla="*/ 2147483646 w 53"/>
              <a:gd name="T57" fmla="*/ 2147483646 h 54"/>
              <a:gd name="T58" fmla="*/ 2147483646 w 53"/>
              <a:gd name="T59" fmla="*/ 2147483646 h 54"/>
              <a:gd name="T60" fmla="*/ 2147483646 w 53"/>
              <a:gd name="T61" fmla="*/ 2147483646 h 54"/>
              <a:gd name="T62" fmla="*/ 2147483646 w 53"/>
              <a:gd name="T63" fmla="*/ 0 h 54"/>
              <a:gd name="T64" fmla="*/ 2147483646 w 53"/>
              <a:gd name="T65" fmla="*/ 0 h 54"/>
              <a:gd name="T66" fmla="*/ 2147483646 w 53"/>
              <a:gd name="T67" fmla="*/ 0 h 54"/>
              <a:gd name="T68" fmla="*/ 2147483646 w 53"/>
              <a:gd name="T69" fmla="*/ 2147483646 h 54"/>
              <a:gd name="T70" fmla="*/ 2147483646 w 53"/>
              <a:gd name="T71" fmla="*/ 2147483646 h 54"/>
              <a:gd name="T72" fmla="*/ 2147483646 w 53"/>
              <a:gd name="T73" fmla="*/ 2147483646 h 54"/>
              <a:gd name="T74" fmla="*/ 2147483646 w 53"/>
              <a:gd name="T75" fmla="*/ 2147483646 h 54"/>
              <a:gd name="T76" fmla="*/ 2147483646 w 53"/>
              <a:gd name="T77" fmla="*/ 2147483646 h 54"/>
              <a:gd name="T78" fmla="*/ 2147483646 w 53"/>
              <a:gd name="T79" fmla="*/ 2147483646 h 54"/>
              <a:gd name="T80" fmla="*/ 2147483646 w 53"/>
              <a:gd name="T81" fmla="*/ 2147483646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path>
            </a:pathLst>
          </a:custGeom>
          <a:solidFill>
            <a:srgbClr val="FFFF00"/>
          </a:solidFill>
          <a:ln w="4763">
            <a:solidFill>
              <a:srgbClr val="990000"/>
            </a:solidFill>
            <a:round/>
            <a:headEnd/>
            <a:tailEnd/>
          </a:ln>
        </p:spPr>
        <p:txBody>
          <a:bodyPr/>
          <a:lstStyle/>
          <a:p>
            <a:endParaRPr lang="en-US"/>
          </a:p>
        </p:txBody>
      </p:sp>
      <p:sp>
        <p:nvSpPr>
          <p:cNvPr id="88108" name="Freeform 43"/>
          <p:cNvSpPr>
            <a:spLocks/>
          </p:cNvSpPr>
          <p:nvPr/>
        </p:nvSpPr>
        <p:spPr bwMode="auto">
          <a:xfrm>
            <a:off x="6629400" y="4521200"/>
            <a:ext cx="87313" cy="68263"/>
          </a:xfrm>
          <a:custGeom>
            <a:avLst/>
            <a:gdLst>
              <a:gd name="T0" fmla="*/ 0 w 62"/>
              <a:gd name="T1" fmla="*/ 2147483646 h 43"/>
              <a:gd name="T2" fmla="*/ 2147483646 w 62"/>
              <a:gd name="T3" fmla="*/ 2147483646 h 43"/>
              <a:gd name="T4" fmla="*/ 2147483646 w 62"/>
              <a:gd name="T5" fmla="*/ 2147483646 h 43"/>
              <a:gd name="T6" fmla="*/ 2147483646 w 62"/>
              <a:gd name="T7" fmla="*/ 2147483646 h 43"/>
              <a:gd name="T8" fmla="*/ 2147483646 w 62"/>
              <a:gd name="T9" fmla="*/ 2147483646 h 43"/>
              <a:gd name="T10" fmla="*/ 2147483646 w 62"/>
              <a:gd name="T11" fmla="*/ 2147483646 h 43"/>
              <a:gd name="T12" fmla="*/ 2147483646 w 62"/>
              <a:gd name="T13" fmla="*/ 2147483646 h 43"/>
              <a:gd name="T14" fmla="*/ 2147483646 w 62"/>
              <a:gd name="T15" fmla="*/ 2147483646 h 43"/>
              <a:gd name="T16" fmla="*/ 2147483646 w 62"/>
              <a:gd name="T17" fmla="*/ 2147483646 h 43"/>
              <a:gd name="T18" fmla="*/ 2147483646 w 62"/>
              <a:gd name="T19" fmla="*/ 2147483646 h 43"/>
              <a:gd name="T20" fmla="*/ 2147483646 w 62"/>
              <a:gd name="T21" fmla="*/ 2147483646 h 43"/>
              <a:gd name="T22" fmla="*/ 2147483646 w 62"/>
              <a:gd name="T23" fmla="*/ 2147483646 h 43"/>
              <a:gd name="T24" fmla="*/ 2147483646 w 62"/>
              <a:gd name="T25" fmla="*/ 2147483646 h 43"/>
              <a:gd name="T26" fmla="*/ 2147483646 w 62"/>
              <a:gd name="T27" fmla="*/ 2147483646 h 43"/>
              <a:gd name="T28" fmla="*/ 2147483646 w 62"/>
              <a:gd name="T29" fmla="*/ 2147483646 h 43"/>
              <a:gd name="T30" fmla="*/ 2147483646 w 62"/>
              <a:gd name="T31" fmla="*/ 2147483646 h 43"/>
              <a:gd name="T32" fmla="*/ 2147483646 w 62"/>
              <a:gd name="T33" fmla="*/ 2147483646 h 43"/>
              <a:gd name="T34" fmla="*/ 2147483646 w 62"/>
              <a:gd name="T35" fmla="*/ 2147483646 h 43"/>
              <a:gd name="T36" fmla="*/ 2147483646 w 62"/>
              <a:gd name="T37" fmla="*/ 2147483646 h 43"/>
              <a:gd name="T38" fmla="*/ 2147483646 w 62"/>
              <a:gd name="T39" fmla="*/ 2147483646 h 43"/>
              <a:gd name="T40" fmla="*/ 2147483646 w 62"/>
              <a:gd name="T41" fmla="*/ 2147483646 h 43"/>
              <a:gd name="T42" fmla="*/ 2147483646 w 62"/>
              <a:gd name="T43" fmla="*/ 2147483646 h 43"/>
              <a:gd name="T44" fmla="*/ 2147483646 w 62"/>
              <a:gd name="T45" fmla="*/ 2147483646 h 43"/>
              <a:gd name="T46" fmla="*/ 2147483646 w 62"/>
              <a:gd name="T47" fmla="*/ 2147483646 h 43"/>
              <a:gd name="T48" fmla="*/ 2147483646 w 62"/>
              <a:gd name="T49" fmla="*/ 2147483646 h 43"/>
              <a:gd name="T50" fmla="*/ 2147483646 w 62"/>
              <a:gd name="T51" fmla="*/ 2147483646 h 43"/>
              <a:gd name="T52" fmla="*/ 2147483646 w 62"/>
              <a:gd name="T53" fmla="*/ 2147483646 h 43"/>
              <a:gd name="T54" fmla="*/ 2147483646 w 62"/>
              <a:gd name="T55" fmla="*/ 2147483646 h 43"/>
              <a:gd name="T56" fmla="*/ 2147483646 w 62"/>
              <a:gd name="T57" fmla="*/ 0 h 43"/>
              <a:gd name="T58" fmla="*/ 2147483646 w 62"/>
              <a:gd name="T59" fmla="*/ 0 h 43"/>
              <a:gd name="T60" fmla="*/ 2147483646 w 62"/>
              <a:gd name="T61" fmla="*/ 2147483646 h 43"/>
              <a:gd name="T62" fmla="*/ 2147483646 w 62"/>
              <a:gd name="T63" fmla="*/ 2147483646 h 43"/>
              <a:gd name="T64" fmla="*/ 0 w 62"/>
              <a:gd name="T65" fmla="*/ 2147483646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9" name="Freeform 44"/>
          <p:cNvSpPr>
            <a:spLocks/>
          </p:cNvSpPr>
          <p:nvPr/>
        </p:nvSpPr>
        <p:spPr bwMode="auto">
          <a:xfrm>
            <a:off x="6629400" y="4521200"/>
            <a:ext cx="87313" cy="68263"/>
          </a:xfrm>
          <a:custGeom>
            <a:avLst/>
            <a:gdLst>
              <a:gd name="T0" fmla="*/ 0 w 62"/>
              <a:gd name="T1" fmla="*/ 2147483646 h 43"/>
              <a:gd name="T2" fmla="*/ 2147483646 w 62"/>
              <a:gd name="T3" fmla="*/ 2147483646 h 43"/>
              <a:gd name="T4" fmla="*/ 2147483646 w 62"/>
              <a:gd name="T5" fmla="*/ 2147483646 h 43"/>
              <a:gd name="T6" fmla="*/ 2147483646 w 62"/>
              <a:gd name="T7" fmla="*/ 2147483646 h 43"/>
              <a:gd name="T8" fmla="*/ 2147483646 w 62"/>
              <a:gd name="T9" fmla="*/ 2147483646 h 43"/>
              <a:gd name="T10" fmla="*/ 2147483646 w 62"/>
              <a:gd name="T11" fmla="*/ 2147483646 h 43"/>
              <a:gd name="T12" fmla="*/ 2147483646 w 62"/>
              <a:gd name="T13" fmla="*/ 2147483646 h 43"/>
              <a:gd name="T14" fmla="*/ 2147483646 w 62"/>
              <a:gd name="T15" fmla="*/ 2147483646 h 43"/>
              <a:gd name="T16" fmla="*/ 2147483646 w 62"/>
              <a:gd name="T17" fmla="*/ 2147483646 h 43"/>
              <a:gd name="T18" fmla="*/ 2147483646 w 62"/>
              <a:gd name="T19" fmla="*/ 2147483646 h 43"/>
              <a:gd name="T20" fmla="*/ 2147483646 w 62"/>
              <a:gd name="T21" fmla="*/ 2147483646 h 43"/>
              <a:gd name="T22" fmla="*/ 2147483646 w 62"/>
              <a:gd name="T23" fmla="*/ 2147483646 h 43"/>
              <a:gd name="T24" fmla="*/ 2147483646 w 62"/>
              <a:gd name="T25" fmla="*/ 2147483646 h 43"/>
              <a:gd name="T26" fmla="*/ 2147483646 w 62"/>
              <a:gd name="T27" fmla="*/ 2147483646 h 43"/>
              <a:gd name="T28" fmla="*/ 2147483646 w 62"/>
              <a:gd name="T29" fmla="*/ 2147483646 h 43"/>
              <a:gd name="T30" fmla="*/ 2147483646 w 62"/>
              <a:gd name="T31" fmla="*/ 2147483646 h 43"/>
              <a:gd name="T32" fmla="*/ 2147483646 w 62"/>
              <a:gd name="T33" fmla="*/ 2147483646 h 43"/>
              <a:gd name="T34" fmla="*/ 2147483646 w 62"/>
              <a:gd name="T35" fmla="*/ 2147483646 h 43"/>
              <a:gd name="T36" fmla="*/ 2147483646 w 62"/>
              <a:gd name="T37" fmla="*/ 2147483646 h 43"/>
              <a:gd name="T38" fmla="*/ 2147483646 w 62"/>
              <a:gd name="T39" fmla="*/ 2147483646 h 43"/>
              <a:gd name="T40" fmla="*/ 2147483646 w 62"/>
              <a:gd name="T41" fmla="*/ 2147483646 h 43"/>
              <a:gd name="T42" fmla="*/ 2147483646 w 62"/>
              <a:gd name="T43" fmla="*/ 2147483646 h 43"/>
              <a:gd name="T44" fmla="*/ 2147483646 w 62"/>
              <a:gd name="T45" fmla="*/ 2147483646 h 43"/>
              <a:gd name="T46" fmla="*/ 2147483646 w 62"/>
              <a:gd name="T47" fmla="*/ 2147483646 h 43"/>
              <a:gd name="T48" fmla="*/ 2147483646 w 62"/>
              <a:gd name="T49" fmla="*/ 2147483646 h 43"/>
              <a:gd name="T50" fmla="*/ 2147483646 w 62"/>
              <a:gd name="T51" fmla="*/ 2147483646 h 43"/>
              <a:gd name="T52" fmla="*/ 2147483646 w 62"/>
              <a:gd name="T53" fmla="*/ 2147483646 h 43"/>
              <a:gd name="T54" fmla="*/ 2147483646 w 62"/>
              <a:gd name="T55" fmla="*/ 2147483646 h 43"/>
              <a:gd name="T56" fmla="*/ 2147483646 w 62"/>
              <a:gd name="T57" fmla="*/ 0 h 43"/>
              <a:gd name="T58" fmla="*/ 2147483646 w 62"/>
              <a:gd name="T59" fmla="*/ 0 h 43"/>
              <a:gd name="T60" fmla="*/ 2147483646 w 62"/>
              <a:gd name="T61" fmla="*/ 2147483646 h 43"/>
              <a:gd name="T62" fmla="*/ 2147483646 w 62"/>
              <a:gd name="T63" fmla="*/ 2147483646 h 43"/>
              <a:gd name="T64" fmla="*/ 0 w 62"/>
              <a:gd name="T65" fmla="*/ 2147483646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1588">
            <a:solidFill>
              <a:srgbClr val="990000"/>
            </a:solidFill>
            <a:round/>
            <a:headEnd/>
            <a:tailEnd/>
          </a:ln>
        </p:spPr>
        <p:txBody>
          <a:bodyPr/>
          <a:lstStyle/>
          <a:p>
            <a:endParaRPr lang="en-US"/>
          </a:p>
        </p:txBody>
      </p:sp>
      <p:sp>
        <p:nvSpPr>
          <p:cNvPr id="88110" name="Freeform 45"/>
          <p:cNvSpPr>
            <a:spLocks/>
          </p:cNvSpPr>
          <p:nvPr/>
        </p:nvSpPr>
        <p:spPr bwMode="auto">
          <a:xfrm>
            <a:off x="6629400" y="4521200"/>
            <a:ext cx="87313" cy="68263"/>
          </a:xfrm>
          <a:custGeom>
            <a:avLst/>
            <a:gdLst>
              <a:gd name="T0" fmla="*/ 0 w 62"/>
              <a:gd name="T1" fmla="*/ 2147483646 h 43"/>
              <a:gd name="T2" fmla="*/ 2147483646 w 62"/>
              <a:gd name="T3" fmla="*/ 2147483646 h 43"/>
              <a:gd name="T4" fmla="*/ 2147483646 w 62"/>
              <a:gd name="T5" fmla="*/ 2147483646 h 43"/>
              <a:gd name="T6" fmla="*/ 2147483646 w 62"/>
              <a:gd name="T7" fmla="*/ 2147483646 h 43"/>
              <a:gd name="T8" fmla="*/ 2147483646 w 62"/>
              <a:gd name="T9" fmla="*/ 2147483646 h 43"/>
              <a:gd name="T10" fmla="*/ 2147483646 w 62"/>
              <a:gd name="T11" fmla="*/ 2147483646 h 43"/>
              <a:gd name="T12" fmla="*/ 2147483646 w 62"/>
              <a:gd name="T13" fmla="*/ 2147483646 h 43"/>
              <a:gd name="T14" fmla="*/ 2147483646 w 62"/>
              <a:gd name="T15" fmla="*/ 2147483646 h 43"/>
              <a:gd name="T16" fmla="*/ 2147483646 w 62"/>
              <a:gd name="T17" fmla="*/ 2147483646 h 43"/>
              <a:gd name="T18" fmla="*/ 2147483646 w 62"/>
              <a:gd name="T19" fmla="*/ 2147483646 h 43"/>
              <a:gd name="T20" fmla="*/ 2147483646 w 62"/>
              <a:gd name="T21" fmla="*/ 2147483646 h 43"/>
              <a:gd name="T22" fmla="*/ 2147483646 w 62"/>
              <a:gd name="T23" fmla="*/ 2147483646 h 43"/>
              <a:gd name="T24" fmla="*/ 2147483646 w 62"/>
              <a:gd name="T25" fmla="*/ 2147483646 h 43"/>
              <a:gd name="T26" fmla="*/ 2147483646 w 62"/>
              <a:gd name="T27" fmla="*/ 2147483646 h 43"/>
              <a:gd name="T28" fmla="*/ 2147483646 w 62"/>
              <a:gd name="T29" fmla="*/ 2147483646 h 43"/>
              <a:gd name="T30" fmla="*/ 2147483646 w 62"/>
              <a:gd name="T31" fmla="*/ 2147483646 h 43"/>
              <a:gd name="T32" fmla="*/ 2147483646 w 62"/>
              <a:gd name="T33" fmla="*/ 2147483646 h 43"/>
              <a:gd name="T34" fmla="*/ 2147483646 w 62"/>
              <a:gd name="T35" fmla="*/ 2147483646 h 43"/>
              <a:gd name="T36" fmla="*/ 2147483646 w 62"/>
              <a:gd name="T37" fmla="*/ 2147483646 h 43"/>
              <a:gd name="T38" fmla="*/ 2147483646 w 62"/>
              <a:gd name="T39" fmla="*/ 2147483646 h 43"/>
              <a:gd name="T40" fmla="*/ 2147483646 w 62"/>
              <a:gd name="T41" fmla="*/ 2147483646 h 43"/>
              <a:gd name="T42" fmla="*/ 2147483646 w 62"/>
              <a:gd name="T43" fmla="*/ 2147483646 h 43"/>
              <a:gd name="T44" fmla="*/ 2147483646 w 62"/>
              <a:gd name="T45" fmla="*/ 2147483646 h 43"/>
              <a:gd name="T46" fmla="*/ 2147483646 w 62"/>
              <a:gd name="T47" fmla="*/ 2147483646 h 43"/>
              <a:gd name="T48" fmla="*/ 2147483646 w 62"/>
              <a:gd name="T49" fmla="*/ 2147483646 h 43"/>
              <a:gd name="T50" fmla="*/ 2147483646 w 62"/>
              <a:gd name="T51" fmla="*/ 2147483646 h 43"/>
              <a:gd name="T52" fmla="*/ 2147483646 w 62"/>
              <a:gd name="T53" fmla="*/ 2147483646 h 43"/>
              <a:gd name="T54" fmla="*/ 2147483646 w 62"/>
              <a:gd name="T55" fmla="*/ 2147483646 h 43"/>
              <a:gd name="T56" fmla="*/ 2147483646 w 62"/>
              <a:gd name="T57" fmla="*/ 0 h 43"/>
              <a:gd name="T58" fmla="*/ 2147483646 w 62"/>
              <a:gd name="T59" fmla="*/ 0 h 43"/>
              <a:gd name="T60" fmla="*/ 2147483646 w 62"/>
              <a:gd name="T61" fmla="*/ 2147483646 h 43"/>
              <a:gd name="T62" fmla="*/ 2147483646 w 62"/>
              <a:gd name="T63" fmla="*/ 2147483646 h 43"/>
              <a:gd name="T64" fmla="*/ 0 w 62"/>
              <a:gd name="T65" fmla="*/ 2147483646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4763">
            <a:solidFill>
              <a:srgbClr val="990000"/>
            </a:solidFill>
            <a:round/>
            <a:headEnd/>
            <a:tailEnd/>
          </a:ln>
        </p:spPr>
        <p:txBody>
          <a:bodyPr/>
          <a:lstStyle/>
          <a:p>
            <a:endParaRPr lang="en-US"/>
          </a:p>
        </p:txBody>
      </p:sp>
      <p:sp>
        <p:nvSpPr>
          <p:cNvPr id="88111" name="Freeform 46"/>
          <p:cNvSpPr>
            <a:spLocks/>
          </p:cNvSpPr>
          <p:nvPr/>
        </p:nvSpPr>
        <p:spPr bwMode="auto">
          <a:xfrm>
            <a:off x="6623050" y="4576763"/>
            <a:ext cx="55563" cy="53975"/>
          </a:xfrm>
          <a:custGeom>
            <a:avLst/>
            <a:gdLst>
              <a:gd name="T0" fmla="*/ 2147483646 w 39"/>
              <a:gd name="T1" fmla="*/ 2147483646 h 34"/>
              <a:gd name="T2" fmla="*/ 2147483646 w 39"/>
              <a:gd name="T3" fmla="*/ 2147483646 h 34"/>
              <a:gd name="T4" fmla="*/ 2147483646 w 39"/>
              <a:gd name="T5" fmla="*/ 2147483646 h 34"/>
              <a:gd name="T6" fmla="*/ 2147483646 w 39"/>
              <a:gd name="T7" fmla="*/ 2147483646 h 34"/>
              <a:gd name="T8" fmla="*/ 2147483646 w 39"/>
              <a:gd name="T9" fmla="*/ 2147483646 h 34"/>
              <a:gd name="T10" fmla="*/ 2147483646 w 39"/>
              <a:gd name="T11" fmla="*/ 2147483646 h 34"/>
              <a:gd name="T12" fmla="*/ 2147483646 w 39"/>
              <a:gd name="T13" fmla="*/ 2147483646 h 34"/>
              <a:gd name="T14" fmla="*/ 2147483646 w 39"/>
              <a:gd name="T15" fmla="*/ 2147483646 h 34"/>
              <a:gd name="T16" fmla="*/ 2147483646 w 39"/>
              <a:gd name="T17" fmla="*/ 2147483646 h 34"/>
              <a:gd name="T18" fmla="*/ 2147483646 w 39"/>
              <a:gd name="T19" fmla="*/ 2147483646 h 34"/>
              <a:gd name="T20" fmla="*/ 2147483646 w 39"/>
              <a:gd name="T21" fmla="*/ 2147483646 h 34"/>
              <a:gd name="T22" fmla="*/ 2147483646 w 39"/>
              <a:gd name="T23" fmla="*/ 2147483646 h 34"/>
              <a:gd name="T24" fmla="*/ 2147483646 w 39"/>
              <a:gd name="T25" fmla="*/ 2147483646 h 34"/>
              <a:gd name="T26" fmla="*/ 2147483646 w 39"/>
              <a:gd name="T27" fmla="*/ 2147483646 h 34"/>
              <a:gd name="T28" fmla="*/ 2147483646 w 39"/>
              <a:gd name="T29" fmla="*/ 2147483646 h 34"/>
              <a:gd name="T30" fmla="*/ 2147483646 w 39"/>
              <a:gd name="T31" fmla="*/ 2147483646 h 34"/>
              <a:gd name="T32" fmla="*/ 2147483646 w 39"/>
              <a:gd name="T33" fmla="*/ 2147483646 h 34"/>
              <a:gd name="T34" fmla="*/ 2147483646 w 39"/>
              <a:gd name="T35" fmla="*/ 2147483646 h 34"/>
              <a:gd name="T36" fmla="*/ 2147483646 w 39"/>
              <a:gd name="T37" fmla="*/ 2147483646 h 34"/>
              <a:gd name="T38" fmla="*/ 2147483646 w 39"/>
              <a:gd name="T39" fmla="*/ 2147483646 h 34"/>
              <a:gd name="T40" fmla="*/ 2147483646 w 39"/>
              <a:gd name="T41" fmla="*/ 2147483646 h 34"/>
              <a:gd name="T42" fmla="*/ 2147483646 w 39"/>
              <a:gd name="T43" fmla="*/ 2147483646 h 34"/>
              <a:gd name="T44" fmla="*/ 2147483646 w 39"/>
              <a:gd name="T45" fmla="*/ 2147483646 h 34"/>
              <a:gd name="T46" fmla="*/ 2147483646 w 39"/>
              <a:gd name="T47" fmla="*/ 2147483646 h 34"/>
              <a:gd name="T48" fmla="*/ 2147483646 w 39"/>
              <a:gd name="T49" fmla="*/ 2147483646 h 34"/>
              <a:gd name="T50" fmla="*/ 2147483646 w 39"/>
              <a:gd name="T51" fmla="*/ 2147483646 h 34"/>
              <a:gd name="T52" fmla="*/ 2147483646 w 39"/>
              <a:gd name="T53" fmla="*/ 2147483646 h 34"/>
              <a:gd name="T54" fmla="*/ 2147483646 w 39"/>
              <a:gd name="T55" fmla="*/ 2147483646 h 34"/>
              <a:gd name="T56" fmla="*/ 2147483646 w 39"/>
              <a:gd name="T57" fmla="*/ 2147483646 h 34"/>
              <a:gd name="T58" fmla="*/ 2147483646 w 39"/>
              <a:gd name="T59" fmla="*/ 2147483646 h 34"/>
              <a:gd name="T60" fmla="*/ 2147483646 w 39"/>
              <a:gd name="T61" fmla="*/ 2147483646 h 34"/>
              <a:gd name="T62" fmla="*/ 2147483646 w 39"/>
              <a:gd name="T63" fmla="*/ 2147483646 h 34"/>
              <a:gd name="T64" fmla="*/ 2147483646 w 39"/>
              <a:gd name="T65" fmla="*/ 2147483646 h 34"/>
              <a:gd name="T66" fmla="*/ 2147483646 w 39"/>
              <a:gd name="T67" fmla="*/ 0 h 34"/>
              <a:gd name="T68" fmla="*/ 2147483646 w 39"/>
              <a:gd name="T69" fmla="*/ 0 h 34"/>
              <a:gd name="T70" fmla="*/ 2147483646 w 39"/>
              <a:gd name="T71" fmla="*/ 0 h 34"/>
              <a:gd name="T72" fmla="*/ 2147483646 w 39"/>
              <a:gd name="T73" fmla="*/ 0 h 34"/>
              <a:gd name="T74" fmla="*/ 2147483646 w 39"/>
              <a:gd name="T75" fmla="*/ 0 h 34"/>
              <a:gd name="T76" fmla="*/ 2147483646 w 39"/>
              <a:gd name="T77" fmla="*/ 0 h 34"/>
              <a:gd name="T78" fmla="*/ 2147483646 w 39"/>
              <a:gd name="T79" fmla="*/ 0 h 34"/>
              <a:gd name="T80" fmla="*/ 2147483646 w 39"/>
              <a:gd name="T81" fmla="*/ 2147483646 h 34"/>
              <a:gd name="T82" fmla="*/ 0 w 39"/>
              <a:gd name="T83" fmla="*/ 2147483646 h 34"/>
              <a:gd name="T84" fmla="*/ 0 w 39"/>
              <a:gd name="T85" fmla="*/ 2147483646 h 34"/>
              <a:gd name="T86" fmla="*/ 0 w 39"/>
              <a:gd name="T87" fmla="*/ 2147483646 h 34"/>
              <a:gd name="T88" fmla="*/ 0 w 39"/>
              <a:gd name="T89" fmla="*/ 2147483646 h 34"/>
              <a:gd name="T90" fmla="*/ 0 w 39"/>
              <a:gd name="T91" fmla="*/ 2147483646 h 34"/>
              <a:gd name="T92" fmla="*/ 2147483646 w 39"/>
              <a:gd name="T93" fmla="*/ 2147483646 h 34"/>
              <a:gd name="T94" fmla="*/ 2147483646 w 39"/>
              <a:gd name="T95" fmla="*/ 2147483646 h 34"/>
              <a:gd name="T96" fmla="*/ 2147483646 w 39"/>
              <a:gd name="T97" fmla="*/ 2147483646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12" name="Freeform 47"/>
          <p:cNvSpPr>
            <a:spLocks/>
          </p:cNvSpPr>
          <p:nvPr/>
        </p:nvSpPr>
        <p:spPr bwMode="auto">
          <a:xfrm>
            <a:off x="6623050" y="4576763"/>
            <a:ext cx="55563" cy="53975"/>
          </a:xfrm>
          <a:custGeom>
            <a:avLst/>
            <a:gdLst>
              <a:gd name="T0" fmla="*/ 2147483646 w 39"/>
              <a:gd name="T1" fmla="*/ 2147483646 h 34"/>
              <a:gd name="T2" fmla="*/ 2147483646 w 39"/>
              <a:gd name="T3" fmla="*/ 2147483646 h 34"/>
              <a:gd name="T4" fmla="*/ 2147483646 w 39"/>
              <a:gd name="T5" fmla="*/ 2147483646 h 34"/>
              <a:gd name="T6" fmla="*/ 2147483646 w 39"/>
              <a:gd name="T7" fmla="*/ 2147483646 h 34"/>
              <a:gd name="T8" fmla="*/ 2147483646 w 39"/>
              <a:gd name="T9" fmla="*/ 2147483646 h 34"/>
              <a:gd name="T10" fmla="*/ 2147483646 w 39"/>
              <a:gd name="T11" fmla="*/ 2147483646 h 34"/>
              <a:gd name="T12" fmla="*/ 2147483646 w 39"/>
              <a:gd name="T13" fmla="*/ 2147483646 h 34"/>
              <a:gd name="T14" fmla="*/ 2147483646 w 39"/>
              <a:gd name="T15" fmla="*/ 2147483646 h 34"/>
              <a:gd name="T16" fmla="*/ 2147483646 w 39"/>
              <a:gd name="T17" fmla="*/ 2147483646 h 34"/>
              <a:gd name="T18" fmla="*/ 2147483646 w 39"/>
              <a:gd name="T19" fmla="*/ 2147483646 h 34"/>
              <a:gd name="T20" fmla="*/ 2147483646 w 39"/>
              <a:gd name="T21" fmla="*/ 2147483646 h 34"/>
              <a:gd name="T22" fmla="*/ 2147483646 w 39"/>
              <a:gd name="T23" fmla="*/ 2147483646 h 34"/>
              <a:gd name="T24" fmla="*/ 2147483646 w 39"/>
              <a:gd name="T25" fmla="*/ 2147483646 h 34"/>
              <a:gd name="T26" fmla="*/ 2147483646 w 39"/>
              <a:gd name="T27" fmla="*/ 2147483646 h 34"/>
              <a:gd name="T28" fmla="*/ 2147483646 w 39"/>
              <a:gd name="T29" fmla="*/ 2147483646 h 34"/>
              <a:gd name="T30" fmla="*/ 2147483646 w 39"/>
              <a:gd name="T31" fmla="*/ 2147483646 h 34"/>
              <a:gd name="T32" fmla="*/ 2147483646 w 39"/>
              <a:gd name="T33" fmla="*/ 2147483646 h 34"/>
              <a:gd name="T34" fmla="*/ 2147483646 w 39"/>
              <a:gd name="T35" fmla="*/ 2147483646 h 34"/>
              <a:gd name="T36" fmla="*/ 2147483646 w 39"/>
              <a:gd name="T37" fmla="*/ 2147483646 h 34"/>
              <a:gd name="T38" fmla="*/ 2147483646 w 39"/>
              <a:gd name="T39" fmla="*/ 2147483646 h 34"/>
              <a:gd name="T40" fmla="*/ 2147483646 w 39"/>
              <a:gd name="T41" fmla="*/ 2147483646 h 34"/>
              <a:gd name="T42" fmla="*/ 2147483646 w 39"/>
              <a:gd name="T43" fmla="*/ 2147483646 h 34"/>
              <a:gd name="T44" fmla="*/ 2147483646 w 39"/>
              <a:gd name="T45" fmla="*/ 2147483646 h 34"/>
              <a:gd name="T46" fmla="*/ 2147483646 w 39"/>
              <a:gd name="T47" fmla="*/ 2147483646 h 34"/>
              <a:gd name="T48" fmla="*/ 2147483646 w 39"/>
              <a:gd name="T49" fmla="*/ 2147483646 h 34"/>
              <a:gd name="T50" fmla="*/ 2147483646 w 39"/>
              <a:gd name="T51" fmla="*/ 2147483646 h 34"/>
              <a:gd name="T52" fmla="*/ 2147483646 w 39"/>
              <a:gd name="T53" fmla="*/ 2147483646 h 34"/>
              <a:gd name="T54" fmla="*/ 2147483646 w 39"/>
              <a:gd name="T55" fmla="*/ 2147483646 h 34"/>
              <a:gd name="T56" fmla="*/ 2147483646 w 39"/>
              <a:gd name="T57" fmla="*/ 2147483646 h 34"/>
              <a:gd name="T58" fmla="*/ 2147483646 w 39"/>
              <a:gd name="T59" fmla="*/ 2147483646 h 34"/>
              <a:gd name="T60" fmla="*/ 2147483646 w 39"/>
              <a:gd name="T61" fmla="*/ 2147483646 h 34"/>
              <a:gd name="T62" fmla="*/ 2147483646 w 39"/>
              <a:gd name="T63" fmla="*/ 2147483646 h 34"/>
              <a:gd name="T64" fmla="*/ 2147483646 w 39"/>
              <a:gd name="T65" fmla="*/ 2147483646 h 34"/>
              <a:gd name="T66" fmla="*/ 2147483646 w 39"/>
              <a:gd name="T67" fmla="*/ 0 h 34"/>
              <a:gd name="T68" fmla="*/ 2147483646 w 39"/>
              <a:gd name="T69" fmla="*/ 0 h 34"/>
              <a:gd name="T70" fmla="*/ 2147483646 w 39"/>
              <a:gd name="T71" fmla="*/ 0 h 34"/>
              <a:gd name="T72" fmla="*/ 2147483646 w 39"/>
              <a:gd name="T73" fmla="*/ 0 h 34"/>
              <a:gd name="T74" fmla="*/ 2147483646 w 39"/>
              <a:gd name="T75" fmla="*/ 0 h 34"/>
              <a:gd name="T76" fmla="*/ 2147483646 w 39"/>
              <a:gd name="T77" fmla="*/ 0 h 34"/>
              <a:gd name="T78" fmla="*/ 2147483646 w 39"/>
              <a:gd name="T79" fmla="*/ 0 h 34"/>
              <a:gd name="T80" fmla="*/ 2147483646 w 39"/>
              <a:gd name="T81" fmla="*/ 2147483646 h 34"/>
              <a:gd name="T82" fmla="*/ 0 w 39"/>
              <a:gd name="T83" fmla="*/ 2147483646 h 34"/>
              <a:gd name="T84" fmla="*/ 0 w 39"/>
              <a:gd name="T85" fmla="*/ 2147483646 h 34"/>
              <a:gd name="T86" fmla="*/ 0 w 39"/>
              <a:gd name="T87" fmla="*/ 2147483646 h 34"/>
              <a:gd name="T88" fmla="*/ 0 w 39"/>
              <a:gd name="T89" fmla="*/ 2147483646 h 34"/>
              <a:gd name="T90" fmla="*/ 0 w 39"/>
              <a:gd name="T91" fmla="*/ 2147483646 h 34"/>
              <a:gd name="T92" fmla="*/ 2147483646 w 39"/>
              <a:gd name="T93" fmla="*/ 2147483646 h 34"/>
              <a:gd name="T94" fmla="*/ 2147483646 w 39"/>
              <a:gd name="T95" fmla="*/ 2147483646 h 34"/>
              <a:gd name="T96" fmla="*/ 2147483646 w 39"/>
              <a:gd name="T97" fmla="*/ 2147483646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path>
            </a:pathLst>
          </a:custGeom>
          <a:solidFill>
            <a:srgbClr val="FFFF00"/>
          </a:solidFill>
          <a:ln w="4763">
            <a:solidFill>
              <a:srgbClr val="990000"/>
            </a:solidFill>
            <a:round/>
            <a:headEnd/>
            <a:tailEnd/>
          </a:ln>
        </p:spPr>
        <p:txBody>
          <a:bodyPr/>
          <a:lstStyle/>
          <a:p>
            <a:endParaRPr lang="en-US"/>
          </a:p>
        </p:txBody>
      </p:sp>
      <p:sp>
        <p:nvSpPr>
          <p:cNvPr id="88113" name="Freeform 48"/>
          <p:cNvSpPr>
            <a:spLocks/>
          </p:cNvSpPr>
          <p:nvPr/>
        </p:nvSpPr>
        <p:spPr bwMode="auto">
          <a:xfrm>
            <a:off x="6661150" y="4614863"/>
            <a:ext cx="38100" cy="58737"/>
          </a:xfrm>
          <a:custGeom>
            <a:avLst/>
            <a:gdLst>
              <a:gd name="T0" fmla="*/ 2147483646 w 27"/>
              <a:gd name="T1" fmla="*/ 2147483646 h 37"/>
              <a:gd name="T2" fmla="*/ 2147483646 w 27"/>
              <a:gd name="T3" fmla="*/ 2147483646 h 37"/>
              <a:gd name="T4" fmla="*/ 0 w 27"/>
              <a:gd name="T5" fmla="*/ 2147483646 h 37"/>
              <a:gd name="T6" fmla="*/ 0 w 27"/>
              <a:gd name="T7" fmla="*/ 2147483646 h 37"/>
              <a:gd name="T8" fmla="*/ 0 w 27"/>
              <a:gd name="T9" fmla="*/ 2147483646 h 37"/>
              <a:gd name="T10" fmla="*/ 2147483646 w 27"/>
              <a:gd name="T11" fmla="*/ 2147483646 h 37"/>
              <a:gd name="T12" fmla="*/ 2147483646 w 27"/>
              <a:gd name="T13" fmla="*/ 2147483646 h 37"/>
              <a:gd name="T14" fmla="*/ 2147483646 w 27"/>
              <a:gd name="T15" fmla="*/ 2147483646 h 37"/>
              <a:gd name="T16" fmla="*/ 2147483646 w 27"/>
              <a:gd name="T17" fmla="*/ 2147483646 h 37"/>
              <a:gd name="T18" fmla="*/ 2147483646 w 27"/>
              <a:gd name="T19" fmla="*/ 2147483646 h 37"/>
              <a:gd name="T20" fmla="*/ 2147483646 w 27"/>
              <a:gd name="T21" fmla="*/ 2147483646 h 37"/>
              <a:gd name="T22" fmla="*/ 2147483646 w 27"/>
              <a:gd name="T23" fmla="*/ 2147483646 h 37"/>
              <a:gd name="T24" fmla="*/ 2147483646 w 27"/>
              <a:gd name="T25" fmla="*/ 2147483646 h 37"/>
              <a:gd name="T26" fmla="*/ 2147483646 w 27"/>
              <a:gd name="T27" fmla="*/ 2147483646 h 37"/>
              <a:gd name="T28" fmla="*/ 2147483646 w 27"/>
              <a:gd name="T29" fmla="*/ 2147483646 h 37"/>
              <a:gd name="T30" fmla="*/ 2147483646 w 27"/>
              <a:gd name="T31" fmla="*/ 2147483646 h 37"/>
              <a:gd name="T32" fmla="*/ 2147483646 w 27"/>
              <a:gd name="T33" fmla="*/ 2147483646 h 37"/>
              <a:gd name="T34" fmla="*/ 2147483646 w 27"/>
              <a:gd name="T35" fmla="*/ 2147483646 h 37"/>
              <a:gd name="T36" fmla="*/ 2147483646 w 27"/>
              <a:gd name="T37" fmla="*/ 2147483646 h 37"/>
              <a:gd name="T38" fmla="*/ 2147483646 w 27"/>
              <a:gd name="T39" fmla="*/ 2147483646 h 37"/>
              <a:gd name="T40" fmla="*/ 2147483646 w 27"/>
              <a:gd name="T41" fmla="*/ 2147483646 h 37"/>
              <a:gd name="T42" fmla="*/ 2147483646 w 27"/>
              <a:gd name="T43" fmla="*/ 2147483646 h 37"/>
              <a:gd name="T44" fmla="*/ 2147483646 w 27"/>
              <a:gd name="T45" fmla="*/ 2147483646 h 37"/>
              <a:gd name="T46" fmla="*/ 2147483646 w 27"/>
              <a:gd name="T47" fmla="*/ 2147483646 h 37"/>
              <a:gd name="T48" fmla="*/ 2147483646 w 27"/>
              <a:gd name="T49" fmla="*/ 2147483646 h 37"/>
              <a:gd name="T50" fmla="*/ 2147483646 w 27"/>
              <a:gd name="T51" fmla="*/ 2147483646 h 37"/>
              <a:gd name="T52" fmla="*/ 2147483646 w 27"/>
              <a:gd name="T53" fmla="*/ 2147483646 h 37"/>
              <a:gd name="T54" fmla="*/ 2147483646 w 27"/>
              <a:gd name="T55" fmla="*/ 2147483646 h 37"/>
              <a:gd name="T56" fmla="*/ 2147483646 w 27"/>
              <a:gd name="T57" fmla="*/ 2147483646 h 37"/>
              <a:gd name="T58" fmla="*/ 2147483646 w 27"/>
              <a:gd name="T59" fmla="*/ 2147483646 h 37"/>
              <a:gd name="T60" fmla="*/ 2147483646 w 27"/>
              <a:gd name="T61" fmla="*/ 2147483646 h 37"/>
              <a:gd name="T62" fmla="*/ 2147483646 w 27"/>
              <a:gd name="T63" fmla="*/ 2147483646 h 37"/>
              <a:gd name="T64" fmla="*/ 2147483646 w 27"/>
              <a:gd name="T65" fmla="*/ 0 h 37"/>
              <a:gd name="T66" fmla="*/ 2147483646 w 27"/>
              <a:gd name="T67" fmla="*/ 0 h 37"/>
              <a:gd name="T68" fmla="*/ 2147483646 w 27"/>
              <a:gd name="T69" fmla="*/ 2147483646 h 37"/>
              <a:gd name="T70" fmla="*/ 2147483646 w 27"/>
              <a:gd name="T71" fmla="*/ 2147483646 h 37"/>
              <a:gd name="T72" fmla="*/ 2147483646 w 27"/>
              <a:gd name="T73" fmla="*/ 2147483646 h 37"/>
              <a:gd name="T74" fmla="*/ 2147483646 w 27"/>
              <a:gd name="T75" fmla="*/ 2147483646 h 37"/>
              <a:gd name="T76" fmla="*/ 2147483646 w 27"/>
              <a:gd name="T77" fmla="*/ 2147483646 h 37"/>
              <a:gd name="T78" fmla="*/ 2147483646 w 27"/>
              <a:gd name="T79" fmla="*/ 2147483646 h 37"/>
              <a:gd name="T80" fmla="*/ 2147483646 w 27"/>
              <a:gd name="T81" fmla="*/ 2147483646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14" name="Freeform 49"/>
          <p:cNvSpPr>
            <a:spLocks/>
          </p:cNvSpPr>
          <p:nvPr/>
        </p:nvSpPr>
        <p:spPr bwMode="auto">
          <a:xfrm>
            <a:off x="6661150" y="4614863"/>
            <a:ext cx="38100" cy="58737"/>
          </a:xfrm>
          <a:custGeom>
            <a:avLst/>
            <a:gdLst>
              <a:gd name="T0" fmla="*/ 2147483646 w 27"/>
              <a:gd name="T1" fmla="*/ 2147483646 h 37"/>
              <a:gd name="T2" fmla="*/ 2147483646 w 27"/>
              <a:gd name="T3" fmla="*/ 2147483646 h 37"/>
              <a:gd name="T4" fmla="*/ 0 w 27"/>
              <a:gd name="T5" fmla="*/ 2147483646 h 37"/>
              <a:gd name="T6" fmla="*/ 0 w 27"/>
              <a:gd name="T7" fmla="*/ 2147483646 h 37"/>
              <a:gd name="T8" fmla="*/ 0 w 27"/>
              <a:gd name="T9" fmla="*/ 2147483646 h 37"/>
              <a:gd name="T10" fmla="*/ 2147483646 w 27"/>
              <a:gd name="T11" fmla="*/ 2147483646 h 37"/>
              <a:gd name="T12" fmla="*/ 2147483646 w 27"/>
              <a:gd name="T13" fmla="*/ 2147483646 h 37"/>
              <a:gd name="T14" fmla="*/ 2147483646 w 27"/>
              <a:gd name="T15" fmla="*/ 2147483646 h 37"/>
              <a:gd name="T16" fmla="*/ 2147483646 w 27"/>
              <a:gd name="T17" fmla="*/ 2147483646 h 37"/>
              <a:gd name="T18" fmla="*/ 2147483646 w 27"/>
              <a:gd name="T19" fmla="*/ 2147483646 h 37"/>
              <a:gd name="T20" fmla="*/ 2147483646 w 27"/>
              <a:gd name="T21" fmla="*/ 2147483646 h 37"/>
              <a:gd name="T22" fmla="*/ 2147483646 w 27"/>
              <a:gd name="T23" fmla="*/ 2147483646 h 37"/>
              <a:gd name="T24" fmla="*/ 2147483646 w 27"/>
              <a:gd name="T25" fmla="*/ 2147483646 h 37"/>
              <a:gd name="T26" fmla="*/ 2147483646 w 27"/>
              <a:gd name="T27" fmla="*/ 2147483646 h 37"/>
              <a:gd name="T28" fmla="*/ 2147483646 w 27"/>
              <a:gd name="T29" fmla="*/ 2147483646 h 37"/>
              <a:gd name="T30" fmla="*/ 2147483646 w 27"/>
              <a:gd name="T31" fmla="*/ 2147483646 h 37"/>
              <a:gd name="T32" fmla="*/ 2147483646 w 27"/>
              <a:gd name="T33" fmla="*/ 2147483646 h 37"/>
              <a:gd name="T34" fmla="*/ 2147483646 w 27"/>
              <a:gd name="T35" fmla="*/ 2147483646 h 37"/>
              <a:gd name="T36" fmla="*/ 2147483646 w 27"/>
              <a:gd name="T37" fmla="*/ 2147483646 h 37"/>
              <a:gd name="T38" fmla="*/ 2147483646 w 27"/>
              <a:gd name="T39" fmla="*/ 2147483646 h 37"/>
              <a:gd name="T40" fmla="*/ 2147483646 w 27"/>
              <a:gd name="T41" fmla="*/ 2147483646 h 37"/>
              <a:gd name="T42" fmla="*/ 2147483646 w 27"/>
              <a:gd name="T43" fmla="*/ 2147483646 h 37"/>
              <a:gd name="T44" fmla="*/ 2147483646 w 27"/>
              <a:gd name="T45" fmla="*/ 2147483646 h 37"/>
              <a:gd name="T46" fmla="*/ 2147483646 w 27"/>
              <a:gd name="T47" fmla="*/ 2147483646 h 37"/>
              <a:gd name="T48" fmla="*/ 2147483646 w 27"/>
              <a:gd name="T49" fmla="*/ 2147483646 h 37"/>
              <a:gd name="T50" fmla="*/ 2147483646 w 27"/>
              <a:gd name="T51" fmla="*/ 2147483646 h 37"/>
              <a:gd name="T52" fmla="*/ 2147483646 w 27"/>
              <a:gd name="T53" fmla="*/ 2147483646 h 37"/>
              <a:gd name="T54" fmla="*/ 2147483646 w 27"/>
              <a:gd name="T55" fmla="*/ 2147483646 h 37"/>
              <a:gd name="T56" fmla="*/ 2147483646 w 27"/>
              <a:gd name="T57" fmla="*/ 2147483646 h 37"/>
              <a:gd name="T58" fmla="*/ 2147483646 w 27"/>
              <a:gd name="T59" fmla="*/ 2147483646 h 37"/>
              <a:gd name="T60" fmla="*/ 2147483646 w 27"/>
              <a:gd name="T61" fmla="*/ 2147483646 h 37"/>
              <a:gd name="T62" fmla="*/ 2147483646 w 27"/>
              <a:gd name="T63" fmla="*/ 2147483646 h 37"/>
              <a:gd name="T64" fmla="*/ 2147483646 w 27"/>
              <a:gd name="T65" fmla="*/ 0 h 37"/>
              <a:gd name="T66" fmla="*/ 2147483646 w 27"/>
              <a:gd name="T67" fmla="*/ 0 h 37"/>
              <a:gd name="T68" fmla="*/ 2147483646 w 27"/>
              <a:gd name="T69" fmla="*/ 2147483646 h 37"/>
              <a:gd name="T70" fmla="*/ 2147483646 w 27"/>
              <a:gd name="T71" fmla="*/ 2147483646 h 37"/>
              <a:gd name="T72" fmla="*/ 2147483646 w 27"/>
              <a:gd name="T73" fmla="*/ 2147483646 h 37"/>
              <a:gd name="T74" fmla="*/ 2147483646 w 27"/>
              <a:gd name="T75" fmla="*/ 2147483646 h 37"/>
              <a:gd name="T76" fmla="*/ 2147483646 w 27"/>
              <a:gd name="T77" fmla="*/ 2147483646 h 37"/>
              <a:gd name="T78" fmla="*/ 2147483646 w 27"/>
              <a:gd name="T79" fmla="*/ 2147483646 h 37"/>
              <a:gd name="T80" fmla="*/ 2147483646 w 27"/>
              <a:gd name="T81" fmla="*/ 2147483646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1588">
            <a:solidFill>
              <a:srgbClr val="990000"/>
            </a:solidFill>
            <a:round/>
            <a:headEnd/>
            <a:tailEnd/>
          </a:ln>
        </p:spPr>
        <p:txBody>
          <a:bodyPr/>
          <a:lstStyle/>
          <a:p>
            <a:endParaRPr lang="en-US"/>
          </a:p>
        </p:txBody>
      </p:sp>
      <p:sp>
        <p:nvSpPr>
          <p:cNvPr id="88115" name="Freeform 50"/>
          <p:cNvSpPr>
            <a:spLocks/>
          </p:cNvSpPr>
          <p:nvPr/>
        </p:nvSpPr>
        <p:spPr bwMode="auto">
          <a:xfrm>
            <a:off x="6661150" y="4614863"/>
            <a:ext cx="38100" cy="58737"/>
          </a:xfrm>
          <a:custGeom>
            <a:avLst/>
            <a:gdLst>
              <a:gd name="T0" fmla="*/ 2147483646 w 27"/>
              <a:gd name="T1" fmla="*/ 2147483646 h 37"/>
              <a:gd name="T2" fmla="*/ 2147483646 w 27"/>
              <a:gd name="T3" fmla="*/ 2147483646 h 37"/>
              <a:gd name="T4" fmla="*/ 0 w 27"/>
              <a:gd name="T5" fmla="*/ 2147483646 h 37"/>
              <a:gd name="T6" fmla="*/ 0 w 27"/>
              <a:gd name="T7" fmla="*/ 2147483646 h 37"/>
              <a:gd name="T8" fmla="*/ 0 w 27"/>
              <a:gd name="T9" fmla="*/ 2147483646 h 37"/>
              <a:gd name="T10" fmla="*/ 2147483646 w 27"/>
              <a:gd name="T11" fmla="*/ 2147483646 h 37"/>
              <a:gd name="T12" fmla="*/ 2147483646 w 27"/>
              <a:gd name="T13" fmla="*/ 2147483646 h 37"/>
              <a:gd name="T14" fmla="*/ 2147483646 w 27"/>
              <a:gd name="T15" fmla="*/ 2147483646 h 37"/>
              <a:gd name="T16" fmla="*/ 2147483646 w 27"/>
              <a:gd name="T17" fmla="*/ 2147483646 h 37"/>
              <a:gd name="T18" fmla="*/ 2147483646 w 27"/>
              <a:gd name="T19" fmla="*/ 2147483646 h 37"/>
              <a:gd name="T20" fmla="*/ 2147483646 w 27"/>
              <a:gd name="T21" fmla="*/ 2147483646 h 37"/>
              <a:gd name="T22" fmla="*/ 2147483646 w 27"/>
              <a:gd name="T23" fmla="*/ 2147483646 h 37"/>
              <a:gd name="T24" fmla="*/ 2147483646 w 27"/>
              <a:gd name="T25" fmla="*/ 2147483646 h 37"/>
              <a:gd name="T26" fmla="*/ 2147483646 w 27"/>
              <a:gd name="T27" fmla="*/ 2147483646 h 37"/>
              <a:gd name="T28" fmla="*/ 2147483646 w 27"/>
              <a:gd name="T29" fmla="*/ 2147483646 h 37"/>
              <a:gd name="T30" fmla="*/ 2147483646 w 27"/>
              <a:gd name="T31" fmla="*/ 2147483646 h 37"/>
              <a:gd name="T32" fmla="*/ 2147483646 w 27"/>
              <a:gd name="T33" fmla="*/ 2147483646 h 37"/>
              <a:gd name="T34" fmla="*/ 2147483646 w 27"/>
              <a:gd name="T35" fmla="*/ 2147483646 h 37"/>
              <a:gd name="T36" fmla="*/ 2147483646 w 27"/>
              <a:gd name="T37" fmla="*/ 2147483646 h 37"/>
              <a:gd name="T38" fmla="*/ 2147483646 w 27"/>
              <a:gd name="T39" fmla="*/ 2147483646 h 37"/>
              <a:gd name="T40" fmla="*/ 2147483646 w 27"/>
              <a:gd name="T41" fmla="*/ 2147483646 h 37"/>
              <a:gd name="T42" fmla="*/ 2147483646 w 27"/>
              <a:gd name="T43" fmla="*/ 2147483646 h 37"/>
              <a:gd name="T44" fmla="*/ 2147483646 w 27"/>
              <a:gd name="T45" fmla="*/ 2147483646 h 37"/>
              <a:gd name="T46" fmla="*/ 2147483646 w 27"/>
              <a:gd name="T47" fmla="*/ 2147483646 h 37"/>
              <a:gd name="T48" fmla="*/ 2147483646 w 27"/>
              <a:gd name="T49" fmla="*/ 2147483646 h 37"/>
              <a:gd name="T50" fmla="*/ 2147483646 w 27"/>
              <a:gd name="T51" fmla="*/ 2147483646 h 37"/>
              <a:gd name="T52" fmla="*/ 2147483646 w 27"/>
              <a:gd name="T53" fmla="*/ 2147483646 h 37"/>
              <a:gd name="T54" fmla="*/ 2147483646 w 27"/>
              <a:gd name="T55" fmla="*/ 2147483646 h 37"/>
              <a:gd name="T56" fmla="*/ 2147483646 w 27"/>
              <a:gd name="T57" fmla="*/ 2147483646 h 37"/>
              <a:gd name="T58" fmla="*/ 2147483646 w 27"/>
              <a:gd name="T59" fmla="*/ 2147483646 h 37"/>
              <a:gd name="T60" fmla="*/ 2147483646 w 27"/>
              <a:gd name="T61" fmla="*/ 2147483646 h 37"/>
              <a:gd name="T62" fmla="*/ 2147483646 w 27"/>
              <a:gd name="T63" fmla="*/ 2147483646 h 37"/>
              <a:gd name="T64" fmla="*/ 2147483646 w 27"/>
              <a:gd name="T65" fmla="*/ 0 h 37"/>
              <a:gd name="T66" fmla="*/ 2147483646 w 27"/>
              <a:gd name="T67" fmla="*/ 0 h 37"/>
              <a:gd name="T68" fmla="*/ 2147483646 w 27"/>
              <a:gd name="T69" fmla="*/ 2147483646 h 37"/>
              <a:gd name="T70" fmla="*/ 2147483646 w 27"/>
              <a:gd name="T71" fmla="*/ 2147483646 h 37"/>
              <a:gd name="T72" fmla="*/ 2147483646 w 27"/>
              <a:gd name="T73" fmla="*/ 2147483646 h 37"/>
              <a:gd name="T74" fmla="*/ 2147483646 w 27"/>
              <a:gd name="T75" fmla="*/ 2147483646 h 37"/>
              <a:gd name="T76" fmla="*/ 2147483646 w 27"/>
              <a:gd name="T77" fmla="*/ 2147483646 h 37"/>
              <a:gd name="T78" fmla="*/ 2147483646 w 27"/>
              <a:gd name="T79" fmla="*/ 2147483646 h 37"/>
              <a:gd name="T80" fmla="*/ 2147483646 w 27"/>
              <a:gd name="T81" fmla="*/ 2147483646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4763">
            <a:solidFill>
              <a:srgbClr val="990000"/>
            </a:solidFill>
            <a:round/>
            <a:headEnd/>
            <a:tailEnd/>
          </a:ln>
        </p:spPr>
        <p:txBody>
          <a:bodyPr/>
          <a:lstStyle/>
          <a:p>
            <a:endParaRPr lang="en-US"/>
          </a:p>
        </p:txBody>
      </p:sp>
      <p:sp>
        <p:nvSpPr>
          <p:cNvPr id="88116" name="Freeform 51"/>
          <p:cNvSpPr>
            <a:spLocks/>
          </p:cNvSpPr>
          <p:nvPr/>
        </p:nvSpPr>
        <p:spPr bwMode="auto">
          <a:xfrm>
            <a:off x="6586538" y="4643438"/>
            <a:ext cx="73025" cy="92075"/>
          </a:xfrm>
          <a:custGeom>
            <a:avLst/>
            <a:gdLst>
              <a:gd name="T0" fmla="*/ 2147483646 w 51"/>
              <a:gd name="T1" fmla="*/ 2147483646 h 58"/>
              <a:gd name="T2" fmla="*/ 2147483646 w 51"/>
              <a:gd name="T3" fmla="*/ 2147483646 h 58"/>
              <a:gd name="T4" fmla="*/ 2147483646 w 51"/>
              <a:gd name="T5" fmla="*/ 2147483646 h 58"/>
              <a:gd name="T6" fmla="*/ 2147483646 w 51"/>
              <a:gd name="T7" fmla="*/ 2147483646 h 58"/>
              <a:gd name="T8" fmla="*/ 2147483646 w 51"/>
              <a:gd name="T9" fmla="*/ 2147483646 h 58"/>
              <a:gd name="T10" fmla="*/ 2147483646 w 51"/>
              <a:gd name="T11" fmla="*/ 2147483646 h 58"/>
              <a:gd name="T12" fmla="*/ 0 w 51"/>
              <a:gd name="T13" fmla="*/ 2147483646 h 58"/>
              <a:gd name="T14" fmla="*/ 0 w 51"/>
              <a:gd name="T15" fmla="*/ 2147483646 h 58"/>
              <a:gd name="T16" fmla="*/ 2147483646 w 51"/>
              <a:gd name="T17" fmla="*/ 2147483646 h 58"/>
              <a:gd name="T18" fmla="*/ 2147483646 w 51"/>
              <a:gd name="T19" fmla="*/ 2147483646 h 58"/>
              <a:gd name="T20" fmla="*/ 2147483646 w 51"/>
              <a:gd name="T21" fmla="*/ 2147483646 h 58"/>
              <a:gd name="T22" fmla="*/ 2147483646 w 51"/>
              <a:gd name="T23" fmla="*/ 2147483646 h 58"/>
              <a:gd name="T24" fmla="*/ 2147483646 w 51"/>
              <a:gd name="T25" fmla="*/ 2147483646 h 58"/>
              <a:gd name="T26" fmla="*/ 2147483646 w 51"/>
              <a:gd name="T27" fmla="*/ 2147483646 h 58"/>
              <a:gd name="T28" fmla="*/ 2147483646 w 51"/>
              <a:gd name="T29" fmla="*/ 2147483646 h 58"/>
              <a:gd name="T30" fmla="*/ 2147483646 w 51"/>
              <a:gd name="T31" fmla="*/ 2147483646 h 58"/>
              <a:gd name="T32" fmla="*/ 2147483646 w 51"/>
              <a:gd name="T33" fmla="*/ 2147483646 h 58"/>
              <a:gd name="T34" fmla="*/ 2147483646 w 51"/>
              <a:gd name="T35" fmla="*/ 2147483646 h 58"/>
              <a:gd name="T36" fmla="*/ 2147483646 w 51"/>
              <a:gd name="T37" fmla="*/ 2147483646 h 58"/>
              <a:gd name="T38" fmla="*/ 2147483646 w 51"/>
              <a:gd name="T39" fmla="*/ 2147483646 h 58"/>
              <a:gd name="T40" fmla="*/ 2147483646 w 51"/>
              <a:gd name="T41" fmla="*/ 2147483646 h 58"/>
              <a:gd name="T42" fmla="*/ 2147483646 w 51"/>
              <a:gd name="T43" fmla="*/ 2147483646 h 58"/>
              <a:gd name="T44" fmla="*/ 2147483646 w 51"/>
              <a:gd name="T45" fmla="*/ 2147483646 h 58"/>
              <a:gd name="T46" fmla="*/ 2147483646 w 51"/>
              <a:gd name="T47" fmla="*/ 2147483646 h 58"/>
              <a:gd name="T48" fmla="*/ 2147483646 w 51"/>
              <a:gd name="T49" fmla="*/ 2147483646 h 58"/>
              <a:gd name="T50" fmla="*/ 2147483646 w 51"/>
              <a:gd name="T51" fmla="*/ 2147483646 h 58"/>
              <a:gd name="T52" fmla="*/ 2147483646 w 51"/>
              <a:gd name="T53" fmla="*/ 2147483646 h 58"/>
              <a:gd name="T54" fmla="*/ 2147483646 w 51"/>
              <a:gd name="T55" fmla="*/ 2147483646 h 58"/>
              <a:gd name="T56" fmla="*/ 2147483646 w 51"/>
              <a:gd name="T57" fmla="*/ 2147483646 h 58"/>
              <a:gd name="T58" fmla="*/ 2147483646 w 51"/>
              <a:gd name="T59" fmla="*/ 2147483646 h 58"/>
              <a:gd name="T60" fmla="*/ 2147483646 w 51"/>
              <a:gd name="T61" fmla="*/ 2147483646 h 58"/>
              <a:gd name="T62" fmla="*/ 2147483646 w 51"/>
              <a:gd name="T63" fmla="*/ 2147483646 h 58"/>
              <a:gd name="T64" fmla="*/ 2147483646 w 51"/>
              <a:gd name="T65" fmla="*/ 2147483646 h 58"/>
              <a:gd name="T66" fmla="*/ 2147483646 w 51"/>
              <a:gd name="T67" fmla="*/ 2147483646 h 58"/>
              <a:gd name="T68" fmla="*/ 2147483646 w 51"/>
              <a:gd name="T69" fmla="*/ 2147483646 h 58"/>
              <a:gd name="T70" fmla="*/ 2147483646 w 51"/>
              <a:gd name="T71" fmla="*/ 0 h 58"/>
              <a:gd name="T72" fmla="*/ 2147483646 w 51"/>
              <a:gd name="T73" fmla="*/ 0 h 58"/>
              <a:gd name="T74" fmla="*/ 2147483646 w 51"/>
              <a:gd name="T75" fmla="*/ 2147483646 h 58"/>
              <a:gd name="T76" fmla="*/ 2147483646 w 51"/>
              <a:gd name="T77" fmla="*/ 2147483646 h 58"/>
              <a:gd name="T78" fmla="*/ 2147483646 w 51"/>
              <a:gd name="T79" fmla="*/ 2147483646 h 58"/>
              <a:gd name="T80" fmla="*/ 2147483646 w 51"/>
              <a:gd name="T81" fmla="*/ 2147483646 h 58"/>
              <a:gd name="T82" fmla="*/ 2147483646 w 51"/>
              <a:gd name="T83" fmla="*/ 2147483646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17" name="Freeform 52"/>
          <p:cNvSpPr>
            <a:spLocks/>
          </p:cNvSpPr>
          <p:nvPr/>
        </p:nvSpPr>
        <p:spPr bwMode="auto">
          <a:xfrm>
            <a:off x="6586538" y="4643438"/>
            <a:ext cx="73025" cy="92075"/>
          </a:xfrm>
          <a:custGeom>
            <a:avLst/>
            <a:gdLst>
              <a:gd name="T0" fmla="*/ 2147483646 w 51"/>
              <a:gd name="T1" fmla="*/ 2147483646 h 58"/>
              <a:gd name="T2" fmla="*/ 2147483646 w 51"/>
              <a:gd name="T3" fmla="*/ 2147483646 h 58"/>
              <a:gd name="T4" fmla="*/ 2147483646 w 51"/>
              <a:gd name="T5" fmla="*/ 2147483646 h 58"/>
              <a:gd name="T6" fmla="*/ 2147483646 w 51"/>
              <a:gd name="T7" fmla="*/ 2147483646 h 58"/>
              <a:gd name="T8" fmla="*/ 2147483646 w 51"/>
              <a:gd name="T9" fmla="*/ 2147483646 h 58"/>
              <a:gd name="T10" fmla="*/ 2147483646 w 51"/>
              <a:gd name="T11" fmla="*/ 2147483646 h 58"/>
              <a:gd name="T12" fmla="*/ 0 w 51"/>
              <a:gd name="T13" fmla="*/ 2147483646 h 58"/>
              <a:gd name="T14" fmla="*/ 0 w 51"/>
              <a:gd name="T15" fmla="*/ 2147483646 h 58"/>
              <a:gd name="T16" fmla="*/ 2147483646 w 51"/>
              <a:gd name="T17" fmla="*/ 2147483646 h 58"/>
              <a:gd name="T18" fmla="*/ 2147483646 w 51"/>
              <a:gd name="T19" fmla="*/ 2147483646 h 58"/>
              <a:gd name="T20" fmla="*/ 2147483646 w 51"/>
              <a:gd name="T21" fmla="*/ 2147483646 h 58"/>
              <a:gd name="T22" fmla="*/ 2147483646 w 51"/>
              <a:gd name="T23" fmla="*/ 2147483646 h 58"/>
              <a:gd name="T24" fmla="*/ 2147483646 w 51"/>
              <a:gd name="T25" fmla="*/ 2147483646 h 58"/>
              <a:gd name="T26" fmla="*/ 2147483646 w 51"/>
              <a:gd name="T27" fmla="*/ 2147483646 h 58"/>
              <a:gd name="T28" fmla="*/ 2147483646 w 51"/>
              <a:gd name="T29" fmla="*/ 2147483646 h 58"/>
              <a:gd name="T30" fmla="*/ 2147483646 w 51"/>
              <a:gd name="T31" fmla="*/ 2147483646 h 58"/>
              <a:gd name="T32" fmla="*/ 2147483646 w 51"/>
              <a:gd name="T33" fmla="*/ 2147483646 h 58"/>
              <a:gd name="T34" fmla="*/ 2147483646 w 51"/>
              <a:gd name="T35" fmla="*/ 2147483646 h 58"/>
              <a:gd name="T36" fmla="*/ 2147483646 w 51"/>
              <a:gd name="T37" fmla="*/ 2147483646 h 58"/>
              <a:gd name="T38" fmla="*/ 2147483646 w 51"/>
              <a:gd name="T39" fmla="*/ 2147483646 h 58"/>
              <a:gd name="T40" fmla="*/ 2147483646 w 51"/>
              <a:gd name="T41" fmla="*/ 2147483646 h 58"/>
              <a:gd name="T42" fmla="*/ 2147483646 w 51"/>
              <a:gd name="T43" fmla="*/ 2147483646 h 58"/>
              <a:gd name="T44" fmla="*/ 2147483646 w 51"/>
              <a:gd name="T45" fmla="*/ 2147483646 h 58"/>
              <a:gd name="T46" fmla="*/ 2147483646 w 51"/>
              <a:gd name="T47" fmla="*/ 2147483646 h 58"/>
              <a:gd name="T48" fmla="*/ 2147483646 w 51"/>
              <a:gd name="T49" fmla="*/ 2147483646 h 58"/>
              <a:gd name="T50" fmla="*/ 2147483646 w 51"/>
              <a:gd name="T51" fmla="*/ 2147483646 h 58"/>
              <a:gd name="T52" fmla="*/ 2147483646 w 51"/>
              <a:gd name="T53" fmla="*/ 2147483646 h 58"/>
              <a:gd name="T54" fmla="*/ 2147483646 w 51"/>
              <a:gd name="T55" fmla="*/ 2147483646 h 58"/>
              <a:gd name="T56" fmla="*/ 2147483646 w 51"/>
              <a:gd name="T57" fmla="*/ 2147483646 h 58"/>
              <a:gd name="T58" fmla="*/ 2147483646 w 51"/>
              <a:gd name="T59" fmla="*/ 2147483646 h 58"/>
              <a:gd name="T60" fmla="*/ 2147483646 w 51"/>
              <a:gd name="T61" fmla="*/ 2147483646 h 58"/>
              <a:gd name="T62" fmla="*/ 2147483646 w 51"/>
              <a:gd name="T63" fmla="*/ 2147483646 h 58"/>
              <a:gd name="T64" fmla="*/ 2147483646 w 51"/>
              <a:gd name="T65" fmla="*/ 2147483646 h 58"/>
              <a:gd name="T66" fmla="*/ 2147483646 w 51"/>
              <a:gd name="T67" fmla="*/ 2147483646 h 58"/>
              <a:gd name="T68" fmla="*/ 2147483646 w 51"/>
              <a:gd name="T69" fmla="*/ 2147483646 h 58"/>
              <a:gd name="T70" fmla="*/ 2147483646 w 51"/>
              <a:gd name="T71" fmla="*/ 0 h 58"/>
              <a:gd name="T72" fmla="*/ 2147483646 w 51"/>
              <a:gd name="T73" fmla="*/ 0 h 58"/>
              <a:gd name="T74" fmla="*/ 2147483646 w 51"/>
              <a:gd name="T75" fmla="*/ 2147483646 h 58"/>
              <a:gd name="T76" fmla="*/ 2147483646 w 51"/>
              <a:gd name="T77" fmla="*/ 2147483646 h 58"/>
              <a:gd name="T78" fmla="*/ 2147483646 w 51"/>
              <a:gd name="T79" fmla="*/ 2147483646 h 58"/>
              <a:gd name="T80" fmla="*/ 2147483646 w 51"/>
              <a:gd name="T81" fmla="*/ 2147483646 h 58"/>
              <a:gd name="T82" fmla="*/ 2147483646 w 51"/>
              <a:gd name="T83" fmla="*/ 2147483646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path>
            </a:pathLst>
          </a:custGeom>
          <a:solidFill>
            <a:srgbClr val="FFFF00"/>
          </a:solidFill>
          <a:ln w="4763">
            <a:solidFill>
              <a:srgbClr val="990000"/>
            </a:solidFill>
            <a:round/>
            <a:headEnd/>
            <a:tailEnd/>
          </a:ln>
        </p:spPr>
        <p:txBody>
          <a:bodyPr/>
          <a:lstStyle/>
          <a:p>
            <a:endParaRPr lang="en-US"/>
          </a:p>
        </p:txBody>
      </p:sp>
      <p:sp>
        <p:nvSpPr>
          <p:cNvPr id="88118" name="Freeform 53"/>
          <p:cNvSpPr>
            <a:spLocks/>
          </p:cNvSpPr>
          <p:nvPr/>
        </p:nvSpPr>
        <p:spPr bwMode="auto">
          <a:xfrm>
            <a:off x="6491288" y="4594225"/>
            <a:ext cx="98425" cy="88900"/>
          </a:xfrm>
          <a:custGeom>
            <a:avLst/>
            <a:gdLst>
              <a:gd name="T0" fmla="*/ 2147483646 w 70"/>
              <a:gd name="T1" fmla="*/ 2147483646 h 56"/>
              <a:gd name="T2" fmla="*/ 2147483646 w 70"/>
              <a:gd name="T3" fmla="*/ 2147483646 h 56"/>
              <a:gd name="T4" fmla="*/ 0 w 70"/>
              <a:gd name="T5" fmla="*/ 2147483646 h 56"/>
              <a:gd name="T6" fmla="*/ 2147483646 w 70"/>
              <a:gd name="T7" fmla="*/ 2147483646 h 56"/>
              <a:gd name="T8" fmla="*/ 2147483646 w 70"/>
              <a:gd name="T9" fmla="*/ 2147483646 h 56"/>
              <a:gd name="T10" fmla="*/ 2147483646 w 70"/>
              <a:gd name="T11" fmla="*/ 2147483646 h 56"/>
              <a:gd name="T12" fmla="*/ 2147483646 w 70"/>
              <a:gd name="T13" fmla="*/ 2147483646 h 56"/>
              <a:gd name="T14" fmla="*/ 2147483646 w 70"/>
              <a:gd name="T15" fmla="*/ 2147483646 h 56"/>
              <a:gd name="T16" fmla="*/ 2147483646 w 70"/>
              <a:gd name="T17" fmla="*/ 2147483646 h 56"/>
              <a:gd name="T18" fmla="*/ 2147483646 w 70"/>
              <a:gd name="T19" fmla="*/ 2147483646 h 56"/>
              <a:gd name="T20" fmla="*/ 2147483646 w 70"/>
              <a:gd name="T21" fmla="*/ 2147483646 h 56"/>
              <a:gd name="T22" fmla="*/ 2147483646 w 70"/>
              <a:gd name="T23" fmla="*/ 2147483646 h 56"/>
              <a:gd name="T24" fmla="*/ 2147483646 w 70"/>
              <a:gd name="T25" fmla="*/ 2147483646 h 56"/>
              <a:gd name="T26" fmla="*/ 2147483646 w 70"/>
              <a:gd name="T27" fmla="*/ 2147483646 h 56"/>
              <a:gd name="T28" fmla="*/ 2147483646 w 70"/>
              <a:gd name="T29" fmla="*/ 2147483646 h 56"/>
              <a:gd name="T30" fmla="*/ 2147483646 w 70"/>
              <a:gd name="T31" fmla="*/ 2147483646 h 56"/>
              <a:gd name="T32" fmla="*/ 2147483646 w 70"/>
              <a:gd name="T33" fmla="*/ 2147483646 h 56"/>
              <a:gd name="T34" fmla="*/ 2147483646 w 70"/>
              <a:gd name="T35" fmla="*/ 2147483646 h 56"/>
              <a:gd name="T36" fmla="*/ 2147483646 w 70"/>
              <a:gd name="T37" fmla="*/ 2147483646 h 56"/>
              <a:gd name="T38" fmla="*/ 2147483646 w 70"/>
              <a:gd name="T39" fmla="*/ 2147483646 h 56"/>
              <a:gd name="T40" fmla="*/ 2147483646 w 70"/>
              <a:gd name="T41" fmla="*/ 2147483646 h 56"/>
              <a:gd name="T42" fmla="*/ 2147483646 w 70"/>
              <a:gd name="T43" fmla="*/ 2147483646 h 56"/>
              <a:gd name="T44" fmla="*/ 2147483646 w 70"/>
              <a:gd name="T45" fmla="*/ 2147483646 h 56"/>
              <a:gd name="T46" fmla="*/ 2147483646 w 70"/>
              <a:gd name="T47" fmla="*/ 2147483646 h 56"/>
              <a:gd name="T48" fmla="*/ 2147483646 w 70"/>
              <a:gd name="T49" fmla="*/ 2147483646 h 56"/>
              <a:gd name="T50" fmla="*/ 2147483646 w 70"/>
              <a:gd name="T51" fmla="*/ 2147483646 h 56"/>
              <a:gd name="T52" fmla="*/ 2147483646 w 70"/>
              <a:gd name="T53" fmla="*/ 2147483646 h 56"/>
              <a:gd name="T54" fmla="*/ 2147483646 w 70"/>
              <a:gd name="T55" fmla="*/ 2147483646 h 56"/>
              <a:gd name="T56" fmla="*/ 2147483646 w 70"/>
              <a:gd name="T57" fmla="*/ 2147483646 h 56"/>
              <a:gd name="T58" fmla="*/ 2147483646 w 70"/>
              <a:gd name="T59" fmla="*/ 0 h 56"/>
              <a:gd name="T60" fmla="*/ 2147483646 w 70"/>
              <a:gd name="T61" fmla="*/ 2147483646 h 56"/>
              <a:gd name="T62" fmla="*/ 2147483646 w 70"/>
              <a:gd name="T63" fmla="*/ 2147483646 h 56"/>
              <a:gd name="T64" fmla="*/ 2147483646 w 70"/>
              <a:gd name="T65" fmla="*/ 2147483646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19" name="Freeform 54"/>
          <p:cNvSpPr>
            <a:spLocks/>
          </p:cNvSpPr>
          <p:nvPr/>
        </p:nvSpPr>
        <p:spPr bwMode="auto">
          <a:xfrm>
            <a:off x="6491288" y="4594225"/>
            <a:ext cx="98425" cy="88900"/>
          </a:xfrm>
          <a:custGeom>
            <a:avLst/>
            <a:gdLst>
              <a:gd name="T0" fmla="*/ 2147483646 w 70"/>
              <a:gd name="T1" fmla="*/ 2147483646 h 56"/>
              <a:gd name="T2" fmla="*/ 2147483646 w 70"/>
              <a:gd name="T3" fmla="*/ 2147483646 h 56"/>
              <a:gd name="T4" fmla="*/ 0 w 70"/>
              <a:gd name="T5" fmla="*/ 2147483646 h 56"/>
              <a:gd name="T6" fmla="*/ 2147483646 w 70"/>
              <a:gd name="T7" fmla="*/ 2147483646 h 56"/>
              <a:gd name="T8" fmla="*/ 2147483646 w 70"/>
              <a:gd name="T9" fmla="*/ 2147483646 h 56"/>
              <a:gd name="T10" fmla="*/ 2147483646 w 70"/>
              <a:gd name="T11" fmla="*/ 2147483646 h 56"/>
              <a:gd name="T12" fmla="*/ 2147483646 w 70"/>
              <a:gd name="T13" fmla="*/ 2147483646 h 56"/>
              <a:gd name="T14" fmla="*/ 2147483646 w 70"/>
              <a:gd name="T15" fmla="*/ 2147483646 h 56"/>
              <a:gd name="T16" fmla="*/ 2147483646 w 70"/>
              <a:gd name="T17" fmla="*/ 2147483646 h 56"/>
              <a:gd name="T18" fmla="*/ 2147483646 w 70"/>
              <a:gd name="T19" fmla="*/ 2147483646 h 56"/>
              <a:gd name="T20" fmla="*/ 2147483646 w 70"/>
              <a:gd name="T21" fmla="*/ 2147483646 h 56"/>
              <a:gd name="T22" fmla="*/ 2147483646 w 70"/>
              <a:gd name="T23" fmla="*/ 2147483646 h 56"/>
              <a:gd name="T24" fmla="*/ 2147483646 w 70"/>
              <a:gd name="T25" fmla="*/ 2147483646 h 56"/>
              <a:gd name="T26" fmla="*/ 2147483646 w 70"/>
              <a:gd name="T27" fmla="*/ 2147483646 h 56"/>
              <a:gd name="T28" fmla="*/ 2147483646 w 70"/>
              <a:gd name="T29" fmla="*/ 2147483646 h 56"/>
              <a:gd name="T30" fmla="*/ 2147483646 w 70"/>
              <a:gd name="T31" fmla="*/ 2147483646 h 56"/>
              <a:gd name="T32" fmla="*/ 2147483646 w 70"/>
              <a:gd name="T33" fmla="*/ 2147483646 h 56"/>
              <a:gd name="T34" fmla="*/ 2147483646 w 70"/>
              <a:gd name="T35" fmla="*/ 2147483646 h 56"/>
              <a:gd name="T36" fmla="*/ 2147483646 w 70"/>
              <a:gd name="T37" fmla="*/ 2147483646 h 56"/>
              <a:gd name="T38" fmla="*/ 2147483646 w 70"/>
              <a:gd name="T39" fmla="*/ 2147483646 h 56"/>
              <a:gd name="T40" fmla="*/ 2147483646 w 70"/>
              <a:gd name="T41" fmla="*/ 2147483646 h 56"/>
              <a:gd name="T42" fmla="*/ 2147483646 w 70"/>
              <a:gd name="T43" fmla="*/ 2147483646 h 56"/>
              <a:gd name="T44" fmla="*/ 2147483646 w 70"/>
              <a:gd name="T45" fmla="*/ 2147483646 h 56"/>
              <a:gd name="T46" fmla="*/ 2147483646 w 70"/>
              <a:gd name="T47" fmla="*/ 2147483646 h 56"/>
              <a:gd name="T48" fmla="*/ 2147483646 w 70"/>
              <a:gd name="T49" fmla="*/ 2147483646 h 56"/>
              <a:gd name="T50" fmla="*/ 2147483646 w 70"/>
              <a:gd name="T51" fmla="*/ 2147483646 h 56"/>
              <a:gd name="T52" fmla="*/ 2147483646 w 70"/>
              <a:gd name="T53" fmla="*/ 2147483646 h 56"/>
              <a:gd name="T54" fmla="*/ 2147483646 w 70"/>
              <a:gd name="T55" fmla="*/ 2147483646 h 56"/>
              <a:gd name="T56" fmla="*/ 2147483646 w 70"/>
              <a:gd name="T57" fmla="*/ 2147483646 h 56"/>
              <a:gd name="T58" fmla="*/ 2147483646 w 70"/>
              <a:gd name="T59" fmla="*/ 0 h 56"/>
              <a:gd name="T60" fmla="*/ 2147483646 w 70"/>
              <a:gd name="T61" fmla="*/ 2147483646 h 56"/>
              <a:gd name="T62" fmla="*/ 2147483646 w 70"/>
              <a:gd name="T63" fmla="*/ 2147483646 h 56"/>
              <a:gd name="T64" fmla="*/ 2147483646 w 70"/>
              <a:gd name="T65" fmla="*/ 2147483646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path>
            </a:pathLst>
          </a:custGeom>
          <a:solidFill>
            <a:srgbClr val="FFFF00"/>
          </a:solidFill>
          <a:ln w="4763">
            <a:solidFill>
              <a:srgbClr val="990000"/>
            </a:solidFill>
            <a:round/>
            <a:headEnd/>
            <a:tailEnd/>
          </a:ln>
        </p:spPr>
        <p:txBody>
          <a:bodyPr/>
          <a:lstStyle/>
          <a:p>
            <a:endParaRPr lang="en-US"/>
          </a:p>
        </p:txBody>
      </p:sp>
      <p:sp>
        <p:nvSpPr>
          <p:cNvPr id="88120" name="Freeform 55"/>
          <p:cNvSpPr>
            <a:spLocks/>
          </p:cNvSpPr>
          <p:nvPr/>
        </p:nvSpPr>
        <p:spPr bwMode="auto">
          <a:xfrm>
            <a:off x="6507163" y="4541838"/>
            <a:ext cx="47625" cy="44450"/>
          </a:xfrm>
          <a:custGeom>
            <a:avLst/>
            <a:gdLst>
              <a:gd name="T0" fmla="*/ 2147483646 w 34"/>
              <a:gd name="T1" fmla="*/ 2147483646 h 28"/>
              <a:gd name="T2" fmla="*/ 2147483646 w 34"/>
              <a:gd name="T3" fmla="*/ 2147483646 h 28"/>
              <a:gd name="T4" fmla="*/ 2147483646 w 34"/>
              <a:gd name="T5" fmla="*/ 2147483646 h 28"/>
              <a:gd name="T6" fmla="*/ 2147483646 w 34"/>
              <a:gd name="T7" fmla="*/ 2147483646 h 28"/>
              <a:gd name="T8" fmla="*/ 2147483646 w 34"/>
              <a:gd name="T9" fmla="*/ 2147483646 h 28"/>
              <a:gd name="T10" fmla="*/ 0 w 34"/>
              <a:gd name="T11" fmla="*/ 2147483646 h 28"/>
              <a:gd name="T12" fmla="*/ 0 w 34"/>
              <a:gd name="T13" fmla="*/ 2147483646 h 28"/>
              <a:gd name="T14" fmla="*/ 0 w 34"/>
              <a:gd name="T15" fmla="*/ 2147483646 h 28"/>
              <a:gd name="T16" fmla="*/ 0 w 34"/>
              <a:gd name="T17" fmla="*/ 2147483646 h 28"/>
              <a:gd name="T18" fmla="*/ 0 w 34"/>
              <a:gd name="T19" fmla="*/ 2147483646 h 28"/>
              <a:gd name="T20" fmla="*/ 2147483646 w 34"/>
              <a:gd name="T21" fmla="*/ 2147483646 h 28"/>
              <a:gd name="T22" fmla="*/ 2147483646 w 34"/>
              <a:gd name="T23" fmla="*/ 2147483646 h 28"/>
              <a:gd name="T24" fmla="*/ 2147483646 w 34"/>
              <a:gd name="T25" fmla="*/ 2147483646 h 28"/>
              <a:gd name="T26" fmla="*/ 2147483646 w 34"/>
              <a:gd name="T27" fmla="*/ 2147483646 h 28"/>
              <a:gd name="T28" fmla="*/ 2147483646 w 34"/>
              <a:gd name="T29" fmla="*/ 2147483646 h 28"/>
              <a:gd name="T30" fmla="*/ 2147483646 w 34"/>
              <a:gd name="T31" fmla="*/ 2147483646 h 28"/>
              <a:gd name="T32" fmla="*/ 2147483646 w 34"/>
              <a:gd name="T33" fmla="*/ 2147483646 h 28"/>
              <a:gd name="T34" fmla="*/ 2147483646 w 34"/>
              <a:gd name="T35" fmla="*/ 2147483646 h 28"/>
              <a:gd name="T36" fmla="*/ 2147483646 w 34"/>
              <a:gd name="T37" fmla="*/ 2147483646 h 28"/>
              <a:gd name="T38" fmla="*/ 2147483646 w 34"/>
              <a:gd name="T39" fmla="*/ 2147483646 h 28"/>
              <a:gd name="T40" fmla="*/ 2147483646 w 34"/>
              <a:gd name="T41" fmla="*/ 2147483646 h 28"/>
              <a:gd name="T42" fmla="*/ 2147483646 w 34"/>
              <a:gd name="T43" fmla="*/ 2147483646 h 28"/>
              <a:gd name="T44" fmla="*/ 2147483646 w 34"/>
              <a:gd name="T45" fmla="*/ 2147483646 h 28"/>
              <a:gd name="T46" fmla="*/ 2147483646 w 34"/>
              <a:gd name="T47" fmla="*/ 2147483646 h 28"/>
              <a:gd name="T48" fmla="*/ 2147483646 w 34"/>
              <a:gd name="T49" fmla="*/ 2147483646 h 28"/>
              <a:gd name="T50" fmla="*/ 2147483646 w 34"/>
              <a:gd name="T51" fmla="*/ 2147483646 h 28"/>
              <a:gd name="T52" fmla="*/ 2147483646 w 34"/>
              <a:gd name="T53" fmla="*/ 2147483646 h 28"/>
              <a:gd name="T54" fmla="*/ 2147483646 w 34"/>
              <a:gd name="T55" fmla="*/ 2147483646 h 28"/>
              <a:gd name="T56" fmla="*/ 2147483646 w 34"/>
              <a:gd name="T57" fmla="*/ 2147483646 h 28"/>
              <a:gd name="T58" fmla="*/ 2147483646 w 34"/>
              <a:gd name="T59" fmla="*/ 2147483646 h 28"/>
              <a:gd name="T60" fmla="*/ 2147483646 w 34"/>
              <a:gd name="T61" fmla="*/ 2147483646 h 28"/>
              <a:gd name="T62" fmla="*/ 2147483646 w 34"/>
              <a:gd name="T63" fmla="*/ 2147483646 h 28"/>
              <a:gd name="T64" fmla="*/ 2147483646 w 34"/>
              <a:gd name="T65" fmla="*/ 2147483646 h 28"/>
              <a:gd name="T66" fmla="*/ 2147483646 w 34"/>
              <a:gd name="T67" fmla="*/ 2147483646 h 28"/>
              <a:gd name="T68" fmla="*/ 2147483646 w 34"/>
              <a:gd name="T69" fmla="*/ 2147483646 h 28"/>
              <a:gd name="T70" fmla="*/ 2147483646 w 34"/>
              <a:gd name="T71" fmla="*/ 2147483646 h 28"/>
              <a:gd name="T72" fmla="*/ 2147483646 w 34"/>
              <a:gd name="T73" fmla="*/ 2147483646 h 28"/>
              <a:gd name="T74" fmla="*/ 2147483646 w 34"/>
              <a:gd name="T75" fmla="*/ 2147483646 h 28"/>
              <a:gd name="T76" fmla="*/ 2147483646 w 34"/>
              <a:gd name="T77" fmla="*/ 2147483646 h 28"/>
              <a:gd name="T78" fmla="*/ 2147483646 w 34"/>
              <a:gd name="T79" fmla="*/ 2147483646 h 28"/>
              <a:gd name="T80" fmla="*/ 2147483646 w 34"/>
              <a:gd name="T81" fmla="*/ 2147483646 h 28"/>
              <a:gd name="T82" fmla="*/ 2147483646 w 34"/>
              <a:gd name="T83" fmla="*/ 0 h 28"/>
              <a:gd name="T84" fmla="*/ 2147483646 w 34"/>
              <a:gd name="T85" fmla="*/ 0 h 28"/>
              <a:gd name="T86" fmla="*/ 2147483646 w 34"/>
              <a:gd name="T87" fmla="*/ 2147483646 h 28"/>
              <a:gd name="T88" fmla="*/ 2147483646 w 34"/>
              <a:gd name="T89" fmla="*/ 2147483646 h 28"/>
              <a:gd name="T90" fmla="*/ 2147483646 w 34"/>
              <a:gd name="T91" fmla="*/ 2147483646 h 28"/>
              <a:gd name="T92" fmla="*/ 2147483646 w 34"/>
              <a:gd name="T93" fmla="*/ 2147483646 h 28"/>
              <a:gd name="T94" fmla="*/ 2147483646 w 34"/>
              <a:gd name="T95" fmla="*/ 2147483646 h 28"/>
              <a:gd name="T96" fmla="*/ 2147483646 w 34"/>
              <a:gd name="T97" fmla="*/ 2147483646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1" name="Freeform 56"/>
          <p:cNvSpPr>
            <a:spLocks/>
          </p:cNvSpPr>
          <p:nvPr/>
        </p:nvSpPr>
        <p:spPr bwMode="auto">
          <a:xfrm>
            <a:off x="6507163" y="4541838"/>
            <a:ext cx="47625" cy="44450"/>
          </a:xfrm>
          <a:custGeom>
            <a:avLst/>
            <a:gdLst>
              <a:gd name="T0" fmla="*/ 2147483646 w 34"/>
              <a:gd name="T1" fmla="*/ 2147483646 h 28"/>
              <a:gd name="T2" fmla="*/ 2147483646 w 34"/>
              <a:gd name="T3" fmla="*/ 2147483646 h 28"/>
              <a:gd name="T4" fmla="*/ 2147483646 w 34"/>
              <a:gd name="T5" fmla="*/ 2147483646 h 28"/>
              <a:gd name="T6" fmla="*/ 2147483646 w 34"/>
              <a:gd name="T7" fmla="*/ 2147483646 h 28"/>
              <a:gd name="T8" fmla="*/ 2147483646 w 34"/>
              <a:gd name="T9" fmla="*/ 2147483646 h 28"/>
              <a:gd name="T10" fmla="*/ 0 w 34"/>
              <a:gd name="T11" fmla="*/ 2147483646 h 28"/>
              <a:gd name="T12" fmla="*/ 0 w 34"/>
              <a:gd name="T13" fmla="*/ 2147483646 h 28"/>
              <a:gd name="T14" fmla="*/ 0 w 34"/>
              <a:gd name="T15" fmla="*/ 2147483646 h 28"/>
              <a:gd name="T16" fmla="*/ 0 w 34"/>
              <a:gd name="T17" fmla="*/ 2147483646 h 28"/>
              <a:gd name="T18" fmla="*/ 0 w 34"/>
              <a:gd name="T19" fmla="*/ 2147483646 h 28"/>
              <a:gd name="T20" fmla="*/ 2147483646 w 34"/>
              <a:gd name="T21" fmla="*/ 2147483646 h 28"/>
              <a:gd name="T22" fmla="*/ 2147483646 w 34"/>
              <a:gd name="T23" fmla="*/ 2147483646 h 28"/>
              <a:gd name="T24" fmla="*/ 2147483646 w 34"/>
              <a:gd name="T25" fmla="*/ 2147483646 h 28"/>
              <a:gd name="T26" fmla="*/ 2147483646 w 34"/>
              <a:gd name="T27" fmla="*/ 2147483646 h 28"/>
              <a:gd name="T28" fmla="*/ 2147483646 w 34"/>
              <a:gd name="T29" fmla="*/ 2147483646 h 28"/>
              <a:gd name="T30" fmla="*/ 2147483646 w 34"/>
              <a:gd name="T31" fmla="*/ 2147483646 h 28"/>
              <a:gd name="T32" fmla="*/ 2147483646 w 34"/>
              <a:gd name="T33" fmla="*/ 2147483646 h 28"/>
              <a:gd name="T34" fmla="*/ 2147483646 w 34"/>
              <a:gd name="T35" fmla="*/ 2147483646 h 28"/>
              <a:gd name="T36" fmla="*/ 2147483646 w 34"/>
              <a:gd name="T37" fmla="*/ 2147483646 h 28"/>
              <a:gd name="T38" fmla="*/ 2147483646 w 34"/>
              <a:gd name="T39" fmla="*/ 2147483646 h 28"/>
              <a:gd name="T40" fmla="*/ 2147483646 w 34"/>
              <a:gd name="T41" fmla="*/ 2147483646 h 28"/>
              <a:gd name="T42" fmla="*/ 2147483646 w 34"/>
              <a:gd name="T43" fmla="*/ 2147483646 h 28"/>
              <a:gd name="T44" fmla="*/ 2147483646 w 34"/>
              <a:gd name="T45" fmla="*/ 2147483646 h 28"/>
              <a:gd name="T46" fmla="*/ 2147483646 w 34"/>
              <a:gd name="T47" fmla="*/ 2147483646 h 28"/>
              <a:gd name="T48" fmla="*/ 2147483646 w 34"/>
              <a:gd name="T49" fmla="*/ 2147483646 h 28"/>
              <a:gd name="T50" fmla="*/ 2147483646 w 34"/>
              <a:gd name="T51" fmla="*/ 2147483646 h 28"/>
              <a:gd name="T52" fmla="*/ 2147483646 w 34"/>
              <a:gd name="T53" fmla="*/ 2147483646 h 28"/>
              <a:gd name="T54" fmla="*/ 2147483646 w 34"/>
              <a:gd name="T55" fmla="*/ 2147483646 h 28"/>
              <a:gd name="T56" fmla="*/ 2147483646 w 34"/>
              <a:gd name="T57" fmla="*/ 2147483646 h 28"/>
              <a:gd name="T58" fmla="*/ 2147483646 w 34"/>
              <a:gd name="T59" fmla="*/ 2147483646 h 28"/>
              <a:gd name="T60" fmla="*/ 2147483646 w 34"/>
              <a:gd name="T61" fmla="*/ 2147483646 h 28"/>
              <a:gd name="T62" fmla="*/ 2147483646 w 34"/>
              <a:gd name="T63" fmla="*/ 2147483646 h 28"/>
              <a:gd name="T64" fmla="*/ 2147483646 w 34"/>
              <a:gd name="T65" fmla="*/ 2147483646 h 28"/>
              <a:gd name="T66" fmla="*/ 2147483646 w 34"/>
              <a:gd name="T67" fmla="*/ 2147483646 h 28"/>
              <a:gd name="T68" fmla="*/ 2147483646 w 34"/>
              <a:gd name="T69" fmla="*/ 2147483646 h 28"/>
              <a:gd name="T70" fmla="*/ 2147483646 w 34"/>
              <a:gd name="T71" fmla="*/ 2147483646 h 28"/>
              <a:gd name="T72" fmla="*/ 2147483646 w 34"/>
              <a:gd name="T73" fmla="*/ 2147483646 h 28"/>
              <a:gd name="T74" fmla="*/ 2147483646 w 34"/>
              <a:gd name="T75" fmla="*/ 2147483646 h 28"/>
              <a:gd name="T76" fmla="*/ 2147483646 w 34"/>
              <a:gd name="T77" fmla="*/ 2147483646 h 28"/>
              <a:gd name="T78" fmla="*/ 2147483646 w 34"/>
              <a:gd name="T79" fmla="*/ 2147483646 h 28"/>
              <a:gd name="T80" fmla="*/ 2147483646 w 34"/>
              <a:gd name="T81" fmla="*/ 2147483646 h 28"/>
              <a:gd name="T82" fmla="*/ 2147483646 w 34"/>
              <a:gd name="T83" fmla="*/ 0 h 28"/>
              <a:gd name="T84" fmla="*/ 2147483646 w 34"/>
              <a:gd name="T85" fmla="*/ 0 h 28"/>
              <a:gd name="T86" fmla="*/ 2147483646 w 34"/>
              <a:gd name="T87" fmla="*/ 2147483646 h 28"/>
              <a:gd name="T88" fmla="*/ 2147483646 w 34"/>
              <a:gd name="T89" fmla="*/ 2147483646 h 28"/>
              <a:gd name="T90" fmla="*/ 2147483646 w 34"/>
              <a:gd name="T91" fmla="*/ 2147483646 h 28"/>
              <a:gd name="T92" fmla="*/ 2147483646 w 34"/>
              <a:gd name="T93" fmla="*/ 2147483646 h 28"/>
              <a:gd name="T94" fmla="*/ 2147483646 w 34"/>
              <a:gd name="T95" fmla="*/ 2147483646 h 28"/>
              <a:gd name="T96" fmla="*/ 2147483646 w 34"/>
              <a:gd name="T97" fmla="*/ 2147483646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path>
            </a:pathLst>
          </a:custGeom>
          <a:solidFill>
            <a:srgbClr val="FFFF00"/>
          </a:solidFill>
          <a:ln w="4763">
            <a:solidFill>
              <a:srgbClr val="990000"/>
            </a:solidFill>
            <a:round/>
            <a:headEnd/>
            <a:tailEnd/>
          </a:ln>
        </p:spPr>
        <p:txBody>
          <a:bodyPr/>
          <a:lstStyle/>
          <a:p>
            <a:endParaRPr lang="en-US"/>
          </a:p>
        </p:txBody>
      </p:sp>
      <p:sp>
        <p:nvSpPr>
          <p:cNvPr id="88122" name="Freeform 57"/>
          <p:cNvSpPr>
            <a:spLocks/>
          </p:cNvSpPr>
          <p:nvPr/>
        </p:nvSpPr>
        <p:spPr bwMode="auto">
          <a:xfrm>
            <a:off x="6538913" y="4508500"/>
            <a:ext cx="80962" cy="61913"/>
          </a:xfrm>
          <a:custGeom>
            <a:avLst/>
            <a:gdLst>
              <a:gd name="T0" fmla="*/ 2147483646 w 57"/>
              <a:gd name="T1" fmla="*/ 2147483646 h 39"/>
              <a:gd name="T2" fmla="*/ 2147483646 w 57"/>
              <a:gd name="T3" fmla="*/ 2147483646 h 39"/>
              <a:gd name="T4" fmla="*/ 2147483646 w 57"/>
              <a:gd name="T5" fmla="*/ 2147483646 h 39"/>
              <a:gd name="T6" fmla="*/ 2147483646 w 57"/>
              <a:gd name="T7" fmla="*/ 2147483646 h 39"/>
              <a:gd name="T8" fmla="*/ 2147483646 w 57"/>
              <a:gd name="T9" fmla="*/ 2147483646 h 39"/>
              <a:gd name="T10" fmla="*/ 2147483646 w 57"/>
              <a:gd name="T11" fmla="*/ 2147483646 h 39"/>
              <a:gd name="T12" fmla="*/ 2147483646 w 57"/>
              <a:gd name="T13" fmla="*/ 2147483646 h 39"/>
              <a:gd name="T14" fmla="*/ 0 w 57"/>
              <a:gd name="T15" fmla="*/ 2147483646 h 39"/>
              <a:gd name="T16" fmla="*/ 0 w 57"/>
              <a:gd name="T17" fmla="*/ 2147483646 h 39"/>
              <a:gd name="T18" fmla="*/ 0 w 57"/>
              <a:gd name="T19" fmla="*/ 2147483646 h 39"/>
              <a:gd name="T20" fmla="*/ 0 w 57"/>
              <a:gd name="T21" fmla="*/ 2147483646 h 39"/>
              <a:gd name="T22" fmla="*/ 0 w 57"/>
              <a:gd name="T23" fmla="*/ 2147483646 h 39"/>
              <a:gd name="T24" fmla="*/ 2147483646 w 57"/>
              <a:gd name="T25" fmla="*/ 2147483646 h 39"/>
              <a:gd name="T26" fmla="*/ 2147483646 w 57"/>
              <a:gd name="T27" fmla="*/ 2147483646 h 39"/>
              <a:gd name="T28" fmla="*/ 2147483646 w 57"/>
              <a:gd name="T29" fmla="*/ 2147483646 h 39"/>
              <a:gd name="T30" fmla="*/ 2147483646 w 57"/>
              <a:gd name="T31" fmla="*/ 2147483646 h 39"/>
              <a:gd name="T32" fmla="*/ 2147483646 w 57"/>
              <a:gd name="T33" fmla="*/ 2147483646 h 39"/>
              <a:gd name="T34" fmla="*/ 2147483646 w 57"/>
              <a:gd name="T35" fmla="*/ 2147483646 h 39"/>
              <a:gd name="T36" fmla="*/ 2147483646 w 57"/>
              <a:gd name="T37" fmla="*/ 2147483646 h 39"/>
              <a:gd name="T38" fmla="*/ 2147483646 w 57"/>
              <a:gd name="T39" fmla="*/ 2147483646 h 39"/>
              <a:gd name="T40" fmla="*/ 2147483646 w 57"/>
              <a:gd name="T41" fmla="*/ 2147483646 h 39"/>
              <a:gd name="T42" fmla="*/ 2147483646 w 57"/>
              <a:gd name="T43" fmla="*/ 2147483646 h 39"/>
              <a:gd name="T44" fmla="*/ 2147483646 w 57"/>
              <a:gd name="T45" fmla="*/ 2147483646 h 39"/>
              <a:gd name="T46" fmla="*/ 2147483646 w 57"/>
              <a:gd name="T47" fmla="*/ 2147483646 h 39"/>
              <a:gd name="T48" fmla="*/ 2147483646 w 57"/>
              <a:gd name="T49" fmla="*/ 2147483646 h 39"/>
              <a:gd name="T50" fmla="*/ 2147483646 w 57"/>
              <a:gd name="T51" fmla="*/ 2147483646 h 39"/>
              <a:gd name="T52" fmla="*/ 2147483646 w 57"/>
              <a:gd name="T53" fmla="*/ 2147483646 h 39"/>
              <a:gd name="T54" fmla="*/ 2147483646 w 57"/>
              <a:gd name="T55" fmla="*/ 2147483646 h 39"/>
              <a:gd name="T56" fmla="*/ 2147483646 w 57"/>
              <a:gd name="T57" fmla="*/ 2147483646 h 39"/>
              <a:gd name="T58" fmla="*/ 2147483646 w 57"/>
              <a:gd name="T59" fmla="*/ 2147483646 h 39"/>
              <a:gd name="T60" fmla="*/ 2147483646 w 57"/>
              <a:gd name="T61" fmla="*/ 2147483646 h 39"/>
              <a:gd name="T62" fmla="*/ 2147483646 w 57"/>
              <a:gd name="T63" fmla="*/ 2147483646 h 39"/>
              <a:gd name="T64" fmla="*/ 2147483646 w 57"/>
              <a:gd name="T65" fmla="*/ 2147483646 h 39"/>
              <a:gd name="T66" fmla="*/ 2147483646 w 57"/>
              <a:gd name="T67" fmla="*/ 2147483646 h 39"/>
              <a:gd name="T68" fmla="*/ 2147483646 w 57"/>
              <a:gd name="T69" fmla="*/ 2147483646 h 39"/>
              <a:gd name="T70" fmla="*/ 2147483646 w 57"/>
              <a:gd name="T71" fmla="*/ 2147483646 h 39"/>
              <a:gd name="T72" fmla="*/ 2147483646 w 57"/>
              <a:gd name="T73" fmla="*/ 2147483646 h 39"/>
              <a:gd name="T74" fmla="*/ 2147483646 w 57"/>
              <a:gd name="T75" fmla="*/ 2147483646 h 39"/>
              <a:gd name="T76" fmla="*/ 2147483646 w 57"/>
              <a:gd name="T77" fmla="*/ 2147483646 h 39"/>
              <a:gd name="T78" fmla="*/ 2147483646 w 57"/>
              <a:gd name="T79" fmla="*/ 2147483646 h 39"/>
              <a:gd name="T80" fmla="*/ 2147483646 w 57"/>
              <a:gd name="T81" fmla="*/ 2147483646 h 39"/>
              <a:gd name="T82" fmla="*/ 2147483646 w 57"/>
              <a:gd name="T83" fmla="*/ 2147483646 h 39"/>
              <a:gd name="T84" fmla="*/ 2147483646 w 57"/>
              <a:gd name="T85" fmla="*/ 2147483646 h 39"/>
              <a:gd name="T86" fmla="*/ 2147483646 w 57"/>
              <a:gd name="T87" fmla="*/ 2147483646 h 39"/>
              <a:gd name="T88" fmla="*/ 2147483646 w 57"/>
              <a:gd name="T89" fmla="*/ 2147483646 h 39"/>
              <a:gd name="T90" fmla="*/ 2147483646 w 57"/>
              <a:gd name="T91" fmla="*/ 2147483646 h 39"/>
              <a:gd name="T92" fmla="*/ 2147483646 w 57"/>
              <a:gd name="T93" fmla="*/ 2147483646 h 39"/>
              <a:gd name="T94" fmla="*/ 2147483646 w 57"/>
              <a:gd name="T95" fmla="*/ 2147483646 h 39"/>
              <a:gd name="T96" fmla="*/ 2147483646 w 57"/>
              <a:gd name="T97" fmla="*/ 0 h 39"/>
              <a:gd name="T98" fmla="*/ 2147483646 w 57"/>
              <a:gd name="T99" fmla="*/ 0 h 39"/>
              <a:gd name="T100" fmla="*/ 2147483646 w 57"/>
              <a:gd name="T101" fmla="*/ 0 h 39"/>
              <a:gd name="T102" fmla="*/ 2147483646 w 57"/>
              <a:gd name="T103" fmla="*/ 0 h 39"/>
              <a:gd name="T104" fmla="*/ 2147483646 w 57"/>
              <a:gd name="T105" fmla="*/ 0 h 39"/>
              <a:gd name="T106" fmla="*/ 2147483646 w 57"/>
              <a:gd name="T107" fmla="*/ 2147483646 h 39"/>
              <a:gd name="T108" fmla="*/ 2147483646 w 57"/>
              <a:gd name="T109" fmla="*/ 2147483646 h 39"/>
              <a:gd name="T110" fmla="*/ 2147483646 w 57"/>
              <a:gd name="T111" fmla="*/ 2147483646 h 39"/>
              <a:gd name="T112" fmla="*/ 2147483646 w 57"/>
              <a:gd name="T113" fmla="*/ 2147483646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3" name="Freeform 58"/>
          <p:cNvSpPr>
            <a:spLocks/>
          </p:cNvSpPr>
          <p:nvPr/>
        </p:nvSpPr>
        <p:spPr bwMode="auto">
          <a:xfrm>
            <a:off x="6538913" y="4508500"/>
            <a:ext cx="80962" cy="61913"/>
          </a:xfrm>
          <a:custGeom>
            <a:avLst/>
            <a:gdLst>
              <a:gd name="T0" fmla="*/ 2147483646 w 57"/>
              <a:gd name="T1" fmla="*/ 2147483646 h 39"/>
              <a:gd name="T2" fmla="*/ 2147483646 w 57"/>
              <a:gd name="T3" fmla="*/ 2147483646 h 39"/>
              <a:gd name="T4" fmla="*/ 2147483646 w 57"/>
              <a:gd name="T5" fmla="*/ 2147483646 h 39"/>
              <a:gd name="T6" fmla="*/ 2147483646 w 57"/>
              <a:gd name="T7" fmla="*/ 2147483646 h 39"/>
              <a:gd name="T8" fmla="*/ 2147483646 w 57"/>
              <a:gd name="T9" fmla="*/ 2147483646 h 39"/>
              <a:gd name="T10" fmla="*/ 2147483646 w 57"/>
              <a:gd name="T11" fmla="*/ 2147483646 h 39"/>
              <a:gd name="T12" fmla="*/ 2147483646 w 57"/>
              <a:gd name="T13" fmla="*/ 2147483646 h 39"/>
              <a:gd name="T14" fmla="*/ 0 w 57"/>
              <a:gd name="T15" fmla="*/ 2147483646 h 39"/>
              <a:gd name="T16" fmla="*/ 0 w 57"/>
              <a:gd name="T17" fmla="*/ 2147483646 h 39"/>
              <a:gd name="T18" fmla="*/ 0 w 57"/>
              <a:gd name="T19" fmla="*/ 2147483646 h 39"/>
              <a:gd name="T20" fmla="*/ 0 w 57"/>
              <a:gd name="T21" fmla="*/ 2147483646 h 39"/>
              <a:gd name="T22" fmla="*/ 0 w 57"/>
              <a:gd name="T23" fmla="*/ 2147483646 h 39"/>
              <a:gd name="T24" fmla="*/ 2147483646 w 57"/>
              <a:gd name="T25" fmla="*/ 2147483646 h 39"/>
              <a:gd name="T26" fmla="*/ 2147483646 w 57"/>
              <a:gd name="T27" fmla="*/ 2147483646 h 39"/>
              <a:gd name="T28" fmla="*/ 2147483646 w 57"/>
              <a:gd name="T29" fmla="*/ 2147483646 h 39"/>
              <a:gd name="T30" fmla="*/ 2147483646 w 57"/>
              <a:gd name="T31" fmla="*/ 2147483646 h 39"/>
              <a:gd name="T32" fmla="*/ 2147483646 w 57"/>
              <a:gd name="T33" fmla="*/ 2147483646 h 39"/>
              <a:gd name="T34" fmla="*/ 2147483646 w 57"/>
              <a:gd name="T35" fmla="*/ 2147483646 h 39"/>
              <a:gd name="T36" fmla="*/ 2147483646 w 57"/>
              <a:gd name="T37" fmla="*/ 2147483646 h 39"/>
              <a:gd name="T38" fmla="*/ 2147483646 w 57"/>
              <a:gd name="T39" fmla="*/ 2147483646 h 39"/>
              <a:gd name="T40" fmla="*/ 2147483646 w 57"/>
              <a:gd name="T41" fmla="*/ 2147483646 h 39"/>
              <a:gd name="T42" fmla="*/ 2147483646 w 57"/>
              <a:gd name="T43" fmla="*/ 2147483646 h 39"/>
              <a:gd name="T44" fmla="*/ 2147483646 w 57"/>
              <a:gd name="T45" fmla="*/ 2147483646 h 39"/>
              <a:gd name="T46" fmla="*/ 2147483646 w 57"/>
              <a:gd name="T47" fmla="*/ 2147483646 h 39"/>
              <a:gd name="T48" fmla="*/ 2147483646 w 57"/>
              <a:gd name="T49" fmla="*/ 2147483646 h 39"/>
              <a:gd name="T50" fmla="*/ 2147483646 w 57"/>
              <a:gd name="T51" fmla="*/ 2147483646 h 39"/>
              <a:gd name="T52" fmla="*/ 2147483646 w 57"/>
              <a:gd name="T53" fmla="*/ 2147483646 h 39"/>
              <a:gd name="T54" fmla="*/ 2147483646 w 57"/>
              <a:gd name="T55" fmla="*/ 2147483646 h 39"/>
              <a:gd name="T56" fmla="*/ 2147483646 w 57"/>
              <a:gd name="T57" fmla="*/ 2147483646 h 39"/>
              <a:gd name="T58" fmla="*/ 2147483646 w 57"/>
              <a:gd name="T59" fmla="*/ 2147483646 h 39"/>
              <a:gd name="T60" fmla="*/ 2147483646 w 57"/>
              <a:gd name="T61" fmla="*/ 2147483646 h 39"/>
              <a:gd name="T62" fmla="*/ 2147483646 w 57"/>
              <a:gd name="T63" fmla="*/ 2147483646 h 39"/>
              <a:gd name="T64" fmla="*/ 2147483646 w 57"/>
              <a:gd name="T65" fmla="*/ 2147483646 h 39"/>
              <a:gd name="T66" fmla="*/ 2147483646 w 57"/>
              <a:gd name="T67" fmla="*/ 2147483646 h 39"/>
              <a:gd name="T68" fmla="*/ 2147483646 w 57"/>
              <a:gd name="T69" fmla="*/ 2147483646 h 39"/>
              <a:gd name="T70" fmla="*/ 2147483646 w 57"/>
              <a:gd name="T71" fmla="*/ 2147483646 h 39"/>
              <a:gd name="T72" fmla="*/ 2147483646 w 57"/>
              <a:gd name="T73" fmla="*/ 2147483646 h 39"/>
              <a:gd name="T74" fmla="*/ 2147483646 w 57"/>
              <a:gd name="T75" fmla="*/ 2147483646 h 39"/>
              <a:gd name="T76" fmla="*/ 2147483646 w 57"/>
              <a:gd name="T77" fmla="*/ 2147483646 h 39"/>
              <a:gd name="T78" fmla="*/ 2147483646 w 57"/>
              <a:gd name="T79" fmla="*/ 2147483646 h 39"/>
              <a:gd name="T80" fmla="*/ 2147483646 w 57"/>
              <a:gd name="T81" fmla="*/ 2147483646 h 39"/>
              <a:gd name="T82" fmla="*/ 2147483646 w 57"/>
              <a:gd name="T83" fmla="*/ 2147483646 h 39"/>
              <a:gd name="T84" fmla="*/ 2147483646 w 57"/>
              <a:gd name="T85" fmla="*/ 2147483646 h 39"/>
              <a:gd name="T86" fmla="*/ 2147483646 w 57"/>
              <a:gd name="T87" fmla="*/ 2147483646 h 39"/>
              <a:gd name="T88" fmla="*/ 2147483646 w 57"/>
              <a:gd name="T89" fmla="*/ 2147483646 h 39"/>
              <a:gd name="T90" fmla="*/ 2147483646 w 57"/>
              <a:gd name="T91" fmla="*/ 2147483646 h 39"/>
              <a:gd name="T92" fmla="*/ 2147483646 w 57"/>
              <a:gd name="T93" fmla="*/ 2147483646 h 39"/>
              <a:gd name="T94" fmla="*/ 2147483646 w 57"/>
              <a:gd name="T95" fmla="*/ 2147483646 h 39"/>
              <a:gd name="T96" fmla="*/ 2147483646 w 57"/>
              <a:gd name="T97" fmla="*/ 0 h 39"/>
              <a:gd name="T98" fmla="*/ 2147483646 w 57"/>
              <a:gd name="T99" fmla="*/ 0 h 39"/>
              <a:gd name="T100" fmla="*/ 2147483646 w 57"/>
              <a:gd name="T101" fmla="*/ 0 h 39"/>
              <a:gd name="T102" fmla="*/ 2147483646 w 57"/>
              <a:gd name="T103" fmla="*/ 0 h 39"/>
              <a:gd name="T104" fmla="*/ 2147483646 w 57"/>
              <a:gd name="T105" fmla="*/ 0 h 39"/>
              <a:gd name="T106" fmla="*/ 2147483646 w 57"/>
              <a:gd name="T107" fmla="*/ 2147483646 h 39"/>
              <a:gd name="T108" fmla="*/ 2147483646 w 57"/>
              <a:gd name="T109" fmla="*/ 2147483646 h 39"/>
              <a:gd name="T110" fmla="*/ 2147483646 w 57"/>
              <a:gd name="T111" fmla="*/ 2147483646 h 39"/>
              <a:gd name="T112" fmla="*/ 2147483646 w 57"/>
              <a:gd name="T113" fmla="*/ 2147483646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path>
            </a:pathLst>
          </a:custGeom>
          <a:solidFill>
            <a:srgbClr val="FFFF00"/>
          </a:solidFill>
          <a:ln w="4763">
            <a:solidFill>
              <a:srgbClr val="990000"/>
            </a:solidFill>
            <a:round/>
            <a:headEnd/>
            <a:tailEnd/>
          </a:ln>
        </p:spPr>
        <p:txBody>
          <a:bodyPr/>
          <a:lstStyle/>
          <a:p>
            <a:endParaRPr lang="en-US"/>
          </a:p>
        </p:txBody>
      </p:sp>
      <p:sp>
        <p:nvSpPr>
          <p:cNvPr id="88124" name="Freeform 59"/>
          <p:cNvSpPr>
            <a:spLocks/>
          </p:cNvSpPr>
          <p:nvPr/>
        </p:nvSpPr>
        <p:spPr bwMode="auto">
          <a:xfrm>
            <a:off x="6559550" y="4570413"/>
            <a:ext cx="63500" cy="74612"/>
          </a:xfrm>
          <a:custGeom>
            <a:avLst/>
            <a:gdLst>
              <a:gd name="T0" fmla="*/ 0 w 45"/>
              <a:gd name="T1" fmla="*/ 2147483646 h 47"/>
              <a:gd name="T2" fmla="*/ 0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0 h 47"/>
              <a:gd name="T50" fmla="*/ 2147483646 w 45"/>
              <a:gd name="T51" fmla="*/ 0 h 47"/>
              <a:gd name="T52" fmla="*/ 2147483646 w 45"/>
              <a:gd name="T53" fmla="*/ 0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0 w 45"/>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5" name="Freeform 60"/>
          <p:cNvSpPr>
            <a:spLocks/>
          </p:cNvSpPr>
          <p:nvPr/>
        </p:nvSpPr>
        <p:spPr bwMode="auto">
          <a:xfrm>
            <a:off x="6559550" y="4570413"/>
            <a:ext cx="63500" cy="74612"/>
          </a:xfrm>
          <a:custGeom>
            <a:avLst/>
            <a:gdLst>
              <a:gd name="T0" fmla="*/ 0 w 45"/>
              <a:gd name="T1" fmla="*/ 2147483646 h 47"/>
              <a:gd name="T2" fmla="*/ 0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0 h 47"/>
              <a:gd name="T50" fmla="*/ 2147483646 w 45"/>
              <a:gd name="T51" fmla="*/ 0 h 47"/>
              <a:gd name="T52" fmla="*/ 2147483646 w 45"/>
              <a:gd name="T53" fmla="*/ 0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0 w 45"/>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1588">
            <a:solidFill>
              <a:srgbClr val="990000"/>
            </a:solidFill>
            <a:round/>
            <a:headEnd/>
            <a:tailEnd/>
          </a:ln>
        </p:spPr>
        <p:txBody>
          <a:bodyPr/>
          <a:lstStyle/>
          <a:p>
            <a:endParaRPr lang="en-US"/>
          </a:p>
        </p:txBody>
      </p:sp>
      <p:sp>
        <p:nvSpPr>
          <p:cNvPr id="88126" name="Freeform 61"/>
          <p:cNvSpPr>
            <a:spLocks/>
          </p:cNvSpPr>
          <p:nvPr/>
        </p:nvSpPr>
        <p:spPr bwMode="auto">
          <a:xfrm>
            <a:off x="6559550" y="4570413"/>
            <a:ext cx="63500" cy="74612"/>
          </a:xfrm>
          <a:custGeom>
            <a:avLst/>
            <a:gdLst>
              <a:gd name="T0" fmla="*/ 0 w 45"/>
              <a:gd name="T1" fmla="*/ 2147483646 h 47"/>
              <a:gd name="T2" fmla="*/ 0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0 h 47"/>
              <a:gd name="T50" fmla="*/ 2147483646 w 45"/>
              <a:gd name="T51" fmla="*/ 0 h 47"/>
              <a:gd name="T52" fmla="*/ 2147483646 w 45"/>
              <a:gd name="T53" fmla="*/ 0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0 w 45"/>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4763">
            <a:solidFill>
              <a:srgbClr val="990000"/>
            </a:solidFill>
            <a:round/>
            <a:headEnd/>
            <a:tailEnd/>
          </a:ln>
        </p:spPr>
        <p:txBody>
          <a:bodyPr/>
          <a:lstStyle/>
          <a:p>
            <a:endParaRPr lang="en-US"/>
          </a:p>
        </p:txBody>
      </p:sp>
      <p:sp>
        <p:nvSpPr>
          <p:cNvPr id="88127" name="Freeform 62"/>
          <p:cNvSpPr>
            <a:spLocks/>
          </p:cNvSpPr>
          <p:nvPr/>
        </p:nvSpPr>
        <p:spPr bwMode="auto">
          <a:xfrm>
            <a:off x="6527800" y="4227513"/>
            <a:ext cx="315913" cy="330200"/>
          </a:xfrm>
          <a:custGeom>
            <a:avLst/>
            <a:gdLst>
              <a:gd name="T0" fmla="*/ 2147483646 w 224"/>
              <a:gd name="T1" fmla="*/ 2147483646 h 208"/>
              <a:gd name="T2" fmla="*/ 2147483646 w 224"/>
              <a:gd name="T3" fmla="*/ 2147483646 h 208"/>
              <a:gd name="T4" fmla="*/ 2147483646 w 224"/>
              <a:gd name="T5" fmla="*/ 2147483646 h 208"/>
              <a:gd name="T6" fmla="*/ 2147483646 w 224"/>
              <a:gd name="T7" fmla="*/ 2147483646 h 208"/>
              <a:gd name="T8" fmla="*/ 2147483646 w 224"/>
              <a:gd name="T9" fmla="*/ 2147483646 h 208"/>
              <a:gd name="T10" fmla="*/ 2147483646 w 224"/>
              <a:gd name="T11" fmla="*/ 2147483646 h 208"/>
              <a:gd name="T12" fmla="*/ 2147483646 w 224"/>
              <a:gd name="T13" fmla="*/ 2147483646 h 208"/>
              <a:gd name="T14" fmla="*/ 2147483646 w 224"/>
              <a:gd name="T15" fmla="*/ 2147483646 h 208"/>
              <a:gd name="T16" fmla="*/ 2147483646 w 224"/>
              <a:gd name="T17" fmla="*/ 2147483646 h 208"/>
              <a:gd name="T18" fmla="*/ 2147483646 w 224"/>
              <a:gd name="T19" fmla="*/ 2147483646 h 208"/>
              <a:gd name="T20" fmla="*/ 2147483646 w 224"/>
              <a:gd name="T21" fmla="*/ 2147483646 h 208"/>
              <a:gd name="T22" fmla="*/ 2147483646 w 224"/>
              <a:gd name="T23" fmla="*/ 2147483646 h 208"/>
              <a:gd name="T24" fmla="*/ 2147483646 w 224"/>
              <a:gd name="T25" fmla="*/ 2147483646 h 208"/>
              <a:gd name="T26" fmla="*/ 2147483646 w 224"/>
              <a:gd name="T27" fmla="*/ 2147483646 h 208"/>
              <a:gd name="T28" fmla="*/ 2147483646 w 224"/>
              <a:gd name="T29" fmla="*/ 2147483646 h 208"/>
              <a:gd name="T30" fmla="*/ 2147483646 w 224"/>
              <a:gd name="T31" fmla="*/ 2147483646 h 208"/>
              <a:gd name="T32" fmla="*/ 2147483646 w 224"/>
              <a:gd name="T33" fmla="*/ 2147483646 h 208"/>
              <a:gd name="T34" fmla="*/ 2147483646 w 224"/>
              <a:gd name="T35" fmla="*/ 2147483646 h 208"/>
              <a:gd name="T36" fmla="*/ 2147483646 w 224"/>
              <a:gd name="T37" fmla="*/ 2147483646 h 208"/>
              <a:gd name="T38" fmla="*/ 2147483646 w 224"/>
              <a:gd name="T39" fmla="*/ 2147483646 h 208"/>
              <a:gd name="T40" fmla="*/ 2147483646 w 224"/>
              <a:gd name="T41" fmla="*/ 2147483646 h 208"/>
              <a:gd name="T42" fmla="*/ 2147483646 w 224"/>
              <a:gd name="T43" fmla="*/ 2147483646 h 208"/>
              <a:gd name="T44" fmla="*/ 2147483646 w 224"/>
              <a:gd name="T45" fmla="*/ 2147483646 h 208"/>
              <a:gd name="T46" fmla="*/ 2147483646 w 224"/>
              <a:gd name="T47" fmla="*/ 2147483646 h 208"/>
              <a:gd name="T48" fmla="*/ 2147483646 w 224"/>
              <a:gd name="T49" fmla="*/ 2147483646 h 208"/>
              <a:gd name="T50" fmla="*/ 2147483646 w 224"/>
              <a:gd name="T51" fmla="*/ 2147483646 h 208"/>
              <a:gd name="T52" fmla="*/ 2147483646 w 224"/>
              <a:gd name="T53" fmla="*/ 2147483646 h 208"/>
              <a:gd name="T54" fmla="*/ 2147483646 w 224"/>
              <a:gd name="T55" fmla="*/ 2147483646 h 208"/>
              <a:gd name="T56" fmla="*/ 2147483646 w 224"/>
              <a:gd name="T57" fmla="*/ 2147483646 h 208"/>
              <a:gd name="T58" fmla="*/ 2147483646 w 224"/>
              <a:gd name="T59" fmla="*/ 2147483646 h 208"/>
              <a:gd name="T60" fmla="*/ 2147483646 w 224"/>
              <a:gd name="T61" fmla="*/ 2147483646 h 208"/>
              <a:gd name="T62" fmla="*/ 2147483646 w 224"/>
              <a:gd name="T63" fmla="*/ 2147483646 h 208"/>
              <a:gd name="T64" fmla="*/ 2147483646 w 224"/>
              <a:gd name="T65" fmla="*/ 2147483646 h 208"/>
              <a:gd name="T66" fmla="*/ 2147483646 w 224"/>
              <a:gd name="T67" fmla="*/ 2147483646 h 208"/>
              <a:gd name="T68" fmla="*/ 2147483646 w 224"/>
              <a:gd name="T69" fmla="*/ 2147483646 h 208"/>
              <a:gd name="T70" fmla="*/ 2147483646 w 224"/>
              <a:gd name="T71" fmla="*/ 2147483646 h 208"/>
              <a:gd name="T72" fmla="*/ 2147483646 w 224"/>
              <a:gd name="T73" fmla="*/ 2147483646 h 208"/>
              <a:gd name="T74" fmla="*/ 2147483646 w 224"/>
              <a:gd name="T75" fmla="*/ 0 h 208"/>
              <a:gd name="T76" fmla="*/ 2147483646 w 224"/>
              <a:gd name="T77" fmla="*/ 2147483646 h 208"/>
              <a:gd name="T78" fmla="*/ 2147483646 w 224"/>
              <a:gd name="T79" fmla="*/ 2147483646 h 208"/>
              <a:gd name="T80" fmla="*/ 2147483646 w 224"/>
              <a:gd name="T81" fmla="*/ 2147483646 h 208"/>
              <a:gd name="T82" fmla="*/ 2147483646 w 224"/>
              <a:gd name="T83" fmla="*/ 2147483646 h 208"/>
              <a:gd name="T84" fmla="*/ 2147483646 w 224"/>
              <a:gd name="T85" fmla="*/ 2147483646 h 208"/>
              <a:gd name="T86" fmla="*/ 2147483646 w 224"/>
              <a:gd name="T87" fmla="*/ 2147483646 h 208"/>
              <a:gd name="T88" fmla="*/ 2147483646 w 224"/>
              <a:gd name="T89" fmla="*/ 2147483646 h 208"/>
              <a:gd name="T90" fmla="*/ 2147483646 w 224"/>
              <a:gd name="T91" fmla="*/ 2147483646 h 208"/>
              <a:gd name="T92" fmla="*/ 2147483646 w 224"/>
              <a:gd name="T93" fmla="*/ 2147483646 h 208"/>
              <a:gd name="T94" fmla="*/ 2147483646 w 224"/>
              <a:gd name="T95" fmla="*/ 2147483646 h 208"/>
              <a:gd name="T96" fmla="*/ 0 w 224"/>
              <a:gd name="T97" fmla="*/ 2147483646 h 208"/>
              <a:gd name="T98" fmla="*/ 2147483646 w 224"/>
              <a:gd name="T99" fmla="*/ 2147483646 h 208"/>
              <a:gd name="T100" fmla="*/ 2147483646 w 224"/>
              <a:gd name="T101" fmla="*/ 2147483646 h 208"/>
              <a:gd name="T102" fmla="*/ 2147483646 w 224"/>
              <a:gd name="T103" fmla="*/ 2147483646 h 208"/>
              <a:gd name="T104" fmla="*/ 2147483646 w 224"/>
              <a:gd name="T105" fmla="*/ 2147483646 h 2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4"/>
              <a:gd name="T160" fmla="*/ 0 h 208"/>
              <a:gd name="T161" fmla="*/ 224 w 224"/>
              <a:gd name="T162" fmla="*/ 208 h 2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4" h="208">
                <a:moveTo>
                  <a:pt x="31" y="130"/>
                </a:moveTo>
                <a:lnTo>
                  <a:pt x="35" y="133"/>
                </a:lnTo>
                <a:lnTo>
                  <a:pt x="42" y="136"/>
                </a:lnTo>
                <a:lnTo>
                  <a:pt x="53" y="142"/>
                </a:lnTo>
                <a:lnTo>
                  <a:pt x="65" y="149"/>
                </a:lnTo>
                <a:lnTo>
                  <a:pt x="78" y="158"/>
                </a:lnTo>
                <a:lnTo>
                  <a:pt x="91" y="167"/>
                </a:lnTo>
                <a:lnTo>
                  <a:pt x="106" y="176"/>
                </a:lnTo>
                <a:lnTo>
                  <a:pt x="119" y="186"/>
                </a:lnTo>
                <a:lnTo>
                  <a:pt x="121" y="186"/>
                </a:lnTo>
                <a:lnTo>
                  <a:pt x="124" y="186"/>
                </a:lnTo>
                <a:lnTo>
                  <a:pt x="127" y="188"/>
                </a:lnTo>
                <a:lnTo>
                  <a:pt x="131" y="189"/>
                </a:lnTo>
                <a:lnTo>
                  <a:pt x="134" y="189"/>
                </a:lnTo>
                <a:lnTo>
                  <a:pt x="137" y="191"/>
                </a:lnTo>
                <a:lnTo>
                  <a:pt x="140" y="191"/>
                </a:lnTo>
                <a:lnTo>
                  <a:pt x="146" y="194"/>
                </a:lnTo>
                <a:lnTo>
                  <a:pt x="153" y="197"/>
                </a:lnTo>
                <a:lnTo>
                  <a:pt x="159" y="200"/>
                </a:lnTo>
                <a:lnTo>
                  <a:pt x="164" y="203"/>
                </a:lnTo>
                <a:lnTo>
                  <a:pt x="170" y="205"/>
                </a:lnTo>
                <a:lnTo>
                  <a:pt x="176" y="208"/>
                </a:lnTo>
                <a:lnTo>
                  <a:pt x="181" y="208"/>
                </a:lnTo>
                <a:lnTo>
                  <a:pt x="189" y="208"/>
                </a:lnTo>
                <a:lnTo>
                  <a:pt x="195" y="205"/>
                </a:lnTo>
                <a:lnTo>
                  <a:pt x="199" y="203"/>
                </a:lnTo>
                <a:lnTo>
                  <a:pt x="204" y="197"/>
                </a:lnTo>
                <a:lnTo>
                  <a:pt x="207" y="191"/>
                </a:lnTo>
                <a:lnTo>
                  <a:pt x="210" y="185"/>
                </a:lnTo>
                <a:lnTo>
                  <a:pt x="211" y="177"/>
                </a:lnTo>
                <a:lnTo>
                  <a:pt x="213" y="170"/>
                </a:lnTo>
                <a:lnTo>
                  <a:pt x="214" y="164"/>
                </a:lnTo>
                <a:lnTo>
                  <a:pt x="215" y="163"/>
                </a:lnTo>
                <a:lnTo>
                  <a:pt x="217" y="161"/>
                </a:lnTo>
                <a:lnTo>
                  <a:pt x="217" y="160"/>
                </a:lnTo>
                <a:lnTo>
                  <a:pt x="218" y="157"/>
                </a:lnTo>
                <a:lnTo>
                  <a:pt x="220" y="155"/>
                </a:lnTo>
                <a:lnTo>
                  <a:pt x="221" y="154"/>
                </a:lnTo>
                <a:lnTo>
                  <a:pt x="223" y="152"/>
                </a:lnTo>
                <a:lnTo>
                  <a:pt x="223" y="149"/>
                </a:lnTo>
                <a:lnTo>
                  <a:pt x="221" y="146"/>
                </a:lnTo>
                <a:lnTo>
                  <a:pt x="221" y="142"/>
                </a:lnTo>
                <a:lnTo>
                  <a:pt x="220" y="136"/>
                </a:lnTo>
                <a:lnTo>
                  <a:pt x="218" y="128"/>
                </a:lnTo>
                <a:lnTo>
                  <a:pt x="217" y="123"/>
                </a:lnTo>
                <a:lnTo>
                  <a:pt x="215" y="117"/>
                </a:lnTo>
                <a:lnTo>
                  <a:pt x="213" y="112"/>
                </a:lnTo>
                <a:lnTo>
                  <a:pt x="218" y="108"/>
                </a:lnTo>
                <a:lnTo>
                  <a:pt x="223" y="103"/>
                </a:lnTo>
                <a:lnTo>
                  <a:pt x="224" y="96"/>
                </a:lnTo>
                <a:lnTo>
                  <a:pt x="224" y="88"/>
                </a:lnTo>
                <a:lnTo>
                  <a:pt x="224" y="81"/>
                </a:lnTo>
                <a:lnTo>
                  <a:pt x="223" y="72"/>
                </a:lnTo>
                <a:lnTo>
                  <a:pt x="221" y="65"/>
                </a:lnTo>
                <a:lnTo>
                  <a:pt x="220" y="59"/>
                </a:lnTo>
                <a:lnTo>
                  <a:pt x="220" y="56"/>
                </a:lnTo>
                <a:lnTo>
                  <a:pt x="218" y="54"/>
                </a:lnTo>
                <a:lnTo>
                  <a:pt x="217" y="53"/>
                </a:lnTo>
                <a:lnTo>
                  <a:pt x="215" y="51"/>
                </a:lnTo>
                <a:lnTo>
                  <a:pt x="213" y="50"/>
                </a:lnTo>
                <a:lnTo>
                  <a:pt x="211" y="48"/>
                </a:lnTo>
                <a:lnTo>
                  <a:pt x="210" y="47"/>
                </a:lnTo>
                <a:lnTo>
                  <a:pt x="208" y="46"/>
                </a:lnTo>
                <a:lnTo>
                  <a:pt x="207" y="38"/>
                </a:lnTo>
                <a:lnTo>
                  <a:pt x="204" y="32"/>
                </a:lnTo>
                <a:lnTo>
                  <a:pt x="199" y="26"/>
                </a:lnTo>
                <a:lnTo>
                  <a:pt x="196" y="20"/>
                </a:lnTo>
                <a:lnTo>
                  <a:pt x="192" y="16"/>
                </a:lnTo>
                <a:lnTo>
                  <a:pt x="186" y="11"/>
                </a:lnTo>
                <a:lnTo>
                  <a:pt x="181" y="7"/>
                </a:lnTo>
                <a:lnTo>
                  <a:pt x="176" y="4"/>
                </a:lnTo>
                <a:lnTo>
                  <a:pt x="170" y="1"/>
                </a:lnTo>
                <a:lnTo>
                  <a:pt x="164" y="0"/>
                </a:lnTo>
                <a:lnTo>
                  <a:pt x="158" y="0"/>
                </a:lnTo>
                <a:lnTo>
                  <a:pt x="152" y="0"/>
                </a:lnTo>
                <a:lnTo>
                  <a:pt x="143" y="3"/>
                </a:lnTo>
                <a:lnTo>
                  <a:pt x="133" y="7"/>
                </a:lnTo>
                <a:lnTo>
                  <a:pt x="124" y="13"/>
                </a:lnTo>
                <a:lnTo>
                  <a:pt x="115" y="19"/>
                </a:lnTo>
                <a:lnTo>
                  <a:pt x="105" y="25"/>
                </a:lnTo>
                <a:lnTo>
                  <a:pt x="96" y="29"/>
                </a:lnTo>
                <a:lnTo>
                  <a:pt x="85" y="32"/>
                </a:lnTo>
                <a:lnTo>
                  <a:pt x="76" y="37"/>
                </a:lnTo>
                <a:lnTo>
                  <a:pt x="68" y="40"/>
                </a:lnTo>
                <a:lnTo>
                  <a:pt x="60" y="44"/>
                </a:lnTo>
                <a:lnTo>
                  <a:pt x="51" y="48"/>
                </a:lnTo>
                <a:lnTo>
                  <a:pt x="45" y="53"/>
                </a:lnTo>
                <a:lnTo>
                  <a:pt x="38" y="56"/>
                </a:lnTo>
                <a:lnTo>
                  <a:pt x="34" y="60"/>
                </a:lnTo>
                <a:lnTo>
                  <a:pt x="28" y="65"/>
                </a:lnTo>
                <a:lnTo>
                  <a:pt x="22" y="68"/>
                </a:lnTo>
                <a:lnTo>
                  <a:pt x="17" y="72"/>
                </a:lnTo>
                <a:lnTo>
                  <a:pt x="11" y="75"/>
                </a:lnTo>
                <a:lnTo>
                  <a:pt x="7" y="81"/>
                </a:lnTo>
                <a:lnTo>
                  <a:pt x="2" y="86"/>
                </a:lnTo>
                <a:lnTo>
                  <a:pt x="0" y="91"/>
                </a:lnTo>
                <a:lnTo>
                  <a:pt x="0" y="99"/>
                </a:lnTo>
                <a:lnTo>
                  <a:pt x="1" y="106"/>
                </a:lnTo>
                <a:lnTo>
                  <a:pt x="5" y="114"/>
                </a:lnTo>
                <a:lnTo>
                  <a:pt x="10" y="120"/>
                </a:lnTo>
                <a:lnTo>
                  <a:pt x="16" y="124"/>
                </a:lnTo>
                <a:lnTo>
                  <a:pt x="20" y="127"/>
                </a:lnTo>
                <a:lnTo>
                  <a:pt x="25" y="128"/>
                </a:lnTo>
                <a:lnTo>
                  <a:pt x="29" y="130"/>
                </a:lnTo>
                <a:lnTo>
                  <a:pt x="3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8" name="Freeform 63"/>
          <p:cNvSpPr>
            <a:spLocks/>
          </p:cNvSpPr>
          <p:nvPr/>
        </p:nvSpPr>
        <p:spPr bwMode="auto">
          <a:xfrm>
            <a:off x="6538913" y="4337050"/>
            <a:ext cx="71437" cy="87313"/>
          </a:xfrm>
          <a:custGeom>
            <a:avLst/>
            <a:gdLst>
              <a:gd name="T0" fmla="*/ 2147483646 w 51"/>
              <a:gd name="T1" fmla="*/ 2147483646 h 55"/>
              <a:gd name="T2" fmla="*/ 2147483646 w 51"/>
              <a:gd name="T3" fmla="*/ 2147483646 h 55"/>
              <a:gd name="T4" fmla="*/ 2147483646 w 51"/>
              <a:gd name="T5" fmla="*/ 2147483646 h 55"/>
              <a:gd name="T6" fmla="*/ 2147483646 w 51"/>
              <a:gd name="T7" fmla="*/ 2147483646 h 55"/>
              <a:gd name="T8" fmla="*/ 2147483646 w 51"/>
              <a:gd name="T9" fmla="*/ 2147483646 h 55"/>
              <a:gd name="T10" fmla="*/ 2147483646 w 51"/>
              <a:gd name="T11" fmla="*/ 2147483646 h 55"/>
              <a:gd name="T12" fmla="*/ 2147483646 w 51"/>
              <a:gd name="T13" fmla="*/ 2147483646 h 55"/>
              <a:gd name="T14" fmla="*/ 2147483646 w 51"/>
              <a:gd name="T15" fmla="*/ 2147483646 h 55"/>
              <a:gd name="T16" fmla="*/ 2147483646 w 51"/>
              <a:gd name="T17" fmla="*/ 2147483646 h 55"/>
              <a:gd name="T18" fmla="*/ 2147483646 w 51"/>
              <a:gd name="T19" fmla="*/ 2147483646 h 55"/>
              <a:gd name="T20" fmla="*/ 2147483646 w 51"/>
              <a:gd name="T21" fmla="*/ 2147483646 h 55"/>
              <a:gd name="T22" fmla="*/ 2147483646 w 51"/>
              <a:gd name="T23" fmla="*/ 2147483646 h 55"/>
              <a:gd name="T24" fmla="*/ 2147483646 w 51"/>
              <a:gd name="T25" fmla="*/ 2147483646 h 55"/>
              <a:gd name="T26" fmla="*/ 2147483646 w 51"/>
              <a:gd name="T27" fmla="*/ 2147483646 h 55"/>
              <a:gd name="T28" fmla="*/ 2147483646 w 51"/>
              <a:gd name="T29" fmla="*/ 2147483646 h 55"/>
              <a:gd name="T30" fmla="*/ 2147483646 w 51"/>
              <a:gd name="T31" fmla="*/ 2147483646 h 55"/>
              <a:gd name="T32" fmla="*/ 2147483646 w 51"/>
              <a:gd name="T33" fmla="*/ 2147483646 h 55"/>
              <a:gd name="T34" fmla="*/ 2147483646 w 51"/>
              <a:gd name="T35" fmla="*/ 2147483646 h 55"/>
              <a:gd name="T36" fmla="*/ 2147483646 w 51"/>
              <a:gd name="T37" fmla="*/ 2147483646 h 55"/>
              <a:gd name="T38" fmla="*/ 2147483646 w 51"/>
              <a:gd name="T39" fmla="*/ 2147483646 h 55"/>
              <a:gd name="T40" fmla="*/ 2147483646 w 51"/>
              <a:gd name="T41" fmla="*/ 2147483646 h 55"/>
              <a:gd name="T42" fmla="*/ 2147483646 w 51"/>
              <a:gd name="T43" fmla="*/ 2147483646 h 55"/>
              <a:gd name="T44" fmla="*/ 2147483646 w 51"/>
              <a:gd name="T45" fmla="*/ 2147483646 h 55"/>
              <a:gd name="T46" fmla="*/ 2147483646 w 51"/>
              <a:gd name="T47" fmla="*/ 2147483646 h 55"/>
              <a:gd name="T48" fmla="*/ 2147483646 w 51"/>
              <a:gd name="T49" fmla="*/ 2147483646 h 55"/>
              <a:gd name="T50" fmla="*/ 2147483646 w 51"/>
              <a:gd name="T51" fmla="*/ 2147483646 h 55"/>
              <a:gd name="T52" fmla="*/ 2147483646 w 51"/>
              <a:gd name="T53" fmla="*/ 2147483646 h 55"/>
              <a:gd name="T54" fmla="*/ 2147483646 w 51"/>
              <a:gd name="T55" fmla="*/ 2147483646 h 55"/>
              <a:gd name="T56" fmla="*/ 2147483646 w 51"/>
              <a:gd name="T57" fmla="*/ 2147483646 h 55"/>
              <a:gd name="T58" fmla="*/ 2147483646 w 51"/>
              <a:gd name="T59" fmla="*/ 2147483646 h 55"/>
              <a:gd name="T60" fmla="*/ 2147483646 w 51"/>
              <a:gd name="T61" fmla="*/ 2147483646 h 55"/>
              <a:gd name="T62" fmla="*/ 2147483646 w 51"/>
              <a:gd name="T63" fmla="*/ 2147483646 h 55"/>
              <a:gd name="T64" fmla="*/ 2147483646 w 51"/>
              <a:gd name="T65" fmla="*/ 2147483646 h 55"/>
              <a:gd name="T66" fmla="*/ 2147483646 w 51"/>
              <a:gd name="T67" fmla="*/ 0 h 55"/>
              <a:gd name="T68" fmla="*/ 2147483646 w 51"/>
              <a:gd name="T69" fmla="*/ 0 h 55"/>
              <a:gd name="T70" fmla="*/ 2147483646 w 51"/>
              <a:gd name="T71" fmla="*/ 0 h 55"/>
              <a:gd name="T72" fmla="*/ 2147483646 w 51"/>
              <a:gd name="T73" fmla="*/ 2147483646 h 55"/>
              <a:gd name="T74" fmla="*/ 2147483646 w 51"/>
              <a:gd name="T75" fmla="*/ 2147483646 h 55"/>
              <a:gd name="T76" fmla="*/ 2147483646 w 51"/>
              <a:gd name="T77" fmla="*/ 2147483646 h 55"/>
              <a:gd name="T78" fmla="*/ 2147483646 w 51"/>
              <a:gd name="T79" fmla="*/ 2147483646 h 55"/>
              <a:gd name="T80" fmla="*/ 2147483646 w 51"/>
              <a:gd name="T81" fmla="*/ 2147483646 h 55"/>
              <a:gd name="T82" fmla="*/ 2147483646 w 51"/>
              <a:gd name="T83" fmla="*/ 2147483646 h 55"/>
              <a:gd name="T84" fmla="*/ 2147483646 w 51"/>
              <a:gd name="T85" fmla="*/ 2147483646 h 55"/>
              <a:gd name="T86" fmla="*/ 2147483646 w 51"/>
              <a:gd name="T87" fmla="*/ 2147483646 h 55"/>
              <a:gd name="T88" fmla="*/ 2147483646 w 51"/>
              <a:gd name="T89" fmla="*/ 2147483646 h 55"/>
              <a:gd name="T90" fmla="*/ 2147483646 w 51"/>
              <a:gd name="T91" fmla="*/ 2147483646 h 55"/>
              <a:gd name="T92" fmla="*/ 2147483646 w 51"/>
              <a:gd name="T93" fmla="*/ 2147483646 h 55"/>
              <a:gd name="T94" fmla="*/ 2147483646 w 51"/>
              <a:gd name="T95" fmla="*/ 2147483646 h 55"/>
              <a:gd name="T96" fmla="*/ 2147483646 w 51"/>
              <a:gd name="T97" fmla="*/ 2147483646 h 55"/>
              <a:gd name="T98" fmla="*/ 2147483646 w 51"/>
              <a:gd name="T99" fmla="*/ 2147483646 h 55"/>
              <a:gd name="T100" fmla="*/ 2147483646 w 51"/>
              <a:gd name="T101" fmla="*/ 2147483646 h 55"/>
              <a:gd name="T102" fmla="*/ 2147483646 w 51"/>
              <a:gd name="T103" fmla="*/ 2147483646 h 55"/>
              <a:gd name="T104" fmla="*/ 0 w 51"/>
              <a:gd name="T105" fmla="*/ 2147483646 h 55"/>
              <a:gd name="T106" fmla="*/ 0 w 51"/>
              <a:gd name="T107" fmla="*/ 2147483646 h 55"/>
              <a:gd name="T108" fmla="*/ 0 w 51"/>
              <a:gd name="T109" fmla="*/ 2147483646 h 55"/>
              <a:gd name="T110" fmla="*/ 2147483646 w 51"/>
              <a:gd name="T111" fmla="*/ 2147483646 h 55"/>
              <a:gd name="T112" fmla="*/ 2147483646 w 51"/>
              <a:gd name="T113" fmla="*/ 2147483646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9" name="Freeform 64"/>
          <p:cNvSpPr>
            <a:spLocks/>
          </p:cNvSpPr>
          <p:nvPr/>
        </p:nvSpPr>
        <p:spPr bwMode="auto">
          <a:xfrm>
            <a:off x="6858000" y="4343400"/>
            <a:ext cx="71438" cy="87313"/>
          </a:xfrm>
          <a:custGeom>
            <a:avLst/>
            <a:gdLst>
              <a:gd name="T0" fmla="*/ 2147483646 w 51"/>
              <a:gd name="T1" fmla="*/ 2147483646 h 55"/>
              <a:gd name="T2" fmla="*/ 2147483646 w 51"/>
              <a:gd name="T3" fmla="*/ 2147483646 h 55"/>
              <a:gd name="T4" fmla="*/ 2147483646 w 51"/>
              <a:gd name="T5" fmla="*/ 2147483646 h 55"/>
              <a:gd name="T6" fmla="*/ 2147483646 w 51"/>
              <a:gd name="T7" fmla="*/ 2147483646 h 55"/>
              <a:gd name="T8" fmla="*/ 2147483646 w 51"/>
              <a:gd name="T9" fmla="*/ 2147483646 h 55"/>
              <a:gd name="T10" fmla="*/ 2147483646 w 51"/>
              <a:gd name="T11" fmla="*/ 2147483646 h 55"/>
              <a:gd name="T12" fmla="*/ 2147483646 w 51"/>
              <a:gd name="T13" fmla="*/ 2147483646 h 55"/>
              <a:gd name="T14" fmla="*/ 2147483646 w 51"/>
              <a:gd name="T15" fmla="*/ 2147483646 h 55"/>
              <a:gd name="T16" fmla="*/ 2147483646 w 51"/>
              <a:gd name="T17" fmla="*/ 2147483646 h 55"/>
              <a:gd name="T18" fmla="*/ 2147483646 w 51"/>
              <a:gd name="T19" fmla="*/ 2147483646 h 55"/>
              <a:gd name="T20" fmla="*/ 2147483646 w 51"/>
              <a:gd name="T21" fmla="*/ 2147483646 h 55"/>
              <a:gd name="T22" fmla="*/ 2147483646 w 51"/>
              <a:gd name="T23" fmla="*/ 2147483646 h 55"/>
              <a:gd name="T24" fmla="*/ 2147483646 w 51"/>
              <a:gd name="T25" fmla="*/ 2147483646 h 55"/>
              <a:gd name="T26" fmla="*/ 2147483646 w 51"/>
              <a:gd name="T27" fmla="*/ 2147483646 h 55"/>
              <a:gd name="T28" fmla="*/ 2147483646 w 51"/>
              <a:gd name="T29" fmla="*/ 2147483646 h 55"/>
              <a:gd name="T30" fmla="*/ 2147483646 w 51"/>
              <a:gd name="T31" fmla="*/ 2147483646 h 55"/>
              <a:gd name="T32" fmla="*/ 2147483646 w 51"/>
              <a:gd name="T33" fmla="*/ 2147483646 h 55"/>
              <a:gd name="T34" fmla="*/ 2147483646 w 51"/>
              <a:gd name="T35" fmla="*/ 2147483646 h 55"/>
              <a:gd name="T36" fmla="*/ 2147483646 w 51"/>
              <a:gd name="T37" fmla="*/ 2147483646 h 55"/>
              <a:gd name="T38" fmla="*/ 2147483646 w 51"/>
              <a:gd name="T39" fmla="*/ 2147483646 h 55"/>
              <a:gd name="T40" fmla="*/ 2147483646 w 51"/>
              <a:gd name="T41" fmla="*/ 2147483646 h 55"/>
              <a:gd name="T42" fmla="*/ 2147483646 w 51"/>
              <a:gd name="T43" fmla="*/ 2147483646 h 55"/>
              <a:gd name="T44" fmla="*/ 2147483646 w 51"/>
              <a:gd name="T45" fmla="*/ 2147483646 h 55"/>
              <a:gd name="T46" fmla="*/ 2147483646 w 51"/>
              <a:gd name="T47" fmla="*/ 2147483646 h 55"/>
              <a:gd name="T48" fmla="*/ 2147483646 w 51"/>
              <a:gd name="T49" fmla="*/ 2147483646 h 55"/>
              <a:gd name="T50" fmla="*/ 2147483646 w 51"/>
              <a:gd name="T51" fmla="*/ 2147483646 h 55"/>
              <a:gd name="T52" fmla="*/ 2147483646 w 51"/>
              <a:gd name="T53" fmla="*/ 2147483646 h 55"/>
              <a:gd name="T54" fmla="*/ 2147483646 w 51"/>
              <a:gd name="T55" fmla="*/ 2147483646 h 55"/>
              <a:gd name="T56" fmla="*/ 2147483646 w 51"/>
              <a:gd name="T57" fmla="*/ 2147483646 h 55"/>
              <a:gd name="T58" fmla="*/ 2147483646 w 51"/>
              <a:gd name="T59" fmla="*/ 2147483646 h 55"/>
              <a:gd name="T60" fmla="*/ 2147483646 w 51"/>
              <a:gd name="T61" fmla="*/ 2147483646 h 55"/>
              <a:gd name="T62" fmla="*/ 2147483646 w 51"/>
              <a:gd name="T63" fmla="*/ 2147483646 h 55"/>
              <a:gd name="T64" fmla="*/ 2147483646 w 51"/>
              <a:gd name="T65" fmla="*/ 2147483646 h 55"/>
              <a:gd name="T66" fmla="*/ 2147483646 w 51"/>
              <a:gd name="T67" fmla="*/ 0 h 55"/>
              <a:gd name="T68" fmla="*/ 2147483646 w 51"/>
              <a:gd name="T69" fmla="*/ 0 h 55"/>
              <a:gd name="T70" fmla="*/ 2147483646 w 51"/>
              <a:gd name="T71" fmla="*/ 0 h 55"/>
              <a:gd name="T72" fmla="*/ 2147483646 w 51"/>
              <a:gd name="T73" fmla="*/ 2147483646 h 55"/>
              <a:gd name="T74" fmla="*/ 2147483646 w 51"/>
              <a:gd name="T75" fmla="*/ 2147483646 h 55"/>
              <a:gd name="T76" fmla="*/ 2147483646 w 51"/>
              <a:gd name="T77" fmla="*/ 2147483646 h 55"/>
              <a:gd name="T78" fmla="*/ 2147483646 w 51"/>
              <a:gd name="T79" fmla="*/ 2147483646 h 55"/>
              <a:gd name="T80" fmla="*/ 2147483646 w 51"/>
              <a:gd name="T81" fmla="*/ 2147483646 h 55"/>
              <a:gd name="T82" fmla="*/ 2147483646 w 51"/>
              <a:gd name="T83" fmla="*/ 2147483646 h 55"/>
              <a:gd name="T84" fmla="*/ 2147483646 w 51"/>
              <a:gd name="T85" fmla="*/ 2147483646 h 55"/>
              <a:gd name="T86" fmla="*/ 2147483646 w 51"/>
              <a:gd name="T87" fmla="*/ 2147483646 h 55"/>
              <a:gd name="T88" fmla="*/ 2147483646 w 51"/>
              <a:gd name="T89" fmla="*/ 2147483646 h 55"/>
              <a:gd name="T90" fmla="*/ 2147483646 w 51"/>
              <a:gd name="T91" fmla="*/ 2147483646 h 55"/>
              <a:gd name="T92" fmla="*/ 2147483646 w 51"/>
              <a:gd name="T93" fmla="*/ 2147483646 h 55"/>
              <a:gd name="T94" fmla="*/ 2147483646 w 51"/>
              <a:gd name="T95" fmla="*/ 2147483646 h 55"/>
              <a:gd name="T96" fmla="*/ 2147483646 w 51"/>
              <a:gd name="T97" fmla="*/ 2147483646 h 55"/>
              <a:gd name="T98" fmla="*/ 2147483646 w 51"/>
              <a:gd name="T99" fmla="*/ 2147483646 h 55"/>
              <a:gd name="T100" fmla="*/ 2147483646 w 51"/>
              <a:gd name="T101" fmla="*/ 2147483646 h 55"/>
              <a:gd name="T102" fmla="*/ 2147483646 w 51"/>
              <a:gd name="T103" fmla="*/ 2147483646 h 55"/>
              <a:gd name="T104" fmla="*/ 0 w 51"/>
              <a:gd name="T105" fmla="*/ 2147483646 h 55"/>
              <a:gd name="T106" fmla="*/ 0 w 51"/>
              <a:gd name="T107" fmla="*/ 2147483646 h 55"/>
              <a:gd name="T108" fmla="*/ 0 w 51"/>
              <a:gd name="T109" fmla="*/ 2147483646 h 55"/>
              <a:gd name="T110" fmla="*/ 2147483646 w 51"/>
              <a:gd name="T111" fmla="*/ 2147483646 h 55"/>
              <a:gd name="T112" fmla="*/ 2147483646 w 51"/>
              <a:gd name="T113" fmla="*/ 2147483646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path>
            </a:pathLst>
          </a:custGeom>
          <a:solidFill>
            <a:srgbClr val="FFFF00"/>
          </a:solidFill>
          <a:ln w="4763">
            <a:solidFill>
              <a:srgbClr val="990000"/>
            </a:solidFill>
            <a:round/>
            <a:headEnd/>
            <a:tailEnd/>
          </a:ln>
        </p:spPr>
        <p:txBody>
          <a:bodyPr/>
          <a:lstStyle/>
          <a:p>
            <a:endParaRPr lang="en-US"/>
          </a:p>
        </p:txBody>
      </p:sp>
      <p:sp>
        <p:nvSpPr>
          <p:cNvPr id="88130" name="Freeform 65"/>
          <p:cNvSpPr>
            <a:spLocks/>
          </p:cNvSpPr>
          <p:nvPr/>
        </p:nvSpPr>
        <p:spPr bwMode="auto">
          <a:xfrm>
            <a:off x="6596063" y="4354513"/>
            <a:ext cx="80962" cy="93662"/>
          </a:xfrm>
          <a:custGeom>
            <a:avLst/>
            <a:gdLst>
              <a:gd name="T0" fmla="*/ 0 w 58"/>
              <a:gd name="T1" fmla="*/ 2147483646 h 59"/>
              <a:gd name="T2" fmla="*/ 2147483646 w 58"/>
              <a:gd name="T3" fmla="*/ 2147483646 h 59"/>
              <a:gd name="T4" fmla="*/ 2147483646 w 58"/>
              <a:gd name="T5" fmla="*/ 2147483646 h 59"/>
              <a:gd name="T6" fmla="*/ 2147483646 w 58"/>
              <a:gd name="T7" fmla="*/ 2147483646 h 59"/>
              <a:gd name="T8" fmla="*/ 2147483646 w 58"/>
              <a:gd name="T9" fmla="*/ 2147483646 h 59"/>
              <a:gd name="T10" fmla="*/ 2147483646 w 58"/>
              <a:gd name="T11" fmla="*/ 2147483646 h 59"/>
              <a:gd name="T12" fmla="*/ 2147483646 w 58"/>
              <a:gd name="T13" fmla="*/ 2147483646 h 59"/>
              <a:gd name="T14" fmla="*/ 2147483646 w 58"/>
              <a:gd name="T15" fmla="*/ 2147483646 h 59"/>
              <a:gd name="T16" fmla="*/ 2147483646 w 58"/>
              <a:gd name="T17" fmla="*/ 2147483646 h 59"/>
              <a:gd name="T18" fmla="*/ 2147483646 w 58"/>
              <a:gd name="T19" fmla="*/ 2147483646 h 59"/>
              <a:gd name="T20" fmla="*/ 2147483646 w 58"/>
              <a:gd name="T21" fmla="*/ 2147483646 h 59"/>
              <a:gd name="T22" fmla="*/ 2147483646 w 58"/>
              <a:gd name="T23" fmla="*/ 2147483646 h 59"/>
              <a:gd name="T24" fmla="*/ 2147483646 w 58"/>
              <a:gd name="T25" fmla="*/ 2147483646 h 59"/>
              <a:gd name="T26" fmla="*/ 2147483646 w 58"/>
              <a:gd name="T27" fmla="*/ 2147483646 h 59"/>
              <a:gd name="T28" fmla="*/ 2147483646 w 58"/>
              <a:gd name="T29" fmla="*/ 2147483646 h 59"/>
              <a:gd name="T30" fmla="*/ 2147483646 w 58"/>
              <a:gd name="T31" fmla="*/ 2147483646 h 59"/>
              <a:gd name="T32" fmla="*/ 2147483646 w 58"/>
              <a:gd name="T33" fmla="*/ 2147483646 h 59"/>
              <a:gd name="T34" fmla="*/ 2147483646 w 58"/>
              <a:gd name="T35" fmla="*/ 2147483646 h 59"/>
              <a:gd name="T36" fmla="*/ 2147483646 w 58"/>
              <a:gd name="T37" fmla="*/ 2147483646 h 59"/>
              <a:gd name="T38" fmla="*/ 2147483646 w 58"/>
              <a:gd name="T39" fmla="*/ 2147483646 h 59"/>
              <a:gd name="T40" fmla="*/ 2147483646 w 58"/>
              <a:gd name="T41" fmla="*/ 2147483646 h 59"/>
              <a:gd name="T42" fmla="*/ 2147483646 w 58"/>
              <a:gd name="T43" fmla="*/ 2147483646 h 59"/>
              <a:gd name="T44" fmla="*/ 2147483646 w 58"/>
              <a:gd name="T45" fmla="*/ 2147483646 h 59"/>
              <a:gd name="T46" fmla="*/ 2147483646 w 58"/>
              <a:gd name="T47" fmla="*/ 2147483646 h 59"/>
              <a:gd name="T48" fmla="*/ 2147483646 w 58"/>
              <a:gd name="T49" fmla="*/ 2147483646 h 59"/>
              <a:gd name="T50" fmla="*/ 2147483646 w 58"/>
              <a:gd name="T51" fmla="*/ 2147483646 h 59"/>
              <a:gd name="T52" fmla="*/ 2147483646 w 58"/>
              <a:gd name="T53" fmla="*/ 2147483646 h 59"/>
              <a:gd name="T54" fmla="*/ 2147483646 w 58"/>
              <a:gd name="T55" fmla="*/ 2147483646 h 59"/>
              <a:gd name="T56" fmla="*/ 2147483646 w 58"/>
              <a:gd name="T57" fmla="*/ 2147483646 h 59"/>
              <a:gd name="T58" fmla="*/ 2147483646 w 58"/>
              <a:gd name="T59" fmla="*/ 2147483646 h 59"/>
              <a:gd name="T60" fmla="*/ 2147483646 w 58"/>
              <a:gd name="T61" fmla="*/ 2147483646 h 59"/>
              <a:gd name="T62" fmla="*/ 2147483646 w 58"/>
              <a:gd name="T63" fmla="*/ 2147483646 h 59"/>
              <a:gd name="T64" fmla="*/ 2147483646 w 58"/>
              <a:gd name="T65" fmla="*/ 2147483646 h 59"/>
              <a:gd name="T66" fmla="*/ 2147483646 w 58"/>
              <a:gd name="T67" fmla="*/ 2147483646 h 59"/>
              <a:gd name="T68" fmla="*/ 2147483646 w 58"/>
              <a:gd name="T69" fmla="*/ 2147483646 h 59"/>
              <a:gd name="T70" fmla="*/ 2147483646 w 58"/>
              <a:gd name="T71" fmla="*/ 2147483646 h 59"/>
              <a:gd name="T72" fmla="*/ 2147483646 w 58"/>
              <a:gd name="T73" fmla="*/ 2147483646 h 59"/>
              <a:gd name="T74" fmla="*/ 2147483646 w 58"/>
              <a:gd name="T75" fmla="*/ 2147483646 h 59"/>
              <a:gd name="T76" fmla="*/ 2147483646 w 58"/>
              <a:gd name="T77" fmla="*/ 2147483646 h 59"/>
              <a:gd name="T78" fmla="*/ 2147483646 w 58"/>
              <a:gd name="T79" fmla="*/ 2147483646 h 59"/>
              <a:gd name="T80" fmla="*/ 2147483646 w 58"/>
              <a:gd name="T81" fmla="*/ 2147483646 h 59"/>
              <a:gd name="T82" fmla="*/ 2147483646 w 58"/>
              <a:gd name="T83" fmla="*/ 2147483646 h 59"/>
              <a:gd name="T84" fmla="*/ 2147483646 w 58"/>
              <a:gd name="T85" fmla="*/ 2147483646 h 59"/>
              <a:gd name="T86" fmla="*/ 2147483646 w 58"/>
              <a:gd name="T87" fmla="*/ 2147483646 h 59"/>
              <a:gd name="T88" fmla="*/ 2147483646 w 58"/>
              <a:gd name="T89" fmla="*/ 0 h 59"/>
              <a:gd name="T90" fmla="*/ 2147483646 w 58"/>
              <a:gd name="T91" fmla="*/ 0 h 59"/>
              <a:gd name="T92" fmla="*/ 2147483646 w 58"/>
              <a:gd name="T93" fmla="*/ 2147483646 h 59"/>
              <a:gd name="T94" fmla="*/ 2147483646 w 58"/>
              <a:gd name="T95" fmla="*/ 2147483646 h 59"/>
              <a:gd name="T96" fmla="*/ 2147483646 w 58"/>
              <a:gd name="T97" fmla="*/ 2147483646 h 59"/>
              <a:gd name="T98" fmla="*/ 2147483646 w 58"/>
              <a:gd name="T99" fmla="*/ 2147483646 h 59"/>
              <a:gd name="T100" fmla="*/ 2147483646 w 58"/>
              <a:gd name="T101" fmla="*/ 2147483646 h 59"/>
              <a:gd name="T102" fmla="*/ 2147483646 w 58"/>
              <a:gd name="T103" fmla="*/ 2147483646 h 59"/>
              <a:gd name="T104" fmla="*/ 2147483646 w 58"/>
              <a:gd name="T105" fmla="*/ 2147483646 h 59"/>
              <a:gd name="T106" fmla="*/ 2147483646 w 58"/>
              <a:gd name="T107" fmla="*/ 2147483646 h 59"/>
              <a:gd name="T108" fmla="*/ 2147483646 w 58"/>
              <a:gd name="T109" fmla="*/ 2147483646 h 59"/>
              <a:gd name="T110" fmla="*/ 2147483646 w 58"/>
              <a:gd name="T111" fmla="*/ 2147483646 h 59"/>
              <a:gd name="T112" fmla="*/ 0 w 58"/>
              <a:gd name="T113" fmla="*/ 2147483646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1" name="Freeform 66"/>
          <p:cNvSpPr>
            <a:spLocks/>
          </p:cNvSpPr>
          <p:nvPr/>
        </p:nvSpPr>
        <p:spPr bwMode="auto">
          <a:xfrm>
            <a:off x="6596063" y="4354513"/>
            <a:ext cx="80962" cy="93662"/>
          </a:xfrm>
          <a:custGeom>
            <a:avLst/>
            <a:gdLst>
              <a:gd name="T0" fmla="*/ 0 w 58"/>
              <a:gd name="T1" fmla="*/ 2147483646 h 59"/>
              <a:gd name="T2" fmla="*/ 2147483646 w 58"/>
              <a:gd name="T3" fmla="*/ 2147483646 h 59"/>
              <a:gd name="T4" fmla="*/ 2147483646 w 58"/>
              <a:gd name="T5" fmla="*/ 2147483646 h 59"/>
              <a:gd name="T6" fmla="*/ 2147483646 w 58"/>
              <a:gd name="T7" fmla="*/ 2147483646 h 59"/>
              <a:gd name="T8" fmla="*/ 2147483646 w 58"/>
              <a:gd name="T9" fmla="*/ 2147483646 h 59"/>
              <a:gd name="T10" fmla="*/ 2147483646 w 58"/>
              <a:gd name="T11" fmla="*/ 2147483646 h 59"/>
              <a:gd name="T12" fmla="*/ 2147483646 w 58"/>
              <a:gd name="T13" fmla="*/ 2147483646 h 59"/>
              <a:gd name="T14" fmla="*/ 2147483646 w 58"/>
              <a:gd name="T15" fmla="*/ 2147483646 h 59"/>
              <a:gd name="T16" fmla="*/ 2147483646 w 58"/>
              <a:gd name="T17" fmla="*/ 2147483646 h 59"/>
              <a:gd name="T18" fmla="*/ 2147483646 w 58"/>
              <a:gd name="T19" fmla="*/ 2147483646 h 59"/>
              <a:gd name="T20" fmla="*/ 2147483646 w 58"/>
              <a:gd name="T21" fmla="*/ 2147483646 h 59"/>
              <a:gd name="T22" fmla="*/ 2147483646 w 58"/>
              <a:gd name="T23" fmla="*/ 2147483646 h 59"/>
              <a:gd name="T24" fmla="*/ 2147483646 w 58"/>
              <a:gd name="T25" fmla="*/ 2147483646 h 59"/>
              <a:gd name="T26" fmla="*/ 2147483646 w 58"/>
              <a:gd name="T27" fmla="*/ 2147483646 h 59"/>
              <a:gd name="T28" fmla="*/ 2147483646 w 58"/>
              <a:gd name="T29" fmla="*/ 2147483646 h 59"/>
              <a:gd name="T30" fmla="*/ 2147483646 w 58"/>
              <a:gd name="T31" fmla="*/ 2147483646 h 59"/>
              <a:gd name="T32" fmla="*/ 2147483646 w 58"/>
              <a:gd name="T33" fmla="*/ 2147483646 h 59"/>
              <a:gd name="T34" fmla="*/ 2147483646 w 58"/>
              <a:gd name="T35" fmla="*/ 2147483646 h 59"/>
              <a:gd name="T36" fmla="*/ 2147483646 w 58"/>
              <a:gd name="T37" fmla="*/ 2147483646 h 59"/>
              <a:gd name="T38" fmla="*/ 2147483646 w 58"/>
              <a:gd name="T39" fmla="*/ 2147483646 h 59"/>
              <a:gd name="T40" fmla="*/ 2147483646 w 58"/>
              <a:gd name="T41" fmla="*/ 2147483646 h 59"/>
              <a:gd name="T42" fmla="*/ 2147483646 w 58"/>
              <a:gd name="T43" fmla="*/ 2147483646 h 59"/>
              <a:gd name="T44" fmla="*/ 2147483646 w 58"/>
              <a:gd name="T45" fmla="*/ 2147483646 h 59"/>
              <a:gd name="T46" fmla="*/ 2147483646 w 58"/>
              <a:gd name="T47" fmla="*/ 2147483646 h 59"/>
              <a:gd name="T48" fmla="*/ 2147483646 w 58"/>
              <a:gd name="T49" fmla="*/ 2147483646 h 59"/>
              <a:gd name="T50" fmla="*/ 2147483646 w 58"/>
              <a:gd name="T51" fmla="*/ 2147483646 h 59"/>
              <a:gd name="T52" fmla="*/ 2147483646 w 58"/>
              <a:gd name="T53" fmla="*/ 2147483646 h 59"/>
              <a:gd name="T54" fmla="*/ 2147483646 w 58"/>
              <a:gd name="T55" fmla="*/ 2147483646 h 59"/>
              <a:gd name="T56" fmla="*/ 2147483646 w 58"/>
              <a:gd name="T57" fmla="*/ 2147483646 h 59"/>
              <a:gd name="T58" fmla="*/ 2147483646 w 58"/>
              <a:gd name="T59" fmla="*/ 2147483646 h 59"/>
              <a:gd name="T60" fmla="*/ 2147483646 w 58"/>
              <a:gd name="T61" fmla="*/ 2147483646 h 59"/>
              <a:gd name="T62" fmla="*/ 2147483646 w 58"/>
              <a:gd name="T63" fmla="*/ 2147483646 h 59"/>
              <a:gd name="T64" fmla="*/ 2147483646 w 58"/>
              <a:gd name="T65" fmla="*/ 2147483646 h 59"/>
              <a:gd name="T66" fmla="*/ 2147483646 w 58"/>
              <a:gd name="T67" fmla="*/ 2147483646 h 59"/>
              <a:gd name="T68" fmla="*/ 2147483646 w 58"/>
              <a:gd name="T69" fmla="*/ 2147483646 h 59"/>
              <a:gd name="T70" fmla="*/ 2147483646 w 58"/>
              <a:gd name="T71" fmla="*/ 2147483646 h 59"/>
              <a:gd name="T72" fmla="*/ 2147483646 w 58"/>
              <a:gd name="T73" fmla="*/ 2147483646 h 59"/>
              <a:gd name="T74" fmla="*/ 2147483646 w 58"/>
              <a:gd name="T75" fmla="*/ 2147483646 h 59"/>
              <a:gd name="T76" fmla="*/ 2147483646 w 58"/>
              <a:gd name="T77" fmla="*/ 2147483646 h 59"/>
              <a:gd name="T78" fmla="*/ 2147483646 w 58"/>
              <a:gd name="T79" fmla="*/ 2147483646 h 59"/>
              <a:gd name="T80" fmla="*/ 2147483646 w 58"/>
              <a:gd name="T81" fmla="*/ 2147483646 h 59"/>
              <a:gd name="T82" fmla="*/ 2147483646 w 58"/>
              <a:gd name="T83" fmla="*/ 2147483646 h 59"/>
              <a:gd name="T84" fmla="*/ 2147483646 w 58"/>
              <a:gd name="T85" fmla="*/ 2147483646 h 59"/>
              <a:gd name="T86" fmla="*/ 2147483646 w 58"/>
              <a:gd name="T87" fmla="*/ 2147483646 h 59"/>
              <a:gd name="T88" fmla="*/ 2147483646 w 58"/>
              <a:gd name="T89" fmla="*/ 0 h 59"/>
              <a:gd name="T90" fmla="*/ 2147483646 w 58"/>
              <a:gd name="T91" fmla="*/ 0 h 59"/>
              <a:gd name="T92" fmla="*/ 2147483646 w 58"/>
              <a:gd name="T93" fmla="*/ 2147483646 h 59"/>
              <a:gd name="T94" fmla="*/ 2147483646 w 58"/>
              <a:gd name="T95" fmla="*/ 2147483646 h 59"/>
              <a:gd name="T96" fmla="*/ 2147483646 w 58"/>
              <a:gd name="T97" fmla="*/ 2147483646 h 59"/>
              <a:gd name="T98" fmla="*/ 2147483646 w 58"/>
              <a:gd name="T99" fmla="*/ 2147483646 h 59"/>
              <a:gd name="T100" fmla="*/ 2147483646 w 58"/>
              <a:gd name="T101" fmla="*/ 2147483646 h 59"/>
              <a:gd name="T102" fmla="*/ 2147483646 w 58"/>
              <a:gd name="T103" fmla="*/ 2147483646 h 59"/>
              <a:gd name="T104" fmla="*/ 2147483646 w 58"/>
              <a:gd name="T105" fmla="*/ 2147483646 h 59"/>
              <a:gd name="T106" fmla="*/ 2147483646 w 58"/>
              <a:gd name="T107" fmla="*/ 2147483646 h 59"/>
              <a:gd name="T108" fmla="*/ 2147483646 w 58"/>
              <a:gd name="T109" fmla="*/ 2147483646 h 59"/>
              <a:gd name="T110" fmla="*/ 2147483646 w 58"/>
              <a:gd name="T111" fmla="*/ 2147483646 h 59"/>
              <a:gd name="T112" fmla="*/ 0 w 58"/>
              <a:gd name="T113" fmla="*/ 2147483646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1588">
            <a:solidFill>
              <a:srgbClr val="990000"/>
            </a:solidFill>
            <a:round/>
            <a:headEnd/>
            <a:tailEnd/>
          </a:ln>
        </p:spPr>
        <p:txBody>
          <a:bodyPr/>
          <a:lstStyle/>
          <a:p>
            <a:endParaRPr lang="en-US"/>
          </a:p>
        </p:txBody>
      </p:sp>
      <p:sp>
        <p:nvSpPr>
          <p:cNvPr id="88132" name="Freeform 67"/>
          <p:cNvSpPr>
            <a:spLocks/>
          </p:cNvSpPr>
          <p:nvPr/>
        </p:nvSpPr>
        <p:spPr bwMode="auto">
          <a:xfrm>
            <a:off x="6596063" y="4354513"/>
            <a:ext cx="80962" cy="93662"/>
          </a:xfrm>
          <a:custGeom>
            <a:avLst/>
            <a:gdLst>
              <a:gd name="T0" fmla="*/ 0 w 58"/>
              <a:gd name="T1" fmla="*/ 2147483646 h 59"/>
              <a:gd name="T2" fmla="*/ 2147483646 w 58"/>
              <a:gd name="T3" fmla="*/ 2147483646 h 59"/>
              <a:gd name="T4" fmla="*/ 2147483646 w 58"/>
              <a:gd name="T5" fmla="*/ 2147483646 h 59"/>
              <a:gd name="T6" fmla="*/ 2147483646 w 58"/>
              <a:gd name="T7" fmla="*/ 2147483646 h 59"/>
              <a:gd name="T8" fmla="*/ 2147483646 w 58"/>
              <a:gd name="T9" fmla="*/ 2147483646 h 59"/>
              <a:gd name="T10" fmla="*/ 2147483646 w 58"/>
              <a:gd name="T11" fmla="*/ 2147483646 h 59"/>
              <a:gd name="T12" fmla="*/ 2147483646 w 58"/>
              <a:gd name="T13" fmla="*/ 2147483646 h 59"/>
              <a:gd name="T14" fmla="*/ 2147483646 w 58"/>
              <a:gd name="T15" fmla="*/ 2147483646 h 59"/>
              <a:gd name="T16" fmla="*/ 2147483646 w 58"/>
              <a:gd name="T17" fmla="*/ 2147483646 h 59"/>
              <a:gd name="T18" fmla="*/ 2147483646 w 58"/>
              <a:gd name="T19" fmla="*/ 2147483646 h 59"/>
              <a:gd name="T20" fmla="*/ 2147483646 w 58"/>
              <a:gd name="T21" fmla="*/ 2147483646 h 59"/>
              <a:gd name="T22" fmla="*/ 2147483646 w 58"/>
              <a:gd name="T23" fmla="*/ 2147483646 h 59"/>
              <a:gd name="T24" fmla="*/ 2147483646 w 58"/>
              <a:gd name="T25" fmla="*/ 2147483646 h 59"/>
              <a:gd name="T26" fmla="*/ 2147483646 w 58"/>
              <a:gd name="T27" fmla="*/ 2147483646 h 59"/>
              <a:gd name="T28" fmla="*/ 2147483646 w 58"/>
              <a:gd name="T29" fmla="*/ 2147483646 h 59"/>
              <a:gd name="T30" fmla="*/ 2147483646 w 58"/>
              <a:gd name="T31" fmla="*/ 2147483646 h 59"/>
              <a:gd name="T32" fmla="*/ 2147483646 w 58"/>
              <a:gd name="T33" fmla="*/ 2147483646 h 59"/>
              <a:gd name="T34" fmla="*/ 2147483646 w 58"/>
              <a:gd name="T35" fmla="*/ 2147483646 h 59"/>
              <a:gd name="T36" fmla="*/ 2147483646 w 58"/>
              <a:gd name="T37" fmla="*/ 2147483646 h 59"/>
              <a:gd name="T38" fmla="*/ 2147483646 w 58"/>
              <a:gd name="T39" fmla="*/ 2147483646 h 59"/>
              <a:gd name="T40" fmla="*/ 2147483646 w 58"/>
              <a:gd name="T41" fmla="*/ 2147483646 h 59"/>
              <a:gd name="T42" fmla="*/ 2147483646 w 58"/>
              <a:gd name="T43" fmla="*/ 2147483646 h 59"/>
              <a:gd name="T44" fmla="*/ 2147483646 w 58"/>
              <a:gd name="T45" fmla="*/ 2147483646 h 59"/>
              <a:gd name="T46" fmla="*/ 2147483646 w 58"/>
              <a:gd name="T47" fmla="*/ 2147483646 h 59"/>
              <a:gd name="T48" fmla="*/ 2147483646 w 58"/>
              <a:gd name="T49" fmla="*/ 2147483646 h 59"/>
              <a:gd name="T50" fmla="*/ 2147483646 w 58"/>
              <a:gd name="T51" fmla="*/ 2147483646 h 59"/>
              <a:gd name="T52" fmla="*/ 2147483646 w 58"/>
              <a:gd name="T53" fmla="*/ 2147483646 h 59"/>
              <a:gd name="T54" fmla="*/ 2147483646 w 58"/>
              <a:gd name="T55" fmla="*/ 2147483646 h 59"/>
              <a:gd name="T56" fmla="*/ 2147483646 w 58"/>
              <a:gd name="T57" fmla="*/ 2147483646 h 59"/>
              <a:gd name="T58" fmla="*/ 2147483646 w 58"/>
              <a:gd name="T59" fmla="*/ 2147483646 h 59"/>
              <a:gd name="T60" fmla="*/ 2147483646 w 58"/>
              <a:gd name="T61" fmla="*/ 2147483646 h 59"/>
              <a:gd name="T62" fmla="*/ 2147483646 w 58"/>
              <a:gd name="T63" fmla="*/ 2147483646 h 59"/>
              <a:gd name="T64" fmla="*/ 2147483646 w 58"/>
              <a:gd name="T65" fmla="*/ 2147483646 h 59"/>
              <a:gd name="T66" fmla="*/ 2147483646 w 58"/>
              <a:gd name="T67" fmla="*/ 2147483646 h 59"/>
              <a:gd name="T68" fmla="*/ 2147483646 w 58"/>
              <a:gd name="T69" fmla="*/ 2147483646 h 59"/>
              <a:gd name="T70" fmla="*/ 2147483646 w 58"/>
              <a:gd name="T71" fmla="*/ 2147483646 h 59"/>
              <a:gd name="T72" fmla="*/ 2147483646 w 58"/>
              <a:gd name="T73" fmla="*/ 2147483646 h 59"/>
              <a:gd name="T74" fmla="*/ 2147483646 w 58"/>
              <a:gd name="T75" fmla="*/ 2147483646 h 59"/>
              <a:gd name="T76" fmla="*/ 2147483646 w 58"/>
              <a:gd name="T77" fmla="*/ 2147483646 h 59"/>
              <a:gd name="T78" fmla="*/ 2147483646 w 58"/>
              <a:gd name="T79" fmla="*/ 2147483646 h 59"/>
              <a:gd name="T80" fmla="*/ 2147483646 w 58"/>
              <a:gd name="T81" fmla="*/ 2147483646 h 59"/>
              <a:gd name="T82" fmla="*/ 2147483646 w 58"/>
              <a:gd name="T83" fmla="*/ 2147483646 h 59"/>
              <a:gd name="T84" fmla="*/ 2147483646 w 58"/>
              <a:gd name="T85" fmla="*/ 2147483646 h 59"/>
              <a:gd name="T86" fmla="*/ 2147483646 w 58"/>
              <a:gd name="T87" fmla="*/ 2147483646 h 59"/>
              <a:gd name="T88" fmla="*/ 2147483646 w 58"/>
              <a:gd name="T89" fmla="*/ 0 h 59"/>
              <a:gd name="T90" fmla="*/ 2147483646 w 58"/>
              <a:gd name="T91" fmla="*/ 0 h 59"/>
              <a:gd name="T92" fmla="*/ 2147483646 w 58"/>
              <a:gd name="T93" fmla="*/ 2147483646 h 59"/>
              <a:gd name="T94" fmla="*/ 2147483646 w 58"/>
              <a:gd name="T95" fmla="*/ 2147483646 h 59"/>
              <a:gd name="T96" fmla="*/ 2147483646 w 58"/>
              <a:gd name="T97" fmla="*/ 2147483646 h 59"/>
              <a:gd name="T98" fmla="*/ 2147483646 w 58"/>
              <a:gd name="T99" fmla="*/ 2147483646 h 59"/>
              <a:gd name="T100" fmla="*/ 2147483646 w 58"/>
              <a:gd name="T101" fmla="*/ 2147483646 h 59"/>
              <a:gd name="T102" fmla="*/ 2147483646 w 58"/>
              <a:gd name="T103" fmla="*/ 2147483646 h 59"/>
              <a:gd name="T104" fmla="*/ 2147483646 w 58"/>
              <a:gd name="T105" fmla="*/ 2147483646 h 59"/>
              <a:gd name="T106" fmla="*/ 2147483646 w 58"/>
              <a:gd name="T107" fmla="*/ 2147483646 h 59"/>
              <a:gd name="T108" fmla="*/ 2147483646 w 58"/>
              <a:gd name="T109" fmla="*/ 2147483646 h 59"/>
              <a:gd name="T110" fmla="*/ 2147483646 w 58"/>
              <a:gd name="T111" fmla="*/ 2147483646 h 59"/>
              <a:gd name="T112" fmla="*/ 0 w 58"/>
              <a:gd name="T113" fmla="*/ 2147483646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4763">
            <a:solidFill>
              <a:srgbClr val="990000"/>
            </a:solidFill>
            <a:round/>
            <a:headEnd/>
            <a:tailEnd/>
          </a:ln>
        </p:spPr>
        <p:txBody>
          <a:bodyPr/>
          <a:lstStyle/>
          <a:p>
            <a:endParaRPr lang="en-US"/>
          </a:p>
        </p:txBody>
      </p:sp>
      <p:sp>
        <p:nvSpPr>
          <p:cNvPr id="88133" name="Freeform 68"/>
          <p:cNvSpPr>
            <a:spLocks/>
          </p:cNvSpPr>
          <p:nvPr/>
        </p:nvSpPr>
        <p:spPr bwMode="auto">
          <a:xfrm>
            <a:off x="6610350" y="4273550"/>
            <a:ext cx="76200" cy="77788"/>
          </a:xfrm>
          <a:custGeom>
            <a:avLst/>
            <a:gdLst>
              <a:gd name="T0" fmla="*/ 2147483646 w 53"/>
              <a:gd name="T1" fmla="*/ 2147483646 h 49"/>
              <a:gd name="T2" fmla="*/ 2147483646 w 53"/>
              <a:gd name="T3" fmla="*/ 2147483646 h 49"/>
              <a:gd name="T4" fmla="*/ 0 w 53"/>
              <a:gd name="T5" fmla="*/ 2147483646 h 49"/>
              <a:gd name="T6" fmla="*/ 2147483646 w 53"/>
              <a:gd name="T7" fmla="*/ 2147483646 h 49"/>
              <a:gd name="T8" fmla="*/ 2147483646 w 53"/>
              <a:gd name="T9" fmla="*/ 2147483646 h 49"/>
              <a:gd name="T10" fmla="*/ 2147483646 w 53"/>
              <a:gd name="T11" fmla="*/ 2147483646 h 49"/>
              <a:gd name="T12" fmla="*/ 2147483646 w 53"/>
              <a:gd name="T13" fmla="*/ 2147483646 h 49"/>
              <a:gd name="T14" fmla="*/ 2147483646 w 53"/>
              <a:gd name="T15" fmla="*/ 2147483646 h 49"/>
              <a:gd name="T16" fmla="*/ 2147483646 w 53"/>
              <a:gd name="T17" fmla="*/ 2147483646 h 49"/>
              <a:gd name="T18" fmla="*/ 2147483646 w 53"/>
              <a:gd name="T19" fmla="*/ 2147483646 h 49"/>
              <a:gd name="T20" fmla="*/ 2147483646 w 53"/>
              <a:gd name="T21" fmla="*/ 2147483646 h 49"/>
              <a:gd name="T22" fmla="*/ 2147483646 w 53"/>
              <a:gd name="T23" fmla="*/ 2147483646 h 49"/>
              <a:gd name="T24" fmla="*/ 2147483646 w 53"/>
              <a:gd name="T25" fmla="*/ 2147483646 h 49"/>
              <a:gd name="T26" fmla="*/ 2147483646 w 53"/>
              <a:gd name="T27" fmla="*/ 2147483646 h 49"/>
              <a:gd name="T28" fmla="*/ 2147483646 w 53"/>
              <a:gd name="T29" fmla="*/ 2147483646 h 49"/>
              <a:gd name="T30" fmla="*/ 2147483646 w 53"/>
              <a:gd name="T31" fmla="*/ 2147483646 h 49"/>
              <a:gd name="T32" fmla="*/ 2147483646 w 53"/>
              <a:gd name="T33" fmla="*/ 2147483646 h 49"/>
              <a:gd name="T34" fmla="*/ 2147483646 w 53"/>
              <a:gd name="T35" fmla="*/ 2147483646 h 49"/>
              <a:gd name="T36" fmla="*/ 2147483646 w 53"/>
              <a:gd name="T37" fmla="*/ 2147483646 h 49"/>
              <a:gd name="T38" fmla="*/ 2147483646 w 53"/>
              <a:gd name="T39" fmla="*/ 2147483646 h 49"/>
              <a:gd name="T40" fmla="*/ 2147483646 w 53"/>
              <a:gd name="T41" fmla="*/ 0 h 49"/>
              <a:gd name="T42" fmla="*/ 2147483646 w 53"/>
              <a:gd name="T43" fmla="*/ 0 h 49"/>
              <a:gd name="T44" fmla="*/ 2147483646 w 53"/>
              <a:gd name="T45" fmla="*/ 0 h 49"/>
              <a:gd name="T46" fmla="*/ 2147483646 w 53"/>
              <a:gd name="T47" fmla="*/ 2147483646 h 49"/>
              <a:gd name="T48" fmla="*/ 2147483646 w 53"/>
              <a:gd name="T49" fmla="*/ 2147483646 h 49"/>
              <a:gd name="T50" fmla="*/ 2147483646 w 53"/>
              <a:gd name="T51" fmla="*/ 2147483646 h 49"/>
              <a:gd name="T52" fmla="*/ 2147483646 w 53"/>
              <a:gd name="T53" fmla="*/ 2147483646 h 49"/>
              <a:gd name="T54" fmla="*/ 2147483646 w 53"/>
              <a:gd name="T55" fmla="*/ 2147483646 h 49"/>
              <a:gd name="T56" fmla="*/ 2147483646 w 53"/>
              <a:gd name="T57" fmla="*/ 2147483646 h 49"/>
              <a:gd name="T58" fmla="*/ 2147483646 w 53"/>
              <a:gd name="T59" fmla="*/ 2147483646 h 49"/>
              <a:gd name="T60" fmla="*/ 2147483646 w 53"/>
              <a:gd name="T61" fmla="*/ 2147483646 h 49"/>
              <a:gd name="T62" fmla="*/ 2147483646 w 53"/>
              <a:gd name="T63" fmla="*/ 2147483646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
              <a:gd name="T97" fmla="*/ 0 h 49"/>
              <a:gd name="T98" fmla="*/ 53 w 53"/>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4" name="Freeform 69"/>
          <p:cNvSpPr>
            <a:spLocks/>
          </p:cNvSpPr>
          <p:nvPr/>
        </p:nvSpPr>
        <p:spPr bwMode="auto">
          <a:xfrm>
            <a:off x="6610350" y="4273550"/>
            <a:ext cx="76200" cy="77788"/>
          </a:xfrm>
          <a:custGeom>
            <a:avLst/>
            <a:gdLst>
              <a:gd name="T0" fmla="*/ 2147483646 w 53"/>
              <a:gd name="T1" fmla="*/ 2147483646 h 49"/>
              <a:gd name="T2" fmla="*/ 2147483646 w 53"/>
              <a:gd name="T3" fmla="*/ 2147483646 h 49"/>
              <a:gd name="T4" fmla="*/ 0 w 53"/>
              <a:gd name="T5" fmla="*/ 2147483646 h 49"/>
              <a:gd name="T6" fmla="*/ 2147483646 w 53"/>
              <a:gd name="T7" fmla="*/ 2147483646 h 49"/>
              <a:gd name="T8" fmla="*/ 2147483646 w 53"/>
              <a:gd name="T9" fmla="*/ 2147483646 h 49"/>
              <a:gd name="T10" fmla="*/ 2147483646 w 53"/>
              <a:gd name="T11" fmla="*/ 2147483646 h 49"/>
              <a:gd name="T12" fmla="*/ 2147483646 w 53"/>
              <a:gd name="T13" fmla="*/ 2147483646 h 49"/>
              <a:gd name="T14" fmla="*/ 2147483646 w 53"/>
              <a:gd name="T15" fmla="*/ 2147483646 h 49"/>
              <a:gd name="T16" fmla="*/ 2147483646 w 53"/>
              <a:gd name="T17" fmla="*/ 2147483646 h 49"/>
              <a:gd name="T18" fmla="*/ 2147483646 w 53"/>
              <a:gd name="T19" fmla="*/ 2147483646 h 49"/>
              <a:gd name="T20" fmla="*/ 2147483646 w 53"/>
              <a:gd name="T21" fmla="*/ 2147483646 h 49"/>
              <a:gd name="T22" fmla="*/ 2147483646 w 53"/>
              <a:gd name="T23" fmla="*/ 2147483646 h 49"/>
              <a:gd name="T24" fmla="*/ 2147483646 w 53"/>
              <a:gd name="T25" fmla="*/ 2147483646 h 49"/>
              <a:gd name="T26" fmla="*/ 2147483646 w 53"/>
              <a:gd name="T27" fmla="*/ 2147483646 h 49"/>
              <a:gd name="T28" fmla="*/ 2147483646 w 53"/>
              <a:gd name="T29" fmla="*/ 2147483646 h 49"/>
              <a:gd name="T30" fmla="*/ 2147483646 w 53"/>
              <a:gd name="T31" fmla="*/ 2147483646 h 49"/>
              <a:gd name="T32" fmla="*/ 2147483646 w 53"/>
              <a:gd name="T33" fmla="*/ 2147483646 h 49"/>
              <a:gd name="T34" fmla="*/ 2147483646 w 53"/>
              <a:gd name="T35" fmla="*/ 2147483646 h 49"/>
              <a:gd name="T36" fmla="*/ 2147483646 w 53"/>
              <a:gd name="T37" fmla="*/ 2147483646 h 49"/>
              <a:gd name="T38" fmla="*/ 2147483646 w 53"/>
              <a:gd name="T39" fmla="*/ 2147483646 h 49"/>
              <a:gd name="T40" fmla="*/ 2147483646 w 53"/>
              <a:gd name="T41" fmla="*/ 0 h 49"/>
              <a:gd name="T42" fmla="*/ 2147483646 w 53"/>
              <a:gd name="T43" fmla="*/ 0 h 49"/>
              <a:gd name="T44" fmla="*/ 2147483646 w 53"/>
              <a:gd name="T45" fmla="*/ 0 h 49"/>
              <a:gd name="T46" fmla="*/ 2147483646 w 53"/>
              <a:gd name="T47" fmla="*/ 2147483646 h 49"/>
              <a:gd name="T48" fmla="*/ 2147483646 w 53"/>
              <a:gd name="T49" fmla="*/ 2147483646 h 49"/>
              <a:gd name="T50" fmla="*/ 2147483646 w 53"/>
              <a:gd name="T51" fmla="*/ 2147483646 h 49"/>
              <a:gd name="T52" fmla="*/ 2147483646 w 53"/>
              <a:gd name="T53" fmla="*/ 2147483646 h 49"/>
              <a:gd name="T54" fmla="*/ 2147483646 w 53"/>
              <a:gd name="T55" fmla="*/ 2147483646 h 49"/>
              <a:gd name="T56" fmla="*/ 2147483646 w 53"/>
              <a:gd name="T57" fmla="*/ 2147483646 h 49"/>
              <a:gd name="T58" fmla="*/ 2147483646 w 53"/>
              <a:gd name="T59" fmla="*/ 2147483646 h 49"/>
              <a:gd name="T60" fmla="*/ 2147483646 w 53"/>
              <a:gd name="T61" fmla="*/ 2147483646 h 49"/>
              <a:gd name="T62" fmla="*/ 2147483646 w 53"/>
              <a:gd name="T63" fmla="*/ 2147483646 h 49"/>
              <a:gd name="T64" fmla="*/ 2147483646 w 53"/>
              <a:gd name="T65" fmla="*/ 2147483646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49"/>
              <a:gd name="T101" fmla="*/ 53 w 53"/>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path>
            </a:pathLst>
          </a:custGeom>
          <a:solidFill>
            <a:srgbClr val="FFFF00"/>
          </a:solidFill>
          <a:ln w="4763">
            <a:solidFill>
              <a:srgbClr val="990000"/>
            </a:solidFill>
            <a:round/>
            <a:headEnd/>
            <a:tailEnd/>
          </a:ln>
        </p:spPr>
        <p:txBody>
          <a:bodyPr/>
          <a:lstStyle/>
          <a:p>
            <a:endParaRPr lang="en-US"/>
          </a:p>
        </p:txBody>
      </p:sp>
      <p:sp>
        <p:nvSpPr>
          <p:cNvPr id="88135" name="Freeform 70"/>
          <p:cNvSpPr>
            <a:spLocks/>
          </p:cNvSpPr>
          <p:nvPr/>
        </p:nvSpPr>
        <p:spPr bwMode="auto">
          <a:xfrm>
            <a:off x="6654800" y="4424363"/>
            <a:ext cx="79375" cy="84137"/>
          </a:xfrm>
          <a:custGeom>
            <a:avLst/>
            <a:gdLst>
              <a:gd name="T0" fmla="*/ 2147483646 w 56"/>
              <a:gd name="T1" fmla="*/ 2147483646 h 53"/>
              <a:gd name="T2" fmla="*/ 2147483646 w 56"/>
              <a:gd name="T3" fmla="*/ 2147483646 h 53"/>
              <a:gd name="T4" fmla="*/ 2147483646 w 56"/>
              <a:gd name="T5" fmla="*/ 2147483646 h 53"/>
              <a:gd name="T6" fmla="*/ 2147483646 w 56"/>
              <a:gd name="T7" fmla="*/ 2147483646 h 53"/>
              <a:gd name="T8" fmla="*/ 2147483646 w 56"/>
              <a:gd name="T9" fmla="*/ 2147483646 h 53"/>
              <a:gd name="T10" fmla="*/ 2147483646 w 56"/>
              <a:gd name="T11" fmla="*/ 2147483646 h 53"/>
              <a:gd name="T12" fmla="*/ 2147483646 w 56"/>
              <a:gd name="T13" fmla="*/ 2147483646 h 53"/>
              <a:gd name="T14" fmla="*/ 2147483646 w 56"/>
              <a:gd name="T15" fmla="*/ 2147483646 h 53"/>
              <a:gd name="T16" fmla="*/ 2147483646 w 56"/>
              <a:gd name="T17" fmla="*/ 2147483646 h 53"/>
              <a:gd name="T18" fmla="*/ 2147483646 w 56"/>
              <a:gd name="T19" fmla="*/ 2147483646 h 53"/>
              <a:gd name="T20" fmla="*/ 2147483646 w 56"/>
              <a:gd name="T21" fmla="*/ 2147483646 h 53"/>
              <a:gd name="T22" fmla="*/ 2147483646 w 56"/>
              <a:gd name="T23" fmla="*/ 2147483646 h 53"/>
              <a:gd name="T24" fmla="*/ 2147483646 w 56"/>
              <a:gd name="T25" fmla="*/ 2147483646 h 53"/>
              <a:gd name="T26" fmla="*/ 2147483646 w 56"/>
              <a:gd name="T27" fmla="*/ 2147483646 h 53"/>
              <a:gd name="T28" fmla="*/ 2147483646 w 56"/>
              <a:gd name="T29" fmla="*/ 2147483646 h 53"/>
              <a:gd name="T30" fmla="*/ 2147483646 w 56"/>
              <a:gd name="T31" fmla="*/ 2147483646 h 53"/>
              <a:gd name="T32" fmla="*/ 2147483646 w 56"/>
              <a:gd name="T33" fmla="*/ 2147483646 h 53"/>
              <a:gd name="T34" fmla="*/ 2147483646 w 56"/>
              <a:gd name="T35" fmla="*/ 2147483646 h 53"/>
              <a:gd name="T36" fmla="*/ 2147483646 w 56"/>
              <a:gd name="T37" fmla="*/ 2147483646 h 53"/>
              <a:gd name="T38" fmla="*/ 2147483646 w 56"/>
              <a:gd name="T39" fmla="*/ 2147483646 h 53"/>
              <a:gd name="T40" fmla="*/ 2147483646 w 56"/>
              <a:gd name="T41" fmla="*/ 2147483646 h 53"/>
              <a:gd name="T42" fmla="*/ 2147483646 w 56"/>
              <a:gd name="T43" fmla="*/ 2147483646 h 53"/>
              <a:gd name="T44" fmla="*/ 2147483646 w 56"/>
              <a:gd name="T45" fmla="*/ 2147483646 h 53"/>
              <a:gd name="T46" fmla="*/ 2147483646 w 56"/>
              <a:gd name="T47" fmla="*/ 2147483646 h 53"/>
              <a:gd name="T48" fmla="*/ 2147483646 w 56"/>
              <a:gd name="T49" fmla="*/ 2147483646 h 53"/>
              <a:gd name="T50" fmla="*/ 2147483646 w 56"/>
              <a:gd name="T51" fmla="*/ 2147483646 h 53"/>
              <a:gd name="T52" fmla="*/ 2147483646 w 56"/>
              <a:gd name="T53" fmla="*/ 2147483646 h 53"/>
              <a:gd name="T54" fmla="*/ 2147483646 w 56"/>
              <a:gd name="T55" fmla="*/ 2147483646 h 53"/>
              <a:gd name="T56" fmla="*/ 2147483646 w 56"/>
              <a:gd name="T57" fmla="*/ 2147483646 h 53"/>
              <a:gd name="T58" fmla="*/ 2147483646 w 56"/>
              <a:gd name="T59" fmla="*/ 2147483646 h 53"/>
              <a:gd name="T60" fmla="*/ 2147483646 w 56"/>
              <a:gd name="T61" fmla="*/ 2147483646 h 53"/>
              <a:gd name="T62" fmla="*/ 2147483646 w 56"/>
              <a:gd name="T63" fmla="*/ 2147483646 h 53"/>
              <a:gd name="T64" fmla="*/ 2147483646 w 56"/>
              <a:gd name="T65" fmla="*/ 2147483646 h 53"/>
              <a:gd name="T66" fmla="*/ 2147483646 w 56"/>
              <a:gd name="T67" fmla="*/ 2147483646 h 53"/>
              <a:gd name="T68" fmla="*/ 2147483646 w 56"/>
              <a:gd name="T69" fmla="*/ 0 h 53"/>
              <a:gd name="T70" fmla="*/ 2147483646 w 56"/>
              <a:gd name="T71" fmla="*/ 2147483646 h 53"/>
              <a:gd name="T72" fmla="*/ 2147483646 w 56"/>
              <a:gd name="T73" fmla="*/ 2147483646 h 53"/>
              <a:gd name="T74" fmla="*/ 2147483646 w 56"/>
              <a:gd name="T75" fmla="*/ 2147483646 h 53"/>
              <a:gd name="T76" fmla="*/ 2147483646 w 56"/>
              <a:gd name="T77" fmla="*/ 2147483646 h 53"/>
              <a:gd name="T78" fmla="*/ 2147483646 w 56"/>
              <a:gd name="T79" fmla="*/ 2147483646 h 53"/>
              <a:gd name="T80" fmla="*/ 2147483646 w 56"/>
              <a:gd name="T81" fmla="*/ 2147483646 h 53"/>
              <a:gd name="T82" fmla="*/ 2147483646 w 56"/>
              <a:gd name="T83" fmla="*/ 2147483646 h 53"/>
              <a:gd name="T84" fmla="*/ 2147483646 w 56"/>
              <a:gd name="T85" fmla="*/ 2147483646 h 53"/>
              <a:gd name="T86" fmla="*/ 2147483646 w 56"/>
              <a:gd name="T87" fmla="*/ 2147483646 h 53"/>
              <a:gd name="T88" fmla="*/ 2147483646 w 56"/>
              <a:gd name="T89" fmla="*/ 2147483646 h 53"/>
              <a:gd name="T90" fmla="*/ 0 w 56"/>
              <a:gd name="T91" fmla="*/ 2147483646 h 53"/>
              <a:gd name="T92" fmla="*/ 0 w 56"/>
              <a:gd name="T93" fmla="*/ 2147483646 h 53"/>
              <a:gd name="T94" fmla="*/ 0 w 56"/>
              <a:gd name="T95" fmla="*/ 2147483646 h 53"/>
              <a:gd name="T96" fmla="*/ 2147483646 w 56"/>
              <a:gd name="T97" fmla="*/ 2147483646 h 53"/>
              <a:gd name="T98" fmla="*/ 2147483646 w 56"/>
              <a:gd name="T99" fmla="*/ 2147483646 h 53"/>
              <a:gd name="T100" fmla="*/ 2147483646 w 56"/>
              <a:gd name="T101" fmla="*/ 2147483646 h 53"/>
              <a:gd name="T102" fmla="*/ 2147483646 w 56"/>
              <a:gd name="T103" fmla="*/ 2147483646 h 53"/>
              <a:gd name="T104" fmla="*/ 2147483646 w 56"/>
              <a:gd name="T105" fmla="*/ 2147483646 h 53"/>
              <a:gd name="T106" fmla="*/ 2147483646 w 56"/>
              <a:gd name="T107" fmla="*/ 2147483646 h 53"/>
              <a:gd name="T108" fmla="*/ 2147483646 w 56"/>
              <a:gd name="T109" fmla="*/ 2147483646 h 53"/>
              <a:gd name="T110" fmla="*/ 2147483646 w 56"/>
              <a:gd name="T111" fmla="*/ 2147483646 h 53"/>
              <a:gd name="T112" fmla="*/ 2147483646 w 56"/>
              <a:gd name="T113" fmla="*/ 2147483646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6" name="Freeform 71"/>
          <p:cNvSpPr>
            <a:spLocks/>
          </p:cNvSpPr>
          <p:nvPr/>
        </p:nvSpPr>
        <p:spPr bwMode="auto">
          <a:xfrm>
            <a:off x="6654800" y="4424363"/>
            <a:ext cx="79375" cy="84137"/>
          </a:xfrm>
          <a:custGeom>
            <a:avLst/>
            <a:gdLst>
              <a:gd name="T0" fmla="*/ 2147483646 w 56"/>
              <a:gd name="T1" fmla="*/ 2147483646 h 53"/>
              <a:gd name="T2" fmla="*/ 2147483646 w 56"/>
              <a:gd name="T3" fmla="*/ 2147483646 h 53"/>
              <a:gd name="T4" fmla="*/ 2147483646 w 56"/>
              <a:gd name="T5" fmla="*/ 2147483646 h 53"/>
              <a:gd name="T6" fmla="*/ 2147483646 w 56"/>
              <a:gd name="T7" fmla="*/ 2147483646 h 53"/>
              <a:gd name="T8" fmla="*/ 2147483646 w 56"/>
              <a:gd name="T9" fmla="*/ 2147483646 h 53"/>
              <a:gd name="T10" fmla="*/ 2147483646 w 56"/>
              <a:gd name="T11" fmla="*/ 2147483646 h 53"/>
              <a:gd name="T12" fmla="*/ 2147483646 w 56"/>
              <a:gd name="T13" fmla="*/ 2147483646 h 53"/>
              <a:gd name="T14" fmla="*/ 2147483646 w 56"/>
              <a:gd name="T15" fmla="*/ 2147483646 h 53"/>
              <a:gd name="T16" fmla="*/ 2147483646 w 56"/>
              <a:gd name="T17" fmla="*/ 2147483646 h 53"/>
              <a:gd name="T18" fmla="*/ 2147483646 w 56"/>
              <a:gd name="T19" fmla="*/ 2147483646 h 53"/>
              <a:gd name="T20" fmla="*/ 2147483646 w 56"/>
              <a:gd name="T21" fmla="*/ 2147483646 h 53"/>
              <a:gd name="T22" fmla="*/ 2147483646 w 56"/>
              <a:gd name="T23" fmla="*/ 2147483646 h 53"/>
              <a:gd name="T24" fmla="*/ 2147483646 w 56"/>
              <a:gd name="T25" fmla="*/ 2147483646 h 53"/>
              <a:gd name="T26" fmla="*/ 2147483646 w 56"/>
              <a:gd name="T27" fmla="*/ 2147483646 h 53"/>
              <a:gd name="T28" fmla="*/ 2147483646 w 56"/>
              <a:gd name="T29" fmla="*/ 2147483646 h 53"/>
              <a:gd name="T30" fmla="*/ 2147483646 w 56"/>
              <a:gd name="T31" fmla="*/ 2147483646 h 53"/>
              <a:gd name="T32" fmla="*/ 2147483646 w 56"/>
              <a:gd name="T33" fmla="*/ 2147483646 h 53"/>
              <a:gd name="T34" fmla="*/ 2147483646 w 56"/>
              <a:gd name="T35" fmla="*/ 2147483646 h 53"/>
              <a:gd name="T36" fmla="*/ 2147483646 w 56"/>
              <a:gd name="T37" fmla="*/ 2147483646 h 53"/>
              <a:gd name="T38" fmla="*/ 2147483646 w 56"/>
              <a:gd name="T39" fmla="*/ 2147483646 h 53"/>
              <a:gd name="T40" fmla="*/ 2147483646 w 56"/>
              <a:gd name="T41" fmla="*/ 2147483646 h 53"/>
              <a:gd name="T42" fmla="*/ 2147483646 w 56"/>
              <a:gd name="T43" fmla="*/ 2147483646 h 53"/>
              <a:gd name="T44" fmla="*/ 2147483646 w 56"/>
              <a:gd name="T45" fmla="*/ 2147483646 h 53"/>
              <a:gd name="T46" fmla="*/ 2147483646 w 56"/>
              <a:gd name="T47" fmla="*/ 2147483646 h 53"/>
              <a:gd name="T48" fmla="*/ 2147483646 w 56"/>
              <a:gd name="T49" fmla="*/ 2147483646 h 53"/>
              <a:gd name="T50" fmla="*/ 2147483646 w 56"/>
              <a:gd name="T51" fmla="*/ 2147483646 h 53"/>
              <a:gd name="T52" fmla="*/ 2147483646 w 56"/>
              <a:gd name="T53" fmla="*/ 2147483646 h 53"/>
              <a:gd name="T54" fmla="*/ 2147483646 w 56"/>
              <a:gd name="T55" fmla="*/ 2147483646 h 53"/>
              <a:gd name="T56" fmla="*/ 2147483646 w 56"/>
              <a:gd name="T57" fmla="*/ 2147483646 h 53"/>
              <a:gd name="T58" fmla="*/ 2147483646 w 56"/>
              <a:gd name="T59" fmla="*/ 2147483646 h 53"/>
              <a:gd name="T60" fmla="*/ 2147483646 w 56"/>
              <a:gd name="T61" fmla="*/ 2147483646 h 53"/>
              <a:gd name="T62" fmla="*/ 2147483646 w 56"/>
              <a:gd name="T63" fmla="*/ 2147483646 h 53"/>
              <a:gd name="T64" fmla="*/ 2147483646 w 56"/>
              <a:gd name="T65" fmla="*/ 2147483646 h 53"/>
              <a:gd name="T66" fmla="*/ 2147483646 w 56"/>
              <a:gd name="T67" fmla="*/ 2147483646 h 53"/>
              <a:gd name="T68" fmla="*/ 2147483646 w 56"/>
              <a:gd name="T69" fmla="*/ 0 h 53"/>
              <a:gd name="T70" fmla="*/ 2147483646 w 56"/>
              <a:gd name="T71" fmla="*/ 2147483646 h 53"/>
              <a:gd name="T72" fmla="*/ 2147483646 w 56"/>
              <a:gd name="T73" fmla="*/ 2147483646 h 53"/>
              <a:gd name="T74" fmla="*/ 2147483646 w 56"/>
              <a:gd name="T75" fmla="*/ 2147483646 h 53"/>
              <a:gd name="T76" fmla="*/ 2147483646 w 56"/>
              <a:gd name="T77" fmla="*/ 2147483646 h 53"/>
              <a:gd name="T78" fmla="*/ 2147483646 w 56"/>
              <a:gd name="T79" fmla="*/ 2147483646 h 53"/>
              <a:gd name="T80" fmla="*/ 2147483646 w 56"/>
              <a:gd name="T81" fmla="*/ 2147483646 h 53"/>
              <a:gd name="T82" fmla="*/ 2147483646 w 56"/>
              <a:gd name="T83" fmla="*/ 2147483646 h 53"/>
              <a:gd name="T84" fmla="*/ 2147483646 w 56"/>
              <a:gd name="T85" fmla="*/ 2147483646 h 53"/>
              <a:gd name="T86" fmla="*/ 2147483646 w 56"/>
              <a:gd name="T87" fmla="*/ 2147483646 h 53"/>
              <a:gd name="T88" fmla="*/ 2147483646 w 56"/>
              <a:gd name="T89" fmla="*/ 2147483646 h 53"/>
              <a:gd name="T90" fmla="*/ 0 w 56"/>
              <a:gd name="T91" fmla="*/ 2147483646 h 53"/>
              <a:gd name="T92" fmla="*/ 0 w 56"/>
              <a:gd name="T93" fmla="*/ 2147483646 h 53"/>
              <a:gd name="T94" fmla="*/ 0 w 56"/>
              <a:gd name="T95" fmla="*/ 2147483646 h 53"/>
              <a:gd name="T96" fmla="*/ 2147483646 w 56"/>
              <a:gd name="T97" fmla="*/ 2147483646 h 53"/>
              <a:gd name="T98" fmla="*/ 2147483646 w 56"/>
              <a:gd name="T99" fmla="*/ 2147483646 h 53"/>
              <a:gd name="T100" fmla="*/ 2147483646 w 56"/>
              <a:gd name="T101" fmla="*/ 2147483646 h 53"/>
              <a:gd name="T102" fmla="*/ 2147483646 w 56"/>
              <a:gd name="T103" fmla="*/ 2147483646 h 53"/>
              <a:gd name="T104" fmla="*/ 2147483646 w 56"/>
              <a:gd name="T105" fmla="*/ 2147483646 h 53"/>
              <a:gd name="T106" fmla="*/ 2147483646 w 56"/>
              <a:gd name="T107" fmla="*/ 2147483646 h 53"/>
              <a:gd name="T108" fmla="*/ 2147483646 w 56"/>
              <a:gd name="T109" fmla="*/ 2147483646 h 53"/>
              <a:gd name="T110" fmla="*/ 2147483646 w 56"/>
              <a:gd name="T111" fmla="*/ 2147483646 h 53"/>
              <a:gd name="T112" fmla="*/ 2147483646 w 56"/>
              <a:gd name="T113" fmla="*/ 2147483646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1588">
            <a:solidFill>
              <a:srgbClr val="990000"/>
            </a:solidFill>
            <a:round/>
            <a:headEnd/>
            <a:tailEnd/>
          </a:ln>
        </p:spPr>
        <p:txBody>
          <a:bodyPr/>
          <a:lstStyle/>
          <a:p>
            <a:endParaRPr lang="en-US"/>
          </a:p>
        </p:txBody>
      </p:sp>
      <p:sp>
        <p:nvSpPr>
          <p:cNvPr id="88137" name="Freeform 72"/>
          <p:cNvSpPr>
            <a:spLocks/>
          </p:cNvSpPr>
          <p:nvPr/>
        </p:nvSpPr>
        <p:spPr bwMode="auto">
          <a:xfrm>
            <a:off x="6654800" y="4424363"/>
            <a:ext cx="79375" cy="84137"/>
          </a:xfrm>
          <a:custGeom>
            <a:avLst/>
            <a:gdLst>
              <a:gd name="T0" fmla="*/ 2147483646 w 56"/>
              <a:gd name="T1" fmla="*/ 2147483646 h 53"/>
              <a:gd name="T2" fmla="*/ 2147483646 w 56"/>
              <a:gd name="T3" fmla="*/ 2147483646 h 53"/>
              <a:gd name="T4" fmla="*/ 2147483646 w 56"/>
              <a:gd name="T5" fmla="*/ 2147483646 h 53"/>
              <a:gd name="T6" fmla="*/ 2147483646 w 56"/>
              <a:gd name="T7" fmla="*/ 2147483646 h 53"/>
              <a:gd name="T8" fmla="*/ 2147483646 w 56"/>
              <a:gd name="T9" fmla="*/ 2147483646 h 53"/>
              <a:gd name="T10" fmla="*/ 2147483646 w 56"/>
              <a:gd name="T11" fmla="*/ 2147483646 h 53"/>
              <a:gd name="T12" fmla="*/ 2147483646 w 56"/>
              <a:gd name="T13" fmla="*/ 2147483646 h 53"/>
              <a:gd name="T14" fmla="*/ 2147483646 w 56"/>
              <a:gd name="T15" fmla="*/ 2147483646 h 53"/>
              <a:gd name="T16" fmla="*/ 2147483646 w 56"/>
              <a:gd name="T17" fmla="*/ 2147483646 h 53"/>
              <a:gd name="T18" fmla="*/ 2147483646 w 56"/>
              <a:gd name="T19" fmla="*/ 2147483646 h 53"/>
              <a:gd name="T20" fmla="*/ 2147483646 w 56"/>
              <a:gd name="T21" fmla="*/ 2147483646 h 53"/>
              <a:gd name="T22" fmla="*/ 2147483646 w 56"/>
              <a:gd name="T23" fmla="*/ 2147483646 h 53"/>
              <a:gd name="T24" fmla="*/ 2147483646 w 56"/>
              <a:gd name="T25" fmla="*/ 2147483646 h 53"/>
              <a:gd name="T26" fmla="*/ 2147483646 w 56"/>
              <a:gd name="T27" fmla="*/ 2147483646 h 53"/>
              <a:gd name="T28" fmla="*/ 2147483646 w 56"/>
              <a:gd name="T29" fmla="*/ 2147483646 h 53"/>
              <a:gd name="T30" fmla="*/ 2147483646 w 56"/>
              <a:gd name="T31" fmla="*/ 2147483646 h 53"/>
              <a:gd name="T32" fmla="*/ 2147483646 w 56"/>
              <a:gd name="T33" fmla="*/ 2147483646 h 53"/>
              <a:gd name="T34" fmla="*/ 2147483646 w 56"/>
              <a:gd name="T35" fmla="*/ 2147483646 h 53"/>
              <a:gd name="T36" fmla="*/ 2147483646 w 56"/>
              <a:gd name="T37" fmla="*/ 2147483646 h 53"/>
              <a:gd name="T38" fmla="*/ 2147483646 w 56"/>
              <a:gd name="T39" fmla="*/ 2147483646 h 53"/>
              <a:gd name="T40" fmla="*/ 2147483646 w 56"/>
              <a:gd name="T41" fmla="*/ 2147483646 h 53"/>
              <a:gd name="T42" fmla="*/ 2147483646 w 56"/>
              <a:gd name="T43" fmla="*/ 2147483646 h 53"/>
              <a:gd name="T44" fmla="*/ 2147483646 w 56"/>
              <a:gd name="T45" fmla="*/ 2147483646 h 53"/>
              <a:gd name="T46" fmla="*/ 2147483646 w 56"/>
              <a:gd name="T47" fmla="*/ 2147483646 h 53"/>
              <a:gd name="T48" fmla="*/ 2147483646 w 56"/>
              <a:gd name="T49" fmla="*/ 2147483646 h 53"/>
              <a:gd name="T50" fmla="*/ 2147483646 w 56"/>
              <a:gd name="T51" fmla="*/ 2147483646 h 53"/>
              <a:gd name="T52" fmla="*/ 2147483646 w 56"/>
              <a:gd name="T53" fmla="*/ 2147483646 h 53"/>
              <a:gd name="T54" fmla="*/ 2147483646 w 56"/>
              <a:gd name="T55" fmla="*/ 2147483646 h 53"/>
              <a:gd name="T56" fmla="*/ 2147483646 w 56"/>
              <a:gd name="T57" fmla="*/ 2147483646 h 53"/>
              <a:gd name="T58" fmla="*/ 2147483646 w 56"/>
              <a:gd name="T59" fmla="*/ 2147483646 h 53"/>
              <a:gd name="T60" fmla="*/ 2147483646 w 56"/>
              <a:gd name="T61" fmla="*/ 2147483646 h 53"/>
              <a:gd name="T62" fmla="*/ 2147483646 w 56"/>
              <a:gd name="T63" fmla="*/ 2147483646 h 53"/>
              <a:gd name="T64" fmla="*/ 2147483646 w 56"/>
              <a:gd name="T65" fmla="*/ 2147483646 h 53"/>
              <a:gd name="T66" fmla="*/ 2147483646 w 56"/>
              <a:gd name="T67" fmla="*/ 2147483646 h 53"/>
              <a:gd name="T68" fmla="*/ 2147483646 w 56"/>
              <a:gd name="T69" fmla="*/ 0 h 53"/>
              <a:gd name="T70" fmla="*/ 2147483646 w 56"/>
              <a:gd name="T71" fmla="*/ 2147483646 h 53"/>
              <a:gd name="T72" fmla="*/ 2147483646 w 56"/>
              <a:gd name="T73" fmla="*/ 2147483646 h 53"/>
              <a:gd name="T74" fmla="*/ 2147483646 w 56"/>
              <a:gd name="T75" fmla="*/ 2147483646 h 53"/>
              <a:gd name="T76" fmla="*/ 2147483646 w 56"/>
              <a:gd name="T77" fmla="*/ 2147483646 h 53"/>
              <a:gd name="T78" fmla="*/ 2147483646 w 56"/>
              <a:gd name="T79" fmla="*/ 2147483646 h 53"/>
              <a:gd name="T80" fmla="*/ 2147483646 w 56"/>
              <a:gd name="T81" fmla="*/ 2147483646 h 53"/>
              <a:gd name="T82" fmla="*/ 2147483646 w 56"/>
              <a:gd name="T83" fmla="*/ 2147483646 h 53"/>
              <a:gd name="T84" fmla="*/ 2147483646 w 56"/>
              <a:gd name="T85" fmla="*/ 2147483646 h 53"/>
              <a:gd name="T86" fmla="*/ 2147483646 w 56"/>
              <a:gd name="T87" fmla="*/ 2147483646 h 53"/>
              <a:gd name="T88" fmla="*/ 2147483646 w 56"/>
              <a:gd name="T89" fmla="*/ 2147483646 h 53"/>
              <a:gd name="T90" fmla="*/ 0 w 56"/>
              <a:gd name="T91" fmla="*/ 2147483646 h 53"/>
              <a:gd name="T92" fmla="*/ 0 w 56"/>
              <a:gd name="T93" fmla="*/ 2147483646 h 53"/>
              <a:gd name="T94" fmla="*/ 0 w 56"/>
              <a:gd name="T95" fmla="*/ 2147483646 h 53"/>
              <a:gd name="T96" fmla="*/ 2147483646 w 56"/>
              <a:gd name="T97" fmla="*/ 2147483646 h 53"/>
              <a:gd name="T98" fmla="*/ 2147483646 w 56"/>
              <a:gd name="T99" fmla="*/ 2147483646 h 53"/>
              <a:gd name="T100" fmla="*/ 2147483646 w 56"/>
              <a:gd name="T101" fmla="*/ 2147483646 h 53"/>
              <a:gd name="T102" fmla="*/ 2147483646 w 56"/>
              <a:gd name="T103" fmla="*/ 2147483646 h 53"/>
              <a:gd name="T104" fmla="*/ 2147483646 w 56"/>
              <a:gd name="T105" fmla="*/ 2147483646 h 53"/>
              <a:gd name="T106" fmla="*/ 2147483646 w 56"/>
              <a:gd name="T107" fmla="*/ 2147483646 h 53"/>
              <a:gd name="T108" fmla="*/ 2147483646 w 56"/>
              <a:gd name="T109" fmla="*/ 2147483646 h 53"/>
              <a:gd name="T110" fmla="*/ 2147483646 w 56"/>
              <a:gd name="T111" fmla="*/ 2147483646 h 53"/>
              <a:gd name="T112" fmla="*/ 2147483646 w 56"/>
              <a:gd name="T113" fmla="*/ 2147483646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4763">
            <a:solidFill>
              <a:srgbClr val="990000"/>
            </a:solidFill>
            <a:round/>
            <a:headEnd/>
            <a:tailEnd/>
          </a:ln>
        </p:spPr>
        <p:txBody>
          <a:bodyPr/>
          <a:lstStyle/>
          <a:p>
            <a:endParaRPr lang="en-US"/>
          </a:p>
        </p:txBody>
      </p:sp>
      <p:sp>
        <p:nvSpPr>
          <p:cNvPr id="88138" name="Freeform 73"/>
          <p:cNvSpPr>
            <a:spLocks/>
          </p:cNvSpPr>
          <p:nvPr/>
        </p:nvSpPr>
        <p:spPr bwMode="auto">
          <a:xfrm>
            <a:off x="6735763" y="4476750"/>
            <a:ext cx="84137" cy="69850"/>
          </a:xfrm>
          <a:custGeom>
            <a:avLst/>
            <a:gdLst>
              <a:gd name="T0" fmla="*/ 2147483646 w 60"/>
              <a:gd name="T1" fmla="*/ 2147483646 h 44"/>
              <a:gd name="T2" fmla="*/ 2147483646 w 60"/>
              <a:gd name="T3" fmla="*/ 2147483646 h 44"/>
              <a:gd name="T4" fmla="*/ 2147483646 w 60"/>
              <a:gd name="T5" fmla="*/ 2147483646 h 44"/>
              <a:gd name="T6" fmla="*/ 2147483646 w 60"/>
              <a:gd name="T7" fmla="*/ 2147483646 h 44"/>
              <a:gd name="T8" fmla="*/ 2147483646 w 60"/>
              <a:gd name="T9" fmla="*/ 2147483646 h 44"/>
              <a:gd name="T10" fmla="*/ 0 w 60"/>
              <a:gd name="T11" fmla="*/ 2147483646 h 44"/>
              <a:gd name="T12" fmla="*/ 0 w 60"/>
              <a:gd name="T13" fmla="*/ 2147483646 h 44"/>
              <a:gd name="T14" fmla="*/ 2147483646 w 60"/>
              <a:gd name="T15" fmla="*/ 2147483646 h 44"/>
              <a:gd name="T16" fmla="*/ 2147483646 w 60"/>
              <a:gd name="T17" fmla="*/ 2147483646 h 44"/>
              <a:gd name="T18" fmla="*/ 2147483646 w 60"/>
              <a:gd name="T19" fmla="*/ 2147483646 h 44"/>
              <a:gd name="T20" fmla="*/ 2147483646 w 60"/>
              <a:gd name="T21" fmla="*/ 2147483646 h 44"/>
              <a:gd name="T22" fmla="*/ 2147483646 w 60"/>
              <a:gd name="T23" fmla="*/ 2147483646 h 44"/>
              <a:gd name="T24" fmla="*/ 2147483646 w 60"/>
              <a:gd name="T25" fmla="*/ 2147483646 h 44"/>
              <a:gd name="T26" fmla="*/ 2147483646 w 60"/>
              <a:gd name="T27" fmla="*/ 2147483646 h 44"/>
              <a:gd name="T28" fmla="*/ 2147483646 w 60"/>
              <a:gd name="T29" fmla="*/ 2147483646 h 44"/>
              <a:gd name="T30" fmla="*/ 2147483646 w 60"/>
              <a:gd name="T31" fmla="*/ 2147483646 h 44"/>
              <a:gd name="T32" fmla="*/ 2147483646 w 60"/>
              <a:gd name="T33" fmla="*/ 2147483646 h 44"/>
              <a:gd name="T34" fmla="*/ 2147483646 w 60"/>
              <a:gd name="T35" fmla="*/ 2147483646 h 44"/>
              <a:gd name="T36" fmla="*/ 2147483646 w 60"/>
              <a:gd name="T37" fmla="*/ 2147483646 h 44"/>
              <a:gd name="T38" fmla="*/ 2147483646 w 60"/>
              <a:gd name="T39" fmla="*/ 2147483646 h 44"/>
              <a:gd name="T40" fmla="*/ 2147483646 w 60"/>
              <a:gd name="T41" fmla="*/ 2147483646 h 44"/>
              <a:gd name="T42" fmla="*/ 2147483646 w 60"/>
              <a:gd name="T43" fmla="*/ 2147483646 h 44"/>
              <a:gd name="T44" fmla="*/ 2147483646 w 60"/>
              <a:gd name="T45" fmla="*/ 2147483646 h 44"/>
              <a:gd name="T46" fmla="*/ 2147483646 w 60"/>
              <a:gd name="T47" fmla="*/ 2147483646 h 44"/>
              <a:gd name="T48" fmla="*/ 2147483646 w 60"/>
              <a:gd name="T49" fmla="*/ 2147483646 h 44"/>
              <a:gd name="T50" fmla="*/ 2147483646 w 60"/>
              <a:gd name="T51" fmla="*/ 2147483646 h 44"/>
              <a:gd name="T52" fmla="*/ 2147483646 w 60"/>
              <a:gd name="T53" fmla="*/ 2147483646 h 44"/>
              <a:gd name="T54" fmla="*/ 2147483646 w 60"/>
              <a:gd name="T55" fmla="*/ 2147483646 h 44"/>
              <a:gd name="T56" fmla="*/ 2147483646 w 60"/>
              <a:gd name="T57" fmla="*/ 2147483646 h 44"/>
              <a:gd name="T58" fmla="*/ 2147483646 w 60"/>
              <a:gd name="T59" fmla="*/ 2147483646 h 44"/>
              <a:gd name="T60" fmla="*/ 2147483646 w 60"/>
              <a:gd name="T61" fmla="*/ 2147483646 h 44"/>
              <a:gd name="T62" fmla="*/ 2147483646 w 60"/>
              <a:gd name="T63" fmla="*/ 2147483646 h 44"/>
              <a:gd name="T64" fmla="*/ 2147483646 w 60"/>
              <a:gd name="T65" fmla="*/ 2147483646 h 44"/>
              <a:gd name="T66" fmla="*/ 2147483646 w 60"/>
              <a:gd name="T67" fmla="*/ 2147483646 h 44"/>
              <a:gd name="T68" fmla="*/ 2147483646 w 60"/>
              <a:gd name="T69" fmla="*/ 2147483646 h 44"/>
              <a:gd name="T70" fmla="*/ 2147483646 w 60"/>
              <a:gd name="T71" fmla="*/ 0 h 44"/>
              <a:gd name="T72" fmla="*/ 2147483646 w 60"/>
              <a:gd name="T73" fmla="*/ 0 h 44"/>
              <a:gd name="T74" fmla="*/ 2147483646 w 60"/>
              <a:gd name="T75" fmla="*/ 0 h 44"/>
              <a:gd name="T76" fmla="*/ 2147483646 w 60"/>
              <a:gd name="T77" fmla="*/ 0 h 44"/>
              <a:gd name="T78" fmla="*/ 2147483646 w 60"/>
              <a:gd name="T79" fmla="*/ 2147483646 h 44"/>
              <a:gd name="T80" fmla="*/ 2147483646 w 60"/>
              <a:gd name="T81" fmla="*/ 2147483646 h 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
              <a:gd name="T124" fmla="*/ 0 h 44"/>
              <a:gd name="T125" fmla="*/ 60 w 60"/>
              <a:gd name="T126" fmla="*/ 44 h 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9" name="Freeform 74"/>
          <p:cNvSpPr>
            <a:spLocks/>
          </p:cNvSpPr>
          <p:nvPr/>
        </p:nvSpPr>
        <p:spPr bwMode="auto">
          <a:xfrm>
            <a:off x="6735763" y="4476750"/>
            <a:ext cx="84137" cy="69850"/>
          </a:xfrm>
          <a:custGeom>
            <a:avLst/>
            <a:gdLst>
              <a:gd name="T0" fmla="*/ 2147483646 w 60"/>
              <a:gd name="T1" fmla="*/ 2147483646 h 44"/>
              <a:gd name="T2" fmla="*/ 2147483646 w 60"/>
              <a:gd name="T3" fmla="*/ 2147483646 h 44"/>
              <a:gd name="T4" fmla="*/ 2147483646 w 60"/>
              <a:gd name="T5" fmla="*/ 2147483646 h 44"/>
              <a:gd name="T6" fmla="*/ 2147483646 w 60"/>
              <a:gd name="T7" fmla="*/ 2147483646 h 44"/>
              <a:gd name="T8" fmla="*/ 2147483646 w 60"/>
              <a:gd name="T9" fmla="*/ 2147483646 h 44"/>
              <a:gd name="T10" fmla="*/ 0 w 60"/>
              <a:gd name="T11" fmla="*/ 2147483646 h 44"/>
              <a:gd name="T12" fmla="*/ 0 w 60"/>
              <a:gd name="T13" fmla="*/ 2147483646 h 44"/>
              <a:gd name="T14" fmla="*/ 2147483646 w 60"/>
              <a:gd name="T15" fmla="*/ 2147483646 h 44"/>
              <a:gd name="T16" fmla="*/ 2147483646 w 60"/>
              <a:gd name="T17" fmla="*/ 2147483646 h 44"/>
              <a:gd name="T18" fmla="*/ 2147483646 w 60"/>
              <a:gd name="T19" fmla="*/ 2147483646 h 44"/>
              <a:gd name="T20" fmla="*/ 2147483646 w 60"/>
              <a:gd name="T21" fmla="*/ 2147483646 h 44"/>
              <a:gd name="T22" fmla="*/ 2147483646 w 60"/>
              <a:gd name="T23" fmla="*/ 2147483646 h 44"/>
              <a:gd name="T24" fmla="*/ 2147483646 w 60"/>
              <a:gd name="T25" fmla="*/ 2147483646 h 44"/>
              <a:gd name="T26" fmla="*/ 2147483646 w 60"/>
              <a:gd name="T27" fmla="*/ 2147483646 h 44"/>
              <a:gd name="T28" fmla="*/ 2147483646 w 60"/>
              <a:gd name="T29" fmla="*/ 2147483646 h 44"/>
              <a:gd name="T30" fmla="*/ 2147483646 w 60"/>
              <a:gd name="T31" fmla="*/ 2147483646 h 44"/>
              <a:gd name="T32" fmla="*/ 2147483646 w 60"/>
              <a:gd name="T33" fmla="*/ 2147483646 h 44"/>
              <a:gd name="T34" fmla="*/ 2147483646 w 60"/>
              <a:gd name="T35" fmla="*/ 2147483646 h 44"/>
              <a:gd name="T36" fmla="*/ 2147483646 w 60"/>
              <a:gd name="T37" fmla="*/ 2147483646 h 44"/>
              <a:gd name="T38" fmla="*/ 2147483646 w 60"/>
              <a:gd name="T39" fmla="*/ 2147483646 h 44"/>
              <a:gd name="T40" fmla="*/ 2147483646 w 60"/>
              <a:gd name="T41" fmla="*/ 2147483646 h 44"/>
              <a:gd name="T42" fmla="*/ 2147483646 w 60"/>
              <a:gd name="T43" fmla="*/ 2147483646 h 44"/>
              <a:gd name="T44" fmla="*/ 2147483646 w 60"/>
              <a:gd name="T45" fmla="*/ 2147483646 h 44"/>
              <a:gd name="T46" fmla="*/ 2147483646 w 60"/>
              <a:gd name="T47" fmla="*/ 2147483646 h 44"/>
              <a:gd name="T48" fmla="*/ 2147483646 w 60"/>
              <a:gd name="T49" fmla="*/ 2147483646 h 44"/>
              <a:gd name="T50" fmla="*/ 2147483646 w 60"/>
              <a:gd name="T51" fmla="*/ 2147483646 h 44"/>
              <a:gd name="T52" fmla="*/ 2147483646 w 60"/>
              <a:gd name="T53" fmla="*/ 2147483646 h 44"/>
              <a:gd name="T54" fmla="*/ 2147483646 w 60"/>
              <a:gd name="T55" fmla="*/ 2147483646 h 44"/>
              <a:gd name="T56" fmla="*/ 2147483646 w 60"/>
              <a:gd name="T57" fmla="*/ 2147483646 h 44"/>
              <a:gd name="T58" fmla="*/ 2147483646 w 60"/>
              <a:gd name="T59" fmla="*/ 2147483646 h 44"/>
              <a:gd name="T60" fmla="*/ 2147483646 w 60"/>
              <a:gd name="T61" fmla="*/ 2147483646 h 44"/>
              <a:gd name="T62" fmla="*/ 2147483646 w 60"/>
              <a:gd name="T63" fmla="*/ 2147483646 h 44"/>
              <a:gd name="T64" fmla="*/ 2147483646 w 60"/>
              <a:gd name="T65" fmla="*/ 2147483646 h 44"/>
              <a:gd name="T66" fmla="*/ 2147483646 w 60"/>
              <a:gd name="T67" fmla="*/ 2147483646 h 44"/>
              <a:gd name="T68" fmla="*/ 2147483646 w 60"/>
              <a:gd name="T69" fmla="*/ 2147483646 h 44"/>
              <a:gd name="T70" fmla="*/ 2147483646 w 60"/>
              <a:gd name="T71" fmla="*/ 0 h 44"/>
              <a:gd name="T72" fmla="*/ 2147483646 w 60"/>
              <a:gd name="T73" fmla="*/ 0 h 44"/>
              <a:gd name="T74" fmla="*/ 2147483646 w 60"/>
              <a:gd name="T75" fmla="*/ 0 h 44"/>
              <a:gd name="T76" fmla="*/ 2147483646 w 60"/>
              <a:gd name="T77" fmla="*/ 0 h 44"/>
              <a:gd name="T78" fmla="*/ 2147483646 w 60"/>
              <a:gd name="T79" fmla="*/ 2147483646 h 44"/>
              <a:gd name="T80" fmla="*/ 2147483646 w 60"/>
              <a:gd name="T81" fmla="*/ 2147483646 h 44"/>
              <a:gd name="T82" fmla="*/ 2147483646 w 60"/>
              <a:gd name="T83" fmla="*/ 2147483646 h 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44"/>
              <a:gd name="T128" fmla="*/ 60 w 60"/>
              <a:gd name="T129" fmla="*/ 44 h 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path>
            </a:pathLst>
          </a:custGeom>
          <a:solidFill>
            <a:srgbClr val="FFFF00"/>
          </a:solidFill>
          <a:ln w="4763">
            <a:solidFill>
              <a:srgbClr val="990000"/>
            </a:solidFill>
            <a:round/>
            <a:headEnd/>
            <a:tailEnd/>
          </a:ln>
        </p:spPr>
        <p:txBody>
          <a:bodyPr/>
          <a:lstStyle/>
          <a:p>
            <a:endParaRPr lang="en-US"/>
          </a:p>
        </p:txBody>
      </p:sp>
      <p:sp>
        <p:nvSpPr>
          <p:cNvPr id="88140" name="Freeform 75"/>
          <p:cNvSpPr>
            <a:spLocks/>
          </p:cNvSpPr>
          <p:nvPr/>
        </p:nvSpPr>
        <p:spPr bwMode="auto">
          <a:xfrm>
            <a:off x="6777038" y="4400550"/>
            <a:ext cx="53975" cy="71438"/>
          </a:xfrm>
          <a:custGeom>
            <a:avLst/>
            <a:gdLst>
              <a:gd name="T0" fmla="*/ 2147483646 w 38"/>
              <a:gd name="T1" fmla="*/ 2147483646 h 45"/>
              <a:gd name="T2" fmla="*/ 2147483646 w 38"/>
              <a:gd name="T3" fmla="*/ 2147483646 h 45"/>
              <a:gd name="T4" fmla="*/ 2147483646 w 38"/>
              <a:gd name="T5" fmla="*/ 2147483646 h 45"/>
              <a:gd name="T6" fmla="*/ 2147483646 w 38"/>
              <a:gd name="T7" fmla="*/ 2147483646 h 45"/>
              <a:gd name="T8" fmla="*/ 2147483646 w 38"/>
              <a:gd name="T9" fmla="*/ 2147483646 h 45"/>
              <a:gd name="T10" fmla="*/ 2147483646 w 38"/>
              <a:gd name="T11" fmla="*/ 2147483646 h 45"/>
              <a:gd name="T12" fmla="*/ 2147483646 w 38"/>
              <a:gd name="T13" fmla="*/ 2147483646 h 45"/>
              <a:gd name="T14" fmla="*/ 2147483646 w 38"/>
              <a:gd name="T15" fmla="*/ 2147483646 h 45"/>
              <a:gd name="T16" fmla="*/ 2147483646 w 38"/>
              <a:gd name="T17" fmla="*/ 2147483646 h 45"/>
              <a:gd name="T18" fmla="*/ 2147483646 w 38"/>
              <a:gd name="T19" fmla="*/ 2147483646 h 45"/>
              <a:gd name="T20" fmla="*/ 2147483646 w 38"/>
              <a:gd name="T21" fmla="*/ 2147483646 h 45"/>
              <a:gd name="T22" fmla="*/ 2147483646 w 38"/>
              <a:gd name="T23" fmla="*/ 2147483646 h 45"/>
              <a:gd name="T24" fmla="*/ 2147483646 w 38"/>
              <a:gd name="T25" fmla="*/ 2147483646 h 45"/>
              <a:gd name="T26" fmla="*/ 2147483646 w 38"/>
              <a:gd name="T27" fmla="*/ 2147483646 h 45"/>
              <a:gd name="T28" fmla="*/ 2147483646 w 38"/>
              <a:gd name="T29" fmla="*/ 2147483646 h 45"/>
              <a:gd name="T30" fmla="*/ 2147483646 w 38"/>
              <a:gd name="T31" fmla="*/ 2147483646 h 45"/>
              <a:gd name="T32" fmla="*/ 2147483646 w 38"/>
              <a:gd name="T33" fmla="*/ 2147483646 h 45"/>
              <a:gd name="T34" fmla="*/ 2147483646 w 38"/>
              <a:gd name="T35" fmla="*/ 2147483646 h 45"/>
              <a:gd name="T36" fmla="*/ 2147483646 w 38"/>
              <a:gd name="T37" fmla="*/ 2147483646 h 45"/>
              <a:gd name="T38" fmla="*/ 2147483646 w 38"/>
              <a:gd name="T39" fmla="*/ 2147483646 h 45"/>
              <a:gd name="T40" fmla="*/ 2147483646 w 38"/>
              <a:gd name="T41" fmla="*/ 2147483646 h 45"/>
              <a:gd name="T42" fmla="*/ 2147483646 w 38"/>
              <a:gd name="T43" fmla="*/ 2147483646 h 45"/>
              <a:gd name="T44" fmla="*/ 2147483646 w 38"/>
              <a:gd name="T45" fmla="*/ 2147483646 h 45"/>
              <a:gd name="T46" fmla="*/ 2147483646 w 38"/>
              <a:gd name="T47" fmla="*/ 2147483646 h 45"/>
              <a:gd name="T48" fmla="*/ 2147483646 w 38"/>
              <a:gd name="T49" fmla="*/ 2147483646 h 45"/>
              <a:gd name="T50" fmla="*/ 2147483646 w 38"/>
              <a:gd name="T51" fmla="*/ 2147483646 h 45"/>
              <a:gd name="T52" fmla="*/ 2147483646 w 38"/>
              <a:gd name="T53" fmla="*/ 2147483646 h 45"/>
              <a:gd name="T54" fmla="*/ 2147483646 w 38"/>
              <a:gd name="T55" fmla="*/ 2147483646 h 45"/>
              <a:gd name="T56" fmla="*/ 2147483646 w 38"/>
              <a:gd name="T57" fmla="*/ 0 h 45"/>
              <a:gd name="T58" fmla="*/ 2147483646 w 38"/>
              <a:gd name="T59" fmla="*/ 0 h 45"/>
              <a:gd name="T60" fmla="*/ 2147483646 w 38"/>
              <a:gd name="T61" fmla="*/ 0 h 45"/>
              <a:gd name="T62" fmla="*/ 2147483646 w 38"/>
              <a:gd name="T63" fmla="*/ 0 h 45"/>
              <a:gd name="T64" fmla="*/ 2147483646 w 38"/>
              <a:gd name="T65" fmla="*/ 2147483646 h 45"/>
              <a:gd name="T66" fmla="*/ 2147483646 w 38"/>
              <a:gd name="T67" fmla="*/ 2147483646 h 45"/>
              <a:gd name="T68" fmla="*/ 2147483646 w 38"/>
              <a:gd name="T69" fmla="*/ 2147483646 h 45"/>
              <a:gd name="T70" fmla="*/ 2147483646 w 38"/>
              <a:gd name="T71" fmla="*/ 2147483646 h 45"/>
              <a:gd name="T72" fmla="*/ 2147483646 w 38"/>
              <a:gd name="T73" fmla="*/ 2147483646 h 45"/>
              <a:gd name="T74" fmla="*/ 0 w 38"/>
              <a:gd name="T75" fmla="*/ 2147483646 h 45"/>
              <a:gd name="T76" fmla="*/ 2147483646 w 38"/>
              <a:gd name="T77" fmla="*/ 2147483646 h 45"/>
              <a:gd name="T78" fmla="*/ 2147483646 w 38"/>
              <a:gd name="T79" fmla="*/ 2147483646 h 45"/>
              <a:gd name="T80" fmla="*/ 2147483646 w 38"/>
              <a:gd name="T81" fmla="*/ 2147483646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1" name="Freeform 76"/>
          <p:cNvSpPr>
            <a:spLocks/>
          </p:cNvSpPr>
          <p:nvPr/>
        </p:nvSpPr>
        <p:spPr bwMode="auto">
          <a:xfrm>
            <a:off x="6777038" y="4400550"/>
            <a:ext cx="53975" cy="71438"/>
          </a:xfrm>
          <a:custGeom>
            <a:avLst/>
            <a:gdLst>
              <a:gd name="T0" fmla="*/ 2147483646 w 38"/>
              <a:gd name="T1" fmla="*/ 2147483646 h 45"/>
              <a:gd name="T2" fmla="*/ 2147483646 w 38"/>
              <a:gd name="T3" fmla="*/ 2147483646 h 45"/>
              <a:gd name="T4" fmla="*/ 2147483646 w 38"/>
              <a:gd name="T5" fmla="*/ 2147483646 h 45"/>
              <a:gd name="T6" fmla="*/ 2147483646 w 38"/>
              <a:gd name="T7" fmla="*/ 2147483646 h 45"/>
              <a:gd name="T8" fmla="*/ 2147483646 w 38"/>
              <a:gd name="T9" fmla="*/ 2147483646 h 45"/>
              <a:gd name="T10" fmla="*/ 2147483646 w 38"/>
              <a:gd name="T11" fmla="*/ 2147483646 h 45"/>
              <a:gd name="T12" fmla="*/ 2147483646 w 38"/>
              <a:gd name="T13" fmla="*/ 2147483646 h 45"/>
              <a:gd name="T14" fmla="*/ 2147483646 w 38"/>
              <a:gd name="T15" fmla="*/ 2147483646 h 45"/>
              <a:gd name="T16" fmla="*/ 2147483646 w 38"/>
              <a:gd name="T17" fmla="*/ 2147483646 h 45"/>
              <a:gd name="T18" fmla="*/ 2147483646 w 38"/>
              <a:gd name="T19" fmla="*/ 2147483646 h 45"/>
              <a:gd name="T20" fmla="*/ 2147483646 w 38"/>
              <a:gd name="T21" fmla="*/ 2147483646 h 45"/>
              <a:gd name="T22" fmla="*/ 2147483646 w 38"/>
              <a:gd name="T23" fmla="*/ 2147483646 h 45"/>
              <a:gd name="T24" fmla="*/ 2147483646 w 38"/>
              <a:gd name="T25" fmla="*/ 2147483646 h 45"/>
              <a:gd name="T26" fmla="*/ 2147483646 w 38"/>
              <a:gd name="T27" fmla="*/ 2147483646 h 45"/>
              <a:gd name="T28" fmla="*/ 2147483646 w 38"/>
              <a:gd name="T29" fmla="*/ 2147483646 h 45"/>
              <a:gd name="T30" fmla="*/ 2147483646 w 38"/>
              <a:gd name="T31" fmla="*/ 2147483646 h 45"/>
              <a:gd name="T32" fmla="*/ 2147483646 w 38"/>
              <a:gd name="T33" fmla="*/ 2147483646 h 45"/>
              <a:gd name="T34" fmla="*/ 2147483646 w 38"/>
              <a:gd name="T35" fmla="*/ 2147483646 h 45"/>
              <a:gd name="T36" fmla="*/ 2147483646 w 38"/>
              <a:gd name="T37" fmla="*/ 2147483646 h 45"/>
              <a:gd name="T38" fmla="*/ 2147483646 w 38"/>
              <a:gd name="T39" fmla="*/ 2147483646 h 45"/>
              <a:gd name="T40" fmla="*/ 2147483646 w 38"/>
              <a:gd name="T41" fmla="*/ 2147483646 h 45"/>
              <a:gd name="T42" fmla="*/ 2147483646 w 38"/>
              <a:gd name="T43" fmla="*/ 2147483646 h 45"/>
              <a:gd name="T44" fmla="*/ 2147483646 w 38"/>
              <a:gd name="T45" fmla="*/ 2147483646 h 45"/>
              <a:gd name="T46" fmla="*/ 2147483646 w 38"/>
              <a:gd name="T47" fmla="*/ 2147483646 h 45"/>
              <a:gd name="T48" fmla="*/ 2147483646 w 38"/>
              <a:gd name="T49" fmla="*/ 2147483646 h 45"/>
              <a:gd name="T50" fmla="*/ 2147483646 w 38"/>
              <a:gd name="T51" fmla="*/ 2147483646 h 45"/>
              <a:gd name="T52" fmla="*/ 2147483646 w 38"/>
              <a:gd name="T53" fmla="*/ 2147483646 h 45"/>
              <a:gd name="T54" fmla="*/ 2147483646 w 38"/>
              <a:gd name="T55" fmla="*/ 2147483646 h 45"/>
              <a:gd name="T56" fmla="*/ 2147483646 w 38"/>
              <a:gd name="T57" fmla="*/ 0 h 45"/>
              <a:gd name="T58" fmla="*/ 2147483646 w 38"/>
              <a:gd name="T59" fmla="*/ 0 h 45"/>
              <a:gd name="T60" fmla="*/ 2147483646 w 38"/>
              <a:gd name="T61" fmla="*/ 0 h 45"/>
              <a:gd name="T62" fmla="*/ 2147483646 w 38"/>
              <a:gd name="T63" fmla="*/ 0 h 45"/>
              <a:gd name="T64" fmla="*/ 2147483646 w 38"/>
              <a:gd name="T65" fmla="*/ 2147483646 h 45"/>
              <a:gd name="T66" fmla="*/ 2147483646 w 38"/>
              <a:gd name="T67" fmla="*/ 2147483646 h 45"/>
              <a:gd name="T68" fmla="*/ 2147483646 w 38"/>
              <a:gd name="T69" fmla="*/ 2147483646 h 45"/>
              <a:gd name="T70" fmla="*/ 2147483646 w 38"/>
              <a:gd name="T71" fmla="*/ 2147483646 h 45"/>
              <a:gd name="T72" fmla="*/ 2147483646 w 38"/>
              <a:gd name="T73" fmla="*/ 2147483646 h 45"/>
              <a:gd name="T74" fmla="*/ 0 w 38"/>
              <a:gd name="T75" fmla="*/ 2147483646 h 45"/>
              <a:gd name="T76" fmla="*/ 2147483646 w 38"/>
              <a:gd name="T77" fmla="*/ 2147483646 h 45"/>
              <a:gd name="T78" fmla="*/ 2147483646 w 38"/>
              <a:gd name="T79" fmla="*/ 2147483646 h 45"/>
              <a:gd name="T80" fmla="*/ 2147483646 w 38"/>
              <a:gd name="T81" fmla="*/ 2147483646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path>
            </a:pathLst>
          </a:custGeom>
          <a:solidFill>
            <a:srgbClr val="FFFF00"/>
          </a:solidFill>
          <a:ln w="4763">
            <a:solidFill>
              <a:srgbClr val="990000"/>
            </a:solidFill>
            <a:round/>
            <a:headEnd/>
            <a:tailEnd/>
          </a:ln>
        </p:spPr>
        <p:txBody>
          <a:bodyPr/>
          <a:lstStyle/>
          <a:p>
            <a:endParaRPr lang="en-US"/>
          </a:p>
        </p:txBody>
      </p:sp>
      <p:sp>
        <p:nvSpPr>
          <p:cNvPr id="88142" name="Freeform 77"/>
          <p:cNvSpPr>
            <a:spLocks/>
          </p:cNvSpPr>
          <p:nvPr/>
        </p:nvSpPr>
        <p:spPr bwMode="auto">
          <a:xfrm>
            <a:off x="6724650" y="4321175"/>
            <a:ext cx="66675" cy="128588"/>
          </a:xfrm>
          <a:custGeom>
            <a:avLst/>
            <a:gdLst>
              <a:gd name="T0" fmla="*/ 2147483646 w 47"/>
              <a:gd name="T1" fmla="*/ 2147483646 h 81"/>
              <a:gd name="T2" fmla="*/ 0 w 47"/>
              <a:gd name="T3" fmla="*/ 2147483646 h 81"/>
              <a:gd name="T4" fmla="*/ 0 w 47"/>
              <a:gd name="T5" fmla="*/ 2147483646 h 81"/>
              <a:gd name="T6" fmla="*/ 2147483646 w 47"/>
              <a:gd name="T7" fmla="*/ 2147483646 h 81"/>
              <a:gd name="T8" fmla="*/ 2147483646 w 47"/>
              <a:gd name="T9" fmla="*/ 2147483646 h 81"/>
              <a:gd name="T10" fmla="*/ 2147483646 w 47"/>
              <a:gd name="T11" fmla="*/ 2147483646 h 81"/>
              <a:gd name="T12" fmla="*/ 2147483646 w 47"/>
              <a:gd name="T13" fmla="*/ 2147483646 h 81"/>
              <a:gd name="T14" fmla="*/ 2147483646 w 47"/>
              <a:gd name="T15" fmla="*/ 2147483646 h 81"/>
              <a:gd name="T16" fmla="*/ 2147483646 w 47"/>
              <a:gd name="T17" fmla="*/ 2147483646 h 81"/>
              <a:gd name="T18" fmla="*/ 2147483646 w 47"/>
              <a:gd name="T19" fmla="*/ 2147483646 h 81"/>
              <a:gd name="T20" fmla="*/ 2147483646 w 47"/>
              <a:gd name="T21" fmla="*/ 2147483646 h 81"/>
              <a:gd name="T22" fmla="*/ 2147483646 w 47"/>
              <a:gd name="T23" fmla="*/ 2147483646 h 81"/>
              <a:gd name="T24" fmla="*/ 2147483646 w 47"/>
              <a:gd name="T25" fmla="*/ 2147483646 h 81"/>
              <a:gd name="T26" fmla="*/ 2147483646 w 47"/>
              <a:gd name="T27" fmla="*/ 2147483646 h 81"/>
              <a:gd name="T28" fmla="*/ 2147483646 w 47"/>
              <a:gd name="T29" fmla="*/ 2147483646 h 81"/>
              <a:gd name="T30" fmla="*/ 2147483646 w 47"/>
              <a:gd name="T31" fmla="*/ 2147483646 h 81"/>
              <a:gd name="T32" fmla="*/ 2147483646 w 47"/>
              <a:gd name="T33" fmla="*/ 2147483646 h 81"/>
              <a:gd name="T34" fmla="*/ 2147483646 w 47"/>
              <a:gd name="T35" fmla="*/ 2147483646 h 81"/>
              <a:gd name="T36" fmla="*/ 2147483646 w 47"/>
              <a:gd name="T37" fmla="*/ 2147483646 h 81"/>
              <a:gd name="T38" fmla="*/ 2147483646 w 47"/>
              <a:gd name="T39" fmla="*/ 2147483646 h 81"/>
              <a:gd name="T40" fmla="*/ 2147483646 w 47"/>
              <a:gd name="T41" fmla="*/ 2147483646 h 81"/>
              <a:gd name="T42" fmla="*/ 2147483646 w 47"/>
              <a:gd name="T43" fmla="*/ 2147483646 h 81"/>
              <a:gd name="T44" fmla="*/ 2147483646 w 47"/>
              <a:gd name="T45" fmla="*/ 2147483646 h 81"/>
              <a:gd name="T46" fmla="*/ 2147483646 w 47"/>
              <a:gd name="T47" fmla="*/ 2147483646 h 81"/>
              <a:gd name="T48" fmla="*/ 2147483646 w 47"/>
              <a:gd name="T49" fmla="*/ 2147483646 h 81"/>
              <a:gd name="T50" fmla="*/ 2147483646 w 47"/>
              <a:gd name="T51" fmla="*/ 2147483646 h 81"/>
              <a:gd name="T52" fmla="*/ 2147483646 w 47"/>
              <a:gd name="T53" fmla="*/ 2147483646 h 81"/>
              <a:gd name="T54" fmla="*/ 2147483646 w 47"/>
              <a:gd name="T55" fmla="*/ 2147483646 h 81"/>
              <a:gd name="T56" fmla="*/ 2147483646 w 47"/>
              <a:gd name="T57" fmla="*/ 2147483646 h 81"/>
              <a:gd name="T58" fmla="*/ 2147483646 w 47"/>
              <a:gd name="T59" fmla="*/ 2147483646 h 81"/>
              <a:gd name="T60" fmla="*/ 2147483646 w 47"/>
              <a:gd name="T61" fmla="*/ 2147483646 h 81"/>
              <a:gd name="T62" fmla="*/ 2147483646 w 47"/>
              <a:gd name="T63" fmla="*/ 2147483646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3" name="Freeform 78"/>
          <p:cNvSpPr>
            <a:spLocks/>
          </p:cNvSpPr>
          <p:nvPr/>
        </p:nvSpPr>
        <p:spPr bwMode="auto">
          <a:xfrm>
            <a:off x="6724650" y="4321175"/>
            <a:ext cx="66675" cy="128588"/>
          </a:xfrm>
          <a:custGeom>
            <a:avLst/>
            <a:gdLst>
              <a:gd name="T0" fmla="*/ 2147483646 w 47"/>
              <a:gd name="T1" fmla="*/ 2147483646 h 81"/>
              <a:gd name="T2" fmla="*/ 0 w 47"/>
              <a:gd name="T3" fmla="*/ 2147483646 h 81"/>
              <a:gd name="T4" fmla="*/ 0 w 47"/>
              <a:gd name="T5" fmla="*/ 2147483646 h 81"/>
              <a:gd name="T6" fmla="*/ 2147483646 w 47"/>
              <a:gd name="T7" fmla="*/ 2147483646 h 81"/>
              <a:gd name="T8" fmla="*/ 2147483646 w 47"/>
              <a:gd name="T9" fmla="*/ 2147483646 h 81"/>
              <a:gd name="T10" fmla="*/ 2147483646 w 47"/>
              <a:gd name="T11" fmla="*/ 2147483646 h 81"/>
              <a:gd name="T12" fmla="*/ 2147483646 w 47"/>
              <a:gd name="T13" fmla="*/ 2147483646 h 81"/>
              <a:gd name="T14" fmla="*/ 2147483646 w 47"/>
              <a:gd name="T15" fmla="*/ 2147483646 h 81"/>
              <a:gd name="T16" fmla="*/ 2147483646 w 47"/>
              <a:gd name="T17" fmla="*/ 2147483646 h 81"/>
              <a:gd name="T18" fmla="*/ 2147483646 w 47"/>
              <a:gd name="T19" fmla="*/ 2147483646 h 81"/>
              <a:gd name="T20" fmla="*/ 2147483646 w 47"/>
              <a:gd name="T21" fmla="*/ 2147483646 h 81"/>
              <a:gd name="T22" fmla="*/ 2147483646 w 47"/>
              <a:gd name="T23" fmla="*/ 2147483646 h 81"/>
              <a:gd name="T24" fmla="*/ 2147483646 w 47"/>
              <a:gd name="T25" fmla="*/ 2147483646 h 81"/>
              <a:gd name="T26" fmla="*/ 2147483646 w 47"/>
              <a:gd name="T27" fmla="*/ 2147483646 h 81"/>
              <a:gd name="T28" fmla="*/ 2147483646 w 47"/>
              <a:gd name="T29" fmla="*/ 2147483646 h 81"/>
              <a:gd name="T30" fmla="*/ 2147483646 w 47"/>
              <a:gd name="T31" fmla="*/ 2147483646 h 81"/>
              <a:gd name="T32" fmla="*/ 2147483646 w 47"/>
              <a:gd name="T33" fmla="*/ 2147483646 h 81"/>
              <a:gd name="T34" fmla="*/ 2147483646 w 47"/>
              <a:gd name="T35" fmla="*/ 2147483646 h 81"/>
              <a:gd name="T36" fmla="*/ 2147483646 w 47"/>
              <a:gd name="T37" fmla="*/ 2147483646 h 81"/>
              <a:gd name="T38" fmla="*/ 2147483646 w 47"/>
              <a:gd name="T39" fmla="*/ 2147483646 h 81"/>
              <a:gd name="T40" fmla="*/ 2147483646 w 47"/>
              <a:gd name="T41" fmla="*/ 2147483646 h 81"/>
              <a:gd name="T42" fmla="*/ 2147483646 w 47"/>
              <a:gd name="T43" fmla="*/ 2147483646 h 81"/>
              <a:gd name="T44" fmla="*/ 2147483646 w 47"/>
              <a:gd name="T45" fmla="*/ 2147483646 h 81"/>
              <a:gd name="T46" fmla="*/ 2147483646 w 47"/>
              <a:gd name="T47" fmla="*/ 2147483646 h 81"/>
              <a:gd name="T48" fmla="*/ 2147483646 w 47"/>
              <a:gd name="T49" fmla="*/ 2147483646 h 81"/>
              <a:gd name="T50" fmla="*/ 2147483646 w 47"/>
              <a:gd name="T51" fmla="*/ 2147483646 h 81"/>
              <a:gd name="T52" fmla="*/ 2147483646 w 47"/>
              <a:gd name="T53" fmla="*/ 2147483646 h 81"/>
              <a:gd name="T54" fmla="*/ 2147483646 w 47"/>
              <a:gd name="T55" fmla="*/ 2147483646 h 81"/>
              <a:gd name="T56" fmla="*/ 2147483646 w 47"/>
              <a:gd name="T57" fmla="*/ 2147483646 h 81"/>
              <a:gd name="T58" fmla="*/ 2147483646 w 47"/>
              <a:gd name="T59" fmla="*/ 2147483646 h 81"/>
              <a:gd name="T60" fmla="*/ 2147483646 w 47"/>
              <a:gd name="T61" fmla="*/ 2147483646 h 81"/>
              <a:gd name="T62" fmla="*/ 2147483646 w 47"/>
              <a:gd name="T63" fmla="*/ 2147483646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path>
            </a:pathLst>
          </a:custGeom>
          <a:solidFill>
            <a:srgbClr val="FFFF00"/>
          </a:solidFill>
          <a:ln w="4763">
            <a:solidFill>
              <a:srgbClr val="990000"/>
            </a:solidFill>
            <a:round/>
            <a:headEnd/>
            <a:tailEnd/>
          </a:ln>
        </p:spPr>
        <p:txBody>
          <a:bodyPr/>
          <a:lstStyle/>
          <a:p>
            <a:endParaRPr lang="en-US"/>
          </a:p>
        </p:txBody>
      </p:sp>
      <p:sp>
        <p:nvSpPr>
          <p:cNvPr id="88144" name="Freeform 79"/>
          <p:cNvSpPr>
            <a:spLocks/>
          </p:cNvSpPr>
          <p:nvPr/>
        </p:nvSpPr>
        <p:spPr bwMode="auto">
          <a:xfrm>
            <a:off x="6686550" y="4375150"/>
            <a:ext cx="30163" cy="44450"/>
          </a:xfrm>
          <a:custGeom>
            <a:avLst/>
            <a:gdLst>
              <a:gd name="T0" fmla="*/ 2147483646 w 21"/>
              <a:gd name="T1" fmla="*/ 2147483646 h 28"/>
              <a:gd name="T2" fmla="*/ 0 w 21"/>
              <a:gd name="T3" fmla="*/ 2147483646 h 28"/>
              <a:gd name="T4" fmla="*/ 2147483646 w 21"/>
              <a:gd name="T5" fmla="*/ 2147483646 h 28"/>
              <a:gd name="T6" fmla="*/ 2147483646 w 21"/>
              <a:gd name="T7" fmla="*/ 2147483646 h 28"/>
              <a:gd name="T8" fmla="*/ 2147483646 w 21"/>
              <a:gd name="T9" fmla="*/ 2147483646 h 28"/>
              <a:gd name="T10" fmla="*/ 2147483646 w 21"/>
              <a:gd name="T11" fmla="*/ 2147483646 h 28"/>
              <a:gd name="T12" fmla="*/ 2147483646 w 21"/>
              <a:gd name="T13" fmla="*/ 2147483646 h 28"/>
              <a:gd name="T14" fmla="*/ 2147483646 w 21"/>
              <a:gd name="T15" fmla="*/ 2147483646 h 28"/>
              <a:gd name="T16" fmla="*/ 2147483646 w 21"/>
              <a:gd name="T17" fmla="*/ 2147483646 h 28"/>
              <a:gd name="T18" fmla="*/ 2147483646 w 21"/>
              <a:gd name="T19" fmla="*/ 2147483646 h 28"/>
              <a:gd name="T20" fmla="*/ 2147483646 w 21"/>
              <a:gd name="T21" fmla="*/ 2147483646 h 28"/>
              <a:gd name="T22" fmla="*/ 2147483646 w 21"/>
              <a:gd name="T23" fmla="*/ 2147483646 h 28"/>
              <a:gd name="T24" fmla="*/ 2147483646 w 21"/>
              <a:gd name="T25" fmla="*/ 2147483646 h 28"/>
              <a:gd name="T26" fmla="*/ 2147483646 w 21"/>
              <a:gd name="T27" fmla="*/ 2147483646 h 28"/>
              <a:gd name="T28" fmla="*/ 2147483646 w 21"/>
              <a:gd name="T29" fmla="*/ 2147483646 h 28"/>
              <a:gd name="T30" fmla="*/ 2147483646 w 21"/>
              <a:gd name="T31" fmla="*/ 2147483646 h 28"/>
              <a:gd name="T32" fmla="*/ 2147483646 w 21"/>
              <a:gd name="T33" fmla="*/ 2147483646 h 28"/>
              <a:gd name="T34" fmla="*/ 2147483646 w 21"/>
              <a:gd name="T35" fmla="*/ 0 h 28"/>
              <a:gd name="T36" fmla="*/ 2147483646 w 21"/>
              <a:gd name="T37" fmla="*/ 0 h 28"/>
              <a:gd name="T38" fmla="*/ 2147483646 w 21"/>
              <a:gd name="T39" fmla="*/ 0 h 28"/>
              <a:gd name="T40" fmla="*/ 2147483646 w 21"/>
              <a:gd name="T41" fmla="*/ 0 h 28"/>
              <a:gd name="T42" fmla="*/ 2147483646 w 21"/>
              <a:gd name="T43" fmla="*/ 2147483646 h 28"/>
              <a:gd name="T44" fmla="*/ 2147483646 w 21"/>
              <a:gd name="T45" fmla="*/ 2147483646 h 28"/>
              <a:gd name="T46" fmla="*/ 2147483646 w 21"/>
              <a:gd name="T47" fmla="*/ 2147483646 h 28"/>
              <a:gd name="T48" fmla="*/ 2147483646 w 21"/>
              <a:gd name="T49" fmla="*/ 2147483646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5" name="Freeform 80"/>
          <p:cNvSpPr>
            <a:spLocks/>
          </p:cNvSpPr>
          <p:nvPr/>
        </p:nvSpPr>
        <p:spPr bwMode="auto">
          <a:xfrm>
            <a:off x="6686550" y="4375150"/>
            <a:ext cx="30163" cy="44450"/>
          </a:xfrm>
          <a:custGeom>
            <a:avLst/>
            <a:gdLst>
              <a:gd name="T0" fmla="*/ 2147483646 w 21"/>
              <a:gd name="T1" fmla="*/ 2147483646 h 28"/>
              <a:gd name="T2" fmla="*/ 0 w 21"/>
              <a:gd name="T3" fmla="*/ 2147483646 h 28"/>
              <a:gd name="T4" fmla="*/ 2147483646 w 21"/>
              <a:gd name="T5" fmla="*/ 2147483646 h 28"/>
              <a:gd name="T6" fmla="*/ 2147483646 w 21"/>
              <a:gd name="T7" fmla="*/ 2147483646 h 28"/>
              <a:gd name="T8" fmla="*/ 2147483646 w 21"/>
              <a:gd name="T9" fmla="*/ 2147483646 h 28"/>
              <a:gd name="T10" fmla="*/ 2147483646 w 21"/>
              <a:gd name="T11" fmla="*/ 2147483646 h 28"/>
              <a:gd name="T12" fmla="*/ 2147483646 w 21"/>
              <a:gd name="T13" fmla="*/ 2147483646 h 28"/>
              <a:gd name="T14" fmla="*/ 2147483646 w 21"/>
              <a:gd name="T15" fmla="*/ 2147483646 h 28"/>
              <a:gd name="T16" fmla="*/ 2147483646 w 21"/>
              <a:gd name="T17" fmla="*/ 2147483646 h 28"/>
              <a:gd name="T18" fmla="*/ 2147483646 w 21"/>
              <a:gd name="T19" fmla="*/ 2147483646 h 28"/>
              <a:gd name="T20" fmla="*/ 2147483646 w 21"/>
              <a:gd name="T21" fmla="*/ 2147483646 h 28"/>
              <a:gd name="T22" fmla="*/ 2147483646 w 21"/>
              <a:gd name="T23" fmla="*/ 2147483646 h 28"/>
              <a:gd name="T24" fmla="*/ 2147483646 w 21"/>
              <a:gd name="T25" fmla="*/ 2147483646 h 28"/>
              <a:gd name="T26" fmla="*/ 2147483646 w 21"/>
              <a:gd name="T27" fmla="*/ 2147483646 h 28"/>
              <a:gd name="T28" fmla="*/ 2147483646 w 21"/>
              <a:gd name="T29" fmla="*/ 2147483646 h 28"/>
              <a:gd name="T30" fmla="*/ 2147483646 w 21"/>
              <a:gd name="T31" fmla="*/ 2147483646 h 28"/>
              <a:gd name="T32" fmla="*/ 2147483646 w 21"/>
              <a:gd name="T33" fmla="*/ 2147483646 h 28"/>
              <a:gd name="T34" fmla="*/ 2147483646 w 21"/>
              <a:gd name="T35" fmla="*/ 0 h 28"/>
              <a:gd name="T36" fmla="*/ 2147483646 w 21"/>
              <a:gd name="T37" fmla="*/ 0 h 28"/>
              <a:gd name="T38" fmla="*/ 2147483646 w 21"/>
              <a:gd name="T39" fmla="*/ 0 h 28"/>
              <a:gd name="T40" fmla="*/ 2147483646 w 21"/>
              <a:gd name="T41" fmla="*/ 0 h 28"/>
              <a:gd name="T42" fmla="*/ 2147483646 w 21"/>
              <a:gd name="T43" fmla="*/ 2147483646 h 28"/>
              <a:gd name="T44" fmla="*/ 2147483646 w 21"/>
              <a:gd name="T45" fmla="*/ 2147483646 h 28"/>
              <a:gd name="T46" fmla="*/ 2147483646 w 21"/>
              <a:gd name="T47" fmla="*/ 2147483646 h 28"/>
              <a:gd name="T48" fmla="*/ 2147483646 w 21"/>
              <a:gd name="T49" fmla="*/ 2147483646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path>
            </a:pathLst>
          </a:custGeom>
          <a:solidFill>
            <a:srgbClr val="FFFF00"/>
          </a:solidFill>
          <a:ln w="4763">
            <a:solidFill>
              <a:srgbClr val="990000"/>
            </a:solidFill>
            <a:round/>
            <a:headEnd/>
            <a:tailEnd/>
          </a:ln>
        </p:spPr>
        <p:txBody>
          <a:bodyPr/>
          <a:lstStyle/>
          <a:p>
            <a:endParaRPr lang="en-US"/>
          </a:p>
        </p:txBody>
      </p:sp>
      <p:sp>
        <p:nvSpPr>
          <p:cNvPr id="88146" name="Freeform 81"/>
          <p:cNvSpPr>
            <a:spLocks/>
          </p:cNvSpPr>
          <p:nvPr/>
        </p:nvSpPr>
        <p:spPr bwMode="auto">
          <a:xfrm>
            <a:off x="6677025" y="4268788"/>
            <a:ext cx="60325" cy="101600"/>
          </a:xfrm>
          <a:custGeom>
            <a:avLst/>
            <a:gdLst>
              <a:gd name="T0" fmla="*/ 2147483646 w 43"/>
              <a:gd name="T1" fmla="*/ 2147483646 h 64"/>
              <a:gd name="T2" fmla="*/ 2147483646 w 43"/>
              <a:gd name="T3" fmla="*/ 2147483646 h 64"/>
              <a:gd name="T4" fmla="*/ 2147483646 w 43"/>
              <a:gd name="T5" fmla="*/ 2147483646 h 64"/>
              <a:gd name="T6" fmla="*/ 2147483646 w 43"/>
              <a:gd name="T7" fmla="*/ 2147483646 h 64"/>
              <a:gd name="T8" fmla="*/ 0 w 43"/>
              <a:gd name="T9" fmla="*/ 2147483646 h 64"/>
              <a:gd name="T10" fmla="*/ 0 w 43"/>
              <a:gd name="T11" fmla="*/ 2147483646 h 64"/>
              <a:gd name="T12" fmla="*/ 2147483646 w 43"/>
              <a:gd name="T13" fmla="*/ 2147483646 h 64"/>
              <a:gd name="T14" fmla="*/ 2147483646 w 43"/>
              <a:gd name="T15" fmla="*/ 2147483646 h 64"/>
              <a:gd name="T16" fmla="*/ 2147483646 w 43"/>
              <a:gd name="T17" fmla="*/ 2147483646 h 64"/>
              <a:gd name="T18" fmla="*/ 2147483646 w 43"/>
              <a:gd name="T19" fmla="*/ 2147483646 h 64"/>
              <a:gd name="T20" fmla="*/ 2147483646 w 43"/>
              <a:gd name="T21" fmla="*/ 2147483646 h 64"/>
              <a:gd name="T22" fmla="*/ 2147483646 w 43"/>
              <a:gd name="T23" fmla="*/ 2147483646 h 64"/>
              <a:gd name="T24" fmla="*/ 2147483646 w 43"/>
              <a:gd name="T25" fmla="*/ 2147483646 h 64"/>
              <a:gd name="T26" fmla="*/ 2147483646 w 43"/>
              <a:gd name="T27" fmla="*/ 2147483646 h 64"/>
              <a:gd name="T28" fmla="*/ 2147483646 w 43"/>
              <a:gd name="T29" fmla="*/ 2147483646 h 64"/>
              <a:gd name="T30" fmla="*/ 2147483646 w 43"/>
              <a:gd name="T31" fmla="*/ 2147483646 h 64"/>
              <a:gd name="T32" fmla="*/ 2147483646 w 43"/>
              <a:gd name="T33" fmla="*/ 2147483646 h 64"/>
              <a:gd name="T34" fmla="*/ 2147483646 w 43"/>
              <a:gd name="T35" fmla="*/ 2147483646 h 64"/>
              <a:gd name="T36" fmla="*/ 2147483646 w 43"/>
              <a:gd name="T37" fmla="*/ 2147483646 h 64"/>
              <a:gd name="T38" fmla="*/ 2147483646 w 43"/>
              <a:gd name="T39" fmla="*/ 2147483646 h 64"/>
              <a:gd name="T40" fmla="*/ 2147483646 w 43"/>
              <a:gd name="T41" fmla="*/ 2147483646 h 64"/>
              <a:gd name="T42" fmla="*/ 2147483646 w 43"/>
              <a:gd name="T43" fmla="*/ 2147483646 h 64"/>
              <a:gd name="T44" fmla="*/ 2147483646 w 43"/>
              <a:gd name="T45" fmla="*/ 2147483646 h 64"/>
              <a:gd name="T46" fmla="*/ 2147483646 w 43"/>
              <a:gd name="T47" fmla="*/ 2147483646 h 64"/>
              <a:gd name="T48" fmla="*/ 2147483646 w 43"/>
              <a:gd name="T49" fmla="*/ 2147483646 h 64"/>
              <a:gd name="T50" fmla="*/ 2147483646 w 43"/>
              <a:gd name="T51" fmla="*/ 2147483646 h 64"/>
              <a:gd name="T52" fmla="*/ 2147483646 w 43"/>
              <a:gd name="T53" fmla="*/ 0 h 64"/>
              <a:gd name="T54" fmla="*/ 2147483646 w 43"/>
              <a:gd name="T55" fmla="*/ 0 h 64"/>
              <a:gd name="T56" fmla="*/ 2147483646 w 43"/>
              <a:gd name="T57" fmla="*/ 2147483646 h 64"/>
              <a:gd name="T58" fmla="*/ 2147483646 w 43"/>
              <a:gd name="T59" fmla="*/ 2147483646 h 64"/>
              <a:gd name="T60" fmla="*/ 2147483646 w 43"/>
              <a:gd name="T61" fmla="*/ 2147483646 h 64"/>
              <a:gd name="T62" fmla="*/ 2147483646 w 43"/>
              <a:gd name="T63" fmla="*/ 2147483646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7" name="Freeform 82"/>
          <p:cNvSpPr>
            <a:spLocks/>
          </p:cNvSpPr>
          <p:nvPr/>
        </p:nvSpPr>
        <p:spPr bwMode="auto">
          <a:xfrm>
            <a:off x="6677025" y="4268788"/>
            <a:ext cx="60325" cy="101600"/>
          </a:xfrm>
          <a:custGeom>
            <a:avLst/>
            <a:gdLst>
              <a:gd name="T0" fmla="*/ 2147483646 w 43"/>
              <a:gd name="T1" fmla="*/ 2147483646 h 64"/>
              <a:gd name="T2" fmla="*/ 2147483646 w 43"/>
              <a:gd name="T3" fmla="*/ 2147483646 h 64"/>
              <a:gd name="T4" fmla="*/ 2147483646 w 43"/>
              <a:gd name="T5" fmla="*/ 2147483646 h 64"/>
              <a:gd name="T6" fmla="*/ 2147483646 w 43"/>
              <a:gd name="T7" fmla="*/ 2147483646 h 64"/>
              <a:gd name="T8" fmla="*/ 0 w 43"/>
              <a:gd name="T9" fmla="*/ 2147483646 h 64"/>
              <a:gd name="T10" fmla="*/ 0 w 43"/>
              <a:gd name="T11" fmla="*/ 2147483646 h 64"/>
              <a:gd name="T12" fmla="*/ 2147483646 w 43"/>
              <a:gd name="T13" fmla="*/ 2147483646 h 64"/>
              <a:gd name="T14" fmla="*/ 2147483646 w 43"/>
              <a:gd name="T15" fmla="*/ 2147483646 h 64"/>
              <a:gd name="T16" fmla="*/ 2147483646 w 43"/>
              <a:gd name="T17" fmla="*/ 2147483646 h 64"/>
              <a:gd name="T18" fmla="*/ 2147483646 w 43"/>
              <a:gd name="T19" fmla="*/ 2147483646 h 64"/>
              <a:gd name="T20" fmla="*/ 2147483646 w 43"/>
              <a:gd name="T21" fmla="*/ 2147483646 h 64"/>
              <a:gd name="T22" fmla="*/ 2147483646 w 43"/>
              <a:gd name="T23" fmla="*/ 2147483646 h 64"/>
              <a:gd name="T24" fmla="*/ 2147483646 w 43"/>
              <a:gd name="T25" fmla="*/ 2147483646 h 64"/>
              <a:gd name="T26" fmla="*/ 2147483646 w 43"/>
              <a:gd name="T27" fmla="*/ 2147483646 h 64"/>
              <a:gd name="T28" fmla="*/ 2147483646 w 43"/>
              <a:gd name="T29" fmla="*/ 2147483646 h 64"/>
              <a:gd name="T30" fmla="*/ 2147483646 w 43"/>
              <a:gd name="T31" fmla="*/ 2147483646 h 64"/>
              <a:gd name="T32" fmla="*/ 2147483646 w 43"/>
              <a:gd name="T33" fmla="*/ 2147483646 h 64"/>
              <a:gd name="T34" fmla="*/ 2147483646 w 43"/>
              <a:gd name="T35" fmla="*/ 2147483646 h 64"/>
              <a:gd name="T36" fmla="*/ 2147483646 w 43"/>
              <a:gd name="T37" fmla="*/ 2147483646 h 64"/>
              <a:gd name="T38" fmla="*/ 2147483646 w 43"/>
              <a:gd name="T39" fmla="*/ 2147483646 h 64"/>
              <a:gd name="T40" fmla="*/ 2147483646 w 43"/>
              <a:gd name="T41" fmla="*/ 2147483646 h 64"/>
              <a:gd name="T42" fmla="*/ 2147483646 w 43"/>
              <a:gd name="T43" fmla="*/ 2147483646 h 64"/>
              <a:gd name="T44" fmla="*/ 2147483646 w 43"/>
              <a:gd name="T45" fmla="*/ 2147483646 h 64"/>
              <a:gd name="T46" fmla="*/ 2147483646 w 43"/>
              <a:gd name="T47" fmla="*/ 2147483646 h 64"/>
              <a:gd name="T48" fmla="*/ 2147483646 w 43"/>
              <a:gd name="T49" fmla="*/ 2147483646 h 64"/>
              <a:gd name="T50" fmla="*/ 2147483646 w 43"/>
              <a:gd name="T51" fmla="*/ 2147483646 h 64"/>
              <a:gd name="T52" fmla="*/ 2147483646 w 43"/>
              <a:gd name="T53" fmla="*/ 0 h 64"/>
              <a:gd name="T54" fmla="*/ 2147483646 w 43"/>
              <a:gd name="T55" fmla="*/ 0 h 64"/>
              <a:gd name="T56" fmla="*/ 2147483646 w 43"/>
              <a:gd name="T57" fmla="*/ 2147483646 h 64"/>
              <a:gd name="T58" fmla="*/ 2147483646 w 43"/>
              <a:gd name="T59" fmla="*/ 2147483646 h 64"/>
              <a:gd name="T60" fmla="*/ 2147483646 w 43"/>
              <a:gd name="T61" fmla="*/ 2147483646 h 64"/>
              <a:gd name="T62" fmla="*/ 2147483646 w 43"/>
              <a:gd name="T63" fmla="*/ 2147483646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path>
            </a:pathLst>
          </a:custGeom>
          <a:solidFill>
            <a:srgbClr val="FFFF00"/>
          </a:solidFill>
          <a:ln w="4763">
            <a:solidFill>
              <a:srgbClr val="990000"/>
            </a:solidFill>
            <a:round/>
            <a:headEnd/>
            <a:tailEnd/>
          </a:ln>
        </p:spPr>
        <p:txBody>
          <a:bodyPr/>
          <a:lstStyle/>
          <a:p>
            <a:endParaRPr lang="en-US"/>
          </a:p>
        </p:txBody>
      </p:sp>
      <p:sp>
        <p:nvSpPr>
          <p:cNvPr id="88148" name="Freeform 83"/>
          <p:cNvSpPr>
            <a:spLocks/>
          </p:cNvSpPr>
          <p:nvPr/>
        </p:nvSpPr>
        <p:spPr bwMode="auto">
          <a:xfrm>
            <a:off x="6727825" y="4238625"/>
            <a:ext cx="79375" cy="79375"/>
          </a:xfrm>
          <a:custGeom>
            <a:avLst/>
            <a:gdLst>
              <a:gd name="T0" fmla="*/ 0 w 56"/>
              <a:gd name="T1" fmla="*/ 2147483646 h 50"/>
              <a:gd name="T2" fmla="*/ 2147483646 w 56"/>
              <a:gd name="T3" fmla="*/ 2147483646 h 50"/>
              <a:gd name="T4" fmla="*/ 2147483646 w 56"/>
              <a:gd name="T5" fmla="*/ 2147483646 h 50"/>
              <a:gd name="T6" fmla="*/ 2147483646 w 56"/>
              <a:gd name="T7" fmla="*/ 2147483646 h 50"/>
              <a:gd name="T8" fmla="*/ 2147483646 w 56"/>
              <a:gd name="T9" fmla="*/ 2147483646 h 50"/>
              <a:gd name="T10" fmla="*/ 2147483646 w 56"/>
              <a:gd name="T11" fmla="*/ 2147483646 h 50"/>
              <a:gd name="T12" fmla="*/ 2147483646 w 56"/>
              <a:gd name="T13" fmla="*/ 2147483646 h 50"/>
              <a:gd name="T14" fmla="*/ 2147483646 w 56"/>
              <a:gd name="T15" fmla="*/ 2147483646 h 50"/>
              <a:gd name="T16" fmla="*/ 2147483646 w 56"/>
              <a:gd name="T17" fmla="*/ 2147483646 h 50"/>
              <a:gd name="T18" fmla="*/ 2147483646 w 56"/>
              <a:gd name="T19" fmla="*/ 2147483646 h 50"/>
              <a:gd name="T20" fmla="*/ 2147483646 w 56"/>
              <a:gd name="T21" fmla="*/ 2147483646 h 50"/>
              <a:gd name="T22" fmla="*/ 2147483646 w 56"/>
              <a:gd name="T23" fmla="*/ 2147483646 h 50"/>
              <a:gd name="T24" fmla="*/ 2147483646 w 56"/>
              <a:gd name="T25" fmla="*/ 2147483646 h 50"/>
              <a:gd name="T26" fmla="*/ 2147483646 w 56"/>
              <a:gd name="T27" fmla="*/ 2147483646 h 50"/>
              <a:gd name="T28" fmla="*/ 2147483646 w 56"/>
              <a:gd name="T29" fmla="*/ 2147483646 h 50"/>
              <a:gd name="T30" fmla="*/ 2147483646 w 56"/>
              <a:gd name="T31" fmla="*/ 2147483646 h 50"/>
              <a:gd name="T32" fmla="*/ 2147483646 w 56"/>
              <a:gd name="T33" fmla="*/ 2147483646 h 50"/>
              <a:gd name="T34" fmla="*/ 2147483646 w 56"/>
              <a:gd name="T35" fmla="*/ 2147483646 h 50"/>
              <a:gd name="T36" fmla="*/ 2147483646 w 56"/>
              <a:gd name="T37" fmla="*/ 2147483646 h 50"/>
              <a:gd name="T38" fmla="*/ 2147483646 w 56"/>
              <a:gd name="T39" fmla="*/ 2147483646 h 50"/>
              <a:gd name="T40" fmla="*/ 2147483646 w 56"/>
              <a:gd name="T41" fmla="*/ 2147483646 h 50"/>
              <a:gd name="T42" fmla="*/ 2147483646 w 56"/>
              <a:gd name="T43" fmla="*/ 2147483646 h 50"/>
              <a:gd name="T44" fmla="*/ 2147483646 w 56"/>
              <a:gd name="T45" fmla="*/ 2147483646 h 50"/>
              <a:gd name="T46" fmla="*/ 2147483646 w 56"/>
              <a:gd name="T47" fmla="*/ 2147483646 h 50"/>
              <a:gd name="T48" fmla="*/ 2147483646 w 56"/>
              <a:gd name="T49" fmla="*/ 2147483646 h 50"/>
              <a:gd name="T50" fmla="*/ 2147483646 w 56"/>
              <a:gd name="T51" fmla="*/ 2147483646 h 50"/>
              <a:gd name="T52" fmla="*/ 2147483646 w 56"/>
              <a:gd name="T53" fmla="*/ 2147483646 h 50"/>
              <a:gd name="T54" fmla="*/ 2147483646 w 56"/>
              <a:gd name="T55" fmla="*/ 2147483646 h 50"/>
              <a:gd name="T56" fmla="*/ 2147483646 w 56"/>
              <a:gd name="T57" fmla="*/ 2147483646 h 50"/>
              <a:gd name="T58" fmla="*/ 2147483646 w 56"/>
              <a:gd name="T59" fmla="*/ 2147483646 h 50"/>
              <a:gd name="T60" fmla="*/ 2147483646 w 56"/>
              <a:gd name="T61" fmla="*/ 2147483646 h 50"/>
              <a:gd name="T62" fmla="*/ 2147483646 w 56"/>
              <a:gd name="T63" fmla="*/ 2147483646 h 50"/>
              <a:gd name="T64" fmla="*/ 2147483646 w 56"/>
              <a:gd name="T65" fmla="*/ 2147483646 h 50"/>
              <a:gd name="T66" fmla="*/ 2147483646 w 56"/>
              <a:gd name="T67" fmla="*/ 2147483646 h 50"/>
              <a:gd name="T68" fmla="*/ 2147483646 w 56"/>
              <a:gd name="T69" fmla="*/ 2147483646 h 50"/>
              <a:gd name="T70" fmla="*/ 2147483646 w 56"/>
              <a:gd name="T71" fmla="*/ 2147483646 h 50"/>
              <a:gd name="T72" fmla="*/ 2147483646 w 56"/>
              <a:gd name="T73" fmla="*/ 2147483646 h 50"/>
              <a:gd name="T74" fmla="*/ 2147483646 w 56"/>
              <a:gd name="T75" fmla="*/ 2147483646 h 50"/>
              <a:gd name="T76" fmla="*/ 2147483646 w 56"/>
              <a:gd name="T77" fmla="*/ 2147483646 h 50"/>
              <a:gd name="T78" fmla="*/ 2147483646 w 56"/>
              <a:gd name="T79" fmla="*/ 2147483646 h 50"/>
              <a:gd name="T80" fmla="*/ 2147483646 w 56"/>
              <a:gd name="T81" fmla="*/ 2147483646 h 50"/>
              <a:gd name="T82" fmla="*/ 2147483646 w 56"/>
              <a:gd name="T83" fmla="*/ 2147483646 h 50"/>
              <a:gd name="T84" fmla="*/ 2147483646 w 56"/>
              <a:gd name="T85" fmla="*/ 2147483646 h 50"/>
              <a:gd name="T86" fmla="*/ 2147483646 w 56"/>
              <a:gd name="T87" fmla="*/ 2147483646 h 50"/>
              <a:gd name="T88" fmla="*/ 2147483646 w 56"/>
              <a:gd name="T89" fmla="*/ 0 h 50"/>
              <a:gd name="T90" fmla="*/ 2147483646 w 56"/>
              <a:gd name="T91" fmla="*/ 0 h 50"/>
              <a:gd name="T92" fmla="*/ 2147483646 w 56"/>
              <a:gd name="T93" fmla="*/ 0 h 50"/>
              <a:gd name="T94" fmla="*/ 2147483646 w 56"/>
              <a:gd name="T95" fmla="*/ 0 h 50"/>
              <a:gd name="T96" fmla="*/ 2147483646 w 56"/>
              <a:gd name="T97" fmla="*/ 0 h 50"/>
              <a:gd name="T98" fmla="*/ 2147483646 w 56"/>
              <a:gd name="T99" fmla="*/ 0 h 50"/>
              <a:gd name="T100" fmla="*/ 2147483646 w 56"/>
              <a:gd name="T101" fmla="*/ 2147483646 h 50"/>
              <a:gd name="T102" fmla="*/ 2147483646 w 56"/>
              <a:gd name="T103" fmla="*/ 2147483646 h 50"/>
              <a:gd name="T104" fmla="*/ 2147483646 w 56"/>
              <a:gd name="T105" fmla="*/ 2147483646 h 50"/>
              <a:gd name="T106" fmla="*/ 2147483646 w 56"/>
              <a:gd name="T107" fmla="*/ 2147483646 h 50"/>
              <a:gd name="T108" fmla="*/ 2147483646 w 56"/>
              <a:gd name="T109" fmla="*/ 2147483646 h 50"/>
              <a:gd name="T110" fmla="*/ 2147483646 w 56"/>
              <a:gd name="T111" fmla="*/ 2147483646 h 50"/>
              <a:gd name="T112" fmla="*/ 0 w 56"/>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9" name="Freeform 84"/>
          <p:cNvSpPr>
            <a:spLocks/>
          </p:cNvSpPr>
          <p:nvPr/>
        </p:nvSpPr>
        <p:spPr bwMode="auto">
          <a:xfrm>
            <a:off x="6727825" y="4238625"/>
            <a:ext cx="79375" cy="79375"/>
          </a:xfrm>
          <a:custGeom>
            <a:avLst/>
            <a:gdLst>
              <a:gd name="T0" fmla="*/ 0 w 56"/>
              <a:gd name="T1" fmla="*/ 2147483646 h 50"/>
              <a:gd name="T2" fmla="*/ 2147483646 w 56"/>
              <a:gd name="T3" fmla="*/ 2147483646 h 50"/>
              <a:gd name="T4" fmla="*/ 2147483646 w 56"/>
              <a:gd name="T5" fmla="*/ 2147483646 h 50"/>
              <a:gd name="T6" fmla="*/ 2147483646 w 56"/>
              <a:gd name="T7" fmla="*/ 2147483646 h 50"/>
              <a:gd name="T8" fmla="*/ 2147483646 w 56"/>
              <a:gd name="T9" fmla="*/ 2147483646 h 50"/>
              <a:gd name="T10" fmla="*/ 2147483646 w 56"/>
              <a:gd name="T11" fmla="*/ 2147483646 h 50"/>
              <a:gd name="T12" fmla="*/ 2147483646 w 56"/>
              <a:gd name="T13" fmla="*/ 2147483646 h 50"/>
              <a:gd name="T14" fmla="*/ 2147483646 w 56"/>
              <a:gd name="T15" fmla="*/ 2147483646 h 50"/>
              <a:gd name="T16" fmla="*/ 2147483646 w 56"/>
              <a:gd name="T17" fmla="*/ 2147483646 h 50"/>
              <a:gd name="T18" fmla="*/ 2147483646 w 56"/>
              <a:gd name="T19" fmla="*/ 2147483646 h 50"/>
              <a:gd name="T20" fmla="*/ 2147483646 w 56"/>
              <a:gd name="T21" fmla="*/ 2147483646 h 50"/>
              <a:gd name="T22" fmla="*/ 2147483646 w 56"/>
              <a:gd name="T23" fmla="*/ 2147483646 h 50"/>
              <a:gd name="T24" fmla="*/ 2147483646 w 56"/>
              <a:gd name="T25" fmla="*/ 2147483646 h 50"/>
              <a:gd name="T26" fmla="*/ 2147483646 w 56"/>
              <a:gd name="T27" fmla="*/ 2147483646 h 50"/>
              <a:gd name="T28" fmla="*/ 2147483646 w 56"/>
              <a:gd name="T29" fmla="*/ 2147483646 h 50"/>
              <a:gd name="T30" fmla="*/ 2147483646 w 56"/>
              <a:gd name="T31" fmla="*/ 2147483646 h 50"/>
              <a:gd name="T32" fmla="*/ 2147483646 w 56"/>
              <a:gd name="T33" fmla="*/ 2147483646 h 50"/>
              <a:gd name="T34" fmla="*/ 2147483646 w 56"/>
              <a:gd name="T35" fmla="*/ 2147483646 h 50"/>
              <a:gd name="T36" fmla="*/ 2147483646 w 56"/>
              <a:gd name="T37" fmla="*/ 2147483646 h 50"/>
              <a:gd name="T38" fmla="*/ 2147483646 w 56"/>
              <a:gd name="T39" fmla="*/ 2147483646 h 50"/>
              <a:gd name="T40" fmla="*/ 2147483646 w 56"/>
              <a:gd name="T41" fmla="*/ 2147483646 h 50"/>
              <a:gd name="T42" fmla="*/ 2147483646 w 56"/>
              <a:gd name="T43" fmla="*/ 2147483646 h 50"/>
              <a:gd name="T44" fmla="*/ 2147483646 w 56"/>
              <a:gd name="T45" fmla="*/ 2147483646 h 50"/>
              <a:gd name="T46" fmla="*/ 2147483646 w 56"/>
              <a:gd name="T47" fmla="*/ 2147483646 h 50"/>
              <a:gd name="T48" fmla="*/ 2147483646 w 56"/>
              <a:gd name="T49" fmla="*/ 2147483646 h 50"/>
              <a:gd name="T50" fmla="*/ 2147483646 w 56"/>
              <a:gd name="T51" fmla="*/ 2147483646 h 50"/>
              <a:gd name="T52" fmla="*/ 2147483646 w 56"/>
              <a:gd name="T53" fmla="*/ 2147483646 h 50"/>
              <a:gd name="T54" fmla="*/ 2147483646 w 56"/>
              <a:gd name="T55" fmla="*/ 2147483646 h 50"/>
              <a:gd name="T56" fmla="*/ 2147483646 w 56"/>
              <a:gd name="T57" fmla="*/ 2147483646 h 50"/>
              <a:gd name="T58" fmla="*/ 2147483646 w 56"/>
              <a:gd name="T59" fmla="*/ 2147483646 h 50"/>
              <a:gd name="T60" fmla="*/ 2147483646 w 56"/>
              <a:gd name="T61" fmla="*/ 2147483646 h 50"/>
              <a:gd name="T62" fmla="*/ 2147483646 w 56"/>
              <a:gd name="T63" fmla="*/ 2147483646 h 50"/>
              <a:gd name="T64" fmla="*/ 2147483646 w 56"/>
              <a:gd name="T65" fmla="*/ 2147483646 h 50"/>
              <a:gd name="T66" fmla="*/ 2147483646 w 56"/>
              <a:gd name="T67" fmla="*/ 2147483646 h 50"/>
              <a:gd name="T68" fmla="*/ 2147483646 w 56"/>
              <a:gd name="T69" fmla="*/ 2147483646 h 50"/>
              <a:gd name="T70" fmla="*/ 2147483646 w 56"/>
              <a:gd name="T71" fmla="*/ 2147483646 h 50"/>
              <a:gd name="T72" fmla="*/ 2147483646 w 56"/>
              <a:gd name="T73" fmla="*/ 2147483646 h 50"/>
              <a:gd name="T74" fmla="*/ 2147483646 w 56"/>
              <a:gd name="T75" fmla="*/ 2147483646 h 50"/>
              <a:gd name="T76" fmla="*/ 2147483646 w 56"/>
              <a:gd name="T77" fmla="*/ 2147483646 h 50"/>
              <a:gd name="T78" fmla="*/ 2147483646 w 56"/>
              <a:gd name="T79" fmla="*/ 2147483646 h 50"/>
              <a:gd name="T80" fmla="*/ 2147483646 w 56"/>
              <a:gd name="T81" fmla="*/ 2147483646 h 50"/>
              <a:gd name="T82" fmla="*/ 2147483646 w 56"/>
              <a:gd name="T83" fmla="*/ 2147483646 h 50"/>
              <a:gd name="T84" fmla="*/ 2147483646 w 56"/>
              <a:gd name="T85" fmla="*/ 2147483646 h 50"/>
              <a:gd name="T86" fmla="*/ 2147483646 w 56"/>
              <a:gd name="T87" fmla="*/ 2147483646 h 50"/>
              <a:gd name="T88" fmla="*/ 2147483646 w 56"/>
              <a:gd name="T89" fmla="*/ 0 h 50"/>
              <a:gd name="T90" fmla="*/ 2147483646 w 56"/>
              <a:gd name="T91" fmla="*/ 0 h 50"/>
              <a:gd name="T92" fmla="*/ 2147483646 w 56"/>
              <a:gd name="T93" fmla="*/ 0 h 50"/>
              <a:gd name="T94" fmla="*/ 2147483646 w 56"/>
              <a:gd name="T95" fmla="*/ 0 h 50"/>
              <a:gd name="T96" fmla="*/ 2147483646 w 56"/>
              <a:gd name="T97" fmla="*/ 0 h 50"/>
              <a:gd name="T98" fmla="*/ 2147483646 w 56"/>
              <a:gd name="T99" fmla="*/ 0 h 50"/>
              <a:gd name="T100" fmla="*/ 2147483646 w 56"/>
              <a:gd name="T101" fmla="*/ 2147483646 h 50"/>
              <a:gd name="T102" fmla="*/ 2147483646 w 56"/>
              <a:gd name="T103" fmla="*/ 2147483646 h 50"/>
              <a:gd name="T104" fmla="*/ 2147483646 w 56"/>
              <a:gd name="T105" fmla="*/ 2147483646 h 50"/>
              <a:gd name="T106" fmla="*/ 2147483646 w 56"/>
              <a:gd name="T107" fmla="*/ 2147483646 h 50"/>
              <a:gd name="T108" fmla="*/ 2147483646 w 56"/>
              <a:gd name="T109" fmla="*/ 2147483646 h 50"/>
              <a:gd name="T110" fmla="*/ 2147483646 w 56"/>
              <a:gd name="T111" fmla="*/ 2147483646 h 50"/>
              <a:gd name="T112" fmla="*/ 0 w 56"/>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path>
            </a:pathLst>
          </a:custGeom>
          <a:solidFill>
            <a:srgbClr val="FFFF00"/>
          </a:solidFill>
          <a:ln w="4763">
            <a:solidFill>
              <a:srgbClr val="990000"/>
            </a:solidFill>
            <a:round/>
            <a:headEnd/>
            <a:tailEnd/>
          </a:ln>
        </p:spPr>
        <p:txBody>
          <a:bodyPr/>
          <a:lstStyle/>
          <a:p>
            <a:endParaRPr lang="en-US"/>
          </a:p>
        </p:txBody>
      </p:sp>
      <p:sp>
        <p:nvSpPr>
          <p:cNvPr id="88150" name="Freeform 85"/>
          <p:cNvSpPr>
            <a:spLocks/>
          </p:cNvSpPr>
          <p:nvPr/>
        </p:nvSpPr>
        <p:spPr bwMode="auto">
          <a:xfrm>
            <a:off x="6796088" y="4308475"/>
            <a:ext cx="39687" cy="82550"/>
          </a:xfrm>
          <a:custGeom>
            <a:avLst/>
            <a:gdLst>
              <a:gd name="T0" fmla="*/ 2147483646 w 28"/>
              <a:gd name="T1" fmla="*/ 2147483646 h 52"/>
              <a:gd name="T2" fmla="*/ 2147483646 w 28"/>
              <a:gd name="T3" fmla="*/ 2147483646 h 52"/>
              <a:gd name="T4" fmla="*/ 2147483646 w 28"/>
              <a:gd name="T5" fmla="*/ 2147483646 h 52"/>
              <a:gd name="T6" fmla="*/ 2147483646 w 28"/>
              <a:gd name="T7" fmla="*/ 2147483646 h 52"/>
              <a:gd name="T8" fmla="*/ 2147483646 w 28"/>
              <a:gd name="T9" fmla="*/ 2147483646 h 52"/>
              <a:gd name="T10" fmla="*/ 2147483646 w 28"/>
              <a:gd name="T11" fmla="*/ 2147483646 h 52"/>
              <a:gd name="T12" fmla="*/ 0 w 28"/>
              <a:gd name="T13" fmla="*/ 2147483646 h 52"/>
              <a:gd name="T14" fmla="*/ 2147483646 w 28"/>
              <a:gd name="T15" fmla="*/ 2147483646 h 52"/>
              <a:gd name="T16" fmla="*/ 2147483646 w 28"/>
              <a:gd name="T17" fmla="*/ 2147483646 h 52"/>
              <a:gd name="T18" fmla="*/ 2147483646 w 28"/>
              <a:gd name="T19" fmla="*/ 2147483646 h 52"/>
              <a:gd name="T20" fmla="*/ 2147483646 w 28"/>
              <a:gd name="T21" fmla="*/ 2147483646 h 52"/>
              <a:gd name="T22" fmla="*/ 2147483646 w 28"/>
              <a:gd name="T23" fmla="*/ 2147483646 h 52"/>
              <a:gd name="T24" fmla="*/ 2147483646 w 28"/>
              <a:gd name="T25" fmla="*/ 2147483646 h 52"/>
              <a:gd name="T26" fmla="*/ 2147483646 w 28"/>
              <a:gd name="T27" fmla="*/ 2147483646 h 52"/>
              <a:gd name="T28" fmla="*/ 2147483646 w 28"/>
              <a:gd name="T29" fmla="*/ 2147483646 h 52"/>
              <a:gd name="T30" fmla="*/ 2147483646 w 28"/>
              <a:gd name="T31" fmla="*/ 2147483646 h 52"/>
              <a:gd name="T32" fmla="*/ 2147483646 w 28"/>
              <a:gd name="T33" fmla="*/ 2147483646 h 52"/>
              <a:gd name="T34" fmla="*/ 2147483646 w 28"/>
              <a:gd name="T35" fmla="*/ 2147483646 h 52"/>
              <a:gd name="T36" fmla="*/ 2147483646 w 28"/>
              <a:gd name="T37" fmla="*/ 2147483646 h 52"/>
              <a:gd name="T38" fmla="*/ 2147483646 w 28"/>
              <a:gd name="T39" fmla="*/ 2147483646 h 52"/>
              <a:gd name="T40" fmla="*/ 2147483646 w 28"/>
              <a:gd name="T41" fmla="*/ 2147483646 h 52"/>
              <a:gd name="T42" fmla="*/ 2147483646 w 28"/>
              <a:gd name="T43" fmla="*/ 2147483646 h 52"/>
              <a:gd name="T44" fmla="*/ 2147483646 w 28"/>
              <a:gd name="T45" fmla="*/ 2147483646 h 52"/>
              <a:gd name="T46" fmla="*/ 2147483646 w 28"/>
              <a:gd name="T47" fmla="*/ 2147483646 h 52"/>
              <a:gd name="T48" fmla="*/ 2147483646 w 28"/>
              <a:gd name="T49" fmla="*/ 2147483646 h 52"/>
              <a:gd name="T50" fmla="*/ 2147483646 w 28"/>
              <a:gd name="T51" fmla="*/ 2147483646 h 52"/>
              <a:gd name="T52" fmla="*/ 2147483646 w 28"/>
              <a:gd name="T53" fmla="*/ 2147483646 h 52"/>
              <a:gd name="T54" fmla="*/ 2147483646 w 28"/>
              <a:gd name="T55" fmla="*/ 2147483646 h 52"/>
              <a:gd name="T56" fmla="*/ 2147483646 w 28"/>
              <a:gd name="T57" fmla="*/ 2147483646 h 52"/>
              <a:gd name="T58" fmla="*/ 2147483646 w 28"/>
              <a:gd name="T59" fmla="*/ 2147483646 h 52"/>
              <a:gd name="T60" fmla="*/ 2147483646 w 28"/>
              <a:gd name="T61" fmla="*/ 2147483646 h 52"/>
              <a:gd name="T62" fmla="*/ 2147483646 w 28"/>
              <a:gd name="T63" fmla="*/ 2147483646 h 52"/>
              <a:gd name="T64" fmla="*/ 2147483646 w 28"/>
              <a:gd name="T65" fmla="*/ 2147483646 h 52"/>
              <a:gd name="T66" fmla="*/ 2147483646 w 28"/>
              <a:gd name="T67" fmla="*/ 0 h 52"/>
              <a:gd name="T68" fmla="*/ 2147483646 w 28"/>
              <a:gd name="T69" fmla="*/ 0 h 52"/>
              <a:gd name="T70" fmla="*/ 2147483646 w 28"/>
              <a:gd name="T71" fmla="*/ 0 h 52"/>
              <a:gd name="T72" fmla="*/ 2147483646 w 28"/>
              <a:gd name="T73" fmla="*/ 0 h 52"/>
              <a:gd name="T74" fmla="*/ 2147483646 w 28"/>
              <a:gd name="T75" fmla="*/ 0 h 52"/>
              <a:gd name="T76" fmla="*/ 2147483646 w 28"/>
              <a:gd name="T77" fmla="*/ 0 h 52"/>
              <a:gd name="T78" fmla="*/ 2147483646 w 28"/>
              <a:gd name="T79" fmla="*/ 0 h 52"/>
              <a:gd name="T80" fmla="*/ 2147483646 w 28"/>
              <a:gd name="T81" fmla="*/ 2147483646 h 52"/>
              <a:gd name="T82" fmla="*/ 2147483646 w 28"/>
              <a:gd name="T83" fmla="*/ 2147483646 h 52"/>
              <a:gd name="T84" fmla="*/ 2147483646 w 28"/>
              <a:gd name="T85" fmla="*/ 2147483646 h 52"/>
              <a:gd name="T86" fmla="*/ 2147483646 w 28"/>
              <a:gd name="T87" fmla="*/ 2147483646 h 52"/>
              <a:gd name="T88" fmla="*/ 2147483646 w 28"/>
              <a:gd name="T89" fmla="*/ 2147483646 h 52"/>
              <a:gd name="T90" fmla="*/ 2147483646 w 28"/>
              <a:gd name="T91" fmla="*/ 2147483646 h 52"/>
              <a:gd name="T92" fmla="*/ 2147483646 w 28"/>
              <a:gd name="T93" fmla="*/ 2147483646 h 52"/>
              <a:gd name="T94" fmla="*/ 2147483646 w 28"/>
              <a:gd name="T95" fmla="*/ 2147483646 h 52"/>
              <a:gd name="T96" fmla="*/ 2147483646 w 28"/>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1" name="Freeform 86"/>
          <p:cNvSpPr>
            <a:spLocks/>
          </p:cNvSpPr>
          <p:nvPr/>
        </p:nvSpPr>
        <p:spPr bwMode="auto">
          <a:xfrm>
            <a:off x="6796088" y="4308475"/>
            <a:ext cx="39687" cy="82550"/>
          </a:xfrm>
          <a:custGeom>
            <a:avLst/>
            <a:gdLst>
              <a:gd name="T0" fmla="*/ 2147483646 w 28"/>
              <a:gd name="T1" fmla="*/ 2147483646 h 52"/>
              <a:gd name="T2" fmla="*/ 2147483646 w 28"/>
              <a:gd name="T3" fmla="*/ 2147483646 h 52"/>
              <a:gd name="T4" fmla="*/ 2147483646 w 28"/>
              <a:gd name="T5" fmla="*/ 2147483646 h 52"/>
              <a:gd name="T6" fmla="*/ 2147483646 w 28"/>
              <a:gd name="T7" fmla="*/ 2147483646 h 52"/>
              <a:gd name="T8" fmla="*/ 2147483646 w 28"/>
              <a:gd name="T9" fmla="*/ 2147483646 h 52"/>
              <a:gd name="T10" fmla="*/ 2147483646 w 28"/>
              <a:gd name="T11" fmla="*/ 2147483646 h 52"/>
              <a:gd name="T12" fmla="*/ 0 w 28"/>
              <a:gd name="T13" fmla="*/ 2147483646 h 52"/>
              <a:gd name="T14" fmla="*/ 2147483646 w 28"/>
              <a:gd name="T15" fmla="*/ 2147483646 h 52"/>
              <a:gd name="T16" fmla="*/ 2147483646 w 28"/>
              <a:gd name="T17" fmla="*/ 2147483646 h 52"/>
              <a:gd name="T18" fmla="*/ 2147483646 w 28"/>
              <a:gd name="T19" fmla="*/ 2147483646 h 52"/>
              <a:gd name="T20" fmla="*/ 2147483646 w 28"/>
              <a:gd name="T21" fmla="*/ 2147483646 h 52"/>
              <a:gd name="T22" fmla="*/ 2147483646 w 28"/>
              <a:gd name="T23" fmla="*/ 2147483646 h 52"/>
              <a:gd name="T24" fmla="*/ 2147483646 w 28"/>
              <a:gd name="T25" fmla="*/ 2147483646 h 52"/>
              <a:gd name="T26" fmla="*/ 2147483646 w 28"/>
              <a:gd name="T27" fmla="*/ 2147483646 h 52"/>
              <a:gd name="T28" fmla="*/ 2147483646 w 28"/>
              <a:gd name="T29" fmla="*/ 2147483646 h 52"/>
              <a:gd name="T30" fmla="*/ 2147483646 w 28"/>
              <a:gd name="T31" fmla="*/ 2147483646 h 52"/>
              <a:gd name="T32" fmla="*/ 2147483646 w 28"/>
              <a:gd name="T33" fmla="*/ 2147483646 h 52"/>
              <a:gd name="T34" fmla="*/ 2147483646 w 28"/>
              <a:gd name="T35" fmla="*/ 2147483646 h 52"/>
              <a:gd name="T36" fmla="*/ 2147483646 w 28"/>
              <a:gd name="T37" fmla="*/ 2147483646 h 52"/>
              <a:gd name="T38" fmla="*/ 2147483646 w 28"/>
              <a:gd name="T39" fmla="*/ 2147483646 h 52"/>
              <a:gd name="T40" fmla="*/ 2147483646 w 28"/>
              <a:gd name="T41" fmla="*/ 2147483646 h 52"/>
              <a:gd name="T42" fmla="*/ 2147483646 w 28"/>
              <a:gd name="T43" fmla="*/ 2147483646 h 52"/>
              <a:gd name="T44" fmla="*/ 2147483646 w 28"/>
              <a:gd name="T45" fmla="*/ 2147483646 h 52"/>
              <a:gd name="T46" fmla="*/ 2147483646 w 28"/>
              <a:gd name="T47" fmla="*/ 2147483646 h 52"/>
              <a:gd name="T48" fmla="*/ 2147483646 w 28"/>
              <a:gd name="T49" fmla="*/ 2147483646 h 52"/>
              <a:gd name="T50" fmla="*/ 2147483646 w 28"/>
              <a:gd name="T51" fmla="*/ 2147483646 h 52"/>
              <a:gd name="T52" fmla="*/ 2147483646 w 28"/>
              <a:gd name="T53" fmla="*/ 2147483646 h 52"/>
              <a:gd name="T54" fmla="*/ 2147483646 w 28"/>
              <a:gd name="T55" fmla="*/ 2147483646 h 52"/>
              <a:gd name="T56" fmla="*/ 2147483646 w 28"/>
              <a:gd name="T57" fmla="*/ 2147483646 h 52"/>
              <a:gd name="T58" fmla="*/ 2147483646 w 28"/>
              <a:gd name="T59" fmla="*/ 2147483646 h 52"/>
              <a:gd name="T60" fmla="*/ 2147483646 w 28"/>
              <a:gd name="T61" fmla="*/ 2147483646 h 52"/>
              <a:gd name="T62" fmla="*/ 2147483646 w 28"/>
              <a:gd name="T63" fmla="*/ 2147483646 h 52"/>
              <a:gd name="T64" fmla="*/ 2147483646 w 28"/>
              <a:gd name="T65" fmla="*/ 2147483646 h 52"/>
              <a:gd name="T66" fmla="*/ 2147483646 w 28"/>
              <a:gd name="T67" fmla="*/ 0 h 52"/>
              <a:gd name="T68" fmla="*/ 2147483646 w 28"/>
              <a:gd name="T69" fmla="*/ 0 h 52"/>
              <a:gd name="T70" fmla="*/ 2147483646 w 28"/>
              <a:gd name="T71" fmla="*/ 0 h 52"/>
              <a:gd name="T72" fmla="*/ 2147483646 w 28"/>
              <a:gd name="T73" fmla="*/ 0 h 52"/>
              <a:gd name="T74" fmla="*/ 2147483646 w 28"/>
              <a:gd name="T75" fmla="*/ 0 h 52"/>
              <a:gd name="T76" fmla="*/ 2147483646 w 28"/>
              <a:gd name="T77" fmla="*/ 0 h 52"/>
              <a:gd name="T78" fmla="*/ 2147483646 w 28"/>
              <a:gd name="T79" fmla="*/ 0 h 52"/>
              <a:gd name="T80" fmla="*/ 2147483646 w 28"/>
              <a:gd name="T81" fmla="*/ 2147483646 h 52"/>
              <a:gd name="T82" fmla="*/ 2147483646 w 28"/>
              <a:gd name="T83" fmla="*/ 2147483646 h 52"/>
              <a:gd name="T84" fmla="*/ 2147483646 w 28"/>
              <a:gd name="T85" fmla="*/ 2147483646 h 52"/>
              <a:gd name="T86" fmla="*/ 2147483646 w 28"/>
              <a:gd name="T87" fmla="*/ 2147483646 h 52"/>
              <a:gd name="T88" fmla="*/ 2147483646 w 28"/>
              <a:gd name="T89" fmla="*/ 2147483646 h 52"/>
              <a:gd name="T90" fmla="*/ 2147483646 w 28"/>
              <a:gd name="T91" fmla="*/ 2147483646 h 52"/>
              <a:gd name="T92" fmla="*/ 2147483646 w 28"/>
              <a:gd name="T93" fmla="*/ 2147483646 h 52"/>
              <a:gd name="T94" fmla="*/ 2147483646 w 28"/>
              <a:gd name="T95" fmla="*/ 2147483646 h 52"/>
              <a:gd name="T96" fmla="*/ 2147483646 w 28"/>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path>
            </a:pathLst>
          </a:custGeom>
          <a:solidFill>
            <a:srgbClr val="FFFF00"/>
          </a:solidFill>
          <a:ln w="4763">
            <a:solidFill>
              <a:srgbClr val="990000"/>
            </a:solidFill>
            <a:round/>
            <a:headEnd/>
            <a:tailEnd/>
          </a:ln>
        </p:spPr>
        <p:txBody>
          <a:bodyPr/>
          <a:lstStyle/>
          <a:p>
            <a:endParaRPr lang="en-US"/>
          </a:p>
        </p:txBody>
      </p:sp>
      <p:sp>
        <p:nvSpPr>
          <p:cNvPr id="88152" name="Freeform 87"/>
          <p:cNvSpPr>
            <a:spLocks/>
          </p:cNvSpPr>
          <p:nvPr/>
        </p:nvSpPr>
        <p:spPr bwMode="auto">
          <a:xfrm>
            <a:off x="6262688" y="4038600"/>
            <a:ext cx="685800" cy="239713"/>
          </a:xfrm>
          <a:custGeom>
            <a:avLst/>
            <a:gdLst>
              <a:gd name="T0" fmla="*/ 2147483646 w 486"/>
              <a:gd name="T1" fmla="*/ 2147483646 h 151"/>
              <a:gd name="T2" fmla="*/ 2147483646 w 486"/>
              <a:gd name="T3" fmla="*/ 2147483646 h 151"/>
              <a:gd name="T4" fmla="*/ 2147483646 w 486"/>
              <a:gd name="T5" fmla="*/ 2147483646 h 151"/>
              <a:gd name="T6" fmla="*/ 2147483646 w 486"/>
              <a:gd name="T7" fmla="*/ 2147483646 h 151"/>
              <a:gd name="T8" fmla="*/ 2147483646 w 486"/>
              <a:gd name="T9" fmla="*/ 2147483646 h 151"/>
              <a:gd name="T10" fmla="*/ 2147483646 w 486"/>
              <a:gd name="T11" fmla="*/ 2147483646 h 151"/>
              <a:gd name="T12" fmla="*/ 2147483646 w 486"/>
              <a:gd name="T13" fmla="*/ 2147483646 h 151"/>
              <a:gd name="T14" fmla="*/ 2147483646 w 486"/>
              <a:gd name="T15" fmla="*/ 2147483646 h 151"/>
              <a:gd name="T16" fmla="*/ 2147483646 w 486"/>
              <a:gd name="T17" fmla="*/ 2147483646 h 151"/>
              <a:gd name="T18" fmla="*/ 2147483646 w 486"/>
              <a:gd name="T19" fmla="*/ 2147483646 h 151"/>
              <a:gd name="T20" fmla="*/ 2147483646 w 486"/>
              <a:gd name="T21" fmla="*/ 2147483646 h 151"/>
              <a:gd name="T22" fmla="*/ 2147483646 w 486"/>
              <a:gd name="T23" fmla="*/ 2147483646 h 151"/>
              <a:gd name="T24" fmla="*/ 2147483646 w 486"/>
              <a:gd name="T25" fmla="*/ 2147483646 h 151"/>
              <a:gd name="T26" fmla="*/ 0 w 486"/>
              <a:gd name="T27" fmla="*/ 2147483646 h 151"/>
              <a:gd name="T28" fmla="*/ 2147483646 w 486"/>
              <a:gd name="T29" fmla="*/ 2147483646 h 151"/>
              <a:gd name="T30" fmla="*/ 2147483646 w 486"/>
              <a:gd name="T31" fmla="*/ 2147483646 h 151"/>
              <a:gd name="T32" fmla="*/ 2147483646 w 486"/>
              <a:gd name="T33" fmla="*/ 2147483646 h 151"/>
              <a:gd name="T34" fmla="*/ 2147483646 w 486"/>
              <a:gd name="T35" fmla="*/ 2147483646 h 151"/>
              <a:gd name="T36" fmla="*/ 2147483646 w 486"/>
              <a:gd name="T37" fmla="*/ 2147483646 h 151"/>
              <a:gd name="T38" fmla="*/ 2147483646 w 486"/>
              <a:gd name="T39" fmla="*/ 2147483646 h 151"/>
              <a:gd name="T40" fmla="*/ 2147483646 w 486"/>
              <a:gd name="T41" fmla="*/ 2147483646 h 151"/>
              <a:gd name="T42" fmla="*/ 2147483646 w 486"/>
              <a:gd name="T43" fmla="*/ 2147483646 h 151"/>
              <a:gd name="T44" fmla="*/ 2147483646 w 486"/>
              <a:gd name="T45" fmla="*/ 2147483646 h 151"/>
              <a:gd name="T46" fmla="*/ 2147483646 w 486"/>
              <a:gd name="T47" fmla="*/ 2147483646 h 151"/>
              <a:gd name="T48" fmla="*/ 2147483646 w 486"/>
              <a:gd name="T49" fmla="*/ 2147483646 h 151"/>
              <a:gd name="T50" fmla="*/ 2147483646 w 486"/>
              <a:gd name="T51" fmla="*/ 2147483646 h 151"/>
              <a:gd name="T52" fmla="*/ 2147483646 w 486"/>
              <a:gd name="T53" fmla="*/ 2147483646 h 151"/>
              <a:gd name="T54" fmla="*/ 2147483646 w 486"/>
              <a:gd name="T55" fmla="*/ 2147483646 h 151"/>
              <a:gd name="T56" fmla="*/ 2147483646 w 486"/>
              <a:gd name="T57" fmla="*/ 2147483646 h 151"/>
              <a:gd name="T58" fmla="*/ 2147483646 w 486"/>
              <a:gd name="T59" fmla="*/ 2147483646 h 151"/>
              <a:gd name="T60" fmla="*/ 2147483646 w 486"/>
              <a:gd name="T61" fmla="*/ 2147483646 h 151"/>
              <a:gd name="T62" fmla="*/ 2147483646 w 486"/>
              <a:gd name="T63" fmla="*/ 2147483646 h 151"/>
              <a:gd name="T64" fmla="*/ 2147483646 w 486"/>
              <a:gd name="T65" fmla="*/ 2147483646 h 151"/>
              <a:gd name="T66" fmla="*/ 2147483646 w 486"/>
              <a:gd name="T67" fmla="*/ 2147483646 h 151"/>
              <a:gd name="T68" fmla="*/ 2147483646 w 486"/>
              <a:gd name="T69" fmla="*/ 2147483646 h 151"/>
              <a:gd name="T70" fmla="*/ 2147483646 w 486"/>
              <a:gd name="T71" fmla="*/ 2147483646 h 151"/>
              <a:gd name="T72" fmla="*/ 2147483646 w 486"/>
              <a:gd name="T73" fmla="*/ 2147483646 h 151"/>
              <a:gd name="T74" fmla="*/ 2147483646 w 486"/>
              <a:gd name="T75" fmla="*/ 2147483646 h 151"/>
              <a:gd name="T76" fmla="*/ 2147483646 w 486"/>
              <a:gd name="T77" fmla="*/ 2147483646 h 151"/>
              <a:gd name="T78" fmla="*/ 2147483646 w 486"/>
              <a:gd name="T79" fmla="*/ 2147483646 h 151"/>
              <a:gd name="T80" fmla="*/ 2147483646 w 486"/>
              <a:gd name="T81" fmla="*/ 2147483646 h 151"/>
              <a:gd name="T82" fmla="*/ 2147483646 w 486"/>
              <a:gd name="T83" fmla="*/ 2147483646 h 151"/>
              <a:gd name="T84" fmla="*/ 2147483646 w 486"/>
              <a:gd name="T85" fmla="*/ 2147483646 h 151"/>
              <a:gd name="T86" fmla="*/ 2147483646 w 486"/>
              <a:gd name="T87" fmla="*/ 2147483646 h 151"/>
              <a:gd name="T88" fmla="*/ 2147483646 w 486"/>
              <a:gd name="T89" fmla="*/ 2147483646 h 151"/>
              <a:gd name="T90" fmla="*/ 2147483646 w 486"/>
              <a:gd name="T91" fmla="*/ 2147483646 h 151"/>
              <a:gd name="T92" fmla="*/ 2147483646 w 486"/>
              <a:gd name="T93" fmla="*/ 2147483646 h 151"/>
              <a:gd name="T94" fmla="*/ 2147483646 w 486"/>
              <a:gd name="T95" fmla="*/ 2147483646 h 151"/>
              <a:gd name="T96" fmla="*/ 2147483646 w 486"/>
              <a:gd name="T97" fmla="*/ 2147483646 h 151"/>
              <a:gd name="T98" fmla="*/ 2147483646 w 486"/>
              <a:gd name="T99" fmla="*/ 0 h 151"/>
              <a:gd name="T100" fmla="*/ 2147483646 w 486"/>
              <a:gd name="T101" fmla="*/ 0 h 151"/>
              <a:gd name="T102" fmla="*/ 2147483646 w 486"/>
              <a:gd name="T103" fmla="*/ 2147483646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6"/>
              <a:gd name="T157" fmla="*/ 0 h 151"/>
              <a:gd name="T158" fmla="*/ 486 w 486"/>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6" h="151">
                <a:moveTo>
                  <a:pt x="253" y="5"/>
                </a:moveTo>
                <a:lnTo>
                  <a:pt x="248" y="8"/>
                </a:lnTo>
                <a:lnTo>
                  <a:pt x="244" y="11"/>
                </a:lnTo>
                <a:lnTo>
                  <a:pt x="239" y="13"/>
                </a:lnTo>
                <a:lnTo>
                  <a:pt x="233" y="16"/>
                </a:lnTo>
                <a:lnTo>
                  <a:pt x="229" y="18"/>
                </a:lnTo>
                <a:lnTo>
                  <a:pt x="224" y="19"/>
                </a:lnTo>
                <a:lnTo>
                  <a:pt x="219" y="19"/>
                </a:lnTo>
                <a:lnTo>
                  <a:pt x="214" y="19"/>
                </a:lnTo>
                <a:lnTo>
                  <a:pt x="207" y="19"/>
                </a:lnTo>
                <a:lnTo>
                  <a:pt x="199" y="19"/>
                </a:lnTo>
                <a:lnTo>
                  <a:pt x="190" y="18"/>
                </a:lnTo>
                <a:lnTo>
                  <a:pt x="183" y="16"/>
                </a:lnTo>
                <a:lnTo>
                  <a:pt x="174" y="16"/>
                </a:lnTo>
                <a:lnTo>
                  <a:pt x="167" y="15"/>
                </a:lnTo>
                <a:lnTo>
                  <a:pt x="159" y="15"/>
                </a:lnTo>
                <a:lnTo>
                  <a:pt x="151" y="13"/>
                </a:lnTo>
                <a:lnTo>
                  <a:pt x="149" y="15"/>
                </a:lnTo>
                <a:lnTo>
                  <a:pt x="148" y="15"/>
                </a:lnTo>
                <a:lnTo>
                  <a:pt x="145" y="15"/>
                </a:lnTo>
                <a:lnTo>
                  <a:pt x="143" y="16"/>
                </a:lnTo>
                <a:lnTo>
                  <a:pt x="142" y="18"/>
                </a:lnTo>
                <a:lnTo>
                  <a:pt x="139" y="18"/>
                </a:lnTo>
                <a:lnTo>
                  <a:pt x="137" y="19"/>
                </a:lnTo>
                <a:lnTo>
                  <a:pt x="134" y="21"/>
                </a:lnTo>
                <a:lnTo>
                  <a:pt x="128" y="22"/>
                </a:lnTo>
                <a:lnTo>
                  <a:pt x="122" y="22"/>
                </a:lnTo>
                <a:lnTo>
                  <a:pt x="117" y="21"/>
                </a:lnTo>
                <a:lnTo>
                  <a:pt x="111" y="19"/>
                </a:lnTo>
                <a:lnTo>
                  <a:pt x="105" y="16"/>
                </a:lnTo>
                <a:lnTo>
                  <a:pt x="99" y="15"/>
                </a:lnTo>
                <a:lnTo>
                  <a:pt x="91" y="13"/>
                </a:lnTo>
                <a:lnTo>
                  <a:pt x="85" y="13"/>
                </a:lnTo>
                <a:lnTo>
                  <a:pt x="81" y="15"/>
                </a:lnTo>
                <a:lnTo>
                  <a:pt x="77" y="16"/>
                </a:lnTo>
                <a:lnTo>
                  <a:pt x="72" y="19"/>
                </a:lnTo>
                <a:lnTo>
                  <a:pt x="69" y="22"/>
                </a:lnTo>
                <a:lnTo>
                  <a:pt x="65" y="24"/>
                </a:lnTo>
                <a:lnTo>
                  <a:pt x="60" y="25"/>
                </a:lnTo>
                <a:lnTo>
                  <a:pt x="56" y="27"/>
                </a:lnTo>
                <a:lnTo>
                  <a:pt x="51" y="25"/>
                </a:lnTo>
                <a:lnTo>
                  <a:pt x="48" y="24"/>
                </a:lnTo>
                <a:lnTo>
                  <a:pt x="44" y="24"/>
                </a:lnTo>
                <a:lnTo>
                  <a:pt x="41" y="22"/>
                </a:lnTo>
                <a:lnTo>
                  <a:pt x="37" y="22"/>
                </a:lnTo>
                <a:lnTo>
                  <a:pt x="34" y="21"/>
                </a:lnTo>
                <a:lnTo>
                  <a:pt x="31" y="21"/>
                </a:lnTo>
                <a:lnTo>
                  <a:pt x="26" y="21"/>
                </a:lnTo>
                <a:lnTo>
                  <a:pt x="23" y="21"/>
                </a:lnTo>
                <a:lnTo>
                  <a:pt x="19" y="21"/>
                </a:lnTo>
                <a:lnTo>
                  <a:pt x="14" y="22"/>
                </a:lnTo>
                <a:lnTo>
                  <a:pt x="10" y="22"/>
                </a:lnTo>
                <a:lnTo>
                  <a:pt x="7" y="25"/>
                </a:lnTo>
                <a:lnTo>
                  <a:pt x="4" y="27"/>
                </a:lnTo>
                <a:lnTo>
                  <a:pt x="1" y="31"/>
                </a:lnTo>
                <a:lnTo>
                  <a:pt x="0" y="36"/>
                </a:lnTo>
                <a:lnTo>
                  <a:pt x="0" y="40"/>
                </a:lnTo>
                <a:lnTo>
                  <a:pt x="1" y="46"/>
                </a:lnTo>
                <a:lnTo>
                  <a:pt x="3" y="52"/>
                </a:lnTo>
                <a:lnTo>
                  <a:pt x="4" y="56"/>
                </a:lnTo>
                <a:lnTo>
                  <a:pt x="7" y="61"/>
                </a:lnTo>
                <a:lnTo>
                  <a:pt x="11" y="65"/>
                </a:lnTo>
                <a:lnTo>
                  <a:pt x="14" y="70"/>
                </a:lnTo>
                <a:lnTo>
                  <a:pt x="19" y="73"/>
                </a:lnTo>
                <a:lnTo>
                  <a:pt x="25" y="76"/>
                </a:lnTo>
                <a:lnTo>
                  <a:pt x="29" y="77"/>
                </a:lnTo>
                <a:lnTo>
                  <a:pt x="35" y="77"/>
                </a:lnTo>
                <a:lnTo>
                  <a:pt x="40" y="77"/>
                </a:lnTo>
                <a:lnTo>
                  <a:pt x="44" y="76"/>
                </a:lnTo>
                <a:lnTo>
                  <a:pt x="48" y="74"/>
                </a:lnTo>
                <a:lnTo>
                  <a:pt x="53" y="73"/>
                </a:lnTo>
                <a:lnTo>
                  <a:pt x="57" y="73"/>
                </a:lnTo>
                <a:lnTo>
                  <a:pt x="62" y="74"/>
                </a:lnTo>
                <a:lnTo>
                  <a:pt x="68" y="77"/>
                </a:lnTo>
                <a:lnTo>
                  <a:pt x="74" y="80"/>
                </a:lnTo>
                <a:lnTo>
                  <a:pt x="81" y="83"/>
                </a:lnTo>
                <a:lnTo>
                  <a:pt x="87" y="86"/>
                </a:lnTo>
                <a:lnTo>
                  <a:pt x="93" y="89"/>
                </a:lnTo>
                <a:lnTo>
                  <a:pt x="100" y="90"/>
                </a:lnTo>
                <a:lnTo>
                  <a:pt x="106" y="93"/>
                </a:lnTo>
                <a:lnTo>
                  <a:pt x="112" y="95"/>
                </a:lnTo>
                <a:lnTo>
                  <a:pt x="115" y="95"/>
                </a:lnTo>
                <a:lnTo>
                  <a:pt x="118" y="95"/>
                </a:lnTo>
                <a:lnTo>
                  <a:pt x="121" y="93"/>
                </a:lnTo>
                <a:lnTo>
                  <a:pt x="125" y="92"/>
                </a:lnTo>
                <a:lnTo>
                  <a:pt x="128" y="89"/>
                </a:lnTo>
                <a:lnTo>
                  <a:pt x="131" y="89"/>
                </a:lnTo>
                <a:lnTo>
                  <a:pt x="134" y="89"/>
                </a:lnTo>
                <a:lnTo>
                  <a:pt x="137" y="89"/>
                </a:lnTo>
                <a:lnTo>
                  <a:pt x="142" y="92"/>
                </a:lnTo>
                <a:lnTo>
                  <a:pt x="146" y="95"/>
                </a:lnTo>
                <a:lnTo>
                  <a:pt x="151" y="98"/>
                </a:lnTo>
                <a:lnTo>
                  <a:pt x="155" y="101"/>
                </a:lnTo>
                <a:lnTo>
                  <a:pt x="159" y="104"/>
                </a:lnTo>
                <a:lnTo>
                  <a:pt x="164" y="108"/>
                </a:lnTo>
                <a:lnTo>
                  <a:pt x="170" y="111"/>
                </a:lnTo>
                <a:lnTo>
                  <a:pt x="174" y="116"/>
                </a:lnTo>
                <a:lnTo>
                  <a:pt x="180" y="122"/>
                </a:lnTo>
                <a:lnTo>
                  <a:pt x="186" y="128"/>
                </a:lnTo>
                <a:lnTo>
                  <a:pt x="190" y="133"/>
                </a:lnTo>
                <a:lnTo>
                  <a:pt x="196" y="139"/>
                </a:lnTo>
                <a:lnTo>
                  <a:pt x="202" y="145"/>
                </a:lnTo>
                <a:lnTo>
                  <a:pt x="208" y="148"/>
                </a:lnTo>
                <a:lnTo>
                  <a:pt x="216" y="150"/>
                </a:lnTo>
                <a:lnTo>
                  <a:pt x="223" y="148"/>
                </a:lnTo>
                <a:lnTo>
                  <a:pt x="227" y="147"/>
                </a:lnTo>
                <a:lnTo>
                  <a:pt x="230" y="145"/>
                </a:lnTo>
                <a:lnTo>
                  <a:pt x="235" y="144"/>
                </a:lnTo>
                <a:lnTo>
                  <a:pt x="238" y="144"/>
                </a:lnTo>
                <a:lnTo>
                  <a:pt x="241" y="142"/>
                </a:lnTo>
                <a:lnTo>
                  <a:pt x="244" y="142"/>
                </a:lnTo>
                <a:lnTo>
                  <a:pt x="247" y="141"/>
                </a:lnTo>
                <a:lnTo>
                  <a:pt x="250" y="141"/>
                </a:lnTo>
                <a:lnTo>
                  <a:pt x="254" y="138"/>
                </a:lnTo>
                <a:lnTo>
                  <a:pt x="257" y="135"/>
                </a:lnTo>
                <a:lnTo>
                  <a:pt x="259" y="132"/>
                </a:lnTo>
                <a:lnTo>
                  <a:pt x="261" y="129"/>
                </a:lnTo>
                <a:lnTo>
                  <a:pt x="264" y="125"/>
                </a:lnTo>
                <a:lnTo>
                  <a:pt x="267" y="122"/>
                </a:lnTo>
                <a:lnTo>
                  <a:pt x="269" y="117"/>
                </a:lnTo>
                <a:lnTo>
                  <a:pt x="272" y="114"/>
                </a:lnTo>
                <a:lnTo>
                  <a:pt x="276" y="111"/>
                </a:lnTo>
                <a:lnTo>
                  <a:pt x="279" y="110"/>
                </a:lnTo>
                <a:lnTo>
                  <a:pt x="284" y="111"/>
                </a:lnTo>
                <a:lnTo>
                  <a:pt x="288" y="113"/>
                </a:lnTo>
                <a:lnTo>
                  <a:pt x="293" y="114"/>
                </a:lnTo>
                <a:lnTo>
                  <a:pt x="297" y="117"/>
                </a:lnTo>
                <a:lnTo>
                  <a:pt x="301" y="119"/>
                </a:lnTo>
                <a:lnTo>
                  <a:pt x="307" y="119"/>
                </a:lnTo>
                <a:lnTo>
                  <a:pt x="313" y="117"/>
                </a:lnTo>
                <a:lnTo>
                  <a:pt x="319" y="116"/>
                </a:lnTo>
                <a:lnTo>
                  <a:pt x="325" y="114"/>
                </a:lnTo>
                <a:lnTo>
                  <a:pt x="332" y="111"/>
                </a:lnTo>
                <a:lnTo>
                  <a:pt x="338" y="110"/>
                </a:lnTo>
                <a:lnTo>
                  <a:pt x="346" y="108"/>
                </a:lnTo>
                <a:lnTo>
                  <a:pt x="353" y="108"/>
                </a:lnTo>
                <a:lnTo>
                  <a:pt x="361" y="108"/>
                </a:lnTo>
                <a:lnTo>
                  <a:pt x="369" y="110"/>
                </a:lnTo>
                <a:lnTo>
                  <a:pt x="377" y="114"/>
                </a:lnTo>
                <a:lnTo>
                  <a:pt x="381" y="119"/>
                </a:lnTo>
                <a:lnTo>
                  <a:pt x="387" y="126"/>
                </a:lnTo>
                <a:lnTo>
                  <a:pt x="392" y="133"/>
                </a:lnTo>
                <a:lnTo>
                  <a:pt x="398" y="139"/>
                </a:lnTo>
                <a:lnTo>
                  <a:pt x="403" y="147"/>
                </a:lnTo>
                <a:lnTo>
                  <a:pt x="412" y="151"/>
                </a:lnTo>
                <a:lnTo>
                  <a:pt x="415" y="151"/>
                </a:lnTo>
                <a:lnTo>
                  <a:pt x="418" y="150"/>
                </a:lnTo>
                <a:lnTo>
                  <a:pt x="423" y="147"/>
                </a:lnTo>
                <a:lnTo>
                  <a:pt x="427" y="144"/>
                </a:lnTo>
                <a:lnTo>
                  <a:pt x="433" y="139"/>
                </a:lnTo>
                <a:lnTo>
                  <a:pt x="437" y="136"/>
                </a:lnTo>
                <a:lnTo>
                  <a:pt x="440" y="132"/>
                </a:lnTo>
                <a:lnTo>
                  <a:pt x="443" y="129"/>
                </a:lnTo>
                <a:lnTo>
                  <a:pt x="446" y="126"/>
                </a:lnTo>
                <a:lnTo>
                  <a:pt x="449" y="120"/>
                </a:lnTo>
                <a:lnTo>
                  <a:pt x="454" y="114"/>
                </a:lnTo>
                <a:lnTo>
                  <a:pt x="458" y="107"/>
                </a:lnTo>
                <a:lnTo>
                  <a:pt x="463" y="99"/>
                </a:lnTo>
                <a:lnTo>
                  <a:pt x="466" y="92"/>
                </a:lnTo>
                <a:lnTo>
                  <a:pt x="469" y="88"/>
                </a:lnTo>
                <a:lnTo>
                  <a:pt x="470" y="83"/>
                </a:lnTo>
                <a:lnTo>
                  <a:pt x="470" y="80"/>
                </a:lnTo>
                <a:lnTo>
                  <a:pt x="470" y="76"/>
                </a:lnTo>
                <a:lnTo>
                  <a:pt x="470" y="71"/>
                </a:lnTo>
                <a:lnTo>
                  <a:pt x="472" y="68"/>
                </a:lnTo>
                <a:lnTo>
                  <a:pt x="472" y="64"/>
                </a:lnTo>
                <a:lnTo>
                  <a:pt x="472" y="61"/>
                </a:lnTo>
                <a:lnTo>
                  <a:pt x="473" y="58"/>
                </a:lnTo>
                <a:lnTo>
                  <a:pt x="474" y="55"/>
                </a:lnTo>
                <a:lnTo>
                  <a:pt x="476" y="52"/>
                </a:lnTo>
                <a:lnTo>
                  <a:pt x="480" y="48"/>
                </a:lnTo>
                <a:lnTo>
                  <a:pt x="483" y="45"/>
                </a:lnTo>
                <a:lnTo>
                  <a:pt x="485" y="40"/>
                </a:lnTo>
                <a:lnTo>
                  <a:pt x="486" y="34"/>
                </a:lnTo>
                <a:lnTo>
                  <a:pt x="485" y="28"/>
                </a:lnTo>
                <a:lnTo>
                  <a:pt x="480" y="22"/>
                </a:lnTo>
                <a:lnTo>
                  <a:pt x="472" y="13"/>
                </a:lnTo>
                <a:lnTo>
                  <a:pt x="466" y="11"/>
                </a:lnTo>
                <a:lnTo>
                  <a:pt x="460" y="8"/>
                </a:lnTo>
                <a:lnTo>
                  <a:pt x="452" y="6"/>
                </a:lnTo>
                <a:lnTo>
                  <a:pt x="445" y="5"/>
                </a:lnTo>
                <a:lnTo>
                  <a:pt x="437" y="5"/>
                </a:lnTo>
                <a:lnTo>
                  <a:pt x="430" y="5"/>
                </a:lnTo>
                <a:lnTo>
                  <a:pt x="421" y="6"/>
                </a:lnTo>
                <a:lnTo>
                  <a:pt x="415" y="6"/>
                </a:lnTo>
                <a:lnTo>
                  <a:pt x="402" y="8"/>
                </a:lnTo>
                <a:lnTo>
                  <a:pt x="390" y="6"/>
                </a:lnTo>
                <a:lnTo>
                  <a:pt x="378" y="5"/>
                </a:lnTo>
                <a:lnTo>
                  <a:pt x="366" y="3"/>
                </a:lnTo>
                <a:lnTo>
                  <a:pt x="355" y="2"/>
                </a:lnTo>
                <a:lnTo>
                  <a:pt x="343" y="2"/>
                </a:lnTo>
                <a:lnTo>
                  <a:pt x="331" y="2"/>
                </a:lnTo>
                <a:lnTo>
                  <a:pt x="319" y="5"/>
                </a:lnTo>
                <a:lnTo>
                  <a:pt x="313" y="5"/>
                </a:lnTo>
                <a:lnTo>
                  <a:pt x="306" y="6"/>
                </a:lnTo>
                <a:lnTo>
                  <a:pt x="300" y="5"/>
                </a:lnTo>
                <a:lnTo>
                  <a:pt x="293" y="5"/>
                </a:lnTo>
                <a:lnTo>
                  <a:pt x="285" y="3"/>
                </a:lnTo>
                <a:lnTo>
                  <a:pt x="279" y="2"/>
                </a:lnTo>
                <a:lnTo>
                  <a:pt x="272" y="0"/>
                </a:lnTo>
                <a:lnTo>
                  <a:pt x="264" y="0"/>
                </a:lnTo>
                <a:lnTo>
                  <a:pt x="263" y="0"/>
                </a:lnTo>
                <a:lnTo>
                  <a:pt x="261" y="0"/>
                </a:lnTo>
                <a:lnTo>
                  <a:pt x="260" y="0"/>
                </a:lnTo>
                <a:lnTo>
                  <a:pt x="259" y="0"/>
                </a:lnTo>
                <a:lnTo>
                  <a:pt x="257" y="2"/>
                </a:lnTo>
                <a:lnTo>
                  <a:pt x="256" y="2"/>
                </a:lnTo>
                <a:lnTo>
                  <a:pt x="254" y="3"/>
                </a:lnTo>
                <a:lnTo>
                  <a:pt x="253"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3" name="Freeform 88"/>
          <p:cNvSpPr>
            <a:spLocks/>
          </p:cNvSpPr>
          <p:nvPr/>
        </p:nvSpPr>
        <p:spPr bwMode="auto">
          <a:xfrm>
            <a:off x="6276975" y="4083050"/>
            <a:ext cx="69850" cy="68263"/>
          </a:xfrm>
          <a:custGeom>
            <a:avLst/>
            <a:gdLst>
              <a:gd name="T0" fmla="*/ 0 w 50"/>
              <a:gd name="T1" fmla="*/ 2147483646 h 43"/>
              <a:gd name="T2" fmla="*/ 2147483646 w 50"/>
              <a:gd name="T3" fmla="*/ 2147483646 h 43"/>
              <a:gd name="T4" fmla="*/ 2147483646 w 50"/>
              <a:gd name="T5" fmla="*/ 2147483646 h 43"/>
              <a:gd name="T6" fmla="*/ 2147483646 w 50"/>
              <a:gd name="T7" fmla="*/ 2147483646 h 43"/>
              <a:gd name="T8" fmla="*/ 2147483646 w 50"/>
              <a:gd name="T9" fmla="*/ 2147483646 h 43"/>
              <a:gd name="T10" fmla="*/ 2147483646 w 50"/>
              <a:gd name="T11" fmla="*/ 2147483646 h 43"/>
              <a:gd name="T12" fmla="*/ 2147483646 w 50"/>
              <a:gd name="T13" fmla="*/ 2147483646 h 43"/>
              <a:gd name="T14" fmla="*/ 2147483646 w 50"/>
              <a:gd name="T15" fmla="*/ 2147483646 h 43"/>
              <a:gd name="T16" fmla="*/ 2147483646 w 50"/>
              <a:gd name="T17" fmla="*/ 2147483646 h 43"/>
              <a:gd name="T18" fmla="*/ 2147483646 w 50"/>
              <a:gd name="T19" fmla="*/ 2147483646 h 43"/>
              <a:gd name="T20" fmla="*/ 2147483646 w 50"/>
              <a:gd name="T21" fmla="*/ 2147483646 h 43"/>
              <a:gd name="T22" fmla="*/ 2147483646 w 50"/>
              <a:gd name="T23" fmla="*/ 2147483646 h 43"/>
              <a:gd name="T24" fmla="*/ 2147483646 w 50"/>
              <a:gd name="T25" fmla="*/ 2147483646 h 43"/>
              <a:gd name="T26" fmla="*/ 2147483646 w 50"/>
              <a:gd name="T27" fmla="*/ 2147483646 h 43"/>
              <a:gd name="T28" fmla="*/ 2147483646 w 50"/>
              <a:gd name="T29" fmla="*/ 2147483646 h 43"/>
              <a:gd name="T30" fmla="*/ 2147483646 w 50"/>
              <a:gd name="T31" fmla="*/ 2147483646 h 43"/>
              <a:gd name="T32" fmla="*/ 2147483646 w 50"/>
              <a:gd name="T33" fmla="*/ 2147483646 h 43"/>
              <a:gd name="T34" fmla="*/ 2147483646 w 50"/>
              <a:gd name="T35" fmla="*/ 2147483646 h 43"/>
              <a:gd name="T36" fmla="*/ 2147483646 w 50"/>
              <a:gd name="T37" fmla="*/ 2147483646 h 43"/>
              <a:gd name="T38" fmla="*/ 2147483646 w 50"/>
              <a:gd name="T39" fmla="*/ 2147483646 h 43"/>
              <a:gd name="T40" fmla="*/ 2147483646 w 50"/>
              <a:gd name="T41" fmla="*/ 2147483646 h 43"/>
              <a:gd name="T42" fmla="*/ 2147483646 w 50"/>
              <a:gd name="T43" fmla="*/ 2147483646 h 43"/>
              <a:gd name="T44" fmla="*/ 2147483646 w 50"/>
              <a:gd name="T45" fmla="*/ 2147483646 h 43"/>
              <a:gd name="T46" fmla="*/ 2147483646 w 50"/>
              <a:gd name="T47" fmla="*/ 2147483646 h 43"/>
              <a:gd name="T48" fmla="*/ 2147483646 w 50"/>
              <a:gd name="T49" fmla="*/ 2147483646 h 43"/>
              <a:gd name="T50" fmla="*/ 2147483646 w 50"/>
              <a:gd name="T51" fmla="*/ 2147483646 h 43"/>
              <a:gd name="T52" fmla="*/ 2147483646 w 50"/>
              <a:gd name="T53" fmla="*/ 2147483646 h 43"/>
              <a:gd name="T54" fmla="*/ 2147483646 w 50"/>
              <a:gd name="T55" fmla="*/ 2147483646 h 43"/>
              <a:gd name="T56" fmla="*/ 2147483646 w 50"/>
              <a:gd name="T57" fmla="*/ 2147483646 h 43"/>
              <a:gd name="T58" fmla="*/ 2147483646 w 50"/>
              <a:gd name="T59" fmla="*/ 2147483646 h 43"/>
              <a:gd name="T60" fmla="*/ 2147483646 w 50"/>
              <a:gd name="T61" fmla="*/ 2147483646 h 43"/>
              <a:gd name="T62" fmla="*/ 2147483646 w 50"/>
              <a:gd name="T63" fmla="*/ 2147483646 h 43"/>
              <a:gd name="T64" fmla="*/ 2147483646 w 50"/>
              <a:gd name="T65" fmla="*/ 2147483646 h 43"/>
              <a:gd name="T66" fmla="*/ 2147483646 w 50"/>
              <a:gd name="T67" fmla="*/ 2147483646 h 43"/>
              <a:gd name="T68" fmla="*/ 2147483646 w 50"/>
              <a:gd name="T69" fmla="*/ 2147483646 h 43"/>
              <a:gd name="T70" fmla="*/ 2147483646 w 50"/>
              <a:gd name="T71" fmla="*/ 0 h 43"/>
              <a:gd name="T72" fmla="*/ 2147483646 w 50"/>
              <a:gd name="T73" fmla="*/ 0 h 43"/>
              <a:gd name="T74" fmla="*/ 2147483646 w 50"/>
              <a:gd name="T75" fmla="*/ 0 h 43"/>
              <a:gd name="T76" fmla="*/ 2147483646 w 50"/>
              <a:gd name="T77" fmla="*/ 2147483646 h 43"/>
              <a:gd name="T78" fmla="*/ 0 w 50"/>
              <a:gd name="T79" fmla="*/ 2147483646 h 43"/>
              <a:gd name="T80" fmla="*/ 0 w 50"/>
              <a:gd name="T81" fmla="*/ 2147483646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4" name="Freeform 89"/>
          <p:cNvSpPr>
            <a:spLocks/>
          </p:cNvSpPr>
          <p:nvPr/>
        </p:nvSpPr>
        <p:spPr bwMode="auto">
          <a:xfrm>
            <a:off x="6276975" y="4083050"/>
            <a:ext cx="69850" cy="68263"/>
          </a:xfrm>
          <a:custGeom>
            <a:avLst/>
            <a:gdLst>
              <a:gd name="T0" fmla="*/ 0 w 50"/>
              <a:gd name="T1" fmla="*/ 2147483646 h 43"/>
              <a:gd name="T2" fmla="*/ 2147483646 w 50"/>
              <a:gd name="T3" fmla="*/ 2147483646 h 43"/>
              <a:gd name="T4" fmla="*/ 2147483646 w 50"/>
              <a:gd name="T5" fmla="*/ 2147483646 h 43"/>
              <a:gd name="T6" fmla="*/ 2147483646 w 50"/>
              <a:gd name="T7" fmla="*/ 2147483646 h 43"/>
              <a:gd name="T8" fmla="*/ 2147483646 w 50"/>
              <a:gd name="T9" fmla="*/ 2147483646 h 43"/>
              <a:gd name="T10" fmla="*/ 2147483646 w 50"/>
              <a:gd name="T11" fmla="*/ 2147483646 h 43"/>
              <a:gd name="T12" fmla="*/ 2147483646 w 50"/>
              <a:gd name="T13" fmla="*/ 2147483646 h 43"/>
              <a:gd name="T14" fmla="*/ 2147483646 w 50"/>
              <a:gd name="T15" fmla="*/ 2147483646 h 43"/>
              <a:gd name="T16" fmla="*/ 2147483646 w 50"/>
              <a:gd name="T17" fmla="*/ 2147483646 h 43"/>
              <a:gd name="T18" fmla="*/ 2147483646 w 50"/>
              <a:gd name="T19" fmla="*/ 2147483646 h 43"/>
              <a:gd name="T20" fmla="*/ 2147483646 w 50"/>
              <a:gd name="T21" fmla="*/ 2147483646 h 43"/>
              <a:gd name="T22" fmla="*/ 2147483646 w 50"/>
              <a:gd name="T23" fmla="*/ 2147483646 h 43"/>
              <a:gd name="T24" fmla="*/ 2147483646 w 50"/>
              <a:gd name="T25" fmla="*/ 2147483646 h 43"/>
              <a:gd name="T26" fmla="*/ 2147483646 w 50"/>
              <a:gd name="T27" fmla="*/ 2147483646 h 43"/>
              <a:gd name="T28" fmla="*/ 2147483646 w 50"/>
              <a:gd name="T29" fmla="*/ 2147483646 h 43"/>
              <a:gd name="T30" fmla="*/ 2147483646 w 50"/>
              <a:gd name="T31" fmla="*/ 2147483646 h 43"/>
              <a:gd name="T32" fmla="*/ 2147483646 w 50"/>
              <a:gd name="T33" fmla="*/ 2147483646 h 43"/>
              <a:gd name="T34" fmla="*/ 2147483646 w 50"/>
              <a:gd name="T35" fmla="*/ 2147483646 h 43"/>
              <a:gd name="T36" fmla="*/ 2147483646 w 50"/>
              <a:gd name="T37" fmla="*/ 2147483646 h 43"/>
              <a:gd name="T38" fmla="*/ 2147483646 w 50"/>
              <a:gd name="T39" fmla="*/ 2147483646 h 43"/>
              <a:gd name="T40" fmla="*/ 2147483646 w 50"/>
              <a:gd name="T41" fmla="*/ 2147483646 h 43"/>
              <a:gd name="T42" fmla="*/ 2147483646 w 50"/>
              <a:gd name="T43" fmla="*/ 2147483646 h 43"/>
              <a:gd name="T44" fmla="*/ 2147483646 w 50"/>
              <a:gd name="T45" fmla="*/ 2147483646 h 43"/>
              <a:gd name="T46" fmla="*/ 2147483646 w 50"/>
              <a:gd name="T47" fmla="*/ 2147483646 h 43"/>
              <a:gd name="T48" fmla="*/ 2147483646 w 50"/>
              <a:gd name="T49" fmla="*/ 2147483646 h 43"/>
              <a:gd name="T50" fmla="*/ 2147483646 w 50"/>
              <a:gd name="T51" fmla="*/ 2147483646 h 43"/>
              <a:gd name="T52" fmla="*/ 2147483646 w 50"/>
              <a:gd name="T53" fmla="*/ 2147483646 h 43"/>
              <a:gd name="T54" fmla="*/ 2147483646 w 50"/>
              <a:gd name="T55" fmla="*/ 2147483646 h 43"/>
              <a:gd name="T56" fmla="*/ 2147483646 w 50"/>
              <a:gd name="T57" fmla="*/ 2147483646 h 43"/>
              <a:gd name="T58" fmla="*/ 2147483646 w 50"/>
              <a:gd name="T59" fmla="*/ 2147483646 h 43"/>
              <a:gd name="T60" fmla="*/ 2147483646 w 50"/>
              <a:gd name="T61" fmla="*/ 2147483646 h 43"/>
              <a:gd name="T62" fmla="*/ 2147483646 w 50"/>
              <a:gd name="T63" fmla="*/ 2147483646 h 43"/>
              <a:gd name="T64" fmla="*/ 2147483646 w 50"/>
              <a:gd name="T65" fmla="*/ 2147483646 h 43"/>
              <a:gd name="T66" fmla="*/ 2147483646 w 50"/>
              <a:gd name="T67" fmla="*/ 2147483646 h 43"/>
              <a:gd name="T68" fmla="*/ 2147483646 w 50"/>
              <a:gd name="T69" fmla="*/ 2147483646 h 43"/>
              <a:gd name="T70" fmla="*/ 2147483646 w 50"/>
              <a:gd name="T71" fmla="*/ 0 h 43"/>
              <a:gd name="T72" fmla="*/ 2147483646 w 50"/>
              <a:gd name="T73" fmla="*/ 0 h 43"/>
              <a:gd name="T74" fmla="*/ 2147483646 w 50"/>
              <a:gd name="T75" fmla="*/ 0 h 43"/>
              <a:gd name="T76" fmla="*/ 2147483646 w 50"/>
              <a:gd name="T77" fmla="*/ 2147483646 h 43"/>
              <a:gd name="T78" fmla="*/ 0 w 50"/>
              <a:gd name="T79" fmla="*/ 2147483646 h 43"/>
              <a:gd name="T80" fmla="*/ 0 w 50"/>
              <a:gd name="T81" fmla="*/ 2147483646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path>
            </a:pathLst>
          </a:custGeom>
          <a:solidFill>
            <a:srgbClr val="FFFF00"/>
          </a:solidFill>
          <a:ln w="4763">
            <a:solidFill>
              <a:srgbClr val="990000"/>
            </a:solidFill>
            <a:round/>
            <a:headEnd/>
            <a:tailEnd/>
          </a:ln>
        </p:spPr>
        <p:txBody>
          <a:bodyPr/>
          <a:lstStyle/>
          <a:p>
            <a:endParaRPr lang="en-US"/>
          </a:p>
        </p:txBody>
      </p:sp>
      <p:sp>
        <p:nvSpPr>
          <p:cNvPr id="88155" name="Freeform 90"/>
          <p:cNvSpPr>
            <a:spLocks/>
          </p:cNvSpPr>
          <p:nvPr/>
        </p:nvSpPr>
        <p:spPr bwMode="auto">
          <a:xfrm>
            <a:off x="6362700" y="4102100"/>
            <a:ext cx="88900" cy="71438"/>
          </a:xfrm>
          <a:custGeom>
            <a:avLst/>
            <a:gdLst>
              <a:gd name="T0" fmla="*/ 2147483646 w 63"/>
              <a:gd name="T1" fmla="*/ 2147483646 h 45"/>
              <a:gd name="T2" fmla="*/ 2147483646 w 63"/>
              <a:gd name="T3" fmla="*/ 2147483646 h 45"/>
              <a:gd name="T4" fmla="*/ 2147483646 w 63"/>
              <a:gd name="T5" fmla="*/ 2147483646 h 45"/>
              <a:gd name="T6" fmla="*/ 2147483646 w 63"/>
              <a:gd name="T7" fmla="*/ 2147483646 h 45"/>
              <a:gd name="T8" fmla="*/ 2147483646 w 63"/>
              <a:gd name="T9" fmla="*/ 2147483646 h 45"/>
              <a:gd name="T10" fmla="*/ 2147483646 w 63"/>
              <a:gd name="T11" fmla="*/ 2147483646 h 45"/>
              <a:gd name="T12" fmla="*/ 0 w 63"/>
              <a:gd name="T13" fmla="*/ 2147483646 h 45"/>
              <a:gd name="T14" fmla="*/ 0 w 63"/>
              <a:gd name="T15" fmla="*/ 2147483646 h 45"/>
              <a:gd name="T16" fmla="*/ 2147483646 w 63"/>
              <a:gd name="T17" fmla="*/ 2147483646 h 45"/>
              <a:gd name="T18" fmla="*/ 2147483646 w 63"/>
              <a:gd name="T19" fmla="*/ 2147483646 h 45"/>
              <a:gd name="T20" fmla="*/ 2147483646 w 63"/>
              <a:gd name="T21" fmla="*/ 2147483646 h 45"/>
              <a:gd name="T22" fmla="*/ 2147483646 w 63"/>
              <a:gd name="T23" fmla="*/ 2147483646 h 45"/>
              <a:gd name="T24" fmla="*/ 2147483646 w 63"/>
              <a:gd name="T25" fmla="*/ 2147483646 h 45"/>
              <a:gd name="T26" fmla="*/ 2147483646 w 63"/>
              <a:gd name="T27" fmla="*/ 2147483646 h 45"/>
              <a:gd name="T28" fmla="*/ 2147483646 w 63"/>
              <a:gd name="T29" fmla="*/ 2147483646 h 45"/>
              <a:gd name="T30" fmla="*/ 2147483646 w 63"/>
              <a:gd name="T31" fmla="*/ 2147483646 h 45"/>
              <a:gd name="T32" fmla="*/ 2147483646 w 63"/>
              <a:gd name="T33" fmla="*/ 2147483646 h 45"/>
              <a:gd name="T34" fmla="*/ 2147483646 w 63"/>
              <a:gd name="T35" fmla="*/ 2147483646 h 45"/>
              <a:gd name="T36" fmla="*/ 2147483646 w 63"/>
              <a:gd name="T37" fmla="*/ 2147483646 h 45"/>
              <a:gd name="T38" fmla="*/ 2147483646 w 63"/>
              <a:gd name="T39" fmla="*/ 2147483646 h 45"/>
              <a:gd name="T40" fmla="*/ 2147483646 w 63"/>
              <a:gd name="T41" fmla="*/ 2147483646 h 45"/>
              <a:gd name="T42" fmla="*/ 2147483646 w 63"/>
              <a:gd name="T43" fmla="*/ 2147483646 h 45"/>
              <a:gd name="T44" fmla="*/ 2147483646 w 63"/>
              <a:gd name="T45" fmla="*/ 2147483646 h 45"/>
              <a:gd name="T46" fmla="*/ 2147483646 w 63"/>
              <a:gd name="T47" fmla="*/ 2147483646 h 45"/>
              <a:gd name="T48" fmla="*/ 2147483646 w 63"/>
              <a:gd name="T49" fmla="*/ 2147483646 h 45"/>
              <a:gd name="T50" fmla="*/ 2147483646 w 63"/>
              <a:gd name="T51" fmla="*/ 2147483646 h 45"/>
              <a:gd name="T52" fmla="*/ 2147483646 w 63"/>
              <a:gd name="T53" fmla="*/ 2147483646 h 45"/>
              <a:gd name="T54" fmla="*/ 2147483646 w 63"/>
              <a:gd name="T55" fmla="*/ 2147483646 h 45"/>
              <a:gd name="T56" fmla="*/ 2147483646 w 63"/>
              <a:gd name="T57" fmla="*/ 2147483646 h 45"/>
              <a:gd name="T58" fmla="*/ 2147483646 w 63"/>
              <a:gd name="T59" fmla="*/ 2147483646 h 45"/>
              <a:gd name="T60" fmla="*/ 2147483646 w 63"/>
              <a:gd name="T61" fmla="*/ 2147483646 h 45"/>
              <a:gd name="T62" fmla="*/ 2147483646 w 63"/>
              <a:gd name="T63" fmla="*/ 2147483646 h 45"/>
              <a:gd name="T64" fmla="*/ 2147483646 w 63"/>
              <a:gd name="T65" fmla="*/ 2147483646 h 45"/>
              <a:gd name="T66" fmla="*/ 2147483646 w 63"/>
              <a:gd name="T67" fmla="*/ 2147483646 h 45"/>
              <a:gd name="T68" fmla="*/ 2147483646 w 63"/>
              <a:gd name="T69" fmla="*/ 2147483646 h 45"/>
              <a:gd name="T70" fmla="*/ 2147483646 w 63"/>
              <a:gd name="T71" fmla="*/ 0 h 45"/>
              <a:gd name="T72" fmla="*/ 2147483646 w 63"/>
              <a:gd name="T73" fmla="*/ 0 h 45"/>
              <a:gd name="T74" fmla="*/ 2147483646 w 63"/>
              <a:gd name="T75" fmla="*/ 2147483646 h 45"/>
              <a:gd name="T76" fmla="*/ 2147483646 w 63"/>
              <a:gd name="T77" fmla="*/ 2147483646 h 45"/>
              <a:gd name="T78" fmla="*/ 2147483646 w 63"/>
              <a:gd name="T79" fmla="*/ 2147483646 h 45"/>
              <a:gd name="T80" fmla="*/ 2147483646 w 63"/>
              <a:gd name="T81" fmla="*/ 2147483646 h 45"/>
              <a:gd name="T82" fmla="*/ 2147483646 w 63"/>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6" name="Freeform 91"/>
          <p:cNvSpPr>
            <a:spLocks/>
          </p:cNvSpPr>
          <p:nvPr/>
        </p:nvSpPr>
        <p:spPr bwMode="auto">
          <a:xfrm>
            <a:off x="6362700" y="4102100"/>
            <a:ext cx="88900" cy="71438"/>
          </a:xfrm>
          <a:custGeom>
            <a:avLst/>
            <a:gdLst>
              <a:gd name="T0" fmla="*/ 2147483646 w 63"/>
              <a:gd name="T1" fmla="*/ 2147483646 h 45"/>
              <a:gd name="T2" fmla="*/ 2147483646 w 63"/>
              <a:gd name="T3" fmla="*/ 2147483646 h 45"/>
              <a:gd name="T4" fmla="*/ 2147483646 w 63"/>
              <a:gd name="T5" fmla="*/ 2147483646 h 45"/>
              <a:gd name="T6" fmla="*/ 2147483646 w 63"/>
              <a:gd name="T7" fmla="*/ 2147483646 h 45"/>
              <a:gd name="T8" fmla="*/ 2147483646 w 63"/>
              <a:gd name="T9" fmla="*/ 2147483646 h 45"/>
              <a:gd name="T10" fmla="*/ 2147483646 w 63"/>
              <a:gd name="T11" fmla="*/ 2147483646 h 45"/>
              <a:gd name="T12" fmla="*/ 0 w 63"/>
              <a:gd name="T13" fmla="*/ 2147483646 h 45"/>
              <a:gd name="T14" fmla="*/ 0 w 63"/>
              <a:gd name="T15" fmla="*/ 2147483646 h 45"/>
              <a:gd name="T16" fmla="*/ 2147483646 w 63"/>
              <a:gd name="T17" fmla="*/ 2147483646 h 45"/>
              <a:gd name="T18" fmla="*/ 2147483646 w 63"/>
              <a:gd name="T19" fmla="*/ 2147483646 h 45"/>
              <a:gd name="T20" fmla="*/ 2147483646 w 63"/>
              <a:gd name="T21" fmla="*/ 2147483646 h 45"/>
              <a:gd name="T22" fmla="*/ 2147483646 w 63"/>
              <a:gd name="T23" fmla="*/ 2147483646 h 45"/>
              <a:gd name="T24" fmla="*/ 2147483646 w 63"/>
              <a:gd name="T25" fmla="*/ 2147483646 h 45"/>
              <a:gd name="T26" fmla="*/ 2147483646 w 63"/>
              <a:gd name="T27" fmla="*/ 2147483646 h 45"/>
              <a:gd name="T28" fmla="*/ 2147483646 w 63"/>
              <a:gd name="T29" fmla="*/ 2147483646 h 45"/>
              <a:gd name="T30" fmla="*/ 2147483646 w 63"/>
              <a:gd name="T31" fmla="*/ 2147483646 h 45"/>
              <a:gd name="T32" fmla="*/ 2147483646 w 63"/>
              <a:gd name="T33" fmla="*/ 2147483646 h 45"/>
              <a:gd name="T34" fmla="*/ 2147483646 w 63"/>
              <a:gd name="T35" fmla="*/ 2147483646 h 45"/>
              <a:gd name="T36" fmla="*/ 2147483646 w 63"/>
              <a:gd name="T37" fmla="*/ 2147483646 h 45"/>
              <a:gd name="T38" fmla="*/ 2147483646 w 63"/>
              <a:gd name="T39" fmla="*/ 2147483646 h 45"/>
              <a:gd name="T40" fmla="*/ 2147483646 w 63"/>
              <a:gd name="T41" fmla="*/ 2147483646 h 45"/>
              <a:gd name="T42" fmla="*/ 2147483646 w 63"/>
              <a:gd name="T43" fmla="*/ 2147483646 h 45"/>
              <a:gd name="T44" fmla="*/ 2147483646 w 63"/>
              <a:gd name="T45" fmla="*/ 2147483646 h 45"/>
              <a:gd name="T46" fmla="*/ 2147483646 w 63"/>
              <a:gd name="T47" fmla="*/ 2147483646 h 45"/>
              <a:gd name="T48" fmla="*/ 2147483646 w 63"/>
              <a:gd name="T49" fmla="*/ 2147483646 h 45"/>
              <a:gd name="T50" fmla="*/ 2147483646 w 63"/>
              <a:gd name="T51" fmla="*/ 2147483646 h 45"/>
              <a:gd name="T52" fmla="*/ 2147483646 w 63"/>
              <a:gd name="T53" fmla="*/ 2147483646 h 45"/>
              <a:gd name="T54" fmla="*/ 2147483646 w 63"/>
              <a:gd name="T55" fmla="*/ 2147483646 h 45"/>
              <a:gd name="T56" fmla="*/ 2147483646 w 63"/>
              <a:gd name="T57" fmla="*/ 2147483646 h 45"/>
              <a:gd name="T58" fmla="*/ 2147483646 w 63"/>
              <a:gd name="T59" fmla="*/ 2147483646 h 45"/>
              <a:gd name="T60" fmla="*/ 2147483646 w 63"/>
              <a:gd name="T61" fmla="*/ 2147483646 h 45"/>
              <a:gd name="T62" fmla="*/ 2147483646 w 63"/>
              <a:gd name="T63" fmla="*/ 2147483646 h 45"/>
              <a:gd name="T64" fmla="*/ 2147483646 w 63"/>
              <a:gd name="T65" fmla="*/ 2147483646 h 45"/>
              <a:gd name="T66" fmla="*/ 2147483646 w 63"/>
              <a:gd name="T67" fmla="*/ 2147483646 h 45"/>
              <a:gd name="T68" fmla="*/ 2147483646 w 63"/>
              <a:gd name="T69" fmla="*/ 2147483646 h 45"/>
              <a:gd name="T70" fmla="*/ 2147483646 w 63"/>
              <a:gd name="T71" fmla="*/ 0 h 45"/>
              <a:gd name="T72" fmla="*/ 2147483646 w 63"/>
              <a:gd name="T73" fmla="*/ 0 h 45"/>
              <a:gd name="T74" fmla="*/ 2147483646 w 63"/>
              <a:gd name="T75" fmla="*/ 2147483646 h 45"/>
              <a:gd name="T76" fmla="*/ 2147483646 w 63"/>
              <a:gd name="T77" fmla="*/ 2147483646 h 45"/>
              <a:gd name="T78" fmla="*/ 2147483646 w 63"/>
              <a:gd name="T79" fmla="*/ 2147483646 h 45"/>
              <a:gd name="T80" fmla="*/ 2147483646 w 63"/>
              <a:gd name="T81" fmla="*/ 2147483646 h 45"/>
              <a:gd name="T82" fmla="*/ 2147483646 w 63"/>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path>
            </a:pathLst>
          </a:custGeom>
          <a:solidFill>
            <a:srgbClr val="FFFF00"/>
          </a:solidFill>
          <a:ln w="1588">
            <a:solidFill>
              <a:srgbClr val="990000"/>
            </a:solidFill>
            <a:round/>
            <a:headEnd/>
            <a:tailEnd/>
          </a:ln>
        </p:spPr>
        <p:txBody>
          <a:bodyPr/>
          <a:lstStyle/>
          <a:p>
            <a:endParaRPr lang="en-US"/>
          </a:p>
        </p:txBody>
      </p:sp>
      <p:sp>
        <p:nvSpPr>
          <p:cNvPr id="88157" name="Freeform 92"/>
          <p:cNvSpPr>
            <a:spLocks/>
          </p:cNvSpPr>
          <p:nvPr/>
        </p:nvSpPr>
        <p:spPr bwMode="auto">
          <a:xfrm>
            <a:off x="6362700" y="4102100"/>
            <a:ext cx="88900" cy="71438"/>
          </a:xfrm>
          <a:custGeom>
            <a:avLst/>
            <a:gdLst>
              <a:gd name="T0" fmla="*/ 2147483646 w 63"/>
              <a:gd name="T1" fmla="*/ 2147483646 h 45"/>
              <a:gd name="T2" fmla="*/ 2147483646 w 63"/>
              <a:gd name="T3" fmla="*/ 2147483646 h 45"/>
              <a:gd name="T4" fmla="*/ 2147483646 w 63"/>
              <a:gd name="T5" fmla="*/ 2147483646 h 45"/>
              <a:gd name="T6" fmla="*/ 2147483646 w 63"/>
              <a:gd name="T7" fmla="*/ 2147483646 h 45"/>
              <a:gd name="T8" fmla="*/ 2147483646 w 63"/>
              <a:gd name="T9" fmla="*/ 2147483646 h 45"/>
              <a:gd name="T10" fmla="*/ 2147483646 w 63"/>
              <a:gd name="T11" fmla="*/ 2147483646 h 45"/>
              <a:gd name="T12" fmla="*/ 0 w 63"/>
              <a:gd name="T13" fmla="*/ 2147483646 h 45"/>
              <a:gd name="T14" fmla="*/ 0 w 63"/>
              <a:gd name="T15" fmla="*/ 2147483646 h 45"/>
              <a:gd name="T16" fmla="*/ 2147483646 w 63"/>
              <a:gd name="T17" fmla="*/ 2147483646 h 45"/>
              <a:gd name="T18" fmla="*/ 2147483646 w 63"/>
              <a:gd name="T19" fmla="*/ 2147483646 h 45"/>
              <a:gd name="T20" fmla="*/ 2147483646 w 63"/>
              <a:gd name="T21" fmla="*/ 2147483646 h 45"/>
              <a:gd name="T22" fmla="*/ 2147483646 w 63"/>
              <a:gd name="T23" fmla="*/ 2147483646 h 45"/>
              <a:gd name="T24" fmla="*/ 2147483646 w 63"/>
              <a:gd name="T25" fmla="*/ 2147483646 h 45"/>
              <a:gd name="T26" fmla="*/ 2147483646 w 63"/>
              <a:gd name="T27" fmla="*/ 2147483646 h 45"/>
              <a:gd name="T28" fmla="*/ 2147483646 w 63"/>
              <a:gd name="T29" fmla="*/ 2147483646 h 45"/>
              <a:gd name="T30" fmla="*/ 2147483646 w 63"/>
              <a:gd name="T31" fmla="*/ 2147483646 h 45"/>
              <a:gd name="T32" fmla="*/ 2147483646 w 63"/>
              <a:gd name="T33" fmla="*/ 2147483646 h 45"/>
              <a:gd name="T34" fmla="*/ 2147483646 w 63"/>
              <a:gd name="T35" fmla="*/ 2147483646 h 45"/>
              <a:gd name="T36" fmla="*/ 2147483646 w 63"/>
              <a:gd name="T37" fmla="*/ 2147483646 h 45"/>
              <a:gd name="T38" fmla="*/ 2147483646 w 63"/>
              <a:gd name="T39" fmla="*/ 2147483646 h 45"/>
              <a:gd name="T40" fmla="*/ 2147483646 w 63"/>
              <a:gd name="T41" fmla="*/ 2147483646 h 45"/>
              <a:gd name="T42" fmla="*/ 2147483646 w 63"/>
              <a:gd name="T43" fmla="*/ 2147483646 h 45"/>
              <a:gd name="T44" fmla="*/ 2147483646 w 63"/>
              <a:gd name="T45" fmla="*/ 2147483646 h 45"/>
              <a:gd name="T46" fmla="*/ 2147483646 w 63"/>
              <a:gd name="T47" fmla="*/ 2147483646 h 45"/>
              <a:gd name="T48" fmla="*/ 2147483646 w 63"/>
              <a:gd name="T49" fmla="*/ 2147483646 h 45"/>
              <a:gd name="T50" fmla="*/ 2147483646 w 63"/>
              <a:gd name="T51" fmla="*/ 2147483646 h 45"/>
              <a:gd name="T52" fmla="*/ 2147483646 w 63"/>
              <a:gd name="T53" fmla="*/ 2147483646 h 45"/>
              <a:gd name="T54" fmla="*/ 2147483646 w 63"/>
              <a:gd name="T55" fmla="*/ 2147483646 h 45"/>
              <a:gd name="T56" fmla="*/ 2147483646 w 63"/>
              <a:gd name="T57" fmla="*/ 2147483646 h 45"/>
              <a:gd name="T58" fmla="*/ 2147483646 w 63"/>
              <a:gd name="T59" fmla="*/ 2147483646 h 45"/>
              <a:gd name="T60" fmla="*/ 2147483646 w 63"/>
              <a:gd name="T61" fmla="*/ 2147483646 h 45"/>
              <a:gd name="T62" fmla="*/ 2147483646 w 63"/>
              <a:gd name="T63" fmla="*/ 2147483646 h 45"/>
              <a:gd name="T64" fmla="*/ 2147483646 w 63"/>
              <a:gd name="T65" fmla="*/ 2147483646 h 45"/>
              <a:gd name="T66" fmla="*/ 2147483646 w 63"/>
              <a:gd name="T67" fmla="*/ 2147483646 h 45"/>
              <a:gd name="T68" fmla="*/ 2147483646 w 63"/>
              <a:gd name="T69" fmla="*/ 2147483646 h 45"/>
              <a:gd name="T70" fmla="*/ 2147483646 w 63"/>
              <a:gd name="T71" fmla="*/ 0 h 45"/>
              <a:gd name="T72" fmla="*/ 2147483646 w 63"/>
              <a:gd name="T73" fmla="*/ 0 h 45"/>
              <a:gd name="T74" fmla="*/ 2147483646 w 63"/>
              <a:gd name="T75" fmla="*/ 2147483646 h 45"/>
              <a:gd name="T76" fmla="*/ 2147483646 w 63"/>
              <a:gd name="T77" fmla="*/ 2147483646 h 45"/>
              <a:gd name="T78" fmla="*/ 2147483646 w 63"/>
              <a:gd name="T79" fmla="*/ 2147483646 h 45"/>
              <a:gd name="T80" fmla="*/ 2147483646 w 63"/>
              <a:gd name="T81" fmla="*/ 2147483646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45"/>
              <a:gd name="T125" fmla="*/ 63 w 63"/>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path>
            </a:pathLst>
          </a:custGeom>
          <a:solidFill>
            <a:srgbClr val="FFFF00"/>
          </a:solidFill>
          <a:ln w="4763">
            <a:solidFill>
              <a:srgbClr val="990000"/>
            </a:solidFill>
            <a:round/>
            <a:headEnd/>
            <a:tailEnd/>
          </a:ln>
        </p:spPr>
        <p:txBody>
          <a:bodyPr/>
          <a:lstStyle/>
          <a:p>
            <a:endParaRPr lang="en-US"/>
          </a:p>
        </p:txBody>
      </p:sp>
      <p:sp>
        <p:nvSpPr>
          <p:cNvPr id="88158" name="Freeform 93"/>
          <p:cNvSpPr>
            <a:spLocks/>
          </p:cNvSpPr>
          <p:nvPr/>
        </p:nvSpPr>
        <p:spPr bwMode="auto">
          <a:xfrm>
            <a:off x="6354763" y="4073525"/>
            <a:ext cx="57150" cy="33338"/>
          </a:xfrm>
          <a:custGeom>
            <a:avLst/>
            <a:gdLst>
              <a:gd name="T0" fmla="*/ 0 w 41"/>
              <a:gd name="T1" fmla="*/ 2147483646 h 21"/>
              <a:gd name="T2" fmla="*/ 2147483646 w 41"/>
              <a:gd name="T3" fmla="*/ 2147483646 h 21"/>
              <a:gd name="T4" fmla="*/ 2147483646 w 41"/>
              <a:gd name="T5" fmla="*/ 2147483646 h 21"/>
              <a:gd name="T6" fmla="*/ 2147483646 w 41"/>
              <a:gd name="T7" fmla="*/ 2147483646 h 21"/>
              <a:gd name="T8" fmla="*/ 2147483646 w 41"/>
              <a:gd name="T9" fmla="*/ 2147483646 h 21"/>
              <a:gd name="T10" fmla="*/ 2147483646 w 41"/>
              <a:gd name="T11" fmla="*/ 2147483646 h 21"/>
              <a:gd name="T12" fmla="*/ 2147483646 w 41"/>
              <a:gd name="T13" fmla="*/ 2147483646 h 21"/>
              <a:gd name="T14" fmla="*/ 2147483646 w 41"/>
              <a:gd name="T15" fmla="*/ 2147483646 h 21"/>
              <a:gd name="T16" fmla="*/ 2147483646 w 41"/>
              <a:gd name="T17" fmla="*/ 2147483646 h 21"/>
              <a:gd name="T18" fmla="*/ 2147483646 w 41"/>
              <a:gd name="T19" fmla="*/ 2147483646 h 21"/>
              <a:gd name="T20" fmla="*/ 2147483646 w 41"/>
              <a:gd name="T21" fmla="*/ 2147483646 h 21"/>
              <a:gd name="T22" fmla="*/ 2147483646 w 41"/>
              <a:gd name="T23" fmla="*/ 2147483646 h 21"/>
              <a:gd name="T24" fmla="*/ 2147483646 w 41"/>
              <a:gd name="T25" fmla="*/ 2147483646 h 21"/>
              <a:gd name="T26" fmla="*/ 2147483646 w 41"/>
              <a:gd name="T27" fmla="*/ 2147483646 h 21"/>
              <a:gd name="T28" fmla="*/ 2147483646 w 41"/>
              <a:gd name="T29" fmla="*/ 2147483646 h 21"/>
              <a:gd name="T30" fmla="*/ 2147483646 w 41"/>
              <a:gd name="T31" fmla="*/ 2147483646 h 21"/>
              <a:gd name="T32" fmla="*/ 2147483646 w 41"/>
              <a:gd name="T33" fmla="*/ 2147483646 h 21"/>
              <a:gd name="T34" fmla="*/ 2147483646 w 41"/>
              <a:gd name="T35" fmla="*/ 2147483646 h 21"/>
              <a:gd name="T36" fmla="*/ 2147483646 w 41"/>
              <a:gd name="T37" fmla="*/ 2147483646 h 21"/>
              <a:gd name="T38" fmla="*/ 2147483646 w 41"/>
              <a:gd name="T39" fmla="*/ 2147483646 h 21"/>
              <a:gd name="T40" fmla="*/ 2147483646 w 41"/>
              <a:gd name="T41" fmla="*/ 2147483646 h 21"/>
              <a:gd name="T42" fmla="*/ 2147483646 w 41"/>
              <a:gd name="T43" fmla="*/ 2147483646 h 21"/>
              <a:gd name="T44" fmla="*/ 2147483646 w 41"/>
              <a:gd name="T45" fmla="*/ 2147483646 h 21"/>
              <a:gd name="T46" fmla="*/ 2147483646 w 41"/>
              <a:gd name="T47" fmla="*/ 0 h 21"/>
              <a:gd name="T48" fmla="*/ 2147483646 w 41"/>
              <a:gd name="T49" fmla="*/ 2147483646 h 21"/>
              <a:gd name="T50" fmla="*/ 2147483646 w 41"/>
              <a:gd name="T51" fmla="*/ 2147483646 h 21"/>
              <a:gd name="T52" fmla="*/ 2147483646 w 41"/>
              <a:gd name="T53" fmla="*/ 2147483646 h 21"/>
              <a:gd name="T54" fmla="*/ 2147483646 w 41"/>
              <a:gd name="T55" fmla="*/ 2147483646 h 21"/>
              <a:gd name="T56" fmla="*/ 2147483646 w 41"/>
              <a:gd name="T57" fmla="*/ 2147483646 h 21"/>
              <a:gd name="T58" fmla="*/ 2147483646 w 41"/>
              <a:gd name="T59" fmla="*/ 2147483646 h 21"/>
              <a:gd name="T60" fmla="*/ 2147483646 w 41"/>
              <a:gd name="T61" fmla="*/ 2147483646 h 21"/>
              <a:gd name="T62" fmla="*/ 2147483646 w 41"/>
              <a:gd name="T63" fmla="*/ 2147483646 h 21"/>
              <a:gd name="T64" fmla="*/ 0 w 41"/>
              <a:gd name="T65" fmla="*/ 2147483646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9" name="Freeform 94"/>
          <p:cNvSpPr>
            <a:spLocks/>
          </p:cNvSpPr>
          <p:nvPr/>
        </p:nvSpPr>
        <p:spPr bwMode="auto">
          <a:xfrm>
            <a:off x="6354763" y="4073525"/>
            <a:ext cx="57150" cy="33338"/>
          </a:xfrm>
          <a:custGeom>
            <a:avLst/>
            <a:gdLst>
              <a:gd name="T0" fmla="*/ 0 w 41"/>
              <a:gd name="T1" fmla="*/ 2147483646 h 21"/>
              <a:gd name="T2" fmla="*/ 2147483646 w 41"/>
              <a:gd name="T3" fmla="*/ 2147483646 h 21"/>
              <a:gd name="T4" fmla="*/ 2147483646 w 41"/>
              <a:gd name="T5" fmla="*/ 2147483646 h 21"/>
              <a:gd name="T6" fmla="*/ 2147483646 w 41"/>
              <a:gd name="T7" fmla="*/ 2147483646 h 21"/>
              <a:gd name="T8" fmla="*/ 2147483646 w 41"/>
              <a:gd name="T9" fmla="*/ 2147483646 h 21"/>
              <a:gd name="T10" fmla="*/ 2147483646 w 41"/>
              <a:gd name="T11" fmla="*/ 2147483646 h 21"/>
              <a:gd name="T12" fmla="*/ 2147483646 w 41"/>
              <a:gd name="T13" fmla="*/ 2147483646 h 21"/>
              <a:gd name="T14" fmla="*/ 2147483646 w 41"/>
              <a:gd name="T15" fmla="*/ 2147483646 h 21"/>
              <a:gd name="T16" fmla="*/ 2147483646 w 41"/>
              <a:gd name="T17" fmla="*/ 2147483646 h 21"/>
              <a:gd name="T18" fmla="*/ 2147483646 w 41"/>
              <a:gd name="T19" fmla="*/ 2147483646 h 21"/>
              <a:gd name="T20" fmla="*/ 2147483646 w 41"/>
              <a:gd name="T21" fmla="*/ 2147483646 h 21"/>
              <a:gd name="T22" fmla="*/ 2147483646 w 41"/>
              <a:gd name="T23" fmla="*/ 2147483646 h 21"/>
              <a:gd name="T24" fmla="*/ 2147483646 w 41"/>
              <a:gd name="T25" fmla="*/ 2147483646 h 21"/>
              <a:gd name="T26" fmla="*/ 2147483646 w 41"/>
              <a:gd name="T27" fmla="*/ 2147483646 h 21"/>
              <a:gd name="T28" fmla="*/ 2147483646 w 41"/>
              <a:gd name="T29" fmla="*/ 2147483646 h 21"/>
              <a:gd name="T30" fmla="*/ 2147483646 w 41"/>
              <a:gd name="T31" fmla="*/ 2147483646 h 21"/>
              <a:gd name="T32" fmla="*/ 2147483646 w 41"/>
              <a:gd name="T33" fmla="*/ 2147483646 h 21"/>
              <a:gd name="T34" fmla="*/ 2147483646 w 41"/>
              <a:gd name="T35" fmla="*/ 2147483646 h 21"/>
              <a:gd name="T36" fmla="*/ 2147483646 w 41"/>
              <a:gd name="T37" fmla="*/ 2147483646 h 21"/>
              <a:gd name="T38" fmla="*/ 2147483646 w 41"/>
              <a:gd name="T39" fmla="*/ 2147483646 h 21"/>
              <a:gd name="T40" fmla="*/ 2147483646 w 41"/>
              <a:gd name="T41" fmla="*/ 2147483646 h 21"/>
              <a:gd name="T42" fmla="*/ 2147483646 w 41"/>
              <a:gd name="T43" fmla="*/ 2147483646 h 21"/>
              <a:gd name="T44" fmla="*/ 2147483646 w 41"/>
              <a:gd name="T45" fmla="*/ 2147483646 h 21"/>
              <a:gd name="T46" fmla="*/ 2147483646 w 41"/>
              <a:gd name="T47" fmla="*/ 0 h 21"/>
              <a:gd name="T48" fmla="*/ 2147483646 w 41"/>
              <a:gd name="T49" fmla="*/ 2147483646 h 21"/>
              <a:gd name="T50" fmla="*/ 2147483646 w 41"/>
              <a:gd name="T51" fmla="*/ 2147483646 h 21"/>
              <a:gd name="T52" fmla="*/ 2147483646 w 41"/>
              <a:gd name="T53" fmla="*/ 2147483646 h 21"/>
              <a:gd name="T54" fmla="*/ 2147483646 w 41"/>
              <a:gd name="T55" fmla="*/ 2147483646 h 21"/>
              <a:gd name="T56" fmla="*/ 2147483646 w 41"/>
              <a:gd name="T57" fmla="*/ 2147483646 h 21"/>
              <a:gd name="T58" fmla="*/ 2147483646 w 41"/>
              <a:gd name="T59" fmla="*/ 2147483646 h 21"/>
              <a:gd name="T60" fmla="*/ 2147483646 w 41"/>
              <a:gd name="T61" fmla="*/ 2147483646 h 21"/>
              <a:gd name="T62" fmla="*/ 2147483646 w 41"/>
              <a:gd name="T63" fmla="*/ 2147483646 h 21"/>
              <a:gd name="T64" fmla="*/ 0 w 41"/>
              <a:gd name="T65" fmla="*/ 2147483646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path>
            </a:pathLst>
          </a:custGeom>
          <a:solidFill>
            <a:srgbClr val="FFFF00"/>
          </a:solidFill>
          <a:ln w="4763">
            <a:solidFill>
              <a:srgbClr val="990000"/>
            </a:solidFill>
            <a:round/>
            <a:headEnd/>
            <a:tailEnd/>
          </a:ln>
        </p:spPr>
        <p:txBody>
          <a:bodyPr/>
          <a:lstStyle/>
          <a:p>
            <a:endParaRPr lang="en-US"/>
          </a:p>
        </p:txBody>
      </p:sp>
      <p:sp>
        <p:nvSpPr>
          <p:cNvPr id="88160" name="Freeform 95"/>
          <p:cNvSpPr>
            <a:spLocks/>
          </p:cNvSpPr>
          <p:nvPr/>
        </p:nvSpPr>
        <p:spPr bwMode="auto">
          <a:xfrm>
            <a:off x="6450013" y="4071938"/>
            <a:ext cx="80962" cy="74612"/>
          </a:xfrm>
          <a:custGeom>
            <a:avLst/>
            <a:gdLst>
              <a:gd name="T0" fmla="*/ 2147483646 w 57"/>
              <a:gd name="T1" fmla="*/ 2147483646 h 47"/>
              <a:gd name="T2" fmla="*/ 2147483646 w 57"/>
              <a:gd name="T3" fmla="*/ 2147483646 h 47"/>
              <a:gd name="T4" fmla="*/ 2147483646 w 57"/>
              <a:gd name="T5" fmla="*/ 2147483646 h 47"/>
              <a:gd name="T6" fmla="*/ 2147483646 w 57"/>
              <a:gd name="T7" fmla="*/ 2147483646 h 47"/>
              <a:gd name="T8" fmla="*/ 2147483646 w 57"/>
              <a:gd name="T9" fmla="*/ 2147483646 h 47"/>
              <a:gd name="T10" fmla="*/ 2147483646 w 57"/>
              <a:gd name="T11" fmla="*/ 2147483646 h 47"/>
              <a:gd name="T12" fmla="*/ 2147483646 w 57"/>
              <a:gd name="T13" fmla="*/ 2147483646 h 47"/>
              <a:gd name="T14" fmla="*/ 2147483646 w 57"/>
              <a:gd name="T15" fmla="*/ 2147483646 h 47"/>
              <a:gd name="T16" fmla="*/ 2147483646 w 57"/>
              <a:gd name="T17" fmla="*/ 2147483646 h 47"/>
              <a:gd name="T18" fmla="*/ 2147483646 w 57"/>
              <a:gd name="T19" fmla="*/ 2147483646 h 47"/>
              <a:gd name="T20" fmla="*/ 2147483646 w 57"/>
              <a:gd name="T21" fmla="*/ 2147483646 h 47"/>
              <a:gd name="T22" fmla="*/ 2147483646 w 57"/>
              <a:gd name="T23" fmla="*/ 2147483646 h 47"/>
              <a:gd name="T24" fmla="*/ 2147483646 w 57"/>
              <a:gd name="T25" fmla="*/ 2147483646 h 47"/>
              <a:gd name="T26" fmla="*/ 2147483646 w 57"/>
              <a:gd name="T27" fmla="*/ 2147483646 h 47"/>
              <a:gd name="T28" fmla="*/ 2147483646 w 57"/>
              <a:gd name="T29" fmla="*/ 2147483646 h 47"/>
              <a:gd name="T30" fmla="*/ 2147483646 w 57"/>
              <a:gd name="T31" fmla="*/ 2147483646 h 47"/>
              <a:gd name="T32" fmla="*/ 2147483646 w 57"/>
              <a:gd name="T33" fmla="*/ 2147483646 h 47"/>
              <a:gd name="T34" fmla="*/ 2147483646 w 57"/>
              <a:gd name="T35" fmla="*/ 2147483646 h 47"/>
              <a:gd name="T36" fmla="*/ 2147483646 w 57"/>
              <a:gd name="T37" fmla="*/ 2147483646 h 47"/>
              <a:gd name="T38" fmla="*/ 2147483646 w 57"/>
              <a:gd name="T39" fmla="*/ 2147483646 h 47"/>
              <a:gd name="T40" fmla="*/ 2147483646 w 57"/>
              <a:gd name="T41" fmla="*/ 2147483646 h 47"/>
              <a:gd name="T42" fmla="*/ 2147483646 w 57"/>
              <a:gd name="T43" fmla="*/ 2147483646 h 47"/>
              <a:gd name="T44" fmla="*/ 2147483646 w 57"/>
              <a:gd name="T45" fmla="*/ 2147483646 h 47"/>
              <a:gd name="T46" fmla="*/ 2147483646 w 57"/>
              <a:gd name="T47" fmla="*/ 2147483646 h 47"/>
              <a:gd name="T48" fmla="*/ 2147483646 w 57"/>
              <a:gd name="T49" fmla="*/ 2147483646 h 47"/>
              <a:gd name="T50" fmla="*/ 2147483646 w 57"/>
              <a:gd name="T51" fmla="*/ 0 h 47"/>
              <a:gd name="T52" fmla="*/ 2147483646 w 57"/>
              <a:gd name="T53" fmla="*/ 2147483646 h 47"/>
              <a:gd name="T54" fmla="*/ 2147483646 w 57"/>
              <a:gd name="T55" fmla="*/ 2147483646 h 47"/>
              <a:gd name="T56" fmla="*/ 0 w 57"/>
              <a:gd name="T57" fmla="*/ 2147483646 h 47"/>
              <a:gd name="T58" fmla="*/ 2147483646 w 57"/>
              <a:gd name="T59" fmla="*/ 2147483646 h 47"/>
              <a:gd name="T60" fmla="*/ 2147483646 w 57"/>
              <a:gd name="T61" fmla="*/ 2147483646 h 47"/>
              <a:gd name="T62" fmla="*/ 2147483646 w 57"/>
              <a:gd name="T63" fmla="*/ 2147483646 h 47"/>
              <a:gd name="T64" fmla="*/ 0 w 57"/>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61" name="Freeform 96"/>
          <p:cNvSpPr>
            <a:spLocks/>
          </p:cNvSpPr>
          <p:nvPr/>
        </p:nvSpPr>
        <p:spPr bwMode="auto">
          <a:xfrm>
            <a:off x="6450013" y="4071938"/>
            <a:ext cx="80962" cy="74612"/>
          </a:xfrm>
          <a:custGeom>
            <a:avLst/>
            <a:gdLst>
              <a:gd name="T0" fmla="*/ 2147483646 w 57"/>
              <a:gd name="T1" fmla="*/ 2147483646 h 47"/>
              <a:gd name="T2" fmla="*/ 2147483646 w 57"/>
              <a:gd name="T3" fmla="*/ 2147483646 h 47"/>
              <a:gd name="T4" fmla="*/ 2147483646 w 57"/>
              <a:gd name="T5" fmla="*/ 2147483646 h 47"/>
              <a:gd name="T6" fmla="*/ 2147483646 w 57"/>
              <a:gd name="T7" fmla="*/ 2147483646 h 47"/>
              <a:gd name="T8" fmla="*/ 2147483646 w 57"/>
              <a:gd name="T9" fmla="*/ 2147483646 h 47"/>
              <a:gd name="T10" fmla="*/ 2147483646 w 57"/>
              <a:gd name="T11" fmla="*/ 2147483646 h 47"/>
              <a:gd name="T12" fmla="*/ 2147483646 w 57"/>
              <a:gd name="T13" fmla="*/ 2147483646 h 47"/>
              <a:gd name="T14" fmla="*/ 2147483646 w 57"/>
              <a:gd name="T15" fmla="*/ 2147483646 h 47"/>
              <a:gd name="T16" fmla="*/ 2147483646 w 57"/>
              <a:gd name="T17" fmla="*/ 2147483646 h 47"/>
              <a:gd name="T18" fmla="*/ 2147483646 w 57"/>
              <a:gd name="T19" fmla="*/ 2147483646 h 47"/>
              <a:gd name="T20" fmla="*/ 2147483646 w 57"/>
              <a:gd name="T21" fmla="*/ 2147483646 h 47"/>
              <a:gd name="T22" fmla="*/ 2147483646 w 57"/>
              <a:gd name="T23" fmla="*/ 2147483646 h 47"/>
              <a:gd name="T24" fmla="*/ 2147483646 w 57"/>
              <a:gd name="T25" fmla="*/ 2147483646 h 47"/>
              <a:gd name="T26" fmla="*/ 2147483646 w 57"/>
              <a:gd name="T27" fmla="*/ 2147483646 h 47"/>
              <a:gd name="T28" fmla="*/ 2147483646 w 57"/>
              <a:gd name="T29" fmla="*/ 2147483646 h 47"/>
              <a:gd name="T30" fmla="*/ 2147483646 w 57"/>
              <a:gd name="T31" fmla="*/ 2147483646 h 47"/>
              <a:gd name="T32" fmla="*/ 2147483646 w 57"/>
              <a:gd name="T33" fmla="*/ 2147483646 h 47"/>
              <a:gd name="T34" fmla="*/ 2147483646 w 57"/>
              <a:gd name="T35" fmla="*/ 2147483646 h 47"/>
              <a:gd name="T36" fmla="*/ 2147483646 w 57"/>
              <a:gd name="T37" fmla="*/ 2147483646 h 47"/>
              <a:gd name="T38" fmla="*/ 2147483646 w 57"/>
              <a:gd name="T39" fmla="*/ 2147483646 h 47"/>
              <a:gd name="T40" fmla="*/ 2147483646 w 57"/>
              <a:gd name="T41" fmla="*/ 2147483646 h 47"/>
              <a:gd name="T42" fmla="*/ 2147483646 w 57"/>
              <a:gd name="T43" fmla="*/ 2147483646 h 47"/>
              <a:gd name="T44" fmla="*/ 2147483646 w 57"/>
              <a:gd name="T45" fmla="*/ 2147483646 h 47"/>
              <a:gd name="T46" fmla="*/ 2147483646 w 57"/>
              <a:gd name="T47" fmla="*/ 2147483646 h 47"/>
              <a:gd name="T48" fmla="*/ 2147483646 w 57"/>
              <a:gd name="T49" fmla="*/ 2147483646 h 47"/>
              <a:gd name="T50" fmla="*/ 2147483646 w 57"/>
              <a:gd name="T51" fmla="*/ 0 h 47"/>
              <a:gd name="T52" fmla="*/ 2147483646 w 57"/>
              <a:gd name="T53" fmla="*/ 2147483646 h 47"/>
              <a:gd name="T54" fmla="*/ 2147483646 w 57"/>
              <a:gd name="T55" fmla="*/ 2147483646 h 47"/>
              <a:gd name="T56" fmla="*/ 0 w 57"/>
              <a:gd name="T57" fmla="*/ 2147483646 h 47"/>
              <a:gd name="T58" fmla="*/ 2147483646 w 57"/>
              <a:gd name="T59" fmla="*/ 2147483646 h 47"/>
              <a:gd name="T60" fmla="*/ 2147483646 w 57"/>
              <a:gd name="T61" fmla="*/ 2147483646 h 47"/>
              <a:gd name="T62" fmla="*/ 2147483646 w 57"/>
              <a:gd name="T63" fmla="*/ 2147483646 h 47"/>
              <a:gd name="T64" fmla="*/ 0 w 57"/>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path>
            </a:pathLst>
          </a:custGeom>
          <a:solidFill>
            <a:srgbClr val="FFFF00"/>
          </a:solidFill>
          <a:ln w="1588">
            <a:solidFill>
              <a:srgbClr val="990000"/>
            </a:solidFill>
            <a:round/>
            <a:headEnd/>
            <a:tailEnd/>
          </a:ln>
        </p:spPr>
        <p:txBody>
          <a:bodyPr/>
          <a:lstStyle/>
          <a:p>
            <a:endParaRPr lang="en-US"/>
          </a:p>
        </p:txBody>
      </p:sp>
      <p:sp>
        <p:nvSpPr>
          <p:cNvPr id="88162" name="Freeform 97"/>
          <p:cNvSpPr>
            <a:spLocks/>
          </p:cNvSpPr>
          <p:nvPr/>
        </p:nvSpPr>
        <p:spPr bwMode="auto">
          <a:xfrm>
            <a:off x="6450013" y="4071938"/>
            <a:ext cx="80962" cy="74612"/>
          </a:xfrm>
          <a:custGeom>
            <a:avLst/>
            <a:gdLst>
              <a:gd name="T0" fmla="*/ 2147483646 w 57"/>
              <a:gd name="T1" fmla="*/ 2147483646 h 47"/>
              <a:gd name="T2" fmla="*/ 2147483646 w 57"/>
              <a:gd name="T3" fmla="*/ 2147483646 h 47"/>
              <a:gd name="T4" fmla="*/ 2147483646 w 57"/>
              <a:gd name="T5" fmla="*/ 2147483646 h 47"/>
              <a:gd name="T6" fmla="*/ 2147483646 w 57"/>
              <a:gd name="T7" fmla="*/ 2147483646 h 47"/>
              <a:gd name="T8" fmla="*/ 2147483646 w 57"/>
              <a:gd name="T9" fmla="*/ 2147483646 h 47"/>
              <a:gd name="T10" fmla="*/ 2147483646 w 57"/>
              <a:gd name="T11" fmla="*/ 2147483646 h 47"/>
              <a:gd name="T12" fmla="*/ 2147483646 w 57"/>
              <a:gd name="T13" fmla="*/ 2147483646 h 47"/>
              <a:gd name="T14" fmla="*/ 2147483646 w 57"/>
              <a:gd name="T15" fmla="*/ 2147483646 h 47"/>
              <a:gd name="T16" fmla="*/ 2147483646 w 57"/>
              <a:gd name="T17" fmla="*/ 2147483646 h 47"/>
              <a:gd name="T18" fmla="*/ 2147483646 w 57"/>
              <a:gd name="T19" fmla="*/ 2147483646 h 47"/>
              <a:gd name="T20" fmla="*/ 2147483646 w 57"/>
              <a:gd name="T21" fmla="*/ 2147483646 h 47"/>
              <a:gd name="T22" fmla="*/ 2147483646 w 57"/>
              <a:gd name="T23" fmla="*/ 2147483646 h 47"/>
              <a:gd name="T24" fmla="*/ 2147483646 w 57"/>
              <a:gd name="T25" fmla="*/ 2147483646 h 47"/>
              <a:gd name="T26" fmla="*/ 2147483646 w 57"/>
              <a:gd name="T27" fmla="*/ 2147483646 h 47"/>
              <a:gd name="T28" fmla="*/ 2147483646 w 57"/>
              <a:gd name="T29" fmla="*/ 2147483646 h 47"/>
              <a:gd name="T30" fmla="*/ 2147483646 w 57"/>
              <a:gd name="T31" fmla="*/ 2147483646 h 47"/>
              <a:gd name="T32" fmla="*/ 2147483646 w 57"/>
              <a:gd name="T33" fmla="*/ 2147483646 h 47"/>
              <a:gd name="T34" fmla="*/ 2147483646 w 57"/>
              <a:gd name="T35" fmla="*/ 2147483646 h 47"/>
              <a:gd name="T36" fmla="*/ 2147483646 w 57"/>
              <a:gd name="T37" fmla="*/ 2147483646 h 47"/>
              <a:gd name="T38" fmla="*/ 2147483646 w 57"/>
              <a:gd name="T39" fmla="*/ 2147483646 h 47"/>
              <a:gd name="T40" fmla="*/ 2147483646 w 57"/>
              <a:gd name="T41" fmla="*/ 2147483646 h 47"/>
              <a:gd name="T42" fmla="*/ 2147483646 w 57"/>
              <a:gd name="T43" fmla="*/ 2147483646 h 47"/>
              <a:gd name="T44" fmla="*/ 2147483646 w 57"/>
              <a:gd name="T45" fmla="*/ 2147483646 h 47"/>
              <a:gd name="T46" fmla="*/ 2147483646 w 57"/>
              <a:gd name="T47" fmla="*/ 2147483646 h 47"/>
              <a:gd name="T48" fmla="*/ 2147483646 w 57"/>
              <a:gd name="T49" fmla="*/ 2147483646 h 47"/>
              <a:gd name="T50" fmla="*/ 2147483646 w 57"/>
              <a:gd name="T51" fmla="*/ 0 h 47"/>
              <a:gd name="T52" fmla="*/ 2147483646 w 57"/>
              <a:gd name="T53" fmla="*/ 2147483646 h 47"/>
              <a:gd name="T54" fmla="*/ 2147483646 w 57"/>
              <a:gd name="T55" fmla="*/ 2147483646 h 47"/>
              <a:gd name="T56" fmla="*/ 0 w 57"/>
              <a:gd name="T57" fmla="*/ 2147483646 h 47"/>
              <a:gd name="T58" fmla="*/ 2147483646 w 57"/>
              <a:gd name="T59" fmla="*/ 2147483646 h 47"/>
              <a:gd name="T60" fmla="*/ 2147483646 w 57"/>
              <a:gd name="T61" fmla="*/ 2147483646 h 47"/>
              <a:gd name="T62" fmla="*/ 2147483646 w 57"/>
              <a:gd name="T63" fmla="*/ 2147483646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
              <a:gd name="T97" fmla="*/ 0 h 47"/>
              <a:gd name="T98" fmla="*/ 57 w 57"/>
              <a:gd name="T99" fmla="*/ 47 h 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path>
            </a:pathLst>
          </a:custGeom>
          <a:solidFill>
            <a:srgbClr val="FFFF00"/>
          </a:solidFill>
          <a:ln w="4763">
            <a:solidFill>
              <a:srgbClr val="990000"/>
            </a:solidFill>
            <a:round/>
            <a:headEnd/>
            <a:tailEnd/>
          </a:ln>
        </p:spPr>
        <p:txBody>
          <a:bodyPr/>
          <a:lstStyle/>
          <a:p>
            <a:endParaRPr lang="en-US"/>
          </a:p>
        </p:txBody>
      </p:sp>
      <p:sp>
        <p:nvSpPr>
          <p:cNvPr id="88163" name="Freeform 98"/>
          <p:cNvSpPr>
            <a:spLocks/>
          </p:cNvSpPr>
          <p:nvPr/>
        </p:nvSpPr>
        <p:spPr bwMode="auto">
          <a:xfrm>
            <a:off x="6472238" y="4154488"/>
            <a:ext cx="100012" cy="55562"/>
          </a:xfrm>
          <a:custGeom>
            <a:avLst/>
            <a:gdLst>
              <a:gd name="T0" fmla="*/ 2147483646 w 70"/>
              <a:gd name="T1" fmla="*/ 2147483646 h 35"/>
              <a:gd name="T2" fmla="*/ 2147483646 w 70"/>
              <a:gd name="T3" fmla="*/ 2147483646 h 35"/>
              <a:gd name="T4" fmla="*/ 2147483646 w 70"/>
              <a:gd name="T5" fmla="*/ 2147483646 h 35"/>
              <a:gd name="T6" fmla="*/ 2147483646 w 70"/>
              <a:gd name="T7" fmla="*/ 2147483646 h 35"/>
              <a:gd name="T8" fmla="*/ 2147483646 w 70"/>
              <a:gd name="T9" fmla="*/ 2147483646 h 35"/>
              <a:gd name="T10" fmla="*/ 2147483646 w 70"/>
              <a:gd name="T11" fmla="*/ 2147483646 h 35"/>
              <a:gd name="T12" fmla="*/ 2147483646 w 70"/>
              <a:gd name="T13" fmla="*/ 2147483646 h 35"/>
              <a:gd name="T14" fmla="*/ 2147483646 w 70"/>
              <a:gd name="T15" fmla="*/ 2147483646 h 35"/>
              <a:gd name="T16" fmla="*/ 2147483646 w 70"/>
              <a:gd name="T17" fmla="*/ 2147483646 h 35"/>
              <a:gd name="T18" fmla="*/ 0 w 70"/>
              <a:gd name="T19" fmla="*/ 2147483646 h 35"/>
              <a:gd name="T20" fmla="*/ 0 w 70"/>
              <a:gd name="T21" fmla="*/ 2147483646 h 35"/>
              <a:gd name="T22" fmla="*/ 2147483646 w 70"/>
              <a:gd name="T23" fmla="*/ 2147483646 h 35"/>
              <a:gd name="T24" fmla="*/ 2147483646 w 70"/>
              <a:gd name="T25" fmla="*/ 2147483646 h 35"/>
              <a:gd name="T26" fmla="*/ 2147483646 w 70"/>
              <a:gd name="T27" fmla="*/ 2147483646 h 35"/>
              <a:gd name="T28" fmla="*/ 2147483646 w 70"/>
              <a:gd name="T29" fmla="*/ 2147483646 h 35"/>
              <a:gd name="T30" fmla="*/ 2147483646 w 70"/>
              <a:gd name="T31" fmla="*/ 2147483646 h 35"/>
              <a:gd name="T32" fmla="*/ 2147483646 w 70"/>
              <a:gd name="T33" fmla="*/ 2147483646 h 35"/>
              <a:gd name="T34" fmla="*/ 2147483646 w 70"/>
              <a:gd name="T35" fmla="*/ 2147483646 h 35"/>
              <a:gd name="T36" fmla="*/ 2147483646 w 70"/>
              <a:gd name="T37" fmla="*/ 2147483646 h 35"/>
              <a:gd name="T38" fmla="*/ 2147483646 w 70"/>
              <a:gd name="T39" fmla="*/ 2147483646 h 35"/>
              <a:gd name="T40" fmla="*/ 2147483646 w 70"/>
              <a:gd name="T41" fmla="*/ 2147483646 h 35"/>
              <a:gd name="T42" fmla="*/ 2147483646 w 70"/>
              <a:gd name="T43" fmla="*/ 2147483646 h 35"/>
              <a:gd name="T44" fmla="*/ 2147483646 w 70"/>
              <a:gd name="T45" fmla="*/ 2147483646 h 35"/>
              <a:gd name="T46" fmla="*/ 2147483646 w 70"/>
              <a:gd name="T47" fmla="*/ 2147483646 h 35"/>
              <a:gd name="T48" fmla="*/ 2147483646 w 70"/>
              <a:gd name="T49" fmla="*/ 2147483646 h 35"/>
              <a:gd name="T50" fmla="*/ 2147483646 w 70"/>
              <a:gd name="T51" fmla="*/ 2147483646 h 35"/>
              <a:gd name="T52" fmla="*/ 2147483646 w 70"/>
              <a:gd name="T53" fmla="*/ 2147483646 h 35"/>
              <a:gd name="T54" fmla="*/ 2147483646 w 70"/>
              <a:gd name="T55" fmla="*/ 2147483646 h 35"/>
              <a:gd name="T56" fmla="*/ 2147483646 w 70"/>
              <a:gd name="T57" fmla="*/ 2147483646 h 35"/>
              <a:gd name="T58" fmla="*/ 2147483646 w 70"/>
              <a:gd name="T59" fmla="*/ 2147483646 h 35"/>
              <a:gd name="T60" fmla="*/ 2147483646 w 70"/>
              <a:gd name="T61" fmla="*/ 2147483646 h 35"/>
              <a:gd name="T62" fmla="*/ 2147483646 w 70"/>
              <a:gd name="T63" fmla="*/ 2147483646 h 35"/>
              <a:gd name="T64" fmla="*/ 2147483646 w 70"/>
              <a:gd name="T65" fmla="*/ 2147483646 h 35"/>
              <a:gd name="T66" fmla="*/ 2147483646 w 70"/>
              <a:gd name="T67" fmla="*/ 0 h 35"/>
              <a:gd name="T68" fmla="*/ 2147483646 w 70"/>
              <a:gd name="T69" fmla="*/ 0 h 35"/>
              <a:gd name="T70" fmla="*/ 2147483646 w 70"/>
              <a:gd name="T71" fmla="*/ 0 h 35"/>
              <a:gd name="T72" fmla="*/ 2147483646 w 70"/>
              <a:gd name="T73" fmla="*/ 2147483646 h 35"/>
              <a:gd name="T74" fmla="*/ 2147483646 w 70"/>
              <a:gd name="T75" fmla="*/ 2147483646 h 35"/>
              <a:gd name="T76" fmla="*/ 2147483646 w 70"/>
              <a:gd name="T77" fmla="*/ 2147483646 h 35"/>
              <a:gd name="T78" fmla="*/ 2147483646 w 70"/>
              <a:gd name="T79" fmla="*/ 2147483646 h 35"/>
              <a:gd name="T80" fmla="*/ 2147483646 w 70"/>
              <a:gd name="T81" fmla="*/ 2147483646 h 35"/>
              <a:gd name="T82" fmla="*/ 2147483646 w 70"/>
              <a:gd name="T83" fmla="*/ 2147483646 h 35"/>
              <a:gd name="T84" fmla="*/ 2147483646 w 70"/>
              <a:gd name="T85" fmla="*/ 2147483646 h 35"/>
              <a:gd name="T86" fmla="*/ 2147483646 w 70"/>
              <a:gd name="T87" fmla="*/ 2147483646 h 35"/>
              <a:gd name="T88" fmla="*/ 2147483646 w 70"/>
              <a:gd name="T89" fmla="*/ 2147483646 h 35"/>
              <a:gd name="T90" fmla="*/ 2147483646 w 70"/>
              <a:gd name="T91" fmla="*/ 2147483646 h 35"/>
              <a:gd name="T92" fmla="*/ 2147483646 w 70"/>
              <a:gd name="T93" fmla="*/ 2147483646 h 35"/>
              <a:gd name="T94" fmla="*/ 2147483646 w 70"/>
              <a:gd name="T95" fmla="*/ 2147483646 h 35"/>
              <a:gd name="T96" fmla="*/ 2147483646 w 70"/>
              <a:gd name="T97" fmla="*/ 2147483646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64" name="Freeform 99"/>
          <p:cNvSpPr>
            <a:spLocks/>
          </p:cNvSpPr>
          <p:nvPr/>
        </p:nvSpPr>
        <p:spPr bwMode="auto">
          <a:xfrm>
            <a:off x="6472238" y="4154488"/>
            <a:ext cx="100012" cy="55562"/>
          </a:xfrm>
          <a:custGeom>
            <a:avLst/>
            <a:gdLst>
              <a:gd name="T0" fmla="*/ 2147483646 w 70"/>
              <a:gd name="T1" fmla="*/ 2147483646 h 35"/>
              <a:gd name="T2" fmla="*/ 2147483646 w 70"/>
              <a:gd name="T3" fmla="*/ 2147483646 h 35"/>
              <a:gd name="T4" fmla="*/ 2147483646 w 70"/>
              <a:gd name="T5" fmla="*/ 2147483646 h 35"/>
              <a:gd name="T6" fmla="*/ 2147483646 w 70"/>
              <a:gd name="T7" fmla="*/ 2147483646 h 35"/>
              <a:gd name="T8" fmla="*/ 2147483646 w 70"/>
              <a:gd name="T9" fmla="*/ 2147483646 h 35"/>
              <a:gd name="T10" fmla="*/ 2147483646 w 70"/>
              <a:gd name="T11" fmla="*/ 2147483646 h 35"/>
              <a:gd name="T12" fmla="*/ 2147483646 w 70"/>
              <a:gd name="T13" fmla="*/ 2147483646 h 35"/>
              <a:gd name="T14" fmla="*/ 2147483646 w 70"/>
              <a:gd name="T15" fmla="*/ 2147483646 h 35"/>
              <a:gd name="T16" fmla="*/ 2147483646 w 70"/>
              <a:gd name="T17" fmla="*/ 2147483646 h 35"/>
              <a:gd name="T18" fmla="*/ 0 w 70"/>
              <a:gd name="T19" fmla="*/ 2147483646 h 35"/>
              <a:gd name="T20" fmla="*/ 0 w 70"/>
              <a:gd name="T21" fmla="*/ 2147483646 h 35"/>
              <a:gd name="T22" fmla="*/ 2147483646 w 70"/>
              <a:gd name="T23" fmla="*/ 2147483646 h 35"/>
              <a:gd name="T24" fmla="*/ 2147483646 w 70"/>
              <a:gd name="T25" fmla="*/ 2147483646 h 35"/>
              <a:gd name="T26" fmla="*/ 2147483646 w 70"/>
              <a:gd name="T27" fmla="*/ 2147483646 h 35"/>
              <a:gd name="T28" fmla="*/ 2147483646 w 70"/>
              <a:gd name="T29" fmla="*/ 2147483646 h 35"/>
              <a:gd name="T30" fmla="*/ 2147483646 w 70"/>
              <a:gd name="T31" fmla="*/ 2147483646 h 35"/>
              <a:gd name="T32" fmla="*/ 2147483646 w 70"/>
              <a:gd name="T33" fmla="*/ 2147483646 h 35"/>
              <a:gd name="T34" fmla="*/ 2147483646 w 70"/>
              <a:gd name="T35" fmla="*/ 2147483646 h 35"/>
              <a:gd name="T36" fmla="*/ 2147483646 w 70"/>
              <a:gd name="T37" fmla="*/ 2147483646 h 35"/>
              <a:gd name="T38" fmla="*/ 2147483646 w 70"/>
              <a:gd name="T39" fmla="*/ 2147483646 h 35"/>
              <a:gd name="T40" fmla="*/ 2147483646 w 70"/>
              <a:gd name="T41" fmla="*/ 2147483646 h 35"/>
              <a:gd name="T42" fmla="*/ 2147483646 w 70"/>
              <a:gd name="T43" fmla="*/ 2147483646 h 35"/>
              <a:gd name="T44" fmla="*/ 2147483646 w 70"/>
              <a:gd name="T45" fmla="*/ 2147483646 h 35"/>
              <a:gd name="T46" fmla="*/ 2147483646 w 70"/>
              <a:gd name="T47" fmla="*/ 2147483646 h 35"/>
              <a:gd name="T48" fmla="*/ 2147483646 w 70"/>
              <a:gd name="T49" fmla="*/ 2147483646 h 35"/>
              <a:gd name="T50" fmla="*/ 2147483646 w 70"/>
              <a:gd name="T51" fmla="*/ 2147483646 h 35"/>
              <a:gd name="T52" fmla="*/ 2147483646 w 70"/>
              <a:gd name="T53" fmla="*/ 2147483646 h 35"/>
              <a:gd name="T54" fmla="*/ 2147483646 w 70"/>
              <a:gd name="T55" fmla="*/ 2147483646 h 35"/>
              <a:gd name="T56" fmla="*/ 2147483646 w 70"/>
              <a:gd name="T57" fmla="*/ 2147483646 h 35"/>
              <a:gd name="T58" fmla="*/ 2147483646 w 70"/>
              <a:gd name="T59" fmla="*/ 2147483646 h 35"/>
              <a:gd name="T60" fmla="*/ 2147483646 w 70"/>
              <a:gd name="T61" fmla="*/ 2147483646 h 35"/>
              <a:gd name="T62" fmla="*/ 2147483646 w 70"/>
              <a:gd name="T63" fmla="*/ 2147483646 h 35"/>
              <a:gd name="T64" fmla="*/ 2147483646 w 70"/>
              <a:gd name="T65" fmla="*/ 2147483646 h 35"/>
              <a:gd name="T66" fmla="*/ 2147483646 w 70"/>
              <a:gd name="T67" fmla="*/ 0 h 35"/>
              <a:gd name="T68" fmla="*/ 2147483646 w 70"/>
              <a:gd name="T69" fmla="*/ 0 h 35"/>
              <a:gd name="T70" fmla="*/ 2147483646 w 70"/>
              <a:gd name="T71" fmla="*/ 0 h 35"/>
              <a:gd name="T72" fmla="*/ 2147483646 w 70"/>
              <a:gd name="T73" fmla="*/ 2147483646 h 35"/>
              <a:gd name="T74" fmla="*/ 2147483646 w 70"/>
              <a:gd name="T75" fmla="*/ 2147483646 h 35"/>
              <a:gd name="T76" fmla="*/ 2147483646 w 70"/>
              <a:gd name="T77" fmla="*/ 2147483646 h 35"/>
              <a:gd name="T78" fmla="*/ 2147483646 w 70"/>
              <a:gd name="T79" fmla="*/ 2147483646 h 35"/>
              <a:gd name="T80" fmla="*/ 2147483646 w 70"/>
              <a:gd name="T81" fmla="*/ 2147483646 h 35"/>
              <a:gd name="T82" fmla="*/ 2147483646 w 70"/>
              <a:gd name="T83" fmla="*/ 2147483646 h 35"/>
              <a:gd name="T84" fmla="*/ 2147483646 w 70"/>
              <a:gd name="T85" fmla="*/ 2147483646 h 35"/>
              <a:gd name="T86" fmla="*/ 2147483646 w 70"/>
              <a:gd name="T87" fmla="*/ 2147483646 h 35"/>
              <a:gd name="T88" fmla="*/ 2147483646 w 70"/>
              <a:gd name="T89" fmla="*/ 2147483646 h 35"/>
              <a:gd name="T90" fmla="*/ 2147483646 w 70"/>
              <a:gd name="T91" fmla="*/ 2147483646 h 35"/>
              <a:gd name="T92" fmla="*/ 2147483646 w 70"/>
              <a:gd name="T93" fmla="*/ 2147483646 h 35"/>
              <a:gd name="T94" fmla="*/ 2147483646 w 70"/>
              <a:gd name="T95" fmla="*/ 2147483646 h 35"/>
              <a:gd name="T96" fmla="*/ 2147483646 w 70"/>
              <a:gd name="T97" fmla="*/ 2147483646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1588">
            <a:solidFill>
              <a:srgbClr val="990000"/>
            </a:solidFill>
            <a:round/>
            <a:headEnd/>
            <a:tailEnd/>
          </a:ln>
        </p:spPr>
        <p:txBody>
          <a:bodyPr/>
          <a:lstStyle/>
          <a:p>
            <a:endParaRPr lang="en-US"/>
          </a:p>
        </p:txBody>
      </p:sp>
      <p:sp>
        <p:nvSpPr>
          <p:cNvPr id="88165" name="Freeform 100"/>
          <p:cNvSpPr>
            <a:spLocks/>
          </p:cNvSpPr>
          <p:nvPr/>
        </p:nvSpPr>
        <p:spPr bwMode="auto">
          <a:xfrm>
            <a:off x="6472238" y="4154488"/>
            <a:ext cx="100012" cy="55562"/>
          </a:xfrm>
          <a:custGeom>
            <a:avLst/>
            <a:gdLst>
              <a:gd name="T0" fmla="*/ 2147483646 w 70"/>
              <a:gd name="T1" fmla="*/ 2147483646 h 35"/>
              <a:gd name="T2" fmla="*/ 2147483646 w 70"/>
              <a:gd name="T3" fmla="*/ 2147483646 h 35"/>
              <a:gd name="T4" fmla="*/ 2147483646 w 70"/>
              <a:gd name="T5" fmla="*/ 2147483646 h 35"/>
              <a:gd name="T6" fmla="*/ 2147483646 w 70"/>
              <a:gd name="T7" fmla="*/ 2147483646 h 35"/>
              <a:gd name="T8" fmla="*/ 2147483646 w 70"/>
              <a:gd name="T9" fmla="*/ 2147483646 h 35"/>
              <a:gd name="T10" fmla="*/ 2147483646 w 70"/>
              <a:gd name="T11" fmla="*/ 2147483646 h 35"/>
              <a:gd name="T12" fmla="*/ 2147483646 w 70"/>
              <a:gd name="T13" fmla="*/ 2147483646 h 35"/>
              <a:gd name="T14" fmla="*/ 2147483646 w 70"/>
              <a:gd name="T15" fmla="*/ 2147483646 h 35"/>
              <a:gd name="T16" fmla="*/ 2147483646 w 70"/>
              <a:gd name="T17" fmla="*/ 2147483646 h 35"/>
              <a:gd name="T18" fmla="*/ 0 w 70"/>
              <a:gd name="T19" fmla="*/ 2147483646 h 35"/>
              <a:gd name="T20" fmla="*/ 0 w 70"/>
              <a:gd name="T21" fmla="*/ 2147483646 h 35"/>
              <a:gd name="T22" fmla="*/ 2147483646 w 70"/>
              <a:gd name="T23" fmla="*/ 2147483646 h 35"/>
              <a:gd name="T24" fmla="*/ 2147483646 w 70"/>
              <a:gd name="T25" fmla="*/ 2147483646 h 35"/>
              <a:gd name="T26" fmla="*/ 2147483646 w 70"/>
              <a:gd name="T27" fmla="*/ 2147483646 h 35"/>
              <a:gd name="T28" fmla="*/ 2147483646 w 70"/>
              <a:gd name="T29" fmla="*/ 2147483646 h 35"/>
              <a:gd name="T30" fmla="*/ 2147483646 w 70"/>
              <a:gd name="T31" fmla="*/ 2147483646 h 35"/>
              <a:gd name="T32" fmla="*/ 2147483646 w 70"/>
              <a:gd name="T33" fmla="*/ 2147483646 h 35"/>
              <a:gd name="T34" fmla="*/ 2147483646 w 70"/>
              <a:gd name="T35" fmla="*/ 2147483646 h 35"/>
              <a:gd name="T36" fmla="*/ 2147483646 w 70"/>
              <a:gd name="T37" fmla="*/ 2147483646 h 35"/>
              <a:gd name="T38" fmla="*/ 2147483646 w 70"/>
              <a:gd name="T39" fmla="*/ 2147483646 h 35"/>
              <a:gd name="T40" fmla="*/ 2147483646 w 70"/>
              <a:gd name="T41" fmla="*/ 2147483646 h 35"/>
              <a:gd name="T42" fmla="*/ 2147483646 w 70"/>
              <a:gd name="T43" fmla="*/ 2147483646 h 35"/>
              <a:gd name="T44" fmla="*/ 2147483646 w 70"/>
              <a:gd name="T45" fmla="*/ 2147483646 h 35"/>
              <a:gd name="T46" fmla="*/ 2147483646 w 70"/>
              <a:gd name="T47" fmla="*/ 2147483646 h 35"/>
              <a:gd name="T48" fmla="*/ 2147483646 w 70"/>
              <a:gd name="T49" fmla="*/ 2147483646 h 35"/>
              <a:gd name="T50" fmla="*/ 2147483646 w 70"/>
              <a:gd name="T51" fmla="*/ 2147483646 h 35"/>
              <a:gd name="T52" fmla="*/ 2147483646 w 70"/>
              <a:gd name="T53" fmla="*/ 2147483646 h 35"/>
              <a:gd name="T54" fmla="*/ 2147483646 w 70"/>
              <a:gd name="T55" fmla="*/ 2147483646 h 35"/>
              <a:gd name="T56" fmla="*/ 2147483646 w 70"/>
              <a:gd name="T57" fmla="*/ 2147483646 h 35"/>
              <a:gd name="T58" fmla="*/ 2147483646 w 70"/>
              <a:gd name="T59" fmla="*/ 2147483646 h 35"/>
              <a:gd name="T60" fmla="*/ 2147483646 w 70"/>
              <a:gd name="T61" fmla="*/ 2147483646 h 35"/>
              <a:gd name="T62" fmla="*/ 2147483646 w 70"/>
              <a:gd name="T63" fmla="*/ 2147483646 h 35"/>
              <a:gd name="T64" fmla="*/ 2147483646 w 70"/>
              <a:gd name="T65" fmla="*/ 2147483646 h 35"/>
              <a:gd name="T66" fmla="*/ 2147483646 w 70"/>
              <a:gd name="T67" fmla="*/ 0 h 35"/>
              <a:gd name="T68" fmla="*/ 2147483646 w 70"/>
              <a:gd name="T69" fmla="*/ 0 h 35"/>
              <a:gd name="T70" fmla="*/ 2147483646 w 70"/>
              <a:gd name="T71" fmla="*/ 0 h 35"/>
              <a:gd name="T72" fmla="*/ 2147483646 w 70"/>
              <a:gd name="T73" fmla="*/ 2147483646 h 35"/>
              <a:gd name="T74" fmla="*/ 2147483646 w 70"/>
              <a:gd name="T75" fmla="*/ 2147483646 h 35"/>
              <a:gd name="T76" fmla="*/ 2147483646 w 70"/>
              <a:gd name="T77" fmla="*/ 2147483646 h 35"/>
              <a:gd name="T78" fmla="*/ 2147483646 w 70"/>
              <a:gd name="T79" fmla="*/ 2147483646 h 35"/>
              <a:gd name="T80" fmla="*/ 2147483646 w 70"/>
              <a:gd name="T81" fmla="*/ 2147483646 h 35"/>
              <a:gd name="T82" fmla="*/ 2147483646 w 70"/>
              <a:gd name="T83" fmla="*/ 2147483646 h 35"/>
              <a:gd name="T84" fmla="*/ 2147483646 w 70"/>
              <a:gd name="T85" fmla="*/ 2147483646 h 35"/>
              <a:gd name="T86" fmla="*/ 2147483646 w 70"/>
              <a:gd name="T87" fmla="*/ 2147483646 h 35"/>
              <a:gd name="T88" fmla="*/ 2147483646 w 70"/>
              <a:gd name="T89" fmla="*/ 2147483646 h 35"/>
              <a:gd name="T90" fmla="*/ 2147483646 w 70"/>
              <a:gd name="T91" fmla="*/ 2147483646 h 35"/>
              <a:gd name="T92" fmla="*/ 2147483646 w 70"/>
              <a:gd name="T93" fmla="*/ 2147483646 h 35"/>
              <a:gd name="T94" fmla="*/ 2147483646 w 70"/>
              <a:gd name="T95" fmla="*/ 2147483646 h 35"/>
              <a:gd name="T96" fmla="*/ 2147483646 w 70"/>
              <a:gd name="T97" fmla="*/ 2147483646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4763">
            <a:solidFill>
              <a:srgbClr val="990000"/>
            </a:solidFill>
            <a:round/>
            <a:headEnd/>
            <a:tailEnd/>
          </a:ln>
        </p:spPr>
        <p:txBody>
          <a:bodyPr/>
          <a:lstStyle/>
          <a:p>
            <a:endParaRPr lang="en-US"/>
          </a:p>
        </p:txBody>
      </p:sp>
      <p:sp>
        <p:nvSpPr>
          <p:cNvPr id="88166" name="Freeform 101"/>
          <p:cNvSpPr>
            <a:spLocks/>
          </p:cNvSpPr>
          <p:nvPr/>
        </p:nvSpPr>
        <p:spPr bwMode="auto">
          <a:xfrm>
            <a:off x="6527800" y="4194175"/>
            <a:ext cx="63500" cy="74613"/>
          </a:xfrm>
          <a:custGeom>
            <a:avLst/>
            <a:gdLst>
              <a:gd name="T0" fmla="*/ 0 w 45"/>
              <a:gd name="T1" fmla="*/ 2147483646 h 47"/>
              <a:gd name="T2" fmla="*/ 2147483646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2147483646 h 47"/>
              <a:gd name="T50" fmla="*/ 2147483646 w 45"/>
              <a:gd name="T51" fmla="*/ 2147483646 h 47"/>
              <a:gd name="T52" fmla="*/ 2147483646 w 45"/>
              <a:gd name="T53" fmla="*/ 2147483646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2147483646 w 45"/>
              <a:gd name="T65" fmla="*/ 0 h 47"/>
              <a:gd name="T66" fmla="*/ 2147483646 w 45"/>
              <a:gd name="T67" fmla="*/ 0 h 47"/>
              <a:gd name="T68" fmla="*/ 2147483646 w 45"/>
              <a:gd name="T69" fmla="*/ 0 h 47"/>
              <a:gd name="T70" fmla="*/ 2147483646 w 45"/>
              <a:gd name="T71" fmla="*/ 2147483646 h 47"/>
              <a:gd name="T72" fmla="*/ 2147483646 w 45"/>
              <a:gd name="T73" fmla="*/ 2147483646 h 47"/>
              <a:gd name="T74" fmla="*/ 2147483646 w 45"/>
              <a:gd name="T75" fmla="*/ 2147483646 h 47"/>
              <a:gd name="T76" fmla="*/ 2147483646 w 45"/>
              <a:gd name="T77" fmla="*/ 2147483646 h 47"/>
              <a:gd name="T78" fmla="*/ 2147483646 w 45"/>
              <a:gd name="T79" fmla="*/ 2147483646 h 47"/>
              <a:gd name="T80" fmla="*/ 0 w 45"/>
              <a:gd name="T81" fmla="*/ 2147483646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67" name="Freeform 102"/>
          <p:cNvSpPr>
            <a:spLocks/>
          </p:cNvSpPr>
          <p:nvPr/>
        </p:nvSpPr>
        <p:spPr bwMode="auto">
          <a:xfrm>
            <a:off x="6527800" y="4194175"/>
            <a:ext cx="63500" cy="74613"/>
          </a:xfrm>
          <a:custGeom>
            <a:avLst/>
            <a:gdLst>
              <a:gd name="T0" fmla="*/ 0 w 45"/>
              <a:gd name="T1" fmla="*/ 2147483646 h 47"/>
              <a:gd name="T2" fmla="*/ 2147483646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2147483646 h 47"/>
              <a:gd name="T50" fmla="*/ 2147483646 w 45"/>
              <a:gd name="T51" fmla="*/ 2147483646 h 47"/>
              <a:gd name="T52" fmla="*/ 2147483646 w 45"/>
              <a:gd name="T53" fmla="*/ 2147483646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2147483646 w 45"/>
              <a:gd name="T65" fmla="*/ 0 h 47"/>
              <a:gd name="T66" fmla="*/ 2147483646 w 45"/>
              <a:gd name="T67" fmla="*/ 0 h 47"/>
              <a:gd name="T68" fmla="*/ 2147483646 w 45"/>
              <a:gd name="T69" fmla="*/ 0 h 47"/>
              <a:gd name="T70" fmla="*/ 2147483646 w 45"/>
              <a:gd name="T71" fmla="*/ 2147483646 h 47"/>
              <a:gd name="T72" fmla="*/ 2147483646 w 45"/>
              <a:gd name="T73" fmla="*/ 2147483646 h 47"/>
              <a:gd name="T74" fmla="*/ 2147483646 w 45"/>
              <a:gd name="T75" fmla="*/ 2147483646 h 47"/>
              <a:gd name="T76" fmla="*/ 2147483646 w 45"/>
              <a:gd name="T77" fmla="*/ 2147483646 h 47"/>
              <a:gd name="T78" fmla="*/ 2147483646 w 45"/>
              <a:gd name="T79" fmla="*/ 2147483646 h 47"/>
              <a:gd name="T80" fmla="*/ 0 w 45"/>
              <a:gd name="T81" fmla="*/ 2147483646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1588">
            <a:solidFill>
              <a:srgbClr val="990000"/>
            </a:solidFill>
            <a:round/>
            <a:headEnd/>
            <a:tailEnd/>
          </a:ln>
        </p:spPr>
        <p:txBody>
          <a:bodyPr/>
          <a:lstStyle/>
          <a:p>
            <a:endParaRPr lang="en-US"/>
          </a:p>
        </p:txBody>
      </p:sp>
      <p:sp>
        <p:nvSpPr>
          <p:cNvPr id="88168" name="Freeform 103"/>
          <p:cNvSpPr>
            <a:spLocks/>
          </p:cNvSpPr>
          <p:nvPr/>
        </p:nvSpPr>
        <p:spPr bwMode="auto">
          <a:xfrm>
            <a:off x="6527800" y="4194175"/>
            <a:ext cx="63500" cy="74613"/>
          </a:xfrm>
          <a:custGeom>
            <a:avLst/>
            <a:gdLst>
              <a:gd name="T0" fmla="*/ 0 w 45"/>
              <a:gd name="T1" fmla="*/ 2147483646 h 47"/>
              <a:gd name="T2" fmla="*/ 2147483646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2147483646 h 47"/>
              <a:gd name="T50" fmla="*/ 2147483646 w 45"/>
              <a:gd name="T51" fmla="*/ 2147483646 h 47"/>
              <a:gd name="T52" fmla="*/ 2147483646 w 45"/>
              <a:gd name="T53" fmla="*/ 2147483646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2147483646 w 45"/>
              <a:gd name="T65" fmla="*/ 0 h 47"/>
              <a:gd name="T66" fmla="*/ 2147483646 w 45"/>
              <a:gd name="T67" fmla="*/ 0 h 47"/>
              <a:gd name="T68" fmla="*/ 2147483646 w 45"/>
              <a:gd name="T69" fmla="*/ 0 h 47"/>
              <a:gd name="T70" fmla="*/ 2147483646 w 45"/>
              <a:gd name="T71" fmla="*/ 2147483646 h 47"/>
              <a:gd name="T72" fmla="*/ 2147483646 w 45"/>
              <a:gd name="T73" fmla="*/ 2147483646 h 47"/>
              <a:gd name="T74" fmla="*/ 2147483646 w 45"/>
              <a:gd name="T75" fmla="*/ 2147483646 h 47"/>
              <a:gd name="T76" fmla="*/ 2147483646 w 45"/>
              <a:gd name="T77" fmla="*/ 2147483646 h 47"/>
              <a:gd name="T78" fmla="*/ 2147483646 w 45"/>
              <a:gd name="T79" fmla="*/ 2147483646 h 47"/>
              <a:gd name="T80" fmla="*/ 0 w 45"/>
              <a:gd name="T81" fmla="*/ 2147483646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4763">
            <a:solidFill>
              <a:srgbClr val="990000"/>
            </a:solidFill>
            <a:round/>
            <a:headEnd/>
            <a:tailEnd/>
          </a:ln>
        </p:spPr>
        <p:txBody>
          <a:bodyPr/>
          <a:lstStyle/>
          <a:p>
            <a:endParaRPr lang="en-US"/>
          </a:p>
        </p:txBody>
      </p:sp>
      <p:sp>
        <p:nvSpPr>
          <p:cNvPr id="88169" name="Freeform 104"/>
          <p:cNvSpPr>
            <a:spLocks/>
          </p:cNvSpPr>
          <p:nvPr/>
        </p:nvSpPr>
        <p:spPr bwMode="auto">
          <a:xfrm>
            <a:off x="6534150" y="4071938"/>
            <a:ext cx="103188" cy="74612"/>
          </a:xfrm>
          <a:custGeom>
            <a:avLst/>
            <a:gdLst>
              <a:gd name="T0" fmla="*/ 2147483646 w 73"/>
              <a:gd name="T1" fmla="*/ 2147483646 h 47"/>
              <a:gd name="T2" fmla="*/ 2147483646 w 73"/>
              <a:gd name="T3" fmla="*/ 2147483646 h 47"/>
              <a:gd name="T4" fmla="*/ 2147483646 w 73"/>
              <a:gd name="T5" fmla="*/ 2147483646 h 47"/>
              <a:gd name="T6" fmla="*/ 2147483646 w 73"/>
              <a:gd name="T7" fmla="*/ 2147483646 h 47"/>
              <a:gd name="T8" fmla="*/ 2147483646 w 73"/>
              <a:gd name="T9" fmla="*/ 2147483646 h 47"/>
              <a:gd name="T10" fmla="*/ 2147483646 w 73"/>
              <a:gd name="T11" fmla="*/ 2147483646 h 47"/>
              <a:gd name="T12" fmla="*/ 2147483646 w 73"/>
              <a:gd name="T13" fmla="*/ 2147483646 h 47"/>
              <a:gd name="T14" fmla="*/ 2147483646 w 73"/>
              <a:gd name="T15" fmla="*/ 2147483646 h 47"/>
              <a:gd name="T16" fmla="*/ 2147483646 w 73"/>
              <a:gd name="T17" fmla="*/ 2147483646 h 47"/>
              <a:gd name="T18" fmla="*/ 2147483646 w 73"/>
              <a:gd name="T19" fmla="*/ 2147483646 h 47"/>
              <a:gd name="T20" fmla="*/ 2147483646 w 73"/>
              <a:gd name="T21" fmla="*/ 2147483646 h 47"/>
              <a:gd name="T22" fmla="*/ 2147483646 w 73"/>
              <a:gd name="T23" fmla="*/ 2147483646 h 47"/>
              <a:gd name="T24" fmla="*/ 2147483646 w 73"/>
              <a:gd name="T25" fmla="*/ 2147483646 h 47"/>
              <a:gd name="T26" fmla="*/ 2147483646 w 73"/>
              <a:gd name="T27" fmla="*/ 2147483646 h 47"/>
              <a:gd name="T28" fmla="*/ 2147483646 w 73"/>
              <a:gd name="T29" fmla="*/ 2147483646 h 47"/>
              <a:gd name="T30" fmla="*/ 2147483646 w 73"/>
              <a:gd name="T31" fmla="*/ 2147483646 h 47"/>
              <a:gd name="T32" fmla="*/ 2147483646 w 73"/>
              <a:gd name="T33" fmla="*/ 2147483646 h 47"/>
              <a:gd name="T34" fmla="*/ 2147483646 w 73"/>
              <a:gd name="T35" fmla="*/ 2147483646 h 47"/>
              <a:gd name="T36" fmla="*/ 2147483646 w 73"/>
              <a:gd name="T37" fmla="*/ 2147483646 h 47"/>
              <a:gd name="T38" fmla="*/ 2147483646 w 73"/>
              <a:gd name="T39" fmla="*/ 2147483646 h 47"/>
              <a:gd name="T40" fmla="*/ 2147483646 w 73"/>
              <a:gd name="T41" fmla="*/ 2147483646 h 47"/>
              <a:gd name="T42" fmla="*/ 2147483646 w 73"/>
              <a:gd name="T43" fmla="*/ 2147483646 h 47"/>
              <a:gd name="T44" fmla="*/ 2147483646 w 73"/>
              <a:gd name="T45" fmla="*/ 2147483646 h 47"/>
              <a:gd name="T46" fmla="*/ 2147483646 w 73"/>
              <a:gd name="T47" fmla="*/ 2147483646 h 47"/>
              <a:gd name="T48" fmla="*/ 2147483646 w 73"/>
              <a:gd name="T49" fmla="*/ 2147483646 h 47"/>
              <a:gd name="T50" fmla="*/ 2147483646 w 73"/>
              <a:gd name="T51" fmla="*/ 2147483646 h 47"/>
              <a:gd name="T52" fmla="*/ 2147483646 w 73"/>
              <a:gd name="T53" fmla="*/ 2147483646 h 47"/>
              <a:gd name="T54" fmla="*/ 2147483646 w 73"/>
              <a:gd name="T55" fmla="*/ 2147483646 h 47"/>
              <a:gd name="T56" fmla="*/ 2147483646 w 73"/>
              <a:gd name="T57" fmla="*/ 0 h 47"/>
              <a:gd name="T58" fmla="*/ 2147483646 w 73"/>
              <a:gd name="T59" fmla="*/ 2147483646 h 47"/>
              <a:gd name="T60" fmla="*/ 2147483646 w 73"/>
              <a:gd name="T61" fmla="*/ 2147483646 h 47"/>
              <a:gd name="T62" fmla="*/ 2147483646 w 73"/>
              <a:gd name="T63" fmla="*/ 2147483646 h 47"/>
              <a:gd name="T64" fmla="*/ 2147483646 w 73"/>
              <a:gd name="T65" fmla="*/ 2147483646 h 47"/>
              <a:gd name="T66" fmla="*/ 2147483646 w 73"/>
              <a:gd name="T67" fmla="*/ 2147483646 h 47"/>
              <a:gd name="T68" fmla="*/ 2147483646 w 73"/>
              <a:gd name="T69" fmla="*/ 2147483646 h 47"/>
              <a:gd name="T70" fmla="*/ 2147483646 w 73"/>
              <a:gd name="T71" fmla="*/ 2147483646 h 47"/>
              <a:gd name="T72" fmla="*/ 2147483646 w 73"/>
              <a:gd name="T73" fmla="*/ 2147483646 h 47"/>
              <a:gd name="T74" fmla="*/ 2147483646 w 73"/>
              <a:gd name="T75" fmla="*/ 2147483646 h 47"/>
              <a:gd name="T76" fmla="*/ 0 w 73"/>
              <a:gd name="T77" fmla="*/ 2147483646 h 47"/>
              <a:gd name="T78" fmla="*/ 2147483646 w 73"/>
              <a:gd name="T79" fmla="*/ 2147483646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0" name="Freeform 105"/>
          <p:cNvSpPr>
            <a:spLocks/>
          </p:cNvSpPr>
          <p:nvPr/>
        </p:nvSpPr>
        <p:spPr bwMode="auto">
          <a:xfrm>
            <a:off x="6534150" y="4071938"/>
            <a:ext cx="103188" cy="74612"/>
          </a:xfrm>
          <a:custGeom>
            <a:avLst/>
            <a:gdLst>
              <a:gd name="T0" fmla="*/ 2147483646 w 73"/>
              <a:gd name="T1" fmla="*/ 2147483646 h 47"/>
              <a:gd name="T2" fmla="*/ 2147483646 w 73"/>
              <a:gd name="T3" fmla="*/ 2147483646 h 47"/>
              <a:gd name="T4" fmla="*/ 2147483646 w 73"/>
              <a:gd name="T5" fmla="*/ 2147483646 h 47"/>
              <a:gd name="T6" fmla="*/ 2147483646 w 73"/>
              <a:gd name="T7" fmla="*/ 2147483646 h 47"/>
              <a:gd name="T8" fmla="*/ 2147483646 w 73"/>
              <a:gd name="T9" fmla="*/ 2147483646 h 47"/>
              <a:gd name="T10" fmla="*/ 2147483646 w 73"/>
              <a:gd name="T11" fmla="*/ 2147483646 h 47"/>
              <a:gd name="T12" fmla="*/ 2147483646 w 73"/>
              <a:gd name="T13" fmla="*/ 2147483646 h 47"/>
              <a:gd name="T14" fmla="*/ 2147483646 w 73"/>
              <a:gd name="T15" fmla="*/ 2147483646 h 47"/>
              <a:gd name="T16" fmla="*/ 2147483646 w 73"/>
              <a:gd name="T17" fmla="*/ 2147483646 h 47"/>
              <a:gd name="T18" fmla="*/ 2147483646 w 73"/>
              <a:gd name="T19" fmla="*/ 2147483646 h 47"/>
              <a:gd name="T20" fmla="*/ 2147483646 w 73"/>
              <a:gd name="T21" fmla="*/ 2147483646 h 47"/>
              <a:gd name="T22" fmla="*/ 2147483646 w 73"/>
              <a:gd name="T23" fmla="*/ 2147483646 h 47"/>
              <a:gd name="T24" fmla="*/ 2147483646 w 73"/>
              <a:gd name="T25" fmla="*/ 2147483646 h 47"/>
              <a:gd name="T26" fmla="*/ 2147483646 w 73"/>
              <a:gd name="T27" fmla="*/ 2147483646 h 47"/>
              <a:gd name="T28" fmla="*/ 2147483646 w 73"/>
              <a:gd name="T29" fmla="*/ 2147483646 h 47"/>
              <a:gd name="T30" fmla="*/ 2147483646 w 73"/>
              <a:gd name="T31" fmla="*/ 2147483646 h 47"/>
              <a:gd name="T32" fmla="*/ 2147483646 w 73"/>
              <a:gd name="T33" fmla="*/ 2147483646 h 47"/>
              <a:gd name="T34" fmla="*/ 2147483646 w 73"/>
              <a:gd name="T35" fmla="*/ 2147483646 h 47"/>
              <a:gd name="T36" fmla="*/ 2147483646 w 73"/>
              <a:gd name="T37" fmla="*/ 2147483646 h 47"/>
              <a:gd name="T38" fmla="*/ 2147483646 w 73"/>
              <a:gd name="T39" fmla="*/ 2147483646 h 47"/>
              <a:gd name="T40" fmla="*/ 2147483646 w 73"/>
              <a:gd name="T41" fmla="*/ 2147483646 h 47"/>
              <a:gd name="T42" fmla="*/ 2147483646 w 73"/>
              <a:gd name="T43" fmla="*/ 2147483646 h 47"/>
              <a:gd name="T44" fmla="*/ 2147483646 w 73"/>
              <a:gd name="T45" fmla="*/ 2147483646 h 47"/>
              <a:gd name="T46" fmla="*/ 2147483646 w 73"/>
              <a:gd name="T47" fmla="*/ 2147483646 h 47"/>
              <a:gd name="T48" fmla="*/ 2147483646 w 73"/>
              <a:gd name="T49" fmla="*/ 2147483646 h 47"/>
              <a:gd name="T50" fmla="*/ 2147483646 w 73"/>
              <a:gd name="T51" fmla="*/ 2147483646 h 47"/>
              <a:gd name="T52" fmla="*/ 2147483646 w 73"/>
              <a:gd name="T53" fmla="*/ 2147483646 h 47"/>
              <a:gd name="T54" fmla="*/ 2147483646 w 73"/>
              <a:gd name="T55" fmla="*/ 2147483646 h 47"/>
              <a:gd name="T56" fmla="*/ 2147483646 w 73"/>
              <a:gd name="T57" fmla="*/ 0 h 47"/>
              <a:gd name="T58" fmla="*/ 2147483646 w 73"/>
              <a:gd name="T59" fmla="*/ 2147483646 h 47"/>
              <a:gd name="T60" fmla="*/ 2147483646 w 73"/>
              <a:gd name="T61" fmla="*/ 2147483646 h 47"/>
              <a:gd name="T62" fmla="*/ 2147483646 w 73"/>
              <a:gd name="T63" fmla="*/ 2147483646 h 47"/>
              <a:gd name="T64" fmla="*/ 2147483646 w 73"/>
              <a:gd name="T65" fmla="*/ 2147483646 h 47"/>
              <a:gd name="T66" fmla="*/ 2147483646 w 73"/>
              <a:gd name="T67" fmla="*/ 2147483646 h 47"/>
              <a:gd name="T68" fmla="*/ 2147483646 w 73"/>
              <a:gd name="T69" fmla="*/ 2147483646 h 47"/>
              <a:gd name="T70" fmla="*/ 2147483646 w 73"/>
              <a:gd name="T71" fmla="*/ 2147483646 h 47"/>
              <a:gd name="T72" fmla="*/ 2147483646 w 73"/>
              <a:gd name="T73" fmla="*/ 2147483646 h 47"/>
              <a:gd name="T74" fmla="*/ 2147483646 w 73"/>
              <a:gd name="T75" fmla="*/ 2147483646 h 47"/>
              <a:gd name="T76" fmla="*/ 0 w 73"/>
              <a:gd name="T77" fmla="*/ 2147483646 h 47"/>
              <a:gd name="T78" fmla="*/ 2147483646 w 73"/>
              <a:gd name="T79" fmla="*/ 2147483646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1588">
            <a:solidFill>
              <a:srgbClr val="990000"/>
            </a:solidFill>
            <a:round/>
            <a:headEnd/>
            <a:tailEnd/>
          </a:ln>
        </p:spPr>
        <p:txBody>
          <a:bodyPr/>
          <a:lstStyle/>
          <a:p>
            <a:endParaRPr lang="en-US"/>
          </a:p>
        </p:txBody>
      </p:sp>
      <p:sp>
        <p:nvSpPr>
          <p:cNvPr id="88171" name="Freeform 106"/>
          <p:cNvSpPr>
            <a:spLocks/>
          </p:cNvSpPr>
          <p:nvPr/>
        </p:nvSpPr>
        <p:spPr bwMode="auto">
          <a:xfrm>
            <a:off x="6534150" y="4071938"/>
            <a:ext cx="103188" cy="74612"/>
          </a:xfrm>
          <a:custGeom>
            <a:avLst/>
            <a:gdLst>
              <a:gd name="T0" fmla="*/ 2147483646 w 73"/>
              <a:gd name="T1" fmla="*/ 2147483646 h 47"/>
              <a:gd name="T2" fmla="*/ 2147483646 w 73"/>
              <a:gd name="T3" fmla="*/ 2147483646 h 47"/>
              <a:gd name="T4" fmla="*/ 2147483646 w 73"/>
              <a:gd name="T5" fmla="*/ 2147483646 h 47"/>
              <a:gd name="T6" fmla="*/ 2147483646 w 73"/>
              <a:gd name="T7" fmla="*/ 2147483646 h 47"/>
              <a:gd name="T8" fmla="*/ 2147483646 w 73"/>
              <a:gd name="T9" fmla="*/ 2147483646 h 47"/>
              <a:gd name="T10" fmla="*/ 2147483646 w 73"/>
              <a:gd name="T11" fmla="*/ 2147483646 h 47"/>
              <a:gd name="T12" fmla="*/ 2147483646 w 73"/>
              <a:gd name="T13" fmla="*/ 2147483646 h 47"/>
              <a:gd name="T14" fmla="*/ 2147483646 w 73"/>
              <a:gd name="T15" fmla="*/ 2147483646 h 47"/>
              <a:gd name="T16" fmla="*/ 2147483646 w 73"/>
              <a:gd name="T17" fmla="*/ 2147483646 h 47"/>
              <a:gd name="T18" fmla="*/ 2147483646 w 73"/>
              <a:gd name="T19" fmla="*/ 2147483646 h 47"/>
              <a:gd name="T20" fmla="*/ 2147483646 w 73"/>
              <a:gd name="T21" fmla="*/ 2147483646 h 47"/>
              <a:gd name="T22" fmla="*/ 2147483646 w 73"/>
              <a:gd name="T23" fmla="*/ 2147483646 h 47"/>
              <a:gd name="T24" fmla="*/ 2147483646 w 73"/>
              <a:gd name="T25" fmla="*/ 2147483646 h 47"/>
              <a:gd name="T26" fmla="*/ 2147483646 w 73"/>
              <a:gd name="T27" fmla="*/ 2147483646 h 47"/>
              <a:gd name="T28" fmla="*/ 2147483646 w 73"/>
              <a:gd name="T29" fmla="*/ 2147483646 h 47"/>
              <a:gd name="T30" fmla="*/ 2147483646 w 73"/>
              <a:gd name="T31" fmla="*/ 2147483646 h 47"/>
              <a:gd name="T32" fmla="*/ 2147483646 w 73"/>
              <a:gd name="T33" fmla="*/ 2147483646 h 47"/>
              <a:gd name="T34" fmla="*/ 2147483646 w 73"/>
              <a:gd name="T35" fmla="*/ 2147483646 h 47"/>
              <a:gd name="T36" fmla="*/ 2147483646 w 73"/>
              <a:gd name="T37" fmla="*/ 2147483646 h 47"/>
              <a:gd name="T38" fmla="*/ 2147483646 w 73"/>
              <a:gd name="T39" fmla="*/ 2147483646 h 47"/>
              <a:gd name="T40" fmla="*/ 2147483646 w 73"/>
              <a:gd name="T41" fmla="*/ 2147483646 h 47"/>
              <a:gd name="T42" fmla="*/ 2147483646 w 73"/>
              <a:gd name="T43" fmla="*/ 2147483646 h 47"/>
              <a:gd name="T44" fmla="*/ 2147483646 w 73"/>
              <a:gd name="T45" fmla="*/ 2147483646 h 47"/>
              <a:gd name="T46" fmla="*/ 2147483646 w 73"/>
              <a:gd name="T47" fmla="*/ 2147483646 h 47"/>
              <a:gd name="T48" fmla="*/ 2147483646 w 73"/>
              <a:gd name="T49" fmla="*/ 2147483646 h 47"/>
              <a:gd name="T50" fmla="*/ 2147483646 w 73"/>
              <a:gd name="T51" fmla="*/ 2147483646 h 47"/>
              <a:gd name="T52" fmla="*/ 2147483646 w 73"/>
              <a:gd name="T53" fmla="*/ 2147483646 h 47"/>
              <a:gd name="T54" fmla="*/ 2147483646 w 73"/>
              <a:gd name="T55" fmla="*/ 2147483646 h 47"/>
              <a:gd name="T56" fmla="*/ 2147483646 w 73"/>
              <a:gd name="T57" fmla="*/ 0 h 47"/>
              <a:gd name="T58" fmla="*/ 2147483646 w 73"/>
              <a:gd name="T59" fmla="*/ 2147483646 h 47"/>
              <a:gd name="T60" fmla="*/ 2147483646 w 73"/>
              <a:gd name="T61" fmla="*/ 2147483646 h 47"/>
              <a:gd name="T62" fmla="*/ 2147483646 w 73"/>
              <a:gd name="T63" fmla="*/ 2147483646 h 47"/>
              <a:gd name="T64" fmla="*/ 2147483646 w 73"/>
              <a:gd name="T65" fmla="*/ 2147483646 h 47"/>
              <a:gd name="T66" fmla="*/ 2147483646 w 73"/>
              <a:gd name="T67" fmla="*/ 2147483646 h 47"/>
              <a:gd name="T68" fmla="*/ 2147483646 w 73"/>
              <a:gd name="T69" fmla="*/ 2147483646 h 47"/>
              <a:gd name="T70" fmla="*/ 2147483646 w 73"/>
              <a:gd name="T71" fmla="*/ 2147483646 h 47"/>
              <a:gd name="T72" fmla="*/ 2147483646 w 73"/>
              <a:gd name="T73" fmla="*/ 2147483646 h 47"/>
              <a:gd name="T74" fmla="*/ 2147483646 w 73"/>
              <a:gd name="T75" fmla="*/ 2147483646 h 47"/>
              <a:gd name="T76" fmla="*/ 0 w 73"/>
              <a:gd name="T77" fmla="*/ 2147483646 h 47"/>
              <a:gd name="T78" fmla="*/ 2147483646 w 73"/>
              <a:gd name="T79" fmla="*/ 2147483646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4763">
            <a:solidFill>
              <a:srgbClr val="990000"/>
            </a:solidFill>
            <a:round/>
            <a:headEnd/>
            <a:tailEnd/>
          </a:ln>
        </p:spPr>
        <p:txBody>
          <a:bodyPr/>
          <a:lstStyle/>
          <a:p>
            <a:endParaRPr lang="en-US"/>
          </a:p>
        </p:txBody>
      </p:sp>
      <p:sp>
        <p:nvSpPr>
          <p:cNvPr id="88172" name="Freeform 107"/>
          <p:cNvSpPr>
            <a:spLocks/>
          </p:cNvSpPr>
          <p:nvPr/>
        </p:nvSpPr>
        <p:spPr bwMode="auto">
          <a:xfrm>
            <a:off x="6577013" y="4156075"/>
            <a:ext cx="25400" cy="25400"/>
          </a:xfrm>
          <a:custGeom>
            <a:avLst/>
            <a:gdLst>
              <a:gd name="T0" fmla="*/ 2147483646 w 18"/>
              <a:gd name="T1" fmla="*/ 2147483646 h 16"/>
              <a:gd name="T2" fmla="*/ 2147483646 w 18"/>
              <a:gd name="T3" fmla="*/ 2147483646 h 16"/>
              <a:gd name="T4" fmla="*/ 2147483646 w 18"/>
              <a:gd name="T5" fmla="*/ 2147483646 h 16"/>
              <a:gd name="T6" fmla="*/ 2147483646 w 18"/>
              <a:gd name="T7" fmla="*/ 2147483646 h 16"/>
              <a:gd name="T8" fmla="*/ 2147483646 w 18"/>
              <a:gd name="T9" fmla="*/ 2147483646 h 16"/>
              <a:gd name="T10" fmla="*/ 2147483646 w 18"/>
              <a:gd name="T11" fmla="*/ 2147483646 h 16"/>
              <a:gd name="T12" fmla="*/ 2147483646 w 18"/>
              <a:gd name="T13" fmla="*/ 2147483646 h 16"/>
              <a:gd name="T14" fmla="*/ 0 w 18"/>
              <a:gd name="T15" fmla="*/ 2147483646 h 16"/>
              <a:gd name="T16" fmla="*/ 0 w 18"/>
              <a:gd name="T17" fmla="*/ 2147483646 h 16"/>
              <a:gd name="T18" fmla="*/ 2147483646 w 18"/>
              <a:gd name="T19" fmla="*/ 2147483646 h 16"/>
              <a:gd name="T20" fmla="*/ 2147483646 w 18"/>
              <a:gd name="T21" fmla="*/ 2147483646 h 16"/>
              <a:gd name="T22" fmla="*/ 2147483646 w 18"/>
              <a:gd name="T23" fmla="*/ 2147483646 h 16"/>
              <a:gd name="T24" fmla="*/ 2147483646 w 18"/>
              <a:gd name="T25" fmla="*/ 2147483646 h 16"/>
              <a:gd name="T26" fmla="*/ 2147483646 w 18"/>
              <a:gd name="T27" fmla="*/ 2147483646 h 16"/>
              <a:gd name="T28" fmla="*/ 2147483646 w 18"/>
              <a:gd name="T29" fmla="*/ 2147483646 h 16"/>
              <a:gd name="T30" fmla="*/ 2147483646 w 18"/>
              <a:gd name="T31" fmla="*/ 2147483646 h 16"/>
              <a:gd name="T32" fmla="*/ 2147483646 w 18"/>
              <a:gd name="T33" fmla="*/ 2147483646 h 16"/>
              <a:gd name="T34" fmla="*/ 2147483646 w 18"/>
              <a:gd name="T35" fmla="*/ 2147483646 h 16"/>
              <a:gd name="T36" fmla="*/ 2147483646 w 18"/>
              <a:gd name="T37" fmla="*/ 2147483646 h 16"/>
              <a:gd name="T38" fmla="*/ 2147483646 w 18"/>
              <a:gd name="T39" fmla="*/ 2147483646 h 16"/>
              <a:gd name="T40" fmla="*/ 2147483646 w 18"/>
              <a:gd name="T41" fmla="*/ 2147483646 h 16"/>
              <a:gd name="T42" fmla="*/ 2147483646 w 18"/>
              <a:gd name="T43" fmla="*/ 2147483646 h 16"/>
              <a:gd name="T44" fmla="*/ 2147483646 w 18"/>
              <a:gd name="T45" fmla="*/ 2147483646 h 16"/>
              <a:gd name="T46" fmla="*/ 2147483646 w 18"/>
              <a:gd name="T47" fmla="*/ 2147483646 h 16"/>
              <a:gd name="T48" fmla="*/ 2147483646 w 18"/>
              <a:gd name="T49" fmla="*/ 2147483646 h 16"/>
              <a:gd name="T50" fmla="*/ 2147483646 w 18"/>
              <a:gd name="T51" fmla="*/ 2147483646 h 16"/>
              <a:gd name="T52" fmla="*/ 2147483646 w 18"/>
              <a:gd name="T53" fmla="*/ 2147483646 h 16"/>
              <a:gd name="T54" fmla="*/ 2147483646 w 18"/>
              <a:gd name="T55" fmla="*/ 2147483646 h 16"/>
              <a:gd name="T56" fmla="*/ 2147483646 w 18"/>
              <a:gd name="T57" fmla="*/ 2147483646 h 16"/>
              <a:gd name="T58" fmla="*/ 2147483646 w 18"/>
              <a:gd name="T59" fmla="*/ 2147483646 h 16"/>
              <a:gd name="T60" fmla="*/ 2147483646 w 18"/>
              <a:gd name="T61" fmla="*/ 2147483646 h 16"/>
              <a:gd name="T62" fmla="*/ 2147483646 w 18"/>
              <a:gd name="T63" fmla="*/ 2147483646 h 16"/>
              <a:gd name="T64" fmla="*/ 2147483646 w 18"/>
              <a:gd name="T65" fmla="*/ 0 h 16"/>
              <a:gd name="T66" fmla="*/ 2147483646 w 18"/>
              <a:gd name="T67" fmla="*/ 0 h 16"/>
              <a:gd name="T68" fmla="*/ 2147483646 w 18"/>
              <a:gd name="T69" fmla="*/ 0 h 16"/>
              <a:gd name="T70" fmla="*/ 2147483646 w 18"/>
              <a:gd name="T71" fmla="*/ 0 h 16"/>
              <a:gd name="T72" fmla="*/ 2147483646 w 18"/>
              <a:gd name="T73" fmla="*/ 0 h 16"/>
              <a:gd name="T74" fmla="*/ 2147483646 w 18"/>
              <a:gd name="T75" fmla="*/ 2147483646 h 16"/>
              <a:gd name="T76" fmla="*/ 2147483646 w 18"/>
              <a:gd name="T77" fmla="*/ 2147483646 h 16"/>
              <a:gd name="T78" fmla="*/ 2147483646 w 18"/>
              <a:gd name="T79" fmla="*/ 2147483646 h 16"/>
              <a:gd name="T80" fmla="*/ 2147483646 w 18"/>
              <a:gd name="T81" fmla="*/ 2147483646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3" name="Freeform 108"/>
          <p:cNvSpPr>
            <a:spLocks/>
          </p:cNvSpPr>
          <p:nvPr/>
        </p:nvSpPr>
        <p:spPr bwMode="auto">
          <a:xfrm>
            <a:off x="6577013" y="4156075"/>
            <a:ext cx="25400" cy="25400"/>
          </a:xfrm>
          <a:custGeom>
            <a:avLst/>
            <a:gdLst>
              <a:gd name="T0" fmla="*/ 2147483646 w 18"/>
              <a:gd name="T1" fmla="*/ 2147483646 h 16"/>
              <a:gd name="T2" fmla="*/ 2147483646 w 18"/>
              <a:gd name="T3" fmla="*/ 2147483646 h 16"/>
              <a:gd name="T4" fmla="*/ 2147483646 w 18"/>
              <a:gd name="T5" fmla="*/ 2147483646 h 16"/>
              <a:gd name="T6" fmla="*/ 2147483646 w 18"/>
              <a:gd name="T7" fmla="*/ 2147483646 h 16"/>
              <a:gd name="T8" fmla="*/ 2147483646 w 18"/>
              <a:gd name="T9" fmla="*/ 2147483646 h 16"/>
              <a:gd name="T10" fmla="*/ 2147483646 w 18"/>
              <a:gd name="T11" fmla="*/ 2147483646 h 16"/>
              <a:gd name="T12" fmla="*/ 2147483646 w 18"/>
              <a:gd name="T13" fmla="*/ 2147483646 h 16"/>
              <a:gd name="T14" fmla="*/ 0 w 18"/>
              <a:gd name="T15" fmla="*/ 2147483646 h 16"/>
              <a:gd name="T16" fmla="*/ 0 w 18"/>
              <a:gd name="T17" fmla="*/ 2147483646 h 16"/>
              <a:gd name="T18" fmla="*/ 2147483646 w 18"/>
              <a:gd name="T19" fmla="*/ 2147483646 h 16"/>
              <a:gd name="T20" fmla="*/ 2147483646 w 18"/>
              <a:gd name="T21" fmla="*/ 2147483646 h 16"/>
              <a:gd name="T22" fmla="*/ 2147483646 w 18"/>
              <a:gd name="T23" fmla="*/ 2147483646 h 16"/>
              <a:gd name="T24" fmla="*/ 2147483646 w 18"/>
              <a:gd name="T25" fmla="*/ 2147483646 h 16"/>
              <a:gd name="T26" fmla="*/ 2147483646 w 18"/>
              <a:gd name="T27" fmla="*/ 2147483646 h 16"/>
              <a:gd name="T28" fmla="*/ 2147483646 w 18"/>
              <a:gd name="T29" fmla="*/ 2147483646 h 16"/>
              <a:gd name="T30" fmla="*/ 2147483646 w 18"/>
              <a:gd name="T31" fmla="*/ 2147483646 h 16"/>
              <a:gd name="T32" fmla="*/ 2147483646 w 18"/>
              <a:gd name="T33" fmla="*/ 2147483646 h 16"/>
              <a:gd name="T34" fmla="*/ 2147483646 w 18"/>
              <a:gd name="T35" fmla="*/ 2147483646 h 16"/>
              <a:gd name="T36" fmla="*/ 2147483646 w 18"/>
              <a:gd name="T37" fmla="*/ 2147483646 h 16"/>
              <a:gd name="T38" fmla="*/ 2147483646 w 18"/>
              <a:gd name="T39" fmla="*/ 2147483646 h 16"/>
              <a:gd name="T40" fmla="*/ 2147483646 w 18"/>
              <a:gd name="T41" fmla="*/ 2147483646 h 16"/>
              <a:gd name="T42" fmla="*/ 2147483646 w 18"/>
              <a:gd name="T43" fmla="*/ 2147483646 h 16"/>
              <a:gd name="T44" fmla="*/ 2147483646 w 18"/>
              <a:gd name="T45" fmla="*/ 2147483646 h 16"/>
              <a:gd name="T46" fmla="*/ 2147483646 w 18"/>
              <a:gd name="T47" fmla="*/ 2147483646 h 16"/>
              <a:gd name="T48" fmla="*/ 2147483646 w 18"/>
              <a:gd name="T49" fmla="*/ 2147483646 h 16"/>
              <a:gd name="T50" fmla="*/ 2147483646 w 18"/>
              <a:gd name="T51" fmla="*/ 2147483646 h 16"/>
              <a:gd name="T52" fmla="*/ 2147483646 w 18"/>
              <a:gd name="T53" fmla="*/ 2147483646 h 16"/>
              <a:gd name="T54" fmla="*/ 2147483646 w 18"/>
              <a:gd name="T55" fmla="*/ 2147483646 h 16"/>
              <a:gd name="T56" fmla="*/ 2147483646 w 18"/>
              <a:gd name="T57" fmla="*/ 2147483646 h 16"/>
              <a:gd name="T58" fmla="*/ 2147483646 w 18"/>
              <a:gd name="T59" fmla="*/ 2147483646 h 16"/>
              <a:gd name="T60" fmla="*/ 2147483646 w 18"/>
              <a:gd name="T61" fmla="*/ 2147483646 h 16"/>
              <a:gd name="T62" fmla="*/ 2147483646 w 18"/>
              <a:gd name="T63" fmla="*/ 2147483646 h 16"/>
              <a:gd name="T64" fmla="*/ 2147483646 w 18"/>
              <a:gd name="T65" fmla="*/ 0 h 16"/>
              <a:gd name="T66" fmla="*/ 2147483646 w 18"/>
              <a:gd name="T67" fmla="*/ 0 h 16"/>
              <a:gd name="T68" fmla="*/ 2147483646 w 18"/>
              <a:gd name="T69" fmla="*/ 0 h 16"/>
              <a:gd name="T70" fmla="*/ 2147483646 w 18"/>
              <a:gd name="T71" fmla="*/ 0 h 16"/>
              <a:gd name="T72" fmla="*/ 2147483646 w 18"/>
              <a:gd name="T73" fmla="*/ 0 h 16"/>
              <a:gd name="T74" fmla="*/ 2147483646 w 18"/>
              <a:gd name="T75" fmla="*/ 2147483646 h 16"/>
              <a:gd name="T76" fmla="*/ 2147483646 w 18"/>
              <a:gd name="T77" fmla="*/ 2147483646 h 16"/>
              <a:gd name="T78" fmla="*/ 2147483646 w 18"/>
              <a:gd name="T79" fmla="*/ 2147483646 h 16"/>
              <a:gd name="T80" fmla="*/ 2147483646 w 18"/>
              <a:gd name="T81" fmla="*/ 2147483646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path>
            </a:pathLst>
          </a:custGeom>
          <a:solidFill>
            <a:srgbClr val="FFFF00"/>
          </a:solidFill>
          <a:ln w="4763">
            <a:solidFill>
              <a:srgbClr val="990000"/>
            </a:solidFill>
            <a:round/>
            <a:headEnd/>
            <a:tailEnd/>
          </a:ln>
        </p:spPr>
        <p:txBody>
          <a:bodyPr/>
          <a:lstStyle/>
          <a:p>
            <a:endParaRPr lang="en-US"/>
          </a:p>
        </p:txBody>
      </p:sp>
      <p:sp>
        <p:nvSpPr>
          <p:cNvPr id="88174" name="Freeform 109"/>
          <p:cNvSpPr>
            <a:spLocks/>
          </p:cNvSpPr>
          <p:nvPr/>
        </p:nvSpPr>
        <p:spPr bwMode="auto">
          <a:xfrm>
            <a:off x="6591300" y="4175125"/>
            <a:ext cx="52388" cy="77788"/>
          </a:xfrm>
          <a:custGeom>
            <a:avLst/>
            <a:gdLst>
              <a:gd name="T0" fmla="*/ 2147483646 w 37"/>
              <a:gd name="T1" fmla="*/ 2147483646 h 49"/>
              <a:gd name="T2" fmla="*/ 2147483646 w 37"/>
              <a:gd name="T3" fmla="*/ 2147483646 h 49"/>
              <a:gd name="T4" fmla="*/ 2147483646 w 37"/>
              <a:gd name="T5" fmla="*/ 2147483646 h 49"/>
              <a:gd name="T6" fmla="*/ 2147483646 w 37"/>
              <a:gd name="T7" fmla="*/ 2147483646 h 49"/>
              <a:gd name="T8" fmla="*/ 2147483646 w 37"/>
              <a:gd name="T9" fmla="*/ 2147483646 h 49"/>
              <a:gd name="T10" fmla="*/ 2147483646 w 37"/>
              <a:gd name="T11" fmla="*/ 2147483646 h 49"/>
              <a:gd name="T12" fmla="*/ 2147483646 w 37"/>
              <a:gd name="T13" fmla="*/ 2147483646 h 49"/>
              <a:gd name="T14" fmla="*/ 2147483646 w 37"/>
              <a:gd name="T15" fmla="*/ 2147483646 h 49"/>
              <a:gd name="T16" fmla="*/ 2147483646 w 37"/>
              <a:gd name="T17" fmla="*/ 2147483646 h 49"/>
              <a:gd name="T18" fmla="*/ 2147483646 w 37"/>
              <a:gd name="T19" fmla="*/ 2147483646 h 49"/>
              <a:gd name="T20" fmla="*/ 2147483646 w 37"/>
              <a:gd name="T21" fmla="*/ 2147483646 h 49"/>
              <a:gd name="T22" fmla="*/ 2147483646 w 37"/>
              <a:gd name="T23" fmla="*/ 2147483646 h 49"/>
              <a:gd name="T24" fmla="*/ 0 w 37"/>
              <a:gd name="T25" fmla="*/ 2147483646 h 49"/>
              <a:gd name="T26" fmla="*/ 0 w 37"/>
              <a:gd name="T27" fmla="*/ 2147483646 h 49"/>
              <a:gd name="T28" fmla="*/ 0 w 37"/>
              <a:gd name="T29" fmla="*/ 2147483646 h 49"/>
              <a:gd name="T30" fmla="*/ 0 w 37"/>
              <a:gd name="T31" fmla="*/ 2147483646 h 49"/>
              <a:gd name="T32" fmla="*/ 2147483646 w 37"/>
              <a:gd name="T33" fmla="*/ 2147483646 h 49"/>
              <a:gd name="T34" fmla="*/ 2147483646 w 37"/>
              <a:gd name="T35" fmla="*/ 2147483646 h 49"/>
              <a:gd name="T36" fmla="*/ 2147483646 w 37"/>
              <a:gd name="T37" fmla="*/ 2147483646 h 49"/>
              <a:gd name="T38" fmla="*/ 2147483646 w 37"/>
              <a:gd name="T39" fmla="*/ 2147483646 h 49"/>
              <a:gd name="T40" fmla="*/ 2147483646 w 37"/>
              <a:gd name="T41" fmla="*/ 2147483646 h 49"/>
              <a:gd name="T42" fmla="*/ 2147483646 w 37"/>
              <a:gd name="T43" fmla="*/ 2147483646 h 49"/>
              <a:gd name="T44" fmla="*/ 2147483646 w 37"/>
              <a:gd name="T45" fmla="*/ 2147483646 h 49"/>
              <a:gd name="T46" fmla="*/ 2147483646 w 37"/>
              <a:gd name="T47" fmla="*/ 2147483646 h 49"/>
              <a:gd name="T48" fmla="*/ 2147483646 w 37"/>
              <a:gd name="T49" fmla="*/ 2147483646 h 49"/>
              <a:gd name="T50" fmla="*/ 2147483646 w 37"/>
              <a:gd name="T51" fmla="*/ 2147483646 h 49"/>
              <a:gd name="T52" fmla="*/ 2147483646 w 37"/>
              <a:gd name="T53" fmla="*/ 2147483646 h 49"/>
              <a:gd name="T54" fmla="*/ 2147483646 w 37"/>
              <a:gd name="T55" fmla="*/ 2147483646 h 49"/>
              <a:gd name="T56" fmla="*/ 2147483646 w 37"/>
              <a:gd name="T57" fmla="*/ 2147483646 h 49"/>
              <a:gd name="T58" fmla="*/ 2147483646 w 37"/>
              <a:gd name="T59" fmla="*/ 2147483646 h 49"/>
              <a:gd name="T60" fmla="*/ 2147483646 w 37"/>
              <a:gd name="T61" fmla="*/ 2147483646 h 49"/>
              <a:gd name="T62" fmla="*/ 2147483646 w 37"/>
              <a:gd name="T63" fmla="*/ 2147483646 h 49"/>
              <a:gd name="T64" fmla="*/ 2147483646 w 37"/>
              <a:gd name="T65" fmla="*/ 2147483646 h 49"/>
              <a:gd name="T66" fmla="*/ 2147483646 w 37"/>
              <a:gd name="T67" fmla="*/ 2147483646 h 49"/>
              <a:gd name="T68" fmla="*/ 2147483646 w 37"/>
              <a:gd name="T69" fmla="*/ 2147483646 h 49"/>
              <a:gd name="T70" fmla="*/ 2147483646 w 37"/>
              <a:gd name="T71" fmla="*/ 2147483646 h 49"/>
              <a:gd name="T72" fmla="*/ 2147483646 w 37"/>
              <a:gd name="T73" fmla="*/ 2147483646 h 49"/>
              <a:gd name="T74" fmla="*/ 2147483646 w 37"/>
              <a:gd name="T75" fmla="*/ 2147483646 h 49"/>
              <a:gd name="T76" fmla="*/ 2147483646 w 37"/>
              <a:gd name="T77" fmla="*/ 2147483646 h 49"/>
              <a:gd name="T78" fmla="*/ 2147483646 w 37"/>
              <a:gd name="T79" fmla="*/ 2147483646 h 49"/>
              <a:gd name="T80" fmla="*/ 2147483646 w 37"/>
              <a:gd name="T81" fmla="*/ 2147483646 h 49"/>
              <a:gd name="T82" fmla="*/ 2147483646 w 37"/>
              <a:gd name="T83" fmla="*/ 2147483646 h 49"/>
              <a:gd name="T84" fmla="*/ 2147483646 w 37"/>
              <a:gd name="T85" fmla="*/ 0 h 49"/>
              <a:gd name="T86" fmla="*/ 2147483646 w 37"/>
              <a:gd name="T87" fmla="*/ 0 h 49"/>
              <a:gd name="T88" fmla="*/ 2147483646 w 37"/>
              <a:gd name="T89" fmla="*/ 0 h 49"/>
              <a:gd name="T90" fmla="*/ 2147483646 w 37"/>
              <a:gd name="T91" fmla="*/ 0 h 49"/>
              <a:gd name="T92" fmla="*/ 2147483646 w 37"/>
              <a:gd name="T93" fmla="*/ 2147483646 h 49"/>
              <a:gd name="T94" fmla="*/ 2147483646 w 37"/>
              <a:gd name="T95" fmla="*/ 2147483646 h 49"/>
              <a:gd name="T96" fmla="*/ 2147483646 w 37"/>
              <a:gd name="T97" fmla="*/ 2147483646 h 49"/>
              <a:gd name="T98" fmla="*/ 2147483646 w 37"/>
              <a:gd name="T99" fmla="*/ 2147483646 h 49"/>
              <a:gd name="T100" fmla="*/ 2147483646 w 37"/>
              <a:gd name="T101" fmla="*/ 2147483646 h 49"/>
              <a:gd name="T102" fmla="*/ 2147483646 w 37"/>
              <a:gd name="T103" fmla="*/ 2147483646 h 49"/>
              <a:gd name="T104" fmla="*/ 2147483646 w 37"/>
              <a:gd name="T105" fmla="*/ 2147483646 h 49"/>
              <a:gd name="T106" fmla="*/ 2147483646 w 37"/>
              <a:gd name="T107" fmla="*/ 2147483646 h 49"/>
              <a:gd name="T108" fmla="*/ 2147483646 w 37"/>
              <a:gd name="T109" fmla="*/ 2147483646 h 49"/>
              <a:gd name="T110" fmla="*/ 2147483646 w 37"/>
              <a:gd name="T111" fmla="*/ 2147483646 h 49"/>
              <a:gd name="T112" fmla="*/ 2147483646 w 37"/>
              <a:gd name="T113" fmla="*/ 2147483646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5" name="Freeform 110"/>
          <p:cNvSpPr>
            <a:spLocks/>
          </p:cNvSpPr>
          <p:nvPr/>
        </p:nvSpPr>
        <p:spPr bwMode="auto">
          <a:xfrm>
            <a:off x="6591300" y="4175125"/>
            <a:ext cx="52388" cy="77788"/>
          </a:xfrm>
          <a:custGeom>
            <a:avLst/>
            <a:gdLst>
              <a:gd name="T0" fmla="*/ 2147483646 w 37"/>
              <a:gd name="T1" fmla="*/ 2147483646 h 49"/>
              <a:gd name="T2" fmla="*/ 2147483646 w 37"/>
              <a:gd name="T3" fmla="*/ 2147483646 h 49"/>
              <a:gd name="T4" fmla="*/ 2147483646 w 37"/>
              <a:gd name="T5" fmla="*/ 2147483646 h 49"/>
              <a:gd name="T6" fmla="*/ 2147483646 w 37"/>
              <a:gd name="T7" fmla="*/ 2147483646 h 49"/>
              <a:gd name="T8" fmla="*/ 2147483646 w 37"/>
              <a:gd name="T9" fmla="*/ 2147483646 h 49"/>
              <a:gd name="T10" fmla="*/ 2147483646 w 37"/>
              <a:gd name="T11" fmla="*/ 2147483646 h 49"/>
              <a:gd name="T12" fmla="*/ 2147483646 w 37"/>
              <a:gd name="T13" fmla="*/ 2147483646 h 49"/>
              <a:gd name="T14" fmla="*/ 2147483646 w 37"/>
              <a:gd name="T15" fmla="*/ 2147483646 h 49"/>
              <a:gd name="T16" fmla="*/ 2147483646 w 37"/>
              <a:gd name="T17" fmla="*/ 2147483646 h 49"/>
              <a:gd name="T18" fmla="*/ 2147483646 w 37"/>
              <a:gd name="T19" fmla="*/ 2147483646 h 49"/>
              <a:gd name="T20" fmla="*/ 2147483646 w 37"/>
              <a:gd name="T21" fmla="*/ 2147483646 h 49"/>
              <a:gd name="T22" fmla="*/ 2147483646 w 37"/>
              <a:gd name="T23" fmla="*/ 2147483646 h 49"/>
              <a:gd name="T24" fmla="*/ 0 w 37"/>
              <a:gd name="T25" fmla="*/ 2147483646 h 49"/>
              <a:gd name="T26" fmla="*/ 0 w 37"/>
              <a:gd name="T27" fmla="*/ 2147483646 h 49"/>
              <a:gd name="T28" fmla="*/ 0 w 37"/>
              <a:gd name="T29" fmla="*/ 2147483646 h 49"/>
              <a:gd name="T30" fmla="*/ 0 w 37"/>
              <a:gd name="T31" fmla="*/ 2147483646 h 49"/>
              <a:gd name="T32" fmla="*/ 2147483646 w 37"/>
              <a:gd name="T33" fmla="*/ 2147483646 h 49"/>
              <a:gd name="T34" fmla="*/ 2147483646 w 37"/>
              <a:gd name="T35" fmla="*/ 2147483646 h 49"/>
              <a:gd name="T36" fmla="*/ 2147483646 w 37"/>
              <a:gd name="T37" fmla="*/ 2147483646 h 49"/>
              <a:gd name="T38" fmla="*/ 2147483646 w 37"/>
              <a:gd name="T39" fmla="*/ 2147483646 h 49"/>
              <a:gd name="T40" fmla="*/ 2147483646 w 37"/>
              <a:gd name="T41" fmla="*/ 2147483646 h 49"/>
              <a:gd name="T42" fmla="*/ 2147483646 w 37"/>
              <a:gd name="T43" fmla="*/ 2147483646 h 49"/>
              <a:gd name="T44" fmla="*/ 2147483646 w 37"/>
              <a:gd name="T45" fmla="*/ 2147483646 h 49"/>
              <a:gd name="T46" fmla="*/ 2147483646 w 37"/>
              <a:gd name="T47" fmla="*/ 2147483646 h 49"/>
              <a:gd name="T48" fmla="*/ 2147483646 w 37"/>
              <a:gd name="T49" fmla="*/ 2147483646 h 49"/>
              <a:gd name="T50" fmla="*/ 2147483646 w 37"/>
              <a:gd name="T51" fmla="*/ 2147483646 h 49"/>
              <a:gd name="T52" fmla="*/ 2147483646 w 37"/>
              <a:gd name="T53" fmla="*/ 2147483646 h 49"/>
              <a:gd name="T54" fmla="*/ 2147483646 w 37"/>
              <a:gd name="T55" fmla="*/ 2147483646 h 49"/>
              <a:gd name="T56" fmla="*/ 2147483646 w 37"/>
              <a:gd name="T57" fmla="*/ 2147483646 h 49"/>
              <a:gd name="T58" fmla="*/ 2147483646 w 37"/>
              <a:gd name="T59" fmla="*/ 2147483646 h 49"/>
              <a:gd name="T60" fmla="*/ 2147483646 w 37"/>
              <a:gd name="T61" fmla="*/ 2147483646 h 49"/>
              <a:gd name="T62" fmla="*/ 2147483646 w 37"/>
              <a:gd name="T63" fmla="*/ 2147483646 h 49"/>
              <a:gd name="T64" fmla="*/ 2147483646 w 37"/>
              <a:gd name="T65" fmla="*/ 2147483646 h 49"/>
              <a:gd name="T66" fmla="*/ 2147483646 w 37"/>
              <a:gd name="T67" fmla="*/ 2147483646 h 49"/>
              <a:gd name="T68" fmla="*/ 2147483646 w 37"/>
              <a:gd name="T69" fmla="*/ 2147483646 h 49"/>
              <a:gd name="T70" fmla="*/ 2147483646 w 37"/>
              <a:gd name="T71" fmla="*/ 2147483646 h 49"/>
              <a:gd name="T72" fmla="*/ 2147483646 w 37"/>
              <a:gd name="T73" fmla="*/ 2147483646 h 49"/>
              <a:gd name="T74" fmla="*/ 2147483646 w 37"/>
              <a:gd name="T75" fmla="*/ 2147483646 h 49"/>
              <a:gd name="T76" fmla="*/ 2147483646 w 37"/>
              <a:gd name="T77" fmla="*/ 2147483646 h 49"/>
              <a:gd name="T78" fmla="*/ 2147483646 w 37"/>
              <a:gd name="T79" fmla="*/ 2147483646 h 49"/>
              <a:gd name="T80" fmla="*/ 2147483646 w 37"/>
              <a:gd name="T81" fmla="*/ 2147483646 h 49"/>
              <a:gd name="T82" fmla="*/ 2147483646 w 37"/>
              <a:gd name="T83" fmla="*/ 2147483646 h 49"/>
              <a:gd name="T84" fmla="*/ 2147483646 w 37"/>
              <a:gd name="T85" fmla="*/ 0 h 49"/>
              <a:gd name="T86" fmla="*/ 2147483646 w 37"/>
              <a:gd name="T87" fmla="*/ 0 h 49"/>
              <a:gd name="T88" fmla="*/ 2147483646 w 37"/>
              <a:gd name="T89" fmla="*/ 0 h 49"/>
              <a:gd name="T90" fmla="*/ 2147483646 w 37"/>
              <a:gd name="T91" fmla="*/ 0 h 49"/>
              <a:gd name="T92" fmla="*/ 2147483646 w 37"/>
              <a:gd name="T93" fmla="*/ 2147483646 h 49"/>
              <a:gd name="T94" fmla="*/ 2147483646 w 37"/>
              <a:gd name="T95" fmla="*/ 2147483646 h 49"/>
              <a:gd name="T96" fmla="*/ 2147483646 w 37"/>
              <a:gd name="T97" fmla="*/ 2147483646 h 49"/>
              <a:gd name="T98" fmla="*/ 2147483646 w 37"/>
              <a:gd name="T99" fmla="*/ 2147483646 h 49"/>
              <a:gd name="T100" fmla="*/ 2147483646 w 37"/>
              <a:gd name="T101" fmla="*/ 2147483646 h 49"/>
              <a:gd name="T102" fmla="*/ 2147483646 w 37"/>
              <a:gd name="T103" fmla="*/ 2147483646 h 49"/>
              <a:gd name="T104" fmla="*/ 2147483646 w 37"/>
              <a:gd name="T105" fmla="*/ 2147483646 h 49"/>
              <a:gd name="T106" fmla="*/ 2147483646 w 37"/>
              <a:gd name="T107" fmla="*/ 2147483646 h 49"/>
              <a:gd name="T108" fmla="*/ 2147483646 w 37"/>
              <a:gd name="T109" fmla="*/ 2147483646 h 49"/>
              <a:gd name="T110" fmla="*/ 2147483646 w 37"/>
              <a:gd name="T111" fmla="*/ 2147483646 h 49"/>
              <a:gd name="T112" fmla="*/ 2147483646 w 37"/>
              <a:gd name="T113" fmla="*/ 2147483646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path>
            </a:pathLst>
          </a:custGeom>
          <a:solidFill>
            <a:srgbClr val="FFFF00"/>
          </a:solidFill>
          <a:ln w="4763">
            <a:solidFill>
              <a:srgbClr val="990000"/>
            </a:solidFill>
            <a:round/>
            <a:headEnd/>
            <a:tailEnd/>
          </a:ln>
        </p:spPr>
        <p:txBody>
          <a:bodyPr/>
          <a:lstStyle/>
          <a:p>
            <a:endParaRPr lang="en-US"/>
          </a:p>
        </p:txBody>
      </p:sp>
      <p:sp>
        <p:nvSpPr>
          <p:cNvPr id="88176" name="Freeform 111"/>
          <p:cNvSpPr>
            <a:spLocks/>
          </p:cNvSpPr>
          <p:nvPr/>
        </p:nvSpPr>
        <p:spPr bwMode="auto">
          <a:xfrm>
            <a:off x="6615113" y="4110038"/>
            <a:ext cx="101600" cy="68262"/>
          </a:xfrm>
          <a:custGeom>
            <a:avLst/>
            <a:gdLst>
              <a:gd name="T0" fmla="*/ 2147483646 w 72"/>
              <a:gd name="T1" fmla="*/ 2147483646 h 43"/>
              <a:gd name="T2" fmla="*/ 2147483646 w 72"/>
              <a:gd name="T3" fmla="*/ 2147483646 h 43"/>
              <a:gd name="T4" fmla="*/ 2147483646 w 72"/>
              <a:gd name="T5" fmla="*/ 2147483646 h 43"/>
              <a:gd name="T6" fmla="*/ 2147483646 w 72"/>
              <a:gd name="T7" fmla="*/ 2147483646 h 43"/>
              <a:gd name="T8" fmla="*/ 2147483646 w 72"/>
              <a:gd name="T9" fmla="*/ 2147483646 h 43"/>
              <a:gd name="T10" fmla="*/ 2147483646 w 72"/>
              <a:gd name="T11" fmla="*/ 2147483646 h 43"/>
              <a:gd name="T12" fmla="*/ 2147483646 w 72"/>
              <a:gd name="T13" fmla="*/ 2147483646 h 43"/>
              <a:gd name="T14" fmla="*/ 2147483646 w 72"/>
              <a:gd name="T15" fmla="*/ 2147483646 h 43"/>
              <a:gd name="T16" fmla="*/ 0 w 72"/>
              <a:gd name="T17" fmla="*/ 2147483646 h 43"/>
              <a:gd name="T18" fmla="*/ 0 w 72"/>
              <a:gd name="T19" fmla="*/ 2147483646 h 43"/>
              <a:gd name="T20" fmla="*/ 0 w 72"/>
              <a:gd name="T21" fmla="*/ 2147483646 h 43"/>
              <a:gd name="T22" fmla="*/ 2147483646 w 72"/>
              <a:gd name="T23" fmla="*/ 2147483646 h 43"/>
              <a:gd name="T24" fmla="*/ 2147483646 w 72"/>
              <a:gd name="T25" fmla="*/ 2147483646 h 43"/>
              <a:gd name="T26" fmla="*/ 2147483646 w 72"/>
              <a:gd name="T27" fmla="*/ 2147483646 h 43"/>
              <a:gd name="T28" fmla="*/ 2147483646 w 72"/>
              <a:gd name="T29" fmla="*/ 2147483646 h 43"/>
              <a:gd name="T30" fmla="*/ 2147483646 w 72"/>
              <a:gd name="T31" fmla="*/ 2147483646 h 43"/>
              <a:gd name="T32" fmla="*/ 2147483646 w 72"/>
              <a:gd name="T33" fmla="*/ 2147483646 h 43"/>
              <a:gd name="T34" fmla="*/ 2147483646 w 72"/>
              <a:gd name="T35" fmla="*/ 2147483646 h 43"/>
              <a:gd name="T36" fmla="*/ 2147483646 w 72"/>
              <a:gd name="T37" fmla="*/ 2147483646 h 43"/>
              <a:gd name="T38" fmla="*/ 2147483646 w 72"/>
              <a:gd name="T39" fmla="*/ 2147483646 h 43"/>
              <a:gd name="T40" fmla="*/ 2147483646 w 72"/>
              <a:gd name="T41" fmla="*/ 2147483646 h 43"/>
              <a:gd name="T42" fmla="*/ 2147483646 w 72"/>
              <a:gd name="T43" fmla="*/ 2147483646 h 43"/>
              <a:gd name="T44" fmla="*/ 2147483646 w 72"/>
              <a:gd name="T45" fmla="*/ 2147483646 h 43"/>
              <a:gd name="T46" fmla="*/ 2147483646 w 72"/>
              <a:gd name="T47" fmla="*/ 2147483646 h 43"/>
              <a:gd name="T48" fmla="*/ 2147483646 w 72"/>
              <a:gd name="T49" fmla="*/ 2147483646 h 43"/>
              <a:gd name="T50" fmla="*/ 2147483646 w 72"/>
              <a:gd name="T51" fmla="*/ 2147483646 h 43"/>
              <a:gd name="T52" fmla="*/ 2147483646 w 72"/>
              <a:gd name="T53" fmla="*/ 2147483646 h 43"/>
              <a:gd name="T54" fmla="*/ 2147483646 w 72"/>
              <a:gd name="T55" fmla="*/ 2147483646 h 43"/>
              <a:gd name="T56" fmla="*/ 2147483646 w 72"/>
              <a:gd name="T57" fmla="*/ 2147483646 h 43"/>
              <a:gd name="T58" fmla="*/ 2147483646 w 72"/>
              <a:gd name="T59" fmla="*/ 2147483646 h 43"/>
              <a:gd name="T60" fmla="*/ 2147483646 w 72"/>
              <a:gd name="T61" fmla="*/ 2147483646 h 43"/>
              <a:gd name="T62" fmla="*/ 2147483646 w 72"/>
              <a:gd name="T63" fmla="*/ 2147483646 h 43"/>
              <a:gd name="T64" fmla="*/ 2147483646 w 72"/>
              <a:gd name="T65" fmla="*/ 2147483646 h 43"/>
              <a:gd name="T66" fmla="*/ 2147483646 w 72"/>
              <a:gd name="T67" fmla="*/ 2147483646 h 43"/>
              <a:gd name="T68" fmla="*/ 2147483646 w 72"/>
              <a:gd name="T69" fmla="*/ 2147483646 h 43"/>
              <a:gd name="T70" fmla="*/ 2147483646 w 72"/>
              <a:gd name="T71" fmla="*/ 2147483646 h 43"/>
              <a:gd name="T72" fmla="*/ 2147483646 w 72"/>
              <a:gd name="T73" fmla="*/ 2147483646 h 43"/>
              <a:gd name="T74" fmla="*/ 2147483646 w 72"/>
              <a:gd name="T75" fmla="*/ 2147483646 h 43"/>
              <a:gd name="T76" fmla="*/ 2147483646 w 72"/>
              <a:gd name="T77" fmla="*/ 2147483646 h 43"/>
              <a:gd name="T78" fmla="*/ 2147483646 w 72"/>
              <a:gd name="T79" fmla="*/ 2147483646 h 43"/>
              <a:gd name="T80" fmla="*/ 2147483646 w 72"/>
              <a:gd name="T81" fmla="*/ 2147483646 h 43"/>
              <a:gd name="T82" fmla="*/ 2147483646 w 72"/>
              <a:gd name="T83" fmla="*/ 2147483646 h 43"/>
              <a:gd name="T84" fmla="*/ 2147483646 w 72"/>
              <a:gd name="T85" fmla="*/ 2147483646 h 43"/>
              <a:gd name="T86" fmla="*/ 2147483646 w 72"/>
              <a:gd name="T87" fmla="*/ 2147483646 h 43"/>
              <a:gd name="T88" fmla="*/ 2147483646 w 72"/>
              <a:gd name="T89" fmla="*/ 2147483646 h 43"/>
              <a:gd name="T90" fmla="*/ 2147483646 w 72"/>
              <a:gd name="T91" fmla="*/ 2147483646 h 43"/>
              <a:gd name="T92" fmla="*/ 2147483646 w 72"/>
              <a:gd name="T93" fmla="*/ 2147483646 h 43"/>
              <a:gd name="T94" fmla="*/ 2147483646 w 72"/>
              <a:gd name="T95" fmla="*/ 0 h 43"/>
              <a:gd name="T96" fmla="*/ 2147483646 w 72"/>
              <a:gd name="T97" fmla="*/ 0 h 43"/>
              <a:gd name="T98" fmla="*/ 2147483646 w 72"/>
              <a:gd name="T99" fmla="*/ 2147483646 h 43"/>
              <a:gd name="T100" fmla="*/ 2147483646 w 72"/>
              <a:gd name="T101" fmla="*/ 2147483646 h 43"/>
              <a:gd name="T102" fmla="*/ 2147483646 w 72"/>
              <a:gd name="T103" fmla="*/ 2147483646 h 43"/>
              <a:gd name="T104" fmla="*/ 2147483646 w 72"/>
              <a:gd name="T105" fmla="*/ 2147483646 h 43"/>
              <a:gd name="T106" fmla="*/ 2147483646 w 72"/>
              <a:gd name="T107" fmla="*/ 2147483646 h 43"/>
              <a:gd name="T108" fmla="*/ 2147483646 w 72"/>
              <a:gd name="T109" fmla="*/ 2147483646 h 43"/>
              <a:gd name="T110" fmla="*/ 2147483646 w 72"/>
              <a:gd name="T111" fmla="*/ 2147483646 h 43"/>
              <a:gd name="T112" fmla="*/ 2147483646 w 72"/>
              <a:gd name="T113" fmla="*/ 2147483646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7" name="Freeform 112"/>
          <p:cNvSpPr>
            <a:spLocks/>
          </p:cNvSpPr>
          <p:nvPr/>
        </p:nvSpPr>
        <p:spPr bwMode="auto">
          <a:xfrm>
            <a:off x="6615113" y="4110038"/>
            <a:ext cx="101600" cy="68262"/>
          </a:xfrm>
          <a:custGeom>
            <a:avLst/>
            <a:gdLst>
              <a:gd name="T0" fmla="*/ 2147483646 w 72"/>
              <a:gd name="T1" fmla="*/ 2147483646 h 43"/>
              <a:gd name="T2" fmla="*/ 2147483646 w 72"/>
              <a:gd name="T3" fmla="*/ 2147483646 h 43"/>
              <a:gd name="T4" fmla="*/ 2147483646 w 72"/>
              <a:gd name="T5" fmla="*/ 2147483646 h 43"/>
              <a:gd name="T6" fmla="*/ 2147483646 w 72"/>
              <a:gd name="T7" fmla="*/ 2147483646 h 43"/>
              <a:gd name="T8" fmla="*/ 2147483646 w 72"/>
              <a:gd name="T9" fmla="*/ 2147483646 h 43"/>
              <a:gd name="T10" fmla="*/ 2147483646 w 72"/>
              <a:gd name="T11" fmla="*/ 2147483646 h 43"/>
              <a:gd name="T12" fmla="*/ 2147483646 w 72"/>
              <a:gd name="T13" fmla="*/ 2147483646 h 43"/>
              <a:gd name="T14" fmla="*/ 2147483646 w 72"/>
              <a:gd name="T15" fmla="*/ 2147483646 h 43"/>
              <a:gd name="T16" fmla="*/ 0 w 72"/>
              <a:gd name="T17" fmla="*/ 2147483646 h 43"/>
              <a:gd name="T18" fmla="*/ 0 w 72"/>
              <a:gd name="T19" fmla="*/ 2147483646 h 43"/>
              <a:gd name="T20" fmla="*/ 0 w 72"/>
              <a:gd name="T21" fmla="*/ 2147483646 h 43"/>
              <a:gd name="T22" fmla="*/ 2147483646 w 72"/>
              <a:gd name="T23" fmla="*/ 2147483646 h 43"/>
              <a:gd name="T24" fmla="*/ 2147483646 w 72"/>
              <a:gd name="T25" fmla="*/ 2147483646 h 43"/>
              <a:gd name="T26" fmla="*/ 2147483646 w 72"/>
              <a:gd name="T27" fmla="*/ 2147483646 h 43"/>
              <a:gd name="T28" fmla="*/ 2147483646 w 72"/>
              <a:gd name="T29" fmla="*/ 2147483646 h 43"/>
              <a:gd name="T30" fmla="*/ 2147483646 w 72"/>
              <a:gd name="T31" fmla="*/ 2147483646 h 43"/>
              <a:gd name="T32" fmla="*/ 2147483646 w 72"/>
              <a:gd name="T33" fmla="*/ 2147483646 h 43"/>
              <a:gd name="T34" fmla="*/ 2147483646 w 72"/>
              <a:gd name="T35" fmla="*/ 2147483646 h 43"/>
              <a:gd name="T36" fmla="*/ 2147483646 w 72"/>
              <a:gd name="T37" fmla="*/ 2147483646 h 43"/>
              <a:gd name="T38" fmla="*/ 2147483646 w 72"/>
              <a:gd name="T39" fmla="*/ 2147483646 h 43"/>
              <a:gd name="T40" fmla="*/ 2147483646 w 72"/>
              <a:gd name="T41" fmla="*/ 2147483646 h 43"/>
              <a:gd name="T42" fmla="*/ 2147483646 w 72"/>
              <a:gd name="T43" fmla="*/ 2147483646 h 43"/>
              <a:gd name="T44" fmla="*/ 2147483646 w 72"/>
              <a:gd name="T45" fmla="*/ 2147483646 h 43"/>
              <a:gd name="T46" fmla="*/ 2147483646 w 72"/>
              <a:gd name="T47" fmla="*/ 2147483646 h 43"/>
              <a:gd name="T48" fmla="*/ 2147483646 w 72"/>
              <a:gd name="T49" fmla="*/ 2147483646 h 43"/>
              <a:gd name="T50" fmla="*/ 2147483646 w 72"/>
              <a:gd name="T51" fmla="*/ 2147483646 h 43"/>
              <a:gd name="T52" fmla="*/ 2147483646 w 72"/>
              <a:gd name="T53" fmla="*/ 2147483646 h 43"/>
              <a:gd name="T54" fmla="*/ 2147483646 w 72"/>
              <a:gd name="T55" fmla="*/ 2147483646 h 43"/>
              <a:gd name="T56" fmla="*/ 2147483646 w 72"/>
              <a:gd name="T57" fmla="*/ 2147483646 h 43"/>
              <a:gd name="T58" fmla="*/ 2147483646 w 72"/>
              <a:gd name="T59" fmla="*/ 2147483646 h 43"/>
              <a:gd name="T60" fmla="*/ 2147483646 w 72"/>
              <a:gd name="T61" fmla="*/ 2147483646 h 43"/>
              <a:gd name="T62" fmla="*/ 2147483646 w 72"/>
              <a:gd name="T63" fmla="*/ 2147483646 h 43"/>
              <a:gd name="T64" fmla="*/ 2147483646 w 72"/>
              <a:gd name="T65" fmla="*/ 2147483646 h 43"/>
              <a:gd name="T66" fmla="*/ 2147483646 w 72"/>
              <a:gd name="T67" fmla="*/ 2147483646 h 43"/>
              <a:gd name="T68" fmla="*/ 2147483646 w 72"/>
              <a:gd name="T69" fmla="*/ 2147483646 h 43"/>
              <a:gd name="T70" fmla="*/ 2147483646 w 72"/>
              <a:gd name="T71" fmla="*/ 2147483646 h 43"/>
              <a:gd name="T72" fmla="*/ 2147483646 w 72"/>
              <a:gd name="T73" fmla="*/ 2147483646 h 43"/>
              <a:gd name="T74" fmla="*/ 2147483646 w 72"/>
              <a:gd name="T75" fmla="*/ 2147483646 h 43"/>
              <a:gd name="T76" fmla="*/ 2147483646 w 72"/>
              <a:gd name="T77" fmla="*/ 2147483646 h 43"/>
              <a:gd name="T78" fmla="*/ 2147483646 w 72"/>
              <a:gd name="T79" fmla="*/ 2147483646 h 43"/>
              <a:gd name="T80" fmla="*/ 2147483646 w 72"/>
              <a:gd name="T81" fmla="*/ 2147483646 h 43"/>
              <a:gd name="T82" fmla="*/ 2147483646 w 72"/>
              <a:gd name="T83" fmla="*/ 2147483646 h 43"/>
              <a:gd name="T84" fmla="*/ 2147483646 w 72"/>
              <a:gd name="T85" fmla="*/ 2147483646 h 43"/>
              <a:gd name="T86" fmla="*/ 2147483646 w 72"/>
              <a:gd name="T87" fmla="*/ 2147483646 h 43"/>
              <a:gd name="T88" fmla="*/ 2147483646 w 72"/>
              <a:gd name="T89" fmla="*/ 2147483646 h 43"/>
              <a:gd name="T90" fmla="*/ 2147483646 w 72"/>
              <a:gd name="T91" fmla="*/ 2147483646 h 43"/>
              <a:gd name="T92" fmla="*/ 2147483646 w 72"/>
              <a:gd name="T93" fmla="*/ 2147483646 h 43"/>
              <a:gd name="T94" fmla="*/ 2147483646 w 72"/>
              <a:gd name="T95" fmla="*/ 0 h 43"/>
              <a:gd name="T96" fmla="*/ 2147483646 w 72"/>
              <a:gd name="T97" fmla="*/ 0 h 43"/>
              <a:gd name="T98" fmla="*/ 2147483646 w 72"/>
              <a:gd name="T99" fmla="*/ 2147483646 h 43"/>
              <a:gd name="T100" fmla="*/ 2147483646 w 72"/>
              <a:gd name="T101" fmla="*/ 2147483646 h 43"/>
              <a:gd name="T102" fmla="*/ 2147483646 w 72"/>
              <a:gd name="T103" fmla="*/ 2147483646 h 43"/>
              <a:gd name="T104" fmla="*/ 2147483646 w 72"/>
              <a:gd name="T105" fmla="*/ 2147483646 h 43"/>
              <a:gd name="T106" fmla="*/ 2147483646 w 72"/>
              <a:gd name="T107" fmla="*/ 2147483646 h 43"/>
              <a:gd name="T108" fmla="*/ 2147483646 w 72"/>
              <a:gd name="T109" fmla="*/ 2147483646 h 43"/>
              <a:gd name="T110" fmla="*/ 2147483646 w 72"/>
              <a:gd name="T111" fmla="*/ 2147483646 h 43"/>
              <a:gd name="T112" fmla="*/ 2147483646 w 72"/>
              <a:gd name="T113" fmla="*/ 2147483646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path>
            </a:pathLst>
          </a:custGeom>
          <a:solidFill>
            <a:srgbClr val="FFFF00"/>
          </a:solidFill>
          <a:ln w="4763">
            <a:solidFill>
              <a:srgbClr val="990000"/>
            </a:solidFill>
            <a:round/>
            <a:headEnd/>
            <a:tailEnd/>
          </a:ln>
        </p:spPr>
        <p:txBody>
          <a:bodyPr/>
          <a:lstStyle/>
          <a:p>
            <a:endParaRPr lang="en-US"/>
          </a:p>
        </p:txBody>
      </p:sp>
      <p:sp>
        <p:nvSpPr>
          <p:cNvPr id="88178" name="Freeform 113"/>
          <p:cNvSpPr>
            <a:spLocks/>
          </p:cNvSpPr>
          <p:nvPr/>
        </p:nvSpPr>
        <p:spPr bwMode="auto">
          <a:xfrm>
            <a:off x="6664325" y="4140200"/>
            <a:ext cx="100013" cy="74613"/>
          </a:xfrm>
          <a:custGeom>
            <a:avLst/>
            <a:gdLst>
              <a:gd name="T0" fmla="*/ 2147483646 w 71"/>
              <a:gd name="T1" fmla="*/ 2147483646 h 47"/>
              <a:gd name="T2" fmla="*/ 2147483646 w 71"/>
              <a:gd name="T3" fmla="*/ 2147483646 h 47"/>
              <a:gd name="T4" fmla="*/ 2147483646 w 71"/>
              <a:gd name="T5" fmla="*/ 2147483646 h 47"/>
              <a:gd name="T6" fmla="*/ 2147483646 w 71"/>
              <a:gd name="T7" fmla="*/ 2147483646 h 47"/>
              <a:gd name="T8" fmla="*/ 2147483646 w 71"/>
              <a:gd name="T9" fmla="*/ 2147483646 h 47"/>
              <a:gd name="T10" fmla="*/ 2147483646 w 71"/>
              <a:gd name="T11" fmla="*/ 2147483646 h 47"/>
              <a:gd name="T12" fmla="*/ 2147483646 w 71"/>
              <a:gd name="T13" fmla="*/ 2147483646 h 47"/>
              <a:gd name="T14" fmla="*/ 0 w 71"/>
              <a:gd name="T15" fmla="*/ 2147483646 h 47"/>
              <a:gd name="T16" fmla="*/ 0 w 71"/>
              <a:gd name="T17" fmla="*/ 2147483646 h 47"/>
              <a:gd name="T18" fmla="*/ 2147483646 w 71"/>
              <a:gd name="T19" fmla="*/ 2147483646 h 47"/>
              <a:gd name="T20" fmla="*/ 2147483646 w 71"/>
              <a:gd name="T21" fmla="*/ 2147483646 h 47"/>
              <a:gd name="T22" fmla="*/ 2147483646 w 71"/>
              <a:gd name="T23" fmla="*/ 2147483646 h 47"/>
              <a:gd name="T24" fmla="*/ 2147483646 w 71"/>
              <a:gd name="T25" fmla="*/ 2147483646 h 47"/>
              <a:gd name="T26" fmla="*/ 2147483646 w 71"/>
              <a:gd name="T27" fmla="*/ 2147483646 h 47"/>
              <a:gd name="T28" fmla="*/ 2147483646 w 71"/>
              <a:gd name="T29" fmla="*/ 2147483646 h 47"/>
              <a:gd name="T30" fmla="*/ 2147483646 w 71"/>
              <a:gd name="T31" fmla="*/ 2147483646 h 47"/>
              <a:gd name="T32" fmla="*/ 2147483646 w 71"/>
              <a:gd name="T33" fmla="*/ 2147483646 h 47"/>
              <a:gd name="T34" fmla="*/ 2147483646 w 71"/>
              <a:gd name="T35" fmla="*/ 2147483646 h 47"/>
              <a:gd name="T36" fmla="*/ 2147483646 w 71"/>
              <a:gd name="T37" fmla="*/ 2147483646 h 47"/>
              <a:gd name="T38" fmla="*/ 2147483646 w 71"/>
              <a:gd name="T39" fmla="*/ 2147483646 h 47"/>
              <a:gd name="T40" fmla="*/ 2147483646 w 71"/>
              <a:gd name="T41" fmla="*/ 2147483646 h 47"/>
              <a:gd name="T42" fmla="*/ 2147483646 w 71"/>
              <a:gd name="T43" fmla="*/ 2147483646 h 47"/>
              <a:gd name="T44" fmla="*/ 2147483646 w 71"/>
              <a:gd name="T45" fmla="*/ 2147483646 h 47"/>
              <a:gd name="T46" fmla="*/ 2147483646 w 71"/>
              <a:gd name="T47" fmla="*/ 2147483646 h 47"/>
              <a:gd name="T48" fmla="*/ 2147483646 w 71"/>
              <a:gd name="T49" fmla="*/ 2147483646 h 47"/>
              <a:gd name="T50" fmla="*/ 2147483646 w 71"/>
              <a:gd name="T51" fmla="*/ 2147483646 h 47"/>
              <a:gd name="T52" fmla="*/ 2147483646 w 71"/>
              <a:gd name="T53" fmla="*/ 2147483646 h 47"/>
              <a:gd name="T54" fmla="*/ 2147483646 w 71"/>
              <a:gd name="T55" fmla="*/ 2147483646 h 47"/>
              <a:gd name="T56" fmla="*/ 2147483646 w 71"/>
              <a:gd name="T57" fmla="*/ 2147483646 h 47"/>
              <a:gd name="T58" fmla="*/ 2147483646 w 71"/>
              <a:gd name="T59" fmla="*/ 2147483646 h 47"/>
              <a:gd name="T60" fmla="*/ 2147483646 w 71"/>
              <a:gd name="T61" fmla="*/ 2147483646 h 47"/>
              <a:gd name="T62" fmla="*/ 2147483646 w 71"/>
              <a:gd name="T63" fmla="*/ 2147483646 h 47"/>
              <a:gd name="T64" fmla="*/ 2147483646 w 71"/>
              <a:gd name="T65" fmla="*/ 2147483646 h 47"/>
              <a:gd name="T66" fmla="*/ 2147483646 w 71"/>
              <a:gd name="T67" fmla="*/ 2147483646 h 47"/>
              <a:gd name="T68" fmla="*/ 2147483646 w 71"/>
              <a:gd name="T69" fmla="*/ 2147483646 h 47"/>
              <a:gd name="T70" fmla="*/ 2147483646 w 71"/>
              <a:gd name="T71" fmla="*/ 2147483646 h 47"/>
              <a:gd name="T72" fmla="*/ 2147483646 w 71"/>
              <a:gd name="T73" fmla="*/ 2147483646 h 47"/>
              <a:gd name="T74" fmla="*/ 2147483646 w 71"/>
              <a:gd name="T75" fmla="*/ 2147483646 h 47"/>
              <a:gd name="T76" fmla="*/ 2147483646 w 71"/>
              <a:gd name="T77" fmla="*/ 0 h 47"/>
              <a:gd name="T78" fmla="*/ 2147483646 w 71"/>
              <a:gd name="T79" fmla="*/ 0 h 47"/>
              <a:gd name="T80" fmla="*/ 2147483646 w 71"/>
              <a:gd name="T81" fmla="*/ 2147483646 h 47"/>
              <a:gd name="T82" fmla="*/ 2147483646 w 71"/>
              <a:gd name="T83" fmla="*/ 2147483646 h 47"/>
              <a:gd name="T84" fmla="*/ 2147483646 w 71"/>
              <a:gd name="T85" fmla="*/ 2147483646 h 47"/>
              <a:gd name="T86" fmla="*/ 2147483646 w 71"/>
              <a:gd name="T87" fmla="*/ 2147483646 h 47"/>
              <a:gd name="T88" fmla="*/ 2147483646 w 71"/>
              <a:gd name="T89" fmla="*/ 2147483646 h 47"/>
              <a:gd name="T90" fmla="*/ 2147483646 w 71"/>
              <a:gd name="T91" fmla="*/ 2147483646 h 47"/>
              <a:gd name="T92" fmla="*/ 2147483646 w 71"/>
              <a:gd name="T93" fmla="*/ 2147483646 h 47"/>
              <a:gd name="T94" fmla="*/ 2147483646 w 71"/>
              <a:gd name="T95" fmla="*/ 2147483646 h 47"/>
              <a:gd name="T96" fmla="*/ 2147483646 w 71"/>
              <a:gd name="T97" fmla="*/ 2147483646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9" name="Freeform 114"/>
          <p:cNvSpPr>
            <a:spLocks/>
          </p:cNvSpPr>
          <p:nvPr/>
        </p:nvSpPr>
        <p:spPr bwMode="auto">
          <a:xfrm>
            <a:off x="6664325" y="4140200"/>
            <a:ext cx="100013" cy="74613"/>
          </a:xfrm>
          <a:custGeom>
            <a:avLst/>
            <a:gdLst>
              <a:gd name="T0" fmla="*/ 2147483646 w 71"/>
              <a:gd name="T1" fmla="*/ 2147483646 h 47"/>
              <a:gd name="T2" fmla="*/ 2147483646 w 71"/>
              <a:gd name="T3" fmla="*/ 2147483646 h 47"/>
              <a:gd name="T4" fmla="*/ 2147483646 w 71"/>
              <a:gd name="T5" fmla="*/ 2147483646 h 47"/>
              <a:gd name="T6" fmla="*/ 2147483646 w 71"/>
              <a:gd name="T7" fmla="*/ 2147483646 h 47"/>
              <a:gd name="T8" fmla="*/ 2147483646 w 71"/>
              <a:gd name="T9" fmla="*/ 2147483646 h 47"/>
              <a:gd name="T10" fmla="*/ 2147483646 w 71"/>
              <a:gd name="T11" fmla="*/ 2147483646 h 47"/>
              <a:gd name="T12" fmla="*/ 2147483646 w 71"/>
              <a:gd name="T13" fmla="*/ 2147483646 h 47"/>
              <a:gd name="T14" fmla="*/ 0 w 71"/>
              <a:gd name="T15" fmla="*/ 2147483646 h 47"/>
              <a:gd name="T16" fmla="*/ 0 w 71"/>
              <a:gd name="T17" fmla="*/ 2147483646 h 47"/>
              <a:gd name="T18" fmla="*/ 2147483646 w 71"/>
              <a:gd name="T19" fmla="*/ 2147483646 h 47"/>
              <a:gd name="T20" fmla="*/ 2147483646 w 71"/>
              <a:gd name="T21" fmla="*/ 2147483646 h 47"/>
              <a:gd name="T22" fmla="*/ 2147483646 w 71"/>
              <a:gd name="T23" fmla="*/ 2147483646 h 47"/>
              <a:gd name="T24" fmla="*/ 2147483646 w 71"/>
              <a:gd name="T25" fmla="*/ 2147483646 h 47"/>
              <a:gd name="T26" fmla="*/ 2147483646 w 71"/>
              <a:gd name="T27" fmla="*/ 2147483646 h 47"/>
              <a:gd name="T28" fmla="*/ 2147483646 w 71"/>
              <a:gd name="T29" fmla="*/ 2147483646 h 47"/>
              <a:gd name="T30" fmla="*/ 2147483646 w 71"/>
              <a:gd name="T31" fmla="*/ 2147483646 h 47"/>
              <a:gd name="T32" fmla="*/ 2147483646 w 71"/>
              <a:gd name="T33" fmla="*/ 2147483646 h 47"/>
              <a:gd name="T34" fmla="*/ 2147483646 w 71"/>
              <a:gd name="T35" fmla="*/ 2147483646 h 47"/>
              <a:gd name="T36" fmla="*/ 2147483646 w 71"/>
              <a:gd name="T37" fmla="*/ 2147483646 h 47"/>
              <a:gd name="T38" fmla="*/ 2147483646 w 71"/>
              <a:gd name="T39" fmla="*/ 2147483646 h 47"/>
              <a:gd name="T40" fmla="*/ 2147483646 w 71"/>
              <a:gd name="T41" fmla="*/ 2147483646 h 47"/>
              <a:gd name="T42" fmla="*/ 2147483646 w 71"/>
              <a:gd name="T43" fmla="*/ 2147483646 h 47"/>
              <a:gd name="T44" fmla="*/ 2147483646 w 71"/>
              <a:gd name="T45" fmla="*/ 2147483646 h 47"/>
              <a:gd name="T46" fmla="*/ 2147483646 w 71"/>
              <a:gd name="T47" fmla="*/ 2147483646 h 47"/>
              <a:gd name="T48" fmla="*/ 2147483646 w 71"/>
              <a:gd name="T49" fmla="*/ 2147483646 h 47"/>
              <a:gd name="T50" fmla="*/ 2147483646 w 71"/>
              <a:gd name="T51" fmla="*/ 2147483646 h 47"/>
              <a:gd name="T52" fmla="*/ 2147483646 w 71"/>
              <a:gd name="T53" fmla="*/ 2147483646 h 47"/>
              <a:gd name="T54" fmla="*/ 2147483646 w 71"/>
              <a:gd name="T55" fmla="*/ 2147483646 h 47"/>
              <a:gd name="T56" fmla="*/ 2147483646 w 71"/>
              <a:gd name="T57" fmla="*/ 2147483646 h 47"/>
              <a:gd name="T58" fmla="*/ 2147483646 w 71"/>
              <a:gd name="T59" fmla="*/ 2147483646 h 47"/>
              <a:gd name="T60" fmla="*/ 2147483646 w 71"/>
              <a:gd name="T61" fmla="*/ 2147483646 h 47"/>
              <a:gd name="T62" fmla="*/ 2147483646 w 71"/>
              <a:gd name="T63" fmla="*/ 2147483646 h 47"/>
              <a:gd name="T64" fmla="*/ 2147483646 w 71"/>
              <a:gd name="T65" fmla="*/ 2147483646 h 47"/>
              <a:gd name="T66" fmla="*/ 2147483646 w 71"/>
              <a:gd name="T67" fmla="*/ 2147483646 h 47"/>
              <a:gd name="T68" fmla="*/ 2147483646 w 71"/>
              <a:gd name="T69" fmla="*/ 2147483646 h 47"/>
              <a:gd name="T70" fmla="*/ 2147483646 w 71"/>
              <a:gd name="T71" fmla="*/ 2147483646 h 47"/>
              <a:gd name="T72" fmla="*/ 2147483646 w 71"/>
              <a:gd name="T73" fmla="*/ 2147483646 h 47"/>
              <a:gd name="T74" fmla="*/ 2147483646 w 71"/>
              <a:gd name="T75" fmla="*/ 2147483646 h 47"/>
              <a:gd name="T76" fmla="*/ 2147483646 w 71"/>
              <a:gd name="T77" fmla="*/ 0 h 47"/>
              <a:gd name="T78" fmla="*/ 2147483646 w 71"/>
              <a:gd name="T79" fmla="*/ 0 h 47"/>
              <a:gd name="T80" fmla="*/ 2147483646 w 71"/>
              <a:gd name="T81" fmla="*/ 2147483646 h 47"/>
              <a:gd name="T82" fmla="*/ 2147483646 w 71"/>
              <a:gd name="T83" fmla="*/ 2147483646 h 47"/>
              <a:gd name="T84" fmla="*/ 2147483646 w 71"/>
              <a:gd name="T85" fmla="*/ 2147483646 h 47"/>
              <a:gd name="T86" fmla="*/ 2147483646 w 71"/>
              <a:gd name="T87" fmla="*/ 2147483646 h 47"/>
              <a:gd name="T88" fmla="*/ 2147483646 w 71"/>
              <a:gd name="T89" fmla="*/ 2147483646 h 47"/>
              <a:gd name="T90" fmla="*/ 2147483646 w 71"/>
              <a:gd name="T91" fmla="*/ 2147483646 h 47"/>
              <a:gd name="T92" fmla="*/ 2147483646 w 71"/>
              <a:gd name="T93" fmla="*/ 2147483646 h 47"/>
              <a:gd name="T94" fmla="*/ 2147483646 w 71"/>
              <a:gd name="T95" fmla="*/ 2147483646 h 47"/>
              <a:gd name="T96" fmla="*/ 2147483646 w 71"/>
              <a:gd name="T97" fmla="*/ 2147483646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path>
            </a:pathLst>
          </a:custGeom>
          <a:solidFill>
            <a:srgbClr val="FFFF00"/>
          </a:solidFill>
          <a:ln w="4763">
            <a:solidFill>
              <a:srgbClr val="990000"/>
            </a:solidFill>
            <a:round/>
            <a:headEnd/>
            <a:tailEnd/>
          </a:ln>
        </p:spPr>
        <p:txBody>
          <a:bodyPr/>
          <a:lstStyle/>
          <a:p>
            <a:endParaRPr lang="en-US"/>
          </a:p>
        </p:txBody>
      </p:sp>
      <p:sp>
        <p:nvSpPr>
          <p:cNvPr id="88180" name="Freeform 115"/>
          <p:cNvSpPr>
            <a:spLocks/>
          </p:cNvSpPr>
          <p:nvPr/>
        </p:nvSpPr>
        <p:spPr bwMode="auto">
          <a:xfrm>
            <a:off x="6634163" y="4057650"/>
            <a:ext cx="100012" cy="47625"/>
          </a:xfrm>
          <a:custGeom>
            <a:avLst/>
            <a:gdLst>
              <a:gd name="T0" fmla="*/ 2147483646 w 71"/>
              <a:gd name="T1" fmla="*/ 0 h 30"/>
              <a:gd name="T2" fmla="*/ 2147483646 w 71"/>
              <a:gd name="T3" fmla="*/ 0 h 30"/>
              <a:gd name="T4" fmla="*/ 2147483646 w 71"/>
              <a:gd name="T5" fmla="*/ 2147483646 h 30"/>
              <a:gd name="T6" fmla="*/ 0 w 71"/>
              <a:gd name="T7" fmla="*/ 2147483646 h 30"/>
              <a:gd name="T8" fmla="*/ 2147483646 w 71"/>
              <a:gd name="T9" fmla="*/ 2147483646 h 30"/>
              <a:gd name="T10" fmla="*/ 2147483646 w 71"/>
              <a:gd name="T11" fmla="*/ 2147483646 h 30"/>
              <a:gd name="T12" fmla="*/ 2147483646 w 71"/>
              <a:gd name="T13" fmla="*/ 2147483646 h 30"/>
              <a:gd name="T14" fmla="*/ 2147483646 w 71"/>
              <a:gd name="T15" fmla="*/ 2147483646 h 30"/>
              <a:gd name="T16" fmla="*/ 2147483646 w 71"/>
              <a:gd name="T17" fmla="*/ 2147483646 h 30"/>
              <a:gd name="T18" fmla="*/ 2147483646 w 71"/>
              <a:gd name="T19" fmla="*/ 2147483646 h 30"/>
              <a:gd name="T20" fmla="*/ 2147483646 w 71"/>
              <a:gd name="T21" fmla="*/ 2147483646 h 30"/>
              <a:gd name="T22" fmla="*/ 2147483646 w 71"/>
              <a:gd name="T23" fmla="*/ 2147483646 h 30"/>
              <a:gd name="T24" fmla="*/ 2147483646 w 71"/>
              <a:gd name="T25" fmla="*/ 2147483646 h 30"/>
              <a:gd name="T26" fmla="*/ 2147483646 w 71"/>
              <a:gd name="T27" fmla="*/ 2147483646 h 30"/>
              <a:gd name="T28" fmla="*/ 2147483646 w 71"/>
              <a:gd name="T29" fmla="*/ 2147483646 h 30"/>
              <a:gd name="T30" fmla="*/ 2147483646 w 71"/>
              <a:gd name="T31" fmla="*/ 2147483646 h 30"/>
              <a:gd name="T32" fmla="*/ 2147483646 w 71"/>
              <a:gd name="T33" fmla="*/ 2147483646 h 30"/>
              <a:gd name="T34" fmla="*/ 2147483646 w 71"/>
              <a:gd name="T35" fmla="*/ 2147483646 h 30"/>
              <a:gd name="T36" fmla="*/ 2147483646 w 71"/>
              <a:gd name="T37" fmla="*/ 2147483646 h 30"/>
              <a:gd name="T38" fmla="*/ 2147483646 w 71"/>
              <a:gd name="T39" fmla="*/ 2147483646 h 30"/>
              <a:gd name="T40" fmla="*/ 2147483646 w 71"/>
              <a:gd name="T41" fmla="*/ 2147483646 h 30"/>
              <a:gd name="T42" fmla="*/ 2147483646 w 71"/>
              <a:gd name="T43" fmla="*/ 2147483646 h 30"/>
              <a:gd name="T44" fmla="*/ 2147483646 w 71"/>
              <a:gd name="T45" fmla="*/ 2147483646 h 30"/>
              <a:gd name="T46" fmla="*/ 2147483646 w 71"/>
              <a:gd name="T47" fmla="*/ 0 h 30"/>
              <a:gd name="T48" fmla="*/ 2147483646 w 71"/>
              <a:gd name="T49" fmla="*/ 2147483646 h 30"/>
              <a:gd name="T50" fmla="*/ 2147483646 w 71"/>
              <a:gd name="T51" fmla="*/ 2147483646 h 30"/>
              <a:gd name="T52" fmla="*/ 2147483646 w 71"/>
              <a:gd name="T53" fmla="*/ 2147483646 h 30"/>
              <a:gd name="T54" fmla="*/ 2147483646 w 71"/>
              <a:gd name="T55" fmla="*/ 2147483646 h 30"/>
              <a:gd name="T56" fmla="*/ 2147483646 w 71"/>
              <a:gd name="T57" fmla="*/ 2147483646 h 30"/>
              <a:gd name="T58" fmla="*/ 2147483646 w 71"/>
              <a:gd name="T59" fmla="*/ 2147483646 h 30"/>
              <a:gd name="T60" fmla="*/ 2147483646 w 71"/>
              <a:gd name="T61" fmla="*/ 2147483646 h 30"/>
              <a:gd name="T62" fmla="*/ 2147483646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81" name="Freeform 116"/>
          <p:cNvSpPr>
            <a:spLocks/>
          </p:cNvSpPr>
          <p:nvPr/>
        </p:nvSpPr>
        <p:spPr bwMode="auto">
          <a:xfrm>
            <a:off x="6634163" y="4057650"/>
            <a:ext cx="100012" cy="47625"/>
          </a:xfrm>
          <a:custGeom>
            <a:avLst/>
            <a:gdLst>
              <a:gd name="T0" fmla="*/ 2147483646 w 71"/>
              <a:gd name="T1" fmla="*/ 0 h 30"/>
              <a:gd name="T2" fmla="*/ 2147483646 w 71"/>
              <a:gd name="T3" fmla="*/ 0 h 30"/>
              <a:gd name="T4" fmla="*/ 2147483646 w 71"/>
              <a:gd name="T5" fmla="*/ 2147483646 h 30"/>
              <a:gd name="T6" fmla="*/ 0 w 71"/>
              <a:gd name="T7" fmla="*/ 2147483646 h 30"/>
              <a:gd name="T8" fmla="*/ 2147483646 w 71"/>
              <a:gd name="T9" fmla="*/ 2147483646 h 30"/>
              <a:gd name="T10" fmla="*/ 2147483646 w 71"/>
              <a:gd name="T11" fmla="*/ 2147483646 h 30"/>
              <a:gd name="T12" fmla="*/ 2147483646 w 71"/>
              <a:gd name="T13" fmla="*/ 2147483646 h 30"/>
              <a:gd name="T14" fmla="*/ 2147483646 w 71"/>
              <a:gd name="T15" fmla="*/ 2147483646 h 30"/>
              <a:gd name="T16" fmla="*/ 2147483646 w 71"/>
              <a:gd name="T17" fmla="*/ 2147483646 h 30"/>
              <a:gd name="T18" fmla="*/ 2147483646 w 71"/>
              <a:gd name="T19" fmla="*/ 2147483646 h 30"/>
              <a:gd name="T20" fmla="*/ 2147483646 w 71"/>
              <a:gd name="T21" fmla="*/ 2147483646 h 30"/>
              <a:gd name="T22" fmla="*/ 2147483646 w 71"/>
              <a:gd name="T23" fmla="*/ 2147483646 h 30"/>
              <a:gd name="T24" fmla="*/ 2147483646 w 71"/>
              <a:gd name="T25" fmla="*/ 2147483646 h 30"/>
              <a:gd name="T26" fmla="*/ 2147483646 w 71"/>
              <a:gd name="T27" fmla="*/ 2147483646 h 30"/>
              <a:gd name="T28" fmla="*/ 2147483646 w 71"/>
              <a:gd name="T29" fmla="*/ 2147483646 h 30"/>
              <a:gd name="T30" fmla="*/ 2147483646 w 71"/>
              <a:gd name="T31" fmla="*/ 2147483646 h 30"/>
              <a:gd name="T32" fmla="*/ 2147483646 w 71"/>
              <a:gd name="T33" fmla="*/ 2147483646 h 30"/>
              <a:gd name="T34" fmla="*/ 2147483646 w 71"/>
              <a:gd name="T35" fmla="*/ 2147483646 h 30"/>
              <a:gd name="T36" fmla="*/ 2147483646 w 71"/>
              <a:gd name="T37" fmla="*/ 2147483646 h 30"/>
              <a:gd name="T38" fmla="*/ 2147483646 w 71"/>
              <a:gd name="T39" fmla="*/ 2147483646 h 30"/>
              <a:gd name="T40" fmla="*/ 2147483646 w 71"/>
              <a:gd name="T41" fmla="*/ 2147483646 h 30"/>
              <a:gd name="T42" fmla="*/ 2147483646 w 71"/>
              <a:gd name="T43" fmla="*/ 2147483646 h 30"/>
              <a:gd name="T44" fmla="*/ 2147483646 w 71"/>
              <a:gd name="T45" fmla="*/ 2147483646 h 30"/>
              <a:gd name="T46" fmla="*/ 2147483646 w 71"/>
              <a:gd name="T47" fmla="*/ 0 h 30"/>
              <a:gd name="T48" fmla="*/ 2147483646 w 71"/>
              <a:gd name="T49" fmla="*/ 2147483646 h 30"/>
              <a:gd name="T50" fmla="*/ 2147483646 w 71"/>
              <a:gd name="T51" fmla="*/ 2147483646 h 30"/>
              <a:gd name="T52" fmla="*/ 2147483646 w 71"/>
              <a:gd name="T53" fmla="*/ 2147483646 h 30"/>
              <a:gd name="T54" fmla="*/ 2147483646 w 71"/>
              <a:gd name="T55" fmla="*/ 2147483646 h 30"/>
              <a:gd name="T56" fmla="*/ 2147483646 w 71"/>
              <a:gd name="T57" fmla="*/ 2147483646 h 30"/>
              <a:gd name="T58" fmla="*/ 2147483646 w 71"/>
              <a:gd name="T59" fmla="*/ 2147483646 h 30"/>
              <a:gd name="T60" fmla="*/ 2147483646 w 71"/>
              <a:gd name="T61" fmla="*/ 2147483646 h 30"/>
              <a:gd name="T62" fmla="*/ 2147483646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path>
            </a:pathLst>
          </a:custGeom>
          <a:solidFill>
            <a:srgbClr val="FFFF00"/>
          </a:solidFill>
          <a:ln w="4763">
            <a:solidFill>
              <a:srgbClr val="990000"/>
            </a:solidFill>
            <a:round/>
            <a:headEnd/>
            <a:tailEnd/>
          </a:ln>
        </p:spPr>
        <p:txBody>
          <a:bodyPr/>
          <a:lstStyle/>
          <a:p>
            <a:endParaRPr lang="en-US"/>
          </a:p>
        </p:txBody>
      </p:sp>
      <p:sp>
        <p:nvSpPr>
          <p:cNvPr id="88182" name="Freeform 117"/>
          <p:cNvSpPr>
            <a:spLocks/>
          </p:cNvSpPr>
          <p:nvPr/>
        </p:nvSpPr>
        <p:spPr bwMode="auto">
          <a:xfrm>
            <a:off x="6727825" y="4073525"/>
            <a:ext cx="98425" cy="73025"/>
          </a:xfrm>
          <a:custGeom>
            <a:avLst/>
            <a:gdLst>
              <a:gd name="T0" fmla="*/ 2147483646 w 69"/>
              <a:gd name="T1" fmla="*/ 2147483646 h 46"/>
              <a:gd name="T2" fmla="*/ 2147483646 w 69"/>
              <a:gd name="T3" fmla="*/ 2147483646 h 46"/>
              <a:gd name="T4" fmla="*/ 2147483646 w 69"/>
              <a:gd name="T5" fmla="*/ 2147483646 h 46"/>
              <a:gd name="T6" fmla="*/ 2147483646 w 69"/>
              <a:gd name="T7" fmla="*/ 2147483646 h 46"/>
              <a:gd name="T8" fmla="*/ 0 w 69"/>
              <a:gd name="T9" fmla="*/ 2147483646 h 46"/>
              <a:gd name="T10" fmla="*/ 0 w 69"/>
              <a:gd name="T11" fmla="*/ 2147483646 h 46"/>
              <a:gd name="T12" fmla="*/ 0 w 69"/>
              <a:gd name="T13" fmla="*/ 2147483646 h 46"/>
              <a:gd name="T14" fmla="*/ 0 w 69"/>
              <a:gd name="T15" fmla="*/ 2147483646 h 46"/>
              <a:gd name="T16" fmla="*/ 0 w 69"/>
              <a:gd name="T17" fmla="*/ 2147483646 h 46"/>
              <a:gd name="T18" fmla="*/ 2147483646 w 69"/>
              <a:gd name="T19" fmla="*/ 2147483646 h 46"/>
              <a:gd name="T20" fmla="*/ 2147483646 w 69"/>
              <a:gd name="T21" fmla="*/ 2147483646 h 46"/>
              <a:gd name="T22" fmla="*/ 2147483646 w 69"/>
              <a:gd name="T23" fmla="*/ 2147483646 h 46"/>
              <a:gd name="T24" fmla="*/ 2147483646 w 69"/>
              <a:gd name="T25" fmla="*/ 2147483646 h 46"/>
              <a:gd name="T26" fmla="*/ 2147483646 w 69"/>
              <a:gd name="T27" fmla="*/ 2147483646 h 46"/>
              <a:gd name="T28" fmla="*/ 2147483646 w 69"/>
              <a:gd name="T29" fmla="*/ 2147483646 h 46"/>
              <a:gd name="T30" fmla="*/ 2147483646 w 69"/>
              <a:gd name="T31" fmla="*/ 2147483646 h 46"/>
              <a:gd name="T32" fmla="*/ 2147483646 w 69"/>
              <a:gd name="T33" fmla="*/ 2147483646 h 46"/>
              <a:gd name="T34" fmla="*/ 2147483646 w 69"/>
              <a:gd name="T35" fmla="*/ 2147483646 h 46"/>
              <a:gd name="T36" fmla="*/ 2147483646 w 69"/>
              <a:gd name="T37" fmla="*/ 2147483646 h 46"/>
              <a:gd name="T38" fmla="*/ 2147483646 w 69"/>
              <a:gd name="T39" fmla="*/ 2147483646 h 46"/>
              <a:gd name="T40" fmla="*/ 2147483646 w 69"/>
              <a:gd name="T41" fmla="*/ 2147483646 h 46"/>
              <a:gd name="T42" fmla="*/ 2147483646 w 69"/>
              <a:gd name="T43" fmla="*/ 2147483646 h 46"/>
              <a:gd name="T44" fmla="*/ 2147483646 w 69"/>
              <a:gd name="T45" fmla="*/ 2147483646 h 46"/>
              <a:gd name="T46" fmla="*/ 2147483646 w 69"/>
              <a:gd name="T47" fmla="*/ 2147483646 h 46"/>
              <a:gd name="T48" fmla="*/ 2147483646 w 69"/>
              <a:gd name="T49" fmla="*/ 2147483646 h 46"/>
              <a:gd name="T50" fmla="*/ 2147483646 w 69"/>
              <a:gd name="T51" fmla="*/ 2147483646 h 46"/>
              <a:gd name="T52" fmla="*/ 2147483646 w 69"/>
              <a:gd name="T53" fmla="*/ 2147483646 h 46"/>
              <a:gd name="T54" fmla="*/ 2147483646 w 69"/>
              <a:gd name="T55" fmla="*/ 2147483646 h 46"/>
              <a:gd name="T56" fmla="*/ 2147483646 w 69"/>
              <a:gd name="T57" fmla="*/ 2147483646 h 46"/>
              <a:gd name="T58" fmla="*/ 2147483646 w 69"/>
              <a:gd name="T59" fmla="*/ 2147483646 h 46"/>
              <a:gd name="T60" fmla="*/ 2147483646 w 69"/>
              <a:gd name="T61" fmla="*/ 2147483646 h 46"/>
              <a:gd name="T62" fmla="*/ 2147483646 w 69"/>
              <a:gd name="T63" fmla="*/ 2147483646 h 46"/>
              <a:gd name="T64" fmla="*/ 2147483646 w 69"/>
              <a:gd name="T65" fmla="*/ 2147483646 h 46"/>
              <a:gd name="T66" fmla="*/ 2147483646 w 69"/>
              <a:gd name="T67" fmla="*/ 2147483646 h 46"/>
              <a:gd name="T68" fmla="*/ 2147483646 w 69"/>
              <a:gd name="T69" fmla="*/ 2147483646 h 46"/>
              <a:gd name="T70" fmla="*/ 2147483646 w 69"/>
              <a:gd name="T71" fmla="*/ 2147483646 h 46"/>
              <a:gd name="T72" fmla="*/ 2147483646 w 69"/>
              <a:gd name="T73" fmla="*/ 2147483646 h 46"/>
              <a:gd name="T74" fmla="*/ 2147483646 w 69"/>
              <a:gd name="T75" fmla="*/ 2147483646 h 46"/>
              <a:gd name="T76" fmla="*/ 2147483646 w 69"/>
              <a:gd name="T77" fmla="*/ 2147483646 h 46"/>
              <a:gd name="T78" fmla="*/ 2147483646 w 69"/>
              <a:gd name="T79" fmla="*/ 2147483646 h 46"/>
              <a:gd name="T80" fmla="*/ 2147483646 w 69"/>
              <a:gd name="T81" fmla="*/ 2147483646 h 46"/>
              <a:gd name="T82" fmla="*/ 2147483646 w 69"/>
              <a:gd name="T83" fmla="*/ 2147483646 h 46"/>
              <a:gd name="T84" fmla="*/ 2147483646 w 69"/>
              <a:gd name="T85" fmla="*/ 2147483646 h 46"/>
              <a:gd name="T86" fmla="*/ 2147483646 w 69"/>
              <a:gd name="T87" fmla="*/ 2147483646 h 46"/>
              <a:gd name="T88" fmla="*/ 2147483646 w 69"/>
              <a:gd name="T89" fmla="*/ 2147483646 h 46"/>
              <a:gd name="T90" fmla="*/ 2147483646 w 69"/>
              <a:gd name="T91" fmla="*/ 2147483646 h 46"/>
              <a:gd name="T92" fmla="*/ 2147483646 w 69"/>
              <a:gd name="T93" fmla="*/ 2147483646 h 46"/>
              <a:gd name="T94" fmla="*/ 2147483646 w 69"/>
              <a:gd name="T95" fmla="*/ 2147483646 h 46"/>
              <a:gd name="T96" fmla="*/ 2147483646 w 69"/>
              <a:gd name="T97" fmla="*/ 0 h 46"/>
              <a:gd name="T98" fmla="*/ 2147483646 w 69"/>
              <a:gd name="T99" fmla="*/ 0 h 46"/>
              <a:gd name="T100" fmla="*/ 2147483646 w 69"/>
              <a:gd name="T101" fmla="*/ 0 h 46"/>
              <a:gd name="T102" fmla="*/ 2147483646 w 69"/>
              <a:gd name="T103" fmla="*/ 2147483646 h 46"/>
              <a:gd name="T104" fmla="*/ 2147483646 w 69"/>
              <a:gd name="T105" fmla="*/ 2147483646 h 46"/>
              <a:gd name="T106" fmla="*/ 2147483646 w 69"/>
              <a:gd name="T107" fmla="*/ 2147483646 h 46"/>
              <a:gd name="T108" fmla="*/ 2147483646 w 69"/>
              <a:gd name="T109" fmla="*/ 2147483646 h 46"/>
              <a:gd name="T110" fmla="*/ 2147483646 w 69"/>
              <a:gd name="T111" fmla="*/ 2147483646 h 46"/>
              <a:gd name="T112" fmla="*/ 2147483646 w 69"/>
              <a:gd name="T113" fmla="*/ 2147483646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83" name="Freeform 118"/>
          <p:cNvSpPr>
            <a:spLocks/>
          </p:cNvSpPr>
          <p:nvPr/>
        </p:nvSpPr>
        <p:spPr bwMode="auto">
          <a:xfrm>
            <a:off x="6727825" y="4073525"/>
            <a:ext cx="98425" cy="73025"/>
          </a:xfrm>
          <a:custGeom>
            <a:avLst/>
            <a:gdLst>
              <a:gd name="T0" fmla="*/ 2147483646 w 69"/>
              <a:gd name="T1" fmla="*/ 2147483646 h 46"/>
              <a:gd name="T2" fmla="*/ 2147483646 w 69"/>
              <a:gd name="T3" fmla="*/ 2147483646 h 46"/>
              <a:gd name="T4" fmla="*/ 2147483646 w 69"/>
              <a:gd name="T5" fmla="*/ 2147483646 h 46"/>
              <a:gd name="T6" fmla="*/ 2147483646 w 69"/>
              <a:gd name="T7" fmla="*/ 2147483646 h 46"/>
              <a:gd name="T8" fmla="*/ 0 w 69"/>
              <a:gd name="T9" fmla="*/ 2147483646 h 46"/>
              <a:gd name="T10" fmla="*/ 0 w 69"/>
              <a:gd name="T11" fmla="*/ 2147483646 h 46"/>
              <a:gd name="T12" fmla="*/ 0 w 69"/>
              <a:gd name="T13" fmla="*/ 2147483646 h 46"/>
              <a:gd name="T14" fmla="*/ 0 w 69"/>
              <a:gd name="T15" fmla="*/ 2147483646 h 46"/>
              <a:gd name="T16" fmla="*/ 0 w 69"/>
              <a:gd name="T17" fmla="*/ 2147483646 h 46"/>
              <a:gd name="T18" fmla="*/ 2147483646 w 69"/>
              <a:gd name="T19" fmla="*/ 2147483646 h 46"/>
              <a:gd name="T20" fmla="*/ 2147483646 w 69"/>
              <a:gd name="T21" fmla="*/ 2147483646 h 46"/>
              <a:gd name="T22" fmla="*/ 2147483646 w 69"/>
              <a:gd name="T23" fmla="*/ 2147483646 h 46"/>
              <a:gd name="T24" fmla="*/ 2147483646 w 69"/>
              <a:gd name="T25" fmla="*/ 2147483646 h 46"/>
              <a:gd name="T26" fmla="*/ 2147483646 w 69"/>
              <a:gd name="T27" fmla="*/ 2147483646 h 46"/>
              <a:gd name="T28" fmla="*/ 2147483646 w 69"/>
              <a:gd name="T29" fmla="*/ 2147483646 h 46"/>
              <a:gd name="T30" fmla="*/ 2147483646 w 69"/>
              <a:gd name="T31" fmla="*/ 2147483646 h 46"/>
              <a:gd name="T32" fmla="*/ 2147483646 w 69"/>
              <a:gd name="T33" fmla="*/ 2147483646 h 46"/>
              <a:gd name="T34" fmla="*/ 2147483646 w 69"/>
              <a:gd name="T35" fmla="*/ 2147483646 h 46"/>
              <a:gd name="T36" fmla="*/ 2147483646 w 69"/>
              <a:gd name="T37" fmla="*/ 2147483646 h 46"/>
              <a:gd name="T38" fmla="*/ 2147483646 w 69"/>
              <a:gd name="T39" fmla="*/ 2147483646 h 46"/>
              <a:gd name="T40" fmla="*/ 2147483646 w 69"/>
              <a:gd name="T41" fmla="*/ 2147483646 h 46"/>
              <a:gd name="T42" fmla="*/ 2147483646 w 69"/>
              <a:gd name="T43" fmla="*/ 2147483646 h 46"/>
              <a:gd name="T44" fmla="*/ 2147483646 w 69"/>
              <a:gd name="T45" fmla="*/ 2147483646 h 46"/>
              <a:gd name="T46" fmla="*/ 2147483646 w 69"/>
              <a:gd name="T47" fmla="*/ 2147483646 h 46"/>
              <a:gd name="T48" fmla="*/ 2147483646 w 69"/>
              <a:gd name="T49" fmla="*/ 2147483646 h 46"/>
              <a:gd name="T50" fmla="*/ 2147483646 w 69"/>
              <a:gd name="T51" fmla="*/ 2147483646 h 46"/>
              <a:gd name="T52" fmla="*/ 2147483646 w 69"/>
              <a:gd name="T53" fmla="*/ 2147483646 h 46"/>
              <a:gd name="T54" fmla="*/ 2147483646 w 69"/>
              <a:gd name="T55" fmla="*/ 2147483646 h 46"/>
              <a:gd name="T56" fmla="*/ 2147483646 w 69"/>
              <a:gd name="T57" fmla="*/ 2147483646 h 46"/>
              <a:gd name="T58" fmla="*/ 2147483646 w 69"/>
              <a:gd name="T59" fmla="*/ 2147483646 h 46"/>
              <a:gd name="T60" fmla="*/ 2147483646 w 69"/>
              <a:gd name="T61" fmla="*/ 2147483646 h 46"/>
              <a:gd name="T62" fmla="*/ 2147483646 w 69"/>
              <a:gd name="T63" fmla="*/ 2147483646 h 46"/>
              <a:gd name="T64" fmla="*/ 2147483646 w 69"/>
              <a:gd name="T65" fmla="*/ 2147483646 h 46"/>
              <a:gd name="T66" fmla="*/ 2147483646 w 69"/>
              <a:gd name="T67" fmla="*/ 2147483646 h 46"/>
              <a:gd name="T68" fmla="*/ 2147483646 w 69"/>
              <a:gd name="T69" fmla="*/ 2147483646 h 46"/>
              <a:gd name="T70" fmla="*/ 2147483646 w 69"/>
              <a:gd name="T71" fmla="*/ 2147483646 h 46"/>
              <a:gd name="T72" fmla="*/ 2147483646 w 69"/>
              <a:gd name="T73" fmla="*/ 2147483646 h 46"/>
              <a:gd name="T74" fmla="*/ 2147483646 w 69"/>
              <a:gd name="T75" fmla="*/ 2147483646 h 46"/>
              <a:gd name="T76" fmla="*/ 2147483646 w 69"/>
              <a:gd name="T77" fmla="*/ 2147483646 h 46"/>
              <a:gd name="T78" fmla="*/ 2147483646 w 69"/>
              <a:gd name="T79" fmla="*/ 2147483646 h 46"/>
              <a:gd name="T80" fmla="*/ 2147483646 w 69"/>
              <a:gd name="T81" fmla="*/ 2147483646 h 46"/>
              <a:gd name="T82" fmla="*/ 2147483646 w 69"/>
              <a:gd name="T83" fmla="*/ 2147483646 h 46"/>
              <a:gd name="T84" fmla="*/ 2147483646 w 69"/>
              <a:gd name="T85" fmla="*/ 2147483646 h 46"/>
              <a:gd name="T86" fmla="*/ 2147483646 w 69"/>
              <a:gd name="T87" fmla="*/ 2147483646 h 46"/>
              <a:gd name="T88" fmla="*/ 2147483646 w 69"/>
              <a:gd name="T89" fmla="*/ 2147483646 h 46"/>
              <a:gd name="T90" fmla="*/ 2147483646 w 69"/>
              <a:gd name="T91" fmla="*/ 2147483646 h 46"/>
              <a:gd name="T92" fmla="*/ 2147483646 w 69"/>
              <a:gd name="T93" fmla="*/ 2147483646 h 46"/>
              <a:gd name="T94" fmla="*/ 2147483646 w 69"/>
              <a:gd name="T95" fmla="*/ 2147483646 h 46"/>
              <a:gd name="T96" fmla="*/ 2147483646 w 69"/>
              <a:gd name="T97" fmla="*/ 0 h 46"/>
              <a:gd name="T98" fmla="*/ 2147483646 w 69"/>
              <a:gd name="T99" fmla="*/ 0 h 46"/>
              <a:gd name="T100" fmla="*/ 2147483646 w 69"/>
              <a:gd name="T101" fmla="*/ 0 h 46"/>
              <a:gd name="T102" fmla="*/ 2147483646 w 69"/>
              <a:gd name="T103" fmla="*/ 2147483646 h 46"/>
              <a:gd name="T104" fmla="*/ 2147483646 w 69"/>
              <a:gd name="T105" fmla="*/ 2147483646 h 46"/>
              <a:gd name="T106" fmla="*/ 2147483646 w 69"/>
              <a:gd name="T107" fmla="*/ 2147483646 h 46"/>
              <a:gd name="T108" fmla="*/ 2147483646 w 69"/>
              <a:gd name="T109" fmla="*/ 2147483646 h 46"/>
              <a:gd name="T110" fmla="*/ 2147483646 w 69"/>
              <a:gd name="T111" fmla="*/ 2147483646 h 46"/>
              <a:gd name="T112" fmla="*/ 2147483646 w 69"/>
              <a:gd name="T113" fmla="*/ 2147483646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1588">
            <a:solidFill>
              <a:srgbClr val="990000"/>
            </a:solidFill>
            <a:round/>
            <a:headEnd/>
            <a:tailEnd/>
          </a:ln>
        </p:spPr>
        <p:txBody>
          <a:bodyPr/>
          <a:lstStyle/>
          <a:p>
            <a:endParaRPr lang="en-US"/>
          </a:p>
        </p:txBody>
      </p:sp>
      <p:sp>
        <p:nvSpPr>
          <p:cNvPr id="88184" name="Freeform 119"/>
          <p:cNvSpPr>
            <a:spLocks/>
          </p:cNvSpPr>
          <p:nvPr/>
        </p:nvSpPr>
        <p:spPr bwMode="auto">
          <a:xfrm>
            <a:off x="6727825" y="4073525"/>
            <a:ext cx="98425" cy="73025"/>
          </a:xfrm>
          <a:custGeom>
            <a:avLst/>
            <a:gdLst>
              <a:gd name="T0" fmla="*/ 2147483646 w 69"/>
              <a:gd name="T1" fmla="*/ 2147483646 h 46"/>
              <a:gd name="T2" fmla="*/ 2147483646 w 69"/>
              <a:gd name="T3" fmla="*/ 2147483646 h 46"/>
              <a:gd name="T4" fmla="*/ 2147483646 w 69"/>
              <a:gd name="T5" fmla="*/ 2147483646 h 46"/>
              <a:gd name="T6" fmla="*/ 2147483646 w 69"/>
              <a:gd name="T7" fmla="*/ 2147483646 h 46"/>
              <a:gd name="T8" fmla="*/ 0 w 69"/>
              <a:gd name="T9" fmla="*/ 2147483646 h 46"/>
              <a:gd name="T10" fmla="*/ 0 w 69"/>
              <a:gd name="T11" fmla="*/ 2147483646 h 46"/>
              <a:gd name="T12" fmla="*/ 0 w 69"/>
              <a:gd name="T13" fmla="*/ 2147483646 h 46"/>
              <a:gd name="T14" fmla="*/ 0 w 69"/>
              <a:gd name="T15" fmla="*/ 2147483646 h 46"/>
              <a:gd name="T16" fmla="*/ 0 w 69"/>
              <a:gd name="T17" fmla="*/ 2147483646 h 46"/>
              <a:gd name="T18" fmla="*/ 2147483646 w 69"/>
              <a:gd name="T19" fmla="*/ 2147483646 h 46"/>
              <a:gd name="T20" fmla="*/ 2147483646 w 69"/>
              <a:gd name="T21" fmla="*/ 2147483646 h 46"/>
              <a:gd name="T22" fmla="*/ 2147483646 w 69"/>
              <a:gd name="T23" fmla="*/ 2147483646 h 46"/>
              <a:gd name="T24" fmla="*/ 2147483646 w 69"/>
              <a:gd name="T25" fmla="*/ 2147483646 h 46"/>
              <a:gd name="T26" fmla="*/ 2147483646 w 69"/>
              <a:gd name="T27" fmla="*/ 2147483646 h 46"/>
              <a:gd name="T28" fmla="*/ 2147483646 w 69"/>
              <a:gd name="T29" fmla="*/ 2147483646 h 46"/>
              <a:gd name="T30" fmla="*/ 2147483646 w 69"/>
              <a:gd name="T31" fmla="*/ 2147483646 h 46"/>
              <a:gd name="T32" fmla="*/ 2147483646 w 69"/>
              <a:gd name="T33" fmla="*/ 2147483646 h 46"/>
              <a:gd name="T34" fmla="*/ 2147483646 w 69"/>
              <a:gd name="T35" fmla="*/ 2147483646 h 46"/>
              <a:gd name="T36" fmla="*/ 2147483646 w 69"/>
              <a:gd name="T37" fmla="*/ 2147483646 h 46"/>
              <a:gd name="T38" fmla="*/ 2147483646 w 69"/>
              <a:gd name="T39" fmla="*/ 2147483646 h 46"/>
              <a:gd name="T40" fmla="*/ 2147483646 w 69"/>
              <a:gd name="T41" fmla="*/ 2147483646 h 46"/>
              <a:gd name="T42" fmla="*/ 2147483646 w 69"/>
              <a:gd name="T43" fmla="*/ 2147483646 h 46"/>
              <a:gd name="T44" fmla="*/ 2147483646 w 69"/>
              <a:gd name="T45" fmla="*/ 2147483646 h 46"/>
              <a:gd name="T46" fmla="*/ 2147483646 w 69"/>
              <a:gd name="T47" fmla="*/ 2147483646 h 46"/>
              <a:gd name="T48" fmla="*/ 2147483646 w 69"/>
              <a:gd name="T49" fmla="*/ 2147483646 h 46"/>
              <a:gd name="T50" fmla="*/ 2147483646 w 69"/>
              <a:gd name="T51" fmla="*/ 2147483646 h 46"/>
              <a:gd name="T52" fmla="*/ 2147483646 w 69"/>
              <a:gd name="T53" fmla="*/ 2147483646 h 46"/>
              <a:gd name="T54" fmla="*/ 2147483646 w 69"/>
              <a:gd name="T55" fmla="*/ 2147483646 h 46"/>
              <a:gd name="T56" fmla="*/ 2147483646 w 69"/>
              <a:gd name="T57" fmla="*/ 2147483646 h 46"/>
              <a:gd name="T58" fmla="*/ 2147483646 w 69"/>
              <a:gd name="T59" fmla="*/ 2147483646 h 46"/>
              <a:gd name="T60" fmla="*/ 2147483646 w 69"/>
              <a:gd name="T61" fmla="*/ 2147483646 h 46"/>
              <a:gd name="T62" fmla="*/ 2147483646 w 69"/>
              <a:gd name="T63" fmla="*/ 2147483646 h 46"/>
              <a:gd name="T64" fmla="*/ 2147483646 w 69"/>
              <a:gd name="T65" fmla="*/ 2147483646 h 46"/>
              <a:gd name="T66" fmla="*/ 2147483646 w 69"/>
              <a:gd name="T67" fmla="*/ 2147483646 h 46"/>
              <a:gd name="T68" fmla="*/ 2147483646 w 69"/>
              <a:gd name="T69" fmla="*/ 2147483646 h 46"/>
              <a:gd name="T70" fmla="*/ 2147483646 w 69"/>
              <a:gd name="T71" fmla="*/ 2147483646 h 46"/>
              <a:gd name="T72" fmla="*/ 2147483646 w 69"/>
              <a:gd name="T73" fmla="*/ 2147483646 h 46"/>
              <a:gd name="T74" fmla="*/ 2147483646 w 69"/>
              <a:gd name="T75" fmla="*/ 2147483646 h 46"/>
              <a:gd name="T76" fmla="*/ 2147483646 w 69"/>
              <a:gd name="T77" fmla="*/ 2147483646 h 46"/>
              <a:gd name="T78" fmla="*/ 2147483646 w 69"/>
              <a:gd name="T79" fmla="*/ 2147483646 h 46"/>
              <a:gd name="T80" fmla="*/ 2147483646 w 69"/>
              <a:gd name="T81" fmla="*/ 2147483646 h 46"/>
              <a:gd name="T82" fmla="*/ 2147483646 w 69"/>
              <a:gd name="T83" fmla="*/ 2147483646 h 46"/>
              <a:gd name="T84" fmla="*/ 2147483646 w 69"/>
              <a:gd name="T85" fmla="*/ 2147483646 h 46"/>
              <a:gd name="T86" fmla="*/ 2147483646 w 69"/>
              <a:gd name="T87" fmla="*/ 2147483646 h 46"/>
              <a:gd name="T88" fmla="*/ 2147483646 w 69"/>
              <a:gd name="T89" fmla="*/ 2147483646 h 46"/>
              <a:gd name="T90" fmla="*/ 2147483646 w 69"/>
              <a:gd name="T91" fmla="*/ 2147483646 h 46"/>
              <a:gd name="T92" fmla="*/ 2147483646 w 69"/>
              <a:gd name="T93" fmla="*/ 2147483646 h 46"/>
              <a:gd name="T94" fmla="*/ 2147483646 w 69"/>
              <a:gd name="T95" fmla="*/ 2147483646 h 46"/>
              <a:gd name="T96" fmla="*/ 2147483646 w 69"/>
              <a:gd name="T97" fmla="*/ 0 h 46"/>
              <a:gd name="T98" fmla="*/ 2147483646 w 69"/>
              <a:gd name="T99" fmla="*/ 0 h 46"/>
              <a:gd name="T100" fmla="*/ 2147483646 w 69"/>
              <a:gd name="T101" fmla="*/ 0 h 46"/>
              <a:gd name="T102" fmla="*/ 2147483646 w 69"/>
              <a:gd name="T103" fmla="*/ 2147483646 h 46"/>
              <a:gd name="T104" fmla="*/ 2147483646 w 69"/>
              <a:gd name="T105" fmla="*/ 2147483646 h 46"/>
              <a:gd name="T106" fmla="*/ 2147483646 w 69"/>
              <a:gd name="T107" fmla="*/ 2147483646 h 46"/>
              <a:gd name="T108" fmla="*/ 2147483646 w 69"/>
              <a:gd name="T109" fmla="*/ 2147483646 h 46"/>
              <a:gd name="T110" fmla="*/ 2147483646 w 69"/>
              <a:gd name="T111" fmla="*/ 2147483646 h 46"/>
              <a:gd name="T112" fmla="*/ 2147483646 w 69"/>
              <a:gd name="T113" fmla="*/ 2147483646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4763">
            <a:solidFill>
              <a:srgbClr val="990000"/>
            </a:solidFill>
            <a:round/>
            <a:headEnd/>
            <a:tailEnd/>
          </a:ln>
        </p:spPr>
        <p:txBody>
          <a:bodyPr/>
          <a:lstStyle/>
          <a:p>
            <a:endParaRPr lang="en-US"/>
          </a:p>
        </p:txBody>
      </p:sp>
      <p:sp>
        <p:nvSpPr>
          <p:cNvPr id="88185" name="Freeform 120"/>
          <p:cNvSpPr>
            <a:spLocks/>
          </p:cNvSpPr>
          <p:nvPr/>
        </p:nvSpPr>
        <p:spPr bwMode="auto">
          <a:xfrm>
            <a:off x="6735763" y="4048125"/>
            <a:ext cx="68262" cy="19050"/>
          </a:xfrm>
          <a:custGeom>
            <a:avLst/>
            <a:gdLst>
              <a:gd name="T0" fmla="*/ 2147483646 w 49"/>
              <a:gd name="T1" fmla="*/ 0 h 12"/>
              <a:gd name="T2" fmla="*/ 2147483646 w 49"/>
              <a:gd name="T3" fmla="*/ 0 h 12"/>
              <a:gd name="T4" fmla="*/ 2147483646 w 49"/>
              <a:gd name="T5" fmla="*/ 0 h 12"/>
              <a:gd name="T6" fmla="*/ 2147483646 w 49"/>
              <a:gd name="T7" fmla="*/ 0 h 12"/>
              <a:gd name="T8" fmla="*/ 2147483646 w 49"/>
              <a:gd name="T9" fmla="*/ 0 h 12"/>
              <a:gd name="T10" fmla="*/ 2147483646 w 49"/>
              <a:gd name="T11" fmla="*/ 0 h 12"/>
              <a:gd name="T12" fmla="*/ 2147483646 w 49"/>
              <a:gd name="T13" fmla="*/ 2147483646 h 12"/>
              <a:gd name="T14" fmla="*/ 2147483646 w 49"/>
              <a:gd name="T15" fmla="*/ 2147483646 h 12"/>
              <a:gd name="T16" fmla="*/ 2147483646 w 49"/>
              <a:gd name="T17" fmla="*/ 2147483646 h 12"/>
              <a:gd name="T18" fmla="*/ 2147483646 w 49"/>
              <a:gd name="T19" fmla="*/ 2147483646 h 12"/>
              <a:gd name="T20" fmla="*/ 2147483646 w 49"/>
              <a:gd name="T21" fmla="*/ 2147483646 h 12"/>
              <a:gd name="T22" fmla="*/ 2147483646 w 49"/>
              <a:gd name="T23" fmla="*/ 2147483646 h 12"/>
              <a:gd name="T24" fmla="*/ 2147483646 w 49"/>
              <a:gd name="T25" fmla="*/ 2147483646 h 12"/>
              <a:gd name="T26" fmla="*/ 0 w 49"/>
              <a:gd name="T27" fmla="*/ 2147483646 h 12"/>
              <a:gd name="T28" fmla="*/ 2147483646 w 49"/>
              <a:gd name="T29" fmla="*/ 2147483646 h 12"/>
              <a:gd name="T30" fmla="*/ 0 w 49"/>
              <a:gd name="T31" fmla="*/ 2147483646 h 12"/>
              <a:gd name="T32" fmla="*/ 0 w 49"/>
              <a:gd name="T33" fmla="*/ 2147483646 h 12"/>
              <a:gd name="T34" fmla="*/ 2147483646 w 49"/>
              <a:gd name="T35" fmla="*/ 2147483646 h 12"/>
              <a:gd name="T36" fmla="*/ 2147483646 w 49"/>
              <a:gd name="T37" fmla="*/ 2147483646 h 12"/>
              <a:gd name="T38" fmla="*/ 2147483646 w 49"/>
              <a:gd name="T39" fmla="*/ 2147483646 h 12"/>
              <a:gd name="T40" fmla="*/ 2147483646 w 49"/>
              <a:gd name="T41" fmla="*/ 2147483646 h 12"/>
              <a:gd name="T42" fmla="*/ 2147483646 w 49"/>
              <a:gd name="T43" fmla="*/ 2147483646 h 12"/>
              <a:gd name="T44" fmla="*/ 2147483646 w 49"/>
              <a:gd name="T45" fmla="*/ 2147483646 h 12"/>
              <a:gd name="T46" fmla="*/ 2147483646 w 49"/>
              <a:gd name="T47" fmla="*/ 2147483646 h 12"/>
              <a:gd name="T48" fmla="*/ 2147483646 w 49"/>
              <a:gd name="T49" fmla="*/ 2147483646 h 12"/>
              <a:gd name="T50" fmla="*/ 2147483646 w 49"/>
              <a:gd name="T51" fmla="*/ 2147483646 h 12"/>
              <a:gd name="T52" fmla="*/ 2147483646 w 49"/>
              <a:gd name="T53" fmla="*/ 2147483646 h 12"/>
              <a:gd name="T54" fmla="*/ 2147483646 w 49"/>
              <a:gd name="T55" fmla="*/ 2147483646 h 12"/>
              <a:gd name="T56" fmla="*/ 2147483646 w 49"/>
              <a:gd name="T57" fmla="*/ 2147483646 h 12"/>
              <a:gd name="T58" fmla="*/ 2147483646 w 49"/>
              <a:gd name="T59" fmla="*/ 2147483646 h 12"/>
              <a:gd name="T60" fmla="*/ 2147483646 w 49"/>
              <a:gd name="T61" fmla="*/ 2147483646 h 12"/>
              <a:gd name="T62" fmla="*/ 2147483646 w 49"/>
              <a:gd name="T63" fmla="*/ 2147483646 h 12"/>
              <a:gd name="T64" fmla="*/ 2147483646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86" name="Freeform 121"/>
          <p:cNvSpPr>
            <a:spLocks/>
          </p:cNvSpPr>
          <p:nvPr/>
        </p:nvSpPr>
        <p:spPr bwMode="auto">
          <a:xfrm>
            <a:off x="6735763" y="4048125"/>
            <a:ext cx="68262" cy="19050"/>
          </a:xfrm>
          <a:custGeom>
            <a:avLst/>
            <a:gdLst>
              <a:gd name="T0" fmla="*/ 2147483646 w 49"/>
              <a:gd name="T1" fmla="*/ 0 h 12"/>
              <a:gd name="T2" fmla="*/ 2147483646 w 49"/>
              <a:gd name="T3" fmla="*/ 0 h 12"/>
              <a:gd name="T4" fmla="*/ 2147483646 w 49"/>
              <a:gd name="T5" fmla="*/ 0 h 12"/>
              <a:gd name="T6" fmla="*/ 2147483646 w 49"/>
              <a:gd name="T7" fmla="*/ 0 h 12"/>
              <a:gd name="T8" fmla="*/ 2147483646 w 49"/>
              <a:gd name="T9" fmla="*/ 0 h 12"/>
              <a:gd name="T10" fmla="*/ 2147483646 w 49"/>
              <a:gd name="T11" fmla="*/ 0 h 12"/>
              <a:gd name="T12" fmla="*/ 2147483646 w 49"/>
              <a:gd name="T13" fmla="*/ 2147483646 h 12"/>
              <a:gd name="T14" fmla="*/ 2147483646 w 49"/>
              <a:gd name="T15" fmla="*/ 2147483646 h 12"/>
              <a:gd name="T16" fmla="*/ 2147483646 w 49"/>
              <a:gd name="T17" fmla="*/ 2147483646 h 12"/>
              <a:gd name="T18" fmla="*/ 2147483646 w 49"/>
              <a:gd name="T19" fmla="*/ 2147483646 h 12"/>
              <a:gd name="T20" fmla="*/ 2147483646 w 49"/>
              <a:gd name="T21" fmla="*/ 2147483646 h 12"/>
              <a:gd name="T22" fmla="*/ 2147483646 w 49"/>
              <a:gd name="T23" fmla="*/ 2147483646 h 12"/>
              <a:gd name="T24" fmla="*/ 2147483646 w 49"/>
              <a:gd name="T25" fmla="*/ 2147483646 h 12"/>
              <a:gd name="T26" fmla="*/ 0 w 49"/>
              <a:gd name="T27" fmla="*/ 2147483646 h 12"/>
              <a:gd name="T28" fmla="*/ 2147483646 w 49"/>
              <a:gd name="T29" fmla="*/ 2147483646 h 12"/>
              <a:gd name="T30" fmla="*/ 0 w 49"/>
              <a:gd name="T31" fmla="*/ 2147483646 h 12"/>
              <a:gd name="T32" fmla="*/ 0 w 49"/>
              <a:gd name="T33" fmla="*/ 2147483646 h 12"/>
              <a:gd name="T34" fmla="*/ 2147483646 w 49"/>
              <a:gd name="T35" fmla="*/ 2147483646 h 12"/>
              <a:gd name="T36" fmla="*/ 2147483646 w 49"/>
              <a:gd name="T37" fmla="*/ 2147483646 h 12"/>
              <a:gd name="T38" fmla="*/ 2147483646 w 49"/>
              <a:gd name="T39" fmla="*/ 2147483646 h 12"/>
              <a:gd name="T40" fmla="*/ 2147483646 w 49"/>
              <a:gd name="T41" fmla="*/ 2147483646 h 12"/>
              <a:gd name="T42" fmla="*/ 2147483646 w 49"/>
              <a:gd name="T43" fmla="*/ 2147483646 h 12"/>
              <a:gd name="T44" fmla="*/ 2147483646 w 49"/>
              <a:gd name="T45" fmla="*/ 2147483646 h 12"/>
              <a:gd name="T46" fmla="*/ 2147483646 w 49"/>
              <a:gd name="T47" fmla="*/ 2147483646 h 12"/>
              <a:gd name="T48" fmla="*/ 2147483646 w 49"/>
              <a:gd name="T49" fmla="*/ 2147483646 h 12"/>
              <a:gd name="T50" fmla="*/ 2147483646 w 49"/>
              <a:gd name="T51" fmla="*/ 2147483646 h 12"/>
              <a:gd name="T52" fmla="*/ 2147483646 w 49"/>
              <a:gd name="T53" fmla="*/ 2147483646 h 12"/>
              <a:gd name="T54" fmla="*/ 2147483646 w 49"/>
              <a:gd name="T55" fmla="*/ 2147483646 h 12"/>
              <a:gd name="T56" fmla="*/ 2147483646 w 49"/>
              <a:gd name="T57" fmla="*/ 2147483646 h 12"/>
              <a:gd name="T58" fmla="*/ 2147483646 w 49"/>
              <a:gd name="T59" fmla="*/ 2147483646 h 12"/>
              <a:gd name="T60" fmla="*/ 2147483646 w 49"/>
              <a:gd name="T61" fmla="*/ 2147483646 h 12"/>
              <a:gd name="T62" fmla="*/ 2147483646 w 49"/>
              <a:gd name="T63" fmla="*/ 2147483646 h 12"/>
              <a:gd name="T64" fmla="*/ 2147483646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path>
            </a:pathLst>
          </a:custGeom>
          <a:solidFill>
            <a:srgbClr val="FFFF00"/>
          </a:solidFill>
          <a:ln w="4763">
            <a:solidFill>
              <a:srgbClr val="990000"/>
            </a:solidFill>
            <a:round/>
            <a:headEnd/>
            <a:tailEnd/>
          </a:ln>
        </p:spPr>
        <p:txBody>
          <a:bodyPr/>
          <a:lstStyle/>
          <a:p>
            <a:endParaRPr lang="en-US"/>
          </a:p>
        </p:txBody>
      </p:sp>
      <p:sp>
        <p:nvSpPr>
          <p:cNvPr id="88187" name="Freeform 122"/>
          <p:cNvSpPr>
            <a:spLocks/>
          </p:cNvSpPr>
          <p:nvPr/>
        </p:nvSpPr>
        <p:spPr bwMode="auto">
          <a:xfrm>
            <a:off x="6773863" y="4146550"/>
            <a:ext cx="55562" cy="42863"/>
          </a:xfrm>
          <a:custGeom>
            <a:avLst/>
            <a:gdLst>
              <a:gd name="T0" fmla="*/ 2147483646 w 40"/>
              <a:gd name="T1" fmla="*/ 2147483646 h 27"/>
              <a:gd name="T2" fmla="*/ 2147483646 w 40"/>
              <a:gd name="T3" fmla="*/ 2147483646 h 27"/>
              <a:gd name="T4" fmla="*/ 2147483646 w 40"/>
              <a:gd name="T5" fmla="*/ 2147483646 h 27"/>
              <a:gd name="T6" fmla="*/ 2147483646 w 40"/>
              <a:gd name="T7" fmla="*/ 2147483646 h 27"/>
              <a:gd name="T8" fmla="*/ 2147483646 w 40"/>
              <a:gd name="T9" fmla="*/ 2147483646 h 27"/>
              <a:gd name="T10" fmla="*/ 2147483646 w 40"/>
              <a:gd name="T11" fmla="*/ 2147483646 h 27"/>
              <a:gd name="T12" fmla="*/ 2147483646 w 40"/>
              <a:gd name="T13" fmla="*/ 2147483646 h 27"/>
              <a:gd name="T14" fmla="*/ 2147483646 w 40"/>
              <a:gd name="T15" fmla="*/ 2147483646 h 27"/>
              <a:gd name="T16" fmla="*/ 2147483646 w 40"/>
              <a:gd name="T17" fmla="*/ 2147483646 h 27"/>
              <a:gd name="T18" fmla="*/ 2147483646 w 40"/>
              <a:gd name="T19" fmla="*/ 2147483646 h 27"/>
              <a:gd name="T20" fmla="*/ 0 w 40"/>
              <a:gd name="T21" fmla="*/ 2147483646 h 27"/>
              <a:gd name="T22" fmla="*/ 0 w 40"/>
              <a:gd name="T23" fmla="*/ 2147483646 h 27"/>
              <a:gd name="T24" fmla="*/ 0 w 40"/>
              <a:gd name="T25" fmla="*/ 2147483646 h 27"/>
              <a:gd name="T26" fmla="*/ 0 w 40"/>
              <a:gd name="T27" fmla="*/ 2147483646 h 27"/>
              <a:gd name="T28" fmla="*/ 0 w 40"/>
              <a:gd name="T29" fmla="*/ 2147483646 h 27"/>
              <a:gd name="T30" fmla="*/ 0 w 40"/>
              <a:gd name="T31" fmla="*/ 2147483646 h 27"/>
              <a:gd name="T32" fmla="*/ 2147483646 w 40"/>
              <a:gd name="T33" fmla="*/ 2147483646 h 27"/>
              <a:gd name="T34" fmla="*/ 2147483646 w 40"/>
              <a:gd name="T35" fmla="*/ 2147483646 h 27"/>
              <a:gd name="T36" fmla="*/ 2147483646 w 40"/>
              <a:gd name="T37" fmla="*/ 2147483646 h 27"/>
              <a:gd name="T38" fmla="*/ 2147483646 w 40"/>
              <a:gd name="T39" fmla="*/ 2147483646 h 27"/>
              <a:gd name="T40" fmla="*/ 2147483646 w 40"/>
              <a:gd name="T41" fmla="*/ 2147483646 h 27"/>
              <a:gd name="T42" fmla="*/ 2147483646 w 40"/>
              <a:gd name="T43" fmla="*/ 2147483646 h 27"/>
              <a:gd name="T44" fmla="*/ 2147483646 w 40"/>
              <a:gd name="T45" fmla="*/ 2147483646 h 27"/>
              <a:gd name="T46" fmla="*/ 2147483646 w 40"/>
              <a:gd name="T47" fmla="*/ 2147483646 h 27"/>
              <a:gd name="T48" fmla="*/ 2147483646 w 40"/>
              <a:gd name="T49" fmla="*/ 2147483646 h 27"/>
              <a:gd name="T50" fmla="*/ 2147483646 w 40"/>
              <a:gd name="T51" fmla="*/ 2147483646 h 27"/>
              <a:gd name="T52" fmla="*/ 2147483646 w 40"/>
              <a:gd name="T53" fmla="*/ 2147483646 h 27"/>
              <a:gd name="T54" fmla="*/ 2147483646 w 40"/>
              <a:gd name="T55" fmla="*/ 2147483646 h 27"/>
              <a:gd name="T56" fmla="*/ 2147483646 w 40"/>
              <a:gd name="T57" fmla="*/ 2147483646 h 27"/>
              <a:gd name="T58" fmla="*/ 2147483646 w 40"/>
              <a:gd name="T59" fmla="*/ 2147483646 h 27"/>
              <a:gd name="T60" fmla="*/ 2147483646 w 40"/>
              <a:gd name="T61" fmla="*/ 2147483646 h 27"/>
              <a:gd name="T62" fmla="*/ 2147483646 w 40"/>
              <a:gd name="T63" fmla="*/ 2147483646 h 27"/>
              <a:gd name="T64" fmla="*/ 2147483646 w 40"/>
              <a:gd name="T65" fmla="*/ 2147483646 h 27"/>
              <a:gd name="T66" fmla="*/ 2147483646 w 40"/>
              <a:gd name="T67" fmla="*/ 2147483646 h 27"/>
              <a:gd name="T68" fmla="*/ 2147483646 w 40"/>
              <a:gd name="T69" fmla="*/ 2147483646 h 27"/>
              <a:gd name="T70" fmla="*/ 2147483646 w 40"/>
              <a:gd name="T71" fmla="*/ 2147483646 h 27"/>
              <a:gd name="T72" fmla="*/ 2147483646 w 40"/>
              <a:gd name="T73" fmla="*/ 2147483646 h 27"/>
              <a:gd name="T74" fmla="*/ 2147483646 w 40"/>
              <a:gd name="T75" fmla="*/ 2147483646 h 27"/>
              <a:gd name="T76" fmla="*/ 2147483646 w 40"/>
              <a:gd name="T77" fmla="*/ 2147483646 h 27"/>
              <a:gd name="T78" fmla="*/ 2147483646 w 40"/>
              <a:gd name="T79" fmla="*/ 2147483646 h 27"/>
              <a:gd name="T80" fmla="*/ 2147483646 w 40"/>
              <a:gd name="T81" fmla="*/ 0 h 27"/>
              <a:gd name="T82" fmla="*/ 2147483646 w 40"/>
              <a:gd name="T83" fmla="*/ 2147483646 h 27"/>
              <a:gd name="T84" fmla="*/ 2147483646 w 40"/>
              <a:gd name="T85" fmla="*/ 2147483646 h 27"/>
              <a:gd name="T86" fmla="*/ 2147483646 w 40"/>
              <a:gd name="T87" fmla="*/ 2147483646 h 27"/>
              <a:gd name="T88" fmla="*/ 2147483646 w 40"/>
              <a:gd name="T89" fmla="*/ 2147483646 h 27"/>
              <a:gd name="T90" fmla="*/ 2147483646 w 40"/>
              <a:gd name="T91" fmla="*/ 2147483646 h 27"/>
              <a:gd name="T92" fmla="*/ 2147483646 w 40"/>
              <a:gd name="T93" fmla="*/ 2147483646 h 27"/>
              <a:gd name="T94" fmla="*/ 2147483646 w 40"/>
              <a:gd name="T95" fmla="*/ 2147483646 h 27"/>
              <a:gd name="T96" fmla="*/ 2147483646 w 40"/>
              <a:gd name="T97" fmla="*/ 2147483646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88" name="Freeform 123"/>
          <p:cNvSpPr>
            <a:spLocks/>
          </p:cNvSpPr>
          <p:nvPr/>
        </p:nvSpPr>
        <p:spPr bwMode="auto">
          <a:xfrm>
            <a:off x="6773863" y="4146550"/>
            <a:ext cx="55562" cy="42863"/>
          </a:xfrm>
          <a:custGeom>
            <a:avLst/>
            <a:gdLst>
              <a:gd name="T0" fmla="*/ 2147483646 w 40"/>
              <a:gd name="T1" fmla="*/ 2147483646 h 27"/>
              <a:gd name="T2" fmla="*/ 2147483646 w 40"/>
              <a:gd name="T3" fmla="*/ 2147483646 h 27"/>
              <a:gd name="T4" fmla="*/ 2147483646 w 40"/>
              <a:gd name="T5" fmla="*/ 2147483646 h 27"/>
              <a:gd name="T6" fmla="*/ 2147483646 w 40"/>
              <a:gd name="T7" fmla="*/ 2147483646 h 27"/>
              <a:gd name="T8" fmla="*/ 2147483646 w 40"/>
              <a:gd name="T9" fmla="*/ 2147483646 h 27"/>
              <a:gd name="T10" fmla="*/ 2147483646 w 40"/>
              <a:gd name="T11" fmla="*/ 2147483646 h 27"/>
              <a:gd name="T12" fmla="*/ 2147483646 w 40"/>
              <a:gd name="T13" fmla="*/ 2147483646 h 27"/>
              <a:gd name="T14" fmla="*/ 2147483646 w 40"/>
              <a:gd name="T15" fmla="*/ 2147483646 h 27"/>
              <a:gd name="T16" fmla="*/ 2147483646 w 40"/>
              <a:gd name="T17" fmla="*/ 2147483646 h 27"/>
              <a:gd name="T18" fmla="*/ 2147483646 w 40"/>
              <a:gd name="T19" fmla="*/ 2147483646 h 27"/>
              <a:gd name="T20" fmla="*/ 0 w 40"/>
              <a:gd name="T21" fmla="*/ 2147483646 h 27"/>
              <a:gd name="T22" fmla="*/ 0 w 40"/>
              <a:gd name="T23" fmla="*/ 2147483646 h 27"/>
              <a:gd name="T24" fmla="*/ 0 w 40"/>
              <a:gd name="T25" fmla="*/ 2147483646 h 27"/>
              <a:gd name="T26" fmla="*/ 0 w 40"/>
              <a:gd name="T27" fmla="*/ 2147483646 h 27"/>
              <a:gd name="T28" fmla="*/ 0 w 40"/>
              <a:gd name="T29" fmla="*/ 2147483646 h 27"/>
              <a:gd name="T30" fmla="*/ 0 w 40"/>
              <a:gd name="T31" fmla="*/ 2147483646 h 27"/>
              <a:gd name="T32" fmla="*/ 2147483646 w 40"/>
              <a:gd name="T33" fmla="*/ 2147483646 h 27"/>
              <a:gd name="T34" fmla="*/ 2147483646 w 40"/>
              <a:gd name="T35" fmla="*/ 2147483646 h 27"/>
              <a:gd name="T36" fmla="*/ 2147483646 w 40"/>
              <a:gd name="T37" fmla="*/ 2147483646 h 27"/>
              <a:gd name="T38" fmla="*/ 2147483646 w 40"/>
              <a:gd name="T39" fmla="*/ 2147483646 h 27"/>
              <a:gd name="T40" fmla="*/ 2147483646 w 40"/>
              <a:gd name="T41" fmla="*/ 2147483646 h 27"/>
              <a:gd name="T42" fmla="*/ 2147483646 w 40"/>
              <a:gd name="T43" fmla="*/ 2147483646 h 27"/>
              <a:gd name="T44" fmla="*/ 2147483646 w 40"/>
              <a:gd name="T45" fmla="*/ 2147483646 h 27"/>
              <a:gd name="T46" fmla="*/ 2147483646 w 40"/>
              <a:gd name="T47" fmla="*/ 2147483646 h 27"/>
              <a:gd name="T48" fmla="*/ 2147483646 w 40"/>
              <a:gd name="T49" fmla="*/ 2147483646 h 27"/>
              <a:gd name="T50" fmla="*/ 2147483646 w 40"/>
              <a:gd name="T51" fmla="*/ 2147483646 h 27"/>
              <a:gd name="T52" fmla="*/ 2147483646 w 40"/>
              <a:gd name="T53" fmla="*/ 2147483646 h 27"/>
              <a:gd name="T54" fmla="*/ 2147483646 w 40"/>
              <a:gd name="T55" fmla="*/ 2147483646 h 27"/>
              <a:gd name="T56" fmla="*/ 2147483646 w 40"/>
              <a:gd name="T57" fmla="*/ 2147483646 h 27"/>
              <a:gd name="T58" fmla="*/ 2147483646 w 40"/>
              <a:gd name="T59" fmla="*/ 2147483646 h 27"/>
              <a:gd name="T60" fmla="*/ 2147483646 w 40"/>
              <a:gd name="T61" fmla="*/ 2147483646 h 27"/>
              <a:gd name="T62" fmla="*/ 2147483646 w 40"/>
              <a:gd name="T63" fmla="*/ 2147483646 h 27"/>
              <a:gd name="T64" fmla="*/ 2147483646 w 40"/>
              <a:gd name="T65" fmla="*/ 2147483646 h 27"/>
              <a:gd name="T66" fmla="*/ 2147483646 w 40"/>
              <a:gd name="T67" fmla="*/ 2147483646 h 27"/>
              <a:gd name="T68" fmla="*/ 2147483646 w 40"/>
              <a:gd name="T69" fmla="*/ 2147483646 h 27"/>
              <a:gd name="T70" fmla="*/ 2147483646 w 40"/>
              <a:gd name="T71" fmla="*/ 2147483646 h 27"/>
              <a:gd name="T72" fmla="*/ 2147483646 w 40"/>
              <a:gd name="T73" fmla="*/ 2147483646 h 27"/>
              <a:gd name="T74" fmla="*/ 2147483646 w 40"/>
              <a:gd name="T75" fmla="*/ 2147483646 h 27"/>
              <a:gd name="T76" fmla="*/ 2147483646 w 40"/>
              <a:gd name="T77" fmla="*/ 2147483646 h 27"/>
              <a:gd name="T78" fmla="*/ 2147483646 w 40"/>
              <a:gd name="T79" fmla="*/ 2147483646 h 27"/>
              <a:gd name="T80" fmla="*/ 2147483646 w 40"/>
              <a:gd name="T81" fmla="*/ 0 h 27"/>
              <a:gd name="T82" fmla="*/ 2147483646 w 40"/>
              <a:gd name="T83" fmla="*/ 2147483646 h 27"/>
              <a:gd name="T84" fmla="*/ 2147483646 w 40"/>
              <a:gd name="T85" fmla="*/ 2147483646 h 27"/>
              <a:gd name="T86" fmla="*/ 2147483646 w 40"/>
              <a:gd name="T87" fmla="*/ 2147483646 h 27"/>
              <a:gd name="T88" fmla="*/ 2147483646 w 40"/>
              <a:gd name="T89" fmla="*/ 2147483646 h 27"/>
              <a:gd name="T90" fmla="*/ 2147483646 w 40"/>
              <a:gd name="T91" fmla="*/ 2147483646 h 27"/>
              <a:gd name="T92" fmla="*/ 2147483646 w 40"/>
              <a:gd name="T93" fmla="*/ 2147483646 h 27"/>
              <a:gd name="T94" fmla="*/ 2147483646 w 40"/>
              <a:gd name="T95" fmla="*/ 2147483646 h 27"/>
              <a:gd name="T96" fmla="*/ 2147483646 w 40"/>
              <a:gd name="T97" fmla="*/ 2147483646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path>
            </a:pathLst>
          </a:custGeom>
          <a:solidFill>
            <a:srgbClr val="FFFF00"/>
          </a:solidFill>
          <a:ln w="4763">
            <a:solidFill>
              <a:srgbClr val="990000"/>
            </a:solidFill>
            <a:round/>
            <a:headEnd/>
            <a:tailEnd/>
          </a:ln>
        </p:spPr>
        <p:txBody>
          <a:bodyPr/>
          <a:lstStyle/>
          <a:p>
            <a:endParaRPr lang="en-US"/>
          </a:p>
        </p:txBody>
      </p:sp>
      <p:sp>
        <p:nvSpPr>
          <p:cNvPr id="88189" name="Freeform 124"/>
          <p:cNvSpPr>
            <a:spLocks/>
          </p:cNvSpPr>
          <p:nvPr/>
        </p:nvSpPr>
        <p:spPr bwMode="auto">
          <a:xfrm>
            <a:off x="6838950" y="4156075"/>
            <a:ext cx="73025" cy="57150"/>
          </a:xfrm>
          <a:custGeom>
            <a:avLst/>
            <a:gdLst>
              <a:gd name="T0" fmla="*/ 2147483646 w 52"/>
              <a:gd name="T1" fmla="*/ 2147483646 h 36"/>
              <a:gd name="T2" fmla="*/ 2147483646 w 52"/>
              <a:gd name="T3" fmla="*/ 2147483646 h 36"/>
              <a:gd name="T4" fmla="*/ 2147483646 w 52"/>
              <a:gd name="T5" fmla="*/ 2147483646 h 36"/>
              <a:gd name="T6" fmla="*/ 2147483646 w 52"/>
              <a:gd name="T7" fmla="*/ 2147483646 h 36"/>
              <a:gd name="T8" fmla="*/ 2147483646 w 52"/>
              <a:gd name="T9" fmla="*/ 2147483646 h 36"/>
              <a:gd name="T10" fmla="*/ 0 w 52"/>
              <a:gd name="T11" fmla="*/ 2147483646 h 36"/>
              <a:gd name="T12" fmla="*/ 0 w 52"/>
              <a:gd name="T13" fmla="*/ 2147483646 h 36"/>
              <a:gd name="T14" fmla="*/ 0 w 52"/>
              <a:gd name="T15" fmla="*/ 2147483646 h 36"/>
              <a:gd name="T16" fmla="*/ 0 w 52"/>
              <a:gd name="T17" fmla="*/ 2147483646 h 36"/>
              <a:gd name="T18" fmla="*/ 2147483646 w 52"/>
              <a:gd name="T19" fmla="*/ 2147483646 h 36"/>
              <a:gd name="T20" fmla="*/ 2147483646 w 52"/>
              <a:gd name="T21" fmla="*/ 2147483646 h 36"/>
              <a:gd name="T22" fmla="*/ 2147483646 w 52"/>
              <a:gd name="T23" fmla="*/ 2147483646 h 36"/>
              <a:gd name="T24" fmla="*/ 2147483646 w 52"/>
              <a:gd name="T25" fmla="*/ 2147483646 h 36"/>
              <a:gd name="T26" fmla="*/ 2147483646 w 52"/>
              <a:gd name="T27" fmla="*/ 2147483646 h 36"/>
              <a:gd name="T28" fmla="*/ 2147483646 w 52"/>
              <a:gd name="T29" fmla="*/ 2147483646 h 36"/>
              <a:gd name="T30" fmla="*/ 2147483646 w 52"/>
              <a:gd name="T31" fmla="*/ 2147483646 h 36"/>
              <a:gd name="T32" fmla="*/ 2147483646 w 52"/>
              <a:gd name="T33" fmla="*/ 2147483646 h 36"/>
              <a:gd name="T34" fmla="*/ 2147483646 w 52"/>
              <a:gd name="T35" fmla="*/ 2147483646 h 36"/>
              <a:gd name="T36" fmla="*/ 2147483646 w 52"/>
              <a:gd name="T37" fmla="*/ 2147483646 h 36"/>
              <a:gd name="T38" fmla="*/ 2147483646 w 52"/>
              <a:gd name="T39" fmla="*/ 2147483646 h 36"/>
              <a:gd name="T40" fmla="*/ 2147483646 w 52"/>
              <a:gd name="T41" fmla="*/ 2147483646 h 36"/>
              <a:gd name="T42" fmla="*/ 2147483646 w 52"/>
              <a:gd name="T43" fmla="*/ 2147483646 h 36"/>
              <a:gd name="T44" fmla="*/ 2147483646 w 52"/>
              <a:gd name="T45" fmla="*/ 2147483646 h 36"/>
              <a:gd name="T46" fmla="*/ 2147483646 w 52"/>
              <a:gd name="T47" fmla="*/ 2147483646 h 36"/>
              <a:gd name="T48" fmla="*/ 2147483646 w 52"/>
              <a:gd name="T49" fmla="*/ 2147483646 h 36"/>
              <a:gd name="T50" fmla="*/ 2147483646 w 52"/>
              <a:gd name="T51" fmla="*/ 2147483646 h 36"/>
              <a:gd name="T52" fmla="*/ 2147483646 w 52"/>
              <a:gd name="T53" fmla="*/ 2147483646 h 36"/>
              <a:gd name="T54" fmla="*/ 2147483646 w 52"/>
              <a:gd name="T55" fmla="*/ 2147483646 h 36"/>
              <a:gd name="T56" fmla="*/ 2147483646 w 52"/>
              <a:gd name="T57" fmla="*/ 2147483646 h 36"/>
              <a:gd name="T58" fmla="*/ 2147483646 w 52"/>
              <a:gd name="T59" fmla="*/ 2147483646 h 36"/>
              <a:gd name="T60" fmla="*/ 2147483646 w 52"/>
              <a:gd name="T61" fmla="*/ 2147483646 h 36"/>
              <a:gd name="T62" fmla="*/ 2147483646 w 52"/>
              <a:gd name="T63" fmla="*/ 2147483646 h 36"/>
              <a:gd name="T64" fmla="*/ 2147483646 w 52"/>
              <a:gd name="T65" fmla="*/ 2147483646 h 36"/>
              <a:gd name="T66" fmla="*/ 2147483646 w 52"/>
              <a:gd name="T67" fmla="*/ 2147483646 h 36"/>
              <a:gd name="T68" fmla="*/ 2147483646 w 52"/>
              <a:gd name="T69" fmla="*/ 2147483646 h 36"/>
              <a:gd name="T70" fmla="*/ 2147483646 w 52"/>
              <a:gd name="T71" fmla="*/ 2147483646 h 36"/>
              <a:gd name="T72" fmla="*/ 2147483646 w 52"/>
              <a:gd name="T73" fmla="*/ 0 h 36"/>
              <a:gd name="T74" fmla="*/ 2147483646 w 52"/>
              <a:gd name="T75" fmla="*/ 0 h 36"/>
              <a:gd name="T76" fmla="*/ 2147483646 w 52"/>
              <a:gd name="T77" fmla="*/ 0 h 36"/>
              <a:gd name="T78" fmla="*/ 2147483646 w 52"/>
              <a:gd name="T79" fmla="*/ 2147483646 h 36"/>
              <a:gd name="T80" fmla="*/ 2147483646 w 52"/>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0" name="Freeform 125"/>
          <p:cNvSpPr>
            <a:spLocks/>
          </p:cNvSpPr>
          <p:nvPr/>
        </p:nvSpPr>
        <p:spPr bwMode="auto">
          <a:xfrm>
            <a:off x="6838950" y="4156075"/>
            <a:ext cx="73025" cy="57150"/>
          </a:xfrm>
          <a:custGeom>
            <a:avLst/>
            <a:gdLst>
              <a:gd name="T0" fmla="*/ 2147483646 w 52"/>
              <a:gd name="T1" fmla="*/ 2147483646 h 36"/>
              <a:gd name="T2" fmla="*/ 2147483646 w 52"/>
              <a:gd name="T3" fmla="*/ 2147483646 h 36"/>
              <a:gd name="T4" fmla="*/ 2147483646 w 52"/>
              <a:gd name="T5" fmla="*/ 2147483646 h 36"/>
              <a:gd name="T6" fmla="*/ 2147483646 w 52"/>
              <a:gd name="T7" fmla="*/ 2147483646 h 36"/>
              <a:gd name="T8" fmla="*/ 2147483646 w 52"/>
              <a:gd name="T9" fmla="*/ 2147483646 h 36"/>
              <a:gd name="T10" fmla="*/ 0 w 52"/>
              <a:gd name="T11" fmla="*/ 2147483646 h 36"/>
              <a:gd name="T12" fmla="*/ 0 w 52"/>
              <a:gd name="T13" fmla="*/ 2147483646 h 36"/>
              <a:gd name="T14" fmla="*/ 0 w 52"/>
              <a:gd name="T15" fmla="*/ 2147483646 h 36"/>
              <a:gd name="T16" fmla="*/ 0 w 52"/>
              <a:gd name="T17" fmla="*/ 2147483646 h 36"/>
              <a:gd name="T18" fmla="*/ 2147483646 w 52"/>
              <a:gd name="T19" fmla="*/ 2147483646 h 36"/>
              <a:gd name="T20" fmla="*/ 2147483646 w 52"/>
              <a:gd name="T21" fmla="*/ 2147483646 h 36"/>
              <a:gd name="T22" fmla="*/ 2147483646 w 52"/>
              <a:gd name="T23" fmla="*/ 2147483646 h 36"/>
              <a:gd name="T24" fmla="*/ 2147483646 w 52"/>
              <a:gd name="T25" fmla="*/ 2147483646 h 36"/>
              <a:gd name="T26" fmla="*/ 2147483646 w 52"/>
              <a:gd name="T27" fmla="*/ 2147483646 h 36"/>
              <a:gd name="T28" fmla="*/ 2147483646 w 52"/>
              <a:gd name="T29" fmla="*/ 2147483646 h 36"/>
              <a:gd name="T30" fmla="*/ 2147483646 w 52"/>
              <a:gd name="T31" fmla="*/ 2147483646 h 36"/>
              <a:gd name="T32" fmla="*/ 2147483646 w 52"/>
              <a:gd name="T33" fmla="*/ 2147483646 h 36"/>
              <a:gd name="T34" fmla="*/ 2147483646 w 52"/>
              <a:gd name="T35" fmla="*/ 2147483646 h 36"/>
              <a:gd name="T36" fmla="*/ 2147483646 w 52"/>
              <a:gd name="T37" fmla="*/ 2147483646 h 36"/>
              <a:gd name="T38" fmla="*/ 2147483646 w 52"/>
              <a:gd name="T39" fmla="*/ 2147483646 h 36"/>
              <a:gd name="T40" fmla="*/ 2147483646 w 52"/>
              <a:gd name="T41" fmla="*/ 2147483646 h 36"/>
              <a:gd name="T42" fmla="*/ 2147483646 w 52"/>
              <a:gd name="T43" fmla="*/ 2147483646 h 36"/>
              <a:gd name="T44" fmla="*/ 2147483646 w 52"/>
              <a:gd name="T45" fmla="*/ 2147483646 h 36"/>
              <a:gd name="T46" fmla="*/ 2147483646 w 52"/>
              <a:gd name="T47" fmla="*/ 2147483646 h 36"/>
              <a:gd name="T48" fmla="*/ 2147483646 w 52"/>
              <a:gd name="T49" fmla="*/ 2147483646 h 36"/>
              <a:gd name="T50" fmla="*/ 2147483646 w 52"/>
              <a:gd name="T51" fmla="*/ 2147483646 h 36"/>
              <a:gd name="T52" fmla="*/ 2147483646 w 52"/>
              <a:gd name="T53" fmla="*/ 2147483646 h 36"/>
              <a:gd name="T54" fmla="*/ 2147483646 w 52"/>
              <a:gd name="T55" fmla="*/ 2147483646 h 36"/>
              <a:gd name="T56" fmla="*/ 2147483646 w 52"/>
              <a:gd name="T57" fmla="*/ 2147483646 h 36"/>
              <a:gd name="T58" fmla="*/ 2147483646 w 52"/>
              <a:gd name="T59" fmla="*/ 2147483646 h 36"/>
              <a:gd name="T60" fmla="*/ 2147483646 w 52"/>
              <a:gd name="T61" fmla="*/ 2147483646 h 36"/>
              <a:gd name="T62" fmla="*/ 2147483646 w 52"/>
              <a:gd name="T63" fmla="*/ 2147483646 h 36"/>
              <a:gd name="T64" fmla="*/ 2147483646 w 52"/>
              <a:gd name="T65" fmla="*/ 2147483646 h 36"/>
              <a:gd name="T66" fmla="*/ 2147483646 w 52"/>
              <a:gd name="T67" fmla="*/ 2147483646 h 36"/>
              <a:gd name="T68" fmla="*/ 2147483646 w 52"/>
              <a:gd name="T69" fmla="*/ 2147483646 h 36"/>
              <a:gd name="T70" fmla="*/ 2147483646 w 52"/>
              <a:gd name="T71" fmla="*/ 2147483646 h 36"/>
              <a:gd name="T72" fmla="*/ 2147483646 w 52"/>
              <a:gd name="T73" fmla="*/ 0 h 36"/>
              <a:gd name="T74" fmla="*/ 2147483646 w 52"/>
              <a:gd name="T75" fmla="*/ 0 h 36"/>
              <a:gd name="T76" fmla="*/ 2147483646 w 52"/>
              <a:gd name="T77" fmla="*/ 0 h 36"/>
              <a:gd name="T78" fmla="*/ 2147483646 w 52"/>
              <a:gd name="T79" fmla="*/ 2147483646 h 36"/>
              <a:gd name="T80" fmla="*/ 2147483646 w 52"/>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path>
            </a:pathLst>
          </a:custGeom>
          <a:solidFill>
            <a:srgbClr val="FFFF00"/>
          </a:solidFill>
          <a:ln w="4763">
            <a:solidFill>
              <a:srgbClr val="990000"/>
            </a:solidFill>
            <a:round/>
            <a:headEnd/>
            <a:tailEnd/>
          </a:ln>
        </p:spPr>
        <p:txBody>
          <a:bodyPr/>
          <a:lstStyle/>
          <a:p>
            <a:endParaRPr lang="en-US"/>
          </a:p>
        </p:txBody>
      </p:sp>
      <p:sp>
        <p:nvSpPr>
          <p:cNvPr id="88191" name="Freeform 126"/>
          <p:cNvSpPr>
            <a:spLocks/>
          </p:cNvSpPr>
          <p:nvPr/>
        </p:nvSpPr>
        <p:spPr bwMode="auto">
          <a:xfrm>
            <a:off x="6834188" y="4105275"/>
            <a:ext cx="52387" cy="36513"/>
          </a:xfrm>
          <a:custGeom>
            <a:avLst/>
            <a:gdLst>
              <a:gd name="T0" fmla="*/ 2147483646 w 37"/>
              <a:gd name="T1" fmla="*/ 0 h 23"/>
              <a:gd name="T2" fmla="*/ 2147483646 w 37"/>
              <a:gd name="T3" fmla="*/ 2147483646 h 23"/>
              <a:gd name="T4" fmla="*/ 2147483646 w 37"/>
              <a:gd name="T5" fmla="*/ 2147483646 h 23"/>
              <a:gd name="T6" fmla="*/ 2147483646 w 37"/>
              <a:gd name="T7" fmla="*/ 2147483646 h 23"/>
              <a:gd name="T8" fmla="*/ 2147483646 w 37"/>
              <a:gd name="T9" fmla="*/ 2147483646 h 23"/>
              <a:gd name="T10" fmla="*/ 0 w 37"/>
              <a:gd name="T11" fmla="*/ 2147483646 h 23"/>
              <a:gd name="T12" fmla="*/ 0 w 37"/>
              <a:gd name="T13" fmla="*/ 2147483646 h 23"/>
              <a:gd name="T14" fmla="*/ 0 w 37"/>
              <a:gd name="T15" fmla="*/ 2147483646 h 23"/>
              <a:gd name="T16" fmla="*/ 0 w 37"/>
              <a:gd name="T17" fmla="*/ 2147483646 h 23"/>
              <a:gd name="T18" fmla="*/ 2147483646 w 37"/>
              <a:gd name="T19" fmla="*/ 2147483646 h 23"/>
              <a:gd name="T20" fmla="*/ 2147483646 w 37"/>
              <a:gd name="T21" fmla="*/ 2147483646 h 23"/>
              <a:gd name="T22" fmla="*/ 2147483646 w 37"/>
              <a:gd name="T23" fmla="*/ 2147483646 h 23"/>
              <a:gd name="T24" fmla="*/ 2147483646 w 37"/>
              <a:gd name="T25" fmla="*/ 2147483646 h 23"/>
              <a:gd name="T26" fmla="*/ 2147483646 w 37"/>
              <a:gd name="T27" fmla="*/ 2147483646 h 23"/>
              <a:gd name="T28" fmla="*/ 2147483646 w 37"/>
              <a:gd name="T29" fmla="*/ 2147483646 h 23"/>
              <a:gd name="T30" fmla="*/ 2147483646 w 37"/>
              <a:gd name="T31" fmla="*/ 2147483646 h 23"/>
              <a:gd name="T32" fmla="*/ 2147483646 w 37"/>
              <a:gd name="T33" fmla="*/ 2147483646 h 23"/>
              <a:gd name="T34" fmla="*/ 2147483646 w 37"/>
              <a:gd name="T35" fmla="*/ 2147483646 h 23"/>
              <a:gd name="T36" fmla="*/ 2147483646 w 37"/>
              <a:gd name="T37" fmla="*/ 2147483646 h 23"/>
              <a:gd name="T38" fmla="*/ 2147483646 w 37"/>
              <a:gd name="T39" fmla="*/ 2147483646 h 23"/>
              <a:gd name="T40" fmla="*/ 2147483646 w 37"/>
              <a:gd name="T41" fmla="*/ 2147483646 h 23"/>
              <a:gd name="T42" fmla="*/ 2147483646 w 37"/>
              <a:gd name="T43" fmla="*/ 2147483646 h 23"/>
              <a:gd name="T44" fmla="*/ 2147483646 w 37"/>
              <a:gd name="T45" fmla="*/ 2147483646 h 23"/>
              <a:gd name="T46" fmla="*/ 2147483646 w 37"/>
              <a:gd name="T47" fmla="*/ 2147483646 h 23"/>
              <a:gd name="T48" fmla="*/ 2147483646 w 37"/>
              <a:gd name="T49" fmla="*/ 2147483646 h 23"/>
              <a:gd name="T50" fmla="*/ 2147483646 w 37"/>
              <a:gd name="T51" fmla="*/ 2147483646 h 23"/>
              <a:gd name="T52" fmla="*/ 2147483646 w 37"/>
              <a:gd name="T53" fmla="*/ 2147483646 h 23"/>
              <a:gd name="T54" fmla="*/ 2147483646 w 37"/>
              <a:gd name="T55" fmla="*/ 2147483646 h 23"/>
              <a:gd name="T56" fmla="*/ 2147483646 w 37"/>
              <a:gd name="T57" fmla="*/ 2147483646 h 23"/>
              <a:gd name="T58" fmla="*/ 2147483646 w 37"/>
              <a:gd name="T59" fmla="*/ 2147483646 h 23"/>
              <a:gd name="T60" fmla="*/ 2147483646 w 37"/>
              <a:gd name="T61" fmla="*/ 2147483646 h 23"/>
              <a:gd name="T62" fmla="*/ 2147483646 w 37"/>
              <a:gd name="T63" fmla="*/ 2147483646 h 23"/>
              <a:gd name="T64" fmla="*/ 2147483646 w 37"/>
              <a:gd name="T65" fmla="*/ 2147483646 h 23"/>
              <a:gd name="T66" fmla="*/ 2147483646 w 37"/>
              <a:gd name="T67" fmla="*/ 2147483646 h 23"/>
              <a:gd name="T68" fmla="*/ 2147483646 w 37"/>
              <a:gd name="T69" fmla="*/ 2147483646 h 23"/>
              <a:gd name="T70" fmla="*/ 2147483646 w 37"/>
              <a:gd name="T71" fmla="*/ 2147483646 h 23"/>
              <a:gd name="T72" fmla="*/ 2147483646 w 37"/>
              <a:gd name="T73" fmla="*/ 2147483646 h 23"/>
              <a:gd name="T74" fmla="*/ 2147483646 w 37"/>
              <a:gd name="T75" fmla="*/ 2147483646 h 23"/>
              <a:gd name="T76" fmla="*/ 2147483646 w 37"/>
              <a:gd name="T77" fmla="*/ 2147483646 h 23"/>
              <a:gd name="T78" fmla="*/ 2147483646 w 37"/>
              <a:gd name="T79" fmla="*/ 2147483646 h 23"/>
              <a:gd name="T80" fmla="*/ 2147483646 w 37"/>
              <a:gd name="T81" fmla="*/ 2147483646 h 23"/>
              <a:gd name="T82" fmla="*/ 2147483646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2" name="Freeform 127"/>
          <p:cNvSpPr>
            <a:spLocks/>
          </p:cNvSpPr>
          <p:nvPr/>
        </p:nvSpPr>
        <p:spPr bwMode="auto">
          <a:xfrm>
            <a:off x="6834188" y="4105275"/>
            <a:ext cx="52387" cy="36513"/>
          </a:xfrm>
          <a:custGeom>
            <a:avLst/>
            <a:gdLst>
              <a:gd name="T0" fmla="*/ 2147483646 w 37"/>
              <a:gd name="T1" fmla="*/ 0 h 23"/>
              <a:gd name="T2" fmla="*/ 2147483646 w 37"/>
              <a:gd name="T3" fmla="*/ 2147483646 h 23"/>
              <a:gd name="T4" fmla="*/ 2147483646 w 37"/>
              <a:gd name="T5" fmla="*/ 2147483646 h 23"/>
              <a:gd name="T6" fmla="*/ 2147483646 w 37"/>
              <a:gd name="T7" fmla="*/ 2147483646 h 23"/>
              <a:gd name="T8" fmla="*/ 2147483646 w 37"/>
              <a:gd name="T9" fmla="*/ 2147483646 h 23"/>
              <a:gd name="T10" fmla="*/ 0 w 37"/>
              <a:gd name="T11" fmla="*/ 2147483646 h 23"/>
              <a:gd name="T12" fmla="*/ 0 w 37"/>
              <a:gd name="T13" fmla="*/ 2147483646 h 23"/>
              <a:gd name="T14" fmla="*/ 0 w 37"/>
              <a:gd name="T15" fmla="*/ 2147483646 h 23"/>
              <a:gd name="T16" fmla="*/ 0 w 37"/>
              <a:gd name="T17" fmla="*/ 2147483646 h 23"/>
              <a:gd name="T18" fmla="*/ 2147483646 w 37"/>
              <a:gd name="T19" fmla="*/ 2147483646 h 23"/>
              <a:gd name="T20" fmla="*/ 2147483646 w 37"/>
              <a:gd name="T21" fmla="*/ 2147483646 h 23"/>
              <a:gd name="T22" fmla="*/ 2147483646 w 37"/>
              <a:gd name="T23" fmla="*/ 2147483646 h 23"/>
              <a:gd name="T24" fmla="*/ 2147483646 w 37"/>
              <a:gd name="T25" fmla="*/ 2147483646 h 23"/>
              <a:gd name="T26" fmla="*/ 2147483646 w 37"/>
              <a:gd name="T27" fmla="*/ 2147483646 h 23"/>
              <a:gd name="T28" fmla="*/ 2147483646 w 37"/>
              <a:gd name="T29" fmla="*/ 2147483646 h 23"/>
              <a:gd name="T30" fmla="*/ 2147483646 w 37"/>
              <a:gd name="T31" fmla="*/ 2147483646 h 23"/>
              <a:gd name="T32" fmla="*/ 2147483646 w 37"/>
              <a:gd name="T33" fmla="*/ 2147483646 h 23"/>
              <a:gd name="T34" fmla="*/ 2147483646 w 37"/>
              <a:gd name="T35" fmla="*/ 2147483646 h 23"/>
              <a:gd name="T36" fmla="*/ 2147483646 w 37"/>
              <a:gd name="T37" fmla="*/ 2147483646 h 23"/>
              <a:gd name="T38" fmla="*/ 2147483646 w 37"/>
              <a:gd name="T39" fmla="*/ 2147483646 h 23"/>
              <a:gd name="T40" fmla="*/ 2147483646 w 37"/>
              <a:gd name="T41" fmla="*/ 2147483646 h 23"/>
              <a:gd name="T42" fmla="*/ 2147483646 w 37"/>
              <a:gd name="T43" fmla="*/ 2147483646 h 23"/>
              <a:gd name="T44" fmla="*/ 2147483646 w 37"/>
              <a:gd name="T45" fmla="*/ 2147483646 h 23"/>
              <a:gd name="T46" fmla="*/ 2147483646 w 37"/>
              <a:gd name="T47" fmla="*/ 2147483646 h 23"/>
              <a:gd name="T48" fmla="*/ 2147483646 w 37"/>
              <a:gd name="T49" fmla="*/ 2147483646 h 23"/>
              <a:gd name="T50" fmla="*/ 2147483646 w 37"/>
              <a:gd name="T51" fmla="*/ 2147483646 h 23"/>
              <a:gd name="T52" fmla="*/ 2147483646 w 37"/>
              <a:gd name="T53" fmla="*/ 2147483646 h 23"/>
              <a:gd name="T54" fmla="*/ 2147483646 w 37"/>
              <a:gd name="T55" fmla="*/ 2147483646 h 23"/>
              <a:gd name="T56" fmla="*/ 2147483646 w 37"/>
              <a:gd name="T57" fmla="*/ 2147483646 h 23"/>
              <a:gd name="T58" fmla="*/ 2147483646 w 37"/>
              <a:gd name="T59" fmla="*/ 2147483646 h 23"/>
              <a:gd name="T60" fmla="*/ 2147483646 w 37"/>
              <a:gd name="T61" fmla="*/ 2147483646 h 23"/>
              <a:gd name="T62" fmla="*/ 2147483646 w 37"/>
              <a:gd name="T63" fmla="*/ 2147483646 h 23"/>
              <a:gd name="T64" fmla="*/ 2147483646 w 37"/>
              <a:gd name="T65" fmla="*/ 2147483646 h 23"/>
              <a:gd name="T66" fmla="*/ 2147483646 w 37"/>
              <a:gd name="T67" fmla="*/ 2147483646 h 23"/>
              <a:gd name="T68" fmla="*/ 2147483646 w 37"/>
              <a:gd name="T69" fmla="*/ 2147483646 h 23"/>
              <a:gd name="T70" fmla="*/ 2147483646 w 37"/>
              <a:gd name="T71" fmla="*/ 2147483646 h 23"/>
              <a:gd name="T72" fmla="*/ 2147483646 w 37"/>
              <a:gd name="T73" fmla="*/ 2147483646 h 23"/>
              <a:gd name="T74" fmla="*/ 2147483646 w 37"/>
              <a:gd name="T75" fmla="*/ 2147483646 h 23"/>
              <a:gd name="T76" fmla="*/ 2147483646 w 37"/>
              <a:gd name="T77" fmla="*/ 2147483646 h 23"/>
              <a:gd name="T78" fmla="*/ 2147483646 w 37"/>
              <a:gd name="T79" fmla="*/ 2147483646 h 23"/>
              <a:gd name="T80" fmla="*/ 2147483646 w 37"/>
              <a:gd name="T81" fmla="*/ 2147483646 h 23"/>
              <a:gd name="T82" fmla="*/ 2147483646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path>
            </a:pathLst>
          </a:custGeom>
          <a:solidFill>
            <a:srgbClr val="FFFF00"/>
          </a:solidFill>
          <a:ln w="1588">
            <a:solidFill>
              <a:srgbClr val="990000"/>
            </a:solidFill>
            <a:round/>
            <a:headEnd/>
            <a:tailEnd/>
          </a:ln>
        </p:spPr>
        <p:txBody>
          <a:bodyPr/>
          <a:lstStyle/>
          <a:p>
            <a:endParaRPr lang="en-US"/>
          </a:p>
        </p:txBody>
      </p:sp>
      <p:sp>
        <p:nvSpPr>
          <p:cNvPr id="88193" name="Freeform 128"/>
          <p:cNvSpPr>
            <a:spLocks/>
          </p:cNvSpPr>
          <p:nvPr/>
        </p:nvSpPr>
        <p:spPr bwMode="auto">
          <a:xfrm>
            <a:off x="6834188" y="4105275"/>
            <a:ext cx="52387" cy="36513"/>
          </a:xfrm>
          <a:custGeom>
            <a:avLst/>
            <a:gdLst>
              <a:gd name="T0" fmla="*/ 2147483646 w 37"/>
              <a:gd name="T1" fmla="*/ 0 h 23"/>
              <a:gd name="T2" fmla="*/ 2147483646 w 37"/>
              <a:gd name="T3" fmla="*/ 2147483646 h 23"/>
              <a:gd name="T4" fmla="*/ 2147483646 w 37"/>
              <a:gd name="T5" fmla="*/ 2147483646 h 23"/>
              <a:gd name="T6" fmla="*/ 2147483646 w 37"/>
              <a:gd name="T7" fmla="*/ 2147483646 h 23"/>
              <a:gd name="T8" fmla="*/ 2147483646 w 37"/>
              <a:gd name="T9" fmla="*/ 2147483646 h 23"/>
              <a:gd name="T10" fmla="*/ 0 w 37"/>
              <a:gd name="T11" fmla="*/ 2147483646 h 23"/>
              <a:gd name="T12" fmla="*/ 0 w 37"/>
              <a:gd name="T13" fmla="*/ 2147483646 h 23"/>
              <a:gd name="T14" fmla="*/ 0 w 37"/>
              <a:gd name="T15" fmla="*/ 2147483646 h 23"/>
              <a:gd name="T16" fmla="*/ 0 w 37"/>
              <a:gd name="T17" fmla="*/ 2147483646 h 23"/>
              <a:gd name="T18" fmla="*/ 2147483646 w 37"/>
              <a:gd name="T19" fmla="*/ 2147483646 h 23"/>
              <a:gd name="T20" fmla="*/ 2147483646 w 37"/>
              <a:gd name="T21" fmla="*/ 2147483646 h 23"/>
              <a:gd name="T22" fmla="*/ 2147483646 w 37"/>
              <a:gd name="T23" fmla="*/ 2147483646 h 23"/>
              <a:gd name="T24" fmla="*/ 2147483646 w 37"/>
              <a:gd name="T25" fmla="*/ 2147483646 h 23"/>
              <a:gd name="T26" fmla="*/ 2147483646 w 37"/>
              <a:gd name="T27" fmla="*/ 2147483646 h 23"/>
              <a:gd name="T28" fmla="*/ 2147483646 w 37"/>
              <a:gd name="T29" fmla="*/ 2147483646 h 23"/>
              <a:gd name="T30" fmla="*/ 2147483646 w 37"/>
              <a:gd name="T31" fmla="*/ 2147483646 h 23"/>
              <a:gd name="T32" fmla="*/ 2147483646 w 37"/>
              <a:gd name="T33" fmla="*/ 2147483646 h 23"/>
              <a:gd name="T34" fmla="*/ 2147483646 w 37"/>
              <a:gd name="T35" fmla="*/ 2147483646 h 23"/>
              <a:gd name="T36" fmla="*/ 2147483646 w 37"/>
              <a:gd name="T37" fmla="*/ 2147483646 h 23"/>
              <a:gd name="T38" fmla="*/ 2147483646 w 37"/>
              <a:gd name="T39" fmla="*/ 2147483646 h 23"/>
              <a:gd name="T40" fmla="*/ 2147483646 w 37"/>
              <a:gd name="T41" fmla="*/ 2147483646 h 23"/>
              <a:gd name="T42" fmla="*/ 2147483646 w 37"/>
              <a:gd name="T43" fmla="*/ 2147483646 h 23"/>
              <a:gd name="T44" fmla="*/ 2147483646 w 37"/>
              <a:gd name="T45" fmla="*/ 2147483646 h 23"/>
              <a:gd name="T46" fmla="*/ 2147483646 w 37"/>
              <a:gd name="T47" fmla="*/ 2147483646 h 23"/>
              <a:gd name="T48" fmla="*/ 2147483646 w 37"/>
              <a:gd name="T49" fmla="*/ 2147483646 h 23"/>
              <a:gd name="T50" fmla="*/ 2147483646 w 37"/>
              <a:gd name="T51" fmla="*/ 2147483646 h 23"/>
              <a:gd name="T52" fmla="*/ 2147483646 w 37"/>
              <a:gd name="T53" fmla="*/ 2147483646 h 23"/>
              <a:gd name="T54" fmla="*/ 2147483646 w 37"/>
              <a:gd name="T55" fmla="*/ 2147483646 h 23"/>
              <a:gd name="T56" fmla="*/ 2147483646 w 37"/>
              <a:gd name="T57" fmla="*/ 2147483646 h 23"/>
              <a:gd name="T58" fmla="*/ 2147483646 w 37"/>
              <a:gd name="T59" fmla="*/ 2147483646 h 23"/>
              <a:gd name="T60" fmla="*/ 2147483646 w 37"/>
              <a:gd name="T61" fmla="*/ 2147483646 h 23"/>
              <a:gd name="T62" fmla="*/ 2147483646 w 37"/>
              <a:gd name="T63" fmla="*/ 2147483646 h 23"/>
              <a:gd name="T64" fmla="*/ 2147483646 w 37"/>
              <a:gd name="T65" fmla="*/ 2147483646 h 23"/>
              <a:gd name="T66" fmla="*/ 2147483646 w 37"/>
              <a:gd name="T67" fmla="*/ 2147483646 h 23"/>
              <a:gd name="T68" fmla="*/ 2147483646 w 37"/>
              <a:gd name="T69" fmla="*/ 2147483646 h 23"/>
              <a:gd name="T70" fmla="*/ 2147483646 w 37"/>
              <a:gd name="T71" fmla="*/ 2147483646 h 23"/>
              <a:gd name="T72" fmla="*/ 2147483646 w 37"/>
              <a:gd name="T73" fmla="*/ 2147483646 h 23"/>
              <a:gd name="T74" fmla="*/ 2147483646 w 37"/>
              <a:gd name="T75" fmla="*/ 2147483646 h 23"/>
              <a:gd name="T76" fmla="*/ 2147483646 w 37"/>
              <a:gd name="T77" fmla="*/ 2147483646 h 23"/>
              <a:gd name="T78" fmla="*/ 2147483646 w 37"/>
              <a:gd name="T79" fmla="*/ 2147483646 h 23"/>
              <a:gd name="T80" fmla="*/ 2147483646 w 37"/>
              <a:gd name="T81" fmla="*/ 2147483646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23"/>
              <a:gd name="T125" fmla="*/ 37 w 37"/>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path>
            </a:pathLst>
          </a:custGeom>
          <a:solidFill>
            <a:srgbClr val="FFFF00"/>
          </a:solidFill>
          <a:ln w="4763">
            <a:solidFill>
              <a:srgbClr val="990000"/>
            </a:solidFill>
            <a:round/>
            <a:headEnd/>
            <a:tailEnd/>
          </a:ln>
        </p:spPr>
        <p:txBody>
          <a:bodyPr/>
          <a:lstStyle/>
          <a:p>
            <a:endParaRPr lang="en-US"/>
          </a:p>
        </p:txBody>
      </p:sp>
      <p:sp>
        <p:nvSpPr>
          <p:cNvPr id="88194" name="Freeform 129"/>
          <p:cNvSpPr>
            <a:spLocks/>
          </p:cNvSpPr>
          <p:nvPr/>
        </p:nvSpPr>
        <p:spPr bwMode="auto">
          <a:xfrm>
            <a:off x="6838950" y="4057650"/>
            <a:ext cx="88900" cy="47625"/>
          </a:xfrm>
          <a:custGeom>
            <a:avLst/>
            <a:gdLst>
              <a:gd name="T0" fmla="*/ 2147483646 w 64"/>
              <a:gd name="T1" fmla="*/ 2147483646 h 30"/>
              <a:gd name="T2" fmla="*/ 2147483646 w 64"/>
              <a:gd name="T3" fmla="*/ 0 h 30"/>
              <a:gd name="T4" fmla="*/ 2147483646 w 64"/>
              <a:gd name="T5" fmla="*/ 0 h 30"/>
              <a:gd name="T6" fmla="*/ 2147483646 w 64"/>
              <a:gd name="T7" fmla="*/ 2147483646 h 30"/>
              <a:gd name="T8" fmla="*/ 2147483646 w 64"/>
              <a:gd name="T9" fmla="*/ 2147483646 h 30"/>
              <a:gd name="T10" fmla="*/ 2147483646 w 64"/>
              <a:gd name="T11" fmla="*/ 2147483646 h 30"/>
              <a:gd name="T12" fmla="*/ 2147483646 w 64"/>
              <a:gd name="T13" fmla="*/ 2147483646 h 30"/>
              <a:gd name="T14" fmla="*/ 2147483646 w 64"/>
              <a:gd name="T15" fmla="*/ 2147483646 h 30"/>
              <a:gd name="T16" fmla="*/ 0 w 64"/>
              <a:gd name="T17" fmla="*/ 2147483646 h 30"/>
              <a:gd name="T18" fmla="*/ 0 w 64"/>
              <a:gd name="T19" fmla="*/ 2147483646 h 30"/>
              <a:gd name="T20" fmla="*/ 0 w 64"/>
              <a:gd name="T21" fmla="*/ 2147483646 h 30"/>
              <a:gd name="T22" fmla="*/ 0 w 64"/>
              <a:gd name="T23" fmla="*/ 2147483646 h 30"/>
              <a:gd name="T24" fmla="*/ 2147483646 w 64"/>
              <a:gd name="T25" fmla="*/ 2147483646 h 30"/>
              <a:gd name="T26" fmla="*/ 2147483646 w 64"/>
              <a:gd name="T27" fmla="*/ 2147483646 h 30"/>
              <a:gd name="T28" fmla="*/ 2147483646 w 64"/>
              <a:gd name="T29" fmla="*/ 2147483646 h 30"/>
              <a:gd name="T30" fmla="*/ 2147483646 w 64"/>
              <a:gd name="T31" fmla="*/ 2147483646 h 30"/>
              <a:gd name="T32" fmla="*/ 2147483646 w 64"/>
              <a:gd name="T33" fmla="*/ 2147483646 h 30"/>
              <a:gd name="T34" fmla="*/ 2147483646 w 64"/>
              <a:gd name="T35" fmla="*/ 2147483646 h 30"/>
              <a:gd name="T36" fmla="*/ 2147483646 w 64"/>
              <a:gd name="T37" fmla="*/ 2147483646 h 30"/>
              <a:gd name="T38" fmla="*/ 2147483646 w 64"/>
              <a:gd name="T39" fmla="*/ 2147483646 h 30"/>
              <a:gd name="T40" fmla="*/ 2147483646 w 64"/>
              <a:gd name="T41" fmla="*/ 2147483646 h 30"/>
              <a:gd name="T42" fmla="*/ 2147483646 w 64"/>
              <a:gd name="T43" fmla="*/ 2147483646 h 30"/>
              <a:gd name="T44" fmla="*/ 2147483646 w 64"/>
              <a:gd name="T45" fmla="*/ 2147483646 h 30"/>
              <a:gd name="T46" fmla="*/ 2147483646 w 64"/>
              <a:gd name="T47" fmla="*/ 2147483646 h 30"/>
              <a:gd name="T48" fmla="*/ 2147483646 w 64"/>
              <a:gd name="T49" fmla="*/ 2147483646 h 30"/>
              <a:gd name="T50" fmla="*/ 2147483646 w 64"/>
              <a:gd name="T51" fmla="*/ 2147483646 h 30"/>
              <a:gd name="T52" fmla="*/ 2147483646 w 64"/>
              <a:gd name="T53" fmla="*/ 2147483646 h 30"/>
              <a:gd name="T54" fmla="*/ 2147483646 w 64"/>
              <a:gd name="T55" fmla="*/ 2147483646 h 30"/>
              <a:gd name="T56" fmla="*/ 2147483646 w 64"/>
              <a:gd name="T57" fmla="*/ 2147483646 h 30"/>
              <a:gd name="T58" fmla="*/ 2147483646 w 64"/>
              <a:gd name="T59" fmla="*/ 2147483646 h 30"/>
              <a:gd name="T60" fmla="*/ 2147483646 w 64"/>
              <a:gd name="T61" fmla="*/ 2147483646 h 30"/>
              <a:gd name="T62" fmla="*/ 2147483646 w 64"/>
              <a:gd name="T63" fmla="*/ 2147483646 h 30"/>
              <a:gd name="T64" fmla="*/ 2147483646 w 64"/>
              <a:gd name="T65" fmla="*/ 2147483646 h 30"/>
              <a:gd name="T66" fmla="*/ 2147483646 w 64"/>
              <a:gd name="T67" fmla="*/ 2147483646 h 30"/>
              <a:gd name="T68" fmla="*/ 2147483646 w 64"/>
              <a:gd name="T69" fmla="*/ 2147483646 h 30"/>
              <a:gd name="T70" fmla="*/ 2147483646 w 64"/>
              <a:gd name="T71" fmla="*/ 2147483646 h 30"/>
              <a:gd name="T72" fmla="*/ 2147483646 w 64"/>
              <a:gd name="T73" fmla="*/ 2147483646 h 30"/>
              <a:gd name="T74" fmla="*/ 2147483646 w 64"/>
              <a:gd name="T75" fmla="*/ 2147483646 h 30"/>
              <a:gd name="T76" fmla="*/ 2147483646 w 64"/>
              <a:gd name="T77" fmla="*/ 2147483646 h 30"/>
              <a:gd name="T78" fmla="*/ 2147483646 w 64"/>
              <a:gd name="T79" fmla="*/ 2147483646 h 30"/>
              <a:gd name="T80" fmla="*/ 2147483646 w 64"/>
              <a:gd name="T81" fmla="*/ 2147483646 h 30"/>
              <a:gd name="T82" fmla="*/ 2147483646 w 64"/>
              <a:gd name="T83" fmla="*/ 2147483646 h 30"/>
              <a:gd name="T84" fmla="*/ 2147483646 w 64"/>
              <a:gd name="T85" fmla="*/ 2147483646 h 30"/>
              <a:gd name="T86" fmla="*/ 2147483646 w 64"/>
              <a:gd name="T87" fmla="*/ 2147483646 h 30"/>
              <a:gd name="T88" fmla="*/ 2147483646 w 64"/>
              <a:gd name="T89" fmla="*/ 2147483646 h 30"/>
              <a:gd name="T90" fmla="*/ 2147483646 w 64"/>
              <a:gd name="T91" fmla="*/ 2147483646 h 30"/>
              <a:gd name="T92" fmla="*/ 2147483646 w 64"/>
              <a:gd name="T93" fmla="*/ 2147483646 h 30"/>
              <a:gd name="T94" fmla="*/ 2147483646 w 64"/>
              <a:gd name="T95" fmla="*/ 2147483646 h 30"/>
              <a:gd name="T96" fmla="*/ 2147483646 w 64"/>
              <a:gd name="T97" fmla="*/ 2147483646 h 30"/>
              <a:gd name="T98" fmla="*/ 2147483646 w 64"/>
              <a:gd name="T99" fmla="*/ 2147483646 h 30"/>
              <a:gd name="T100" fmla="*/ 2147483646 w 64"/>
              <a:gd name="T101" fmla="*/ 2147483646 h 30"/>
              <a:gd name="T102" fmla="*/ 2147483646 w 64"/>
              <a:gd name="T103" fmla="*/ 2147483646 h 30"/>
              <a:gd name="T104" fmla="*/ 2147483646 w 64"/>
              <a:gd name="T105" fmla="*/ 2147483646 h 30"/>
              <a:gd name="T106" fmla="*/ 2147483646 w 64"/>
              <a:gd name="T107" fmla="*/ 2147483646 h 30"/>
              <a:gd name="T108" fmla="*/ 2147483646 w 64"/>
              <a:gd name="T109" fmla="*/ 2147483646 h 30"/>
              <a:gd name="T110" fmla="*/ 2147483646 w 64"/>
              <a:gd name="T111" fmla="*/ 2147483646 h 30"/>
              <a:gd name="T112" fmla="*/ 2147483646 w 64"/>
              <a:gd name="T113" fmla="*/ 2147483646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5" name="Freeform 130"/>
          <p:cNvSpPr>
            <a:spLocks/>
          </p:cNvSpPr>
          <p:nvPr/>
        </p:nvSpPr>
        <p:spPr bwMode="auto">
          <a:xfrm>
            <a:off x="6838950" y="4057650"/>
            <a:ext cx="88900" cy="47625"/>
          </a:xfrm>
          <a:custGeom>
            <a:avLst/>
            <a:gdLst>
              <a:gd name="T0" fmla="*/ 2147483646 w 64"/>
              <a:gd name="T1" fmla="*/ 2147483646 h 30"/>
              <a:gd name="T2" fmla="*/ 2147483646 w 64"/>
              <a:gd name="T3" fmla="*/ 0 h 30"/>
              <a:gd name="T4" fmla="*/ 2147483646 w 64"/>
              <a:gd name="T5" fmla="*/ 0 h 30"/>
              <a:gd name="T6" fmla="*/ 2147483646 w 64"/>
              <a:gd name="T7" fmla="*/ 2147483646 h 30"/>
              <a:gd name="T8" fmla="*/ 2147483646 w 64"/>
              <a:gd name="T9" fmla="*/ 2147483646 h 30"/>
              <a:gd name="T10" fmla="*/ 2147483646 w 64"/>
              <a:gd name="T11" fmla="*/ 2147483646 h 30"/>
              <a:gd name="T12" fmla="*/ 2147483646 w 64"/>
              <a:gd name="T13" fmla="*/ 2147483646 h 30"/>
              <a:gd name="T14" fmla="*/ 2147483646 w 64"/>
              <a:gd name="T15" fmla="*/ 2147483646 h 30"/>
              <a:gd name="T16" fmla="*/ 0 w 64"/>
              <a:gd name="T17" fmla="*/ 2147483646 h 30"/>
              <a:gd name="T18" fmla="*/ 0 w 64"/>
              <a:gd name="T19" fmla="*/ 2147483646 h 30"/>
              <a:gd name="T20" fmla="*/ 0 w 64"/>
              <a:gd name="T21" fmla="*/ 2147483646 h 30"/>
              <a:gd name="T22" fmla="*/ 0 w 64"/>
              <a:gd name="T23" fmla="*/ 2147483646 h 30"/>
              <a:gd name="T24" fmla="*/ 2147483646 w 64"/>
              <a:gd name="T25" fmla="*/ 2147483646 h 30"/>
              <a:gd name="T26" fmla="*/ 2147483646 w 64"/>
              <a:gd name="T27" fmla="*/ 2147483646 h 30"/>
              <a:gd name="T28" fmla="*/ 2147483646 w 64"/>
              <a:gd name="T29" fmla="*/ 2147483646 h 30"/>
              <a:gd name="T30" fmla="*/ 2147483646 w 64"/>
              <a:gd name="T31" fmla="*/ 2147483646 h 30"/>
              <a:gd name="T32" fmla="*/ 2147483646 w 64"/>
              <a:gd name="T33" fmla="*/ 2147483646 h 30"/>
              <a:gd name="T34" fmla="*/ 2147483646 w 64"/>
              <a:gd name="T35" fmla="*/ 2147483646 h 30"/>
              <a:gd name="T36" fmla="*/ 2147483646 w 64"/>
              <a:gd name="T37" fmla="*/ 2147483646 h 30"/>
              <a:gd name="T38" fmla="*/ 2147483646 w 64"/>
              <a:gd name="T39" fmla="*/ 2147483646 h 30"/>
              <a:gd name="T40" fmla="*/ 2147483646 w 64"/>
              <a:gd name="T41" fmla="*/ 2147483646 h 30"/>
              <a:gd name="T42" fmla="*/ 2147483646 w 64"/>
              <a:gd name="T43" fmla="*/ 2147483646 h 30"/>
              <a:gd name="T44" fmla="*/ 2147483646 w 64"/>
              <a:gd name="T45" fmla="*/ 2147483646 h 30"/>
              <a:gd name="T46" fmla="*/ 2147483646 w 64"/>
              <a:gd name="T47" fmla="*/ 2147483646 h 30"/>
              <a:gd name="T48" fmla="*/ 2147483646 w 64"/>
              <a:gd name="T49" fmla="*/ 2147483646 h 30"/>
              <a:gd name="T50" fmla="*/ 2147483646 w 64"/>
              <a:gd name="T51" fmla="*/ 2147483646 h 30"/>
              <a:gd name="T52" fmla="*/ 2147483646 w 64"/>
              <a:gd name="T53" fmla="*/ 2147483646 h 30"/>
              <a:gd name="T54" fmla="*/ 2147483646 w 64"/>
              <a:gd name="T55" fmla="*/ 2147483646 h 30"/>
              <a:gd name="T56" fmla="*/ 2147483646 w 64"/>
              <a:gd name="T57" fmla="*/ 2147483646 h 30"/>
              <a:gd name="T58" fmla="*/ 2147483646 w 64"/>
              <a:gd name="T59" fmla="*/ 2147483646 h 30"/>
              <a:gd name="T60" fmla="*/ 2147483646 w 64"/>
              <a:gd name="T61" fmla="*/ 2147483646 h 30"/>
              <a:gd name="T62" fmla="*/ 2147483646 w 64"/>
              <a:gd name="T63" fmla="*/ 2147483646 h 30"/>
              <a:gd name="T64" fmla="*/ 2147483646 w 64"/>
              <a:gd name="T65" fmla="*/ 2147483646 h 30"/>
              <a:gd name="T66" fmla="*/ 2147483646 w 64"/>
              <a:gd name="T67" fmla="*/ 2147483646 h 30"/>
              <a:gd name="T68" fmla="*/ 2147483646 w 64"/>
              <a:gd name="T69" fmla="*/ 2147483646 h 30"/>
              <a:gd name="T70" fmla="*/ 2147483646 w 64"/>
              <a:gd name="T71" fmla="*/ 2147483646 h 30"/>
              <a:gd name="T72" fmla="*/ 2147483646 w 64"/>
              <a:gd name="T73" fmla="*/ 2147483646 h 30"/>
              <a:gd name="T74" fmla="*/ 2147483646 w 64"/>
              <a:gd name="T75" fmla="*/ 2147483646 h 30"/>
              <a:gd name="T76" fmla="*/ 2147483646 w 64"/>
              <a:gd name="T77" fmla="*/ 2147483646 h 30"/>
              <a:gd name="T78" fmla="*/ 2147483646 w 64"/>
              <a:gd name="T79" fmla="*/ 2147483646 h 30"/>
              <a:gd name="T80" fmla="*/ 2147483646 w 64"/>
              <a:gd name="T81" fmla="*/ 2147483646 h 30"/>
              <a:gd name="T82" fmla="*/ 2147483646 w 64"/>
              <a:gd name="T83" fmla="*/ 2147483646 h 30"/>
              <a:gd name="T84" fmla="*/ 2147483646 w 64"/>
              <a:gd name="T85" fmla="*/ 2147483646 h 30"/>
              <a:gd name="T86" fmla="*/ 2147483646 w 64"/>
              <a:gd name="T87" fmla="*/ 2147483646 h 30"/>
              <a:gd name="T88" fmla="*/ 2147483646 w 64"/>
              <a:gd name="T89" fmla="*/ 2147483646 h 30"/>
              <a:gd name="T90" fmla="*/ 2147483646 w 64"/>
              <a:gd name="T91" fmla="*/ 2147483646 h 30"/>
              <a:gd name="T92" fmla="*/ 2147483646 w 64"/>
              <a:gd name="T93" fmla="*/ 2147483646 h 30"/>
              <a:gd name="T94" fmla="*/ 2147483646 w 64"/>
              <a:gd name="T95" fmla="*/ 2147483646 h 30"/>
              <a:gd name="T96" fmla="*/ 2147483646 w 64"/>
              <a:gd name="T97" fmla="*/ 2147483646 h 30"/>
              <a:gd name="T98" fmla="*/ 2147483646 w 64"/>
              <a:gd name="T99" fmla="*/ 2147483646 h 30"/>
              <a:gd name="T100" fmla="*/ 2147483646 w 64"/>
              <a:gd name="T101" fmla="*/ 2147483646 h 30"/>
              <a:gd name="T102" fmla="*/ 2147483646 w 64"/>
              <a:gd name="T103" fmla="*/ 2147483646 h 30"/>
              <a:gd name="T104" fmla="*/ 2147483646 w 64"/>
              <a:gd name="T105" fmla="*/ 2147483646 h 30"/>
              <a:gd name="T106" fmla="*/ 2147483646 w 64"/>
              <a:gd name="T107" fmla="*/ 2147483646 h 30"/>
              <a:gd name="T108" fmla="*/ 2147483646 w 64"/>
              <a:gd name="T109" fmla="*/ 2147483646 h 30"/>
              <a:gd name="T110" fmla="*/ 2147483646 w 64"/>
              <a:gd name="T111" fmla="*/ 2147483646 h 30"/>
              <a:gd name="T112" fmla="*/ 2147483646 w 64"/>
              <a:gd name="T113" fmla="*/ 2147483646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path>
            </a:pathLst>
          </a:custGeom>
          <a:solidFill>
            <a:srgbClr val="FFFF00"/>
          </a:solidFill>
          <a:ln w="4763">
            <a:solidFill>
              <a:srgbClr val="990000"/>
            </a:solidFill>
            <a:round/>
            <a:headEnd/>
            <a:tailEnd/>
          </a:ln>
        </p:spPr>
        <p:txBody>
          <a:bodyPr/>
          <a:lstStyle/>
          <a:p>
            <a:endParaRPr lang="en-US"/>
          </a:p>
        </p:txBody>
      </p:sp>
      <p:sp>
        <p:nvSpPr>
          <p:cNvPr id="88196" name="Freeform 131"/>
          <p:cNvSpPr>
            <a:spLocks/>
          </p:cNvSpPr>
          <p:nvPr/>
        </p:nvSpPr>
        <p:spPr bwMode="auto">
          <a:xfrm>
            <a:off x="6896100" y="4110038"/>
            <a:ext cx="31750" cy="36512"/>
          </a:xfrm>
          <a:custGeom>
            <a:avLst/>
            <a:gdLst>
              <a:gd name="T0" fmla="*/ 2147483646 w 23"/>
              <a:gd name="T1" fmla="*/ 0 h 23"/>
              <a:gd name="T2" fmla="*/ 2147483646 w 23"/>
              <a:gd name="T3" fmla="*/ 2147483646 h 23"/>
              <a:gd name="T4" fmla="*/ 2147483646 w 23"/>
              <a:gd name="T5" fmla="*/ 2147483646 h 23"/>
              <a:gd name="T6" fmla="*/ 2147483646 w 23"/>
              <a:gd name="T7" fmla="*/ 2147483646 h 23"/>
              <a:gd name="T8" fmla="*/ 2147483646 w 23"/>
              <a:gd name="T9" fmla="*/ 2147483646 h 23"/>
              <a:gd name="T10" fmla="*/ 0 w 23"/>
              <a:gd name="T11" fmla="*/ 2147483646 h 23"/>
              <a:gd name="T12" fmla="*/ 0 w 23"/>
              <a:gd name="T13" fmla="*/ 2147483646 h 23"/>
              <a:gd name="T14" fmla="*/ 0 w 23"/>
              <a:gd name="T15" fmla="*/ 2147483646 h 23"/>
              <a:gd name="T16" fmla="*/ 0 w 23"/>
              <a:gd name="T17" fmla="*/ 2147483646 h 23"/>
              <a:gd name="T18" fmla="*/ 2147483646 w 23"/>
              <a:gd name="T19" fmla="*/ 2147483646 h 23"/>
              <a:gd name="T20" fmla="*/ 2147483646 w 23"/>
              <a:gd name="T21" fmla="*/ 2147483646 h 23"/>
              <a:gd name="T22" fmla="*/ 2147483646 w 23"/>
              <a:gd name="T23" fmla="*/ 2147483646 h 23"/>
              <a:gd name="T24" fmla="*/ 2147483646 w 23"/>
              <a:gd name="T25" fmla="*/ 2147483646 h 23"/>
              <a:gd name="T26" fmla="*/ 2147483646 w 23"/>
              <a:gd name="T27" fmla="*/ 2147483646 h 23"/>
              <a:gd name="T28" fmla="*/ 2147483646 w 23"/>
              <a:gd name="T29" fmla="*/ 2147483646 h 23"/>
              <a:gd name="T30" fmla="*/ 2147483646 w 23"/>
              <a:gd name="T31" fmla="*/ 2147483646 h 23"/>
              <a:gd name="T32" fmla="*/ 2147483646 w 23"/>
              <a:gd name="T33" fmla="*/ 2147483646 h 23"/>
              <a:gd name="T34" fmla="*/ 2147483646 w 23"/>
              <a:gd name="T35" fmla="*/ 2147483646 h 23"/>
              <a:gd name="T36" fmla="*/ 2147483646 w 23"/>
              <a:gd name="T37" fmla="*/ 2147483646 h 23"/>
              <a:gd name="T38" fmla="*/ 2147483646 w 23"/>
              <a:gd name="T39" fmla="*/ 2147483646 h 23"/>
              <a:gd name="T40" fmla="*/ 2147483646 w 23"/>
              <a:gd name="T41" fmla="*/ 2147483646 h 23"/>
              <a:gd name="T42" fmla="*/ 2147483646 w 23"/>
              <a:gd name="T43" fmla="*/ 2147483646 h 23"/>
              <a:gd name="T44" fmla="*/ 2147483646 w 23"/>
              <a:gd name="T45" fmla="*/ 2147483646 h 23"/>
              <a:gd name="T46" fmla="*/ 2147483646 w 23"/>
              <a:gd name="T47" fmla="*/ 2147483646 h 23"/>
              <a:gd name="T48" fmla="*/ 2147483646 w 23"/>
              <a:gd name="T49" fmla="*/ 2147483646 h 23"/>
              <a:gd name="T50" fmla="*/ 2147483646 w 23"/>
              <a:gd name="T51" fmla="*/ 2147483646 h 23"/>
              <a:gd name="T52" fmla="*/ 2147483646 w 23"/>
              <a:gd name="T53" fmla="*/ 0 h 23"/>
              <a:gd name="T54" fmla="*/ 2147483646 w 23"/>
              <a:gd name="T55" fmla="*/ 0 h 23"/>
              <a:gd name="T56" fmla="*/ 2147483646 w 23"/>
              <a:gd name="T57" fmla="*/ 0 h 23"/>
              <a:gd name="T58" fmla="*/ 2147483646 w 23"/>
              <a:gd name="T59" fmla="*/ 0 h 23"/>
              <a:gd name="T60" fmla="*/ 2147483646 w 23"/>
              <a:gd name="T61" fmla="*/ 0 h 23"/>
              <a:gd name="T62" fmla="*/ 2147483646 w 23"/>
              <a:gd name="T63" fmla="*/ 0 h 23"/>
              <a:gd name="T64" fmla="*/ 2147483646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7" name="Freeform 132"/>
          <p:cNvSpPr>
            <a:spLocks/>
          </p:cNvSpPr>
          <p:nvPr/>
        </p:nvSpPr>
        <p:spPr bwMode="auto">
          <a:xfrm>
            <a:off x="6896100" y="4110038"/>
            <a:ext cx="31750" cy="36512"/>
          </a:xfrm>
          <a:custGeom>
            <a:avLst/>
            <a:gdLst>
              <a:gd name="T0" fmla="*/ 2147483646 w 23"/>
              <a:gd name="T1" fmla="*/ 0 h 23"/>
              <a:gd name="T2" fmla="*/ 2147483646 w 23"/>
              <a:gd name="T3" fmla="*/ 2147483646 h 23"/>
              <a:gd name="T4" fmla="*/ 2147483646 w 23"/>
              <a:gd name="T5" fmla="*/ 2147483646 h 23"/>
              <a:gd name="T6" fmla="*/ 2147483646 w 23"/>
              <a:gd name="T7" fmla="*/ 2147483646 h 23"/>
              <a:gd name="T8" fmla="*/ 2147483646 w 23"/>
              <a:gd name="T9" fmla="*/ 2147483646 h 23"/>
              <a:gd name="T10" fmla="*/ 0 w 23"/>
              <a:gd name="T11" fmla="*/ 2147483646 h 23"/>
              <a:gd name="T12" fmla="*/ 0 w 23"/>
              <a:gd name="T13" fmla="*/ 2147483646 h 23"/>
              <a:gd name="T14" fmla="*/ 0 w 23"/>
              <a:gd name="T15" fmla="*/ 2147483646 h 23"/>
              <a:gd name="T16" fmla="*/ 0 w 23"/>
              <a:gd name="T17" fmla="*/ 2147483646 h 23"/>
              <a:gd name="T18" fmla="*/ 2147483646 w 23"/>
              <a:gd name="T19" fmla="*/ 2147483646 h 23"/>
              <a:gd name="T20" fmla="*/ 2147483646 w 23"/>
              <a:gd name="T21" fmla="*/ 2147483646 h 23"/>
              <a:gd name="T22" fmla="*/ 2147483646 w 23"/>
              <a:gd name="T23" fmla="*/ 2147483646 h 23"/>
              <a:gd name="T24" fmla="*/ 2147483646 w 23"/>
              <a:gd name="T25" fmla="*/ 2147483646 h 23"/>
              <a:gd name="T26" fmla="*/ 2147483646 w 23"/>
              <a:gd name="T27" fmla="*/ 2147483646 h 23"/>
              <a:gd name="T28" fmla="*/ 2147483646 w 23"/>
              <a:gd name="T29" fmla="*/ 2147483646 h 23"/>
              <a:gd name="T30" fmla="*/ 2147483646 w 23"/>
              <a:gd name="T31" fmla="*/ 2147483646 h 23"/>
              <a:gd name="T32" fmla="*/ 2147483646 w 23"/>
              <a:gd name="T33" fmla="*/ 2147483646 h 23"/>
              <a:gd name="T34" fmla="*/ 2147483646 w 23"/>
              <a:gd name="T35" fmla="*/ 2147483646 h 23"/>
              <a:gd name="T36" fmla="*/ 2147483646 w 23"/>
              <a:gd name="T37" fmla="*/ 2147483646 h 23"/>
              <a:gd name="T38" fmla="*/ 2147483646 w 23"/>
              <a:gd name="T39" fmla="*/ 2147483646 h 23"/>
              <a:gd name="T40" fmla="*/ 2147483646 w 23"/>
              <a:gd name="T41" fmla="*/ 2147483646 h 23"/>
              <a:gd name="T42" fmla="*/ 2147483646 w 23"/>
              <a:gd name="T43" fmla="*/ 2147483646 h 23"/>
              <a:gd name="T44" fmla="*/ 2147483646 w 23"/>
              <a:gd name="T45" fmla="*/ 2147483646 h 23"/>
              <a:gd name="T46" fmla="*/ 2147483646 w 23"/>
              <a:gd name="T47" fmla="*/ 2147483646 h 23"/>
              <a:gd name="T48" fmla="*/ 2147483646 w 23"/>
              <a:gd name="T49" fmla="*/ 2147483646 h 23"/>
              <a:gd name="T50" fmla="*/ 2147483646 w 23"/>
              <a:gd name="T51" fmla="*/ 2147483646 h 23"/>
              <a:gd name="T52" fmla="*/ 2147483646 w 23"/>
              <a:gd name="T53" fmla="*/ 0 h 23"/>
              <a:gd name="T54" fmla="*/ 2147483646 w 23"/>
              <a:gd name="T55" fmla="*/ 0 h 23"/>
              <a:gd name="T56" fmla="*/ 2147483646 w 23"/>
              <a:gd name="T57" fmla="*/ 0 h 23"/>
              <a:gd name="T58" fmla="*/ 2147483646 w 23"/>
              <a:gd name="T59" fmla="*/ 0 h 23"/>
              <a:gd name="T60" fmla="*/ 2147483646 w 23"/>
              <a:gd name="T61" fmla="*/ 0 h 23"/>
              <a:gd name="T62" fmla="*/ 2147483646 w 23"/>
              <a:gd name="T63" fmla="*/ 0 h 23"/>
              <a:gd name="T64" fmla="*/ 2147483646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path>
            </a:pathLst>
          </a:custGeom>
          <a:solidFill>
            <a:srgbClr val="FFFF00"/>
          </a:solidFill>
          <a:ln w="4763">
            <a:solidFill>
              <a:srgbClr val="990000"/>
            </a:solidFill>
            <a:round/>
            <a:headEnd/>
            <a:tailEnd/>
          </a:ln>
        </p:spPr>
        <p:txBody>
          <a:bodyPr/>
          <a:lstStyle/>
          <a:p>
            <a:endParaRPr lang="en-US"/>
          </a:p>
        </p:txBody>
      </p:sp>
      <p:sp>
        <p:nvSpPr>
          <p:cNvPr id="88198" name="Freeform 133"/>
          <p:cNvSpPr>
            <a:spLocks/>
          </p:cNvSpPr>
          <p:nvPr/>
        </p:nvSpPr>
        <p:spPr bwMode="auto">
          <a:xfrm>
            <a:off x="6813550" y="4195763"/>
            <a:ext cx="55563" cy="53975"/>
          </a:xfrm>
          <a:custGeom>
            <a:avLst/>
            <a:gdLst>
              <a:gd name="T0" fmla="*/ 2147483646 w 40"/>
              <a:gd name="T1" fmla="*/ 2147483646 h 34"/>
              <a:gd name="T2" fmla="*/ 2147483646 w 40"/>
              <a:gd name="T3" fmla="*/ 2147483646 h 34"/>
              <a:gd name="T4" fmla="*/ 2147483646 w 40"/>
              <a:gd name="T5" fmla="*/ 2147483646 h 34"/>
              <a:gd name="T6" fmla="*/ 2147483646 w 40"/>
              <a:gd name="T7" fmla="*/ 0 h 34"/>
              <a:gd name="T8" fmla="*/ 2147483646 w 40"/>
              <a:gd name="T9" fmla="*/ 0 h 34"/>
              <a:gd name="T10" fmla="*/ 2147483646 w 40"/>
              <a:gd name="T11" fmla="*/ 0 h 34"/>
              <a:gd name="T12" fmla="*/ 2147483646 w 40"/>
              <a:gd name="T13" fmla="*/ 0 h 34"/>
              <a:gd name="T14" fmla="*/ 2147483646 w 40"/>
              <a:gd name="T15" fmla="*/ 2147483646 h 34"/>
              <a:gd name="T16" fmla="*/ 2147483646 w 40"/>
              <a:gd name="T17" fmla="*/ 2147483646 h 34"/>
              <a:gd name="T18" fmla="*/ 2147483646 w 40"/>
              <a:gd name="T19" fmla="*/ 2147483646 h 34"/>
              <a:gd name="T20" fmla="*/ 0 w 40"/>
              <a:gd name="T21" fmla="*/ 2147483646 h 34"/>
              <a:gd name="T22" fmla="*/ 0 w 40"/>
              <a:gd name="T23" fmla="*/ 2147483646 h 34"/>
              <a:gd name="T24" fmla="*/ 0 w 40"/>
              <a:gd name="T25" fmla="*/ 2147483646 h 34"/>
              <a:gd name="T26" fmla="*/ 0 w 40"/>
              <a:gd name="T27" fmla="*/ 2147483646 h 34"/>
              <a:gd name="T28" fmla="*/ 0 w 40"/>
              <a:gd name="T29" fmla="*/ 2147483646 h 34"/>
              <a:gd name="T30" fmla="*/ 0 w 40"/>
              <a:gd name="T31" fmla="*/ 2147483646 h 34"/>
              <a:gd name="T32" fmla="*/ 0 w 40"/>
              <a:gd name="T33" fmla="*/ 2147483646 h 34"/>
              <a:gd name="T34" fmla="*/ 2147483646 w 40"/>
              <a:gd name="T35" fmla="*/ 2147483646 h 34"/>
              <a:gd name="T36" fmla="*/ 2147483646 w 40"/>
              <a:gd name="T37" fmla="*/ 2147483646 h 34"/>
              <a:gd name="T38" fmla="*/ 2147483646 w 40"/>
              <a:gd name="T39" fmla="*/ 2147483646 h 34"/>
              <a:gd name="T40" fmla="*/ 2147483646 w 40"/>
              <a:gd name="T41" fmla="*/ 2147483646 h 34"/>
              <a:gd name="T42" fmla="*/ 2147483646 w 40"/>
              <a:gd name="T43" fmla="*/ 2147483646 h 34"/>
              <a:gd name="T44" fmla="*/ 2147483646 w 40"/>
              <a:gd name="T45" fmla="*/ 2147483646 h 34"/>
              <a:gd name="T46" fmla="*/ 2147483646 w 40"/>
              <a:gd name="T47" fmla="*/ 2147483646 h 34"/>
              <a:gd name="T48" fmla="*/ 2147483646 w 40"/>
              <a:gd name="T49" fmla="*/ 2147483646 h 34"/>
              <a:gd name="T50" fmla="*/ 2147483646 w 40"/>
              <a:gd name="T51" fmla="*/ 2147483646 h 34"/>
              <a:gd name="T52" fmla="*/ 2147483646 w 40"/>
              <a:gd name="T53" fmla="*/ 2147483646 h 34"/>
              <a:gd name="T54" fmla="*/ 2147483646 w 40"/>
              <a:gd name="T55" fmla="*/ 2147483646 h 34"/>
              <a:gd name="T56" fmla="*/ 2147483646 w 40"/>
              <a:gd name="T57" fmla="*/ 2147483646 h 34"/>
              <a:gd name="T58" fmla="*/ 2147483646 w 40"/>
              <a:gd name="T59" fmla="*/ 2147483646 h 34"/>
              <a:gd name="T60" fmla="*/ 2147483646 w 40"/>
              <a:gd name="T61" fmla="*/ 2147483646 h 34"/>
              <a:gd name="T62" fmla="*/ 2147483646 w 40"/>
              <a:gd name="T63" fmla="*/ 2147483646 h 34"/>
              <a:gd name="T64" fmla="*/ 2147483646 w 40"/>
              <a:gd name="T65" fmla="*/ 2147483646 h 34"/>
              <a:gd name="T66" fmla="*/ 2147483646 w 40"/>
              <a:gd name="T67" fmla="*/ 2147483646 h 34"/>
              <a:gd name="T68" fmla="*/ 2147483646 w 40"/>
              <a:gd name="T69" fmla="*/ 2147483646 h 34"/>
              <a:gd name="T70" fmla="*/ 2147483646 w 40"/>
              <a:gd name="T71" fmla="*/ 2147483646 h 34"/>
              <a:gd name="T72" fmla="*/ 2147483646 w 40"/>
              <a:gd name="T73" fmla="*/ 2147483646 h 34"/>
              <a:gd name="T74" fmla="*/ 2147483646 w 40"/>
              <a:gd name="T75" fmla="*/ 2147483646 h 34"/>
              <a:gd name="T76" fmla="*/ 2147483646 w 40"/>
              <a:gd name="T77" fmla="*/ 2147483646 h 34"/>
              <a:gd name="T78" fmla="*/ 2147483646 w 40"/>
              <a:gd name="T79" fmla="*/ 2147483646 h 34"/>
              <a:gd name="T80" fmla="*/ 2147483646 w 40"/>
              <a:gd name="T81" fmla="*/ 2147483646 h 34"/>
              <a:gd name="T82" fmla="*/ 2147483646 w 40"/>
              <a:gd name="T83" fmla="*/ 2147483646 h 34"/>
              <a:gd name="T84" fmla="*/ 2147483646 w 40"/>
              <a:gd name="T85" fmla="*/ 2147483646 h 34"/>
              <a:gd name="T86" fmla="*/ 2147483646 w 40"/>
              <a:gd name="T87" fmla="*/ 2147483646 h 34"/>
              <a:gd name="T88" fmla="*/ 2147483646 w 40"/>
              <a:gd name="T89" fmla="*/ 2147483646 h 34"/>
              <a:gd name="T90" fmla="*/ 2147483646 w 40"/>
              <a:gd name="T91" fmla="*/ 2147483646 h 34"/>
              <a:gd name="T92" fmla="*/ 2147483646 w 40"/>
              <a:gd name="T93" fmla="*/ 2147483646 h 34"/>
              <a:gd name="T94" fmla="*/ 2147483646 w 40"/>
              <a:gd name="T95" fmla="*/ 2147483646 h 34"/>
              <a:gd name="T96" fmla="*/ 2147483646 w 40"/>
              <a:gd name="T97" fmla="*/ 2147483646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9" name="Freeform 134"/>
          <p:cNvSpPr>
            <a:spLocks/>
          </p:cNvSpPr>
          <p:nvPr/>
        </p:nvSpPr>
        <p:spPr bwMode="auto">
          <a:xfrm>
            <a:off x="6813550" y="4195763"/>
            <a:ext cx="55563" cy="53975"/>
          </a:xfrm>
          <a:custGeom>
            <a:avLst/>
            <a:gdLst>
              <a:gd name="T0" fmla="*/ 2147483646 w 40"/>
              <a:gd name="T1" fmla="*/ 2147483646 h 34"/>
              <a:gd name="T2" fmla="*/ 2147483646 w 40"/>
              <a:gd name="T3" fmla="*/ 2147483646 h 34"/>
              <a:gd name="T4" fmla="*/ 2147483646 w 40"/>
              <a:gd name="T5" fmla="*/ 2147483646 h 34"/>
              <a:gd name="T6" fmla="*/ 2147483646 w 40"/>
              <a:gd name="T7" fmla="*/ 0 h 34"/>
              <a:gd name="T8" fmla="*/ 2147483646 w 40"/>
              <a:gd name="T9" fmla="*/ 0 h 34"/>
              <a:gd name="T10" fmla="*/ 2147483646 w 40"/>
              <a:gd name="T11" fmla="*/ 0 h 34"/>
              <a:gd name="T12" fmla="*/ 2147483646 w 40"/>
              <a:gd name="T13" fmla="*/ 0 h 34"/>
              <a:gd name="T14" fmla="*/ 2147483646 w 40"/>
              <a:gd name="T15" fmla="*/ 2147483646 h 34"/>
              <a:gd name="T16" fmla="*/ 2147483646 w 40"/>
              <a:gd name="T17" fmla="*/ 2147483646 h 34"/>
              <a:gd name="T18" fmla="*/ 2147483646 w 40"/>
              <a:gd name="T19" fmla="*/ 2147483646 h 34"/>
              <a:gd name="T20" fmla="*/ 0 w 40"/>
              <a:gd name="T21" fmla="*/ 2147483646 h 34"/>
              <a:gd name="T22" fmla="*/ 0 w 40"/>
              <a:gd name="T23" fmla="*/ 2147483646 h 34"/>
              <a:gd name="T24" fmla="*/ 0 w 40"/>
              <a:gd name="T25" fmla="*/ 2147483646 h 34"/>
              <a:gd name="T26" fmla="*/ 0 w 40"/>
              <a:gd name="T27" fmla="*/ 2147483646 h 34"/>
              <a:gd name="T28" fmla="*/ 0 w 40"/>
              <a:gd name="T29" fmla="*/ 2147483646 h 34"/>
              <a:gd name="T30" fmla="*/ 0 w 40"/>
              <a:gd name="T31" fmla="*/ 2147483646 h 34"/>
              <a:gd name="T32" fmla="*/ 0 w 40"/>
              <a:gd name="T33" fmla="*/ 2147483646 h 34"/>
              <a:gd name="T34" fmla="*/ 2147483646 w 40"/>
              <a:gd name="T35" fmla="*/ 2147483646 h 34"/>
              <a:gd name="T36" fmla="*/ 2147483646 w 40"/>
              <a:gd name="T37" fmla="*/ 2147483646 h 34"/>
              <a:gd name="T38" fmla="*/ 2147483646 w 40"/>
              <a:gd name="T39" fmla="*/ 2147483646 h 34"/>
              <a:gd name="T40" fmla="*/ 2147483646 w 40"/>
              <a:gd name="T41" fmla="*/ 2147483646 h 34"/>
              <a:gd name="T42" fmla="*/ 2147483646 w 40"/>
              <a:gd name="T43" fmla="*/ 2147483646 h 34"/>
              <a:gd name="T44" fmla="*/ 2147483646 w 40"/>
              <a:gd name="T45" fmla="*/ 2147483646 h 34"/>
              <a:gd name="T46" fmla="*/ 2147483646 w 40"/>
              <a:gd name="T47" fmla="*/ 2147483646 h 34"/>
              <a:gd name="T48" fmla="*/ 2147483646 w 40"/>
              <a:gd name="T49" fmla="*/ 2147483646 h 34"/>
              <a:gd name="T50" fmla="*/ 2147483646 w 40"/>
              <a:gd name="T51" fmla="*/ 2147483646 h 34"/>
              <a:gd name="T52" fmla="*/ 2147483646 w 40"/>
              <a:gd name="T53" fmla="*/ 2147483646 h 34"/>
              <a:gd name="T54" fmla="*/ 2147483646 w 40"/>
              <a:gd name="T55" fmla="*/ 2147483646 h 34"/>
              <a:gd name="T56" fmla="*/ 2147483646 w 40"/>
              <a:gd name="T57" fmla="*/ 2147483646 h 34"/>
              <a:gd name="T58" fmla="*/ 2147483646 w 40"/>
              <a:gd name="T59" fmla="*/ 2147483646 h 34"/>
              <a:gd name="T60" fmla="*/ 2147483646 w 40"/>
              <a:gd name="T61" fmla="*/ 2147483646 h 34"/>
              <a:gd name="T62" fmla="*/ 2147483646 w 40"/>
              <a:gd name="T63" fmla="*/ 2147483646 h 34"/>
              <a:gd name="T64" fmla="*/ 2147483646 w 40"/>
              <a:gd name="T65" fmla="*/ 2147483646 h 34"/>
              <a:gd name="T66" fmla="*/ 2147483646 w 40"/>
              <a:gd name="T67" fmla="*/ 2147483646 h 34"/>
              <a:gd name="T68" fmla="*/ 2147483646 w 40"/>
              <a:gd name="T69" fmla="*/ 2147483646 h 34"/>
              <a:gd name="T70" fmla="*/ 2147483646 w 40"/>
              <a:gd name="T71" fmla="*/ 2147483646 h 34"/>
              <a:gd name="T72" fmla="*/ 2147483646 w 40"/>
              <a:gd name="T73" fmla="*/ 2147483646 h 34"/>
              <a:gd name="T74" fmla="*/ 2147483646 w 40"/>
              <a:gd name="T75" fmla="*/ 2147483646 h 34"/>
              <a:gd name="T76" fmla="*/ 2147483646 w 40"/>
              <a:gd name="T77" fmla="*/ 2147483646 h 34"/>
              <a:gd name="T78" fmla="*/ 2147483646 w 40"/>
              <a:gd name="T79" fmla="*/ 2147483646 h 34"/>
              <a:gd name="T80" fmla="*/ 2147483646 w 40"/>
              <a:gd name="T81" fmla="*/ 2147483646 h 34"/>
              <a:gd name="T82" fmla="*/ 2147483646 w 40"/>
              <a:gd name="T83" fmla="*/ 2147483646 h 34"/>
              <a:gd name="T84" fmla="*/ 2147483646 w 40"/>
              <a:gd name="T85" fmla="*/ 2147483646 h 34"/>
              <a:gd name="T86" fmla="*/ 2147483646 w 40"/>
              <a:gd name="T87" fmla="*/ 2147483646 h 34"/>
              <a:gd name="T88" fmla="*/ 2147483646 w 40"/>
              <a:gd name="T89" fmla="*/ 2147483646 h 34"/>
              <a:gd name="T90" fmla="*/ 2147483646 w 40"/>
              <a:gd name="T91" fmla="*/ 2147483646 h 34"/>
              <a:gd name="T92" fmla="*/ 2147483646 w 40"/>
              <a:gd name="T93" fmla="*/ 2147483646 h 34"/>
              <a:gd name="T94" fmla="*/ 2147483646 w 40"/>
              <a:gd name="T95" fmla="*/ 2147483646 h 34"/>
              <a:gd name="T96" fmla="*/ 2147483646 w 40"/>
              <a:gd name="T97" fmla="*/ 2147483646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path>
            </a:pathLst>
          </a:custGeom>
          <a:solidFill>
            <a:srgbClr val="FFFF00"/>
          </a:solidFill>
          <a:ln w="4763">
            <a:solidFill>
              <a:srgbClr val="990000"/>
            </a:solidFill>
            <a:round/>
            <a:headEnd/>
            <a:tailEnd/>
          </a:ln>
        </p:spPr>
        <p:txBody>
          <a:bodyPr/>
          <a:lstStyle/>
          <a:p>
            <a:endParaRPr lang="en-US"/>
          </a:p>
        </p:txBody>
      </p:sp>
      <p:sp>
        <p:nvSpPr>
          <p:cNvPr id="88200" name="Freeform 135"/>
          <p:cNvSpPr>
            <a:spLocks/>
          </p:cNvSpPr>
          <p:nvPr/>
        </p:nvSpPr>
        <p:spPr bwMode="auto">
          <a:xfrm>
            <a:off x="6151563" y="4497388"/>
            <a:ext cx="331787" cy="363537"/>
          </a:xfrm>
          <a:custGeom>
            <a:avLst/>
            <a:gdLst>
              <a:gd name="T0" fmla="*/ 2147483646 w 235"/>
              <a:gd name="T1" fmla="*/ 2147483646 h 229"/>
              <a:gd name="T2" fmla="*/ 2147483646 w 235"/>
              <a:gd name="T3" fmla="*/ 2147483646 h 229"/>
              <a:gd name="T4" fmla="*/ 2147483646 w 235"/>
              <a:gd name="T5" fmla="*/ 2147483646 h 229"/>
              <a:gd name="T6" fmla="*/ 2147483646 w 235"/>
              <a:gd name="T7" fmla="*/ 2147483646 h 229"/>
              <a:gd name="T8" fmla="*/ 2147483646 w 235"/>
              <a:gd name="T9" fmla="*/ 2147483646 h 229"/>
              <a:gd name="T10" fmla="*/ 2147483646 w 235"/>
              <a:gd name="T11" fmla="*/ 2147483646 h 229"/>
              <a:gd name="T12" fmla="*/ 2147483646 w 235"/>
              <a:gd name="T13" fmla="*/ 2147483646 h 229"/>
              <a:gd name="T14" fmla="*/ 2147483646 w 235"/>
              <a:gd name="T15" fmla="*/ 2147483646 h 229"/>
              <a:gd name="T16" fmla="*/ 2147483646 w 235"/>
              <a:gd name="T17" fmla="*/ 2147483646 h 229"/>
              <a:gd name="T18" fmla="*/ 2147483646 w 235"/>
              <a:gd name="T19" fmla="*/ 2147483646 h 229"/>
              <a:gd name="T20" fmla="*/ 2147483646 w 235"/>
              <a:gd name="T21" fmla="*/ 2147483646 h 229"/>
              <a:gd name="T22" fmla="*/ 2147483646 w 235"/>
              <a:gd name="T23" fmla="*/ 2147483646 h 229"/>
              <a:gd name="T24" fmla="*/ 2147483646 w 235"/>
              <a:gd name="T25" fmla="*/ 2147483646 h 229"/>
              <a:gd name="T26" fmla="*/ 2147483646 w 235"/>
              <a:gd name="T27" fmla="*/ 2147483646 h 229"/>
              <a:gd name="T28" fmla="*/ 2147483646 w 235"/>
              <a:gd name="T29" fmla="*/ 2147483646 h 229"/>
              <a:gd name="T30" fmla="*/ 2147483646 w 235"/>
              <a:gd name="T31" fmla="*/ 2147483646 h 229"/>
              <a:gd name="T32" fmla="*/ 2147483646 w 235"/>
              <a:gd name="T33" fmla="*/ 2147483646 h 229"/>
              <a:gd name="T34" fmla="*/ 2147483646 w 235"/>
              <a:gd name="T35" fmla="*/ 2147483646 h 229"/>
              <a:gd name="T36" fmla="*/ 2147483646 w 235"/>
              <a:gd name="T37" fmla="*/ 2147483646 h 229"/>
              <a:gd name="T38" fmla="*/ 2147483646 w 235"/>
              <a:gd name="T39" fmla="*/ 2147483646 h 229"/>
              <a:gd name="T40" fmla="*/ 2147483646 w 235"/>
              <a:gd name="T41" fmla="*/ 2147483646 h 229"/>
              <a:gd name="T42" fmla="*/ 2147483646 w 235"/>
              <a:gd name="T43" fmla="*/ 2147483646 h 229"/>
              <a:gd name="T44" fmla="*/ 2147483646 w 235"/>
              <a:gd name="T45" fmla="*/ 2147483646 h 229"/>
              <a:gd name="T46" fmla="*/ 2147483646 w 235"/>
              <a:gd name="T47" fmla="*/ 2147483646 h 229"/>
              <a:gd name="T48" fmla="*/ 2147483646 w 235"/>
              <a:gd name="T49" fmla="*/ 2147483646 h 229"/>
              <a:gd name="T50" fmla="*/ 2147483646 w 235"/>
              <a:gd name="T51" fmla="*/ 2147483646 h 229"/>
              <a:gd name="T52" fmla="*/ 2147483646 w 235"/>
              <a:gd name="T53" fmla="*/ 2147483646 h 229"/>
              <a:gd name="T54" fmla="*/ 2147483646 w 235"/>
              <a:gd name="T55" fmla="*/ 2147483646 h 229"/>
              <a:gd name="T56" fmla="*/ 2147483646 w 235"/>
              <a:gd name="T57" fmla="*/ 2147483646 h 229"/>
              <a:gd name="T58" fmla="*/ 2147483646 w 235"/>
              <a:gd name="T59" fmla="*/ 2147483646 h 229"/>
              <a:gd name="T60" fmla="*/ 2147483646 w 235"/>
              <a:gd name="T61" fmla="*/ 2147483646 h 229"/>
              <a:gd name="T62" fmla="*/ 2147483646 w 235"/>
              <a:gd name="T63" fmla="*/ 2147483646 h 229"/>
              <a:gd name="T64" fmla="*/ 2147483646 w 235"/>
              <a:gd name="T65" fmla="*/ 2147483646 h 229"/>
              <a:gd name="T66" fmla="*/ 2147483646 w 235"/>
              <a:gd name="T67" fmla="*/ 2147483646 h 229"/>
              <a:gd name="T68" fmla="*/ 2147483646 w 235"/>
              <a:gd name="T69" fmla="*/ 2147483646 h 229"/>
              <a:gd name="T70" fmla="*/ 2147483646 w 235"/>
              <a:gd name="T71" fmla="*/ 2147483646 h 229"/>
              <a:gd name="T72" fmla="*/ 2147483646 w 235"/>
              <a:gd name="T73" fmla="*/ 2147483646 h 229"/>
              <a:gd name="T74" fmla="*/ 2147483646 w 235"/>
              <a:gd name="T75" fmla="*/ 2147483646 h 229"/>
              <a:gd name="T76" fmla="*/ 2147483646 w 235"/>
              <a:gd name="T77" fmla="*/ 2147483646 h 229"/>
              <a:gd name="T78" fmla="*/ 2147483646 w 235"/>
              <a:gd name="T79" fmla="*/ 2147483646 h 229"/>
              <a:gd name="T80" fmla="*/ 2147483646 w 235"/>
              <a:gd name="T81" fmla="*/ 2147483646 h 229"/>
              <a:gd name="T82" fmla="*/ 2147483646 w 235"/>
              <a:gd name="T83" fmla="*/ 2147483646 h 229"/>
              <a:gd name="T84" fmla="*/ 2147483646 w 235"/>
              <a:gd name="T85" fmla="*/ 2147483646 h 229"/>
              <a:gd name="T86" fmla="*/ 2147483646 w 235"/>
              <a:gd name="T87" fmla="*/ 2147483646 h 229"/>
              <a:gd name="T88" fmla="*/ 0 w 235"/>
              <a:gd name="T89" fmla="*/ 2147483646 h 229"/>
              <a:gd name="T90" fmla="*/ 2147483646 w 235"/>
              <a:gd name="T91" fmla="*/ 2147483646 h 229"/>
              <a:gd name="T92" fmla="*/ 2147483646 w 235"/>
              <a:gd name="T93" fmla="*/ 2147483646 h 229"/>
              <a:gd name="T94" fmla="*/ 2147483646 w 235"/>
              <a:gd name="T95" fmla="*/ 2147483646 h 229"/>
              <a:gd name="T96" fmla="*/ 2147483646 w 235"/>
              <a:gd name="T97" fmla="*/ 2147483646 h 229"/>
              <a:gd name="T98" fmla="*/ 2147483646 w 235"/>
              <a:gd name="T99" fmla="*/ 2147483646 h 229"/>
              <a:gd name="T100" fmla="*/ 2147483646 w 235"/>
              <a:gd name="T101" fmla="*/ 2147483646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5"/>
              <a:gd name="T154" fmla="*/ 0 h 229"/>
              <a:gd name="T155" fmla="*/ 235 w 235"/>
              <a:gd name="T156" fmla="*/ 229 h 2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5" h="229">
                <a:moveTo>
                  <a:pt x="12" y="59"/>
                </a:moveTo>
                <a:lnTo>
                  <a:pt x="15" y="62"/>
                </a:lnTo>
                <a:lnTo>
                  <a:pt x="17" y="67"/>
                </a:lnTo>
                <a:lnTo>
                  <a:pt x="19" y="70"/>
                </a:lnTo>
                <a:lnTo>
                  <a:pt x="22" y="72"/>
                </a:lnTo>
                <a:lnTo>
                  <a:pt x="25" y="77"/>
                </a:lnTo>
                <a:lnTo>
                  <a:pt x="28" y="80"/>
                </a:lnTo>
                <a:lnTo>
                  <a:pt x="30" y="83"/>
                </a:lnTo>
                <a:lnTo>
                  <a:pt x="30" y="87"/>
                </a:lnTo>
                <a:lnTo>
                  <a:pt x="30" y="96"/>
                </a:lnTo>
                <a:lnTo>
                  <a:pt x="28" y="105"/>
                </a:lnTo>
                <a:lnTo>
                  <a:pt x="28" y="112"/>
                </a:lnTo>
                <a:lnTo>
                  <a:pt x="28" y="121"/>
                </a:lnTo>
                <a:lnTo>
                  <a:pt x="27" y="130"/>
                </a:lnTo>
                <a:lnTo>
                  <a:pt x="27" y="139"/>
                </a:lnTo>
                <a:lnTo>
                  <a:pt x="27" y="147"/>
                </a:lnTo>
                <a:lnTo>
                  <a:pt x="27" y="155"/>
                </a:lnTo>
                <a:lnTo>
                  <a:pt x="28" y="158"/>
                </a:lnTo>
                <a:lnTo>
                  <a:pt x="30" y="160"/>
                </a:lnTo>
                <a:lnTo>
                  <a:pt x="30" y="163"/>
                </a:lnTo>
                <a:lnTo>
                  <a:pt x="31" y="164"/>
                </a:lnTo>
                <a:lnTo>
                  <a:pt x="33" y="167"/>
                </a:lnTo>
                <a:lnTo>
                  <a:pt x="34" y="169"/>
                </a:lnTo>
                <a:lnTo>
                  <a:pt x="36" y="172"/>
                </a:lnTo>
                <a:lnTo>
                  <a:pt x="36" y="173"/>
                </a:lnTo>
                <a:lnTo>
                  <a:pt x="34" y="179"/>
                </a:lnTo>
                <a:lnTo>
                  <a:pt x="31" y="184"/>
                </a:lnTo>
                <a:lnTo>
                  <a:pt x="28" y="188"/>
                </a:lnTo>
                <a:lnTo>
                  <a:pt x="25" y="194"/>
                </a:lnTo>
                <a:lnTo>
                  <a:pt x="22" y="198"/>
                </a:lnTo>
                <a:lnTo>
                  <a:pt x="21" y="203"/>
                </a:lnTo>
                <a:lnTo>
                  <a:pt x="19" y="209"/>
                </a:lnTo>
                <a:lnTo>
                  <a:pt x="19" y="213"/>
                </a:lnTo>
                <a:lnTo>
                  <a:pt x="22" y="219"/>
                </a:lnTo>
                <a:lnTo>
                  <a:pt x="25" y="222"/>
                </a:lnTo>
                <a:lnTo>
                  <a:pt x="30" y="227"/>
                </a:lnTo>
                <a:lnTo>
                  <a:pt x="36" y="228"/>
                </a:lnTo>
                <a:lnTo>
                  <a:pt x="42" y="229"/>
                </a:lnTo>
                <a:lnTo>
                  <a:pt x="48" y="229"/>
                </a:lnTo>
                <a:lnTo>
                  <a:pt x="54" y="227"/>
                </a:lnTo>
                <a:lnTo>
                  <a:pt x="59" y="224"/>
                </a:lnTo>
                <a:lnTo>
                  <a:pt x="65" y="218"/>
                </a:lnTo>
                <a:lnTo>
                  <a:pt x="71" y="212"/>
                </a:lnTo>
                <a:lnTo>
                  <a:pt x="77" y="207"/>
                </a:lnTo>
                <a:lnTo>
                  <a:pt x="83" y="203"/>
                </a:lnTo>
                <a:lnTo>
                  <a:pt x="89" y="198"/>
                </a:lnTo>
                <a:lnTo>
                  <a:pt x="95" y="194"/>
                </a:lnTo>
                <a:lnTo>
                  <a:pt x="101" y="189"/>
                </a:lnTo>
                <a:lnTo>
                  <a:pt x="108" y="185"/>
                </a:lnTo>
                <a:lnTo>
                  <a:pt x="113" y="181"/>
                </a:lnTo>
                <a:lnTo>
                  <a:pt x="117" y="176"/>
                </a:lnTo>
                <a:lnTo>
                  <a:pt x="122" y="170"/>
                </a:lnTo>
                <a:lnTo>
                  <a:pt x="125" y="166"/>
                </a:lnTo>
                <a:lnTo>
                  <a:pt x="127" y="160"/>
                </a:lnTo>
                <a:lnTo>
                  <a:pt x="130" y="154"/>
                </a:lnTo>
                <a:lnTo>
                  <a:pt x="133" y="148"/>
                </a:lnTo>
                <a:lnTo>
                  <a:pt x="136" y="144"/>
                </a:lnTo>
                <a:lnTo>
                  <a:pt x="141" y="139"/>
                </a:lnTo>
                <a:lnTo>
                  <a:pt x="145" y="136"/>
                </a:lnTo>
                <a:lnTo>
                  <a:pt x="150" y="133"/>
                </a:lnTo>
                <a:lnTo>
                  <a:pt x="156" y="132"/>
                </a:lnTo>
                <a:lnTo>
                  <a:pt x="161" y="129"/>
                </a:lnTo>
                <a:lnTo>
                  <a:pt x="166" y="127"/>
                </a:lnTo>
                <a:lnTo>
                  <a:pt x="172" y="124"/>
                </a:lnTo>
                <a:lnTo>
                  <a:pt x="176" y="121"/>
                </a:lnTo>
                <a:lnTo>
                  <a:pt x="181" y="117"/>
                </a:lnTo>
                <a:lnTo>
                  <a:pt x="182" y="111"/>
                </a:lnTo>
                <a:lnTo>
                  <a:pt x="184" y="105"/>
                </a:lnTo>
                <a:lnTo>
                  <a:pt x="185" y="99"/>
                </a:lnTo>
                <a:lnTo>
                  <a:pt x="187" y="93"/>
                </a:lnTo>
                <a:lnTo>
                  <a:pt x="188" y="87"/>
                </a:lnTo>
                <a:lnTo>
                  <a:pt x="191" y="83"/>
                </a:lnTo>
                <a:lnTo>
                  <a:pt x="196" y="80"/>
                </a:lnTo>
                <a:lnTo>
                  <a:pt x="200" y="78"/>
                </a:lnTo>
                <a:lnTo>
                  <a:pt x="204" y="77"/>
                </a:lnTo>
                <a:lnTo>
                  <a:pt x="207" y="75"/>
                </a:lnTo>
                <a:lnTo>
                  <a:pt x="212" y="74"/>
                </a:lnTo>
                <a:lnTo>
                  <a:pt x="216" y="71"/>
                </a:lnTo>
                <a:lnTo>
                  <a:pt x="221" y="68"/>
                </a:lnTo>
                <a:lnTo>
                  <a:pt x="224" y="65"/>
                </a:lnTo>
                <a:lnTo>
                  <a:pt x="225" y="61"/>
                </a:lnTo>
                <a:lnTo>
                  <a:pt x="228" y="55"/>
                </a:lnTo>
                <a:lnTo>
                  <a:pt x="231" y="50"/>
                </a:lnTo>
                <a:lnTo>
                  <a:pt x="232" y="44"/>
                </a:lnTo>
                <a:lnTo>
                  <a:pt x="234" y="40"/>
                </a:lnTo>
                <a:lnTo>
                  <a:pt x="235" y="34"/>
                </a:lnTo>
                <a:lnTo>
                  <a:pt x="234" y="30"/>
                </a:lnTo>
                <a:lnTo>
                  <a:pt x="231" y="25"/>
                </a:lnTo>
                <a:lnTo>
                  <a:pt x="227" y="22"/>
                </a:lnTo>
                <a:lnTo>
                  <a:pt x="222" y="19"/>
                </a:lnTo>
                <a:lnTo>
                  <a:pt x="218" y="18"/>
                </a:lnTo>
                <a:lnTo>
                  <a:pt x="213" y="18"/>
                </a:lnTo>
                <a:lnTo>
                  <a:pt x="209" y="19"/>
                </a:lnTo>
                <a:lnTo>
                  <a:pt x="201" y="22"/>
                </a:lnTo>
                <a:lnTo>
                  <a:pt x="196" y="28"/>
                </a:lnTo>
                <a:lnTo>
                  <a:pt x="188" y="35"/>
                </a:lnTo>
                <a:lnTo>
                  <a:pt x="182" y="43"/>
                </a:lnTo>
                <a:lnTo>
                  <a:pt x="176" y="49"/>
                </a:lnTo>
                <a:lnTo>
                  <a:pt x="169" y="53"/>
                </a:lnTo>
                <a:lnTo>
                  <a:pt x="163" y="55"/>
                </a:lnTo>
                <a:lnTo>
                  <a:pt x="156" y="56"/>
                </a:lnTo>
                <a:lnTo>
                  <a:pt x="150" y="55"/>
                </a:lnTo>
                <a:lnTo>
                  <a:pt x="142" y="55"/>
                </a:lnTo>
                <a:lnTo>
                  <a:pt x="136" y="52"/>
                </a:lnTo>
                <a:lnTo>
                  <a:pt x="129" y="50"/>
                </a:lnTo>
                <a:lnTo>
                  <a:pt x="122" y="47"/>
                </a:lnTo>
                <a:lnTo>
                  <a:pt x="116" y="44"/>
                </a:lnTo>
                <a:lnTo>
                  <a:pt x="111" y="43"/>
                </a:lnTo>
                <a:lnTo>
                  <a:pt x="108" y="40"/>
                </a:lnTo>
                <a:lnTo>
                  <a:pt x="105" y="37"/>
                </a:lnTo>
                <a:lnTo>
                  <a:pt x="101" y="34"/>
                </a:lnTo>
                <a:lnTo>
                  <a:pt x="98" y="33"/>
                </a:lnTo>
                <a:lnTo>
                  <a:pt x="95" y="30"/>
                </a:lnTo>
                <a:lnTo>
                  <a:pt x="90" y="27"/>
                </a:lnTo>
                <a:lnTo>
                  <a:pt x="88" y="24"/>
                </a:lnTo>
                <a:lnTo>
                  <a:pt x="85" y="22"/>
                </a:lnTo>
                <a:lnTo>
                  <a:pt x="82" y="22"/>
                </a:lnTo>
                <a:lnTo>
                  <a:pt x="80" y="22"/>
                </a:lnTo>
                <a:lnTo>
                  <a:pt x="77" y="22"/>
                </a:lnTo>
                <a:lnTo>
                  <a:pt x="76" y="24"/>
                </a:lnTo>
                <a:lnTo>
                  <a:pt x="73" y="24"/>
                </a:lnTo>
                <a:lnTo>
                  <a:pt x="71" y="24"/>
                </a:lnTo>
                <a:lnTo>
                  <a:pt x="70" y="24"/>
                </a:lnTo>
                <a:lnTo>
                  <a:pt x="67" y="22"/>
                </a:lnTo>
                <a:lnTo>
                  <a:pt x="61" y="19"/>
                </a:lnTo>
                <a:lnTo>
                  <a:pt x="54" y="15"/>
                </a:lnTo>
                <a:lnTo>
                  <a:pt x="43" y="10"/>
                </a:lnTo>
                <a:lnTo>
                  <a:pt x="34" y="6"/>
                </a:lnTo>
                <a:lnTo>
                  <a:pt x="25" y="3"/>
                </a:lnTo>
                <a:lnTo>
                  <a:pt x="18" y="0"/>
                </a:lnTo>
                <a:lnTo>
                  <a:pt x="14" y="0"/>
                </a:lnTo>
                <a:lnTo>
                  <a:pt x="8" y="4"/>
                </a:lnTo>
                <a:lnTo>
                  <a:pt x="3" y="9"/>
                </a:lnTo>
                <a:lnTo>
                  <a:pt x="0" y="16"/>
                </a:lnTo>
                <a:lnTo>
                  <a:pt x="0" y="22"/>
                </a:lnTo>
                <a:lnTo>
                  <a:pt x="0" y="30"/>
                </a:lnTo>
                <a:lnTo>
                  <a:pt x="3" y="38"/>
                </a:lnTo>
                <a:lnTo>
                  <a:pt x="6" y="46"/>
                </a:lnTo>
                <a:lnTo>
                  <a:pt x="11" y="52"/>
                </a:lnTo>
                <a:lnTo>
                  <a:pt x="11" y="53"/>
                </a:lnTo>
                <a:lnTo>
                  <a:pt x="11" y="55"/>
                </a:lnTo>
                <a:lnTo>
                  <a:pt x="11" y="56"/>
                </a:lnTo>
                <a:lnTo>
                  <a:pt x="12" y="58"/>
                </a:lnTo>
                <a:lnTo>
                  <a:pt x="12"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01" name="Freeform 136"/>
          <p:cNvSpPr>
            <a:spLocks/>
          </p:cNvSpPr>
          <p:nvPr/>
        </p:nvSpPr>
        <p:spPr bwMode="auto">
          <a:xfrm>
            <a:off x="6245225" y="4679950"/>
            <a:ext cx="87313" cy="111125"/>
          </a:xfrm>
          <a:custGeom>
            <a:avLst/>
            <a:gdLst>
              <a:gd name="T0" fmla="*/ 2147483646 w 62"/>
              <a:gd name="T1" fmla="*/ 2147483646 h 70"/>
              <a:gd name="T2" fmla="*/ 2147483646 w 62"/>
              <a:gd name="T3" fmla="*/ 2147483646 h 70"/>
              <a:gd name="T4" fmla="*/ 2147483646 w 62"/>
              <a:gd name="T5" fmla="*/ 2147483646 h 70"/>
              <a:gd name="T6" fmla="*/ 2147483646 w 62"/>
              <a:gd name="T7" fmla="*/ 2147483646 h 70"/>
              <a:gd name="T8" fmla="*/ 2147483646 w 62"/>
              <a:gd name="T9" fmla="*/ 2147483646 h 70"/>
              <a:gd name="T10" fmla="*/ 2147483646 w 62"/>
              <a:gd name="T11" fmla="*/ 2147483646 h 70"/>
              <a:gd name="T12" fmla="*/ 2147483646 w 62"/>
              <a:gd name="T13" fmla="*/ 2147483646 h 70"/>
              <a:gd name="T14" fmla="*/ 2147483646 w 62"/>
              <a:gd name="T15" fmla="*/ 2147483646 h 70"/>
              <a:gd name="T16" fmla="*/ 2147483646 w 62"/>
              <a:gd name="T17" fmla="*/ 2147483646 h 70"/>
              <a:gd name="T18" fmla="*/ 2147483646 w 62"/>
              <a:gd name="T19" fmla="*/ 2147483646 h 70"/>
              <a:gd name="T20" fmla="*/ 2147483646 w 62"/>
              <a:gd name="T21" fmla="*/ 2147483646 h 70"/>
              <a:gd name="T22" fmla="*/ 2147483646 w 62"/>
              <a:gd name="T23" fmla="*/ 2147483646 h 70"/>
              <a:gd name="T24" fmla="*/ 2147483646 w 62"/>
              <a:gd name="T25" fmla="*/ 2147483646 h 70"/>
              <a:gd name="T26" fmla="*/ 2147483646 w 62"/>
              <a:gd name="T27" fmla="*/ 2147483646 h 70"/>
              <a:gd name="T28" fmla="*/ 2147483646 w 62"/>
              <a:gd name="T29" fmla="*/ 2147483646 h 70"/>
              <a:gd name="T30" fmla="*/ 2147483646 w 62"/>
              <a:gd name="T31" fmla="*/ 2147483646 h 70"/>
              <a:gd name="T32" fmla="*/ 2147483646 w 62"/>
              <a:gd name="T33" fmla="*/ 2147483646 h 70"/>
              <a:gd name="T34" fmla="*/ 2147483646 w 62"/>
              <a:gd name="T35" fmla="*/ 2147483646 h 70"/>
              <a:gd name="T36" fmla="*/ 2147483646 w 62"/>
              <a:gd name="T37" fmla="*/ 2147483646 h 70"/>
              <a:gd name="T38" fmla="*/ 2147483646 w 62"/>
              <a:gd name="T39" fmla="*/ 2147483646 h 70"/>
              <a:gd name="T40" fmla="*/ 2147483646 w 62"/>
              <a:gd name="T41" fmla="*/ 2147483646 h 70"/>
              <a:gd name="T42" fmla="*/ 2147483646 w 62"/>
              <a:gd name="T43" fmla="*/ 2147483646 h 70"/>
              <a:gd name="T44" fmla="*/ 2147483646 w 62"/>
              <a:gd name="T45" fmla="*/ 2147483646 h 70"/>
              <a:gd name="T46" fmla="*/ 2147483646 w 62"/>
              <a:gd name="T47" fmla="*/ 2147483646 h 70"/>
              <a:gd name="T48" fmla="*/ 2147483646 w 62"/>
              <a:gd name="T49" fmla="*/ 2147483646 h 70"/>
              <a:gd name="T50" fmla="*/ 2147483646 w 62"/>
              <a:gd name="T51" fmla="*/ 2147483646 h 70"/>
              <a:gd name="T52" fmla="*/ 2147483646 w 62"/>
              <a:gd name="T53" fmla="*/ 2147483646 h 70"/>
              <a:gd name="T54" fmla="*/ 2147483646 w 62"/>
              <a:gd name="T55" fmla="*/ 2147483646 h 70"/>
              <a:gd name="T56" fmla="*/ 2147483646 w 62"/>
              <a:gd name="T57" fmla="*/ 2147483646 h 70"/>
              <a:gd name="T58" fmla="*/ 2147483646 w 62"/>
              <a:gd name="T59" fmla="*/ 2147483646 h 70"/>
              <a:gd name="T60" fmla="*/ 2147483646 w 62"/>
              <a:gd name="T61" fmla="*/ 2147483646 h 70"/>
              <a:gd name="T62" fmla="*/ 2147483646 w 62"/>
              <a:gd name="T63" fmla="*/ 2147483646 h 70"/>
              <a:gd name="T64" fmla="*/ 2147483646 w 62"/>
              <a:gd name="T65" fmla="*/ 2147483646 h 70"/>
              <a:gd name="T66" fmla="*/ 2147483646 w 62"/>
              <a:gd name="T67" fmla="*/ 0 h 70"/>
              <a:gd name="T68" fmla="*/ 2147483646 w 62"/>
              <a:gd name="T69" fmla="*/ 0 h 70"/>
              <a:gd name="T70" fmla="*/ 2147483646 w 62"/>
              <a:gd name="T71" fmla="*/ 2147483646 h 70"/>
              <a:gd name="T72" fmla="*/ 2147483646 w 62"/>
              <a:gd name="T73" fmla="*/ 2147483646 h 70"/>
              <a:gd name="T74" fmla="*/ 2147483646 w 62"/>
              <a:gd name="T75" fmla="*/ 2147483646 h 70"/>
              <a:gd name="T76" fmla="*/ 2147483646 w 62"/>
              <a:gd name="T77" fmla="*/ 2147483646 h 70"/>
              <a:gd name="T78" fmla="*/ 2147483646 w 62"/>
              <a:gd name="T79" fmla="*/ 2147483646 h 70"/>
              <a:gd name="T80" fmla="*/ 2147483646 w 62"/>
              <a:gd name="T81" fmla="*/ 2147483646 h 70"/>
              <a:gd name="T82" fmla="*/ 2147483646 w 62"/>
              <a:gd name="T83" fmla="*/ 2147483646 h 70"/>
              <a:gd name="T84" fmla="*/ 2147483646 w 62"/>
              <a:gd name="T85" fmla="*/ 2147483646 h 70"/>
              <a:gd name="T86" fmla="*/ 2147483646 w 62"/>
              <a:gd name="T87" fmla="*/ 2147483646 h 70"/>
              <a:gd name="T88" fmla="*/ 0 w 62"/>
              <a:gd name="T89" fmla="*/ 2147483646 h 70"/>
              <a:gd name="T90" fmla="*/ 0 w 62"/>
              <a:gd name="T91" fmla="*/ 2147483646 h 70"/>
              <a:gd name="T92" fmla="*/ 2147483646 w 62"/>
              <a:gd name="T93" fmla="*/ 2147483646 h 70"/>
              <a:gd name="T94" fmla="*/ 2147483646 w 62"/>
              <a:gd name="T95" fmla="*/ 2147483646 h 70"/>
              <a:gd name="T96" fmla="*/ 2147483646 w 62"/>
              <a:gd name="T97" fmla="*/ 2147483646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02" name="Freeform 137"/>
          <p:cNvSpPr>
            <a:spLocks/>
          </p:cNvSpPr>
          <p:nvPr/>
        </p:nvSpPr>
        <p:spPr bwMode="auto">
          <a:xfrm>
            <a:off x="6245225" y="4679950"/>
            <a:ext cx="87313" cy="111125"/>
          </a:xfrm>
          <a:custGeom>
            <a:avLst/>
            <a:gdLst>
              <a:gd name="T0" fmla="*/ 2147483646 w 62"/>
              <a:gd name="T1" fmla="*/ 2147483646 h 70"/>
              <a:gd name="T2" fmla="*/ 2147483646 w 62"/>
              <a:gd name="T3" fmla="*/ 2147483646 h 70"/>
              <a:gd name="T4" fmla="*/ 2147483646 w 62"/>
              <a:gd name="T5" fmla="*/ 2147483646 h 70"/>
              <a:gd name="T6" fmla="*/ 2147483646 w 62"/>
              <a:gd name="T7" fmla="*/ 2147483646 h 70"/>
              <a:gd name="T8" fmla="*/ 2147483646 w 62"/>
              <a:gd name="T9" fmla="*/ 2147483646 h 70"/>
              <a:gd name="T10" fmla="*/ 2147483646 w 62"/>
              <a:gd name="T11" fmla="*/ 2147483646 h 70"/>
              <a:gd name="T12" fmla="*/ 2147483646 w 62"/>
              <a:gd name="T13" fmla="*/ 2147483646 h 70"/>
              <a:gd name="T14" fmla="*/ 2147483646 w 62"/>
              <a:gd name="T15" fmla="*/ 2147483646 h 70"/>
              <a:gd name="T16" fmla="*/ 2147483646 w 62"/>
              <a:gd name="T17" fmla="*/ 2147483646 h 70"/>
              <a:gd name="T18" fmla="*/ 2147483646 w 62"/>
              <a:gd name="T19" fmla="*/ 2147483646 h 70"/>
              <a:gd name="T20" fmla="*/ 2147483646 w 62"/>
              <a:gd name="T21" fmla="*/ 2147483646 h 70"/>
              <a:gd name="T22" fmla="*/ 2147483646 w 62"/>
              <a:gd name="T23" fmla="*/ 2147483646 h 70"/>
              <a:gd name="T24" fmla="*/ 2147483646 w 62"/>
              <a:gd name="T25" fmla="*/ 2147483646 h 70"/>
              <a:gd name="T26" fmla="*/ 2147483646 w 62"/>
              <a:gd name="T27" fmla="*/ 2147483646 h 70"/>
              <a:gd name="T28" fmla="*/ 2147483646 w 62"/>
              <a:gd name="T29" fmla="*/ 2147483646 h 70"/>
              <a:gd name="T30" fmla="*/ 2147483646 w 62"/>
              <a:gd name="T31" fmla="*/ 2147483646 h 70"/>
              <a:gd name="T32" fmla="*/ 2147483646 w 62"/>
              <a:gd name="T33" fmla="*/ 2147483646 h 70"/>
              <a:gd name="T34" fmla="*/ 2147483646 w 62"/>
              <a:gd name="T35" fmla="*/ 2147483646 h 70"/>
              <a:gd name="T36" fmla="*/ 2147483646 w 62"/>
              <a:gd name="T37" fmla="*/ 2147483646 h 70"/>
              <a:gd name="T38" fmla="*/ 2147483646 w 62"/>
              <a:gd name="T39" fmla="*/ 2147483646 h 70"/>
              <a:gd name="T40" fmla="*/ 2147483646 w 62"/>
              <a:gd name="T41" fmla="*/ 2147483646 h 70"/>
              <a:gd name="T42" fmla="*/ 2147483646 w 62"/>
              <a:gd name="T43" fmla="*/ 2147483646 h 70"/>
              <a:gd name="T44" fmla="*/ 2147483646 w 62"/>
              <a:gd name="T45" fmla="*/ 2147483646 h 70"/>
              <a:gd name="T46" fmla="*/ 2147483646 w 62"/>
              <a:gd name="T47" fmla="*/ 2147483646 h 70"/>
              <a:gd name="T48" fmla="*/ 2147483646 w 62"/>
              <a:gd name="T49" fmla="*/ 2147483646 h 70"/>
              <a:gd name="T50" fmla="*/ 2147483646 w 62"/>
              <a:gd name="T51" fmla="*/ 2147483646 h 70"/>
              <a:gd name="T52" fmla="*/ 2147483646 w 62"/>
              <a:gd name="T53" fmla="*/ 2147483646 h 70"/>
              <a:gd name="T54" fmla="*/ 2147483646 w 62"/>
              <a:gd name="T55" fmla="*/ 2147483646 h 70"/>
              <a:gd name="T56" fmla="*/ 2147483646 w 62"/>
              <a:gd name="T57" fmla="*/ 2147483646 h 70"/>
              <a:gd name="T58" fmla="*/ 2147483646 w 62"/>
              <a:gd name="T59" fmla="*/ 2147483646 h 70"/>
              <a:gd name="T60" fmla="*/ 2147483646 w 62"/>
              <a:gd name="T61" fmla="*/ 2147483646 h 70"/>
              <a:gd name="T62" fmla="*/ 2147483646 w 62"/>
              <a:gd name="T63" fmla="*/ 2147483646 h 70"/>
              <a:gd name="T64" fmla="*/ 2147483646 w 62"/>
              <a:gd name="T65" fmla="*/ 2147483646 h 70"/>
              <a:gd name="T66" fmla="*/ 2147483646 w 62"/>
              <a:gd name="T67" fmla="*/ 0 h 70"/>
              <a:gd name="T68" fmla="*/ 2147483646 w 62"/>
              <a:gd name="T69" fmla="*/ 0 h 70"/>
              <a:gd name="T70" fmla="*/ 2147483646 w 62"/>
              <a:gd name="T71" fmla="*/ 2147483646 h 70"/>
              <a:gd name="T72" fmla="*/ 2147483646 w 62"/>
              <a:gd name="T73" fmla="*/ 2147483646 h 70"/>
              <a:gd name="T74" fmla="*/ 2147483646 w 62"/>
              <a:gd name="T75" fmla="*/ 2147483646 h 70"/>
              <a:gd name="T76" fmla="*/ 2147483646 w 62"/>
              <a:gd name="T77" fmla="*/ 2147483646 h 70"/>
              <a:gd name="T78" fmla="*/ 2147483646 w 62"/>
              <a:gd name="T79" fmla="*/ 2147483646 h 70"/>
              <a:gd name="T80" fmla="*/ 2147483646 w 62"/>
              <a:gd name="T81" fmla="*/ 2147483646 h 70"/>
              <a:gd name="T82" fmla="*/ 2147483646 w 62"/>
              <a:gd name="T83" fmla="*/ 2147483646 h 70"/>
              <a:gd name="T84" fmla="*/ 2147483646 w 62"/>
              <a:gd name="T85" fmla="*/ 2147483646 h 70"/>
              <a:gd name="T86" fmla="*/ 2147483646 w 62"/>
              <a:gd name="T87" fmla="*/ 2147483646 h 70"/>
              <a:gd name="T88" fmla="*/ 0 w 62"/>
              <a:gd name="T89" fmla="*/ 2147483646 h 70"/>
              <a:gd name="T90" fmla="*/ 0 w 62"/>
              <a:gd name="T91" fmla="*/ 2147483646 h 70"/>
              <a:gd name="T92" fmla="*/ 2147483646 w 62"/>
              <a:gd name="T93" fmla="*/ 2147483646 h 70"/>
              <a:gd name="T94" fmla="*/ 2147483646 w 62"/>
              <a:gd name="T95" fmla="*/ 2147483646 h 70"/>
              <a:gd name="T96" fmla="*/ 2147483646 w 62"/>
              <a:gd name="T97" fmla="*/ 2147483646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1588">
            <a:solidFill>
              <a:srgbClr val="990000"/>
            </a:solidFill>
            <a:round/>
            <a:headEnd/>
            <a:tailEnd/>
          </a:ln>
        </p:spPr>
        <p:txBody>
          <a:bodyPr/>
          <a:lstStyle/>
          <a:p>
            <a:endParaRPr lang="en-US"/>
          </a:p>
        </p:txBody>
      </p:sp>
      <p:sp>
        <p:nvSpPr>
          <p:cNvPr id="88203" name="Freeform 138"/>
          <p:cNvSpPr>
            <a:spLocks/>
          </p:cNvSpPr>
          <p:nvPr/>
        </p:nvSpPr>
        <p:spPr bwMode="auto">
          <a:xfrm>
            <a:off x="6245225" y="4679950"/>
            <a:ext cx="87313" cy="111125"/>
          </a:xfrm>
          <a:custGeom>
            <a:avLst/>
            <a:gdLst>
              <a:gd name="T0" fmla="*/ 2147483646 w 62"/>
              <a:gd name="T1" fmla="*/ 2147483646 h 70"/>
              <a:gd name="T2" fmla="*/ 2147483646 w 62"/>
              <a:gd name="T3" fmla="*/ 2147483646 h 70"/>
              <a:gd name="T4" fmla="*/ 2147483646 w 62"/>
              <a:gd name="T5" fmla="*/ 2147483646 h 70"/>
              <a:gd name="T6" fmla="*/ 2147483646 w 62"/>
              <a:gd name="T7" fmla="*/ 2147483646 h 70"/>
              <a:gd name="T8" fmla="*/ 2147483646 w 62"/>
              <a:gd name="T9" fmla="*/ 2147483646 h 70"/>
              <a:gd name="T10" fmla="*/ 2147483646 w 62"/>
              <a:gd name="T11" fmla="*/ 2147483646 h 70"/>
              <a:gd name="T12" fmla="*/ 2147483646 w 62"/>
              <a:gd name="T13" fmla="*/ 2147483646 h 70"/>
              <a:gd name="T14" fmla="*/ 2147483646 w 62"/>
              <a:gd name="T15" fmla="*/ 2147483646 h 70"/>
              <a:gd name="T16" fmla="*/ 2147483646 w 62"/>
              <a:gd name="T17" fmla="*/ 2147483646 h 70"/>
              <a:gd name="T18" fmla="*/ 2147483646 w 62"/>
              <a:gd name="T19" fmla="*/ 2147483646 h 70"/>
              <a:gd name="T20" fmla="*/ 2147483646 w 62"/>
              <a:gd name="T21" fmla="*/ 2147483646 h 70"/>
              <a:gd name="T22" fmla="*/ 2147483646 w 62"/>
              <a:gd name="T23" fmla="*/ 2147483646 h 70"/>
              <a:gd name="T24" fmla="*/ 2147483646 w 62"/>
              <a:gd name="T25" fmla="*/ 2147483646 h 70"/>
              <a:gd name="T26" fmla="*/ 2147483646 w 62"/>
              <a:gd name="T27" fmla="*/ 2147483646 h 70"/>
              <a:gd name="T28" fmla="*/ 2147483646 w 62"/>
              <a:gd name="T29" fmla="*/ 2147483646 h 70"/>
              <a:gd name="T30" fmla="*/ 2147483646 w 62"/>
              <a:gd name="T31" fmla="*/ 2147483646 h 70"/>
              <a:gd name="T32" fmla="*/ 2147483646 w 62"/>
              <a:gd name="T33" fmla="*/ 2147483646 h 70"/>
              <a:gd name="T34" fmla="*/ 2147483646 w 62"/>
              <a:gd name="T35" fmla="*/ 2147483646 h 70"/>
              <a:gd name="T36" fmla="*/ 2147483646 w 62"/>
              <a:gd name="T37" fmla="*/ 2147483646 h 70"/>
              <a:gd name="T38" fmla="*/ 2147483646 w 62"/>
              <a:gd name="T39" fmla="*/ 2147483646 h 70"/>
              <a:gd name="T40" fmla="*/ 2147483646 w 62"/>
              <a:gd name="T41" fmla="*/ 2147483646 h 70"/>
              <a:gd name="T42" fmla="*/ 2147483646 w 62"/>
              <a:gd name="T43" fmla="*/ 2147483646 h 70"/>
              <a:gd name="T44" fmla="*/ 2147483646 w 62"/>
              <a:gd name="T45" fmla="*/ 2147483646 h 70"/>
              <a:gd name="T46" fmla="*/ 2147483646 w 62"/>
              <a:gd name="T47" fmla="*/ 2147483646 h 70"/>
              <a:gd name="T48" fmla="*/ 2147483646 w 62"/>
              <a:gd name="T49" fmla="*/ 2147483646 h 70"/>
              <a:gd name="T50" fmla="*/ 2147483646 w 62"/>
              <a:gd name="T51" fmla="*/ 2147483646 h 70"/>
              <a:gd name="T52" fmla="*/ 2147483646 w 62"/>
              <a:gd name="T53" fmla="*/ 2147483646 h 70"/>
              <a:gd name="T54" fmla="*/ 2147483646 w 62"/>
              <a:gd name="T55" fmla="*/ 2147483646 h 70"/>
              <a:gd name="T56" fmla="*/ 2147483646 w 62"/>
              <a:gd name="T57" fmla="*/ 2147483646 h 70"/>
              <a:gd name="T58" fmla="*/ 2147483646 w 62"/>
              <a:gd name="T59" fmla="*/ 2147483646 h 70"/>
              <a:gd name="T60" fmla="*/ 2147483646 w 62"/>
              <a:gd name="T61" fmla="*/ 2147483646 h 70"/>
              <a:gd name="T62" fmla="*/ 2147483646 w 62"/>
              <a:gd name="T63" fmla="*/ 2147483646 h 70"/>
              <a:gd name="T64" fmla="*/ 2147483646 w 62"/>
              <a:gd name="T65" fmla="*/ 2147483646 h 70"/>
              <a:gd name="T66" fmla="*/ 2147483646 w 62"/>
              <a:gd name="T67" fmla="*/ 0 h 70"/>
              <a:gd name="T68" fmla="*/ 2147483646 w 62"/>
              <a:gd name="T69" fmla="*/ 0 h 70"/>
              <a:gd name="T70" fmla="*/ 2147483646 w 62"/>
              <a:gd name="T71" fmla="*/ 2147483646 h 70"/>
              <a:gd name="T72" fmla="*/ 2147483646 w 62"/>
              <a:gd name="T73" fmla="*/ 2147483646 h 70"/>
              <a:gd name="T74" fmla="*/ 2147483646 w 62"/>
              <a:gd name="T75" fmla="*/ 2147483646 h 70"/>
              <a:gd name="T76" fmla="*/ 2147483646 w 62"/>
              <a:gd name="T77" fmla="*/ 2147483646 h 70"/>
              <a:gd name="T78" fmla="*/ 2147483646 w 62"/>
              <a:gd name="T79" fmla="*/ 2147483646 h 70"/>
              <a:gd name="T80" fmla="*/ 2147483646 w 62"/>
              <a:gd name="T81" fmla="*/ 2147483646 h 70"/>
              <a:gd name="T82" fmla="*/ 2147483646 w 62"/>
              <a:gd name="T83" fmla="*/ 2147483646 h 70"/>
              <a:gd name="T84" fmla="*/ 2147483646 w 62"/>
              <a:gd name="T85" fmla="*/ 2147483646 h 70"/>
              <a:gd name="T86" fmla="*/ 2147483646 w 62"/>
              <a:gd name="T87" fmla="*/ 2147483646 h 70"/>
              <a:gd name="T88" fmla="*/ 0 w 62"/>
              <a:gd name="T89" fmla="*/ 2147483646 h 70"/>
              <a:gd name="T90" fmla="*/ 0 w 62"/>
              <a:gd name="T91" fmla="*/ 2147483646 h 70"/>
              <a:gd name="T92" fmla="*/ 2147483646 w 62"/>
              <a:gd name="T93" fmla="*/ 2147483646 h 70"/>
              <a:gd name="T94" fmla="*/ 2147483646 w 62"/>
              <a:gd name="T95" fmla="*/ 2147483646 h 70"/>
              <a:gd name="T96" fmla="*/ 2147483646 w 62"/>
              <a:gd name="T97" fmla="*/ 2147483646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4763">
            <a:solidFill>
              <a:srgbClr val="990000"/>
            </a:solidFill>
            <a:round/>
            <a:headEnd/>
            <a:tailEnd/>
          </a:ln>
        </p:spPr>
        <p:txBody>
          <a:bodyPr/>
          <a:lstStyle/>
          <a:p>
            <a:endParaRPr lang="en-US"/>
          </a:p>
        </p:txBody>
      </p:sp>
      <p:sp>
        <p:nvSpPr>
          <p:cNvPr id="88204" name="Freeform 139"/>
          <p:cNvSpPr>
            <a:spLocks/>
          </p:cNvSpPr>
          <p:nvPr/>
        </p:nvSpPr>
        <p:spPr bwMode="auto">
          <a:xfrm>
            <a:off x="6202363" y="4652963"/>
            <a:ext cx="55562" cy="100012"/>
          </a:xfrm>
          <a:custGeom>
            <a:avLst/>
            <a:gdLst>
              <a:gd name="T0" fmla="*/ 0 w 40"/>
              <a:gd name="T1" fmla="*/ 2147483646 h 63"/>
              <a:gd name="T2" fmla="*/ 2147483646 w 40"/>
              <a:gd name="T3" fmla="*/ 2147483646 h 63"/>
              <a:gd name="T4" fmla="*/ 2147483646 w 40"/>
              <a:gd name="T5" fmla="*/ 2147483646 h 63"/>
              <a:gd name="T6" fmla="*/ 2147483646 w 40"/>
              <a:gd name="T7" fmla="*/ 2147483646 h 63"/>
              <a:gd name="T8" fmla="*/ 2147483646 w 40"/>
              <a:gd name="T9" fmla="*/ 2147483646 h 63"/>
              <a:gd name="T10" fmla="*/ 2147483646 w 40"/>
              <a:gd name="T11" fmla="*/ 2147483646 h 63"/>
              <a:gd name="T12" fmla="*/ 2147483646 w 40"/>
              <a:gd name="T13" fmla="*/ 2147483646 h 63"/>
              <a:gd name="T14" fmla="*/ 2147483646 w 40"/>
              <a:gd name="T15" fmla="*/ 2147483646 h 63"/>
              <a:gd name="T16" fmla="*/ 2147483646 w 40"/>
              <a:gd name="T17" fmla="*/ 2147483646 h 63"/>
              <a:gd name="T18" fmla="*/ 2147483646 w 40"/>
              <a:gd name="T19" fmla="*/ 2147483646 h 63"/>
              <a:gd name="T20" fmla="*/ 2147483646 w 40"/>
              <a:gd name="T21" fmla="*/ 2147483646 h 63"/>
              <a:gd name="T22" fmla="*/ 2147483646 w 40"/>
              <a:gd name="T23" fmla="*/ 2147483646 h 63"/>
              <a:gd name="T24" fmla="*/ 2147483646 w 40"/>
              <a:gd name="T25" fmla="*/ 2147483646 h 63"/>
              <a:gd name="T26" fmla="*/ 2147483646 w 40"/>
              <a:gd name="T27" fmla="*/ 2147483646 h 63"/>
              <a:gd name="T28" fmla="*/ 2147483646 w 40"/>
              <a:gd name="T29" fmla="*/ 2147483646 h 63"/>
              <a:gd name="T30" fmla="*/ 2147483646 w 40"/>
              <a:gd name="T31" fmla="*/ 2147483646 h 63"/>
              <a:gd name="T32" fmla="*/ 2147483646 w 40"/>
              <a:gd name="T33" fmla="*/ 2147483646 h 63"/>
              <a:gd name="T34" fmla="*/ 2147483646 w 40"/>
              <a:gd name="T35" fmla="*/ 2147483646 h 63"/>
              <a:gd name="T36" fmla="*/ 2147483646 w 40"/>
              <a:gd name="T37" fmla="*/ 2147483646 h 63"/>
              <a:gd name="T38" fmla="*/ 2147483646 w 40"/>
              <a:gd name="T39" fmla="*/ 2147483646 h 63"/>
              <a:gd name="T40" fmla="*/ 2147483646 w 40"/>
              <a:gd name="T41" fmla="*/ 2147483646 h 63"/>
              <a:gd name="T42" fmla="*/ 2147483646 w 40"/>
              <a:gd name="T43" fmla="*/ 2147483646 h 63"/>
              <a:gd name="T44" fmla="*/ 2147483646 w 40"/>
              <a:gd name="T45" fmla="*/ 2147483646 h 63"/>
              <a:gd name="T46" fmla="*/ 2147483646 w 40"/>
              <a:gd name="T47" fmla="*/ 2147483646 h 63"/>
              <a:gd name="T48" fmla="*/ 2147483646 w 40"/>
              <a:gd name="T49" fmla="*/ 2147483646 h 63"/>
              <a:gd name="T50" fmla="*/ 2147483646 w 40"/>
              <a:gd name="T51" fmla="*/ 2147483646 h 63"/>
              <a:gd name="T52" fmla="*/ 2147483646 w 40"/>
              <a:gd name="T53" fmla="*/ 2147483646 h 63"/>
              <a:gd name="T54" fmla="*/ 2147483646 w 40"/>
              <a:gd name="T55" fmla="*/ 2147483646 h 63"/>
              <a:gd name="T56" fmla="*/ 2147483646 w 40"/>
              <a:gd name="T57" fmla="*/ 2147483646 h 63"/>
              <a:gd name="T58" fmla="*/ 2147483646 w 40"/>
              <a:gd name="T59" fmla="*/ 2147483646 h 63"/>
              <a:gd name="T60" fmla="*/ 2147483646 w 40"/>
              <a:gd name="T61" fmla="*/ 2147483646 h 63"/>
              <a:gd name="T62" fmla="*/ 2147483646 w 40"/>
              <a:gd name="T63" fmla="*/ 2147483646 h 63"/>
              <a:gd name="T64" fmla="*/ 2147483646 w 40"/>
              <a:gd name="T65" fmla="*/ 0 h 63"/>
              <a:gd name="T66" fmla="*/ 2147483646 w 40"/>
              <a:gd name="T67" fmla="*/ 0 h 63"/>
              <a:gd name="T68" fmla="*/ 2147483646 w 40"/>
              <a:gd name="T69" fmla="*/ 2147483646 h 63"/>
              <a:gd name="T70" fmla="*/ 2147483646 w 40"/>
              <a:gd name="T71" fmla="*/ 2147483646 h 63"/>
              <a:gd name="T72" fmla="*/ 2147483646 w 40"/>
              <a:gd name="T73" fmla="*/ 2147483646 h 63"/>
              <a:gd name="T74" fmla="*/ 2147483646 w 40"/>
              <a:gd name="T75" fmla="*/ 2147483646 h 63"/>
              <a:gd name="T76" fmla="*/ 2147483646 w 40"/>
              <a:gd name="T77" fmla="*/ 2147483646 h 63"/>
              <a:gd name="T78" fmla="*/ 2147483646 w 40"/>
              <a:gd name="T79" fmla="*/ 2147483646 h 63"/>
              <a:gd name="T80" fmla="*/ 2147483646 w 40"/>
              <a:gd name="T81" fmla="*/ 2147483646 h 63"/>
              <a:gd name="T82" fmla="*/ 2147483646 w 40"/>
              <a:gd name="T83" fmla="*/ 2147483646 h 63"/>
              <a:gd name="T84" fmla="*/ 0 w 40"/>
              <a:gd name="T85" fmla="*/ 2147483646 h 63"/>
              <a:gd name="T86" fmla="*/ 0 w 40"/>
              <a:gd name="T87" fmla="*/ 2147483646 h 63"/>
              <a:gd name="T88" fmla="*/ 0 w 40"/>
              <a:gd name="T89" fmla="*/ 2147483646 h 63"/>
              <a:gd name="T90" fmla="*/ 2147483646 w 40"/>
              <a:gd name="T91" fmla="*/ 2147483646 h 63"/>
              <a:gd name="T92" fmla="*/ 2147483646 w 40"/>
              <a:gd name="T93" fmla="*/ 2147483646 h 63"/>
              <a:gd name="T94" fmla="*/ 2147483646 w 40"/>
              <a:gd name="T95" fmla="*/ 2147483646 h 63"/>
              <a:gd name="T96" fmla="*/ 0 w 40"/>
              <a:gd name="T97" fmla="*/ 2147483646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05" name="Freeform 140"/>
          <p:cNvSpPr>
            <a:spLocks/>
          </p:cNvSpPr>
          <p:nvPr/>
        </p:nvSpPr>
        <p:spPr bwMode="auto">
          <a:xfrm>
            <a:off x="6202363" y="4652963"/>
            <a:ext cx="55562" cy="100012"/>
          </a:xfrm>
          <a:custGeom>
            <a:avLst/>
            <a:gdLst>
              <a:gd name="T0" fmla="*/ 0 w 40"/>
              <a:gd name="T1" fmla="*/ 2147483646 h 63"/>
              <a:gd name="T2" fmla="*/ 2147483646 w 40"/>
              <a:gd name="T3" fmla="*/ 2147483646 h 63"/>
              <a:gd name="T4" fmla="*/ 2147483646 w 40"/>
              <a:gd name="T5" fmla="*/ 2147483646 h 63"/>
              <a:gd name="T6" fmla="*/ 2147483646 w 40"/>
              <a:gd name="T7" fmla="*/ 2147483646 h 63"/>
              <a:gd name="T8" fmla="*/ 2147483646 w 40"/>
              <a:gd name="T9" fmla="*/ 2147483646 h 63"/>
              <a:gd name="T10" fmla="*/ 2147483646 w 40"/>
              <a:gd name="T11" fmla="*/ 2147483646 h 63"/>
              <a:gd name="T12" fmla="*/ 2147483646 w 40"/>
              <a:gd name="T13" fmla="*/ 2147483646 h 63"/>
              <a:gd name="T14" fmla="*/ 2147483646 w 40"/>
              <a:gd name="T15" fmla="*/ 2147483646 h 63"/>
              <a:gd name="T16" fmla="*/ 2147483646 w 40"/>
              <a:gd name="T17" fmla="*/ 2147483646 h 63"/>
              <a:gd name="T18" fmla="*/ 2147483646 w 40"/>
              <a:gd name="T19" fmla="*/ 2147483646 h 63"/>
              <a:gd name="T20" fmla="*/ 2147483646 w 40"/>
              <a:gd name="T21" fmla="*/ 2147483646 h 63"/>
              <a:gd name="T22" fmla="*/ 2147483646 w 40"/>
              <a:gd name="T23" fmla="*/ 2147483646 h 63"/>
              <a:gd name="T24" fmla="*/ 2147483646 w 40"/>
              <a:gd name="T25" fmla="*/ 2147483646 h 63"/>
              <a:gd name="T26" fmla="*/ 2147483646 w 40"/>
              <a:gd name="T27" fmla="*/ 2147483646 h 63"/>
              <a:gd name="T28" fmla="*/ 2147483646 w 40"/>
              <a:gd name="T29" fmla="*/ 2147483646 h 63"/>
              <a:gd name="T30" fmla="*/ 2147483646 w 40"/>
              <a:gd name="T31" fmla="*/ 2147483646 h 63"/>
              <a:gd name="T32" fmla="*/ 2147483646 w 40"/>
              <a:gd name="T33" fmla="*/ 2147483646 h 63"/>
              <a:gd name="T34" fmla="*/ 2147483646 w 40"/>
              <a:gd name="T35" fmla="*/ 2147483646 h 63"/>
              <a:gd name="T36" fmla="*/ 2147483646 w 40"/>
              <a:gd name="T37" fmla="*/ 2147483646 h 63"/>
              <a:gd name="T38" fmla="*/ 2147483646 w 40"/>
              <a:gd name="T39" fmla="*/ 2147483646 h 63"/>
              <a:gd name="T40" fmla="*/ 2147483646 w 40"/>
              <a:gd name="T41" fmla="*/ 2147483646 h 63"/>
              <a:gd name="T42" fmla="*/ 2147483646 w 40"/>
              <a:gd name="T43" fmla="*/ 2147483646 h 63"/>
              <a:gd name="T44" fmla="*/ 2147483646 w 40"/>
              <a:gd name="T45" fmla="*/ 2147483646 h 63"/>
              <a:gd name="T46" fmla="*/ 2147483646 w 40"/>
              <a:gd name="T47" fmla="*/ 2147483646 h 63"/>
              <a:gd name="T48" fmla="*/ 2147483646 w 40"/>
              <a:gd name="T49" fmla="*/ 2147483646 h 63"/>
              <a:gd name="T50" fmla="*/ 2147483646 w 40"/>
              <a:gd name="T51" fmla="*/ 2147483646 h 63"/>
              <a:gd name="T52" fmla="*/ 2147483646 w 40"/>
              <a:gd name="T53" fmla="*/ 2147483646 h 63"/>
              <a:gd name="T54" fmla="*/ 2147483646 w 40"/>
              <a:gd name="T55" fmla="*/ 2147483646 h 63"/>
              <a:gd name="T56" fmla="*/ 2147483646 w 40"/>
              <a:gd name="T57" fmla="*/ 2147483646 h 63"/>
              <a:gd name="T58" fmla="*/ 2147483646 w 40"/>
              <a:gd name="T59" fmla="*/ 2147483646 h 63"/>
              <a:gd name="T60" fmla="*/ 2147483646 w 40"/>
              <a:gd name="T61" fmla="*/ 2147483646 h 63"/>
              <a:gd name="T62" fmla="*/ 2147483646 w 40"/>
              <a:gd name="T63" fmla="*/ 2147483646 h 63"/>
              <a:gd name="T64" fmla="*/ 2147483646 w 40"/>
              <a:gd name="T65" fmla="*/ 0 h 63"/>
              <a:gd name="T66" fmla="*/ 2147483646 w 40"/>
              <a:gd name="T67" fmla="*/ 0 h 63"/>
              <a:gd name="T68" fmla="*/ 2147483646 w 40"/>
              <a:gd name="T69" fmla="*/ 2147483646 h 63"/>
              <a:gd name="T70" fmla="*/ 2147483646 w 40"/>
              <a:gd name="T71" fmla="*/ 2147483646 h 63"/>
              <a:gd name="T72" fmla="*/ 2147483646 w 40"/>
              <a:gd name="T73" fmla="*/ 2147483646 h 63"/>
              <a:gd name="T74" fmla="*/ 2147483646 w 40"/>
              <a:gd name="T75" fmla="*/ 2147483646 h 63"/>
              <a:gd name="T76" fmla="*/ 2147483646 w 40"/>
              <a:gd name="T77" fmla="*/ 2147483646 h 63"/>
              <a:gd name="T78" fmla="*/ 2147483646 w 40"/>
              <a:gd name="T79" fmla="*/ 2147483646 h 63"/>
              <a:gd name="T80" fmla="*/ 2147483646 w 40"/>
              <a:gd name="T81" fmla="*/ 2147483646 h 63"/>
              <a:gd name="T82" fmla="*/ 2147483646 w 40"/>
              <a:gd name="T83" fmla="*/ 2147483646 h 63"/>
              <a:gd name="T84" fmla="*/ 0 w 40"/>
              <a:gd name="T85" fmla="*/ 2147483646 h 63"/>
              <a:gd name="T86" fmla="*/ 0 w 40"/>
              <a:gd name="T87" fmla="*/ 2147483646 h 63"/>
              <a:gd name="T88" fmla="*/ 0 w 40"/>
              <a:gd name="T89" fmla="*/ 2147483646 h 63"/>
              <a:gd name="T90" fmla="*/ 2147483646 w 40"/>
              <a:gd name="T91" fmla="*/ 2147483646 h 63"/>
              <a:gd name="T92" fmla="*/ 2147483646 w 40"/>
              <a:gd name="T93" fmla="*/ 2147483646 h 63"/>
              <a:gd name="T94" fmla="*/ 2147483646 w 40"/>
              <a:gd name="T95" fmla="*/ 2147483646 h 63"/>
              <a:gd name="T96" fmla="*/ 0 w 40"/>
              <a:gd name="T97" fmla="*/ 2147483646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1588">
            <a:solidFill>
              <a:srgbClr val="990000"/>
            </a:solidFill>
            <a:round/>
            <a:headEnd/>
            <a:tailEnd/>
          </a:ln>
        </p:spPr>
        <p:txBody>
          <a:bodyPr/>
          <a:lstStyle/>
          <a:p>
            <a:endParaRPr lang="en-US"/>
          </a:p>
        </p:txBody>
      </p:sp>
      <p:sp>
        <p:nvSpPr>
          <p:cNvPr id="88206" name="Freeform 141"/>
          <p:cNvSpPr>
            <a:spLocks/>
          </p:cNvSpPr>
          <p:nvPr/>
        </p:nvSpPr>
        <p:spPr bwMode="auto">
          <a:xfrm>
            <a:off x="6202363" y="4652963"/>
            <a:ext cx="55562" cy="100012"/>
          </a:xfrm>
          <a:custGeom>
            <a:avLst/>
            <a:gdLst>
              <a:gd name="T0" fmla="*/ 0 w 40"/>
              <a:gd name="T1" fmla="*/ 2147483646 h 63"/>
              <a:gd name="T2" fmla="*/ 2147483646 w 40"/>
              <a:gd name="T3" fmla="*/ 2147483646 h 63"/>
              <a:gd name="T4" fmla="*/ 2147483646 w 40"/>
              <a:gd name="T5" fmla="*/ 2147483646 h 63"/>
              <a:gd name="T6" fmla="*/ 2147483646 w 40"/>
              <a:gd name="T7" fmla="*/ 2147483646 h 63"/>
              <a:gd name="T8" fmla="*/ 2147483646 w 40"/>
              <a:gd name="T9" fmla="*/ 2147483646 h 63"/>
              <a:gd name="T10" fmla="*/ 2147483646 w 40"/>
              <a:gd name="T11" fmla="*/ 2147483646 h 63"/>
              <a:gd name="T12" fmla="*/ 2147483646 w 40"/>
              <a:gd name="T13" fmla="*/ 2147483646 h 63"/>
              <a:gd name="T14" fmla="*/ 2147483646 w 40"/>
              <a:gd name="T15" fmla="*/ 2147483646 h 63"/>
              <a:gd name="T16" fmla="*/ 2147483646 w 40"/>
              <a:gd name="T17" fmla="*/ 2147483646 h 63"/>
              <a:gd name="T18" fmla="*/ 2147483646 w 40"/>
              <a:gd name="T19" fmla="*/ 2147483646 h 63"/>
              <a:gd name="T20" fmla="*/ 2147483646 w 40"/>
              <a:gd name="T21" fmla="*/ 2147483646 h 63"/>
              <a:gd name="T22" fmla="*/ 2147483646 w 40"/>
              <a:gd name="T23" fmla="*/ 2147483646 h 63"/>
              <a:gd name="T24" fmla="*/ 2147483646 w 40"/>
              <a:gd name="T25" fmla="*/ 2147483646 h 63"/>
              <a:gd name="T26" fmla="*/ 2147483646 w 40"/>
              <a:gd name="T27" fmla="*/ 2147483646 h 63"/>
              <a:gd name="T28" fmla="*/ 2147483646 w 40"/>
              <a:gd name="T29" fmla="*/ 2147483646 h 63"/>
              <a:gd name="T30" fmla="*/ 2147483646 w 40"/>
              <a:gd name="T31" fmla="*/ 2147483646 h 63"/>
              <a:gd name="T32" fmla="*/ 2147483646 w 40"/>
              <a:gd name="T33" fmla="*/ 2147483646 h 63"/>
              <a:gd name="T34" fmla="*/ 2147483646 w 40"/>
              <a:gd name="T35" fmla="*/ 2147483646 h 63"/>
              <a:gd name="T36" fmla="*/ 2147483646 w 40"/>
              <a:gd name="T37" fmla="*/ 2147483646 h 63"/>
              <a:gd name="T38" fmla="*/ 2147483646 w 40"/>
              <a:gd name="T39" fmla="*/ 2147483646 h 63"/>
              <a:gd name="T40" fmla="*/ 2147483646 w 40"/>
              <a:gd name="T41" fmla="*/ 2147483646 h 63"/>
              <a:gd name="T42" fmla="*/ 2147483646 w 40"/>
              <a:gd name="T43" fmla="*/ 2147483646 h 63"/>
              <a:gd name="T44" fmla="*/ 2147483646 w 40"/>
              <a:gd name="T45" fmla="*/ 2147483646 h 63"/>
              <a:gd name="T46" fmla="*/ 2147483646 w 40"/>
              <a:gd name="T47" fmla="*/ 2147483646 h 63"/>
              <a:gd name="T48" fmla="*/ 2147483646 w 40"/>
              <a:gd name="T49" fmla="*/ 2147483646 h 63"/>
              <a:gd name="T50" fmla="*/ 2147483646 w 40"/>
              <a:gd name="T51" fmla="*/ 2147483646 h 63"/>
              <a:gd name="T52" fmla="*/ 2147483646 w 40"/>
              <a:gd name="T53" fmla="*/ 2147483646 h 63"/>
              <a:gd name="T54" fmla="*/ 2147483646 w 40"/>
              <a:gd name="T55" fmla="*/ 2147483646 h 63"/>
              <a:gd name="T56" fmla="*/ 2147483646 w 40"/>
              <a:gd name="T57" fmla="*/ 2147483646 h 63"/>
              <a:gd name="T58" fmla="*/ 2147483646 w 40"/>
              <a:gd name="T59" fmla="*/ 2147483646 h 63"/>
              <a:gd name="T60" fmla="*/ 2147483646 w 40"/>
              <a:gd name="T61" fmla="*/ 2147483646 h 63"/>
              <a:gd name="T62" fmla="*/ 2147483646 w 40"/>
              <a:gd name="T63" fmla="*/ 2147483646 h 63"/>
              <a:gd name="T64" fmla="*/ 2147483646 w 40"/>
              <a:gd name="T65" fmla="*/ 0 h 63"/>
              <a:gd name="T66" fmla="*/ 2147483646 w 40"/>
              <a:gd name="T67" fmla="*/ 0 h 63"/>
              <a:gd name="T68" fmla="*/ 2147483646 w 40"/>
              <a:gd name="T69" fmla="*/ 2147483646 h 63"/>
              <a:gd name="T70" fmla="*/ 2147483646 w 40"/>
              <a:gd name="T71" fmla="*/ 2147483646 h 63"/>
              <a:gd name="T72" fmla="*/ 2147483646 w 40"/>
              <a:gd name="T73" fmla="*/ 2147483646 h 63"/>
              <a:gd name="T74" fmla="*/ 2147483646 w 40"/>
              <a:gd name="T75" fmla="*/ 2147483646 h 63"/>
              <a:gd name="T76" fmla="*/ 2147483646 w 40"/>
              <a:gd name="T77" fmla="*/ 2147483646 h 63"/>
              <a:gd name="T78" fmla="*/ 2147483646 w 40"/>
              <a:gd name="T79" fmla="*/ 2147483646 h 63"/>
              <a:gd name="T80" fmla="*/ 2147483646 w 40"/>
              <a:gd name="T81" fmla="*/ 2147483646 h 63"/>
              <a:gd name="T82" fmla="*/ 2147483646 w 40"/>
              <a:gd name="T83" fmla="*/ 2147483646 h 63"/>
              <a:gd name="T84" fmla="*/ 0 w 40"/>
              <a:gd name="T85" fmla="*/ 2147483646 h 63"/>
              <a:gd name="T86" fmla="*/ 0 w 40"/>
              <a:gd name="T87" fmla="*/ 2147483646 h 63"/>
              <a:gd name="T88" fmla="*/ 0 w 40"/>
              <a:gd name="T89" fmla="*/ 2147483646 h 63"/>
              <a:gd name="T90" fmla="*/ 2147483646 w 40"/>
              <a:gd name="T91" fmla="*/ 2147483646 h 63"/>
              <a:gd name="T92" fmla="*/ 2147483646 w 40"/>
              <a:gd name="T93" fmla="*/ 2147483646 h 63"/>
              <a:gd name="T94" fmla="*/ 2147483646 w 40"/>
              <a:gd name="T95" fmla="*/ 2147483646 h 63"/>
              <a:gd name="T96" fmla="*/ 0 w 40"/>
              <a:gd name="T97" fmla="*/ 2147483646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4763">
            <a:solidFill>
              <a:srgbClr val="990000"/>
            </a:solidFill>
            <a:round/>
            <a:headEnd/>
            <a:tailEnd/>
          </a:ln>
        </p:spPr>
        <p:txBody>
          <a:bodyPr/>
          <a:lstStyle/>
          <a:p>
            <a:endParaRPr lang="en-US"/>
          </a:p>
        </p:txBody>
      </p:sp>
      <p:sp>
        <p:nvSpPr>
          <p:cNvPr id="88207" name="Freeform 142"/>
          <p:cNvSpPr>
            <a:spLocks/>
          </p:cNvSpPr>
          <p:nvPr/>
        </p:nvSpPr>
        <p:spPr bwMode="auto">
          <a:xfrm>
            <a:off x="6181725" y="4576763"/>
            <a:ext cx="60325" cy="80962"/>
          </a:xfrm>
          <a:custGeom>
            <a:avLst/>
            <a:gdLst>
              <a:gd name="T0" fmla="*/ 2147483646 w 43"/>
              <a:gd name="T1" fmla="*/ 2147483646 h 51"/>
              <a:gd name="T2" fmla="*/ 2147483646 w 43"/>
              <a:gd name="T3" fmla="*/ 2147483646 h 51"/>
              <a:gd name="T4" fmla="*/ 2147483646 w 43"/>
              <a:gd name="T5" fmla="*/ 2147483646 h 51"/>
              <a:gd name="T6" fmla="*/ 2147483646 w 43"/>
              <a:gd name="T7" fmla="*/ 2147483646 h 51"/>
              <a:gd name="T8" fmla="*/ 2147483646 w 43"/>
              <a:gd name="T9" fmla="*/ 2147483646 h 51"/>
              <a:gd name="T10" fmla="*/ 2147483646 w 43"/>
              <a:gd name="T11" fmla="*/ 2147483646 h 51"/>
              <a:gd name="T12" fmla="*/ 2147483646 w 43"/>
              <a:gd name="T13" fmla="*/ 2147483646 h 51"/>
              <a:gd name="T14" fmla="*/ 2147483646 w 43"/>
              <a:gd name="T15" fmla="*/ 2147483646 h 51"/>
              <a:gd name="T16" fmla="*/ 2147483646 w 43"/>
              <a:gd name="T17" fmla="*/ 2147483646 h 51"/>
              <a:gd name="T18" fmla="*/ 2147483646 w 43"/>
              <a:gd name="T19" fmla="*/ 2147483646 h 51"/>
              <a:gd name="T20" fmla="*/ 2147483646 w 43"/>
              <a:gd name="T21" fmla="*/ 2147483646 h 51"/>
              <a:gd name="T22" fmla="*/ 2147483646 w 43"/>
              <a:gd name="T23" fmla="*/ 2147483646 h 51"/>
              <a:gd name="T24" fmla="*/ 2147483646 w 43"/>
              <a:gd name="T25" fmla="*/ 2147483646 h 51"/>
              <a:gd name="T26" fmla="*/ 2147483646 w 43"/>
              <a:gd name="T27" fmla="*/ 2147483646 h 51"/>
              <a:gd name="T28" fmla="*/ 2147483646 w 43"/>
              <a:gd name="T29" fmla="*/ 2147483646 h 51"/>
              <a:gd name="T30" fmla="*/ 2147483646 w 43"/>
              <a:gd name="T31" fmla="*/ 2147483646 h 51"/>
              <a:gd name="T32" fmla="*/ 2147483646 w 43"/>
              <a:gd name="T33" fmla="*/ 2147483646 h 51"/>
              <a:gd name="T34" fmla="*/ 2147483646 w 43"/>
              <a:gd name="T35" fmla="*/ 2147483646 h 51"/>
              <a:gd name="T36" fmla="*/ 2147483646 w 43"/>
              <a:gd name="T37" fmla="*/ 2147483646 h 51"/>
              <a:gd name="T38" fmla="*/ 2147483646 w 43"/>
              <a:gd name="T39" fmla="*/ 2147483646 h 51"/>
              <a:gd name="T40" fmla="*/ 2147483646 w 43"/>
              <a:gd name="T41" fmla="*/ 2147483646 h 51"/>
              <a:gd name="T42" fmla="*/ 2147483646 w 43"/>
              <a:gd name="T43" fmla="*/ 2147483646 h 51"/>
              <a:gd name="T44" fmla="*/ 2147483646 w 43"/>
              <a:gd name="T45" fmla="*/ 0 h 51"/>
              <a:gd name="T46" fmla="*/ 2147483646 w 43"/>
              <a:gd name="T47" fmla="*/ 0 h 51"/>
              <a:gd name="T48" fmla="*/ 2147483646 w 43"/>
              <a:gd name="T49" fmla="*/ 2147483646 h 51"/>
              <a:gd name="T50" fmla="*/ 0 w 43"/>
              <a:gd name="T51" fmla="*/ 2147483646 h 51"/>
              <a:gd name="T52" fmla="*/ 0 w 43"/>
              <a:gd name="T53" fmla="*/ 2147483646 h 51"/>
              <a:gd name="T54" fmla="*/ 0 w 43"/>
              <a:gd name="T55" fmla="*/ 2147483646 h 51"/>
              <a:gd name="T56" fmla="*/ 2147483646 w 43"/>
              <a:gd name="T57" fmla="*/ 2147483646 h 51"/>
              <a:gd name="T58" fmla="*/ 2147483646 w 43"/>
              <a:gd name="T59" fmla="*/ 2147483646 h 51"/>
              <a:gd name="T60" fmla="*/ 2147483646 w 43"/>
              <a:gd name="T61" fmla="*/ 2147483646 h 51"/>
              <a:gd name="T62" fmla="*/ 2147483646 w 43"/>
              <a:gd name="T63" fmla="*/ 2147483646 h 51"/>
              <a:gd name="T64" fmla="*/ 2147483646 w 43"/>
              <a:gd name="T65" fmla="*/ 2147483646 h 51"/>
              <a:gd name="T66" fmla="*/ 2147483646 w 43"/>
              <a:gd name="T67" fmla="*/ 2147483646 h 51"/>
              <a:gd name="T68" fmla="*/ 2147483646 w 43"/>
              <a:gd name="T69" fmla="*/ 2147483646 h 51"/>
              <a:gd name="T70" fmla="*/ 2147483646 w 43"/>
              <a:gd name="T71" fmla="*/ 2147483646 h 51"/>
              <a:gd name="T72" fmla="*/ 2147483646 w 43"/>
              <a:gd name="T73" fmla="*/ 2147483646 h 51"/>
              <a:gd name="T74" fmla="*/ 2147483646 w 43"/>
              <a:gd name="T75" fmla="*/ 2147483646 h 51"/>
              <a:gd name="T76" fmla="*/ 2147483646 w 43"/>
              <a:gd name="T77" fmla="*/ 2147483646 h 51"/>
              <a:gd name="T78" fmla="*/ 2147483646 w 43"/>
              <a:gd name="T79" fmla="*/ 2147483646 h 51"/>
              <a:gd name="T80" fmla="*/ 2147483646 w 43"/>
              <a:gd name="T81" fmla="*/ 2147483646 h 51"/>
              <a:gd name="T82" fmla="*/ 2147483646 w 43"/>
              <a:gd name="T83" fmla="*/ 2147483646 h 51"/>
              <a:gd name="T84" fmla="*/ 2147483646 w 43"/>
              <a:gd name="T85" fmla="*/ 2147483646 h 51"/>
              <a:gd name="T86" fmla="*/ 2147483646 w 43"/>
              <a:gd name="T87" fmla="*/ 2147483646 h 51"/>
              <a:gd name="T88" fmla="*/ 2147483646 w 43"/>
              <a:gd name="T89" fmla="*/ 2147483646 h 51"/>
              <a:gd name="T90" fmla="*/ 2147483646 w 43"/>
              <a:gd name="T91" fmla="*/ 2147483646 h 51"/>
              <a:gd name="T92" fmla="*/ 2147483646 w 43"/>
              <a:gd name="T93" fmla="*/ 2147483646 h 51"/>
              <a:gd name="T94" fmla="*/ 2147483646 w 43"/>
              <a:gd name="T95" fmla="*/ 2147483646 h 51"/>
              <a:gd name="T96" fmla="*/ 2147483646 w 43"/>
              <a:gd name="T97" fmla="*/ 2147483646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08" name="Freeform 143"/>
          <p:cNvSpPr>
            <a:spLocks/>
          </p:cNvSpPr>
          <p:nvPr/>
        </p:nvSpPr>
        <p:spPr bwMode="auto">
          <a:xfrm>
            <a:off x="6181725" y="4576763"/>
            <a:ext cx="60325" cy="80962"/>
          </a:xfrm>
          <a:custGeom>
            <a:avLst/>
            <a:gdLst>
              <a:gd name="T0" fmla="*/ 2147483646 w 43"/>
              <a:gd name="T1" fmla="*/ 2147483646 h 51"/>
              <a:gd name="T2" fmla="*/ 2147483646 w 43"/>
              <a:gd name="T3" fmla="*/ 2147483646 h 51"/>
              <a:gd name="T4" fmla="*/ 2147483646 w 43"/>
              <a:gd name="T5" fmla="*/ 2147483646 h 51"/>
              <a:gd name="T6" fmla="*/ 2147483646 w 43"/>
              <a:gd name="T7" fmla="*/ 2147483646 h 51"/>
              <a:gd name="T8" fmla="*/ 2147483646 w 43"/>
              <a:gd name="T9" fmla="*/ 2147483646 h 51"/>
              <a:gd name="T10" fmla="*/ 2147483646 w 43"/>
              <a:gd name="T11" fmla="*/ 2147483646 h 51"/>
              <a:gd name="T12" fmla="*/ 2147483646 w 43"/>
              <a:gd name="T13" fmla="*/ 2147483646 h 51"/>
              <a:gd name="T14" fmla="*/ 2147483646 w 43"/>
              <a:gd name="T15" fmla="*/ 2147483646 h 51"/>
              <a:gd name="T16" fmla="*/ 2147483646 w 43"/>
              <a:gd name="T17" fmla="*/ 2147483646 h 51"/>
              <a:gd name="T18" fmla="*/ 2147483646 w 43"/>
              <a:gd name="T19" fmla="*/ 2147483646 h 51"/>
              <a:gd name="T20" fmla="*/ 2147483646 w 43"/>
              <a:gd name="T21" fmla="*/ 2147483646 h 51"/>
              <a:gd name="T22" fmla="*/ 2147483646 w 43"/>
              <a:gd name="T23" fmla="*/ 2147483646 h 51"/>
              <a:gd name="T24" fmla="*/ 2147483646 w 43"/>
              <a:gd name="T25" fmla="*/ 2147483646 h 51"/>
              <a:gd name="T26" fmla="*/ 2147483646 w 43"/>
              <a:gd name="T27" fmla="*/ 2147483646 h 51"/>
              <a:gd name="T28" fmla="*/ 2147483646 w 43"/>
              <a:gd name="T29" fmla="*/ 2147483646 h 51"/>
              <a:gd name="T30" fmla="*/ 2147483646 w 43"/>
              <a:gd name="T31" fmla="*/ 2147483646 h 51"/>
              <a:gd name="T32" fmla="*/ 2147483646 w 43"/>
              <a:gd name="T33" fmla="*/ 2147483646 h 51"/>
              <a:gd name="T34" fmla="*/ 2147483646 w 43"/>
              <a:gd name="T35" fmla="*/ 2147483646 h 51"/>
              <a:gd name="T36" fmla="*/ 2147483646 w 43"/>
              <a:gd name="T37" fmla="*/ 2147483646 h 51"/>
              <a:gd name="T38" fmla="*/ 2147483646 w 43"/>
              <a:gd name="T39" fmla="*/ 2147483646 h 51"/>
              <a:gd name="T40" fmla="*/ 2147483646 w 43"/>
              <a:gd name="T41" fmla="*/ 2147483646 h 51"/>
              <a:gd name="T42" fmla="*/ 2147483646 w 43"/>
              <a:gd name="T43" fmla="*/ 2147483646 h 51"/>
              <a:gd name="T44" fmla="*/ 2147483646 w 43"/>
              <a:gd name="T45" fmla="*/ 0 h 51"/>
              <a:gd name="T46" fmla="*/ 2147483646 w 43"/>
              <a:gd name="T47" fmla="*/ 0 h 51"/>
              <a:gd name="T48" fmla="*/ 2147483646 w 43"/>
              <a:gd name="T49" fmla="*/ 2147483646 h 51"/>
              <a:gd name="T50" fmla="*/ 0 w 43"/>
              <a:gd name="T51" fmla="*/ 2147483646 h 51"/>
              <a:gd name="T52" fmla="*/ 0 w 43"/>
              <a:gd name="T53" fmla="*/ 2147483646 h 51"/>
              <a:gd name="T54" fmla="*/ 0 w 43"/>
              <a:gd name="T55" fmla="*/ 2147483646 h 51"/>
              <a:gd name="T56" fmla="*/ 2147483646 w 43"/>
              <a:gd name="T57" fmla="*/ 2147483646 h 51"/>
              <a:gd name="T58" fmla="*/ 2147483646 w 43"/>
              <a:gd name="T59" fmla="*/ 2147483646 h 51"/>
              <a:gd name="T60" fmla="*/ 2147483646 w 43"/>
              <a:gd name="T61" fmla="*/ 2147483646 h 51"/>
              <a:gd name="T62" fmla="*/ 2147483646 w 43"/>
              <a:gd name="T63" fmla="*/ 2147483646 h 51"/>
              <a:gd name="T64" fmla="*/ 2147483646 w 43"/>
              <a:gd name="T65" fmla="*/ 2147483646 h 51"/>
              <a:gd name="T66" fmla="*/ 2147483646 w 43"/>
              <a:gd name="T67" fmla="*/ 2147483646 h 51"/>
              <a:gd name="T68" fmla="*/ 2147483646 w 43"/>
              <a:gd name="T69" fmla="*/ 2147483646 h 51"/>
              <a:gd name="T70" fmla="*/ 2147483646 w 43"/>
              <a:gd name="T71" fmla="*/ 2147483646 h 51"/>
              <a:gd name="T72" fmla="*/ 2147483646 w 43"/>
              <a:gd name="T73" fmla="*/ 2147483646 h 51"/>
              <a:gd name="T74" fmla="*/ 2147483646 w 43"/>
              <a:gd name="T75" fmla="*/ 2147483646 h 51"/>
              <a:gd name="T76" fmla="*/ 2147483646 w 43"/>
              <a:gd name="T77" fmla="*/ 2147483646 h 51"/>
              <a:gd name="T78" fmla="*/ 2147483646 w 43"/>
              <a:gd name="T79" fmla="*/ 2147483646 h 51"/>
              <a:gd name="T80" fmla="*/ 2147483646 w 43"/>
              <a:gd name="T81" fmla="*/ 2147483646 h 51"/>
              <a:gd name="T82" fmla="*/ 2147483646 w 43"/>
              <a:gd name="T83" fmla="*/ 2147483646 h 51"/>
              <a:gd name="T84" fmla="*/ 2147483646 w 43"/>
              <a:gd name="T85" fmla="*/ 2147483646 h 51"/>
              <a:gd name="T86" fmla="*/ 2147483646 w 43"/>
              <a:gd name="T87" fmla="*/ 2147483646 h 51"/>
              <a:gd name="T88" fmla="*/ 2147483646 w 43"/>
              <a:gd name="T89" fmla="*/ 2147483646 h 51"/>
              <a:gd name="T90" fmla="*/ 2147483646 w 43"/>
              <a:gd name="T91" fmla="*/ 2147483646 h 51"/>
              <a:gd name="T92" fmla="*/ 2147483646 w 43"/>
              <a:gd name="T93" fmla="*/ 2147483646 h 51"/>
              <a:gd name="T94" fmla="*/ 2147483646 w 43"/>
              <a:gd name="T95" fmla="*/ 2147483646 h 51"/>
              <a:gd name="T96" fmla="*/ 2147483646 w 43"/>
              <a:gd name="T97" fmla="*/ 2147483646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path>
            </a:pathLst>
          </a:custGeom>
          <a:solidFill>
            <a:srgbClr val="FFFF00"/>
          </a:solidFill>
          <a:ln w="4763">
            <a:solidFill>
              <a:srgbClr val="990000"/>
            </a:solidFill>
            <a:round/>
            <a:headEnd/>
            <a:tailEnd/>
          </a:ln>
        </p:spPr>
        <p:txBody>
          <a:bodyPr/>
          <a:lstStyle/>
          <a:p>
            <a:endParaRPr lang="en-US"/>
          </a:p>
        </p:txBody>
      </p:sp>
      <p:sp>
        <p:nvSpPr>
          <p:cNvPr id="88209" name="Freeform 144"/>
          <p:cNvSpPr>
            <a:spLocks/>
          </p:cNvSpPr>
          <p:nvPr/>
        </p:nvSpPr>
        <p:spPr bwMode="auto">
          <a:xfrm>
            <a:off x="6329363" y="4611688"/>
            <a:ext cx="73025" cy="80962"/>
          </a:xfrm>
          <a:custGeom>
            <a:avLst/>
            <a:gdLst>
              <a:gd name="T0" fmla="*/ 2147483646 w 52"/>
              <a:gd name="T1" fmla="*/ 2147483646 h 51"/>
              <a:gd name="T2" fmla="*/ 2147483646 w 52"/>
              <a:gd name="T3" fmla="*/ 2147483646 h 51"/>
              <a:gd name="T4" fmla="*/ 2147483646 w 52"/>
              <a:gd name="T5" fmla="*/ 2147483646 h 51"/>
              <a:gd name="T6" fmla="*/ 2147483646 w 52"/>
              <a:gd name="T7" fmla="*/ 2147483646 h 51"/>
              <a:gd name="T8" fmla="*/ 2147483646 w 52"/>
              <a:gd name="T9" fmla="*/ 2147483646 h 51"/>
              <a:gd name="T10" fmla="*/ 2147483646 w 52"/>
              <a:gd name="T11" fmla="*/ 2147483646 h 51"/>
              <a:gd name="T12" fmla="*/ 2147483646 w 52"/>
              <a:gd name="T13" fmla="*/ 2147483646 h 51"/>
              <a:gd name="T14" fmla="*/ 2147483646 w 52"/>
              <a:gd name="T15" fmla="*/ 2147483646 h 51"/>
              <a:gd name="T16" fmla="*/ 2147483646 w 52"/>
              <a:gd name="T17" fmla="*/ 2147483646 h 51"/>
              <a:gd name="T18" fmla="*/ 2147483646 w 52"/>
              <a:gd name="T19" fmla="*/ 2147483646 h 51"/>
              <a:gd name="T20" fmla="*/ 2147483646 w 52"/>
              <a:gd name="T21" fmla="*/ 2147483646 h 51"/>
              <a:gd name="T22" fmla="*/ 2147483646 w 52"/>
              <a:gd name="T23" fmla="*/ 2147483646 h 51"/>
              <a:gd name="T24" fmla="*/ 2147483646 w 52"/>
              <a:gd name="T25" fmla="*/ 2147483646 h 51"/>
              <a:gd name="T26" fmla="*/ 2147483646 w 52"/>
              <a:gd name="T27" fmla="*/ 2147483646 h 51"/>
              <a:gd name="T28" fmla="*/ 2147483646 w 52"/>
              <a:gd name="T29" fmla="*/ 2147483646 h 51"/>
              <a:gd name="T30" fmla="*/ 2147483646 w 52"/>
              <a:gd name="T31" fmla="*/ 2147483646 h 51"/>
              <a:gd name="T32" fmla="*/ 2147483646 w 52"/>
              <a:gd name="T33" fmla="*/ 2147483646 h 51"/>
              <a:gd name="T34" fmla="*/ 2147483646 w 52"/>
              <a:gd name="T35" fmla="*/ 2147483646 h 51"/>
              <a:gd name="T36" fmla="*/ 2147483646 w 52"/>
              <a:gd name="T37" fmla="*/ 2147483646 h 51"/>
              <a:gd name="T38" fmla="*/ 2147483646 w 52"/>
              <a:gd name="T39" fmla="*/ 2147483646 h 51"/>
              <a:gd name="T40" fmla="*/ 2147483646 w 52"/>
              <a:gd name="T41" fmla="*/ 2147483646 h 51"/>
              <a:gd name="T42" fmla="*/ 2147483646 w 52"/>
              <a:gd name="T43" fmla="*/ 2147483646 h 51"/>
              <a:gd name="T44" fmla="*/ 2147483646 w 52"/>
              <a:gd name="T45" fmla="*/ 2147483646 h 51"/>
              <a:gd name="T46" fmla="*/ 2147483646 w 52"/>
              <a:gd name="T47" fmla="*/ 0 h 51"/>
              <a:gd name="T48" fmla="*/ 2147483646 w 52"/>
              <a:gd name="T49" fmla="*/ 0 h 51"/>
              <a:gd name="T50" fmla="*/ 2147483646 w 52"/>
              <a:gd name="T51" fmla="*/ 0 h 51"/>
              <a:gd name="T52" fmla="*/ 2147483646 w 52"/>
              <a:gd name="T53" fmla="*/ 0 h 51"/>
              <a:gd name="T54" fmla="*/ 2147483646 w 52"/>
              <a:gd name="T55" fmla="*/ 0 h 51"/>
              <a:gd name="T56" fmla="*/ 2147483646 w 52"/>
              <a:gd name="T57" fmla="*/ 0 h 51"/>
              <a:gd name="T58" fmla="*/ 2147483646 w 52"/>
              <a:gd name="T59" fmla="*/ 0 h 51"/>
              <a:gd name="T60" fmla="*/ 2147483646 w 52"/>
              <a:gd name="T61" fmla="*/ 0 h 51"/>
              <a:gd name="T62" fmla="*/ 2147483646 w 52"/>
              <a:gd name="T63" fmla="*/ 0 h 51"/>
              <a:gd name="T64" fmla="*/ 2147483646 w 52"/>
              <a:gd name="T65" fmla="*/ 2147483646 h 51"/>
              <a:gd name="T66" fmla="*/ 2147483646 w 52"/>
              <a:gd name="T67" fmla="*/ 2147483646 h 51"/>
              <a:gd name="T68" fmla="*/ 2147483646 w 52"/>
              <a:gd name="T69" fmla="*/ 2147483646 h 51"/>
              <a:gd name="T70" fmla="*/ 2147483646 w 52"/>
              <a:gd name="T71" fmla="*/ 2147483646 h 51"/>
              <a:gd name="T72" fmla="*/ 2147483646 w 52"/>
              <a:gd name="T73" fmla="*/ 2147483646 h 51"/>
              <a:gd name="T74" fmla="*/ 2147483646 w 52"/>
              <a:gd name="T75" fmla="*/ 2147483646 h 51"/>
              <a:gd name="T76" fmla="*/ 2147483646 w 52"/>
              <a:gd name="T77" fmla="*/ 2147483646 h 51"/>
              <a:gd name="T78" fmla="*/ 2147483646 w 52"/>
              <a:gd name="T79" fmla="*/ 2147483646 h 51"/>
              <a:gd name="T80" fmla="*/ 2147483646 w 52"/>
              <a:gd name="T81" fmla="*/ 2147483646 h 51"/>
              <a:gd name="T82" fmla="*/ 2147483646 w 52"/>
              <a:gd name="T83" fmla="*/ 2147483646 h 51"/>
              <a:gd name="T84" fmla="*/ 2147483646 w 52"/>
              <a:gd name="T85" fmla="*/ 2147483646 h 51"/>
              <a:gd name="T86" fmla="*/ 2147483646 w 52"/>
              <a:gd name="T87" fmla="*/ 2147483646 h 51"/>
              <a:gd name="T88" fmla="*/ 2147483646 w 52"/>
              <a:gd name="T89" fmla="*/ 2147483646 h 51"/>
              <a:gd name="T90" fmla="*/ 0 w 52"/>
              <a:gd name="T91" fmla="*/ 2147483646 h 51"/>
              <a:gd name="T92" fmla="*/ 0 w 52"/>
              <a:gd name="T93" fmla="*/ 2147483646 h 51"/>
              <a:gd name="T94" fmla="*/ 0 w 52"/>
              <a:gd name="T95" fmla="*/ 2147483646 h 51"/>
              <a:gd name="T96" fmla="*/ 0 w 52"/>
              <a:gd name="T97" fmla="*/ 2147483646 h 51"/>
              <a:gd name="T98" fmla="*/ 2147483646 w 52"/>
              <a:gd name="T99" fmla="*/ 2147483646 h 51"/>
              <a:gd name="T100" fmla="*/ 2147483646 w 52"/>
              <a:gd name="T101" fmla="*/ 2147483646 h 51"/>
              <a:gd name="T102" fmla="*/ 2147483646 w 52"/>
              <a:gd name="T103" fmla="*/ 2147483646 h 51"/>
              <a:gd name="T104" fmla="*/ 2147483646 w 52"/>
              <a:gd name="T105" fmla="*/ 2147483646 h 51"/>
              <a:gd name="T106" fmla="*/ 2147483646 w 52"/>
              <a:gd name="T107" fmla="*/ 2147483646 h 51"/>
              <a:gd name="T108" fmla="*/ 2147483646 w 52"/>
              <a:gd name="T109" fmla="*/ 2147483646 h 51"/>
              <a:gd name="T110" fmla="*/ 2147483646 w 52"/>
              <a:gd name="T111" fmla="*/ 2147483646 h 51"/>
              <a:gd name="T112" fmla="*/ 2147483646 w 52"/>
              <a:gd name="T113" fmla="*/ 2147483646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10" name="Freeform 145"/>
          <p:cNvSpPr>
            <a:spLocks/>
          </p:cNvSpPr>
          <p:nvPr/>
        </p:nvSpPr>
        <p:spPr bwMode="auto">
          <a:xfrm>
            <a:off x="6329363" y="4611688"/>
            <a:ext cx="73025" cy="80962"/>
          </a:xfrm>
          <a:custGeom>
            <a:avLst/>
            <a:gdLst>
              <a:gd name="T0" fmla="*/ 2147483646 w 52"/>
              <a:gd name="T1" fmla="*/ 2147483646 h 51"/>
              <a:gd name="T2" fmla="*/ 2147483646 w 52"/>
              <a:gd name="T3" fmla="*/ 2147483646 h 51"/>
              <a:gd name="T4" fmla="*/ 2147483646 w 52"/>
              <a:gd name="T5" fmla="*/ 2147483646 h 51"/>
              <a:gd name="T6" fmla="*/ 2147483646 w 52"/>
              <a:gd name="T7" fmla="*/ 2147483646 h 51"/>
              <a:gd name="T8" fmla="*/ 2147483646 w 52"/>
              <a:gd name="T9" fmla="*/ 2147483646 h 51"/>
              <a:gd name="T10" fmla="*/ 2147483646 w 52"/>
              <a:gd name="T11" fmla="*/ 2147483646 h 51"/>
              <a:gd name="T12" fmla="*/ 2147483646 w 52"/>
              <a:gd name="T13" fmla="*/ 2147483646 h 51"/>
              <a:gd name="T14" fmla="*/ 2147483646 w 52"/>
              <a:gd name="T15" fmla="*/ 2147483646 h 51"/>
              <a:gd name="T16" fmla="*/ 2147483646 w 52"/>
              <a:gd name="T17" fmla="*/ 2147483646 h 51"/>
              <a:gd name="T18" fmla="*/ 2147483646 w 52"/>
              <a:gd name="T19" fmla="*/ 2147483646 h 51"/>
              <a:gd name="T20" fmla="*/ 2147483646 w 52"/>
              <a:gd name="T21" fmla="*/ 2147483646 h 51"/>
              <a:gd name="T22" fmla="*/ 2147483646 w 52"/>
              <a:gd name="T23" fmla="*/ 2147483646 h 51"/>
              <a:gd name="T24" fmla="*/ 2147483646 w 52"/>
              <a:gd name="T25" fmla="*/ 2147483646 h 51"/>
              <a:gd name="T26" fmla="*/ 2147483646 w 52"/>
              <a:gd name="T27" fmla="*/ 2147483646 h 51"/>
              <a:gd name="T28" fmla="*/ 2147483646 w 52"/>
              <a:gd name="T29" fmla="*/ 2147483646 h 51"/>
              <a:gd name="T30" fmla="*/ 2147483646 w 52"/>
              <a:gd name="T31" fmla="*/ 2147483646 h 51"/>
              <a:gd name="T32" fmla="*/ 2147483646 w 52"/>
              <a:gd name="T33" fmla="*/ 2147483646 h 51"/>
              <a:gd name="T34" fmla="*/ 2147483646 w 52"/>
              <a:gd name="T35" fmla="*/ 2147483646 h 51"/>
              <a:gd name="T36" fmla="*/ 2147483646 w 52"/>
              <a:gd name="T37" fmla="*/ 2147483646 h 51"/>
              <a:gd name="T38" fmla="*/ 2147483646 w 52"/>
              <a:gd name="T39" fmla="*/ 2147483646 h 51"/>
              <a:gd name="T40" fmla="*/ 2147483646 w 52"/>
              <a:gd name="T41" fmla="*/ 2147483646 h 51"/>
              <a:gd name="T42" fmla="*/ 2147483646 w 52"/>
              <a:gd name="T43" fmla="*/ 2147483646 h 51"/>
              <a:gd name="T44" fmla="*/ 2147483646 w 52"/>
              <a:gd name="T45" fmla="*/ 2147483646 h 51"/>
              <a:gd name="T46" fmla="*/ 2147483646 w 52"/>
              <a:gd name="T47" fmla="*/ 0 h 51"/>
              <a:gd name="T48" fmla="*/ 2147483646 w 52"/>
              <a:gd name="T49" fmla="*/ 0 h 51"/>
              <a:gd name="T50" fmla="*/ 2147483646 w 52"/>
              <a:gd name="T51" fmla="*/ 0 h 51"/>
              <a:gd name="T52" fmla="*/ 2147483646 w 52"/>
              <a:gd name="T53" fmla="*/ 0 h 51"/>
              <a:gd name="T54" fmla="*/ 2147483646 w 52"/>
              <a:gd name="T55" fmla="*/ 0 h 51"/>
              <a:gd name="T56" fmla="*/ 2147483646 w 52"/>
              <a:gd name="T57" fmla="*/ 0 h 51"/>
              <a:gd name="T58" fmla="*/ 2147483646 w 52"/>
              <a:gd name="T59" fmla="*/ 0 h 51"/>
              <a:gd name="T60" fmla="*/ 2147483646 w 52"/>
              <a:gd name="T61" fmla="*/ 0 h 51"/>
              <a:gd name="T62" fmla="*/ 2147483646 w 52"/>
              <a:gd name="T63" fmla="*/ 0 h 51"/>
              <a:gd name="T64" fmla="*/ 2147483646 w 52"/>
              <a:gd name="T65" fmla="*/ 2147483646 h 51"/>
              <a:gd name="T66" fmla="*/ 2147483646 w 52"/>
              <a:gd name="T67" fmla="*/ 2147483646 h 51"/>
              <a:gd name="T68" fmla="*/ 2147483646 w 52"/>
              <a:gd name="T69" fmla="*/ 2147483646 h 51"/>
              <a:gd name="T70" fmla="*/ 2147483646 w 52"/>
              <a:gd name="T71" fmla="*/ 2147483646 h 51"/>
              <a:gd name="T72" fmla="*/ 2147483646 w 52"/>
              <a:gd name="T73" fmla="*/ 2147483646 h 51"/>
              <a:gd name="T74" fmla="*/ 2147483646 w 52"/>
              <a:gd name="T75" fmla="*/ 2147483646 h 51"/>
              <a:gd name="T76" fmla="*/ 2147483646 w 52"/>
              <a:gd name="T77" fmla="*/ 2147483646 h 51"/>
              <a:gd name="T78" fmla="*/ 2147483646 w 52"/>
              <a:gd name="T79" fmla="*/ 2147483646 h 51"/>
              <a:gd name="T80" fmla="*/ 2147483646 w 52"/>
              <a:gd name="T81" fmla="*/ 2147483646 h 51"/>
              <a:gd name="T82" fmla="*/ 2147483646 w 52"/>
              <a:gd name="T83" fmla="*/ 2147483646 h 51"/>
              <a:gd name="T84" fmla="*/ 2147483646 w 52"/>
              <a:gd name="T85" fmla="*/ 2147483646 h 51"/>
              <a:gd name="T86" fmla="*/ 2147483646 w 52"/>
              <a:gd name="T87" fmla="*/ 2147483646 h 51"/>
              <a:gd name="T88" fmla="*/ 2147483646 w 52"/>
              <a:gd name="T89" fmla="*/ 2147483646 h 51"/>
              <a:gd name="T90" fmla="*/ 0 w 52"/>
              <a:gd name="T91" fmla="*/ 2147483646 h 51"/>
              <a:gd name="T92" fmla="*/ 0 w 52"/>
              <a:gd name="T93" fmla="*/ 2147483646 h 51"/>
              <a:gd name="T94" fmla="*/ 0 w 52"/>
              <a:gd name="T95" fmla="*/ 2147483646 h 51"/>
              <a:gd name="T96" fmla="*/ 0 w 52"/>
              <a:gd name="T97" fmla="*/ 2147483646 h 51"/>
              <a:gd name="T98" fmla="*/ 2147483646 w 52"/>
              <a:gd name="T99" fmla="*/ 2147483646 h 51"/>
              <a:gd name="T100" fmla="*/ 2147483646 w 52"/>
              <a:gd name="T101" fmla="*/ 2147483646 h 51"/>
              <a:gd name="T102" fmla="*/ 2147483646 w 52"/>
              <a:gd name="T103" fmla="*/ 2147483646 h 51"/>
              <a:gd name="T104" fmla="*/ 2147483646 w 52"/>
              <a:gd name="T105" fmla="*/ 2147483646 h 51"/>
              <a:gd name="T106" fmla="*/ 2147483646 w 52"/>
              <a:gd name="T107" fmla="*/ 2147483646 h 51"/>
              <a:gd name="T108" fmla="*/ 2147483646 w 52"/>
              <a:gd name="T109" fmla="*/ 2147483646 h 51"/>
              <a:gd name="T110" fmla="*/ 2147483646 w 52"/>
              <a:gd name="T111" fmla="*/ 2147483646 h 51"/>
              <a:gd name="T112" fmla="*/ 2147483646 w 52"/>
              <a:gd name="T113" fmla="*/ 2147483646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1588">
            <a:solidFill>
              <a:srgbClr val="990000"/>
            </a:solidFill>
            <a:round/>
            <a:headEnd/>
            <a:tailEnd/>
          </a:ln>
        </p:spPr>
        <p:txBody>
          <a:bodyPr/>
          <a:lstStyle/>
          <a:p>
            <a:endParaRPr lang="en-US"/>
          </a:p>
        </p:txBody>
      </p:sp>
      <p:sp>
        <p:nvSpPr>
          <p:cNvPr id="88211" name="Freeform 146"/>
          <p:cNvSpPr>
            <a:spLocks/>
          </p:cNvSpPr>
          <p:nvPr/>
        </p:nvSpPr>
        <p:spPr bwMode="auto">
          <a:xfrm>
            <a:off x="6329363" y="4611688"/>
            <a:ext cx="73025" cy="80962"/>
          </a:xfrm>
          <a:custGeom>
            <a:avLst/>
            <a:gdLst>
              <a:gd name="T0" fmla="*/ 2147483646 w 52"/>
              <a:gd name="T1" fmla="*/ 2147483646 h 51"/>
              <a:gd name="T2" fmla="*/ 2147483646 w 52"/>
              <a:gd name="T3" fmla="*/ 2147483646 h 51"/>
              <a:gd name="T4" fmla="*/ 2147483646 w 52"/>
              <a:gd name="T5" fmla="*/ 2147483646 h 51"/>
              <a:gd name="T6" fmla="*/ 2147483646 w 52"/>
              <a:gd name="T7" fmla="*/ 2147483646 h 51"/>
              <a:gd name="T8" fmla="*/ 2147483646 w 52"/>
              <a:gd name="T9" fmla="*/ 2147483646 h 51"/>
              <a:gd name="T10" fmla="*/ 2147483646 w 52"/>
              <a:gd name="T11" fmla="*/ 2147483646 h 51"/>
              <a:gd name="T12" fmla="*/ 2147483646 w 52"/>
              <a:gd name="T13" fmla="*/ 2147483646 h 51"/>
              <a:gd name="T14" fmla="*/ 2147483646 w 52"/>
              <a:gd name="T15" fmla="*/ 2147483646 h 51"/>
              <a:gd name="T16" fmla="*/ 2147483646 w 52"/>
              <a:gd name="T17" fmla="*/ 2147483646 h 51"/>
              <a:gd name="T18" fmla="*/ 2147483646 w 52"/>
              <a:gd name="T19" fmla="*/ 2147483646 h 51"/>
              <a:gd name="T20" fmla="*/ 2147483646 w 52"/>
              <a:gd name="T21" fmla="*/ 2147483646 h 51"/>
              <a:gd name="T22" fmla="*/ 2147483646 w 52"/>
              <a:gd name="T23" fmla="*/ 2147483646 h 51"/>
              <a:gd name="T24" fmla="*/ 2147483646 w 52"/>
              <a:gd name="T25" fmla="*/ 2147483646 h 51"/>
              <a:gd name="T26" fmla="*/ 2147483646 w 52"/>
              <a:gd name="T27" fmla="*/ 2147483646 h 51"/>
              <a:gd name="T28" fmla="*/ 2147483646 w 52"/>
              <a:gd name="T29" fmla="*/ 2147483646 h 51"/>
              <a:gd name="T30" fmla="*/ 2147483646 w 52"/>
              <a:gd name="T31" fmla="*/ 2147483646 h 51"/>
              <a:gd name="T32" fmla="*/ 2147483646 w 52"/>
              <a:gd name="T33" fmla="*/ 2147483646 h 51"/>
              <a:gd name="T34" fmla="*/ 2147483646 w 52"/>
              <a:gd name="T35" fmla="*/ 2147483646 h 51"/>
              <a:gd name="T36" fmla="*/ 2147483646 w 52"/>
              <a:gd name="T37" fmla="*/ 2147483646 h 51"/>
              <a:gd name="T38" fmla="*/ 2147483646 w 52"/>
              <a:gd name="T39" fmla="*/ 2147483646 h 51"/>
              <a:gd name="T40" fmla="*/ 2147483646 w 52"/>
              <a:gd name="T41" fmla="*/ 2147483646 h 51"/>
              <a:gd name="T42" fmla="*/ 2147483646 w 52"/>
              <a:gd name="T43" fmla="*/ 2147483646 h 51"/>
              <a:gd name="T44" fmla="*/ 2147483646 w 52"/>
              <a:gd name="T45" fmla="*/ 2147483646 h 51"/>
              <a:gd name="T46" fmla="*/ 2147483646 w 52"/>
              <a:gd name="T47" fmla="*/ 0 h 51"/>
              <a:gd name="T48" fmla="*/ 2147483646 w 52"/>
              <a:gd name="T49" fmla="*/ 0 h 51"/>
              <a:gd name="T50" fmla="*/ 2147483646 w 52"/>
              <a:gd name="T51" fmla="*/ 0 h 51"/>
              <a:gd name="T52" fmla="*/ 2147483646 w 52"/>
              <a:gd name="T53" fmla="*/ 0 h 51"/>
              <a:gd name="T54" fmla="*/ 2147483646 w 52"/>
              <a:gd name="T55" fmla="*/ 0 h 51"/>
              <a:gd name="T56" fmla="*/ 2147483646 w 52"/>
              <a:gd name="T57" fmla="*/ 0 h 51"/>
              <a:gd name="T58" fmla="*/ 2147483646 w 52"/>
              <a:gd name="T59" fmla="*/ 0 h 51"/>
              <a:gd name="T60" fmla="*/ 2147483646 w 52"/>
              <a:gd name="T61" fmla="*/ 0 h 51"/>
              <a:gd name="T62" fmla="*/ 2147483646 w 52"/>
              <a:gd name="T63" fmla="*/ 0 h 51"/>
              <a:gd name="T64" fmla="*/ 2147483646 w 52"/>
              <a:gd name="T65" fmla="*/ 2147483646 h 51"/>
              <a:gd name="T66" fmla="*/ 2147483646 w 52"/>
              <a:gd name="T67" fmla="*/ 2147483646 h 51"/>
              <a:gd name="T68" fmla="*/ 2147483646 w 52"/>
              <a:gd name="T69" fmla="*/ 2147483646 h 51"/>
              <a:gd name="T70" fmla="*/ 2147483646 w 52"/>
              <a:gd name="T71" fmla="*/ 2147483646 h 51"/>
              <a:gd name="T72" fmla="*/ 2147483646 w 52"/>
              <a:gd name="T73" fmla="*/ 2147483646 h 51"/>
              <a:gd name="T74" fmla="*/ 2147483646 w 52"/>
              <a:gd name="T75" fmla="*/ 2147483646 h 51"/>
              <a:gd name="T76" fmla="*/ 2147483646 w 52"/>
              <a:gd name="T77" fmla="*/ 2147483646 h 51"/>
              <a:gd name="T78" fmla="*/ 2147483646 w 52"/>
              <a:gd name="T79" fmla="*/ 2147483646 h 51"/>
              <a:gd name="T80" fmla="*/ 2147483646 w 52"/>
              <a:gd name="T81" fmla="*/ 2147483646 h 51"/>
              <a:gd name="T82" fmla="*/ 2147483646 w 52"/>
              <a:gd name="T83" fmla="*/ 2147483646 h 51"/>
              <a:gd name="T84" fmla="*/ 2147483646 w 52"/>
              <a:gd name="T85" fmla="*/ 2147483646 h 51"/>
              <a:gd name="T86" fmla="*/ 2147483646 w 52"/>
              <a:gd name="T87" fmla="*/ 2147483646 h 51"/>
              <a:gd name="T88" fmla="*/ 2147483646 w 52"/>
              <a:gd name="T89" fmla="*/ 2147483646 h 51"/>
              <a:gd name="T90" fmla="*/ 0 w 52"/>
              <a:gd name="T91" fmla="*/ 2147483646 h 51"/>
              <a:gd name="T92" fmla="*/ 0 w 52"/>
              <a:gd name="T93" fmla="*/ 2147483646 h 51"/>
              <a:gd name="T94" fmla="*/ 0 w 52"/>
              <a:gd name="T95" fmla="*/ 2147483646 h 51"/>
              <a:gd name="T96" fmla="*/ 0 w 52"/>
              <a:gd name="T97" fmla="*/ 2147483646 h 51"/>
              <a:gd name="T98" fmla="*/ 2147483646 w 52"/>
              <a:gd name="T99" fmla="*/ 2147483646 h 51"/>
              <a:gd name="T100" fmla="*/ 2147483646 w 52"/>
              <a:gd name="T101" fmla="*/ 2147483646 h 51"/>
              <a:gd name="T102" fmla="*/ 2147483646 w 52"/>
              <a:gd name="T103" fmla="*/ 2147483646 h 51"/>
              <a:gd name="T104" fmla="*/ 2147483646 w 52"/>
              <a:gd name="T105" fmla="*/ 2147483646 h 51"/>
              <a:gd name="T106" fmla="*/ 2147483646 w 52"/>
              <a:gd name="T107" fmla="*/ 2147483646 h 51"/>
              <a:gd name="T108" fmla="*/ 2147483646 w 52"/>
              <a:gd name="T109" fmla="*/ 2147483646 h 51"/>
              <a:gd name="T110" fmla="*/ 2147483646 w 52"/>
              <a:gd name="T111" fmla="*/ 2147483646 h 51"/>
              <a:gd name="T112" fmla="*/ 2147483646 w 52"/>
              <a:gd name="T113" fmla="*/ 2147483646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4763">
            <a:solidFill>
              <a:srgbClr val="990000"/>
            </a:solidFill>
            <a:round/>
            <a:headEnd/>
            <a:tailEnd/>
          </a:ln>
        </p:spPr>
        <p:txBody>
          <a:bodyPr/>
          <a:lstStyle/>
          <a:p>
            <a:endParaRPr lang="en-US"/>
          </a:p>
        </p:txBody>
      </p:sp>
      <p:sp>
        <p:nvSpPr>
          <p:cNvPr id="88212" name="Freeform 147"/>
          <p:cNvSpPr>
            <a:spLocks/>
          </p:cNvSpPr>
          <p:nvPr/>
        </p:nvSpPr>
        <p:spPr bwMode="auto">
          <a:xfrm>
            <a:off x="6249988" y="4594225"/>
            <a:ext cx="80962" cy="79375"/>
          </a:xfrm>
          <a:custGeom>
            <a:avLst/>
            <a:gdLst>
              <a:gd name="T0" fmla="*/ 0 w 57"/>
              <a:gd name="T1" fmla="*/ 2147483646 h 50"/>
              <a:gd name="T2" fmla="*/ 2147483646 w 57"/>
              <a:gd name="T3" fmla="*/ 2147483646 h 50"/>
              <a:gd name="T4" fmla="*/ 2147483646 w 57"/>
              <a:gd name="T5" fmla="*/ 2147483646 h 50"/>
              <a:gd name="T6" fmla="*/ 2147483646 w 57"/>
              <a:gd name="T7" fmla="*/ 2147483646 h 50"/>
              <a:gd name="T8" fmla="*/ 2147483646 w 57"/>
              <a:gd name="T9" fmla="*/ 2147483646 h 50"/>
              <a:gd name="T10" fmla="*/ 2147483646 w 57"/>
              <a:gd name="T11" fmla="*/ 2147483646 h 50"/>
              <a:gd name="T12" fmla="*/ 2147483646 w 57"/>
              <a:gd name="T13" fmla="*/ 2147483646 h 50"/>
              <a:gd name="T14" fmla="*/ 2147483646 w 57"/>
              <a:gd name="T15" fmla="*/ 2147483646 h 50"/>
              <a:gd name="T16" fmla="*/ 2147483646 w 57"/>
              <a:gd name="T17" fmla="*/ 2147483646 h 50"/>
              <a:gd name="T18" fmla="*/ 2147483646 w 57"/>
              <a:gd name="T19" fmla="*/ 2147483646 h 50"/>
              <a:gd name="T20" fmla="*/ 2147483646 w 57"/>
              <a:gd name="T21" fmla="*/ 2147483646 h 50"/>
              <a:gd name="T22" fmla="*/ 2147483646 w 57"/>
              <a:gd name="T23" fmla="*/ 2147483646 h 50"/>
              <a:gd name="T24" fmla="*/ 2147483646 w 57"/>
              <a:gd name="T25" fmla="*/ 2147483646 h 50"/>
              <a:gd name="T26" fmla="*/ 2147483646 w 57"/>
              <a:gd name="T27" fmla="*/ 2147483646 h 50"/>
              <a:gd name="T28" fmla="*/ 2147483646 w 57"/>
              <a:gd name="T29" fmla="*/ 2147483646 h 50"/>
              <a:gd name="T30" fmla="*/ 2147483646 w 57"/>
              <a:gd name="T31" fmla="*/ 2147483646 h 50"/>
              <a:gd name="T32" fmla="*/ 2147483646 w 57"/>
              <a:gd name="T33" fmla="*/ 2147483646 h 50"/>
              <a:gd name="T34" fmla="*/ 2147483646 w 57"/>
              <a:gd name="T35" fmla="*/ 2147483646 h 50"/>
              <a:gd name="T36" fmla="*/ 2147483646 w 57"/>
              <a:gd name="T37" fmla="*/ 2147483646 h 50"/>
              <a:gd name="T38" fmla="*/ 2147483646 w 57"/>
              <a:gd name="T39" fmla="*/ 2147483646 h 50"/>
              <a:gd name="T40" fmla="*/ 2147483646 w 57"/>
              <a:gd name="T41" fmla="*/ 2147483646 h 50"/>
              <a:gd name="T42" fmla="*/ 2147483646 w 57"/>
              <a:gd name="T43" fmla="*/ 2147483646 h 50"/>
              <a:gd name="T44" fmla="*/ 2147483646 w 57"/>
              <a:gd name="T45" fmla="*/ 2147483646 h 50"/>
              <a:gd name="T46" fmla="*/ 2147483646 w 57"/>
              <a:gd name="T47" fmla="*/ 2147483646 h 50"/>
              <a:gd name="T48" fmla="*/ 2147483646 w 57"/>
              <a:gd name="T49" fmla="*/ 2147483646 h 50"/>
              <a:gd name="T50" fmla="*/ 2147483646 w 57"/>
              <a:gd name="T51" fmla="*/ 2147483646 h 50"/>
              <a:gd name="T52" fmla="*/ 2147483646 w 57"/>
              <a:gd name="T53" fmla="*/ 2147483646 h 50"/>
              <a:gd name="T54" fmla="*/ 2147483646 w 57"/>
              <a:gd name="T55" fmla="*/ 2147483646 h 50"/>
              <a:gd name="T56" fmla="*/ 2147483646 w 57"/>
              <a:gd name="T57" fmla="*/ 2147483646 h 50"/>
              <a:gd name="T58" fmla="*/ 2147483646 w 57"/>
              <a:gd name="T59" fmla="*/ 2147483646 h 50"/>
              <a:gd name="T60" fmla="*/ 2147483646 w 57"/>
              <a:gd name="T61" fmla="*/ 2147483646 h 50"/>
              <a:gd name="T62" fmla="*/ 2147483646 w 57"/>
              <a:gd name="T63" fmla="*/ 2147483646 h 50"/>
              <a:gd name="T64" fmla="*/ 2147483646 w 57"/>
              <a:gd name="T65" fmla="*/ 2147483646 h 50"/>
              <a:gd name="T66" fmla="*/ 2147483646 w 57"/>
              <a:gd name="T67" fmla="*/ 2147483646 h 50"/>
              <a:gd name="T68" fmla="*/ 2147483646 w 57"/>
              <a:gd name="T69" fmla="*/ 2147483646 h 50"/>
              <a:gd name="T70" fmla="*/ 2147483646 w 57"/>
              <a:gd name="T71" fmla="*/ 2147483646 h 50"/>
              <a:gd name="T72" fmla="*/ 2147483646 w 57"/>
              <a:gd name="T73" fmla="*/ 2147483646 h 50"/>
              <a:gd name="T74" fmla="*/ 2147483646 w 57"/>
              <a:gd name="T75" fmla="*/ 2147483646 h 50"/>
              <a:gd name="T76" fmla="*/ 2147483646 w 57"/>
              <a:gd name="T77" fmla="*/ 2147483646 h 50"/>
              <a:gd name="T78" fmla="*/ 2147483646 w 57"/>
              <a:gd name="T79" fmla="*/ 2147483646 h 50"/>
              <a:gd name="T80" fmla="*/ 2147483646 w 57"/>
              <a:gd name="T81" fmla="*/ 2147483646 h 50"/>
              <a:gd name="T82" fmla="*/ 2147483646 w 57"/>
              <a:gd name="T83" fmla="*/ 2147483646 h 50"/>
              <a:gd name="T84" fmla="*/ 2147483646 w 57"/>
              <a:gd name="T85" fmla="*/ 2147483646 h 50"/>
              <a:gd name="T86" fmla="*/ 2147483646 w 57"/>
              <a:gd name="T87" fmla="*/ 2147483646 h 50"/>
              <a:gd name="T88" fmla="*/ 2147483646 w 57"/>
              <a:gd name="T89" fmla="*/ 2147483646 h 50"/>
              <a:gd name="T90" fmla="*/ 2147483646 w 57"/>
              <a:gd name="T91" fmla="*/ 2147483646 h 50"/>
              <a:gd name="T92" fmla="*/ 2147483646 w 57"/>
              <a:gd name="T93" fmla="*/ 0 h 50"/>
              <a:gd name="T94" fmla="*/ 2147483646 w 57"/>
              <a:gd name="T95" fmla="*/ 0 h 50"/>
              <a:gd name="T96" fmla="*/ 2147483646 w 57"/>
              <a:gd name="T97" fmla="*/ 2147483646 h 50"/>
              <a:gd name="T98" fmla="*/ 2147483646 w 57"/>
              <a:gd name="T99" fmla="*/ 2147483646 h 50"/>
              <a:gd name="T100" fmla="*/ 2147483646 w 57"/>
              <a:gd name="T101" fmla="*/ 2147483646 h 50"/>
              <a:gd name="T102" fmla="*/ 2147483646 w 57"/>
              <a:gd name="T103" fmla="*/ 2147483646 h 50"/>
              <a:gd name="T104" fmla="*/ 2147483646 w 57"/>
              <a:gd name="T105" fmla="*/ 2147483646 h 50"/>
              <a:gd name="T106" fmla="*/ 2147483646 w 57"/>
              <a:gd name="T107" fmla="*/ 2147483646 h 50"/>
              <a:gd name="T108" fmla="*/ 2147483646 w 57"/>
              <a:gd name="T109" fmla="*/ 2147483646 h 50"/>
              <a:gd name="T110" fmla="*/ 2147483646 w 57"/>
              <a:gd name="T111" fmla="*/ 2147483646 h 50"/>
              <a:gd name="T112" fmla="*/ 0 w 57"/>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13" name="Freeform 148"/>
          <p:cNvSpPr>
            <a:spLocks/>
          </p:cNvSpPr>
          <p:nvPr/>
        </p:nvSpPr>
        <p:spPr bwMode="auto">
          <a:xfrm>
            <a:off x="6249988" y="4594225"/>
            <a:ext cx="80962" cy="79375"/>
          </a:xfrm>
          <a:custGeom>
            <a:avLst/>
            <a:gdLst>
              <a:gd name="T0" fmla="*/ 0 w 57"/>
              <a:gd name="T1" fmla="*/ 2147483646 h 50"/>
              <a:gd name="T2" fmla="*/ 2147483646 w 57"/>
              <a:gd name="T3" fmla="*/ 2147483646 h 50"/>
              <a:gd name="T4" fmla="*/ 2147483646 w 57"/>
              <a:gd name="T5" fmla="*/ 2147483646 h 50"/>
              <a:gd name="T6" fmla="*/ 2147483646 w 57"/>
              <a:gd name="T7" fmla="*/ 2147483646 h 50"/>
              <a:gd name="T8" fmla="*/ 2147483646 w 57"/>
              <a:gd name="T9" fmla="*/ 2147483646 h 50"/>
              <a:gd name="T10" fmla="*/ 2147483646 w 57"/>
              <a:gd name="T11" fmla="*/ 2147483646 h 50"/>
              <a:gd name="T12" fmla="*/ 2147483646 w 57"/>
              <a:gd name="T13" fmla="*/ 2147483646 h 50"/>
              <a:gd name="T14" fmla="*/ 2147483646 w 57"/>
              <a:gd name="T15" fmla="*/ 2147483646 h 50"/>
              <a:gd name="T16" fmla="*/ 2147483646 w 57"/>
              <a:gd name="T17" fmla="*/ 2147483646 h 50"/>
              <a:gd name="T18" fmla="*/ 2147483646 w 57"/>
              <a:gd name="T19" fmla="*/ 2147483646 h 50"/>
              <a:gd name="T20" fmla="*/ 2147483646 w 57"/>
              <a:gd name="T21" fmla="*/ 2147483646 h 50"/>
              <a:gd name="T22" fmla="*/ 2147483646 w 57"/>
              <a:gd name="T23" fmla="*/ 2147483646 h 50"/>
              <a:gd name="T24" fmla="*/ 2147483646 w 57"/>
              <a:gd name="T25" fmla="*/ 2147483646 h 50"/>
              <a:gd name="T26" fmla="*/ 2147483646 w 57"/>
              <a:gd name="T27" fmla="*/ 2147483646 h 50"/>
              <a:gd name="T28" fmla="*/ 2147483646 w 57"/>
              <a:gd name="T29" fmla="*/ 2147483646 h 50"/>
              <a:gd name="T30" fmla="*/ 2147483646 w 57"/>
              <a:gd name="T31" fmla="*/ 2147483646 h 50"/>
              <a:gd name="T32" fmla="*/ 2147483646 w 57"/>
              <a:gd name="T33" fmla="*/ 2147483646 h 50"/>
              <a:gd name="T34" fmla="*/ 2147483646 w 57"/>
              <a:gd name="T35" fmla="*/ 2147483646 h 50"/>
              <a:gd name="T36" fmla="*/ 2147483646 w 57"/>
              <a:gd name="T37" fmla="*/ 2147483646 h 50"/>
              <a:gd name="T38" fmla="*/ 2147483646 w 57"/>
              <a:gd name="T39" fmla="*/ 2147483646 h 50"/>
              <a:gd name="T40" fmla="*/ 2147483646 w 57"/>
              <a:gd name="T41" fmla="*/ 2147483646 h 50"/>
              <a:gd name="T42" fmla="*/ 2147483646 w 57"/>
              <a:gd name="T43" fmla="*/ 2147483646 h 50"/>
              <a:gd name="T44" fmla="*/ 2147483646 w 57"/>
              <a:gd name="T45" fmla="*/ 2147483646 h 50"/>
              <a:gd name="T46" fmla="*/ 2147483646 w 57"/>
              <a:gd name="T47" fmla="*/ 2147483646 h 50"/>
              <a:gd name="T48" fmla="*/ 2147483646 w 57"/>
              <a:gd name="T49" fmla="*/ 2147483646 h 50"/>
              <a:gd name="T50" fmla="*/ 2147483646 w 57"/>
              <a:gd name="T51" fmla="*/ 2147483646 h 50"/>
              <a:gd name="T52" fmla="*/ 2147483646 w 57"/>
              <a:gd name="T53" fmla="*/ 2147483646 h 50"/>
              <a:gd name="T54" fmla="*/ 2147483646 w 57"/>
              <a:gd name="T55" fmla="*/ 2147483646 h 50"/>
              <a:gd name="T56" fmla="*/ 2147483646 w 57"/>
              <a:gd name="T57" fmla="*/ 2147483646 h 50"/>
              <a:gd name="T58" fmla="*/ 2147483646 w 57"/>
              <a:gd name="T59" fmla="*/ 2147483646 h 50"/>
              <a:gd name="T60" fmla="*/ 2147483646 w 57"/>
              <a:gd name="T61" fmla="*/ 2147483646 h 50"/>
              <a:gd name="T62" fmla="*/ 2147483646 w 57"/>
              <a:gd name="T63" fmla="*/ 2147483646 h 50"/>
              <a:gd name="T64" fmla="*/ 2147483646 w 57"/>
              <a:gd name="T65" fmla="*/ 2147483646 h 50"/>
              <a:gd name="T66" fmla="*/ 2147483646 w 57"/>
              <a:gd name="T67" fmla="*/ 2147483646 h 50"/>
              <a:gd name="T68" fmla="*/ 2147483646 w 57"/>
              <a:gd name="T69" fmla="*/ 2147483646 h 50"/>
              <a:gd name="T70" fmla="*/ 2147483646 w 57"/>
              <a:gd name="T71" fmla="*/ 2147483646 h 50"/>
              <a:gd name="T72" fmla="*/ 2147483646 w 57"/>
              <a:gd name="T73" fmla="*/ 2147483646 h 50"/>
              <a:gd name="T74" fmla="*/ 2147483646 w 57"/>
              <a:gd name="T75" fmla="*/ 2147483646 h 50"/>
              <a:gd name="T76" fmla="*/ 2147483646 w 57"/>
              <a:gd name="T77" fmla="*/ 2147483646 h 50"/>
              <a:gd name="T78" fmla="*/ 2147483646 w 57"/>
              <a:gd name="T79" fmla="*/ 2147483646 h 50"/>
              <a:gd name="T80" fmla="*/ 2147483646 w 57"/>
              <a:gd name="T81" fmla="*/ 2147483646 h 50"/>
              <a:gd name="T82" fmla="*/ 2147483646 w 57"/>
              <a:gd name="T83" fmla="*/ 2147483646 h 50"/>
              <a:gd name="T84" fmla="*/ 2147483646 w 57"/>
              <a:gd name="T85" fmla="*/ 2147483646 h 50"/>
              <a:gd name="T86" fmla="*/ 2147483646 w 57"/>
              <a:gd name="T87" fmla="*/ 2147483646 h 50"/>
              <a:gd name="T88" fmla="*/ 2147483646 w 57"/>
              <a:gd name="T89" fmla="*/ 2147483646 h 50"/>
              <a:gd name="T90" fmla="*/ 2147483646 w 57"/>
              <a:gd name="T91" fmla="*/ 2147483646 h 50"/>
              <a:gd name="T92" fmla="*/ 2147483646 w 57"/>
              <a:gd name="T93" fmla="*/ 0 h 50"/>
              <a:gd name="T94" fmla="*/ 2147483646 w 57"/>
              <a:gd name="T95" fmla="*/ 0 h 50"/>
              <a:gd name="T96" fmla="*/ 2147483646 w 57"/>
              <a:gd name="T97" fmla="*/ 2147483646 h 50"/>
              <a:gd name="T98" fmla="*/ 2147483646 w 57"/>
              <a:gd name="T99" fmla="*/ 2147483646 h 50"/>
              <a:gd name="T100" fmla="*/ 2147483646 w 57"/>
              <a:gd name="T101" fmla="*/ 2147483646 h 50"/>
              <a:gd name="T102" fmla="*/ 2147483646 w 57"/>
              <a:gd name="T103" fmla="*/ 2147483646 h 50"/>
              <a:gd name="T104" fmla="*/ 2147483646 w 57"/>
              <a:gd name="T105" fmla="*/ 2147483646 h 50"/>
              <a:gd name="T106" fmla="*/ 2147483646 w 57"/>
              <a:gd name="T107" fmla="*/ 2147483646 h 50"/>
              <a:gd name="T108" fmla="*/ 2147483646 w 57"/>
              <a:gd name="T109" fmla="*/ 2147483646 h 50"/>
              <a:gd name="T110" fmla="*/ 2147483646 w 57"/>
              <a:gd name="T111" fmla="*/ 2147483646 h 50"/>
              <a:gd name="T112" fmla="*/ 0 w 57"/>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1588">
            <a:solidFill>
              <a:srgbClr val="990000"/>
            </a:solidFill>
            <a:round/>
            <a:headEnd/>
            <a:tailEnd/>
          </a:ln>
        </p:spPr>
        <p:txBody>
          <a:bodyPr/>
          <a:lstStyle/>
          <a:p>
            <a:endParaRPr lang="en-US"/>
          </a:p>
        </p:txBody>
      </p:sp>
      <p:sp>
        <p:nvSpPr>
          <p:cNvPr id="88214" name="Freeform 149"/>
          <p:cNvSpPr>
            <a:spLocks/>
          </p:cNvSpPr>
          <p:nvPr/>
        </p:nvSpPr>
        <p:spPr bwMode="auto">
          <a:xfrm>
            <a:off x="6249988" y="4594225"/>
            <a:ext cx="80962" cy="79375"/>
          </a:xfrm>
          <a:custGeom>
            <a:avLst/>
            <a:gdLst>
              <a:gd name="T0" fmla="*/ 0 w 57"/>
              <a:gd name="T1" fmla="*/ 2147483646 h 50"/>
              <a:gd name="T2" fmla="*/ 2147483646 w 57"/>
              <a:gd name="T3" fmla="*/ 2147483646 h 50"/>
              <a:gd name="T4" fmla="*/ 2147483646 w 57"/>
              <a:gd name="T5" fmla="*/ 2147483646 h 50"/>
              <a:gd name="T6" fmla="*/ 2147483646 w 57"/>
              <a:gd name="T7" fmla="*/ 2147483646 h 50"/>
              <a:gd name="T8" fmla="*/ 2147483646 w 57"/>
              <a:gd name="T9" fmla="*/ 2147483646 h 50"/>
              <a:gd name="T10" fmla="*/ 2147483646 w 57"/>
              <a:gd name="T11" fmla="*/ 2147483646 h 50"/>
              <a:gd name="T12" fmla="*/ 2147483646 w 57"/>
              <a:gd name="T13" fmla="*/ 2147483646 h 50"/>
              <a:gd name="T14" fmla="*/ 2147483646 w 57"/>
              <a:gd name="T15" fmla="*/ 2147483646 h 50"/>
              <a:gd name="T16" fmla="*/ 2147483646 w 57"/>
              <a:gd name="T17" fmla="*/ 2147483646 h 50"/>
              <a:gd name="T18" fmla="*/ 2147483646 w 57"/>
              <a:gd name="T19" fmla="*/ 2147483646 h 50"/>
              <a:gd name="T20" fmla="*/ 2147483646 w 57"/>
              <a:gd name="T21" fmla="*/ 2147483646 h 50"/>
              <a:gd name="T22" fmla="*/ 2147483646 w 57"/>
              <a:gd name="T23" fmla="*/ 2147483646 h 50"/>
              <a:gd name="T24" fmla="*/ 2147483646 w 57"/>
              <a:gd name="T25" fmla="*/ 2147483646 h 50"/>
              <a:gd name="T26" fmla="*/ 2147483646 w 57"/>
              <a:gd name="T27" fmla="*/ 2147483646 h 50"/>
              <a:gd name="T28" fmla="*/ 2147483646 w 57"/>
              <a:gd name="T29" fmla="*/ 2147483646 h 50"/>
              <a:gd name="T30" fmla="*/ 2147483646 w 57"/>
              <a:gd name="T31" fmla="*/ 2147483646 h 50"/>
              <a:gd name="T32" fmla="*/ 2147483646 w 57"/>
              <a:gd name="T33" fmla="*/ 2147483646 h 50"/>
              <a:gd name="T34" fmla="*/ 2147483646 w 57"/>
              <a:gd name="T35" fmla="*/ 2147483646 h 50"/>
              <a:gd name="T36" fmla="*/ 2147483646 w 57"/>
              <a:gd name="T37" fmla="*/ 2147483646 h 50"/>
              <a:gd name="T38" fmla="*/ 2147483646 w 57"/>
              <a:gd name="T39" fmla="*/ 2147483646 h 50"/>
              <a:gd name="T40" fmla="*/ 2147483646 w 57"/>
              <a:gd name="T41" fmla="*/ 2147483646 h 50"/>
              <a:gd name="T42" fmla="*/ 2147483646 w 57"/>
              <a:gd name="T43" fmla="*/ 2147483646 h 50"/>
              <a:gd name="T44" fmla="*/ 2147483646 w 57"/>
              <a:gd name="T45" fmla="*/ 2147483646 h 50"/>
              <a:gd name="T46" fmla="*/ 2147483646 w 57"/>
              <a:gd name="T47" fmla="*/ 2147483646 h 50"/>
              <a:gd name="T48" fmla="*/ 2147483646 w 57"/>
              <a:gd name="T49" fmla="*/ 2147483646 h 50"/>
              <a:gd name="T50" fmla="*/ 2147483646 w 57"/>
              <a:gd name="T51" fmla="*/ 2147483646 h 50"/>
              <a:gd name="T52" fmla="*/ 2147483646 w 57"/>
              <a:gd name="T53" fmla="*/ 2147483646 h 50"/>
              <a:gd name="T54" fmla="*/ 2147483646 w 57"/>
              <a:gd name="T55" fmla="*/ 2147483646 h 50"/>
              <a:gd name="T56" fmla="*/ 2147483646 w 57"/>
              <a:gd name="T57" fmla="*/ 2147483646 h 50"/>
              <a:gd name="T58" fmla="*/ 2147483646 w 57"/>
              <a:gd name="T59" fmla="*/ 2147483646 h 50"/>
              <a:gd name="T60" fmla="*/ 2147483646 w 57"/>
              <a:gd name="T61" fmla="*/ 2147483646 h 50"/>
              <a:gd name="T62" fmla="*/ 2147483646 w 57"/>
              <a:gd name="T63" fmla="*/ 2147483646 h 50"/>
              <a:gd name="T64" fmla="*/ 2147483646 w 57"/>
              <a:gd name="T65" fmla="*/ 2147483646 h 50"/>
              <a:gd name="T66" fmla="*/ 2147483646 w 57"/>
              <a:gd name="T67" fmla="*/ 2147483646 h 50"/>
              <a:gd name="T68" fmla="*/ 2147483646 w 57"/>
              <a:gd name="T69" fmla="*/ 2147483646 h 50"/>
              <a:gd name="T70" fmla="*/ 2147483646 w 57"/>
              <a:gd name="T71" fmla="*/ 2147483646 h 50"/>
              <a:gd name="T72" fmla="*/ 2147483646 w 57"/>
              <a:gd name="T73" fmla="*/ 2147483646 h 50"/>
              <a:gd name="T74" fmla="*/ 2147483646 w 57"/>
              <a:gd name="T75" fmla="*/ 2147483646 h 50"/>
              <a:gd name="T76" fmla="*/ 2147483646 w 57"/>
              <a:gd name="T77" fmla="*/ 2147483646 h 50"/>
              <a:gd name="T78" fmla="*/ 2147483646 w 57"/>
              <a:gd name="T79" fmla="*/ 2147483646 h 50"/>
              <a:gd name="T80" fmla="*/ 2147483646 w 57"/>
              <a:gd name="T81" fmla="*/ 2147483646 h 50"/>
              <a:gd name="T82" fmla="*/ 2147483646 w 57"/>
              <a:gd name="T83" fmla="*/ 2147483646 h 50"/>
              <a:gd name="T84" fmla="*/ 2147483646 w 57"/>
              <a:gd name="T85" fmla="*/ 2147483646 h 50"/>
              <a:gd name="T86" fmla="*/ 2147483646 w 57"/>
              <a:gd name="T87" fmla="*/ 2147483646 h 50"/>
              <a:gd name="T88" fmla="*/ 2147483646 w 57"/>
              <a:gd name="T89" fmla="*/ 2147483646 h 50"/>
              <a:gd name="T90" fmla="*/ 2147483646 w 57"/>
              <a:gd name="T91" fmla="*/ 2147483646 h 50"/>
              <a:gd name="T92" fmla="*/ 2147483646 w 57"/>
              <a:gd name="T93" fmla="*/ 0 h 50"/>
              <a:gd name="T94" fmla="*/ 2147483646 w 57"/>
              <a:gd name="T95" fmla="*/ 0 h 50"/>
              <a:gd name="T96" fmla="*/ 2147483646 w 57"/>
              <a:gd name="T97" fmla="*/ 2147483646 h 50"/>
              <a:gd name="T98" fmla="*/ 2147483646 w 57"/>
              <a:gd name="T99" fmla="*/ 2147483646 h 50"/>
              <a:gd name="T100" fmla="*/ 2147483646 w 57"/>
              <a:gd name="T101" fmla="*/ 2147483646 h 50"/>
              <a:gd name="T102" fmla="*/ 2147483646 w 57"/>
              <a:gd name="T103" fmla="*/ 2147483646 h 50"/>
              <a:gd name="T104" fmla="*/ 2147483646 w 57"/>
              <a:gd name="T105" fmla="*/ 2147483646 h 50"/>
              <a:gd name="T106" fmla="*/ 2147483646 w 57"/>
              <a:gd name="T107" fmla="*/ 2147483646 h 50"/>
              <a:gd name="T108" fmla="*/ 2147483646 w 57"/>
              <a:gd name="T109" fmla="*/ 2147483646 h 50"/>
              <a:gd name="T110" fmla="*/ 2147483646 w 57"/>
              <a:gd name="T111" fmla="*/ 2147483646 h 50"/>
              <a:gd name="T112" fmla="*/ 0 w 57"/>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4763">
            <a:solidFill>
              <a:srgbClr val="990000"/>
            </a:solidFill>
            <a:round/>
            <a:headEnd/>
            <a:tailEnd/>
          </a:ln>
        </p:spPr>
        <p:txBody>
          <a:bodyPr/>
          <a:lstStyle/>
          <a:p>
            <a:endParaRPr lang="en-US"/>
          </a:p>
        </p:txBody>
      </p:sp>
      <p:sp>
        <p:nvSpPr>
          <p:cNvPr id="88215" name="Freeform 150"/>
          <p:cNvSpPr>
            <a:spLocks/>
          </p:cNvSpPr>
          <p:nvPr/>
        </p:nvSpPr>
        <p:spPr bwMode="auto">
          <a:xfrm>
            <a:off x="6407150" y="4540250"/>
            <a:ext cx="63500" cy="69850"/>
          </a:xfrm>
          <a:custGeom>
            <a:avLst/>
            <a:gdLst>
              <a:gd name="T0" fmla="*/ 2147483646 w 46"/>
              <a:gd name="T1" fmla="*/ 2147483646 h 44"/>
              <a:gd name="T2" fmla="*/ 2147483646 w 46"/>
              <a:gd name="T3" fmla="*/ 2147483646 h 44"/>
              <a:gd name="T4" fmla="*/ 2147483646 w 46"/>
              <a:gd name="T5" fmla="*/ 2147483646 h 44"/>
              <a:gd name="T6" fmla="*/ 2147483646 w 46"/>
              <a:gd name="T7" fmla="*/ 2147483646 h 44"/>
              <a:gd name="T8" fmla="*/ 2147483646 w 46"/>
              <a:gd name="T9" fmla="*/ 2147483646 h 44"/>
              <a:gd name="T10" fmla="*/ 2147483646 w 46"/>
              <a:gd name="T11" fmla="*/ 2147483646 h 44"/>
              <a:gd name="T12" fmla="*/ 2147483646 w 46"/>
              <a:gd name="T13" fmla="*/ 2147483646 h 44"/>
              <a:gd name="T14" fmla="*/ 2147483646 w 46"/>
              <a:gd name="T15" fmla="*/ 2147483646 h 44"/>
              <a:gd name="T16" fmla="*/ 2147483646 w 46"/>
              <a:gd name="T17" fmla="*/ 2147483646 h 44"/>
              <a:gd name="T18" fmla="*/ 2147483646 w 46"/>
              <a:gd name="T19" fmla="*/ 2147483646 h 44"/>
              <a:gd name="T20" fmla="*/ 2147483646 w 46"/>
              <a:gd name="T21" fmla="*/ 2147483646 h 44"/>
              <a:gd name="T22" fmla="*/ 2147483646 w 46"/>
              <a:gd name="T23" fmla="*/ 2147483646 h 44"/>
              <a:gd name="T24" fmla="*/ 2147483646 w 46"/>
              <a:gd name="T25" fmla="*/ 2147483646 h 44"/>
              <a:gd name="T26" fmla="*/ 2147483646 w 46"/>
              <a:gd name="T27" fmla="*/ 2147483646 h 44"/>
              <a:gd name="T28" fmla="*/ 2147483646 w 46"/>
              <a:gd name="T29" fmla="*/ 0 h 44"/>
              <a:gd name="T30" fmla="*/ 2147483646 w 46"/>
              <a:gd name="T31" fmla="*/ 0 h 44"/>
              <a:gd name="T32" fmla="*/ 2147483646 w 46"/>
              <a:gd name="T33" fmla="*/ 2147483646 h 44"/>
              <a:gd name="T34" fmla="*/ 2147483646 w 46"/>
              <a:gd name="T35" fmla="*/ 2147483646 h 44"/>
              <a:gd name="T36" fmla="*/ 2147483646 w 46"/>
              <a:gd name="T37" fmla="*/ 2147483646 h 44"/>
              <a:gd name="T38" fmla="*/ 2147483646 w 46"/>
              <a:gd name="T39" fmla="*/ 2147483646 h 44"/>
              <a:gd name="T40" fmla="*/ 2147483646 w 46"/>
              <a:gd name="T41" fmla="*/ 2147483646 h 44"/>
              <a:gd name="T42" fmla="*/ 2147483646 w 46"/>
              <a:gd name="T43" fmla="*/ 2147483646 h 44"/>
              <a:gd name="T44" fmla="*/ 2147483646 w 46"/>
              <a:gd name="T45" fmla="*/ 2147483646 h 44"/>
              <a:gd name="T46" fmla="*/ 2147483646 w 46"/>
              <a:gd name="T47" fmla="*/ 2147483646 h 44"/>
              <a:gd name="T48" fmla="*/ 0 w 46"/>
              <a:gd name="T49" fmla="*/ 2147483646 h 44"/>
              <a:gd name="T50" fmla="*/ 0 w 46"/>
              <a:gd name="T51" fmla="*/ 2147483646 h 44"/>
              <a:gd name="T52" fmla="*/ 2147483646 w 46"/>
              <a:gd name="T53" fmla="*/ 2147483646 h 44"/>
              <a:gd name="T54" fmla="*/ 2147483646 w 46"/>
              <a:gd name="T55" fmla="*/ 2147483646 h 44"/>
              <a:gd name="T56" fmla="*/ 2147483646 w 46"/>
              <a:gd name="T57" fmla="*/ 2147483646 h 44"/>
              <a:gd name="T58" fmla="*/ 2147483646 w 46"/>
              <a:gd name="T59" fmla="*/ 2147483646 h 44"/>
              <a:gd name="T60" fmla="*/ 2147483646 w 46"/>
              <a:gd name="T61" fmla="*/ 2147483646 h 44"/>
              <a:gd name="T62" fmla="*/ 2147483646 w 46"/>
              <a:gd name="T63" fmla="*/ 2147483646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16" name="Freeform 151"/>
          <p:cNvSpPr>
            <a:spLocks/>
          </p:cNvSpPr>
          <p:nvPr/>
        </p:nvSpPr>
        <p:spPr bwMode="auto">
          <a:xfrm>
            <a:off x="6407150" y="4540250"/>
            <a:ext cx="63500" cy="69850"/>
          </a:xfrm>
          <a:custGeom>
            <a:avLst/>
            <a:gdLst>
              <a:gd name="T0" fmla="*/ 2147483646 w 46"/>
              <a:gd name="T1" fmla="*/ 2147483646 h 44"/>
              <a:gd name="T2" fmla="*/ 2147483646 w 46"/>
              <a:gd name="T3" fmla="*/ 2147483646 h 44"/>
              <a:gd name="T4" fmla="*/ 2147483646 w 46"/>
              <a:gd name="T5" fmla="*/ 2147483646 h 44"/>
              <a:gd name="T6" fmla="*/ 2147483646 w 46"/>
              <a:gd name="T7" fmla="*/ 2147483646 h 44"/>
              <a:gd name="T8" fmla="*/ 2147483646 w 46"/>
              <a:gd name="T9" fmla="*/ 2147483646 h 44"/>
              <a:gd name="T10" fmla="*/ 2147483646 w 46"/>
              <a:gd name="T11" fmla="*/ 2147483646 h 44"/>
              <a:gd name="T12" fmla="*/ 2147483646 w 46"/>
              <a:gd name="T13" fmla="*/ 2147483646 h 44"/>
              <a:gd name="T14" fmla="*/ 2147483646 w 46"/>
              <a:gd name="T15" fmla="*/ 2147483646 h 44"/>
              <a:gd name="T16" fmla="*/ 2147483646 w 46"/>
              <a:gd name="T17" fmla="*/ 2147483646 h 44"/>
              <a:gd name="T18" fmla="*/ 2147483646 w 46"/>
              <a:gd name="T19" fmla="*/ 2147483646 h 44"/>
              <a:gd name="T20" fmla="*/ 2147483646 w 46"/>
              <a:gd name="T21" fmla="*/ 2147483646 h 44"/>
              <a:gd name="T22" fmla="*/ 2147483646 w 46"/>
              <a:gd name="T23" fmla="*/ 2147483646 h 44"/>
              <a:gd name="T24" fmla="*/ 2147483646 w 46"/>
              <a:gd name="T25" fmla="*/ 2147483646 h 44"/>
              <a:gd name="T26" fmla="*/ 2147483646 w 46"/>
              <a:gd name="T27" fmla="*/ 2147483646 h 44"/>
              <a:gd name="T28" fmla="*/ 2147483646 w 46"/>
              <a:gd name="T29" fmla="*/ 0 h 44"/>
              <a:gd name="T30" fmla="*/ 2147483646 w 46"/>
              <a:gd name="T31" fmla="*/ 0 h 44"/>
              <a:gd name="T32" fmla="*/ 2147483646 w 46"/>
              <a:gd name="T33" fmla="*/ 2147483646 h 44"/>
              <a:gd name="T34" fmla="*/ 2147483646 w 46"/>
              <a:gd name="T35" fmla="*/ 2147483646 h 44"/>
              <a:gd name="T36" fmla="*/ 2147483646 w 46"/>
              <a:gd name="T37" fmla="*/ 2147483646 h 44"/>
              <a:gd name="T38" fmla="*/ 2147483646 w 46"/>
              <a:gd name="T39" fmla="*/ 2147483646 h 44"/>
              <a:gd name="T40" fmla="*/ 2147483646 w 46"/>
              <a:gd name="T41" fmla="*/ 2147483646 h 44"/>
              <a:gd name="T42" fmla="*/ 2147483646 w 46"/>
              <a:gd name="T43" fmla="*/ 2147483646 h 44"/>
              <a:gd name="T44" fmla="*/ 2147483646 w 46"/>
              <a:gd name="T45" fmla="*/ 2147483646 h 44"/>
              <a:gd name="T46" fmla="*/ 2147483646 w 46"/>
              <a:gd name="T47" fmla="*/ 2147483646 h 44"/>
              <a:gd name="T48" fmla="*/ 0 w 46"/>
              <a:gd name="T49" fmla="*/ 2147483646 h 44"/>
              <a:gd name="T50" fmla="*/ 0 w 46"/>
              <a:gd name="T51" fmla="*/ 2147483646 h 44"/>
              <a:gd name="T52" fmla="*/ 2147483646 w 46"/>
              <a:gd name="T53" fmla="*/ 2147483646 h 44"/>
              <a:gd name="T54" fmla="*/ 2147483646 w 46"/>
              <a:gd name="T55" fmla="*/ 2147483646 h 44"/>
              <a:gd name="T56" fmla="*/ 2147483646 w 46"/>
              <a:gd name="T57" fmla="*/ 2147483646 h 44"/>
              <a:gd name="T58" fmla="*/ 2147483646 w 46"/>
              <a:gd name="T59" fmla="*/ 2147483646 h 44"/>
              <a:gd name="T60" fmla="*/ 2147483646 w 46"/>
              <a:gd name="T61" fmla="*/ 2147483646 h 44"/>
              <a:gd name="T62" fmla="*/ 2147483646 w 46"/>
              <a:gd name="T63" fmla="*/ 2147483646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path>
            </a:pathLst>
          </a:custGeom>
          <a:solidFill>
            <a:srgbClr val="FFFF00"/>
          </a:solidFill>
          <a:ln w="4763">
            <a:solidFill>
              <a:srgbClr val="990000"/>
            </a:solidFill>
            <a:round/>
            <a:headEnd/>
            <a:tailEnd/>
          </a:ln>
        </p:spPr>
        <p:txBody>
          <a:bodyPr/>
          <a:lstStyle/>
          <a:p>
            <a:endParaRPr lang="en-US"/>
          </a:p>
        </p:txBody>
      </p:sp>
      <p:sp>
        <p:nvSpPr>
          <p:cNvPr id="88217" name="Freeform 152"/>
          <p:cNvSpPr>
            <a:spLocks/>
          </p:cNvSpPr>
          <p:nvPr/>
        </p:nvSpPr>
        <p:spPr bwMode="auto">
          <a:xfrm>
            <a:off x="6310313" y="4576763"/>
            <a:ext cx="60325" cy="47625"/>
          </a:xfrm>
          <a:custGeom>
            <a:avLst/>
            <a:gdLst>
              <a:gd name="T0" fmla="*/ 2147483646 w 43"/>
              <a:gd name="T1" fmla="*/ 2147483646 h 30"/>
              <a:gd name="T2" fmla="*/ 2147483646 w 43"/>
              <a:gd name="T3" fmla="*/ 2147483646 h 30"/>
              <a:gd name="T4" fmla="*/ 2147483646 w 43"/>
              <a:gd name="T5" fmla="*/ 2147483646 h 30"/>
              <a:gd name="T6" fmla="*/ 2147483646 w 43"/>
              <a:gd name="T7" fmla="*/ 2147483646 h 30"/>
              <a:gd name="T8" fmla="*/ 2147483646 w 43"/>
              <a:gd name="T9" fmla="*/ 2147483646 h 30"/>
              <a:gd name="T10" fmla="*/ 2147483646 w 43"/>
              <a:gd name="T11" fmla="*/ 2147483646 h 30"/>
              <a:gd name="T12" fmla="*/ 2147483646 w 43"/>
              <a:gd name="T13" fmla="*/ 2147483646 h 30"/>
              <a:gd name="T14" fmla="*/ 2147483646 w 43"/>
              <a:gd name="T15" fmla="*/ 2147483646 h 30"/>
              <a:gd name="T16" fmla="*/ 2147483646 w 43"/>
              <a:gd name="T17" fmla="*/ 2147483646 h 30"/>
              <a:gd name="T18" fmla="*/ 2147483646 w 43"/>
              <a:gd name="T19" fmla="*/ 2147483646 h 30"/>
              <a:gd name="T20" fmla="*/ 2147483646 w 43"/>
              <a:gd name="T21" fmla="*/ 2147483646 h 30"/>
              <a:gd name="T22" fmla="*/ 2147483646 w 43"/>
              <a:gd name="T23" fmla="*/ 2147483646 h 30"/>
              <a:gd name="T24" fmla="*/ 2147483646 w 43"/>
              <a:gd name="T25" fmla="*/ 2147483646 h 30"/>
              <a:gd name="T26" fmla="*/ 2147483646 w 43"/>
              <a:gd name="T27" fmla="*/ 2147483646 h 30"/>
              <a:gd name="T28" fmla="*/ 2147483646 w 43"/>
              <a:gd name="T29" fmla="*/ 2147483646 h 30"/>
              <a:gd name="T30" fmla="*/ 2147483646 w 43"/>
              <a:gd name="T31" fmla="*/ 2147483646 h 30"/>
              <a:gd name="T32" fmla="*/ 2147483646 w 43"/>
              <a:gd name="T33" fmla="*/ 2147483646 h 30"/>
              <a:gd name="T34" fmla="*/ 2147483646 w 43"/>
              <a:gd name="T35" fmla="*/ 2147483646 h 30"/>
              <a:gd name="T36" fmla="*/ 2147483646 w 43"/>
              <a:gd name="T37" fmla="*/ 2147483646 h 30"/>
              <a:gd name="T38" fmla="*/ 2147483646 w 43"/>
              <a:gd name="T39" fmla="*/ 2147483646 h 30"/>
              <a:gd name="T40" fmla="*/ 2147483646 w 43"/>
              <a:gd name="T41" fmla="*/ 2147483646 h 30"/>
              <a:gd name="T42" fmla="*/ 2147483646 w 43"/>
              <a:gd name="T43" fmla="*/ 2147483646 h 30"/>
              <a:gd name="T44" fmla="*/ 2147483646 w 43"/>
              <a:gd name="T45" fmla="*/ 2147483646 h 30"/>
              <a:gd name="T46" fmla="*/ 2147483646 w 43"/>
              <a:gd name="T47" fmla="*/ 2147483646 h 30"/>
              <a:gd name="T48" fmla="*/ 2147483646 w 43"/>
              <a:gd name="T49" fmla="*/ 0 h 30"/>
              <a:gd name="T50" fmla="*/ 2147483646 w 43"/>
              <a:gd name="T51" fmla="*/ 2147483646 h 30"/>
              <a:gd name="T52" fmla="*/ 2147483646 w 43"/>
              <a:gd name="T53" fmla="*/ 2147483646 h 30"/>
              <a:gd name="T54" fmla="*/ 2147483646 w 43"/>
              <a:gd name="T55" fmla="*/ 2147483646 h 30"/>
              <a:gd name="T56" fmla="*/ 2147483646 w 43"/>
              <a:gd name="T57" fmla="*/ 2147483646 h 30"/>
              <a:gd name="T58" fmla="*/ 2147483646 w 43"/>
              <a:gd name="T59" fmla="*/ 2147483646 h 30"/>
              <a:gd name="T60" fmla="*/ 0 w 43"/>
              <a:gd name="T61" fmla="*/ 2147483646 h 30"/>
              <a:gd name="T62" fmla="*/ 0 w 43"/>
              <a:gd name="T63" fmla="*/ 2147483646 h 30"/>
              <a:gd name="T64" fmla="*/ 2147483646 w 43"/>
              <a:gd name="T65" fmla="*/ 2147483646 h 30"/>
              <a:gd name="T66" fmla="*/ 2147483646 w 43"/>
              <a:gd name="T67" fmla="*/ 2147483646 h 30"/>
              <a:gd name="T68" fmla="*/ 2147483646 w 43"/>
              <a:gd name="T69" fmla="*/ 2147483646 h 30"/>
              <a:gd name="T70" fmla="*/ 2147483646 w 43"/>
              <a:gd name="T71" fmla="*/ 2147483646 h 30"/>
              <a:gd name="T72" fmla="*/ 2147483646 w 43"/>
              <a:gd name="T73" fmla="*/ 2147483646 h 30"/>
              <a:gd name="T74" fmla="*/ 2147483646 w 43"/>
              <a:gd name="T75" fmla="*/ 2147483646 h 30"/>
              <a:gd name="T76" fmla="*/ 2147483646 w 43"/>
              <a:gd name="T77" fmla="*/ 2147483646 h 30"/>
              <a:gd name="T78" fmla="*/ 2147483646 w 43"/>
              <a:gd name="T79" fmla="*/ 2147483646 h 30"/>
              <a:gd name="T80" fmla="*/ 2147483646 w 43"/>
              <a:gd name="T81" fmla="*/ 2147483646 h 30"/>
              <a:gd name="T82" fmla="*/ 2147483646 w 43"/>
              <a:gd name="T83" fmla="*/ 2147483646 h 30"/>
              <a:gd name="T84" fmla="*/ 2147483646 w 43"/>
              <a:gd name="T85" fmla="*/ 2147483646 h 30"/>
              <a:gd name="T86" fmla="*/ 2147483646 w 43"/>
              <a:gd name="T87" fmla="*/ 2147483646 h 30"/>
              <a:gd name="T88" fmla="*/ 2147483646 w 43"/>
              <a:gd name="T89" fmla="*/ 2147483646 h 30"/>
              <a:gd name="T90" fmla="*/ 2147483646 w 43"/>
              <a:gd name="T91" fmla="*/ 2147483646 h 30"/>
              <a:gd name="T92" fmla="*/ 2147483646 w 43"/>
              <a:gd name="T93" fmla="*/ 2147483646 h 30"/>
              <a:gd name="T94" fmla="*/ 2147483646 w 43"/>
              <a:gd name="T95" fmla="*/ 2147483646 h 30"/>
              <a:gd name="T96" fmla="*/ 2147483646 w 43"/>
              <a:gd name="T97" fmla="*/ 2147483646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18" name="Freeform 153"/>
          <p:cNvSpPr>
            <a:spLocks/>
          </p:cNvSpPr>
          <p:nvPr/>
        </p:nvSpPr>
        <p:spPr bwMode="auto">
          <a:xfrm>
            <a:off x="6310313" y="4576763"/>
            <a:ext cx="60325" cy="47625"/>
          </a:xfrm>
          <a:custGeom>
            <a:avLst/>
            <a:gdLst>
              <a:gd name="T0" fmla="*/ 2147483646 w 43"/>
              <a:gd name="T1" fmla="*/ 2147483646 h 30"/>
              <a:gd name="T2" fmla="*/ 2147483646 w 43"/>
              <a:gd name="T3" fmla="*/ 2147483646 h 30"/>
              <a:gd name="T4" fmla="*/ 2147483646 w 43"/>
              <a:gd name="T5" fmla="*/ 2147483646 h 30"/>
              <a:gd name="T6" fmla="*/ 2147483646 w 43"/>
              <a:gd name="T7" fmla="*/ 2147483646 h 30"/>
              <a:gd name="T8" fmla="*/ 2147483646 w 43"/>
              <a:gd name="T9" fmla="*/ 2147483646 h 30"/>
              <a:gd name="T10" fmla="*/ 2147483646 w 43"/>
              <a:gd name="T11" fmla="*/ 2147483646 h 30"/>
              <a:gd name="T12" fmla="*/ 2147483646 w 43"/>
              <a:gd name="T13" fmla="*/ 2147483646 h 30"/>
              <a:gd name="T14" fmla="*/ 2147483646 w 43"/>
              <a:gd name="T15" fmla="*/ 2147483646 h 30"/>
              <a:gd name="T16" fmla="*/ 2147483646 w 43"/>
              <a:gd name="T17" fmla="*/ 2147483646 h 30"/>
              <a:gd name="T18" fmla="*/ 2147483646 w 43"/>
              <a:gd name="T19" fmla="*/ 2147483646 h 30"/>
              <a:gd name="T20" fmla="*/ 2147483646 w 43"/>
              <a:gd name="T21" fmla="*/ 2147483646 h 30"/>
              <a:gd name="T22" fmla="*/ 2147483646 w 43"/>
              <a:gd name="T23" fmla="*/ 2147483646 h 30"/>
              <a:gd name="T24" fmla="*/ 2147483646 w 43"/>
              <a:gd name="T25" fmla="*/ 2147483646 h 30"/>
              <a:gd name="T26" fmla="*/ 2147483646 w 43"/>
              <a:gd name="T27" fmla="*/ 2147483646 h 30"/>
              <a:gd name="T28" fmla="*/ 2147483646 w 43"/>
              <a:gd name="T29" fmla="*/ 2147483646 h 30"/>
              <a:gd name="T30" fmla="*/ 2147483646 w 43"/>
              <a:gd name="T31" fmla="*/ 2147483646 h 30"/>
              <a:gd name="T32" fmla="*/ 2147483646 w 43"/>
              <a:gd name="T33" fmla="*/ 2147483646 h 30"/>
              <a:gd name="T34" fmla="*/ 2147483646 w 43"/>
              <a:gd name="T35" fmla="*/ 2147483646 h 30"/>
              <a:gd name="T36" fmla="*/ 2147483646 w 43"/>
              <a:gd name="T37" fmla="*/ 2147483646 h 30"/>
              <a:gd name="T38" fmla="*/ 2147483646 w 43"/>
              <a:gd name="T39" fmla="*/ 2147483646 h 30"/>
              <a:gd name="T40" fmla="*/ 2147483646 w 43"/>
              <a:gd name="T41" fmla="*/ 2147483646 h 30"/>
              <a:gd name="T42" fmla="*/ 2147483646 w 43"/>
              <a:gd name="T43" fmla="*/ 2147483646 h 30"/>
              <a:gd name="T44" fmla="*/ 2147483646 w 43"/>
              <a:gd name="T45" fmla="*/ 2147483646 h 30"/>
              <a:gd name="T46" fmla="*/ 2147483646 w 43"/>
              <a:gd name="T47" fmla="*/ 2147483646 h 30"/>
              <a:gd name="T48" fmla="*/ 2147483646 w 43"/>
              <a:gd name="T49" fmla="*/ 0 h 30"/>
              <a:gd name="T50" fmla="*/ 2147483646 w 43"/>
              <a:gd name="T51" fmla="*/ 2147483646 h 30"/>
              <a:gd name="T52" fmla="*/ 2147483646 w 43"/>
              <a:gd name="T53" fmla="*/ 2147483646 h 30"/>
              <a:gd name="T54" fmla="*/ 2147483646 w 43"/>
              <a:gd name="T55" fmla="*/ 2147483646 h 30"/>
              <a:gd name="T56" fmla="*/ 2147483646 w 43"/>
              <a:gd name="T57" fmla="*/ 2147483646 h 30"/>
              <a:gd name="T58" fmla="*/ 2147483646 w 43"/>
              <a:gd name="T59" fmla="*/ 2147483646 h 30"/>
              <a:gd name="T60" fmla="*/ 0 w 43"/>
              <a:gd name="T61" fmla="*/ 2147483646 h 30"/>
              <a:gd name="T62" fmla="*/ 0 w 43"/>
              <a:gd name="T63" fmla="*/ 2147483646 h 30"/>
              <a:gd name="T64" fmla="*/ 2147483646 w 43"/>
              <a:gd name="T65" fmla="*/ 2147483646 h 30"/>
              <a:gd name="T66" fmla="*/ 2147483646 w 43"/>
              <a:gd name="T67" fmla="*/ 2147483646 h 30"/>
              <a:gd name="T68" fmla="*/ 2147483646 w 43"/>
              <a:gd name="T69" fmla="*/ 2147483646 h 30"/>
              <a:gd name="T70" fmla="*/ 2147483646 w 43"/>
              <a:gd name="T71" fmla="*/ 2147483646 h 30"/>
              <a:gd name="T72" fmla="*/ 2147483646 w 43"/>
              <a:gd name="T73" fmla="*/ 2147483646 h 30"/>
              <a:gd name="T74" fmla="*/ 2147483646 w 43"/>
              <a:gd name="T75" fmla="*/ 2147483646 h 30"/>
              <a:gd name="T76" fmla="*/ 2147483646 w 43"/>
              <a:gd name="T77" fmla="*/ 2147483646 h 30"/>
              <a:gd name="T78" fmla="*/ 2147483646 w 43"/>
              <a:gd name="T79" fmla="*/ 2147483646 h 30"/>
              <a:gd name="T80" fmla="*/ 2147483646 w 43"/>
              <a:gd name="T81" fmla="*/ 2147483646 h 30"/>
              <a:gd name="T82" fmla="*/ 2147483646 w 43"/>
              <a:gd name="T83" fmla="*/ 2147483646 h 30"/>
              <a:gd name="T84" fmla="*/ 2147483646 w 43"/>
              <a:gd name="T85" fmla="*/ 2147483646 h 30"/>
              <a:gd name="T86" fmla="*/ 2147483646 w 43"/>
              <a:gd name="T87" fmla="*/ 2147483646 h 30"/>
              <a:gd name="T88" fmla="*/ 2147483646 w 43"/>
              <a:gd name="T89" fmla="*/ 2147483646 h 30"/>
              <a:gd name="T90" fmla="*/ 2147483646 w 43"/>
              <a:gd name="T91" fmla="*/ 2147483646 h 30"/>
              <a:gd name="T92" fmla="*/ 2147483646 w 43"/>
              <a:gd name="T93" fmla="*/ 2147483646 h 30"/>
              <a:gd name="T94" fmla="*/ 2147483646 w 43"/>
              <a:gd name="T95" fmla="*/ 2147483646 h 30"/>
              <a:gd name="T96" fmla="*/ 2147483646 w 43"/>
              <a:gd name="T97" fmla="*/ 2147483646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path>
            </a:pathLst>
          </a:custGeom>
          <a:solidFill>
            <a:srgbClr val="FFFF00"/>
          </a:solidFill>
          <a:ln w="4763">
            <a:solidFill>
              <a:srgbClr val="990000"/>
            </a:solidFill>
            <a:round/>
            <a:headEnd/>
            <a:tailEnd/>
          </a:ln>
        </p:spPr>
        <p:txBody>
          <a:bodyPr/>
          <a:lstStyle/>
          <a:p>
            <a:endParaRPr lang="en-US"/>
          </a:p>
        </p:txBody>
      </p:sp>
      <p:sp>
        <p:nvSpPr>
          <p:cNvPr id="88219" name="Freeform 154"/>
          <p:cNvSpPr>
            <a:spLocks/>
          </p:cNvSpPr>
          <p:nvPr/>
        </p:nvSpPr>
        <p:spPr bwMode="auto">
          <a:xfrm>
            <a:off x="6234113" y="4541838"/>
            <a:ext cx="60325" cy="47625"/>
          </a:xfrm>
          <a:custGeom>
            <a:avLst/>
            <a:gdLst>
              <a:gd name="T0" fmla="*/ 0 w 43"/>
              <a:gd name="T1" fmla="*/ 2147483646 h 30"/>
              <a:gd name="T2" fmla="*/ 2147483646 w 43"/>
              <a:gd name="T3" fmla="*/ 2147483646 h 30"/>
              <a:gd name="T4" fmla="*/ 2147483646 w 43"/>
              <a:gd name="T5" fmla="*/ 2147483646 h 30"/>
              <a:gd name="T6" fmla="*/ 2147483646 w 43"/>
              <a:gd name="T7" fmla="*/ 2147483646 h 30"/>
              <a:gd name="T8" fmla="*/ 2147483646 w 43"/>
              <a:gd name="T9" fmla="*/ 2147483646 h 30"/>
              <a:gd name="T10" fmla="*/ 2147483646 w 43"/>
              <a:gd name="T11" fmla="*/ 2147483646 h 30"/>
              <a:gd name="T12" fmla="*/ 2147483646 w 43"/>
              <a:gd name="T13" fmla="*/ 2147483646 h 30"/>
              <a:gd name="T14" fmla="*/ 2147483646 w 43"/>
              <a:gd name="T15" fmla="*/ 2147483646 h 30"/>
              <a:gd name="T16" fmla="*/ 2147483646 w 43"/>
              <a:gd name="T17" fmla="*/ 2147483646 h 30"/>
              <a:gd name="T18" fmla="*/ 2147483646 w 43"/>
              <a:gd name="T19" fmla="*/ 2147483646 h 30"/>
              <a:gd name="T20" fmla="*/ 2147483646 w 43"/>
              <a:gd name="T21" fmla="*/ 2147483646 h 30"/>
              <a:gd name="T22" fmla="*/ 2147483646 w 43"/>
              <a:gd name="T23" fmla="*/ 2147483646 h 30"/>
              <a:gd name="T24" fmla="*/ 2147483646 w 43"/>
              <a:gd name="T25" fmla="*/ 2147483646 h 30"/>
              <a:gd name="T26" fmla="*/ 2147483646 w 43"/>
              <a:gd name="T27" fmla="*/ 2147483646 h 30"/>
              <a:gd name="T28" fmla="*/ 2147483646 w 43"/>
              <a:gd name="T29" fmla="*/ 2147483646 h 30"/>
              <a:gd name="T30" fmla="*/ 2147483646 w 43"/>
              <a:gd name="T31" fmla="*/ 2147483646 h 30"/>
              <a:gd name="T32" fmla="*/ 2147483646 w 43"/>
              <a:gd name="T33" fmla="*/ 2147483646 h 30"/>
              <a:gd name="T34" fmla="*/ 2147483646 w 43"/>
              <a:gd name="T35" fmla="*/ 2147483646 h 30"/>
              <a:gd name="T36" fmla="*/ 2147483646 w 43"/>
              <a:gd name="T37" fmla="*/ 2147483646 h 30"/>
              <a:gd name="T38" fmla="*/ 2147483646 w 43"/>
              <a:gd name="T39" fmla="*/ 2147483646 h 30"/>
              <a:gd name="T40" fmla="*/ 2147483646 w 43"/>
              <a:gd name="T41" fmla="*/ 2147483646 h 30"/>
              <a:gd name="T42" fmla="*/ 2147483646 w 43"/>
              <a:gd name="T43" fmla="*/ 2147483646 h 30"/>
              <a:gd name="T44" fmla="*/ 2147483646 w 43"/>
              <a:gd name="T45" fmla="*/ 2147483646 h 30"/>
              <a:gd name="T46" fmla="*/ 2147483646 w 43"/>
              <a:gd name="T47" fmla="*/ 2147483646 h 30"/>
              <a:gd name="T48" fmla="*/ 2147483646 w 43"/>
              <a:gd name="T49" fmla="*/ 2147483646 h 30"/>
              <a:gd name="T50" fmla="*/ 2147483646 w 43"/>
              <a:gd name="T51" fmla="*/ 2147483646 h 30"/>
              <a:gd name="T52" fmla="*/ 2147483646 w 43"/>
              <a:gd name="T53" fmla="*/ 2147483646 h 30"/>
              <a:gd name="T54" fmla="*/ 2147483646 w 43"/>
              <a:gd name="T55" fmla="*/ 2147483646 h 30"/>
              <a:gd name="T56" fmla="*/ 2147483646 w 43"/>
              <a:gd name="T57" fmla="*/ 2147483646 h 30"/>
              <a:gd name="T58" fmla="*/ 2147483646 w 43"/>
              <a:gd name="T59" fmla="*/ 2147483646 h 30"/>
              <a:gd name="T60" fmla="*/ 2147483646 w 43"/>
              <a:gd name="T61" fmla="*/ 2147483646 h 30"/>
              <a:gd name="T62" fmla="*/ 2147483646 w 43"/>
              <a:gd name="T63" fmla="*/ 0 h 30"/>
              <a:gd name="T64" fmla="*/ 2147483646 w 43"/>
              <a:gd name="T65" fmla="*/ 2147483646 h 30"/>
              <a:gd name="T66" fmla="*/ 2147483646 w 43"/>
              <a:gd name="T67" fmla="*/ 2147483646 h 30"/>
              <a:gd name="T68" fmla="*/ 2147483646 w 43"/>
              <a:gd name="T69" fmla="*/ 2147483646 h 30"/>
              <a:gd name="T70" fmla="*/ 2147483646 w 43"/>
              <a:gd name="T71" fmla="*/ 2147483646 h 30"/>
              <a:gd name="T72" fmla="*/ 2147483646 w 43"/>
              <a:gd name="T73" fmla="*/ 2147483646 h 30"/>
              <a:gd name="T74" fmla="*/ 2147483646 w 43"/>
              <a:gd name="T75" fmla="*/ 2147483646 h 30"/>
              <a:gd name="T76" fmla="*/ 2147483646 w 43"/>
              <a:gd name="T77" fmla="*/ 2147483646 h 30"/>
              <a:gd name="T78" fmla="*/ 0 w 43"/>
              <a:gd name="T79" fmla="*/ 2147483646 h 30"/>
              <a:gd name="T80" fmla="*/ 0 w 43"/>
              <a:gd name="T81" fmla="*/ 2147483646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0" name="Freeform 155"/>
          <p:cNvSpPr>
            <a:spLocks/>
          </p:cNvSpPr>
          <p:nvPr/>
        </p:nvSpPr>
        <p:spPr bwMode="auto">
          <a:xfrm>
            <a:off x="6234113" y="4541838"/>
            <a:ext cx="60325" cy="47625"/>
          </a:xfrm>
          <a:custGeom>
            <a:avLst/>
            <a:gdLst>
              <a:gd name="T0" fmla="*/ 0 w 43"/>
              <a:gd name="T1" fmla="*/ 2147483646 h 30"/>
              <a:gd name="T2" fmla="*/ 2147483646 w 43"/>
              <a:gd name="T3" fmla="*/ 2147483646 h 30"/>
              <a:gd name="T4" fmla="*/ 2147483646 w 43"/>
              <a:gd name="T5" fmla="*/ 2147483646 h 30"/>
              <a:gd name="T6" fmla="*/ 2147483646 w 43"/>
              <a:gd name="T7" fmla="*/ 2147483646 h 30"/>
              <a:gd name="T8" fmla="*/ 2147483646 w 43"/>
              <a:gd name="T9" fmla="*/ 2147483646 h 30"/>
              <a:gd name="T10" fmla="*/ 2147483646 w 43"/>
              <a:gd name="T11" fmla="*/ 2147483646 h 30"/>
              <a:gd name="T12" fmla="*/ 2147483646 w 43"/>
              <a:gd name="T13" fmla="*/ 2147483646 h 30"/>
              <a:gd name="T14" fmla="*/ 2147483646 w 43"/>
              <a:gd name="T15" fmla="*/ 2147483646 h 30"/>
              <a:gd name="T16" fmla="*/ 2147483646 w 43"/>
              <a:gd name="T17" fmla="*/ 2147483646 h 30"/>
              <a:gd name="T18" fmla="*/ 2147483646 w 43"/>
              <a:gd name="T19" fmla="*/ 2147483646 h 30"/>
              <a:gd name="T20" fmla="*/ 2147483646 w 43"/>
              <a:gd name="T21" fmla="*/ 2147483646 h 30"/>
              <a:gd name="T22" fmla="*/ 2147483646 w 43"/>
              <a:gd name="T23" fmla="*/ 2147483646 h 30"/>
              <a:gd name="T24" fmla="*/ 2147483646 w 43"/>
              <a:gd name="T25" fmla="*/ 2147483646 h 30"/>
              <a:gd name="T26" fmla="*/ 2147483646 w 43"/>
              <a:gd name="T27" fmla="*/ 2147483646 h 30"/>
              <a:gd name="T28" fmla="*/ 2147483646 w 43"/>
              <a:gd name="T29" fmla="*/ 2147483646 h 30"/>
              <a:gd name="T30" fmla="*/ 2147483646 w 43"/>
              <a:gd name="T31" fmla="*/ 2147483646 h 30"/>
              <a:gd name="T32" fmla="*/ 2147483646 w 43"/>
              <a:gd name="T33" fmla="*/ 2147483646 h 30"/>
              <a:gd name="T34" fmla="*/ 2147483646 w 43"/>
              <a:gd name="T35" fmla="*/ 2147483646 h 30"/>
              <a:gd name="T36" fmla="*/ 2147483646 w 43"/>
              <a:gd name="T37" fmla="*/ 2147483646 h 30"/>
              <a:gd name="T38" fmla="*/ 2147483646 w 43"/>
              <a:gd name="T39" fmla="*/ 2147483646 h 30"/>
              <a:gd name="T40" fmla="*/ 2147483646 w 43"/>
              <a:gd name="T41" fmla="*/ 2147483646 h 30"/>
              <a:gd name="T42" fmla="*/ 2147483646 w 43"/>
              <a:gd name="T43" fmla="*/ 2147483646 h 30"/>
              <a:gd name="T44" fmla="*/ 2147483646 w 43"/>
              <a:gd name="T45" fmla="*/ 2147483646 h 30"/>
              <a:gd name="T46" fmla="*/ 2147483646 w 43"/>
              <a:gd name="T47" fmla="*/ 2147483646 h 30"/>
              <a:gd name="T48" fmla="*/ 2147483646 w 43"/>
              <a:gd name="T49" fmla="*/ 2147483646 h 30"/>
              <a:gd name="T50" fmla="*/ 2147483646 w 43"/>
              <a:gd name="T51" fmla="*/ 2147483646 h 30"/>
              <a:gd name="T52" fmla="*/ 2147483646 w 43"/>
              <a:gd name="T53" fmla="*/ 2147483646 h 30"/>
              <a:gd name="T54" fmla="*/ 2147483646 w 43"/>
              <a:gd name="T55" fmla="*/ 2147483646 h 30"/>
              <a:gd name="T56" fmla="*/ 2147483646 w 43"/>
              <a:gd name="T57" fmla="*/ 2147483646 h 30"/>
              <a:gd name="T58" fmla="*/ 2147483646 w 43"/>
              <a:gd name="T59" fmla="*/ 2147483646 h 30"/>
              <a:gd name="T60" fmla="*/ 2147483646 w 43"/>
              <a:gd name="T61" fmla="*/ 2147483646 h 30"/>
              <a:gd name="T62" fmla="*/ 2147483646 w 43"/>
              <a:gd name="T63" fmla="*/ 0 h 30"/>
              <a:gd name="T64" fmla="*/ 2147483646 w 43"/>
              <a:gd name="T65" fmla="*/ 2147483646 h 30"/>
              <a:gd name="T66" fmla="*/ 2147483646 w 43"/>
              <a:gd name="T67" fmla="*/ 2147483646 h 30"/>
              <a:gd name="T68" fmla="*/ 2147483646 w 43"/>
              <a:gd name="T69" fmla="*/ 2147483646 h 30"/>
              <a:gd name="T70" fmla="*/ 2147483646 w 43"/>
              <a:gd name="T71" fmla="*/ 2147483646 h 30"/>
              <a:gd name="T72" fmla="*/ 2147483646 w 43"/>
              <a:gd name="T73" fmla="*/ 2147483646 h 30"/>
              <a:gd name="T74" fmla="*/ 2147483646 w 43"/>
              <a:gd name="T75" fmla="*/ 2147483646 h 30"/>
              <a:gd name="T76" fmla="*/ 2147483646 w 43"/>
              <a:gd name="T77" fmla="*/ 2147483646 h 30"/>
              <a:gd name="T78" fmla="*/ 0 w 43"/>
              <a:gd name="T79" fmla="*/ 2147483646 h 30"/>
              <a:gd name="T80" fmla="*/ 0 w 43"/>
              <a:gd name="T81" fmla="*/ 2147483646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path>
            </a:pathLst>
          </a:custGeom>
          <a:solidFill>
            <a:srgbClr val="FFFF00"/>
          </a:solidFill>
          <a:ln w="4763">
            <a:solidFill>
              <a:srgbClr val="990000"/>
            </a:solidFill>
            <a:round/>
            <a:headEnd/>
            <a:tailEnd/>
          </a:ln>
        </p:spPr>
        <p:txBody>
          <a:bodyPr/>
          <a:lstStyle/>
          <a:p>
            <a:endParaRPr lang="en-US"/>
          </a:p>
        </p:txBody>
      </p:sp>
      <p:sp>
        <p:nvSpPr>
          <p:cNvPr id="88221" name="Freeform 156"/>
          <p:cNvSpPr>
            <a:spLocks/>
          </p:cNvSpPr>
          <p:nvPr/>
        </p:nvSpPr>
        <p:spPr bwMode="auto">
          <a:xfrm>
            <a:off x="6157913" y="4516438"/>
            <a:ext cx="76200" cy="53975"/>
          </a:xfrm>
          <a:custGeom>
            <a:avLst/>
            <a:gdLst>
              <a:gd name="T0" fmla="*/ 2147483646 w 54"/>
              <a:gd name="T1" fmla="*/ 2147483646 h 34"/>
              <a:gd name="T2" fmla="*/ 2147483646 w 54"/>
              <a:gd name="T3" fmla="*/ 2147483646 h 34"/>
              <a:gd name="T4" fmla="*/ 2147483646 w 54"/>
              <a:gd name="T5" fmla="*/ 2147483646 h 34"/>
              <a:gd name="T6" fmla="*/ 2147483646 w 54"/>
              <a:gd name="T7" fmla="*/ 2147483646 h 34"/>
              <a:gd name="T8" fmla="*/ 2147483646 w 54"/>
              <a:gd name="T9" fmla="*/ 2147483646 h 34"/>
              <a:gd name="T10" fmla="*/ 2147483646 w 54"/>
              <a:gd name="T11" fmla="*/ 2147483646 h 34"/>
              <a:gd name="T12" fmla="*/ 2147483646 w 54"/>
              <a:gd name="T13" fmla="*/ 2147483646 h 34"/>
              <a:gd name="T14" fmla="*/ 2147483646 w 54"/>
              <a:gd name="T15" fmla="*/ 2147483646 h 34"/>
              <a:gd name="T16" fmla="*/ 2147483646 w 54"/>
              <a:gd name="T17" fmla="*/ 2147483646 h 34"/>
              <a:gd name="T18" fmla="*/ 2147483646 w 54"/>
              <a:gd name="T19" fmla="*/ 2147483646 h 34"/>
              <a:gd name="T20" fmla="*/ 2147483646 w 54"/>
              <a:gd name="T21" fmla="*/ 2147483646 h 34"/>
              <a:gd name="T22" fmla="*/ 2147483646 w 54"/>
              <a:gd name="T23" fmla="*/ 2147483646 h 34"/>
              <a:gd name="T24" fmla="*/ 2147483646 w 54"/>
              <a:gd name="T25" fmla="*/ 2147483646 h 34"/>
              <a:gd name="T26" fmla="*/ 2147483646 w 54"/>
              <a:gd name="T27" fmla="*/ 2147483646 h 34"/>
              <a:gd name="T28" fmla="*/ 2147483646 w 54"/>
              <a:gd name="T29" fmla="*/ 2147483646 h 34"/>
              <a:gd name="T30" fmla="*/ 2147483646 w 54"/>
              <a:gd name="T31" fmla="*/ 2147483646 h 34"/>
              <a:gd name="T32" fmla="*/ 2147483646 w 54"/>
              <a:gd name="T33" fmla="*/ 2147483646 h 34"/>
              <a:gd name="T34" fmla="*/ 2147483646 w 54"/>
              <a:gd name="T35" fmla="*/ 2147483646 h 34"/>
              <a:gd name="T36" fmla="*/ 2147483646 w 54"/>
              <a:gd name="T37" fmla="*/ 2147483646 h 34"/>
              <a:gd name="T38" fmla="*/ 2147483646 w 54"/>
              <a:gd name="T39" fmla="*/ 2147483646 h 34"/>
              <a:gd name="T40" fmla="*/ 2147483646 w 54"/>
              <a:gd name="T41" fmla="*/ 2147483646 h 34"/>
              <a:gd name="T42" fmla="*/ 2147483646 w 54"/>
              <a:gd name="T43" fmla="*/ 2147483646 h 34"/>
              <a:gd name="T44" fmla="*/ 2147483646 w 54"/>
              <a:gd name="T45" fmla="*/ 2147483646 h 34"/>
              <a:gd name="T46" fmla="*/ 2147483646 w 54"/>
              <a:gd name="T47" fmla="*/ 2147483646 h 34"/>
              <a:gd name="T48" fmla="*/ 2147483646 w 54"/>
              <a:gd name="T49" fmla="*/ 0 h 34"/>
              <a:gd name="T50" fmla="*/ 2147483646 w 54"/>
              <a:gd name="T51" fmla="*/ 2147483646 h 34"/>
              <a:gd name="T52" fmla="*/ 2147483646 w 54"/>
              <a:gd name="T53" fmla="*/ 2147483646 h 34"/>
              <a:gd name="T54" fmla="*/ 2147483646 w 54"/>
              <a:gd name="T55" fmla="*/ 2147483646 h 34"/>
              <a:gd name="T56" fmla="*/ 2147483646 w 54"/>
              <a:gd name="T57" fmla="*/ 2147483646 h 34"/>
              <a:gd name="T58" fmla="*/ 0 w 54"/>
              <a:gd name="T59" fmla="*/ 2147483646 h 34"/>
              <a:gd name="T60" fmla="*/ 0 w 54"/>
              <a:gd name="T61" fmla="*/ 2147483646 h 34"/>
              <a:gd name="T62" fmla="*/ 0 w 54"/>
              <a:gd name="T63" fmla="*/ 2147483646 h 34"/>
              <a:gd name="T64" fmla="*/ 0 w 54"/>
              <a:gd name="T65" fmla="*/ 2147483646 h 34"/>
              <a:gd name="T66" fmla="*/ 2147483646 w 54"/>
              <a:gd name="T67" fmla="*/ 2147483646 h 34"/>
              <a:gd name="T68" fmla="*/ 2147483646 w 54"/>
              <a:gd name="T69" fmla="*/ 2147483646 h 34"/>
              <a:gd name="T70" fmla="*/ 2147483646 w 54"/>
              <a:gd name="T71" fmla="*/ 2147483646 h 34"/>
              <a:gd name="T72" fmla="*/ 2147483646 w 54"/>
              <a:gd name="T73" fmla="*/ 2147483646 h 34"/>
              <a:gd name="T74" fmla="*/ 2147483646 w 54"/>
              <a:gd name="T75" fmla="*/ 2147483646 h 34"/>
              <a:gd name="T76" fmla="*/ 2147483646 w 54"/>
              <a:gd name="T77" fmla="*/ 2147483646 h 34"/>
              <a:gd name="T78" fmla="*/ 2147483646 w 54"/>
              <a:gd name="T79" fmla="*/ 2147483646 h 34"/>
              <a:gd name="T80" fmla="*/ 2147483646 w 5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2" name="Freeform 157"/>
          <p:cNvSpPr>
            <a:spLocks/>
          </p:cNvSpPr>
          <p:nvPr/>
        </p:nvSpPr>
        <p:spPr bwMode="auto">
          <a:xfrm>
            <a:off x="6157913" y="4516438"/>
            <a:ext cx="76200" cy="53975"/>
          </a:xfrm>
          <a:custGeom>
            <a:avLst/>
            <a:gdLst>
              <a:gd name="T0" fmla="*/ 2147483646 w 54"/>
              <a:gd name="T1" fmla="*/ 2147483646 h 34"/>
              <a:gd name="T2" fmla="*/ 2147483646 w 54"/>
              <a:gd name="T3" fmla="*/ 2147483646 h 34"/>
              <a:gd name="T4" fmla="*/ 2147483646 w 54"/>
              <a:gd name="T5" fmla="*/ 2147483646 h 34"/>
              <a:gd name="T6" fmla="*/ 2147483646 w 54"/>
              <a:gd name="T7" fmla="*/ 2147483646 h 34"/>
              <a:gd name="T8" fmla="*/ 2147483646 w 54"/>
              <a:gd name="T9" fmla="*/ 2147483646 h 34"/>
              <a:gd name="T10" fmla="*/ 2147483646 w 54"/>
              <a:gd name="T11" fmla="*/ 2147483646 h 34"/>
              <a:gd name="T12" fmla="*/ 2147483646 w 54"/>
              <a:gd name="T13" fmla="*/ 2147483646 h 34"/>
              <a:gd name="T14" fmla="*/ 2147483646 w 54"/>
              <a:gd name="T15" fmla="*/ 2147483646 h 34"/>
              <a:gd name="T16" fmla="*/ 2147483646 w 54"/>
              <a:gd name="T17" fmla="*/ 2147483646 h 34"/>
              <a:gd name="T18" fmla="*/ 2147483646 w 54"/>
              <a:gd name="T19" fmla="*/ 2147483646 h 34"/>
              <a:gd name="T20" fmla="*/ 2147483646 w 54"/>
              <a:gd name="T21" fmla="*/ 2147483646 h 34"/>
              <a:gd name="T22" fmla="*/ 2147483646 w 54"/>
              <a:gd name="T23" fmla="*/ 2147483646 h 34"/>
              <a:gd name="T24" fmla="*/ 2147483646 w 54"/>
              <a:gd name="T25" fmla="*/ 2147483646 h 34"/>
              <a:gd name="T26" fmla="*/ 2147483646 w 54"/>
              <a:gd name="T27" fmla="*/ 2147483646 h 34"/>
              <a:gd name="T28" fmla="*/ 2147483646 w 54"/>
              <a:gd name="T29" fmla="*/ 2147483646 h 34"/>
              <a:gd name="T30" fmla="*/ 2147483646 w 54"/>
              <a:gd name="T31" fmla="*/ 2147483646 h 34"/>
              <a:gd name="T32" fmla="*/ 2147483646 w 54"/>
              <a:gd name="T33" fmla="*/ 2147483646 h 34"/>
              <a:gd name="T34" fmla="*/ 2147483646 w 54"/>
              <a:gd name="T35" fmla="*/ 2147483646 h 34"/>
              <a:gd name="T36" fmla="*/ 2147483646 w 54"/>
              <a:gd name="T37" fmla="*/ 2147483646 h 34"/>
              <a:gd name="T38" fmla="*/ 2147483646 w 54"/>
              <a:gd name="T39" fmla="*/ 2147483646 h 34"/>
              <a:gd name="T40" fmla="*/ 2147483646 w 54"/>
              <a:gd name="T41" fmla="*/ 2147483646 h 34"/>
              <a:gd name="T42" fmla="*/ 2147483646 w 54"/>
              <a:gd name="T43" fmla="*/ 2147483646 h 34"/>
              <a:gd name="T44" fmla="*/ 2147483646 w 54"/>
              <a:gd name="T45" fmla="*/ 2147483646 h 34"/>
              <a:gd name="T46" fmla="*/ 2147483646 w 54"/>
              <a:gd name="T47" fmla="*/ 2147483646 h 34"/>
              <a:gd name="T48" fmla="*/ 2147483646 w 54"/>
              <a:gd name="T49" fmla="*/ 0 h 34"/>
              <a:gd name="T50" fmla="*/ 2147483646 w 54"/>
              <a:gd name="T51" fmla="*/ 2147483646 h 34"/>
              <a:gd name="T52" fmla="*/ 2147483646 w 54"/>
              <a:gd name="T53" fmla="*/ 2147483646 h 34"/>
              <a:gd name="T54" fmla="*/ 2147483646 w 54"/>
              <a:gd name="T55" fmla="*/ 2147483646 h 34"/>
              <a:gd name="T56" fmla="*/ 2147483646 w 54"/>
              <a:gd name="T57" fmla="*/ 2147483646 h 34"/>
              <a:gd name="T58" fmla="*/ 0 w 54"/>
              <a:gd name="T59" fmla="*/ 2147483646 h 34"/>
              <a:gd name="T60" fmla="*/ 0 w 54"/>
              <a:gd name="T61" fmla="*/ 2147483646 h 34"/>
              <a:gd name="T62" fmla="*/ 0 w 54"/>
              <a:gd name="T63" fmla="*/ 2147483646 h 34"/>
              <a:gd name="T64" fmla="*/ 0 w 54"/>
              <a:gd name="T65" fmla="*/ 2147483646 h 34"/>
              <a:gd name="T66" fmla="*/ 2147483646 w 54"/>
              <a:gd name="T67" fmla="*/ 2147483646 h 34"/>
              <a:gd name="T68" fmla="*/ 2147483646 w 54"/>
              <a:gd name="T69" fmla="*/ 2147483646 h 34"/>
              <a:gd name="T70" fmla="*/ 2147483646 w 54"/>
              <a:gd name="T71" fmla="*/ 2147483646 h 34"/>
              <a:gd name="T72" fmla="*/ 2147483646 w 54"/>
              <a:gd name="T73" fmla="*/ 2147483646 h 34"/>
              <a:gd name="T74" fmla="*/ 2147483646 w 54"/>
              <a:gd name="T75" fmla="*/ 2147483646 h 34"/>
              <a:gd name="T76" fmla="*/ 2147483646 w 54"/>
              <a:gd name="T77" fmla="*/ 2147483646 h 34"/>
              <a:gd name="T78" fmla="*/ 2147483646 w 54"/>
              <a:gd name="T79" fmla="*/ 2147483646 h 34"/>
              <a:gd name="T80" fmla="*/ 2147483646 w 5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path>
            </a:pathLst>
          </a:custGeom>
          <a:solidFill>
            <a:srgbClr val="FFFF00"/>
          </a:solidFill>
          <a:ln w="4763">
            <a:solidFill>
              <a:srgbClr val="990000"/>
            </a:solidFill>
            <a:round/>
            <a:headEnd/>
            <a:tailEnd/>
          </a:ln>
        </p:spPr>
        <p:txBody>
          <a:bodyPr/>
          <a:lstStyle/>
          <a:p>
            <a:endParaRPr lang="en-US"/>
          </a:p>
        </p:txBody>
      </p:sp>
      <p:sp>
        <p:nvSpPr>
          <p:cNvPr id="88223" name="Freeform 158"/>
          <p:cNvSpPr>
            <a:spLocks/>
          </p:cNvSpPr>
          <p:nvPr/>
        </p:nvSpPr>
        <p:spPr bwMode="auto">
          <a:xfrm>
            <a:off x="6192838" y="4775200"/>
            <a:ext cx="46037" cy="73025"/>
          </a:xfrm>
          <a:custGeom>
            <a:avLst/>
            <a:gdLst>
              <a:gd name="T0" fmla="*/ 2147483646 w 32"/>
              <a:gd name="T1" fmla="*/ 2147483646 h 46"/>
              <a:gd name="T2" fmla="*/ 2147483646 w 32"/>
              <a:gd name="T3" fmla="*/ 2147483646 h 46"/>
              <a:gd name="T4" fmla="*/ 2147483646 w 32"/>
              <a:gd name="T5" fmla="*/ 2147483646 h 46"/>
              <a:gd name="T6" fmla="*/ 2147483646 w 32"/>
              <a:gd name="T7" fmla="*/ 2147483646 h 46"/>
              <a:gd name="T8" fmla="*/ 2147483646 w 32"/>
              <a:gd name="T9" fmla="*/ 2147483646 h 46"/>
              <a:gd name="T10" fmla="*/ 2147483646 w 32"/>
              <a:gd name="T11" fmla="*/ 2147483646 h 46"/>
              <a:gd name="T12" fmla="*/ 2147483646 w 32"/>
              <a:gd name="T13" fmla="*/ 2147483646 h 46"/>
              <a:gd name="T14" fmla="*/ 2147483646 w 32"/>
              <a:gd name="T15" fmla="*/ 2147483646 h 46"/>
              <a:gd name="T16" fmla="*/ 2147483646 w 32"/>
              <a:gd name="T17" fmla="*/ 2147483646 h 46"/>
              <a:gd name="T18" fmla="*/ 2147483646 w 32"/>
              <a:gd name="T19" fmla="*/ 2147483646 h 46"/>
              <a:gd name="T20" fmla="*/ 2147483646 w 32"/>
              <a:gd name="T21" fmla="*/ 2147483646 h 46"/>
              <a:gd name="T22" fmla="*/ 2147483646 w 32"/>
              <a:gd name="T23" fmla="*/ 2147483646 h 46"/>
              <a:gd name="T24" fmla="*/ 2147483646 w 32"/>
              <a:gd name="T25" fmla="*/ 2147483646 h 46"/>
              <a:gd name="T26" fmla="*/ 2147483646 w 32"/>
              <a:gd name="T27" fmla="*/ 2147483646 h 46"/>
              <a:gd name="T28" fmla="*/ 2147483646 w 32"/>
              <a:gd name="T29" fmla="*/ 2147483646 h 46"/>
              <a:gd name="T30" fmla="*/ 2147483646 w 32"/>
              <a:gd name="T31" fmla="*/ 2147483646 h 46"/>
              <a:gd name="T32" fmla="*/ 2147483646 w 32"/>
              <a:gd name="T33" fmla="*/ 2147483646 h 46"/>
              <a:gd name="T34" fmla="*/ 2147483646 w 32"/>
              <a:gd name="T35" fmla="*/ 2147483646 h 46"/>
              <a:gd name="T36" fmla="*/ 2147483646 w 32"/>
              <a:gd name="T37" fmla="*/ 2147483646 h 46"/>
              <a:gd name="T38" fmla="*/ 2147483646 w 32"/>
              <a:gd name="T39" fmla="*/ 2147483646 h 46"/>
              <a:gd name="T40" fmla="*/ 2147483646 w 32"/>
              <a:gd name="T41" fmla="*/ 2147483646 h 46"/>
              <a:gd name="T42" fmla="*/ 2147483646 w 32"/>
              <a:gd name="T43" fmla="*/ 2147483646 h 46"/>
              <a:gd name="T44" fmla="*/ 2147483646 w 32"/>
              <a:gd name="T45" fmla="*/ 2147483646 h 46"/>
              <a:gd name="T46" fmla="*/ 2147483646 w 32"/>
              <a:gd name="T47" fmla="*/ 2147483646 h 46"/>
              <a:gd name="T48" fmla="*/ 2147483646 w 32"/>
              <a:gd name="T49" fmla="*/ 0 h 46"/>
              <a:gd name="T50" fmla="*/ 2147483646 w 32"/>
              <a:gd name="T51" fmla="*/ 0 h 46"/>
              <a:gd name="T52" fmla="*/ 2147483646 w 32"/>
              <a:gd name="T53" fmla="*/ 0 h 46"/>
              <a:gd name="T54" fmla="*/ 2147483646 w 32"/>
              <a:gd name="T55" fmla="*/ 2147483646 h 46"/>
              <a:gd name="T56" fmla="*/ 2147483646 w 32"/>
              <a:gd name="T57" fmla="*/ 2147483646 h 46"/>
              <a:gd name="T58" fmla="*/ 2147483646 w 32"/>
              <a:gd name="T59" fmla="*/ 2147483646 h 46"/>
              <a:gd name="T60" fmla="*/ 2147483646 w 32"/>
              <a:gd name="T61" fmla="*/ 2147483646 h 46"/>
              <a:gd name="T62" fmla="*/ 2147483646 w 32"/>
              <a:gd name="T63" fmla="*/ 2147483646 h 46"/>
              <a:gd name="T64" fmla="*/ 2147483646 w 32"/>
              <a:gd name="T65" fmla="*/ 2147483646 h 46"/>
              <a:gd name="T66" fmla="*/ 2147483646 w 32"/>
              <a:gd name="T67" fmla="*/ 2147483646 h 46"/>
              <a:gd name="T68" fmla="*/ 2147483646 w 32"/>
              <a:gd name="T69" fmla="*/ 2147483646 h 46"/>
              <a:gd name="T70" fmla="*/ 2147483646 w 32"/>
              <a:gd name="T71" fmla="*/ 2147483646 h 46"/>
              <a:gd name="T72" fmla="*/ 2147483646 w 32"/>
              <a:gd name="T73" fmla="*/ 2147483646 h 46"/>
              <a:gd name="T74" fmla="*/ 2147483646 w 32"/>
              <a:gd name="T75" fmla="*/ 2147483646 h 46"/>
              <a:gd name="T76" fmla="*/ 2147483646 w 32"/>
              <a:gd name="T77" fmla="*/ 2147483646 h 46"/>
              <a:gd name="T78" fmla="*/ 2147483646 w 32"/>
              <a:gd name="T79" fmla="*/ 2147483646 h 46"/>
              <a:gd name="T80" fmla="*/ 0 w 32"/>
              <a:gd name="T81" fmla="*/ 2147483646 h 46"/>
              <a:gd name="T82" fmla="*/ 0 w 32"/>
              <a:gd name="T83" fmla="*/ 2147483646 h 46"/>
              <a:gd name="T84" fmla="*/ 2147483646 w 32"/>
              <a:gd name="T85" fmla="*/ 2147483646 h 46"/>
              <a:gd name="T86" fmla="*/ 2147483646 w 32"/>
              <a:gd name="T87" fmla="*/ 2147483646 h 46"/>
              <a:gd name="T88" fmla="*/ 2147483646 w 32"/>
              <a:gd name="T89" fmla="*/ 2147483646 h 46"/>
              <a:gd name="T90" fmla="*/ 2147483646 w 32"/>
              <a:gd name="T91" fmla="*/ 2147483646 h 46"/>
              <a:gd name="T92" fmla="*/ 2147483646 w 32"/>
              <a:gd name="T93" fmla="*/ 2147483646 h 46"/>
              <a:gd name="T94" fmla="*/ 2147483646 w 32"/>
              <a:gd name="T95" fmla="*/ 2147483646 h 46"/>
              <a:gd name="T96" fmla="*/ 2147483646 w 32"/>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4" name="Freeform 159"/>
          <p:cNvSpPr>
            <a:spLocks/>
          </p:cNvSpPr>
          <p:nvPr/>
        </p:nvSpPr>
        <p:spPr bwMode="auto">
          <a:xfrm>
            <a:off x="6192838" y="4775200"/>
            <a:ext cx="46037" cy="73025"/>
          </a:xfrm>
          <a:custGeom>
            <a:avLst/>
            <a:gdLst>
              <a:gd name="T0" fmla="*/ 2147483646 w 32"/>
              <a:gd name="T1" fmla="*/ 2147483646 h 46"/>
              <a:gd name="T2" fmla="*/ 2147483646 w 32"/>
              <a:gd name="T3" fmla="*/ 2147483646 h 46"/>
              <a:gd name="T4" fmla="*/ 2147483646 w 32"/>
              <a:gd name="T5" fmla="*/ 2147483646 h 46"/>
              <a:gd name="T6" fmla="*/ 2147483646 w 32"/>
              <a:gd name="T7" fmla="*/ 2147483646 h 46"/>
              <a:gd name="T8" fmla="*/ 2147483646 w 32"/>
              <a:gd name="T9" fmla="*/ 2147483646 h 46"/>
              <a:gd name="T10" fmla="*/ 2147483646 w 32"/>
              <a:gd name="T11" fmla="*/ 2147483646 h 46"/>
              <a:gd name="T12" fmla="*/ 2147483646 w 32"/>
              <a:gd name="T13" fmla="*/ 2147483646 h 46"/>
              <a:gd name="T14" fmla="*/ 2147483646 w 32"/>
              <a:gd name="T15" fmla="*/ 2147483646 h 46"/>
              <a:gd name="T16" fmla="*/ 2147483646 w 32"/>
              <a:gd name="T17" fmla="*/ 2147483646 h 46"/>
              <a:gd name="T18" fmla="*/ 2147483646 w 32"/>
              <a:gd name="T19" fmla="*/ 2147483646 h 46"/>
              <a:gd name="T20" fmla="*/ 2147483646 w 32"/>
              <a:gd name="T21" fmla="*/ 2147483646 h 46"/>
              <a:gd name="T22" fmla="*/ 2147483646 w 32"/>
              <a:gd name="T23" fmla="*/ 2147483646 h 46"/>
              <a:gd name="T24" fmla="*/ 2147483646 w 32"/>
              <a:gd name="T25" fmla="*/ 2147483646 h 46"/>
              <a:gd name="T26" fmla="*/ 2147483646 w 32"/>
              <a:gd name="T27" fmla="*/ 2147483646 h 46"/>
              <a:gd name="T28" fmla="*/ 2147483646 w 32"/>
              <a:gd name="T29" fmla="*/ 2147483646 h 46"/>
              <a:gd name="T30" fmla="*/ 2147483646 w 32"/>
              <a:gd name="T31" fmla="*/ 2147483646 h 46"/>
              <a:gd name="T32" fmla="*/ 2147483646 w 32"/>
              <a:gd name="T33" fmla="*/ 2147483646 h 46"/>
              <a:gd name="T34" fmla="*/ 2147483646 w 32"/>
              <a:gd name="T35" fmla="*/ 2147483646 h 46"/>
              <a:gd name="T36" fmla="*/ 2147483646 w 32"/>
              <a:gd name="T37" fmla="*/ 2147483646 h 46"/>
              <a:gd name="T38" fmla="*/ 2147483646 w 32"/>
              <a:gd name="T39" fmla="*/ 2147483646 h 46"/>
              <a:gd name="T40" fmla="*/ 2147483646 w 32"/>
              <a:gd name="T41" fmla="*/ 2147483646 h 46"/>
              <a:gd name="T42" fmla="*/ 2147483646 w 32"/>
              <a:gd name="T43" fmla="*/ 2147483646 h 46"/>
              <a:gd name="T44" fmla="*/ 2147483646 w 32"/>
              <a:gd name="T45" fmla="*/ 2147483646 h 46"/>
              <a:gd name="T46" fmla="*/ 2147483646 w 32"/>
              <a:gd name="T47" fmla="*/ 2147483646 h 46"/>
              <a:gd name="T48" fmla="*/ 2147483646 w 32"/>
              <a:gd name="T49" fmla="*/ 0 h 46"/>
              <a:gd name="T50" fmla="*/ 2147483646 w 32"/>
              <a:gd name="T51" fmla="*/ 0 h 46"/>
              <a:gd name="T52" fmla="*/ 2147483646 w 32"/>
              <a:gd name="T53" fmla="*/ 0 h 46"/>
              <a:gd name="T54" fmla="*/ 2147483646 w 32"/>
              <a:gd name="T55" fmla="*/ 2147483646 h 46"/>
              <a:gd name="T56" fmla="*/ 2147483646 w 32"/>
              <a:gd name="T57" fmla="*/ 2147483646 h 46"/>
              <a:gd name="T58" fmla="*/ 2147483646 w 32"/>
              <a:gd name="T59" fmla="*/ 2147483646 h 46"/>
              <a:gd name="T60" fmla="*/ 2147483646 w 32"/>
              <a:gd name="T61" fmla="*/ 2147483646 h 46"/>
              <a:gd name="T62" fmla="*/ 2147483646 w 32"/>
              <a:gd name="T63" fmla="*/ 2147483646 h 46"/>
              <a:gd name="T64" fmla="*/ 2147483646 w 32"/>
              <a:gd name="T65" fmla="*/ 2147483646 h 46"/>
              <a:gd name="T66" fmla="*/ 2147483646 w 32"/>
              <a:gd name="T67" fmla="*/ 2147483646 h 46"/>
              <a:gd name="T68" fmla="*/ 2147483646 w 32"/>
              <a:gd name="T69" fmla="*/ 2147483646 h 46"/>
              <a:gd name="T70" fmla="*/ 2147483646 w 32"/>
              <a:gd name="T71" fmla="*/ 2147483646 h 46"/>
              <a:gd name="T72" fmla="*/ 2147483646 w 32"/>
              <a:gd name="T73" fmla="*/ 2147483646 h 46"/>
              <a:gd name="T74" fmla="*/ 2147483646 w 32"/>
              <a:gd name="T75" fmla="*/ 2147483646 h 46"/>
              <a:gd name="T76" fmla="*/ 2147483646 w 32"/>
              <a:gd name="T77" fmla="*/ 2147483646 h 46"/>
              <a:gd name="T78" fmla="*/ 2147483646 w 32"/>
              <a:gd name="T79" fmla="*/ 2147483646 h 46"/>
              <a:gd name="T80" fmla="*/ 0 w 32"/>
              <a:gd name="T81" fmla="*/ 2147483646 h 46"/>
              <a:gd name="T82" fmla="*/ 0 w 32"/>
              <a:gd name="T83" fmla="*/ 2147483646 h 46"/>
              <a:gd name="T84" fmla="*/ 2147483646 w 32"/>
              <a:gd name="T85" fmla="*/ 2147483646 h 46"/>
              <a:gd name="T86" fmla="*/ 2147483646 w 32"/>
              <a:gd name="T87" fmla="*/ 2147483646 h 46"/>
              <a:gd name="T88" fmla="*/ 2147483646 w 32"/>
              <a:gd name="T89" fmla="*/ 2147483646 h 46"/>
              <a:gd name="T90" fmla="*/ 2147483646 w 32"/>
              <a:gd name="T91" fmla="*/ 2147483646 h 46"/>
              <a:gd name="T92" fmla="*/ 2147483646 w 32"/>
              <a:gd name="T93" fmla="*/ 2147483646 h 46"/>
              <a:gd name="T94" fmla="*/ 2147483646 w 32"/>
              <a:gd name="T95" fmla="*/ 2147483646 h 46"/>
              <a:gd name="T96" fmla="*/ 2147483646 w 32"/>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1588">
            <a:solidFill>
              <a:srgbClr val="990000"/>
            </a:solidFill>
            <a:round/>
            <a:headEnd/>
            <a:tailEnd/>
          </a:ln>
        </p:spPr>
        <p:txBody>
          <a:bodyPr/>
          <a:lstStyle/>
          <a:p>
            <a:endParaRPr lang="en-US"/>
          </a:p>
        </p:txBody>
      </p:sp>
      <p:sp>
        <p:nvSpPr>
          <p:cNvPr id="88225" name="Freeform 160"/>
          <p:cNvSpPr>
            <a:spLocks/>
          </p:cNvSpPr>
          <p:nvPr/>
        </p:nvSpPr>
        <p:spPr bwMode="auto">
          <a:xfrm>
            <a:off x="6192838" y="4775200"/>
            <a:ext cx="46037" cy="73025"/>
          </a:xfrm>
          <a:custGeom>
            <a:avLst/>
            <a:gdLst>
              <a:gd name="T0" fmla="*/ 2147483646 w 32"/>
              <a:gd name="T1" fmla="*/ 2147483646 h 46"/>
              <a:gd name="T2" fmla="*/ 2147483646 w 32"/>
              <a:gd name="T3" fmla="*/ 2147483646 h 46"/>
              <a:gd name="T4" fmla="*/ 2147483646 w 32"/>
              <a:gd name="T5" fmla="*/ 2147483646 h 46"/>
              <a:gd name="T6" fmla="*/ 2147483646 w 32"/>
              <a:gd name="T7" fmla="*/ 2147483646 h 46"/>
              <a:gd name="T8" fmla="*/ 2147483646 w 32"/>
              <a:gd name="T9" fmla="*/ 2147483646 h 46"/>
              <a:gd name="T10" fmla="*/ 2147483646 w 32"/>
              <a:gd name="T11" fmla="*/ 2147483646 h 46"/>
              <a:gd name="T12" fmla="*/ 2147483646 w 32"/>
              <a:gd name="T13" fmla="*/ 2147483646 h 46"/>
              <a:gd name="T14" fmla="*/ 2147483646 w 32"/>
              <a:gd name="T15" fmla="*/ 2147483646 h 46"/>
              <a:gd name="T16" fmla="*/ 2147483646 w 32"/>
              <a:gd name="T17" fmla="*/ 2147483646 h 46"/>
              <a:gd name="T18" fmla="*/ 2147483646 w 32"/>
              <a:gd name="T19" fmla="*/ 2147483646 h 46"/>
              <a:gd name="T20" fmla="*/ 2147483646 w 32"/>
              <a:gd name="T21" fmla="*/ 2147483646 h 46"/>
              <a:gd name="T22" fmla="*/ 2147483646 w 32"/>
              <a:gd name="T23" fmla="*/ 2147483646 h 46"/>
              <a:gd name="T24" fmla="*/ 2147483646 w 32"/>
              <a:gd name="T25" fmla="*/ 2147483646 h 46"/>
              <a:gd name="T26" fmla="*/ 2147483646 w 32"/>
              <a:gd name="T27" fmla="*/ 2147483646 h 46"/>
              <a:gd name="T28" fmla="*/ 2147483646 w 32"/>
              <a:gd name="T29" fmla="*/ 2147483646 h 46"/>
              <a:gd name="T30" fmla="*/ 2147483646 w 32"/>
              <a:gd name="T31" fmla="*/ 2147483646 h 46"/>
              <a:gd name="T32" fmla="*/ 2147483646 w 32"/>
              <a:gd name="T33" fmla="*/ 2147483646 h 46"/>
              <a:gd name="T34" fmla="*/ 2147483646 w 32"/>
              <a:gd name="T35" fmla="*/ 2147483646 h 46"/>
              <a:gd name="T36" fmla="*/ 2147483646 w 32"/>
              <a:gd name="T37" fmla="*/ 2147483646 h 46"/>
              <a:gd name="T38" fmla="*/ 2147483646 w 32"/>
              <a:gd name="T39" fmla="*/ 2147483646 h 46"/>
              <a:gd name="T40" fmla="*/ 2147483646 w 32"/>
              <a:gd name="T41" fmla="*/ 2147483646 h 46"/>
              <a:gd name="T42" fmla="*/ 2147483646 w 32"/>
              <a:gd name="T43" fmla="*/ 2147483646 h 46"/>
              <a:gd name="T44" fmla="*/ 2147483646 w 32"/>
              <a:gd name="T45" fmla="*/ 2147483646 h 46"/>
              <a:gd name="T46" fmla="*/ 2147483646 w 32"/>
              <a:gd name="T47" fmla="*/ 2147483646 h 46"/>
              <a:gd name="T48" fmla="*/ 2147483646 w 32"/>
              <a:gd name="T49" fmla="*/ 0 h 46"/>
              <a:gd name="T50" fmla="*/ 2147483646 w 32"/>
              <a:gd name="T51" fmla="*/ 0 h 46"/>
              <a:gd name="T52" fmla="*/ 2147483646 w 32"/>
              <a:gd name="T53" fmla="*/ 0 h 46"/>
              <a:gd name="T54" fmla="*/ 2147483646 w 32"/>
              <a:gd name="T55" fmla="*/ 2147483646 h 46"/>
              <a:gd name="T56" fmla="*/ 2147483646 w 32"/>
              <a:gd name="T57" fmla="*/ 2147483646 h 46"/>
              <a:gd name="T58" fmla="*/ 2147483646 w 32"/>
              <a:gd name="T59" fmla="*/ 2147483646 h 46"/>
              <a:gd name="T60" fmla="*/ 2147483646 w 32"/>
              <a:gd name="T61" fmla="*/ 2147483646 h 46"/>
              <a:gd name="T62" fmla="*/ 2147483646 w 32"/>
              <a:gd name="T63" fmla="*/ 2147483646 h 46"/>
              <a:gd name="T64" fmla="*/ 2147483646 w 32"/>
              <a:gd name="T65" fmla="*/ 2147483646 h 46"/>
              <a:gd name="T66" fmla="*/ 2147483646 w 32"/>
              <a:gd name="T67" fmla="*/ 2147483646 h 46"/>
              <a:gd name="T68" fmla="*/ 2147483646 w 32"/>
              <a:gd name="T69" fmla="*/ 2147483646 h 46"/>
              <a:gd name="T70" fmla="*/ 2147483646 w 32"/>
              <a:gd name="T71" fmla="*/ 2147483646 h 46"/>
              <a:gd name="T72" fmla="*/ 2147483646 w 32"/>
              <a:gd name="T73" fmla="*/ 2147483646 h 46"/>
              <a:gd name="T74" fmla="*/ 2147483646 w 32"/>
              <a:gd name="T75" fmla="*/ 2147483646 h 46"/>
              <a:gd name="T76" fmla="*/ 2147483646 w 32"/>
              <a:gd name="T77" fmla="*/ 2147483646 h 46"/>
              <a:gd name="T78" fmla="*/ 2147483646 w 32"/>
              <a:gd name="T79" fmla="*/ 2147483646 h 46"/>
              <a:gd name="T80" fmla="*/ 0 w 32"/>
              <a:gd name="T81" fmla="*/ 2147483646 h 46"/>
              <a:gd name="T82" fmla="*/ 0 w 32"/>
              <a:gd name="T83" fmla="*/ 2147483646 h 46"/>
              <a:gd name="T84" fmla="*/ 2147483646 w 32"/>
              <a:gd name="T85" fmla="*/ 2147483646 h 46"/>
              <a:gd name="T86" fmla="*/ 2147483646 w 32"/>
              <a:gd name="T87" fmla="*/ 2147483646 h 46"/>
              <a:gd name="T88" fmla="*/ 2147483646 w 32"/>
              <a:gd name="T89" fmla="*/ 2147483646 h 46"/>
              <a:gd name="T90" fmla="*/ 2147483646 w 32"/>
              <a:gd name="T91" fmla="*/ 2147483646 h 46"/>
              <a:gd name="T92" fmla="*/ 2147483646 w 32"/>
              <a:gd name="T93" fmla="*/ 2147483646 h 46"/>
              <a:gd name="T94" fmla="*/ 2147483646 w 32"/>
              <a:gd name="T95" fmla="*/ 2147483646 h 46"/>
              <a:gd name="T96" fmla="*/ 2147483646 w 32"/>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4763">
            <a:solidFill>
              <a:srgbClr val="990000"/>
            </a:solidFill>
            <a:round/>
            <a:headEnd/>
            <a:tailEnd/>
          </a:ln>
        </p:spPr>
        <p:txBody>
          <a:bodyPr/>
          <a:lstStyle/>
          <a:p>
            <a:endParaRPr lang="en-US"/>
          </a:p>
        </p:txBody>
      </p:sp>
      <p:sp>
        <p:nvSpPr>
          <p:cNvPr id="88226" name="Freeform 161"/>
          <p:cNvSpPr>
            <a:spLocks/>
          </p:cNvSpPr>
          <p:nvPr/>
        </p:nvSpPr>
        <p:spPr bwMode="auto">
          <a:xfrm>
            <a:off x="6175375" y="4181475"/>
            <a:ext cx="374650" cy="369888"/>
          </a:xfrm>
          <a:custGeom>
            <a:avLst/>
            <a:gdLst>
              <a:gd name="T0" fmla="*/ 2147483646 w 266"/>
              <a:gd name="T1" fmla="*/ 2147483646 h 233"/>
              <a:gd name="T2" fmla="*/ 2147483646 w 266"/>
              <a:gd name="T3" fmla="*/ 2147483646 h 233"/>
              <a:gd name="T4" fmla="*/ 2147483646 w 266"/>
              <a:gd name="T5" fmla="*/ 2147483646 h 233"/>
              <a:gd name="T6" fmla="*/ 2147483646 w 266"/>
              <a:gd name="T7" fmla="*/ 2147483646 h 233"/>
              <a:gd name="T8" fmla="*/ 2147483646 w 266"/>
              <a:gd name="T9" fmla="*/ 2147483646 h 233"/>
              <a:gd name="T10" fmla="*/ 2147483646 w 266"/>
              <a:gd name="T11" fmla="*/ 2147483646 h 233"/>
              <a:gd name="T12" fmla="*/ 2147483646 w 266"/>
              <a:gd name="T13" fmla="*/ 2147483646 h 233"/>
              <a:gd name="T14" fmla="*/ 2147483646 w 266"/>
              <a:gd name="T15" fmla="*/ 2147483646 h 233"/>
              <a:gd name="T16" fmla="*/ 2147483646 w 266"/>
              <a:gd name="T17" fmla="*/ 2147483646 h 233"/>
              <a:gd name="T18" fmla="*/ 2147483646 w 266"/>
              <a:gd name="T19" fmla="*/ 2147483646 h 233"/>
              <a:gd name="T20" fmla="*/ 2147483646 w 266"/>
              <a:gd name="T21" fmla="*/ 2147483646 h 233"/>
              <a:gd name="T22" fmla="*/ 2147483646 w 266"/>
              <a:gd name="T23" fmla="*/ 2147483646 h 233"/>
              <a:gd name="T24" fmla="*/ 2147483646 w 266"/>
              <a:gd name="T25" fmla="*/ 2147483646 h 233"/>
              <a:gd name="T26" fmla="*/ 2147483646 w 266"/>
              <a:gd name="T27" fmla="*/ 2147483646 h 233"/>
              <a:gd name="T28" fmla="*/ 2147483646 w 266"/>
              <a:gd name="T29" fmla="*/ 2147483646 h 233"/>
              <a:gd name="T30" fmla="*/ 2147483646 w 266"/>
              <a:gd name="T31" fmla="*/ 2147483646 h 233"/>
              <a:gd name="T32" fmla="*/ 2147483646 w 266"/>
              <a:gd name="T33" fmla="*/ 2147483646 h 233"/>
              <a:gd name="T34" fmla="*/ 2147483646 w 266"/>
              <a:gd name="T35" fmla="*/ 2147483646 h 233"/>
              <a:gd name="T36" fmla="*/ 2147483646 w 266"/>
              <a:gd name="T37" fmla="*/ 2147483646 h 233"/>
              <a:gd name="T38" fmla="*/ 2147483646 w 266"/>
              <a:gd name="T39" fmla="*/ 2147483646 h 233"/>
              <a:gd name="T40" fmla="*/ 2147483646 w 266"/>
              <a:gd name="T41" fmla="*/ 2147483646 h 233"/>
              <a:gd name="T42" fmla="*/ 2147483646 w 266"/>
              <a:gd name="T43" fmla="*/ 2147483646 h 233"/>
              <a:gd name="T44" fmla="*/ 2147483646 w 266"/>
              <a:gd name="T45" fmla="*/ 2147483646 h 233"/>
              <a:gd name="T46" fmla="*/ 2147483646 w 266"/>
              <a:gd name="T47" fmla="*/ 2147483646 h 233"/>
              <a:gd name="T48" fmla="*/ 2147483646 w 266"/>
              <a:gd name="T49" fmla="*/ 2147483646 h 233"/>
              <a:gd name="T50" fmla="*/ 2147483646 w 266"/>
              <a:gd name="T51" fmla="*/ 2147483646 h 233"/>
              <a:gd name="T52" fmla="*/ 2147483646 w 266"/>
              <a:gd name="T53" fmla="*/ 2147483646 h 233"/>
              <a:gd name="T54" fmla="*/ 2147483646 w 266"/>
              <a:gd name="T55" fmla="*/ 2147483646 h 233"/>
              <a:gd name="T56" fmla="*/ 2147483646 w 266"/>
              <a:gd name="T57" fmla="*/ 2147483646 h 233"/>
              <a:gd name="T58" fmla="*/ 2147483646 w 266"/>
              <a:gd name="T59" fmla="*/ 2147483646 h 233"/>
              <a:gd name="T60" fmla="*/ 2147483646 w 266"/>
              <a:gd name="T61" fmla="*/ 2147483646 h 233"/>
              <a:gd name="T62" fmla="*/ 2147483646 w 266"/>
              <a:gd name="T63" fmla="*/ 2147483646 h 233"/>
              <a:gd name="T64" fmla="*/ 2147483646 w 266"/>
              <a:gd name="T65" fmla="*/ 2147483646 h 233"/>
              <a:gd name="T66" fmla="*/ 2147483646 w 266"/>
              <a:gd name="T67" fmla="*/ 0 h 233"/>
              <a:gd name="T68" fmla="*/ 2147483646 w 266"/>
              <a:gd name="T69" fmla="*/ 2147483646 h 233"/>
              <a:gd name="T70" fmla="*/ 2147483646 w 266"/>
              <a:gd name="T71" fmla="*/ 2147483646 h 233"/>
              <a:gd name="T72" fmla="*/ 2147483646 w 266"/>
              <a:gd name="T73" fmla="*/ 2147483646 h 233"/>
              <a:gd name="T74" fmla="*/ 2147483646 w 266"/>
              <a:gd name="T75" fmla="*/ 2147483646 h 233"/>
              <a:gd name="T76" fmla="*/ 2147483646 w 266"/>
              <a:gd name="T77" fmla="*/ 2147483646 h 233"/>
              <a:gd name="T78" fmla="*/ 2147483646 w 266"/>
              <a:gd name="T79" fmla="*/ 2147483646 h 233"/>
              <a:gd name="T80" fmla="*/ 0 w 266"/>
              <a:gd name="T81" fmla="*/ 2147483646 h 233"/>
              <a:gd name="T82" fmla="*/ 2147483646 w 266"/>
              <a:gd name="T83" fmla="*/ 2147483646 h 233"/>
              <a:gd name="T84" fmla="*/ 2147483646 w 266"/>
              <a:gd name="T85" fmla="*/ 2147483646 h 233"/>
              <a:gd name="T86" fmla="*/ 2147483646 w 266"/>
              <a:gd name="T87" fmla="*/ 2147483646 h 233"/>
              <a:gd name="T88" fmla="*/ 2147483646 w 266"/>
              <a:gd name="T89" fmla="*/ 2147483646 h 233"/>
              <a:gd name="T90" fmla="*/ 2147483646 w 266"/>
              <a:gd name="T91" fmla="*/ 2147483646 h 2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6"/>
              <a:gd name="T139" fmla="*/ 0 h 233"/>
              <a:gd name="T140" fmla="*/ 266 w 266"/>
              <a:gd name="T141" fmla="*/ 233 h 2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6" h="233">
                <a:moveTo>
                  <a:pt x="78" y="190"/>
                </a:moveTo>
                <a:lnTo>
                  <a:pt x="82" y="194"/>
                </a:lnTo>
                <a:lnTo>
                  <a:pt x="85" y="197"/>
                </a:lnTo>
                <a:lnTo>
                  <a:pt x="87" y="202"/>
                </a:lnTo>
                <a:lnTo>
                  <a:pt x="87" y="205"/>
                </a:lnTo>
                <a:lnTo>
                  <a:pt x="90" y="208"/>
                </a:lnTo>
                <a:lnTo>
                  <a:pt x="94" y="212"/>
                </a:lnTo>
                <a:lnTo>
                  <a:pt x="103" y="218"/>
                </a:lnTo>
                <a:lnTo>
                  <a:pt x="116" y="227"/>
                </a:lnTo>
                <a:lnTo>
                  <a:pt x="119" y="229"/>
                </a:lnTo>
                <a:lnTo>
                  <a:pt x="122" y="229"/>
                </a:lnTo>
                <a:lnTo>
                  <a:pt x="125" y="230"/>
                </a:lnTo>
                <a:lnTo>
                  <a:pt x="130" y="232"/>
                </a:lnTo>
                <a:lnTo>
                  <a:pt x="133" y="233"/>
                </a:lnTo>
                <a:lnTo>
                  <a:pt x="139" y="233"/>
                </a:lnTo>
                <a:lnTo>
                  <a:pt x="143" y="233"/>
                </a:lnTo>
                <a:lnTo>
                  <a:pt x="149" y="233"/>
                </a:lnTo>
                <a:lnTo>
                  <a:pt x="152" y="233"/>
                </a:lnTo>
                <a:lnTo>
                  <a:pt x="158" y="232"/>
                </a:lnTo>
                <a:lnTo>
                  <a:pt x="162" y="229"/>
                </a:lnTo>
                <a:lnTo>
                  <a:pt x="168" y="226"/>
                </a:lnTo>
                <a:lnTo>
                  <a:pt x="173" y="224"/>
                </a:lnTo>
                <a:lnTo>
                  <a:pt x="177" y="221"/>
                </a:lnTo>
                <a:lnTo>
                  <a:pt x="181" y="218"/>
                </a:lnTo>
                <a:lnTo>
                  <a:pt x="186" y="217"/>
                </a:lnTo>
                <a:lnTo>
                  <a:pt x="187" y="215"/>
                </a:lnTo>
                <a:lnTo>
                  <a:pt x="187" y="214"/>
                </a:lnTo>
                <a:lnTo>
                  <a:pt x="189" y="212"/>
                </a:lnTo>
                <a:lnTo>
                  <a:pt x="190" y="211"/>
                </a:lnTo>
                <a:lnTo>
                  <a:pt x="190" y="209"/>
                </a:lnTo>
                <a:lnTo>
                  <a:pt x="192" y="208"/>
                </a:lnTo>
                <a:lnTo>
                  <a:pt x="193" y="206"/>
                </a:lnTo>
                <a:lnTo>
                  <a:pt x="201" y="203"/>
                </a:lnTo>
                <a:lnTo>
                  <a:pt x="208" y="202"/>
                </a:lnTo>
                <a:lnTo>
                  <a:pt x="215" y="202"/>
                </a:lnTo>
                <a:lnTo>
                  <a:pt x="224" y="202"/>
                </a:lnTo>
                <a:lnTo>
                  <a:pt x="232" y="203"/>
                </a:lnTo>
                <a:lnTo>
                  <a:pt x="239" y="202"/>
                </a:lnTo>
                <a:lnTo>
                  <a:pt x="247" y="200"/>
                </a:lnTo>
                <a:lnTo>
                  <a:pt x="254" y="197"/>
                </a:lnTo>
                <a:lnTo>
                  <a:pt x="257" y="194"/>
                </a:lnTo>
                <a:lnTo>
                  <a:pt x="260" y="192"/>
                </a:lnTo>
                <a:lnTo>
                  <a:pt x="263" y="189"/>
                </a:lnTo>
                <a:lnTo>
                  <a:pt x="264" y="184"/>
                </a:lnTo>
                <a:lnTo>
                  <a:pt x="266" y="180"/>
                </a:lnTo>
                <a:lnTo>
                  <a:pt x="266" y="175"/>
                </a:lnTo>
                <a:lnTo>
                  <a:pt x="266" y="172"/>
                </a:lnTo>
                <a:lnTo>
                  <a:pt x="264" y="168"/>
                </a:lnTo>
                <a:lnTo>
                  <a:pt x="261" y="163"/>
                </a:lnTo>
                <a:lnTo>
                  <a:pt x="258" y="159"/>
                </a:lnTo>
                <a:lnTo>
                  <a:pt x="254" y="155"/>
                </a:lnTo>
                <a:lnTo>
                  <a:pt x="251" y="152"/>
                </a:lnTo>
                <a:lnTo>
                  <a:pt x="247" y="149"/>
                </a:lnTo>
                <a:lnTo>
                  <a:pt x="244" y="144"/>
                </a:lnTo>
                <a:lnTo>
                  <a:pt x="241" y="141"/>
                </a:lnTo>
                <a:lnTo>
                  <a:pt x="238" y="138"/>
                </a:lnTo>
                <a:lnTo>
                  <a:pt x="236" y="134"/>
                </a:lnTo>
                <a:lnTo>
                  <a:pt x="236" y="129"/>
                </a:lnTo>
                <a:lnTo>
                  <a:pt x="236" y="125"/>
                </a:lnTo>
                <a:lnTo>
                  <a:pt x="238" y="120"/>
                </a:lnTo>
                <a:lnTo>
                  <a:pt x="241" y="113"/>
                </a:lnTo>
                <a:lnTo>
                  <a:pt x="245" y="104"/>
                </a:lnTo>
                <a:lnTo>
                  <a:pt x="250" y="95"/>
                </a:lnTo>
                <a:lnTo>
                  <a:pt x="252" y="88"/>
                </a:lnTo>
                <a:lnTo>
                  <a:pt x="254" y="83"/>
                </a:lnTo>
                <a:lnTo>
                  <a:pt x="254" y="79"/>
                </a:lnTo>
                <a:lnTo>
                  <a:pt x="252" y="75"/>
                </a:lnTo>
                <a:lnTo>
                  <a:pt x="251" y="69"/>
                </a:lnTo>
                <a:lnTo>
                  <a:pt x="250" y="67"/>
                </a:lnTo>
                <a:lnTo>
                  <a:pt x="248" y="66"/>
                </a:lnTo>
                <a:lnTo>
                  <a:pt x="247" y="64"/>
                </a:lnTo>
                <a:lnTo>
                  <a:pt x="244" y="64"/>
                </a:lnTo>
                <a:lnTo>
                  <a:pt x="242" y="63"/>
                </a:lnTo>
                <a:lnTo>
                  <a:pt x="239" y="63"/>
                </a:lnTo>
                <a:lnTo>
                  <a:pt x="236" y="63"/>
                </a:lnTo>
                <a:lnTo>
                  <a:pt x="233" y="61"/>
                </a:lnTo>
                <a:lnTo>
                  <a:pt x="230" y="60"/>
                </a:lnTo>
                <a:lnTo>
                  <a:pt x="227" y="58"/>
                </a:lnTo>
                <a:lnTo>
                  <a:pt x="226" y="57"/>
                </a:lnTo>
                <a:lnTo>
                  <a:pt x="226" y="55"/>
                </a:lnTo>
                <a:lnTo>
                  <a:pt x="224" y="54"/>
                </a:lnTo>
                <a:lnTo>
                  <a:pt x="224" y="52"/>
                </a:lnTo>
                <a:lnTo>
                  <a:pt x="224" y="49"/>
                </a:lnTo>
                <a:lnTo>
                  <a:pt x="224" y="46"/>
                </a:lnTo>
                <a:lnTo>
                  <a:pt x="223" y="42"/>
                </a:lnTo>
                <a:lnTo>
                  <a:pt x="220" y="36"/>
                </a:lnTo>
                <a:lnTo>
                  <a:pt x="215" y="32"/>
                </a:lnTo>
                <a:lnTo>
                  <a:pt x="211" y="27"/>
                </a:lnTo>
                <a:lnTo>
                  <a:pt x="204" y="24"/>
                </a:lnTo>
                <a:lnTo>
                  <a:pt x="198" y="21"/>
                </a:lnTo>
                <a:lnTo>
                  <a:pt x="190" y="21"/>
                </a:lnTo>
                <a:lnTo>
                  <a:pt x="184" y="21"/>
                </a:lnTo>
                <a:lnTo>
                  <a:pt x="176" y="21"/>
                </a:lnTo>
                <a:lnTo>
                  <a:pt x="167" y="20"/>
                </a:lnTo>
                <a:lnTo>
                  <a:pt x="159" y="15"/>
                </a:lnTo>
                <a:lnTo>
                  <a:pt x="150" y="11"/>
                </a:lnTo>
                <a:lnTo>
                  <a:pt x="142" y="5"/>
                </a:lnTo>
                <a:lnTo>
                  <a:pt x="133" y="2"/>
                </a:lnTo>
                <a:lnTo>
                  <a:pt x="128" y="0"/>
                </a:lnTo>
                <a:lnTo>
                  <a:pt x="122" y="0"/>
                </a:lnTo>
                <a:lnTo>
                  <a:pt x="118" y="0"/>
                </a:lnTo>
                <a:lnTo>
                  <a:pt x="113" y="2"/>
                </a:lnTo>
                <a:lnTo>
                  <a:pt x="109" y="3"/>
                </a:lnTo>
                <a:lnTo>
                  <a:pt x="108" y="6"/>
                </a:lnTo>
                <a:lnTo>
                  <a:pt x="105" y="9"/>
                </a:lnTo>
                <a:lnTo>
                  <a:pt x="102" y="12"/>
                </a:lnTo>
                <a:lnTo>
                  <a:pt x="100" y="17"/>
                </a:lnTo>
                <a:lnTo>
                  <a:pt x="97" y="20"/>
                </a:lnTo>
                <a:lnTo>
                  <a:pt x="96" y="21"/>
                </a:lnTo>
                <a:lnTo>
                  <a:pt x="94" y="23"/>
                </a:lnTo>
                <a:lnTo>
                  <a:pt x="82" y="27"/>
                </a:lnTo>
                <a:lnTo>
                  <a:pt x="71" y="29"/>
                </a:lnTo>
                <a:lnTo>
                  <a:pt x="57" y="30"/>
                </a:lnTo>
                <a:lnTo>
                  <a:pt x="44" y="30"/>
                </a:lnTo>
                <a:lnTo>
                  <a:pt x="32" y="32"/>
                </a:lnTo>
                <a:lnTo>
                  <a:pt x="20" y="33"/>
                </a:lnTo>
                <a:lnTo>
                  <a:pt x="16" y="36"/>
                </a:lnTo>
                <a:lnTo>
                  <a:pt x="10" y="39"/>
                </a:lnTo>
                <a:lnTo>
                  <a:pt x="7" y="42"/>
                </a:lnTo>
                <a:lnTo>
                  <a:pt x="4" y="46"/>
                </a:lnTo>
                <a:lnTo>
                  <a:pt x="1" y="55"/>
                </a:lnTo>
                <a:lnTo>
                  <a:pt x="0" y="70"/>
                </a:lnTo>
                <a:lnTo>
                  <a:pt x="0" y="86"/>
                </a:lnTo>
                <a:lnTo>
                  <a:pt x="0" y="106"/>
                </a:lnTo>
                <a:lnTo>
                  <a:pt x="1" y="125"/>
                </a:lnTo>
                <a:lnTo>
                  <a:pt x="4" y="143"/>
                </a:lnTo>
                <a:lnTo>
                  <a:pt x="7" y="156"/>
                </a:lnTo>
                <a:lnTo>
                  <a:pt x="10" y="165"/>
                </a:lnTo>
                <a:lnTo>
                  <a:pt x="14" y="171"/>
                </a:lnTo>
                <a:lnTo>
                  <a:pt x="20" y="177"/>
                </a:lnTo>
                <a:lnTo>
                  <a:pt x="29" y="183"/>
                </a:lnTo>
                <a:lnTo>
                  <a:pt x="39" y="187"/>
                </a:lnTo>
                <a:lnTo>
                  <a:pt x="50" y="190"/>
                </a:lnTo>
                <a:lnTo>
                  <a:pt x="60" y="193"/>
                </a:lnTo>
                <a:lnTo>
                  <a:pt x="65" y="193"/>
                </a:lnTo>
                <a:lnTo>
                  <a:pt x="71" y="193"/>
                </a:lnTo>
                <a:lnTo>
                  <a:pt x="73" y="192"/>
                </a:lnTo>
                <a:lnTo>
                  <a:pt x="78" y="1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7" name="Freeform 162"/>
          <p:cNvSpPr>
            <a:spLocks/>
          </p:cNvSpPr>
          <p:nvPr/>
        </p:nvSpPr>
        <p:spPr bwMode="auto">
          <a:xfrm>
            <a:off x="6445250" y="4405313"/>
            <a:ext cx="92075" cy="88900"/>
          </a:xfrm>
          <a:custGeom>
            <a:avLst/>
            <a:gdLst>
              <a:gd name="T0" fmla="*/ 0 w 65"/>
              <a:gd name="T1" fmla="*/ 2147483646 h 56"/>
              <a:gd name="T2" fmla="*/ 2147483646 w 65"/>
              <a:gd name="T3" fmla="*/ 2147483646 h 56"/>
              <a:gd name="T4" fmla="*/ 2147483646 w 65"/>
              <a:gd name="T5" fmla="*/ 2147483646 h 56"/>
              <a:gd name="T6" fmla="*/ 2147483646 w 65"/>
              <a:gd name="T7" fmla="*/ 2147483646 h 56"/>
              <a:gd name="T8" fmla="*/ 2147483646 w 65"/>
              <a:gd name="T9" fmla="*/ 2147483646 h 56"/>
              <a:gd name="T10" fmla="*/ 2147483646 w 65"/>
              <a:gd name="T11" fmla="*/ 2147483646 h 56"/>
              <a:gd name="T12" fmla="*/ 2147483646 w 65"/>
              <a:gd name="T13" fmla="*/ 2147483646 h 56"/>
              <a:gd name="T14" fmla="*/ 2147483646 w 65"/>
              <a:gd name="T15" fmla="*/ 2147483646 h 56"/>
              <a:gd name="T16" fmla="*/ 2147483646 w 65"/>
              <a:gd name="T17" fmla="*/ 2147483646 h 56"/>
              <a:gd name="T18" fmla="*/ 2147483646 w 65"/>
              <a:gd name="T19" fmla="*/ 2147483646 h 56"/>
              <a:gd name="T20" fmla="*/ 2147483646 w 65"/>
              <a:gd name="T21" fmla="*/ 2147483646 h 56"/>
              <a:gd name="T22" fmla="*/ 2147483646 w 65"/>
              <a:gd name="T23" fmla="*/ 2147483646 h 56"/>
              <a:gd name="T24" fmla="*/ 2147483646 w 65"/>
              <a:gd name="T25" fmla="*/ 2147483646 h 56"/>
              <a:gd name="T26" fmla="*/ 2147483646 w 65"/>
              <a:gd name="T27" fmla="*/ 2147483646 h 56"/>
              <a:gd name="T28" fmla="*/ 2147483646 w 65"/>
              <a:gd name="T29" fmla="*/ 2147483646 h 56"/>
              <a:gd name="T30" fmla="*/ 2147483646 w 65"/>
              <a:gd name="T31" fmla="*/ 2147483646 h 56"/>
              <a:gd name="T32" fmla="*/ 2147483646 w 65"/>
              <a:gd name="T33" fmla="*/ 2147483646 h 56"/>
              <a:gd name="T34" fmla="*/ 2147483646 w 65"/>
              <a:gd name="T35" fmla="*/ 2147483646 h 56"/>
              <a:gd name="T36" fmla="*/ 2147483646 w 65"/>
              <a:gd name="T37" fmla="*/ 2147483646 h 56"/>
              <a:gd name="T38" fmla="*/ 2147483646 w 65"/>
              <a:gd name="T39" fmla="*/ 2147483646 h 56"/>
              <a:gd name="T40" fmla="*/ 2147483646 w 65"/>
              <a:gd name="T41" fmla="*/ 2147483646 h 56"/>
              <a:gd name="T42" fmla="*/ 2147483646 w 65"/>
              <a:gd name="T43" fmla="*/ 2147483646 h 56"/>
              <a:gd name="T44" fmla="*/ 2147483646 w 65"/>
              <a:gd name="T45" fmla="*/ 2147483646 h 56"/>
              <a:gd name="T46" fmla="*/ 2147483646 w 65"/>
              <a:gd name="T47" fmla="*/ 2147483646 h 56"/>
              <a:gd name="T48" fmla="*/ 2147483646 w 65"/>
              <a:gd name="T49" fmla="*/ 2147483646 h 56"/>
              <a:gd name="T50" fmla="*/ 2147483646 w 65"/>
              <a:gd name="T51" fmla="*/ 2147483646 h 56"/>
              <a:gd name="T52" fmla="*/ 2147483646 w 65"/>
              <a:gd name="T53" fmla="*/ 2147483646 h 56"/>
              <a:gd name="T54" fmla="*/ 2147483646 w 65"/>
              <a:gd name="T55" fmla="*/ 2147483646 h 56"/>
              <a:gd name="T56" fmla="*/ 2147483646 w 65"/>
              <a:gd name="T57" fmla="*/ 2147483646 h 56"/>
              <a:gd name="T58" fmla="*/ 2147483646 w 65"/>
              <a:gd name="T59" fmla="*/ 2147483646 h 56"/>
              <a:gd name="T60" fmla="*/ 2147483646 w 65"/>
              <a:gd name="T61" fmla="*/ 2147483646 h 56"/>
              <a:gd name="T62" fmla="*/ 2147483646 w 65"/>
              <a:gd name="T63" fmla="*/ 2147483646 h 56"/>
              <a:gd name="T64" fmla="*/ 2147483646 w 65"/>
              <a:gd name="T65" fmla="*/ 2147483646 h 56"/>
              <a:gd name="T66" fmla="*/ 2147483646 w 65"/>
              <a:gd name="T67" fmla="*/ 0 h 56"/>
              <a:gd name="T68" fmla="*/ 2147483646 w 65"/>
              <a:gd name="T69" fmla="*/ 2147483646 h 56"/>
              <a:gd name="T70" fmla="*/ 2147483646 w 65"/>
              <a:gd name="T71" fmla="*/ 2147483646 h 56"/>
              <a:gd name="T72" fmla="*/ 2147483646 w 65"/>
              <a:gd name="T73" fmla="*/ 2147483646 h 56"/>
              <a:gd name="T74" fmla="*/ 2147483646 w 65"/>
              <a:gd name="T75" fmla="*/ 2147483646 h 56"/>
              <a:gd name="T76" fmla="*/ 2147483646 w 65"/>
              <a:gd name="T77" fmla="*/ 2147483646 h 56"/>
              <a:gd name="T78" fmla="*/ 2147483646 w 65"/>
              <a:gd name="T79" fmla="*/ 2147483646 h 56"/>
              <a:gd name="T80" fmla="*/ 0 w 65"/>
              <a:gd name="T81" fmla="*/ 2147483646 h 56"/>
              <a:gd name="T82" fmla="*/ 0 w 65"/>
              <a:gd name="T83" fmla="*/ 2147483646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8" name="Freeform 163"/>
          <p:cNvSpPr>
            <a:spLocks/>
          </p:cNvSpPr>
          <p:nvPr/>
        </p:nvSpPr>
        <p:spPr bwMode="auto">
          <a:xfrm>
            <a:off x="6445250" y="4405313"/>
            <a:ext cx="92075" cy="88900"/>
          </a:xfrm>
          <a:custGeom>
            <a:avLst/>
            <a:gdLst>
              <a:gd name="T0" fmla="*/ 0 w 65"/>
              <a:gd name="T1" fmla="*/ 2147483646 h 56"/>
              <a:gd name="T2" fmla="*/ 2147483646 w 65"/>
              <a:gd name="T3" fmla="*/ 2147483646 h 56"/>
              <a:gd name="T4" fmla="*/ 2147483646 w 65"/>
              <a:gd name="T5" fmla="*/ 2147483646 h 56"/>
              <a:gd name="T6" fmla="*/ 2147483646 w 65"/>
              <a:gd name="T7" fmla="*/ 2147483646 h 56"/>
              <a:gd name="T8" fmla="*/ 2147483646 w 65"/>
              <a:gd name="T9" fmla="*/ 2147483646 h 56"/>
              <a:gd name="T10" fmla="*/ 2147483646 w 65"/>
              <a:gd name="T11" fmla="*/ 2147483646 h 56"/>
              <a:gd name="T12" fmla="*/ 2147483646 w 65"/>
              <a:gd name="T13" fmla="*/ 2147483646 h 56"/>
              <a:gd name="T14" fmla="*/ 2147483646 w 65"/>
              <a:gd name="T15" fmla="*/ 2147483646 h 56"/>
              <a:gd name="T16" fmla="*/ 2147483646 w 65"/>
              <a:gd name="T17" fmla="*/ 2147483646 h 56"/>
              <a:gd name="T18" fmla="*/ 2147483646 w 65"/>
              <a:gd name="T19" fmla="*/ 2147483646 h 56"/>
              <a:gd name="T20" fmla="*/ 2147483646 w 65"/>
              <a:gd name="T21" fmla="*/ 2147483646 h 56"/>
              <a:gd name="T22" fmla="*/ 2147483646 w 65"/>
              <a:gd name="T23" fmla="*/ 2147483646 h 56"/>
              <a:gd name="T24" fmla="*/ 2147483646 w 65"/>
              <a:gd name="T25" fmla="*/ 2147483646 h 56"/>
              <a:gd name="T26" fmla="*/ 2147483646 w 65"/>
              <a:gd name="T27" fmla="*/ 2147483646 h 56"/>
              <a:gd name="T28" fmla="*/ 2147483646 w 65"/>
              <a:gd name="T29" fmla="*/ 2147483646 h 56"/>
              <a:gd name="T30" fmla="*/ 2147483646 w 65"/>
              <a:gd name="T31" fmla="*/ 2147483646 h 56"/>
              <a:gd name="T32" fmla="*/ 2147483646 w 65"/>
              <a:gd name="T33" fmla="*/ 2147483646 h 56"/>
              <a:gd name="T34" fmla="*/ 2147483646 w 65"/>
              <a:gd name="T35" fmla="*/ 2147483646 h 56"/>
              <a:gd name="T36" fmla="*/ 2147483646 w 65"/>
              <a:gd name="T37" fmla="*/ 2147483646 h 56"/>
              <a:gd name="T38" fmla="*/ 2147483646 w 65"/>
              <a:gd name="T39" fmla="*/ 2147483646 h 56"/>
              <a:gd name="T40" fmla="*/ 2147483646 w 65"/>
              <a:gd name="T41" fmla="*/ 2147483646 h 56"/>
              <a:gd name="T42" fmla="*/ 2147483646 w 65"/>
              <a:gd name="T43" fmla="*/ 2147483646 h 56"/>
              <a:gd name="T44" fmla="*/ 2147483646 w 65"/>
              <a:gd name="T45" fmla="*/ 2147483646 h 56"/>
              <a:gd name="T46" fmla="*/ 2147483646 w 65"/>
              <a:gd name="T47" fmla="*/ 2147483646 h 56"/>
              <a:gd name="T48" fmla="*/ 2147483646 w 65"/>
              <a:gd name="T49" fmla="*/ 2147483646 h 56"/>
              <a:gd name="T50" fmla="*/ 2147483646 w 65"/>
              <a:gd name="T51" fmla="*/ 2147483646 h 56"/>
              <a:gd name="T52" fmla="*/ 2147483646 w 65"/>
              <a:gd name="T53" fmla="*/ 2147483646 h 56"/>
              <a:gd name="T54" fmla="*/ 2147483646 w 65"/>
              <a:gd name="T55" fmla="*/ 2147483646 h 56"/>
              <a:gd name="T56" fmla="*/ 2147483646 w 65"/>
              <a:gd name="T57" fmla="*/ 2147483646 h 56"/>
              <a:gd name="T58" fmla="*/ 2147483646 w 65"/>
              <a:gd name="T59" fmla="*/ 2147483646 h 56"/>
              <a:gd name="T60" fmla="*/ 2147483646 w 65"/>
              <a:gd name="T61" fmla="*/ 2147483646 h 56"/>
              <a:gd name="T62" fmla="*/ 2147483646 w 65"/>
              <a:gd name="T63" fmla="*/ 2147483646 h 56"/>
              <a:gd name="T64" fmla="*/ 2147483646 w 65"/>
              <a:gd name="T65" fmla="*/ 2147483646 h 56"/>
              <a:gd name="T66" fmla="*/ 2147483646 w 65"/>
              <a:gd name="T67" fmla="*/ 0 h 56"/>
              <a:gd name="T68" fmla="*/ 2147483646 w 65"/>
              <a:gd name="T69" fmla="*/ 2147483646 h 56"/>
              <a:gd name="T70" fmla="*/ 2147483646 w 65"/>
              <a:gd name="T71" fmla="*/ 2147483646 h 56"/>
              <a:gd name="T72" fmla="*/ 2147483646 w 65"/>
              <a:gd name="T73" fmla="*/ 2147483646 h 56"/>
              <a:gd name="T74" fmla="*/ 2147483646 w 65"/>
              <a:gd name="T75" fmla="*/ 2147483646 h 56"/>
              <a:gd name="T76" fmla="*/ 2147483646 w 65"/>
              <a:gd name="T77" fmla="*/ 2147483646 h 56"/>
              <a:gd name="T78" fmla="*/ 2147483646 w 65"/>
              <a:gd name="T79" fmla="*/ 2147483646 h 56"/>
              <a:gd name="T80" fmla="*/ 0 w 65"/>
              <a:gd name="T81" fmla="*/ 2147483646 h 56"/>
              <a:gd name="T82" fmla="*/ 0 w 65"/>
              <a:gd name="T83" fmla="*/ 2147483646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path>
            </a:pathLst>
          </a:custGeom>
          <a:solidFill>
            <a:srgbClr val="FFFF00"/>
          </a:solidFill>
          <a:ln w="4763">
            <a:solidFill>
              <a:srgbClr val="990000"/>
            </a:solidFill>
            <a:round/>
            <a:headEnd/>
            <a:tailEnd/>
          </a:ln>
        </p:spPr>
        <p:txBody>
          <a:bodyPr/>
          <a:lstStyle/>
          <a:p>
            <a:endParaRPr lang="en-US"/>
          </a:p>
        </p:txBody>
      </p:sp>
      <p:sp>
        <p:nvSpPr>
          <p:cNvPr id="88229" name="Freeform 164"/>
          <p:cNvSpPr>
            <a:spLocks/>
          </p:cNvSpPr>
          <p:nvPr/>
        </p:nvSpPr>
        <p:spPr bwMode="auto">
          <a:xfrm>
            <a:off x="6445250" y="4405313"/>
            <a:ext cx="92075" cy="88900"/>
          </a:xfrm>
          <a:custGeom>
            <a:avLst/>
            <a:gdLst>
              <a:gd name="T0" fmla="*/ 0 w 65"/>
              <a:gd name="T1" fmla="*/ 2147483646 h 56"/>
              <a:gd name="T2" fmla="*/ 2147483646 w 65"/>
              <a:gd name="T3" fmla="*/ 2147483646 h 56"/>
              <a:gd name="T4" fmla="*/ 2147483646 w 65"/>
              <a:gd name="T5" fmla="*/ 2147483646 h 56"/>
              <a:gd name="T6" fmla="*/ 2147483646 w 65"/>
              <a:gd name="T7" fmla="*/ 2147483646 h 56"/>
              <a:gd name="T8" fmla="*/ 2147483646 w 65"/>
              <a:gd name="T9" fmla="*/ 2147483646 h 56"/>
              <a:gd name="T10" fmla="*/ 2147483646 w 65"/>
              <a:gd name="T11" fmla="*/ 2147483646 h 56"/>
              <a:gd name="T12" fmla="*/ 2147483646 w 65"/>
              <a:gd name="T13" fmla="*/ 2147483646 h 56"/>
              <a:gd name="T14" fmla="*/ 2147483646 w 65"/>
              <a:gd name="T15" fmla="*/ 2147483646 h 56"/>
              <a:gd name="T16" fmla="*/ 2147483646 w 65"/>
              <a:gd name="T17" fmla="*/ 2147483646 h 56"/>
              <a:gd name="T18" fmla="*/ 2147483646 w 65"/>
              <a:gd name="T19" fmla="*/ 2147483646 h 56"/>
              <a:gd name="T20" fmla="*/ 2147483646 w 65"/>
              <a:gd name="T21" fmla="*/ 2147483646 h 56"/>
              <a:gd name="T22" fmla="*/ 2147483646 w 65"/>
              <a:gd name="T23" fmla="*/ 2147483646 h 56"/>
              <a:gd name="T24" fmla="*/ 2147483646 w 65"/>
              <a:gd name="T25" fmla="*/ 2147483646 h 56"/>
              <a:gd name="T26" fmla="*/ 2147483646 w 65"/>
              <a:gd name="T27" fmla="*/ 2147483646 h 56"/>
              <a:gd name="T28" fmla="*/ 2147483646 w 65"/>
              <a:gd name="T29" fmla="*/ 2147483646 h 56"/>
              <a:gd name="T30" fmla="*/ 2147483646 w 65"/>
              <a:gd name="T31" fmla="*/ 2147483646 h 56"/>
              <a:gd name="T32" fmla="*/ 2147483646 w 65"/>
              <a:gd name="T33" fmla="*/ 2147483646 h 56"/>
              <a:gd name="T34" fmla="*/ 2147483646 w 65"/>
              <a:gd name="T35" fmla="*/ 2147483646 h 56"/>
              <a:gd name="T36" fmla="*/ 2147483646 w 65"/>
              <a:gd name="T37" fmla="*/ 2147483646 h 56"/>
              <a:gd name="T38" fmla="*/ 2147483646 w 65"/>
              <a:gd name="T39" fmla="*/ 2147483646 h 56"/>
              <a:gd name="T40" fmla="*/ 2147483646 w 65"/>
              <a:gd name="T41" fmla="*/ 2147483646 h 56"/>
              <a:gd name="T42" fmla="*/ 2147483646 w 65"/>
              <a:gd name="T43" fmla="*/ 2147483646 h 56"/>
              <a:gd name="T44" fmla="*/ 2147483646 w 65"/>
              <a:gd name="T45" fmla="*/ 2147483646 h 56"/>
              <a:gd name="T46" fmla="*/ 2147483646 w 65"/>
              <a:gd name="T47" fmla="*/ 2147483646 h 56"/>
              <a:gd name="T48" fmla="*/ 2147483646 w 65"/>
              <a:gd name="T49" fmla="*/ 2147483646 h 56"/>
              <a:gd name="T50" fmla="*/ 2147483646 w 65"/>
              <a:gd name="T51" fmla="*/ 2147483646 h 56"/>
              <a:gd name="T52" fmla="*/ 2147483646 w 65"/>
              <a:gd name="T53" fmla="*/ 2147483646 h 56"/>
              <a:gd name="T54" fmla="*/ 2147483646 w 65"/>
              <a:gd name="T55" fmla="*/ 2147483646 h 56"/>
              <a:gd name="T56" fmla="*/ 2147483646 w 65"/>
              <a:gd name="T57" fmla="*/ 2147483646 h 56"/>
              <a:gd name="T58" fmla="*/ 2147483646 w 65"/>
              <a:gd name="T59" fmla="*/ 2147483646 h 56"/>
              <a:gd name="T60" fmla="*/ 2147483646 w 65"/>
              <a:gd name="T61" fmla="*/ 2147483646 h 56"/>
              <a:gd name="T62" fmla="*/ 2147483646 w 65"/>
              <a:gd name="T63" fmla="*/ 2147483646 h 56"/>
              <a:gd name="T64" fmla="*/ 2147483646 w 65"/>
              <a:gd name="T65" fmla="*/ 2147483646 h 56"/>
              <a:gd name="T66" fmla="*/ 2147483646 w 65"/>
              <a:gd name="T67" fmla="*/ 0 h 56"/>
              <a:gd name="T68" fmla="*/ 2147483646 w 65"/>
              <a:gd name="T69" fmla="*/ 2147483646 h 56"/>
              <a:gd name="T70" fmla="*/ 2147483646 w 65"/>
              <a:gd name="T71" fmla="*/ 2147483646 h 56"/>
              <a:gd name="T72" fmla="*/ 2147483646 w 65"/>
              <a:gd name="T73" fmla="*/ 2147483646 h 56"/>
              <a:gd name="T74" fmla="*/ 2147483646 w 65"/>
              <a:gd name="T75" fmla="*/ 2147483646 h 56"/>
              <a:gd name="T76" fmla="*/ 2147483646 w 65"/>
              <a:gd name="T77" fmla="*/ 2147483646 h 56"/>
              <a:gd name="T78" fmla="*/ 2147483646 w 65"/>
              <a:gd name="T79" fmla="*/ 2147483646 h 56"/>
              <a:gd name="T80" fmla="*/ 0 w 65"/>
              <a:gd name="T81" fmla="*/ 2147483646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
              <a:gd name="T124" fmla="*/ 0 h 56"/>
              <a:gd name="T125" fmla="*/ 65 w 65"/>
              <a:gd name="T126" fmla="*/ 56 h 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path>
            </a:pathLst>
          </a:custGeom>
          <a:solidFill>
            <a:srgbClr val="FFFF00"/>
          </a:solidFill>
          <a:ln w="4763">
            <a:solidFill>
              <a:srgbClr val="990000"/>
            </a:solidFill>
            <a:round/>
            <a:headEnd/>
            <a:tailEnd/>
          </a:ln>
        </p:spPr>
        <p:txBody>
          <a:bodyPr/>
          <a:lstStyle/>
          <a:p>
            <a:endParaRPr lang="en-US"/>
          </a:p>
        </p:txBody>
      </p:sp>
      <p:sp>
        <p:nvSpPr>
          <p:cNvPr id="88230" name="Freeform 165"/>
          <p:cNvSpPr>
            <a:spLocks/>
          </p:cNvSpPr>
          <p:nvPr/>
        </p:nvSpPr>
        <p:spPr bwMode="auto">
          <a:xfrm>
            <a:off x="6423025" y="4303713"/>
            <a:ext cx="74613" cy="87312"/>
          </a:xfrm>
          <a:custGeom>
            <a:avLst/>
            <a:gdLst>
              <a:gd name="T0" fmla="*/ 2147483646 w 53"/>
              <a:gd name="T1" fmla="*/ 2147483646 h 55"/>
              <a:gd name="T2" fmla="*/ 2147483646 w 53"/>
              <a:gd name="T3" fmla="*/ 2147483646 h 55"/>
              <a:gd name="T4" fmla="*/ 2147483646 w 53"/>
              <a:gd name="T5" fmla="*/ 2147483646 h 55"/>
              <a:gd name="T6" fmla="*/ 2147483646 w 53"/>
              <a:gd name="T7" fmla="*/ 2147483646 h 55"/>
              <a:gd name="T8" fmla="*/ 2147483646 w 53"/>
              <a:gd name="T9" fmla="*/ 2147483646 h 55"/>
              <a:gd name="T10" fmla="*/ 2147483646 w 53"/>
              <a:gd name="T11" fmla="*/ 2147483646 h 55"/>
              <a:gd name="T12" fmla="*/ 2147483646 w 53"/>
              <a:gd name="T13" fmla="*/ 2147483646 h 55"/>
              <a:gd name="T14" fmla="*/ 2147483646 w 53"/>
              <a:gd name="T15" fmla="*/ 2147483646 h 55"/>
              <a:gd name="T16" fmla="*/ 2147483646 w 53"/>
              <a:gd name="T17" fmla="*/ 2147483646 h 55"/>
              <a:gd name="T18" fmla="*/ 2147483646 w 53"/>
              <a:gd name="T19" fmla="*/ 2147483646 h 55"/>
              <a:gd name="T20" fmla="*/ 2147483646 w 53"/>
              <a:gd name="T21" fmla="*/ 2147483646 h 55"/>
              <a:gd name="T22" fmla="*/ 2147483646 w 53"/>
              <a:gd name="T23" fmla="*/ 2147483646 h 55"/>
              <a:gd name="T24" fmla="*/ 2147483646 w 53"/>
              <a:gd name="T25" fmla="*/ 2147483646 h 55"/>
              <a:gd name="T26" fmla="*/ 2147483646 w 53"/>
              <a:gd name="T27" fmla="*/ 2147483646 h 55"/>
              <a:gd name="T28" fmla="*/ 2147483646 w 53"/>
              <a:gd name="T29" fmla="*/ 2147483646 h 55"/>
              <a:gd name="T30" fmla="*/ 2147483646 w 53"/>
              <a:gd name="T31" fmla="*/ 2147483646 h 55"/>
              <a:gd name="T32" fmla="*/ 2147483646 w 53"/>
              <a:gd name="T33" fmla="*/ 2147483646 h 55"/>
              <a:gd name="T34" fmla="*/ 2147483646 w 53"/>
              <a:gd name="T35" fmla="*/ 2147483646 h 55"/>
              <a:gd name="T36" fmla="*/ 2147483646 w 53"/>
              <a:gd name="T37" fmla="*/ 2147483646 h 55"/>
              <a:gd name="T38" fmla="*/ 2147483646 w 53"/>
              <a:gd name="T39" fmla="*/ 2147483646 h 55"/>
              <a:gd name="T40" fmla="*/ 2147483646 w 53"/>
              <a:gd name="T41" fmla="*/ 2147483646 h 55"/>
              <a:gd name="T42" fmla="*/ 2147483646 w 53"/>
              <a:gd name="T43" fmla="*/ 2147483646 h 55"/>
              <a:gd name="T44" fmla="*/ 2147483646 w 53"/>
              <a:gd name="T45" fmla="*/ 2147483646 h 55"/>
              <a:gd name="T46" fmla="*/ 2147483646 w 53"/>
              <a:gd name="T47" fmla="*/ 2147483646 h 55"/>
              <a:gd name="T48" fmla="*/ 2147483646 w 53"/>
              <a:gd name="T49" fmla="*/ 2147483646 h 55"/>
              <a:gd name="T50" fmla="*/ 2147483646 w 53"/>
              <a:gd name="T51" fmla="*/ 0 h 55"/>
              <a:gd name="T52" fmla="*/ 2147483646 w 53"/>
              <a:gd name="T53" fmla="*/ 0 h 55"/>
              <a:gd name="T54" fmla="*/ 2147483646 w 53"/>
              <a:gd name="T55" fmla="*/ 2147483646 h 55"/>
              <a:gd name="T56" fmla="*/ 2147483646 w 53"/>
              <a:gd name="T57" fmla="*/ 2147483646 h 55"/>
              <a:gd name="T58" fmla="*/ 2147483646 w 53"/>
              <a:gd name="T59" fmla="*/ 2147483646 h 55"/>
              <a:gd name="T60" fmla="*/ 2147483646 w 53"/>
              <a:gd name="T61" fmla="*/ 2147483646 h 55"/>
              <a:gd name="T62" fmla="*/ 2147483646 w 53"/>
              <a:gd name="T63" fmla="*/ 2147483646 h 55"/>
              <a:gd name="T64" fmla="*/ 2147483646 w 53"/>
              <a:gd name="T65" fmla="*/ 2147483646 h 55"/>
              <a:gd name="T66" fmla="*/ 0 w 53"/>
              <a:gd name="T67" fmla="*/ 2147483646 h 55"/>
              <a:gd name="T68" fmla="*/ 0 w 53"/>
              <a:gd name="T69" fmla="*/ 2147483646 h 55"/>
              <a:gd name="T70" fmla="*/ 2147483646 w 53"/>
              <a:gd name="T71" fmla="*/ 2147483646 h 55"/>
              <a:gd name="T72" fmla="*/ 2147483646 w 53"/>
              <a:gd name="T73" fmla="*/ 2147483646 h 55"/>
              <a:gd name="T74" fmla="*/ 2147483646 w 53"/>
              <a:gd name="T75" fmla="*/ 2147483646 h 55"/>
              <a:gd name="T76" fmla="*/ 2147483646 w 53"/>
              <a:gd name="T77" fmla="*/ 2147483646 h 55"/>
              <a:gd name="T78" fmla="*/ 2147483646 w 53"/>
              <a:gd name="T79" fmla="*/ 2147483646 h 55"/>
              <a:gd name="T80" fmla="*/ 2147483646 w 53"/>
              <a:gd name="T81" fmla="*/ 2147483646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31" name="Freeform 166"/>
          <p:cNvSpPr>
            <a:spLocks/>
          </p:cNvSpPr>
          <p:nvPr/>
        </p:nvSpPr>
        <p:spPr bwMode="auto">
          <a:xfrm>
            <a:off x="6423025" y="4303713"/>
            <a:ext cx="74613" cy="87312"/>
          </a:xfrm>
          <a:custGeom>
            <a:avLst/>
            <a:gdLst>
              <a:gd name="T0" fmla="*/ 2147483646 w 53"/>
              <a:gd name="T1" fmla="*/ 2147483646 h 55"/>
              <a:gd name="T2" fmla="*/ 2147483646 w 53"/>
              <a:gd name="T3" fmla="*/ 2147483646 h 55"/>
              <a:gd name="T4" fmla="*/ 2147483646 w 53"/>
              <a:gd name="T5" fmla="*/ 2147483646 h 55"/>
              <a:gd name="T6" fmla="*/ 2147483646 w 53"/>
              <a:gd name="T7" fmla="*/ 2147483646 h 55"/>
              <a:gd name="T8" fmla="*/ 2147483646 w 53"/>
              <a:gd name="T9" fmla="*/ 2147483646 h 55"/>
              <a:gd name="T10" fmla="*/ 2147483646 w 53"/>
              <a:gd name="T11" fmla="*/ 2147483646 h 55"/>
              <a:gd name="T12" fmla="*/ 2147483646 w 53"/>
              <a:gd name="T13" fmla="*/ 2147483646 h 55"/>
              <a:gd name="T14" fmla="*/ 2147483646 w 53"/>
              <a:gd name="T15" fmla="*/ 2147483646 h 55"/>
              <a:gd name="T16" fmla="*/ 2147483646 w 53"/>
              <a:gd name="T17" fmla="*/ 2147483646 h 55"/>
              <a:gd name="T18" fmla="*/ 2147483646 w 53"/>
              <a:gd name="T19" fmla="*/ 2147483646 h 55"/>
              <a:gd name="T20" fmla="*/ 2147483646 w 53"/>
              <a:gd name="T21" fmla="*/ 2147483646 h 55"/>
              <a:gd name="T22" fmla="*/ 2147483646 w 53"/>
              <a:gd name="T23" fmla="*/ 2147483646 h 55"/>
              <a:gd name="T24" fmla="*/ 2147483646 w 53"/>
              <a:gd name="T25" fmla="*/ 2147483646 h 55"/>
              <a:gd name="T26" fmla="*/ 2147483646 w 53"/>
              <a:gd name="T27" fmla="*/ 2147483646 h 55"/>
              <a:gd name="T28" fmla="*/ 2147483646 w 53"/>
              <a:gd name="T29" fmla="*/ 2147483646 h 55"/>
              <a:gd name="T30" fmla="*/ 2147483646 w 53"/>
              <a:gd name="T31" fmla="*/ 2147483646 h 55"/>
              <a:gd name="T32" fmla="*/ 2147483646 w 53"/>
              <a:gd name="T33" fmla="*/ 2147483646 h 55"/>
              <a:gd name="T34" fmla="*/ 2147483646 w 53"/>
              <a:gd name="T35" fmla="*/ 2147483646 h 55"/>
              <a:gd name="T36" fmla="*/ 2147483646 w 53"/>
              <a:gd name="T37" fmla="*/ 2147483646 h 55"/>
              <a:gd name="T38" fmla="*/ 2147483646 w 53"/>
              <a:gd name="T39" fmla="*/ 2147483646 h 55"/>
              <a:gd name="T40" fmla="*/ 2147483646 w 53"/>
              <a:gd name="T41" fmla="*/ 2147483646 h 55"/>
              <a:gd name="T42" fmla="*/ 2147483646 w 53"/>
              <a:gd name="T43" fmla="*/ 2147483646 h 55"/>
              <a:gd name="T44" fmla="*/ 2147483646 w 53"/>
              <a:gd name="T45" fmla="*/ 2147483646 h 55"/>
              <a:gd name="T46" fmla="*/ 2147483646 w 53"/>
              <a:gd name="T47" fmla="*/ 2147483646 h 55"/>
              <a:gd name="T48" fmla="*/ 2147483646 w 53"/>
              <a:gd name="T49" fmla="*/ 2147483646 h 55"/>
              <a:gd name="T50" fmla="*/ 2147483646 w 53"/>
              <a:gd name="T51" fmla="*/ 0 h 55"/>
              <a:gd name="T52" fmla="*/ 2147483646 w 53"/>
              <a:gd name="T53" fmla="*/ 0 h 55"/>
              <a:gd name="T54" fmla="*/ 2147483646 w 53"/>
              <a:gd name="T55" fmla="*/ 2147483646 h 55"/>
              <a:gd name="T56" fmla="*/ 2147483646 w 53"/>
              <a:gd name="T57" fmla="*/ 2147483646 h 55"/>
              <a:gd name="T58" fmla="*/ 2147483646 w 53"/>
              <a:gd name="T59" fmla="*/ 2147483646 h 55"/>
              <a:gd name="T60" fmla="*/ 2147483646 w 53"/>
              <a:gd name="T61" fmla="*/ 2147483646 h 55"/>
              <a:gd name="T62" fmla="*/ 2147483646 w 53"/>
              <a:gd name="T63" fmla="*/ 2147483646 h 55"/>
              <a:gd name="T64" fmla="*/ 2147483646 w 53"/>
              <a:gd name="T65" fmla="*/ 2147483646 h 55"/>
              <a:gd name="T66" fmla="*/ 0 w 53"/>
              <a:gd name="T67" fmla="*/ 2147483646 h 55"/>
              <a:gd name="T68" fmla="*/ 0 w 53"/>
              <a:gd name="T69" fmla="*/ 2147483646 h 55"/>
              <a:gd name="T70" fmla="*/ 2147483646 w 53"/>
              <a:gd name="T71" fmla="*/ 2147483646 h 55"/>
              <a:gd name="T72" fmla="*/ 2147483646 w 53"/>
              <a:gd name="T73" fmla="*/ 2147483646 h 55"/>
              <a:gd name="T74" fmla="*/ 2147483646 w 53"/>
              <a:gd name="T75" fmla="*/ 2147483646 h 55"/>
              <a:gd name="T76" fmla="*/ 2147483646 w 53"/>
              <a:gd name="T77" fmla="*/ 2147483646 h 55"/>
              <a:gd name="T78" fmla="*/ 2147483646 w 53"/>
              <a:gd name="T79" fmla="*/ 2147483646 h 55"/>
              <a:gd name="T80" fmla="*/ 2147483646 w 53"/>
              <a:gd name="T81" fmla="*/ 2147483646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88232" name="Freeform 167"/>
          <p:cNvSpPr>
            <a:spLocks/>
          </p:cNvSpPr>
          <p:nvPr/>
        </p:nvSpPr>
        <p:spPr bwMode="auto">
          <a:xfrm>
            <a:off x="6423025" y="4303713"/>
            <a:ext cx="74613" cy="87312"/>
          </a:xfrm>
          <a:custGeom>
            <a:avLst/>
            <a:gdLst>
              <a:gd name="T0" fmla="*/ 2147483646 w 53"/>
              <a:gd name="T1" fmla="*/ 2147483646 h 55"/>
              <a:gd name="T2" fmla="*/ 2147483646 w 53"/>
              <a:gd name="T3" fmla="*/ 2147483646 h 55"/>
              <a:gd name="T4" fmla="*/ 2147483646 w 53"/>
              <a:gd name="T5" fmla="*/ 2147483646 h 55"/>
              <a:gd name="T6" fmla="*/ 2147483646 w 53"/>
              <a:gd name="T7" fmla="*/ 2147483646 h 55"/>
              <a:gd name="T8" fmla="*/ 2147483646 w 53"/>
              <a:gd name="T9" fmla="*/ 2147483646 h 55"/>
              <a:gd name="T10" fmla="*/ 2147483646 w 53"/>
              <a:gd name="T11" fmla="*/ 2147483646 h 55"/>
              <a:gd name="T12" fmla="*/ 2147483646 w 53"/>
              <a:gd name="T13" fmla="*/ 2147483646 h 55"/>
              <a:gd name="T14" fmla="*/ 2147483646 w 53"/>
              <a:gd name="T15" fmla="*/ 2147483646 h 55"/>
              <a:gd name="T16" fmla="*/ 2147483646 w 53"/>
              <a:gd name="T17" fmla="*/ 2147483646 h 55"/>
              <a:gd name="T18" fmla="*/ 2147483646 w 53"/>
              <a:gd name="T19" fmla="*/ 2147483646 h 55"/>
              <a:gd name="T20" fmla="*/ 2147483646 w 53"/>
              <a:gd name="T21" fmla="*/ 2147483646 h 55"/>
              <a:gd name="T22" fmla="*/ 2147483646 w 53"/>
              <a:gd name="T23" fmla="*/ 2147483646 h 55"/>
              <a:gd name="T24" fmla="*/ 2147483646 w 53"/>
              <a:gd name="T25" fmla="*/ 2147483646 h 55"/>
              <a:gd name="T26" fmla="*/ 2147483646 w 53"/>
              <a:gd name="T27" fmla="*/ 2147483646 h 55"/>
              <a:gd name="T28" fmla="*/ 2147483646 w 53"/>
              <a:gd name="T29" fmla="*/ 2147483646 h 55"/>
              <a:gd name="T30" fmla="*/ 2147483646 w 53"/>
              <a:gd name="T31" fmla="*/ 2147483646 h 55"/>
              <a:gd name="T32" fmla="*/ 2147483646 w 53"/>
              <a:gd name="T33" fmla="*/ 2147483646 h 55"/>
              <a:gd name="T34" fmla="*/ 2147483646 w 53"/>
              <a:gd name="T35" fmla="*/ 2147483646 h 55"/>
              <a:gd name="T36" fmla="*/ 2147483646 w 53"/>
              <a:gd name="T37" fmla="*/ 2147483646 h 55"/>
              <a:gd name="T38" fmla="*/ 2147483646 w 53"/>
              <a:gd name="T39" fmla="*/ 2147483646 h 55"/>
              <a:gd name="T40" fmla="*/ 2147483646 w 53"/>
              <a:gd name="T41" fmla="*/ 2147483646 h 55"/>
              <a:gd name="T42" fmla="*/ 2147483646 w 53"/>
              <a:gd name="T43" fmla="*/ 2147483646 h 55"/>
              <a:gd name="T44" fmla="*/ 2147483646 w 53"/>
              <a:gd name="T45" fmla="*/ 2147483646 h 55"/>
              <a:gd name="T46" fmla="*/ 2147483646 w 53"/>
              <a:gd name="T47" fmla="*/ 2147483646 h 55"/>
              <a:gd name="T48" fmla="*/ 2147483646 w 53"/>
              <a:gd name="T49" fmla="*/ 2147483646 h 55"/>
              <a:gd name="T50" fmla="*/ 2147483646 w 53"/>
              <a:gd name="T51" fmla="*/ 0 h 55"/>
              <a:gd name="T52" fmla="*/ 2147483646 w 53"/>
              <a:gd name="T53" fmla="*/ 0 h 55"/>
              <a:gd name="T54" fmla="*/ 2147483646 w 53"/>
              <a:gd name="T55" fmla="*/ 2147483646 h 55"/>
              <a:gd name="T56" fmla="*/ 2147483646 w 53"/>
              <a:gd name="T57" fmla="*/ 2147483646 h 55"/>
              <a:gd name="T58" fmla="*/ 2147483646 w 53"/>
              <a:gd name="T59" fmla="*/ 2147483646 h 55"/>
              <a:gd name="T60" fmla="*/ 2147483646 w 53"/>
              <a:gd name="T61" fmla="*/ 2147483646 h 55"/>
              <a:gd name="T62" fmla="*/ 2147483646 w 53"/>
              <a:gd name="T63" fmla="*/ 2147483646 h 55"/>
              <a:gd name="T64" fmla="*/ 2147483646 w 53"/>
              <a:gd name="T65" fmla="*/ 2147483646 h 55"/>
              <a:gd name="T66" fmla="*/ 0 w 53"/>
              <a:gd name="T67" fmla="*/ 2147483646 h 55"/>
              <a:gd name="T68" fmla="*/ 0 w 53"/>
              <a:gd name="T69" fmla="*/ 2147483646 h 55"/>
              <a:gd name="T70" fmla="*/ 2147483646 w 53"/>
              <a:gd name="T71" fmla="*/ 2147483646 h 55"/>
              <a:gd name="T72" fmla="*/ 2147483646 w 53"/>
              <a:gd name="T73" fmla="*/ 2147483646 h 55"/>
              <a:gd name="T74" fmla="*/ 2147483646 w 53"/>
              <a:gd name="T75" fmla="*/ 2147483646 h 55"/>
              <a:gd name="T76" fmla="*/ 2147483646 w 53"/>
              <a:gd name="T77" fmla="*/ 2147483646 h 55"/>
              <a:gd name="T78" fmla="*/ 2147483646 w 53"/>
              <a:gd name="T79" fmla="*/ 2147483646 h 55"/>
              <a:gd name="T80" fmla="*/ 2147483646 w 53"/>
              <a:gd name="T81" fmla="*/ 2147483646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88233" name="Freeform 168"/>
          <p:cNvSpPr>
            <a:spLocks/>
          </p:cNvSpPr>
          <p:nvPr/>
        </p:nvSpPr>
        <p:spPr bwMode="auto">
          <a:xfrm>
            <a:off x="6369050" y="4340225"/>
            <a:ext cx="85725" cy="87313"/>
          </a:xfrm>
          <a:custGeom>
            <a:avLst/>
            <a:gdLst>
              <a:gd name="T0" fmla="*/ 2147483646 w 61"/>
              <a:gd name="T1" fmla="*/ 2147483646 h 55"/>
              <a:gd name="T2" fmla="*/ 0 w 61"/>
              <a:gd name="T3" fmla="*/ 2147483646 h 55"/>
              <a:gd name="T4" fmla="*/ 2147483646 w 61"/>
              <a:gd name="T5" fmla="*/ 2147483646 h 55"/>
              <a:gd name="T6" fmla="*/ 2147483646 w 61"/>
              <a:gd name="T7" fmla="*/ 2147483646 h 55"/>
              <a:gd name="T8" fmla="*/ 2147483646 w 61"/>
              <a:gd name="T9" fmla="*/ 2147483646 h 55"/>
              <a:gd name="T10" fmla="*/ 2147483646 w 61"/>
              <a:gd name="T11" fmla="*/ 2147483646 h 55"/>
              <a:gd name="T12" fmla="*/ 2147483646 w 61"/>
              <a:gd name="T13" fmla="*/ 2147483646 h 55"/>
              <a:gd name="T14" fmla="*/ 2147483646 w 61"/>
              <a:gd name="T15" fmla="*/ 2147483646 h 55"/>
              <a:gd name="T16" fmla="*/ 2147483646 w 61"/>
              <a:gd name="T17" fmla="*/ 2147483646 h 55"/>
              <a:gd name="T18" fmla="*/ 2147483646 w 61"/>
              <a:gd name="T19" fmla="*/ 2147483646 h 55"/>
              <a:gd name="T20" fmla="*/ 2147483646 w 61"/>
              <a:gd name="T21" fmla="*/ 2147483646 h 55"/>
              <a:gd name="T22" fmla="*/ 2147483646 w 61"/>
              <a:gd name="T23" fmla="*/ 2147483646 h 55"/>
              <a:gd name="T24" fmla="*/ 2147483646 w 61"/>
              <a:gd name="T25" fmla="*/ 2147483646 h 55"/>
              <a:gd name="T26" fmla="*/ 2147483646 w 61"/>
              <a:gd name="T27" fmla="*/ 2147483646 h 55"/>
              <a:gd name="T28" fmla="*/ 2147483646 w 61"/>
              <a:gd name="T29" fmla="*/ 2147483646 h 55"/>
              <a:gd name="T30" fmla="*/ 2147483646 w 61"/>
              <a:gd name="T31" fmla="*/ 2147483646 h 55"/>
              <a:gd name="T32" fmla="*/ 2147483646 w 61"/>
              <a:gd name="T33" fmla="*/ 2147483646 h 55"/>
              <a:gd name="T34" fmla="*/ 2147483646 w 61"/>
              <a:gd name="T35" fmla="*/ 2147483646 h 55"/>
              <a:gd name="T36" fmla="*/ 2147483646 w 61"/>
              <a:gd name="T37" fmla="*/ 2147483646 h 55"/>
              <a:gd name="T38" fmla="*/ 2147483646 w 61"/>
              <a:gd name="T39" fmla="*/ 2147483646 h 55"/>
              <a:gd name="T40" fmla="*/ 2147483646 w 61"/>
              <a:gd name="T41" fmla="*/ 2147483646 h 55"/>
              <a:gd name="T42" fmla="*/ 2147483646 w 61"/>
              <a:gd name="T43" fmla="*/ 2147483646 h 55"/>
              <a:gd name="T44" fmla="*/ 2147483646 w 61"/>
              <a:gd name="T45" fmla="*/ 2147483646 h 55"/>
              <a:gd name="T46" fmla="*/ 2147483646 w 61"/>
              <a:gd name="T47" fmla="*/ 2147483646 h 55"/>
              <a:gd name="T48" fmla="*/ 2147483646 w 61"/>
              <a:gd name="T49" fmla="*/ 2147483646 h 55"/>
              <a:gd name="T50" fmla="*/ 2147483646 w 61"/>
              <a:gd name="T51" fmla="*/ 2147483646 h 55"/>
              <a:gd name="T52" fmla="*/ 2147483646 w 61"/>
              <a:gd name="T53" fmla="*/ 2147483646 h 55"/>
              <a:gd name="T54" fmla="*/ 2147483646 w 61"/>
              <a:gd name="T55" fmla="*/ 2147483646 h 55"/>
              <a:gd name="T56" fmla="*/ 2147483646 w 61"/>
              <a:gd name="T57" fmla="*/ 2147483646 h 55"/>
              <a:gd name="T58" fmla="*/ 2147483646 w 61"/>
              <a:gd name="T59" fmla="*/ 2147483646 h 55"/>
              <a:gd name="T60" fmla="*/ 2147483646 w 61"/>
              <a:gd name="T61" fmla="*/ 2147483646 h 55"/>
              <a:gd name="T62" fmla="*/ 2147483646 w 61"/>
              <a:gd name="T63" fmla="*/ 2147483646 h 55"/>
              <a:gd name="T64" fmla="*/ 2147483646 w 61"/>
              <a:gd name="T65" fmla="*/ 2147483646 h 55"/>
              <a:gd name="T66" fmla="*/ 2147483646 w 61"/>
              <a:gd name="T67" fmla="*/ 2147483646 h 55"/>
              <a:gd name="T68" fmla="*/ 2147483646 w 61"/>
              <a:gd name="T69" fmla="*/ 2147483646 h 55"/>
              <a:gd name="T70" fmla="*/ 2147483646 w 61"/>
              <a:gd name="T71" fmla="*/ 2147483646 h 55"/>
              <a:gd name="T72" fmla="*/ 2147483646 w 61"/>
              <a:gd name="T73" fmla="*/ 2147483646 h 55"/>
              <a:gd name="T74" fmla="*/ 2147483646 w 61"/>
              <a:gd name="T75" fmla="*/ 2147483646 h 55"/>
              <a:gd name="T76" fmla="*/ 2147483646 w 61"/>
              <a:gd name="T77" fmla="*/ 2147483646 h 55"/>
              <a:gd name="T78" fmla="*/ 2147483646 w 61"/>
              <a:gd name="T79" fmla="*/ 2147483646 h 55"/>
              <a:gd name="T80" fmla="*/ 2147483646 w 61"/>
              <a:gd name="T81" fmla="*/ 2147483646 h 55"/>
              <a:gd name="T82" fmla="*/ 2147483646 w 61"/>
              <a:gd name="T83" fmla="*/ 0 h 55"/>
              <a:gd name="T84" fmla="*/ 2147483646 w 61"/>
              <a:gd name="T85" fmla="*/ 0 h 55"/>
              <a:gd name="T86" fmla="*/ 2147483646 w 61"/>
              <a:gd name="T87" fmla="*/ 0 h 55"/>
              <a:gd name="T88" fmla="*/ 2147483646 w 61"/>
              <a:gd name="T89" fmla="*/ 2147483646 h 55"/>
              <a:gd name="T90" fmla="*/ 2147483646 w 61"/>
              <a:gd name="T91" fmla="*/ 2147483646 h 55"/>
              <a:gd name="T92" fmla="*/ 2147483646 w 61"/>
              <a:gd name="T93" fmla="*/ 2147483646 h 55"/>
              <a:gd name="T94" fmla="*/ 2147483646 w 61"/>
              <a:gd name="T95" fmla="*/ 2147483646 h 55"/>
              <a:gd name="T96" fmla="*/ 2147483646 w 61"/>
              <a:gd name="T97" fmla="*/ 2147483646 h 55"/>
              <a:gd name="T98" fmla="*/ 2147483646 w 61"/>
              <a:gd name="T99" fmla="*/ 2147483646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34" name="Freeform 169"/>
          <p:cNvSpPr>
            <a:spLocks/>
          </p:cNvSpPr>
          <p:nvPr/>
        </p:nvSpPr>
        <p:spPr bwMode="auto">
          <a:xfrm>
            <a:off x="6369050" y="4340225"/>
            <a:ext cx="85725" cy="87313"/>
          </a:xfrm>
          <a:custGeom>
            <a:avLst/>
            <a:gdLst>
              <a:gd name="T0" fmla="*/ 2147483646 w 61"/>
              <a:gd name="T1" fmla="*/ 2147483646 h 55"/>
              <a:gd name="T2" fmla="*/ 0 w 61"/>
              <a:gd name="T3" fmla="*/ 2147483646 h 55"/>
              <a:gd name="T4" fmla="*/ 2147483646 w 61"/>
              <a:gd name="T5" fmla="*/ 2147483646 h 55"/>
              <a:gd name="T6" fmla="*/ 2147483646 w 61"/>
              <a:gd name="T7" fmla="*/ 2147483646 h 55"/>
              <a:gd name="T8" fmla="*/ 2147483646 w 61"/>
              <a:gd name="T9" fmla="*/ 2147483646 h 55"/>
              <a:gd name="T10" fmla="*/ 2147483646 w 61"/>
              <a:gd name="T11" fmla="*/ 2147483646 h 55"/>
              <a:gd name="T12" fmla="*/ 2147483646 w 61"/>
              <a:gd name="T13" fmla="*/ 2147483646 h 55"/>
              <a:gd name="T14" fmla="*/ 2147483646 w 61"/>
              <a:gd name="T15" fmla="*/ 2147483646 h 55"/>
              <a:gd name="T16" fmla="*/ 2147483646 w 61"/>
              <a:gd name="T17" fmla="*/ 2147483646 h 55"/>
              <a:gd name="T18" fmla="*/ 2147483646 w 61"/>
              <a:gd name="T19" fmla="*/ 2147483646 h 55"/>
              <a:gd name="T20" fmla="*/ 2147483646 w 61"/>
              <a:gd name="T21" fmla="*/ 2147483646 h 55"/>
              <a:gd name="T22" fmla="*/ 2147483646 w 61"/>
              <a:gd name="T23" fmla="*/ 2147483646 h 55"/>
              <a:gd name="T24" fmla="*/ 2147483646 w 61"/>
              <a:gd name="T25" fmla="*/ 2147483646 h 55"/>
              <a:gd name="T26" fmla="*/ 2147483646 w 61"/>
              <a:gd name="T27" fmla="*/ 2147483646 h 55"/>
              <a:gd name="T28" fmla="*/ 2147483646 w 61"/>
              <a:gd name="T29" fmla="*/ 2147483646 h 55"/>
              <a:gd name="T30" fmla="*/ 2147483646 w 61"/>
              <a:gd name="T31" fmla="*/ 2147483646 h 55"/>
              <a:gd name="T32" fmla="*/ 2147483646 w 61"/>
              <a:gd name="T33" fmla="*/ 2147483646 h 55"/>
              <a:gd name="T34" fmla="*/ 2147483646 w 61"/>
              <a:gd name="T35" fmla="*/ 2147483646 h 55"/>
              <a:gd name="T36" fmla="*/ 2147483646 w 61"/>
              <a:gd name="T37" fmla="*/ 2147483646 h 55"/>
              <a:gd name="T38" fmla="*/ 2147483646 w 61"/>
              <a:gd name="T39" fmla="*/ 2147483646 h 55"/>
              <a:gd name="T40" fmla="*/ 2147483646 w 61"/>
              <a:gd name="T41" fmla="*/ 2147483646 h 55"/>
              <a:gd name="T42" fmla="*/ 2147483646 w 61"/>
              <a:gd name="T43" fmla="*/ 2147483646 h 55"/>
              <a:gd name="T44" fmla="*/ 2147483646 w 61"/>
              <a:gd name="T45" fmla="*/ 2147483646 h 55"/>
              <a:gd name="T46" fmla="*/ 2147483646 w 61"/>
              <a:gd name="T47" fmla="*/ 2147483646 h 55"/>
              <a:gd name="T48" fmla="*/ 2147483646 w 61"/>
              <a:gd name="T49" fmla="*/ 2147483646 h 55"/>
              <a:gd name="T50" fmla="*/ 2147483646 w 61"/>
              <a:gd name="T51" fmla="*/ 2147483646 h 55"/>
              <a:gd name="T52" fmla="*/ 2147483646 w 61"/>
              <a:gd name="T53" fmla="*/ 2147483646 h 55"/>
              <a:gd name="T54" fmla="*/ 2147483646 w 61"/>
              <a:gd name="T55" fmla="*/ 2147483646 h 55"/>
              <a:gd name="T56" fmla="*/ 2147483646 w 61"/>
              <a:gd name="T57" fmla="*/ 2147483646 h 55"/>
              <a:gd name="T58" fmla="*/ 2147483646 w 61"/>
              <a:gd name="T59" fmla="*/ 2147483646 h 55"/>
              <a:gd name="T60" fmla="*/ 2147483646 w 61"/>
              <a:gd name="T61" fmla="*/ 2147483646 h 55"/>
              <a:gd name="T62" fmla="*/ 2147483646 w 61"/>
              <a:gd name="T63" fmla="*/ 2147483646 h 55"/>
              <a:gd name="T64" fmla="*/ 2147483646 w 61"/>
              <a:gd name="T65" fmla="*/ 2147483646 h 55"/>
              <a:gd name="T66" fmla="*/ 2147483646 w 61"/>
              <a:gd name="T67" fmla="*/ 2147483646 h 55"/>
              <a:gd name="T68" fmla="*/ 2147483646 w 61"/>
              <a:gd name="T69" fmla="*/ 2147483646 h 55"/>
              <a:gd name="T70" fmla="*/ 2147483646 w 61"/>
              <a:gd name="T71" fmla="*/ 2147483646 h 55"/>
              <a:gd name="T72" fmla="*/ 2147483646 w 61"/>
              <a:gd name="T73" fmla="*/ 2147483646 h 55"/>
              <a:gd name="T74" fmla="*/ 2147483646 w 61"/>
              <a:gd name="T75" fmla="*/ 2147483646 h 55"/>
              <a:gd name="T76" fmla="*/ 2147483646 w 61"/>
              <a:gd name="T77" fmla="*/ 2147483646 h 55"/>
              <a:gd name="T78" fmla="*/ 2147483646 w 61"/>
              <a:gd name="T79" fmla="*/ 2147483646 h 55"/>
              <a:gd name="T80" fmla="*/ 2147483646 w 61"/>
              <a:gd name="T81" fmla="*/ 2147483646 h 55"/>
              <a:gd name="T82" fmla="*/ 2147483646 w 61"/>
              <a:gd name="T83" fmla="*/ 0 h 55"/>
              <a:gd name="T84" fmla="*/ 2147483646 w 61"/>
              <a:gd name="T85" fmla="*/ 0 h 55"/>
              <a:gd name="T86" fmla="*/ 2147483646 w 61"/>
              <a:gd name="T87" fmla="*/ 0 h 55"/>
              <a:gd name="T88" fmla="*/ 2147483646 w 61"/>
              <a:gd name="T89" fmla="*/ 2147483646 h 55"/>
              <a:gd name="T90" fmla="*/ 2147483646 w 61"/>
              <a:gd name="T91" fmla="*/ 2147483646 h 55"/>
              <a:gd name="T92" fmla="*/ 2147483646 w 61"/>
              <a:gd name="T93" fmla="*/ 2147483646 h 55"/>
              <a:gd name="T94" fmla="*/ 2147483646 w 61"/>
              <a:gd name="T95" fmla="*/ 2147483646 h 55"/>
              <a:gd name="T96" fmla="*/ 2147483646 w 61"/>
              <a:gd name="T97" fmla="*/ 2147483646 h 55"/>
              <a:gd name="T98" fmla="*/ 2147483646 w 61"/>
              <a:gd name="T99" fmla="*/ 2147483646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path>
            </a:pathLst>
          </a:custGeom>
          <a:solidFill>
            <a:srgbClr val="FFFF00"/>
          </a:solidFill>
          <a:ln w="4763">
            <a:solidFill>
              <a:srgbClr val="990000"/>
            </a:solidFill>
            <a:round/>
            <a:headEnd/>
            <a:tailEnd/>
          </a:ln>
        </p:spPr>
        <p:txBody>
          <a:bodyPr/>
          <a:lstStyle/>
          <a:p>
            <a:endParaRPr lang="en-US"/>
          </a:p>
        </p:txBody>
      </p:sp>
      <p:sp>
        <p:nvSpPr>
          <p:cNvPr id="88235" name="Freeform 170"/>
          <p:cNvSpPr>
            <a:spLocks/>
          </p:cNvSpPr>
          <p:nvPr/>
        </p:nvSpPr>
        <p:spPr bwMode="auto">
          <a:xfrm>
            <a:off x="6369050" y="4340225"/>
            <a:ext cx="85725" cy="87313"/>
          </a:xfrm>
          <a:custGeom>
            <a:avLst/>
            <a:gdLst>
              <a:gd name="T0" fmla="*/ 2147483646 w 61"/>
              <a:gd name="T1" fmla="*/ 2147483646 h 55"/>
              <a:gd name="T2" fmla="*/ 0 w 61"/>
              <a:gd name="T3" fmla="*/ 2147483646 h 55"/>
              <a:gd name="T4" fmla="*/ 2147483646 w 61"/>
              <a:gd name="T5" fmla="*/ 2147483646 h 55"/>
              <a:gd name="T6" fmla="*/ 2147483646 w 61"/>
              <a:gd name="T7" fmla="*/ 2147483646 h 55"/>
              <a:gd name="T8" fmla="*/ 2147483646 w 61"/>
              <a:gd name="T9" fmla="*/ 2147483646 h 55"/>
              <a:gd name="T10" fmla="*/ 2147483646 w 61"/>
              <a:gd name="T11" fmla="*/ 2147483646 h 55"/>
              <a:gd name="T12" fmla="*/ 2147483646 w 61"/>
              <a:gd name="T13" fmla="*/ 2147483646 h 55"/>
              <a:gd name="T14" fmla="*/ 2147483646 w 61"/>
              <a:gd name="T15" fmla="*/ 2147483646 h 55"/>
              <a:gd name="T16" fmla="*/ 2147483646 w 61"/>
              <a:gd name="T17" fmla="*/ 2147483646 h 55"/>
              <a:gd name="T18" fmla="*/ 2147483646 w 61"/>
              <a:gd name="T19" fmla="*/ 2147483646 h 55"/>
              <a:gd name="T20" fmla="*/ 2147483646 w 61"/>
              <a:gd name="T21" fmla="*/ 2147483646 h 55"/>
              <a:gd name="T22" fmla="*/ 2147483646 w 61"/>
              <a:gd name="T23" fmla="*/ 2147483646 h 55"/>
              <a:gd name="T24" fmla="*/ 2147483646 w 61"/>
              <a:gd name="T25" fmla="*/ 2147483646 h 55"/>
              <a:gd name="T26" fmla="*/ 2147483646 w 61"/>
              <a:gd name="T27" fmla="*/ 2147483646 h 55"/>
              <a:gd name="T28" fmla="*/ 2147483646 w 61"/>
              <a:gd name="T29" fmla="*/ 2147483646 h 55"/>
              <a:gd name="T30" fmla="*/ 2147483646 w 61"/>
              <a:gd name="T31" fmla="*/ 2147483646 h 55"/>
              <a:gd name="T32" fmla="*/ 2147483646 w 61"/>
              <a:gd name="T33" fmla="*/ 2147483646 h 55"/>
              <a:gd name="T34" fmla="*/ 2147483646 w 61"/>
              <a:gd name="T35" fmla="*/ 2147483646 h 55"/>
              <a:gd name="T36" fmla="*/ 2147483646 w 61"/>
              <a:gd name="T37" fmla="*/ 2147483646 h 55"/>
              <a:gd name="T38" fmla="*/ 2147483646 w 61"/>
              <a:gd name="T39" fmla="*/ 2147483646 h 55"/>
              <a:gd name="T40" fmla="*/ 2147483646 w 61"/>
              <a:gd name="T41" fmla="*/ 2147483646 h 55"/>
              <a:gd name="T42" fmla="*/ 2147483646 w 61"/>
              <a:gd name="T43" fmla="*/ 2147483646 h 55"/>
              <a:gd name="T44" fmla="*/ 2147483646 w 61"/>
              <a:gd name="T45" fmla="*/ 2147483646 h 55"/>
              <a:gd name="T46" fmla="*/ 2147483646 w 61"/>
              <a:gd name="T47" fmla="*/ 2147483646 h 55"/>
              <a:gd name="T48" fmla="*/ 2147483646 w 61"/>
              <a:gd name="T49" fmla="*/ 2147483646 h 55"/>
              <a:gd name="T50" fmla="*/ 2147483646 w 61"/>
              <a:gd name="T51" fmla="*/ 2147483646 h 55"/>
              <a:gd name="T52" fmla="*/ 2147483646 w 61"/>
              <a:gd name="T53" fmla="*/ 2147483646 h 55"/>
              <a:gd name="T54" fmla="*/ 2147483646 w 61"/>
              <a:gd name="T55" fmla="*/ 2147483646 h 55"/>
              <a:gd name="T56" fmla="*/ 2147483646 w 61"/>
              <a:gd name="T57" fmla="*/ 2147483646 h 55"/>
              <a:gd name="T58" fmla="*/ 2147483646 w 61"/>
              <a:gd name="T59" fmla="*/ 2147483646 h 55"/>
              <a:gd name="T60" fmla="*/ 2147483646 w 61"/>
              <a:gd name="T61" fmla="*/ 2147483646 h 55"/>
              <a:gd name="T62" fmla="*/ 2147483646 w 61"/>
              <a:gd name="T63" fmla="*/ 2147483646 h 55"/>
              <a:gd name="T64" fmla="*/ 2147483646 w 61"/>
              <a:gd name="T65" fmla="*/ 2147483646 h 55"/>
              <a:gd name="T66" fmla="*/ 2147483646 w 61"/>
              <a:gd name="T67" fmla="*/ 2147483646 h 55"/>
              <a:gd name="T68" fmla="*/ 2147483646 w 61"/>
              <a:gd name="T69" fmla="*/ 2147483646 h 55"/>
              <a:gd name="T70" fmla="*/ 2147483646 w 61"/>
              <a:gd name="T71" fmla="*/ 2147483646 h 55"/>
              <a:gd name="T72" fmla="*/ 2147483646 w 61"/>
              <a:gd name="T73" fmla="*/ 2147483646 h 55"/>
              <a:gd name="T74" fmla="*/ 2147483646 w 61"/>
              <a:gd name="T75" fmla="*/ 2147483646 h 55"/>
              <a:gd name="T76" fmla="*/ 2147483646 w 61"/>
              <a:gd name="T77" fmla="*/ 2147483646 h 55"/>
              <a:gd name="T78" fmla="*/ 2147483646 w 61"/>
              <a:gd name="T79" fmla="*/ 2147483646 h 55"/>
              <a:gd name="T80" fmla="*/ 2147483646 w 61"/>
              <a:gd name="T81" fmla="*/ 2147483646 h 55"/>
              <a:gd name="T82" fmla="*/ 2147483646 w 61"/>
              <a:gd name="T83" fmla="*/ 0 h 55"/>
              <a:gd name="T84" fmla="*/ 2147483646 w 61"/>
              <a:gd name="T85" fmla="*/ 0 h 55"/>
              <a:gd name="T86" fmla="*/ 2147483646 w 61"/>
              <a:gd name="T87" fmla="*/ 0 h 55"/>
              <a:gd name="T88" fmla="*/ 2147483646 w 61"/>
              <a:gd name="T89" fmla="*/ 2147483646 h 55"/>
              <a:gd name="T90" fmla="*/ 2147483646 w 61"/>
              <a:gd name="T91" fmla="*/ 2147483646 h 55"/>
              <a:gd name="T92" fmla="*/ 2147483646 w 61"/>
              <a:gd name="T93" fmla="*/ 2147483646 h 55"/>
              <a:gd name="T94" fmla="*/ 2147483646 w 61"/>
              <a:gd name="T95" fmla="*/ 2147483646 h 55"/>
              <a:gd name="T96" fmla="*/ 2147483646 w 61"/>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1"/>
              <a:gd name="T148" fmla="*/ 0 h 55"/>
              <a:gd name="T149" fmla="*/ 61 w 61"/>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path>
            </a:pathLst>
          </a:custGeom>
          <a:solidFill>
            <a:srgbClr val="FFFF00"/>
          </a:solidFill>
          <a:ln w="4763">
            <a:solidFill>
              <a:srgbClr val="990000"/>
            </a:solidFill>
            <a:round/>
            <a:headEnd/>
            <a:tailEnd/>
          </a:ln>
        </p:spPr>
        <p:txBody>
          <a:bodyPr/>
          <a:lstStyle/>
          <a:p>
            <a:endParaRPr lang="en-US"/>
          </a:p>
        </p:txBody>
      </p:sp>
      <p:sp>
        <p:nvSpPr>
          <p:cNvPr id="88236" name="Freeform 171"/>
          <p:cNvSpPr>
            <a:spLocks/>
          </p:cNvSpPr>
          <p:nvPr/>
        </p:nvSpPr>
        <p:spPr bwMode="auto">
          <a:xfrm>
            <a:off x="6469063" y="4286250"/>
            <a:ext cx="47625" cy="53975"/>
          </a:xfrm>
          <a:custGeom>
            <a:avLst/>
            <a:gdLst>
              <a:gd name="T0" fmla="*/ 2147483646 w 34"/>
              <a:gd name="T1" fmla="*/ 2147483646 h 34"/>
              <a:gd name="T2" fmla="*/ 2147483646 w 34"/>
              <a:gd name="T3" fmla="*/ 2147483646 h 34"/>
              <a:gd name="T4" fmla="*/ 2147483646 w 34"/>
              <a:gd name="T5" fmla="*/ 2147483646 h 34"/>
              <a:gd name="T6" fmla="*/ 2147483646 w 34"/>
              <a:gd name="T7" fmla="*/ 2147483646 h 34"/>
              <a:gd name="T8" fmla="*/ 2147483646 w 34"/>
              <a:gd name="T9" fmla="*/ 2147483646 h 34"/>
              <a:gd name="T10" fmla="*/ 2147483646 w 34"/>
              <a:gd name="T11" fmla="*/ 2147483646 h 34"/>
              <a:gd name="T12" fmla="*/ 2147483646 w 34"/>
              <a:gd name="T13" fmla="*/ 2147483646 h 34"/>
              <a:gd name="T14" fmla="*/ 2147483646 w 34"/>
              <a:gd name="T15" fmla="*/ 2147483646 h 34"/>
              <a:gd name="T16" fmla="*/ 2147483646 w 34"/>
              <a:gd name="T17" fmla="*/ 2147483646 h 34"/>
              <a:gd name="T18" fmla="*/ 2147483646 w 34"/>
              <a:gd name="T19" fmla="*/ 2147483646 h 34"/>
              <a:gd name="T20" fmla="*/ 2147483646 w 34"/>
              <a:gd name="T21" fmla="*/ 2147483646 h 34"/>
              <a:gd name="T22" fmla="*/ 2147483646 w 34"/>
              <a:gd name="T23" fmla="*/ 2147483646 h 34"/>
              <a:gd name="T24" fmla="*/ 2147483646 w 34"/>
              <a:gd name="T25" fmla="*/ 2147483646 h 34"/>
              <a:gd name="T26" fmla="*/ 2147483646 w 34"/>
              <a:gd name="T27" fmla="*/ 2147483646 h 34"/>
              <a:gd name="T28" fmla="*/ 2147483646 w 34"/>
              <a:gd name="T29" fmla="*/ 2147483646 h 34"/>
              <a:gd name="T30" fmla="*/ 2147483646 w 34"/>
              <a:gd name="T31" fmla="*/ 2147483646 h 34"/>
              <a:gd name="T32" fmla="*/ 2147483646 w 34"/>
              <a:gd name="T33" fmla="*/ 2147483646 h 34"/>
              <a:gd name="T34" fmla="*/ 2147483646 w 34"/>
              <a:gd name="T35" fmla="*/ 2147483646 h 34"/>
              <a:gd name="T36" fmla="*/ 2147483646 w 34"/>
              <a:gd name="T37" fmla="*/ 2147483646 h 34"/>
              <a:gd name="T38" fmla="*/ 2147483646 w 34"/>
              <a:gd name="T39" fmla="*/ 2147483646 h 34"/>
              <a:gd name="T40" fmla="*/ 2147483646 w 34"/>
              <a:gd name="T41" fmla="*/ 2147483646 h 34"/>
              <a:gd name="T42" fmla="*/ 2147483646 w 34"/>
              <a:gd name="T43" fmla="*/ 2147483646 h 34"/>
              <a:gd name="T44" fmla="*/ 2147483646 w 34"/>
              <a:gd name="T45" fmla="*/ 2147483646 h 34"/>
              <a:gd name="T46" fmla="*/ 2147483646 w 34"/>
              <a:gd name="T47" fmla="*/ 0 h 34"/>
              <a:gd name="T48" fmla="*/ 2147483646 w 34"/>
              <a:gd name="T49" fmla="*/ 0 h 34"/>
              <a:gd name="T50" fmla="*/ 2147483646 w 34"/>
              <a:gd name="T51" fmla="*/ 2147483646 h 34"/>
              <a:gd name="T52" fmla="*/ 2147483646 w 34"/>
              <a:gd name="T53" fmla="*/ 2147483646 h 34"/>
              <a:gd name="T54" fmla="*/ 0 w 34"/>
              <a:gd name="T55" fmla="*/ 2147483646 h 34"/>
              <a:gd name="T56" fmla="*/ 2147483646 w 34"/>
              <a:gd name="T57" fmla="*/ 2147483646 h 34"/>
              <a:gd name="T58" fmla="*/ 2147483646 w 34"/>
              <a:gd name="T59" fmla="*/ 2147483646 h 34"/>
              <a:gd name="T60" fmla="*/ 2147483646 w 34"/>
              <a:gd name="T61" fmla="*/ 2147483646 h 34"/>
              <a:gd name="T62" fmla="*/ 2147483646 w 34"/>
              <a:gd name="T63" fmla="*/ 2147483646 h 34"/>
              <a:gd name="T64" fmla="*/ 2147483646 w 34"/>
              <a:gd name="T65" fmla="*/ 2147483646 h 34"/>
              <a:gd name="T66" fmla="*/ 2147483646 w 34"/>
              <a:gd name="T67" fmla="*/ 2147483646 h 34"/>
              <a:gd name="T68" fmla="*/ 2147483646 w 34"/>
              <a:gd name="T69" fmla="*/ 2147483646 h 34"/>
              <a:gd name="T70" fmla="*/ 2147483646 w 34"/>
              <a:gd name="T71" fmla="*/ 2147483646 h 34"/>
              <a:gd name="T72" fmla="*/ 2147483646 w 34"/>
              <a:gd name="T73" fmla="*/ 2147483646 h 34"/>
              <a:gd name="T74" fmla="*/ 2147483646 w 34"/>
              <a:gd name="T75" fmla="*/ 2147483646 h 34"/>
              <a:gd name="T76" fmla="*/ 2147483646 w 34"/>
              <a:gd name="T77" fmla="*/ 2147483646 h 34"/>
              <a:gd name="T78" fmla="*/ 2147483646 w 34"/>
              <a:gd name="T79" fmla="*/ 2147483646 h 34"/>
              <a:gd name="T80" fmla="*/ 2147483646 w 3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37" name="Freeform 172"/>
          <p:cNvSpPr>
            <a:spLocks/>
          </p:cNvSpPr>
          <p:nvPr/>
        </p:nvSpPr>
        <p:spPr bwMode="auto">
          <a:xfrm>
            <a:off x="6469063" y="4286250"/>
            <a:ext cx="47625" cy="53975"/>
          </a:xfrm>
          <a:custGeom>
            <a:avLst/>
            <a:gdLst>
              <a:gd name="T0" fmla="*/ 2147483646 w 34"/>
              <a:gd name="T1" fmla="*/ 2147483646 h 34"/>
              <a:gd name="T2" fmla="*/ 2147483646 w 34"/>
              <a:gd name="T3" fmla="*/ 2147483646 h 34"/>
              <a:gd name="T4" fmla="*/ 2147483646 w 34"/>
              <a:gd name="T5" fmla="*/ 2147483646 h 34"/>
              <a:gd name="T6" fmla="*/ 2147483646 w 34"/>
              <a:gd name="T7" fmla="*/ 2147483646 h 34"/>
              <a:gd name="T8" fmla="*/ 2147483646 w 34"/>
              <a:gd name="T9" fmla="*/ 2147483646 h 34"/>
              <a:gd name="T10" fmla="*/ 2147483646 w 34"/>
              <a:gd name="T11" fmla="*/ 2147483646 h 34"/>
              <a:gd name="T12" fmla="*/ 2147483646 w 34"/>
              <a:gd name="T13" fmla="*/ 2147483646 h 34"/>
              <a:gd name="T14" fmla="*/ 2147483646 w 34"/>
              <a:gd name="T15" fmla="*/ 2147483646 h 34"/>
              <a:gd name="T16" fmla="*/ 2147483646 w 34"/>
              <a:gd name="T17" fmla="*/ 2147483646 h 34"/>
              <a:gd name="T18" fmla="*/ 2147483646 w 34"/>
              <a:gd name="T19" fmla="*/ 2147483646 h 34"/>
              <a:gd name="T20" fmla="*/ 2147483646 w 34"/>
              <a:gd name="T21" fmla="*/ 2147483646 h 34"/>
              <a:gd name="T22" fmla="*/ 2147483646 w 34"/>
              <a:gd name="T23" fmla="*/ 2147483646 h 34"/>
              <a:gd name="T24" fmla="*/ 2147483646 w 34"/>
              <a:gd name="T25" fmla="*/ 2147483646 h 34"/>
              <a:gd name="T26" fmla="*/ 2147483646 w 34"/>
              <a:gd name="T27" fmla="*/ 2147483646 h 34"/>
              <a:gd name="T28" fmla="*/ 2147483646 w 34"/>
              <a:gd name="T29" fmla="*/ 2147483646 h 34"/>
              <a:gd name="T30" fmla="*/ 2147483646 w 34"/>
              <a:gd name="T31" fmla="*/ 2147483646 h 34"/>
              <a:gd name="T32" fmla="*/ 2147483646 w 34"/>
              <a:gd name="T33" fmla="*/ 2147483646 h 34"/>
              <a:gd name="T34" fmla="*/ 2147483646 w 34"/>
              <a:gd name="T35" fmla="*/ 2147483646 h 34"/>
              <a:gd name="T36" fmla="*/ 2147483646 w 34"/>
              <a:gd name="T37" fmla="*/ 2147483646 h 34"/>
              <a:gd name="T38" fmla="*/ 2147483646 w 34"/>
              <a:gd name="T39" fmla="*/ 2147483646 h 34"/>
              <a:gd name="T40" fmla="*/ 2147483646 w 34"/>
              <a:gd name="T41" fmla="*/ 2147483646 h 34"/>
              <a:gd name="T42" fmla="*/ 2147483646 w 34"/>
              <a:gd name="T43" fmla="*/ 2147483646 h 34"/>
              <a:gd name="T44" fmla="*/ 2147483646 w 34"/>
              <a:gd name="T45" fmla="*/ 2147483646 h 34"/>
              <a:gd name="T46" fmla="*/ 2147483646 w 34"/>
              <a:gd name="T47" fmla="*/ 0 h 34"/>
              <a:gd name="T48" fmla="*/ 2147483646 w 34"/>
              <a:gd name="T49" fmla="*/ 0 h 34"/>
              <a:gd name="T50" fmla="*/ 2147483646 w 34"/>
              <a:gd name="T51" fmla="*/ 2147483646 h 34"/>
              <a:gd name="T52" fmla="*/ 2147483646 w 34"/>
              <a:gd name="T53" fmla="*/ 2147483646 h 34"/>
              <a:gd name="T54" fmla="*/ 0 w 34"/>
              <a:gd name="T55" fmla="*/ 2147483646 h 34"/>
              <a:gd name="T56" fmla="*/ 2147483646 w 34"/>
              <a:gd name="T57" fmla="*/ 2147483646 h 34"/>
              <a:gd name="T58" fmla="*/ 2147483646 w 34"/>
              <a:gd name="T59" fmla="*/ 2147483646 h 34"/>
              <a:gd name="T60" fmla="*/ 2147483646 w 34"/>
              <a:gd name="T61" fmla="*/ 2147483646 h 34"/>
              <a:gd name="T62" fmla="*/ 2147483646 w 34"/>
              <a:gd name="T63" fmla="*/ 2147483646 h 34"/>
              <a:gd name="T64" fmla="*/ 2147483646 w 34"/>
              <a:gd name="T65" fmla="*/ 2147483646 h 34"/>
              <a:gd name="T66" fmla="*/ 2147483646 w 34"/>
              <a:gd name="T67" fmla="*/ 2147483646 h 34"/>
              <a:gd name="T68" fmla="*/ 2147483646 w 34"/>
              <a:gd name="T69" fmla="*/ 2147483646 h 34"/>
              <a:gd name="T70" fmla="*/ 2147483646 w 34"/>
              <a:gd name="T71" fmla="*/ 2147483646 h 34"/>
              <a:gd name="T72" fmla="*/ 2147483646 w 34"/>
              <a:gd name="T73" fmla="*/ 2147483646 h 34"/>
              <a:gd name="T74" fmla="*/ 2147483646 w 34"/>
              <a:gd name="T75" fmla="*/ 2147483646 h 34"/>
              <a:gd name="T76" fmla="*/ 2147483646 w 34"/>
              <a:gd name="T77" fmla="*/ 2147483646 h 34"/>
              <a:gd name="T78" fmla="*/ 2147483646 w 34"/>
              <a:gd name="T79" fmla="*/ 2147483646 h 34"/>
              <a:gd name="T80" fmla="*/ 2147483646 w 3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88238" name="Freeform 173"/>
          <p:cNvSpPr>
            <a:spLocks/>
          </p:cNvSpPr>
          <p:nvPr/>
        </p:nvSpPr>
        <p:spPr bwMode="auto">
          <a:xfrm>
            <a:off x="6469063" y="4286250"/>
            <a:ext cx="47625" cy="53975"/>
          </a:xfrm>
          <a:custGeom>
            <a:avLst/>
            <a:gdLst>
              <a:gd name="T0" fmla="*/ 2147483646 w 34"/>
              <a:gd name="T1" fmla="*/ 2147483646 h 34"/>
              <a:gd name="T2" fmla="*/ 2147483646 w 34"/>
              <a:gd name="T3" fmla="*/ 2147483646 h 34"/>
              <a:gd name="T4" fmla="*/ 2147483646 w 34"/>
              <a:gd name="T5" fmla="*/ 2147483646 h 34"/>
              <a:gd name="T6" fmla="*/ 2147483646 w 34"/>
              <a:gd name="T7" fmla="*/ 2147483646 h 34"/>
              <a:gd name="T8" fmla="*/ 2147483646 w 34"/>
              <a:gd name="T9" fmla="*/ 2147483646 h 34"/>
              <a:gd name="T10" fmla="*/ 2147483646 w 34"/>
              <a:gd name="T11" fmla="*/ 2147483646 h 34"/>
              <a:gd name="T12" fmla="*/ 2147483646 w 34"/>
              <a:gd name="T13" fmla="*/ 2147483646 h 34"/>
              <a:gd name="T14" fmla="*/ 2147483646 w 34"/>
              <a:gd name="T15" fmla="*/ 2147483646 h 34"/>
              <a:gd name="T16" fmla="*/ 2147483646 w 34"/>
              <a:gd name="T17" fmla="*/ 2147483646 h 34"/>
              <a:gd name="T18" fmla="*/ 2147483646 w 34"/>
              <a:gd name="T19" fmla="*/ 2147483646 h 34"/>
              <a:gd name="T20" fmla="*/ 2147483646 w 34"/>
              <a:gd name="T21" fmla="*/ 2147483646 h 34"/>
              <a:gd name="T22" fmla="*/ 2147483646 w 34"/>
              <a:gd name="T23" fmla="*/ 2147483646 h 34"/>
              <a:gd name="T24" fmla="*/ 2147483646 w 34"/>
              <a:gd name="T25" fmla="*/ 2147483646 h 34"/>
              <a:gd name="T26" fmla="*/ 2147483646 w 34"/>
              <a:gd name="T27" fmla="*/ 2147483646 h 34"/>
              <a:gd name="T28" fmla="*/ 2147483646 w 34"/>
              <a:gd name="T29" fmla="*/ 2147483646 h 34"/>
              <a:gd name="T30" fmla="*/ 2147483646 w 34"/>
              <a:gd name="T31" fmla="*/ 2147483646 h 34"/>
              <a:gd name="T32" fmla="*/ 2147483646 w 34"/>
              <a:gd name="T33" fmla="*/ 2147483646 h 34"/>
              <a:gd name="T34" fmla="*/ 2147483646 w 34"/>
              <a:gd name="T35" fmla="*/ 2147483646 h 34"/>
              <a:gd name="T36" fmla="*/ 2147483646 w 34"/>
              <a:gd name="T37" fmla="*/ 2147483646 h 34"/>
              <a:gd name="T38" fmla="*/ 2147483646 w 34"/>
              <a:gd name="T39" fmla="*/ 2147483646 h 34"/>
              <a:gd name="T40" fmla="*/ 2147483646 w 34"/>
              <a:gd name="T41" fmla="*/ 2147483646 h 34"/>
              <a:gd name="T42" fmla="*/ 2147483646 w 34"/>
              <a:gd name="T43" fmla="*/ 2147483646 h 34"/>
              <a:gd name="T44" fmla="*/ 2147483646 w 34"/>
              <a:gd name="T45" fmla="*/ 2147483646 h 34"/>
              <a:gd name="T46" fmla="*/ 2147483646 w 34"/>
              <a:gd name="T47" fmla="*/ 0 h 34"/>
              <a:gd name="T48" fmla="*/ 2147483646 w 34"/>
              <a:gd name="T49" fmla="*/ 0 h 34"/>
              <a:gd name="T50" fmla="*/ 2147483646 w 34"/>
              <a:gd name="T51" fmla="*/ 2147483646 h 34"/>
              <a:gd name="T52" fmla="*/ 2147483646 w 34"/>
              <a:gd name="T53" fmla="*/ 2147483646 h 34"/>
              <a:gd name="T54" fmla="*/ 0 w 34"/>
              <a:gd name="T55" fmla="*/ 2147483646 h 34"/>
              <a:gd name="T56" fmla="*/ 2147483646 w 34"/>
              <a:gd name="T57" fmla="*/ 2147483646 h 34"/>
              <a:gd name="T58" fmla="*/ 2147483646 w 34"/>
              <a:gd name="T59" fmla="*/ 2147483646 h 34"/>
              <a:gd name="T60" fmla="*/ 2147483646 w 34"/>
              <a:gd name="T61" fmla="*/ 2147483646 h 34"/>
              <a:gd name="T62" fmla="*/ 2147483646 w 34"/>
              <a:gd name="T63" fmla="*/ 2147483646 h 34"/>
              <a:gd name="T64" fmla="*/ 2147483646 w 34"/>
              <a:gd name="T65" fmla="*/ 2147483646 h 34"/>
              <a:gd name="T66" fmla="*/ 2147483646 w 34"/>
              <a:gd name="T67" fmla="*/ 2147483646 h 34"/>
              <a:gd name="T68" fmla="*/ 2147483646 w 34"/>
              <a:gd name="T69" fmla="*/ 2147483646 h 34"/>
              <a:gd name="T70" fmla="*/ 2147483646 w 34"/>
              <a:gd name="T71" fmla="*/ 2147483646 h 34"/>
              <a:gd name="T72" fmla="*/ 2147483646 w 34"/>
              <a:gd name="T73" fmla="*/ 2147483646 h 34"/>
              <a:gd name="T74" fmla="*/ 2147483646 w 34"/>
              <a:gd name="T75" fmla="*/ 2147483646 h 34"/>
              <a:gd name="T76" fmla="*/ 2147483646 w 34"/>
              <a:gd name="T77" fmla="*/ 2147483646 h 34"/>
              <a:gd name="T78" fmla="*/ 2147483646 w 34"/>
              <a:gd name="T79" fmla="*/ 2147483646 h 34"/>
              <a:gd name="T80" fmla="*/ 2147483646 w 3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88239" name="Freeform 174"/>
          <p:cNvSpPr>
            <a:spLocks/>
          </p:cNvSpPr>
          <p:nvPr/>
        </p:nvSpPr>
        <p:spPr bwMode="auto">
          <a:xfrm>
            <a:off x="6429375" y="4224338"/>
            <a:ext cx="52388" cy="49212"/>
          </a:xfrm>
          <a:custGeom>
            <a:avLst/>
            <a:gdLst>
              <a:gd name="T0" fmla="*/ 2147483646 w 37"/>
              <a:gd name="T1" fmla="*/ 2147483646 h 31"/>
              <a:gd name="T2" fmla="*/ 0 w 37"/>
              <a:gd name="T3" fmla="*/ 2147483646 h 31"/>
              <a:gd name="T4" fmla="*/ 0 w 37"/>
              <a:gd name="T5" fmla="*/ 2147483646 h 31"/>
              <a:gd name="T6" fmla="*/ 0 w 37"/>
              <a:gd name="T7" fmla="*/ 2147483646 h 31"/>
              <a:gd name="T8" fmla="*/ 0 w 37"/>
              <a:gd name="T9" fmla="*/ 2147483646 h 31"/>
              <a:gd name="T10" fmla="*/ 2147483646 w 37"/>
              <a:gd name="T11" fmla="*/ 2147483646 h 31"/>
              <a:gd name="T12" fmla="*/ 2147483646 w 37"/>
              <a:gd name="T13" fmla="*/ 2147483646 h 31"/>
              <a:gd name="T14" fmla="*/ 2147483646 w 37"/>
              <a:gd name="T15" fmla="*/ 2147483646 h 31"/>
              <a:gd name="T16" fmla="*/ 2147483646 w 37"/>
              <a:gd name="T17" fmla="*/ 2147483646 h 31"/>
              <a:gd name="T18" fmla="*/ 2147483646 w 37"/>
              <a:gd name="T19" fmla="*/ 2147483646 h 31"/>
              <a:gd name="T20" fmla="*/ 2147483646 w 37"/>
              <a:gd name="T21" fmla="*/ 2147483646 h 31"/>
              <a:gd name="T22" fmla="*/ 2147483646 w 37"/>
              <a:gd name="T23" fmla="*/ 2147483646 h 31"/>
              <a:gd name="T24" fmla="*/ 2147483646 w 37"/>
              <a:gd name="T25" fmla="*/ 2147483646 h 31"/>
              <a:gd name="T26" fmla="*/ 2147483646 w 37"/>
              <a:gd name="T27" fmla="*/ 2147483646 h 31"/>
              <a:gd name="T28" fmla="*/ 2147483646 w 37"/>
              <a:gd name="T29" fmla="*/ 2147483646 h 31"/>
              <a:gd name="T30" fmla="*/ 2147483646 w 37"/>
              <a:gd name="T31" fmla="*/ 2147483646 h 31"/>
              <a:gd name="T32" fmla="*/ 2147483646 w 37"/>
              <a:gd name="T33" fmla="*/ 2147483646 h 31"/>
              <a:gd name="T34" fmla="*/ 2147483646 w 37"/>
              <a:gd name="T35" fmla="*/ 2147483646 h 31"/>
              <a:gd name="T36" fmla="*/ 2147483646 w 37"/>
              <a:gd name="T37" fmla="*/ 2147483646 h 31"/>
              <a:gd name="T38" fmla="*/ 2147483646 w 37"/>
              <a:gd name="T39" fmla="*/ 2147483646 h 31"/>
              <a:gd name="T40" fmla="*/ 2147483646 w 37"/>
              <a:gd name="T41" fmla="*/ 2147483646 h 31"/>
              <a:gd name="T42" fmla="*/ 2147483646 w 37"/>
              <a:gd name="T43" fmla="*/ 2147483646 h 31"/>
              <a:gd name="T44" fmla="*/ 2147483646 w 37"/>
              <a:gd name="T45" fmla="*/ 2147483646 h 31"/>
              <a:gd name="T46" fmla="*/ 2147483646 w 37"/>
              <a:gd name="T47" fmla="*/ 2147483646 h 31"/>
              <a:gd name="T48" fmla="*/ 2147483646 w 37"/>
              <a:gd name="T49" fmla="*/ 2147483646 h 31"/>
              <a:gd name="T50" fmla="*/ 2147483646 w 37"/>
              <a:gd name="T51" fmla="*/ 2147483646 h 31"/>
              <a:gd name="T52" fmla="*/ 2147483646 w 37"/>
              <a:gd name="T53" fmla="*/ 2147483646 h 31"/>
              <a:gd name="T54" fmla="*/ 2147483646 w 37"/>
              <a:gd name="T55" fmla="*/ 2147483646 h 31"/>
              <a:gd name="T56" fmla="*/ 2147483646 w 37"/>
              <a:gd name="T57" fmla="*/ 2147483646 h 31"/>
              <a:gd name="T58" fmla="*/ 2147483646 w 37"/>
              <a:gd name="T59" fmla="*/ 0 h 31"/>
              <a:gd name="T60" fmla="*/ 2147483646 w 37"/>
              <a:gd name="T61" fmla="*/ 0 h 31"/>
              <a:gd name="T62" fmla="*/ 2147483646 w 37"/>
              <a:gd name="T63" fmla="*/ 2147483646 h 31"/>
              <a:gd name="T64" fmla="*/ 2147483646 w 37"/>
              <a:gd name="T65" fmla="*/ 2147483646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40" name="Freeform 175"/>
          <p:cNvSpPr>
            <a:spLocks/>
          </p:cNvSpPr>
          <p:nvPr/>
        </p:nvSpPr>
        <p:spPr bwMode="auto">
          <a:xfrm>
            <a:off x="6429375" y="4224338"/>
            <a:ext cx="52388" cy="49212"/>
          </a:xfrm>
          <a:custGeom>
            <a:avLst/>
            <a:gdLst>
              <a:gd name="T0" fmla="*/ 2147483646 w 37"/>
              <a:gd name="T1" fmla="*/ 2147483646 h 31"/>
              <a:gd name="T2" fmla="*/ 0 w 37"/>
              <a:gd name="T3" fmla="*/ 2147483646 h 31"/>
              <a:gd name="T4" fmla="*/ 0 w 37"/>
              <a:gd name="T5" fmla="*/ 2147483646 h 31"/>
              <a:gd name="T6" fmla="*/ 0 w 37"/>
              <a:gd name="T7" fmla="*/ 2147483646 h 31"/>
              <a:gd name="T8" fmla="*/ 0 w 37"/>
              <a:gd name="T9" fmla="*/ 2147483646 h 31"/>
              <a:gd name="T10" fmla="*/ 2147483646 w 37"/>
              <a:gd name="T11" fmla="*/ 2147483646 h 31"/>
              <a:gd name="T12" fmla="*/ 2147483646 w 37"/>
              <a:gd name="T13" fmla="*/ 2147483646 h 31"/>
              <a:gd name="T14" fmla="*/ 2147483646 w 37"/>
              <a:gd name="T15" fmla="*/ 2147483646 h 31"/>
              <a:gd name="T16" fmla="*/ 2147483646 w 37"/>
              <a:gd name="T17" fmla="*/ 2147483646 h 31"/>
              <a:gd name="T18" fmla="*/ 2147483646 w 37"/>
              <a:gd name="T19" fmla="*/ 2147483646 h 31"/>
              <a:gd name="T20" fmla="*/ 2147483646 w 37"/>
              <a:gd name="T21" fmla="*/ 2147483646 h 31"/>
              <a:gd name="T22" fmla="*/ 2147483646 w 37"/>
              <a:gd name="T23" fmla="*/ 2147483646 h 31"/>
              <a:gd name="T24" fmla="*/ 2147483646 w 37"/>
              <a:gd name="T25" fmla="*/ 2147483646 h 31"/>
              <a:gd name="T26" fmla="*/ 2147483646 w 37"/>
              <a:gd name="T27" fmla="*/ 2147483646 h 31"/>
              <a:gd name="T28" fmla="*/ 2147483646 w 37"/>
              <a:gd name="T29" fmla="*/ 2147483646 h 31"/>
              <a:gd name="T30" fmla="*/ 2147483646 w 37"/>
              <a:gd name="T31" fmla="*/ 2147483646 h 31"/>
              <a:gd name="T32" fmla="*/ 2147483646 w 37"/>
              <a:gd name="T33" fmla="*/ 2147483646 h 31"/>
              <a:gd name="T34" fmla="*/ 2147483646 w 37"/>
              <a:gd name="T35" fmla="*/ 2147483646 h 31"/>
              <a:gd name="T36" fmla="*/ 2147483646 w 37"/>
              <a:gd name="T37" fmla="*/ 2147483646 h 31"/>
              <a:gd name="T38" fmla="*/ 2147483646 w 37"/>
              <a:gd name="T39" fmla="*/ 2147483646 h 31"/>
              <a:gd name="T40" fmla="*/ 2147483646 w 37"/>
              <a:gd name="T41" fmla="*/ 2147483646 h 31"/>
              <a:gd name="T42" fmla="*/ 2147483646 w 37"/>
              <a:gd name="T43" fmla="*/ 2147483646 h 31"/>
              <a:gd name="T44" fmla="*/ 2147483646 w 37"/>
              <a:gd name="T45" fmla="*/ 2147483646 h 31"/>
              <a:gd name="T46" fmla="*/ 2147483646 w 37"/>
              <a:gd name="T47" fmla="*/ 2147483646 h 31"/>
              <a:gd name="T48" fmla="*/ 2147483646 w 37"/>
              <a:gd name="T49" fmla="*/ 2147483646 h 31"/>
              <a:gd name="T50" fmla="*/ 2147483646 w 37"/>
              <a:gd name="T51" fmla="*/ 2147483646 h 31"/>
              <a:gd name="T52" fmla="*/ 2147483646 w 37"/>
              <a:gd name="T53" fmla="*/ 2147483646 h 31"/>
              <a:gd name="T54" fmla="*/ 2147483646 w 37"/>
              <a:gd name="T55" fmla="*/ 2147483646 h 31"/>
              <a:gd name="T56" fmla="*/ 2147483646 w 37"/>
              <a:gd name="T57" fmla="*/ 2147483646 h 31"/>
              <a:gd name="T58" fmla="*/ 2147483646 w 37"/>
              <a:gd name="T59" fmla="*/ 0 h 31"/>
              <a:gd name="T60" fmla="*/ 2147483646 w 37"/>
              <a:gd name="T61" fmla="*/ 0 h 31"/>
              <a:gd name="T62" fmla="*/ 2147483646 w 37"/>
              <a:gd name="T63" fmla="*/ 2147483646 h 31"/>
              <a:gd name="T64" fmla="*/ 2147483646 w 37"/>
              <a:gd name="T65" fmla="*/ 2147483646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path>
            </a:pathLst>
          </a:custGeom>
          <a:solidFill>
            <a:srgbClr val="FFFF00"/>
          </a:solidFill>
          <a:ln w="4763">
            <a:solidFill>
              <a:srgbClr val="990000"/>
            </a:solidFill>
            <a:round/>
            <a:headEnd/>
            <a:tailEnd/>
          </a:ln>
        </p:spPr>
        <p:txBody>
          <a:bodyPr/>
          <a:lstStyle/>
          <a:p>
            <a:endParaRPr lang="en-US"/>
          </a:p>
        </p:txBody>
      </p:sp>
      <p:sp>
        <p:nvSpPr>
          <p:cNvPr id="88241" name="Freeform 176"/>
          <p:cNvSpPr>
            <a:spLocks/>
          </p:cNvSpPr>
          <p:nvPr/>
        </p:nvSpPr>
        <p:spPr bwMode="auto">
          <a:xfrm>
            <a:off x="6351588" y="4241800"/>
            <a:ext cx="80962" cy="88900"/>
          </a:xfrm>
          <a:custGeom>
            <a:avLst/>
            <a:gdLst>
              <a:gd name="T0" fmla="*/ 2147483646 w 58"/>
              <a:gd name="T1" fmla="*/ 2147483646 h 56"/>
              <a:gd name="T2" fmla="*/ 2147483646 w 58"/>
              <a:gd name="T3" fmla="*/ 2147483646 h 56"/>
              <a:gd name="T4" fmla="*/ 0 w 58"/>
              <a:gd name="T5" fmla="*/ 2147483646 h 56"/>
              <a:gd name="T6" fmla="*/ 0 w 58"/>
              <a:gd name="T7" fmla="*/ 2147483646 h 56"/>
              <a:gd name="T8" fmla="*/ 2147483646 w 58"/>
              <a:gd name="T9" fmla="*/ 2147483646 h 56"/>
              <a:gd name="T10" fmla="*/ 2147483646 w 58"/>
              <a:gd name="T11" fmla="*/ 2147483646 h 56"/>
              <a:gd name="T12" fmla="*/ 2147483646 w 58"/>
              <a:gd name="T13" fmla="*/ 2147483646 h 56"/>
              <a:gd name="T14" fmla="*/ 2147483646 w 58"/>
              <a:gd name="T15" fmla="*/ 2147483646 h 56"/>
              <a:gd name="T16" fmla="*/ 2147483646 w 58"/>
              <a:gd name="T17" fmla="*/ 2147483646 h 56"/>
              <a:gd name="T18" fmla="*/ 2147483646 w 58"/>
              <a:gd name="T19" fmla="*/ 2147483646 h 56"/>
              <a:gd name="T20" fmla="*/ 2147483646 w 58"/>
              <a:gd name="T21" fmla="*/ 2147483646 h 56"/>
              <a:gd name="T22" fmla="*/ 2147483646 w 58"/>
              <a:gd name="T23" fmla="*/ 2147483646 h 56"/>
              <a:gd name="T24" fmla="*/ 2147483646 w 58"/>
              <a:gd name="T25" fmla="*/ 2147483646 h 56"/>
              <a:gd name="T26" fmla="*/ 2147483646 w 58"/>
              <a:gd name="T27" fmla="*/ 2147483646 h 56"/>
              <a:gd name="T28" fmla="*/ 2147483646 w 58"/>
              <a:gd name="T29" fmla="*/ 2147483646 h 56"/>
              <a:gd name="T30" fmla="*/ 2147483646 w 58"/>
              <a:gd name="T31" fmla="*/ 2147483646 h 56"/>
              <a:gd name="T32" fmla="*/ 2147483646 w 58"/>
              <a:gd name="T33" fmla="*/ 2147483646 h 56"/>
              <a:gd name="T34" fmla="*/ 2147483646 w 58"/>
              <a:gd name="T35" fmla="*/ 2147483646 h 56"/>
              <a:gd name="T36" fmla="*/ 2147483646 w 58"/>
              <a:gd name="T37" fmla="*/ 2147483646 h 56"/>
              <a:gd name="T38" fmla="*/ 2147483646 w 58"/>
              <a:gd name="T39" fmla="*/ 2147483646 h 56"/>
              <a:gd name="T40" fmla="*/ 2147483646 w 58"/>
              <a:gd name="T41" fmla="*/ 2147483646 h 56"/>
              <a:gd name="T42" fmla="*/ 2147483646 w 58"/>
              <a:gd name="T43" fmla="*/ 2147483646 h 56"/>
              <a:gd name="T44" fmla="*/ 2147483646 w 58"/>
              <a:gd name="T45" fmla="*/ 2147483646 h 56"/>
              <a:gd name="T46" fmla="*/ 2147483646 w 58"/>
              <a:gd name="T47" fmla="*/ 2147483646 h 56"/>
              <a:gd name="T48" fmla="*/ 2147483646 w 58"/>
              <a:gd name="T49" fmla="*/ 2147483646 h 56"/>
              <a:gd name="T50" fmla="*/ 2147483646 w 58"/>
              <a:gd name="T51" fmla="*/ 2147483646 h 56"/>
              <a:gd name="T52" fmla="*/ 2147483646 w 58"/>
              <a:gd name="T53" fmla="*/ 2147483646 h 56"/>
              <a:gd name="T54" fmla="*/ 2147483646 w 58"/>
              <a:gd name="T55" fmla="*/ 2147483646 h 56"/>
              <a:gd name="T56" fmla="*/ 2147483646 w 58"/>
              <a:gd name="T57" fmla="*/ 0 h 56"/>
              <a:gd name="T58" fmla="*/ 2147483646 w 58"/>
              <a:gd name="T59" fmla="*/ 0 h 56"/>
              <a:gd name="T60" fmla="*/ 2147483646 w 58"/>
              <a:gd name="T61" fmla="*/ 2147483646 h 56"/>
              <a:gd name="T62" fmla="*/ 2147483646 w 58"/>
              <a:gd name="T63" fmla="*/ 2147483646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42" name="Freeform 177"/>
          <p:cNvSpPr>
            <a:spLocks/>
          </p:cNvSpPr>
          <p:nvPr/>
        </p:nvSpPr>
        <p:spPr bwMode="auto">
          <a:xfrm>
            <a:off x="6351588" y="4241800"/>
            <a:ext cx="80962" cy="88900"/>
          </a:xfrm>
          <a:custGeom>
            <a:avLst/>
            <a:gdLst>
              <a:gd name="T0" fmla="*/ 2147483646 w 58"/>
              <a:gd name="T1" fmla="*/ 2147483646 h 56"/>
              <a:gd name="T2" fmla="*/ 2147483646 w 58"/>
              <a:gd name="T3" fmla="*/ 2147483646 h 56"/>
              <a:gd name="T4" fmla="*/ 0 w 58"/>
              <a:gd name="T5" fmla="*/ 2147483646 h 56"/>
              <a:gd name="T6" fmla="*/ 0 w 58"/>
              <a:gd name="T7" fmla="*/ 2147483646 h 56"/>
              <a:gd name="T8" fmla="*/ 2147483646 w 58"/>
              <a:gd name="T9" fmla="*/ 2147483646 h 56"/>
              <a:gd name="T10" fmla="*/ 2147483646 w 58"/>
              <a:gd name="T11" fmla="*/ 2147483646 h 56"/>
              <a:gd name="T12" fmla="*/ 2147483646 w 58"/>
              <a:gd name="T13" fmla="*/ 2147483646 h 56"/>
              <a:gd name="T14" fmla="*/ 2147483646 w 58"/>
              <a:gd name="T15" fmla="*/ 2147483646 h 56"/>
              <a:gd name="T16" fmla="*/ 2147483646 w 58"/>
              <a:gd name="T17" fmla="*/ 2147483646 h 56"/>
              <a:gd name="T18" fmla="*/ 2147483646 w 58"/>
              <a:gd name="T19" fmla="*/ 2147483646 h 56"/>
              <a:gd name="T20" fmla="*/ 2147483646 w 58"/>
              <a:gd name="T21" fmla="*/ 2147483646 h 56"/>
              <a:gd name="T22" fmla="*/ 2147483646 w 58"/>
              <a:gd name="T23" fmla="*/ 2147483646 h 56"/>
              <a:gd name="T24" fmla="*/ 2147483646 w 58"/>
              <a:gd name="T25" fmla="*/ 2147483646 h 56"/>
              <a:gd name="T26" fmla="*/ 2147483646 w 58"/>
              <a:gd name="T27" fmla="*/ 2147483646 h 56"/>
              <a:gd name="T28" fmla="*/ 2147483646 w 58"/>
              <a:gd name="T29" fmla="*/ 2147483646 h 56"/>
              <a:gd name="T30" fmla="*/ 2147483646 w 58"/>
              <a:gd name="T31" fmla="*/ 2147483646 h 56"/>
              <a:gd name="T32" fmla="*/ 2147483646 w 58"/>
              <a:gd name="T33" fmla="*/ 2147483646 h 56"/>
              <a:gd name="T34" fmla="*/ 2147483646 w 58"/>
              <a:gd name="T35" fmla="*/ 2147483646 h 56"/>
              <a:gd name="T36" fmla="*/ 2147483646 w 58"/>
              <a:gd name="T37" fmla="*/ 2147483646 h 56"/>
              <a:gd name="T38" fmla="*/ 2147483646 w 58"/>
              <a:gd name="T39" fmla="*/ 2147483646 h 56"/>
              <a:gd name="T40" fmla="*/ 2147483646 w 58"/>
              <a:gd name="T41" fmla="*/ 2147483646 h 56"/>
              <a:gd name="T42" fmla="*/ 2147483646 w 58"/>
              <a:gd name="T43" fmla="*/ 2147483646 h 56"/>
              <a:gd name="T44" fmla="*/ 2147483646 w 58"/>
              <a:gd name="T45" fmla="*/ 2147483646 h 56"/>
              <a:gd name="T46" fmla="*/ 2147483646 w 58"/>
              <a:gd name="T47" fmla="*/ 2147483646 h 56"/>
              <a:gd name="T48" fmla="*/ 2147483646 w 58"/>
              <a:gd name="T49" fmla="*/ 2147483646 h 56"/>
              <a:gd name="T50" fmla="*/ 2147483646 w 58"/>
              <a:gd name="T51" fmla="*/ 2147483646 h 56"/>
              <a:gd name="T52" fmla="*/ 2147483646 w 58"/>
              <a:gd name="T53" fmla="*/ 2147483646 h 56"/>
              <a:gd name="T54" fmla="*/ 2147483646 w 58"/>
              <a:gd name="T55" fmla="*/ 2147483646 h 56"/>
              <a:gd name="T56" fmla="*/ 2147483646 w 58"/>
              <a:gd name="T57" fmla="*/ 0 h 56"/>
              <a:gd name="T58" fmla="*/ 2147483646 w 58"/>
              <a:gd name="T59" fmla="*/ 0 h 56"/>
              <a:gd name="T60" fmla="*/ 2147483646 w 58"/>
              <a:gd name="T61" fmla="*/ 2147483646 h 56"/>
              <a:gd name="T62" fmla="*/ 2147483646 w 58"/>
              <a:gd name="T63" fmla="*/ 2147483646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88243" name="Freeform 178"/>
          <p:cNvSpPr>
            <a:spLocks/>
          </p:cNvSpPr>
          <p:nvPr/>
        </p:nvSpPr>
        <p:spPr bwMode="auto">
          <a:xfrm>
            <a:off x="6351588" y="4241800"/>
            <a:ext cx="80962" cy="88900"/>
          </a:xfrm>
          <a:custGeom>
            <a:avLst/>
            <a:gdLst>
              <a:gd name="T0" fmla="*/ 2147483646 w 58"/>
              <a:gd name="T1" fmla="*/ 2147483646 h 56"/>
              <a:gd name="T2" fmla="*/ 2147483646 w 58"/>
              <a:gd name="T3" fmla="*/ 2147483646 h 56"/>
              <a:gd name="T4" fmla="*/ 0 w 58"/>
              <a:gd name="T5" fmla="*/ 2147483646 h 56"/>
              <a:gd name="T6" fmla="*/ 0 w 58"/>
              <a:gd name="T7" fmla="*/ 2147483646 h 56"/>
              <a:gd name="T8" fmla="*/ 2147483646 w 58"/>
              <a:gd name="T9" fmla="*/ 2147483646 h 56"/>
              <a:gd name="T10" fmla="*/ 2147483646 w 58"/>
              <a:gd name="T11" fmla="*/ 2147483646 h 56"/>
              <a:gd name="T12" fmla="*/ 2147483646 w 58"/>
              <a:gd name="T13" fmla="*/ 2147483646 h 56"/>
              <a:gd name="T14" fmla="*/ 2147483646 w 58"/>
              <a:gd name="T15" fmla="*/ 2147483646 h 56"/>
              <a:gd name="T16" fmla="*/ 2147483646 w 58"/>
              <a:gd name="T17" fmla="*/ 2147483646 h 56"/>
              <a:gd name="T18" fmla="*/ 2147483646 w 58"/>
              <a:gd name="T19" fmla="*/ 2147483646 h 56"/>
              <a:gd name="T20" fmla="*/ 2147483646 w 58"/>
              <a:gd name="T21" fmla="*/ 2147483646 h 56"/>
              <a:gd name="T22" fmla="*/ 2147483646 w 58"/>
              <a:gd name="T23" fmla="*/ 2147483646 h 56"/>
              <a:gd name="T24" fmla="*/ 2147483646 w 58"/>
              <a:gd name="T25" fmla="*/ 2147483646 h 56"/>
              <a:gd name="T26" fmla="*/ 2147483646 w 58"/>
              <a:gd name="T27" fmla="*/ 2147483646 h 56"/>
              <a:gd name="T28" fmla="*/ 2147483646 w 58"/>
              <a:gd name="T29" fmla="*/ 2147483646 h 56"/>
              <a:gd name="T30" fmla="*/ 2147483646 w 58"/>
              <a:gd name="T31" fmla="*/ 2147483646 h 56"/>
              <a:gd name="T32" fmla="*/ 2147483646 w 58"/>
              <a:gd name="T33" fmla="*/ 2147483646 h 56"/>
              <a:gd name="T34" fmla="*/ 2147483646 w 58"/>
              <a:gd name="T35" fmla="*/ 2147483646 h 56"/>
              <a:gd name="T36" fmla="*/ 2147483646 w 58"/>
              <a:gd name="T37" fmla="*/ 2147483646 h 56"/>
              <a:gd name="T38" fmla="*/ 2147483646 w 58"/>
              <a:gd name="T39" fmla="*/ 2147483646 h 56"/>
              <a:gd name="T40" fmla="*/ 2147483646 w 58"/>
              <a:gd name="T41" fmla="*/ 2147483646 h 56"/>
              <a:gd name="T42" fmla="*/ 2147483646 w 58"/>
              <a:gd name="T43" fmla="*/ 2147483646 h 56"/>
              <a:gd name="T44" fmla="*/ 2147483646 w 58"/>
              <a:gd name="T45" fmla="*/ 2147483646 h 56"/>
              <a:gd name="T46" fmla="*/ 2147483646 w 58"/>
              <a:gd name="T47" fmla="*/ 2147483646 h 56"/>
              <a:gd name="T48" fmla="*/ 2147483646 w 58"/>
              <a:gd name="T49" fmla="*/ 2147483646 h 56"/>
              <a:gd name="T50" fmla="*/ 2147483646 w 58"/>
              <a:gd name="T51" fmla="*/ 2147483646 h 56"/>
              <a:gd name="T52" fmla="*/ 2147483646 w 58"/>
              <a:gd name="T53" fmla="*/ 2147483646 h 56"/>
              <a:gd name="T54" fmla="*/ 2147483646 w 58"/>
              <a:gd name="T55" fmla="*/ 2147483646 h 56"/>
              <a:gd name="T56" fmla="*/ 2147483646 w 58"/>
              <a:gd name="T57" fmla="*/ 0 h 56"/>
              <a:gd name="T58" fmla="*/ 2147483646 w 58"/>
              <a:gd name="T59" fmla="*/ 0 h 56"/>
              <a:gd name="T60" fmla="*/ 2147483646 w 58"/>
              <a:gd name="T61" fmla="*/ 2147483646 h 56"/>
              <a:gd name="T62" fmla="*/ 2147483646 w 58"/>
              <a:gd name="T63" fmla="*/ 2147483646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88244" name="Freeform 179"/>
          <p:cNvSpPr>
            <a:spLocks/>
          </p:cNvSpPr>
          <p:nvPr/>
        </p:nvSpPr>
        <p:spPr bwMode="auto">
          <a:xfrm>
            <a:off x="6375400" y="4205288"/>
            <a:ext cx="36513" cy="23812"/>
          </a:xfrm>
          <a:custGeom>
            <a:avLst/>
            <a:gdLst>
              <a:gd name="T0" fmla="*/ 0 w 26"/>
              <a:gd name="T1" fmla="*/ 2147483646 h 15"/>
              <a:gd name="T2" fmla="*/ 2147483646 w 26"/>
              <a:gd name="T3" fmla="*/ 2147483646 h 15"/>
              <a:gd name="T4" fmla="*/ 2147483646 w 26"/>
              <a:gd name="T5" fmla="*/ 2147483646 h 15"/>
              <a:gd name="T6" fmla="*/ 2147483646 w 26"/>
              <a:gd name="T7" fmla="*/ 2147483646 h 15"/>
              <a:gd name="T8" fmla="*/ 2147483646 w 26"/>
              <a:gd name="T9" fmla="*/ 2147483646 h 15"/>
              <a:gd name="T10" fmla="*/ 2147483646 w 26"/>
              <a:gd name="T11" fmla="*/ 2147483646 h 15"/>
              <a:gd name="T12" fmla="*/ 2147483646 w 26"/>
              <a:gd name="T13" fmla="*/ 2147483646 h 15"/>
              <a:gd name="T14" fmla="*/ 2147483646 w 26"/>
              <a:gd name="T15" fmla="*/ 2147483646 h 15"/>
              <a:gd name="T16" fmla="*/ 2147483646 w 26"/>
              <a:gd name="T17" fmla="*/ 2147483646 h 15"/>
              <a:gd name="T18" fmla="*/ 2147483646 w 26"/>
              <a:gd name="T19" fmla="*/ 2147483646 h 15"/>
              <a:gd name="T20" fmla="*/ 2147483646 w 26"/>
              <a:gd name="T21" fmla="*/ 2147483646 h 15"/>
              <a:gd name="T22" fmla="*/ 2147483646 w 26"/>
              <a:gd name="T23" fmla="*/ 2147483646 h 15"/>
              <a:gd name="T24" fmla="*/ 2147483646 w 26"/>
              <a:gd name="T25" fmla="*/ 2147483646 h 15"/>
              <a:gd name="T26" fmla="*/ 2147483646 w 26"/>
              <a:gd name="T27" fmla="*/ 2147483646 h 15"/>
              <a:gd name="T28" fmla="*/ 2147483646 w 26"/>
              <a:gd name="T29" fmla="*/ 2147483646 h 15"/>
              <a:gd name="T30" fmla="*/ 2147483646 w 26"/>
              <a:gd name="T31" fmla="*/ 2147483646 h 15"/>
              <a:gd name="T32" fmla="*/ 2147483646 w 26"/>
              <a:gd name="T33" fmla="*/ 2147483646 h 15"/>
              <a:gd name="T34" fmla="*/ 2147483646 w 26"/>
              <a:gd name="T35" fmla="*/ 2147483646 h 15"/>
              <a:gd name="T36" fmla="*/ 2147483646 w 26"/>
              <a:gd name="T37" fmla="*/ 2147483646 h 15"/>
              <a:gd name="T38" fmla="*/ 2147483646 w 26"/>
              <a:gd name="T39" fmla="*/ 2147483646 h 15"/>
              <a:gd name="T40" fmla="*/ 2147483646 w 26"/>
              <a:gd name="T41" fmla="*/ 2147483646 h 15"/>
              <a:gd name="T42" fmla="*/ 2147483646 w 26"/>
              <a:gd name="T43" fmla="*/ 2147483646 h 15"/>
              <a:gd name="T44" fmla="*/ 2147483646 w 26"/>
              <a:gd name="T45" fmla="*/ 0 h 15"/>
              <a:gd name="T46" fmla="*/ 2147483646 w 26"/>
              <a:gd name="T47" fmla="*/ 0 h 15"/>
              <a:gd name="T48" fmla="*/ 0 w 26"/>
              <a:gd name="T49" fmla="*/ 0 h 15"/>
              <a:gd name="T50" fmla="*/ 0 w 26"/>
              <a:gd name="T51" fmla="*/ 2147483646 h 15"/>
              <a:gd name="T52" fmla="*/ 0 w 26"/>
              <a:gd name="T53" fmla="*/ 2147483646 h 15"/>
              <a:gd name="T54" fmla="*/ 0 w 26"/>
              <a:gd name="T55" fmla="*/ 2147483646 h 15"/>
              <a:gd name="T56" fmla="*/ 0 w 26"/>
              <a:gd name="T57" fmla="*/ 2147483646 h 15"/>
              <a:gd name="T58" fmla="*/ 0 w 26"/>
              <a:gd name="T59" fmla="*/ 2147483646 h 15"/>
              <a:gd name="T60" fmla="*/ 0 w 26"/>
              <a:gd name="T61" fmla="*/ 2147483646 h 15"/>
              <a:gd name="T62" fmla="*/ 0 w 26"/>
              <a:gd name="T63" fmla="*/ 2147483646 h 15"/>
              <a:gd name="T64" fmla="*/ 0 w 26"/>
              <a:gd name="T65" fmla="*/ 2147483646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45" name="Freeform 180"/>
          <p:cNvSpPr>
            <a:spLocks/>
          </p:cNvSpPr>
          <p:nvPr/>
        </p:nvSpPr>
        <p:spPr bwMode="auto">
          <a:xfrm>
            <a:off x="6375400" y="4205288"/>
            <a:ext cx="36513" cy="23812"/>
          </a:xfrm>
          <a:custGeom>
            <a:avLst/>
            <a:gdLst>
              <a:gd name="T0" fmla="*/ 0 w 26"/>
              <a:gd name="T1" fmla="*/ 2147483646 h 15"/>
              <a:gd name="T2" fmla="*/ 2147483646 w 26"/>
              <a:gd name="T3" fmla="*/ 2147483646 h 15"/>
              <a:gd name="T4" fmla="*/ 2147483646 w 26"/>
              <a:gd name="T5" fmla="*/ 2147483646 h 15"/>
              <a:gd name="T6" fmla="*/ 2147483646 w 26"/>
              <a:gd name="T7" fmla="*/ 2147483646 h 15"/>
              <a:gd name="T8" fmla="*/ 2147483646 w 26"/>
              <a:gd name="T9" fmla="*/ 2147483646 h 15"/>
              <a:gd name="T10" fmla="*/ 2147483646 w 26"/>
              <a:gd name="T11" fmla="*/ 2147483646 h 15"/>
              <a:gd name="T12" fmla="*/ 2147483646 w 26"/>
              <a:gd name="T13" fmla="*/ 2147483646 h 15"/>
              <a:gd name="T14" fmla="*/ 2147483646 w 26"/>
              <a:gd name="T15" fmla="*/ 2147483646 h 15"/>
              <a:gd name="T16" fmla="*/ 2147483646 w 26"/>
              <a:gd name="T17" fmla="*/ 2147483646 h 15"/>
              <a:gd name="T18" fmla="*/ 2147483646 w 26"/>
              <a:gd name="T19" fmla="*/ 2147483646 h 15"/>
              <a:gd name="T20" fmla="*/ 2147483646 w 26"/>
              <a:gd name="T21" fmla="*/ 2147483646 h 15"/>
              <a:gd name="T22" fmla="*/ 2147483646 w 26"/>
              <a:gd name="T23" fmla="*/ 2147483646 h 15"/>
              <a:gd name="T24" fmla="*/ 2147483646 w 26"/>
              <a:gd name="T25" fmla="*/ 2147483646 h 15"/>
              <a:gd name="T26" fmla="*/ 2147483646 w 26"/>
              <a:gd name="T27" fmla="*/ 2147483646 h 15"/>
              <a:gd name="T28" fmla="*/ 2147483646 w 26"/>
              <a:gd name="T29" fmla="*/ 2147483646 h 15"/>
              <a:gd name="T30" fmla="*/ 2147483646 w 26"/>
              <a:gd name="T31" fmla="*/ 2147483646 h 15"/>
              <a:gd name="T32" fmla="*/ 2147483646 w 26"/>
              <a:gd name="T33" fmla="*/ 2147483646 h 15"/>
              <a:gd name="T34" fmla="*/ 2147483646 w 26"/>
              <a:gd name="T35" fmla="*/ 2147483646 h 15"/>
              <a:gd name="T36" fmla="*/ 2147483646 w 26"/>
              <a:gd name="T37" fmla="*/ 2147483646 h 15"/>
              <a:gd name="T38" fmla="*/ 2147483646 w 26"/>
              <a:gd name="T39" fmla="*/ 2147483646 h 15"/>
              <a:gd name="T40" fmla="*/ 2147483646 w 26"/>
              <a:gd name="T41" fmla="*/ 2147483646 h 15"/>
              <a:gd name="T42" fmla="*/ 2147483646 w 26"/>
              <a:gd name="T43" fmla="*/ 2147483646 h 15"/>
              <a:gd name="T44" fmla="*/ 2147483646 w 26"/>
              <a:gd name="T45" fmla="*/ 0 h 15"/>
              <a:gd name="T46" fmla="*/ 2147483646 w 26"/>
              <a:gd name="T47" fmla="*/ 0 h 15"/>
              <a:gd name="T48" fmla="*/ 0 w 26"/>
              <a:gd name="T49" fmla="*/ 0 h 15"/>
              <a:gd name="T50" fmla="*/ 0 w 26"/>
              <a:gd name="T51" fmla="*/ 2147483646 h 15"/>
              <a:gd name="T52" fmla="*/ 0 w 26"/>
              <a:gd name="T53" fmla="*/ 2147483646 h 15"/>
              <a:gd name="T54" fmla="*/ 0 w 26"/>
              <a:gd name="T55" fmla="*/ 2147483646 h 15"/>
              <a:gd name="T56" fmla="*/ 0 w 26"/>
              <a:gd name="T57" fmla="*/ 2147483646 h 15"/>
              <a:gd name="T58" fmla="*/ 0 w 26"/>
              <a:gd name="T59" fmla="*/ 2147483646 h 15"/>
              <a:gd name="T60" fmla="*/ 0 w 26"/>
              <a:gd name="T61" fmla="*/ 2147483646 h 15"/>
              <a:gd name="T62" fmla="*/ 0 w 26"/>
              <a:gd name="T63" fmla="*/ 2147483646 h 15"/>
              <a:gd name="T64" fmla="*/ 0 w 26"/>
              <a:gd name="T65" fmla="*/ 2147483646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path>
            </a:pathLst>
          </a:custGeom>
          <a:solidFill>
            <a:srgbClr val="FFFF00"/>
          </a:solidFill>
          <a:ln w="4763">
            <a:solidFill>
              <a:srgbClr val="990000"/>
            </a:solidFill>
            <a:round/>
            <a:headEnd/>
            <a:tailEnd/>
          </a:ln>
        </p:spPr>
        <p:txBody>
          <a:bodyPr/>
          <a:lstStyle/>
          <a:p>
            <a:endParaRPr lang="en-US"/>
          </a:p>
        </p:txBody>
      </p:sp>
      <p:sp>
        <p:nvSpPr>
          <p:cNvPr id="88246" name="Freeform 181"/>
          <p:cNvSpPr>
            <a:spLocks/>
          </p:cNvSpPr>
          <p:nvPr/>
        </p:nvSpPr>
        <p:spPr bwMode="auto">
          <a:xfrm>
            <a:off x="6189663" y="4286250"/>
            <a:ext cx="107950" cy="90488"/>
          </a:xfrm>
          <a:custGeom>
            <a:avLst/>
            <a:gdLst>
              <a:gd name="T0" fmla="*/ 2147483646 w 77"/>
              <a:gd name="T1" fmla="*/ 2147483646 h 57"/>
              <a:gd name="T2" fmla="*/ 0 w 77"/>
              <a:gd name="T3" fmla="*/ 2147483646 h 57"/>
              <a:gd name="T4" fmla="*/ 0 w 77"/>
              <a:gd name="T5" fmla="*/ 2147483646 h 57"/>
              <a:gd name="T6" fmla="*/ 2147483646 w 77"/>
              <a:gd name="T7" fmla="*/ 2147483646 h 57"/>
              <a:gd name="T8" fmla="*/ 2147483646 w 77"/>
              <a:gd name="T9" fmla="*/ 2147483646 h 57"/>
              <a:gd name="T10" fmla="*/ 2147483646 w 77"/>
              <a:gd name="T11" fmla="*/ 2147483646 h 57"/>
              <a:gd name="T12" fmla="*/ 2147483646 w 77"/>
              <a:gd name="T13" fmla="*/ 2147483646 h 57"/>
              <a:gd name="T14" fmla="*/ 2147483646 w 77"/>
              <a:gd name="T15" fmla="*/ 2147483646 h 57"/>
              <a:gd name="T16" fmla="*/ 2147483646 w 77"/>
              <a:gd name="T17" fmla="*/ 2147483646 h 57"/>
              <a:gd name="T18" fmla="*/ 2147483646 w 77"/>
              <a:gd name="T19" fmla="*/ 2147483646 h 57"/>
              <a:gd name="T20" fmla="*/ 2147483646 w 77"/>
              <a:gd name="T21" fmla="*/ 2147483646 h 57"/>
              <a:gd name="T22" fmla="*/ 2147483646 w 77"/>
              <a:gd name="T23" fmla="*/ 2147483646 h 57"/>
              <a:gd name="T24" fmla="*/ 2147483646 w 77"/>
              <a:gd name="T25" fmla="*/ 2147483646 h 57"/>
              <a:gd name="T26" fmla="*/ 2147483646 w 77"/>
              <a:gd name="T27" fmla="*/ 2147483646 h 57"/>
              <a:gd name="T28" fmla="*/ 2147483646 w 77"/>
              <a:gd name="T29" fmla="*/ 2147483646 h 57"/>
              <a:gd name="T30" fmla="*/ 2147483646 w 77"/>
              <a:gd name="T31" fmla="*/ 2147483646 h 57"/>
              <a:gd name="T32" fmla="*/ 2147483646 w 77"/>
              <a:gd name="T33" fmla="*/ 2147483646 h 57"/>
              <a:gd name="T34" fmla="*/ 2147483646 w 77"/>
              <a:gd name="T35" fmla="*/ 2147483646 h 57"/>
              <a:gd name="T36" fmla="*/ 2147483646 w 77"/>
              <a:gd name="T37" fmla="*/ 2147483646 h 57"/>
              <a:gd name="T38" fmla="*/ 2147483646 w 77"/>
              <a:gd name="T39" fmla="*/ 2147483646 h 57"/>
              <a:gd name="T40" fmla="*/ 2147483646 w 77"/>
              <a:gd name="T41" fmla="*/ 2147483646 h 57"/>
              <a:gd name="T42" fmla="*/ 2147483646 w 77"/>
              <a:gd name="T43" fmla="*/ 2147483646 h 57"/>
              <a:gd name="T44" fmla="*/ 2147483646 w 77"/>
              <a:gd name="T45" fmla="*/ 2147483646 h 57"/>
              <a:gd name="T46" fmla="*/ 2147483646 w 77"/>
              <a:gd name="T47" fmla="*/ 2147483646 h 57"/>
              <a:gd name="T48" fmla="*/ 2147483646 w 77"/>
              <a:gd name="T49" fmla="*/ 2147483646 h 57"/>
              <a:gd name="T50" fmla="*/ 2147483646 w 77"/>
              <a:gd name="T51" fmla="*/ 2147483646 h 57"/>
              <a:gd name="T52" fmla="*/ 2147483646 w 77"/>
              <a:gd name="T53" fmla="*/ 2147483646 h 57"/>
              <a:gd name="T54" fmla="*/ 2147483646 w 77"/>
              <a:gd name="T55" fmla="*/ 2147483646 h 57"/>
              <a:gd name="T56" fmla="*/ 2147483646 w 77"/>
              <a:gd name="T57" fmla="*/ 2147483646 h 57"/>
              <a:gd name="T58" fmla="*/ 2147483646 w 77"/>
              <a:gd name="T59" fmla="*/ 2147483646 h 57"/>
              <a:gd name="T60" fmla="*/ 2147483646 w 77"/>
              <a:gd name="T61" fmla="*/ 2147483646 h 57"/>
              <a:gd name="T62" fmla="*/ 2147483646 w 77"/>
              <a:gd name="T63" fmla="*/ 2147483646 h 57"/>
              <a:gd name="T64" fmla="*/ 2147483646 w 77"/>
              <a:gd name="T65" fmla="*/ 2147483646 h 57"/>
              <a:gd name="T66" fmla="*/ 2147483646 w 77"/>
              <a:gd name="T67" fmla="*/ 2147483646 h 57"/>
              <a:gd name="T68" fmla="*/ 2147483646 w 77"/>
              <a:gd name="T69" fmla="*/ 2147483646 h 57"/>
              <a:gd name="T70" fmla="*/ 2147483646 w 77"/>
              <a:gd name="T71" fmla="*/ 2147483646 h 57"/>
              <a:gd name="T72" fmla="*/ 2147483646 w 77"/>
              <a:gd name="T73" fmla="*/ 2147483646 h 57"/>
              <a:gd name="T74" fmla="*/ 2147483646 w 77"/>
              <a:gd name="T75" fmla="*/ 2147483646 h 57"/>
              <a:gd name="T76" fmla="*/ 2147483646 w 77"/>
              <a:gd name="T77" fmla="*/ 2147483646 h 57"/>
              <a:gd name="T78" fmla="*/ 2147483646 w 77"/>
              <a:gd name="T79" fmla="*/ 2147483646 h 57"/>
              <a:gd name="T80" fmla="*/ 2147483646 w 77"/>
              <a:gd name="T81" fmla="*/ 2147483646 h 57"/>
              <a:gd name="T82" fmla="*/ 2147483646 w 77"/>
              <a:gd name="T83" fmla="*/ 2147483646 h 57"/>
              <a:gd name="T84" fmla="*/ 2147483646 w 77"/>
              <a:gd name="T85" fmla="*/ 2147483646 h 57"/>
              <a:gd name="T86" fmla="*/ 2147483646 w 77"/>
              <a:gd name="T87" fmla="*/ 2147483646 h 57"/>
              <a:gd name="T88" fmla="*/ 2147483646 w 77"/>
              <a:gd name="T89" fmla="*/ 2147483646 h 57"/>
              <a:gd name="T90" fmla="*/ 2147483646 w 77"/>
              <a:gd name="T91" fmla="*/ 2147483646 h 57"/>
              <a:gd name="T92" fmla="*/ 2147483646 w 77"/>
              <a:gd name="T93" fmla="*/ 2147483646 h 57"/>
              <a:gd name="T94" fmla="*/ 2147483646 w 77"/>
              <a:gd name="T95" fmla="*/ 2147483646 h 57"/>
              <a:gd name="T96" fmla="*/ 2147483646 w 77"/>
              <a:gd name="T97" fmla="*/ 0 h 57"/>
              <a:gd name="T98" fmla="*/ 2147483646 w 77"/>
              <a:gd name="T99" fmla="*/ 0 h 57"/>
              <a:gd name="T100" fmla="*/ 2147483646 w 77"/>
              <a:gd name="T101" fmla="*/ 0 h 57"/>
              <a:gd name="T102" fmla="*/ 2147483646 w 77"/>
              <a:gd name="T103" fmla="*/ 0 h 57"/>
              <a:gd name="T104" fmla="*/ 2147483646 w 77"/>
              <a:gd name="T105" fmla="*/ 2147483646 h 57"/>
              <a:gd name="T106" fmla="*/ 2147483646 w 77"/>
              <a:gd name="T107" fmla="*/ 2147483646 h 57"/>
              <a:gd name="T108" fmla="*/ 2147483646 w 77"/>
              <a:gd name="T109" fmla="*/ 2147483646 h 57"/>
              <a:gd name="T110" fmla="*/ 2147483646 w 77"/>
              <a:gd name="T111" fmla="*/ 2147483646 h 57"/>
              <a:gd name="T112" fmla="*/ 2147483646 w 77"/>
              <a:gd name="T113" fmla="*/ 2147483646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47" name="Freeform 182"/>
          <p:cNvSpPr>
            <a:spLocks/>
          </p:cNvSpPr>
          <p:nvPr/>
        </p:nvSpPr>
        <p:spPr bwMode="auto">
          <a:xfrm>
            <a:off x="6189663" y="4286250"/>
            <a:ext cx="107950" cy="90488"/>
          </a:xfrm>
          <a:custGeom>
            <a:avLst/>
            <a:gdLst>
              <a:gd name="T0" fmla="*/ 2147483646 w 77"/>
              <a:gd name="T1" fmla="*/ 2147483646 h 57"/>
              <a:gd name="T2" fmla="*/ 0 w 77"/>
              <a:gd name="T3" fmla="*/ 2147483646 h 57"/>
              <a:gd name="T4" fmla="*/ 0 w 77"/>
              <a:gd name="T5" fmla="*/ 2147483646 h 57"/>
              <a:gd name="T6" fmla="*/ 2147483646 w 77"/>
              <a:gd name="T7" fmla="*/ 2147483646 h 57"/>
              <a:gd name="T8" fmla="*/ 2147483646 w 77"/>
              <a:gd name="T9" fmla="*/ 2147483646 h 57"/>
              <a:gd name="T10" fmla="*/ 2147483646 w 77"/>
              <a:gd name="T11" fmla="*/ 2147483646 h 57"/>
              <a:gd name="T12" fmla="*/ 2147483646 w 77"/>
              <a:gd name="T13" fmla="*/ 2147483646 h 57"/>
              <a:gd name="T14" fmla="*/ 2147483646 w 77"/>
              <a:gd name="T15" fmla="*/ 2147483646 h 57"/>
              <a:gd name="T16" fmla="*/ 2147483646 w 77"/>
              <a:gd name="T17" fmla="*/ 2147483646 h 57"/>
              <a:gd name="T18" fmla="*/ 2147483646 w 77"/>
              <a:gd name="T19" fmla="*/ 2147483646 h 57"/>
              <a:gd name="T20" fmla="*/ 2147483646 w 77"/>
              <a:gd name="T21" fmla="*/ 2147483646 h 57"/>
              <a:gd name="T22" fmla="*/ 2147483646 w 77"/>
              <a:gd name="T23" fmla="*/ 2147483646 h 57"/>
              <a:gd name="T24" fmla="*/ 2147483646 w 77"/>
              <a:gd name="T25" fmla="*/ 2147483646 h 57"/>
              <a:gd name="T26" fmla="*/ 2147483646 w 77"/>
              <a:gd name="T27" fmla="*/ 2147483646 h 57"/>
              <a:gd name="T28" fmla="*/ 2147483646 w 77"/>
              <a:gd name="T29" fmla="*/ 2147483646 h 57"/>
              <a:gd name="T30" fmla="*/ 2147483646 w 77"/>
              <a:gd name="T31" fmla="*/ 2147483646 h 57"/>
              <a:gd name="T32" fmla="*/ 2147483646 w 77"/>
              <a:gd name="T33" fmla="*/ 2147483646 h 57"/>
              <a:gd name="T34" fmla="*/ 2147483646 w 77"/>
              <a:gd name="T35" fmla="*/ 2147483646 h 57"/>
              <a:gd name="T36" fmla="*/ 2147483646 w 77"/>
              <a:gd name="T37" fmla="*/ 2147483646 h 57"/>
              <a:gd name="T38" fmla="*/ 2147483646 w 77"/>
              <a:gd name="T39" fmla="*/ 2147483646 h 57"/>
              <a:gd name="T40" fmla="*/ 2147483646 w 77"/>
              <a:gd name="T41" fmla="*/ 2147483646 h 57"/>
              <a:gd name="T42" fmla="*/ 2147483646 w 77"/>
              <a:gd name="T43" fmla="*/ 2147483646 h 57"/>
              <a:gd name="T44" fmla="*/ 2147483646 w 77"/>
              <a:gd name="T45" fmla="*/ 2147483646 h 57"/>
              <a:gd name="T46" fmla="*/ 2147483646 w 77"/>
              <a:gd name="T47" fmla="*/ 2147483646 h 57"/>
              <a:gd name="T48" fmla="*/ 2147483646 w 77"/>
              <a:gd name="T49" fmla="*/ 2147483646 h 57"/>
              <a:gd name="T50" fmla="*/ 2147483646 w 77"/>
              <a:gd name="T51" fmla="*/ 2147483646 h 57"/>
              <a:gd name="T52" fmla="*/ 2147483646 w 77"/>
              <a:gd name="T53" fmla="*/ 2147483646 h 57"/>
              <a:gd name="T54" fmla="*/ 2147483646 w 77"/>
              <a:gd name="T55" fmla="*/ 2147483646 h 57"/>
              <a:gd name="T56" fmla="*/ 2147483646 w 77"/>
              <a:gd name="T57" fmla="*/ 2147483646 h 57"/>
              <a:gd name="T58" fmla="*/ 2147483646 w 77"/>
              <a:gd name="T59" fmla="*/ 2147483646 h 57"/>
              <a:gd name="T60" fmla="*/ 2147483646 w 77"/>
              <a:gd name="T61" fmla="*/ 2147483646 h 57"/>
              <a:gd name="T62" fmla="*/ 2147483646 w 77"/>
              <a:gd name="T63" fmla="*/ 2147483646 h 57"/>
              <a:gd name="T64" fmla="*/ 2147483646 w 77"/>
              <a:gd name="T65" fmla="*/ 2147483646 h 57"/>
              <a:gd name="T66" fmla="*/ 2147483646 w 77"/>
              <a:gd name="T67" fmla="*/ 2147483646 h 57"/>
              <a:gd name="T68" fmla="*/ 2147483646 w 77"/>
              <a:gd name="T69" fmla="*/ 2147483646 h 57"/>
              <a:gd name="T70" fmla="*/ 2147483646 w 77"/>
              <a:gd name="T71" fmla="*/ 2147483646 h 57"/>
              <a:gd name="T72" fmla="*/ 2147483646 w 77"/>
              <a:gd name="T73" fmla="*/ 2147483646 h 57"/>
              <a:gd name="T74" fmla="*/ 2147483646 w 77"/>
              <a:gd name="T75" fmla="*/ 2147483646 h 57"/>
              <a:gd name="T76" fmla="*/ 2147483646 w 77"/>
              <a:gd name="T77" fmla="*/ 2147483646 h 57"/>
              <a:gd name="T78" fmla="*/ 2147483646 w 77"/>
              <a:gd name="T79" fmla="*/ 2147483646 h 57"/>
              <a:gd name="T80" fmla="*/ 2147483646 w 77"/>
              <a:gd name="T81" fmla="*/ 2147483646 h 57"/>
              <a:gd name="T82" fmla="*/ 2147483646 w 77"/>
              <a:gd name="T83" fmla="*/ 2147483646 h 57"/>
              <a:gd name="T84" fmla="*/ 2147483646 w 77"/>
              <a:gd name="T85" fmla="*/ 2147483646 h 57"/>
              <a:gd name="T86" fmla="*/ 2147483646 w 77"/>
              <a:gd name="T87" fmla="*/ 2147483646 h 57"/>
              <a:gd name="T88" fmla="*/ 2147483646 w 77"/>
              <a:gd name="T89" fmla="*/ 2147483646 h 57"/>
              <a:gd name="T90" fmla="*/ 2147483646 w 77"/>
              <a:gd name="T91" fmla="*/ 2147483646 h 57"/>
              <a:gd name="T92" fmla="*/ 2147483646 w 77"/>
              <a:gd name="T93" fmla="*/ 2147483646 h 57"/>
              <a:gd name="T94" fmla="*/ 2147483646 w 77"/>
              <a:gd name="T95" fmla="*/ 2147483646 h 57"/>
              <a:gd name="T96" fmla="*/ 2147483646 w 77"/>
              <a:gd name="T97" fmla="*/ 0 h 57"/>
              <a:gd name="T98" fmla="*/ 2147483646 w 77"/>
              <a:gd name="T99" fmla="*/ 0 h 57"/>
              <a:gd name="T100" fmla="*/ 2147483646 w 77"/>
              <a:gd name="T101" fmla="*/ 0 h 57"/>
              <a:gd name="T102" fmla="*/ 2147483646 w 77"/>
              <a:gd name="T103" fmla="*/ 0 h 57"/>
              <a:gd name="T104" fmla="*/ 2147483646 w 77"/>
              <a:gd name="T105" fmla="*/ 2147483646 h 57"/>
              <a:gd name="T106" fmla="*/ 2147483646 w 77"/>
              <a:gd name="T107" fmla="*/ 2147483646 h 57"/>
              <a:gd name="T108" fmla="*/ 2147483646 w 77"/>
              <a:gd name="T109" fmla="*/ 2147483646 h 57"/>
              <a:gd name="T110" fmla="*/ 2147483646 w 77"/>
              <a:gd name="T111" fmla="*/ 2147483646 h 57"/>
              <a:gd name="T112" fmla="*/ 2147483646 w 77"/>
              <a:gd name="T113" fmla="*/ 2147483646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88248" name="Freeform 183"/>
          <p:cNvSpPr>
            <a:spLocks/>
          </p:cNvSpPr>
          <p:nvPr/>
        </p:nvSpPr>
        <p:spPr bwMode="auto">
          <a:xfrm>
            <a:off x="6189663" y="4286250"/>
            <a:ext cx="107950" cy="90488"/>
          </a:xfrm>
          <a:custGeom>
            <a:avLst/>
            <a:gdLst>
              <a:gd name="T0" fmla="*/ 2147483646 w 77"/>
              <a:gd name="T1" fmla="*/ 2147483646 h 57"/>
              <a:gd name="T2" fmla="*/ 0 w 77"/>
              <a:gd name="T3" fmla="*/ 2147483646 h 57"/>
              <a:gd name="T4" fmla="*/ 0 w 77"/>
              <a:gd name="T5" fmla="*/ 2147483646 h 57"/>
              <a:gd name="T6" fmla="*/ 2147483646 w 77"/>
              <a:gd name="T7" fmla="*/ 2147483646 h 57"/>
              <a:gd name="T8" fmla="*/ 2147483646 w 77"/>
              <a:gd name="T9" fmla="*/ 2147483646 h 57"/>
              <a:gd name="T10" fmla="*/ 2147483646 w 77"/>
              <a:gd name="T11" fmla="*/ 2147483646 h 57"/>
              <a:gd name="T12" fmla="*/ 2147483646 w 77"/>
              <a:gd name="T13" fmla="*/ 2147483646 h 57"/>
              <a:gd name="T14" fmla="*/ 2147483646 w 77"/>
              <a:gd name="T15" fmla="*/ 2147483646 h 57"/>
              <a:gd name="T16" fmla="*/ 2147483646 w 77"/>
              <a:gd name="T17" fmla="*/ 2147483646 h 57"/>
              <a:gd name="T18" fmla="*/ 2147483646 w 77"/>
              <a:gd name="T19" fmla="*/ 2147483646 h 57"/>
              <a:gd name="T20" fmla="*/ 2147483646 w 77"/>
              <a:gd name="T21" fmla="*/ 2147483646 h 57"/>
              <a:gd name="T22" fmla="*/ 2147483646 w 77"/>
              <a:gd name="T23" fmla="*/ 2147483646 h 57"/>
              <a:gd name="T24" fmla="*/ 2147483646 w 77"/>
              <a:gd name="T25" fmla="*/ 2147483646 h 57"/>
              <a:gd name="T26" fmla="*/ 2147483646 w 77"/>
              <a:gd name="T27" fmla="*/ 2147483646 h 57"/>
              <a:gd name="T28" fmla="*/ 2147483646 w 77"/>
              <a:gd name="T29" fmla="*/ 2147483646 h 57"/>
              <a:gd name="T30" fmla="*/ 2147483646 w 77"/>
              <a:gd name="T31" fmla="*/ 2147483646 h 57"/>
              <a:gd name="T32" fmla="*/ 2147483646 w 77"/>
              <a:gd name="T33" fmla="*/ 2147483646 h 57"/>
              <a:gd name="T34" fmla="*/ 2147483646 w 77"/>
              <a:gd name="T35" fmla="*/ 2147483646 h 57"/>
              <a:gd name="T36" fmla="*/ 2147483646 w 77"/>
              <a:gd name="T37" fmla="*/ 2147483646 h 57"/>
              <a:gd name="T38" fmla="*/ 2147483646 w 77"/>
              <a:gd name="T39" fmla="*/ 2147483646 h 57"/>
              <a:gd name="T40" fmla="*/ 2147483646 w 77"/>
              <a:gd name="T41" fmla="*/ 2147483646 h 57"/>
              <a:gd name="T42" fmla="*/ 2147483646 w 77"/>
              <a:gd name="T43" fmla="*/ 2147483646 h 57"/>
              <a:gd name="T44" fmla="*/ 2147483646 w 77"/>
              <a:gd name="T45" fmla="*/ 2147483646 h 57"/>
              <a:gd name="T46" fmla="*/ 2147483646 w 77"/>
              <a:gd name="T47" fmla="*/ 2147483646 h 57"/>
              <a:gd name="T48" fmla="*/ 2147483646 w 77"/>
              <a:gd name="T49" fmla="*/ 2147483646 h 57"/>
              <a:gd name="T50" fmla="*/ 2147483646 w 77"/>
              <a:gd name="T51" fmla="*/ 2147483646 h 57"/>
              <a:gd name="T52" fmla="*/ 2147483646 w 77"/>
              <a:gd name="T53" fmla="*/ 2147483646 h 57"/>
              <a:gd name="T54" fmla="*/ 2147483646 w 77"/>
              <a:gd name="T55" fmla="*/ 2147483646 h 57"/>
              <a:gd name="T56" fmla="*/ 2147483646 w 77"/>
              <a:gd name="T57" fmla="*/ 2147483646 h 57"/>
              <a:gd name="T58" fmla="*/ 2147483646 w 77"/>
              <a:gd name="T59" fmla="*/ 2147483646 h 57"/>
              <a:gd name="T60" fmla="*/ 2147483646 w 77"/>
              <a:gd name="T61" fmla="*/ 2147483646 h 57"/>
              <a:gd name="T62" fmla="*/ 2147483646 w 77"/>
              <a:gd name="T63" fmla="*/ 2147483646 h 57"/>
              <a:gd name="T64" fmla="*/ 2147483646 w 77"/>
              <a:gd name="T65" fmla="*/ 2147483646 h 57"/>
              <a:gd name="T66" fmla="*/ 2147483646 w 77"/>
              <a:gd name="T67" fmla="*/ 2147483646 h 57"/>
              <a:gd name="T68" fmla="*/ 2147483646 w 77"/>
              <a:gd name="T69" fmla="*/ 2147483646 h 57"/>
              <a:gd name="T70" fmla="*/ 2147483646 w 77"/>
              <a:gd name="T71" fmla="*/ 2147483646 h 57"/>
              <a:gd name="T72" fmla="*/ 2147483646 w 77"/>
              <a:gd name="T73" fmla="*/ 2147483646 h 57"/>
              <a:gd name="T74" fmla="*/ 2147483646 w 77"/>
              <a:gd name="T75" fmla="*/ 2147483646 h 57"/>
              <a:gd name="T76" fmla="*/ 2147483646 w 77"/>
              <a:gd name="T77" fmla="*/ 2147483646 h 57"/>
              <a:gd name="T78" fmla="*/ 2147483646 w 77"/>
              <a:gd name="T79" fmla="*/ 2147483646 h 57"/>
              <a:gd name="T80" fmla="*/ 2147483646 w 77"/>
              <a:gd name="T81" fmla="*/ 2147483646 h 57"/>
              <a:gd name="T82" fmla="*/ 2147483646 w 77"/>
              <a:gd name="T83" fmla="*/ 2147483646 h 57"/>
              <a:gd name="T84" fmla="*/ 2147483646 w 77"/>
              <a:gd name="T85" fmla="*/ 2147483646 h 57"/>
              <a:gd name="T86" fmla="*/ 2147483646 w 77"/>
              <a:gd name="T87" fmla="*/ 2147483646 h 57"/>
              <a:gd name="T88" fmla="*/ 2147483646 w 77"/>
              <a:gd name="T89" fmla="*/ 2147483646 h 57"/>
              <a:gd name="T90" fmla="*/ 2147483646 w 77"/>
              <a:gd name="T91" fmla="*/ 2147483646 h 57"/>
              <a:gd name="T92" fmla="*/ 2147483646 w 77"/>
              <a:gd name="T93" fmla="*/ 2147483646 h 57"/>
              <a:gd name="T94" fmla="*/ 2147483646 w 77"/>
              <a:gd name="T95" fmla="*/ 2147483646 h 57"/>
              <a:gd name="T96" fmla="*/ 2147483646 w 77"/>
              <a:gd name="T97" fmla="*/ 0 h 57"/>
              <a:gd name="T98" fmla="*/ 2147483646 w 77"/>
              <a:gd name="T99" fmla="*/ 0 h 57"/>
              <a:gd name="T100" fmla="*/ 2147483646 w 77"/>
              <a:gd name="T101" fmla="*/ 0 h 57"/>
              <a:gd name="T102" fmla="*/ 2147483646 w 77"/>
              <a:gd name="T103" fmla="*/ 0 h 57"/>
              <a:gd name="T104" fmla="*/ 2147483646 w 77"/>
              <a:gd name="T105" fmla="*/ 2147483646 h 57"/>
              <a:gd name="T106" fmla="*/ 2147483646 w 77"/>
              <a:gd name="T107" fmla="*/ 2147483646 h 57"/>
              <a:gd name="T108" fmla="*/ 2147483646 w 77"/>
              <a:gd name="T109" fmla="*/ 2147483646 h 57"/>
              <a:gd name="T110" fmla="*/ 2147483646 w 77"/>
              <a:gd name="T111" fmla="*/ 2147483646 h 57"/>
              <a:gd name="T112" fmla="*/ 2147483646 w 77"/>
              <a:gd name="T113" fmla="*/ 2147483646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88249" name="Freeform 184"/>
          <p:cNvSpPr>
            <a:spLocks/>
          </p:cNvSpPr>
          <p:nvPr/>
        </p:nvSpPr>
        <p:spPr bwMode="auto">
          <a:xfrm>
            <a:off x="6199188" y="4233863"/>
            <a:ext cx="112712" cy="57150"/>
          </a:xfrm>
          <a:custGeom>
            <a:avLst/>
            <a:gdLst>
              <a:gd name="T0" fmla="*/ 2147483646 w 80"/>
              <a:gd name="T1" fmla="*/ 2147483646 h 36"/>
              <a:gd name="T2" fmla="*/ 2147483646 w 80"/>
              <a:gd name="T3" fmla="*/ 2147483646 h 36"/>
              <a:gd name="T4" fmla="*/ 2147483646 w 80"/>
              <a:gd name="T5" fmla="*/ 2147483646 h 36"/>
              <a:gd name="T6" fmla="*/ 2147483646 w 80"/>
              <a:gd name="T7" fmla="*/ 2147483646 h 36"/>
              <a:gd name="T8" fmla="*/ 2147483646 w 80"/>
              <a:gd name="T9" fmla="*/ 2147483646 h 36"/>
              <a:gd name="T10" fmla="*/ 2147483646 w 80"/>
              <a:gd name="T11" fmla="*/ 2147483646 h 36"/>
              <a:gd name="T12" fmla="*/ 2147483646 w 80"/>
              <a:gd name="T13" fmla="*/ 2147483646 h 36"/>
              <a:gd name="T14" fmla="*/ 0 w 80"/>
              <a:gd name="T15" fmla="*/ 2147483646 h 36"/>
              <a:gd name="T16" fmla="*/ 0 w 80"/>
              <a:gd name="T17" fmla="*/ 2147483646 h 36"/>
              <a:gd name="T18" fmla="*/ 2147483646 w 80"/>
              <a:gd name="T19" fmla="*/ 2147483646 h 36"/>
              <a:gd name="T20" fmla="*/ 2147483646 w 80"/>
              <a:gd name="T21" fmla="*/ 2147483646 h 36"/>
              <a:gd name="T22" fmla="*/ 2147483646 w 80"/>
              <a:gd name="T23" fmla="*/ 2147483646 h 36"/>
              <a:gd name="T24" fmla="*/ 2147483646 w 80"/>
              <a:gd name="T25" fmla="*/ 2147483646 h 36"/>
              <a:gd name="T26" fmla="*/ 2147483646 w 80"/>
              <a:gd name="T27" fmla="*/ 2147483646 h 36"/>
              <a:gd name="T28" fmla="*/ 2147483646 w 80"/>
              <a:gd name="T29" fmla="*/ 2147483646 h 36"/>
              <a:gd name="T30" fmla="*/ 2147483646 w 80"/>
              <a:gd name="T31" fmla="*/ 2147483646 h 36"/>
              <a:gd name="T32" fmla="*/ 2147483646 w 80"/>
              <a:gd name="T33" fmla="*/ 2147483646 h 36"/>
              <a:gd name="T34" fmla="*/ 2147483646 w 80"/>
              <a:gd name="T35" fmla="*/ 2147483646 h 36"/>
              <a:gd name="T36" fmla="*/ 2147483646 w 80"/>
              <a:gd name="T37" fmla="*/ 2147483646 h 36"/>
              <a:gd name="T38" fmla="*/ 2147483646 w 80"/>
              <a:gd name="T39" fmla="*/ 2147483646 h 36"/>
              <a:gd name="T40" fmla="*/ 2147483646 w 80"/>
              <a:gd name="T41" fmla="*/ 2147483646 h 36"/>
              <a:gd name="T42" fmla="*/ 2147483646 w 80"/>
              <a:gd name="T43" fmla="*/ 2147483646 h 36"/>
              <a:gd name="T44" fmla="*/ 2147483646 w 80"/>
              <a:gd name="T45" fmla="*/ 2147483646 h 36"/>
              <a:gd name="T46" fmla="*/ 2147483646 w 80"/>
              <a:gd name="T47" fmla="*/ 2147483646 h 36"/>
              <a:gd name="T48" fmla="*/ 2147483646 w 80"/>
              <a:gd name="T49" fmla="*/ 2147483646 h 36"/>
              <a:gd name="T50" fmla="*/ 2147483646 w 80"/>
              <a:gd name="T51" fmla="*/ 2147483646 h 36"/>
              <a:gd name="T52" fmla="*/ 2147483646 w 80"/>
              <a:gd name="T53" fmla="*/ 2147483646 h 36"/>
              <a:gd name="T54" fmla="*/ 2147483646 w 80"/>
              <a:gd name="T55" fmla="*/ 2147483646 h 36"/>
              <a:gd name="T56" fmla="*/ 2147483646 w 80"/>
              <a:gd name="T57" fmla="*/ 2147483646 h 36"/>
              <a:gd name="T58" fmla="*/ 2147483646 w 80"/>
              <a:gd name="T59" fmla="*/ 2147483646 h 36"/>
              <a:gd name="T60" fmla="*/ 2147483646 w 80"/>
              <a:gd name="T61" fmla="*/ 2147483646 h 36"/>
              <a:gd name="T62" fmla="*/ 2147483646 w 80"/>
              <a:gd name="T63" fmla="*/ 2147483646 h 36"/>
              <a:gd name="T64" fmla="*/ 2147483646 w 80"/>
              <a:gd name="T65" fmla="*/ 2147483646 h 36"/>
              <a:gd name="T66" fmla="*/ 2147483646 w 80"/>
              <a:gd name="T67" fmla="*/ 2147483646 h 36"/>
              <a:gd name="T68" fmla="*/ 2147483646 w 80"/>
              <a:gd name="T69" fmla="*/ 2147483646 h 36"/>
              <a:gd name="T70" fmla="*/ 2147483646 w 80"/>
              <a:gd name="T71" fmla="*/ 2147483646 h 36"/>
              <a:gd name="T72" fmla="*/ 2147483646 w 80"/>
              <a:gd name="T73" fmla="*/ 2147483646 h 36"/>
              <a:gd name="T74" fmla="*/ 2147483646 w 80"/>
              <a:gd name="T75" fmla="*/ 0 h 36"/>
              <a:gd name="T76" fmla="*/ 2147483646 w 80"/>
              <a:gd name="T77" fmla="*/ 0 h 36"/>
              <a:gd name="T78" fmla="*/ 2147483646 w 80"/>
              <a:gd name="T79" fmla="*/ 0 h 36"/>
              <a:gd name="T80" fmla="*/ 2147483646 w 80"/>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0" name="Freeform 185"/>
          <p:cNvSpPr>
            <a:spLocks/>
          </p:cNvSpPr>
          <p:nvPr/>
        </p:nvSpPr>
        <p:spPr bwMode="auto">
          <a:xfrm>
            <a:off x="6199188" y="4233863"/>
            <a:ext cx="112712" cy="57150"/>
          </a:xfrm>
          <a:custGeom>
            <a:avLst/>
            <a:gdLst>
              <a:gd name="T0" fmla="*/ 2147483646 w 80"/>
              <a:gd name="T1" fmla="*/ 2147483646 h 36"/>
              <a:gd name="T2" fmla="*/ 2147483646 w 80"/>
              <a:gd name="T3" fmla="*/ 2147483646 h 36"/>
              <a:gd name="T4" fmla="*/ 2147483646 w 80"/>
              <a:gd name="T5" fmla="*/ 2147483646 h 36"/>
              <a:gd name="T6" fmla="*/ 2147483646 w 80"/>
              <a:gd name="T7" fmla="*/ 2147483646 h 36"/>
              <a:gd name="T8" fmla="*/ 2147483646 w 80"/>
              <a:gd name="T9" fmla="*/ 2147483646 h 36"/>
              <a:gd name="T10" fmla="*/ 2147483646 w 80"/>
              <a:gd name="T11" fmla="*/ 2147483646 h 36"/>
              <a:gd name="T12" fmla="*/ 2147483646 w 80"/>
              <a:gd name="T13" fmla="*/ 2147483646 h 36"/>
              <a:gd name="T14" fmla="*/ 0 w 80"/>
              <a:gd name="T15" fmla="*/ 2147483646 h 36"/>
              <a:gd name="T16" fmla="*/ 0 w 80"/>
              <a:gd name="T17" fmla="*/ 2147483646 h 36"/>
              <a:gd name="T18" fmla="*/ 2147483646 w 80"/>
              <a:gd name="T19" fmla="*/ 2147483646 h 36"/>
              <a:gd name="T20" fmla="*/ 2147483646 w 80"/>
              <a:gd name="T21" fmla="*/ 2147483646 h 36"/>
              <a:gd name="T22" fmla="*/ 2147483646 w 80"/>
              <a:gd name="T23" fmla="*/ 2147483646 h 36"/>
              <a:gd name="T24" fmla="*/ 2147483646 w 80"/>
              <a:gd name="T25" fmla="*/ 2147483646 h 36"/>
              <a:gd name="T26" fmla="*/ 2147483646 w 80"/>
              <a:gd name="T27" fmla="*/ 2147483646 h 36"/>
              <a:gd name="T28" fmla="*/ 2147483646 w 80"/>
              <a:gd name="T29" fmla="*/ 2147483646 h 36"/>
              <a:gd name="T30" fmla="*/ 2147483646 w 80"/>
              <a:gd name="T31" fmla="*/ 2147483646 h 36"/>
              <a:gd name="T32" fmla="*/ 2147483646 w 80"/>
              <a:gd name="T33" fmla="*/ 2147483646 h 36"/>
              <a:gd name="T34" fmla="*/ 2147483646 w 80"/>
              <a:gd name="T35" fmla="*/ 2147483646 h 36"/>
              <a:gd name="T36" fmla="*/ 2147483646 w 80"/>
              <a:gd name="T37" fmla="*/ 2147483646 h 36"/>
              <a:gd name="T38" fmla="*/ 2147483646 w 80"/>
              <a:gd name="T39" fmla="*/ 2147483646 h 36"/>
              <a:gd name="T40" fmla="*/ 2147483646 w 80"/>
              <a:gd name="T41" fmla="*/ 2147483646 h 36"/>
              <a:gd name="T42" fmla="*/ 2147483646 w 80"/>
              <a:gd name="T43" fmla="*/ 2147483646 h 36"/>
              <a:gd name="T44" fmla="*/ 2147483646 w 80"/>
              <a:gd name="T45" fmla="*/ 2147483646 h 36"/>
              <a:gd name="T46" fmla="*/ 2147483646 w 80"/>
              <a:gd name="T47" fmla="*/ 2147483646 h 36"/>
              <a:gd name="T48" fmla="*/ 2147483646 w 80"/>
              <a:gd name="T49" fmla="*/ 2147483646 h 36"/>
              <a:gd name="T50" fmla="*/ 2147483646 w 80"/>
              <a:gd name="T51" fmla="*/ 2147483646 h 36"/>
              <a:gd name="T52" fmla="*/ 2147483646 w 80"/>
              <a:gd name="T53" fmla="*/ 2147483646 h 36"/>
              <a:gd name="T54" fmla="*/ 2147483646 w 80"/>
              <a:gd name="T55" fmla="*/ 2147483646 h 36"/>
              <a:gd name="T56" fmla="*/ 2147483646 w 80"/>
              <a:gd name="T57" fmla="*/ 2147483646 h 36"/>
              <a:gd name="T58" fmla="*/ 2147483646 w 80"/>
              <a:gd name="T59" fmla="*/ 2147483646 h 36"/>
              <a:gd name="T60" fmla="*/ 2147483646 w 80"/>
              <a:gd name="T61" fmla="*/ 2147483646 h 36"/>
              <a:gd name="T62" fmla="*/ 2147483646 w 80"/>
              <a:gd name="T63" fmla="*/ 2147483646 h 36"/>
              <a:gd name="T64" fmla="*/ 2147483646 w 80"/>
              <a:gd name="T65" fmla="*/ 2147483646 h 36"/>
              <a:gd name="T66" fmla="*/ 2147483646 w 80"/>
              <a:gd name="T67" fmla="*/ 2147483646 h 36"/>
              <a:gd name="T68" fmla="*/ 2147483646 w 80"/>
              <a:gd name="T69" fmla="*/ 2147483646 h 36"/>
              <a:gd name="T70" fmla="*/ 2147483646 w 80"/>
              <a:gd name="T71" fmla="*/ 2147483646 h 36"/>
              <a:gd name="T72" fmla="*/ 2147483646 w 80"/>
              <a:gd name="T73" fmla="*/ 2147483646 h 36"/>
              <a:gd name="T74" fmla="*/ 2147483646 w 80"/>
              <a:gd name="T75" fmla="*/ 0 h 36"/>
              <a:gd name="T76" fmla="*/ 2147483646 w 80"/>
              <a:gd name="T77" fmla="*/ 0 h 36"/>
              <a:gd name="T78" fmla="*/ 2147483646 w 80"/>
              <a:gd name="T79" fmla="*/ 0 h 36"/>
              <a:gd name="T80" fmla="*/ 2147483646 w 80"/>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path>
            </a:pathLst>
          </a:custGeom>
          <a:solidFill>
            <a:srgbClr val="FFFF00"/>
          </a:solidFill>
          <a:ln w="4763">
            <a:solidFill>
              <a:srgbClr val="990000"/>
            </a:solidFill>
            <a:round/>
            <a:headEnd/>
            <a:tailEnd/>
          </a:ln>
        </p:spPr>
        <p:txBody>
          <a:bodyPr/>
          <a:lstStyle/>
          <a:p>
            <a:endParaRPr lang="en-US"/>
          </a:p>
        </p:txBody>
      </p:sp>
      <p:sp>
        <p:nvSpPr>
          <p:cNvPr id="88251" name="Freeform 186"/>
          <p:cNvSpPr>
            <a:spLocks/>
          </p:cNvSpPr>
          <p:nvPr/>
        </p:nvSpPr>
        <p:spPr bwMode="auto">
          <a:xfrm>
            <a:off x="6310313" y="4198938"/>
            <a:ext cx="57150" cy="77787"/>
          </a:xfrm>
          <a:custGeom>
            <a:avLst/>
            <a:gdLst>
              <a:gd name="T0" fmla="*/ 2147483646 w 40"/>
              <a:gd name="T1" fmla="*/ 2147483646 h 49"/>
              <a:gd name="T2" fmla="*/ 2147483646 w 40"/>
              <a:gd name="T3" fmla="*/ 2147483646 h 49"/>
              <a:gd name="T4" fmla="*/ 2147483646 w 40"/>
              <a:gd name="T5" fmla="*/ 2147483646 h 49"/>
              <a:gd name="T6" fmla="*/ 0 w 40"/>
              <a:gd name="T7" fmla="*/ 2147483646 h 49"/>
              <a:gd name="T8" fmla="*/ 0 w 40"/>
              <a:gd name="T9" fmla="*/ 2147483646 h 49"/>
              <a:gd name="T10" fmla="*/ 0 w 40"/>
              <a:gd name="T11" fmla="*/ 2147483646 h 49"/>
              <a:gd name="T12" fmla="*/ 0 w 40"/>
              <a:gd name="T13" fmla="*/ 2147483646 h 49"/>
              <a:gd name="T14" fmla="*/ 0 w 40"/>
              <a:gd name="T15" fmla="*/ 2147483646 h 49"/>
              <a:gd name="T16" fmla="*/ 2147483646 w 40"/>
              <a:gd name="T17" fmla="*/ 2147483646 h 49"/>
              <a:gd name="T18" fmla="*/ 2147483646 w 40"/>
              <a:gd name="T19" fmla="*/ 2147483646 h 49"/>
              <a:gd name="T20" fmla="*/ 2147483646 w 40"/>
              <a:gd name="T21" fmla="*/ 2147483646 h 49"/>
              <a:gd name="T22" fmla="*/ 2147483646 w 40"/>
              <a:gd name="T23" fmla="*/ 2147483646 h 49"/>
              <a:gd name="T24" fmla="*/ 2147483646 w 40"/>
              <a:gd name="T25" fmla="*/ 2147483646 h 49"/>
              <a:gd name="T26" fmla="*/ 2147483646 w 40"/>
              <a:gd name="T27" fmla="*/ 2147483646 h 49"/>
              <a:gd name="T28" fmla="*/ 2147483646 w 40"/>
              <a:gd name="T29" fmla="*/ 2147483646 h 49"/>
              <a:gd name="T30" fmla="*/ 2147483646 w 40"/>
              <a:gd name="T31" fmla="*/ 2147483646 h 49"/>
              <a:gd name="T32" fmla="*/ 2147483646 w 40"/>
              <a:gd name="T33" fmla="*/ 2147483646 h 49"/>
              <a:gd name="T34" fmla="*/ 2147483646 w 40"/>
              <a:gd name="T35" fmla="*/ 2147483646 h 49"/>
              <a:gd name="T36" fmla="*/ 2147483646 w 40"/>
              <a:gd name="T37" fmla="*/ 2147483646 h 49"/>
              <a:gd name="T38" fmla="*/ 2147483646 w 40"/>
              <a:gd name="T39" fmla="*/ 2147483646 h 49"/>
              <a:gd name="T40" fmla="*/ 2147483646 w 40"/>
              <a:gd name="T41" fmla="*/ 2147483646 h 49"/>
              <a:gd name="T42" fmla="*/ 2147483646 w 40"/>
              <a:gd name="T43" fmla="*/ 2147483646 h 49"/>
              <a:gd name="T44" fmla="*/ 2147483646 w 40"/>
              <a:gd name="T45" fmla="*/ 2147483646 h 49"/>
              <a:gd name="T46" fmla="*/ 2147483646 w 40"/>
              <a:gd name="T47" fmla="*/ 2147483646 h 49"/>
              <a:gd name="T48" fmla="*/ 2147483646 w 40"/>
              <a:gd name="T49" fmla="*/ 2147483646 h 49"/>
              <a:gd name="T50" fmla="*/ 2147483646 w 40"/>
              <a:gd name="T51" fmla="*/ 2147483646 h 49"/>
              <a:gd name="T52" fmla="*/ 2147483646 w 40"/>
              <a:gd name="T53" fmla="*/ 2147483646 h 49"/>
              <a:gd name="T54" fmla="*/ 2147483646 w 40"/>
              <a:gd name="T55" fmla="*/ 2147483646 h 49"/>
              <a:gd name="T56" fmla="*/ 2147483646 w 40"/>
              <a:gd name="T57" fmla="*/ 2147483646 h 49"/>
              <a:gd name="T58" fmla="*/ 2147483646 w 40"/>
              <a:gd name="T59" fmla="*/ 2147483646 h 49"/>
              <a:gd name="T60" fmla="*/ 2147483646 w 40"/>
              <a:gd name="T61" fmla="*/ 2147483646 h 49"/>
              <a:gd name="T62" fmla="*/ 2147483646 w 40"/>
              <a:gd name="T63" fmla="*/ 2147483646 h 49"/>
              <a:gd name="T64" fmla="*/ 2147483646 w 40"/>
              <a:gd name="T65" fmla="*/ 2147483646 h 49"/>
              <a:gd name="T66" fmla="*/ 2147483646 w 40"/>
              <a:gd name="T67" fmla="*/ 2147483646 h 49"/>
              <a:gd name="T68" fmla="*/ 2147483646 w 40"/>
              <a:gd name="T69" fmla="*/ 2147483646 h 49"/>
              <a:gd name="T70" fmla="*/ 2147483646 w 40"/>
              <a:gd name="T71" fmla="*/ 2147483646 h 49"/>
              <a:gd name="T72" fmla="*/ 2147483646 w 40"/>
              <a:gd name="T73" fmla="*/ 2147483646 h 49"/>
              <a:gd name="T74" fmla="*/ 2147483646 w 40"/>
              <a:gd name="T75" fmla="*/ 2147483646 h 49"/>
              <a:gd name="T76" fmla="*/ 2147483646 w 40"/>
              <a:gd name="T77" fmla="*/ 2147483646 h 49"/>
              <a:gd name="T78" fmla="*/ 2147483646 w 40"/>
              <a:gd name="T79" fmla="*/ 2147483646 h 49"/>
              <a:gd name="T80" fmla="*/ 2147483646 w 40"/>
              <a:gd name="T81" fmla="*/ 2147483646 h 49"/>
              <a:gd name="T82" fmla="*/ 2147483646 w 40"/>
              <a:gd name="T83" fmla="*/ 0 h 49"/>
              <a:gd name="T84" fmla="*/ 2147483646 w 40"/>
              <a:gd name="T85" fmla="*/ 2147483646 h 49"/>
              <a:gd name="T86" fmla="*/ 2147483646 w 40"/>
              <a:gd name="T87" fmla="*/ 2147483646 h 49"/>
              <a:gd name="T88" fmla="*/ 2147483646 w 40"/>
              <a:gd name="T89" fmla="*/ 2147483646 h 49"/>
              <a:gd name="T90" fmla="*/ 2147483646 w 40"/>
              <a:gd name="T91" fmla="*/ 2147483646 h 49"/>
              <a:gd name="T92" fmla="*/ 2147483646 w 40"/>
              <a:gd name="T93" fmla="*/ 2147483646 h 49"/>
              <a:gd name="T94" fmla="*/ 2147483646 w 40"/>
              <a:gd name="T95" fmla="*/ 2147483646 h 49"/>
              <a:gd name="T96" fmla="*/ 2147483646 w 4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2" name="Freeform 187"/>
          <p:cNvSpPr>
            <a:spLocks/>
          </p:cNvSpPr>
          <p:nvPr/>
        </p:nvSpPr>
        <p:spPr bwMode="auto">
          <a:xfrm>
            <a:off x="6310313" y="4198938"/>
            <a:ext cx="57150" cy="77787"/>
          </a:xfrm>
          <a:custGeom>
            <a:avLst/>
            <a:gdLst>
              <a:gd name="T0" fmla="*/ 2147483646 w 40"/>
              <a:gd name="T1" fmla="*/ 2147483646 h 49"/>
              <a:gd name="T2" fmla="*/ 2147483646 w 40"/>
              <a:gd name="T3" fmla="*/ 2147483646 h 49"/>
              <a:gd name="T4" fmla="*/ 2147483646 w 40"/>
              <a:gd name="T5" fmla="*/ 2147483646 h 49"/>
              <a:gd name="T6" fmla="*/ 0 w 40"/>
              <a:gd name="T7" fmla="*/ 2147483646 h 49"/>
              <a:gd name="T8" fmla="*/ 0 w 40"/>
              <a:gd name="T9" fmla="*/ 2147483646 h 49"/>
              <a:gd name="T10" fmla="*/ 0 w 40"/>
              <a:gd name="T11" fmla="*/ 2147483646 h 49"/>
              <a:gd name="T12" fmla="*/ 0 w 40"/>
              <a:gd name="T13" fmla="*/ 2147483646 h 49"/>
              <a:gd name="T14" fmla="*/ 0 w 40"/>
              <a:gd name="T15" fmla="*/ 2147483646 h 49"/>
              <a:gd name="T16" fmla="*/ 2147483646 w 40"/>
              <a:gd name="T17" fmla="*/ 2147483646 h 49"/>
              <a:gd name="T18" fmla="*/ 2147483646 w 40"/>
              <a:gd name="T19" fmla="*/ 2147483646 h 49"/>
              <a:gd name="T20" fmla="*/ 2147483646 w 40"/>
              <a:gd name="T21" fmla="*/ 2147483646 h 49"/>
              <a:gd name="T22" fmla="*/ 2147483646 w 40"/>
              <a:gd name="T23" fmla="*/ 2147483646 h 49"/>
              <a:gd name="T24" fmla="*/ 2147483646 w 40"/>
              <a:gd name="T25" fmla="*/ 2147483646 h 49"/>
              <a:gd name="T26" fmla="*/ 2147483646 w 40"/>
              <a:gd name="T27" fmla="*/ 2147483646 h 49"/>
              <a:gd name="T28" fmla="*/ 2147483646 w 40"/>
              <a:gd name="T29" fmla="*/ 2147483646 h 49"/>
              <a:gd name="T30" fmla="*/ 2147483646 w 40"/>
              <a:gd name="T31" fmla="*/ 2147483646 h 49"/>
              <a:gd name="T32" fmla="*/ 2147483646 w 40"/>
              <a:gd name="T33" fmla="*/ 2147483646 h 49"/>
              <a:gd name="T34" fmla="*/ 2147483646 w 40"/>
              <a:gd name="T35" fmla="*/ 2147483646 h 49"/>
              <a:gd name="T36" fmla="*/ 2147483646 w 40"/>
              <a:gd name="T37" fmla="*/ 2147483646 h 49"/>
              <a:gd name="T38" fmla="*/ 2147483646 w 40"/>
              <a:gd name="T39" fmla="*/ 2147483646 h 49"/>
              <a:gd name="T40" fmla="*/ 2147483646 w 40"/>
              <a:gd name="T41" fmla="*/ 2147483646 h 49"/>
              <a:gd name="T42" fmla="*/ 2147483646 w 40"/>
              <a:gd name="T43" fmla="*/ 2147483646 h 49"/>
              <a:gd name="T44" fmla="*/ 2147483646 w 40"/>
              <a:gd name="T45" fmla="*/ 2147483646 h 49"/>
              <a:gd name="T46" fmla="*/ 2147483646 w 40"/>
              <a:gd name="T47" fmla="*/ 2147483646 h 49"/>
              <a:gd name="T48" fmla="*/ 2147483646 w 40"/>
              <a:gd name="T49" fmla="*/ 2147483646 h 49"/>
              <a:gd name="T50" fmla="*/ 2147483646 w 40"/>
              <a:gd name="T51" fmla="*/ 2147483646 h 49"/>
              <a:gd name="T52" fmla="*/ 2147483646 w 40"/>
              <a:gd name="T53" fmla="*/ 2147483646 h 49"/>
              <a:gd name="T54" fmla="*/ 2147483646 w 40"/>
              <a:gd name="T55" fmla="*/ 2147483646 h 49"/>
              <a:gd name="T56" fmla="*/ 2147483646 w 40"/>
              <a:gd name="T57" fmla="*/ 2147483646 h 49"/>
              <a:gd name="T58" fmla="*/ 2147483646 w 40"/>
              <a:gd name="T59" fmla="*/ 2147483646 h 49"/>
              <a:gd name="T60" fmla="*/ 2147483646 w 40"/>
              <a:gd name="T61" fmla="*/ 2147483646 h 49"/>
              <a:gd name="T62" fmla="*/ 2147483646 w 40"/>
              <a:gd name="T63" fmla="*/ 2147483646 h 49"/>
              <a:gd name="T64" fmla="*/ 2147483646 w 40"/>
              <a:gd name="T65" fmla="*/ 2147483646 h 49"/>
              <a:gd name="T66" fmla="*/ 2147483646 w 40"/>
              <a:gd name="T67" fmla="*/ 2147483646 h 49"/>
              <a:gd name="T68" fmla="*/ 2147483646 w 40"/>
              <a:gd name="T69" fmla="*/ 2147483646 h 49"/>
              <a:gd name="T70" fmla="*/ 2147483646 w 40"/>
              <a:gd name="T71" fmla="*/ 2147483646 h 49"/>
              <a:gd name="T72" fmla="*/ 2147483646 w 40"/>
              <a:gd name="T73" fmla="*/ 2147483646 h 49"/>
              <a:gd name="T74" fmla="*/ 2147483646 w 40"/>
              <a:gd name="T75" fmla="*/ 2147483646 h 49"/>
              <a:gd name="T76" fmla="*/ 2147483646 w 40"/>
              <a:gd name="T77" fmla="*/ 2147483646 h 49"/>
              <a:gd name="T78" fmla="*/ 2147483646 w 40"/>
              <a:gd name="T79" fmla="*/ 2147483646 h 49"/>
              <a:gd name="T80" fmla="*/ 2147483646 w 40"/>
              <a:gd name="T81" fmla="*/ 2147483646 h 49"/>
              <a:gd name="T82" fmla="*/ 2147483646 w 40"/>
              <a:gd name="T83" fmla="*/ 0 h 49"/>
              <a:gd name="T84" fmla="*/ 2147483646 w 40"/>
              <a:gd name="T85" fmla="*/ 2147483646 h 49"/>
              <a:gd name="T86" fmla="*/ 2147483646 w 40"/>
              <a:gd name="T87" fmla="*/ 2147483646 h 49"/>
              <a:gd name="T88" fmla="*/ 2147483646 w 40"/>
              <a:gd name="T89" fmla="*/ 2147483646 h 49"/>
              <a:gd name="T90" fmla="*/ 2147483646 w 40"/>
              <a:gd name="T91" fmla="*/ 2147483646 h 49"/>
              <a:gd name="T92" fmla="*/ 2147483646 w 40"/>
              <a:gd name="T93" fmla="*/ 2147483646 h 49"/>
              <a:gd name="T94" fmla="*/ 2147483646 w 40"/>
              <a:gd name="T95" fmla="*/ 2147483646 h 49"/>
              <a:gd name="T96" fmla="*/ 2147483646 w 4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88253" name="Freeform 188"/>
          <p:cNvSpPr>
            <a:spLocks/>
          </p:cNvSpPr>
          <p:nvPr/>
        </p:nvSpPr>
        <p:spPr bwMode="auto">
          <a:xfrm>
            <a:off x="6310313" y="4198938"/>
            <a:ext cx="57150" cy="77787"/>
          </a:xfrm>
          <a:custGeom>
            <a:avLst/>
            <a:gdLst>
              <a:gd name="T0" fmla="*/ 2147483646 w 40"/>
              <a:gd name="T1" fmla="*/ 2147483646 h 49"/>
              <a:gd name="T2" fmla="*/ 2147483646 w 40"/>
              <a:gd name="T3" fmla="*/ 2147483646 h 49"/>
              <a:gd name="T4" fmla="*/ 2147483646 w 40"/>
              <a:gd name="T5" fmla="*/ 2147483646 h 49"/>
              <a:gd name="T6" fmla="*/ 0 w 40"/>
              <a:gd name="T7" fmla="*/ 2147483646 h 49"/>
              <a:gd name="T8" fmla="*/ 0 w 40"/>
              <a:gd name="T9" fmla="*/ 2147483646 h 49"/>
              <a:gd name="T10" fmla="*/ 0 w 40"/>
              <a:gd name="T11" fmla="*/ 2147483646 h 49"/>
              <a:gd name="T12" fmla="*/ 0 w 40"/>
              <a:gd name="T13" fmla="*/ 2147483646 h 49"/>
              <a:gd name="T14" fmla="*/ 0 w 40"/>
              <a:gd name="T15" fmla="*/ 2147483646 h 49"/>
              <a:gd name="T16" fmla="*/ 2147483646 w 40"/>
              <a:gd name="T17" fmla="*/ 2147483646 h 49"/>
              <a:gd name="T18" fmla="*/ 2147483646 w 40"/>
              <a:gd name="T19" fmla="*/ 2147483646 h 49"/>
              <a:gd name="T20" fmla="*/ 2147483646 w 40"/>
              <a:gd name="T21" fmla="*/ 2147483646 h 49"/>
              <a:gd name="T22" fmla="*/ 2147483646 w 40"/>
              <a:gd name="T23" fmla="*/ 2147483646 h 49"/>
              <a:gd name="T24" fmla="*/ 2147483646 w 40"/>
              <a:gd name="T25" fmla="*/ 2147483646 h 49"/>
              <a:gd name="T26" fmla="*/ 2147483646 w 40"/>
              <a:gd name="T27" fmla="*/ 2147483646 h 49"/>
              <a:gd name="T28" fmla="*/ 2147483646 w 40"/>
              <a:gd name="T29" fmla="*/ 2147483646 h 49"/>
              <a:gd name="T30" fmla="*/ 2147483646 w 40"/>
              <a:gd name="T31" fmla="*/ 2147483646 h 49"/>
              <a:gd name="T32" fmla="*/ 2147483646 w 40"/>
              <a:gd name="T33" fmla="*/ 2147483646 h 49"/>
              <a:gd name="T34" fmla="*/ 2147483646 w 40"/>
              <a:gd name="T35" fmla="*/ 2147483646 h 49"/>
              <a:gd name="T36" fmla="*/ 2147483646 w 40"/>
              <a:gd name="T37" fmla="*/ 2147483646 h 49"/>
              <a:gd name="T38" fmla="*/ 2147483646 w 40"/>
              <a:gd name="T39" fmla="*/ 2147483646 h 49"/>
              <a:gd name="T40" fmla="*/ 2147483646 w 40"/>
              <a:gd name="T41" fmla="*/ 2147483646 h 49"/>
              <a:gd name="T42" fmla="*/ 2147483646 w 40"/>
              <a:gd name="T43" fmla="*/ 2147483646 h 49"/>
              <a:gd name="T44" fmla="*/ 2147483646 w 40"/>
              <a:gd name="T45" fmla="*/ 2147483646 h 49"/>
              <a:gd name="T46" fmla="*/ 2147483646 w 40"/>
              <a:gd name="T47" fmla="*/ 2147483646 h 49"/>
              <a:gd name="T48" fmla="*/ 2147483646 w 40"/>
              <a:gd name="T49" fmla="*/ 2147483646 h 49"/>
              <a:gd name="T50" fmla="*/ 2147483646 w 40"/>
              <a:gd name="T51" fmla="*/ 2147483646 h 49"/>
              <a:gd name="T52" fmla="*/ 2147483646 w 40"/>
              <a:gd name="T53" fmla="*/ 2147483646 h 49"/>
              <a:gd name="T54" fmla="*/ 2147483646 w 40"/>
              <a:gd name="T55" fmla="*/ 2147483646 h 49"/>
              <a:gd name="T56" fmla="*/ 2147483646 w 40"/>
              <a:gd name="T57" fmla="*/ 2147483646 h 49"/>
              <a:gd name="T58" fmla="*/ 2147483646 w 40"/>
              <a:gd name="T59" fmla="*/ 2147483646 h 49"/>
              <a:gd name="T60" fmla="*/ 2147483646 w 40"/>
              <a:gd name="T61" fmla="*/ 2147483646 h 49"/>
              <a:gd name="T62" fmla="*/ 2147483646 w 40"/>
              <a:gd name="T63" fmla="*/ 2147483646 h 49"/>
              <a:gd name="T64" fmla="*/ 2147483646 w 40"/>
              <a:gd name="T65" fmla="*/ 2147483646 h 49"/>
              <a:gd name="T66" fmla="*/ 2147483646 w 40"/>
              <a:gd name="T67" fmla="*/ 2147483646 h 49"/>
              <a:gd name="T68" fmla="*/ 2147483646 w 40"/>
              <a:gd name="T69" fmla="*/ 2147483646 h 49"/>
              <a:gd name="T70" fmla="*/ 2147483646 w 40"/>
              <a:gd name="T71" fmla="*/ 2147483646 h 49"/>
              <a:gd name="T72" fmla="*/ 2147483646 w 40"/>
              <a:gd name="T73" fmla="*/ 2147483646 h 49"/>
              <a:gd name="T74" fmla="*/ 2147483646 w 40"/>
              <a:gd name="T75" fmla="*/ 2147483646 h 49"/>
              <a:gd name="T76" fmla="*/ 2147483646 w 40"/>
              <a:gd name="T77" fmla="*/ 2147483646 h 49"/>
              <a:gd name="T78" fmla="*/ 2147483646 w 40"/>
              <a:gd name="T79" fmla="*/ 2147483646 h 49"/>
              <a:gd name="T80" fmla="*/ 2147483646 w 40"/>
              <a:gd name="T81" fmla="*/ 2147483646 h 49"/>
              <a:gd name="T82" fmla="*/ 2147483646 w 40"/>
              <a:gd name="T83" fmla="*/ 0 h 49"/>
              <a:gd name="T84" fmla="*/ 2147483646 w 40"/>
              <a:gd name="T85" fmla="*/ 2147483646 h 49"/>
              <a:gd name="T86" fmla="*/ 2147483646 w 40"/>
              <a:gd name="T87" fmla="*/ 2147483646 h 49"/>
              <a:gd name="T88" fmla="*/ 2147483646 w 40"/>
              <a:gd name="T89" fmla="*/ 2147483646 h 49"/>
              <a:gd name="T90" fmla="*/ 2147483646 w 40"/>
              <a:gd name="T91" fmla="*/ 2147483646 h 49"/>
              <a:gd name="T92" fmla="*/ 2147483646 w 40"/>
              <a:gd name="T93" fmla="*/ 2147483646 h 49"/>
              <a:gd name="T94" fmla="*/ 2147483646 w 40"/>
              <a:gd name="T95" fmla="*/ 2147483646 h 49"/>
              <a:gd name="T96" fmla="*/ 2147483646 w 4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88254" name="Freeform 189"/>
          <p:cNvSpPr>
            <a:spLocks/>
          </p:cNvSpPr>
          <p:nvPr/>
        </p:nvSpPr>
        <p:spPr bwMode="auto">
          <a:xfrm>
            <a:off x="6249988" y="4287838"/>
            <a:ext cx="114300" cy="88900"/>
          </a:xfrm>
          <a:custGeom>
            <a:avLst/>
            <a:gdLst>
              <a:gd name="T0" fmla="*/ 2147483646 w 81"/>
              <a:gd name="T1" fmla="*/ 2147483646 h 56"/>
              <a:gd name="T2" fmla="*/ 2147483646 w 81"/>
              <a:gd name="T3" fmla="*/ 2147483646 h 56"/>
              <a:gd name="T4" fmla="*/ 2147483646 w 81"/>
              <a:gd name="T5" fmla="*/ 2147483646 h 56"/>
              <a:gd name="T6" fmla="*/ 2147483646 w 81"/>
              <a:gd name="T7" fmla="*/ 2147483646 h 56"/>
              <a:gd name="T8" fmla="*/ 2147483646 w 81"/>
              <a:gd name="T9" fmla="*/ 2147483646 h 56"/>
              <a:gd name="T10" fmla="*/ 2147483646 w 81"/>
              <a:gd name="T11" fmla="*/ 2147483646 h 56"/>
              <a:gd name="T12" fmla="*/ 2147483646 w 81"/>
              <a:gd name="T13" fmla="*/ 2147483646 h 56"/>
              <a:gd name="T14" fmla="*/ 2147483646 w 81"/>
              <a:gd name="T15" fmla="*/ 2147483646 h 56"/>
              <a:gd name="T16" fmla="*/ 2147483646 w 81"/>
              <a:gd name="T17" fmla="*/ 2147483646 h 56"/>
              <a:gd name="T18" fmla="*/ 2147483646 w 81"/>
              <a:gd name="T19" fmla="*/ 2147483646 h 56"/>
              <a:gd name="T20" fmla="*/ 2147483646 w 81"/>
              <a:gd name="T21" fmla="*/ 2147483646 h 56"/>
              <a:gd name="T22" fmla="*/ 2147483646 w 81"/>
              <a:gd name="T23" fmla="*/ 2147483646 h 56"/>
              <a:gd name="T24" fmla="*/ 2147483646 w 81"/>
              <a:gd name="T25" fmla="*/ 2147483646 h 56"/>
              <a:gd name="T26" fmla="*/ 2147483646 w 81"/>
              <a:gd name="T27" fmla="*/ 2147483646 h 56"/>
              <a:gd name="T28" fmla="*/ 2147483646 w 81"/>
              <a:gd name="T29" fmla="*/ 2147483646 h 56"/>
              <a:gd name="T30" fmla="*/ 2147483646 w 81"/>
              <a:gd name="T31" fmla="*/ 2147483646 h 56"/>
              <a:gd name="T32" fmla="*/ 2147483646 w 81"/>
              <a:gd name="T33" fmla="*/ 2147483646 h 56"/>
              <a:gd name="T34" fmla="*/ 2147483646 w 81"/>
              <a:gd name="T35" fmla="*/ 2147483646 h 56"/>
              <a:gd name="T36" fmla="*/ 2147483646 w 81"/>
              <a:gd name="T37" fmla="*/ 2147483646 h 56"/>
              <a:gd name="T38" fmla="*/ 2147483646 w 81"/>
              <a:gd name="T39" fmla="*/ 2147483646 h 56"/>
              <a:gd name="T40" fmla="*/ 2147483646 w 81"/>
              <a:gd name="T41" fmla="*/ 2147483646 h 56"/>
              <a:gd name="T42" fmla="*/ 2147483646 w 81"/>
              <a:gd name="T43" fmla="*/ 2147483646 h 56"/>
              <a:gd name="T44" fmla="*/ 2147483646 w 81"/>
              <a:gd name="T45" fmla="*/ 2147483646 h 56"/>
              <a:gd name="T46" fmla="*/ 2147483646 w 81"/>
              <a:gd name="T47" fmla="*/ 2147483646 h 56"/>
              <a:gd name="T48" fmla="*/ 2147483646 w 81"/>
              <a:gd name="T49" fmla="*/ 2147483646 h 56"/>
              <a:gd name="T50" fmla="*/ 2147483646 w 81"/>
              <a:gd name="T51" fmla="*/ 2147483646 h 56"/>
              <a:gd name="T52" fmla="*/ 2147483646 w 81"/>
              <a:gd name="T53" fmla="*/ 2147483646 h 56"/>
              <a:gd name="T54" fmla="*/ 2147483646 w 81"/>
              <a:gd name="T55" fmla="*/ 2147483646 h 56"/>
              <a:gd name="T56" fmla="*/ 2147483646 w 81"/>
              <a:gd name="T57" fmla="*/ 2147483646 h 56"/>
              <a:gd name="T58" fmla="*/ 2147483646 w 81"/>
              <a:gd name="T59" fmla="*/ 2147483646 h 56"/>
              <a:gd name="T60" fmla="*/ 2147483646 w 81"/>
              <a:gd name="T61" fmla="*/ 2147483646 h 56"/>
              <a:gd name="T62" fmla="*/ 2147483646 w 81"/>
              <a:gd name="T63" fmla="*/ 2147483646 h 56"/>
              <a:gd name="T64" fmla="*/ 2147483646 w 81"/>
              <a:gd name="T65" fmla="*/ 2147483646 h 56"/>
              <a:gd name="T66" fmla="*/ 2147483646 w 81"/>
              <a:gd name="T67" fmla="*/ 2147483646 h 56"/>
              <a:gd name="T68" fmla="*/ 2147483646 w 81"/>
              <a:gd name="T69" fmla="*/ 2147483646 h 56"/>
              <a:gd name="T70" fmla="*/ 2147483646 w 81"/>
              <a:gd name="T71" fmla="*/ 2147483646 h 56"/>
              <a:gd name="T72" fmla="*/ 2147483646 w 81"/>
              <a:gd name="T73" fmla="*/ 2147483646 h 56"/>
              <a:gd name="T74" fmla="*/ 2147483646 w 81"/>
              <a:gd name="T75" fmla="*/ 2147483646 h 56"/>
              <a:gd name="T76" fmla="*/ 2147483646 w 81"/>
              <a:gd name="T77" fmla="*/ 2147483646 h 56"/>
              <a:gd name="T78" fmla="*/ 2147483646 w 81"/>
              <a:gd name="T79" fmla="*/ 2147483646 h 56"/>
              <a:gd name="T80" fmla="*/ 2147483646 w 81"/>
              <a:gd name="T81" fmla="*/ 2147483646 h 56"/>
              <a:gd name="T82" fmla="*/ 2147483646 w 81"/>
              <a:gd name="T83" fmla="*/ 2147483646 h 56"/>
              <a:gd name="T84" fmla="*/ 2147483646 w 81"/>
              <a:gd name="T85" fmla="*/ 2147483646 h 56"/>
              <a:gd name="T86" fmla="*/ 2147483646 w 81"/>
              <a:gd name="T87" fmla="*/ 2147483646 h 56"/>
              <a:gd name="T88" fmla="*/ 2147483646 w 81"/>
              <a:gd name="T89" fmla="*/ 0 h 56"/>
              <a:gd name="T90" fmla="*/ 2147483646 w 81"/>
              <a:gd name="T91" fmla="*/ 0 h 56"/>
              <a:gd name="T92" fmla="*/ 2147483646 w 81"/>
              <a:gd name="T93" fmla="*/ 2147483646 h 56"/>
              <a:gd name="T94" fmla="*/ 2147483646 w 81"/>
              <a:gd name="T95" fmla="*/ 2147483646 h 56"/>
              <a:gd name="T96" fmla="*/ 0 w 81"/>
              <a:gd name="T97" fmla="*/ 2147483646 h 56"/>
              <a:gd name="T98" fmla="*/ 0 w 81"/>
              <a:gd name="T99" fmla="*/ 2147483646 h 56"/>
              <a:gd name="T100" fmla="*/ 2147483646 w 81"/>
              <a:gd name="T101" fmla="*/ 2147483646 h 56"/>
              <a:gd name="T102" fmla="*/ 2147483646 w 81"/>
              <a:gd name="T103" fmla="*/ 2147483646 h 56"/>
              <a:gd name="T104" fmla="*/ 2147483646 w 81"/>
              <a:gd name="T105" fmla="*/ 2147483646 h 56"/>
              <a:gd name="T106" fmla="*/ 2147483646 w 81"/>
              <a:gd name="T107" fmla="*/ 2147483646 h 56"/>
              <a:gd name="T108" fmla="*/ 2147483646 w 81"/>
              <a:gd name="T109" fmla="*/ 2147483646 h 56"/>
              <a:gd name="T110" fmla="*/ 2147483646 w 81"/>
              <a:gd name="T111" fmla="*/ 2147483646 h 56"/>
              <a:gd name="T112" fmla="*/ 2147483646 w 81"/>
              <a:gd name="T113" fmla="*/ 2147483646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5" name="Freeform 190"/>
          <p:cNvSpPr>
            <a:spLocks/>
          </p:cNvSpPr>
          <p:nvPr/>
        </p:nvSpPr>
        <p:spPr bwMode="auto">
          <a:xfrm>
            <a:off x="6249988" y="4287838"/>
            <a:ext cx="114300" cy="88900"/>
          </a:xfrm>
          <a:custGeom>
            <a:avLst/>
            <a:gdLst>
              <a:gd name="T0" fmla="*/ 2147483646 w 81"/>
              <a:gd name="T1" fmla="*/ 2147483646 h 56"/>
              <a:gd name="T2" fmla="*/ 2147483646 w 81"/>
              <a:gd name="T3" fmla="*/ 2147483646 h 56"/>
              <a:gd name="T4" fmla="*/ 2147483646 w 81"/>
              <a:gd name="T5" fmla="*/ 2147483646 h 56"/>
              <a:gd name="T6" fmla="*/ 2147483646 w 81"/>
              <a:gd name="T7" fmla="*/ 2147483646 h 56"/>
              <a:gd name="T8" fmla="*/ 2147483646 w 81"/>
              <a:gd name="T9" fmla="*/ 2147483646 h 56"/>
              <a:gd name="T10" fmla="*/ 2147483646 w 81"/>
              <a:gd name="T11" fmla="*/ 2147483646 h 56"/>
              <a:gd name="T12" fmla="*/ 2147483646 w 81"/>
              <a:gd name="T13" fmla="*/ 2147483646 h 56"/>
              <a:gd name="T14" fmla="*/ 2147483646 w 81"/>
              <a:gd name="T15" fmla="*/ 2147483646 h 56"/>
              <a:gd name="T16" fmla="*/ 2147483646 w 81"/>
              <a:gd name="T17" fmla="*/ 2147483646 h 56"/>
              <a:gd name="T18" fmla="*/ 2147483646 w 81"/>
              <a:gd name="T19" fmla="*/ 2147483646 h 56"/>
              <a:gd name="T20" fmla="*/ 2147483646 w 81"/>
              <a:gd name="T21" fmla="*/ 2147483646 h 56"/>
              <a:gd name="T22" fmla="*/ 2147483646 w 81"/>
              <a:gd name="T23" fmla="*/ 2147483646 h 56"/>
              <a:gd name="T24" fmla="*/ 2147483646 w 81"/>
              <a:gd name="T25" fmla="*/ 2147483646 h 56"/>
              <a:gd name="T26" fmla="*/ 2147483646 w 81"/>
              <a:gd name="T27" fmla="*/ 2147483646 h 56"/>
              <a:gd name="T28" fmla="*/ 2147483646 w 81"/>
              <a:gd name="T29" fmla="*/ 2147483646 h 56"/>
              <a:gd name="T30" fmla="*/ 2147483646 w 81"/>
              <a:gd name="T31" fmla="*/ 2147483646 h 56"/>
              <a:gd name="T32" fmla="*/ 2147483646 w 81"/>
              <a:gd name="T33" fmla="*/ 2147483646 h 56"/>
              <a:gd name="T34" fmla="*/ 2147483646 w 81"/>
              <a:gd name="T35" fmla="*/ 2147483646 h 56"/>
              <a:gd name="T36" fmla="*/ 2147483646 w 81"/>
              <a:gd name="T37" fmla="*/ 2147483646 h 56"/>
              <a:gd name="T38" fmla="*/ 2147483646 w 81"/>
              <a:gd name="T39" fmla="*/ 2147483646 h 56"/>
              <a:gd name="T40" fmla="*/ 2147483646 w 81"/>
              <a:gd name="T41" fmla="*/ 2147483646 h 56"/>
              <a:gd name="T42" fmla="*/ 2147483646 w 81"/>
              <a:gd name="T43" fmla="*/ 2147483646 h 56"/>
              <a:gd name="T44" fmla="*/ 2147483646 w 81"/>
              <a:gd name="T45" fmla="*/ 2147483646 h 56"/>
              <a:gd name="T46" fmla="*/ 2147483646 w 81"/>
              <a:gd name="T47" fmla="*/ 2147483646 h 56"/>
              <a:gd name="T48" fmla="*/ 2147483646 w 81"/>
              <a:gd name="T49" fmla="*/ 2147483646 h 56"/>
              <a:gd name="T50" fmla="*/ 2147483646 w 81"/>
              <a:gd name="T51" fmla="*/ 2147483646 h 56"/>
              <a:gd name="T52" fmla="*/ 2147483646 w 81"/>
              <a:gd name="T53" fmla="*/ 2147483646 h 56"/>
              <a:gd name="T54" fmla="*/ 2147483646 w 81"/>
              <a:gd name="T55" fmla="*/ 2147483646 h 56"/>
              <a:gd name="T56" fmla="*/ 2147483646 w 81"/>
              <a:gd name="T57" fmla="*/ 2147483646 h 56"/>
              <a:gd name="T58" fmla="*/ 2147483646 w 81"/>
              <a:gd name="T59" fmla="*/ 2147483646 h 56"/>
              <a:gd name="T60" fmla="*/ 2147483646 w 81"/>
              <a:gd name="T61" fmla="*/ 2147483646 h 56"/>
              <a:gd name="T62" fmla="*/ 2147483646 w 81"/>
              <a:gd name="T63" fmla="*/ 2147483646 h 56"/>
              <a:gd name="T64" fmla="*/ 2147483646 w 81"/>
              <a:gd name="T65" fmla="*/ 2147483646 h 56"/>
              <a:gd name="T66" fmla="*/ 2147483646 w 81"/>
              <a:gd name="T67" fmla="*/ 2147483646 h 56"/>
              <a:gd name="T68" fmla="*/ 2147483646 w 81"/>
              <a:gd name="T69" fmla="*/ 2147483646 h 56"/>
              <a:gd name="T70" fmla="*/ 2147483646 w 81"/>
              <a:gd name="T71" fmla="*/ 2147483646 h 56"/>
              <a:gd name="T72" fmla="*/ 2147483646 w 81"/>
              <a:gd name="T73" fmla="*/ 2147483646 h 56"/>
              <a:gd name="T74" fmla="*/ 2147483646 w 81"/>
              <a:gd name="T75" fmla="*/ 2147483646 h 56"/>
              <a:gd name="T76" fmla="*/ 2147483646 w 81"/>
              <a:gd name="T77" fmla="*/ 2147483646 h 56"/>
              <a:gd name="T78" fmla="*/ 2147483646 w 81"/>
              <a:gd name="T79" fmla="*/ 2147483646 h 56"/>
              <a:gd name="T80" fmla="*/ 2147483646 w 81"/>
              <a:gd name="T81" fmla="*/ 2147483646 h 56"/>
              <a:gd name="T82" fmla="*/ 2147483646 w 81"/>
              <a:gd name="T83" fmla="*/ 2147483646 h 56"/>
              <a:gd name="T84" fmla="*/ 2147483646 w 81"/>
              <a:gd name="T85" fmla="*/ 2147483646 h 56"/>
              <a:gd name="T86" fmla="*/ 2147483646 w 81"/>
              <a:gd name="T87" fmla="*/ 2147483646 h 56"/>
              <a:gd name="T88" fmla="*/ 2147483646 w 81"/>
              <a:gd name="T89" fmla="*/ 0 h 56"/>
              <a:gd name="T90" fmla="*/ 2147483646 w 81"/>
              <a:gd name="T91" fmla="*/ 0 h 56"/>
              <a:gd name="T92" fmla="*/ 2147483646 w 81"/>
              <a:gd name="T93" fmla="*/ 2147483646 h 56"/>
              <a:gd name="T94" fmla="*/ 2147483646 w 81"/>
              <a:gd name="T95" fmla="*/ 2147483646 h 56"/>
              <a:gd name="T96" fmla="*/ 0 w 81"/>
              <a:gd name="T97" fmla="*/ 2147483646 h 56"/>
              <a:gd name="T98" fmla="*/ 0 w 81"/>
              <a:gd name="T99" fmla="*/ 2147483646 h 56"/>
              <a:gd name="T100" fmla="*/ 2147483646 w 81"/>
              <a:gd name="T101" fmla="*/ 2147483646 h 56"/>
              <a:gd name="T102" fmla="*/ 2147483646 w 81"/>
              <a:gd name="T103" fmla="*/ 2147483646 h 56"/>
              <a:gd name="T104" fmla="*/ 2147483646 w 81"/>
              <a:gd name="T105" fmla="*/ 2147483646 h 56"/>
              <a:gd name="T106" fmla="*/ 2147483646 w 81"/>
              <a:gd name="T107" fmla="*/ 2147483646 h 56"/>
              <a:gd name="T108" fmla="*/ 2147483646 w 81"/>
              <a:gd name="T109" fmla="*/ 2147483646 h 56"/>
              <a:gd name="T110" fmla="*/ 2147483646 w 81"/>
              <a:gd name="T111" fmla="*/ 2147483646 h 56"/>
              <a:gd name="T112" fmla="*/ 2147483646 w 81"/>
              <a:gd name="T113" fmla="*/ 2147483646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path>
            </a:pathLst>
          </a:custGeom>
          <a:solidFill>
            <a:srgbClr val="FFFF00"/>
          </a:solidFill>
          <a:ln w="4763">
            <a:solidFill>
              <a:srgbClr val="990000"/>
            </a:solidFill>
            <a:round/>
            <a:headEnd/>
            <a:tailEnd/>
          </a:ln>
        </p:spPr>
        <p:txBody>
          <a:bodyPr/>
          <a:lstStyle/>
          <a:p>
            <a:endParaRPr lang="en-US"/>
          </a:p>
        </p:txBody>
      </p:sp>
      <p:sp>
        <p:nvSpPr>
          <p:cNvPr id="88256" name="Freeform 191"/>
          <p:cNvSpPr>
            <a:spLocks/>
          </p:cNvSpPr>
          <p:nvPr/>
        </p:nvSpPr>
        <p:spPr bwMode="auto">
          <a:xfrm>
            <a:off x="6302375" y="4379913"/>
            <a:ext cx="74613" cy="55562"/>
          </a:xfrm>
          <a:custGeom>
            <a:avLst/>
            <a:gdLst>
              <a:gd name="T0" fmla="*/ 2147483646 w 53"/>
              <a:gd name="T1" fmla="*/ 2147483646 h 35"/>
              <a:gd name="T2" fmla="*/ 2147483646 w 53"/>
              <a:gd name="T3" fmla="*/ 2147483646 h 35"/>
              <a:gd name="T4" fmla="*/ 2147483646 w 53"/>
              <a:gd name="T5" fmla="*/ 2147483646 h 35"/>
              <a:gd name="T6" fmla="*/ 2147483646 w 53"/>
              <a:gd name="T7" fmla="*/ 2147483646 h 35"/>
              <a:gd name="T8" fmla="*/ 2147483646 w 53"/>
              <a:gd name="T9" fmla="*/ 2147483646 h 35"/>
              <a:gd name="T10" fmla="*/ 2147483646 w 53"/>
              <a:gd name="T11" fmla="*/ 2147483646 h 35"/>
              <a:gd name="T12" fmla="*/ 2147483646 w 53"/>
              <a:gd name="T13" fmla="*/ 2147483646 h 35"/>
              <a:gd name="T14" fmla="*/ 2147483646 w 53"/>
              <a:gd name="T15" fmla="*/ 2147483646 h 35"/>
              <a:gd name="T16" fmla="*/ 2147483646 w 53"/>
              <a:gd name="T17" fmla="*/ 2147483646 h 35"/>
              <a:gd name="T18" fmla="*/ 2147483646 w 53"/>
              <a:gd name="T19" fmla="*/ 2147483646 h 35"/>
              <a:gd name="T20" fmla="*/ 2147483646 w 53"/>
              <a:gd name="T21" fmla="*/ 2147483646 h 35"/>
              <a:gd name="T22" fmla="*/ 2147483646 w 53"/>
              <a:gd name="T23" fmla="*/ 2147483646 h 35"/>
              <a:gd name="T24" fmla="*/ 2147483646 w 53"/>
              <a:gd name="T25" fmla="*/ 2147483646 h 35"/>
              <a:gd name="T26" fmla="*/ 2147483646 w 53"/>
              <a:gd name="T27" fmla="*/ 2147483646 h 35"/>
              <a:gd name="T28" fmla="*/ 2147483646 w 53"/>
              <a:gd name="T29" fmla="*/ 2147483646 h 35"/>
              <a:gd name="T30" fmla="*/ 2147483646 w 53"/>
              <a:gd name="T31" fmla="*/ 2147483646 h 35"/>
              <a:gd name="T32" fmla="*/ 2147483646 w 53"/>
              <a:gd name="T33" fmla="*/ 2147483646 h 35"/>
              <a:gd name="T34" fmla="*/ 2147483646 w 53"/>
              <a:gd name="T35" fmla="*/ 2147483646 h 35"/>
              <a:gd name="T36" fmla="*/ 2147483646 w 53"/>
              <a:gd name="T37" fmla="*/ 2147483646 h 35"/>
              <a:gd name="T38" fmla="*/ 2147483646 w 53"/>
              <a:gd name="T39" fmla="*/ 2147483646 h 35"/>
              <a:gd name="T40" fmla="*/ 2147483646 w 53"/>
              <a:gd name="T41" fmla="*/ 2147483646 h 35"/>
              <a:gd name="T42" fmla="*/ 2147483646 w 53"/>
              <a:gd name="T43" fmla="*/ 2147483646 h 35"/>
              <a:gd name="T44" fmla="*/ 2147483646 w 53"/>
              <a:gd name="T45" fmla="*/ 2147483646 h 35"/>
              <a:gd name="T46" fmla="*/ 2147483646 w 53"/>
              <a:gd name="T47" fmla="*/ 2147483646 h 35"/>
              <a:gd name="T48" fmla="*/ 2147483646 w 53"/>
              <a:gd name="T49" fmla="*/ 2147483646 h 35"/>
              <a:gd name="T50" fmla="*/ 2147483646 w 53"/>
              <a:gd name="T51" fmla="*/ 2147483646 h 35"/>
              <a:gd name="T52" fmla="*/ 2147483646 w 53"/>
              <a:gd name="T53" fmla="*/ 2147483646 h 35"/>
              <a:gd name="T54" fmla="*/ 2147483646 w 53"/>
              <a:gd name="T55" fmla="*/ 2147483646 h 35"/>
              <a:gd name="T56" fmla="*/ 2147483646 w 53"/>
              <a:gd name="T57" fmla="*/ 2147483646 h 35"/>
              <a:gd name="T58" fmla="*/ 2147483646 w 53"/>
              <a:gd name="T59" fmla="*/ 2147483646 h 35"/>
              <a:gd name="T60" fmla="*/ 2147483646 w 53"/>
              <a:gd name="T61" fmla="*/ 2147483646 h 35"/>
              <a:gd name="T62" fmla="*/ 2147483646 w 53"/>
              <a:gd name="T63" fmla="*/ 2147483646 h 35"/>
              <a:gd name="T64" fmla="*/ 2147483646 w 53"/>
              <a:gd name="T65" fmla="*/ 2147483646 h 35"/>
              <a:gd name="T66" fmla="*/ 2147483646 w 53"/>
              <a:gd name="T67" fmla="*/ 2147483646 h 35"/>
              <a:gd name="T68" fmla="*/ 2147483646 w 53"/>
              <a:gd name="T69" fmla="*/ 2147483646 h 35"/>
              <a:gd name="T70" fmla="*/ 2147483646 w 53"/>
              <a:gd name="T71" fmla="*/ 2147483646 h 35"/>
              <a:gd name="T72" fmla="*/ 2147483646 w 53"/>
              <a:gd name="T73" fmla="*/ 2147483646 h 35"/>
              <a:gd name="T74" fmla="*/ 2147483646 w 53"/>
              <a:gd name="T75" fmla="*/ 2147483646 h 35"/>
              <a:gd name="T76" fmla="*/ 2147483646 w 53"/>
              <a:gd name="T77" fmla="*/ 2147483646 h 35"/>
              <a:gd name="T78" fmla="*/ 2147483646 w 53"/>
              <a:gd name="T79" fmla="*/ 2147483646 h 35"/>
              <a:gd name="T80" fmla="*/ 2147483646 w 53"/>
              <a:gd name="T81" fmla="*/ 2147483646 h 35"/>
              <a:gd name="T82" fmla="*/ 2147483646 w 53"/>
              <a:gd name="T83" fmla="*/ 2147483646 h 35"/>
              <a:gd name="T84" fmla="*/ 2147483646 w 53"/>
              <a:gd name="T85" fmla="*/ 2147483646 h 35"/>
              <a:gd name="T86" fmla="*/ 2147483646 w 53"/>
              <a:gd name="T87" fmla="*/ 2147483646 h 35"/>
              <a:gd name="T88" fmla="*/ 2147483646 w 53"/>
              <a:gd name="T89" fmla="*/ 2147483646 h 35"/>
              <a:gd name="T90" fmla="*/ 2147483646 w 53"/>
              <a:gd name="T91" fmla="*/ 2147483646 h 35"/>
              <a:gd name="T92" fmla="*/ 2147483646 w 53"/>
              <a:gd name="T93" fmla="*/ 0 h 35"/>
              <a:gd name="T94" fmla="*/ 2147483646 w 53"/>
              <a:gd name="T95" fmla="*/ 0 h 35"/>
              <a:gd name="T96" fmla="*/ 2147483646 w 53"/>
              <a:gd name="T97" fmla="*/ 0 h 35"/>
              <a:gd name="T98" fmla="*/ 0 w 53"/>
              <a:gd name="T99" fmla="*/ 0 h 35"/>
              <a:gd name="T100" fmla="*/ 0 w 53"/>
              <a:gd name="T101" fmla="*/ 2147483646 h 35"/>
              <a:gd name="T102" fmla="*/ 0 w 53"/>
              <a:gd name="T103" fmla="*/ 2147483646 h 35"/>
              <a:gd name="T104" fmla="*/ 0 w 53"/>
              <a:gd name="T105" fmla="*/ 2147483646 h 35"/>
              <a:gd name="T106" fmla="*/ 0 w 53"/>
              <a:gd name="T107" fmla="*/ 2147483646 h 35"/>
              <a:gd name="T108" fmla="*/ 0 w 53"/>
              <a:gd name="T109" fmla="*/ 2147483646 h 35"/>
              <a:gd name="T110" fmla="*/ 0 w 53"/>
              <a:gd name="T111" fmla="*/ 2147483646 h 35"/>
              <a:gd name="T112" fmla="*/ 2147483646 w 53"/>
              <a:gd name="T113" fmla="*/ 2147483646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7" name="Freeform 192"/>
          <p:cNvSpPr>
            <a:spLocks/>
          </p:cNvSpPr>
          <p:nvPr/>
        </p:nvSpPr>
        <p:spPr bwMode="auto">
          <a:xfrm>
            <a:off x="6302375" y="4379913"/>
            <a:ext cx="74613" cy="55562"/>
          </a:xfrm>
          <a:custGeom>
            <a:avLst/>
            <a:gdLst>
              <a:gd name="T0" fmla="*/ 2147483646 w 53"/>
              <a:gd name="T1" fmla="*/ 2147483646 h 35"/>
              <a:gd name="T2" fmla="*/ 2147483646 w 53"/>
              <a:gd name="T3" fmla="*/ 2147483646 h 35"/>
              <a:gd name="T4" fmla="*/ 2147483646 w 53"/>
              <a:gd name="T5" fmla="*/ 2147483646 h 35"/>
              <a:gd name="T6" fmla="*/ 2147483646 w 53"/>
              <a:gd name="T7" fmla="*/ 2147483646 h 35"/>
              <a:gd name="T8" fmla="*/ 2147483646 w 53"/>
              <a:gd name="T9" fmla="*/ 2147483646 h 35"/>
              <a:gd name="T10" fmla="*/ 2147483646 w 53"/>
              <a:gd name="T11" fmla="*/ 2147483646 h 35"/>
              <a:gd name="T12" fmla="*/ 2147483646 w 53"/>
              <a:gd name="T13" fmla="*/ 2147483646 h 35"/>
              <a:gd name="T14" fmla="*/ 2147483646 w 53"/>
              <a:gd name="T15" fmla="*/ 2147483646 h 35"/>
              <a:gd name="T16" fmla="*/ 2147483646 w 53"/>
              <a:gd name="T17" fmla="*/ 2147483646 h 35"/>
              <a:gd name="T18" fmla="*/ 2147483646 w 53"/>
              <a:gd name="T19" fmla="*/ 2147483646 h 35"/>
              <a:gd name="T20" fmla="*/ 2147483646 w 53"/>
              <a:gd name="T21" fmla="*/ 2147483646 h 35"/>
              <a:gd name="T22" fmla="*/ 2147483646 w 53"/>
              <a:gd name="T23" fmla="*/ 2147483646 h 35"/>
              <a:gd name="T24" fmla="*/ 2147483646 w 53"/>
              <a:gd name="T25" fmla="*/ 2147483646 h 35"/>
              <a:gd name="T26" fmla="*/ 2147483646 w 53"/>
              <a:gd name="T27" fmla="*/ 2147483646 h 35"/>
              <a:gd name="T28" fmla="*/ 2147483646 w 53"/>
              <a:gd name="T29" fmla="*/ 2147483646 h 35"/>
              <a:gd name="T30" fmla="*/ 2147483646 w 53"/>
              <a:gd name="T31" fmla="*/ 2147483646 h 35"/>
              <a:gd name="T32" fmla="*/ 2147483646 w 53"/>
              <a:gd name="T33" fmla="*/ 2147483646 h 35"/>
              <a:gd name="T34" fmla="*/ 2147483646 w 53"/>
              <a:gd name="T35" fmla="*/ 2147483646 h 35"/>
              <a:gd name="T36" fmla="*/ 2147483646 w 53"/>
              <a:gd name="T37" fmla="*/ 2147483646 h 35"/>
              <a:gd name="T38" fmla="*/ 2147483646 w 53"/>
              <a:gd name="T39" fmla="*/ 2147483646 h 35"/>
              <a:gd name="T40" fmla="*/ 2147483646 w 53"/>
              <a:gd name="T41" fmla="*/ 2147483646 h 35"/>
              <a:gd name="T42" fmla="*/ 2147483646 w 53"/>
              <a:gd name="T43" fmla="*/ 2147483646 h 35"/>
              <a:gd name="T44" fmla="*/ 2147483646 w 53"/>
              <a:gd name="T45" fmla="*/ 2147483646 h 35"/>
              <a:gd name="T46" fmla="*/ 2147483646 w 53"/>
              <a:gd name="T47" fmla="*/ 2147483646 h 35"/>
              <a:gd name="T48" fmla="*/ 2147483646 w 53"/>
              <a:gd name="T49" fmla="*/ 2147483646 h 35"/>
              <a:gd name="T50" fmla="*/ 2147483646 w 53"/>
              <a:gd name="T51" fmla="*/ 2147483646 h 35"/>
              <a:gd name="T52" fmla="*/ 2147483646 w 53"/>
              <a:gd name="T53" fmla="*/ 2147483646 h 35"/>
              <a:gd name="T54" fmla="*/ 2147483646 w 53"/>
              <a:gd name="T55" fmla="*/ 2147483646 h 35"/>
              <a:gd name="T56" fmla="*/ 2147483646 w 53"/>
              <a:gd name="T57" fmla="*/ 2147483646 h 35"/>
              <a:gd name="T58" fmla="*/ 2147483646 w 53"/>
              <a:gd name="T59" fmla="*/ 2147483646 h 35"/>
              <a:gd name="T60" fmla="*/ 2147483646 w 53"/>
              <a:gd name="T61" fmla="*/ 2147483646 h 35"/>
              <a:gd name="T62" fmla="*/ 2147483646 w 53"/>
              <a:gd name="T63" fmla="*/ 2147483646 h 35"/>
              <a:gd name="T64" fmla="*/ 2147483646 w 53"/>
              <a:gd name="T65" fmla="*/ 2147483646 h 35"/>
              <a:gd name="T66" fmla="*/ 2147483646 w 53"/>
              <a:gd name="T67" fmla="*/ 2147483646 h 35"/>
              <a:gd name="T68" fmla="*/ 2147483646 w 53"/>
              <a:gd name="T69" fmla="*/ 2147483646 h 35"/>
              <a:gd name="T70" fmla="*/ 2147483646 w 53"/>
              <a:gd name="T71" fmla="*/ 2147483646 h 35"/>
              <a:gd name="T72" fmla="*/ 2147483646 w 53"/>
              <a:gd name="T73" fmla="*/ 2147483646 h 35"/>
              <a:gd name="T74" fmla="*/ 2147483646 w 53"/>
              <a:gd name="T75" fmla="*/ 2147483646 h 35"/>
              <a:gd name="T76" fmla="*/ 2147483646 w 53"/>
              <a:gd name="T77" fmla="*/ 2147483646 h 35"/>
              <a:gd name="T78" fmla="*/ 2147483646 w 53"/>
              <a:gd name="T79" fmla="*/ 2147483646 h 35"/>
              <a:gd name="T80" fmla="*/ 2147483646 w 53"/>
              <a:gd name="T81" fmla="*/ 2147483646 h 35"/>
              <a:gd name="T82" fmla="*/ 2147483646 w 53"/>
              <a:gd name="T83" fmla="*/ 2147483646 h 35"/>
              <a:gd name="T84" fmla="*/ 2147483646 w 53"/>
              <a:gd name="T85" fmla="*/ 2147483646 h 35"/>
              <a:gd name="T86" fmla="*/ 2147483646 w 53"/>
              <a:gd name="T87" fmla="*/ 2147483646 h 35"/>
              <a:gd name="T88" fmla="*/ 2147483646 w 53"/>
              <a:gd name="T89" fmla="*/ 2147483646 h 35"/>
              <a:gd name="T90" fmla="*/ 2147483646 w 53"/>
              <a:gd name="T91" fmla="*/ 2147483646 h 35"/>
              <a:gd name="T92" fmla="*/ 2147483646 w 53"/>
              <a:gd name="T93" fmla="*/ 0 h 35"/>
              <a:gd name="T94" fmla="*/ 2147483646 w 53"/>
              <a:gd name="T95" fmla="*/ 0 h 35"/>
              <a:gd name="T96" fmla="*/ 2147483646 w 53"/>
              <a:gd name="T97" fmla="*/ 0 h 35"/>
              <a:gd name="T98" fmla="*/ 0 w 53"/>
              <a:gd name="T99" fmla="*/ 0 h 35"/>
              <a:gd name="T100" fmla="*/ 0 w 53"/>
              <a:gd name="T101" fmla="*/ 2147483646 h 35"/>
              <a:gd name="T102" fmla="*/ 0 w 53"/>
              <a:gd name="T103" fmla="*/ 2147483646 h 35"/>
              <a:gd name="T104" fmla="*/ 0 w 53"/>
              <a:gd name="T105" fmla="*/ 2147483646 h 35"/>
              <a:gd name="T106" fmla="*/ 0 w 53"/>
              <a:gd name="T107" fmla="*/ 2147483646 h 35"/>
              <a:gd name="T108" fmla="*/ 0 w 53"/>
              <a:gd name="T109" fmla="*/ 2147483646 h 35"/>
              <a:gd name="T110" fmla="*/ 0 w 53"/>
              <a:gd name="T111" fmla="*/ 2147483646 h 35"/>
              <a:gd name="T112" fmla="*/ 2147483646 w 53"/>
              <a:gd name="T113" fmla="*/ 2147483646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path>
            </a:pathLst>
          </a:custGeom>
          <a:solidFill>
            <a:srgbClr val="FFFF00"/>
          </a:solidFill>
          <a:ln w="4763">
            <a:solidFill>
              <a:srgbClr val="990000"/>
            </a:solidFill>
            <a:round/>
            <a:headEnd/>
            <a:tailEnd/>
          </a:ln>
        </p:spPr>
        <p:txBody>
          <a:bodyPr/>
          <a:lstStyle/>
          <a:p>
            <a:endParaRPr lang="en-US"/>
          </a:p>
        </p:txBody>
      </p:sp>
      <p:sp>
        <p:nvSpPr>
          <p:cNvPr id="88258" name="Freeform 193"/>
          <p:cNvSpPr>
            <a:spLocks/>
          </p:cNvSpPr>
          <p:nvPr/>
        </p:nvSpPr>
        <p:spPr bwMode="auto">
          <a:xfrm>
            <a:off x="6378575" y="4433888"/>
            <a:ext cx="65088" cy="73025"/>
          </a:xfrm>
          <a:custGeom>
            <a:avLst/>
            <a:gdLst>
              <a:gd name="T0" fmla="*/ 2147483646 w 46"/>
              <a:gd name="T1" fmla="*/ 2147483646 h 46"/>
              <a:gd name="T2" fmla="*/ 2147483646 w 46"/>
              <a:gd name="T3" fmla="*/ 2147483646 h 46"/>
              <a:gd name="T4" fmla="*/ 2147483646 w 46"/>
              <a:gd name="T5" fmla="*/ 2147483646 h 46"/>
              <a:gd name="T6" fmla="*/ 2147483646 w 46"/>
              <a:gd name="T7" fmla="*/ 2147483646 h 46"/>
              <a:gd name="T8" fmla="*/ 2147483646 w 46"/>
              <a:gd name="T9" fmla="*/ 2147483646 h 46"/>
              <a:gd name="T10" fmla="*/ 2147483646 w 46"/>
              <a:gd name="T11" fmla="*/ 2147483646 h 46"/>
              <a:gd name="T12" fmla="*/ 2147483646 w 46"/>
              <a:gd name="T13" fmla="*/ 2147483646 h 46"/>
              <a:gd name="T14" fmla="*/ 2147483646 w 46"/>
              <a:gd name="T15" fmla="*/ 2147483646 h 46"/>
              <a:gd name="T16" fmla="*/ 2147483646 w 46"/>
              <a:gd name="T17" fmla="*/ 2147483646 h 46"/>
              <a:gd name="T18" fmla="*/ 2147483646 w 46"/>
              <a:gd name="T19" fmla="*/ 2147483646 h 46"/>
              <a:gd name="T20" fmla="*/ 2147483646 w 46"/>
              <a:gd name="T21" fmla="*/ 2147483646 h 46"/>
              <a:gd name="T22" fmla="*/ 2147483646 w 46"/>
              <a:gd name="T23" fmla="*/ 2147483646 h 46"/>
              <a:gd name="T24" fmla="*/ 2147483646 w 46"/>
              <a:gd name="T25" fmla="*/ 2147483646 h 46"/>
              <a:gd name="T26" fmla="*/ 2147483646 w 46"/>
              <a:gd name="T27" fmla="*/ 2147483646 h 46"/>
              <a:gd name="T28" fmla="*/ 2147483646 w 46"/>
              <a:gd name="T29" fmla="*/ 2147483646 h 46"/>
              <a:gd name="T30" fmla="*/ 2147483646 w 46"/>
              <a:gd name="T31" fmla="*/ 2147483646 h 46"/>
              <a:gd name="T32" fmla="*/ 2147483646 w 46"/>
              <a:gd name="T33" fmla="*/ 2147483646 h 46"/>
              <a:gd name="T34" fmla="*/ 2147483646 w 46"/>
              <a:gd name="T35" fmla="*/ 2147483646 h 46"/>
              <a:gd name="T36" fmla="*/ 2147483646 w 46"/>
              <a:gd name="T37" fmla="*/ 2147483646 h 46"/>
              <a:gd name="T38" fmla="*/ 2147483646 w 46"/>
              <a:gd name="T39" fmla="*/ 2147483646 h 46"/>
              <a:gd name="T40" fmla="*/ 2147483646 w 46"/>
              <a:gd name="T41" fmla="*/ 2147483646 h 46"/>
              <a:gd name="T42" fmla="*/ 2147483646 w 46"/>
              <a:gd name="T43" fmla="*/ 2147483646 h 46"/>
              <a:gd name="T44" fmla="*/ 2147483646 w 46"/>
              <a:gd name="T45" fmla="*/ 2147483646 h 46"/>
              <a:gd name="T46" fmla="*/ 2147483646 w 46"/>
              <a:gd name="T47" fmla="*/ 2147483646 h 46"/>
              <a:gd name="T48" fmla="*/ 2147483646 w 46"/>
              <a:gd name="T49" fmla="*/ 2147483646 h 46"/>
              <a:gd name="T50" fmla="*/ 2147483646 w 46"/>
              <a:gd name="T51" fmla="*/ 2147483646 h 46"/>
              <a:gd name="T52" fmla="*/ 2147483646 w 46"/>
              <a:gd name="T53" fmla="*/ 2147483646 h 46"/>
              <a:gd name="T54" fmla="*/ 2147483646 w 46"/>
              <a:gd name="T55" fmla="*/ 2147483646 h 46"/>
              <a:gd name="T56" fmla="*/ 2147483646 w 46"/>
              <a:gd name="T57" fmla="*/ 2147483646 h 46"/>
              <a:gd name="T58" fmla="*/ 2147483646 w 46"/>
              <a:gd name="T59" fmla="*/ 2147483646 h 46"/>
              <a:gd name="T60" fmla="*/ 2147483646 w 46"/>
              <a:gd name="T61" fmla="*/ 2147483646 h 46"/>
              <a:gd name="T62" fmla="*/ 2147483646 w 46"/>
              <a:gd name="T63" fmla="*/ 2147483646 h 46"/>
              <a:gd name="T64" fmla="*/ 2147483646 w 46"/>
              <a:gd name="T65" fmla="*/ 2147483646 h 46"/>
              <a:gd name="T66" fmla="*/ 2147483646 w 46"/>
              <a:gd name="T67" fmla="*/ 2147483646 h 46"/>
              <a:gd name="T68" fmla="*/ 2147483646 w 46"/>
              <a:gd name="T69" fmla="*/ 2147483646 h 46"/>
              <a:gd name="T70" fmla="*/ 2147483646 w 46"/>
              <a:gd name="T71" fmla="*/ 0 h 46"/>
              <a:gd name="T72" fmla="*/ 2147483646 w 46"/>
              <a:gd name="T73" fmla="*/ 0 h 46"/>
              <a:gd name="T74" fmla="*/ 2147483646 w 46"/>
              <a:gd name="T75" fmla="*/ 0 h 46"/>
              <a:gd name="T76" fmla="*/ 2147483646 w 46"/>
              <a:gd name="T77" fmla="*/ 0 h 46"/>
              <a:gd name="T78" fmla="*/ 2147483646 w 46"/>
              <a:gd name="T79" fmla="*/ 0 h 46"/>
              <a:gd name="T80" fmla="*/ 2147483646 w 46"/>
              <a:gd name="T81" fmla="*/ 2147483646 h 46"/>
              <a:gd name="T82" fmla="*/ 2147483646 w 46"/>
              <a:gd name="T83" fmla="*/ 2147483646 h 46"/>
              <a:gd name="T84" fmla="*/ 2147483646 w 46"/>
              <a:gd name="T85" fmla="*/ 2147483646 h 46"/>
              <a:gd name="T86" fmla="*/ 2147483646 w 46"/>
              <a:gd name="T87" fmla="*/ 2147483646 h 46"/>
              <a:gd name="T88" fmla="*/ 0 w 46"/>
              <a:gd name="T89" fmla="*/ 2147483646 h 46"/>
              <a:gd name="T90" fmla="*/ 0 w 46"/>
              <a:gd name="T91" fmla="*/ 2147483646 h 46"/>
              <a:gd name="T92" fmla="*/ 0 w 46"/>
              <a:gd name="T93" fmla="*/ 2147483646 h 46"/>
              <a:gd name="T94" fmla="*/ 0 w 46"/>
              <a:gd name="T95" fmla="*/ 2147483646 h 46"/>
              <a:gd name="T96" fmla="*/ 2147483646 w 46"/>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9" name="Freeform 194"/>
          <p:cNvSpPr>
            <a:spLocks/>
          </p:cNvSpPr>
          <p:nvPr/>
        </p:nvSpPr>
        <p:spPr bwMode="auto">
          <a:xfrm>
            <a:off x="6378575" y="4433888"/>
            <a:ext cx="65088" cy="73025"/>
          </a:xfrm>
          <a:custGeom>
            <a:avLst/>
            <a:gdLst>
              <a:gd name="T0" fmla="*/ 2147483646 w 46"/>
              <a:gd name="T1" fmla="*/ 2147483646 h 46"/>
              <a:gd name="T2" fmla="*/ 2147483646 w 46"/>
              <a:gd name="T3" fmla="*/ 2147483646 h 46"/>
              <a:gd name="T4" fmla="*/ 2147483646 w 46"/>
              <a:gd name="T5" fmla="*/ 2147483646 h 46"/>
              <a:gd name="T6" fmla="*/ 2147483646 w 46"/>
              <a:gd name="T7" fmla="*/ 2147483646 h 46"/>
              <a:gd name="T8" fmla="*/ 2147483646 w 46"/>
              <a:gd name="T9" fmla="*/ 2147483646 h 46"/>
              <a:gd name="T10" fmla="*/ 2147483646 w 46"/>
              <a:gd name="T11" fmla="*/ 2147483646 h 46"/>
              <a:gd name="T12" fmla="*/ 2147483646 w 46"/>
              <a:gd name="T13" fmla="*/ 2147483646 h 46"/>
              <a:gd name="T14" fmla="*/ 2147483646 w 46"/>
              <a:gd name="T15" fmla="*/ 2147483646 h 46"/>
              <a:gd name="T16" fmla="*/ 2147483646 w 46"/>
              <a:gd name="T17" fmla="*/ 2147483646 h 46"/>
              <a:gd name="T18" fmla="*/ 2147483646 w 46"/>
              <a:gd name="T19" fmla="*/ 2147483646 h 46"/>
              <a:gd name="T20" fmla="*/ 2147483646 w 46"/>
              <a:gd name="T21" fmla="*/ 2147483646 h 46"/>
              <a:gd name="T22" fmla="*/ 2147483646 w 46"/>
              <a:gd name="T23" fmla="*/ 2147483646 h 46"/>
              <a:gd name="T24" fmla="*/ 2147483646 w 46"/>
              <a:gd name="T25" fmla="*/ 2147483646 h 46"/>
              <a:gd name="T26" fmla="*/ 2147483646 w 46"/>
              <a:gd name="T27" fmla="*/ 2147483646 h 46"/>
              <a:gd name="T28" fmla="*/ 2147483646 w 46"/>
              <a:gd name="T29" fmla="*/ 2147483646 h 46"/>
              <a:gd name="T30" fmla="*/ 2147483646 w 46"/>
              <a:gd name="T31" fmla="*/ 2147483646 h 46"/>
              <a:gd name="T32" fmla="*/ 2147483646 w 46"/>
              <a:gd name="T33" fmla="*/ 2147483646 h 46"/>
              <a:gd name="T34" fmla="*/ 2147483646 w 46"/>
              <a:gd name="T35" fmla="*/ 2147483646 h 46"/>
              <a:gd name="T36" fmla="*/ 2147483646 w 46"/>
              <a:gd name="T37" fmla="*/ 2147483646 h 46"/>
              <a:gd name="T38" fmla="*/ 2147483646 w 46"/>
              <a:gd name="T39" fmla="*/ 2147483646 h 46"/>
              <a:gd name="T40" fmla="*/ 2147483646 w 46"/>
              <a:gd name="T41" fmla="*/ 2147483646 h 46"/>
              <a:gd name="T42" fmla="*/ 2147483646 w 46"/>
              <a:gd name="T43" fmla="*/ 2147483646 h 46"/>
              <a:gd name="T44" fmla="*/ 2147483646 w 46"/>
              <a:gd name="T45" fmla="*/ 2147483646 h 46"/>
              <a:gd name="T46" fmla="*/ 2147483646 w 46"/>
              <a:gd name="T47" fmla="*/ 2147483646 h 46"/>
              <a:gd name="T48" fmla="*/ 2147483646 w 46"/>
              <a:gd name="T49" fmla="*/ 2147483646 h 46"/>
              <a:gd name="T50" fmla="*/ 2147483646 w 46"/>
              <a:gd name="T51" fmla="*/ 2147483646 h 46"/>
              <a:gd name="T52" fmla="*/ 2147483646 w 46"/>
              <a:gd name="T53" fmla="*/ 2147483646 h 46"/>
              <a:gd name="T54" fmla="*/ 2147483646 w 46"/>
              <a:gd name="T55" fmla="*/ 2147483646 h 46"/>
              <a:gd name="T56" fmla="*/ 2147483646 w 46"/>
              <a:gd name="T57" fmla="*/ 2147483646 h 46"/>
              <a:gd name="T58" fmla="*/ 2147483646 w 46"/>
              <a:gd name="T59" fmla="*/ 2147483646 h 46"/>
              <a:gd name="T60" fmla="*/ 2147483646 w 46"/>
              <a:gd name="T61" fmla="*/ 2147483646 h 46"/>
              <a:gd name="T62" fmla="*/ 2147483646 w 46"/>
              <a:gd name="T63" fmla="*/ 2147483646 h 46"/>
              <a:gd name="T64" fmla="*/ 2147483646 w 46"/>
              <a:gd name="T65" fmla="*/ 2147483646 h 46"/>
              <a:gd name="T66" fmla="*/ 2147483646 w 46"/>
              <a:gd name="T67" fmla="*/ 2147483646 h 46"/>
              <a:gd name="T68" fmla="*/ 2147483646 w 46"/>
              <a:gd name="T69" fmla="*/ 2147483646 h 46"/>
              <a:gd name="T70" fmla="*/ 2147483646 w 46"/>
              <a:gd name="T71" fmla="*/ 0 h 46"/>
              <a:gd name="T72" fmla="*/ 2147483646 w 46"/>
              <a:gd name="T73" fmla="*/ 0 h 46"/>
              <a:gd name="T74" fmla="*/ 2147483646 w 46"/>
              <a:gd name="T75" fmla="*/ 0 h 46"/>
              <a:gd name="T76" fmla="*/ 2147483646 w 46"/>
              <a:gd name="T77" fmla="*/ 0 h 46"/>
              <a:gd name="T78" fmla="*/ 2147483646 w 46"/>
              <a:gd name="T79" fmla="*/ 0 h 46"/>
              <a:gd name="T80" fmla="*/ 2147483646 w 46"/>
              <a:gd name="T81" fmla="*/ 2147483646 h 46"/>
              <a:gd name="T82" fmla="*/ 2147483646 w 46"/>
              <a:gd name="T83" fmla="*/ 2147483646 h 46"/>
              <a:gd name="T84" fmla="*/ 2147483646 w 46"/>
              <a:gd name="T85" fmla="*/ 2147483646 h 46"/>
              <a:gd name="T86" fmla="*/ 2147483646 w 46"/>
              <a:gd name="T87" fmla="*/ 2147483646 h 46"/>
              <a:gd name="T88" fmla="*/ 0 w 46"/>
              <a:gd name="T89" fmla="*/ 2147483646 h 46"/>
              <a:gd name="T90" fmla="*/ 0 w 46"/>
              <a:gd name="T91" fmla="*/ 2147483646 h 46"/>
              <a:gd name="T92" fmla="*/ 0 w 46"/>
              <a:gd name="T93" fmla="*/ 2147483646 h 46"/>
              <a:gd name="T94" fmla="*/ 0 w 46"/>
              <a:gd name="T95" fmla="*/ 2147483646 h 46"/>
              <a:gd name="T96" fmla="*/ 2147483646 w 46"/>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88260" name="Freeform 195"/>
          <p:cNvSpPr>
            <a:spLocks/>
          </p:cNvSpPr>
          <p:nvPr/>
        </p:nvSpPr>
        <p:spPr bwMode="auto">
          <a:xfrm>
            <a:off x="6378575" y="4433888"/>
            <a:ext cx="65088" cy="73025"/>
          </a:xfrm>
          <a:custGeom>
            <a:avLst/>
            <a:gdLst>
              <a:gd name="T0" fmla="*/ 2147483646 w 46"/>
              <a:gd name="T1" fmla="*/ 2147483646 h 46"/>
              <a:gd name="T2" fmla="*/ 2147483646 w 46"/>
              <a:gd name="T3" fmla="*/ 2147483646 h 46"/>
              <a:gd name="T4" fmla="*/ 2147483646 w 46"/>
              <a:gd name="T5" fmla="*/ 2147483646 h 46"/>
              <a:gd name="T6" fmla="*/ 2147483646 w 46"/>
              <a:gd name="T7" fmla="*/ 2147483646 h 46"/>
              <a:gd name="T8" fmla="*/ 2147483646 w 46"/>
              <a:gd name="T9" fmla="*/ 2147483646 h 46"/>
              <a:gd name="T10" fmla="*/ 2147483646 w 46"/>
              <a:gd name="T11" fmla="*/ 2147483646 h 46"/>
              <a:gd name="T12" fmla="*/ 2147483646 w 46"/>
              <a:gd name="T13" fmla="*/ 2147483646 h 46"/>
              <a:gd name="T14" fmla="*/ 2147483646 w 46"/>
              <a:gd name="T15" fmla="*/ 2147483646 h 46"/>
              <a:gd name="T16" fmla="*/ 2147483646 w 46"/>
              <a:gd name="T17" fmla="*/ 2147483646 h 46"/>
              <a:gd name="T18" fmla="*/ 2147483646 w 46"/>
              <a:gd name="T19" fmla="*/ 2147483646 h 46"/>
              <a:gd name="T20" fmla="*/ 2147483646 w 46"/>
              <a:gd name="T21" fmla="*/ 2147483646 h 46"/>
              <a:gd name="T22" fmla="*/ 2147483646 w 46"/>
              <a:gd name="T23" fmla="*/ 2147483646 h 46"/>
              <a:gd name="T24" fmla="*/ 2147483646 w 46"/>
              <a:gd name="T25" fmla="*/ 2147483646 h 46"/>
              <a:gd name="T26" fmla="*/ 2147483646 w 46"/>
              <a:gd name="T27" fmla="*/ 2147483646 h 46"/>
              <a:gd name="T28" fmla="*/ 2147483646 w 46"/>
              <a:gd name="T29" fmla="*/ 2147483646 h 46"/>
              <a:gd name="T30" fmla="*/ 2147483646 w 46"/>
              <a:gd name="T31" fmla="*/ 2147483646 h 46"/>
              <a:gd name="T32" fmla="*/ 2147483646 w 46"/>
              <a:gd name="T33" fmla="*/ 2147483646 h 46"/>
              <a:gd name="T34" fmla="*/ 2147483646 w 46"/>
              <a:gd name="T35" fmla="*/ 2147483646 h 46"/>
              <a:gd name="T36" fmla="*/ 2147483646 w 46"/>
              <a:gd name="T37" fmla="*/ 2147483646 h 46"/>
              <a:gd name="T38" fmla="*/ 2147483646 w 46"/>
              <a:gd name="T39" fmla="*/ 2147483646 h 46"/>
              <a:gd name="T40" fmla="*/ 2147483646 w 46"/>
              <a:gd name="T41" fmla="*/ 2147483646 h 46"/>
              <a:gd name="T42" fmla="*/ 2147483646 w 46"/>
              <a:gd name="T43" fmla="*/ 2147483646 h 46"/>
              <a:gd name="T44" fmla="*/ 2147483646 w 46"/>
              <a:gd name="T45" fmla="*/ 2147483646 h 46"/>
              <a:gd name="T46" fmla="*/ 2147483646 w 46"/>
              <a:gd name="T47" fmla="*/ 2147483646 h 46"/>
              <a:gd name="T48" fmla="*/ 2147483646 w 46"/>
              <a:gd name="T49" fmla="*/ 2147483646 h 46"/>
              <a:gd name="T50" fmla="*/ 2147483646 w 46"/>
              <a:gd name="T51" fmla="*/ 2147483646 h 46"/>
              <a:gd name="T52" fmla="*/ 2147483646 w 46"/>
              <a:gd name="T53" fmla="*/ 2147483646 h 46"/>
              <a:gd name="T54" fmla="*/ 2147483646 w 46"/>
              <a:gd name="T55" fmla="*/ 2147483646 h 46"/>
              <a:gd name="T56" fmla="*/ 2147483646 w 46"/>
              <a:gd name="T57" fmla="*/ 2147483646 h 46"/>
              <a:gd name="T58" fmla="*/ 2147483646 w 46"/>
              <a:gd name="T59" fmla="*/ 2147483646 h 46"/>
              <a:gd name="T60" fmla="*/ 2147483646 w 46"/>
              <a:gd name="T61" fmla="*/ 2147483646 h 46"/>
              <a:gd name="T62" fmla="*/ 2147483646 w 46"/>
              <a:gd name="T63" fmla="*/ 2147483646 h 46"/>
              <a:gd name="T64" fmla="*/ 2147483646 w 46"/>
              <a:gd name="T65" fmla="*/ 2147483646 h 46"/>
              <a:gd name="T66" fmla="*/ 2147483646 w 46"/>
              <a:gd name="T67" fmla="*/ 2147483646 h 46"/>
              <a:gd name="T68" fmla="*/ 2147483646 w 46"/>
              <a:gd name="T69" fmla="*/ 2147483646 h 46"/>
              <a:gd name="T70" fmla="*/ 2147483646 w 46"/>
              <a:gd name="T71" fmla="*/ 0 h 46"/>
              <a:gd name="T72" fmla="*/ 2147483646 w 46"/>
              <a:gd name="T73" fmla="*/ 0 h 46"/>
              <a:gd name="T74" fmla="*/ 2147483646 w 46"/>
              <a:gd name="T75" fmla="*/ 0 h 46"/>
              <a:gd name="T76" fmla="*/ 2147483646 w 46"/>
              <a:gd name="T77" fmla="*/ 0 h 46"/>
              <a:gd name="T78" fmla="*/ 2147483646 w 46"/>
              <a:gd name="T79" fmla="*/ 0 h 46"/>
              <a:gd name="T80" fmla="*/ 2147483646 w 46"/>
              <a:gd name="T81" fmla="*/ 2147483646 h 46"/>
              <a:gd name="T82" fmla="*/ 2147483646 w 46"/>
              <a:gd name="T83" fmla="*/ 2147483646 h 46"/>
              <a:gd name="T84" fmla="*/ 2147483646 w 46"/>
              <a:gd name="T85" fmla="*/ 2147483646 h 46"/>
              <a:gd name="T86" fmla="*/ 2147483646 w 46"/>
              <a:gd name="T87" fmla="*/ 2147483646 h 46"/>
              <a:gd name="T88" fmla="*/ 0 w 46"/>
              <a:gd name="T89" fmla="*/ 2147483646 h 46"/>
              <a:gd name="T90" fmla="*/ 0 w 46"/>
              <a:gd name="T91" fmla="*/ 2147483646 h 46"/>
              <a:gd name="T92" fmla="*/ 0 w 46"/>
              <a:gd name="T93" fmla="*/ 2147483646 h 46"/>
              <a:gd name="T94" fmla="*/ 0 w 46"/>
              <a:gd name="T95" fmla="*/ 2147483646 h 46"/>
              <a:gd name="T96" fmla="*/ 2147483646 w 46"/>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88261" name="Freeform 196"/>
          <p:cNvSpPr>
            <a:spLocks/>
          </p:cNvSpPr>
          <p:nvPr/>
        </p:nvSpPr>
        <p:spPr bwMode="auto">
          <a:xfrm>
            <a:off x="6303963" y="4438650"/>
            <a:ext cx="87312" cy="98425"/>
          </a:xfrm>
          <a:custGeom>
            <a:avLst/>
            <a:gdLst>
              <a:gd name="T0" fmla="*/ 2147483646 w 62"/>
              <a:gd name="T1" fmla="*/ 2147483646 h 62"/>
              <a:gd name="T2" fmla="*/ 2147483646 w 62"/>
              <a:gd name="T3" fmla="*/ 2147483646 h 62"/>
              <a:gd name="T4" fmla="*/ 2147483646 w 62"/>
              <a:gd name="T5" fmla="*/ 2147483646 h 62"/>
              <a:gd name="T6" fmla="*/ 2147483646 w 62"/>
              <a:gd name="T7" fmla="*/ 2147483646 h 62"/>
              <a:gd name="T8" fmla="*/ 2147483646 w 62"/>
              <a:gd name="T9" fmla="*/ 2147483646 h 62"/>
              <a:gd name="T10" fmla="*/ 2147483646 w 62"/>
              <a:gd name="T11" fmla="*/ 2147483646 h 62"/>
              <a:gd name="T12" fmla="*/ 2147483646 w 62"/>
              <a:gd name="T13" fmla="*/ 2147483646 h 62"/>
              <a:gd name="T14" fmla="*/ 2147483646 w 62"/>
              <a:gd name="T15" fmla="*/ 2147483646 h 62"/>
              <a:gd name="T16" fmla="*/ 2147483646 w 62"/>
              <a:gd name="T17" fmla="*/ 2147483646 h 62"/>
              <a:gd name="T18" fmla="*/ 2147483646 w 62"/>
              <a:gd name="T19" fmla="*/ 2147483646 h 62"/>
              <a:gd name="T20" fmla="*/ 2147483646 w 62"/>
              <a:gd name="T21" fmla="*/ 2147483646 h 62"/>
              <a:gd name="T22" fmla="*/ 2147483646 w 62"/>
              <a:gd name="T23" fmla="*/ 2147483646 h 62"/>
              <a:gd name="T24" fmla="*/ 2147483646 w 62"/>
              <a:gd name="T25" fmla="*/ 2147483646 h 62"/>
              <a:gd name="T26" fmla="*/ 2147483646 w 62"/>
              <a:gd name="T27" fmla="*/ 2147483646 h 62"/>
              <a:gd name="T28" fmla="*/ 2147483646 w 62"/>
              <a:gd name="T29" fmla="*/ 2147483646 h 62"/>
              <a:gd name="T30" fmla="*/ 2147483646 w 62"/>
              <a:gd name="T31" fmla="*/ 2147483646 h 62"/>
              <a:gd name="T32" fmla="*/ 2147483646 w 62"/>
              <a:gd name="T33" fmla="*/ 2147483646 h 62"/>
              <a:gd name="T34" fmla="*/ 2147483646 w 62"/>
              <a:gd name="T35" fmla="*/ 2147483646 h 62"/>
              <a:gd name="T36" fmla="*/ 2147483646 w 62"/>
              <a:gd name="T37" fmla="*/ 2147483646 h 62"/>
              <a:gd name="T38" fmla="*/ 2147483646 w 62"/>
              <a:gd name="T39" fmla="*/ 2147483646 h 62"/>
              <a:gd name="T40" fmla="*/ 2147483646 w 62"/>
              <a:gd name="T41" fmla="*/ 0 h 62"/>
              <a:gd name="T42" fmla="*/ 2147483646 w 62"/>
              <a:gd name="T43" fmla="*/ 2147483646 h 62"/>
              <a:gd name="T44" fmla="*/ 2147483646 w 62"/>
              <a:gd name="T45" fmla="*/ 2147483646 h 62"/>
              <a:gd name="T46" fmla="*/ 2147483646 w 62"/>
              <a:gd name="T47" fmla="*/ 2147483646 h 62"/>
              <a:gd name="T48" fmla="*/ 2147483646 w 62"/>
              <a:gd name="T49" fmla="*/ 2147483646 h 62"/>
              <a:gd name="T50" fmla="*/ 2147483646 w 62"/>
              <a:gd name="T51" fmla="*/ 2147483646 h 62"/>
              <a:gd name="T52" fmla="*/ 2147483646 w 62"/>
              <a:gd name="T53" fmla="*/ 2147483646 h 62"/>
              <a:gd name="T54" fmla="*/ 2147483646 w 62"/>
              <a:gd name="T55" fmla="*/ 2147483646 h 62"/>
              <a:gd name="T56" fmla="*/ 2147483646 w 62"/>
              <a:gd name="T57" fmla="*/ 2147483646 h 62"/>
              <a:gd name="T58" fmla="*/ 2147483646 w 62"/>
              <a:gd name="T59" fmla="*/ 2147483646 h 62"/>
              <a:gd name="T60" fmla="*/ 2147483646 w 62"/>
              <a:gd name="T61" fmla="*/ 2147483646 h 62"/>
              <a:gd name="T62" fmla="*/ 2147483646 w 62"/>
              <a:gd name="T63" fmla="*/ 2147483646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62" name="Freeform 197"/>
          <p:cNvSpPr>
            <a:spLocks/>
          </p:cNvSpPr>
          <p:nvPr/>
        </p:nvSpPr>
        <p:spPr bwMode="auto">
          <a:xfrm>
            <a:off x="6303963" y="4438650"/>
            <a:ext cx="87312" cy="98425"/>
          </a:xfrm>
          <a:custGeom>
            <a:avLst/>
            <a:gdLst>
              <a:gd name="T0" fmla="*/ 2147483646 w 62"/>
              <a:gd name="T1" fmla="*/ 2147483646 h 62"/>
              <a:gd name="T2" fmla="*/ 2147483646 w 62"/>
              <a:gd name="T3" fmla="*/ 2147483646 h 62"/>
              <a:gd name="T4" fmla="*/ 2147483646 w 62"/>
              <a:gd name="T5" fmla="*/ 2147483646 h 62"/>
              <a:gd name="T6" fmla="*/ 2147483646 w 62"/>
              <a:gd name="T7" fmla="*/ 2147483646 h 62"/>
              <a:gd name="T8" fmla="*/ 2147483646 w 62"/>
              <a:gd name="T9" fmla="*/ 2147483646 h 62"/>
              <a:gd name="T10" fmla="*/ 2147483646 w 62"/>
              <a:gd name="T11" fmla="*/ 2147483646 h 62"/>
              <a:gd name="T12" fmla="*/ 2147483646 w 62"/>
              <a:gd name="T13" fmla="*/ 2147483646 h 62"/>
              <a:gd name="T14" fmla="*/ 2147483646 w 62"/>
              <a:gd name="T15" fmla="*/ 2147483646 h 62"/>
              <a:gd name="T16" fmla="*/ 2147483646 w 62"/>
              <a:gd name="T17" fmla="*/ 2147483646 h 62"/>
              <a:gd name="T18" fmla="*/ 2147483646 w 62"/>
              <a:gd name="T19" fmla="*/ 2147483646 h 62"/>
              <a:gd name="T20" fmla="*/ 2147483646 w 62"/>
              <a:gd name="T21" fmla="*/ 2147483646 h 62"/>
              <a:gd name="T22" fmla="*/ 2147483646 w 62"/>
              <a:gd name="T23" fmla="*/ 2147483646 h 62"/>
              <a:gd name="T24" fmla="*/ 2147483646 w 62"/>
              <a:gd name="T25" fmla="*/ 2147483646 h 62"/>
              <a:gd name="T26" fmla="*/ 2147483646 w 62"/>
              <a:gd name="T27" fmla="*/ 2147483646 h 62"/>
              <a:gd name="T28" fmla="*/ 2147483646 w 62"/>
              <a:gd name="T29" fmla="*/ 2147483646 h 62"/>
              <a:gd name="T30" fmla="*/ 2147483646 w 62"/>
              <a:gd name="T31" fmla="*/ 2147483646 h 62"/>
              <a:gd name="T32" fmla="*/ 2147483646 w 62"/>
              <a:gd name="T33" fmla="*/ 2147483646 h 62"/>
              <a:gd name="T34" fmla="*/ 2147483646 w 62"/>
              <a:gd name="T35" fmla="*/ 2147483646 h 62"/>
              <a:gd name="T36" fmla="*/ 2147483646 w 62"/>
              <a:gd name="T37" fmla="*/ 2147483646 h 62"/>
              <a:gd name="T38" fmla="*/ 2147483646 w 62"/>
              <a:gd name="T39" fmla="*/ 2147483646 h 62"/>
              <a:gd name="T40" fmla="*/ 2147483646 w 62"/>
              <a:gd name="T41" fmla="*/ 0 h 62"/>
              <a:gd name="T42" fmla="*/ 2147483646 w 62"/>
              <a:gd name="T43" fmla="*/ 2147483646 h 62"/>
              <a:gd name="T44" fmla="*/ 2147483646 w 62"/>
              <a:gd name="T45" fmla="*/ 2147483646 h 62"/>
              <a:gd name="T46" fmla="*/ 2147483646 w 62"/>
              <a:gd name="T47" fmla="*/ 2147483646 h 62"/>
              <a:gd name="T48" fmla="*/ 2147483646 w 62"/>
              <a:gd name="T49" fmla="*/ 2147483646 h 62"/>
              <a:gd name="T50" fmla="*/ 2147483646 w 62"/>
              <a:gd name="T51" fmla="*/ 2147483646 h 62"/>
              <a:gd name="T52" fmla="*/ 2147483646 w 62"/>
              <a:gd name="T53" fmla="*/ 2147483646 h 62"/>
              <a:gd name="T54" fmla="*/ 2147483646 w 62"/>
              <a:gd name="T55" fmla="*/ 2147483646 h 62"/>
              <a:gd name="T56" fmla="*/ 2147483646 w 62"/>
              <a:gd name="T57" fmla="*/ 2147483646 h 62"/>
              <a:gd name="T58" fmla="*/ 2147483646 w 62"/>
              <a:gd name="T59" fmla="*/ 2147483646 h 62"/>
              <a:gd name="T60" fmla="*/ 2147483646 w 62"/>
              <a:gd name="T61" fmla="*/ 2147483646 h 62"/>
              <a:gd name="T62" fmla="*/ 2147483646 w 62"/>
              <a:gd name="T63" fmla="*/ 2147483646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88263" name="Freeform 198"/>
          <p:cNvSpPr>
            <a:spLocks/>
          </p:cNvSpPr>
          <p:nvPr/>
        </p:nvSpPr>
        <p:spPr bwMode="auto">
          <a:xfrm>
            <a:off x="6303963" y="4438650"/>
            <a:ext cx="87312" cy="98425"/>
          </a:xfrm>
          <a:custGeom>
            <a:avLst/>
            <a:gdLst>
              <a:gd name="T0" fmla="*/ 2147483646 w 62"/>
              <a:gd name="T1" fmla="*/ 2147483646 h 62"/>
              <a:gd name="T2" fmla="*/ 2147483646 w 62"/>
              <a:gd name="T3" fmla="*/ 2147483646 h 62"/>
              <a:gd name="T4" fmla="*/ 2147483646 w 62"/>
              <a:gd name="T5" fmla="*/ 2147483646 h 62"/>
              <a:gd name="T6" fmla="*/ 2147483646 w 62"/>
              <a:gd name="T7" fmla="*/ 2147483646 h 62"/>
              <a:gd name="T8" fmla="*/ 2147483646 w 62"/>
              <a:gd name="T9" fmla="*/ 2147483646 h 62"/>
              <a:gd name="T10" fmla="*/ 2147483646 w 62"/>
              <a:gd name="T11" fmla="*/ 2147483646 h 62"/>
              <a:gd name="T12" fmla="*/ 2147483646 w 62"/>
              <a:gd name="T13" fmla="*/ 2147483646 h 62"/>
              <a:gd name="T14" fmla="*/ 2147483646 w 62"/>
              <a:gd name="T15" fmla="*/ 2147483646 h 62"/>
              <a:gd name="T16" fmla="*/ 2147483646 w 62"/>
              <a:gd name="T17" fmla="*/ 2147483646 h 62"/>
              <a:gd name="T18" fmla="*/ 2147483646 w 62"/>
              <a:gd name="T19" fmla="*/ 2147483646 h 62"/>
              <a:gd name="T20" fmla="*/ 2147483646 w 62"/>
              <a:gd name="T21" fmla="*/ 2147483646 h 62"/>
              <a:gd name="T22" fmla="*/ 2147483646 w 62"/>
              <a:gd name="T23" fmla="*/ 2147483646 h 62"/>
              <a:gd name="T24" fmla="*/ 2147483646 w 62"/>
              <a:gd name="T25" fmla="*/ 2147483646 h 62"/>
              <a:gd name="T26" fmla="*/ 2147483646 w 62"/>
              <a:gd name="T27" fmla="*/ 2147483646 h 62"/>
              <a:gd name="T28" fmla="*/ 2147483646 w 62"/>
              <a:gd name="T29" fmla="*/ 2147483646 h 62"/>
              <a:gd name="T30" fmla="*/ 2147483646 w 62"/>
              <a:gd name="T31" fmla="*/ 2147483646 h 62"/>
              <a:gd name="T32" fmla="*/ 2147483646 w 62"/>
              <a:gd name="T33" fmla="*/ 2147483646 h 62"/>
              <a:gd name="T34" fmla="*/ 2147483646 w 62"/>
              <a:gd name="T35" fmla="*/ 2147483646 h 62"/>
              <a:gd name="T36" fmla="*/ 2147483646 w 62"/>
              <a:gd name="T37" fmla="*/ 2147483646 h 62"/>
              <a:gd name="T38" fmla="*/ 2147483646 w 62"/>
              <a:gd name="T39" fmla="*/ 2147483646 h 62"/>
              <a:gd name="T40" fmla="*/ 2147483646 w 62"/>
              <a:gd name="T41" fmla="*/ 0 h 62"/>
              <a:gd name="T42" fmla="*/ 2147483646 w 62"/>
              <a:gd name="T43" fmla="*/ 2147483646 h 62"/>
              <a:gd name="T44" fmla="*/ 2147483646 w 62"/>
              <a:gd name="T45" fmla="*/ 2147483646 h 62"/>
              <a:gd name="T46" fmla="*/ 2147483646 w 62"/>
              <a:gd name="T47" fmla="*/ 2147483646 h 62"/>
              <a:gd name="T48" fmla="*/ 2147483646 w 62"/>
              <a:gd name="T49" fmla="*/ 2147483646 h 62"/>
              <a:gd name="T50" fmla="*/ 2147483646 w 62"/>
              <a:gd name="T51" fmla="*/ 2147483646 h 62"/>
              <a:gd name="T52" fmla="*/ 2147483646 w 62"/>
              <a:gd name="T53" fmla="*/ 2147483646 h 62"/>
              <a:gd name="T54" fmla="*/ 2147483646 w 62"/>
              <a:gd name="T55" fmla="*/ 2147483646 h 62"/>
              <a:gd name="T56" fmla="*/ 2147483646 w 62"/>
              <a:gd name="T57" fmla="*/ 2147483646 h 62"/>
              <a:gd name="T58" fmla="*/ 2147483646 w 62"/>
              <a:gd name="T59" fmla="*/ 2147483646 h 62"/>
              <a:gd name="T60" fmla="*/ 2147483646 w 62"/>
              <a:gd name="T61" fmla="*/ 2147483646 h 62"/>
              <a:gd name="T62" fmla="*/ 2147483646 w 62"/>
              <a:gd name="T63" fmla="*/ 2147483646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88264" name="Freeform 199"/>
          <p:cNvSpPr>
            <a:spLocks/>
          </p:cNvSpPr>
          <p:nvPr/>
        </p:nvSpPr>
        <p:spPr bwMode="auto">
          <a:xfrm>
            <a:off x="6242050" y="4386263"/>
            <a:ext cx="69850" cy="63500"/>
          </a:xfrm>
          <a:custGeom>
            <a:avLst/>
            <a:gdLst>
              <a:gd name="T0" fmla="*/ 2147483646 w 50"/>
              <a:gd name="T1" fmla="*/ 2147483646 h 40"/>
              <a:gd name="T2" fmla="*/ 2147483646 w 50"/>
              <a:gd name="T3" fmla="*/ 2147483646 h 40"/>
              <a:gd name="T4" fmla="*/ 2147483646 w 50"/>
              <a:gd name="T5" fmla="*/ 2147483646 h 40"/>
              <a:gd name="T6" fmla="*/ 2147483646 w 50"/>
              <a:gd name="T7" fmla="*/ 2147483646 h 40"/>
              <a:gd name="T8" fmla="*/ 2147483646 w 50"/>
              <a:gd name="T9" fmla="*/ 2147483646 h 40"/>
              <a:gd name="T10" fmla="*/ 2147483646 w 50"/>
              <a:gd name="T11" fmla="*/ 2147483646 h 40"/>
              <a:gd name="T12" fmla="*/ 2147483646 w 50"/>
              <a:gd name="T13" fmla="*/ 2147483646 h 40"/>
              <a:gd name="T14" fmla="*/ 2147483646 w 50"/>
              <a:gd name="T15" fmla="*/ 2147483646 h 40"/>
              <a:gd name="T16" fmla="*/ 2147483646 w 50"/>
              <a:gd name="T17" fmla="*/ 2147483646 h 40"/>
              <a:gd name="T18" fmla="*/ 2147483646 w 50"/>
              <a:gd name="T19" fmla="*/ 2147483646 h 40"/>
              <a:gd name="T20" fmla="*/ 2147483646 w 50"/>
              <a:gd name="T21" fmla="*/ 2147483646 h 40"/>
              <a:gd name="T22" fmla="*/ 2147483646 w 50"/>
              <a:gd name="T23" fmla="*/ 2147483646 h 40"/>
              <a:gd name="T24" fmla="*/ 2147483646 w 50"/>
              <a:gd name="T25" fmla="*/ 2147483646 h 40"/>
              <a:gd name="T26" fmla="*/ 2147483646 w 50"/>
              <a:gd name="T27" fmla="*/ 2147483646 h 40"/>
              <a:gd name="T28" fmla="*/ 2147483646 w 50"/>
              <a:gd name="T29" fmla="*/ 2147483646 h 40"/>
              <a:gd name="T30" fmla="*/ 2147483646 w 50"/>
              <a:gd name="T31" fmla="*/ 2147483646 h 40"/>
              <a:gd name="T32" fmla="*/ 2147483646 w 50"/>
              <a:gd name="T33" fmla="*/ 2147483646 h 40"/>
              <a:gd name="T34" fmla="*/ 2147483646 w 50"/>
              <a:gd name="T35" fmla="*/ 2147483646 h 40"/>
              <a:gd name="T36" fmla="*/ 2147483646 w 50"/>
              <a:gd name="T37" fmla="*/ 2147483646 h 40"/>
              <a:gd name="T38" fmla="*/ 2147483646 w 50"/>
              <a:gd name="T39" fmla="*/ 2147483646 h 40"/>
              <a:gd name="T40" fmla="*/ 2147483646 w 50"/>
              <a:gd name="T41" fmla="*/ 2147483646 h 40"/>
              <a:gd name="T42" fmla="*/ 2147483646 w 50"/>
              <a:gd name="T43" fmla="*/ 2147483646 h 40"/>
              <a:gd name="T44" fmla="*/ 2147483646 w 50"/>
              <a:gd name="T45" fmla="*/ 2147483646 h 40"/>
              <a:gd name="T46" fmla="*/ 2147483646 w 50"/>
              <a:gd name="T47" fmla="*/ 2147483646 h 40"/>
              <a:gd name="T48" fmla="*/ 2147483646 w 50"/>
              <a:gd name="T49" fmla="*/ 2147483646 h 40"/>
              <a:gd name="T50" fmla="*/ 2147483646 w 50"/>
              <a:gd name="T51" fmla="*/ 2147483646 h 40"/>
              <a:gd name="T52" fmla="*/ 2147483646 w 50"/>
              <a:gd name="T53" fmla="*/ 2147483646 h 40"/>
              <a:gd name="T54" fmla="*/ 2147483646 w 50"/>
              <a:gd name="T55" fmla="*/ 2147483646 h 40"/>
              <a:gd name="T56" fmla="*/ 2147483646 w 50"/>
              <a:gd name="T57" fmla="*/ 2147483646 h 40"/>
              <a:gd name="T58" fmla="*/ 2147483646 w 50"/>
              <a:gd name="T59" fmla="*/ 2147483646 h 40"/>
              <a:gd name="T60" fmla="*/ 2147483646 w 50"/>
              <a:gd name="T61" fmla="*/ 2147483646 h 40"/>
              <a:gd name="T62" fmla="*/ 2147483646 w 50"/>
              <a:gd name="T63" fmla="*/ 2147483646 h 40"/>
              <a:gd name="T64" fmla="*/ 2147483646 w 50"/>
              <a:gd name="T65" fmla="*/ 2147483646 h 40"/>
              <a:gd name="T66" fmla="*/ 2147483646 w 50"/>
              <a:gd name="T67" fmla="*/ 2147483646 h 40"/>
              <a:gd name="T68" fmla="*/ 2147483646 w 50"/>
              <a:gd name="T69" fmla="*/ 2147483646 h 40"/>
              <a:gd name="T70" fmla="*/ 2147483646 w 50"/>
              <a:gd name="T71" fmla="*/ 2147483646 h 40"/>
              <a:gd name="T72" fmla="*/ 2147483646 w 50"/>
              <a:gd name="T73" fmla="*/ 2147483646 h 40"/>
              <a:gd name="T74" fmla="*/ 2147483646 w 50"/>
              <a:gd name="T75" fmla="*/ 0 h 40"/>
              <a:gd name="T76" fmla="*/ 2147483646 w 50"/>
              <a:gd name="T77" fmla="*/ 0 h 40"/>
              <a:gd name="T78" fmla="*/ 2147483646 w 50"/>
              <a:gd name="T79" fmla="*/ 0 h 40"/>
              <a:gd name="T80" fmla="*/ 2147483646 w 50"/>
              <a:gd name="T81" fmla="*/ 2147483646 h 40"/>
              <a:gd name="T82" fmla="*/ 2147483646 w 50"/>
              <a:gd name="T83" fmla="*/ 2147483646 h 40"/>
              <a:gd name="T84" fmla="*/ 2147483646 w 50"/>
              <a:gd name="T85" fmla="*/ 2147483646 h 40"/>
              <a:gd name="T86" fmla="*/ 0 w 50"/>
              <a:gd name="T87" fmla="*/ 2147483646 h 40"/>
              <a:gd name="T88" fmla="*/ 0 w 50"/>
              <a:gd name="T89" fmla="*/ 2147483646 h 40"/>
              <a:gd name="T90" fmla="*/ 0 w 50"/>
              <a:gd name="T91" fmla="*/ 2147483646 h 40"/>
              <a:gd name="T92" fmla="*/ 2147483646 w 50"/>
              <a:gd name="T93" fmla="*/ 2147483646 h 40"/>
              <a:gd name="T94" fmla="*/ 2147483646 w 50"/>
              <a:gd name="T95" fmla="*/ 2147483646 h 40"/>
              <a:gd name="T96" fmla="*/ 2147483646 w 50"/>
              <a:gd name="T97" fmla="*/ 2147483646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65" name="Freeform 200"/>
          <p:cNvSpPr>
            <a:spLocks/>
          </p:cNvSpPr>
          <p:nvPr/>
        </p:nvSpPr>
        <p:spPr bwMode="auto">
          <a:xfrm>
            <a:off x="6242050" y="4386263"/>
            <a:ext cx="69850" cy="63500"/>
          </a:xfrm>
          <a:custGeom>
            <a:avLst/>
            <a:gdLst>
              <a:gd name="T0" fmla="*/ 2147483646 w 50"/>
              <a:gd name="T1" fmla="*/ 2147483646 h 40"/>
              <a:gd name="T2" fmla="*/ 2147483646 w 50"/>
              <a:gd name="T3" fmla="*/ 2147483646 h 40"/>
              <a:gd name="T4" fmla="*/ 2147483646 w 50"/>
              <a:gd name="T5" fmla="*/ 2147483646 h 40"/>
              <a:gd name="T6" fmla="*/ 2147483646 w 50"/>
              <a:gd name="T7" fmla="*/ 2147483646 h 40"/>
              <a:gd name="T8" fmla="*/ 2147483646 w 50"/>
              <a:gd name="T9" fmla="*/ 2147483646 h 40"/>
              <a:gd name="T10" fmla="*/ 2147483646 w 50"/>
              <a:gd name="T11" fmla="*/ 2147483646 h 40"/>
              <a:gd name="T12" fmla="*/ 2147483646 w 50"/>
              <a:gd name="T13" fmla="*/ 2147483646 h 40"/>
              <a:gd name="T14" fmla="*/ 2147483646 w 50"/>
              <a:gd name="T15" fmla="*/ 2147483646 h 40"/>
              <a:gd name="T16" fmla="*/ 2147483646 w 50"/>
              <a:gd name="T17" fmla="*/ 2147483646 h 40"/>
              <a:gd name="T18" fmla="*/ 2147483646 w 50"/>
              <a:gd name="T19" fmla="*/ 2147483646 h 40"/>
              <a:gd name="T20" fmla="*/ 2147483646 w 50"/>
              <a:gd name="T21" fmla="*/ 2147483646 h 40"/>
              <a:gd name="T22" fmla="*/ 2147483646 w 50"/>
              <a:gd name="T23" fmla="*/ 2147483646 h 40"/>
              <a:gd name="T24" fmla="*/ 2147483646 w 50"/>
              <a:gd name="T25" fmla="*/ 2147483646 h 40"/>
              <a:gd name="T26" fmla="*/ 2147483646 w 50"/>
              <a:gd name="T27" fmla="*/ 2147483646 h 40"/>
              <a:gd name="T28" fmla="*/ 2147483646 w 50"/>
              <a:gd name="T29" fmla="*/ 2147483646 h 40"/>
              <a:gd name="T30" fmla="*/ 2147483646 w 50"/>
              <a:gd name="T31" fmla="*/ 2147483646 h 40"/>
              <a:gd name="T32" fmla="*/ 2147483646 w 50"/>
              <a:gd name="T33" fmla="*/ 2147483646 h 40"/>
              <a:gd name="T34" fmla="*/ 2147483646 w 50"/>
              <a:gd name="T35" fmla="*/ 2147483646 h 40"/>
              <a:gd name="T36" fmla="*/ 2147483646 w 50"/>
              <a:gd name="T37" fmla="*/ 2147483646 h 40"/>
              <a:gd name="T38" fmla="*/ 2147483646 w 50"/>
              <a:gd name="T39" fmla="*/ 2147483646 h 40"/>
              <a:gd name="T40" fmla="*/ 2147483646 w 50"/>
              <a:gd name="T41" fmla="*/ 2147483646 h 40"/>
              <a:gd name="T42" fmla="*/ 2147483646 w 50"/>
              <a:gd name="T43" fmla="*/ 2147483646 h 40"/>
              <a:gd name="T44" fmla="*/ 2147483646 w 50"/>
              <a:gd name="T45" fmla="*/ 2147483646 h 40"/>
              <a:gd name="T46" fmla="*/ 2147483646 w 50"/>
              <a:gd name="T47" fmla="*/ 2147483646 h 40"/>
              <a:gd name="T48" fmla="*/ 2147483646 w 50"/>
              <a:gd name="T49" fmla="*/ 2147483646 h 40"/>
              <a:gd name="T50" fmla="*/ 2147483646 w 50"/>
              <a:gd name="T51" fmla="*/ 2147483646 h 40"/>
              <a:gd name="T52" fmla="*/ 2147483646 w 50"/>
              <a:gd name="T53" fmla="*/ 2147483646 h 40"/>
              <a:gd name="T54" fmla="*/ 2147483646 w 50"/>
              <a:gd name="T55" fmla="*/ 2147483646 h 40"/>
              <a:gd name="T56" fmla="*/ 2147483646 w 50"/>
              <a:gd name="T57" fmla="*/ 2147483646 h 40"/>
              <a:gd name="T58" fmla="*/ 2147483646 w 50"/>
              <a:gd name="T59" fmla="*/ 2147483646 h 40"/>
              <a:gd name="T60" fmla="*/ 2147483646 w 50"/>
              <a:gd name="T61" fmla="*/ 2147483646 h 40"/>
              <a:gd name="T62" fmla="*/ 2147483646 w 50"/>
              <a:gd name="T63" fmla="*/ 2147483646 h 40"/>
              <a:gd name="T64" fmla="*/ 2147483646 w 50"/>
              <a:gd name="T65" fmla="*/ 2147483646 h 40"/>
              <a:gd name="T66" fmla="*/ 2147483646 w 50"/>
              <a:gd name="T67" fmla="*/ 2147483646 h 40"/>
              <a:gd name="T68" fmla="*/ 2147483646 w 50"/>
              <a:gd name="T69" fmla="*/ 2147483646 h 40"/>
              <a:gd name="T70" fmla="*/ 2147483646 w 50"/>
              <a:gd name="T71" fmla="*/ 2147483646 h 40"/>
              <a:gd name="T72" fmla="*/ 2147483646 w 50"/>
              <a:gd name="T73" fmla="*/ 2147483646 h 40"/>
              <a:gd name="T74" fmla="*/ 2147483646 w 50"/>
              <a:gd name="T75" fmla="*/ 0 h 40"/>
              <a:gd name="T76" fmla="*/ 2147483646 w 50"/>
              <a:gd name="T77" fmla="*/ 0 h 40"/>
              <a:gd name="T78" fmla="*/ 2147483646 w 50"/>
              <a:gd name="T79" fmla="*/ 0 h 40"/>
              <a:gd name="T80" fmla="*/ 2147483646 w 50"/>
              <a:gd name="T81" fmla="*/ 2147483646 h 40"/>
              <a:gd name="T82" fmla="*/ 2147483646 w 50"/>
              <a:gd name="T83" fmla="*/ 2147483646 h 40"/>
              <a:gd name="T84" fmla="*/ 2147483646 w 50"/>
              <a:gd name="T85" fmla="*/ 2147483646 h 40"/>
              <a:gd name="T86" fmla="*/ 0 w 50"/>
              <a:gd name="T87" fmla="*/ 2147483646 h 40"/>
              <a:gd name="T88" fmla="*/ 0 w 50"/>
              <a:gd name="T89" fmla="*/ 2147483646 h 40"/>
              <a:gd name="T90" fmla="*/ 0 w 50"/>
              <a:gd name="T91" fmla="*/ 2147483646 h 40"/>
              <a:gd name="T92" fmla="*/ 2147483646 w 50"/>
              <a:gd name="T93" fmla="*/ 2147483646 h 40"/>
              <a:gd name="T94" fmla="*/ 2147483646 w 50"/>
              <a:gd name="T95" fmla="*/ 2147483646 h 40"/>
              <a:gd name="T96" fmla="*/ 2147483646 w 50"/>
              <a:gd name="T97" fmla="*/ 2147483646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path>
            </a:pathLst>
          </a:custGeom>
          <a:solidFill>
            <a:srgbClr val="FFFF00"/>
          </a:solidFill>
          <a:ln w="4763">
            <a:solidFill>
              <a:srgbClr val="990000"/>
            </a:solidFill>
            <a:round/>
            <a:headEnd/>
            <a:tailEnd/>
          </a:ln>
        </p:spPr>
        <p:txBody>
          <a:bodyPr/>
          <a:lstStyle/>
          <a:p>
            <a:endParaRPr lang="en-US"/>
          </a:p>
        </p:txBody>
      </p:sp>
      <p:sp>
        <p:nvSpPr>
          <p:cNvPr id="88266" name="Freeform 201"/>
          <p:cNvSpPr>
            <a:spLocks/>
          </p:cNvSpPr>
          <p:nvPr/>
        </p:nvSpPr>
        <p:spPr bwMode="auto">
          <a:xfrm>
            <a:off x="6189663" y="4370388"/>
            <a:ext cx="39687" cy="74612"/>
          </a:xfrm>
          <a:custGeom>
            <a:avLst/>
            <a:gdLst>
              <a:gd name="T0" fmla="*/ 0 w 28"/>
              <a:gd name="T1" fmla="*/ 2147483646 h 47"/>
              <a:gd name="T2" fmla="*/ 0 w 28"/>
              <a:gd name="T3" fmla="*/ 2147483646 h 47"/>
              <a:gd name="T4" fmla="*/ 0 w 28"/>
              <a:gd name="T5" fmla="*/ 2147483646 h 47"/>
              <a:gd name="T6" fmla="*/ 2147483646 w 28"/>
              <a:gd name="T7" fmla="*/ 2147483646 h 47"/>
              <a:gd name="T8" fmla="*/ 2147483646 w 28"/>
              <a:gd name="T9" fmla="*/ 2147483646 h 47"/>
              <a:gd name="T10" fmla="*/ 2147483646 w 28"/>
              <a:gd name="T11" fmla="*/ 2147483646 h 47"/>
              <a:gd name="T12" fmla="*/ 2147483646 w 28"/>
              <a:gd name="T13" fmla="*/ 2147483646 h 47"/>
              <a:gd name="T14" fmla="*/ 2147483646 w 28"/>
              <a:gd name="T15" fmla="*/ 2147483646 h 47"/>
              <a:gd name="T16" fmla="*/ 2147483646 w 28"/>
              <a:gd name="T17" fmla="*/ 2147483646 h 47"/>
              <a:gd name="T18" fmla="*/ 2147483646 w 28"/>
              <a:gd name="T19" fmla="*/ 2147483646 h 47"/>
              <a:gd name="T20" fmla="*/ 2147483646 w 28"/>
              <a:gd name="T21" fmla="*/ 2147483646 h 47"/>
              <a:gd name="T22" fmla="*/ 2147483646 w 28"/>
              <a:gd name="T23" fmla="*/ 2147483646 h 47"/>
              <a:gd name="T24" fmla="*/ 2147483646 w 28"/>
              <a:gd name="T25" fmla="*/ 2147483646 h 47"/>
              <a:gd name="T26" fmla="*/ 2147483646 w 28"/>
              <a:gd name="T27" fmla="*/ 2147483646 h 47"/>
              <a:gd name="T28" fmla="*/ 2147483646 w 28"/>
              <a:gd name="T29" fmla="*/ 2147483646 h 47"/>
              <a:gd name="T30" fmla="*/ 2147483646 w 28"/>
              <a:gd name="T31" fmla="*/ 2147483646 h 47"/>
              <a:gd name="T32" fmla="*/ 2147483646 w 28"/>
              <a:gd name="T33" fmla="*/ 2147483646 h 47"/>
              <a:gd name="T34" fmla="*/ 2147483646 w 28"/>
              <a:gd name="T35" fmla="*/ 0 h 47"/>
              <a:gd name="T36" fmla="*/ 2147483646 w 28"/>
              <a:gd name="T37" fmla="*/ 0 h 47"/>
              <a:gd name="T38" fmla="*/ 2147483646 w 28"/>
              <a:gd name="T39" fmla="*/ 2147483646 h 47"/>
              <a:gd name="T40" fmla="*/ 2147483646 w 28"/>
              <a:gd name="T41" fmla="*/ 2147483646 h 47"/>
              <a:gd name="T42" fmla="*/ 0 w 28"/>
              <a:gd name="T43" fmla="*/ 2147483646 h 47"/>
              <a:gd name="T44" fmla="*/ 0 w 28"/>
              <a:gd name="T45" fmla="*/ 2147483646 h 47"/>
              <a:gd name="T46" fmla="*/ 0 w 28"/>
              <a:gd name="T47" fmla="*/ 2147483646 h 47"/>
              <a:gd name="T48" fmla="*/ 0 w 28"/>
              <a:gd name="T49" fmla="*/ 2147483646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67" name="Freeform 202"/>
          <p:cNvSpPr>
            <a:spLocks/>
          </p:cNvSpPr>
          <p:nvPr/>
        </p:nvSpPr>
        <p:spPr bwMode="auto">
          <a:xfrm>
            <a:off x="6189663" y="4370388"/>
            <a:ext cx="39687" cy="74612"/>
          </a:xfrm>
          <a:custGeom>
            <a:avLst/>
            <a:gdLst>
              <a:gd name="T0" fmla="*/ 0 w 28"/>
              <a:gd name="T1" fmla="*/ 2147483646 h 47"/>
              <a:gd name="T2" fmla="*/ 0 w 28"/>
              <a:gd name="T3" fmla="*/ 2147483646 h 47"/>
              <a:gd name="T4" fmla="*/ 0 w 28"/>
              <a:gd name="T5" fmla="*/ 2147483646 h 47"/>
              <a:gd name="T6" fmla="*/ 2147483646 w 28"/>
              <a:gd name="T7" fmla="*/ 2147483646 h 47"/>
              <a:gd name="T8" fmla="*/ 2147483646 w 28"/>
              <a:gd name="T9" fmla="*/ 2147483646 h 47"/>
              <a:gd name="T10" fmla="*/ 2147483646 w 28"/>
              <a:gd name="T11" fmla="*/ 2147483646 h 47"/>
              <a:gd name="T12" fmla="*/ 2147483646 w 28"/>
              <a:gd name="T13" fmla="*/ 2147483646 h 47"/>
              <a:gd name="T14" fmla="*/ 2147483646 w 28"/>
              <a:gd name="T15" fmla="*/ 2147483646 h 47"/>
              <a:gd name="T16" fmla="*/ 2147483646 w 28"/>
              <a:gd name="T17" fmla="*/ 2147483646 h 47"/>
              <a:gd name="T18" fmla="*/ 2147483646 w 28"/>
              <a:gd name="T19" fmla="*/ 2147483646 h 47"/>
              <a:gd name="T20" fmla="*/ 2147483646 w 28"/>
              <a:gd name="T21" fmla="*/ 2147483646 h 47"/>
              <a:gd name="T22" fmla="*/ 2147483646 w 28"/>
              <a:gd name="T23" fmla="*/ 2147483646 h 47"/>
              <a:gd name="T24" fmla="*/ 2147483646 w 28"/>
              <a:gd name="T25" fmla="*/ 2147483646 h 47"/>
              <a:gd name="T26" fmla="*/ 2147483646 w 28"/>
              <a:gd name="T27" fmla="*/ 2147483646 h 47"/>
              <a:gd name="T28" fmla="*/ 2147483646 w 28"/>
              <a:gd name="T29" fmla="*/ 2147483646 h 47"/>
              <a:gd name="T30" fmla="*/ 2147483646 w 28"/>
              <a:gd name="T31" fmla="*/ 2147483646 h 47"/>
              <a:gd name="T32" fmla="*/ 2147483646 w 28"/>
              <a:gd name="T33" fmla="*/ 2147483646 h 47"/>
              <a:gd name="T34" fmla="*/ 2147483646 w 28"/>
              <a:gd name="T35" fmla="*/ 0 h 47"/>
              <a:gd name="T36" fmla="*/ 2147483646 w 28"/>
              <a:gd name="T37" fmla="*/ 0 h 47"/>
              <a:gd name="T38" fmla="*/ 2147483646 w 28"/>
              <a:gd name="T39" fmla="*/ 2147483646 h 47"/>
              <a:gd name="T40" fmla="*/ 2147483646 w 28"/>
              <a:gd name="T41" fmla="*/ 2147483646 h 47"/>
              <a:gd name="T42" fmla="*/ 0 w 28"/>
              <a:gd name="T43" fmla="*/ 2147483646 h 47"/>
              <a:gd name="T44" fmla="*/ 0 w 28"/>
              <a:gd name="T45" fmla="*/ 2147483646 h 47"/>
              <a:gd name="T46" fmla="*/ 0 w 28"/>
              <a:gd name="T47" fmla="*/ 2147483646 h 47"/>
              <a:gd name="T48" fmla="*/ 0 w 28"/>
              <a:gd name="T49" fmla="*/ 2147483646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path>
            </a:pathLst>
          </a:custGeom>
          <a:solidFill>
            <a:srgbClr val="FFFF00"/>
          </a:solidFill>
          <a:ln w="4763">
            <a:solidFill>
              <a:srgbClr val="990000"/>
            </a:solidFill>
            <a:round/>
            <a:headEnd/>
            <a:tailEnd/>
          </a:ln>
        </p:spPr>
        <p:txBody>
          <a:bodyPr/>
          <a:lstStyle/>
          <a:p>
            <a:endParaRPr lang="en-US"/>
          </a:p>
        </p:txBody>
      </p:sp>
      <p:pic>
        <p:nvPicPr>
          <p:cNvPr id="88268" name="Picture 20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9800" y="4953000"/>
            <a:ext cx="179705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90444" name="Rectangle 204"/>
          <p:cNvSpPr>
            <a:spLocks noChangeArrowheads="1"/>
          </p:cNvSpPr>
          <p:nvPr/>
        </p:nvSpPr>
        <p:spPr bwMode="white">
          <a:xfrm>
            <a:off x="1828800" y="3352800"/>
            <a:ext cx="19780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algn="ctr" eaLnBrk="1" hangingPunct="1">
              <a:spcBef>
                <a:spcPct val="0"/>
              </a:spcBef>
              <a:buClrTx/>
              <a:buSzTx/>
              <a:buFontTx/>
              <a:buNone/>
            </a:pPr>
            <a:r>
              <a:rPr lang="en-US" sz="1600" b="1">
                <a:latin typeface="Helvetica" panose="020B0604020202020204" pitchFamily="34" charset="0"/>
              </a:rPr>
              <a:t>Increased glucagon secretion </a:t>
            </a:r>
          </a:p>
        </p:txBody>
      </p:sp>
      <p:pic>
        <p:nvPicPr>
          <p:cNvPr id="88270" name="Picture 205"/>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53000" y="2362200"/>
            <a:ext cx="15240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8271" name="Picture 206"/>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72000" y="1295400"/>
            <a:ext cx="1620838"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8272" name="Rectangle 207"/>
          <p:cNvSpPr>
            <a:spLocks noChangeArrowheads="1"/>
          </p:cNvSpPr>
          <p:nvPr/>
        </p:nvSpPr>
        <p:spPr bwMode="white">
          <a:xfrm>
            <a:off x="5181600" y="2514600"/>
            <a:ext cx="10398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1200" b="1">
              <a:latin typeface="Helvetica" panose="020B0604020202020204" pitchFamily="34" charset="0"/>
            </a:endParaRPr>
          </a:p>
        </p:txBody>
      </p:sp>
      <p:sp>
        <p:nvSpPr>
          <p:cNvPr id="1290458" name="Rectangle 218"/>
          <p:cNvSpPr>
            <a:spLocks noChangeArrowheads="1"/>
          </p:cNvSpPr>
          <p:nvPr/>
        </p:nvSpPr>
        <p:spPr bwMode="auto">
          <a:xfrm>
            <a:off x="2895600" y="1828800"/>
            <a:ext cx="24431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     Decreased </a:t>
            </a:r>
            <a:br>
              <a:rPr lang="en-US" sz="1600" b="1">
                <a:latin typeface="Helvetica" panose="020B0604020202020204" pitchFamily="34" charset="0"/>
              </a:rPr>
            </a:br>
            <a:r>
              <a:rPr lang="en-US" sz="1600" b="1">
                <a:latin typeface="Helvetica" panose="020B0604020202020204" pitchFamily="34" charset="0"/>
              </a:rPr>
              <a:t>amylin, </a:t>
            </a:r>
            <a:r>
              <a:rPr lang="en-GB" sz="1600">
                <a:latin typeface="Helvetica" panose="020B0604020202020204" pitchFamily="34" charset="0"/>
                <a:sym typeface="Symbol" panose="05050102010706020507" pitchFamily="18" charset="2"/>
              </a:rPr>
              <a:t></a:t>
            </a:r>
            <a:r>
              <a:rPr lang="en-US" sz="1600" b="1">
                <a:latin typeface="Helvetica" panose="020B0604020202020204" pitchFamily="34" charset="0"/>
                <a:sym typeface="Symbol" panose="05050102010706020507" pitchFamily="18" charset="2"/>
              </a:rPr>
              <a:t>-</a:t>
            </a:r>
            <a:r>
              <a:rPr lang="en-US" sz="1600" b="1">
                <a:latin typeface="Helvetica" panose="020B0604020202020204" pitchFamily="34" charset="0"/>
              </a:rPr>
              <a:t>cell secretion</a:t>
            </a:r>
          </a:p>
          <a:p>
            <a:pPr eaLnBrk="1" hangingPunct="1">
              <a:spcBef>
                <a:spcPct val="0"/>
              </a:spcBef>
              <a:buClrTx/>
              <a:buSzTx/>
              <a:buFontTx/>
              <a:buNone/>
            </a:pPr>
            <a:r>
              <a:rPr lang="en-US" sz="1600" b="1">
                <a:latin typeface="Helvetica" panose="020B0604020202020204" pitchFamily="34" charset="0"/>
              </a:rPr>
              <a:t>80% loss at dx</a:t>
            </a:r>
          </a:p>
        </p:txBody>
      </p:sp>
      <p:sp>
        <p:nvSpPr>
          <p:cNvPr id="88274" name="AutoShape 219"/>
          <p:cNvSpPr>
            <a:spLocks noChangeArrowheads="1"/>
          </p:cNvSpPr>
          <p:nvPr/>
        </p:nvSpPr>
        <p:spPr bwMode="auto">
          <a:xfrm rot="-1584972">
            <a:off x="4430713" y="1876425"/>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290460" name="Rectangle 220"/>
          <p:cNvSpPr>
            <a:spLocks noChangeArrowheads="1"/>
          </p:cNvSpPr>
          <p:nvPr/>
        </p:nvSpPr>
        <p:spPr bwMode="auto">
          <a:xfrm>
            <a:off x="609600" y="5357813"/>
            <a:ext cx="1447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dirty="0">
                <a:latin typeface="Helvetica" panose="020B0604020202020204" pitchFamily="34" charset="0"/>
              </a:rPr>
              <a:t>Increase glucose</a:t>
            </a:r>
          </a:p>
          <a:p>
            <a:pPr eaLnBrk="1" hangingPunct="1">
              <a:spcBef>
                <a:spcPct val="0"/>
              </a:spcBef>
              <a:buClrTx/>
              <a:buSzTx/>
              <a:buFontTx/>
              <a:buNone/>
            </a:pPr>
            <a:r>
              <a:rPr lang="en-US" sz="1600" b="1" dirty="0">
                <a:latin typeface="Helvetica" panose="020B0604020202020204" pitchFamily="34" charset="0"/>
              </a:rPr>
              <a:t>production</a:t>
            </a:r>
          </a:p>
        </p:txBody>
      </p:sp>
      <p:sp>
        <p:nvSpPr>
          <p:cNvPr id="88276" name="AutoShape 221"/>
          <p:cNvSpPr>
            <a:spLocks noChangeArrowheads="1"/>
          </p:cNvSpPr>
          <p:nvPr/>
        </p:nvSpPr>
        <p:spPr bwMode="auto">
          <a:xfrm>
            <a:off x="1685925" y="5465763"/>
            <a:ext cx="750888" cy="257175"/>
          </a:xfrm>
          <a:prstGeom prst="rightArrow">
            <a:avLst>
              <a:gd name="adj1" fmla="val 50000"/>
              <a:gd name="adj2" fmla="val 146015"/>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290462" name="Rectangle 222"/>
          <p:cNvSpPr>
            <a:spLocks noChangeArrowheads="1"/>
          </p:cNvSpPr>
          <p:nvPr/>
        </p:nvSpPr>
        <p:spPr bwMode="auto">
          <a:xfrm>
            <a:off x="7543800" y="4419600"/>
            <a:ext cx="12954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Increased lipolysis</a:t>
            </a:r>
          </a:p>
        </p:txBody>
      </p:sp>
      <p:sp>
        <p:nvSpPr>
          <p:cNvPr id="88278" name="AutoShape 223"/>
          <p:cNvSpPr>
            <a:spLocks noChangeArrowheads="1"/>
          </p:cNvSpPr>
          <p:nvPr/>
        </p:nvSpPr>
        <p:spPr bwMode="auto">
          <a:xfrm rot="10612423">
            <a:off x="5638800" y="3352800"/>
            <a:ext cx="1209675" cy="211138"/>
          </a:xfrm>
          <a:prstGeom prst="rightArrow">
            <a:avLst>
              <a:gd name="adj1" fmla="val 50000"/>
              <a:gd name="adj2" fmla="val 286519"/>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88279" name="AutoShape 228"/>
          <p:cNvSpPr>
            <a:spLocks noChangeArrowheads="1"/>
          </p:cNvSpPr>
          <p:nvPr/>
        </p:nvSpPr>
        <p:spPr bwMode="auto">
          <a:xfrm rot="201389" flipH="1">
            <a:off x="5943600" y="5943600"/>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290469" name="Rectangle 229"/>
          <p:cNvSpPr>
            <a:spLocks noChangeArrowheads="1"/>
          </p:cNvSpPr>
          <p:nvPr/>
        </p:nvSpPr>
        <p:spPr bwMode="auto">
          <a:xfrm>
            <a:off x="6934200" y="5791200"/>
            <a:ext cx="22098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Decreased glucose</a:t>
            </a:r>
          </a:p>
          <a:p>
            <a:pPr eaLnBrk="1" hangingPunct="1">
              <a:spcBef>
                <a:spcPct val="0"/>
              </a:spcBef>
              <a:buClrTx/>
              <a:buSzTx/>
              <a:buFontTx/>
              <a:buNone/>
            </a:pPr>
            <a:r>
              <a:rPr lang="en-US" sz="1600" b="1">
                <a:latin typeface="Helvetica" panose="020B0604020202020204" pitchFamily="34" charset="0"/>
              </a:rPr>
              <a:t>         uptake</a:t>
            </a:r>
          </a:p>
        </p:txBody>
      </p:sp>
      <p:sp>
        <p:nvSpPr>
          <p:cNvPr id="88281" name="Freeform 231"/>
          <p:cNvSpPr>
            <a:spLocks/>
          </p:cNvSpPr>
          <p:nvPr/>
        </p:nvSpPr>
        <p:spPr bwMode="auto">
          <a:xfrm>
            <a:off x="4945063" y="3259138"/>
            <a:ext cx="1285875" cy="1163637"/>
          </a:xfrm>
          <a:custGeom>
            <a:avLst/>
            <a:gdLst>
              <a:gd name="T0" fmla="*/ 2147483646 w 891"/>
              <a:gd name="T1" fmla="*/ 2147483646 h 806"/>
              <a:gd name="T2" fmla="*/ 2147483646 w 891"/>
              <a:gd name="T3" fmla="*/ 2147483646 h 806"/>
              <a:gd name="T4" fmla="*/ 2147483646 w 891"/>
              <a:gd name="T5" fmla="*/ 2147483646 h 806"/>
              <a:gd name="T6" fmla="*/ 2147483646 w 891"/>
              <a:gd name="T7" fmla="*/ 2147483646 h 806"/>
              <a:gd name="T8" fmla="*/ 2147483646 w 891"/>
              <a:gd name="T9" fmla="*/ 2147483646 h 806"/>
              <a:gd name="T10" fmla="*/ 2147483646 w 891"/>
              <a:gd name="T11" fmla="*/ 2147483646 h 806"/>
              <a:gd name="T12" fmla="*/ 2147483646 w 891"/>
              <a:gd name="T13" fmla="*/ 2147483646 h 806"/>
              <a:gd name="T14" fmla="*/ 2147483646 w 891"/>
              <a:gd name="T15" fmla="*/ 2147483646 h 806"/>
              <a:gd name="T16" fmla="*/ 2147483646 w 891"/>
              <a:gd name="T17" fmla="*/ 2147483646 h 806"/>
              <a:gd name="T18" fmla="*/ 2147483646 w 891"/>
              <a:gd name="T19" fmla="*/ 2147483646 h 806"/>
              <a:gd name="T20" fmla="*/ 2147483646 w 891"/>
              <a:gd name="T21" fmla="*/ 2147483646 h 806"/>
              <a:gd name="T22" fmla="*/ 2147483646 w 891"/>
              <a:gd name="T23" fmla="*/ 2147483646 h 806"/>
              <a:gd name="T24" fmla="*/ 2147483646 w 891"/>
              <a:gd name="T25" fmla="*/ 2147483646 h 806"/>
              <a:gd name="T26" fmla="*/ 2147483646 w 891"/>
              <a:gd name="T27" fmla="*/ 2147483646 h 806"/>
              <a:gd name="T28" fmla="*/ 2147483646 w 891"/>
              <a:gd name="T29" fmla="*/ 2147483646 h 806"/>
              <a:gd name="T30" fmla="*/ 2147483646 w 891"/>
              <a:gd name="T31" fmla="*/ 2147483646 h 806"/>
              <a:gd name="T32" fmla="*/ 0 w 891"/>
              <a:gd name="T33" fmla="*/ 2147483646 h 806"/>
              <a:gd name="T34" fmla="*/ 2147483646 w 891"/>
              <a:gd name="T35" fmla="*/ 2147483646 h 806"/>
              <a:gd name="T36" fmla="*/ 2147483646 w 891"/>
              <a:gd name="T37" fmla="*/ 2147483646 h 806"/>
              <a:gd name="T38" fmla="*/ 2147483646 w 891"/>
              <a:gd name="T39" fmla="*/ 2147483646 h 806"/>
              <a:gd name="T40" fmla="*/ 2147483646 w 891"/>
              <a:gd name="T41" fmla="*/ 2147483646 h 806"/>
              <a:gd name="T42" fmla="*/ 2147483646 w 891"/>
              <a:gd name="T43" fmla="*/ 2147483646 h 806"/>
              <a:gd name="T44" fmla="*/ 2147483646 w 891"/>
              <a:gd name="T45" fmla="*/ 2147483646 h 806"/>
              <a:gd name="T46" fmla="*/ 2147483646 w 891"/>
              <a:gd name="T47" fmla="*/ 2147483646 h 806"/>
              <a:gd name="T48" fmla="*/ 2147483646 w 891"/>
              <a:gd name="T49" fmla="*/ 2147483646 h 806"/>
              <a:gd name="T50" fmla="*/ 2147483646 w 891"/>
              <a:gd name="T51" fmla="*/ 2147483646 h 806"/>
              <a:gd name="T52" fmla="*/ 2147483646 w 891"/>
              <a:gd name="T53" fmla="*/ 2147483646 h 806"/>
              <a:gd name="T54" fmla="*/ 2147483646 w 891"/>
              <a:gd name="T55" fmla="*/ 2147483646 h 806"/>
              <a:gd name="T56" fmla="*/ 2147483646 w 891"/>
              <a:gd name="T57" fmla="*/ 2147483646 h 806"/>
              <a:gd name="T58" fmla="*/ 2147483646 w 891"/>
              <a:gd name="T59" fmla="*/ 2147483646 h 806"/>
              <a:gd name="T60" fmla="*/ 2147483646 w 891"/>
              <a:gd name="T61" fmla="*/ 2147483646 h 806"/>
              <a:gd name="T62" fmla="*/ 2147483646 w 891"/>
              <a:gd name="T63" fmla="*/ 2147483646 h 806"/>
              <a:gd name="T64" fmla="*/ 2147483646 w 891"/>
              <a:gd name="T65" fmla="*/ 2147483646 h 8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1"/>
              <a:gd name="T100" fmla="*/ 0 h 806"/>
              <a:gd name="T101" fmla="*/ 891 w 891"/>
              <a:gd name="T102" fmla="*/ 806 h 8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1" h="806">
                <a:moveTo>
                  <a:pt x="890" y="795"/>
                </a:moveTo>
                <a:lnTo>
                  <a:pt x="806" y="782"/>
                </a:lnTo>
                <a:lnTo>
                  <a:pt x="729" y="767"/>
                </a:lnTo>
                <a:lnTo>
                  <a:pt x="659" y="750"/>
                </a:lnTo>
                <a:lnTo>
                  <a:pt x="594" y="729"/>
                </a:lnTo>
                <a:lnTo>
                  <a:pt x="534" y="708"/>
                </a:lnTo>
                <a:lnTo>
                  <a:pt x="482" y="684"/>
                </a:lnTo>
                <a:lnTo>
                  <a:pt x="433" y="659"/>
                </a:lnTo>
                <a:lnTo>
                  <a:pt x="390" y="632"/>
                </a:lnTo>
                <a:lnTo>
                  <a:pt x="351" y="604"/>
                </a:lnTo>
                <a:lnTo>
                  <a:pt x="316" y="573"/>
                </a:lnTo>
                <a:lnTo>
                  <a:pt x="287" y="543"/>
                </a:lnTo>
                <a:lnTo>
                  <a:pt x="260" y="512"/>
                </a:lnTo>
                <a:lnTo>
                  <a:pt x="235" y="480"/>
                </a:lnTo>
                <a:lnTo>
                  <a:pt x="215" y="447"/>
                </a:lnTo>
                <a:lnTo>
                  <a:pt x="197" y="414"/>
                </a:lnTo>
                <a:lnTo>
                  <a:pt x="182" y="382"/>
                </a:lnTo>
                <a:lnTo>
                  <a:pt x="168" y="350"/>
                </a:lnTo>
                <a:lnTo>
                  <a:pt x="156" y="318"/>
                </a:lnTo>
                <a:lnTo>
                  <a:pt x="147" y="284"/>
                </a:lnTo>
                <a:lnTo>
                  <a:pt x="138" y="254"/>
                </a:lnTo>
                <a:lnTo>
                  <a:pt x="130" y="223"/>
                </a:lnTo>
                <a:lnTo>
                  <a:pt x="122" y="194"/>
                </a:lnTo>
                <a:lnTo>
                  <a:pt x="113" y="166"/>
                </a:lnTo>
                <a:lnTo>
                  <a:pt x="106" y="140"/>
                </a:lnTo>
                <a:lnTo>
                  <a:pt x="98" y="115"/>
                </a:lnTo>
                <a:lnTo>
                  <a:pt x="89" y="91"/>
                </a:lnTo>
                <a:lnTo>
                  <a:pt x="80" y="70"/>
                </a:lnTo>
                <a:lnTo>
                  <a:pt x="70" y="51"/>
                </a:lnTo>
                <a:lnTo>
                  <a:pt x="57" y="34"/>
                </a:lnTo>
                <a:lnTo>
                  <a:pt x="42" y="20"/>
                </a:lnTo>
                <a:lnTo>
                  <a:pt x="24" y="8"/>
                </a:lnTo>
                <a:lnTo>
                  <a:pt x="4" y="0"/>
                </a:lnTo>
                <a:lnTo>
                  <a:pt x="0" y="8"/>
                </a:lnTo>
                <a:lnTo>
                  <a:pt x="17" y="16"/>
                </a:lnTo>
                <a:lnTo>
                  <a:pt x="33" y="26"/>
                </a:lnTo>
                <a:lnTo>
                  <a:pt x="46" y="40"/>
                </a:lnTo>
                <a:lnTo>
                  <a:pt x="58" y="55"/>
                </a:lnTo>
                <a:lnTo>
                  <a:pt x="69" y="74"/>
                </a:lnTo>
                <a:lnTo>
                  <a:pt x="78" y="94"/>
                </a:lnTo>
                <a:lnTo>
                  <a:pt x="87" y="117"/>
                </a:lnTo>
                <a:lnTo>
                  <a:pt x="95" y="142"/>
                </a:lnTo>
                <a:lnTo>
                  <a:pt x="102" y="168"/>
                </a:lnTo>
                <a:lnTo>
                  <a:pt x="110" y="197"/>
                </a:lnTo>
                <a:lnTo>
                  <a:pt x="116" y="226"/>
                </a:lnTo>
                <a:lnTo>
                  <a:pt x="125" y="256"/>
                </a:lnTo>
                <a:lnTo>
                  <a:pt x="134" y="287"/>
                </a:lnTo>
                <a:lnTo>
                  <a:pt x="144" y="320"/>
                </a:lnTo>
                <a:lnTo>
                  <a:pt x="156" y="352"/>
                </a:lnTo>
                <a:lnTo>
                  <a:pt x="170" y="386"/>
                </a:lnTo>
                <a:lnTo>
                  <a:pt x="186" y="419"/>
                </a:lnTo>
                <a:lnTo>
                  <a:pt x="204" y="452"/>
                </a:lnTo>
                <a:lnTo>
                  <a:pt x="225" y="484"/>
                </a:lnTo>
                <a:lnTo>
                  <a:pt x="249" y="518"/>
                </a:lnTo>
                <a:lnTo>
                  <a:pt x="277" y="549"/>
                </a:lnTo>
                <a:lnTo>
                  <a:pt x="307" y="580"/>
                </a:lnTo>
                <a:lnTo>
                  <a:pt x="342" y="611"/>
                </a:lnTo>
                <a:lnTo>
                  <a:pt x="382" y="639"/>
                </a:lnTo>
                <a:lnTo>
                  <a:pt x="427" y="667"/>
                </a:lnTo>
                <a:lnTo>
                  <a:pt x="475" y="693"/>
                </a:lnTo>
                <a:lnTo>
                  <a:pt x="529" y="718"/>
                </a:lnTo>
                <a:lnTo>
                  <a:pt x="589" y="740"/>
                </a:lnTo>
                <a:lnTo>
                  <a:pt x="655" y="759"/>
                </a:lnTo>
                <a:lnTo>
                  <a:pt x="726" y="777"/>
                </a:lnTo>
                <a:lnTo>
                  <a:pt x="803" y="792"/>
                </a:lnTo>
                <a:lnTo>
                  <a:pt x="888" y="805"/>
                </a:lnTo>
                <a:lnTo>
                  <a:pt x="890" y="795"/>
                </a:lnTo>
              </a:path>
            </a:pathLst>
          </a:custGeom>
          <a:solidFill>
            <a:srgbClr val="790015"/>
          </a:solidFill>
          <a:ln w="12700" cap="rnd">
            <a:solidFill>
              <a:srgbClr val="FC0128"/>
            </a:solidFill>
            <a:round/>
            <a:headEnd/>
            <a:tailEnd/>
          </a:ln>
        </p:spPr>
        <p:txBody>
          <a:bodyPr/>
          <a:lstStyle/>
          <a:p>
            <a:endParaRPr lang="en-US"/>
          </a:p>
        </p:txBody>
      </p:sp>
      <p:sp>
        <p:nvSpPr>
          <p:cNvPr id="88282" name="Freeform 232"/>
          <p:cNvSpPr>
            <a:spLocks/>
          </p:cNvSpPr>
          <p:nvPr/>
        </p:nvSpPr>
        <p:spPr bwMode="auto">
          <a:xfrm>
            <a:off x="5156200" y="4068763"/>
            <a:ext cx="971550" cy="468312"/>
          </a:xfrm>
          <a:custGeom>
            <a:avLst/>
            <a:gdLst>
              <a:gd name="T0" fmla="*/ 2147483646 w 674"/>
              <a:gd name="T1" fmla="*/ 2147483646 h 324"/>
              <a:gd name="T2" fmla="*/ 2147483646 w 674"/>
              <a:gd name="T3" fmla="*/ 2147483646 h 324"/>
              <a:gd name="T4" fmla="*/ 2147483646 w 674"/>
              <a:gd name="T5" fmla="*/ 2147483646 h 324"/>
              <a:gd name="T6" fmla="*/ 2147483646 w 674"/>
              <a:gd name="T7" fmla="*/ 2147483646 h 324"/>
              <a:gd name="T8" fmla="*/ 2147483646 w 674"/>
              <a:gd name="T9" fmla="*/ 2147483646 h 324"/>
              <a:gd name="T10" fmla="*/ 2147483646 w 674"/>
              <a:gd name="T11" fmla="*/ 2147483646 h 324"/>
              <a:gd name="T12" fmla="*/ 2147483646 w 674"/>
              <a:gd name="T13" fmla="*/ 2147483646 h 324"/>
              <a:gd name="T14" fmla="*/ 2147483646 w 674"/>
              <a:gd name="T15" fmla="*/ 2147483646 h 324"/>
              <a:gd name="T16" fmla="*/ 2147483646 w 674"/>
              <a:gd name="T17" fmla="*/ 2147483646 h 324"/>
              <a:gd name="T18" fmla="*/ 2147483646 w 674"/>
              <a:gd name="T19" fmla="*/ 2147483646 h 324"/>
              <a:gd name="T20" fmla="*/ 2147483646 w 674"/>
              <a:gd name="T21" fmla="*/ 2147483646 h 324"/>
              <a:gd name="T22" fmla="*/ 2147483646 w 674"/>
              <a:gd name="T23" fmla="*/ 2147483646 h 324"/>
              <a:gd name="T24" fmla="*/ 2147483646 w 674"/>
              <a:gd name="T25" fmla="*/ 2147483646 h 324"/>
              <a:gd name="T26" fmla="*/ 2147483646 w 674"/>
              <a:gd name="T27" fmla="*/ 2147483646 h 324"/>
              <a:gd name="T28" fmla="*/ 2147483646 w 674"/>
              <a:gd name="T29" fmla="*/ 2147483646 h 324"/>
              <a:gd name="T30" fmla="*/ 2147483646 w 674"/>
              <a:gd name="T31" fmla="*/ 2147483646 h 324"/>
              <a:gd name="T32" fmla="*/ 2147483646 w 674"/>
              <a:gd name="T33" fmla="*/ 2147483646 h 324"/>
              <a:gd name="T34" fmla="*/ 2147483646 w 674"/>
              <a:gd name="T35" fmla="*/ 2147483646 h 324"/>
              <a:gd name="T36" fmla="*/ 2147483646 w 674"/>
              <a:gd name="T37" fmla="*/ 2147483646 h 324"/>
              <a:gd name="T38" fmla="*/ 2147483646 w 674"/>
              <a:gd name="T39" fmla="*/ 2147483646 h 324"/>
              <a:gd name="T40" fmla="*/ 2147483646 w 674"/>
              <a:gd name="T41" fmla="*/ 2147483646 h 324"/>
              <a:gd name="T42" fmla="*/ 2147483646 w 674"/>
              <a:gd name="T43" fmla="*/ 2147483646 h 324"/>
              <a:gd name="T44" fmla="*/ 2147483646 w 674"/>
              <a:gd name="T45" fmla="*/ 2147483646 h 324"/>
              <a:gd name="T46" fmla="*/ 2147483646 w 674"/>
              <a:gd name="T47" fmla="*/ 2147483646 h 324"/>
              <a:gd name="T48" fmla="*/ 2147483646 w 674"/>
              <a:gd name="T49" fmla="*/ 2147483646 h 324"/>
              <a:gd name="T50" fmla="*/ 2147483646 w 674"/>
              <a:gd name="T51" fmla="*/ 2147483646 h 324"/>
              <a:gd name="T52" fmla="*/ 2147483646 w 674"/>
              <a:gd name="T53" fmla="*/ 2147483646 h 324"/>
              <a:gd name="T54" fmla="*/ 2147483646 w 674"/>
              <a:gd name="T55" fmla="*/ 2147483646 h 324"/>
              <a:gd name="T56" fmla="*/ 2147483646 w 674"/>
              <a:gd name="T57" fmla="*/ 2147483646 h 324"/>
              <a:gd name="T58" fmla="*/ 2147483646 w 674"/>
              <a:gd name="T59" fmla="*/ 2147483646 h 324"/>
              <a:gd name="T60" fmla="*/ 2147483646 w 674"/>
              <a:gd name="T61" fmla="*/ 2147483646 h 324"/>
              <a:gd name="T62" fmla="*/ 2147483646 w 674"/>
              <a:gd name="T63" fmla="*/ 2147483646 h 324"/>
              <a:gd name="T64" fmla="*/ 2147483646 w 674"/>
              <a:gd name="T65" fmla="*/ 2147483646 h 324"/>
              <a:gd name="T66" fmla="*/ 2147483646 w 674"/>
              <a:gd name="T67" fmla="*/ 2147483646 h 324"/>
              <a:gd name="T68" fmla="*/ 0 w 674"/>
              <a:gd name="T69" fmla="*/ 0 h 324"/>
              <a:gd name="T70" fmla="*/ 2147483646 w 674"/>
              <a:gd name="T71" fmla="*/ 2147483646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74"/>
              <a:gd name="T109" fmla="*/ 0 h 324"/>
              <a:gd name="T110" fmla="*/ 674 w 674"/>
              <a:gd name="T111" fmla="*/ 324 h 3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74" h="324">
                <a:moveTo>
                  <a:pt x="13" y="19"/>
                </a:moveTo>
                <a:lnTo>
                  <a:pt x="3" y="22"/>
                </a:lnTo>
                <a:lnTo>
                  <a:pt x="16" y="40"/>
                </a:lnTo>
                <a:lnTo>
                  <a:pt x="31" y="58"/>
                </a:lnTo>
                <a:lnTo>
                  <a:pt x="47" y="75"/>
                </a:lnTo>
                <a:lnTo>
                  <a:pt x="62" y="90"/>
                </a:lnTo>
                <a:lnTo>
                  <a:pt x="78" y="105"/>
                </a:lnTo>
                <a:lnTo>
                  <a:pt x="95" y="120"/>
                </a:lnTo>
                <a:lnTo>
                  <a:pt x="113" y="133"/>
                </a:lnTo>
                <a:lnTo>
                  <a:pt x="131" y="147"/>
                </a:lnTo>
                <a:lnTo>
                  <a:pt x="149" y="159"/>
                </a:lnTo>
                <a:lnTo>
                  <a:pt x="167" y="170"/>
                </a:lnTo>
                <a:lnTo>
                  <a:pt x="187" y="182"/>
                </a:lnTo>
                <a:lnTo>
                  <a:pt x="206" y="193"/>
                </a:lnTo>
                <a:lnTo>
                  <a:pt x="226" y="203"/>
                </a:lnTo>
                <a:lnTo>
                  <a:pt x="247" y="212"/>
                </a:lnTo>
                <a:lnTo>
                  <a:pt x="268" y="221"/>
                </a:lnTo>
                <a:lnTo>
                  <a:pt x="289" y="231"/>
                </a:lnTo>
                <a:lnTo>
                  <a:pt x="311" y="238"/>
                </a:lnTo>
                <a:lnTo>
                  <a:pt x="333" y="246"/>
                </a:lnTo>
                <a:lnTo>
                  <a:pt x="355" y="253"/>
                </a:lnTo>
                <a:lnTo>
                  <a:pt x="378" y="260"/>
                </a:lnTo>
                <a:lnTo>
                  <a:pt x="401" y="267"/>
                </a:lnTo>
                <a:lnTo>
                  <a:pt x="423" y="273"/>
                </a:lnTo>
                <a:lnTo>
                  <a:pt x="447" y="279"/>
                </a:lnTo>
                <a:lnTo>
                  <a:pt x="471" y="284"/>
                </a:lnTo>
                <a:lnTo>
                  <a:pt x="495" y="290"/>
                </a:lnTo>
                <a:lnTo>
                  <a:pt x="520" y="295"/>
                </a:lnTo>
                <a:lnTo>
                  <a:pt x="544" y="300"/>
                </a:lnTo>
                <a:lnTo>
                  <a:pt x="569" y="305"/>
                </a:lnTo>
                <a:lnTo>
                  <a:pt x="594" y="309"/>
                </a:lnTo>
                <a:lnTo>
                  <a:pt x="619" y="315"/>
                </a:lnTo>
                <a:lnTo>
                  <a:pt x="644" y="319"/>
                </a:lnTo>
                <a:lnTo>
                  <a:pt x="670" y="323"/>
                </a:lnTo>
                <a:lnTo>
                  <a:pt x="673" y="314"/>
                </a:lnTo>
                <a:lnTo>
                  <a:pt x="648" y="309"/>
                </a:lnTo>
                <a:lnTo>
                  <a:pt x="622" y="304"/>
                </a:lnTo>
                <a:lnTo>
                  <a:pt x="597" y="300"/>
                </a:lnTo>
                <a:lnTo>
                  <a:pt x="571" y="295"/>
                </a:lnTo>
                <a:lnTo>
                  <a:pt x="548" y="290"/>
                </a:lnTo>
                <a:lnTo>
                  <a:pt x="523" y="285"/>
                </a:lnTo>
                <a:lnTo>
                  <a:pt x="498" y="281"/>
                </a:lnTo>
                <a:lnTo>
                  <a:pt x="475" y="275"/>
                </a:lnTo>
                <a:lnTo>
                  <a:pt x="451" y="270"/>
                </a:lnTo>
                <a:lnTo>
                  <a:pt x="428" y="264"/>
                </a:lnTo>
                <a:lnTo>
                  <a:pt x="405" y="257"/>
                </a:lnTo>
                <a:lnTo>
                  <a:pt x="382" y="250"/>
                </a:lnTo>
                <a:lnTo>
                  <a:pt x="360" y="243"/>
                </a:lnTo>
                <a:lnTo>
                  <a:pt x="337" y="237"/>
                </a:lnTo>
                <a:lnTo>
                  <a:pt x="315" y="229"/>
                </a:lnTo>
                <a:lnTo>
                  <a:pt x="294" y="221"/>
                </a:lnTo>
                <a:lnTo>
                  <a:pt x="274" y="212"/>
                </a:lnTo>
                <a:lnTo>
                  <a:pt x="252" y="203"/>
                </a:lnTo>
                <a:lnTo>
                  <a:pt x="233" y="195"/>
                </a:lnTo>
                <a:lnTo>
                  <a:pt x="213" y="185"/>
                </a:lnTo>
                <a:lnTo>
                  <a:pt x="194" y="174"/>
                </a:lnTo>
                <a:lnTo>
                  <a:pt x="175" y="163"/>
                </a:lnTo>
                <a:lnTo>
                  <a:pt x="157" y="152"/>
                </a:lnTo>
                <a:lnTo>
                  <a:pt x="139" y="139"/>
                </a:lnTo>
                <a:lnTo>
                  <a:pt x="121" y="126"/>
                </a:lnTo>
                <a:lnTo>
                  <a:pt x="104" y="114"/>
                </a:lnTo>
                <a:lnTo>
                  <a:pt x="88" y="98"/>
                </a:lnTo>
                <a:lnTo>
                  <a:pt x="72" y="83"/>
                </a:lnTo>
                <a:lnTo>
                  <a:pt x="56" y="69"/>
                </a:lnTo>
                <a:lnTo>
                  <a:pt x="41" y="52"/>
                </a:lnTo>
                <a:lnTo>
                  <a:pt x="26" y="35"/>
                </a:lnTo>
                <a:lnTo>
                  <a:pt x="13" y="17"/>
                </a:lnTo>
                <a:lnTo>
                  <a:pt x="2" y="19"/>
                </a:lnTo>
                <a:lnTo>
                  <a:pt x="13" y="17"/>
                </a:lnTo>
                <a:lnTo>
                  <a:pt x="0" y="0"/>
                </a:lnTo>
                <a:lnTo>
                  <a:pt x="2" y="19"/>
                </a:lnTo>
                <a:lnTo>
                  <a:pt x="13" y="19"/>
                </a:lnTo>
              </a:path>
            </a:pathLst>
          </a:custGeom>
          <a:solidFill>
            <a:srgbClr val="790015"/>
          </a:solidFill>
          <a:ln w="12700" cap="rnd">
            <a:solidFill>
              <a:srgbClr val="FC0128"/>
            </a:solidFill>
            <a:round/>
            <a:headEnd/>
            <a:tailEnd/>
          </a:ln>
        </p:spPr>
        <p:txBody>
          <a:bodyPr/>
          <a:lstStyle/>
          <a:p>
            <a:endParaRPr lang="en-US"/>
          </a:p>
        </p:txBody>
      </p:sp>
      <p:sp>
        <p:nvSpPr>
          <p:cNvPr id="88283" name="Freeform 233"/>
          <p:cNvSpPr>
            <a:spLocks/>
          </p:cNvSpPr>
          <p:nvPr/>
        </p:nvSpPr>
        <p:spPr bwMode="auto">
          <a:xfrm>
            <a:off x="5181600" y="4114800"/>
            <a:ext cx="144463" cy="461963"/>
          </a:xfrm>
          <a:custGeom>
            <a:avLst/>
            <a:gdLst>
              <a:gd name="T0" fmla="*/ 2147483646 w 101"/>
              <a:gd name="T1" fmla="*/ 2147483646 h 320"/>
              <a:gd name="T2" fmla="*/ 2147483646 w 101"/>
              <a:gd name="T3" fmla="*/ 2147483646 h 320"/>
              <a:gd name="T4" fmla="*/ 2147483646 w 101"/>
              <a:gd name="T5" fmla="*/ 2147483646 h 320"/>
              <a:gd name="T6" fmla="*/ 2147483646 w 101"/>
              <a:gd name="T7" fmla="*/ 2147483646 h 320"/>
              <a:gd name="T8" fmla="*/ 2147483646 w 101"/>
              <a:gd name="T9" fmla="*/ 2147483646 h 320"/>
              <a:gd name="T10" fmla="*/ 2147483646 w 101"/>
              <a:gd name="T11" fmla="*/ 2147483646 h 320"/>
              <a:gd name="T12" fmla="*/ 2147483646 w 101"/>
              <a:gd name="T13" fmla="*/ 2147483646 h 320"/>
              <a:gd name="T14" fmla="*/ 2147483646 w 101"/>
              <a:gd name="T15" fmla="*/ 2147483646 h 320"/>
              <a:gd name="T16" fmla="*/ 2147483646 w 101"/>
              <a:gd name="T17" fmla="*/ 2147483646 h 320"/>
              <a:gd name="T18" fmla="*/ 2147483646 w 101"/>
              <a:gd name="T19" fmla="*/ 2147483646 h 320"/>
              <a:gd name="T20" fmla="*/ 2147483646 w 101"/>
              <a:gd name="T21" fmla="*/ 2147483646 h 320"/>
              <a:gd name="T22" fmla="*/ 2147483646 w 101"/>
              <a:gd name="T23" fmla="*/ 2147483646 h 320"/>
              <a:gd name="T24" fmla="*/ 2147483646 w 101"/>
              <a:gd name="T25" fmla="*/ 2147483646 h 320"/>
              <a:gd name="T26" fmla="*/ 2147483646 w 101"/>
              <a:gd name="T27" fmla="*/ 2147483646 h 320"/>
              <a:gd name="T28" fmla="*/ 2147483646 w 101"/>
              <a:gd name="T29" fmla="*/ 2147483646 h 320"/>
              <a:gd name="T30" fmla="*/ 2147483646 w 101"/>
              <a:gd name="T31" fmla="*/ 2147483646 h 320"/>
              <a:gd name="T32" fmla="*/ 2147483646 w 101"/>
              <a:gd name="T33" fmla="*/ 0 h 320"/>
              <a:gd name="T34" fmla="*/ 2147483646 w 101"/>
              <a:gd name="T35" fmla="*/ 2147483646 h 320"/>
              <a:gd name="T36" fmla="*/ 2147483646 w 101"/>
              <a:gd name="T37" fmla="*/ 2147483646 h 320"/>
              <a:gd name="T38" fmla="*/ 2147483646 w 101"/>
              <a:gd name="T39" fmla="*/ 2147483646 h 320"/>
              <a:gd name="T40" fmla="*/ 2147483646 w 101"/>
              <a:gd name="T41" fmla="*/ 2147483646 h 320"/>
              <a:gd name="T42" fmla="*/ 2147483646 w 101"/>
              <a:gd name="T43" fmla="*/ 2147483646 h 320"/>
              <a:gd name="T44" fmla="*/ 2147483646 w 101"/>
              <a:gd name="T45" fmla="*/ 2147483646 h 320"/>
              <a:gd name="T46" fmla="*/ 2147483646 w 101"/>
              <a:gd name="T47" fmla="*/ 2147483646 h 320"/>
              <a:gd name="T48" fmla="*/ 2147483646 w 101"/>
              <a:gd name="T49" fmla="*/ 2147483646 h 320"/>
              <a:gd name="T50" fmla="*/ 2147483646 w 101"/>
              <a:gd name="T51" fmla="*/ 2147483646 h 320"/>
              <a:gd name="T52" fmla="*/ 2147483646 w 101"/>
              <a:gd name="T53" fmla="*/ 2147483646 h 320"/>
              <a:gd name="T54" fmla="*/ 2147483646 w 101"/>
              <a:gd name="T55" fmla="*/ 2147483646 h 320"/>
              <a:gd name="T56" fmla="*/ 2147483646 w 101"/>
              <a:gd name="T57" fmla="*/ 2147483646 h 320"/>
              <a:gd name="T58" fmla="*/ 2147483646 w 101"/>
              <a:gd name="T59" fmla="*/ 2147483646 h 320"/>
              <a:gd name="T60" fmla="*/ 2147483646 w 101"/>
              <a:gd name="T61" fmla="*/ 2147483646 h 320"/>
              <a:gd name="T62" fmla="*/ 2147483646 w 101"/>
              <a:gd name="T63" fmla="*/ 2147483646 h 320"/>
              <a:gd name="T64" fmla="*/ 2147483646 w 101"/>
              <a:gd name="T65" fmla="*/ 2147483646 h 320"/>
              <a:gd name="T66" fmla="*/ 2147483646 w 101"/>
              <a:gd name="T67" fmla="*/ 2147483646 h 320"/>
              <a:gd name="T68" fmla="*/ 2147483646 w 101"/>
              <a:gd name="T69" fmla="*/ 2147483646 h 320"/>
              <a:gd name="T70" fmla="*/ 2147483646 w 101"/>
              <a:gd name="T71" fmla="*/ 2147483646 h 3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320"/>
              <a:gd name="T110" fmla="*/ 101 w 101"/>
              <a:gd name="T111" fmla="*/ 320 h 3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320">
                <a:moveTo>
                  <a:pt x="98" y="313"/>
                </a:moveTo>
                <a:lnTo>
                  <a:pt x="100" y="314"/>
                </a:lnTo>
                <a:lnTo>
                  <a:pt x="96" y="305"/>
                </a:lnTo>
                <a:lnTo>
                  <a:pt x="92" y="294"/>
                </a:lnTo>
                <a:lnTo>
                  <a:pt x="87" y="284"/>
                </a:lnTo>
                <a:lnTo>
                  <a:pt x="83" y="276"/>
                </a:lnTo>
                <a:lnTo>
                  <a:pt x="79" y="265"/>
                </a:lnTo>
                <a:lnTo>
                  <a:pt x="76" y="256"/>
                </a:lnTo>
                <a:lnTo>
                  <a:pt x="71" y="246"/>
                </a:lnTo>
                <a:lnTo>
                  <a:pt x="68" y="236"/>
                </a:lnTo>
                <a:lnTo>
                  <a:pt x="65" y="227"/>
                </a:lnTo>
                <a:lnTo>
                  <a:pt x="61" y="217"/>
                </a:lnTo>
                <a:lnTo>
                  <a:pt x="58" y="207"/>
                </a:lnTo>
                <a:lnTo>
                  <a:pt x="54" y="198"/>
                </a:lnTo>
                <a:lnTo>
                  <a:pt x="51" y="188"/>
                </a:lnTo>
                <a:lnTo>
                  <a:pt x="48" y="178"/>
                </a:lnTo>
                <a:lnTo>
                  <a:pt x="46" y="168"/>
                </a:lnTo>
                <a:lnTo>
                  <a:pt x="42" y="158"/>
                </a:lnTo>
                <a:lnTo>
                  <a:pt x="39" y="149"/>
                </a:lnTo>
                <a:lnTo>
                  <a:pt x="38" y="139"/>
                </a:lnTo>
                <a:lnTo>
                  <a:pt x="34" y="128"/>
                </a:lnTo>
                <a:lnTo>
                  <a:pt x="32" y="119"/>
                </a:lnTo>
                <a:lnTo>
                  <a:pt x="29" y="109"/>
                </a:lnTo>
                <a:lnTo>
                  <a:pt x="28" y="100"/>
                </a:lnTo>
                <a:lnTo>
                  <a:pt x="25" y="89"/>
                </a:lnTo>
                <a:lnTo>
                  <a:pt x="23" y="79"/>
                </a:lnTo>
                <a:lnTo>
                  <a:pt x="21" y="70"/>
                </a:lnTo>
                <a:lnTo>
                  <a:pt x="20" y="60"/>
                </a:lnTo>
                <a:lnTo>
                  <a:pt x="19" y="49"/>
                </a:lnTo>
                <a:lnTo>
                  <a:pt x="16" y="39"/>
                </a:lnTo>
                <a:lnTo>
                  <a:pt x="15" y="30"/>
                </a:lnTo>
                <a:lnTo>
                  <a:pt x="13" y="20"/>
                </a:lnTo>
                <a:lnTo>
                  <a:pt x="13" y="9"/>
                </a:lnTo>
                <a:lnTo>
                  <a:pt x="12" y="0"/>
                </a:lnTo>
                <a:lnTo>
                  <a:pt x="0" y="0"/>
                </a:lnTo>
                <a:lnTo>
                  <a:pt x="1" y="10"/>
                </a:lnTo>
                <a:lnTo>
                  <a:pt x="2" y="20"/>
                </a:lnTo>
                <a:lnTo>
                  <a:pt x="3" y="31"/>
                </a:lnTo>
                <a:lnTo>
                  <a:pt x="4" y="40"/>
                </a:lnTo>
                <a:lnTo>
                  <a:pt x="5" y="51"/>
                </a:lnTo>
                <a:lnTo>
                  <a:pt x="7" y="61"/>
                </a:lnTo>
                <a:lnTo>
                  <a:pt x="10" y="71"/>
                </a:lnTo>
                <a:lnTo>
                  <a:pt x="12" y="81"/>
                </a:lnTo>
                <a:lnTo>
                  <a:pt x="13" y="91"/>
                </a:lnTo>
                <a:lnTo>
                  <a:pt x="15" y="101"/>
                </a:lnTo>
                <a:lnTo>
                  <a:pt x="17" y="111"/>
                </a:lnTo>
                <a:lnTo>
                  <a:pt x="20" y="121"/>
                </a:lnTo>
                <a:lnTo>
                  <a:pt x="22" y="131"/>
                </a:lnTo>
                <a:lnTo>
                  <a:pt x="25" y="140"/>
                </a:lnTo>
                <a:lnTo>
                  <a:pt x="28" y="151"/>
                </a:lnTo>
                <a:lnTo>
                  <a:pt x="30" y="160"/>
                </a:lnTo>
                <a:lnTo>
                  <a:pt x="33" y="170"/>
                </a:lnTo>
                <a:lnTo>
                  <a:pt x="37" y="180"/>
                </a:lnTo>
                <a:lnTo>
                  <a:pt x="39" y="191"/>
                </a:lnTo>
                <a:lnTo>
                  <a:pt x="42" y="200"/>
                </a:lnTo>
                <a:lnTo>
                  <a:pt x="46" y="210"/>
                </a:lnTo>
                <a:lnTo>
                  <a:pt x="49" y="219"/>
                </a:lnTo>
                <a:lnTo>
                  <a:pt x="53" y="230"/>
                </a:lnTo>
                <a:lnTo>
                  <a:pt x="56" y="239"/>
                </a:lnTo>
                <a:lnTo>
                  <a:pt x="60" y="248"/>
                </a:lnTo>
                <a:lnTo>
                  <a:pt x="64" y="259"/>
                </a:lnTo>
                <a:lnTo>
                  <a:pt x="68" y="269"/>
                </a:lnTo>
                <a:lnTo>
                  <a:pt x="71" y="279"/>
                </a:lnTo>
                <a:lnTo>
                  <a:pt x="76" y="288"/>
                </a:lnTo>
                <a:lnTo>
                  <a:pt x="79" y="298"/>
                </a:lnTo>
                <a:lnTo>
                  <a:pt x="84" y="308"/>
                </a:lnTo>
                <a:lnTo>
                  <a:pt x="88" y="317"/>
                </a:lnTo>
                <a:lnTo>
                  <a:pt x="88" y="319"/>
                </a:lnTo>
                <a:lnTo>
                  <a:pt x="88" y="317"/>
                </a:lnTo>
                <a:lnTo>
                  <a:pt x="88" y="318"/>
                </a:lnTo>
                <a:lnTo>
                  <a:pt x="88" y="319"/>
                </a:lnTo>
                <a:lnTo>
                  <a:pt x="98" y="313"/>
                </a:lnTo>
              </a:path>
            </a:pathLst>
          </a:custGeom>
          <a:solidFill>
            <a:srgbClr val="790015"/>
          </a:solidFill>
          <a:ln w="12700" cap="rnd">
            <a:solidFill>
              <a:srgbClr val="FC0128"/>
            </a:solidFill>
            <a:round/>
            <a:headEnd/>
            <a:tailEnd/>
          </a:ln>
        </p:spPr>
        <p:txBody>
          <a:bodyPr/>
          <a:lstStyle/>
          <a:p>
            <a:endParaRPr lang="en-US"/>
          </a:p>
        </p:txBody>
      </p:sp>
      <p:sp>
        <p:nvSpPr>
          <p:cNvPr id="88284" name="Freeform 234"/>
          <p:cNvSpPr>
            <a:spLocks/>
          </p:cNvSpPr>
          <p:nvPr/>
        </p:nvSpPr>
        <p:spPr bwMode="auto">
          <a:xfrm>
            <a:off x="5289550" y="4549775"/>
            <a:ext cx="157163" cy="1030288"/>
          </a:xfrm>
          <a:custGeom>
            <a:avLst/>
            <a:gdLst>
              <a:gd name="T0" fmla="*/ 2147483646 w 110"/>
              <a:gd name="T1" fmla="*/ 2147483646 h 714"/>
              <a:gd name="T2" fmla="*/ 2147483646 w 110"/>
              <a:gd name="T3" fmla="*/ 2147483646 h 714"/>
              <a:gd name="T4" fmla="*/ 2147483646 w 110"/>
              <a:gd name="T5" fmla="*/ 2147483646 h 714"/>
              <a:gd name="T6" fmla="*/ 2147483646 w 110"/>
              <a:gd name="T7" fmla="*/ 2147483646 h 714"/>
              <a:gd name="T8" fmla="*/ 2147483646 w 110"/>
              <a:gd name="T9" fmla="*/ 2147483646 h 714"/>
              <a:gd name="T10" fmla="*/ 2147483646 w 110"/>
              <a:gd name="T11" fmla="*/ 2147483646 h 714"/>
              <a:gd name="T12" fmla="*/ 2147483646 w 110"/>
              <a:gd name="T13" fmla="*/ 2147483646 h 714"/>
              <a:gd name="T14" fmla="*/ 2147483646 w 110"/>
              <a:gd name="T15" fmla="*/ 2147483646 h 714"/>
              <a:gd name="T16" fmla="*/ 2147483646 w 110"/>
              <a:gd name="T17" fmla="*/ 2147483646 h 714"/>
              <a:gd name="T18" fmla="*/ 2147483646 w 110"/>
              <a:gd name="T19" fmla="*/ 2147483646 h 714"/>
              <a:gd name="T20" fmla="*/ 2147483646 w 110"/>
              <a:gd name="T21" fmla="*/ 2147483646 h 714"/>
              <a:gd name="T22" fmla="*/ 2147483646 w 110"/>
              <a:gd name="T23" fmla="*/ 2147483646 h 714"/>
              <a:gd name="T24" fmla="*/ 2147483646 w 110"/>
              <a:gd name="T25" fmla="*/ 2147483646 h 714"/>
              <a:gd name="T26" fmla="*/ 2147483646 w 110"/>
              <a:gd name="T27" fmla="*/ 2147483646 h 714"/>
              <a:gd name="T28" fmla="*/ 2147483646 w 110"/>
              <a:gd name="T29" fmla="*/ 2147483646 h 714"/>
              <a:gd name="T30" fmla="*/ 2147483646 w 110"/>
              <a:gd name="T31" fmla="*/ 2147483646 h 714"/>
              <a:gd name="T32" fmla="*/ 0 w 110"/>
              <a:gd name="T33" fmla="*/ 2147483646 h 714"/>
              <a:gd name="T34" fmla="*/ 2147483646 w 110"/>
              <a:gd name="T35" fmla="*/ 2147483646 h 714"/>
              <a:gd name="T36" fmla="*/ 2147483646 w 110"/>
              <a:gd name="T37" fmla="*/ 2147483646 h 714"/>
              <a:gd name="T38" fmla="*/ 2147483646 w 110"/>
              <a:gd name="T39" fmla="*/ 2147483646 h 714"/>
              <a:gd name="T40" fmla="*/ 2147483646 w 110"/>
              <a:gd name="T41" fmla="*/ 2147483646 h 714"/>
              <a:gd name="T42" fmla="*/ 2147483646 w 110"/>
              <a:gd name="T43" fmla="*/ 2147483646 h 714"/>
              <a:gd name="T44" fmla="*/ 2147483646 w 110"/>
              <a:gd name="T45" fmla="*/ 2147483646 h 714"/>
              <a:gd name="T46" fmla="*/ 2147483646 w 110"/>
              <a:gd name="T47" fmla="*/ 2147483646 h 714"/>
              <a:gd name="T48" fmla="*/ 2147483646 w 110"/>
              <a:gd name="T49" fmla="*/ 2147483646 h 714"/>
              <a:gd name="T50" fmla="*/ 2147483646 w 110"/>
              <a:gd name="T51" fmla="*/ 2147483646 h 714"/>
              <a:gd name="T52" fmla="*/ 2147483646 w 110"/>
              <a:gd name="T53" fmla="*/ 2147483646 h 714"/>
              <a:gd name="T54" fmla="*/ 2147483646 w 110"/>
              <a:gd name="T55" fmla="*/ 2147483646 h 714"/>
              <a:gd name="T56" fmla="*/ 2147483646 w 110"/>
              <a:gd name="T57" fmla="*/ 2147483646 h 714"/>
              <a:gd name="T58" fmla="*/ 2147483646 w 110"/>
              <a:gd name="T59" fmla="*/ 2147483646 h 714"/>
              <a:gd name="T60" fmla="*/ 2147483646 w 110"/>
              <a:gd name="T61" fmla="*/ 2147483646 h 714"/>
              <a:gd name="T62" fmla="*/ 2147483646 w 110"/>
              <a:gd name="T63" fmla="*/ 2147483646 h 714"/>
              <a:gd name="T64" fmla="*/ 2147483646 w 110"/>
              <a:gd name="T65" fmla="*/ 2147483646 h 7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714"/>
              <a:gd name="T101" fmla="*/ 110 w 110"/>
              <a:gd name="T102" fmla="*/ 714 h 7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714">
                <a:moveTo>
                  <a:pt x="96" y="713"/>
                </a:moveTo>
                <a:lnTo>
                  <a:pt x="96" y="689"/>
                </a:lnTo>
                <a:lnTo>
                  <a:pt x="97" y="667"/>
                </a:lnTo>
                <a:lnTo>
                  <a:pt x="98" y="643"/>
                </a:lnTo>
                <a:lnTo>
                  <a:pt x="100" y="621"/>
                </a:lnTo>
                <a:lnTo>
                  <a:pt x="101" y="596"/>
                </a:lnTo>
                <a:lnTo>
                  <a:pt x="102" y="572"/>
                </a:lnTo>
                <a:lnTo>
                  <a:pt x="103" y="547"/>
                </a:lnTo>
                <a:lnTo>
                  <a:pt x="104" y="523"/>
                </a:lnTo>
                <a:lnTo>
                  <a:pt x="105" y="499"/>
                </a:lnTo>
                <a:lnTo>
                  <a:pt x="106" y="473"/>
                </a:lnTo>
                <a:lnTo>
                  <a:pt x="107" y="448"/>
                </a:lnTo>
                <a:lnTo>
                  <a:pt x="107" y="423"/>
                </a:lnTo>
                <a:lnTo>
                  <a:pt x="109" y="398"/>
                </a:lnTo>
                <a:lnTo>
                  <a:pt x="109" y="375"/>
                </a:lnTo>
                <a:lnTo>
                  <a:pt x="109" y="349"/>
                </a:lnTo>
                <a:lnTo>
                  <a:pt x="107" y="326"/>
                </a:lnTo>
                <a:lnTo>
                  <a:pt x="106" y="301"/>
                </a:lnTo>
                <a:lnTo>
                  <a:pt x="105" y="277"/>
                </a:lnTo>
                <a:lnTo>
                  <a:pt x="104" y="253"/>
                </a:lnTo>
                <a:lnTo>
                  <a:pt x="101" y="231"/>
                </a:lnTo>
                <a:lnTo>
                  <a:pt x="97" y="209"/>
                </a:lnTo>
                <a:lnTo>
                  <a:pt x="94" y="186"/>
                </a:lnTo>
                <a:lnTo>
                  <a:pt x="89" y="164"/>
                </a:lnTo>
                <a:lnTo>
                  <a:pt x="85" y="142"/>
                </a:lnTo>
                <a:lnTo>
                  <a:pt x="79" y="123"/>
                </a:lnTo>
                <a:lnTo>
                  <a:pt x="71" y="103"/>
                </a:lnTo>
                <a:lnTo>
                  <a:pt x="64" y="83"/>
                </a:lnTo>
                <a:lnTo>
                  <a:pt x="55" y="64"/>
                </a:lnTo>
                <a:lnTo>
                  <a:pt x="46" y="47"/>
                </a:lnTo>
                <a:lnTo>
                  <a:pt x="34" y="31"/>
                </a:lnTo>
                <a:lnTo>
                  <a:pt x="22" y="14"/>
                </a:lnTo>
                <a:lnTo>
                  <a:pt x="10" y="0"/>
                </a:lnTo>
                <a:lnTo>
                  <a:pt x="0" y="5"/>
                </a:lnTo>
                <a:lnTo>
                  <a:pt x="13" y="19"/>
                </a:lnTo>
                <a:lnTo>
                  <a:pt x="24" y="36"/>
                </a:lnTo>
                <a:lnTo>
                  <a:pt x="34" y="51"/>
                </a:lnTo>
                <a:lnTo>
                  <a:pt x="43" y="69"/>
                </a:lnTo>
                <a:lnTo>
                  <a:pt x="52" y="86"/>
                </a:lnTo>
                <a:lnTo>
                  <a:pt x="60" y="105"/>
                </a:lnTo>
                <a:lnTo>
                  <a:pt x="66" y="125"/>
                </a:lnTo>
                <a:lnTo>
                  <a:pt x="73" y="145"/>
                </a:lnTo>
                <a:lnTo>
                  <a:pt x="78" y="166"/>
                </a:lnTo>
                <a:lnTo>
                  <a:pt x="82" y="187"/>
                </a:lnTo>
                <a:lnTo>
                  <a:pt x="86" y="209"/>
                </a:lnTo>
                <a:lnTo>
                  <a:pt x="88" y="231"/>
                </a:lnTo>
                <a:lnTo>
                  <a:pt x="91" y="254"/>
                </a:lnTo>
                <a:lnTo>
                  <a:pt x="93" y="278"/>
                </a:lnTo>
                <a:lnTo>
                  <a:pt x="95" y="301"/>
                </a:lnTo>
                <a:lnTo>
                  <a:pt x="96" y="326"/>
                </a:lnTo>
                <a:lnTo>
                  <a:pt x="96" y="349"/>
                </a:lnTo>
                <a:lnTo>
                  <a:pt x="96" y="375"/>
                </a:lnTo>
                <a:lnTo>
                  <a:pt x="96" y="398"/>
                </a:lnTo>
                <a:lnTo>
                  <a:pt x="96" y="423"/>
                </a:lnTo>
                <a:lnTo>
                  <a:pt x="95" y="448"/>
                </a:lnTo>
                <a:lnTo>
                  <a:pt x="94" y="473"/>
                </a:lnTo>
                <a:lnTo>
                  <a:pt x="93" y="499"/>
                </a:lnTo>
                <a:lnTo>
                  <a:pt x="92" y="522"/>
                </a:lnTo>
                <a:lnTo>
                  <a:pt x="91" y="547"/>
                </a:lnTo>
                <a:lnTo>
                  <a:pt x="88" y="571"/>
                </a:lnTo>
                <a:lnTo>
                  <a:pt x="88" y="596"/>
                </a:lnTo>
                <a:lnTo>
                  <a:pt x="87" y="620"/>
                </a:lnTo>
                <a:lnTo>
                  <a:pt x="86" y="643"/>
                </a:lnTo>
                <a:lnTo>
                  <a:pt x="85" y="667"/>
                </a:lnTo>
                <a:lnTo>
                  <a:pt x="85" y="689"/>
                </a:lnTo>
                <a:lnTo>
                  <a:pt x="85" y="713"/>
                </a:lnTo>
                <a:lnTo>
                  <a:pt x="96" y="713"/>
                </a:lnTo>
              </a:path>
            </a:pathLst>
          </a:custGeom>
          <a:solidFill>
            <a:srgbClr val="790015"/>
          </a:solidFill>
          <a:ln w="12700" cap="rnd">
            <a:solidFill>
              <a:srgbClr val="FC0128"/>
            </a:solidFill>
            <a:round/>
            <a:headEnd/>
            <a:tailEnd/>
          </a:ln>
        </p:spPr>
        <p:txBody>
          <a:bodyPr/>
          <a:lstStyle/>
          <a:p>
            <a:endParaRPr lang="en-US"/>
          </a:p>
        </p:txBody>
      </p:sp>
      <p:sp>
        <p:nvSpPr>
          <p:cNvPr id="88285" name="Freeform 235"/>
          <p:cNvSpPr>
            <a:spLocks/>
          </p:cNvSpPr>
          <p:nvPr/>
        </p:nvSpPr>
        <p:spPr bwMode="auto">
          <a:xfrm>
            <a:off x="5230813" y="4891088"/>
            <a:ext cx="57150" cy="768350"/>
          </a:xfrm>
          <a:custGeom>
            <a:avLst/>
            <a:gdLst>
              <a:gd name="T0" fmla="*/ 2147483646 w 39"/>
              <a:gd name="T1" fmla="*/ 2147483646 h 532"/>
              <a:gd name="T2" fmla="*/ 2147483646 w 39"/>
              <a:gd name="T3" fmla="*/ 2147483646 h 532"/>
              <a:gd name="T4" fmla="*/ 2147483646 w 39"/>
              <a:gd name="T5" fmla="*/ 2147483646 h 532"/>
              <a:gd name="T6" fmla="*/ 2147483646 w 39"/>
              <a:gd name="T7" fmla="*/ 2147483646 h 532"/>
              <a:gd name="T8" fmla="*/ 2147483646 w 39"/>
              <a:gd name="T9" fmla="*/ 2147483646 h 532"/>
              <a:gd name="T10" fmla="*/ 2147483646 w 39"/>
              <a:gd name="T11" fmla="*/ 2147483646 h 532"/>
              <a:gd name="T12" fmla="*/ 2147483646 w 39"/>
              <a:gd name="T13" fmla="*/ 2147483646 h 532"/>
              <a:gd name="T14" fmla="*/ 2147483646 w 39"/>
              <a:gd name="T15" fmla="*/ 2147483646 h 532"/>
              <a:gd name="T16" fmla="*/ 2147483646 w 39"/>
              <a:gd name="T17" fmla="*/ 2147483646 h 532"/>
              <a:gd name="T18" fmla="*/ 2147483646 w 39"/>
              <a:gd name="T19" fmla="*/ 2147483646 h 532"/>
              <a:gd name="T20" fmla="*/ 2147483646 w 39"/>
              <a:gd name="T21" fmla="*/ 2147483646 h 532"/>
              <a:gd name="T22" fmla="*/ 2147483646 w 39"/>
              <a:gd name="T23" fmla="*/ 2147483646 h 532"/>
              <a:gd name="T24" fmla="*/ 2147483646 w 39"/>
              <a:gd name="T25" fmla="*/ 2147483646 h 532"/>
              <a:gd name="T26" fmla="*/ 2147483646 w 39"/>
              <a:gd name="T27" fmla="*/ 2147483646 h 532"/>
              <a:gd name="T28" fmla="*/ 2147483646 w 39"/>
              <a:gd name="T29" fmla="*/ 2147483646 h 532"/>
              <a:gd name="T30" fmla="*/ 2147483646 w 39"/>
              <a:gd name="T31" fmla="*/ 2147483646 h 532"/>
              <a:gd name="T32" fmla="*/ 2147483646 w 39"/>
              <a:gd name="T33" fmla="*/ 2147483646 h 532"/>
              <a:gd name="T34" fmla="*/ 2147483646 w 39"/>
              <a:gd name="T35" fmla="*/ 2147483646 h 532"/>
              <a:gd name="T36" fmla="*/ 2147483646 w 39"/>
              <a:gd name="T37" fmla="*/ 2147483646 h 532"/>
              <a:gd name="T38" fmla="*/ 2147483646 w 39"/>
              <a:gd name="T39" fmla="*/ 2147483646 h 532"/>
              <a:gd name="T40" fmla="*/ 2147483646 w 39"/>
              <a:gd name="T41" fmla="*/ 2147483646 h 532"/>
              <a:gd name="T42" fmla="*/ 2147483646 w 39"/>
              <a:gd name="T43" fmla="*/ 2147483646 h 532"/>
              <a:gd name="T44" fmla="*/ 2147483646 w 39"/>
              <a:gd name="T45" fmla="*/ 2147483646 h 532"/>
              <a:gd name="T46" fmla="*/ 2147483646 w 39"/>
              <a:gd name="T47" fmla="*/ 2147483646 h 532"/>
              <a:gd name="T48" fmla="*/ 2147483646 w 39"/>
              <a:gd name="T49" fmla="*/ 2147483646 h 532"/>
              <a:gd name="T50" fmla="*/ 2147483646 w 39"/>
              <a:gd name="T51" fmla="*/ 2147483646 h 532"/>
              <a:gd name="T52" fmla="*/ 2147483646 w 39"/>
              <a:gd name="T53" fmla="*/ 2147483646 h 532"/>
              <a:gd name="T54" fmla="*/ 2147483646 w 39"/>
              <a:gd name="T55" fmla="*/ 2147483646 h 532"/>
              <a:gd name="T56" fmla="*/ 2147483646 w 39"/>
              <a:gd name="T57" fmla="*/ 2147483646 h 532"/>
              <a:gd name="T58" fmla="*/ 2147483646 w 39"/>
              <a:gd name="T59" fmla="*/ 2147483646 h 532"/>
              <a:gd name="T60" fmla="*/ 2147483646 w 39"/>
              <a:gd name="T61" fmla="*/ 2147483646 h 532"/>
              <a:gd name="T62" fmla="*/ 2147483646 w 39"/>
              <a:gd name="T63" fmla="*/ 2147483646 h 532"/>
              <a:gd name="T64" fmla="*/ 2147483646 w 39"/>
              <a:gd name="T65" fmla="*/ 0 h 5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
              <a:gd name="T100" fmla="*/ 0 h 532"/>
              <a:gd name="T101" fmla="*/ 39 w 39"/>
              <a:gd name="T102" fmla="*/ 532 h 5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 h="532">
                <a:moveTo>
                  <a:pt x="16" y="0"/>
                </a:moveTo>
                <a:lnTo>
                  <a:pt x="17" y="18"/>
                </a:lnTo>
                <a:lnTo>
                  <a:pt x="19" y="35"/>
                </a:lnTo>
                <a:lnTo>
                  <a:pt x="21" y="51"/>
                </a:lnTo>
                <a:lnTo>
                  <a:pt x="22" y="69"/>
                </a:lnTo>
                <a:lnTo>
                  <a:pt x="23" y="85"/>
                </a:lnTo>
                <a:lnTo>
                  <a:pt x="23" y="102"/>
                </a:lnTo>
                <a:lnTo>
                  <a:pt x="24" y="120"/>
                </a:lnTo>
                <a:lnTo>
                  <a:pt x="24" y="136"/>
                </a:lnTo>
                <a:lnTo>
                  <a:pt x="24" y="153"/>
                </a:lnTo>
                <a:lnTo>
                  <a:pt x="25" y="169"/>
                </a:lnTo>
                <a:lnTo>
                  <a:pt x="25" y="186"/>
                </a:lnTo>
                <a:lnTo>
                  <a:pt x="25" y="203"/>
                </a:lnTo>
                <a:lnTo>
                  <a:pt x="25" y="219"/>
                </a:lnTo>
                <a:lnTo>
                  <a:pt x="25" y="235"/>
                </a:lnTo>
                <a:lnTo>
                  <a:pt x="24" y="251"/>
                </a:lnTo>
                <a:lnTo>
                  <a:pt x="24" y="268"/>
                </a:lnTo>
                <a:lnTo>
                  <a:pt x="24" y="285"/>
                </a:lnTo>
                <a:lnTo>
                  <a:pt x="23" y="301"/>
                </a:lnTo>
                <a:lnTo>
                  <a:pt x="23" y="318"/>
                </a:lnTo>
                <a:lnTo>
                  <a:pt x="22" y="334"/>
                </a:lnTo>
                <a:lnTo>
                  <a:pt x="21" y="350"/>
                </a:lnTo>
                <a:lnTo>
                  <a:pt x="19" y="367"/>
                </a:lnTo>
                <a:lnTo>
                  <a:pt x="17" y="382"/>
                </a:lnTo>
                <a:lnTo>
                  <a:pt x="16" y="399"/>
                </a:lnTo>
                <a:lnTo>
                  <a:pt x="14" y="415"/>
                </a:lnTo>
                <a:lnTo>
                  <a:pt x="13" y="432"/>
                </a:lnTo>
                <a:lnTo>
                  <a:pt x="11" y="449"/>
                </a:lnTo>
                <a:lnTo>
                  <a:pt x="8" y="464"/>
                </a:lnTo>
                <a:lnTo>
                  <a:pt x="6" y="481"/>
                </a:lnTo>
                <a:lnTo>
                  <a:pt x="5" y="496"/>
                </a:lnTo>
                <a:lnTo>
                  <a:pt x="2" y="513"/>
                </a:lnTo>
                <a:lnTo>
                  <a:pt x="0" y="530"/>
                </a:lnTo>
                <a:lnTo>
                  <a:pt x="13" y="531"/>
                </a:lnTo>
                <a:lnTo>
                  <a:pt x="14" y="514"/>
                </a:lnTo>
                <a:lnTo>
                  <a:pt x="16" y="498"/>
                </a:lnTo>
                <a:lnTo>
                  <a:pt x="20" y="482"/>
                </a:lnTo>
                <a:lnTo>
                  <a:pt x="22" y="465"/>
                </a:lnTo>
                <a:lnTo>
                  <a:pt x="24" y="449"/>
                </a:lnTo>
                <a:lnTo>
                  <a:pt x="25" y="432"/>
                </a:lnTo>
                <a:lnTo>
                  <a:pt x="26" y="415"/>
                </a:lnTo>
                <a:lnTo>
                  <a:pt x="29" y="400"/>
                </a:lnTo>
                <a:lnTo>
                  <a:pt x="31" y="383"/>
                </a:lnTo>
                <a:lnTo>
                  <a:pt x="32" y="367"/>
                </a:lnTo>
                <a:lnTo>
                  <a:pt x="33" y="351"/>
                </a:lnTo>
                <a:lnTo>
                  <a:pt x="33" y="334"/>
                </a:lnTo>
                <a:lnTo>
                  <a:pt x="34" y="318"/>
                </a:lnTo>
                <a:lnTo>
                  <a:pt x="35" y="302"/>
                </a:lnTo>
                <a:lnTo>
                  <a:pt x="36" y="285"/>
                </a:lnTo>
                <a:lnTo>
                  <a:pt x="36" y="268"/>
                </a:lnTo>
                <a:lnTo>
                  <a:pt x="38" y="251"/>
                </a:lnTo>
                <a:lnTo>
                  <a:pt x="38" y="235"/>
                </a:lnTo>
                <a:lnTo>
                  <a:pt x="38" y="219"/>
                </a:lnTo>
                <a:lnTo>
                  <a:pt x="38" y="203"/>
                </a:lnTo>
                <a:lnTo>
                  <a:pt x="38" y="186"/>
                </a:lnTo>
                <a:lnTo>
                  <a:pt x="38" y="169"/>
                </a:lnTo>
                <a:lnTo>
                  <a:pt x="38" y="152"/>
                </a:lnTo>
                <a:lnTo>
                  <a:pt x="36" y="135"/>
                </a:lnTo>
                <a:lnTo>
                  <a:pt x="36" y="119"/>
                </a:lnTo>
                <a:lnTo>
                  <a:pt x="35" y="102"/>
                </a:lnTo>
                <a:lnTo>
                  <a:pt x="34" y="85"/>
                </a:lnTo>
                <a:lnTo>
                  <a:pt x="33" y="68"/>
                </a:lnTo>
                <a:lnTo>
                  <a:pt x="33" y="51"/>
                </a:lnTo>
                <a:lnTo>
                  <a:pt x="32" y="34"/>
                </a:lnTo>
                <a:lnTo>
                  <a:pt x="31" y="17"/>
                </a:lnTo>
                <a:lnTo>
                  <a:pt x="29" y="0"/>
                </a:lnTo>
                <a:lnTo>
                  <a:pt x="16" y="0"/>
                </a:lnTo>
              </a:path>
            </a:pathLst>
          </a:custGeom>
          <a:solidFill>
            <a:srgbClr val="790015"/>
          </a:solidFill>
          <a:ln w="12700" cap="rnd">
            <a:solidFill>
              <a:srgbClr val="FC0128"/>
            </a:solidFill>
            <a:round/>
            <a:headEnd/>
            <a:tailEnd/>
          </a:ln>
        </p:spPr>
        <p:txBody>
          <a:bodyPr/>
          <a:lstStyle/>
          <a:p>
            <a:endParaRPr lang="en-US"/>
          </a:p>
        </p:txBody>
      </p:sp>
      <p:sp>
        <p:nvSpPr>
          <p:cNvPr id="88286" name="Freeform 236"/>
          <p:cNvSpPr>
            <a:spLocks/>
          </p:cNvSpPr>
          <p:nvPr/>
        </p:nvSpPr>
        <p:spPr bwMode="auto">
          <a:xfrm>
            <a:off x="5075238" y="4443413"/>
            <a:ext cx="200025" cy="450850"/>
          </a:xfrm>
          <a:custGeom>
            <a:avLst/>
            <a:gdLst>
              <a:gd name="T0" fmla="*/ 2147483646 w 137"/>
              <a:gd name="T1" fmla="*/ 2147483646 h 313"/>
              <a:gd name="T2" fmla="*/ 2147483646 w 137"/>
              <a:gd name="T3" fmla="*/ 2147483646 h 313"/>
              <a:gd name="T4" fmla="*/ 2147483646 w 137"/>
              <a:gd name="T5" fmla="*/ 2147483646 h 313"/>
              <a:gd name="T6" fmla="*/ 2147483646 w 137"/>
              <a:gd name="T7" fmla="*/ 2147483646 h 313"/>
              <a:gd name="T8" fmla="*/ 2147483646 w 137"/>
              <a:gd name="T9" fmla="*/ 2147483646 h 313"/>
              <a:gd name="T10" fmla="*/ 2147483646 w 137"/>
              <a:gd name="T11" fmla="*/ 2147483646 h 313"/>
              <a:gd name="T12" fmla="*/ 2147483646 w 137"/>
              <a:gd name="T13" fmla="*/ 2147483646 h 313"/>
              <a:gd name="T14" fmla="*/ 2147483646 w 137"/>
              <a:gd name="T15" fmla="*/ 2147483646 h 313"/>
              <a:gd name="T16" fmla="*/ 2147483646 w 137"/>
              <a:gd name="T17" fmla="*/ 2147483646 h 313"/>
              <a:gd name="T18" fmla="*/ 2147483646 w 137"/>
              <a:gd name="T19" fmla="*/ 2147483646 h 313"/>
              <a:gd name="T20" fmla="*/ 2147483646 w 137"/>
              <a:gd name="T21" fmla="*/ 2147483646 h 313"/>
              <a:gd name="T22" fmla="*/ 2147483646 w 137"/>
              <a:gd name="T23" fmla="*/ 2147483646 h 313"/>
              <a:gd name="T24" fmla="*/ 2147483646 w 137"/>
              <a:gd name="T25" fmla="*/ 2147483646 h 313"/>
              <a:gd name="T26" fmla="*/ 2147483646 w 137"/>
              <a:gd name="T27" fmla="*/ 2147483646 h 313"/>
              <a:gd name="T28" fmla="*/ 2147483646 w 137"/>
              <a:gd name="T29" fmla="*/ 2147483646 h 313"/>
              <a:gd name="T30" fmla="*/ 2147483646 w 137"/>
              <a:gd name="T31" fmla="*/ 2147483646 h 313"/>
              <a:gd name="T32" fmla="*/ 2147483646 w 137"/>
              <a:gd name="T33" fmla="*/ 2147483646 h 313"/>
              <a:gd name="T34" fmla="*/ 2147483646 w 137"/>
              <a:gd name="T35" fmla="*/ 2147483646 h 313"/>
              <a:gd name="T36" fmla="*/ 2147483646 w 137"/>
              <a:gd name="T37" fmla="*/ 2147483646 h 313"/>
              <a:gd name="T38" fmla="*/ 2147483646 w 137"/>
              <a:gd name="T39" fmla="*/ 2147483646 h 313"/>
              <a:gd name="T40" fmla="*/ 2147483646 w 137"/>
              <a:gd name="T41" fmla="*/ 2147483646 h 313"/>
              <a:gd name="T42" fmla="*/ 2147483646 w 137"/>
              <a:gd name="T43" fmla="*/ 2147483646 h 313"/>
              <a:gd name="T44" fmla="*/ 2147483646 w 137"/>
              <a:gd name="T45" fmla="*/ 2147483646 h 313"/>
              <a:gd name="T46" fmla="*/ 2147483646 w 137"/>
              <a:gd name="T47" fmla="*/ 2147483646 h 313"/>
              <a:gd name="T48" fmla="*/ 2147483646 w 137"/>
              <a:gd name="T49" fmla="*/ 2147483646 h 313"/>
              <a:gd name="T50" fmla="*/ 2147483646 w 137"/>
              <a:gd name="T51" fmla="*/ 2147483646 h 313"/>
              <a:gd name="T52" fmla="*/ 2147483646 w 137"/>
              <a:gd name="T53" fmla="*/ 2147483646 h 313"/>
              <a:gd name="T54" fmla="*/ 2147483646 w 137"/>
              <a:gd name="T55" fmla="*/ 2147483646 h 313"/>
              <a:gd name="T56" fmla="*/ 2147483646 w 137"/>
              <a:gd name="T57" fmla="*/ 2147483646 h 313"/>
              <a:gd name="T58" fmla="*/ 2147483646 w 137"/>
              <a:gd name="T59" fmla="*/ 2147483646 h 313"/>
              <a:gd name="T60" fmla="*/ 2147483646 w 137"/>
              <a:gd name="T61" fmla="*/ 2147483646 h 313"/>
              <a:gd name="T62" fmla="*/ 2147483646 w 137"/>
              <a:gd name="T63" fmla="*/ 2147483646 h 313"/>
              <a:gd name="T64" fmla="*/ 2147483646 w 137"/>
              <a:gd name="T65" fmla="*/ 0 h 3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313"/>
              <a:gd name="T101" fmla="*/ 137 w 137"/>
              <a:gd name="T102" fmla="*/ 313 h 3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313">
                <a:moveTo>
                  <a:pt x="0" y="3"/>
                </a:moveTo>
                <a:lnTo>
                  <a:pt x="4" y="13"/>
                </a:lnTo>
                <a:lnTo>
                  <a:pt x="8" y="22"/>
                </a:lnTo>
                <a:lnTo>
                  <a:pt x="13" y="31"/>
                </a:lnTo>
                <a:lnTo>
                  <a:pt x="19" y="41"/>
                </a:lnTo>
                <a:lnTo>
                  <a:pt x="22" y="50"/>
                </a:lnTo>
                <a:lnTo>
                  <a:pt x="28" y="59"/>
                </a:lnTo>
                <a:lnTo>
                  <a:pt x="32" y="68"/>
                </a:lnTo>
                <a:lnTo>
                  <a:pt x="37" y="77"/>
                </a:lnTo>
                <a:lnTo>
                  <a:pt x="41" y="86"/>
                </a:lnTo>
                <a:lnTo>
                  <a:pt x="47" y="95"/>
                </a:lnTo>
                <a:lnTo>
                  <a:pt x="50" y="103"/>
                </a:lnTo>
                <a:lnTo>
                  <a:pt x="55" y="112"/>
                </a:lnTo>
                <a:lnTo>
                  <a:pt x="59" y="122"/>
                </a:lnTo>
                <a:lnTo>
                  <a:pt x="64" y="130"/>
                </a:lnTo>
                <a:lnTo>
                  <a:pt x="68" y="139"/>
                </a:lnTo>
                <a:lnTo>
                  <a:pt x="72" y="148"/>
                </a:lnTo>
                <a:lnTo>
                  <a:pt x="76" y="157"/>
                </a:lnTo>
                <a:lnTo>
                  <a:pt x="80" y="167"/>
                </a:lnTo>
                <a:lnTo>
                  <a:pt x="84" y="176"/>
                </a:lnTo>
                <a:lnTo>
                  <a:pt x="88" y="184"/>
                </a:lnTo>
                <a:lnTo>
                  <a:pt x="91" y="194"/>
                </a:lnTo>
                <a:lnTo>
                  <a:pt x="95" y="204"/>
                </a:lnTo>
                <a:lnTo>
                  <a:pt x="98" y="214"/>
                </a:lnTo>
                <a:lnTo>
                  <a:pt x="102" y="223"/>
                </a:lnTo>
                <a:lnTo>
                  <a:pt x="105" y="233"/>
                </a:lnTo>
                <a:lnTo>
                  <a:pt x="107" y="244"/>
                </a:lnTo>
                <a:lnTo>
                  <a:pt x="111" y="255"/>
                </a:lnTo>
                <a:lnTo>
                  <a:pt x="114" y="266"/>
                </a:lnTo>
                <a:lnTo>
                  <a:pt x="116" y="276"/>
                </a:lnTo>
                <a:lnTo>
                  <a:pt x="119" y="288"/>
                </a:lnTo>
                <a:lnTo>
                  <a:pt x="121" y="300"/>
                </a:lnTo>
                <a:lnTo>
                  <a:pt x="123" y="312"/>
                </a:lnTo>
                <a:lnTo>
                  <a:pt x="136" y="311"/>
                </a:lnTo>
                <a:lnTo>
                  <a:pt x="133" y="298"/>
                </a:lnTo>
                <a:lnTo>
                  <a:pt x="132" y="287"/>
                </a:lnTo>
                <a:lnTo>
                  <a:pt x="129" y="275"/>
                </a:lnTo>
                <a:lnTo>
                  <a:pt x="125" y="265"/>
                </a:lnTo>
                <a:lnTo>
                  <a:pt x="123" y="253"/>
                </a:lnTo>
                <a:lnTo>
                  <a:pt x="120" y="242"/>
                </a:lnTo>
                <a:lnTo>
                  <a:pt x="116" y="231"/>
                </a:lnTo>
                <a:lnTo>
                  <a:pt x="114" y="222"/>
                </a:lnTo>
                <a:lnTo>
                  <a:pt x="111" y="211"/>
                </a:lnTo>
                <a:lnTo>
                  <a:pt x="106" y="201"/>
                </a:lnTo>
                <a:lnTo>
                  <a:pt x="103" y="191"/>
                </a:lnTo>
                <a:lnTo>
                  <a:pt x="100" y="181"/>
                </a:lnTo>
                <a:lnTo>
                  <a:pt x="96" y="172"/>
                </a:lnTo>
                <a:lnTo>
                  <a:pt x="92" y="163"/>
                </a:lnTo>
                <a:lnTo>
                  <a:pt x="88" y="154"/>
                </a:lnTo>
                <a:lnTo>
                  <a:pt x="84" y="144"/>
                </a:lnTo>
                <a:lnTo>
                  <a:pt x="79" y="135"/>
                </a:lnTo>
                <a:lnTo>
                  <a:pt x="75" y="127"/>
                </a:lnTo>
                <a:lnTo>
                  <a:pt x="71" y="118"/>
                </a:lnTo>
                <a:lnTo>
                  <a:pt x="66" y="108"/>
                </a:lnTo>
                <a:lnTo>
                  <a:pt x="62" y="100"/>
                </a:lnTo>
                <a:lnTo>
                  <a:pt x="57" y="90"/>
                </a:lnTo>
                <a:lnTo>
                  <a:pt x="53" y="82"/>
                </a:lnTo>
                <a:lnTo>
                  <a:pt x="48" y="73"/>
                </a:lnTo>
                <a:lnTo>
                  <a:pt x="43" y="64"/>
                </a:lnTo>
                <a:lnTo>
                  <a:pt x="39" y="55"/>
                </a:lnTo>
                <a:lnTo>
                  <a:pt x="34" y="46"/>
                </a:lnTo>
                <a:lnTo>
                  <a:pt x="30" y="37"/>
                </a:lnTo>
                <a:lnTo>
                  <a:pt x="25" y="28"/>
                </a:lnTo>
                <a:lnTo>
                  <a:pt x="21" y="19"/>
                </a:lnTo>
                <a:lnTo>
                  <a:pt x="15" y="9"/>
                </a:lnTo>
                <a:lnTo>
                  <a:pt x="11" y="0"/>
                </a:lnTo>
                <a:lnTo>
                  <a:pt x="0" y="3"/>
                </a:lnTo>
              </a:path>
            </a:pathLst>
          </a:custGeom>
          <a:solidFill>
            <a:srgbClr val="790015"/>
          </a:solidFill>
          <a:ln w="12700" cap="rnd">
            <a:solidFill>
              <a:srgbClr val="FC0128"/>
            </a:solidFill>
            <a:round/>
            <a:headEnd/>
            <a:tailEnd/>
          </a:ln>
        </p:spPr>
        <p:txBody>
          <a:bodyPr/>
          <a:lstStyle/>
          <a:p>
            <a:endParaRPr lang="en-US"/>
          </a:p>
        </p:txBody>
      </p:sp>
      <p:sp>
        <p:nvSpPr>
          <p:cNvPr id="88287" name="Freeform 237"/>
          <p:cNvSpPr>
            <a:spLocks/>
          </p:cNvSpPr>
          <p:nvPr/>
        </p:nvSpPr>
        <p:spPr bwMode="auto">
          <a:xfrm>
            <a:off x="4010025" y="5275263"/>
            <a:ext cx="506413" cy="341312"/>
          </a:xfrm>
          <a:custGeom>
            <a:avLst/>
            <a:gdLst>
              <a:gd name="T0" fmla="*/ 2147483646 w 350"/>
              <a:gd name="T1" fmla="*/ 2147483646 h 236"/>
              <a:gd name="T2" fmla="*/ 2147483646 w 350"/>
              <a:gd name="T3" fmla="*/ 2147483646 h 236"/>
              <a:gd name="T4" fmla="*/ 2147483646 w 350"/>
              <a:gd name="T5" fmla="*/ 2147483646 h 236"/>
              <a:gd name="T6" fmla="*/ 2147483646 w 350"/>
              <a:gd name="T7" fmla="*/ 2147483646 h 236"/>
              <a:gd name="T8" fmla="*/ 2147483646 w 350"/>
              <a:gd name="T9" fmla="*/ 2147483646 h 236"/>
              <a:gd name="T10" fmla="*/ 2147483646 w 350"/>
              <a:gd name="T11" fmla="*/ 2147483646 h 236"/>
              <a:gd name="T12" fmla="*/ 2147483646 w 350"/>
              <a:gd name="T13" fmla="*/ 2147483646 h 236"/>
              <a:gd name="T14" fmla="*/ 2147483646 w 350"/>
              <a:gd name="T15" fmla="*/ 2147483646 h 236"/>
              <a:gd name="T16" fmla="*/ 2147483646 w 350"/>
              <a:gd name="T17" fmla="*/ 2147483646 h 236"/>
              <a:gd name="T18" fmla="*/ 2147483646 w 350"/>
              <a:gd name="T19" fmla="*/ 2147483646 h 236"/>
              <a:gd name="T20" fmla="*/ 2147483646 w 350"/>
              <a:gd name="T21" fmla="*/ 2147483646 h 236"/>
              <a:gd name="T22" fmla="*/ 2147483646 w 350"/>
              <a:gd name="T23" fmla="*/ 2147483646 h 236"/>
              <a:gd name="T24" fmla="*/ 2147483646 w 350"/>
              <a:gd name="T25" fmla="*/ 2147483646 h 236"/>
              <a:gd name="T26" fmla="*/ 2147483646 w 350"/>
              <a:gd name="T27" fmla="*/ 2147483646 h 236"/>
              <a:gd name="T28" fmla="*/ 2147483646 w 350"/>
              <a:gd name="T29" fmla="*/ 2147483646 h 236"/>
              <a:gd name="T30" fmla="*/ 2147483646 w 350"/>
              <a:gd name="T31" fmla="*/ 2147483646 h 236"/>
              <a:gd name="T32" fmla="*/ 2147483646 w 350"/>
              <a:gd name="T33" fmla="*/ 2147483646 h 236"/>
              <a:gd name="T34" fmla="*/ 2147483646 w 350"/>
              <a:gd name="T35" fmla="*/ 2147483646 h 236"/>
              <a:gd name="T36" fmla="*/ 2147483646 w 350"/>
              <a:gd name="T37" fmla="*/ 2147483646 h 236"/>
              <a:gd name="T38" fmla="*/ 2147483646 w 350"/>
              <a:gd name="T39" fmla="*/ 2147483646 h 236"/>
              <a:gd name="T40" fmla="*/ 2147483646 w 350"/>
              <a:gd name="T41" fmla="*/ 2147483646 h 236"/>
              <a:gd name="T42" fmla="*/ 2147483646 w 350"/>
              <a:gd name="T43" fmla="*/ 2147483646 h 236"/>
              <a:gd name="T44" fmla="*/ 2147483646 w 350"/>
              <a:gd name="T45" fmla="*/ 2147483646 h 236"/>
              <a:gd name="T46" fmla="*/ 2147483646 w 350"/>
              <a:gd name="T47" fmla="*/ 2147483646 h 236"/>
              <a:gd name="T48" fmla="*/ 2147483646 w 350"/>
              <a:gd name="T49" fmla="*/ 2147483646 h 236"/>
              <a:gd name="T50" fmla="*/ 2147483646 w 350"/>
              <a:gd name="T51" fmla="*/ 2147483646 h 236"/>
              <a:gd name="T52" fmla="*/ 2147483646 w 350"/>
              <a:gd name="T53" fmla="*/ 2147483646 h 236"/>
              <a:gd name="T54" fmla="*/ 2147483646 w 350"/>
              <a:gd name="T55" fmla="*/ 2147483646 h 236"/>
              <a:gd name="T56" fmla="*/ 2147483646 w 350"/>
              <a:gd name="T57" fmla="*/ 2147483646 h 236"/>
              <a:gd name="T58" fmla="*/ 2147483646 w 350"/>
              <a:gd name="T59" fmla="*/ 2147483646 h 236"/>
              <a:gd name="T60" fmla="*/ 2147483646 w 350"/>
              <a:gd name="T61" fmla="*/ 2147483646 h 236"/>
              <a:gd name="T62" fmla="*/ 2147483646 w 350"/>
              <a:gd name="T63" fmla="*/ 2147483646 h 236"/>
              <a:gd name="T64" fmla="*/ 2147483646 w 350"/>
              <a:gd name="T65" fmla="*/ 2147483646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0"/>
              <a:gd name="T100" fmla="*/ 0 h 236"/>
              <a:gd name="T101" fmla="*/ 350 w 350"/>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0" h="236">
                <a:moveTo>
                  <a:pt x="337" y="0"/>
                </a:moveTo>
                <a:lnTo>
                  <a:pt x="333" y="8"/>
                </a:lnTo>
                <a:lnTo>
                  <a:pt x="327" y="16"/>
                </a:lnTo>
                <a:lnTo>
                  <a:pt x="322" y="26"/>
                </a:lnTo>
                <a:lnTo>
                  <a:pt x="316" y="35"/>
                </a:lnTo>
                <a:lnTo>
                  <a:pt x="309" y="43"/>
                </a:lnTo>
                <a:lnTo>
                  <a:pt x="302" y="53"/>
                </a:lnTo>
                <a:lnTo>
                  <a:pt x="295" y="62"/>
                </a:lnTo>
                <a:lnTo>
                  <a:pt x="287" y="72"/>
                </a:lnTo>
                <a:lnTo>
                  <a:pt x="279" y="80"/>
                </a:lnTo>
                <a:lnTo>
                  <a:pt x="271" y="89"/>
                </a:lnTo>
                <a:lnTo>
                  <a:pt x="262" y="99"/>
                </a:lnTo>
                <a:lnTo>
                  <a:pt x="253" y="108"/>
                </a:lnTo>
                <a:lnTo>
                  <a:pt x="245" y="117"/>
                </a:lnTo>
                <a:lnTo>
                  <a:pt x="235" y="125"/>
                </a:lnTo>
                <a:lnTo>
                  <a:pt x="225" y="134"/>
                </a:lnTo>
                <a:lnTo>
                  <a:pt x="213" y="142"/>
                </a:lnTo>
                <a:lnTo>
                  <a:pt x="203" y="151"/>
                </a:lnTo>
                <a:lnTo>
                  <a:pt x="192" y="158"/>
                </a:lnTo>
                <a:lnTo>
                  <a:pt x="180" y="165"/>
                </a:lnTo>
                <a:lnTo>
                  <a:pt x="168" y="172"/>
                </a:lnTo>
                <a:lnTo>
                  <a:pt x="156" y="180"/>
                </a:lnTo>
                <a:lnTo>
                  <a:pt x="144" y="186"/>
                </a:lnTo>
                <a:lnTo>
                  <a:pt x="130" y="192"/>
                </a:lnTo>
                <a:lnTo>
                  <a:pt x="118" y="198"/>
                </a:lnTo>
                <a:lnTo>
                  <a:pt x="104" y="203"/>
                </a:lnTo>
                <a:lnTo>
                  <a:pt x="90" y="207"/>
                </a:lnTo>
                <a:lnTo>
                  <a:pt x="76" y="212"/>
                </a:lnTo>
                <a:lnTo>
                  <a:pt x="61" y="215"/>
                </a:lnTo>
                <a:lnTo>
                  <a:pt x="46" y="219"/>
                </a:lnTo>
                <a:lnTo>
                  <a:pt x="31" y="221"/>
                </a:lnTo>
                <a:lnTo>
                  <a:pt x="15" y="223"/>
                </a:lnTo>
                <a:lnTo>
                  <a:pt x="0" y="225"/>
                </a:lnTo>
                <a:lnTo>
                  <a:pt x="1" y="235"/>
                </a:lnTo>
                <a:lnTo>
                  <a:pt x="17" y="233"/>
                </a:lnTo>
                <a:lnTo>
                  <a:pt x="33" y="232"/>
                </a:lnTo>
                <a:lnTo>
                  <a:pt x="49" y="228"/>
                </a:lnTo>
                <a:lnTo>
                  <a:pt x="65" y="225"/>
                </a:lnTo>
                <a:lnTo>
                  <a:pt x="79" y="221"/>
                </a:lnTo>
                <a:lnTo>
                  <a:pt x="95" y="217"/>
                </a:lnTo>
                <a:lnTo>
                  <a:pt x="109" y="212"/>
                </a:lnTo>
                <a:lnTo>
                  <a:pt x="122" y="206"/>
                </a:lnTo>
                <a:lnTo>
                  <a:pt x="137" y="200"/>
                </a:lnTo>
                <a:lnTo>
                  <a:pt x="150" y="195"/>
                </a:lnTo>
                <a:lnTo>
                  <a:pt x="163" y="188"/>
                </a:lnTo>
                <a:lnTo>
                  <a:pt x="176" y="181"/>
                </a:lnTo>
                <a:lnTo>
                  <a:pt x="188" y="173"/>
                </a:lnTo>
                <a:lnTo>
                  <a:pt x="200" y="165"/>
                </a:lnTo>
                <a:lnTo>
                  <a:pt x="211" y="158"/>
                </a:lnTo>
                <a:lnTo>
                  <a:pt x="222" y="150"/>
                </a:lnTo>
                <a:lnTo>
                  <a:pt x="234" y="140"/>
                </a:lnTo>
                <a:lnTo>
                  <a:pt x="244" y="132"/>
                </a:lnTo>
                <a:lnTo>
                  <a:pt x="253" y="123"/>
                </a:lnTo>
                <a:lnTo>
                  <a:pt x="263" y="114"/>
                </a:lnTo>
                <a:lnTo>
                  <a:pt x="272" y="105"/>
                </a:lnTo>
                <a:lnTo>
                  <a:pt x="281" y="95"/>
                </a:lnTo>
                <a:lnTo>
                  <a:pt x="290" y="86"/>
                </a:lnTo>
                <a:lnTo>
                  <a:pt x="298" y="77"/>
                </a:lnTo>
                <a:lnTo>
                  <a:pt x="305" y="67"/>
                </a:lnTo>
                <a:lnTo>
                  <a:pt x="313" y="58"/>
                </a:lnTo>
                <a:lnTo>
                  <a:pt x="320" y="49"/>
                </a:lnTo>
                <a:lnTo>
                  <a:pt x="326" y="39"/>
                </a:lnTo>
                <a:lnTo>
                  <a:pt x="333" y="31"/>
                </a:lnTo>
                <a:lnTo>
                  <a:pt x="338" y="21"/>
                </a:lnTo>
                <a:lnTo>
                  <a:pt x="344" y="12"/>
                </a:lnTo>
                <a:lnTo>
                  <a:pt x="349" y="3"/>
                </a:lnTo>
                <a:lnTo>
                  <a:pt x="337" y="0"/>
                </a:lnTo>
              </a:path>
            </a:pathLst>
          </a:custGeom>
          <a:solidFill>
            <a:srgbClr val="790015"/>
          </a:solidFill>
          <a:ln w="12700" cap="rnd">
            <a:solidFill>
              <a:srgbClr val="FC0128"/>
            </a:solidFill>
            <a:round/>
            <a:headEnd/>
            <a:tailEnd/>
          </a:ln>
        </p:spPr>
        <p:txBody>
          <a:bodyPr/>
          <a:lstStyle/>
          <a:p>
            <a:endParaRPr lang="en-US"/>
          </a:p>
        </p:txBody>
      </p:sp>
      <p:sp>
        <p:nvSpPr>
          <p:cNvPr id="88288" name="Freeform 238"/>
          <p:cNvSpPr>
            <a:spLocks/>
          </p:cNvSpPr>
          <p:nvPr/>
        </p:nvSpPr>
        <p:spPr bwMode="auto">
          <a:xfrm>
            <a:off x="4497388" y="5021263"/>
            <a:ext cx="171450" cy="263525"/>
          </a:xfrm>
          <a:custGeom>
            <a:avLst/>
            <a:gdLst>
              <a:gd name="T0" fmla="*/ 2147483646 w 119"/>
              <a:gd name="T1" fmla="*/ 2147483646 h 182"/>
              <a:gd name="T2" fmla="*/ 2147483646 w 119"/>
              <a:gd name="T3" fmla="*/ 2147483646 h 182"/>
              <a:gd name="T4" fmla="*/ 2147483646 w 119"/>
              <a:gd name="T5" fmla="*/ 2147483646 h 182"/>
              <a:gd name="T6" fmla="*/ 2147483646 w 119"/>
              <a:gd name="T7" fmla="*/ 2147483646 h 182"/>
              <a:gd name="T8" fmla="*/ 2147483646 w 119"/>
              <a:gd name="T9" fmla="*/ 2147483646 h 182"/>
              <a:gd name="T10" fmla="*/ 2147483646 w 119"/>
              <a:gd name="T11" fmla="*/ 2147483646 h 182"/>
              <a:gd name="T12" fmla="*/ 2147483646 w 119"/>
              <a:gd name="T13" fmla="*/ 2147483646 h 182"/>
              <a:gd name="T14" fmla="*/ 2147483646 w 119"/>
              <a:gd name="T15" fmla="*/ 2147483646 h 182"/>
              <a:gd name="T16" fmla="*/ 2147483646 w 119"/>
              <a:gd name="T17" fmla="*/ 2147483646 h 182"/>
              <a:gd name="T18" fmla="*/ 2147483646 w 119"/>
              <a:gd name="T19" fmla="*/ 2147483646 h 182"/>
              <a:gd name="T20" fmla="*/ 2147483646 w 119"/>
              <a:gd name="T21" fmla="*/ 2147483646 h 182"/>
              <a:gd name="T22" fmla="*/ 2147483646 w 119"/>
              <a:gd name="T23" fmla="*/ 2147483646 h 182"/>
              <a:gd name="T24" fmla="*/ 2147483646 w 119"/>
              <a:gd name="T25" fmla="*/ 2147483646 h 182"/>
              <a:gd name="T26" fmla="*/ 2147483646 w 119"/>
              <a:gd name="T27" fmla="*/ 2147483646 h 182"/>
              <a:gd name="T28" fmla="*/ 2147483646 w 119"/>
              <a:gd name="T29" fmla="*/ 2147483646 h 182"/>
              <a:gd name="T30" fmla="*/ 2147483646 w 119"/>
              <a:gd name="T31" fmla="*/ 2147483646 h 182"/>
              <a:gd name="T32" fmla="*/ 2147483646 w 119"/>
              <a:gd name="T33" fmla="*/ 2147483646 h 182"/>
              <a:gd name="T34" fmla="*/ 2147483646 w 119"/>
              <a:gd name="T35" fmla="*/ 2147483646 h 182"/>
              <a:gd name="T36" fmla="*/ 2147483646 w 119"/>
              <a:gd name="T37" fmla="*/ 2147483646 h 182"/>
              <a:gd name="T38" fmla="*/ 2147483646 w 119"/>
              <a:gd name="T39" fmla="*/ 2147483646 h 182"/>
              <a:gd name="T40" fmla="*/ 2147483646 w 119"/>
              <a:gd name="T41" fmla="*/ 2147483646 h 182"/>
              <a:gd name="T42" fmla="*/ 2147483646 w 119"/>
              <a:gd name="T43" fmla="*/ 2147483646 h 182"/>
              <a:gd name="T44" fmla="*/ 2147483646 w 119"/>
              <a:gd name="T45" fmla="*/ 2147483646 h 182"/>
              <a:gd name="T46" fmla="*/ 2147483646 w 119"/>
              <a:gd name="T47" fmla="*/ 2147483646 h 182"/>
              <a:gd name="T48" fmla="*/ 2147483646 w 119"/>
              <a:gd name="T49" fmla="*/ 2147483646 h 182"/>
              <a:gd name="T50" fmla="*/ 2147483646 w 119"/>
              <a:gd name="T51" fmla="*/ 2147483646 h 182"/>
              <a:gd name="T52" fmla="*/ 2147483646 w 119"/>
              <a:gd name="T53" fmla="*/ 2147483646 h 182"/>
              <a:gd name="T54" fmla="*/ 2147483646 w 119"/>
              <a:gd name="T55" fmla="*/ 2147483646 h 182"/>
              <a:gd name="T56" fmla="*/ 2147483646 w 119"/>
              <a:gd name="T57" fmla="*/ 2147483646 h 182"/>
              <a:gd name="T58" fmla="*/ 2147483646 w 119"/>
              <a:gd name="T59" fmla="*/ 2147483646 h 182"/>
              <a:gd name="T60" fmla="*/ 2147483646 w 119"/>
              <a:gd name="T61" fmla="*/ 2147483646 h 182"/>
              <a:gd name="T62" fmla="*/ 2147483646 w 119"/>
              <a:gd name="T63" fmla="*/ 2147483646 h 182"/>
              <a:gd name="T64" fmla="*/ 2147483646 w 119"/>
              <a:gd name="T65" fmla="*/ 2147483646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182"/>
              <a:gd name="T101" fmla="*/ 119 w 119"/>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182">
                <a:moveTo>
                  <a:pt x="107" y="0"/>
                </a:moveTo>
                <a:lnTo>
                  <a:pt x="103" y="5"/>
                </a:lnTo>
                <a:lnTo>
                  <a:pt x="98" y="10"/>
                </a:lnTo>
                <a:lnTo>
                  <a:pt x="93" y="15"/>
                </a:lnTo>
                <a:lnTo>
                  <a:pt x="88" y="20"/>
                </a:lnTo>
                <a:lnTo>
                  <a:pt x="84" y="26"/>
                </a:lnTo>
                <a:lnTo>
                  <a:pt x="80" y="32"/>
                </a:lnTo>
                <a:lnTo>
                  <a:pt x="76" y="38"/>
                </a:lnTo>
                <a:lnTo>
                  <a:pt x="73" y="43"/>
                </a:lnTo>
                <a:lnTo>
                  <a:pt x="68" y="47"/>
                </a:lnTo>
                <a:lnTo>
                  <a:pt x="65" y="53"/>
                </a:lnTo>
                <a:lnTo>
                  <a:pt x="61" y="59"/>
                </a:lnTo>
                <a:lnTo>
                  <a:pt x="58" y="64"/>
                </a:lnTo>
                <a:lnTo>
                  <a:pt x="55" y="70"/>
                </a:lnTo>
                <a:lnTo>
                  <a:pt x="51" y="75"/>
                </a:lnTo>
                <a:lnTo>
                  <a:pt x="48" y="81"/>
                </a:lnTo>
                <a:lnTo>
                  <a:pt x="44" y="87"/>
                </a:lnTo>
                <a:lnTo>
                  <a:pt x="42" y="91"/>
                </a:lnTo>
                <a:lnTo>
                  <a:pt x="39" y="97"/>
                </a:lnTo>
                <a:lnTo>
                  <a:pt x="36" y="103"/>
                </a:lnTo>
                <a:lnTo>
                  <a:pt x="34" y="109"/>
                </a:lnTo>
                <a:lnTo>
                  <a:pt x="31" y="114"/>
                </a:lnTo>
                <a:lnTo>
                  <a:pt x="28" y="120"/>
                </a:lnTo>
                <a:lnTo>
                  <a:pt x="25" y="126"/>
                </a:lnTo>
                <a:lnTo>
                  <a:pt x="23" y="132"/>
                </a:lnTo>
                <a:lnTo>
                  <a:pt x="20" y="137"/>
                </a:lnTo>
                <a:lnTo>
                  <a:pt x="17" y="143"/>
                </a:lnTo>
                <a:lnTo>
                  <a:pt x="14" y="149"/>
                </a:lnTo>
                <a:lnTo>
                  <a:pt x="12" y="155"/>
                </a:lnTo>
                <a:lnTo>
                  <a:pt x="8" y="160"/>
                </a:lnTo>
                <a:lnTo>
                  <a:pt x="5" y="166"/>
                </a:lnTo>
                <a:lnTo>
                  <a:pt x="4" y="172"/>
                </a:lnTo>
                <a:lnTo>
                  <a:pt x="0" y="178"/>
                </a:lnTo>
                <a:lnTo>
                  <a:pt x="12" y="181"/>
                </a:lnTo>
                <a:lnTo>
                  <a:pt x="14" y="175"/>
                </a:lnTo>
                <a:lnTo>
                  <a:pt x="17" y="170"/>
                </a:lnTo>
                <a:lnTo>
                  <a:pt x="20" y="164"/>
                </a:lnTo>
                <a:lnTo>
                  <a:pt x="23" y="158"/>
                </a:lnTo>
                <a:lnTo>
                  <a:pt x="26" y="152"/>
                </a:lnTo>
                <a:lnTo>
                  <a:pt x="29" y="146"/>
                </a:lnTo>
                <a:lnTo>
                  <a:pt x="31" y="141"/>
                </a:lnTo>
                <a:lnTo>
                  <a:pt x="34" y="136"/>
                </a:lnTo>
                <a:lnTo>
                  <a:pt x="37" y="130"/>
                </a:lnTo>
                <a:lnTo>
                  <a:pt x="40" y="124"/>
                </a:lnTo>
                <a:lnTo>
                  <a:pt x="43" y="119"/>
                </a:lnTo>
                <a:lnTo>
                  <a:pt x="44" y="113"/>
                </a:lnTo>
                <a:lnTo>
                  <a:pt x="48" y="107"/>
                </a:lnTo>
                <a:lnTo>
                  <a:pt x="51" y="102"/>
                </a:lnTo>
                <a:lnTo>
                  <a:pt x="53" y="96"/>
                </a:lnTo>
                <a:lnTo>
                  <a:pt x="57" y="91"/>
                </a:lnTo>
                <a:lnTo>
                  <a:pt x="59" y="85"/>
                </a:lnTo>
                <a:lnTo>
                  <a:pt x="62" y="79"/>
                </a:lnTo>
                <a:lnTo>
                  <a:pt x="66" y="74"/>
                </a:lnTo>
                <a:lnTo>
                  <a:pt x="68" y="68"/>
                </a:lnTo>
                <a:lnTo>
                  <a:pt x="73" y="63"/>
                </a:lnTo>
                <a:lnTo>
                  <a:pt x="75" y="58"/>
                </a:lnTo>
                <a:lnTo>
                  <a:pt x="79" y="52"/>
                </a:lnTo>
                <a:lnTo>
                  <a:pt x="83" y="47"/>
                </a:lnTo>
                <a:lnTo>
                  <a:pt x="86" y="43"/>
                </a:lnTo>
                <a:lnTo>
                  <a:pt x="90" y="38"/>
                </a:lnTo>
                <a:lnTo>
                  <a:pt x="95" y="32"/>
                </a:lnTo>
                <a:lnTo>
                  <a:pt x="98" y="26"/>
                </a:lnTo>
                <a:lnTo>
                  <a:pt x="103" y="21"/>
                </a:lnTo>
                <a:lnTo>
                  <a:pt x="107" y="16"/>
                </a:lnTo>
                <a:lnTo>
                  <a:pt x="113" y="11"/>
                </a:lnTo>
                <a:lnTo>
                  <a:pt x="118" y="6"/>
                </a:lnTo>
                <a:lnTo>
                  <a:pt x="107" y="0"/>
                </a:lnTo>
              </a:path>
            </a:pathLst>
          </a:custGeom>
          <a:solidFill>
            <a:srgbClr val="790015"/>
          </a:solidFill>
          <a:ln w="12700" cap="rnd">
            <a:solidFill>
              <a:srgbClr val="FC0128"/>
            </a:solidFill>
            <a:round/>
            <a:headEnd/>
            <a:tailEnd/>
          </a:ln>
        </p:spPr>
        <p:txBody>
          <a:bodyPr/>
          <a:lstStyle/>
          <a:p>
            <a:endParaRPr lang="en-US"/>
          </a:p>
        </p:txBody>
      </p:sp>
      <p:sp>
        <p:nvSpPr>
          <p:cNvPr id="88289" name="Freeform 239"/>
          <p:cNvSpPr>
            <a:spLocks/>
          </p:cNvSpPr>
          <p:nvPr/>
        </p:nvSpPr>
        <p:spPr bwMode="auto">
          <a:xfrm>
            <a:off x="4654550" y="4459288"/>
            <a:ext cx="441325" cy="571500"/>
          </a:xfrm>
          <a:custGeom>
            <a:avLst/>
            <a:gdLst>
              <a:gd name="T0" fmla="*/ 2147483646 w 305"/>
              <a:gd name="T1" fmla="*/ 0 h 397"/>
              <a:gd name="T2" fmla="*/ 2147483646 w 305"/>
              <a:gd name="T3" fmla="*/ 2147483646 h 397"/>
              <a:gd name="T4" fmla="*/ 2147483646 w 305"/>
              <a:gd name="T5" fmla="*/ 2147483646 h 397"/>
              <a:gd name="T6" fmla="*/ 2147483646 w 305"/>
              <a:gd name="T7" fmla="*/ 2147483646 h 397"/>
              <a:gd name="T8" fmla="*/ 2147483646 w 305"/>
              <a:gd name="T9" fmla="*/ 2147483646 h 397"/>
              <a:gd name="T10" fmla="*/ 2147483646 w 305"/>
              <a:gd name="T11" fmla="*/ 2147483646 h 397"/>
              <a:gd name="T12" fmla="*/ 2147483646 w 305"/>
              <a:gd name="T13" fmla="*/ 2147483646 h 397"/>
              <a:gd name="T14" fmla="*/ 2147483646 w 305"/>
              <a:gd name="T15" fmla="*/ 2147483646 h 397"/>
              <a:gd name="T16" fmla="*/ 2147483646 w 305"/>
              <a:gd name="T17" fmla="*/ 2147483646 h 397"/>
              <a:gd name="T18" fmla="*/ 2147483646 w 305"/>
              <a:gd name="T19" fmla="*/ 2147483646 h 397"/>
              <a:gd name="T20" fmla="*/ 2147483646 w 305"/>
              <a:gd name="T21" fmla="*/ 2147483646 h 397"/>
              <a:gd name="T22" fmla="*/ 2147483646 w 305"/>
              <a:gd name="T23" fmla="*/ 2147483646 h 397"/>
              <a:gd name="T24" fmla="*/ 2147483646 w 305"/>
              <a:gd name="T25" fmla="*/ 2147483646 h 397"/>
              <a:gd name="T26" fmla="*/ 2147483646 w 305"/>
              <a:gd name="T27" fmla="*/ 2147483646 h 397"/>
              <a:gd name="T28" fmla="*/ 2147483646 w 305"/>
              <a:gd name="T29" fmla="*/ 2147483646 h 397"/>
              <a:gd name="T30" fmla="*/ 2147483646 w 305"/>
              <a:gd name="T31" fmla="*/ 2147483646 h 397"/>
              <a:gd name="T32" fmla="*/ 0 w 305"/>
              <a:gd name="T33" fmla="*/ 2147483646 h 397"/>
              <a:gd name="T34" fmla="*/ 2147483646 w 305"/>
              <a:gd name="T35" fmla="*/ 2147483646 h 397"/>
              <a:gd name="T36" fmla="*/ 2147483646 w 305"/>
              <a:gd name="T37" fmla="*/ 2147483646 h 397"/>
              <a:gd name="T38" fmla="*/ 2147483646 w 305"/>
              <a:gd name="T39" fmla="*/ 2147483646 h 397"/>
              <a:gd name="T40" fmla="*/ 2147483646 w 305"/>
              <a:gd name="T41" fmla="*/ 2147483646 h 397"/>
              <a:gd name="T42" fmla="*/ 2147483646 w 305"/>
              <a:gd name="T43" fmla="*/ 2147483646 h 397"/>
              <a:gd name="T44" fmla="*/ 2147483646 w 305"/>
              <a:gd name="T45" fmla="*/ 2147483646 h 397"/>
              <a:gd name="T46" fmla="*/ 2147483646 w 305"/>
              <a:gd name="T47" fmla="*/ 2147483646 h 397"/>
              <a:gd name="T48" fmla="*/ 2147483646 w 305"/>
              <a:gd name="T49" fmla="*/ 2147483646 h 397"/>
              <a:gd name="T50" fmla="*/ 2147483646 w 305"/>
              <a:gd name="T51" fmla="*/ 2147483646 h 397"/>
              <a:gd name="T52" fmla="*/ 2147483646 w 305"/>
              <a:gd name="T53" fmla="*/ 2147483646 h 397"/>
              <a:gd name="T54" fmla="*/ 2147483646 w 305"/>
              <a:gd name="T55" fmla="*/ 2147483646 h 397"/>
              <a:gd name="T56" fmla="*/ 2147483646 w 305"/>
              <a:gd name="T57" fmla="*/ 2147483646 h 397"/>
              <a:gd name="T58" fmla="*/ 2147483646 w 305"/>
              <a:gd name="T59" fmla="*/ 2147483646 h 397"/>
              <a:gd name="T60" fmla="*/ 2147483646 w 305"/>
              <a:gd name="T61" fmla="*/ 2147483646 h 397"/>
              <a:gd name="T62" fmla="*/ 2147483646 w 305"/>
              <a:gd name="T63" fmla="*/ 2147483646 h 397"/>
              <a:gd name="T64" fmla="*/ 2147483646 w 305"/>
              <a:gd name="T65" fmla="*/ 2147483646 h 397"/>
              <a:gd name="T66" fmla="*/ 2147483646 w 305"/>
              <a:gd name="T67" fmla="*/ 2147483646 h 397"/>
              <a:gd name="T68" fmla="*/ 2147483646 w 305"/>
              <a:gd name="T69" fmla="*/ 2147483646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397"/>
              <a:gd name="T107" fmla="*/ 305 w 305"/>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397">
                <a:moveTo>
                  <a:pt x="291" y="1"/>
                </a:moveTo>
                <a:lnTo>
                  <a:pt x="291" y="0"/>
                </a:lnTo>
                <a:lnTo>
                  <a:pt x="288" y="9"/>
                </a:lnTo>
                <a:lnTo>
                  <a:pt x="284" y="19"/>
                </a:lnTo>
                <a:lnTo>
                  <a:pt x="281" y="30"/>
                </a:lnTo>
                <a:lnTo>
                  <a:pt x="277" y="40"/>
                </a:lnTo>
                <a:lnTo>
                  <a:pt x="272" y="51"/>
                </a:lnTo>
                <a:lnTo>
                  <a:pt x="267" y="62"/>
                </a:lnTo>
                <a:lnTo>
                  <a:pt x="261" y="73"/>
                </a:lnTo>
                <a:lnTo>
                  <a:pt x="255" y="84"/>
                </a:lnTo>
                <a:lnTo>
                  <a:pt x="249" y="95"/>
                </a:lnTo>
                <a:lnTo>
                  <a:pt x="242" y="107"/>
                </a:lnTo>
                <a:lnTo>
                  <a:pt x="235" y="118"/>
                </a:lnTo>
                <a:lnTo>
                  <a:pt x="227" y="130"/>
                </a:lnTo>
                <a:lnTo>
                  <a:pt x="219" y="142"/>
                </a:lnTo>
                <a:lnTo>
                  <a:pt x="211" y="155"/>
                </a:lnTo>
                <a:lnTo>
                  <a:pt x="203" y="167"/>
                </a:lnTo>
                <a:lnTo>
                  <a:pt x="194" y="179"/>
                </a:lnTo>
                <a:lnTo>
                  <a:pt x="185" y="192"/>
                </a:lnTo>
                <a:lnTo>
                  <a:pt x="175" y="204"/>
                </a:lnTo>
                <a:lnTo>
                  <a:pt x="165" y="217"/>
                </a:lnTo>
                <a:lnTo>
                  <a:pt x="155" y="230"/>
                </a:lnTo>
                <a:lnTo>
                  <a:pt x="144" y="243"/>
                </a:lnTo>
                <a:lnTo>
                  <a:pt x="132" y="256"/>
                </a:lnTo>
                <a:lnTo>
                  <a:pt x="120" y="270"/>
                </a:lnTo>
                <a:lnTo>
                  <a:pt x="109" y="282"/>
                </a:lnTo>
                <a:lnTo>
                  <a:pt x="96" y="295"/>
                </a:lnTo>
                <a:lnTo>
                  <a:pt x="84" y="309"/>
                </a:lnTo>
                <a:lnTo>
                  <a:pt x="70" y="322"/>
                </a:lnTo>
                <a:lnTo>
                  <a:pt x="57" y="336"/>
                </a:lnTo>
                <a:lnTo>
                  <a:pt x="43" y="349"/>
                </a:lnTo>
                <a:lnTo>
                  <a:pt x="29" y="362"/>
                </a:lnTo>
                <a:lnTo>
                  <a:pt x="14" y="376"/>
                </a:lnTo>
                <a:lnTo>
                  <a:pt x="0" y="389"/>
                </a:lnTo>
                <a:lnTo>
                  <a:pt x="10" y="396"/>
                </a:lnTo>
                <a:lnTo>
                  <a:pt x="24" y="382"/>
                </a:lnTo>
                <a:lnTo>
                  <a:pt x="38" y="369"/>
                </a:lnTo>
                <a:lnTo>
                  <a:pt x="53" y="355"/>
                </a:lnTo>
                <a:lnTo>
                  <a:pt x="67" y="342"/>
                </a:lnTo>
                <a:lnTo>
                  <a:pt x="81" y="328"/>
                </a:lnTo>
                <a:lnTo>
                  <a:pt x="94" y="316"/>
                </a:lnTo>
                <a:lnTo>
                  <a:pt x="106" y="302"/>
                </a:lnTo>
                <a:lnTo>
                  <a:pt x="119" y="289"/>
                </a:lnTo>
                <a:lnTo>
                  <a:pt x="131" y="275"/>
                </a:lnTo>
                <a:lnTo>
                  <a:pt x="142" y="262"/>
                </a:lnTo>
                <a:lnTo>
                  <a:pt x="154" y="249"/>
                </a:lnTo>
                <a:lnTo>
                  <a:pt x="165" y="236"/>
                </a:lnTo>
                <a:lnTo>
                  <a:pt x="176" y="223"/>
                </a:lnTo>
                <a:lnTo>
                  <a:pt x="185" y="210"/>
                </a:lnTo>
                <a:lnTo>
                  <a:pt x="195" y="197"/>
                </a:lnTo>
                <a:lnTo>
                  <a:pt x="204" y="184"/>
                </a:lnTo>
                <a:lnTo>
                  <a:pt x="213" y="172"/>
                </a:lnTo>
                <a:lnTo>
                  <a:pt x="222" y="159"/>
                </a:lnTo>
                <a:lnTo>
                  <a:pt x="231" y="147"/>
                </a:lnTo>
                <a:lnTo>
                  <a:pt x="238" y="135"/>
                </a:lnTo>
                <a:lnTo>
                  <a:pt x="246" y="123"/>
                </a:lnTo>
                <a:lnTo>
                  <a:pt x="253" y="111"/>
                </a:lnTo>
                <a:lnTo>
                  <a:pt x="260" y="99"/>
                </a:lnTo>
                <a:lnTo>
                  <a:pt x="267" y="87"/>
                </a:lnTo>
                <a:lnTo>
                  <a:pt x="273" y="77"/>
                </a:lnTo>
                <a:lnTo>
                  <a:pt x="278" y="65"/>
                </a:lnTo>
                <a:lnTo>
                  <a:pt x="283" y="54"/>
                </a:lnTo>
                <a:lnTo>
                  <a:pt x="288" y="43"/>
                </a:lnTo>
                <a:lnTo>
                  <a:pt x="292" y="33"/>
                </a:lnTo>
                <a:lnTo>
                  <a:pt x="297" y="22"/>
                </a:lnTo>
                <a:lnTo>
                  <a:pt x="300" y="12"/>
                </a:lnTo>
                <a:lnTo>
                  <a:pt x="302" y="2"/>
                </a:lnTo>
                <a:lnTo>
                  <a:pt x="304" y="1"/>
                </a:lnTo>
                <a:lnTo>
                  <a:pt x="302" y="2"/>
                </a:lnTo>
                <a:lnTo>
                  <a:pt x="304" y="1"/>
                </a:lnTo>
                <a:lnTo>
                  <a:pt x="291" y="1"/>
                </a:lnTo>
              </a:path>
            </a:pathLst>
          </a:custGeom>
          <a:solidFill>
            <a:srgbClr val="790015"/>
          </a:solidFill>
          <a:ln w="12700" cap="rnd">
            <a:solidFill>
              <a:srgbClr val="FC0128"/>
            </a:solidFill>
            <a:round/>
            <a:headEnd/>
            <a:tailEnd/>
          </a:ln>
        </p:spPr>
        <p:txBody>
          <a:bodyPr/>
          <a:lstStyle/>
          <a:p>
            <a:endParaRPr lang="en-US"/>
          </a:p>
        </p:txBody>
      </p:sp>
      <p:sp>
        <p:nvSpPr>
          <p:cNvPr id="88290" name="Freeform 240"/>
          <p:cNvSpPr>
            <a:spLocks/>
          </p:cNvSpPr>
          <p:nvPr/>
        </p:nvSpPr>
        <p:spPr bwMode="auto">
          <a:xfrm>
            <a:off x="3609975" y="5534025"/>
            <a:ext cx="403225" cy="82550"/>
          </a:xfrm>
          <a:custGeom>
            <a:avLst/>
            <a:gdLst>
              <a:gd name="T0" fmla="*/ 2147483646 w 280"/>
              <a:gd name="T1" fmla="*/ 2147483646 h 57"/>
              <a:gd name="T2" fmla="*/ 2147483646 w 280"/>
              <a:gd name="T3" fmla="*/ 2147483646 h 57"/>
              <a:gd name="T4" fmla="*/ 2147483646 w 280"/>
              <a:gd name="T5" fmla="*/ 2147483646 h 57"/>
              <a:gd name="T6" fmla="*/ 2147483646 w 280"/>
              <a:gd name="T7" fmla="*/ 2147483646 h 57"/>
              <a:gd name="T8" fmla="*/ 2147483646 w 280"/>
              <a:gd name="T9" fmla="*/ 2147483646 h 57"/>
              <a:gd name="T10" fmla="*/ 2147483646 w 280"/>
              <a:gd name="T11" fmla="*/ 2147483646 h 57"/>
              <a:gd name="T12" fmla="*/ 2147483646 w 280"/>
              <a:gd name="T13" fmla="*/ 2147483646 h 57"/>
              <a:gd name="T14" fmla="*/ 2147483646 w 280"/>
              <a:gd name="T15" fmla="*/ 2147483646 h 57"/>
              <a:gd name="T16" fmla="*/ 2147483646 w 280"/>
              <a:gd name="T17" fmla="*/ 2147483646 h 57"/>
              <a:gd name="T18" fmla="*/ 2147483646 w 280"/>
              <a:gd name="T19" fmla="*/ 2147483646 h 57"/>
              <a:gd name="T20" fmla="*/ 2147483646 w 280"/>
              <a:gd name="T21" fmla="*/ 2147483646 h 57"/>
              <a:gd name="T22" fmla="*/ 2147483646 w 280"/>
              <a:gd name="T23" fmla="*/ 2147483646 h 57"/>
              <a:gd name="T24" fmla="*/ 2147483646 w 280"/>
              <a:gd name="T25" fmla="*/ 2147483646 h 57"/>
              <a:gd name="T26" fmla="*/ 2147483646 w 280"/>
              <a:gd name="T27" fmla="*/ 2147483646 h 57"/>
              <a:gd name="T28" fmla="*/ 2147483646 w 280"/>
              <a:gd name="T29" fmla="*/ 2147483646 h 57"/>
              <a:gd name="T30" fmla="*/ 2147483646 w 280"/>
              <a:gd name="T31" fmla="*/ 2147483646 h 57"/>
              <a:gd name="T32" fmla="*/ 0 w 280"/>
              <a:gd name="T33" fmla="*/ 2147483646 h 57"/>
              <a:gd name="T34" fmla="*/ 2147483646 w 280"/>
              <a:gd name="T35" fmla="*/ 2147483646 h 57"/>
              <a:gd name="T36" fmla="*/ 2147483646 w 280"/>
              <a:gd name="T37" fmla="*/ 2147483646 h 57"/>
              <a:gd name="T38" fmla="*/ 2147483646 w 280"/>
              <a:gd name="T39" fmla="*/ 2147483646 h 57"/>
              <a:gd name="T40" fmla="*/ 2147483646 w 280"/>
              <a:gd name="T41" fmla="*/ 2147483646 h 57"/>
              <a:gd name="T42" fmla="*/ 2147483646 w 280"/>
              <a:gd name="T43" fmla="*/ 2147483646 h 57"/>
              <a:gd name="T44" fmla="*/ 2147483646 w 280"/>
              <a:gd name="T45" fmla="*/ 2147483646 h 57"/>
              <a:gd name="T46" fmla="*/ 2147483646 w 280"/>
              <a:gd name="T47" fmla="*/ 2147483646 h 57"/>
              <a:gd name="T48" fmla="*/ 2147483646 w 280"/>
              <a:gd name="T49" fmla="*/ 2147483646 h 57"/>
              <a:gd name="T50" fmla="*/ 2147483646 w 280"/>
              <a:gd name="T51" fmla="*/ 2147483646 h 57"/>
              <a:gd name="T52" fmla="*/ 2147483646 w 280"/>
              <a:gd name="T53" fmla="*/ 2147483646 h 57"/>
              <a:gd name="T54" fmla="*/ 2147483646 w 280"/>
              <a:gd name="T55" fmla="*/ 2147483646 h 57"/>
              <a:gd name="T56" fmla="*/ 2147483646 w 280"/>
              <a:gd name="T57" fmla="*/ 2147483646 h 57"/>
              <a:gd name="T58" fmla="*/ 2147483646 w 280"/>
              <a:gd name="T59" fmla="*/ 2147483646 h 57"/>
              <a:gd name="T60" fmla="*/ 2147483646 w 280"/>
              <a:gd name="T61" fmla="*/ 2147483646 h 57"/>
              <a:gd name="T62" fmla="*/ 2147483646 w 280"/>
              <a:gd name="T63" fmla="*/ 2147483646 h 57"/>
              <a:gd name="T64" fmla="*/ 2147483646 w 280"/>
              <a:gd name="T65" fmla="*/ 2147483646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0"/>
              <a:gd name="T100" fmla="*/ 0 h 57"/>
              <a:gd name="T101" fmla="*/ 280 w 28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0" h="57">
                <a:moveTo>
                  <a:pt x="277" y="46"/>
                </a:moveTo>
                <a:lnTo>
                  <a:pt x="268" y="46"/>
                </a:lnTo>
                <a:lnTo>
                  <a:pt x="258" y="46"/>
                </a:lnTo>
                <a:lnTo>
                  <a:pt x="249" y="46"/>
                </a:lnTo>
                <a:lnTo>
                  <a:pt x="240" y="46"/>
                </a:lnTo>
                <a:lnTo>
                  <a:pt x="231" y="46"/>
                </a:lnTo>
                <a:lnTo>
                  <a:pt x="222" y="46"/>
                </a:lnTo>
                <a:lnTo>
                  <a:pt x="212" y="45"/>
                </a:lnTo>
                <a:lnTo>
                  <a:pt x="203" y="45"/>
                </a:lnTo>
                <a:lnTo>
                  <a:pt x="195" y="44"/>
                </a:lnTo>
                <a:lnTo>
                  <a:pt x="186" y="44"/>
                </a:lnTo>
                <a:lnTo>
                  <a:pt x="177" y="43"/>
                </a:lnTo>
                <a:lnTo>
                  <a:pt x="168" y="42"/>
                </a:lnTo>
                <a:lnTo>
                  <a:pt x="160" y="42"/>
                </a:lnTo>
                <a:lnTo>
                  <a:pt x="152" y="41"/>
                </a:lnTo>
                <a:lnTo>
                  <a:pt x="143" y="39"/>
                </a:lnTo>
                <a:lnTo>
                  <a:pt x="135" y="38"/>
                </a:lnTo>
                <a:lnTo>
                  <a:pt x="127" y="36"/>
                </a:lnTo>
                <a:lnTo>
                  <a:pt x="119" y="35"/>
                </a:lnTo>
                <a:lnTo>
                  <a:pt x="111" y="33"/>
                </a:lnTo>
                <a:lnTo>
                  <a:pt x="102" y="31"/>
                </a:lnTo>
                <a:lnTo>
                  <a:pt x="94" y="30"/>
                </a:lnTo>
                <a:lnTo>
                  <a:pt x="86" y="28"/>
                </a:lnTo>
                <a:lnTo>
                  <a:pt x="78" y="26"/>
                </a:lnTo>
                <a:lnTo>
                  <a:pt x="70" y="24"/>
                </a:lnTo>
                <a:lnTo>
                  <a:pt x="61" y="21"/>
                </a:lnTo>
                <a:lnTo>
                  <a:pt x="53" y="19"/>
                </a:lnTo>
                <a:lnTo>
                  <a:pt x="45" y="16"/>
                </a:lnTo>
                <a:lnTo>
                  <a:pt x="37" y="13"/>
                </a:lnTo>
                <a:lnTo>
                  <a:pt x="29" y="10"/>
                </a:lnTo>
                <a:lnTo>
                  <a:pt x="21" y="7"/>
                </a:lnTo>
                <a:lnTo>
                  <a:pt x="13" y="3"/>
                </a:lnTo>
                <a:lnTo>
                  <a:pt x="5" y="0"/>
                </a:lnTo>
                <a:lnTo>
                  <a:pt x="0" y="8"/>
                </a:lnTo>
                <a:lnTo>
                  <a:pt x="7" y="12"/>
                </a:lnTo>
                <a:lnTo>
                  <a:pt x="15" y="15"/>
                </a:lnTo>
                <a:lnTo>
                  <a:pt x="24" y="20"/>
                </a:lnTo>
                <a:lnTo>
                  <a:pt x="32" y="22"/>
                </a:lnTo>
                <a:lnTo>
                  <a:pt x="40" y="25"/>
                </a:lnTo>
                <a:lnTo>
                  <a:pt x="49" y="28"/>
                </a:lnTo>
                <a:lnTo>
                  <a:pt x="57" y="31"/>
                </a:lnTo>
                <a:lnTo>
                  <a:pt x="65" y="33"/>
                </a:lnTo>
                <a:lnTo>
                  <a:pt x="74" y="35"/>
                </a:lnTo>
                <a:lnTo>
                  <a:pt x="82" y="37"/>
                </a:lnTo>
                <a:lnTo>
                  <a:pt x="91" y="40"/>
                </a:lnTo>
                <a:lnTo>
                  <a:pt x="98" y="42"/>
                </a:lnTo>
                <a:lnTo>
                  <a:pt x="107" y="43"/>
                </a:lnTo>
                <a:lnTo>
                  <a:pt x="115" y="45"/>
                </a:lnTo>
                <a:lnTo>
                  <a:pt x="124" y="47"/>
                </a:lnTo>
                <a:lnTo>
                  <a:pt x="133" y="48"/>
                </a:lnTo>
                <a:lnTo>
                  <a:pt x="141" y="49"/>
                </a:lnTo>
                <a:lnTo>
                  <a:pt x="150" y="51"/>
                </a:lnTo>
                <a:lnTo>
                  <a:pt x="159" y="52"/>
                </a:lnTo>
                <a:lnTo>
                  <a:pt x="168" y="53"/>
                </a:lnTo>
                <a:lnTo>
                  <a:pt x="176" y="53"/>
                </a:lnTo>
                <a:lnTo>
                  <a:pt x="185" y="54"/>
                </a:lnTo>
                <a:lnTo>
                  <a:pt x="194" y="54"/>
                </a:lnTo>
                <a:lnTo>
                  <a:pt x="203" y="55"/>
                </a:lnTo>
                <a:lnTo>
                  <a:pt x="212" y="55"/>
                </a:lnTo>
                <a:lnTo>
                  <a:pt x="221" y="56"/>
                </a:lnTo>
                <a:lnTo>
                  <a:pt x="230" y="56"/>
                </a:lnTo>
                <a:lnTo>
                  <a:pt x="240" y="56"/>
                </a:lnTo>
                <a:lnTo>
                  <a:pt x="249" y="56"/>
                </a:lnTo>
                <a:lnTo>
                  <a:pt x="258" y="56"/>
                </a:lnTo>
                <a:lnTo>
                  <a:pt x="268" y="56"/>
                </a:lnTo>
                <a:lnTo>
                  <a:pt x="279" y="56"/>
                </a:lnTo>
                <a:lnTo>
                  <a:pt x="277" y="46"/>
                </a:lnTo>
              </a:path>
            </a:pathLst>
          </a:custGeom>
          <a:solidFill>
            <a:srgbClr val="790015"/>
          </a:solidFill>
          <a:ln w="12700" cap="rnd">
            <a:solidFill>
              <a:srgbClr val="FC0128"/>
            </a:solidFill>
            <a:round/>
            <a:headEnd/>
            <a:tailEnd/>
          </a:ln>
        </p:spPr>
        <p:txBody>
          <a:bodyPr/>
          <a:lstStyle/>
          <a:p>
            <a:endParaRPr lang="en-US"/>
          </a:p>
        </p:txBody>
      </p:sp>
      <p:sp>
        <p:nvSpPr>
          <p:cNvPr id="88291" name="Freeform 241"/>
          <p:cNvSpPr>
            <a:spLocks/>
          </p:cNvSpPr>
          <p:nvPr/>
        </p:nvSpPr>
        <p:spPr bwMode="auto">
          <a:xfrm>
            <a:off x="3676650" y="5418138"/>
            <a:ext cx="379413" cy="58737"/>
          </a:xfrm>
          <a:custGeom>
            <a:avLst/>
            <a:gdLst>
              <a:gd name="T0" fmla="*/ 2147483646 w 263"/>
              <a:gd name="T1" fmla="*/ 2147483646 h 41"/>
              <a:gd name="T2" fmla="*/ 2147483646 w 263"/>
              <a:gd name="T3" fmla="*/ 2147483646 h 41"/>
              <a:gd name="T4" fmla="*/ 2147483646 w 263"/>
              <a:gd name="T5" fmla="*/ 2147483646 h 41"/>
              <a:gd name="T6" fmla="*/ 2147483646 w 263"/>
              <a:gd name="T7" fmla="*/ 2147483646 h 41"/>
              <a:gd name="T8" fmla="*/ 2147483646 w 263"/>
              <a:gd name="T9" fmla="*/ 2147483646 h 41"/>
              <a:gd name="T10" fmla="*/ 2147483646 w 263"/>
              <a:gd name="T11" fmla="*/ 2147483646 h 41"/>
              <a:gd name="T12" fmla="*/ 2147483646 w 263"/>
              <a:gd name="T13" fmla="*/ 2147483646 h 41"/>
              <a:gd name="T14" fmla="*/ 2147483646 w 263"/>
              <a:gd name="T15" fmla="*/ 2147483646 h 41"/>
              <a:gd name="T16" fmla="*/ 2147483646 w 263"/>
              <a:gd name="T17" fmla="*/ 2147483646 h 41"/>
              <a:gd name="T18" fmla="*/ 2147483646 w 263"/>
              <a:gd name="T19" fmla="*/ 2147483646 h 41"/>
              <a:gd name="T20" fmla="*/ 2147483646 w 263"/>
              <a:gd name="T21" fmla="*/ 2147483646 h 41"/>
              <a:gd name="T22" fmla="*/ 2147483646 w 263"/>
              <a:gd name="T23" fmla="*/ 2147483646 h 41"/>
              <a:gd name="T24" fmla="*/ 2147483646 w 263"/>
              <a:gd name="T25" fmla="*/ 2147483646 h 41"/>
              <a:gd name="T26" fmla="*/ 2147483646 w 263"/>
              <a:gd name="T27" fmla="*/ 2147483646 h 41"/>
              <a:gd name="T28" fmla="*/ 2147483646 w 263"/>
              <a:gd name="T29" fmla="*/ 2147483646 h 41"/>
              <a:gd name="T30" fmla="*/ 2147483646 w 263"/>
              <a:gd name="T31" fmla="*/ 2147483646 h 41"/>
              <a:gd name="T32" fmla="*/ 0 w 263"/>
              <a:gd name="T33" fmla="*/ 2147483646 h 41"/>
              <a:gd name="T34" fmla="*/ 2147483646 w 263"/>
              <a:gd name="T35" fmla="*/ 2147483646 h 41"/>
              <a:gd name="T36" fmla="*/ 2147483646 w 263"/>
              <a:gd name="T37" fmla="*/ 2147483646 h 41"/>
              <a:gd name="T38" fmla="*/ 2147483646 w 263"/>
              <a:gd name="T39" fmla="*/ 2147483646 h 41"/>
              <a:gd name="T40" fmla="*/ 2147483646 w 263"/>
              <a:gd name="T41" fmla="*/ 2147483646 h 41"/>
              <a:gd name="T42" fmla="*/ 2147483646 w 263"/>
              <a:gd name="T43" fmla="*/ 2147483646 h 41"/>
              <a:gd name="T44" fmla="*/ 2147483646 w 263"/>
              <a:gd name="T45" fmla="*/ 2147483646 h 41"/>
              <a:gd name="T46" fmla="*/ 2147483646 w 263"/>
              <a:gd name="T47" fmla="*/ 2147483646 h 41"/>
              <a:gd name="T48" fmla="*/ 2147483646 w 263"/>
              <a:gd name="T49" fmla="*/ 2147483646 h 41"/>
              <a:gd name="T50" fmla="*/ 2147483646 w 263"/>
              <a:gd name="T51" fmla="*/ 2147483646 h 41"/>
              <a:gd name="T52" fmla="*/ 2147483646 w 263"/>
              <a:gd name="T53" fmla="*/ 2147483646 h 41"/>
              <a:gd name="T54" fmla="*/ 2147483646 w 263"/>
              <a:gd name="T55" fmla="*/ 2147483646 h 41"/>
              <a:gd name="T56" fmla="*/ 2147483646 w 263"/>
              <a:gd name="T57" fmla="*/ 2147483646 h 41"/>
              <a:gd name="T58" fmla="*/ 2147483646 w 263"/>
              <a:gd name="T59" fmla="*/ 2147483646 h 41"/>
              <a:gd name="T60" fmla="*/ 2147483646 w 263"/>
              <a:gd name="T61" fmla="*/ 2147483646 h 41"/>
              <a:gd name="T62" fmla="*/ 2147483646 w 263"/>
              <a:gd name="T63" fmla="*/ 2147483646 h 41"/>
              <a:gd name="T64" fmla="*/ 2147483646 w 263"/>
              <a:gd name="T65" fmla="*/ 2147483646 h 41"/>
              <a:gd name="T66" fmla="*/ 2147483646 w 263"/>
              <a:gd name="T67" fmla="*/ 2147483646 h 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
              <a:gd name="T103" fmla="*/ 0 h 41"/>
              <a:gd name="T104" fmla="*/ 263 w 263"/>
              <a:gd name="T105" fmla="*/ 41 h 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 h="41">
                <a:moveTo>
                  <a:pt x="258" y="21"/>
                </a:moveTo>
                <a:lnTo>
                  <a:pt x="249" y="22"/>
                </a:lnTo>
                <a:lnTo>
                  <a:pt x="240" y="24"/>
                </a:lnTo>
                <a:lnTo>
                  <a:pt x="230" y="25"/>
                </a:lnTo>
                <a:lnTo>
                  <a:pt x="221" y="26"/>
                </a:lnTo>
                <a:lnTo>
                  <a:pt x="212" y="26"/>
                </a:lnTo>
                <a:lnTo>
                  <a:pt x="203" y="27"/>
                </a:lnTo>
                <a:lnTo>
                  <a:pt x="194" y="28"/>
                </a:lnTo>
                <a:lnTo>
                  <a:pt x="185" y="29"/>
                </a:lnTo>
                <a:lnTo>
                  <a:pt x="176" y="29"/>
                </a:lnTo>
                <a:lnTo>
                  <a:pt x="168" y="30"/>
                </a:lnTo>
                <a:lnTo>
                  <a:pt x="159" y="30"/>
                </a:lnTo>
                <a:lnTo>
                  <a:pt x="151" y="30"/>
                </a:lnTo>
                <a:lnTo>
                  <a:pt x="143" y="30"/>
                </a:lnTo>
                <a:lnTo>
                  <a:pt x="134" y="29"/>
                </a:lnTo>
                <a:lnTo>
                  <a:pt x="128" y="29"/>
                </a:lnTo>
                <a:lnTo>
                  <a:pt x="120" y="28"/>
                </a:lnTo>
                <a:lnTo>
                  <a:pt x="112" y="27"/>
                </a:lnTo>
                <a:lnTo>
                  <a:pt x="104" y="27"/>
                </a:lnTo>
                <a:lnTo>
                  <a:pt x="97" y="26"/>
                </a:lnTo>
                <a:lnTo>
                  <a:pt x="89" y="25"/>
                </a:lnTo>
                <a:lnTo>
                  <a:pt x="82" y="24"/>
                </a:lnTo>
                <a:lnTo>
                  <a:pt x="74" y="22"/>
                </a:lnTo>
                <a:lnTo>
                  <a:pt x="67" y="20"/>
                </a:lnTo>
                <a:lnTo>
                  <a:pt x="60" y="19"/>
                </a:lnTo>
                <a:lnTo>
                  <a:pt x="53" y="17"/>
                </a:lnTo>
                <a:lnTo>
                  <a:pt x="46" y="14"/>
                </a:lnTo>
                <a:lnTo>
                  <a:pt x="39" y="13"/>
                </a:lnTo>
                <a:lnTo>
                  <a:pt x="32" y="10"/>
                </a:lnTo>
                <a:lnTo>
                  <a:pt x="25" y="8"/>
                </a:lnTo>
                <a:lnTo>
                  <a:pt x="20" y="5"/>
                </a:lnTo>
                <a:lnTo>
                  <a:pt x="13" y="2"/>
                </a:lnTo>
                <a:lnTo>
                  <a:pt x="5" y="0"/>
                </a:lnTo>
                <a:lnTo>
                  <a:pt x="0" y="8"/>
                </a:lnTo>
                <a:lnTo>
                  <a:pt x="6" y="11"/>
                </a:lnTo>
                <a:lnTo>
                  <a:pt x="13" y="14"/>
                </a:lnTo>
                <a:lnTo>
                  <a:pt x="21" y="17"/>
                </a:lnTo>
                <a:lnTo>
                  <a:pt x="28" y="20"/>
                </a:lnTo>
                <a:lnTo>
                  <a:pt x="34" y="22"/>
                </a:lnTo>
                <a:lnTo>
                  <a:pt x="42" y="24"/>
                </a:lnTo>
                <a:lnTo>
                  <a:pt x="49" y="26"/>
                </a:lnTo>
                <a:lnTo>
                  <a:pt x="56" y="29"/>
                </a:lnTo>
                <a:lnTo>
                  <a:pt x="64" y="31"/>
                </a:lnTo>
                <a:lnTo>
                  <a:pt x="71" y="32"/>
                </a:lnTo>
                <a:lnTo>
                  <a:pt x="79" y="33"/>
                </a:lnTo>
                <a:lnTo>
                  <a:pt x="87" y="35"/>
                </a:lnTo>
                <a:lnTo>
                  <a:pt x="95" y="36"/>
                </a:lnTo>
                <a:lnTo>
                  <a:pt x="102" y="37"/>
                </a:lnTo>
                <a:lnTo>
                  <a:pt x="110" y="37"/>
                </a:lnTo>
                <a:lnTo>
                  <a:pt x="118" y="38"/>
                </a:lnTo>
                <a:lnTo>
                  <a:pt x="127" y="39"/>
                </a:lnTo>
                <a:lnTo>
                  <a:pt x="134" y="39"/>
                </a:lnTo>
                <a:lnTo>
                  <a:pt x="142" y="40"/>
                </a:lnTo>
                <a:lnTo>
                  <a:pt x="151" y="40"/>
                </a:lnTo>
                <a:lnTo>
                  <a:pt x="159" y="40"/>
                </a:lnTo>
                <a:lnTo>
                  <a:pt x="168" y="40"/>
                </a:lnTo>
                <a:lnTo>
                  <a:pt x="177" y="39"/>
                </a:lnTo>
                <a:lnTo>
                  <a:pt x="186" y="39"/>
                </a:lnTo>
                <a:lnTo>
                  <a:pt x="195" y="38"/>
                </a:lnTo>
                <a:lnTo>
                  <a:pt x="204" y="37"/>
                </a:lnTo>
                <a:lnTo>
                  <a:pt x="213" y="37"/>
                </a:lnTo>
                <a:lnTo>
                  <a:pt x="222" y="36"/>
                </a:lnTo>
                <a:lnTo>
                  <a:pt x="232" y="35"/>
                </a:lnTo>
                <a:lnTo>
                  <a:pt x="241" y="34"/>
                </a:lnTo>
                <a:lnTo>
                  <a:pt x="250" y="32"/>
                </a:lnTo>
                <a:lnTo>
                  <a:pt x="260" y="31"/>
                </a:lnTo>
                <a:lnTo>
                  <a:pt x="262" y="31"/>
                </a:lnTo>
                <a:lnTo>
                  <a:pt x="258" y="21"/>
                </a:lnTo>
              </a:path>
            </a:pathLst>
          </a:custGeom>
          <a:solidFill>
            <a:srgbClr val="790015"/>
          </a:solidFill>
          <a:ln w="12700" cap="rnd">
            <a:solidFill>
              <a:srgbClr val="FC0128"/>
            </a:solidFill>
            <a:round/>
            <a:headEnd/>
            <a:tailEnd/>
          </a:ln>
        </p:spPr>
        <p:txBody>
          <a:bodyPr/>
          <a:lstStyle/>
          <a:p>
            <a:endParaRPr lang="en-US"/>
          </a:p>
        </p:txBody>
      </p:sp>
      <p:sp>
        <p:nvSpPr>
          <p:cNvPr id="88292" name="Freeform 242"/>
          <p:cNvSpPr>
            <a:spLocks/>
          </p:cNvSpPr>
          <p:nvPr/>
        </p:nvSpPr>
        <p:spPr bwMode="auto">
          <a:xfrm>
            <a:off x="4048125" y="5173663"/>
            <a:ext cx="344488" cy="290512"/>
          </a:xfrm>
          <a:custGeom>
            <a:avLst/>
            <a:gdLst>
              <a:gd name="T0" fmla="*/ 2147483646 w 238"/>
              <a:gd name="T1" fmla="*/ 2147483646 h 202"/>
              <a:gd name="T2" fmla="*/ 2147483646 w 238"/>
              <a:gd name="T3" fmla="*/ 2147483646 h 202"/>
              <a:gd name="T4" fmla="*/ 2147483646 w 238"/>
              <a:gd name="T5" fmla="*/ 2147483646 h 202"/>
              <a:gd name="T6" fmla="*/ 2147483646 w 238"/>
              <a:gd name="T7" fmla="*/ 2147483646 h 202"/>
              <a:gd name="T8" fmla="*/ 2147483646 w 238"/>
              <a:gd name="T9" fmla="*/ 2147483646 h 202"/>
              <a:gd name="T10" fmla="*/ 2147483646 w 238"/>
              <a:gd name="T11" fmla="*/ 2147483646 h 202"/>
              <a:gd name="T12" fmla="*/ 2147483646 w 238"/>
              <a:gd name="T13" fmla="*/ 2147483646 h 202"/>
              <a:gd name="T14" fmla="*/ 2147483646 w 238"/>
              <a:gd name="T15" fmla="*/ 2147483646 h 202"/>
              <a:gd name="T16" fmla="*/ 2147483646 w 238"/>
              <a:gd name="T17" fmla="*/ 2147483646 h 202"/>
              <a:gd name="T18" fmla="*/ 2147483646 w 238"/>
              <a:gd name="T19" fmla="*/ 2147483646 h 202"/>
              <a:gd name="T20" fmla="*/ 2147483646 w 238"/>
              <a:gd name="T21" fmla="*/ 2147483646 h 202"/>
              <a:gd name="T22" fmla="*/ 2147483646 w 238"/>
              <a:gd name="T23" fmla="*/ 2147483646 h 202"/>
              <a:gd name="T24" fmla="*/ 2147483646 w 238"/>
              <a:gd name="T25" fmla="*/ 2147483646 h 202"/>
              <a:gd name="T26" fmla="*/ 2147483646 w 238"/>
              <a:gd name="T27" fmla="*/ 2147483646 h 202"/>
              <a:gd name="T28" fmla="*/ 2147483646 w 238"/>
              <a:gd name="T29" fmla="*/ 2147483646 h 202"/>
              <a:gd name="T30" fmla="*/ 2147483646 w 238"/>
              <a:gd name="T31" fmla="*/ 2147483646 h 202"/>
              <a:gd name="T32" fmla="*/ 2147483646 w 238"/>
              <a:gd name="T33" fmla="*/ 2147483646 h 202"/>
              <a:gd name="T34" fmla="*/ 2147483646 w 238"/>
              <a:gd name="T35" fmla="*/ 2147483646 h 202"/>
              <a:gd name="T36" fmla="*/ 2147483646 w 238"/>
              <a:gd name="T37" fmla="*/ 2147483646 h 202"/>
              <a:gd name="T38" fmla="*/ 2147483646 w 238"/>
              <a:gd name="T39" fmla="*/ 2147483646 h 202"/>
              <a:gd name="T40" fmla="*/ 2147483646 w 238"/>
              <a:gd name="T41" fmla="*/ 2147483646 h 202"/>
              <a:gd name="T42" fmla="*/ 2147483646 w 238"/>
              <a:gd name="T43" fmla="*/ 2147483646 h 202"/>
              <a:gd name="T44" fmla="*/ 2147483646 w 238"/>
              <a:gd name="T45" fmla="*/ 2147483646 h 202"/>
              <a:gd name="T46" fmla="*/ 2147483646 w 238"/>
              <a:gd name="T47" fmla="*/ 2147483646 h 202"/>
              <a:gd name="T48" fmla="*/ 2147483646 w 238"/>
              <a:gd name="T49" fmla="*/ 2147483646 h 202"/>
              <a:gd name="T50" fmla="*/ 2147483646 w 238"/>
              <a:gd name="T51" fmla="*/ 2147483646 h 202"/>
              <a:gd name="T52" fmla="*/ 2147483646 w 238"/>
              <a:gd name="T53" fmla="*/ 2147483646 h 202"/>
              <a:gd name="T54" fmla="*/ 2147483646 w 238"/>
              <a:gd name="T55" fmla="*/ 2147483646 h 202"/>
              <a:gd name="T56" fmla="*/ 2147483646 w 238"/>
              <a:gd name="T57" fmla="*/ 2147483646 h 202"/>
              <a:gd name="T58" fmla="*/ 2147483646 w 238"/>
              <a:gd name="T59" fmla="*/ 2147483646 h 202"/>
              <a:gd name="T60" fmla="*/ 2147483646 w 238"/>
              <a:gd name="T61" fmla="*/ 2147483646 h 202"/>
              <a:gd name="T62" fmla="*/ 2147483646 w 238"/>
              <a:gd name="T63" fmla="*/ 2147483646 h 202"/>
              <a:gd name="T64" fmla="*/ 2147483646 w 238"/>
              <a:gd name="T65" fmla="*/ 2147483646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202"/>
              <a:gd name="T101" fmla="*/ 238 w 238"/>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202">
                <a:moveTo>
                  <a:pt x="224" y="0"/>
                </a:moveTo>
                <a:lnTo>
                  <a:pt x="221" y="7"/>
                </a:lnTo>
                <a:lnTo>
                  <a:pt x="216" y="14"/>
                </a:lnTo>
                <a:lnTo>
                  <a:pt x="213" y="23"/>
                </a:lnTo>
                <a:lnTo>
                  <a:pt x="207" y="31"/>
                </a:lnTo>
                <a:lnTo>
                  <a:pt x="203" y="38"/>
                </a:lnTo>
                <a:lnTo>
                  <a:pt x="198" y="45"/>
                </a:lnTo>
                <a:lnTo>
                  <a:pt x="193" y="54"/>
                </a:lnTo>
                <a:lnTo>
                  <a:pt x="187" y="61"/>
                </a:lnTo>
                <a:lnTo>
                  <a:pt x="182" y="69"/>
                </a:lnTo>
                <a:lnTo>
                  <a:pt x="176" y="77"/>
                </a:lnTo>
                <a:lnTo>
                  <a:pt x="170" y="83"/>
                </a:lnTo>
                <a:lnTo>
                  <a:pt x="163" y="90"/>
                </a:lnTo>
                <a:lnTo>
                  <a:pt x="157" y="98"/>
                </a:lnTo>
                <a:lnTo>
                  <a:pt x="150" y="105"/>
                </a:lnTo>
                <a:lnTo>
                  <a:pt x="143" y="112"/>
                </a:lnTo>
                <a:lnTo>
                  <a:pt x="137" y="118"/>
                </a:lnTo>
                <a:lnTo>
                  <a:pt x="130" y="124"/>
                </a:lnTo>
                <a:lnTo>
                  <a:pt x="123" y="130"/>
                </a:lnTo>
                <a:lnTo>
                  <a:pt x="114" y="137"/>
                </a:lnTo>
                <a:lnTo>
                  <a:pt x="106" y="143"/>
                </a:lnTo>
                <a:lnTo>
                  <a:pt x="98" y="148"/>
                </a:lnTo>
                <a:lnTo>
                  <a:pt x="91" y="154"/>
                </a:lnTo>
                <a:lnTo>
                  <a:pt x="82" y="159"/>
                </a:lnTo>
                <a:lnTo>
                  <a:pt x="74" y="164"/>
                </a:lnTo>
                <a:lnTo>
                  <a:pt x="65" y="168"/>
                </a:lnTo>
                <a:lnTo>
                  <a:pt x="56" y="172"/>
                </a:lnTo>
                <a:lnTo>
                  <a:pt x="47" y="176"/>
                </a:lnTo>
                <a:lnTo>
                  <a:pt x="38" y="181"/>
                </a:lnTo>
                <a:lnTo>
                  <a:pt x="29" y="183"/>
                </a:lnTo>
                <a:lnTo>
                  <a:pt x="20" y="187"/>
                </a:lnTo>
                <a:lnTo>
                  <a:pt x="10" y="189"/>
                </a:lnTo>
                <a:lnTo>
                  <a:pt x="0" y="192"/>
                </a:lnTo>
                <a:lnTo>
                  <a:pt x="3" y="201"/>
                </a:lnTo>
                <a:lnTo>
                  <a:pt x="13" y="199"/>
                </a:lnTo>
                <a:lnTo>
                  <a:pt x="23" y="196"/>
                </a:lnTo>
                <a:lnTo>
                  <a:pt x="33" y="193"/>
                </a:lnTo>
                <a:lnTo>
                  <a:pt x="43" y="189"/>
                </a:lnTo>
                <a:lnTo>
                  <a:pt x="53" y="186"/>
                </a:lnTo>
                <a:lnTo>
                  <a:pt x="62" y="181"/>
                </a:lnTo>
                <a:lnTo>
                  <a:pt x="72" y="177"/>
                </a:lnTo>
                <a:lnTo>
                  <a:pt x="80" y="172"/>
                </a:lnTo>
                <a:lnTo>
                  <a:pt x="89" y="167"/>
                </a:lnTo>
                <a:lnTo>
                  <a:pt x="98" y="161"/>
                </a:lnTo>
                <a:lnTo>
                  <a:pt x="106" y="156"/>
                </a:lnTo>
                <a:lnTo>
                  <a:pt x="115" y="151"/>
                </a:lnTo>
                <a:lnTo>
                  <a:pt x="123" y="144"/>
                </a:lnTo>
                <a:lnTo>
                  <a:pt x="131" y="138"/>
                </a:lnTo>
                <a:lnTo>
                  <a:pt x="139" y="131"/>
                </a:lnTo>
                <a:lnTo>
                  <a:pt x="147" y="124"/>
                </a:lnTo>
                <a:lnTo>
                  <a:pt x="153" y="118"/>
                </a:lnTo>
                <a:lnTo>
                  <a:pt x="160" y="111"/>
                </a:lnTo>
                <a:lnTo>
                  <a:pt x="167" y="104"/>
                </a:lnTo>
                <a:lnTo>
                  <a:pt x="174" y="96"/>
                </a:lnTo>
                <a:lnTo>
                  <a:pt x="180" y="89"/>
                </a:lnTo>
                <a:lnTo>
                  <a:pt x="186" y="81"/>
                </a:lnTo>
                <a:lnTo>
                  <a:pt x="192" y="74"/>
                </a:lnTo>
                <a:lnTo>
                  <a:pt x="198" y="66"/>
                </a:lnTo>
                <a:lnTo>
                  <a:pt x="204" y="59"/>
                </a:lnTo>
                <a:lnTo>
                  <a:pt x="208" y="50"/>
                </a:lnTo>
                <a:lnTo>
                  <a:pt x="214" y="43"/>
                </a:lnTo>
                <a:lnTo>
                  <a:pt x="219" y="35"/>
                </a:lnTo>
                <a:lnTo>
                  <a:pt x="224" y="26"/>
                </a:lnTo>
                <a:lnTo>
                  <a:pt x="228" y="19"/>
                </a:lnTo>
                <a:lnTo>
                  <a:pt x="233" y="11"/>
                </a:lnTo>
                <a:lnTo>
                  <a:pt x="237" y="3"/>
                </a:lnTo>
                <a:lnTo>
                  <a:pt x="224" y="0"/>
                </a:lnTo>
              </a:path>
            </a:pathLst>
          </a:custGeom>
          <a:solidFill>
            <a:srgbClr val="790015"/>
          </a:solidFill>
          <a:ln w="12700" cap="rnd">
            <a:solidFill>
              <a:srgbClr val="FC0128"/>
            </a:solidFill>
            <a:round/>
            <a:headEnd/>
            <a:tailEnd/>
          </a:ln>
        </p:spPr>
        <p:txBody>
          <a:bodyPr/>
          <a:lstStyle/>
          <a:p>
            <a:endParaRPr lang="en-US"/>
          </a:p>
        </p:txBody>
      </p:sp>
      <p:sp>
        <p:nvSpPr>
          <p:cNvPr id="88293" name="Freeform 243"/>
          <p:cNvSpPr>
            <a:spLocks/>
          </p:cNvSpPr>
          <p:nvPr/>
        </p:nvSpPr>
        <p:spPr bwMode="auto">
          <a:xfrm>
            <a:off x="4375150" y="4829175"/>
            <a:ext cx="257175" cy="352425"/>
          </a:xfrm>
          <a:custGeom>
            <a:avLst/>
            <a:gdLst>
              <a:gd name="T0" fmla="*/ 2147483646 w 179"/>
              <a:gd name="T1" fmla="*/ 0 h 244"/>
              <a:gd name="T2" fmla="*/ 2147483646 w 179"/>
              <a:gd name="T3" fmla="*/ 2147483646 h 244"/>
              <a:gd name="T4" fmla="*/ 2147483646 w 179"/>
              <a:gd name="T5" fmla="*/ 2147483646 h 244"/>
              <a:gd name="T6" fmla="*/ 2147483646 w 179"/>
              <a:gd name="T7" fmla="*/ 2147483646 h 244"/>
              <a:gd name="T8" fmla="*/ 2147483646 w 179"/>
              <a:gd name="T9" fmla="*/ 2147483646 h 244"/>
              <a:gd name="T10" fmla="*/ 2147483646 w 179"/>
              <a:gd name="T11" fmla="*/ 2147483646 h 244"/>
              <a:gd name="T12" fmla="*/ 2147483646 w 179"/>
              <a:gd name="T13" fmla="*/ 2147483646 h 244"/>
              <a:gd name="T14" fmla="*/ 2147483646 w 179"/>
              <a:gd name="T15" fmla="*/ 2147483646 h 244"/>
              <a:gd name="T16" fmla="*/ 2147483646 w 179"/>
              <a:gd name="T17" fmla="*/ 2147483646 h 244"/>
              <a:gd name="T18" fmla="*/ 2147483646 w 179"/>
              <a:gd name="T19" fmla="*/ 2147483646 h 244"/>
              <a:gd name="T20" fmla="*/ 2147483646 w 179"/>
              <a:gd name="T21" fmla="*/ 2147483646 h 244"/>
              <a:gd name="T22" fmla="*/ 2147483646 w 179"/>
              <a:gd name="T23" fmla="*/ 2147483646 h 244"/>
              <a:gd name="T24" fmla="*/ 2147483646 w 179"/>
              <a:gd name="T25" fmla="*/ 2147483646 h 244"/>
              <a:gd name="T26" fmla="*/ 2147483646 w 179"/>
              <a:gd name="T27" fmla="*/ 2147483646 h 244"/>
              <a:gd name="T28" fmla="*/ 2147483646 w 179"/>
              <a:gd name="T29" fmla="*/ 2147483646 h 244"/>
              <a:gd name="T30" fmla="*/ 2147483646 w 179"/>
              <a:gd name="T31" fmla="*/ 2147483646 h 244"/>
              <a:gd name="T32" fmla="*/ 0 w 179"/>
              <a:gd name="T33" fmla="*/ 2147483646 h 244"/>
              <a:gd name="T34" fmla="*/ 2147483646 w 179"/>
              <a:gd name="T35" fmla="*/ 2147483646 h 244"/>
              <a:gd name="T36" fmla="*/ 2147483646 w 179"/>
              <a:gd name="T37" fmla="*/ 2147483646 h 244"/>
              <a:gd name="T38" fmla="*/ 2147483646 w 179"/>
              <a:gd name="T39" fmla="*/ 2147483646 h 244"/>
              <a:gd name="T40" fmla="*/ 2147483646 w 179"/>
              <a:gd name="T41" fmla="*/ 2147483646 h 244"/>
              <a:gd name="T42" fmla="*/ 2147483646 w 179"/>
              <a:gd name="T43" fmla="*/ 2147483646 h 244"/>
              <a:gd name="T44" fmla="*/ 2147483646 w 179"/>
              <a:gd name="T45" fmla="*/ 2147483646 h 244"/>
              <a:gd name="T46" fmla="*/ 2147483646 w 179"/>
              <a:gd name="T47" fmla="*/ 2147483646 h 244"/>
              <a:gd name="T48" fmla="*/ 2147483646 w 179"/>
              <a:gd name="T49" fmla="*/ 2147483646 h 244"/>
              <a:gd name="T50" fmla="*/ 2147483646 w 179"/>
              <a:gd name="T51" fmla="*/ 2147483646 h 244"/>
              <a:gd name="T52" fmla="*/ 2147483646 w 179"/>
              <a:gd name="T53" fmla="*/ 2147483646 h 244"/>
              <a:gd name="T54" fmla="*/ 2147483646 w 179"/>
              <a:gd name="T55" fmla="*/ 2147483646 h 244"/>
              <a:gd name="T56" fmla="*/ 2147483646 w 179"/>
              <a:gd name="T57" fmla="*/ 2147483646 h 244"/>
              <a:gd name="T58" fmla="*/ 2147483646 w 179"/>
              <a:gd name="T59" fmla="*/ 2147483646 h 244"/>
              <a:gd name="T60" fmla="*/ 2147483646 w 179"/>
              <a:gd name="T61" fmla="*/ 2147483646 h 244"/>
              <a:gd name="T62" fmla="*/ 2147483646 w 179"/>
              <a:gd name="T63" fmla="*/ 2147483646 h 244"/>
              <a:gd name="T64" fmla="*/ 2147483646 w 179"/>
              <a:gd name="T65" fmla="*/ 2147483646 h 244"/>
              <a:gd name="T66" fmla="*/ 2147483646 w 179"/>
              <a:gd name="T67" fmla="*/ 2147483646 h 244"/>
              <a:gd name="T68" fmla="*/ 2147483646 w 179"/>
              <a:gd name="T69" fmla="*/ 0 h 2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9"/>
              <a:gd name="T106" fmla="*/ 0 h 244"/>
              <a:gd name="T107" fmla="*/ 179 w 179"/>
              <a:gd name="T108" fmla="*/ 244 h 2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9" h="244">
                <a:moveTo>
                  <a:pt x="170" y="0"/>
                </a:moveTo>
                <a:lnTo>
                  <a:pt x="169" y="0"/>
                </a:lnTo>
                <a:lnTo>
                  <a:pt x="161" y="7"/>
                </a:lnTo>
                <a:lnTo>
                  <a:pt x="153" y="14"/>
                </a:lnTo>
                <a:lnTo>
                  <a:pt x="145" y="22"/>
                </a:lnTo>
                <a:lnTo>
                  <a:pt x="138" y="30"/>
                </a:lnTo>
                <a:lnTo>
                  <a:pt x="131" y="37"/>
                </a:lnTo>
                <a:lnTo>
                  <a:pt x="124" y="43"/>
                </a:lnTo>
                <a:lnTo>
                  <a:pt x="117" y="51"/>
                </a:lnTo>
                <a:lnTo>
                  <a:pt x="111" y="59"/>
                </a:lnTo>
                <a:lnTo>
                  <a:pt x="106" y="67"/>
                </a:lnTo>
                <a:lnTo>
                  <a:pt x="99" y="74"/>
                </a:lnTo>
                <a:lnTo>
                  <a:pt x="94" y="81"/>
                </a:lnTo>
                <a:lnTo>
                  <a:pt x="88" y="89"/>
                </a:lnTo>
                <a:lnTo>
                  <a:pt x="82" y="96"/>
                </a:lnTo>
                <a:lnTo>
                  <a:pt x="78" y="104"/>
                </a:lnTo>
                <a:lnTo>
                  <a:pt x="72" y="112"/>
                </a:lnTo>
                <a:lnTo>
                  <a:pt x="67" y="119"/>
                </a:lnTo>
                <a:lnTo>
                  <a:pt x="62" y="126"/>
                </a:lnTo>
                <a:lnTo>
                  <a:pt x="58" y="134"/>
                </a:lnTo>
                <a:lnTo>
                  <a:pt x="53" y="142"/>
                </a:lnTo>
                <a:lnTo>
                  <a:pt x="49" y="149"/>
                </a:lnTo>
                <a:lnTo>
                  <a:pt x="44" y="157"/>
                </a:lnTo>
                <a:lnTo>
                  <a:pt x="40" y="164"/>
                </a:lnTo>
                <a:lnTo>
                  <a:pt x="36" y="171"/>
                </a:lnTo>
                <a:lnTo>
                  <a:pt x="31" y="179"/>
                </a:lnTo>
                <a:lnTo>
                  <a:pt x="27" y="187"/>
                </a:lnTo>
                <a:lnTo>
                  <a:pt x="23" y="194"/>
                </a:lnTo>
                <a:lnTo>
                  <a:pt x="20" y="202"/>
                </a:lnTo>
                <a:lnTo>
                  <a:pt x="15" y="209"/>
                </a:lnTo>
                <a:lnTo>
                  <a:pt x="12" y="217"/>
                </a:lnTo>
                <a:lnTo>
                  <a:pt x="7" y="224"/>
                </a:lnTo>
                <a:lnTo>
                  <a:pt x="4" y="232"/>
                </a:lnTo>
                <a:lnTo>
                  <a:pt x="0" y="240"/>
                </a:lnTo>
                <a:lnTo>
                  <a:pt x="12" y="243"/>
                </a:lnTo>
                <a:lnTo>
                  <a:pt x="15" y="236"/>
                </a:lnTo>
                <a:lnTo>
                  <a:pt x="20" y="228"/>
                </a:lnTo>
                <a:lnTo>
                  <a:pt x="23" y="221"/>
                </a:lnTo>
                <a:lnTo>
                  <a:pt x="26" y="213"/>
                </a:lnTo>
                <a:lnTo>
                  <a:pt x="30" y="205"/>
                </a:lnTo>
                <a:lnTo>
                  <a:pt x="35" y="199"/>
                </a:lnTo>
                <a:lnTo>
                  <a:pt x="39" y="191"/>
                </a:lnTo>
                <a:lnTo>
                  <a:pt x="42" y="183"/>
                </a:lnTo>
                <a:lnTo>
                  <a:pt x="47" y="176"/>
                </a:lnTo>
                <a:lnTo>
                  <a:pt x="51" y="168"/>
                </a:lnTo>
                <a:lnTo>
                  <a:pt x="55" y="161"/>
                </a:lnTo>
                <a:lnTo>
                  <a:pt x="60" y="153"/>
                </a:lnTo>
                <a:lnTo>
                  <a:pt x="64" y="146"/>
                </a:lnTo>
                <a:lnTo>
                  <a:pt x="69" y="138"/>
                </a:lnTo>
                <a:lnTo>
                  <a:pt x="73" y="131"/>
                </a:lnTo>
                <a:lnTo>
                  <a:pt x="78" y="124"/>
                </a:lnTo>
                <a:lnTo>
                  <a:pt x="82" y="117"/>
                </a:lnTo>
                <a:lnTo>
                  <a:pt x="88" y="109"/>
                </a:lnTo>
                <a:lnTo>
                  <a:pt x="94" y="101"/>
                </a:lnTo>
                <a:lnTo>
                  <a:pt x="98" y="94"/>
                </a:lnTo>
                <a:lnTo>
                  <a:pt x="105" y="86"/>
                </a:lnTo>
                <a:lnTo>
                  <a:pt x="109" y="79"/>
                </a:lnTo>
                <a:lnTo>
                  <a:pt x="115" y="72"/>
                </a:lnTo>
                <a:lnTo>
                  <a:pt x="121" y="65"/>
                </a:lnTo>
                <a:lnTo>
                  <a:pt x="128" y="57"/>
                </a:lnTo>
                <a:lnTo>
                  <a:pt x="134" y="49"/>
                </a:lnTo>
                <a:lnTo>
                  <a:pt x="141" y="43"/>
                </a:lnTo>
                <a:lnTo>
                  <a:pt x="148" y="36"/>
                </a:lnTo>
                <a:lnTo>
                  <a:pt x="155" y="28"/>
                </a:lnTo>
                <a:lnTo>
                  <a:pt x="163" y="21"/>
                </a:lnTo>
                <a:lnTo>
                  <a:pt x="170" y="14"/>
                </a:lnTo>
                <a:lnTo>
                  <a:pt x="178" y="6"/>
                </a:lnTo>
                <a:lnTo>
                  <a:pt x="178" y="7"/>
                </a:lnTo>
                <a:lnTo>
                  <a:pt x="170" y="0"/>
                </a:lnTo>
                <a:lnTo>
                  <a:pt x="169" y="0"/>
                </a:lnTo>
                <a:lnTo>
                  <a:pt x="170" y="0"/>
                </a:lnTo>
              </a:path>
            </a:pathLst>
          </a:custGeom>
          <a:solidFill>
            <a:srgbClr val="790015"/>
          </a:solidFill>
          <a:ln w="12700" cap="rnd">
            <a:solidFill>
              <a:srgbClr val="FC0128"/>
            </a:solidFill>
            <a:round/>
            <a:headEnd/>
            <a:tailEnd/>
          </a:ln>
        </p:spPr>
        <p:txBody>
          <a:bodyPr/>
          <a:lstStyle/>
          <a:p>
            <a:endParaRPr lang="en-US"/>
          </a:p>
        </p:txBody>
      </p:sp>
      <p:sp>
        <p:nvSpPr>
          <p:cNvPr id="88294" name="Freeform 244"/>
          <p:cNvSpPr>
            <a:spLocks/>
          </p:cNvSpPr>
          <p:nvPr/>
        </p:nvSpPr>
        <p:spPr bwMode="auto">
          <a:xfrm>
            <a:off x="4619625" y="4433888"/>
            <a:ext cx="307975" cy="406400"/>
          </a:xfrm>
          <a:custGeom>
            <a:avLst/>
            <a:gdLst>
              <a:gd name="T0" fmla="*/ 2147483646 w 213"/>
              <a:gd name="T1" fmla="*/ 2147483646 h 281"/>
              <a:gd name="T2" fmla="*/ 2147483646 w 213"/>
              <a:gd name="T3" fmla="*/ 2147483646 h 281"/>
              <a:gd name="T4" fmla="*/ 2147483646 w 213"/>
              <a:gd name="T5" fmla="*/ 2147483646 h 281"/>
              <a:gd name="T6" fmla="*/ 2147483646 w 213"/>
              <a:gd name="T7" fmla="*/ 2147483646 h 281"/>
              <a:gd name="T8" fmla="*/ 2147483646 w 213"/>
              <a:gd name="T9" fmla="*/ 2147483646 h 281"/>
              <a:gd name="T10" fmla="*/ 2147483646 w 213"/>
              <a:gd name="T11" fmla="*/ 2147483646 h 281"/>
              <a:gd name="T12" fmla="*/ 2147483646 w 213"/>
              <a:gd name="T13" fmla="*/ 2147483646 h 281"/>
              <a:gd name="T14" fmla="*/ 2147483646 w 213"/>
              <a:gd name="T15" fmla="*/ 2147483646 h 281"/>
              <a:gd name="T16" fmla="*/ 2147483646 w 213"/>
              <a:gd name="T17" fmla="*/ 2147483646 h 281"/>
              <a:gd name="T18" fmla="*/ 2147483646 w 213"/>
              <a:gd name="T19" fmla="*/ 2147483646 h 281"/>
              <a:gd name="T20" fmla="*/ 2147483646 w 213"/>
              <a:gd name="T21" fmla="*/ 2147483646 h 281"/>
              <a:gd name="T22" fmla="*/ 2147483646 w 213"/>
              <a:gd name="T23" fmla="*/ 2147483646 h 281"/>
              <a:gd name="T24" fmla="*/ 2147483646 w 213"/>
              <a:gd name="T25" fmla="*/ 2147483646 h 281"/>
              <a:gd name="T26" fmla="*/ 2147483646 w 213"/>
              <a:gd name="T27" fmla="*/ 2147483646 h 281"/>
              <a:gd name="T28" fmla="*/ 2147483646 w 213"/>
              <a:gd name="T29" fmla="*/ 2147483646 h 281"/>
              <a:gd name="T30" fmla="*/ 2147483646 w 213"/>
              <a:gd name="T31" fmla="*/ 2147483646 h 281"/>
              <a:gd name="T32" fmla="*/ 2147483646 w 213"/>
              <a:gd name="T33" fmla="*/ 2147483646 h 281"/>
              <a:gd name="T34" fmla="*/ 2147483646 w 213"/>
              <a:gd name="T35" fmla="*/ 2147483646 h 281"/>
              <a:gd name="T36" fmla="*/ 2147483646 w 213"/>
              <a:gd name="T37" fmla="*/ 2147483646 h 281"/>
              <a:gd name="T38" fmla="*/ 2147483646 w 213"/>
              <a:gd name="T39" fmla="*/ 2147483646 h 281"/>
              <a:gd name="T40" fmla="*/ 2147483646 w 213"/>
              <a:gd name="T41" fmla="*/ 2147483646 h 281"/>
              <a:gd name="T42" fmla="*/ 2147483646 w 213"/>
              <a:gd name="T43" fmla="*/ 2147483646 h 281"/>
              <a:gd name="T44" fmla="*/ 2147483646 w 213"/>
              <a:gd name="T45" fmla="*/ 2147483646 h 281"/>
              <a:gd name="T46" fmla="*/ 2147483646 w 213"/>
              <a:gd name="T47" fmla="*/ 2147483646 h 281"/>
              <a:gd name="T48" fmla="*/ 2147483646 w 213"/>
              <a:gd name="T49" fmla="*/ 2147483646 h 281"/>
              <a:gd name="T50" fmla="*/ 2147483646 w 213"/>
              <a:gd name="T51" fmla="*/ 2147483646 h 281"/>
              <a:gd name="T52" fmla="*/ 2147483646 w 213"/>
              <a:gd name="T53" fmla="*/ 2147483646 h 281"/>
              <a:gd name="T54" fmla="*/ 2147483646 w 213"/>
              <a:gd name="T55" fmla="*/ 2147483646 h 281"/>
              <a:gd name="T56" fmla="*/ 2147483646 w 213"/>
              <a:gd name="T57" fmla="*/ 2147483646 h 281"/>
              <a:gd name="T58" fmla="*/ 2147483646 w 213"/>
              <a:gd name="T59" fmla="*/ 2147483646 h 281"/>
              <a:gd name="T60" fmla="*/ 2147483646 w 213"/>
              <a:gd name="T61" fmla="*/ 2147483646 h 281"/>
              <a:gd name="T62" fmla="*/ 2147483646 w 213"/>
              <a:gd name="T63" fmla="*/ 2147483646 h 281"/>
              <a:gd name="T64" fmla="*/ 2147483646 w 213"/>
              <a:gd name="T65" fmla="*/ 2147483646 h 281"/>
              <a:gd name="T66" fmla="*/ 2147483646 w 213"/>
              <a:gd name="T67" fmla="*/ 0 h 2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3"/>
              <a:gd name="T103" fmla="*/ 0 h 281"/>
              <a:gd name="T104" fmla="*/ 213 w 213"/>
              <a:gd name="T105" fmla="*/ 281 h 2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3" h="281">
                <a:moveTo>
                  <a:pt x="199" y="0"/>
                </a:moveTo>
                <a:lnTo>
                  <a:pt x="197" y="10"/>
                </a:lnTo>
                <a:lnTo>
                  <a:pt x="195" y="20"/>
                </a:lnTo>
                <a:lnTo>
                  <a:pt x="192" y="31"/>
                </a:lnTo>
                <a:lnTo>
                  <a:pt x="190" y="40"/>
                </a:lnTo>
                <a:lnTo>
                  <a:pt x="187" y="49"/>
                </a:lnTo>
                <a:lnTo>
                  <a:pt x="183" y="59"/>
                </a:lnTo>
                <a:lnTo>
                  <a:pt x="180" y="69"/>
                </a:lnTo>
                <a:lnTo>
                  <a:pt x="177" y="78"/>
                </a:lnTo>
                <a:lnTo>
                  <a:pt x="173" y="87"/>
                </a:lnTo>
                <a:lnTo>
                  <a:pt x="168" y="96"/>
                </a:lnTo>
                <a:lnTo>
                  <a:pt x="164" y="105"/>
                </a:lnTo>
                <a:lnTo>
                  <a:pt x="159" y="114"/>
                </a:lnTo>
                <a:lnTo>
                  <a:pt x="154" y="122"/>
                </a:lnTo>
                <a:lnTo>
                  <a:pt x="148" y="131"/>
                </a:lnTo>
                <a:lnTo>
                  <a:pt x="143" y="140"/>
                </a:lnTo>
                <a:lnTo>
                  <a:pt x="137" y="148"/>
                </a:lnTo>
                <a:lnTo>
                  <a:pt x="131" y="157"/>
                </a:lnTo>
                <a:lnTo>
                  <a:pt x="124" y="165"/>
                </a:lnTo>
                <a:lnTo>
                  <a:pt x="117" y="173"/>
                </a:lnTo>
                <a:lnTo>
                  <a:pt x="111" y="182"/>
                </a:lnTo>
                <a:lnTo>
                  <a:pt x="103" y="190"/>
                </a:lnTo>
                <a:lnTo>
                  <a:pt x="96" y="199"/>
                </a:lnTo>
                <a:lnTo>
                  <a:pt x="87" y="205"/>
                </a:lnTo>
                <a:lnTo>
                  <a:pt x="79" y="213"/>
                </a:lnTo>
                <a:lnTo>
                  <a:pt x="70" y="221"/>
                </a:lnTo>
                <a:lnTo>
                  <a:pt x="61" y="228"/>
                </a:lnTo>
                <a:lnTo>
                  <a:pt x="52" y="237"/>
                </a:lnTo>
                <a:lnTo>
                  <a:pt x="42" y="243"/>
                </a:lnTo>
                <a:lnTo>
                  <a:pt x="32" y="250"/>
                </a:lnTo>
                <a:lnTo>
                  <a:pt x="21" y="258"/>
                </a:lnTo>
                <a:lnTo>
                  <a:pt x="11" y="265"/>
                </a:lnTo>
                <a:lnTo>
                  <a:pt x="0" y="272"/>
                </a:lnTo>
                <a:lnTo>
                  <a:pt x="7" y="280"/>
                </a:lnTo>
                <a:lnTo>
                  <a:pt x="19" y="273"/>
                </a:lnTo>
                <a:lnTo>
                  <a:pt x="30" y="266"/>
                </a:lnTo>
                <a:lnTo>
                  <a:pt x="40" y="258"/>
                </a:lnTo>
                <a:lnTo>
                  <a:pt x="50" y="250"/>
                </a:lnTo>
                <a:lnTo>
                  <a:pt x="60" y="243"/>
                </a:lnTo>
                <a:lnTo>
                  <a:pt x="70" y="236"/>
                </a:lnTo>
                <a:lnTo>
                  <a:pt x="79" y="228"/>
                </a:lnTo>
                <a:lnTo>
                  <a:pt x="88" y="220"/>
                </a:lnTo>
                <a:lnTo>
                  <a:pt x="97" y="212"/>
                </a:lnTo>
                <a:lnTo>
                  <a:pt x="105" y="204"/>
                </a:lnTo>
                <a:lnTo>
                  <a:pt x="113" y="196"/>
                </a:lnTo>
                <a:lnTo>
                  <a:pt x="121" y="188"/>
                </a:lnTo>
                <a:lnTo>
                  <a:pt x="127" y="179"/>
                </a:lnTo>
                <a:lnTo>
                  <a:pt x="135" y="171"/>
                </a:lnTo>
                <a:lnTo>
                  <a:pt x="141" y="161"/>
                </a:lnTo>
                <a:lnTo>
                  <a:pt x="148" y="154"/>
                </a:lnTo>
                <a:lnTo>
                  <a:pt x="154" y="145"/>
                </a:lnTo>
                <a:lnTo>
                  <a:pt x="160" y="136"/>
                </a:lnTo>
                <a:lnTo>
                  <a:pt x="165" y="126"/>
                </a:lnTo>
                <a:lnTo>
                  <a:pt x="170" y="118"/>
                </a:lnTo>
                <a:lnTo>
                  <a:pt x="175" y="109"/>
                </a:lnTo>
                <a:lnTo>
                  <a:pt x="180" y="99"/>
                </a:lnTo>
                <a:lnTo>
                  <a:pt x="183" y="90"/>
                </a:lnTo>
                <a:lnTo>
                  <a:pt x="188" y="81"/>
                </a:lnTo>
                <a:lnTo>
                  <a:pt x="191" y="71"/>
                </a:lnTo>
                <a:lnTo>
                  <a:pt x="196" y="62"/>
                </a:lnTo>
                <a:lnTo>
                  <a:pt x="199" y="52"/>
                </a:lnTo>
                <a:lnTo>
                  <a:pt x="201" y="42"/>
                </a:lnTo>
                <a:lnTo>
                  <a:pt x="205" y="32"/>
                </a:lnTo>
                <a:lnTo>
                  <a:pt x="207" y="22"/>
                </a:lnTo>
                <a:lnTo>
                  <a:pt x="209" y="12"/>
                </a:lnTo>
                <a:lnTo>
                  <a:pt x="212" y="2"/>
                </a:lnTo>
                <a:lnTo>
                  <a:pt x="210" y="2"/>
                </a:lnTo>
                <a:lnTo>
                  <a:pt x="199" y="0"/>
                </a:lnTo>
              </a:path>
            </a:pathLst>
          </a:custGeom>
          <a:solidFill>
            <a:srgbClr val="790015"/>
          </a:solidFill>
          <a:ln w="12700" cap="rnd">
            <a:solidFill>
              <a:srgbClr val="FC0128"/>
            </a:solidFill>
            <a:round/>
            <a:headEnd/>
            <a:tailEnd/>
          </a:ln>
        </p:spPr>
        <p:txBody>
          <a:bodyPr/>
          <a:lstStyle/>
          <a:p>
            <a:endParaRPr lang="en-US"/>
          </a:p>
        </p:txBody>
      </p:sp>
      <p:sp>
        <p:nvSpPr>
          <p:cNvPr id="88295" name="Freeform 245"/>
          <p:cNvSpPr>
            <a:spLocks/>
          </p:cNvSpPr>
          <p:nvPr/>
        </p:nvSpPr>
        <p:spPr bwMode="auto">
          <a:xfrm>
            <a:off x="4908550" y="3560763"/>
            <a:ext cx="112713" cy="881062"/>
          </a:xfrm>
          <a:custGeom>
            <a:avLst/>
            <a:gdLst>
              <a:gd name="T0" fmla="*/ 2147483646 w 78"/>
              <a:gd name="T1" fmla="*/ 2147483646 h 610"/>
              <a:gd name="T2" fmla="*/ 2147483646 w 78"/>
              <a:gd name="T3" fmla="*/ 2147483646 h 610"/>
              <a:gd name="T4" fmla="*/ 2147483646 w 78"/>
              <a:gd name="T5" fmla="*/ 2147483646 h 610"/>
              <a:gd name="T6" fmla="*/ 2147483646 w 78"/>
              <a:gd name="T7" fmla="*/ 2147483646 h 610"/>
              <a:gd name="T8" fmla="*/ 2147483646 w 78"/>
              <a:gd name="T9" fmla="*/ 2147483646 h 610"/>
              <a:gd name="T10" fmla="*/ 2147483646 w 78"/>
              <a:gd name="T11" fmla="*/ 2147483646 h 610"/>
              <a:gd name="T12" fmla="*/ 2147483646 w 78"/>
              <a:gd name="T13" fmla="*/ 2147483646 h 610"/>
              <a:gd name="T14" fmla="*/ 2147483646 w 78"/>
              <a:gd name="T15" fmla="*/ 2147483646 h 610"/>
              <a:gd name="T16" fmla="*/ 2147483646 w 78"/>
              <a:gd name="T17" fmla="*/ 2147483646 h 610"/>
              <a:gd name="T18" fmla="*/ 2147483646 w 78"/>
              <a:gd name="T19" fmla="*/ 2147483646 h 610"/>
              <a:gd name="T20" fmla="*/ 2147483646 w 78"/>
              <a:gd name="T21" fmla="*/ 2147483646 h 610"/>
              <a:gd name="T22" fmla="*/ 2147483646 w 78"/>
              <a:gd name="T23" fmla="*/ 2147483646 h 610"/>
              <a:gd name="T24" fmla="*/ 2147483646 w 78"/>
              <a:gd name="T25" fmla="*/ 2147483646 h 610"/>
              <a:gd name="T26" fmla="*/ 2147483646 w 78"/>
              <a:gd name="T27" fmla="*/ 2147483646 h 610"/>
              <a:gd name="T28" fmla="*/ 2147483646 w 78"/>
              <a:gd name="T29" fmla="*/ 2147483646 h 610"/>
              <a:gd name="T30" fmla="*/ 2147483646 w 78"/>
              <a:gd name="T31" fmla="*/ 2147483646 h 610"/>
              <a:gd name="T32" fmla="*/ 2147483646 w 78"/>
              <a:gd name="T33" fmla="*/ 2147483646 h 610"/>
              <a:gd name="T34" fmla="*/ 2147483646 w 78"/>
              <a:gd name="T35" fmla="*/ 2147483646 h 610"/>
              <a:gd name="T36" fmla="*/ 2147483646 w 78"/>
              <a:gd name="T37" fmla="*/ 2147483646 h 610"/>
              <a:gd name="T38" fmla="*/ 2147483646 w 78"/>
              <a:gd name="T39" fmla="*/ 2147483646 h 610"/>
              <a:gd name="T40" fmla="*/ 2147483646 w 78"/>
              <a:gd name="T41" fmla="*/ 2147483646 h 610"/>
              <a:gd name="T42" fmla="*/ 2147483646 w 78"/>
              <a:gd name="T43" fmla="*/ 2147483646 h 610"/>
              <a:gd name="T44" fmla="*/ 2147483646 w 78"/>
              <a:gd name="T45" fmla="*/ 2147483646 h 610"/>
              <a:gd name="T46" fmla="*/ 2147483646 w 78"/>
              <a:gd name="T47" fmla="*/ 2147483646 h 610"/>
              <a:gd name="T48" fmla="*/ 2147483646 w 78"/>
              <a:gd name="T49" fmla="*/ 2147483646 h 610"/>
              <a:gd name="T50" fmla="*/ 2147483646 w 78"/>
              <a:gd name="T51" fmla="*/ 2147483646 h 610"/>
              <a:gd name="T52" fmla="*/ 2147483646 w 78"/>
              <a:gd name="T53" fmla="*/ 2147483646 h 610"/>
              <a:gd name="T54" fmla="*/ 2147483646 w 78"/>
              <a:gd name="T55" fmla="*/ 2147483646 h 610"/>
              <a:gd name="T56" fmla="*/ 2147483646 w 78"/>
              <a:gd name="T57" fmla="*/ 2147483646 h 610"/>
              <a:gd name="T58" fmla="*/ 2147483646 w 78"/>
              <a:gd name="T59" fmla="*/ 2147483646 h 610"/>
              <a:gd name="T60" fmla="*/ 2147483646 w 78"/>
              <a:gd name="T61" fmla="*/ 2147483646 h 610"/>
              <a:gd name="T62" fmla="*/ 2147483646 w 78"/>
              <a:gd name="T63" fmla="*/ 2147483646 h 610"/>
              <a:gd name="T64" fmla="*/ 2147483646 w 78"/>
              <a:gd name="T65" fmla="*/ 0 h 610"/>
              <a:gd name="T66" fmla="*/ 2147483646 w 78"/>
              <a:gd name="T67" fmla="*/ 2147483646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610"/>
              <a:gd name="T104" fmla="*/ 78 w 78"/>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610">
                <a:moveTo>
                  <a:pt x="39" y="2"/>
                </a:moveTo>
                <a:lnTo>
                  <a:pt x="43" y="20"/>
                </a:lnTo>
                <a:lnTo>
                  <a:pt x="47" y="40"/>
                </a:lnTo>
                <a:lnTo>
                  <a:pt x="49" y="60"/>
                </a:lnTo>
                <a:lnTo>
                  <a:pt x="53" y="78"/>
                </a:lnTo>
                <a:lnTo>
                  <a:pt x="56" y="98"/>
                </a:lnTo>
                <a:lnTo>
                  <a:pt x="57" y="117"/>
                </a:lnTo>
                <a:lnTo>
                  <a:pt x="60" y="136"/>
                </a:lnTo>
                <a:lnTo>
                  <a:pt x="62" y="156"/>
                </a:lnTo>
                <a:lnTo>
                  <a:pt x="63" y="174"/>
                </a:lnTo>
                <a:lnTo>
                  <a:pt x="64" y="194"/>
                </a:lnTo>
                <a:lnTo>
                  <a:pt x="64" y="213"/>
                </a:lnTo>
                <a:lnTo>
                  <a:pt x="64" y="232"/>
                </a:lnTo>
                <a:lnTo>
                  <a:pt x="64" y="252"/>
                </a:lnTo>
                <a:lnTo>
                  <a:pt x="64" y="270"/>
                </a:lnTo>
                <a:lnTo>
                  <a:pt x="64" y="289"/>
                </a:lnTo>
                <a:lnTo>
                  <a:pt x="63" y="310"/>
                </a:lnTo>
                <a:lnTo>
                  <a:pt x="61" y="327"/>
                </a:lnTo>
                <a:lnTo>
                  <a:pt x="60" y="347"/>
                </a:lnTo>
                <a:lnTo>
                  <a:pt x="57" y="366"/>
                </a:lnTo>
                <a:lnTo>
                  <a:pt x="55" y="385"/>
                </a:lnTo>
                <a:lnTo>
                  <a:pt x="52" y="404"/>
                </a:lnTo>
                <a:lnTo>
                  <a:pt x="48" y="423"/>
                </a:lnTo>
                <a:lnTo>
                  <a:pt x="46" y="441"/>
                </a:lnTo>
                <a:lnTo>
                  <a:pt x="41" y="460"/>
                </a:lnTo>
                <a:lnTo>
                  <a:pt x="38" y="479"/>
                </a:lnTo>
                <a:lnTo>
                  <a:pt x="33" y="497"/>
                </a:lnTo>
                <a:lnTo>
                  <a:pt x="29" y="515"/>
                </a:lnTo>
                <a:lnTo>
                  <a:pt x="23" y="533"/>
                </a:lnTo>
                <a:lnTo>
                  <a:pt x="19" y="552"/>
                </a:lnTo>
                <a:lnTo>
                  <a:pt x="13" y="570"/>
                </a:lnTo>
                <a:lnTo>
                  <a:pt x="6" y="589"/>
                </a:lnTo>
                <a:lnTo>
                  <a:pt x="0" y="606"/>
                </a:lnTo>
                <a:lnTo>
                  <a:pt x="12" y="609"/>
                </a:lnTo>
                <a:lnTo>
                  <a:pt x="19" y="591"/>
                </a:lnTo>
                <a:lnTo>
                  <a:pt x="24" y="572"/>
                </a:lnTo>
                <a:lnTo>
                  <a:pt x="30" y="555"/>
                </a:lnTo>
                <a:lnTo>
                  <a:pt x="36" y="536"/>
                </a:lnTo>
                <a:lnTo>
                  <a:pt x="40" y="518"/>
                </a:lnTo>
                <a:lnTo>
                  <a:pt x="46" y="498"/>
                </a:lnTo>
                <a:lnTo>
                  <a:pt x="49" y="481"/>
                </a:lnTo>
                <a:lnTo>
                  <a:pt x="55" y="462"/>
                </a:lnTo>
                <a:lnTo>
                  <a:pt x="57" y="443"/>
                </a:lnTo>
                <a:lnTo>
                  <a:pt x="62" y="424"/>
                </a:lnTo>
                <a:lnTo>
                  <a:pt x="64" y="406"/>
                </a:lnTo>
                <a:lnTo>
                  <a:pt x="67" y="386"/>
                </a:lnTo>
                <a:lnTo>
                  <a:pt x="70" y="367"/>
                </a:lnTo>
                <a:lnTo>
                  <a:pt x="72" y="348"/>
                </a:lnTo>
                <a:lnTo>
                  <a:pt x="73" y="328"/>
                </a:lnTo>
                <a:lnTo>
                  <a:pt x="74" y="310"/>
                </a:lnTo>
                <a:lnTo>
                  <a:pt x="75" y="290"/>
                </a:lnTo>
                <a:lnTo>
                  <a:pt x="77" y="271"/>
                </a:lnTo>
                <a:lnTo>
                  <a:pt x="77" y="252"/>
                </a:lnTo>
                <a:lnTo>
                  <a:pt x="77" y="232"/>
                </a:lnTo>
                <a:lnTo>
                  <a:pt x="77" y="213"/>
                </a:lnTo>
                <a:lnTo>
                  <a:pt x="75" y="194"/>
                </a:lnTo>
                <a:lnTo>
                  <a:pt x="74" y="174"/>
                </a:lnTo>
                <a:lnTo>
                  <a:pt x="73" y="155"/>
                </a:lnTo>
                <a:lnTo>
                  <a:pt x="72" y="135"/>
                </a:lnTo>
                <a:lnTo>
                  <a:pt x="70" y="117"/>
                </a:lnTo>
                <a:lnTo>
                  <a:pt x="67" y="96"/>
                </a:lnTo>
                <a:lnTo>
                  <a:pt x="65" y="77"/>
                </a:lnTo>
                <a:lnTo>
                  <a:pt x="62" y="58"/>
                </a:lnTo>
                <a:lnTo>
                  <a:pt x="58" y="39"/>
                </a:lnTo>
                <a:lnTo>
                  <a:pt x="56" y="20"/>
                </a:lnTo>
                <a:lnTo>
                  <a:pt x="52" y="0"/>
                </a:lnTo>
                <a:lnTo>
                  <a:pt x="50" y="0"/>
                </a:lnTo>
                <a:lnTo>
                  <a:pt x="39" y="2"/>
                </a:lnTo>
              </a:path>
            </a:pathLst>
          </a:custGeom>
          <a:solidFill>
            <a:srgbClr val="790015"/>
          </a:solidFill>
          <a:ln w="12700" cap="rnd">
            <a:solidFill>
              <a:srgbClr val="FC0128"/>
            </a:solidFill>
            <a:round/>
            <a:headEnd/>
            <a:tailEnd/>
          </a:ln>
        </p:spPr>
        <p:txBody>
          <a:bodyPr/>
          <a:lstStyle/>
          <a:p>
            <a:endParaRPr lang="en-US"/>
          </a:p>
        </p:txBody>
      </p:sp>
      <p:sp>
        <p:nvSpPr>
          <p:cNvPr id="88296" name="Freeform 246"/>
          <p:cNvSpPr>
            <a:spLocks/>
          </p:cNvSpPr>
          <p:nvPr/>
        </p:nvSpPr>
        <p:spPr bwMode="auto">
          <a:xfrm>
            <a:off x="4826000" y="3338513"/>
            <a:ext cx="157163" cy="228600"/>
          </a:xfrm>
          <a:custGeom>
            <a:avLst/>
            <a:gdLst>
              <a:gd name="T0" fmla="*/ 2147483646 w 108"/>
              <a:gd name="T1" fmla="*/ 2147483646 h 158"/>
              <a:gd name="T2" fmla="*/ 2147483646 w 108"/>
              <a:gd name="T3" fmla="*/ 2147483646 h 158"/>
              <a:gd name="T4" fmla="*/ 2147483646 w 108"/>
              <a:gd name="T5" fmla="*/ 2147483646 h 158"/>
              <a:gd name="T6" fmla="*/ 2147483646 w 108"/>
              <a:gd name="T7" fmla="*/ 2147483646 h 158"/>
              <a:gd name="T8" fmla="*/ 2147483646 w 108"/>
              <a:gd name="T9" fmla="*/ 2147483646 h 158"/>
              <a:gd name="T10" fmla="*/ 2147483646 w 108"/>
              <a:gd name="T11" fmla="*/ 2147483646 h 158"/>
              <a:gd name="T12" fmla="*/ 2147483646 w 108"/>
              <a:gd name="T13" fmla="*/ 2147483646 h 158"/>
              <a:gd name="T14" fmla="*/ 2147483646 w 108"/>
              <a:gd name="T15" fmla="*/ 2147483646 h 158"/>
              <a:gd name="T16" fmla="*/ 2147483646 w 108"/>
              <a:gd name="T17" fmla="*/ 2147483646 h 158"/>
              <a:gd name="T18" fmla="*/ 2147483646 w 108"/>
              <a:gd name="T19" fmla="*/ 2147483646 h 158"/>
              <a:gd name="T20" fmla="*/ 2147483646 w 108"/>
              <a:gd name="T21" fmla="*/ 2147483646 h 158"/>
              <a:gd name="T22" fmla="*/ 2147483646 w 108"/>
              <a:gd name="T23" fmla="*/ 2147483646 h 158"/>
              <a:gd name="T24" fmla="*/ 2147483646 w 108"/>
              <a:gd name="T25" fmla="*/ 2147483646 h 158"/>
              <a:gd name="T26" fmla="*/ 2147483646 w 108"/>
              <a:gd name="T27" fmla="*/ 2147483646 h 158"/>
              <a:gd name="T28" fmla="*/ 2147483646 w 108"/>
              <a:gd name="T29" fmla="*/ 2147483646 h 158"/>
              <a:gd name="T30" fmla="*/ 2147483646 w 108"/>
              <a:gd name="T31" fmla="*/ 2147483646 h 158"/>
              <a:gd name="T32" fmla="*/ 2147483646 w 108"/>
              <a:gd name="T33" fmla="*/ 2147483646 h 158"/>
              <a:gd name="T34" fmla="*/ 2147483646 w 108"/>
              <a:gd name="T35" fmla="*/ 2147483646 h 158"/>
              <a:gd name="T36" fmla="*/ 2147483646 w 108"/>
              <a:gd name="T37" fmla="*/ 2147483646 h 158"/>
              <a:gd name="T38" fmla="*/ 2147483646 w 108"/>
              <a:gd name="T39" fmla="*/ 2147483646 h 158"/>
              <a:gd name="T40" fmla="*/ 2147483646 w 108"/>
              <a:gd name="T41" fmla="*/ 2147483646 h 158"/>
              <a:gd name="T42" fmla="*/ 2147483646 w 108"/>
              <a:gd name="T43" fmla="*/ 2147483646 h 158"/>
              <a:gd name="T44" fmla="*/ 2147483646 w 108"/>
              <a:gd name="T45" fmla="*/ 2147483646 h 158"/>
              <a:gd name="T46" fmla="*/ 2147483646 w 108"/>
              <a:gd name="T47" fmla="*/ 2147483646 h 158"/>
              <a:gd name="T48" fmla="*/ 2147483646 w 108"/>
              <a:gd name="T49" fmla="*/ 2147483646 h 158"/>
              <a:gd name="T50" fmla="*/ 2147483646 w 108"/>
              <a:gd name="T51" fmla="*/ 2147483646 h 158"/>
              <a:gd name="T52" fmla="*/ 2147483646 w 108"/>
              <a:gd name="T53" fmla="*/ 2147483646 h 158"/>
              <a:gd name="T54" fmla="*/ 2147483646 w 108"/>
              <a:gd name="T55" fmla="*/ 2147483646 h 158"/>
              <a:gd name="T56" fmla="*/ 2147483646 w 108"/>
              <a:gd name="T57" fmla="*/ 2147483646 h 158"/>
              <a:gd name="T58" fmla="*/ 2147483646 w 108"/>
              <a:gd name="T59" fmla="*/ 2147483646 h 158"/>
              <a:gd name="T60" fmla="*/ 2147483646 w 108"/>
              <a:gd name="T61" fmla="*/ 2147483646 h 158"/>
              <a:gd name="T62" fmla="*/ 2147483646 w 108"/>
              <a:gd name="T63" fmla="*/ 2147483646 h 158"/>
              <a:gd name="T64" fmla="*/ 2147483646 w 108"/>
              <a:gd name="T65" fmla="*/ 0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
              <a:gd name="T100" fmla="*/ 0 h 158"/>
              <a:gd name="T101" fmla="*/ 108 w 108"/>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 h="158">
                <a:moveTo>
                  <a:pt x="0" y="4"/>
                </a:moveTo>
                <a:lnTo>
                  <a:pt x="4" y="9"/>
                </a:lnTo>
                <a:lnTo>
                  <a:pt x="7" y="14"/>
                </a:lnTo>
                <a:lnTo>
                  <a:pt x="12" y="19"/>
                </a:lnTo>
                <a:lnTo>
                  <a:pt x="15" y="23"/>
                </a:lnTo>
                <a:lnTo>
                  <a:pt x="20" y="28"/>
                </a:lnTo>
                <a:lnTo>
                  <a:pt x="23" y="33"/>
                </a:lnTo>
                <a:lnTo>
                  <a:pt x="27" y="38"/>
                </a:lnTo>
                <a:lnTo>
                  <a:pt x="30" y="42"/>
                </a:lnTo>
                <a:lnTo>
                  <a:pt x="34" y="47"/>
                </a:lnTo>
                <a:lnTo>
                  <a:pt x="37" y="52"/>
                </a:lnTo>
                <a:lnTo>
                  <a:pt x="41" y="55"/>
                </a:lnTo>
                <a:lnTo>
                  <a:pt x="45" y="61"/>
                </a:lnTo>
                <a:lnTo>
                  <a:pt x="48" y="65"/>
                </a:lnTo>
                <a:lnTo>
                  <a:pt x="51" y="70"/>
                </a:lnTo>
                <a:lnTo>
                  <a:pt x="54" y="74"/>
                </a:lnTo>
                <a:lnTo>
                  <a:pt x="57" y="79"/>
                </a:lnTo>
                <a:lnTo>
                  <a:pt x="61" y="84"/>
                </a:lnTo>
                <a:lnTo>
                  <a:pt x="64" y="89"/>
                </a:lnTo>
                <a:lnTo>
                  <a:pt x="67" y="94"/>
                </a:lnTo>
                <a:lnTo>
                  <a:pt x="69" y="99"/>
                </a:lnTo>
                <a:lnTo>
                  <a:pt x="72" y="103"/>
                </a:lnTo>
                <a:lnTo>
                  <a:pt x="75" y="108"/>
                </a:lnTo>
                <a:lnTo>
                  <a:pt x="77" y="113"/>
                </a:lnTo>
                <a:lnTo>
                  <a:pt x="80" y="118"/>
                </a:lnTo>
                <a:lnTo>
                  <a:pt x="82" y="122"/>
                </a:lnTo>
                <a:lnTo>
                  <a:pt x="84" y="127"/>
                </a:lnTo>
                <a:lnTo>
                  <a:pt x="86" y="132"/>
                </a:lnTo>
                <a:lnTo>
                  <a:pt x="87" y="137"/>
                </a:lnTo>
                <a:lnTo>
                  <a:pt x="90" y="142"/>
                </a:lnTo>
                <a:lnTo>
                  <a:pt x="92" y="147"/>
                </a:lnTo>
                <a:lnTo>
                  <a:pt x="94" y="152"/>
                </a:lnTo>
                <a:lnTo>
                  <a:pt x="95" y="157"/>
                </a:lnTo>
                <a:lnTo>
                  <a:pt x="107" y="154"/>
                </a:lnTo>
                <a:lnTo>
                  <a:pt x="105" y="149"/>
                </a:lnTo>
                <a:lnTo>
                  <a:pt x="103" y="144"/>
                </a:lnTo>
                <a:lnTo>
                  <a:pt x="102" y="139"/>
                </a:lnTo>
                <a:lnTo>
                  <a:pt x="101" y="134"/>
                </a:lnTo>
                <a:lnTo>
                  <a:pt x="98" y="129"/>
                </a:lnTo>
                <a:lnTo>
                  <a:pt x="95" y="124"/>
                </a:lnTo>
                <a:lnTo>
                  <a:pt x="94" y="119"/>
                </a:lnTo>
                <a:lnTo>
                  <a:pt x="91" y="113"/>
                </a:lnTo>
                <a:lnTo>
                  <a:pt x="89" y="108"/>
                </a:lnTo>
                <a:lnTo>
                  <a:pt x="86" y="104"/>
                </a:lnTo>
                <a:lnTo>
                  <a:pt x="84" y="100"/>
                </a:lnTo>
                <a:lnTo>
                  <a:pt x="81" y="95"/>
                </a:lnTo>
                <a:lnTo>
                  <a:pt x="78" y="90"/>
                </a:lnTo>
                <a:lnTo>
                  <a:pt x="75" y="84"/>
                </a:lnTo>
                <a:lnTo>
                  <a:pt x="72" y="79"/>
                </a:lnTo>
                <a:lnTo>
                  <a:pt x="69" y="74"/>
                </a:lnTo>
                <a:lnTo>
                  <a:pt x="65" y="70"/>
                </a:lnTo>
                <a:lnTo>
                  <a:pt x="62" y="65"/>
                </a:lnTo>
                <a:lnTo>
                  <a:pt x="59" y="60"/>
                </a:lnTo>
                <a:lnTo>
                  <a:pt x="55" y="55"/>
                </a:lnTo>
                <a:lnTo>
                  <a:pt x="51" y="51"/>
                </a:lnTo>
                <a:lnTo>
                  <a:pt x="48" y="46"/>
                </a:lnTo>
                <a:lnTo>
                  <a:pt x="45" y="41"/>
                </a:lnTo>
                <a:lnTo>
                  <a:pt x="41" y="37"/>
                </a:lnTo>
                <a:lnTo>
                  <a:pt x="37" y="32"/>
                </a:lnTo>
                <a:lnTo>
                  <a:pt x="33" y="27"/>
                </a:lnTo>
                <a:lnTo>
                  <a:pt x="29" y="22"/>
                </a:lnTo>
                <a:lnTo>
                  <a:pt x="25" y="18"/>
                </a:lnTo>
                <a:lnTo>
                  <a:pt x="21" y="13"/>
                </a:lnTo>
                <a:lnTo>
                  <a:pt x="18" y="9"/>
                </a:lnTo>
                <a:lnTo>
                  <a:pt x="13" y="3"/>
                </a:lnTo>
                <a:lnTo>
                  <a:pt x="10" y="0"/>
                </a:lnTo>
                <a:lnTo>
                  <a:pt x="0" y="4"/>
                </a:lnTo>
              </a:path>
            </a:pathLst>
          </a:custGeom>
          <a:solidFill>
            <a:srgbClr val="790015"/>
          </a:solidFill>
          <a:ln w="12700" cap="rnd">
            <a:solidFill>
              <a:srgbClr val="FC0128"/>
            </a:solidFill>
            <a:round/>
            <a:headEnd/>
            <a:tailEnd/>
          </a:ln>
        </p:spPr>
        <p:txBody>
          <a:bodyPr/>
          <a:lstStyle/>
          <a:p>
            <a:endParaRPr lang="en-US"/>
          </a:p>
        </p:txBody>
      </p:sp>
      <p:grpSp>
        <p:nvGrpSpPr>
          <p:cNvPr id="88297" name="Group 247"/>
          <p:cNvGrpSpPr>
            <a:grpSpLocks/>
          </p:cNvGrpSpPr>
          <p:nvPr/>
        </p:nvGrpSpPr>
        <p:grpSpPr bwMode="auto">
          <a:xfrm rot="363424">
            <a:off x="3443288" y="5305425"/>
            <a:ext cx="411162" cy="265113"/>
            <a:chOff x="2440" y="3310"/>
            <a:chExt cx="292" cy="167"/>
          </a:xfrm>
        </p:grpSpPr>
        <p:sp>
          <p:nvSpPr>
            <p:cNvPr id="88326" name="Freeform 248"/>
            <p:cNvSpPr>
              <a:spLocks/>
            </p:cNvSpPr>
            <p:nvPr/>
          </p:nvSpPr>
          <p:spPr bwMode="gray">
            <a:xfrm rot="-900000">
              <a:off x="2490" y="3310"/>
              <a:ext cx="242" cy="167"/>
            </a:xfrm>
            <a:custGeom>
              <a:avLst/>
              <a:gdLst>
                <a:gd name="T0" fmla="*/ 2 w 314"/>
                <a:gd name="T1" fmla="*/ 2147483646 h 83"/>
                <a:gd name="T2" fmla="*/ 2 w 314"/>
                <a:gd name="T3" fmla="*/ 2147483646 h 83"/>
                <a:gd name="T4" fmla="*/ 2 w 314"/>
                <a:gd name="T5" fmla="*/ 2147483646 h 83"/>
                <a:gd name="T6" fmla="*/ 2 w 314"/>
                <a:gd name="T7" fmla="*/ 2147483646 h 83"/>
                <a:gd name="T8" fmla="*/ 2 w 314"/>
                <a:gd name="T9" fmla="*/ 2147483646 h 83"/>
                <a:gd name="T10" fmla="*/ 2 w 314"/>
                <a:gd name="T11" fmla="*/ 2147483646 h 83"/>
                <a:gd name="T12" fmla="*/ 2 w 314"/>
                <a:gd name="T13" fmla="*/ 2147483646 h 83"/>
                <a:gd name="T14" fmla="*/ 2 w 314"/>
                <a:gd name="T15" fmla="*/ 2147483646 h 83"/>
                <a:gd name="T16" fmla="*/ 2 w 314"/>
                <a:gd name="T17" fmla="*/ 2147483646 h 83"/>
                <a:gd name="T18" fmla="*/ 2 w 314"/>
                <a:gd name="T19" fmla="*/ 2147483646 h 83"/>
                <a:gd name="T20" fmla="*/ 2 w 314"/>
                <a:gd name="T21" fmla="*/ 2147483646 h 83"/>
                <a:gd name="T22" fmla="*/ 2 w 314"/>
                <a:gd name="T23" fmla="*/ 2147483646 h 83"/>
                <a:gd name="T24" fmla="*/ 2 w 314"/>
                <a:gd name="T25" fmla="*/ 2147483646 h 83"/>
                <a:gd name="T26" fmla="*/ 2 w 314"/>
                <a:gd name="T27" fmla="*/ 2147483646 h 83"/>
                <a:gd name="T28" fmla="*/ 2 w 314"/>
                <a:gd name="T29" fmla="*/ 2147483646 h 83"/>
                <a:gd name="T30" fmla="*/ 2 w 314"/>
                <a:gd name="T31" fmla="*/ 2147483646 h 83"/>
                <a:gd name="T32" fmla="*/ 2 w 314"/>
                <a:gd name="T33" fmla="*/ 2147483646 h 83"/>
                <a:gd name="T34" fmla="*/ 2 w 314"/>
                <a:gd name="T35" fmla="*/ 2147483646 h 83"/>
                <a:gd name="T36" fmla="*/ 2 w 314"/>
                <a:gd name="T37" fmla="*/ 2147483646 h 83"/>
                <a:gd name="T38" fmla="*/ 2 w 314"/>
                <a:gd name="T39" fmla="*/ 2147483646 h 83"/>
                <a:gd name="T40" fmla="*/ 2 w 314"/>
                <a:gd name="T41" fmla="*/ 2147483646 h 83"/>
                <a:gd name="T42" fmla="*/ 2 w 314"/>
                <a:gd name="T43" fmla="*/ 2147483646 h 83"/>
                <a:gd name="T44" fmla="*/ 2 w 314"/>
                <a:gd name="T45" fmla="*/ 2147483646 h 83"/>
                <a:gd name="T46" fmla="*/ 2 w 314"/>
                <a:gd name="T47" fmla="*/ 2147483646 h 83"/>
                <a:gd name="T48" fmla="*/ 2 w 314"/>
                <a:gd name="T49" fmla="*/ 2147483646 h 83"/>
                <a:gd name="T50" fmla="*/ 2 w 314"/>
                <a:gd name="T51" fmla="*/ 2147483646 h 83"/>
                <a:gd name="T52" fmla="*/ 2 w 314"/>
                <a:gd name="T53" fmla="*/ 2147483646 h 83"/>
                <a:gd name="T54" fmla="*/ 2 w 314"/>
                <a:gd name="T55" fmla="*/ 2147483646 h 83"/>
                <a:gd name="T56" fmla="*/ 2 w 314"/>
                <a:gd name="T57" fmla="*/ 2147483646 h 83"/>
                <a:gd name="T58" fmla="*/ 2 w 314"/>
                <a:gd name="T59" fmla="*/ 2147483646 h 83"/>
                <a:gd name="T60" fmla="*/ 2 w 314"/>
                <a:gd name="T61" fmla="*/ 2147483646 h 83"/>
                <a:gd name="T62" fmla="*/ 2 w 314"/>
                <a:gd name="T63" fmla="*/ 2147483646 h 83"/>
                <a:gd name="T64" fmla="*/ 2 w 314"/>
                <a:gd name="T65" fmla="*/ 0 h 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4"/>
                <a:gd name="T100" fmla="*/ 0 h 83"/>
                <a:gd name="T101" fmla="*/ 314 w 314"/>
                <a:gd name="T102" fmla="*/ 83 h 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4" h="83">
                  <a:moveTo>
                    <a:pt x="0" y="7"/>
                  </a:moveTo>
                  <a:lnTo>
                    <a:pt x="7" y="13"/>
                  </a:lnTo>
                  <a:lnTo>
                    <a:pt x="16" y="18"/>
                  </a:lnTo>
                  <a:lnTo>
                    <a:pt x="25" y="23"/>
                  </a:lnTo>
                  <a:lnTo>
                    <a:pt x="33" y="27"/>
                  </a:lnTo>
                  <a:lnTo>
                    <a:pt x="43" y="32"/>
                  </a:lnTo>
                  <a:lnTo>
                    <a:pt x="52" y="36"/>
                  </a:lnTo>
                  <a:lnTo>
                    <a:pt x="61" y="39"/>
                  </a:lnTo>
                  <a:lnTo>
                    <a:pt x="71" y="43"/>
                  </a:lnTo>
                  <a:lnTo>
                    <a:pt x="80" y="46"/>
                  </a:lnTo>
                  <a:lnTo>
                    <a:pt x="89" y="50"/>
                  </a:lnTo>
                  <a:lnTo>
                    <a:pt x="99" y="53"/>
                  </a:lnTo>
                  <a:lnTo>
                    <a:pt x="109" y="56"/>
                  </a:lnTo>
                  <a:lnTo>
                    <a:pt x="120" y="59"/>
                  </a:lnTo>
                  <a:lnTo>
                    <a:pt x="130" y="61"/>
                  </a:lnTo>
                  <a:lnTo>
                    <a:pt x="140" y="64"/>
                  </a:lnTo>
                  <a:lnTo>
                    <a:pt x="150" y="66"/>
                  </a:lnTo>
                  <a:lnTo>
                    <a:pt x="160" y="68"/>
                  </a:lnTo>
                  <a:lnTo>
                    <a:pt x="170" y="70"/>
                  </a:lnTo>
                  <a:lnTo>
                    <a:pt x="181" y="72"/>
                  </a:lnTo>
                  <a:lnTo>
                    <a:pt x="190" y="74"/>
                  </a:lnTo>
                  <a:lnTo>
                    <a:pt x="201" y="75"/>
                  </a:lnTo>
                  <a:lnTo>
                    <a:pt x="212" y="76"/>
                  </a:lnTo>
                  <a:lnTo>
                    <a:pt x="222" y="78"/>
                  </a:lnTo>
                  <a:lnTo>
                    <a:pt x="233" y="79"/>
                  </a:lnTo>
                  <a:lnTo>
                    <a:pt x="242" y="79"/>
                  </a:lnTo>
                  <a:lnTo>
                    <a:pt x="252" y="80"/>
                  </a:lnTo>
                  <a:lnTo>
                    <a:pt x="262" y="81"/>
                  </a:lnTo>
                  <a:lnTo>
                    <a:pt x="272" y="81"/>
                  </a:lnTo>
                  <a:lnTo>
                    <a:pt x="283" y="82"/>
                  </a:lnTo>
                  <a:lnTo>
                    <a:pt x="292" y="82"/>
                  </a:lnTo>
                  <a:lnTo>
                    <a:pt x="302" y="82"/>
                  </a:lnTo>
                  <a:lnTo>
                    <a:pt x="313" y="82"/>
                  </a:lnTo>
                  <a:lnTo>
                    <a:pt x="313" y="72"/>
                  </a:lnTo>
                  <a:lnTo>
                    <a:pt x="302" y="72"/>
                  </a:lnTo>
                  <a:lnTo>
                    <a:pt x="292" y="72"/>
                  </a:lnTo>
                  <a:lnTo>
                    <a:pt x="283" y="72"/>
                  </a:lnTo>
                  <a:lnTo>
                    <a:pt x="273" y="71"/>
                  </a:lnTo>
                  <a:lnTo>
                    <a:pt x="263" y="70"/>
                  </a:lnTo>
                  <a:lnTo>
                    <a:pt x="253" y="70"/>
                  </a:lnTo>
                  <a:lnTo>
                    <a:pt x="243" y="69"/>
                  </a:lnTo>
                  <a:lnTo>
                    <a:pt x="233" y="69"/>
                  </a:lnTo>
                  <a:lnTo>
                    <a:pt x="224" y="68"/>
                  </a:lnTo>
                  <a:lnTo>
                    <a:pt x="214" y="66"/>
                  </a:lnTo>
                  <a:lnTo>
                    <a:pt x="203" y="65"/>
                  </a:lnTo>
                  <a:lnTo>
                    <a:pt x="192" y="64"/>
                  </a:lnTo>
                  <a:lnTo>
                    <a:pt x="182" y="62"/>
                  </a:lnTo>
                  <a:lnTo>
                    <a:pt x="173" y="60"/>
                  </a:lnTo>
                  <a:lnTo>
                    <a:pt x="163" y="59"/>
                  </a:lnTo>
                  <a:lnTo>
                    <a:pt x="153" y="56"/>
                  </a:lnTo>
                  <a:lnTo>
                    <a:pt x="143" y="54"/>
                  </a:lnTo>
                  <a:lnTo>
                    <a:pt x="133" y="52"/>
                  </a:lnTo>
                  <a:lnTo>
                    <a:pt x="123" y="49"/>
                  </a:lnTo>
                  <a:lnTo>
                    <a:pt x="114" y="47"/>
                  </a:lnTo>
                  <a:lnTo>
                    <a:pt x="104" y="44"/>
                  </a:lnTo>
                  <a:lnTo>
                    <a:pt x="95" y="41"/>
                  </a:lnTo>
                  <a:lnTo>
                    <a:pt x="85" y="38"/>
                  </a:lnTo>
                  <a:lnTo>
                    <a:pt x="76" y="34"/>
                  </a:lnTo>
                  <a:lnTo>
                    <a:pt x="67" y="31"/>
                  </a:lnTo>
                  <a:lnTo>
                    <a:pt x="58" y="27"/>
                  </a:lnTo>
                  <a:lnTo>
                    <a:pt x="49" y="23"/>
                  </a:lnTo>
                  <a:lnTo>
                    <a:pt x="40" y="18"/>
                  </a:lnTo>
                  <a:lnTo>
                    <a:pt x="31" y="14"/>
                  </a:lnTo>
                  <a:lnTo>
                    <a:pt x="23" y="9"/>
                  </a:lnTo>
                  <a:lnTo>
                    <a:pt x="15" y="4"/>
                  </a:lnTo>
                  <a:lnTo>
                    <a:pt x="7" y="0"/>
                  </a:lnTo>
                  <a:lnTo>
                    <a:pt x="0" y="7"/>
                  </a:lnTo>
                </a:path>
              </a:pathLst>
            </a:custGeom>
            <a:solidFill>
              <a:schemeClr val="tx1"/>
            </a:solidFill>
            <a:ln w="12700" cap="rnd">
              <a:solidFill>
                <a:schemeClr val="bg2"/>
              </a:solidFill>
              <a:round/>
              <a:headEnd/>
              <a:tailEnd/>
            </a:ln>
          </p:spPr>
          <p:txBody>
            <a:bodyPr/>
            <a:lstStyle/>
            <a:p>
              <a:endParaRPr lang="en-US"/>
            </a:p>
          </p:txBody>
        </p:sp>
        <p:sp>
          <p:nvSpPr>
            <p:cNvPr id="88327" name="Freeform 249"/>
            <p:cNvSpPr>
              <a:spLocks/>
            </p:cNvSpPr>
            <p:nvPr/>
          </p:nvSpPr>
          <p:spPr bwMode="gray">
            <a:xfrm>
              <a:off x="2440" y="3329"/>
              <a:ext cx="87" cy="60"/>
            </a:xfrm>
            <a:custGeom>
              <a:avLst/>
              <a:gdLst>
                <a:gd name="T0" fmla="*/ 0 w 86"/>
                <a:gd name="T1" fmla="*/ 0 h 66"/>
                <a:gd name="T2" fmla="*/ 35 w 86"/>
                <a:gd name="T3" fmla="*/ 5 h 66"/>
                <a:gd name="T4" fmla="*/ 161 w 86"/>
                <a:gd name="T5" fmla="*/ 5 h 66"/>
                <a:gd name="T6" fmla="*/ 0 w 86"/>
                <a:gd name="T7" fmla="*/ 0 h 66"/>
                <a:gd name="T8" fmla="*/ 0 60000 65536"/>
                <a:gd name="T9" fmla="*/ 0 60000 65536"/>
                <a:gd name="T10" fmla="*/ 0 60000 65536"/>
                <a:gd name="T11" fmla="*/ 0 60000 65536"/>
                <a:gd name="T12" fmla="*/ 0 w 86"/>
                <a:gd name="T13" fmla="*/ 0 h 66"/>
                <a:gd name="T14" fmla="*/ 86 w 86"/>
                <a:gd name="T15" fmla="*/ 66 h 66"/>
              </a:gdLst>
              <a:ahLst/>
              <a:cxnLst>
                <a:cxn ang="T8">
                  <a:pos x="T0" y="T1"/>
                </a:cxn>
                <a:cxn ang="T9">
                  <a:pos x="T2" y="T3"/>
                </a:cxn>
                <a:cxn ang="T10">
                  <a:pos x="T4" y="T5"/>
                </a:cxn>
                <a:cxn ang="T11">
                  <a:pos x="T6" y="T7"/>
                </a:cxn>
              </a:cxnLst>
              <a:rect l="T12" t="T13" r="T14" b="T15"/>
              <a:pathLst>
                <a:path w="86" h="66">
                  <a:moveTo>
                    <a:pt x="0" y="0"/>
                  </a:moveTo>
                  <a:lnTo>
                    <a:pt x="35" y="65"/>
                  </a:lnTo>
                  <a:lnTo>
                    <a:pt x="85" y="15"/>
                  </a:lnTo>
                  <a:lnTo>
                    <a:pt x="0" y="0"/>
                  </a:lnTo>
                </a:path>
              </a:pathLst>
            </a:custGeom>
            <a:solidFill>
              <a:srgbClr val="FFFFFF"/>
            </a:solidFill>
            <a:ln w="12700" cap="rnd">
              <a:solidFill>
                <a:schemeClr val="bg2"/>
              </a:solidFill>
              <a:round/>
              <a:headEnd/>
              <a:tailEnd/>
            </a:ln>
          </p:spPr>
          <p:txBody>
            <a:bodyPr/>
            <a:lstStyle/>
            <a:p>
              <a:endParaRPr lang="en-US"/>
            </a:p>
          </p:txBody>
        </p:sp>
      </p:grpSp>
      <p:sp>
        <p:nvSpPr>
          <p:cNvPr id="88298" name="Rectangle 250"/>
          <p:cNvSpPr>
            <a:spLocks noChangeArrowheads="1"/>
          </p:cNvSpPr>
          <p:nvPr/>
        </p:nvSpPr>
        <p:spPr bwMode="gray">
          <a:xfrm>
            <a:off x="5057775" y="3640138"/>
            <a:ext cx="555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299" name="Rectangle 251"/>
          <p:cNvSpPr>
            <a:spLocks noChangeArrowheads="1"/>
          </p:cNvSpPr>
          <p:nvPr/>
        </p:nvSpPr>
        <p:spPr bwMode="gray">
          <a:xfrm rot="1500000">
            <a:off x="4933950" y="4446588"/>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0" name="Rectangle 252"/>
          <p:cNvSpPr>
            <a:spLocks noChangeArrowheads="1"/>
          </p:cNvSpPr>
          <p:nvPr/>
        </p:nvSpPr>
        <p:spPr bwMode="gray">
          <a:xfrm rot="2040000">
            <a:off x="4552950" y="48561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1" name="Rectangle 253"/>
          <p:cNvSpPr>
            <a:spLocks noChangeArrowheads="1"/>
          </p:cNvSpPr>
          <p:nvPr/>
        </p:nvSpPr>
        <p:spPr bwMode="gray">
          <a:xfrm rot="-960000">
            <a:off x="5295900" y="46402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2" name="Rectangle 254"/>
          <p:cNvSpPr>
            <a:spLocks noChangeArrowheads="1"/>
          </p:cNvSpPr>
          <p:nvPr/>
        </p:nvSpPr>
        <p:spPr bwMode="gray">
          <a:xfrm>
            <a:off x="5329238" y="51308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3" name="Rectangle 255"/>
          <p:cNvSpPr>
            <a:spLocks noChangeArrowheads="1"/>
          </p:cNvSpPr>
          <p:nvPr/>
        </p:nvSpPr>
        <p:spPr bwMode="gray">
          <a:xfrm rot="-2460000">
            <a:off x="5257800" y="39497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4" name="Rectangle 256"/>
          <p:cNvSpPr>
            <a:spLocks noChangeArrowheads="1"/>
          </p:cNvSpPr>
          <p:nvPr/>
        </p:nvSpPr>
        <p:spPr bwMode="gray">
          <a:xfrm rot="-4320000">
            <a:off x="5705476" y="4246562"/>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5" name="Rectangle 257"/>
          <p:cNvSpPr>
            <a:spLocks noChangeArrowheads="1"/>
          </p:cNvSpPr>
          <p:nvPr/>
        </p:nvSpPr>
        <p:spPr bwMode="gray">
          <a:xfrm rot="-600000">
            <a:off x="4978400" y="3417888"/>
            <a:ext cx="10636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06" name="Rectangle 258"/>
          <p:cNvSpPr>
            <a:spLocks noChangeArrowheads="1"/>
          </p:cNvSpPr>
          <p:nvPr/>
        </p:nvSpPr>
        <p:spPr bwMode="gray">
          <a:xfrm rot="-960000">
            <a:off x="5183188" y="44831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07" name="Rectangle 259"/>
          <p:cNvSpPr>
            <a:spLocks noChangeArrowheads="1"/>
          </p:cNvSpPr>
          <p:nvPr/>
        </p:nvSpPr>
        <p:spPr bwMode="gray">
          <a:xfrm rot="180000">
            <a:off x="5038725" y="398145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08" name="Rectangle 260"/>
          <p:cNvSpPr>
            <a:spLocks noChangeArrowheads="1"/>
          </p:cNvSpPr>
          <p:nvPr/>
        </p:nvSpPr>
        <p:spPr bwMode="gray">
          <a:xfrm rot="900000">
            <a:off x="4978400" y="426720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09" name="Rectangle 261"/>
          <p:cNvSpPr>
            <a:spLocks noChangeArrowheads="1"/>
          </p:cNvSpPr>
          <p:nvPr/>
        </p:nvSpPr>
        <p:spPr bwMode="gray">
          <a:xfrm rot="180000">
            <a:off x="5299075" y="4951413"/>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0" name="Rectangle 262"/>
          <p:cNvSpPr>
            <a:spLocks noChangeArrowheads="1"/>
          </p:cNvSpPr>
          <p:nvPr/>
        </p:nvSpPr>
        <p:spPr bwMode="gray">
          <a:xfrm rot="-4860000">
            <a:off x="5961857" y="43553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1" name="Rectangle 263"/>
          <p:cNvSpPr>
            <a:spLocks noChangeArrowheads="1"/>
          </p:cNvSpPr>
          <p:nvPr/>
        </p:nvSpPr>
        <p:spPr bwMode="gray">
          <a:xfrm rot="-3720000">
            <a:off x="5434807" y="417115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2" name="Rectangle 264"/>
          <p:cNvSpPr>
            <a:spLocks noChangeArrowheads="1"/>
          </p:cNvSpPr>
          <p:nvPr/>
        </p:nvSpPr>
        <p:spPr bwMode="gray">
          <a:xfrm rot="180000">
            <a:off x="5284788" y="53975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3" name="Rectangle 265"/>
          <p:cNvSpPr>
            <a:spLocks noChangeArrowheads="1"/>
          </p:cNvSpPr>
          <p:nvPr/>
        </p:nvSpPr>
        <p:spPr bwMode="gray">
          <a:xfrm rot="2700000">
            <a:off x="4244976" y="5302250"/>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14" name="Rectangle 266"/>
          <p:cNvSpPr>
            <a:spLocks noChangeArrowheads="1"/>
          </p:cNvSpPr>
          <p:nvPr/>
        </p:nvSpPr>
        <p:spPr bwMode="gray">
          <a:xfrm rot="2640000">
            <a:off x="4735513" y="470535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5" name="Rectangle 267"/>
          <p:cNvSpPr>
            <a:spLocks noChangeArrowheads="1"/>
          </p:cNvSpPr>
          <p:nvPr/>
        </p:nvSpPr>
        <p:spPr bwMode="gray">
          <a:xfrm rot="1740000">
            <a:off x="4400550" y="5132388"/>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6" name="Rectangle 268"/>
          <p:cNvSpPr>
            <a:spLocks noChangeArrowheads="1"/>
          </p:cNvSpPr>
          <p:nvPr/>
        </p:nvSpPr>
        <p:spPr bwMode="gray">
          <a:xfrm rot="4560000">
            <a:off x="4013995" y="54475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pic>
        <p:nvPicPr>
          <p:cNvPr id="1290519" name="MPj04331280000[1].jpg">
            <a:hlinkClick r:id="" action="ppaction://media"/>
          </p:cNvPr>
          <p:cNvPicPr>
            <a:picLocks noGrp="1" noRot="1" noChangeAspect="1" noChangeArrowheads="1"/>
          </p:cNvPicPr>
          <p:nvPr>
            <p:ph sz="quarter" idx="3"/>
            <a:videoFile r:link="rId2"/>
          </p:nvPr>
        </p:nvPicPr>
        <p:blipFill>
          <a:blip r:embed="rId15">
            <a:extLst>
              <a:ext uri="{28A0092B-C50C-407E-A947-70E740481C1C}">
                <a14:useLocalDpi xmlns:a14="http://schemas.microsoft.com/office/drawing/2010/main" val="0"/>
              </a:ext>
            </a:extLst>
          </a:blip>
          <a:srcRect/>
          <a:stretch>
            <a:fillRect/>
          </a:stretch>
        </p:blipFill>
        <p:spPr>
          <a:xfrm>
            <a:off x="304800" y="2819400"/>
            <a:ext cx="1447800" cy="1085850"/>
          </a:xfrm>
        </p:spPr>
      </p:pic>
      <p:sp>
        <p:nvSpPr>
          <p:cNvPr id="1290521" name="Rectangle 281"/>
          <p:cNvSpPr>
            <a:spLocks noChangeArrowheads="1"/>
          </p:cNvSpPr>
          <p:nvPr/>
        </p:nvSpPr>
        <p:spPr bwMode="auto">
          <a:xfrm>
            <a:off x="1905000" y="838200"/>
            <a:ext cx="17065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 Decreased</a:t>
            </a:r>
            <a:br>
              <a:rPr lang="en-US" sz="1600" b="1">
                <a:latin typeface="Helvetica" panose="020B0604020202020204" pitchFamily="34" charset="0"/>
              </a:rPr>
            </a:br>
            <a:r>
              <a:rPr lang="en-GB" sz="1600" b="1">
                <a:latin typeface="Helvetica" panose="020B0604020202020204" pitchFamily="34" charset="0"/>
                <a:sym typeface="Symbol" panose="05050102010706020507" pitchFamily="18" charset="2"/>
              </a:rPr>
              <a:t>satiation neuro-</a:t>
            </a:r>
          </a:p>
          <a:p>
            <a:pPr eaLnBrk="1" hangingPunct="1">
              <a:spcBef>
                <a:spcPct val="0"/>
              </a:spcBef>
              <a:buClrTx/>
              <a:buSzTx/>
              <a:buFontTx/>
              <a:buNone/>
            </a:pPr>
            <a:r>
              <a:rPr lang="en-GB" sz="1600" b="1">
                <a:latin typeface="Helvetica" panose="020B0604020202020204" pitchFamily="34" charset="0"/>
                <a:sym typeface="Symbol" panose="05050102010706020507" pitchFamily="18" charset="2"/>
              </a:rPr>
              <a:t>transmission</a:t>
            </a:r>
            <a:endParaRPr lang="en-US" sz="1600" b="1">
              <a:latin typeface="Helvetica" panose="020B0604020202020204" pitchFamily="34" charset="0"/>
            </a:endParaRPr>
          </a:p>
        </p:txBody>
      </p:sp>
      <p:sp>
        <p:nvSpPr>
          <p:cNvPr id="88319" name="AutoShape 282"/>
          <p:cNvSpPr>
            <a:spLocks noChangeArrowheads="1"/>
          </p:cNvSpPr>
          <p:nvPr/>
        </p:nvSpPr>
        <p:spPr bwMode="auto">
          <a:xfrm rot="70396" flipH="1">
            <a:off x="1676400" y="2971800"/>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290523" name="Rectangle 283"/>
          <p:cNvSpPr>
            <a:spLocks noChangeArrowheads="1"/>
          </p:cNvSpPr>
          <p:nvPr/>
        </p:nvSpPr>
        <p:spPr bwMode="white">
          <a:xfrm>
            <a:off x="6781800" y="1905000"/>
            <a:ext cx="21304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algn="ctr" eaLnBrk="1" hangingPunct="1">
              <a:spcBef>
                <a:spcPct val="0"/>
              </a:spcBef>
              <a:buClrTx/>
              <a:buSzTx/>
              <a:buFontTx/>
              <a:buNone/>
            </a:pPr>
            <a:r>
              <a:rPr lang="en-US" sz="1600" b="1">
                <a:latin typeface="Helvetica" panose="020B0604020202020204" pitchFamily="34" charset="0"/>
              </a:rPr>
              <a:t>Increased  renal glucose reabsorption</a:t>
            </a:r>
          </a:p>
        </p:txBody>
      </p:sp>
      <p:sp>
        <p:nvSpPr>
          <p:cNvPr id="1290524" name="Rectangle 284"/>
          <p:cNvSpPr>
            <a:spLocks noChangeArrowheads="1"/>
          </p:cNvSpPr>
          <p:nvPr/>
        </p:nvSpPr>
        <p:spPr bwMode="auto">
          <a:xfrm>
            <a:off x="6858000" y="2971800"/>
            <a:ext cx="157003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     Decreased </a:t>
            </a:r>
            <a:br>
              <a:rPr lang="en-US" sz="1600" b="1">
                <a:latin typeface="Helvetica" panose="020B0604020202020204" pitchFamily="34" charset="0"/>
              </a:rPr>
            </a:br>
            <a:r>
              <a:rPr lang="en-GB" sz="1600" b="1">
                <a:latin typeface="Helvetica" panose="020B0604020202020204" pitchFamily="34" charset="0"/>
                <a:sym typeface="Symbol" panose="05050102010706020507" pitchFamily="18" charset="2"/>
              </a:rPr>
              <a:t>Gut hormones</a:t>
            </a:r>
            <a:endParaRPr lang="en-US" sz="1600" b="1">
              <a:latin typeface="Helvetica" panose="020B0604020202020204" pitchFamily="34" charset="0"/>
            </a:endParaRPr>
          </a:p>
        </p:txBody>
      </p:sp>
      <p:sp>
        <p:nvSpPr>
          <p:cNvPr id="88322" name="AutoShape 285"/>
          <p:cNvSpPr>
            <a:spLocks noChangeArrowheads="1"/>
          </p:cNvSpPr>
          <p:nvPr/>
        </p:nvSpPr>
        <p:spPr bwMode="auto">
          <a:xfrm rot="-1584972">
            <a:off x="7315200" y="1600200"/>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88323" name="AutoShape 286"/>
          <p:cNvSpPr>
            <a:spLocks noChangeArrowheads="1"/>
          </p:cNvSpPr>
          <p:nvPr/>
        </p:nvSpPr>
        <p:spPr bwMode="auto">
          <a:xfrm rot="-9630385">
            <a:off x="6629400" y="4648200"/>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88324" name="AutoShape 287"/>
          <p:cNvSpPr>
            <a:spLocks noChangeArrowheads="1"/>
          </p:cNvSpPr>
          <p:nvPr/>
        </p:nvSpPr>
        <p:spPr bwMode="auto">
          <a:xfrm rot="-9630385">
            <a:off x="1752600" y="1676400"/>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88325" name="Text Box 264"/>
          <p:cNvSpPr txBox="1">
            <a:spLocks noChangeArrowheads="1"/>
          </p:cNvSpPr>
          <p:nvPr/>
        </p:nvSpPr>
        <p:spPr bwMode="auto">
          <a:xfrm>
            <a:off x="2368550" y="6554788"/>
            <a:ext cx="41878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000">
                <a:latin typeface="Times New Roman" panose="02020603050405020304" pitchFamily="18" charset="0"/>
              </a:rPr>
              <a:t>© Copyright 1999-2013, Diabetes Educational Services, All Rights Reserved.</a:t>
            </a:r>
          </a:p>
        </p:txBody>
      </p:sp>
    </p:spTree>
    <p:custDataLst>
      <p:tags r:id="rId1"/>
    </p:custDataLst>
    <p:extLst>
      <p:ext uri="{BB962C8B-B14F-4D97-AF65-F5344CB8AC3E}">
        <p14:creationId xmlns:p14="http://schemas.microsoft.com/office/powerpoint/2010/main" val="36669803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90458"/>
                                        </p:tgtEl>
                                        <p:attrNameLst>
                                          <p:attrName>style.visibility</p:attrName>
                                        </p:attrNameLst>
                                      </p:cBhvr>
                                      <p:to>
                                        <p:strVal val="visible"/>
                                      </p:to>
                                    </p:set>
                                    <p:anim calcmode="lin" valueType="num">
                                      <p:cBhvr additive="base">
                                        <p:cTn id="7" dur="1000" fill="hold"/>
                                        <p:tgtEl>
                                          <p:spTgt spid="1290458"/>
                                        </p:tgtEl>
                                        <p:attrNameLst>
                                          <p:attrName>ppt_x</p:attrName>
                                        </p:attrNameLst>
                                      </p:cBhvr>
                                      <p:tavLst>
                                        <p:tav tm="0">
                                          <p:val>
                                            <p:strVal val="0-#ppt_w/2"/>
                                          </p:val>
                                        </p:tav>
                                        <p:tav tm="100000">
                                          <p:val>
                                            <p:strVal val="#ppt_x"/>
                                          </p:val>
                                        </p:tav>
                                      </p:tavLst>
                                    </p:anim>
                                    <p:anim calcmode="lin" valueType="num">
                                      <p:cBhvr additive="base">
                                        <p:cTn id="8" dur="1000" fill="hold"/>
                                        <p:tgtEl>
                                          <p:spTgt spid="129045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290460"/>
                                        </p:tgtEl>
                                        <p:attrNameLst>
                                          <p:attrName>style.visibility</p:attrName>
                                        </p:attrNameLst>
                                      </p:cBhvr>
                                      <p:to>
                                        <p:strVal val="visible"/>
                                      </p:to>
                                    </p:set>
                                    <p:anim calcmode="lin" valueType="num">
                                      <p:cBhvr additive="base">
                                        <p:cTn id="13" dur="1000" fill="hold"/>
                                        <p:tgtEl>
                                          <p:spTgt spid="1290460"/>
                                        </p:tgtEl>
                                        <p:attrNameLst>
                                          <p:attrName>ppt_x</p:attrName>
                                        </p:attrNameLst>
                                      </p:cBhvr>
                                      <p:tavLst>
                                        <p:tav tm="0">
                                          <p:val>
                                            <p:strVal val="0-#ppt_w/2"/>
                                          </p:val>
                                        </p:tav>
                                        <p:tav tm="100000">
                                          <p:val>
                                            <p:strVal val="#ppt_x"/>
                                          </p:val>
                                        </p:tav>
                                      </p:tavLst>
                                    </p:anim>
                                    <p:anim calcmode="lin" valueType="num">
                                      <p:cBhvr additive="base">
                                        <p:cTn id="14" dur="1000" fill="hold"/>
                                        <p:tgtEl>
                                          <p:spTgt spid="129046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290462"/>
                                        </p:tgtEl>
                                        <p:attrNameLst>
                                          <p:attrName>style.visibility</p:attrName>
                                        </p:attrNameLst>
                                      </p:cBhvr>
                                      <p:to>
                                        <p:strVal val="visible"/>
                                      </p:to>
                                    </p:set>
                                    <p:anim calcmode="lin" valueType="num">
                                      <p:cBhvr additive="base">
                                        <p:cTn id="19" dur="2000" fill="hold"/>
                                        <p:tgtEl>
                                          <p:spTgt spid="1290462"/>
                                        </p:tgtEl>
                                        <p:attrNameLst>
                                          <p:attrName>ppt_x</p:attrName>
                                        </p:attrNameLst>
                                      </p:cBhvr>
                                      <p:tavLst>
                                        <p:tav tm="0">
                                          <p:val>
                                            <p:strVal val="0-#ppt_w/2"/>
                                          </p:val>
                                        </p:tav>
                                        <p:tav tm="100000">
                                          <p:val>
                                            <p:strVal val="#ppt_x"/>
                                          </p:val>
                                        </p:tav>
                                      </p:tavLst>
                                    </p:anim>
                                    <p:anim calcmode="lin" valueType="num">
                                      <p:cBhvr additive="base">
                                        <p:cTn id="20" dur="2000" fill="hold"/>
                                        <p:tgtEl>
                                          <p:spTgt spid="12904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90444"/>
                                        </p:tgtEl>
                                        <p:attrNameLst>
                                          <p:attrName>style.visibility</p:attrName>
                                        </p:attrNameLst>
                                      </p:cBhvr>
                                      <p:to>
                                        <p:strVal val="visible"/>
                                      </p:to>
                                    </p:set>
                                    <p:anim calcmode="lin" valueType="num">
                                      <p:cBhvr additive="base">
                                        <p:cTn id="25" dur="500" fill="hold"/>
                                        <p:tgtEl>
                                          <p:spTgt spid="1290444"/>
                                        </p:tgtEl>
                                        <p:attrNameLst>
                                          <p:attrName>ppt_x</p:attrName>
                                        </p:attrNameLst>
                                      </p:cBhvr>
                                      <p:tavLst>
                                        <p:tav tm="0">
                                          <p:val>
                                            <p:strVal val="#ppt_x"/>
                                          </p:val>
                                        </p:tav>
                                        <p:tav tm="100000">
                                          <p:val>
                                            <p:strVal val="#ppt_x"/>
                                          </p:val>
                                        </p:tav>
                                      </p:tavLst>
                                    </p:anim>
                                    <p:anim calcmode="lin" valueType="num">
                                      <p:cBhvr additive="base">
                                        <p:cTn id="26" dur="500" fill="hold"/>
                                        <p:tgtEl>
                                          <p:spTgt spid="129044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290469"/>
                                        </p:tgtEl>
                                        <p:attrNameLst>
                                          <p:attrName>style.visibility</p:attrName>
                                        </p:attrNameLst>
                                      </p:cBhvr>
                                      <p:to>
                                        <p:strVal val="visible"/>
                                      </p:to>
                                    </p:set>
                                    <p:anim calcmode="lin" valueType="num">
                                      <p:cBhvr additive="base">
                                        <p:cTn id="31" dur="2000" fill="hold"/>
                                        <p:tgtEl>
                                          <p:spTgt spid="1290469"/>
                                        </p:tgtEl>
                                        <p:attrNameLst>
                                          <p:attrName>ppt_x</p:attrName>
                                        </p:attrNameLst>
                                      </p:cBhvr>
                                      <p:tavLst>
                                        <p:tav tm="0">
                                          <p:val>
                                            <p:strVal val="0-#ppt_w/2"/>
                                          </p:val>
                                        </p:tav>
                                        <p:tav tm="100000">
                                          <p:val>
                                            <p:strVal val="#ppt_x"/>
                                          </p:val>
                                        </p:tav>
                                      </p:tavLst>
                                    </p:anim>
                                    <p:anim calcmode="lin" valueType="num">
                                      <p:cBhvr additive="base">
                                        <p:cTn id="32" dur="2000" fill="hold"/>
                                        <p:tgtEl>
                                          <p:spTgt spid="129046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290524"/>
                                        </p:tgtEl>
                                        <p:attrNameLst>
                                          <p:attrName>style.visibility</p:attrName>
                                        </p:attrNameLst>
                                      </p:cBhvr>
                                      <p:to>
                                        <p:strVal val="visible"/>
                                      </p:to>
                                    </p:set>
                                    <p:anim calcmode="lin" valueType="num">
                                      <p:cBhvr additive="base">
                                        <p:cTn id="37" dur="1000" fill="hold"/>
                                        <p:tgtEl>
                                          <p:spTgt spid="1290524"/>
                                        </p:tgtEl>
                                        <p:attrNameLst>
                                          <p:attrName>ppt_x</p:attrName>
                                        </p:attrNameLst>
                                      </p:cBhvr>
                                      <p:tavLst>
                                        <p:tav tm="0">
                                          <p:val>
                                            <p:strVal val="0-#ppt_w/2"/>
                                          </p:val>
                                        </p:tav>
                                        <p:tav tm="100000">
                                          <p:val>
                                            <p:strVal val="#ppt_x"/>
                                          </p:val>
                                        </p:tav>
                                      </p:tavLst>
                                    </p:anim>
                                    <p:anim calcmode="lin" valueType="num">
                                      <p:cBhvr additive="base">
                                        <p:cTn id="38" dur="1000" fill="hold"/>
                                        <p:tgtEl>
                                          <p:spTgt spid="1290524"/>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90521"/>
                                        </p:tgtEl>
                                        <p:attrNameLst>
                                          <p:attrName>style.visibility</p:attrName>
                                        </p:attrNameLst>
                                      </p:cBhvr>
                                      <p:to>
                                        <p:strVal val="visible"/>
                                      </p:to>
                                    </p:set>
                                    <p:anim calcmode="lin" valueType="num">
                                      <p:cBhvr additive="base">
                                        <p:cTn id="43" dur="500" fill="hold"/>
                                        <p:tgtEl>
                                          <p:spTgt spid="1290521"/>
                                        </p:tgtEl>
                                        <p:attrNameLst>
                                          <p:attrName>ppt_x</p:attrName>
                                        </p:attrNameLst>
                                      </p:cBhvr>
                                      <p:tavLst>
                                        <p:tav tm="0">
                                          <p:val>
                                            <p:strVal val="#ppt_x"/>
                                          </p:val>
                                        </p:tav>
                                        <p:tav tm="100000">
                                          <p:val>
                                            <p:strVal val="#ppt_x"/>
                                          </p:val>
                                        </p:tav>
                                      </p:tavLst>
                                    </p:anim>
                                    <p:anim calcmode="lin" valueType="num">
                                      <p:cBhvr additive="base">
                                        <p:cTn id="44" dur="500" fill="hold"/>
                                        <p:tgtEl>
                                          <p:spTgt spid="129052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90523"/>
                                        </p:tgtEl>
                                        <p:attrNameLst>
                                          <p:attrName>style.visibility</p:attrName>
                                        </p:attrNameLst>
                                      </p:cBhvr>
                                      <p:to>
                                        <p:strVal val="visible"/>
                                      </p:to>
                                    </p:set>
                                    <p:anim calcmode="lin" valueType="num">
                                      <p:cBhvr additive="base">
                                        <p:cTn id="49" dur="500" fill="hold"/>
                                        <p:tgtEl>
                                          <p:spTgt spid="1290523"/>
                                        </p:tgtEl>
                                        <p:attrNameLst>
                                          <p:attrName>ppt_x</p:attrName>
                                        </p:attrNameLst>
                                      </p:cBhvr>
                                      <p:tavLst>
                                        <p:tav tm="0">
                                          <p:val>
                                            <p:strVal val="#ppt_x"/>
                                          </p:val>
                                        </p:tav>
                                        <p:tav tm="100000">
                                          <p:val>
                                            <p:strVal val="#ppt_x"/>
                                          </p:val>
                                        </p:tav>
                                      </p:tavLst>
                                    </p:anim>
                                    <p:anim calcmode="lin" valueType="num">
                                      <p:cBhvr additive="base">
                                        <p:cTn id="50" dur="500" fill="hold"/>
                                        <p:tgtEl>
                                          <p:spTgt spid="12905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51" fill="hold" display="0">
                  <p:stCondLst>
                    <p:cond delay="indefinite"/>
                  </p:stCondLst>
                  <p:endCondLst>
                    <p:cond evt="onNext" delay="0">
                      <p:tgtEl>
                        <p:sldTgt/>
                      </p:tgtEl>
                    </p:cond>
                    <p:cond evt="onPrev" delay="0">
                      <p:tgtEl>
                        <p:sldTgt/>
                      </p:tgtEl>
                    </p:cond>
                  </p:endCondLst>
                </p:cTn>
                <p:tgtEl>
                  <p:spTgt spid="1290519"/>
                </p:tgtEl>
              </p:cMediaNode>
            </p:video>
          </p:childTnLst>
        </p:cTn>
      </p:par>
    </p:tnLst>
    <p:bldLst>
      <p:bldP spid="1290444" grpId="0"/>
      <p:bldP spid="1290458" grpId="0"/>
      <p:bldP spid="1290460" grpId="0"/>
      <p:bldP spid="1290462" grpId="0"/>
      <p:bldP spid="1290469" grpId="0"/>
      <p:bldP spid="1290521" grpId="0"/>
      <p:bldP spid="1290523" grpId="0"/>
      <p:bldP spid="1290524" grpId="0"/>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2" name="Rectangle 2"/>
          <p:cNvSpPr>
            <a:spLocks noGrp="1" noChangeArrowheads="1"/>
          </p:cNvSpPr>
          <p:nvPr>
            <p:ph type="title"/>
          </p:nvPr>
        </p:nvSpPr>
        <p:spPr/>
        <p:txBody>
          <a:bodyPr>
            <a:normAutofit fontScale="90000"/>
          </a:bodyPr>
          <a:lstStyle/>
          <a:p>
            <a:pPr eaLnBrk="1" hangingPunct="1">
              <a:defRPr/>
            </a:pPr>
            <a:r>
              <a:rPr lang="en-US" dirty="0">
                <a:solidFill>
                  <a:schemeClr val="accent1">
                    <a:lumMod val="20000"/>
                    <a:lumOff val="80000"/>
                  </a:schemeClr>
                </a:solidFill>
              </a:rPr>
              <a:t/>
            </a:r>
            <a:br>
              <a:rPr lang="en-US" dirty="0">
                <a:solidFill>
                  <a:schemeClr val="accent1">
                    <a:lumMod val="20000"/>
                    <a:lumOff val="80000"/>
                  </a:schemeClr>
                </a:solidFill>
              </a:rPr>
            </a:br>
            <a:r>
              <a:rPr lang="en-US" dirty="0"/>
              <a:t>SGLT2 Inhibitors- “</a:t>
            </a:r>
            <a:r>
              <a:rPr lang="en-US" dirty="0" err="1"/>
              <a:t>Glucoretics</a:t>
            </a:r>
            <a:r>
              <a:rPr lang="en-US" dirty="0"/>
              <a:t>” </a:t>
            </a:r>
          </a:p>
        </p:txBody>
      </p:sp>
      <p:sp>
        <p:nvSpPr>
          <p:cNvPr id="1520643" name="Rectangle 3"/>
          <p:cNvSpPr>
            <a:spLocks noGrp="1" noChangeArrowheads="1"/>
          </p:cNvSpPr>
          <p:nvPr>
            <p:ph sz="quarter" idx="1"/>
          </p:nvPr>
        </p:nvSpPr>
        <p:spPr>
          <a:xfrm>
            <a:off x="457200" y="1209726"/>
            <a:ext cx="8229600" cy="5267274"/>
          </a:xfrm>
        </p:spPr>
        <p:txBody>
          <a:bodyPr>
            <a:normAutofit/>
          </a:bodyPr>
          <a:lstStyle/>
          <a:p>
            <a:pPr eaLnBrk="1" hangingPunct="1">
              <a:lnSpc>
                <a:spcPct val="80000"/>
              </a:lnSpc>
              <a:defRPr/>
            </a:pPr>
            <a:r>
              <a:rPr lang="en-US" sz="2800" b="1" dirty="0"/>
              <a:t>Action</a:t>
            </a:r>
            <a:r>
              <a:rPr lang="en-US" sz="2800" dirty="0"/>
              <a:t>: “</a:t>
            </a:r>
            <a:r>
              <a:rPr lang="en-US" sz="2400" dirty="0" err="1"/>
              <a:t>Glucoretic</a:t>
            </a:r>
            <a:r>
              <a:rPr lang="en-US" sz="2400" dirty="0"/>
              <a:t>” decreases renal glucose </a:t>
            </a:r>
            <a:r>
              <a:rPr lang="en-US" sz="2400" dirty="0" err="1"/>
              <a:t>reabsporption</a:t>
            </a:r>
            <a:r>
              <a:rPr lang="en-US" sz="2400" dirty="0"/>
              <a:t> (resets renal threshold and increases </a:t>
            </a:r>
            <a:r>
              <a:rPr lang="en-US" sz="2400" dirty="0" err="1"/>
              <a:t>glucosuria</a:t>
            </a:r>
            <a:r>
              <a:rPr lang="en-US" sz="2400" dirty="0"/>
              <a:t>)</a:t>
            </a:r>
          </a:p>
          <a:p>
            <a:pPr eaLnBrk="1" hangingPunct="1">
              <a:lnSpc>
                <a:spcPct val="80000"/>
              </a:lnSpc>
              <a:defRPr/>
            </a:pPr>
            <a:r>
              <a:rPr lang="en-US" dirty="0"/>
              <a:t>Side effects: hypotension, UTIs, increased urination, genital infections, </a:t>
            </a:r>
            <a:r>
              <a:rPr lang="en-US" dirty="0">
                <a:solidFill>
                  <a:srgbClr val="C00000"/>
                </a:solidFill>
              </a:rPr>
              <a:t>ketoacidosis </a:t>
            </a:r>
          </a:p>
          <a:p>
            <a:pPr eaLnBrk="1" hangingPunct="1">
              <a:lnSpc>
                <a:spcPct val="80000"/>
              </a:lnSpc>
              <a:defRPr/>
            </a:pPr>
            <a:endParaRPr lang="en-US" sz="2400" dirty="0"/>
          </a:p>
          <a:p>
            <a:pPr lvl="2">
              <a:lnSpc>
                <a:spcPct val="80000"/>
              </a:lnSpc>
              <a:defRPr/>
            </a:pPr>
            <a:endParaRPr lang="en-US" dirty="0"/>
          </a:p>
          <a:p>
            <a:pPr marL="457200" lvl="1" indent="0" eaLnBrk="1" hangingPunct="1">
              <a:lnSpc>
                <a:spcPct val="80000"/>
              </a:lnSpc>
              <a:buFont typeface="Wingdings" panose="05000000000000000000" pitchFamily="2" charset="2"/>
              <a:buNone/>
              <a:defRPr/>
            </a:pPr>
            <a:endParaRPr lang="en-US" sz="1100" dirty="0"/>
          </a:p>
          <a:p>
            <a:pPr marL="457200" lvl="1" indent="0" eaLnBrk="1" hangingPunct="1">
              <a:lnSpc>
                <a:spcPct val="80000"/>
              </a:lnSpc>
              <a:buFont typeface="Wingdings" panose="05000000000000000000" pitchFamily="2" charset="2"/>
              <a:buNone/>
              <a:defRPr/>
            </a:pPr>
            <a:endParaRPr lang="en-US" sz="1100" dirty="0"/>
          </a:p>
          <a:p>
            <a:pPr marL="457200" lvl="1" indent="0" eaLnBrk="1" hangingPunct="1">
              <a:lnSpc>
                <a:spcPct val="80000"/>
              </a:lnSpc>
              <a:buFont typeface="Wingdings" panose="05000000000000000000" pitchFamily="2" charset="2"/>
              <a:buNone/>
              <a:defRPr/>
            </a:pPr>
            <a:endParaRPr lang="en-US" sz="1100" dirty="0"/>
          </a:p>
          <a:p>
            <a:pPr marL="457200" lvl="1" indent="0" eaLnBrk="1" hangingPunct="1">
              <a:lnSpc>
                <a:spcPct val="80000"/>
              </a:lnSpc>
              <a:buFont typeface="Wingdings" panose="05000000000000000000" pitchFamily="2" charset="2"/>
              <a:buNone/>
              <a:defRPr/>
            </a:pPr>
            <a:endParaRPr lang="en-US" sz="1100" dirty="0"/>
          </a:p>
          <a:p>
            <a:pPr marL="457200" lvl="1" indent="0" eaLnBrk="1" hangingPunct="1">
              <a:lnSpc>
                <a:spcPct val="80000"/>
              </a:lnSpc>
              <a:buFont typeface="Wingdings" panose="05000000000000000000" pitchFamily="2" charset="2"/>
              <a:buNone/>
              <a:defRPr/>
            </a:pPr>
            <a:endParaRPr lang="en-US" sz="1100" dirty="0"/>
          </a:p>
          <a:p>
            <a:pPr marL="457200" lvl="1" indent="0" eaLnBrk="1" hangingPunct="1">
              <a:lnSpc>
                <a:spcPct val="80000"/>
              </a:lnSpc>
              <a:buFont typeface="Wingdings" panose="05000000000000000000" pitchFamily="2" charset="2"/>
              <a:buNone/>
              <a:defRPr/>
            </a:pPr>
            <a:endParaRPr lang="en-US" sz="1100" dirty="0"/>
          </a:p>
          <a:p>
            <a:pPr marL="457200" lvl="1" indent="0" eaLnBrk="1" hangingPunct="1">
              <a:lnSpc>
                <a:spcPct val="80000"/>
              </a:lnSpc>
              <a:buFont typeface="Wingdings" panose="05000000000000000000" pitchFamily="2" charset="2"/>
              <a:buNone/>
              <a:defRPr/>
            </a:pPr>
            <a:endParaRPr lang="en-US" sz="1100" dirty="0"/>
          </a:p>
          <a:p>
            <a:pPr marL="457200" lvl="1" indent="0" eaLnBrk="1" hangingPunct="1">
              <a:lnSpc>
                <a:spcPct val="80000"/>
              </a:lnSpc>
              <a:buFont typeface="Wingdings" panose="05000000000000000000" pitchFamily="2" charset="2"/>
              <a:buNone/>
              <a:defRPr/>
            </a:pPr>
            <a:endParaRPr lang="en-US" sz="1100" dirty="0"/>
          </a:p>
          <a:p>
            <a:pPr marL="457200" lvl="1" indent="0" eaLnBrk="1" hangingPunct="1">
              <a:lnSpc>
                <a:spcPct val="80000"/>
              </a:lnSpc>
              <a:buFont typeface="Wingdings" panose="05000000000000000000" pitchFamily="2" charset="2"/>
              <a:buNone/>
              <a:defRPr/>
            </a:pPr>
            <a:endParaRPr lang="en-US" sz="1100" dirty="0"/>
          </a:p>
          <a:p>
            <a:pPr marL="457200" lvl="1" indent="0" eaLnBrk="1" hangingPunct="1">
              <a:lnSpc>
                <a:spcPct val="80000"/>
              </a:lnSpc>
              <a:buFont typeface="Wingdings" panose="05000000000000000000" pitchFamily="2" charset="2"/>
              <a:buNone/>
              <a:defRPr/>
            </a:pPr>
            <a:endParaRPr lang="en-US" sz="1100" dirty="0"/>
          </a:p>
          <a:p>
            <a:pPr eaLnBrk="1" hangingPunct="1">
              <a:lnSpc>
                <a:spcPct val="80000"/>
              </a:lnSpc>
              <a:defRPr/>
            </a:pPr>
            <a:r>
              <a:rPr lang="en-US" sz="2800" b="1" dirty="0"/>
              <a:t>Efficacy:</a:t>
            </a:r>
          </a:p>
          <a:p>
            <a:pPr lvl="1" eaLnBrk="1" hangingPunct="1">
              <a:lnSpc>
                <a:spcPct val="80000"/>
              </a:lnSpc>
              <a:defRPr/>
            </a:pPr>
            <a:r>
              <a:rPr lang="en-US" sz="2400" dirty="0"/>
              <a:t>Weight loss of 1-3 </a:t>
            </a:r>
            <a:r>
              <a:rPr lang="en-US" sz="2400" dirty="0" err="1"/>
              <a:t>lbs</a:t>
            </a:r>
            <a:r>
              <a:rPr lang="en-US" sz="2400" dirty="0"/>
              <a:t>   Reduce A1C ~0.7-1.5</a:t>
            </a:r>
            <a:r>
              <a:rPr lang="en-US" sz="2400" dirty="0">
                <a:solidFill>
                  <a:srgbClr val="FFFFFF"/>
                </a:solidFill>
              </a:rPr>
              <a:t>%	‘f</a:t>
            </a:r>
          </a:p>
        </p:txBody>
      </p:sp>
      <p:pic>
        <p:nvPicPr>
          <p:cNvPr id="2" name="Picture 1"/>
          <p:cNvPicPr>
            <a:picLocks noChangeAspect="1"/>
          </p:cNvPicPr>
          <p:nvPr/>
        </p:nvPicPr>
        <p:blipFill>
          <a:blip r:embed="rId4"/>
          <a:stretch>
            <a:fillRect/>
          </a:stretch>
        </p:blipFill>
        <p:spPr>
          <a:xfrm>
            <a:off x="473529" y="2819400"/>
            <a:ext cx="8230313" cy="2609314"/>
          </a:xfrm>
          <a:prstGeom prst="rect">
            <a:avLst/>
          </a:prstGeom>
        </p:spPr>
      </p:pic>
      <p:pic>
        <p:nvPicPr>
          <p:cNvPr id="61447" name="Picture 115" descr="body_parts_kidne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4340365"/>
            <a:ext cx="2057400" cy="939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02790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20643">
                                            <p:txEl>
                                              <p:pRg st="0" end="0"/>
                                            </p:txEl>
                                          </p:spTgt>
                                        </p:tgtEl>
                                        <p:attrNameLst>
                                          <p:attrName>style.visibility</p:attrName>
                                        </p:attrNameLst>
                                      </p:cBhvr>
                                      <p:to>
                                        <p:strVal val="visible"/>
                                      </p:to>
                                    </p:set>
                                    <p:animEffect transition="in" filter="wipe(up)">
                                      <p:cBhvr>
                                        <p:cTn id="7" dur="500"/>
                                        <p:tgtEl>
                                          <p:spTgt spid="15206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20643">
                                            <p:txEl>
                                              <p:pRg st="1" end="1"/>
                                            </p:txEl>
                                          </p:spTgt>
                                        </p:tgtEl>
                                        <p:attrNameLst>
                                          <p:attrName>style.visibility</p:attrName>
                                        </p:attrNameLst>
                                      </p:cBhvr>
                                      <p:to>
                                        <p:strVal val="visible"/>
                                      </p:to>
                                    </p:set>
                                    <p:animEffect transition="in" filter="wipe(up)">
                                      <p:cBhvr>
                                        <p:cTn id="12" dur="500"/>
                                        <p:tgtEl>
                                          <p:spTgt spid="152064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520643">
                                            <p:txEl>
                                              <p:pRg st="14" end="14"/>
                                            </p:txEl>
                                          </p:spTgt>
                                        </p:tgtEl>
                                        <p:attrNameLst>
                                          <p:attrName>style.visibility</p:attrName>
                                        </p:attrNameLst>
                                      </p:cBhvr>
                                      <p:to>
                                        <p:strVal val="visible"/>
                                      </p:to>
                                    </p:set>
                                    <p:animEffect transition="in" filter="wipe(up)">
                                      <p:cBhvr>
                                        <p:cTn id="17" dur="500"/>
                                        <p:tgtEl>
                                          <p:spTgt spid="1520643">
                                            <p:txEl>
                                              <p:pRg st="14" end="14"/>
                                            </p:txEl>
                                          </p:spTgt>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520643">
                                            <p:txEl>
                                              <p:pRg st="15" end="15"/>
                                            </p:txEl>
                                          </p:spTgt>
                                        </p:tgtEl>
                                        <p:attrNameLst>
                                          <p:attrName>style.visibility</p:attrName>
                                        </p:attrNameLst>
                                      </p:cBhvr>
                                      <p:to>
                                        <p:strVal val="visible"/>
                                      </p:to>
                                    </p:set>
                                    <p:animEffect transition="in" filter="wipe(up)">
                                      <p:cBhvr>
                                        <p:cTn id="20" dur="500"/>
                                        <p:tgtEl>
                                          <p:spTgt spid="152064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0643"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Diabetes in America 2017</a:t>
            </a:r>
          </a:p>
        </p:txBody>
      </p:sp>
      <p:sp>
        <p:nvSpPr>
          <p:cNvPr id="3" name="Content Placeholder 2"/>
          <p:cNvSpPr>
            <a:spLocks noGrp="1"/>
          </p:cNvSpPr>
          <p:nvPr>
            <p:ph sz="quarter" idx="1"/>
          </p:nvPr>
        </p:nvSpPr>
        <p:spPr>
          <a:xfrm>
            <a:off x="457200" y="1219200"/>
            <a:ext cx="5943600" cy="4937760"/>
          </a:xfrm>
        </p:spPr>
        <p:txBody>
          <a:bodyPr/>
          <a:lstStyle/>
          <a:p>
            <a:r>
              <a:rPr lang="en-US" dirty="0"/>
              <a:t>29 million or  &gt; 9.3%</a:t>
            </a:r>
          </a:p>
          <a:p>
            <a:pPr lvl="1"/>
            <a:r>
              <a:rPr lang="en-US" dirty="0"/>
              <a:t>27% don’t know they have it</a:t>
            </a:r>
          </a:p>
          <a:p>
            <a:r>
              <a:rPr lang="en-US" dirty="0"/>
              <a:t>37% of US adults have pre diabetes (86 mil)</a:t>
            </a:r>
          </a:p>
          <a:p>
            <a:r>
              <a:rPr lang="en-US" dirty="0"/>
              <a:t>Increasing rates 3 key factors</a:t>
            </a:r>
          </a:p>
          <a:p>
            <a:pPr lvl="1"/>
            <a:r>
              <a:rPr lang="en-US" dirty="0"/>
              <a:t>Aging of U.S. Population</a:t>
            </a:r>
          </a:p>
          <a:p>
            <a:pPr lvl="1"/>
            <a:r>
              <a:rPr lang="en-US" dirty="0"/>
              <a:t>Increasing size of higher-risk minority populations</a:t>
            </a:r>
          </a:p>
          <a:p>
            <a:pPr lvl="1"/>
            <a:r>
              <a:rPr lang="en-US" dirty="0"/>
              <a:t>Declining mortality among those with diabetes</a:t>
            </a:r>
          </a:p>
        </p:txBody>
      </p:sp>
      <p:pic>
        <p:nvPicPr>
          <p:cNvPr id="5" name="Picture 4"/>
          <p:cNvPicPr>
            <a:picLocks noChangeAspect="1"/>
          </p:cNvPicPr>
          <p:nvPr/>
        </p:nvPicPr>
        <p:blipFill>
          <a:blip r:embed="rId3"/>
          <a:stretch>
            <a:fillRect/>
          </a:stretch>
        </p:blipFill>
        <p:spPr>
          <a:xfrm>
            <a:off x="5809026" y="1295400"/>
            <a:ext cx="2848466" cy="2133600"/>
          </a:xfrm>
          <a:prstGeom prst="rect">
            <a:avLst/>
          </a:prstGeom>
        </p:spPr>
      </p:pic>
      <p:pic>
        <p:nvPicPr>
          <p:cNvPr id="4" name="Picture 3"/>
          <p:cNvPicPr>
            <a:picLocks noChangeAspect="1"/>
          </p:cNvPicPr>
          <p:nvPr/>
        </p:nvPicPr>
        <p:blipFill>
          <a:blip r:embed="rId4"/>
          <a:stretch>
            <a:fillRect/>
          </a:stretch>
        </p:blipFill>
        <p:spPr>
          <a:xfrm>
            <a:off x="310526" y="938568"/>
            <a:ext cx="8522947" cy="4980864"/>
          </a:xfrm>
          <a:prstGeom prst="rect">
            <a:avLst/>
          </a:prstGeom>
        </p:spPr>
      </p:pic>
    </p:spTree>
    <p:custDataLst>
      <p:tags r:id="rId1"/>
    </p:custDataLst>
    <p:extLst>
      <p:ext uri="{BB962C8B-B14F-4D97-AF65-F5344CB8AC3E}">
        <p14:creationId xmlns:p14="http://schemas.microsoft.com/office/powerpoint/2010/main" val="4179271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b-NO" dirty="0"/>
              <a:t>EMPA-REG OUTCOME</a:t>
            </a:r>
            <a:r>
              <a:rPr lang="nb-NO" baseline="30000" dirty="0"/>
              <a:t>®</a:t>
            </a:r>
            <a:r>
              <a:rPr lang="nb-NO" dirty="0"/>
              <a:t>: </a:t>
            </a:r>
            <a:r>
              <a:rPr lang="en-GB" dirty="0"/>
              <a:t>Summary</a:t>
            </a:r>
          </a:p>
        </p:txBody>
      </p:sp>
      <p:sp>
        <p:nvSpPr>
          <p:cNvPr id="3" name="Content Placeholder 2"/>
          <p:cNvSpPr>
            <a:spLocks noGrp="1"/>
          </p:cNvSpPr>
          <p:nvPr>
            <p:ph sz="quarter" idx="1"/>
          </p:nvPr>
        </p:nvSpPr>
        <p:spPr>
          <a:xfrm>
            <a:off x="457200" y="1219200"/>
            <a:ext cx="5410200" cy="5257800"/>
          </a:xfrm>
        </p:spPr>
        <p:txBody>
          <a:bodyPr>
            <a:normAutofit fontScale="92500"/>
          </a:bodyPr>
          <a:lstStyle/>
          <a:p>
            <a:r>
              <a:rPr lang="en-US" sz="2200" dirty="0" err="1"/>
              <a:t>Empagliflozin</a:t>
            </a:r>
            <a:r>
              <a:rPr lang="en-US" sz="2200" dirty="0"/>
              <a:t> used in trial for 3 years in 1,000 patients with type 2 diabetes at high CV risk:</a:t>
            </a:r>
            <a:br>
              <a:rPr lang="en-US" sz="2200" dirty="0"/>
            </a:br>
            <a:endParaRPr lang="en-US" sz="2200" dirty="0"/>
          </a:p>
          <a:p>
            <a:pPr>
              <a:spcAft>
                <a:spcPts val="3000"/>
              </a:spcAft>
            </a:pPr>
            <a:r>
              <a:rPr lang="en-US" sz="2200" dirty="0" err="1"/>
              <a:t>Empagliflozin</a:t>
            </a:r>
            <a:r>
              <a:rPr lang="en-US" sz="2200" dirty="0"/>
              <a:t> reduced hospitalisation for CHF 35% </a:t>
            </a:r>
          </a:p>
          <a:p>
            <a:pPr>
              <a:spcAft>
                <a:spcPts val="3000"/>
              </a:spcAft>
            </a:pPr>
            <a:r>
              <a:rPr lang="en-GB" sz="2200" dirty="0" err="1"/>
              <a:t>Empagliflozin</a:t>
            </a:r>
            <a:r>
              <a:rPr lang="en-GB" sz="2200" dirty="0"/>
              <a:t> reduced CV death by 38%</a:t>
            </a:r>
            <a:endParaRPr lang="en-US" sz="2200" dirty="0"/>
          </a:p>
          <a:p>
            <a:pPr>
              <a:spcAft>
                <a:spcPts val="3000"/>
              </a:spcAft>
            </a:pPr>
            <a:r>
              <a:rPr lang="en-US" sz="2200" dirty="0" err="1"/>
              <a:t>Empagliflozin</a:t>
            </a:r>
            <a:r>
              <a:rPr lang="en-US" sz="2200" dirty="0"/>
              <a:t> improved survival by reducing all-cause mortality by 32%</a:t>
            </a:r>
            <a:endParaRPr lang="en-GB" sz="2400" dirty="0"/>
          </a:p>
          <a:p>
            <a:pPr>
              <a:spcAft>
                <a:spcPts val="3000"/>
              </a:spcAft>
            </a:pPr>
            <a:r>
              <a:rPr lang="en-US" sz="2400" dirty="0"/>
              <a:t>Need more research to determine this is a class effect</a:t>
            </a:r>
          </a:p>
          <a:p>
            <a:pPr>
              <a:spcAft>
                <a:spcPts val="600"/>
              </a:spcAft>
            </a:pPr>
            <a:endParaRPr lang="en-GB" sz="2400" dirty="0"/>
          </a:p>
          <a:p>
            <a:endParaRPr lang="nb-NO" sz="2400" dirty="0"/>
          </a:p>
        </p:txBody>
      </p:sp>
      <p:pic>
        <p:nvPicPr>
          <p:cNvPr id="2" name="Picture 1"/>
          <p:cNvPicPr>
            <a:picLocks noChangeAspect="1"/>
          </p:cNvPicPr>
          <p:nvPr/>
        </p:nvPicPr>
        <p:blipFill>
          <a:blip r:embed="rId3"/>
          <a:stretch>
            <a:fillRect/>
          </a:stretch>
        </p:blipFill>
        <p:spPr>
          <a:xfrm>
            <a:off x="5943600" y="1371600"/>
            <a:ext cx="2628900" cy="1743075"/>
          </a:xfrm>
          <a:prstGeom prst="rect">
            <a:avLst/>
          </a:prstGeom>
        </p:spPr>
      </p:pic>
    </p:spTree>
    <p:extLst>
      <p:ext uri="{BB962C8B-B14F-4D97-AF65-F5344CB8AC3E}">
        <p14:creationId xmlns:p14="http://schemas.microsoft.com/office/powerpoint/2010/main" val="244432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Jardiance gets special FDA CV approval</a:t>
            </a:r>
          </a:p>
        </p:txBody>
      </p:sp>
      <p:pic>
        <p:nvPicPr>
          <p:cNvPr id="4" name="Content Placeholder 3"/>
          <p:cNvPicPr>
            <a:picLocks noGrp="1" noChangeAspect="1"/>
          </p:cNvPicPr>
          <p:nvPr>
            <p:ph sz="quarter" idx="1"/>
          </p:nvPr>
        </p:nvPicPr>
        <p:blipFill>
          <a:blip r:embed="rId2"/>
          <a:stretch>
            <a:fillRect/>
          </a:stretch>
        </p:blipFill>
        <p:spPr>
          <a:xfrm>
            <a:off x="1905000" y="1143000"/>
            <a:ext cx="5268321" cy="5181600"/>
          </a:xfrm>
          <a:prstGeom prst="rect">
            <a:avLst/>
          </a:prstGeom>
        </p:spPr>
      </p:pic>
    </p:spTree>
    <p:extLst>
      <p:ext uri="{BB962C8B-B14F-4D97-AF65-F5344CB8AC3E}">
        <p14:creationId xmlns:p14="http://schemas.microsoft.com/office/powerpoint/2010/main" val="3385299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1026"/>
          <p:cNvSpPr>
            <a:spLocks noGrp="1" noChangeArrowheads="1"/>
          </p:cNvSpPr>
          <p:nvPr>
            <p:ph type="title"/>
          </p:nvPr>
        </p:nvSpPr>
        <p:spPr/>
        <p:txBody>
          <a:bodyPr lIns="92075" tIns="46038" rIns="92075" bIns="46038" anchorCtr="0">
            <a:noAutofit/>
          </a:bodyPr>
          <a:lstStyle/>
          <a:p>
            <a:pPr eaLnBrk="1" hangingPunct="1">
              <a:defRPr/>
            </a:pPr>
            <a:r>
              <a:rPr lang="en-US" sz="4000" dirty="0"/>
              <a:t>Comparison of Type 1 and Type 2</a:t>
            </a:r>
          </a:p>
        </p:txBody>
      </p:sp>
      <p:sp>
        <p:nvSpPr>
          <p:cNvPr id="2" name="Text Placeholder 1"/>
          <p:cNvSpPr>
            <a:spLocks noGrp="1"/>
          </p:cNvSpPr>
          <p:nvPr>
            <p:ph type="body" idx="1"/>
          </p:nvPr>
        </p:nvSpPr>
        <p:spPr/>
        <p:txBody>
          <a:bodyPr/>
          <a:lstStyle/>
          <a:p>
            <a:r>
              <a:rPr lang="en-US" dirty="0"/>
              <a:t>Feature</a:t>
            </a:r>
          </a:p>
        </p:txBody>
      </p:sp>
      <p:sp>
        <p:nvSpPr>
          <p:cNvPr id="4" name="Text Placeholder 3"/>
          <p:cNvSpPr>
            <a:spLocks noGrp="1"/>
          </p:cNvSpPr>
          <p:nvPr>
            <p:ph type="body" sz="half" idx="3"/>
          </p:nvPr>
        </p:nvSpPr>
        <p:spPr>
          <a:xfrm>
            <a:off x="5029200" y="1295400"/>
            <a:ext cx="3660775" cy="685800"/>
          </a:xfrm>
        </p:spPr>
        <p:txBody>
          <a:bodyPr/>
          <a:lstStyle/>
          <a:p>
            <a:r>
              <a:rPr lang="en-US" dirty="0"/>
              <a:t>Type 1	Type 2</a:t>
            </a:r>
          </a:p>
        </p:txBody>
      </p:sp>
      <p:sp>
        <p:nvSpPr>
          <p:cNvPr id="3" name="Content Placeholder 2"/>
          <p:cNvSpPr>
            <a:spLocks noGrp="1"/>
          </p:cNvSpPr>
          <p:nvPr>
            <p:ph sz="quarter" idx="2"/>
          </p:nvPr>
        </p:nvSpPr>
        <p:spPr>
          <a:xfrm>
            <a:off x="457200" y="2133600"/>
            <a:ext cx="4363338" cy="4038600"/>
          </a:xfrm>
        </p:spPr>
        <p:txBody>
          <a:bodyPr/>
          <a:lstStyle/>
          <a:p>
            <a:r>
              <a:rPr lang="en-US" dirty="0"/>
              <a:t>Obesity</a:t>
            </a:r>
          </a:p>
          <a:p>
            <a:r>
              <a:rPr lang="en-US" dirty="0"/>
              <a:t>Insulin dependence</a:t>
            </a:r>
          </a:p>
          <a:p>
            <a:r>
              <a:rPr lang="en-US" dirty="0"/>
              <a:t>Respond to oral agents</a:t>
            </a:r>
          </a:p>
          <a:p>
            <a:r>
              <a:rPr lang="en-US" dirty="0"/>
              <a:t>Antibodies present</a:t>
            </a:r>
          </a:p>
          <a:p>
            <a:r>
              <a:rPr lang="en-US" dirty="0"/>
              <a:t>Typical age of onset</a:t>
            </a:r>
          </a:p>
          <a:p>
            <a:r>
              <a:rPr lang="en-US" dirty="0"/>
              <a:t>Insulin Resistance</a:t>
            </a:r>
          </a:p>
        </p:txBody>
      </p:sp>
      <p:sp>
        <p:nvSpPr>
          <p:cNvPr id="5" name="Content Placeholder 4"/>
          <p:cNvSpPr>
            <a:spLocks noGrp="1"/>
          </p:cNvSpPr>
          <p:nvPr>
            <p:ph sz="quarter" idx="4"/>
          </p:nvPr>
        </p:nvSpPr>
        <p:spPr>
          <a:xfrm>
            <a:off x="4820538" y="2133600"/>
            <a:ext cx="3866262" cy="4038600"/>
          </a:xfrm>
        </p:spPr>
        <p:txBody>
          <a:bodyPr/>
          <a:lstStyle/>
          <a:p>
            <a:pPr marL="0" indent="0">
              <a:buNone/>
            </a:pPr>
            <a:r>
              <a:rPr lang="en-US" dirty="0"/>
              <a:t>     x		      xxx</a:t>
            </a:r>
          </a:p>
          <a:p>
            <a:pPr marL="0" indent="0">
              <a:buNone/>
            </a:pPr>
            <a:r>
              <a:rPr lang="en-US" dirty="0"/>
              <a:t>   xxx                 30%</a:t>
            </a:r>
          </a:p>
          <a:p>
            <a:pPr marL="0" indent="0">
              <a:buNone/>
            </a:pPr>
            <a:r>
              <a:rPr lang="en-US" dirty="0"/>
              <a:t>    x                     xxx</a:t>
            </a:r>
          </a:p>
          <a:p>
            <a:pPr marL="0" indent="0">
              <a:buNone/>
            </a:pPr>
            <a:r>
              <a:rPr lang="en-US" dirty="0"/>
              <a:t>    xxx		       0</a:t>
            </a:r>
          </a:p>
          <a:p>
            <a:pPr marL="0" indent="0">
              <a:buNone/>
            </a:pPr>
            <a:r>
              <a:rPr lang="en-US" dirty="0"/>
              <a:t>  puberty	     40-65</a:t>
            </a:r>
          </a:p>
          <a:p>
            <a:pPr marL="0" indent="0">
              <a:buNone/>
            </a:pPr>
            <a:r>
              <a:rPr lang="en-US" dirty="0"/>
              <a:t>     x                    xxx</a:t>
            </a:r>
          </a:p>
        </p:txBody>
      </p:sp>
      <p:sp>
        <p:nvSpPr>
          <p:cNvPr id="1654816" name="Rectangle 1056"/>
          <p:cNvSpPr>
            <a:spLocks noChangeArrowheads="1"/>
          </p:cNvSpPr>
          <p:nvPr/>
        </p:nvSpPr>
        <p:spPr bwMode="auto">
          <a:xfrm>
            <a:off x="533400" y="5486400"/>
            <a:ext cx="268288" cy="457200"/>
          </a:xfrm>
          <a:prstGeom prst="rect">
            <a:avLst/>
          </a:prstGeom>
          <a:noFill/>
          <a:ln w="12700">
            <a:noFill/>
            <a:miter lim="800000"/>
            <a:headEnd/>
            <a:tailEnd/>
          </a:ln>
          <a:effectLst/>
        </p:spPr>
        <p:txBody>
          <a:bodyPr wrap="none">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81925" name="Text Box 1057"/>
          <p:cNvSpPr txBox="1">
            <a:spLocks noChangeArrowheads="1"/>
          </p:cNvSpPr>
          <p:nvPr/>
        </p:nvSpPr>
        <p:spPr bwMode="auto">
          <a:xfrm>
            <a:off x="5334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6" name="Text Box 1058"/>
          <p:cNvSpPr txBox="1">
            <a:spLocks noChangeArrowheads="1"/>
          </p:cNvSpPr>
          <p:nvPr/>
        </p:nvSpPr>
        <p:spPr bwMode="auto">
          <a:xfrm>
            <a:off x="6477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7" name="Text Box 1059"/>
          <p:cNvSpPr txBox="1">
            <a:spLocks noChangeArrowheads="1"/>
          </p:cNvSpPr>
          <p:nvPr/>
        </p:nvSpPr>
        <p:spPr bwMode="auto">
          <a:xfrm>
            <a:off x="75438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38" name="Rectangle 1048"/>
          <p:cNvSpPr>
            <a:spLocks noChangeArrowheads="1"/>
          </p:cNvSpPr>
          <p:nvPr/>
        </p:nvSpPr>
        <p:spPr bwMode="auto">
          <a:xfrm>
            <a:off x="4820538" y="4917019"/>
            <a:ext cx="84960" cy="36933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39" name="Rectangle 1048"/>
          <p:cNvSpPr>
            <a:spLocks noChangeArrowheads="1"/>
          </p:cNvSpPr>
          <p:nvPr/>
        </p:nvSpPr>
        <p:spPr bwMode="auto">
          <a:xfrm>
            <a:off x="7238079" y="4889275"/>
            <a:ext cx="5334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    </a:t>
            </a:r>
          </a:p>
        </p:txBody>
      </p:sp>
    </p:spTree>
    <p:custDataLst>
      <p:tags r:id="rId1"/>
    </p:custDataLst>
    <p:extLst>
      <p:ext uri="{BB962C8B-B14F-4D97-AF65-F5344CB8AC3E}">
        <p14:creationId xmlns:p14="http://schemas.microsoft.com/office/powerpoint/2010/main" val="2291161832"/>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356396" y="76200"/>
            <a:ext cx="8254204" cy="1109008"/>
          </a:xfrm>
        </p:spPr>
        <p:txBody>
          <a:bodyPr>
            <a:normAutofit fontScale="90000"/>
          </a:bodyPr>
          <a:lstStyle/>
          <a:p>
            <a:r>
              <a:rPr lang="en-US" dirty="0"/>
              <a:t>Gestational DM ~ 7% of all Pregnancies</a:t>
            </a:r>
          </a:p>
        </p:txBody>
      </p:sp>
      <p:sp>
        <p:nvSpPr>
          <p:cNvPr id="2" name="Content Placeholder 1"/>
          <p:cNvSpPr>
            <a:spLocks noGrp="1"/>
          </p:cNvSpPr>
          <p:nvPr>
            <p:ph idx="1"/>
          </p:nvPr>
        </p:nvSpPr>
        <p:spPr>
          <a:xfrm>
            <a:off x="266970" y="1553183"/>
            <a:ext cx="4622800" cy="4255068"/>
          </a:xfrm>
        </p:spPr>
        <p:txBody>
          <a:bodyPr>
            <a:noAutofit/>
          </a:bodyPr>
          <a:lstStyle/>
          <a:p>
            <a:pPr>
              <a:defRPr/>
            </a:pPr>
            <a:r>
              <a:rPr lang="en-US" sz="2400" dirty="0"/>
              <a:t>GDM prevalence increased by </a:t>
            </a:r>
          </a:p>
          <a:p>
            <a:pPr lvl="1">
              <a:defRPr/>
            </a:pPr>
            <a:r>
              <a:rPr lang="en-US" sz="1800" dirty="0"/>
              <a:t>∼10–100% during the past 20 </a:t>
            </a:r>
            <a:r>
              <a:rPr lang="en-US" sz="1800" dirty="0" err="1"/>
              <a:t>yrs</a:t>
            </a:r>
            <a:endParaRPr lang="en-US" sz="1800" dirty="0"/>
          </a:p>
          <a:p>
            <a:pPr>
              <a:defRPr/>
            </a:pPr>
            <a:r>
              <a:rPr lang="en-US" sz="2400" dirty="0"/>
              <a:t>Native Americans, Asians, Hispanics, African-American women at highest risk</a:t>
            </a:r>
          </a:p>
          <a:p>
            <a:r>
              <a:rPr lang="en-US" sz="2400" dirty="0"/>
              <a:t>Immediately after pregnancy, 5% to 10% of GDM diagnosed with type 2 diabetes</a:t>
            </a:r>
          </a:p>
          <a:p>
            <a:r>
              <a:rPr lang="en-US" sz="2400" dirty="0"/>
              <a:t>Within 5 years, 50% chance of developing DM in next 5 years</a:t>
            </a:r>
            <a:r>
              <a:rPr lang="en-US" sz="2133" dirty="0"/>
              <a:t>.</a:t>
            </a:r>
          </a:p>
        </p:txBody>
      </p:sp>
      <p:pic>
        <p:nvPicPr>
          <p:cNvPr id="55299" name="Picture 9" descr="C:\Documents and Settings\Owner\Local Settings\Temporary Internet Files\Content.IE5\PUKT6R4U\MP90044309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524000"/>
            <a:ext cx="3065337" cy="408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61483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rrowheads="1"/>
          </p:cNvSpPr>
          <p:nvPr>
            <p:ph type="title"/>
          </p:nvPr>
        </p:nvSpPr>
        <p:spPr>
          <a:xfrm>
            <a:off x="609600" y="152400"/>
            <a:ext cx="8077200" cy="1219200"/>
          </a:xfrm>
        </p:spPr>
        <p:txBody>
          <a:bodyPr>
            <a:normAutofit fontScale="90000"/>
          </a:bodyPr>
          <a:lstStyle/>
          <a:p>
            <a:pPr eaLnBrk="1" hangingPunct="1"/>
            <a:r>
              <a:rPr lang="en-US" dirty="0"/>
              <a:t>Postnatal Health: </a:t>
            </a:r>
            <a:br>
              <a:rPr lang="en-US" dirty="0"/>
            </a:br>
            <a:r>
              <a:rPr lang="en-US" dirty="0"/>
              <a:t>Maternal Behavior</a:t>
            </a:r>
          </a:p>
        </p:txBody>
      </p:sp>
      <p:sp>
        <p:nvSpPr>
          <p:cNvPr id="52227" name="Rectangle 3"/>
          <p:cNvSpPr>
            <a:spLocks noGrp="1" noRot="1" noChangeArrowheads="1"/>
          </p:cNvSpPr>
          <p:nvPr>
            <p:ph idx="1"/>
          </p:nvPr>
        </p:nvSpPr>
        <p:spPr>
          <a:xfrm>
            <a:off x="685800" y="1363133"/>
            <a:ext cx="6739467" cy="4673600"/>
          </a:xfrm>
        </p:spPr>
        <p:txBody>
          <a:bodyPr>
            <a:normAutofit fontScale="92500"/>
          </a:bodyPr>
          <a:lstStyle/>
          <a:p>
            <a:pPr>
              <a:defRPr/>
            </a:pPr>
            <a:r>
              <a:rPr lang="en-US" dirty="0"/>
              <a:t>Encourage breastfeeding for one year </a:t>
            </a:r>
          </a:p>
          <a:p>
            <a:pPr lvl="1">
              <a:defRPr/>
            </a:pPr>
            <a:r>
              <a:rPr lang="en-US" dirty="0"/>
              <a:t>(25% of women achieving this goal)</a:t>
            </a:r>
          </a:p>
          <a:p>
            <a:pPr>
              <a:defRPr/>
            </a:pPr>
            <a:r>
              <a:rPr lang="en-US" dirty="0"/>
              <a:t>Screening 6-12 weeks post partum using non-pregnant OGTT criteria (50%)</a:t>
            </a:r>
          </a:p>
          <a:p>
            <a:pPr>
              <a:defRPr/>
            </a:pPr>
            <a:r>
              <a:rPr lang="en-US" dirty="0"/>
              <a:t>Repeat at 3 </a:t>
            </a:r>
            <a:r>
              <a:rPr lang="en-US" dirty="0" err="1"/>
              <a:t>yr</a:t>
            </a:r>
            <a:r>
              <a:rPr lang="en-US" dirty="0"/>
              <a:t> intervals or signs of DM</a:t>
            </a:r>
          </a:p>
          <a:p>
            <a:pPr>
              <a:defRPr/>
            </a:pPr>
            <a:r>
              <a:rPr lang="en-US" dirty="0"/>
              <a:t>Encourage weight control and exercise</a:t>
            </a:r>
          </a:p>
          <a:p>
            <a:pPr>
              <a:defRPr/>
            </a:pPr>
            <a:r>
              <a:rPr lang="en-US" dirty="0"/>
              <a:t>Make sure connected with health care </a:t>
            </a:r>
          </a:p>
          <a:p>
            <a:pPr>
              <a:defRPr/>
            </a:pPr>
            <a:r>
              <a:rPr lang="en-US" dirty="0"/>
              <a:t>Preconception counseling</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3810000"/>
            <a:ext cx="1828800" cy="2282324"/>
          </a:xfrm>
          <a:prstGeom prst="rect">
            <a:avLst/>
          </a:prstGeom>
        </p:spPr>
      </p:pic>
    </p:spTree>
    <p:custDataLst>
      <p:tags r:id="rId1"/>
    </p:custDataLst>
    <p:extLst>
      <p:ext uri="{BB962C8B-B14F-4D97-AF65-F5344CB8AC3E}">
        <p14:creationId xmlns:p14="http://schemas.microsoft.com/office/powerpoint/2010/main" val="1255221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 Metformin therapy</a:t>
            </a:r>
          </a:p>
        </p:txBody>
      </p:sp>
      <p:sp>
        <p:nvSpPr>
          <p:cNvPr id="3" name="Content Placeholder 2"/>
          <p:cNvSpPr>
            <a:spLocks noGrp="1"/>
          </p:cNvSpPr>
          <p:nvPr>
            <p:ph idx="1"/>
          </p:nvPr>
        </p:nvSpPr>
        <p:spPr/>
        <p:txBody>
          <a:bodyPr/>
          <a:lstStyle/>
          <a:p>
            <a:r>
              <a:rPr lang="en-US" dirty="0"/>
              <a:t>For women with </a:t>
            </a:r>
            <a:r>
              <a:rPr lang="en-US" dirty="0" err="1"/>
              <a:t>PreDiabetes</a:t>
            </a:r>
            <a:r>
              <a:rPr lang="en-US" dirty="0"/>
              <a:t> and History of GDM</a:t>
            </a:r>
          </a:p>
        </p:txBody>
      </p:sp>
      <p:pic>
        <p:nvPicPr>
          <p:cNvPr id="4" name="Picture 3"/>
          <p:cNvPicPr>
            <a:picLocks noChangeAspect="1"/>
          </p:cNvPicPr>
          <p:nvPr/>
        </p:nvPicPr>
        <p:blipFill>
          <a:blip r:embed="rId3"/>
          <a:stretch>
            <a:fillRect/>
          </a:stretch>
        </p:blipFill>
        <p:spPr>
          <a:xfrm>
            <a:off x="2438399" y="2133600"/>
            <a:ext cx="4461933" cy="2895600"/>
          </a:xfrm>
          <a:prstGeom prst="rect">
            <a:avLst/>
          </a:prstGeom>
        </p:spPr>
      </p:pic>
    </p:spTree>
    <p:custDataLst>
      <p:tags r:id="rId1"/>
    </p:custDataLst>
    <p:extLst>
      <p:ext uri="{BB962C8B-B14F-4D97-AF65-F5344CB8AC3E}">
        <p14:creationId xmlns:p14="http://schemas.microsoft.com/office/powerpoint/2010/main" val="465271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4498" name="Rectangle 2"/>
          <p:cNvSpPr>
            <a:spLocks noGrp="1" noChangeArrowheads="1"/>
          </p:cNvSpPr>
          <p:nvPr>
            <p:ph type="title"/>
          </p:nvPr>
        </p:nvSpPr>
        <p:spPr>
          <a:xfrm>
            <a:off x="228600" y="228600"/>
            <a:ext cx="8229600" cy="979488"/>
          </a:xfrm>
        </p:spPr>
        <p:txBody>
          <a:bodyPr>
            <a:normAutofit fontScale="90000"/>
          </a:bodyPr>
          <a:lstStyle/>
          <a:p>
            <a:pPr eaLnBrk="1" hangingPunct="1">
              <a:defRPr/>
            </a:pPr>
            <a:r>
              <a:rPr lang="en-US" dirty="0" err="1"/>
              <a:t>Biguanides</a:t>
            </a:r>
            <a:r>
              <a:rPr lang="en-US" dirty="0"/>
              <a:t> – Metformin (Glucophage)</a:t>
            </a:r>
          </a:p>
        </p:txBody>
      </p:sp>
      <p:sp>
        <p:nvSpPr>
          <p:cNvPr id="1514499" name="Rectangle 3"/>
          <p:cNvSpPr>
            <a:spLocks noGrp="1" noChangeArrowheads="1"/>
          </p:cNvSpPr>
          <p:nvPr>
            <p:ph type="body" idx="1"/>
          </p:nvPr>
        </p:nvSpPr>
        <p:spPr>
          <a:xfrm>
            <a:off x="419100" y="1208088"/>
            <a:ext cx="7848600" cy="5562600"/>
          </a:xfrm>
        </p:spPr>
        <p:txBody>
          <a:bodyPr/>
          <a:lstStyle/>
          <a:p>
            <a:pPr eaLnBrk="1" hangingPunct="1">
              <a:defRPr/>
            </a:pPr>
            <a:r>
              <a:rPr lang="en-US" b="1" dirty="0"/>
              <a:t>Action:</a:t>
            </a:r>
            <a:r>
              <a:rPr lang="en-US" dirty="0"/>
              <a:t> decrease hepatic glucose (glycogen)</a:t>
            </a:r>
          </a:p>
          <a:p>
            <a:pPr eaLnBrk="1" hangingPunct="1">
              <a:defRPr/>
            </a:pPr>
            <a:r>
              <a:rPr lang="en-US" b="1" dirty="0"/>
              <a:t>Names:</a:t>
            </a:r>
          </a:p>
          <a:p>
            <a:pPr lvl="1" eaLnBrk="1" hangingPunct="1">
              <a:defRPr/>
            </a:pPr>
            <a:r>
              <a:rPr lang="en-US" sz="3200" dirty="0"/>
              <a:t>Metformin (Glucophage)</a:t>
            </a:r>
          </a:p>
          <a:p>
            <a:pPr lvl="2" eaLnBrk="1" hangingPunct="1">
              <a:defRPr/>
            </a:pPr>
            <a:r>
              <a:rPr lang="en-US" sz="2800" dirty="0"/>
              <a:t>Starting dose: 500 BID, max 2500mg daily</a:t>
            </a:r>
          </a:p>
          <a:p>
            <a:pPr lvl="1" eaLnBrk="1" hangingPunct="1">
              <a:defRPr/>
            </a:pPr>
            <a:r>
              <a:rPr lang="en-US" dirty="0"/>
              <a:t>Metformin extended release (3 different versions) </a:t>
            </a:r>
          </a:p>
          <a:p>
            <a:pPr lvl="2" eaLnBrk="1" hangingPunct="1">
              <a:defRPr/>
            </a:pPr>
            <a:r>
              <a:rPr lang="en-US" sz="2800" dirty="0"/>
              <a:t>Starting dose 500mg at dinner, max dose 2000 to 2500 mg daily </a:t>
            </a:r>
          </a:p>
          <a:p>
            <a:pPr lvl="1" eaLnBrk="1" hangingPunct="1">
              <a:defRPr/>
            </a:pPr>
            <a:r>
              <a:rPr lang="en-US" b="1" dirty="0"/>
              <a:t>Efficacy:</a:t>
            </a:r>
          </a:p>
          <a:p>
            <a:pPr lvl="2" eaLnBrk="1" hangingPunct="1">
              <a:defRPr/>
            </a:pPr>
            <a:r>
              <a:rPr lang="en-US" sz="2600" dirty="0"/>
              <a:t>Decrease fasting plasma glucose 60-70 mg/dl  </a:t>
            </a:r>
          </a:p>
          <a:p>
            <a:pPr lvl="2" eaLnBrk="1" hangingPunct="1">
              <a:defRPr/>
            </a:pPr>
            <a:r>
              <a:rPr lang="en-US" sz="2600" dirty="0"/>
              <a:t>Reduce A1C 1.0-2.0%</a:t>
            </a:r>
          </a:p>
        </p:txBody>
      </p:sp>
    </p:spTree>
    <p:custDataLst>
      <p:tags r:id="rId1"/>
    </p:custDataLst>
    <p:extLst>
      <p:ext uri="{BB962C8B-B14F-4D97-AF65-F5344CB8AC3E}">
        <p14:creationId xmlns:p14="http://schemas.microsoft.com/office/powerpoint/2010/main" val="1256110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14499">
                                            <p:txEl>
                                              <p:pRg st="0" end="0"/>
                                            </p:txEl>
                                          </p:spTgt>
                                        </p:tgtEl>
                                        <p:attrNameLst>
                                          <p:attrName>style.visibility</p:attrName>
                                        </p:attrNameLst>
                                      </p:cBhvr>
                                      <p:to>
                                        <p:strVal val="visible"/>
                                      </p:to>
                                    </p:set>
                                    <p:animEffect transition="in" filter="wipe(up)">
                                      <p:cBhvr>
                                        <p:cTn id="7" dur="500"/>
                                        <p:tgtEl>
                                          <p:spTgt spid="15144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14499">
                                            <p:txEl>
                                              <p:pRg st="1" end="1"/>
                                            </p:txEl>
                                          </p:spTgt>
                                        </p:tgtEl>
                                        <p:attrNameLst>
                                          <p:attrName>style.visibility</p:attrName>
                                        </p:attrNameLst>
                                      </p:cBhvr>
                                      <p:to>
                                        <p:strVal val="visible"/>
                                      </p:to>
                                    </p:set>
                                    <p:animEffect transition="in" filter="wipe(up)">
                                      <p:cBhvr>
                                        <p:cTn id="12" dur="500"/>
                                        <p:tgtEl>
                                          <p:spTgt spid="1514499">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14499">
                                            <p:txEl>
                                              <p:pRg st="2" end="2"/>
                                            </p:txEl>
                                          </p:spTgt>
                                        </p:tgtEl>
                                        <p:attrNameLst>
                                          <p:attrName>style.visibility</p:attrName>
                                        </p:attrNameLst>
                                      </p:cBhvr>
                                      <p:to>
                                        <p:strVal val="visible"/>
                                      </p:to>
                                    </p:set>
                                    <p:animEffect transition="in" filter="wipe(up)">
                                      <p:cBhvr>
                                        <p:cTn id="15" dur="500"/>
                                        <p:tgtEl>
                                          <p:spTgt spid="1514499">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14499">
                                            <p:txEl>
                                              <p:pRg st="3" end="3"/>
                                            </p:txEl>
                                          </p:spTgt>
                                        </p:tgtEl>
                                        <p:attrNameLst>
                                          <p:attrName>style.visibility</p:attrName>
                                        </p:attrNameLst>
                                      </p:cBhvr>
                                      <p:to>
                                        <p:strVal val="visible"/>
                                      </p:to>
                                    </p:set>
                                    <p:animEffect transition="in" filter="wipe(up)">
                                      <p:cBhvr>
                                        <p:cTn id="18" dur="500"/>
                                        <p:tgtEl>
                                          <p:spTgt spid="1514499">
                                            <p:txEl>
                                              <p:pRg st="3" end="3"/>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514499">
                                            <p:txEl>
                                              <p:pRg st="4" end="4"/>
                                            </p:txEl>
                                          </p:spTgt>
                                        </p:tgtEl>
                                        <p:attrNameLst>
                                          <p:attrName>style.visibility</p:attrName>
                                        </p:attrNameLst>
                                      </p:cBhvr>
                                      <p:to>
                                        <p:strVal val="visible"/>
                                      </p:to>
                                    </p:set>
                                    <p:animEffect transition="in" filter="wipe(up)">
                                      <p:cBhvr>
                                        <p:cTn id="21" dur="500"/>
                                        <p:tgtEl>
                                          <p:spTgt spid="1514499">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14499">
                                            <p:txEl>
                                              <p:pRg st="5" end="5"/>
                                            </p:txEl>
                                          </p:spTgt>
                                        </p:tgtEl>
                                        <p:attrNameLst>
                                          <p:attrName>style.visibility</p:attrName>
                                        </p:attrNameLst>
                                      </p:cBhvr>
                                      <p:to>
                                        <p:strVal val="visible"/>
                                      </p:to>
                                    </p:set>
                                    <p:animEffect transition="in" filter="wipe(up)">
                                      <p:cBhvr>
                                        <p:cTn id="24" dur="500"/>
                                        <p:tgtEl>
                                          <p:spTgt spid="1514499">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514499">
                                            <p:txEl>
                                              <p:pRg st="6" end="6"/>
                                            </p:txEl>
                                          </p:spTgt>
                                        </p:tgtEl>
                                        <p:attrNameLst>
                                          <p:attrName>style.visibility</p:attrName>
                                        </p:attrNameLst>
                                      </p:cBhvr>
                                      <p:to>
                                        <p:strVal val="visible"/>
                                      </p:to>
                                    </p:set>
                                    <p:animEffect transition="in" filter="wipe(up)">
                                      <p:cBhvr>
                                        <p:cTn id="27" dur="500"/>
                                        <p:tgtEl>
                                          <p:spTgt spid="1514499">
                                            <p:txEl>
                                              <p:pRg st="6" end="6"/>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14499">
                                            <p:txEl>
                                              <p:pRg st="7" end="7"/>
                                            </p:txEl>
                                          </p:spTgt>
                                        </p:tgtEl>
                                        <p:attrNameLst>
                                          <p:attrName>style.visibility</p:attrName>
                                        </p:attrNameLst>
                                      </p:cBhvr>
                                      <p:to>
                                        <p:strVal val="visible"/>
                                      </p:to>
                                    </p:set>
                                    <p:animEffect transition="in" filter="wipe(up)">
                                      <p:cBhvr>
                                        <p:cTn id="30" dur="500"/>
                                        <p:tgtEl>
                                          <p:spTgt spid="1514499">
                                            <p:txEl>
                                              <p:pRg st="7" end="7"/>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514499">
                                            <p:txEl>
                                              <p:pRg st="8" end="8"/>
                                            </p:txEl>
                                          </p:spTgt>
                                        </p:tgtEl>
                                        <p:attrNameLst>
                                          <p:attrName>style.visibility</p:attrName>
                                        </p:attrNameLst>
                                      </p:cBhvr>
                                      <p:to>
                                        <p:strVal val="visible"/>
                                      </p:to>
                                    </p:set>
                                    <p:animEffect transition="in" filter="wipe(up)">
                                      <p:cBhvr>
                                        <p:cTn id="33" dur="500"/>
                                        <p:tgtEl>
                                          <p:spTgt spid="151449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4499"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6546" name="Rectangle 2"/>
          <p:cNvSpPr>
            <a:spLocks noGrp="1" noChangeArrowheads="1"/>
          </p:cNvSpPr>
          <p:nvPr>
            <p:ph type="title"/>
          </p:nvPr>
        </p:nvSpPr>
        <p:spPr>
          <a:xfrm>
            <a:off x="457200" y="228600"/>
            <a:ext cx="8229600" cy="914400"/>
          </a:xfrm>
        </p:spPr>
        <p:txBody>
          <a:bodyPr>
            <a:normAutofit/>
          </a:bodyPr>
          <a:lstStyle/>
          <a:p>
            <a:pPr eaLnBrk="1" hangingPunct="1">
              <a:defRPr/>
            </a:pPr>
            <a:r>
              <a:rPr lang="en-US" sz="4800" dirty="0" err="1"/>
              <a:t>Biguanides</a:t>
            </a:r>
            <a:r>
              <a:rPr lang="en-US" dirty="0"/>
              <a:t> - Metformin</a:t>
            </a:r>
          </a:p>
        </p:txBody>
      </p:sp>
      <p:sp>
        <p:nvSpPr>
          <p:cNvPr id="1516547" name="Rectangle 3"/>
          <p:cNvSpPr>
            <a:spLocks noGrp="1" noChangeArrowheads="1"/>
          </p:cNvSpPr>
          <p:nvPr>
            <p:ph type="body" idx="1"/>
          </p:nvPr>
        </p:nvSpPr>
        <p:spPr>
          <a:xfrm>
            <a:off x="457200" y="1219200"/>
            <a:ext cx="8229600" cy="5334000"/>
          </a:xfrm>
        </p:spPr>
        <p:txBody>
          <a:bodyPr>
            <a:normAutofit/>
          </a:bodyPr>
          <a:lstStyle/>
          <a:p>
            <a:pPr eaLnBrk="1" hangingPunct="1">
              <a:lnSpc>
                <a:spcPct val="90000"/>
              </a:lnSpc>
              <a:defRPr/>
            </a:pPr>
            <a:r>
              <a:rPr lang="en-US" sz="3600" dirty="0"/>
              <a:t>Benefits</a:t>
            </a:r>
          </a:p>
          <a:p>
            <a:pPr lvl="1" eaLnBrk="1" hangingPunct="1">
              <a:lnSpc>
                <a:spcPct val="90000"/>
              </a:lnSpc>
              <a:defRPr/>
            </a:pPr>
            <a:r>
              <a:rPr lang="en-US" sz="3000" dirty="0"/>
              <a:t>Decrease LDL cholesterol and triglycerides</a:t>
            </a:r>
          </a:p>
          <a:p>
            <a:pPr lvl="1" eaLnBrk="1" hangingPunct="1">
              <a:lnSpc>
                <a:spcPct val="90000"/>
              </a:lnSpc>
              <a:defRPr/>
            </a:pPr>
            <a:r>
              <a:rPr lang="en-US" sz="3000" dirty="0"/>
              <a:t>No weight gain, possible modest weight loss</a:t>
            </a:r>
          </a:p>
          <a:p>
            <a:pPr lvl="1" eaLnBrk="1" hangingPunct="1">
              <a:lnSpc>
                <a:spcPct val="90000"/>
              </a:lnSpc>
              <a:defRPr/>
            </a:pPr>
            <a:r>
              <a:rPr lang="en-US" sz="3000" dirty="0"/>
              <a:t>Cancer protective?</a:t>
            </a:r>
          </a:p>
          <a:p>
            <a:pPr>
              <a:lnSpc>
                <a:spcPct val="90000"/>
              </a:lnSpc>
              <a:defRPr/>
            </a:pPr>
            <a:r>
              <a:rPr lang="en-US" sz="3600" dirty="0"/>
              <a:t>Concerns</a:t>
            </a:r>
          </a:p>
          <a:p>
            <a:pPr lvl="1" eaLnBrk="1" hangingPunct="1">
              <a:lnSpc>
                <a:spcPct val="90000"/>
              </a:lnSpc>
              <a:defRPr/>
            </a:pPr>
            <a:r>
              <a:rPr lang="en-US" sz="3000" dirty="0"/>
              <a:t>Diarrhea and abdominal discomfort – Use XR </a:t>
            </a:r>
            <a:r>
              <a:rPr lang="en-US" sz="3000" dirty="0">
                <a:solidFill>
                  <a:srgbClr val="C00000"/>
                </a:solidFill>
              </a:rPr>
              <a:t>(may see pill shell in stool – okay)</a:t>
            </a:r>
          </a:p>
          <a:p>
            <a:pPr lvl="1" eaLnBrk="1" hangingPunct="1">
              <a:lnSpc>
                <a:spcPct val="90000"/>
              </a:lnSpc>
              <a:defRPr/>
            </a:pPr>
            <a:r>
              <a:rPr lang="en-US" sz="3000" dirty="0"/>
              <a:t>Lactic acidosis if improperly prescribed</a:t>
            </a:r>
          </a:p>
          <a:p>
            <a:pPr lvl="1" eaLnBrk="1" hangingPunct="1">
              <a:lnSpc>
                <a:spcPct val="90000"/>
              </a:lnSpc>
              <a:defRPr/>
            </a:pPr>
            <a:r>
              <a:rPr lang="en-US" sz="3000" dirty="0"/>
              <a:t>Watch for B12 deficiency</a:t>
            </a:r>
          </a:p>
          <a:p>
            <a:pPr lvl="1">
              <a:lnSpc>
                <a:spcPct val="90000"/>
              </a:lnSpc>
              <a:defRPr/>
            </a:pPr>
            <a:r>
              <a:rPr lang="en-US" sz="2400" dirty="0">
                <a:solidFill>
                  <a:srgbClr val="C00000"/>
                </a:solidFill>
              </a:rPr>
              <a:t>Hold before and 48 hours after IV contrast dye studies. </a:t>
            </a:r>
            <a:r>
              <a:rPr lang="en-US" sz="2400" dirty="0"/>
              <a:t>Resume when kidney function adequate.</a:t>
            </a:r>
          </a:p>
          <a:p>
            <a:pPr lvl="1" eaLnBrk="1" hangingPunct="1">
              <a:lnSpc>
                <a:spcPct val="90000"/>
              </a:lnSpc>
              <a:defRPr/>
            </a:pPr>
            <a:endParaRPr lang="en-US" sz="3200" dirty="0">
              <a:solidFill>
                <a:srgbClr val="FFFFFF"/>
              </a:solidFill>
            </a:endParaRPr>
          </a:p>
        </p:txBody>
      </p:sp>
    </p:spTree>
    <p:custDataLst>
      <p:tags r:id="rId1"/>
    </p:custDataLst>
    <p:extLst>
      <p:ext uri="{BB962C8B-B14F-4D97-AF65-F5344CB8AC3E}">
        <p14:creationId xmlns:p14="http://schemas.microsoft.com/office/powerpoint/2010/main" val="613708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16547">
                                            <p:txEl>
                                              <p:pRg st="0" end="0"/>
                                            </p:txEl>
                                          </p:spTgt>
                                        </p:tgtEl>
                                        <p:attrNameLst>
                                          <p:attrName>style.visibility</p:attrName>
                                        </p:attrNameLst>
                                      </p:cBhvr>
                                      <p:to>
                                        <p:strVal val="visible"/>
                                      </p:to>
                                    </p:set>
                                    <p:animEffect transition="in" filter="wipe(up)">
                                      <p:cBhvr>
                                        <p:cTn id="7" dur="500"/>
                                        <p:tgtEl>
                                          <p:spTgt spid="1516547">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516547">
                                            <p:txEl>
                                              <p:pRg st="1" end="1"/>
                                            </p:txEl>
                                          </p:spTgt>
                                        </p:tgtEl>
                                        <p:attrNameLst>
                                          <p:attrName>style.visibility</p:attrName>
                                        </p:attrNameLst>
                                      </p:cBhvr>
                                      <p:to>
                                        <p:strVal val="visible"/>
                                      </p:to>
                                    </p:set>
                                    <p:animEffect transition="in" filter="wipe(up)">
                                      <p:cBhvr>
                                        <p:cTn id="10" dur="500"/>
                                        <p:tgtEl>
                                          <p:spTgt spid="1516547">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516547">
                                            <p:txEl>
                                              <p:pRg st="2" end="2"/>
                                            </p:txEl>
                                          </p:spTgt>
                                        </p:tgtEl>
                                        <p:attrNameLst>
                                          <p:attrName>style.visibility</p:attrName>
                                        </p:attrNameLst>
                                      </p:cBhvr>
                                      <p:to>
                                        <p:strVal val="visible"/>
                                      </p:to>
                                    </p:set>
                                    <p:animEffect transition="in" filter="wipe(up)">
                                      <p:cBhvr>
                                        <p:cTn id="13" dur="500"/>
                                        <p:tgtEl>
                                          <p:spTgt spid="1516547">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516547">
                                            <p:txEl>
                                              <p:pRg st="3" end="3"/>
                                            </p:txEl>
                                          </p:spTgt>
                                        </p:tgtEl>
                                        <p:attrNameLst>
                                          <p:attrName>style.visibility</p:attrName>
                                        </p:attrNameLst>
                                      </p:cBhvr>
                                      <p:to>
                                        <p:strVal val="visible"/>
                                      </p:to>
                                    </p:set>
                                    <p:animEffect transition="in" filter="wipe(up)">
                                      <p:cBhvr>
                                        <p:cTn id="16" dur="500"/>
                                        <p:tgtEl>
                                          <p:spTgt spid="1516547">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516547">
                                            <p:txEl>
                                              <p:pRg st="4" end="4"/>
                                            </p:txEl>
                                          </p:spTgt>
                                        </p:tgtEl>
                                        <p:attrNameLst>
                                          <p:attrName>style.visibility</p:attrName>
                                        </p:attrNameLst>
                                      </p:cBhvr>
                                      <p:to>
                                        <p:strVal val="visible"/>
                                      </p:to>
                                    </p:set>
                                    <p:animEffect transition="in" filter="wipe(up)">
                                      <p:cBhvr>
                                        <p:cTn id="21" dur="500"/>
                                        <p:tgtEl>
                                          <p:spTgt spid="1516547">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16547">
                                            <p:txEl>
                                              <p:pRg st="5" end="5"/>
                                            </p:txEl>
                                          </p:spTgt>
                                        </p:tgtEl>
                                        <p:attrNameLst>
                                          <p:attrName>style.visibility</p:attrName>
                                        </p:attrNameLst>
                                      </p:cBhvr>
                                      <p:to>
                                        <p:strVal val="visible"/>
                                      </p:to>
                                    </p:set>
                                    <p:animEffect transition="in" filter="wipe(up)">
                                      <p:cBhvr>
                                        <p:cTn id="24" dur="500"/>
                                        <p:tgtEl>
                                          <p:spTgt spid="1516547">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516547">
                                            <p:txEl>
                                              <p:pRg st="6" end="6"/>
                                            </p:txEl>
                                          </p:spTgt>
                                        </p:tgtEl>
                                        <p:attrNameLst>
                                          <p:attrName>style.visibility</p:attrName>
                                        </p:attrNameLst>
                                      </p:cBhvr>
                                      <p:to>
                                        <p:strVal val="visible"/>
                                      </p:to>
                                    </p:set>
                                    <p:animEffect transition="in" filter="wipe(up)">
                                      <p:cBhvr>
                                        <p:cTn id="27" dur="500"/>
                                        <p:tgtEl>
                                          <p:spTgt spid="1516547">
                                            <p:txEl>
                                              <p:pRg st="6" end="6"/>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16547">
                                            <p:txEl>
                                              <p:pRg st="7" end="7"/>
                                            </p:txEl>
                                          </p:spTgt>
                                        </p:tgtEl>
                                        <p:attrNameLst>
                                          <p:attrName>style.visibility</p:attrName>
                                        </p:attrNameLst>
                                      </p:cBhvr>
                                      <p:to>
                                        <p:strVal val="visible"/>
                                      </p:to>
                                    </p:set>
                                    <p:animEffect transition="in" filter="wipe(up)">
                                      <p:cBhvr>
                                        <p:cTn id="30" dur="500"/>
                                        <p:tgtEl>
                                          <p:spTgt spid="1516547">
                                            <p:txEl>
                                              <p:pRg st="7" end="7"/>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516547">
                                            <p:txEl>
                                              <p:pRg st="8" end="8"/>
                                            </p:txEl>
                                          </p:spTgt>
                                        </p:tgtEl>
                                        <p:attrNameLst>
                                          <p:attrName>style.visibility</p:attrName>
                                        </p:attrNameLst>
                                      </p:cBhvr>
                                      <p:to>
                                        <p:strVal val="visible"/>
                                      </p:to>
                                    </p:set>
                                    <p:animEffect transition="in" filter="wipe(up)">
                                      <p:cBhvr>
                                        <p:cTn id="33" dur="500"/>
                                        <p:tgtEl>
                                          <p:spTgt spid="151654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6547"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Metformin – New GFR Guidelines</a:t>
            </a:r>
          </a:p>
        </p:txBody>
      </p:sp>
      <p:pic>
        <p:nvPicPr>
          <p:cNvPr id="6" name="Content Placeholder 5"/>
          <p:cNvPicPr>
            <a:picLocks noGrp="1" noChangeAspect="1"/>
          </p:cNvPicPr>
          <p:nvPr>
            <p:ph sz="quarter" idx="1"/>
          </p:nvPr>
        </p:nvPicPr>
        <p:blipFill>
          <a:blip r:embed="rId2"/>
          <a:stretch>
            <a:fillRect/>
          </a:stretch>
        </p:blipFill>
        <p:spPr>
          <a:xfrm>
            <a:off x="457200" y="1108364"/>
            <a:ext cx="8229600" cy="3257692"/>
          </a:xfrm>
          <a:prstGeom prst="rect">
            <a:avLst/>
          </a:prstGeom>
        </p:spPr>
      </p:pic>
      <p:pic>
        <p:nvPicPr>
          <p:cNvPr id="8" name="Picture 7"/>
          <p:cNvPicPr>
            <a:picLocks noChangeAspect="1"/>
          </p:cNvPicPr>
          <p:nvPr/>
        </p:nvPicPr>
        <p:blipFill>
          <a:blip r:embed="rId3"/>
          <a:stretch>
            <a:fillRect/>
          </a:stretch>
        </p:blipFill>
        <p:spPr>
          <a:xfrm>
            <a:off x="325395" y="3657600"/>
            <a:ext cx="5006236" cy="2585768"/>
          </a:xfrm>
          <a:prstGeom prst="rect">
            <a:avLst/>
          </a:prstGeom>
        </p:spPr>
      </p:pic>
      <p:sp>
        <p:nvSpPr>
          <p:cNvPr id="3" name="TextBox 2"/>
          <p:cNvSpPr txBox="1"/>
          <p:nvPr/>
        </p:nvSpPr>
        <p:spPr>
          <a:xfrm>
            <a:off x="5410200" y="4724400"/>
            <a:ext cx="3429000" cy="923330"/>
          </a:xfrm>
          <a:prstGeom prst="rect">
            <a:avLst/>
          </a:prstGeom>
          <a:noFill/>
        </p:spPr>
        <p:txBody>
          <a:bodyPr wrap="square" rtlCol="0">
            <a:spAutoFit/>
          </a:bodyPr>
          <a:lstStyle/>
          <a:p>
            <a:r>
              <a:rPr lang="en-US" dirty="0" err="1"/>
              <a:t>Biguanide</a:t>
            </a:r>
            <a:r>
              <a:rPr lang="en-US" dirty="0"/>
              <a:t> derived from:</a:t>
            </a:r>
          </a:p>
          <a:p>
            <a:r>
              <a:rPr lang="en-US" dirty="0"/>
              <a:t>Goat’s Rue </a:t>
            </a:r>
            <a:r>
              <a:rPr lang="en-US" i="1" dirty="0" err="1"/>
              <a:t>Galega</a:t>
            </a:r>
            <a:r>
              <a:rPr lang="en-US" i="1" dirty="0"/>
              <a:t> officinalis</a:t>
            </a:r>
            <a:r>
              <a:rPr lang="en-US" dirty="0"/>
              <a:t>,</a:t>
            </a:r>
          </a:p>
          <a:p>
            <a:r>
              <a:rPr lang="en-US" dirty="0"/>
              <a:t>French Lilac</a:t>
            </a:r>
          </a:p>
        </p:txBody>
      </p:sp>
    </p:spTree>
    <p:extLst>
      <p:ext uri="{BB962C8B-B14F-4D97-AF65-F5344CB8AC3E}">
        <p14:creationId xmlns:p14="http://schemas.microsoft.com/office/powerpoint/2010/main" val="2303103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457200" y="381000"/>
            <a:ext cx="8229600" cy="762000"/>
          </a:xfrm>
        </p:spPr>
        <p:txBody>
          <a:bodyPr>
            <a:normAutofit/>
          </a:bodyPr>
          <a:lstStyle/>
          <a:p>
            <a:r>
              <a:rPr lang="en-US" sz="4000" dirty="0"/>
              <a:t>Other Causes of Hyperglycemia</a:t>
            </a:r>
          </a:p>
        </p:txBody>
      </p:sp>
      <p:sp>
        <p:nvSpPr>
          <p:cNvPr id="3" name="Content Placeholder 2"/>
          <p:cNvSpPr>
            <a:spLocks noGrp="1"/>
          </p:cNvSpPr>
          <p:nvPr>
            <p:ph sz="half" idx="1"/>
          </p:nvPr>
        </p:nvSpPr>
        <p:spPr>
          <a:xfrm>
            <a:off x="490182" y="1752600"/>
            <a:ext cx="3810000" cy="4800600"/>
          </a:xfrm>
        </p:spPr>
        <p:txBody>
          <a:bodyPr/>
          <a:lstStyle/>
          <a:p>
            <a:pPr lvl="1">
              <a:defRPr/>
            </a:pPr>
            <a:r>
              <a:rPr lang="en-US" sz="3200" dirty="0"/>
              <a:t>Steroids</a:t>
            </a:r>
          </a:p>
          <a:p>
            <a:pPr lvl="1">
              <a:defRPr/>
            </a:pPr>
            <a:r>
              <a:rPr lang="en-US" sz="3200" dirty="0"/>
              <a:t>Agent Orange</a:t>
            </a:r>
          </a:p>
          <a:p>
            <a:pPr lvl="1">
              <a:defRPr/>
            </a:pPr>
            <a:r>
              <a:rPr lang="en-US" sz="3200" dirty="0"/>
              <a:t>Tube feedings / TPN</a:t>
            </a:r>
          </a:p>
          <a:p>
            <a:pPr lvl="1">
              <a:defRPr/>
            </a:pPr>
            <a:r>
              <a:rPr lang="en-US" sz="3200" dirty="0"/>
              <a:t>Transplant medications</a:t>
            </a:r>
          </a:p>
          <a:p>
            <a:pPr lvl="1">
              <a:defRPr/>
            </a:pPr>
            <a:r>
              <a:rPr lang="en-US" sz="3200" dirty="0"/>
              <a:t>Cystic Fibrosis</a:t>
            </a:r>
          </a:p>
        </p:txBody>
      </p:sp>
      <p:sp>
        <p:nvSpPr>
          <p:cNvPr id="4" name="Content Placeholder 3"/>
          <p:cNvSpPr>
            <a:spLocks noGrp="1"/>
          </p:cNvSpPr>
          <p:nvPr>
            <p:ph sz="half" idx="2"/>
          </p:nvPr>
        </p:nvSpPr>
        <p:spPr>
          <a:xfrm>
            <a:off x="4267200" y="1752600"/>
            <a:ext cx="3733800" cy="4191000"/>
          </a:xfrm>
          <a:ln w="76200">
            <a:solidFill>
              <a:srgbClr val="92D050"/>
            </a:solidFill>
          </a:ln>
        </p:spPr>
        <p:txBody>
          <a:bodyPr/>
          <a:lstStyle/>
          <a:p>
            <a:pPr marL="457200" lvl="1" indent="0">
              <a:buFont typeface="Wingdings" pitchFamily="2" charset="2"/>
              <a:buNone/>
              <a:defRPr/>
            </a:pPr>
            <a:r>
              <a:rPr lang="en-US" sz="3200" dirty="0"/>
              <a:t>Regardless of cause, requires treatment</a:t>
            </a:r>
          </a:p>
          <a:p>
            <a:pPr lvl="2">
              <a:defRPr/>
            </a:pPr>
            <a:r>
              <a:rPr lang="en-US" sz="2800" dirty="0"/>
              <a:t>Insulin always works</a:t>
            </a:r>
          </a:p>
          <a:p>
            <a:pPr lvl="2">
              <a:defRPr/>
            </a:pPr>
            <a:r>
              <a:rPr lang="en-US" sz="2800" dirty="0"/>
              <a:t>Sign of pancreatic malfunction</a:t>
            </a:r>
          </a:p>
          <a:p>
            <a:pPr>
              <a:defRPr/>
            </a:pPr>
            <a:endParaRPr lang="en-US" dirty="0"/>
          </a:p>
        </p:txBody>
      </p:sp>
    </p:spTree>
    <p:custDataLst>
      <p:tags r:id="rId1"/>
    </p:custDataLst>
    <p:extLst>
      <p:ext uri="{BB962C8B-B14F-4D97-AF65-F5344CB8AC3E}">
        <p14:creationId xmlns:p14="http://schemas.microsoft.com/office/powerpoint/2010/main" val="283919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5602" name="Group 500"/>
          <p:cNvGrpSpPr>
            <a:grpSpLocks/>
          </p:cNvGrpSpPr>
          <p:nvPr/>
        </p:nvGrpSpPr>
        <p:grpSpPr bwMode="auto">
          <a:xfrm>
            <a:off x="0" y="1828800"/>
            <a:ext cx="4495800" cy="3590925"/>
            <a:chOff x="0" y="1152"/>
            <a:chExt cx="2832" cy="2262"/>
          </a:xfrm>
        </p:grpSpPr>
        <p:sp>
          <p:nvSpPr>
            <p:cNvPr id="25728" name="AutoShape 377"/>
            <p:cNvSpPr>
              <a:spLocks noChangeAspect="1" noChangeArrowheads="1" noTextEdit="1"/>
            </p:cNvSpPr>
            <p:nvPr/>
          </p:nvSpPr>
          <p:spPr bwMode="auto">
            <a:xfrm>
              <a:off x="0" y="1152"/>
              <a:ext cx="2826" cy="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29" name="Rectangle 379"/>
            <p:cNvSpPr>
              <a:spLocks noChangeArrowheads="1"/>
            </p:cNvSpPr>
            <p:nvPr/>
          </p:nvSpPr>
          <p:spPr bwMode="auto">
            <a:xfrm>
              <a:off x="0" y="1152"/>
              <a:ext cx="2832" cy="2262"/>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Garamond" panose="02020404030301010803" pitchFamily="18" charset="0"/>
                <a:cs typeface="Arial" panose="020B0604020202020204" pitchFamily="34" charset="0"/>
              </a:endParaRPr>
            </a:p>
          </p:txBody>
        </p:sp>
        <p:sp>
          <p:nvSpPr>
            <p:cNvPr id="25730" name="Rectangle 380"/>
            <p:cNvSpPr>
              <a:spLocks noChangeArrowheads="1"/>
            </p:cNvSpPr>
            <p:nvPr/>
          </p:nvSpPr>
          <p:spPr bwMode="auto">
            <a:xfrm>
              <a:off x="36" y="1188"/>
              <a:ext cx="2760" cy="2184"/>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Garamond" panose="02020404030301010803" pitchFamily="18" charset="0"/>
                <a:cs typeface="Arial" panose="020B0604020202020204" pitchFamily="34" charset="0"/>
              </a:endParaRPr>
            </a:p>
          </p:txBody>
        </p:sp>
        <p:sp>
          <p:nvSpPr>
            <p:cNvPr id="25731" name="Freeform 381"/>
            <p:cNvSpPr>
              <a:spLocks/>
            </p:cNvSpPr>
            <p:nvPr/>
          </p:nvSpPr>
          <p:spPr bwMode="auto">
            <a:xfrm>
              <a:off x="1848" y="2490"/>
              <a:ext cx="192" cy="312"/>
            </a:xfrm>
            <a:custGeom>
              <a:avLst/>
              <a:gdLst>
                <a:gd name="T0" fmla="*/ 192 w 192"/>
                <a:gd name="T1" fmla="*/ 246 h 312"/>
                <a:gd name="T2" fmla="*/ 54 w 192"/>
                <a:gd name="T3" fmla="*/ 258 h 312"/>
                <a:gd name="T4" fmla="*/ 54 w 192"/>
                <a:gd name="T5" fmla="*/ 270 h 312"/>
                <a:gd name="T6" fmla="*/ 66 w 192"/>
                <a:gd name="T7" fmla="*/ 282 h 312"/>
                <a:gd name="T8" fmla="*/ 66 w 192"/>
                <a:gd name="T9" fmla="*/ 300 h 312"/>
                <a:gd name="T10" fmla="*/ 36 w 192"/>
                <a:gd name="T11" fmla="*/ 312 h 312"/>
                <a:gd name="T12" fmla="*/ 48 w 192"/>
                <a:gd name="T13" fmla="*/ 306 h 312"/>
                <a:gd name="T14" fmla="*/ 30 w 192"/>
                <a:gd name="T15" fmla="*/ 276 h 312"/>
                <a:gd name="T16" fmla="*/ 24 w 192"/>
                <a:gd name="T17" fmla="*/ 306 h 312"/>
                <a:gd name="T18" fmla="*/ 12 w 192"/>
                <a:gd name="T19" fmla="*/ 300 h 312"/>
                <a:gd name="T20" fmla="*/ 12 w 192"/>
                <a:gd name="T21" fmla="*/ 282 h 312"/>
                <a:gd name="T22" fmla="*/ 0 w 192"/>
                <a:gd name="T23" fmla="*/ 210 h 312"/>
                <a:gd name="T24" fmla="*/ 0 w 192"/>
                <a:gd name="T25" fmla="*/ 6 h 312"/>
                <a:gd name="T26" fmla="*/ 132 w 192"/>
                <a:gd name="T27" fmla="*/ 0 h 312"/>
                <a:gd name="T28" fmla="*/ 168 w 192"/>
                <a:gd name="T29" fmla="*/ 132 h 312"/>
                <a:gd name="T30" fmla="*/ 192 w 192"/>
                <a:gd name="T31" fmla="*/ 168 h 312"/>
                <a:gd name="T32" fmla="*/ 180 w 192"/>
                <a:gd name="T33" fmla="*/ 192 h 312"/>
                <a:gd name="T34" fmla="*/ 192 w 192"/>
                <a:gd name="T35" fmla="*/ 246 h 3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92"/>
                <a:gd name="T55" fmla="*/ 0 h 312"/>
                <a:gd name="T56" fmla="*/ 192 w 192"/>
                <a:gd name="T57" fmla="*/ 312 h 3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92" h="312">
                  <a:moveTo>
                    <a:pt x="192" y="246"/>
                  </a:moveTo>
                  <a:lnTo>
                    <a:pt x="54" y="258"/>
                  </a:lnTo>
                  <a:lnTo>
                    <a:pt x="54" y="270"/>
                  </a:lnTo>
                  <a:lnTo>
                    <a:pt x="66" y="282"/>
                  </a:lnTo>
                  <a:lnTo>
                    <a:pt x="66" y="300"/>
                  </a:lnTo>
                  <a:lnTo>
                    <a:pt x="36" y="312"/>
                  </a:lnTo>
                  <a:lnTo>
                    <a:pt x="48" y="306"/>
                  </a:lnTo>
                  <a:lnTo>
                    <a:pt x="30" y="276"/>
                  </a:lnTo>
                  <a:lnTo>
                    <a:pt x="24" y="306"/>
                  </a:lnTo>
                  <a:lnTo>
                    <a:pt x="12" y="300"/>
                  </a:lnTo>
                  <a:lnTo>
                    <a:pt x="12" y="282"/>
                  </a:lnTo>
                  <a:lnTo>
                    <a:pt x="0" y="210"/>
                  </a:lnTo>
                  <a:lnTo>
                    <a:pt x="0" y="6"/>
                  </a:lnTo>
                  <a:lnTo>
                    <a:pt x="132" y="0"/>
                  </a:lnTo>
                  <a:lnTo>
                    <a:pt x="168" y="132"/>
                  </a:lnTo>
                  <a:lnTo>
                    <a:pt x="192" y="168"/>
                  </a:lnTo>
                  <a:lnTo>
                    <a:pt x="180" y="192"/>
                  </a:lnTo>
                  <a:lnTo>
                    <a:pt x="192" y="246"/>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32" name="Freeform 382"/>
            <p:cNvSpPr>
              <a:spLocks/>
            </p:cNvSpPr>
            <p:nvPr/>
          </p:nvSpPr>
          <p:spPr bwMode="auto">
            <a:xfrm>
              <a:off x="1848" y="2490"/>
              <a:ext cx="192" cy="312"/>
            </a:xfrm>
            <a:custGeom>
              <a:avLst/>
              <a:gdLst>
                <a:gd name="T0" fmla="*/ 192 w 192"/>
                <a:gd name="T1" fmla="*/ 246 h 312"/>
                <a:gd name="T2" fmla="*/ 54 w 192"/>
                <a:gd name="T3" fmla="*/ 258 h 312"/>
                <a:gd name="T4" fmla="*/ 54 w 192"/>
                <a:gd name="T5" fmla="*/ 270 h 312"/>
                <a:gd name="T6" fmla="*/ 66 w 192"/>
                <a:gd name="T7" fmla="*/ 282 h 312"/>
                <a:gd name="T8" fmla="*/ 66 w 192"/>
                <a:gd name="T9" fmla="*/ 300 h 312"/>
                <a:gd name="T10" fmla="*/ 36 w 192"/>
                <a:gd name="T11" fmla="*/ 312 h 312"/>
                <a:gd name="T12" fmla="*/ 48 w 192"/>
                <a:gd name="T13" fmla="*/ 306 h 312"/>
                <a:gd name="T14" fmla="*/ 30 w 192"/>
                <a:gd name="T15" fmla="*/ 276 h 312"/>
                <a:gd name="T16" fmla="*/ 24 w 192"/>
                <a:gd name="T17" fmla="*/ 306 h 312"/>
                <a:gd name="T18" fmla="*/ 12 w 192"/>
                <a:gd name="T19" fmla="*/ 300 h 312"/>
                <a:gd name="T20" fmla="*/ 12 w 192"/>
                <a:gd name="T21" fmla="*/ 282 h 312"/>
                <a:gd name="T22" fmla="*/ 0 w 192"/>
                <a:gd name="T23" fmla="*/ 210 h 312"/>
                <a:gd name="T24" fmla="*/ 0 w 192"/>
                <a:gd name="T25" fmla="*/ 6 h 312"/>
                <a:gd name="T26" fmla="*/ 132 w 192"/>
                <a:gd name="T27" fmla="*/ 0 h 312"/>
                <a:gd name="T28" fmla="*/ 168 w 192"/>
                <a:gd name="T29" fmla="*/ 132 h 312"/>
                <a:gd name="T30" fmla="*/ 192 w 192"/>
                <a:gd name="T31" fmla="*/ 168 h 312"/>
                <a:gd name="T32" fmla="*/ 180 w 192"/>
                <a:gd name="T33" fmla="*/ 192 h 312"/>
                <a:gd name="T34" fmla="*/ 192 w 192"/>
                <a:gd name="T35" fmla="*/ 246 h 312"/>
                <a:gd name="T36" fmla="*/ 192 w 192"/>
                <a:gd name="T37" fmla="*/ 252 h 3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2"/>
                <a:gd name="T58" fmla="*/ 0 h 312"/>
                <a:gd name="T59" fmla="*/ 192 w 192"/>
                <a:gd name="T60" fmla="*/ 312 h 3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2" h="312">
                  <a:moveTo>
                    <a:pt x="192" y="246"/>
                  </a:moveTo>
                  <a:lnTo>
                    <a:pt x="54" y="258"/>
                  </a:lnTo>
                  <a:lnTo>
                    <a:pt x="54" y="270"/>
                  </a:lnTo>
                  <a:lnTo>
                    <a:pt x="66" y="282"/>
                  </a:lnTo>
                  <a:lnTo>
                    <a:pt x="66" y="300"/>
                  </a:lnTo>
                  <a:lnTo>
                    <a:pt x="36" y="312"/>
                  </a:lnTo>
                  <a:lnTo>
                    <a:pt x="48" y="306"/>
                  </a:lnTo>
                  <a:lnTo>
                    <a:pt x="30" y="276"/>
                  </a:lnTo>
                  <a:lnTo>
                    <a:pt x="24" y="306"/>
                  </a:lnTo>
                  <a:lnTo>
                    <a:pt x="12" y="300"/>
                  </a:lnTo>
                  <a:lnTo>
                    <a:pt x="12" y="282"/>
                  </a:lnTo>
                  <a:lnTo>
                    <a:pt x="0" y="210"/>
                  </a:lnTo>
                  <a:lnTo>
                    <a:pt x="0" y="6"/>
                  </a:lnTo>
                  <a:lnTo>
                    <a:pt x="132" y="0"/>
                  </a:lnTo>
                  <a:lnTo>
                    <a:pt x="168" y="132"/>
                  </a:lnTo>
                  <a:lnTo>
                    <a:pt x="192" y="168"/>
                  </a:lnTo>
                  <a:lnTo>
                    <a:pt x="180" y="192"/>
                  </a:lnTo>
                  <a:lnTo>
                    <a:pt x="192" y="246"/>
                  </a:lnTo>
                  <a:lnTo>
                    <a:pt x="192" y="25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33" name="Freeform 383"/>
            <p:cNvSpPr>
              <a:spLocks/>
            </p:cNvSpPr>
            <p:nvPr/>
          </p:nvSpPr>
          <p:spPr bwMode="auto">
            <a:xfrm>
              <a:off x="84" y="2628"/>
              <a:ext cx="534" cy="468"/>
            </a:xfrm>
            <a:custGeom>
              <a:avLst/>
              <a:gdLst>
                <a:gd name="T0" fmla="*/ 6 w 534"/>
                <a:gd name="T1" fmla="*/ 264 h 468"/>
                <a:gd name="T2" fmla="*/ 6 w 534"/>
                <a:gd name="T3" fmla="*/ 270 h 468"/>
                <a:gd name="T4" fmla="*/ 30 w 534"/>
                <a:gd name="T5" fmla="*/ 294 h 468"/>
                <a:gd name="T6" fmla="*/ 24 w 534"/>
                <a:gd name="T7" fmla="*/ 324 h 468"/>
                <a:gd name="T8" fmla="*/ 60 w 534"/>
                <a:gd name="T9" fmla="*/ 300 h 468"/>
                <a:gd name="T10" fmla="*/ 42 w 534"/>
                <a:gd name="T11" fmla="*/ 360 h 468"/>
                <a:gd name="T12" fmla="*/ 84 w 534"/>
                <a:gd name="T13" fmla="*/ 378 h 468"/>
                <a:gd name="T14" fmla="*/ 96 w 534"/>
                <a:gd name="T15" fmla="*/ 372 h 468"/>
                <a:gd name="T16" fmla="*/ 96 w 534"/>
                <a:gd name="T17" fmla="*/ 408 h 468"/>
                <a:gd name="T18" fmla="*/ 54 w 534"/>
                <a:gd name="T19" fmla="*/ 450 h 468"/>
                <a:gd name="T20" fmla="*/ 0 w 534"/>
                <a:gd name="T21" fmla="*/ 468 h 468"/>
                <a:gd name="T22" fmla="*/ 60 w 534"/>
                <a:gd name="T23" fmla="*/ 450 h 468"/>
                <a:gd name="T24" fmla="*/ 78 w 534"/>
                <a:gd name="T25" fmla="*/ 444 h 468"/>
                <a:gd name="T26" fmla="*/ 90 w 534"/>
                <a:gd name="T27" fmla="*/ 438 h 468"/>
                <a:gd name="T28" fmla="*/ 168 w 534"/>
                <a:gd name="T29" fmla="*/ 372 h 468"/>
                <a:gd name="T30" fmla="*/ 204 w 534"/>
                <a:gd name="T31" fmla="*/ 306 h 468"/>
                <a:gd name="T32" fmla="*/ 210 w 534"/>
                <a:gd name="T33" fmla="*/ 300 h 468"/>
                <a:gd name="T34" fmla="*/ 216 w 534"/>
                <a:gd name="T35" fmla="*/ 306 h 468"/>
                <a:gd name="T36" fmla="*/ 198 w 534"/>
                <a:gd name="T37" fmla="*/ 318 h 468"/>
                <a:gd name="T38" fmla="*/ 204 w 534"/>
                <a:gd name="T39" fmla="*/ 348 h 468"/>
                <a:gd name="T40" fmla="*/ 210 w 534"/>
                <a:gd name="T41" fmla="*/ 360 h 468"/>
                <a:gd name="T42" fmla="*/ 234 w 534"/>
                <a:gd name="T43" fmla="*/ 342 h 468"/>
                <a:gd name="T44" fmla="*/ 246 w 534"/>
                <a:gd name="T45" fmla="*/ 318 h 468"/>
                <a:gd name="T46" fmla="*/ 258 w 534"/>
                <a:gd name="T47" fmla="*/ 318 h 468"/>
                <a:gd name="T48" fmla="*/ 354 w 534"/>
                <a:gd name="T49" fmla="*/ 342 h 468"/>
                <a:gd name="T50" fmla="*/ 372 w 534"/>
                <a:gd name="T51" fmla="*/ 336 h 468"/>
                <a:gd name="T52" fmla="*/ 378 w 534"/>
                <a:gd name="T53" fmla="*/ 354 h 468"/>
                <a:gd name="T54" fmla="*/ 384 w 534"/>
                <a:gd name="T55" fmla="*/ 360 h 468"/>
                <a:gd name="T56" fmla="*/ 420 w 534"/>
                <a:gd name="T57" fmla="*/ 366 h 468"/>
                <a:gd name="T58" fmla="*/ 432 w 534"/>
                <a:gd name="T59" fmla="*/ 372 h 468"/>
                <a:gd name="T60" fmla="*/ 438 w 534"/>
                <a:gd name="T61" fmla="*/ 366 h 468"/>
                <a:gd name="T62" fmla="*/ 498 w 534"/>
                <a:gd name="T63" fmla="*/ 414 h 468"/>
                <a:gd name="T64" fmla="*/ 510 w 534"/>
                <a:gd name="T65" fmla="*/ 414 h 468"/>
                <a:gd name="T66" fmla="*/ 534 w 534"/>
                <a:gd name="T67" fmla="*/ 444 h 468"/>
                <a:gd name="T68" fmla="*/ 492 w 534"/>
                <a:gd name="T69" fmla="*/ 408 h 468"/>
                <a:gd name="T70" fmla="*/ 396 w 534"/>
                <a:gd name="T71" fmla="*/ 360 h 468"/>
                <a:gd name="T72" fmla="*/ 378 w 534"/>
                <a:gd name="T73" fmla="*/ 336 h 468"/>
                <a:gd name="T74" fmla="*/ 342 w 534"/>
                <a:gd name="T75" fmla="*/ 324 h 468"/>
                <a:gd name="T76" fmla="*/ 204 w 534"/>
                <a:gd name="T77" fmla="*/ 30 h 468"/>
                <a:gd name="T78" fmla="*/ 174 w 534"/>
                <a:gd name="T79" fmla="*/ 18 h 468"/>
                <a:gd name="T80" fmla="*/ 48 w 534"/>
                <a:gd name="T81" fmla="*/ 66 h 468"/>
                <a:gd name="T82" fmla="*/ 96 w 534"/>
                <a:gd name="T83" fmla="*/ 120 h 468"/>
                <a:gd name="T84" fmla="*/ 90 w 534"/>
                <a:gd name="T85" fmla="*/ 126 h 468"/>
                <a:gd name="T86" fmla="*/ 84 w 534"/>
                <a:gd name="T87" fmla="*/ 150 h 468"/>
                <a:gd name="T88" fmla="*/ 72 w 534"/>
                <a:gd name="T89" fmla="*/ 126 h 468"/>
                <a:gd name="T90" fmla="*/ 12 w 534"/>
                <a:gd name="T91" fmla="*/ 138 h 468"/>
                <a:gd name="T92" fmla="*/ 24 w 534"/>
                <a:gd name="T93" fmla="*/ 156 h 468"/>
                <a:gd name="T94" fmla="*/ 66 w 534"/>
                <a:gd name="T95" fmla="*/ 186 h 468"/>
                <a:gd name="T96" fmla="*/ 90 w 534"/>
                <a:gd name="T97" fmla="*/ 186 h 468"/>
                <a:gd name="T98" fmla="*/ 84 w 534"/>
                <a:gd name="T99" fmla="*/ 222 h 4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34"/>
                <a:gd name="T151" fmla="*/ 0 h 468"/>
                <a:gd name="T152" fmla="*/ 534 w 534"/>
                <a:gd name="T153" fmla="*/ 468 h 4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34" h="468">
                  <a:moveTo>
                    <a:pt x="48" y="228"/>
                  </a:moveTo>
                  <a:lnTo>
                    <a:pt x="6" y="264"/>
                  </a:lnTo>
                  <a:lnTo>
                    <a:pt x="18" y="264"/>
                  </a:lnTo>
                  <a:lnTo>
                    <a:pt x="6" y="270"/>
                  </a:lnTo>
                  <a:lnTo>
                    <a:pt x="12" y="282"/>
                  </a:lnTo>
                  <a:lnTo>
                    <a:pt x="30" y="294"/>
                  </a:lnTo>
                  <a:lnTo>
                    <a:pt x="18" y="306"/>
                  </a:lnTo>
                  <a:lnTo>
                    <a:pt x="24" y="324"/>
                  </a:lnTo>
                  <a:lnTo>
                    <a:pt x="36" y="330"/>
                  </a:lnTo>
                  <a:lnTo>
                    <a:pt x="60" y="300"/>
                  </a:lnTo>
                  <a:lnTo>
                    <a:pt x="54" y="348"/>
                  </a:lnTo>
                  <a:lnTo>
                    <a:pt x="42" y="360"/>
                  </a:lnTo>
                  <a:lnTo>
                    <a:pt x="72" y="348"/>
                  </a:lnTo>
                  <a:lnTo>
                    <a:pt x="84" y="378"/>
                  </a:lnTo>
                  <a:lnTo>
                    <a:pt x="96" y="360"/>
                  </a:lnTo>
                  <a:lnTo>
                    <a:pt x="96" y="372"/>
                  </a:lnTo>
                  <a:lnTo>
                    <a:pt x="120" y="360"/>
                  </a:lnTo>
                  <a:lnTo>
                    <a:pt x="96" y="408"/>
                  </a:lnTo>
                  <a:lnTo>
                    <a:pt x="60" y="432"/>
                  </a:lnTo>
                  <a:lnTo>
                    <a:pt x="54" y="450"/>
                  </a:lnTo>
                  <a:lnTo>
                    <a:pt x="30" y="444"/>
                  </a:lnTo>
                  <a:lnTo>
                    <a:pt x="0" y="468"/>
                  </a:lnTo>
                  <a:lnTo>
                    <a:pt x="30" y="450"/>
                  </a:lnTo>
                  <a:lnTo>
                    <a:pt x="60" y="450"/>
                  </a:lnTo>
                  <a:lnTo>
                    <a:pt x="60" y="456"/>
                  </a:lnTo>
                  <a:lnTo>
                    <a:pt x="78" y="444"/>
                  </a:lnTo>
                  <a:lnTo>
                    <a:pt x="72" y="432"/>
                  </a:lnTo>
                  <a:lnTo>
                    <a:pt x="90" y="438"/>
                  </a:lnTo>
                  <a:lnTo>
                    <a:pt x="156" y="390"/>
                  </a:lnTo>
                  <a:lnTo>
                    <a:pt x="168" y="372"/>
                  </a:lnTo>
                  <a:lnTo>
                    <a:pt x="156" y="354"/>
                  </a:lnTo>
                  <a:lnTo>
                    <a:pt x="204" y="306"/>
                  </a:lnTo>
                  <a:lnTo>
                    <a:pt x="216" y="276"/>
                  </a:lnTo>
                  <a:lnTo>
                    <a:pt x="210" y="300"/>
                  </a:lnTo>
                  <a:lnTo>
                    <a:pt x="228" y="294"/>
                  </a:lnTo>
                  <a:lnTo>
                    <a:pt x="216" y="306"/>
                  </a:lnTo>
                  <a:lnTo>
                    <a:pt x="228" y="318"/>
                  </a:lnTo>
                  <a:lnTo>
                    <a:pt x="198" y="318"/>
                  </a:lnTo>
                  <a:lnTo>
                    <a:pt x="192" y="348"/>
                  </a:lnTo>
                  <a:lnTo>
                    <a:pt x="204" y="348"/>
                  </a:lnTo>
                  <a:lnTo>
                    <a:pt x="192" y="366"/>
                  </a:lnTo>
                  <a:lnTo>
                    <a:pt x="210" y="360"/>
                  </a:lnTo>
                  <a:lnTo>
                    <a:pt x="222" y="336"/>
                  </a:lnTo>
                  <a:lnTo>
                    <a:pt x="234" y="342"/>
                  </a:lnTo>
                  <a:lnTo>
                    <a:pt x="246" y="306"/>
                  </a:lnTo>
                  <a:lnTo>
                    <a:pt x="246" y="318"/>
                  </a:lnTo>
                  <a:lnTo>
                    <a:pt x="264" y="306"/>
                  </a:lnTo>
                  <a:lnTo>
                    <a:pt x="258" y="318"/>
                  </a:lnTo>
                  <a:lnTo>
                    <a:pt x="300" y="342"/>
                  </a:lnTo>
                  <a:lnTo>
                    <a:pt x="354" y="342"/>
                  </a:lnTo>
                  <a:lnTo>
                    <a:pt x="360" y="330"/>
                  </a:lnTo>
                  <a:lnTo>
                    <a:pt x="372" y="336"/>
                  </a:lnTo>
                  <a:lnTo>
                    <a:pt x="360" y="348"/>
                  </a:lnTo>
                  <a:lnTo>
                    <a:pt x="378" y="354"/>
                  </a:lnTo>
                  <a:lnTo>
                    <a:pt x="384" y="336"/>
                  </a:lnTo>
                  <a:lnTo>
                    <a:pt x="384" y="360"/>
                  </a:lnTo>
                  <a:lnTo>
                    <a:pt x="408" y="378"/>
                  </a:lnTo>
                  <a:lnTo>
                    <a:pt x="420" y="366"/>
                  </a:lnTo>
                  <a:lnTo>
                    <a:pt x="402" y="354"/>
                  </a:lnTo>
                  <a:lnTo>
                    <a:pt x="432" y="372"/>
                  </a:lnTo>
                  <a:lnTo>
                    <a:pt x="420" y="336"/>
                  </a:lnTo>
                  <a:lnTo>
                    <a:pt x="438" y="366"/>
                  </a:lnTo>
                  <a:lnTo>
                    <a:pt x="462" y="396"/>
                  </a:lnTo>
                  <a:lnTo>
                    <a:pt x="498" y="414"/>
                  </a:lnTo>
                  <a:lnTo>
                    <a:pt x="498" y="438"/>
                  </a:lnTo>
                  <a:lnTo>
                    <a:pt x="510" y="414"/>
                  </a:lnTo>
                  <a:lnTo>
                    <a:pt x="522" y="450"/>
                  </a:lnTo>
                  <a:lnTo>
                    <a:pt x="534" y="444"/>
                  </a:lnTo>
                  <a:lnTo>
                    <a:pt x="528" y="414"/>
                  </a:lnTo>
                  <a:lnTo>
                    <a:pt x="492" y="408"/>
                  </a:lnTo>
                  <a:lnTo>
                    <a:pt x="420" y="330"/>
                  </a:lnTo>
                  <a:lnTo>
                    <a:pt x="396" y="360"/>
                  </a:lnTo>
                  <a:lnTo>
                    <a:pt x="390" y="336"/>
                  </a:lnTo>
                  <a:lnTo>
                    <a:pt x="378" y="336"/>
                  </a:lnTo>
                  <a:lnTo>
                    <a:pt x="366" y="324"/>
                  </a:lnTo>
                  <a:lnTo>
                    <a:pt x="342" y="324"/>
                  </a:lnTo>
                  <a:lnTo>
                    <a:pt x="306" y="48"/>
                  </a:lnTo>
                  <a:lnTo>
                    <a:pt x="204" y="30"/>
                  </a:lnTo>
                  <a:lnTo>
                    <a:pt x="174" y="6"/>
                  </a:lnTo>
                  <a:lnTo>
                    <a:pt x="174" y="18"/>
                  </a:lnTo>
                  <a:lnTo>
                    <a:pt x="162" y="0"/>
                  </a:lnTo>
                  <a:lnTo>
                    <a:pt x="48" y="66"/>
                  </a:lnTo>
                  <a:lnTo>
                    <a:pt x="72" y="114"/>
                  </a:lnTo>
                  <a:lnTo>
                    <a:pt x="96" y="120"/>
                  </a:lnTo>
                  <a:lnTo>
                    <a:pt x="114" y="138"/>
                  </a:lnTo>
                  <a:lnTo>
                    <a:pt x="90" y="126"/>
                  </a:lnTo>
                  <a:lnTo>
                    <a:pt x="96" y="144"/>
                  </a:lnTo>
                  <a:lnTo>
                    <a:pt x="84" y="150"/>
                  </a:lnTo>
                  <a:lnTo>
                    <a:pt x="66" y="144"/>
                  </a:lnTo>
                  <a:lnTo>
                    <a:pt x="72" y="126"/>
                  </a:lnTo>
                  <a:lnTo>
                    <a:pt x="60" y="126"/>
                  </a:lnTo>
                  <a:lnTo>
                    <a:pt x="12" y="138"/>
                  </a:lnTo>
                  <a:lnTo>
                    <a:pt x="36" y="156"/>
                  </a:lnTo>
                  <a:lnTo>
                    <a:pt x="24" y="156"/>
                  </a:lnTo>
                  <a:lnTo>
                    <a:pt x="30" y="174"/>
                  </a:lnTo>
                  <a:lnTo>
                    <a:pt x="66" y="186"/>
                  </a:lnTo>
                  <a:lnTo>
                    <a:pt x="66" y="198"/>
                  </a:lnTo>
                  <a:lnTo>
                    <a:pt x="90" y="186"/>
                  </a:lnTo>
                  <a:lnTo>
                    <a:pt x="84" y="192"/>
                  </a:lnTo>
                  <a:lnTo>
                    <a:pt x="84" y="222"/>
                  </a:lnTo>
                  <a:lnTo>
                    <a:pt x="48" y="228"/>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34" name="Freeform 384"/>
            <p:cNvSpPr>
              <a:spLocks/>
            </p:cNvSpPr>
            <p:nvPr/>
          </p:nvSpPr>
          <p:spPr bwMode="auto">
            <a:xfrm>
              <a:off x="84" y="2628"/>
              <a:ext cx="534" cy="468"/>
            </a:xfrm>
            <a:custGeom>
              <a:avLst/>
              <a:gdLst>
                <a:gd name="T0" fmla="*/ 6 w 534"/>
                <a:gd name="T1" fmla="*/ 264 h 468"/>
                <a:gd name="T2" fmla="*/ 6 w 534"/>
                <a:gd name="T3" fmla="*/ 270 h 468"/>
                <a:gd name="T4" fmla="*/ 30 w 534"/>
                <a:gd name="T5" fmla="*/ 294 h 468"/>
                <a:gd name="T6" fmla="*/ 24 w 534"/>
                <a:gd name="T7" fmla="*/ 324 h 468"/>
                <a:gd name="T8" fmla="*/ 60 w 534"/>
                <a:gd name="T9" fmla="*/ 300 h 468"/>
                <a:gd name="T10" fmla="*/ 42 w 534"/>
                <a:gd name="T11" fmla="*/ 360 h 468"/>
                <a:gd name="T12" fmla="*/ 84 w 534"/>
                <a:gd name="T13" fmla="*/ 378 h 468"/>
                <a:gd name="T14" fmla="*/ 96 w 534"/>
                <a:gd name="T15" fmla="*/ 372 h 468"/>
                <a:gd name="T16" fmla="*/ 96 w 534"/>
                <a:gd name="T17" fmla="*/ 408 h 468"/>
                <a:gd name="T18" fmla="*/ 54 w 534"/>
                <a:gd name="T19" fmla="*/ 450 h 468"/>
                <a:gd name="T20" fmla="*/ 0 w 534"/>
                <a:gd name="T21" fmla="*/ 468 h 468"/>
                <a:gd name="T22" fmla="*/ 60 w 534"/>
                <a:gd name="T23" fmla="*/ 450 h 468"/>
                <a:gd name="T24" fmla="*/ 78 w 534"/>
                <a:gd name="T25" fmla="*/ 444 h 468"/>
                <a:gd name="T26" fmla="*/ 90 w 534"/>
                <a:gd name="T27" fmla="*/ 438 h 468"/>
                <a:gd name="T28" fmla="*/ 168 w 534"/>
                <a:gd name="T29" fmla="*/ 372 h 468"/>
                <a:gd name="T30" fmla="*/ 204 w 534"/>
                <a:gd name="T31" fmla="*/ 306 h 468"/>
                <a:gd name="T32" fmla="*/ 210 w 534"/>
                <a:gd name="T33" fmla="*/ 300 h 468"/>
                <a:gd name="T34" fmla="*/ 216 w 534"/>
                <a:gd name="T35" fmla="*/ 306 h 468"/>
                <a:gd name="T36" fmla="*/ 198 w 534"/>
                <a:gd name="T37" fmla="*/ 318 h 468"/>
                <a:gd name="T38" fmla="*/ 204 w 534"/>
                <a:gd name="T39" fmla="*/ 348 h 468"/>
                <a:gd name="T40" fmla="*/ 210 w 534"/>
                <a:gd name="T41" fmla="*/ 360 h 468"/>
                <a:gd name="T42" fmla="*/ 234 w 534"/>
                <a:gd name="T43" fmla="*/ 342 h 468"/>
                <a:gd name="T44" fmla="*/ 246 w 534"/>
                <a:gd name="T45" fmla="*/ 318 h 468"/>
                <a:gd name="T46" fmla="*/ 258 w 534"/>
                <a:gd name="T47" fmla="*/ 318 h 468"/>
                <a:gd name="T48" fmla="*/ 354 w 534"/>
                <a:gd name="T49" fmla="*/ 342 h 468"/>
                <a:gd name="T50" fmla="*/ 372 w 534"/>
                <a:gd name="T51" fmla="*/ 336 h 468"/>
                <a:gd name="T52" fmla="*/ 378 w 534"/>
                <a:gd name="T53" fmla="*/ 354 h 468"/>
                <a:gd name="T54" fmla="*/ 384 w 534"/>
                <a:gd name="T55" fmla="*/ 360 h 468"/>
                <a:gd name="T56" fmla="*/ 420 w 534"/>
                <a:gd name="T57" fmla="*/ 366 h 468"/>
                <a:gd name="T58" fmla="*/ 432 w 534"/>
                <a:gd name="T59" fmla="*/ 372 h 468"/>
                <a:gd name="T60" fmla="*/ 438 w 534"/>
                <a:gd name="T61" fmla="*/ 366 h 468"/>
                <a:gd name="T62" fmla="*/ 498 w 534"/>
                <a:gd name="T63" fmla="*/ 414 h 468"/>
                <a:gd name="T64" fmla="*/ 510 w 534"/>
                <a:gd name="T65" fmla="*/ 414 h 468"/>
                <a:gd name="T66" fmla="*/ 534 w 534"/>
                <a:gd name="T67" fmla="*/ 444 h 468"/>
                <a:gd name="T68" fmla="*/ 492 w 534"/>
                <a:gd name="T69" fmla="*/ 408 h 468"/>
                <a:gd name="T70" fmla="*/ 396 w 534"/>
                <a:gd name="T71" fmla="*/ 360 h 468"/>
                <a:gd name="T72" fmla="*/ 378 w 534"/>
                <a:gd name="T73" fmla="*/ 336 h 468"/>
                <a:gd name="T74" fmla="*/ 342 w 534"/>
                <a:gd name="T75" fmla="*/ 324 h 468"/>
                <a:gd name="T76" fmla="*/ 204 w 534"/>
                <a:gd name="T77" fmla="*/ 30 h 468"/>
                <a:gd name="T78" fmla="*/ 174 w 534"/>
                <a:gd name="T79" fmla="*/ 18 h 468"/>
                <a:gd name="T80" fmla="*/ 48 w 534"/>
                <a:gd name="T81" fmla="*/ 66 h 468"/>
                <a:gd name="T82" fmla="*/ 96 w 534"/>
                <a:gd name="T83" fmla="*/ 120 h 468"/>
                <a:gd name="T84" fmla="*/ 90 w 534"/>
                <a:gd name="T85" fmla="*/ 126 h 468"/>
                <a:gd name="T86" fmla="*/ 84 w 534"/>
                <a:gd name="T87" fmla="*/ 150 h 468"/>
                <a:gd name="T88" fmla="*/ 72 w 534"/>
                <a:gd name="T89" fmla="*/ 126 h 468"/>
                <a:gd name="T90" fmla="*/ 12 w 534"/>
                <a:gd name="T91" fmla="*/ 138 h 468"/>
                <a:gd name="T92" fmla="*/ 24 w 534"/>
                <a:gd name="T93" fmla="*/ 156 h 468"/>
                <a:gd name="T94" fmla="*/ 66 w 534"/>
                <a:gd name="T95" fmla="*/ 186 h 468"/>
                <a:gd name="T96" fmla="*/ 90 w 534"/>
                <a:gd name="T97" fmla="*/ 186 h 468"/>
                <a:gd name="T98" fmla="*/ 84 w 534"/>
                <a:gd name="T99" fmla="*/ 222 h 468"/>
                <a:gd name="T100" fmla="*/ 48 w 534"/>
                <a:gd name="T101" fmla="*/ 234 h 46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34"/>
                <a:gd name="T154" fmla="*/ 0 h 468"/>
                <a:gd name="T155" fmla="*/ 534 w 534"/>
                <a:gd name="T156" fmla="*/ 468 h 46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34" h="468">
                  <a:moveTo>
                    <a:pt x="48" y="228"/>
                  </a:moveTo>
                  <a:lnTo>
                    <a:pt x="6" y="264"/>
                  </a:lnTo>
                  <a:lnTo>
                    <a:pt x="18" y="264"/>
                  </a:lnTo>
                  <a:lnTo>
                    <a:pt x="6" y="270"/>
                  </a:lnTo>
                  <a:lnTo>
                    <a:pt x="12" y="282"/>
                  </a:lnTo>
                  <a:lnTo>
                    <a:pt x="30" y="294"/>
                  </a:lnTo>
                  <a:lnTo>
                    <a:pt x="18" y="306"/>
                  </a:lnTo>
                  <a:lnTo>
                    <a:pt x="24" y="324"/>
                  </a:lnTo>
                  <a:lnTo>
                    <a:pt x="36" y="330"/>
                  </a:lnTo>
                  <a:lnTo>
                    <a:pt x="60" y="300"/>
                  </a:lnTo>
                  <a:lnTo>
                    <a:pt x="54" y="348"/>
                  </a:lnTo>
                  <a:lnTo>
                    <a:pt x="42" y="360"/>
                  </a:lnTo>
                  <a:lnTo>
                    <a:pt x="72" y="348"/>
                  </a:lnTo>
                  <a:lnTo>
                    <a:pt x="84" y="378"/>
                  </a:lnTo>
                  <a:lnTo>
                    <a:pt x="96" y="360"/>
                  </a:lnTo>
                  <a:lnTo>
                    <a:pt x="96" y="372"/>
                  </a:lnTo>
                  <a:lnTo>
                    <a:pt x="120" y="360"/>
                  </a:lnTo>
                  <a:lnTo>
                    <a:pt x="96" y="408"/>
                  </a:lnTo>
                  <a:lnTo>
                    <a:pt x="60" y="432"/>
                  </a:lnTo>
                  <a:lnTo>
                    <a:pt x="54" y="450"/>
                  </a:lnTo>
                  <a:lnTo>
                    <a:pt x="30" y="444"/>
                  </a:lnTo>
                  <a:lnTo>
                    <a:pt x="0" y="468"/>
                  </a:lnTo>
                  <a:lnTo>
                    <a:pt x="30" y="450"/>
                  </a:lnTo>
                  <a:lnTo>
                    <a:pt x="60" y="450"/>
                  </a:lnTo>
                  <a:lnTo>
                    <a:pt x="60" y="456"/>
                  </a:lnTo>
                  <a:lnTo>
                    <a:pt x="78" y="444"/>
                  </a:lnTo>
                  <a:lnTo>
                    <a:pt x="72" y="432"/>
                  </a:lnTo>
                  <a:lnTo>
                    <a:pt x="90" y="438"/>
                  </a:lnTo>
                  <a:lnTo>
                    <a:pt x="156" y="390"/>
                  </a:lnTo>
                  <a:lnTo>
                    <a:pt x="168" y="372"/>
                  </a:lnTo>
                  <a:lnTo>
                    <a:pt x="156" y="354"/>
                  </a:lnTo>
                  <a:lnTo>
                    <a:pt x="204" y="306"/>
                  </a:lnTo>
                  <a:lnTo>
                    <a:pt x="216" y="276"/>
                  </a:lnTo>
                  <a:lnTo>
                    <a:pt x="210" y="300"/>
                  </a:lnTo>
                  <a:lnTo>
                    <a:pt x="228" y="294"/>
                  </a:lnTo>
                  <a:lnTo>
                    <a:pt x="216" y="306"/>
                  </a:lnTo>
                  <a:lnTo>
                    <a:pt x="228" y="318"/>
                  </a:lnTo>
                  <a:lnTo>
                    <a:pt x="198" y="318"/>
                  </a:lnTo>
                  <a:lnTo>
                    <a:pt x="192" y="348"/>
                  </a:lnTo>
                  <a:lnTo>
                    <a:pt x="204" y="348"/>
                  </a:lnTo>
                  <a:lnTo>
                    <a:pt x="192" y="366"/>
                  </a:lnTo>
                  <a:lnTo>
                    <a:pt x="210" y="360"/>
                  </a:lnTo>
                  <a:lnTo>
                    <a:pt x="222" y="336"/>
                  </a:lnTo>
                  <a:lnTo>
                    <a:pt x="234" y="342"/>
                  </a:lnTo>
                  <a:lnTo>
                    <a:pt x="246" y="306"/>
                  </a:lnTo>
                  <a:lnTo>
                    <a:pt x="246" y="318"/>
                  </a:lnTo>
                  <a:lnTo>
                    <a:pt x="264" y="306"/>
                  </a:lnTo>
                  <a:lnTo>
                    <a:pt x="258" y="318"/>
                  </a:lnTo>
                  <a:lnTo>
                    <a:pt x="300" y="342"/>
                  </a:lnTo>
                  <a:lnTo>
                    <a:pt x="354" y="342"/>
                  </a:lnTo>
                  <a:lnTo>
                    <a:pt x="360" y="330"/>
                  </a:lnTo>
                  <a:lnTo>
                    <a:pt x="372" y="336"/>
                  </a:lnTo>
                  <a:lnTo>
                    <a:pt x="360" y="348"/>
                  </a:lnTo>
                  <a:lnTo>
                    <a:pt x="378" y="354"/>
                  </a:lnTo>
                  <a:lnTo>
                    <a:pt x="384" y="336"/>
                  </a:lnTo>
                  <a:lnTo>
                    <a:pt x="384" y="360"/>
                  </a:lnTo>
                  <a:lnTo>
                    <a:pt x="408" y="378"/>
                  </a:lnTo>
                  <a:lnTo>
                    <a:pt x="420" y="366"/>
                  </a:lnTo>
                  <a:lnTo>
                    <a:pt x="402" y="354"/>
                  </a:lnTo>
                  <a:lnTo>
                    <a:pt x="432" y="372"/>
                  </a:lnTo>
                  <a:lnTo>
                    <a:pt x="420" y="336"/>
                  </a:lnTo>
                  <a:lnTo>
                    <a:pt x="438" y="366"/>
                  </a:lnTo>
                  <a:lnTo>
                    <a:pt x="462" y="396"/>
                  </a:lnTo>
                  <a:lnTo>
                    <a:pt x="498" y="414"/>
                  </a:lnTo>
                  <a:lnTo>
                    <a:pt x="498" y="438"/>
                  </a:lnTo>
                  <a:lnTo>
                    <a:pt x="510" y="414"/>
                  </a:lnTo>
                  <a:lnTo>
                    <a:pt x="522" y="450"/>
                  </a:lnTo>
                  <a:lnTo>
                    <a:pt x="534" y="444"/>
                  </a:lnTo>
                  <a:lnTo>
                    <a:pt x="528" y="414"/>
                  </a:lnTo>
                  <a:lnTo>
                    <a:pt x="492" y="408"/>
                  </a:lnTo>
                  <a:lnTo>
                    <a:pt x="420" y="330"/>
                  </a:lnTo>
                  <a:lnTo>
                    <a:pt x="396" y="360"/>
                  </a:lnTo>
                  <a:lnTo>
                    <a:pt x="390" y="336"/>
                  </a:lnTo>
                  <a:lnTo>
                    <a:pt x="378" y="336"/>
                  </a:lnTo>
                  <a:lnTo>
                    <a:pt x="366" y="324"/>
                  </a:lnTo>
                  <a:lnTo>
                    <a:pt x="342" y="324"/>
                  </a:lnTo>
                  <a:lnTo>
                    <a:pt x="306" y="48"/>
                  </a:lnTo>
                  <a:lnTo>
                    <a:pt x="204" y="30"/>
                  </a:lnTo>
                  <a:lnTo>
                    <a:pt x="174" y="6"/>
                  </a:lnTo>
                  <a:lnTo>
                    <a:pt x="174" y="18"/>
                  </a:lnTo>
                  <a:lnTo>
                    <a:pt x="162" y="0"/>
                  </a:lnTo>
                  <a:lnTo>
                    <a:pt x="48" y="66"/>
                  </a:lnTo>
                  <a:lnTo>
                    <a:pt x="72" y="114"/>
                  </a:lnTo>
                  <a:lnTo>
                    <a:pt x="96" y="120"/>
                  </a:lnTo>
                  <a:lnTo>
                    <a:pt x="114" y="138"/>
                  </a:lnTo>
                  <a:lnTo>
                    <a:pt x="90" y="126"/>
                  </a:lnTo>
                  <a:lnTo>
                    <a:pt x="96" y="144"/>
                  </a:lnTo>
                  <a:lnTo>
                    <a:pt x="84" y="150"/>
                  </a:lnTo>
                  <a:lnTo>
                    <a:pt x="66" y="144"/>
                  </a:lnTo>
                  <a:lnTo>
                    <a:pt x="72" y="126"/>
                  </a:lnTo>
                  <a:lnTo>
                    <a:pt x="60" y="126"/>
                  </a:lnTo>
                  <a:lnTo>
                    <a:pt x="12" y="138"/>
                  </a:lnTo>
                  <a:lnTo>
                    <a:pt x="36" y="156"/>
                  </a:lnTo>
                  <a:lnTo>
                    <a:pt x="24" y="156"/>
                  </a:lnTo>
                  <a:lnTo>
                    <a:pt x="30" y="174"/>
                  </a:lnTo>
                  <a:lnTo>
                    <a:pt x="66" y="186"/>
                  </a:lnTo>
                  <a:lnTo>
                    <a:pt x="66" y="198"/>
                  </a:lnTo>
                  <a:lnTo>
                    <a:pt x="90" y="186"/>
                  </a:lnTo>
                  <a:lnTo>
                    <a:pt x="84" y="192"/>
                  </a:lnTo>
                  <a:lnTo>
                    <a:pt x="84" y="222"/>
                  </a:lnTo>
                  <a:lnTo>
                    <a:pt x="48" y="228"/>
                  </a:lnTo>
                  <a:lnTo>
                    <a:pt x="48" y="23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35" name="Freeform 385"/>
            <p:cNvSpPr>
              <a:spLocks/>
            </p:cNvSpPr>
            <p:nvPr/>
          </p:nvSpPr>
          <p:spPr bwMode="auto">
            <a:xfrm>
              <a:off x="432" y="2298"/>
              <a:ext cx="348" cy="402"/>
            </a:xfrm>
            <a:custGeom>
              <a:avLst/>
              <a:gdLst>
                <a:gd name="T0" fmla="*/ 294 w 348"/>
                <a:gd name="T1" fmla="*/ 402 h 402"/>
                <a:gd name="T2" fmla="*/ 186 w 348"/>
                <a:gd name="T3" fmla="*/ 384 h 402"/>
                <a:gd name="T4" fmla="*/ 0 w 348"/>
                <a:gd name="T5" fmla="*/ 276 h 402"/>
                <a:gd name="T6" fmla="*/ 6 w 348"/>
                <a:gd name="T7" fmla="*/ 264 h 402"/>
                <a:gd name="T8" fmla="*/ 12 w 348"/>
                <a:gd name="T9" fmla="*/ 264 h 402"/>
                <a:gd name="T10" fmla="*/ 24 w 348"/>
                <a:gd name="T11" fmla="*/ 258 h 402"/>
                <a:gd name="T12" fmla="*/ 18 w 348"/>
                <a:gd name="T13" fmla="*/ 228 h 402"/>
                <a:gd name="T14" fmla="*/ 30 w 348"/>
                <a:gd name="T15" fmla="*/ 210 h 402"/>
                <a:gd name="T16" fmla="*/ 36 w 348"/>
                <a:gd name="T17" fmla="*/ 186 h 402"/>
                <a:gd name="T18" fmla="*/ 60 w 348"/>
                <a:gd name="T19" fmla="*/ 174 h 402"/>
                <a:gd name="T20" fmla="*/ 42 w 348"/>
                <a:gd name="T21" fmla="*/ 120 h 402"/>
                <a:gd name="T22" fmla="*/ 42 w 348"/>
                <a:gd name="T23" fmla="*/ 114 h 402"/>
                <a:gd name="T24" fmla="*/ 48 w 348"/>
                <a:gd name="T25" fmla="*/ 54 h 402"/>
                <a:gd name="T26" fmla="*/ 60 w 348"/>
                <a:gd name="T27" fmla="*/ 48 h 402"/>
                <a:gd name="T28" fmla="*/ 78 w 348"/>
                <a:gd name="T29" fmla="*/ 60 h 402"/>
                <a:gd name="T30" fmla="*/ 96 w 348"/>
                <a:gd name="T31" fmla="*/ 0 h 402"/>
                <a:gd name="T32" fmla="*/ 348 w 348"/>
                <a:gd name="T33" fmla="*/ 42 h 402"/>
                <a:gd name="T34" fmla="*/ 306 w 348"/>
                <a:gd name="T35" fmla="*/ 330 h 402"/>
                <a:gd name="T36" fmla="*/ 294 w 348"/>
                <a:gd name="T37" fmla="*/ 402 h 4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8"/>
                <a:gd name="T58" fmla="*/ 0 h 402"/>
                <a:gd name="T59" fmla="*/ 348 w 348"/>
                <a:gd name="T60" fmla="*/ 402 h 40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8" h="402">
                  <a:moveTo>
                    <a:pt x="294" y="402"/>
                  </a:moveTo>
                  <a:lnTo>
                    <a:pt x="186" y="384"/>
                  </a:lnTo>
                  <a:lnTo>
                    <a:pt x="0" y="276"/>
                  </a:lnTo>
                  <a:lnTo>
                    <a:pt x="6" y="264"/>
                  </a:lnTo>
                  <a:lnTo>
                    <a:pt x="12" y="264"/>
                  </a:lnTo>
                  <a:lnTo>
                    <a:pt x="24" y="258"/>
                  </a:lnTo>
                  <a:lnTo>
                    <a:pt x="18" y="228"/>
                  </a:lnTo>
                  <a:lnTo>
                    <a:pt x="30" y="210"/>
                  </a:lnTo>
                  <a:lnTo>
                    <a:pt x="36" y="186"/>
                  </a:lnTo>
                  <a:lnTo>
                    <a:pt x="60" y="174"/>
                  </a:lnTo>
                  <a:lnTo>
                    <a:pt x="42" y="120"/>
                  </a:lnTo>
                  <a:lnTo>
                    <a:pt x="42" y="114"/>
                  </a:lnTo>
                  <a:lnTo>
                    <a:pt x="48" y="54"/>
                  </a:lnTo>
                  <a:lnTo>
                    <a:pt x="60" y="48"/>
                  </a:lnTo>
                  <a:lnTo>
                    <a:pt x="78" y="60"/>
                  </a:lnTo>
                  <a:lnTo>
                    <a:pt x="96" y="0"/>
                  </a:lnTo>
                  <a:lnTo>
                    <a:pt x="348" y="42"/>
                  </a:lnTo>
                  <a:lnTo>
                    <a:pt x="306" y="330"/>
                  </a:lnTo>
                  <a:lnTo>
                    <a:pt x="294" y="402"/>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36" name="Freeform 386"/>
            <p:cNvSpPr>
              <a:spLocks/>
            </p:cNvSpPr>
            <p:nvPr/>
          </p:nvSpPr>
          <p:spPr bwMode="auto">
            <a:xfrm>
              <a:off x="432" y="2298"/>
              <a:ext cx="348" cy="408"/>
            </a:xfrm>
            <a:custGeom>
              <a:avLst/>
              <a:gdLst>
                <a:gd name="T0" fmla="*/ 294 w 348"/>
                <a:gd name="T1" fmla="*/ 402 h 408"/>
                <a:gd name="T2" fmla="*/ 186 w 348"/>
                <a:gd name="T3" fmla="*/ 384 h 408"/>
                <a:gd name="T4" fmla="*/ 0 w 348"/>
                <a:gd name="T5" fmla="*/ 276 h 408"/>
                <a:gd name="T6" fmla="*/ 6 w 348"/>
                <a:gd name="T7" fmla="*/ 264 h 408"/>
                <a:gd name="T8" fmla="*/ 12 w 348"/>
                <a:gd name="T9" fmla="*/ 264 h 408"/>
                <a:gd name="T10" fmla="*/ 24 w 348"/>
                <a:gd name="T11" fmla="*/ 258 h 408"/>
                <a:gd name="T12" fmla="*/ 18 w 348"/>
                <a:gd name="T13" fmla="*/ 228 h 408"/>
                <a:gd name="T14" fmla="*/ 30 w 348"/>
                <a:gd name="T15" fmla="*/ 210 h 408"/>
                <a:gd name="T16" fmla="*/ 36 w 348"/>
                <a:gd name="T17" fmla="*/ 186 h 408"/>
                <a:gd name="T18" fmla="*/ 60 w 348"/>
                <a:gd name="T19" fmla="*/ 174 h 408"/>
                <a:gd name="T20" fmla="*/ 42 w 348"/>
                <a:gd name="T21" fmla="*/ 120 h 408"/>
                <a:gd name="T22" fmla="*/ 42 w 348"/>
                <a:gd name="T23" fmla="*/ 114 h 408"/>
                <a:gd name="T24" fmla="*/ 48 w 348"/>
                <a:gd name="T25" fmla="*/ 54 h 408"/>
                <a:gd name="T26" fmla="*/ 60 w 348"/>
                <a:gd name="T27" fmla="*/ 48 h 408"/>
                <a:gd name="T28" fmla="*/ 78 w 348"/>
                <a:gd name="T29" fmla="*/ 60 h 408"/>
                <a:gd name="T30" fmla="*/ 96 w 348"/>
                <a:gd name="T31" fmla="*/ 0 h 408"/>
                <a:gd name="T32" fmla="*/ 348 w 348"/>
                <a:gd name="T33" fmla="*/ 42 h 408"/>
                <a:gd name="T34" fmla="*/ 306 w 348"/>
                <a:gd name="T35" fmla="*/ 330 h 408"/>
                <a:gd name="T36" fmla="*/ 294 w 348"/>
                <a:gd name="T37" fmla="*/ 402 h 408"/>
                <a:gd name="T38" fmla="*/ 294 w 348"/>
                <a:gd name="T39" fmla="*/ 408 h 40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48"/>
                <a:gd name="T61" fmla="*/ 0 h 408"/>
                <a:gd name="T62" fmla="*/ 348 w 348"/>
                <a:gd name="T63" fmla="*/ 408 h 40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48" h="408">
                  <a:moveTo>
                    <a:pt x="294" y="402"/>
                  </a:moveTo>
                  <a:lnTo>
                    <a:pt x="186" y="384"/>
                  </a:lnTo>
                  <a:lnTo>
                    <a:pt x="0" y="276"/>
                  </a:lnTo>
                  <a:lnTo>
                    <a:pt x="6" y="264"/>
                  </a:lnTo>
                  <a:lnTo>
                    <a:pt x="12" y="264"/>
                  </a:lnTo>
                  <a:lnTo>
                    <a:pt x="24" y="258"/>
                  </a:lnTo>
                  <a:lnTo>
                    <a:pt x="18" y="228"/>
                  </a:lnTo>
                  <a:lnTo>
                    <a:pt x="30" y="210"/>
                  </a:lnTo>
                  <a:lnTo>
                    <a:pt x="36" y="186"/>
                  </a:lnTo>
                  <a:lnTo>
                    <a:pt x="60" y="174"/>
                  </a:lnTo>
                  <a:lnTo>
                    <a:pt x="42" y="120"/>
                  </a:lnTo>
                  <a:lnTo>
                    <a:pt x="42" y="114"/>
                  </a:lnTo>
                  <a:lnTo>
                    <a:pt x="48" y="54"/>
                  </a:lnTo>
                  <a:lnTo>
                    <a:pt x="60" y="48"/>
                  </a:lnTo>
                  <a:lnTo>
                    <a:pt x="78" y="60"/>
                  </a:lnTo>
                  <a:lnTo>
                    <a:pt x="96" y="0"/>
                  </a:lnTo>
                  <a:lnTo>
                    <a:pt x="348" y="42"/>
                  </a:lnTo>
                  <a:lnTo>
                    <a:pt x="306" y="330"/>
                  </a:lnTo>
                  <a:lnTo>
                    <a:pt x="294" y="402"/>
                  </a:lnTo>
                  <a:lnTo>
                    <a:pt x="294" y="40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37" name="Freeform 387"/>
            <p:cNvSpPr>
              <a:spLocks/>
            </p:cNvSpPr>
            <p:nvPr/>
          </p:nvSpPr>
          <p:spPr bwMode="auto">
            <a:xfrm>
              <a:off x="1512" y="2412"/>
              <a:ext cx="258" cy="228"/>
            </a:xfrm>
            <a:custGeom>
              <a:avLst/>
              <a:gdLst>
                <a:gd name="T0" fmla="*/ 186 w 258"/>
                <a:gd name="T1" fmla="*/ 228 h 228"/>
                <a:gd name="T2" fmla="*/ 30 w 258"/>
                <a:gd name="T3" fmla="*/ 228 h 228"/>
                <a:gd name="T4" fmla="*/ 30 w 258"/>
                <a:gd name="T5" fmla="*/ 192 h 228"/>
                <a:gd name="T6" fmla="*/ 6 w 258"/>
                <a:gd name="T7" fmla="*/ 186 h 228"/>
                <a:gd name="T8" fmla="*/ 12 w 258"/>
                <a:gd name="T9" fmla="*/ 78 h 228"/>
                <a:gd name="T10" fmla="*/ 0 w 258"/>
                <a:gd name="T11" fmla="*/ 6 h 228"/>
                <a:gd name="T12" fmla="*/ 228 w 258"/>
                <a:gd name="T13" fmla="*/ 0 h 228"/>
                <a:gd name="T14" fmla="*/ 234 w 258"/>
                <a:gd name="T15" fmla="*/ 12 h 228"/>
                <a:gd name="T16" fmla="*/ 216 w 258"/>
                <a:gd name="T17" fmla="*/ 30 h 228"/>
                <a:gd name="T18" fmla="*/ 258 w 258"/>
                <a:gd name="T19" fmla="*/ 30 h 228"/>
                <a:gd name="T20" fmla="*/ 240 w 258"/>
                <a:gd name="T21" fmla="*/ 48 h 228"/>
                <a:gd name="T22" fmla="*/ 246 w 258"/>
                <a:gd name="T23" fmla="*/ 60 h 228"/>
                <a:gd name="T24" fmla="*/ 228 w 258"/>
                <a:gd name="T25" fmla="*/ 66 h 228"/>
                <a:gd name="T26" fmla="*/ 240 w 258"/>
                <a:gd name="T27" fmla="*/ 84 h 228"/>
                <a:gd name="T28" fmla="*/ 228 w 258"/>
                <a:gd name="T29" fmla="*/ 96 h 228"/>
                <a:gd name="T30" fmla="*/ 216 w 258"/>
                <a:gd name="T31" fmla="*/ 108 h 228"/>
                <a:gd name="T32" fmla="*/ 216 w 258"/>
                <a:gd name="T33" fmla="*/ 132 h 228"/>
                <a:gd name="T34" fmla="*/ 186 w 258"/>
                <a:gd name="T35" fmla="*/ 162 h 228"/>
                <a:gd name="T36" fmla="*/ 192 w 258"/>
                <a:gd name="T37" fmla="*/ 180 h 228"/>
                <a:gd name="T38" fmla="*/ 180 w 258"/>
                <a:gd name="T39" fmla="*/ 180 h 228"/>
                <a:gd name="T40" fmla="*/ 180 w 258"/>
                <a:gd name="T41" fmla="*/ 198 h 228"/>
                <a:gd name="T42" fmla="*/ 192 w 258"/>
                <a:gd name="T43" fmla="*/ 198 h 228"/>
                <a:gd name="T44" fmla="*/ 186 w 258"/>
                <a:gd name="T45" fmla="*/ 204 h 228"/>
                <a:gd name="T46" fmla="*/ 192 w 258"/>
                <a:gd name="T47" fmla="*/ 210 h 228"/>
                <a:gd name="T48" fmla="*/ 186 w 258"/>
                <a:gd name="T49" fmla="*/ 222 h 228"/>
                <a:gd name="T50" fmla="*/ 186 w 258"/>
                <a:gd name="T51" fmla="*/ 228 h 2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58"/>
                <a:gd name="T79" fmla="*/ 0 h 228"/>
                <a:gd name="T80" fmla="*/ 258 w 258"/>
                <a:gd name="T81" fmla="*/ 228 h 2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58" h="228">
                  <a:moveTo>
                    <a:pt x="186" y="228"/>
                  </a:moveTo>
                  <a:lnTo>
                    <a:pt x="30" y="228"/>
                  </a:lnTo>
                  <a:lnTo>
                    <a:pt x="30" y="192"/>
                  </a:lnTo>
                  <a:lnTo>
                    <a:pt x="6" y="186"/>
                  </a:lnTo>
                  <a:lnTo>
                    <a:pt x="12" y="78"/>
                  </a:lnTo>
                  <a:lnTo>
                    <a:pt x="0" y="6"/>
                  </a:lnTo>
                  <a:lnTo>
                    <a:pt x="228" y="0"/>
                  </a:lnTo>
                  <a:lnTo>
                    <a:pt x="234" y="12"/>
                  </a:lnTo>
                  <a:lnTo>
                    <a:pt x="216" y="30"/>
                  </a:lnTo>
                  <a:lnTo>
                    <a:pt x="258" y="30"/>
                  </a:lnTo>
                  <a:lnTo>
                    <a:pt x="240" y="48"/>
                  </a:lnTo>
                  <a:lnTo>
                    <a:pt x="246" y="60"/>
                  </a:lnTo>
                  <a:lnTo>
                    <a:pt x="228" y="66"/>
                  </a:lnTo>
                  <a:lnTo>
                    <a:pt x="240" y="84"/>
                  </a:lnTo>
                  <a:lnTo>
                    <a:pt x="228" y="96"/>
                  </a:lnTo>
                  <a:lnTo>
                    <a:pt x="216" y="108"/>
                  </a:lnTo>
                  <a:lnTo>
                    <a:pt x="216" y="132"/>
                  </a:lnTo>
                  <a:lnTo>
                    <a:pt x="186" y="162"/>
                  </a:lnTo>
                  <a:lnTo>
                    <a:pt x="192" y="180"/>
                  </a:lnTo>
                  <a:lnTo>
                    <a:pt x="180" y="180"/>
                  </a:lnTo>
                  <a:lnTo>
                    <a:pt x="180" y="198"/>
                  </a:lnTo>
                  <a:lnTo>
                    <a:pt x="192" y="198"/>
                  </a:lnTo>
                  <a:lnTo>
                    <a:pt x="186" y="204"/>
                  </a:lnTo>
                  <a:lnTo>
                    <a:pt x="192" y="210"/>
                  </a:lnTo>
                  <a:lnTo>
                    <a:pt x="186" y="222"/>
                  </a:lnTo>
                  <a:lnTo>
                    <a:pt x="186" y="228"/>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38" name="Freeform 388"/>
            <p:cNvSpPr>
              <a:spLocks/>
            </p:cNvSpPr>
            <p:nvPr/>
          </p:nvSpPr>
          <p:spPr bwMode="auto">
            <a:xfrm>
              <a:off x="1512" y="2412"/>
              <a:ext cx="258" cy="234"/>
            </a:xfrm>
            <a:custGeom>
              <a:avLst/>
              <a:gdLst>
                <a:gd name="T0" fmla="*/ 186 w 258"/>
                <a:gd name="T1" fmla="*/ 228 h 234"/>
                <a:gd name="T2" fmla="*/ 30 w 258"/>
                <a:gd name="T3" fmla="*/ 228 h 234"/>
                <a:gd name="T4" fmla="*/ 30 w 258"/>
                <a:gd name="T5" fmla="*/ 192 h 234"/>
                <a:gd name="T6" fmla="*/ 6 w 258"/>
                <a:gd name="T7" fmla="*/ 186 h 234"/>
                <a:gd name="T8" fmla="*/ 12 w 258"/>
                <a:gd name="T9" fmla="*/ 78 h 234"/>
                <a:gd name="T10" fmla="*/ 0 w 258"/>
                <a:gd name="T11" fmla="*/ 6 h 234"/>
                <a:gd name="T12" fmla="*/ 228 w 258"/>
                <a:gd name="T13" fmla="*/ 0 h 234"/>
                <a:gd name="T14" fmla="*/ 234 w 258"/>
                <a:gd name="T15" fmla="*/ 12 h 234"/>
                <a:gd name="T16" fmla="*/ 216 w 258"/>
                <a:gd name="T17" fmla="*/ 30 h 234"/>
                <a:gd name="T18" fmla="*/ 258 w 258"/>
                <a:gd name="T19" fmla="*/ 30 h 234"/>
                <a:gd name="T20" fmla="*/ 240 w 258"/>
                <a:gd name="T21" fmla="*/ 48 h 234"/>
                <a:gd name="T22" fmla="*/ 246 w 258"/>
                <a:gd name="T23" fmla="*/ 60 h 234"/>
                <a:gd name="T24" fmla="*/ 228 w 258"/>
                <a:gd name="T25" fmla="*/ 66 h 234"/>
                <a:gd name="T26" fmla="*/ 240 w 258"/>
                <a:gd name="T27" fmla="*/ 84 h 234"/>
                <a:gd name="T28" fmla="*/ 228 w 258"/>
                <a:gd name="T29" fmla="*/ 96 h 234"/>
                <a:gd name="T30" fmla="*/ 216 w 258"/>
                <a:gd name="T31" fmla="*/ 108 h 234"/>
                <a:gd name="T32" fmla="*/ 216 w 258"/>
                <a:gd name="T33" fmla="*/ 132 h 234"/>
                <a:gd name="T34" fmla="*/ 186 w 258"/>
                <a:gd name="T35" fmla="*/ 162 h 234"/>
                <a:gd name="T36" fmla="*/ 192 w 258"/>
                <a:gd name="T37" fmla="*/ 180 h 234"/>
                <a:gd name="T38" fmla="*/ 180 w 258"/>
                <a:gd name="T39" fmla="*/ 180 h 234"/>
                <a:gd name="T40" fmla="*/ 180 w 258"/>
                <a:gd name="T41" fmla="*/ 198 h 234"/>
                <a:gd name="T42" fmla="*/ 192 w 258"/>
                <a:gd name="T43" fmla="*/ 198 h 234"/>
                <a:gd name="T44" fmla="*/ 186 w 258"/>
                <a:gd name="T45" fmla="*/ 204 h 234"/>
                <a:gd name="T46" fmla="*/ 192 w 258"/>
                <a:gd name="T47" fmla="*/ 210 h 234"/>
                <a:gd name="T48" fmla="*/ 186 w 258"/>
                <a:gd name="T49" fmla="*/ 222 h 234"/>
                <a:gd name="T50" fmla="*/ 186 w 258"/>
                <a:gd name="T51" fmla="*/ 228 h 234"/>
                <a:gd name="T52" fmla="*/ 186 w 258"/>
                <a:gd name="T53" fmla="*/ 234 h 23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58"/>
                <a:gd name="T82" fmla="*/ 0 h 234"/>
                <a:gd name="T83" fmla="*/ 258 w 258"/>
                <a:gd name="T84" fmla="*/ 234 h 23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58" h="234">
                  <a:moveTo>
                    <a:pt x="186" y="228"/>
                  </a:moveTo>
                  <a:lnTo>
                    <a:pt x="30" y="228"/>
                  </a:lnTo>
                  <a:lnTo>
                    <a:pt x="30" y="192"/>
                  </a:lnTo>
                  <a:lnTo>
                    <a:pt x="6" y="186"/>
                  </a:lnTo>
                  <a:lnTo>
                    <a:pt x="12" y="78"/>
                  </a:lnTo>
                  <a:lnTo>
                    <a:pt x="0" y="6"/>
                  </a:lnTo>
                  <a:lnTo>
                    <a:pt x="228" y="0"/>
                  </a:lnTo>
                  <a:lnTo>
                    <a:pt x="234" y="12"/>
                  </a:lnTo>
                  <a:lnTo>
                    <a:pt x="216" y="30"/>
                  </a:lnTo>
                  <a:lnTo>
                    <a:pt x="258" y="30"/>
                  </a:lnTo>
                  <a:lnTo>
                    <a:pt x="240" y="48"/>
                  </a:lnTo>
                  <a:lnTo>
                    <a:pt x="246" y="60"/>
                  </a:lnTo>
                  <a:lnTo>
                    <a:pt x="228" y="66"/>
                  </a:lnTo>
                  <a:lnTo>
                    <a:pt x="240" y="84"/>
                  </a:lnTo>
                  <a:lnTo>
                    <a:pt x="228" y="96"/>
                  </a:lnTo>
                  <a:lnTo>
                    <a:pt x="216" y="108"/>
                  </a:lnTo>
                  <a:lnTo>
                    <a:pt x="216" y="132"/>
                  </a:lnTo>
                  <a:lnTo>
                    <a:pt x="186" y="162"/>
                  </a:lnTo>
                  <a:lnTo>
                    <a:pt x="192" y="180"/>
                  </a:lnTo>
                  <a:lnTo>
                    <a:pt x="180" y="180"/>
                  </a:lnTo>
                  <a:lnTo>
                    <a:pt x="180" y="198"/>
                  </a:lnTo>
                  <a:lnTo>
                    <a:pt x="192" y="198"/>
                  </a:lnTo>
                  <a:lnTo>
                    <a:pt x="186" y="204"/>
                  </a:lnTo>
                  <a:lnTo>
                    <a:pt x="192" y="210"/>
                  </a:lnTo>
                  <a:lnTo>
                    <a:pt x="186" y="222"/>
                  </a:lnTo>
                  <a:lnTo>
                    <a:pt x="186" y="228"/>
                  </a:lnTo>
                  <a:lnTo>
                    <a:pt x="186" y="23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39" name="Freeform 389"/>
            <p:cNvSpPr>
              <a:spLocks/>
            </p:cNvSpPr>
            <p:nvPr/>
          </p:nvSpPr>
          <p:spPr bwMode="auto">
            <a:xfrm>
              <a:off x="84" y="1866"/>
              <a:ext cx="408" cy="696"/>
            </a:xfrm>
            <a:custGeom>
              <a:avLst/>
              <a:gdLst>
                <a:gd name="T0" fmla="*/ 354 w 408"/>
                <a:gd name="T1" fmla="*/ 696 h 696"/>
                <a:gd name="T2" fmla="*/ 228 w 408"/>
                <a:gd name="T3" fmla="*/ 678 h 696"/>
                <a:gd name="T4" fmla="*/ 222 w 408"/>
                <a:gd name="T5" fmla="*/ 630 h 696"/>
                <a:gd name="T6" fmla="*/ 198 w 408"/>
                <a:gd name="T7" fmla="*/ 588 h 696"/>
                <a:gd name="T8" fmla="*/ 180 w 408"/>
                <a:gd name="T9" fmla="*/ 588 h 696"/>
                <a:gd name="T10" fmla="*/ 180 w 408"/>
                <a:gd name="T11" fmla="*/ 570 h 696"/>
                <a:gd name="T12" fmla="*/ 150 w 408"/>
                <a:gd name="T13" fmla="*/ 558 h 696"/>
                <a:gd name="T14" fmla="*/ 132 w 408"/>
                <a:gd name="T15" fmla="*/ 528 h 696"/>
                <a:gd name="T16" fmla="*/ 90 w 408"/>
                <a:gd name="T17" fmla="*/ 516 h 696"/>
                <a:gd name="T18" fmla="*/ 78 w 408"/>
                <a:gd name="T19" fmla="*/ 510 h 696"/>
                <a:gd name="T20" fmla="*/ 90 w 408"/>
                <a:gd name="T21" fmla="*/ 468 h 696"/>
                <a:gd name="T22" fmla="*/ 78 w 408"/>
                <a:gd name="T23" fmla="*/ 462 h 696"/>
                <a:gd name="T24" fmla="*/ 84 w 408"/>
                <a:gd name="T25" fmla="*/ 450 h 696"/>
                <a:gd name="T26" fmla="*/ 48 w 408"/>
                <a:gd name="T27" fmla="*/ 384 h 696"/>
                <a:gd name="T28" fmla="*/ 48 w 408"/>
                <a:gd name="T29" fmla="*/ 366 h 696"/>
                <a:gd name="T30" fmla="*/ 60 w 408"/>
                <a:gd name="T31" fmla="*/ 348 h 696"/>
                <a:gd name="T32" fmla="*/ 36 w 408"/>
                <a:gd name="T33" fmla="*/ 318 h 696"/>
                <a:gd name="T34" fmla="*/ 42 w 408"/>
                <a:gd name="T35" fmla="*/ 282 h 696"/>
                <a:gd name="T36" fmla="*/ 60 w 408"/>
                <a:gd name="T37" fmla="*/ 312 h 696"/>
                <a:gd name="T38" fmla="*/ 48 w 408"/>
                <a:gd name="T39" fmla="*/ 276 h 696"/>
                <a:gd name="T40" fmla="*/ 66 w 408"/>
                <a:gd name="T41" fmla="*/ 270 h 696"/>
                <a:gd name="T42" fmla="*/ 48 w 408"/>
                <a:gd name="T43" fmla="*/ 258 h 696"/>
                <a:gd name="T44" fmla="*/ 42 w 408"/>
                <a:gd name="T45" fmla="*/ 282 h 696"/>
                <a:gd name="T46" fmla="*/ 30 w 408"/>
                <a:gd name="T47" fmla="*/ 258 h 696"/>
                <a:gd name="T48" fmla="*/ 24 w 408"/>
                <a:gd name="T49" fmla="*/ 264 h 696"/>
                <a:gd name="T50" fmla="*/ 30 w 408"/>
                <a:gd name="T51" fmla="*/ 252 h 696"/>
                <a:gd name="T52" fmla="*/ 6 w 408"/>
                <a:gd name="T53" fmla="*/ 192 h 696"/>
                <a:gd name="T54" fmla="*/ 18 w 408"/>
                <a:gd name="T55" fmla="*/ 138 h 696"/>
                <a:gd name="T56" fmla="*/ 0 w 408"/>
                <a:gd name="T57" fmla="*/ 90 h 696"/>
                <a:gd name="T58" fmla="*/ 24 w 408"/>
                <a:gd name="T59" fmla="*/ 60 h 696"/>
                <a:gd name="T60" fmla="*/ 42 w 408"/>
                <a:gd name="T61" fmla="*/ 0 h 696"/>
                <a:gd name="T62" fmla="*/ 228 w 408"/>
                <a:gd name="T63" fmla="*/ 54 h 696"/>
                <a:gd name="T64" fmla="*/ 180 w 408"/>
                <a:gd name="T65" fmla="*/ 240 h 696"/>
                <a:gd name="T66" fmla="*/ 390 w 408"/>
                <a:gd name="T67" fmla="*/ 552 h 696"/>
                <a:gd name="T68" fmla="*/ 408 w 408"/>
                <a:gd name="T69" fmla="*/ 606 h 696"/>
                <a:gd name="T70" fmla="*/ 384 w 408"/>
                <a:gd name="T71" fmla="*/ 618 h 696"/>
                <a:gd name="T72" fmla="*/ 378 w 408"/>
                <a:gd name="T73" fmla="*/ 642 h 696"/>
                <a:gd name="T74" fmla="*/ 366 w 408"/>
                <a:gd name="T75" fmla="*/ 660 h 696"/>
                <a:gd name="T76" fmla="*/ 372 w 408"/>
                <a:gd name="T77" fmla="*/ 690 h 696"/>
                <a:gd name="T78" fmla="*/ 360 w 408"/>
                <a:gd name="T79" fmla="*/ 696 h 696"/>
                <a:gd name="T80" fmla="*/ 354 w 408"/>
                <a:gd name="T81" fmla="*/ 696 h 69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8"/>
                <a:gd name="T124" fmla="*/ 0 h 696"/>
                <a:gd name="T125" fmla="*/ 408 w 408"/>
                <a:gd name="T126" fmla="*/ 696 h 69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8" h="696">
                  <a:moveTo>
                    <a:pt x="354" y="696"/>
                  </a:moveTo>
                  <a:lnTo>
                    <a:pt x="228" y="678"/>
                  </a:lnTo>
                  <a:lnTo>
                    <a:pt x="222" y="630"/>
                  </a:lnTo>
                  <a:lnTo>
                    <a:pt x="198" y="588"/>
                  </a:lnTo>
                  <a:lnTo>
                    <a:pt x="180" y="588"/>
                  </a:lnTo>
                  <a:lnTo>
                    <a:pt x="180" y="570"/>
                  </a:lnTo>
                  <a:lnTo>
                    <a:pt x="150" y="558"/>
                  </a:lnTo>
                  <a:lnTo>
                    <a:pt x="132" y="528"/>
                  </a:lnTo>
                  <a:lnTo>
                    <a:pt x="90" y="516"/>
                  </a:lnTo>
                  <a:lnTo>
                    <a:pt x="78" y="510"/>
                  </a:lnTo>
                  <a:lnTo>
                    <a:pt x="90" y="468"/>
                  </a:lnTo>
                  <a:lnTo>
                    <a:pt x="78" y="462"/>
                  </a:lnTo>
                  <a:lnTo>
                    <a:pt x="84" y="450"/>
                  </a:lnTo>
                  <a:lnTo>
                    <a:pt x="48" y="384"/>
                  </a:lnTo>
                  <a:lnTo>
                    <a:pt x="48" y="366"/>
                  </a:lnTo>
                  <a:lnTo>
                    <a:pt x="60" y="348"/>
                  </a:lnTo>
                  <a:lnTo>
                    <a:pt x="36" y="318"/>
                  </a:lnTo>
                  <a:lnTo>
                    <a:pt x="42" y="282"/>
                  </a:lnTo>
                  <a:lnTo>
                    <a:pt x="60" y="312"/>
                  </a:lnTo>
                  <a:lnTo>
                    <a:pt x="48" y="276"/>
                  </a:lnTo>
                  <a:lnTo>
                    <a:pt x="66" y="270"/>
                  </a:lnTo>
                  <a:lnTo>
                    <a:pt x="48" y="258"/>
                  </a:lnTo>
                  <a:lnTo>
                    <a:pt x="42" y="282"/>
                  </a:lnTo>
                  <a:lnTo>
                    <a:pt x="30" y="258"/>
                  </a:lnTo>
                  <a:lnTo>
                    <a:pt x="24" y="264"/>
                  </a:lnTo>
                  <a:lnTo>
                    <a:pt x="30" y="252"/>
                  </a:lnTo>
                  <a:lnTo>
                    <a:pt x="6" y="192"/>
                  </a:lnTo>
                  <a:lnTo>
                    <a:pt x="18" y="138"/>
                  </a:lnTo>
                  <a:lnTo>
                    <a:pt x="0" y="90"/>
                  </a:lnTo>
                  <a:lnTo>
                    <a:pt x="24" y="60"/>
                  </a:lnTo>
                  <a:lnTo>
                    <a:pt x="42" y="0"/>
                  </a:lnTo>
                  <a:lnTo>
                    <a:pt x="228" y="54"/>
                  </a:lnTo>
                  <a:lnTo>
                    <a:pt x="180" y="240"/>
                  </a:lnTo>
                  <a:lnTo>
                    <a:pt x="390" y="552"/>
                  </a:lnTo>
                  <a:lnTo>
                    <a:pt x="408" y="606"/>
                  </a:lnTo>
                  <a:lnTo>
                    <a:pt x="384" y="618"/>
                  </a:lnTo>
                  <a:lnTo>
                    <a:pt x="378" y="642"/>
                  </a:lnTo>
                  <a:lnTo>
                    <a:pt x="366" y="660"/>
                  </a:lnTo>
                  <a:lnTo>
                    <a:pt x="372" y="690"/>
                  </a:lnTo>
                  <a:lnTo>
                    <a:pt x="360" y="696"/>
                  </a:lnTo>
                  <a:lnTo>
                    <a:pt x="354" y="696"/>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40" name="Freeform 390"/>
            <p:cNvSpPr>
              <a:spLocks/>
            </p:cNvSpPr>
            <p:nvPr/>
          </p:nvSpPr>
          <p:spPr bwMode="auto">
            <a:xfrm>
              <a:off x="84" y="1866"/>
              <a:ext cx="408" cy="702"/>
            </a:xfrm>
            <a:custGeom>
              <a:avLst/>
              <a:gdLst>
                <a:gd name="T0" fmla="*/ 354 w 408"/>
                <a:gd name="T1" fmla="*/ 696 h 702"/>
                <a:gd name="T2" fmla="*/ 228 w 408"/>
                <a:gd name="T3" fmla="*/ 678 h 702"/>
                <a:gd name="T4" fmla="*/ 222 w 408"/>
                <a:gd name="T5" fmla="*/ 630 h 702"/>
                <a:gd name="T6" fmla="*/ 198 w 408"/>
                <a:gd name="T7" fmla="*/ 588 h 702"/>
                <a:gd name="T8" fmla="*/ 180 w 408"/>
                <a:gd name="T9" fmla="*/ 588 h 702"/>
                <a:gd name="T10" fmla="*/ 180 w 408"/>
                <a:gd name="T11" fmla="*/ 570 h 702"/>
                <a:gd name="T12" fmla="*/ 150 w 408"/>
                <a:gd name="T13" fmla="*/ 558 h 702"/>
                <a:gd name="T14" fmla="*/ 132 w 408"/>
                <a:gd name="T15" fmla="*/ 528 h 702"/>
                <a:gd name="T16" fmla="*/ 90 w 408"/>
                <a:gd name="T17" fmla="*/ 516 h 702"/>
                <a:gd name="T18" fmla="*/ 78 w 408"/>
                <a:gd name="T19" fmla="*/ 510 h 702"/>
                <a:gd name="T20" fmla="*/ 90 w 408"/>
                <a:gd name="T21" fmla="*/ 468 h 702"/>
                <a:gd name="T22" fmla="*/ 78 w 408"/>
                <a:gd name="T23" fmla="*/ 462 h 702"/>
                <a:gd name="T24" fmla="*/ 84 w 408"/>
                <a:gd name="T25" fmla="*/ 450 h 702"/>
                <a:gd name="T26" fmla="*/ 48 w 408"/>
                <a:gd name="T27" fmla="*/ 384 h 702"/>
                <a:gd name="T28" fmla="*/ 48 w 408"/>
                <a:gd name="T29" fmla="*/ 366 h 702"/>
                <a:gd name="T30" fmla="*/ 60 w 408"/>
                <a:gd name="T31" fmla="*/ 348 h 702"/>
                <a:gd name="T32" fmla="*/ 36 w 408"/>
                <a:gd name="T33" fmla="*/ 318 h 702"/>
                <a:gd name="T34" fmla="*/ 42 w 408"/>
                <a:gd name="T35" fmla="*/ 282 h 702"/>
                <a:gd name="T36" fmla="*/ 60 w 408"/>
                <a:gd name="T37" fmla="*/ 312 h 702"/>
                <a:gd name="T38" fmla="*/ 48 w 408"/>
                <a:gd name="T39" fmla="*/ 276 h 702"/>
                <a:gd name="T40" fmla="*/ 66 w 408"/>
                <a:gd name="T41" fmla="*/ 270 h 702"/>
                <a:gd name="T42" fmla="*/ 48 w 408"/>
                <a:gd name="T43" fmla="*/ 258 h 702"/>
                <a:gd name="T44" fmla="*/ 42 w 408"/>
                <a:gd name="T45" fmla="*/ 282 h 702"/>
                <a:gd name="T46" fmla="*/ 30 w 408"/>
                <a:gd name="T47" fmla="*/ 258 h 702"/>
                <a:gd name="T48" fmla="*/ 24 w 408"/>
                <a:gd name="T49" fmla="*/ 264 h 702"/>
                <a:gd name="T50" fmla="*/ 30 w 408"/>
                <a:gd name="T51" fmla="*/ 252 h 702"/>
                <a:gd name="T52" fmla="*/ 6 w 408"/>
                <a:gd name="T53" fmla="*/ 192 h 702"/>
                <a:gd name="T54" fmla="*/ 18 w 408"/>
                <a:gd name="T55" fmla="*/ 138 h 702"/>
                <a:gd name="T56" fmla="*/ 0 w 408"/>
                <a:gd name="T57" fmla="*/ 90 h 702"/>
                <a:gd name="T58" fmla="*/ 24 w 408"/>
                <a:gd name="T59" fmla="*/ 60 h 702"/>
                <a:gd name="T60" fmla="*/ 42 w 408"/>
                <a:gd name="T61" fmla="*/ 0 h 702"/>
                <a:gd name="T62" fmla="*/ 228 w 408"/>
                <a:gd name="T63" fmla="*/ 54 h 702"/>
                <a:gd name="T64" fmla="*/ 180 w 408"/>
                <a:gd name="T65" fmla="*/ 240 h 702"/>
                <a:gd name="T66" fmla="*/ 390 w 408"/>
                <a:gd name="T67" fmla="*/ 552 h 702"/>
                <a:gd name="T68" fmla="*/ 408 w 408"/>
                <a:gd name="T69" fmla="*/ 606 h 702"/>
                <a:gd name="T70" fmla="*/ 384 w 408"/>
                <a:gd name="T71" fmla="*/ 618 h 702"/>
                <a:gd name="T72" fmla="*/ 378 w 408"/>
                <a:gd name="T73" fmla="*/ 642 h 702"/>
                <a:gd name="T74" fmla="*/ 366 w 408"/>
                <a:gd name="T75" fmla="*/ 660 h 702"/>
                <a:gd name="T76" fmla="*/ 372 w 408"/>
                <a:gd name="T77" fmla="*/ 690 h 702"/>
                <a:gd name="T78" fmla="*/ 360 w 408"/>
                <a:gd name="T79" fmla="*/ 696 h 702"/>
                <a:gd name="T80" fmla="*/ 354 w 408"/>
                <a:gd name="T81" fmla="*/ 696 h 702"/>
                <a:gd name="T82" fmla="*/ 354 w 408"/>
                <a:gd name="T83" fmla="*/ 702 h 70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08"/>
                <a:gd name="T127" fmla="*/ 0 h 702"/>
                <a:gd name="T128" fmla="*/ 408 w 408"/>
                <a:gd name="T129" fmla="*/ 702 h 70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08" h="702">
                  <a:moveTo>
                    <a:pt x="354" y="696"/>
                  </a:moveTo>
                  <a:lnTo>
                    <a:pt x="228" y="678"/>
                  </a:lnTo>
                  <a:lnTo>
                    <a:pt x="222" y="630"/>
                  </a:lnTo>
                  <a:lnTo>
                    <a:pt x="198" y="588"/>
                  </a:lnTo>
                  <a:lnTo>
                    <a:pt x="180" y="588"/>
                  </a:lnTo>
                  <a:lnTo>
                    <a:pt x="180" y="570"/>
                  </a:lnTo>
                  <a:lnTo>
                    <a:pt x="150" y="558"/>
                  </a:lnTo>
                  <a:lnTo>
                    <a:pt x="132" y="528"/>
                  </a:lnTo>
                  <a:lnTo>
                    <a:pt x="90" y="516"/>
                  </a:lnTo>
                  <a:lnTo>
                    <a:pt x="78" y="510"/>
                  </a:lnTo>
                  <a:lnTo>
                    <a:pt x="90" y="468"/>
                  </a:lnTo>
                  <a:lnTo>
                    <a:pt x="78" y="462"/>
                  </a:lnTo>
                  <a:lnTo>
                    <a:pt x="84" y="450"/>
                  </a:lnTo>
                  <a:lnTo>
                    <a:pt x="48" y="384"/>
                  </a:lnTo>
                  <a:lnTo>
                    <a:pt x="48" y="366"/>
                  </a:lnTo>
                  <a:lnTo>
                    <a:pt x="60" y="348"/>
                  </a:lnTo>
                  <a:lnTo>
                    <a:pt x="36" y="318"/>
                  </a:lnTo>
                  <a:lnTo>
                    <a:pt x="42" y="282"/>
                  </a:lnTo>
                  <a:lnTo>
                    <a:pt x="60" y="312"/>
                  </a:lnTo>
                  <a:lnTo>
                    <a:pt x="48" y="276"/>
                  </a:lnTo>
                  <a:lnTo>
                    <a:pt x="66" y="270"/>
                  </a:lnTo>
                  <a:lnTo>
                    <a:pt x="48" y="258"/>
                  </a:lnTo>
                  <a:lnTo>
                    <a:pt x="42" y="282"/>
                  </a:lnTo>
                  <a:lnTo>
                    <a:pt x="30" y="258"/>
                  </a:lnTo>
                  <a:lnTo>
                    <a:pt x="24" y="264"/>
                  </a:lnTo>
                  <a:lnTo>
                    <a:pt x="30" y="252"/>
                  </a:lnTo>
                  <a:lnTo>
                    <a:pt x="6" y="192"/>
                  </a:lnTo>
                  <a:lnTo>
                    <a:pt x="18" y="138"/>
                  </a:lnTo>
                  <a:lnTo>
                    <a:pt x="0" y="90"/>
                  </a:lnTo>
                  <a:lnTo>
                    <a:pt x="24" y="60"/>
                  </a:lnTo>
                  <a:lnTo>
                    <a:pt x="42" y="0"/>
                  </a:lnTo>
                  <a:lnTo>
                    <a:pt x="228" y="54"/>
                  </a:lnTo>
                  <a:lnTo>
                    <a:pt x="180" y="240"/>
                  </a:lnTo>
                  <a:lnTo>
                    <a:pt x="390" y="552"/>
                  </a:lnTo>
                  <a:lnTo>
                    <a:pt x="408" y="606"/>
                  </a:lnTo>
                  <a:lnTo>
                    <a:pt x="384" y="618"/>
                  </a:lnTo>
                  <a:lnTo>
                    <a:pt x="378" y="642"/>
                  </a:lnTo>
                  <a:lnTo>
                    <a:pt x="366" y="660"/>
                  </a:lnTo>
                  <a:lnTo>
                    <a:pt x="372" y="690"/>
                  </a:lnTo>
                  <a:lnTo>
                    <a:pt x="360" y="696"/>
                  </a:lnTo>
                  <a:lnTo>
                    <a:pt x="354" y="696"/>
                  </a:lnTo>
                  <a:lnTo>
                    <a:pt x="354" y="70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41" name="Freeform 391"/>
            <p:cNvSpPr>
              <a:spLocks/>
            </p:cNvSpPr>
            <p:nvPr/>
          </p:nvSpPr>
          <p:spPr bwMode="auto">
            <a:xfrm>
              <a:off x="780" y="2088"/>
              <a:ext cx="372" cy="288"/>
            </a:xfrm>
            <a:custGeom>
              <a:avLst/>
              <a:gdLst>
                <a:gd name="T0" fmla="*/ 366 w 372"/>
                <a:gd name="T1" fmla="*/ 96 h 288"/>
                <a:gd name="T2" fmla="*/ 354 w 372"/>
                <a:gd name="T3" fmla="*/ 288 h 288"/>
                <a:gd name="T4" fmla="*/ 306 w 372"/>
                <a:gd name="T5" fmla="*/ 282 h 288"/>
                <a:gd name="T6" fmla="*/ 0 w 372"/>
                <a:gd name="T7" fmla="*/ 252 h 288"/>
                <a:gd name="T8" fmla="*/ 6 w 372"/>
                <a:gd name="T9" fmla="*/ 210 h 288"/>
                <a:gd name="T10" fmla="*/ 36 w 372"/>
                <a:gd name="T11" fmla="*/ 0 h 288"/>
                <a:gd name="T12" fmla="*/ 276 w 372"/>
                <a:gd name="T13" fmla="*/ 24 h 288"/>
                <a:gd name="T14" fmla="*/ 372 w 372"/>
                <a:gd name="T15" fmla="*/ 30 h 288"/>
                <a:gd name="T16" fmla="*/ 366 w 372"/>
                <a:gd name="T17" fmla="*/ 72 h 288"/>
                <a:gd name="T18" fmla="*/ 366 w 372"/>
                <a:gd name="T19" fmla="*/ 96 h 2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2"/>
                <a:gd name="T31" fmla="*/ 0 h 288"/>
                <a:gd name="T32" fmla="*/ 372 w 372"/>
                <a:gd name="T33" fmla="*/ 288 h 2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2" h="288">
                  <a:moveTo>
                    <a:pt x="366" y="96"/>
                  </a:moveTo>
                  <a:lnTo>
                    <a:pt x="354" y="288"/>
                  </a:lnTo>
                  <a:lnTo>
                    <a:pt x="306" y="282"/>
                  </a:lnTo>
                  <a:lnTo>
                    <a:pt x="0" y="252"/>
                  </a:lnTo>
                  <a:lnTo>
                    <a:pt x="6" y="210"/>
                  </a:lnTo>
                  <a:lnTo>
                    <a:pt x="36" y="0"/>
                  </a:lnTo>
                  <a:lnTo>
                    <a:pt x="276" y="24"/>
                  </a:lnTo>
                  <a:lnTo>
                    <a:pt x="372" y="30"/>
                  </a:lnTo>
                  <a:lnTo>
                    <a:pt x="366" y="72"/>
                  </a:lnTo>
                  <a:lnTo>
                    <a:pt x="366" y="96"/>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42" name="Freeform 392"/>
            <p:cNvSpPr>
              <a:spLocks/>
            </p:cNvSpPr>
            <p:nvPr/>
          </p:nvSpPr>
          <p:spPr bwMode="auto">
            <a:xfrm>
              <a:off x="780" y="2088"/>
              <a:ext cx="372" cy="288"/>
            </a:xfrm>
            <a:custGeom>
              <a:avLst/>
              <a:gdLst>
                <a:gd name="T0" fmla="*/ 366 w 372"/>
                <a:gd name="T1" fmla="*/ 96 h 288"/>
                <a:gd name="T2" fmla="*/ 354 w 372"/>
                <a:gd name="T3" fmla="*/ 288 h 288"/>
                <a:gd name="T4" fmla="*/ 306 w 372"/>
                <a:gd name="T5" fmla="*/ 282 h 288"/>
                <a:gd name="T6" fmla="*/ 0 w 372"/>
                <a:gd name="T7" fmla="*/ 252 h 288"/>
                <a:gd name="T8" fmla="*/ 6 w 372"/>
                <a:gd name="T9" fmla="*/ 210 h 288"/>
                <a:gd name="T10" fmla="*/ 36 w 372"/>
                <a:gd name="T11" fmla="*/ 0 h 288"/>
                <a:gd name="T12" fmla="*/ 276 w 372"/>
                <a:gd name="T13" fmla="*/ 24 h 288"/>
                <a:gd name="T14" fmla="*/ 372 w 372"/>
                <a:gd name="T15" fmla="*/ 30 h 288"/>
                <a:gd name="T16" fmla="*/ 366 w 372"/>
                <a:gd name="T17" fmla="*/ 72 h 288"/>
                <a:gd name="T18" fmla="*/ 366 w 372"/>
                <a:gd name="T19" fmla="*/ 96 h 288"/>
                <a:gd name="T20" fmla="*/ 366 w 372"/>
                <a:gd name="T21" fmla="*/ 102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2"/>
                <a:gd name="T34" fmla="*/ 0 h 288"/>
                <a:gd name="T35" fmla="*/ 372 w 3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2" h="288">
                  <a:moveTo>
                    <a:pt x="366" y="96"/>
                  </a:moveTo>
                  <a:lnTo>
                    <a:pt x="354" y="288"/>
                  </a:lnTo>
                  <a:lnTo>
                    <a:pt x="306" y="282"/>
                  </a:lnTo>
                  <a:lnTo>
                    <a:pt x="0" y="252"/>
                  </a:lnTo>
                  <a:lnTo>
                    <a:pt x="6" y="210"/>
                  </a:lnTo>
                  <a:lnTo>
                    <a:pt x="36" y="0"/>
                  </a:lnTo>
                  <a:lnTo>
                    <a:pt x="276" y="24"/>
                  </a:lnTo>
                  <a:lnTo>
                    <a:pt x="372" y="30"/>
                  </a:lnTo>
                  <a:lnTo>
                    <a:pt x="366" y="72"/>
                  </a:lnTo>
                  <a:lnTo>
                    <a:pt x="366" y="96"/>
                  </a:lnTo>
                  <a:lnTo>
                    <a:pt x="366" y="10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43" name="Freeform 393"/>
            <p:cNvSpPr>
              <a:spLocks/>
            </p:cNvSpPr>
            <p:nvPr/>
          </p:nvSpPr>
          <p:spPr bwMode="auto">
            <a:xfrm>
              <a:off x="2496" y="1920"/>
              <a:ext cx="90" cy="84"/>
            </a:xfrm>
            <a:custGeom>
              <a:avLst/>
              <a:gdLst>
                <a:gd name="T0" fmla="*/ 84 w 90"/>
                <a:gd name="T1" fmla="*/ 0 h 84"/>
                <a:gd name="T2" fmla="*/ 90 w 90"/>
                <a:gd name="T3" fmla="*/ 42 h 84"/>
                <a:gd name="T4" fmla="*/ 42 w 90"/>
                <a:gd name="T5" fmla="*/ 60 h 84"/>
                <a:gd name="T6" fmla="*/ 12 w 90"/>
                <a:gd name="T7" fmla="*/ 84 h 84"/>
                <a:gd name="T8" fmla="*/ 12 w 90"/>
                <a:gd name="T9" fmla="*/ 72 h 84"/>
                <a:gd name="T10" fmla="*/ 0 w 90"/>
                <a:gd name="T11" fmla="*/ 18 h 84"/>
                <a:gd name="T12" fmla="*/ 78 w 90"/>
                <a:gd name="T13" fmla="*/ 0 h 84"/>
                <a:gd name="T14" fmla="*/ 84 w 90"/>
                <a:gd name="T15" fmla="*/ 0 h 84"/>
                <a:gd name="T16" fmla="*/ 0 60000 65536"/>
                <a:gd name="T17" fmla="*/ 0 60000 65536"/>
                <a:gd name="T18" fmla="*/ 0 60000 65536"/>
                <a:gd name="T19" fmla="*/ 0 60000 65536"/>
                <a:gd name="T20" fmla="*/ 0 60000 65536"/>
                <a:gd name="T21" fmla="*/ 0 60000 65536"/>
                <a:gd name="T22" fmla="*/ 0 60000 65536"/>
                <a:gd name="T23" fmla="*/ 0 60000 65536"/>
                <a:gd name="T24" fmla="*/ 0 w 90"/>
                <a:gd name="T25" fmla="*/ 0 h 84"/>
                <a:gd name="T26" fmla="*/ 90 w 90"/>
                <a:gd name="T27" fmla="*/ 84 h 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0" h="84">
                  <a:moveTo>
                    <a:pt x="84" y="0"/>
                  </a:moveTo>
                  <a:lnTo>
                    <a:pt x="90" y="42"/>
                  </a:lnTo>
                  <a:lnTo>
                    <a:pt x="42" y="60"/>
                  </a:lnTo>
                  <a:lnTo>
                    <a:pt x="12" y="84"/>
                  </a:lnTo>
                  <a:lnTo>
                    <a:pt x="12" y="72"/>
                  </a:lnTo>
                  <a:lnTo>
                    <a:pt x="0" y="18"/>
                  </a:lnTo>
                  <a:lnTo>
                    <a:pt x="78" y="0"/>
                  </a:lnTo>
                  <a:lnTo>
                    <a:pt x="84" y="0"/>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44" name="Freeform 394"/>
            <p:cNvSpPr>
              <a:spLocks/>
            </p:cNvSpPr>
            <p:nvPr/>
          </p:nvSpPr>
          <p:spPr bwMode="auto">
            <a:xfrm>
              <a:off x="2496" y="1920"/>
              <a:ext cx="90" cy="84"/>
            </a:xfrm>
            <a:custGeom>
              <a:avLst/>
              <a:gdLst>
                <a:gd name="T0" fmla="*/ 84 w 90"/>
                <a:gd name="T1" fmla="*/ 0 h 84"/>
                <a:gd name="T2" fmla="*/ 90 w 90"/>
                <a:gd name="T3" fmla="*/ 42 h 84"/>
                <a:gd name="T4" fmla="*/ 42 w 90"/>
                <a:gd name="T5" fmla="*/ 60 h 84"/>
                <a:gd name="T6" fmla="*/ 12 w 90"/>
                <a:gd name="T7" fmla="*/ 84 h 84"/>
                <a:gd name="T8" fmla="*/ 12 w 90"/>
                <a:gd name="T9" fmla="*/ 72 h 84"/>
                <a:gd name="T10" fmla="*/ 0 w 90"/>
                <a:gd name="T11" fmla="*/ 18 h 84"/>
                <a:gd name="T12" fmla="*/ 78 w 90"/>
                <a:gd name="T13" fmla="*/ 0 h 84"/>
                <a:gd name="T14" fmla="*/ 84 w 90"/>
                <a:gd name="T15" fmla="*/ 0 h 84"/>
                <a:gd name="T16" fmla="*/ 84 w 90"/>
                <a:gd name="T17" fmla="*/ 6 h 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
                <a:gd name="T28" fmla="*/ 0 h 84"/>
                <a:gd name="T29" fmla="*/ 90 w 90"/>
                <a:gd name="T30" fmla="*/ 84 h 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 h="84">
                  <a:moveTo>
                    <a:pt x="84" y="0"/>
                  </a:moveTo>
                  <a:lnTo>
                    <a:pt x="90" y="42"/>
                  </a:lnTo>
                  <a:lnTo>
                    <a:pt x="42" y="60"/>
                  </a:lnTo>
                  <a:lnTo>
                    <a:pt x="12" y="84"/>
                  </a:lnTo>
                  <a:lnTo>
                    <a:pt x="12" y="72"/>
                  </a:lnTo>
                  <a:lnTo>
                    <a:pt x="0" y="18"/>
                  </a:lnTo>
                  <a:lnTo>
                    <a:pt x="78" y="0"/>
                  </a:lnTo>
                  <a:lnTo>
                    <a:pt x="84" y="0"/>
                  </a:lnTo>
                  <a:lnTo>
                    <a:pt x="84"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45" name="Freeform 395"/>
            <p:cNvSpPr>
              <a:spLocks/>
            </p:cNvSpPr>
            <p:nvPr/>
          </p:nvSpPr>
          <p:spPr bwMode="auto">
            <a:xfrm>
              <a:off x="2424" y="2100"/>
              <a:ext cx="54" cy="84"/>
            </a:xfrm>
            <a:custGeom>
              <a:avLst/>
              <a:gdLst>
                <a:gd name="T0" fmla="*/ 18 w 54"/>
                <a:gd name="T1" fmla="*/ 0 h 84"/>
                <a:gd name="T2" fmla="*/ 12 w 54"/>
                <a:gd name="T3" fmla="*/ 6 h 84"/>
                <a:gd name="T4" fmla="*/ 12 w 54"/>
                <a:gd name="T5" fmla="*/ 24 h 84"/>
                <a:gd name="T6" fmla="*/ 36 w 54"/>
                <a:gd name="T7" fmla="*/ 54 h 84"/>
                <a:gd name="T8" fmla="*/ 48 w 54"/>
                <a:gd name="T9" fmla="*/ 60 h 84"/>
                <a:gd name="T10" fmla="*/ 42 w 54"/>
                <a:gd name="T11" fmla="*/ 72 h 84"/>
                <a:gd name="T12" fmla="*/ 54 w 54"/>
                <a:gd name="T13" fmla="*/ 78 h 84"/>
                <a:gd name="T14" fmla="*/ 24 w 54"/>
                <a:gd name="T15" fmla="*/ 84 h 84"/>
                <a:gd name="T16" fmla="*/ 0 w 54"/>
                <a:gd name="T17" fmla="*/ 6 h 84"/>
                <a:gd name="T18" fmla="*/ 12 w 54"/>
                <a:gd name="T19" fmla="*/ 0 h 84"/>
                <a:gd name="T20" fmla="*/ 18 w 54"/>
                <a:gd name="T21" fmla="*/ 0 h 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4"/>
                <a:gd name="T34" fmla="*/ 0 h 84"/>
                <a:gd name="T35" fmla="*/ 54 w 54"/>
                <a:gd name="T36" fmla="*/ 84 h 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4" h="84">
                  <a:moveTo>
                    <a:pt x="18" y="0"/>
                  </a:moveTo>
                  <a:lnTo>
                    <a:pt x="12" y="6"/>
                  </a:lnTo>
                  <a:lnTo>
                    <a:pt x="12" y="24"/>
                  </a:lnTo>
                  <a:lnTo>
                    <a:pt x="36" y="54"/>
                  </a:lnTo>
                  <a:lnTo>
                    <a:pt x="48" y="60"/>
                  </a:lnTo>
                  <a:lnTo>
                    <a:pt x="42" y="72"/>
                  </a:lnTo>
                  <a:lnTo>
                    <a:pt x="54" y="78"/>
                  </a:lnTo>
                  <a:lnTo>
                    <a:pt x="24" y="84"/>
                  </a:lnTo>
                  <a:lnTo>
                    <a:pt x="0" y="6"/>
                  </a:lnTo>
                  <a:lnTo>
                    <a:pt x="12" y="0"/>
                  </a:lnTo>
                  <a:lnTo>
                    <a:pt x="18" y="0"/>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46" name="Freeform 396"/>
            <p:cNvSpPr>
              <a:spLocks/>
            </p:cNvSpPr>
            <p:nvPr/>
          </p:nvSpPr>
          <p:spPr bwMode="auto">
            <a:xfrm>
              <a:off x="2424" y="2100"/>
              <a:ext cx="54" cy="84"/>
            </a:xfrm>
            <a:custGeom>
              <a:avLst/>
              <a:gdLst>
                <a:gd name="T0" fmla="*/ 18 w 54"/>
                <a:gd name="T1" fmla="*/ 0 h 84"/>
                <a:gd name="T2" fmla="*/ 12 w 54"/>
                <a:gd name="T3" fmla="*/ 6 h 84"/>
                <a:gd name="T4" fmla="*/ 12 w 54"/>
                <a:gd name="T5" fmla="*/ 24 h 84"/>
                <a:gd name="T6" fmla="*/ 36 w 54"/>
                <a:gd name="T7" fmla="*/ 54 h 84"/>
                <a:gd name="T8" fmla="*/ 48 w 54"/>
                <a:gd name="T9" fmla="*/ 60 h 84"/>
                <a:gd name="T10" fmla="*/ 42 w 54"/>
                <a:gd name="T11" fmla="*/ 72 h 84"/>
                <a:gd name="T12" fmla="*/ 54 w 54"/>
                <a:gd name="T13" fmla="*/ 78 h 84"/>
                <a:gd name="T14" fmla="*/ 24 w 54"/>
                <a:gd name="T15" fmla="*/ 84 h 84"/>
                <a:gd name="T16" fmla="*/ 0 w 54"/>
                <a:gd name="T17" fmla="*/ 6 h 84"/>
                <a:gd name="T18" fmla="*/ 12 w 54"/>
                <a:gd name="T19" fmla="*/ 0 h 84"/>
                <a:gd name="T20" fmla="*/ 18 w 54"/>
                <a:gd name="T21" fmla="*/ 0 h 84"/>
                <a:gd name="T22" fmla="*/ 18 w 54"/>
                <a:gd name="T23" fmla="*/ 6 h 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4"/>
                <a:gd name="T37" fmla="*/ 0 h 84"/>
                <a:gd name="T38" fmla="*/ 54 w 54"/>
                <a:gd name="T39" fmla="*/ 84 h 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4" h="84">
                  <a:moveTo>
                    <a:pt x="18" y="0"/>
                  </a:moveTo>
                  <a:lnTo>
                    <a:pt x="12" y="6"/>
                  </a:lnTo>
                  <a:lnTo>
                    <a:pt x="12" y="24"/>
                  </a:lnTo>
                  <a:lnTo>
                    <a:pt x="36" y="54"/>
                  </a:lnTo>
                  <a:lnTo>
                    <a:pt x="48" y="60"/>
                  </a:lnTo>
                  <a:lnTo>
                    <a:pt x="42" y="72"/>
                  </a:lnTo>
                  <a:lnTo>
                    <a:pt x="54" y="78"/>
                  </a:lnTo>
                  <a:lnTo>
                    <a:pt x="24" y="84"/>
                  </a:lnTo>
                  <a:lnTo>
                    <a:pt x="0" y="6"/>
                  </a:lnTo>
                  <a:lnTo>
                    <a:pt x="12" y="0"/>
                  </a:lnTo>
                  <a:lnTo>
                    <a:pt x="18" y="0"/>
                  </a:lnTo>
                  <a:lnTo>
                    <a:pt x="18"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47" name="Freeform 397"/>
            <p:cNvSpPr>
              <a:spLocks/>
            </p:cNvSpPr>
            <p:nvPr/>
          </p:nvSpPr>
          <p:spPr bwMode="auto">
            <a:xfrm>
              <a:off x="2370" y="2172"/>
              <a:ext cx="12" cy="6"/>
            </a:xfrm>
            <a:custGeom>
              <a:avLst/>
              <a:gdLst>
                <a:gd name="T0" fmla="*/ 6 w 12"/>
                <a:gd name="T1" fmla="*/ 6 h 6"/>
                <a:gd name="T2" fmla="*/ 0 w 12"/>
                <a:gd name="T3" fmla="*/ 0 h 6"/>
                <a:gd name="T4" fmla="*/ 12 w 12"/>
                <a:gd name="T5" fmla="*/ 0 h 6"/>
                <a:gd name="T6" fmla="*/ 6 w 12"/>
                <a:gd name="T7" fmla="*/ 6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6" y="6"/>
                  </a:moveTo>
                  <a:lnTo>
                    <a:pt x="0" y="0"/>
                  </a:lnTo>
                  <a:lnTo>
                    <a:pt x="12" y="0"/>
                  </a:lnTo>
                  <a:lnTo>
                    <a:pt x="6" y="6"/>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48" name="Freeform 398"/>
            <p:cNvSpPr>
              <a:spLocks/>
            </p:cNvSpPr>
            <p:nvPr/>
          </p:nvSpPr>
          <p:spPr bwMode="auto">
            <a:xfrm>
              <a:off x="2370" y="2172"/>
              <a:ext cx="12" cy="12"/>
            </a:xfrm>
            <a:custGeom>
              <a:avLst/>
              <a:gdLst>
                <a:gd name="T0" fmla="*/ 6 w 12"/>
                <a:gd name="T1" fmla="*/ 6 h 12"/>
                <a:gd name="T2" fmla="*/ 0 w 12"/>
                <a:gd name="T3" fmla="*/ 0 h 12"/>
                <a:gd name="T4" fmla="*/ 12 w 12"/>
                <a:gd name="T5" fmla="*/ 0 h 12"/>
                <a:gd name="T6" fmla="*/ 6 w 12"/>
                <a:gd name="T7" fmla="*/ 6 h 12"/>
                <a:gd name="T8" fmla="*/ 6 w 12"/>
                <a:gd name="T9" fmla="*/ 12 h 12"/>
                <a:gd name="T10" fmla="*/ 0 60000 65536"/>
                <a:gd name="T11" fmla="*/ 0 60000 65536"/>
                <a:gd name="T12" fmla="*/ 0 60000 65536"/>
                <a:gd name="T13" fmla="*/ 0 60000 65536"/>
                <a:gd name="T14" fmla="*/ 0 60000 65536"/>
                <a:gd name="T15" fmla="*/ 0 w 12"/>
                <a:gd name="T16" fmla="*/ 0 h 12"/>
                <a:gd name="T17" fmla="*/ 12 w 12"/>
                <a:gd name="T18" fmla="*/ 12 h 12"/>
              </a:gdLst>
              <a:ahLst/>
              <a:cxnLst>
                <a:cxn ang="T10">
                  <a:pos x="T0" y="T1"/>
                </a:cxn>
                <a:cxn ang="T11">
                  <a:pos x="T2" y="T3"/>
                </a:cxn>
                <a:cxn ang="T12">
                  <a:pos x="T4" y="T5"/>
                </a:cxn>
                <a:cxn ang="T13">
                  <a:pos x="T6" y="T7"/>
                </a:cxn>
                <a:cxn ang="T14">
                  <a:pos x="T8" y="T9"/>
                </a:cxn>
              </a:cxnLst>
              <a:rect l="T15" t="T16" r="T17" b="T18"/>
              <a:pathLst>
                <a:path w="12" h="12">
                  <a:moveTo>
                    <a:pt x="6" y="6"/>
                  </a:moveTo>
                  <a:lnTo>
                    <a:pt x="0" y="0"/>
                  </a:lnTo>
                  <a:lnTo>
                    <a:pt x="12" y="0"/>
                  </a:lnTo>
                  <a:lnTo>
                    <a:pt x="6" y="6"/>
                  </a:lnTo>
                  <a:lnTo>
                    <a:pt x="6"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49" name="Freeform 399"/>
            <p:cNvSpPr>
              <a:spLocks/>
            </p:cNvSpPr>
            <p:nvPr/>
          </p:nvSpPr>
          <p:spPr bwMode="auto">
            <a:xfrm>
              <a:off x="1902" y="2730"/>
              <a:ext cx="462" cy="348"/>
            </a:xfrm>
            <a:custGeom>
              <a:avLst/>
              <a:gdLst>
                <a:gd name="T0" fmla="*/ 330 w 462"/>
                <a:gd name="T1" fmla="*/ 0 h 348"/>
                <a:gd name="T2" fmla="*/ 456 w 462"/>
                <a:gd name="T3" fmla="*/ 234 h 348"/>
                <a:gd name="T4" fmla="*/ 462 w 462"/>
                <a:gd name="T5" fmla="*/ 294 h 348"/>
                <a:gd name="T6" fmla="*/ 450 w 462"/>
                <a:gd name="T7" fmla="*/ 312 h 348"/>
                <a:gd name="T8" fmla="*/ 450 w 462"/>
                <a:gd name="T9" fmla="*/ 324 h 348"/>
                <a:gd name="T10" fmla="*/ 444 w 462"/>
                <a:gd name="T11" fmla="*/ 336 h 348"/>
                <a:gd name="T12" fmla="*/ 408 w 462"/>
                <a:gd name="T13" fmla="*/ 348 h 348"/>
                <a:gd name="T14" fmla="*/ 402 w 462"/>
                <a:gd name="T15" fmla="*/ 336 h 348"/>
                <a:gd name="T16" fmla="*/ 414 w 462"/>
                <a:gd name="T17" fmla="*/ 342 h 348"/>
                <a:gd name="T18" fmla="*/ 420 w 462"/>
                <a:gd name="T19" fmla="*/ 330 h 348"/>
                <a:gd name="T20" fmla="*/ 402 w 462"/>
                <a:gd name="T21" fmla="*/ 330 h 348"/>
                <a:gd name="T22" fmla="*/ 384 w 462"/>
                <a:gd name="T23" fmla="*/ 306 h 348"/>
                <a:gd name="T24" fmla="*/ 366 w 462"/>
                <a:gd name="T25" fmla="*/ 300 h 348"/>
                <a:gd name="T26" fmla="*/ 354 w 462"/>
                <a:gd name="T27" fmla="*/ 270 h 348"/>
                <a:gd name="T28" fmla="*/ 336 w 462"/>
                <a:gd name="T29" fmla="*/ 258 h 348"/>
                <a:gd name="T30" fmla="*/ 336 w 462"/>
                <a:gd name="T31" fmla="*/ 240 h 348"/>
                <a:gd name="T32" fmla="*/ 324 w 462"/>
                <a:gd name="T33" fmla="*/ 240 h 348"/>
                <a:gd name="T34" fmla="*/ 330 w 462"/>
                <a:gd name="T35" fmla="*/ 252 h 348"/>
                <a:gd name="T36" fmla="*/ 324 w 462"/>
                <a:gd name="T37" fmla="*/ 252 h 348"/>
                <a:gd name="T38" fmla="*/ 300 w 462"/>
                <a:gd name="T39" fmla="*/ 216 h 348"/>
                <a:gd name="T40" fmla="*/ 312 w 462"/>
                <a:gd name="T41" fmla="*/ 186 h 348"/>
                <a:gd name="T42" fmla="*/ 294 w 462"/>
                <a:gd name="T43" fmla="*/ 180 h 348"/>
                <a:gd name="T44" fmla="*/ 300 w 462"/>
                <a:gd name="T45" fmla="*/ 198 h 348"/>
                <a:gd name="T46" fmla="*/ 282 w 462"/>
                <a:gd name="T47" fmla="*/ 186 h 348"/>
                <a:gd name="T48" fmla="*/ 288 w 462"/>
                <a:gd name="T49" fmla="*/ 126 h 348"/>
                <a:gd name="T50" fmla="*/ 222 w 462"/>
                <a:gd name="T51" fmla="*/ 66 h 348"/>
                <a:gd name="T52" fmla="*/ 186 w 462"/>
                <a:gd name="T53" fmla="*/ 60 h 348"/>
                <a:gd name="T54" fmla="*/ 186 w 462"/>
                <a:gd name="T55" fmla="*/ 72 h 348"/>
                <a:gd name="T56" fmla="*/ 126 w 462"/>
                <a:gd name="T57" fmla="*/ 90 h 348"/>
                <a:gd name="T58" fmla="*/ 126 w 462"/>
                <a:gd name="T59" fmla="*/ 84 h 348"/>
                <a:gd name="T60" fmla="*/ 132 w 462"/>
                <a:gd name="T61" fmla="*/ 90 h 348"/>
                <a:gd name="T62" fmla="*/ 132 w 462"/>
                <a:gd name="T63" fmla="*/ 84 h 348"/>
                <a:gd name="T64" fmla="*/ 102 w 462"/>
                <a:gd name="T65" fmla="*/ 54 h 348"/>
                <a:gd name="T66" fmla="*/ 96 w 462"/>
                <a:gd name="T67" fmla="*/ 60 h 348"/>
                <a:gd name="T68" fmla="*/ 102 w 462"/>
                <a:gd name="T69" fmla="*/ 66 h 348"/>
                <a:gd name="T70" fmla="*/ 60 w 462"/>
                <a:gd name="T71" fmla="*/ 54 h 348"/>
                <a:gd name="T72" fmla="*/ 84 w 462"/>
                <a:gd name="T73" fmla="*/ 48 h 348"/>
                <a:gd name="T74" fmla="*/ 78 w 462"/>
                <a:gd name="T75" fmla="*/ 48 h 348"/>
                <a:gd name="T76" fmla="*/ 24 w 462"/>
                <a:gd name="T77" fmla="*/ 60 h 348"/>
                <a:gd name="T78" fmla="*/ 36 w 462"/>
                <a:gd name="T79" fmla="*/ 54 h 348"/>
                <a:gd name="T80" fmla="*/ 24 w 462"/>
                <a:gd name="T81" fmla="*/ 48 h 348"/>
                <a:gd name="T82" fmla="*/ 24 w 462"/>
                <a:gd name="T83" fmla="*/ 54 h 348"/>
                <a:gd name="T84" fmla="*/ 12 w 462"/>
                <a:gd name="T85" fmla="*/ 60 h 348"/>
                <a:gd name="T86" fmla="*/ 12 w 462"/>
                <a:gd name="T87" fmla="*/ 42 h 348"/>
                <a:gd name="T88" fmla="*/ 0 w 462"/>
                <a:gd name="T89" fmla="*/ 30 h 348"/>
                <a:gd name="T90" fmla="*/ 0 w 462"/>
                <a:gd name="T91" fmla="*/ 18 h 348"/>
                <a:gd name="T92" fmla="*/ 138 w 462"/>
                <a:gd name="T93" fmla="*/ 6 h 348"/>
                <a:gd name="T94" fmla="*/ 150 w 462"/>
                <a:gd name="T95" fmla="*/ 24 h 348"/>
                <a:gd name="T96" fmla="*/ 294 w 462"/>
                <a:gd name="T97" fmla="*/ 18 h 348"/>
                <a:gd name="T98" fmla="*/ 300 w 462"/>
                <a:gd name="T99" fmla="*/ 30 h 348"/>
                <a:gd name="T100" fmla="*/ 306 w 462"/>
                <a:gd name="T101" fmla="*/ 24 h 348"/>
                <a:gd name="T102" fmla="*/ 306 w 462"/>
                <a:gd name="T103" fmla="*/ 0 h 348"/>
                <a:gd name="T104" fmla="*/ 330 w 462"/>
                <a:gd name="T105" fmla="*/ 0 h 34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62"/>
                <a:gd name="T160" fmla="*/ 0 h 348"/>
                <a:gd name="T161" fmla="*/ 462 w 462"/>
                <a:gd name="T162" fmla="*/ 348 h 34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62" h="348">
                  <a:moveTo>
                    <a:pt x="330" y="0"/>
                  </a:moveTo>
                  <a:lnTo>
                    <a:pt x="456" y="234"/>
                  </a:lnTo>
                  <a:lnTo>
                    <a:pt x="462" y="294"/>
                  </a:lnTo>
                  <a:lnTo>
                    <a:pt x="450" y="312"/>
                  </a:lnTo>
                  <a:lnTo>
                    <a:pt x="450" y="324"/>
                  </a:lnTo>
                  <a:lnTo>
                    <a:pt x="444" y="336"/>
                  </a:lnTo>
                  <a:lnTo>
                    <a:pt x="408" y="348"/>
                  </a:lnTo>
                  <a:lnTo>
                    <a:pt x="402" y="336"/>
                  </a:lnTo>
                  <a:lnTo>
                    <a:pt x="414" y="342"/>
                  </a:lnTo>
                  <a:lnTo>
                    <a:pt x="420" y="330"/>
                  </a:lnTo>
                  <a:lnTo>
                    <a:pt x="402" y="330"/>
                  </a:lnTo>
                  <a:lnTo>
                    <a:pt x="384" y="306"/>
                  </a:lnTo>
                  <a:lnTo>
                    <a:pt x="366" y="300"/>
                  </a:lnTo>
                  <a:lnTo>
                    <a:pt x="354" y="270"/>
                  </a:lnTo>
                  <a:lnTo>
                    <a:pt x="336" y="258"/>
                  </a:lnTo>
                  <a:lnTo>
                    <a:pt x="336" y="240"/>
                  </a:lnTo>
                  <a:lnTo>
                    <a:pt x="324" y="240"/>
                  </a:lnTo>
                  <a:lnTo>
                    <a:pt x="330" y="252"/>
                  </a:lnTo>
                  <a:lnTo>
                    <a:pt x="324" y="252"/>
                  </a:lnTo>
                  <a:lnTo>
                    <a:pt x="300" y="216"/>
                  </a:lnTo>
                  <a:lnTo>
                    <a:pt x="312" y="186"/>
                  </a:lnTo>
                  <a:lnTo>
                    <a:pt x="294" y="180"/>
                  </a:lnTo>
                  <a:lnTo>
                    <a:pt x="300" y="198"/>
                  </a:lnTo>
                  <a:lnTo>
                    <a:pt x="282" y="186"/>
                  </a:lnTo>
                  <a:lnTo>
                    <a:pt x="288" y="126"/>
                  </a:lnTo>
                  <a:lnTo>
                    <a:pt x="222" y="66"/>
                  </a:lnTo>
                  <a:lnTo>
                    <a:pt x="186" y="60"/>
                  </a:lnTo>
                  <a:lnTo>
                    <a:pt x="186" y="72"/>
                  </a:lnTo>
                  <a:lnTo>
                    <a:pt x="126" y="90"/>
                  </a:lnTo>
                  <a:lnTo>
                    <a:pt x="126" y="84"/>
                  </a:lnTo>
                  <a:lnTo>
                    <a:pt x="132" y="90"/>
                  </a:lnTo>
                  <a:lnTo>
                    <a:pt x="132" y="84"/>
                  </a:lnTo>
                  <a:lnTo>
                    <a:pt x="102" y="54"/>
                  </a:lnTo>
                  <a:lnTo>
                    <a:pt x="96" y="60"/>
                  </a:lnTo>
                  <a:lnTo>
                    <a:pt x="102" y="66"/>
                  </a:lnTo>
                  <a:lnTo>
                    <a:pt x="60" y="54"/>
                  </a:lnTo>
                  <a:lnTo>
                    <a:pt x="84" y="48"/>
                  </a:lnTo>
                  <a:lnTo>
                    <a:pt x="78" y="48"/>
                  </a:lnTo>
                  <a:lnTo>
                    <a:pt x="24" y="60"/>
                  </a:lnTo>
                  <a:lnTo>
                    <a:pt x="36" y="54"/>
                  </a:lnTo>
                  <a:lnTo>
                    <a:pt x="24" y="48"/>
                  </a:lnTo>
                  <a:lnTo>
                    <a:pt x="24" y="54"/>
                  </a:lnTo>
                  <a:lnTo>
                    <a:pt x="12" y="60"/>
                  </a:lnTo>
                  <a:lnTo>
                    <a:pt x="12" y="42"/>
                  </a:lnTo>
                  <a:lnTo>
                    <a:pt x="0" y="30"/>
                  </a:lnTo>
                  <a:lnTo>
                    <a:pt x="0" y="18"/>
                  </a:lnTo>
                  <a:lnTo>
                    <a:pt x="138" y="6"/>
                  </a:lnTo>
                  <a:lnTo>
                    <a:pt x="150" y="24"/>
                  </a:lnTo>
                  <a:lnTo>
                    <a:pt x="294" y="18"/>
                  </a:lnTo>
                  <a:lnTo>
                    <a:pt x="300" y="30"/>
                  </a:lnTo>
                  <a:lnTo>
                    <a:pt x="306" y="24"/>
                  </a:lnTo>
                  <a:lnTo>
                    <a:pt x="306" y="0"/>
                  </a:lnTo>
                  <a:lnTo>
                    <a:pt x="330" y="0"/>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50" name="Freeform 400"/>
            <p:cNvSpPr>
              <a:spLocks/>
            </p:cNvSpPr>
            <p:nvPr/>
          </p:nvSpPr>
          <p:spPr bwMode="auto">
            <a:xfrm>
              <a:off x="1902" y="2730"/>
              <a:ext cx="462" cy="348"/>
            </a:xfrm>
            <a:custGeom>
              <a:avLst/>
              <a:gdLst>
                <a:gd name="T0" fmla="*/ 330 w 462"/>
                <a:gd name="T1" fmla="*/ 0 h 348"/>
                <a:gd name="T2" fmla="*/ 456 w 462"/>
                <a:gd name="T3" fmla="*/ 234 h 348"/>
                <a:gd name="T4" fmla="*/ 462 w 462"/>
                <a:gd name="T5" fmla="*/ 294 h 348"/>
                <a:gd name="T6" fmla="*/ 450 w 462"/>
                <a:gd name="T7" fmla="*/ 312 h 348"/>
                <a:gd name="T8" fmla="*/ 450 w 462"/>
                <a:gd name="T9" fmla="*/ 324 h 348"/>
                <a:gd name="T10" fmla="*/ 444 w 462"/>
                <a:gd name="T11" fmla="*/ 336 h 348"/>
                <a:gd name="T12" fmla="*/ 408 w 462"/>
                <a:gd name="T13" fmla="*/ 348 h 348"/>
                <a:gd name="T14" fmla="*/ 402 w 462"/>
                <a:gd name="T15" fmla="*/ 336 h 348"/>
                <a:gd name="T16" fmla="*/ 414 w 462"/>
                <a:gd name="T17" fmla="*/ 342 h 348"/>
                <a:gd name="T18" fmla="*/ 420 w 462"/>
                <a:gd name="T19" fmla="*/ 330 h 348"/>
                <a:gd name="T20" fmla="*/ 402 w 462"/>
                <a:gd name="T21" fmla="*/ 330 h 348"/>
                <a:gd name="T22" fmla="*/ 384 w 462"/>
                <a:gd name="T23" fmla="*/ 306 h 348"/>
                <a:gd name="T24" fmla="*/ 366 w 462"/>
                <a:gd name="T25" fmla="*/ 300 h 348"/>
                <a:gd name="T26" fmla="*/ 354 w 462"/>
                <a:gd name="T27" fmla="*/ 270 h 348"/>
                <a:gd name="T28" fmla="*/ 336 w 462"/>
                <a:gd name="T29" fmla="*/ 258 h 348"/>
                <a:gd name="T30" fmla="*/ 336 w 462"/>
                <a:gd name="T31" fmla="*/ 240 h 348"/>
                <a:gd name="T32" fmla="*/ 324 w 462"/>
                <a:gd name="T33" fmla="*/ 240 h 348"/>
                <a:gd name="T34" fmla="*/ 330 w 462"/>
                <a:gd name="T35" fmla="*/ 252 h 348"/>
                <a:gd name="T36" fmla="*/ 324 w 462"/>
                <a:gd name="T37" fmla="*/ 252 h 348"/>
                <a:gd name="T38" fmla="*/ 300 w 462"/>
                <a:gd name="T39" fmla="*/ 216 h 348"/>
                <a:gd name="T40" fmla="*/ 312 w 462"/>
                <a:gd name="T41" fmla="*/ 186 h 348"/>
                <a:gd name="T42" fmla="*/ 294 w 462"/>
                <a:gd name="T43" fmla="*/ 180 h 348"/>
                <a:gd name="T44" fmla="*/ 300 w 462"/>
                <a:gd name="T45" fmla="*/ 198 h 348"/>
                <a:gd name="T46" fmla="*/ 282 w 462"/>
                <a:gd name="T47" fmla="*/ 186 h 348"/>
                <a:gd name="T48" fmla="*/ 288 w 462"/>
                <a:gd name="T49" fmla="*/ 126 h 348"/>
                <a:gd name="T50" fmla="*/ 222 w 462"/>
                <a:gd name="T51" fmla="*/ 66 h 348"/>
                <a:gd name="T52" fmla="*/ 186 w 462"/>
                <a:gd name="T53" fmla="*/ 60 h 348"/>
                <a:gd name="T54" fmla="*/ 186 w 462"/>
                <a:gd name="T55" fmla="*/ 72 h 348"/>
                <a:gd name="T56" fmla="*/ 126 w 462"/>
                <a:gd name="T57" fmla="*/ 90 h 348"/>
                <a:gd name="T58" fmla="*/ 126 w 462"/>
                <a:gd name="T59" fmla="*/ 84 h 348"/>
                <a:gd name="T60" fmla="*/ 132 w 462"/>
                <a:gd name="T61" fmla="*/ 90 h 348"/>
                <a:gd name="T62" fmla="*/ 132 w 462"/>
                <a:gd name="T63" fmla="*/ 84 h 348"/>
                <a:gd name="T64" fmla="*/ 102 w 462"/>
                <a:gd name="T65" fmla="*/ 54 h 348"/>
                <a:gd name="T66" fmla="*/ 96 w 462"/>
                <a:gd name="T67" fmla="*/ 60 h 348"/>
                <a:gd name="T68" fmla="*/ 102 w 462"/>
                <a:gd name="T69" fmla="*/ 66 h 348"/>
                <a:gd name="T70" fmla="*/ 60 w 462"/>
                <a:gd name="T71" fmla="*/ 54 h 348"/>
                <a:gd name="T72" fmla="*/ 84 w 462"/>
                <a:gd name="T73" fmla="*/ 48 h 348"/>
                <a:gd name="T74" fmla="*/ 78 w 462"/>
                <a:gd name="T75" fmla="*/ 48 h 348"/>
                <a:gd name="T76" fmla="*/ 24 w 462"/>
                <a:gd name="T77" fmla="*/ 60 h 348"/>
                <a:gd name="T78" fmla="*/ 36 w 462"/>
                <a:gd name="T79" fmla="*/ 54 h 348"/>
                <a:gd name="T80" fmla="*/ 24 w 462"/>
                <a:gd name="T81" fmla="*/ 48 h 348"/>
                <a:gd name="T82" fmla="*/ 24 w 462"/>
                <a:gd name="T83" fmla="*/ 54 h 348"/>
                <a:gd name="T84" fmla="*/ 12 w 462"/>
                <a:gd name="T85" fmla="*/ 60 h 348"/>
                <a:gd name="T86" fmla="*/ 12 w 462"/>
                <a:gd name="T87" fmla="*/ 42 h 348"/>
                <a:gd name="T88" fmla="*/ 0 w 462"/>
                <a:gd name="T89" fmla="*/ 30 h 348"/>
                <a:gd name="T90" fmla="*/ 0 w 462"/>
                <a:gd name="T91" fmla="*/ 18 h 348"/>
                <a:gd name="T92" fmla="*/ 138 w 462"/>
                <a:gd name="T93" fmla="*/ 6 h 348"/>
                <a:gd name="T94" fmla="*/ 150 w 462"/>
                <a:gd name="T95" fmla="*/ 24 h 348"/>
                <a:gd name="T96" fmla="*/ 294 w 462"/>
                <a:gd name="T97" fmla="*/ 18 h 348"/>
                <a:gd name="T98" fmla="*/ 300 w 462"/>
                <a:gd name="T99" fmla="*/ 30 h 348"/>
                <a:gd name="T100" fmla="*/ 306 w 462"/>
                <a:gd name="T101" fmla="*/ 24 h 348"/>
                <a:gd name="T102" fmla="*/ 306 w 462"/>
                <a:gd name="T103" fmla="*/ 0 h 348"/>
                <a:gd name="T104" fmla="*/ 330 w 462"/>
                <a:gd name="T105" fmla="*/ 0 h 348"/>
                <a:gd name="T106" fmla="*/ 330 w 462"/>
                <a:gd name="T107" fmla="*/ 6 h 3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62"/>
                <a:gd name="T163" fmla="*/ 0 h 348"/>
                <a:gd name="T164" fmla="*/ 462 w 462"/>
                <a:gd name="T165" fmla="*/ 348 h 34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62" h="348">
                  <a:moveTo>
                    <a:pt x="330" y="0"/>
                  </a:moveTo>
                  <a:lnTo>
                    <a:pt x="456" y="234"/>
                  </a:lnTo>
                  <a:lnTo>
                    <a:pt x="462" y="294"/>
                  </a:lnTo>
                  <a:lnTo>
                    <a:pt x="450" y="312"/>
                  </a:lnTo>
                  <a:lnTo>
                    <a:pt x="450" y="324"/>
                  </a:lnTo>
                  <a:lnTo>
                    <a:pt x="444" y="336"/>
                  </a:lnTo>
                  <a:lnTo>
                    <a:pt x="408" y="348"/>
                  </a:lnTo>
                  <a:lnTo>
                    <a:pt x="402" y="336"/>
                  </a:lnTo>
                  <a:lnTo>
                    <a:pt x="414" y="342"/>
                  </a:lnTo>
                  <a:lnTo>
                    <a:pt x="420" y="330"/>
                  </a:lnTo>
                  <a:lnTo>
                    <a:pt x="402" y="330"/>
                  </a:lnTo>
                  <a:lnTo>
                    <a:pt x="384" y="306"/>
                  </a:lnTo>
                  <a:lnTo>
                    <a:pt x="366" y="300"/>
                  </a:lnTo>
                  <a:lnTo>
                    <a:pt x="354" y="270"/>
                  </a:lnTo>
                  <a:lnTo>
                    <a:pt x="336" y="258"/>
                  </a:lnTo>
                  <a:lnTo>
                    <a:pt x="336" y="240"/>
                  </a:lnTo>
                  <a:lnTo>
                    <a:pt x="324" y="240"/>
                  </a:lnTo>
                  <a:lnTo>
                    <a:pt x="330" y="252"/>
                  </a:lnTo>
                  <a:lnTo>
                    <a:pt x="324" y="252"/>
                  </a:lnTo>
                  <a:lnTo>
                    <a:pt x="300" y="216"/>
                  </a:lnTo>
                  <a:lnTo>
                    <a:pt x="312" y="186"/>
                  </a:lnTo>
                  <a:lnTo>
                    <a:pt x="294" y="180"/>
                  </a:lnTo>
                  <a:lnTo>
                    <a:pt x="300" y="198"/>
                  </a:lnTo>
                  <a:lnTo>
                    <a:pt x="282" y="186"/>
                  </a:lnTo>
                  <a:lnTo>
                    <a:pt x="288" y="126"/>
                  </a:lnTo>
                  <a:lnTo>
                    <a:pt x="222" y="66"/>
                  </a:lnTo>
                  <a:lnTo>
                    <a:pt x="186" y="60"/>
                  </a:lnTo>
                  <a:lnTo>
                    <a:pt x="186" y="72"/>
                  </a:lnTo>
                  <a:lnTo>
                    <a:pt x="126" y="90"/>
                  </a:lnTo>
                  <a:lnTo>
                    <a:pt x="126" y="84"/>
                  </a:lnTo>
                  <a:lnTo>
                    <a:pt x="132" y="90"/>
                  </a:lnTo>
                  <a:lnTo>
                    <a:pt x="132" y="84"/>
                  </a:lnTo>
                  <a:lnTo>
                    <a:pt x="102" y="54"/>
                  </a:lnTo>
                  <a:lnTo>
                    <a:pt x="96" y="60"/>
                  </a:lnTo>
                  <a:lnTo>
                    <a:pt x="102" y="66"/>
                  </a:lnTo>
                  <a:lnTo>
                    <a:pt x="60" y="54"/>
                  </a:lnTo>
                  <a:lnTo>
                    <a:pt x="84" y="48"/>
                  </a:lnTo>
                  <a:lnTo>
                    <a:pt x="78" y="48"/>
                  </a:lnTo>
                  <a:lnTo>
                    <a:pt x="24" y="60"/>
                  </a:lnTo>
                  <a:lnTo>
                    <a:pt x="36" y="54"/>
                  </a:lnTo>
                  <a:lnTo>
                    <a:pt x="24" y="48"/>
                  </a:lnTo>
                  <a:lnTo>
                    <a:pt x="24" y="54"/>
                  </a:lnTo>
                  <a:lnTo>
                    <a:pt x="12" y="60"/>
                  </a:lnTo>
                  <a:lnTo>
                    <a:pt x="12" y="42"/>
                  </a:lnTo>
                  <a:lnTo>
                    <a:pt x="0" y="30"/>
                  </a:lnTo>
                  <a:lnTo>
                    <a:pt x="0" y="18"/>
                  </a:lnTo>
                  <a:lnTo>
                    <a:pt x="138" y="6"/>
                  </a:lnTo>
                  <a:lnTo>
                    <a:pt x="150" y="24"/>
                  </a:lnTo>
                  <a:lnTo>
                    <a:pt x="294" y="18"/>
                  </a:lnTo>
                  <a:lnTo>
                    <a:pt x="300" y="30"/>
                  </a:lnTo>
                  <a:lnTo>
                    <a:pt x="306" y="24"/>
                  </a:lnTo>
                  <a:lnTo>
                    <a:pt x="306" y="0"/>
                  </a:lnTo>
                  <a:lnTo>
                    <a:pt x="330" y="0"/>
                  </a:lnTo>
                  <a:lnTo>
                    <a:pt x="33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51" name="Freeform 401"/>
            <p:cNvSpPr>
              <a:spLocks/>
            </p:cNvSpPr>
            <p:nvPr/>
          </p:nvSpPr>
          <p:spPr bwMode="auto">
            <a:xfrm>
              <a:off x="1980" y="2472"/>
              <a:ext cx="276" cy="288"/>
            </a:xfrm>
            <a:custGeom>
              <a:avLst/>
              <a:gdLst>
                <a:gd name="T0" fmla="*/ 66 w 276"/>
                <a:gd name="T1" fmla="*/ 6 h 288"/>
                <a:gd name="T2" fmla="*/ 132 w 276"/>
                <a:gd name="T3" fmla="*/ 0 h 288"/>
                <a:gd name="T4" fmla="*/ 120 w 276"/>
                <a:gd name="T5" fmla="*/ 18 h 288"/>
                <a:gd name="T6" fmla="*/ 150 w 276"/>
                <a:gd name="T7" fmla="*/ 30 h 288"/>
                <a:gd name="T8" fmla="*/ 168 w 276"/>
                <a:gd name="T9" fmla="*/ 60 h 288"/>
                <a:gd name="T10" fmla="*/ 234 w 276"/>
                <a:gd name="T11" fmla="*/ 114 h 288"/>
                <a:gd name="T12" fmla="*/ 258 w 276"/>
                <a:gd name="T13" fmla="*/ 162 h 288"/>
                <a:gd name="T14" fmla="*/ 276 w 276"/>
                <a:gd name="T15" fmla="*/ 168 h 288"/>
                <a:gd name="T16" fmla="*/ 264 w 276"/>
                <a:gd name="T17" fmla="*/ 192 h 288"/>
                <a:gd name="T18" fmla="*/ 264 w 276"/>
                <a:gd name="T19" fmla="*/ 198 h 288"/>
                <a:gd name="T20" fmla="*/ 252 w 276"/>
                <a:gd name="T21" fmla="*/ 216 h 288"/>
                <a:gd name="T22" fmla="*/ 252 w 276"/>
                <a:gd name="T23" fmla="*/ 228 h 288"/>
                <a:gd name="T24" fmla="*/ 246 w 276"/>
                <a:gd name="T25" fmla="*/ 228 h 288"/>
                <a:gd name="T26" fmla="*/ 258 w 276"/>
                <a:gd name="T27" fmla="*/ 234 h 288"/>
                <a:gd name="T28" fmla="*/ 252 w 276"/>
                <a:gd name="T29" fmla="*/ 258 h 288"/>
                <a:gd name="T30" fmla="*/ 228 w 276"/>
                <a:gd name="T31" fmla="*/ 258 h 288"/>
                <a:gd name="T32" fmla="*/ 228 w 276"/>
                <a:gd name="T33" fmla="*/ 282 h 288"/>
                <a:gd name="T34" fmla="*/ 222 w 276"/>
                <a:gd name="T35" fmla="*/ 288 h 288"/>
                <a:gd name="T36" fmla="*/ 216 w 276"/>
                <a:gd name="T37" fmla="*/ 276 h 288"/>
                <a:gd name="T38" fmla="*/ 72 w 276"/>
                <a:gd name="T39" fmla="*/ 282 h 288"/>
                <a:gd name="T40" fmla="*/ 60 w 276"/>
                <a:gd name="T41" fmla="*/ 264 h 288"/>
                <a:gd name="T42" fmla="*/ 48 w 276"/>
                <a:gd name="T43" fmla="*/ 210 h 288"/>
                <a:gd name="T44" fmla="*/ 60 w 276"/>
                <a:gd name="T45" fmla="*/ 186 h 288"/>
                <a:gd name="T46" fmla="*/ 36 w 276"/>
                <a:gd name="T47" fmla="*/ 150 h 288"/>
                <a:gd name="T48" fmla="*/ 0 w 276"/>
                <a:gd name="T49" fmla="*/ 18 h 288"/>
                <a:gd name="T50" fmla="*/ 66 w 276"/>
                <a:gd name="T51" fmla="*/ 6 h 28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76"/>
                <a:gd name="T79" fmla="*/ 0 h 288"/>
                <a:gd name="T80" fmla="*/ 276 w 276"/>
                <a:gd name="T81" fmla="*/ 288 h 28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76" h="288">
                  <a:moveTo>
                    <a:pt x="66" y="6"/>
                  </a:moveTo>
                  <a:lnTo>
                    <a:pt x="132" y="0"/>
                  </a:lnTo>
                  <a:lnTo>
                    <a:pt x="120" y="18"/>
                  </a:lnTo>
                  <a:lnTo>
                    <a:pt x="150" y="30"/>
                  </a:lnTo>
                  <a:lnTo>
                    <a:pt x="168" y="60"/>
                  </a:lnTo>
                  <a:lnTo>
                    <a:pt x="234" y="114"/>
                  </a:lnTo>
                  <a:lnTo>
                    <a:pt x="258" y="162"/>
                  </a:lnTo>
                  <a:lnTo>
                    <a:pt x="276" y="168"/>
                  </a:lnTo>
                  <a:lnTo>
                    <a:pt x="264" y="192"/>
                  </a:lnTo>
                  <a:lnTo>
                    <a:pt x="264" y="198"/>
                  </a:lnTo>
                  <a:lnTo>
                    <a:pt x="252" y="216"/>
                  </a:lnTo>
                  <a:lnTo>
                    <a:pt x="252" y="228"/>
                  </a:lnTo>
                  <a:lnTo>
                    <a:pt x="246" y="228"/>
                  </a:lnTo>
                  <a:lnTo>
                    <a:pt x="258" y="234"/>
                  </a:lnTo>
                  <a:lnTo>
                    <a:pt x="252" y="258"/>
                  </a:lnTo>
                  <a:lnTo>
                    <a:pt x="228" y="258"/>
                  </a:lnTo>
                  <a:lnTo>
                    <a:pt x="228" y="282"/>
                  </a:lnTo>
                  <a:lnTo>
                    <a:pt x="222" y="288"/>
                  </a:lnTo>
                  <a:lnTo>
                    <a:pt x="216" y="276"/>
                  </a:lnTo>
                  <a:lnTo>
                    <a:pt x="72" y="282"/>
                  </a:lnTo>
                  <a:lnTo>
                    <a:pt x="60" y="264"/>
                  </a:lnTo>
                  <a:lnTo>
                    <a:pt x="48" y="210"/>
                  </a:lnTo>
                  <a:lnTo>
                    <a:pt x="60" y="186"/>
                  </a:lnTo>
                  <a:lnTo>
                    <a:pt x="36" y="150"/>
                  </a:lnTo>
                  <a:lnTo>
                    <a:pt x="0" y="18"/>
                  </a:lnTo>
                  <a:lnTo>
                    <a:pt x="66" y="6"/>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52" name="Freeform 402"/>
            <p:cNvSpPr>
              <a:spLocks/>
            </p:cNvSpPr>
            <p:nvPr/>
          </p:nvSpPr>
          <p:spPr bwMode="auto">
            <a:xfrm>
              <a:off x="1980" y="2472"/>
              <a:ext cx="276" cy="288"/>
            </a:xfrm>
            <a:custGeom>
              <a:avLst/>
              <a:gdLst>
                <a:gd name="T0" fmla="*/ 66 w 276"/>
                <a:gd name="T1" fmla="*/ 6 h 288"/>
                <a:gd name="T2" fmla="*/ 132 w 276"/>
                <a:gd name="T3" fmla="*/ 0 h 288"/>
                <a:gd name="T4" fmla="*/ 120 w 276"/>
                <a:gd name="T5" fmla="*/ 18 h 288"/>
                <a:gd name="T6" fmla="*/ 150 w 276"/>
                <a:gd name="T7" fmla="*/ 30 h 288"/>
                <a:gd name="T8" fmla="*/ 168 w 276"/>
                <a:gd name="T9" fmla="*/ 60 h 288"/>
                <a:gd name="T10" fmla="*/ 234 w 276"/>
                <a:gd name="T11" fmla="*/ 114 h 288"/>
                <a:gd name="T12" fmla="*/ 258 w 276"/>
                <a:gd name="T13" fmla="*/ 162 h 288"/>
                <a:gd name="T14" fmla="*/ 276 w 276"/>
                <a:gd name="T15" fmla="*/ 168 h 288"/>
                <a:gd name="T16" fmla="*/ 264 w 276"/>
                <a:gd name="T17" fmla="*/ 192 h 288"/>
                <a:gd name="T18" fmla="*/ 264 w 276"/>
                <a:gd name="T19" fmla="*/ 198 h 288"/>
                <a:gd name="T20" fmla="*/ 252 w 276"/>
                <a:gd name="T21" fmla="*/ 216 h 288"/>
                <a:gd name="T22" fmla="*/ 252 w 276"/>
                <a:gd name="T23" fmla="*/ 228 h 288"/>
                <a:gd name="T24" fmla="*/ 246 w 276"/>
                <a:gd name="T25" fmla="*/ 228 h 288"/>
                <a:gd name="T26" fmla="*/ 258 w 276"/>
                <a:gd name="T27" fmla="*/ 234 h 288"/>
                <a:gd name="T28" fmla="*/ 252 w 276"/>
                <a:gd name="T29" fmla="*/ 258 h 288"/>
                <a:gd name="T30" fmla="*/ 228 w 276"/>
                <a:gd name="T31" fmla="*/ 258 h 288"/>
                <a:gd name="T32" fmla="*/ 228 w 276"/>
                <a:gd name="T33" fmla="*/ 282 h 288"/>
                <a:gd name="T34" fmla="*/ 222 w 276"/>
                <a:gd name="T35" fmla="*/ 288 h 288"/>
                <a:gd name="T36" fmla="*/ 216 w 276"/>
                <a:gd name="T37" fmla="*/ 276 h 288"/>
                <a:gd name="T38" fmla="*/ 72 w 276"/>
                <a:gd name="T39" fmla="*/ 282 h 288"/>
                <a:gd name="T40" fmla="*/ 60 w 276"/>
                <a:gd name="T41" fmla="*/ 264 h 288"/>
                <a:gd name="T42" fmla="*/ 48 w 276"/>
                <a:gd name="T43" fmla="*/ 210 h 288"/>
                <a:gd name="T44" fmla="*/ 60 w 276"/>
                <a:gd name="T45" fmla="*/ 186 h 288"/>
                <a:gd name="T46" fmla="*/ 36 w 276"/>
                <a:gd name="T47" fmla="*/ 150 h 288"/>
                <a:gd name="T48" fmla="*/ 0 w 276"/>
                <a:gd name="T49" fmla="*/ 18 h 288"/>
                <a:gd name="T50" fmla="*/ 66 w 276"/>
                <a:gd name="T51" fmla="*/ 6 h 288"/>
                <a:gd name="T52" fmla="*/ 66 w 276"/>
                <a:gd name="T53" fmla="*/ 12 h 28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76"/>
                <a:gd name="T82" fmla="*/ 0 h 288"/>
                <a:gd name="T83" fmla="*/ 276 w 276"/>
                <a:gd name="T84" fmla="*/ 288 h 28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76" h="288">
                  <a:moveTo>
                    <a:pt x="66" y="6"/>
                  </a:moveTo>
                  <a:lnTo>
                    <a:pt x="132" y="0"/>
                  </a:lnTo>
                  <a:lnTo>
                    <a:pt x="120" y="18"/>
                  </a:lnTo>
                  <a:lnTo>
                    <a:pt x="150" y="30"/>
                  </a:lnTo>
                  <a:lnTo>
                    <a:pt x="168" y="60"/>
                  </a:lnTo>
                  <a:lnTo>
                    <a:pt x="234" y="114"/>
                  </a:lnTo>
                  <a:lnTo>
                    <a:pt x="258" y="162"/>
                  </a:lnTo>
                  <a:lnTo>
                    <a:pt x="276" y="168"/>
                  </a:lnTo>
                  <a:lnTo>
                    <a:pt x="264" y="192"/>
                  </a:lnTo>
                  <a:lnTo>
                    <a:pt x="264" y="198"/>
                  </a:lnTo>
                  <a:lnTo>
                    <a:pt x="252" y="216"/>
                  </a:lnTo>
                  <a:lnTo>
                    <a:pt x="252" y="228"/>
                  </a:lnTo>
                  <a:lnTo>
                    <a:pt x="246" y="228"/>
                  </a:lnTo>
                  <a:lnTo>
                    <a:pt x="258" y="234"/>
                  </a:lnTo>
                  <a:lnTo>
                    <a:pt x="252" y="258"/>
                  </a:lnTo>
                  <a:lnTo>
                    <a:pt x="228" y="258"/>
                  </a:lnTo>
                  <a:lnTo>
                    <a:pt x="228" y="282"/>
                  </a:lnTo>
                  <a:lnTo>
                    <a:pt x="222" y="288"/>
                  </a:lnTo>
                  <a:lnTo>
                    <a:pt x="216" y="276"/>
                  </a:lnTo>
                  <a:lnTo>
                    <a:pt x="72" y="282"/>
                  </a:lnTo>
                  <a:lnTo>
                    <a:pt x="60" y="264"/>
                  </a:lnTo>
                  <a:lnTo>
                    <a:pt x="48" y="210"/>
                  </a:lnTo>
                  <a:lnTo>
                    <a:pt x="60" y="186"/>
                  </a:lnTo>
                  <a:lnTo>
                    <a:pt x="36" y="150"/>
                  </a:lnTo>
                  <a:lnTo>
                    <a:pt x="0" y="18"/>
                  </a:lnTo>
                  <a:lnTo>
                    <a:pt x="66" y="6"/>
                  </a:lnTo>
                  <a:lnTo>
                    <a:pt x="66"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53" name="Freeform 403"/>
            <p:cNvSpPr>
              <a:spLocks/>
            </p:cNvSpPr>
            <p:nvPr/>
          </p:nvSpPr>
          <p:spPr bwMode="auto">
            <a:xfrm>
              <a:off x="618" y="2862"/>
              <a:ext cx="24" cy="24"/>
            </a:xfrm>
            <a:custGeom>
              <a:avLst/>
              <a:gdLst>
                <a:gd name="T0" fmla="*/ 6 w 24"/>
                <a:gd name="T1" fmla="*/ 0 h 24"/>
                <a:gd name="T2" fmla="*/ 18 w 24"/>
                <a:gd name="T3" fmla="*/ 0 h 24"/>
                <a:gd name="T4" fmla="*/ 24 w 24"/>
                <a:gd name="T5" fmla="*/ 6 h 24"/>
                <a:gd name="T6" fmla="*/ 18 w 24"/>
                <a:gd name="T7" fmla="*/ 12 h 24"/>
                <a:gd name="T8" fmla="*/ 18 w 24"/>
                <a:gd name="T9" fmla="*/ 18 h 24"/>
                <a:gd name="T10" fmla="*/ 12 w 24"/>
                <a:gd name="T11" fmla="*/ 24 h 24"/>
                <a:gd name="T12" fmla="*/ 6 w 24"/>
                <a:gd name="T13" fmla="*/ 24 h 24"/>
                <a:gd name="T14" fmla="*/ 6 w 24"/>
                <a:gd name="T15" fmla="*/ 18 h 24"/>
                <a:gd name="T16" fmla="*/ 0 w 24"/>
                <a:gd name="T17" fmla="*/ 18 h 24"/>
                <a:gd name="T18" fmla="*/ 0 w 24"/>
                <a:gd name="T19" fmla="*/ 6 h 24"/>
                <a:gd name="T20" fmla="*/ 6 w 24"/>
                <a:gd name="T21" fmla="*/ 0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
                <a:gd name="T34" fmla="*/ 0 h 24"/>
                <a:gd name="T35" fmla="*/ 24 w 24"/>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 h="24">
                  <a:moveTo>
                    <a:pt x="6" y="0"/>
                  </a:moveTo>
                  <a:lnTo>
                    <a:pt x="18" y="0"/>
                  </a:lnTo>
                  <a:lnTo>
                    <a:pt x="24" y="6"/>
                  </a:lnTo>
                  <a:lnTo>
                    <a:pt x="18" y="12"/>
                  </a:lnTo>
                  <a:lnTo>
                    <a:pt x="18" y="18"/>
                  </a:lnTo>
                  <a:lnTo>
                    <a:pt x="12" y="24"/>
                  </a:lnTo>
                  <a:lnTo>
                    <a:pt x="6" y="24"/>
                  </a:lnTo>
                  <a:lnTo>
                    <a:pt x="6" y="18"/>
                  </a:lnTo>
                  <a:lnTo>
                    <a:pt x="0" y="18"/>
                  </a:lnTo>
                  <a:lnTo>
                    <a:pt x="0" y="6"/>
                  </a:lnTo>
                  <a:lnTo>
                    <a:pt x="6" y="0"/>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54" name="Freeform 404"/>
            <p:cNvSpPr>
              <a:spLocks/>
            </p:cNvSpPr>
            <p:nvPr/>
          </p:nvSpPr>
          <p:spPr bwMode="auto">
            <a:xfrm>
              <a:off x="618" y="2862"/>
              <a:ext cx="24" cy="24"/>
            </a:xfrm>
            <a:custGeom>
              <a:avLst/>
              <a:gdLst>
                <a:gd name="T0" fmla="*/ 6 w 24"/>
                <a:gd name="T1" fmla="*/ 0 h 24"/>
                <a:gd name="T2" fmla="*/ 18 w 24"/>
                <a:gd name="T3" fmla="*/ 0 h 24"/>
                <a:gd name="T4" fmla="*/ 24 w 24"/>
                <a:gd name="T5" fmla="*/ 6 h 24"/>
                <a:gd name="T6" fmla="*/ 18 w 24"/>
                <a:gd name="T7" fmla="*/ 12 h 24"/>
                <a:gd name="T8" fmla="*/ 18 w 24"/>
                <a:gd name="T9" fmla="*/ 18 h 24"/>
                <a:gd name="T10" fmla="*/ 12 w 24"/>
                <a:gd name="T11" fmla="*/ 24 h 24"/>
                <a:gd name="T12" fmla="*/ 6 w 24"/>
                <a:gd name="T13" fmla="*/ 24 h 24"/>
                <a:gd name="T14" fmla="*/ 6 w 24"/>
                <a:gd name="T15" fmla="*/ 18 h 24"/>
                <a:gd name="T16" fmla="*/ 0 w 24"/>
                <a:gd name="T17" fmla="*/ 18 h 24"/>
                <a:gd name="T18" fmla="*/ 0 w 24"/>
                <a:gd name="T19" fmla="*/ 6 h 24"/>
                <a:gd name="T20" fmla="*/ 6 w 24"/>
                <a:gd name="T21" fmla="*/ 0 h 24"/>
                <a:gd name="T22" fmla="*/ 6 w 24"/>
                <a:gd name="T23" fmla="*/ 6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
                <a:gd name="T37" fmla="*/ 0 h 24"/>
                <a:gd name="T38" fmla="*/ 24 w 24"/>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 h="24">
                  <a:moveTo>
                    <a:pt x="6" y="0"/>
                  </a:moveTo>
                  <a:lnTo>
                    <a:pt x="18" y="0"/>
                  </a:lnTo>
                  <a:lnTo>
                    <a:pt x="24" y="6"/>
                  </a:lnTo>
                  <a:lnTo>
                    <a:pt x="18" y="12"/>
                  </a:lnTo>
                  <a:lnTo>
                    <a:pt x="18" y="18"/>
                  </a:lnTo>
                  <a:lnTo>
                    <a:pt x="12" y="24"/>
                  </a:lnTo>
                  <a:lnTo>
                    <a:pt x="6" y="24"/>
                  </a:lnTo>
                  <a:lnTo>
                    <a:pt x="6" y="18"/>
                  </a:lnTo>
                  <a:lnTo>
                    <a:pt x="0" y="18"/>
                  </a:lnTo>
                  <a:lnTo>
                    <a:pt x="0" y="6"/>
                  </a:lnTo>
                  <a:lnTo>
                    <a:pt x="6" y="0"/>
                  </a:lnTo>
                  <a:lnTo>
                    <a:pt x="6"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55" name="Freeform 405"/>
            <p:cNvSpPr>
              <a:spLocks/>
            </p:cNvSpPr>
            <p:nvPr/>
          </p:nvSpPr>
          <p:spPr bwMode="auto">
            <a:xfrm>
              <a:off x="696" y="2904"/>
              <a:ext cx="30" cy="24"/>
            </a:xfrm>
            <a:custGeom>
              <a:avLst/>
              <a:gdLst>
                <a:gd name="T0" fmla="*/ 6 w 30"/>
                <a:gd name="T1" fmla="*/ 6 h 24"/>
                <a:gd name="T2" fmla="*/ 6 w 30"/>
                <a:gd name="T3" fmla="*/ 0 h 24"/>
                <a:gd name="T4" fmla="*/ 12 w 30"/>
                <a:gd name="T5" fmla="*/ 0 h 24"/>
                <a:gd name="T6" fmla="*/ 18 w 30"/>
                <a:gd name="T7" fmla="*/ 6 h 24"/>
                <a:gd name="T8" fmla="*/ 24 w 30"/>
                <a:gd name="T9" fmla="*/ 12 h 24"/>
                <a:gd name="T10" fmla="*/ 30 w 30"/>
                <a:gd name="T11" fmla="*/ 18 h 24"/>
                <a:gd name="T12" fmla="*/ 18 w 30"/>
                <a:gd name="T13" fmla="*/ 18 h 24"/>
                <a:gd name="T14" fmla="*/ 12 w 30"/>
                <a:gd name="T15" fmla="*/ 24 h 24"/>
                <a:gd name="T16" fmla="*/ 6 w 30"/>
                <a:gd name="T17" fmla="*/ 18 h 24"/>
                <a:gd name="T18" fmla="*/ 0 w 30"/>
                <a:gd name="T19" fmla="*/ 6 h 24"/>
                <a:gd name="T20" fmla="*/ 6 w 30"/>
                <a:gd name="T21" fmla="*/ 6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
                <a:gd name="T34" fmla="*/ 0 h 24"/>
                <a:gd name="T35" fmla="*/ 30 w 30"/>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 h="24">
                  <a:moveTo>
                    <a:pt x="6" y="6"/>
                  </a:moveTo>
                  <a:lnTo>
                    <a:pt x="6" y="0"/>
                  </a:lnTo>
                  <a:lnTo>
                    <a:pt x="12" y="0"/>
                  </a:lnTo>
                  <a:lnTo>
                    <a:pt x="18" y="6"/>
                  </a:lnTo>
                  <a:lnTo>
                    <a:pt x="24" y="12"/>
                  </a:lnTo>
                  <a:lnTo>
                    <a:pt x="30" y="18"/>
                  </a:lnTo>
                  <a:lnTo>
                    <a:pt x="18" y="18"/>
                  </a:lnTo>
                  <a:lnTo>
                    <a:pt x="12" y="24"/>
                  </a:lnTo>
                  <a:lnTo>
                    <a:pt x="6" y="18"/>
                  </a:lnTo>
                  <a:lnTo>
                    <a:pt x="0" y="6"/>
                  </a:lnTo>
                  <a:lnTo>
                    <a:pt x="6" y="6"/>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56" name="Freeform 406"/>
            <p:cNvSpPr>
              <a:spLocks/>
            </p:cNvSpPr>
            <p:nvPr/>
          </p:nvSpPr>
          <p:spPr bwMode="auto">
            <a:xfrm>
              <a:off x="696" y="2904"/>
              <a:ext cx="30" cy="24"/>
            </a:xfrm>
            <a:custGeom>
              <a:avLst/>
              <a:gdLst>
                <a:gd name="T0" fmla="*/ 6 w 30"/>
                <a:gd name="T1" fmla="*/ 6 h 24"/>
                <a:gd name="T2" fmla="*/ 6 w 30"/>
                <a:gd name="T3" fmla="*/ 0 h 24"/>
                <a:gd name="T4" fmla="*/ 12 w 30"/>
                <a:gd name="T5" fmla="*/ 0 h 24"/>
                <a:gd name="T6" fmla="*/ 18 w 30"/>
                <a:gd name="T7" fmla="*/ 6 h 24"/>
                <a:gd name="T8" fmla="*/ 24 w 30"/>
                <a:gd name="T9" fmla="*/ 12 h 24"/>
                <a:gd name="T10" fmla="*/ 30 w 30"/>
                <a:gd name="T11" fmla="*/ 18 h 24"/>
                <a:gd name="T12" fmla="*/ 18 w 30"/>
                <a:gd name="T13" fmla="*/ 18 h 24"/>
                <a:gd name="T14" fmla="*/ 12 w 30"/>
                <a:gd name="T15" fmla="*/ 24 h 24"/>
                <a:gd name="T16" fmla="*/ 6 w 30"/>
                <a:gd name="T17" fmla="*/ 18 h 24"/>
                <a:gd name="T18" fmla="*/ 0 w 30"/>
                <a:gd name="T19" fmla="*/ 6 h 24"/>
                <a:gd name="T20" fmla="*/ 6 w 30"/>
                <a:gd name="T21" fmla="*/ 6 h 24"/>
                <a:gd name="T22" fmla="*/ 6 w 30"/>
                <a:gd name="T23" fmla="*/ 12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
                <a:gd name="T37" fmla="*/ 0 h 24"/>
                <a:gd name="T38" fmla="*/ 30 w 30"/>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 h="24">
                  <a:moveTo>
                    <a:pt x="6" y="6"/>
                  </a:moveTo>
                  <a:lnTo>
                    <a:pt x="6" y="0"/>
                  </a:lnTo>
                  <a:lnTo>
                    <a:pt x="12" y="0"/>
                  </a:lnTo>
                  <a:lnTo>
                    <a:pt x="18" y="6"/>
                  </a:lnTo>
                  <a:lnTo>
                    <a:pt x="24" y="12"/>
                  </a:lnTo>
                  <a:lnTo>
                    <a:pt x="30" y="18"/>
                  </a:lnTo>
                  <a:lnTo>
                    <a:pt x="18" y="18"/>
                  </a:lnTo>
                  <a:lnTo>
                    <a:pt x="12" y="24"/>
                  </a:lnTo>
                  <a:lnTo>
                    <a:pt x="6" y="18"/>
                  </a:lnTo>
                  <a:lnTo>
                    <a:pt x="0" y="6"/>
                  </a:lnTo>
                  <a:lnTo>
                    <a:pt x="6" y="6"/>
                  </a:lnTo>
                  <a:lnTo>
                    <a:pt x="6"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57" name="Freeform 407"/>
            <p:cNvSpPr>
              <a:spLocks/>
            </p:cNvSpPr>
            <p:nvPr/>
          </p:nvSpPr>
          <p:spPr bwMode="auto">
            <a:xfrm>
              <a:off x="744" y="2934"/>
              <a:ext cx="30" cy="12"/>
            </a:xfrm>
            <a:custGeom>
              <a:avLst/>
              <a:gdLst>
                <a:gd name="T0" fmla="*/ 0 w 30"/>
                <a:gd name="T1" fmla="*/ 6 h 12"/>
                <a:gd name="T2" fmla="*/ 6 w 30"/>
                <a:gd name="T3" fmla="*/ 0 h 12"/>
                <a:gd name="T4" fmla="*/ 30 w 30"/>
                <a:gd name="T5" fmla="*/ 0 h 12"/>
                <a:gd name="T6" fmla="*/ 30 w 30"/>
                <a:gd name="T7" fmla="*/ 6 h 12"/>
                <a:gd name="T8" fmla="*/ 24 w 30"/>
                <a:gd name="T9" fmla="*/ 12 h 12"/>
                <a:gd name="T10" fmla="*/ 12 w 30"/>
                <a:gd name="T11" fmla="*/ 6 h 12"/>
                <a:gd name="T12" fmla="*/ 6 w 30"/>
                <a:gd name="T13" fmla="*/ 6 h 12"/>
                <a:gd name="T14" fmla="*/ 0 w 30"/>
                <a:gd name="T15" fmla="*/ 6 h 12"/>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12"/>
                <a:gd name="T26" fmla="*/ 30 w 30"/>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12">
                  <a:moveTo>
                    <a:pt x="0" y="6"/>
                  </a:moveTo>
                  <a:lnTo>
                    <a:pt x="6" y="0"/>
                  </a:lnTo>
                  <a:lnTo>
                    <a:pt x="30" y="0"/>
                  </a:lnTo>
                  <a:lnTo>
                    <a:pt x="30" y="6"/>
                  </a:lnTo>
                  <a:lnTo>
                    <a:pt x="24" y="12"/>
                  </a:lnTo>
                  <a:lnTo>
                    <a:pt x="12" y="6"/>
                  </a:lnTo>
                  <a:lnTo>
                    <a:pt x="6" y="6"/>
                  </a:lnTo>
                  <a:lnTo>
                    <a:pt x="0" y="6"/>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58" name="Freeform 408"/>
            <p:cNvSpPr>
              <a:spLocks/>
            </p:cNvSpPr>
            <p:nvPr/>
          </p:nvSpPr>
          <p:spPr bwMode="auto">
            <a:xfrm>
              <a:off x="744" y="2934"/>
              <a:ext cx="30" cy="12"/>
            </a:xfrm>
            <a:custGeom>
              <a:avLst/>
              <a:gdLst>
                <a:gd name="T0" fmla="*/ 0 w 30"/>
                <a:gd name="T1" fmla="*/ 6 h 12"/>
                <a:gd name="T2" fmla="*/ 6 w 30"/>
                <a:gd name="T3" fmla="*/ 0 h 12"/>
                <a:gd name="T4" fmla="*/ 30 w 30"/>
                <a:gd name="T5" fmla="*/ 0 h 12"/>
                <a:gd name="T6" fmla="*/ 30 w 30"/>
                <a:gd name="T7" fmla="*/ 6 h 12"/>
                <a:gd name="T8" fmla="*/ 24 w 30"/>
                <a:gd name="T9" fmla="*/ 12 h 12"/>
                <a:gd name="T10" fmla="*/ 12 w 30"/>
                <a:gd name="T11" fmla="*/ 6 h 12"/>
                <a:gd name="T12" fmla="*/ 6 w 30"/>
                <a:gd name="T13" fmla="*/ 6 h 12"/>
                <a:gd name="T14" fmla="*/ 0 w 30"/>
                <a:gd name="T15" fmla="*/ 6 h 12"/>
                <a:gd name="T16" fmla="*/ 0 w 30"/>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12"/>
                <a:gd name="T29" fmla="*/ 30 w 30"/>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12">
                  <a:moveTo>
                    <a:pt x="0" y="6"/>
                  </a:moveTo>
                  <a:lnTo>
                    <a:pt x="6" y="0"/>
                  </a:lnTo>
                  <a:lnTo>
                    <a:pt x="30" y="0"/>
                  </a:lnTo>
                  <a:lnTo>
                    <a:pt x="30" y="6"/>
                  </a:lnTo>
                  <a:lnTo>
                    <a:pt x="24" y="12"/>
                  </a:lnTo>
                  <a:lnTo>
                    <a:pt x="12" y="6"/>
                  </a:lnTo>
                  <a:lnTo>
                    <a:pt x="6" y="6"/>
                  </a:lnTo>
                  <a:lnTo>
                    <a:pt x="0" y="6"/>
                  </a:lnTo>
                  <a:lnTo>
                    <a:pt x="0"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59" name="Freeform 409"/>
            <p:cNvSpPr>
              <a:spLocks/>
            </p:cNvSpPr>
            <p:nvPr/>
          </p:nvSpPr>
          <p:spPr bwMode="auto">
            <a:xfrm>
              <a:off x="780" y="2946"/>
              <a:ext cx="36" cy="30"/>
            </a:xfrm>
            <a:custGeom>
              <a:avLst/>
              <a:gdLst>
                <a:gd name="T0" fmla="*/ 12 w 36"/>
                <a:gd name="T1" fmla="*/ 6 h 30"/>
                <a:gd name="T2" fmla="*/ 24 w 36"/>
                <a:gd name="T3" fmla="*/ 6 h 30"/>
                <a:gd name="T4" fmla="*/ 36 w 36"/>
                <a:gd name="T5" fmla="*/ 18 h 30"/>
                <a:gd name="T6" fmla="*/ 36 w 36"/>
                <a:gd name="T7" fmla="*/ 24 h 30"/>
                <a:gd name="T8" fmla="*/ 24 w 36"/>
                <a:gd name="T9" fmla="*/ 30 h 30"/>
                <a:gd name="T10" fmla="*/ 18 w 36"/>
                <a:gd name="T11" fmla="*/ 30 h 30"/>
                <a:gd name="T12" fmla="*/ 12 w 36"/>
                <a:gd name="T13" fmla="*/ 18 h 30"/>
                <a:gd name="T14" fmla="*/ 6 w 36"/>
                <a:gd name="T15" fmla="*/ 12 h 30"/>
                <a:gd name="T16" fmla="*/ 0 w 36"/>
                <a:gd name="T17" fmla="*/ 6 h 30"/>
                <a:gd name="T18" fmla="*/ 0 w 36"/>
                <a:gd name="T19" fmla="*/ 0 h 30"/>
                <a:gd name="T20" fmla="*/ 6 w 36"/>
                <a:gd name="T21" fmla="*/ 0 h 30"/>
                <a:gd name="T22" fmla="*/ 12 w 36"/>
                <a:gd name="T23" fmla="*/ 6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
                <a:gd name="T37" fmla="*/ 0 h 30"/>
                <a:gd name="T38" fmla="*/ 36 w 36"/>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 h="30">
                  <a:moveTo>
                    <a:pt x="12" y="6"/>
                  </a:moveTo>
                  <a:lnTo>
                    <a:pt x="24" y="6"/>
                  </a:lnTo>
                  <a:lnTo>
                    <a:pt x="36" y="18"/>
                  </a:lnTo>
                  <a:lnTo>
                    <a:pt x="36" y="24"/>
                  </a:lnTo>
                  <a:lnTo>
                    <a:pt x="24" y="30"/>
                  </a:lnTo>
                  <a:lnTo>
                    <a:pt x="18" y="30"/>
                  </a:lnTo>
                  <a:lnTo>
                    <a:pt x="12" y="18"/>
                  </a:lnTo>
                  <a:lnTo>
                    <a:pt x="6" y="12"/>
                  </a:lnTo>
                  <a:lnTo>
                    <a:pt x="0" y="6"/>
                  </a:lnTo>
                  <a:lnTo>
                    <a:pt x="0" y="0"/>
                  </a:lnTo>
                  <a:lnTo>
                    <a:pt x="6" y="0"/>
                  </a:lnTo>
                  <a:lnTo>
                    <a:pt x="12" y="6"/>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60" name="Freeform 410"/>
            <p:cNvSpPr>
              <a:spLocks/>
            </p:cNvSpPr>
            <p:nvPr/>
          </p:nvSpPr>
          <p:spPr bwMode="auto">
            <a:xfrm>
              <a:off x="780" y="2946"/>
              <a:ext cx="36" cy="30"/>
            </a:xfrm>
            <a:custGeom>
              <a:avLst/>
              <a:gdLst>
                <a:gd name="T0" fmla="*/ 12 w 36"/>
                <a:gd name="T1" fmla="*/ 6 h 30"/>
                <a:gd name="T2" fmla="*/ 24 w 36"/>
                <a:gd name="T3" fmla="*/ 6 h 30"/>
                <a:gd name="T4" fmla="*/ 36 w 36"/>
                <a:gd name="T5" fmla="*/ 18 h 30"/>
                <a:gd name="T6" fmla="*/ 36 w 36"/>
                <a:gd name="T7" fmla="*/ 24 h 30"/>
                <a:gd name="T8" fmla="*/ 24 w 36"/>
                <a:gd name="T9" fmla="*/ 30 h 30"/>
                <a:gd name="T10" fmla="*/ 18 w 36"/>
                <a:gd name="T11" fmla="*/ 30 h 30"/>
                <a:gd name="T12" fmla="*/ 12 w 36"/>
                <a:gd name="T13" fmla="*/ 18 h 30"/>
                <a:gd name="T14" fmla="*/ 6 w 36"/>
                <a:gd name="T15" fmla="*/ 12 h 30"/>
                <a:gd name="T16" fmla="*/ 0 w 36"/>
                <a:gd name="T17" fmla="*/ 6 h 30"/>
                <a:gd name="T18" fmla="*/ 0 w 36"/>
                <a:gd name="T19" fmla="*/ 0 h 30"/>
                <a:gd name="T20" fmla="*/ 6 w 36"/>
                <a:gd name="T21" fmla="*/ 0 h 30"/>
                <a:gd name="T22" fmla="*/ 12 w 36"/>
                <a:gd name="T23" fmla="*/ 6 h 30"/>
                <a:gd name="T24" fmla="*/ 12 w 36"/>
                <a:gd name="T25" fmla="*/ 12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30"/>
                <a:gd name="T41" fmla="*/ 36 w 36"/>
                <a:gd name="T42" fmla="*/ 30 h 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30">
                  <a:moveTo>
                    <a:pt x="12" y="6"/>
                  </a:moveTo>
                  <a:lnTo>
                    <a:pt x="24" y="6"/>
                  </a:lnTo>
                  <a:lnTo>
                    <a:pt x="36" y="18"/>
                  </a:lnTo>
                  <a:lnTo>
                    <a:pt x="36" y="24"/>
                  </a:lnTo>
                  <a:lnTo>
                    <a:pt x="24" y="30"/>
                  </a:lnTo>
                  <a:lnTo>
                    <a:pt x="18" y="30"/>
                  </a:lnTo>
                  <a:lnTo>
                    <a:pt x="12" y="18"/>
                  </a:lnTo>
                  <a:lnTo>
                    <a:pt x="6" y="12"/>
                  </a:lnTo>
                  <a:lnTo>
                    <a:pt x="0" y="6"/>
                  </a:lnTo>
                  <a:lnTo>
                    <a:pt x="0" y="0"/>
                  </a:lnTo>
                  <a:lnTo>
                    <a:pt x="6" y="0"/>
                  </a:lnTo>
                  <a:lnTo>
                    <a:pt x="12" y="6"/>
                  </a:lnTo>
                  <a:lnTo>
                    <a:pt x="12"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61" name="Freeform 411"/>
            <p:cNvSpPr>
              <a:spLocks/>
            </p:cNvSpPr>
            <p:nvPr/>
          </p:nvSpPr>
          <p:spPr bwMode="auto">
            <a:xfrm>
              <a:off x="816" y="3006"/>
              <a:ext cx="66" cy="90"/>
            </a:xfrm>
            <a:custGeom>
              <a:avLst/>
              <a:gdLst>
                <a:gd name="T0" fmla="*/ 6 w 66"/>
                <a:gd name="T1" fmla="*/ 0 h 90"/>
                <a:gd name="T2" fmla="*/ 12 w 66"/>
                <a:gd name="T3" fmla="*/ 0 h 90"/>
                <a:gd name="T4" fmla="*/ 18 w 66"/>
                <a:gd name="T5" fmla="*/ 6 h 90"/>
                <a:gd name="T6" fmla="*/ 36 w 66"/>
                <a:gd name="T7" fmla="*/ 6 h 90"/>
                <a:gd name="T8" fmla="*/ 42 w 66"/>
                <a:gd name="T9" fmla="*/ 12 h 90"/>
                <a:gd name="T10" fmla="*/ 48 w 66"/>
                <a:gd name="T11" fmla="*/ 18 h 90"/>
                <a:gd name="T12" fmla="*/ 48 w 66"/>
                <a:gd name="T13" fmla="*/ 24 h 90"/>
                <a:gd name="T14" fmla="*/ 54 w 66"/>
                <a:gd name="T15" fmla="*/ 30 h 90"/>
                <a:gd name="T16" fmla="*/ 60 w 66"/>
                <a:gd name="T17" fmla="*/ 36 h 90"/>
                <a:gd name="T18" fmla="*/ 66 w 66"/>
                <a:gd name="T19" fmla="*/ 42 h 90"/>
                <a:gd name="T20" fmla="*/ 66 w 66"/>
                <a:gd name="T21" fmla="*/ 54 h 90"/>
                <a:gd name="T22" fmla="*/ 60 w 66"/>
                <a:gd name="T23" fmla="*/ 60 h 90"/>
                <a:gd name="T24" fmla="*/ 42 w 66"/>
                <a:gd name="T25" fmla="*/ 60 h 90"/>
                <a:gd name="T26" fmla="*/ 36 w 66"/>
                <a:gd name="T27" fmla="*/ 66 h 90"/>
                <a:gd name="T28" fmla="*/ 30 w 66"/>
                <a:gd name="T29" fmla="*/ 66 h 90"/>
                <a:gd name="T30" fmla="*/ 30 w 66"/>
                <a:gd name="T31" fmla="*/ 78 h 90"/>
                <a:gd name="T32" fmla="*/ 24 w 66"/>
                <a:gd name="T33" fmla="*/ 84 h 90"/>
                <a:gd name="T34" fmla="*/ 18 w 66"/>
                <a:gd name="T35" fmla="*/ 90 h 90"/>
                <a:gd name="T36" fmla="*/ 12 w 66"/>
                <a:gd name="T37" fmla="*/ 84 h 90"/>
                <a:gd name="T38" fmla="*/ 12 w 66"/>
                <a:gd name="T39" fmla="*/ 72 h 90"/>
                <a:gd name="T40" fmla="*/ 6 w 66"/>
                <a:gd name="T41" fmla="*/ 66 h 90"/>
                <a:gd name="T42" fmla="*/ 6 w 66"/>
                <a:gd name="T43" fmla="*/ 48 h 90"/>
                <a:gd name="T44" fmla="*/ 0 w 66"/>
                <a:gd name="T45" fmla="*/ 36 h 90"/>
                <a:gd name="T46" fmla="*/ 0 w 66"/>
                <a:gd name="T47" fmla="*/ 30 h 90"/>
                <a:gd name="T48" fmla="*/ 6 w 66"/>
                <a:gd name="T49" fmla="*/ 18 h 90"/>
                <a:gd name="T50" fmla="*/ 6 w 66"/>
                <a:gd name="T51" fmla="*/ 0 h 9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6"/>
                <a:gd name="T79" fmla="*/ 0 h 90"/>
                <a:gd name="T80" fmla="*/ 66 w 66"/>
                <a:gd name="T81" fmla="*/ 90 h 9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6" h="90">
                  <a:moveTo>
                    <a:pt x="6" y="0"/>
                  </a:moveTo>
                  <a:lnTo>
                    <a:pt x="12" y="0"/>
                  </a:lnTo>
                  <a:lnTo>
                    <a:pt x="18" y="6"/>
                  </a:lnTo>
                  <a:lnTo>
                    <a:pt x="36" y="6"/>
                  </a:lnTo>
                  <a:lnTo>
                    <a:pt x="42" y="12"/>
                  </a:lnTo>
                  <a:lnTo>
                    <a:pt x="48" y="18"/>
                  </a:lnTo>
                  <a:lnTo>
                    <a:pt x="48" y="24"/>
                  </a:lnTo>
                  <a:lnTo>
                    <a:pt x="54" y="30"/>
                  </a:lnTo>
                  <a:lnTo>
                    <a:pt x="60" y="36"/>
                  </a:lnTo>
                  <a:lnTo>
                    <a:pt x="66" y="42"/>
                  </a:lnTo>
                  <a:lnTo>
                    <a:pt x="66" y="54"/>
                  </a:lnTo>
                  <a:lnTo>
                    <a:pt x="60" y="60"/>
                  </a:lnTo>
                  <a:lnTo>
                    <a:pt x="42" y="60"/>
                  </a:lnTo>
                  <a:lnTo>
                    <a:pt x="36" y="66"/>
                  </a:lnTo>
                  <a:lnTo>
                    <a:pt x="30" y="66"/>
                  </a:lnTo>
                  <a:lnTo>
                    <a:pt x="30" y="78"/>
                  </a:lnTo>
                  <a:lnTo>
                    <a:pt x="24" y="84"/>
                  </a:lnTo>
                  <a:lnTo>
                    <a:pt x="18" y="90"/>
                  </a:lnTo>
                  <a:lnTo>
                    <a:pt x="12" y="84"/>
                  </a:lnTo>
                  <a:lnTo>
                    <a:pt x="12" y="72"/>
                  </a:lnTo>
                  <a:lnTo>
                    <a:pt x="6" y="66"/>
                  </a:lnTo>
                  <a:lnTo>
                    <a:pt x="6" y="48"/>
                  </a:lnTo>
                  <a:lnTo>
                    <a:pt x="0" y="36"/>
                  </a:lnTo>
                  <a:lnTo>
                    <a:pt x="0" y="30"/>
                  </a:lnTo>
                  <a:lnTo>
                    <a:pt x="6" y="18"/>
                  </a:lnTo>
                  <a:lnTo>
                    <a:pt x="6" y="0"/>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62" name="Freeform 412"/>
            <p:cNvSpPr>
              <a:spLocks/>
            </p:cNvSpPr>
            <p:nvPr/>
          </p:nvSpPr>
          <p:spPr bwMode="auto">
            <a:xfrm>
              <a:off x="816" y="3006"/>
              <a:ext cx="66" cy="90"/>
            </a:xfrm>
            <a:custGeom>
              <a:avLst/>
              <a:gdLst>
                <a:gd name="T0" fmla="*/ 6 w 66"/>
                <a:gd name="T1" fmla="*/ 0 h 90"/>
                <a:gd name="T2" fmla="*/ 12 w 66"/>
                <a:gd name="T3" fmla="*/ 0 h 90"/>
                <a:gd name="T4" fmla="*/ 18 w 66"/>
                <a:gd name="T5" fmla="*/ 6 h 90"/>
                <a:gd name="T6" fmla="*/ 36 w 66"/>
                <a:gd name="T7" fmla="*/ 6 h 90"/>
                <a:gd name="T8" fmla="*/ 42 w 66"/>
                <a:gd name="T9" fmla="*/ 12 h 90"/>
                <a:gd name="T10" fmla="*/ 48 w 66"/>
                <a:gd name="T11" fmla="*/ 18 h 90"/>
                <a:gd name="T12" fmla="*/ 48 w 66"/>
                <a:gd name="T13" fmla="*/ 24 h 90"/>
                <a:gd name="T14" fmla="*/ 54 w 66"/>
                <a:gd name="T15" fmla="*/ 30 h 90"/>
                <a:gd name="T16" fmla="*/ 60 w 66"/>
                <a:gd name="T17" fmla="*/ 36 h 90"/>
                <a:gd name="T18" fmla="*/ 66 w 66"/>
                <a:gd name="T19" fmla="*/ 42 h 90"/>
                <a:gd name="T20" fmla="*/ 66 w 66"/>
                <a:gd name="T21" fmla="*/ 54 h 90"/>
                <a:gd name="T22" fmla="*/ 60 w 66"/>
                <a:gd name="T23" fmla="*/ 60 h 90"/>
                <a:gd name="T24" fmla="*/ 42 w 66"/>
                <a:gd name="T25" fmla="*/ 60 h 90"/>
                <a:gd name="T26" fmla="*/ 36 w 66"/>
                <a:gd name="T27" fmla="*/ 66 h 90"/>
                <a:gd name="T28" fmla="*/ 30 w 66"/>
                <a:gd name="T29" fmla="*/ 66 h 90"/>
                <a:gd name="T30" fmla="*/ 30 w 66"/>
                <a:gd name="T31" fmla="*/ 78 h 90"/>
                <a:gd name="T32" fmla="*/ 24 w 66"/>
                <a:gd name="T33" fmla="*/ 84 h 90"/>
                <a:gd name="T34" fmla="*/ 18 w 66"/>
                <a:gd name="T35" fmla="*/ 90 h 90"/>
                <a:gd name="T36" fmla="*/ 12 w 66"/>
                <a:gd name="T37" fmla="*/ 84 h 90"/>
                <a:gd name="T38" fmla="*/ 12 w 66"/>
                <a:gd name="T39" fmla="*/ 72 h 90"/>
                <a:gd name="T40" fmla="*/ 6 w 66"/>
                <a:gd name="T41" fmla="*/ 66 h 90"/>
                <a:gd name="T42" fmla="*/ 6 w 66"/>
                <a:gd name="T43" fmla="*/ 48 h 90"/>
                <a:gd name="T44" fmla="*/ 0 w 66"/>
                <a:gd name="T45" fmla="*/ 36 h 90"/>
                <a:gd name="T46" fmla="*/ 0 w 66"/>
                <a:gd name="T47" fmla="*/ 30 h 90"/>
                <a:gd name="T48" fmla="*/ 6 w 66"/>
                <a:gd name="T49" fmla="*/ 18 h 90"/>
                <a:gd name="T50" fmla="*/ 6 w 66"/>
                <a:gd name="T51" fmla="*/ 0 h 90"/>
                <a:gd name="T52" fmla="*/ 6 w 66"/>
                <a:gd name="T53" fmla="*/ 6 h 9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6"/>
                <a:gd name="T82" fmla="*/ 0 h 90"/>
                <a:gd name="T83" fmla="*/ 66 w 66"/>
                <a:gd name="T84" fmla="*/ 90 h 9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6" h="90">
                  <a:moveTo>
                    <a:pt x="6" y="0"/>
                  </a:moveTo>
                  <a:lnTo>
                    <a:pt x="12" y="0"/>
                  </a:lnTo>
                  <a:lnTo>
                    <a:pt x="18" y="6"/>
                  </a:lnTo>
                  <a:lnTo>
                    <a:pt x="36" y="6"/>
                  </a:lnTo>
                  <a:lnTo>
                    <a:pt x="42" y="12"/>
                  </a:lnTo>
                  <a:lnTo>
                    <a:pt x="48" y="18"/>
                  </a:lnTo>
                  <a:lnTo>
                    <a:pt x="48" y="24"/>
                  </a:lnTo>
                  <a:lnTo>
                    <a:pt x="54" y="30"/>
                  </a:lnTo>
                  <a:lnTo>
                    <a:pt x="60" y="36"/>
                  </a:lnTo>
                  <a:lnTo>
                    <a:pt x="66" y="42"/>
                  </a:lnTo>
                  <a:lnTo>
                    <a:pt x="66" y="54"/>
                  </a:lnTo>
                  <a:lnTo>
                    <a:pt x="60" y="60"/>
                  </a:lnTo>
                  <a:lnTo>
                    <a:pt x="42" y="60"/>
                  </a:lnTo>
                  <a:lnTo>
                    <a:pt x="36" y="66"/>
                  </a:lnTo>
                  <a:lnTo>
                    <a:pt x="30" y="66"/>
                  </a:lnTo>
                  <a:lnTo>
                    <a:pt x="30" y="78"/>
                  </a:lnTo>
                  <a:lnTo>
                    <a:pt x="24" y="84"/>
                  </a:lnTo>
                  <a:lnTo>
                    <a:pt x="18" y="90"/>
                  </a:lnTo>
                  <a:lnTo>
                    <a:pt x="12" y="84"/>
                  </a:lnTo>
                  <a:lnTo>
                    <a:pt x="12" y="72"/>
                  </a:lnTo>
                  <a:lnTo>
                    <a:pt x="6" y="66"/>
                  </a:lnTo>
                  <a:lnTo>
                    <a:pt x="6" y="48"/>
                  </a:lnTo>
                  <a:lnTo>
                    <a:pt x="0" y="36"/>
                  </a:lnTo>
                  <a:lnTo>
                    <a:pt x="0" y="30"/>
                  </a:lnTo>
                  <a:lnTo>
                    <a:pt x="6" y="18"/>
                  </a:lnTo>
                  <a:lnTo>
                    <a:pt x="6" y="0"/>
                  </a:lnTo>
                  <a:lnTo>
                    <a:pt x="6"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63" name="Freeform 413"/>
            <p:cNvSpPr>
              <a:spLocks/>
            </p:cNvSpPr>
            <p:nvPr/>
          </p:nvSpPr>
          <p:spPr bwMode="auto">
            <a:xfrm>
              <a:off x="762" y="2952"/>
              <a:ext cx="12" cy="12"/>
            </a:xfrm>
            <a:custGeom>
              <a:avLst/>
              <a:gdLst>
                <a:gd name="T0" fmla="*/ 0 w 12"/>
                <a:gd name="T1" fmla="*/ 6 h 12"/>
                <a:gd name="T2" fmla="*/ 0 w 12"/>
                <a:gd name="T3" fmla="*/ 0 h 12"/>
                <a:gd name="T4" fmla="*/ 6 w 12"/>
                <a:gd name="T5" fmla="*/ 0 h 12"/>
                <a:gd name="T6" fmla="*/ 6 w 12"/>
                <a:gd name="T7" fmla="*/ 6 h 12"/>
                <a:gd name="T8" fmla="*/ 12 w 12"/>
                <a:gd name="T9" fmla="*/ 6 h 12"/>
                <a:gd name="T10" fmla="*/ 6 w 12"/>
                <a:gd name="T11" fmla="*/ 12 h 12"/>
                <a:gd name="T12" fmla="*/ 0 w 12"/>
                <a:gd name="T13" fmla="*/ 12 h 12"/>
                <a:gd name="T14" fmla="*/ 0 w 12"/>
                <a:gd name="T15" fmla="*/ 6 h 12"/>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2"/>
                <a:gd name="T26" fmla="*/ 12 w 12"/>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2">
                  <a:moveTo>
                    <a:pt x="0" y="6"/>
                  </a:moveTo>
                  <a:lnTo>
                    <a:pt x="0" y="0"/>
                  </a:lnTo>
                  <a:lnTo>
                    <a:pt x="6" y="0"/>
                  </a:lnTo>
                  <a:lnTo>
                    <a:pt x="6" y="6"/>
                  </a:lnTo>
                  <a:lnTo>
                    <a:pt x="12" y="6"/>
                  </a:lnTo>
                  <a:lnTo>
                    <a:pt x="6" y="12"/>
                  </a:lnTo>
                  <a:lnTo>
                    <a:pt x="0" y="12"/>
                  </a:lnTo>
                  <a:lnTo>
                    <a:pt x="0" y="6"/>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64" name="Freeform 414"/>
            <p:cNvSpPr>
              <a:spLocks/>
            </p:cNvSpPr>
            <p:nvPr/>
          </p:nvSpPr>
          <p:spPr bwMode="auto">
            <a:xfrm>
              <a:off x="762" y="2952"/>
              <a:ext cx="12" cy="12"/>
            </a:xfrm>
            <a:custGeom>
              <a:avLst/>
              <a:gdLst>
                <a:gd name="T0" fmla="*/ 0 w 12"/>
                <a:gd name="T1" fmla="*/ 6 h 12"/>
                <a:gd name="T2" fmla="*/ 0 w 12"/>
                <a:gd name="T3" fmla="*/ 0 h 12"/>
                <a:gd name="T4" fmla="*/ 6 w 12"/>
                <a:gd name="T5" fmla="*/ 0 h 12"/>
                <a:gd name="T6" fmla="*/ 6 w 12"/>
                <a:gd name="T7" fmla="*/ 6 h 12"/>
                <a:gd name="T8" fmla="*/ 12 w 12"/>
                <a:gd name="T9" fmla="*/ 6 h 12"/>
                <a:gd name="T10" fmla="*/ 6 w 12"/>
                <a:gd name="T11" fmla="*/ 12 h 12"/>
                <a:gd name="T12" fmla="*/ 0 w 12"/>
                <a:gd name="T13" fmla="*/ 12 h 12"/>
                <a:gd name="T14" fmla="*/ 0 w 12"/>
                <a:gd name="T15" fmla="*/ 6 h 12"/>
                <a:gd name="T16" fmla="*/ 0 w 12"/>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2"/>
                <a:gd name="T29" fmla="*/ 12 w 12"/>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2">
                  <a:moveTo>
                    <a:pt x="0" y="6"/>
                  </a:moveTo>
                  <a:lnTo>
                    <a:pt x="0" y="0"/>
                  </a:lnTo>
                  <a:lnTo>
                    <a:pt x="6" y="0"/>
                  </a:lnTo>
                  <a:lnTo>
                    <a:pt x="6" y="6"/>
                  </a:lnTo>
                  <a:lnTo>
                    <a:pt x="12" y="6"/>
                  </a:lnTo>
                  <a:lnTo>
                    <a:pt x="6" y="12"/>
                  </a:lnTo>
                  <a:lnTo>
                    <a:pt x="0" y="12"/>
                  </a:lnTo>
                  <a:lnTo>
                    <a:pt x="0" y="6"/>
                  </a:lnTo>
                  <a:lnTo>
                    <a:pt x="0"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65" name="Freeform 415"/>
            <p:cNvSpPr>
              <a:spLocks/>
            </p:cNvSpPr>
            <p:nvPr/>
          </p:nvSpPr>
          <p:spPr bwMode="auto">
            <a:xfrm>
              <a:off x="450" y="1518"/>
              <a:ext cx="306" cy="492"/>
            </a:xfrm>
            <a:custGeom>
              <a:avLst/>
              <a:gdLst>
                <a:gd name="T0" fmla="*/ 138 w 306"/>
                <a:gd name="T1" fmla="*/ 462 h 492"/>
                <a:gd name="T2" fmla="*/ 0 w 306"/>
                <a:gd name="T3" fmla="*/ 438 h 492"/>
                <a:gd name="T4" fmla="*/ 36 w 306"/>
                <a:gd name="T5" fmla="*/ 300 h 492"/>
                <a:gd name="T6" fmla="*/ 24 w 306"/>
                <a:gd name="T7" fmla="*/ 282 h 492"/>
                <a:gd name="T8" fmla="*/ 78 w 306"/>
                <a:gd name="T9" fmla="*/ 216 h 492"/>
                <a:gd name="T10" fmla="*/ 60 w 306"/>
                <a:gd name="T11" fmla="*/ 186 h 492"/>
                <a:gd name="T12" fmla="*/ 102 w 306"/>
                <a:gd name="T13" fmla="*/ 0 h 492"/>
                <a:gd name="T14" fmla="*/ 138 w 306"/>
                <a:gd name="T15" fmla="*/ 12 h 492"/>
                <a:gd name="T16" fmla="*/ 126 w 306"/>
                <a:gd name="T17" fmla="*/ 72 h 492"/>
                <a:gd name="T18" fmla="*/ 138 w 306"/>
                <a:gd name="T19" fmla="*/ 102 h 492"/>
                <a:gd name="T20" fmla="*/ 132 w 306"/>
                <a:gd name="T21" fmla="*/ 108 h 492"/>
                <a:gd name="T22" fmla="*/ 150 w 306"/>
                <a:gd name="T23" fmla="*/ 126 h 492"/>
                <a:gd name="T24" fmla="*/ 162 w 306"/>
                <a:gd name="T25" fmla="*/ 162 h 492"/>
                <a:gd name="T26" fmla="*/ 186 w 306"/>
                <a:gd name="T27" fmla="*/ 174 h 492"/>
                <a:gd name="T28" fmla="*/ 162 w 306"/>
                <a:gd name="T29" fmla="*/ 234 h 492"/>
                <a:gd name="T30" fmla="*/ 168 w 306"/>
                <a:gd name="T31" fmla="*/ 246 h 492"/>
                <a:gd name="T32" fmla="*/ 186 w 306"/>
                <a:gd name="T33" fmla="*/ 234 h 492"/>
                <a:gd name="T34" fmla="*/ 192 w 306"/>
                <a:gd name="T35" fmla="*/ 240 h 492"/>
                <a:gd name="T36" fmla="*/ 204 w 306"/>
                <a:gd name="T37" fmla="*/ 288 h 492"/>
                <a:gd name="T38" fmla="*/ 216 w 306"/>
                <a:gd name="T39" fmla="*/ 300 h 492"/>
                <a:gd name="T40" fmla="*/ 222 w 306"/>
                <a:gd name="T41" fmla="*/ 324 h 492"/>
                <a:gd name="T42" fmla="*/ 228 w 306"/>
                <a:gd name="T43" fmla="*/ 318 h 492"/>
                <a:gd name="T44" fmla="*/ 246 w 306"/>
                <a:gd name="T45" fmla="*/ 324 h 492"/>
                <a:gd name="T46" fmla="*/ 252 w 306"/>
                <a:gd name="T47" fmla="*/ 318 h 492"/>
                <a:gd name="T48" fmla="*/ 288 w 306"/>
                <a:gd name="T49" fmla="*/ 324 h 492"/>
                <a:gd name="T50" fmla="*/ 294 w 306"/>
                <a:gd name="T51" fmla="*/ 312 h 492"/>
                <a:gd name="T52" fmla="*/ 306 w 306"/>
                <a:gd name="T53" fmla="*/ 330 h 492"/>
                <a:gd name="T54" fmla="*/ 282 w 306"/>
                <a:gd name="T55" fmla="*/ 492 h 492"/>
                <a:gd name="T56" fmla="*/ 186 w 306"/>
                <a:gd name="T57" fmla="*/ 474 h 492"/>
                <a:gd name="T58" fmla="*/ 138 w 306"/>
                <a:gd name="T59" fmla="*/ 462 h 49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06"/>
                <a:gd name="T91" fmla="*/ 0 h 492"/>
                <a:gd name="T92" fmla="*/ 306 w 306"/>
                <a:gd name="T93" fmla="*/ 492 h 49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06" h="492">
                  <a:moveTo>
                    <a:pt x="138" y="462"/>
                  </a:moveTo>
                  <a:lnTo>
                    <a:pt x="0" y="438"/>
                  </a:lnTo>
                  <a:lnTo>
                    <a:pt x="36" y="300"/>
                  </a:lnTo>
                  <a:lnTo>
                    <a:pt x="24" y="282"/>
                  </a:lnTo>
                  <a:lnTo>
                    <a:pt x="78" y="216"/>
                  </a:lnTo>
                  <a:lnTo>
                    <a:pt x="60" y="186"/>
                  </a:lnTo>
                  <a:lnTo>
                    <a:pt x="102" y="0"/>
                  </a:lnTo>
                  <a:lnTo>
                    <a:pt x="138" y="12"/>
                  </a:lnTo>
                  <a:lnTo>
                    <a:pt x="126" y="72"/>
                  </a:lnTo>
                  <a:lnTo>
                    <a:pt x="138" y="102"/>
                  </a:lnTo>
                  <a:lnTo>
                    <a:pt x="132" y="108"/>
                  </a:lnTo>
                  <a:lnTo>
                    <a:pt x="150" y="126"/>
                  </a:lnTo>
                  <a:lnTo>
                    <a:pt x="162" y="162"/>
                  </a:lnTo>
                  <a:lnTo>
                    <a:pt x="186" y="174"/>
                  </a:lnTo>
                  <a:lnTo>
                    <a:pt x="162" y="234"/>
                  </a:lnTo>
                  <a:lnTo>
                    <a:pt x="168" y="246"/>
                  </a:lnTo>
                  <a:lnTo>
                    <a:pt x="186" y="234"/>
                  </a:lnTo>
                  <a:lnTo>
                    <a:pt x="192" y="240"/>
                  </a:lnTo>
                  <a:lnTo>
                    <a:pt x="204" y="288"/>
                  </a:lnTo>
                  <a:lnTo>
                    <a:pt x="216" y="300"/>
                  </a:lnTo>
                  <a:lnTo>
                    <a:pt x="222" y="324"/>
                  </a:lnTo>
                  <a:lnTo>
                    <a:pt x="228" y="318"/>
                  </a:lnTo>
                  <a:lnTo>
                    <a:pt x="246" y="324"/>
                  </a:lnTo>
                  <a:lnTo>
                    <a:pt x="252" y="318"/>
                  </a:lnTo>
                  <a:lnTo>
                    <a:pt x="288" y="324"/>
                  </a:lnTo>
                  <a:lnTo>
                    <a:pt x="294" y="312"/>
                  </a:lnTo>
                  <a:lnTo>
                    <a:pt x="306" y="330"/>
                  </a:lnTo>
                  <a:lnTo>
                    <a:pt x="282" y="492"/>
                  </a:lnTo>
                  <a:lnTo>
                    <a:pt x="186" y="474"/>
                  </a:lnTo>
                  <a:lnTo>
                    <a:pt x="138" y="462"/>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66" name="Freeform 416"/>
            <p:cNvSpPr>
              <a:spLocks/>
            </p:cNvSpPr>
            <p:nvPr/>
          </p:nvSpPr>
          <p:spPr bwMode="auto">
            <a:xfrm>
              <a:off x="450" y="1518"/>
              <a:ext cx="306" cy="492"/>
            </a:xfrm>
            <a:custGeom>
              <a:avLst/>
              <a:gdLst>
                <a:gd name="T0" fmla="*/ 138 w 306"/>
                <a:gd name="T1" fmla="*/ 462 h 492"/>
                <a:gd name="T2" fmla="*/ 0 w 306"/>
                <a:gd name="T3" fmla="*/ 438 h 492"/>
                <a:gd name="T4" fmla="*/ 36 w 306"/>
                <a:gd name="T5" fmla="*/ 300 h 492"/>
                <a:gd name="T6" fmla="*/ 24 w 306"/>
                <a:gd name="T7" fmla="*/ 282 h 492"/>
                <a:gd name="T8" fmla="*/ 78 w 306"/>
                <a:gd name="T9" fmla="*/ 216 h 492"/>
                <a:gd name="T10" fmla="*/ 60 w 306"/>
                <a:gd name="T11" fmla="*/ 186 h 492"/>
                <a:gd name="T12" fmla="*/ 102 w 306"/>
                <a:gd name="T13" fmla="*/ 0 h 492"/>
                <a:gd name="T14" fmla="*/ 138 w 306"/>
                <a:gd name="T15" fmla="*/ 12 h 492"/>
                <a:gd name="T16" fmla="*/ 126 w 306"/>
                <a:gd name="T17" fmla="*/ 72 h 492"/>
                <a:gd name="T18" fmla="*/ 138 w 306"/>
                <a:gd name="T19" fmla="*/ 102 h 492"/>
                <a:gd name="T20" fmla="*/ 132 w 306"/>
                <a:gd name="T21" fmla="*/ 108 h 492"/>
                <a:gd name="T22" fmla="*/ 150 w 306"/>
                <a:gd name="T23" fmla="*/ 126 h 492"/>
                <a:gd name="T24" fmla="*/ 162 w 306"/>
                <a:gd name="T25" fmla="*/ 162 h 492"/>
                <a:gd name="T26" fmla="*/ 186 w 306"/>
                <a:gd name="T27" fmla="*/ 174 h 492"/>
                <a:gd name="T28" fmla="*/ 162 w 306"/>
                <a:gd name="T29" fmla="*/ 234 h 492"/>
                <a:gd name="T30" fmla="*/ 168 w 306"/>
                <a:gd name="T31" fmla="*/ 246 h 492"/>
                <a:gd name="T32" fmla="*/ 186 w 306"/>
                <a:gd name="T33" fmla="*/ 234 h 492"/>
                <a:gd name="T34" fmla="*/ 192 w 306"/>
                <a:gd name="T35" fmla="*/ 240 h 492"/>
                <a:gd name="T36" fmla="*/ 204 w 306"/>
                <a:gd name="T37" fmla="*/ 288 h 492"/>
                <a:gd name="T38" fmla="*/ 216 w 306"/>
                <a:gd name="T39" fmla="*/ 300 h 492"/>
                <a:gd name="T40" fmla="*/ 222 w 306"/>
                <a:gd name="T41" fmla="*/ 324 h 492"/>
                <a:gd name="T42" fmla="*/ 228 w 306"/>
                <a:gd name="T43" fmla="*/ 318 h 492"/>
                <a:gd name="T44" fmla="*/ 246 w 306"/>
                <a:gd name="T45" fmla="*/ 324 h 492"/>
                <a:gd name="T46" fmla="*/ 252 w 306"/>
                <a:gd name="T47" fmla="*/ 318 h 492"/>
                <a:gd name="T48" fmla="*/ 288 w 306"/>
                <a:gd name="T49" fmla="*/ 324 h 492"/>
                <a:gd name="T50" fmla="*/ 294 w 306"/>
                <a:gd name="T51" fmla="*/ 312 h 492"/>
                <a:gd name="T52" fmla="*/ 306 w 306"/>
                <a:gd name="T53" fmla="*/ 330 h 492"/>
                <a:gd name="T54" fmla="*/ 282 w 306"/>
                <a:gd name="T55" fmla="*/ 492 h 492"/>
                <a:gd name="T56" fmla="*/ 186 w 306"/>
                <a:gd name="T57" fmla="*/ 474 h 492"/>
                <a:gd name="T58" fmla="*/ 138 w 306"/>
                <a:gd name="T59" fmla="*/ 462 h 492"/>
                <a:gd name="T60" fmla="*/ 138 w 306"/>
                <a:gd name="T61" fmla="*/ 468 h 49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06"/>
                <a:gd name="T94" fmla="*/ 0 h 492"/>
                <a:gd name="T95" fmla="*/ 306 w 306"/>
                <a:gd name="T96" fmla="*/ 492 h 49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06" h="492">
                  <a:moveTo>
                    <a:pt x="138" y="462"/>
                  </a:moveTo>
                  <a:lnTo>
                    <a:pt x="0" y="438"/>
                  </a:lnTo>
                  <a:lnTo>
                    <a:pt x="36" y="300"/>
                  </a:lnTo>
                  <a:lnTo>
                    <a:pt x="24" y="282"/>
                  </a:lnTo>
                  <a:lnTo>
                    <a:pt x="78" y="216"/>
                  </a:lnTo>
                  <a:lnTo>
                    <a:pt x="60" y="186"/>
                  </a:lnTo>
                  <a:lnTo>
                    <a:pt x="102" y="0"/>
                  </a:lnTo>
                  <a:lnTo>
                    <a:pt x="138" y="12"/>
                  </a:lnTo>
                  <a:lnTo>
                    <a:pt x="126" y="72"/>
                  </a:lnTo>
                  <a:lnTo>
                    <a:pt x="138" y="102"/>
                  </a:lnTo>
                  <a:lnTo>
                    <a:pt x="132" y="108"/>
                  </a:lnTo>
                  <a:lnTo>
                    <a:pt x="150" y="126"/>
                  </a:lnTo>
                  <a:lnTo>
                    <a:pt x="162" y="162"/>
                  </a:lnTo>
                  <a:lnTo>
                    <a:pt x="186" y="174"/>
                  </a:lnTo>
                  <a:lnTo>
                    <a:pt x="162" y="234"/>
                  </a:lnTo>
                  <a:lnTo>
                    <a:pt x="168" y="246"/>
                  </a:lnTo>
                  <a:lnTo>
                    <a:pt x="186" y="234"/>
                  </a:lnTo>
                  <a:lnTo>
                    <a:pt x="192" y="240"/>
                  </a:lnTo>
                  <a:lnTo>
                    <a:pt x="204" y="288"/>
                  </a:lnTo>
                  <a:lnTo>
                    <a:pt x="216" y="300"/>
                  </a:lnTo>
                  <a:lnTo>
                    <a:pt x="222" y="324"/>
                  </a:lnTo>
                  <a:lnTo>
                    <a:pt x="228" y="318"/>
                  </a:lnTo>
                  <a:lnTo>
                    <a:pt x="246" y="324"/>
                  </a:lnTo>
                  <a:lnTo>
                    <a:pt x="252" y="318"/>
                  </a:lnTo>
                  <a:lnTo>
                    <a:pt x="288" y="324"/>
                  </a:lnTo>
                  <a:lnTo>
                    <a:pt x="294" y="312"/>
                  </a:lnTo>
                  <a:lnTo>
                    <a:pt x="306" y="330"/>
                  </a:lnTo>
                  <a:lnTo>
                    <a:pt x="282" y="492"/>
                  </a:lnTo>
                  <a:lnTo>
                    <a:pt x="186" y="474"/>
                  </a:lnTo>
                  <a:lnTo>
                    <a:pt x="138" y="462"/>
                  </a:lnTo>
                  <a:lnTo>
                    <a:pt x="138" y="46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67" name="Freeform 417"/>
            <p:cNvSpPr>
              <a:spLocks/>
            </p:cNvSpPr>
            <p:nvPr/>
          </p:nvSpPr>
          <p:spPr bwMode="auto">
            <a:xfrm>
              <a:off x="1662" y="2016"/>
              <a:ext cx="198" cy="360"/>
            </a:xfrm>
            <a:custGeom>
              <a:avLst/>
              <a:gdLst>
                <a:gd name="T0" fmla="*/ 126 w 198"/>
                <a:gd name="T1" fmla="*/ 360 h 360"/>
                <a:gd name="T2" fmla="*/ 108 w 198"/>
                <a:gd name="T3" fmla="*/ 342 h 360"/>
                <a:gd name="T4" fmla="*/ 108 w 198"/>
                <a:gd name="T5" fmla="*/ 318 h 360"/>
                <a:gd name="T6" fmla="*/ 60 w 198"/>
                <a:gd name="T7" fmla="*/ 282 h 360"/>
                <a:gd name="T8" fmla="*/ 72 w 198"/>
                <a:gd name="T9" fmla="*/ 246 h 360"/>
                <a:gd name="T10" fmla="*/ 54 w 198"/>
                <a:gd name="T11" fmla="*/ 234 h 360"/>
                <a:gd name="T12" fmla="*/ 42 w 198"/>
                <a:gd name="T13" fmla="*/ 240 h 360"/>
                <a:gd name="T14" fmla="*/ 36 w 198"/>
                <a:gd name="T15" fmla="*/ 216 h 360"/>
                <a:gd name="T16" fmla="*/ 12 w 198"/>
                <a:gd name="T17" fmla="*/ 198 h 360"/>
                <a:gd name="T18" fmla="*/ 0 w 198"/>
                <a:gd name="T19" fmla="*/ 180 h 360"/>
                <a:gd name="T20" fmla="*/ 0 w 198"/>
                <a:gd name="T21" fmla="*/ 138 h 360"/>
                <a:gd name="T22" fmla="*/ 18 w 198"/>
                <a:gd name="T23" fmla="*/ 126 h 360"/>
                <a:gd name="T24" fmla="*/ 24 w 198"/>
                <a:gd name="T25" fmla="*/ 108 h 360"/>
                <a:gd name="T26" fmla="*/ 18 w 198"/>
                <a:gd name="T27" fmla="*/ 78 h 360"/>
                <a:gd name="T28" fmla="*/ 42 w 198"/>
                <a:gd name="T29" fmla="*/ 72 h 360"/>
                <a:gd name="T30" fmla="*/ 54 w 198"/>
                <a:gd name="T31" fmla="*/ 54 h 360"/>
                <a:gd name="T32" fmla="*/ 54 w 198"/>
                <a:gd name="T33" fmla="*/ 30 h 360"/>
                <a:gd name="T34" fmla="*/ 30 w 198"/>
                <a:gd name="T35" fmla="*/ 12 h 360"/>
                <a:gd name="T36" fmla="*/ 42 w 198"/>
                <a:gd name="T37" fmla="*/ 6 h 360"/>
                <a:gd name="T38" fmla="*/ 168 w 198"/>
                <a:gd name="T39" fmla="*/ 0 h 360"/>
                <a:gd name="T40" fmla="*/ 180 w 198"/>
                <a:gd name="T41" fmla="*/ 48 h 360"/>
                <a:gd name="T42" fmla="*/ 192 w 198"/>
                <a:gd name="T43" fmla="*/ 198 h 360"/>
                <a:gd name="T44" fmla="*/ 192 w 198"/>
                <a:gd name="T45" fmla="*/ 216 h 360"/>
                <a:gd name="T46" fmla="*/ 198 w 198"/>
                <a:gd name="T47" fmla="*/ 240 h 360"/>
                <a:gd name="T48" fmla="*/ 180 w 198"/>
                <a:gd name="T49" fmla="*/ 276 h 360"/>
                <a:gd name="T50" fmla="*/ 180 w 198"/>
                <a:gd name="T51" fmla="*/ 300 h 360"/>
                <a:gd name="T52" fmla="*/ 174 w 198"/>
                <a:gd name="T53" fmla="*/ 312 h 360"/>
                <a:gd name="T54" fmla="*/ 180 w 198"/>
                <a:gd name="T55" fmla="*/ 324 h 360"/>
                <a:gd name="T56" fmla="*/ 156 w 198"/>
                <a:gd name="T57" fmla="*/ 330 h 360"/>
                <a:gd name="T58" fmla="*/ 162 w 198"/>
                <a:gd name="T59" fmla="*/ 348 h 360"/>
                <a:gd name="T60" fmla="*/ 132 w 198"/>
                <a:gd name="T61" fmla="*/ 342 h 360"/>
                <a:gd name="T62" fmla="*/ 126 w 198"/>
                <a:gd name="T63" fmla="*/ 354 h 360"/>
                <a:gd name="T64" fmla="*/ 126 w 198"/>
                <a:gd name="T65" fmla="*/ 360 h 3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8"/>
                <a:gd name="T100" fmla="*/ 0 h 360"/>
                <a:gd name="T101" fmla="*/ 198 w 198"/>
                <a:gd name="T102" fmla="*/ 360 h 3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8" h="360">
                  <a:moveTo>
                    <a:pt x="126" y="360"/>
                  </a:moveTo>
                  <a:lnTo>
                    <a:pt x="108" y="342"/>
                  </a:lnTo>
                  <a:lnTo>
                    <a:pt x="108" y="318"/>
                  </a:lnTo>
                  <a:lnTo>
                    <a:pt x="60" y="282"/>
                  </a:lnTo>
                  <a:lnTo>
                    <a:pt x="72" y="246"/>
                  </a:lnTo>
                  <a:lnTo>
                    <a:pt x="54" y="234"/>
                  </a:lnTo>
                  <a:lnTo>
                    <a:pt x="42" y="240"/>
                  </a:lnTo>
                  <a:lnTo>
                    <a:pt x="36" y="216"/>
                  </a:lnTo>
                  <a:lnTo>
                    <a:pt x="12" y="198"/>
                  </a:lnTo>
                  <a:lnTo>
                    <a:pt x="0" y="180"/>
                  </a:lnTo>
                  <a:lnTo>
                    <a:pt x="0" y="138"/>
                  </a:lnTo>
                  <a:lnTo>
                    <a:pt x="18" y="126"/>
                  </a:lnTo>
                  <a:lnTo>
                    <a:pt x="24" y="108"/>
                  </a:lnTo>
                  <a:lnTo>
                    <a:pt x="18" y="78"/>
                  </a:lnTo>
                  <a:lnTo>
                    <a:pt x="42" y="72"/>
                  </a:lnTo>
                  <a:lnTo>
                    <a:pt x="54" y="54"/>
                  </a:lnTo>
                  <a:lnTo>
                    <a:pt x="54" y="30"/>
                  </a:lnTo>
                  <a:lnTo>
                    <a:pt x="30" y="12"/>
                  </a:lnTo>
                  <a:lnTo>
                    <a:pt x="42" y="6"/>
                  </a:lnTo>
                  <a:lnTo>
                    <a:pt x="168" y="0"/>
                  </a:lnTo>
                  <a:lnTo>
                    <a:pt x="180" y="48"/>
                  </a:lnTo>
                  <a:lnTo>
                    <a:pt x="192" y="198"/>
                  </a:lnTo>
                  <a:lnTo>
                    <a:pt x="192" y="216"/>
                  </a:lnTo>
                  <a:lnTo>
                    <a:pt x="198" y="240"/>
                  </a:lnTo>
                  <a:lnTo>
                    <a:pt x="180" y="276"/>
                  </a:lnTo>
                  <a:lnTo>
                    <a:pt x="180" y="300"/>
                  </a:lnTo>
                  <a:lnTo>
                    <a:pt x="174" y="312"/>
                  </a:lnTo>
                  <a:lnTo>
                    <a:pt x="180" y="324"/>
                  </a:lnTo>
                  <a:lnTo>
                    <a:pt x="156" y="330"/>
                  </a:lnTo>
                  <a:lnTo>
                    <a:pt x="162" y="348"/>
                  </a:lnTo>
                  <a:lnTo>
                    <a:pt x="132" y="342"/>
                  </a:lnTo>
                  <a:lnTo>
                    <a:pt x="126" y="354"/>
                  </a:lnTo>
                  <a:lnTo>
                    <a:pt x="126" y="360"/>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68" name="Freeform 418"/>
            <p:cNvSpPr>
              <a:spLocks/>
            </p:cNvSpPr>
            <p:nvPr/>
          </p:nvSpPr>
          <p:spPr bwMode="auto">
            <a:xfrm>
              <a:off x="1662" y="2016"/>
              <a:ext cx="198" cy="366"/>
            </a:xfrm>
            <a:custGeom>
              <a:avLst/>
              <a:gdLst>
                <a:gd name="T0" fmla="*/ 126 w 198"/>
                <a:gd name="T1" fmla="*/ 360 h 366"/>
                <a:gd name="T2" fmla="*/ 108 w 198"/>
                <a:gd name="T3" fmla="*/ 342 h 366"/>
                <a:gd name="T4" fmla="*/ 108 w 198"/>
                <a:gd name="T5" fmla="*/ 318 h 366"/>
                <a:gd name="T6" fmla="*/ 60 w 198"/>
                <a:gd name="T7" fmla="*/ 282 h 366"/>
                <a:gd name="T8" fmla="*/ 72 w 198"/>
                <a:gd name="T9" fmla="*/ 246 h 366"/>
                <a:gd name="T10" fmla="*/ 54 w 198"/>
                <a:gd name="T11" fmla="*/ 234 h 366"/>
                <a:gd name="T12" fmla="*/ 42 w 198"/>
                <a:gd name="T13" fmla="*/ 240 h 366"/>
                <a:gd name="T14" fmla="*/ 36 w 198"/>
                <a:gd name="T15" fmla="*/ 216 h 366"/>
                <a:gd name="T16" fmla="*/ 12 w 198"/>
                <a:gd name="T17" fmla="*/ 198 h 366"/>
                <a:gd name="T18" fmla="*/ 0 w 198"/>
                <a:gd name="T19" fmla="*/ 180 h 366"/>
                <a:gd name="T20" fmla="*/ 0 w 198"/>
                <a:gd name="T21" fmla="*/ 138 h 366"/>
                <a:gd name="T22" fmla="*/ 18 w 198"/>
                <a:gd name="T23" fmla="*/ 126 h 366"/>
                <a:gd name="T24" fmla="*/ 24 w 198"/>
                <a:gd name="T25" fmla="*/ 108 h 366"/>
                <a:gd name="T26" fmla="*/ 18 w 198"/>
                <a:gd name="T27" fmla="*/ 78 h 366"/>
                <a:gd name="T28" fmla="*/ 42 w 198"/>
                <a:gd name="T29" fmla="*/ 72 h 366"/>
                <a:gd name="T30" fmla="*/ 54 w 198"/>
                <a:gd name="T31" fmla="*/ 54 h 366"/>
                <a:gd name="T32" fmla="*/ 54 w 198"/>
                <a:gd name="T33" fmla="*/ 30 h 366"/>
                <a:gd name="T34" fmla="*/ 30 w 198"/>
                <a:gd name="T35" fmla="*/ 12 h 366"/>
                <a:gd name="T36" fmla="*/ 42 w 198"/>
                <a:gd name="T37" fmla="*/ 6 h 366"/>
                <a:gd name="T38" fmla="*/ 168 w 198"/>
                <a:gd name="T39" fmla="*/ 0 h 366"/>
                <a:gd name="T40" fmla="*/ 180 w 198"/>
                <a:gd name="T41" fmla="*/ 48 h 366"/>
                <a:gd name="T42" fmla="*/ 192 w 198"/>
                <a:gd name="T43" fmla="*/ 198 h 366"/>
                <a:gd name="T44" fmla="*/ 192 w 198"/>
                <a:gd name="T45" fmla="*/ 216 h 366"/>
                <a:gd name="T46" fmla="*/ 198 w 198"/>
                <a:gd name="T47" fmla="*/ 240 h 366"/>
                <a:gd name="T48" fmla="*/ 180 w 198"/>
                <a:gd name="T49" fmla="*/ 276 h 366"/>
                <a:gd name="T50" fmla="*/ 180 w 198"/>
                <a:gd name="T51" fmla="*/ 300 h 366"/>
                <a:gd name="T52" fmla="*/ 174 w 198"/>
                <a:gd name="T53" fmla="*/ 312 h 366"/>
                <a:gd name="T54" fmla="*/ 180 w 198"/>
                <a:gd name="T55" fmla="*/ 324 h 366"/>
                <a:gd name="T56" fmla="*/ 156 w 198"/>
                <a:gd name="T57" fmla="*/ 330 h 366"/>
                <a:gd name="T58" fmla="*/ 162 w 198"/>
                <a:gd name="T59" fmla="*/ 348 h 366"/>
                <a:gd name="T60" fmla="*/ 132 w 198"/>
                <a:gd name="T61" fmla="*/ 342 h 366"/>
                <a:gd name="T62" fmla="*/ 126 w 198"/>
                <a:gd name="T63" fmla="*/ 354 h 366"/>
                <a:gd name="T64" fmla="*/ 126 w 198"/>
                <a:gd name="T65" fmla="*/ 360 h 366"/>
                <a:gd name="T66" fmla="*/ 126 w 198"/>
                <a:gd name="T67" fmla="*/ 366 h 3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98"/>
                <a:gd name="T103" fmla="*/ 0 h 366"/>
                <a:gd name="T104" fmla="*/ 198 w 198"/>
                <a:gd name="T105" fmla="*/ 366 h 3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98" h="366">
                  <a:moveTo>
                    <a:pt x="126" y="360"/>
                  </a:moveTo>
                  <a:lnTo>
                    <a:pt x="108" y="342"/>
                  </a:lnTo>
                  <a:lnTo>
                    <a:pt x="108" y="318"/>
                  </a:lnTo>
                  <a:lnTo>
                    <a:pt x="60" y="282"/>
                  </a:lnTo>
                  <a:lnTo>
                    <a:pt x="72" y="246"/>
                  </a:lnTo>
                  <a:lnTo>
                    <a:pt x="54" y="234"/>
                  </a:lnTo>
                  <a:lnTo>
                    <a:pt x="42" y="240"/>
                  </a:lnTo>
                  <a:lnTo>
                    <a:pt x="36" y="216"/>
                  </a:lnTo>
                  <a:lnTo>
                    <a:pt x="12" y="198"/>
                  </a:lnTo>
                  <a:lnTo>
                    <a:pt x="0" y="180"/>
                  </a:lnTo>
                  <a:lnTo>
                    <a:pt x="0" y="138"/>
                  </a:lnTo>
                  <a:lnTo>
                    <a:pt x="18" y="126"/>
                  </a:lnTo>
                  <a:lnTo>
                    <a:pt x="24" y="108"/>
                  </a:lnTo>
                  <a:lnTo>
                    <a:pt x="18" y="78"/>
                  </a:lnTo>
                  <a:lnTo>
                    <a:pt x="42" y="72"/>
                  </a:lnTo>
                  <a:lnTo>
                    <a:pt x="54" y="54"/>
                  </a:lnTo>
                  <a:lnTo>
                    <a:pt x="54" y="30"/>
                  </a:lnTo>
                  <a:lnTo>
                    <a:pt x="30" y="12"/>
                  </a:lnTo>
                  <a:lnTo>
                    <a:pt x="42" y="6"/>
                  </a:lnTo>
                  <a:lnTo>
                    <a:pt x="168" y="0"/>
                  </a:lnTo>
                  <a:lnTo>
                    <a:pt x="180" y="48"/>
                  </a:lnTo>
                  <a:lnTo>
                    <a:pt x="192" y="198"/>
                  </a:lnTo>
                  <a:lnTo>
                    <a:pt x="192" y="216"/>
                  </a:lnTo>
                  <a:lnTo>
                    <a:pt x="198" y="240"/>
                  </a:lnTo>
                  <a:lnTo>
                    <a:pt x="180" y="276"/>
                  </a:lnTo>
                  <a:lnTo>
                    <a:pt x="180" y="300"/>
                  </a:lnTo>
                  <a:lnTo>
                    <a:pt x="174" y="312"/>
                  </a:lnTo>
                  <a:lnTo>
                    <a:pt x="180" y="324"/>
                  </a:lnTo>
                  <a:lnTo>
                    <a:pt x="156" y="330"/>
                  </a:lnTo>
                  <a:lnTo>
                    <a:pt x="162" y="348"/>
                  </a:lnTo>
                  <a:lnTo>
                    <a:pt x="132" y="342"/>
                  </a:lnTo>
                  <a:lnTo>
                    <a:pt x="126" y="354"/>
                  </a:lnTo>
                  <a:lnTo>
                    <a:pt x="126" y="360"/>
                  </a:lnTo>
                  <a:lnTo>
                    <a:pt x="126" y="36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69" name="Freeform 419"/>
            <p:cNvSpPr>
              <a:spLocks/>
            </p:cNvSpPr>
            <p:nvPr/>
          </p:nvSpPr>
          <p:spPr bwMode="auto">
            <a:xfrm>
              <a:off x="1842" y="2052"/>
              <a:ext cx="150" cy="264"/>
            </a:xfrm>
            <a:custGeom>
              <a:avLst/>
              <a:gdLst>
                <a:gd name="T0" fmla="*/ 0 w 150"/>
                <a:gd name="T1" fmla="*/ 264 h 264"/>
                <a:gd name="T2" fmla="*/ 0 w 150"/>
                <a:gd name="T3" fmla="*/ 240 h 264"/>
                <a:gd name="T4" fmla="*/ 18 w 150"/>
                <a:gd name="T5" fmla="*/ 204 h 264"/>
                <a:gd name="T6" fmla="*/ 12 w 150"/>
                <a:gd name="T7" fmla="*/ 180 h 264"/>
                <a:gd name="T8" fmla="*/ 12 w 150"/>
                <a:gd name="T9" fmla="*/ 162 h 264"/>
                <a:gd name="T10" fmla="*/ 0 w 150"/>
                <a:gd name="T11" fmla="*/ 12 h 264"/>
                <a:gd name="T12" fmla="*/ 18 w 150"/>
                <a:gd name="T13" fmla="*/ 18 h 264"/>
                <a:gd name="T14" fmla="*/ 36 w 150"/>
                <a:gd name="T15" fmla="*/ 6 h 264"/>
                <a:gd name="T16" fmla="*/ 132 w 150"/>
                <a:gd name="T17" fmla="*/ 0 h 264"/>
                <a:gd name="T18" fmla="*/ 150 w 150"/>
                <a:gd name="T19" fmla="*/ 168 h 264"/>
                <a:gd name="T20" fmla="*/ 150 w 150"/>
                <a:gd name="T21" fmla="*/ 186 h 264"/>
                <a:gd name="T22" fmla="*/ 120 w 150"/>
                <a:gd name="T23" fmla="*/ 198 h 264"/>
                <a:gd name="T24" fmla="*/ 126 w 150"/>
                <a:gd name="T25" fmla="*/ 204 h 264"/>
                <a:gd name="T26" fmla="*/ 102 w 150"/>
                <a:gd name="T27" fmla="*/ 246 h 264"/>
                <a:gd name="T28" fmla="*/ 90 w 150"/>
                <a:gd name="T29" fmla="*/ 240 h 264"/>
                <a:gd name="T30" fmla="*/ 84 w 150"/>
                <a:gd name="T31" fmla="*/ 234 h 264"/>
                <a:gd name="T32" fmla="*/ 66 w 150"/>
                <a:gd name="T33" fmla="*/ 258 h 264"/>
                <a:gd name="T34" fmla="*/ 60 w 150"/>
                <a:gd name="T35" fmla="*/ 246 h 264"/>
                <a:gd name="T36" fmla="*/ 48 w 150"/>
                <a:gd name="T37" fmla="*/ 264 h 264"/>
                <a:gd name="T38" fmla="*/ 18 w 150"/>
                <a:gd name="T39" fmla="*/ 252 h 264"/>
                <a:gd name="T40" fmla="*/ 18 w 150"/>
                <a:gd name="T41" fmla="*/ 264 h 264"/>
                <a:gd name="T42" fmla="*/ 6 w 150"/>
                <a:gd name="T43" fmla="*/ 258 h 264"/>
                <a:gd name="T44" fmla="*/ 0 w 150"/>
                <a:gd name="T45" fmla="*/ 264 h 26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0"/>
                <a:gd name="T70" fmla="*/ 0 h 264"/>
                <a:gd name="T71" fmla="*/ 150 w 150"/>
                <a:gd name="T72" fmla="*/ 264 h 26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0" h="264">
                  <a:moveTo>
                    <a:pt x="0" y="264"/>
                  </a:moveTo>
                  <a:lnTo>
                    <a:pt x="0" y="240"/>
                  </a:lnTo>
                  <a:lnTo>
                    <a:pt x="18" y="204"/>
                  </a:lnTo>
                  <a:lnTo>
                    <a:pt x="12" y="180"/>
                  </a:lnTo>
                  <a:lnTo>
                    <a:pt x="12" y="162"/>
                  </a:lnTo>
                  <a:lnTo>
                    <a:pt x="0" y="12"/>
                  </a:lnTo>
                  <a:lnTo>
                    <a:pt x="18" y="18"/>
                  </a:lnTo>
                  <a:lnTo>
                    <a:pt x="36" y="6"/>
                  </a:lnTo>
                  <a:lnTo>
                    <a:pt x="132" y="0"/>
                  </a:lnTo>
                  <a:lnTo>
                    <a:pt x="150" y="168"/>
                  </a:lnTo>
                  <a:lnTo>
                    <a:pt x="150" y="186"/>
                  </a:lnTo>
                  <a:lnTo>
                    <a:pt x="120" y="198"/>
                  </a:lnTo>
                  <a:lnTo>
                    <a:pt x="126" y="204"/>
                  </a:lnTo>
                  <a:lnTo>
                    <a:pt x="102" y="246"/>
                  </a:lnTo>
                  <a:lnTo>
                    <a:pt x="90" y="240"/>
                  </a:lnTo>
                  <a:lnTo>
                    <a:pt x="84" y="234"/>
                  </a:lnTo>
                  <a:lnTo>
                    <a:pt x="66" y="258"/>
                  </a:lnTo>
                  <a:lnTo>
                    <a:pt x="60" y="246"/>
                  </a:lnTo>
                  <a:lnTo>
                    <a:pt x="48" y="264"/>
                  </a:lnTo>
                  <a:lnTo>
                    <a:pt x="18" y="252"/>
                  </a:lnTo>
                  <a:lnTo>
                    <a:pt x="18" y="264"/>
                  </a:lnTo>
                  <a:lnTo>
                    <a:pt x="6" y="258"/>
                  </a:lnTo>
                  <a:lnTo>
                    <a:pt x="0" y="264"/>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70" name="Freeform 420"/>
            <p:cNvSpPr>
              <a:spLocks/>
            </p:cNvSpPr>
            <p:nvPr/>
          </p:nvSpPr>
          <p:spPr bwMode="auto">
            <a:xfrm>
              <a:off x="1842" y="2052"/>
              <a:ext cx="150" cy="270"/>
            </a:xfrm>
            <a:custGeom>
              <a:avLst/>
              <a:gdLst>
                <a:gd name="T0" fmla="*/ 0 w 150"/>
                <a:gd name="T1" fmla="*/ 264 h 270"/>
                <a:gd name="T2" fmla="*/ 0 w 150"/>
                <a:gd name="T3" fmla="*/ 240 h 270"/>
                <a:gd name="T4" fmla="*/ 18 w 150"/>
                <a:gd name="T5" fmla="*/ 204 h 270"/>
                <a:gd name="T6" fmla="*/ 12 w 150"/>
                <a:gd name="T7" fmla="*/ 180 h 270"/>
                <a:gd name="T8" fmla="*/ 12 w 150"/>
                <a:gd name="T9" fmla="*/ 162 h 270"/>
                <a:gd name="T10" fmla="*/ 0 w 150"/>
                <a:gd name="T11" fmla="*/ 12 h 270"/>
                <a:gd name="T12" fmla="*/ 18 w 150"/>
                <a:gd name="T13" fmla="*/ 18 h 270"/>
                <a:gd name="T14" fmla="*/ 36 w 150"/>
                <a:gd name="T15" fmla="*/ 6 h 270"/>
                <a:gd name="T16" fmla="*/ 132 w 150"/>
                <a:gd name="T17" fmla="*/ 0 h 270"/>
                <a:gd name="T18" fmla="*/ 150 w 150"/>
                <a:gd name="T19" fmla="*/ 168 h 270"/>
                <a:gd name="T20" fmla="*/ 150 w 150"/>
                <a:gd name="T21" fmla="*/ 186 h 270"/>
                <a:gd name="T22" fmla="*/ 120 w 150"/>
                <a:gd name="T23" fmla="*/ 198 h 270"/>
                <a:gd name="T24" fmla="*/ 126 w 150"/>
                <a:gd name="T25" fmla="*/ 204 h 270"/>
                <a:gd name="T26" fmla="*/ 102 w 150"/>
                <a:gd name="T27" fmla="*/ 246 h 270"/>
                <a:gd name="T28" fmla="*/ 90 w 150"/>
                <a:gd name="T29" fmla="*/ 240 h 270"/>
                <a:gd name="T30" fmla="*/ 84 w 150"/>
                <a:gd name="T31" fmla="*/ 234 h 270"/>
                <a:gd name="T32" fmla="*/ 66 w 150"/>
                <a:gd name="T33" fmla="*/ 258 h 270"/>
                <a:gd name="T34" fmla="*/ 60 w 150"/>
                <a:gd name="T35" fmla="*/ 246 h 270"/>
                <a:gd name="T36" fmla="*/ 48 w 150"/>
                <a:gd name="T37" fmla="*/ 264 h 270"/>
                <a:gd name="T38" fmla="*/ 18 w 150"/>
                <a:gd name="T39" fmla="*/ 252 h 270"/>
                <a:gd name="T40" fmla="*/ 18 w 150"/>
                <a:gd name="T41" fmla="*/ 264 h 270"/>
                <a:gd name="T42" fmla="*/ 6 w 150"/>
                <a:gd name="T43" fmla="*/ 258 h 270"/>
                <a:gd name="T44" fmla="*/ 0 w 150"/>
                <a:gd name="T45" fmla="*/ 264 h 270"/>
                <a:gd name="T46" fmla="*/ 0 w 150"/>
                <a:gd name="T47" fmla="*/ 270 h 2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270"/>
                <a:gd name="T74" fmla="*/ 150 w 150"/>
                <a:gd name="T75" fmla="*/ 270 h 2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270">
                  <a:moveTo>
                    <a:pt x="0" y="264"/>
                  </a:moveTo>
                  <a:lnTo>
                    <a:pt x="0" y="240"/>
                  </a:lnTo>
                  <a:lnTo>
                    <a:pt x="18" y="204"/>
                  </a:lnTo>
                  <a:lnTo>
                    <a:pt x="12" y="180"/>
                  </a:lnTo>
                  <a:lnTo>
                    <a:pt x="12" y="162"/>
                  </a:lnTo>
                  <a:lnTo>
                    <a:pt x="0" y="12"/>
                  </a:lnTo>
                  <a:lnTo>
                    <a:pt x="18" y="18"/>
                  </a:lnTo>
                  <a:lnTo>
                    <a:pt x="36" y="6"/>
                  </a:lnTo>
                  <a:lnTo>
                    <a:pt x="132" y="0"/>
                  </a:lnTo>
                  <a:lnTo>
                    <a:pt x="150" y="168"/>
                  </a:lnTo>
                  <a:lnTo>
                    <a:pt x="150" y="186"/>
                  </a:lnTo>
                  <a:lnTo>
                    <a:pt x="120" y="198"/>
                  </a:lnTo>
                  <a:lnTo>
                    <a:pt x="126" y="204"/>
                  </a:lnTo>
                  <a:lnTo>
                    <a:pt x="102" y="246"/>
                  </a:lnTo>
                  <a:lnTo>
                    <a:pt x="90" y="240"/>
                  </a:lnTo>
                  <a:lnTo>
                    <a:pt x="84" y="234"/>
                  </a:lnTo>
                  <a:lnTo>
                    <a:pt x="66" y="258"/>
                  </a:lnTo>
                  <a:lnTo>
                    <a:pt x="60" y="246"/>
                  </a:lnTo>
                  <a:lnTo>
                    <a:pt x="48" y="264"/>
                  </a:lnTo>
                  <a:lnTo>
                    <a:pt x="18" y="252"/>
                  </a:lnTo>
                  <a:lnTo>
                    <a:pt x="18" y="264"/>
                  </a:lnTo>
                  <a:lnTo>
                    <a:pt x="6" y="258"/>
                  </a:lnTo>
                  <a:lnTo>
                    <a:pt x="0" y="264"/>
                  </a:lnTo>
                  <a:lnTo>
                    <a:pt x="0" y="27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71" name="Freeform 421"/>
            <p:cNvSpPr>
              <a:spLocks/>
            </p:cNvSpPr>
            <p:nvPr/>
          </p:nvSpPr>
          <p:spPr bwMode="auto">
            <a:xfrm>
              <a:off x="1410" y="1962"/>
              <a:ext cx="306" cy="204"/>
            </a:xfrm>
            <a:custGeom>
              <a:avLst/>
              <a:gdLst>
                <a:gd name="T0" fmla="*/ 252 w 306"/>
                <a:gd name="T1" fmla="*/ 204 h 204"/>
                <a:gd name="T2" fmla="*/ 240 w 306"/>
                <a:gd name="T3" fmla="*/ 186 h 204"/>
                <a:gd name="T4" fmla="*/ 42 w 306"/>
                <a:gd name="T5" fmla="*/ 192 h 204"/>
                <a:gd name="T6" fmla="*/ 36 w 306"/>
                <a:gd name="T7" fmla="*/ 150 h 204"/>
                <a:gd name="T8" fmla="*/ 12 w 306"/>
                <a:gd name="T9" fmla="*/ 72 h 204"/>
                <a:gd name="T10" fmla="*/ 0 w 306"/>
                <a:gd name="T11" fmla="*/ 54 h 204"/>
                <a:gd name="T12" fmla="*/ 12 w 306"/>
                <a:gd name="T13" fmla="*/ 30 h 204"/>
                <a:gd name="T14" fmla="*/ 6 w 306"/>
                <a:gd name="T15" fmla="*/ 12 h 204"/>
                <a:gd name="T16" fmla="*/ 12 w 306"/>
                <a:gd name="T17" fmla="*/ 6 h 204"/>
                <a:gd name="T18" fmla="*/ 252 w 306"/>
                <a:gd name="T19" fmla="*/ 0 h 204"/>
                <a:gd name="T20" fmla="*/ 264 w 306"/>
                <a:gd name="T21" fmla="*/ 18 h 204"/>
                <a:gd name="T22" fmla="*/ 258 w 306"/>
                <a:gd name="T23" fmla="*/ 30 h 204"/>
                <a:gd name="T24" fmla="*/ 264 w 306"/>
                <a:gd name="T25" fmla="*/ 48 h 204"/>
                <a:gd name="T26" fmla="*/ 282 w 306"/>
                <a:gd name="T27" fmla="*/ 66 h 204"/>
                <a:gd name="T28" fmla="*/ 306 w 306"/>
                <a:gd name="T29" fmla="*/ 84 h 204"/>
                <a:gd name="T30" fmla="*/ 306 w 306"/>
                <a:gd name="T31" fmla="*/ 108 h 204"/>
                <a:gd name="T32" fmla="*/ 294 w 306"/>
                <a:gd name="T33" fmla="*/ 126 h 204"/>
                <a:gd name="T34" fmla="*/ 270 w 306"/>
                <a:gd name="T35" fmla="*/ 132 h 204"/>
                <a:gd name="T36" fmla="*/ 276 w 306"/>
                <a:gd name="T37" fmla="*/ 162 h 204"/>
                <a:gd name="T38" fmla="*/ 270 w 306"/>
                <a:gd name="T39" fmla="*/ 180 h 204"/>
                <a:gd name="T40" fmla="*/ 252 w 306"/>
                <a:gd name="T41" fmla="*/ 192 h 204"/>
                <a:gd name="T42" fmla="*/ 252 w 306"/>
                <a:gd name="T43" fmla="*/ 204 h 2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06"/>
                <a:gd name="T67" fmla="*/ 0 h 204"/>
                <a:gd name="T68" fmla="*/ 306 w 306"/>
                <a:gd name="T69" fmla="*/ 204 h 20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06" h="204">
                  <a:moveTo>
                    <a:pt x="252" y="204"/>
                  </a:moveTo>
                  <a:lnTo>
                    <a:pt x="240" y="186"/>
                  </a:lnTo>
                  <a:lnTo>
                    <a:pt x="42" y="192"/>
                  </a:lnTo>
                  <a:lnTo>
                    <a:pt x="36" y="150"/>
                  </a:lnTo>
                  <a:lnTo>
                    <a:pt x="12" y="72"/>
                  </a:lnTo>
                  <a:lnTo>
                    <a:pt x="0" y="54"/>
                  </a:lnTo>
                  <a:lnTo>
                    <a:pt x="12" y="30"/>
                  </a:lnTo>
                  <a:lnTo>
                    <a:pt x="6" y="12"/>
                  </a:lnTo>
                  <a:lnTo>
                    <a:pt x="12" y="6"/>
                  </a:lnTo>
                  <a:lnTo>
                    <a:pt x="252" y="0"/>
                  </a:lnTo>
                  <a:lnTo>
                    <a:pt x="264" y="18"/>
                  </a:lnTo>
                  <a:lnTo>
                    <a:pt x="258" y="30"/>
                  </a:lnTo>
                  <a:lnTo>
                    <a:pt x="264" y="48"/>
                  </a:lnTo>
                  <a:lnTo>
                    <a:pt x="282" y="66"/>
                  </a:lnTo>
                  <a:lnTo>
                    <a:pt x="306" y="84"/>
                  </a:lnTo>
                  <a:lnTo>
                    <a:pt x="306" y="108"/>
                  </a:lnTo>
                  <a:lnTo>
                    <a:pt x="294" y="126"/>
                  </a:lnTo>
                  <a:lnTo>
                    <a:pt x="270" y="132"/>
                  </a:lnTo>
                  <a:lnTo>
                    <a:pt x="276" y="162"/>
                  </a:lnTo>
                  <a:lnTo>
                    <a:pt x="270" y="180"/>
                  </a:lnTo>
                  <a:lnTo>
                    <a:pt x="252" y="192"/>
                  </a:lnTo>
                  <a:lnTo>
                    <a:pt x="252" y="204"/>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72" name="Freeform 422"/>
            <p:cNvSpPr>
              <a:spLocks/>
            </p:cNvSpPr>
            <p:nvPr/>
          </p:nvSpPr>
          <p:spPr bwMode="auto">
            <a:xfrm>
              <a:off x="1410" y="1962"/>
              <a:ext cx="306" cy="210"/>
            </a:xfrm>
            <a:custGeom>
              <a:avLst/>
              <a:gdLst>
                <a:gd name="T0" fmla="*/ 252 w 306"/>
                <a:gd name="T1" fmla="*/ 204 h 210"/>
                <a:gd name="T2" fmla="*/ 240 w 306"/>
                <a:gd name="T3" fmla="*/ 186 h 210"/>
                <a:gd name="T4" fmla="*/ 42 w 306"/>
                <a:gd name="T5" fmla="*/ 192 h 210"/>
                <a:gd name="T6" fmla="*/ 36 w 306"/>
                <a:gd name="T7" fmla="*/ 150 h 210"/>
                <a:gd name="T8" fmla="*/ 12 w 306"/>
                <a:gd name="T9" fmla="*/ 72 h 210"/>
                <a:gd name="T10" fmla="*/ 0 w 306"/>
                <a:gd name="T11" fmla="*/ 54 h 210"/>
                <a:gd name="T12" fmla="*/ 12 w 306"/>
                <a:gd name="T13" fmla="*/ 30 h 210"/>
                <a:gd name="T14" fmla="*/ 6 w 306"/>
                <a:gd name="T15" fmla="*/ 12 h 210"/>
                <a:gd name="T16" fmla="*/ 12 w 306"/>
                <a:gd name="T17" fmla="*/ 6 h 210"/>
                <a:gd name="T18" fmla="*/ 252 w 306"/>
                <a:gd name="T19" fmla="*/ 0 h 210"/>
                <a:gd name="T20" fmla="*/ 264 w 306"/>
                <a:gd name="T21" fmla="*/ 18 h 210"/>
                <a:gd name="T22" fmla="*/ 258 w 306"/>
                <a:gd name="T23" fmla="*/ 30 h 210"/>
                <a:gd name="T24" fmla="*/ 264 w 306"/>
                <a:gd name="T25" fmla="*/ 48 h 210"/>
                <a:gd name="T26" fmla="*/ 282 w 306"/>
                <a:gd name="T27" fmla="*/ 66 h 210"/>
                <a:gd name="T28" fmla="*/ 306 w 306"/>
                <a:gd name="T29" fmla="*/ 84 h 210"/>
                <a:gd name="T30" fmla="*/ 306 w 306"/>
                <a:gd name="T31" fmla="*/ 108 h 210"/>
                <a:gd name="T32" fmla="*/ 294 w 306"/>
                <a:gd name="T33" fmla="*/ 126 h 210"/>
                <a:gd name="T34" fmla="*/ 270 w 306"/>
                <a:gd name="T35" fmla="*/ 132 h 210"/>
                <a:gd name="T36" fmla="*/ 276 w 306"/>
                <a:gd name="T37" fmla="*/ 162 h 210"/>
                <a:gd name="T38" fmla="*/ 270 w 306"/>
                <a:gd name="T39" fmla="*/ 180 h 210"/>
                <a:gd name="T40" fmla="*/ 252 w 306"/>
                <a:gd name="T41" fmla="*/ 192 h 210"/>
                <a:gd name="T42" fmla="*/ 252 w 306"/>
                <a:gd name="T43" fmla="*/ 204 h 210"/>
                <a:gd name="T44" fmla="*/ 252 w 306"/>
                <a:gd name="T45" fmla="*/ 210 h 21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06"/>
                <a:gd name="T70" fmla="*/ 0 h 210"/>
                <a:gd name="T71" fmla="*/ 306 w 306"/>
                <a:gd name="T72" fmla="*/ 210 h 21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06" h="210">
                  <a:moveTo>
                    <a:pt x="252" y="204"/>
                  </a:moveTo>
                  <a:lnTo>
                    <a:pt x="240" y="186"/>
                  </a:lnTo>
                  <a:lnTo>
                    <a:pt x="42" y="192"/>
                  </a:lnTo>
                  <a:lnTo>
                    <a:pt x="36" y="150"/>
                  </a:lnTo>
                  <a:lnTo>
                    <a:pt x="12" y="72"/>
                  </a:lnTo>
                  <a:lnTo>
                    <a:pt x="0" y="54"/>
                  </a:lnTo>
                  <a:lnTo>
                    <a:pt x="12" y="30"/>
                  </a:lnTo>
                  <a:lnTo>
                    <a:pt x="6" y="12"/>
                  </a:lnTo>
                  <a:lnTo>
                    <a:pt x="12" y="6"/>
                  </a:lnTo>
                  <a:lnTo>
                    <a:pt x="252" y="0"/>
                  </a:lnTo>
                  <a:lnTo>
                    <a:pt x="264" y="18"/>
                  </a:lnTo>
                  <a:lnTo>
                    <a:pt x="258" y="30"/>
                  </a:lnTo>
                  <a:lnTo>
                    <a:pt x="264" y="48"/>
                  </a:lnTo>
                  <a:lnTo>
                    <a:pt x="282" y="66"/>
                  </a:lnTo>
                  <a:lnTo>
                    <a:pt x="306" y="84"/>
                  </a:lnTo>
                  <a:lnTo>
                    <a:pt x="306" y="108"/>
                  </a:lnTo>
                  <a:lnTo>
                    <a:pt x="294" y="126"/>
                  </a:lnTo>
                  <a:lnTo>
                    <a:pt x="270" y="132"/>
                  </a:lnTo>
                  <a:lnTo>
                    <a:pt x="276" y="162"/>
                  </a:lnTo>
                  <a:lnTo>
                    <a:pt x="270" y="180"/>
                  </a:lnTo>
                  <a:lnTo>
                    <a:pt x="252" y="192"/>
                  </a:lnTo>
                  <a:lnTo>
                    <a:pt x="252" y="204"/>
                  </a:lnTo>
                  <a:lnTo>
                    <a:pt x="252" y="21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73" name="Freeform 423"/>
            <p:cNvSpPr>
              <a:spLocks/>
            </p:cNvSpPr>
            <p:nvPr/>
          </p:nvSpPr>
          <p:spPr bwMode="auto">
            <a:xfrm>
              <a:off x="1134" y="2184"/>
              <a:ext cx="378" cy="198"/>
            </a:xfrm>
            <a:custGeom>
              <a:avLst/>
              <a:gdLst>
                <a:gd name="T0" fmla="*/ 342 w 378"/>
                <a:gd name="T1" fmla="*/ 6 h 198"/>
                <a:gd name="T2" fmla="*/ 360 w 378"/>
                <a:gd name="T3" fmla="*/ 18 h 198"/>
                <a:gd name="T4" fmla="*/ 348 w 378"/>
                <a:gd name="T5" fmla="*/ 36 h 198"/>
                <a:gd name="T6" fmla="*/ 378 w 378"/>
                <a:gd name="T7" fmla="*/ 60 h 198"/>
                <a:gd name="T8" fmla="*/ 378 w 378"/>
                <a:gd name="T9" fmla="*/ 198 h 198"/>
                <a:gd name="T10" fmla="*/ 0 w 378"/>
                <a:gd name="T11" fmla="*/ 192 h 198"/>
                <a:gd name="T12" fmla="*/ 12 w 378"/>
                <a:gd name="T13" fmla="*/ 0 h 198"/>
                <a:gd name="T14" fmla="*/ 336 w 378"/>
                <a:gd name="T15" fmla="*/ 6 h 198"/>
                <a:gd name="T16" fmla="*/ 342 w 378"/>
                <a:gd name="T17" fmla="*/ 6 h 19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8"/>
                <a:gd name="T28" fmla="*/ 0 h 198"/>
                <a:gd name="T29" fmla="*/ 378 w 378"/>
                <a:gd name="T30" fmla="*/ 198 h 19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8" h="198">
                  <a:moveTo>
                    <a:pt x="342" y="6"/>
                  </a:moveTo>
                  <a:lnTo>
                    <a:pt x="360" y="18"/>
                  </a:lnTo>
                  <a:lnTo>
                    <a:pt x="348" y="36"/>
                  </a:lnTo>
                  <a:lnTo>
                    <a:pt x="378" y="60"/>
                  </a:lnTo>
                  <a:lnTo>
                    <a:pt x="378" y="198"/>
                  </a:lnTo>
                  <a:lnTo>
                    <a:pt x="0" y="192"/>
                  </a:lnTo>
                  <a:lnTo>
                    <a:pt x="12" y="0"/>
                  </a:lnTo>
                  <a:lnTo>
                    <a:pt x="336" y="6"/>
                  </a:lnTo>
                  <a:lnTo>
                    <a:pt x="342" y="6"/>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74" name="Freeform 424"/>
            <p:cNvSpPr>
              <a:spLocks/>
            </p:cNvSpPr>
            <p:nvPr/>
          </p:nvSpPr>
          <p:spPr bwMode="auto">
            <a:xfrm>
              <a:off x="1134" y="2184"/>
              <a:ext cx="378" cy="198"/>
            </a:xfrm>
            <a:custGeom>
              <a:avLst/>
              <a:gdLst>
                <a:gd name="T0" fmla="*/ 342 w 378"/>
                <a:gd name="T1" fmla="*/ 6 h 198"/>
                <a:gd name="T2" fmla="*/ 360 w 378"/>
                <a:gd name="T3" fmla="*/ 18 h 198"/>
                <a:gd name="T4" fmla="*/ 348 w 378"/>
                <a:gd name="T5" fmla="*/ 36 h 198"/>
                <a:gd name="T6" fmla="*/ 378 w 378"/>
                <a:gd name="T7" fmla="*/ 60 h 198"/>
                <a:gd name="T8" fmla="*/ 378 w 378"/>
                <a:gd name="T9" fmla="*/ 198 h 198"/>
                <a:gd name="T10" fmla="*/ 0 w 378"/>
                <a:gd name="T11" fmla="*/ 192 h 198"/>
                <a:gd name="T12" fmla="*/ 12 w 378"/>
                <a:gd name="T13" fmla="*/ 0 h 198"/>
                <a:gd name="T14" fmla="*/ 336 w 378"/>
                <a:gd name="T15" fmla="*/ 6 h 198"/>
                <a:gd name="T16" fmla="*/ 342 w 378"/>
                <a:gd name="T17" fmla="*/ 6 h 198"/>
                <a:gd name="T18" fmla="*/ 342 w 378"/>
                <a:gd name="T19" fmla="*/ 12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8"/>
                <a:gd name="T31" fmla="*/ 0 h 198"/>
                <a:gd name="T32" fmla="*/ 378 w 378"/>
                <a:gd name="T33" fmla="*/ 198 h 1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8" h="198">
                  <a:moveTo>
                    <a:pt x="342" y="6"/>
                  </a:moveTo>
                  <a:lnTo>
                    <a:pt x="360" y="18"/>
                  </a:lnTo>
                  <a:lnTo>
                    <a:pt x="348" y="36"/>
                  </a:lnTo>
                  <a:lnTo>
                    <a:pt x="378" y="60"/>
                  </a:lnTo>
                  <a:lnTo>
                    <a:pt x="378" y="198"/>
                  </a:lnTo>
                  <a:lnTo>
                    <a:pt x="0" y="192"/>
                  </a:lnTo>
                  <a:lnTo>
                    <a:pt x="12" y="0"/>
                  </a:lnTo>
                  <a:lnTo>
                    <a:pt x="336" y="6"/>
                  </a:lnTo>
                  <a:lnTo>
                    <a:pt x="342" y="6"/>
                  </a:lnTo>
                  <a:lnTo>
                    <a:pt x="342"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75" name="Freeform 425"/>
            <p:cNvSpPr>
              <a:spLocks/>
            </p:cNvSpPr>
            <p:nvPr/>
          </p:nvSpPr>
          <p:spPr bwMode="auto">
            <a:xfrm>
              <a:off x="1776" y="2214"/>
              <a:ext cx="372" cy="192"/>
            </a:xfrm>
            <a:custGeom>
              <a:avLst/>
              <a:gdLst>
                <a:gd name="T0" fmla="*/ 294 w 372"/>
                <a:gd name="T1" fmla="*/ 156 h 192"/>
                <a:gd name="T2" fmla="*/ 72 w 372"/>
                <a:gd name="T3" fmla="*/ 174 h 192"/>
                <a:gd name="T4" fmla="*/ 72 w 372"/>
                <a:gd name="T5" fmla="*/ 186 h 192"/>
                <a:gd name="T6" fmla="*/ 0 w 372"/>
                <a:gd name="T7" fmla="*/ 192 h 192"/>
                <a:gd name="T8" fmla="*/ 6 w 372"/>
                <a:gd name="T9" fmla="*/ 186 h 192"/>
                <a:gd name="T10" fmla="*/ 12 w 372"/>
                <a:gd name="T11" fmla="*/ 186 h 192"/>
                <a:gd name="T12" fmla="*/ 12 w 372"/>
                <a:gd name="T13" fmla="*/ 156 h 192"/>
                <a:gd name="T14" fmla="*/ 18 w 372"/>
                <a:gd name="T15" fmla="*/ 144 h 192"/>
                <a:gd name="T16" fmla="*/ 48 w 372"/>
                <a:gd name="T17" fmla="*/ 150 h 192"/>
                <a:gd name="T18" fmla="*/ 42 w 372"/>
                <a:gd name="T19" fmla="*/ 132 h 192"/>
                <a:gd name="T20" fmla="*/ 66 w 372"/>
                <a:gd name="T21" fmla="*/ 126 h 192"/>
                <a:gd name="T22" fmla="*/ 60 w 372"/>
                <a:gd name="T23" fmla="*/ 114 h 192"/>
                <a:gd name="T24" fmla="*/ 66 w 372"/>
                <a:gd name="T25" fmla="*/ 102 h 192"/>
                <a:gd name="T26" fmla="*/ 72 w 372"/>
                <a:gd name="T27" fmla="*/ 96 h 192"/>
                <a:gd name="T28" fmla="*/ 84 w 372"/>
                <a:gd name="T29" fmla="*/ 102 h 192"/>
                <a:gd name="T30" fmla="*/ 84 w 372"/>
                <a:gd name="T31" fmla="*/ 90 h 192"/>
                <a:gd name="T32" fmla="*/ 114 w 372"/>
                <a:gd name="T33" fmla="*/ 102 h 192"/>
                <a:gd name="T34" fmla="*/ 126 w 372"/>
                <a:gd name="T35" fmla="*/ 84 h 192"/>
                <a:gd name="T36" fmla="*/ 132 w 372"/>
                <a:gd name="T37" fmla="*/ 96 h 192"/>
                <a:gd name="T38" fmla="*/ 150 w 372"/>
                <a:gd name="T39" fmla="*/ 72 h 192"/>
                <a:gd name="T40" fmla="*/ 156 w 372"/>
                <a:gd name="T41" fmla="*/ 78 h 192"/>
                <a:gd name="T42" fmla="*/ 168 w 372"/>
                <a:gd name="T43" fmla="*/ 84 h 192"/>
                <a:gd name="T44" fmla="*/ 192 w 372"/>
                <a:gd name="T45" fmla="*/ 42 h 192"/>
                <a:gd name="T46" fmla="*/ 186 w 372"/>
                <a:gd name="T47" fmla="*/ 36 h 192"/>
                <a:gd name="T48" fmla="*/ 216 w 372"/>
                <a:gd name="T49" fmla="*/ 24 h 192"/>
                <a:gd name="T50" fmla="*/ 216 w 372"/>
                <a:gd name="T51" fmla="*/ 6 h 192"/>
                <a:gd name="T52" fmla="*/ 234 w 372"/>
                <a:gd name="T53" fmla="*/ 0 h 192"/>
                <a:gd name="T54" fmla="*/ 246 w 372"/>
                <a:gd name="T55" fmla="*/ 18 h 192"/>
                <a:gd name="T56" fmla="*/ 276 w 372"/>
                <a:gd name="T57" fmla="*/ 30 h 192"/>
                <a:gd name="T58" fmla="*/ 312 w 372"/>
                <a:gd name="T59" fmla="*/ 18 h 192"/>
                <a:gd name="T60" fmla="*/ 330 w 372"/>
                <a:gd name="T61" fmla="*/ 36 h 192"/>
                <a:gd name="T62" fmla="*/ 342 w 372"/>
                <a:gd name="T63" fmla="*/ 66 h 192"/>
                <a:gd name="T64" fmla="*/ 372 w 372"/>
                <a:gd name="T65" fmla="*/ 84 h 192"/>
                <a:gd name="T66" fmla="*/ 318 w 372"/>
                <a:gd name="T67" fmla="*/ 144 h 192"/>
                <a:gd name="T68" fmla="*/ 294 w 372"/>
                <a:gd name="T69" fmla="*/ 156 h 19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72"/>
                <a:gd name="T106" fmla="*/ 0 h 192"/>
                <a:gd name="T107" fmla="*/ 372 w 372"/>
                <a:gd name="T108" fmla="*/ 192 h 19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72" h="192">
                  <a:moveTo>
                    <a:pt x="294" y="156"/>
                  </a:moveTo>
                  <a:lnTo>
                    <a:pt x="72" y="174"/>
                  </a:lnTo>
                  <a:lnTo>
                    <a:pt x="72" y="186"/>
                  </a:lnTo>
                  <a:lnTo>
                    <a:pt x="0" y="192"/>
                  </a:lnTo>
                  <a:lnTo>
                    <a:pt x="6" y="186"/>
                  </a:lnTo>
                  <a:lnTo>
                    <a:pt x="12" y="186"/>
                  </a:lnTo>
                  <a:lnTo>
                    <a:pt x="12" y="156"/>
                  </a:lnTo>
                  <a:lnTo>
                    <a:pt x="18" y="144"/>
                  </a:lnTo>
                  <a:lnTo>
                    <a:pt x="48" y="150"/>
                  </a:lnTo>
                  <a:lnTo>
                    <a:pt x="42" y="132"/>
                  </a:lnTo>
                  <a:lnTo>
                    <a:pt x="66" y="126"/>
                  </a:lnTo>
                  <a:lnTo>
                    <a:pt x="60" y="114"/>
                  </a:lnTo>
                  <a:lnTo>
                    <a:pt x="66" y="102"/>
                  </a:lnTo>
                  <a:lnTo>
                    <a:pt x="72" y="96"/>
                  </a:lnTo>
                  <a:lnTo>
                    <a:pt x="84" y="102"/>
                  </a:lnTo>
                  <a:lnTo>
                    <a:pt x="84" y="90"/>
                  </a:lnTo>
                  <a:lnTo>
                    <a:pt x="114" y="102"/>
                  </a:lnTo>
                  <a:lnTo>
                    <a:pt x="126" y="84"/>
                  </a:lnTo>
                  <a:lnTo>
                    <a:pt x="132" y="96"/>
                  </a:lnTo>
                  <a:lnTo>
                    <a:pt x="150" y="72"/>
                  </a:lnTo>
                  <a:lnTo>
                    <a:pt x="156" y="78"/>
                  </a:lnTo>
                  <a:lnTo>
                    <a:pt x="168" y="84"/>
                  </a:lnTo>
                  <a:lnTo>
                    <a:pt x="192" y="42"/>
                  </a:lnTo>
                  <a:lnTo>
                    <a:pt x="186" y="36"/>
                  </a:lnTo>
                  <a:lnTo>
                    <a:pt x="216" y="24"/>
                  </a:lnTo>
                  <a:lnTo>
                    <a:pt x="216" y="6"/>
                  </a:lnTo>
                  <a:lnTo>
                    <a:pt x="234" y="0"/>
                  </a:lnTo>
                  <a:lnTo>
                    <a:pt x="246" y="18"/>
                  </a:lnTo>
                  <a:lnTo>
                    <a:pt x="276" y="30"/>
                  </a:lnTo>
                  <a:lnTo>
                    <a:pt x="312" y="18"/>
                  </a:lnTo>
                  <a:lnTo>
                    <a:pt x="330" y="36"/>
                  </a:lnTo>
                  <a:lnTo>
                    <a:pt x="342" y="66"/>
                  </a:lnTo>
                  <a:lnTo>
                    <a:pt x="372" y="84"/>
                  </a:lnTo>
                  <a:lnTo>
                    <a:pt x="318" y="144"/>
                  </a:lnTo>
                  <a:lnTo>
                    <a:pt x="294" y="156"/>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76" name="Freeform 426"/>
            <p:cNvSpPr>
              <a:spLocks/>
            </p:cNvSpPr>
            <p:nvPr/>
          </p:nvSpPr>
          <p:spPr bwMode="auto">
            <a:xfrm>
              <a:off x="1776" y="2214"/>
              <a:ext cx="372" cy="192"/>
            </a:xfrm>
            <a:custGeom>
              <a:avLst/>
              <a:gdLst>
                <a:gd name="T0" fmla="*/ 294 w 372"/>
                <a:gd name="T1" fmla="*/ 156 h 192"/>
                <a:gd name="T2" fmla="*/ 72 w 372"/>
                <a:gd name="T3" fmla="*/ 174 h 192"/>
                <a:gd name="T4" fmla="*/ 72 w 372"/>
                <a:gd name="T5" fmla="*/ 186 h 192"/>
                <a:gd name="T6" fmla="*/ 0 w 372"/>
                <a:gd name="T7" fmla="*/ 192 h 192"/>
                <a:gd name="T8" fmla="*/ 6 w 372"/>
                <a:gd name="T9" fmla="*/ 186 h 192"/>
                <a:gd name="T10" fmla="*/ 12 w 372"/>
                <a:gd name="T11" fmla="*/ 186 h 192"/>
                <a:gd name="T12" fmla="*/ 12 w 372"/>
                <a:gd name="T13" fmla="*/ 156 h 192"/>
                <a:gd name="T14" fmla="*/ 18 w 372"/>
                <a:gd name="T15" fmla="*/ 144 h 192"/>
                <a:gd name="T16" fmla="*/ 48 w 372"/>
                <a:gd name="T17" fmla="*/ 150 h 192"/>
                <a:gd name="T18" fmla="*/ 42 w 372"/>
                <a:gd name="T19" fmla="*/ 132 h 192"/>
                <a:gd name="T20" fmla="*/ 66 w 372"/>
                <a:gd name="T21" fmla="*/ 126 h 192"/>
                <a:gd name="T22" fmla="*/ 60 w 372"/>
                <a:gd name="T23" fmla="*/ 114 h 192"/>
                <a:gd name="T24" fmla="*/ 66 w 372"/>
                <a:gd name="T25" fmla="*/ 102 h 192"/>
                <a:gd name="T26" fmla="*/ 72 w 372"/>
                <a:gd name="T27" fmla="*/ 96 h 192"/>
                <a:gd name="T28" fmla="*/ 84 w 372"/>
                <a:gd name="T29" fmla="*/ 102 h 192"/>
                <a:gd name="T30" fmla="*/ 84 w 372"/>
                <a:gd name="T31" fmla="*/ 90 h 192"/>
                <a:gd name="T32" fmla="*/ 114 w 372"/>
                <a:gd name="T33" fmla="*/ 102 h 192"/>
                <a:gd name="T34" fmla="*/ 126 w 372"/>
                <a:gd name="T35" fmla="*/ 84 h 192"/>
                <a:gd name="T36" fmla="*/ 132 w 372"/>
                <a:gd name="T37" fmla="*/ 96 h 192"/>
                <a:gd name="T38" fmla="*/ 150 w 372"/>
                <a:gd name="T39" fmla="*/ 72 h 192"/>
                <a:gd name="T40" fmla="*/ 156 w 372"/>
                <a:gd name="T41" fmla="*/ 78 h 192"/>
                <a:gd name="T42" fmla="*/ 168 w 372"/>
                <a:gd name="T43" fmla="*/ 84 h 192"/>
                <a:gd name="T44" fmla="*/ 192 w 372"/>
                <a:gd name="T45" fmla="*/ 42 h 192"/>
                <a:gd name="T46" fmla="*/ 186 w 372"/>
                <a:gd name="T47" fmla="*/ 36 h 192"/>
                <a:gd name="T48" fmla="*/ 216 w 372"/>
                <a:gd name="T49" fmla="*/ 24 h 192"/>
                <a:gd name="T50" fmla="*/ 216 w 372"/>
                <a:gd name="T51" fmla="*/ 6 h 192"/>
                <a:gd name="T52" fmla="*/ 234 w 372"/>
                <a:gd name="T53" fmla="*/ 0 h 192"/>
                <a:gd name="T54" fmla="*/ 246 w 372"/>
                <a:gd name="T55" fmla="*/ 18 h 192"/>
                <a:gd name="T56" fmla="*/ 276 w 372"/>
                <a:gd name="T57" fmla="*/ 30 h 192"/>
                <a:gd name="T58" fmla="*/ 312 w 372"/>
                <a:gd name="T59" fmla="*/ 18 h 192"/>
                <a:gd name="T60" fmla="*/ 330 w 372"/>
                <a:gd name="T61" fmla="*/ 36 h 192"/>
                <a:gd name="T62" fmla="*/ 342 w 372"/>
                <a:gd name="T63" fmla="*/ 66 h 192"/>
                <a:gd name="T64" fmla="*/ 372 w 372"/>
                <a:gd name="T65" fmla="*/ 84 h 192"/>
                <a:gd name="T66" fmla="*/ 318 w 372"/>
                <a:gd name="T67" fmla="*/ 144 h 192"/>
                <a:gd name="T68" fmla="*/ 294 w 372"/>
                <a:gd name="T69" fmla="*/ 156 h 192"/>
                <a:gd name="T70" fmla="*/ 294 w 372"/>
                <a:gd name="T71" fmla="*/ 162 h 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72"/>
                <a:gd name="T109" fmla="*/ 0 h 192"/>
                <a:gd name="T110" fmla="*/ 372 w 372"/>
                <a:gd name="T111" fmla="*/ 192 h 19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72" h="192">
                  <a:moveTo>
                    <a:pt x="294" y="156"/>
                  </a:moveTo>
                  <a:lnTo>
                    <a:pt x="72" y="174"/>
                  </a:lnTo>
                  <a:lnTo>
                    <a:pt x="72" y="186"/>
                  </a:lnTo>
                  <a:lnTo>
                    <a:pt x="0" y="192"/>
                  </a:lnTo>
                  <a:lnTo>
                    <a:pt x="6" y="186"/>
                  </a:lnTo>
                  <a:lnTo>
                    <a:pt x="12" y="186"/>
                  </a:lnTo>
                  <a:lnTo>
                    <a:pt x="12" y="156"/>
                  </a:lnTo>
                  <a:lnTo>
                    <a:pt x="18" y="144"/>
                  </a:lnTo>
                  <a:lnTo>
                    <a:pt x="48" y="150"/>
                  </a:lnTo>
                  <a:lnTo>
                    <a:pt x="42" y="132"/>
                  </a:lnTo>
                  <a:lnTo>
                    <a:pt x="66" y="126"/>
                  </a:lnTo>
                  <a:lnTo>
                    <a:pt x="60" y="114"/>
                  </a:lnTo>
                  <a:lnTo>
                    <a:pt x="66" y="102"/>
                  </a:lnTo>
                  <a:lnTo>
                    <a:pt x="72" y="96"/>
                  </a:lnTo>
                  <a:lnTo>
                    <a:pt x="84" y="102"/>
                  </a:lnTo>
                  <a:lnTo>
                    <a:pt x="84" y="90"/>
                  </a:lnTo>
                  <a:lnTo>
                    <a:pt x="114" y="102"/>
                  </a:lnTo>
                  <a:lnTo>
                    <a:pt x="126" y="84"/>
                  </a:lnTo>
                  <a:lnTo>
                    <a:pt x="132" y="96"/>
                  </a:lnTo>
                  <a:lnTo>
                    <a:pt x="150" y="72"/>
                  </a:lnTo>
                  <a:lnTo>
                    <a:pt x="156" y="78"/>
                  </a:lnTo>
                  <a:lnTo>
                    <a:pt x="168" y="84"/>
                  </a:lnTo>
                  <a:lnTo>
                    <a:pt x="192" y="42"/>
                  </a:lnTo>
                  <a:lnTo>
                    <a:pt x="186" y="36"/>
                  </a:lnTo>
                  <a:lnTo>
                    <a:pt x="216" y="24"/>
                  </a:lnTo>
                  <a:lnTo>
                    <a:pt x="216" y="6"/>
                  </a:lnTo>
                  <a:lnTo>
                    <a:pt x="234" y="0"/>
                  </a:lnTo>
                  <a:lnTo>
                    <a:pt x="246" y="18"/>
                  </a:lnTo>
                  <a:lnTo>
                    <a:pt x="276" y="30"/>
                  </a:lnTo>
                  <a:lnTo>
                    <a:pt x="312" y="18"/>
                  </a:lnTo>
                  <a:lnTo>
                    <a:pt x="330" y="36"/>
                  </a:lnTo>
                  <a:lnTo>
                    <a:pt x="342" y="66"/>
                  </a:lnTo>
                  <a:lnTo>
                    <a:pt x="372" y="84"/>
                  </a:lnTo>
                  <a:lnTo>
                    <a:pt x="318" y="144"/>
                  </a:lnTo>
                  <a:lnTo>
                    <a:pt x="294" y="156"/>
                  </a:lnTo>
                  <a:lnTo>
                    <a:pt x="294" y="16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77" name="Freeform 427"/>
            <p:cNvSpPr>
              <a:spLocks/>
            </p:cNvSpPr>
            <p:nvPr/>
          </p:nvSpPr>
          <p:spPr bwMode="auto">
            <a:xfrm>
              <a:off x="1542" y="2640"/>
              <a:ext cx="288" cy="246"/>
            </a:xfrm>
            <a:custGeom>
              <a:avLst/>
              <a:gdLst>
                <a:gd name="T0" fmla="*/ 258 w 288"/>
                <a:gd name="T1" fmla="*/ 174 h 246"/>
                <a:gd name="T2" fmla="*/ 216 w 288"/>
                <a:gd name="T3" fmla="*/ 162 h 246"/>
                <a:gd name="T4" fmla="*/ 204 w 288"/>
                <a:gd name="T5" fmla="*/ 174 h 246"/>
                <a:gd name="T6" fmla="*/ 228 w 288"/>
                <a:gd name="T7" fmla="*/ 180 h 246"/>
                <a:gd name="T8" fmla="*/ 246 w 288"/>
                <a:gd name="T9" fmla="*/ 174 h 246"/>
                <a:gd name="T10" fmla="*/ 240 w 288"/>
                <a:gd name="T11" fmla="*/ 186 h 246"/>
                <a:gd name="T12" fmla="*/ 252 w 288"/>
                <a:gd name="T13" fmla="*/ 192 h 246"/>
                <a:gd name="T14" fmla="*/ 258 w 288"/>
                <a:gd name="T15" fmla="*/ 180 h 246"/>
                <a:gd name="T16" fmla="*/ 276 w 288"/>
                <a:gd name="T17" fmla="*/ 174 h 246"/>
                <a:gd name="T18" fmla="*/ 276 w 288"/>
                <a:gd name="T19" fmla="*/ 186 h 246"/>
                <a:gd name="T20" fmla="*/ 252 w 288"/>
                <a:gd name="T21" fmla="*/ 210 h 246"/>
                <a:gd name="T22" fmla="*/ 258 w 288"/>
                <a:gd name="T23" fmla="*/ 222 h 246"/>
                <a:gd name="T24" fmla="*/ 288 w 288"/>
                <a:gd name="T25" fmla="*/ 234 h 246"/>
                <a:gd name="T26" fmla="*/ 282 w 288"/>
                <a:gd name="T27" fmla="*/ 246 h 246"/>
                <a:gd name="T28" fmla="*/ 276 w 288"/>
                <a:gd name="T29" fmla="*/ 240 h 246"/>
                <a:gd name="T30" fmla="*/ 270 w 288"/>
                <a:gd name="T31" fmla="*/ 246 h 246"/>
                <a:gd name="T32" fmla="*/ 264 w 288"/>
                <a:gd name="T33" fmla="*/ 228 h 246"/>
                <a:gd name="T34" fmla="*/ 228 w 288"/>
                <a:gd name="T35" fmla="*/ 216 h 246"/>
                <a:gd name="T36" fmla="*/ 234 w 288"/>
                <a:gd name="T37" fmla="*/ 234 h 246"/>
                <a:gd name="T38" fmla="*/ 222 w 288"/>
                <a:gd name="T39" fmla="*/ 240 h 246"/>
                <a:gd name="T40" fmla="*/ 216 w 288"/>
                <a:gd name="T41" fmla="*/ 228 h 246"/>
                <a:gd name="T42" fmla="*/ 210 w 288"/>
                <a:gd name="T43" fmla="*/ 234 h 246"/>
                <a:gd name="T44" fmla="*/ 204 w 288"/>
                <a:gd name="T45" fmla="*/ 228 h 246"/>
                <a:gd name="T46" fmla="*/ 198 w 288"/>
                <a:gd name="T47" fmla="*/ 240 h 246"/>
                <a:gd name="T48" fmla="*/ 186 w 288"/>
                <a:gd name="T49" fmla="*/ 246 h 246"/>
                <a:gd name="T50" fmla="*/ 174 w 288"/>
                <a:gd name="T51" fmla="*/ 240 h 246"/>
                <a:gd name="T52" fmla="*/ 162 w 288"/>
                <a:gd name="T53" fmla="*/ 222 h 246"/>
                <a:gd name="T54" fmla="*/ 144 w 288"/>
                <a:gd name="T55" fmla="*/ 216 h 246"/>
                <a:gd name="T56" fmla="*/ 144 w 288"/>
                <a:gd name="T57" fmla="*/ 204 h 246"/>
                <a:gd name="T58" fmla="*/ 126 w 288"/>
                <a:gd name="T59" fmla="*/ 204 h 246"/>
                <a:gd name="T60" fmla="*/ 126 w 288"/>
                <a:gd name="T61" fmla="*/ 198 h 246"/>
                <a:gd name="T62" fmla="*/ 108 w 288"/>
                <a:gd name="T63" fmla="*/ 204 h 246"/>
                <a:gd name="T64" fmla="*/ 120 w 288"/>
                <a:gd name="T65" fmla="*/ 216 h 246"/>
                <a:gd name="T66" fmla="*/ 102 w 288"/>
                <a:gd name="T67" fmla="*/ 222 h 246"/>
                <a:gd name="T68" fmla="*/ 54 w 288"/>
                <a:gd name="T69" fmla="*/ 204 h 246"/>
                <a:gd name="T70" fmla="*/ 18 w 288"/>
                <a:gd name="T71" fmla="*/ 210 h 246"/>
                <a:gd name="T72" fmla="*/ 12 w 288"/>
                <a:gd name="T73" fmla="*/ 204 h 246"/>
                <a:gd name="T74" fmla="*/ 24 w 288"/>
                <a:gd name="T75" fmla="*/ 192 h 246"/>
                <a:gd name="T76" fmla="*/ 24 w 288"/>
                <a:gd name="T77" fmla="*/ 156 h 246"/>
                <a:gd name="T78" fmla="*/ 36 w 288"/>
                <a:gd name="T79" fmla="*/ 126 h 246"/>
                <a:gd name="T80" fmla="*/ 6 w 288"/>
                <a:gd name="T81" fmla="*/ 66 h 246"/>
                <a:gd name="T82" fmla="*/ 0 w 288"/>
                <a:gd name="T83" fmla="*/ 0 h 246"/>
                <a:gd name="T84" fmla="*/ 162 w 288"/>
                <a:gd name="T85" fmla="*/ 0 h 246"/>
                <a:gd name="T86" fmla="*/ 162 w 288"/>
                <a:gd name="T87" fmla="*/ 24 h 246"/>
                <a:gd name="T88" fmla="*/ 168 w 288"/>
                <a:gd name="T89" fmla="*/ 18 h 246"/>
                <a:gd name="T90" fmla="*/ 162 w 288"/>
                <a:gd name="T91" fmla="*/ 30 h 246"/>
                <a:gd name="T92" fmla="*/ 174 w 288"/>
                <a:gd name="T93" fmla="*/ 36 h 246"/>
                <a:gd name="T94" fmla="*/ 162 w 288"/>
                <a:gd name="T95" fmla="*/ 48 h 246"/>
                <a:gd name="T96" fmla="*/ 168 w 288"/>
                <a:gd name="T97" fmla="*/ 48 h 246"/>
                <a:gd name="T98" fmla="*/ 144 w 288"/>
                <a:gd name="T99" fmla="*/ 84 h 246"/>
                <a:gd name="T100" fmla="*/ 138 w 288"/>
                <a:gd name="T101" fmla="*/ 126 h 246"/>
                <a:gd name="T102" fmla="*/ 240 w 288"/>
                <a:gd name="T103" fmla="*/ 120 h 246"/>
                <a:gd name="T104" fmla="*/ 240 w 288"/>
                <a:gd name="T105" fmla="*/ 144 h 246"/>
                <a:gd name="T106" fmla="*/ 252 w 288"/>
                <a:gd name="T107" fmla="*/ 168 h 246"/>
                <a:gd name="T108" fmla="*/ 258 w 288"/>
                <a:gd name="T109" fmla="*/ 174 h 24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88"/>
                <a:gd name="T166" fmla="*/ 0 h 246"/>
                <a:gd name="T167" fmla="*/ 288 w 288"/>
                <a:gd name="T168" fmla="*/ 246 h 24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88" h="246">
                  <a:moveTo>
                    <a:pt x="258" y="174"/>
                  </a:moveTo>
                  <a:lnTo>
                    <a:pt x="216" y="162"/>
                  </a:lnTo>
                  <a:lnTo>
                    <a:pt x="204" y="174"/>
                  </a:lnTo>
                  <a:lnTo>
                    <a:pt x="228" y="180"/>
                  </a:lnTo>
                  <a:lnTo>
                    <a:pt x="246" y="174"/>
                  </a:lnTo>
                  <a:lnTo>
                    <a:pt x="240" y="186"/>
                  </a:lnTo>
                  <a:lnTo>
                    <a:pt x="252" y="192"/>
                  </a:lnTo>
                  <a:lnTo>
                    <a:pt x="258" y="180"/>
                  </a:lnTo>
                  <a:lnTo>
                    <a:pt x="276" y="174"/>
                  </a:lnTo>
                  <a:lnTo>
                    <a:pt x="276" y="186"/>
                  </a:lnTo>
                  <a:lnTo>
                    <a:pt x="252" y="210"/>
                  </a:lnTo>
                  <a:lnTo>
                    <a:pt x="258" y="222"/>
                  </a:lnTo>
                  <a:lnTo>
                    <a:pt x="288" y="234"/>
                  </a:lnTo>
                  <a:lnTo>
                    <a:pt x="282" y="246"/>
                  </a:lnTo>
                  <a:lnTo>
                    <a:pt x="276" y="240"/>
                  </a:lnTo>
                  <a:lnTo>
                    <a:pt x="270" y="246"/>
                  </a:lnTo>
                  <a:lnTo>
                    <a:pt x="264" y="228"/>
                  </a:lnTo>
                  <a:lnTo>
                    <a:pt x="228" y="216"/>
                  </a:lnTo>
                  <a:lnTo>
                    <a:pt x="234" y="234"/>
                  </a:lnTo>
                  <a:lnTo>
                    <a:pt x="222" y="240"/>
                  </a:lnTo>
                  <a:lnTo>
                    <a:pt x="216" y="228"/>
                  </a:lnTo>
                  <a:lnTo>
                    <a:pt x="210" y="234"/>
                  </a:lnTo>
                  <a:lnTo>
                    <a:pt x="204" y="228"/>
                  </a:lnTo>
                  <a:lnTo>
                    <a:pt x="198" y="240"/>
                  </a:lnTo>
                  <a:lnTo>
                    <a:pt x="186" y="246"/>
                  </a:lnTo>
                  <a:lnTo>
                    <a:pt x="174" y="240"/>
                  </a:lnTo>
                  <a:lnTo>
                    <a:pt x="162" y="222"/>
                  </a:lnTo>
                  <a:lnTo>
                    <a:pt x="144" y="216"/>
                  </a:lnTo>
                  <a:lnTo>
                    <a:pt x="144" y="204"/>
                  </a:lnTo>
                  <a:lnTo>
                    <a:pt x="126" y="204"/>
                  </a:lnTo>
                  <a:lnTo>
                    <a:pt x="126" y="198"/>
                  </a:lnTo>
                  <a:lnTo>
                    <a:pt x="108" y="204"/>
                  </a:lnTo>
                  <a:lnTo>
                    <a:pt x="120" y="216"/>
                  </a:lnTo>
                  <a:lnTo>
                    <a:pt x="102" y="222"/>
                  </a:lnTo>
                  <a:lnTo>
                    <a:pt x="54" y="204"/>
                  </a:lnTo>
                  <a:lnTo>
                    <a:pt x="18" y="210"/>
                  </a:lnTo>
                  <a:lnTo>
                    <a:pt x="12" y="204"/>
                  </a:lnTo>
                  <a:lnTo>
                    <a:pt x="24" y="192"/>
                  </a:lnTo>
                  <a:lnTo>
                    <a:pt x="24" y="156"/>
                  </a:lnTo>
                  <a:lnTo>
                    <a:pt x="36" y="126"/>
                  </a:lnTo>
                  <a:lnTo>
                    <a:pt x="6" y="66"/>
                  </a:lnTo>
                  <a:lnTo>
                    <a:pt x="0" y="0"/>
                  </a:lnTo>
                  <a:lnTo>
                    <a:pt x="162" y="0"/>
                  </a:lnTo>
                  <a:lnTo>
                    <a:pt x="162" y="24"/>
                  </a:lnTo>
                  <a:lnTo>
                    <a:pt x="168" y="18"/>
                  </a:lnTo>
                  <a:lnTo>
                    <a:pt x="162" y="30"/>
                  </a:lnTo>
                  <a:lnTo>
                    <a:pt x="174" y="36"/>
                  </a:lnTo>
                  <a:lnTo>
                    <a:pt x="162" y="48"/>
                  </a:lnTo>
                  <a:lnTo>
                    <a:pt x="168" y="48"/>
                  </a:lnTo>
                  <a:lnTo>
                    <a:pt x="144" y="84"/>
                  </a:lnTo>
                  <a:lnTo>
                    <a:pt x="138" y="126"/>
                  </a:lnTo>
                  <a:lnTo>
                    <a:pt x="240" y="120"/>
                  </a:lnTo>
                  <a:lnTo>
                    <a:pt x="240" y="144"/>
                  </a:lnTo>
                  <a:lnTo>
                    <a:pt x="252" y="168"/>
                  </a:lnTo>
                  <a:lnTo>
                    <a:pt x="258" y="174"/>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78" name="Freeform 428"/>
            <p:cNvSpPr>
              <a:spLocks/>
            </p:cNvSpPr>
            <p:nvPr/>
          </p:nvSpPr>
          <p:spPr bwMode="auto">
            <a:xfrm>
              <a:off x="1542" y="2640"/>
              <a:ext cx="288" cy="246"/>
            </a:xfrm>
            <a:custGeom>
              <a:avLst/>
              <a:gdLst>
                <a:gd name="T0" fmla="*/ 258 w 288"/>
                <a:gd name="T1" fmla="*/ 174 h 246"/>
                <a:gd name="T2" fmla="*/ 216 w 288"/>
                <a:gd name="T3" fmla="*/ 162 h 246"/>
                <a:gd name="T4" fmla="*/ 204 w 288"/>
                <a:gd name="T5" fmla="*/ 174 h 246"/>
                <a:gd name="T6" fmla="*/ 228 w 288"/>
                <a:gd name="T7" fmla="*/ 180 h 246"/>
                <a:gd name="T8" fmla="*/ 246 w 288"/>
                <a:gd name="T9" fmla="*/ 174 h 246"/>
                <a:gd name="T10" fmla="*/ 240 w 288"/>
                <a:gd name="T11" fmla="*/ 186 h 246"/>
                <a:gd name="T12" fmla="*/ 252 w 288"/>
                <a:gd name="T13" fmla="*/ 192 h 246"/>
                <a:gd name="T14" fmla="*/ 258 w 288"/>
                <a:gd name="T15" fmla="*/ 180 h 246"/>
                <a:gd name="T16" fmla="*/ 276 w 288"/>
                <a:gd name="T17" fmla="*/ 174 h 246"/>
                <a:gd name="T18" fmla="*/ 276 w 288"/>
                <a:gd name="T19" fmla="*/ 186 h 246"/>
                <a:gd name="T20" fmla="*/ 252 w 288"/>
                <a:gd name="T21" fmla="*/ 210 h 246"/>
                <a:gd name="T22" fmla="*/ 258 w 288"/>
                <a:gd name="T23" fmla="*/ 222 h 246"/>
                <a:gd name="T24" fmla="*/ 288 w 288"/>
                <a:gd name="T25" fmla="*/ 234 h 246"/>
                <a:gd name="T26" fmla="*/ 282 w 288"/>
                <a:gd name="T27" fmla="*/ 246 h 246"/>
                <a:gd name="T28" fmla="*/ 276 w 288"/>
                <a:gd name="T29" fmla="*/ 240 h 246"/>
                <a:gd name="T30" fmla="*/ 270 w 288"/>
                <a:gd name="T31" fmla="*/ 246 h 246"/>
                <a:gd name="T32" fmla="*/ 264 w 288"/>
                <a:gd name="T33" fmla="*/ 228 h 246"/>
                <a:gd name="T34" fmla="*/ 228 w 288"/>
                <a:gd name="T35" fmla="*/ 216 h 246"/>
                <a:gd name="T36" fmla="*/ 234 w 288"/>
                <a:gd name="T37" fmla="*/ 234 h 246"/>
                <a:gd name="T38" fmla="*/ 222 w 288"/>
                <a:gd name="T39" fmla="*/ 240 h 246"/>
                <a:gd name="T40" fmla="*/ 216 w 288"/>
                <a:gd name="T41" fmla="*/ 228 h 246"/>
                <a:gd name="T42" fmla="*/ 210 w 288"/>
                <a:gd name="T43" fmla="*/ 234 h 246"/>
                <a:gd name="T44" fmla="*/ 204 w 288"/>
                <a:gd name="T45" fmla="*/ 228 h 246"/>
                <a:gd name="T46" fmla="*/ 198 w 288"/>
                <a:gd name="T47" fmla="*/ 240 h 246"/>
                <a:gd name="T48" fmla="*/ 186 w 288"/>
                <a:gd name="T49" fmla="*/ 246 h 246"/>
                <a:gd name="T50" fmla="*/ 174 w 288"/>
                <a:gd name="T51" fmla="*/ 240 h 246"/>
                <a:gd name="T52" fmla="*/ 162 w 288"/>
                <a:gd name="T53" fmla="*/ 222 h 246"/>
                <a:gd name="T54" fmla="*/ 144 w 288"/>
                <a:gd name="T55" fmla="*/ 216 h 246"/>
                <a:gd name="T56" fmla="*/ 144 w 288"/>
                <a:gd name="T57" fmla="*/ 204 h 246"/>
                <a:gd name="T58" fmla="*/ 126 w 288"/>
                <a:gd name="T59" fmla="*/ 204 h 246"/>
                <a:gd name="T60" fmla="*/ 126 w 288"/>
                <a:gd name="T61" fmla="*/ 198 h 246"/>
                <a:gd name="T62" fmla="*/ 108 w 288"/>
                <a:gd name="T63" fmla="*/ 204 h 246"/>
                <a:gd name="T64" fmla="*/ 120 w 288"/>
                <a:gd name="T65" fmla="*/ 216 h 246"/>
                <a:gd name="T66" fmla="*/ 102 w 288"/>
                <a:gd name="T67" fmla="*/ 222 h 246"/>
                <a:gd name="T68" fmla="*/ 54 w 288"/>
                <a:gd name="T69" fmla="*/ 204 h 246"/>
                <a:gd name="T70" fmla="*/ 18 w 288"/>
                <a:gd name="T71" fmla="*/ 210 h 246"/>
                <a:gd name="T72" fmla="*/ 12 w 288"/>
                <a:gd name="T73" fmla="*/ 204 h 246"/>
                <a:gd name="T74" fmla="*/ 24 w 288"/>
                <a:gd name="T75" fmla="*/ 192 h 246"/>
                <a:gd name="T76" fmla="*/ 24 w 288"/>
                <a:gd name="T77" fmla="*/ 156 h 246"/>
                <a:gd name="T78" fmla="*/ 36 w 288"/>
                <a:gd name="T79" fmla="*/ 126 h 246"/>
                <a:gd name="T80" fmla="*/ 6 w 288"/>
                <a:gd name="T81" fmla="*/ 66 h 246"/>
                <a:gd name="T82" fmla="*/ 0 w 288"/>
                <a:gd name="T83" fmla="*/ 0 h 246"/>
                <a:gd name="T84" fmla="*/ 162 w 288"/>
                <a:gd name="T85" fmla="*/ 0 h 246"/>
                <a:gd name="T86" fmla="*/ 162 w 288"/>
                <a:gd name="T87" fmla="*/ 24 h 246"/>
                <a:gd name="T88" fmla="*/ 168 w 288"/>
                <a:gd name="T89" fmla="*/ 18 h 246"/>
                <a:gd name="T90" fmla="*/ 162 w 288"/>
                <a:gd name="T91" fmla="*/ 30 h 246"/>
                <a:gd name="T92" fmla="*/ 174 w 288"/>
                <a:gd name="T93" fmla="*/ 36 h 246"/>
                <a:gd name="T94" fmla="*/ 162 w 288"/>
                <a:gd name="T95" fmla="*/ 48 h 246"/>
                <a:gd name="T96" fmla="*/ 168 w 288"/>
                <a:gd name="T97" fmla="*/ 48 h 246"/>
                <a:gd name="T98" fmla="*/ 144 w 288"/>
                <a:gd name="T99" fmla="*/ 84 h 246"/>
                <a:gd name="T100" fmla="*/ 138 w 288"/>
                <a:gd name="T101" fmla="*/ 126 h 246"/>
                <a:gd name="T102" fmla="*/ 240 w 288"/>
                <a:gd name="T103" fmla="*/ 120 h 246"/>
                <a:gd name="T104" fmla="*/ 240 w 288"/>
                <a:gd name="T105" fmla="*/ 144 h 246"/>
                <a:gd name="T106" fmla="*/ 252 w 288"/>
                <a:gd name="T107" fmla="*/ 168 h 246"/>
                <a:gd name="T108" fmla="*/ 258 w 288"/>
                <a:gd name="T109" fmla="*/ 174 h 246"/>
                <a:gd name="T110" fmla="*/ 258 w 288"/>
                <a:gd name="T111" fmla="*/ 180 h 2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8"/>
                <a:gd name="T169" fmla="*/ 0 h 246"/>
                <a:gd name="T170" fmla="*/ 288 w 288"/>
                <a:gd name="T171" fmla="*/ 246 h 24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8" h="246">
                  <a:moveTo>
                    <a:pt x="258" y="174"/>
                  </a:moveTo>
                  <a:lnTo>
                    <a:pt x="216" y="162"/>
                  </a:lnTo>
                  <a:lnTo>
                    <a:pt x="204" y="174"/>
                  </a:lnTo>
                  <a:lnTo>
                    <a:pt x="228" y="180"/>
                  </a:lnTo>
                  <a:lnTo>
                    <a:pt x="246" y="174"/>
                  </a:lnTo>
                  <a:lnTo>
                    <a:pt x="240" y="186"/>
                  </a:lnTo>
                  <a:lnTo>
                    <a:pt x="252" y="192"/>
                  </a:lnTo>
                  <a:lnTo>
                    <a:pt x="258" y="180"/>
                  </a:lnTo>
                  <a:lnTo>
                    <a:pt x="276" y="174"/>
                  </a:lnTo>
                  <a:lnTo>
                    <a:pt x="276" y="186"/>
                  </a:lnTo>
                  <a:lnTo>
                    <a:pt x="252" y="210"/>
                  </a:lnTo>
                  <a:lnTo>
                    <a:pt x="258" y="222"/>
                  </a:lnTo>
                  <a:lnTo>
                    <a:pt x="288" y="234"/>
                  </a:lnTo>
                  <a:lnTo>
                    <a:pt x="282" y="246"/>
                  </a:lnTo>
                  <a:lnTo>
                    <a:pt x="276" y="240"/>
                  </a:lnTo>
                  <a:lnTo>
                    <a:pt x="270" y="246"/>
                  </a:lnTo>
                  <a:lnTo>
                    <a:pt x="264" y="228"/>
                  </a:lnTo>
                  <a:lnTo>
                    <a:pt x="228" y="216"/>
                  </a:lnTo>
                  <a:lnTo>
                    <a:pt x="234" y="234"/>
                  </a:lnTo>
                  <a:lnTo>
                    <a:pt x="222" y="240"/>
                  </a:lnTo>
                  <a:lnTo>
                    <a:pt x="216" y="228"/>
                  </a:lnTo>
                  <a:lnTo>
                    <a:pt x="210" y="234"/>
                  </a:lnTo>
                  <a:lnTo>
                    <a:pt x="204" y="228"/>
                  </a:lnTo>
                  <a:lnTo>
                    <a:pt x="198" y="240"/>
                  </a:lnTo>
                  <a:lnTo>
                    <a:pt x="186" y="246"/>
                  </a:lnTo>
                  <a:lnTo>
                    <a:pt x="174" y="240"/>
                  </a:lnTo>
                  <a:lnTo>
                    <a:pt x="162" y="222"/>
                  </a:lnTo>
                  <a:lnTo>
                    <a:pt x="144" y="216"/>
                  </a:lnTo>
                  <a:lnTo>
                    <a:pt x="144" y="204"/>
                  </a:lnTo>
                  <a:lnTo>
                    <a:pt x="126" y="204"/>
                  </a:lnTo>
                  <a:lnTo>
                    <a:pt x="126" y="198"/>
                  </a:lnTo>
                  <a:lnTo>
                    <a:pt x="108" y="204"/>
                  </a:lnTo>
                  <a:lnTo>
                    <a:pt x="120" y="216"/>
                  </a:lnTo>
                  <a:lnTo>
                    <a:pt x="102" y="222"/>
                  </a:lnTo>
                  <a:lnTo>
                    <a:pt x="54" y="204"/>
                  </a:lnTo>
                  <a:lnTo>
                    <a:pt x="18" y="210"/>
                  </a:lnTo>
                  <a:lnTo>
                    <a:pt x="12" y="204"/>
                  </a:lnTo>
                  <a:lnTo>
                    <a:pt x="24" y="192"/>
                  </a:lnTo>
                  <a:lnTo>
                    <a:pt x="24" y="156"/>
                  </a:lnTo>
                  <a:lnTo>
                    <a:pt x="36" y="126"/>
                  </a:lnTo>
                  <a:lnTo>
                    <a:pt x="6" y="66"/>
                  </a:lnTo>
                  <a:lnTo>
                    <a:pt x="0" y="0"/>
                  </a:lnTo>
                  <a:lnTo>
                    <a:pt x="162" y="0"/>
                  </a:lnTo>
                  <a:lnTo>
                    <a:pt x="162" y="24"/>
                  </a:lnTo>
                  <a:lnTo>
                    <a:pt x="168" y="18"/>
                  </a:lnTo>
                  <a:lnTo>
                    <a:pt x="162" y="30"/>
                  </a:lnTo>
                  <a:lnTo>
                    <a:pt x="174" y="36"/>
                  </a:lnTo>
                  <a:lnTo>
                    <a:pt x="162" y="48"/>
                  </a:lnTo>
                  <a:lnTo>
                    <a:pt x="168" y="48"/>
                  </a:lnTo>
                  <a:lnTo>
                    <a:pt x="144" y="84"/>
                  </a:lnTo>
                  <a:lnTo>
                    <a:pt x="138" y="126"/>
                  </a:lnTo>
                  <a:lnTo>
                    <a:pt x="240" y="120"/>
                  </a:lnTo>
                  <a:lnTo>
                    <a:pt x="240" y="144"/>
                  </a:lnTo>
                  <a:lnTo>
                    <a:pt x="252" y="168"/>
                  </a:lnTo>
                  <a:lnTo>
                    <a:pt x="258" y="174"/>
                  </a:lnTo>
                  <a:lnTo>
                    <a:pt x="258" y="18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79" name="Freeform 429"/>
            <p:cNvSpPr>
              <a:spLocks/>
            </p:cNvSpPr>
            <p:nvPr/>
          </p:nvSpPr>
          <p:spPr bwMode="auto">
            <a:xfrm>
              <a:off x="2556" y="1548"/>
              <a:ext cx="186" cy="294"/>
            </a:xfrm>
            <a:custGeom>
              <a:avLst/>
              <a:gdLst>
                <a:gd name="T0" fmla="*/ 54 w 186"/>
                <a:gd name="T1" fmla="*/ 294 h 294"/>
                <a:gd name="T2" fmla="*/ 48 w 186"/>
                <a:gd name="T3" fmla="*/ 294 h 294"/>
                <a:gd name="T4" fmla="*/ 36 w 186"/>
                <a:gd name="T5" fmla="*/ 276 h 294"/>
                <a:gd name="T6" fmla="*/ 0 w 186"/>
                <a:gd name="T7" fmla="*/ 162 h 294"/>
                <a:gd name="T8" fmla="*/ 12 w 186"/>
                <a:gd name="T9" fmla="*/ 162 h 294"/>
                <a:gd name="T10" fmla="*/ 12 w 186"/>
                <a:gd name="T11" fmla="*/ 150 h 294"/>
                <a:gd name="T12" fmla="*/ 18 w 186"/>
                <a:gd name="T13" fmla="*/ 150 h 294"/>
                <a:gd name="T14" fmla="*/ 12 w 186"/>
                <a:gd name="T15" fmla="*/ 144 h 294"/>
                <a:gd name="T16" fmla="*/ 24 w 186"/>
                <a:gd name="T17" fmla="*/ 114 h 294"/>
                <a:gd name="T18" fmla="*/ 24 w 186"/>
                <a:gd name="T19" fmla="*/ 60 h 294"/>
                <a:gd name="T20" fmla="*/ 42 w 186"/>
                <a:gd name="T21" fmla="*/ 6 h 294"/>
                <a:gd name="T22" fmla="*/ 48 w 186"/>
                <a:gd name="T23" fmla="*/ 6 h 294"/>
                <a:gd name="T24" fmla="*/ 60 w 186"/>
                <a:gd name="T25" fmla="*/ 18 h 294"/>
                <a:gd name="T26" fmla="*/ 90 w 186"/>
                <a:gd name="T27" fmla="*/ 0 h 294"/>
                <a:gd name="T28" fmla="*/ 114 w 186"/>
                <a:gd name="T29" fmla="*/ 18 h 294"/>
                <a:gd name="T30" fmla="*/ 138 w 186"/>
                <a:gd name="T31" fmla="*/ 96 h 294"/>
                <a:gd name="T32" fmla="*/ 150 w 186"/>
                <a:gd name="T33" fmla="*/ 96 h 294"/>
                <a:gd name="T34" fmla="*/ 156 w 186"/>
                <a:gd name="T35" fmla="*/ 120 h 294"/>
                <a:gd name="T36" fmla="*/ 174 w 186"/>
                <a:gd name="T37" fmla="*/ 120 h 294"/>
                <a:gd name="T38" fmla="*/ 180 w 186"/>
                <a:gd name="T39" fmla="*/ 138 h 294"/>
                <a:gd name="T40" fmla="*/ 186 w 186"/>
                <a:gd name="T41" fmla="*/ 138 h 294"/>
                <a:gd name="T42" fmla="*/ 180 w 186"/>
                <a:gd name="T43" fmla="*/ 156 h 294"/>
                <a:gd name="T44" fmla="*/ 156 w 186"/>
                <a:gd name="T45" fmla="*/ 168 h 294"/>
                <a:gd name="T46" fmla="*/ 150 w 186"/>
                <a:gd name="T47" fmla="*/ 186 h 294"/>
                <a:gd name="T48" fmla="*/ 138 w 186"/>
                <a:gd name="T49" fmla="*/ 174 h 294"/>
                <a:gd name="T50" fmla="*/ 132 w 186"/>
                <a:gd name="T51" fmla="*/ 186 h 294"/>
                <a:gd name="T52" fmla="*/ 126 w 186"/>
                <a:gd name="T53" fmla="*/ 180 h 294"/>
                <a:gd name="T54" fmla="*/ 126 w 186"/>
                <a:gd name="T55" fmla="*/ 192 h 294"/>
                <a:gd name="T56" fmla="*/ 114 w 186"/>
                <a:gd name="T57" fmla="*/ 192 h 294"/>
                <a:gd name="T58" fmla="*/ 120 w 186"/>
                <a:gd name="T59" fmla="*/ 186 h 294"/>
                <a:gd name="T60" fmla="*/ 114 w 186"/>
                <a:gd name="T61" fmla="*/ 180 h 294"/>
                <a:gd name="T62" fmla="*/ 102 w 186"/>
                <a:gd name="T63" fmla="*/ 222 h 294"/>
                <a:gd name="T64" fmla="*/ 96 w 186"/>
                <a:gd name="T65" fmla="*/ 216 h 294"/>
                <a:gd name="T66" fmla="*/ 96 w 186"/>
                <a:gd name="T67" fmla="*/ 234 h 294"/>
                <a:gd name="T68" fmla="*/ 78 w 186"/>
                <a:gd name="T69" fmla="*/ 234 h 294"/>
                <a:gd name="T70" fmla="*/ 84 w 186"/>
                <a:gd name="T71" fmla="*/ 246 h 294"/>
                <a:gd name="T72" fmla="*/ 78 w 186"/>
                <a:gd name="T73" fmla="*/ 234 h 294"/>
                <a:gd name="T74" fmla="*/ 66 w 186"/>
                <a:gd name="T75" fmla="*/ 240 h 294"/>
                <a:gd name="T76" fmla="*/ 54 w 186"/>
                <a:gd name="T77" fmla="*/ 294 h 2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86"/>
                <a:gd name="T118" fmla="*/ 0 h 294"/>
                <a:gd name="T119" fmla="*/ 186 w 186"/>
                <a:gd name="T120" fmla="*/ 294 h 29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86" h="294">
                  <a:moveTo>
                    <a:pt x="54" y="294"/>
                  </a:moveTo>
                  <a:lnTo>
                    <a:pt x="48" y="294"/>
                  </a:lnTo>
                  <a:lnTo>
                    <a:pt x="36" y="276"/>
                  </a:lnTo>
                  <a:lnTo>
                    <a:pt x="0" y="162"/>
                  </a:lnTo>
                  <a:lnTo>
                    <a:pt x="12" y="162"/>
                  </a:lnTo>
                  <a:lnTo>
                    <a:pt x="12" y="150"/>
                  </a:lnTo>
                  <a:lnTo>
                    <a:pt x="18" y="150"/>
                  </a:lnTo>
                  <a:lnTo>
                    <a:pt x="12" y="144"/>
                  </a:lnTo>
                  <a:lnTo>
                    <a:pt x="24" y="114"/>
                  </a:lnTo>
                  <a:lnTo>
                    <a:pt x="24" y="60"/>
                  </a:lnTo>
                  <a:lnTo>
                    <a:pt x="42" y="6"/>
                  </a:lnTo>
                  <a:lnTo>
                    <a:pt x="48" y="6"/>
                  </a:lnTo>
                  <a:lnTo>
                    <a:pt x="60" y="18"/>
                  </a:lnTo>
                  <a:lnTo>
                    <a:pt x="90" y="0"/>
                  </a:lnTo>
                  <a:lnTo>
                    <a:pt x="114" y="18"/>
                  </a:lnTo>
                  <a:lnTo>
                    <a:pt x="138" y="96"/>
                  </a:lnTo>
                  <a:lnTo>
                    <a:pt x="150" y="96"/>
                  </a:lnTo>
                  <a:lnTo>
                    <a:pt x="156" y="120"/>
                  </a:lnTo>
                  <a:lnTo>
                    <a:pt x="174" y="120"/>
                  </a:lnTo>
                  <a:lnTo>
                    <a:pt x="180" y="138"/>
                  </a:lnTo>
                  <a:lnTo>
                    <a:pt x="186" y="138"/>
                  </a:lnTo>
                  <a:lnTo>
                    <a:pt x="180" y="156"/>
                  </a:lnTo>
                  <a:lnTo>
                    <a:pt x="156" y="168"/>
                  </a:lnTo>
                  <a:lnTo>
                    <a:pt x="150" y="186"/>
                  </a:lnTo>
                  <a:lnTo>
                    <a:pt x="138" y="174"/>
                  </a:lnTo>
                  <a:lnTo>
                    <a:pt x="132" y="186"/>
                  </a:lnTo>
                  <a:lnTo>
                    <a:pt x="126" y="180"/>
                  </a:lnTo>
                  <a:lnTo>
                    <a:pt x="126" y="192"/>
                  </a:lnTo>
                  <a:lnTo>
                    <a:pt x="114" y="192"/>
                  </a:lnTo>
                  <a:lnTo>
                    <a:pt x="120" y="186"/>
                  </a:lnTo>
                  <a:lnTo>
                    <a:pt x="114" y="180"/>
                  </a:lnTo>
                  <a:lnTo>
                    <a:pt x="102" y="222"/>
                  </a:lnTo>
                  <a:lnTo>
                    <a:pt x="96" y="216"/>
                  </a:lnTo>
                  <a:lnTo>
                    <a:pt x="96" y="234"/>
                  </a:lnTo>
                  <a:lnTo>
                    <a:pt x="78" y="234"/>
                  </a:lnTo>
                  <a:lnTo>
                    <a:pt x="84" y="246"/>
                  </a:lnTo>
                  <a:lnTo>
                    <a:pt x="78" y="234"/>
                  </a:lnTo>
                  <a:lnTo>
                    <a:pt x="66" y="240"/>
                  </a:lnTo>
                  <a:lnTo>
                    <a:pt x="54" y="294"/>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80" name="Freeform 430"/>
            <p:cNvSpPr>
              <a:spLocks/>
            </p:cNvSpPr>
            <p:nvPr/>
          </p:nvSpPr>
          <p:spPr bwMode="auto">
            <a:xfrm>
              <a:off x="2556" y="1548"/>
              <a:ext cx="186" cy="300"/>
            </a:xfrm>
            <a:custGeom>
              <a:avLst/>
              <a:gdLst>
                <a:gd name="T0" fmla="*/ 54 w 186"/>
                <a:gd name="T1" fmla="*/ 294 h 300"/>
                <a:gd name="T2" fmla="*/ 48 w 186"/>
                <a:gd name="T3" fmla="*/ 294 h 300"/>
                <a:gd name="T4" fmla="*/ 36 w 186"/>
                <a:gd name="T5" fmla="*/ 276 h 300"/>
                <a:gd name="T6" fmla="*/ 0 w 186"/>
                <a:gd name="T7" fmla="*/ 162 h 300"/>
                <a:gd name="T8" fmla="*/ 12 w 186"/>
                <a:gd name="T9" fmla="*/ 162 h 300"/>
                <a:gd name="T10" fmla="*/ 12 w 186"/>
                <a:gd name="T11" fmla="*/ 150 h 300"/>
                <a:gd name="T12" fmla="*/ 18 w 186"/>
                <a:gd name="T13" fmla="*/ 150 h 300"/>
                <a:gd name="T14" fmla="*/ 12 w 186"/>
                <a:gd name="T15" fmla="*/ 144 h 300"/>
                <a:gd name="T16" fmla="*/ 24 w 186"/>
                <a:gd name="T17" fmla="*/ 114 h 300"/>
                <a:gd name="T18" fmla="*/ 24 w 186"/>
                <a:gd name="T19" fmla="*/ 60 h 300"/>
                <a:gd name="T20" fmla="*/ 42 w 186"/>
                <a:gd name="T21" fmla="*/ 6 h 300"/>
                <a:gd name="T22" fmla="*/ 48 w 186"/>
                <a:gd name="T23" fmla="*/ 6 h 300"/>
                <a:gd name="T24" fmla="*/ 60 w 186"/>
                <a:gd name="T25" fmla="*/ 18 h 300"/>
                <a:gd name="T26" fmla="*/ 90 w 186"/>
                <a:gd name="T27" fmla="*/ 0 h 300"/>
                <a:gd name="T28" fmla="*/ 114 w 186"/>
                <a:gd name="T29" fmla="*/ 18 h 300"/>
                <a:gd name="T30" fmla="*/ 138 w 186"/>
                <a:gd name="T31" fmla="*/ 96 h 300"/>
                <a:gd name="T32" fmla="*/ 150 w 186"/>
                <a:gd name="T33" fmla="*/ 96 h 300"/>
                <a:gd name="T34" fmla="*/ 156 w 186"/>
                <a:gd name="T35" fmla="*/ 120 h 300"/>
                <a:gd name="T36" fmla="*/ 174 w 186"/>
                <a:gd name="T37" fmla="*/ 120 h 300"/>
                <a:gd name="T38" fmla="*/ 180 w 186"/>
                <a:gd name="T39" fmla="*/ 138 h 300"/>
                <a:gd name="T40" fmla="*/ 186 w 186"/>
                <a:gd name="T41" fmla="*/ 138 h 300"/>
                <a:gd name="T42" fmla="*/ 180 w 186"/>
                <a:gd name="T43" fmla="*/ 156 h 300"/>
                <a:gd name="T44" fmla="*/ 156 w 186"/>
                <a:gd name="T45" fmla="*/ 168 h 300"/>
                <a:gd name="T46" fmla="*/ 150 w 186"/>
                <a:gd name="T47" fmla="*/ 186 h 300"/>
                <a:gd name="T48" fmla="*/ 138 w 186"/>
                <a:gd name="T49" fmla="*/ 174 h 300"/>
                <a:gd name="T50" fmla="*/ 132 w 186"/>
                <a:gd name="T51" fmla="*/ 186 h 300"/>
                <a:gd name="T52" fmla="*/ 126 w 186"/>
                <a:gd name="T53" fmla="*/ 180 h 300"/>
                <a:gd name="T54" fmla="*/ 126 w 186"/>
                <a:gd name="T55" fmla="*/ 192 h 300"/>
                <a:gd name="T56" fmla="*/ 114 w 186"/>
                <a:gd name="T57" fmla="*/ 192 h 300"/>
                <a:gd name="T58" fmla="*/ 120 w 186"/>
                <a:gd name="T59" fmla="*/ 186 h 300"/>
                <a:gd name="T60" fmla="*/ 114 w 186"/>
                <a:gd name="T61" fmla="*/ 180 h 300"/>
                <a:gd name="T62" fmla="*/ 102 w 186"/>
                <a:gd name="T63" fmla="*/ 222 h 300"/>
                <a:gd name="T64" fmla="*/ 96 w 186"/>
                <a:gd name="T65" fmla="*/ 216 h 300"/>
                <a:gd name="T66" fmla="*/ 96 w 186"/>
                <a:gd name="T67" fmla="*/ 234 h 300"/>
                <a:gd name="T68" fmla="*/ 78 w 186"/>
                <a:gd name="T69" fmla="*/ 234 h 300"/>
                <a:gd name="T70" fmla="*/ 84 w 186"/>
                <a:gd name="T71" fmla="*/ 246 h 300"/>
                <a:gd name="T72" fmla="*/ 78 w 186"/>
                <a:gd name="T73" fmla="*/ 234 h 300"/>
                <a:gd name="T74" fmla="*/ 66 w 186"/>
                <a:gd name="T75" fmla="*/ 240 h 300"/>
                <a:gd name="T76" fmla="*/ 54 w 186"/>
                <a:gd name="T77" fmla="*/ 294 h 300"/>
                <a:gd name="T78" fmla="*/ 54 w 186"/>
                <a:gd name="T79" fmla="*/ 300 h 3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6"/>
                <a:gd name="T121" fmla="*/ 0 h 300"/>
                <a:gd name="T122" fmla="*/ 186 w 186"/>
                <a:gd name="T123" fmla="*/ 300 h 30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6" h="300">
                  <a:moveTo>
                    <a:pt x="54" y="294"/>
                  </a:moveTo>
                  <a:lnTo>
                    <a:pt x="48" y="294"/>
                  </a:lnTo>
                  <a:lnTo>
                    <a:pt x="36" y="276"/>
                  </a:lnTo>
                  <a:lnTo>
                    <a:pt x="0" y="162"/>
                  </a:lnTo>
                  <a:lnTo>
                    <a:pt x="12" y="162"/>
                  </a:lnTo>
                  <a:lnTo>
                    <a:pt x="12" y="150"/>
                  </a:lnTo>
                  <a:lnTo>
                    <a:pt x="18" y="150"/>
                  </a:lnTo>
                  <a:lnTo>
                    <a:pt x="12" y="144"/>
                  </a:lnTo>
                  <a:lnTo>
                    <a:pt x="24" y="114"/>
                  </a:lnTo>
                  <a:lnTo>
                    <a:pt x="24" y="60"/>
                  </a:lnTo>
                  <a:lnTo>
                    <a:pt x="42" y="6"/>
                  </a:lnTo>
                  <a:lnTo>
                    <a:pt x="48" y="6"/>
                  </a:lnTo>
                  <a:lnTo>
                    <a:pt x="60" y="18"/>
                  </a:lnTo>
                  <a:lnTo>
                    <a:pt x="90" y="0"/>
                  </a:lnTo>
                  <a:lnTo>
                    <a:pt x="114" y="18"/>
                  </a:lnTo>
                  <a:lnTo>
                    <a:pt x="138" y="96"/>
                  </a:lnTo>
                  <a:lnTo>
                    <a:pt x="150" y="96"/>
                  </a:lnTo>
                  <a:lnTo>
                    <a:pt x="156" y="120"/>
                  </a:lnTo>
                  <a:lnTo>
                    <a:pt x="174" y="120"/>
                  </a:lnTo>
                  <a:lnTo>
                    <a:pt x="180" y="138"/>
                  </a:lnTo>
                  <a:lnTo>
                    <a:pt x="186" y="138"/>
                  </a:lnTo>
                  <a:lnTo>
                    <a:pt x="180" y="156"/>
                  </a:lnTo>
                  <a:lnTo>
                    <a:pt x="156" y="168"/>
                  </a:lnTo>
                  <a:lnTo>
                    <a:pt x="150" y="186"/>
                  </a:lnTo>
                  <a:lnTo>
                    <a:pt x="138" y="174"/>
                  </a:lnTo>
                  <a:lnTo>
                    <a:pt x="132" y="186"/>
                  </a:lnTo>
                  <a:lnTo>
                    <a:pt x="126" y="180"/>
                  </a:lnTo>
                  <a:lnTo>
                    <a:pt x="126" y="192"/>
                  </a:lnTo>
                  <a:lnTo>
                    <a:pt x="114" y="192"/>
                  </a:lnTo>
                  <a:lnTo>
                    <a:pt x="120" y="186"/>
                  </a:lnTo>
                  <a:lnTo>
                    <a:pt x="114" y="180"/>
                  </a:lnTo>
                  <a:lnTo>
                    <a:pt x="102" y="222"/>
                  </a:lnTo>
                  <a:lnTo>
                    <a:pt x="96" y="216"/>
                  </a:lnTo>
                  <a:lnTo>
                    <a:pt x="96" y="234"/>
                  </a:lnTo>
                  <a:lnTo>
                    <a:pt x="78" y="234"/>
                  </a:lnTo>
                  <a:lnTo>
                    <a:pt x="84" y="246"/>
                  </a:lnTo>
                  <a:lnTo>
                    <a:pt x="78" y="234"/>
                  </a:lnTo>
                  <a:lnTo>
                    <a:pt x="66" y="240"/>
                  </a:lnTo>
                  <a:lnTo>
                    <a:pt x="54" y="294"/>
                  </a:lnTo>
                  <a:lnTo>
                    <a:pt x="54" y="30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81" name="Freeform 431"/>
            <p:cNvSpPr>
              <a:spLocks/>
            </p:cNvSpPr>
            <p:nvPr/>
          </p:nvSpPr>
          <p:spPr bwMode="auto">
            <a:xfrm>
              <a:off x="2244" y="2106"/>
              <a:ext cx="234" cy="114"/>
            </a:xfrm>
            <a:custGeom>
              <a:avLst/>
              <a:gdLst>
                <a:gd name="T0" fmla="*/ 180 w 234"/>
                <a:gd name="T1" fmla="*/ 0 h 114"/>
                <a:gd name="T2" fmla="*/ 204 w 234"/>
                <a:gd name="T3" fmla="*/ 78 h 114"/>
                <a:gd name="T4" fmla="*/ 234 w 234"/>
                <a:gd name="T5" fmla="*/ 72 h 114"/>
                <a:gd name="T6" fmla="*/ 228 w 234"/>
                <a:gd name="T7" fmla="*/ 102 h 114"/>
                <a:gd name="T8" fmla="*/ 228 w 234"/>
                <a:gd name="T9" fmla="*/ 90 h 114"/>
                <a:gd name="T10" fmla="*/ 222 w 234"/>
                <a:gd name="T11" fmla="*/ 102 h 114"/>
                <a:gd name="T12" fmla="*/ 210 w 234"/>
                <a:gd name="T13" fmla="*/ 108 h 114"/>
                <a:gd name="T14" fmla="*/ 198 w 234"/>
                <a:gd name="T15" fmla="*/ 114 h 114"/>
                <a:gd name="T16" fmla="*/ 192 w 234"/>
                <a:gd name="T17" fmla="*/ 90 h 114"/>
                <a:gd name="T18" fmla="*/ 186 w 234"/>
                <a:gd name="T19" fmla="*/ 96 h 114"/>
                <a:gd name="T20" fmla="*/ 174 w 234"/>
                <a:gd name="T21" fmla="*/ 90 h 114"/>
                <a:gd name="T22" fmla="*/ 174 w 234"/>
                <a:gd name="T23" fmla="*/ 78 h 114"/>
                <a:gd name="T24" fmla="*/ 180 w 234"/>
                <a:gd name="T25" fmla="*/ 78 h 114"/>
                <a:gd name="T26" fmla="*/ 174 w 234"/>
                <a:gd name="T27" fmla="*/ 66 h 114"/>
                <a:gd name="T28" fmla="*/ 174 w 234"/>
                <a:gd name="T29" fmla="*/ 66 h 114"/>
                <a:gd name="T30" fmla="*/ 174 w 234"/>
                <a:gd name="T31" fmla="*/ 42 h 114"/>
                <a:gd name="T32" fmla="*/ 162 w 234"/>
                <a:gd name="T33" fmla="*/ 42 h 114"/>
                <a:gd name="T34" fmla="*/ 180 w 234"/>
                <a:gd name="T35" fmla="*/ 18 h 114"/>
                <a:gd name="T36" fmla="*/ 174 w 234"/>
                <a:gd name="T37" fmla="*/ 12 h 114"/>
                <a:gd name="T38" fmla="*/ 156 w 234"/>
                <a:gd name="T39" fmla="*/ 42 h 114"/>
                <a:gd name="T40" fmla="*/ 144 w 234"/>
                <a:gd name="T41" fmla="*/ 42 h 114"/>
                <a:gd name="T42" fmla="*/ 156 w 234"/>
                <a:gd name="T43" fmla="*/ 48 h 114"/>
                <a:gd name="T44" fmla="*/ 156 w 234"/>
                <a:gd name="T45" fmla="*/ 72 h 114"/>
                <a:gd name="T46" fmla="*/ 168 w 234"/>
                <a:gd name="T47" fmla="*/ 96 h 114"/>
                <a:gd name="T48" fmla="*/ 156 w 234"/>
                <a:gd name="T49" fmla="*/ 90 h 114"/>
                <a:gd name="T50" fmla="*/ 168 w 234"/>
                <a:gd name="T51" fmla="*/ 96 h 114"/>
                <a:gd name="T52" fmla="*/ 174 w 234"/>
                <a:gd name="T53" fmla="*/ 114 h 114"/>
                <a:gd name="T54" fmla="*/ 132 w 234"/>
                <a:gd name="T55" fmla="*/ 102 h 114"/>
                <a:gd name="T56" fmla="*/ 126 w 234"/>
                <a:gd name="T57" fmla="*/ 102 h 114"/>
                <a:gd name="T58" fmla="*/ 120 w 234"/>
                <a:gd name="T59" fmla="*/ 96 h 114"/>
                <a:gd name="T60" fmla="*/ 132 w 234"/>
                <a:gd name="T61" fmla="*/ 72 h 114"/>
                <a:gd name="T62" fmla="*/ 138 w 234"/>
                <a:gd name="T63" fmla="*/ 66 h 114"/>
                <a:gd name="T64" fmla="*/ 126 w 234"/>
                <a:gd name="T65" fmla="*/ 66 h 114"/>
                <a:gd name="T66" fmla="*/ 90 w 234"/>
                <a:gd name="T67" fmla="*/ 48 h 114"/>
                <a:gd name="T68" fmla="*/ 84 w 234"/>
                <a:gd name="T69" fmla="*/ 30 h 114"/>
                <a:gd name="T70" fmla="*/ 66 w 234"/>
                <a:gd name="T71" fmla="*/ 30 h 114"/>
                <a:gd name="T72" fmla="*/ 54 w 234"/>
                <a:gd name="T73" fmla="*/ 42 h 114"/>
                <a:gd name="T74" fmla="*/ 36 w 234"/>
                <a:gd name="T75" fmla="*/ 36 h 114"/>
                <a:gd name="T76" fmla="*/ 6 w 234"/>
                <a:gd name="T77" fmla="*/ 66 h 114"/>
                <a:gd name="T78" fmla="*/ 0 w 234"/>
                <a:gd name="T79" fmla="*/ 36 h 114"/>
                <a:gd name="T80" fmla="*/ 162 w 234"/>
                <a:gd name="T81" fmla="*/ 6 h 114"/>
                <a:gd name="T82" fmla="*/ 180 w 234"/>
                <a:gd name="T83" fmla="*/ 0 h 1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4"/>
                <a:gd name="T127" fmla="*/ 0 h 114"/>
                <a:gd name="T128" fmla="*/ 234 w 234"/>
                <a:gd name="T129" fmla="*/ 114 h 1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4" h="114">
                  <a:moveTo>
                    <a:pt x="180" y="0"/>
                  </a:moveTo>
                  <a:lnTo>
                    <a:pt x="204" y="78"/>
                  </a:lnTo>
                  <a:lnTo>
                    <a:pt x="234" y="72"/>
                  </a:lnTo>
                  <a:lnTo>
                    <a:pt x="228" y="102"/>
                  </a:lnTo>
                  <a:lnTo>
                    <a:pt x="228" y="90"/>
                  </a:lnTo>
                  <a:lnTo>
                    <a:pt x="222" y="102"/>
                  </a:lnTo>
                  <a:lnTo>
                    <a:pt x="210" y="108"/>
                  </a:lnTo>
                  <a:lnTo>
                    <a:pt x="198" y="114"/>
                  </a:lnTo>
                  <a:lnTo>
                    <a:pt x="192" y="90"/>
                  </a:lnTo>
                  <a:lnTo>
                    <a:pt x="186" y="96"/>
                  </a:lnTo>
                  <a:lnTo>
                    <a:pt x="174" y="90"/>
                  </a:lnTo>
                  <a:lnTo>
                    <a:pt x="174" y="78"/>
                  </a:lnTo>
                  <a:lnTo>
                    <a:pt x="180" y="78"/>
                  </a:lnTo>
                  <a:lnTo>
                    <a:pt x="174" y="66"/>
                  </a:lnTo>
                  <a:lnTo>
                    <a:pt x="174" y="42"/>
                  </a:lnTo>
                  <a:lnTo>
                    <a:pt x="162" y="42"/>
                  </a:lnTo>
                  <a:lnTo>
                    <a:pt x="180" y="18"/>
                  </a:lnTo>
                  <a:lnTo>
                    <a:pt x="174" y="12"/>
                  </a:lnTo>
                  <a:lnTo>
                    <a:pt x="156" y="42"/>
                  </a:lnTo>
                  <a:lnTo>
                    <a:pt x="144" y="42"/>
                  </a:lnTo>
                  <a:lnTo>
                    <a:pt x="156" y="48"/>
                  </a:lnTo>
                  <a:lnTo>
                    <a:pt x="156" y="72"/>
                  </a:lnTo>
                  <a:lnTo>
                    <a:pt x="168" y="96"/>
                  </a:lnTo>
                  <a:lnTo>
                    <a:pt x="156" y="90"/>
                  </a:lnTo>
                  <a:lnTo>
                    <a:pt x="168" y="96"/>
                  </a:lnTo>
                  <a:lnTo>
                    <a:pt x="174" y="114"/>
                  </a:lnTo>
                  <a:lnTo>
                    <a:pt x="132" y="102"/>
                  </a:lnTo>
                  <a:lnTo>
                    <a:pt x="126" y="102"/>
                  </a:lnTo>
                  <a:lnTo>
                    <a:pt x="120" y="96"/>
                  </a:lnTo>
                  <a:lnTo>
                    <a:pt x="132" y="72"/>
                  </a:lnTo>
                  <a:lnTo>
                    <a:pt x="138" y="66"/>
                  </a:lnTo>
                  <a:lnTo>
                    <a:pt x="126" y="66"/>
                  </a:lnTo>
                  <a:lnTo>
                    <a:pt x="90" y="48"/>
                  </a:lnTo>
                  <a:lnTo>
                    <a:pt x="84" y="30"/>
                  </a:lnTo>
                  <a:lnTo>
                    <a:pt x="66" y="30"/>
                  </a:lnTo>
                  <a:lnTo>
                    <a:pt x="54" y="42"/>
                  </a:lnTo>
                  <a:lnTo>
                    <a:pt x="36" y="36"/>
                  </a:lnTo>
                  <a:lnTo>
                    <a:pt x="6" y="66"/>
                  </a:lnTo>
                  <a:lnTo>
                    <a:pt x="0" y="36"/>
                  </a:lnTo>
                  <a:lnTo>
                    <a:pt x="162" y="6"/>
                  </a:lnTo>
                  <a:lnTo>
                    <a:pt x="180" y="0"/>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82" name="Freeform 432"/>
            <p:cNvSpPr>
              <a:spLocks/>
            </p:cNvSpPr>
            <p:nvPr/>
          </p:nvSpPr>
          <p:spPr bwMode="auto">
            <a:xfrm>
              <a:off x="2244" y="2106"/>
              <a:ext cx="234" cy="114"/>
            </a:xfrm>
            <a:custGeom>
              <a:avLst/>
              <a:gdLst>
                <a:gd name="T0" fmla="*/ 180 w 234"/>
                <a:gd name="T1" fmla="*/ 0 h 114"/>
                <a:gd name="T2" fmla="*/ 204 w 234"/>
                <a:gd name="T3" fmla="*/ 78 h 114"/>
                <a:gd name="T4" fmla="*/ 234 w 234"/>
                <a:gd name="T5" fmla="*/ 72 h 114"/>
                <a:gd name="T6" fmla="*/ 228 w 234"/>
                <a:gd name="T7" fmla="*/ 102 h 114"/>
                <a:gd name="T8" fmla="*/ 228 w 234"/>
                <a:gd name="T9" fmla="*/ 90 h 114"/>
                <a:gd name="T10" fmla="*/ 222 w 234"/>
                <a:gd name="T11" fmla="*/ 102 h 114"/>
                <a:gd name="T12" fmla="*/ 210 w 234"/>
                <a:gd name="T13" fmla="*/ 108 h 114"/>
                <a:gd name="T14" fmla="*/ 198 w 234"/>
                <a:gd name="T15" fmla="*/ 114 h 114"/>
                <a:gd name="T16" fmla="*/ 192 w 234"/>
                <a:gd name="T17" fmla="*/ 90 h 114"/>
                <a:gd name="T18" fmla="*/ 186 w 234"/>
                <a:gd name="T19" fmla="*/ 96 h 114"/>
                <a:gd name="T20" fmla="*/ 174 w 234"/>
                <a:gd name="T21" fmla="*/ 90 h 114"/>
                <a:gd name="T22" fmla="*/ 174 w 234"/>
                <a:gd name="T23" fmla="*/ 78 h 114"/>
                <a:gd name="T24" fmla="*/ 180 w 234"/>
                <a:gd name="T25" fmla="*/ 78 h 114"/>
                <a:gd name="T26" fmla="*/ 174 w 234"/>
                <a:gd name="T27" fmla="*/ 66 h 114"/>
                <a:gd name="T28" fmla="*/ 168 w 234"/>
                <a:gd name="T29" fmla="*/ 66 h 114"/>
                <a:gd name="T30" fmla="*/ 174 w 234"/>
                <a:gd name="T31" fmla="*/ 66 h 114"/>
                <a:gd name="T32" fmla="*/ 174 w 234"/>
                <a:gd name="T33" fmla="*/ 42 h 114"/>
                <a:gd name="T34" fmla="*/ 162 w 234"/>
                <a:gd name="T35" fmla="*/ 42 h 114"/>
                <a:gd name="T36" fmla="*/ 180 w 234"/>
                <a:gd name="T37" fmla="*/ 18 h 114"/>
                <a:gd name="T38" fmla="*/ 174 w 234"/>
                <a:gd name="T39" fmla="*/ 12 h 114"/>
                <a:gd name="T40" fmla="*/ 156 w 234"/>
                <a:gd name="T41" fmla="*/ 42 h 114"/>
                <a:gd name="T42" fmla="*/ 144 w 234"/>
                <a:gd name="T43" fmla="*/ 42 h 114"/>
                <a:gd name="T44" fmla="*/ 156 w 234"/>
                <a:gd name="T45" fmla="*/ 48 h 114"/>
                <a:gd name="T46" fmla="*/ 156 w 234"/>
                <a:gd name="T47" fmla="*/ 72 h 114"/>
                <a:gd name="T48" fmla="*/ 168 w 234"/>
                <a:gd name="T49" fmla="*/ 96 h 114"/>
                <a:gd name="T50" fmla="*/ 156 w 234"/>
                <a:gd name="T51" fmla="*/ 90 h 114"/>
                <a:gd name="T52" fmla="*/ 168 w 234"/>
                <a:gd name="T53" fmla="*/ 96 h 114"/>
                <a:gd name="T54" fmla="*/ 174 w 234"/>
                <a:gd name="T55" fmla="*/ 114 h 114"/>
                <a:gd name="T56" fmla="*/ 132 w 234"/>
                <a:gd name="T57" fmla="*/ 102 h 114"/>
                <a:gd name="T58" fmla="*/ 126 w 234"/>
                <a:gd name="T59" fmla="*/ 102 h 114"/>
                <a:gd name="T60" fmla="*/ 120 w 234"/>
                <a:gd name="T61" fmla="*/ 96 h 114"/>
                <a:gd name="T62" fmla="*/ 132 w 234"/>
                <a:gd name="T63" fmla="*/ 72 h 114"/>
                <a:gd name="T64" fmla="*/ 138 w 234"/>
                <a:gd name="T65" fmla="*/ 66 h 114"/>
                <a:gd name="T66" fmla="*/ 126 w 234"/>
                <a:gd name="T67" fmla="*/ 66 h 114"/>
                <a:gd name="T68" fmla="*/ 90 w 234"/>
                <a:gd name="T69" fmla="*/ 48 h 114"/>
                <a:gd name="T70" fmla="*/ 84 w 234"/>
                <a:gd name="T71" fmla="*/ 30 h 114"/>
                <a:gd name="T72" fmla="*/ 66 w 234"/>
                <a:gd name="T73" fmla="*/ 30 h 114"/>
                <a:gd name="T74" fmla="*/ 54 w 234"/>
                <a:gd name="T75" fmla="*/ 42 h 114"/>
                <a:gd name="T76" fmla="*/ 36 w 234"/>
                <a:gd name="T77" fmla="*/ 36 h 114"/>
                <a:gd name="T78" fmla="*/ 6 w 234"/>
                <a:gd name="T79" fmla="*/ 66 h 114"/>
                <a:gd name="T80" fmla="*/ 0 w 234"/>
                <a:gd name="T81" fmla="*/ 36 h 114"/>
                <a:gd name="T82" fmla="*/ 162 w 234"/>
                <a:gd name="T83" fmla="*/ 6 h 114"/>
                <a:gd name="T84" fmla="*/ 180 w 234"/>
                <a:gd name="T85" fmla="*/ 0 h 114"/>
                <a:gd name="T86" fmla="*/ 180 w 234"/>
                <a:gd name="T87" fmla="*/ 6 h 11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34"/>
                <a:gd name="T133" fmla="*/ 0 h 114"/>
                <a:gd name="T134" fmla="*/ 234 w 234"/>
                <a:gd name="T135" fmla="*/ 114 h 11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34" h="114">
                  <a:moveTo>
                    <a:pt x="180" y="0"/>
                  </a:moveTo>
                  <a:lnTo>
                    <a:pt x="204" y="78"/>
                  </a:lnTo>
                  <a:lnTo>
                    <a:pt x="234" y="72"/>
                  </a:lnTo>
                  <a:lnTo>
                    <a:pt x="228" y="102"/>
                  </a:lnTo>
                  <a:lnTo>
                    <a:pt x="228" y="90"/>
                  </a:lnTo>
                  <a:lnTo>
                    <a:pt x="222" y="102"/>
                  </a:lnTo>
                  <a:lnTo>
                    <a:pt x="210" y="108"/>
                  </a:lnTo>
                  <a:lnTo>
                    <a:pt x="198" y="114"/>
                  </a:lnTo>
                  <a:lnTo>
                    <a:pt x="192" y="90"/>
                  </a:lnTo>
                  <a:lnTo>
                    <a:pt x="186" y="96"/>
                  </a:lnTo>
                  <a:lnTo>
                    <a:pt x="174" y="90"/>
                  </a:lnTo>
                  <a:lnTo>
                    <a:pt x="174" y="78"/>
                  </a:lnTo>
                  <a:lnTo>
                    <a:pt x="180" y="78"/>
                  </a:lnTo>
                  <a:lnTo>
                    <a:pt x="174" y="66"/>
                  </a:lnTo>
                  <a:lnTo>
                    <a:pt x="168" y="66"/>
                  </a:lnTo>
                  <a:lnTo>
                    <a:pt x="174" y="66"/>
                  </a:lnTo>
                  <a:lnTo>
                    <a:pt x="174" y="42"/>
                  </a:lnTo>
                  <a:lnTo>
                    <a:pt x="162" y="42"/>
                  </a:lnTo>
                  <a:lnTo>
                    <a:pt x="180" y="18"/>
                  </a:lnTo>
                  <a:lnTo>
                    <a:pt x="174" y="12"/>
                  </a:lnTo>
                  <a:lnTo>
                    <a:pt x="156" y="42"/>
                  </a:lnTo>
                  <a:lnTo>
                    <a:pt x="144" y="42"/>
                  </a:lnTo>
                  <a:lnTo>
                    <a:pt x="156" y="48"/>
                  </a:lnTo>
                  <a:lnTo>
                    <a:pt x="156" y="72"/>
                  </a:lnTo>
                  <a:lnTo>
                    <a:pt x="168" y="96"/>
                  </a:lnTo>
                  <a:lnTo>
                    <a:pt x="156" y="90"/>
                  </a:lnTo>
                  <a:lnTo>
                    <a:pt x="168" y="96"/>
                  </a:lnTo>
                  <a:lnTo>
                    <a:pt x="174" y="114"/>
                  </a:lnTo>
                  <a:lnTo>
                    <a:pt x="132" y="102"/>
                  </a:lnTo>
                  <a:lnTo>
                    <a:pt x="126" y="102"/>
                  </a:lnTo>
                  <a:lnTo>
                    <a:pt x="120" y="96"/>
                  </a:lnTo>
                  <a:lnTo>
                    <a:pt x="132" y="72"/>
                  </a:lnTo>
                  <a:lnTo>
                    <a:pt x="138" y="66"/>
                  </a:lnTo>
                  <a:lnTo>
                    <a:pt x="126" y="66"/>
                  </a:lnTo>
                  <a:lnTo>
                    <a:pt x="90" y="48"/>
                  </a:lnTo>
                  <a:lnTo>
                    <a:pt x="84" y="30"/>
                  </a:lnTo>
                  <a:lnTo>
                    <a:pt x="66" y="30"/>
                  </a:lnTo>
                  <a:lnTo>
                    <a:pt x="54" y="42"/>
                  </a:lnTo>
                  <a:lnTo>
                    <a:pt x="36" y="36"/>
                  </a:lnTo>
                  <a:lnTo>
                    <a:pt x="6" y="66"/>
                  </a:lnTo>
                  <a:lnTo>
                    <a:pt x="0" y="36"/>
                  </a:lnTo>
                  <a:lnTo>
                    <a:pt x="162" y="6"/>
                  </a:lnTo>
                  <a:lnTo>
                    <a:pt x="180" y="0"/>
                  </a:lnTo>
                  <a:lnTo>
                    <a:pt x="18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83" name="Freeform 433"/>
            <p:cNvSpPr>
              <a:spLocks/>
            </p:cNvSpPr>
            <p:nvPr/>
          </p:nvSpPr>
          <p:spPr bwMode="auto">
            <a:xfrm>
              <a:off x="2496" y="1854"/>
              <a:ext cx="174" cy="90"/>
            </a:xfrm>
            <a:custGeom>
              <a:avLst/>
              <a:gdLst>
                <a:gd name="T0" fmla="*/ 36 w 174"/>
                <a:gd name="T1" fmla="*/ 30 h 90"/>
                <a:gd name="T2" fmla="*/ 90 w 174"/>
                <a:gd name="T3" fmla="*/ 18 h 90"/>
                <a:gd name="T4" fmla="*/ 108 w 174"/>
                <a:gd name="T5" fmla="*/ 0 h 90"/>
                <a:gd name="T6" fmla="*/ 120 w 174"/>
                <a:gd name="T7" fmla="*/ 18 h 90"/>
                <a:gd name="T8" fmla="*/ 114 w 174"/>
                <a:gd name="T9" fmla="*/ 42 h 90"/>
                <a:gd name="T10" fmla="*/ 126 w 174"/>
                <a:gd name="T11" fmla="*/ 42 h 90"/>
                <a:gd name="T12" fmla="*/ 150 w 174"/>
                <a:gd name="T13" fmla="*/ 66 h 90"/>
                <a:gd name="T14" fmla="*/ 168 w 174"/>
                <a:gd name="T15" fmla="*/ 60 h 90"/>
                <a:gd name="T16" fmla="*/ 150 w 174"/>
                <a:gd name="T17" fmla="*/ 48 h 90"/>
                <a:gd name="T18" fmla="*/ 162 w 174"/>
                <a:gd name="T19" fmla="*/ 42 h 90"/>
                <a:gd name="T20" fmla="*/ 174 w 174"/>
                <a:gd name="T21" fmla="*/ 66 h 90"/>
                <a:gd name="T22" fmla="*/ 138 w 174"/>
                <a:gd name="T23" fmla="*/ 84 h 90"/>
                <a:gd name="T24" fmla="*/ 138 w 174"/>
                <a:gd name="T25" fmla="*/ 72 h 90"/>
                <a:gd name="T26" fmla="*/ 120 w 174"/>
                <a:gd name="T27" fmla="*/ 90 h 90"/>
                <a:gd name="T28" fmla="*/ 120 w 174"/>
                <a:gd name="T29" fmla="*/ 84 h 90"/>
                <a:gd name="T30" fmla="*/ 102 w 174"/>
                <a:gd name="T31" fmla="*/ 60 h 90"/>
                <a:gd name="T32" fmla="*/ 84 w 174"/>
                <a:gd name="T33" fmla="*/ 66 h 90"/>
                <a:gd name="T34" fmla="*/ 78 w 174"/>
                <a:gd name="T35" fmla="*/ 66 h 90"/>
                <a:gd name="T36" fmla="*/ 0 w 174"/>
                <a:gd name="T37" fmla="*/ 84 h 90"/>
                <a:gd name="T38" fmla="*/ 0 w 174"/>
                <a:gd name="T39" fmla="*/ 36 h 90"/>
                <a:gd name="T40" fmla="*/ 18 w 174"/>
                <a:gd name="T41" fmla="*/ 36 h 90"/>
                <a:gd name="T42" fmla="*/ 36 w 174"/>
                <a:gd name="T43" fmla="*/ 30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4"/>
                <a:gd name="T67" fmla="*/ 0 h 90"/>
                <a:gd name="T68" fmla="*/ 174 w 174"/>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4" h="90">
                  <a:moveTo>
                    <a:pt x="36" y="30"/>
                  </a:moveTo>
                  <a:lnTo>
                    <a:pt x="90" y="18"/>
                  </a:lnTo>
                  <a:lnTo>
                    <a:pt x="108" y="0"/>
                  </a:lnTo>
                  <a:lnTo>
                    <a:pt x="120" y="18"/>
                  </a:lnTo>
                  <a:lnTo>
                    <a:pt x="114" y="42"/>
                  </a:lnTo>
                  <a:lnTo>
                    <a:pt x="126" y="42"/>
                  </a:lnTo>
                  <a:lnTo>
                    <a:pt x="150" y="66"/>
                  </a:lnTo>
                  <a:lnTo>
                    <a:pt x="168" y="60"/>
                  </a:lnTo>
                  <a:lnTo>
                    <a:pt x="150" y="48"/>
                  </a:lnTo>
                  <a:lnTo>
                    <a:pt x="162" y="42"/>
                  </a:lnTo>
                  <a:lnTo>
                    <a:pt x="174" y="66"/>
                  </a:lnTo>
                  <a:lnTo>
                    <a:pt x="138" y="84"/>
                  </a:lnTo>
                  <a:lnTo>
                    <a:pt x="138" y="72"/>
                  </a:lnTo>
                  <a:lnTo>
                    <a:pt x="120" y="90"/>
                  </a:lnTo>
                  <a:lnTo>
                    <a:pt x="120" y="84"/>
                  </a:lnTo>
                  <a:lnTo>
                    <a:pt x="102" y="60"/>
                  </a:lnTo>
                  <a:lnTo>
                    <a:pt x="84" y="66"/>
                  </a:lnTo>
                  <a:lnTo>
                    <a:pt x="78" y="66"/>
                  </a:lnTo>
                  <a:lnTo>
                    <a:pt x="0" y="84"/>
                  </a:lnTo>
                  <a:lnTo>
                    <a:pt x="0" y="36"/>
                  </a:lnTo>
                  <a:lnTo>
                    <a:pt x="18" y="36"/>
                  </a:lnTo>
                  <a:lnTo>
                    <a:pt x="36" y="30"/>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84" name="Freeform 434"/>
            <p:cNvSpPr>
              <a:spLocks/>
            </p:cNvSpPr>
            <p:nvPr/>
          </p:nvSpPr>
          <p:spPr bwMode="auto">
            <a:xfrm>
              <a:off x="2496" y="1854"/>
              <a:ext cx="174" cy="90"/>
            </a:xfrm>
            <a:custGeom>
              <a:avLst/>
              <a:gdLst>
                <a:gd name="T0" fmla="*/ 36 w 174"/>
                <a:gd name="T1" fmla="*/ 30 h 90"/>
                <a:gd name="T2" fmla="*/ 90 w 174"/>
                <a:gd name="T3" fmla="*/ 18 h 90"/>
                <a:gd name="T4" fmla="*/ 108 w 174"/>
                <a:gd name="T5" fmla="*/ 0 h 90"/>
                <a:gd name="T6" fmla="*/ 120 w 174"/>
                <a:gd name="T7" fmla="*/ 18 h 90"/>
                <a:gd name="T8" fmla="*/ 114 w 174"/>
                <a:gd name="T9" fmla="*/ 42 h 90"/>
                <a:gd name="T10" fmla="*/ 126 w 174"/>
                <a:gd name="T11" fmla="*/ 42 h 90"/>
                <a:gd name="T12" fmla="*/ 150 w 174"/>
                <a:gd name="T13" fmla="*/ 66 h 90"/>
                <a:gd name="T14" fmla="*/ 168 w 174"/>
                <a:gd name="T15" fmla="*/ 60 h 90"/>
                <a:gd name="T16" fmla="*/ 150 w 174"/>
                <a:gd name="T17" fmla="*/ 48 h 90"/>
                <a:gd name="T18" fmla="*/ 162 w 174"/>
                <a:gd name="T19" fmla="*/ 42 h 90"/>
                <a:gd name="T20" fmla="*/ 174 w 174"/>
                <a:gd name="T21" fmla="*/ 66 h 90"/>
                <a:gd name="T22" fmla="*/ 138 w 174"/>
                <a:gd name="T23" fmla="*/ 84 h 90"/>
                <a:gd name="T24" fmla="*/ 138 w 174"/>
                <a:gd name="T25" fmla="*/ 72 h 90"/>
                <a:gd name="T26" fmla="*/ 120 w 174"/>
                <a:gd name="T27" fmla="*/ 90 h 90"/>
                <a:gd name="T28" fmla="*/ 120 w 174"/>
                <a:gd name="T29" fmla="*/ 84 h 90"/>
                <a:gd name="T30" fmla="*/ 102 w 174"/>
                <a:gd name="T31" fmla="*/ 60 h 90"/>
                <a:gd name="T32" fmla="*/ 84 w 174"/>
                <a:gd name="T33" fmla="*/ 66 h 90"/>
                <a:gd name="T34" fmla="*/ 78 w 174"/>
                <a:gd name="T35" fmla="*/ 66 h 90"/>
                <a:gd name="T36" fmla="*/ 0 w 174"/>
                <a:gd name="T37" fmla="*/ 84 h 90"/>
                <a:gd name="T38" fmla="*/ 0 w 174"/>
                <a:gd name="T39" fmla="*/ 36 h 90"/>
                <a:gd name="T40" fmla="*/ 18 w 174"/>
                <a:gd name="T41" fmla="*/ 36 h 90"/>
                <a:gd name="T42" fmla="*/ 36 w 174"/>
                <a:gd name="T43" fmla="*/ 30 h 90"/>
                <a:gd name="T44" fmla="*/ 36 w 174"/>
                <a:gd name="T45" fmla="*/ 36 h 9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4"/>
                <a:gd name="T70" fmla="*/ 0 h 90"/>
                <a:gd name="T71" fmla="*/ 174 w 174"/>
                <a:gd name="T72" fmla="*/ 90 h 9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4" h="90">
                  <a:moveTo>
                    <a:pt x="36" y="30"/>
                  </a:moveTo>
                  <a:lnTo>
                    <a:pt x="90" y="18"/>
                  </a:lnTo>
                  <a:lnTo>
                    <a:pt x="108" y="0"/>
                  </a:lnTo>
                  <a:lnTo>
                    <a:pt x="120" y="18"/>
                  </a:lnTo>
                  <a:lnTo>
                    <a:pt x="114" y="42"/>
                  </a:lnTo>
                  <a:lnTo>
                    <a:pt x="126" y="42"/>
                  </a:lnTo>
                  <a:lnTo>
                    <a:pt x="150" y="66"/>
                  </a:lnTo>
                  <a:lnTo>
                    <a:pt x="168" y="60"/>
                  </a:lnTo>
                  <a:lnTo>
                    <a:pt x="150" y="48"/>
                  </a:lnTo>
                  <a:lnTo>
                    <a:pt x="162" y="42"/>
                  </a:lnTo>
                  <a:lnTo>
                    <a:pt x="174" y="66"/>
                  </a:lnTo>
                  <a:lnTo>
                    <a:pt x="138" y="84"/>
                  </a:lnTo>
                  <a:lnTo>
                    <a:pt x="138" y="72"/>
                  </a:lnTo>
                  <a:lnTo>
                    <a:pt x="120" y="90"/>
                  </a:lnTo>
                  <a:lnTo>
                    <a:pt x="120" y="84"/>
                  </a:lnTo>
                  <a:lnTo>
                    <a:pt x="102" y="60"/>
                  </a:lnTo>
                  <a:lnTo>
                    <a:pt x="84" y="66"/>
                  </a:lnTo>
                  <a:lnTo>
                    <a:pt x="78" y="66"/>
                  </a:lnTo>
                  <a:lnTo>
                    <a:pt x="0" y="84"/>
                  </a:lnTo>
                  <a:lnTo>
                    <a:pt x="0" y="36"/>
                  </a:lnTo>
                  <a:lnTo>
                    <a:pt x="18" y="36"/>
                  </a:lnTo>
                  <a:lnTo>
                    <a:pt x="36" y="30"/>
                  </a:lnTo>
                  <a:lnTo>
                    <a:pt x="36" y="3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85" name="Freeform 435"/>
            <p:cNvSpPr>
              <a:spLocks/>
            </p:cNvSpPr>
            <p:nvPr/>
          </p:nvSpPr>
          <p:spPr bwMode="auto">
            <a:xfrm>
              <a:off x="1878" y="1794"/>
              <a:ext cx="198" cy="264"/>
            </a:xfrm>
            <a:custGeom>
              <a:avLst/>
              <a:gdLst>
                <a:gd name="T0" fmla="*/ 96 w 198"/>
                <a:gd name="T1" fmla="*/ 258 h 264"/>
                <a:gd name="T2" fmla="*/ 0 w 198"/>
                <a:gd name="T3" fmla="*/ 264 h 264"/>
                <a:gd name="T4" fmla="*/ 24 w 198"/>
                <a:gd name="T5" fmla="*/ 204 h 264"/>
                <a:gd name="T6" fmla="*/ 0 w 198"/>
                <a:gd name="T7" fmla="*/ 144 h 264"/>
                <a:gd name="T8" fmla="*/ 6 w 198"/>
                <a:gd name="T9" fmla="*/ 78 h 264"/>
                <a:gd name="T10" fmla="*/ 36 w 198"/>
                <a:gd name="T11" fmla="*/ 42 h 264"/>
                <a:gd name="T12" fmla="*/ 36 w 198"/>
                <a:gd name="T13" fmla="*/ 66 h 264"/>
                <a:gd name="T14" fmla="*/ 42 w 198"/>
                <a:gd name="T15" fmla="*/ 54 h 264"/>
                <a:gd name="T16" fmla="*/ 42 w 198"/>
                <a:gd name="T17" fmla="*/ 36 h 264"/>
                <a:gd name="T18" fmla="*/ 60 w 198"/>
                <a:gd name="T19" fmla="*/ 24 h 264"/>
                <a:gd name="T20" fmla="*/ 54 w 198"/>
                <a:gd name="T21" fmla="*/ 12 h 264"/>
                <a:gd name="T22" fmla="*/ 66 w 198"/>
                <a:gd name="T23" fmla="*/ 0 h 264"/>
                <a:gd name="T24" fmla="*/ 126 w 198"/>
                <a:gd name="T25" fmla="*/ 18 h 264"/>
                <a:gd name="T26" fmla="*/ 138 w 198"/>
                <a:gd name="T27" fmla="*/ 36 h 264"/>
                <a:gd name="T28" fmla="*/ 132 w 198"/>
                <a:gd name="T29" fmla="*/ 42 h 264"/>
                <a:gd name="T30" fmla="*/ 144 w 198"/>
                <a:gd name="T31" fmla="*/ 60 h 264"/>
                <a:gd name="T32" fmla="*/ 144 w 198"/>
                <a:gd name="T33" fmla="*/ 84 h 264"/>
                <a:gd name="T34" fmla="*/ 120 w 198"/>
                <a:gd name="T35" fmla="*/ 108 h 264"/>
                <a:gd name="T36" fmla="*/ 120 w 198"/>
                <a:gd name="T37" fmla="*/ 126 h 264"/>
                <a:gd name="T38" fmla="*/ 132 w 198"/>
                <a:gd name="T39" fmla="*/ 132 h 264"/>
                <a:gd name="T40" fmla="*/ 162 w 198"/>
                <a:gd name="T41" fmla="*/ 96 h 264"/>
                <a:gd name="T42" fmla="*/ 180 w 198"/>
                <a:gd name="T43" fmla="*/ 114 h 264"/>
                <a:gd name="T44" fmla="*/ 198 w 198"/>
                <a:gd name="T45" fmla="*/ 162 h 264"/>
                <a:gd name="T46" fmla="*/ 192 w 198"/>
                <a:gd name="T47" fmla="*/ 186 h 264"/>
                <a:gd name="T48" fmla="*/ 192 w 198"/>
                <a:gd name="T49" fmla="*/ 192 h 264"/>
                <a:gd name="T50" fmla="*/ 186 w 198"/>
                <a:gd name="T51" fmla="*/ 186 h 264"/>
                <a:gd name="T52" fmla="*/ 180 w 198"/>
                <a:gd name="T53" fmla="*/ 186 h 264"/>
                <a:gd name="T54" fmla="*/ 156 w 198"/>
                <a:gd name="T55" fmla="*/ 246 h 264"/>
                <a:gd name="T56" fmla="*/ 114 w 198"/>
                <a:gd name="T57" fmla="*/ 258 h 264"/>
                <a:gd name="T58" fmla="*/ 96 w 198"/>
                <a:gd name="T59" fmla="*/ 258 h 2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8"/>
                <a:gd name="T91" fmla="*/ 0 h 264"/>
                <a:gd name="T92" fmla="*/ 198 w 198"/>
                <a:gd name="T93" fmla="*/ 264 h 26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8" h="264">
                  <a:moveTo>
                    <a:pt x="96" y="258"/>
                  </a:moveTo>
                  <a:lnTo>
                    <a:pt x="0" y="264"/>
                  </a:lnTo>
                  <a:lnTo>
                    <a:pt x="24" y="204"/>
                  </a:lnTo>
                  <a:lnTo>
                    <a:pt x="0" y="144"/>
                  </a:lnTo>
                  <a:lnTo>
                    <a:pt x="6" y="78"/>
                  </a:lnTo>
                  <a:lnTo>
                    <a:pt x="36" y="42"/>
                  </a:lnTo>
                  <a:lnTo>
                    <a:pt x="36" y="66"/>
                  </a:lnTo>
                  <a:lnTo>
                    <a:pt x="42" y="54"/>
                  </a:lnTo>
                  <a:lnTo>
                    <a:pt x="42" y="36"/>
                  </a:lnTo>
                  <a:lnTo>
                    <a:pt x="60" y="24"/>
                  </a:lnTo>
                  <a:lnTo>
                    <a:pt x="54" y="12"/>
                  </a:lnTo>
                  <a:lnTo>
                    <a:pt x="66" y="0"/>
                  </a:lnTo>
                  <a:lnTo>
                    <a:pt x="126" y="18"/>
                  </a:lnTo>
                  <a:lnTo>
                    <a:pt x="138" y="36"/>
                  </a:lnTo>
                  <a:lnTo>
                    <a:pt x="132" y="42"/>
                  </a:lnTo>
                  <a:lnTo>
                    <a:pt x="144" y="60"/>
                  </a:lnTo>
                  <a:lnTo>
                    <a:pt x="144" y="84"/>
                  </a:lnTo>
                  <a:lnTo>
                    <a:pt x="120" y="108"/>
                  </a:lnTo>
                  <a:lnTo>
                    <a:pt x="120" y="126"/>
                  </a:lnTo>
                  <a:lnTo>
                    <a:pt x="132" y="132"/>
                  </a:lnTo>
                  <a:lnTo>
                    <a:pt x="162" y="96"/>
                  </a:lnTo>
                  <a:lnTo>
                    <a:pt x="180" y="114"/>
                  </a:lnTo>
                  <a:lnTo>
                    <a:pt x="198" y="162"/>
                  </a:lnTo>
                  <a:lnTo>
                    <a:pt x="192" y="186"/>
                  </a:lnTo>
                  <a:lnTo>
                    <a:pt x="192" y="192"/>
                  </a:lnTo>
                  <a:lnTo>
                    <a:pt x="186" y="186"/>
                  </a:lnTo>
                  <a:lnTo>
                    <a:pt x="180" y="186"/>
                  </a:lnTo>
                  <a:lnTo>
                    <a:pt x="156" y="246"/>
                  </a:lnTo>
                  <a:lnTo>
                    <a:pt x="114" y="258"/>
                  </a:lnTo>
                  <a:lnTo>
                    <a:pt x="96" y="258"/>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86" name="Freeform 436"/>
            <p:cNvSpPr>
              <a:spLocks/>
            </p:cNvSpPr>
            <p:nvPr/>
          </p:nvSpPr>
          <p:spPr bwMode="auto">
            <a:xfrm>
              <a:off x="1878" y="1794"/>
              <a:ext cx="198" cy="264"/>
            </a:xfrm>
            <a:custGeom>
              <a:avLst/>
              <a:gdLst>
                <a:gd name="T0" fmla="*/ 96 w 198"/>
                <a:gd name="T1" fmla="*/ 258 h 264"/>
                <a:gd name="T2" fmla="*/ 0 w 198"/>
                <a:gd name="T3" fmla="*/ 264 h 264"/>
                <a:gd name="T4" fmla="*/ 24 w 198"/>
                <a:gd name="T5" fmla="*/ 204 h 264"/>
                <a:gd name="T6" fmla="*/ 0 w 198"/>
                <a:gd name="T7" fmla="*/ 144 h 264"/>
                <a:gd name="T8" fmla="*/ 6 w 198"/>
                <a:gd name="T9" fmla="*/ 78 h 264"/>
                <a:gd name="T10" fmla="*/ 36 w 198"/>
                <a:gd name="T11" fmla="*/ 42 h 264"/>
                <a:gd name="T12" fmla="*/ 36 w 198"/>
                <a:gd name="T13" fmla="*/ 66 h 264"/>
                <a:gd name="T14" fmla="*/ 42 w 198"/>
                <a:gd name="T15" fmla="*/ 54 h 264"/>
                <a:gd name="T16" fmla="*/ 42 w 198"/>
                <a:gd name="T17" fmla="*/ 66 h 264"/>
                <a:gd name="T18" fmla="*/ 42 w 198"/>
                <a:gd name="T19" fmla="*/ 36 h 264"/>
                <a:gd name="T20" fmla="*/ 60 w 198"/>
                <a:gd name="T21" fmla="*/ 24 h 264"/>
                <a:gd name="T22" fmla="*/ 54 w 198"/>
                <a:gd name="T23" fmla="*/ 12 h 264"/>
                <a:gd name="T24" fmla="*/ 66 w 198"/>
                <a:gd name="T25" fmla="*/ 0 h 264"/>
                <a:gd name="T26" fmla="*/ 126 w 198"/>
                <a:gd name="T27" fmla="*/ 18 h 264"/>
                <a:gd name="T28" fmla="*/ 138 w 198"/>
                <a:gd name="T29" fmla="*/ 36 h 264"/>
                <a:gd name="T30" fmla="*/ 132 w 198"/>
                <a:gd name="T31" fmla="*/ 42 h 264"/>
                <a:gd name="T32" fmla="*/ 144 w 198"/>
                <a:gd name="T33" fmla="*/ 60 h 264"/>
                <a:gd name="T34" fmla="*/ 144 w 198"/>
                <a:gd name="T35" fmla="*/ 84 h 264"/>
                <a:gd name="T36" fmla="*/ 120 w 198"/>
                <a:gd name="T37" fmla="*/ 108 h 264"/>
                <a:gd name="T38" fmla="*/ 120 w 198"/>
                <a:gd name="T39" fmla="*/ 126 h 264"/>
                <a:gd name="T40" fmla="*/ 132 w 198"/>
                <a:gd name="T41" fmla="*/ 132 h 264"/>
                <a:gd name="T42" fmla="*/ 162 w 198"/>
                <a:gd name="T43" fmla="*/ 96 h 264"/>
                <a:gd name="T44" fmla="*/ 180 w 198"/>
                <a:gd name="T45" fmla="*/ 114 h 264"/>
                <a:gd name="T46" fmla="*/ 198 w 198"/>
                <a:gd name="T47" fmla="*/ 162 h 264"/>
                <a:gd name="T48" fmla="*/ 192 w 198"/>
                <a:gd name="T49" fmla="*/ 186 h 264"/>
                <a:gd name="T50" fmla="*/ 192 w 198"/>
                <a:gd name="T51" fmla="*/ 192 h 264"/>
                <a:gd name="T52" fmla="*/ 186 w 198"/>
                <a:gd name="T53" fmla="*/ 186 h 264"/>
                <a:gd name="T54" fmla="*/ 180 w 198"/>
                <a:gd name="T55" fmla="*/ 186 h 264"/>
                <a:gd name="T56" fmla="*/ 156 w 198"/>
                <a:gd name="T57" fmla="*/ 246 h 264"/>
                <a:gd name="T58" fmla="*/ 114 w 198"/>
                <a:gd name="T59" fmla="*/ 258 h 264"/>
                <a:gd name="T60" fmla="*/ 96 w 198"/>
                <a:gd name="T61" fmla="*/ 258 h 264"/>
                <a:gd name="T62" fmla="*/ 96 w 198"/>
                <a:gd name="T63" fmla="*/ 264 h 2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8"/>
                <a:gd name="T97" fmla="*/ 0 h 264"/>
                <a:gd name="T98" fmla="*/ 198 w 198"/>
                <a:gd name="T99" fmla="*/ 264 h 2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8" h="264">
                  <a:moveTo>
                    <a:pt x="96" y="258"/>
                  </a:moveTo>
                  <a:lnTo>
                    <a:pt x="0" y="264"/>
                  </a:lnTo>
                  <a:lnTo>
                    <a:pt x="24" y="204"/>
                  </a:lnTo>
                  <a:lnTo>
                    <a:pt x="0" y="144"/>
                  </a:lnTo>
                  <a:lnTo>
                    <a:pt x="6" y="78"/>
                  </a:lnTo>
                  <a:lnTo>
                    <a:pt x="36" y="42"/>
                  </a:lnTo>
                  <a:lnTo>
                    <a:pt x="36" y="66"/>
                  </a:lnTo>
                  <a:lnTo>
                    <a:pt x="42" y="54"/>
                  </a:lnTo>
                  <a:lnTo>
                    <a:pt x="42" y="66"/>
                  </a:lnTo>
                  <a:lnTo>
                    <a:pt x="42" y="36"/>
                  </a:lnTo>
                  <a:lnTo>
                    <a:pt x="60" y="24"/>
                  </a:lnTo>
                  <a:lnTo>
                    <a:pt x="54" y="12"/>
                  </a:lnTo>
                  <a:lnTo>
                    <a:pt x="66" y="0"/>
                  </a:lnTo>
                  <a:lnTo>
                    <a:pt x="126" y="18"/>
                  </a:lnTo>
                  <a:lnTo>
                    <a:pt x="138" y="36"/>
                  </a:lnTo>
                  <a:lnTo>
                    <a:pt x="132" y="42"/>
                  </a:lnTo>
                  <a:lnTo>
                    <a:pt x="144" y="60"/>
                  </a:lnTo>
                  <a:lnTo>
                    <a:pt x="144" y="84"/>
                  </a:lnTo>
                  <a:lnTo>
                    <a:pt x="120" y="108"/>
                  </a:lnTo>
                  <a:lnTo>
                    <a:pt x="120" y="126"/>
                  </a:lnTo>
                  <a:lnTo>
                    <a:pt x="132" y="132"/>
                  </a:lnTo>
                  <a:lnTo>
                    <a:pt x="162" y="96"/>
                  </a:lnTo>
                  <a:lnTo>
                    <a:pt x="180" y="114"/>
                  </a:lnTo>
                  <a:lnTo>
                    <a:pt x="198" y="162"/>
                  </a:lnTo>
                  <a:lnTo>
                    <a:pt x="192" y="186"/>
                  </a:lnTo>
                  <a:lnTo>
                    <a:pt x="192" y="192"/>
                  </a:lnTo>
                  <a:lnTo>
                    <a:pt x="186" y="186"/>
                  </a:lnTo>
                  <a:lnTo>
                    <a:pt x="180" y="186"/>
                  </a:lnTo>
                  <a:lnTo>
                    <a:pt x="156" y="246"/>
                  </a:lnTo>
                  <a:lnTo>
                    <a:pt x="114" y="258"/>
                  </a:lnTo>
                  <a:lnTo>
                    <a:pt x="96" y="258"/>
                  </a:lnTo>
                  <a:lnTo>
                    <a:pt x="96" y="26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87" name="Freeform 437"/>
            <p:cNvSpPr>
              <a:spLocks/>
            </p:cNvSpPr>
            <p:nvPr/>
          </p:nvSpPr>
          <p:spPr bwMode="auto">
            <a:xfrm>
              <a:off x="1692" y="1704"/>
              <a:ext cx="288" cy="144"/>
            </a:xfrm>
            <a:custGeom>
              <a:avLst/>
              <a:gdLst>
                <a:gd name="T0" fmla="*/ 288 w 288"/>
                <a:gd name="T1" fmla="*/ 72 h 144"/>
                <a:gd name="T2" fmla="*/ 258 w 288"/>
                <a:gd name="T3" fmla="*/ 72 h 144"/>
                <a:gd name="T4" fmla="*/ 252 w 288"/>
                <a:gd name="T5" fmla="*/ 84 h 144"/>
                <a:gd name="T6" fmla="*/ 216 w 288"/>
                <a:gd name="T7" fmla="*/ 72 h 144"/>
                <a:gd name="T8" fmla="*/ 186 w 288"/>
                <a:gd name="T9" fmla="*/ 90 h 144"/>
                <a:gd name="T10" fmla="*/ 174 w 288"/>
                <a:gd name="T11" fmla="*/ 108 h 144"/>
                <a:gd name="T12" fmla="*/ 174 w 288"/>
                <a:gd name="T13" fmla="*/ 90 h 144"/>
                <a:gd name="T14" fmla="*/ 156 w 288"/>
                <a:gd name="T15" fmla="*/ 108 h 144"/>
                <a:gd name="T16" fmla="*/ 156 w 288"/>
                <a:gd name="T17" fmla="*/ 90 h 144"/>
                <a:gd name="T18" fmla="*/ 132 w 288"/>
                <a:gd name="T19" fmla="*/ 144 h 144"/>
                <a:gd name="T20" fmla="*/ 120 w 288"/>
                <a:gd name="T21" fmla="*/ 144 h 144"/>
                <a:gd name="T22" fmla="*/ 126 w 288"/>
                <a:gd name="T23" fmla="*/ 132 h 144"/>
                <a:gd name="T24" fmla="*/ 114 w 288"/>
                <a:gd name="T25" fmla="*/ 132 h 144"/>
                <a:gd name="T26" fmla="*/ 120 w 288"/>
                <a:gd name="T27" fmla="*/ 108 h 144"/>
                <a:gd name="T28" fmla="*/ 102 w 288"/>
                <a:gd name="T29" fmla="*/ 96 h 144"/>
                <a:gd name="T30" fmla="*/ 12 w 288"/>
                <a:gd name="T31" fmla="*/ 78 h 144"/>
                <a:gd name="T32" fmla="*/ 0 w 288"/>
                <a:gd name="T33" fmla="*/ 66 h 144"/>
                <a:gd name="T34" fmla="*/ 108 w 288"/>
                <a:gd name="T35" fmla="*/ 0 h 144"/>
                <a:gd name="T36" fmla="*/ 114 w 288"/>
                <a:gd name="T37" fmla="*/ 0 h 144"/>
                <a:gd name="T38" fmla="*/ 84 w 288"/>
                <a:gd name="T39" fmla="*/ 30 h 144"/>
                <a:gd name="T40" fmla="*/ 84 w 288"/>
                <a:gd name="T41" fmla="*/ 42 h 144"/>
                <a:gd name="T42" fmla="*/ 96 w 288"/>
                <a:gd name="T43" fmla="*/ 30 h 144"/>
                <a:gd name="T44" fmla="*/ 90 w 288"/>
                <a:gd name="T45" fmla="*/ 42 h 144"/>
                <a:gd name="T46" fmla="*/ 108 w 288"/>
                <a:gd name="T47" fmla="*/ 36 h 144"/>
                <a:gd name="T48" fmla="*/ 132 w 288"/>
                <a:gd name="T49" fmla="*/ 54 h 144"/>
                <a:gd name="T50" fmla="*/ 162 w 288"/>
                <a:gd name="T51" fmla="*/ 60 h 144"/>
                <a:gd name="T52" fmla="*/ 186 w 288"/>
                <a:gd name="T53" fmla="*/ 42 h 144"/>
                <a:gd name="T54" fmla="*/ 234 w 288"/>
                <a:gd name="T55" fmla="*/ 30 h 144"/>
                <a:gd name="T56" fmla="*/ 240 w 288"/>
                <a:gd name="T57" fmla="*/ 48 h 144"/>
                <a:gd name="T58" fmla="*/ 270 w 288"/>
                <a:gd name="T59" fmla="*/ 48 h 144"/>
                <a:gd name="T60" fmla="*/ 270 w 288"/>
                <a:gd name="T61" fmla="*/ 60 h 144"/>
                <a:gd name="T62" fmla="*/ 288 w 288"/>
                <a:gd name="T63" fmla="*/ 72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88"/>
                <a:gd name="T97" fmla="*/ 0 h 144"/>
                <a:gd name="T98" fmla="*/ 288 w 288"/>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88" h="144">
                  <a:moveTo>
                    <a:pt x="288" y="72"/>
                  </a:moveTo>
                  <a:lnTo>
                    <a:pt x="258" y="72"/>
                  </a:lnTo>
                  <a:lnTo>
                    <a:pt x="252" y="84"/>
                  </a:lnTo>
                  <a:lnTo>
                    <a:pt x="216" y="72"/>
                  </a:lnTo>
                  <a:lnTo>
                    <a:pt x="186" y="90"/>
                  </a:lnTo>
                  <a:lnTo>
                    <a:pt x="174" y="108"/>
                  </a:lnTo>
                  <a:lnTo>
                    <a:pt x="174" y="90"/>
                  </a:lnTo>
                  <a:lnTo>
                    <a:pt x="156" y="108"/>
                  </a:lnTo>
                  <a:lnTo>
                    <a:pt x="156" y="90"/>
                  </a:lnTo>
                  <a:lnTo>
                    <a:pt x="132" y="144"/>
                  </a:lnTo>
                  <a:lnTo>
                    <a:pt x="120" y="144"/>
                  </a:lnTo>
                  <a:lnTo>
                    <a:pt x="126" y="132"/>
                  </a:lnTo>
                  <a:lnTo>
                    <a:pt x="114" y="132"/>
                  </a:lnTo>
                  <a:lnTo>
                    <a:pt x="120" y="108"/>
                  </a:lnTo>
                  <a:lnTo>
                    <a:pt x="102" y="96"/>
                  </a:lnTo>
                  <a:lnTo>
                    <a:pt x="12" y="78"/>
                  </a:lnTo>
                  <a:lnTo>
                    <a:pt x="0" y="66"/>
                  </a:lnTo>
                  <a:lnTo>
                    <a:pt x="108" y="0"/>
                  </a:lnTo>
                  <a:lnTo>
                    <a:pt x="114" y="0"/>
                  </a:lnTo>
                  <a:lnTo>
                    <a:pt x="84" y="30"/>
                  </a:lnTo>
                  <a:lnTo>
                    <a:pt x="84" y="42"/>
                  </a:lnTo>
                  <a:lnTo>
                    <a:pt x="96" y="30"/>
                  </a:lnTo>
                  <a:lnTo>
                    <a:pt x="90" y="42"/>
                  </a:lnTo>
                  <a:lnTo>
                    <a:pt x="108" y="36"/>
                  </a:lnTo>
                  <a:lnTo>
                    <a:pt x="132" y="54"/>
                  </a:lnTo>
                  <a:lnTo>
                    <a:pt x="162" y="60"/>
                  </a:lnTo>
                  <a:lnTo>
                    <a:pt x="186" y="42"/>
                  </a:lnTo>
                  <a:lnTo>
                    <a:pt x="234" y="30"/>
                  </a:lnTo>
                  <a:lnTo>
                    <a:pt x="240" y="48"/>
                  </a:lnTo>
                  <a:lnTo>
                    <a:pt x="270" y="48"/>
                  </a:lnTo>
                  <a:lnTo>
                    <a:pt x="270" y="60"/>
                  </a:lnTo>
                  <a:lnTo>
                    <a:pt x="288" y="72"/>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88" name="Freeform 438"/>
            <p:cNvSpPr>
              <a:spLocks/>
            </p:cNvSpPr>
            <p:nvPr/>
          </p:nvSpPr>
          <p:spPr bwMode="auto">
            <a:xfrm>
              <a:off x="1692" y="1704"/>
              <a:ext cx="288" cy="144"/>
            </a:xfrm>
            <a:custGeom>
              <a:avLst/>
              <a:gdLst>
                <a:gd name="T0" fmla="*/ 288 w 288"/>
                <a:gd name="T1" fmla="*/ 72 h 144"/>
                <a:gd name="T2" fmla="*/ 258 w 288"/>
                <a:gd name="T3" fmla="*/ 72 h 144"/>
                <a:gd name="T4" fmla="*/ 252 w 288"/>
                <a:gd name="T5" fmla="*/ 84 h 144"/>
                <a:gd name="T6" fmla="*/ 216 w 288"/>
                <a:gd name="T7" fmla="*/ 72 h 144"/>
                <a:gd name="T8" fmla="*/ 186 w 288"/>
                <a:gd name="T9" fmla="*/ 90 h 144"/>
                <a:gd name="T10" fmla="*/ 174 w 288"/>
                <a:gd name="T11" fmla="*/ 108 h 144"/>
                <a:gd name="T12" fmla="*/ 174 w 288"/>
                <a:gd name="T13" fmla="*/ 90 h 144"/>
                <a:gd name="T14" fmla="*/ 156 w 288"/>
                <a:gd name="T15" fmla="*/ 108 h 144"/>
                <a:gd name="T16" fmla="*/ 156 w 288"/>
                <a:gd name="T17" fmla="*/ 90 h 144"/>
                <a:gd name="T18" fmla="*/ 132 w 288"/>
                <a:gd name="T19" fmla="*/ 144 h 144"/>
                <a:gd name="T20" fmla="*/ 120 w 288"/>
                <a:gd name="T21" fmla="*/ 144 h 144"/>
                <a:gd name="T22" fmla="*/ 126 w 288"/>
                <a:gd name="T23" fmla="*/ 132 h 144"/>
                <a:gd name="T24" fmla="*/ 114 w 288"/>
                <a:gd name="T25" fmla="*/ 132 h 144"/>
                <a:gd name="T26" fmla="*/ 120 w 288"/>
                <a:gd name="T27" fmla="*/ 108 h 144"/>
                <a:gd name="T28" fmla="*/ 102 w 288"/>
                <a:gd name="T29" fmla="*/ 96 h 144"/>
                <a:gd name="T30" fmla="*/ 12 w 288"/>
                <a:gd name="T31" fmla="*/ 78 h 144"/>
                <a:gd name="T32" fmla="*/ 0 w 288"/>
                <a:gd name="T33" fmla="*/ 66 h 144"/>
                <a:gd name="T34" fmla="*/ 108 w 288"/>
                <a:gd name="T35" fmla="*/ 0 h 144"/>
                <a:gd name="T36" fmla="*/ 114 w 288"/>
                <a:gd name="T37" fmla="*/ 0 h 144"/>
                <a:gd name="T38" fmla="*/ 84 w 288"/>
                <a:gd name="T39" fmla="*/ 30 h 144"/>
                <a:gd name="T40" fmla="*/ 84 w 288"/>
                <a:gd name="T41" fmla="*/ 42 h 144"/>
                <a:gd name="T42" fmla="*/ 96 w 288"/>
                <a:gd name="T43" fmla="*/ 30 h 144"/>
                <a:gd name="T44" fmla="*/ 90 w 288"/>
                <a:gd name="T45" fmla="*/ 42 h 144"/>
                <a:gd name="T46" fmla="*/ 108 w 288"/>
                <a:gd name="T47" fmla="*/ 36 h 144"/>
                <a:gd name="T48" fmla="*/ 132 w 288"/>
                <a:gd name="T49" fmla="*/ 54 h 144"/>
                <a:gd name="T50" fmla="*/ 162 w 288"/>
                <a:gd name="T51" fmla="*/ 60 h 144"/>
                <a:gd name="T52" fmla="*/ 186 w 288"/>
                <a:gd name="T53" fmla="*/ 42 h 144"/>
                <a:gd name="T54" fmla="*/ 234 w 288"/>
                <a:gd name="T55" fmla="*/ 30 h 144"/>
                <a:gd name="T56" fmla="*/ 240 w 288"/>
                <a:gd name="T57" fmla="*/ 48 h 144"/>
                <a:gd name="T58" fmla="*/ 270 w 288"/>
                <a:gd name="T59" fmla="*/ 48 h 144"/>
                <a:gd name="T60" fmla="*/ 270 w 288"/>
                <a:gd name="T61" fmla="*/ 60 h 144"/>
                <a:gd name="T62" fmla="*/ 288 w 288"/>
                <a:gd name="T63" fmla="*/ 72 h 144"/>
                <a:gd name="T64" fmla="*/ 288 w 288"/>
                <a:gd name="T65" fmla="*/ 78 h 1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8"/>
                <a:gd name="T100" fmla="*/ 0 h 144"/>
                <a:gd name="T101" fmla="*/ 288 w 288"/>
                <a:gd name="T102" fmla="*/ 144 h 1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8" h="144">
                  <a:moveTo>
                    <a:pt x="288" y="72"/>
                  </a:moveTo>
                  <a:lnTo>
                    <a:pt x="258" y="72"/>
                  </a:lnTo>
                  <a:lnTo>
                    <a:pt x="252" y="84"/>
                  </a:lnTo>
                  <a:lnTo>
                    <a:pt x="216" y="72"/>
                  </a:lnTo>
                  <a:lnTo>
                    <a:pt x="186" y="90"/>
                  </a:lnTo>
                  <a:lnTo>
                    <a:pt x="174" y="108"/>
                  </a:lnTo>
                  <a:lnTo>
                    <a:pt x="174" y="90"/>
                  </a:lnTo>
                  <a:lnTo>
                    <a:pt x="156" y="108"/>
                  </a:lnTo>
                  <a:lnTo>
                    <a:pt x="156" y="90"/>
                  </a:lnTo>
                  <a:lnTo>
                    <a:pt x="132" y="144"/>
                  </a:lnTo>
                  <a:lnTo>
                    <a:pt x="120" y="144"/>
                  </a:lnTo>
                  <a:lnTo>
                    <a:pt x="126" y="132"/>
                  </a:lnTo>
                  <a:lnTo>
                    <a:pt x="114" y="132"/>
                  </a:lnTo>
                  <a:lnTo>
                    <a:pt x="120" y="108"/>
                  </a:lnTo>
                  <a:lnTo>
                    <a:pt x="102" y="96"/>
                  </a:lnTo>
                  <a:lnTo>
                    <a:pt x="12" y="78"/>
                  </a:lnTo>
                  <a:lnTo>
                    <a:pt x="0" y="66"/>
                  </a:lnTo>
                  <a:lnTo>
                    <a:pt x="108" y="0"/>
                  </a:lnTo>
                  <a:lnTo>
                    <a:pt x="114" y="0"/>
                  </a:lnTo>
                  <a:lnTo>
                    <a:pt x="84" y="30"/>
                  </a:lnTo>
                  <a:lnTo>
                    <a:pt x="84" y="42"/>
                  </a:lnTo>
                  <a:lnTo>
                    <a:pt x="96" y="30"/>
                  </a:lnTo>
                  <a:lnTo>
                    <a:pt x="90" y="42"/>
                  </a:lnTo>
                  <a:lnTo>
                    <a:pt x="108" y="36"/>
                  </a:lnTo>
                  <a:lnTo>
                    <a:pt x="132" y="54"/>
                  </a:lnTo>
                  <a:lnTo>
                    <a:pt x="162" y="60"/>
                  </a:lnTo>
                  <a:lnTo>
                    <a:pt x="186" y="42"/>
                  </a:lnTo>
                  <a:lnTo>
                    <a:pt x="234" y="30"/>
                  </a:lnTo>
                  <a:lnTo>
                    <a:pt x="240" y="48"/>
                  </a:lnTo>
                  <a:lnTo>
                    <a:pt x="270" y="48"/>
                  </a:lnTo>
                  <a:lnTo>
                    <a:pt x="270" y="60"/>
                  </a:lnTo>
                  <a:lnTo>
                    <a:pt x="288" y="72"/>
                  </a:lnTo>
                  <a:lnTo>
                    <a:pt x="288" y="7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89" name="Freeform 439"/>
            <p:cNvSpPr>
              <a:spLocks/>
            </p:cNvSpPr>
            <p:nvPr/>
          </p:nvSpPr>
          <p:spPr bwMode="auto">
            <a:xfrm>
              <a:off x="1392" y="1596"/>
              <a:ext cx="330" cy="372"/>
            </a:xfrm>
            <a:custGeom>
              <a:avLst/>
              <a:gdLst>
                <a:gd name="T0" fmla="*/ 270 w 330"/>
                <a:gd name="T1" fmla="*/ 366 h 372"/>
                <a:gd name="T2" fmla="*/ 30 w 330"/>
                <a:gd name="T3" fmla="*/ 372 h 372"/>
                <a:gd name="T4" fmla="*/ 30 w 330"/>
                <a:gd name="T5" fmla="*/ 258 h 372"/>
                <a:gd name="T6" fmla="*/ 12 w 330"/>
                <a:gd name="T7" fmla="*/ 234 h 372"/>
                <a:gd name="T8" fmla="*/ 24 w 330"/>
                <a:gd name="T9" fmla="*/ 216 h 372"/>
                <a:gd name="T10" fmla="*/ 0 w 330"/>
                <a:gd name="T11" fmla="*/ 24 h 372"/>
                <a:gd name="T12" fmla="*/ 84 w 330"/>
                <a:gd name="T13" fmla="*/ 24 h 372"/>
                <a:gd name="T14" fmla="*/ 84 w 330"/>
                <a:gd name="T15" fmla="*/ 0 h 372"/>
                <a:gd name="T16" fmla="*/ 96 w 330"/>
                <a:gd name="T17" fmla="*/ 0 h 372"/>
                <a:gd name="T18" fmla="*/ 108 w 330"/>
                <a:gd name="T19" fmla="*/ 36 h 372"/>
                <a:gd name="T20" fmla="*/ 144 w 330"/>
                <a:gd name="T21" fmla="*/ 48 h 372"/>
                <a:gd name="T22" fmla="*/ 144 w 330"/>
                <a:gd name="T23" fmla="*/ 54 h 372"/>
                <a:gd name="T24" fmla="*/ 180 w 330"/>
                <a:gd name="T25" fmla="*/ 48 h 372"/>
                <a:gd name="T26" fmla="*/ 198 w 330"/>
                <a:gd name="T27" fmla="*/ 48 h 372"/>
                <a:gd name="T28" fmla="*/ 192 w 330"/>
                <a:gd name="T29" fmla="*/ 54 h 372"/>
                <a:gd name="T30" fmla="*/ 198 w 330"/>
                <a:gd name="T31" fmla="*/ 54 h 372"/>
                <a:gd name="T32" fmla="*/ 204 w 330"/>
                <a:gd name="T33" fmla="*/ 72 h 372"/>
                <a:gd name="T34" fmla="*/ 222 w 330"/>
                <a:gd name="T35" fmla="*/ 60 h 372"/>
                <a:gd name="T36" fmla="*/ 240 w 330"/>
                <a:gd name="T37" fmla="*/ 78 h 372"/>
                <a:gd name="T38" fmla="*/ 270 w 330"/>
                <a:gd name="T39" fmla="*/ 66 h 372"/>
                <a:gd name="T40" fmla="*/ 276 w 330"/>
                <a:gd name="T41" fmla="*/ 72 h 372"/>
                <a:gd name="T42" fmla="*/ 330 w 330"/>
                <a:gd name="T43" fmla="*/ 78 h 372"/>
                <a:gd name="T44" fmla="*/ 276 w 330"/>
                <a:gd name="T45" fmla="*/ 108 h 372"/>
                <a:gd name="T46" fmla="*/ 222 w 330"/>
                <a:gd name="T47" fmla="*/ 162 h 372"/>
                <a:gd name="T48" fmla="*/ 216 w 330"/>
                <a:gd name="T49" fmla="*/ 168 h 372"/>
                <a:gd name="T50" fmla="*/ 216 w 330"/>
                <a:gd name="T51" fmla="*/ 204 h 372"/>
                <a:gd name="T52" fmla="*/ 198 w 330"/>
                <a:gd name="T53" fmla="*/ 216 h 372"/>
                <a:gd name="T54" fmla="*/ 186 w 330"/>
                <a:gd name="T55" fmla="*/ 234 h 372"/>
                <a:gd name="T56" fmla="*/ 198 w 330"/>
                <a:gd name="T57" fmla="*/ 246 h 372"/>
                <a:gd name="T58" fmla="*/ 198 w 330"/>
                <a:gd name="T59" fmla="*/ 288 h 372"/>
                <a:gd name="T60" fmla="*/ 264 w 330"/>
                <a:gd name="T61" fmla="*/ 336 h 372"/>
                <a:gd name="T62" fmla="*/ 270 w 330"/>
                <a:gd name="T63" fmla="*/ 366 h 37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30"/>
                <a:gd name="T97" fmla="*/ 0 h 372"/>
                <a:gd name="T98" fmla="*/ 330 w 330"/>
                <a:gd name="T99" fmla="*/ 372 h 37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30" h="372">
                  <a:moveTo>
                    <a:pt x="270" y="366"/>
                  </a:moveTo>
                  <a:lnTo>
                    <a:pt x="30" y="372"/>
                  </a:lnTo>
                  <a:lnTo>
                    <a:pt x="30" y="258"/>
                  </a:lnTo>
                  <a:lnTo>
                    <a:pt x="12" y="234"/>
                  </a:lnTo>
                  <a:lnTo>
                    <a:pt x="24" y="216"/>
                  </a:lnTo>
                  <a:lnTo>
                    <a:pt x="0" y="24"/>
                  </a:lnTo>
                  <a:lnTo>
                    <a:pt x="84" y="24"/>
                  </a:lnTo>
                  <a:lnTo>
                    <a:pt x="84" y="0"/>
                  </a:lnTo>
                  <a:lnTo>
                    <a:pt x="96" y="0"/>
                  </a:lnTo>
                  <a:lnTo>
                    <a:pt x="108" y="36"/>
                  </a:lnTo>
                  <a:lnTo>
                    <a:pt x="144" y="48"/>
                  </a:lnTo>
                  <a:lnTo>
                    <a:pt x="144" y="54"/>
                  </a:lnTo>
                  <a:lnTo>
                    <a:pt x="180" y="48"/>
                  </a:lnTo>
                  <a:lnTo>
                    <a:pt x="198" y="48"/>
                  </a:lnTo>
                  <a:lnTo>
                    <a:pt x="192" y="54"/>
                  </a:lnTo>
                  <a:lnTo>
                    <a:pt x="198" y="54"/>
                  </a:lnTo>
                  <a:lnTo>
                    <a:pt x="204" y="72"/>
                  </a:lnTo>
                  <a:lnTo>
                    <a:pt x="222" y="60"/>
                  </a:lnTo>
                  <a:lnTo>
                    <a:pt x="240" y="78"/>
                  </a:lnTo>
                  <a:lnTo>
                    <a:pt x="270" y="66"/>
                  </a:lnTo>
                  <a:lnTo>
                    <a:pt x="276" y="72"/>
                  </a:lnTo>
                  <a:lnTo>
                    <a:pt x="330" y="78"/>
                  </a:lnTo>
                  <a:lnTo>
                    <a:pt x="276" y="108"/>
                  </a:lnTo>
                  <a:lnTo>
                    <a:pt x="222" y="162"/>
                  </a:lnTo>
                  <a:lnTo>
                    <a:pt x="216" y="168"/>
                  </a:lnTo>
                  <a:lnTo>
                    <a:pt x="216" y="204"/>
                  </a:lnTo>
                  <a:lnTo>
                    <a:pt x="198" y="216"/>
                  </a:lnTo>
                  <a:lnTo>
                    <a:pt x="186" y="234"/>
                  </a:lnTo>
                  <a:lnTo>
                    <a:pt x="198" y="246"/>
                  </a:lnTo>
                  <a:lnTo>
                    <a:pt x="198" y="288"/>
                  </a:lnTo>
                  <a:lnTo>
                    <a:pt x="264" y="336"/>
                  </a:lnTo>
                  <a:lnTo>
                    <a:pt x="270" y="366"/>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90" name="Freeform 440"/>
            <p:cNvSpPr>
              <a:spLocks/>
            </p:cNvSpPr>
            <p:nvPr/>
          </p:nvSpPr>
          <p:spPr bwMode="auto">
            <a:xfrm>
              <a:off x="1392" y="1596"/>
              <a:ext cx="330" cy="372"/>
            </a:xfrm>
            <a:custGeom>
              <a:avLst/>
              <a:gdLst>
                <a:gd name="T0" fmla="*/ 270 w 330"/>
                <a:gd name="T1" fmla="*/ 366 h 372"/>
                <a:gd name="T2" fmla="*/ 30 w 330"/>
                <a:gd name="T3" fmla="*/ 372 h 372"/>
                <a:gd name="T4" fmla="*/ 30 w 330"/>
                <a:gd name="T5" fmla="*/ 258 h 372"/>
                <a:gd name="T6" fmla="*/ 12 w 330"/>
                <a:gd name="T7" fmla="*/ 234 h 372"/>
                <a:gd name="T8" fmla="*/ 24 w 330"/>
                <a:gd name="T9" fmla="*/ 216 h 372"/>
                <a:gd name="T10" fmla="*/ 0 w 330"/>
                <a:gd name="T11" fmla="*/ 24 h 372"/>
                <a:gd name="T12" fmla="*/ 84 w 330"/>
                <a:gd name="T13" fmla="*/ 24 h 372"/>
                <a:gd name="T14" fmla="*/ 84 w 330"/>
                <a:gd name="T15" fmla="*/ 0 h 372"/>
                <a:gd name="T16" fmla="*/ 96 w 330"/>
                <a:gd name="T17" fmla="*/ 0 h 372"/>
                <a:gd name="T18" fmla="*/ 108 w 330"/>
                <a:gd name="T19" fmla="*/ 36 h 372"/>
                <a:gd name="T20" fmla="*/ 144 w 330"/>
                <a:gd name="T21" fmla="*/ 48 h 372"/>
                <a:gd name="T22" fmla="*/ 144 w 330"/>
                <a:gd name="T23" fmla="*/ 54 h 372"/>
                <a:gd name="T24" fmla="*/ 180 w 330"/>
                <a:gd name="T25" fmla="*/ 48 h 372"/>
                <a:gd name="T26" fmla="*/ 198 w 330"/>
                <a:gd name="T27" fmla="*/ 48 h 372"/>
                <a:gd name="T28" fmla="*/ 192 w 330"/>
                <a:gd name="T29" fmla="*/ 54 h 372"/>
                <a:gd name="T30" fmla="*/ 198 w 330"/>
                <a:gd name="T31" fmla="*/ 54 h 372"/>
                <a:gd name="T32" fmla="*/ 204 w 330"/>
                <a:gd name="T33" fmla="*/ 72 h 372"/>
                <a:gd name="T34" fmla="*/ 222 w 330"/>
                <a:gd name="T35" fmla="*/ 60 h 372"/>
                <a:gd name="T36" fmla="*/ 240 w 330"/>
                <a:gd name="T37" fmla="*/ 78 h 372"/>
                <a:gd name="T38" fmla="*/ 270 w 330"/>
                <a:gd name="T39" fmla="*/ 66 h 372"/>
                <a:gd name="T40" fmla="*/ 276 w 330"/>
                <a:gd name="T41" fmla="*/ 72 h 372"/>
                <a:gd name="T42" fmla="*/ 330 w 330"/>
                <a:gd name="T43" fmla="*/ 78 h 372"/>
                <a:gd name="T44" fmla="*/ 276 w 330"/>
                <a:gd name="T45" fmla="*/ 108 h 372"/>
                <a:gd name="T46" fmla="*/ 222 w 330"/>
                <a:gd name="T47" fmla="*/ 162 h 372"/>
                <a:gd name="T48" fmla="*/ 216 w 330"/>
                <a:gd name="T49" fmla="*/ 168 h 372"/>
                <a:gd name="T50" fmla="*/ 216 w 330"/>
                <a:gd name="T51" fmla="*/ 204 h 372"/>
                <a:gd name="T52" fmla="*/ 198 w 330"/>
                <a:gd name="T53" fmla="*/ 216 h 372"/>
                <a:gd name="T54" fmla="*/ 186 w 330"/>
                <a:gd name="T55" fmla="*/ 234 h 372"/>
                <a:gd name="T56" fmla="*/ 198 w 330"/>
                <a:gd name="T57" fmla="*/ 246 h 372"/>
                <a:gd name="T58" fmla="*/ 198 w 330"/>
                <a:gd name="T59" fmla="*/ 288 h 372"/>
                <a:gd name="T60" fmla="*/ 264 w 330"/>
                <a:gd name="T61" fmla="*/ 336 h 372"/>
                <a:gd name="T62" fmla="*/ 270 w 330"/>
                <a:gd name="T63" fmla="*/ 366 h 372"/>
                <a:gd name="T64" fmla="*/ 270 w 330"/>
                <a:gd name="T65" fmla="*/ 372 h 3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0"/>
                <a:gd name="T100" fmla="*/ 0 h 372"/>
                <a:gd name="T101" fmla="*/ 330 w 330"/>
                <a:gd name="T102" fmla="*/ 372 h 3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0" h="372">
                  <a:moveTo>
                    <a:pt x="270" y="366"/>
                  </a:moveTo>
                  <a:lnTo>
                    <a:pt x="30" y="372"/>
                  </a:lnTo>
                  <a:lnTo>
                    <a:pt x="30" y="258"/>
                  </a:lnTo>
                  <a:lnTo>
                    <a:pt x="12" y="234"/>
                  </a:lnTo>
                  <a:lnTo>
                    <a:pt x="24" y="216"/>
                  </a:lnTo>
                  <a:lnTo>
                    <a:pt x="0" y="24"/>
                  </a:lnTo>
                  <a:lnTo>
                    <a:pt x="84" y="24"/>
                  </a:lnTo>
                  <a:lnTo>
                    <a:pt x="84" y="0"/>
                  </a:lnTo>
                  <a:lnTo>
                    <a:pt x="96" y="0"/>
                  </a:lnTo>
                  <a:lnTo>
                    <a:pt x="108" y="36"/>
                  </a:lnTo>
                  <a:lnTo>
                    <a:pt x="144" y="48"/>
                  </a:lnTo>
                  <a:lnTo>
                    <a:pt x="144" y="54"/>
                  </a:lnTo>
                  <a:lnTo>
                    <a:pt x="180" y="48"/>
                  </a:lnTo>
                  <a:lnTo>
                    <a:pt x="198" y="48"/>
                  </a:lnTo>
                  <a:lnTo>
                    <a:pt x="192" y="54"/>
                  </a:lnTo>
                  <a:lnTo>
                    <a:pt x="198" y="54"/>
                  </a:lnTo>
                  <a:lnTo>
                    <a:pt x="204" y="72"/>
                  </a:lnTo>
                  <a:lnTo>
                    <a:pt x="222" y="60"/>
                  </a:lnTo>
                  <a:lnTo>
                    <a:pt x="240" y="78"/>
                  </a:lnTo>
                  <a:lnTo>
                    <a:pt x="270" y="66"/>
                  </a:lnTo>
                  <a:lnTo>
                    <a:pt x="276" y="72"/>
                  </a:lnTo>
                  <a:lnTo>
                    <a:pt x="330" y="78"/>
                  </a:lnTo>
                  <a:lnTo>
                    <a:pt x="276" y="108"/>
                  </a:lnTo>
                  <a:lnTo>
                    <a:pt x="222" y="162"/>
                  </a:lnTo>
                  <a:lnTo>
                    <a:pt x="216" y="168"/>
                  </a:lnTo>
                  <a:lnTo>
                    <a:pt x="216" y="204"/>
                  </a:lnTo>
                  <a:lnTo>
                    <a:pt x="198" y="216"/>
                  </a:lnTo>
                  <a:lnTo>
                    <a:pt x="186" y="234"/>
                  </a:lnTo>
                  <a:lnTo>
                    <a:pt x="198" y="246"/>
                  </a:lnTo>
                  <a:lnTo>
                    <a:pt x="198" y="288"/>
                  </a:lnTo>
                  <a:lnTo>
                    <a:pt x="264" y="336"/>
                  </a:lnTo>
                  <a:lnTo>
                    <a:pt x="270" y="366"/>
                  </a:lnTo>
                  <a:lnTo>
                    <a:pt x="270" y="37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91" name="Freeform 441"/>
            <p:cNvSpPr>
              <a:spLocks/>
            </p:cNvSpPr>
            <p:nvPr/>
          </p:nvSpPr>
          <p:spPr bwMode="auto">
            <a:xfrm>
              <a:off x="1680" y="2496"/>
              <a:ext cx="180" cy="318"/>
            </a:xfrm>
            <a:custGeom>
              <a:avLst/>
              <a:gdLst>
                <a:gd name="T0" fmla="*/ 180 w 180"/>
                <a:gd name="T1" fmla="*/ 294 h 318"/>
                <a:gd name="T2" fmla="*/ 126 w 180"/>
                <a:gd name="T3" fmla="*/ 300 h 318"/>
                <a:gd name="T4" fmla="*/ 120 w 180"/>
                <a:gd name="T5" fmla="*/ 318 h 318"/>
                <a:gd name="T6" fmla="*/ 114 w 180"/>
                <a:gd name="T7" fmla="*/ 312 h 318"/>
                <a:gd name="T8" fmla="*/ 102 w 180"/>
                <a:gd name="T9" fmla="*/ 288 h 318"/>
                <a:gd name="T10" fmla="*/ 102 w 180"/>
                <a:gd name="T11" fmla="*/ 264 h 318"/>
                <a:gd name="T12" fmla="*/ 0 w 180"/>
                <a:gd name="T13" fmla="*/ 270 h 318"/>
                <a:gd name="T14" fmla="*/ 6 w 180"/>
                <a:gd name="T15" fmla="*/ 228 h 318"/>
                <a:gd name="T16" fmla="*/ 30 w 180"/>
                <a:gd name="T17" fmla="*/ 192 h 318"/>
                <a:gd name="T18" fmla="*/ 24 w 180"/>
                <a:gd name="T19" fmla="*/ 192 h 318"/>
                <a:gd name="T20" fmla="*/ 36 w 180"/>
                <a:gd name="T21" fmla="*/ 180 h 318"/>
                <a:gd name="T22" fmla="*/ 24 w 180"/>
                <a:gd name="T23" fmla="*/ 174 h 318"/>
                <a:gd name="T24" fmla="*/ 30 w 180"/>
                <a:gd name="T25" fmla="*/ 162 h 318"/>
                <a:gd name="T26" fmla="*/ 24 w 180"/>
                <a:gd name="T27" fmla="*/ 168 h 318"/>
                <a:gd name="T28" fmla="*/ 24 w 180"/>
                <a:gd name="T29" fmla="*/ 144 h 318"/>
                <a:gd name="T30" fmla="*/ 18 w 180"/>
                <a:gd name="T31" fmla="*/ 144 h 318"/>
                <a:gd name="T32" fmla="*/ 18 w 180"/>
                <a:gd name="T33" fmla="*/ 138 h 318"/>
                <a:gd name="T34" fmla="*/ 24 w 180"/>
                <a:gd name="T35" fmla="*/ 126 h 318"/>
                <a:gd name="T36" fmla="*/ 18 w 180"/>
                <a:gd name="T37" fmla="*/ 120 h 318"/>
                <a:gd name="T38" fmla="*/ 24 w 180"/>
                <a:gd name="T39" fmla="*/ 114 h 318"/>
                <a:gd name="T40" fmla="*/ 12 w 180"/>
                <a:gd name="T41" fmla="*/ 114 h 318"/>
                <a:gd name="T42" fmla="*/ 12 w 180"/>
                <a:gd name="T43" fmla="*/ 96 h 318"/>
                <a:gd name="T44" fmla="*/ 24 w 180"/>
                <a:gd name="T45" fmla="*/ 96 h 318"/>
                <a:gd name="T46" fmla="*/ 18 w 180"/>
                <a:gd name="T47" fmla="*/ 78 h 318"/>
                <a:gd name="T48" fmla="*/ 48 w 180"/>
                <a:gd name="T49" fmla="*/ 48 h 318"/>
                <a:gd name="T50" fmla="*/ 48 w 180"/>
                <a:gd name="T51" fmla="*/ 24 h 318"/>
                <a:gd name="T52" fmla="*/ 60 w 180"/>
                <a:gd name="T53" fmla="*/ 12 h 318"/>
                <a:gd name="T54" fmla="*/ 168 w 180"/>
                <a:gd name="T55" fmla="*/ 0 h 318"/>
                <a:gd name="T56" fmla="*/ 168 w 180"/>
                <a:gd name="T57" fmla="*/ 204 h 318"/>
                <a:gd name="T58" fmla="*/ 180 w 180"/>
                <a:gd name="T59" fmla="*/ 276 h 318"/>
                <a:gd name="T60" fmla="*/ 180 w 180"/>
                <a:gd name="T61" fmla="*/ 294 h 31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80"/>
                <a:gd name="T94" fmla="*/ 0 h 318"/>
                <a:gd name="T95" fmla="*/ 180 w 180"/>
                <a:gd name="T96" fmla="*/ 318 h 31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80" h="318">
                  <a:moveTo>
                    <a:pt x="180" y="294"/>
                  </a:moveTo>
                  <a:lnTo>
                    <a:pt x="126" y="300"/>
                  </a:lnTo>
                  <a:lnTo>
                    <a:pt x="120" y="318"/>
                  </a:lnTo>
                  <a:lnTo>
                    <a:pt x="114" y="312"/>
                  </a:lnTo>
                  <a:lnTo>
                    <a:pt x="102" y="288"/>
                  </a:lnTo>
                  <a:lnTo>
                    <a:pt x="102" y="264"/>
                  </a:lnTo>
                  <a:lnTo>
                    <a:pt x="0" y="270"/>
                  </a:lnTo>
                  <a:lnTo>
                    <a:pt x="6" y="228"/>
                  </a:lnTo>
                  <a:lnTo>
                    <a:pt x="30" y="192"/>
                  </a:lnTo>
                  <a:lnTo>
                    <a:pt x="24" y="192"/>
                  </a:lnTo>
                  <a:lnTo>
                    <a:pt x="36" y="180"/>
                  </a:lnTo>
                  <a:lnTo>
                    <a:pt x="24" y="174"/>
                  </a:lnTo>
                  <a:lnTo>
                    <a:pt x="30" y="162"/>
                  </a:lnTo>
                  <a:lnTo>
                    <a:pt x="24" y="168"/>
                  </a:lnTo>
                  <a:lnTo>
                    <a:pt x="24" y="144"/>
                  </a:lnTo>
                  <a:lnTo>
                    <a:pt x="18" y="144"/>
                  </a:lnTo>
                  <a:lnTo>
                    <a:pt x="18" y="138"/>
                  </a:lnTo>
                  <a:lnTo>
                    <a:pt x="24" y="126"/>
                  </a:lnTo>
                  <a:lnTo>
                    <a:pt x="18" y="120"/>
                  </a:lnTo>
                  <a:lnTo>
                    <a:pt x="24" y="114"/>
                  </a:lnTo>
                  <a:lnTo>
                    <a:pt x="12" y="114"/>
                  </a:lnTo>
                  <a:lnTo>
                    <a:pt x="12" y="96"/>
                  </a:lnTo>
                  <a:lnTo>
                    <a:pt x="24" y="96"/>
                  </a:lnTo>
                  <a:lnTo>
                    <a:pt x="18" y="78"/>
                  </a:lnTo>
                  <a:lnTo>
                    <a:pt x="48" y="48"/>
                  </a:lnTo>
                  <a:lnTo>
                    <a:pt x="48" y="24"/>
                  </a:lnTo>
                  <a:lnTo>
                    <a:pt x="60" y="12"/>
                  </a:lnTo>
                  <a:lnTo>
                    <a:pt x="168" y="0"/>
                  </a:lnTo>
                  <a:lnTo>
                    <a:pt x="168" y="204"/>
                  </a:lnTo>
                  <a:lnTo>
                    <a:pt x="180" y="276"/>
                  </a:lnTo>
                  <a:lnTo>
                    <a:pt x="180" y="294"/>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92" name="Freeform 442"/>
            <p:cNvSpPr>
              <a:spLocks/>
            </p:cNvSpPr>
            <p:nvPr/>
          </p:nvSpPr>
          <p:spPr bwMode="auto">
            <a:xfrm>
              <a:off x="1680" y="2496"/>
              <a:ext cx="180" cy="318"/>
            </a:xfrm>
            <a:custGeom>
              <a:avLst/>
              <a:gdLst>
                <a:gd name="T0" fmla="*/ 180 w 180"/>
                <a:gd name="T1" fmla="*/ 294 h 318"/>
                <a:gd name="T2" fmla="*/ 126 w 180"/>
                <a:gd name="T3" fmla="*/ 300 h 318"/>
                <a:gd name="T4" fmla="*/ 120 w 180"/>
                <a:gd name="T5" fmla="*/ 318 h 318"/>
                <a:gd name="T6" fmla="*/ 114 w 180"/>
                <a:gd name="T7" fmla="*/ 312 h 318"/>
                <a:gd name="T8" fmla="*/ 102 w 180"/>
                <a:gd name="T9" fmla="*/ 288 h 318"/>
                <a:gd name="T10" fmla="*/ 102 w 180"/>
                <a:gd name="T11" fmla="*/ 264 h 318"/>
                <a:gd name="T12" fmla="*/ 0 w 180"/>
                <a:gd name="T13" fmla="*/ 270 h 318"/>
                <a:gd name="T14" fmla="*/ 6 w 180"/>
                <a:gd name="T15" fmla="*/ 228 h 318"/>
                <a:gd name="T16" fmla="*/ 30 w 180"/>
                <a:gd name="T17" fmla="*/ 192 h 318"/>
                <a:gd name="T18" fmla="*/ 24 w 180"/>
                <a:gd name="T19" fmla="*/ 192 h 318"/>
                <a:gd name="T20" fmla="*/ 36 w 180"/>
                <a:gd name="T21" fmla="*/ 180 h 318"/>
                <a:gd name="T22" fmla="*/ 24 w 180"/>
                <a:gd name="T23" fmla="*/ 174 h 318"/>
                <a:gd name="T24" fmla="*/ 30 w 180"/>
                <a:gd name="T25" fmla="*/ 162 h 318"/>
                <a:gd name="T26" fmla="*/ 24 w 180"/>
                <a:gd name="T27" fmla="*/ 168 h 318"/>
                <a:gd name="T28" fmla="*/ 24 w 180"/>
                <a:gd name="T29" fmla="*/ 144 h 318"/>
                <a:gd name="T30" fmla="*/ 18 w 180"/>
                <a:gd name="T31" fmla="*/ 144 h 318"/>
                <a:gd name="T32" fmla="*/ 18 w 180"/>
                <a:gd name="T33" fmla="*/ 138 h 318"/>
                <a:gd name="T34" fmla="*/ 24 w 180"/>
                <a:gd name="T35" fmla="*/ 126 h 318"/>
                <a:gd name="T36" fmla="*/ 18 w 180"/>
                <a:gd name="T37" fmla="*/ 120 h 318"/>
                <a:gd name="T38" fmla="*/ 24 w 180"/>
                <a:gd name="T39" fmla="*/ 114 h 318"/>
                <a:gd name="T40" fmla="*/ 12 w 180"/>
                <a:gd name="T41" fmla="*/ 114 h 318"/>
                <a:gd name="T42" fmla="*/ 12 w 180"/>
                <a:gd name="T43" fmla="*/ 96 h 318"/>
                <a:gd name="T44" fmla="*/ 24 w 180"/>
                <a:gd name="T45" fmla="*/ 96 h 318"/>
                <a:gd name="T46" fmla="*/ 18 w 180"/>
                <a:gd name="T47" fmla="*/ 78 h 318"/>
                <a:gd name="T48" fmla="*/ 48 w 180"/>
                <a:gd name="T49" fmla="*/ 48 h 318"/>
                <a:gd name="T50" fmla="*/ 48 w 180"/>
                <a:gd name="T51" fmla="*/ 24 h 318"/>
                <a:gd name="T52" fmla="*/ 60 w 180"/>
                <a:gd name="T53" fmla="*/ 12 h 318"/>
                <a:gd name="T54" fmla="*/ 168 w 180"/>
                <a:gd name="T55" fmla="*/ 0 h 318"/>
                <a:gd name="T56" fmla="*/ 168 w 180"/>
                <a:gd name="T57" fmla="*/ 204 h 318"/>
                <a:gd name="T58" fmla="*/ 180 w 180"/>
                <a:gd name="T59" fmla="*/ 276 h 318"/>
                <a:gd name="T60" fmla="*/ 180 w 180"/>
                <a:gd name="T61" fmla="*/ 294 h 318"/>
                <a:gd name="T62" fmla="*/ 180 w 180"/>
                <a:gd name="T63" fmla="*/ 300 h 31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0"/>
                <a:gd name="T97" fmla="*/ 0 h 318"/>
                <a:gd name="T98" fmla="*/ 180 w 180"/>
                <a:gd name="T99" fmla="*/ 318 h 31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0" h="318">
                  <a:moveTo>
                    <a:pt x="180" y="294"/>
                  </a:moveTo>
                  <a:lnTo>
                    <a:pt x="126" y="300"/>
                  </a:lnTo>
                  <a:lnTo>
                    <a:pt x="120" y="318"/>
                  </a:lnTo>
                  <a:lnTo>
                    <a:pt x="114" y="312"/>
                  </a:lnTo>
                  <a:lnTo>
                    <a:pt x="102" y="288"/>
                  </a:lnTo>
                  <a:lnTo>
                    <a:pt x="102" y="264"/>
                  </a:lnTo>
                  <a:lnTo>
                    <a:pt x="0" y="270"/>
                  </a:lnTo>
                  <a:lnTo>
                    <a:pt x="6" y="228"/>
                  </a:lnTo>
                  <a:lnTo>
                    <a:pt x="30" y="192"/>
                  </a:lnTo>
                  <a:lnTo>
                    <a:pt x="24" y="192"/>
                  </a:lnTo>
                  <a:lnTo>
                    <a:pt x="36" y="180"/>
                  </a:lnTo>
                  <a:lnTo>
                    <a:pt x="24" y="174"/>
                  </a:lnTo>
                  <a:lnTo>
                    <a:pt x="30" y="162"/>
                  </a:lnTo>
                  <a:lnTo>
                    <a:pt x="24" y="168"/>
                  </a:lnTo>
                  <a:lnTo>
                    <a:pt x="24" y="144"/>
                  </a:lnTo>
                  <a:lnTo>
                    <a:pt x="18" y="144"/>
                  </a:lnTo>
                  <a:lnTo>
                    <a:pt x="18" y="138"/>
                  </a:lnTo>
                  <a:lnTo>
                    <a:pt x="24" y="126"/>
                  </a:lnTo>
                  <a:lnTo>
                    <a:pt x="18" y="120"/>
                  </a:lnTo>
                  <a:lnTo>
                    <a:pt x="24" y="114"/>
                  </a:lnTo>
                  <a:lnTo>
                    <a:pt x="12" y="114"/>
                  </a:lnTo>
                  <a:lnTo>
                    <a:pt x="12" y="96"/>
                  </a:lnTo>
                  <a:lnTo>
                    <a:pt x="24" y="96"/>
                  </a:lnTo>
                  <a:lnTo>
                    <a:pt x="18" y="78"/>
                  </a:lnTo>
                  <a:lnTo>
                    <a:pt x="48" y="48"/>
                  </a:lnTo>
                  <a:lnTo>
                    <a:pt x="48" y="24"/>
                  </a:lnTo>
                  <a:lnTo>
                    <a:pt x="60" y="12"/>
                  </a:lnTo>
                  <a:lnTo>
                    <a:pt x="168" y="0"/>
                  </a:lnTo>
                  <a:lnTo>
                    <a:pt x="168" y="204"/>
                  </a:lnTo>
                  <a:lnTo>
                    <a:pt x="180" y="276"/>
                  </a:lnTo>
                  <a:lnTo>
                    <a:pt x="180" y="294"/>
                  </a:lnTo>
                  <a:lnTo>
                    <a:pt x="180" y="30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93" name="Freeform 443"/>
            <p:cNvSpPr>
              <a:spLocks/>
            </p:cNvSpPr>
            <p:nvPr/>
          </p:nvSpPr>
          <p:spPr bwMode="auto">
            <a:xfrm>
              <a:off x="1452" y="2148"/>
              <a:ext cx="336" cy="294"/>
            </a:xfrm>
            <a:custGeom>
              <a:avLst/>
              <a:gdLst>
                <a:gd name="T0" fmla="*/ 312 w 336"/>
                <a:gd name="T1" fmla="*/ 294 h 294"/>
                <a:gd name="T2" fmla="*/ 276 w 336"/>
                <a:gd name="T3" fmla="*/ 294 h 294"/>
                <a:gd name="T4" fmla="*/ 294 w 336"/>
                <a:gd name="T5" fmla="*/ 276 h 294"/>
                <a:gd name="T6" fmla="*/ 288 w 336"/>
                <a:gd name="T7" fmla="*/ 264 h 294"/>
                <a:gd name="T8" fmla="*/ 60 w 336"/>
                <a:gd name="T9" fmla="*/ 270 h 294"/>
                <a:gd name="T10" fmla="*/ 60 w 336"/>
                <a:gd name="T11" fmla="*/ 96 h 294"/>
                <a:gd name="T12" fmla="*/ 30 w 336"/>
                <a:gd name="T13" fmla="*/ 72 h 294"/>
                <a:gd name="T14" fmla="*/ 42 w 336"/>
                <a:gd name="T15" fmla="*/ 54 h 294"/>
                <a:gd name="T16" fmla="*/ 24 w 336"/>
                <a:gd name="T17" fmla="*/ 42 h 294"/>
                <a:gd name="T18" fmla="*/ 0 w 336"/>
                <a:gd name="T19" fmla="*/ 6 h 294"/>
                <a:gd name="T20" fmla="*/ 198 w 336"/>
                <a:gd name="T21" fmla="*/ 0 h 294"/>
                <a:gd name="T22" fmla="*/ 210 w 336"/>
                <a:gd name="T23" fmla="*/ 18 h 294"/>
                <a:gd name="T24" fmla="*/ 210 w 336"/>
                <a:gd name="T25" fmla="*/ 48 h 294"/>
                <a:gd name="T26" fmla="*/ 222 w 336"/>
                <a:gd name="T27" fmla="*/ 66 h 294"/>
                <a:gd name="T28" fmla="*/ 246 w 336"/>
                <a:gd name="T29" fmla="*/ 84 h 294"/>
                <a:gd name="T30" fmla="*/ 252 w 336"/>
                <a:gd name="T31" fmla="*/ 108 h 294"/>
                <a:gd name="T32" fmla="*/ 264 w 336"/>
                <a:gd name="T33" fmla="*/ 102 h 294"/>
                <a:gd name="T34" fmla="*/ 282 w 336"/>
                <a:gd name="T35" fmla="*/ 114 h 294"/>
                <a:gd name="T36" fmla="*/ 270 w 336"/>
                <a:gd name="T37" fmla="*/ 150 h 294"/>
                <a:gd name="T38" fmla="*/ 318 w 336"/>
                <a:gd name="T39" fmla="*/ 186 h 294"/>
                <a:gd name="T40" fmla="*/ 318 w 336"/>
                <a:gd name="T41" fmla="*/ 210 h 294"/>
                <a:gd name="T42" fmla="*/ 336 w 336"/>
                <a:gd name="T43" fmla="*/ 228 h 294"/>
                <a:gd name="T44" fmla="*/ 336 w 336"/>
                <a:gd name="T45" fmla="*/ 252 h 294"/>
                <a:gd name="T46" fmla="*/ 330 w 336"/>
                <a:gd name="T47" fmla="*/ 252 h 294"/>
                <a:gd name="T48" fmla="*/ 324 w 336"/>
                <a:gd name="T49" fmla="*/ 258 h 294"/>
                <a:gd name="T50" fmla="*/ 318 w 336"/>
                <a:gd name="T51" fmla="*/ 252 h 294"/>
                <a:gd name="T52" fmla="*/ 312 w 336"/>
                <a:gd name="T53" fmla="*/ 288 h 294"/>
                <a:gd name="T54" fmla="*/ 312 w 336"/>
                <a:gd name="T55" fmla="*/ 294 h 29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36"/>
                <a:gd name="T85" fmla="*/ 0 h 294"/>
                <a:gd name="T86" fmla="*/ 336 w 336"/>
                <a:gd name="T87" fmla="*/ 294 h 29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36" h="294">
                  <a:moveTo>
                    <a:pt x="312" y="294"/>
                  </a:moveTo>
                  <a:lnTo>
                    <a:pt x="276" y="294"/>
                  </a:lnTo>
                  <a:lnTo>
                    <a:pt x="294" y="276"/>
                  </a:lnTo>
                  <a:lnTo>
                    <a:pt x="288" y="264"/>
                  </a:lnTo>
                  <a:lnTo>
                    <a:pt x="60" y="270"/>
                  </a:lnTo>
                  <a:lnTo>
                    <a:pt x="60" y="96"/>
                  </a:lnTo>
                  <a:lnTo>
                    <a:pt x="30" y="72"/>
                  </a:lnTo>
                  <a:lnTo>
                    <a:pt x="42" y="54"/>
                  </a:lnTo>
                  <a:lnTo>
                    <a:pt x="24" y="42"/>
                  </a:lnTo>
                  <a:lnTo>
                    <a:pt x="0" y="6"/>
                  </a:lnTo>
                  <a:lnTo>
                    <a:pt x="198" y="0"/>
                  </a:lnTo>
                  <a:lnTo>
                    <a:pt x="210" y="18"/>
                  </a:lnTo>
                  <a:lnTo>
                    <a:pt x="210" y="48"/>
                  </a:lnTo>
                  <a:lnTo>
                    <a:pt x="222" y="66"/>
                  </a:lnTo>
                  <a:lnTo>
                    <a:pt x="246" y="84"/>
                  </a:lnTo>
                  <a:lnTo>
                    <a:pt x="252" y="108"/>
                  </a:lnTo>
                  <a:lnTo>
                    <a:pt x="264" y="102"/>
                  </a:lnTo>
                  <a:lnTo>
                    <a:pt x="282" y="114"/>
                  </a:lnTo>
                  <a:lnTo>
                    <a:pt x="270" y="150"/>
                  </a:lnTo>
                  <a:lnTo>
                    <a:pt x="318" y="186"/>
                  </a:lnTo>
                  <a:lnTo>
                    <a:pt x="318" y="210"/>
                  </a:lnTo>
                  <a:lnTo>
                    <a:pt x="336" y="228"/>
                  </a:lnTo>
                  <a:lnTo>
                    <a:pt x="336" y="252"/>
                  </a:lnTo>
                  <a:lnTo>
                    <a:pt x="330" y="252"/>
                  </a:lnTo>
                  <a:lnTo>
                    <a:pt x="324" y="258"/>
                  </a:lnTo>
                  <a:lnTo>
                    <a:pt x="318" y="252"/>
                  </a:lnTo>
                  <a:lnTo>
                    <a:pt x="312" y="288"/>
                  </a:lnTo>
                  <a:lnTo>
                    <a:pt x="312" y="294"/>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94" name="Freeform 444"/>
            <p:cNvSpPr>
              <a:spLocks/>
            </p:cNvSpPr>
            <p:nvPr/>
          </p:nvSpPr>
          <p:spPr bwMode="auto">
            <a:xfrm>
              <a:off x="1452" y="2148"/>
              <a:ext cx="336" cy="300"/>
            </a:xfrm>
            <a:custGeom>
              <a:avLst/>
              <a:gdLst>
                <a:gd name="T0" fmla="*/ 312 w 336"/>
                <a:gd name="T1" fmla="*/ 294 h 300"/>
                <a:gd name="T2" fmla="*/ 276 w 336"/>
                <a:gd name="T3" fmla="*/ 294 h 300"/>
                <a:gd name="T4" fmla="*/ 294 w 336"/>
                <a:gd name="T5" fmla="*/ 276 h 300"/>
                <a:gd name="T6" fmla="*/ 288 w 336"/>
                <a:gd name="T7" fmla="*/ 264 h 300"/>
                <a:gd name="T8" fmla="*/ 60 w 336"/>
                <a:gd name="T9" fmla="*/ 270 h 300"/>
                <a:gd name="T10" fmla="*/ 60 w 336"/>
                <a:gd name="T11" fmla="*/ 96 h 300"/>
                <a:gd name="T12" fmla="*/ 30 w 336"/>
                <a:gd name="T13" fmla="*/ 72 h 300"/>
                <a:gd name="T14" fmla="*/ 42 w 336"/>
                <a:gd name="T15" fmla="*/ 54 h 300"/>
                <a:gd name="T16" fmla="*/ 24 w 336"/>
                <a:gd name="T17" fmla="*/ 42 h 300"/>
                <a:gd name="T18" fmla="*/ 0 w 336"/>
                <a:gd name="T19" fmla="*/ 6 h 300"/>
                <a:gd name="T20" fmla="*/ 198 w 336"/>
                <a:gd name="T21" fmla="*/ 0 h 300"/>
                <a:gd name="T22" fmla="*/ 210 w 336"/>
                <a:gd name="T23" fmla="*/ 18 h 300"/>
                <a:gd name="T24" fmla="*/ 210 w 336"/>
                <a:gd name="T25" fmla="*/ 48 h 300"/>
                <a:gd name="T26" fmla="*/ 222 w 336"/>
                <a:gd name="T27" fmla="*/ 66 h 300"/>
                <a:gd name="T28" fmla="*/ 246 w 336"/>
                <a:gd name="T29" fmla="*/ 84 h 300"/>
                <a:gd name="T30" fmla="*/ 252 w 336"/>
                <a:gd name="T31" fmla="*/ 108 h 300"/>
                <a:gd name="T32" fmla="*/ 264 w 336"/>
                <a:gd name="T33" fmla="*/ 102 h 300"/>
                <a:gd name="T34" fmla="*/ 282 w 336"/>
                <a:gd name="T35" fmla="*/ 114 h 300"/>
                <a:gd name="T36" fmla="*/ 270 w 336"/>
                <a:gd name="T37" fmla="*/ 150 h 300"/>
                <a:gd name="T38" fmla="*/ 318 w 336"/>
                <a:gd name="T39" fmla="*/ 186 h 300"/>
                <a:gd name="T40" fmla="*/ 318 w 336"/>
                <a:gd name="T41" fmla="*/ 210 h 300"/>
                <a:gd name="T42" fmla="*/ 336 w 336"/>
                <a:gd name="T43" fmla="*/ 228 h 300"/>
                <a:gd name="T44" fmla="*/ 336 w 336"/>
                <a:gd name="T45" fmla="*/ 252 h 300"/>
                <a:gd name="T46" fmla="*/ 330 w 336"/>
                <a:gd name="T47" fmla="*/ 252 h 300"/>
                <a:gd name="T48" fmla="*/ 324 w 336"/>
                <a:gd name="T49" fmla="*/ 258 h 300"/>
                <a:gd name="T50" fmla="*/ 318 w 336"/>
                <a:gd name="T51" fmla="*/ 252 h 300"/>
                <a:gd name="T52" fmla="*/ 312 w 336"/>
                <a:gd name="T53" fmla="*/ 288 h 300"/>
                <a:gd name="T54" fmla="*/ 312 w 336"/>
                <a:gd name="T55" fmla="*/ 294 h 300"/>
                <a:gd name="T56" fmla="*/ 312 w 336"/>
                <a:gd name="T57" fmla="*/ 300 h 3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36"/>
                <a:gd name="T88" fmla="*/ 0 h 300"/>
                <a:gd name="T89" fmla="*/ 336 w 336"/>
                <a:gd name="T90" fmla="*/ 300 h 3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36" h="300">
                  <a:moveTo>
                    <a:pt x="312" y="294"/>
                  </a:moveTo>
                  <a:lnTo>
                    <a:pt x="276" y="294"/>
                  </a:lnTo>
                  <a:lnTo>
                    <a:pt x="294" y="276"/>
                  </a:lnTo>
                  <a:lnTo>
                    <a:pt x="288" y="264"/>
                  </a:lnTo>
                  <a:lnTo>
                    <a:pt x="60" y="270"/>
                  </a:lnTo>
                  <a:lnTo>
                    <a:pt x="60" y="96"/>
                  </a:lnTo>
                  <a:lnTo>
                    <a:pt x="30" y="72"/>
                  </a:lnTo>
                  <a:lnTo>
                    <a:pt x="42" y="54"/>
                  </a:lnTo>
                  <a:lnTo>
                    <a:pt x="24" y="42"/>
                  </a:lnTo>
                  <a:lnTo>
                    <a:pt x="0" y="6"/>
                  </a:lnTo>
                  <a:lnTo>
                    <a:pt x="198" y="0"/>
                  </a:lnTo>
                  <a:lnTo>
                    <a:pt x="210" y="18"/>
                  </a:lnTo>
                  <a:lnTo>
                    <a:pt x="210" y="48"/>
                  </a:lnTo>
                  <a:lnTo>
                    <a:pt x="222" y="66"/>
                  </a:lnTo>
                  <a:lnTo>
                    <a:pt x="246" y="84"/>
                  </a:lnTo>
                  <a:lnTo>
                    <a:pt x="252" y="108"/>
                  </a:lnTo>
                  <a:lnTo>
                    <a:pt x="264" y="102"/>
                  </a:lnTo>
                  <a:lnTo>
                    <a:pt x="282" y="114"/>
                  </a:lnTo>
                  <a:lnTo>
                    <a:pt x="270" y="150"/>
                  </a:lnTo>
                  <a:lnTo>
                    <a:pt x="318" y="186"/>
                  </a:lnTo>
                  <a:lnTo>
                    <a:pt x="318" y="210"/>
                  </a:lnTo>
                  <a:lnTo>
                    <a:pt x="336" y="228"/>
                  </a:lnTo>
                  <a:lnTo>
                    <a:pt x="336" y="252"/>
                  </a:lnTo>
                  <a:lnTo>
                    <a:pt x="330" y="252"/>
                  </a:lnTo>
                  <a:lnTo>
                    <a:pt x="324" y="258"/>
                  </a:lnTo>
                  <a:lnTo>
                    <a:pt x="318" y="252"/>
                  </a:lnTo>
                  <a:lnTo>
                    <a:pt x="312" y="288"/>
                  </a:lnTo>
                  <a:lnTo>
                    <a:pt x="312" y="294"/>
                  </a:lnTo>
                  <a:lnTo>
                    <a:pt x="312" y="30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95" name="Freeform 445"/>
            <p:cNvSpPr>
              <a:spLocks/>
            </p:cNvSpPr>
            <p:nvPr/>
          </p:nvSpPr>
          <p:spPr bwMode="auto">
            <a:xfrm>
              <a:off x="576" y="1530"/>
              <a:ext cx="522" cy="324"/>
            </a:xfrm>
            <a:custGeom>
              <a:avLst/>
              <a:gdLst>
                <a:gd name="T0" fmla="*/ 504 w 522"/>
                <a:gd name="T1" fmla="*/ 270 h 324"/>
                <a:gd name="T2" fmla="*/ 498 w 522"/>
                <a:gd name="T3" fmla="*/ 324 h 324"/>
                <a:gd name="T4" fmla="*/ 186 w 522"/>
                <a:gd name="T5" fmla="*/ 288 h 324"/>
                <a:gd name="T6" fmla="*/ 180 w 522"/>
                <a:gd name="T7" fmla="*/ 318 h 324"/>
                <a:gd name="T8" fmla="*/ 168 w 522"/>
                <a:gd name="T9" fmla="*/ 300 h 324"/>
                <a:gd name="T10" fmla="*/ 162 w 522"/>
                <a:gd name="T11" fmla="*/ 312 h 324"/>
                <a:gd name="T12" fmla="*/ 126 w 522"/>
                <a:gd name="T13" fmla="*/ 306 h 324"/>
                <a:gd name="T14" fmla="*/ 120 w 522"/>
                <a:gd name="T15" fmla="*/ 312 h 324"/>
                <a:gd name="T16" fmla="*/ 102 w 522"/>
                <a:gd name="T17" fmla="*/ 306 h 324"/>
                <a:gd name="T18" fmla="*/ 96 w 522"/>
                <a:gd name="T19" fmla="*/ 312 h 324"/>
                <a:gd name="T20" fmla="*/ 90 w 522"/>
                <a:gd name="T21" fmla="*/ 288 h 324"/>
                <a:gd name="T22" fmla="*/ 78 w 522"/>
                <a:gd name="T23" fmla="*/ 276 h 324"/>
                <a:gd name="T24" fmla="*/ 66 w 522"/>
                <a:gd name="T25" fmla="*/ 228 h 324"/>
                <a:gd name="T26" fmla="*/ 60 w 522"/>
                <a:gd name="T27" fmla="*/ 222 h 324"/>
                <a:gd name="T28" fmla="*/ 42 w 522"/>
                <a:gd name="T29" fmla="*/ 234 h 324"/>
                <a:gd name="T30" fmla="*/ 36 w 522"/>
                <a:gd name="T31" fmla="*/ 222 h 324"/>
                <a:gd name="T32" fmla="*/ 60 w 522"/>
                <a:gd name="T33" fmla="*/ 162 h 324"/>
                <a:gd name="T34" fmla="*/ 36 w 522"/>
                <a:gd name="T35" fmla="*/ 150 h 324"/>
                <a:gd name="T36" fmla="*/ 24 w 522"/>
                <a:gd name="T37" fmla="*/ 114 h 324"/>
                <a:gd name="T38" fmla="*/ 6 w 522"/>
                <a:gd name="T39" fmla="*/ 96 h 324"/>
                <a:gd name="T40" fmla="*/ 12 w 522"/>
                <a:gd name="T41" fmla="*/ 90 h 324"/>
                <a:gd name="T42" fmla="*/ 0 w 522"/>
                <a:gd name="T43" fmla="*/ 60 h 324"/>
                <a:gd name="T44" fmla="*/ 12 w 522"/>
                <a:gd name="T45" fmla="*/ 0 h 324"/>
                <a:gd name="T46" fmla="*/ 282 w 522"/>
                <a:gd name="T47" fmla="*/ 48 h 324"/>
                <a:gd name="T48" fmla="*/ 522 w 522"/>
                <a:gd name="T49" fmla="*/ 72 h 324"/>
                <a:gd name="T50" fmla="*/ 510 w 522"/>
                <a:gd name="T51" fmla="*/ 246 h 324"/>
                <a:gd name="T52" fmla="*/ 504 w 522"/>
                <a:gd name="T53" fmla="*/ 270 h 32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22"/>
                <a:gd name="T82" fmla="*/ 0 h 324"/>
                <a:gd name="T83" fmla="*/ 522 w 522"/>
                <a:gd name="T84" fmla="*/ 324 h 32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22" h="324">
                  <a:moveTo>
                    <a:pt x="504" y="270"/>
                  </a:moveTo>
                  <a:lnTo>
                    <a:pt x="498" y="324"/>
                  </a:lnTo>
                  <a:lnTo>
                    <a:pt x="186" y="288"/>
                  </a:lnTo>
                  <a:lnTo>
                    <a:pt x="180" y="318"/>
                  </a:lnTo>
                  <a:lnTo>
                    <a:pt x="168" y="300"/>
                  </a:lnTo>
                  <a:lnTo>
                    <a:pt x="162" y="312"/>
                  </a:lnTo>
                  <a:lnTo>
                    <a:pt x="126" y="306"/>
                  </a:lnTo>
                  <a:lnTo>
                    <a:pt x="120" y="312"/>
                  </a:lnTo>
                  <a:lnTo>
                    <a:pt x="102" y="306"/>
                  </a:lnTo>
                  <a:lnTo>
                    <a:pt x="96" y="312"/>
                  </a:lnTo>
                  <a:lnTo>
                    <a:pt x="90" y="288"/>
                  </a:lnTo>
                  <a:lnTo>
                    <a:pt x="78" y="276"/>
                  </a:lnTo>
                  <a:lnTo>
                    <a:pt x="66" y="228"/>
                  </a:lnTo>
                  <a:lnTo>
                    <a:pt x="60" y="222"/>
                  </a:lnTo>
                  <a:lnTo>
                    <a:pt x="42" y="234"/>
                  </a:lnTo>
                  <a:lnTo>
                    <a:pt x="36" y="222"/>
                  </a:lnTo>
                  <a:lnTo>
                    <a:pt x="60" y="162"/>
                  </a:lnTo>
                  <a:lnTo>
                    <a:pt x="36" y="150"/>
                  </a:lnTo>
                  <a:lnTo>
                    <a:pt x="24" y="114"/>
                  </a:lnTo>
                  <a:lnTo>
                    <a:pt x="6" y="96"/>
                  </a:lnTo>
                  <a:lnTo>
                    <a:pt x="12" y="90"/>
                  </a:lnTo>
                  <a:lnTo>
                    <a:pt x="0" y="60"/>
                  </a:lnTo>
                  <a:lnTo>
                    <a:pt x="12" y="0"/>
                  </a:lnTo>
                  <a:lnTo>
                    <a:pt x="282" y="48"/>
                  </a:lnTo>
                  <a:lnTo>
                    <a:pt x="522" y="72"/>
                  </a:lnTo>
                  <a:lnTo>
                    <a:pt x="510" y="246"/>
                  </a:lnTo>
                  <a:lnTo>
                    <a:pt x="504" y="270"/>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96" name="Freeform 446"/>
            <p:cNvSpPr>
              <a:spLocks/>
            </p:cNvSpPr>
            <p:nvPr/>
          </p:nvSpPr>
          <p:spPr bwMode="auto">
            <a:xfrm>
              <a:off x="576" y="1530"/>
              <a:ext cx="522" cy="324"/>
            </a:xfrm>
            <a:custGeom>
              <a:avLst/>
              <a:gdLst>
                <a:gd name="T0" fmla="*/ 504 w 522"/>
                <a:gd name="T1" fmla="*/ 270 h 324"/>
                <a:gd name="T2" fmla="*/ 498 w 522"/>
                <a:gd name="T3" fmla="*/ 324 h 324"/>
                <a:gd name="T4" fmla="*/ 186 w 522"/>
                <a:gd name="T5" fmla="*/ 288 h 324"/>
                <a:gd name="T6" fmla="*/ 180 w 522"/>
                <a:gd name="T7" fmla="*/ 318 h 324"/>
                <a:gd name="T8" fmla="*/ 168 w 522"/>
                <a:gd name="T9" fmla="*/ 300 h 324"/>
                <a:gd name="T10" fmla="*/ 162 w 522"/>
                <a:gd name="T11" fmla="*/ 312 h 324"/>
                <a:gd name="T12" fmla="*/ 126 w 522"/>
                <a:gd name="T13" fmla="*/ 306 h 324"/>
                <a:gd name="T14" fmla="*/ 120 w 522"/>
                <a:gd name="T15" fmla="*/ 312 h 324"/>
                <a:gd name="T16" fmla="*/ 102 w 522"/>
                <a:gd name="T17" fmla="*/ 306 h 324"/>
                <a:gd name="T18" fmla="*/ 96 w 522"/>
                <a:gd name="T19" fmla="*/ 312 h 324"/>
                <a:gd name="T20" fmla="*/ 90 w 522"/>
                <a:gd name="T21" fmla="*/ 288 h 324"/>
                <a:gd name="T22" fmla="*/ 78 w 522"/>
                <a:gd name="T23" fmla="*/ 276 h 324"/>
                <a:gd name="T24" fmla="*/ 66 w 522"/>
                <a:gd name="T25" fmla="*/ 228 h 324"/>
                <a:gd name="T26" fmla="*/ 60 w 522"/>
                <a:gd name="T27" fmla="*/ 222 h 324"/>
                <a:gd name="T28" fmla="*/ 42 w 522"/>
                <a:gd name="T29" fmla="*/ 234 h 324"/>
                <a:gd name="T30" fmla="*/ 36 w 522"/>
                <a:gd name="T31" fmla="*/ 222 h 324"/>
                <a:gd name="T32" fmla="*/ 60 w 522"/>
                <a:gd name="T33" fmla="*/ 162 h 324"/>
                <a:gd name="T34" fmla="*/ 36 w 522"/>
                <a:gd name="T35" fmla="*/ 150 h 324"/>
                <a:gd name="T36" fmla="*/ 24 w 522"/>
                <a:gd name="T37" fmla="*/ 114 h 324"/>
                <a:gd name="T38" fmla="*/ 6 w 522"/>
                <a:gd name="T39" fmla="*/ 96 h 324"/>
                <a:gd name="T40" fmla="*/ 12 w 522"/>
                <a:gd name="T41" fmla="*/ 90 h 324"/>
                <a:gd name="T42" fmla="*/ 0 w 522"/>
                <a:gd name="T43" fmla="*/ 60 h 324"/>
                <a:gd name="T44" fmla="*/ 12 w 522"/>
                <a:gd name="T45" fmla="*/ 0 h 324"/>
                <a:gd name="T46" fmla="*/ 282 w 522"/>
                <a:gd name="T47" fmla="*/ 48 h 324"/>
                <a:gd name="T48" fmla="*/ 522 w 522"/>
                <a:gd name="T49" fmla="*/ 72 h 324"/>
                <a:gd name="T50" fmla="*/ 510 w 522"/>
                <a:gd name="T51" fmla="*/ 246 h 324"/>
                <a:gd name="T52" fmla="*/ 504 w 522"/>
                <a:gd name="T53" fmla="*/ 270 h 324"/>
                <a:gd name="T54" fmla="*/ 504 w 522"/>
                <a:gd name="T55" fmla="*/ 276 h 32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22"/>
                <a:gd name="T85" fmla="*/ 0 h 324"/>
                <a:gd name="T86" fmla="*/ 522 w 522"/>
                <a:gd name="T87" fmla="*/ 324 h 32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22" h="324">
                  <a:moveTo>
                    <a:pt x="504" y="270"/>
                  </a:moveTo>
                  <a:lnTo>
                    <a:pt x="498" y="324"/>
                  </a:lnTo>
                  <a:lnTo>
                    <a:pt x="186" y="288"/>
                  </a:lnTo>
                  <a:lnTo>
                    <a:pt x="180" y="318"/>
                  </a:lnTo>
                  <a:lnTo>
                    <a:pt x="168" y="300"/>
                  </a:lnTo>
                  <a:lnTo>
                    <a:pt x="162" y="312"/>
                  </a:lnTo>
                  <a:lnTo>
                    <a:pt x="126" y="306"/>
                  </a:lnTo>
                  <a:lnTo>
                    <a:pt x="120" y="312"/>
                  </a:lnTo>
                  <a:lnTo>
                    <a:pt x="102" y="306"/>
                  </a:lnTo>
                  <a:lnTo>
                    <a:pt x="96" y="312"/>
                  </a:lnTo>
                  <a:lnTo>
                    <a:pt x="90" y="288"/>
                  </a:lnTo>
                  <a:lnTo>
                    <a:pt x="78" y="276"/>
                  </a:lnTo>
                  <a:lnTo>
                    <a:pt x="66" y="228"/>
                  </a:lnTo>
                  <a:lnTo>
                    <a:pt x="60" y="222"/>
                  </a:lnTo>
                  <a:lnTo>
                    <a:pt x="42" y="234"/>
                  </a:lnTo>
                  <a:lnTo>
                    <a:pt x="36" y="222"/>
                  </a:lnTo>
                  <a:lnTo>
                    <a:pt x="60" y="162"/>
                  </a:lnTo>
                  <a:lnTo>
                    <a:pt x="36" y="150"/>
                  </a:lnTo>
                  <a:lnTo>
                    <a:pt x="24" y="114"/>
                  </a:lnTo>
                  <a:lnTo>
                    <a:pt x="6" y="96"/>
                  </a:lnTo>
                  <a:lnTo>
                    <a:pt x="12" y="90"/>
                  </a:lnTo>
                  <a:lnTo>
                    <a:pt x="0" y="60"/>
                  </a:lnTo>
                  <a:lnTo>
                    <a:pt x="12" y="0"/>
                  </a:lnTo>
                  <a:lnTo>
                    <a:pt x="282" y="48"/>
                  </a:lnTo>
                  <a:lnTo>
                    <a:pt x="522" y="72"/>
                  </a:lnTo>
                  <a:lnTo>
                    <a:pt x="510" y="246"/>
                  </a:lnTo>
                  <a:lnTo>
                    <a:pt x="504" y="270"/>
                  </a:lnTo>
                  <a:lnTo>
                    <a:pt x="504" y="27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97" name="Freeform 447"/>
            <p:cNvSpPr>
              <a:spLocks/>
            </p:cNvSpPr>
            <p:nvPr/>
          </p:nvSpPr>
          <p:spPr bwMode="auto">
            <a:xfrm>
              <a:off x="1056" y="1986"/>
              <a:ext cx="420" cy="204"/>
            </a:xfrm>
            <a:custGeom>
              <a:avLst/>
              <a:gdLst>
                <a:gd name="T0" fmla="*/ 366 w 420"/>
                <a:gd name="T1" fmla="*/ 48 h 204"/>
                <a:gd name="T2" fmla="*/ 390 w 420"/>
                <a:gd name="T3" fmla="*/ 126 h 204"/>
                <a:gd name="T4" fmla="*/ 396 w 420"/>
                <a:gd name="T5" fmla="*/ 168 h 204"/>
                <a:gd name="T6" fmla="*/ 420 w 420"/>
                <a:gd name="T7" fmla="*/ 204 h 204"/>
                <a:gd name="T8" fmla="*/ 414 w 420"/>
                <a:gd name="T9" fmla="*/ 204 h 204"/>
                <a:gd name="T10" fmla="*/ 90 w 420"/>
                <a:gd name="T11" fmla="*/ 198 h 204"/>
                <a:gd name="T12" fmla="*/ 90 w 420"/>
                <a:gd name="T13" fmla="*/ 174 h 204"/>
                <a:gd name="T14" fmla="*/ 96 w 420"/>
                <a:gd name="T15" fmla="*/ 132 h 204"/>
                <a:gd name="T16" fmla="*/ 0 w 420"/>
                <a:gd name="T17" fmla="*/ 126 h 204"/>
                <a:gd name="T18" fmla="*/ 6 w 420"/>
                <a:gd name="T19" fmla="*/ 0 h 204"/>
                <a:gd name="T20" fmla="*/ 270 w 420"/>
                <a:gd name="T21" fmla="*/ 12 h 204"/>
                <a:gd name="T22" fmla="*/ 294 w 420"/>
                <a:gd name="T23" fmla="*/ 30 h 204"/>
                <a:gd name="T24" fmla="*/ 330 w 420"/>
                <a:gd name="T25" fmla="*/ 24 h 204"/>
                <a:gd name="T26" fmla="*/ 360 w 420"/>
                <a:gd name="T27" fmla="*/ 48 h 204"/>
                <a:gd name="T28" fmla="*/ 366 w 420"/>
                <a:gd name="T29" fmla="*/ 48 h 20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20"/>
                <a:gd name="T46" fmla="*/ 0 h 204"/>
                <a:gd name="T47" fmla="*/ 420 w 420"/>
                <a:gd name="T48" fmla="*/ 204 h 20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20" h="204">
                  <a:moveTo>
                    <a:pt x="366" y="48"/>
                  </a:moveTo>
                  <a:lnTo>
                    <a:pt x="390" y="126"/>
                  </a:lnTo>
                  <a:lnTo>
                    <a:pt x="396" y="168"/>
                  </a:lnTo>
                  <a:lnTo>
                    <a:pt x="420" y="204"/>
                  </a:lnTo>
                  <a:lnTo>
                    <a:pt x="414" y="204"/>
                  </a:lnTo>
                  <a:lnTo>
                    <a:pt x="90" y="198"/>
                  </a:lnTo>
                  <a:lnTo>
                    <a:pt x="90" y="174"/>
                  </a:lnTo>
                  <a:lnTo>
                    <a:pt x="96" y="132"/>
                  </a:lnTo>
                  <a:lnTo>
                    <a:pt x="0" y="126"/>
                  </a:lnTo>
                  <a:lnTo>
                    <a:pt x="6" y="0"/>
                  </a:lnTo>
                  <a:lnTo>
                    <a:pt x="270" y="12"/>
                  </a:lnTo>
                  <a:lnTo>
                    <a:pt x="294" y="30"/>
                  </a:lnTo>
                  <a:lnTo>
                    <a:pt x="330" y="24"/>
                  </a:lnTo>
                  <a:lnTo>
                    <a:pt x="360" y="48"/>
                  </a:lnTo>
                  <a:lnTo>
                    <a:pt x="366" y="48"/>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98" name="Freeform 448"/>
            <p:cNvSpPr>
              <a:spLocks/>
            </p:cNvSpPr>
            <p:nvPr/>
          </p:nvSpPr>
          <p:spPr bwMode="auto">
            <a:xfrm>
              <a:off x="1056" y="1986"/>
              <a:ext cx="420" cy="204"/>
            </a:xfrm>
            <a:custGeom>
              <a:avLst/>
              <a:gdLst>
                <a:gd name="T0" fmla="*/ 366 w 420"/>
                <a:gd name="T1" fmla="*/ 48 h 204"/>
                <a:gd name="T2" fmla="*/ 390 w 420"/>
                <a:gd name="T3" fmla="*/ 126 h 204"/>
                <a:gd name="T4" fmla="*/ 396 w 420"/>
                <a:gd name="T5" fmla="*/ 168 h 204"/>
                <a:gd name="T6" fmla="*/ 420 w 420"/>
                <a:gd name="T7" fmla="*/ 204 h 204"/>
                <a:gd name="T8" fmla="*/ 414 w 420"/>
                <a:gd name="T9" fmla="*/ 204 h 204"/>
                <a:gd name="T10" fmla="*/ 90 w 420"/>
                <a:gd name="T11" fmla="*/ 198 h 204"/>
                <a:gd name="T12" fmla="*/ 90 w 420"/>
                <a:gd name="T13" fmla="*/ 174 h 204"/>
                <a:gd name="T14" fmla="*/ 96 w 420"/>
                <a:gd name="T15" fmla="*/ 132 h 204"/>
                <a:gd name="T16" fmla="*/ 0 w 420"/>
                <a:gd name="T17" fmla="*/ 126 h 204"/>
                <a:gd name="T18" fmla="*/ 6 w 420"/>
                <a:gd name="T19" fmla="*/ 0 h 204"/>
                <a:gd name="T20" fmla="*/ 270 w 420"/>
                <a:gd name="T21" fmla="*/ 12 h 204"/>
                <a:gd name="T22" fmla="*/ 294 w 420"/>
                <a:gd name="T23" fmla="*/ 30 h 204"/>
                <a:gd name="T24" fmla="*/ 330 w 420"/>
                <a:gd name="T25" fmla="*/ 24 h 204"/>
                <a:gd name="T26" fmla="*/ 360 w 420"/>
                <a:gd name="T27" fmla="*/ 48 h 204"/>
                <a:gd name="T28" fmla="*/ 366 w 420"/>
                <a:gd name="T29" fmla="*/ 48 h 204"/>
                <a:gd name="T30" fmla="*/ 366 w 420"/>
                <a:gd name="T31" fmla="*/ 54 h 20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20"/>
                <a:gd name="T49" fmla="*/ 0 h 204"/>
                <a:gd name="T50" fmla="*/ 420 w 420"/>
                <a:gd name="T51" fmla="*/ 204 h 20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20" h="204">
                  <a:moveTo>
                    <a:pt x="366" y="48"/>
                  </a:moveTo>
                  <a:lnTo>
                    <a:pt x="390" y="126"/>
                  </a:lnTo>
                  <a:lnTo>
                    <a:pt x="396" y="168"/>
                  </a:lnTo>
                  <a:lnTo>
                    <a:pt x="420" y="204"/>
                  </a:lnTo>
                  <a:lnTo>
                    <a:pt x="414" y="204"/>
                  </a:lnTo>
                  <a:lnTo>
                    <a:pt x="90" y="198"/>
                  </a:lnTo>
                  <a:lnTo>
                    <a:pt x="90" y="174"/>
                  </a:lnTo>
                  <a:lnTo>
                    <a:pt x="96" y="132"/>
                  </a:lnTo>
                  <a:lnTo>
                    <a:pt x="0" y="126"/>
                  </a:lnTo>
                  <a:lnTo>
                    <a:pt x="6" y="0"/>
                  </a:lnTo>
                  <a:lnTo>
                    <a:pt x="270" y="12"/>
                  </a:lnTo>
                  <a:lnTo>
                    <a:pt x="294" y="30"/>
                  </a:lnTo>
                  <a:lnTo>
                    <a:pt x="330" y="24"/>
                  </a:lnTo>
                  <a:lnTo>
                    <a:pt x="360" y="48"/>
                  </a:lnTo>
                  <a:lnTo>
                    <a:pt x="366" y="48"/>
                  </a:lnTo>
                  <a:lnTo>
                    <a:pt x="366" y="5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99" name="Freeform 449"/>
            <p:cNvSpPr>
              <a:spLocks/>
            </p:cNvSpPr>
            <p:nvPr/>
          </p:nvSpPr>
          <p:spPr bwMode="auto">
            <a:xfrm>
              <a:off x="264" y="1920"/>
              <a:ext cx="324" cy="498"/>
            </a:xfrm>
            <a:custGeom>
              <a:avLst/>
              <a:gdLst>
                <a:gd name="T0" fmla="*/ 210 w 324"/>
                <a:gd name="T1" fmla="*/ 498 h 498"/>
                <a:gd name="T2" fmla="*/ 0 w 324"/>
                <a:gd name="T3" fmla="*/ 186 h 498"/>
                <a:gd name="T4" fmla="*/ 48 w 324"/>
                <a:gd name="T5" fmla="*/ 0 h 498"/>
                <a:gd name="T6" fmla="*/ 78 w 324"/>
                <a:gd name="T7" fmla="*/ 6 h 498"/>
                <a:gd name="T8" fmla="*/ 186 w 324"/>
                <a:gd name="T9" fmla="*/ 36 h 498"/>
                <a:gd name="T10" fmla="*/ 324 w 324"/>
                <a:gd name="T11" fmla="*/ 60 h 498"/>
                <a:gd name="T12" fmla="*/ 264 w 324"/>
                <a:gd name="T13" fmla="*/ 378 h 498"/>
                <a:gd name="T14" fmla="*/ 246 w 324"/>
                <a:gd name="T15" fmla="*/ 438 h 498"/>
                <a:gd name="T16" fmla="*/ 228 w 324"/>
                <a:gd name="T17" fmla="*/ 426 h 498"/>
                <a:gd name="T18" fmla="*/ 216 w 324"/>
                <a:gd name="T19" fmla="*/ 432 h 498"/>
                <a:gd name="T20" fmla="*/ 210 w 324"/>
                <a:gd name="T21" fmla="*/ 492 h 498"/>
                <a:gd name="T22" fmla="*/ 210 w 324"/>
                <a:gd name="T23" fmla="*/ 498 h 4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4"/>
                <a:gd name="T37" fmla="*/ 0 h 498"/>
                <a:gd name="T38" fmla="*/ 324 w 324"/>
                <a:gd name="T39" fmla="*/ 498 h 4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4" h="498">
                  <a:moveTo>
                    <a:pt x="210" y="498"/>
                  </a:moveTo>
                  <a:lnTo>
                    <a:pt x="0" y="186"/>
                  </a:lnTo>
                  <a:lnTo>
                    <a:pt x="48" y="0"/>
                  </a:lnTo>
                  <a:lnTo>
                    <a:pt x="78" y="6"/>
                  </a:lnTo>
                  <a:lnTo>
                    <a:pt x="186" y="36"/>
                  </a:lnTo>
                  <a:lnTo>
                    <a:pt x="324" y="60"/>
                  </a:lnTo>
                  <a:lnTo>
                    <a:pt x="264" y="378"/>
                  </a:lnTo>
                  <a:lnTo>
                    <a:pt x="246" y="438"/>
                  </a:lnTo>
                  <a:lnTo>
                    <a:pt x="228" y="426"/>
                  </a:lnTo>
                  <a:lnTo>
                    <a:pt x="216" y="432"/>
                  </a:lnTo>
                  <a:lnTo>
                    <a:pt x="210" y="492"/>
                  </a:lnTo>
                  <a:lnTo>
                    <a:pt x="210" y="498"/>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00" name="Freeform 450"/>
            <p:cNvSpPr>
              <a:spLocks/>
            </p:cNvSpPr>
            <p:nvPr/>
          </p:nvSpPr>
          <p:spPr bwMode="auto">
            <a:xfrm>
              <a:off x="264" y="1920"/>
              <a:ext cx="324" cy="504"/>
            </a:xfrm>
            <a:custGeom>
              <a:avLst/>
              <a:gdLst>
                <a:gd name="T0" fmla="*/ 210 w 324"/>
                <a:gd name="T1" fmla="*/ 498 h 504"/>
                <a:gd name="T2" fmla="*/ 0 w 324"/>
                <a:gd name="T3" fmla="*/ 186 h 504"/>
                <a:gd name="T4" fmla="*/ 48 w 324"/>
                <a:gd name="T5" fmla="*/ 0 h 504"/>
                <a:gd name="T6" fmla="*/ 78 w 324"/>
                <a:gd name="T7" fmla="*/ 6 h 504"/>
                <a:gd name="T8" fmla="*/ 186 w 324"/>
                <a:gd name="T9" fmla="*/ 36 h 504"/>
                <a:gd name="T10" fmla="*/ 324 w 324"/>
                <a:gd name="T11" fmla="*/ 60 h 504"/>
                <a:gd name="T12" fmla="*/ 264 w 324"/>
                <a:gd name="T13" fmla="*/ 378 h 504"/>
                <a:gd name="T14" fmla="*/ 246 w 324"/>
                <a:gd name="T15" fmla="*/ 438 h 504"/>
                <a:gd name="T16" fmla="*/ 228 w 324"/>
                <a:gd name="T17" fmla="*/ 426 h 504"/>
                <a:gd name="T18" fmla="*/ 216 w 324"/>
                <a:gd name="T19" fmla="*/ 432 h 504"/>
                <a:gd name="T20" fmla="*/ 210 w 324"/>
                <a:gd name="T21" fmla="*/ 492 h 504"/>
                <a:gd name="T22" fmla="*/ 210 w 324"/>
                <a:gd name="T23" fmla="*/ 498 h 504"/>
                <a:gd name="T24" fmla="*/ 210 w 324"/>
                <a:gd name="T25" fmla="*/ 504 h 5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4"/>
                <a:gd name="T40" fmla="*/ 0 h 504"/>
                <a:gd name="T41" fmla="*/ 324 w 324"/>
                <a:gd name="T42" fmla="*/ 504 h 50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4" h="504">
                  <a:moveTo>
                    <a:pt x="210" y="498"/>
                  </a:moveTo>
                  <a:lnTo>
                    <a:pt x="0" y="186"/>
                  </a:lnTo>
                  <a:lnTo>
                    <a:pt x="48" y="0"/>
                  </a:lnTo>
                  <a:lnTo>
                    <a:pt x="78" y="6"/>
                  </a:lnTo>
                  <a:lnTo>
                    <a:pt x="186" y="36"/>
                  </a:lnTo>
                  <a:lnTo>
                    <a:pt x="324" y="60"/>
                  </a:lnTo>
                  <a:lnTo>
                    <a:pt x="264" y="378"/>
                  </a:lnTo>
                  <a:lnTo>
                    <a:pt x="246" y="438"/>
                  </a:lnTo>
                  <a:lnTo>
                    <a:pt x="228" y="426"/>
                  </a:lnTo>
                  <a:lnTo>
                    <a:pt x="216" y="432"/>
                  </a:lnTo>
                  <a:lnTo>
                    <a:pt x="210" y="492"/>
                  </a:lnTo>
                  <a:lnTo>
                    <a:pt x="210" y="498"/>
                  </a:lnTo>
                  <a:lnTo>
                    <a:pt x="210" y="50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01" name="Freeform 451"/>
            <p:cNvSpPr>
              <a:spLocks/>
            </p:cNvSpPr>
            <p:nvPr/>
          </p:nvSpPr>
          <p:spPr bwMode="auto">
            <a:xfrm>
              <a:off x="2526" y="1710"/>
              <a:ext cx="84" cy="174"/>
            </a:xfrm>
            <a:custGeom>
              <a:avLst/>
              <a:gdLst>
                <a:gd name="T0" fmla="*/ 84 w 84"/>
                <a:gd name="T1" fmla="*/ 132 h 174"/>
                <a:gd name="T2" fmla="*/ 78 w 84"/>
                <a:gd name="T3" fmla="*/ 144 h 174"/>
                <a:gd name="T4" fmla="*/ 60 w 84"/>
                <a:gd name="T5" fmla="*/ 162 h 174"/>
                <a:gd name="T6" fmla="*/ 6 w 84"/>
                <a:gd name="T7" fmla="*/ 174 h 174"/>
                <a:gd name="T8" fmla="*/ 0 w 84"/>
                <a:gd name="T9" fmla="*/ 120 h 174"/>
                <a:gd name="T10" fmla="*/ 6 w 84"/>
                <a:gd name="T11" fmla="*/ 72 h 174"/>
                <a:gd name="T12" fmla="*/ 18 w 84"/>
                <a:gd name="T13" fmla="*/ 54 h 174"/>
                <a:gd name="T14" fmla="*/ 18 w 84"/>
                <a:gd name="T15" fmla="*/ 6 h 174"/>
                <a:gd name="T16" fmla="*/ 30 w 84"/>
                <a:gd name="T17" fmla="*/ 0 h 174"/>
                <a:gd name="T18" fmla="*/ 66 w 84"/>
                <a:gd name="T19" fmla="*/ 114 h 174"/>
                <a:gd name="T20" fmla="*/ 78 w 84"/>
                <a:gd name="T21" fmla="*/ 132 h 174"/>
                <a:gd name="T22" fmla="*/ 84 w 84"/>
                <a:gd name="T23" fmla="*/ 132 h 1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4"/>
                <a:gd name="T37" fmla="*/ 0 h 174"/>
                <a:gd name="T38" fmla="*/ 84 w 84"/>
                <a:gd name="T39" fmla="*/ 174 h 17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4" h="174">
                  <a:moveTo>
                    <a:pt x="84" y="132"/>
                  </a:moveTo>
                  <a:lnTo>
                    <a:pt x="78" y="144"/>
                  </a:lnTo>
                  <a:lnTo>
                    <a:pt x="60" y="162"/>
                  </a:lnTo>
                  <a:lnTo>
                    <a:pt x="6" y="174"/>
                  </a:lnTo>
                  <a:lnTo>
                    <a:pt x="0" y="120"/>
                  </a:lnTo>
                  <a:lnTo>
                    <a:pt x="6" y="72"/>
                  </a:lnTo>
                  <a:lnTo>
                    <a:pt x="18" y="54"/>
                  </a:lnTo>
                  <a:lnTo>
                    <a:pt x="18" y="6"/>
                  </a:lnTo>
                  <a:lnTo>
                    <a:pt x="30" y="0"/>
                  </a:lnTo>
                  <a:lnTo>
                    <a:pt x="66" y="114"/>
                  </a:lnTo>
                  <a:lnTo>
                    <a:pt x="78" y="132"/>
                  </a:lnTo>
                  <a:lnTo>
                    <a:pt x="84" y="132"/>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02" name="Freeform 452"/>
            <p:cNvSpPr>
              <a:spLocks/>
            </p:cNvSpPr>
            <p:nvPr/>
          </p:nvSpPr>
          <p:spPr bwMode="auto">
            <a:xfrm>
              <a:off x="2526" y="1710"/>
              <a:ext cx="84" cy="174"/>
            </a:xfrm>
            <a:custGeom>
              <a:avLst/>
              <a:gdLst>
                <a:gd name="T0" fmla="*/ 84 w 84"/>
                <a:gd name="T1" fmla="*/ 132 h 174"/>
                <a:gd name="T2" fmla="*/ 78 w 84"/>
                <a:gd name="T3" fmla="*/ 144 h 174"/>
                <a:gd name="T4" fmla="*/ 60 w 84"/>
                <a:gd name="T5" fmla="*/ 162 h 174"/>
                <a:gd name="T6" fmla="*/ 6 w 84"/>
                <a:gd name="T7" fmla="*/ 174 h 174"/>
                <a:gd name="T8" fmla="*/ 0 w 84"/>
                <a:gd name="T9" fmla="*/ 120 h 174"/>
                <a:gd name="T10" fmla="*/ 6 w 84"/>
                <a:gd name="T11" fmla="*/ 72 h 174"/>
                <a:gd name="T12" fmla="*/ 18 w 84"/>
                <a:gd name="T13" fmla="*/ 54 h 174"/>
                <a:gd name="T14" fmla="*/ 18 w 84"/>
                <a:gd name="T15" fmla="*/ 6 h 174"/>
                <a:gd name="T16" fmla="*/ 30 w 84"/>
                <a:gd name="T17" fmla="*/ 0 h 174"/>
                <a:gd name="T18" fmla="*/ 66 w 84"/>
                <a:gd name="T19" fmla="*/ 114 h 174"/>
                <a:gd name="T20" fmla="*/ 78 w 84"/>
                <a:gd name="T21" fmla="*/ 132 h 174"/>
                <a:gd name="T22" fmla="*/ 84 w 84"/>
                <a:gd name="T23" fmla="*/ 132 h 174"/>
                <a:gd name="T24" fmla="*/ 84 w 84"/>
                <a:gd name="T25" fmla="*/ 138 h 1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4"/>
                <a:gd name="T40" fmla="*/ 0 h 174"/>
                <a:gd name="T41" fmla="*/ 84 w 84"/>
                <a:gd name="T42" fmla="*/ 174 h 1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4" h="174">
                  <a:moveTo>
                    <a:pt x="84" y="132"/>
                  </a:moveTo>
                  <a:lnTo>
                    <a:pt x="78" y="144"/>
                  </a:lnTo>
                  <a:lnTo>
                    <a:pt x="60" y="162"/>
                  </a:lnTo>
                  <a:lnTo>
                    <a:pt x="6" y="174"/>
                  </a:lnTo>
                  <a:lnTo>
                    <a:pt x="0" y="120"/>
                  </a:lnTo>
                  <a:lnTo>
                    <a:pt x="6" y="72"/>
                  </a:lnTo>
                  <a:lnTo>
                    <a:pt x="18" y="54"/>
                  </a:lnTo>
                  <a:lnTo>
                    <a:pt x="18" y="6"/>
                  </a:lnTo>
                  <a:lnTo>
                    <a:pt x="30" y="0"/>
                  </a:lnTo>
                  <a:lnTo>
                    <a:pt x="66" y="114"/>
                  </a:lnTo>
                  <a:lnTo>
                    <a:pt x="78" y="132"/>
                  </a:lnTo>
                  <a:lnTo>
                    <a:pt x="84" y="132"/>
                  </a:lnTo>
                  <a:lnTo>
                    <a:pt x="84" y="13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03" name="Freeform 453"/>
            <p:cNvSpPr>
              <a:spLocks/>
            </p:cNvSpPr>
            <p:nvPr/>
          </p:nvSpPr>
          <p:spPr bwMode="auto">
            <a:xfrm>
              <a:off x="2436" y="1992"/>
              <a:ext cx="66" cy="156"/>
            </a:xfrm>
            <a:custGeom>
              <a:avLst/>
              <a:gdLst>
                <a:gd name="T0" fmla="*/ 60 w 66"/>
                <a:gd name="T1" fmla="*/ 24 h 156"/>
                <a:gd name="T2" fmla="*/ 48 w 66"/>
                <a:gd name="T3" fmla="*/ 48 h 156"/>
                <a:gd name="T4" fmla="*/ 66 w 66"/>
                <a:gd name="T5" fmla="*/ 54 h 156"/>
                <a:gd name="T6" fmla="*/ 66 w 66"/>
                <a:gd name="T7" fmla="*/ 102 h 156"/>
                <a:gd name="T8" fmla="*/ 42 w 66"/>
                <a:gd name="T9" fmla="*/ 156 h 156"/>
                <a:gd name="T10" fmla="*/ 36 w 66"/>
                <a:gd name="T11" fmla="*/ 156 h 156"/>
                <a:gd name="T12" fmla="*/ 42 w 66"/>
                <a:gd name="T13" fmla="*/ 144 h 156"/>
                <a:gd name="T14" fmla="*/ 6 w 66"/>
                <a:gd name="T15" fmla="*/ 132 h 156"/>
                <a:gd name="T16" fmla="*/ 0 w 66"/>
                <a:gd name="T17" fmla="*/ 114 h 156"/>
                <a:gd name="T18" fmla="*/ 6 w 66"/>
                <a:gd name="T19" fmla="*/ 108 h 156"/>
                <a:gd name="T20" fmla="*/ 30 w 66"/>
                <a:gd name="T21" fmla="*/ 78 h 156"/>
                <a:gd name="T22" fmla="*/ 6 w 66"/>
                <a:gd name="T23" fmla="*/ 54 h 156"/>
                <a:gd name="T24" fmla="*/ 0 w 66"/>
                <a:gd name="T25" fmla="*/ 30 h 156"/>
                <a:gd name="T26" fmla="*/ 18 w 66"/>
                <a:gd name="T27" fmla="*/ 0 h 156"/>
                <a:gd name="T28" fmla="*/ 60 w 66"/>
                <a:gd name="T29" fmla="*/ 24 h 1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6"/>
                <a:gd name="T46" fmla="*/ 0 h 156"/>
                <a:gd name="T47" fmla="*/ 66 w 66"/>
                <a:gd name="T48" fmla="*/ 156 h 15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6" h="156">
                  <a:moveTo>
                    <a:pt x="60" y="24"/>
                  </a:moveTo>
                  <a:lnTo>
                    <a:pt x="48" y="48"/>
                  </a:lnTo>
                  <a:lnTo>
                    <a:pt x="66" y="54"/>
                  </a:lnTo>
                  <a:lnTo>
                    <a:pt x="66" y="102"/>
                  </a:lnTo>
                  <a:lnTo>
                    <a:pt x="42" y="156"/>
                  </a:lnTo>
                  <a:lnTo>
                    <a:pt x="36" y="156"/>
                  </a:lnTo>
                  <a:lnTo>
                    <a:pt x="42" y="144"/>
                  </a:lnTo>
                  <a:lnTo>
                    <a:pt x="6" y="132"/>
                  </a:lnTo>
                  <a:lnTo>
                    <a:pt x="0" y="114"/>
                  </a:lnTo>
                  <a:lnTo>
                    <a:pt x="6" y="108"/>
                  </a:lnTo>
                  <a:lnTo>
                    <a:pt x="30" y="78"/>
                  </a:lnTo>
                  <a:lnTo>
                    <a:pt x="6" y="54"/>
                  </a:lnTo>
                  <a:lnTo>
                    <a:pt x="0" y="30"/>
                  </a:lnTo>
                  <a:lnTo>
                    <a:pt x="18" y="0"/>
                  </a:lnTo>
                  <a:lnTo>
                    <a:pt x="60" y="24"/>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04" name="Freeform 454"/>
            <p:cNvSpPr>
              <a:spLocks/>
            </p:cNvSpPr>
            <p:nvPr/>
          </p:nvSpPr>
          <p:spPr bwMode="auto">
            <a:xfrm>
              <a:off x="2436" y="1992"/>
              <a:ext cx="66" cy="156"/>
            </a:xfrm>
            <a:custGeom>
              <a:avLst/>
              <a:gdLst>
                <a:gd name="T0" fmla="*/ 60 w 66"/>
                <a:gd name="T1" fmla="*/ 24 h 156"/>
                <a:gd name="T2" fmla="*/ 48 w 66"/>
                <a:gd name="T3" fmla="*/ 48 h 156"/>
                <a:gd name="T4" fmla="*/ 66 w 66"/>
                <a:gd name="T5" fmla="*/ 54 h 156"/>
                <a:gd name="T6" fmla="*/ 66 w 66"/>
                <a:gd name="T7" fmla="*/ 96 h 156"/>
                <a:gd name="T8" fmla="*/ 66 w 66"/>
                <a:gd name="T9" fmla="*/ 78 h 156"/>
                <a:gd name="T10" fmla="*/ 66 w 66"/>
                <a:gd name="T11" fmla="*/ 102 h 156"/>
                <a:gd name="T12" fmla="*/ 42 w 66"/>
                <a:gd name="T13" fmla="*/ 156 h 156"/>
                <a:gd name="T14" fmla="*/ 36 w 66"/>
                <a:gd name="T15" fmla="*/ 156 h 156"/>
                <a:gd name="T16" fmla="*/ 42 w 66"/>
                <a:gd name="T17" fmla="*/ 144 h 156"/>
                <a:gd name="T18" fmla="*/ 6 w 66"/>
                <a:gd name="T19" fmla="*/ 132 h 156"/>
                <a:gd name="T20" fmla="*/ 0 w 66"/>
                <a:gd name="T21" fmla="*/ 114 h 156"/>
                <a:gd name="T22" fmla="*/ 6 w 66"/>
                <a:gd name="T23" fmla="*/ 108 h 156"/>
                <a:gd name="T24" fmla="*/ 30 w 66"/>
                <a:gd name="T25" fmla="*/ 78 h 156"/>
                <a:gd name="T26" fmla="*/ 6 w 66"/>
                <a:gd name="T27" fmla="*/ 54 h 156"/>
                <a:gd name="T28" fmla="*/ 0 w 66"/>
                <a:gd name="T29" fmla="*/ 30 h 156"/>
                <a:gd name="T30" fmla="*/ 18 w 66"/>
                <a:gd name="T31" fmla="*/ 0 h 156"/>
                <a:gd name="T32" fmla="*/ 60 w 66"/>
                <a:gd name="T33" fmla="*/ 24 h 156"/>
                <a:gd name="T34" fmla="*/ 60 w 66"/>
                <a:gd name="T35" fmla="*/ 30 h 1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6"/>
                <a:gd name="T55" fmla="*/ 0 h 156"/>
                <a:gd name="T56" fmla="*/ 66 w 66"/>
                <a:gd name="T57" fmla="*/ 156 h 15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6" h="156">
                  <a:moveTo>
                    <a:pt x="60" y="24"/>
                  </a:moveTo>
                  <a:lnTo>
                    <a:pt x="48" y="48"/>
                  </a:lnTo>
                  <a:lnTo>
                    <a:pt x="66" y="54"/>
                  </a:lnTo>
                  <a:lnTo>
                    <a:pt x="66" y="96"/>
                  </a:lnTo>
                  <a:lnTo>
                    <a:pt x="66" y="78"/>
                  </a:lnTo>
                  <a:lnTo>
                    <a:pt x="66" y="102"/>
                  </a:lnTo>
                  <a:lnTo>
                    <a:pt x="42" y="156"/>
                  </a:lnTo>
                  <a:lnTo>
                    <a:pt x="36" y="156"/>
                  </a:lnTo>
                  <a:lnTo>
                    <a:pt x="42" y="144"/>
                  </a:lnTo>
                  <a:lnTo>
                    <a:pt x="6" y="132"/>
                  </a:lnTo>
                  <a:lnTo>
                    <a:pt x="0" y="114"/>
                  </a:lnTo>
                  <a:lnTo>
                    <a:pt x="6" y="108"/>
                  </a:lnTo>
                  <a:lnTo>
                    <a:pt x="30" y="78"/>
                  </a:lnTo>
                  <a:lnTo>
                    <a:pt x="6" y="54"/>
                  </a:lnTo>
                  <a:lnTo>
                    <a:pt x="0" y="30"/>
                  </a:lnTo>
                  <a:lnTo>
                    <a:pt x="18" y="0"/>
                  </a:lnTo>
                  <a:lnTo>
                    <a:pt x="60" y="24"/>
                  </a:lnTo>
                  <a:lnTo>
                    <a:pt x="60" y="3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05" name="Freeform 455"/>
            <p:cNvSpPr>
              <a:spLocks/>
            </p:cNvSpPr>
            <p:nvPr/>
          </p:nvSpPr>
          <p:spPr bwMode="auto">
            <a:xfrm>
              <a:off x="726" y="2340"/>
              <a:ext cx="360" cy="366"/>
            </a:xfrm>
            <a:custGeom>
              <a:avLst/>
              <a:gdLst>
                <a:gd name="T0" fmla="*/ 354 w 360"/>
                <a:gd name="T1" fmla="*/ 66 h 366"/>
                <a:gd name="T2" fmla="*/ 330 w 360"/>
                <a:gd name="T3" fmla="*/ 354 h 366"/>
                <a:gd name="T4" fmla="*/ 138 w 360"/>
                <a:gd name="T5" fmla="*/ 336 h 366"/>
                <a:gd name="T6" fmla="*/ 144 w 360"/>
                <a:gd name="T7" fmla="*/ 348 h 366"/>
                <a:gd name="T8" fmla="*/ 54 w 360"/>
                <a:gd name="T9" fmla="*/ 336 h 366"/>
                <a:gd name="T10" fmla="*/ 48 w 360"/>
                <a:gd name="T11" fmla="*/ 366 h 366"/>
                <a:gd name="T12" fmla="*/ 0 w 360"/>
                <a:gd name="T13" fmla="*/ 360 h 366"/>
                <a:gd name="T14" fmla="*/ 12 w 360"/>
                <a:gd name="T15" fmla="*/ 288 h 366"/>
                <a:gd name="T16" fmla="*/ 54 w 360"/>
                <a:gd name="T17" fmla="*/ 0 h 366"/>
                <a:gd name="T18" fmla="*/ 360 w 360"/>
                <a:gd name="T19" fmla="*/ 30 h 366"/>
                <a:gd name="T20" fmla="*/ 354 w 360"/>
                <a:gd name="T21" fmla="*/ 66 h 3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0"/>
                <a:gd name="T34" fmla="*/ 0 h 366"/>
                <a:gd name="T35" fmla="*/ 360 w 360"/>
                <a:gd name="T36" fmla="*/ 366 h 3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0" h="366">
                  <a:moveTo>
                    <a:pt x="354" y="66"/>
                  </a:moveTo>
                  <a:lnTo>
                    <a:pt x="330" y="354"/>
                  </a:lnTo>
                  <a:lnTo>
                    <a:pt x="138" y="336"/>
                  </a:lnTo>
                  <a:lnTo>
                    <a:pt x="144" y="348"/>
                  </a:lnTo>
                  <a:lnTo>
                    <a:pt x="54" y="336"/>
                  </a:lnTo>
                  <a:lnTo>
                    <a:pt x="48" y="366"/>
                  </a:lnTo>
                  <a:lnTo>
                    <a:pt x="0" y="360"/>
                  </a:lnTo>
                  <a:lnTo>
                    <a:pt x="12" y="288"/>
                  </a:lnTo>
                  <a:lnTo>
                    <a:pt x="54" y="0"/>
                  </a:lnTo>
                  <a:lnTo>
                    <a:pt x="360" y="30"/>
                  </a:lnTo>
                  <a:lnTo>
                    <a:pt x="354" y="66"/>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06" name="Freeform 456"/>
            <p:cNvSpPr>
              <a:spLocks/>
            </p:cNvSpPr>
            <p:nvPr/>
          </p:nvSpPr>
          <p:spPr bwMode="auto">
            <a:xfrm>
              <a:off x="726" y="2340"/>
              <a:ext cx="360" cy="366"/>
            </a:xfrm>
            <a:custGeom>
              <a:avLst/>
              <a:gdLst>
                <a:gd name="T0" fmla="*/ 354 w 360"/>
                <a:gd name="T1" fmla="*/ 66 h 366"/>
                <a:gd name="T2" fmla="*/ 330 w 360"/>
                <a:gd name="T3" fmla="*/ 354 h 366"/>
                <a:gd name="T4" fmla="*/ 138 w 360"/>
                <a:gd name="T5" fmla="*/ 336 h 366"/>
                <a:gd name="T6" fmla="*/ 144 w 360"/>
                <a:gd name="T7" fmla="*/ 348 h 366"/>
                <a:gd name="T8" fmla="*/ 54 w 360"/>
                <a:gd name="T9" fmla="*/ 336 h 366"/>
                <a:gd name="T10" fmla="*/ 48 w 360"/>
                <a:gd name="T11" fmla="*/ 366 h 366"/>
                <a:gd name="T12" fmla="*/ 0 w 360"/>
                <a:gd name="T13" fmla="*/ 360 h 366"/>
                <a:gd name="T14" fmla="*/ 12 w 360"/>
                <a:gd name="T15" fmla="*/ 288 h 366"/>
                <a:gd name="T16" fmla="*/ 54 w 360"/>
                <a:gd name="T17" fmla="*/ 0 h 366"/>
                <a:gd name="T18" fmla="*/ 360 w 360"/>
                <a:gd name="T19" fmla="*/ 30 h 366"/>
                <a:gd name="T20" fmla="*/ 354 w 360"/>
                <a:gd name="T21" fmla="*/ 66 h 366"/>
                <a:gd name="T22" fmla="*/ 354 w 360"/>
                <a:gd name="T23" fmla="*/ 72 h 3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0"/>
                <a:gd name="T37" fmla="*/ 0 h 366"/>
                <a:gd name="T38" fmla="*/ 360 w 360"/>
                <a:gd name="T39" fmla="*/ 366 h 36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0" h="366">
                  <a:moveTo>
                    <a:pt x="354" y="66"/>
                  </a:moveTo>
                  <a:lnTo>
                    <a:pt x="330" y="354"/>
                  </a:lnTo>
                  <a:lnTo>
                    <a:pt x="138" y="336"/>
                  </a:lnTo>
                  <a:lnTo>
                    <a:pt x="144" y="348"/>
                  </a:lnTo>
                  <a:lnTo>
                    <a:pt x="54" y="336"/>
                  </a:lnTo>
                  <a:lnTo>
                    <a:pt x="48" y="366"/>
                  </a:lnTo>
                  <a:lnTo>
                    <a:pt x="0" y="360"/>
                  </a:lnTo>
                  <a:lnTo>
                    <a:pt x="12" y="288"/>
                  </a:lnTo>
                  <a:lnTo>
                    <a:pt x="54" y="0"/>
                  </a:lnTo>
                  <a:lnTo>
                    <a:pt x="360" y="30"/>
                  </a:lnTo>
                  <a:lnTo>
                    <a:pt x="354" y="66"/>
                  </a:lnTo>
                  <a:lnTo>
                    <a:pt x="354" y="7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07" name="Freeform 457"/>
            <p:cNvSpPr>
              <a:spLocks/>
            </p:cNvSpPr>
            <p:nvPr/>
          </p:nvSpPr>
          <p:spPr bwMode="auto">
            <a:xfrm>
              <a:off x="2202" y="1752"/>
              <a:ext cx="306" cy="264"/>
            </a:xfrm>
            <a:custGeom>
              <a:avLst/>
              <a:gdLst>
                <a:gd name="T0" fmla="*/ 294 w 306"/>
                <a:gd name="T1" fmla="*/ 138 h 264"/>
                <a:gd name="T2" fmla="*/ 294 w 306"/>
                <a:gd name="T3" fmla="*/ 186 h 264"/>
                <a:gd name="T4" fmla="*/ 306 w 306"/>
                <a:gd name="T5" fmla="*/ 240 h 264"/>
                <a:gd name="T6" fmla="*/ 306 w 306"/>
                <a:gd name="T7" fmla="*/ 252 h 264"/>
                <a:gd name="T8" fmla="*/ 300 w 306"/>
                <a:gd name="T9" fmla="*/ 264 h 264"/>
                <a:gd name="T10" fmla="*/ 294 w 306"/>
                <a:gd name="T11" fmla="*/ 264 h 264"/>
                <a:gd name="T12" fmla="*/ 252 w 306"/>
                <a:gd name="T13" fmla="*/ 240 h 264"/>
                <a:gd name="T14" fmla="*/ 234 w 306"/>
                <a:gd name="T15" fmla="*/ 234 h 264"/>
                <a:gd name="T16" fmla="*/ 210 w 306"/>
                <a:gd name="T17" fmla="*/ 210 h 264"/>
                <a:gd name="T18" fmla="*/ 6 w 306"/>
                <a:gd name="T19" fmla="*/ 246 h 264"/>
                <a:gd name="T20" fmla="*/ 0 w 306"/>
                <a:gd name="T21" fmla="*/ 234 h 264"/>
                <a:gd name="T22" fmla="*/ 36 w 306"/>
                <a:gd name="T23" fmla="*/ 192 h 264"/>
                <a:gd name="T24" fmla="*/ 24 w 306"/>
                <a:gd name="T25" fmla="*/ 162 h 264"/>
                <a:gd name="T26" fmla="*/ 66 w 306"/>
                <a:gd name="T27" fmla="*/ 150 h 264"/>
                <a:gd name="T28" fmla="*/ 96 w 306"/>
                <a:gd name="T29" fmla="*/ 150 h 264"/>
                <a:gd name="T30" fmla="*/ 132 w 306"/>
                <a:gd name="T31" fmla="*/ 138 h 264"/>
                <a:gd name="T32" fmla="*/ 150 w 306"/>
                <a:gd name="T33" fmla="*/ 120 h 264"/>
                <a:gd name="T34" fmla="*/ 144 w 306"/>
                <a:gd name="T35" fmla="*/ 102 h 264"/>
                <a:gd name="T36" fmla="*/ 150 w 306"/>
                <a:gd name="T37" fmla="*/ 90 h 264"/>
                <a:gd name="T38" fmla="*/ 144 w 306"/>
                <a:gd name="T39" fmla="*/ 96 h 264"/>
                <a:gd name="T40" fmla="*/ 138 w 306"/>
                <a:gd name="T41" fmla="*/ 84 h 264"/>
                <a:gd name="T42" fmla="*/ 174 w 306"/>
                <a:gd name="T43" fmla="*/ 30 h 264"/>
                <a:gd name="T44" fmla="*/ 192 w 306"/>
                <a:gd name="T45" fmla="*/ 12 h 264"/>
                <a:gd name="T46" fmla="*/ 258 w 306"/>
                <a:gd name="T47" fmla="*/ 0 h 264"/>
                <a:gd name="T48" fmla="*/ 270 w 306"/>
                <a:gd name="T49" fmla="*/ 60 h 264"/>
                <a:gd name="T50" fmla="*/ 276 w 306"/>
                <a:gd name="T51" fmla="*/ 90 h 264"/>
                <a:gd name="T52" fmla="*/ 282 w 306"/>
                <a:gd name="T53" fmla="*/ 90 h 264"/>
                <a:gd name="T54" fmla="*/ 294 w 306"/>
                <a:gd name="T55" fmla="*/ 138 h 26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06"/>
                <a:gd name="T85" fmla="*/ 0 h 264"/>
                <a:gd name="T86" fmla="*/ 306 w 306"/>
                <a:gd name="T87" fmla="*/ 264 h 26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06" h="264">
                  <a:moveTo>
                    <a:pt x="294" y="138"/>
                  </a:moveTo>
                  <a:lnTo>
                    <a:pt x="294" y="186"/>
                  </a:lnTo>
                  <a:lnTo>
                    <a:pt x="306" y="240"/>
                  </a:lnTo>
                  <a:lnTo>
                    <a:pt x="306" y="252"/>
                  </a:lnTo>
                  <a:lnTo>
                    <a:pt x="300" y="264"/>
                  </a:lnTo>
                  <a:lnTo>
                    <a:pt x="294" y="264"/>
                  </a:lnTo>
                  <a:lnTo>
                    <a:pt x="252" y="240"/>
                  </a:lnTo>
                  <a:lnTo>
                    <a:pt x="234" y="234"/>
                  </a:lnTo>
                  <a:lnTo>
                    <a:pt x="210" y="210"/>
                  </a:lnTo>
                  <a:lnTo>
                    <a:pt x="6" y="246"/>
                  </a:lnTo>
                  <a:lnTo>
                    <a:pt x="0" y="234"/>
                  </a:lnTo>
                  <a:lnTo>
                    <a:pt x="36" y="192"/>
                  </a:lnTo>
                  <a:lnTo>
                    <a:pt x="24" y="162"/>
                  </a:lnTo>
                  <a:lnTo>
                    <a:pt x="66" y="150"/>
                  </a:lnTo>
                  <a:lnTo>
                    <a:pt x="96" y="150"/>
                  </a:lnTo>
                  <a:lnTo>
                    <a:pt x="132" y="138"/>
                  </a:lnTo>
                  <a:lnTo>
                    <a:pt x="150" y="120"/>
                  </a:lnTo>
                  <a:lnTo>
                    <a:pt x="144" y="102"/>
                  </a:lnTo>
                  <a:lnTo>
                    <a:pt x="150" y="90"/>
                  </a:lnTo>
                  <a:lnTo>
                    <a:pt x="144" y="96"/>
                  </a:lnTo>
                  <a:lnTo>
                    <a:pt x="138" y="84"/>
                  </a:lnTo>
                  <a:lnTo>
                    <a:pt x="174" y="30"/>
                  </a:lnTo>
                  <a:lnTo>
                    <a:pt x="192" y="12"/>
                  </a:lnTo>
                  <a:lnTo>
                    <a:pt x="258" y="0"/>
                  </a:lnTo>
                  <a:lnTo>
                    <a:pt x="270" y="60"/>
                  </a:lnTo>
                  <a:lnTo>
                    <a:pt x="276" y="90"/>
                  </a:lnTo>
                  <a:lnTo>
                    <a:pt x="282" y="90"/>
                  </a:lnTo>
                  <a:lnTo>
                    <a:pt x="294" y="138"/>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08" name="Freeform 458"/>
            <p:cNvSpPr>
              <a:spLocks/>
            </p:cNvSpPr>
            <p:nvPr/>
          </p:nvSpPr>
          <p:spPr bwMode="auto">
            <a:xfrm>
              <a:off x="2202" y="1752"/>
              <a:ext cx="306" cy="264"/>
            </a:xfrm>
            <a:custGeom>
              <a:avLst/>
              <a:gdLst>
                <a:gd name="T0" fmla="*/ 294 w 306"/>
                <a:gd name="T1" fmla="*/ 138 h 264"/>
                <a:gd name="T2" fmla="*/ 294 w 306"/>
                <a:gd name="T3" fmla="*/ 186 h 264"/>
                <a:gd name="T4" fmla="*/ 306 w 306"/>
                <a:gd name="T5" fmla="*/ 240 h 264"/>
                <a:gd name="T6" fmla="*/ 306 w 306"/>
                <a:gd name="T7" fmla="*/ 252 h 264"/>
                <a:gd name="T8" fmla="*/ 300 w 306"/>
                <a:gd name="T9" fmla="*/ 264 h 264"/>
                <a:gd name="T10" fmla="*/ 294 w 306"/>
                <a:gd name="T11" fmla="*/ 264 h 264"/>
                <a:gd name="T12" fmla="*/ 252 w 306"/>
                <a:gd name="T13" fmla="*/ 240 h 264"/>
                <a:gd name="T14" fmla="*/ 234 w 306"/>
                <a:gd name="T15" fmla="*/ 234 h 264"/>
                <a:gd name="T16" fmla="*/ 210 w 306"/>
                <a:gd name="T17" fmla="*/ 210 h 264"/>
                <a:gd name="T18" fmla="*/ 6 w 306"/>
                <a:gd name="T19" fmla="*/ 246 h 264"/>
                <a:gd name="T20" fmla="*/ 0 w 306"/>
                <a:gd name="T21" fmla="*/ 234 h 264"/>
                <a:gd name="T22" fmla="*/ 36 w 306"/>
                <a:gd name="T23" fmla="*/ 192 h 264"/>
                <a:gd name="T24" fmla="*/ 24 w 306"/>
                <a:gd name="T25" fmla="*/ 162 h 264"/>
                <a:gd name="T26" fmla="*/ 66 w 306"/>
                <a:gd name="T27" fmla="*/ 150 h 264"/>
                <a:gd name="T28" fmla="*/ 96 w 306"/>
                <a:gd name="T29" fmla="*/ 150 h 264"/>
                <a:gd name="T30" fmla="*/ 132 w 306"/>
                <a:gd name="T31" fmla="*/ 138 h 264"/>
                <a:gd name="T32" fmla="*/ 150 w 306"/>
                <a:gd name="T33" fmla="*/ 120 h 264"/>
                <a:gd name="T34" fmla="*/ 144 w 306"/>
                <a:gd name="T35" fmla="*/ 102 h 264"/>
                <a:gd name="T36" fmla="*/ 150 w 306"/>
                <a:gd name="T37" fmla="*/ 90 h 264"/>
                <a:gd name="T38" fmla="*/ 144 w 306"/>
                <a:gd name="T39" fmla="*/ 96 h 264"/>
                <a:gd name="T40" fmla="*/ 138 w 306"/>
                <a:gd name="T41" fmla="*/ 84 h 264"/>
                <a:gd name="T42" fmla="*/ 174 w 306"/>
                <a:gd name="T43" fmla="*/ 30 h 264"/>
                <a:gd name="T44" fmla="*/ 192 w 306"/>
                <a:gd name="T45" fmla="*/ 12 h 264"/>
                <a:gd name="T46" fmla="*/ 258 w 306"/>
                <a:gd name="T47" fmla="*/ 0 h 264"/>
                <a:gd name="T48" fmla="*/ 270 w 306"/>
                <a:gd name="T49" fmla="*/ 60 h 264"/>
                <a:gd name="T50" fmla="*/ 276 w 306"/>
                <a:gd name="T51" fmla="*/ 90 h 264"/>
                <a:gd name="T52" fmla="*/ 282 w 306"/>
                <a:gd name="T53" fmla="*/ 90 h 264"/>
                <a:gd name="T54" fmla="*/ 294 w 306"/>
                <a:gd name="T55" fmla="*/ 138 h 264"/>
                <a:gd name="T56" fmla="*/ 294 w 306"/>
                <a:gd name="T57" fmla="*/ 144 h 26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6"/>
                <a:gd name="T88" fmla="*/ 0 h 264"/>
                <a:gd name="T89" fmla="*/ 306 w 306"/>
                <a:gd name="T90" fmla="*/ 264 h 26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6" h="264">
                  <a:moveTo>
                    <a:pt x="294" y="138"/>
                  </a:moveTo>
                  <a:lnTo>
                    <a:pt x="294" y="186"/>
                  </a:lnTo>
                  <a:lnTo>
                    <a:pt x="306" y="240"/>
                  </a:lnTo>
                  <a:lnTo>
                    <a:pt x="306" y="252"/>
                  </a:lnTo>
                  <a:lnTo>
                    <a:pt x="300" y="264"/>
                  </a:lnTo>
                  <a:lnTo>
                    <a:pt x="294" y="264"/>
                  </a:lnTo>
                  <a:lnTo>
                    <a:pt x="252" y="240"/>
                  </a:lnTo>
                  <a:lnTo>
                    <a:pt x="234" y="234"/>
                  </a:lnTo>
                  <a:lnTo>
                    <a:pt x="210" y="210"/>
                  </a:lnTo>
                  <a:lnTo>
                    <a:pt x="6" y="246"/>
                  </a:lnTo>
                  <a:lnTo>
                    <a:pt x="0" y="234"/>
                  </a:lnTo>
                  <a:lnTo>
                    <a:pt x="36" y="192"/>
                  </a:lnTo>
                  <a:lnTo>
                    <a:pt x="24" y="162"/>
                  </a:lnTo>
                  <a:lnTo>
                    <a:pt x="66" y="150"/>
                  </a:lnTo>
                  <a:lnTo>
                    <a:pt x="96" y="150"/>
                  </a:lnTo>
                  <a:lnTo>
                    <a:pt x="132" y="138"/>
                  </a:lnTo>
                  <a:lnTo>
                    <a:pt x="150" y="120"/>
                  </a:lnTo>
                  <a:lnTo>
                    <a:pt x="144" y="102"/>
                  </a:lnTo>
                  <a:lnTo>
                    <a:pt x="150" y="90"/>
                  </a:lnTo>
                  <a:lnTo>
                    <a:pt x="144" y="96"/>
                  </a:lnTo>
                  <a:lnTo>
                    <a:pt x="138" y="84"/>
                  </a:lnTo>
                  <a:lnTo>
                    <a:pt x="174" y="30"/>
                  </a:lnTo>
                  <a:lnTo>
                    <a:pt x="192" y="12"/>
                  </a:lnTo>
                  <a:lnTo>
                    <a:pt x="258" y="0"/>
                  </a:lnTo>
                  <a:lnTo>
                    <a:pt x="270" y="60"/>
                  </a:lnTo>
                  <a:lnTo>
                    <a:pt x="276" y="90"/>
                  </a:lnTo>
                  <a:lnTo>
                    <a:pt x="282" y="90"/>
                  </a:lnTo>
                  <a:lnTo>
                    <a:pt x="294" y="138"/>
                  </a:lnTo>
                  <a:lnTo>
                    <a:pt x="294" y="14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09" name="Freeform 459"/>
            <p:cNvSpPr>
              <a:spLocks/>
            </p:cNvSpPr>
            <p:nvPr/>
          </p:nvSpPr>
          <p:spPr bwMode="auto">
            <a:xfrm>
              <a:off x="2460" y="2310"/>
              <a:ext cx="30" cy="42"/>
            </a:xfrm>
            <a:custGeom>
              <a:avLst/>
              <a:gdLst>
                <a:gd name="T0" fmla="*/ 0 w 30"/>
                <a:gd name="T1" fmla="*/ 0 h 42"/>
                <a:gd name="T2" fmla="*/ 30 w 30"/>
                <a:gd name="T3" fmla="*/ 42 h 42"/>
                <a:gd name="T4" fmla="*/ 0 w 30"/>
                <a:gd name="T5" fmla="*/ 0 h 42"/>
                <a:gd name="T6" fmla="*/ 0 w 30"/>
                <a:gd name="T7" fmla="*/ 6 h 42"/>
                <a:gd name="T8" fmla="*/ 0 60000 65536"/>
                <a:gd name="T9" fmla="*/ 0 60000 65536"/>
                <a:gd name="T10" fmla="*/ 0 60000 65536"/>
                <a:gd name="T11" fmla="*/ 0 60000 65536"/>
                <a:gd name="T12" fmla="*/ 0 w 30"/>
                <a:gd name="T13" fmla="*/ 0 h 42"/>
                <a:gd name="T14" fmla="*/ 30 w 30"/>
                <a:gd name="T15" fmla="*/ 42 h 42"/>
              </a:gdLst>
              <a:ahLst/>
              <a:cxnLst>
                <a:cxn ang="T8">
                  <a:pos x="T0" y="T1"/>
                </a:cxn>
                <a:cxn ang="T9">
                  <a:pos x="T2" y="T3"/>
                </a:cxn>
                <a:cxn ang="T10">
                  <a:pos x="T4" y="T5"/>
                </a:cxn>
                <a:cxn ang="T11">
                  <a:pos x="T6" y="T7"/>
                </a:cxn>
              </a:cxnLst>
              <a:rect l="T12" t="T13" r="T14" b="T15"/>
              <a:pathLst>
                <a:path w="30" h="42">
                  <a:moveTo>
                    <a:pt x="0" y="0"/>
                  </a:moveTo>
                  <a:lnTo>
                    <a:pt x="30" y="42"/>
                  </a:lnTo>
                  <a:lnTo>
                    <a:pt x="0" y="0"/>
                  </a:lnTo>
                  <a:lnTo>
                    <a:pt x="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10" name="Freeform 460"/>
            <p:cNvSpPr>
              <a:spLocks/>
            </p:cNvSpPr>
            <p:nvPr/>
          </p:nvSpPr>
          <p:spPr bwMode="auto">
            <a:xfrm>
              <a:off x="2046" y="2310"/>
              <a:ext cx="438" cy="192"/>
            </a:xfrm>
            <a:custGeom>
              <a:avLst/>
              <a:gdLst>
                <a:gd name="T0" fmla="*/ 438 w 438"/>
                <a:gd name="T1" fmla="*/ 54 h 192"/>
                <a:gd name="T2" fmla="*/ 420 w 438"/>
                <a:gd name="T3" fmla="*/ 78 h 192"/>
                <a:gd name="T4" fmla="*/ 402 w 438"/>
                <a:gd name="T5" fmla="*/ 78 h 192"/>
                <a:gd name="T6" fmla="*/ 396 w 438"/>
                <a:gd name="T7" fmla="*/ 66 h 192"/>
                <a:gd name="T8" fmla="*/ 390 w 438"/>
                <a:gd name="T9" fmla="*/ 72 h 192"/>
                <a:gd name="T10" fmla="*/ 396 w 438"/>
                <a:gd name="T11" fmla="*/ 78 h 192"/>
                <a:gd name="T12" fmla="*/ 372 w 438"/>
                <a:gd name="T13" fmla="*/ 78 h 192"/>
                <a:gd name="T14" fmla="*/ 402 w 438"/>
                <a:gd name="T15" fmla="*/ 84 h 192"/>
                <a:gd name="T16" fmla="*/ 390 w 438"/>
                <a:gd name="T17" fmla="*/ 108 h 192"/>
                <a:gd name="T18" fmla="*/ 372 w 438"/>
                <a:gd name="T19" fmla="*/ 102 h 192"/>
                <a:gd name="T20" fmla="*/ 390 w 438"/>
                <a:gd name="T21" fmla="*/ 108 h 192"/>
                <a:gd name="T22" fmla="*/ 408 w 438"/>
                <a:gd name="T23" fmla="*/ 96 h 192"/>
                <a:gd name="T24" fmla="*/ 414 w 438"/>
                <a:gd name="T25" fmla="*/ 108 h 192"/>
                <a:gd name="T26" fmla="*/ 408 w 438"/>
                <a:gd name="T27" fmla="*/ 120 h 192"/>
                <a:gd name="T28" fmla="*/ 396 w 438"/>
                <a:gd name="T29" fmla="*/ 114 h 192"/>
                <a:gd name="T30" fmla="*/ 378 w 438"/>
                <a:gd name="T31" fmla="*/ 126 h 192"/>
                <a:gd name="T32" fmla="*/ 372 w 438"/>
                <a:gd name="T33" fmla="*/ 126 h 192"/>
                <a:gd name="T34" fmla="*/ 372 w 438"/>
                <a:gd name="T35" fmla="*/ 138 h 192"/>
                <a:gd name="T36" fmla="*/ 360 w 438"/>
                <a:gd name="T37" fmla="*/ 126 h 192"/>
                <a:gd name="T38" fmla="*/ 366 w 438"/>
                <a:gd name="T39" fmla="*/ 144 h 192"/>
                <a:gd name="T40" fmla="*/ 348 w 438"/>
                <a:gd name="T41" fmla="*/ 162 h 192"/>
                <a:gd name="T42" fmla="*/ 348 w 438"/>
                <a:gd name="T43" fmla="*/ 180 h 192"/>
                <a:gd name="T44" fmla="*/ 342 w 438"/>
                <a:gd name="T45" fmla="*/ 174 h 192"/>
                <a:gd name="T46" fmla="*/ 336 w 438"/>
                <a:gd name="T47" fmla="*/ 186 h 192"/>
                <a:gd name="T48" fmla="*/ 312 w 438"/>
                <a:gd name="T49" fmla="*/ 192 h 192"/>
                <a:gd name="T50" fmla="*/ 306 w 438"/>
                <a:gd name="T51" fmla="*/ 192 h 192"/>
                <a:gd name="T52" fmla="*/ 246 w 438"/>
                <a:gd name="T53" fmla="*/ 144 h 192"/>
                <a:gd name="T54" fmla="*/ 186 w 438"/>
                <a:gd name="T55" fmla="*/ 156 h 192"/>
                <a:gd name="T56" fmla="*/ 168 w 438"/>
                <a:gd name="T57" fmla="*/ 132 h 192"/>
                <a:gd name="T58" fmla="*/ 102 w 438"/>
                <a:gd name="T59" fmla="*/ 144 h 192"/>
                <a:gd name="T60" fmla="*/ 66 w 438"/>
                <a:gd name="T61" fmla="*/ 162 h 192"/>
                <a:gd name="T62" fmla="*/ 0 w 438"/>
                <a:gd name="T63" fmla="*/ 168 h 192"/>
                <a:gd name="T64" fmla="*/ 0 w 438"/>
                <a:gd name="T65" fmla="*/ 150 h 192"/>
                <a:gd name="T66" fmla="*/ 18 w 438"/>
                <a:gd name="T67" fmla="*/ 150 h 192"/>
                <a:gd name="T68" fmla="*/ 24 w 438"/>
                <a:gd name="T69" fmla="*/ 132 h 192"/>
                <a:gd name="T70" fmla="*/ 66 w 438"/>
                <a:gd name="T71" fmla="*/ 108 h 192"/>
                <a:gd name="T72" fmla="*/ 78 w 438"/>
                <a:gd name="T73" fmla="*/ 90 h 192"/>
                <a:gd name="T74" fmla="*/ 84 w 438"/>
                <a:gd name="T75" fmla="*/ 96 h 192"/>
                <a:gd name="T76" fmla="*/ 114 w 438"/>
                <a:gd name="T77" fmla="*/ 78 h 192"/>
                <a:gd name="T78" fmla="*/ 126 w 438"/>
                <a:gd name="T79" fmla="*/ 66 h 192"/>
                <a:gd name="T80" fmla="*/ 126 w 438"/>
                <a:gd name="T81" fmla="*/ 48 h 192"/>
                <a:gd name="T82" fmla="*/ 408 w 438"/>
                <a:gd name="T83" fmla="*/ 0 h 192"/>
                <a:gd name="T84" fmla="*/ 426 w 438"/>
                <a:gd name="T85" fmla="*/ 24 h 192"/>
                <a:gd name="T86" fmla="*/ 414 w 438"/>
                <a:gd name="T87" fmla="*/ 12 h 192"/>
                <a:gd name="T88" fmla="*/ 420 w 438"/>
                <a:gd name="T89" fmla="*/ 24 h 192"/>
                <a:gd name="T90" fmla="*/ 408 w 438"/>
                <a:gd name="T91" fmla="*/ 18 h 192"/>
                <a:gd name="T92" fmla="*/ 414 w 438"/>
                <a:gd name="T93" fmla="*/ 24 h 192"/>
                <a:gd name="T94" fmla="*/ 402 w 438"/>
                <a:gd name="T95" fmla="*/ 24 h 192"/>
                <a:gd name="T96" fmla="*/ 402 w 438"/>
                <a:gd name="T97" fmla="*/ 30 h 192"/>
                <a:gd name="T98" fmla="*/ 396 w 438"/>
                <a:gd name="T99" fmla="*/ 30 h 192"/>
                <a:gd name="T100" fmla="*/ 396 w 438"/>
                <a:gd name="T101" fmla="*/ 36 h 192"/>
                <a:gd name="T102" fmla="*/ 384 w 438"/>
                <a:gd name="T103" fmla="*/ 36 h 192"/>
                <a:gd name="T104" fmla="*/ 372 w 438"/>
                <a:gd name="T105" fmla="*/ 18 h 192"/>
                <a:gd name="T106" fmla="*/ 384 w 438"/>
                <a:gd name="T107" fmla="*/ 48 h 192"/>
                <a:gd name="T108" fmla="*/ 414 w 438"/>
                <a:gd name="T109" fmla="*/ 36 h 192"/>
                <a:gd name="T110" fmla="*/ 414 w 438"/>
                <a:gd name="T111" fmla="*/ 54 h 192"/>
                <a:gd name="T112" fmla="*/ 420 w 438"/>
                <a:gd name="T113" fmla="*/ 54 h 192"/>
                <a:gd name="T114" fmla="*/ 426 w 438"/>
                <a:gd name="T115" fmla="*/ 36 h 192"/>
                <a:gd name="T116" fmla="*/ 438 w 438"/>
                <a:gd name="T117" fmla="*/ 54 h 19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38"/>
                <a:gd name="T178" fmla="*/ 0 h 192"/>
                <a:gd name="T179" fmla="*/ 438 w 438"/>
                <a:gd name="T180" fmla="*/ 192 h 19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38" h="192">
                  <a:moveTo>
                    <a:pt x="438" y="54"/>
                  </a:moveTo>
                  <a:lnTo>
                    <a:pt x="420" y="78"/>
                  </a:lnTo>
                  <a:lnTo>
                    <a:pt x="402" y="78"/>
                  </a:lnTo>
                  <a:lnTo>
                    <a:pt x="396" y="66"/>
                  </a:lnTo>
                  <a:lnTo>
                    <a:pt x="390" y="72"/>
                  </a:lnTo>
                  <a:lnTo>
                    <a:pt x="396" y="78"/>
                  </a:lnTo>
                  <a:lnTo>
                    <a:pt x="372" y="78"/>
                  </a:lnTo>
                  <a:lnTo>
                    <a:pt x="402" y="84"/>
                  </a:lnTo>
                  <a:lnTo>
                    <a:pt x="390" y="108"/>
                  </a:lnTo>
                  <a:lnTo>
                    <a:pt x="372" y="102"/>
                  </a:lnTo>
                  <a:lnTo>
                    <a:pt x="390" y="108"/>
                  </a:lnTo>
                  <a:lnTo>
                    <a:pt x="408" y="96"/>
                  </a:lnTo>
                  <a:lnTo>
                    <a:pt x="414" y="108"/>
                  </a:lnTo>
                  <a:lnTo>
                    <a:pt x="408" y="120"/>
                  </a:lnTo>
                  <a:lnTo>
                    <a:pt x="396" y="114"/>
                  </a:lnTo>
                  <a:lnTo>
                    <a:pt x="378" y="126"/>
                  </a:lnTo>
                  <a:lnTo>
                    <a:pt x="372" y="126"/>
                  </a:lnTo>
                  <a:lnTo>
                    <a:pt x="372" y="138"/>
                  </a:lnTo>
                  <a:lnTo>
                    <a:pt x="360" y="126"/>
                  </a:lnTo>
                  <a:lnTo>
                    <a:pt x="366" y="144"/>
                  </a:lnTo>
                  <a:lnTo>
                    <a:pt x="348" y="162"/>
                  </a:lnTo>
                  <a:lnTo>
                    <a:pt x="348" y="180"/>
                  </a:lnTo>
                  <a:lnTo>
                    <a:pt x="342" y="174"/>
                  </a:lnTo>
                  <a:lnTo>
                    <a:pt x="336" y="186"/>
                  </a:lnTo>
                  <a:lnTo>
                    <a:pt x="312" y="192"/>
                  </a:lnTo>
                  <a:lnTo>
                    <a:pt x="306" y="192"/>
                  </a:lnTo>
                  <a:lnTo>
                    <a:pt x="246" y="144"/>
                  </a:lnTo>
                  <a:lnTo>
                    <a:pt x="186" y="156"/>
                  </a:lnTo>
                  <a:lnTo>
                    <a:pt x="168" y="132"/>
                  </a:lnTo>
                  <a:lnTo>
                    <a:pt x="102" y="144"/>
                  </a:lnTo>
                  <a:lnTo>
                    <a:pt x="66" y="162"/>
                  </a:lnTo>
                  <a:lnTo>
                    <a:pt x="0" y="168"/>
                  </a:lnTo>
                  <a:lnTo>
                    <a:pt x="0" y="150"/>
                  </a:lnTo>
                  <a:lnTo>
                    <a:pt x="18" y="150"/>
                  </a:lnTo>
                  <a:lnTo>
                    <a:pt x="24" y="132"/>
                  </a:lnTo>
                  <a:lnTo>
                    <a:pt x="66" y="108"/>
                  </a:lnTo>
                  <a:lnTo>
                    <a:pt x="78" y="90"/>
                  </a:lnTo>
                  <a:lnTo>
                    <a:pt x="84" y="96"/>
                  </a:lnTo>
                  <a:lnTo>
                    <a:pt x="114" y="78"/>
                  </a:lnTo>
                  <a:lnTo>
                    <a:pt x="126" y="66"/>
                  </a:lnTo>
                  <a:lnTo>
                    <a:pt x="126" y="48"/>
                  </a:lnTo>
                  <a:lnTo>
                    <a:pt x="408" y="0"/>
                  </a:lnTo>
                  <a:lnTo>
                    <a:pt x="426" y="24"/>
                  </a:lnTo>
                  <a:lnTo>
                    <a:pt x="414" y="12"/>
                  </a:lnTo>
                  <a:lnTo>
                    <a:pt x="420" y="24"/>
                  </a:lnTo>
                  <a:lnTo>
                    <a:pt x="408" y="18"/>
                  </a:lnTo>
                  <a:lnTo>
                    <a:pt x="414" y="24"/>
                  </a:lnTo>
                  <a:lnTo>
                    <a:pt x="402" y="24"/>
                  </a:lnTo>
                  <a:lnTo>
                    <a:pt x="402" y="30"/>
                  </a:lnTo>
                  <a:lnTo>
                    <a:pt x="396" y="30"/>
                  </a:lnTo>
                  <a:lnTo>
                    <a:pt x="396" y="36"/>
                  </a:lnTo>
                  <a:lnTo>
                    <a:pt x="384" y="36"/>
                  </a:lnTo>
                  <a:lnTo>
                    <a:pt x="372" y="18"/>
                  </a:lnTo>
                  <a:lnTo>
                    <a:pt x="384" y="48"/>
                  </a:lnTo>
                  <a:lnTo>
                    <a:pt x="414" y="36"/>
                  </a:lnTo>
                  <a:lnTo>
                    <a:pt x="414" y="54"/>
                  </a:lnTo>
                  <a:lnTo>
                    <a:pt x="420" y="54"/>
                  </a:lnTo>
                  <a:lnTo>
                    <a:pt x="426" y="36"/>
                  </a:lnTo>
                  <a:lnTo>
                    <a:pt x="438" y="54"/>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11" name="Freeform 461"/>
            <p:cNvSpPr>
              <a:spLocks/>
            </p:cNvSpPr>
            <p:nvPr/>
          </p:nvSpPr>
          <p:spPr bwMode="auto">
            <a:xfrm>
              <a:off x="2046" y="2310"/>
              <a:ext cx="438" cy="192"/>
            </a:xfrm>
            <a:custGeom>
              <a:avLst/>
              <a:gdLst>
                <a:gd name="T0" fmla="*/ 438 w 438"/>
                <a:gd name="T1" fmla="*/ 54 h 192"/>
                <a:gd name="T2" fmla="*/ 420 w 438"/>
                <a:gd name="T3" fmla="*/ 78 h 192"/>
                <a:gd name="T4" fmla="*/ 402 w 438"/>
                <a:gd name="T5" fmla="*/ 78 h 192"/>
                <a:gd name="T6" fmla="*/ 396 w 438"/>
                <a:gd name="T7" fmla="*/ 66 h 192"/>
                <a:gd name="T8" fmla="*/ 390 w 438"/>
                <a:gd name="T9" fmla="*/ 72 h 192"/>
                <a:gd name="T10" fmla="*/ 396 w 438"/>
                <a:gd name="T11" fmla="*/ 78 h 192"/>
                <a:gd name="T12" fmla="*/ 372 w 438"/>
                <a:gd name="T13" fmla="*/ 78 h 192"/>
                <a:gd name="T14" fmla="*/ 402 w 438"/>
                <a:gd name="T15" fmla="*/ 84 h 192"/>
                <a:gd name="T16" fmla="*/ 390 w 438"/>
                <a:gd name="T17" fmla="*/ 108 h 192"/>
                <a:gd name="T18" fmla="*/ 372 w 438"/>
                <a:gd name="T19" fmla="*/ 102 h 192"/>
                <a:gd name="T20" fmla="*/ 390 w 438"/>
                <a:gd name="T21" fmla="*/ 108 h 192"/>
                <a:gd name="T22" fmla="*/ 408 w 438"/>
                <a:gd name="T23" fmla="*/ 96 h 192"/>
                <a:gd name="T24" fmla="*/ 414 w 438"/>
                <a:gd name="T25" fmla="*/ 108 h 192"/>
                <a:gd name="T26" fmla="*/ 408 w 438"/>
                <a:gd name="T27" fmla="*/ 120 h 192"/>
                <a:gd name="T28" fmla="*/ 396 w 438"/>
                <a:gd name="T29" fmla="*/ 114 h 192"/>
                <a:gd name="T30" fmla="*/ 378 w 438"/>
                <a:gd name="T31" fmla="*/ 126 h 192"/>
                <a:gd name="T32" fmla="*/ 372 w 438"/>
                <a:gd name="T33" fmla="*/ 126 h 192"/>
                <a:gd name="T34" fmla="*/ 372 w 438"/>
                <a:gd name="T35" fmla="*/ 138 h 192"/>
                <a:gd name="T36" fmla="*/ 360 w 438"/>
                <a:gd name="T37" fmla="*/ 126 h 192"/>
                <a:gd name="T38" fmla="*/ 366 w 438"/>
                <a:gd name="T39" fmla="*/ 144 h 192"/>
                <a:gd name="T40" fmla="*/ 348 w 438"/>
                <a:gd name="T41" fmla="*/ 162 h 192"/>
                <a:gd name="T42" fmla="*/ 348 w 438"/>
                <a:gd name="T43" fmla="*/ 180 h 192"/>
                <a:gd name="T44" fmla="*/ 342 w 438"/>
                <a:gd name="T45" fmla="*/ 174 h 192"/>
                <a:gd name="T46" fmla="*/ 336 w 438"/>
                <a:gd name="T47" fmla="*/ 186 h 192"/>
                <a:gd name="T48" fmla="*/ 312 w 438"/>
                <a:gd name="T49" fmla="*/ 192 h 192"/>
                <a:gd name="T50" fmla="*/ 306 w 438"/>
                <a:gd name="T51" fmla="*/ 192 h 192"/>
                <a:gd name="T52" fmla="*/ 246 w 438"/>
                <a:gd name="T53" fmla="*/ 144 h 192"/>
                <a:gd name="T54" fmla="*/ 186 w 438"/>
                <a:gd name="T55" fmla="*/ 156 h 192"/>
                <a:gd name="T56" fmla="*/ 168 w 438"/>
                <a:gd name="T57" fmla="*/ 132 h 192"/>
                <a:gd name="T58" fmla="*/ 102 w 438"/>
                <a:gd name="T59" fmla="*/ 144 h 192"/>
                <a:gd name="T60" fmla="*/ 66 w 438"/>
                <a:gd name="T61" fmla="*/ 162 h 192"/>
                <a:gd name="T62" fmla="*/ 0 w 438"/>
                <a:gd name="T63" fmla="*/ 168 h 192"/>
                <a:gd name="T64" fmla="*/ 0 w 438"/>
                <a:gd name="T65" fmla="*/ 150 h 192"/>
                <a:gd name="T66" fmla="*/ 18 w 438"/>
                <a:gd name="T67" fmla="*/ 150 h 192"/>
                <a:gd name="T68" fmla="*/ 24 w 438"/>
                <a:gd name="T69" fmla="*/ 132 h 192"/>
                <a:gd name="T70" fmla="*/ 66 w 438"/>
                <a:gd name="T71" fmla="*/ 108 h 192"/>
                <a:gd name="T72" fmla="*/ 78 w 438"/>
                <a:gd name="T73" fmla="*/ 90 h 192"/>
                <a:gd name="T74" fmla="*/ 84 w 438"/>
                <a:gd name="T75" fmla="*/ 96 h 192"/>
                <a:gd name="T76" fmla="*/ 114 w 438"/>
                <a:gd name="T77" fmla="*/ 78 h 192"/>
                <a:gd name="T78" fmla="*/ 126 w 438"/>
                <a:gd name="T79" fmla="*/ 66 h 192"/>
                <a:gd name="T80" fmla="*/ 126 w 438"/>
                <a:gd name="T81" fmla="*/ 48 h 192"/>
                <a:gd name="T82" fmla="*/ 408 w 438"/>
                <a:gd name="T83" fmla="*/ 0 h 192"/>
                <a:gd name="T84" fmla="*/ 426 w 438"/>
                <a:gd name="T85" fmla="*/ 24 h 192"/>
                <a:gd name="T86" fmla="*/ 414 w 438"/>
                <a:gd name="T87" fmla="*/ 12 h 192"/>
                <a:gd name="T88" fmla="*/ 420 w 438"/>
                <a:gd name="T89" fmla="*/ 24 h 192"/>
                <a:gd name="T90" fmla="*/ 408 w 438"/>
                <a:gd name="T91" fmla="*/ 18 h 192"/>
                <a:gd name="T92" fmla="*/ 414 w 438"/>
                <a:gd name="T93" fmla="*/ 24 h 192"/>
                <a:gd name="T94" fmla="*/ 402 w 438"/>
                <a:gd name="T95" fmla="*/ 24 h 192"/>
                <a:gd name="T96" fmla="*/ 402 w 438"/>
                <a:gd name="T97" fmla="*/ 30 h 192"/>
                <a:gd name="T98" fmla="*/ 396 w 438"/>
                <a:gd name="T99" fmla="*/ 30 h 192"/>
                <a:gd name="T100" fmla="*/ 396 w 438"/>
                <a:gd name="T101" fmla="*/ 36 h 192"/>
                <a:gd name="T102" fmla="*/ 384 w 438"/>
                <a:gd name="T103" fmla="*/ 36 h 192"/>
                <a:gd name="T104" fmla="*/ 372 w 438"/>
                <a:gd name="T105" fmla="*/ 18 h 192"/>
                <a:gd name="T106" fmla="*/ 384 w 438"/>
                <a:gd name="T107" fmla="*/ 48 h 192"/>
                <a:gd name="T108" fmla="*/ 414 w 438"/>
                <a:gd name="T109" fmla="*/ 36 h 192"/>
                <a:gd name="T110" fmla="*/ 414 w 438"/>
                <a:gd name="T111" fmla="*/ 54 h 192"/>
                <a:gd name="T112" fmla="*/ 420 w 438"/>
                <a:gd name="T113" fmla="*/ 54 h 192"/>
                <a:gd name="T114" fmla="*/ 426 w 438"/>
                <a:gd name="T115" fmla="*/ 36 h 192"/>
                <a:gd name="T116" fmla="*/ 438 w 438"/>
                <a:gd name="T117" fmla="*/ 54 h 192"/>
                <a:gd name="T118" fmla="*/ 438 w 438"/>
                <a:gd name="T119" fmla="*/ 60 h 19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38"/>
                <a:gd name="T181" fmla="*/ 0 h 192"/>
                <a:gd name="T182" fmla="*/ 438 w 438"/>
                <a:gd name="T183" fmla="*/ 192 h 19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38" h="192">
                  <a:moveTo>
                    <a:pt x="438" y="54"/>
                  </a:moveTo>
                  <a:lnTo>
                    <a:pt x="420" y="78"/>
                  </a:lnTo>
                  <a:lnTo>
                    <a:pt x="402" y="78"/>
                  </a:lnTo>
                  <a:lnTo>
                    <a:pt x="396" y="66"/>
                  </a:lnTo>
                  <a:lnTo>
                    <a:pt x="390" y="72"/>
                  </a:lnTo>
                  <a:lnTo>
                    <a:pt x="396" y="78"/>
                  </a:lnTo>
                  <a:lnTo>
                    <a:pt x="372" y="78"/>
                  </a:lnTo>
                  <a:lnTo>
                    <a:pt x="402" y="84"/>
                  </a:lnTo>
                  <a:lnTo>
                    <a:pt x="390" y="108"/>
                  </a:lnTo>
                  <a:lnTo>
                    <a:pt x="372" y="102"/>
                  </a:lnTo>
                  <a:lnTo>
                    <a:pt x="390" y="108"/>
                  </a:lnTo>
                  <a:lnTo>
                    <a:pt x="408" y="96"/>
                  </a:lnTo>
                  <a:lnTo>
                    <a:pt x="414" y="108"/>
                  </a:lnTo>
                  <a:lnTo>
                    <a:pt x="408" y="120"/>
                  </a:lnTo>
                  <a:lnTo>
                    <a:pt x="396" y="114"/>
                  </a:lnTo>
                  <a:lnTo>
                    <a:pt x="378" y="126"/>
                  </a:lnTo>
                  <a:lnTo>
                    <a:pt x="372" y="126"/>
                  </a:lnTo>
                  <a:lnTo>
                    <a:pt x="372" y="138"/>
                  </a:lnTo>
                  <a:lnTo>
                    <a:pt x="360" y="126"/>
                  </a:lnTo>
                  <a:lnTo>
                    <a:pt x="366" y="144"/>
                  </a:lnTo>
                  <a:lnTo>
                    <a:pt x="348" y="162"/>
                  </a:lnTo>
                  <a:lnTo>
                    <a:pt x="348" y="180"/>
                  </a:lnTo>
                  <a:lnTo>
                    <a:pt x="342" y="174"/>
                  </a:lnTo>
                  <a:lnTo>
                    <a:pt x="336" y="186"/>
                  </a:lnTo>
                  <a:lnTo>
                    <a:pt x="312" y="192"/>
                  </a:lnTo>
                  <a:lnTo>
                    <a:pt x="306" y="192"/>
                  </a:lnTo>
                  <a:lnTo>
                    <a:pt x="246" y="144"/>
                  </a:lnTo>
                  <a:lnTo>
                    <a:pt x="186" y="156"/>
                  </a:lnTo>
                  <a:lnTo>
                    <a:pt x="168" y="132"/>
                  </a:lnTo>
                  <a:lnTo>
                    <a:pt x="102" y="144"/>
                  </a:lnTo>
                  <a:lnTo>
                    <a:pt x="66" y="162"/>
                  </a:lnTo>
                  <a:lnTo>
                    <a:pt x="0" y="168"/>
                  </a:lnTo>
                  <a:lnTo>
                    <a:pt x="0" y="150"/>
                  </a:lnTo>
                  <a:lnTo>
                    <a:pt x="18" y="150"/>
                  </a:lnTo>
                  <a:lnTo>
                    <a:pt x="24" y="132"/>
                  </a:lnTo>
                  <a:lnTo>
                    <a:pt x="66" y="108"/>
                  </a:lnTo>
                  <a:lnTo>
                    <a:pt x="78" y="90"/>
                  </a:lnTo>
                  <a:lnTo>
                    <a:pt x="84" y="96"/>
                  </a:lnTo>
                  <a:lnTo>
                    <a:pt x="114" y="78"/>
                  </a:lnTo>
                  <a:lnTo>
                    <a:pt x="126" y="66"/>
                  </a:lnTo>
                  <a:lnTo>
                    <a:pt x="126" y="48"/>
                  </a:lnTo>
                  <a:lnTo>
                    <a:pt x="408" y="0"/>
                  </a:lnTo>
                  <a:lnTo>
                    <a:pt x="426" y="24"/>
                  </a:lnTo>
                  <a:lnTo>
                    <a:pt x="414" y="12"/>
                  </a:lnTo>
                  <a:lnTo>
                    <a:pt x="420" y="24"/>
                  </a:lnTo>
                  <a:lnTo>
                    <a:pt x="408" y="18"/>
                  </a:lnTo>
                  <a:lnTo>
                    <a:pt x="414" y="24"/>
                  </a:lnTo>
                  <a:lnTo>
                    <a:pt x="402" y="24"/>
                  </a:lnTo>
                  <a:lnTo>
                    <a:pt x="402" y="30"/>
                  </a:lnTo>
                  <a:lnTo>
                    <a:pt x="396" y="30"/>
                  </a:lnTo>
                  <a:lnTo>
                    <a:pt x="396" y="36"/>
                  </a:lnTo>
                  <a:lnTo>
                    <a:pt x="384" y="36"/>
                  </a:lnTo>
                  <a:lnTo>
                    <a:pt x="372" y="18"/>
                  </a:lnTo>
                  <a:lnTo>
                    <a:pt x="384" y="48"/>
                  </a:lnTo>
                  <a:lnTo>
                    <a:pt x="414" y="36"/>
                  </a:lnTo>
                  <a:lnTo>
                    <a:pt x="414" y="54"/>
                  </a:lnTo>
                  <a:lnTo>
                    <a:pt x="420" y="54"/>
                  </a:lnTo>
                  <a:lnTo>
                    <a:pt x="426" y="36"/>
                  </a:lnTo>
                  <a:lnTo>
                    <a:pt x="438" y="54"/>
                  </a:lnTo>
                  <a:lnTo>
                    <a:pt x="438" y="6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12" name="Freeform 462"/>
            <p:cNvSpPr>
              <a:spLocks/>
            </p:cNvSpPr>
            <p:nvPr/>
          </p:nvSpPr>
          <p:spPr bwMode="auto">
            <a:xfrm>
              <a:off x="2454" y="2310"/>
              <a:ext cx="6" cy="6"/>
            </a:xfrm>
            <a:custGeom>
              <a:avLst/>
              <a:gdLst>
                <a:gd name="T0" fmla="*/ 6 w 6"/>
                <a:gd name="T1" fmla="*/ 0 h 6"/>
                <a:gd name="T2" fmla="*/ 0 w 6"/>
                <a:gd name="T3" fmla="*/ 0 h 6"/>
                <a:gd name="T4" fmla="*/ 6 w 6"/>
                <a:gd name="T5" fmla="*/ 0 h 6"/>
                <a:gd name="T6" fmla="*/ 6 w 6"/>
                <a:gd name="T7" fmla="*/ 6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0"/>
                  </a:moveTo>
                  <a:lnTo>
                    <a:pt x="0" y="0"/>
                  </a:lnTo>
                  <a:lnTo>
                    <a:pt x="6" y="0"/>
                  </a:lnTo>
                  <a:lnTo>
                    <a:pt x="6"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13" name="Freeform 463"/>
            <p:cNvSpPr>
              <a:spLocks/>
            </p:cNvSpPr>
            <p:nvPr/>
          </p:nvSpPr>
          <p:spPr bwMode="auto">
            <a:xfrm>
              <a:off x="1080" y="1602"/>
              <a:ext cx="336" cy="210"/>
            </a:xfrm>
            <a:custGeom>
              <a:avLst/>
              <a:gdLst>
                <a:gd name="T0" fmla="*/ 336 w 336"/>
                <a:gd name="T1" fmla="*/ 210 h 210"/>
                <a:gd name="T2" fmla="*/ 0 w 336"/>
                <a:gd name="T3" fmla="*/ 198 h 210"/>
                <a:gd name="T4" fmla="*/ 6 w 336"/>
                <a:gd name="T5" fmla="*/ 174 h 210"/>
                <a:gd name="T6" fmla="*/ 18 w 336"/>
                <a:gd name="T7" fmla="*/ 0 h 210"/>
                <a:gd name="T8" fmla="*/ 312 w 336"/>
                <a:gd name="T9" fmla="*/ 18 h 210"/>
                <a:gd name="T10" fmla="*/ 336 w 336"/>
                <a:gd name="T11" fmla="*/ 210 h 210"/>
                <a:gd name="T12" fmla="*/ 0 60000 65536"/>
                <a:gd name="T13" fmla="*/ 0 60000 65536"/>
                <a:gd name="T14" fmla="*/ 0 60000 65536"/>
                <a:gd name="T15" fmla="*/ 0 60000 65536"/>
                <a:gd name="T16" fmla="*/ 0 60000 65536"/>
                <a:gd name="T17" fmla="*/ 0 60000 65536"/>
                <a:gd name="T18" fmla="*/ 0 w 336"/>
                <a:gd name="T19" fmla="*/ 0 h 210"/>
                <a:gd name="T20" fmla="*/ 336 w 336"/>
                <a:gd name="T21" fmla="*/ 210 h 210"/>
              </a:gdLst>
              <a:ahLst/>
              <a:cxnLst>
                <a:cxn ang="T12">
                  <a:pos x="T0" y="T1"/>
                </a:cxn>
                <a:cxn ang="T13">
                  <a:pos x="T2" y="T3"/>
                </a:cxn>
                <a:cxn ang="T14">
                  <a:pos x="T4" y="T5"/>
                </a:cxn>
                <a:cxn ang="T15">
                  <a:pos x="T6" y="T7"/>
                </a:cxn>
                <a:cxn ang="T16">
                  <a:pos x="T8" y="T9"/>
                </a:cxn>
                <a:cxn ang="T17">
                  <a:pos x="T10" y="T11"/>
                </a:cxn>
              </a:cxnLst>
              <a:rect l="T18" t="T19" r="T20" b="T21"/>
              <a:pathLst>
                <a:path w="336" h="210">
                  <a:moveTo>
                    <a:pt x="336" y="210"/>
                  </a:moveTo>
                  <a:lnTo>
                    <a:pt x="0" y="198"/>
                  </a:lnTo>
                  <a:lnTo>
                    <a:pt x="6" y="174"/>
                  </a:lnTo>
                  <a:lnTo>
                    <a:pt x="18" y="0"/>
                  </a:lnTo>
                  <a:lnTo>
                    <a:pt x="312" y="18"/>
                  </a:lnTo>
                  <a:lnTo>
                    <a:pt x="336" y="210"/>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14" name="Freeform 464"/>
            <p:cNvSpPr>
              <a:spLocks/>
            </p:cNvSpPr>
            <p:nvPr/>
          </p:nvSpPr>
          <p:spPr bwMode="auto">
            <a:xfrm>
              <a:off x="1080" y="1602"/>
              <a:ext cx="336" cy="216"/>
            </a:xfrm>
            <a:custGeom>
              <a:avLst/>
              <a:gdLst>
                <a:gd name="T0" fmla="*/ 336 w 336"/>
                <a:gd name="T1" fmla="*/ 210 h 216"/>
                <a:gd name="T2" fmla="*/ 0 w 336"/>
                <a:gd name="T3" fmla="*/ 198 h 216"/>
                <a:gd name="T4" fmla="*/ 6 w 336"/>
                <a:gd name="T5" fmla="*/ 174 h 216"/>
                <a:gd name="T6" fmla="*/ 18 w 336"/>
                <a:gd name="T7" fmla="*/ 0 h 216"/>
                <a:gd name="T8" fmla="*/ 312 w 336"/>
                <a:gd name="T9" fmla="*/ 18 h 216"/>
                <a:gd name="T10" fmla="*/ 336 w 336"/>
                <a:gd name="T11" fmla="*/ 210 h 216"/>
                <a:gd name="T12" fmla="*/ 336 w 336"/>
                <a:gd name="T13" fmla="*/ 216 h 216"/>
                <a:gd name="T14" fmla="*/ 0 60000 65536"/>
                <a:gd name="T15" fmla="*/ 0 60000 65536"/>
                <a:gd name="T16" fmla="*/ 0 60000 65536"/>
                <a:gd name="T17" fmla="*/ 0 60000 65536"/>
                <a:gd name="T18" fmla="*/ 0 60000 65536"/>
                <a:gd name="T19" fmla="*/ 0 60000 65536"/>
                <a:gd name="T20" fmla="*/ 0 60000 65536"/>
                <a:gd name="T21" fmla="*/ 0 w 336"/>
                <a:gd name="T22" fmla="*/ 0 h 216"/>
                <a:gd name="T23" fmla="*/ 336 w 336"/>
                <a:gd name="T24" fmla="*/ 216 h 2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216">
                  <a:moveTo>
                    <a:pt x="336" y="210"/>
                  </a:moveTo>
                  <a:lnTo>
                    <a:pt x="0" y="198"/>
                  </a:lnTo>
                  <a:lnTo>
                    <a:pt x="6" y="174"/>
                  </a:lnTo>
                  <a:lnTo>
                    <a:pt x="18" y="0"/>
                  </a:lnTo>
                  <a:lnTo>
                    <a:pt x="312" y="18"/>
                  </a:lnTo>
                  <a:lnTo>
                    <a:pt x="336" y="210"/>
                  </a:lnTo>
                  <a:lnTo>
                    <a:pt x="336" y="21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15" name="Freeform 465"/>
            <p:cNvSpPr>
              <a:spLocks/>
            </p:cNvSpPr>
            <p:nvPr/>
          </p:nvSpPr>
          <p:spPr bwMode="auto">
            <a:xfrm>
              <a:off x="1974" y="2010"/>
              <a:ext cx="210" cy="240"/>
            </a:xfrm>
            <a:custGeom>
              <a:avLst/>
              <a:gdLst>
                <a:gd name="T0" fmla="*/ 210 w 210"/>
                <a:gd name="T1" fmla="*/ 84 h 240"/>
                <a:gd name="T2" fmla="*/ 204 w 210"/>
                <a:gd name="T3" fmla="*/ 90 h 240"/>
                <a:gd name="T4" fmla="*/ 210 w 210"/>
                <a:gd name="T5" fmla="*/ 102 h 240"/>
                <a:gd name="T6" fmla="*/ 204 w 210"/>
                <a:gd name="T7" fmla="*/ 150 h 240"/>
                <a:gd name="T8" fmla="*/ 168 w 210"/>
                <a:gd name="T9" fmla="*/ 180 h 240"/>
                <a:gd name="T10" fmla="*/ 168 w 210"/>
                <a:gd name="T11" fmla="*/ 198 h 240"/>
                <a:gd name="T12" fmla="*/ 156 w 210"/>
                <a:gd name="T13" fmla="*/ 198 h 240"/>
                <a:gd name="T14" fmla="*/ 150 w 210"/>
                <a:gd name="T15" fmla="*/ 222 h 240"/>
                <a:gd name="T16" fmla="*/ 132 w 210"/>
                <a:gd name="T17" fmla="*/ 240 h 240"/>
                <a:gd name="T18" fmla="*/ 114 w 210"/>
                <a:gd name="T19" fmla="*/ 222 h 240"/>
                <a:gd name="T20" fmla="*/ 78 w 210"/>
                <a:gd name="T21" fmla="*/ 234 h 240"/>
                <a:gd name="T22" fmla="*/ 48 w 210"/>
                <a:gd name="T23" fmla="*/ 222 h 240"/>
                <a:gd name="T24" fmla="*/ 36 w 210"/>
                <a:gd name="T25" fmla="*/ 204 h 240"/>
                <a:gd name="T26" fmla="*/ 18 w 210"/>
                <a:gd name="T27" fmla="*/ 210 h 240"/>
                <a:gd name="T28" fmla="*/ 0 w 210"/>
                <a:gd name="T29" fmla="*/ 42 h 240"/>
                <a:gd name="T30" fmla="*/ 18 w 210"/>
                <a:gd name="T31" fmla="*/ 42 h 240"/>
                <a:gd name="T32" fmla="*/ 60 w 210"/>
                <a:gd name="T33" fmla="*/ 30 h 240"/>
                <a:gd name="T34" fmla="*/ 60 w 210"/>
                <a:gd name="T35" fmla="*/ 36 h 240"/>
                <a:gd name="T36" fmla="*/ 96 w 210"/>
                <a:gd name="T37" fmla="*/ 42 h 240"/>
                <a:gd name="T38" fmla="*/ 90 w 210"/>
                <a:gd name="T39" fmla="*/ 48 h 240"/>
                <a:gd name="T40" fmla="*/ 114 w 210"/>
                <a:gd name="T41" fmla="*/ 48 h 240"/>
                <a:gd name="T42" fmla="*/ 150 w 210"/>
                <a:gd name="T43" fmla="*/ 36 h 240"/>
                <a:gd name="T44" fmla="*/ 162 w 210"/>
                <a:gd name="T45" fmla="*/ 18 h 240"/>
                <a:gd name="T46" fmla="*/ 198 w 210"/>
                <a:gd name="T47" fmla="*/ 0 h 240"/>
                <a:gd name="T48" fmla="*/ 210 w 210"/>
                <a:gd name="T49" fmla="*/ 66 h 240"/>
                <a:gd name="T50" fmla="*/ 210 w 210"/>
                <a:gd name="T51" fmla="*/ 84 h 2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0"/>
                <a:gd name="T79" fmla="*/ 0 h 240"/>
                <a:gd name="T80" fmla="*/ 210 w 210"/>
                <a:gd name="T81" fmla="*/ 240 h 24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0" h="240">
                  <a:moveTo>
                    <a:pt x="210" y="84"/>
                  </a:moveTo>
                  <a:lnTo>
                    <a:pt x="204" y="90"/>
                  </a:lnTo>
                  <a:lnTo>
                    <a:pt x="210" y="102"/>
                  </a:lnTo>
                  <a:lnTo>
                    <a:pt x="204" y="150"/>
                  </a:lnTo>
                  <a:lnTo>
                    <a:pt x="168" y="180"/>
                  </a:lnTo>
                  <a:lnTo>
                    <a:pt x="168" y="198"/>
                  </a:lnTo>
                  <a:lnTo>
                    <a:pt x="156" y="198"/>
                  </a:lnTo>
                  <a:lnTo>
                    <a:pt x="150" y="222"/>
                  </a:lnTo>
                  <a:lnTo>
                    <a:pt x="132" y="240"/>
                  </a:lnTo>
                  <a:lnTo>
                    <a:pt x="114" y="222"/>
                  </a:lnTo>
                  <a:lnTo>
                    <a:pt x="78" y="234"/>
                  </a:lnTo>
                  <a:lnTo>
                    <a:pt x="48" y="222"/>
                  </a:lnTo>
                  <a:lnTo>
                    <a:pt x="36" y="204"/>
                  </a:lnTo>
                  <a:lnTo>
                    <a:pt x="18" y="210"/>
                  </a:lnTo>
                  <a:lnTo>
                    <a:pt x="0" y="42"/>
                  </a:lnTo>
                  <a:lnTo>
                    <a:pt x="18" y="42"/>
                  </a:lnTo>
                  <a:lnTo>
                    <a:pt x="60" y="30"/>
                  </a:lnTo>
                  <a:lnTo>
                    <a:pt x="60" y="36"/>
                  </a:lnTo>
                  <a:lnTo>
                    <a:pt x="96" y="42"/>
                  </a:lnTo>
                  <a:lnTo>
                    <a:pt x="90" y="48"/>
                  </a:lnTo>
                  <a:lnTo>
                    <a:pt x="114" y="48"/>
                  </a:lnTo>
                  <a:lnTo>
                    <a:pt x="150" y="36"/>
                  </a:lnTo>
                  <a:lnTo>
                    <a:pt x="162" y="18"/>
                  </a:lnTo>
                  <a:lnTo>
                    <a:pt x="198" y="0"/>
                  </a:lnTo>
                  <a:lnTo>
                    <a:pt x="210" y="66"/>
                  </a:lnTo>
                  <a:lnTo>
                    <a:pt x="210" y="84"/>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16" name="Freeform 466"/>
            <p:cNvSpPr>
              <a:spLocks/>
            </p:cNvSpPr>
            <p:nvPr/>
          </p:nvSpPr>
          <p:spPr bwMode="auto">
            <a:xfrm>
              <a:off x="1974" y="2010"/>
              <a:ext cx="210" cy="240"/>
            </a:xfrm>
            <a:custGeom>
              <a:avLst/>
              <a:gdLst>
                <a:gd name="T0" fmla="*/ 210 w 210"/>
                <a:gd name="T1" fmla="*/ 84 h 240"/>
                <a:gd name="T2" fmla="*/ 204 w 210"/>
                <a:gd name="T3" fmla="*/ 90 h 240"/>
                <a:gd name="T4" fmla="*/ 210 w 210"/>
                <a:gd name="T5" fmla="*/ 102 h 240"/>
                <a:gd name="T6" fmla="*/ 204 w 210"/>
                <a:gd name="T7" fmla="*/ 150 h 240"/>
                <a:gd name="T8" fmla="*/ 168 w 210"/>
                <a:gd name="T9" fmla="*/ 180 h 240"/>
                <a:gd name="T10" fmla="*/ 168 w 210"/>
                <a:gd name="T11" fmla="*/ 198 h 240"/>
                <a:gd name="T12" fmla="*/ 156 w 210"/>
                <a:gd name="T13" fmla="*/ 198 h 240"/>
                <a:gd name="T14" fmla="*/ 150 w 210"/>
                <a:gd name="T15" fmla="*/ 222 h 240"/>
                <a:gd name="T16" fmla="*/ 132 w 210"/>
                <a:gd name="T17" fmla="*/ 240 h 240"/>
                <a:gd name="T18" fmla="*/ 114 w 210"/>
                <a:gd name="T19" fmla="*/ 222 h 240"/>
                <a:gd name="T20" fmla="*/ 78 w 210"/>
                <a:gd name="T21" fmla="*/ 234 h 240"/>
                <a:gd name="T22" fmla="*/ 48 w 210"/>
                <a:gd name="T23" fmla="*/ 222 h 240"/>
                <a:gd name="T24" fmla="*/ 36 w 210"/>
                <a:gd name="T25" fmla="*/ 204 h 240"/>
                <a:gd name="T26" fmla="*/ 18 w 210"/>
                <a:gd name="T27" fmla="*/ 210 h 240"/>
                <a:gd name="T28" fmla="*/ 0 w 210"/>
                <a:gd name="T29" fmla="*/ 42 h 240"/>
                <a:gd name="T30" fmla="*/ 18 w 210"/>
                <a:gd name="T31" fmla="*/ 42 h 240"/>
                <a:gd name="T32" fmla="*/ 60 w 210"/>
                <a:gd name="T33" fmla="*/ 30 h 240"/>
                <a:gd name="T34" fmla="*/ 60 w 210"/>
                <a:gd name="T35" fmla="*/ 36 h 240"/>
                <a:gd name="T36" fmla="*/ 96 w 210"/>
                <a:gd name="T37" fmla="*/ 42 h 240"/>
                <a:gd name="T38" fmla="*/ 90 w 210"/>
                <a:gd name="T39" fmla="*/ 48 h 240"/>
                <a:gd name="T40" fmla="*/ 114 w 210"/>
                <a:gd name="T41" fmla="*/ 48 h 240"/>
                <a:gd name="T42" fmla="*/ 150 w 210"/>
                <a:gd name="T43" fmla="*/ 36 h 240"/>
                <a:gd name="T44" fmla="*/ 162 w 210"/>
                <a:gd name="T45" fmla="*/ 18 h 240"/>
                <a:gd name="T46" fmla="*/ 198 w 210"/>
                <a:gd name="T47" fmla="*/ 0 h 240"/>
                <a:gd name="T48" fmla="*/ 210 w 210"/>
                <a:gd name="T49" fmla="*/ 66 h 240"/>
                <a:gd name="T50" fmla="*/ 210 w 210"/>
                <a:gd name="T51" fmla="*/ 84 h 240"/>
                <a:gd name="T52" fmla="*/ 210 w 210"/>
                <a:gd name="T53" fmla="*/ 90 h 24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10"/>
                <a:gd name="T82" fmla="*/ 0 h 240"/>
                <a:gd name="T83" fmla="*/ 210 w 210"/>
                <a:gd name="T84" fmla="*/ 240 h 24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10" h="240">
                  <a:moveTo>
                    <a:pt x="210" y="84"/>
                  </a:moveTo>
                  <a:lnTo>
                    <a:pt x="204" y="90"/>
                  </a:lnTo>
                  <a:lnTo>
                    <a:pt x="210" y="102"/>
                  </a:lnTo>
                  <a:lnTo>
                    <a:pt x="204" y="150"/>
                  </a:lnTo>
                  <a:lnTo>
                    <a:pt x="168" y="180"/>
                  </a:lnTo>
                  <a:lnTo>
                    <a:pt x="168" y="198"/>
                  </a:lnTo>
                  <a:lnTo>
                    <a:pt x="156" y="198"/>
                  </a:lnTo>
                  <a:lnTo>
                    <a:pt x="150" y="222"/>
                  </a:lnTo>
                  <a:lnTo>
                    <a:pt x="132" y="240"/>
                  </a:lnTo>
                  <a:lnTo>
                    <a:pt x="114" y="222"/>
                  </a:lnTo>
                  <a:lnTo>
                    <a:pt x="78" y="234"/>
                  </a:lnTo>
                  <a:lnTo>
                    <a:pt x="48" y="222"/>
                  </a:lnTo>
                  <a:lnTo>
                    <a:pt x="36" y="204"/>
                  </a:lnTo>
                  <a:lnTo>
                    <a:pt x="18" y="210"/>
                  </a:lnTo>
                  <a:lnTo>
                    <a:pt x="0" y="42"/>
                  </a:lnTo>
                  <a:lnTo>
                    <a:pt x="18" y="42"/>
                  </a:lnTo>
                  <a:lnTo>
                    <a:pt x="60" y="30"/>
                  </a:lnTo>
                  <a:lnTo>
                    <a:pt x="60" y="36"/>
                  </a:lnTo>
                  <a:lnTo>
                    <a:pt x="96" y="42"/>
                  </a:lnTo>
                  <a:lnTo>
                    <a:pt x="90" y="48"/>
                  </a:lnTo>
                  <a:lnTo>
                    <a:pt x="114" y="48"/>
                  </a:lnTo>
                  <a:lnTo>
                    <a:pt x="150" y="36"/>
                  </a:lnTo>
                  <a:lnTo>
                    <a:pt x="162" y="18"/>
                  </a:lnTo>
                  <a:lnTo>
                    <a:pt x="198" y="0"/>
                  </a:lnTo>
                  <a:lnTo>
                    <a:pt x="210" y="66"/>
                  </a:lnTo>
                  <a:lnTo>
                    <a:pt x="210" y="84"/>
                  </a:lnTo>
                  <a:lnTo>
                    <a:pt x="210" y="9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17" name="Freeform 467"/>
            <p:cNvSpPr>
              <a:spLocks/>
            </p:cNvSpPr>
            <p:nvPr/>
          </p:nvSpPr>
          <p:spPr bwMode="auto">
            <a:xfrm>
              <a:off x="1080" y="2370"/>
              <a:ext cx="444" cy="228"/>
            </a:xfrm>
            <a:custGeom>
              <a:avLst/>
              <a:gdLst>
                <a:gd name="T0" fmla="*/ 432 w 444"/>
                <a:gd name="T1" fmla="*/ 48 h 228"/>
                <a:gd name="T2" fmla="*/ 444 w 444"/>
                <a:gd name="T3" fmla="*/ 120 h 228"/>
                <a:gd name="T4" fmla="*/ 438 w 444"/>
                <a:gd name="T5" fmla="*/ 228 h 228"/>
                <a:gd name="T6" fmla="*/ 402 w 444"/>
                <a:gd name="T7" fmla="*/ 210 h 228"/>
                <a:gd name="T8" fmla="*/ 342 w 444"/>
                <a:gd name="T9" fmla="*/ 228 h 228"/>
                <a:gd name="T10" fmla="*/ 324 w 444"/>
                <a:gd name="T11" fmla="*/ 216 h 228"/>
                <a:gd name="T12" fmla="*/ 312 w 444"/>
                <a:gd name="T13" fmla="*/ 216 h 228"/>
                <a:gd name="T14" fmla="*/ 312 w 444"/>
                <a:gd name="T15" fmla="*/ 210 h 228"/>
                <a:gd name="T16" fmla="*/ 300 w 444"/>
                <a:gd name="T17" fmla="*/ 228 h 228"/>
                <a:gd name="T18" fmla="*/ 294 w 444"/>
                <a:gd name="T19" fmla="*/ 216 h 228"/>
                <a:gd name="T20" fmla="*/ 288 w 444"/>
                <a:gd name="T21" fmla="*/ 222 h 228"/>
                <a:gd name="T22" fmla="*/ 270 w 444"/>
                <a:gd name="T23" fmla="*/ 210 h 228"/>
                <a:gd name="T24" fmla="*/ 258 w 444"/>
                <a:gd name="T25" fmla="*/ 216 h 228"/>
                <a:gd name="T26" fmla="*/ 246 w 444"/>
                <a:gd name="T27" fmla="*/ 198 h 228"/>
                <a:gd name="T28" fmla="*/ 228 w 444"/>
                <a:gd name="T29" fmla="*/ 204 h 228"/>
                <a:gd name="T30" fmla="*/ 192 w 444"/>
                <a:gd name="T31" fmla="*/ 192 h 228"/>
                <a:gd name="T32" fmla="*/ 186 w 444"/>
                <a:gd name="T33" fmla="*/ 174 h 228"/>
                <a:gd name="T34" fmla="*/ 168 w 444"/>
                <a:gd name="T35" fmla="*/ 180 h 228"/>
                <a:gd name="T36" fmla="*/ 150 w 444"/>
                <a:gd name="T37" fmla="*/ 168 h 228"/>
                <a:gd name="T38" fmla="*/ 156 w 444"/>
                <a:gd name="T39" fmla="*/ 42 h 228"/>
                <a:gd name="T40" fmla="*/ 0 w 444"/>
                <a:gd name="T41" fmla="*/ 36 h 228"/>
                <a:gd name="T42" fmla="*/ 6 w 444"/>
                <a:gd name="T43" fmla="*/ 0 h 228"/>
                <a:gd name="T44" fmla="*/ 54 w 444"/>
                <a:gd name="T45" fmla="*/ 6 h 228"/>
                <a:gd name="T46" fmla="*/ 432 w 444"/>
                <a:gd name="T47" fmla="*/ 12 h 228"/>
                <a:gd name="T48" fmla="*/ 432 w 444"/>
                <a:gd name="T49" fmla="*/ 36 h 228"/>
                <a:gd name="T50" fmla="*/ 432 w 444"/>
                <a:gd name="T51" fmla="*/ 48 h 2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44"/>
                <a:gd name="T79" fmla="*/ 0 h 228"/>
                <a:gd name="T80" fmla="*/ 444 w 444"/>
                <a:gd name="T81" fmla="*/ 228 h 2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44" h="228">
                  <a:moveTo>
                    <a:pt x="432" y="48"/>
                  </a:moveTo>
                  <a:lnTo>
                    <a:pt x="444" y="120"/>
                  </a:lnTo>
                  <a:lnTo>
                    <a:pt x="438" y="228"/>
                  </a:lnTo>
                  <a:lnTo>
                    <a:pt x="402" y="210"/>
                  </a:lnTo>
                  <a:lnTo>
                    <a:pt x="342" y="228"/>
                  </a:lnTo>
                  <a:lnTo>
                    <a:pt x="324" y="216"/>
                  </a:lnTo>
                  <a:lnTo>
                    <a:pt x="312" y="216"/>
                  </a:lnTo>
                  <a:lnTo>
                    <a:pt x="312" y="210"/>
                  </a:lnTo>
                  <a:lnTo>
                    <a:pt x="300" y="228"/>
                  </a:lnTo>
                  <a:lnTo>
                    <a:pt x="294" y="216"/>
                  </a:lnTo>
                  <a:lnTo>
                    <a:pt x="288" y="222"/>
                  </a:lnTo>
                  <a:lnTo>
                    <a:pt x="270" y="210"/>
                  </a:lnTo>
                  <a:lnTo>
                    <a:pt x="258" y="216"/>
                  </a:lnTo>
                  <a:lnTo>
                    <a:pt x="246" y="198"/>
                  </a:lnTo>
                  <a:lnTo>
                    <a:pt x="228" y="204"/>
                  </a:lnTo>
                  <a:lnTo>
                    <a:pt x="192" y="192"/>
                  </a:lnTo>
                  <a:lnTo>
                    <a:pt x="186" y="174"/>
                  </a:lnTo>
                  <a:lnTo>
                    <a:pt x="168" y="180"/>
                  </a:lnTo>
                  <a:lnTo>
                    <a:pt x="150" y="168"/>
                  </a:lnTo>
                  <a:lnTo>
                    <a:pt x="156" y="42"/>
                  </a:lnTo>
                  <a:lnTo>
                    <a:pt x="0" y="36"/>
                  </a:lnTo>
                  <a:lnTo>
                    <a:pt x="6" y="0"/>
                  </a:lnTo>
                  <a:lnTo>
                    <a:pt x="54" y="6"/>
                  </a:lnTo>
                  <a:lnTo>
                    <a:pt x="432" y="12"/>
                  </a:lnTo>
                  <a:lnTo>
                    <a:pt x="432" y="36"/>
                  </a:lnTo>
                  <a:lnTo>
                    <a:pt x="432" y="48"/>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18" name="Freeform 468"/>
            <p:cNvSpPr>
              <a:spLocks/>
            </p:cNvSpPr>
            <p:nvPr/>
          </p:nvSpPr>
          <p:spPr bwMode="auto">
            <a:xfrm>
              <a:off x="1080" y="2370"/>
              <a:ext cx="444" cy="228"/>
            </a:xfrm>
            <a:custGeom>
              <a:avLst/>
              <a:gdLst>
                <a:gd name="T0" fmla="*/ 432 w 444"/>
                <a:gd name="T1" fmla="*/ 48 h 228"/>
                <a:gd name="T2" fmla="*/ 444 w 444"/>
                <a:gd name="T3" fmla="*/ 120 h 228"/>
                <a:gd name="T4" fmla="*/ 438 w 444"/>
                <a:gd name="T5" fmla="*/ 228 h 228"/>
                <a:gd name="T6" fmla="*/ 402 w 444"/>
                <a:gd name="T7" fmla="*/ 210 h 228"/>
                <a:gd name="T8" fmla="*/ 342 w 444"/>
                <a:gd name="T9" fmla="*/ 228 h 228"/>
                <a:gd name="T10" fmla="*/ 324 w 444"/>
                <a:gd name="T11" fmla="*/ 216 h 228"/>
                <a:gd name="T12" fmla="*/ 312 w 444"/>
                <a:gd name="T13" fmla="*/ 216 h 228"/>
                <a:gd name="T14" fmla="*/ 312 w 444"/>
                <a:gd name="T15" fmla="*/ 210 h 228"/>
                <a:gd name="T16" fmla="*/ 300 w 444"/>
                <a:gd name="T17" fmla="*/ 228 h 228"/>
                <a:gd name="T18" fmla="*/ 294 w 444"/>
                <a:gd name="T19" fmla="*/ 216 h 228"/>
                <a:gd name="T20" fmla="*/ 288 w 444"/>
                <a:gd name="T21" fmla="*/ 222 h 228"/>
                <a:gd name="T22" fmla="*/ 270 w 444"/>
                <a:gd name="T23" fmla="*/ 210 h 228"/>
                <a:gd name="T24" fmla="*/ 258 w 444"/>
                <a:gd name="T25" fmla="*/ 216 h 228"/>
                <a:gd name="T26" fmla="*/ 246 w 444"/>
                <a:gd name="T27" fmla="*/ 198 h 228"/>
                <a:gd name="T28" fmla="*/ 228 w 444"/>
                <a:gd name="T29" fmla="*/ 204 h 228"/>
                <a:gd name="T30" fmla="*/ 192 w 444"/>
                <a:gd name="T31" fmla="*/ 192 h 228"/>
                <a:gd name="T32" fmla="*/ 186 w 444"/>
                <a:gd name="T33" fmla="*/ 174 h 228"/>
                <a:gd name="T34" fmla="*/ 168 w 444"/>
                <a:gd name="T35" fmla="*/ 180 h 228"/>
                <a:gd name="T36" fmla="*/ 150 w 444"/>
                <a:gd name="T37" fmla="*/ 168 h 228"/>
                <a:gd name="T38" fmla="*/ 156 w 444"/>
                <a:gd name="T39" fmla="*/ 42 h 228"/>
                <a:gd name="T40" fmla="*/ 0 w 444"/>
                <a:gd name="T41" fmla="*/ 36 h 228"/>
                <a:gd name="T42" fmla="*/ 6 w 444"/>
                <a:gd name="T43" fmla="*/ 0 h 228"/>
                <a:gd name="T44" fmla="*/ 54 w 444"/>
                <a:gd name="T45" fmla="*/ 6 h 228"/>
                <a:gd name="T46" fmla="*/ 432 w 444"/>
                <a:gd name="T47" fmla="*/ 12 h 228"/>
                <a:gd name="T48" fmla="*/ 432 w 444"/>
                <a:gd name="T49" fmla="*/ 36 h 228"/>
                <a:gd name="T50" fmla="*/ 432 w 444"/>
                <a:gd name="T51" fmla="*/ 48 h 228"/>
                <a:gd name="T52" fmla="*/ 432 w 444"/>
                <a:gd name="T53" fmla="*/ 54 h 2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44"/>
                <a:gd name="T82" fmla="*/ 0 h 228"/>
                <a:gd name="T83" fmla="*/ 444 w 444"/>
                <a:gd name="T84" fmla="*/ 228 h 22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44" h="228">
                  <a:moveTo>
                    <a:pt x="432" y="48"/>
                  </a:moveTo>
                  <a:lnTo>
                    <a:pt x="444" y="120"/>
                  </a:lnTo>
                  <a:lnTo>
                    <a:pt x="438" y="228"/>
                  </a:lnTo>
                  <a:lnTo>
                    <a:pt x="402" y="210"/>
                  </a:lnTo>
                  <a:lnTo>
                    <a:pt x="342" y="228"/>
                  </a:lnTo>
                  <a:lnTo>
                    <a:pt x="324" y="216"/>
                  </a:lnTo>
                  <a:lnTo>
                    <a:pt x="312" y="216"/>
                  </a:lnTo>
                  <a:lnTo>
                    <a:pt x="312" y="210"/>
                  </a:lnTo>
                  <a:lnTo>
                    <a:pt x="300" y="228"/>
                  </a:lnTo>
                  <a:lnTo>
                    <a:pt x="294" y="216"/>
                  </a:lnTo>
                  <a:lnTo>
                    <a:pt x="288" y="222"/>
                  </a:lnTo>
                  <a:lnTo>
                    <a:pt x="270" y="210"/>
                  </a:lnTo>
                  <a:lnTo>
                    <a:pt x="258" y="216"/>
                  </a:lnTo>
                  <a:lnTo>
                    <a:pt x="246" y="198"/>
                  </a:lnTo>
                  <a:lnTo>
                    <a:pt x="228" y="204"/>
                  </a:lnTo>
                  <a:lnTo>
                    <a:pt x="192" y="192"/>
                  </a:lnTo>
                  <a:lnTo>
                    <a:pt x="186" y="174"/>
                  </a:lnTo>
                  <a:lnTo>
                    <a:pt x="168" y="180"/>
                  </a:lnTo>
                  <a:lnTo>
                    <a:pt x="150" y="168"/>
                  </a:lnTo>
                  <a:lnTo>
                    <a:pt x="156" y="42"/>
                  </a:lnTo>
                  <a:lnTo>
                    <a:pt x="0" y="36"/>
                  </a:lnTo>
                  <a:lnTo>
                    <a:pt x="6" y="0"/>
                  </a:lnTo>
                  <a:lnTo>
                    <a:pt x="54" y="6"/>
                  </a:lnTo>
                  <a:lnTo>
                    <a:pt x="432" y="12"/>
                  </a:lnTo>
                  <a:lnTo>
                    <a:pt x="432" y="36"/>
                  </a:lnTo>
                  <a:lnTo>
                    <a:pt x="432" y="48"/>
                  </a:lnTo>
                  <a:lnTo>
                    <a:pt x="432" y="5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19" name="Freeform 469"/>
            <p:cNvSpPr>
              <a:spLocks/>
            </p:cNvSpPr>
            <p:nvPr/>
          </p:nvSpPr>
          <p:spPr bwMode="auto">
            <a:xfrm>
              <a:off x="126" y="1614"/>
              <a:ext cx="402" cy="342"/>
            </a:xfrm>
            <a:custGeom>
              <a:avLst/>
              <a:gdLst>
                <a:gd name="T0" fmla="*/ 186 w 402"/>
                <a:gd name="T1" fmla="*/ 306 h 342"/>
                <a:gd name="T2" fmla="*/ 0 w 402"/>
                <a:gd name="T3" fmla="*/ 252 h 342"/>
                <a:gd name="T4" fmla="*/ 0 w 402"/>
                <a:gd name="T5" fmla="*/ 198 h 342"/>
                <a:gd name="T6" fmla="*/ 30 w 402"/>
                <a:gd name="T7" fmla="*/ 150 h 342"/>
                <a:gd name="T8" fmla="*/ 78 w 402"/>
                <a:gd name="T9" fmla="*/ 42 h 342"/>
                <a:gd name="T10" fmla="*/ 84 w 402"/>
                <a:gd name="T11" fmla="*/ 0 h 342"/>
                <a:gd name="T12" fmla="*/ 108 w 402"/>
                <a:gd name="T13" fmla="*/ 6 h 342"/>
                <a:gd name="T14" fmla="*/ 126 w 402"/>
                <a:gd name="T15" fmla="*/ 18 h 342"/>
                <a:gd name="T16" fmla="*/ 126 w 402"/>
                <a:gd name="T17" fmla="*/ 48 h 342"/>
                <a:gd name="T18" fmla="*/ 144 w 402"/>
                <a:gd name="T19" fmla="*/ 60 h 342"/>
                <a:gd name="T20" fmla="*/ 168 w 402"/>
                <a:gd name="T21" fmla="*/ 54 h 342"/>
                <a:gd name="T22" fmla="*/ 198 w 402"/>
                <a:gd name="T23" fmla="*/ 72 h 342"/>
                <a:gd name="T24" fmla="*/ 300 w 402"/>
                <a:gd name="T25" fmla="*/ 72 h 342"/>
                <a:gd name="T26" fmla="*/ 384 w 402"/>
                <a:gd name="T27" fmla="*/ 90 h 342"/>
                <a:gd name="T28" fmla="*/ 402 w 402"/>
                <a:gd name="T29" fmla="*/ 120 h 342"/>
                <a:gd name="T30" fmla="*/ 348 w 402"/>
                <a:gd name="T31" fmla="*/ 186 h 342"/>
                <a:gd name="T32" fmla="*/ 360 w 402"/>
                <a:gd name="T33" fmla="*/ 204 h 342"/>
                <a:gd name="T34" fmla="*/ 324 w 402"/>
                <a:gd name="T35" fmla="*/ 342 h 342"/>
                <a:gd name="T36" fmla="*/ 216 w 402"/>
                <a:gd name="T37" fmla="*/ 312 h 342"/>
                <a:gd name="T38" fmla="*/ 186 w 402"/>
                <a:gd name="T39" fmla="*/ 306 h 3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2"/>
                <a:gd name="T61" fmla="*/ 0 h 342"/>
                <a:gd name="T62" fmla="*/ 402 w 402"/>
                <a:gd name="T63" fmla="*/ 342 h 3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2" h="342">
                  <a:moveTo>
                    <a:pt x="186" y="306"/>
                  </a:moveTo>
                  <a:lnTo>
                    <a:pt x="0" y="252"/>
                  </a:lnTo>
                  <a:lnTo>
                    <a:pt x="0" y="198"/>
                  </a:lnTo>
                  <a:lnTo>
                    <a:pt x="30" y="150"/>
                  </a:lnTo>
                  <a:lnTo>
                    <a:pt x="78" y="42"/>
                  </a:lnTo>
                  <a:lnTo>
                    <a:pt x="84" y="0"/>
                  </a:lnTo>
                  <a:lnTo>
                    <a:pt x="108" y="6"/>
                  </a:lnTo>
                  <a:lnTo>
                    <a:pt x="126" y="18"/>
                  </a:lnTo>
                  <a:lnTo>
                    <a:pt x="126" y="48"/>
                  </a:lnTo>
                  <a:lnTo>
                    <a:pt x="144" y="60"/>
                  </a:lnTo>
                  <a:lnTo>
                    <a:pt x="168" y="54"/>
                  </a:lnTo>
                  <a:lnTo>
                    <a:pt x="198" y="72"/>
                  </a:lnTo>
                  <a:lnTo>
                    <a:pt x="300" y="72"/>
                  </a:lnTo>
                  <a:lnTo>
                    <a:pt x="384" y="90"/>
                  </a:lnTo>
                  <a:lnTo>
                    <a:pt x="402" y="120"/>
                  </a:lnTo>
                  <a:lnTo>
                    <a:pt x="348" y="186"/>
                  </a:lnTo>
                  <a:lnTo>
                    <a:pt x="360" y="204"/>
                  </a:lnTo>
                  <a:lnTo>
                    <a:pt x="324" y="342"/>
                  </a:lnTo>
                  <a:lnTo>
                    <a:pt x="216" y="312"/>
                  </a:lnTo>
                  <a:lnTo>
                    <a:pt x="186" y="306"/>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20" name="Freeform 470"/>
            <p:cNvSpPr>
              <a:spLocks/>
            </p:cNvSpPr>
            <p:nvPr/>
          </p:nvSpPr>
          <p:spPr bwMode="auto">
            <a:xfrm>
              <a:off x="126" y="1614"/>
              <a:ext cx="402" cy="342"/>
            </a:xfrm>
            <a:custGeom>
              <a:avLst/>
              <a:gdLst>
                <a:gd name="T0" fmla="*/ 186 w 402"/>
                <a:gd name="T1" fmla="*/ 306 h 342"/>
                <a:gd name="T2" fmla="*/ 0 w 402"/>
                <a:gd name="T3" fmla="*/ 252 h 342"/>
                <a:gd name="T4" fmla="*/ 0 w 402"/>
                <a:gd name="T5" fmla="*/ 198 h 342"/>
                <a:gd name="T6" fmla="*/ 30 w 402"/>
                <a:gd name="T7" fmla="*/ 150 h 342"/>
                <a:gd name="T8" fmla="*/ 78 w 402"/>
                <a:gd name="T9" fmla="*/ 42 h 342"/>
                <a:gd name="T10" fmla="*/ 84 w 402"/>
                <a:gd name="T11" fmla="*/ 0 h 342"/>
                <a:gd name="T12" fmla="*/ 108 w 402"/>
                <a:gd name="T13" fmla="*/ 6 h 342"/>
                <a:gd name="T14" fmla="*/ 126 w 402"/>
                <a:gd name="T15" fmla="*/ 18 h 342"/>
                <a:gd name="T16" fmla="*/ 126 w 402"/>
                <a:gd name="T17" fmla="*/ 48 h 342"/>
                <a:gd name="T18" fmla="*/ 144 w 402"/>
                <a:gd name="T19" fmla="*/ 60 h 342"/>
                <a:gd name="T20" fmla="*/ 168 w 402"/>
                <a:gd name="T21" fmla="*/ 54 h 342"/>
                <a:gd name="T22" fmla="*/ 198 w 402"/>
                <a:gd name="T23" fmla="*/ 72 h 342"/>
                <a:gd name="T24" fmla="*/ 300 w 402"/>
                <a:gd name="T25" fmla="*/ 72 h 342"/>
                <a:gd name="T26" fmla="*/ 384 w 402"/>
                <a:gd name="T27" fmla="*/ 90 h 342"/>
                <a:gd name="T28" fmla="*/ 402 w 402"/>
                <a:gd name="T29" fmla="*/ 120 h 342"/>
                <a:gd name="T30" fmla="*/ 348 w 402"/>
                <a:gd name="T31" fmla="*/ 186 h 342"/>
                <a:gd name="T32" fmla="*/ 360 w 402"/>
                <a:gd name="T33" fmla="*/ 204 h 342"/>
                <a:gd name="T34" fmla="*/ 324 w 402"/>
                <a:gd name="T35" fmla="*/ 342 h 342"/>
                <a:gd name="T36" fmla="*/ 216 w 402"/>
                <a:gd name="T37" fmla="*/ 312 h 342"/>
                <a:gd name="T38" fmla="*/ 186 w 402"/>
                <a:gd name="T39" fmla="*/ 306 h 342"/>
                <a:gd name="T40" fmla="*/ 186 w 402"/>
                <a:gd name="T41" fmla="*/ 312 h 3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2"/>
                <a:gd name="T64" fmla="*/ 0 h 342"/>
                <a:gd name="T65" fmla="*/ 402 w 402"/>
                <a:gd name="T66" fmla="*/ 342 h 3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2" h="342">
                  <a:moveTo>
                    <a:pt x="186" y="306"/>
                  </a:moveTo>
                  <a:lnTo>
                    <a:pt x="0" y="252"/>
                  </a:lnTo>
                  <a:lnTo>
                    <a:pt x="0" y="198"/>
                  </a:lnTo>
                  <a:lnTo>
                    <a:pt x="30" y="150"/>
                  </a:lnTo>
                  <a:lnTo>
                    <a:pt x="78" y="42"/>
                  </a:lnTo>
                  <a:lnTo>
                    <a:pt x="84" y="0"/>
                  </a:lnTo>
                  <a:lnTo>
                    <a:pt x="108" y="6"/>
                  </a:lnTo>
                  <a:lnTo>
                    <a:pt x="126" y="18"/>
                  </a:lnTo>
                  <a:lnTo>
                    <a:pt x="126" y="48"/>
                  </a:lnTo>
                  <a:lnTo>
                    <a:pt x="144" y="60"/>
                  </a:lnTo>
                  <a:lnTo>
                    <a:pt x="168" y="54"/>
                  </a:lnTo>
                  <a:lnTo>
                    <a:pt x="198" y="72"/>
                  </a:lnTo>
                  <a:lnTo>
                    <a:pt x="300" y="72"/>
                  </a:lnTo>
                  <a:lnTo>
                    <a:pt x="384" y="90"/>
                  </a:lnTo>
                  <a:lnTo>
                    <a:pt x="402" y="120"/>
                  </a:lnTo>
                  <a:lnTo>
                    <a:pt x="348" y="186"/>
                  </a:lnTo>
                  <a:lnTo>
                    <a:pt x="360" y="204"/>
                  </a:lnTo>
                  <a:lnTo>
                    <a:pt x="324" y="342"/>
                  </a:lnTo>
                  <a:lnTo>
                    <a:pt x="216" y="312"/>
                  </a:lnTo>
                  <a:lnTo>
                    <a:pt x="186" y="306"/>
                  </a:lnTo>
                  <a:lnTo>
                    <a:pt x="186" y="3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21" name="Freeform 471"/>
            <p:cNvSpPr>
              <a:spLocks/>
            </p:cNvSpPr>
            <p:nvPr/>
          </p:nvSpPr>
          <p:spPr bwMode="auto">
            <a:xfrm>
              <a:off x="2172" y="1962"/>
              <a:ext cx="294" cy="186"/>
            </a:xfrm>
            <a:custGeom>
              <a:avLst/>
              <a:gdLst>
                <a:gd name="T0" fmla="*/ 30 w 294"/>
                <a:gd name="T1" fmla="*/ 24 h 186"/>
                <a:gd name="T2" fmla="*/ 36 w 294"/>
                <a:gd name="T3" fmla="*/ 36 h 186"/>
                <a:gd name="T4" fmla="*/ 240 w 294"/>
                <a:gd name="T5" fmla="*/ 0 h 186"/>
                <a:gd name="T6" fmla="*/ 264 w 294"/>
                <a:gd name="T7" fmla="*/ 24 h 186"/>
                <a:gd name="T8" fmla="*/ 282 w 294"/>
                <a:gd name="T9" fmla="*/ 30 h 186"/>
                <a:gd name="T10" fmla="*/ 264 w 294"/>
                <a:gd name="T11" fmla="*/ 60 h 186"/>
                <a:gd name="T12" fmla="*/ 270 w 294"/>
                <a:gd name="T13" fmla="*/ 84 h 186"/>
                <a:gd name="T14" fmla="*/ 294 w 294"/>
                <a:gd name="T15" fmla="*/ 108 h 186"/>
                <a:gd name="T16" fmla="*/ 270 w 294"/>
                <a:gd name="T17" fmla="*/ 138 h 186"/>
                <a:gd name="T18" fmla="*/ 264 w 294"/>
                <a:gd name="T19" fmla="*/ 138 h 186"/>
                <a:gd name="T20" fmla="*/ 252 w 294"/>
                <a:gd name="T21" fmla="*/ 144 h 186"/>
                <a:gd name="T22" fmla="*/ 234 w 294"/>
                <a:gd name="T23" fmla="*/ 150 h 186"/>
                <a:gd name="T24" fmla="*/ 72 w 294"/>
                <a:gd name="T25" fmla="*/ 180 h 186"/>
                <a:gd name="T26" fmla="*/ 60 w 294"/>
                <a:gd name="T27" fmla="*/ 180 h 186"/>
                <a:gd name="T28" fmla="*/ 24 w 294"/>
                <a:gd name="T29" fmla="*/ 186 h 186"/>
                <a:gd name="T30" fmla="*/ 12 w 294"/>
                <a:gd name="T31" fmla="*/ 132 h 186"/>
                <a:gd name="T32" fmla="*/ 12 w 294"/>
                <a:gd name="T33" fmla="*/ 114 h 186"/>
                <a:gd name="T34" fmla="*/ 0 w 294"/>
                <a:gd name="T35" fmla="*/ 48 h 186"/>
                <a:gd name="T36" fmla="*/ 30 w 294"/>
                <a:gd name="T37" fmla="*/ 24 h 1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4"/>
                <a:gd name="T58" fmla="*/ 0 h 186"/>
                <a:gd name="T59" fmla="*/ 294 w 294"/>
                <a:gd name="T60" fmla="*/ 186 h 1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4" h="186">
                  <a:moveTo>
                    <a:pt x="30" y="24"/>
                  </a:moveTo>
                  <a:lnTo>
                    <a:pt x="36" y="36"/>
                  </a:lnTo>
                  <a:lnTo>
                    <a:pt x="240" y="0"/>
                  </a:lnTo>
                  <a:lnTo>
                    <a:pt x="264" y="24"/>
                  </a:lnTo>
                  <a:lnTo>
                    <a:pt x="282" y="30"/>
                  </a:lnTo>
                  <a:lnTo>
                    <a:pt x="264" y="60"/>
                  </a:lnTo>
                  <a:lnTo>
                    <a:pt x="270" y="84"/>
                  </a:lnTo>
                  <a:lnTo>
                    <a:pt x="294" y="108"/>
                  </a:lnTo>
                  <a:lnTo>
                    <a:pt x="270" y="138"/>
                  </a:lnTo>
                  <a:lnTo>
                    <a:pt x="264" y="138"/>
                  </a:lnTo>
                  <a:lnTo>
                    <a:pt x="252" y="144"/>
                  </a:lnTo>
                  <a:lnTo>
                    <a:pt x="234" y="150"/>
                  </a:lnTo>
                  <a:lnTo>
                    <a:pt x="72" y="180"/>
                  </a:lnTo>
                  <a:lnTo>
                    <a:pt x="60" y="180"/>
                  </a:lnTo>
                  <a:lnTo>
                    <a:pt x="24" y="186"/>
                  </a:lnTo>
                  <a:lnTo>
                    <a:pt x="12" y="132"/>
                  </a:lnTo>
                  <a:lnTo>
                    <a:pt x="12" y="114"/>
                  </a:lnTo>
                  <a:lnTo>
                    <a:pt x="0" y="48"/>
                  </a:lnTo>
                  <a:lnTo>
                    <a:pt x="30" y="24"/>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22" name="Freeform 472"/>
            <p:cNvSpPr>
              <a:spLocks/>
            </p:cNvSpPr>
            <p:nvPr/>
          </p:nvSpPr>
          <p:spPr bwMode="auto">
            <a:xfrm>
              <a:off x="2172" y="1962"/>
              <a:ext cx="294" cy="186"/>
            </a:xfrm>
            <a:custGeom>
              <a:avLst/>
              <a:gdLst>
                <a:gd name="T0" fmla="*/ 30 w 294"/>
                <a:gd name="T1" fmla="*/ 24 h 186"/>
                <a:gd name="T2" fmla="*/ 36 w 294"/>
                <a:gd name="T3" fmla="*/ 36 h 186"/>
                <a:gd name="T4" fmla="*/ 240 w 294"/>
                <a:gd name="T5" fmla="*/ 0 h 186"/>
                <a:gd name="T6" fmla="*/ 264 w 294"/>
                <a:gd name="T7" fmla="*/ 24 h 186"/>
                <a:gd name="T8" fmla="*/ 282 w 294"/>
                <a:gd name="T9" fmla="*/ 30 h 186"/>
                <a:gd name="T10" fmla="*/ 264 w 294"/>
                <a:gd name="T11" fmla="*/ 60 h 186"/>
                <a:gd name="T12" fmla="*/ 270 w 294"/>
                <a:gd name="T13" fmla="*/ 84 h 186"/>
                <a:gd name="T14" fmla="*/ 294 w 294"/>
                <a:gd name="T15" fmla="*/ 108 h 186"/>
                <a:gd name="T16" fmla="*/ 270 w 294"/>
                <a:gd name="T17" fmla="*/ 138 h 186"/>
                <a:gd name="T18" fmla="*/ 264 w 294"/>
                <a:gd name="T19" fmla="*/ 138 h 186"/>
                <a:gd name="T20" fmla="*/ 252 w 294"/>
                <a:gd name="T21" fmla="*/ 144 h 186"/>
                <a:gd name="T22" fmla="*/ 234 w 294"/>
                <a:gd name="T23" fmla="*/ 150 h 186"/>
                <a:gd name="T24" fmla="*/ 72 w 294"/>
                <a:gd name="T25" fmla="*/ 180 h 186"/>
                <a:gd name="T26" fmla="*/ 60 w 294"/>
                <a:gd name="T27" fmla="*/ 180 h 186"/>
                <a:gd name="T28" fmla="*/ 24 w 294"/>
                <a:gd name="T29" fmla="*/ 186 h 186"/>
                <a:gd name="T30" fmla="*/ 12 w 294"/>
                <a:gd name="T31" fmla="*/ 132 h 186"/>
                <a:gd name="T32" fmla="*/ 12 w 294"/>
                <a:gd name="T33" fmla="*/ 114 h 186"/>
                <a:gd name="T34" fmla="*/ 0 w 294"/>
                <a:gd name="T35" fmla="*/ 48 h 186"/>
                <a:gd name="T36" fmla="*/ 30 w 294"/>
                <a:gd name="T37" fmla="*/ 24 h 186"/>
                <a:gd name="T38" fmla="*/ 30 w 294"/>
                <a:gd name="T39" fmla="*/ 30 h 18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94"/>
                <a:gd name="T61" fmla="*/ 0 h 186"/>
                <a:gd name="T62" fmla="*/ 294 w 294"/>
                <a:gd name="T63" fmla="*/ 186 h 18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94" h="186">
                  <a:moveTo>
                    <a:pt x="30" y="24"/>
                  </a:moveTo>
                  <a:lnTo>
                    <a:pt x="36" y="36"/>
                  </a:lnTo>
                  <a:lnTo>
                    <a:pt x="240" y="0"/>
                  </a:lnTo>
                  <a:lnTo>
                    <a:pt x="264" y="24"/>
                  </a:lnTo>
                  <a:lnTo>
                    <a:pt x="282" y="30"/>
                  </a:lnTo>
                  <a:lnTo>
                    <a:pt x="264" y="60"/>
                  </a:lnTo>
                  <a:lnTo>
                    <a:pt x="270" y="84"/>
                  </a:lnTo>
                  <a:lnTo>
                    <a:pt x="294" y="108"/>
                  </a:lnTo>
                  <a:lnTo>
                    <a:pt x="270" y="138"/>
                  </a:lnTo>
                  <a:lnTo>
                    <a:pt x="264" y="138"/>
                  </a:lnTo>
                  <a:lnTo>
                    <a:pt x="252" y="144"/>
                  </a:lnTo>
                  <a:lnTo>
                    <a:pt x="234" y="150"/>
                  </a:lnTo>
                  <a:lnTo>
                    <a:pt x="72" y="180"/>
                  </a:lnTo>
                  <a:lnTo>
                    <a:pt x="60" y="180"/>
                  </a:lnTo>
                  <a:lnTo>
                    <a:pt x="24" y="186"/>
                  </a:lnTo>
                  <a:lnTo>
                    <a:pt x="12" y="132"/>
                  </a:lnTo>
                  <a:lnTo>
                    <a:pt x="12" y="114"/>
                  </a:lnTo>
                  <a:lnTo>
                    <a:pt x="0" y="48"/>
                  </a:lnTo>
                  <a:lnTo>
                    <a:pt x="30" y="24"/>
                  </a:lnTo>
                  <a:lnTo>
                    <a:pt x="30" y="3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23" name="Freeform 473"/>
            <p:cNvSpPr>
              <a:spLocks/>
            </p:cNvSpPr>
            <p:nvPr/>
          </p:nvSpPr>
          <p:spPr bwMode="auto">
            <a:xfrm>
              <a:off x="2580" y="1914"/>
              <a:ext cx="36" cy="48"/>
            </a:xfrm>
            <a:custGeom>
              <a:avLst/>
              <a:gdLst>
                <a:gd name="T0" fmla="*/ 36 w 36"/>
                <a:gd name="T1" fmla="*/ 30 h 48"/>
                <a:gd name="T2" fmla="*/ 30 w 36"/>
                <a:gd name="T3" fmla="*/ 36 h 48"/>
                <a:gd name="T4" fmla="*/ 24 w 36"/>
                <a:gd name="T5" fmla="*/ 24 h 48"/>
                <a:gd name="T6" fmla="*/ 24 w 36"/>
                <a:gd name="T7" fmla="*/ 42 h 48"/>
                <a:gd name="T8" fmla="*/ 6 w 36"/>
                <a:gd name="T9" fmla="*/ 48 h 48"/>
                <a:gd name="T10" fmla="*/ 0 w 36"/>
                <a:gd name="T11" fmla="*/ 6 h 48"/>
                <a:gd name="T12" fmla="*/ 18 w 36"/>
                <a:gd name="T13" fmla="*/ 0 h 48"/>
                <a:gd name="T14" fmla="*/ 36 w 36"/>
                <a:gd name="T15" fmla="*/ 24 h 48"/>
                <a:gd name="T16" fmla="*/ 36 w 36"/>
                <a:gd name="T17" fmla="*/ 30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48"/>
                <a:gd name="T29" fmla="*/ 36 w 36"/>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48">
                  <a:moveTo>
                    <a:pt x="36" y="30"/>
                  </a:moveTo>
                  <a:lnTo>
                    <a:pt x="30" y="36"/>
                  </a:lnTo>
                  <a:lnTo>
                    <a:pt x="24" y="24"/>
                  </a:lnTo>
                  <a:lnTo>
                    <a:pt x="24" y="42"/>
                  </a:lnTo>
                  <a:lnTo>
                    <a:pt x="6" y="48"/>
                  </a:lnTo>
                  <a:lnTo>
                    <a:pt x="0" y="6"/>
                  </a:lnTo>
                  <a:lnTo>
                    <a:pt x="18" y="0"/>
                  </a:lnTo>
                  <a:lnTo>
                    <a:pt x="36" y="24"/>
                  </a:lnTo>
                  <a:lnTo>
                    <a:pt x="36" y="30"/>
                  </a:lnTo>
                  <a:close/>
                </a:path>
              </a:pathLst>
            </a:custGeom>
            <a:solidFill>
              <a:srgbClr val="FFFFFF"/>
            </a:solidFill>
            <a:ln w="9525">
              <a:solidFill>
                <a:srgbClr val="FFFFFF"/>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24" name="Freeform 474"/>
            <p:cNvSpPr>
              <a:spLocks/>
            </p:cNvSpPr>
            <p:nvPr/>
          </p:nvSpPr>
          <p:spPr bwMode="auto">
            <a:xfrm>
              <a:off x="2580" y="1914"/>
              <a:ext cx="36" cy="48"/>
            </a:xfrm>
            <a:custGeom>
              <a:avLst/>
              <a:gdLst>
                <a:gd name="T0" fmla="*/ 36 w 36"/>
                <a:gd name="T1" fmla="*/ 30 h 48"/>
                <a:gd name="T2" fmla="*/ 30 w 36"/>
                <a:gd name="T3" fmla="*/ 36 h 48"/>
                <a:gd name="T4" fmla="*/ 24 w 36"/>
                <a:gd name="T5" fmla="*/ 24 h 48"/>
                <a:gd name="T6" fmla="*/ 24 w 36"/>
                <a:gd name="T7" fmla="*/ 42 h 48"/>
                <a:gd name="T8" fmla="*/ 6 w 36"/>
                <a:gd name="T9" fmla="*/ 48 h 48"/>
                <a:gd name="T10" fmla="*/ 0 w 36"/>
                <a:gd name="T11" fmla="*/ 6 h 48"/>
                <a:gd name="T12" fmla="*/ 18 w 36"/>
                <a:gd name="T13" fmla="*/ 0 h 48"/>
                <a:gd name="T14" fmla="*/ 36 w 36"/>
                <a:gd name="T15" fmla="*/ 24 h 48"/>
                <a:gd name="T16" fmla="*/ 36 w 36"/>
                <a:gd name="T17" fmla="*/ 30 h 48"/>
                <a:gd name="T18" fmla="*/ 36 w 36"/>
                <a:gd name="T19" fmla="*/ 36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
                <a:gd name="T31" fmla="*/ 0 h 48"/>
                <a:gd name="T32" fmla="*/ 36 w 36"/>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 h="48">
                  <a:moveTo>
                    <a:pt x="36" y="30"/>
                  </a:moveTo>
                  <a:lnTo>
                    <a:pt x="30" y="36"/>
                  </a:lnTo>
                  <a:lnTo>
                    <a:pt x="24" y="24"/>
                  </a:lnTo>
                  <a:lnTo>
                    <a:pt x="24" y="42"/>
                  </a:lnTo>
                  <a:lnTo>
                    <a:pt x="6" y="48"/>
                  </a:lnTo>
                  <a:lnTo>
                    <a:pt x="0" y="6"/>
                  </a:lnTo>
                  <a:lnTo>
                    <a:pt x="18" y="0"/>
                  </a:lnTo>
                  <a:lnTo>
                    <a:pt x="36" y="24"/>
                  </a:lnTo>
                  <a:lnTo>
                    <a:pt x="36" y="30"/>
                  </a:lnTo>
                  <a:lnTo>
                    <a:pt x="36" y="3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25" name="Freeform 475"/>
            <p:cNvSpPr>
              <a:spLocks/>
            </p:cNvSpPr>
            <p:nvPr/>
          </p:nvSpPr>
          <p:spPr bwMode="auto">
            <a:xfrm>
              <a:off x="2100" y="2442"/>
              <a:ext cx="258" cy="198"/>
            </a:xfrm>
            <a:custGeom>
              <a:avLst/>
              <a:gdLst>
                <a:gd name="T0" fmla="*/ 258 w 258"/>
                <a:gd name="T1" fmla="*/ 60 h 198"/>
                <a:gd name="T2" fmla="*/ 228 w 258"/>
                <a:gd name="T3" fmla="*/ 102 h 198"/>
                <a:gd name="T4" fmla="*/ 234 w 258"/>
                <a:gd name="T5" fmla="*/ 114 h 198"/>
                <a:gd name="T6" fmla="*/ 204 w 258"/>
                <a:gd name="T7" fmla="*/ 144 h 198"/>
                <a:gd name="T8" fmla="*/ 198 w 258"/>
                <a:gd name="T9" fmla="*/ 138 h 198"/>
                <a:gd name="T10" fmla="*/ 198 w 258"/>
                <a:gd name="T11" fmla="*/ 150 h 198"/>
                <a:gd name="T12" fmla="*/ 168 w 258"/>
                <a:gd name="T13" fmla="*/ 168 h 198"/>
                <a:gd name="T14" fmla="*/ 168 w 258"/>
                <a:gd name="T15" fmla="*/ 180 h 198"/>
                <a:gd name="T16" fmla="*/ 156 w 258"/>
                <a:gd name="T17" fmla="*/ 174 h 198"/>
                <a:gd name="T18" fmla="*/ 162 w 258"/>
                <a:gd name="T19" fmla="*/ 186 h 198"/>
                <a:gd name="T20" fmla="*/ 156 w 258"/>
                <a:gd name="T21" fmla="*/ 198 h 198"/>
                <a:gd name="T22" fmla="*/ 138 w 258"/>
                <a:gd name="T23" fmla="*/ 192 h 198"/>
                <a:gd name="T24" fmla="*/ 114 w 258"/>
                <a:gd name="T25" fmla="*/ 144 h 198"/>
                <a:gd name="T26" fmla="*/ 48 w 258"/>
                <a:gd name="T27" fmla="*/ 90 h 198"/>
                <a:gd name="T28" fmla="*/ 30 w 258"/>
                <a:gd name="T29" fmla="*/ 60 h 198"/>
                <a:gd name="T30" fmla="*/ 0 w 258"/>
                <a:gd name="T31" fmla="*/ 48 h 198"/>
                <a:gd name="T32" fmla="*/ 12 w 258"/>
                <a:gd name="T33" fmla="*/ 30 h 198"/>
                <a:gd name="T34" fmla="*/ 48 w 258"/>
                <a:gd name="T35" fmla="*/ 12 h 198"/>
                <a:gd name="T36" fmla="*/ 114 w 258"/>
                <a:gd name="T37" fmla="*/ 0 h 198"/>
                <a:gd name="T38" fmla="*/ 132 w 258"/>
                <a:gd name="T39" fmla="*/ 24 h 198"/>
                <a:gd name="T40" fmla="*/ 192 w 258"/>
                <a:gd name="T41" fmla="*/ 12 h 198"/>
                <a:gd name="T42" fmla="*/ 252 w 258"/>
                <a:gd name="T43" fmla="*/ 60 h 198"/>
                <a:gd name="T44" fmla="*/ 258 w 258"/>
                <a:gd name="T45" fmla="*/ 60 h 19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8"/>
                <a:gd name="T70" fmla="*/ 0 h 198"/>
                <a:gd name="T71" fmla="*/ 258 w 258"/>
                <a:gd name="T72" fmla="*/ 198 h 19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8" h="198">
                  <a:moveTo>
                    <a:pt x="258" y="60"/>
                  </a:moveTo>
                  <a:lnTo>
                    <a:pt x="228" y="102"/>
                  </a:lnTo>
                  <a:lnTo>
                    <a:pt x="234" y="114"/>
                  </a:lnTo>
                  <a:lnTo>
                    <a:pt x="204" y="144"/>
                  </a:lnTo>
                  <a:lnTo>
                    <a:pt x="198" y="138"/>
                  </a:lnTo>
                  <a:lnTo>
                    <a:pt x="198" y="150"/>
                  </a:lnTo>
                  <a:lnTo>
                    <a:pt x="168" y="168"/>
                  </a:lnTo>
                  <a:lnTo>
                    <a:pt x="168" y="180"/>
                  </a:lnTo>
                  <a:lnTo>
                    <a:pt x="156" y="174"/>
                  </a:lnTo>
                  <a:lnTo>
                    <a:pt x="162" y="186"/>
                  </a:lnTo>
                  <a:lnTo>
                    <a:pt x="156" y="198"/>
                  </a:lnTo>
                  <a:lnTo>
                    <a:pt x="138" y="192"/>
                  </a:lnTo>
                  <a:lnTo>
                    <a:pt x="114" y="144"/>
                  </a:lnTo>
                  <a:lnTo>
                    <a:pt x="48" y="90"/>
                  </a:lnTo>
                  <a:lnTo>
                    <a:pt x="30" y="60"/>
                  </a:lnTo>
                  <a:lnTo>
                    <a:pt x="0" y="48"/>
                  </a:lnTo>
                  <a:lnTo>
                    <a:pt x="12" y="30"/>
                  </a:lnTo>
                  <a:lnTo>
                    <a:pt x="48" y="12"/>
                  </a:lnTo>
                  <a:lnTo>
                    <a:pt x="114" y="0"/>
                  </a:lnTo>
                  <a:lnTo>
                    <a:pt x="132" y="24"/>
                  </a:lnTo>
                  <a:lnTo>
                    <a:pt x="192" y="12"/>
                  </a:lnTo>
                  <a:lnTo>
                    <a:pt x="252" y="60"/>
                  </a:lnTo>
                  <a:lnTo>
                    <a:pt x="258" y="60"/>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26" name="Freeform 476"/>
            <p:cNvSpPr>
              <a:spLocks/>
            </p:cNvSpPr>
            <p:nvPr/>
          </p:nvSpPr>
          <p:spPr bwMode="auto">
            <a:xfrm>
              <a:off x="2100" y="2442"/>
              <a:ext cx="258" cy="198"/>
            </a:xfrm>
            <a:custGeom>
              <a:avLst/>
              <a:gdLst>
                <a:gd name="T0" fmla="*/ 258 w 258"/>
                <a:gd name="T1" fmla="*/ 60 h 198"/>
                <a:gd name="T2" fmla="*/ 228 w 258"/>
                <a:gd name="T3" fmla="*/ 102 h 198"/>
                <a:gd name="T4" fmla="*/ 234 w 258"/>
                <a:gd name="T5" fmla="*/ 114 h 198"/>
                <a:gd name="T6" fmla="*/ 204 w 258"/>
                <a:gd name="T7" fmla="*/ 144 h 198"/>
                <a:gd name="T8" fmla="*/ 198 w 258"/>
                <a:gd name="T9" fmla="*/ 138 h 198"/>
                <a:gd name="T10" fmla="*/ 198 w 258"/>
                <a:gd name="T11" fmla="*/ 150 h 198"/>
                <a:gd name="T12" fmla="*/ 168 w 258"/>
                <a:gd name="T13" fmla="*/ 168 h 198"/>
                <a:gd name="T14" fmla="*/ 168 w 258"/>
                <a:gd name="T15" fmla="*/ 180 h 198"/>
                <a:gd name="T16" fmla="*/ 156 w 258"/>
                <a:gd name="T17" fmla="*/ 174 h 198"/>
                <a:gd name="T18" fmla="*/ 162 w 258"/>
                <a:gd name="T19" fmla="*/ 186 h 198"/>
                <a:gd name="T20" fmla="*/ 156 w 258"/>
                <a:gd name="T21" fmla="*/ 198 h 198"/>
                <a:gd name="T22" fmla="*/ 138 w 258"/>
                <a:gd name="T23" fmla="*/ 192 h 198"/>
                <a:gd name="T24" fmla="*/ 114 w 258"/>
                <a:gd name="T25" fmla="*/ 144 h 198"/>
                <a:gd name="T26" fmla="*/ 48 w 258"/>
                <a:gd name="T27" fmla="*/ 90 h 198"/>
                <a:gd name="T28" fmla="*/ 30 w 258"/>
                <a:gd name="T29" fmla="*/ 60 h 198"/>
                <a:gd name="T30" fmla="*/ 0 w 258"/>
                <a:gd name="T31" fmla="*/ 48 h 198"/>
                <a:gd name="T32" fmla="*/ 12 w 258"/>
                <a:gd name="T33" fmla="*/ 30 h 198"/>
                <a:gd name="T34" fmla="*/ 48 w 258"/>
                <a:gd name="T35" fmla="*/ 12 h 198"/>
                <a:gd name="T36" fmla="*/ 114 w 258"/>
                <a:gd name="T37" fmla="*/ 0 h 198"/>
                <a:gd name="T38" fmla="*/ 132 w 258"/>
                <a:gd name="T39" fmla="*/ 24 h 198"/>
                <a:gd name="T40" fmla="*/ 192 w 258"/>
                <a:gd name="T41" fmla="*/ 12 h 198"/>
                <a:gd name="T42" fmla="*/ 252 w 258"/>
                <a:gd name="T43" fmla="*/ 60 h 198"/>
                <a:gd name="T44" fmla="*/ 258 w 258"/>
                <a:gd name="T45" fmla="*/ 60 h 198"/>
                <a:gd name="T46" fmla="*/ 258 w 258"/>
                <a:gd name="T47" fmla="*/ 66 h 19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58"/>
                <a:gd name="T73" fmla="*/ 0 h 198"/>
                <a:gd name="T74" fmla="*/ 258 w 258"/>
                <a:gd name="T75" fmla="*/ 198 h 19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58" h="198">
                  <a:moveTo>
                    <a:pt x="258" y="60"/>
                  </a:moveTo>
                  <a:lnTo>
                    <a:pt x="228" y="102"/>
                  </a:lnTo>
                  <a:lnTo>
                    <a:pt x="234" y="114"/>
                  </a:lnTo>
                  <a:lnTo>
                    <a:pt x="204" y="144"/>
                  </a:lnTo>
                  <a:lnTo>
                    <a:pt x="198" y="138"/>
                  </a:lnTo>
                  <a:lnTo>
                    <a:pt x="198" y="150"/>
                  </a:lnTo>
                  <a:lnTo>
                    <a:pt x="168" y="168"/>
                  </a:lnTo>
                  <a:lnTo>
                    <a:pt x="168" y="180"/>
                  </a:lnTo>
                  <a:lnTo>
                    <a:pt x="156" y="174"/>
                  </a:lnTo>
                  <a:lnTo>
                    <a:pt x="162" y="186"/>
                  </a:lnTo>
                  <a:lnTo>
                    <a:pt x="156" y="198"/>
                  </a:lnTo>
                  <a:lnTo>
                    <a:pt x="138" y="192"/>
                  </a:lnTo>
                  <a:lnTo>
                    <a:pt x="114" y="144"/>
                  </a:lnTo>
                  <a:lnTo>
                    <a:pt x="48" y="90"/>
                  </a:lnTo>
                  <a:lnTo>
                    <a:pt x="30" y="60"/>
                  </a:lnTo>
                  <a:lnTo>
                    <a:pt x="0" y="48"/>
                  </a:lnTo>
                  <a:lnTo>
                    <a:pt x="12" y="30"/>
                  </a:lnTo>
                  <a:lnTo>
                    <a:pt x="48" y="12"/>
                  </a:lnTo>
                  <a:lnTo>
                    <a:pt x="114" y="0"/>
                  </a:lnTo>
                  <a:lnTo>
                    <a:pt x="132" y="24"/>
                  </a:lnTo>
                  <a:lnTo>
                    <a:pt x="192" y="12"/>
                  </a:lnTo>
                  <a:lnTo>
                    <a:pt x="252" y="60"/>
                  </a:lnTo>
                  <a:lnTo>
                    <a:pt x="258" y="60"/>
                  </a:lnTo>
                  <a:lnTo>
                    <a:pt x="258" y="6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27" name="Freeform 477"/>
            <p:cNvSpPr>
              <a:spLocks/>
            </p:cNvSpPr>
            <p:nvPr/>
          </p:nvSpPr>
          <p:spPr bwMode="auto">
            <a:xfrm>
              <a:off x="1062" y="1800"/>
              <a:ext cx="360" cy="234"/>
            </a:xfrm>
            <a:custGeom>
              <a:avLst/>
              <a:gdLst>
                <a:gd name="T0" fmla="*/ 360 w 360"/>
                <a:gd name="T1" fmla="*/ 168 h 234"/>
                <a:gd name="T2" fmla="*/ 354 w 360"/>
                <a:gd name="T3" fmla="*/ 174 h 234"/>
                <a:gd name="T4" fmla="*/ 360 w 360"/>
                <a:gd name="T5" fmla="*/ 192 h 234"/>
                <a:gd name="T6" fmla="*/ 348 w 360"/>
                <a:gd name="T7" fmla="*/ 216 h 234"/>
                <a:gd name="T8" fmla="*/ 360 w 360"/>
                <a:gd name="T9" fmla="*/ 234 h 234"/>
                <a:gd name="T10" fmla="*/ 354 w 360"/>
                <a:gd name="T11" fmla="*/ 234 h 234"/>
                <a:gd name="T12" fmla="*/ 324 w 360"/>
                <a:gd name="T13" fmla="*/ 210 h 234"/>
                <a:gd name="T14" fmla="*/ 288 w 360"/>
                <a:gd name="T15" fmla="*/ 216 h 234"/>
                <a:gd name="T16" fmla="*/ 264 w 360"/>
                <a:gd name="T17" fmla="*/ 198 h 234"/>
                <a:gd name="T18" fmla="*/ 0 w 360"/>
                <a:gd name="T19" fmla="*/ 186 h 234"/>
                <a:gd name="T20" fmla="*/ 6 w 360"/>
                <a:gd name="T21" fmla="*/ 156 h 234"/>
                <a:gd name="T22" fmla="*/ 12 w 360"/>
                <a:gd name="T23" fmla="*/ 54 h 234"/>
                <a:gd name="T24" fmla="*/ 18 w 360"/>
                <a:gd name="T25" fmla="*/ 0 h 234"/>
                <a:gd name="T26" fmla="*/ 354 w 360"/>
                <a:gd name="T27" fmla="*/ 12 h 234"/>
                <a:gd name="T28" fmla="*/ 342 w 360"/>
                <a:gd name="T29" fmla="*/ 30 h 234"/>
                <a:gd name="T30" fmla="*/ 360 w 360"/>
                <a:gd name="T31" fmla="*/ 54 h 234"/>
                <a:gd name="T32" fmla="*/ 360 w 360"/>
                <a:gd name="T33" fmla="*/ 144 h 234"/>
                <a:gd name="T34" fmla="*/ 360 w 360"/>
                <a:gd name="T35" fmla="*/ 168 h 2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0"/>
                <a:gd name="T55" fmla="*/ 0 h 234"/>
                <a:gd name="T56" fmla="*/ 360 w 360"/>
                <a:gd name="T57" fmla="*/ 234 h 2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0" h="234">
                  <a:moveTo>
                    <a:pt x="360" y="168"/>
                  </a:moveTo>
                  <a:lnTo>
                    <a:pt x="354" y="174"/>
                  </a:lnTo>
                  <a:lnTo>
                    <a:pt x="360" y="192"/>
                  </a:lnTo>
                  <a:lnTo>
                    <a:pt x="348" y="216"/>
                  </a:lnTo>
                  <a:lnTo>
                    <a:pt x="360" y="234"/>
                  </a:lnTo>
                  <a:lnTo>
                    <a:pt x="354" y="234"/>
                  </a:lnTo>
                  <a:lnTo>
                    <a:pt x="324" y="210"/>
                  </a:lnTo>
                  <a:lnTo>
                    <a:pt x="288" y="216"/>
                  </a:lnTo>
                  <a:lnTo>
                    <a:pt x="264" y="198"/>
                  </a:lnTo>
                  <a:lnTo>
                    <a:pt x="0" y="186"/>
                  </a:lnTo>
                  <a:lnTo>
                    <a:pt x="6" y="156"/>
                  </a:lnTo>
                  <a:lnTo>
                    <a:pt x="12" y="54"/>
                  </a:lnTo>
                  <a:lnTo>
                    <a:pt x="18" y="0"/>
                  </a:lnTo>
                  <a:lnTo>
                    <a:pt x="354" y="12"/>
                  </a:lnTo>
                  <a:lnTo>
                    <a:pt x="342" y="30"/>
                  </a:lnTo>
                  <a:lnTo>
                    <a:pt x="360" y="54"/>
                  </a:lnTo>
                  <a:lnTo>
                    <a:pt x="360" y="144"/>
                  </a:lnTo>
                  <a:lnTo>
                    <a:pt x="360" y="168"/>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28" name="Freeform 478"/>
            <p:cNvSpPr>
              <a:spLocks/>
            </p:cNvSpPr>
            <p:nvPr/>
          </p:nvSpPr>
          <p:spPr bwMode="auto">
            <a:xfrm>
              <a:off x="1062" y="1800"/>
              <a:ext cx="360" cy="234"/>
            </a:xfrm>
            <a:custGeom>
              <a:avLst/>
              <a:gdLst>
                <a:gd name="T0" fmla="*/ 360 w 360"/>
                <a:gd name="T1" fmla="*/ 168 h 234"/>
                <a:gd name="T2" fmla="*/ 354 w 360"/>
                <a:gd name="T3" fmla="*/ 174 h 234"/>
                <a:gd name="T4" fmla="*/ 360 w 360"/>
                <a:gd name="T5" fmla="*/ 192 h 234"/>
                <a:gd name="T6" fmla="*/ 348 w 360"/>
                <a:gd name="T7" fmla="*/ 216 h 234"/>
                <a:gd name="T8" fmla="*/ 360 w 360"/>
                <a:gd name="T9" fmla="*/ 234 h 234"/>
                <a:gd name="T10" fmla="*/ 354 w 360"/>
                <a:gd name="T11" fmla="*/ 234 h 234"/>
                <a:gd name="T12" fmla="*/ 324 w 360"/>
                <a:gd name="T13" fmla="*/ 210 h 234"/>
                <a:gd name="T14" fmla="*/ 288 w 360"/>
                <a:gd name="T15" fmla="*/ 216 h 234"/>
                <a:gd name="T16" fmla="*/ 264 w 360"/>
                <a:gd name="T17" fmla="*/ 198 h 234"/>
                <a:gd name="T18" fmla="*/ 0 w 360"/>
                <a:gd name="T19" fmla="*/ 186 h 234"/>
                <a:gd name="T20" fmla="*/ 6 w 360"/>
                <a:gd name="T21" fmla="*/ 156 h 234"/>
                <a:gd name="T22" fmla="*/ 12 w 360"/>
                <a:gd name="T23" fmla="*/ 54 h 234"/>
                <a:gd name="T24" fmla="*/ 18 w 360"/>
                <a:gd name="T25" fmla="*/ 0 h 234"/>
                <a:gd name="T26" fmla="*/ 354 w 360"/>
                <a:gd name="T27" fmla="*/ 12 h 234"/>
                <a:gd name="T28" fmla="*/ 342 w 360"/>
                <a:gd name="T29" fmla="*/ 30 h 234"/>
                <a:gd name="T30" fmla="*/ 360 w 360"/>
                <a:gd name="T31" fmla="*/ 54 h 234"/>
                <a:gd name="T32" fmla="*/ 360 w 360"/>
                <a:gd name="T33" fmla="*/ 144 h 234"/>
                <a:gd name="T34" fmla="*/ 360 w 360"/>
                <a:gd name="T35" fmla="*/ 168 h 234"/>
                <a:gd name="T36" fmla="*/ 360 w 360"/>
                <a:gd name="T37" fmla="*/ 174 h 2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0"/>
                <a:gd name="T58" fmla="*/ 0 h 234"/>
                <a:gd name="T59" fmla="*/ 360 w 360"/>
                <a:gd name="T60" fmla="*/ 234 h 2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0" h="234">
                  <a:moveTo>
                    <a:pt x="360" y="168"/>
                  </a:moveTo>
                  <a:lnTo>
                    <a:pt x="354" y="174"/>
                  </a:lnTo>
                  <a:lnTo>
                    <a:pt x="360" y="192"/>
                  </a:lnTo>
                  <a:lnTo>
                    <a:pt x="348" y="216"/>
                  </a:lnTo>
                  <a:lnTo>
                    <a:pt x="360" y="234"/>
                  </a:lnTo>
                  <a:lnTo>
                    <a:pt x="354" y="234"/>
                  </a:lnTo>
                  <a:lnTo>
                    <a:pt x="324" y="210"/>
                  </a:lnTo>
                  <a:lnTo>
                    <a:pt x="288" y="216"/>
                  </a:lnTo>
                  <a:lnTo>
                    <a:pt x="264" y="198"/>
                  </a:lnTo>
                  <a:lnTo>
                    <a:pt x="0" y="186"/>
                  </a:lnTo>
                  <a:lnTo>
                    <a:pt x="6" y="156"/>
                  </a:lnTo>
                  <a:lnTo>
                    <a:pt x="12" y="54"/>
                  </a:lnTo>
                  <a:lnTo>
                    <a:pt x="18" y="0"/>
                  </a:lnTo>
                  <a:lnTo>
                    <a:pt x="354" y="12"/>
                  </a:lnTo>
                  <a:lnTo>
                    <a:pt x="342" y="30"/>
                  </a:lnTo>
                  <a:lnTo>
                    <a:pt x="360" y="54"/>
                  </a:lnTo>
                  <a:lnTo>
                    <a:pt x="360" y="144"/>
                  </a:lnTo>
                  <a:lnTo>
                    <a:pt x="360" y="168"/>
                  </a:lnTo>
                  <a:lnTo>
                    <a:pt x="360" y="17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29" name="Freeform 479"/>
            <p:cNvSpPr>
              <a:spLocks/>
            </p:cNvSpPr>
            <p:nvPr/>
          </p:nvSpPr>
          <p:spPr bwMode="auto">
            <a:xfrm>
              <a:off x="1740" y="2358"/>
              <a:ext cx="432" cy="150"/>
            </a:xfrm>
            <a:custGeom>
              <a:avLst/>
              <a:gdLst>
                <a:gd name="T0" fmla="*/ 432 w 432"/>
                <a:gd name="T1" fmla="*/ 0 h 150"/>
                <a:gd name="T2" fmla="*/ 432 w 432"/>
                <a:gd name="T3" fmla="*/ 18 h 150"/>
                <a:gd name="T4" fmla="*/ 420 w 432"/>
                <a:gd name="T5" fmla="*/ 30 h 150"/>
                <a:gd name="T6" fmla="*/ 390 w 432"/>
                <a:gd name="T7" fmla="*/ 48 h 150"/>
                <a:gd name="T8" fmla="*/ 384 w 432"/>
                <a:gd name="T9" fmla="*/ 42 h 150"/>
                <a:gd name="T10" fmla="*/ 372 w 432"/>
                <a:gd name="T11" fmla="*/ 60 h 150"/>
                <a:gd name="T12" fmla="*/ 330 w 432"/>
                <a:gd name="T13" fmla="*/ 84 h 150"/>
                <a:gd name="T14" fmla="*/ 324 w 432"/>
                <a:gd name="T15" fmla="*/ 102 h 150"/>
                <a:gd name="T16" fmla="*/ 306 w 432"/>
                <a:gd name="T17" fmla="*/ 102 h 150"/>
                <a:gd name="T18" fmla="*/ 306 w 432"/>
                <a:gd name="T19" fmla="*/ 120 h 150"/>
                <a:gd name="T20" fmla="*/ 240 w 432"/>
                <a:gd name="T21" fmla="*/ 132 h 150"/>
                <a:gd name="T22" fmla="*/ 108 w 432"/>
                <a:gd name="T23" fmla="*/ 138 h 150"/>
                <a:gd name="T24" fmla="*/ 0 w 432"/>
                <a:gd name="T25" fmla="*/ 150 h 150"/>
                <a:gd name="T26" fmla="*/ 12 w 432"/>
                <a:gd name="T27" fmla="*/ 138 h 150"/>
                <a:gd name="T28" fmla="*/ 0 w 432"/>
                <a:gd name="T29" fmla="*/ 120 h 150"/>
                <a:gd name="T30" fmla="*/ 18 w 432"/>
                <a:gd name="T31" fmla="*/ 114 h 150"/>
                <a:gd name="T32" fmla="*/ 12 w 432"/>
                <a:gd name="T33" fmla="*/ 102 h 150"/>
                <a:gd name="T34" fmla="*/ 30 w 432"/>
                <a:gd name="T35" fmla="*/ 84 h 150"/>
                <a:gd name="T36" fmla="*/ 24 w 432"/>
                <a:gd name="T37" fmla="*/ 84 h 150"/>
                <a:gd name="T38" fmla="*/ 24 w 432"/>
                <a:gd name="T39" fmla="*/ 78 h 150"/>
                <a:gd name="T40" fmla="*/ 30 w 432"/>
                <a:gd name="T41" fmla="*/ 42 h 150"/>
                <a:gd name="T42" fmla="*/ 36 w 432"/>
                <a:gd name="T43" fmla="*/ 48 h 150"/>
                <a:gd name="T44" fmla="*/ 108 w 432"/>
                <a:gd name="T45" fmla="*/ 42 h 150"/>
                <a:gd name="T46" fmla="*/ 108 w 432"/>
                <a:gd name="T47" fmla="*/ 30 h 150"/>
                <a:gd name="T48" fmla="*/ 330 w 432"/>
                <a:gd name="T49" fmla="*/ 12 h 150"/>
                <a:gd name="T50" fmla="*/ 432 w 432"/>
                <a:gd name="T51" fmla="*/ 0 h 1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32"/>
                <a:gd name="T79" fmla="*/ 0 h 150"/>
                <a:gd name="T80" fmla="*/ 432 w 432"/>
                <a:gd name="T81" fmla="*/ 150 h 1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32" h="150">
                  <a:moveTo>
                    <a:pt x="432" y="0"/>
                  </a:moveTo>
                  <a:lnTo>
                    <a:pt x="432" y="18"/>
                  </a:lnTo>
                  <a:lnTo>
                    <a:pt x="420" y="30"/>
                  </a:lnTo>
                  <a:lnTo>
                    <a:pt x="390" y="48"/>
                  </a:lnTo>
                  <a:lnTo>
                    <a:pt x="384" y="42"/>
                  </a:lnTo>
                  <a:lnTo>
                    <a:pt x="372" y="60"/>
                  </a:lnTo>
                  <a:lnTo>
                    <a:pt x="330" y="84"/>
                  </a:lnTo>
                  <a:lnTo>
                    <a:pt x="324" y="102"/>
                  </a:lnTo>
                  <a:lnTo>
                    <a:pt x="306" y="102"/>
                  </a:lnTo>
                  <a:lnTo>
                    <a:pt x="306" y="120"/>
                  </a:lnTo>
                  <a:lnTo>
                    <a:pt x="240" y="132"/>
                  </a:lnTo>
                  <a:lnTo>
                    <a:pt x="108" y="138"/>
                  </a:lnTo>
                  <a:lnTo>
                    <a:pt x="0" y="150"/>
                  </a:lnTo>
                  <a:lnTo>
                    <a:pt x="12" y="138"/>
                  </a:lnTo>
                  <a:lnTo>
                    <a:pt x="0" y="120"/>
                  </a:lnTo>
                  <a:lnTo>
                    <a:pt x="18" y="114"/>
                  </a:lnTo>
                  <a:lnTo>
                    <a:pt x="12" y="102"/>
                  </a:lnTo>
                  <a:lnTo>
                    <a:pt x="30" y="84"/>
                  </a:lnTo>
                  <a:lnTo>
                    <a:pt x="24" y="84"/>
                  </a:lnTo>
                  <a:lnTo>
                    <a:pt x="24" y="78"/>
                  </a:lnTo>
                  <a:lnTo>
                    <a:pt x="30" y="42"/>
                  </a:lnTo>
                  <a:lnTo>
                    <a:pt x="36" y="48"/>
                  </a:lnTo>
                  <a:lnTo>
                    <a:pt x="108" y="42"/>
                  </a:lnTo>
                  <a:lnTo>
                    <a:pt x="108" y="30"/>
                  </a:lnTo>
                  <a:lnTo>
                    <a:pt x="330" y="12"/>
                  </a:lnTo>
                  <a:lnTo>
                    <a:pt x="432" y="0"/>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30" name="Freeform 480"/>
            <p:cNvSpPr>
              <a:spLocks/>
            </p:cNvSpPr>
            <p:nvPr/>
          </p:nvSpPr>
          <p:spPr bwMode="auto">
            <a:xfrm>
              <a:off x="1740" y="2358"/>
              <a:ext cx="432" cy="150"/>
            </a:xfrm>
            <a:custGeom>
              <a:avLst/>
              <a:gdLst>
                <a:gd name="T0" fmla="*/ 432 w 432"/>
                <a:gd name="T1" fmla="*/ 0 h 150"/>
                <a:gd name="T2" fmla="*/ 432 w 432"/>
                <a:gd name="T3" fmla="*/ 18 h 150"/>
                <a:gd name="T4" fmla="*/ 420 w 432"/>
                <a:gd name="T5" fmla="*/ 30 h 150"/>
                <a:gd name="T6" fmla="*/ 390 w 432"/>
                <a:gd name="T7" fmla="*/ 48 h 150"/>
                <a:gd name="T8" fmla="*/ 384 w 432"/>
                <a:gd name="T9" fmla="*/ 42 h 150"/>
                <a:gd name="T10" fmla="*/ 372 w 432"/>
                <a:gd name="T11" fmla="*/ 60 h 150"/>
                <a:gd name="T12" fmla="*/ 330 w 432"/>
                <a:gd name="T13" fmla="*/ 84 h 150"/>
                <a:gd name="T14" fmla="*/ 324 w 432"/>
                <a:gd name="T15" fmla="*/ 102 h 150"/>
                <a:gd name="T16" fmla="*/ 306 w 432"/>
                <a:gd name="T17" fmla="*/ 102 h 150"/>
                <a:gd name="T18" fmla="*/ 306 w 432"/>
                <a:gd name="T19" fmla="*/ 120 h 150"/>
                <a:gd name="T20" fmla="*/ 240 w 432"/>
                <a:gd name="T21" fmla="*/ 132 h 150"/>
                <a:gd name="T22" fmla="*/ 108 w 432"/>
                <a:gd name="T23" fmla="*/ 138 h 150"/>
                <a:gd name="T24" fmla="*/ 0 w 432"/>
                <a:gd name="T25" fmla="*/ 150 h 150"/>
                <a:gd name="T26" fmla="*/ 12 w 432"/>
                <a:gd name="T27" fmla="*/ 138 h 150"/>
                <a:gd name="T28" fmla="*/ 0 w 432"/>
                <a:gd name="T29" fmla="*/ 120 h 150"/>
                <a:gd name="T30" fmla="*/ 18 w 432"/>
                <a:gd name="T31" fmla="*/ 114 h 150"/>
                <a:gd name="T32" fmla="*/ 12 w 432"/>
                <a:gd name="T33" fmla="*/ 102 h 150"/>
                <a:gd name="T34" fmla="*/ 30 w 432"/>
                <a:gd name="T35" fmla="*/ 84 h 150"/>
                <a:gd name="T36" fmla="*/ 24 w 432"/>
                <a:gd name="T37" fmla="*/ 84 h 150"/>
                <a:gd name="T38" fmla="*/ 24 w 432"/>
                <a:gd name="T39" fmla="*/ 78 h 150"/>
                <a:gd name="T40" fmla="*/ 30 w 432"/>
                <a:gd name="T41" fmla="*/ 42 h 150"/>
                <a:gd name="T42" fmla="*/ 36 w 432"/>
                <a:gd name="T43" fmla="*/ 48 h 150"/>
                <a:gd name="T44" fmla="*/ 108 w 432"/>
                <a:gd name="T45" fmla="*/ 42 h 150"/>
                <a:gd name="T46" fmla="*/ 108 w 432"/>
                <a:gd name="T47" fmla="*/ 30 h 150"/>
                <a:gd name="T48" fmla="*/ 330 w 432"/>
                <a:gd name="T49" fmla="*/ 12 h 150"/>
                <a:gd name="T50" fmla="*/ 432 w 432"/>
                <a:gd name="T51" fmla="*/ 0 h 150"/>
                <a:gd name="T52" fmla="*/ 432 w 432"/>
                <a:gd name="T53" fmla="*/ 6 h 15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32"/>
                <a:gd name="T82" fmla="*/ 0 h 150"/>
                <a:gd name="T83" fmla="*/ 432 w 432"/>
                <a:gd name="T84" fmla="*/ 150 h 15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32" h="150">
                  <a:moveTo>
                    <a:pt x="432" y="0"/>
                  </a:moveTo>
                  <a:lnTo>
                    <a:pt x="432" y="18"/>
                  </a:lnTo>
                  <a:lnTo>
                    <a:pt x="420" y="30"/>
                  </a:lnTo>
                  <a:lnTo>
                    <a:pt x="390" y="48"/>
                  </a:lnTo>
                  <a:lnTo>
                    <a:pt x="384" y="42"/>
                  </a:lnTo>
                  <a:lnTo>
                    <a:pt x="372" y="60"/>
                  </a:lnTo>
                  <a:lnTo>
                    <a:pt x="330" y="84"/>
                  </a:lnTo>
                  <a:lnTo>
                    <a:pt x="324" y="102"/>
                  </a:lnTo>
                  <a:lnTo>
                    <a:pt x="306" y="102"/>
                  </a:lnTo>
                  <a:lnTo>
                    <a:pt x="306" y="120"/>
                  </a:lnTo>
                  <a:lnTo>
                    <a:pt x="240" y="132"/>
                  </a:lnTo>
                  <a:lnTo>
                    <a:pt x="108" y="138"/>
                  </a:lnTo>
                  <a:lnTo>
                    <a:pt x="0" y="150"/>
                  </a:lnTo>
                  <a:lnTo>
                    <a:pt x="12" y="138"/>
                  </a:lnTo>
                  <a:lnTo>
                    <a:pt x="0" y="120"/>
                  </a:lnTo>
                  <a:lnTo>
                    <a:pt x="18" y="114"/>
                  </a:lnTo>
                  <a:lnTo>
                    <a:pt x="12" y="102"/>
                  </a:lnTo>
                  <a:lnTo>
                    <a:pt x="30" y="84"/>
                  </a:lnTo>
                  <a:lnTo>
                    <a:pt x="24" y="84"/>
                  </a:lnTo>
                  <a:lnTo>
                    <a:pt x="24" y="78"/>
                  </a:lnTo>
                  <a:lnTo>
                    <a:pt x="30" y="42"/>
                  </a:lnTo>
                  <a:lnTo>
                    <a:pt x="36" y="48"/>
                  </a:lnTo>
                  <a:lnTo>
                    <a:pt x="108" y="42"/>
                  </a:lnTo>
                  <a:lnTo>
                    <a:pt x="108" y="30"/>
                  </a:lnTo>
                  <a:lnTo>
                    <a:pt x="330" y="12"/>
                  </a:lnTo>
                  <a:lnTo>
                    <a:pt x="432" y="0"/>
                  </a:lnTo>
                  <a:lnTo>
                    <a:pt x="432"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31" name="Freeform 481"/>
            <p:cNvSpPr>
              <a:spLocks/>
            </p:cNvSpPr>
            <p:nvPr/>
          </p:nvSpPr>
          <p:spPr bwMode="auto">
            <a:xfrm>
              <a:off x="864" y="2406"/>
              <a:ext cx="714" cy="684"/>
            </a:xfrm>
            <a:custGeom>
              <a:avLst/>
              <a:gdLst>
                <a:gd name="T0" fmla="*/ 678 w 714"/>
                <a:gd name="T1" fmla="*/ 198 h 684"/>
                <a:gd name="T2" fmla="*/ 684 w 714"/>
                <a:gd name="T3" fmla="*/ 300 h 684"/>
                <a:gd name="T4" fmla="*/ 702 w 714"/>
                <a:gd name="T5" fmla="*/ 390 h 684"/>
                <a:gd name="T6" fmla="*/ 690 w 714"/>
                <a:gd name="T7" fmla="*/ 438 h 684"/>
                <a:gd name="T8" fmla="*/ 642 w 714"/>
                <a:gd name="T9" fmla="*/ 468 h 684"/>
                <a:gd name="T10" fmla="*/ 642 w 714"/>
                <a:gd name="T11" fmla="*/ 456 h 684"/>
                <a:gd name="T12" fmla="*/ 636 w 714"/>
                <a:gd name="T13" fmla="*/ 450 h 684"/>
                <a:gd name="T14" fmla="*/ 636 w 714"/>
                <a:gd name="T15" fmla="*/ 468 h 684"/>
                <a:gd name="T16" fmla="*/ 618 w 714"/>
                <a:gd name="T17" fmla="*/ 492 h 684"/>
                <a:gd name="T18" fmla="*/ 588 w 714"/>
                <a:gd name="T19" fmla="*/ 504 h 684"/>
                <a:gd name="T20" fmla="*/ 564 w 714"/>
                <a:gd name="T21" fmla="*/ 510 h 684"/>
                <a:gd name="T22" fmla="*/ 552 w 714"/>
                <a:gd name="T23" fmla="*/ 510 h 684"/>
                <a:gd name="T24" fmla="*/ 540 w 714"/>
                <a:gd name="T25" fmla="*/ 510 h 684"/>
                <a:gd name="T26" fmla="*/ 552 w 714"/>
                <a:gd name="T27" fmla="*/ 528 h 684"/>
                <a:gd name="T28" fmla="*/ 528 w 714"/>
                <a:gd name="T29" fmla="*/ 522 h 684"/>
                <a:gd name="T30" fmla="*/ 522 w 714"/>
                <a:gd name="T31" fmla="*/ 546 h 684"/>
                <a:gd name="T32" fmla="*/ 504 w 714"/>
                <a:gd name="T33" fmla="*/ 552 h 684"/>
                <a:gd name="T34" fmla="*/ 498 w 714"/>
                <a:gd name="T35" fmla="*/ 564 h 684"/>
                <a:gd name="T36" fmla="*/ 504 w 714"/>
                <a:gd name="T37" fmla="*/ 576 h 684"/>
                <a:gd name="T38" fmla="*/ 486 w 714"/>
                <a:gd name="T39" fmla="*/ 600 h 684"/>
                <a:gd name="T40" fmla="*/ 480 w 714"/>
                <a:gd name="T41" fmla="*/ 600 h 684"/>
                <a:gd name="T42" fmla="*/ 474 w 714"/>
                <a:gd name="T43" fmla="*/ 600 h 684"/>
                <a:gd name="T44" fmla="*/ 486 w 714"/>
                <a:gd name="T45" fmla="*/ 630 h 684"/>
                <a:gd name="T46" fmla="*/ 450 w 714"/>
                <a:gd name="T47" fmla="*/ 678 h 684"/>
                <a:gd name="T48" fmla="*/ 378 w 714"/>
                <a:gd name="T49" fmla="*/ 612 h 684"/>
                <a:gd name="T50" fmla="*/ 336 w 714"/>
                <a:gd name="T51" fmla="*/ 534 h 684"/>
                <a:gd name="T52" fmla="*/ 276 w 714"/>
                <a:gd name="T53" fmla="*/ 438 h 684"/>
                <a:gd name="T54" fmla="*/ 204 w 714"/>
                <a:gd name="T55" fmla="*/ 432 h 684"/>
                <a:gd name="T56" fmla="*/ 174 w 714"/>
                <a:gd name="T57" fmla="*/ 480 h 684"/>
                <a:gd name="T58" fmla="*/ 102 w 714"/>
                <a:gd name="T59" fmla="*/ 432 h 684"/>
                <a:gd name="T60" fmla="*/ 6 w 714"/>
                <a:gd name="T61" fmla="*/ 282 h 684"/>
                <a:gd name="T62" fmla="*/ 192 w 714"/>
                <a:gd name="T63" fmla="*/ 288 h 684"/>
                <a:gd name="T64" fmla="*/ 372 w 714"/>
                <a:gd name="T65" fmla="*/ 6 h 684"/>
                <a:gd name="T66" fmla="*/ 384 w 714"/>
                <a:gd name="T67" fmla="*/ 144 h 684"/>
                <a:gd name="T68" fmla="*/ 408 w 714"/>
                <a:gd name="T69" fmla="*/ 156 h 684"/>
                <a:gd name="T70" fmla="*/ 462 w 714"/>
                <a:gd name="T71" fmla="*/ 162 h 684"/>
                <a:gd name="T72" fmla="*/ 486 w 714"/>
                <a:gd name="T73" fmla="*/ 174 h 684"/>
                <a:gd name="T74" fmla="*/ 510 w 714"/>
                <a:gd name="T75" fmla="*/ 180 h 684"/>
                <a:gd name="T76" fmla="*/ 528 w 714"/>
                <a:gd name="T77" fmla="*/ 174 h 684"/>
                <a:gd name="T78" fmla="*/ 540 w 714"/>
                <a:gd name="T79" fmla="*/ 180 h 684"/>
                <a:gd name="T80" fmla="*/ 618 w 714"/>
                <a:gd name="T81" fmla="*/ 174 h 68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14"/>
                <a:gd name="T124" fmla="*/ 0 h 684"/>
                <a:gd name="T125" fmla="*/ 714 w 714"/>
                <a:gd name="T126" fmla="*/ 684 h 68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14" h="684">
                  <a:moveTo>
                    <a:pt x="654" y="192"/>
                  </a:moveTo>
                  <a:lnTo>
                    <a:pt x="678" y="198"/>
                  </a:lnTo>
                  <a:lnTo>
                    <a:pt x="678" y="234"/>
                  </a:lnTo>
                  <a:lnTo>
                    <a:pt x="684" y="300"/>
                  </a:lnTo>
                  <a:lnTo>
                    <a:pt x="714" y="360"/>
                  </a:lnTo>
                  <a:lnTo>
                    <a:pt x="702" y="390"/>
                  </a:lnTo>
                  <a:lnTo>
                    <a:pt x="702" y="426"/>
                  </a:lnTo>
                  <a:lnTo>
                    <a:pt x="690" y="438"/>
                  </a:lnTo>
                  <a:lnTo>
                    <a:pt x="696" y="444"/>
                  </a:lnTo>
                  <a:lnTo>
                    <a:pt x="642" y="468"/>
                  </a:lnTo>
                  <a:lnTo>
                    <a:pt x="660" y="456"/>
                  </a:lnTo>
                  <a:lnTo>
                    <a:pt x="642" y="456"/>
                  </a:lnTo>
                  <a:lnTo>
                    <a:pt x="648" y="438"/>
                  </a:lnTo>
                  <a:lnTo>
                    <a:pt x="636" y="450"/>
                  </a:lnTo>
                  <a:lnTo>
                    <a:pt x="630" y="444"/>
                  </a:lnTo>
                  <a:lnTo>
                    <a:pt x="636" y="468"/>
                  </a:lnTo>
                  <a:lnTo>
                    <a:pt x="624" y="480"/>
                  </a:lnTo>
                  <a:lnTo>
                    <a:pt x="618" y="492"/>
                  </a:lnTo>
                  <a:lnTo>
                    <a:pt x="552" y="528"/>
                  </a:lnTo>
                  <a:lnTo>
                    <a:pt x="588" y="504"/>
                  </a:lnTo>
                  <a:lnTo>
                    <a:pt x="564" y="516"/>
                  </a:lnTo>
                  <a:lnTo>
                    <a:pt x="564" y="510"/>
                  </a:lnTo>
                  <a:lnTo>
                    <a:pt x="558" y="516"/>
                  </a:lnTo>
                  <a:lnTo>
                    <a:pt x="552" y="510"/>
                  </a:lnTo>
                  <a:lnTo>
                    <a:pt x="546" y="516"/>
                  </a:lnTo>
                  <a:lnTo>
                    <a:pt x="540" y="510"/>
                  </a:lnTo>
                  <a:lnTo>
                    <a:pt x="540" y="522"/>
                  </a:lnTo>
                  <a:lnTo>
                    <a:pt x="552" y="528"/>
                  </a:lnTo>
                  <a:lnTo>
                    <a:pt x="534" y="534"/>
                  </a:lnTo>
                  <a:lnTo>
                    <a:pt x="528" y="522"/>
                  </a:lnTo>
                  <a:lnTo>
                    <a:pt x="528" y="540"/>
                  </a:lnTo>
                  <a:lnTo>
                    <a:pt x="522" y="546"/>
                  </a:lnTo>
                  <a:lnTo>
                    <a:pt x="522" y="540"/>
                  </a:lnTo>
                  <a:lnTo>
                    <a:pt x="504" y="552"/>
                  </a:lnTo>
                  <a:lnTo>
                    <a:pt x="510" y="564"/>
                  </a:lnTo>
                  <a:lnTo>
                    <a:pt x="498" y="564"/>
                  </a:lnTo>
                  <a:lnTo>
                    <a:pt x="498" y="576"/>
                  </a:lnTo>
                  <a:lnTo>
                    <a:pt x="504" y="576"/>
                  </a:lnTo>
                  <a:lnTo>
                    <a:pt x="492" y="600"/>
                  </a:lnTo>
                  <a:lnTo>
                    <a:pt x="486" y="600"/>
                  </a:lnTo>
                  <a:lnTo>
                    <a:pt x="486" y="594"/>
                  </a:lnTo>
                  <a:lnTo>
                    <a:pt x="480" y="600"/>
                  </a:lnTo>
                  <a:lnTo>
                    <a:pt x="474" y="588"/>
                  </a:lnTo>
                  <a:lnTo>
                    <a:pt x="474" y="600"/>
                  </a:lnTo>
                  <a:lnTo>
                    <a:pt x="492" y="600"/>
                  </a:lnTo>
                  <a:lnTo>
                    <a:pt x="486" y="630"/>
                  </a:lnTo>
                  <a:lnTo>
                    <a:pt x="510" y="684"/>
                  </a:lnTo>
                  <a:lnTo>
                    <a:pt x="450" y="678"/>
                  </a:lnTo>
                  <a:lnTo>
                    <a:pt x="396" y="654"/>
                  </a:lnTo>
                  <a:lnTo>
                    <a:pt x="378" y="612"/>
                  </a:lnTo>
                  <a:lnTo>
                    <a:pt x="372" y="576"/>
                  </a:lnTo>
                  <a:lnTo>
                    <a:pt x="336" y="534"/>
                  </a:lnTo>
                  <a:lnTo>
                    <a:pt x="306" y="468"/>
                  </a:lnTo>
                  <a:lnTo>
                    <a:pt x="276" y="438"/>
                  </a:lnTo>
                  <a:lnTo>
                    <a:pt x="222" y="426"/>
                  </a:lnTo>
                  <a:lnTo>
                    <a:pt x="204" y="432"/>
                  </a:lnTo>
                  <a:lnTo>
                    <a:pt x="192" y="462"/>
                  </a:lnTo>
                  <a:lnTo>
                    <a:pt x="174" y="480"/>
                  </a:lnTo>
                  <a:lnTo>
                    <a:pt x="162" y="474"/>
                  </a:lnTo>
                  <a:lnTo>
                    <a:pt x="102" y="432"/>
                  </a:lnTo>
                  <a:lnTo>
                    <a:pt x="84" y="372"/>
                  </a:lnTo>
                  <a:lnTo>
                    <a:pt x="6" y="282"/>
                  </a:lnTo>
                  <a:lnTo>
                    <a:pt x="0" y="270"/>
                  </a:lnTo>
                  <a:lnTo>
                    <a:pt x="192" y="288"/>
                  </a:lnTo>
                  <a:lnTo>
                    <a:pt x="216" y="0"/>
                  </a:lnTo>
                  <a:lnTo>
                    <a:pt x="372" y="6"/>
                  </a:lnTo>
                  <a:lnTo>
                    <a:pt x="366" y="132"/>
                  </a:lnTo>
                  <a:lnTo>
                    <a:pt x="384" y="144"/>
                  </a:lnTo>
                  <a:lnTo>
                    <a:pt x="402" y="138"/>
                  </a:lnTo>
                  <a:lnTo>
                    <a:pt x="408" y="156"/>
                  </a:lnTo>
                  <a:lnTo>
                    <a:pt x="444" y="168"/>
                  </a:lnTo>
                  <a:lnTo>
                    <a:pt x="462" y="162"/>
                  </a:lnTo>
                  <a:lnTo>
                    <a:pt x="474" y="180"/>
                  </a:lnTo>
                  <a:lnTo>
                    <a:pt x="486" y="174"/>
                  </a:lnTo>
                  <a:lnTo>
                    <a:pt x="504" y="186"/>
                  </a:lnTo>
                  <a:lnTo>
                    <a:pt x="510" y="180"/>
                  </a:lnTo>
                  <a:lnTo>
                    <a:pt x="516" y="192"/>
                  </a:lnTo>
                  <a:lnTo>
                    <a:pt x="528" y="174"/>
                  </a:lnTo>
                  <a:lnTo>
                    <a:pt x="528" y="180"/>
                  </a:lnTo>
                  <a:lnTo>
                    <a:pt x="540" y="180"/>
                  </a:lnTo>
                  <a:lnTo>
                    <a:pt x="558" y="192"/>
                  </a:lnTo>
                  <a:lnTo>
                    <a:pt x="618" y="174"/>
                  </a:lnTo>
                  <a:lnTo>
                    <a:pt x="654" y="192"/>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32" name="Freeform 482"/>
            <p:cNvSpPr>
              <a:spLocks/>
            </p:cNvSpPr>
            <p:nvPr/>
          </p:nvSpPr>
          <p:spPr bwMode="auto">
            <a:xfrm>
              <a:off x="864" y="2406"/>
              <a:ext cx="714" cy="684"/>
            </a:xfrm>
            <a:custGeom>
              <a:avLst/>
              <a:gdLst>
                <a:gd name="T0" fmla="*/ 678 w 714"/>
                <a:gd name="T1" fmla="*/ 198 h 684"/>
                <a:gd name="T2" fmla="*/ 684 w 714"/>
                <a:gd name="T3" fmla="*/ 300 h 684"/>
                <a:gd name="T4" fmla="*/ 702 w 714"/>
                <a:gd name="T5" fmla="*/ 390 h 684"/>
                <a:gd name="T6" fmla="*/ 690 w 714"/>
                <a:gd name="T7" fmla="*/ 438 h 684"/>
                <a:gd name="T8" fmla="*/ 642 w 714"/>
                <a:gd name="T9" fmla="*/ 468 h 684"/>
                <a:gd name="T10" fmla="*/ 642 w 714"/>
                <a:gd name="T11" fmla="*/ 456 h 684"/>
                <a:gd name="T12" fmla="*/ 636 w 714"/>
                <a:gd name="T13" fmla="*/ 450 h 684"/>
                <a:gd name="T14" fmla="*/ 636 w 714"/>
                <a:gd name="T15" fmla="*/ 468 h 684"/>
                <a:gd name="T16" fmla="*/ 618 w 714"/>
                <a:gd name="T17" fmla="*/ 492 h 684"/>
                <a:gd name="T18" fmla="*/ 588 w 714"/>
                <a:gd name="T19" fmla="*/ 504 h 684"/>
                <a:gd name="T20" fmla="*/ 564 w 714"/>
                <a:gd name="T21" fmla="*/ 510 h 684"/>
                <a:gd name="T22" fmla="*/ 552 w 714"/>
                <a:gd name="T23" fmla="*/ 510 h 684"/>
                <a:gd name="T24" fmla="*/ 540 w 714"/>
                <a:gd name="T25" fmla="*/ 510 h 684"/>
                <a:gd name="T26" fmla="*/ 552 w 714"/>
                <a:gd name="T27" fmla="*/ 528 h 684"/>
                <a:gd name="T28" fmla="*/ 528 w 714"/>
                <a:gd name="T29" fmla="*/ 522 h 684"/>
                <a:gd name="T30" fmla="*/ 522 w 714"/>
                <a:gd name="T31" fmla="*/ 546 h 684"/>
                <a:gd name="T32" fmla="*/ 504 w 714"/>
                <a:gd name="T33" fmla="*/ 552 h 684"/>
                <a:gd name="T34" fmla="*/ 486 w 714"/>
                <a:gd name="T35" fmla="*/ 564 h 684"/>
                <a:gd name="T36" fmla="*/ 498 w 714"/>
                <a:gd name="T37" fmla="*/ 576 h 684"/>
                <a:gd name="T38" fmla="*/ 492 w 714"/>
                <a:gd name="T39" fmla="*/ 600 h 684"/>
                <a:gd name="T40" fmla="*/ 486 w 714"/>
                <a:gd name="T41" fmla="*/ 594 h 684"/>
                <a:gd name="T42" fmla="*/ 474 w 714"/>
                <a:gd name="T43" fmla="*/ 588 h 684"/>
                <a:gd name="T44" fmla="*/ 492 w 714"/>
                <a:gd name="T45" fmla="*/ 600 h 684"/>
                <a:gd name="T46" fmla="*/ 510 w 714"/>
                <a:gd name="T47" fmla="*/ 684 h 684"/>
                <a:gd name="T48" fmla="*/ 396 w 714"/>
                <a:gd name="T49" fmla="*/ 654 h 684"/>
                <a:gd name="T50" fmla="*/ 372 w 714"/>
                <a:gd name="T51" fmla="*/ 576 h 684"/>
                <a:gd name="T52" fmla="*/ 306 w 714"/>
                <a:gd name="T53" fmla="*/ 468 h 684"/>
                <a:gd name="T54" fmla="*/ 222 w 714"/>
                <a:gd name="T55" fmla="*/ 426 h 684"/>
                <a:gd name="T56" fmla="*/ 192 w 714"/>
                <a:gd name="T57" fmla="*/ 462 h 684"/>
                <a:gd name="T58" fmla="*/ 162 w 714"/>
                <a:gd name="T59" fmla="*/ 474 h 684"/>
                <a:gd name="T60" fmla="*/ 84 w 714"/>
                <a:gd name="T61" fmla="*/ 372 h 684"/>
                <a:gd name="T62" fmla="*/ 0 w 714"/>
                <a:gd name="T63" fmla="*/ 270 h 684"/>
                <a:gd name="T64" fmla="*/ 216 w 714"/>
                <a:gd name="T65" fmla="*/ 0 h 684"/>
                <a:gd name="T66" fmla="*/ 366 w 714"/>
                <a:gd name="T67" fmla="*/ 132 h 684"/>
                <a:gd name="T68" fmla="*/ 402 w 714"/>
                <a:gd name="T69" fmla="*/ 138 h 684"/>
                <a:gd name="T70" fmla="*/ 444 w 714"/>
                <a:gd name="T71" fmla="*/ 168 h 684"/>
                <a:gd name="T72" fmla="*/ 474 w 714"/>
                <a:gd name="T73" fmla="*/ 180 h 684"/>
                <a:gd name="T74" fmla="*/ 504 w 714"/>
                <a:gd name="T75" fmla="*/ 186 h 684"/>
                <a:gd name="T76" fmla="*/ 516 w 714"/>
                <a:gd name="T77" fmla="*/ 192 h 684"/>
                <a:gd name="T78" fmla="*/ 528 w 714"/>
                <a:gd name="T79" fmla="*/ 180 h 684"/>
                <a:gd name="T80" fmla="*/ 558 w 714"/>
                <a:gd name="T81" fmla="*/ 192 h 684"/>
                <a:gd name="T82" fmla="*/ 654 w 714"/>
                <a:gd name="T83" fmla="*/ 192 h 68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14"/>
                <a:gd name="T127" fmla="*/ 0 h 684"/>
                <a:gd name="T128" fmla="*/ 714 w 714"/>
                <a:gd name="T129" fmla="*/ 684 h 68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14" h="684">
                  <a:moveTo>
                    <a:pt x="654" y="192"/>
                  </a:moveTo>
                  <a:lnTo>
                    <a:pt x="678" y="198"/>
                  </a:lnTo>
                  <a:lnTo>
                    <a:pt x="678" y="234"/>
                  </a:lnTo>
                  <a:lnTo>
                    <a:pt x="684" y="300"/>
                  </a:lnTo>
                  <a:lnTo>
                    <a:pt x="714" y="360"/>
                  </a:lnTo>
                  <a:lnTo>
                    <a:pt x="702" y="390"/>
                  </a:lnTo>
                  <a:lnTo>
                    <a:pt x="702" y="426"/>
                  </a:lnTo>
                  <a:lnTo>
                    <a:pt x="690" y="438"/>
                  </a:lnTo>
                  <a:lnTo>
                    <a:pt x="696" y="444"/>
                  </a:lnTo>
                  <a:lnTo>
                    <a:pt x="642" y="468"/>
                  </a:lnTo>
                  <a:lnTo>
                    <a:pt x="660" y="456"/>
                  </a:lnTo>
                  <a:lnTo>
                    <a:pt x="642" y="456"/>
                  </a:lnTo>
                  <a:lnTo>
                    <a:pt x="648" y="438"/>
                  </a:lnTo>
                  <a:lnTo>
                    <a:pt x="636" y="450"/>
                  </a:lnTo>
                  <a:lnTo>
                    <a:pt x="630" y="444"/>
                  </a:lnTo>
                  <a:lnTo>
                    <a:pt x="636" y="468"/>
                  </a:lnTo>
                  <a:lnTo>
                    <a:pt x="624" y="480"/>
                  </a:lnTo>
                  <a:lnTo>
                    <a:pt x="618" y="492"/>
                  </a:lnTo>
                  <a:lnTo>
                    <a:pt x="552" y="528"/>
                  </a:lnTo>
                  <a:lnTo>
                    <a:pt x="588" y="504"/>
                  </a:lnTo>
                  <a:lnTo>
                    <a:pt x="564" y="516"/>
                  </a:lnTo>
                  <a:lnTo>
                    <a:pt x="564" y="510"/>
                  </a:lnTo>
                  <a:lnTo>
                    <a:pt x="558" y="516"/>
                  </a:lnTo>
                  <a:lnTo>
                    <a:pt x="552" y="510"/>
                  </a:lnTo>
                  <a:lnTo>
                    <a:pt x="546" y="516"/>
                  </a:lnTo>
                  <a:lnTo>
                    <a:pt x="540" y="510"/>
                  </a:lnTo>
                  <a:lnTo>
                    <a:pt x="540" y="522"/>
                  </a:lnTo>
                  <a:lnTo>
                    <a:pt x="552" y="528"/>
                  </a:lnTo>
                  <a:lnTo>
                    <a:pt x="534" y="534"/>
                  </a:lnTo>
                  <a:lnTo>
                    <a:pt x="528" y="522"/>
                  </a:lnTo>
                  <a:lnTo>
                    <a:pt x="528" y="540"/>
                  </a:lnTo>
                  <a:lnTo>
                    <a:pt x="522" y="546"/>
                  </a:lnTo>
                  <a:lnTo>
                    <a:pt x="522" y="540"/>
                  </a:lnTo>
                  <a:lnTo>
                    <a:pt x="504" y="552"/>
                  </a:lnTo>
                  <a:lnTo>
                    <a:pt x="510" y="564"/>
                  </a:lnTo>
                  <a:lnTo>
                    <a:pt x="486" y="564"/>
                  </a:lnTo>
                  <a:lnTo>
                    <a:pt x="498" y="564"/>
                  </a:lnTo>
                  <a:lnTo>
                    <a:pt x="498" y="576"/>
                  </a:lnTo>
                  <a:lnTo>
                    <a:pt x="504" y="576"/>
                  </a:lnTo>
                  <a:lnTo>
                    <a:pt x="492" y="600"/>
                  </a:lnTo>
                  <a:lnTo>
                    <a:pt x="486" y="600"/>
                  </a:lnTo>
                  <a:lnTo>
                    <a:pt x="486" y="594"/>
                  </a:lnTo>
                  <a:lnTo>
                    <a:pt x="480" y="600"/>
                  </a:lnTo>
                  <a:lnTo>
                    <a:pt x="474" y="588"/>
                  </a:lnTo>
                  <a:lnTo>
                    <a:pt x="474" y="600"/>
                  </a:lnTo>
                  <a:lnTo>
                    <a:pt x="492" y="600"/>
                  </a:lnTo>
                  <a:lnTo>
                    <a:pt x="486" y="630"/>
                  </a:lnTo>
                  <a:lnTo>
                    <a:pt x="510" y="684"/>
                  </a:lnTo>
                  <a:lnTo>
                    <a:pt x="450" y="678"/>
                  </a:lnTo>
                  <a:lnTo>
                    <a:pt x="396" y="654"/>
                  </a:lnTo>
                  <a:lnTo>
                    <a:pt x="378" y="612"/>
                  </a:lnTo>
                  <a:lnTo>
                    <a:pt x="372" y="576"/>
                  </a:lnTo>
                  <a:lnTo>
                    <a:pt x="336" y="534"/>
                  </a:lnTo>
                  <a:lnTo>
                    <a:pt x="306" y="468"/>
                  </a:lnTo>
                  <a:lnTo>
                    <a:pt x="276" y="438"/>
                  </a:lnTo>
                  <a:lnTo>
                    <a:pt x="222" y="426"/>
                  </a:lnTo>
                  <a:lnTo>
                    <a:pt x="204" y="432"/>
                  </a:lnTo>
                  <a:lnTo>
                    <a:pt x="192" y="462"/>
                  </a:lnTo>
                  <a:lnTo>
                    <a:pt x="174" y="480"/>
                  </a:lnTo>
                  <a:lnTo>
                    <a:pt x="162" y="474"/>
                  </a:lnTo>
                  <a:lnTo>
                    <a:pt x="102" y="432"/>
                  </a:lnTo>
                  <a:lnTo>
                    <a:pt x="84" y="372"/>
                  </a:lnTo>
                  <a:lnTo>
                    <a:pt x="6" y="282"/>
                  </a:lnTo>
                  <a:lnTo>
                    <a:pt x="0" y="270"/>
                  </a:lnTo>
                  <a:lnTo>
                    <a:pt x="192" y="288"/>
                  </a:lnTo>
                  <a:lnTo>
                    <a:pt x="216" y="0"/>
                  </a:lnTo>
                  <a:lnTo>
                    <a:pt x="372" y="6"/>
                  </a:lnTo>
                  <a:lnTo>
                    <a:pt x="366" y="132"/>
                  </a:lnTo>
                  <a:lnTo>
                    <a:pt x="384" y="144"/>
                  </a:lnTo>
                  <a:lnTo>
                    <a:pt x="402" y="138"/>
                  </a:lnTo>
                  <a:lnTo>
                    <a:pt x="408" y="156"/>
                  </a:lnTo>
                  <a:lnTo>
                    <a:pt x="444" y="168"/>
                  </a:lnTo>
                  <a:lnTo>
                    <a:pt x="462" y="162"/>
                  </a:lnTo>
                  <a:lnTo>
                    <a:pt x="474" y="180"/>
                  </a:lnTo>
                  <a:lnTo>
                    <a:pt x="486" y="174"/>
                  </a:lnTo>
                  <a:lnTo>
                    <a:pt x="504" y="186"/>
                  </a:lnTo>
                  <a:lnTo>
                    <a:pt x="510" y="180"/>
                  </a:lnTo>
                  <a:lnTo>
                    <a:pt x="516" y="192"/>
                  </a:lnTo>
                  <a:lnTo>
                    <a:pt x="528" y="174"/>
                  </a:lnTo>
                  <a:lnTo>
                    <a:pt x="528" y="180"/>
                  </a:lnTo>
                  <a:lnTo>
                    <a:pt x="540" y="180"/>
                  </a:lnTo>
                  <a:lnTo>
                    <a:pt x="558" y="192"/>
                  </a:lnTo>
                  <a:lnTo>
                    <a:pt x="618" y="174"/>
                  </a:lnTo>
                  <a:lnTo>
                    <a:pt x="654" y="192"/>
                  </a:lnTo>
                  <a:lnTo>
                    <a:pt x="654" y="19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33" name="Freeform 483"/>
            <p:cNvSpPr>
              <a:spLocks/>
            </p:cNvSpPr>
            <p:nvPr/>
          </p:nvSpPr>
          <p:spPr bwMode="auto">
            <a:xfrm>
              <a:off x="528" y="1980"/>
              <a:ext cx="288" cy="360"/>
            </a:xfrm>
            <a:custGeom>
              <a:avLst/>
              <a:gdLst>
                <a:gd name="T0" fmla="*/ 252 w 288"/>
                <a:gd name="T1" fmla="*/ 360 h 360"/>
                <a:gd name="T2" fmla="*/ 0 w 288"/>
                <a:gd name="T3" fmla="*/ 318 h 360"/>
                <a:gd name="T4" fmla="*/ 60 w 288"/>
                <a:gd name="T5" fmla="*/ 0 h 360"/>
                <a:gd name="T6" fmla="*/ 108 w 288"/>
                <a:gd name="T7" fmla="*/ 12 h 360"/>
                <a:gd name="T8" fmla="*/ 204 w 288"/>
                <a:gd name="T9" fmla="*/ 30 h 360"/>
                <a:gd name="T10" fmla="*/ 192 w 288"/>
                <a:gd name="T11" fmla="*/ 90 h 360"/>
                <a:gd name="T12" fmla="*/ 288 w 288"/>
                <a:gd name="T13" fmla="*/ 108 h 360"/>
                <a:gd name="T14" fmla="*/ 258 w 288"/>
                <a:gd name="T15" fmla="*/ 318 h 360"/>
                <a:gd name="T16" fmla="*/ 252 w 288"/>
                <a:gd name="T17" fmla="*/ 360 h 3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8"/>
                <a:gd name="T28" fmla="*/ 0 h 360"/>
                <a:gd name="T29" fmla="*/ 288 w 288"/>
                <a:gd name="T30" fmla="*/ 360 h 3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8" h="360">
                  <a:moveTo>
                    <a:pt x="252" y="360"/>
                  </a:moveTo>
                  <a:lnTo>
                    <a:pt x="0" y="318"/>
                  </a:lnTo>
                  <a:lnTo>
                    <a:pt x="60" y="0"/>
                  </a:lnTo>
                  <a:lnTo>
                    <a:pt x="108" y="12"/>
                  </a:lnTo>
                  <a:lnTo>
                    <a:pt x="204" y="30"/>
                  </a:lnTo>
                  <a:lnTo>
                    <a:pt x="192" y="90"/>
                  </a:lnTo>
                  <a:lnTo>
                    <a:pt x="288" y="108"/>
                  </a:lnTo>
                  <a:lnTo>
                    <a:pt x="258" y="318"/>
                  </a:lnTo>
                  <a:lnTo>
                    <a:pt x="252" y="360"/>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34" name="Freeform 484"/>
            <p:cNvSpPr>
              <a:spLocks/>
            </p:cNvSpPr>
            <p:nvPr/>
          </p:nvSpPr>
          <p:spPr bwMode="auto">
            <a:xfrm>
              <a:off x="528" y="1980"/>
              <a:ext cx="288" cy="366"/>
            </a:xfrm>
            <a:custGeom>
              <a:avLst/>
              <a:gdLst>
                <a:gd name="T0" fmla="*/ 252 w 288"/>
                <a:gd name="T1" fmla="*/ 360 h 366"/>
                <a:gd name="T2" fmla="*/ 0 w 288"/>
                <a:gd name="T3" fmla="*/ 318 h 366"/>
                <a:gd name="T4" fmla="*/ 60 w 288"/>
                <a:gd name="T5" fmla="*/ 0 h 366"/>
                <a:gd name="T6" fmla="*/ 108 w 288"/>
                <a:gd name="T7" fmla="*/ 12 h 366"/>
                <a:gd name="T8" fmla="*/ 204 w 288"/>
                <a:gd name="T9" fmla="*/ 30 h 366"/>
                <a:gd name="T10" fmla="*/ 192 w 288"/>
                <a:gd name="T11" fmla="*/ 90 h 366"/>
                <a:gd name="T12" fmla="*/ 288 w 288"/>
                <a:gd name="T13" fmla="*/ 108 h 366"/>
                <a:gd name="T14" fmla="*/ 258 w 288"/>
                <a:gd name="T15" fmla="*/ 318 h 366"/>
                <a:gd name="T16" fmla="*/ 252 w 288"/>
                <a:gd name="T17" fmla="*/ 360 h 366"/>
                <a:gd name="T18" fmla="*/ 252 w 288"/>
                <a:gd name="T19" fmla="*/ 366 h 3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8"/>
                <a:gd name="T31" fmla="*/ 0 h 366"/>
                <a:gd name="T32" fmla="*/ 288 w 288"/>
                <a:gd name="T33" fmla="*/ 366 h 3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8" h="366">
                  <a:moveTo>
                    <a:pt x="252" y="360"/>
                  </a:moveTo>
                  <a:lnTo>
                    <a:pt x="0" y="318"/>
                  </a:lnTo>
                  <a:lnTo>
                    <a:pt x="60" y="0"/>
                  </a:lnTo>
                  <a:lnTo>
                    <a:pt x="108" y="12"/>
                  </a:lnTo>
                  <a:lnTo>
                    <a:pt x="204" y="30"/>
                  </a:lnTo>
                  <a:lnTo>
                    <a:pt x="192" y="90"/>
                  </a:lnTo>
                  <a:lnTo>
                    <a:pt x="288" y="108"/>
                  </a:lnTo>
                  <a:lnTo>
                    <a:pt x="258" y="318"/>
                  </a:lnTo>
                  <a:lnTo>
                    <a:pt x="252" y="360"/>
                  </a:lnTo>
                  <a:lnTo>
                    <a:pt x="252" y="36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35" name="Freeform 485"/>
            <p:cNvSpPr>
              <a:spLocks/>
            </p:cNvSpPr>
            <p:nvPr/>
          </p:nvSpPr>
          <p:spPr bwMode="auto">
            <a:xfrm>
              <a:off x="2460" y="1734"/>
              <a:ext cx="84" cy="156"/>
            </a:xfrm>
            <a:custGeom>
              <a:avLst/>
              <a:gdLst>
                <a:gd name="T0" fmla="*/ 72 w 84"/>
                <a:gd name="T1" fmla="*/ 150 h 156"/>
                <a:gd name="T2" fmla="*/ 54 w 84"/>
                <a:gd name="T3" fmla="*/ 156 h 156"/>
                <a:gd name="T4" fmla="*/ 36 w 84"/>
                <a:gd name="T5" fmla="*/ 156 h 156"/>
                <a:gd name="T6" fmla="*/ 24 w 84"/>
                <a:gd name="T7" fmla="*/ 108 h 156"/>
                <a:gd name="T8" fmla="*/ 18 w 84"/>
                <a:gd name="T9" fmla="*/ 108 h 156"/>
                <a:gd name="T10" fmla="*/ 12 w 84"/>
                <a:gd name="T11" fmla="*/ 78 h 156"/>
                <a:gd name="T12" fmla="*/ 0 w 84"/>
                <a:gd name="T13" fmla="*/ 18 h 156"/>
                <a:gd name="T14" fmla="*/ 84 w 84"/>
                <a:gd name="T15" fmla="*/ 0 h 156"/>
                <a:gd name="T16" fmla="*/ 84 w 84"/>
                <a:gd name="T17" fmla="*/ 30 h 156"/>
                <a:gd name="T18" fmla="*/ 72 w 84"/>
                <a:gd name="T19" fmla="*/ 48 h 156"/>
                <a:gd name="T20" fmla="*/ 66 w 84"/>
                <a:gd name="T21" fmla="*/ 96 h 156"/>
                <a:gd name="T22" fmla="*/ 72 w 84"/>
                <a:gd name="T23" fmla="*/ 150 h 1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4"/>
                <a:gd name="T37" fmla="*/ 0 h 156"/>
                <a:gd name="T38" fmla="*/ 84 w 84"/>
                <a:gd name="T39" fmla="*/ 156 h 15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4" h="156">
                  <a:moveTo>
                    <a:pt x="72" y="150"/>
                  </a:moveTo>
                  <a:lnTo>
                    <a:pt x="54" y="156"/>
                  </a:lnTo>
                  <a:lnTo>
                    <a:pt x="36" y="156"/>
                  </a:lnTo>
                  <a:lnTo>
                    <a:pt x="24" y="108"/>
                  </a:lnTo>
                  <a:lnTo>
                    <a:pt x="18" y="108"/>
                  </a:lnTo>
                  <a:lnTo>
                    <a:pt x="12" y="78"/>
                  </a:lnTo>
                  <a:lnTo>
                    <a:pt x="0" y="18"/>
                  </a:lnTo>
                  <a:lnTo>
                    <a:pt x="84" y="0"/>
                  </a:lnTo>
                  <a:lnTo>
                    <a:pt x="84" y="30"/>
                  </a:lnTo>
                  <a:lnTo>
                    <a:pt x="72" y="48"/>
                  </a:lnTo>
                  <a:lnTo>
                    <a:pt x="66" y="96"/>
                  </a:lnTo>
                  <a:lnTo>
                    <a:pt x="72" y="150"/>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36" name="Freeform 486"/>
            <p:cNvSpPr>
              <a:spLocks/>
            </p:cNvSpPr>
            <p:nvPr/>
          </p:nvSpPr>
          <p:spPr bwMode="auto">
            <a:xfrm>
              <a:off x="2460" y="1734"/>
              <a:ext cx="84" cy="156"/>
            </a:xfrm>
            <a:custGeom>
              <a:avLst/>
              <a:gdLst>
                <a:gd name="T0" fmla="*/ 72 w 84"/>
                <a:gd name="T1" fmla="*/ 150 h 156"/>
                <a:gd name="T2" fmla="*/ 54 w 84"/>
                <a:gd name="T3" fmla="*/ 156 h 156"/>
                <a:gd name="T4" fmla="*/ 36 w 84"/>
                <a:gd name="T5" fmla="*/ 156 h 156"/>
                <a:gd name="T6" fmla="*/ 24 w 84"/>
                <a:gd name="T7" fmla="*/ 108 h 156"/>
                <a:gd name="T8" fmla="*/ 18 w 84"/>
                <a:gd name="T9" fmla="*/ 108 h 156"/>
                <a:gd name="T10" fmla="*/ 12 w 84"/>
                <a:gd name="T11" fmla="*/ 78 h 156"/>
                <a:gd name="T12" fmla="*/ 0 w 84"/>
                <a:gd name="T13" fmla="*/ 18 h 156"/>
                <a:gd name="T14" fmla="*/ 84 w 84"/>
                <a:gd name="T15" fmla="*/ 0 h 156"/>
                <a:gd name="T16" fmla="*/ 84 w 84"/>
                <a:gd name="T17" fmla="*/ 30 h 156"/>
                <a:gd name="T18" fmla="*/ 72 w 84"/>
                <a:gd name="T19" fmla="*/ 48 h 156"/>
                <a:gd name="T20" fmla="*/ 66 w 84"/>
                <a:gd name="T21" fmla="*/ 96 h 156"/>
                <a:gd name="T22" fmla="*/ 72 w 84"/>
                <a:gd name="T23" fmla="*/ 150 h 156"/>
                <a:gd name="T24" fmla="*/ 72 w 84"/>
                <a:gd name="T25" fmla="*/ 156 h 1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4"/>
                <a:gd name="T40" fmla="*/ 0 h 156"/>
                <a:gd name="T41" fmla="*/ 84 w 84"/>
                <a:gd name="T42" fmla="*/ 156 h 15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4" h="156">
                  <a:moveTo>
                    <a:pt x="72" y="150"/>
                  </a:moveTo>
                  <a:lnTo>
                    <a:pt x="54" y="156"/>
                  </a:lnTo>
                  <a:lnTo>
                    <a:pt x="36" y="156"/>
                  </a:lnTo>
                  <a:lnTo>
                    <a:pt x="24" y="108"/>
                  </a:lnTo>
                  <a:lnTo>
                    <a:pt x="18" y="108"/>
                  </a:lnTo>
                  <a:lnTo>
                    <a:pt x="12" y="78"/>
                  </a:lnTo>
                  <a:lnTo>
                    <a:pt x="0" y="18"/>
                  </a:lnTo>
                  <a:lnTo>
                    <a:pt x="84" y="0"/>
                  </a:lnTo>
                  <a:lnTo>
                    <a:pt x="84" y="30"/>
                  </a:lnTo>
                  <a:lnTo>
                    <a:pt x="72" y="48"/>
                  </a:lnTo>
                  <a:lnTo>
                    <a:pt x="66" y="96"/>
                  </a:lnTo>
                  <a:lnTo>
                    <a:pt x="72" y="150"/>
                  </a:lnTo>
                  <a:lnTo>
                    <a:pt x="72" y="15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37" name="Freeform 487"/>
            <p:cNvSpPr>
              <a:spLocks/>
            </p:cNvSpPr>
            <p:nvPr/>
          </p:nvSpPr>
          <p:spPr bwMode="auto">
            <a:xfrm>
              <a:off x="2472" y="2208"/>
              <a:ext cx="0" cy="12"/>
            </a:xfrm>
            <a:custGeom>
              <a:avLst/>
              <a:gdLst>
                <a:gd name="T0" fmla="*/ 0 h 12"/>
                <a:gd name="T1" fmla="*/ 12 h 12"/>
                <a:gd name="T2" fmla="*/ 0 h 12"/>
                <a:gd name="T3" fmla="*/ 6 h 12"/>
                <a:gd name="T4" fmla="*/ 0 60000 65536"/>
                <a:gd name="T5" fmla="*/ 0 60000 65536"/>
                <a:gd name="T6" fmla="*/ 0 60000 65536"/>
                <a:gd name="T7" fmla="*/ 0 60000 65536"/>
                <a:gd name="T8" fmla="*/ 0 h 12"/>
                <a:gd name="T9" fmla="*/ 12 h 12"/>
              </a:gdLst>
              <a:ahLst/>
              <a:cxnLst>
                <a:cxn ang="T4">
                  <a:pos x="0" y="T0"/>
                </a:cxn>
                <a:cxn ang="T5">
                  <a:pos x="0" y="T1"/>
                </a:cxn>
                <a:cxn ang="T6">
                  <a:pos x="0" y="T2"/>
                </a:cxn>
                <a:cxn ang="T7">
                  <a:pos x="0" y="T3"/>
                </a:cxn>
              </a:cxnLst>
              <a:rect l="0" t="T8" r="0" b="T9"/>
              <a:pathLst>
                <a:path h="12">
                  <a:moveTo>
                    <a:pt x="0" y="0"/>
                  </a:moveTo>
                  <a:lnTo>
                    <a:pt x="0" y="12"/>
                  </a:lnTo>
                  <a:lnTo>
                    <a:pt x="0" y="0"/>
                  </a:lnTo>
                  <a:lnTo>
                    <a:pt x="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38" name="Freeform 488"/>
            <p:cNvSpPr>
              <a:spLocks/>
            </p:cNvSpPr>
            <p:nvPr/>
          </p:nvSpPr>
          <p:spPr bwMode="auto">
            <a:xfrm>
              <a:off x="2448" y="2208"/>
              <a:ext cx="18" cy="66"/>
            </a:xfrm>
            <a:custGeom>
              <a:avLst/>
              <a:gdLst>
                <a:gd name="T0" fmla="*/ 18 w 18"/>
                <a:gd name="T1" fmla="*/ 0 h 66"/>
                <a:gd name="T2" fmla="*/ 6 w 18"/>
                <a:gd name="T3" fmla="*/ 66 h 66"/>
                <a:gd name="T4" fmla="*/ 0 w 18"/>
                <a:gd name="T5" fmla="*/ 48 h 66"/>
                <a:gd name="T6" fmla="*/ 6 w 18"/>
                <a:gd name="T7" fmla="*/ 6 h 66"/>
                <a:gd name="T8" fmla="*/ 18 w 18"/>
                <a:gd name="T9" fmla="*/ 0 h 66"/>
                <a:gd name="T10" fmla="*/ 0 60000 65536"/>
                <a:gd name="T11" fmla="*/ 0 60000 65536"/>
                <a:gd name="T12" fmla="*/ 0 60000 65536"/>
                <a:gd name="T13" fmla="*/ 0 60000 65536"/>
                <a:gd name="T14" fmla="*/ 0 60000 65536"/>
                <a:gd name="T15" fmla="*/ 0 w 18"/>
                <a:gd name="T16" fmla="*/ 0 h 66"/>
                <a:gd name="T17" fmla="*/ 18 w 18"/>
                <a:gd name="T18" fmla="*/ 66 h 66"/>
              </a:gdLst>
              <a:ahLst/>
              <a:cxnLst>
                <a:cxn ang="T10">
                  <a:pos x="T0" y="T1"/>
                </a:cxn>
                <a:cxn ang="T11">
                  <a:pos x="T2" y="T3"/>
                </a:cxn>
                <a:cxn ang="T12">
                  <a:pos x="T4" y="T5"/>
                </a:cxn>
                <a:cxn ang="T13">
                  <a:pos x="T6" y="T7"/>
                </a:cxn>
                <a:cxn ang="T14">
                  <a:pos x="T8" y="T9"/>
                </a:cxn>
              </a:cxnLst>
              <a:rect l="T15" t="T16" r="T17" b="T18"/>
              <a:pathLst>
                <a:path w="18" h="66">
                  <a:moveTo>
                    <a:pt x="18" y="0"/>
                  </a:moveTo>
                  <a:lnTo>
                    <a:pt x="6" y="66"/>
                  </a:lnTo>
                  <a:lnTo>
                    <a:pt x="0" y="48"/>
                  </a:lnTo>
                  <a:lnTo>
                    <a:pt x="6" y="6"/>
                  </a:lnTo>
                  <a:lnTo>
                    <a:pt x="18" y="0"/>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39" name="Freeform 489"/>
            <p:cNvSpPr>
              <a:spLocks/>
            </p:cNvSpPr>
            <p:nvPr/>
          </p:nvSpPr>
          <p:spPr bwMode="auto">
            <a:xfrm>
              <a:off x="2448" y="2208"/>
              <a:ext cx="18" cy="66"/>
            </a:xfrm>
            <a:custGeom>
              <a:avLst/>
              <a:gdLst>
                <a:gd name="T0" fmla="*/ 18 w 18"/>
                <a:gd name="T1" fmla="*/ 0 h 66"/>
                <a:gd name="T2" fmla="*/ 6 w 18"/>
                <a:gd name="T3" fmla="*/ 66 h 66"/>
                <a:gd name="T4" fmla="*/ 0 w 18"/>
                <a:gd name="T5" fmla="*/ 48 h 66"/>
                <a:gd name="T6" fmla="*/ 6 w 18"/>
                <a:gd name="T7" fmla="*/ 6 h 66"/>
                <a:gd name="T8" fmla="*/ 18 w 18"/>
                <a:gd name="T9" fmla="*/ 0 h 66"/>
                <a:gd name="T10" fmla="*/ 18 w 18"/>
                <a:gd name="T11" fmla="*/ 6 h 66"/>
                <a:gd name="T12" fmla="*/ 0 60000 65536"/>
                <a:gd name="T13" fmla="*/ 0 60000 65536"/>
                <a:gd name="T14" fmla="*/ 0 60000 65536"/>
                <a:gd name="T15" fmla="*/ 0 60000 65536"/>
                <a:gd name="T16" fmla="*/ 0 60000 65536"/>
                <a:gd name="T17" fmla="*/ 0 60000 65536"/>
                <a:gd name="T18" fmla="*/ 0 w 18"/>
                <a:gd name="T19" fmla="*/ 0 h 66"/>
                <a:gd name="T20" fmla="*/ 18 w 18"/>
                <a:gd name="T21" fmla="*/ 66 h 66"/>
              </a:gdLst>
              <a:ahLst/>
              <a:cxnLst>
                <a:cxn ang="T12">
                  <a:pos x="T0" y="T1"/>
                </a:cxn>
                <a:cxn ang="T13">
                  <a:pos x="T2" y="T3"/>
                </a:cxn>
                <a:cxn ang="T14">
                  <a:pos x="T4" y="T5"/>
                </a:cxn>
                <a:cxn ang="T15">
                  <a:pos x="T6" y="T7"/>
                </a:cxn>
                <a:cxn ang="T16">
                  <a:pos x="T8" y="T9"/>
                </a:cxn>
                <a:cxn ang="T17">
                  <a:pos x="T10" y="T11"/>
                </a:cxn>
              </a:cxnLst>
              <a:rect l="T18" t="T19" r="T20" b="T21"/>
              <a:pathLst>
                <a:path w="18" h="66">
                  <a:moveTo>
                    <a:pt x="18" y="0"/>
                  </a:moveTo>
                  <a:lnTo>
                    <a:pt x="6" y="66"/>
                  </a:lnTo>
                  <a:lnTo>
                    <a:pt x="0" y="48"/>
                  </a:lnTo>
                  <a:lnTo>
                    <a:pt x="6" y="6"/>
                  </a:lnTo>
                  <a:lnTo>
                    <a:pt x="18" y="0"/>
                  </a:lnTo>
                  <a:lnTo>
                    <a:pt x="18"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40" name="Freeform 490"/>
            <p:cNvSpPr>
              <a:spLocks/>
            </p:cNvSpPr>
            <p:nvPr/>
          </p:nvSpPr>
          <p:spPr bwMode="auto">
            <a:xfrm>
              <a:off x="2070" y="2148"/>
              <a:ext cx="390" cy="222"/>
            </a:xfrm>
            <a:custGeom>
              <a:avLst/>
              <a:gdLst>
                <a:gd name="T0" fmla="*/ 390 w 390"/>
                <a:gd name="T1" fmla="*/ 162 h 222"/>
                <a:gd name="T2" fmla="*/ 384 w 390"/>
                <a:gd name="T3" fmla="*/ 156 h 222"/>
                <a:gd name="T4" fmla="*/ 390 w 390"/>
                <a:gd name="T5" fmla="*/ 162 h 222"/>
                <a:gd name="T6" fmla="*/ 384 w 390"/>
                <a:gd name="T7" fmla="*/ 162 h 222"/>
                <a:gd name="T8" fmla="*/ 102 w 390"/>
                <a:gd name="T9" fmla="*/ 210 h 222"/>
                <a:gd name="T10" fmla="*/ 0 w 390"/>
                <a:gd name="T11" fmla="*/ 222 h 222"/>
                <a:gd name="T12" fmla="*/ 24 w 390"/>
                <a:gd name="T13" fmla="*/ 210 h 222"/>
                <a:gd name="T14" fmla="*/ 78 w 390"/>
                <a:gd name="T15" fmla="*/ 150 h 222"/>
                <a:gd name="T16" fmla="*/ 84 w 390"/>
                <a:gd name="T17" fmla="*/ 168 h 222"/>
                <a:gd name="T18" fmla="*/ 96 w 390"/>
                <a:gd name="T19" fmla="*/ 174 h 222"/>
                <a:gd name="T20" fmla="*/ 156 w 390"/>
                <a:gd name="T21" fmla="*/ 150 h 222"/>
                <a:gd name="T22" fmla="*/ 162 w 390"/>
                <a:gd name="T23" fmla="*/ 132 h 222"/>
                <a:gd name="T24" fmla="*/ 156 w 390"/>
                <a:gd name="T25" fmla="*/ 132 h 222"/>
                <a:gd name="T26" fmla="*/ 180 w 390"/>
                <a:gd name="T27" fmla="*/ 66 h 222"/>
                <a:gd name="T28" fmla="*/ 198 w 390"/>
                <a:gd name="T29" fmla="*/ 72 h 222"/>
                <a:gd name="T30" fmla="*/ 204 w 390"/>
                <a:gd name="T31" fmla="*/ 48 h 222"/>
                <a:gd name="T32" fmla="*/ 216 w 390"/>
                <a:gd name="T33" fmla="*/ 48 h 222"/>
                <a:gd name="T34" fmla="*/ 234 w 390"/>
                <a:gd name="T35" fmla="*/ 18 h 222"/>
                <a:gd name="T36" fmla="*/ 234 w 390"/>
                <a:gd name="T37" fmla="*/ 0 h 222"/>
                <a:gd name="T38" fmla="*/ 264 w 390"/>
                <a:gd name="T39" fmla="*/ 18 h 222"/>
                <a:gd name="T40" fmla="*/ 264 w 390"/>
                <a:gd name="T41" fmla="*/ 6 h 222"/>
                <a:gd name="T42" fmla="*/ 300 w 390"/>
                <a:gd name="T43" fmla="*/ 24 h 222"/>
                <a:gd name="T44" fmla="*/ 306 w 390"/>
                <a:gd name="T45" fmla="*/ 30 h 222"/>
                <a:gd name="T46" fmla="*/ 294 w 390"/>
                <a:gd name="T47" fmla="*/ 54 h 222"/>
                <a:gd name="T48" fmla="*/ 300 w 390"/>
                <a:gd name="T49" fmla="*/ 60 h 222"/>
                <a:gd name="T50" fmla="*/ 306 w 390"/>
                <a:gd name="T51" fmla="*/ 60 h 222"/>
                <a:gd name="T52" fmla="*/ 318 w 390"/>
                <a:gd name="T53" fmla="*/ 66 h 222"/>
                <a:gd name="T54" fmla="*/ 354 w 390"/>
                <a:gd name="T55" fmla="*/ 78 h 222"/>
                <a:gd name="T56" fmla="*/ 354 w 390"/>
                <a:gd name="T57" fmla="*/ 96 h 222"/>
                <a:gd name="T58" fmla="*/ 318 w 390"/>
                <a:gd name="T59" fmla="*/ 78 h 222"/>
                <a:gd name="T60" fmla="*/ 342 w 390"/>
                <a:gd name="T61" fmla="*/ 102 h 222"/>
                <a:gd name="T62" fmla="*/ 360 w 390"/>
                <a:gd name="T63" fmla="*/ 102 h 222"/>
                <a:gd name="T64" fmla="*/ 348 w 390"/>
                <a:gd name="T65" fmla="*/ 108 h 222"/>
                <a:gd name="T66" fmla="*/ 360 w 390"/>
                <a:gd name="T67" fmla="*/ 108 h 222"/>
                <a:gd name="T68" fmla="*/ 360 w 390"/>
                <a:gd name="T69" fmla="*/ 114 h 222"/>
                <a:gd name="T70" fmla="*/ 354 w 390"/>
                <a:gd name="T71" fmla="*/ 114 h 222"/>
                <a:gd name="T72" fmla="*/ 354 w 390"/>
                <a:gd name="T73" fmla="*/ 120 h 222"/>
                <a:gd name="T74" fmla="*/ 330 w 390"/>
                <a:gd name="T75" fmla="*/ 108 h 222"/>
                <a:gd name="T76" fmla="*/ 366 w 390"/>
                <a:gd name="T77" fmla="*/ 138 h 222"/>
                <a:gd name="T78" fmla="*/ 360 w 390"/>
                <a:gd name="T79" fmla="*/ 138 h 222"/>
                <a:gd name="T80" fmla="*/ 330 w 390"/>
                <a:gd name="T81" fmla="*/ 120 h 222"/>
                <a:gd name="T82" fmla="*/ 330 w 390"/>
                <a:gd name="T83" fmla="*/ 126 h 222"/>
                <a:gd name="T84" fmla="*/ 342 w 390"/>
                <a:gd name="T85" fmla="*/ 132 h 222"/>
                <a:gd name="T86" fmla="*/ 360 w 390"/>
                <a:gd name="T87" fmla="*/ 144 h 222"/>
                <a:gd name="T88" fmla="*/ 384 w 390"/>
                <a:gd name="T89" fmla="*/ 138 h 222"/>
                <a:gd name="T90" fmla="*/ 390 w 390"/>
                <a:gd name="T91" fmla="*/ 162 h 22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90"/>
                <a:gd name="T139" fmla="*/ 0 h 222"/>
                <a:gd name="T140" fmla="*/ 390 w 390"/>
                <a:gd name="T141" fmla="*/ 222 h 22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90" h="222">
                  <a:moveTo>
                    <a:pt x="390" y="162"/>
                  </a:moveTo>
                  <a:lnTo>
                    <a:pt x="384" y="156"/>
                  </a:lnTo>
                  <a:lnTo>
                    <a:pt x="390" y="162"/>
                  </a:lnTo>
                  <a:lnTo>
                    <a:pt x="384" y="162"/>
                  </a:lnTo>
                  <a:lnTo>
                    <a:pt x="102" y="210"/>
                  </a:lnTo>
                  <a:lnTo>
                    <a:pt x="0" y="222"/>
                  </a:lnTo>
                  <a:lnTo>
                    <a:pt x="24" y="210"/>
                  </a:lnTo>
                  <a:lnTo>
                    <a:pt x="78" y="150"/>
                  </a:lnTo>
                  <a:lnTo>
                    <a:pt x="84" y="168"/>
                  </a:lnTo>
                  <a:lnTo>
                    <a:pt x="96" y="174"/>
                  </a:lnTo>
                  <a:lnTo>
                    <a:pt x="156" y="150"/>
                  </a:lnTo>
                  <a:lnTo>
                    <a:pt x="162" y="132"/>
                  </a:lnTo>
                  <a:lnTo>
                    <a:pt x="156" y="132"/>
                  </a:lnTo>
                  <a:lnTo>
                    <a:pt x="180" y="66"/>
                  </a:lnTo>
                  <a:lnTo>
                    <a:pt x="198" y="72"/>
                  </a:lnTo>
                  <a:lnTo>
                    <a:pt x="204" y="48"/>
                  </a:lnTo>
                  <a:lnTo>
                    <a:pt x="216" y="48"/>
                  </a:lnTo>
                  <a:lnTo>
                    <a:pt x="234" y="18"/>
                  </a:lnTo>
                  <a:lnTo>
                    <a:pt x="234" y="0"/>
                  </a:lnTo>
                  <a:lnTo>
                    <a:pt x="264" y="18"/>
                  </a:lnTo>
                  <a:lnTo>
                    <a:pt x="264" y="6"/>
                  </a:lnTo>
                  <a:lnTo>
                    <a:pt x="300" y="24"/>
                  </a:lnTo>
                  <a:lnTo>
                    <a:pt x="306" y="30"/>
                  </a:lnTo>
                  <a:lnTo>
                    <a:pt x="294" y="54"/>
                  </a:lnTo>
                  <a:lnTo>
                    <a:pt x="300" y="60"/>
                  </a:lnTo>
                  <a:lnTo>
                    <a:pt x="306" y="60"/>
                  </a:lnTo>
                  <a:lnTo>
                    <a:pt x="318" y="66"/>
                  </a:lnTo>
                  <a:lnTo>
                    <a:pt x="354" y="78"/>
                  </a:lnTo>
                  <a:lnTo>
                    <a:pt x="354" y="96"/>
                  </a:lnTo>
                  <a:lnTo>
                    <a:pt x="318" y="78"/>
                  </a:lnTo>
                  <a:lnTo>
                    <a:pt x="342" y="102"/>
                  </a:lnTo>
                  <a:lnTo>
                    <a:pt x="360" y="102"/>
                  </a:lnTo>
                  <a:lnTo>
                    <a:pt x="348" y="108"/>
                  </a:lnTo>
                  <a:lnTo>
                    <a:pt x="360" y="108"/>
                  </a:lnTo>
                  <a:lnTo>
                    <a:pt x="360" y="114"/>
                  </a:lnTo>
                  <a:lnTo>
                    <a:pt x="354" y="114"/>
                  </a:lnTo>
                  <a:lnTo>
                    <a:pt x="354" y="120"/>
                  </a:lnTo>
                  <a:lnTo>
                    <a:pt x="330" y="108"/>
                  </a:lnTo>
                  <a:lnTo>
                    <a:pt x="366" y="138"/>
                  </a:lnTo>
                  <a:lnTo>
                    <a:pt x="360" y="138"/>
                  </a:lnTo>
                  <a:lnTo>
                    <a:pt x="330" y="120"/>
                  </a:lnTo>
                  <a:lnTo>
                    <a:pt x="330" y="126"/>
                  </a:lnTo>
                  <a:lnTo>
                    <a:pt x="342" y="132"/>
                  </a:lnTo>
                  <a:lnTo>
                    <a:pt x="360" y="144"/>
                  </a:lnTo>
                  <a:lnTo>
                    <a:pt x="384" y="138"/>
                  </a:lnTo>
                  <a:lnTo>
                    <a:pt x="390" y="162"/>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41" name="Freeform 491"/>
            <p:cNvSpPr>
              <a:spLocks/>
            </p:cNvSpPr>
            <p:nvPr/>
          </p:nvSpPr>
          <p:spPr bwMode="auto">
            <a:xfrm>
              <a:off x="2070" y="2148"/>
              <a:ext cx="390" cy="222"/>
            </a:xfrm>
            <a:custGeom>
              <a:avLst/>
              <a:gdLst>
                <a:gd name="T0" fmla="*/ 390 w 390"/>
                <a:gd name="T1" fmla="*/ 162 h 222"/>
                <a:gd name="T2" fmla="*/ 384 w 390"/>
                <a:gd name="T3" fmla="*/ 156 h 222"/>
                <a:gd name="T4" fmla="*/ 390 w 390"/>
                <a:gd name="T5" fmla="*/ 162 h 222"/>
                <a:gd name="T6" fmla="*/ 384 w 390"/>
                <a:gd name="T7" fmla="*/ 162 h 222"/>
                <a:gd name="T8" fmla="*/ 102 w 390"/>
                <a:gd name="T9" fmla="*/ 210 h 222"/>
                <a:gd name="T10" fmla="*/ 0 w 390"/>
                <a:gd name="T11" fmla="*/ 222 h 222"/>
                <a:gd name="T12" fmla="*/ 24 w 390"/>
                <a:gd name="T13" fmla="*/ 210 h 222"/>
                <a:gd name="T14" fmla="*/ 78 w 390"/>
                <a:gd name="T15" fmla="*/ 150 h 222"/>
                <a:gd name="T16" fmla="*/ 84 w 390"/>
                <a:gd name="T17" fmla="*/ 168 h 222"/>
                <a:gd name="T18" fmla="*/ 96 w 390"/>
                <a:gd name="T19" fmla="*/ 174 h 222"/>
                <a:gd name="T20" fmla="*/ 156 w 390"/>
                <a:gd name="T21" fmla="*/ 150 h 222"/>
                <a:gd name="T22" fmla="*/ 162 w 390"/>
                <a:gd name="T23" fmla="*/ 132 h 222"/>
                <a:gd name="T24" fmla="*/ 156 w 390"/>
                <a:gd name="T25" fmla="*/ 132 h 222"/>
                <a:gd name="T26" fmla="*/ 180 w 390"/>
                <a:gd name="T27" fmla="*/ 66 h 222"/>
                <a:gd name="T28" fmla="*/ 198 w 390"/>
                <a:gd name="T29" fmla="*/ 72 h 222"/>
                <a:gd name="T30" fmla="*/ 204 w 390"/>
                <a:gd name="T31" fmla="*/ 48 h 222"/>
                <a:gd name="T32" fmla="*/ 216 w 390"/>
                <a:gd name="T33" fmla="*/ 48 h 222"/>
                <a:gd name="T34" fmla="*/ 234 w 390"/>
                <a:gd name="T35" fmla="*/ 18 h 222"/>
                <a:gd name="T36" fmla="*/ 234 w 390"/>
                <a:gd name="T37" fmla="*/ 0 h 222"/>
                <a:gd name="T38" fmla="*/ 264 w 390"/>
                <a:gd name="T39" fmla="*/ 18 h 222"/>
                <a:gd name="T40" fmla="*/ 264 w 390"/>
                <a:gd name="T41" fmla="*/ 6 h 222"/>
                <a:gd name="T42" fmla="*/ 300 w 390"/>
                <a:gd name="T43" fmla="*/ 24 h 222"/>
                <a:gd name="T44" fmla="*/ 306 w 390"/>
                <a:gd name="T45" fmla="*/ 30 h 222"/>
                <a:gd name="T46" fmla="*/ 294 w 390"/>
                <a:gd name="T47" fmla="*/ 54 h 222"/>
                <a:gd name="T48" fmla="*/ 300 w 390"/>
                <a:gd name="T49" fmla="*/ 60 h 222"/>
                <a:gd name="T50" fmla="*/ 306 w 390"/>
                <a:gd name="T51" fmla="*/ 60 h 222"/>
                <a:gd name="T52" fmla="*/ 318 w 390"/>
                <a:gd name="T53" fmla="*/ 66 h 222"/>
                <a:gd name="T54" fmla="*/ 354 w 390"/>
                <a:gd name="T55" fmla="*/ 78 h 222"/>
                <a:gd name="T56" fmla="*/ 354 w 390"/>
                <a:gd name="T57" fmla="*/ 96 h 222"/>
                <a:gd name="T58" fmla="*/ 318 w 390"/>
                <a:gd name="T59" fmla="*/ 78 h 222"/>
                <a:gd name="T60" fmla="*/ 342 w 390"/>
                <a:gd name="T61" fmla="*/ 102 h 222"/>
                <a:gd name="T62" fmla="*/ 360 w 390"/>
                <a:gd name="T63" fmla="*/ 102 h 222"/>
                <a:gd name="T64" fmla="*/ 348 w 390"/>
                <a:gd name="T65" fmla="*/ 108 h 222"/>
                <a:gd name="T66" fmla="*/ 360 w 390"/>
                <a:gd name="T67" fmla="*/ 108 h 222"/>
                <a:gd name="T68" fmla="*/ 360 w 390"/>
                <a:gd name="T69" fmla="*/ 114 h 222"/>
                <a:gd name="T70" fmla="*/ 354 w 390"/>
                <a:gd name="T71" fmla="*/ 114 h 222"/>
                <a:gd name="T72" fmla="*/ 354 w 390"/>
                <a:gd name="T73" fmla="*/ 120 h 222"/>
                <a:gd name="T74" fmla="*/ 330 w 390"/>
                <a:gd name="T75" fmla="*/ 108 h 222"/>
                <a:gd name="T76" fmla="*/ 366 w 390"/>
                <a:gd name="T77" fmla="*/ 138 h 222"/>
                <a:gd name="T78" fmla="*/ 360 w 390"/>
                <a:gd name="T79" fmla="*/ 138 h 222"/>
                <a:gd name="T80" fmla="*/ 330 w 390"/>
                <a:gd name="T81" fmla="*/ 120 h 222"/>
                <a:gd name="T82" fmla="*/ 330 w 390"/>
                <a:gd name="T83" fmla="*/ 126 h 222"/>
                <a:gd name="T84" fmla="*/ 342 w 390"/>
                <a:gd name="T85" fmla="*/ 132 h 222"/>
                <a:gd name="T86" fmla="*/ 360 w 390"/>
                <a:gd name="T87" fmla="*/ 144 h 222"/>
                <a:gd name="T88" fmla="*/ 384 w 390"/>
                <a:gd name="T89" fmla="*/ 138 h 222"/>
                <a:gd name="T90" fmla="*/ 390 w 390"/>
                <a:gd name="T91" fmla="*/ 162 h 222"/>
                <a:gd name="T92" fmla="*/ 390 w 390"/>
                <a:gd name="T93" fmla="*/ 168 h 22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90"/>
                <a:gd name="T142" fmla="*/ 0 h 222"/>
                <a:gd name="T143" fmla="*/ 390 w 390"/>
                <a:gd name="T144" fmla="*/ 222 h 22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90" h="222">
                  <a:moveTo>
                    <a:pt x="390" y="162"/>
                  </a:moveTo>
                  <a:lnTo>
                    <a:pt x="384" y="156"/>
                  </a:lnTo>
                  <a:lnTo>
                    <a:pt x="390" y="162"/>
                  </a:lnTo>
                  <a:lnTo>
                    <a:pt x="384" y="162"/>
                  </a:lnTo>
                  <a:lnTo>
                    <a:pt x="102" y="210"/>
                  </a:lnTo>
                  <a:lnTo>
                    <a:pt x="0" y="222"/>
                  </a:lnTo>
                  <a:lnTo>
                    <a:pt x="24" y="210"/>
                  </a:lnTo>
                  <a:lnTo>
                    <a:pt x="78" y="150"/>
                  </a:lnTo>
                  <a:lnTo>
                    <a:pt x="84" y="168"/>
                  </a:lnTo>
                  <a:lnTo>
                    <a:pt x="96" y="174"/>
                  </a:lnTo>
                  <a:lnTo>
                    <a:pt x="156" y="150"/>
                  </a:lnTo>
                  <a:lnTo>
                    <a:pt x="162" y="132"/>
                  </a:lnTo>
                  <a:lnTo>
                    <a:pt x="156" y="132"/>
                  </a:lnTo>
                  <a:lnTo>
                    <a:pt x="180" y="66"/>
                  </a:lnTo>
                  <a:lnTo>
                    <a:pt x="198" y="72"/>
                  </a:lnTo>
                  <a:lnTo>
                    <a:pt x="204" y="48"/>
                  </a:lnTo>
                  <a:lnTo>
                    <a:pt x="216" y="48"/>
                  </a:lnTo>
                  <a:lnTo>
                    <a:pt x="234" y="18"/>
                  </a:lnTo>
                  <a:lnTo>
                    <a:pt x="234" y="0"/>
                  </a:lnTo>
                  <a:lnTo>
                    <a:pt x="264" y="18"/>
                  </a:lnTo>
                  <a:lnTo>
                    <a:pt x="264" y="6"/>
                  </a:lnTo>
                  <a:lnTo>
                    <a:pt x="300" y="24"/>
                  </a:lnTo>
                  <a:lnTo>
                    <a:pt x="306" y="30"/>
                  </a:lnTo>
                  <a:lnTo>
                    <a:pt x="294" y="54"/>
                  </a:lnTo>
                  <a:lnTo>
                    <a:pt x="300" y="60"/>
                  </a:lnTo>
                  <a:lnTo>
                    <a:pt x="306" y="60"/>
                  </a:lnTo>
                  <a:lnTo>
                    <a:pt x="318" y="66"/>
                  </a:lnTo>
                  <a:lnTo>
                    <a:pt x="354" y="78"/>
                  </a:lnTo>
                  <a:lnTo>
                    <a:pt x="354" y="96"/>
                  </a:lnTo>
                  <a:lnTo>
                    <a:pt x="318" y="78"/>
                  </a:lnTo>
                  <a:lnTo>
                    <a:pt x="342" y="102"/>
                  </a:lnTo>
                  <a:lnTo>
                    <a:pt x="360" y="102"/>
                  </a:lnTo>
                  <a:lnTo>
                    <a:pt x="348" y="108"/>
                  </a:lnTo>
                  <a:lnTo>
                    <a:pt x="360" y="108"/>
                  </a:lnTo>
                  <a:lnTo>
                    <a:pt x="360" y="114"/>
                  </a:lnTo>
                  <a:lnTo>
                    <a:pt x="354" y="114"/>
                  </a:lnTo>
                  <a:lnTo>
                    <a:pt x="354" y="120"/>
                  </a:lnTo>
                  <a:lnTo>
                    <a:pt x="330" y="108"/>
                  </a:lnTo>
                  <a:lnTo>
                    <a:pt x="366" y="138"/>
                  </a:lnTo>
                  <a:lnTo>
                    <a:pt x="360" y="138"/>
                  </a:lnTo>
                  <a:lnTo>
                    <a:pt x="330" y="120"/>
                  </a:lnTo>
                  <a:lnTo>
                    <a:pt x="330" y="126"/>
                  </a:lnTo>
                  <a:lnTo>
                    <a:pt x="342" y="132"/>
                  </a:lnTo>
                  <a:lnTo>
                    <a:pt x="360" y="144"/>
                  </a:lnTo>
                  <a:lnTo>
                    <a:pt x="384" y="138"/>
                  </a:lnTo>
                  <a:lnTo>
                    <a:pt x="390" y="162"/>
                  </a:lnTo>
                  <a:lnTo>
                    <a:pt x="390" y="16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42" name="Freeform 492"/>
            <p:cNvSpPr>
              <a:spLocks/>
            </p:cNvSpPr>
            <p:nvPr/>
          </p:nvSpPr>
          <p:spPr bwMode="auto">
            <a:xfrm>
              <a:off x="210" y="1458"/>
              <a:ext cx="342" cy="246"/>
            </a:xfrm>
            <a:custGeom>
              <a:avLst/>
              <a:gdLst>
                <a:gd name="T0" fmla="*/ 24 w 342"/>
                <a:gd name="T1" fmla="*/ 162 h 246"/>
                <a:gd name="T2" fmla="*/ 0 w 342"/>
                <a:gd name="T3" fmla="*/ 150 h 246"/>
                <a:gd name="T4" fmla="*/ 6 w 342"/>
                <a:gd name="T5" fmla="*/ 126 h 246"/>
                <a:gd name="T6" fmla="*/ 6 w 342"/>
                <a:gd name="T7" fmla="*/ 144 h 246"/>
                <a:gd name="T8" fmla="*/ 18 w 342"/>
                <a:gd name="T9" fmla="*/ 126 h 246"/>
                <a:gd name="T10" fmla="*/ 6 w 342"/>
                <a:gd name="T11" fmla="*/ 126 h 246"/>
                <a:gd name="T12" fmla="*/ 12 w 342"/>
                <a:gd name="T13" fmla="*/ 108 h 246"/>
                <a:gd name="T14" fmla="*/ 12 w 342"/>
                <a:gd name="T15" fmla="*/ 108 h 246"/>
                <a:gd name="T16" fmla="*/ 12 w 342"/>
                <a:gd name="T17" fmla="*/ 54 h 246"/>
                <a:gd name="T18" fmla="*/ 6 w 342"/>
                <a:gd name="T19" fmla="*/ 36 h 246"/>
                <a:gd name="T20" fmla="*/ 12 w 342"/>
                <a:gd name="T21" fmla="*/ 12 h 246"/>
                <a:gd name="T22" fmla="*/ 42 w 342"/>
                <a:gd name="T23" fmla="*/ 36 h 246"/>
                <a:gd name="T24" fmla="*/ 72 w 342"/>
                <a:gd name="T25" fmla="*/ 48 h 246"/>
                <a:gd name="T26" fmla="*/ 84 w 342"/>
                <a:gd name="T27" fmla="*/ 60 h 246"/>
                <a:gd name="T28" fmla="*/ 84 w 342"/>
                <a:gd name="T29" fmla="*/ 54 h 246"/>
                <a:gd name="T30" fmla="*/ 90 w 342"/>
                <a:gd name="T31" fmla="*/ 60 h 246"/>
                <a:gd name="T32" fmla="*/ 90 w 342"/>
                <a:gd name="T33" fmla="*/ 72 h 246"/>
                <a:gd name="T34" fmla="*/ 78 w 342"/>
                <a:gd name="T35" fmla="*/ 72 h 246"/>
                <a:gd name="T36" fmla="*/ 60 w 342"/>
                <a:gd name="T37" fmla="*/ 96 h 246"/>
                <a:gd name="T38" fmla="*/ 60 w 342"/>
                <a:gd name="T39" fmla="*/ 96 h 246"/>
                <a:gd name="T40" fmla="*/ 90 w 342"/>
                <a:gd name="T41" fmla="*/ 72 h 246"/>
                <a:gd name="T42" fmla="*/ 90 w 342"/>
                <a:gd name="T43" fmla="*/ 66 h 246"/>
                <a:gd name="T44" fmla="*/ 96 w 342"/>
                <a:gd name="T45" fmla="*/ 72 h 246"/>
                <a:gd name="T46" fmla="*/ 96 w 342"/>
                <a:gd name="T47" fmla="*/ 78 h 246"/>
                <a:gd name="T48" fmla="*/ 84 w 342"/>
                <a:gd name="T49" fmla="*/ 84 h 246"/>
                <a:gd name="T50" fmla="*/ 90 w 342"/>
                <a:gd name="T51" fmla="*/ 96 h 246"/>
                <a:gd name="T52" fmla="*/ 84 w 342"/>
                <a:gd name="T53" fmla="*/ 108 h 246"/>
                <a:gd name="T54" fmla="*/ 84 w 342"/>
                <a:gd name="T55" fmla="*/ 102 h 246"/>
                <a:gd name="T56" fmla="*/ 72 w 342"/>
                <a:gd name="T57" fmla="*/ 114 h 246"/>
                <a:gd name="T58" fmla="*/ 72 w 342"/>
                <a:gd name="T59" fmla="*/ 96 h 246"/>
                <a:gd name="T60" fmla="*/ 60 w 342"/>
                <a:gd name="T61" fmla="*/ 108 h 246"/>
                <a:gd name="T62" fmla="*/ 66 w 342"/>
                <a:gd name="T63" fmla="*/ 120 h 246"/>
                <a:gd name="T64" fmla="*/ 96 w 342"/>
                <a:gd name="T65" fmla="*/ 108 h 246"/>
                <a:gd name="T66" fmla="*/ 96 w 342"/>
                <a:gd name="T67" fmla="*/ 84 h 246"/>
                <a:gd name="T68" fmla="*/ 108 w 342"/>
                <a:gd name="T69" fmla="*/ 66 h 246"/>
                <a:gd name="T70" fmla="*/ 96 w 342"/>
                <a:gd name="T71" fmla="*/ 36 h 246"/>
                <a:gd name="T72" fmla="*/ 108 w 342"/>
                <a:gd name="T73" fmla="*/ 30 h 246"/>
                <a:gd name="T74" fmla="*/ 102 w 342"/>
                <a:gd name="T75" fmla="*/ 0 h 246"/>
                <a:gd name="T76" fmla="*/ 342 w 342"/>
                <a:gd name="T77" fmla="*/ 60 h 246"/>
                <a:gd name="T78" fmla="*/ 300 w 342"/>
                <a:gd name="T79" fmla="*/ 246 h 246"/>
                <a:gd name="T80" fmla="*/ 216 w 342"/>
                <a:gd name="T81" fmla="*/ 228 h 246"/>
                <a:gd name="T82" fmla="*/ 114 w 342"/>
                <a:gd name="T83" fmla="*/ 228 h 246"/>
                <a:gd name="T84" fmla="*/ 84 w 342"/>
                <a:gd name="T85" fmla="*/ 210 h 246"/>
                <a:gd name="T86" fmla="*/ 60 w 342"/>
                <a:gd name="T87" fmla="*/ 216 h 246"/>
                <a:gd name="T88" fmla="*/ 42 w 342"/>
                <a:gd name="T89" fmla="*/ 204 h 246"/>
                <a:gd name="T90" fmla="*/ 42 w 342"/>
                <a:gd name="T91" fmla="*/ 174 h 246"/>
                <a:gd name="T92" fmla="*/ 24 w 342"/>
                <a:gd name="T93" fmla="*/ 162 h 24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42"/>
                <a:gd name="T142" fmla="*/ 0 h 246"/>
                <a:gd name="T143" fmla="*/ 342 w 342"/>
                <a:gd name="T144" fmla="*/ 246 h 24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42" h="246">
                  <a:moveTo>
                    <a:pt x="24" y="162"/>
                  </a:moveTo>
                  <a:lnTo>
                    <a:pt x="0" y="150"/>
                  </a:lnTo>
                  <a:lnTo>
                    <a:pt x="6" y="126"/>
                  </a:lnTo>
                  <a:lnTo>
                    <a:pt x="6" y="144"/>
                  </a:lnTo>
                  <a:lnTo>
                    <a:pt x="18" y="126"/>
                  </a:lnTo>
                  <a:lnTo>
                    <a:pt x="6" y="126"/>
                  </a:lnTo>
                  <a:lnTo>
                    <a:pt x="12" y="108"/>
                  </a:lnTo>
                  <a:lnTo>
                    <a:pt x="12" y="54"/>
                  </a:lnTo>
                  <a:lnTo>
                    <a:pt x="6" y="36"/>
                  </a:lnTo>
                  <a:lnTo>
                    <a:pt x="12" y="12"/>
                  </a:lnTo>
                  <a:lnTo>
                    <a:pt x="42" y="36"/>
                  </a:lnTo>
                  <a:lnTo>
                    <a:pt x="72" y="48"/>
                  </a:lnTo>
                  <a:lnTo>
                    <a:pt x="84" y="60"/>
                  </a:lnTo>
                  <a:lnTo>
                    <a:pt x="84" y="54"/>
                  </a:lnTo>
                  <a:lnTo>
                    <a:pt x="90" y="60"/>
                  </a:lnTo>
                  <a:lnTo>
                    <a:pt x="90" y="72"/>
                  </a:lnTo>
                  <a:lnTo>
                    <a:pt x="78" y="72"/>
                  </a:lnTo>
                  <a:lnTo>
                    <a:pt x="60" y="96"/>
                  </a:lnTo>
                  <a:lnTo>
                    <a:pt x="90" y="72"/>
                  </a:lnTo>
                  <a:lnTo>
                    <a:pt x="90" y="66"/>
                  </a:lnTo>
                  <a:lnTo>
                    <a:pt x="96" y="72"/>
                  </a:lnTo>
                  <a:lnTo>
                    <a:pt x="96" y="78"/>
                  </a:lnTo>
                  <a:lnTo>
                    <a:pt x="84" y="84"/>
                  </a:lnTo>
                  <a:lnTo>
                    <a:pt x="90" y="96"/>
                  </a:lnTo>
                  <a:lnTo>
                    <a:pt x="84" y="108"/>
                  </a:lnTo>
                  <a:lnTo>
                    <a:pt x="84" y="102"/>
                  </a:lnTo>
                  <a:lnTo>
                    <a:pt x="72" y="114"/>
                  </a:lnTo>
                  <a:lnTo>
                    <a:pt x="72" y="96"/>
                  </a:lnTo>
                  <a:lnTo>
                    <a:pt x="60" y="108"/>
                  </a:lnTo>
                  <a:lnTo>
                    <a:pt x="66" y="120"/>
                  </a:lnTo>
                  <a:lnTo>
                    <a:pt x="96" y="108"/>
                  </a:lnTo>
                  <a:lnTo>
                    <a:pt x="96" y="84"/>
                  </a:lnTo>
                  <a:lnTo>
                    <a:pt x="108" y="66"/>
                  </a:lnTo>
                  <a:lnTo>
                    <a:pt x="96" y="36"/>
                  </a:lnTo>
                  <a:lnTo>
                    <a:pt x="108" y="30"/>
                  </a:lnTo>
                  <a:lnTo>
                    <a:pt x="102" y="0"/>
                  </a:lnTo>
                  <a:lnTo>
                    <a:pt x="342" y="60"/>
                  </a:lnTo>
                  <a:lnTo>
                    <a:pt x="300" y="246"/>
                  </a:lnTo>
                  <a:lnTo>
                    <a:pt x="216" y="228"/>
                  </a:lnTo>
                  <a:lnTo>
                    <a:pt x="114" y="228"/>
                  </a:lnTo>
                  <a:lnTo>
                    <a:pt x="84" y="210"/>
                  </a:lnTo>
                  <a:lnTo>
                    <a:pt x="60" y="216"/>
                  </a:lnTo>
                  <a:lnTo>
                    <a:pt x="42" y="204"/>
                  </a:lnTo>
                  <a:lnTo>
                    <a:pt x="42" y="174"/>
                  </a:lnTo>
                  <a:lnTo>
                    <a:pt x="24" y="162"/>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43" name="Freeform 493"/>
            <p:cNvSpPr>
              <a:spLocks/>
            </p:cNvSpPr>
            <p:nvPr/>
          </p:nvSpPr>
          <p:spPr bwMode="auto">
            <a:xfrm>
              <a:off x="210" y="1458"/>
              <a:ext cx="342" cy="246"/>
            </a:xfrm>
            <a:custGeom>
              <a:avLst/>
              <a:gdLst>
                <a:gd name="T0" fmla="*/ 24 w 342"/>
                <a:gd name="T1" fmla="*/ 162 h 246"/>
                <a:gd name="T2" fmla="*/ 0 w 342"/>
                <a:gd name="T3" fmla="*/ 150 h 246"/>
                <a:gd name="T4" fmla="*/ 6 w 342"/>
                <a:gd name="T5" fmla="*/ 126 h 246"/>
                <a:gd name="T6" fmla="*/ 6 w 342"/>
                <a:gd name="T7" fmla="*/ 144 h 246"/>
                <a:gd name="T8" fmla="*/ 18 w 342"/>
                <a:gd name="T9" fmla="*/ 126 h 246"/>
                <a:gd name="T10" fmla="*/ 6 w 342"/>
                <a:gd name="T11" fmla="*/ 126 h 246"/>
                <a:gd name="T12" fmla="*/ 12 w 342"/>
                <a:gd name="T13" fmla="*/ 108 h 246"/>
                <a:gd name="T14" fmla="*/ 24 w 342"/>
                <a:gd name="T15" fmla="*/ 108 h 246"/>
                <a:gd name="T16" fmla="*/ 12 w 342"/>
                <a:gd name="T17" fmla="*/ 108 h 246"/>
                <a:gd name="T18" fmla="*/ 12 w 342"/>
                <a:gd name="T19" fmla="*/ 54 h 246"/>
                <a:gd name="T20" fmla="*/ 6 w 342"/>
                <a:gd name="T21" fmla="*/ 36 h 246"/>
                <a:gd name="T22" fmla="*/ 12 w 342"/>
                <a:gd name="T23" fmla="*/ 12 h 246"/>
                <a:gd name="T24" fmla="*/ 42 w 342"/>
                <a:gd name="T25" fmla="*/ 36 h 246"/>
                <a:gd name="T26" fmla="*/ 72 w 342"/>
                <a:gd name="T27" fmla="*/ 48 h 246"/>
                <a:gd name="T28" fmla="*/ 84 w 342"/>
                <a:gd name="T29" fmla="*/ 60 h 246"/>
                <a:gd name="T30" fmla="*/ 84 w 342"/>
                <a:gd name="T31" fmla="*/ 54 h 246"/>
                <a:gd name="T32" fmla="*/ 90 w 342"/>
                <a:gd name="T33" fmla="*/ 60 h 246"/>
                <a:gd name="T34" fmla="*/ 90 w 342"/>
                <a:gd name="T35" fmla="*/ 72 h 246"/>
                <a:gd name="T36" fmla="*/ 78 w 342"/>
                <a:gd name="T37" fmla="*/ 72 h 246"/>
                <a:gd name="T38" fmla="*/ 60 w 342"/>
                <a:gd name="T39" fmla="*/ 96 h 246"/>
                <a:gd name="T40" fmla="*/ 72 w 342"/>
                <a:gd name="T41" fmla="*/ 96 h 246"/>
                <a:gd name="T42" fmla="*/ 60 w 342"/>
                <a:gd name="T43" fmla="*/ 96 h 246"/>
                <a:gd name="T44" fmla="*/ 90 w 342"/>
                <a:gd name="T45" fmla="*/ 72 h 246"/>
                <a:gd name="T46" fmla="*/ 90 w 342"/>
                <a:gd name="T47" fmla="*/ 66 h 246"/>
                <a:gd name="T48" fmla="*/ 96 w 342"/>
                <a:gd name="T49" fmla="*/ 72 h 246"/>
                <a:gd name="T50" fmla="*/ 96 w 342"/>
                <a:gd name="T51" fmla="*/ 78 h 246"/>
                <a:gd name="T52" fmla="*/ 84 w 342"/>
                <a:gd name="T53" fmla="*/ 84 h 246"/>
                <a:gd name="T54" fmla="*/ 90 w 342"/>
                <a:gd name="T55" fmla="*/ 96 h 246"/>
                <a:gd name="T56" fmla="*/ 84 w 342"/>
                <a:gd name="T57" fmla="*/ 108 h 246"/>
                <a:gd name="T58" fmla="*/ 84 w 342"/>
                <a:gd name="T59" fmla="*/ 102 h 246"/>
                <a:gd name="T60" fmla="*/ 72 w 342"/>
                <a:gd name="T61" fmla="*/ 114 h 246"/>
                <a:gd name="T62" fmla="*/ 72 w 342"/>
                <a:gd name="T63" fmla="*/ 96 h 246"/>
                <a:gd name="T64" fmla="*/ 60 w 342"/>
                <a:gd name="T65" fmla="*/ 108 h 246"/>
                <a:gd name="T66" fmla="*/ 66 w 342"/>
                <a:gd name="T67" fmla="*/ 120 h 246"/>
                <a:gd name="T68" fmla="*/ 96 w 342"/>
                <a:gd name="T69" fmla="*/ 108 h 246"/>
                <a:gd name="T70" fmla="*/ 96 w 342"/>
                <a:gd name="T71" fmla="*/ 84 h 246"/>
                <a:gd name="T72" fmla="*/ 108 w 342"/>
                <a:gd name="T73" fmla="*/ 66 h 246"/>
                <a:gd name="T74" fmla="*/ 96 w 342"/>
                <a:gd name="T75" fmla="*/ 36 h 246"/>
                <a:gd name="T76" fmla="*/ 108 w 342"/>
                <a:gd name="T77" fmla="*/ 30 h 246"/>
                <a:gd name="T78" fmla="*/ 102 w 342"/>
                <a:gd name="T79" fmla="*/ 0 h 246"/>
                <a:gd name="T80" fmla="*/ 342 w 342"/>
                <a:gd name="T81" fmla="*/ 60 h 246"/>
                <a:gd name="T82" fmla="*/ 300 w 342"/>
                <a:gd name="T83" fmla="*/ 246 h 246"/>
                <a:gd name="T84" fmla="*/ 216 w 342"/>
                <a:gd name="T85" fmla="*/ 228 h 246"/>
                <a:gd name="T86" fmla="*/ 114 w 342"/>
                <a:gd name="T87" fmla="*/ 228 h 246"/>
                <a:gd name="T88" fmla="*/ 84 w 342"/>
                <a:gd name="T89" fmla="*/ 210 h 246"/>
                <a:gd name="T90" fmla="*/ 60 w 342"/>
                <a:gd name="T91" fmla="*/ 216 h 246"/>
                <a:gd name="T92" fmla="*/ 42 w 342"/>
                <a:gd name="T93" fmla="*/ 204 h 246"/>
                <a:gd name="T94" fmla="*/ 42 w 342"/>
                <a:gd name="T95" fmla="*/ 174 h 246"/>
                <a:gd name="T96" fmla="*/ 24 w 342"/>
                <a:gd name="T97" fmla="*/ 162 h 246"/>
                <a:gd name="T98" fmla="*/ 24 w 342"/>
                <a:gd name="T99" fmla="*/ 168 h 24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42"/>
                <a:gd name="T151" fmla="*/ 0 h 246"/>
                <a:gd name="T152" fmla="*/ 342 w 342"/>
                <a:gd name="T153" fmla="*/ 246 h 24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42" h="246">
                  <a:moveTo>
                    <a:pt x="24" y="162"/>
                  </a:moveTo>
                  <a:lnTo>
                    <a:pt x="0" y="150"/>
                  </a:lnTo>
                  <a:lnTo>
                    <a:pt x="6" y="126"/>
                  </a:lnTo>
                  <a:lnTo>
                    <a:pt x="6" y="144"/>
                  </a:lnTo>
                  <a:lnTo>
                    <a:pt x="18" y="126"/>
                  </a:lnTo>
                  <a:lnTo>
                    <a:pt x="6" y="126"/>
                  </a:lnTo>
                  <a:lnTo>
                    <a:pt x="12" y="108"/>
                  </a:lnTo>
                  <a:lnTo>
                    <a:pt x="24" y="108"/>
                  </a:lnTo>
                  <a:lnTo>
                    <a:pt x="12" y="108"/>
                  </a:lnTo>
                  <a:lnTo>
                    <a:pt x="12" y="54"/>
                  </a:lnTo>
                  <a:lnTo>
                    <a:pt x="6" y="36"/>
                  </a:lnTo>
                  <a:lnTo>
                    <a:pt x="12" y="12"/>
                  </a:lnTo>
                  <a:lnTo>
                    <a:pt x="42" y="36"/>
                  </a:lnTo>
                  <a:lnTo>
                    <a:pt x="72" y="48"/>
                  </a:lnTo>
                  <a:lnTo>
                    <a:pt x="84" y="60"/>
                  </a:lnTo>
                  <a:lnTo>
                    <a:pt x="84" y="54"/>
                  </a:lnTo>
                  <a:lnTo>
                    <a:pt x="90" y="60"/>
                  </a:lnTo>
                  <a:lnTo>
                    <a:pt x="90" y="72"/>
                  </a:lnTo>
                  <a:lnTo>
                    <a:pt x="78" y="72"/>
                  </a:lnTo>
                  <a:lnTo>
                    <a:pt x="60" y="96"/>
                  </a:lnTo>
                  <a:lnTo>
                    <a:pt x="72" y="96"/>
                  </a:lnTo>
                  <a:lnTo>
                    <a:pt x="60" y="96"/>
                  </a:lnTo>
                  <a:lnTo>
                    <a:pt x="90" y="72"/>
                  </a:lnTo>
                  <a:lnTo>
                    <a:pt x="90" y="66"/>
                  </a:lnTo>
                  <a:lnTo>
                    <a:pt x="96" y="72"/>
                  </a:lnTo>
                  <a:lnTo>
                    <a:pt x="96" y="78"/>
                  </a:lnTo>
                  <a:lnTo>
                    <a:pt x="84" y="84"/>
                  </a:lnTo>
                  <a:lnTo>
                    <a:pt x="90" y="96"/>
                  </a:lnTo>
                  <a:lnTo>
                    <a:pt x="84" y="108"/>
                  </a:lnTo>
                  <a:lnTo>
                    <a:pt x="84" y="102"/>
                  </a:lnTo>
                  <a:lnTo>
                    <a:pt x="72" y="114"/>
                  </a:lnTo>
                  <a:lnTo>
                    <a:pt x="72" y="96"/>
                  </a:lnTo>
                  <a:lnTo>
                    <a:pt x="60" y="108"/>
                  </a:lnTo>
                  <a:lnTo>
                    <a:pt x="66" y="120"/>
                  </a:lnTo>
                  <a:lnTo>
                    <a:pt x="96" y="108"/>
                  </a:lnTo>
                  <a:lnTo>
                    <a:pt x="96" y="84"/>
                  </a:lnTo>
                  <a:lnTo>
                    <a:pt x="108" y="66"/>
                  </a:lnTo>
                  <a:lnTo>
                    <a:pt x="96" y="36"/>
                  </a:lnTo>
                  <a:lnTo>
                    <a:pt x="108" y="30"/>
                  </a:lnTo>
                  <a:lnTo>
                    <a:pt x="102" y="0"/>
                  </a:lnTo>
                  <a:lnTo>
                    <a:pt x="342" y="60"/>
                  </a:lnTo>
                  <a:lnTo>
                    <a:pt x="300" y="246"/>
                  </a:lnTo>
                  <a:lnTo>
                    <a:pt x="216" y="228"/>
                  </a:lnTo>
                  <a:lnTo>
                    <a:pt x="114" y="228"/>
                  </a:lnTo>
                  <a:lnTo>
                    <a:pt x="84" y="210"/>
                  </a:lnTo>
                  <a:lnTo>
                    <a:pt x="60" y="216"/>
                  </a:lnTo>
                  <a:lnTo>
                    <a:pt x="42" y="204"/>
                  </a:lnTo>
                  <a:lnTo>
                    <a:pt x="42" y="174"/>
                  </a:lnTo>
                  <a:lnTo>
                    <a:pt x="24" y="162"/>
                  </a:lnTo>
                  <a:lnTo>
                    <a:pt x="24" y="16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44" name="Freeform 494"/>
            <p:cNvSpPr>
              <a:spLocks/>
            </p:cNvSpPr>
            <p:nvPr/>
          </p:nvSpPr>
          <p:spPr bwMode="auto">
            <a:xfrm>
              <a:off x="2106" y="2094"/>
              <a:ext cx="228" cy="228"/>
            </a:xfrm>
            <a:custGeom>
              <a:avLst/>
              <a:gdLst>
                <a:gd name="T0" fmla="*/ 138 w 228"/>
                <a:gd name="T1" fmla="*/ 48 h 228"/>
                <a:gd name="T2" fmla="*/ 144 w 228"/>
                <a:gd name="T3" fmla="*/ 78 h 228"/>
                <a:gd name="T4" fmla="*/ 174 w 228"/>
                <a:gd name="T5" fmla="*/ 48 h 228"/>
                <a:gd name="T6" fmla="*/ 192 w 228"/>
                <a:gd name="T7" fmla="*/ 54 h 228"/>
                <a:gd name="T8" fmla="*/ 204 w 228"/>
                <a:gd name="T9" fmla="*/ 42 h 228"/>
                <a:gd name="T10" fmla="*/ 222 w 228"/>
                <a:gd name="T11" fmla="*/ 42 h 228"/>
                <a:gd name="T12" fmla="*/ 228 w 228"/>
                <a:gd name="T13" fmla="*/ 60 h 228"/>
                <a:gd name="T14" fmla="*/ 228 w 228"/>
                <a:gd name="T15" fmla="*/ 72 h 228"/>
                <a:gd name="T16" fmla="*/ 198 w 228"/>
                <a:gd name="T17" fmla="*/ 54 h 228"/>
                <a:gd name="T18" fmla="*/ 198 w 228"/>
                <a:gd name="T19" fmla="*/ 72 h 228"/>
                <a:gd name="T20" fmla="*/ 180 w 228"/>
                <a:gd name="T21" fmla="*/ 102 h 228"/>
                <a:gd name="T22" fmla="*/ 168 w 228"/>
                <a:gd name="T23" fmla="*/ 102 h 228"/>
                <a:gd name="T24" fmla="*/ 162 w 228"/>
                <a:gd name="T25" fmla="*/ 126 h 228"/>
                <a:gd name="T26" fmla="*/ 144 w 228"/>
                <a:gd name="T27" fmla="*/ 120 h 228"/>
                <a:gd name="T28" fmla="*/ 120 w 228"/>
                <a:gd name="T29" fmla="*/ 186 h 228"/>
                <a:gd name="T30" fmla="*/ 126 w 228"/>
                <a:gd name="T31" fmla="*/ 186 h 228"/>
                <a:gd name="T32" fmla="*/ 120 w 228"/>
                <a:gd name="T33" fmla="*/ 204 h 228"/>
                <a:gd name="T34" fmla="*/ 60 w 228"/>
                <a:gd name="T35" fmla="*/ 228 h 228"/>
                <a:gd name="T36" fmla="*/ 48 w 228"/>
                <a:gd name="T37" fmla="*/ 222 h 228"/>
                <a:gd name="T38" fmla="*/ 42 w 228"/>
                <a:gd name="T39" fmla="*/ 204 h 228"/>
                <a:gd name="T40" fmla="*/ 12 w 228"/>
                <a:gd name="T41" fmla="*/ 186 h 228"/>
                <a:gd name="T42" fmla="*/ 0 w 228"/>
                <a:gd name="T43" fmla="*/ 156 h 228"/>
                <a:gd name="T44" fmla="*/ 18 w 228"/>
                <a:gd name="T45" fmla="*/ 138 h 228"/>
                <a:gd name="T46" fmla="*/ 24 w 228"/>
                <a:gd name="T47" fmla="*/ 114 h 228"/>
                <a:gd name="T48" fmla="*/ 36 w 228"/>
                <a:gd name="T49" fmla="*/ 114 h 228"/>
                <a:gd name="T50" fmla="*/ 36 w 228"/>
                <a:gd name="T51" fmla="*/ 96 h 228"/>
                <a:gd name="T52" fmla="*/ 72 w 228"/>
                <a:gd name="T53" fmla="*/ 66 h 228"/>
                <a:gd name="T54" fmla="*/ 78 w 228"/>
                <a:gd name="T55" fmla="*/ 18 h 228"/>
                <a:gd name="T56" fmla="*/ 72 w 228"/>
                <a:gd name="T57" fmla="*/ 6 h 228"/>
                <a:gd name="T58" fmla="*/ 78 w 228"/>
                <a:gd name="T59" fmla="*/ 0 h 228"/>
                <a:gd name="T60" fmla="*/ 90 w 228"/>
                <a:gd name="T61" fmla="*/ 54 h 228"/>
                <a:gd name="T62" fmla="*/ 126 w 228"/>
                <a:gd name="T63" fmla="*/ 48 h 228"/>
                <a:gd name="T64" fmla="*/ 138 w 228"/>
                <a:gd name="T65" fmla="*/ 48 h 2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8"/>
                <a:gd name="T100" fmla="*/ 0 h 228"/>
                <a:gd name="T101" fmla="*/ 228 w 228"/>
                <a:gd name="T102" fmla="*/ 228 h 2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8" h="228">
                  <a:moveTo>
                    <a:pt x="138" y="48"/>
                  </a:moveTo>
                  <a:lnTo>
                    <a:pt x="144" y="78"/>
                  </a:lnTo>
                  <a:lnTo>
                    <a:pt x="174" y="48"/>
                  </a:lnTo>
                  <a:lnTo>
                    <a:pt x="192" y="54"/>
                  </a:lnTo>
                  <a:lnTo>
                    <a:pt x="204" y="42"/>
                  </a:lnTo>
                  <a:lnTo>
                    <a:pt x="222" y="42"/>
                  </a:lnTo>
                  <a:lnTo>
                    <a:pt x="228" y="60"/>
                  </a:lnTo>
                  <a:lnTo>
                    <a:pt x="228" y="72"/>
                  </a:lnTo>
                  <a:lnTo>
                    <a:pt x="198" y="54"/>
                  </a:lnTo>
                  <a:lnTo>
                    <a:pt x="198" y="72"/>
                  </a:lnTo>
                  <a:lnTo>
                    <a:pt x="180" y="102"/>
                  </a:lnTo>
                  <a:lnTo>
                    <a:pt x="168" y="102"/>
                  </a:lnTo>
                  <a:lnTo>
                    <a:pt x="162" y="126"/>
                  </a:lnTo>
                  <a:lnTo>
                    <a:pt x="144" y="120"/>
                  </a:lnTo>
                  <a:lnTo>
                    <a:pt x="120" y="186"/>
                  </a:lnTo>
                  <a:lnTo>
                    <a:pt x="126" y="186"/>
                  </a:lnTo>
                  <a:lnTo>
                    <a:pt x="120" y="204"/>
                  </a:lnTo>
                  <a:lnTo>
                    <a:pt x="60" y="228"/>
                  </a:lnTo>
                  <a:lnTo>
                    <a:pt x="48" y="222"/>
                  </a:lnTo>
                  <a:lnTo>
                    <a:pt x="42" y="204"/>
                  </a:lnTo>
                  <a:lnTo>
                    <a:pt x="12" y="186"/>
                  </a:lnTo>
                  <a:lnTo>
                    <a:pt x="0" y="156"/>
                  </a:lnTo>
                  <a:lnTo>
                    <a:pt x="18" y="138"/>
                  </a:lnTo>
                  <a:lnTo>
                    <a:pt x="24" y="114"/>
                  </a:lnTo>
                  <a:lnTo>
                    <a:pt x="36" y="114"/>
                  </a:lnTo>
                  <a:lnTo>
                    <a:pt x="36" y="96"/>
                  </a:lnTo>
                  <a:lnTo>
                    <a:pt x="72" y="66"/>
                  </a:lnTo>
                  <a:lnTo>
                    <a:pt x="78" y="18"/>
                  </a:lnTo>
                  <a:lnTo>
                    <a:pt x="72" y="6"/>
                  </a:lnTo>
                  <a:lnTo>
                    <a:pt x="78" y="0"/>
                  </a:lnTo>
                  <a:lnTo>
                    <a:pt x="90" y="54"/>
                  </a:lnTo>
                  <a:lnTo>
                    <a:pt x="126" y="48"/>
                  </a:lnTo>
                  <a:lnTo>
                    <a:pt x="138" y="48"/>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45" name="Freeform 495"/>
            <p:cNvSpPr>
              <a:spLocks/>
            </p:cNvSpPr>
            <p:nvPr/>
          </p:nvSpPr>
          <p:spPr bwMode="auto">
            <a:xfrm>
              <a:off x="2106" y="2094"/>
              <a:ext cx="228" cy="228"/>
            </a:xfrm>
            <a:custGeom>
              <a:avLst/>
              <a:gdLst>
                <a:gd name="T0" fmla="*/ 138 w 228"/>
                <a:gd name="T1" fmla="*/ 48 h 228"/>
                <a:gd name="T2" fmla="*/ 144 w 228"/>
                <a:gd name="T3" fmla="*/ 78 h 228"/>
                <a:gd name="T4" fmla="*/ 174 w 228"/>
                <a:gd name="T5" fmla="*/ 48 h 228"/>
                <a:gd name="T6" fmla="*/ 192 w 228"/>
                <a:gd name="T7" fmla="*/ 54 h 228"/>
                <a:gd name="T8" fmla="*/ 204 w 228"/>
                <a:gd name="T9" fmla="*/ 42 h 228"/>
                <a:gd name="T10" fmla="*/ 222 w 228"/>
                <a:gd name="T11" fmla="*/ 42 h 228"/>
                <a:gd name="T12" fmla="*/ 228 w 228"/>
                <a:gd name="T13" fmla="*/ 60 h 228"/>
                <a:gd name="T14" fmla="*/ 228 w 228"/>
                <a:gd name="T15" fmla="*/ 72 h 228"/>
                <a:gd name="T16" fmla="*/ 198 w 228"/>
                <a:gd name="T17" fmla="*/ 54 h 228"/>
                <a:gd name="T18" fmla="*/ 198 w 228"/>
                <a:gd name="T19" fmla="*/ 72 h 228"/>
                <a:gd name="T20" fmla="*/ 180 w 228"/>
                <a:gd name="T21" fmla="*/ 102 h 228"/>
                <a:gd name="T22" fmla="*/ 168 w 228"/>
                <a:gd name="T23" fmla="*/ 102 h 228"/>
                <a:gd name="T24" fmla="*/ 162 w 228"/>
                <a:gd name="T25" fmla="*/ 126 h 228"/>
                <a:gd name="T26" fmla="*/ 144 w 228"/>
                <a:gd name="T27" fmla="*/ 120 h 228"/>
                <a:gd name="T28" fmla="*/ 120 w 228"/>
                <a:gd name="T29" fmla="*/ 186 h 228"/>
                <a:gd name="T30" fmla="*/ 126 w 228"/>
                <a:gd name="T31" fmla="*/ 186 h 228"/>
                <a:gd name="T32" fmla="*/ 120 w 228"/>
                <a:gd name="T33" fmla="*/ 204 h 228"/>
                <a:gd name="T34" fmla="*/ 60 w 228"/>
                <a:gd name="T35" fmla="*/ 228 h 228"/>
                <a:gd name="T36" fmla="*/ 48 w 228"/>
                <a:gd name="T37" fmla="*/ 222 h 228"/>
                <a:gd name="T38" fmla="*/ 42 w 228"/>
                <a:gd name="T39" fmla="*/ 204 h 228"/>
                <a:gd name="T40" fmla="*/ 12 w 228"/>
                <a:gd name="T41" fmla="*/ 186 h 228"/>
                <a:gd name="T42" fmla="*/ 0 w 228"/>
                <a:gd name="T43" fmla="*/ 156 h 228"/>
                <a:gd name="T44" fmla="*/ 18 w 228"/>
                <a:gd name="T45" fmla="*/ 138 h 228"/>
                <a:gd name="T46" fmla="*/ 24 w 228"/>
                <a:gd name="T47" fmla="*/ 114 h 228"/>
                <a:gd name="T48" fmla="*/ 36 w 228"/>
                <a:gd name="T49" fmla="*/ 114 h 228"/>
                <a:gd name="T50" fmla="*/ 36 w 228"/>
                <a:gd name="T51" fmla="*/ 96 h 228"/>
                <a:gd name="T52" fmla="*/ 72 w 228"/>
                <a:gd name="T53" fmla="*/ 66 h 228"/>
                <a:gd name="T54" fmla="*/ 78 w 228"/>
                <a:gd name="T55" fmla="*/ 18 h 228"/>
                <a:gd name="T56" fmla="*/ 72 w 228"/>
                <a:gd name="T57" fmla="*/ 6 h 228"/>
                <a:gd name="T58" fmla="*/ 78 w 228"/>
                <a:gd name="T59" fmla="*/ 0 h 228"/>
                <a:gd name="T60" fmla="*/ 90 w 228"/>
                <a:gd name="T61" fmla="*/ 54 h 228"/>
                <a:gd name="T62" fmla="*/ 126 w 228"/>
                <a:gd name="T63" fmla="*/ 48 h 228"/>
                <a:gd name="T64" fmla="*/ 138 w 228"/>
                <a:gd name="T65" fmla="*/ 48 h 228"/>
                <a:gd name="T66" fmla="*/ 138 w 228"/>
                <a:gd name="T67" fmla="*/ 54 h 2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8"/>
                <a:gd name="T103" fmla="*/ 0 h 228"/>
                <a:gd name="T104" fmla="*/ 228 w 228"/>
                <a:gd name="T105" fmla="*/ 228 h 2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8" h="228">
                  <a:moveTo>
                    <a:pt x="138" y="48"/>
                  </a:moveTo>
                  <a:lnTo>
                    <a:pt x="144" y="78"/>
                  </a:lnTo>
                  <a:lnTo>
                    <a:pt x="174" y="48"/>
                  </a:lnTo>
                  <a:lnTo>
                    <a:pt x="192" y="54"/>
                  </a:lnTo>
                  <a:lnTo>
                    <a:pt x="204" y="42"/>
                  </a:lnTo>
                  <a:lnTo>
                    <a:pt x="222" y="42"/>
                  </a:lnTo>
                  <a:lnTo>
                    <a:pt x="228" y="60"/>
                  </a:lnTo>
                  <a:lnTo>
                    <a:pt x="228" y="72"/>
                  </a:lnTo>
                  <a:lnTo>
                    <a:pt x="198" y="54"/>
                  </a:lnTo>
                  <a:lnTo>
                    <a:pt x="198" y="72"/>
                  </a:lnTo>
                  <a:lnTo>
                    <a:pt x="180" y="102"/>
                  </a:lnTo>
                  <a:lnTo>
                    <a:pt x="168" y="102"/>
                  </a:lnTo>
                  <a:lnTo>
                    <a:pt x="162" y="126"/>
                  </a:lnTo>
                  <a:lnTo>
                    <a:pt x="144" y="120"/>
                  </a:lnTo>
                  <a:lnTo>
                    <a:pt x="120" y="186"/>
                  </a:lnTo>
                  <a:lnTo>
                    <a:pt x="126" y="186"/>
                  </a:lnTo>
                  <a:lnTo>
                    <a:pt x="120" y="204"/>
                  </a:lnTo>
                  <a:lnTo>
                    <a:pt x="60" y="228"/>
                  </a:lnTo>
                  <a:lnTo>
                    <a:pt x="48" y="222"/>
                  </a:lnTo>
                  <a:lnTo>
                    <a:pt x="42" y="204"/>
                  </a:lnTo>
                  <a:lnTo>
                    <a:pt x="12" y="186"/>
                  </a:lnTo>
                  <a:lnTo>
                    <a:pt x="0" y="156"/>
                  </a:lnTo>
                  <a:lnTo>
                    <a:pt x="18" y="138"/>
                  </a:lnTo>
                  <a:lnTo>
                    <a:pt x="24" y="114"/>
                  </a:lnTo>
                  <a:lnTo>
                    <a:pt x="36" y="114"/>
                  </a:lnTo>
                  <a:lnTo>
                    <a:pt x="36" y="96"/>
                  </a:lnTo>
                  <a:lnTo>
                    <a:pt x="72" y="66"/>
                  </a:lnTo>
                  <a:lnTo>
                    <a:pt x="78" y="18"/>
                  </a:lnTo>
                  <a:lnTo>
                    <a:pt x="72" y="6"/>
                  </a:lnTo>
                  <a:lnTo>
                    <a:pt x="78" y="0"/>
                  </a:lnTo>
                  <a:lnTo>
                    <a:pt x="90" y="54"/>
                  </a:lnTo>
                  <a:lnTo>
                    <a:pt x="126" y="48"/>
                  </a:lnTo>
                  <a:lnTo>
                    <a:pt x="138" y="48"/>
                  </a:lnTo>
                  <a:lnTo>
                    <a:pt x="138" y="5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46" name="Freeform 496"/>
            <p:cNvSpPr>
              <a:spLocks/>
            </p:cNvSpPr>
            <p:nvPr/>
          </p:nvSpPr>
          <p:spPr bwMode="auto">
            <a:xfrm>
              <a:off x="1578" y="1746"/>
              <a:ext cx="270" cy="282"/>
            </a:xfrm>
            <a:custGeom>
              <a:avLst/>
              <a:gdLst>
                <a:gd name="T0" fmla="*/ 114 w 270"/>
                <a:gd name="T1" fmla="*/ 282 h 282"/>
                <a:gd name="T2" fmla="*/ 96 w 270"/>
                <a:gd name="T3" fmla="*/ 264 h 282"/>
                <a:gd name="T4" fmla="*/ 90 w 270"/>
                <a:gd name="T5" fmla="*/ 246 h 282"/>
                <a:gd name="T6" fmla="*/ 96 w 270"/>
                <a:gd name="T7" fmla="*/ 234 h 282"/>
                <a:gd name="T8" fmla="*/ 84 w 270"/>
                <a:gd name="T9" fmla="*/ 216 h 282"/>
                <a:gd name="T10" fmla="*/ 78 w 270"/>
                <a:gd name="T11" fmla="*/ 186 h 282"/>
                <a:gd name="T12" fmla="*/ 12 w 270"/>
                <a:gd name="T13" fmla="*/ 138 h 282"/>
                <a:gd name="T14" fmla="*/ 12 w 270"/>
                <a:gd name="T15" fmla="*/ 96 h 282"/>
                <a:gd name="T16" fmla="*/ 0 w 270"/>
                <a:gd name="T17" fmla="*/ 84 h 282"/>
                <a:gd name="T18" fmla="*/ 12 w 270"/>
                <a:gd name="T19" fmla="*/ 66 h 282"/>
                <a:gd name="T20" fmla="*/ 30 w 270"/>
                <a:gd name="T21" fmla="*/ 54 h 282"/>
                <a:gd name="T22" fmla="*/ 30 w 270"/>
                <a:gd name="T23" fmla="*/ 18 h 282"/>
                <a:gd name="T24" fmla="*/ 36 w 270"/>
                <a:gd name="T25" fmla="*/ 12 h 282"/>
                <a:gd name="T26" fmla="*/ 48 w 270"/>
                <a:gd name="T27" fmla="*/ 18 h 282"/>
                <a:gd name="T28" fmla="*/ 90 w 270"/>
                <a:gd name="T29" fmla="*/ 0 h 282"/>
                <a:gd name="T30" fmla="*/ 90 w 270"/>
                <a:gd name="T31" fmla="*/ 18 h 282"/>
                <a:gd name="T32" fmla="*/ 114 w 270"/>
                <a:gd name="T33" fmla="*/ 24 h 282"/>
                <a:gd name="T34" fmla="*/ 126 w 270"/>
                <a:gd name="T35" fmla="*/ 36 h 282"/>
                <a:gd name="T36" fmla="*/ 216 w 270"/>
                <a:gd name="T37" fmla="*/ 54 h 282"/>
                <a:gd name="T38" fmla="*/ 234 w 270"/>
                <a:gd name="T39" fmla="*/ 66 h 282"/>
                <a:gd name="T40" fmla="*/ 228 w 270"/>
                <a:gd name="T41" fmla="*/ 90 h 282"/>
                <a:gd name="T42" fmla="*/ 240 w 270"/>
                <a:gd name="T43" fmla="*/ 90 h 282"/>
                <a:gd name="T44" fmla="*/ 234 w 270"/>
                <a:gd name="T45" fmla="*/ 102 h 282"/>
                <a:gd name="T46" fmla="*/ 246 w 270"/>
                <a:gd name="T47" fmla="*/ 102 h 282"/>
                <a:gd name="T48" fmla="*/ 228 w 270"/>
                <a:gd name="T49" fmla="*/ 132 h 282"/>
                <a:gd name="T50" fmla="*/ 234 w 270"/>
                <a:gd name="T51" fmla="*/ 144 h 282"/>
                <a:gd name="T52" fmla="*/ 270 w 270"/>
                <a:gd name="T53" fmla="*/ 90 h 282"/>
                <a:gd name="T54" fmla="*/ 246 w 270"/>
                <a:gd name="T55" fmla="*/ 174 h 282"/>
                <a:gd name="T56" fmla="*/ 240 w 270"/>
                <a:gd name="T57" fmla="*/ 222 h 282"/>
                <a:gd name="T58" fmla="*/ 252 w 270"/>
                <a:gd name="T59" fmla="*/ 270 h 282"/>
                <a:gd name="T60" fmla="*/ 126 w 270"/>
                <a:gd name="T61" fmla="*/ 276 h 282"/>
                <a:gd name="T62" fmla="*/ 114 w 270"/>
                <a:gd name="T63" fmla="*/ 282 h 2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70"/>
                <a:gd name="T97" fmla="*/ 0 h 282"/>
                <a:gd name="T98" fmla="*/ 270 w 270"/>
                <a:gd name="T99" fmla="*/ 282 h 2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70" h="282">
                  <a:moveTo>
                    <a:pt x="114" y="282"/>
                  </a:moveTo>
                  <a:lnTo>
                    <a:pt x="96" y="264"/>
                  </a:lnTo>
                  <a:lnTo>
                    <a:pt x="90" y="246"/>
                  </a:lnTo>
                  <a:lnTo>
                    <a:pt x="96" y="234"/>
                  </a:lnTo>
                  <a:lnTo>
                    <a:pt x="84" y="216"/>
                  </a:lnTo>
                  <a:lnTo>
                    <a:pt x="78" y="186"/>
                  </a:lnTo>
                  <a:lnTo>
                    <a:pt x="12" y="138"/>
                  </a:lnTo>
                  <a:lnTo>
                    <a:pt x="12" y="96"/>
                  </a:lnTo>
                  <a:lnTo>
                    <a:pt x="0" y="84"/>
                  </a:lnTo>
                  <a:lnTo>
                    <a:pt x="12" y="66"/>
                  </a:lnTo>
                  <a:lnTo>
                    <a:pt x="30" y="54"/>
                  </a:lnTo>
                  <a:lnTo>
                    <a:pt x="30" y="18"/>
                  </a:lnTo>
                  <a:lnTo>
                    <a:pt x="36" y="12"/>
                  </a:lnTo>
                  <a:lnTo>
                    <a:pt x="48" y="18"/>
                  </a:lnTo>
                  <a:lnTo>
                    <a:pt x="90" y="0"/>
                  </a:lnTo>
                  <a:lnTo>
                    <a:pt x="90" y="18"/>
                  </a:lnTo>
                  <a:lnTo>
                    <a:pt x="114" y="24"/>
                  </a:lnTo>
                  <a:lnTo>
                    <a:pt x="126" y="36"/>
                  </a:lnTo>
                  <a:lnTo>
                    <a:pt x="216" y="54"/>
                  </a:lnTo>
                  <a:lnTo>
                    <a:pt x="234" y="66"/>
                  </a:lnTo>
                  <a:lnTo>
                    <a:pt x="228" y="90"/>
                  </a:lnTo>
                  <a:lnTo>
                    <a:pt x="240" y="90"/>
                  </a:lnTo>
                  <a:lnTo>
                    <a:pt x="234" y="102"/>
                  </a:lnTo>
                  <a:lnTo>
                    <a:pt x="246" y="102"/>
                  </a:lnTo>
                  <a:lnTo>
                    <a:pt x="228" y="132"/>
                  </a:lnTo>
                  <a:lnTo>
                    <a:pt x="234" y="144"/>
                  </a:lnTo>
                  <a:lnTo>
                    <a:pt x="270" y="90"/>
                  </a:lnTo>
                  <a:lnTo>
                    <a:pt x="246" y="174"/>
                  </a:lnTo>
                  <a:lnTo>
                    <a:pt x="240" y="222"/>
                  </a:lnTo>
                  <a:lnTo>
                    <a:pt x="252" y="270"/>
                  </a:lnTo>
                  <a:lnTo>
                    <a:pt x="126" y="276"/>
                  </a:lnTo>
                  <a:lnTo>
                    <a:pt x="114" y="282"/>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47" name="Freeform 497"/>
            <p:cNvSpPr>
              <a:spLocks/>
            </p:cNvSpPr>
            <p:nvPr/>
          </p:nvSpPr>
          <p:spPr bwMode="auto">
            <a:xfrm>
              <a:off x="1578" y="1746"/>
              <a:ext cx="270" cy="288"/>
            </a:xfrm>
            <a:custGeom>
              <a:avLst/>
              <a:gdLst>
                <a:gd name="T0" fmla="*/ 114 w 270"/>
                <a:gd name="T1" fmla="*/ 282 h 288"/>
                <a:gd name="T2" fmla="*/ 96 w 270"/>
                <a:gd name="T3" fmla="*/ 264 h 288"/>
                <a:gd name="T4" fmla="*/ 90 w 270"/>
                <a:gd name="T5" fmla="*/ 246 h 288"/>
                <a:gd name="T6" fmla="*/ 96 w 270"/>
                <a:gd name="T7" fmla="*/ 234 h 288"/>
                <a:gd name="T8" fmla="*/ 84 w 270"/>
                <a:gd name="T9" fmla="*/ 216 h 288"/>
                <a:gd name="T10" fmla="*/ 78 w 270"/>
                <a:gd name="T11" fmla="*/ 186 h 288"/>
                <a:gd name="T12" fmla="*/ 12 w 270"/>
                <a:gd name="T13" fmla="*/ 138 h 288"/>
                <a:gd name="T14" fmla="*/ 12 w 270"/>
                <a:gd name="T15" fmla="*/ 96 h 288"/>
                <a:gd name="T16" fmla="*/ 0 w 270"/>
                <a:gd name="T17" fmla="*/ 84 h 288"/>
                <a:gd name="T18" fmla="*/ 12 w 270"/>
                <a:gd name="T19" fmla="*/ 66 h 288"/>
                <a:gd name="T20" fmla="*/ 30 w 270"/>
                <a:gd name="T21" fmla="*/ 54 h 288"/>
                <a:gd name="T22" fmla="*/ 30 w 270"/>
                <a:gd name="T23" fmla="*/ 18 h 288"/>
                <a:gd name="T24" fmla="*/ 36 w 270"/>
                <a:gd name="T25" fmla="*/ 12 h 288"/>
                <a:gd name="T26" fmla="*/ 48 w 270"/>
                <a:gd name="T27" fmla="*/ 18 h 288"/>
                <a:gd name="T28" fmla="*/ 90 w 270"/>
                <a:gd name="T29" fmla="*/ 0 h 288"/>
                <a:gd name="T30" fmla="*/ 90 w 270"/>
                <a:gd name="T31" fmla="*/ 18 h 288"/>
                <a:gd name="T32" fmla="*/ 114 w 270"/>
                <a:gd name="T33" fmla="*/ 24 h 288"/>
                <a:gd name="T34" fmla="*/ 126 w 270"/>
                <a:gd name="T35" fmla="*/ 36 h 288"/>
                <a:gd name="T36" fmla="*/ 216 w 270"/>
                <a:gd name="T37" fmla="*/ 54 h 288"/>
                <a:gd name="T38" fmla="*/ 234 w 270"/>
                <a:gd name="T39" fmla="*/ 66 h 288"/>
                <a:gd name="T40" fmla="*/ 228 w 270"/>
                <a:gd name="T41" fmla="*/ 90 h 288"/>
                <a:gd name="T42" fmla="*/ 240 w 270"/>
                <a:gd name="T43" fmla="*/ 90 h 288"/>
                <a:gd name="T44" fmla="*/ 234 w 270"/>
                <a:gd name="T45" fmla="*/ 102 h 288"/>
                <a:gd name="T46" fmla="*/ 246 w 270"/>
                <a:gd name="T47" fmla="*/ 102 h 288"/>
                <a:gd name="T48" fmla="*/ 228 w 270"/>
                <a:gd name="T49" fmla="*/ 132 h 288"/>
                <a:gd name="T50" fmla="*/ 234 w 270"/>
                <a:gd name="T51" fmla="*/ 144 h 288"/>
                <a:gd name="T52" fmla="*/ 270 w 270"/>
                <a:gd name="T53" fmla="*/ 90 h 288"/>
                <a:gd name="T54" fmla="*/ 246 w 270"/>
                <a:gd name="T55" fmla="*/ 174 h 288"/>
                <a:gd name="T56" fmla="*/ 240 w 270"/>
                <a:gd name="T57" fmla="*/ 222 h 288"/>
                <a:gd name="T58" fmla="*/ 252 w 270"/>
                <a:gd name="T59" fmla="*/ 270 h 288"/>
                <a:gd name="T60" fmla="*/ 126 w 270"/>
                <a:gd name="T61" fmla="*/ 276 h 288"/>
                <a:gd name="T62" fmla="*/ 114 w 270"/>
                <a:gd name="T63" fmla="*/ 282 h 288"/>
                <a:gd name="T64" fmla="*/ 114 w 270"/>
                <a:gd name="T65" fmla="*/ 288 h 2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0"/>
                <a:gd name="T100" fmla="*/ 0 h 288"/>
                <a:gd name="T101" fmla="*/ 270 w 270"/>
                <a:gd name="T102" fmla="*/ 288 h 2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0" h="288">
                  <a:moveTo>
                    <a:pt x="114" y="282"/>
                  </a:moveTo>
                  <a:lnTo>
                    <a:pt x="96" y="264"/>
                  </a:lnTo>
                  <a:lnTo>
                    <a:pt x="90" y="246"/>
                  </a:lnTo>
                  <a:lnTo>
                    <a:pt x="96" y="234"/>
                  </a:lnTo>
                  <a:lnTo>
                    <a:pt x="84" y="216"/>
                  </a:lnTo>
                  <a:lnTo>
                    <a:pt x="78" y="186"/>
                  </a:lnTo>
                  <a:lnTo>
                    <a:pt x="12" y="138"/>
                  </a:lnTo>
                  <a:lnTo>
                    <a:pt x="12" y="96"/>
                  </a:lnTo>
                  <a:lnTo>
                    <a:pt x="0" y="84"/>
                  </a:lnTo>
                  <a:lnTo>
                    <a:pt x="12" y="66"/>
                  </a:lnTo>
                  <a:lnTo>
                    <a:pt x="30" y="54"/>
                  </a:lnTo>
                  <a:lnTo>
                    <a:pt x="30" y="18"/>
                  </a:lnTo>
                  <a:lnTo>
                    <a:pt x="36" y="12"/>
                  </a:lnTo>
                  <a:lnTo>
                    <a:pt x="48" y="18"/>
                  </a:lnTo>
                  <a:lnTo>
                    <a:pt x="90" y="0"/>
                  </a:lnTo>
                  <a:lnTo>
                    <a:pt x="90" y="18"/>
                  </a:lnTo>
                  <a:lnTo>
                    <a:pt x="114" y="24"/>
                  </a:lnTo>
                  <a:lnTo>
                    <a:pt x="126" y="36"/>
                  </a:lnTo>
                  <a:lnTo>
                    <a:pt x="216" y="54"/>
                  </a:lnTo>
                  <a:lnTo>
                    <a:pt x="234" y="66"/>
                  </a:lnTo>
                  <a:lnTo>
                    <a:pt x="228" y="90"/>
                  </a:lnTo>
                  <a:lnTo>
                    <a:pt x="240" y="90"/>
                  </a:lnTo>
                  <a:lnTo>
                    <a:pt x="234" y="102"/>
                  </a:lnTo>
                  <a:lnTo>
                    <a:pt x="246" y="102"/>
                  </a:lnTo>
                  <a:lnTo>
                    <a:pt x="228" y="132"/>
                  </a:lnTo>
                  <a:lnTo>
                    <a:pt x="234" y="144"/>
                  </a:lnTo>
                  <a:lnTo>
                    <a:pt x="270" y="90"/>
                  </a:lnTo>
                  <a:lnTo>
                    <a:pt x="246" y="174"/>
                  </a:lnTo>
                  <a:lnTo>
                    <a:pt x="240" y="222"/>
                  </a:lnTo>
                  <a:lnTo>
                    <a:pt x="252" y="270"/>
                  </a:lnTo>
                  <a:lnTo>
                    <a:pt x="126" y="276"/>
                  </a:lnTo>
                  <a:lnTo>
                    <a:pt x="114" y="282"/>
                  </a:lnTo>
                  <a:lnTo>
                    <a:pt x="114" y="28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48" name="Freeform 498"/>
            <p:cNvSpPr>
              <a:spLocks/>
            </p:cNvSpPr>
            <p:nvPr/>
          </p:nvSpPr>
          <p:spPr bwMode="auto">
            <a:xfrm>
              <a:off x="720" y="1818"/>
              <a:ext cx="354" cy="294"/>
            </a:xfrm>
            <a:custGeom>
              <a:avLst/>
              <a:gdLst>
                <a:gd name="T0" fmla="*/ 342 w 354"/>
                <a:gd name="T1" fmla="*/ 168 h 294"/>
                <a:gd name="T2" fmla="*/ 336 w 354"/>
                <a:gd name="T3" fmla="*/ 294 h 294"/>
                <a:gd name="T4" fmla="*/ 96 w 354"/>
                <a:gd name="T5" fmla="*/ 270 h 294"/>
                <a:gd name="T6" fmla="*/ 0 w 354"/>
                <a:gd name="T7" fmla="*/ 252 h 294"/>
                <a:gd name="T8" fmla="*/ 12 w 354"/>
                <a:gd name="T9" fmla="*/ 192 h 294"/>
                <a:gd name="T10" fmla="*/ 36 w 354"/>
                <a:gd name="T11" fmla="*/ 30 h 294"/>
                <a:gd name="T12" fmla="*/ 42 w 354"/>
                <a:gd name="T13" fmla="*/ 0 h 294"/>
                <a:gd name="T14" fmla="*/ 354 w 354"/>
                <a:gd name="T15" fmla="*/ 36 h 294"/>
                <a:gd name="T16" fmla="*/ 348 w 354"/>
                <a:gd name="T17" fmla="*/ 138 h 294"/>
                <a:gd name="T18" fmla="*/ 342 w 354"/>
                <a:gd name="T19" fmla="*/ 168 h 2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4"/>
                <a:gd name="T31" fmla="*/ 0 h 294"/>
                <a:gd name="T32" fmla="*/ 354 w 354"/>
                <a:gd name="T33" fmla="*/ 294 h 29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4" h="294">
                  <a:moveTo>
                    <a:pt x="342" y="168"/>
                  </a:moveTo>
                  <a:lnTo>
                    <a:pt x="336" y="294"/>
                  </a:lnTo>
                  <a:lnTo>
                    <a:pt x="96" y="270"/>
                  </a:lnTo>
                  <a:lnTo>
                    <a:pt x="0" y="252"/>
                  </a:lnTo>
                  <a:lnTo>
                    <a:pt x="12" y="192"/>
                  </a:lnTo>
                  <a:lnTo>
                    <a:pt x="36" y="30"/>
                  </a:lnTo>
                  <a:lnTo>
                    <a:pt x="42" y="0"/>
                  </a:lnTo>
                  <a:lnTo>
                    <a:pt x="354" y="36"/>
                  </a:lnTo>
                  <a:lnTo>
                    <a:pt x="348" y="138"/>
                  </a:lnTo>
                  <a:lnTo>
                    <a:pt x="342" y="168"/>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49" name="Freeform 499"/>
            <p:cNvSpPr>
              <a:spLocks/>
            </p:cNvSpPr>
            <p:nvPr/>
          </p:nvSpPr>
          <p:spPr bwMode="auto">
            <a:xfrm>
              <a:off x="720" y="1818"/>
              <a:ext cx="354" cy="294"/>
            </a:xfrm>
            <a:custGeom>
              <a:avLst/>
              <a:gdLst>
                <a:gd name="T0" fmla="*/ 342 w 354"/>
                <a:gd name="T1" fmla="*/ 168 h 294"/>
                <a:gd name="T2" fmla="*/ 336 w 354"/>
                <a:gd name="T3" fmla="*/ 294 h 294"/>
                <a:gd name="T4" fmla="*/ 96 w 354"/>
                <a:gd name="T5" fmla="*/ 270 h 294"/>
                <a:gd name="T6" fmla="*/ 0 w 354"/>
                <a:gd name="T7" fmla="*/ 252 h 294"/>
                <a:gd name="T8" fmla="*/ 12 w 354"/>
                <a:gd name="T9" fmla="*/ 192 h 294"/>
                <a:gd name="T10" fmla="*/ 36 w 354"/>
                <a:gd name="T11" fmla="*/ 30 h 294"/>
                <a:gd name="T12" fmla="*/ 42 w 354"/>
                <a:gd name="T13" fmla="*/ 0 h 294"/>
                <a:gd name="T14" fmla="*/ 354 w 354"/>
                <a:gd name="T15" fmla="*/ 36 h 294"/>
                <a:gd name="T16" fmla="*/ 348 w 354"/>
                <a:gd name="T17" fmla="*/ 138 h 294"/>
                <a:gd name="T18" fmla="*/ 342 w 354"/>
                <a:gd name="T19" fmla="*/ 168 h 294"/>
                <a:gd name="T20" fmla="*/ 342 w 354"/>
                <a:gd name="T21" fmla="*/ 174 h 2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4"/>
                <a:gd name="T34" fmla="*/ 0 h 294"/>
                <a:gd name="T35" fmla="*/ 354 w 354"/>
                <a:gd name="T36" fmla="*/ 294 h 2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4" h="294">
                  <a:moveTo>
                    <a:pt x="342" y="168"/>
                  </a:moveTo>
                  <a:lnTo>
                    <a:pt x="336" y="294"/>
                  </a:lnTo>
                  <a:lnTo>
                    <a:pt x="96" y="270"/>
                  </a:lnTo>
                  <a:lnTo>
                    <a:pt x="0" y="252"/>
                  </a:lnTo>
                  <a:lnTo>
                    <a:pt x="12" y="192"/>
                  </a:lnTo>
                  <a:lnTo>
                    <a:pt x="36" y="30"/>
                  </a:lnTo>
                  <a:lnTo>
                    <a:pt x="42" y="0"/>
                  </a:lnTo>
                  <a:lnTo>
                    <a:pt x="354" y="36"/>
                  </a:lnTo>
                  <a:lnTo>
                    <a:pt x="348" y="138"/>
                  </a:lnTo>
                  <a:lnTo>
                    <a:pt x="342" y="168"/>
                  </a:lnTo>
                  <a:lnTo>
                    <a:pt x="342" y="17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25603" name="Group 2"/>
          <p:cNvGrpSpPr>
            <a:grpSpLocks/>
          </p:cNvGrpSpPr>
          <p:nvPr/>
        </p:nvGrpSpPr>
        <p:grpSpPr bwMode="auto">
          <a:xfrm>
            <a:off x="4648200" y="1828800"/>
            <a:ext cx="4495800" cy="3590925"/>
            <a:chOff x="2928" y="1152"/>
            <a:chExt cx="2832" cy="2262"/>
          </a:xfrm>
        </p:grpSpPr>
        <p:sp>
          <p:nvSpPr>
            <p:cNvPr id="25606" name="AutoShape 3"/>
            <p:cNvSpPr>
              <a:spLocks noChangeAspect="1" noChangeArrowheads="1" noTextEdit="1"/>
            </p:cNvSpPr>
            <p:nvPr/>
          </p:nvSpPr>
          <p:spPr bwMode="auto">
            <a:xfrm>
              <a:off x="2928" y="1152"/>
              <a:ext cx="2826" cy="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07" name="Rectangle 4"/>
            <p:cNvSpPr>
              <a:spLocks noChangeArrowheads="1"/>
            </p:cNvSpPr>
            <p:nvPr/>
          </p:nvSpPr>
          <p:spPr bwMode="auto">
            <a:xfrm>
              <a:off x="2928" y="1152"/>
              <a:ext cx="2832" cy="2262"/>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Garamond" panose="02020404030301010803" pitchFamily="18" charset="0"/>
                <a:cs typeface="Arial" panose="020B0604020202020204" pitchFamily="34" charset="0"/>
              </a:endParaRPr>
            </a:p>
          </p:txBody>
        </p:sp>
        <p:sp>
          <p:nvSpPr>
            <p:cNvPr id="25608" name="Rectangle 5"/>
            <p:cNvSpPr>
              <a:spLocks noChangeArrowheads="1"/>
            </p:cNvSpPr>
            <p:nvPr/>
          </p:nvSpPr>
          <p:spPr bwMode="auto">
            <a:xfrm>
              <a:off x="2964" y="1188"/>
              <a:ext cx="2760" cy="2184"/>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Garamond" panose="02020404030301010803" pitchFamily="18" charset="0"/>
                <a:cs typeface="Arial" panose="020B0604020202020204" pitchFamily="34" charset="0"/>
              </a:endParaRPr>
            </a:p>
          </p:txBody>
        </p:sp>
        <p:sp>
          <p:nvSpPr>
            <p:cNvPr id="25609" name="Freeform 6"/>
            <p:cNvSpPr>
              <a:spLocks/>
            </p:cNvSpPr>
            <p:nvPr/>
          </p:nvSpPr>
          <p:spPr bwMode="auto">
            <a:xfrm>
              <a:off x="4776" y="2490"/>
              <a:ext cx="192" cy="312"/>
            </a:xfrm>
            <a:custGeom>
              <a:avLst/>
              <a:gdLst>
                <a:gd name="T0" fmla="*/ 192 w 192"/>
                <a:gd name="T1" fmla="*/ 246 h 312"/>
                <a:gd name="T2" fmla="*/ 54 w 192"/>
                <a:gd name="T3" fmla="*/ 258 h 312"/>
                <a:gd name="T4" fmla="*/ 54 w 192"/>
                <a:gd name="T5" fmla="*/ 270 h 312"/>
                <a:gd name="T6" fmla="*/ 66 w 192"/>
                <a:gd name="T7" fmla="*/ 282 h 312"/>
                <a:gd name="T8" fmla="*/ 66 w 192"/>
                <a:gd name="T9" fmla="*/ 300 h 312"/>
                <a:gd name="T10" fmla="*/ 36 w 192"/>
                <a:gd name="T11" fmla="*/ 312 h 312"/>
                <a:gd name="T12" fmla="*/ 48 w 192"/>
                <a:gd name="T13" fmla="*/ 306 h 312"/>
                <a:gd name="T14" fmla="*/ 30 w 192"/>
                <a:gd name="T15" fmla="*/ 276 h 312"/>
                <a:gd name="T16" fmla="*/ 24 w 192"/>
                <a:gd name="T17" fmla="*/ 306 h 312"/>
                <a:gd name="T18" fmla="*/ 12 w 192"/>
                <a:gd name="T19" fmla="*/ 300 h 312"/>
                <a:gd name="T20" fmla="*/ 12 w 192"/>
                <a:gd name="T21" fmla="*/ 282 h 312"/>
                <a:gd name="T22" fmla="*/ 0 w 192"/>
                <a:gd name="T23" fmla="*/ 210 h 312"/>
                <a:gd name="T24" fmla="*/ 0 w 192"/>
                <a:gd name="T25" fmla="*/ 6 h 312"/>
                <a:gd name="T26" fmla="*/ 132 w 192"/>
                <a:gd name="T27" fmla="*/ 0 h 312"/>
                <a:gd name="T28" fmla="*/ 168 w 192"/>
                <a:gd name="T29" fmla="*/ 132 h 312"/>
                <a:gd name="T30" fmla="*/ 192 w 192"/>
                <a:gd name="T31" fmla="*/ 168 h 312"/>
                <a:gd name="T32" fmla="*/ 180 w 192"/>
                <a:gd name="T33" fmla="*/ 192 h 312"/>
                <a:gd name="T34" fmla="*/ 192 w 192"/>
                <a:gd name="T35" fmla="*/ 246 h 3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92"/>
                <a:gd name="T55" fmla="*/ 0 h 312"/>
                <a:gd name="T56" fmla="*/ 192 w 192"/>
                <a:gd name="T57" fmla="*/ 312 h 3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92" h="312">
                  <a:moveTo>
                    <a:pt x="192" y="246"/>
                  </a:moveTo>
                  <a:lnTo>
                    <a:pt x="54" y="258"/>
                  </a:lnTo>
                  <a:lnTo>
                    <a:pt x="54" y="270"/>
                  </a:lnTo>
                  <a:lnTo>
                    <a:pt x="66" y="282"/>
                  </a:lnTo>
                  <a:lnTo>
                    <a:pt x="66" y="300"/>
                  </a:lnTo>
                  <a:lnTo>
                    <a:pt x="36" y="312"/>
                  </a:lnTo>
                  <a:lnTo>
                    <a:pt x="48" y="306"/>
                  </a:lnTo>
                  <a:lnTo>
                    <a:pt x="30" y="276"/>
                  </a:lnTo>
                  <a:lnTo>
                    <a:pt x="24" y="306"/>
                  </a:lnTo>
                  <a:lnTo>
                    <a:pt x="12" y="300"/>
                  </a:lnTo>
                  <a:lnTo>
                    <a:pt x="12" y="282"/>
                  </a:lnTo>
                  <a:lnTo>
                    <a:pt x="0" y="210"/>
                  </a:lnTo>
                  <a:lnTo>
                    <a:pt x="0" y="6"/>
                  </a:lnTo>
                  <a:lnTo>
                    <a:pt x="132" y="0"/>
                  </a:lnTo>
                  <a:lnTo>
                    <a:pt x="168" y="132"/>
                  </a:lnTo>
                  <a:lnTo>
                    <a:pt x="192" y="168"/>
                  </a:lnTo>
                  <a:lnTo>
                    <a:pt x="180" y="192"/>
                  </a:lnTo>
                  <a:lnTo>
                    <a:pt x="192" y="246"/>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10" name="Freeform 7"/>
            <p:cNvSpPr>
              <a:spLocks/>
            </p:cNvSpPr>
            <p:nvPr/>
          </p:nvSpPr>
          <p:spPr bwMode="auto">
            <a:xfrm>
              <a:off x="4776" y="2490"/>
              <a:ext cx="192" cy="312"/>
            </a:xfrm>
            <a:custGeom>
              <a:avLst/>
              <a:gdLst>
                <a:gd name="T0" fmla="*/ 192 w 192"/>
                <a:gd name="T1" fmla="*/ 246 h 312"/>
                <a:gd name="T2" fmla="*/ 54 w 192"/>
                <a:gd name="T3" fmla="*/ 258 h 312"/>
                <a:gd name="T4" fmla="*/ 54 w 192"/>
                <a:gd name="T5" fmla="*/ 270 h 312"/>
                <a:gd name="T6" fmla="*/ 66 w 192"/>
                <a:gd name="T7" fmla="*/ 282 h 312"/>
                <a:gd name="T8" fmla="*/ 66 w 192"/>
                <a:gd name="T9" fmla="*/ 300 h 312"/>
                <a:gd name="T10" fmla="*/ 36 w 192"/>
                <a:gd name="T11" fmla="*/ 312 h 312"/>
                <a:gd name="T12" fmla="*/ 48 w 192"/>
                <a:gd name="T13" fmla="*/ 306 h 312"/>
                <a:gd name="T14" fmla="*/ 30 w 192"/>
                <a:gd name="T15" fmla="*/ 276 h 312"/>
                <a:gd name="T16" fmla="*/ 24 w 192"/>
                <a:gd name="T17" fmla="*/ 306 h 312"/>
                <a:gd name="T18" fmla="*/ 12 w 192"/>
                <a:gd name="T19" fmla="*/ 300 h 312"/>
                <a:gd name="T20" fmla="*/ 12 w 192"/>
                <a:gd name="T21" fmla="*/ 282 h 312"/>
                <a:gd name="T22" fmla="*/ 0 w 192"/>
                <a:gd name="T23" fmla="*/ 210 h 312"/>
                <a:gd name="T24" fmla="*/ 0 w 192"/>
                <a:gd name="T25" fmla="*/ 6 h 312"/>
                <a:gd name="T26" fmla="*/ 132 w 192"/>
                <a:gd name="T27" fmla="*/ 0 h 312"/>
                <a:gd name="T28" fmla="*/ 168 w 192"/>
                <a:gd name="T29" fmla="*/ 132 h 312"/>
                <a:gd name="T30" fmla="*/ 192 w 192"/>
                <a:gd name="T31" fmla="*/ 168 h 312"/>
                <a:gd name="T32" fmla="*/ 180 w 192"/>
                <a:gd name="T33" fmla="*/ 192 h 312"/>
                <a:gd name="T34" fmla="*/ 192 w 192"/>
                <a:gd name="T35" fmla="*/ 246 h 312"/>
                <a:gd name="T36" fmla="*/ 192 w 192"/>
                <a:gd name="T37" fmla="*/ 252 h 3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2"/>
                <a:gd name="T58" fmla="*/ 0 h 312"/>
                <a:gd name="T59" fmla="*/ 192 w 192"/>
                <a:gd name="T60" fmla="*/ 312 h 3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2" h="312">
                  <a:moveTo>
                    <a:pt x="192" y="246"/>
                  </a:moveTo>
                  <a:lnTo>
                    <a:pt x="54" y="258"/>
                  </a:lnTo>
                  <a:lnTo>
                    <a:pt x="54" y="270"/>
                  </a:lnTo>
                  <a:lnTo>
                    <a:pt x="66" y="282"/>
                  </a:lnTo>
                  <a:lnTo>
                    <a:pt x="66" y="300"/>
                  </a:lnTo>
                  <a:lnTo>
                    <a:pt x="36" y="312"/>
                  </a:lnTo>
                  <a:lnTo>
                    <a:pt x="48" y="306"/>
                  </a:lnTo>
                  <a:lnTo>
                    <a:pt x="30" y="276"/>
                  </a:lnTo>
                  <a:lnTo>
                    <a:pt x="24" y="306"/>
                  </a:lnTo>
                  <a:lnTo>
                    <a:pt x="12" y="300"/>
                  </a:lnTo>
                  <a:lnTo>
                    <a:pt x="12" y="282"/>
                  </a:lnTo>
                  <a:lnTo>
                    <a:pt x="0" y="210"/>
                  </a:lnTo>
                  <a:lnTo>
                    <a:pt x="0" y="6"/>
                  </a:lnTo>
                  <a:lnTo>
                    <a:pt x="132" y="0"/>
                  </a:lnTo>
                  <a:lnTo>
                    <a:pt x="168" y="132"/>
                  </a:lnTo>
                  <a:lnTo>
                    <a:pt x="192" y="168"/>
                  </a:lnTo>
                  <a:lnTo>
                    <a:pt x="180" y="192"/>
                  </a:lnTo>
                  <a:lnTo>
                    <a:pt x="192" y="246"/>
                  </a:lnTo>
                  <a:lnTo>
                    <a:pt x="192" y="25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11" name="Freeform 8"/>
            <p:cNvSpPr>
              <a:spLocks/>
            </p:cNvSpPr>
            <p:nvPr/>
          </p:nvSpPr>
          <p:spPr bwMode="auto">
            <a:xfrm>
              <a:off x="3012" y="2628"/>
              <a:ext cx="534" cy="468"/>
            </a:xfrm>
            <a:custGeom>
              <a:avLst/>
              <a:gdLst>
                <a:gd name="T0" fmla="*/ 6 w 534"/>
                <a:gd name="T1" fmla="*/ 264 h 468"/>
                <a:gd name="T2" fmla="*/ 6 w 534"/>
                <a:gd name="T3" fmla="*/ 270 h 468"/>
                <a:gd name="T4" fmla="*/ 30 w 534"/>
                <a:gd name="T5" fmla="*/ 294 h 468"/>
                <a:gd name="T6" fmla="*/ 24 w 534"/>
                <a:gd name="T7" fmla="*/ 324 h 468"/>
                <a:gd name="T8" fmla="*/ 60 w 534"/>
                <a:gd name="T9" fmla="*/ 300 h 468"/>
                <a:gd name="T10" fmla="*/ 42 w 534"/>
                <a:gd name="T11" fmla="*/ 360 h 468"/>
                <a:gd name="T12" fmla="*/ 84 w 534"/>
                <a:gd name="T13" fmla="*/ 378 h 468"/>
                <a:gd name="T14" fmla="*/ 96 w 534"/>
                <a:gd name="T15" fmla="*/ 372 h 468"/>
                <a:gd name="T16" fmla="*/ 96 w 534"/>
                <a:gd name="T17" fmla="*/ 408 h 468"/>
                <a:gd name="T18" fmla="*/ 54 w 534"/>
                <a:gd name="T19" fmla="*/ 450 h 468"/>
                <a:gd name="T20" fmla="*/ 0 w 534"/>
                <a:gd name="T21" fmla="*/ 468 h 468"/>
                <a:gd name="T22" fmla="*/ 60 w 534"/>
                <a:gd name="T23" fmla="*/ 450 h 468"/>
                <a:gd name="T24" fmla="*/ 78 w 534"/>
                <a:gd name="T25" fmla="*/ 444 h 468"/>
                <a:gd name="T26" fmla="*/ 90 w 534"/>
                <a:gd name="T27" fmla="*/ 438 h 468"/>
                <a:gd name="T28" fmla="*/ 168 w 534"/>
                <a:gd name="T29" fmla="*/ 372 h 468"/>
                <a:gd name="T30" fmla="*/ 204 w 534"/>
                <a:gd name="T31" fmla="*/ 306 h 468"/>
                <a:gd name="T32" fmla="*/ 210 w 534"/>
                <a:gd name="T33" fmla="*/ 300 h 468"/>
                <a:gd name="T34" fmla="*/ 216 w 534"/>
                <a:gd name="T35" fmla="*/ 306 h 468"/>
                <a:gd name="T36" fmla="*/ 198 w 534"/>
                <a:gd name="T37" fmla="*/ 318 h 468"/>
                <a:gd name="T38" fmla="*/ 204 w 534"/>
                <a:gd name="T39" fmla="*/ 348 h 468"/>
                <a:gd name="T40" fmla="*/ 210 w 534"/>
                <a:gd name="T41" fmla="*/ 360 h 468"/>
                <a:gd name="T42" fmla="*/ 234 w 534"/>
                <a:gd name="T43" fmla="*/ 342 h 468"/>
                <a:gd name="T44" fmla="*/ 246 w 534"/>
                <a:gd name="T45" fmla="*/ 318 h 468"/>
                <a:gd name="T46" fmla="*/ 258 w 534"/>
                <a:gd name="T47" fmla="*/ 318 h 468"/>
                <a:gd name="T48" fmla="*/ 354 w 534"/>
                <a:gd name="T49" fmla="*/ 342 h 468"/>
                <a:gd name="T50" fmla="*/ 372 w 534"/>
                <a:gd name="T51" fmla="*/ 336 h 468"/>
                <a:gd name="T52" fmla="*/ 378 w 534"/>
                <a:gd name="T53" fmla="*/ 354 h 468"/>
                <a:gd name="T54" fmla="*/ 384 w 534"/>
                <a:gd name="T55" fmla="*/ 360 h 468"/>
                <a:gd name="T56" fmla="*/ 420 w 534"/>
                <a:gd name="T57" fmla="*/ 366 h 468"/>
                <a:gd name="T58" fmla="*/ 432 w 534"/>
                <a:gd name="T59" fmla="*/ 372 h 468"/>
                <a:gd name="T60" fmla="*/ 438 w 534"/>
                <a:gd name="T61" fmla="*/ 366 h 468"/>
                <a:gd name="T62" fmla="*/ 498 w 534"/>
                <a:gd name="T63" fmla="*/ 414 h 468"/>
                <a:gd name="T64" fmla="*/ 510 w 534"/>
                <a:gd name="T65" fmla="*/ 414 h 468"/>
                <a:gd name="T66" fmla="*/ 534 w 534"/>
                <a:gd name="T67" fmla="*/ 444 h 468"/>
                <a:gd name="T68" fmla="*/ 492 w 534"/>
                <a:gd name="T69" fmla="*/ 408 h 468"/>
                <a:gd name="T70" fmla="*/ 396 w 534"/>
                <a:gd name="T71" fmla="*/ 360 h 468"/>
                <a:gd name="T72" fmla="*/ 378 w 534"/>
                <a:gd name="T73" fmla="*/ 336 h 468"/>
                <a:gd name="T74" fmla="*/ 342 w 534"/>
                <a:gd name="T75" fmla="*/ 324 h 468"/>
                <a:gd name="T76" fmla="*/ 204 w 534"/>
                <a:gd name="T77" fmla="*/ 30 h 468"/>
                <a:gd name="T78" fmla="*/ 174 w 534"/>
                <a:gd name="T79" fmla="*/ 18 h 468"/>
                <a:gd name="T80" fmla="*/ 48 w 534"/>
                <a:gd name="T81" fmla="*/ 66 h 468"/>
                <a:gd name="T82" fmla="*/ 96 w 534"/>
                <a:gd name="T83" fmla="*/ 120 h 468"/>
                <a:gd name="T84" fmla="*/ 90 w 534"/>
                <a:gd name="T85" fmla="*/ 126 h 468"/>
                <a:gd name="T86" fmla="*/ 84 w 534"/>
                <a:gd name="T87" fmla="*/ 150 h 468"/>
                <a:gd name="T88" fmla="*/ 72 w 534"/>
                <a:gd name="T89" fmla="*/ 126 h 468"/>
                <a:gd name="T90" fmla="*/ 12 w 534"/>
                <a:gd name="T91" fmla="*/ 138 h 468"/>
                <a:gd name="T92" fmla="*/ 24 w 534"/>
                <a:gd name="T93" fmla="*/ 156 h 468"/>
                <a:gd name="T94" fmla="*/ 66 w 534"/>
                <a:gd name="T95" fmla="*/ 186 h 468"/>
                <a:gd name="T96" fmla="*/ 90 w 534"/>
                <a:gd name="T97" fmla="*/ 186 h 468"/>
                <a:gd name="T98" fmla="*/ 84 w 534"/>
                <a:gd name="T99" fmla="*/ 222 h 4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34"/>
                <a:gd name="T151" fmla="*/ 0 h 468"/>
                <a:gd name="T152" fmla="*/ 534 w 534"/>
                <a:gd name="T153" fmla="*/ 468 h 4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34" h="468">
                  <a:moveTo>
                    <a:pt x="48" y="228"/>
                  </a:moveTo>
                  <a:lnTo>
                    <a:pt x="6" y="264"/>
                  </a:lnTo>
                  <a:lnTo>
                    <a:pt x="18" y="264"/>
                  </a:lnTo>
                  <a:lnTo>
                    <a:pt x="6" y="270"/>
                  </a:lnTo>
                  <a:lnTo>
                    <a:pt x="12" y="282"/>
                  </a:lnTo>
                  <a:lnTo>
                    <a:pt x="30" y="294"/>
                  </a:lnTo>
                  <a:lnTo>
                    <a:pt x="18" y="306"/>
                  </a:lnTo>
                  <a:lnTo>
                    <a:pt x="24" y="324"/>
                  </a:lnTo>
                  <a:lnTo>
                    <a:pt x="36" y="330"/>
                  </a:lnTo>
                  <a:lnTo>
                    <a:pt x="60" y="300"/>
                  </a:lnTo>
                  <a:lnTo>
                    <a:pt x="54" y="348"/>
                  </a:lnTo>
                  <a:lnTo>
                    <a:pt x="42" y="360"/>
                  </a:lnTo>
                  <a:lnTo>
                    <a:pt x="72" y="348"/>
                  </a:lnTo>
                  <a:lnTo>
                    <a:pt x="84" y="378"/>
                  </a:lnTo>
                  <a:lnTo>
                    <a:pt x="96" y="360"/>
                  </a:lnTo>
                  <a:lnTo>
                    <a:pt x="96" y="372"/>
                  </a:lnTo>
                  <a:lnTo>
                    <a:pt x="120" y="360"/>
                  </a:lnTo>
                  <a:lnTo>
                    <a:pt x="96" y="408"/>
                  </a:lnTo>
                  <a:lnTo>
                    <a:pt x="60" y="432"/>
                  </a:lnTo>
                  <a:lnTo>
                    <a:pt x="54" y="450"/>
                  </a:lnTo>
                  <a:lnTo>
                    <a:pt x="30" y="444"/>
                  </a:lnTo>
                  <a:lnTo>
                    <a:pt x="0" y="468"/>
                  </a:lnTo>
                  <a:lnTo>
                    <a:pt x="30" y="450"/>
                  </a:lnTo>
                  <a:lnTo>
                    <a:pt x="60" y="450"/>
                  </a:lnTo>
                  <a:lnTo>
                    <a:pt x="60" y="456"/>
                  </a:lnTo>
                  <a:lnTo>
                    <a:pt x="78" y="444"/>
                  </a:lnTo>
                  <a:lnTo>
                    <a:pt x="72" y="432"/>
                  </a:lnTo>
                  <a:lnTo>
                    <a:pt x="90" y="438"/>
                  </a:lnTo>
                  <a:lnTo>
                    <a:pt x="156" y="390"/>
                  </a:lnTo>
                  <a:lnTo>
                    <a:pt x="168" y="372"/>
                  </a:lnTo>
                  <a:lnTo>
                    <a:pt x="156" y="354"/>
                  </a:lnTo>
                  <a:lnTo>
                    <a:pt x="204" y="306"/>
                  </a:lnTo>
                  <a:lnTo>
                    <a:pt x="216" y="276"/>
                  </a:lnTo>
                  <a:lnTo>
                    <a:pt x="210" y="300"/>
                  </a:lnTo>
                  <a:lnTo>
                    <a:pt x="228" y="294"/>
                  </a:lnTo>
                  <a:lnTo>
                    <a:pt x="216" y="306"/>
                  </a:lnTo>
                  <a:lnTo>
                    <a:pt x="228" y="318"/>
                  </a:lnTo>
                  <a:lnTo>
                    <a:pt x="198" y="318"/>
                  </a:lnTo>
                  <a:lnTo>
                    <a:pt x="192" y="348"/>
                  </a:lnTo>
                  <a:lnTo>
                    <a:pt x="204" y="348"/>
                  </a:lnTo>
                  <a:lnTo>
                    <a:pt x="192" y="366"/>
                  </a:lnTo>
                  <a:lnTo>
                    <a:pt x="210" y="360"/>
                  </a:lnTo>
                  <a:lnTo>
                    <a:pt x="222" y="336"/>
                  </a:lnTo>
                  <a:lnTo>
                    <a:pt x="234" y="342"/>
                  </a:lnTo>
                  <a:lnTo>
                    <a:pt x="246" y="306"/>
                  </a:lnTo>
                  <a:lnTo>
                    <a:pt x="246" y="318"/>
                  </a:lnTo>
                  <a:lnTo>
                    <a:pt x="264" y="306"/>
                  </a:lnTo>
                  <a:lnTo>
                    <a:pt x="258" y="318"/>
                  </a:lnTo>
                  <a:lnTo>
                    <a:pt x="300" y="342"/>
                  </a:lnTo>
                  <a:lnTo>
                    <a:pt x="354" y="342"/>
                  </a:lnTo>
                  <a:lnTo>
                    <a:pt x="360" y="330"/>
                  </a:lnTo>
                  <a:lnTo>
                    <a:pt x="372" y="336"/>
                  </a:lnTo>
                  <a:lnTo>
                    <a:pt x="360" y="348"/>
                  </a:lnTo>
                  <a:lnTo>
                    <a:pt x="378" y="354"/>
                  </a:lnTo>
                  <a:lnTo>
                    <a:pt x="384" y="336"/>
                  </a:lnTo>
                  <a:lnTo>
                    <a:pt x="384" y="360"/>
                  </a:lnTo>
                  <a:lnTo>
                    <a:pt x="408" y="378"/>
                  </a:lnTo>
                  <a:lnTo>
                    <a:pt x="420" y="366"/>
                  </a:lnTo>
                  <a:lnTo>
                    <a:pt x="402" y="354"/>
                  </a:lnTo>
                  <a:lnTo>
                    <a:pt x="432" y="372"/>
                  </a:lnTo>
                  <a:lnTo>
                    <a:pt x="420" y="336"/>
                  </a:lnTo>
                  <a:lnTo>
                    <a:pt x="438" y="366"/>
                  </a:lnTo>
                  <a:lnTo>
                    <a:pt x="462" y="396"/>
                  </a:lnTo>
                  <a:lnTo>
                    <a:pt x="498" y="414"/>
                  </a:lnTo>
                  <a:lnTo>
                    <a:pt x="498" y="438"/>
                  </a:lnTo>
                  <a:lnTo>
                    <a:pt x="510" y="414"/>
                  </a:lnTo>
                  <a:lnTo>
                    <a:pt x="522" y="450"/>
                  </a:lnTo>
                  <a:lnTo>
                    <a:pt x="534" y="444"/>
                  </a:lnTo>
                  <a:lnTo>
                    <a:pt x="528" y="414"/>
                  </a:lnTo>
                  <a:lnTo>
                    <a:pt x="492" y="408"/>
                  </a:lnTo>
                  <a:lnTo>
                    <a:pt x="420" y="330"/>
                  </a:lnTo>
                  <a:lnTo>
                    <a:pt x="396" y="360"/>
                  </a:lnTo>
                  <a:lnTo>
                    <a:pt x="390" y="336"/>
                  </a:lnTo>
                  <a:lnTo>
                    <a:pt x="378" y="336"/>
                  </a:lnTo>
                  <a:lnTo>
                    <a:pt x="366" y="324"/>
                  </a:lnTo>
                  <a:lnTo>
                    <a:pt x="342" y="324"/>
                  </a:lnTo>
                  <a:lnTo>
                    <a:pt x="306" y="48"/>
                  </a:lnTo>
                  <a:lnTo>
                    <a:pt x="204" y="30"/>
                  </a:lnTo>
                  <a:lnTo>
                    <a:pt x="174" y="6"/>
                  </a:lnTo>
                  <a:lnTo>
                    <a:pt x="174" y="18"/>
                  </a:lnTo>
                  <a:lnTo>
                    <a:pt x="162" y="0"/>
                  </a:lnTo>
                  <a:lnTo>
                    <a:pt x="48" y="66"/>
                  </a:lnTo>
                  <a:lnTo>
                    <a:pt x="72" y="114"/>
                  </a:lnTo>
                  <a:lnTo>
                    <a:pt x="96" y="120"/>
                  </a:lnTo>
                  <a:lnTo>
                    <a:pt x="114" y="138"/>
                  </a:lnTo>
                  <a:lnTo>
                    <a:pt x="90" y="126"/>
                  </a:lnTo>
                  <a:lnTo>
                    <a:pt x="96" y="144"/>
                  </a:lnTo>
                  <a:lnTo>
                    <a:pt x="84" y="150"/>
                  </a:lnTo>
                  <a:lnTo>
                    <a:pt x="66" y="144"/>
                  </a:lnTo>
                  <a:lnTo>
                    <a:pt x="72" y="126"/>
                  </a:lnTo>
                  <a:lnTo>
                    <a:pt x="60" y="126"/>
                  </a:lnTo>
                  <a:lnTo>
                    <a:pt x="12" y="138"/>
                  </a:lnTo>
                  <a:lnTo>
                    <a:pt x="36" y="156"/>
                  </a:lnTo>
                  <a:lnTo>
                    <a:pt x="24" y="156"/>
                  </a:lnTo>
                  <a:lnTo>
                    <a:pt x="30" y="174"/>
                  </a:lnTo>
                  <a:lnTo>
                    <a:pt x="66" y="186"/>
                  </a:lnTo>
                  <a:lnTo>
                    <a:pt x="66" y="198"/>
                  </a:lnTo>
                  <a:lnTo>
                    <a:pt x="90" y="186"/>
                  </a:lnTo>
                  <a:lnTo>
                    <a:pt x="84" y="192"/>
                  </a:lnTo>
                  <a:lnTo>
                    <a:pt x="84" y="222"/>
                  </a:lnTo>
                  <a:lnTo>
                    <a:pt x="48" y="228"/>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12" name="Freeform 9"/>
            <p:cNvSpPr>
              <a:spLocks/>
            </p:cNvSpPr>
            <p:nvPr/>
          </p:nvSpPr>
          <p:spPr bwMode="auto">
            <a:xfrm>
              <a:off x="3012" y="2628"/>
              <a:ext cx="534" cy="468"/>
            </a:xfrm>
            <a:custGeom>
              <a:avLst/>
              <a:gdLst>
                <a:gd name="T0" fmla="*/ 6 w 534"/>
                <a:gd name="T1" fmla="*/ 264 h 468"/>
                <a:gd name="T2" fmla="*/ 6 w 534"/>
                <a:gd name="T3" fmla="*/ 270 h 468"/>
                <a:gd name="T4" fmla="*/ 30 w 534"/>
                <a:gd name="T5" fmla="*/ 294 h 468"/>
                <a:gd name="T6" fmla="*/ 24 w 534"/>
                <a:gd name="T7" fmla="*/ 324 h 468"/>
                <a:gd name="T8" fmla="*/ 60 w 534"/>
                <a:gd name="T9" fmla="*/ 300 h 468"/>
                <a:gd name="T10" fmla="*/ 42 w 534"/>
                <a:gd name="T11" fmla="*/ 360 h 468"/>
                <a:gd name="T12" fmla="*/ 84 w 534"/>
                <a:gd name="T13" fmla="*/ 378 h 468"/>
                <a:gd name="T14" fmla="*/ 96 w 534"/>
                <a:gd name="T15" fmla="*/ 372 h 468"/>
                <a:gd name="T16" fmla="*/ 96 w 534"/>
                <a:gd name="T17" fmla="*/ 408 h 468"/>
                <a:gd name="T18" fmla="*/ 54 w 534"/>
                <a:gd name="T19" fmla="*/ 450 h 468"/>
                <a:gd name="T20" fmla="*/ 0 w 534"/>
                <a:gd name="T21" fmla="*/ 468 h 468"/>
                <a:gd name="T22" fmla="*/ 60 w 534"/>
                <a:gd name="T23" fmla="*/ 450 h 468"/>
                <a:gd name="T24" fmla="*/ 78 w 534"/>
                <a:gd name="T25" fmla="*/ 444 h 468"/>
                <a:gd name="T26" fmla="*/ 90 w 534"/>
                <a:gd name="T27" fmla="*/ 438 h 468"/>
                <a:gd name="T28" fmla="*/ 168 w 534"/>
                <a:gd name="T29" fmla="*/ 372 h 468"/>
                <a:gd name="T30" fmla="*/ 204 w 534"/>
                <a:gd name="T31" fmla="*/ 306 h 468"/>
                <a:gd name="T32" fmla="*/ 210 w 534"/>
                <a:gd name="T33" fmla="*/ 300 h 468"/>
                <a:gd name="T34" fmla="*/ 216 w 534"/>
                <a:gd name="T35" fmla="*/ 306 h 468"/>
                <a:gd name="T36" fmla="*/ 198 w 534"/>
                <a:gd name="T37" fmla="*/ 318 h 468"/>
                <a:gd name="T38" fmla="*/ 204 w 534"/>
                <a:gd name="T39" fmla="*/ 348 h 468"/>
                <a:gd name="T40" fmla="*/ 210 w 534"/>
                <a:gd name="T41" fmla="*/ 360 h 468"/>
                <a:gd name="T42" fmla="*/ 234 w 534"/>
                <a:gd name="T43" fmla="*/ 342 h 468"/>
                <a:gd name="T44" fmla="*/ 246 w 534"/>
                <a:gd name="T45" fmla="*/ 318 h 468"/>
                <a:gd name="T46" fmla="*/ 258 w 534"/>
                <a:gd name="T47" fmla="*/ 318 h 468"/>
                <a:gd name="T48" fmla="*/ 354 w 534"/>
                <a:gd name="T49" fmla="*/ 342 h 468"/>
                <a:gd name="T50" fmla="*/ 372 w 534"/>
                <a:gd name="T51" fmla="*/ 336 h 468"/>
                <a:gd name="T52" fmla="*/ 378 w 534"/>
                <a:gd name="T53" fmla="*/ 354 h 468"/>
                <a:gd name="T54" fmla="*/ 384 w 534"/>
                <a:gd name="T55" fmla="*/ 360 h 468"/>
                <a:gd name="T56" fmla="*/ 420 w 534"/>
                <a:gd name="T57" fmla="*/ 366 h 468"/>
                <a:gd name="T58" fmla="*/ 432 w 534"/>
                <a:gd name="T59" fmla="*/ 372 h 468"/>
                <a:gd name="T60" fmla="*/ 438 w 534"/>
                <a:gd name="T61" fmla="*/ 366 h 468"/>
                <a:gd name="T62" fmla="*/ 498 w 534"/>
                <a:gd name="T63" fmla="*/ 414 h 468"/>
                <a:gd name="T64" fmla="*/ 510 w 534"/>
                <a:gd name="T65" fmla="*/ 414 h 468"/>
                <a:gd name="T66" fmla="*/ 534 w 534"/>
                <a:gd name="T67" fmla="*/ 444 h 468"/>
                <a:gd name="T68" fmla="*/ 492 w 534"/>
                <a:gd name="T69" fmla="*/ 408 h 468"/>
                <a:gd name="T70" fmla="*/ 396 w 534"/>
                <a:gd name="T71" fmla="*/ 360 h 468"/>
                <a:gd name="T72" fmla="*/ 378 w 534"/>
                <a:gd name="T73" fmla="*/ 336 h 468"/>
                <a:gd name="T74" fmla="*/ 342 w 534"/>
                <a:gd name="T75" fmla="*/ 324 h 468"/>
                <a:gd name="T76" fmla="*/ 204 w 534"/>
                <a:gd name="T77" fmla="*/ 30 h 468"/>
                <a:gd name="T78" fmla="*/ 174 w 534"/>
                <a:gd name="T79" fmla="*/ 18 h 468"/>
                <a:gd name="T80" fmla="*/ 48 w 534"/>
                <a:gd name="T81" fmla="*/ 66 h 468"/>
                <a:gd name="T82" fmla="*/ 96 w 534"/>
                <a:gd name="T83" fmla="*/ 120 h 468"/>
                <a:gd name="T84" fmla="*/ 90 w 534"/>
                <a:gd name="T85" fmla="*/ 126 h 468"/>
                <a:gd name="T86" fmla="*/ 84 w 534"/>
                <a:gd name="T87" fmla="*/ 150 h 468"/>
                <a:gd name="T88" fmla="*/ 72 w 534"/>
                <a:gd name="T89" fmla="*/ 126 h 468"/>
                <a:gd name="T90" fmla="*/ 12 w 534"/>
                <a:gd name="T91" fmla="*/ 138 h 468"/>
                <a:gd name="T92" fmla="*/ 24 w 534"/>
                <a:gd name="T93" fmla="*/ 156 h 468"/>
                <a:gd name="T94" fmla="*/ 66 w 534"/>
                <a:gd name="T95" fmla="*/ 186 h 468"/>
                <a:gd name="T96" fmla="*/ 90 w 534"/>
                <a:gd name="T97" fmla="*/ 186 h 468"/>
                <a:gd name="T98" fmla="*/ 84 w 534"/>
                <a:gd name="T99" fmla="*/ 222 h 468"/>
                <a:gd name="T100" fmla="*/ 48 w 534"/>
                <a:gd name="T101" fmla="*/ 234 h 46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34"/>
                <a:gd name="T154" fmla="*/ 0 h 468"/>
                <a:gd name="T155" fmla="*/ 534 w 534"/>
                <a:gd name="T156" fmla="*/ 468 h 46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34" h="468">
                  <a:moveTo>
                    <a:pt x="48" y="228"/>
                  </a:moveTo>
                  <a:lnTo>
                    <a:pt x="6" y="264"/>
                  </a:lnTo>
                  <a:lnTo>
                    <a:pt x="18" y="264"/>
                  </a:lnTo>
                  <a:lnTo>
                    <a:pt x="6" y="270"/>
                  </a:lnTo>
                  <a:lnTo>
                    <a:pt x="12" y="282"/>
                  </a:lnTo>
                  <a:lnTo>
                    <a:pt x="30" y="294"/>
                  </a:lnTo>
                  <a:lnTo>
                    <a:pt x="18" y="306"/>
                  </a:lnTo>
                  <a:lnTo>
                    <a:pt x="24" y="324"/>
                  </a:lnTo>
                  <a:lnTo>
                    <a:pt x="36" y="330"/>
                  </a:lnTo>
                  <a:lnTo>
                    <a:pt x="60" y="300"/>
                  </a:lnTo>
                  <a:lnTo>
                    <a:pt x="54" y="348"/>
                  </a:lnTo>
                  <a:lnTo>
                    <a:pt x="42" y="360"/>
                  </a:lnTo>
                  <a:lnTo>
                    <a:pt x="72" y="348"/>
                  </a:lnTo>
                  <a:lnTo>
                    <a:pt x="84" y="378"/>
                  </a:lnTo>
                  <a:lnTo>
                    <a:pt x="96" y="360"/>
                  </a:lnTo>
                  <a:lnTo>
                    <a:pt x="96" y="372"/>
                  </a:lnTo>
                  <a:lnTo>
                    <a:pt x="120" y="360"/>
                  </a:lnTo>
                  <a:lnTo>
                    <a:pt x="96" y="408"/>
                  </a:lnTo>
                  <a:lnTo>
                    <a:pt x="60" y="432"/>
                  </a:lnTo>
                  <a:lnTo>
                    <a:pt x="54" y="450"/>
                  </a:lnTo>
                  <a:lnTo>
                    <a:pt x="30" y="444"/>
                  </a:lnTo>
                  <a:lnTo>
                    <a:pt x="0" y="468"/>
                  </a:lnTo>
                  <a:lnTo>
                    <a:pt x="30" y="450"/>
                  </a:lnTo>
                  <a:lnTo>
                    <a:pt x="60" y="450"/>
                  </a:lnTo>
                  <a:lnTo>
                    <a:pt x="60" y="456"/>
                  </a:lnTo>
                  <a:lnTo>
                    <a:pt x="78" y="444"/>
                  </a:lnTo>
                  <a:lnTo>
                    <a:pt x="72" y="432"/>
                  </a:lnTo>
                  <a:lnTo>
                    <a:pt x="90" y="438"/>
                  </a:lnTo>
                  <a:lnTo>
                    <a:pt x="156" y="390"/>
                  </a:lnTo>
                  <a:lnTo>
                    <a:pt x="168" y="372"/>
                  </a:lnTo>
                  <a:lnTo>
                    <a:pt x="156" y="354"/>
                  </a:lnTo>
                  <a:lnTo>
                    <a:pt x="204" y="306"/>
                  </a:lnTo>
                  <a:lnTo>
                    <a:pt x="216" y="276"/>
                  </a:lnTo>
                  <a:lnTo>
                    <a:pt x="210" y="300"/>
                  </a:lnTo>
                  <a:lnTo>
                    <a:pt x="228" y="294"/>
                  </a:lnTo>
                  <a:lnTo>
                    <a:pt x="216" y="306"/>
                  </a:lnTo>
                  <a:lnTo>
                    <a:pt x="228" y="318"/>
                  </a:lnTo>
                  <a:lnTo>
                    <a:pt x="198" y="318"/>
                  </a:lnTo>
                  <a:lnTo>
                    <a:pt x="192" y="348"/>
                  </a:lnTo>
                  <a:lnTo>
                    <a:pt x="204" y="348"/>
                  </a:lnTo>
                  <a:lnTo>
                    <a:pt x="192" y="366"/>
                  </a:lnTo>
                  <a:lnTo>
                    <a:pt x="210" y="360"/>
                  </a:lnTo>
                  <a:lnTo>
                    <a:pt x="222" y="336"/>
                  </a:lnTo>
                  <a:lnTo>
                    <a:pt x="234" y="342"/>
                  </a:lnTo>
                  <a:lnTo>
                    <a:pt x="246" y="306"/>
                  </a:lnTo>
                  <a:lnTo>
                    <a:pt x="246" y="318"/>
                  </a:lnTo>
                  <a:lnTo>
                    <a:pt x="264" y="306"/>
                  </a:lnTo>
                  <a:lnTo>
                    <a:pt x="258" y="318"/>
                  </a:lnTo>
                  <a:lnTo>
                    <a:pt x="300" y="342"/>
                  </a:lnTo>
                  <a:lnTo>
                    <a:pt x="354" y="342"/>
                  </a:lnTo>
                  <a:lnTo>
                    <a:pt x="360" y="330"/>
                  </a:lnTo>
                  <a:lnTo>
                    <a:pt x="372" y="336"/>
                  </a:lnTo>
                  <a:lnTo>
                    <a:pt x="360" y="348"/>
                  </a:lnTo>
                  <a:lnTo>
                    <a:pt x="378" y="354"/>
                  </a:lnTo>
                  <a:lnTo>
                    <a:pt x="384" y="336"/>
                  </a:lnTo>
                  <a:lnTo>
                    <a:pt x="384" y="360"/>
                  </a:lnTo>
                  <a:lnTo>
                    <a:pt x="408" y="378"/>
                  </a:lnTo>
                  <a:lnTo>
                    <a:pt x="420" y="366"/>
                  </a:lnTo>
                  <a:lnTo>
                    <a:pt x="402" y="354"/>
                  </a:lnTo>
                  <a:lnTo>
                    <a:pt x="432" y="372"/>
                  </a:lnTo>
                  <a:lnTo>
                    <a:pt x="420" y="336"/>
                  </a:lnTo>
                  <a:lnTo>
                    <a:pt x="438" y="366"/>
                  </a:lnTo>
                  <a:lnTo>
                    <a:pt x="462" y="396"/>
                  </a:lnTo>
                  <a:lnTo>
                    <a:pt x="498" y="414"/>
                  </a:lnTo>
                  <a:lnTo>
                    <a:pt x="498" y="438"/>
                  </a:lnTo>
                  <a:lnTo>
                    <a:pt x="510" y="414"/>
                  </a:lnTo>
                  <a:lnTo>
                    <a:pt x="522" y="450"/>
                  </a:lnTo>
                  <a:lnTo>
                    <a:pt x="534" y="444"/>
                  </a:lnTo>
                  <a:lnTo>
                    <a:pt x="528" y="414"/>
                  </a:lnTo>
                  <a:lnTo>
                    <a:pt x="492" y="408"/>
                  </a:lnTo>
                  <a:lnTo>
                    <a:pt x="420" y="330"/>
                  </a:lnTo>
                  <a:lnTo>
                    <a:pt x="396" y="360"/>
                  </a:lnTo>
                  <a:lnTo>
                    <a:pt x="390" y="336"/>
                  </a:lnTo>
                  <a:lnTo>
                    <a:pt x="378" y="336"/>
                  </a:lnTo>
                  <a:lnTo>
                    <a:pt x="366" y="324"/>
                  </a:lnTo>
                  <a:lnTo>
                    <a:pt x="342" y="324"/>
                  </a:lnTo>
                  <a:lnTo>
                    <a:pt x="306" y="48"/>
                  </a:lnTo>
                  <a:lnTo>
                    <a:pt x="204" y="30"/>
                  </a:lnTo>
                  <a:lnTo>
                    <a:pt x="174" y="6"/>
                  </a:lnTo>
                  <a:lnTo>
                    <a:pt x="174" y="18"/>
                  </a:lnTo>
                  <a:lnTo>
                    <a:pt x="162" y="0"/>
                  </a:lnTo>
                  <a:lnTo>
                    <a:pt x="48" y="66"/>
                  </a:lnTo>
                  <a:lnTo>
                    <a:pt x="72" y="114"/>
                  </a:lnTo>
                  <a:lnTo>
                    <a:pt x="96" y="120"/>
                  </a:lnTo>
                  <a:lnTo>
                    <a:pt x="114" y="138"/>
                  </a:lnTo>
                  <a:lnTo>
                    <a:pt x="90" y="126"/>
                  </a:lnTo>
                  <a:lnTo>
                    <a:pt x="96" y="144"/>
                  </a:lnTo>
                  <a:lnTo>
                    <a:pt x="84" y="150"/>
                  </a:lnTo>
                  <a:lnTo>
                    <a:pt x="66" y="144"/>
                  </a:lnTo>
                  <a:lnTo>
                    <a:pt x="72" y="126"/>
                  </a:lnTo>
                  <a:lnTo>
                    <a:pt x="60" y="126"/>
                  </a:lnTo>
                  <a:lnTo>
                    <a:pt x="12" y="138"/>
                  </a:lnTo>
                  <a:lnTo>
                    <a:pt x="36" y="156"/>
                  </a:lnTo>
                  <a:lnTo>
                    <a:pt x="24" y="156"/>
                  </a:lnTo>
                  <a:lnTo>
                    <a:pt x="30" y="174"/>
                  </a:lnTo>
                  <a:lnTo>
                    <a:pt x="66" y="186"/>
                  </a:lnTo>
                  <a:lnTo>
                    <a:pt x="66" y="198"/>
                  </a:lnTo>
                  <a:lnTo>
                    <a:pt x="90" y="186"/>
                  </a:lnTo>
                  <a:lnTo>
                    <a:pt x="84" y="192"/>
                  </a:lnTo>
                  <a:lnTo>
                    <a:pt x="84" y="222"/>
                  </a:lnTo>
                  <a:lnTo>
                    <a:pt x="48" y="228"/>
                  </a:lnTo>
                  <a:lnTo>
                    <a:pt x="48" y="23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13" name="Freeform 10"/>
            <p:cNvSpPr>
              <a:spLocks/>
            </p:cNvSpPr>
            <p:nvPr/>
          </p:nvSpPr>
          <p:spPr bwMode="auto">
            <a:xfrm>
              <a:off x="3360" y="2298"/>
              <a:ext cx="348" cy="402"/>
            </a:xfrm>
            <a:custGeom>
              <a:avLst/>
              <a:gdLst>
                <a:gd name="T0" fmla="*/ 294 w 348"/>
                <a:gd name="T1" fmla="*/ 402 h 402"/>
                <a:gd name="T2" fmla="*/ 186 w 348"/>
                <a:gd name="T3" fmla="*/ 384 h 402"/>
                <a:gd name="T4" fmla="*/ 0 w 348"/>
                <a:gd name="T5" fmla="*/ 276 h 402"/>
                <a:gd name="T6" fmla="*/ 6 w 348"/>
                <a:gd name="T7" fmla="*/ 264 h 402"/>
                <a:gd name="T8" fmla="*/ 12 w 348"/>
                <a:gd name="T9" fmla="*/ 264 h 402"/>
                <a:gd name="T10" fmla="*/ 24 w 348"/>
                <a:gd name="T11" fmla="*/ 258 h 402"/>
                <a:gd name="T12" fmla="*/ 18 w 348"/>
                <a:gd name="T13" fmla="*/ 228 h 402"/>
                <a:gd name="T14" fmla="*/ 30 w 348"/>
                <a:gd name="T15" fmla="*/ 210 h 402"/>
                <a:gd name="T16" fmla="*/ 36 w 348"/>
                <a:gd name="T17" fmla="*/ 186 h 402"/>
                <a:gd name="T18" fmla="*/ 60 w 348"/>
                <a:gd name="T19" fmla="*/ 174 h 402"/>
                <a:gd name="T20" fmla="*/ 42 w 348"/>
                <a:gd name="T21" fmla="*/ 120 h 402"/>
                <a:gd name="T22" fmla="*/ 42 w 348"/>
                <a:gd name="T23" fmla="*/ 114 h 402"/>
                <a:gd name="T24" fmla="*/ 48 w 348"/>
                <a:gd name="T25" fmla="*/ 54 h 402"/>
                <a:gd name="T26" fmla="*/ 60 w 348"/>
                <a:gd name="T27" fmla="*/ 48 h 402"/>
                <a:gd name="T28" fmla="*/ 78 w 348"/>
                <a:gd name="T29" fmla="*/ 60 h 402"/>
                <a:gd name="T30" fmla="*/ 96 w 348"/>
                <a:gd name="T31" fmla="*/ 0 h 402"/>
                <a:gd name="T32" fmla="*/ 348 w 348"/>
                <a:gd name="T33" fmla="*/ 42 h 402"/>
                <a:gd name="T34" fmla="*/ 306 w 348"/>
                <a:gd name="T35" fmla="*/ 330 h 402"/>
                <a:gd name="T36" fmla="*/ 294 w 348"/>
                <a:gd name="T37" fmla="*/ 402 h 4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8"/>
                <a:gd name="T58" fmla="*/ 0 h 402"/>
                <a:gd name="T59" fmla="*/ 348 w 348"/>
                <a:gd name="T60" fmla="*/ 402 h 40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8" h="402">
                  <a:moveTo>
                    <a:pt x="294" y="402"/>
                  </a:moveTo>
                  <a:lnTo>
                    <a:pt x="186" y="384"/>
                  </a:lnTo>
                  <a:lnTo>
                    <a:pt x="0" y="276"/>
                  </a:lnTo>
                  <a:lnTo>
                    <a:pt x="6" y="264"/>
                  </a:lnTo>
                  <a:lnTo>
                    <a:pt x="12" y="264"/>
                  </a:lnTo>
                  <a:lnTo>
                    <a:pt x="24" y="258"/>
                  </a:lnTo>
                  <a:lnTo>
                    <a:pt x="18" y="228"/>
                  </a:lnTo>
                  <a:lnTo>
                    <a:pt x="30" y="210"/>
                  </a:lnTo>
                  <a:lnTo>
                    <a:pt x="36" y="186"/>
                  </a:lnTo>
                  <a:lnTo>
                    <a:pt x="60" y="174"/>
                  </a:lnTo>
                  <a:lnTo>
                    <a:pt x="42" y="120"/>
                  </a:lnTo>
                  <a:lnTo>
                    <a:pt x="42" y="114"/>
                  </a:lnTo>
                  <a:lnTo>
                    <a:pt x="48" y="54"/>
                  </a:lnTo>
                  <a:lnTo>
                    <a:pt x="60" y="48"/>
                  </a:lnTo>
                  <a:lnTo>
                    <a:pt x="78" y="60"/>
                  </a:lnTo>
                  <a:lnTo>
                    <a:pt x="96" y="0"/>
                  </a:lnTo>
                  <a:lnTo>
                    <a:pt x="348" y="42"/>
                  </a:lnTo>
                  <a:lnTo>
                    <a:pt x="306" y="330"/>
                  </a:lnTo>
                  <a:lnTo>
                    <a:pt x="294" y="402"/>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14" name="Freeform 11"/>
            <p:cNvSpPr>
              <a:spLocks/>
            </p:cNvSpPr>
            <p:nvPr/>
          </p:nvSpPr>
          <p:spPr bwMode="auto">
            <a:xfrm>
              <a:off x="3360" y="2298"/>
              <a:ext cx="348" cy="408"/>
            </a:xfrm>
            <a:custGeom>
              <a:avLst/>
              <a:gdLst>
                <a:gd name="T0" fmla="*/ 294 w 348"/>
                <a:gd name="T1" fmla="*/ 402 h 408"/>
                <a:gd name="T2" fmla="*/ 186 w 348"/>
                <a:gd name="T3" fmla="*/ 384 h 408"/>
                <a:gd name="T4" fmla="*/ 0 w 348"/>
                <a:gd name="T5" fmla="*/ 276 h 408"/>
                <a:gd name="T6" fmla="*/ 6 w 348"/>
                <a:gd name="T7" fmla="*/ 264 h 408"/>
                <a:gd name="T8" fmla="*/ 12 w 348"/>
                <a:gd name="T9" fmla="*/ 264 h 408"/>
                <a:gd name="T10" fmla="*/ 24 w 348"/>
                <a:gd name="T11" fmla="*/ 258 h 408"/>
                <a:gd name="T12" fmla="*/ 18 w 348"/>
                <a:gd name="T13" fmla="*/ 228 h 408"/>
                <a:gd name="T14" fmla="*/ 30 w 348"/>
                <a:gd name="T15" fmla="*/ 210 h 408"/>
                <a:gd name="T16" fmla="*/ 36 w 348"/>
                <a:gd name="T17" fmla="*/ 186 h 408"/>
                <a:gd name="T18" fmla="*/ 60 w 348"/>
                <a:gd name="T19" fmla="*/ 174 h 408"/>
                <a:gd name="T20" fmla="*/ 42 w 348"/>
                <a:gd name="T21" fmla="*/ 120 h 408"/>
                <a:gd name="T22" fmla="*/ 42 w 348"/>
                <a:gd name="T23" fmla="*/ 114 h 408"/>
                <a:gd name="T24" fmla="*/ 48 w 348"/>
                <a:gd name="T25" fmla="*/ 54 h 408"/>
                <a:gd name="T26" fmla="*/ 60 w 348"/>
                <a:gd name="T27" fmla="*/ 48 h 408"/>
                <a:gd name="T28" fmla="*/ 78 w 348"/>
                <a:gd name="T29" fmla="*/ 60 h 408"/>
                <a:gd name="T30" fmla="*/ 96 w 348"/>
                <a:gd name="T31" fmla="*/ 0 h 408"/>
                <a:gd name="T32" fmla="*/ 348 w 348"/>
                <a:gd name="T33" fmla="*/ 42 h 408"/>
                <a:gd name="T34" fmla="*/ 306 w 348"/>
                <a:gd name="T35" fmla="*/ 330 h 408"/>
                <a:gd name="T36" fmla="*/ 294 w 348"/>
                <a:gd name="T37" fmla="*/ 402 h 408"/>
                <a:gd name="T38" fmla="*/ 294 w 348"/>
                <a:gd name="T39" fmla="*/ 408 h 40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48"/>
                <a:gd name="T61" fmla="*/ 0 h 408"/>
                <a:gd name="T62" fmla="*/ 348 w 348"/>
                <a:gd name="T63" fmla="*/ 408 h 40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48" h="408">
                  <a:moveTo>
                    <a:pt x="294" y="402"/>
                  </a:moveTo>
                  <a:lnTo>
                    <a:pt x="186" y="384"/>
                  </a:lnTo>
                  <a:lnTo>
                    <a:pt x="0" y="276"/>
                  </a:lnTo>
                  <a:lnTo>
                    <a:pt x="6" y="264"/>
                  </a:lnTo>
                  <a:lnTo>
                    <a:pt x="12" y="264"/>
                  </a:lnTo>
                  <a:lnTo>
                    <a:pt x="24" y="258"/>
                  </a:lnTo>
                  <a:lnTo>
                    <a:pt x="18" y="228"/>
                  </a:lnTo>
                  <a:lnTo>
                    <a:pt x="30" y="210"/>
                  </a:lnTo>
                  <a:lnTo>
                    <a:pt x="36" y="186"/>
                  </a:lnTo>
                  <a:lnTo>
                    <a:pt x="60" y="174"/>
                  </a:lnTo>
                  <a:lnTo>
                    <a:pt x="42" y="120"/>
                  </a:lnTo>
                  <a:lnTo>
                    <a:pt x="42" y="114"/>
                  </a:lnTo>
                  <a:lnTo>
                    <a:pt x="48" y="54"/>
                  </a:lnTo>
                  <a:lnTo>
                    <a:pt x="60" y="48"/>
                  </a:lnTo>
                  <a:lnTo>
                    <a:pt x="78" y="60"/>
                  </a:lnTo>
                  <a:lnTo>
                    <a:pt x="96" y="0"/>
                  </a:lnTo>
                  <a:lnTo>
                    <a:pt x="348" y="42"/>
                  </a:lnTo>
                  <a:lnTo>
                    <a:pt x="306" y="330"/>
                  </a:lnTo>
                  <a:lnTo>
                    <a:pt x="294" y="402"/>
                  </a:lnTo>
                  <a:lnTo>
                    <a:pt x="294" y="40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15" name="Freeform 12"/>
            <p:cNvSpPr>
              <a:spLocks/>
            </p:cNvSpPr>
            <p:nvPr/>
          </p:nvSpPr>
          <p:spPr bwMode="auto">
            <a:xfrm>
              <a:off x="4440" y="2412"/>
              <a:ext cx="258" cy="228"/>
            </a:xfrm>
            <a:custGeom>
              <a:avLst/>
              <a:gdLst>
                <a:gd name="T0" fmla="*/ 186 w 258"/>
                <a:gd name="T1" fmla="*/ 228 h 228"/>
                <a:gd name="T2" fmla="*/ 30 w 258"/>
                <a:gd name="T3" fmla="*/ 228 h 228"/>
                <a:gd name="T4" fmla="*/ 30 w 258"/>
                <a:gd name="T5" fmla="*/ 192 h 228"/>
                <a:gd name="T6" fmla="*/ 6 w 258"/>
                <a:gd name="T7" fmla="*/ 186 h 228"/>
                <a:gd name="T8" fmla="*/ 12 w 258"/>
                <a:gd name="T9" fmla="*/ 78 h 228"/>
                <a:gd name="T10" fmla="*/ 0 w 258"/>
                <a:gd name="T11" fmla="*/ 6 h 228"/>
                <a:gd name="T12" fmla="*/ 228 w 258"/>
                <a:gd name="T13" fmla="*/ 0 h 228"/>
                <a:gd name="T14" fmla="*/ 234 w 258"/>
                <a:gd name="T15" fmla="*/ 12 h 228"/>
                <a:gd name="T16" fmla="*/ 216 w 258"/>
                <a:gd name="T17" fmla="*/ 30 h 228"/>
                <a:gd name="T18" fmla="*/ 258 w 258"/>
                <a:gd name="T19" fmla="*/ 30 h 228"/>
                <a:gd name="T20" fmla="*/ 240 w 258"/>
                <a:gd name="T21" fmla="*/ 48 h 228"/>
                <a:gd name="T22" fmla="*/ 246 w 258"/>
                <a:gd name="T23" fmla="*/ 60 h 228"/>
                <a:gd name="T24" fmla="*/ 228 w 258"/>
                <a:gd name="T25" fmla="*/ 66 h 228"/>
                <a:gd name="T26" fmla="*/ 240 w 258"/>
                <a:gd name="T27" fmla="*/ 84 h 228"/>
                <a:gd name="T28" fmla="*/ 228 w 258"/>
                <a:gd name="T29" fmla="*/ 96 h 228"/>
                <a:gd name="T30" fmla="*/ 216 w 258"/>
                <a:gd name="T31" fmla="*/ 108 h 228"/>
                <a:gd name="T32" fmla="*/ 216 w 258"/>
                <a:gd name="T33" fmla="*/ 132 h 228"/>
                <a:gd name="T34" fmla="*/ 186 w 258"/>
                <a:gd name="T35" fmla="*/ 162 h 228"/>
                <a:gd name="T36" fmla="*/ 192 w 258"/>
                <a:gd name="T37" fmla="*/ 180 h 228"/>
                <a:gd name="T38" fmla="*/ 180 w 258"/>
                <a:gd name="T39" fmla="*/ 180 h 228"/>
                <a:gd name="T40" fmla="*/ 180 w 258"/>
                <a:gd name="T41" fmla="*/ 198 h 228"/>
                <a:gd name="T42" fmla="*/ 192 w 258"/>
                <a:gd name="T43" fmla="*/ 198 h 228"/>
                <a:gd name="T44" fmla="*/ 186 w 258"/>
                <a:gd name="T45" fmla="*/ 204 h 228"/>
                <a:gd name="T46" fmla="*/ 192 w 258"/>
                <a:gd name="T47" fmla="*/ 210 h 228"/>
                <a:gd name="T48" fmla="*/ 186 w 258"/>
                <a:gd name="T49" fmla="*/ 222 h 228"/>
                <a:gd name="T50" fmla="*/ 186 w 258"/>
                <a:gd name="T51" fmla="*/ 228 h 2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58"/>
                <a:gd name="T79" fmla="*/ 0 h 228"/>
                <a:gd name="T80" fmla="*/ 258 w 258"/>
                <a:gd name="T81" fmla="*/ 228 h 2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58" h="228">
                  <a:moveTo>
                    <a:pt x="186" y="228"/>
                  </a:moveTo>
                  <a:lnTo>
                    <a:pt x="30" y="228"/>
                  </a:lnTo>
                  <a:lnTo>
                    <a:pt x="30" y="192"/>
                  </a:lnTo>
                  <a:lnTo>
                    <a:pt x="6" y="186"/>
                  </a:lnTo>
                  <a:lnTo>
                    <a:pt x="12" y="78"/>
                  </a:lnTo>
                  <a:lnTo>
                    <a:pt x="0" y="6"/>
                  </a:lnTo>
                  <a:lnTo>
                    <a:pt x="228" y="0"/>
                  </a:lnTo>
                  <a:lnTo>
                    <a:pt x="234" y="12"/>
                  </a:lnTo>
                  <a:lnTo>
                    <a:pt x="216" y="30"/>
                  </a:lnTo>
                  <a:lnTo>
                    <a:pt x="258" y="30"/>
                  </a:lnTo>
                  <a:lnTo>
                    <a:pt x="240" y="48"/>
                  </a:lnTo>
                  <a:lnTo>
                    <a:pt x="246" y="60"/>
                  </a:lnTo>
                  <a:lnTo>
                    <a:pt x="228" y="66"/>
                  </a:lnTo>
                  <a:lnTo>
                    <a:pt x="240" y="84"/>
                  </a:lnTo>
                  <a:lnTo>
                    <a:pt x="228" y="96"/>
                  </a:lnTo>
                  <a:lnTo>
                    <a:pt x="216" y="108"/>
                  </a:lnTo>
                  <a:lnTo>
                    <a:pt x="216" y="132"/>
                  </a:lnTo>
                  <a:lnTo>
                    <a:pt x="186" y="162"/>
                  </a:lnTo>
                  <a:lnTo>
                    <a:pt x="192" y="180"/>
                  </a:lnTo>
                  <a:lnTo>
                    <a:pt x="180" y="180"/>
                  </a:lnTo>
                  <a:lnTo>
                    <a:pt x="180" y="198"/>
                  </a:lnTo>
                  <a:lnTo>
                    <a:pt x="192" y="198"/>
                  </a:lnTo>
                  <a:lnTo>
                    <a:pt x="186" y="204"/>
                  </a:lnTo>
                  <a:lnTo>
                    <a:pt x="192" y="210"/>
                  </a:lnTo>
                  <a:lnTo>
                    <a:pt x="186" y="222"/>
                  </a:lnTo>
                  <a:lnTo>
                    <a:pt x="186" y="228"/>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16" name="Freeform 13"/>
            <p:cNvSpPr>
              <a:spLocks/>
            </p:cNvSpPr>
            <p:nvPr/>
          </p:nvSpPr>
          <p:spPr bwMode="auto">
            <a:xfrm>
              <a:off x="4440" y="2412"/>
              <a:ext cx="258" cy="234"/>
            </a:xfrm>
            <a:custGeom>
              <a:avLst/>
              <a:gdLst>
                <a:gd name="T0" fmla="*/ 186 w 258"/>
                <a:gd name="T1" fmla="*/ 228 h 234"/>
                <a:gd name="T2" fmla="*/ 30 w 258"/>
                <a:gd name="T3" fmla="*/ 228 h 234"/>
                <a:gd name="T4" fmla="*/ 30 w 258"/>
                <a:gd name="T5" fmla="*/ 192 h 234"/>
                <a:gd name="T6" fmla="*/ 6 w 258"/>
                <a:gd name="T7" fmla="*/ 186 h 234"/>
                <a:gd name="T8" fmla="*/ 12 w 258"/>
                <a:gd name="T9" fmla="*/ 78 h 234"/>
                <a:gd name="T10" fmla="*/ 0 w 258"/>
                <a:gd name="T11" fmla="*/ 6 h 234"/>
                <a:gd name="T12" fmla="*/ 228 w 258"/>
                <a:gd name="T13" fmla="*/ 0 h 234"/>
                <a:gd name="T14" fmla="*/ 234 w 258"/>
                <a:gd name="T15" fmla="*/ 12 h 234"/>
                <a:gd name="T16" fmla="*/ 216 w 258"/>
                <a:gd name="T17" fmla="*/ 30 h 234"/>
                <a:gd name="T18" fmla="*/ 258 w 258"/>
                <a:gd name="T19" fmla="*/ 30 h 234"/>
                <a:gd name="T20" fmla="*/ 240 w 258"/>
                <a:gd name="T21" fmla="*/ 48 h 234"/>
                <a:gd name="T22" fmla="*/ 246 w 258"/>
                <a:gd name="T23" fmla="*/ 60 h 234"/>
                <a:gd name="T24" fmla="*/ 228 w 258"/>
                <a:gd name="T25" fmla="*/ 66 h 234"/>
                <a:gd name="T26" fmla="*/ 240 w 258"/>
                <a:gd name="T27" fmla="*/ 84 h 234"/>
                <a:gd name="T28" fmla="*/ 228 w 258"/>
                <a:gd name="T29" fmla="*/ 96 h 234"/>
                <a:gd name="T30" fmla="*/ 216 w 258"/>
                <a:gd name="T31" fmla="*/ 108 h 234"/>
                <a:gd name="T32" fmla="*/ 216 w 258"/>
                <a:gd name="T33" fmla="*/ 132 h 234"/>
                <a:gd name="T34" fmla="*/ 186 w 258"/>
                <a:gd name="T35" fmla="*/ 162 h 234"/>
                <a:gd name="T36" fmla="*/ 192 w 258"/>
                <a:gd name="T37" fmla="*/ 180 h 234"/>
                <a:gd name="T38" fmla="*/ 180 w 258"/>
                <a:gd name="T39" fmla="*/ 180 h 234"/>
                <a:gd name="T40" fmla="*/ 180 w 258"/>
                <a:gd name="T41" fmla="*/ 198 h 234"/>
                <a:gd name="T42" fmla="*/ 192 w 258"/>
                <a:gd name="T43" fmla="*/ 198 h 234"/>
                <a:gd name="T44" fmla="*/ 186 w 258"/>
                <a:gd name="T45" fmla="*/ 204 h 234"/>
                <a:gd name="T46" fmla="*/ 192 w 258"/>
                <a:gd name="T47" fmla="*/ 210 h 234"/>
                <a:gd name="T48" fmla="*/ 186 w 258"/>
                <a:gd name="T49" fmla="*/ 222 h 234"/>
                <a:gd name="T50" fmla="*/ 186 w 258"/>
                <a:gd name="T51" fmla="*/ 228 h 234"/>
                <a:gd name="T52" fmla="*/ 186 w 258"/>
                <a:gd name="T53" fmla="*/ 234 h 23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58"/>
                <a:gd name="T82" fmla="*/ 0 h 234"/>
                <a:gd name="T83" fmla="*/ 258 w 258"/>
                <a:gd name="T84" fmla="*/ 234 h 23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58" h="234">
                  <a:moveTo>
                    <a:pt x="186" y="228"/>
                  </a:moveTo>
                  <a:lnTo>
                    <a:pt x="30" y="228"/>
                  </a:lnTo>
                  <a:lnTo>
                    <a:pt x="30" y="192"/>
                  </a:lnTo>
                  <a:lnTo>
                    <a:pt x="6" y="186"/>
                  </a:lnTo>
                  <a:lnTo>
                    <a:pt x="12" y="78"/>
                  </a:lnTo>
                  <a:lnTo>
                    <a:pt x="0" y="6"/>
                  </a:lnTo>
                  <a:lnTo>
                    <a:pt x="228" y="0"/>
                  </a:lnTo>
                  <a:lnTo>
                    <a:pt x="234" y="12"/>
                  </a:lnTo>
                  <a:lnTo>
                    <a:pt x="216" y="30"/>
                  </a:lnTo>
                  <a:lnTo>
                    <a:pt x="258" y="30"/>
                  </a:lnTo>
                  <a:lnTo>
                    <a:pt x="240" y="48"/>
                  </a:lnTo>
                  <a:lnTo>
                    <a:pt x="246" y="60"/>
                  </a:lnTo>
                  <a:lnTo>
                    <a:pt x="228" y="66"/>
                  </a:lnTo>
                  <a:lnTo>
                    <a:pt x="240" y="84"/>
                  </a:lnTo>
                  <a:lnTo>
                    <a:pt x="228" y="96"/>
                  </a:lnTo>
                  <a:lnTo>
                    <a:pt x="216" y="108"/>
                  </a:lnTo>
                  <a:lnTo>
                    <a:pt x="216" y="132"/>
                  </a:lnTo>
                  <a:lnTo>
                    <a:pt x="186" y="162"/>
                  </a:lnTo>
                  <a:lnTo>
                    <a:pt x="192" y="180"/>
                  </a:lnTo>
                  <a:lnTo>
                    <a:pt x="180" y="180"/>
                  </a:lnTo>
                  <a:lnTo>
                    <a:pt x="180" y="198"/>
                  </a:lnTo>
                  <a:lnTo>
                    <a:pt x="192" y="198"/>
                  </a:lnTo>
                  <a:lnTo>
                    <a:pt x="186" y="204"/>
                  </a:lnTo>
                  <a:lnTo>
                    <a:pt x="192" y="210"/>
                  </a:lnTo>
                  <a:lnTo>
                    <a:pt x="186" y="222"/>
                  </a:lnTo>
                  <a:lnTo>
                    <a:pt x="186" y="228"/>
                  </a:lnTo>
                  <a:lnTo>
                    <a:pt x="186" y="23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17" name="Freeform 14"/>
            <p:cNvSpPr>
              <a:spLocks/>
            </p:cNvSpPr>
            <p:nvPr/>
          </p:nvSpPr>
          <p:spPr bwMode="auto">
            <a:xfrm>
              <a:off x="3012" y="1866"/>
              <a:ext cx="408" cy="696"/>
            </a:xfrm>
            <a:custGeom>
              <a:avLst/>
              <a:gdLst>
                <a:gd name="T0" fmla="*/ 354 w 408"/>
                <a:gd name="T1" fmla="*/ 696 h 696"/>
                <a:gd name="T2" fmla="*/ 228 w 408"/>
                <a:gd name="T3" fmla="*/ 678 h 696"/>
                <a:gd name="T4" fmla="*/ 222 w 408"/>
                <a:gd name="T5" fmla="*/ 630 h 696"/>
                <a:gd name="T6" fmla="*/ 198 w 408"/>
                <a:gd name="T7" fmla="*/ 588 h 696"/>
                <a:gd name="T8" fmla="*/ 180 w 408"/>
                <a:gd name="T9" fmla="*/ 588 h 696"/>
                <a:gd name="T10" fmla="*/ 180 w 408"/>
                <a:gd name="T11" fmla="*/ 570 h 696"/>
                <a:gd name="T12" fmla="*/ 150 w 408"/>
                <a:gd name="T13" fmla="*/ 558 h 696"/>
                <a:gd name="T14" fmla="*/ 132 w 408"/>
                <a:gd name="T15" fmla="*/ 528 h 696"/>
                <a:gd name="T16" fmla="*/ 90 w 408"/>
                <a:gd name="T17" fmla="*/ 516 h 696"/>
                <a:gd name="T18" fmla="*/ 78 w 408"/>
                <a:gd name="T19" fmla="*/ 510 h 696"/>
                <a:gd name="T20" fmla="*/ 90 w 408"/>
                <a:gd name="T21" fmla="*/ 468 h 696"/>
                <a:gd name="T22" fmla="*/ 78 w 408"/>
                <a:gd name="T23" fmla="*/ 462 h 696"/>
                <a:gd name="T24" fmla="*/ 84 w 408"/>
                <a:gd name="T25" fmla="*/ 450 h 696"/>
                <a:gd name="T26" fmla="*/ 48 w 408"/>
                <a:gd name="T27" fmla="*/ 384 h 696"/>
                <a:gd name="T28" fmla="*/ 48 w 408"/>
                <a:gd name="T29" fmla="*/ 366 h 696"/>
                <a:gd name="T30" fmla="*/ 60 w 408"/>
                <a:gd name="T31" fmla="*/ 348 h 696"/>
                <a:gd name="T32" fmla="*/ 36 w 408"/>
                <a:gd name="T33" fmla="*/ 318 h 696"/>
                <a:gd name="T34" fmla="*/ 42 w 408"/>
                <a:gd name="T35" fmla="*/ 282 h 696"/>
                <a:gd name="T36" fmla="*/ 60 w 408"/>
                <a:gd name="T37" fmla="*/ 312 h 696"/>
                <a:gd name="T38" fmla="*/ 48 w 408"/>
                <a:gd name="T39" fmla="*/ 276 h 696"/>
                <a:gd name="T40" fmla="*/ 66 w 408"/>
                <a:gd name="T41" fmla="*/ 270 h 696"/>
                <a:gd name="T42" fmla="*/ 48 w 408"/>
                <a:gd name="T43" fmla="*/ 258 h 696"/>
                <a:gd name="T44" fmla="*/ 42 w 408"/>
                <a:gd name="T45" fmla="*/ 282 h 696"/>
                <a:gd name="T46" fmla="*/ 30 w 408"/>
                <a:gd name="T47" fmla="*/ 258 h 696"/>
                <a:gd name="T48" fmla="*/ 24 w 408"/>
                <a:gd name="T49" fmla="*/ 264 h 696"/>
                <a:gd name="T50" fmla="*/ 30 w 408"/>
                <a:gd name="T51" fmla="*/ 252 h 696"/>
                <a:gd name="T52" fmla="*/ 6 w 408"/>
                <a:gd name="T53" fmla="*/ 192 h 696"/>
                <a:gd name="T54" fmla="*/ 18 w 408"/>
                <a:gd name="T55" fmla="*/ 138 h 696"/>
                <a:gd name="T56" fmla="*/ 0 w 408"/>
                <a:gd name="T57" fmla="*/ 90 h 696"/>
                <a:gd name="T58" fmla="*/ 24 w 408"/>
                <a:gd name="T59" fmla="*/ 60 h 696"/>
                <a:gd name="T60" fmla="*/ 42 w 408"/>
                <a:gd name="T61" fmla="*/ 0 h 696"/>
                <a:gd name="T62" fmla="*/ 228 w 408"/>
                <a:gd name="T63" fmla="*/ 54 h 696"/>
                <a:gd name="T64" fmla="*/ 180 w 408"/>
                <a:gd name="T65" fmla="*/ 240 h 696"/>
                <a:gd name="T66" fmla="*/ 390 w 408"/>
                <a:gd name="T67" fmla="*/ 552 h 696"/>
                <a:gd name="T68" fmla="*/ 408 w 408"/>
                <a:gd name="T69" fmla="*/ 606 h 696"/>
                <a:gd name="T70" fmla="*/ 384 w 408"/>
                <a:gd name="T71" fmla="*/ 618 h 696"/>
                <a:gd name="T72" fmla="*/ 378 w 408"/>
                <a:gd name="T73" fmla="*/ 642 h 696"/>
                <a:gd name="T74" fmla="*/ 366 w 408"/>
                <a:gd name="T75" fmla="*/ 660 h 696"/>
                <a:gd name="T76" fmla="*/ 372 w 408"/>
                <a:gd name="T77" fmla="*/ 690 h 696"/>
                <a:gd name="T78" fmla="*/ 360 w 408"/>
                <a:gd name="T79" fmla="*/ 696 h 696"/>
                <a:gd name="T80" fmla="*/ 354 w 408"/>
                <a:gd name="T81" fmla="*/ 696 h 69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8"/>
                <a:gd name="T124" fmla="*/ 0 h 696"/>
                <a:gd name="T125" fmla="*/ 408 w 408"/>
                <a:gd name="T126" fmla="*/ 696 h 69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8" h="696">
                  <a:moveTo>
                    <a:pt x="354" y="696"/>
                  </a:moveTo>
                  <a:lnTo>
                    <a:pt x="228" y="678"/>
                  </a:lnTo>
                  <a:lnTo>
                    <a:pt x="222" y="630"/>
                  </a:lnTo>
                  <a:lnTo>
                    <a:pt x="198" y="588"/>
                  </a:lnTo>
                  <a:lnTo>
                    <a:pt x="180" y="588"/>
                  </a:lnTo>
                  <a:lnTo>
                    <a:pt x="180" y="570"/>
                  </a:lnTo>
                  <a:lnTo>
                    <a:pt x="150" y="558"/>
                  </a:lnTo>
                  <a:lnTo>
                    <a:pt x="132" y="528"/>
                  </a:lnTo>
                  <a:lnTo>
                    <a:pt x="90" y="516"/>
                  </a:lnTo>
                  <a:lnTo>
                    <a:pt x="78" y="510"/>
                  </a:lnTo>
                  <a:lnTo>
                    <a:pt x="90" y="468"/>
                  </a:lnTo>
                  <a:lnTo>
                    <a:pt x="78" y="462"/>
                  </a:lnTo>
                  <a:lnTo>
                    <a:pt x="84" y="450"/>
                  </a:lnTo>
                  <a:lnTo>
                    <a:pt x="48" y="384"/>
                  </a:lnTo>
                  <a:lnTo>
                    <a:pt x="48" y="366"/>
                  </a:lnTo>
                  <a:lnTo>
                    <a:pt x="60" y="348"/>
                  </a:lnTo>
                  <a:lnTo>
                    <a:pt x="36" y="318"/>
                  </a:lnTo>
                  <a:lnTo>
                    <a:pt x="42" y="282"/>
                  </a:lnTo>
                  <a:lnTo>
                    <a:pt x="60" y="312"/>
                  </a:lnTo>
                  <a:lnTo>
                    <a:pt x="48" y="276"/>
                  </a:lnTo>
                  <a:lnTo>
                    <a:pt x="66" y="270"/>
                  </a:lnTo>
                  <a:lnTo>
                    <a:pt x="48" y="258"/>
                  </a:lnTo>
                  <a:lnTo>
                    <a:pt x="42" y="282"/>
                  </a:lnTo>
                  <a:lnTo>
                    <a:pt x="30" y="258"/>
                  </a:lnTo>
                  <a:lnTo>
                    <a:pt x="24" y="264"/>
                  </a:lnTo>
                  <a:lnTo>
                    <a:pt x="30" y="252"/>
                  </a:lnTo>
                  <a:lnTo>
                    <a:pt x="6" y="192"/>
                  </a:lnTo>
                  <a:lnTo>
                    <a:pt x="18" y="138"/>
                  </a:lnTo>
                  <a:lnTo>
                    <a:pt x="0" y="90"/>
                  </a:lnTo>
                  <a:lnTo>
                    <a:pt x="24" y="60"/>
                  </a:lnTo>
                  <a:lnTo>
                    <a:pt x="42" y="0"/>
                  </a:lnTo>
                  <a:lnTo>
                    <a:pt x="228" y="54"/>
                  </a:lnTo>
                  <a:lnTo>
                    <a:pt x="180" y="240"/>
                  </a:lnTo>
                  <a:lnTo>
                    <a:pt x="390" y="552"/>
                  </a:lnTo>
                  <a:lnTo>
                    <a:pt x="408" y="606"/>
                  </a:lnTo>
                  <a:lnTo>
                    <a:pt x="384" y="618"/>
                  </a:lnTo>
                  <a:lnTo>
                    <a:pt x="378" y="642"/>
                  </a:lnTo>
                  <a:lnTo>
                    <a:pt x="366" y="660"/>
                  </a:lnTo>
                  <a:lnTo>
                    <a:pt x="372" y="690"/>
                  </a:lnTo>
                  <a:lnTo>
                    <a:pt x="360" y="696"/>
                  </a:lnTo>
                  <a:lnTo>
                    <a:pt x="354" y="696"/>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18" name="Freeform 15"/>
            <p:cNvSpPr>
              <a:spLocks/>
            </p:cNvSpPr>
            <p:nvPr/>
          </p:nvSpPr>
          <p:spPr bwMode="auto">
            <a:xfrm>
              <a:off x="3012" y="1866"/>
              <a:ext cx="408" cy="702"/>
            </a:xfrm>
            <a:custGeom>
              <a:avLst/>
              <a:gdLst>
                <a:gd name="T0" fmla="*/ 354 w 408"/>
                <a:gd name="T1" fmla="*/ 696 h 702"/>
                <a:gd name="T2" fmla="*/ 228 w 408"/>
                <a:gd name="T3" fmla="*/ 678 h 702"/>
                <a:gd name="T4" fmla="*/ 222 w 408"/>
                <a:gd name="T5" fmla="*/ 630 h 702"/>
                <a:gd name="T6" fmla="*/ 198 w 408"/>
                <a:gd name="T7" fmla="*/ 588 h 702"/>
                <a:gd name="T8" fmla="*/ 180 w 408"/>
                <a:gd name="T9" fmla="*/ 588 h 702"/>
                <a:gd name="T10" fmla="*/ 180 w 408"/>
                <a:gd name="T11" fmla="*/ 570 h 702"/>
                <a:gd name="T12" fmla="*/ 150 w 408"/>
                <a:gd name="T13" fmla="*/ 558 h 702"/>
                <a:gd name="T14" fmla="*/ 132 w 408"/>
                <a:gd name="T15" fmla="*/ 528 h 702"/>
                <a:gd name="T16" fmla="*/ 90 w 408"/>
                <a:gd name="T17" fmla="*/ 516 h 702"/>
                <a:gd name="T18" fmla="*/ 78 w 408"/>
                <a:gd name="T19" fmla="*/ 510 h 702"/>
                <a:gd name="T20" fmla="*/ 90 w 408"/>
                <a:gd name="T21" fmla="*/ 468 h 702"/>
                <a:gd name="T22" fmla="*/ 78 w 408"/>
                <a:gd name="T23" fmla="*/ 462 h 702"/>
                <a:gd name="T24" fmla="*/ 84 w 408"/>
                <a:gd name="T25" fmla="*/ 450 h 702"/>
                <a:gd name="T26" fmla="*/ 48 w 408"/>
                <a:gd name="T27" fmla="*/ 384 h 702"/>
                <a:gd name="T28" fmla="*/ 48 w 408"/>
                <a:gd name="T29" fmla="*/ 366 h 702"/>
                <a:gd name="T30" fmla="*/ 60 w 408"/>
                <a:gd name="T31" fmla="*/ 348 h 702"/>
                <a:gd name="T32" fmla="*/ 36 w 408"/>
                <a:gd name="T33" fmla="*/ 318 h 702"/>
                <a:gd name="T34" fmla="*/ 42 w 408"/>
                <a:gd name="T35" fmla="*/ 282 h 702"/>
                <a:gd name="T36" fmla="*/ 60 w 408"/>
                <a:gd name="T37" fmla="*/ 312 h 702"/>
                <a:gd name="T38" fmla="*/ 48 w 408"/>
                <a:gd name="T39" fmla="*/ 276 h 702"/>
                <a:gd name="T40" fmla="*/ 66 w 408"/>
                <a:gd name="T41" fmla="*/ 270 h 702"/>
                <a:gd name="T42" fmla="*/ 48 w 408"/>
                <a:gd name="T43" fmla="*/ 258 h 702"/>
                <a:gd name="T44" fmla="*/ 42 w 408"/>
                <a:gd name="T45" fmla="*/ 282 h 702"/>
                <a:gd name="T46" fmla="*/ 30 w 408"/>
                <a:gd name="T47" fmla="*/ 258 h 702"/>
                <a:gd name="T48" fmla="*/ 24 w 408"/>
                <a:gd name="T49" fmla="*/ 264 h 702"/>
                <a:gd name="T50" fmla="*/ 30 w 408"/>
                <a:gd name="T51" fmla="*/ 252 h 702"/>
                <a:gd name="T52" fmla="*/ 6 w 408"/>
                <a:gd name="T53" fmla="*/ 192 h 702"/>
                <a:gd name="T54" fmla="*/ 18 w 408"/>
                <a:gd name="T55" fmla="*/ 138 h 702"/>
                <a:gd name="T56" fmla="*/ 0 w 408"/>
                <a:gd name="T57" fmla="*/ 90 h 702"/>
                <a:gd name="T58" fmla="*/ 24 w 408"/>
                <a:gd name="T59" fmla="*/ 60 h 702"/>
                <a:gd name="T60" fmla="*/ 42 w 408"/>
                <a:gd name="T61" fmla="*/ 0 h 702"/>
                <a:gd name="T62" fmla="*/ 228 w 408"/>
                <a:gd name="T63" fmla="*/ 54 h 702"/>
                <a:gd name="T64" fmla="*/ 180 w 408"/>
                <a:gd name="T65" fmla="*/ 240 h 702"/>
                <a:gd name="T66" fmla="*/ 390 w 408"/>
                <a:gd name="T67" fmla="*/ 552 h 702"/>
                <a:gd name="T68" fmla="*/ 408 w 408"/>
                <a:gd name="T69" fmla="*/ 606 h 702"/>
                <a:gd name="T70" fmla="*/ 384 w 408"/>
                <a:gd name="T71" fmla="*/ 618 h 702"/>
                <a:gd name="T72" fmla="*/ 378 w 408"/>
                <a:gd name="T73" fmla="*/ 642 h 702"/>
                <a:gd name="T74" fmla="*/ 366 w 408"/>
                <a:gd name="T75" fmla="*/ 660 h 702"/>
                <a:gd name="T76" fmla="*/ 372 w 408"/>
                <a:gd name="T77" fmla="*/ 690 h 702"/>
                <a:gd name="T78" fmla="*/ 360 w 408"/>
                <a:gd name="T79" fmla="*/ 696 h 702"/>
                <a:gd name="T80" fmla="*/ 354 w 408"/>
                <a:gd name="T81" fmla="*/ 696 h 702"/>
                <a:gd name="T82" fmla="*/ 354 w 408"/>
                <a:gd name="T83" fmla="*/ 702 h 70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08"/>
                <a:gd name="T127" fmla="*/ 0 h 702"/>
                <a:gd name="T128" fmla="*/ 408 w 408"/>
                <a:gd name="T129" fmla="*/ 702 h 70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08" h="702">
                  <a:moveTo>
                    <a:pt x="354" y="696"/>
                  </a:moveTo>
                  <a:lnTo>
                    <a:pt x="228" y="678"/>
                  </a:lnTo>
                  <a:lnTo>
                    <a:pt x="222" y="630"/>
                  </a:lnTo>
                  <a:lnTo>
                    <a:pt x="198" y="588"/>
                  </a:lnTo>
                  <a:lnTo>
                    <a:pt x="180" y="588"/>
                  </a:lnTo>
                  <a:lnTo>
                    <a:pt x="180" y="570"/>
                  </a:lnTo>
                  <a:lnTo>
                    <a:pt x="150" y="558"/>
                  </a:lnTo>
                  <a:lnTo>
                    <a:pt x="132" y="528"/>
                  </a:lnTo>
                  <a:lnTo>
                    <a:pt x="90" y="516"/>
                  </a:lnTo>
                  <a:lnTo>
                    <a:pt x="78" y="510"/>
                  </a:lnTo>
                  <a:lnTo>
                    <a:pt x="90" y="468"/>
                  </a:lnTo>
                  <a:lnTo>
                    <a:pt x="78" y="462"/>
                  </a:lnTo>
                  <a:lnTo>
                    <a:pt x="84" y="450"/>
                  </a:lnTo>
                  <a:lnTo>
                    <a:pt x="48" y="384"/>
                  </a:lnTo>
                  <a:lnTo>
                    <a:pt x="48" y="366"/>
                  </a:lnTo>
                  <a:lnTo>
                    <a:pt x="60" y="348"/>
                  </a:lnTo>
                  <a:lnTo>
                    <a:pt x="36" y="318"/>
                  </a:lnTo>
                  <a:lnTo>
                    <a:pt x="42" y="282"/>
                  </a:lnTo>
                  <a:lnTo>
                    <a:pt x="60" y="312"/>
                  </a:lnTo>
                  <a:lnTo>
                    <a:pt x="48" y="276"/>
                  </a:lnTo>
                  <a:lnTo>
                    <a:pt x="66" y="270"/>
                  </a:lnTo>
                  <a:lnTo>
                    <a:pt x="48" y="258"/>
                  </a:lnTo>
                  <a:lnTo>
                    <a:pt x="42" y="282"/>
                  </a:lnTo>
                  <a:lnTo>
                    <a:pt x="30" y="258"/>
                  </a:lnTo>
                  <a:lnTo>
                    <a:pt x="24" y="264"/>
                  </a:lnTo>
                  <a:lnTo>
                    <a:pt x="30" y="252"/>
                  </a:lnTo>
                  <a:lnTo>
                    <a:pt x="6" y="192"/>
                  </a:lnTo>
                  <a:lnTo>
                    <a:pt x="18" y="138"/>
                  </a:lnTo>
                  <a:lnTo>
                    <a:pt x="0" y="90"/>
                  </a:lnTo>
                  <a:lnTo>
                    <a:pt x="24" y="60"/>
                  </a:lnTo>
                  <a:lnTo>
                    <a:pt x="42" y="0"/>
                  </a:lnTo>
                  <a:lnTo>
                    <a:pt x="228" y="54"/>
                  </a:lnTo>
                  <a:lnTo>
                    <a:pt x="180" y="240"/>
                  </a:lnTo>
                  <a:lnTo>
                    <a:pt x="390" y="552"/>
                  </a:lnTo>
                  <a:lnTo>
                    <a:pt x="408" y="606"/>
                  </a:lnTo>
                  <a:lnTo>
                    <a:pt x="384" y="618"/>
                  </a:lnTo>
                  <a:lnTo>
                    <a:pt x="378" y="642"/>
                  </a:lnTo>
                  <a:lnTo>
                    <a:pt x="366" y="660"/>
                  </a:lnTo>
                  <a:lnTo>
                    <a:pt x="372" y="690"/>
                  </a:lnTo>
                  <a:lnTo>
                    <a:pt x="360" y="696"/>
                  </a:lnTo>
                  <a:lnTo>
                    <a:pt x="354" y="696"/>
                  </a:lnTo>
                  <a:lnTo>
                    <a:pt x="354" y="70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19" name="Freeform 16"/>
            <p:cNvSpPr>
              <a:spLocks/>
            </p:cNvSpPr>
            <p:nvPr/>
          </p:nvSpPr>
          <p:spPr bwMode="auto">
            <a:xfrm>
              <a:off x="3708" y="2088"/>
              <a:ext cx="372" cy="288"/>
            </a:xfrm>
            <a:custGeom>
              <a:avLst/>
              <a:gdLst>
                <a:gd name="T0" fmla="*/ 366 w 372"/>
                <a:gd name="T1" fmla="*/ 96 h 288"/>
                <a:gd name="T2" fmla="*/ 354 w 372"/>
                <a:gd name="T3" fmla="*/ 288 h 288"/>
                <a:gd name="T4" fmla="*/ 306 w 372"/>
                <a:gd name="T5" fmla="*/ 282 h 288"/>
                <a:gd name="T6" fmla="*/ 0 w 372"/>
                <a:gd name="T7" fmla="*/ 252 h 288"/>
                <a:gd name="T8" fmla="*/ 6 w 372"/>
                <a:gd name="T9" fmla="*/ 210 h 288"/>
                <a:gd name="T10" fmla="*/ 36 w 372"/>
                <a:gd name="T11" fmla="*/ 0 h 288"/>
                <a:gd name="T12" fmla="*/ 276 w 372"/>
                <a:gd name="T13" fmla="*/ 24 h 288"/>
                <a:gd name="T14" fmla="*/ 372 w 372"/>
                <a:gd name="T15" fmla="*/ 30 h 288"/>
                <a:gd name="T16" fmla="*/ 366 w 372"/>
                <a:gd name="T17" fmla="*/ 72 h 288"/>
                <a:gd name="T18" fmla="*/ 366 w 372"/>
                <a:gd name="T19" fmla="*/ 96 h 2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2"/>
                <a:gd name="T31" fmla="*/ 0 h 288"/>
                <a:gd name="T32" fmla="*/ 372 w 372"/>
                <a:gd name="T33" fmla="*/ 288 h 2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2" h="288">
                  <a:moveTo>
                    <a:pt x="366" y="96"/>
                  </a:moveTo>
                  <a:lnTo>
                    <a:pt x="354" y="288"/>
                  </a:lnTo>
                  <a:lnTo>
                    <a:pt x="306" y="282"/>
                  </a:lnTo>
                  <a:lnTo>
                    <a:pt x="0" y="252"/>
                  </a:lnTo>
                  <a:lnTo>
                    <a:pt x="6" y="210"/>
                  </a:lnTo>
                  <a:lnTo>
                    <a:pt x="36" y="0"/>
                  </a:lnTo>
                  <a:lnTo>
                    <a:pt x="276" y="24"/>
                  </a:lnTo>
                  <a:lnTo>
                    <a:pt x="372" y="30"/>
                  </a:lnTo>
                  <a:lnTo>
                    <a:pt x="366" y="72"/>
                  </a:lnTo>
                  <a:lnTo>
                    <a:pt x="366" y="96"/>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20" name="Freeform 17"/>
            <p:cNvSpPr>
              <a:spLocks/>
            </p:cNvSpPr>
            <p:nvPr/>
          </p:nvSpPr>
          <p:spPr bwMode="auto">
            <a:xfrm>
              <a:off x="3708" y="2088"/>
              <a:ext cx="372" cy="288"/>
            </a:xfrm>
            <a:custGeom>
              <a:avLst/>
              <a:gdLst>
                <a:gd name="T0" fmla="*/ 366 w 372"/>
                <a:gd name="T1" fmla="*/ 96 h 288"/>
                <a:gd name="T2" fmla="*/ 354 w 372"/>
                <a:gd name="T3" fmla="*/ 288 h 288"/>
                <a:gd name="T4" fmla="*/ 306 w 372"/>
                <a:gd name="T5" fmla="*/ 282 h 288"/>
                <a:gd name="T6" fmla="*/ 0 w 372"/>
                <a:gd name="T7" fmla="*/ 252 h 288"/>
                <a:gd name="T8" fmla="*/ 6 w 372"/>
                <a:gd name="T9" fmla="*/ 210 h 288"/>
                <a:gd name="T10" fmla="*/ 36 w 372"/>
                <a:gd name="T11" fmla="*/ 0 h 288"/>
                <a:gd name="T12" fmla="*/ 276 w 372"/>
                <a:gd name="T13" fmla="*/ 24 h 288"/>
                <a:gd name="T14" fmla="*/ 372 w 372"/>
                <a:gd name="T15" fmla="*/ 30 h 288"/>
                <a:gd name="T16" fmla="*/ 366 w 372"/>
                <a:gd name="T17" fmla="*/ 72 h 288"/>
                <a:gd name="T18" fmla="*/ 366 w 372"/>
                <a:gd name="T19" fmla="*/ 96 h 288"/>
                <a:gd name="T20" fmla="*/ 366 w 372"/>
                <a:gd name="T21" fmla="*/ 102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2"/>
                <a:gd name="T34" fmla="*/ 0 h 288"/>
                <a:gd name="T35" fmla="*/ 372 w 3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2" h="288">
                  <a:moveTo>
                    <a:pt x="366" y="96"/>
                  </a:moveTo>
                  <a:lnTo>
                    <a:pt x="354" y="288"/>
                  </a:lnTo>
                  <a:lnTo>
                    <a:pt x="306" y="282"/>
                  </a:lnTo>
                  <a:lnTo>
                    <a:pt x="0" y="252"/>
                  </a:lnTo>
                  <a:lnTo>
                    <a:pt x="6" y="210"/>
                  </a:lnTo>
                  <a:lnTo>
                    <a:pt x="36" y="0"/>
                  </a:lnTo>
                  <a:lnTo>
                    <a:pt x="276" y="24"/>
                  </a:lnTo>
                  <a:lnTo>
                    <a:pt x="372" y="30"/>
                  </a:lnTo>
                  <a:lnTo>
                    <a:pt x="366" y="72"/>
                  </a:lnTo>
                  <a:lnTo>
                    <a:pt x="366" y="96"/>
                  </a:lnTo>
                  <a:lnTo>
                    <a:pt x="366" y="10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21" name="Freeform 18"/>
            <p:cNvSpPr>
              <a:spLocks/>
            </p:cNvSpPr>
            <p:nvPr/>
          </p:nvSpPr>
          <p:spPr bwMode="auto">
            <a:xfrm>
              <a:off x="5424" y="1920"/>
              <a:ext cx="90" cy="84"/>
            </a:xfrm>
            <a:custGeom>
              <a:avLst/>
              <a:gdLst>
                <a:gd name="T0" fmla="*/ 84 w 90"/>
                <a:gd name="T1" fmla="*/ 0 h 84"/>
                <a:gd name="T2" fmla="*/ 90 w 90"/>
                <a:gd name="T3" fmla="*/ 42 h 84"/>
                <a:gd name="T4" fmla="*/ 42 w 90"/>
                <a:gd name="T5" fmla="*/ 60 h 84"/>
                <a:gd name="T6" fmla="*/ 12 w 90"/>
                <a:gd name="T7" fmla="*/ 84 h 84"/>
                <a:gd name="T8" fmla="*/ 12 w 90"/>
                <a:gd name="T9" fmla="*/ 72 h 84"/>
                <a:gd name="T10" fmla="*/ 0 w 90"/>
                <a:gd name="T11" fmla="*/ 18 h 84"/>
                <a:gd name="T12" fmla="*/ 78 w 90"/>
                <a:gd name="T13" fmla="*/ 0 h 84"/>
                <a:gd name="T14" fmla="*/ 84 w 90"/>
                <a:gd name="T15" fmla="*/ 0 h 84"/>
                <a:gd name="T16" fmla="*/ 0 60000 65536"/>
                <a:gd name="T17" fmla="*/ 0 60000 65536"/>
                <a:gd name="T18" fmla="*/ 0 60000 65536"/>
                <a:gd name="T19" fmla="*/ 0 60000 65536"/>
                <a:gd name="T20" fmla="*/ 0 60000 65536"/>
                <a:gd name="T21" fmla="*/ 0 60000 65536"/>
                <a:gd name="T22" fmla="*/ 0 60000 65536"/>
                <a:gd name="T23" fmla="*/ 0 60000 65536"/>
                <a:gd name="T24" fmla="*/ 0 w 90"/>
                <a:gd name="T25" fmla="*/ 0 h 84"/>
                <a:gd name="T26" fmla="*/ 90 w 90"/>
                <a:gd name="T27" fmla="*/ 84 h 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0" h="84">
                  <a:moveTo>
                    <a:pt x="84" y="0"/>
                  </a:moveTo>
                  <a:lnTo>
                    <a:pt x="90" y="42"/>
                  </a:lnTo>
                  <a:lnTo>
                    <a:pt x="42" y="60"/>
                  </a:lnTo>
                  <a:lnTo>
                    <a:pt x="12" y="84"/>
                  </a:lnTo>
                  <a:lnTo>
                    <a:pt x="12" y="72"/>
                  </a:lnTo>
                  <a:lnTo>
                    <a:pt x="0" y="18"/>
                  </a:lnTo>
                  <a:lnTo>
                    <a:pt x="78" y="0"/>
                  </a:lnTo>
                  <a:lnTo>
                    <a:pt x="84" y="0"/>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22" name="Freeform 19"/>
            <p:cNvSpPr>
              <a:spLocks/>
            </p:cNvSpPr>
            <p:nvPr/>
          </p:nvSpPr>
          <p:spPr bwMode="auto">
            <a:xfrm>
              <a:off x="5424" y="1920"/>
              <a:ext cx="90" cy="84"/>
            </a:xfrm>
            <a:custGeom>
              <a:avLst/>
              <a:gdLst>
                <a:gd name="T0" fmla="*/ 84 w 90"/>
                <a:gd name="T1" fmla="*/ 0 h 84"/>
                <a:gd name="T2" fmla="*/ 90 w 90"/>
                <a:gd name="T3" fmla="*/ 42 h 84"/>
                <a:gd name="T4" fmla="*/ 42 w 90"/>
                <a:gd name="T5" fmla="*/ 60 h 84"/>
                <a:gd name="T6" fmla="*/ 12 w 90"/>
                <a:gd name="T7" fmla="*/ 84 h 84"/>
                <a:gd name="T8" fmla="*/ 12 w 90"/>
                <a:gd name="T9" fmla="*/ 72 h 84"/>
                <a:gd name="T10" fmla="*/ 0 w 90"/>
                <a:gd name="T11" fmla="*/ 18 h 84"/>
                <a:gd name="T12" fmla="*/ 78 w 90"/>
                <a:gd name="T13" fmla="*/ 0 h 84"/>
                <a:gd name="T14" fmla="*/ 84 w 90"/>
                <a:gd name="T15" fmla="*/ 0 h 84"/>
                <a:gd name="T16" fmla="*/ 84 w 90"/>
                <a:gd name="T17" fmla="*/ 6 h 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
                <a:gd name="T28" fmla="*/ 0 h 84"/>
                <a:gd name="T29" fmla="*/ 90 w 90"/>
                <a:gd name="T30" fmla="*/ 84 h 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 h="84">
                  <a:moveTo>
                    <a:pt x="84" y="0"/>
                  </a:moveTo>
                  <a:lnTo>
                    <a:pt x="90" y="42"/>
                  </a:lnTo>
                  <a:lnTo>
                    <a:pt x="42" y="60"/>
                  </a:lnTo>
                  <a:lnTo>
                    <a:pt x="12" y="84"/>
                  </a:lnTo>
                  <a:lnTo>
                    <a:pt x="12" y="72"/>
                  </a:lnTo>
                  <a:lnTo>
                    <a:pt x="0" y="18"/>
                  </a:lnTo>
                  <a:lnTo>
                    <a:pt x="78" y="0"/>
                  </a:lnTo>
                  <a:lnTo>
                    <a:pt x="84" y="0"/>
                  </a:lnTo>
                  <a:lnTo>
                    <a:pt x="84"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23" name="Freeform 20"/>
            <p:cNvSpPr>
              <a:spLocks/>
            </p:cNvSpPr>
            <p:nvPr/>
          </p:nvSpPr>
          <p:spPr bwMode="auto">
            <a:xfrm>
              <a:off x="5352" y="2100"/>
              <a:ext cx="54" cy="84"/>
            </a:xfrm>
            <a:custGeom>
              <a:avLst/>
              <a:gdLst>
                <a:gd name="T0" fmla="*/ 18 w 54"/>
                <a:gd name="T1" fmla="*/ 0 h 84"/>
                <a:gd name="T2" fmla="*/ 12 w 54"/>
                <a:gd name="T3" fmla="*/ 6 h 84"/>
                <a:gd name="T4" fmla="*/ 12 w 54"/>
                <a:gd name="T5" fmla="*/ 24 h 84"/>
                <a:gd name="T6" fmla="*/ 36 w 54"/>
                <a:gd name="T7" fmla="*/ 54 h 84"/>
                <a:gd name="T8" fmla="*/ 48 w 54"/>
                <a:gd name="T9" fmla="*/ 60 h 84"/>
                <a:gd name="T10" fmla="*/ 42 w 54"/>
                <a:gd name="T11" fmla="*/ 72 h 84"/>
                <a:gd name="T12" fmla="*/ 54 w 54"/>
                <a:gd name="T13" fmla="*/ 78 h 84"/>
                <a:gd name="T14" fmla="*/ 24 w 54"/>
                <a:gd name="T15" fmla="*/ 84 h 84"/>
                <a:gd name="T16" fmla="*/ 0 w 54"/>
                <a:gd name="T17" fmla="*/ 6 h 84"/>
                <a:gd name="T18" fmla="*/ 12 w 54"/>
                <a:gd name="T19" fmla="*/ 0 h 84"/>
                <a:gd name="T20" fmla="*/ 18 w 54"/>
                <a:gd name="T21" fmla="*/ 0 h 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4"/>
                <a:gd name="T34" fmla="*/ 0 h 84"/>
                <a:gd name="T35" fmla="*/ 54 w 54"/>
                <a:gd name="T36" fmla="*/ 84 h 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4" h="84">
                  <a:moveTo>
                    <a:pt x="18" y="0"/>
                  </a:moveTo>
                  <a:lnTo>
                    <a:pt x="12" y="6"/>
                  </a:lnTo>
                  <a:lnTo>
                    <a:pt x="12" y="24"/>
                  </a:lnTo>
                  <a:lnTo>
                    <a:pt x="36" y="54"/>
                  </a:lnTo>
                  <a:lnTo>
                    <a:pt x="48" y="60"/>
                  </a:lnTo>
                  <a:lnTo>
                    <a:pt x="42" y="72"/>
                  </a:lnTo>
                  <a:lnTo>
                    <a:pt x="54" y="78"/>
                  </a:lnTo>
                  <a:lnTo>
                    <a:pt x="24" y="84"/>
                  </a:lnTo>
                  <a:lnTo>
                    <a:pt x="0" y="6"/>
                  </a:lnTo>
                  <a:lnTo>
                    <a:pt x="12" y="0"/>
                  </a:lnTo>
                  <a:lnTo>
                    <a:pt x="18" y="0"/>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24" name="Freeform 21"/>
            <p:cNvSpPr>
              <a:spLocks/>
            </p:cNvSpPr>
            <p:nvPr/>
          </p:nvSpPr>
          <p:spPr bwMode="auto">
            <a:xfrm>
              <a:off x="5352" y="2100"/>
              <a:ext cx="54" cy="84"/>
            </a:xfrm>
            <a:custGeom>
              <a:avLst/>
              <a:gdLst>
                <a:gd name="T0" fmla="*/ 18 w 54"/>
                <a:gd name="T1" fmla="*/ 0 h 84"/>
                <a:gd name="T2" fmla="*/ 12 w 54"/>
                <a:gd name="T3" fmla="*/ 6 h 84"/>
                <a:gd name="T4" fmla="*/ 12 w 54"/>
                <a:gd name="T5" fmla="*/ 24 h 84"/>
                <a:gd name="T6" fmla="*/ 36 w 54"/>
                <a:gd name="T7" fmla="*/ 54 h 84"/>
                <a:gd name="T8" fmla="*/ 48 w 54"/>
                <a:gd name="T9" fmla="*/ 60 h 84"/>
                <a:gd name="T10" fmla="*/ 42 w 54"/>
                <a:gd name="T11" fmla="*/ 72 h 84"/>
                <a:gd name="T12" fmla="*/ 54 w 54"/>
                <a:gd name="T13" fmla="*/ 78 h 84"/>
                <a:gd name="T14" fmla="*/ 24 w 54"/>
                <a:gd name="T15" fmla="*/ 84 h 84"/>
                <a:gd name="T16" fmla="*/ 0 w 54"/>
                <a:gd name="T17" fmla="*/ 6 h 84"/>
                <a:gd name="T18" fmla="*/ 12 w 54"/>
                <a:gd name="T19" fmla="*/ 0 h 84"/>
                <a:gd name="T20" fmla="*/ 18 w 54"/>
                <a:gd name="T21" fmla="*/ 0 h 84"/>
                <a:gd name="T22" fmla="*/ 18 w 54"/>
                <a:gd name="T23" fmla="*/ 6 h 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4"/>
                <a:gd name="T37" fmla="*/ 0 h 84"/>
                <a:gd name="T38" fmla="*/ 54 w 54"/>
                <a:gd name="T39" fmla="*/ 84 h 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4" h="84">
                  <a:moveTo>
                    <a:pt x="18" y="0"/>
                  </a:moveTo>
                  <a:lnTo>
                    <a:pt x="12" y="6"/>
                  </a:lnTo>
                  <a:lnTo>
                    <a:pt x="12" y="24"/>
                  </a:lnTo>
                  <a:lnTo>
                    <a:pt x="36" y="54"/>
                  </a:lnTo>
                  <a:lnTo>
                    <a:pt x="48" y="60"/>
                  </a:lnTo>
                  <a:lnTo>
                    <a:pt x="42" y="72"/>
                  </a:lnTo>
                  <a:lnTo>
                    <a:pt x="54" y="78"/>
                  </a:lnTo>
                  <a:lnTo>
                    <a:pt x="24" y="84"/>
                  </a:lnTo>
                  <a:lnTo>
                    <a:pt x="0" y="6"/>
                  </a:lnTo>
                  <a:lnTo>
                    <a:pt x="12" y="0"/>
                  </a:lnTo>
                  <a:lnTo>
                    <a:pt x="18" y="0"/>
                  </a:lnTo>
                  <a:lnTo>
                    <a:pt x="18"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25" name="Freeform 22"/>
            <p:cNvSpPr>
              <a:spLocks/>
            </p:cNvSpPr>
            <p:nvPr/>
          </p:nvSpPr>
          <p:spPr bwMode="auto">
            <a:xfrm>
              <a:off x="5298" y="2172"/>
              <a:ext cx="12" cy="6"/>
            </a:xfrm>
            <a:custGeom>
              <a:avLst/>
              <a:gdLst>
                <a:gd name="T0" fmla="*/ 6 w 12"/>
                <a:gd name="T1" fmla="*/ 6 h 6"/>
                <a:gd name="T2" fmla="*/ 0 w 12"/>
                <a:gd name="T3" fmla="*/ 0 h 6"/>
                <a:gd name="T4" fmla="*/ 12 w 12"/>
                <a:gd name="T5" fmla="*/ 0 h 6"/>
                <a:gd name="T6" fmla="*/ 6 w 12"/>
                <a:gd name="T7" fmla="*/ 6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6" y="6"/>
                  </a:moveTo>
                  <a:lnTo>
                    <a:pt x="0" y="0"/>
                  </a:lnTo>
                  <a:lnTo>
                    <a:pt x="12" y="0"/>
                  </a:lnTo>
                  <a:lnTo>
                    <a:pt x="6" y="6"/>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26" name="Freeform 23"/>
            <p:cNvSpPr>
              <a:spLocks/>
            </p:cNvSpPr>
            <p:nvPr/>
          </p:nvSpPr>
          <p:spPr bwMode="auto">
            <a:xfrm>
              <a:off x="5298" y="2172"/>
              <a:ext cx="12" cy="12"/>
            </a:xfrm>
            <a:custGeom>
              <a:avLst/>
              <a:gdLst>
                <a:gd name="T0" fmla="*/ 6 w 12"/>
                <a:gd name="T1" fmla="*/ 6 h 12"/>
                <a:gd name="T2" fmla="*/ 0 w 12"/>
                <a:gd name="T3" fmla="*/ 0 h 12"/>
                <a:gd name="T4" fmla="*/ 12 w 12"/>
                <a:gd name="T5" fmla="*/ 0 h 12"/>
                <a:gd name="T6" fmla="*/ 6 w 12"/>
                <a:gd name="T7" fmla="*/ 6 h 12"/>
                <a:gd name="T8" fmla="*/ 6 w 12"/>
                <a:gd name="T9" fmla="*/ 12 h 12"/>
                <a:gd name="T10" fmla="*/ 0 60000 65536"/>
                <a:gd name="T11" fmla="*/ 0 60000 65536"/>
                <a:gd name="T12" fmla="*/ 0 60000 65536"/>
                <a:gd name="T13" fmla="*/ 0 60000 65536"/>
                <a:gd name="T14" fmla="*/ 0 60000 65536"/>
                <a:gd name="T15" fmla="*/ 0 w 12"/>
                <a:gd name="T16" fmla="*/ 0 h 12"/>
                <a:gd name="T17" fmla="*/ 12 w 12"/>
                <a:gd name="T18" fmla="*/ 12 h 12"/>
              </a:gdLst>
              <a:ahLst/>
              <a:cxnLst>
                <a:cxn ang="T10">
                  <a:pos x="T0" y="T1"/>
                </a:cxn>
                <a:cxn ang="T11">
                  <a:pos x="T2" y="T3"/>
                </a:cxn>
                <a:cxn ang="T12">
                  <a:pos x="T4" y="T5"/>
                </a:cxn>
                <a:cxn ang="T13">
                  <a:pos x="T6" y="T7"/>
                </a:cxn>
                <a:cxn ang="T14">
                  <a:pos x="T8" y="T9"/>
                </a:cxn>
              </a:cxnLst>
              <a:rect l="T15" t="T16" r="T17" b="T18"/>
              <a:pathLst>
                <a:path w="12" h="12">
                  <a:moveTo>
                    <a:pt x="6" y="6"/>
                  </a:moveTo>
                  <a:lnTo>
                    <a:pt x="0" y="0"/>
                  </a:lnTo>
                  <a:lnTo>
                    <a:pt x="12" y="0"/>
                  </a:lnTo>
                  <a:lnTo>
                    <a:pt x="6" y="6"/>
                  </a:lnTo>
                  <a:lnTo>
                    <a:pt x="6"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27" name="Freeform 24"/>
            <p:cNvSpPr>
              <a:spLocks/>
            </p:cNvSpPr>
            <p:nvPr/>
          </p:nvSpPr>
          <p:spPr bwMode="auto">
            <a:xfrm>
              <a:off x="4830" y="2730"/>
              <a:ext cx="462" cy="348"/>
            </a:xfrm>
            <a:custGeom>
              <a:avLst/>
              <a:gdLst>
                <a:gd name="T0" fmla="*/ 330 w 462"/>
                <a:gd name="T1" fmla="*/ 0 h 348"/>
                <a:gd name="T2" fmla="*/ 456 w 462"/>
                <a:gd name="T3" fmla="*/ 234 h 348"/>
                <a:gd name="T4" fmla="*/ 462 w 462"/>
                <a:gd name="T5" fmla="*/ 294 h 348"/>
                <a:gd name="T6" fmla="*/ 450 w 462"/>
                <a:gd name="T7" fmla="*/ 312 h 348"/>
                <a:gd name="T8" fmla="*/ 450 w 462"/>
                <a:gd name="T9" fmla="*/ 324 h 348"/>
                <a:gd name="T10" fmla="*/ 444 w 462"/>
                <a:gd name="T11" fmla="*/ 336 h 348"/>
                <a:gd name="T12" fmla="*/ 408 w 462"/>
                <a:gd name="T13" fmla="*/ 348 h 348"/>
                <a:gd name="T14" fmla="*/ 402 w 462"/>
                <a:gd name="T15" fmla="*/ 336 h 348"/>
                <a:gd name="T16" fmla="*/ 414 w 462"/>
                <a:gd name="T17" fmla="*/ 342 h 348"/>
                <a:gd name="T18" fmla="*/ 420 w 462"/>
                <a:gd name="T19" fmla="*/ 330 h 348"/>
                <a:gd name="T20" fmla="*/ 402 w 462"/>
                <a:gd name="T21" fmla="*/ 330 h 348"/>
                <a:gd name="T22" fmla="*/ 384 w 462"/>
                <a:gd name="T23" fmla="*/ 306 h 348"/>
                <a:gd name="T24" fmla="*/ 366 w 462"/>
                <a:gd name="T25" fmla="*/ 300 h 348"/>
                <a:gd name="T26" fmla="*/ 354 w 462"/>
                <a:gd name="T27" fmla="*/ 270 h 348"/>
                <a:gd name="T28" fmla="*/ 336 w 462"/>
                <a:gd name="T29" fmla="*/ 258 h 348"/>
                <a:gd name="T30" fmla="*/ 336 w 462"/>
                <a:gd name="T31" fmla="*/ 240 h 348"/>
                <a:gd name="T32" fmla="*/ 324 w 462"/>
                <a:gd name="T33" fmla="*/ 240 h 348"/>
                <a:gd name="T34" fmla="*/ 330 w 462"/>
                <a:gd name="T35" fmla="*/ 252 h 348"/>
                <a:gd name="T36" fmla="*/ 324 w 462"/>
                <a:gd name="T37" fmla="*/ 252 h 348"/>
                <a:gd name="T38" fmla="*/ 300 w 462"/>
                <a:gd name="T39" fmla="*/ 216 h 348"/>
                <a:gd name="T40" fmla="*/ 312 w 462"/>
                <a:gd name="T41" fmla="*/ 186 h 348"/>
                <a:gd name="T42" fmla="*/ 294 w 462"/>
                <a:gd name="T43" fmla="*/ 180 h 348"/>
                <a:gd name="T44" fmla="*/ 300 w 462"/>
                <a:gd name="T45" fmla="*/ 198 h 348"/>
                <a:gd name="T46" fmla="*/ 282 w 462"/>
                <a:gd name="T47" fmla="*/ 186 h 348"/>
                <a:gd name="T48" fmla="*/ 288 w 462"/>
                <a:gd name="T49" fmla="*/ 126 h 348"/>
                <a:gd name="T50" fmla="*/ 222 w 462"/>
                <a:gd name="T51" fmla="*/ 66 h 348"/>
                <a:gd name="T52" fmla="*/ 186 w 462"/>
                <a:gd name="T53" fmla="*/ 60 h 348"/>
                <a:gd name="T54" fmla="*/ 186 w 462"/>
                <a:gd name="T55" fmla="*/ 72 h 348"/>
                <a:gd name="T56" fmla="*/ 126 w 462"/>
                <a:gd name="T57" fmla="*/ 90 h 348"/>
                <a:gd name="T58" fmla="*/ 126 w 462"/>
                <a:gd name="T59" fmla="*/ 84 h 348"/>
                <a:gd name="T60" fmla="*/ 132 w 462"/>
                <a:gd name="T61" fmla="*/ 90 h 348"/>
                <a:gd name="T62" fmla="*/ 132 w 462"/>
                <a:gd name="T63" fmla="*/ 84 h 348"/>
                <a:gd name="T64" fmla="*/ 102 w 462"/>
                <a:gd name="T65" fmla="*/ 54 h 348"/>
                <a:gd name="T66" fmla="*/ 96 w 462"/>
                <a:gd name="T67" fmla="*/ 60 h 348"/>
                <a:gd name="T68" fmla="*/ 102 w 462"/>
                <a:gd name="T69" fmla="*/ 66 h 348"/>
                <a:gd name="T70" fmla="*/ 60 w 462"/>
                <a:gd name="T71" fmla="*/ 54 h 348"/>
                <a:gd name="T72" fmla="*/ 84 w 462"/>
                <a:gd name="T73" fmla="*/ 48 h 348"/>
                <a:gd name="T74" fmla="*/ 78 w 462"/>
                <a:gd name="T75" fmla="*/ 48 h 348"/>
                <a:gd name="T76" fmla="*/ 24 w 462"/>
                <a:gd name="T77" fmla="*/ 60 h 348"/>
                <a:gd name="T78" fmla="*/ 36 w 462"/>
                <a:gd name="T79" fmla="*/ 54 h 348"/>
                <a:gd name="T80" fmla="*/ 24 w 462"/>
                <a:gd name="T81" fmla="*/ 48 h 348"/>
                <a:gd name="T82" fmla="*/ 24 w 462"/>
                <a:gd name="T83" fmla="*/ 54 h 348"/>
                <a:gd name="T84" fmla="*/ 12 w 462"/>
                <a:gd name="T85" fmla="*/ 60 h 348"/>
                <a:gd name="T86" fmla="*/ 12 w 462"/>
                <a:gd name="T87" fmla="*/ 42 h 348"/>
                <a:gd name="T88" fmla="*/ 0 w 462"/>
                <a:gd name="T89" fmla="*/ 30 h 348"/>
                <a:gd name="T90" fmla="*/ 0 w 462"/>
                <a:gd name="T91" fmla="*/ 18 h 348"/>
                <a:gd name="T92" fmla="*/ 138 w 462"/>
                <a:gd name="T93" fmla="*/ 6 h 348"/>
                <a:gd name="T94" fmla="*/ 150 w 462"/>
                <a:gd name="T95" fmla="*/ 24 h 348"/>
                <a:gd name="T96" fmla="*/ 294 w 462"/>
                <a:gd name="T97" fmla="*/ 18 h 348"/>
                <a:gd name="T98" fmla="*/ 300 w 462"/>
                <a:gd name="T99" fmla="*/ 30 h 348"/>
                <a:gd name="T100" fmla="*/ 306 w 462"/>
                <a:gd name="T101" fmla="*/ 24 h 348"/>
                <a:gd name="T102" fmla="*/ 306 w 462"/>
                <a:gd name="T103" fmla="*/ 0 h 348"/>
                <a:gd name="T104" fmla="*/ 330 w 462"/>
                <a:gd name="T105" fmla="*/ 0 h 34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62"/>
                <a:gd name="T160" fmla="*/ 0 h 348"/>
                <a:gd name="T161" fmla="*/ 462 w 462"/>
                <a:gd name="T162" fmla="*/ 348 h 34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62" h="348">
                  <a:moveTo>
                    <a:pt x="330" y="0"/>
                  </a:moveTo>
                  <a:lnTo>
                    <a:pt x="456" y="234"/>
                  </a:lnTo>
                  <a:lnTo>
                    <a:pt x="462" y="294"/>
                  </a:lnTo>
                  <a:lnTo>
                    <a:pt x="450" y="312"/>
                  </a:lnTo>
                  <a:lnTo>
                    <a:pt x="450" y="324"/>
                  </a:lnTo>
                  <a:lnTo>
                    <a:pt x="444" y="336"/>
                  </a:lnTo>
                  <a:lnTo>
                    <a:pt x="408" y="348"/>
                  </a:lnTo>
                  <a:lnTo>
                    <a:pt x="402" y="336"/>
                  </a:lnTo>
                  <a:lnTo>
                    <a:pt x="414" y="342"/>
                  </a:lnTo>
                  <a:lnTo>
                    <a:pt x="420" y="330"/>
                  </a:lnTo>
                  <a:lnTo>
                    <a:pt x="402" y="330"/>
                  </a:lnTo>
                  <a:lnTo>
                    <a:pt x="384" y="306"/>
                  </a:lnTo>
                  <a:lnTo>
                    <a:pt x="366" y="300"/>
                  </a:lnTo>
                  <a:lnTo>
                    <a:pt x="354" y="270"/>
                  </a:lnTo>
                  <a:lnTo>
                    <a:pt x="336" y="258"/>
                  </a:lnTo>
                  <a:lnTo>
                    <a:pt x="336" y="240"/>
                  </a:lnTo>
                  <a:lnTo>
                    <a:pt x="324" y="240"/>
                  </a:lnTo>
                  <a:lnTo>
                    <a:pt x="330" y="252"/>
                  </a:lnTo>
                  <a:lnTo>
                    <a:pt x="324" y="252"/>
                  </a:lnTo>
                  <a:lnTo>
                    <a:pt x="300" y="216"/>
                  </a:lnTo>
                  <a:lnTo>
                    <a:pt x="312" y="186"/>
                  </a:lnTo>
                  <a:lnTo>
                    <a:pt x="294" y="180"/>
                  </a:lnTo>
                  <a:lnTo>
                    <a:pt x="300" y="198"/>
                  </a:lnTo>
                  <a:lnTo>
                    <a:pt x="282" y="186"/>
                  </a:lnTo>
                  <a:lnTo>
                    <a:pt x="288" y="126"/>
                  </a:lnTo>
                  <a:lnTo>
                    <a:pt x="222" y="66"/>
                  </a:lnTo>
                  <a:lnTo>
                    <a:pt x="186" y="60"/>
                  </a:lnTo>
                  <a:lnTo>
                    <a:pt x="186" y="72"/>
                  </a:lnTo>
                  <a:lnTo>
                    <a:pt x="126" y="90"/>
                  </a:lnTo>
                  <a:lnTo>
                    <a:pt x="126" y="84"/>
                  </a:lnTo>
                  <a:lnTo>
                    <a:pt x="132" y="90"/>
                  </a:lnTo>
                  <a:lnTo>
                    <a:pt x="132" y="84"/>
                  </a:lnTo>
                  <a:lnTo>
                    <a:pt x="102" y="54"/>
                  </a:lnTo>
                  <a:lnTo>
                    <a:pt x="96" y="60"/>
                  </a:lnTo>
                  <a:lnTo>
                    <a:pt x="102" y="66"/>
                  </a:lnTo>
                  <a:lnTo>
                    <a:pt x="60" y="54"/>
                  </a:lnTo>
                  <a:lnTo>
                    <a:pt x="84" y="48"/>
                  </a:lnTo>
                  <a:lnTo>
                    <a:pt x="78" y="48"/>
                  </a:lnTo>
                  <a:lnTo>
                    <a:pt x="24" y="60"/>
                  </a:lnTo>
                  <a:lnTo>
                    <a:pt x="36" y="54"/>
                  </a:lnTo>
                  <a:lnTo>
                    <a:pt x="24" y="48"/>
                  </a:lnTo>
                  <a:lnTo>
                    <a:pt x="24" y="54"/>
                  </a:lnTo>
                  <a:lnTo>
                    <a:pt x="12" y="60"/>
                  </a:lnTo>
                  <a:lnTo>
                    <a:pt x="12" y="42"/>
                  </a:lnTo>
                  <a:lnTo>
                    <a:pt x="0" y="30"/>
                  </a:lnTo>
                  <a:lnTo>
                    <a:pt x="0" y="18"/>
                  </a:lnTo>
                  <a:lnTo>
                    <a:pt x="138" y="6"/>
                  </a:lnTo>
                  <a:lnTo>
                    <a:pt x="150" y="24"/>
                  </a:lnTo>
                  <a:lnTo>
                    <a:pt x="294" y="18"/>
                  </a:lnTo>
                  <a:lnTo>
                    <a:pt x="300" y="30"/>
                  </a:lnTo>
                  <a:lnTo>
                    <a:pt x="306" y="24"/>
                  </a:lnTo>
                  <a:lnTo>
                    <a:pt x="306" y="0"/>
                  </a:lnTo>
                  <a:lnTo>
                    <a:pt x="330" y="0"/>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28" name="Freeform 25"/>
            <p:cNvSpPr>
              <a:spLocks/>
            </p:cNvSpPr>
            <p:nvPr/>
          </p:nvSpPr>
          <p:spPr bwMode="auto">
            <a:xfrm>
              <a:off x="4830" y="2730"/>
              <a:ext cx="462" cy="348"/>
            </a:xfrm>
            <a:custGeom>
              <a:avLst/>
              <a:gdLst>
                <a:gd name="T0" fmla="*/ 330 w 462"/>
                <a:gd name="T1" fmla="*/ 0 h 348"/>
                <a:gd name="T2" fmla="*/ 456 w 462"/>
                <a:gd name="T3" fmla="*/ 234 h 348"/>
                <a:gd name="T4" fmla="*/ 462 w 462"/>
                <a:gd name="T5" fmla="*/ 294 h 348"/>
                <a:gd name="T6" fmla="*/ 450 w 462"/>
                <a:gd name="T7" fmla="*/ 312 h 348"/>
                <a:gd name="T8" fmla="*/ 450 w 462"/>
                <a:gd name="T9" fmla="*/ 324 h 348"/>
                <a:gd name="T10" fmla="*/ 444 w 462"/>
                <a:gd name="T11" fmla="*/ 336 h 348"/>
                <a:gd name="T12" fmla="*/ 408 w 462"/>
                <a:gd name="T13" fmla="*/ 348 h 348"/>
                <a:gd name="T14" fmla="*/ 402 w 462"/>
                <a:gd name="T15" fmla="*/ 336 h 348"/>
                <a:gd name="T16" fmla="*/ 414 w 462"/>
                <a:gd name="T17" fmla="*/ 342 h 348"/>
                <a:gd name="T18" fmla="*/ 420 w 462"/>
                <a:gd name="T19" fmla="*/ 330 h 348"/>
                <a:gd name="T20" fmla="*/ 402 w 462"/>
                <a:gd name="T21" fmla="*/ 330 h 348"/>
                <a:gd name="T22" fmla="*/ 384 w 462"/>
                <a:gd name="T23" fmla="*/ 306 h 348"/>
                <a:gd name="T24" fmla="*/ 366 w 462"/>
                <a:gd name="T25" fmla="*/ 300 h 348"/>
                <a:gd name="T26" fmla="*/ 354 w 462"/>
                <a:gd name="T27" fmla="*/ 270 h 348"/>
                <a:gd name="T28" fmla="*/ 336 w 462"/>
                <a:gd name="T29" fmla="*/ 258 h 348"/>
                <a:gd name="T30" fmla="*/ 336 w 462"/>
                <a:gd name="T31" fmla="*/ 240 h 348"/>
                <a:gd name="T32" fmla="*/ 324 w 462"/>
                <a:gd name="T33" fmla="*/ 240 h 348"/>
                <a:gd name="T34" fmla="*/ 330 w 462"/>
                <a:gd name="T35" fmla="*/ 252 h 348"/>
                <a:gd name="T36" fmla="*/ 324 w 462"/>
                <a:gd name="T37" fmla="*/ 252 h 348"/>
                <a:gd name="T38" fmla="*/ 300 w 462"/>
                <a:gd name="T39" fmla="*/ 216 h 348"/>
                <a:gd name="T40" fmla="*/ 312 w 462"/>
                <a:gd name="T41" fmla="*/ 186 h 348"/>
                <a:gd name="T42" fmla="*/ 294 w 462"/>
                <a:gd name="T43" fmla="*/ 180 h 348"/>
                <a:gd name="T44" fmla="*/ 300 w 462"/>
                <a:gd name="T45" fmla="*/ 198 h 348"/>
                <a:gd name="T46" fmla="*/ 282 w 462"/>
                <a:gd name="T47" fmla="*/ 186 h 348"/>
                <a:gd name="T48" fmla="*/ 288 w 462"/>
                <a:gd name="T49" fmla="*/ 126 h 348"/>
                <a:gd name="T50" fmla="*/ 222 w 462"/>
                <a:gd name="T51" fmla="*/ 66 h 348"/>
                <a:gd name="T52" fmla="*/ 186 w 462"/>
                <a:gd name="T53" fmla="*/ 60 h 348"/>
                <a:gd name="T54" fmla="*/ 186 w 462"/>
                <a:gd name="T55" fmla="*/ 72 h 348"/>
                <a:gd name="T56" fmla="*/ 126 w 462"/>
                <a:gd name="T57" fmla="*/ 90 h 348"/>
                <a:gd name="T58" fmla="*/ 126 w 462"/>
                <a:gd name="T59" fmla="*/ 84 h 348"/>
                <a:gd name="T60" fmla="*/ 132 w 462"/>
                <a:gd name="T61" fmla="*/ 90 h 348"/>
                <a:gd name="T62" fmla="*/ 132 w 462"/>
                <a:gd name="T63" fmla="*/ 84 h 348"/>
                <a:gd name="T64" fmla="*/ 102 w 462"/>
                <a:gd name="T65" fmla="*/ 54 h 348"/>
                <a:gd name="T66" fmla="*/ 96 w 462"/>
                <a:gd name="T67" fmla="*/ 60 h 348"/>
                <a:gd name="T68" fmla="*/ 102 w 462"/>
                <a:gd name="T69" fmla="*/ 66 h 348"/>
                <a:gd name="T70" fmla="*/ 60 w 462"/>
                <a:gd name="T71" fmla="*/ 54 h 348"/>
                <a:gd name="T72" fmla="*/ 84 w 462"/>
                <a:gd name="T73" fmla="*/ 48 h 348"/>
                <a:gd name="T74" fmla="*/ 78 w 462"/>
                <a:gd name="T75" fmla="*/ 48 h 348"/>
                <a:gd name="T76" fmla="*/ 24 w 462"/>
                <a:gd name="T77" fmla="*/ 60 h 348"/>
                <a:gd name="T78" fmla="*/ 36 w 462"/>
                <a:gd name="T79" fmla="*/ 54 h 348"/>
                <a:gd name="T80" fmla="*/ 24 w 462"/>
                <a:gd name="T81" fmla="*/ 48 h 348"/>
                <a:gd name="T82" fmla="*/ 24 w 462"/>
                <a:gd name="T83" fmla="*/ 54 h 348"/>
                <a:gd name="T84" fmla="*/ 12 w 462"/>
                <a:gd name="T85" fmla="*/ 60 h 348"/>
                <a:gd name="T86" fmla="*/ 12 w 462"/>
                <a:gd name="T87" fmla="*/ 42 h 348"/>
                <a:gd name="T88" fmla="*/ 0 w 462"/>
                <a:gd name="T89" fmla="*/ 30 h 348"/>
                <a:gd name="T90" fmla="*/ 0 w 462"/>
                <a:gd name="T91" fmla="*/ 18 h 348"/>
                <a:gd name="T92" fmla="*/ 138 w 462"/>
                <a:gd name="T93" fmla="*/ 6 h 348"/>
                <a:gd name="T94" fmla="*/ 150 w 462"/>
                <a:gd name="T95" fmla="*/ 24 h 348"/>
                <a:gd name="T96" fmla="*/ 294 w 462"/>
                <a:gd name="T97" fmla="*/ 18 h 348"/>
                <a:gd name="T98" fmla="*/ 300 w 462"/>
                <a:gd name="T99" fmla="*/ 30 h 348"/>
                <a:gd name="T100" fmla="*/ 306 w 462"/>
                <a:gd name="T101" fmla="*/ 24 h 348"/>
                <a:gd name="T102" fmla="*/ 306 w 462"/>
                <a:gd name="T103" fmla="*/ 0 h 348"/>
                <a:gd name="T104" fmla="*/ 330 w 462"/>
                <a:gd name="T105" fmla="*/ 0 h 348"/>
                <a:gd name="T106" fmla="*/ 330 w 462"/>
                <a:gd name="T107" fmla="*/ 6 h 3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62"/>
                <a:gd name="T163" fmla="*/ 0 h 348"/>
                <a:gd name="T164" fmla="*/ 462 w 462"/>
                <a:gd name="T165" fmla="*/ 348 h 34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62" h="348">
                  <a:moveTo>
                    <a:pt x="330" y="0"/>
                  </a:moveTo>
                  <a:lnTo>
                    <a:pt x="456" y="234"/>
                  </a:lnTo>
                  <a:lnTo>
                    <a:pt x="462" y="294"/>
                  </a:lnTo>
                  <a:lnTo>
                    <a:pt x="450" y="312"/>
                  </a:lnTo>
                  <a:lnTo>
                    <a:pt x="450" y="324"/>
                  </a:lnTo>
                  <a:lnTo>
                    <a:pt x="444" y="336"/>
                  </a:lnTo>
                  <a:lnTo>
                    <a:pt x="408" y="348"/>
                  </a:lnTo>
                  <a:lnTo>
                    <a:pt x="402" y="336"/>
                  </a:lnTo>
                  <a:lnTo>
                    <a:pt x="414" y="342"/>
                  </a:lnTo>
                  <a:lnTo>
                    <a:pt x="420" y="330"/>
                  </a:lnTo>
                  <a:lnTo>
                    <a:pt x="402" y="330"/>
                  </a:lnTo>
                  <a:lnTo>
                    <a:pt x="384" y="306"/>
                  </a:lnTo>
                  <a:lnTo>
                    <a:pt x="366" y="300"/>
                  </a:lnTo>
                  <a:lnTo>
                    <a:pt x="354" y="270"/>
                  </a:lnTo>
                  <a:lnTo>
                    <a:pt x="336" y="258"/>
                  </a:lnTo>
                  <a:lnTo>
                    <a:pt x="336" y="240"/>
                  </a:lnTo>
                  <a:lnTo>
                    <a:pt x="324" y="240"/>
                  </a:lnTo>
                  <a:lnTo>
                    <a:pt x="330" y="252"/>
                  </a:lnTo>
                  <a:lnTo>
                    <a:pt x="324" y="252"/>
                  </a:lnTo>
                  <a:lnTo>
                    <a:pt x="300" y="216"/>
                  </a:lnTo>
                  <a:lnTo>
                    <a:pt x="312" y="186"/>
                  </a:lnTo>
                  <a:lnTo>
                    <a:pt x="294" y="180"/>
                  </a:lnTo>
                  <a:lnTo>
                    <a:pt x="300" y="198"/>
                  </a:lnTo>
                  <a:lnTo>
                    <a:pt x="282" y="186"/>
                  </a:lnTo>
                  <a:lnTo>
                    <a:pt x="288" y="126"/>
                  </a:lnTo>
                  <a:lnTo>
                    <a:pt x="222" y="66"/>
                  </a:lnTo>
                  <a:lnTo>
                    <a:pt x="186" y="60"/>
                  </a:lnTo>
                  <a:lnTo>
                    <a:pt x="186" y="72"/>
                  </a:lnTo>
                  <a:lnTo>
                    <a:pt x="126" y="90"/>
                  </a:lnTo>
                  <a:lnTo>
                    <a:pt x="126" y="84"/>
                  </a:lnTo>
                  <a:lnTo>
                    <a:pt x="132" y="90"/>
                  </a:lnTo>
                  <a:lnTo>
                    <a:pt x="132" y="84"/>
                  </a:lnTo>
                  <a:lnTo>
                    <a:pt x="102" y="54"/>
                  </a:lnTo>
                  <a:lnTo>
                    <a:pt x="96" y="60"/>
                  </a:lnTo>
                  <a:lnTo>
                    <a:pt x="102" y="66"/>
                  </a:lnTo>
                  <a:lnTo>
                    <a:pt x="60" y="54"/>
                  </a:lnTo>
                  <a:lnTo>
                    <a:pt x="84" y="48"/>
                  </a:lnTo>
                  <a:lnTo>
                    <a:pt x="78" y="48"/>
                  </a:lnTo>
                  <a:lnTo>
                    <a:pt x="24" y="60"/>
                  </a:lnTo>
                  <a:lnTo>
                    <a:pt x="36" y="54"/>
                  </a:lnTo>
                  <a:lnTo>
                    <a:pt x="24" y="48"/>
                  </a:lnTo>
                  <a:lnTo>
                    <a:pt x="24" y="54"/>
                  </a:lnTo>
                  <a:lnTo>
                    <a:pt x="12" y="60"/>
                  </a:lnTo>
                  <a:lnTo>
                    <a:pt x="12" y="42"/>
                  </a:lnTo>
                  <a:lnTo>
                    <a:pt x="0" y="30"/>
                  </a:lnTo>
                  <a:lnTo>
                    <a:pt x="0" y="18"/>
                  </a:lnTo>
                  <a:lnTo>
                    <a:pt x="138" y="6"/>
                  </a:lnTo>
                  <a:lnTo>
                    <a:pt x="150" y="24"/>
                  </a:lnTo>
                  <a:lnTo>
                    <a:pt x="294" y="18"/>
                  </a:lnTo>
                  <a:lnTo>
                    <a:pt x="300" y="30"/>
                  </a:lnTo>
                  <a:lnTo>
                    <a:pt x="306" y="24"/>
                  </a:lnTo>
                  <a:lnTo>
                    <a:pt x="306" y="0"/>
                  </a:lnTo>
                  <a:lnTo>
                    <a:pt x="330" y="0"/>
                  </a:lnTo>
                  <a:lnTo>
                    <a:pt x="33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29" name="Freeform 26"/>
            <p:cNvSpPr>
              <a:spLocks/>
            </p:cNvSpPr>
            <p:nvPr/>
          </p:nvSpPr>
          <p:spPr bwMode="auto">
            <a:xfrm>
              <a:off x="4908" y="2472"/>
              <a:ext cx="276" cy="288"/>
            </a:xfrm>
            <a:custGeom>
              <a:avLst/>
              <a:gdLst>
                <a:gd name="T0" fmla="*/ 66 w 276"/>
                <a:gd name="T1" fmla="*/ 6 h 288"/>
                <a:gd name="T2" fmla="*/ 132 w 276"/>
                <a:gd name="T3" fmla="*/ 0 h 288"/>
                <a:gd name="T4" fmla="*/ 120 w 276"/>
                <a:gd name="T5" fmla="*/ 18 h 288"/>
                <a:gd name="T6" fmla="*/ 150 w 276"/>
                <a:gd name="T7" fmla="*/ 30 h 288"/>
                <a:gd name="T8" fmla="*/ 168 w 276"/>
                <a:gd name="T9" fmla="*/ 60 h 288"/>
                <a:gd name="T10" fmla="*/ 234 w 276"/>
                <a:gd name="T11" fmla="*/ 114 h 288"/>
                <a:gd name="T12" fmla="*/ 258 w 276"/>
                <a:gd name="T13" fmla="*/ 162 h 288"/>
                <a:gd name="T14" fmla="*/ 276 w 276"/>
                <a:gd name="T15" fmla="*/ 168 h 288"/>
                <a:gd name="T16" fmla="*/ 264 w 276"/>
                <a:gd name="T17" fmla="*/ 192 h 288"/>
                <a:gd name="T18" fmla="*/ 264 w 276"/>
                <a:gd name="T19" fmla="*/ 198 h 288"/>
                <a:gd name="T20" fmla="*/ 252 w 276"/>
                <a:gd name="T21" fmla="*/ 216 h 288"/>
                <a:gd name="T22" fmla="*/ 252 w 276"/>
                <a:gd name="T23" fmla="*/ 228 h 288"/>
                <a:gd name="T24" fmla="*/ 246 w 276"/>
                <a:gd name="T25" fmla="*/ 228 h 288"/>
                <a:gd name="T26" fmla="*/ 258 w 276"/>
                <a:gd name="T27" fmla="*/ 234 h 288"/>
                <a:gd name="T28" fmla="*/ 252 w 276"/>
                <a:gd name="T29" fmla="*/ 258 h 288"/>
                <a:gd name="T30" fmla="*/ 228 w 276"/>
                <a:gd name="T31" fmla="*/ 258 h 288"/>
                <a:gd name="T32" fmla="*/ 228 w 276"/>
                <a:gd name="T33" fmla="*/ 282 h 288"/>
                <a:gd name="T34" fmla="*/ 222 w 276"/>
                <a:gd name="T35" fmla="*/ 288 h 288"/>
                <a:gd name="T36" fmla="*/ 216 w 276"/>
                <a:gd name="T37" fmla="*/ 276 h 288"/>
                <a:gd name="T38" fmla="*/ 72 w 276"/>
                <a:gd name="T39" fmla="*/ 282 h 288"/>
                <a:gd name="T40" fmla="*/ 60 w 276"/>
                <a:gd name="T41" fmla="*/ 264 h 288"/>
                <a:gd name="T42" fmla="*/ 48 w 276"/>
                <a:gd name="T43" fmla="*/ 210 h 288"/>
                <a:gd name="T44" fmla="*/ 60 w 276"/>
                <a:gd name="T45" fmla="*/ 186 h 288"/>
                <a:gd name="T46" fmla="*/ 36 w 276"/>
                <a:gd name="T47" fmla="*/ 150 h 288"/>
                <a:gd name="T48" fmla="*/ 0 w 276"/>
                <a:gd name="T49" fmla="*/ 18 h 288"/>
                <a:gd name="T50" fmla="*/ 66 w 276"/>
                <a:gd name="T51" fmla="*/ 6 h 28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76"/>
                <a:gd name="T79" fmla="*/ 0 h 288"/>
                <a:gd name="T80" fmla="*/ 276 w 276"/>
                <a:gd name="T81" fmla="*/ 288 h 28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76" h="288">
                  <a:moveTo>
                    <a:pt x="66" y="6"/>
                  </a:moveTo>
                  <a:lnTo>
                    <a:pt x="132" y="0"/>
                  </a:lnTo>
                  <a:lnTo>
                    <a:pt x="120" y="18"/>
                  </a:lnTo>
                  <a:lnTo>
                    <a:pt x="150" y="30"/>
                  </a:lnTo>
                  <a:lnTo>
                    <a:pt x="168" y="60"/>
                  </a:lnTo>
                  <a:lnTo>
                    <a:pt x="234" y="114"/>
                  </a:lnTo>
                  <a:lnTo>
                    <a:pt x="258" y="162"/>
                  </a:lnTo>
                  <a:lnTo>
                    <a:pt x="276" y="168"/>
                  </a:lnTo>
                  <a:lnTo>
                    <a:pt x="264" y="192"/>
                  </a:lnTo>
                  <a:lnTo>
                    <a:pt x="264" y="198"/>
                  </a:lnTo>
                  <a:lnTo>
                    <a:pt x="252" y="216"/>
                  </a:lnTo>
                  <a:lnTo>
                    <a:pt x="252" y="228"/>
                  </a:lnTo>
                  <a:lnTo>
                    <a:pt x="246" y="228"/>
                  </a:lnTo>
                  <a:lnTo>
                    <a:pt x="258" y="234"/>
                  </a:lnTo>
                  <a:lnTo>
                    <a:pt x="252" y="258"/>
                  </a:lnTo>
                  <a:lnTo>
                    <a:pt x="228" y="258"/>
                  </a:lnTo>
                  <a:lnTo>
                    <a:pt x="228" y="282"/>
                  </a:lnTo>
                  <a:lnTo>
                    <a:pt x="222" y="288"/>
                  </a:lnTo>
                  <a:lnTo>
                    <a:pt x="216" y="276"/>
                  </a:lnTo>
                  <a:lnTo>
                    <a:pt x="72" y="282"/>
                  </a:lnTo>
                  <a:lnTo>
                    <a:pt x="60" y="264"/>
                  </a:lnTo>
                  <a:lnTo>
                    <a:pt x="48" y="210"/>
                  </a:lnTo>
                  <a:lnTo>
                    <a:pt x="60" y="186"/>
                  </a:lnTo>
                  <a:lnTo>
                    <a:pt x="36" y="150"/>
                  </a:lnTo>
                  <a:lnTo>
                    <a:pt x="0" y="18"/>
                  </a:lnTo>
                  <a:lnTo>
                    <a:pt x="66" y="6"/>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30" name="Freeform 27"/>
            <p:cNvSpPr>
              <a:spLocks/>
            </p:cNvSpPr>
            <p:nvPr/>
          </p:nvSpPr>
          <p:spPr bwMode="auto">
            <a:xfrm>
              <a:off x="4908" y="2472"/>
              <a:ext cx="276" cy="288"/>
            </a:xfrm>
            <a:custGeom>
              <a:avLst/>
              <a:gdLst>
                <a:gd name="T0" fmla="*/ 66 w 276"/>
                <a:gd name="T1" fmla="*/ 6 h 288"/>
                <a:gd name="T2" fmla="*/ 132 w 276"/>
                <a:gd name="T3" fmla="*/ 0 h 288"/>
                <a:gd name="T4" fmla="*/ 120 w 276"/>
                <a:gd name="T5" fmla="*/ 18 h 288"/>
                <a:gd name="T6" fmla="*/ 150 w 276"/>
                <a:gd name="T7" fmla="*/ 30 h 288"/>
                <a:gd name="T8" fmla="*/ 168 w 276"/>
                <a:gd name="T9" fmla="*/ 60 h 288"/>
                <a:gd name="T10" fmla="*/ 234 w 276"/>
                <a:gd name="T11" fmla="*/ 114 h 288"/>
                <a:gd name="T12" fmla="*/ 258 w 276"/>
                <a:gd name="T13" fmla="*/ 162 h 288"/>
                <a:gd name="T14" fmla="*/ 276 w 276"/>
                <a:gd name="T15" fmla="*/ 168 h 288"/>
                <a:gd name="T16" fmla="*/ 264 w 276"/>
                <a:gd name="T17" fmla="*/ 192 h 288"/>
                <a:gd name="T18" fmla="*/ 264 w 276"/>
                <a:gd name="T19" fmla="*/ 198 h 288"/>
                <a:gd name="T20" fmla="*/ 252 w 276"/>
                <a:gd name="T21" fmla="*/ 216 h 288"/>
                <a:gd name="T22" fmla="*/ 252 w 276"/>
                <a:gd name="T23" fmla="*/ 228 h 288"/>
                <a:gd name="T24" fmla="*/ 246 w 276"/>
                <a:gd name="T25" fmla="*/ 228 h 288"/>
                <a:gd name="T26" fmla="*/ 258 w 276"/>
                <a:gd name="T27" fmla="*/ 234 h 288"/>
                <a:gd name="T28" fmla="*/ 252 w 276"/>
                <a:gd name="T29" fmla="*/ 258 h 288"/>
                <a:gd name="T30" fmla="*/ 228 w 276"/>
                <a:gd name="T31" fmla="*/ 258 h 288"/>
                <a:gd name="T32" fmla="*/ 228 w 276"/>
                <a:gd name="T33" fmla="*/ 282 h 288"/>
                <a:gd name="T34" fmla="*/ 222 w 276"/>
                <a:gd name="T35" fmla="*/ 288 h 288"/>
                <a:gd name="T36" fmla="*/ 216 w 276"/>
                <a:gd name="T37" fmla="*/ 276 h 288"/>
                <a:gd name="T38" fmla="*/ 72 w 276"/>
                <a:gd name="T39" fmla="*/ 282 h 288"/>
                <a:gd name="T40" fmla="*/ 60 w 276"/>
                <a:gd name="T41" fmla="*/ 264 h 288"/>
                <a:gd name="T42" fmla="*/ 48 w 276"/>
                <a:gd name="T43" fmla="*/ 210 h 288"/>
                <a:gd name="T44" fmla="*/ 60 w 276"/>
                <a:gd name="T45" fmla="*/ 186 h 288"/>
                <a:gd name="T46" fmla="*/ 36 w 276"/>
                <a:gd name="T47" fmla="*/ 150 h 288"/>
                <a:gd name="T48" fmla="*/ 0 w 276"/>
                <a:gd name="T49" fmla="*/ 18 h 288"/>
                <a:gd name="T50" fmla="*/ 66 w 276"/>
                <a:gd name="T51" fmla="*/ 6 h 288"/>
                <a:gd name="T52" fmla="*/ 66 w 276"/>
                <a:gd name="T53" fmla="*/ 12 h 28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76"/>
                <a:gd name="T82" fmla="*/ 0 h 288"/>
                <a:gd name="T83" fmla="*/ 276 w 276"/>
                <a:gd name="T84" fmla="*/ 288 h 28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76" h="288">
                  <a:moveTo>
                    <a:pt x="66" y="6"/>
                  </a:moveTo>
                  <a:lnTo>
                    <a:pt x="132" y="0"/>
                  </a:lnTo>
                  <a:lnTo>
                    <a:pt x="120" y="18"/>
                  </a:lnTo>
                  <a:lnTo>
                    <a:pt x="150" y="30"/>
                  </a:lnTo>
                  <a:lnTo>
                    <a:pt x="168" y="60"/>
                  </a:lnTo>
                  <a:lnTo>
                    <a:pt x="234" y="114"/>
                  </a:lnTo>
                  <a:lnTo>
                    <a:pt x="258" y="162"/>
                  </a:lnTo>
                  <a:lnTo>
                    <a:pt x="276" y="168"/>
                  </a:lnTo>
                  <a:lnTo>
                    <a:pt x="264" y="192"/>
                  </a:lnTo>
                  <a:lnTo>
                    <a:pt x="264" y="198"/>
                  </a:lnTo>
                  <a:lnTo>
                    <a:pt x="252" y="216"/>
                  </a:lnTo>
                  <a:lnTo>
                    <a:pt x="252" y="228"/>
                  </a:lnTo>
                  <a:lnTo>
                    <a:pt x="246" y="228"/>
                  </a:lnTo>
                  <a:lnTo>
                    <a:pt x="258" y="234"/>
                  </a:lnTo>
                  <a:lnTo>
                    <a:pt x="252" y="258"/>
                  </a:lnTo>
                  <a:lnTo>
                    <a:pt x="228" y="258"/>
                  </a:lnTo>
                  <a:lnTo>
                    <a:pt x="228" y="282"/>
                  </a:lnTo>
                  <a:lnTo>
                    <a:pt x="222" y="288"/>
                  </a:lnTo>
                  <a:lnTo>
                    <a:pt x="216" y="276"/>
                  </a:lnTo>
                  <a:lnTo>
                    <a:pt x="72" y="282"/>
                  </a:lnTo>
                  <a:lnTo>
                    <a:pt x="60" y="264"/>
                  </a:lnTo>
                  <a:lnTo>
                    <a:pt x="48" y="210"/>
                  </a:lnTo>
                  <a:lnTo>
                    <a:pt x="60" y="186"/>
                  </a:lnTo>
                  <a:lnTo>
                    <a:pt x="36" y="150"/>
                  </a:lnTo>
                  <a:lnTo>
                    <a:pt x="0" y="18"/>
                  </a:lnTo>
                  <a:lnTo>
                    <a:pt x="66" y="6"/>
                  </a:lnTo>
                  <a:lnTo>
                    <a:pt x="66"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31" name="Freeform 28"/>
            <p:cNvSpPr>
              <a:spLocks/>
            </p:cNvSpPr>
            <p:nvPr/>
          </p:nvSpPr>
          <p:spPr bwMode="auto">
            <a:xfrm>
              <a:off x="3546" y="2862"/>
              <a:ext cx="24" cy="24"/>
            </a:xfrm>
            <a:custGeom>
              <a:avLst/>
              <a:gdLst>
                <a:gd name="T0" fmla="*/ 6 w 24"/>
                <a:gd name="T1" fmla="*/ 0 h 24"/>
                <a:gd name="T2" fmla="*/ 18 w 24"/>
                <a:gd name="T3" fmla="*/ 0 h 24"/>
                <a:gd name="T4" fmla="*/ 24 w 24"/>
                <a:gd name="T5" fmla="*/ 6 h 24"/>
                <a:gd name="T6" fmla="*/ 18 w 24"/>
                <a:gd name="T7" fmla="*/ 12 h 24"/>
                <a:gd name="T8" fmla="*/ 18 w 24"/>
                <a:gd name="T9" fmla="*/ 18 h 24"/>
                <a:gd name="T10" fmla="*/ 12 w 24"/>
                <a:gd name="T11" fmla="*/ 24 h 24"/>
                <a:gd name="T12" fmla="*/ 6 w 24"/>
                <a:gd name="T13" fmla="*/ 24 h 24"/>
                <a:gd name="T14" fmla="*/ 6 w 24"/>
                <a:gd name="T15" fmla="*/ 18 h 24"/>
                <a:gd name="T16" fmla="*/ 0 w 24"/>
                <a:gd name="T17" fmla="*/ 18 h 24"/>
                <a:gd name="T18" fmla="*/ 0 w 24"/>
                <a:gd name="T19" fmla="*/ 6 h 24"/>
                <a:gd name="T20" fmla="*/ 6 w 24"/>
                <a:gd name="T21" fmla="*/ 0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
                <a:gd name="T34" fmla="*/ 0 h 24"/>
                <a:gd name="T35" fmla="*/ 24 w 24"/>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 h="24">
                  <a:moveTo>
                    <a:pt x="6" y="0"/>
                  </a:moveTo>
                  <a:lnTo>
                    <a:pt x="18" y="0"/>
                  </a:lnTo>
                  <a:lnTo>
                    <a:pt x="24" y="6"/>
                  </a:lnTo>
                  <a:lnTo>
                    <a:pt x="18" y="12"/>
                  </a:lnTo>
                  <a:lnTo>
                    <a:pt x="18" y="18"/>
                  </a:lnTo>
                  <a:lnTo>
                    <a:pt x="12" y="24"/>
                  </a:lnTo>
                  <a:lnTo>
                    <a:pt x="6" y="24"/>
                  </a:lnTo>
                  <a:lnTo>
                    <a:pt x="6" y="18"/>
                  </a:lnTo>
                  <a:lnTo>
                    <a:pt x="0" y="18"/>
                  </a:lnTo>
                  <a:lnTo>
                    <a:pt x="0" y="6"/>
                  </a:lnTo>
                  <a:lnTo>
                    <a:pt x="6" y="0"/>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32" name="Freeform 29"/>
            <p:cNvSpPr>
              <a:spLocks/>
            </p:cNvSpPr>
            <p:nvPr/>
          </p:nvSpPr>
          <p:spPr bwMode="auto">
            <a:xfrm>
              <a:off x="3546" y="2862"/>
              <a:ext cx="24" cy="24"/>
            </a:xfrm>
            <a:custGeom>
              <a:avLst/>
              <a:gdLst>
                <a:gd name="T0" fmla="*/ 6 w 24"/>
                <a:gd name="T1" fmla="*/ 0 h 24"/>
                <a:gd name="T2" fmla="*/ 18 w 24"/>
                <a:gd name="T3" fmla="*/ 0 h 24"/>
                <a:gd name="T4" fmla="*/ 24 w 24"/>
                <a:gd name="T5" fmla="*/ 6 h 24"/>
                <a:gd name="T6" fmla="*/ 18 w 24"/>
                <a:gd name="T7" fmla="*/ 12 h 24"/>
                <a:gd name="T8" fmla="*/ 18 w 24"/>
                <a:gd name="T9" fmla="*/ 18 h 24"/>
                <a:gd name="T10" fmla="*/ 12 w 24"/>
                <a:gd name="T11" fmla="*/ 24 h 24"/>
                <a:gd name="T12" fmla="*/ 6 w 24"/>
                <a:gd name="T13" fmla="*/ 24 h 24"/>
                <a:gd name="T14" fmla="*/ 6 w 24"/>
                <a:gd name="T15" fmla="*/ 18 h 24"/>
                <a:gd name="T16" fmla="*/ 0 w 24"/>
                <a:gd name="T17" fmla="*/ 18 h 24"/>
                <a:gd name="T18" fmla="*/ 0 w 24"/>
                <a:gd name="T19" fmla="*/ 6 h 24"/>
                <a:gd name="T20" fmla="*/ 6 w 24"/>
                <a:gd name="T21" fmla="*/ 0 h 24"/>
                <a:gd name="T22" fmla="*/ 6 w 24"/>
                <a:gd name="T23" fmla="*/ 6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
                <a:gd name="T37" fmla="*/ 0 h 24"/>
                <a:gd name="T38" fmla="*/ 24 w 24"/>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 h="24">
                  <a:moveTo>
                    <a:pt x="6" y="0"/>
                  </a:moveTo>
                  <a:lnTo>
                    <a:pt x="18" y="0"/>
                  </a:lnTo>
                  <a:lnTo>
                    <a:pt x="24" y="6"/>
                  </a:lnTo>
                  <a:lnTo>
                    <a:pt x="18" y="12"/>
                  </a:lnTo>
                  <a:lnTo>
                    <a:pt x="18" y="18"/>
                  </a:lnTo>
                  <a:lnTo>
                    <a:pt x="12" y="24"/>
                  </a:lnTo>
                  <a:lnTo>
                    <a:pt x="6" y="24"/>
                  </a:lnTo>
                  <a:lnTo>
                    <a:pt x="6" y="18"/>
                  </a:lnTo>
                  <a:lnTo>
                    <a:pt x="0" y="18"/>
                  </a:lnTo>
                  <a:lnTo>
                    <a:pt x="0" y="6"/>
                  </a:lnTo>
                  <a:lnTo>
                    <a:pt x="6" y="0"/>
                  </a:lnTo>
                  <a:lnTo>
                    <a:pt x="6"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33" name="Freeform 30"/>
            <p:cNvSpPr>
              <a:spLocks/>
            </p:cNvSpPr>
            <p:nvPr/>
          </p:nvSpPr>
          <p:spPr bwMode="auto">
            <a:xfrm>
              <a:off x="3624" y="2904"/>
              <a:ext cx="30" cy="24"/>
            </a:xfrm>
            <a:custGeom>
              <a:avLst/>
              <a:gdLst>
                <a:gd name="T0" fmla="*/ 6 w 30"/>
                <a:gd name="T1" fmla="*/ 6 h 24"/>
                <a:gd name="T2" fmla="*/ 6 w 30"/>
                <a:gd name="T3" fmla="*/ 0 h 24"/>
                <a:gd name="T4" fmla="*/ 12 w 30"/>
                <a:gd name="T5" fmla="*/ 0 h 24"/>
                <a:gd name="T6" fmla="*/ 18 w 30"/>
                <a:gd name="T7" fmla="*/ 6 h 24"/>
                <a:gd name="T8" fmla="*/ 24 w 30"/>
                <a:gd name="T9" fmla="*/ 12 h 24"/>
                <a:gd name="T10" fmla="*/ 30 w 30"/>
                <a:gd name="T11" fmla="*/ 18 h 24"/>
                <a:gd name="T12" fmla="*/ 18 w 30"/>
                <a:gd name="T13" fmla="*/ 18 h 24"/>
                <a:gd name="T14" fmla="*/ 12 w 30"/>
                <a:gd name="T15" fmla="*/ 24 h 24"/>
                <a:gd name="T16" fmla="*/ 6 w 30"/>
                <a:gd name="T17" fmla="*/ 18 h 24"/>
                <a:gd name="T18" fmla="*/ 0 w 30"/>
                <a:gd name="T19" fmla="*/ 6 h 24"/>
                <a:gd name="T20" fmla="*/ 6 w 30"/>
                <a:gd name="T21" fmla="*/ 6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
                <a:gd name="T34" fmla="*/ 0 h 24"/>
                <a:gd name="T35" fmla="*/ 30 w 30"/>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 h="24">
                  <a:moveTo>
                    <a:pt x="6" y="6"/>
                  </a:moveTo>
                  <a:lnTo>
                    <a:pt x="6" y="0"/>
                  </a:lnTo>
                  <a:lnTo>
                    <a:pt x="12" y="0"/>
                  </a:lnTo>
                  <a:lnTo>
                    <a:pt x="18" y="6"/>
                  </a:lnTo>
                  <a:lnTo>
                    <a:pt x="24" y="12"/>
                  </a:lnTo>
                  <a:lnTo>
                    <a:pt x="30" y="18"/>
                  </a:lnTo>
                  <a:lnTo>
                    <a:pt x="18" y="18"/>
                  </a:lnTo>
                  <a:lnTo>
                    <a:pt x="12" y="24"/>
                  </a:lnTo>
                  <a:lnTo>
                    <a:pt x="6" y="18"/>
                  </a:lnTo>
                  <a:lnTo>
                    <a:pt x="0" y="6"/>
                  </a:lnTo>
                  <a:lnTo>
                    <a:pt x="6" y="6"/>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34" name="Freeform 31"/>
            <p:cNvSpPr>
              <a:spLocks/>
            </p:cNvSpPr>
            <p:nvPr/>
          </p:nvSpPr>
          <p:spPr bwMode="auto">
            <a:xfrm>
              <a:off x="3624" y="2904"/>
              <a:ext cx="30" cy="24"/>
            </a:xfrm>
            <a:custGeom>
              <a:avLst/>
              <a:gdLst>
                <a:gd name="T0" fmla="*/ 6 w 30"/>
                <a:gd name="T1" fmla="*/ 6 h 24"/>
                <a:gd name="T2" fmla="*/ 6 w 30"/>
                <a:gd name="T3" fmla="*/ 0 h 24"/>
                <a:gd name="T4" fmla="*/ 12 w 30"/>
                <a:gd name="T5" fmla="*/ 0 h 24"/>
                <a:gd name="T6" fmla="*/ 18 w 30"/>
                <a:gd name="T7" fmla="*/ 6 h 24"/>
                <a:gd name="T8" fmla="*/ 24 w 30"/>
                <a:gd name="T9" fmla="*/ 12 h 24"/>
                <a:gd name="T10" fmla="*/ 30 w 30"/>
                <a:gd name="T11" fmla="*/ 18 h 24"/>
                <a:gd name="T12" fmla="*/ 18 w 30"/>
                <a:gd name="T13" fmla="*/ 18 h 24"/>
                <a:gd name="T14" fmla="*/ 12 w 30"/>
                <a:gd name="T15" fmla="*/ 24 h 24"/>
                <a:gd name="T16" fmla="*/ 6 w 30"/>
                <a:gd name="T17" fmla="*/ 18 h 24"/>
                <a:gd name="T18" fmla="*/ 0 w 30"/>
                <a:gd name="T19" fmla="*/ 6 h 24"/>
                <a:gd name="T20" fmla="*/ 6 w 30"/>
                <a:gd name="T21" fmla="*/ 6 h 24"/>
                <a:gd name="T22" fmla="*/ 6 w 30"/>
                <a:gd name="T23" fmla="*/ 12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
                <a:gd name="T37" fmla="*/ 0 h 24"/>
                <a:gd name="T38" fmla="*/ 30 w 30"/>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 h="24">
                  <a:moveTo>
                    <a:pt x="6" y="6"/>
                  </a:moveTo>
                  <a:lnTo>
                    <a:pt x="6" y="0"/>
                  </a:lnTo>
                  <a:lnTo>
                    <a:pt x="12" y="0"/>
                  </a:lnTo>
                  <a:lnTo>
                    <a:pt x="18" y="6"/>
                  </a:lnTo>
                  <a:lnTo>
                    <a:pt x="24" y="12"/>
                  </a:lnTo>
                  <a:lnTo>
                    <a:pt x="30" y="18"/>
                  </a:lnTo>
                  <a:lnTo>
                    <a:pt x="18" y="18"/>
                  </a:lnTo>
                  <a:lnTo>
                    <a:pt x="12" y="24"/>
                  </a:lnTo>
                  <a:lnTo>
                    <a:pt x="6" y="18"/>
                  </a:lnTo>
                  <a:lnTo>
                    <a:pt x="0" y="6"/>
                  </a:lnTo>
                  <a:lnTo>
                    <a:pt x="6" y="6"/>
                  </a:lnTo>
                  <a:lnTo>
                    <a:pt x="6"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35" name="Freeform 32"/>
            <p:cNvSpPr>
              <a:spLocks/>
            </p:cNvSpPr>
            <p:nvPr/>
          </p:nvSpPr>
          <p:spPr bwMode="auto">
            <a:xfrm>
              <a:off x="3672" y="2934"/>
              <a:ext cx="30" cy="12"/>
            </a:xfrm>
            <a:custGeom>
              <a:avLst/>
              <a:gdLst>
                <a:gd name="T0" fmla="*/ 0 w 30"/>
                <a:gd name="T1" fmla="*/ 6 h 12"/>
                <a:gd name="T2" fmla="*/ 6 w 30"/>
                <a:gd name="T3" fmla="*/ 0 h 12"/>
                <a:gd name="T4" fmla="*/ 30 w 30"/>
                <a:gd name="T5" fmla="*/ 0 h 12"/>
                <a:gd name="T6" fmla="*/ 30 w 30"/>
                <a:gd name="T7" fmla="*/ 6 h 12"/>
                <a:gd name="T8" fmla="*/ 24 w 30"/>
                <a:gd name="T9" fmla="*/ 12 h 12"/>
                <a:gd name="T10" fmla="*/ 12 w 30"/>
                <a:gd name="T11" fmla="*/ 6 h 12"/>
                <a:gd name="T12" fmla="*/ 6 w 30"/>
                <a:gd name="T13" fmla="*/ 6 h 12"/>
                <a:gd name="T14" fmla="*/ 0 w 30"/>
                <a:gd name="T15" fmla="*/ 6 h 12"/>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12"/>
                <a:gd name="T26" fmla="*/ 30 w 30"/>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12">
                  <a:moveTo>
                    <a:pt x="0" y="6"/>
                  </a:moveTo>
                  <a:lnTo>
                    <a:pt x="6" y="0"/>
                  </a:lnTo>
                  <a:lnTo>
                    <a:pt x="30" y="0"/>
                  </a:lnTo>
                  <a:lnTo>
                    <a:pt x="30" y="6"/>
                  </a:lnTo>
                  <a:lnTo>
                    <a:pt x="24" y="12"/>
                  </a:lnTo>
                  <a:lnTo>
                    <a:pt x="12" y="6"/>
                  </a:lnTo>
                  <a:lnTo>
                    <a:pt x="6" y="6"/>
                  </a:lnTo>
                  <a:lnTo>
                    <a:pt x="0" y="6"/>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36" name="Freeform 33"/>
            <p:cNvSpPr>
              <a:spLocks/>
            </p:cNvSpPr>
            <p:nvPr/>
          </p:nvSpPr>
          <p:spPr bwMode="auto">
            <a:xfrm>
              <a:off x="3672" y="2934"/>
              <a:ext cx="30" cy="12"/>
            </a:xfrm>
            <a:custGeom>
              <a:avLst/>
              <a:gdLst>
                <a:gd name="T0" fmla="*/ 0 w 30"/>
                <a:gd name="T1" fmla="*/ 6 h 12"/>
                <a:gd name="T2" fmla="*/ 6 w 30"/>
                <a:gd name="T3" fmla="*/ 0 h 12"/>
                <a:gd name="T4" fmla="*/ 30 w 30"/>
                <a:gd name="T5" fmla="*/ 0 h 12"/>
                <a:gd name="T6" fmla="*/ 30 w 30"/>
                <a:gd name="T7" fmla="*/ 6 h 12"/>
                <a:gd name="T8" fmla="*/ 24 w 30"/>
                <a:gd name="T9" fmla="*/ 12 h 12"/>
                <a:gd name="T10" fmla="*/ 12 w 30"/>
                <a:gd name="T11" fmla="*/ 6 h 12"/>
                <a:gd name="T12" fmla="*/ 6 w 30"/>
                <a:gd name="T13" fmla="*/ 6 h 12"/>
                <a:gd name="T14" fmla="*/ 0 w 30"/>
                <a:gd name="T15" fmla="*/ 6 h 12"/>
                <a:gd name="T16" fmla="*/ 0 w 30"/>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12"/>
                <a:gd name="T29" fmla="*/ 30 w 30"/>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12">
                  <a:moveTo>
                    <a:pt x="0" y="6"/>
                  </a:moveTo>
                  <a:lnTo>
                    <a:pt x="6" y="0"/>
                  </a:lnTo>
                  <a:lnTo>
                    <a:pt x="30" y="0"/>
                  </a:lnTo>
                  <a:lnTo>
                    <a:pt x="30" y="6"/>
                  </a:lnTo>
                  <a:lnTo>
                    <a:pt x="24" y="12"/>
                  </a:lnTo>
                  <a:lnTo>
                    <a:pt x="12" y="6"/>
                  </a:lnTo>
                  <a:lnTo>
                    <a:pt x="6" y="6"/>
                  </a:lnTo>
                  <a:lnTo>
                    <a:pt x="0" y="6"/>
                  </a:lnTo>
                  <a:lnTo>
                    <a:pt x="0"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37" name="Freeform 34"/>
            <p:cNvSpPr>
              <a:spLocks/>
            </p:cNvSpPr>
            <p:nvPr/>
          </p:nvSpPr>
          <p:spPr bwMode="auto">
            <a:xfrm>
              <a:off x="3708" y="2946"/>
              <a:ext cx="36" cy="30"/>
            </a:xfrm>
            <a:custGeom>
              <a:avLst/>
              <a:gdLst>
                <a:gd name="T0" fmla="*/ 12 w 36"/>
                <a:gd name="T1" fmla="*/ 6 h 30"/>
                <a:gd name="T2" fmla="*/ 24 w 36"/>
                <a:gd name="T3" fmla="*/ 6 h 30"/>
                <a:gd name="T4" fmla="*/ 36 w 36"/>
                <a:gd name="T5" fmla="*/ 18 h 30"/>
                <a:gd name="T6" fmla="*/ 36 w 36"/>
                <a:gd name="T7" fmla="*/ 24 h 30"/>
                <a:gd name="T8" fmla="*/ 24 w 36"/>
                <a:gd name="T9" fmla="*/ 30 h 30"/>
                <a:gd name="T10" fmla="*/ 18 w 36"/>
                <a:gd name="T11" fmla="*/ 30 h 30"/>
                <a:gd name="T12" fmla="*/ 12 w 36"/>
                <a:gd name="T13" fmla="*/ 18 h 30"/>
                <a:gd name="T14" fmla="*/ 6 w 36"/>
                <a:gd name="T15" fmla="*/ 12 h 30"/>
                <a:gd name="T16" fmla="*/ 0 w 36"/>
                <a:gd name="T17" fmla="*/ 6 h 30"/>
                <a:gd name="T18" fmla="*/ 0 w 36"/>
                <a:gd name="T19" fmla="*/ 0 h 30"/>
                <a:gd name="T20" fmla="*/ 6 w 36"/>
                <a:gd name="T21" fmla="*/ 0 h 30"/>
                <a:gd name="T22" fmla="*/ 12 w 36"/>
                <a:gd name="T23" fmla="*/ 6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
                <a:gd name="T37" fmla="*/ 0 h 30"/>
                <a:gd name="T38" fmla="*/ 36 w 36"/>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 h="30">
                  <a:moveTo>
                    <a:pt x="12" y="6"/>
                  </a:moveTo>
                  <a:lnTo>
                    <a:pt x="24" y="6"/>
                  </a:lnTo>
                  <a:lnTo>
                    <a:pt x="36" y="18"/>
                  </a:lnTo>
                  <a:lnTo>
                    <a:pt x="36" y="24"/>
                  </a:lnTo>
                  <a:lnTo>
                    <a:pt x="24" y="30"/>
                  </a:lnTo>
                  <a:lnTo>
                    <a:pt x="18" y="30"/>
                  </a:lnTo>
                  <a:lnTo>
                    <a:pt x="12" y="18"/>
                  </a:lnTo>
                  <a:lnTo>
                    <a:pt x="6" y="12"/>
                  </a:lnTo>
                  <a:lnTo>
                    <a:pt x="0" y="6"/>
                  </a:lnTo>
                  <a:lnTo>
                    <a:pt x="0" y="0"/>
                  </a:lnTo>
                  <a:lnTo>
                    <a:pt x="6" y="0"/>
                  </a:lnTo>
                  <a:lnTo>
                    <a:pt x="12" y="6"/>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38" name="Freeform 35"/>
            <p:cNvSpPr>
              <a:spLocks/>
            </p:cNvSpPr>
            <p:nvPr/>
          </p:nvSpPr>
          <p:spPr bwMode="auto">
            <a:xfrm>
              <a:off x="3708" y="2946"/>
              <a:ext cx="36" cy="30"/>
            </a:xfrm>
            <a:custGeom>
              <a:avLst/>
              <a:gdLst>
                <a:gd name="T0" fmla="*/ 12 w 36"/>
                <a:gd name="T1" fmla="*/ 6 h 30"/>
                <a:gd name="T2" fmla="*/ 24 w 36"/>
                <a:gd name="T3" fmla="*/ 6 h 30"/>
                <a:gd name="T4" fmla="*/ 36 w 36"/>
                <a:gd name="T5" fmla="*/ 18 h 30"/>
                <a:gd name="T6" fmla="*/ 36 w 36"/>
                <a:gd name="T7" fmla="*/ 24 h 30"/>
                <a:gd name="T8" fmla="*/ 24 w 36"/>
                <a:gd name="T9" fmla="*/ 30 h 30"/>
                <a:gd name="T10" fmla="*/ 18 w 36"/>
                <a:gd name="T11" fmla="*/ 30 h 30"/>
                <a:gd name="T12" fmla="*/ 12 w 36"/>
                <a:gd name="T13" fmla="*/ 18 h 30"/>
                <a:gd name="T14" fmla="*/ 6 w 36"/>
                <a:gd name="T15" fmla="*/ 12 h 30"/>
                <a:gd name="T16" fmla="*/ 0 w 36"/>
                <a:gd name="T17" fmla="*/ 6 h 30"/>
                <a:gd name="T18" fmla="*/ 0 w 36"/>
                <a:gd name="T19" fmla="*/ 0 h 30"/>
                <a:gd name="T20" fmla="*/ 6 w 36"/>
                <a:gd name="T21" fmla="*/ 0 h 30"/>
                <a:gd name="T22" fmla="*/ 12 w 36"/>
                <a:gd name="T23" fmla="*/ 6 h 30"/>
                <a:gd name="T24" fmla="*/ 12 w 36"/>
                <a:gd name="T25" fmla="*/ 12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30"/>
                <a:gd name="T41" fmla="*/ 36 w 36"/>
                <a:gd name="T42" fmla="*/ 30 h 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30">
                  <a:moveTo>
                    <a:pt x="12" y="6"/>
                  </a:moveTo>
                  <a:lnTo>
                    <a:pt x="24" y="6"/>
                  </a:lnTo>
                  <a:lnTo>
                    <a:pt x="36" y="18"/>
                  </a:lnTo>
                  <a:lnTo>
                    <a:pt x="36" y="24"/>
                  </a:lnTo>
                  <a:lnTo>
                    <a:pt x="24" y="30"/>
                  </a:lnTo>
                  <a:lnTo>
                    <a:pt x="18" y="30"/>
                  </a:lnTo>
                  <a:lnTo>
                    <a:pt x="12" y="18"/>
                  </a:lnTo>
                  <a:lnTo>
                    <a:pt x="6" y="12"/>
                  </a:lnTo>
                  <a:lnTo>
                    <a:pt x="0" y="6"/>
                  </a:lnTo>
                  <a:lnTo>
                    <a:pt x="0" y="0"/>
                  </a:lnTo>
                  <a:lnTo>
                    <a:pt x="6" y="0"/>
                  </a:lnTo>
                  <a:lnTo>
                    <a:pt x="12" y="6"/>
                  </a:lnTo>
                  <a:lnTo>
                    <a:pt x="12"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39" name="Freeform 36"/>
            <p:cNvSpPr>
              <a:spLocks/>
            </p:cNvSpPr>
            <p:nvPr/>
          </p:nvSpPr>
          <p:spPr bwMode="auto">
            <a:xfrm>
              <a:off x="3744" y="3006"/>
              <a:ext cx="66" cy="90"/>
            </a:xfrm>
            <a:custGeom>
              <a:avLst/>
              <a:gdLst>
                <a:gd name="T0" fmla="*/ 6 w 66"/>
                <a:gd name="T1" fmla="*/ 0 h 90"/>
                <a:gd name="T2" fmla="*/ 12 w 66"/>
                <a:gd name="T3" fmla="*/ 0 h 90"/>
                <a:gd name="T4" fmla="*/ 18 w 66"/>
                <a:gd name="T5" fmla="*/ 6 h 90"/>
                <a:gd name="T6" fmla="*/ 36 w 66"/>
                <a:gd name="T7" fmla="*/ 6 h 90"/>
                <a:gd name="T8" fmla="*/ 42 w 66"/>
                <a:gd name="T9" fmla="*/ 12 h 90"/>
                <a:gd name="T10" fmla="*/ 48 w 66"/>
                <a:gd name="T11" fmla="*/ 18 h 90"/>
                <a:gd name="T12" fmla="*/ 48 w 66"/>
                <a:gd name="T13" fmla="*/ 24 h 90"/>
                <a:gd name="T14" fmla="*/ 54 w 66"/>
                <a:gd name="T15" fmla="*/ 30 h 90"/>
                <a:gd name="T16" fmla="*/ 60 w 66"/>
                <a:gd name="T17" fmla="*/ 36 h 90"/>
                <a:gd name="T18" fmla="*/ 66 w 66"/>
                <a:gd name="T19" fmla="*/ 42 h 90"/>
                <a:gd name="T20" fmla="*/ 66 w 66"/>
                <a:gd name="T21" fmla="*/ 54 h 90"/>
                <a:gd name="T22" fmla="*/ 60 w 66"/>
                <a:gd name="T23" fmla="*/ 60 h 90"/>
                <a:gd name="T24" fmla="*/ 42 w 66"/>
                <a:gd name="T25" fmla="*/ 60 h 90"/>
                <a:gd name="T26" fmla="*/ 36 w 66"/>
                <a:gd name="T27" fmla="*/ 66 h 90"/>
                <a:gd name="T28" fmla="*/ 30 w 66"/>
                <a:gd name="T29" fmla="*/ 66 h 90"/>
                <a:gd name="T30" fmla="*/ 30 w 66"/>
                <a:gd name="T31" fmla="*/ 78 h 90"/>
                <a:gd name="T32" fmla="*/ 24 w 66"/>
                <a:gd name="T33" fmla="*/ 84 h 90"/>
                <a:gd name="T34" fmla="*/ 18 w 66"/>
                <a:gd name="T35" fmla="*/ 90 h 90"/>
                <a:gd name="T36" fmla="*/ 12 w 66"/>
                <a:gd name="T37" fmla="*/ 84 h 90"/>
                <a:gd name="T38" fmla="*/ 12 w 66"/>
                <a:gd name="T39" fmla="*/ 72 h 90"/>
                <a:gd name="T40" fmla="*/ 6 w 66"/>
                <a:gd name="T41" fmla="*/ 66 h 90"/>
                <a:gd name="T42" fmla="*/ 6 w 66"/>
                <a:gd name="T43" fmla="*/ 48 h 90"/>
                <a:gd name="T44" fmla="*/ 0 w 66"/>
                <a:gd name="T45" fmla="*/ 36 h 90"/>
                <a:gd name="T46" fmla="*/ 0 w 66"/>
                <a:gd name="T47" fmla="*/ 30 h 90"/>
                <a:gd name="T48" fmla="*/ 6 w 66"/>
                <a:gd name="T49" fmla="*/ 18 h 90"/>
                <a:gd name="T50" fmla="*/ 6 w 66"/>
                <a:gd name="T51" fmla="*/ 0 h 9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6"/>
                <a:gd name="T79" fmla="*/ 0 h 90"/>
                <a:gd name="T80" fmla="*/ 66 w 66"/>
                <a:gd name="T81" fmla="*/ 90 h 9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6" h="90">
                  <a:moveTo>
                    <a:pt x="6" y="0"/>
                  </a:moveTo>
                  <a:lnTo>
                    <a:pt x="12" y="0"/>
                  </a:lnTo>
                  <a:lnTo>
                    <a:pt x="18" y="6"/>
                  </a:lnTo>
                  <a:lnTo>
                    <a:pt x="36" y="6"/>
                  </a:lnTo>
                  <a:lnTo>
                    <a:pt x="42" y="12"/>
                  </a:lnTo>
                  <a:lnTo>
                    <a:pt x="48" y="18"/>
                  </a:lnTo>
                  <a:lnTo>
                    <a:pt x="48" y="24"/>
                  </a:lnTo>
                  <a:lnTo>
                    <a:pt x="54" y="30"/>
                  </a:lnTo>
                  <a:lnTo>
                    <a:pt x="60" y="36"/>
                  </a:lnTo>
                  <a:lnTo>
                    <a:pt x="66" y="42"/>
                  </a:lnTo>
                  <a:lnTo>
                    <a:pt x="66" y="54"/>
                  </a:lnTo>
                  <a:lnTo>
                    <a:pt x="60" y="60"/>
                  </a:lnTo>
                  <a:lnTo>
                    <a:pt x="42" y="60"/>
                  </a:lnTo>
                  <a:lnTo>
                    <a:pt x="36" y="66"/>
                  </a:lnTo>
                  <a:lnTo>
                    <a:pt x="30" y="66"/>
                  </a:lnTo>
                  <a:lnTo>
                    <a:pt x="30" y="78"/>
                  </a:lnTo>
                  <a:lnTo>
                    <a:pt x="24" y="84"/>
                  </a:lnTo>
                  <a:lnTo>
                    <a:pt x="18" y="90"/>
                  </a:lnTo>
                  <a:lnTo>
                    <a:pt x="12" y="84"/>
                  </a:lnTo>
                  <a:lnTo>
                    <a:pt x="12" y="72"/>
                  </a:lnTo>
                  <a:lnTo>
                    <a:pt x="6" y="66"/>
                  </a:lnTo>
                  <a:lnTo>
                    <a:pt x="6" y="48"/>
                  </a:lnTo>
                  <a:lnTo>
                    <a:pt x="0" y="36"/>
                  </a:lnTo>
                  <a:lnTo>
                    <a:pt x="0" y="30"/>
                  </a:lnTo>
                  <a:lnTo>
                    <a:pt x="6" y="18"/>
                  </a:lnTo>
                  <a:lnTo>
                    <a:pt x="6" y="0"/>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40" name="Freeform 37"/>
            <p:cNvSpPr>
              <a:spLocks/>
            </p:cNvSpPr>
            <p:nvPr/>
          </p:nvSpPr>
          <p:spPr bwMode="auto">
            <a:xfrm>
              <a:off x="3744" y="3006"/>
              <a:ext cx="66" cy="90"/>
            </a:xfrm>
            <a:custGeom>
              <a:avLst/>
              <a:gdLst>
                <a:gd name="T0" fmla="*/ 6 w 66"/>
                <a:gd name="T1" fmla="*/ 0 h 90"/>
                <a:gd name="T2" fmla="*/ 12 w 66"/>
                <a:gd name="T3" fmla="*/ 0 h 90"/>
                <a:gd name="T4" fmla="*/ 18 w 66"/>
                <a:gd name="T5" fmla="*/ 6 h 90"/>
                <a:gd name="T6" fmla="*/ 36 w 66"/>
                <a:gd name="T7" fmla="*/ 6 h 90"/>
                <a:gd name="T8" fmla="*/ 42 w 66"/>
                <a:gd name="T9" fmla="*/ 12 h 90"/>
                <a:gd name="T10" fmla="*/ 48 w 66"/>
                <a:gd name="T11" fmla="*/ 18 h 90"/>
                <a:gd name="T12" fmla="*/ 48 w 66"/>
                <a:gd name="T13" fmla="*/ 24 h 90"/>
                <a:gd name="T14" fmla="*/ 54 w 66"/>
                <a:gd name="T15" fmla="*/ 30 h 90"/>
                <a:gd name="T16" fmla="*/ 60 w 66"/>
                <a:gd name="T17" fmla="*/ 36 h 90"/>
                <a:gd name="T18" fmla="*/ 66 w 66"/>
                <a:gd name="T19" fmla="*/ 42 h 90"/>
                <a:gd name="T20" fmla="*/ 66 w 66"/>
                <a:gd name="T21" fmla="*/ 54 h 90"/>
                <a:gd name="T22" fmla="*/ 60 w 66"/>
                <a:gd name="T23" fmla="*/ 60 h 90"/>
                <a:gd name="T24" fmla="*/ 42 w 66"/>
                <a:gd name="T25" fmla="*/ 60 h 90"/>
                <a:gd name="T26" fmla="*/ 36 w 66"/>
                <a:gd name="T27" fmla="*/ 66 h 90"/>
                <a:gd name="T28" fmla="*/ 30 w 66"/>
                <a:gd name="T29" fmla="*/ 66 h 90"/>
                <a:gd name="T30" fmla="*/ 30 w 66"/>
                <a:gd name="T31" fmla="*/ 78 h 90"/>
                <a:gd name="T32" fmla="*/ 24 w 66"/>
                <a:gd name="T33" fmla="*/ 84 h 90"/>
                <a:gd name="T34" fmla="*/ 18 w 66"/>
                <a:gd name="T35" fmla="*/ 90 h 90"/>
                <a:gd name="T36" fmla="*/ 12 w 66"/>
                <a:gd name="T37" fmla="*/ 84 h 90"/>
                <a:gd name="T38" fmla="*/ 12 w 66"/>
                <a:gd name="T39" fmla="*/ 72 h 90"/>
                <a:gd name="T40" fmla="*/ 6 w 66"/>
                <a:gd name="T41" fmla="*/ 66 h 90"/>
                <a:gd name="T42" fmla="*/ 6 w 66"/>
                <a:gd name="T43" fmla="*/ 48 h 90"/>
                <a:gd name="T44" fmla="*/ 0 w 66"/>
                <a:gd name="T45" fmla="*/ 36 h 90"/>
                <a:gd name="T46" fmla="*/ 0 w 66"/>
                <a:gd name="T47" fmla="*/ 30 h 90"/>
                <a:gd name="T48" fmla="*/ 6 w 66"/>
                <a:gd name="T49" fmla="*/ 18 h 90"/>
                <a:gd name="T50" fmla="*/ 6 w 66"/>
                <a:gd name="T51" fmla="*/ 0 h 90"/>
                <a:gd name="T52" fmla="*/ 6 w 66"/>
                <a:gd name="T53" fmla="*/ 6 h 9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6"/>
                <a:gd name="T82" fmla="*/ 0 h 90"/>
                <a:gd name="T83" fmla="*/ 66 w 66"/>
                <a:gd name="T84" fmla="*/ 90 h 9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6" h="90">
                  <a:moveTo>
                    <a:pt x="6" y="0"/>
                  </a:moveTo>
                  <a:lnTo>
                    <a:pt x="12" y="0"/>
                  </a:lnTo>
                  <a:lnTo>
                    <a:pt x="18" y="6"/>
                  </a:lnTo>
                  <a:lnTo>
                    <a:pt x="36" y="6"/>
                  </a:lnTo>
                  <a:lnTo>
                    <a:pt x="42" y="12"/>
                  </a:lnTo>
                  <a:lnTo>
                    <a:pt x="48" y="18"/>
                  </a:lnTo>
                  <a:lnTo>
                    <a:pt x="48" y="24"/>
                  </a:lnTo>
                  <a:lnTo>
                    <a:pt x="54" y="30"/>
                  </a:lnTo>
                  <a:lnTo>
                    <a:pt x="60" y="36"/>
                  </a:lnTo>
                  <a:lnTo>
                    <a:pt x="66" y="42"/>
                  </a:lnTo>
                  <a:lnTo>
                    <a:pt x="66" y="54"/>
                  </a:lnTo>
                  <a:lnTo>
                    <a:pt x="60" y="60"/>
                  </a:lnTo>
                  <a:lnTo>
                    <a:pt x="42" y="60"/>
                  </a:lnTo>
                  <a:lnTo>
                    <a:pt x="36" y="66"/>
                  </a:lnTo>
                  <a:lnTo>
                    <a:pt x="30" y="66"/>
                  </a:lnTo>
                  <a:lnTo>
                    <a:pt x="30" y="78"/>
                  </a:lnTo>
                  <a:lnTo>
                    <a:pt x="24" y="84"/>
                  </a:lnTo>
                  <a:lnTo>
                    <a:pt x="18" y="90"/>
                  </a:lnTo>
                  <a:lnTo>
                    <a:pt x="12" y="84"/>
                  </a:lnTo>
                  <a:lnTo>
                    <a:pt x="12" y="72"/>
                  </a:lnTo>
                  <a:lnTo>
                    <a:pt x="6" y="66"/>
                  </a:lnTo>
                  <a:lnTo>
                    <a:pt x="6" y="48"/>
                  </a:lnTo>
                  <a:lnTo>
                    <a:pt x="0" y="36"/>
                  </a:lnTo>
                  <a:lnTo>
                    <a:pt x="0" y="30"/>
                  </a:lnTo>
                  <a:lnTo>
                    <a:pt x="6" y="18"/>
                  </a:lnTo>
                  <a:lnTo>
                    <a:pt x="6" y="0"/>
                  </a:lnTo>
                  <a:lnTo>
                    <a:pt x="6"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41" name="Freeform 38"/>
            <p:cNvSpPr>
              <a:spLocks/>
            </p:cNvSpPr>
            <p:nvPr/>
          </p:nvSpPr>
          <p:spPr bwMode="auto">
            <a:xfrm>
              <a:off x="3690" y="2952"/>
              <a:ext cx="12" cy="12"/>
            </a:xfrm>
            <a:custGeom>
              <a:avLst/>
              <a:gdLst>
                <a:gd name="T0" fmla="*/ 0 w 12"/>
                <a:gd name="T1" fmla="*/ 6 h 12"/>
                <a:gd name="T2" fmla="*/ 0 w 12"/>
                <a:gd name="T3" fmla="*/ 0 h 12"/>
                <a:gd name="T4" fmla="*/ 6 w 12"/>
                <a:gd name="T5" fmla="*/ 0 h 12"/>
                <a:gd name="T6" fmla="*/ 6 w 12"/>
                <a:gd name="T7" fmla="*/ 6 h 12"/>
                <a:gd name="T8" fmla="*/ 12 w 12"/>
                <a:gd name="T9" fmla="*/ 6 h 12"/>
                <a:gd name="T10" fmla="*/ 6 w 12"/>
                <a:gd name="T11" fmla="*/ 12 h 12"/>
                <a:gd name="T12" fmla="*/ 0 w 12"/>
                <a:gd name="T13" fmla="*/ 12 h 12"/>
                <a:gd name="T14" fmla="*/ 0 w 12"/>
                <a:gd name="T15" fmla="*/ 6 h 12"/>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2"/>
                <a:gd name="T26" fmla="*/ 12 w 12"/>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2">
                  <a:moveTo>
                    <a:pt x="0" y="6"/>
                  </a:moveTo>
                  <a:lnTo>
                    <a:pt x="0" y="0"/>
                  </a:lnTo>
                  <a:lnTo>
                    <a:pt x="6" y="0"/>
                  </a:lnTo>
                  <a:lnTo>
                    <a:pt x="6" y="6"/>
                  </a:lnTo>
                  <a:lnTo>
                    <a:pt x="12" y="6"/>
                  </a:lnTo>
                  <a:lnTo>
                    <a:pt x="6" y="12"/>
                  </a:lnTo>
                  <a:lnTo>
                    <a:pt x="0" y="12"/>
                  </a:lnTo>
                  <a:lnTo>
                    <a:pt x="0" y="6"/>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42" name="Freeform 39"/>
            <p:cNvSpPr>
              <a:spLocks/>
            </p:cNvSpPr>
            <p:nvPr/>
          </p:nvSpPr>
          <p:spPr bwMode="auto">
            <a:xfrm>
              <a:off x="3690" y="2952"/>
              <a:ext cx="12" cy="12"/>
            </a:xfrm>
            <a:custGeom>
              <a:avLst/>
              <a:gdLst>
                <a:gd name="T0" fmla="*/ 0 w 12"/>
                <a:gd name="T1" fmla="*/ 6 h 12"/>
                <a:gd name="T2" fmla="*/ 0 w 12"/>
                <a:gd name="T3" fmla="*/ 0 h 12"/>
                <a:gd name="T4" fmla="*/ 6 w 12"/>
                <a:gd name="T5" fmla="*/ 0 h 12"/>
                <a:gd name="T6" fmla="*/ 6 w 12"/>
                <a:gd name="T7" fmla="*/ 6 h 12"/>
                <a:gd name="T8" fmla="*/ 12 w 12"/>
                <a:gd name="T9" fmla="*/ 6 h 12"/>
                <a:gd name="T10" fmla="*/ 6 w 12"/>
                <a:gd name="T11" fmla="*/ 12 h 12"/>
                <a:gd name="T12" fmla="*/ 0 w 12"/>
                <a:gd name="T13" fmla="*/ 12 h 12"/>
                <a:gd name="T14" fmla="*/ 0 w 12"/>
                <a:gd name="T15" fmla="*/ 6 h 12"/>
                <a:gd name="T16" fmla="*/ 0 w 12"/>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2"/>
                <a:gd name="T29" fmla="*/ 12 w 12"/>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2">
                  <a:moveTo>
                    <a:pt x="0" y="6"/>
                  </a:moveTo>
                  <a:lnTo>
                    <a:pt x="0" y="0"/>
                  </a:lnTo>
                  <a:lnTo>
                    <a:pt x="6" y="0"/>
                  </a:lnTo>
                  <a:lnTo>
                    <a:pt x="6" y="6"/>
                  </a:lnTo>
                  <a:lnTo>
                    <a:pt x="12" y="6"/>
                  </a:lnTo>
                  <a:lnTo>
                    <a:pt x="6" y="12"/>
                  </a:lnTo>
                  <a:lnTo>
                    <a:pt x="0" y="12"/>
                  </a:lnTo>
                  <a:lnTo>
                    <a:pt x="0" y="6"/>
                  </a:lnTo>
                  <a:lnTo>
                    <a:pt x="0"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43" name="Freeform 40"/>
            <p:cNvSpPr>
              <a:spLocks/>
            </p:cNvSpPr>
            <p:nvPr/>
          </p:nvSpPr>
          <p:spPr bwMode="auto">
            <a:xfrm>
              <a:off x="3378" y="1518"/>
              <a:ext cx="306" cy="492"/>
            </a:xfrm>
            <a:custGeom>
              <a:avLst/>
              <a:gdLst>
                <a:gd name="T0" fmla="*/ 138 w 306"/>
                <a:gd name="T1" fmla="*/ 462 h 492"/>
                <a:gd name="T2" fmla="*/ 0 w 306"/>
                <a:gd name="T3" fmla="*/ 438 h 492"/>
                <a:gd name="T4" fmla="*/ 36 w 306"/>
                <a:gd name="T5" fmla="*/ 300 h 492"/>
                <a:gd name="T6" fmla="*/ 24 w 306"/>
                <a:gd name="T7" fmla="*/ 282 h 492"/>
                <a:gd name="T8" fmla="*/ 78 w 306"/>
                <a:gd name="T9" fmla="*/ 216 h 492"/>
                <a:gd name="T10" fmla="*/ 60 w 306"/>
                <a:gd name="T11" fmla="*/ 186 h 492"/>
                <a:gd name="T12" fmla="*/ 102 w 306"/>
                <a:gd name="T13" fmla="*/ 0 h 492"/>
                <a:gd name="T14" fmla="*/ 138 w 306"/>
                <a:gd name="T15" fmla="*/ 12 h 492"/>
                <a:gd name="T16" fmla="*/ 126 w 306"/>
                <a:gd name="T17" fmla="*/ 72 h 492"/>
                <a:gd name="T18" fmla="*/ 138 w 306"/>
                <a:gd name="T19" fmla="*/ 102 h 492"/>
                <a:gd name="T20" fmla="*/ 132 w 306"/>
                <a:gd name="T21" fmla="*/ 108 h 492"/>
                <a:gd name="T22" fmla="*/ 150 w 306"/>
                <a:gd name="T23" fmla="*/ 126 h 492"/>
                <a:gd name="T24" fmla="*/ 162 w 306"/>
                <a:gd name="T25" fmla="*/ 162 h 492"/>
                <a:gd name="T26" fmla="*/ 186 w 306"/>
                <a:gd name="T27" fmla="*/ 174 h 492"/>
                <a:gd name="T28" fmla="*/ 162 w 306"/>
                <a:gd name="T29" fmla="*/ 234 h 492"/>
                <a:gd name="T30" fmla="*/ 168 w 306"/>
                <a:gd name="T31" fmla="*/ 246 h 492"/>
                <a:gd name="T32" fmla="*/ 186 w 306"/>
                <a:gd name="T33" fmla="*/ 234 h 492"/>
                <a:gd name="T34" fmla="*/ 192 w 306"/>
                <a:gd name="T35" fmla="*/ 240 h 492"/>
                <a:gd name="T36" fmla="*/ 204 w 306"/>
                <a:gd name="T37" fmla="*/ 288 h 492"/>
                <a:gd name="T38" fmla="*/ 216 w 306"/>
                <a:gd name="T39" fmla="*/ 300 h 492"/>
                <a:gd name="T40" fmla="*/ 222 w 306"/>
                <a:gd name="T41" fmla="*/ 324 h 492"/>
                <a:gd name="T42" fmla="*/ 228 w 306"/>
                <a:gd name="T43" fmla="*/ 318 h 492"/>
                <a:gd name="T44" fmla="*/ 246 w 306"/>
                <a:gd name="T45" fmla="*/ 324 h 492"/>
                <a:gd name="T46" fmla="*/ 252 w 306"/>
                <a:gd name="T47" fmla="*/ 318 h 492"/>
                <a:gd name="T48" fmla="*/ 288 w 306"/>
                <a:gd name="T49" fmla="*/ 324 h 492"/>
                <a:gd name="T50" fmla="*/ 294 w 306"/>
                <a:gd name="T51" fmla="*/ 312 h 492"/>
                <a:gd name="T52" fmla="*/ 306 w 306"/>
                <a:gd name="T53" fmla="*/ 330 h 492"/>
                <a:gd name="T54" fmla="*/ 282 w 306"/>
                <a:gd name="T55" fmla="*/ 492 h 492"/>
                <a:gd name="T56" fmla="*/ 186 w 306"/>
                <a:gd name="T57" fmla="*/ 474 h 492"/>
                <a:gd name="T58" fmla="*/ 138 w 306"/>
                <a:gd name="T59" fmla="*/ 462 h 49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06"/>
                <a:gd name="T91" fmla="*/ 0 h 492"/>
                <a:gd name="T92" fmla="*/ 306 w 306"/>
                <a:gd name="T93" fmla="*/ 492 h 49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06" h="492">
                  <a:moveTo>
                    <a:pt x="138" y="462"/>
                  </a:moveTo>
                  <a:lnTo>
                    <a:pt x="0" y="438"/>
                  </a:lnTo>
                  <a:lnTo>
                    <a:pt x="36" y="300"/>
                  </a:lnTo>
                  <a:lnTo>
                    <a:pt x="24" y="282"/>
                  </a:lnTo>
                  <a:lnTo>
                    <a:pt x="78" y="216"/>
                  </a:lnTo>
                  <a:lnTo>
                    <a:pt x="60" y="186"/>
                  </a:lnTo>
                  <a:lnTo>
                    <a:pt x="102" y="0"/>
                  </a:lnTo>
                  <a:lnTo>
                    <a:pt x="138" y="12"/>
                  </a:lnTo>
                  <a:lnTo>
                    <a:pt x="126" y="72"/>
                  </a:lnTo>
                  <a:lnTo>
                    <a:pt x="138" y="102"/>
                  </a:lnTo>
                  <a:lnTo>
                    <a:pt x="132" y="108"/>
                  </a:lnTo>
                  <a:lnTo>
                    <a:pt x="150" y="126"/>
                  </a:lnTo>
                  <a:lnTo>
                    <a:pt x="162" y="162"/>
                  </a:lnTo>
                  <a:lnTo>
                    <a:pt x="186" y="174"/>
                  </a:lnTo>
                  <a:lnTo>
                    <a:pt x="162" y="234"/>
                  </a:lnTo>
                  <a:lnTo>
                    <a:pt x="168" y="246"/>
                  </a:lnTo>
                  <a:lnTo>
                    <a:pt x="186" y="234"/>
                  </a:lnTo>
                  <a:lnTo>
                    <a:pt x="192" y="240"/>
                  </a:lnTo>
                  <a:lnTo>
                    <a:pt x="204" y="288"/>
                  </a:lnTo>
                  <a:lnTo>
                    <a:pt x="216" y="300"/>
                  </a:lnTo>
                  <a:lnTo>
                    <a:pt x="222" y="324"/>
                  </a:lnTo>
                  <a:lnTo>
                    <a:pt x="228" y="318"/>
                  </a:lnTo>
                  <a:lnTo>
                    <a:pt x="246" y="324"/>
                  </a:lnTo>
                  <a:lnTo>
                    <a:pt x="252" y="318"/>
                  </a:lnTo>
                  <a:lnTo>
                    <a:pt x="288" y="324"/>
                  </a:lnTo>
                  <a:lnTo>
                    <a:pt x="294" y="312"/>
                  </a:lnTo>
                  <a:lnTo>
                    <a:pt x="306" y="330"/>
                  </a:lnTo>
                  <a:lnTo>
                    <a:pt x="282" y="492"/>
                  </a:lnTo>
                  <a:lnTo>
                    <a:pt x="186" y="474"/>
                  </a:lnTo>
                  <a:lnTo>
                    <a:pt x="138" y="462"/>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44" name="Freeform 41"/>
            <p:cNvSpPr>
              <a:spLocks/>
            </p:cNvSpPr>
            <p:nvPr/>
          </p:nvSpPr>
          <p:spPr bwMode="auto">
            <a:xfrm>
              <a:off x="3378" y="1518"/>
              <a:ext cx="306" cy="492"/>
            </a:xfrm>
            <a:custGeom>
              <a:avLst/>
              <a:gdLst>
                <a:gd name="T0" fmla="*/ 138 w 306"/>
                <a:gd name="T1" fmla="*/ 462 h 492"/>
                <a:gd name="T2" fmla="*/ 0 w 306"/>
                <a:gd name="T3" fmla="*/ 438 h 492"/>
                <a:gd name="T4" fmla="*/ 36 w 306"/>
                <a:gd name="T5" fmla="*/ 300 h 492"/>
                <a:gd name="T6" fmla="*/ 24 w 306"/>
                <a:gd name="T7" fmla="*/ 282 h 492"/>
                <a:gd name="T8" fmla="*/ 78 w 306"/>
                <a:gd name="T9" fmla="*/ 216 h 492"/>
                <a:gd name="T10" fmla="*/ 60 w 306"/>
                <a:gd name="T11" fmla="*/ 186 h 492"/>
                <a:gd name="T12" fmla="*/ 102 w 306"/>
                <a:gd name="T13" fmla="*/ 0 h 492"/>
                <a:gd name="T14" fmla="*/ 138 w 306"/>
                <a:gd name="T15" fmla="*/ 12 h 492"/>
                <a:gd name="T16" fmla="*/ 126 w 306"/>
                <a:gd name="T17" fmla="*/ 72 h 492"/>
                <a:gd name="T18" fmla="*/ 138 w 306"/>
                <a:gd name="T19" fmla="*/ 102 h 492"/>
                <a:gd name="T20" fmla="*/ 132 w 306"/>
                <a:gd name="T21" fmla="*/ 108 h 492"/>
                <a:gd name="T22" fmla="*/ 150 w 306"/>
                <a:gd name="T23" fmla="*/ 126 h 492"/>
                <a:gd name="T24" fmla="*/ 162 w 306"/>
                <a:gd name="T25" fmla="*/ 162 h 492"/>
                <a:gd name="T26" fmla="*/ 186 w 306"/>
                <a:gd name="T27" fmla="*/ 174 h 492"/>
                <a:gd name="T28" fmla="*/ 162 w 306"/>
                <a:gd name="T29" fmla="*/ 234 h 492"/>
                <a:gd name="T30" fmla="*/ 168 w 306"/>
                <a:gd name="T31" fmla="*/ 246 h 492"/>
                <a:gd name="T32" fmla="*/ 186 w 306"/>
                <a:gd name="T33" fmla="*/ 234 h 492"/>
                <a:gd name="T34" fmla="*/ 192 w 306"/>
                <a:gd name="T35" fmla="*/ 240 h 492"/>
                <a:gd name="T36" fmla="*/ 204 w 306"/>
                <a:gd name="T37" fmla="*/ 288 h 492"/>
                <a:gd name="T38" fmla="*/ 216 w 306"/>
                <a:gd name="T39" fmla="*/ 300 h 492"/>
                <a:gd name="T40" fmla="*/ 222 w 306"/>
                <a:gd name="T41" fmla="*/ 324 h 492"/>
                <a:gd name="T42" fmla="*/ 228 w 306"/>
                <a:gd name="T43" fmla="*/ 318 h 492"/>
                <a:gd name="T44" fmla="*/ 246 w 306"/>
                <a:gd name="T45" fmla="*/ 324 h 492"/>
                <a:gd name="T46" fmla="*/ 252 w 306"/>
                <a:gd name="T47" fmla="*/ 318 h 492"/>
                <a:gd name="T48" fmla="*/ 288 w 306"/>
                <a:gd name="T49" fmla="*/ 324 h 492"/>
                <a:gd name="T50" fmla="*/ 294 w 306"/>
                <a:gd name="T51" fmla="*/ 312 h 492"/>
                <a:gd name="T52" fmla="*/ 306 w 306"/>
                <a:gd name="T53" fmla="*/ 330 h 492"/>
                <a:gd name="T54" fmla="*/ 282 w 306"/>
                <a:gd name="T55" fmla="*/ 492 h 492"/>
                <a:gd name="T56" fmla="*/ 186 w 306"/>
                <a:gd name="T57" fmla="*/ 474 h 492"/>
                <a:gd name="T58" fmla="*/ 138 w 306"/>
                <a:gd name="T59" fmla="*/ 462 h 492"/>
                <a:gd name="T60" fmla="*/ 138 w 306"/>
                <a:gd name="T61" fmla="*/ 468 h 49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06"/>
                <a:gd name="T94" fmla="*/ 0 h 492"/>
                <a:gd name="T95" fmla="*/ 306 w 306"/>
                <a:gd name="T96" fmla="*/ 492 h 49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06" h="492">
                  <a:moveTo>
                    <a:pt x="138" y="462"/>
                  </a:moveTo>
                  <a:lnTo>
                    <a:pt x="0" y="438"/>
                  </a:lnTo>
                  <a:lnTo>
                    <a:pt x="36" y="300"/>
                  </a:lnTo>
                  <a:lnTo>
                    <a:pt x="24" y="282"/>
                  </a:lnTo>
                  <a:lnTo>
                    <a:pt x="78" y="216"/>
                  </a:lnTo>
                  <a:lnTo>
                    <a:pt x="60" y="186"/>
                  </a:lnTo>
                  <a:lnTo>
                    <a:pt x="102" y="0"/>
                  </a:lnTo>
                  <a:lnTo>
                    <a:pt x="138" y="12"/>
                  </a:lnTo>
                  <a:lnTo>
                    <a:pt x="126" y="72"/>
                  </a:lnTo>
                  <a:lnTo>
                    <a:pt x="138" y="102"/>
                  </a:lnTo>
                  <a:lnTo>
                    <a:pt x="132" y="108"/>
                  </a:lnTo>
                  <a:lnTo>
                    <a:pt x="150" y="126"/>
                  </a:lnTo>
                  <a:lnTo>
                    <a:pt x="162" y="162"/>
                  </a:lnTo>
                  <a:lnTo>
                    <a:pt x="186" y="174"/>
                  </a:lnTo>
                  <a:lnTo>
                    <a:pt x="162" y="234"/>
                  </a:lnTo>
                  <a:lnTo>
                    <a:pt x="168" y="246"/>
                  </a:lnTo>
                  <a:lnTo>
                    <a:pt x="186" y="234"/>
                  </a:lnTo>
                  <a:lnTo>
                    <a:pt x="192" y="240"/>
                  </a:lnTo>
                  <a:lnTo>
                    <a:pt x="204" y="288"/>
                  </a:lnTo>
                  <a:lnTo>
                    <a:pt x="216" y="300"/>
                  </a:lnTo>
                  <a:lnTo>
                    <a:pt x="222" y="324"/>
                  </a:lnTo>
                  <a:lnTo>
                    <a:pt x="228" y="318"/>
                  </a:lnTo>
                  <a:lnTo>
                    <a:pt x="246" y="324"/>
                  </a:lnTo>
                  <a:lnTo>
                    <a:pt x="252" y="318"/>
                  </a:lnTo>
                  <a:lnTo>
                    <a:pt x="288" y="324"/>
                  </a:lnTo>
                  <a:lnTo>
                    <a:pt x="294" y="312"/>
                  </a:lnTo>
                  <a:lnTo>
                    <a:pt x="306" y="330"/>
                  </a:lnTo>
                  <a:lnTo>
                    <a:pt x="282" y="492"/>
                  </a:lnTo>
                  <a:lnTo>
                    <a:pt x="186" y="474"/>
                  </a:lnTo>
                  <a:lnTo>
                    <a:pt x="138" y="462"/>
                  </a:lnTo>
                  <a:lnTo>
                    <a:pt x="138" y="46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45" name="Freeform 42"/>
            <p:cNvSpPr>
              <a:spLocks/>
            </p:cNvSpPr>
            <p:nvPr/>
          </p:nvSpPr>
          <p:spPr bwMode="auto">
            <a:xfrm>
              <a:off x="4590" y="2016"/>
              <a:ext cx="198" cy="360"/>
            </a:xfrm>
            <a:custGeom>
              <a:avLst/>
              <a:gdLst>
                <a:gd name="T0" fmla="*/ 126 w 198"/>
                <a:gd name="T1" fmla="*/ 360 h 360"/>
                <a:gd name="T2" fmla="*/ 108 w 198"/>
                <a:gd name="T3" fmla="*/ 342 h 360"/>
                <a:gd name="T4" fmla="*/ 108 w 198"/>
                <a:gd name="T5" fmla="*/ 318 h 360"/>
                <a:gd name="T6" fmla="*/ 60 w 198"/>
                <a:gd name="T7" fmla="*/ 282 h 360"/>
                <a:gd name="T8" fmla="*/ 72 w 198"/>
                <a:gd name="T9" fmla="*/ 246 h 360"/>
                <a:gd name="T10" fmla="*/ 54 w 198"/>
                <a:gd name="T11" fmla="*/ 234 h 360"/>
                <a:gd name="T12" fmla="*/ 42 w 198"/>
                <a:gd name="T13" fmla="*/ 240 h 360"/>
                <a:gd name="T14" fmla="*/ 36 w 198"/>
                <a:gd name="T15" fmla="*/ 216 h 360"/>
                <a:gd name="T16" fmla="*/ 12 w 198"/>
                <a:gd name="T17" fmla="*/ 198 h 360"/>
                <a:gd name="T18" fmla="*/ 0 w 198"/>
                <a:gd name="T19" fmla="*/ 180 h 360"/>
                <a:gd name="T20" fmla="*/ 0 w 198"/>
                <a:gd name="T21" fmla="*/ 138 h 360"/>
                <a:gd name="T22" fmla="*/ 18 w 198"/>
                <a:gd name="T23" fmla="*/ 126 h 360"/>
                <a:gd name="T24" fmla="*/ 24 w 198"/>
                <a:gd name="T25" fmla="*/ 108 h 360"/>
                <a:gd name="T26" fmla="*/ 18 w 198"/>
                <a:gd name="T27" fmla="*/ 78 h 360"/>
                <a:gd name="T28" fmla="*/ 42 w 198"/>
                <a:gd name="T29" fmla="*/ 72 h 360"/>
                <a:gd name="T30" fmla="*/ 54 w 198"/>
                <a:gd name="T31" fmla="*/ 54 h 360"/>
                <a:gd name="T32" fmla="*/ 54 w 198"/>
                <a:gd name="T33" fmla="*/ 30 h 360"/>
                <a:gd name="T34" fmla="*/ 30 w 198"/>
                <a:gd name="T35" fmla="*/ 12 h 360"/>
                <a:gd name="T36" fmla="*/ 42 w 198"/>
                <a:gd name="T37" fmla="*/ 6 h 360"/>
                <a:gd name="T38" fmla="*/ 168 w 198"/>
                <a:gd name="T39" fmla="*/ 0 h 360"/>
                <a:gd name="T40" fmla="*/ 180 w 198"/>
                <a:gd name="T41" fmla="*/ 48 h 360"/>
                <a:gd name="T42" fmla="*/ 192 w 198"/>
                <a:gd name="T43" fmla="*/ 198 h 360"/>
                <a:gd name="T44" fmla="*/ 192 w 198"/>
                <a:gd name="T45" fmla="*/ 216 h 360"/>
                <a:gd name="T46" fmla="*/ 198 w 198"/>
                <a:gd name="T47" fmla="*/ 240 h 360"/>
                <a:gd name="T48" fmla="*/ 180 w 198"/>
                <a:gd name="T49" fmla="*/ 276 h 360"/>
                <a:gd name="T50" fmla="*/ 180 w 198"/>
                <a:gd name="T51" fmla="*/ 300 h 360"/>
                <a:gd name="T52" fmla="*/ 174 w 198"/>
                <a:gd name="T53" fmla="*/ 312 h 360"/>
                <a:gd name="T54" fmla="*/ 180 w 198"/>
                <a:gd name="T55" fmla="*/ 324 h 360"/>
                <a:gd name="T56" fmla="*/ 156 w 198"/>
                <a:gd name="T57" fmla="*/ 330 h 360"/>
                <a:gd name="T58" fmla="*/ 162 w 198"/>
                <a:gd name="T59" fmla="*/ 348 h 360"/>
                <a:gd name="T60" fmla="*/ 132 w 198"/>
                <a:gd name="T61" fmla="*/ 342 h 360"/>
                <a:gd name="T62" fmla="*/ 126 w 198"/>
                <a:gd name="T63" fmla="*/ 354 h 360"/>
                <a:gd name="T64" fmla="*/ 126 w 198"/>
                <a:gd name="T65" fmla="*/ 360 h 3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8"/>
                <a:gd name="T100" fmla="*/ 0 h 360"/>
                <a:gd name="T101" fmla="*/ 198 w 198"/>
                <a:gd name="T102" fmla="*/ 360 h 3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8" h="360">
                  <a:moveTo>
                    <a:pt x="126" y="360"/>
                  </a:moveTo>
                  <a:lnTo>
                    <a:pt x="108" y="342"/>
                  </a:lnTo>
                  <a:lnTo>
                    <a:pt x="108" y="318"/>
                  </a:lnTo>
                  <a:lnTo>
                    <a:pt x="60" y="282"/>
                  </a:lnTo>
                  <a:lnTo>
                    <a:pt x="72" y="246"/>
                  </a:lnTo>
                  <a:lnTo>
                    <a:pt x="54" y="234"/>
                  </a:lnTo>
                  <a:lnTo>
                    <a:pt x="42" y="240"/>
                  </a:lnTo>
                  <a:lnTo>
                    <a:pt x="36" y="216"/>
                  </a:lnTo>
                  <a:lnTo>
                    <a:pt x="12" y="198"/>
                  </a:lnTo>
                  <a:lnTo>
                    <a:pt x="0" y="180"/>
                  </a:lnTo>
                  <a:lnTo>
                    <a:pt x="0" y="138"/>
                  </a:lnTo>
                  <a:lnTo>
                    <a:pt x="18" y="126"/>
                  </a:lnTo>
                  <a:lnTo>
                    <a:pt x="24" y="108"/>
                  </a:lnTo>
                  <a:lnTo>
                    <a:pt x="18" y="78"/>
                  </a:lnTo>
                  <a:lnTo>
                    <a:pt x="42" y="72"/>
                  </a:lnTo>
                  <a:lnTo>
                    <a:pt x="54" y="54"/>
                  </a:lnTo>
                  <a:lnTo>
                    <a:pt x="54" y="30"/>
                  </a:lnTo>
                  <a:lnTo>
                    <a:pt x="30" y="12"/>
                  </a:lnTo>
                  <a:lnTo>
                    <a:pt x="42" y="6"/>
                  </a:lnTo>
                  <a:lnTo>
                    <a:pt x="168" y="0"/>
                  </a:lnTo>
                  <a:lnTo>
                    <a:pt x="180" y="48"/>
                  </a:lnTo>
                  <a:lnTo>
                    <a:pt x="192" y="198"/>
                  </a:lnTo>
                  <a:lnTo>
                    <a:pt x="192" y="216"/>
                  </a:lnTo>
                  <a:lnTo>
                    <a:pt x="198" y="240"/>
                  </a:lnTo>
                  <a:lnTo>
                    <a:pt x="180" y="276"/>
                  </a:lnTo>
                  <a:lnTo>
                    <a:pt x="180" y="300"/>
                  </a:lnTo>
                  <a:lnTo>
                    <a:pt x="174" y="312"/>
                  </a:lnTo>
                  <a:lnTo>
                    <a:pt x="180" y="324"/>
                  </a:lnTo>
                  <a:lnTo>
                    <a:pt x="156" y="330"/>
                  </a:lnTo>
                  <a:lnTo>
                    <a:pt x="162" y="348"/>
                  </a:lnTo>
                  <a:lnTo>
                    <a:pt x="132" y="342"/>
                  </a:lnTo>
                  <a:lnTo>
                    <a:pt x="126" y="354"/>
                  </a:lnTo>
                  <a:lnTo>
                    <a:pt x="126" y="360"/>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46" name="Freeform 43"/>
            <p:cNvSpPr>
              <a:spLocks/>
            </p:cNvSpPr>
            <p:nvPr/>
          </p:nvSpPr>
          <p:spPr bwMode="auto">
            <a:xfrm>
              <a:off x="4590" y="2016"/>
              <a:ext cx="198" cy="366"/>
            </a:xfrm>
            <a:custGeom>
              <a:avLst/>
              <a:gdLst>
                <a:gd name="T0" fmla="*/ 126 w 198"/>
                <a:gd name="T1" fmla="*/ 360 h 366"/>
                <a:gd name="T2" fmla="*/ 108 w 198"/>
                <a:gd name="T3" fmla="*/ 342 h 366"/>
                <a:gd name="T4" fmla="*/ 108 w 198"/>
                <a:gd name="T5" fmla="*/ 318 h 366"/>
                <a:gd name="T6" fmla="*/ 60 w 198"/>
                <a:gd name="T7" fmla="*/ 282 h 366"/>
                <a:gd name="T8" fmla="*/ 72 w 198"/>
                <a:gd name="T9" fmla="*/ 246 h 366"/>
                <a:gd name="T10" fmla="*/ 54 w 198"/>
                <a:gd name="T11" fmla="*/ 234 h 366"/>
                <a:gd name="T12" fmla="*/ 42 w 198"/>
                <a:gd name="T13" fmla="*/ 240 h 366"/>
                <a:gd name="T14" fmla="*/ 36 w 198"/>
                <a:gd name="T15" fmla="*/ 216 h 366"/>
                <a:gd name="T16" fmla="*/ 12 w 198"/>
                <a:gd name="T17" fmla="*/ 198 h 366"/>
                <a:gd name="T18" fmla="*/ 0 w 198"/>
                <a:gd name="T19" fmla="*/ 180 h 366"/>
                <a:gd name="T20" fmla="*/ 0 w 198"/>
                <a:gd name="T21" fmla="*/ 138 h 366"/>
                <a:gd name="T22" fmla="*/ 18 w 198"/>
                <a:gd name="T23" fmla="*/ 126 h 366"/>
                <a:gd name="T24" fmla="*/ 24 w 198"/>
                <a:gd name="T25" fmla="*/ 108 h 366"/>
                <a:gd name="T26" fmla="*/ 18 w 198"/>
                <a:gd name="T27" fmla="*/ 78 h 366"/>
                <a:gd name="T28" fmla="*/ 42 w 198"/>
                <a:gd name="T29" fmla="*/ 72 h 366"/>
                <a:gd name="T30" fmla="*/ 54 w 198"/>
                <a:gd name="T31" fmla="*/ 54 h 366"/>
                <a:gd name="T32" fmla="*/ 54 w 198"/>
                <a:gd name="T33" fmla="*/ 30 h 366"/>
                <a:gd name="T34" fmla="*/ 30 w 198"/>
                <a:gd name="T35" fmla="*/ 12 h 366"/>
                <a:gd name="T36" fmla="*/ 42 w 198"/>
                <a:gd name="T37" fmla="*/ 6 h 366"/>
                <a:gd name="T38" fmla="*/ 168 w 198"/>
                <a:gd name="T39" fmla="*/ 0 h 366"/>
                <a:gd name="T40" fmla="*/ 180 w 198"/>
                <a:gd name="T41" fmla="*/ 48 h 366"/>
                <a:gd name="T42" fmla="*/ 192 w 198"/>
                <a:gd name="T43" fmla="*/ 198 h 366"/>
                <a:gd name="T44" fmla="*/ 192 w 198"/>
                <a:gd name="T45" fmla="*/ 216 h 366"/>
                <a:gd name="T46" fmla="*/ 198 w 198"/>
                <a:gd name="T47" fmla="*/ 240 h 366"/>
                <a:gd name="T48" fmla="*/ 180 w 198"/>
                <a:gd name="T49" fmla="*/ 276 h 366"/>
                <a:gd name="T50" fmla="*/ 180 w 198"/>
                <a:gd name="T51" fmla="*/ 300 h 366"/>
                <a:gd name="T52" fmla="*/ 174 w 198"/>
                <a:gd name="T53" fmla="*/ 312 h 366"/>
                <a:gd name="T54" fmla="*/ 180 w 198"/>
                <a:gd name="T55" fmla="*/ 324 h 366"/>
                <a:gd name="T56" fmla="*/ 156 w 198"/>
                <a:gd name="T57" fmla="*/ 330 h 366"/>
                <a:gd name="T58" fmla="*/ 162 w 198"/>
                <a:gd name="T59" fmla="*/ 348 h 366"/>
                <a:gd name="T60" fmla="*/ 132 w 198"/>
                <a:gd name="T61" fmla="*/ 342 h 366"/>
                <a:gd name="T62" fmla="*/ 126 w 198"/>
                <a:gd name="T63" fmla="*/ 354 h 366"/>
                <a:gd name="T64" fmla="*/ 126 w 198"/>
                <a:gd name="T65" fmla="*/ 360 h 366"/>
                <a:gd name="T66" fmla="*/ 126 w 198"/>
                <a:gd name="T67" fmla="*/ 366 h 3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98"/>
                <a:gd name="T103" fmla="*/ 0 h 366"/>
                <a:gd name="T104" fmla="*/ 198 w 198"/>
                <a:gd name="T105" fmla="*/ 366 h 3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98" h="366">
                  <a:moveTo>
                    <a:pt x="126" y="360"/>
                  </a:moveTo>
                  <a:lnTo>
                    <a:pt x="108" y="342"/>
                  </a:lnTo>
                  <a:lnTo>
                    <a:pt x="108" y="318"/>
                  </a:lnTo>
                  <a:lnTo>
                    <a:pt x="60" y="282"/>
                  </a:lnTo>
                  <a:lnTo>
                    <a:pt x="72" y="246"/>
                  </a:lnTo>
                  <a:lnTo>
                    <a:pt x="54" y="234"/>
                  </a:lnTo>
                  <a:lnTo>
                    <a:pt x="42" y="240"/>
                  </a:lnTo>
                  <a:lnTo>
                    <a:pt x="36" y="216"/>
                  </a:lnTo>
                  <a:lnTo>
                    <a:pt x="12" y="198"/>
                  </a:lnTo>
                  <a:lnTo>
                    <a:pt x="0" y="180"/>
                  </a:lnTo>
                  <a:lnTo>
                    <a:pt x="0" y="138"/>
                  </a:lnTo>
                  <a:lnTo>
                    <a:pt x="18" y="126"/>
                  </a:lnTo>
                  <a:lnTo>
                    <a:pt x="24" y="108"/>
                  </a:lnTo>
                  <a:lnTo>
                    <a:pt x="18" y="78"/>
                  </a:lnTo>
                  <a:lnTo>
                    <a:pt x="42" y="72"/>
                  </a:lnTo>
                  <a:lnTo>
                    <a:pt x="54" y="54"/>
                  </a:lnTo>
                  <a:lnTo>
                    <a:pt x="54" y="30"/>
                  </a:lnTo>
                  <a:lnTo>
                    <a:pt x="30" y="12"/>
                  </a:lnTo>
                  <a:lnTo>
                    <a:pt x="42" y="6"/>
                  </a:lnTo>
                  <a:lnTo>
                    <a:pt x="168" y="0"/>
                  </a:lnTo>
                  <a:lnTo>
                    <a:pt x="180" y="48"/>
                  </a:lnTo>
                  <a:lnTo>
                    <a:pt x="192" y="198"/>
                  </a:lnTo>
                  <a:lnTo>
                    <a:pt x="192" y="216"/>
                  </a:lnTo>
                  <a:lnTo>
                    <a:pt x="198" y="240"/>
                  </a:lnTo>
                  <a:lnTo>
                    <a:pt x="180" y="276"/>
                  </a:lnTo>
                  <a:lnTo>
                    <a:pt x="180" y="300"/>
                  </a:lnTo>
                  <a:lnTo>
                    <a:pt x="174" y="312"/>
                  </a:lnTo>
                  <a:lnTo>
                    <a:pt x="180" y="324"/>
                  </a:lnTo>
                  <a:lnTo>
                    <a:pt x="156" y="330"/>
                  </a:lnTo>
                  <a:lnTo>
                    <a:pt x="162" y="348"/>
                  </a:lnTo>
                  <a:lnTo>
                    <a:pt x="132" y="342"/>
                  </a:lnTo>
                  <a:lnTo>
                    <a:pt x="126" y="354"/>
                  </a:lnTo>
                  <a:lnTo>
                    <a:pt x="126" y="360"/>
                  </a:lnTo>
                  <a:lnTo>
                    <a:pt x="126" y="36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47" name="Freeform 44"/>
            <p:cNvSpPr>
              <a:spLocks/>
            </p:cNvSpPr>
            <p:nvPr/>
          </p:nvSpPr>
          <p:spPr bwMode="auto">
            <a:xfrm>
              <a:off x="4770" y="2052"/>
              <a:ext cx="150" cy="264"/>
            </a:xfrm>
            <a:custGeom>
              <a:avLst/>
              <a:gdLst>
                <a:gd name="T0" fmla="*/ 0 w 150"/>
                <a:gd name="T1" fmla="*/ 264 h 264"/>
                <a:gd name="T2" fmla="*/ 0 w 150"/>
                <a:gd name="T3" fmla="*/ 240 h 264"/>
                <a:gd name="T4" fmla="*/ 18 w 150"/>
                <a:gd name="T5" fmla="*/ 204 h 264"/>
                <a:gd name="T6" fmla="*/ 12 w 150"/>
                <a:gd name="T7" fmla="*/ 180 h 264"/>
                <a:gd name="T8" fmla="*/ 12 w 150"/>
                <a:gd name="T9" fmla="*/ 162 h 264"/>
                <a:gd name="T10" fmla="*/ 0 w 150"/>
                <a:gd name="T11" fmla="*/ 12 h 264"/>
                <a:gd name="T12" fmla="*/ 18 w 150"/>
                <a:gd name="T13" fmla="*/ 18 h 264"/>
                <a:gd name="T14" fmla="*/ 36 w 150"/>
                <a:gd name="T15" fmla="*/ 6 h 264"/>
                <a:gd name="T16" fmla="*/ 132 w 150"/>
                <a:gd name="T17" fmla="*/ 0 h 264"/>
                <a:gd name="T18" fmla="*/ 150 w 150"/>
                <a:gd name="T19" fmla="*/ 168 h 264"/>
                <a:gd name="T20" fmla="*/ 150 w 150"/>
                <a:gd name="T21" fmla="*/ 186 h 264"/>
                <a:gd name="T22" fmla="*/ 120 w 150"/>
                <a:gd name="T23" fmla="*/ 198 h 264"/>
                <a:gd name="T24" fmla="*/ 126 w 150"/>
                <a:gd name="T25" fmla="*/ 204 h 264"/>
                <a:gd name="T26" fmla="*/ 102 w 150"/>
                <a:gd name="T27" fmla="*/ 246 h 264"/>
                <a:gd name="T28" fmla="*/ 90 w 150"/>
                <a:gd name="T29" fmla="*/ 240 h 264"/>
                <a:gd name="T30" fmla="*/ 84 w 150"/>
                <a:gd name="T31" fmla="*/ 234 h 264"/>
                <a:gd name="T32" fmla="*/ 66 w 150"/>
                <a:gd name="T33" fmla="*/ 258 h 264"/>
                <a:gd name="T34" fmla="*/ 60 w 150"/>
                <a:gd name="T35" fmla="*/ 246 h 264"/>
                <a:gd name="T36" fmla="*/ 48 w 150"/>
                <a:gd name="T37" fmla="*/ 264 h 264"/>
                <a:gd name="T38" fmla="*/ 18 w 150"/>
                <a:gd name="T39" fmla="*/ 252 h 264"/>
                <a:gd name="T40" fmla="*/ 18 w 150"/>
                <a:gd name="T41" fmla="*/ 264 h 264"/>
                <a:gd name="T42" fmla="*/ 6 w 150"/>
                <a:gd name="T43" fmla="*/ 258 h 264"/>
                <a:gd name="T44" fmla="*/ 0 w 150"/>
                <a:gd name="T45" fmla="*/ 264 h 26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0"/>
                <a:gd name="T70" fmla="*/ 0 h 264"/>
                <a:gd name="T71" fmla="*/ 150 w 150"/>
                <a:gd name="T72" fmla="*/ 264 h 26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0" h="264">
                  <a:moveTo>
                    <a:pt x="0" y="264"/>
                  </a:moveTo>
                  <a:lnTo>
                    <a:pt x="0" y="240"/>
                  </a:lnTo>
                  <a:lnTo>
                    <a:pt x="18" y="204"/>
                  </a:lnTo>
                  <a:lnTo>
                    <a:pt x="12" y="180"/>
                  </a:lnTo>
                  <a:lnTo>
                    <a:pt x="12" y="162"/>
                  </a:lnTo>
                  <a:lnTo>
                    <a:pt x="0" y="12"/>
                  </a:lnTo>
                  <a:lnTo>
                    <a:pt x="18" y="18"/>
                  </a:lnTo>
                  <a:lnTo>
                    <a:pt x="36" y="6"/>
                  </a:lnTo>
                  <a:lnTo>
                    <a:pt x="132" y="0"/>
                  </a:lnTo>
                  <a:lnTo>
                    <a:pt x="150" y="168"/>
                  </a:lnTo>
                  <a:lnTo>
                    <a:pt x="150" y="186"/>
                  </a:lnTo>
                  <a:lnTo>
                    <a:pt x="120" y="198"/>
                  </a:lnTo>
                  <a:lnTo>
                    <a:pt x="126" y="204"/>
                  </a:lnTo>
                  <a:lnTo>
                    <a:pt x="102" y="246"/>
                  </a:lnTo>
                  <a:lnTo>
                    <a:pt x="90" y="240"/>
                  </a:lnTo>
                  <a:lnTo>
                    <a:pt x="84" y="234"/>
                  </a:lnTo>
                  <a:lnTo>
                    <a:pt x="66" y="258"/>
                  </a:lnTo>
                  <a:lnTo>
                    <a:pt x="60" y="246"/>
                  </a:lnTo>
                  <a:lnTo>
                    <a:pt x="48" y="264"/>
                  </a:lnTo>
                  <a:lnTo>
                    <a:pt x="18" y="252"/>
                  </a:lnTo>
                  <a:lnTo>
                    <a:pt x="18" y="264"/>
                  </a:lnTo>
                  <a:lnTo>
                    <a:pt x="6" y="258"/>
                  </a:lnTo>
                  <a:lnTo>
                    <a:pt x="0" y="264"/>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48" name="Freeform 45"/>
            <p:cNvSpPr>
              <a:spLocks/>
            </p:cNvSpPr>
            <p:nvPr/>
          </p:nvSpPr>
          <p:spPr bwMode="auto">
            <a:xfrm>
              <a:off x="4770" y="2052"/>
              <a:ext cx="150" cy="270"/>
            </a:xfrm>
            <a:custGeom>
              <a:avLst/>
              <a:gdLst>
                <a:gd name="T0" fmla="*/ 0 w 150"/>
                <a:gd name="T1" fmla="*/ 264 h 270"/>
                <a:gd name="T2" fmla="*/ 0 w 150"/>
                <a:gd name="T3" fmla="*/ 240 h 270"/>
                <a:gd name="T4" fmla="*/ 18 w 150"/>
                <a:gd name="T5" fmla="*/ 204 h 270"/>
                <a:gd name="T6" fmla="*/ 12 w 150"/>
                <a:gd name="T7" fmla="*/ 180 h 270"/>
                <a:gd name="T8" fmla="*/ 12 w 150"/>
                <a:gd name="T9" fmla="*/ 162 h 270"/>
                <a:gd name="T10" fmla="*/ 0 w 150"/>
                <a:gd name="T11" fmla="*/ 12 h 270"/>
                <a:gd name="T12" fmla="*/ 18 w 150"/>
                <a:gd name="T13" fmla="*/ 18 h 270"/>
                <a:gd name="T14" fmla="*/ 36 w 150"/>
                <a:gd name="T15" fmla="*/ 6 h 270"/>
                <a:gd name="T16" fmla="*/ 132 w 150"/>
                <a:gd name="T17" fmla="*/ 0 h 270"/>
                <a:gd name="T18" fmla="*/ 150 w 150"/>
                <a:gd name="T19" fmla="*/ 168 h 270"/>
                <a:gd name="T20" fmla="*/ 150 w 150"/>
                <a:gd name="T21" fmla="*/ 186 h 270"/>
                <a:gd name="T22" fmla="*/ 120 w 150"/>
                <a:gd name="T23" fmla="*/ 198 h 270"/>
                <a:gd name="T24" fmla="*/ 126 w 150"/>
                <a:gd name="T25" fmla="*/ 204 h 270"/>
                <a:gd name="T26" fmla="*/ 102 w 150"/>
                <a:gd name="T27" fmla="*/ 246 h 270"/>
                <a:gd name="T28" fmla="*/ 90 w 150"/>
                <a:gd name="T29" fmla="*/ 240 h 270"/>
                <a:gd name="T30" fmla="*/ 84 w 150"/>
                <a:gd name="T31" fmla="*/ 234 h 270"/>
                <a:gd name="T32" fmla="*/ 66 w 150"/>
                <a:gd name="T33" fmla="*/ 258 h 270"/>
                <a:gd name="T34" fmla="*/ 60 w 150"/>
                <a:gd name="T35" fmla="*/ 246 h 270"/>
                <a:gd name="T36" fmla="*/ 48 w 150"/>
                <a:gd name="T37" fmla="*/ 264 h 270"/>
                <a:gd name="T38" fmla="*/ 18 w 150"/>
                <a:gd name="T39" fmla="*/ 252 h 270"/>
                <a:gd name="T40" fmla="*/ 18 w 150"/>
                <a:gd name="T41" fmla="*/ 264 h 270"/>
                <a:gd name="T42" fmla="*/ 6 w 150"/>
                <a:gd name="T43" fmla="*/ 258 h 270"/>
                <a:gd name="T44" fmla="*/ 0 w 150"/>
                <a:gd name="T45" fmla="*/ 264 h 270"/>
                <a:gd name="T46" fmla="*/ 0 w 150"/>
                <a:gd name="T47" fmla="*/ 270 h 2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270"/>
                <a:gd name="T74" fmla="*/ 150 w 150"/>
                <a:gd name="T75" fmla="*/ 270 h 2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270">
                  <a:moveTo>
                    <a:pt x="0" y="264"/>
                  </a:moveTo>
                  <a:lnTo>
                    <a:pt x="0" y="240"/>
                  </a:lnTo>
                  <a:lnTo>
                    <a:pt x="18" y="204"/>
                  </a:lnTo>
                  <a:lnTo>
                    <a:pt x="12" y="180"/>
                  </a:lnTo>
                  <a:lnTo>
                    <a:pt x="12" y="162"/>
                  </a:lnTo>
                  <a:lnTo>
                    <a:pt x="0" y="12"/>
                  </a:lnTo>
                  <a:lnTo>
                    <a:pt x="18" y="18"/>
                  </a:lnTo>
                  <a:lnTo>
                    <a:pt x="36" y="6"/>
                  </a:lnTo>
                  <a:lnTo>
                    <a:pt x="132" y="0"/>
                  </a:lnTo>
                  <a:lnTo>
                    <a:pt x="150" y="168"/>
                  </a:lnTo>
                  <a:lnTo>
                    <a:pt x="150" y="186"/>
                  </a:lnTo>
                  <a:lnTo>
                    <a:pt x="120" y="198"/>
                  </a:lnTo>
                  <a:lnTo>
                    <a:pt x="126" y="204"/>
                  </a:lnTo>
                  <a:lnTo>
                    <a:pt x="102" y="246"/>
                  </a:lnTo>
                  <a:lnTo>
                    <a:pt x="90" y="240"/>
                  </a:lnTo>
                  <a:lnTo>
                    <a:pt x="84" y="234"/>
                  </a:lnTo>
                  <a:lnTo>
                    <a:pt x="66" y="258"/>
                  </a:lnTo>
                  <a:lnTo>
                    <a:pt x="60" y="246"/>
                  </a:lnTo>
                  <a:lnTo>
                    <a:pt x="48" y="264"/>
                  </a:lnTo>
                  <a:lnTo>
                    <a:pt x="18" y="252"/>
                  </a:lnTo>
                  <a:lnTo>
                    <a:pt x="18" y="264"/>
                  </a:lnTo>
                  <a:lnTo>
                    <a:pt x="6" y="258"/>
                  </a:lnTo>
                  <a:lnTo>
                    <a:pt x="0" y="264"/>
                  </a:lnTo>
                  <a:lnTo>
                    <a:pt x="0" y="27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49" name="Freeform 46"/>
            <p:cNvSpPr>
              <a:spLocks/>
            </p:cNvSpPr>
            <p:nvPr/>
          </p:nvSpPr>
          <p:spPr bwMode="auto">
            <a:xfrm>
              <a:off x="4338" y="1962"/>
              <a:ext cx="306" cy="204"/>
            </a:xfrm>
            <a:custGeom>
              <a:avLst/>
              <a:gdLst>
                <a:gd name="T0" fmla="*/ 252 w 306"/>
                <a:gd name="T1" fmla="*/ 204 h 204"/>
                <a:gd name="T2" fmla="*/ 240 w 306"/>
                <a:gd name="T3" fmla="*/ 186 h 204"/>
                <a:gd name="T4" fmla="*/ 42 w 306"/>
                <a:gd name="T5" fmla="*/ 192 h 204"/>
                <a:gd name="T6" fmla="*/ 36 w 306"/>
                <a:gd name="T7" fmla="*/ 150 h 204"/>
                <a:gd name="T8" fmla="*/ 12 w 306"/>
                <a:gd name="T9" fmla="*/ 72 h 204"/>
                <a:gd name="T10" fmla="*/ 0 w 306"/>
                <a:gd name="T11" fmla="*/ 54 h 204"/>
                <a:gd name="T12" fmla="*/ 12 w 306"/>
                <a:gd name="T13" fmla="*/ 30 h 204"/>
                <a:gd name="T14" fmla="*/ 6 w 306"/>
                <a:gd name="T15" fmla="*/ 12 h 204"/>
                <a:gd name="T16" fmla="*/ 12 w 306"/>
                <a:gd name="T17" fmla="*/ 6 h 204"/>
                <a:gd name="T18" fmla="*/ 252 w 306"/>
                <a:gd name="T19" fmla="*/ 0 h 204"/>
                <a:gd name="T20" fmla="*/ 264 w 306"/>
                <a:gd name="T21" fmla="*/ 18 h 204"/>
                <a:gd name="T22" fmla="*/ 258 w 306"/>
                <a:gd name="T23" fmla="*/ 30 h 204"/>
                <a:gd name="T24" fmla="*/ 264 w 306"/>
                <a:gd name="T25" fmla="*/ 48 h 204"/>
                <a:gd name="T26" fmla="*/ 282 w 306"/>
                <a:gd name="T27" fmla="*/ 66 h 204"/>
                <a:gd name="T28" fmla="*/ 306 w 306"/>
                <a:gd name="T29" fmla="*/ 84 h 204"/>
                <a:gd name="T30" fmla="*/ 306 w 306"/>
                <a:gd name="T31" fmla="*/ 108 h 204"/>
                <a:gd name="T32" fmla="*/ 294 w 306"/>
                <a:gd name="T33" fmla="*/ 126 h 204"/>
                <a:gd name="T34" fmla="*/ 270 w 306"/>
                <a:gd name="T35" fmla="*/ 132 h 204"/>
                <a:gd name="T36" fmla="*/ 276 w 306"/>
                <a:gd name="T37" fmla="*/ 162 h 204"/>
                <a:gd name="T38" fmla="*/ 270 w 306"/>
                <a:gd name="T39" fmla="*/ 180 h 204"/>
                <a:gd name="T40" fmla="*/ 252 w 306"/>
                <a:gd name="T41" fmla="*/ 192 h 204"/>
                <a:gd name="T42" fmla="*/ 252 w 306"/>
                <a:gd name="T43" fmla="*/ 204 h 2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06"/>
                <a:gd name="T67" fmla="*/ 0 h 204"/>
                <a:gd name="T68" fmla="*/ 306 w 306"/>
                <a:gd name="T69" fmla="*/ 204 h 20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06" h="204">
                  <a:moveTo>
                    <a:pt x="252" y="204"/>
                  </a:moveTo>
                  <a:lnTo>
                    <a:pt x="240" y="186"/>
                  </a:lnTo>
                  <a:lnTo>
                    <a:pt x="42" y="192"/>
                  </a:lnTo>
                  <a:lnTo>
                    <a:pt x="36" y="150"/>
                  </a:lnTo>
                  <a:lnTo>
                    <a:pt x="12" y="72"/>
                  </a:lnTo>
                  <a:lnTo>
                    <a:pt x="0" y="54"/>
                  </a:lnTo>
                  <a:lnTo>
                    <a:pt x="12" y="30"/>
                  </a:lnTo>
                  <a:lnTo>
                    <a:pt x="6" y="12"/>
                  </a:lnTo>
                  <a:lnTo>
                    <a:pt x="12" y="6"/>
                  </a:lnTo>
                  <a:lnTo>
                    <a:pt x="252" y="0"/>
                  </a:lnTo>
                  <a:lnTo>
                    <a:pt x="264" y="18"/>
                  </a:lnTo>
                  <a:lnTo>
                    <a:pt x="258" y="30"/>
                  </a:lnTo>
                  <a:lnTo>
                    <a:pt x="264" y="48"/>
                  </a:lnTo>
                  <a:lnTo>
                    <a:pt x="282" y="66"/>
                  </a:lnTo>
                  <a:lnTo>
                    <a:pt x="306" y="84"/>
                  </a:lnTo>
                  <a:lnTo>
                    <a:pt x="306" y="108"/>
                  </a:lnTo>
                  <a:lnTo>
                    <a:pt x="294" y="126"/>
                  </a:lnTo>
                  <a:lnTo>
                    <a:pt x="270" y="132"/>
                  </a:lnTo>
                  <a:lnTo>
                    <a:pt x="276" y="162"/>
                  </a:lnTo>
                  <a:lnTo>
                    <a:pt x="270" y="180"/>
                  </a:lnTo>
                  <a:lnTo>
                    <a:pt x="252" y="192"/>
                  </a:lnTo>
                  <a:lnTo>
                    <a:pt x="252" y="204"/>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50" name="Freeform 47"/>
            <p:cNvSpPr>
              <a:spLocks/>
            </p:cNvSpPr>
            <p:nvPr/>
          </p:nvSpPr>
          <p:spPr bwMode="auto">
            <a:xfrm>
              <a:off x="4338" y="1962"/>
              <a:ext cx="306" cy="210"/>
            </a:xfrm>
            <a:custGeom>
              <a:avLst/>
              <a:gdLst>
                <a:gd name="T0" fmla="*/ 252 w 306"/>
                <a:gd name="T1" fmla="*/ 204 h 210"/>
                <a:gd name="T2" fmla="*/ 240 w 306"/>
                <a:gd name="T3" fmla="*/ 186 h 210"/>
                <a:gd name="T4" fmla="*/ 42 w 306"/>
                <a:gd name="T5" fmla="*/ 192 h 210"/>
                <a:gd name="T6" fmla="*/ 36 w 306"/>
                <a:gd name="T7" fmla="*/ 150 h 210"/>
                <a:gd name="T8" fmla="*/ 12 w 306"/>
                <a:gd name="T9" fmla="*/ 72 h 210"/>
                <a:gd name="T10" fmla="*/ 0 w 306"/>
                <a:gd name="T11" fmla="*/ 54 h 210"/>
                <a:gd name="T12" fmla="*/ 12 w 306"/>
                <a:gd name="T13" fmla="*/ 30 h 210"/>
                <a:gd name="T14" fmla="*/ 6 w 306"/>
                <a:gd name="T15" fmla="*/ 12 h 210"/>
                <a:gd name="T16" fmla="*/ 12 w 306"/>
                <a:gd name="T17" fmla="*/ 6 h 210"/>
                <a:gd name="T18" fmla="*/ 252 w 306"/>
                <a:gd name="T19" fmla="*/ 0 h 210"/>
                <a:gd name="T20" fmla="*/ 264 w 306"/>
                <a:gd name="T21" fmla="*/ 18 h 210"/>
                <a:gd name="T22" fmla="*/ 258 w 306"/>
                <a:gd name="T23" fmla="*/ 30 h 210"/>
                <a:gd name="T24" fmla="*/ 264 w 306"/>
                <a:gd name="T25" fmla="*/ 48 h 210"/>
                <a:gd name="T26" fmla="*/ 282 w 306"/>
                <a:gd name="T27" fmla="*/ 66 h 210"/>
                <a:gd name="T28" fmla="*/ 306 w 306"/>
                <a:gd name="T29" fmla="*/ 84 h 210"/>
                <a:gd name="T30" fmla="*/ 306 w 306"/>
                <a:gd name="T31" fmla="*/ 108 h 210"/>
                <a:gd name="T32" fmla="*/ 294 w 306"/>
                <a:gd name="T33" fmla="*/ 126 h 210"/>
                <a:gd name="T34" fmla="*/ 270 w 306"/>
                <a:gd name="T35" fmla="*/ 132 h 210"/>
                <a:gd name="T36" fmla="*/ 276 w 306"/>
                <a:gd name="T37" fmla="*/ 162 h 210"/>
                <a:gd name="T38" fmla="*/ 270 w 306"/>
                <a:gd name="T39" fmla="*/ 180 h 210"/>
                <a:gd name="T40" fmla="*/ 252 w 306"/>
                <a:gd name="T41" fmla="*/ 192 h 210"/>
                <a:gd name="T42" fmla="*/ 252 w 306"/>
                <a:gd name="T43" fmla="*/ 204 h 210"/>
                <a:gd name="T44" fmla="*/ 252 w 306"/>
                <a:gd name="T45" fmla="*/ 210 h 21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06"/>
                <a:gd name="T70" fmla="*/ 0 h 210"/>
                <a:gd name="T71" fmla="*/ 306 w 306"/>
                <a:gd name="T72" fmla="*/ 210 h 21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06" h="210">
                  <a:moveTo>
                    <a:pt x="252" y="204"/>
                  </a:moveTo>
                  <a:lnTo>
                    <a:pt x="240" y="186"/>
                  </a:lnTo>
                  <a:lnTo>
                    <a:pt x="42" y="192"/>
                  </a:lnTo>
                  <a:lnTo>
                    <a:pt x="36" y="150"/>
                  </a:lnTo>
                  <a:lnTo>
                    <a:pt x="12" y="72"/>
                  </a:lnTo>
                  <a:lnTo>
                    <a:pt x="0" y="54"/>
                  </a:lnTo>
                  <a:lnTo>
                    <a:pt x="12" y="30"/>
                  </a:lnTo>
                  <a:lnTo>
                    <a:pt x="6" y="12"/>
                  </a:lnTo>
                  <a:lnTo>
                    <a:pt x="12" y="6"/>
                  </a:lnTo>
                  <a:lnTo>
                    <a:pt x="252" y="0"/>
                  </a:lnTo>
                  <a:lnTo>
                    <a:pt x="264" y="18"/>
                  </a:lnTo>
                  <a:lnTo>
                    <a:pt x="258" y="30"/>
                  </a:lnTo>
                  <a:lnTo>
                    <a:pt x="264" y="48"/>
                  </a:lnTo>
                  <a:lnTo>
                    <a:pt x="282" y="66"/>
                  </a:lnTo>
                  <a:lnTo>
                    <a:pt x="306" y="84"/>
                  </a:lnTo>
                  <a:lnTo>
                    <a:pt x="306" y="108"/>
                  </a:lnTo>
                  <a:lnTo>
                    <a:pt x="294" y="126"/>
                  </a:lnTo>
                  <a:lnTo>
                    <a:pt x="270" y="132"/>
                  </a:lnTo>
                  <a:lnTo>
                    <a:pt x="276" y="162"/>
                  </a:lnTo>
                  <a:lnTo>
                    <a:pt x="270" y="180"/>
                  </a:lnTo>
                  <a:lnTo>
                    <a:pt x="252" y="192"/>
                  </a:lnTo>
                  <a:lnTo>
                    <a:pt x="252" y="204"/>
                  </a:lnTo>
                  <a:lnTo>
                    <a:pt x="252" y="21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51" name="Freeform 48"/>
            <p:cNvSpPr>
              <a:spLocks/>
            </p:cNvSpPr>
            <p:nvPr/>
          </p:nvSpPr>
          <p:spPr bwMode="auto">
            <a:xfrm>
              <a:off x="4062" y="2184"/>
              <a:ext cx="378" cy="198"/>
            </a:xfrm>
            <a:custGeom>
              <a:avLst/>
              <a:gdLst>
                <a:gd name="T0" fmla="*/ 342 w 378"/>
                <a:gd name="T1" fmla="*/ 6 h 198"/>
                <a:gd name="T2" fmla="*/ 360 w 378"/>
                <a:gd name="T3" fmla="*/ 18 h 198"/>
                <a:gd name="T4" fmla="*/ 348 w 378"/>
                <a:gd name="T5" fmla="*/ 36 h 198"/>
                <a:gd name="T6" fmla="*/ 378 w 378"/>
                <a:gd name="T7" fmla="*/ 60 h 198"/>
                <a:gd name="T8" fmla="*/ 378 w 378"/>
                <a:gd name="T9" fmla="*/ 198 h 198"/>
                <a:gd name="T10" fmla="*/ 0 w 378"/>
                <a:gd name="T11" fmla="*/ 192 h 198"/>
                <a:gd name="T12" fmla="*/ 12 w 378"/>
                <a:gd name="T13" fmla="*/ 0 h 198"/>
                <a:gd name="T14" fmla="*/ 336 w 378"/>
                <a:gd name="T15" fmla="*/ 6 h 198"/>
                <a:gd name="T16" fmla="*/ 342 w 378"/>
                <a:gd name="T17" fmla="*/ 6 h 19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8"/>
                <a:gd name="T28" fmla="*/ 0 h 198"/>
                <a:gd name="T29" fmla="*/ 378 w 378"/>
                <a:gd name="T30" fmla="*/ 198 h 19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8" h="198">
                  <a:moveTo>
                    <a:pt x="342" y="6"/>
                  </a:moveTo>
                  <a:lnTo>
                    <a:pt x="360" y="18"/>
                  </a:lnTo>
                  <a:lnTo>
                    <a:pt x="348" y="36"/>
                  </a:lnTo>
                  <a:lnTo>
                    <a:pt x="378" y="60"/>
                  </a:lnTo>
                  <a:lnTo>
                    <a:pt x="378" y="198"/>
                  </a:lnTo>
                  <a:lnTo>
                    <a:pt x="0" y="192"/>
                  </a:lnTo>
                  <a:lnTo>
                    <a:pt x="12" y="0"/>
                  </a:lnTo>
                  <a:lnTo>
                    <a:pt x="336" y="6"/>
                  </a:lnTo>
                  <a:lnTo>
                    <a:pt x="342" y="6"/>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52" name="Freeform 49"/>
            <p:cNvSpPr>
              <a:spLocks/>
            </p:cNvSpPr>
            <p:nvPr/>
          </p:nvSpPr>
          <p:spPr bwMode="auto">
            <a:xfrm>
              <a:off x="4062" y="2184"/>
              <a:ext cx="378" cy="198"/>
            </a:xfrm>
            <a:custGeom>
              <a:avLst/>
              <a:gdLst>
                <a:gd name="T0" fmla="*/ 342 w 378"/>
                <a:gd name="T1" fmla="*/ 6 h 198"/>
                <a:gd name="T2" fmla="*/ 360 w 378"/>
                <a:gd name="T3" fmla="*/ 18 h 198"/>
                <a:gd name="T4" fmla="*/ 348 w 378"/>
                <a:gd name="T5" fmla="*/ 36 h 198"/>
                <a:gd name="T6" fmla="*/ 378 w 378"/>
                <a:gd name="T7" fmla="*/ 60 h 198"/>
                <a:gd name="T8" fmla="*/ 378 w 378"/>
                <a:gd name="T9" fmla="*/ 198 h 198"/>
                <a:gd name="T10" fmla="*/ 0 w 378"/>
                <a:gd name="T11" fmla="*/ 192 h 198"/>
                <a:gd name="T12" fmla="*/ 12 w 378"/>
                <a:gd name="T13" fmla="*/ 0 h 198"/>
                <a:gd name="T14" fmla="*/ 336 w 378"/>
                <a:gd name="T15" fmla="*/ 6 h 198"/>
                <a:gd name="T16" fmla="*/ 342 w 378"/>
                <a:gd name="T17" fmla="*/ 6 h 198"/>
                <a:gd name="T18" fmla="*/ 342 w 378"/>
                <a:gd name="T19" fmla="*/ 12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8"/>
                <a:gd name="T31" fmla="*/ 0 h 198"/>
                <a:gd name="T32" fmla="*/ 378 w 378"/>
                <a:gd name="T33" fmla="*/ 198 h 1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8" h="198">
                  <a:moveTo>
                    <a:pt x="342" y="6"/>
                  </a:moveTo>
                  <a:lnTo>
                    <a:pt x="360" y="18"/>
                  </a:lnTo>
                  <a:lnTo>
                    <a:pt x="348" y="36"/>
                  </a:lnTo>
                  <a:lnTo>
                    <a:pt x="378" y="60"/>
                  </a:lnTo>
                  <a:lnTo>
                    <a:pt x="378" y="198"/>
                  </a:lnTo>
                  <a:lnTo>
                    <a:pt x="0" y="192"/>
                  </a:lnTo>
                  <a:lnTo>
                    <a:pt x="12" y="0"/>
                  </a:lnTo>
                  <a:lnTo>
                    <a:pt x="336" y="6"/>
                  </a:lnTo>
                  <a:lnTo>
                    <a:pt x="342" y="6"/>
                  </a:lnTo>
                  <a:lnTo>
                    <a:pt x="342"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53" name="Freeform 50"/>
            <p:cNvSpPr>
              <a:spLocks/>
            </p:cNvSpPr>
            <p:nvPr/>
          </p:nvSpPr>
          <p:spPr bwMode="auto">
            <a:xfrm>
              <a:off x="4704" y="2214"/>
              <a:ext cx="372" cy="192"/>
            </a:xfrm>
            <a:custGeom>
              <a:avLst/>
              <a:gdLst>
                <a:gd name="T0" fmla="*/ 294 w 372"/>
                <a:gd name="T1" fmla="*/ 156 h 192"/>
                <a:gd name="T2" fmla="*/ 72 w 372"/>
                <a:gd name="T3" fmla="*/ 174 h 192"/>
                <a:gd name="T4" fmla="*/ 72 w 372"/>
                <a:gd name="T5" fmla="*/ 186 h 192"/>
                <a:gd name="T6" fmla="*/ 0 w 372"/>
                <a:gd name="T7" fmla="*/ 192 h 192"/>
                <a:gd name="T8" fmla="*/ 6 w 372"/>
                <a:gd name="T9" fmla="*/ 186 h 192"/>
                <a:gd name="T10" fmla="*/ 12 w 372"/>
                <a:gd name="T11" fmla="*/ 186 h 192"/>
                <a:gd name="T12" fmla="*/ 12 w 372"/>
                <a:gd name="T13" fmla="*/ 156 h 192"/>
                <a:gd name="T14" fmla="*/ 18 w 372"/>
                <a:gd name="T15" fmla="*/ 144 h 192"/>
                <a:gd name="T16" fmla="*/ 48 w 372"/>
                <a:gd name="T17" fmla="*/ 150 h 192"/>
                <a:gd name="T18" fmla="*/ 42 w 372"/>
                <a:gd name="T19" fmla="*/ 132 h 192"/>
                <a:gd name="T20" fmla="*/ 66 w 372"/>
                <a:gd name="T21" fmla="*/ 126 h 192"/>
                <a:gd name="T22" fmla="*/ 60 w 372"/>
                <a:gd name="T23" fmla="*/ 114 h 192"/>
                <a:gd name="T24" fmla="*/ 66 w 372"/>
                <a:gd name="T25" fmla="*/ 102 h 192"/>
                <a:gd name="T26" fmla="*/ 72 w 372"/>
                <a:gd name="T27" fmla="*/ 96 h 192"/>
                <a:gd name="T28" fmla="*/ 84 w 372"/>
                <a:gd name="T29" fmla="*/ 102 h 192"/>
                <a:gd name="T30" fmla="*/ 84 w 372"/>
                <a:gd name="T31" fmla="*/ 90 h 192"/>
                <a:gd name="T32" fmla="*/ 114 w 372"/>
                <a:gd name="T33" fmla="*/ 102 h 192"/>
                <a:gd name="T34" fmla="*/ 126 w 372"/>
                <a:gd name="T35" fmla="*/ 84 h 192"/>
                <a:gd name="T36" fmla="*/ 132 w 372"/>
                <a:gd name="T37" fmla="*/ 96 h 192"/>
                <a:gd name="T38" fmla="*/ 150 w 372"/>
                <a:gd name="T39" fmla="*/ 72 h 192"/>
                <a:gd name="T40" fmla="*/ 156 w 372"/>
                <a:gd name="T41" fmla="*/ 78 h 192"/>
                <a:gd name="T42" fmla="*/ 168 w 372"/>
                <a:gd name="T43" fmla="*/ 84 h 192"/>
                <a:gd name="T44" fmla="*/ 192 w 372"/>
                <a:gd name="T45" fmla="*/ 42 h 192"/>
                <a:gd name="T46" fmla="*/ 186 w 372"/>
                <a:gd name="T47" fmla="*/ 36 h 192"/>
                <a:gd name="T48" fmla="*/ 216 w 372"/>
                <a:gd name="T49" fmla="*/ 24 h 192"/>
                <a:gd name="T50" fmla="*/ 216 w 372"/>
                <a:gd name="T51" fmla="*/ 6 h 192"/>
                <a:gd name="T52" fmla="*/ 234 w 372"/>
                <a:gd name="T53" fmla="*/ 0 h 192"/>
                <a:gd name="T54" fmla="*/ 246 w 372"/>
                <a:gd name="T55" fmla="*/ 18 h 192"/>
                <a:gd name="T56" fmla="*/ 276 w 372"/>
                <a:gd name="T57" fmla="*/ 30 h 192"/>
                <a:gd name="T58" fmla="*/ 312 w 372"/>
                <a:gd name="T59" fmla="*/ 18 h 192"/>
                <a:gd name="T60" fmla="*/ 330 w 372"/>
                <a:gd name="T61" fmla="*/ 36 h 192"/>
                <a:gd name="T62" fmla="*/ 342 w 372"/>
                <a:gd name="T63" fmla="*/ 66 h 192"/>
                <a:gd name="T64" fmla="*/ 372 w 372"/>
                <a:gd name="T65" fmla="*/ 84 h 192"/>
                <a:gd name="T66" fmla="*/ 318 w 372"/>
                <a:gd name="T67" fmla="*/ 144 h 192"/>
                <a:gd name="T68" fmla="*/ 294 w 372"/>
                <a:gd name="T69" fmla="*/ 156 h 19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72"/>
                <a:gd name="T106" fmla="*/ 0 h 192"/>
                <a:gd name="T107" fmla="*/ 372 w 372"/>
                <a:gd name="T108" fmla="*/ 192 h 19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72" h="192">
                  <a:moveTo>
                    <a:pt x="294" y="156"/>
                  </a:moveTo>
                  <a:lnTo>
                    <a:pt x="72" y="174"/>
                  </a:lnTo>
                  <a:lnTo>
                    <a:pt x="72" y="186"/>
                  </a:lnTo>
                  <a:lnTo>
                    <a:pt x="0" y="192"/>
                  </a:lnTo>
                  <a:lnTo>
                    <a:pt x="6" y="186"/>
                  </a:lnTo>
                  <a:lnTo>
                    <a:pt x="12" y="186"/>
                  </a:lnTo>
                  <a:lnTo>
                    <a:pt x="12" y="156"/>
                  </a:lnTo>
                  <a:lnTo>
                    <a:pt x="18" y="144"/>
                  </a:lnTo>
                  <a:lnTo>
                    <a:pt x="48" y="150"/>
                  </a:lnTo>
                  <a:lnTo>
                    <a:pt x="42" y="132"/>
                  </a:lnTo>
                  <a:lnTo>
                    <a:pt x="66" y="126"/>
                  </a:lnTo>
                  <a:lnTo>
                    <a:pt x="60" y="114"/>
                  </a:lnTo>
                  <a:lnTo>
                    <a:pt x="66" y="102"/>
                  </a:lnTo>
                  <a:lnTo>
                    <a:pt x="72" y="96"/>
                  </a:lnTo>
                  <a:lnTo>
                    <a:pt x="84" y="102"/>
                  </a:lnTo>
                  <a:lnTo>
                    <a:pt x="84" y="90"/>
                  </a:lnTo>
                  <a:lnTo>
                    <a:pt x="114" y="102"/>
                  </a:lnTo>
                  <a:lnTo>
                    <a:pt x="126" y="84"/>
                  </a:lnTo>
                  <a:lnTo>
                    <a:pt x="132" y="96"/>
                  </a:lnTo>
                  <a:lnTo>
                    <a:pt x="150" y="72"/>
                  </a:lnTo>
                  <a:lnTo>
                    <a:pt x="156" y="78"/>
                  </a:lnTo>
                  <a:lnTo>
                    <a:pt x="168" y="84"/>
                  </a:lnTo>
                  <a:lnTo>
                    <a:pt x="192" y="42"/>
                  </a:lnTo>
                  <a:lnTo>
                    <a:pt x="186" y="36"/>
                  </a:lnTo>
                  <a:lnTo>
                    <a:pt x="216" y="24"/>
                  </a:lnTo>
                  <a:lnTo>
                    <a:pt x="216" y="6"/>
                  </a:lnTo>
                  <a:lnTo>
                    <a:pt x="234" y="0"/>
                  </a:lnTo>
                  <a:lnTo>
                    <a:pt x="246" y="18"/>
                  </a:lnTo>
                  <a:lnTo>
                    <a:pt x="276" y="30"/>
                  </a:lnTo>
                  <a:lnTo>
                    <a:pt x="312" y="18"/>
                  </a:lnTo>
                  <a:lnTo>
                    <a:pt x="330" y="36"/>
                  </a:lnTo>
                  <a:lnTo>
                    <a:pt x="342" y="66"/>
                  </a:lnTo>
                  <a:lnTo>
                    <a:pt x="372" y="84"/>
                  </a:lnTo>
                  <a:lnTo>
                    <a:pt x="318" y="144"/>
                  </a:lnTo>
                  <a:lnTo>
                    <a:pt x="294" y="156"/>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54" name="Freeform 51"/>
            <p:cNvSpPr>
              <a:spLocks/>
            </p:cNvSpPr>
            <p:nvPr/>
          </p:nvSpPr>
          <p:spPr bwMode="auto">
            <a:xfrm>
              <a:off x="4704" y="2214"/>
              <a:ext cx="372" cy="192"/>
            </a:xfrm>
            <a:custGeom>
              <a:avLst/>
              <a:gdLst>
                <a:gd name="T0" fmla="*/ 294 w 372"/>
                <a:gd name="T1" fmla="*/ 156 h 192"/>
                <a:gd name="T2" fmla="*/ 72 w 372"/>
                <a:gd name="T3" fmla="*/ 174 h 192"/>
                <a:gd name="T4" fmla="*/ 72 w 372"/>
                <a:gd name="T5" fmla="*/ 186 h 192"/>
                <a:gd name="T6" fmla="*/ 0 w 372"/>
                <a:gd name="T7" fmla="*/ 192 h 192"/>
                <a:gd name="T8" fmla="*/ 6 w 372"/>
                <a:gd name="T9" fmla="*/ 186 h 192"/>
                <a:gd name="T10" fmla="*/ 12 w 372"/>
                <a:gd name="T11" fmla="*/ 186 h 192"/>
                <a:gd name="T12" fmla="*/ 12 w 372"/>
                <a:gd name="T13" fmla="*/ 156 h 192"/>
                <a:gd name="T14" fmla="*/ 18 w 372"/>
                <a:gd name="T15" fmla="*/ 144 h 192"/>
                <a:gd name="T16" fmla="*/ 48 w 372"/>
                <a:gd name="T17" fmla="*/ 150 h 192"/>
                <a:gd name="T18" fmla="*/ 42 w 372"/>
                <a:gd name="T19" fmla="*/ 132 h 192"/>
                <a:gd name="T20" fmla="*/ 66 w 372"/>
                <a:gd name="T21" fmla="*/ 126 h 192"/>
                <a:gd name="T22" fmla="*/ 60 w 372"/>
                <a:gd name="T23" fmla="*/ 114 h 192"/>
                <a:gd name="T24" fmla="*/ 66 w 372"/>
                <a:gd name="T25" fmla="*/ 102 h 192"/>
                <a:gd name="T26" fmla="*/ 72 w 372"/>
                <a:gd name="T27" fmla="*/ 96 h 192"/>
                <a:gd name="T28" fmla="*/ 84 w 372"/>
                <a:gd name="T29" fmla="*/ 102 h 192"/>
                <a:gd name="T30" fmla="*/ 84 w 372"/>
                <a:gd name="T31" fmla="*/ 90 h 192"/>
                <a:gd name="T32" fmla="*/ 114 w 372"/>
                <a:gd name="T33" fmla="*/ 102 h 192"/>
                <a:gd name="T34" fmla="*/ 126 w 372"/>
                <a:gd name="T35" fmla="*/ 84 h 192"/>
                <a:gd name="T36" fmla="*/ 132 w 372"/>
                <a:gd name="T37" fmla="*/ 96 h 192"/>
                <a:gd name="T38" fmla="*/ 150 w 372"/>
                <a:gd name="T39" fmla="*/ 72 h 192"/>
                <a:gd name="T40" fmla="*/ 156 w 372"/>
                <a:gd name="T41" fmla="*/ 78 h 192"/>
                <a:gd name="T42" fmla="*/ 168 w 372"/>
                <a:gd name="T43" fmla="*/ 84 h 192"/>
                <a:gd name="T44" fmla="*/ 192 w 372"/>
                <a:gd name="T45" fmla="*/ 42 h 192"/>
                <a:gd name="T46" fmla="*/ 186 w 372"/>
                <a:gd name="T47" fmla="*/ 36 h 192"/>
                <a:gd name="T48" fmla="*/ 216 w 372"/>
                <a:gd name="T49" fmla="*/ 24 h 192"/>
                <a:gd name="T50" fmla="*/ 216 w 372"/>
                <a:gd name="T51" fmla="*/ 6 h 192"/>
                <a:gd name="T52" fmla="*/ 234 w 372"/>
                <a:gd name="T53" fmla="*/ 0 h 192"/>
                <a:gd name="T54" fmla="*/ 246 w 372"/>
                <a:gd name="T55" fmla="*/ 18 h 192"/>
                <a:gd name="T56" fmla="*/ 276 w 372"/>
                <a:gd name="T57" fmla="*/ 30 h 192"/>
                <a:gd name="T58" fmla="*/ 312 w 372"/>
                <a:gd name="T59" fmla="*/ 18 h 192"/>
                <a:gd name="T60" fmla="*/ 330 w 372"/>
                <a:gd name="T61" fmla="*/ 36 h 192"/>
                <a:gd name="T62" fmla="*/ 342 w 372"/>
                <a:gd name="T63" fmla="*/ 66 h 192"/>
                <a:gd name="T64" fmla="*/ 372 w 372"/>
                <a:gd name="T65" fmla="*/ 84 h 192"/>
                <a:gd name="T66" fmla="*/ 318 w 372"/>
                <a:gd name="T67" fmla="*/ 144 h 192"/>
                <a:gd name="T68" fmla="*/ 294 w 372"/>
                <a:gd name="T69" fmla="*/ 156 h 192"/>
                <a:gd name="T70" fmla="*/ 294 w 372"/>
                <a:gd name="T71" fmla="*/ 162 h 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72"/>
                <a:gd name="T109" fmla="*/ 0 h 192"/>
                <a:gd name="T110" fmla="*/ 372 w 372"/>
                <a:gd name="T111" fmla="*/ 192 h 19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72" h="192">
                  <a:moveTo>
                    <a:pt x="294" y="156"/>
                  </a:moveTo>
                  <a:lnTo>
                    <a:pt x="72" y="174"/>
                  </a:lnTo>
                  <a:lnTo>
                    <a:pt x="72" y="186"/>
                  </a:lnTo>
                  <a:lnTo>
                    <a:pt x="0" y="192"/>
                  </a:lnTo>
                  <a:lnTo>
                    <a:pt x="6" y="186"/>
                  </a:lnTo>
                  <a:lnTo>
                    <a:pt x="12" y="186"/>
                  </a:lnTo>
                  <a:lnTo>
                    <a:pt x="12" y="156"/>
                  </a:lnTo>
                  <a:lnTo>
                    <a:pt x="18" y="144"/>
                  </a:lnTo>
                  <a:lnTo>
                    <a:pt x="48" y="150"/>
                  </a:lnTo>
                  <a:lnTo>
                    <a:pt x="42" y="132"/>
                  </a:lnTo>
                  <a:lnTo>
                    <a:pt x="66" y="126"/>
                  </a:lnTo>
                  <a:lnTo>
                    <a:pt x="60" y="114"/>
                  </a:lnTo>
                  <a:lnTo>
                    <a:pt x="66" y="102"/>
                  </a:lnTo>
                  <a:lnTo>
                    <a:pt x="72" y="96"/>
                  </a:lnTo>
                  <a:lnTo>
                    <a:pt x="84" y="102"/>
                  </a:lnTo>
                  <a:lnTo>
                    <a:pt x="84" y="90"/>
                  </a:lnTo>
                  <a:lnTo>
                    <a:pt x="114" y="102"/>
                  </a:lnTo>
                  <a:lnTo>
                    <a:pt x="126" y="84"/>
                  </a:lnTo>
                  <a:lnTo>
                    <a:pt x="132" y="96"/>
                  </a:lnTo>
                  <a:lnTo>
                    <a:pt x="150" y="72"/>
                  </a:lnTo>
                  <a:lnTo>
                    <a:pt x="156" y="78"/>
                  </a:lnTo>
                  <a:lnTo>
                    <a:pt x="168" y="84"/>
                  </a:lnTo>
                  <a:lnTo>
                    <a:pt x="192" y="42"/>
                  </a:lnTo>
                  <a:lnTo>
                    <a:pt x="186" y="36"/>
                  </a:lnTo>
                  <a:lnTo>
                    <a:pt x="216" y="24"/>
                  </a:lnTo>
                  <a:lnTo>
                    <a:pt x="216" y="6"/>
                  </a:lnTo>
                  <a:lnTo>
                    <a:pt x="234" y="0"/>
                  </a:lnTo>
                  <a:lnTo>
                    <a:pt x="246" y="18"/>
                  </a:lnTo>
                  <a:lnTo>
                    <a:pt x="276" y="30"/>
                  </a:lnTo>
                  <a:lnTo>
                    <a:pt x="312" y="18"/>
                  </a:lnTo>
                  <a:lnTo>
                    <a:pt x="330" y="36"/>
                  </a:lnTo>
                  <a:lnTo>
                    <a:pt x="342" y="66"/>
                  </a:lnTo>
                  <a:lnTo>
                    <a:pt x="372" y="84"/>
                  </a:lnTo>
                  <a:lnTo>
                    <a:pt x="318" y="144"/>
                  </a:lnTo>
                  <a:lnTo>
                    <a:pt x="294" y="156"/>
                  </a:lnTo>
                  <a:lnTo>
                    <a:pt x="294" y="16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55" name="Freeform 52"/>
            <p:cNvSpPr>
              <a:spLocks/>
            </p:cNvSpPr>
            <p:nvPr/>
          </p:nvSpPr>
          <p:spPr bwMode="auto">
            <a:xfrm>
              <a:off x="4470" y="2640"/>
              <a:ext cx="288" cy="246"/>
            </a:xfrm>
            <a:custGeom>
              <a:avLst/>
              <a:gdLst>
                <a:gd name="T0" fmla="*/ 258 w 288"/>
                <a:gd name="T1" fmla="*/ 174 h 246"/>
                <a:gd name="T2" fmla="*/ 216 w 288"/>
                <a:gd name="T3" fmla="*/ 162 h 246"/>
                <a:gd name="T4" fmla="*/ 204 w 288"/>
                <a:gd name="T5" fmla="*/ 174 h 246"/>
                <a:gd name="T6" fmla="*/ 228 w 288"/>
                <a:gd name="T7" fmla="*/ 180 h 246"/>
                <a:gd name="T8" fmla="*/ 246 w 288"/>
                <a:gd name="T9" fmla="*/ 174 h 246"/>
                <a:gd name="T10" fmla="*/ 240 w 288"/>
                <a:gd name="T11" fmla="*/ 186 h 246"/>
                <a:gd name="T12" fmla="*/ 252 w 288"/>
                <a:gd name="T13" fmla="*/ 192 h 246"/>
                <a:gd name="T14" fmla="*/ 258 w 288"/>
                <a:gd name="T15" fmla="*/ 180 h 246"/>
                <a:gd name="T16" fmla="*/ 276 w 288"/>
                <a:gd name="T17" fmla="*/ 174 h 246"/>
                <a:gd name="T18" fmla="*/ 276 w 288"/>
                <a:gd name="T19" fmla="*/ 186 h 246"/>
                <a:gd name="T20" fmla="*/ 252 w 288"/>
                <a:gd name="T21" fmla="*/ 210 h 246"/>
                <a:gd name="T22" fmla="*/ 258 w 288"/>
                <a:gd name="T23" fmla="*/ 222 h 246"/>
                <a:gd name="T24" fmla="*/ 288 w 288"/>
                <a:gd name="T25" fmla="*/ 234 h 246"/>
                <a:gd name="T26" fmla="*/ 282 w 288"/>
                <a:gd name="T27" fmla="*/ 246 h 246"/>
                <a:gd name="T28" fmla="*/ 276 w 288"/>
                <a:gd name="T29" fmla="*/ 240 h 246"/>
                <a:gd name="T30" fmla="*/ 270 w 288"/>
                <a:gd name="T31" fmla="*/ 246 h 246"/>
                <a:gd name="T32" fmla="*/ 264 w 288"/>
                <a:gd name="T33" fmla="*/ 228 h 246"/>
                <a:gd name="T34" fmla="*/ 228 w 288"/>
                <a:gd name="T35" fmla="*/ 216 h 246"/>
                <a:gd name="T36" fmla="*/ 234 w 288"/>
                <a:gd name="T37" fmla="*/ 234 h 246"/>
                <a:gd name="T38" fmla="*/ 222 w 288"/>
                <a:gd name="T39" fmla="*/ 240 h 246"/>
                <a:gd name="T40" fmla="*/ 216 w 288"/>
                <a:gd name="T41" fmla="*/ 228 h 246"/>
                <a:gd name="T42" fmla="*/ 210 w 288"/>
                <a:gd name="T43" fmla="*/ 234 h 246"/>
                <a:gd name="T44" fmla="*/ 204 w 288"/>
                <a:gd name="T45" fmla="*/ 228 h 246"/>
                <a:gd name="T46" fmla="*/ 198 w 288"/>
                <a:gd name="T47" fmla="*/ 240 h 246"/>
                <a:gd name="T48" fmla="*/ 186 w 288"/>
                <a:gd name="T49" fmla="*/ 246 h 246"/>
                <a:gd name="T50" fmla="*/ 174 w 288"/>
                <a:gd name="T51" fmla="*/ 240 h 246"/>
                <a:gd name="T52" fmla="*/ 162 w 288"/>
                <a:gd name="T53" fmla="*/ 222 h 246"/>
                <a:gd name="T54" fmla="*/ 144 w 288"/>
                <a:gd name="T55" fmla="*/ 216 h 246"/>
                <a:gd name="T56" fmla="*/ 144 w 288"/>
                <a:gd name="T57" fmla="*/ 204 h 246"/>
                <a:gd name="T58" fmla="*/ 126 w 288"/>
                <a:gd name="T59" fmla="*/ 204 h 246"/>
                <a:gd name="T60" fmla="*/ 126 w 288"/>
                <a:gd name="T61" fmla="*/ 198 h 246"/>
                <a:gd name="T62" fmla="*/ 108 w 288"/>
                <a:gd name="T63" fmla="*/ 204 h 246"/>
                <a:gd name="T64" fmla="*/ 120 w 288"/>
                <a:gd name="T65" fmla="*/ 216 h 246"/>
                <a:gd name="T66" fmla="*/ 102 w 288"/>
                <a:gd name="T67" fmla="*/ 222 h 246"/>
                <a:gd name="T68" fmla="*/ 54 w 288"/>
                <a:gd name="T69" fmla="*/ 204 h 246"/>
                <a:gd name="T70" fmla="*/ 18 w 288"/>
                <a:gd name="T71" fmla="*/ 210 h 246"/>
                <a:gd name="T72" fmla="*/ 12 w 288"/>
                <a:gd name="T73" fmla="*/ 204 h 246"/>
                <a:gd name="T74" fmla="*/ 24 w 288"/>
                <a:gd name="T75" fmla="*/ 192 h 246"/>
                <a:gd name="T76" fmla="*/ 24 w 288"/>
                <a:gd name="T77" fmla="*/ 156 h 246"/>
                <a:gd name="T78" fmla="*/ 36 w 288"/>
                <a:gd name="T79" fmla="*/ 126 h 246"/>
                <a:gd name="T80" fmla="*/ 6 w 288"/>
                <a:gd name="T81" fmla="*/ 66 h 246"/>
                <a:gd name="T82" fmla="*/ 0 w 288"/>
                <a:gd name="T83" fmla="*/ 0 h 246"/>
                <a:gd name="T84" fmla="*/ 162 w 288"/>
                <a:gd name="T85" fmla="*/ 0 h 246"/>
                <a:gd name="T86" fmla="*/ 162 w 288"/>
                <a:gd name="T87" fmla="*/ 24 h 246"/>
                <a:gd name="T88" fmla="*/ 168 w 288"/>
                <a:gd name="T89" fmla="*/ 18 h 246"/>
                <a:gd name="T90" fmla="*/ 162 w 288"/>
                <a:gd name="T91" fmla="*/ 30 h 246"/>
                <a:gd name="T92" fmla="*/ 174 w 288"/>
                <a:gd name="T93" fmla="*/ 36 h 246"/>
                <a:gd name="T94" fmla="*/ 162 w 288"/>
                <a:gd name="T95" fmla="*/ 48 h 246"/>
                <a:gd name="T96" fmla="*/ 168 w 288"/>
                <a:gd name="T97" fmla="*/ 48 h 246"/>
                <a:gd name="T98" fmla="*/ 144 w 288"/>
                <a:gd name="T99" fmla="*/ 84 h 246"/>
                <a:gd name="T100" fmla="*/ 138 w 288"/>
                <a:gd name="T101" fmla="*/ 126 h 246"/>
                <a:gd name="T102" fmla="*/ 240 w 288"/>
                <a:gd name="T103" fmla="*/ 120 h 246"/>
                <a:gd name="T104" fmla="*/ 240 w 288"/>
                <a:gd name="T105" fmla="*/ 144 h 246"/>
                <a:gd name="T106" fmla="*/ 252 w 288"/>
                <a:gd name="T107" fmla="*/ 168 h 246"/>
                <a:gd name="T108" fmla="*/ 258 w 288"/>
                <a:gd name="T109" fmla="*/ 174 h 24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88"/>
                <a:gd name="T166" fmla="*/ 0 h 246"/>
                <a:gd name="T167" fmla="*/ 288 w 288"/>
                <a:gd name="T168" fmla="*/ 246 h 24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88" h="246">
                  <a:moveTo>
                    <a:pt x="258" y="174"/>
                  </a:moveTo>
                  <a:lnTo>
                    <a:pt x="216" y="162"/>
                  </a:lnTo>
                  <a:lnTo>
                    <a:pt x="204" y="174"/>
                  </a:lnTo>
                  <a:lnTo>
                    <a:pt x="228" y="180"/>
                  </a:lnTo>
                  <a:lnTo>
                    <a:pt x="246" y="174"/>
                  </a:lnTo>
                  <a:lnTo>
                    <a:pt x="240" y="186"/>
                  </a:lnTo>
                  <a:lnTo>
                    <a:pt x="252" y="192"/>
                  </a:lnTo>
                  <a:lnTo>
                    <a:pt x="258" y="180"/>
                  </a:lnTo>
                  <a:lnTo>
                    <a:pt x="276" y="174"/>
                  </a:lnTo>
                  <a:lnTo>
                    <a:pt x="276" y="186"/>
                  </a:lnTo>
                  <a:lnTo>
                    <a:pt x="252" y="210"/>
                  </a:lnTo>
                  <a:lnTo>
                    <a:pt x="258" y="222"/>
                  </a:lnTo>
                  <a:lnTo>
                    <a:pt x="288" y="234"/>
                  </a:lnTo>
                  <a:lnTo>
                    <a:pt x="282" y="246"/>
                  </a:lnTo>
                  <a:lnTo>
                    <a:pt x="276" y="240"/>
                  </a:lnTo>
                  <a:lnTo>
                    <a:pt x="270" y="246"/>
                  </a:lnTo>
                  <a:lnTo>
                    <a:pt x="264" y="228"/>
                  </a:lnTo>
                  <a:lnTo>
                    <a:pt x="228" y="216"/>
                  </a:lnTo>
                  <a:lnTo>
                    <a:pt x="234" y="234"/>
                  </a:lnTo>
                  <a:lnTo>
                    <a:pt x="222" y="240"/>
                  </a:lnTo>
                  <a:lnTo>
                    <a:pt x="216" y="228"/>
                  </a:lnTo>
                  <a:lnTo>
                    <a:pt x="210" y="234"/>
                  </a:lnTo>
                  <a:lnTo>
                    <a:pt x="204" y="228"/>
                  </a:lnTo>
                  <a:lnTo>
                    <a:pt x="198" y="240"/>
                  </a:lnTo>
                  <a:lnTo>
                    <a:pt x="186" y="246"/>
                  </a:lnTo>
                  <a:lnTo>
                    <a:pt x="174" y="240"/>
                  </a:lnTo>
                  <a:lnTo>
                    <a:pt x="162" y="222"/>
                  </a:lnTo>
                  <a:lnTo>
                    <a:pt x="144" y="216"/>
                  </a:lnTo>
                  <a:lnTo>
                    <a:pt x="144" y="204"/>
                  </a:lnTo>
                  <a:lnTo>
                    <a:pt x="126" y="204"/>
                  </a:lnTo>
                  <a:lnTo>
                    <a:pt x="126" y="198"/>
                  </a:lnTo>
                  <a:lnTo>
                    <a:pt x="108" y="204"/>
                  </a:lnTo>
                  <a:lnTo>
                    <a:pt x="120" y="216"/>
                  </a:lnTo>
                  <a:lnTo>
                    <a:pt x="102" y="222"/>
                  </a:lnTo>
                  <a:lnTo>
                    <a:pt x="54" y="204"/>
                  </a:lnTo>
                  <a:lnTo>
                    <a:pt x="18" y="210"/>
                  </a:lnTo>
                  <a:lnTo>
                    <a:pt x="12" y="204"/>
                  </a:lnTo>
                  <a:lnTo>
                    <a:pt x="24" y="192"/>
                  </a:lnTo>
                  <a:lnTo>
                    <a:pt x="24" y="156"/>
                  </a:lnTo>
                  <a:lnTo>
                    <a:pt x="36" y="126"/>
                  </a:lnTo>
                  <a:lnTo>
                    <a:pt x="6" y="66"/>
                  </a:lnTo>
                  <a:lnTo>
                    <a:pt x="0" y="0"/>
                  </a:lnTo>
                  <a:lnTo>
                    <a:pt x="162" y="0"/>
                  </a:lnTo>
                  <a:lnTo>
                    <a:pt x="162" y="24"/>
                  </a:lnTo>
                  <a:lnTo>
                    <a:pt x="168" y="18"/>
                  </a:lnTo>
                  <a:lnTo>
                    <a:pt x="162" y="30"/>
                  </a:lnTo>
                  <a:lnTo>
                    <a:pt x="174" y="36"/>
                  </a:lnTo>
                  <a:lnTo>
                    <a:pt x="162" y="48"/>
                  </a:lnTo>
                  <a:lnTo>
                    <a:pt x="168" y="48"/>
                  </a:lnTo>
                  <a:lnTo>
                    <a:pt x="144" y="84"/>
                  </a:lnTo>
                  <a:lnTo>
                    <a:pt x="138" y="126"/>
                  </a:lnTo>
                  <a:lnTo>
                    <a:pt x="240" y="120"/>
                  </a:lnTo>
                  <a:lnTo>
                    <a:pt x="240" y="144"/>
                  </a:lnTo>
                  <a:lnTo>
                    <a:pt x="252" y="168"/>
                  </a:lnTo>
                  <a:lnTo>
                    <a:pt x="258" y="174"/>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56" name="Freeform 53"/>
            <p:cNvSpPr>
              <a:spLocks/>
            </p:cNvSpPr>
            <p:nvPr/>
          </p:nvSpPr>
          <p:spPr bwMode="auto">
            <a:xfrm>
              <a:off x="4470" y="2640"/>
              <a:ext cx="288" cy="246"/>
            </a:xfrm>
            <a:custGeom>
              <a:avLst/>
              <a:gdLst>
                <a:gd name="T0" fmla="*/ 258 w 288"/>
                <a:gd name="T1" fmla="*/ 174 h 246"/>
                <a:gd name="T2" fmla="*/ 216 w 288"/>
                <a:gd name="T3" fmla="*/ 162 h 246"/>
                <a:gd name="T4" fmla="*/ 204 w 288"/>
                <a:gd name="T5" fmla="*/ 174 h 246"/>
                <a:gd name="T6" fmla="*/ 228 w 288"/>
                <a:gd name="T7" fmla="*/ 180 h 246"/>
                <a:gd name="T8" fmla="*/ 246 w 288"/>
                <a:gd name="T9" fmla="*/ 174 h 246"/>
                <a:gd name="T10" fmla="*/ 240 w 288"/>
                <a:gd name="T11" fmla="*/ 186 h 246"/>
                <a:gd name="T12" fmla="*/ 252 w 288"/>
                <a:gd name="T13" fmla="*/ 192 h 246"/>
                <a:gd name="T14" fmla="*/ 258 w 288"/>
                <a:gd name="T15" fmla="*/ 180 h 246"/>
                <a:gd name="T16" fmla="*/ 276 w 288"/>
                <a:gd name="T17" fmla="*/ 174 h 246"/>
                <a:gd name="T18" fmla="*/ 276 w 288"/>
                <a:gd name="T19" fmla="*/ 186 h 246"/>
                <a:gd name="T20" fmla="*/ 252 w 288"/>
                <a:gd name="T21" fmla="*/ 210 h 246"/>
                <a:gd name="T22" fmla="*/ 258 w 288"/>
                <a:gd name="T23" fmla="*/ 222 h 246"/>
                <a:gd name="T24" fmla="*/ 288 w 288"/>
                <a:gd name="T25" fmla="*/ 234 h 246"/>
                <a:gd name="T26" fmla="*/ 282 w 288"/>
                <a:gd name="T27" fmla="*/ 246 h 246"/>
                <a:gd name="T28" fmla="*/ 276 w 288"/>
                <a:gd name="T29" fmla="*/ 240 h 246"/>
                <a:gd name="T30" fmla="*/ 270 w 288"/>
                <a:gd name="T31" fmla="*/ 246 h 246"/>
                <a:gd name="T32" fmla="*/ 264 w 288"/>
                <a:gd name="T33" fmla="*/ 228 h 246"/>
                <a:gd name="T34" fmla="*/ 228 w 288"/>
                <a:gd name="T35" fmla="*/ 216 h 246"/>
                <a:gd name="T36" fmla="*/ 234 w 288"/>
                <a:gd name="T37" fmla="*/ 234 h 246"/>
                <a:gd name="T38" fmla="*/ 222 w 288"/>
                <a:gd name="T39" fmla="*/ 240 h 246"/>
                <a:gd name="T40" fmla="*/ 216 w 288"/>
                <a:gd name="T41" fmla="*/ 228 h 246"/>
                <a:gd name="T42" fmla="*/ 210 w 288"/>
                <a:gd name="T43" fmla="*/ 234 h 246"/>
                <a:gd name="T44" fmla="*/ 204 w 288"/>
                <a:gd name="T45" fmla="*/ 228 h 246"/>
                <a:gd name="T46" fmla="*/ 198 w 288"/>
                <a:gd name="T47" fmla="*/ 240 h 246"/>
                <a:gd name="T48" fmla="*/ 186 w 288"/>
                <a:gd name="T49" fmla="*/ 246 h 246"/>
                <a:gd name="T50" fmla="*/ 174 w 288"/>
                <a:gd name="T51" fmla="*/ 240 h 246"/>
                <a:gd name="T52" fmla="*/ 162 w 288"/>
                <a:gd name="T53" fmla="*/ 222 h 246"/>
                <a:gd name="T54" fmla="*/ 144 w 288"/>
                <a:gd name="T55" fmla="*/ 216 h 246"/>
                <a:gd name="T56" fmla="*/ 144 w 288"/>
                <a:gd name="T57" fmla="*/ 204 h 246"/>
                <a:gd name="T58" fmla="*/ 126 w 288"/>
                <a:gd name="T59" fmla="*/ 204 h 246"/>
                <a:gd name="T60" fmla="*/ 126 w 288"/>
                <a:gd name="T61" fmla="*/ 198 h 246"/>
                <a:gd name="T62" fmla="*/ 108 w 288"/>
                <a:gd name="T63" fmla="*/ 204 h 246"/>
                <a:gd name="T64" fmla="*/ 120 w 288"/>
                <a:gd name="T65" fmla="*/ 216 h 246"/>
                <a:gd name="T66" fmla="*/ 102 w 288"/>
                <a:gd name="T67" fmla="*/ 222 h 246"/>
                <a:gd name="T68" fmla="*/ 54 w 288"/>
                <a:gd name="T69" fmla="*/ 204 h 246"/>
                <a:gd name="T70" fmla="*/ 18 w 288"/>
                <a:gd name="T71" fmla="*/ 210 h 246"/>
                <a:gd name="T72" fmla="*/ 12 w 288"/>
                <a:gd name="T73" fmla="*/ 204 h 246"/>
                <a:gd name="T74" fmla="*/ 24 w 288"/>
                <a:gd name="T75" fmla="*/ 192 h 246"/>
                <a:gd name="T76" fmla="*/ 24 w 288"/>
                <a:gd name="T77" fmla="*/ 156 h 246"/>
                <a:gd name="T78" fmla="*/ 36 w 288"/>
                <a:gd name="T79" fmla="*/ 126 h 246"/>
                <a:gd name="T80" fmla="*/ 6 w 288"/>
                <a:gd name="T81" fmla="*/ 66 h 246"/>
                <a:gd name="T82" fmla="*/ 0 w 288"/>
                <a:gd name="T83" fmla="*/ 0 h 246"/>
                <a:gd name="T84" fmla="*/ 162 w 288"/>
                <a:gd name="T85" fmla="*/ 0 h 246"/>
                <a:gd name="T86" fmla="*/ 162 w 288"/>
                <a:gd name="T87" fmla="*/ 24 h 246"/>
                <a:gd name="T88" fmla="*/ 168 w 288"/>
                <a:gd name="T89" fmla="*/ 18 h 246"/>
                <a:gd name="T90" fmla="*/ 162 w 288"/>
                <a:gd name="T91" fmla="*/ 30 h 246"/>
                <a:gd name="T92" fmla="*/ 174 w 288"/>
                <a:gd name="T93" fmla="*/ 36 h 246"/>
                <a:gd name="T94" fmla="*/ 162 w 288"/>
                <a:gd name="T95" fmla="*/ 48 h 246"/>
                <a:gd name="T96" fmla="*/ 168 w 288"/>
                <a:gd name="T97" fmla="*/ 48 h 246"/>
                <a:gd name="T98" fmla="*/ 144 w 288"/>
                <a:gd name="T99" fmla="*/ 84 h 246"/>
                <a:gd name="T100" fmla="*/ 138 w 288"/>
                <a:gd name="T101" fmla="*/ 126 h 246"/>
                <a:gd name="T102" fmla="*/ 240 w 288"/>
                <a:gd name="T103" fmla="*/ 120 h 246"/>
                <a:gd name="T104" fmla="*/ 240 w 288"/>
                <a:gd name="T105" fmla="*/ 144 h 246"/>
                <a:gd name="T106" fmla="*/ 252 w 288"/>
                <a:gd name="T107" fmla="*/ 168 h 246"/>
                <a:gd name="T108" fmla="*/ 258 w 288"/>
                <a:gd name="T109" fmla="*/ 174 h 246"/>
                <a:gd name="T110" fmla="*/ 258 w 288"/>
                <a:gd name="T111" fmla="*/ 180 h 2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8"/>
                <a:gd name="T169" fmla="*/ 0 h 246"/>
                <a:gd name="T170" fmla="*/ 288 w 288"/>
                <a:gd name="T171" fmla="*/ 246 h 24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8" h="246">
                  <a:moveTo>
                    <a:pt x="258" y="174"/>
                  </a:moveTo>
                  <a:lnTo>
                    <a:pt x="216" y="162"/>
                  </a:lnTo>
                  <a:lnTo>
                    <a:pt x="204" y="174"/>
                  </a:lnTo>
                  <a:lnTo>
                    <a:pt x="228" y="180"/>
                  </a:lnTo>
                  <a:lnTo>
                    <a:pt x="246" y="174"/>
                  </a:lnTo>
                  <a:lnTo>
                    <a:pt x="240" y="186"/>
                  </a:lnTo>
                  <a:lnTo>
                    <a:pt x="252" y="192"/>
                  </a:lnTo>
                  <a:lnTo>
                    <a:pt x="258" y="180"/>
                  </a:lnTo>
                  <a:lnTo>
                    <a:pt x="276" y="174"/>
                  </a:lnTo>
                  <a:lnTo>
                    <a:pt x="276" y="186"/>
                  </a:lnTo>
                  <a:lnTo>
                    <a:pt x="252" y="210"/>
                  </a:lnTo>
                  <a:lnTo>
                    <a:pt x="258" y="222"/>
                  </a:lnTo>
                  <a:lnTo>
                    <a:pt x="288" y="234"/>
                  </a:lnTo>
                  <a:lnTo>
                    <a:pt x="282" y="246"/>
                  </a:lnTo>
                  <a:lnTo>
                    <a:pt x="276" y="240"/>
                  </a:lnTo>
                  <a:lnTo>
                    <a:pt x="270" y="246"/>
                  </a:lnTo>
                  <a:lnTo>
                    <a:pt x="264" y="228"/>
                  </a:lnTo>
                  <a:lnTo>
                    <a:pt x="228" y="216"/>
                  </a:lnTo>
                  <a:lnTo>
                    <a:pt x="234" y="234"/>
                  </a:lnTo>
                  <a:lnTo>
                    <a:pt x="222" y="240"/>
                  </a:lnTo>
                  <a:lnTo>
                    <a:pt x="216" y="228"/>
                  </a:lnTo>
                  <a:lnTo>
                    <a:pt x="210" y="234"/>
                  </a:lnTo>
                  <a:lnTo>
                    <a:pt x="204" y="228"/>
                  </a:lnTo>
                  <a:lnTo>
                    <a:pt x="198" y="240"/>
                  </a:lnTo>
                  <a:lnTo>
                    <a:pt x="186" y="246"/>
                  </a:lnTo>
                  <a:lnTo>
                    <a:pt x="174" y="240"/>
                  </a:lnTo>
                  <a:lnTo>
                    <a:pt x="162" y="222"/>
                  </a:lnTo>
                  <a:lnTo>
                    <a:pt x="144" y="216"/>
                  </a:lnTo>
                  <a:lnTo>
                    <a:pt x="144" y="204"/>
                  </a:lnTo>
                  <a:lnTo>
                    <a:pt x="126" y="204"/>
                  </a:lnTo>
                  <a:lnTo>
                    <a:pt x="126" y="198"/>
                  </a:lnTo>
                  <a:lnTo>
                    <a:pt x="108" y="204"/>
                  </a:lnTo>
                  <a:lnTo>
                    <a:pt x="120" y="216"/>
                  </a:lnTo>
                  <a:lnTo>
                    <a:pt x="102" y="222"/>
                  </a:lnTo>
                  <a:lnTo>
                    <a:pt x="54" y="204"/>
                  </a:lnTo>
                  <a:lnTo>
                    <a:pt x="18" y="210"/>
                  </a:lnTo>
                  <a:lnTo>
                    <a:pt x="12" y="204"/>
                  </a:lnTo>
                  <a:lnTo>
                    <a:pt x="24" y="192"/>
                  </a:lnTo>
                  <a:lnTo>
                    <a:pt x="24" y="156"/>
                  </a:lnTo>
                  <a:lnTo>
                    <a:pt x="36" y="126"/>
                  </a:lnTo>
                  <a:lnTo>
                    <a:pt x="6" y="66"/>
                  </a:lnTo>
                  <a:lnTo>
                    <a:pt x="0" y="0"/>
                  </a:lnTo>
                  <a:lnTo>
                    <a:pt x="162" y="0"/>
                  </a:lnTo>
                  <a:lnTo>
                    <a:pt x="162" y="24"/>
                  </a:lnTo>
                  <a:lnTo>
                    <a:pt x="168" y="18"/>
                  </a:lnTo>
                  <a:lnTo>
                    <a:pt x="162" y="30"/>
                  </a:lnTo>
                  <a:lnTo>
                    <a:pt x="174" y="36"/>
                  </a:lnTo>
                  <a:lnTo>
                    <a:pt x="162" y="48"/>
                  </a:lnTo>
                  <a:lnTo>
                    <a:pt x="168" y="48"/>
                  </a:lnTo>
                  <a:lnTo>
                    <a:pt x="144" y="84"/>
                  </a:lnTo>
                  <a:lnTo>
                    <a:pt x="138" y="126"/>
                  </a:lnTo>
                  <a:lnTo>
                    <a:pt x="240" y="120"/>
                  </a:lnTo>
                  <a:lnTo>
                    <a:pt x="240" y="144"/>
                  </a:lnTo>
                  <a:lnTo>
                    <a:pt x="252" y="168"/>
                  </a:lnTo>
                  <a:lnTo>
                    <a:pt x="258" y="174"/>
                  </a:lnTo>
                  <a:lnTo>
                    <a:pt x="258" y="18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57" name="Freeform 54"/>
            <p:cNvSpPr>
              <a:spLocks/>
            </p:cNvSpPr>
            <p:nvPr/>
          </p:nvSpPr>
          <p:spPr bwMode="auto">
            <a:xfrm>
              <a:off x="5484" y="1548"/>
              <a:ext cx="186" cy="294"/>
            </a:xfrm>
            <a:custGeom>
              <a:avLst/>
              <a:gdLst>
                <a:gd name="T0" fmla="*/ 54 w 186"/>
                <a:gd name="T1" fmla="*/ 294 h 294"/>
                <a:gd name="T2" fmla="*/ 48 w 186"/>
                <a:gd name="T3" fmla="*/ 294 h 294"/>
                <a:gd name="T4" fmla="*/ 36 w 186"/>
                <a:gd name="T5" fmla="*/ 276 h 294"/>
                <a:gd name="T6" fmla="*/ 0 w 186"/>
                <a:gd name="T7" fmla="*/ 162 h 294"/>
                <a:gd name="T8" fmla="*/ 12 w 186"/>
                <a:gd name="T9" fmla="*/ 162 h 294"/>
                <a:gd name="T10" fmla="*/ 12 w 186"/>
                <a:gd name="T11" fmla="*/ 150 h 294"/>
                <a:gd name="T12" fmla="*/ 18 w 186"/>
                <a:gd name="T13" fmla="*/ 150 h 294"/>
                <a:gd name="T14" fmla="*/ 12 w 186"/>
                <a:gd name="T15" fmla="*/ 144 h 294"/>
                <a:gd name="T16" fmla="*/ 24 w 186"/>
                <a:gd name="T17" fmla="*/ 114 h 294"/>
                <a:gd name="T18" fmla="*/ 24 w 186"/>
                <a:gd name="T19" fmla="*/ 60 h 294"/>
                <a:gd name="T20" fmla="*/ 42 w 186"/>
                <a:gd name="T21" fmla="*/ 6 h 294"/>
                <a:gd name="T22" fmla="*/ 48 w 186"/>
                <a:gd name="T23" fmla="*/ 6 h 294"/>
                <a:gd name="T24" fmla="*/ 60 w 186"/>
                <a:gd name="T25" fmla="*/ 18 h 294"/>
                <a:gd name="T26" fmla="*/ 90 w 186"/>
                <a:gd name="T27" fmla="*/ 0 h 294"/>
                <a:gd name="T28" fmla="*/ 114 w 186"/>
                <a:gd name="T29" fmla="*/ 18 h 294"/>
                <a:gd name="T30" fmla="*/ 138 w 186"/>
                <a:gd name="T31" fmla="*/ 96 h 294"/>
                <a:gd name="T32" fmla="*/ 150 w 186"/>
                <a:gd name="T33" fmla="*/ 96 h 294"/>
                <a:gd name="T34" fmla="*/ 156 w 186"/>
                <a:gd name="T35" fmla="*/ 120 h 294"/>
                <a:gd name="T36" fmla="*/ 174 w 186"/>
                <a:gd name="T37" fmla="*/ 120 h 294"/>
                <a:gd name="T38" fmla="*/ 180 w 186"/>
                <a:gd name="T39" fmla="*/ 138 h 294"/>
                <a:gd name="T40" fmla="*/ 186 w 186"/>
                <a:gd name="T41" fmla="*/ 138 h 294"/>
                <a:gd name="T42" fmla="*/ 180 w 186"/>
                <a:gd name="T43" fmla="*/ 156 h 294"/>
                <a:gd name="T44" fmla="*/ 156 w 186"/>
                <a:gd name="T45" fmla="*/ 168 h 294"/>
                <a:gd name="T46" fmla="*/ 150 w 186"/>
                <a:gd name="T47" fmla="*/ 186 h 294"/>
                <a:gd name="T48" fmla="*/ 138 w 186"/>
                <a:gd name="T49" fmla="*/ 174 h 294"/>
                <a:gd name="T50" fmla="*/ 132 w 186"/>
                <a:gd name="T51" fmla="*/ 186 h 294"/>
                <a:gd name="T52" fmla="*/ 126 w 186"/>
                <a:gd name="T53" fmla="*/ 180 h 294"/>
                <a:gd name="T54" fmla="*/ 126 w 186"/>
                <a:gd name="T55" fmla="*/ 192 h 294"/>
                <a:gd name="T56" fmla="*/ 114 w 186"/>
                <a:gd name="T57" fmla="*/ 192 h 294"/>
                <a:gd name="T58" fmla="*/ 120 w 186"/>
                <a:gd name="T59" fmla="*/ 186 h 294"/>
                <a:gd name="T60" fmla="*/ 114 w 186"/>
                <a:gd name="T61" fmla="*/ 180 h 294"/>
                <a:gd name="T62" fmla="*/ 102 w 186"/>
                <a:gd name="T63" fmla="*/ 222 h 294"/>
                <a:gd name="T64" fmla="*/ 96 w 186"/>
                <a:gd name="T65" fmla="*/ 216 h 294"/>
                <a:gd name="T66" fmla="*/ 96 w 186"/>
                <a:gd name="T67" fmla="*/ 234 h 294"/>
                <a:gd name="T68" fmla="*/ 78 w 186"/>
                <a:gd name="T69" fmla="*/ 234 h 294"/>
                <a:gd name="T70" fmla="*/ 84 w 186"/>
                <a:gd name="T71" fmla="*/ 246 h 294"/>
                <a:gd name="T72" fmla="*/ 78 w 186"/>
                <a:gd name="T73" fmla="*/ 234 h 294"/>
                <a:gd name="T74" fmla="*/ 66 w 186"/>
                <a:gd name="T75" fmla="*/ 240 h 294"/>
                <a:gd name="T76" fmla="*/ 54 w 186"/>
                <a:gd name="T77" fmla="*/ 294 h 2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86"/>
                <a:gd name="T118" fmla="*/ 0 h 294"/>
                <a:gd name="T119" fmla="*/ 186 w 186"/>
                <a:gd name="T120" fmla="*/ 294 h 29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86" h="294">
                  <a:moveTo>
                    <a:pt x="54" y="294"/>
                  </a:moveTo>
                  <a:lnTo>
                    <a:pt x="48" y="294"/>
                  </a:lnTo>
                  <a:lnTo>
                    <a:pt x="36" y="276"/>
                  </a:lnTo>
                  <a:lnTo>
                    <a:pt x="0" y="162"/>
                  </a:lnTo>
                  <a:lnTo>
                    <a:pt x="12" y="162"/>
                  </a:lnTo>
                  <a:lnTo>
                    <a:pt x="12" y="150"/>
                  </a:lnTo>
                  <a:lnTo>
                    <a:pt x="18" y="150"/>
                  </a:lnTo>
                  <a:lnTo>
                    <a:pt x="12" y="144"/>
                  </a:lnTo>
                  <a:lnTo>
                    <a:pt x="24" y="114"/>
                  </a:lnTo>
                  <a:lnTo>
                    <a:pt x="24" y="60"/>
                  </a:lnTo>
                  <a:lnTo>
                    <a:pt x="42" y="6"/>
                  </a:lnTo>
                  <a:lnTo>
                    <a:pt x="48" y="6"/>
                  </a:lnTo>
                  <a:lnTo>
                    <a:pt x="60" y="18"/>
                  </a:lnTo>
                  <a:lnTo>
                    <a:pt x="90" y="0"/>
                  </a:lnTo>
                  <a:lnTo>
                    <a:pt x="114" y="18"/>
                  </a:lnTo>
                  <a:lnTo>
                    <a:pt x="138" y="96"/>
                  </a:lnTo>
                  <a:lnTo>
                    <a:pt x="150" y="96"/>
                  </a:lnTo>
                  <a:lnTo>
                    <a:pt x="156" y="120"/>
                  </a:lnTo>
                  <a:lnTo>
                    <a:pt x="174" y="120"/>
                  </a:lnTo>
                  <a:lnTo>
                    <a:pt x="180" y="138"/>
                  </a:lnTo>
                  <a:lnTo>
                    <a:pt x="186" y="138"/>
                  </a:lnTo>
                  <a:lnTo>
                    <a:pt x="180" y="156"/>
                  </a:lnTo>
                  <a:lnTo>
                    <a:pt x="156" y="168"/>
                  </a:lnTo>
                  <a:lnTo>
                    <a:pt x="150" y="186"/>
                  </a:lnTo>
                  <a:lnTo>
                    <a:pt x="138" y="174"/>
                  </a:lnTo>
                  <a:lnTo>
                    <a:pt x="132" y="186"/>
                  </a:lnTo>
                  <a:lnTo>
                    <a:pt x="126" y="180"/>
                  </a:lnTo>
                  <a:lnTo>
                    <a:pt x="126" y="192"/>
                  </a:lnTo>
                  <a:lnTo>
                    <a:pt x="114" y="192"/>
                  </a:lnTo>
                  <a:lnTo>
                    <a:pt x="120" y="186"/>
                  </a:lnTo>
                  <a:lnTo>
                    <a:pt x="114" y="180"/>
                  </a:lnTo>
                  <a:lnTo>
                    <a:pt x="102" y="222"/>
                  </a:lnTo>
                  <a:lnTo>
                    <a:pt x="96" y="216"/>
                  </a:lnTo>
                  <a:lnTo>
                    <a:pt x="96" y="234"/>
                  </a:lnTo>
                  <a:lnTo>
                    <a:pt x="78" y="234"/>
                  </a:lnTo>
                  <a:lnTo>
                    <a:pt x="84" y="246"/>
                  </a:lnTo>
                  <a:lnTo>
                    <a:pt x="78" y="234"/>
                  </a:lnTo>
                  <a:lnTo>
                    <a:pt x="66" y="240"/>
                  </a:lnTo>
                  <a:lnTo>
                    <a:pt x="54" y="294"/>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58" name="Freeform 55"/>
            <p:cNvSpPr>
              <a:spLocks/>
            </p:cNvSpPr>
            <p:nvPr/>
          </p:nvSpPr>
          <p:spPr bwMode="auto">
            <a:xfrm>
              <a:off x="5484" y="1548"/>
              <a:ext cx="186" cy="300"/>
            </a:xfrm>
            <a:custGeom>
              <a:avLst/>
              <a:gdLst>
                <a:gd name="T0" fmla="*/ 54 w 186"/>
                <a:gd name="T1" fmla="*/ 294 h 300"/>
                <a:gd name="T2" fmla="*/ 48 w 186"/>
                <a:gd name="T3" fmla="*/ 294 h 300"/>
                <a:gd name="T4" fmla="*/ 36 w 186"/>
                <a:gd name="T5" fmla="*/ 276 h 300"/>
                <a:gd name="T6" fmla="*/ 0 w 186"/>
                <a:gd name="T7" fmla="*/ 162 h 300"/>
                <a:gd name="T8" fmla="*/ 12 w 186"/>
                <a:gd name="T9" fmla="*/ 162 h 300"/>
                <a:gd name="T10" fmla="*/ 12 w 186"/>
                <a:gd name="T11" fmla="*/ 150 h 300"/>
                <a:gd name="T12" fmla="*/ 18 w 186"/>
                <a:gd name="T13" fmla="*/ 150 h 300"/>
                <a:gd name="T14" fmla="*/ 12 w 186"/>
                <a:gd name="T15" fmla="*/ 144 h 300"/>
                <a:gd name="T16" fmla="*/ 24 w 186"/>
                <a:gd name="T17" fmla="*/ 114 h 300"/>
                <a:gd name="T18" fmla="*/ 24 w 186"/>
                <a:gd name="T19" fmla="*/ 60 h 300"/>
                <a:gd name="T20" fmla="*/ 42 w 186"/>
                <a:gd name="T21" fmla="*/ 6 h 300"/>
                <a:gd name="T22" fmla="*/ 48 w 186"/>
                <a:gd name="T23" fmla="*/ 6 h 300"/>
                <a:gd name="T24" fmla="*/ 60 w 186"/>
                <a:gd name="T25" fmla="*/ 18 h 300"/>
                <a:gd name="T26" fmla="*/ 90 w 186"/>
                <a:gd name="T27" fmla="*/ 0 h 300"/>
                <a:gd name="T28" fmla="*/ 114 w 186"/>
                <a:gd name="T29" fmla="*/ 18 h 300"/>
                <a:gd name="T30" fmla="*/ 138 w 186"/>
                <a:gd name="T31" fmla="*/ 96 h 300"/>
                <a:gd name="T32" fmla="*/ 150 w 186"/>
                <a:gd name="T33" fmla="*/ 96 h 300"/>
                <a:gd name="T34" fmla="*/ 156 w 186"/>
                <a:gd name="T35" fmla="*/ 120 h 300"/>
                <a:gd name="T36" fmla="*/ 174 w 186"/>
                <a:gd name="T37" fmla="*/ 120 h 300"/>
                <a:gd name="T38" fmla="*/ 180 w 186"/>
                <a:gd name="T39" fmla="*/ 138 h 300"/>
                <a:gd name="T40" fmla="*/ 186 w 186"/>
                <a:gd name="T41" fmla="*/ 138 h 300"/>
                <a:gd name="T42" fmla="*/ 180 w 186"/>
                <a:gd name="T43" fmla="*/ 156 h 300"/>
                <a:gd name="T44" fmla="*/ 156 w 186"/>
                <a:gd name="T45" fmla="*/ 168 h 300"/>
                <a:gd name="T46" fmla="*/ 150 w 186"/>
                <a:gd name="T47" fmla="*/ 186 h 300"/>
                <a:gd name="T48" fmla="*/ 138 w 186"/>
                <a:gd name="T49" fmla="*/ 174 h 300"/>
                <a:gd name="T50" fmla="*/ 132 w 186"/>
                <a:gd name="T51" fmla="*/ 186 h 300"/>
                <a:gd name="T52" fmla="*/ 126 w 186"/>
                <a:gd name="T53" fmla="*/ 180 h 300"/>
                <a:gd name="T54" fmla="*/ 126 w 186"/>
                <a:gd name="T55" fmla="*/ 192 h 300"/>
                <a:gd name="T56" fmla="*/ 114 w 186"/>
                <a:gd name="T57" fmla="*/ 192 h 300"/>
                <a:gd name="T58" fmla="*/ 120 w 186"/>
                <a:gd name="T59" fmla="*/ 186 h 300"/>
                <a:gd name="T60" fmla="*/ 114 w 186"/>
                <a:gd name="T61" fmla="*/ 180 h 300"/>
                <a:gd name="T62" fmla="*/ 102 w 186"/>
                <a:gd name="T63" fmla="*/ 222 h 300"/>
                <a:gd name="T64" fmla="*/ 96 w 186"/>
                <a:gd name="T65" fmla="*/ 216 h 300"/>
                <a:gd name="T66" fmla="*/ 96 w 186"/>
                <a:gd name="T67" fmla="*/ 234 h 300"/>
                <a:gd name="T68" fmla="*/ 78 w 186"/>
                <a:gd name="T69" fmla="*/ 234 h 300"/>
                <a:gd name="T70" fmla="*/ 84 w 186"/>
                <a:gd name="T71" fmla="*/ 246 h 300"/>
                <a:gd name="T72" fmla="*/ 78 w 186"/>
                <a:gd name="T73" fmla="*/ 234 h 300"/>
                <a:gd name="T74" fmla="*/ 66 w 186"/>
                <a:gd name="T75" fmla="*/ 240 h 300"/>
                <a:gd name="T76" fmla="*/ 54 w 186"/>
                <a:gd name="T77" fmla="*/ 294 h 300"/>
                <a:gd name="T78" fmla="*/ 54 w 186"/>
                <a:gd name="T79" fmla="*/ 300 h 3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6"/>
                <a:gd name="T121" fmla="*/ 0 h 300"/>
                <a:gd name="T122" fmla="*/ 186 w 186"/>
                <a:gd name="T123" fmla="*/ 300 h 30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6" h="300">
                  <a:moveTo>
                    <a:pt x="54" y="294"/>
                  </a:moveTo>
                  <a:lnTo>
                    <a:pt x="48" y="294"/>
                  </a:lnTo>
                  <a:lnTo>
                    <a:pt x="36" y="276"/>
                  </a:lnTo>
                  <a:lnTo>
                    <a:pt x="0" y="162"/>
                  </a:lnTo>
                  <a:lnTo>
                    <a:pt x="12" y="162"/>
                  </a:lnTo>
                  <a:lnTo>
                    <a:pt x="12" y="150"/>
                  </a:lnTo>
                  <a:lnTo>
                    <a:pt x="18" y="150"/>
                  </a:lnTo>
                  <a:lnTo>
                    <a:pt x="12" y="144"/>
                  </a:lnTo>
                  <a:lnTo>
                    <a:pt x="24" y="114"/>
                  </a:lnTo>
                  <a:lnTo>
                    <a:pt x="24" y="60"/>
                  </a:lnTo>
                  <a:lnTo>
                    <a:pt x="42" y="6"/>
                  </a:lnTo>
                  <a:lnTo>
                    <a:pt x="48" y="6"/>
                  </a:lnTo>
                  <a:lnTo>
                    <a:pt x="60" y="18"/>
                  </a:lnTo>
                  <a:lnTo>
                    <a:pt x="90" y="0"/>
                  </a:lnTo>
                  <a:lnTo>
                    <a:pt x="114" y="18"/>
                  </a:lnTo>
                  <a:lnTo>
                    <a:pt x="138" y="96"/>
                  </a:lnTo>
                  <a:lnTo>
                    <a:pt x="150" y="96"/>
                  </a:lnTo>
                  <a:lnTo>
                    <a:pt x="156" y="120"/>
                  </a:lnTo>
                  <a:lnTo>
                    <a:pt x="174" y="120"/>
                  </a:lnTo>
                  <a:lnTo>
                    <a:pt x="180" y="138"/>
                  </a:lnTo>
                  <a:lnTo>
                    <a:pt x="186" y="138"/>
                  </a:lnTo>
                  <a:lnTo>
                    <a:pt x="180" y="156"/>
                  </a:lnTo>
                  <a:lnTo>
                    <a:pt x="156" y="168"/>
                  </a:lnTo>
                  <a:lnTo>
                    <a:pt x="150" y="186"/>
                  </a:lnTo>
                  <a:lnTo>
                    <a:pt x="138" y="174"/>
                  </a:lnTo>
                  <a:lnTo>
                    <a:pt x="132" y="186"/>
                  </a:lnTo>
                  <a:lnTo>
                    <a:pt x="126" y="180"/>
                  </a:lnTo>
                  <a:lnTo>
                    <a:pt x="126" y="192"/>
                  </a:lnTo>
                  <a:lnTo>
                    <a:pt x="114" y="192"/>
                  </a:lnTo>
                  <a:lnTo>
                    <a:pt x="120" y="186"/>
                  </a:lnTo>
                  <a:lnTo>
                    <a:pt x="114" y="180"/>
                  </a:lnTo>
                  <a:lnTo>
                    <a:pt x="102" y="222"/>
                  </a:lnTo>
                  <a:lnTo>
                    <a:pt x="96" y="216"/>
                  </a:lnTo>
                  <a:lnTo>
                    <a:pt x="96" y="234"/>
                  </a:lnTo>
                  <a:lnTo>
                    <a:pt x="78" y="234"/>
                  </a:lnTo>
                  <a:lnTo>
                    <a:pt x="84" y="246"/>
                  </a:lnTo>
                  <a:lnTo>
                    <a:pt x="78" y="234"/>
                  </a:lnTo>
                  <a:lnTo>
                    <a:pt x="66" y="240"/>
                  </a:lnTo>
                  <a:lnTo>
                    <a:pt x="54" y="294"/>
                  </a:lnTo>
                  <a:lnTo>
                    <a:pt x="54" y="30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59" name="Freeform 56"/>
            <p:cNvSpPr>
              <a:spLocks/>
            </p:cNvSpPr>
            <p:nvPr/>
          </p:nvSpPr>
          <p:spPr bwMode="auto">
            <a:xfrm>
              <a:off x="5172" y="2106"/>
              <a:ext cx="234" cy="114"/>
            </a:xfrm>
            <a:custGeom>
              <a:avLst/>
              <a:gdLst>
                <a:gd name="T0" fmla="*/ 180 w 234"/>
                <a:gd name="T1" fmla="*/ 0 h 114"/>
                <a:gd name="T2" fmla="*/ 204 w 234"/>
                <a:gd name="T3" fmla="*/ 78 h 114"/>
                <a:gd name="T4" fmla="*/ 234 w 234"/>
                <a:gd name="T5" fmla="*/ 72 h 114"/>
                <a:gd name="T6" fmla="*/ 228 w 234"/>
                <a:gd name="T7" fmla="*/ 102 h 114"/>
                <a:gd name="T8" fmla="*/ 228 w 234"/>
                <a:gd name="T9" fmla="*/ 90 h 114"/>
                <a:gd name="T10" fmla="*/ 222 w 234"/>
                <a:gd name="T11" fmla="*/ 102 h 114"/>
                <a:gd name="T12" fmla="*/ 210 w 234"/>
                <a:gd name="T13" fmla="*/ 108 h 114"/>
                <a:gd name="T14" fmla="*/ 198 w 234"/>
                <a:gd name="T15" fmla="*/ 114 h 114"/>
                <a:gd name="T16" fmla="*/ 192 w 234"/>
                <a:gd name="T17" fmla="*/ 90 h 114"/>
                <a:gd name="T18" fmla="*/ 186 w 234"/>
                <a:gd name="T19" fmla="*/ 96 h 114"/>
                <a:gd name="T20" fmla="*/ 174 w 234"/>
                <a:gd name="T21" fmla="*/ 90 h 114"/>
                <a:gd name="T22" fmla="*/ 174 w 234"/>
                <a:gd name="T23" fmla="*/ 78 h 114"/>
                <a:gd name="T24" fmla="*/ 180 w 234"/>
                <a:gd name="T25" fmla="*/ 78 h 114"/>
                <a:gd name="T26" fmla="*/ 174 w 234"/>
                <a:gd name="T27" fmla="*/ 66 h 114"/>
                <a:gd name="T28" fmla="*/ 174 w 234"/>
                <a:gd name="T29" fmla="*/ 66 h 114"/>
                <a:gd name="T30" fmla="*/ 174 w 234"/>
                <a:gd name="T31" fmla="*/ 42 h 114"/>
                <a:gd name="T32" fmla="*/ 162 w 234"/>
                <a:gd name="T33" fmla="*/ 42 h 114"/>
                <a:gd name="T34" fmla="*/ 180 w 234"/>
                <a:gd name="T35" fmla="*/ 18 h 114"/>
                <a:gd name="T36" fmla="*/ 174 w 234"/>
                <a:gd name="T37" fmla="*/ 12 h 114"/>
                <a:gd name="T38" fmla="*/ 156 w 234"/>
                <a:gd name="T39" fmla="*/ 42 h 114"/>
                <a:gd name="T40" fmla="*/ 144 w 234"/>
                <a:gd name="T41" fmla="*/ 42 h 114"/>
                <a:gd name="T42" fmla="*/ 156 w 234"/>
                <a:gd name="T43" fmla="*/ 48 h 114"/>
                <a:gd name="T44" fmla="*/ 156 w 234"/>
                <a:gd name="T45" fmla="*/ 72 h 114"/>
                <a:gd name="T46" fmla="*/ 168 w 234"/>
                <a:gd name="T47" fmla="*/ 96 h 114"/>
                <a:gd name="T48" fmla="*/ 156 w 234"/>
                <a:gd name="T49" fmla="*/ 90 h 114"/>
                <a:gd name="T50" fmla="*/ 168 w 234"/>
                <a:gd name="T51" fmla="*/ 96 h 114"/>
                <a:gd name="T52" fmla="*/ 174 w 234"/>
                <a:gd name="T53" fmla="*/ 114 h 114"/>
                <a:gd name="T54" fmla="*/ 132 w 234"/>
                <a:gd name="T55" fmla="*/ 102 h 114"/>
                <a:gd name="T56" fmla="*/ 126 w 234"/>
                <a:gd name="T57" fmla="*/ 102 h 114"/>
                <a:gd name="T58" fmla="*/ 120 w 234"/>
                <a:gd name="T59" fmla="*/ 96 h 114"/>
                <a:gd name="T60" fmla="*/ 132 w 234"/>
                <a:gd name="T61" fmla="*/ 72 h 114"/>
                <a:gd name="T62" fmla="*/ 138 w 234"/>
                <a:gd name="T63" fmla="*/ 66 h 114"/>
                <a:gd name="T64" fmla="*/ 126 w 234"/>
                <a:gd name="T65" fmla="*/ 66 h 114"/>
                <a:gd name="T66" fmla="*/ 90 w 234"/>
                <a:gd name="T67" fmla="*/ 48 h 114"/>
                <a:gd name="T68" fmla="*/ 84 w 234"/>
                <a:gd name="T69" fmla="*/ 30 h 114"/>
                <a:gd name="T70" fmla="*/ 66 w 234"/>
                <a:gd name="T71" fmla="*/ 30 h 114"/>
                <a:gd name="T72" fmla="*/ 54 w 234"/>
                <a:gd name="T73" fmla="*/ 42 h 114"/>
                <a:gd name="T74" fmla="*/ 36 w 234"/>
                <a:gd name="T75" fmla="*/ 36 h 114"/>
                <a:gd name="T76" fmla="*/ 6 w 234"/>
                <a:gd name="T77" fmla="*/ 66 h 114"/>
                <a:gd name="T78" fmla="*/ 0 w 234"/>
                <a:gd name="T79" fmla="*/ 36 h 114"/>
                <a:gd name="T80" fmla="*/ 162 w 234"/>
                <a:gd name="T81" fmla="*/ 6 h 114"/>
                <a:gd name="T82" fmla="*/ 180 w 234"/>
                <a:gd name="T83" fmla="*/ 0 h 1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4"/>
                <a:gd name="T127" fmla="*/ 0 h 114"/>
                <a:gd name="T128" fmla="*/ 234 w 234"/>
                <a:gd name="T129" fmla="*/ 114 h 1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4" h="114">
                  <a:moveTo>
                    <a:pt x="180" y="0"/>
                  </a:moveTo>
                  <a:lnTo>
                    <a:pt x="204" y="78"/>
                  </a:lnTo>
                  <a:lnTo>
                    <a:pt x="234" y="72"/>
                  </a:lnTo>
                  <a:lnTo>
                    <a:pt x="228" y="102"/>
                  </a:lnTo>
                  <a:lnTo>
                    <a:pt x="228" y="90"/>
                  </a:lnTo>
                  <a:lnTo>
                    <a:pt x="222" y="102"/>
                  </a:lnTo>
                  <a:lnTo>
                    <a:pt x="210" y="108"/>
                  </a:lnTo>
                  <a:lnTo>
                    <a:pt x="198" y="114"/>
                  </a:lnTo>
                  <a:lnTo>
                    <a:pt x="192" y="90"/>
                  </a:lnTo>
                  <a:lnTo>
                    <a:pt x="186" y="96"/>
                  </a:lnTo>
                  <a:lnTo>
                    <a:pt x="174" y="90"/>
                  </a:lnTo>
                  <a:lnTo>
                    <a:pt x="174" y="78"/>
                  </a:lnTo>
                  <a:lnTo>
                    <a:pt x="180" y="78"/>
                  </a:lnTo>
                  <a:lnTo>
                    <a:pt x="174" y="66"/>
                  </a:lnTo>
                  <a:lnTo>
                    <a:pt x="174" y="42"/>
                  </a:lnTo>
                  <a:lnTo>
                    <a:pt x="162" y="42"/>
                  </a:lnTo>
                  <a:lnTo>
                    <a:pt x="180" y="18"/>
                  </a:lnTo>
                  <a:lnTo>
                    <a:pt x="174" y="12"/>
                  </a:lnTo>
                  <a:lnTo>
                    <a:pt x="156" y="42"/>
                  </a:lnTo>
                  <a:lnTo>
                    <a:pt x="144" y="42"/>
                  </a:lnTo>
                  <a:lnTo>
                    <a:pt x="156" y="48"/>
                  </a:lnTo>
                  <a:lnTo>
                    <a:pt x="156" y="72"/>
                  </a:lnTo>
                  <a:lnTo>
                    <a:pt x="168" y="96"/>
                  </a:lnTo>
                  <a:lnTo>
                    <a:pt x="156" y="90"/>
                  </a:lnTo>
                  <a:lnTo>
                    <a:pt x="168" y="96"/>
                  </a:lnTo>
                  <a:lnTo>
                    <a:pt x="174" y="114"/>
                  </a:lnTo>
                  <a:lnTo>
                    <a:pt x="132" y="102"/>
                  </a:lnTo>
                  <a:lnTo>
                    <a:pt x="126" y="102"/>
                  </a:lnTo>
                  <a:lnTo>
                    <a:pt x="120" y="96"/>
                  </a:lnTo>
                  <a:lnTo>
                    <a:pt x="132" y="72"/>
                  </a:lnTo>
                  <a:lnTo>
                    <a:pt x="138" y="66"/>
                  </a:lnTo>
                  <a:lnTo>
                    <a:pt x="126" y="66"/>
                  </a:lnTo>
                  <a:lnTo>
                    <a:pt x="90" y="48"/>
                  </a:lnTo>
                  <a:lnTo>
                    <a:pt x="84" y="30"/>
                  </a:lnTo>
                  <a:lnTo>
                    <a:pt x="66" y="30"/>
                  </a:lnTo>
                  <a:lnTo>
                    <a:pt x="54" y="42"/>
                  </a:lnTo>
                  <a:lnTo>
                    <a:pt x="36" y="36"/>
                  </a:lnTo>
                  <a:lnTo>
                    <a:pt x="6" y="66"/>
                  </a:lnTo>
                  <a:lnTo>
                    <a:pt x="0" y="36"/>
                  </a:lnTo>
                  <a:lnTo>
                    <a:pt x="162" y="6"/>
                  </a:lnTo>
                  <a:lnTo>
                    <a:pt x="180" y="0"/>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60" name="Freeform 57"/>
            <p:cNvSpPr>
              <a:spLocks/>
            </p:cNvSpPr>
            <p:nvPr/>
          </p:nvSpPr>
          <p:spPr bwMode="auto">
            <a:xfrm>
              <a:off x="5172" y="2106"/>
              <a:ext cx="234" cy="114"/>
            </a:xfrm>
            <a:custGeom>
              <a:avLst/>
              <a:gdLst>
                <a:gd name="T0" fmla="*/ 180 w 234"/>
                <a:gd name="T1" fmla="*/ 0 h 114"/>
                <a:gd name="T2" fmla="*/ 204 w 234"/>
                <a:gd name="T3" fmla="*/ 78 h 114"/>
                <a:gd name="T4" fmla="*/ 234 w 234"/>
                <a:gd name="T5" fmla="*/ 72 h 114"/>
                <a:gd name="T6" fmla="*/ 228 w 234"/>
                <a:gd name="T7" fmla="*/ 102 h 114"/>
                <a:gd name="T8" fmla="*/ 228 w 234"/>
                <a:gd name="T9" fmla="*/ 90 h 114"/>
                <a:gd name="T10" fmla="*/ 222 w 234"/>
                <a:gd name="T11" fmla="*/ 102 h 114"/>
                <a:gd name="T12" fmla="*/ 210 w 234"/>
                <a:gd name="T13" fmla="*/ 108 h 114"/>
                <a:gd name="T14" fmla="*/ 198 w 234"/>
                <a:gd name="T15" fmla="*/ 114 h 114"/>
                <a:gd name="T16" fmla="*/ 192 w 234"/>
                <a:gd name="T17" fmla="*/ 90 h 114"/>
                <a:gd name="T18" fmla="*/ 186 w 234"/>
                <a:gd name="T19" fmla="*/ 96 h 114"/>
                <a:gd name="T20" fmla="*/ 174 w 234"/>
                <a:gd name="T21" fmla="*/ 90 h 114"/>
                <a:gd name="T22" fmla="*/ 174 w 234"/>
                <a:gd name="T23" fmla="*/ 78 h 114"/>
                <a:gd name="T24" fmla="*/ 180 w 234"/>
                <a:gd name="T25" fmla="*/ 78 h 114"/>
                <a:gd name="T26" fmla="*/ 174 w 234"/>
                <a:gd name="T27" fmla="*/ 66 h 114"/>
                <a:gd name="T28" fmla="*/ 168 w 234"/>
                <a:gd name="T29" fmla="*/ 66 h 114"/>
                <a:gd name="T30" fmla="*/ 174 w 234"/>
                <a:gd name="T31" fmla="*/ 66 h 114"/>
                <a:gd name="T32" fmla="*/ 174 w 234"/>
                <a:gd name="T33" fmla="*/ 42 h 114"/>
                <a:gd name="T34" fmla="*/ 162 w 234"/>
                <a:gd name="T35" fmla="*/ 42 h 114"/>
                <a:gd name="T36" fmla="*/ 180 w 234"/>
                <a:gd name="T37" fmla="*/ 18 h 114"/>
                <a:gd name="T38" fmla="*/ 174 w 234"/>
                <a:gd name="T39" fmla="*/ 12 h 114"/>
                <a:gd name="T40" fmla="*/ 156 w 234"/>
                <a:gd name="T41" fmla="*/ 42 h 114"/>
                <a:gd name="T42" fmla="*/ 144 w 234"/>
                <a:gd name="T43" fmla="*/ 42 h 114"/>
                <a:gd name="T44" fmla="*/ 156 w 234"/>
                <a:gd name="T45" fmla="*/ 48 h 114"/>
                <a:gd name="T46" fmla="*/ 156 w 234"/>
                <a:gd name="T47" fmla="*/ 72 h 114"/>
                <a:gd name="T48" fmla="*/ 168 w 234"/>
                <a:gd name="T49" fmla="*/ 96 h 114"/>
                <a:gd name="T50" fmla="*/ 156 w 234"/>
                <a:gd name="T51" fmla="*/ 90 h 114"/>
                <a:gd name="T52" fmla="*/ 168 w 234"/>
                <a:gd name="T53" fmla="*/ 96 h 114"/>
                <a:gd name="T54" fmla="*/ 174 w 234"/>
                <a:gd name="T55" fmla="*/ 114 h 114"/>
                <a:gd name="T56" fmla="*/ 132 w 234"/>
                <a:gd name="T57" fmla="*/ 102 h 114"/>
                <a:gd name="T58" fmla="*/ 126 w 234"/>
                <a:gd name="T59" fmla="*/ 102 h 114"/>
                <a:gd name="T60" fmla="*/ 120 w 234"/>
                <a:gd name="T61" fmla="*/ 96 h 114"/>
                <a:gd name="T62" fmla="*/ 132 w 234"/>
                <a:gd name="T63" fmla="*/ 72 h 114"/>
                <a:gd name="T64" fmla="*/ 138 w 234"/>
                <a:gd name="T65" fmla="*/ 66 h 114"/>
                <a:gd name="T66" fmla="*/ 126 w 234"/>
                <a:gd name="T67" fmla="*/ 66 h 114"/>
                <a:gd name="T68" fmla="*/ 90 w 234"/>
                <a:gd name="T69" fmla="*/ 48 h 114"/>
                <a:gd name="T70" fmla="*/ 84 w 234"/>
                <a:gd name="T71" fmla="*/ 30 h 114"/>
                <a:gd name="T72" fmla="*/ 66 w 234"/>
                <a:gd name="T73" fmla="*/ 30 h 114"/>
                <a:gd name="T74" fmla="*/ 54 w 234"/>
                <a:gd name="T75" fmla="*/ 42 h 114"/>
                <a:gd name="T76" fmla="*/ 36 w 234"/>
                <a:gd name="T77" fmla="*/ 36 h 114"/>
                <a:gd name="T78" fmla="*/ 6 w 234"/>
                <a:gd name="T79" fmla="*/ 66 h 114"/>
                <a:gd name="T80" fmla="*/ 0 w 234"/>
                <a:gd name="T81" fmla="*/ 36 h 114"/>
                <a:gd name="T82" fmla="*/ 162 w 234"/>
                <a:gd name="T83" fmla="*/ 6 h 114"/>
                <a:gd name="T84" fmla="*/ 180 w 234"/>
                <a:gd name="T85" fmla="*/ 0 h 114"/>
                <a:gd name="T86" fmla="*/ 180 w 234"/>
                <a:gd name="T87" fmla="*/ 6 h 11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34"/>
                <a:gd name="T133" fmla="*/ 0 h 114"/>
                <a:gd name="T134" fmla="*/ 234 w 234"/>
                <a:gd name="T135" fmla="*/ 114 h 11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34" h="114">
                  <a:moveTo>
                    <a:pt x="180" y="0"/>
                  </a:moveTo>
                  <a:lnTo>
                    <a:pt x="204" y="78"/>
                  </a:lnTo>
                  <a:lnTo>
                    <a:pt x="234" y="72"/>
                  </a:lnTo>
                  <a:lnTo>
                    <a:pt x="228" y="102"/>
                  </a:lnTo>
                  <a:lnTo>
                    <a:pt x="228" y="90"/>
                  </a:lnTo>
                  <a:lnTo>
                    <a:pt x="222" y="102"/>
                  </a:lnTo>
                  <a:lnTo>
                    <a:pt x="210" y="108"/>
                  </a:lnTo>
                  <a:lnTo>
                    <a:pt x="198" y="114"/>
                  </a:lnTo>
                  <a:lnTo>
                    <a:pt x="192" y="90"/>
                  </a:lnTo>
                  <a:lnTo>
                    <a:pt x="186" y="96"/>
                  </a:lnTo>
                  <a:lnTo>
                    <a:pt x="174" y="90"/>
                  </a:lnTo>
                  <a:lnTo>
                    <a:pt x="174" y="78"/>
                  </a:lnTo>
                  <a:lnTo>
                    <a:pt x="180" y="78"/>
                  </a:lnTo>
                  <a:lnTo>
                    <a:pt x="174" y="66"/>
                  </a:lnTo>
                  <a:lnTo>
                    <a:pt x="168" y="66"/>
                  </a:lnTo>
                  <a:lnTo>
                    <a:pt x="174" y="66"/>
                  </a:lnTo>
                  <a:lnTo>
                    <a:pt x="174" y="42"/>
                  </a:lnTo>
                  <a:lnTo>
                    <a:pt x="162" y="42"/>
                  </a:lnTo>
                  <a:lnTo>
                    <a:pt x="180" y="18"/>
                  </a:lnTo>
                  <a:lnTo>
                    <a:pt x="174" y="12"/>
                  </a:lnTo>
                  <a:lnTo>
                    <a:pt x="156" y="42"/>
                  </a:lnTo>
                  <a:lnTo>
                    <a:pt x="144" y="42"/>
                  </a:lnTo>
                  <a:lnTo>
                    <a:pt x="156" y="48"/>
                  </a:lnTo>
                  <a:lnTo>
                    <a:pt x="156" y="72"/>
                  </a:lnTo>
                  <a:lnTo>
                    <a:pt x="168" y="96"/>
                  </a:lnTo>
                  <a:lnTo>
                    <a:pt x="156" y="90"/>
                  </a:lnTo>
                  <a:lnTo>
                    <a:pt x="168" y="96"/>
                  </a:lnTo>
                  <a:lnTo>
                    <a:pt x="174" y="114"/>
                  </a:lnTo>
                  <a:lnTo>
                    <a:pt x="132" y="102"/>
                  </a:lnTo>
                  <a:lnTo>
                    <a:pt x="126" y="102"/>
                  </a:lnTo>
                  <a:lnTo>
                    <a:pt x="120" y="96"/>
                  </a:lnTo>
                  <a:lnTo>
                    <a:pt x="132" y="72"/>
                  </a:lnTo>
                  <a:lnTo>
                    <a:pt x="138" y="66"/>
                  </a:lnTo>
                  <a:lnTo>
                    <a:pt x="126" y="66"/>
                  </a:lnTo>
                  <a:lnTo>
                    <a:pt x="90" y="48"/>
                  </a:lnTo>
                  <a:lnTo>
                    <a:pt x="84" y="30"/>
                  </a:lnTo>
                  <a:lnTo>
                    <a:pt x="66" y="30"/>
                  </a:lnTo>
                  <a:lnTo>
                    <a:pt x="54" y="42"/>
                  </a:lnTo>
                  <a:lnTo>
                    <a:pt x="36" y="36"/>
                  </a:lnTo>
                  <a:lnTo>
                    <a:pt x="6" y="66"/>
                  </a:lnTo>
                  <a:lnTo>
                    <a:pt x="0" y="36"/>
                  </a:lnTo>
                  <a:lnTo>
                    <a:pt x="162" y="6"/>
                  </a:lnTo>
                  <a:lnTo>
                    <a:pt x="180" y="0"/>
                  </a:lnTo>
                  <a:lnTo>
                    <a:pt x="18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61" name="Freeform 58"/>
            <p:cNvSpPr>
              <a:spLocks/>
            </p:cNvSpPr>
            <p:nvPr/>
          </p:nvSpPr>
          <p:spPr bwMode="auto">
            <a:xfrm>
              <a:off x="5424" y="1854"/>
              <a:ext cx="174" cy="90"/>
            </a:xfrm>
            <a:custGeom>
              <a:avLst/>
              <a:gdLst>
                <a:gd name="T0" fmla="*/ 36 w 174"/>
                <a:gd name="T1" fmla="*/ 30 h 90"/>
                <a:gd name="T2" fmla="*/ 90 w 174"/>
                <a:gd name="T3" fmla="*/ 18 h 90"/>
                <a:gd name="T4" fmla="*/ 108 w 174"/>
                <a:gd name="T5" fmla="*/ 0 h 90"/>
                <a:gd name="T6" fmla="*/ 120 w 174"/>
                <a:gd name="T7" fmla="*/ 18 h 90"/>
                <a:gd name="T8" fmla="*/ 114 w 174"/>
                <a:gd name="T9" fmla="*/ 42 h 90"/>
                <a:gd name="T10" fmla="*/ 126 w 174"/>
                <a:gd name="T11" fmla="*/ 42 h 90"/>
                <a:gd name="T12" fmla="*/ 150 w 174"/>
                <a:gd name="T13" fmla="*/ 66 h 90"/>
                <a:gd name="T14" fmla="*/ 168 w 174"/>
                <a:gd name="T15" fmla="*/ 60 h 90"/>
                <a:gd name="T16" fmla="*/ 150 w 174"/>
                <a:gd name="T17" fmla="*/ 48 h 90"/>
                <a:gd name="T18" fmla="*/ 162 w 174"/>
                <a:gd name="T19" fmla="*/ 42 h 90"/>
                <a:gd name="T20" fmla="*/ 174 w 174"/>
                <a:gd name="T21" fmla="*/ 66 h 90"/>
                <a:gd name="T22" fmla="*/ 138 w 174"/>
                <a:gd name="T23" fmla="*/ 84 h 90"/>
                <a:gd name="T24" fmla="*/ 138 w 174"/>
                <a:gd name="T25" fmla="*/ 72 h 90"/>
                <a:gd name="T26" fmla="*/ 120 w 174"/>
                <a:gd name="T27" fmla="*/ 90 h 90"/>
                <a:gd name="T28" fmla="*/ 120 w 174"/>
                <a:gd name="T29" fmla="*/ 84 h 90"/>
                <a:gd name="T30" fmla="*/ 102 w 174"/>
                <a:gd name="T31" fmla="*/ 60 h 90"/>
                <a:gd name="T32" fmla="*/ 84 w 174"/>
                <a:gd name="T33" fmla="*/ 66 h 90"/>
                <a:gd name="T34" fmla="*/ 78 w 174"/>
                <a:gd name="T35" fmla="*/ 66 h 90"/>
                <a:gd name="T36" fmla="*/ 0 w 174"/>
                <a:gd name="T37" fmla="*/ 84 h 90"/>
                <a:gd name="T38" fmla="*/ 0 w 174"/>
                <a:gd name="T39" fmla="*/ 36 h 90"/>
                <a:gd name="T40" fmla="*/ 18 w 174"/>
                <a:gd name="T41" fmla="*/ 36 h 90"/>
                <a:gd name="T42" fmla="*/ 36 w 174"/>
                <a:gd name="T43" fmla="*/ 30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4"/>
                <a:gd name="T67" fmla="*/ 0 h 90"/>
                <a:gd name="T68" fmla="*/ 174 w 174"/>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4" h="90">
                  <a:moveTo>
                    <a:pt x="36" y="30"/>
                  </a:moveTo>
                  <a:lnTo>
                    <a:pt x="90" y="18"/>
                  </a:lnTo>
                  <a:lnTo>
                    <a:pt x="108" y="0"/>
                  </a:lnTo>
                  <a:lnTo>
                    <a:pt x="120" y="18"/>
                  </a:lnTo>
                  <a:lnTo>
                    <a:pt x="114" y="42"/>
                  </a:lnTo>
                  <a:lnTo>
                    <a:pt x="126" y="42"/>
                  </a:lnTo>
                  <a:lnTo>
                    <a:pt x="150" y="66"/>
                  </a:lnTo>
                  <a:lnTo>
                    <a:pt x="168" y="60"/>
                  </a:lnTo>
                  <a:lnTo>
                    <a:pt x="150" y="48"/>
                  </a:lnTo>
                  <a:lnTo>
                    <a:pt x="162" y="42"/>
                  </a:lnTo>
                  <a:lnTo>
                    <a:pt x="174" y="66"/>
                  </a:lnTo>
                  <a:lnTo>
                    <a:pt x="138" y="84"/>
                  </a:lnTo>
                  <a:lnTo>
                    <a:pt x="138" y="72"/>
                  </a:lnTo>
                  <a:lnTo>
                    <a:pt x="120" y="90"/>
                  </a:lnTo>
                  <a:lnTo>
                    <a:pt x="120" y="84"/>
                  </a:lnTo>
                  <a:lnTo>
                    <a:pt x="102" y="60"/>
                  </a:lnTo>
                  <a:lnTo>
                    <a:pt x="84" y="66"/>
                  </a:lnTo>
                  <a:lnTo>
                    <a:pt x="78" y="66"/>
                  </a:lnTo>
                  <a:lnTo>
                    <a:pt x="0" y="84"/>
                  </a:lnTo>
                  <a:lnTo>
                    <a:pt x="0" y="36"/>
                  </a:lnTo>
                  <a:lnTo>
                    <a:pt x="18" y="36"/>
                  </a:lnTo>
                  <a:lnTo>
                    <a:pt x="36" y="30"/>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62" name="Freeform 59"/>
            <p:cNvSpPr>
              <a:spLocks/>
            </p:cNvSpPr>
            <p:nvPr/>
          </p:nvSpPr>
          <p:spPr bwMode="auto">
            <a:xfrm>
              <a:off x="5424" y="1854"/>
              <a:ext cx="174" cy="90"/>
            </a:xfrm>
            <a:custGeom>
              <a:avLst/>
              <a:gdLst>
                <a:gd name="T0" fmla="*/ 36 w 174"/>
                <a:gd name="T1" fmla="*/ 30 h 90"/>
                <a:gd name="T2" fmla="*/ 90 w 174"/>
                <a:gd name="T3" fmla="*/ 18 h 90"/>
                <a:gd name="T4" fmla="*/ 108 w 174"/>
                <a:gd name="T5" fmla="*/ 0 h 90"/>
                <a:gd name="T6" fmla="*/ 120 w 174"/>
                <a:gd name="T7" fmla="*/ 18 h 90"/>
                <a:gd name="T8" fmla="*/ 114 w 174"/>
                <a:gd name="T9" fmla="*/ 42 h 90"/>
                <a:gd name="T10" fmla="*/ 126 w 174"/>
                <a:gd name="T11" fmla="*/ 42 h 90"/>
                <a:gd name="T12" fmla="*/ 150 w 174"/>
                <a:gd name="T13" fmla="*/ 66 h 90"/>
                <a:gd name="T14" fmla="*/ 168 w 174"/>
                <a:gd name="T15" fmla="*/ 60 h 90"/>
                <a:gd name="T16" fmla="*/ 150 w 174"/>
                <a:gd name="T17" fmla="*/ 48 h 90"/>
                <a:gd name="T18" fmla="*/ 162 w 174"/>
                <a:gd name="T19" fmla="*/ 42 h 90"/>
                <a:gd name="T20" fmla="*/ 174 w 174"/>
                <a:gd name="T21" fmla="*/ 66 h 90"/>
                <a:gd name="T22" fmla="*/ 138 w 174"/>
                <a:gd name="T23" fmla="*/ 84 h 90"/>
                <a:gd name="T24" fmla="*/ 138 w 174"/>
                <a:gd name="T25" fmla="*/ 72 h 90"/>
                <a:gd name="T26" fmla="*/ 120 w 174"/>
                <a:gd name="T27" fmla="*/ 90 h 90"/>
                <a:gd name="T28" fmla="*/ 120 w 174"/>
                <a:gd name="T29" fmla="*/ 84 h 90"/>
                <a:gd name="T30" fmla="*/ 102 w 174"/>
                <a:gd name="T31" fmla="*/ 60 h 90"/>
                <a:gd name="T32" fmla="*/ 84 w 174"/>
                <a:gd name="T33" fmla="*/ 66 h 90"/>
                <a:gd name="T34" fmla="*/ 78 w 174"/>
                <a:gd name="T35" fmla="*/ 66 h 90"/>
                <a:gd name="T36" fmla="*/ 0 w 174"/>
                <a:gd name="T37" fmla="*/ 84 h 90"/>
                <a:gd name="T38" fmla="*/ 0 w 174"/>
                <a:gd name="T39" fmla="*/ 36 h 90"/>
                <a:gd name="T40" fmla="*/ 18 w 174"/>
                <a:gd name="T41" fmla="*/ 36 h 90"/>
                <a:gd name="T42" fmla="*/ 36 w 174"/>
                <a:gd name="T43" fmla="*/ 30 h 90"/>
                <a:gd name="T44" fmla="*/ 36 w 174"/>
                <a:gd name="T45" fmla="*/ 36 h 9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4"/>
                <a:gd name="T70" fmla="*/ 0 h 90"/>
                <a:gd name="T71" fmla="*/ 174 w 174"/>
                <a:gd name="T72" fmla="*/ 90 h 9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4" h="90">
                  <a:moveTo>
                    <a:pt x="36" y="30"/>
                  </a:moveTo>
                  <a:lnTo>
                    <a:pt x="90" y="18"/>
                  </a:lnTo>
                  <a:lnTo>
                    <a:pt x="108" y="0"/>
                  </a:lnTo>
                  <a:lnTo>
                    <a:pt x="120" y="18"/>
                  </a:lnTo>
                  <a:lnTo>
                    <a:pt x="114" y="42"/>
                  </a:lnTo>
                  <a:lnTo>
                    <a:pt x="126" y="42"/>
                  </a:lnTo>
                  <a:lnTo>
                    <a:pt x="150" y="66"/>
                  </a:lnTo>
                  <a:lnTo>
                    <a:pt x="168" y="60"/>
                  </a:lnTo>
                  <a:lnTo>
                    <a:pt x="150" y="48"/>
                  </a:lnTo>
                  <a:lnTo>
                    <a:pt x="162" y="42"/>
                  </a:lnTo>
                  <a:lnTo>
                    <a:pt x="174" y="66"/>
                  </a:lnTo>
                  <a:lnTo>
                    <a:pt x="138" y="84"/>
                  </a:lnTo>
                  <a:lnTo>
                    <a:pt x="138" y="72"/>
                  </a:lnTo>
                  <a:lnTo>
                    <a:pt x="120" y="90"/>
                  </a:lnTo>
                  <a:lnTo>
                    <a:pt x="120" y="84"/>
                  </a:lnTo>
                  <a:lnTo>
                    <a:pt x="102" y="60"/>
                  </a:lnTo>
                  <a:lnTo>
                    <a:pt x="84" y="66"/>
                  </a:lnTo>
                  <a:lnTo>
                    <a:pt x="78" y="66"/>
                  </a:lnTo>
                  <a:lnTo>
                    <a:pt x="0" y="84"/>
                  </a:lnTo>
                  <a:lnTo>
                    <a:pt x="0" y="36"/>
                  </a:lnTo>
                  <a:lnTo>
                    <a:pt x="18" y="36"/>
                  </a:lnTo>
                  <a:lnTo>
                    <a:pt x="36" y="30"/>
                  </a:lnTo>
                  <a:lnTo>
                    <a:pt x="36" y="3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63" name="Freeform 60"/>
            <p:cNvSpPr>
              <a:spLocks/>
            </p:cNvSpPr>
            <p:nvPr/>
          </p:nvSpPr>
          <p:spPr bwMode="auto">
            <a:xfrm>
              <a:off x="4806" y="1794"/>
              <a:ext cx="198" cy="264"/>
            </a:xfrm>
            <a:custGeom>
              <a:avLst/>
              <a:gdLst>
                <a:gd name="T0" fmla="*/ 96 w 198"/>
                <a:gd name="T1" fmla="*/ 258 h 264"/>
                <a:gd name="T2" fmla="*/ 0 w 198"/>
                <a:gd name="T3" fmla="*/ 264 h 264"/>
                <a:gd name="T4" fmla="*/ 24 w 198"/>
                <a:gd name="T5" fmla="*/ 204 h 264"/>
                <a:gd name="T6" fmla="*/ 0 w 198"/>
                <a:gd name="T7" fmla="*/ 144 h 264"/>
                <a:gd name="T8" fmla="*/ 6 w 198"/>
                <a:gd name="T9" fmla="*/ 78 h 264"/>
                <a:gd name="T10" fmla="*/ 36 w 198"/>
                <a:gd name="T11" fmla="*/ 42 h 264"/>
                <a:gd name="T12" fmla="*/ 36 w 198"/>
                <a:gd name="T13" fmla="*/ 66 h 264"/>
                <a:gd name="T14" fmla="*/ 42 w 198"/>
                <a:gd name="T15" fmla="*/ 54 h 264"/>
                <a:gd name="T16" fmla="*/ 42 w 198"/>
                <a:gd name="T17" fmla="*/ 36 h 264"/>
                <a:gd name="T18" fmla="*/ 60 w 198"/>
                <a:gd name="T19" fmla="*/ 24 h 264"/>
                <a:gd name="T20" fmla="*/ 54 w 198"/>
                <a:gd name="T21" fmla="*/ 12 h 264"/>
                <a:gd name="T22" fmla="*/ 66 w 198"/>
                <a:gd name="T23" fmla="*/ 0 h 264"/>
                <a:gd name="T24" fmla="*/ 126 w 198"/>
                <a:gd name="T25" fmla="*/ 18 h 264"/>
                <a:gd name="T26" fmla="*/ 138 w 198"/>
                <a:gd name="T27" fmla="*/ 36 h 264"/>
                <a:gd name="T28" fmla="*/ 132 w 198"/>
                <a:gd name="T29" fmla="*/ 42 h 264"/>
                <a:gd name="T30" fmla="*/ 144 w 198"/>
                <a:gd name="T31" fmla="*/ 60 h 264"/>
                <a:gd name="T32" fmla="*/ 144 w 198"/>
                <a:gd name="T33" fmla="*/ 84 h 264"/>
                <a:gd name="T34" fmla="*/ 120 w 198"/>
                <a:gd name="T35" fmla="*/ 108 h 264"/>
                <a:gd name="T36" fmla="*/ 120 w 198"/>
                <a:gd name="T37" fmla="*/ 126 h 264"/>
                <a:gd name="T38" fmla="*/ 132 w 198"/>
                <a:gd name="T39" fmla="*/ 132 h 264"/>
                <a:gd name="T40" fmla="*/ 162 w 198"/>
                <a:gd name="T41" fmla="*/ 96 h 264"/>
                <a:gd name="T42" fmla="*/ 180 w 198"/>
                <a:gd name="T43" fmla="*/ 114 h 264"/>
                <a:gd name="T44" fmla="*/ 198 w 198"/>
                <a:gd name="T45" fmla="*/ 162 h 264"/>
                <a:gd name="T46" fmla="*/ 192 w 198"/>
                <a:gd name="T47" fmla="*/ 186 h 264"/>
                <a:gd name="T48" fmla="*/ 192 w 198"/>
                <a:gd name="T49" fmla="*/ 192 h 264"/>
                <a:gd name="T50" fmla="*/ 186 w 198"/>
                <a:gd name="T51" fmla="*/ 186 h 264"/>
                <a:gd name="T52" fmla="*/ 180 w 198"/>
                <a:gd name="T53" fmla="*/ 186 h 264"/>
                <a:gd name="T54" fmla="*/ 156 w 198"/>
                <a:gd name="T55" fmla="*/ 246 h 264"/>
                <a:gd name="T56" fmla="*/ 114 w 198"/>
                <a:gd name="T57" fmla="*/ 258 h 264"/>
                <a:gd name="T58" fmla="*/ 96 w 198"/>
                <a:gd name="T59" fmla="*/ 258 h 2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8"/>
                <a:gd name="T91" fmla="*/ 0 h 264"/>
                <a:gd name="T92" fmla="*/ 198 w 198"/>
                <a:gd name="T93" fmla="*/ 264 h 26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8" h="264">
                  <a:moveTo>
                    <a:pt x="96" y="258"/>
                  </a:moveTo>
                  <a:lnTo>
                    <a:pt x="0" y="264"/>
                  </a:lnTo>
                  <a:lnTo>
                    <a:pt x="24" y="204"/>
                  </a:lnTo>
                  <a:lnTo>
                    <a:pt x="0" y="144"/>
                  </a:lnTo>
                  <a:lnTo>
                    <a:pt x="6" y="78"/>
                  </a:lnTo>
                  <a:lnTo>
                    <a:pt x="36" y="42"/>
                  </a:lnTo>
                  <a:lnTo>
                    <a:pt x="36" y="66"/>
                  </a:lnTo>
                  <a:lnTo>
                    <a:pt x="42" y="54"/>
                  </a:lnTo>
                  <a:lnTo>
                    <a:pt x="42" y="36"/>
                  </a:lnTo>
                  <a:lnTo>
                    <a:pt x="60" y="24"/>
                  </a:lnTo>
                  <a:lnTo>
                    <a:pt x="54" y="12"/>
                  </a:lnTo>
                  <a:lnTo>
                    <a:pt x="66" y="0"/>
                  </a:lnTo>
                  <a:lnTo>
                    <a:pt x="126" y="18"/>
                  </a:lnTo>
                  <a:lnTo>
                    <a:pt x="138" y="36"/>
                  </a:lnTo>
                  <a:lnTo>
                    <a:pt x="132" y="42"/>
                  </a:lnTo>
                  <a:lnTo>
                    <a:pt x="144" y="60"/>
                  </a:lnTo>
                  <a:lnTo>
                    <a:pt x="144" y="84"/>
                  </a:lnTo>
                  <a:lnTo>
                    <a:pt x="120" y="108"/>
                  </a:lnTo>
                  <a:lnTo>
                    <a:pt x="120" y="126"/>
                  </a:lnTo>
                  <a:lnTo>
                    <a:pt x="132" y="132"/>
                  </a:lnTo>
                  <a:lnTo>
                    <a:pt x="162" y="96"/>
                  </a:lnTo>
                  <a:lnTo>
                    <a:pt x="180" y="114"/>
                  </a:lnTo>
                  <a:lnTo>
                    <a:pt x="198" y="162"/>
                  </a:lnTo>
                  <a:lnTo>
                    <a:pt x="192" y="186"/>
                  </a:lnTo>
                  <a:lnTo>
                    <a:pt x="192" y="192"/>
                  </a:lnTo>
                  <a:lnTo>
                    <a:pt x="186" y="186"/>
                  </a:lnTo>
                  <a:lnTo>
                    <a:pt x="180" y="186"/>
                  </a:lnTo>
                  <a:lnTo>
                    <a:pt x="156" y="246"/>
                  </a:lnTo>
                  <a:lnTo>
                    <a:pt x="114" y="258"/>
                  </a:lnTo>
                  <a:lnTo>
                    <a:pt x="96" y="258"/>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64" name="Freeform 61"/>
            <p:cNvSpPr>
              <a:spLocks/>
            </p:cNvSpPr>
            <p:nvPr/>
          </p:nvSpPr>
          <p:spPr bwMode="auto">
            <a:xfrm>
              <a:off x="4806" y="1794"/>
              <a:ext cx="198" cy="264"/>
            </a:xfrm>
            <a:custGeom>
              <a:avLst/>
              <a:gdLst>
                <a:gd name="T0" fmla="*/ 96 w 198"/>
                <a:gd name="T1" fmla="*/ 258 h 264"/>
                <a:gd name="T2" fmla="*/ 0 w 198"/>
                <a:gd name="T3" fmla="*/ 264 h 264"/>
                <a:gd name="T4" fmla="*/ 24 w 198"/>
                <a:gd name="T5" fmla="*/ 204 h 264"/>
                <a:gd name="T6" fmla="*/ 0 w 198"/>
                <a:gd name="T7" fmla="*/ 144 h 264"/>
                <a:gd name="T8" fmla="*/ 6 w 198"/>
                <a:gd name="T9" fmla="*/ 78 h 264"/>
                <a:gd name="T10" fmla="*/ 36 w 198"/>
                <a:gd name="T11" fmla="*/ 42 h 264"/>
                <a:gd name="T12" fmla="*/ 36 w 198"/>
                <a:gd name="T13" fmla="*/ 66 h 264"/>
                <a:gd name="T14" fmla="*/ 42 w 198"/>
                <a:gd name="T15" fmla="*/ 54 h 264"/>
                <a:gd name="T16" fmla="*/ 42 w 198"/>
                <a:gd name="T17" fmla="*/ 66 h 264"/>
                <a:gd name="T18" fmla="*/ 42 w 198"/>
                <a:gd name="T19" fmla="*/ 36 h 264"/>
                <a:gd name="T20" fmla="*/ 60 w 198"/>
                <a:gd name="T21" fmla="*/ 24 h 264"/>
                <a:gd name="T22" fmla="*/ 54 w 198"/>
                <a:gd name="T23" fmla="*/ 12 h 264"/>
                <a:gd name="T24" fmla="*/ 66 w 198"/>
                <a:gd name="T25" fmla="*/ 0 h 264"/>
                <a:gd name="T26" fmla="*/ 126 w 198"/>
                <a:gd name="T27" fmla="*/ 18 h 264"/>
                <a:gd name="T28" fmla="*/ 138 w 198"/>
                <a:gd name="T29" fmla="*/ 36 h 264"/>
                <a:gd name="T30" fmla="*/ 132 w 198"/>
                <a:gd name="T31" fmla="*/ 42 h 264"/>
                <a:gd name="T32" fmla="*/ 144 w 198"/>
                <a:gd name="T33" fmla="*/ 60 h 264"/>
                <a:gd name="T34" fmla="*/ 144 w 198"/>
                <a:gd name="T35" fmla="*/ 84 h 264"/>
                <a:gd name="T36" fmla="*/ 120 w 198"/>
                <a:gd name="T37" fmla="*/ 108 h 264"/>
                <a:gd name="T38" fmla="*/ 120 w 198"/>
                <a:gd name="T39" fmla="*/ 126 h 264"/>
                <a:gd name="T40" fmla="*/ 132 w 198"/>
                <a:gd name="T41" fmla="*/ 132 h 264"/>
                <a:gd name="T42" fmla="*/ 162 w 198"/>
                <a:gd name="T43" fmla="*/ 96 h 264"/>
                <a:gd name="T44" fmla="*/ 180 w 198"/>
                <a:gd name="T45" fmla="*/ 114 h 264"/>
                <a:gd name="T46" fmla="*/ 198 w 198"/>
                <a:gd name="T47" fmla="*/ 162 h 264"/>
                <a:gd name="T48" fmla="*/ 192 w 198"/>
                <a:gd name="T49" fmla="*/ 186 h 264"/>
                <a:gd name="T50" fmla="*/ 192 w 198"/>
                <a:gd name="T51" fmla="*/ 192 h 264"/>
                <a:gd name="T52" fmla="*/ 186 w 198"/>
                <a:gd name="T53" fmla="*/ 186 h 264"/>
                <a:gd name="T54" fmla="*/ 180 w 198"/>
                <a:gd name="T55" fmla="*/ 186 h 264"/>
                <a:gd name="T56" fmla="*/ 156 w 198"/>
                <a:gd name="T57" fmla="*/ 246 h 264"/>
                <a:gd name="T58" fmla="*/ 114 w 198"/>
                <a:gd name="T59" fmla="*/ 258 h 264"/>
                <a:gd name="T60" fmla="*/ 96 w 198"/>
                <a:gd name="T61" fmla="*/ 258 h 264"/>
                <a:gd name="T62" fmla="*/ 96 w 198"/>
                <a:gd name="T63" fmla="*/ 264 h 2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8"/>
                <a:gd name="T97" fmla="*/ 0 h 264"/>
                <a:gd name="T98" fmla="*/ 198 w 198"/>
                <a:gd name="T99" fmla="*/ 264 h 2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8" h="264">
                  <a:moveTo>
                    <a:pt x="96" y="258"/>
                  </a:moveTo>
                  <a:lnTo>
                    <a:pt x="0" y="264"/>
                  </a:lnTo>
                  <a:lnTo>
                    <a:pt x="24" y="204"/>
                  </a:lnTo>
                  <a:lnTo>
                    <a:pt x="0" y="144"/>
                  </a:lnTo>
                  <a:lnTo>
                    <a:pt x="6" y="78"/>
                  </a:lnTo>
                  <a:lnTo>
                    <a:pt x="36" y="42"/>
                  </a:lnTo>
                  <a:lnTo>
                    <a:pt x="36" y="66"/>
                  </a:lnTo>
                  <a:lnTo>
                    <a:pt x="42" y="54"/>
                  </a:lnTo>
                  <a:lnTo>
                    <a:pt x="42" y="66"/>
                  </a:lnTo>
                  <a:lnTo>
                    <a:pt x="42" y="36"/>
                  </a:lnTo>
                  <a:lnTo>
                    <a:pt x="60" y="24"/>
                  </a:lnTo>
                  <a:lnTo>
                    <a:pt x="54" y="12"/>
                  </a:lnTo>
                  <a:lnTo>
                    <a:pt x="66" y="0"/>
                  </a:lnTo>
                  <a:lnTo>
                    <a:pt x="126" y="18"/>
                  </a:lnTo>
                  <a:lnTo>
                    <a:pt x="138" y="36"/>
                  </a:lnTo>
                  <a:lnTo>
                    <a:pt x="132" y="42"/>
                  </a:lnTo>
                  <a:lnTo>
                    <a:pt x="144" y="60"/>
                  </a:lnTo>
                  <a:lnTo>
                    <a:pt x="144" y="84"/>
                  </a:lnTo>
                  <a:lnTo>
                    <a:pt x="120" y="108"/>
                  </a:lnTo>
                  <a:lnTo>
                    <a:pt x="120" y="126"/>
                  </a:lnTo>
                  <a:lnTo>
                    <a:pt x="132" y="132"/>
                  </a:lnTo>
                  <a:lnTo>
                    <a:pt x="162" y="96"/>
                  </a:lnTo>
                  <a:lnTo>
                    <a:pt x="180" y="114"/>
                  </a:lnTo>
                  <a:lnTo>
                    <a:pt x="198" y="162"/>
                  </a:lnTo>
                  <a:lnTo>
                    <a:pt x="192" y="186"/>
                  </a:lnTo>
                  <a:lnTo>
                    <a:pt x="192" y="192"/>
                  </a:lnTo>
                  <a:lnTo>
                    <a:pt x="186" y="186"/>
                  </a:lnTo>
                  <a:lnTo>
                    <a:pt x="180" y="186"/>
                  </a:lnTo>
                  <a:lnTo>
                    <a:pt x="156" y="246"/>
                  </a:lnTo>
                  <a:lnTo>
                    <a:pt x="114" y="258"/>
                  </a:lnTo>
                  <a:lnTo>
                    <a:pt x="96" y="258"/>
                  </a:lnTo>
                  <a:lnTo>
                    <a:pt x="96" y="26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65" name="Freeform 62"/>
            <p:cNvSpPr>
              <a:spLocks/>
            </p:cNvSpPr>
            <p:nvPr/>
          </p:nvSpPr>
          <p:spPr bwMode="auto">
            <a:xfrm>
              <a:off x="4620" y="1704"/>
              <a:ext cx="288" cy="144"/>
            </a:xfrm>
            <a:custGeom>
              <a:avLst/>
              <a:gdLst>
                <a:gd name="T0" fmla="*/ 288 w 288"/>
                <a:gd name="T1" fmla="*/ 72 h 144"/>
                <a:gd name="T2" fmla="*/ 258 w 288"/>
                <a:gd name="T3" fmla="*/ 72 h 144"/>
                <a:gd name="T4" fmla="*/ 252 w 288"/>
                <a:gd name="T5" fmla="*/ 84 h 144"/>
                <a:gd name="T6" fmla="*/ 216 w 288"/>
                <a:gd name="T7" fmla="*/ 72 h 144"/>
                <a:gd name="T8" fmla="*/ 186 w 288"/>
                <a:gd name="T9" fmla="*/ 90 h 144"/>
                <a:gd name="T10" fmla="*/ 174 w 288"/>
                <a:gd name="T11" fmla="*/ 108 h 144"/>
                <a:gd name="T12" fmla="*/ 174 w 288"/>
                <a:gd name="T13" fmla="*/ 90 h 144"/>
                <a:gd name="T14" fmla="*/ 156 w 288"/>
                <a:gd name="T15" fmla="*/ 108 h 144"/>
                <a:gd name="T16" fmla="*/ 156 w 288"/>
                <a:gd name="T17" fmla="*/ 90 h 144"/>
                <a:gd name="T18" fmla="*/ 132 w 288"/>
                <a:gd name="T19" fmla="*/ 144 h 144"/>
                <a:gd name="T20" fmla="*/ 120 w 288"/>
                <a:gd name="T21" fmla="*/ 144 h 144"/>
                <a:gd name="T22" fmla="*/ 126 w 288"/>
                <a:gd name="T23" fmla="*/ 132 h 144"/>
                <a:gd name="T24" fmla="*/ 114 w 288"/>
                <a:gd name="T25" fmla="*/ 132 h 144"/>
                <a:gd name="T26" fmla="*/ 120 w 288"/>
                <a:gd name="T27" fmla="*/ 108 h 144"/>
                <a:gd name="T28" fmla="*/ 102 w 288"/>
                <a:gd name="T29" fmla="*/ 96 h 144"/>
                <a:gd name="T30" fmla="*/ 12 w 288"/>
                <a:gd name="T31" fmla="*/ 78 h 144"/>
                <a:gd name="T32" fmla="*/ 0 w 288"/>
                <a:gd name="T33" fmla="*/ 66 h 144"/>
                <a:gd name="T34" fmla="*/ 108 w 288"/>
                <a:gd name="T35" fmla="*/ 0 h 144"/>
                <a:gd name="T36" fmla="*/ 114 w 288"/>
                <a:gd name="T37" fmla="*/ 0 h 144"/>
                <a:gd name="T38" fmla="*/ 84 w 288"/>
                <a:gd name="T39" fmla="*/ 30 h 144"/>
                <a:gd name="T40" fmla="*/ 84 w 288"/>
                <a:gd name="T41" fmla="*/ 42 h 144"/>
                <a:gd name="T42" fmla="*/ 96 w 288"/>
                <a:gd name="T43" fmla="*/ 30 h 144"/>
                <a:gd name="T44" fmla="*/ 90 w 288"/>
                <a:gd name="T45" fmla="*/ 42 h 144"/>
                <a:gd name="T46" fmla="*/ 108 w 288"/>
                <a:gd name="T47" fmla="*/ 36 h 144"/>
                <a:gd name="T48" fmla="*/ 132 w 288"/>
                <a:gd name="T49" fmla="*/ 54 h 144"/>
                <a:gd name="T50" fmla="*/ 162 w 288"/>
                <a:gd name="T51" fmla="*/ 60 h 144"/>
                <a:gd name="T52" fmla="*/ 186 w 288"/>
                <a:gd name="T53" fmla="*/ 42 h 144"/>
                <a:gd name="T54" fmla="*/ 234 w 288"/>
                <a:gd name="T55" fmla="*/ 30 h 144"/>
                <a:gd name="T56" fmla="*/ 240 w 288"/>
                <a:gd name="T57" fmla="*/ 48 h 144"/>
                <a:gd name="T58" fmla="*/ 270 w 288"/>
                <a:gd name="T59" fmla="*/ 48 h 144"/>
                <a:gd name="T60" fmla="*/ 270 w 288"/>
                <a:gd name="T61" fmla="*/ 60 h 144"/>
                <a:gd name="T62" fmla="*/ 288 w 288"/>
                <a:gd name="T63" fmla="*/ 72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88"/>
                <a:gd name="T97" fmla="*/ 0 h 144"/>
                <a:gd name="T98" fmla="*/ 288 w 288"/>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88" h="144">
                  <a:moveTo>
                    <a:pt x="288" y="72"/>
                  </a:moveTo>
                  <a:lnTo>
                    <a:pt x="258" y="72"/>
                  </a:lnTo>
                  <a:lnTo>
                    <a:pt x="252" y="84"/>
                  </a:lnTo>
                  <a:lnTo>
                    <a:pt x="216" y="72"/>
                  </a:lnTo>
                  <a:lnTo>
                    <a:pt x="186" y="90"/>
                  </a:lnTo>
                  <a:lnTo>
                    <a:pt x="174" y="108"/>
                  </a:lnTo>
                  <a:lnTo>
                    <a:pt x="174" y="90"/>
                  </a:lnTo>
                  <a:lnTo>
                    <a:pt x="156" y="108"/>
                  </a:lnTo>
                  <a:lnTo>
                    <a:pt x="156" y="90"/>
                  </a:lnTo>
                  <a:lnTo>
                    <a:pt x="132" y="144"/>
                  </a:lnTo>
                  <a:lnTo>
                    <a:pt x="120" y="144"/>
                  </a:lnTo>
                  <a:lnTo>
                    <a:pt x="126" y="132"/>
                  </a:lnTo>
                  <a:lnTo>
                    <a:pt x="114" y="132"/>
                  </a:lnTo>
                  <a:lnTo>
                    <a:pt x="120" y="108"/>
                  </a:lnTo>
                  <a:lnTo>
                    <a:pt x="102" y="96"/>
                  </a:lnTo>
                  <a:lnTo>
                    <a:pt x="12" y="78"/>
                  </a:lnTo>
                  <a:lnTo>
                    <a:pt x="0" y="66"/>
                  </a:lnTo>
                  <a:lnTo>
                    <a:pt x="108" y="0"/>
                  </a:lnTo>
                  <a:lnTo>
                    <a:pt x="114" y="0"/>
                  </a:lnTo>
                  <a:lnTo>
                    <a:pt x="84" y="30"/>
                  </a:lnTo>
                  <a:lnTo>
                    <a:pt x="84" y="42"/>
                  </a:lnTo>
                  <a:lnTo>
                    <a:pt x="96" y="30"/>
                  </a:lnTo>
                  <a:lnTo>
                    <a:pt x="90" y="42"/>
                  </a:lnTo>
                  <a:lnTo>
                    <a:pt x="108" y="36"/>
                  </a:lnTo>
                  <a:lnTo>
                    <a:pt x="132" y="54"/>
                  </a:lnTo>
                  <a:lnTo>
                    <a:pt x="162" y="60"/>
                  </a:lnTo>
                  <a:lnTo>
                    <a:pt x="186" y="42"/>
                  </a:lnTo>
                  <a:lnTo>
                    <a:pt x="234" y="30"/>
                  </a:lnTo>
                  <a:lnTo>
                    <a:pt x="240" y="48"/>
                  </a:lnTo>
                  <a:lnTo>
                    <a:pt x="270" y="48"/>
                  </a:lnTo>
                  <a:lnTo>
                    <a:pt x="270" y="60"/>
                  </a:lnTo>
                  <a:lnTo>
                    <a:pt x="288" y="72"/>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66" name="Freeform 63"/>
            <p:cNvSpPr>
              <a:spLocks/>
            </p:cNvSpPr>
            <p:nvPr/>
          </p:nvSpPr>
          <p:spPr bwMode="auto">
            <a:xfrm>
              <a:off x="4620" y="1704"/>
              <a:ext cx="288" cy="144"/>
            </a:xfrm>
            <a:custGeom>
              <a:avLst/>
              <a:gdLst>
                <a:gd name="T0" fmla="*/ 288 w 288"/>
                <a:gd name="T1" fmla="*/ 72 h 144"/>
                <a:gd name="T2" fmla="*/ 258 w 288"/>
                <a:gd name="T3" fmla="*/ 72 h 144"/>
                <a:gd name="T4" fmla="*/ 252 w 288"/>
                <a:gd name="T5" fmla="*/ 84 h 144"/>
                <a:gd name="T6" fmla="*/ 216 w 288"/>
                <a:gd name="T7" fmla="*/ 72 h 144"/>
                <a:gd name="T8" fmla="*/ 186 w 288"/>
                <a:gd name="T9" fmla="*/ 90 h 144"/>
                <a:gd name="T10" fmla="*/ 174 w 288"/>
                <a:gd name="T11" fmla="*/ 108 h 144"/>
                <a:gd name="T12" fmla="*/ 174 w 288"/>
                <a:gd name="T13" fmla="*/ 90 h 144"/>
                <a:gd name="T14" fmla="*/ 156 w 288"/>
                <a:gd name="T15" fmla="*/ 108 h 144"/>
                <a:gd name="T16" fmla="*/ 156 w 288"/>
                <a:gd name="T17" fmla="*/ 90 h 144"/>
                <a:gd name="T18" fmla="*/ 132 w 288"/>
                <a:gd name="T19" fmla="*/ 144 h 144"/>
                <a:gd name="T20" fmla="*/ 120 w 288"/>
                <a:gd name="T21" fmla="*/ 144 h 144"/>
                <a:gd name="T22" fmla="*/ 126 w 288"/>
                <a:gd name="T23" fmla="*/ 132 h 144"/>
                <a:gd name="T24" fmla="*/ 114 w 288"/>
                <a:gd name="T25" fmla="*/ 132 h 144"/>
                <a:gd name="T26" fmla="*/ 120 w 288"/>
                <a:gd name="T27" fmla="*/ 108 h 144"/>
                <a:gd name="T28" fmla="*/ 102 w 288"/>
                <a:gd name="T29" fmla="*/ 96 h 144"/>
                <a:gd name="T30" fmla="*/ 12 w 288"/>
                <a:gd name="T31" fmla="*/ 78 h 144"/>
                <a:gd name="T32" fmla="*/ 0 w 288"/>
                <a:gd name="T33" fmla="*/ 66 h 144"/>
                <a:gd name="T34" fmla="*/ 108 w 288"/>
                <a:gd name="T35" fmla="*/ 0 h 144"/>
                <a:gd name="T36" fmla="*/ 114 w 288"/>
                <a:gd name="T37" fmla="*/ 0 h 144"/>
                <a:gd name="T38" fmla="*/ 84 w 288"/>
                <a:gd name="T39" fmla="*/ 30 h 144"/>
                <a:gd name="T40" fmla="*/ 84 w 288"/>
                <a:gd name="T41" fmla="*/ 42 h 144"/>
                <a:gd name="T42" fmla="*/ 96 w 288"/>
                <a:gd name="T43" fmla="*/ 30 h 144"/>
                <a:gd name="T44" fmla="*/ 90 w 288"/>
                <a:gd name="T45" fmla="*/ 42 h 144"/>
                <a:gd name="T46" fmla="*/ 108 w 288"/>
                <a:gd name="T47" fmla="*/ 36 h 144"/>
                <a:gd name="T48" fmla="*/ 132 w 288"/>
                <a:gd name="T49" fmla="*/ 54 h 144"/>
                <a:gd name="T50" fmla="*/ 162 w 288"/>
                <a:gd name="T51" fmla="*/ 60 h 144"/>
                <a:gd name="T52" fmla="*/ 186 w 288"/>
                <a:gd name="T53" fmla="*/ 42 h 144"/>
                <a:gd name="T54" fmla="*/ 234 w 288"/>
                <a:gd name="T55" fmla="*/ 30 h 144"/>
                <a:gd name="T56" fmla="*/ 240 w 288"/>
                <a:gd name="T57" fmla="*/ 48 h 144"/>
                <a:gd name="T58" fmla="*/ 270 w 288"/>
                <a:gd name="T59" fmla="*/ 48 h 144"/>
                <a:gd name="T60" fmla="*/ 270 w 288"/>
                <a:gd name="T61" fmla="*/ 60 h 144"/>
                <a:gd name="T62" fmla="*/ 288 w 288"/>
                <a:gd name="T63" fmla="*/ 72 h 144"/>
                <a:gd name="T64" fmla="*/ 288 w 288"/>
                <a:gd name="T65" fmla="*/ 78 h 1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8"/>
                <a:gd name="T100" fmla="*/ 0 h 144"/>
                <a:gd name="T101" fmla="*/ 288 w 288"/>
                <a:gd name="T102" fmla="*/ 144 h 1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8" h="144">
                  <a:moveTo>
                    <a:pt x="288" y="72"/>
                  </a:moveTo>
                  <a:lnTo>
                    <a:pt x="258" y="72"/>
                  </a:lnTo>
                  <a:lnTo>
                    <a:pt x="252" y="84"/>
                  </a:lnTo>
                  <a:lnTo>
                    <a:pt x="216" y="72"/>
                  </a:lnTo>
                  <a:lnTo>
                    <a:pt x="186" y="90"/>
                  </a:lnTo>
                  <a:lnTo>
                    <a:pt x="174" y="108"/>
                  </a:lnTo>
                  <a:lnTo>
                    <a:pt x="174" y="90"/>
                  </a:lnTo>
                  <a:lnTo>
                    <a:pt x="156" y="108"/>
                  </a:lnTo>
                  <a:lnTo>
                    <a:pt x="156" y="90"/>
                  </a:lnTo>
                  <a:lnTo>
                    <a:pt x="132" y="144"/>
                  </a:lnTo>
                  <a:lnTo>
                    <a:pt x="120" y="144"/>
                  </a:lnTo>
                  <a:lnTo>
                    <a:pt x="126" y="132"/>
                  </a:lnTo>
                  <a:lnTo>
                    <a:pt x="114" y="132"/>
                  </a:lnTo>
                  <a:lnTo>
                    <a:pt x="120" y="108"/>
                  </a:lnTo>
                  <a:lnTo>
                    <a:pt x="102" y="96"/>
                  </a:lnTo>
                  <a:lnTo>
                    <a:pt x="12" y="78"/>
                  </a:lnTo>
                  <a:lnTo>
                    <a:pt x="0" y="66"/>
                  </a:lnTo>
                  <a:lnTo>
                    <a:pt x="108" y="0"/>
                  </a:lnTo>
                  <a:lnTo>
                    <a:pt x="114" y="0"/>
                  </a:lnTo>
                  <a:lnTo>
                    <a:pt x="84" y="30"/>
                  </a:lnTo>
                  <a:lnTo>
                    <a:pt x="84" y="42"/>
                  </a:lnTo>
                  <a:lnTo>
                    <a:pt x="96" y="30"/>
                  </a:lnTo>
                  <a:lnTo>
                    <a:pt x="90" y="42"/>
                  </a:lnTo>
                  <a:lnTo>
                    <a:pt x="108" y="36"/>
                  </a:lnTo>
                  <a:lnTo>
                    <a:pt x="132" y="54"/>
                  </a:lnTo>
                  <a:lnTo>
                    <a:pt x="162" y="60"/>
                  </a:lnTo>
                  <a:lnTo>
                    <a:pt x="186" y="42"/>
                  </a:lnTo>
                  <a:lnTo>
                    <a:pt x="234" y="30"/>
                  </a:lnTo>
                  <a:lnTo>
                    <a:pt x="240" y="48"/>
                  </a:lnTo>
                  <a:lnTo>
                    <a:pt x="270" y="48"/>
                  </a:lnTo>
                  <a:lnTo>
                    <a:pt x="270" y="60"/>
                  </a:lnTo>
                  <a:lnTo>
                    <a:pt x="288" y="72"/>
                  </a:lnTo>
                  <a:lnTo>
                    <a:pt x="288" y="7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67" name="Freeform 64"/>
            <p:cNvSpPr>
              <a:spLocks/>
            </p:cNvSpPr>
            <p:nvPr/>
          </p:nvSpPr>
          <p:spPr bwMode="auto">
            <a:xfrm>
              <a:off x="4320" y="1596"/>
              <a:ext cx="330" cy="372"/>
            </a:xfrm>
            <a:custGeom>
              <a:avLst/>
              <a:gdLst>
                <a:gd name="T0" fmla="*/ 270 w 330"/>
                <a:gd name="T1" fmla="*/ 366 h 372"/>
                <a:gd name="T2" fmla="*/ 30 w 330"/>
                <a:gd name="T3" fmla="*/ 372 h 372"/>
                <a:gd name="T4" fmla="*/ 30 w 330"/>
                <a:gd name="T5" fmla="*/ 258 h 372"/>
                <a:gd name="T6" fmla="*/ 12 w 330"/>
                <a:gd name="T7" fmla="*/ 234 h 372"/>
                <a:gd name="T8" fmla="*/ 24 w 330"/>
                <a:gd name="T9" fmla="*/ 216 h 372"/>
                <a:gd name="T10" fmla="*/ 0 w 330"/>
                <a:gd name="T11" fmla="*/ 24 h 372"/>
                <a:gd name="T12" fmla="*/ 84 w 330"/>
                <a:gd name="T13" fmla="*/ 24 h 372"/>
                <a:gd name="T14" fmla="*/ 84 w 330"/>
                <a:gd name="T15" fmla="*/ 0 h 372"/>
                <a:gd name="T16" fmla="*/ 96 w 330"/>
                <a:gd name="T17" fmla="*/ 0 h 372"/>
                <a:gd name="T18" fmla="*/ 108 w 330"/>
                <a:gd name="T19" fmla="*/ 36 h 372"/>
                <a:gd name="T20" fmla="*/ 144 w 330"/>
                <a:gd name="T21" fmla="*/ 48 h 372"/>
                <a:gd name="T22" fmla="*/ 144 w 330"/>
                <a:gd name="T23" fmla="*/ 54 h 372"/>
                <a:gd name="T24" fmla="*/ 180 w 330"/>
                <a:gd name="T25" fmla="*/ 48 h 372"/>
                <a:gd name="T26" fmla="*/ 198 w 330"/>
                <a:gd name="T27" fmla="*/ 48 h 372"/>
                <a:gd name="T28" fmla="*/ 192 w 330"/>
                <a:gd name="T29" fmla="*/ 54 h 372"/>
                <a:gd name="T30" fmla="*/ 198 w 330"/>
                <a:gd name="T31" fmla="*/ 54 h 372"/>
                <a:gd name="T32" fmla="*/ 204 w 330"/>
                <a:gd name="T33" fmla="*/ 72 h 372"/>
                <a:gd name="T34" fmla="*/ 222 w 330"/>
                <a:gd name="T35" fmla="*/ 60 h 372"/>
                <a:gd name="T36" fmla="*/ 240 w 330"/>
                <a:gd name="T37" fmla="*/ 78 h 372"/>
                <a:gd name="T38" fmla="*/ 270 w 330"/>
                <a:gd name="T39" fmla="*/ 66 h 372"/>
                <a:gd name="T40" fmla="*/ 276 w 330"/>
                <a:gd name="T41" fmla="*/ 72 h 372"/>
                <a:gd name="T42" fmla="*/ 330 w 330"/>
                <a:gd name="T43" fmla="*/ 78 h 372"/>
                <a:gd name="T44" fmla="*/ 276 w 330"/>
                <a:gd name="T45" fmla="*/ 108 h 372"/>
                <a:gd name="T46" fmla="*/ 222 w 330"/>
                <a:gd name="T47" fmla="*/ 162 h 372"/>
                <a:gd name="T48" fmla="*/ 216 w 330"/>
                <a:gd name="T49" fmla="*/ 168 h 372"/>
                <a:gd name="T50" fmla="*/ 216 w 330"/>
                <a:gd name="T51" fmla="*/ 204 h 372"/>
                <a:gd name="T52" fmla="*/ 198 w 330"/>
                <a:gd name="T53" fmla="*/ 216 h 372"/>
                <a:gd name="T54" fmla="*/ 186 w 330"/>
                <a:gd name="T55" fmla="*/ 234 h 372"/>
                <a:gd name="T56" fmla="*/ 198 w 330"/>
                <a:gd name="T57" fmla="*/ 246 h 372"/>
                <a:gd name="T58" fmla="*/ 198 w 330"/>
                <a:gd name="T59" fmla="*/ 288 h 372"/>
                <a:gd name="T60" fmla="*/ 264 w 330"/>
                <a:gd name="T61" fmla="*/ 336 h 372"/>
                <a:gd name="T62" fmla="*/ 270 w 330"/>
                <a:gd name="T63" fmla="*/ 366 h 37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30"/>
                <a:gd name="T97" fmla="*/ 0 h 372"/>
                <a:gd name="T98" fmla="*/ 330 w 330"/>
                <a:gd name="T99" fmla="*/ 372 h 37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30" h="372">
                  <a:moveTo>
                    <a:pt x="270" y="366"/>
                  </a:moveTo>
                  <a:lnTo>
                    <a:pt x="30" y="372"/>
                  </a:lnTo>
                  <a:lnTo>
                    <a:pt x="30" y="258"/>
                  </a:lnTo>
                  <a:lnTo>
                    <a:pt x="12" y="234"/>
                  </a:lnTo>
                  <a:lnTo>
                    <a:pt x="24" y="216"/>
                  </a:lnTo>
                  <a:lnTo>
                    <a:pt x="0" y="24"/>
                  </a:lnTo>
                  <a:lnTo>
                    <a:pt x="84" y="24"/>
                  </a:lnTo>
                  <a:lnTo>
                    <a:pt x="84" y="0"/>
                  </a:lnTo>
                  <a:lnTo>
                    <a:pt x="96" y="0"/>
                  </a:lnTo>
                  <a:lnTo>
                    <a:pt x="108" y="36"/>
                  </a:lnTo>
                  <a:lnTo>
                    <a:pt x="144" y="48"/>
                  </a:lnTo>
                  <a:lnTo>
                    <a:pt x="144" y="54"/>
                  </a:lnTo>
                  <a:lnTo>
                    <a:pt x="180" y="48"/>
                  </a:lnTo>
                  <a:lnTo>
                    <a:pt x="198" y="48"/>
                  </a:lnTo>
                  <a:lnTo>
                    <a:pt x="192" y="54"/>
                  </a:lnTo>
                  <a:lnTo>
                    <a:pt x="198" y="54"/>
                  </a:lnTo>
                  <a:lnTo>
                    <a:pt x="204" y="72"/>
                  </a:lnTo>
                  <a:lnTo>
                    <a:pt x="222" y="60"/>
                  </a:lnTo>
                  <a:lnTo>
                    <a:pt x="240" y="78"/>
                  </a:lnTo>
                  <a:lnTo>
                    <a:pt x="270" y="66"/>
                  </a:lnTo>
                  <a:lnTo>
                    <a:pt x="276" y="72"/>
                  </a:lnTo>
                  <a:lnTo>
                    <a:pt x="330" y="78"/>
                  </a:lnTo>
                  <a:lnTo>
                    <a:pt x="276" y="108"/>
                  </a:lnTo>
                  <a:lnTo>
                    <a:pt x="222" y="162"/>
                  </a:lnTo>
                  <a:lnTo>
                    <a:pt x="216" y="168"/>
                  </a:lnTo>
                  <a:lnTo>
                    <a:pt x="216" y="204"/>
                  </a:lnTo>
                  <a:lnTo>
                    <a:pt x="198" y="216"/>
                  </a:lnTo>
                  <a:lnTo>
                    <a:pt x="186" y="234"/>
                  </a:lnTo>
                  <a:lnTo>
                    <a:pt x="198" y="246"/>
                  </a:lnTo>
                  <a:lnTo>
                    <a:pt x="198" y="288"/>
                  </a:lnTo>
                  <a:lnTo>
                    <a:pt x="264" y="336"/>
                  </a:lnTo>
                  <a:lnTo>
                    <a:pt x="270" y="366"/>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68" name="Freeform 65"/>
            <p:cNvSpPr>
              <a:spLocks/>
            </p:cNvSpPr>
            <p:nvPr/>
          </p:nvSpPr>
          <p:spPr bwMode="auto">
            <a:xfrm>
              <a:off x="4320" y="1596"/>
              <a:ext cx="330" cy="372"/>
            </a:xfrm>
            <a:custGeom>
              <a:avLst/>
              <a:gdLst>
                <a:gd name="T0" fmla="*/ 270 w 330"/>
                <a:gd name="T1" fmla="*/ 366 h 372"/>
                <a:gd name="T2" fmla="*/ 30 w 330"/>
                <a:gd name="T3" fmla="*/ 372 h 372"/>
                <a:gd name="T4" fmla="*/ 30 w 330"/>
                <a:gd name="T5" fmla="*/ 258 h 372"/>
                <a:gd name="T6" fmla="*/ 12 w 330"/>
                <a:gd name="T7" fmla="*/ 234 h 372"/>
                <a:gd name="T8" fmla="*/ 24 w 330"/>
                <a:gd name="T9" fmla="*/ 216 h 372"/>
                <a:gd name="T10" fmla="*/ 0 w 330"/>
                <a:gd name="T11" fmla="*/ 24 h 372"/>
                <a:gd name="T12" fmla="*/ 84 w 330"/>
                <a:gd name="T13" fmla="*/ 24 h 372"/>
                <a:gd name="T14" fmla="*/ 84 w 330"/>
                <a:gd name="T15" fmla="*/ 0 h 372"/>
                <a:gd name="T16" fmla="*/ 96 w 330"/>
                <a:gd name="T17" fmla="*/ 0 h 372"/>
                <a:gd name="T18" fmla="*/ 108 w 330"/>
                <a:gd name="T19" fmla="*/ 36 h 372"/>
                <a:gd name="T20" fmla="*/ 144 w 330"/>
                <a:gd name="T21" fmla="*/ 48 h 372"/>
                <a:gd name="T22" fmla="*/ 144 w 330"/>
                <a:gd name="T23" fmla="*/ 54 h 372"/>
                <a:gd name="T24" fmla="*/ 180 w 330"/>
                <a:gd name="T25" fmla="*/ 48 h 372"/>
                <a:gd name="T26" fmla="*/ 198 w 330"/>
                <a:gd name="T27" fmla="*/ 48 h 372"/>
                <a:gd name="T28" fmla="*/ 192 w 330"/>
                <a:gd name="T29" fmla="*/ 54 h 372"/>
                <a:gd name="T30" fmla="*/ 198 w 330"/>
                <a:gd name="T31" fmla="*/ 54 h 372"/>
                <a:gd name="T32" fmla="*/ 204 w 330"/>
                <a:gd name="T33" fmla="*/ 72 h 372"/>
                <a:gd name="T34" fmla="*/ 222 w 330"/>
                <a:gd name="T35" fmla="*/ 60 h 372"/>
                <a:gd name="T36" fmla="*/ 240 w 330"/>
                <a:gd name="T37" fmla="*/ 78 h 372"/>
                <a:gd name="T38" fmla="*/ 270 w 330"/>
                <a:gd name="T39" fmla="*/ 66 h 372"/>
                <a:gd name="T40" fmla="*/ 276 w 330"/>
                <a:gd name="T41" fmla="*/ 72 h 372"/>
                <a:gd name="T42" fmla="*/ 330 w 330"/>
                <a:gd name="T43" fmla="*/ 78 h 372"/>
                <a:gd name="T44" fmla="*/ 276 w 330"/>
                <a:gd name="T45" fmla="*/ 108 h 372"/>
                <a:gd name="T46" fmla="*/ 222 w 330"/>
                <a:gd name="T47" fmla="*/ 162 h 372"/>
                <a:gd name="T48" fmla="*/ 216 w 330"/>
                <a:gd name="T49" fmla="*/ 168 h 372"/>
                <a:gd name="T50" fmla="*/ 216 w 330"/>
                <a:gd name="T51" fmla="*/ 204 h 372"/>
                <a:gd name="T52" fmla="*/ 198 w 330"/>
                <a:gd name="T53" fmla="*/ 216 h 372"/>
                <a:gd name="T54" fmla="*/ 186 w 330"/>
                <a:gd name="T55" fmla="*/ 234 h 372"/>
                <a:gd name="T56" fmla="*/ 198 w 330"/>
                <a:gd name="T57" fmla="*/ 246 h 372"/>
                <a:gd name="T58" fmla="*/ 198 w 330"/>
                <a:gd name="T59" fmla="*/ 288 h 372"/>
                <a:gd name="T60" fmla="*/ 264 w 330"/>
                <a:gd name="T61" fmla="*/ 336 h 372"/>
                <a:gd name="T62" fmla="*/ 270 w 330"/>
                <a:gd name="T63" fmla="*/ 366 h 372"/>
                <a:gd name="T64" fmla="*/ 270 w 330"/>
                <a:gd name="T65" fmla="*/ 372 h 3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0"/>
                <a:gd name="T100" fmla="*/ 0 h 372"/>
                <a:gd name="T101" fmla="*/ 330 w 330"/>
                <a:gd name="T102" fmla="*/ 372 h 3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0" h="372">
                  <a:moveTo>
                    <a:pt x="270" y="366"/>
                  </a:moveTo>
                  <a:lnTo>
                    <a:pt x="30" y="372"/>
                  </a:lnTo>
                  <a:lnTo>
                    <a:pt x="30" y="258"/>
                  </a:lnTo>
                  <a:lnTo>
                    <a:pt x="12" y="234"/>
                  </a:lnTo>
                  <a:lnTo>
                    <a:pt x="24" y="216"/>
                  </a:lnTo>
                  <a:lnTo>
                    <a:pt x="0" y="24"/>
                  </a:lnTo>
                  <a:lnTo>
                    <a:pt x="84" y="24"/>
                  </a:lnTo>
                  <a:lnTo>
                    <a:pt x="84" y="0"/>
                  </a:lnTo>
                  <a:lnTo>
                    <a:pt x="96" y="0"/>
                  </a:lnTo>
                  <a:lnTo>
                    <a:pt x="108" y="36"/>
                  </a:lnTo>
                  <a:lnTo>
                    <a:pt x="144" y="48"/>
                  </a:lnTo>
                  <a:lnTo>
                    <a:pt x="144" y="54"/>
                  </a:lnTo>
                  <a:lnTo>
                    <a:pt x="180" y="48"/>
                  </a:lnTo>
                  <a:lnTo>
                    <a:pt x="198" y="48"/>
                  </a:lnTo>
                  <a:lnTo>
                    <a:pt x="192" y="54"/>
                  </a:lnTo>
                  <a:lnTo>
                    <a:pt x="198" y="54"/>
                  </a:lnTo>
                  <a:lnTo>
                    <a:pt x="204" y="72"/>
                  </a:lnTo>
                  <a:lnTo>
                    <a:pt x="222" y="60"/>
                  </a:lnTo>
                  <a:lnTo>
                    <a:pt x="240" y="78"/>
                  </a:lnTo>
                  <a:lnTo>
                    <a:pt x="270" y="66"/>
                  </a:lnTo>
                  <a:lnTo>
                    <a:pt x="276" y="72"/>
                  </a:lnTo>
                  <a:lnTo>
                    <a:pt x="330" y="78"/>
                  </a:lnTo>
                  <a:lnTo>
                    <a:pt x="276" y="108"/>
                  </a:lnTo>
                  <a:lnTo>
                    <a:pt x="222" y="162"/>
                  </a:lnTo>
                  <a:lnTo>
                    <a:pt x="216" y="168"/>
                  </a:lnTo>
                  <a:lnTo>
                    <a:pt x="216" y="204"/>
                  </a:lnTo>
                  <a:lnTo>
                    <a:pt x="198" y="216"/>
                  </a:lnTo>
                  <a:lnTo>
                    <a:pt x="186" y="234"/>
                  </a:lnTo>
                  <a:lnTo>
                    <a:pt x="198" y="246"/>
                  </a:lnTo>
                  <a:lnTo>
                    <a:pt x="198" y="288"/>
                  </a:lnTo>
                  <a:lnTo>
                    <a:pt x="264" y="336"/>
                  </a:lnTo>
                  <a:lnTo>
                    <a:pt x="270" y="366"/>
                  </a:lnTo>
                  <a:lnTo>
                    <a:pt x="270" y="37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69" name="Freeform 66"/>
            <p:cNvSpPr>
              <a:spLocks/>
            </p:cNvSpPr>
            <p:nvPr/>
          </p:nvSpPr>
          <p:spPr bwMode="auto">
            <a:xfrm>
              <a:off x="4608" y="2496"/>
              <a:ext cx="180" cy="318"/>
            </a:xfrm>
            <a:custGeom>
              <a:avLst/>
              <a:gdLst>
                <a:gd name="T0" fmla="*/ 180 w 180"/>
                <a:gd name="T1" fmla="*/ 294 h 318"/>
                <a:gd name="T2" fmla="*/ 126 w 180"/>
                <a:gd name="T3" fmla="*/ 300 h 318"/>
                <a:gd name="T4" fmla="*/ 120 w 180"/>
                <a:gd name="T5" fmla="*/ 318 h 318"/>
                <a:gd name="T6" fmla="*/ 114 w 180"/>
                <a:gd name="T7" fmla="*/ 312 h 318"/>
                <a:gd name="T8" fmla="*/ 102 w 180"/>
                <a:gd name="T9" fmla="*/ 288 h 318"/>
                <a:gd name="T10" fmla="*/ 102 w 180"/>
                <a:gd name="T11" fmla="*/ 264 h 318"/>
                <a:gd name="T12" fmla="*/ 0 w 180"/>
                <a:gd name="T13" fmla="*/ 270 h 318"/>
                <a:gd name="T14" fmla="*/ 6 w 180"/>
                <a:gd name="T15" fmla="*/ 228 h 318"/>
                <a:gd name="T16" fmla="*/ 30 w 180"/>
                <a:gd name="T17" fmla="*/ 192 h 318"/>
                <a:gd name="T18" fmla="*/ 24 w 180"/>
                <a:gd name="T19" fmla="*/ 192 h 318"/>
                <a:gd name="T20" fmla="*/ 36 w 180"/>
                <a:gd name="T21" fmla="*/ 180 h 318"/>
                <a:gd name="T22" fmla="*/ 24 w 180"/>
                <a:gd name="T23" fmla="*/ 174 h 318"/>
                <a:gd name="T24" fmla="*/ 30 w 180"/>
                <a:gd name="T25" fmla="*/ 162 h 318"/>
                <a:gd name="T26" fmla="*/ 24 w 180"/>
                <a:gd name="T27" fmla="*/ 168 h 318"/>
                <a:gd name="T28" fmla="*/ 24 w 180"/>
                <a:gd name="T29" fmla="*/ 144 h 318"/>
                <a:gd name="T30" fmla="*/ 18 w 180"/>
                <a:gd name="T31" fmla="*/ 144 h 318"/>
                <a:gd name="T32" fmla="*/ 18 w 180"/>
                <a:gd name="T33" fmla="*/ 138 h 318"/>
                <a:gd name="T34" fmla="*/ 24 w 180"/>
                <a:gd name="T35" fmla="*/ 126 h 318"/>
                <a:gd name="T36" fmla="*/ 18 w 180"/>
                <a:gd name="T37" fmla="*/ 120 h 318"/>
                <a:gd name="T38" fmla="*/ 24 w 180"/>
                <a:gd name="T39" fmla="*/ 114 h 318"/>
                <a:gd name="T40" fmla="*/ 12 w 180"/>
                <a:gd name="T41" fmla="*/ 114 h 318"/>
                <a:gd name="T42" fmla="*/ 12 w 180"/>
                <a:gd name="T43" fmla="*/ 96 h 318"/>
                <a:gd name="T44" fmla="*/ 24 w 180"/>
                <a:gd name="T45" fmla="*/ 96 h 318"/>
                <a:gd name="T46" fmla="*/ 18 w 180"/>
                <a:gd name="T47" fmla="*/ 78 h 318"/>
                <a:gd name="T48" fmla="*/ 48 w 180"/>
                <a:gd name="T49" fmla="*/ 48 h 318"/>
                <a:gd name="T50" fmla="*/ 48 w 180"/>
                <a:gd name="T51" fmla="*/ 24 h 318"/>
                <a:gd name="T52" fmla="*/ 60 w 180"/>
                <a:gd name="T53" fmla="*/ 12 h 318"/>
                <a:gd name="T54" fmla="*/ 168 w 180"/>
                <a:gd name="T55" fmla="*/ 0 h 318"/>
                <a:gd name="T56" fmla="*/ 168 w 180"/>
                <a:gd name="T57" fmla="*/ 204 h 318"/>
                <a:gd name="T58" fmla="*/ 180 w 180"/>
                <a:gd name="T59" fmla="*/ 276 h 318"/>
                <a:gd name="T60" fmla="*/ 180 w 180"/>
                <a:gd name="T61" fmla="*/ 294 h 31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80"/>
                <a:gd name="T94" fmla="*/ 0 h 318"/>
                <a:gd name="T95" fmla="*/ 180 w 180"/>
                <a:gd name="T96" fmla="*/ 318 h 31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80" h="318">
                  <a:moveTo>
                    <a:pt x="180" y="294"/>
                  </a:moveTo>
                  <a:lnTo>
                    <a:pt x="126" y="300"/>
                  </a:lnTo>
                  <a:lnTo>
                    <a:pt x="120" y="318"/>
                  </a:lnTo>
                  <a:lnTo>
                    <a:pt x="114" y="312"/>
                  </a:lnTo>
                  <a:lnTo>
                    <a:pt x="102" y="288"/>
                  </a:lnTo>
                  <a:lnTo>
                    <a:pt x="102" y="264"/>
                  </a:lnTo>
                  <a:lnTo>
                    <a:pt x="0" y="270"/>
                  </a:lnTo>
                  <a:lnTo>
                    <a:pt x="6" y="228"/>
                  </a:lnTo>
                  <a:lnTo>
                    <a:pt x="30" y="192"/>
                  </a:lnTo>
                  <a:lnTo>
                    <a:pt x="24" y="192"/>
                  </a:lnTo>
                  <a:lnTo>
                    <a:pt x="36" y="180"/>
                  </a:lnTo>
                  <a:lnTo>
                    <a:pt x="24" y="174"/>
                  </a:lnTo>
                  <a:lnTo>
                    <a:pt x="30" y="162"/>
                  </a:lnTo>
                  <a:lnTo>
                    <a:pt x="24" y="168"/>
                  </a:lnTo>
                  <a:lnTo>
                    <a:pt x="24" y="144"/>
                  </a:lnTo>
                  <a:lnTo>
                    <a:pt x="18" y="144"/>
                  </a:lnTo>
                  <a:lnTo>
                    <a:pt x="18" y="138"/>
                  </a:lnTo>
                  <a:lnTo>
                    <a:pt x="24" y="126"/>
                  </a:lnTo>
                  <a:lnTo>
                    <a:pt x="18" y="120"/>
                  </a:lnTo>
                  <a:lnTo>
                    <a:pt x="24" y="114"/>
                  </a:lnTo>
                  <a:lnTo>
                    <a:pt x="12" y="114"/>
                  </a:lnTo>
                  <a:lnTo>
                    <a:pt x="12" y="96"/>
                  </a:lnTo>
                  <a:lnTo>
                    <a:pt x="24" y="96"/>
                  </a:lnTo>
                  <a:lnTo>
                    <a:pt x="18" y="78"/>
                  </a:lnTo>
                  <a:lnTo>
                    <a:pt x="48" y="48"/>
                  </a:lnTo>
                  <a:lnTo>
                    <a:pt x="48" y="24"/>
                  </a:lnTo>
                  <a:lnTo>
                    <a:pt x="60" y="12"/>
                  </a:lnTo>
                  <a:lnTo>
                    <a:pt x="168" y="0"/>
                  </a:lnTo>
                  <a:lnTo>
                    <a:pt x="168" y="204"/>
                  </a:lnTo>
                  <a:lnTo>
                    <a:pt x="180" y="276"/>
                  </a:lnTo>
                  <a:lnTo>
                    <a:pt x="180" y="294"/>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70" name="Freeform 67"/>
            <p:cNvSpPr>
              <a:spLocks/>
            </p:cNvSpPr>
            <p:nvPr/>
          </p:nvSpPr>
          <p:spPr bwMode="auto">
            <a:xfrm>
              <a:off x="4608" y="2496"/>
              <a:ext cx="180" cy="318"/>
            </a:xfrm>
            <a:custGeom>
              <a:avLst/>
              <a:gdLst>
                <a:gd name="T0" fmla="*/ 180 w 180"/>
                <a:gd name="T1" fmla="*/ 294 h 318"/>
                <a:gd name="T2" fmla="*/ 126 w 180"/>
                <a:gd name="T3" fmla="*/ 300 h 318"/>
                <a:gd name="T4" fmla="*/ 120 w 180"/>
                <a:gd name="T5" fmla="*/ 318 h 318"/>
                <a:gd name="T6" fmla="*/ 114 w 180"/>
                <a:gd name="T7" fmla="*/ 312 h 318"/>
                <a:gd name="T8" fmla="*/ 102 w 180"/>
                <a:gd name="T9" fmla="*/ 288 h 318"/>
                <a:gd name="T10" fmla="*/ 102 w 180"/>
                <a:gd name="T11" fmla="*/ 264 h 318"/>
                <a:gd name="T12" fmla="*/ 0 w 180"/>
                <a:gd name="T13" fmla="*/ 270 h 318"/>
                <a:gd name="T14" fmla="*/ 6 w 180"/>
                <a:gd name="T15" fmla="*/ 228 h 318"/>
                <a:gd name="T16" fmla="*/ 30 w 180"/>
                <a:gd name="T17" fmla="*/ 192 h 318"/>
                <a:gd name="T18" fmla="*/ 24 w 180"/>
                <a:gd name="T19" fmla="*/ 192 h 318"/>
                <a:gd name="T20" fmla="*/ 36 w 180"/>
                <a:gd name="T21" fmla="*/ 180 h 318"/>
                <a:gd name="T22" fmla="*/ 24 w 180"/>
                <a:gd name="T23" fmla="*/ 174 h 318"/>
                <a:gd name="T24" fmla="*/ 30 w 180"/>
                <a:gd name="T25" fmla="*/ 162 h 318"/>
                <a:gd name="T26" fmla="*/ 24 w 180"/>
                <a:gd name="T27" fmla="*/ 168 h 318"/>
                <a:gd name="T28" fmla="*/ 24 w 180"/>
                <a:gd name="T29" fmla="*/ 144 h 318"/>
                <a:gd name="T30" fmla="*/ 18 w 180"/>
                <a:gd name="T31" fmla="*/ 144 h 318"/>
                <a:gd name="T32" fmla="*/ 18 w 180"/>
                <a:gd name="T33" fmla="*/ 138 h 318"/>
                <a:gd name="T34" fmla="*/ 24 w 180"/>
                <a:gd name="T35" fmla="*/ 126 h 318"/>
                <a:gd name="T36" fmla="*/ 18 w 180"/>
                <a:gd name="T37" fmla="*/ 120 h 318"/>
                <a:gd name="T38" fmla="*/ 24 w 180"/>
                <a:gd name="T39" fmla="*/ 114 h 318"/>
                <a:gd name="T40" fmla="*/ 12 w 180"/>
                <a:gd name="T41" fmla="*/ 114 h 318"/>
                <a:gd name="T42" fmla="*/ 12 w 180"/>
                <a:gd name="T43" fmla="*/ 96 h 318"/>
                <a:gd name="T44" fmla="*/ 24 w 180"/>
                <a:gd name="T45" fmla="*/ 96 h 318"/>
                <a:gd name="T46" fmla="*/ 18 w 180"/>
                <a:gd name="T47" fmla="*/ 78 h 318"/>
                <a:gd name="T48" fmla="*/ 48 w 180"/>
                <a:gd name="T49" fmla="*/ 48 h 318"/>
                <a:gd name="T50" fmla="*/ 48 w 180"/>
                <a:gd name="T51" fmla="*/ 24 h 318"/>
                <a:gd name="T52" fmla="*/ 60 w 180"/>
                <a:gd name="T53" fmla="*/ 12 h 318"/>
                <a:gd name="T54" fmla="*/ 168 w 180"/>
                <a:gd name="T55" fmla="*/ 0 h 318"/>
                <a:gd name="T56" fmla="*/ 168 w 180"/>
                <a:gd name="T57" fmla="*/ 204 h 318"/>
                <a:gd name="T58" fmla="*/ 180 w 180"/>
                <a:gd name="T59" fmla="*/ 276 h 318"/>
                <a:gd name="T60" fmla="*/ 180 w 180"/>
                <a:gd name="T61" fmla="*/ 294 h 318"/>
                <a:gd name="T62" fmla="*/ 180 w 180"/>
                <a:gd name="T63" fmla="*/ 300 h 31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0"/>
                <a:gd name="T97" fmla="*/ 0 h 318"/>
                <a:gd name="T98" fmla="*/ 180 w 180"/>
                <a:gd name="T99" fmla="*/ 318 h 31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0" h="318">
                  <a:moveTo>
                    <a:pt x="180" y="294"/>
                  </a:moveTo>
                  <a:lnTo>
                    <a:pt x="126" y="300"/>
                  </a:lnTo>
                  <a:lnTo>
                    <a:pt x="120" y="318"/>
                  </a:lnTo>
                  <a:lnTo>
                    <a:pt x="114" y="312"/>
                  </a:lnTo>
                  <a:lnTo>
                    <a:pt x="102" y="288"/>
                  </a:lnTo>
                  <a:lnTo>
                    <a:pt x="102" y="264"/>
                  </a:lnTo>
                  <a:lnTo>
                    <a:pt x="0" y="270"/>
                  </a:lnTo>
                  <a:lnTo>
                    <a:pt x="6" y="228"/>
                  </a:lnTo>
                  <a:lnTo>
                    <a:pt x="30" y="192"/>
                  </a:lnTo>
                  <a:lnTo>
                    <a:pt x="24" y="192"/>
                  </a:lnTo>
                  <a:lnTo>
                    <a:pt x="36" y="180"/>
                  </a:lnTo>
                  <a:lnTo>
                    <a:pt x="24" y="174"/>
                  </a:lnTo>
                  <a:lnTo>
                    <a:pt x="30" y="162"/>
                  </a:lnTo>
                  <a:lnTo>
                    <a:pt x="24" y="168"/>
                  </a:lnTo>
                  <a:lnTo>
                    <a:pt x="24" y="144"/>
                  </a:lnTo>
                  <a:lnTo>
                    <a:pt x="18" y="144"/>
                  </a:lnTo>
                  <a:lnTo>
                    <a:pt x="18" y="138"/>
                  </a:lnTo>
                  <a:lnTo>
                    <a:pt x="24" y="126"/>
                  </a:lnTo>
                  <a:lnTo>
                    <a:pt x="18" y="120"/>
                  </a:lnTo>
                  <a:lnTo>
                    <a:pt x="24" y="114"/>
                  </a:lnTo>
                  <a:lnTo>
                    <a:pt x="12" y="114"/>
                  </a:lnTo>
                  <a:lnTo>
                    <a:pt x="12" y="96"/>
                  </a:lnTo>
                  <a:lnTo>
                    <a:pt x="24" y="96"/>
                  </a:lnTo>
                  <a:lnTo>
                    <a:pt x="18" y="78"/>
                  </a:lnTo>
                  <a:lnTo>
                    <a:pt x="48" y="48"/>
                  </a:lnTo>
                  <a:lnTo>
                    <a:pt x="48" y="24"/>
                  </a:lnTo>
                  <a:lnTo>
                    <a:pt x="60" y="12"/>
                  </a:lnTo>
                  <a:lnTo>
                    <a:pt x="168" y="0"/>
                  </a:lnTo>
                  <a:lnTo>
                    <a:pt x="168" y="204"/>
                  </a:lnTo>
                  <a:lnTo>
                    <a:pt x="180" y="276"/>
                  </a:lnTo>
                  <a:lnTo>
                    <a:pt x="180" y="294"/>
                  </a:lnTo>
                  <a:lnTo>
                    <a:pt x="180" y="30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71" name="Freeform 68"/>
            <p:cNvSpPr>
              <a:spLocks/>
            </p:cNvSpPr>
            <p:nvPr/>
          </p:nvSpPr>
          <p:spPr bwMode="auto">
            <a:xfrm>
              <a:off x="4380" y="2148"/>
              <a:ext cx="336" cy="294"/>
            </a:xfrm>
            <a:custGeom>
              <a:avLst/>
              <a:gdLst>
                <a:gd name="T0" fmla="*/ 312 w 336"/>
                <a:gd name="T1" fmla="*/ 294 h 294"/>
                <a:gd name="T2" fmla="*/ 276 w 336"/>
                <a:gd name="T3" fmla="*/ 294 h 294"/>
                <a:gd name="T4" fmla="*/ 294 w 336"/>
                <a:gd name="T5" fmla="*/ 276 h 294"/>
                <a:gd name="T6" fmla="*/ 288 w 336"/>
                <a:gd name="T7" fmla="*/ 264 h 294"/>
                <a:gd name="T8" fmla="*/ 60 w 336"/>
                <a:gd name="T9" fmla="*/ 270 h 294"/>
                <a:gd name="T10" fmla="*/ 60 w 336"/>
                <a:gd name="T11" fmla="*/ 96 h 294"/>
                <a:gd name="T12" fmla="*/ 30 w 336"/>
                <a:gd name="T13" fmla="*/ 72 h 294"/>
                <a:gd name="T14" fmla="*/ 42 w 336"/>
                <a:gd name="T15" fmla="*/ 54 h 294"/>
                <a:gd name="T16" fmla="*/ 24 w 336"/>
                <a:gd name="T17" fmla="*/ 42 h 294"/>
                <a:gd name="T18" fmla="*/ 0 w 336"/>
                <a:gd name="T19" fmla="*/ 6 h 294"/>
                <a:gd name="T20" fmla="*/ 198 w 336"/>
                <a:gd name="T21" fmla="*/ 0 h 294"/>
                <a:gd name="T22" fmla="*/ 210 w 336"/>
                <a:gd name="T23" fmla="*/ 18 h 294"/>
                <a:gd name="T24" fmla="*/ 210 w 336"/>
                <a:gd name="T25" fmla="*/ 48 h 294"/>
                <a:gd name="T26" fmla="*/ 222 w 336"/>
                <a:gd name="T27" fmla="*/ 66 h 294"/>
                <a:gd name="T28" fmla="*/ 246 w 336"/>
                <a:gd name="T29" fmla="*/ 84 h 294"/>
                <a:gd name="T30" fmla="*/ 252 w 336"/>
                <a:gd name="T31" fmla="*/ 108 h 294"/>
                <a:gd name="T32" fmla="*/ 264 w 336"/>
                <a:gd name="T33" fmla="*/ 102 h 294"/>
                <a:gd name="T34" fmla="*/ 282 w 336"/>
                <a:gd name="T35" fmla="*/ 114 h 294"/>
                <a:gd name="T36" fmla="*/ 270 w 336"/>
                <a:gd name="T37" fmla="*/ 150 h 294"/>
                <a:gd name="T38" fmla="*/ 318 w 336"/>
                <a:gd name="T39" fmla="*/ 186 h 294"/>
                <a:gd name="T40" fmla="*/ 318 w 336"/>
                <a:gd name="T41" fmla="*/ 210 h 294"/>
                <a:gd name="T42" fmla="*/ 336 w 336"/>
                <a:gd name="T43" fmla="*/ 228 h 294"/>
                <a:gd name="T44" fmla="*/ 336 w 336"/>
                <a:gd name="T45" fmla="*/ 252 h 294"/>
                <a:gd name="T46" fmla="*/ 330 w 336"/>
                <a:gd name="T47" fmla="*/ 252 h 294"/>
                <a:gd name="T48" fmla="*/ 324 w 336"/>
                <a:gd name="T49" fmla="*/ 258 h 294"/>
                <a:gd name="T50" fmla="*/ 318 w 336"/>
                <a:gd name="T51" fmla="*/ 252 h 294"/>
                <a:gd name="T52" fmla="*/ 312 w 336"/>
                <a:gd name="T53" fmla="*/ 288 h 294"/>
                <a:gd name="T54" fmla="*/ 312 w 336"/>
                <a:gd name="T55" fmla="*/ 294 h 29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36"/>
                <a:gd name="T85" fmla="*/ 0 h 294"/>
                <a:gd name="T86" fmla="*/ 336 w 336"/>
                <a:gd name="T87" fmla="*/ 294 h 29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36" h="294">
                  <a:moveTo>
                    <a:pt x="312" y="294"/>
                  </a:moveTo>
                  <a:lnTo>
                    <a:pt x="276" y="294"/>
                  </a:lnTo>
                  <a:lnTo>
                    <a:pt x="294" y="276"/>
                  </a:lnTo>
                  <a:lnTo>
                    <a:pt x="288" y="264"/>
                  </a:lnTo>
                  <a:lnTo>
                    <a:pt x="60" y="270"/>
                  </a:lnTo>
                  <a:lnTo>
                    <a:pt x="60" y="96"/>
                  </a:lnTo>
                  <a:lnTo>
                    <a:pt x="30" y="72"/>
                  </a:lnTo>
                  <a:lnTo>
                    <a:pt x="42" y="54"/>
                  </a:lnTo>
                  <a:lnTo>
                    <a:pt x="24" y="42"/>
                  </a:lnTo>
                  <a:lnTo>
                    <a:pt x="0" y="6"/>
                  </a:lnTo>
                  <a:lnTo>
                    <a:pt x="198" y="0"/>
                  </a:lnTo>
                  <a:lnTo>
                    <a:pt x="210" y="18"/>
                  </a:lnTo>
                  <a:lnTo>
                    <a:pt x="210" y="48"/>
                  </a:lnTo>
                  <a:lnTo>
                    <a:pt x="222" y="66"/>
                  </a:lnTo>
                  <a:lnTo>
                    <a:pt x="246" y="84"/>
                  </a:lnTo>
                  <a:lnTo>
                    <a:pt x="252" y="108"/>
                  </a:lnTo>
                  <a:lnTo>
                    <a:pt x="264" y="102"/>
                  </a:lnTo>
                  <a:lnTo>
                    <a:pt x="282" y="114"/>
                  </a:lnTo>
                  <a:lnTo>
                    <a:pt x="270" y="150"/>
                  </a:lnTo>
                  <a:lnTo>
                    <a:pt x="318" y="186"/>
                  </a:lnTo>
                  <a:lnTo>
                    <a:pt x="318" y="210"/>
                  </a:lnTo>
                  <a:lnTo>
                    <a:pt x="336" y="228"/>
                  </a:lnTo>
                  <a:lnTo>
                    <a:pt x="336" y="252"/>
                  </a:lnTo>
                  <a:lnTo>
                    <a:pt x="330" y="252"/>
                  </a:lnTo>
                  <a:lnTo>
                    <a:pt x="324" y="258"/>
                  </a:lnTo>
                  <a:lnTo>
                    <a:pt x="318" y="252"/>
                  </a:lnTo>
                  <a:lnTo>
                    <a:pt x="312" y="288"/>
                  </a:lnTo>
                  <a:lnTo>
                    <a:pt x="312" y="294"/>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72" name="Freeform 69"/>
            <p:cNvSpPr>
              <a:spLocks/>
            </p:cNvSpPr>
            <p:nvPr/>
          </p:nvSpPr>
          <p:spPr bwMode="auto">
            <a:xfrm>
              <a:off x="4380" y="2148"/>
              <a:ext cx="336" cy="300"/>
            </a:xfrm>
            <a:custGeom>
              <a:avLst/>
              <a:gdLst>
                <a:gd name="T0" fmla="*/ 312 w 336"/>
                <a:gd name="T1" fmla="*/ 294 h 300"/>
                <a:gd name="T2" fmla="*/ 276 w 336"/>
                <a:gd name="T3" fmla="*/ 294 h 300"/>
                <a:gd name="T4" fmla="*/ 294 w 336"/>
                <a:gd name="T5" fmla="*/ 276 h 300"/>
                <a:gd name="T6" fmla="*/ 288 w 336"/>
                <a:gd name="T7" fmla="*/ 264 h 300"/>
                <a:gd name="T8" fmla="*/ 60 w 336"/>
                <a:gd name="T9" fmla="*/ 270 h 300"/>
                <a:gd name="T10" fmla="*/ 60 w 336"/>
                <a:gd name="T11" fmla="*/ 96 h 300"/>
                <a:gd name="T12" fmla="*/ 30 w 336"/>
                <a:gd name="T13" fmla="*/ 72 h 300"/>
                <a:gd name="T14" fmla="*/ 42 w 336"/>
                <a:gd name="T15" fmla="*/ 54 h 300"/>
                <a:gd name="T16" fmla="*/ 24 w 336"/>
                <a:gd name="T17" fmla="*/ 42 h 300"/>
                <a:gd name="T18" fmla="*/ 0 w 336"/>
                <a:gd name="T19" fmla="*/ 6 h 300"/>
                <a:gd name="T20" fmla="*/ 198 w 336"/>
                <a:gd name="T21" fmla="*/ 0 h 300"/>
                <a:gd name="T22" fmla="*/ 210 w 336"/>
                <a:gd name="T23" fmla="*/ 18 h 300"/>
                <a:gd name="T24" fmla="*/ 210 w 336"/>
                <a:gd name="T25" fmla="*/ 48 h 300"/>
                <a:gd name="T26" fmla="*/ 222 w 336"/>
                <a:gd name="T27" fmla="*/ 66 h 300"/>
                <a:gd name="T28" fmla="*/ 246 w 336"/>
                <a:gd name="T29" fmla="*/ 84 h 300"/>
                <a:gd name="T30" fmla="*/ 252 w 336"/>
                <a:gd name="T31" fmla="*/ 108 h 300"/>
                <a:gd name="T32" fmla="*/ 264 w 336"/>
                <a:gd name="T33" fmla="*/ 102 h 300"/>
                <a:gd name="T34" fmla="*/ 282 w 336"/>
                <a:gd name="T35" fmla="*/ 114 h 300"/>
                <a:gd name="T36" fmla="*/ 270 w 336"/>
                <a:gd name="T37" fmla="*/ 150 h 300"/>
                <a:gd name="T38" fmla="*/ 318 w 336"/>
                <a:gd name="T39" fmla="*/ 186 h 300"/>
                <a:gd name="T40" fmla="*/ 318 w 336"/>
                <a:gd name="T41" fmla="*/ 210 h 300"/>
                <a:gd name="T42" fmla="*/ 336 w 336"/>
                <a:gd name="T43" fmla="*/ 228 h 300"/>
                <a:gd name="T44" fmla="*/ 336 w 336"/>
                <a:gd name="T45" fmla="*/ 252 h 300"/>
                <a:gd name="T46" fmla="*/ 330 w 336"/>
                <a:gd name="T47" fmla="*/ 252 h 300"/>
                <a:gd name="T48" fmla="*/ 324 w 336"/>
                <a:gd name="T49" fmla="*/ 258 h 300"/>
                <a:gd name="T50" fmla="*/ 318 w 336"/>
                <a:gd name="T51" fmla="*/ 252 h 300"/>
                <a:gd name="T52" fmla="*/ 312 w 336"/>
                <a:gd name="T53" fmla="*/ 288 h 300"/>
                <a:gd name="T54" fmla="*/ 312 w 336"/>
                <a:gd name="T55" fmla="*/ 294 h 300"/>
                <a:gd name="T56" fmla="*/ 312 w 336"/>
                <a:gd name="T57" fmla="*/ 300 h 3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36"/>
                <a:gd name="T88" fmla="*/ 0 h 300"/>
                <a:gd name="T89" fmla="*/ 336 w 336"/>
                <a:gd name="T90" fmla="*/ 300 h 3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36" h="300">
                  <a:moveTo>
                    <a:pt x="312" y="294"/>
                  </a:moveTo>
                  <a:lnTo>
                    <a:pt x="276" y="294"/>
                  </a:lnTo>
                  <a:lnTo>
                    <a:pt x="294" y="276"/>
                  </a:lnTo>
                  <a:lnTo>
                    <a:pt x="288" y="264"/>
                  </a:lnTo>
                  <a:lnTo>
                    <a:pt x="60" y="270"/>
                  </a:lnTo>
                  <a:lnTo>
                    <a:pt x="60" y="96"/>
                  </a:lnTo>
                  <a:lnTo>
                    <a:pt x="30" y="72"/>
                  </a:lnTo>
                  <a:lnTo>
                    <a:pt x="42" y="54"/>
                  </a:lnTo>
                  <a:lnTo>
                    <a:pt x="24" y="42"/>
                  </a:lnTo>
                  <a:lnTo>
                    <a:pt x="0" y="6"/>
                  </a:lnTo>
                  <a:lnTo>
                    <a:pt x="198" y="0"/>
                  </a:lnTo>
                  <a:lnTo>
                    <a:pt x="210" y="18"/>
                  </a:lnTo>
                  <a:lnTo>
                    <a:pt x="210" y="48"/>
                  </a:lnTo>
                  <a:lnTo>
                    <a:pt x="222" y="66"/>
                  </a:lnTo>
                  <a:lnTo>
                    <a:pt x="246" y="84"/>
                  </a:lnTo>
                  <a:lnTo>
                    <a:pt x="252" y="108"/>
                  </a:lnTo>
                  <a:lnTo>
                    <a:pt x="264" y="102"/>
                  </a:lnTo>
                  <a:lnTo>
                    <a:pt x="282" y="114"/>
                  </a:lnTo>
                  <a:lnTo>
                    <a:pt x="270" y="150"/>
                  </a:lnTo>
                  <a:lnTo>
                    <a:pt x="318" y="186"/>
                  </a:lnTo>
                  <a:lnTo>
                    <a:pt x="318" y="210"/>
                  </a:lnTo>
                  <a:lnTo>
                    <a:pt x="336" y="228"/>
                  </a:lnTo>
                  <a:lnTo>
                    <a:pt x="336" y="252"/>
                  </a:lnTo>
                  <a:lnTo>
                    <a:pt x="330" y="252"/>
                  </a:lnTo>
                  <a:lnTo>
                    <a:pt x="324" y="258"/>
                  </a:lnTo>
                  <a:lnTo>
                    <a:pt x="318" y="252"/>
                  </a:lnTo>
                  <a:lnTo>
                    <a:pt x="312" y="288"/>
                  </a:lnTo>
                  <a:lnTo>
                    <a:pt x="312" y="294"/>
                  </a:lnTo>
                  <a:lnTo>
                    <a:pt x="312" y="30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73" name="Freeform 70"/>
            <p:cNvSpPr>
              <a:spLocks/>
            </p:cNvSpPr>
            <p:nvPr/>
          </p:nvSpPr>
          <p:spPr bwMode="auto">
            <a:xfrm>
              <a:off x="3504" y="1530"/>
              <a:ext cx="522" cy="324"/>
            </a:xfrm>
            <a:custGeom>
              <a:avLst/>
              <a:gdLst>
                <a:gd name="T0" fmla="*/ 504 w 522"/>
                <a:gd name="T1" fmla="*/ 270 h 324"/>
                <a:gd name="T2" fmla="*/ 498 w 522"/>
                <a:gd name="T3" fmla="*/ 324 h 324"/>
                <a:gd name="T4" fmla="*/ 186 w 522"/>
                <a:gd name="T5" fmla="*/ 288 h 324"/>
                <a:gd name="T6" fmla="*/ 180 w 522"/>
                <a:gd name="T7" fmla="*/ 318 h 324"/>
                <a:gd name="T8" fmla="*/ 168 w 522"/>
                <a:gd name="T9" fmla="*/ 300 h 324"/>
                <a:gd name="T10" fmla="*/ 162 w 522"/>
                <a:gd name="T11" fmla="*/ 312 h 324"/>
                <a:gd name="T12" fmla="*/ 126 w 522"/>
                <a:gd name="T13" fmla="*/ 306 h 324"/>
                <a:gd name="T14" fmla="*/ 120 w 522"/>
                <a:gd name="T15" fmla="*/ 312 h 324"/>
                <a:gd name="T16" fmla="*/ 102 w 522"/>
                <a:gd name="T17" fmla="*/ 306 h 324"/>
                <a:gd name="T18" fmla="*/ 96 w 522"/>
                <a:gd name="T19" fmla="*/ 312 h 324"/>
                <a:gd name="T20" fmla="*/ 90 w 522"/>
                <a:gd name="T21" fmla="*/ 288 h 324"/>
                <a:gd name="T22" fmla="*/ 78 w 522"/>
                <a:gd name="T23" fmla="*/ 276 h 324"/>
                <a:gd name="T24" fmla="*/ 66 w 522"/>
                <a:gd name="T25" fmla="*/ 228 h 324"/>
                <a:gd name="T26" fmla="*/ 60 w 522"/>
                <a:gd name="T27" fmla="*/ 222 h 324"/>
                <a:gd name="T28" fmla="*/ 42 w 522"/>
                <a:gd name="T29" fmla="*/ 234 h 324"/>
                <a:gd name="T30" fmla="*/ 36 w 522"/>
                <a:gd name="T31" fmla="*/ 222 h 324"/>
                <a:gd name="T32" fmla="*/ 60 w 522"/>
                <a:gd name="T33" fmla="*/ 162 h 324"/>
                <a:gd name="T34" fmla="*/ 36 w 522"/>
                <a:gd name="T35" fmla="*/ 150 h 324"/>
                <a:gd name="T36" fmla="*/ 24 w 522"/>
                <a:gd name="T37" fmla="*/ 114 h 324"/>
                <a:gd name="T38" fmla="*/ 6 w 522"/>
                <a:gd name="T39" fmla="*/ 96 h 324"/>
                <a:gd name="T40" fmla="*/ 12 w 522"/>
                <a:gd name="T41" fmla="*/ 90 h 324"/>
                <a:gd name="T42" fmla="*/ 0 w 522"/>
                <a:gd name="T43" fmla="*/ 60 h 324"/>
                <a:gd name="T44" fmla="*/ 12 w 522"/>
                <a:gd name="T45" fmla="*/ 0 h 324"/>
                <a:gd name="T46" fmla="*/ 282 w 522"/>
                <a:gd name="T47" fmla="*/ 48 h 324"/>
                <a:gd name="T48" fmla="*/ 522 w 522"/>
                <a:gd name="T49" fmla="*/ 72 h 324"/>
                <a:gd name="T50" fmla="*/ 510 w 522"/>
                <a:gd name="T51" fmla="*/ 246 h 324"/>
                <a:gd name="T52" fmla="*/ 504 w 522"/>
                <a:gd name="T53" fmla="*/ 270 h 32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22"/>
                <a:gd name="T82" fmla="*/ 0 h 324"/>
                <a:gd name="T83" fmla="*/ 522 w 522"/>
                <a:gd name="T84" fmla="*/ 324 h 32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22" h="324">
                  <a:moveTo>
                    <a:pt x="504" y="270"/>
                  </a:moveTo>
                  <a:lnTo>
                    <a:pt x="498" y="324"/>
                  </a:lnTo>
                  <a:lnTo>
                    <a:pt x="186" y="288"/>
                  </a:lnTo>
                  <a:lnTo>
                    <a:pt x="180" y="318"/>
                  </a:lnTo>
                  <a:lnTo>
                    <a:pt x="168" y="300"/>
                  </a:lnTo>
                  <a:lnTo>
                    <a:pt x="162" y="312"/>
                  </a:lnTo>
                  <a:lnTo>
                    <a:pt x="126" y="306"/>
                  </a:lnTo>
                  <a:lnTo>
                    <a:pt x="120" y="312"/>
                  </a:lnTo>
                  <a:lnTo>
                    <a:pt x="102" y="306"/>
                  </a:lnTo>
                  <a:lnTo>
                    <a:pt x="96" y="312"/>
                  </a:lnTo>
                  <a:lnTo>
                    <a:pt x="90" y="288"/>
                  </a:lnTo>
                  <a:lnTo>
                    <a:pt x="78" y="276"/>
                  </a:lnTo>
                  <a:lnTo>
                    <a:pt x="66" y="228"/>
                  </a:lnTo>
                  <a:lnTo>
                    <a:pt x="60" y="222"/>
                  </a:lnTo>
                  <a:lnTo>
                    <a:pt x="42" y="234"/>
                  </a:lnTo>
                  <a:lnTo>
                    <a:pt x="36" y="222"/>
                  </a:lnTo>
                  <a:lnTo>
                    <a:pt x="60" y="162"/>
                  </a:lnTo>
                  <a:lnTo>
                    <a:pt x="36" y="150"/>
                  </a:lnTo>
                  <a:lnTo>
                    <a:pt x="24" y="114"/>
                  </a:lnTo>
                  <a:lnTo>
                    <a:pt x="6" y="96"/>
                  </a:lnTo>
                  <a:lnTo>
                    <a:pt x="12" y="90"/>
                  </a:lnTo>
                  <a:lnTo>
                    <a:pt x="0" y="60"/>
                  </a:lnTo>
                  <a:lnTo>
                    <a:pt x="12" y="0"/>
                  </a:lnTo>
                  <a:lnTo>
                    <a:pt x="282" y="48"/>
                  </a:lnTo>
                  <a:lnTo>
                    <a:pt x="522" y="72"/>
                  </a:lnTo>
                  <a:lnTo>
                    <a:pt x="510" y="246"/>
                  </a:lnTo>
                  <a:lnTo>
                    <a:pt x="504" y="270"/>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74" name="Freeform 71"/>
            <p:cNvSpPr>
              <a:spLocks/>
            </p:cNvSpPr>
            <p:nvPr/>
          </p:nvSpPr>
          <p:spPr bwMode="auto">
            <a:xfrm>
              <a:off x="3504" y="1530"/>
              <a:ext cx="522" cy="324"/>
            </a:xfrm>
            <a:custGeom>
              <a:avLst/>
              <a:gdLst>
                <a:gd name="T0" fmla="*/ 504 w 522"/>
                <a:gd name="T1" fmla="*/ 270 h 324"/>
                <a:gd name="T2" fmla="*/ 498 w 522"/>
                <a:gd name="T3" fmla="*/ 324 h 324"/>
                <a:gd name="T4" fmla="*/ 186 w 522"/>
                <a:gd name="T5" fmla="*/ 288 h 324"/>
                <a:gd name="T6" fmla="*/ 180 w 522"/>
                <a:gd name="T7" fmla="*/ 318 h 324"/>
                <a:gd name="T8" fmla="*/ 168 w 522"/>
                <a:gd name="T9" fmla="*/ 300 h 324"/>
                <a:gd name="T10" fmla="*/ 162 w 522"/>
                <a:gd name="T11" fmla="*/ 312 h 324"/>
                <a:gd name="T12" fmla="*/ 126 w 522"/>
                <a:gd name="T13" fmla="*/ 306 h 324"/>
                <a:gd name="T14" fmla="*/ 120 w 522"/>
                <a:gd name="T15" fmla="*/ 312 h 324"/>
                <a:gd name="T16" fmla="*/ 102 w 522"/>
                <a:gd name="T17" fmla="*/ 306 h 324"/>
                <a:gd name="T18" fmla="*/ 96 w 522"/>
                <a:gd name="T19" fmla="*/ 312 h 324"/>
                <a:gd name="T20" fmla="*/ 90 w 522"/>
                <a:gd name="T21" fmla="*/ 288 h 324"/>
                <a:gd name="T22" fmla="*/ 78 w 522"/>
                <a:gd name="T23" fmla="*/ 276 h 324"/>
                <a:gd name="T24" fmla="*/ 66 w 522"/>
                <a:gd name="T25" fmla="*/ 228 h 324"/>
                <a:gd name="T26" fmla="*/ 60 w 522"/>
                <a:gd name="T27" fmla="*/ 222 h 324"/>
                <a:gd name="T28" fmla="*/ 42 w 522"/>
                <a:gd name="T29" fmla="*/ 234 h 324"/>
                <a:gd name="T30" fmla="*/ 36 w 522"/>
                <a:gd name="T31" fmla="*/ 222 h 324"/>
                <a:gd name="T32" fmla="*/ 60 w 522"/>
                <a:gd name="T33" fmla="*/ 162 h 324"/>
                <a:gd name="T34" fmla="*/ 36 w 522"/>
                <a:gd name="T35" fmla="*/ 150 h 324"/>
                <a:gd name="T36" fmla="*/ 24 w 522"/>
                <a:gd name="T37" fmla="*/ 114 h 324"/>
                <a:gd name="T38" fmla="*/ 6 w 522"/>
                <a:gd name="T39" fmla="*/ 96 h 324"/>
                <a:gd name="T40" fmla="*/ 12 w 522"/>
                <a:gd name="T41" fmla="*/ 90 h 324"/>
                <a:gd name="T42" fmla="*/ 0 w 522"/>
                <a:gd name="T43" fmla="*/ 60 h 324"/>
                <a:gd name="T44" fmla="*/ 12 w 522"/>
                <a:gd name="T45" fmla="*/ 0 h 324"/>
                <a:gd name="T46" fmla="*/ 282 w 522"/>
                <a:gd name="T47" fmla="*/ 48 h 324"/>
                <a:gd name="T48" fmla="*/ 522 w 522"/>
                <a:gd name="T49" fmla="*/ 72 h 324"/>
                <a:gd name="T50" fmla="*/ 510 w 522"/>
                <a:gd name="T51" fmla="*/ 246 h 324"/>
                <a:gd name="T52" fmla="*/ 504 w 522"/>
                <a:gd name="T53" fmla="*/ 270 h 324"/>
                <a:gd name="T54" fmla="*/ 504 w 522"/>
                <a:gd name="T55" fmla="*/ 276 h 32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22"/>
                <a:gd name="T85" fmla="*/ 0 h 324"/>
                <a:gd name="T86" fmla="*/ 522 w 522"/>
                <a:gd name="T87" fmla="*/ 324 h 32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22" h="324">
                  <a:moveTo>
                    <a:pt x="504" y="270"/>
                  </a:moveTo>
                  <a:lnTo>
                    <a:pt x="498" y="324"/>
                  </a:lnTo>
                  <a:lnTo>
                    <a:pt x="186" y="288"/>
                  </a:lnTo>
                  <a:lnTo>
                    <a:pt x="180" y="318"/>
                  </a:lnTo>
                  <a:lnTo>
                    <a:pt x="168" y="300"/>
                  </a:lnTo>
                  <a:lnTo>
                    <a:pt x="162" y="312"/>
                  </a:lnTo>
                  <a:lnTo>
                    <a:pt x="126" y="306"/>
                  </a:lnTo>
                  <a:lnTo>
                    <a:pt x="120" y="312"/>
                  </a:lnTo>
                  <a:lnTo>
                    <a:pt x="102" y="306"/>
                  </a:lnTo>
                  <a:lnTo>
                    <a:pt x="96" y="312"/>
                  </a:lnTo>
                  <a:lnTo>
                    <a:pt x="90" y="288"/>
                  </a:lnTo>
                  <a:lnTo>
                    <a:pt x="78" y="276"/>
                  </a:lnTo>
                  <a:lnTo>
                    <a:pt x="66" y="228"/>
                  </a:lnTo>
                  <a:lnTo>
                    <a:pt x="60" y="222"/>
                  </a:lnTo>
                  <a:lnTo>
                    <a:pt x="42" y="234"/>
                  </a:lnTo>
                  <a:lnTo>
                    <a:pt x="36" y="222"/>
                  </a:lnTo>
                  <a:lnTo>
                    <a:pt x="60" y="162"/>
                  </a:lnTo>
                  <a:lnTo>
                    <a:pt x="36" y="150"/>
                  </a:lnTo>
                  <a:lnTo>
                    <a:pt x="24" y="114"/>
                  </a:lnTo>
                  <a:lnTo>
                    <a:pt x="6" y="96"/>
                  </a:lnTo>
                  <a:lnTo>
                    <a:pt x="12" y="90"/>
                  </a:lnTo>
                  <a:lnTo>
                    <a:pt x="0" y="60"/>
                  </a:lnTo>
                  <a:lnTo>
                    <a:pt x="12" y="0"/>
                  </a:lnTo>
                  <a:lnTo>
                    <a:pt x="282" y="48"/>
                  </a:lnTo>
                  <a:lnTo>
                    <a:pt x="522" y="72"/>
                  </a:lnTo>
                  <a:lnTo>
                    <a:pt x="510" y="246"/>
                  </a:lnTo>
                  <a:lnTo>
                    <a:pt x="504" y="270"/>
                  </a:lnTo>
                  <a:lnTo>
                    <a:pt x="504" y="27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75" name="Freeform 72"/>
            <p:cNvSpPr>
              <a:spLocks/>
            </p:cNvSpPr>
            <p:nvPr/>
          </p:nvSpPr>
          <p:spPr bwMode="auto">
            <a:xfrm>
              <a:off x="3984" y="1986"/>
              <a:ext cx="420" cy="204"/>
            </a:xfrm>
            <a:custGeom>
              <a:avLst/>
              <a:gdLst>
                <a:gd name="T0" fmla="*/ 366 w 420"/>
                <a:gd name="T1" fmla="*/ 48 h 204"/>
                <a:gd name="T2" fmla="*/ 390 w 420"/>
                <a:gd name="T3" fmla="*/ 126 h 204"/>
                <a:gd name="T4" fmla="*/ 396 w 420"/>
                <a:gd name="T5" fmla="*/ 168 h 204"/>
                <a:gd name="T6" fmla="*/ 420 w 420"/>
                <a:gd name="T7" fmla="*/ 204 h 204"/>
                <a:gd name="T8" fmla="*/ 414 w 420"/>
                <a:gd name="T9" fmla="*/ 204 h 204"/>
                <a:gd name="T10" fmla="*/ 90 w 420"/>
                <a:gd name="T11" fmla="*/ 198 h 204"/>
                <a:gd name="T12" fmla="*/ 90 w 420"/>
                <a:gd name="T13" fmla="*/ 174 h 204"/>
                <a:gd name="T14" fmla="*/ 96 w 420"/>
                <a:gd name="T15" fmla="*/ 132 h 204"/>
                <a:gd name="T16" fmla="*/ 0 w 420"/>
                <a:gd name="T17" fmla="*/ 126 h 204"/>
                <a:gd name="T18" fmla="*/ 6 w 420"/>
                <a:gd name="T19" fmla="*/ 0 h 204"/>
                <a:gd name="T20" fmla="*/ 270 w 420"/>
                <a:gd name="T21" fmla="*/ 12 h 204"/>
                <a:gd name="T22" fmla="*/ 294 w 420"/>
                <a:gd name="T23" fmla="*/ 30 h 204"/>
                <a:gd name="T24" fmla="*/ 330 w 420"/>
                <a:gd name="T25" fmla="*/ 24 h 204"/>
                <a:gd name="T26" fmla="*/ 360 w 420"/>
                <a:gd name="T27" fmla="*/ 48 h 204"/>
                <a:gd name="T28" fmla="*/ 366 w 420"/>
                <a:gd name="T29" fmla="*/ 48 h 20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20"/>
                <a:gd name="T46" fmla="*/ 0 h 204"/>
                <a:gd name="T47" fmla="*/ 420 w 420"/>
                <a:gd name="T48" fmla="*/ 204 h 20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20" h="204">
                  <a:moveTo>
                    <a:pt x="366" y="48"/>
                  </a:moveTo>
                  <a:lnTo>
                    <a:pt x="390" y="126"/>
                  </a:lnTo>
                  <a:lnTo>
                    <a:pt x="396" y="168"/>
                  </a:lnTo>
                  <a:lnTo>
                    <a:pt x="420" y="204"/>
                  </a:lnTo>
                  <a:lnTo>
                    <a:pt x="414" y="204"/>
                  </a:lnTo>
                  <a:lnTo>
                    <a:pt x="90" y="198"/>
                  </a:lnTo>
                  <a:lnTo>
                    <a:pt x="90" y="174"/>
                  </a:lnTo>
                  <a:lnTo>
                    <a:pt x="96" y="132"/>
                  </a:lnTo>
                  <a:lnTo>
                    <a:pt x="0" y="126"/>
                  </a:lnTo>
                  <a:lnTo>
                    <a:pt x="6" y="0"/>
                  </a:lnTo>
                  <a:lnTo>
                    <a:pt x="270" y="12"/>
                  </a:lnTo>
                  <a:lnTo>
                    <a:pt x="294" y="30"/>
                  </a:lnTo>
                  <a:lnTo>
                    <a:pt x="330" y="24"/>
                  </a:lnTo>
                  <a:lnTo>
                    <a:pt x="360" y="48"/>
                  </a:lnTo>
                  <a:lnTo>
                    <a:pt x="366" y="48"/>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76" name="Freeform 73"/>
            <p:cNvSpPr>
              <a:spLocks/>
            </p:cNvSpPr>
            <p:nvPr/>
          </p:nvSpPr>
          <p:spPr bwMode="auto">
            <a:xfrm>
              <a:off x="3984" y="1986"/>
              <a:ext cx="420" cy="204"/>
            </a:xfrm>
            <a:custGeom>
              <a:avLst/>
              <a:gdLst>
                <a:gd name="T0" fmla="*/ 366 w 420"/>
                <a:gd name="T1" fmla="*/ 48 h 204"/>
                <a:gd name="T2" fmla="*/ 390 w 420"/>
                <a:gd name="T3" fmla="*/ 126 h 204"/>
                <a:gd name="T4" fmla="*/ 396 w 420"/>
                <a:gd name="T5" fmla="*/ 168 h 204"/>
                <a:gd name="T6" fmla="*/ 420 w 420"/>
                <a:gd name="T7" fmla="*/ 204 h 204"/>
                <a:gd name="T8" fmla="*/ 414 w 420"/>
                <a:gd name="T9" fmla="*/ 204 h 204"/>
                <a:gd name="T10" fmla="*/ 90 w 420"/>
                <a:gd name="T11" fmla="*/ 198 h 204"/>
                <a:gd name="T12" fmla="*/ 90 w 420"/>
                <a:gd name="T13" fmla="*/ 174 h 204"/>
                <a:gd name="T14" fmla="*/ 96 w 420"/>
                <a:gd name="T15" fmla="*/ 132 h 204"/>
                <a:gd name="T16" fmla="*/ 0 w 420"/>
                <a:gd name="T17" fmla="*/ 126 h 204"/>
                <a:gd name="T18" fmla="*/ 6 w 420"/>
                <a:gd name="T19" fmla="*/ 0 h 204"/>
                <a:gd name="T20" fmla="*/ 270 w 420"/>
                <a:gd name="T21" fmla="*/ 12 h 204"/>
                <a:gd name="T22" fmla="*/ 294 w 420"/>
                <a:gd name="T23" fmla="*/ 30 h 204"/>
                <a:gd name="T24" fmla="*/ 330 w 420"/>
                <a:gd name="T25" fmla="*/ 24 h 204"/>
                <a:gd name="T26" fmla="*/ 360 w 420"/>
                <a:gd name="T27" fmla="*/ 48 h 204"/>
                <a:gd name="T28" fmla="*/ 366 w 420"/>
                <a:gd name="T29" fmla="*/ 48 h 204"/>
                <a:gd name="T30" fmla="*/ 366 w 420"/>
                <a:gd name="T31" fmla="*/ 54 h 20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20"/>
                <a:gd name="T49" fmla="*/ 0 h 204"/>
                <a:gd name="T50" fmla="*/ 420 w 420"/>
                <a:gd name="T51" fmla="*/ 204 h 20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20" h="204">
                  <a:moveTo>
                    <a:pt x="366" y="48"/>
                  </a:moveTo>
                  <a:lnTo>
                    <a:pt x="390" y="126"/>
                  </a:lnTo>
                  <a:lnTo>
                    <a:pt x="396" y="168"/>
                  </a:lnTo>
                  <a:lnTo>
                    <a:pt x="420" y="204"/>
                  </a:lnTo>
                  <a:lnTo>
                    <a:pt x="414" y="204"/>
                  </a:lnTo>
                  <a:lnTo>
                    <a:pt x="90" y="198"/>
                  </a:lnTo>
                  <a:lnTo>
                    <a:pt x="90" y="174"/>
                  </a:lnTo>
                  <a:lnTo>
                    <a:pt x="96" y="132"/>
                  </a:lnTo>
                  <a:lnTo>
                    <a:pt x="0" y="126"/>
                  </a:lnTo>
                  <a:lnTo>
                    <a:pt x="6" y="0"/>
                  </a:lnTo>
                  <a:lnTo>
                    <a:pt x="270" y="12"/>
                  </a:lnTo>
                  <a:lnTo>
                    <a:pt x="294" y="30"/>
                  </a:lnTo>
                  <a:lnTo>
                    <a:pt x="330" y="24"/>
                  </a:lnTo>
                  <a:lnTo>
                    <a:pt x="360" y="48"/>
                  </a:lnTo>
                  <a:lnTo>
                    <a:pt x="366" y="48"/>
                  </a:lnTo>
                  <a:lnTo>
                    <a:pt x="366" y="5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77" name="Freeform 74"/>
            <p:cNvSpPr>
              <a:spLocks/>
            </p:cNvSpPr>
            <p:nvPr/>
          </p:nvSpPr>
          <p:spPr bwMode="auto">
            <a:xfrm>
              <a:off x="3192" y="1920"/>
              <a:ext cx="324" cy="498"/>
            </a:xfrm>
            <a:custGeom>
              <a:avLst/>
              <a:gdLst>
                <a:gd name="T0" fmla="*/ 210 w 324"/>
                <a:gd name="T1" fmla="*/ 498 h 498"/>
                <a:gd name="T2" fmla="*/ 0 w 324"/>
                <a:gd name="T3" fmla="*/ 186 h 498"/>
                <a:gd name="T4" fmla="*/ 48 w 324"/>
                <a:gd name="T5" fmla="*/ 0 h 498"/>
                <a:gd name="T6" fmla="*/ 78 w 324"/>
                <a:gd name="T7" fmla="*/ 6 h 498"/>
                <a:gd name="T8" fmla="*/ 186 w 324"/>
                <a:gd name="T9" fmla="*/ 36 h 498"/>
                <a:gd name="T10" fmla="*/ 324 w 324"/>
                <a:gd name="T11" fmla="*/ 60 h 498"/>
                <a:gd name="T12" fmla="*/ 264 w 324"/>
                <a:gd name="T13" fmla="*/ 378 h 498"/>
                <a:gd name="T14" fmla="*/ 246 w 324"/>
                <a:gd name="T15" fmla="*/ 438 h 498"/>
                <a:gd name="T16" fmla="*/ 228 w 324"/>
                <a:gd name="T17" fmla="*/ 426 h 498"/>
                <a:gd name="T18" fmla="*/ 216 w 324"/>
                <a:gd name="T19" fmla="*/ 432 h 498"/>
                <a:gd name="T20" fmla="*/ 210 w 324"/>
                <a:gd name="T21" fmla="*/ 492 h 498"/>
                <a:gd name="T22" fmla="*/ 210 w 324"/>
                <a:gd name="T23" fmla="*/ 498 h 4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4"/>
                <a:gd name="T37" fmla="*/ 0 h 498"/>
                <a:gd name="T38" fmla="*/ 324 w 324"/>
                <a:gd name="T39" fmla="*/ 498 h 4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4" h="498">
                  <a:moveTo>
                    <a:pt x="210" y="498"/>
                  </a:moveTo>
                  <a:lnTo>
                    <a:pt x="0" y="186"/>
                  </a:lnTo>
                  <a:lnTo>
                    <a:pt x="48" y="0"/>
                  </a:lnTo>
                  <a:lnTo>
                    <a:pt x="78" y="6"/>
                  </a:lnTo>
                  <a:lnTo>
                    <a:pt x="186" y="36"/>
                  </a:lnTo>
                  <a:lnTo>
                    <a:pt x="324" y="60"/>
                  </a:lnTo>
                  <a:lnTo>
                    <a:pt x="264" y="378"/>
                  </a:lnTo>
                  <a:lnTo>
                    <a:pt x="246" y="438"/>
                  </a:lnTo>
                  <a:lnTo>
                    <a:pt x="228" y="426"/>
                  </a:lnTo>
                  <a:lnTo>
                    <a:pt x="216" y="432"/>
                  </a:lnTo>
                  <a:lnTo>
                    <a:pt x="210" y="492"/>
                  </a:lnTo>
                  <a:lnTo>
                    <a:pt x="210" y="498"/>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78" name="Freeform 75"/>
            <p:cNvSpPr>
              <a:spLocks/>
            </p:cNvSpPr>
            <p:nvPr/>
          </p:nvSpPr>
          <p:spPr bwMode="auto">
            <a:xfrm>
              <a:off x="3192" y="1920"/>
              <a:ext cx="324" cy="504"/>
            </a:xfrm>
            <a:custGeom>
              <a:avLst/>
              <a:gdLst>
                <a:gd name="T0" fmla="*/ 210 w 324"/>
                <a:gd name="T1" fmla="*/ 498 h 504"/>
                <a:gd name="T2" fmla="*/ 0 w 324"/>
                <a:gd name="T3" fmla="*/ 186 h 504"/>
                <a:gd name="T4" fmla="*/ 48 w 324"/>
                <a:gd name="T5" fmla="*/ 0 h 504"/>
                <a:gd name="T6" fmla="*/ 78 w 324"/>
                <a:gd name="T7" fmla="*/ 6 h 504"/>
                <a:gd name="T8" fmla="*/ 186 w 324"/>
                <a:gd name="T9" fmla="*/ 36 h 504"/>
                <a:gd name="T10" fmla="*/ 324 w 324"/>
                <a:gd name="T11" fmla="*/ 60 h 504"/>
                <a:gd name="T12" fmla="*/ 264 w 324"/>
                <a:gd name="T13" fmla="*/ 378 h 504"/>
                <a:gd name="T14" fmla="*/ 246 w 324"/>
                <a:gd name="T15" fmla="*/ 438 h 504"/>
                <a:gd name="T16" fmla="*/ 228 w 324"/>
                <a:gd name="T17" fmla="*/ 426 h 504"/>
                <a:gd name="T18" fmla="*/ 216 w 324"/>
                <a:gd name="T19" fmla="*/ 432 h 504"/>
                <a:gd name="T20" fmla="*/ 210 w 324"/>
                <a:gd name="T21" fmla="*/ 492 h 504"/>
                <a:gd name="T22" fmla="*/ 210 w 324"/>
                <a:gd name="T23" fmla="*/ 498 h 504"/>
                <a:gd name="T24" fmla="*/ 210 w 324"/>
                <a:gd name="T25" fmla="*/ 504 h 5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4"/>
                <a:gd name="T40" fmla="*/ 0 h 504"/>
                <a:gd name="T41" fmla="*/ 324 w 324"/>
                <a:gd name="T42" fmla="*/ 504 h 50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4" h="504">
                  <a:moveTo>
                    <a:pt x="210" y="498"/>
                  </a:moveTo>
                  <a:lnTo>
                    <a:pt x="0" y="186"/>
                  </a:lnTo>
                  <a:lnTo>
                    <a:pt x="48" y="0"/>
                  </a:lnTo>
                  <a:lnTo>
                    <a:pt x="78" y="6"/>
                  </a:lnTo>
                  <a:lnTo>
                    <a:pt x="186" y="36"/>
                  </a:lnTo>
                  <a:lnTo>
                    <a:pt x="324" y="60"/>
                  </a:lnTo>
                  <a:lnTo>
                    <a:pt x="264" y="378"/>
                  </a:lnTo>
                  <a:lnTo>
                    <a:pt x="246" y="438"/>
                  </a:lnTo>
                  <a:lnTo>
                    <a:pt x="228" y="426"/>
                  </a:lnTo>
                  <a:lnTo>
                    <a:pt x="216" y="432"/>
                  </a:lnTo>
                  <a:lnTo>
                    <a:pt x="210" y="492"/>
                  </a:lnTo>
                  <a:lnTo>
                    <a:pt x="210" y="498"/>
                  </a:lnTo>
                  <a:lnTo>
                    <a:pt x="210" y="50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79" name="Freeform 76"/>
            <p:cNvSpPr>
              <a:spLocks/>
            </p:cNvSpPr>
            <p:nvPr/>
          </p:nvSpPr>
          <p:spPr bwMode="auto">
            <a:xfrm>
              <a:off x="5454" y="1710"/>
              <a:ext cx="84" cy="174"/>
            </a:xfrm>
            <a:custGeom>
              <a:avLst/>
              <a:gdLst>
                <a:gd name="T0" fmla="*/ 84 w 84"/>
                <a:gd name="T1" fmla="*/ 132 h 174"/>
                <a:gd name="T2" fmla="*/ 78 w 84"/>
                <a:gd name="T3" fmla="*/ 144 h 174"/>
                <a:gd name="T4" fmla="*/ 60 w 84"/>
                <a:gd name="T5" fmla="*/ 162 h 174"/>
                <a:gd name="T6" fmla="*/ 6 w 84"/>
                <a:gd name="T7" fmla="*/ 174 h 174"/>
                <a:gd name="T8" fmla="*/ 0 w 84"/>
                <a:gd name="T9" fmla="*/ 120 h 174"/>
                <a:gd name="T10" fmla="*/ 6 w 84"/>
                <a:gd name="T11" fmla="*/ 72 h 174"/>
                <a:gd name="T12" fmla="*/ 18 w 84"/>
                <a:gd name="T13" fmla="*/ 54 h 174"/>
                <a:gd name="T14" fmla="*/ 18 w 84"/>
                <a:gd name="T15" fmla="*/ 6 h 174"/>
                <a:gd name="T16" fmla="*/ 30 w 84"/>
                <a:gd name="T17" fmla="*/ 0 h 174"/>
                <a:gd name="T18" fmla="*/ 66 w 84"/>
                <a:gd name="T19" fmla="*/ 114 h 174"/>
                <a:gd name="T20" fmla="*/ 78 w 84"/>
                <a:gd name="T21" fmla="*/ 132 h 174"/>
                <a:gd name="T22" fmla="*/ 84 w 84"/>
                <a:gd name="T23" fmla="*/ 132 h 1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4"/>
                <a:gd name="T37" fmla="*/ 0 h 174"/>
                <a:gd name="T38" fmla="*/ 84 w 84"/>
                <a:gd name="T39" fmla="*/ 174 h 17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4" h="174">
                  <a:moveTo>
                    <a:pt x="84" y="132"/>
                  </a:moveTo>
                  <a:lnTo>
                    <a:pt x="78" y="144"/>
                  </a:lnTo>
                  <a:lnTo>
                    <a:pt x="60" y="162"/>
                  </a:lnTo>
                  <a:lnTo>
                    <a:pt x="6" y="174"/>
                  </a:lnTo>
                  <a:lnTo>
                    <a:pt x="0" y="120"/>
                  </a:lnTo>
                  <a:lnTo>
                    <a:pt x="6" y="72"/>
                  </a:lnTo>
                  <a:lnTo>
                    <a:pt x="18" y="54"/>
                  </a:lnTo>
                  <a:lnTo>
                    <a:pt x="18" y="6"/>
                  </a:lnTo>
                  <a:lnTo>
                    <a:pt x="30" y="0"/>
                  </a:lnTo>
                  <a:lnTo>
                    <a:pt x="66" y="114"/>
                  </a:lnTo>
                  <a:lnTo>
                    <a:pt x="78" y="132"/>
                  </a:lnTo>
                  <a:lnTo>
                    <a:pt x="84" y="132"/>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80" name="Freeform 77"/>
            <p:cNvSpPr>
              <a:spLocks/>
            </p:cNvSpPr>
            <p:nvPr/>
          </p:nvSpPr>
          <p:spPr bwMode="auto">
            <a:xfrm>
              <a:off x="5454" y="1710"/>
              <a:ext cx="84" cy="174"/>
            </a:xfrm>
            <a:custGeom>
              <a:avLst/>
              <a:gdLst>
                <a:gd name="T0" fmla="*/ 84 w 84"/>
                <a:gd name="T1" fmla="*/ 132 h 174"/>
                <a:gd name="T2" fmla="*/ 78 w 84"/>
                <a:gd name="T3" fmla="*/ 144 h 174"/>
                <a:gd name="T4" fmla="*/ 60 w 84"/>
                <a:gd name="T5" fmla="*/ 162 h 174"/>
                <a:gd name="T6" fmla="*/ 6 w 84"/>
                <a:gd name="T7" fmla="*/ 174 h 174"/>
                <a:gd name="T8" fmla="*/ 0 w 84"/>
                <a:gd name="T9" fmla="*/ 120 h 174"/>
                <a:gd name="T10" fmla="*/ 6 w 84"/>
                <a:gd name="T11" fmla="*/ 72 h 174"/>
                <a:gd name="T12" fmla="*/ 18 w 84"/>
                <a:gd name="T13" fmla="*/ 54 h 174"/>
                <a:gd name="T14" fmla="*/ 18 w 84"/>
                <a:gd name="T15" fmla="*/ 6 h 174"/>
                <a:gd name="T16" fmla="*/ 30 w 84"/>
                <a:gd name="T17" fmla="*/ 0 h 174"/>
                <a:gd name="T18" fmla="*/ 66 w 84"/>
                <a:gd name="T19" fmla="*/ 114 h 174"/>
                <a:gd name="T20" fmla="*/ 78 w 84"/>
                <a:gd name="T21" fmla="*/ 132 h 174"/>
                <a:gd name="T22" fmla="*/ 84 w 84"/>
                <a:gd name="T23" fmla="*/ 132 h 174"/>
                <a:gd name="T24" fmla="*/ 84 w 84"/>
                <a:gd name="T25" fmla="*/ 138 h 1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4"/>
                <a:gd name="T40" fmla="*/ 0 h 174"/>
                <a:gd name="T41" fmla="*/ 84 w 84"/>
                <a:gd name="T42" fmla="*/ 174 h 1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4" h="174">
                  <a:moveTo>
                    <a:pt x="84" y="132"/>
                  </a:moveTo>
                  <a:lnTo>
                    <a:pt x="78" y="144"/>
                  </a:lnTo>
                  <a:lnTo>
                    <a:pt x="60" y="162"/>
                  </a:lnTo>
                  <a:lnTo>
                    <a:pt x="6" y="174"/>
                  </a:lnTo>
                  <a:lnTo>
                    <a:pt x="0" y="120"/>
                  </a:lnTo>
                  <a:lnTo>
                    <a:pt x="6" y="72"/>
                  </a:lnTo>
                  <a:lnTo>
                    <a:pt x="18" y="54"/>
                  </a:lnTo>
                  <a:lnTo>
                    <a:pt x="18" y="6"/>
                  </a:lnTo>
                  <a:lnTo>
                    <a:pt x="30" y="0"/>
                  </a:lnTo>
                  <a:lnTo>
                    <a:pt x="66" y="114"/>
                  </a:lnTo>
                  <a:lnTo>
                    <a:pt x="78" y="132"/>
                  </a:lnTo>
                  <a:lnTo>
                    <a:pt x="84" y="132"/>
                  </a:lnTo>
                  <a:lnTo>
                    <a:pt x="84" y="13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81" name="Freeform 78"/>
            <p:cNvSpPr>
              <a:spLocks/>
            </p:cNvSpPr>
            <p:nvPr/>
          </p:nvSpPr>
          <p:spPr bwMode="auto">
            <a:xfrm>
              <a:off x="5364" y="1992"/>
              <a:ext cx="66" cy="156"/>
            </a:xfrm>
            <a:custGeom>
              <a:avLst/>
              <a:gdLst>
                <a:gd name="T0" fmla="*/ 60 w 66"/>
                <a:gd name="T1" fmla="*/ 24 h 156"/>
                <a:gd name="T2" fmla="*/ 48 w 66"/>
                <a:gd name="T3" fmla="*/ 48 h 156"/>
                <a:gd name="T4" fmla="*/ 66 w 66"/>
                <a:gd name="T5" fmla="*/ 54 h 156"/>
                <a:gd name="T6" fmla="*/ 66 w 66"/>
                <a:gd name="T7" fmla="*/ 102 h 156"/>
                <a:gd name="T8" fmla="*/ 42 w 66"/>
                <a:gd name="T9" fmla="*/ 156 h 156"/>
                <a:gd name="T10" fmla="*/ 36 w 66"/>
                <a:gd name="T11" fmla="*/ 156 h 156"/>
                <a:gd name="T12" fmla="*/ 42 w 66"/>
                <a:gd name="T13" fmla="*/ 144 h 156"/>
                <a:gd name="T14" fmla="*/ 6 w 66"/>
                <a:gd name="T15" fmla="*/ 132 h 156"/>
                <a:gd name="T16" fmla="*/ 0 w 66"/>
                <a:gd name="T17" fmla="*/ 114 h 156"/>
                <a:gd name="T18" fmla="*/ 6 w 66"/>
                <a:gd name="T19" fmla="*/ 108 h 156"/>
                <a:gd name="T20" fmla="*/ 30 w 66"/>
                <a:gd name="T21" fmla="*/ 78 h 156"/>
                <a:gd name="T22" fmla="*/ 6 w 66"/>
                <a:gd name="T23" fmla="*/ 54 h 156"/>
                <a:gd name="T24" fmla="*/ 0 w 66"/>
                <a:gd name="T25" fmla="*/ 30 h 156"/>
                <a:gd name="T26" fmla="*/ 18 w 66"/>
                <a:gd name="T27" fmla="*/ 0 h 156"/>
                <a:gd name="T28" fmla="*/ 60 w 66"/>
                <a:gd name="T29" fmla="*/ 24 h 1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6"/>
                <a:gd name="T46" fmla="*/ 0 h 156"/>
                <a:gd name="T47" fmla="*/ 66 w 66"/>
                <a:gd name="T48" fmla="*/ 156 h 15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6" h="156">
                  <a:moveTo>
                    <a:pt x="60" y="24"/>
                  </a:moveTo>
                  <a:lnTo>
                    <a:pt x="48" y="48"/>
                  </a:lnTo>
                  <a:lnTo>
                    <a:pt x="66" y="54"/>
                  </a:lnTo>
                  <a:lnTo>
                    <a:pt x="66" y="102"/>
                  </a:lnTo>
                  <a:lnTo>
                    <a:pt x="42" y="156"/>
                  </a:lnTo>
                  <a:lnTo>
                    <a:pt x="36" y="156"/>
                  </a:lnTo>
                  <a:lnTo>
                    <a:pt x="42" y="144"/>
                  </a:lnTo>
                  <a:lnTo>
                    <a:pt x="6" y="132"/>
                  </a:lnTo>
                  <a:lnTo>
                    <a:pt x="0" y="114"/>
                  </a:lnTo>
                  <a:lnTo>
                    <a:pt x="6" y="108"/>
                  </a:lnTo>
                  <a:lnTo>
                    <a:pt x="30" y="78"/>
                  </a:lnTo>
                  <a:lnTo>
                    <a:pt x="6" y="54"/>
                  </a:lnTo>
                  <a:lnTo>
                    <a:pt x="0" y="30"/>
                  </a:lnTo>
                  <a:lnTo>
                    <a:pt x="18" y="0"/>
                  </a:lnTo>
                  <a:lnTo>
                    <a:pt x="60" y="24"/>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82" name="Freeform 79"/>
            <p:cNvSpPr>
              <a:spLocks/>
            </p:cNvSpPr>
            <p:nvPr/>
          </p:nvSpPr>
          <p:spPr bwMode="auto">
            <a:xfrm>
              <a:off x="5364" y="1992"/>
              <a:ext cx="66" cy="156"/>
            </a:xfrm>
            <a:custGeom>
              <a:avLst/>
              <a:gdLst>
                <a:gd name="T0" fmla="*/ 60 w 66"/>
                <a:gd name="T1" fmla="*/ 24 h 156"/>
                <a:gd name="T2" fmla="*/ 48 w 66"/>
                <a:gd name="T3" fmla="*/ 48 h 156"/>
                <a:gd name="T4" fmla="*/ 66 w 66"/>
                <a:gd name="T5" fmla="*/ 54 h 156"/>
                <a:gd name="T6" fmla="*/ 66 w 66"/>
                <a:gd name="T7" fmla="*/ 96 h 156"/>
                <a:gd name="T8" fmla="*/ 66 w 66"/>
                <a:gd name="T9" fmla="*/ 78 h 156"/>
                <a:gd name="T10" fmla="*/ 66 w 66"/>
                <a:gd name="T11" fmla="*/ 102 h 156"/>
                <a:gd name="T12" fmla="*/ 42 w 66"/>
                <a:gd name="T13" fmla="*/ 156 h 156"/>
                <a:gd name="T14" fmla="*/ 36 w 66"/>
                <a:gd name="T15" fmla="*/ 156 h 156"/>
                <a:gd name="T16" fmla="*/ 42 w 66"/>
                <a:gd name="T17" fmla="*/ 144 h 156"/>
                <a:gd name="T18" fmla="*/ 6 w 66"/>
                <a:gd name="T19" fmla="*/ 132 h 156"/>
                <a:gd name="T20" fmla="*/ 0 w 66"/>
                <a:gd name="T21" fmla="*/ 114 h 156"/>
                <a:gd name="T22" fmla="*/ 6 w 66"/>
                <a:gd name="T23" fmla="*/ 108 h 156"/>
                <a:gd name="T24" fmla="*/ 30 w 66"/>
                <a:gd name="T25" fmla="*/ 78 h 156"/>
                <a:gd name="T26" fmla="*/ 6 w 66"/>
                <a:gd name="T27" fmla="*/ 54 h 156"/>
                <a:gd name="T28" fmla="*/ 0 w 66"/>
                <a:gd name="T29" fmla="*/ 30 h 156"/>
                <a:gd name="T30" fmla="*/ 18 w 66"/>
                <a:gd name="T31" fmla="*/ 0 h 156"/>
                <a:gd name="T32" fmla="*/ 60 w 66"/>
                <a:gd name="T33" fmla="*/ 24 h 156"/>
                <a:gd name="T34" fmla="*/ 60 w 66"/>
                <a:gd name="T35" fmla="*/ 30 h 1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6"/>
                <a:gd name="T55" fmla="*/ 0 h 156"/>
                <a:gd name="T56" fmla="*/ 66 w 66"/>
                <a:gd name="T57" fmla="*/ 156 h 15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6" h="156">
                  <a:moveTo>
                    <a:pt x="60" y="24"/>
                  </a:moveTo>
                  <a:lnTo>
                    <a:pt x="48" y="48"/>
                  </a:lnTo>
                  <a:lnTo>
                    <a:pt x="66" y="54"/>
                  </a:lnTo>
                  <a:lnTo>
                    <a:pt x="66" y="96"/>
                  </a:lnTo>
                  <a:lnTo>
                    <a:pt x="66" y="78"/>
                  </a:lnTo>
                  <a:lnTo>
                    <a:pt x="66" y="102"/>
                  </a:lnTo>
                  <a:lnTo>
                    <a:pt x="42" y="156"/>
                  </a:lnTo>
                  <a:lnTo>
                    <a:pt x="36" y="156"/>
                  </a:lnTo>
                  <a:lnTo>
                    <a:pt x="42" y="144"/>
                  </a:lnTo>
                  <a:lnTo>
                    <a:pt x="6" y="132"/>
                  </a:lnTo>
                  <a:lnTo>
                    <a:pt x="0" y="114"/>
                  </a:lnTo>
                  <a:lnTo>
                    <a:pt x="6" y="108"/>
                  </a:lnTo>
                  <a:lnTo>
                    <a:pt x="30" y="78"/>
                  </a:lnTo>
                  <a:lnTo>
                    <a:pt x="6" y="54"/>
                  </a:lnTo>
                  <a:lnTo>
                    <a:pt x="0" y="30"/>
                  </a:lnTo>
                  <a:lnTo>
                    <a:pt x="18" y="0"/>
                  </a:lnTo>
                  <a:lnTo>
                    <a:pt x="60" y="24"/>
                  </a:lnTo>
                  <a:lnTo>
                    <a:pt x="60" y="3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83" name="Freeform 80"/>
            <p:cNvSpPr>
              <a:spLocks/>
            </p:cNvSpPr>
            <p:nvPr/>
          </p:nvSpPr>
          <p:spPr bwMode="auto">
            <a:xfrm>
              <a:off x="3654" y="2340"/>
              <a:ext cx="360" cy="366"/>
            </a:xfrm>
            <a:custGeom>
              <a:avLst/>
              <a:gdLst>
                <a:gd name="T0" fmla="*/ 354 w 360"/>
                <a:gd name="T1" fmla="*/ 66 h 366"/>
                <a:gd name="T2" fmla="*/ 330 w 360"/>
                <a:gd name="T3" fmla="*/ 354 h 366"/>
                <a:gd name="T4" fmla="*/ 138 w 360"/>
                <a:gd name="T5" fmla="*/ 336 h 366"/>
                <a:gd name="T6" fmla="*/ 144 w 360"/>
                <a:gd name="T7" fmla="*/ 348 h 366"/>
                <a:gd name="T8" fmla="*/ 54 w 360"/>
                <a:gd name="T9" fmla="*/ 336 h 366"/>
                <a:gd name="T10" fmla="*/ 48 w 360"/>
                <a:gd name="T11" fmla="*/ 366 h 366"/>
                <a:gd name="T12" fmla="*/ 0 w 360"/>
                <a:gd name="T13" fmla="*/ 360 h 366"/>
                <a:gd name="T14" fmla="*/ 12 w 360"/>
                <a:gd name="T15" fmla="*/ 288 h 366"/>
                <a:gd name="T16" fmla="*/ 54 w 360"/>
                <a:gd name="T17" fmla="*/ 0 h 366"/>
                <a:gd name="T18" fmla="*/ 360 w 360"/>
                <a:gd name="T19" fmla="*/ 30 h 366"/>
                <a:gd name="T20" fmla="*/ 354 w 360"/>
                <a:gd name="T21" fmla="*/ 66 h 3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0"/>
                <a:gd name="T34" fmla="*/ 0 h 366"/>
                <a:gd name="T35" fmla="*/ 360 w 360"/>
                <a:gd name="T36" fmla="*/ 366 h 3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0" h="366">
                  <a:moveTo>
                    <a:pt x="354" y="66"/>
                  </a:moveTo>
                  <a:lnTo>
                    <a:pt x="330" y="354"/>
                  </a:lnTo>
                  <a:lnTo>
                    <a:pt x="138" y="336"/>
                  </a:lnTo>
                  <a:lnTo>
                    <a:pt x="144" y="348"/>
                  </a:lnTo>
                  <a:lnTo>
                    <a:pt x="54" y="336"/>
                  </a:lnTo>
                  <a:lnTo>
                    <a:pt x="48" y="366"/>
                  </a:lnTo>
                  <a:lnTo>
                    <a:pt x="0" y="360"/>
                  </a:lnTo>
                  <a:lnTo>
                    <a:pt x="12" y="288"/>
                  </a:lnTo>
                  <a:lnTo>
                    <a:pt x="54" y="0"/>
                  </a:lnTo>
                  <a:lnTo>
                    <a:pt x="360" y="30"/>
                  </a:lnTo>
                  <a:lnTo>
                    <a:pt x="354" y="66"/>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84" name="Freeform 81"/>
            <p:cNvSpPr>
              <a:spLocks/>
            </p:cNvSpPr>
            <p:nvPr/>
          </p:nvSpPr>
          <p:spPr bwMode="auto">
            <a:xfrm>
              <a:off x="3654" y="2340"/>
              <a:ext cx="360" cy="366"/>
            </a:xfrm>
            <a:custGeom>
              <a:avLst/>
              <a:gdLst>
                <a:gd name="T0" fmla="*/ 354 w 360"/>
                <a:gd name="T1" fmla="*/ 66 h 366"/>
                <a:gd name="T2" fmla="*/ 330 w 360"/>
                <a:gd name="T3" fmla="*/ 354 h 366"/>
                <a:gd name="T4" fmla="*/ 138 w 360"/>
                <a:gd name="T5" fmla="*/ 336 h 366"/>
                <a:gd name="T6" fmla="*/ 144 w 360"/>
                <a:gd name="T7" fmla="*/ 348 h 366"/>
                <a:gd name="T8" fmla="*/ 54 w 360"/>
                <a:gd name="T9" fmla="*/ 336 h 366"/>
                <a:gd name="T10" fmla="*/ 48 w 360"/>
                <a:gd name="T11" fmla="*/ 366 h 366"/>
                <a:gd name="T12" fmla="*/ 0 w 360"/>
                <a:gd name="T13" fmla="*/ 360 h 366"/>
                <a:gd name="T14" fmla="*/ 12 w 360"/>
                <a:gd name="T15" fmla="*/ 288 h 366"/>
                <a:gd name="T16" fmla="*/ 54 w 360"/>
                <a:gd name="T17" fmla="*/ 0 h 366"/>
                <a:gd name="T18" fmla="*/ 360 w 360"/>
                <a:gd name="T19" fmla="*/ 30 h 366"/>
                <a:gd name="T20" fmla="*/ 354 w 360"/>
                <a:gd name="T21" fmla="*/ 66 h 366"/>
                <a:gd name="T22" fmla="*/ 354 w 360"/>
                <a:gd name="T23" fmla="*/ 72 h 3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0"/>
                <a:gd name="T37" fmla="*/ 0 h 366"/>
                <a:gd name="T38" fmla="*/ 360 w 360"/>
                <a:gd name="T39" fmla="*/ 366 h 36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0" h="366">
                  <a:moveTo>
                    <a:pt x="354" y="66"/>
                  </a:moveTo>
                  <a:lnTo>
                    <a:pt x="330" y="354"/>
                  </a:lnTo>
                  <a:lnTo>
                    <a:pt x="138" y="336"/>
                  </a:lnTo>
                  <a:lnTo>
                    <a:pt x="144" y="348"/>
                  </a:lnTo>
                  <a:lnTo>
                    <a:pt x="54" y="336"/>
                  </a:lnTo>
                  <a:lnTo>
                    <a:pt x="48" y="366"/>
                  </a:lnTo>
                  <a:lnTo>
                    <a:pt x="0" y="360"/>
                  </a:lnTo>
                  <a:lnTo>
                    <a:pt x="12" y="288"/>
                  </a:lnTo>
                  <a:lnTo>
                    <a:pt x="54" y="0"/>
                  </a:lnTo>
                  <a:lnTo>
                    <a:pt x="360" y="30"/>
                  </a:lnTo>
                  <a:lnTo>
                    <a:pt x="354" y="66"/>
                  </a:lnTo>
                  <a:lnTo>
                    <a:pt x="354" y="7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85" name="Freeform 82"/>
            <p:cNvSpPr>
              <a:spLocks/>
            </p:cNvSpPr>
            <p:nvPr/>
          </p:nvSpPr>
          <p:spPr bwMode="auto">
            <a:xfrm>
              <a:off x="5130" y="1752"/>
              <a:ext cx="306" cy="264"/>
            </a:xfrm>
            <a:custGeom>
              <a:avLst/>
              <a:gdLst>
                <a:gd name="T0" fmla="*/ 294 w 306"/>
                <a:gd name="T1" fmla="*/ 138 h 264"/>
                <a:gd name="T2" fmla="*/ 294 w 306"/>
                <a:gd name="T3" fmla="*/ 186 h 264"/>
                <a:gd name="T4" fmla="*/ 306 w 306"/>
                <a:gd name="T5" fmla="*/ 240 h 264"/>
                <a:gd name="T6" fmla="*/ 306 w 306"/>
                <a:gd name="T7" fmla="*/ 252 h 264"/>
                <a:gd name="T8" fmla="*/ 300 w 306"/>
                <a:gd name="T9" fmla="*/ 264 h 264"/>
                <a:gd name="T10" fmla="*/ 294 w 306"/>
                <a:gd name="T11" fmla="*/ 264 h 264"/>
                <a:gd name="T12" fmla="*/ 252 w 306"/>
                <a:gd name="T13" fmla="*/ 240 h 264"/>
                <a:gd name="T14" fmla="*/ 234 w 306"/>
                <a:gd name="T15" fmla="*/ 234 h 264"/>
                <a:gd name="T16" fmla="*/ 210 w 306"/>
                <a:gd name="T17" fmla="*/ 210 h 264"/>
                <a:gd name="T18" fmla="*/ 6 w 306"/>
                <a:gd name="T19" fmla="*/ 246 h 264"/>
                <a:gd name="T20" fmla="*/ 0 w 306"/>
                <a:gd name="T21" fmla="*/ 234 h 264"/>
                <a:gd name="T22" fmla="*/ 36 w 306"/>
                <a:gd name="T23" fmla="*/ 192 h 264"/>
                <a:gd name="T24" fmla="*/ 24 w 306"/>
                <a:gd name="T25" fmla="*/ 162 h 264"/>
                <a:gd name="T26" fmla="*/ 66 w 306"/>
                <a:gd name="T27" fmla="*/ 150 h 264"/>
                <a:gd name="T28" fmla="*/ 96 w 306"/>
                <a:gd name="T29" fmla="*/ 150 h 264"/>
                <a:gd name="T30" fmla="*/ 132 w 306"/>
                <a:gd name="T31" fmla="*/ 138 h 264"/>
                <a:gd name="T32" fmla="*/ 150 w 306"/>
                <a:gd name="T33" fmla="*/ 120 h 264"/>
                <a:gd name="T34" fmla="*/ 144 w 306"/>
                <a:gd name="T35" fmla="*/ 102 h 264"/>
                <a:gd name="T36" fmla="*/ 150 w 306"/>
                <a:gd name="T37" fmla="*/ 90 h 264"/>
                <a:gd name="T38" fmla="*/ 144 w 306"/>
                <a:gd name="T39" fmla="*/ 96 h 264"/>
                <a:gd name="T40" fmla="*/ 138 w 306"/>
                <a:gd name="T41" fmla="*/ 84 h 264"/>
                <a:gd name="T42" fmla="*/ 174 w 306"/>
                <a:gd name="T43" fmla="*/ 30 h 264"/>
                <a:gd name="T44" fmla="*/ 192 w 306"/>
                <a:gd name="T45" fmla="*/ 12 h 264"/>
                <a:gd name="T46" fmla="*/ 258 w 306"/>
                <a:gd name="T47" fmla="*/ 0 h 264"/>
                <a:gd name="T48" fmla="*/ 270 w 306"/>
                <a:gd name="T49" fmla="*/ 60 h 264"/>
                <a:gd name="T50" fmla="*/ 276 w 306"/>
                <a:gd name="T51" fmla="*/ 90 h 264"/>
                <a:gd name="T52" fmla="*/ 282 w 306"/>
                <a:gd name="T53" fmla="*/ 90 h 264"/>
                <a:gd name="T54" fmla="*/ 294 w 306"/>
                <a:gd name="T55" fmla="*/ 138 h 26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06"/>
                <a:gd name="T85" fmla="*/ 0 h 264"/>
                <a:gd name="T86" fmla="*/ 306 w 306"/>
                <a:gd name="T87" fmla="*/ 264 h 26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06" h="264">
                  <a:moveTo>
                    <a:pt x="294" y="138"/>
                  </a:moveTo>
                  <a:lnTo>
                    <a:pt x="294" y="186"/>
                  </a:lnTo>
                  <a:lnTo>
                    <a:pt x="306" y="240"/>
                  </a:lnTo>
                  <a:lnTo>
                    <a:pt x="306" y="252"/>
                  </a:lnTo>
                  <a:lnTo>
                    <a:pt x="300" y="264"/>
                  </a:lnTo>
                  <a:lnTo>
                    <a:pt x="294" y="264"/>
                  </a:lnTo>
                  <a:lnTo>
                    <a:pt x="252" y="240"/>
                  </a:lnTo>
                  <a:lnTo>
                    <a:pt x="234" y="234"/>
                  </a:lnTo>
                  <a:lnTo>
                    <a:pt x="210" y="210"/>
                  </a:lnTo>
                  <a:lnTo>
                    <a:pt x="6" y="246"/>
                  </a:lnTo>
                  <a:lnTo>
                    <a:pt x="0" y="234"/>
                  </a:lnTo>
                  <a:lnTo>
                    <a:pt x="36" y="192"/>
                  </a:lnTo>
                  <a:lnTo>
                    <a:pt x="24" y="162"/>
                  </a:lnTo>
                  <a:lnTo>
                    <a:pt x="66" y="150"/>
                  </a:lnTo>
                  <a:lnTo>
                    <a:pt x="96" y="150"/>
                  </a:lnTo>
                  <a:lnTo>
                    <a:pt x="132" y="138"/>
                  </a:lnTo>
                  <a:lnTo>
                    <a:pt x="150" y="120"/>
                  </a:lnTo>
                  <a:lnTo>
                    <a:pt x="144" y="102"/>
                  </a:lnTo>
                  <a:lnTo>
                    <a:pt x="150" y="90"/>
                  </a:lnTo>
                  <a:lnTo>
                    <a:pt x="144" y="96"/>
                  </a:lnTo>
                  <a:lnTo>
                    <a:pt x="138" y="84"/>
                  </a:lnTo>
                  <a:lnTo>
                    <a:pt x="174" y="30"/>
                  </a:lnTo>
                  <a:lnTo>
                    <a:pt x="192" y="12"/>
                  </a:lnTo>
                  <a:lnTo>
                    <a:pt x="258" y="0"/>
                  </a:lnTo>
                  <a:lnTo>
                    <a:pt x="270" y="60"/>
                  </a:lnTo>
                  <a:lnTo>
                    <a:pt x="276" y="90"/>
                  </a:lnTo>
                  <a:lnTo>
                    <a:pt x="282" y="90"/>
                  </a:lnTo>
                  <a:lnTo>
                    <a:pt x="294" y="138"/>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86" name="Freeform 83"/>
            <p:cNvSpPr>
              <a:spLocks/>
            </p:cNvSpPr>
            <p:nvPr/>
          </p:nvSpPr>
          <p:spPr bwMode="auto">
            <a:xfrm>
              <a:off x="5130" y="1752"/>
              <a:ext cx="306" cy="264"/>
            </a:xfrm>
            <a:custGeom>
              <a:avLst/>
              <a:gdLst>
                <a:gd name="T0" fmla="*/ 294 w 306"/>
                <a:gd name="T1" fmla="*/ 138 h 264"/>
                <a:gd name="T2" fmla="*/ 294 w 306"/>
                <a:gd name="T3" fmla="*/ 186 h 264"/>
                <a:gd name="T4" fmla="*/ 306 w 306"/>
                <a:gd name="T5" fmla="*/ 240 h 264"/>
                <a:gd name="T6" fmla="*/ 306 w 306"/>
                <a:gd name="T7" fmla="*/ 252 h 264"/>
                <a:gd name="T8" fmla="*/ 300 w 306"/>
                <a:gd name="T9" fmla="*/ 264 h 264"/>
                <a:gd name="T10" fmla="*/ 294 w 306"/>
                <a:gd name="T11" fmla="*/ 264 h 264"/>
                <a:gd name="T12" fmla="*/ 252 w 306"/>
                <a:gd name="T13" fmla="*/ 240 h 264"/>
                <a:gd name="T14" fmla="*/ 234 w 306"/>
                <a:gd name="T15" fmla="*/ 234 h 264"/>
                <a:gd name="T16" fmla="*/ 210 w 306"/>
                <a:gd name="T17" fmla="*/ 210 h 264"/>
                <a:gd name="T18" fmla="*/ 6 w 306"/>
                <a:gd name="T19" fmla="*/ 246 h 264"/>
                <a:gd name="T20" fmla="*/ 0 w 306"/>
                <a:gd name="T21" fmla="*/ 234 h 264"/>
                <a:gd name="T22" fmla="*/ 36 w 306"/>
                <a:gd name="T23" fmla="*/ 192 h 264"/>
                <a:gd name="T24" fmla="*/ 24 w 306"/>
                <a:gd name="T25" fmla="*/ 162 h 264"/>
                <a:gd name="T26" fmla="*/ 66 w 306"/>
                <a:gd name="T27" fmla="*/ 150 h 264"/>
                <a:gd name="T28" fmla="*/ 96 w 306"/>
                <a:gd name="T29" fmla="*/ 150 h 264"/>
                <a:gd name="T30" fmla="*/ 132 w 306"/>
                <a:gd name="T31" fmla="*/ 138 h 264"/>
                <a:gd name="T32" fmla="*/ 150 w 306"/>
                <a:gd name="T33" fmla="*/ 120 h 264"/>
                <a:gd name="T34" fmla="*/ 144 w 306"/>
                <a:gd name="T35" fmla="*/ 102 h 264"/>
                <a:gd name="T36" fmla="*/ 150 w 306"/>
                <a:gd name="T37" fmla="*/ 90 h 264"/>
                <a:gd name="T38" fmla="*/ 144 w 306"/>
                <a:gd name="T39" fmla="*/ 96 h 264"/>
                <a:gd name="T40" fmla="*/ 138 w 306"/>
                <a:gd name="T41" fmla="*/ 84 h 264"/>
                <a:gd name="T42" fmla="*/ 174 w 306"/>
                <a:gd name="T43" fmla="*/ 30 h 264"/>
                <a:gd name="T44" fmla="*/ 192 w 306"/>
                <a:gd name="T45" fmla="*/ 12 h 264"/>
                <a:gd name="T46" fmla="*/ 258 w 306"/>
                <a:gd name="T47" fmla="*/ 0 h 264"/>
                <a:gd name="T48" fmla="*/ 270 w 306"/>
                <a:gd name="T49" fmla="*/ 60 h 264"/>
                <a:gd name="T50" fmla="*/ 276 w 306"/>
                <a:gd name="T51" fmla="*/ 90 h 264"/>
                <a:gd name="T52" fmla="*/ 282 w 306"/>
                <a:gd name="T53" fmla="*/ 90 h 264"/>
                <a:gd name="T54" fmla="*/ 294 w 306"/>
                <a:gd name="T55" fmla="*/ 138 h 264"/>
                <a:gd name="T56" fmla="*/ 294 w 306"/>
                <a:gd name="T57" fmla="*/ 144 h 26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6"/>
                <a:gd name="T88" fmla="*/ 0 h 264"/>
                <a:gd name="T89" fmla="*/ 306 w 306"/>
                <a:gd name="T90" fmla="*/ 264 h 26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6" h="264">
                  <a:moveTo>
                    <a:pt x="294" y="138"/>
                  </a:moveTo>
                  <a:lnTo>
                    <a:pt x="294" y="186"/>
                  </a:lnTo>
                  <a:lnTo>
                    <a:pt x="306" y="240"/>
                  </a:lnTo>
                  <a:lnTo>
                    <a:pt x="306" y="252"/>
                  </a:lnTo>
                  <a:lnTo>
                    <a:pt x="300" y="264"/>
                  </a:lnTo>
                  <a:lnTo>
                    <a:pt x="294" y="264"/>
                  </a:lnTo>
                  <a:lnTo>
                    <a:pt x="252" y="240"/>
                  </a:lnTo>
                  <a:lnTo>
                    <a:pt x="234" y="234"/>
                  </a:lnTo>
                  <a:lnTo>
                    <a:pt x="210" y="210"/>
                  </a:lnTo>
                  <a:lnTo>
                    <a:pt x="6" y="246"/>
                  </a:lnTo>
                  <a:lnTo>
                    <a:pt x="0" y="234"/>
                  </a:lnTo>
                  <a:lnTo>
                    <a:pt x="36" y="192"/>
                  </a:lnTo>
                  <a:lnTo>
                    <a:pt x="24" y="162"/>
                  </a:lnTo>
                  <a:lnTo>
                    <a:pt x="66" y="150"/>
                  </a:lnTo>
                  <a:lnTo>
                    <a:pt x="96" y="150"/>
                  </a:lnTo>
                  <a:lnTo>
                    <a:pt x="132" y="138"/>
                  </a:lnTo>
                  <a:lnTo>
                    <a:pt x="150" y="120"/>
                  </a:lnTo>
                  <a:lnTo>
                    <a:pt x="144" y="102"/>
                  </a:lnTo>
                  <a:lnTo>
                    <a:pt x="150" y="90"/>
                  </a:lnTo>
                  <a:lnTo>
                    <a:pt x="144" y="96"/>
                  </a:lnTo>
                  <a:lnTo>
                    <a:pt x="138" y="84"/>
                  </a:lnTo>
                  <a:lnTo>
                    <a:pt x="174" y="30"/>
                  </a:lnTo>
                  <a:lnTo>
                    <a:pt x="192" y="12"/>
                  </a:lnTo>
                  <a:lnTo>
                    <a:pt x="258" y="0"/>
                  </a:lnTo>
                  <a:lnTo>
                    <a:pt x="270" y="60"/>
                  </a:lnTo>
                  <a:lnTo>
                    <a:pt x="276" y="90"/>
                  </a:lnTo>
                  <a:lnTo>
                    <a:pt x="282" y="90"/>
                  </a:lnTo>
                  <a:lnTo>
                    <a:pt x="294" y="138"/>
                  </a:lnTo>
                  <a:lnTo>
                    <a:pt x="294" y="14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87" name="Freeform 84"/>
            <p:cNvSpPr>
              <a:spLocks/>
            </p:cNvSpPr>
            <p:nvPr/>
          </p:nvSpPr>
          <p:spPr bwMode="auto">
            <a:xfrm>
              <a:off x="5388" y="2310"/>
              <a:ext cx="30" cy="42"/>
            </a:xfrm>
            <a:custGeom>
              <a:avLst/>
              <a:gdLst>
                <a:gd name="T0" fmla="*/ 0 w 30"/>
                <a:gd name="T1" fmla="*/ 0 h 42"/>
                <a:gd name="T2" fmla="*/ 30 w 30"/>
                <a:gd name="T3" fmla="*/ 42 h 42"/>
                <a:gd name="T4" fmla="*/ 0 w 30"/>
                <a:gd name="T5" fmla="*/ 0 h 42"/>
                <a:gd name="T6" fmla="*/ 0 w 30"/>
                <a:gd name="T7" fmla="*/ 6 h 42"/>
                <a:gd name="T8" fmla="*/ 0 60000 65536"/>
                <a:gd name="T9" fmla="*/ 0 60000 65536"/>
                <a:gd name="T10" fmla="*/ 0 60000 65536"/>
                <a:gd name="T11" fmla="*/ 0 60000 65536"/>
                <a:gd name="T12" fmla="*/ 0 w 30"/>
                <a:gd name="T13" fmla="*/ 0 h 42"/>
                <a:gd name="T14" fmla="*/ 30 w 30"/>
                <a:gd name="T15" fmla="*/ 42 h 42"/>
              </a:gdLst>
              <a:ahLst/>
              <a:cxnLst>
                <a:cxn ang="T8">
                  <a:pos x="T0" y="T1"/>
                </a:cxn>
                <a:cxn ang="T9">
                  <a:pos x="T2" y="T3"/>
                </a:cxn>
                <a:cxn ang="T10">
                  <a:pos x="T4" y="T5"/>
                </a:cxn>
                <a:cxn ang="T11">
                  <a:pos x="T6" y="T7"/>
                </a:cxn>
              </a:cxnLst>
              <a:rect l="T12" t="T13" r="T14" b="T15"/>
              <a:pathLst>
                <a:path w="30" h="42">
                  <a:moveTo>
                    <a:pt x="0" y="0"/>
                  </a:moveTo>
                  <a:lnTo>
                    <a:pt x="30" y="42"/>
                  </a:lnTo>
                  <a:lnTo>
                    <a:pt x="0" y="0"/>
                  </a:lnTo>
                  <a:lnTo>
                    <a:pt x="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88" name="Freeform 85"/>
            <p:cNvSpPr>
              <a:spLocks/>
            </p:cNvSpPr>
            <p:nvPr/>
          </p:nvSpPr>
          <p:spPr bwMode="auto">
            <a:xfrm>
              <a:off x="4974" y="2310"/>
              <a:ext cx="438" cy="192"/>
            </a:xfrm>
            <a:custGeom>
              <a:avLst/>
              <a:gdLst>
                <a:gd name="T0" fmla="*/ 438 w 438"/>
                <a:gd name="T1" fmla="*/ 54 h 192"/>
                <a:gd name="T2" fmla="*/ 420 w 438"/>
                <a:gd name="T3" fmla="*/ 78 h 192"/>
                <a:gd name="T4" fmla="*/ 402 w 438"/>
                <a:gd name="T5" fmla="*/ 78 h 192"/>
                <a:gd name="T6" fmla="*/ 396 w 438"/>
                <a:gd name="T7" fmla="*/ 66 h 192"/>
                <a:gd name="T8" fmla="*/ 390 w 438"/>
                <a:gd name="T9" fmla="*/ 72 h 192"/>
                <a:gd name="T10" fmla="*/ 396 w 438"/>
                <a:gd name="T11" fmla="*/ 78 h 192"/>
                <a:gd name="T12" fmla="*/ 372 w 438"/>
                <a:gd name="T13" fmla="*/ 78 h 192"/>
                <a:gd name="T14" fmla="*/ 402 w 438"/>
                <a:gd name="T15" fmla="*/ 84 h 192"/>
                <a:gd name="T16" fmla="*/ 390 w 438"/>
                <a:gd name="T17" fmla="*/ 108 h 192"/>
                <a:gd name="T18" fmla="*/ 372 w 438"/>
                <a:gd name="T19" fmla="*/ 102 h 192"/>
                <a:gd name="T20" fmla="*/ 390 w 438"/>
                <a:gd name="T21" fmla="*/ 108 h 192"/>
                <a:gd name="T22" fmla="*/ 408 w 438"/>
                <a:gd name="T23" fmla="*/ 96 h 192"/>
                <a:gd name="T24" fmla="*/ 414 w 438"/>
                <a:gd name="T25" fmla="*/ 108 h 192"/>
                <a:gd name="T26" fmla="*/ 408 w 438"/>
                <a:gd name="T27" fmla="*/ 120 h 192"/>
                <a:gd name="T28" fmla="*/ 396 w 438"/>
                <a:gd name="T29" fmla="*/ 114 h 192"/>
                <a:gd name="T30" fmla="*/ 378 w 438"/>
                <a:gd name="T31" fmla="*/ 126 h 192"/>
                <a:gd name="T32" fmla="*/ 372 w 438"/>
                <a:gd name="T33" fmla="*/ 126 h 192"/>
                <a:gd name="T34" fmla="*/ 372 w 438"/>
                <a:gd name="T35" fmla="*/ 138 h 192"/>
                <a:gd name="T36" fmla="*/ 360 w 438"/>
                <a:gd name="T37" fmla="*/ 126 h 192"/>
                <a:gd name="T38" fmla="*/ 366 w 438"/>
                <a:gd name="T39" fmla="*/ 144 h 192"/>
                <a:gd name="T40" fmla="*/ 348 w 438"/>
                <a:gd name="T41" fmla="*/ 162 h 192"/>
                <a:gd name="T42" fmla="*/ 348 w 438"/>
                <a:gd name="T43" fmla="*/ 180 h 192"/>
                <a:gd name="T44" fmla="*/ 342 w 438"/>
                <a:gd name="T45" fmla="*/ 174 h 192"/>
                <a:gd name="T46" fmla="*/ 336 w 438"/>
                <a:gd name="T47" fmla="*/ 186 h 192"/>
                <a:gd name="T48" fmla="*/ 312 w 438"/>
                <a:gd name="T49" fmla="*/ 192 h 192"/>
                <a:gd name="T50" fmla="*/ 306 w 438"/>
                <a:gd name="T51" fmla="*/ 192 h 192"/>
                <a:gd name="T52" fmla="*/ 246 w 438"/>
                <a:gd name="T53" fmla="*/ 144 h 192"/>
                <a:gd name="T54" fmla="*/ 186 w 438"/>
                <a:gd name="T55" fmla="*/ 156 h 192"/>
                <a:gd name="T56" fmla="*/ 168 w 438"/>
                <a:gd name="T57" fmla="*/ 132 h 192"/>
                <a:gd name="T58" fmla="*/ 102 w 438"/>
                <a:gd name="T59" fmla="*/ 144 h 192"/>
                <a:gd name="T60" fmla="*/ 66 w 438"/>
                <a:gd name="T61" fmla="*/ 162 h 192"/>
                <a:gd name="T62" fmla="*/ 0 w 438"/>
                <a:gd name="T63" fmla="*/ 168 h 192"/>
                <a:gd name="T64" fmla="*/ 0 w 438"/>
                <a:gd name="T65" fmla="*/ 150 h 192"/>
                <a:gd name="T66" fmla="*/ 18 w 438"/>
                <a:gd name="T67" fmla="*/ 150 h 192"/>
                <a:gd name="T68" fmla="*/ 24 w 438"/>
                <a:gd name="T69" fmla="*/ 132 h 192"/>
                <a:gd name="T70" fmla="*/ 66 w 438"/>
                <a:gd name="T71" fmla="*/ 108 h 192"/>
                <a:gd name="T72" fmla="*/ 78 w 438"/>
                <a:gd name="T73" fmla="*/ 90 h 192"/>
                <a:gd name="T74" fmla="*/ 84 w 438"/>
                <a:gd name="T75" fmla="*/ 96 h 192"/>
                <a:gd name="T76" fmla="*/ 114 w 438"/>
                <a:gd name="T77" fmla="*/ 78 h 192"/>
                <a:gd name="T78" fmla="*/ 126 w 438"/>
                <a:gd name="T79" fmla="*/ 66 h 192"/>
                <a:gd name="T80" fmla="*/ 126 w 438"/>
                <a:gd name="T81" fmla="*/ 48 h 192"/>
                <a:gd name="T82" fmla="*/ 408 w 438"/>
                <a:gd name="T83" fmla="*/ 0 h 192"/>
                <a:gd name="T84" fmla="*/ 426 w 438"/>
                <a:gd name="T85" fmla="*/ 24 h 192"/>
                <a:gd name="T86" fmla="*/ 414 w 438"/>
                <a:gd name="T87" fmla="*/ 12 h 192"/>
                <a:gd name="T88" fmla="*/ 420 w 438"/>
                <a:gd name="T89" fmla="*/ 24 h 192"/>
                <a:gd name="T90" fmla="*/ 408 w 438"/>
                <a:gd name="T91" fmla="*/ 18 h 192"/>
                <a:gd name="T92" fmla="*/ 414 w 438"/>
                <a:gd name="T93" fmla="*/ 24 h 192"/>
                <a:gd name="T94" fmla="*/ 402 w 438"/>
                <a:gd name="T95" fmla="*/ 24 h 192"/>
                <a:gd name="T96" fmla="*/ 402 w 438"/>
                <a:gd name="T97" fmla="*/ 30 h 192"/>
                <a:gd name="T98" fmla="*/ 396 w 438"/>
                <a:gd name="T99" fmla="*/ 30 h 192"/>
                <a:gd name="T100" fmla="*/ 396 w 438"/>
                <a:gd name="T101" fmla="*/ 36 h 192"/>
                <a:gd name="T102" fmla="*/ 384 w 438"/>
                <a:gd name="T103" fmla="*/ 36 h 192"/>
                <a:gd name="T104" fmla="*/ 372 w 438"/>
                <a:gd name="T105" fmla="*/ 18 h 192"/>
                <a:gd name="T106" fmla="*/ 384 w 438"/>
                <a:gd name="T107" fmla="*/ 48 h 192"/>
                <a:gd name="T108" fmla="*/ 414 w 438"/>
                <a:gd name="T109" fmla="*/ 36 h 192"/>
                <a:gd name="T110" fmla="*/ 414 w 438"/>
                <a:gd name="T111" fmla="*/ 54 h 192"/>
                <a:gd name="T112" fmla="*/ 420 w 438"/>
                <a:gd name="T113" fmla="*/ 54 h 192"/>
                <a:gd name="T114" fmla="*/ 426 w 438"/>
                <a:gd name="T115" fmla="*/ 36 h 192"/>
                <a:gd name="T116" fmla="*/ 438 w 438"/>
                <a:gd name="T117" fmla="*/ 54 h 19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38"/>
                <a:gd name="T178" fmla="*/ 0 h 192"/>
                <a:gd name="T179" fmla="*/ 438 w 438"/>
                <a:gd name="T180" fmla="*/ 192 h 19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38" h="192">
                  <a:moveTo>
                    <a:pt x="438" y="54"/>
                  </a:moveTo>
                  <a:lnTo>
                    <a:pt x="420" y="78"/>
                  </a:lnTo>
                  <a:lnTo>
                    <a:pt x="402" y="78"/>
                  </a:lnTo>
                  <a:lnTo>
                    <a:pt x="396" y="66"/>
                  </a:lnTo>
                  <a:lnTo>
                    <a:pt x="390" y="72"/>
                  </a:lnTo>
                  <a:lnTo>
                    <a:pt x="396" y="78"/>
                  </a:lnTo>
                  <a:lnTo>
                    <a:pt x="372" y="78"/>
                  </a:lnTo>
                  <a:lnTo>
                    <a:pt x="402" y="84"/>
                  </a:lnTo>
                  <a:lnTo>
                    <a:pt x="390" y="108"/>
                  </a:lnTo>
                  <a:lnTo>
                    <a:pt x="372" y="102"/>
                  </a:lnTo>
                  <a:lnTo>
                    <a:pt x="390" y="108"/>
                  </a:lnTo>
                  <a:lnTo>
                    <a:pt x="408" y="96"/>
                  </a:lnTo>
                  <a:lnTo>
                    <a:pt x="414" y="108"/>
                  </a:lnTo>
                  <a:lnTo>
                    <a:pt x="408" y="120"/>
                  </a:lnTo>
                  <a:lnTo>
                    <a:pt x="396" y="114"/>
                  </a:lnTo>
                  <a:lnTo>
                    <a:pt x="378" y="126"/>
                  </a:lnTo>
                  <a:lnTo>
                    <a:pt x="372" y="126"/>
                  </a:lnTo>
                  <a:lnTo>
                    <a:pt x="372" y="138"/>
                  </a:lnTo>
                  <a:lnTo>
                    <a:pt x="360" y="126"/>
                  </a:lnTo>
                  <a:lnTo>
                    <a:pt x="366" y="144"/>
                  </a:lnTo>
                  <a:lnTo>
                    <a:pt x="348" y="162"/>
                  </a:lnTo>
                  <a:lnTo>
                    <a:pt x="348" y="180"/>
                  </a:lnTo>
                  <a:lnTo>
                    <a:pt x="342" y="174"/>
                  </a:lnTo>
                  <a:lnTo>
                    <a:pt x="336" y="186"/>
                  </a:lnTo>
                  <a:lnTo>
                    <a:pt x="312" y="192"/>
                  </a:lnTo>
                  <a:lnTo>
                    <a:pt x="306" y="192"/>
                  </a:lnTo>
                  <a:lnTo>
                    <a:pt x="246" y="144"/>
                  </a:lnTo>
                  <a:lnTo>
                    <a:pt x="186" y="156"/>
                  </a:lnTo>
                  <a:lnTo>
                    <a:pt x="168" y="132"/>
                  </a:lnTo>
                  <a:lnTo>
                    <a:pt x="102" y="144"/>
                  </a:lnTo>
                  <a:lnTo>
                    <a:pt x="66" y="162"/>
                  </a:lnTo>
                  <a:lnTo>
                    <a:pt x="0" y="168"/>
                  </a:lnTo>
                  <a:lnTo>
                    <a:pt x="0" y="150"/>
                  </a:lnTo>
                  <a:lnTo>
                    <a:pt x="18" y="150"/>
                  </a:lnTo>
                  <a:lnTo>
                    <a:pt x="24" y="132"/>
                  </a:lnTo>
                  <a:lnTo>
                    <a:pt x="66" y="108"/>
                  </a:lnTo>
                  <a:lnTo>
                    <a:pt x="78" y="90"/>
                  </a:lnTo>
                  <a:lnTo>
                    <a:pt x="84" y="96"/>
                  </a:lnTo>
                  <a:lnTo>
                    <a:pt x="114" y="78"/>
                  </a:lnTo>
                  <a:lnTo>
                    <a:pt x="126" y="66"/>
                  </a:lnTo>
                  <a:lnTo>
                    <a:pt x="126" y="48"/>
                  </a:lnTo>
                  <a:lnTo>
                    <a:pt x="408" y="0"/>
                  </a:lnTo>
                  <a:lnTo>
                    <a:pt x="426" y="24"/>
                  </a:lnTo>
                  <a:lnTo>
                    <a:pt x="414" y="12"/>
                  </a:lnTo>
                  <a:lnTo>
                    <a:pt x="420" y="24"/>
                  </a:lnTo>
                  <a:lnTo>
                    <a:pt x="408" y="18"/>
                  </a:lnTo>
                  <a:lnTo>
                    <a:pt x="414" y="24"/>
                  </a:lnTo>
                  <a:lnTo>
                    <a:pt x="402" y="24"/>
                  </a:lnTo>
                  <a:lnTo>
                    <a:pt x="402" y="30"/>
                  </a:lnTo>
                  <a:lnTo>
                    <a:pt x="396" y="30"/>
                  </a:lnTo>
                  <a:lnTo>
                    <a:pt x="396" y="36"/>
                  </a:lnTo>
                  <a:lnTo>
                    <a:pt x="384" y="36"/>
                  </a:lnTo>
                  <a:lnTo>
                    <a:pt x="372" y="18"/>
                  </a:lnTo>
                  <a:lnTo>
                    <a:pt x="384" y="48"/>
                  </a:lnTo>
                  <a:lnTo>
                    <a:pt x="414" y="36"/>
                  </a:lnTo>
                  <a:lnTo>
                    <a:pt x="414" y="54"/>
                  </a:lnTo>
                  <a:lnTo>
                    <a:pt x="420" y="54"/>
                  </a:lnTo>
                  <a:lnTo>
                    <a:pt x="426" y="36"/>
                  </a:lnTo>
                  <a:lnTo>
                    <a:pt x="438" y="54"/>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89" name="Freeform 86"/>
            <p:cNvSpPr>
              <a:spLocks/>
            </p:cNvSpPr>
            <p:nvPr/>
          </p:nvSpPr>
          <p:spPr bwMode="auto">
            <a:xfrm>
              <a:off x="4974" y="2310"/>
              <a:ext cx="438" cy="192"/>
            </a:xfrm>
            <a:custGeom>
              <a:avLst/>
              <a:gdLst>
                <a:gd name="T0" fmla="*/ 438 w 438"/>
                <a:gd name="T1" fmla="*/ 54 h 192"/>
                <a:gd name="T2" fmla="*/ 420 w 438"/>
                <a:gd name="T3" fmla="*/ 78 h 192"/>
                <a:gd name="T4" fmla="*/ 402 w 438"/>
                <a:gd name="T5" fmla="*/ 78 h 192"/>
                <a:gd name="T6" fmla="*/ 396 w 438"/>
                <a:gd name="T7" fmla="*/ 66 h 192"/>
                <a:gd name="T8" fmla="*/ 390 w 438"/>
                <a:gd name="T9" fmla="*/ 72 h 192"/>
                <a:gd name="T10" fmla="*/ 396 w 438"/>
                <a:gd name="T11" fmla="*/ 78 h 192"/>
                <a:gd name="T12" fmla="*/ 372 w 438"/>
                <a:gd name="T13" fmla="*/ 78 h 192"/>
                <a:gd name="T14" fmla="*/ 402 w 438"/>
                <a:gd name="T15" fmla="*/ 84 h 192"/>
                <a:gd name="T16" fmla="*/ 390 w 438"/>
                <a:gd name="T17" fmla="*/ 108 h 192"/>
                <a:gd name="T18" fmla="*/ 372 w 438"/>
                <a:gd name="T19" fmla="*/ 102 h 192"/>
                <a:gd name="T20" fmla="*/ 390 w 438"/>
                <a:gd name="T21" fmla="*/ 108 h 192"/>
                <a:gd name="T22" fmla="*/ 408 w 438"/>
                <a:gd name="T23" fmla="*/ 96 h 192"/>
                <a:gd name="T24" fmla="*/ 414 w 438"/>
                <a:gd name="T25" fmla="*/ 108 h 192"/>
                <a:gd name="T26" fmla="*/ 408 w 438"/>
                <a:gd name="T27" fmla="*/ 120 h 192"/>
                <a:gd name="T28" fmla="*/ 396 w 438"/>
                <a:gd name="T29" fmla="*/ 114 h 192"/>
                <a:gd name="T30" fmla="*/ 378 w 438"/>
                <a:gd name="T31" fmla="*/ 126 h 192"/>
                <a:gd name="T32" fmla="*/ 372 w 438"/>
                <a:gd name="T33" fmla="*/ 126 h 192"/>
                <a:gd name="T34" fmla="*/ 372 w 438"/>
                <a:gd name="T35" fmla="*/ 138 h 192"/>
                <a:gd name="T36" fmla="*/ 360 w 438"/>
                <a:gd name="T37" fmla="*/ 126 h 192"/>
                <a:gd name="T38" fmla="*/ 366 w 438"/>
                <a:gd name="T39" fmla="*/ 144 h 192"/>
                <a:gd name="T40" fmla="*/ 348 w 438"/>
                <a:gd name="T41" fmla="*/ 162 h 192"/>
                <a:gd name="T42" fmla="*/ 348 w 438"/>
                <a:gd name="T43" fmla="*/ 180 h 192"/>
                <a:gd name="T44" fmla="*/ 342 w 438"/>
                <a:gd name="T45" fmla="*/ 174 h 192"/>
                <a:gd name="T46" fmla="*/ 336 w 438"/>
                <a:gd name="T47" fmla="*/ 186 h 192"/>
                <a:gd name="T48" fmla="*/ 312 w 438"/>
                <a:gd name="T49" fmla="*/ 192 h 192"/>
                <a:gd name="T50" fmla="*/ 306 w 438"/>
                <a:gd name="T51" fmla="*/ 192 h 192"/>
                <a:gd name="T52" fmla="*/ 246 w 438"/>
                <a:gd name="T53" fmla="*/ 144 h 192"/>
                <a:gd name="T54" fmla="*/ 186 w 438"/>
                <a:gd name="T55" fmla="*/ 156 h 192"/>
                <a:gd name="T56" fmla="*/ 168 w 438"/>
                <a:gd name="T57" fmla="*/ 132 h 192"/>
                <a:gd name="T58" fmla="*/ 102 w 438"/>
                <a:gd name="T59" fmla="*/ 144 h 192"/>
                <a:gd name="T60" fmla="*/ 66 w 438"/>
                <a:gd name="T61" fmla="*/ 162 h 192"/>
                <a:gd name="T62" fmla="*/ 0 w 438"/>
                <a:gd name="T63" fmla="*/ 168 h 192"/>
                <a:gd name="T64" fmla="*/ 0 w 438"/>
                <a:gd name="T65" fmla="*/ 150 h 192"/>
                <a:gd name="T66" fmla="*/ 18 w 438"/>
                <a:gd name="T67" fmla="*/ 150 h 192"/>
                <a:gd name="T68" fmla="*/ 24 w 438"/>
                <a:gd name="T69" fmla="*/ 132 h 192"/>
                <a:gd name="T70" fmla="*/ 66 w 438"/>
                <a:gd name="T71" fmla="*/ 108 h 192"/>
                <a:gd name="T72" fmla="*/ 78 w 438"/>
                <a:gd name="T73" fmla="*/ 90 h 192"/>
                <a:gd name="T74" fmla="*/ 84 w 438"/>
                <a:gd name="T75" fmla="*/ 96 h 192"/>
                <a:gd name="T76" fmla="*/ 114 w 438"/>
                <a:gd name="T77" fmla="*/ 78 h 192"/>
                <a:gd name="T78" fmla="*/ 126 w 438"/>
                <a:gd name="T79" fmla="*/ 66 h 192"/>
                <a:gd name="T80" fmla="*/ 126 w 438"/>
                <a:gd name="T81" fmla="*/ 48 h 192"/>
                <a:gd name="T82" fmla="*/ 408 w 438"/>
                <a:gd name="T83" fmla="*/ 0 h 192"/>
                <a:gd name="T84" fmla="*/ 426 w 438"/>
                <a:gd name="T85" fmla="*/ 24 h 192"/>
                <a:gd name="T86" fmla="*/ 414 w 438"/>
                <a:gd name="T87" fmla="*/ 12 h 192"/>
                <a:gd name="T88" fmla="*/ 420 w 438"/>
                <a:gd name="T89" fmla="*/ 24 h 192"/>
                <a:gd name="T90" fmla="*/ 408 w 438"/>
                <a:gd name="T91" fmla="*/ 18 h 192"/>
                <a:gd name="T92" fmla="*/ 414 w 438"/>
                <a:gd name="T93" fmla="*/ 24 h 192"/>
                <a:gd name="T94" fmla="*/ 402 w 438"/>
                <a:gd name="T95" fmla="*/ 24 h 192"/>
                <a:gd name="T96" fmla="*/ 402 w 438"/>
                <a:gd name="T97" fmla="*/ 30 h 192"/>
                <a:gd name="T98" fmla="*/ 396 w 438"/>
                <a:gd name="T99" fmla="*/ 30 h 192"/>
                <a:gd name="T100" fmla="*/ 396 w 438"/>
                <a:gd name="T101" fmla="*/ 36 h 192"/>
                <a:gd name="T102" fmla="*/ 384 w 438"/>
                <a:gd name="T103" fmla="*/ 36 h 192"/>
                <a:gd name="T104" fmla="*/ 372 w 438"/>
                <a:gd name="T105" fmla="*/ 18 h 192"/>
                <a:gd name="T106" fmla="*/ 384 w 438"/>
                <a:gd name="T107" fmla="*/ 48 h 192"/>
                <a:gd name="T108" fmla="*/ 414 w 438"/>
                <a:gd name="T109" fmla="*/ 36 h 192"/>
                <a:gd name="T110" fmla="*/ 414 w 438"/>
                <a:gd name="T111" fmla="*/ 54 h 192"/>
                <a:gd name="T112" fmla="*/ 420 w 438"/>
                <a:gd name="T113" fmla="*/ 54 h 192"/>
                <a:gd name="T114" fmla="*/ 426 w 438"/>
                <a:gd name="T115" fmla="*/ 36 h 192"/>
                <a:gd name="T116" fmla="*/ 438 w 438"/>
                <a:gd name="T117" fmla="*/ 54 h 192"/>
                <a:gd name="T118" fmla="*/ 438 w 438"/>
                <a:gd name="T119" fmla="*/ 60 h 19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38"/>
                <a:gd name="T181" fmla="*/ 0 h 192"/>
                <a:gd name="T182" fmla="*/ 438 w 438"/>
                <a:gd name="T183" fmla="*/ 192 h 19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38" h="192">
                  <a:moveTo>
                    <a:pt x="438" y="54"/>
                  </a:moveTo>
                  <a:lnTo>
                    <a:pt x="420" y="78"/>
                  </a:lnTo>
                  <a:lnTo>
                    <a:pt x="402" y="78"/>
                  </a:lnTo>
                  <a:lnTo>
                    <a:pt x="396" y="66"/>
                  </a:lnTo>
                  <a:lnTo>
                    <a:pt x="390" y="72"/>
                  </a:lnTo>
                  <a:lnTo>
                    <a:pt x="396" y="78"/>
                  </a:lnTo>
                  <a:lnTo>
                    <a:pt x="372" y="78"/>
                  </a:lnTo>
                  <a:lnTo>
                    <a:pt x="402" y="84"/>
                  </a:lnTo>
                  <a:lnTo>
                    <a:pt x="390" y="108"/>
                  </a:lnTo>
                  <a:lnTo>
                    <a:pt x="372" y="102"/>
                  </a:lnTo>
                  <a:lnTo>
                    <a:pt x="390" y="108"/>
                  </a:lnTo>
                  <a:lnTo>
                    <a:pt x="408" y="96"/>
                  </a:lnTo>
                  <a:lnTo>
                    <a:pt x="414" y="108"/>
                  </a:lnTo>
                  <a:lnTo>
                    <a:pt x="408" y="120"/>
                  </a:lnTo>
                  <a:lnTo>
                    <a:pt x="396" y="114"/>
                  </a:lnTo>
                  <a:lnTo>
                    <a:pt x="378" y="126"/>
                  </a:lnTo>
                  <a:lnTo>
                    <a:pt x="372" y="126"/>
                  </a:lnTo>
                  <a:lnTo>
                    <a:pt x="372" y="138"/>
                  </a:lnTo>
                  <a:lnTo>
                    <a:pt x="360" y="126"/>
                  </a:lnTo>
                  <a:lnTo>
                    <a:pt x="366" y="144"/>
                  </a:lnTo>
                  <a:lnTo>
                    <a:pt x="348" y="162"/>
                  </a:lnTo>
                  <a:lnTo>
                    <a:pt x="348" y="180"/>
                  </a:lnTo>
                  <a:lnTo>
                    <a:pt x="342" y="174"/>
                  </a:lnTo>
                  <a:lnTo>
                    <a:pt x="336" y="186"/>
                  </a:lnTo>
                  <a:lnTo>
                    <a:pt x="312" y="192"/>
                  </a:lnTo>
                  <a:lnTo>
                    <a:pt x="306" y="192"/>
                  </a:lnTo>
                  <a:lnTo>
                    <a:pt x="246" y="144"/>
                  </a:lnTo>
                  <a:lnTo>
                    <a:pt x="186" y="156"/>
                  </a:lnTo>
                  <a:lnTo>
                    <a:pt x="168" y="132"/>
                  </a:lnTo>
                  <a:lnTo>
                    <a:pt x="102" y="144"/>
                  </a:lnTo>
                  <a:lnTo>
                    <a:pt x="66" y="162"/>
                  </a:lnTo>
                  <a:lnTo>
                    <a:pt x="0" y="168"/>
                  </a:lnTo>
                  <a:lnTo>
                    <a:pt x="0" y="150"/>
                  </a:lnTo>
                  <a:lnTo>
                    <a:pt x="18" y="150"/>
                  </a:lnTo>
                  <a:lnTo>
                    <a:pt x="24" y="132"/>
                  </a:lnTo>
                  <a:lnTo>
                    <a:pt x="66" y="108"/>
                  </a:lnTo>
                  <a:lnTo>
                    <a:pt x="78" y="90"/>
                  </a:lnTo>
                  <a:lnTo>
                    <a:pt x="84" y="96"/>
                  </a:lnTo>
                  <a:lnTo>
                    <a:pt x="114" y="78"/>
                  </a:lnTo>
                  <a:lnTo>
                    <a:pt x="126" y="66"/>
                  </a:lnTo>
                  <a:lnTo>
                    <a:pt x="126" y="48"/>
                  </a:lnTo>
                  <a:lnTo>
                    <a:pt x="408" y="0"/>
                  </a:lnTo>
                  <a:lnTo>
                    <a:pt x="426" y="24"/>
                  </a:lnTo>
                  <a:lnTo>
                    <a:pt x="414" y="12"/>
                  </a:lnTo>
                  <a:lnTo>
                    <a:pt x="420" y="24"/>
                  </a:lnTo>
                  <a:lnTo>
                    <a:pt x="408" y="18"/>
                  </a:lnTo>
                  <a:lnTo>
                    <a:pt x="414" y="24"/>
                  </a:lnTo>
                  <a:lnTo>
                    <a:pt x="402" y="24"/>
                  </a:lnTo>
                  <a:lnTo>
                    <a:pt x="402" y="30"/>
                  </a:lnTo>
                  <a:lnTo>
                    <a:pt x="396" y="30"/>
                  </a:lnTo>
                  <a:lnTo>
                    <a:pt x="396" y="36"/>
                  </a:lnTo>
                  <a:lnTo>
                    <a:pt x="384" y="36"/>
                  </a:lnTo>
                  <a:lnTo>
                    <a:pt x="372" y="18"/>
                  </a:lnTo>
                  <a:lnTo>
                    <a:pt x="384" y="48"/>
                  </a:lnTo>
                  <a:lnTo>
                    <a:pt x="414" y="36"/>
                  </a:lnTo>
                  <a:lnTo>
                    <a:pt x="414" y="54"/>
                  </a:lnTo>
                  <a:lnTo>
                    <a:pt x="420" y="54"/>
                  </a:lnTo>
                  <a:lnTo>
                    <a:pt x="426" y="36"/>
                  </a:lnTo>
                  <a:lnTo>
                    <a:pt x="438" y="54"/>
                  </a:lnTo>
                  <a:lnTo>
                    <a:pt x="438" y="6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90" name="Freeform 87"/>
            <p:cNvSpPr>
              <a:spLocks/>
            </p:cNvSpPr>
            <p:nvPr/>
          </p:nvSpPr>
          <p:spPr bwMode="auto">
            <a:xfrm>
              <a:off x="5382" y="2310"/>
              <a:ext cx="6" cy="6"/>
            </a:xfrm>
            <a:custGeom>
              <a:avLst/>
              <a:gdLst>
                <a:gd name="T0" fmla="*/ 6 w 6"/>
                <a:gd name="T1" fmla="*/ 0 h 6"/>
                <a:gd name="T2" fmla="*/ 0 w 6"/>
                <a:gd name="T3" fmla="*/ 0 h 6"/>
                <a:gd name="T4" fmla="*/ 6 w 6"/>
                <a:gd name="T5" fmla="*/ 0 h 6"/>
                <a:gd name="T6" fmla="*/ 6 w 6"/>
                <a:gd name="T7" fmla="*/ 6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0"/>
                  </a:moveTo>
                  <a:lnTo>
                    <a:pt x="0" y="0"/>
                  </a:lnTo>
                  <a:lnTo>
                    <a:pt x="6" y="0"/>
                  </a:lnTo>
                  <a:lnTo>
                    <a:pt x="6"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91" name="Freeform 88"/>
            <p:cNvSpPr>
              <a:spLocks/>
            </p:cNvSpPr>
            <p:nvPr/>
          </p:nvSpPr>
          <p:spPr bwMode="auto">
            <a:xfrm>
              <a:off x="4008" y="1602"/>
              <a:ext cx="336" cy="210"/>
            </a:xfrm>
            <a:custGeom>
              <a:avLst/>
              <a:gdLst>
                <a:gd name="T0" fmla="*/ 336 w 336"/>
                <a:gd name="T1" fmla="*/ 210 h 210"/>
                <a:gd name="T2" fmla="*/ 0 w 336"/>
                <a:gd name="T3" fmla="*/ 198 h 210"/>
                <a:gd name="T4" fmla="*/ 6 w 336"/>
                <a:gd name="T5" fmla="*/ 174 h 210"/>
                <a:gd name="T6" fmla="*/ 18 w 336"/>
                <a:gd name="T7" fmla="*/ 0 h 210"/>
                <a:gd name="T8" fmla="*/ 312 w 336"/>
                <a:gd name="T9" fmla="*/ 18 h 210"/>
                <a:gd name="T10" fmla="*/ 336 w 336"/>
                <a:gd name="T11" fmla="*/ 210 h 210"/>
                <a:gd name="T12" fmla="*/ 0 60000 65536"/>
                <a:gd name="T13" fmla="*/ 0 60000 65536"/>
                <a:gd name="T14" fmla="*/ 0 60000 65536"/>
                <a:gd name="T15" fmla="*/ 0 60000 65536"/>
                <a:gd name="T16" fmla="*/ 0 60000 65536"/>
                <a:gd name="T17" fmla="*/ 0 60000 65536"/>
                <a:gd name="T18" fmla="*/ 0 w 336"/>
                <a:gd name="T19" fmla="*/ 0 h 210"/>
                <a:gd name="T20" fmla="*/ 336 w 336"/>
                <a:gd name="T21" fmla="*/ 210 h 210"/>
              </a:gdLst>
              <a:ahLst/>
              <a:cxnLst>
                <a:cxn ang="T12">
                  <a:pos x="T0" y="T1"/>
                </a:cxn>
                <a:cxn ang="T13">
                  <a:pos x="T2" y="T3"/>
                </a:cxn>
                <a:cxn ang="T14">
                  <a:pos x="T4" y="T5"/>
                </a:cxn>
                <a:cxn ang="T15">
                  <a:pos x="T6" y="T7"/>
                </a:cxn>
                <a:cxn ang="T16">
                  <a:pos x="T8" y="T9"/>
                </a:cxn>
                <a:cxn ang="T17">
                  <a:pos x="T10" y="T11"/>
                </a:cxn>
              </a:cxnLst>
              <a:rect l="T18" t="T19" r="T20" b="T21"/>
              <a:pathLst>
                <a:path w="336" h="210">
                  <a:moveTo>
                    <a:pt x="336" y="210"/>
                  </a:moveTo>
                  <a:lnTo>
                    <a:pt x="0" y="198"/>
                  </a:lnTo>
                  <a:lnTo>
                    <a:pt x="6" y="174"/>
                  </a:lnTo>
                  <a:lnTo>
                    <a:pt x="18" y="0"/>
                  </a:lnTo>
                  <a:lnTo>
                    <a:pt x="312" y="18"/>
                  </a:lnTo>
                  <a:lnTo>
                    <a:pt x="336" y="210"/>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92" name="Freeform 89"/>
            <p:cNvSpPr>
              <a:spLocks/>
            </p:cNvSpPr>
            <p:nvPr/>
          </p:nvSpPr>
          <p:spPr bwMode="auto">
            <a:xfrm>
              <a:off x="4008" y="1602"/>
              <a:ext cx="336" cy="216"/>
            </a:xfrm>
            <a:custGeom>
              <a:avLst/>
              <a:gdLst>
                <a:gd name="T0" fmla="*/ 336 w 336"/>
                <a:gd name="T1" fmla="*/ 210 h 216"/>
                <a:gd name="T2" fmla="*/ 0 w 336"/>
                <a:gd name="T3" fmla="*/ 198 h 216"/>
                <a:gd name="T4" fmla="*/ 6 w 336"/>
                <a:gd name="T5" fmla="*/ 174 h 216"/>
                <a:gd name="T6" fmla="*/ 18 w 336"/>
                <a:gd name="T7" fmla="*/ 0 h 216"/>
                <a:gd name="T8" fmla="*/ 312 w 336"/>
                <a:gd name="T9" fmla="*/ 18 h 216"/>
                <a:gd name="T10" fmla="*/ 336 w 336"/>
                <a:gd name="T11" fmla="*/ 210 h 216"/>
                <a:gd name="T12" fmla="*/ 336 w 336"/>
                <a:gd name="T13" fmla="*/ 216 h 216"/>
                <a:gd name="T14" fmla="*/ 0 60000 65536"/>
                <a:gd name="T15" fmla="*/ 0 60000 65536"/>
                <a:gd name="T16" fmla="*/ 0 60000 65536"/>
                <a:gd name="T17" fmla="*/ 0 60000 65536"/>
                <a:gd name="T18" fmla="*/ 0 60000 65536"/>
                <a:gd name="T19" fmla="*/ 0 60000 65536"/>
                <a:gd name="T20" fmla="*/ 0 60000 65536"/>
                <a:gd name="T21" fmla="*/ 0 w 336"/>
                <a:gd name="T22" fmla="*/ 0 h 216"/>
                <a:gd name="T23" fmla="*/ 336 w 336"/>
                <a:gd name="T24" fmla="*/ 216 h 2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216">
                  <a:moveTo>
                    <a:pt x="336" y="210"/>
                  </a:moveTo>
                  <a:lnTo>
                    <a:pt x="0" y="198"/>
                  </a:lnTo>
                  <a:lnTo>
                    <a:pt x="6" y="174"/>
                  </a:lnTo>
                  <a:lnTo>
                    <a:pt x="18" y="0"/>
                  </a:lnTo>
                  <a:lnTo>
                    <a:pt x="312" y="18"/>
                  </a:lnTo>
                  <a:lnTo>
                    <a:pt x="336" y="210"/>
                  </a:lnTo>
                  <a:lnTo>
                    <a:pt x="336" y="21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93" name="Freeform 90"/>
            <p:cNvSpPr>
              <a:spLocks/>
            </p:cNvSpPr>
            <p:nvPr/>
          </p:nvSpPr>
          <p:spPr bwMode="auto">
            <a:xfrm>
              <a:off x="4902" y="2010"/>
              <a:ext cx="210" cy="240"/>
            </a:xfrm>
            <a:custGeom>
              <a:avLst/>
              <a:gdLst>
                <a:gd name="T0" fmla="*/ 210 w 210"/>
                <a:gd name="T1" fmla="*/ 84 h 240"/>
                <a:gd name="T2" fmla="*/ 204 w 210"/>
                <a:gd name="T3" fmla="*/ 90 h 240"/>
                <a:gd name="T4" fmla="*/ 210 w 210"/>
                <a:gd name="T5" fmla="*/ 102 h 240"/>
                <a:gd name="T6" fmla="*/ 204 w 210"/>
                <a:gd name="T7" fmla="*/ 150 h 240"/>
                <a:gd name="T8" fmla="*/ 168 w 210"/>
                <a:gd name="T9" fmla="*/ 180 h 240"/>
                <a:gd name="T10" fmla="*/ 168 w 210"/>
                <a:gd name="T11" fmla="*/ 198 h 240"/>
                <a:gd name="T12" fmla="*/ 156 w 210"/>
                <a:gd name="T13" fmla="*/ 198 h 240"/>
                <a:gd name="T14" fmla="*/ 150 w 210"/>
                <a:gd name="T15" fmla="*/ 222 h 240"/>
                <a:gd name="T16" fmla="*/ 132 w 210"/>
                <a:gd name="T17" fmla="*/ 240 h 240"/>
                <a:gd name="T18" fmla="*/ 114 w 210"/>
                <a:gd name="T19" fmla="*/ 222 h 240"/>
                <a:gd name="T20" fmla="*/ 78 w 210"/>
                <a:gd name="T21" fmla="*/ 234 h 240"/>
                <a:gd name="T22" fmla="*/ 48 w 210"/>
                <a:gd name="T23" fmla="*/ 222 h 240"/>
                <a:gd name="T24" fmla="*/ 36 w 210"/>
                <a:gd name="T25" fmla="*/ 204 h 240"/>
                <a:gd name="T26" fmla="*/ 18 w 210"/>
                <a:gd name="T27" fmla="*/ 210 h 240"/>
                <a:gd name="T28" fmla="*/ 0 w 210"/>
                <a:gd name="T29" fmla="*/ 42 h 240"/>
                <a:gd name="T30" fmla="*/ 18 w 210"/>
                <a:gd name="T31" fmla="*/ 42 h 240"/>
                <a:gd name="T32" fmla="*/ 60 w 210"/>
                <a:gd name="T33" fmla="*/ 30 h 240"/>
                <a:gd name="T34" fmla="*/ 60 w 210"/>
                <a:gd name="T35" fmla="*/ 36 h 240"/>
                <a:gd name="T36" fmla="*/ 96 w 210"/>
                <a:gd name="T37" fmla="*/ 42 h 240"/>
                <a:gd name="T38" fmla="*/ 90 w 210"/>
                <a:gd name="T39" fmla="*/ 48 h 240"/>
                <a:gd name="T40" fmla="*/ 114 w 210"/>
                <a:gd name="T41" fmla="*/ 48 h 240"/>
                <a:gd name="T42" fmla="*/ 150 w 210"/>
                <a:gd name="T43" fmla="*/ 36 h 240"/>
                <a:gd name="T44" fmla="*/ 162 w 210"/>
                <a:gd name="T45" fmla="*/ 18 h 240"/>
                <a:gd name="T46" fmla="*/ 198 w 210"/>
                <a:gd name="T47" fmla="*/ 0 h 240"/>
                <a:gd name="T48" fmla="*/ 210 w 210"/>
                <a:gd name="T49" fmla="*/ 66 h 240"/>
                <a:gd name="T50" fmla="*/ 210 w 210"/>
                <a:gd name="T51" fmla="*/ 84 h 2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0"/>
                <a:gd name="T79" fmla="*/ 0 h 240"/>
                <a:gd name="T80" fmla="*/ 210 w 210"/>
                <a:gd name="T81" fmla="*/ 240 h 24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0" h="240">
                  <a:moveTo>
                    <a:pt x="210" y="84"/>
                  </a:moveTo>
                  <a:lnTo>
                    <a:pt x="204" y="90"/>
                  </a:lnTo>
                  <a:lnTo>
                    <a:pt x="210" y="102"/>
                  </a:lnTo>
                  <a:lnTo>
                    <a:pt x="204" y="150"/>
                  </a:lnTo>
                  <a:lnTo>
                    <a:pt x="168" y="180"/>
                  </a:lnTo>
                  <a:lnTo>
                    <a:pt x="168" y="198"/>
                  </a:lnTo>
                  <a:lnTo>
                    <a:pt x="156" y="198"/>
                  </a:lnTo>
                  <a:lnTo>
                    <a:pt x="150" y="222"/>
                  </a:lnTo>
                  <a:lnTo>
                    <a:pt x="132" y="240"/>
                  </a:lnTo>
                  <a:lnTo>
                    <a:pt x="114" y="222"/>
                  </a:lnTo>
                  <a:lnTo>
                    <a:pt x="78" y="234"/>
                  </a:lnTo>
                  <a:lnTo>
                    <a:pt x="48" y="222"/>
                  </a:lnTo>
                  <a:lnTo>
                    <a:pt x="36" y="204"/>
                  </a:lnTo>
                  <a:lnTo>
                    <a:pt x="18" y="210"/>
                  </a:lnTo>
                  <a:lnTo>
                    <a:pt x="0" y="42"/>
                  </a:lnTo>
                  <a:lnTo>
                    <a:pt x="18" y="42"/>
                  </a:lnTo>
                  <a:lnTo>
                    <a:pt x="60" y="30"/>
                  </a:lnTo>
                  <a:lnTo>
                    <a:pt x="60" y="36"/>
                  </a:lnTo>
                  <a:lnTo>
                    <a:pt x="96" y="42"/>
                  </a:lnTo>
                  <a:lnTo>
                    <a:pt x="90" y="48"/>
                  </a:lnTo>
                  <a:lnTo>
                    <a:pt x="114" y="48"/>
                  </a:lnTo>
                  <a:lnTo>
                    <a:pt x="150" y="36"/>
                  </a:lnTo>
                  <a:lnTo>
                    <a:pt x="162" y="18"/>
                  </a:lnTo>
                  <a:lnTo>
                    <a:pt x="198" y="0"/>
                  </a:lnTo>
                  <a:lnTo>
                    <a:pt x="210" y="66"/>
                  </a:lnTo>
                  <a:lnTo>
                    <a:pt x="210" y="84"/>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94" name="Freeform 91"/>
            <p:cNvSpPr>
              <a:spLocks/>
            </p:cNvSpPr>
            <p:nvPr/>
          </p:nvSpPr>
          <p:spPr bwMode="auto">
            <a:xfrm>
              <a:off x="4902" y="2010"/>
              <a:ext cx="210" cy="240"/>
            </a:xfrm>
            <a:custGeom>
              <a:avLst/>
              <a:gdLst>
                <a:gd name="T0" fmla="*/ 210 w 210"/>
                <a:gd name="T1" fmla="*/ 84 h 240"/>
                <a:gd name="T2" fmla="*/ 204 w 210"/>
                <a:gd name="T3" fmla="*/ 90 h 240"/>
                <a:gd name="T4" fmla="*/ 210 w 210"/>
                <a:gd name="T5" fmla="*/ 102 h 240"/>
                <a:gd name="T6" fmla="*/ 204 w 210"/>
                <a:gd name="T7" fmla="*/ 150 h 240"/>
                <a:gd name="T8" fmla="*/ 168 w 210"/>
                <a:gd name="T9" fmla="*/ 180 h 240"/>
                <a:gd name="T10" fmla="*/ 168 w 210"/>
                <a:gd name="T11" fmla="*/ 198 h 240"/>
                <a:gd name="T12" fmla="*/ 156 w 210"/>
                <a:gd name="T13" fmla="*/ 198 h 240"/>
                <a:gd name="T14" fmla="*/ 150 w 210"/>
                <a:gd name="T15" fmla="*/ 222 h 240"/>
                <a:gd name="T16" fmla="*/ 132 w 210"/>
                <a:gd name="T17" fmla="*/ 240 h 240"/>
                <a:gd name="T18" fmla="*/ 114 w 210"/>
                <a:gd name="T19" fmla="*/ 222 h 240"/>
                <a:gd name="T20" fmla="*/ 78 w 210"/>
                <a:gd name="T21" fmla="*/ 234 h 240"/>
                <a:gd name="T22" fmla="*/ 48 w 210"/>
                <a:gd name="T23" fmla="*/ 222 h 240"/>
                <a:gd name="T24" fmla="*/ 36 w 210"/>
                <a:gd name="T25" fmla="*/ 204 h 240"/>
                <a:gd name="T26" fmla="*/ 18 w 210"/>
                <a:gd name="T27" fmla="*/ 210 h 240"/>
                <a:gd name="T28" fmla="*/ 0 w 210"/>
                <a:gd name="T29" fmla="*/ 42 h 240"/>
                <a:gd name="T30" fmla="*/ 18 w 210"/>
                <a:gd name="T31" fmla="*/ 42 h 240"/>
                <a:gd name="T32" fmla="*/ 60 w 210"/>
                <a:gd name="T33" fmla="*/ 30 h 240"/>
                <a:gd name="T34" fmla="*/ 60 w 210"/>
                <a:gd name="T35" fmla="*/ 36 h 240"/>
                <a:gd name="T36" fmla="*/ 96 w 210"/>
                <a:gd name="T37" fmla="*/ 42 h 240"/>
                <a:gd name="T38" fmla="*/ 90 w 210"/>
                <a:gd name="T39" fmla="*/ 48 h 240"/>
                <a:gd name="T40" fmla="*/ 114 w 210"/>
                <a:gd name="T41" fmla="*/ 48 h 240"/>
                <a:gd name="T42" fmla="*/ 150 w 210"/>
                <a:gd name="T43" fmla="*/ 36 h 240"/>
                <a:gd name="T44" fmla="*/ 162 w 210"/>
                <a:gd name="T45" fmla="*/ 18 h 240"/>
                <a:gd name="T46" fmla="*/ 198 w 210"/>
                <a:gd name="T47" fmla="*/ 0 h 240"/>
                <a:gd name="T48" fmla="*/ 210 w 210"/>
                <a:gd name="T49" fmla="*/ 66 h 240"/>
                <a:gd name="T50" fmla="*/ 210 w 210"/>
                <a:gd name="T51" fmla="*/ 84 h 240"/>
                <a:gd name="T52" fmla="*/ 210 w 210"/>
                <a:gd name="T53" fmla="*/ 90 h 24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10"/>
                <a:gd name="T82" fmla="*/ 0 h 240"/>
                <a:gd name="T83" fmla="*/ 210 w 210"/>
                <a:gd name="T84" fmla="*/ 240 h 24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10" h="240">
                  <a:moveTo>
                    <a:pt x="210" y="84"/>
                  </a:moveTo>
                  <a:lnTo>
                    <a:pt x="204" y="90"/>
                  </a:lnTo>
                  <a:lnTo>
                    <a:pt x="210" y="102"/>
                  </a:lnTo>
                  <a:lnTo>
                    <a:pt x="204" y="150"/>
                  </a:lnTo>
                  <a:lnTo>
                    <a:pt x="168" y="180"/>
                  </a:lnTo>
                  <a:lnTo>
                    <a:pt x="168" y="198"/>
                  </a:lnTo>
                  <a:lnTo>
                    <a:pt x="156" y="198"/>
                  </a:lnTo>
                  <a:lnTo>
                    <a:pt x="150" y="222"/>
                  </a:lnTo>
                  <a:lnTo>
                    <a:pt x="132" y="240"/>
                  </a:lnTo>
                  <a:lnTo>
                    <a:pt x="114" y="222"/>
                  </a:lnTo>
                  <a:lnTo>
                    <a:pt x="78" y="234"/>
                  </a:lnTo>
                  <a:lnTo>
                    <a:pt x="48" y="222"/>
                  </a:lnTo>
                  <a:lnTo>
                    <a:pt x="36" y="204"/>
                  </a:lnTo>
                  <a:lnTo>
                    <a:pt x="18" y="210"/>
                  </a:lnTo>
                  <a:lnTo>
                    <a:pt x="0" y="42"/>
                  </a:lnTo>
                  <a:lnTo>
                    <a:pt x="18" y="42"/>
                  </a:lnTo>
                  <a:lnTo>
                    <a:pt x="60" y="30"/>
                  </a:lnTo>
                  <a:lnTo>
                    <a:pt x="60" y="36"/>
                  </a:lnTo>
                  <a:lnTo>
                    <a:pt x="96" y="42"/>
                  </a:lnTo>
                  <a:lnTo>
                    <a:pt x="90" y="48"/>
                  </a:lnTo>
                  <a:lnTo>
                    <a:pt x="114" y="48"/>
                  </a:lnTo>
                  <a:lnTo>
                    <a:pt x="150" y="36"/>
                  </a:lnTo>
                  <a:lnTo>
                    <a:pt x="162" y="18"/>
                  </a:lnTo>
                  <a:lnTo>
                    <a:pt x="198" y="0"/>
                  </a:lnTo>
                  <a:lnTo>
                    <a:pt x="210" y="66"/>
                  </a:lnTo>
                  <a:lnTo>
                    <a:pt x="210" y="84"/>
                  </a:lnTo>
                  <a:lnTo>
                    <a:pt x="210" y="9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95" name="Freeform 92"/>
            <p:cNvSpPr>
              <a:spLocks/>
            </p:cNvSpPr>
            <p:nvPr/>
          </p:nvSpPr>
          <p:spPr bwMode="auto">
            <a:xfrm>
              <a:off x="4008" y="2370"/>
              <a:ext cx="444" cy="228"/>
            </a:xfrm>
            <a:custGeom>
              <a:avLst/>
              <a:gdLst>
                <a:gd name="T0" fmla="*/ 432 w 444"/>
                <a:gd name="T1" fmla="*/ 48 h 228"/>
                <a:gd name="T2" fmla="*/ 444 w 444"/>
                <a:gd name="T3" fmla="*/ 120 h 228"/>
                <a:gd name="T4" fmla="*/ 438 w 444"/>
                <a:gd name="T5" fmla="*/ 228 h 228"/>
                <a:gd name="T6" fmla="*/ 402 w 444"/>
                <a:gd name="T7" fmla="*/ 210 h 228"/>
                <a:gd name="T8" fmla="*/ 342 w 444"/>
                <a:gd name="T9" fmla="*/ 228 h 228"/>
                <a:gd name="T10" fmla="*/ 324 w 444"/>
                <a:gd name="T11" fmla="*/ 216 h 228"/>
                <a:gd name="T12" fmla="*/ 312 w 444"/>
                <a:gd name="T13" fmla="*/ 216 h 228"/>
                <a:gd name="T14" fmla="*/ 312 w 444"/>
                <a:gd name="T15" fmla="*/ 210 h 228"/>
                <a:gd name="T16" fmla="*/ 300 w 444"/>
                <a:gd name="T17" fmla="*/ 228 h 228"/>
                <a:gd name="T18" fmla="*/ 294 w 444"/>
                <a:gd name="T19" fmla="*/ 216 h 228"/>
                <a:gd name="T20" fmla="*/ 288 w 444"/>
                <a:gd name="T21" fmla="*/ 222 h 228"/>
                <a:gd name="T22" fmla="*/ 270 w 444"/>
                <a:gd name="T23" fmla="*/ 210 h 228"/>
                <a:gd name="T24" fmla="*/ 258 w 444"/>
                <a:gd name="T25" fmla="*/ 216 h 228"/>
                <a:gd name="T26" fmla="*/ 246 w 444"/>
                <a:gd name="T27" fmla="*/ 198 h 228"/>
                <a:gd name="T28" fmla="*/ 228 w 444"/>
                <a:gd name="T29" fmla="*/ 204 h 228"/>
                <a:gd name="T30" fmla="*/ 192 w 444"/>
                <a:gd name="T31" fmla="*/ 192 h 228"/>
                <a:gd name="T32" fmla="*/ 186 w 444"/>
                <a:gd name="T33" fmla="*/ 174 h 228"/>
                <a:gd name="T34" fmla="*/ 168 w 444"/>
                <a:gd name="T35" fmla="*/ 180 h 228"/>
                <a:gd name="T36" fmla="*/ 150 w 444"/>
                <a:gd name="T37" fmla="*/ 168 h 228"/>
                <a:gd name="T38" fmla="*/ 156 w 444"/>
                <a:gd name="T39" fmla="*/ 42 h 228"/>
                <a:gd name="T40" fmla="*/ 0 w 444"/>
                <a:gd name="T41" fmla="*/ 36 h 228"/>
                <a:gd name="T42" fmla="*/ 6 w 444"/>
                <a:gd name="T43" fmla="*/ 0 h 228"/>
                <a:gd name="T44" fmla="*/ 54 w 444"/>
                <a:gd name="T45" fmla="*/ 6 h 228"/>
                <a:gd name="T46" fmla="*/ 432 w 444"/>
                <a:gd name="T47" fmla="*/ 12 h 228"/>
                <a:gd name="T48" fmla="*/ 432 w 444"/>
                <a:gd name="T49" fmla="*/ 36 h 228"/>
                <a:gd name="T50" fmla="*/ 432 w 444"/>
                <a:gd name="T51" fmla="*/ 48 h 2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44"/>
                <a:gd name="T79" fmla="*/ 0 h 228"/>
                <a:gd name="T80" fmla="*/ 444 w 444"/>
                <a:gd name="T81" fmla="*/ 228 h 2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44" h="228">
                  <a:moveTo>
                    <a:pt x="432" y="48"/>
                  </a:moveTo>
                  <a:lnTo>
                    <a:pt x="444" y="120"/>
                  </a:lnTo>
                  <a:lnTo>
                    <a:pt x="438" y="228"/>
                  </a:lnTo>
                  <a:lnTo>
                    <a:pt x="402" y="210"/>
                  </a:lnTo>
                  <a:lnTo>
                    <a:pt x="342" y="228"/>
                  </a:lnTo>
                  <a:lnTo>
                    <a:pt x="324" y="216"/>
                  </a:lnTo>
                  <a:lnTo>
                    <a:pt x="312" y="216"/>
                  </a:lnTo>
                  <a:lnTo>
                    <a:pt x="312" y="210"/>
                  </a:lnTo>
                  <a:lnTo>
                    <a:pt x="300" y="228"/>
                  </a:lnTo>
                  <a:lnTo>
                    <a:pt x="294" y="216"/>
                  </a:lnTo>
                  <a:lnTo>
                    <a:pt x="288" y="222"/>
                  </a:lnTo>
                  <a:lnTo>
                    <a:pt x="270" y="210"/>
                  </a:lnTo>
                  <a:lnTo>
                    <a:pt x="258" y="216"/>
                  </a:lnTo>
                  <a:lnTo>
                    <a:pt x="246" y="198"/>
                  </a:lnTo>
                  <a:lnTo>
                    <a:pt x="228" y="204"/>
                  </a:lnTo>
                  <a:lnTo>
                    <a:pt x="192" y="192"/>
                  </a:lnTo>
                  <a:lnTo>
                    <a:pt x="186" y="174"/>
                  </a:lnTo>
                  <a:lnTo>
                    <a:pt x="168" y="180"/>
                  </a:lnTo>
                  <a:lnTo>
                    <a:pt x="150" y="168"/>
                  </a:lnTo>
                  <a:lnTo>
                    <a:pt x="156" y="42"/>
                  </a:lnTo>
                  <a:lnTo>
                    <a:pt x="0" y="36"/>
                  </a:lnTo>
                  <a:lnTo>
                    <a:pt x="6" y="0"/>
                  </a:lnTo>
                  <a:lnTo>
                    <a:pt x="54" y="6"/>
                  </a:lnTo>
                  <a:lnTo>
                    <a:pt x="432" y="12"/>
                  </a:lnTo>
                  <a:lnTo>
                    <a:pt x="432" y="36"/>
                  </a:lnTo>
                  <a:lnTo>
                    <a:pt x="432" y="48"/>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96" name="Freeform 93"/>
            <p:cNvSpPr>
              <a:spLocks/>
            </p:cNvSpPr>
            <p:nvPr/>
          </p:nvSpPr>
          <p:spPr bwMode="auto">
            <a:xfrm>
              <a:off x="4008" y="2370"/>
              <a:ext cx="444" cy="228"/>
            </a:xfrm>
            <a:custGeom>
              <a:avLst/>
              <a:gdLst>
                <a:gd name="T0" fmla="*/ 432 w 444"/>
                <a:gd name="T1" fmla="*/ 48 h 228"/>
                <a:gd name="T2" fmla="*/ 444 w 444"/>
                <a:gd name="T3" fmla="*/ 120 h 228"/>
                <a:gd name="T4" fmla="*/ 438 w 444"/>
                <a:gd name="T5" fmla="*/ 228 h 228"/>
                <a:gd name="T6" fmla="*/ 402 w 444"/>
                <a:gd name="T7" fmla="*/ 210 h 228"/>
                <a:gd name="T8" fmla="*/ 342 w 444"/>
                <a:gd name="T9" fmla="*/ 228 h 228"/>
                <a:gd name="T10" fmla="*/ 324 w 444"/>
                <a:gd name="T11" fmla="*/ 216 h 228"/>
                <a:gd name="T12" fmla="*/ 312 w 444"/>
                <a:gd name="T13" fmla="*/ 216 h 228"/>
                <a:gd name="T14" fmla="*/ 312 w 444"/>
                <a:gd name="T15" fmla="*/ 210 h 228"/>
                <a:gd name="T16" fmla="*/ 300 w 444"/>
                <a:gd name="T17" fmla="*/ 228 h 228"/>
                <a:gd name="T18" fmla="*/ 294 w 444"/>
                <a:gd name="T19" fmla="*/ 216 h 228"/>
                <a:gd name="T20" fmla="*/ 288 w 444"/>
                <a:gd name="T21" fmla="*/ 222 h 228"/>
                <a:gd name="T22" fmla="*/ 270 w 444"/>
                <a:gd name="T23" fmla="*/ 210 h 228"/>
                <a:gd name="T24" fmla="*/ 258 w 444"/>
                <a:gd name="T25" fmla="*/ 216 h 228"/>
                <a:gd name="T26" fmla="*/ 246 w 444"/>
                <a:gd name="T27" fmla="*/ 198 h 228"/>
                <a:gd name="T28" fmla="*/ 228 w 444"/>
                <a:gd name="T29" fmla="*/ 204 h 228"/>
                <a:gd name="T30" fmla="*/ 192 w 444"/>
                <a:gd name="T31" fmla="*/ 192 h 228"/>
                <a:gd name="T32" fmla="*/ 186 w 444"/>
                <a:gd name="T33" fmla="*/ 174 h 228"/>
                <a:gd name="T34" fmla="*/ 168 w 444"/>
                <a:gd name="T35" fmla="*/ 180 h 228"/>
                <a:gd name="T36" fmla="*/ 150 w 444"/>
                <a:gd name="T37" fmla="*/ 168 h 228"/>
                <a:gd name="T38" fmla="*/ 156 w 444"/>
                <a:gd name="T39" fmla="*/ 42 h 228"/>
                <a:gd name="T40" fmla="*/ 0 w 444"/>
                <a:gd name="T41" fmla="*/ 36 h 228"/>
                <a:gd name="T42" fmla="*/ 6 w 444"/>
                <a:gd name="T43" fmla="*/ 0 h 228"/>
                <a:gd name="T44" fmla="*/ 54 w 444"/>
                <a:gd name="T45" fmla="*/ 6 h 228"/>
                <a:gd name="T46" fmla="*/ 432 w 444"/>
                <a:gd name="T47" fmla="*/ 12 h 228"/>
                <a:gd name="T48" fmla="*/ 432 w 444"/>
                <a:gd name="T49" fmla="*/ 36 h 228"/>
                <a:gd name="T50" fmla="*/ 432 w 444"/>
                <a:gd name="T51" fmla="*/ 48 h 228"/>
                <a:gd name="T52" fmla="*/ 432 w 444"/>
                <a:gd name="T53" fmla="*/ 54 h 2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44"/>
                <a:gd name="T82" fmla="*/ 0 h 228"/>
                <a:gd name="T83" fmla="*/ 444 w 444"/>
                <a:gd name="T84" fmla="*/ 228 h 22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44" h="228">
                  <a:moveTo>
                    <a:pt x="432" y="48"/>
                  </a:moveTo>
                  <a:lnTo>
                    <a:pt x="444" y="120"/>
                  </a:lnTo>
                  <a:lnTo>
                    <a:pt x="438" y="228"/>
                  </a:lnTo>
                  <a:lnTo>
                    <a:pt x="402" y="210"/>
                  </a:lnTo>
                  <a:lnTo>
                    <a:pt x="342" y="228"/>
                  </a:lnTo>
                  <a:lnTo>
                    <a:pt x="324" y="216"/>
                  </a:lnTo>
                  <a:lnTo>
                    <a:pt x="312" y="216"/>
                  </a:lnTo>
                  <a:lnTo>
                    <a:pt x="312" y="210"/>
                  </a:lnTo>
                  <a:lnTo>
                    <a:pt x="300" y="228"/>
                  </a:lnTo>
                  <a:lnTo>
                    <a:pt x="294" y="216"/>
                  </a:lnTo>
                  <a:lnTo>
                    <a:pt x="288" y="222"/>
                  </a:lnTo>
                  <a:lnTo>
                    <a:pt x="270" y="210"/>
                  </a:lnTo>
                  <a:lnTo>
                    <a:pt x="258" y="216"/>
                  </a:lnTo>
                  <a:lnTo>
                    <a:pt x="246" y="198"/>
                  </a:lnTo>
                  <a:lnTo>
                    <a:pt x="228" y="204"/>
                  </a:lnTo>
                  <a:lnTo>
                    <a:pt x="192" y="192"/>
                  </a:lnTo>
                  <a:lnTo>
                    <a:pt x="186" y="174"/>
                  </a:lnTo>
                  <a:lnTo>
                    <a:pt x="168" y="180"/>
                  </a:lnTo>
                  <a:lnTo>
                    <a:pt x="150" y="168"/>
                  </a:lnTo>
                  <a:lnTo>
                    <a:pt x="156" y="42"/>
                  </a:lnTo>
                  <a:lnTo>
                    <a:pt x="0" y="36"/>
                  </a:lnTo>
                  <a:lnTo>
                    <a:pt x="6" y="0"/>
                  </a:lnTo>
                  <a:lnTo>
                    <a:pt x="54" y="6"/>
                  </a:lnTo>
                  <a:lnTo>
                    <a:pt x="432" y="12"/>
                  </a:lnTo>
                  <a:lnTo>
                    <a:pt x="432" y="36"/>
                  </a:lnTo>
                  <a:lnTo>
                    <a:pt x="432" y="48"/>
                  </a:lnTo>
                  <a:lnTo>
                    <a:pt x="432" y="5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97" name="Freeform 94"/>
            <p:cNvSpPr>
              <a:spLocks/>
            </p:cNvSpPr>
            <p:nvPr/>
          </p:nvSpPr>
          <p:spPr bwMode="auto">
            <a:xfrm>
              <a:off x="3054" y="1614"/>
              <a:ext cx="402" cy="342"/>
            </a:xfrm>
            <a:custGeom>
              <a:avLst/>
              <a:gdLst>
                <a:gd name="T0" fmla="*/ 186 w 402"/>
                <a:gd name="T1" fmla="*/ 306 h 342"/>
                <a:gd name="T2" fmla="*/ 0 w 402"/>
                <a:gd name="T3" fmla="*/ 252 h 342"/>
                <a:gd name="T4" fmla="*/ 0 w 402"/>
                <a:gd name="T5" fmla="*/ 198 h 342"/>
                <a:gd name="T6" fmla="*/ 30 w 402"/>
                <a:gd name="T7" fmla="*/ 150 h 342"/>
                <a:gd name="T8" fmla="*/ 78 w 402"/>
                <a:gd name="T9" fmla="*/ 42 h 342"/>
                <a:gd name="T10" fmla="*/ 84 w 402"/>
                <a:gd name="T11" fmla="*/ 0 h 342"/>
                <a:gd name="T12" fmla="*/ 108 w 402"/>
                <a:gd name="T13" fmla="*/ 6 h 342"/>
                <a:gd name="T14" fmla="*/ 126 w 402"/>
                <a:gd name="T15" fmla="*/ 18 h 342"/>
                <a:gd name="T16" fmla="*/ 126 w 402"/>
                <a:gd name="T17" fmla="*/ 48 h 342"/>
                <a:gd name="T18" fmla="*/ 144 w 402"/>
                <a:gd name="T19" fmla="*/ 60 h 342"/>
                <a:gd name="T20" fmla="*/ 168 w 402"/>
                <a:gd name="T21" fmla="*/ 54 h 342"/>
                <a:gd name="T22" fmla="*/ 198 w 402"/>
                <a:gd name="T23" fmla="*/ 72 h 342"/>
                <a:gd name="T24" fmla="*/ 300 w 402"/>
                <a:gd name="T25" fmla="*/ 72 h 342"/>
                <a:gd name="T26" fmla="*/ 384 w 402"/>
                <a:gd name="T27" fmla="*/ 90 h 342"/>
                <a:gd name="T28" fmla="*/ 402 w 402"/>
                <a:gd name="T29" fmla="*/ 120 h 342"/>
                <a:gd name="T30" fmla="*/ 348 w 402"/>
                <a:gd name="T31" fmla="*/ 186 h 342"/>
                <a:gd name="T32" fmla="*/ 360 w 402"/>
                <a:gd name="T33" fmla="*/ 204 h 342"/>
                <a:gd name="T34" fmla="*/ 324 w 402"/>
                <a:gd name="T35" fmla="*/ 342 h 342"/>
                <a:gd name="T36" fmla="*/ 216 w 402"/>
                <a:gd name="T37" fmla="*/ 312 h 342"/>
                <a:gd name="T38" fmla="*/ 186 w 402"/>
                <a:gd name="T39" fmla="*/ 306 h 3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2"/>
                <a:gd name="T61" fmla="*/ 0 h 342"/>
                <a:gd name="T62" fmla="*/ 402 w 402"/>
                <a:gd name="T63" fmla="*/ 342 h 3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2" h="342">
                  <a:moveTo>
                    <a:pt x="186" y="306"/>
                  </a:moveTo>
                  <a:lnTo>
                    <a:pt x="0" y="252"/>
                  </a:lnTo>
                  <a:lnTo>
                    <a:pt x="0" y="198"/>
                  </a:lnTo>
                  <a:lnTo>
                    <a:pt x="30" y="150"/>
                  </a:lnTo>
                  <a:lnTo>
                    <a:pt x="78" y="42"/>
                  </a:lnTo>
                  <a:lnTo>
                    <a:pt x="84" y="0"/>
                  </a:lnTo>
                  <a:lnTo>
                    <a:pt x="108" y="6"/>
                  </a:lnTo>
                  <a:lnTo>
                    <a:pt x="126" y="18"/>
                  </a:lnTo>
                  <a:lnTo>
                    <a:pt x="126" y="48"/>
                  </a:lnTo>
                  <a:lnTo>
                    <a:pt x="144" y="60"/>
                  </a:lnTo>
                  <a:lnTo>
                    <a:pt x="168" y="54"/>
                  </a:lnTo>
                  <a:lnTo>
                    <a:pt x="198" y="72"/>
                  </a:lnTo>
                  <a:lnTo>
                    <a:pt x="300" y="72"/>
                  </a:lnTo>
                  <a:lnTo>
                    <a:pt x="384" y="90"/>
                  </a:lnTo>
                  <a:lnTo>
                    <a:pt x="402" y="120"/>
                  </a:lnTo>
                  <a:lnTo>
                    <a:pt x="348" y="186"/>
                  </a:lnTo>
                  <a:lnTo>
                    <a:pt x="360" y="204"/>
                  </a:lnTo>
                  <a:lnTo>
                    <a:pt x="324" y="342"/>
                  </a:lnTo>
                  <a:lnTo>
                    <a:pt x="216" y="312"/>
                  </a:lnTo>
                  <a:lnTo>
                    <a:pt x="186" y="306"/>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98" name="Freeform 95"/>
            <p:cNvSpPr>
              <a:spLocks/>
            </p:cNvSpPr>
            <p:nvPr/>
          </p:nvSpPr>
          <p:spPr bwMode="auto">
            <a:xfrm>
              <a:off x="3054" y="1614"/>
              <a:ext cx="402" cy="342"/>
            </a:xfrm>
            <a:custGeom>
              <a:avLst/>
              <a:gdLst>
                <a:gd name="T0" fmla="*/ 186 w 402"/>
                <a:gd name="T1" fmla="*/ 306 h 342"/>
                <a:gd name="T2" fmla="*/ 0 w 402"/>
                <a:gd name="T3" fmla="*/ 252 h 342"/>
                <a:gd name="T4" fmla="*/ 0 w 402"/>
                <a:gd name="T5" fmla="*/ 198 h 342"/>
                <a:gd name="T6" fmla="*/ 30 w 402"/>
                <a:gd name="T7" fmla="*/ 150 h 342"/>
                <a:gd name="T8" fmla="*/ 78 w 402"/>
                <a:gd name="T9" fmla="*/ 42 h 342"/>
                <a:gd name="T10" fmla="*/ 84 w 402"/>
                <a:gd name="T11" fmla="*/ 0 h 342"/>
                <a:gd name="T12" fmla="*/ 108 w 402"/>
                <a:gd name="T13" fmla="*/ 6 h 342"/>
                <a:gd name="T14" fmla="*/ 126 w 402"/>
                <a:gd name="T15" fmla="*/ 18 h 342"/>
                <a:gd name="T16" fmla="*/ 126 w 402"/>
                <a:gd name="T17" fmla="*/ 48 h 342"/>
                <a:gd name="T18" fmla="*/ 144 w 402"/>
                <a:gd name="T19" fmla="*/ 60 h 342"/>
                <a:gd name="T20" fmla="*/ 168 w 402"/>
                <a:gd name="T21" fmla="*/ 54 h 342"/>
                <a:gd name="T22" fmla="*/ 198 w 402"/>
                <a:gd name="T23" fmla="*/ 72 h 342"/>
                <a:gd name="T24" fmla="*/ 300 w 402"/>
                <a:gd name="T25" fmla="*/ 72 h 342"/>
                <a:gd name="T26" fmla="*/ 384 w 402"/>
                <a:gd name="T27" fmla="*/ 90 h 342"/>
                <a:gd name="T28" fmla="*/ 402 w 402"/>
                <a:gd name="T29" fmla="*/ 120 h 342"/>
                <a:gd name="T30" fmla="*/ 348 w 402"/>
                <a:gd name="T31" fmla="*/ 186 h 342"/>
                <a:gd name="T32" fmla="*/ 360 w 402"/>
                <a:gd name="T33" fmla="*/ 204 h 342"/>
                <a:gd name="T34" fmla="*/ 324 w 402"/>
                <a:gd name="T35" fmla="*/ 342 h 342"/>
                <a:gd name="T36" fmla="*/ 216 w 402"/>
                <a:gd name="T37" fmla="*/ 312 h 342"/>
                <a:gd name="T38" fmla="*/ 186 w 402"/>
                <a:gd name="T39" fmla="*/ 306 h 342"/>
                <a:gd name="T40" fmla="*/ 186 w 402"/>
                <a:gd name="T41" fmla="*/ 312 h 3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2"/>
                <a:gd name="T64" fmla="*/ 0 h 342"/>
                <a:gd name="T65" fmla="*/ 402 w 402"/>
                <a:gd name="T66" fmla="*/ 342 h 3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2" h="342">
                  <a:moveTo>
                    <a:pt x="186" y="306"/>
                  </a:moveTo>
                  <a:lnTo>
                    <a:pt x="0" y="252"/>
                  </a:lnTo>
                  <a:lnTo>
                    <a:pt x="0" y="198"/>
                  </a:lnTo>
                  <a:lnTo>
                    <a:pt x="30" y="150"/>
                  </a:lnTo>
                  <a:lnTo>
                    <a:pt x="78" y="42"/>
                  </a:lnTo>
                  <a:lnTo>
                    <a:pt x="84" y="0"/>
                  </a:lnTo>
                  <a:lnTo>
                    <a:pt x="108" y="6"/>
                  </a:lnTo>
                  <a:lnTo>
                    <a:pt x="126" y="18"/>
                  </a:lnTo>
                  <a:lnTo>
                    <a:pt x="126" y="48"/>
                  </a:lnTo>
                  <a:lnTo>
                    <a:pt x="144" y="60"/>
                  </a:lnTo>
                  <a:lnTo>
                    <a:pt x="168" y="54"/>
                  </a:lnTo>
                  <a:lnTo>
                    <a:pt x="198" y="72"/>
                  </a:lnTo>
                  <a:lnTo>
                    <a:pt x="300" y="72"/>
                  </a:lnTo>
                  <a:lnTo>
                    <a:pt x="384" y="90"/>
                  </a:lnTo>
                  <a:lnTo>
                    <a:pt x="402" y="120"/>
                  </a:lnTo>
                  <a:lnTo>
                    <a:pt x="348" y="186"/>
                  </a:lnTo>
                  <a:lnTo>
                    <a:pt x="360" y="204"/>
                  </a:lnTo>
                  <a:lnTo>
                    <a:pt x="324" y="342"/>
                  </a:lnTo>
                  <a:lnTo>
                    <a:pt x="216" y="312"/>
                  </a:lnTo>
                  <a:lnTo>
                    <a:pt x="186" y="306"/>
                  </a:lnTo>
                  <a:lnTo>
                    <a:pt x="186" y="3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99" name="Freeform 96"/>
            <p:cNvSpPr>
              <a:spLocks/>
            </p:cNvSpPr>
            <p:nvPr/>
          </p:nvSpPr>
          <p:spPr bwMode="auto">
            <a:xfrm>
              <a:off x="5100" y="1962"/>
              <a:ext cx="294" cy="186"/>
            </a:xfrm>
            <a:custGeom>
              <a:avLst/>
              <a:gdLst>
                <a:gd name="T0" fmla="*/ 30 w 294"/>
                <a:gd name="T1" fmla="*/ 24 h 186"/>
                <a:gd name="T2" fmla="*/ 36 w 294"/>
                <a:gd name="T3" fmla="*/ 36 h 186"/>
                <a:gd name="T4" fmla="*/ 240 w 294"/>
                <a:gd name="T5" fmla="*/ 0 h 186"/>
                <a:gd name="T6" fmla="*/ 264 w 294"/>
                <a:gd name="T7" fmla="*/ 24 h 186"/>
                <a:gd name="T8" fmla="*/ 282 w 294"/>
                <a:gd name="T9" fmla="*/ 30 h 186"/>
                <a:gd name="T10" fmla="*/ 264 w 294"/>
                <a:gd name="T11" fmla="*/ 60 h 186"/>
                <a:gd name="T12" fmla="*/ 270 w 294"/>
                <a:gd name="T13" fmla="*/ 84 h 186"/>
                <a:gd name="T14" fmla="*/ 294 w 294"/>
                <a:gd name="T15" fmla="*/ 108 h 186"/>
                <a:gd name="T16" fmla="*/ 270 w 294"/>
                <a:gd name="T17" fmla="*/ 138 h 186"/>
                <a:gd name="T18" fmla="*/ 264 w 294"/>
                <a:gd name="T19" fmla="*/ 138 h 186"/>
                <a:gd name="T20" fmla="*/ 252 w 294"/>
                <a:gd name="T21" fmla="*/ 144 h 186"/>
                <a:gd name="T22" fmla="*/ 234 w 294"/>
                <a:gd name="T23" fmla="*/ 150 h 186"/>
                <a:gd name="T24" fmla="*/ 72 w 294"/>
                <a:gd name="T25" fmla="*/ 180 h 186"/>
                <a:gd name="T26" fmla="*/ 60 w 294"/>
                <a:gd name="T27" fmla="*/ 180 h 186"/>
                <a:gd name="T28" fmla="*/ 24 w 294"/>
                <a:gd name="T29" fmla="*/ 186 h 186"/>
                <a:gd name="T30" fmla="*/ 12 w 294"/>
                <a:gd name="T31" fmla="*/ 132 h 186"/>
                <a:gd name="T32" fmla="*/ 12 w 294"/>
                <a:gd name="T33" fmla="*/ 114 h 186"/>
                <a:gd name="T34" fmla="*/ 0 w 294"/>
                <a:gd name="T35" fmla="*/ 48 h 186"/>
                <a:gd name="T36" fmla="*/ 30 w 294"/>
                <a:gd name="T37" fmla="*/ 24 h 1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4"/>
                <a:gd name="T58" fmla="*/ 0 h 186"/>
                <a:gd name="T59" fmla="*/ 294 w 294"/>
                <a:gd name="T60" fmla="*/ 186 h 1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4" h="186">
                  <a:moveTo>
                    <a:pt x="30" y="24"/>
                  </a:moveTo>
                  <a:lnTo>
                    <a:pt x="36" y="36"/>
                  </a:lnTo>
                  <a:lnTo>
                    <a:pt x="240" y="0"/>
                  </a:lnTo>
                  <a:lnTo>
                    <a:pt x="264" y="24"/>
                  </a:lnTo>
                  <a:lnTo>
                    <a:pt x="282" y="30"/>
                  </a:lnTo>
                  <a:lnTo>
                    <a:pt x="264" y="60"/>
                  </a:lnTo>
                  <a:lnTo>
                    <a:pt x="270" y="84"/>
                  </a:lnTo>
                  <a:lnTo>
                    <a:pt x="294" y="108"/>
                  </a:lnTo>
                  <a:lnTo>
                    <a:pt x="270" y="138"/>
                  </a:lnTo>
                  <a:lnTo>
                    <a:pt x="264" y="138"/>
                  </a:lnTo>
                  <a:lnTo>
                    <a:pt x="252" y="144"/>
                  </a:lnTo>
                  <a:lnTo>
                    <a:pt x="234" y="150"/>
                  </a:lnTo>
                  <a:lnTo>
                    <a:pt x="72" y="180"/>
                  </a:lnTo>
                  <a:lnTo>
                    <a:pt x="60" y="180"/>
                  </a:lnTo>
                  <a:lnTo>
                    <a:pt x="24" y="186"/>
                  </a:lnTo>
                  <a:lnTo>
                    <a:pt x="12" y="132"/>
                  </a:lnTo>
                  <a:lnTo>
                    <a:pt x="12" y="114"/>
                  </a:lnTo>
                  <a:lnTo>
                    <a:pt x="0" y="48"/>
                  </a:lnTo>
                  <a:lnTo>
                    <a:pt x="30" y="24"/>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00" name="Freeform 97"/>
            <p:cNvSpPr>
              <a:spLocks/>
            </p:cNvSpPr>
            <p:nvPr/>
          </p:nvSpPr>
          <p:spPr bwMode="auto">
            <a:xfrm>
              <a:off x="5100" y="1962"/>
              <a:ext cx="294" cy="186"/>
            </a:xfrm>
            <a:custGeom>
              <a:avLst/>
              <a:gdLst>
                <a:gd name="T0" fmla="*/ 30 w 294"/>
                <a:gd name="T1" fmla="*/ 24 h 186"/>
                <a:gd name="T2" fmla="*/ 36 w 294"/>
                <a:gd name="T3" fmla="*/ 36 h 186"/>
                <a:gd name="T4" fmla="*/ 240 w 294"/>
                <a:gd name="T5" fmla="*/ 0 h 186"/>
                <a:gd name="T6" fmla="*/ 264 w 294"/>
                <a:gd name="T7" fmla="*/ 24 h 186"/>
                <a:gd name="T8" fmla="*/ 282 w 294"/>
                <a:gd name="T9" fmla="*/ 30 h 186"/>
                <a:gd name="T10" fmla="*/ 264 w 294"/>
                <a:gd name="T11" fmla="*/ 60 h 186"/>
                <a:gd name="T12" fmla="*/ 270 w 294"/>
                <a:gd name="T13" fmla="*/ 84 h 186"/>
                <a:gd name="T14" fmla="*/ 294 w 294"/>
                <a:gd name="T15" fmla="*/ 108 h 186"/>
                <a:gd name="T16" fmla="*/ 270 w 294"/>
                <a:gd name="T17" fmla="*/ 138 h 186"/>
                <a:gd name="T18" fmla="*/ 264 w 294"/>
                <a:gd name="T19" fmla="*/ 138 h 186"/>
                <a:gd name="T20" fmla="*/ 252 w 294"/>
                <a:gd name="T21" fmla="*/ 144 h 186"/>
                <a:gd name="T22" fmla="*/ 234 w 294"/>
                <a:gd name="T23" fmla="*/ 150 h 186"/>
                <a:gd name="T24" fmla="*/ 72 w 294"/>
                <a:gd name="T25" fmla="*/ 180 h 186"/>
                <a:gd name="T26" fmla="*/ 60 w 294"/>
                <a:gd name="T27" fmla="*/ 180 h 186"/>
                <a:gd name="T28" fmla="*/ 24 w 294"/>
                <a:gd name="T29" fmla="*/ 186 h 186"/>
                <a:gd name="T30" fmla="*/ 12 w 294"/>
                <a:gd name="T31" fmla="*/ 132 h 186"/>
                <a:gd name="T32" fmla="*/ 12 w 294"/>
                <a:gd name="T33" fmla="*/ 114 h 186"/>
                <a:gd name="T34" fmla="*/ 0 w 294"/>
                <a:gd name="T35" fmla="*/ 48 h 186"/>
                <a:gd name="T36" fmla="*/ 30 w 294"/>
                <a:gd name="T37" fmla="*/ 24 h 186"/>
                <a:gd name="T38" fmla="*/ 30 w 294"/>
                <a:gd name="T39" fmla="*/ 30 h 18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94"/>
                <a:gd name="T61" fmla="*/ 0 h 186"/>
                <a:gd name="T62" fmla="*/ 294 w 294"/>
                <a:gd name="T63" fmla="*/ 186 h 18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94" h="186">
                  <a:moveTo>
                    <a:pt x="30" y="24"/>
                  </a:moveTo>
                  <a:lnTo>
                    <a:pt x="36" y="36"/>
                  </a:lnTo>
                  <a:lnTo>
                    <a:pt x="240" y="0"/>
                  </a:lnTo>
                  <a:lnTo>
                    <a:pt x="264" y="24"/>
                  </a:lnTo>
                  <a:lnTo>
                    <a:pt x="282" y="30"/>
                  </a:lnTo>
                  <a:lnTo>
                    <a:pt x="264" y="60"/>
                  </a:lnTo>
                  <a:lnTo>
                    <a:pt x="270" y="84"/>
                  </a:lnTo>
                  <a:lnTo>
                    <a:pt x="294" y="108"/>
                  </a:lnTo>
                  <a:lnTo>
                    <a:pt x="270" y="138"/>
                  </a:lnTo>
                  <a:lnTo>
                    <a:pt x="264" y="138"/>
                  </a:lnTo>
                  <a:lnTo>
                    <a:pt x="252" y="144"/>
                  </a:lnTo>
                  <a:lnTo>
                    <a:pt x="234" y="150"/>
                  </a:lnTo>
                  <a:lnTo>
                    <a:pt x="72" y="180"/>
                  </a:lnTo>
                  <a:lnTo>
                    <a:pt x="60" y="180"/>
                  </a:lnTo>
                  <a:lnTo>
                    <a:pt x="24" y="186"/>
                  </a:lnTo>
                  <a:lnTo>
                    <a:pt x="12" y="132"/>
                  </a:lnTo>
                  <a:lnTo>
                    <a:pt x="12" y="114"/>
                  </a:lnTo>
                  <a:lnTo>
                    <a:pt x="0" y="48"/>
                  </a:lnTo>
                  <a:lnTo>
                    <a:pt x="30" y="24"/>
                  </a:lnTo>
                  <a:lnTo>
                    <a:pt x="30" y="3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01" name="Freeform 98"/>
            <p:cNvSpPr>
              <a:spLocks/>
            </p:cNvSpPr>
            <p:nvPr/>
          </p:nvSpPr>
          <p:spPr bwMode="auto">
            <a:xfrm>
              <a:off x="5508" y="1914"/>
              <a:ext cx="36" cy="48"/>
            </a:xfrm>
            <a:custGeom>
              <a:avLst/>
              <a:gdLst>
                <a:gd name="T0" fmla="*/ 36 w 36"/>
                <a:gd name="T1" fmla="*/ 30 h 48"/>
                <a:gd name="T2" fmla="*/ 30 w 36"/>
                <a:gd name="T3" fmla="*/ 36 h 48"/>
                <a:gd name="T4" fmla="*/ 24 w 36"/>
                <a:gd name="T5" fmla="*/ 24 h 48"/>
                <a:gd name="T6" fmla="*/ 24 w 36"/>
                <a:gd name="T7" fmla="*/ 42 h 48"/>
                <a:gd name="T8" fmla="*/ 6 w 36"/>
                <a:gd name="T9" fmla="*/ 48 h 48"/>
                <a:gd name="T10" fmla="*/ 0 w 36"/>
                <a:gd name="T11" fmla="*/ 6 h 48"/>
                <a:gd name="T12" fmla="*/ 18 w 36"/>
                <a:gd name="T13" fmla="*/ 0 h 48"/>
                <a:gd name="T14" fmla="*/ 36 w 36"/>
                <a:gd name="T15" fmla="*/ 24 h 48"/>
                <a:gd name="T16" fmla="*/ 36 w 36"/>
                <a:gd name="T17" fmla="*/ 30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48"/>
                <a:gd name="T29" fmla="*/ 36 w 36"/>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48">
                  <a:moveTo>
                    <a:pt x="36" y="30"/>
                  </a:moveTo>
                  <a:lnTo>
                    <a:pt x="30" y="36"/>
                  </a:lnTo>
                  <a:lnTo>
                    <a:pt x="24" y="24"/>
                  </a:lnTo>
                  <a:lnTo>
                    <a:pt x="24" y="42"/>
                  </a:lnTo>
                  <a:lnTo>
                    <a:pt x="6" y="48"/>
                  </a:lnTo>
                  <a:lnTo>
                    <a:pt x="0" y="6"/>
                  </a:lnTo>
                  <a:lnTo>
                    <a:pt x="18" y="0"/>
                  </a:lnTo>
                  <a:lnTo>
                    <a:pt x="36" y="24"/>
                  </a:lnTo>
                  <a:lnTo>
                    <a:pt x="36" y="30"/>
                  </a:lnTo>
                  <a:close/>
                </a:path>
              </a:pathLst>
            </a:custGeom>
            <a:solidFill>
              <a:srgbClr val="FFFFFF"/>
            </a:solidFill>
            <a:ln w="9525">
              <a:solidFill>
                <a:srgbClr val="FFFFFF"/>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02" name="Freeform 99"/>
            <p:cNvSpPr>
              <a:spLocks/>
            </p:cNvSpPr>
            <p:nvPr/>
          </p:nvSpPr>
          <p:spPr bwMode="auto">
            <a:xfrm>
              <a:off x="5508" y="1914"/>
              <a:ext cx="36" cy="48"/>
            </a:xfrm>
            <a:custGeom>
              <a:avLst/>
              <a:gdLst>
                <a:gd name="T0" fmla="*/ 36 w 36"/>
                <a:gd name="T1" fmla="*/ 30 h 48"/>
                <a:gd name="T2" fmla="*/ 30 w 36"/>
                <a:gd name="T3" fmla="*/ 36 h 48"/>
                <a:gd name="T4" fmla="*/ 24 w 36"/>
                <a:gd name="T5" fmla="*/ 24 h 48"/>
                <a:gd name="T6" fmla="*/ 24 w 36"/>
                <a:gd name="T7" fmla="*/ 42 h 48"/>
                <a:gd name="T8" fmla="*/ 6 w 36"/>
                <a:gd name="T9" fmla="*/ 48 h 48"/>
                <a:gd name="T10" fmla="*/ 0 w 36"/>
                <a:gd name="T11" fmla="*/ 6 h 48"/>
                <a:gd name="T12" fmla="*/ 18 w 36"/>
                <a:gd name="T13" fmla="*/ 0 h 48"/>
                <a:gd name="T14" fmla="*/ 36 w 36"/>
                <a:gd name="T15" fmla="*/ 24 h 48"/>
                <a:gd name="T16" fmla="*/ 36 w 36"/>
                <a:gd name="T17" fmla="*/ 30 h 48"/>
                <a:gd name="T18" fmla="*/ 36 w 36"/>
                <a:gd name="T19" fmla="*/ 36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
                <a:gd name="T31" fmla="*/ 0 h 48"/>
                <a:gd name="T32" fmla="*/ 36 w 36"/>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 h="48">
                  <a:moveTo>
                    <a:pt x="36" y="30"/>
                  </a:moveTo>
                  <a:lnTo>
                    <a:pt x="30" y="36"/>
                  </a:lnTo>
                  <a:lnTo>
                    <a:pt x="24" y="24"/>
                  </a:lnTo>
                  <a:lnTo>
                    <a:pt x="24" y="42"/>
                  </a:lnTo>
                  <a:lnTo>
                    <a:pt x="6" y="48"/>
                  </a:lnTo>
                  <a:lnTo>
                    <a:pt x="0" y="6"/>
                  </a:lnTo>
                  <a:lnTo>
                    <a:pt x="18" y="0"/>
                  </a:lnTo>
                  <a:lnTo>
                    <a:pt x="36" y="24"/>
                  </a:lnTo>
                  <a:lnTo>
                    <a:pt x="36" y="30"/>
                  </a:lnTo>
                  <a:lnTo>
                    <a:pt x="36" y="3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03" name="Freeform 100"/>
            <p:cNvSpPr>
              <a:spLocks/>
            </p:cNvSpPr>
            <p:nvPr/>
          </p:nvSpPr>
          <p:spPr bwMode="auto">
            <a:xfrm>
              <a:off x="5028" y="2442"/>
              <a:ext cx="258" cy="198"/>
            </a:xfrm>
            <a:custGeom>
              <a:avLst/>
              <a:gdLst>
                <a:gd name="T0" fmla="*/ 258 w 258"/>
                <a:gd name="T1" fmla="*/ 60 h 198"/>
                <a:gd name="T2" fmla="*/ 228 w 258"/>
                <a:gd name="T3" fmla="*/ 102 h 198"/>
                <a:gd name="T4" fmla="*/ 234 w 258"/>
                <a:gd name="T5" fmla="*/ 114 h 198"/>
                <a:gd name="T6" fmla="*/ 204 w 258"/>
                <a:gd name="T7" fmla="*/ 144 h 198"/>
                <a:gd name="T8" fmla="*/ 198 w 258"/>
                <a:gd name="T9" fmla="*/ 138 h 198"/>
                <a:gd name="T10" fmla="*/ 198 w 258"/>
                <a:gd name="T11" fmla="*/ 150 h 198"/>
                <a:gd name="T12" fmla="*/ 168 w 258"/>
                <a:gd name="T13" fmla="*/ 168 h 198"/>
                <a:gd name="T14" fmla="*/ 168 w 258"/>
                <a:gd name="T15" fmla="*/ 180 h 198"/>
                <a:gd name="T16" fmla="*/ 156 w 258"/>
                <a:gd name="T17" fmla="*/ 174 h 198"/>
                <a:gd name="T18" fmla="*/ 162 w 258"/>
                <a:gd name="T19" fmla="*/ 186 h 198"/>
                <a:gd name="T20" fmla="*/ 156 w 258"/>
                <a:gd name="T21" fmla="*/ 198 h 198"/>
                <a:gd name="T22" fmla="*/ 138 w 258"/>
                <a:gd name="T23" fmla="*/ 192 h 198"/>
                <a:gd name="T24" fmla="*/ 114 w 258"/>
                <a:gd name="T25" fmla="*/ 144 h 198"/>
                <a:gd name="T26" fmla="*/ 48 w 258"/>
                <a:gd name="T27" fmla="*/ 90 h 198"/>
                <a:gd name="T28" fmla="*/ 30 w 258"/>
                <a:gd name="T29" fmla="*/ 60 h 198"/>
                <a:gd name="T30" fmla="*/ 0 w 258"/>
                <a:gd name="T31" fmla="*/ 48 h 198"/>
                <a:gd name="T32" fmla="*/ 12 w 258"/>
                <a:gd name="T33" fmla="*/ 30 h 198"/>
                <a:gd name="T34" fmla="*/ 48 w 258"/>
                <a:gd name="T35" fmla="*/ 12 h 198"/>
                <a:gd name="T36" fmla="*/ 114 w 258"/>
                <a:gd name="T37" fmla="*/ 0 h 198"/>
                <a:gd name="T38" fmla="*/ 132 w 258"/>
                <a:gd name="T39" fmla="*/ 24 h 198"/>
                <a:gd name="T40" fmla="*/ 192 w 258"/>
                <a:gd name="T41" fmla="*/ 12 h 198"/>
                <a:gd name="T42" fmla="*/ 252 w 258"/>
                <a:gd name="T43" fmla="*/ 60 h 198"/>
                <a:gd name="T44" fmla="*/ 258 w 258"/>
                <a:gd name="T45" fmla="*/ 60 h 19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8"/>
                <a:gd name="T70" fmla="*/ 0 h 198"/>
                <a:gd name="T71" fmla="*/ 258 w 258"/>
                <a:gd name="T72" fmla="*/ 198 h 19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8" h="198">
                  <a:moveTo>
                    <a:pt x="258" y="60"/>
                  </a:moveTo>
                  <a:lnTo>
                    <a:pt x="228" y="102"/>
                  </a:lnTo>
                  <a:lnTo>
                    <a:pt x="234" y="114"/>
                  </a:lnTo>
                  <a:lnTo>
                    <a:pt x="204" y="144"/>
                  </a:lnTo>
                  <a:lnTo>
                    <a:pt x="198" y="138"/>
                  </a:lnTo>
                  <a:lnTo>
                    <a:pt x="198" y="150"/>
                  </a:lnTo>
                  <a:lnTo>
                    <a:pt x="168" y="168"/>
                  </a:lnTo>
                  <a:lnTo>
                    <a:pt x="168" y="180"/>
                  </a:lnTo>
                  <a:lnTo>
                    <a:pt x="156" y="174"/>
                  </a:lnTo>
                  <a:lnTo>
                    <a:pt x="162" y="186"/>
                  </a:lnTo>
                  <a:lnTo>
                    <a:pt x="156" y="198"/>
                  </a:lnTo>
                  <a:lnTo>
                    <a:pt x="138" y="192"/>
                  </a:lnTo>
                  <a:lnTo>
                    <a:pt x="114" y="144"/>
                  </a:lnTo>
                  <a:lnTo>
                    <a:pt x="48" y="90"/>
                  </a:lnTo>
                  <a:lnTo>
                    <a:pt x="30" y="60"/>
                  </a:lnTo>
                  <a:lnTo>
                    <a:pt x="0" y="48"/>
                  </a:lnTo>
                  <a:lnTo>
                    <a:pt x="12" y="30"/>
                  </a:lnTo>
                  <a:lnTo>
                    <a:pt x="48" y="12"/>
                  </a:lnTo>
                  <a:lnTo>
                    <a:pt x="114" y="0"/>
                  </a:lnTo>
                  <a:lnTo>
                    <a:pt x="132" y="24"/>
                  </a:lnTo>
                  <a:lnTo>
                    <a:pt x="192" y="12"/>
                  </a:lnTo>
                  <a:lnTo>
                    <a:pt x="252" y="60"/>
                  </a:lnTo>
                  <a:lnTo>
                    <a:pt x="258" y="60"/>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04" name="Freeform 101"/>
            <p:cNvSpPr>
              <a:spLocks/>
            </p:cNvSpPr>
            <p:nvPr/>
          </p:nvSpPr>
          <p:spPr bwMode="auto">
            <a:xfrm>
              <a:off x="5028" y="2442"/>
              <a:ext cx="258" cy="198"/>
            </a:xfrm>
            <a:custGeom>
              <a:avLst/>
              <a:gdLst>
                <a:gd name="T0" fmla="*/ 258 w 258"/>
                <a:gd name="T1" fmla="*/ 60 h 198"/>
                <a:gd name="T2" fmla="*/ 228 w 258"/>
                <a:gd name="T3" fmla="*/ 102 h 198"/>
                <a:gd name="T4" fmla="*/ 234 w 258"/>
                <a:gd name="T5" fmla="*/ 114 h 198"/>
                <a:gd name="T6" fmla="*/ 204 w 258"/>
                <a:gd name="T7" fmla="*/ 144 h 198"/>
                <a:gd name="T8" fmla="*/ 198 w 258"/>
                <a:gd name="T9" fmla="*/ 138 h 198"/>
                <a:gd name="T10" fmla="*/ 198 w 258"/>
                <a:gd name="T11" fmla="*/ 150 h 198"/>
                <a:gd name="T12" fmla="*/ 168 w 258"/>
                <a:gd name="T13" fmla="*/ 168 h 198"/>
                <a:gd name="T14" fmla="*/ 168 w 258"/>
                <a:gd name="T15" fmla="*/ 180 h 198"/>
                <a:gd name="T16" fmla="*/ 156 w 258"/>
                <a:gd name="T17" fmla="*/ 174 h 198"/>
                <a:gd name="T18" fmla="*/ 162 w 258"/>
                <a:gd name="T19" fmla="*/ 186 h 198"/>
                <a:gd name="T20" fmla="*/ 156 w 258"/>
                <a:gd name="T21" fmla="*/ 198 h 198"/>
                <a:gd name="T22" fmla="*/ 138 w 258"/>
                <a:gd name="T23" fmla="*/ 192 h 198"/>
                <a:gd name="T24" fmla="*/ 114 w 258"/>
                <a:gd name="T25" fmla="*/ 144 h 198"/>
                <a:gd name="T26" fmla="*/ 48 w 258"/>
                <a:gd name="T27" fmla="*/ 90 h 198"/>
                <a:gd name="T28" fmla="*/ 30 w 258"/>
                <a:gd name="T29" fmla="*/ 60 h 198"/>
                <a:gd name="T30" fmla="*/ 0 w 258"/>
                <a:gd name="T31" fmla="*/ 48 h 198"/>
                <a:gd name="T32" fmla="*/ 12 w 258"/>
                <a:gd name="T33" fmla="*/ 30 h 198"/>
                <a:gd name="T34" fmla="*/ 48 w 258"/>
                <a:gd name="T35" fmla="*/ 12 h 198"/>
                <a:gd name="T36" fmla="*/ 114 w 258"/>
                <a:gd name="T37" fmla="*/ 0 h 198"/>
                <a:gd name="T38" fmla="*/ 132 w 258"/>
                <a:gd name="T39" fmla="*/ 24 h 198"/>
                <a:gd name="T40" fmla="*/ 192 w 258"/>
                <a:gd name="T41" fmla="*/ 12 h 198"/>
                <a:gd name="T42" fmla="*/ 252 w 258"/>
                <a:gd name="T43" fmla="*/ 60 h 198"/>
                <a:gd name="T44" fmla="*/ 258 w 258"/>
                <a:gd name="T45" fmla="*/ 60 h 198"/>
                <a:gd name="T46" fmla="*/ 258 w 258"/>
                <a:gd name="T47" fmla="*/ 66 h 19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58"/>
                <a:gd name="T73" fmla="*/ 0 h 198"/>
                <a:gd name="T74" fmla="*/ 258 w 258"/>
                <a:gd name="T75" fmla="*/ 198 h 19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58" h="198">
                  <a:moveTo>
                    <a:pt x="258" y="60"/>
                  </a:moveTo>
                  <a:lnTo>
                    <a:pt x="228" y="102"/>
                  </a:lnTo>
                  <a:lnTo>
                    <a:pt x="234" y="114"/>
                  </a:lnTo>
                  <a:lnTo>
                    <a:pt x="204" y="144"/>
                  </a:lnTo>
                  <a:lnTo>
                    <a:pt x="198" y="138"/>
                  </a:lnTo>
                  <a:lnTo>
                    <a:pt x="198" y="150"/>
                  </a:lnTo>
                  <a:lnTo>
                    <a:pt x="168" y="168"/>
                  </a:lnTo>
                  <a:lnTo>
                    <a:pt x="168" y="180"/>
                  </a:lnTo>
                  <a:lnTo>
                    <a:pt x="156" y="174"/>
                  </a:lnTo>
                  <a:lnTo>
                    <a:pt x="162" y="186"/>
                  </a:lnTo>
                  <a:lnTo>
                    <a:pt x="156" y="198"/>
                  </a:lnTo>
                  <a:lnTo>
                    <a:pt x="138" y="192"/>
                  </a:lnTo>
                  <a:lnTo>
                    <a:pt x="114" y="144"/>
                  </a:lnTo>
                  <a:lnTo>
                    <a:pt x="48" y="90"/>
                  </a:lnTo>
                  <a:lnTo>
                    <a:pt x="30" y="60"/>
                  </a:lnTo>
                  <a:lnTo>
                    <a:pt x="0" y="48"/>
                  </a:lnTo>
                  <a:lnTo>
                    <a:pt x="12" y="30"/>
                  </a:lnTo>
                  <a:lnTo>
                    <a:pt x="48" y="12"/>
                  </a:lnTo>
                  <a:lnTo>
                    <a:pt x="114" y="0"/>
                  </a:lnTo>
                  <a:lnTo>
                    <a:pt x="132" y="24"/>
                  </a:lnTo>
                  <a:lnTo>
                    <a:pt x="192" y="12"/>
                  </a:lnTo>
                  <a:lnTo>
                    <a:pt x="252" y="60"/>
                  </a:lnTo>
                  <a:lnTo>
                    <a:pt x="258" y="60"/>
                  </a:lnTo>
                  <a:lnTo>
                    <a:pt x="258" y="6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05" name="Freeform 102"/>
            <p:cNvSpPr>
              <a:spLocks/>
            </p:cNvSpPr>
            <p:nvPr/>
          </p:nvSpPr>
          <p:spPr bwMode="auto">
            <a:xfrm>
              <a:off x="3990" y="1800"/>
              <a:ext cx="360" cy="234"/>
            </a:xfrm>
            <a:custGeom>
              <a:avLst/>
              <a:gdLst>
                <a:gd name="T0" fmla="*/ 360 w 360"/>
                <a:gd name="T1" fmla="*/ 168 h 234"/>
                <a:gd name="T2" fmla="*/ 354 w 360"/>
                <a:gd name="T3" fmla="*/ 174 h 234"/>
                <a:gd name="T4" fmla="*/ 360 w 360"/>
                <a:gd name="T5" fmla="*/ 192 h 234"/>
                <a:gd name="T6" fmla="*/ 348 w 360"/>
                <a:gd name="T7" fmla="*/ 216 h 234"/>
                <a:gd name="T8" fmla="*/ 360 w 360"/>
                <a:gd name="T9" fmla="*/ 234 h 234"/>
                <a:gd name="T10" fmla="*/ 354 w 360"/>
                <a:gd name="T11" fmla="*/ 234 h 234"/>
                <a:gd name="T12" fmla="*/ 324 w 360"/>
                <a:gd name="T13" fmla="*/ 210 h 234"/>
                <a:gd name="T14" fmla="*/ 288 w 360"/>
                <a:gd name="T15" fmla="*/ 216 h 234"/>
                <a:gd name="T16" fmla="*/ 264 w 360"/>
                <a:gd name="T17" fmla="*/ 198 h 234"/>
                <a:gd name="T18" fmla="*/ 0 w 360"/>
                <a:gd name="T19" fmla="*/ 186 h 234"/>
                <a:gd name="T20" fmla="*/ 6 w 360"/>
                <a:gd name="T21" fmla="*/ 156 h 234"/>
                <a:gd name="T22" fmla="*/ 12 w 360"/>
                <a:gd name="T23" fmla="*/ 54 h 234"/>
                <a:gd name="T24" fmla="*/ 18 w 360"/>
                <a:gd name="T25" fmla="*/ 0 h 234"/>
                <a:gd name="T26" fmla="*/ 354 w 360"/>
                <a:gd name="T27" fmla="*/ 12 h 234"/>
                <a:gd name="T28" fmla="*/ 342 w 360"/>
                <a:gd name="T29" fmla="*/ 30 h 234"/>
                <a:gd name="T30" fmla="*/ 360 w 360"/>
                <a:gd name="T31" fmla="*/ 54 h 234"/>
                <a:gd name="T32" fmla="*/ 360 w 360"/>
                <a:gd name="T33" fmla="*/ 144 h 234"/>
                <a:gd name="T34" fmla="*/ 360 w 360"/>
                <a:gd name="T35" fmla="*/ 168 h 2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0"/>
                <a:gd name="T55" fmla="*/ 0 h 234"/>
                <a:gd name="T56" fmla="*/ 360 w 360"/>
                <a:gd name="T57" fmla="*/ 234 h 2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0" h="234">
                  <a:moveTo>
                    <a:pt x="360" y="168"/>
                  </a:moveTo>
                  <a:lnTo>
                    <a:pt x="354" y="174"/>
                  </a:lnTo>
                  <a:lnTo>
                    <a:pt x="360" y="192"/>
                  </a:lnTo>
                  <a:lnTo>
                    <a:pt x="348" y="216"/>
                  </a:lnTo>
                  <a:lnTo>
                    <a:pt x="360" y="234"/>
                  </a:lnTo>
                  <a:lnTo>
                    <a:pt x="354" y="234"/>
                  </a:lnTo>
                  <a:lnTo>
                    <a:pt x="324" y="210"/>
                  </a:lnTo>
                  <a:lnTo>
                    <a:pt x="288" y="216"/>
                  </a:lnTo>
                  <a:lnTo>
                    <a:pt x="264" y="198"/>
                  </a:lnTo>
                  <a:lnTo>
                    <a:pt x="0" y="186"/>
                  </a:lnTo>
                  <a:lnTo>
                    <a:pt x="6" y="156"/>
                  </a:lnTo>
                  <a:lnTo>
                    <a:pt x="12" y="54"/>
                  </a:lnTo>
                  <a:lnTo>
                    <a:pt x="18" y="0"/>
                  </a:lnTo>
                  <a:lnTo>
                    <a:pt x="354" y="12"/>
                  </a:lnTo>
                  <a:lnTo>
                    <a:pt x="342" y="30"/>
                  </a:lnTo>
                  <a:lnTo>
                    <a:pt x="360" y="54"/>
                  </a:lnTo>
                  <a:lnTo>
                    <a:pt x="360" y="144"/>
                  </a:lnTo>
                  <a:lnTo>
                    <a:pt x="360" y="168"/>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06" name="Freeform 103"/>
            <p:cNvSpPr>
              <a:spLocks/>
            </p:cNvSpPr>
            <p:nvPr/>
          </p:nvSpPr>
          <p:spPr bwMode="auto">
            <a:xfrm>
              <a:off x="3990" y="1800"/>
              <a:ext cx="360" cy="234"/>
            </a:xfrm>
            <a:custGeom>
              <a:avLst/>
              <a:gdLst>
                <a:gd name="T0" fmla="*/ 360 w 360"/>
                <a:gd name="T1" fmla="*/ 168 h 234"/>
                <a:gd name="T2" fmla="*/ 354 w 360"/>
                <a:gd name="T3" fmla="*/ 174 h 234"/>
                <a:gd name="T4" fmla="*/ 360 w 360"/>
                <a:gd name="T5" fmla="*/ 192 h 234"/>
                <a:gd name="T6" fmla="*/ 348 w 360"/>
                <a:gd name="T7" fmla="*/ 216 h 234"/>
                <a:gd name="T8" fmla="*/ 360 w 360"/>
                <a:gd name="T9" fmla="*/ 234 h 234"/>
                <a:gd name="T10" fmla="*/ 354 w 360"/>
                <a:gd name="T11" fmla="*/ 234 h 234"/>
                <a:gd name="T12" fmla="*/ 324 w 360"/>
                <a:gd name="T13" fmla="*/ 210 h 234"/>
                <a:gd name="T14" fmla="*/ 288 w 360"/>
                <a:gd name="T15" fmla="*/ 216 h 234"/>
                <a:gd name="T16" fmla="*/ 264 w 360"/>
                <a:gd name="T17" fmla="*/ 198 h 234"/>
                <a:gd name="T18" fmla="*/ 0 w 360"/>
                <a:gd name="T19" fmla="*/ 186 h 234"/>
                <a:gd name="T20" fmla="*/ 6 w 360"/>
                <a:gd name="T21" fmla="*/ 156 h 234"/>
                <a:gd name="T22" fmla="*/ 12 w 360"/>
                <a:gd name="T23" fmla="*/ 54 h 234"/>
                <a:gd name="T24" fmla="*/ 18 w 360"/>
                <a:gd name="T25" fmla="*/ 0 h 234"/>
                <a:gd name="T26" fmla="*/ 354 w 360"/>
                <a:gd name="T27" fmla="*/ 12 h 234"/>
                <a:gd name="T28" fmla="*/ 342 w 360"/>
                <a:gd name="T29" fmla="*/ 30 h 234"/>
                <a:gd name="T30" fmla="*/ 360 w 360"/>
                <a:gd name="T31" fmla="*/ 54 h 234"/>
                <a:gd name="T32" fmla="*/ 360 w 360"/>
                <a:gd name="T33" fmla="*/ 144 h 234"/>
                <a:gd name="T34" fmla="*/ 360 w 360"/>
                <a:gd name="T35" fmla="*/ 168 h 234"/>
                <a:gd name="T36" fmla="*/ 360 w 360"/>
                <a:gd name="T37" fmla="*/ 174 h 2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0"/>
                <a:gd name="T58" fmla="*/ 0 h 234"/>
                <a:gd name="T59" fmla="*/ 360 w 360"/>
                <a:gd name="T60" fmla="*/ 234 h 2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0" h="234">
                  <a:moveTo>
                    <a:pt x="360" y="168"/>
                  </a:moveTo>
                  <a:lnTo>
                    <a:pt x="354" y="174"/>
                  </a:lnTo>
                  <a:lnTo>
                    <a:pt x="360" y="192"/>
                  </a:lnTo>
                  <a:lnTo>
                    <a:pt x="348" y="216"/>
                  </a:lnTo>
                  <a:lnTo>
                    <a:pt x="360" y="234"/>
                  </a:lnTo>
                  <a:lnTo>
                    <a:pt x="354" y="234"/>
                  </a:lnTo>
                  <a:lnTo>
                    <a:pt x="324" y="210"/>
                  </a:lnTo>
                  <a:lnTo>
                    <a:pt x="288" y="216"/>
                  </a:lnTo>
                  <a:lnTo>
                    <a:pt x="264" y="198"/>
                  </a:lnTo>
                  <a:lnTo>
                    <a:pt x="0" y="186"/>
                  </a:lnTo>
                  <a:lnTo>
                    <a:pt x="6" y="156"/>
                  </a:lnTo>
                  <a:lnTo>
                    <a:pt x="12" y="54"/>
                  </a:lnTo>
                  <a:lnTo>
                    <a:pt x="18" y="0"/>
                  </a:lnTo>
                  <a:lnTo>
                    <a:pt x="354" y="12"/>
                  </a:lnTo>
                  <a:lnTo>
                    <a:pt x="342" y="30"/>
                  </a:lnTo>
                  <a:lnTo>
                    <a:pt x="360" y="54"/>
                  </a:lnTo>
                  <a:lnTo>
                    <a:pt x="360" y="144"/>
                  </a:lnTo>
                  <a:lnTo>
                    <a:pt x="360" y="168"/>
                  </a:lnTo>
                  <a:lnTo>
                    <a:pt x="360" y="17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07" name="Freeform 104"/>
            <p:cNvSpPr>
              <a:spLocks/>
            </p:cNvSpPr>
            <p:nvPr/>
          </p:nvSpPr>
          <p:spPr bwMode="auto">
            <a:xfrm>
              <a:off x="4668" y="2358"/>
              <a:ext cx="432" cy="150"/>
            </a:xfrm>
            <a:custGeom>
              <a:avLst/>
              <a:gdLst>
                <a:gd name="T0" fmla="*/ 432 w 432"/>
                <a:gd name="T1" fmla="*/ 0 h 150"/>
                <a:gd name="T2" fmla="*/ 432 w 432"/>
                <a:gd name="T3" fmla="*/ 18 h 150"/>
                <a:gd name="T4" fmla="*/ 420 w 432"/>
                <a:gd name="T5" fmla="*/ 30 h 150"/>
                <a:gd name="T6" fmla="*/ 390 w 432"/>
                <a:gd name="T7" fmla="*/ 48 h 150"/>
                <a:gd name="T8" fmla="*/ 384 w 432"/>
                <a:gd name="T9" fmla="*/ 42 h 150"/>
                <a:gd name="T10" fmla="*/ 372 w 432"/>
                <a:gd name="T11" fmla="*/ 60 h 150"/>
                <a:gd name="T12" fmla="*/ 330 w 432"/>
                <a:gd name="T13" fmla="*/ 84 h 150"/>
                <a:gd name="T14" fmla="*/ 324 w 432"/>
                <a:gd name="T15" fmla="*/ 102 h 150"/>
                <a:gd name="T16" fmla="*/ 306 w 432"/>
                <a:gd name="T17" fmla="*/ 102 h 150"/>
                <a:gd name="T18" fmla="*/ 306 w 432"/>
                <a:gd name="T19" fmla="*/ 120 h 150"/>
                <a:gd name="T20" fmla="*/ 240 w 432"/>
                <a:gd name="T21" fmla="*/ 132 h 150"/>
                <a:gd name="T22" fmla="*/ 108 w 432"/>
                <a:gd name="T23" fmla="*/ 138 h 150"/>
                <a:gd name="T24" fmla="*/ 0 w 432"/>
                <a:gd name="T25" fmla="*/ 150 h 150"/>
                <a:gd name="T26" fmla="*/ 12 w 432"/>
                <a:gd name="T27" fmla="*/ 138 h 150"/>
                <a:gd name="T28" fmla="*/ 0 w 432"/>
                <a:gd name="T29" fmla="*/ 120 h 150"/>
                <a:gd name="T30" fmla="*/ 18 w 432"/>
                <a:gd name="T31" fmla="*/ 114 h 150"/>
                <a:gd name="T32" fmla="*/ 12 w 432"/>
                <a:gd name="T33" fmla="*/ 102 h 150"/>
                <a:gd name="T34" fmla="*/ 30 w 432"/>
                <a:gd name="T35" fmla="*/ 84 h 150"/>
                <a:gd name="T36" fmla="*/ 24 w 432"/>
                <a:gd name="T37" fmla="*/ 84 h 150"/>
                <a:gd name="T38" fmla="*/ 24 w 432"/>
                <a:gd name="T39" fmla="*/ 78 h 150"/>
                <a:gd name="T40" fmla="*/ 30 w 432"/>
                <a:gd name="T41" fmla="*/ 42 h 150"/>
                <a:gd name="T42" fmla="*/ 36 w 432"/>
                <a:gd name="T43" fmla="*/ 48 h 150"/>
                <a:gd name="T44" fmla="*/ 108 w 432"/>
                <a:gd name="T45" fmla="*/ 42 h 150"/>
                <a:gd name="T46" fmla="*/ 108 w 432"/>
                <a:gd name="T47" fmla="*/ 30 h 150"/>
                <a:gd name="T48" fmla="*/ 330 w 432"/>
                <a:gd name="T49" fmla="*/ 12 h 150"/>
                <a:gd name="T50" fmla="*/ 432 w 432"/>
                <a:gd name="T51" fmla="*/ 0 h 1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32"/>
                <a:gd name="T79" fmla="*/ 0 h 150"/>
                <a:gd name="T80" fmla="*/ 432 w 432"/>
                <a:gd name="T81" fmla="*/ 150 h 1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32" h="150">
                  <a:moveTo>
                    <a:pt x="432" y="0"/>
                  </a:moveTo>
                  <a:lnTo>
                    <a:pt x="432" y="18"/>
                  </a:lnTo>
                  <a:lnTo>
                    <a:pt x="420" y="30"/>
                  </a:lnTo>
                  <a:lnTo>
                    <a:pt x="390" y="48"/>
                  </a:lnTo>
                  <a:lnTo>
                    <a:pt x="384" y="42"/>
                  </a:lnTo>
                  <a:lnTo>
                    <a:pt x="372" y="60"/>
                  </a:lnTo>
                  <a:lnTo>
                    <a:pt x="330" y="84"/>
                  </a:lnTo>
                  <a:lnTo>
                    <a:pt x="324" y="102"/>
                  </a:lnTo>
                  <a:lnTo>
                    <a:pt x="306" y="102"/>
                  </a:lnTo>
                  <a:lnTo>
                    <a:pt x="306" y="120"/>
                  </a:lnTo>
                  <a:lnTo>
                    <a:pt x="240" y="132"/>
                  </a:lnTo>
                  <a:lnTo>
                    <a:pt x="108" y="138"/>
                  </a:lnTo>
                  <a:lnTo>
                    <a:pt x="0" y="150"/>
                  </a:lnTo>
                  <a:lnTo>
                    <a:pt x="12" y="138"/>
                  </a:lnTo>
                  <a:lnTo>
                    <a:pt x="0" y="120"/>
                  </a:lnTo>
                  <a:lnTo>
                    <a:pt x="18" y="114"/>
                  </a:lnTo>
                  <a:lnTo>
                    <a:pt x="12" y="102"/>
                  </a:lnTo>
                  <a:lnTo>
                    <a:pt x="30" y="84"/>
                  </a:lnTo>
                  <a:lnTo>
                    <a:pt x="24" y="84"/>
                  </a:lnTo>
                  <a:lnTo>
                    <a:pt x="24" y="78"/>
                  </a:lnTo>
                  <a:lnTo>
                    <a:pt x="30" y="42"/>
                  </a:lnTo>
                  <a:lnTo>
                    <a:pt x="36" y="48"/>
                  </a:lnTo>
                  <a:lnTo>
                    <a:pt x="108" y="42"/>
                  </a:lnTo>
                  <a:lnTo>
                    <a:pt x="108" y="30"/>
                  </a:lnTo>
                  <a:lnTo>
                    <a:pt x="330" y="12"/>
                  </a:lnTo>
                  <a:lnTo>
                    <a:pt x="432" y="0"/>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08" name="Freeform 105"/>
            <p:cNvSpPr>
              <a:spLocks/>
            </p:cNvSpPr>
            <p:nvPr/>
          </p:nvSpPr>
          <p:spPr bwMode="auto">
            <a:xfrm>
              <a:off x="4668" y="2358"/>
              <a:ext cx="432" cy="150"/>
            </a:xfrm>
            <a:custGeom>
              <a:avLst/>
              <a:gdLst>
                <a:gd name="T0" fmla="*/ 432 w 432"/>
                <a:gd name="T1" fmla="*/ 0 h 150"/>
                <a:gd name="T2" fmla="*/ 432 w 432"/>
                <a:gd name="T3" fmla="*/ 18 h 150"/>
                <a:gd name="T4" fmla="*/ 420 w 432"/>
                <a:gd name="T5" fmla="*/ 30 h 150"/>
                <a:gd name="T6" fmla="*/ 390 w 432"/>
                <a:gd name="T7" fmla="*/ 48 h 150"/>
                <a:gd name="T8" fmla="*/ 384 w 432"/>
                <a:gd name="T9" fmla="*/ 42 h 150"/>
                <a:gd name="T10" fmla="*/ 372 w 432"/>
                <a:gd name="T11" fmla="*/ 60 h 150"/>
                <a:gd name="T12" fmla="*/ 330 w 432"/>
                <a:gd name="T13" fmla="*/ 84 h 150"/>
                <a:gd name="T14" fmla="*/ 324 w 432"/>
                <a:gd name="T15" fmla="*/ 102 h 150"/>
                <a:gd name="T16" fmla="*/ 306 w 432"/>
                <a:gd name="T17" fmla="*/ 102 h 150"/>
                <a:gd name="T18" fmla="*/ 306 w 432"/>
                <a:gd name="T19" fmla="*/ 120 h 150"/>
                <a:gd name="T20" fmla="*/ 240 w 432"/>
                <a:gd name="T21" fmla="*/ 132 h 150"/>
                <a:gd name="T22" fmla="*/ 108 w 432"/>
                <a:gd name="T23" fmla="*/ 138 h 150"/>
                <a:gd name="T24" fmla="*/ 0 w 432"/>
                <a:gd name="T25" fmla="*/ 150 h 150"/>
                <a:gd name="T26" fmla="*/ 12 w 432"/>
                <a:gd name="T27" fmla="*/ 138 h 150"/>
                <a:gd name="T28" fmla="*/ 0 w 432"/>
                <a:gd name="T29" fmla="*/ 120 h 150"/>
                <a:gd name="T30" fmla="*/ 18 w 432"/>
                <a:gd name="T31" fmla="*/ 114 h 150"/>
                <a:gd name="T32" fmla="*/ 12 w 432"/>
                <a:gd name="T33" fmla="*/ 102 h 150"/>
                <a:gd name="T34" fmla="*/ 30 w 432"/>
                <a:gd name="T35" fmla="*/ 84 h 150"/>
                <a:gd name="T36" fmla="*/ 24 w 432"/>
                <a:gd name="T37" fmla="*/ 84 h 150"/>
                <a:gd name="T38" fmla="*/ 24 w 432"/>
                <a:gd name="T39" fmla="*/ 78 h 150"/>
                <a:gd name="T40" fmla="*/ 30 w 432"/>
                <a:gd name="T41" fmla="*/ 42 h 150"/>
                <a:gd name="T42" fmla="*/ 36 w 432"/>
                <a:gd name="T43" fmla="*/ 48 h 150"/>
                <a:gd name="T44" fmla="*/ 108 w 432"/>
                <a:gd name="T45" fmla="*/ 42 h 150"/>
                <a:gd name="T46" fmla="*/ 108 w 432"/>
                <a:gd name="T47" fmla="*/ 30 h 150"/>
                <a:gd name="T48" fmla="*/ 330 w 432"/>
                <a:gd name="T49" fmla="*/ 12 h 150"/>
                <a:gd name="T50" fmla="*/ 432 w 432"/>
                <a:gd name="T51" fmla="*/ 0 h 150"/>
                <a:gd name="T52" fmla="*/ 432 w 432"/>
                <a:gd name="T53" fmla="*/ 6 h 15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32"/>
                <a:gd name="T82" fmla="*/ 0 h 150"/>
                <a:gd name="T83" fmla="*/ 432 w 432"/>
                <a:gd name="T84" fmla="*/ 150 h 15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32" h="150">
                  <a:moveTo>
                    <a:pt x="432" y="0"/>
                  </a:moveTo>
                  <a:lnTo>
                    <a:pt x="432" y="18"/>
                  </a:lnTo>
                  <a:lnTo>
                    <a:pt x="420" y="30"/>
                  </a:lnTo>
                  <a:lnTo>
                    <a:pt x="390" y="48"/>
                  </a:lnTo>
                  <a:lnTo>
                    <a:pt x="384" y="42"/>
                  </a:lnTo>
                  <a:lnTo>
                    <a:pt x="372" y="60"/>
                  </a:lnTo>
                  <a:lnTo>
                    <a:pt x="330" y="84"/>
                  </a:lnTo>
                  <a:lnTo>
                    <a:pt x="324" y="102"/>
                  </a:lnTo>
                  <a:lnTo>
                    <a:pt x="306" y="102"/>
                  </a:lnTo>
                  <a:lnTo>
                    <a:pt x="306" y="120"/>
                  </a:lnTo>
                  <a:lnTo>
                    <a:pt x="240" y="132"/>
                  </a:lnTo>
                  <a:lnTo>
                    <a:pt x="108" y="138"/>
                  </a:lnTo>
                  <a:lnTo>
                    <a:pt x="0" y="150"/>
                  </a:lnTo>
                  <a:lnTo>
                    <a:pt x="12" y="138"/>
                  </a:lnTo>
                  <a:lnTo>
                    <a:pt x="0" y="120"/>
                  </a:lnTo>
                  <a:lnTo>
                    <a:pt x="18" y="114"/>
                  </a:lnTo>
                  <a:lnTo>
                    <a:pt x="12" y="102"/>
                  </a:lnTo>
                  <a:lnTo>
                    <a:pt x="30" y="84"/>
                  </a:lnTo>
                  <a:lnTo>
                    <a:pt x="24" y="84"/>
                  </a:lnTo>
                  <a:lnTo>
                    <a:pt x="24" y="78"/>
                  </a:lnTo>
                  <a:lnTo>
                    <a:pt x="30" y="42"/>
                  </a:lnTo>
                  <a:lnTo>
                    <a:pt x="36" y="48"/>
                  </a:lnTo>
                  <a:lnTo>
                    <a:pt x="108" y="42"/>
                  </a:lnTo>
                  <a:lnTo>
                    <a:pt x="108" y="30"/>
                  </a:lnTo>
                  <a:lnTo>
                    <a:pt x="330" y="12"/>
                  </a:lnTo>
                  <a:lnTo>
                    <a:pt x="432" y="0"/>
                  </a:lnTo>
                  <a:lnTo>
                    <a:pt x="432"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09" name="Freeform 106"/>
            <p:cNvSpPr>
              <a:spLocks/>
            </p:cNvSpPr>
            <p:nvPr/>
          </p:nvSpPr>
          <p:spPr bwMode="auto">
            <a:xfrm>
              <a:off x="3792" y="2406"/>
              <a:ext cx="714" cy="684"/>
            </a:xfrm>
            <a:custGeom>
              <a:avLst/>
              <a:gdLst>
                <a:gd name="T0" fmla="*/ 678 w 714"/>
                <a:gd name="T1" fmla="*/ 198 h 684"/>
                <a:gd name="T2" fmla="*/ 684 w 714"/>
                <a:gd name="T3" fmla="*/ 300 h 684"/>
                <a:gd name="T4" fmla="*/ 702 w 714"/>
                <a:gd name="T5" fmla="*/ 390 h 684"/>
                <a:gd name="T6" fmla="*/ 690 w 714"/>
                <a:gd name="T7" fmla="*/ 438 h 684"/>
                <a:gd name="T8" fmla="*/ 642 w 714"/>
                <a:gd name="T9" fmla="*/ 468 h 684"/>
                <a:gd name="T10" fmla="*/ 642 w 714"/>
                <a:gd name="T11" fmla="*/ 456 h 684"/>
                <a:gd name="T12" fmla="*/ 636 w 714"/>
                <a:gd name="T13" fmla="*/ 450 h 684"/>
                <a:gd name="T14" fmla="*/ 636 w 714"/>
                <a:gd name="T15" fmla="*/ 468 h 684"/>
                <a:gd name="T16" fmla="*/ 618 w 714"/>
                <a:gd name="T17" fmla="*/ 492 h 684"/>
                <a:gd name="T18" fmla="*/ 588 w 714"/>
                <a:gd name="T19" fmla="*/ 504 h 684"/>
                <a:gd name="T20" fmla="*/ 564 w 714"/>
                <a:gd name="T21" fmla="*/ 510 h 684"/>
                <a:gd name="T22" fmla="*/ 552 w 714"/>
                <a:gd name="T23" fmla="*/ 510 h 684"/>
                <a:gd name="T24" fmla="*/ 540 w 714"/>
                <a:gd name="T25" fmla="*/ 510 h 684"/>
                <a:gd name="T26" fmla="*/ 552 w 714"/>
                <a:gd name="T27" fmla="*/ 528 h 684"/>
                <a:gd name="T28" fmla="*/ 528 w 714"/>
                <a:gd name="T29" fmla="*/ 522 h 684"/>
                <a:gd name="T30" fmla="*/ 522 w 714"/>
                <a:gd name="T31" fmla="*/ 546 h 684"/>
                <a:gd name="T32" fmla="*/ 504 w 714"/>
                <a:gd name="T33" fmla="*/ 552 h 684"/>
                <a:gd name="T34" fmla="*/ 498 w 714"/>
                <a:gd name="T35" fmla="*/ 564 h 684"/>
                <a:gd name="T36" fmla="*/ 504 w 714"/>
                <a:gd name="T37" fmla="*/ 576 h 684"/>
                <a:gd name="T38" fmla="*/ 486 w 714"/>
                <a:gd name="T39" fmla="*/ 600 h 684"/>
                <a:gd name="T40" fmla="*/ 480 w 714"/>
                <a:gd name="T41" fmla="*/ 600 h 684"/>
                <a:gd name="T42" fmla="*/ 474 w 714"/>
                <a:gd name="T43" fmla="*/ 600 h 684"/>
                <a:gd name="T44" fmla="*/ 486 w 714"/>
                <a:gd name="T45" fmla="*/ 630 h 684"/>
                <a:gd name="T46" fmla="*/ 450 w 714"/>
                <a:gd name="T47" fmla="*/ 678 h 684"/>
                <a:gd name="T48" fmla="*/ 378 w 714"/>
                <a:gd name="T49" fmla="*/ 612 h 684"/>
                <a:gd name="T50" fmla="*/ 336 w 714"/>
                <a:gd name="T51" fmla="*/ 534 h 684"/>
                <a:gd name="T52" fmla="*/ 276 w 714"/>
                <a:gd name="T53" fmla="*/ 438 h 684"/>
                <a:gd name="T54" fmla="*/ 204 w 714"/>
                <a:gd name="T55" fmla="*/ 432 h 684"/>
                <a:gd name="T56" fmla="*/ 174 w 714"/>
                <a:gd name="T57" fmla="*/ 480 h 684"/>
                <a:gd name="T58" fmla="*/ 102 w 714"/>
                <a:gd name="T59" fmla="*/ 432 h 684"/>
                <a:gd name="T60" fmla="*/ 6 w 714"/>
                <a:gd name="T61" fmla="*/ 282 h 684"/>
                <a:gd name="T62" fmla="*/ 192 w 714"/>
                <a:gd name="T63" fmla="*/ 288 h 684"/>
                <a:gd name="T64" fmla="*/ 372 w 714"/>
                <a:gd name="T65" fmla="*/ 6 h 684"/>
                <a:gd name="T66" fmla="*/ 384 w 714"/>
                <a:gd name="T67" fmla="*/ 144 h 684"/>
                <a:gd name="T68" fmla="*/ 408 w 714"/>
                <a:gd name="T69" fmla="*/ 156 h 684"/>
                <a:gd name="T70" fmla="*/ 462 w 714"/>
                <a:gd name="T71" fmla="*/ 162 h 684"/>
                <a:gd name="T72" fmla="*/ 486 w 714"/>
                <a:gd name="T73" fmla="*/ 174 h 684"/>
                <a:gd name="T74" fmla="*/ 510 w 714"/>
                <a:gd name="T75" fmla="*/ 180 h 684"/>
                <a:gd name="T76" fmla="*/ 528 w 714"/>
                <a:gd name="T77" fmla="*/ 174 h 684"/>
                <a:gd name="T78" fmla="*/ 540 w 714"/>
                <a:gd name="T79" fmla="*/ 180 h 684"/>
                <a:gd name="T80" fmla="*/ 618 w 714"/>
                <a:gd name="T81" fmla="*/ 174 h 68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14"/>
                <a:gd name="T124" fmla="*/ 0 h 684"/>
                <a:gd name="T125" fmla="*/ 714 w 714"/>
                <a:gd name="T126" fmla="*/ 684 h 68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14" h="684">
                  <a:moveTo>
                    <a:pt x="654" y="192"/>
                  </a:moveTo>
                  <a:lnTo>
                    <a:pt x="678" y="198"/>
                  </a:lnTo>
                  <a:lnTo>
                    <a:pt x="678" y="234"/>
                  </a:lnTo>
                  <a:lnTo>
                    <a:pt x="684" y="300"/>
                  </a:lnTo>
                  <a:lnTo>
                    <a:pt x="714" y="360"/>
                  </a:lnTo>
                  <a:lnTo>
                    <a:pt x="702" y="390"/>
                  </a:lnTo>
                  <a:lnTo>
                    <a:pt x="702" y="426"/>
                  </a:lnTo>
                  <a:lnTo>
                    <a:pt x="690" y="438"/>
                  </a:lnTo>
                  <a:lnTo>
                    <a:pt x="696" y="444"/>
                  </a:lnTo>
                  <a:lnTo>
                    <a:pt x="642" y="468"/>
                  </a:lnTo>
                  <a:lnTo>
                    <a:pt x="660" y="456"/>
                  </a:lnTo>
                  <a:lnTo>
                    <a:pt x="642" y="456"/>
                  </a:lnTo>
                  <a:lnTo>
                    <a:pt x="648" y="438"/>
                  </a:lnTo>
                  <a:lnTo>
                    <a:pt x="636" y="450"/>
                  </a:lnTo>
                  <a:lnTo>
                    <a:pt x="630" y="444"/>
                  </a:lnTo>
                  <a:lnTo>
                    <a:pt x="636" y="468"/>
                  </a:lnTo>
                  <a:lnTo>
                    <a:pt x="624" y="480"/>
                  </a:lnTo>
                  <a:lnTo>
                    <a:pt x="618" y="492"/>
                  </a:lnTo>
                  <a:lnTo>
                    <a:pt x="552" y="528"/>
                  </a:lnTo>
                  <a:lnTo>
                    <a:pt x="588" y="504"/>
                  </a:lnTo>
                  <a:lnTo>
                    <a:pt x="564" y="516"/>
                  </a:lnTo>
                  <a:lnTo>
                    <a:pt x="564" y="510"/>
                  </a:lnTo>
                  <a:lnTo>
                    <a:pt x="558" y="516"/>
                  </a:lnTo>
                  <a:lnTo>
                    <a:pt x="552" y="510"/>
                  </a:lnTo>
                  <a:lnTo>
                    <a:pt x="546" y="516"/>
                  </a:lnTo>
                  <a:lnTo>
                    <a:pt x="540" y="510"/>
                  </a:lnTo>
                  <a:lnTo>
                    <a:pt x="540" y="522"/>
                  </a:lnTo>
                  <a:lnTo>
                    <a:pt x="552" y="528"/>
                  </a:lnTo>
                  <a:lnTo>
                    <a:pt x="534" y="534"/>
                  </a:lnTo>
                  <a:lnTo>
                    <a:pt x="528" y="522"/>
                  </a:lnTo>
                  <a:lnTo>
                    <a:pt x="528" y="540"/>
                  </a:lnTo>
                  <a:lnTo>
                    <a:pt x="522" y="546"/>
                  </a:lnTo>
                  <a:lnTo>
                    <a:pt x="522" y="540"/>
                  </a:lnTo>
                  <a:lnTo>
                    <a:pt x="504" y="552"/>
                  </a:lnTo>
                  <a:lnTo>
                    <a:pt x="510" y="564"/>
                  </a:lnTo>
                  <a:lnTo>
                    <a:pt x="498" y="564"/>
                  </a:lnTo>
                  <a:lnTo>
                    <a:pt x="498" y="576"/>
                  </a:lnTo>
                  <a:lnTo>
                    <a:pt x="504" y="576"/>
                  </a:lnTo>
                  <a:lnTo>
                    <a:pt x="492" y="600"/>
                  </a:lnTo>
                  <a:lnTo>
                    <a:pt x="486" y="600"/>
                  </a:lnTo>
                  <a:lnTo>
                    <a:pt x="486" y="594"/>
                  </a:lnTo>
                  <a:lnTo>
                    <a:pt x="480" y="600"/>
                  </a:lnTo>
                  <a:lnTo>
                    <a:pt x="474" y="588"/>
                  </a:lnTo>
                  <a:lnTo>
                    <a:pt x="474" y="600"/>
                  </a:lnTo>
                  <a:lnTo>
                    <a:pt x="492" y="600"/>
                  </a:lnTo>
                  <a:lnTo>
                    <a:pt x="486" y="630"/>
                  </a:lnTo>
                  <a:lnTo>
                    <a:pt x="510" y="684"/>
                  </a:lnTo>
                  <a:lnTo>
                    <a:pt x="450" y="678"/>
                  </a:lnTo>
                  <a:lnTo>
                    <a:pt x="396" y="654"/>
                  </a:lnTo>
                  <a:lnTo>
                    <a:pt x="378" y="612"/>
                  </a:lnTo>
                  <a:lnTo>
                    <a:pt x="372" y="576"/>
                  </a:lnTo>
                  <a:lnTo>
                    <a:pt x="336" y="534"/>
                  </a:lnTo>
                  <a:lnTo>
                    <a:pt x="306" y="468"/>
                  </a:lnTo>
                  <a:lnTo>
                    <a:pt x="276" y="438"/>
                  </a:lnTo>
                  <a:lnTo>
                    <a:pt x="222" y="426"/>
                  </a:lnTo>
                  <a:lnTo>
                    <a:pt x="204" y="432"/>
                  </a:lnTo>
                  <a:lnTo>
                    <a:pt x="192" y="462"/>
                  </a:lnTo>
                  <a:lnTo>
                    <a:pt x="174" y="480"/>
                  </a:lnTo>
                  <a:lnTo>
                    <a:pt x="162" y="474"/>
                  </a:lnTo>
                  <a:lnTo>
                    <a:pt x="102" y="432"/>
                  </a:lnTo>
                  <a:lnTo>
                    <a:pt x="84" y="372"/>
                  </a:lnTo>
                  <a:lnTo>
                    <a:pt x="6" y="282"/>
                  </a:lnTo>
                  <a:lnTo>
                    <a:pt x="0" y="270"/>
                  </a:lnTo>
                  <a:lnTo>
                    <a:pt x="192" y="288"/>
                  </a:lnTo>
                  <a:lnTo>
                    <a:pt x="216" y="0"/>
                  </a:lnTo>
                  <a:lnTo>
                    <a:pt x="372" y="6"/>
                  </a:lnTo>
                  <a:lnTo>
                    <a:pt x="366" y="132"/>
                  </a:lnTo>
                  <a:lnTo>
                    <a:pt x="384" y="144"/>
                  </a:lnTo>
                  <a:lnTo>
                    <a:pt x="402" y="138"/>
                  </a:lnTo>
                  <a:lnTo>
                    <a:pt x="408" y="156"/>
                  </a:lnTo>
                  <a:lnTo>
                    <a:pt x="444" y="168"/>
                  </a:lnTo>
                  <a:lnTo>
                    <a:pt x="462" y="162"/>
                  </a:lnTo>
                  <a:lnTo>
                    <a:pt x="474" y="180"/>
                  </a:lnTo>
                  <a:lnTo>
                    <a:pt x="486" y="174"/>
                  </a:lnTo>
                  <a:lnTo>
                    <a:pt x="504" y="186"/>
                  </a:lnTo>
                  <a:lnTo>
                    <a:pt x="510" y="180"/>
                  </a:lnTo>
                  <a:lnTo>
                    <a:pt x="516" y="192"/>
                  </a:lnTo>
                  <a:lnTo>
                    <a:pt x="528" y="174"/>
                  </a:lnTo>
                  <a:lnTo>
                    <a:pt x="528" y="180"/>
                  </a:lnTo>
                  <a:lnTo>
                    <a:pt x="540" y="180"/>
                  </a:lnTo>
                  <a:lnTo>
                    <a:pt x="558" y="192"/>
                  </a:lnTo>
                  <a:lnTo>
                    <a:pt x="618" y="174"/>
                  </a:lnTo>
                  <a:lnTo>
                    <a:pt x="654" y="192"/>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10" name="Freeform 107"/>
            <p:cNvSpPr>
              <a:spLocks/>
            </p:cNvSpPr>
            <p:nvPr/>
          </p:nvSpPr>
          <p:spPr bwMode="auto">
            <a:xfrm>
              <a:off x="3792" y="2406"/>
              <a:ext cx="714" cy="684"/>
            </a:xfrm>
            <a:custGeom>
              <a:avLst/>
              <a:gdLst>
                <a:gd name="T0" fmla="*/ 678 w 714"/>
                <a:gd name="T1" fmla="*/ 198 h 684"/>
                <a:gd name="T2" fmla="*/ 684 w 714"/>
                <a:gd name="T3" fmla="*/ 300 h 684"/>
                <a:gd name="T4" fmla="*/ 702 w 714"/>
                <a:gd name="T5" fmla="*/ 390 h 684"/>
                <a:gd name="T6" fmla="*/ 690 w 714"/>
                <a:gd name="T7" fmla="*/ 438 h 684"/>
                <a:gd name="T8" fmla="*/ 642 w 714"/>
                <a:gd name="T9" fmla="*/ 468 h 684"/>
                <a:gd name="T10" fmla="*/ 642 w 714"/>
                <a:gd name="T11" fmla="*/ 456 h 684"/>
                <a:gd name="T12" fmla="*/ 636 w 714"/>
                <a:gd name="T13" fmla="*/ 450 h 684"/>
                <a:gd name="T14" fmla="*/ 636 w 714"/>
                <a:gd name="T15" fmla="*/ 468 h 684"/>
                <a:gd name="T16" fmla="*/ 618 w 714"/>
                <a:gd name="T17" fmla="*/ 492 h 684"/>
                <a:gd name="T18" fmla="*/ 588 w 714"/>
                <a:gd name="T19" fmla="*/ 504 h 684"/>
                <a:gd name="T20" fmla="*/ 564 w 714"/>
                <a:gd name="T21" fmla="*/ 510 h 684"/>
                <a:gd name="T22" fmla="*/ 552 w 714"/>
                <a:gd name="T23" fmla="*/ 510 h 684"/>
                <a:gd name="T24" fmla="*/ 540 w 714"/>
                <a:gd name="T25" fmla="*/ 510 h 684"/>
                <a:gd name="T26" fmla="*/ 552 w 714"/>
                <a:gd name="T27" fmla="*/ 528 h 684"/>
                <a:gd name="T28" fmla="*/ 528 w 714"/>
                <a:gd name="T29" fmla="*/ 522 h 684"/>
                <a:gd name="T30" fmla="*/ 522 w 714"/>
                <a:gd name="T31" fmla="*/ 546 h 684"/>
                <a:gd name="T32" fmla="*/ 504 w 714"/>
                <a:gd name="T33" fmla="*/ 552 h 684"/>
                <a:gd name="T34" fmla="*/ 486 w 714"/>
                <a:gd name="T35" fmla="*/ 564 h 684"/>
                <a:gd name="T36" fmla="*/ 498 w 714"/>
                <a:gd name="T37" fmla="*/ 576 h 684"/>
                <a:gd name="T38" fmla="*/ 492 w 714"/>
                <a:gd name="T39" fmla="*/ 600 h 684"/>
                <a:gd name="T40" fmla="*/ 486 w 714"/>
                <a:gd name="T41" fmla="*/ 594 h 684"/>
                <a:gd name="T42" fmla="*/ 474 w 714"/>
                <a:gd name="T43" fmla="*/ 588 h 684"/>
                <a:gd name="T44" fmla="*/ 492 w 714"/>
                <a:gd name="T45" fmla="*/ 600 h 684"/>
                <a:gd name="T46" fmla="*/ 510 w 714"/>
                <a:gd name="T47" fmla="*/ 684 h 684"/>
                <a:gd name="T48" fmla="*/ 396 w 714"/>
                <a:gd name="T49" fmla="*/ 654 h 684"/>
                <a:gd name="T50" fmla="*/ 372 w 714"/>
                <a:gd name="T51" fmla="*/ 576 h 684"/>
                <a:gd name="T52" fmla="*/ 306 w 714"/>
                <a:gd name="T53" fmla="*/ 468 h 684"/>
                <a:gd name="T54" fmla="*/ 222 w 714"/>
                <a:gd name="T55" fmla="*/ 426 h 684"/>
                <a:gd name="T56" fmla="*/ 192 w 714"/>
                <a:gd name="T57" fmla="*/ 462 h 684"/>
                <a:gd name="T58" fmla="*/ 162 w 714"/>
                <a:gd name="T59" fmla="*/ 474 h 684"/>
                <a:gd name="T60" fmla="*/ 84 w 714"/>
                <a:gd name="T61" fmla="*/ 372 h 684"/>
                <a:gd name="T62" fmla="*/ 0 w 714"/>
                <a:gd name="T63" fmla="*/ 270 h 684"/>
                <a:gd name="T64" fmla="*/ 216 w 714"/>
                <a:gd name="T65" fmla="*/ 0 h 684"/>
                <a:gd name="T66" fmla="*/ 366 w 714"/>
                <a:gd name="T67" fmla="*/ 132 h 684"/>
                <a:gd name="T68" fmla="*/ 402 w 714"/>
                <a:gd name="T69" fmla="*/ 138 h 684"/>
                <a:gd name="T70" fmla="*/ 444 w 714"/>
                <a:gd name="T71" fmla="*/ 168 h 684"/>
                <a:gd name="T72" fmla="*/ 474 w 714"/>
                <a:gd name="T73" fmla="*/ 180 h 684"/>
                <a:gd name="T74" fmla="*/ 504 w 714"/>
                <a:gd name="T75" fmla="*/ 186 h 684"/>
                <a:gd name="T76" fmla="*/ 516 w 714"/>
                <a:gd name="T77" fmla="*/ 192 h 684"/>
                <a:gd name="T78" fmla="*/ 528 w 714"/>
                <a:gd name="T79" fmla="*/ 180 h 684"/>
                <a:gd name="T80" fmla="*/ 558 w 714"/>
                <a:gd name="T81" fmla="*/ 192 h 684"/>
                <a:gd name="T82" fmla="*/ 654 w 714"/>
                <a:gd name="T83" fmla="*/ 192 h 68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14"/>
                <a:gd name="T127" fmla="*/ 0 h 684"/>
                <a:gd name="T128" fmla="*/ 714 w 714"/>
                <a:gd name="T129" fmla="*/ 684 h 68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14" h="684">
                  <a:moveTo>
                    <a:pt x="654" y="192"/>
                  </a:moveTo>
                  <a:lnTo>
                    <a:pt x="678" y="198"/>
                  </a:lnTo>
                  <a:lnTo>
                    <a:pt x="678" y="234"/>
                  </a:lnTo>
                  <a:lnTo>
                    <a:pt x="684" y="300"/>
                  </a:lnTo>
                  <a:lnTo>
                    <a:pt x="714" y="360"/>
                  </a:lnTo>
                  <a:lnTo>
                    <a:pt x="702" y="390"/>
                  </a:lnTo>
                  <a:lnTo>
                    <a:pt x="702" y="426"/>
                  </a:lnTo>
                  <a:lnTo>
                    <a:pt x="690" y="438"/>
                  </a:lnTo>
                  <a:lnTo>
                    <a:pt x="696" y="444"/>
                  </a:lnTo>
                  <a:lnTo>
                    <a:pt x="642" y="468"/>
                  </a:lnTo>
                  <a:lnTo>
                    <a:pt x="660" y="456"/>
                  </a:lnTo>
                  <a:lnTo>
                    <a:pt x="642" y="456"/>
                  </a:lnTo>
                  <a:lnTo>
                    <a:pt x="648" y="438"/>
                  </a:lnTo>
                  <a:lnTo>
                    <a:pt x="636" y="450"/>
                  </a:lnTo>
                  <a:lnTo>
                    <a:pt x="630" y="444"/>
                  </a:lnTo>
                  <a:lnTo>
                    <a:pt x="636" y="468"/>
                  </a:lnTo>
                  <a:lnTo>
                    <a:pt x="624" y="480"/>
                  </a:lnTo>
                  <a:lnTo>
                    <a:pt x="618" y="492"/>
                  </a:lnTo>
                  <a:lnTo>
                    <a:pt x="552" y="528"/>
                  </a:lnTo>
                  <a:lnTo>
                    <a:pt x="588" y="504"/>
                  </a:lnTo>
                  <a:lnTo>
                    <a:pt x="564" y="516"/>
                  </a:lnTo>
                  <a:lnTo>
                    <a:pt x="564" y="510"/>
                  </a:lnTo>
                  <a:lnTo>
                    <a:pt x="558" y="516"/>
                  </a:lnTo>
                  <a:lnTo>
                    <a:pt x="552" y="510"/>
                  </a:lnTo>
                  <a:lnTo>
                    <a:pt x="546" y="516"/>
                  </a:lnTo>
                  <a:lnTo>
                    <a:pt x="540" y="510"/>
                  </a:lnTo>
                  <a:lnTo>
                    <a:pt x="540" y="522"/>
                  </a:lnTo>
                  <a:lnTo>
                    <a:pt x="552" y="528"/>
                  </a:lnTo>
                  <a:lnTo>
                    <a:pt x="534" y="534"/>
                  </a:lnTo>
                  <a:lnTo>
                    <a:pt x="528" y="522"/>
                  </a:lnTo>
                  <a:lnTo>
                    <a:pt x="528" y="540"/>
                  </a:lnTo>
                  <a:lnTo>
                    <a:pt x="522" y="546"/>
                  </a:lnTo>
                  <a:lnTo>
                    <a:pt x="522" y="540"/>
                  </a:lnTo>
                  <a:lnTo>
                    <a:pt x="504" y="552"/>
                  </a:lnTo>
                  <a:lnTo>
                    <a:pt x="510" y="564"/>
                  </a:lnTo>
                  <a:lnTo>
                    <a:pt x="486" y="564"/>
                  </a:lnTo>
                  <a:lnTo>
                    <a:pt x="498" y="564"/>
                  </a:lnTo>
                  <a:lnTo>
                    <a:pt x="498" y="576"/>
                  </a:lnTo>
                  <a:lnTo>
                    <a:pt x="504" y="576"/>
                  </a:lnTo>
                  <a:lnTo>
                    <a:pt x="492" y="600"/>
                  </a:lnTo>
                  <a:lnTo>
                    <a:pt x="486" y="600"/>
                  </a:lnTo>
                  <a:lnTo>
                    <a:pt x="486" y="594"/>
                  </a:lnTo>
                  <a:lnTo>
                    <a:pt x="480" y="600"/>
                  </a:lnTo>
                  <a:lnTo>
                    <a:pt x="474" y="588"/>
                  </a:lnTo>
                  <a:lnTo>
                    <a:pt x="474" y="600"/>
                  </a:lnTo>
                  <a:lnTo>
                    <a:pt x="492" y="600"/>
                  </a:lnTo>
                  <a:lnTo>
                    <a:pt x="486" y="630"/>
                  </a:lnTo>
                  <a:lnTo>
                    <a:pt x="510" y="684"/>
                  </a:lnTo>
                  <a:lnTo>
                    <a:pt x="450" y="678"/>
                  </a:lnTo>
                  <a:lnTo>
                    <a:pt x="396" y="654"/>
                  </a:lnTo>
                  <a:lnTo>
                    <a:pt x="378" y="612"/>
                  </a:lnTo>
                  <a:lnTo>
                    <a:pt x="372" y="576"/>
                  </a:lnTo>
                  <a:lnTo>
                    <a:pt x="336" y="534"/>
                  </a:lnTo>
                  <a:lnTo>
                    <a:pt x="306" y="468"/>
                  </a:lnTo>
                  <a:lnTo>
                    <a:pt x="276" y="438"/>
                  </a:lnTo>
                  <a:lnTo>
                    <a:pt x="222" y="426"/>
                  </a:lnTo>
                  <a:lnTo>
                    <a:pt x="204" y="432"/>
                  </a:lnTo>
                  <a:lnTo>
                    <a:pt x="192" y="462"/>
                  </a:lnTo>
                  <a:lnTo>
                    <a:pt x="174" y="480"/>
                  </a:lnTo>
                  <a:lnTo>
                    <a:pt x="162" y="474"/>
                  </a:lnTo>
                  <a:lnTo>
                    <a:pt x="102" y="432"/>
                  </a:lnTo>
                  <a:lnTo>
                    <a:pt x="84" y="372"/>
                  </a:lnTo>
                  <a:lnTo>
                    <a:pt x="6" y="282"/>
                  </a:lnTo>
                  <a:lnTo>
                    <a:pt x="0" y="270"/>
                  </a:lnTo>
                  <a:lnTo>
                    <a:pt x="192" y="288"/>
                  </a:lnTo>
                  <a:lnTo>
                    <a:pt x="216" y="0"/>
                  </a:lnTo>
                  <a:lnTo>
                    <a:pt x="372" y="6"/>
                  </a:lnTo>
                  <a:lnTo>
                    <a:pt x="366" y="132"/>
                  </a:lnTo>
                  <a:lnTo>
                    <a:pt x="384" y="144"/>
                  </a:lnTo>
                  <a:lnTo>
                    <a:pt x="402" y="138"/>
                  </a:lnTo>
                  <a:lnTo>
                    <a:pt x="408" y="156"/>
                  </a:lnTo>
                  <a:lnTo>
                    <a:pt x="444" y="168"/>
                  </a:lnTo>
                  <a:lnTo>
                    <a:pt x="462" y="162"/>
                  </a:lnTo>
                  <a:lnTo>
                    <a:pt x="474" y="180"/>
                  </a:lnTo>
                  <a:lnTo>
                    <a:pt x="486" y="174"/>
                  </a:lnTo>
                  <a:lnTo>
                    <a:pt x="504" y="186"/>
                  </a:lnTo>
                  <a:lnTo>
                    <a:pt x="510" y="180"/>
                  </a:lnTo>
                  <a:lnTo>
                    <a:pt x="516" y="192"/>
                  </a:lnTo>
                  <a:lnTo>
                    <a:pt x="528" y="174"/>
                  </a:lnTo>
                  <a:lnTo>
                    <a:pt x="528" y="180"/>
                  </a:lnTo>
                  <a:lnTo>
                    <a:pt x="540" y="180"/>
                  </a:lnTo>
                  <a:lnTo>
                    <a:pt x="558" y="192"/>
                  </a:lnTo>
                  <a:lnTo>
                    <a:pt x="618" y="174"/>
                  </a:lnTo>
                  <a:lnTo>
                    <a:pt x="654" y="192"/>
                  </a:lnTo>
                  <a:lnTo>
                    <a:pt x="654" y="19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11" name="Freeform 108"/>
            <p:cNvSpPr>
              <a:spLocks/>
            </p:cNvSpPr>
            <p:nvPr/>
          </p:nvSpPr>
          <p:spPr bwMode="auto">
            <a:xfrm>
              <a:off x="3456" y="1980"/>
              <a:ext cx="288" cy="360"/>
            </a:xfrm>
            <a:custGeom>
              <a:avLst/>
              <a:gdLst>
                <a:gd name="T0" fmla="*/ 252 w 288"/>
                <a:gd name="T1" fmla="*/ 360 h 360"/>
                <a:gd name="T2" fmla="*/ 0 w 288"/>
                <a:gd name="T3" fmla="*/ 318 h 360"/>
                <a:gd name="T4" fmla="*/ 60 w 288"/>
                <a:gd name="T5" fmla="*/ 0 h 360"/>
                <a:gd name="T6" fmla="*/ 108 w 288"/>
                <a:gd name="T7" fmla="*/ 12 h 360"/>
                <a:gd name="T8" fmla="*/ 204 w 288"/>
                <a:gd name="T9" fmla="*/ 30 h 360"/>
                <a:gd name="T10" fmla="*/ 192 w 288"/>
                <a:gd name="T11" fmla="*/ 90 h 360"/>
                <a:gd name="T12" fmla="*/ 288 w 288"/>
                <a:gd name="T13" fmla="*/ 108 h 360"/>
                <a:gd name="T14" fmla="*/ 258 w 288"/>
                <a:gd name="T15" fmla="*/ 318 h 360"/>
                <a:gd name="T16" fmla="*/ 252 w 288"/>
                <a:gd name="T17" fmla="*/ 360 h 3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8"/>
                <a:gd name="T28" fmla="*/ 0 h 360"/>
                <a:gd name="T29" fmla="*/ 288 w 288"/>
                <a:gd name="T30" fmla="*/ 360 h 3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8" h="360">
                  <a:moveTo>
                    <a:pt x="252" y="360"/>
                  </a:moveTo>
                  <a:lnTo>
                    <a:pt x="0" y="318"/>
                  </a:lnTo>
                  <a:lnTo>
                    <a:pt x="60" y="0"/>
                  </a:lnTo>
                  <a:lnTo>
                    <a:pt x="108" y="12"/>
                  </a:lnTo>
                  <a:lnTo>
                    <a:pt x="204" y="30"/>
                  </a:lnTo>
                  <a:lnTo>
                    <a:pt x="192" y="90"/>
                  </a:lnTo>
                  <a:lnTo>
                    <a:pt x="288" y="108"/>
                  </a:lnTo>
                  <a:lnTo>
                    <a:pt x="258" y="318"/>
                  </a:lnTo>
                  <a:lnTo>
                    <a:pt x="252" y="360"/>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12" name="Freeform 109"/>
            <p:cNvSpPr>
              <a:spLocks/>
            </p:cNvSpPr>
            <p:nvPr/>
          </p:nvSpPr>
          <p:spPr bwMode="auto">
            <a:xfrm>
              <a:off x="3456" y="1980"/>
              <a:ext cx="288" cy="366"/>
            </a:xfrm>
            <a:custGeom>
              <a:avLst/>
              <a:gdLst>
                <a:gd name="T0" fmla="*/ 252 w 288"/>
                <a:gd name="T1" fmla="*/ 360 h 366"/>
                <a:gd name="T2" fmla="*/ 0 w 288"/>
                <a:gd name="T3" fmla="*/ 318 h 366"/>
                <a:gd name="T4" fmla="*/ 60 w 288"/>
                <a:gd name="T5" fmla="*/ 0 h 366"/>
                <a:gd name="T6" fmla="*/ 108 w 288"/>
                <a:gd name="T7" fmla="*/ 12 h 366"/>
                <a:gd name="T8" fmla="*/ 204 w 288"/>
                <a:gd name="T9" fmla="*/ 30 h 366"/>
                <a:gd name="T10" fmla="*/ 192 w 288"/>
                <a:gd name="T11" fmla="*/ 90 h 366"/>
                <a:gd name="T12" fmla="*/ 288 w 288"/>
                <a:gd name="T13" fmla="*/ 108 h 366"/>
                <a:gd name="T14" fmla="*/ 258 w 288"/>
                <a:gd name="T15" fmla="*/ 318 h 366"/>
                <a:gd name="T16" fmla="*/ 252 w 288"/>
                <a:gd name="T17" fmla="*/ 360 h 366"/>
                <a:gd name="T18" fmla="*/ 252 w 288"/>
                <a:gd name="T19" fmla="*/ 366 h 3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8"/>
                <a:gd name="T31" fmla="*/ 0 h 366"/>
                <a:gd name="T32" fmla="*/ 288 w 288"/>
                <a:gd name="T33" fmla="*/ 366 h 3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8" h="366">
                  <a:moveTo>
                    <a:pt x="252" y="360"/>
                  </a:moveTo>
                  <a:lnTo>
                    <a:pt x="0" y="318"/>
                  </a:lnTo>
                  <a:lnTo>
                    <a:pt x="60" y="0"/>
                  </a:lnTo>
                  <a:lnTo>
                    <a:pt x="108" y="12"/>
                  </a:lnTo>
                  <a:lnTo>
                    <a:pt x="204" y="30"/>
                  </a:lnTo>
                  <a:lnTo>
                    <a:pt x="192" y="90"/>
                  </a:lnTo>
                  <a:lnTo>
                    <a:pt x="288" y="108"/>
                  </a:lnTo>
                  <a:lnTo>
                    <a:pt x="258" y="318"/>
                  </a:lnTo>
                  <a:lnTo>
                    <a:pt x="252" y="360"/>
                  </a:lnTo>
                  <a:lnTo>
                    <a:pt x="252" y="36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13" name="Freeform 110"/>
            <p:cNvSpPr>
              <a:spLocks/>
            </p:cNvSpPr>
            <p:nvPr/>
          </p:nvSpPr>
          <p:spPr bwMode="auto">
            <a:xfrm>
              <a:off x="5388" y="1734"/>
              <a:ext cx="84" cy="156"/>
            </a:xfrm>
            <a:custGeom>
              <a:avLst/>
              <a:gdLst>
                <a:gd name="T0" fmla="*/ 72 w 84"/>
                <a:gd name="T1" fmla="*/ 150 h 156"/>
                <a:gd name="T2" fmla="*/ 54 w 84"/>
                <a:gd name="T3" fmla="*/ 156 h 156"/>
                <a:gd name="T4" fmla="*/ 36 w 84"/>
                <a:gd name="T5" fmla="*/ 156 h 156"/>
                <a:gd name="T6" fmla="*/ 24 w 84"/>
                <a:gd name="T7" fmla="*/ 108 h 156"/>
                <a:gd name="T8" fmla="*/ 18 w 84"/>
                <a:gd name="T9" fmla="*/ 108 h 156"/>
                <a:gd name="T10" fmla="*/ 12 w 84"/>
                <a:gd name="T11" fmla="*/ 78 h 156"/>
                <a:gd name="T12" fmla="*/ 0 w 84"/>
                <a:gd name="T13" fmla="*/ 18 h 156"/>
                <a:gd name="T14" fmla="*/ 84 w 84"/>
                <a:gd name="T15" fmla="*/ 0 h 156"/>
                <a:gd name="T16" fmla="*/ 84 w 84"/>
                <a:gd name="T17" fmla="*/ 30 h 156"/>
                <a:gd name="T18" fmla="*/ 72 w 84"/>
                <a:gd name="T19" fmla="*/ 48 h 156"/>
                <a:gd name="T20" fmla="*/ 66 w 84"/>
                <a:gd name="T21" fmla="*/ 96 h 156"/>
                <a:gd name="T22" fmla="*/ 72 w 84"/>
                <a:gd name="T23" fmla="*/ 150 h 1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4"/>
                <a:gd name="T37" fmla="*/ 0 h 156"/>
                <a:gd name="T38" fmla="*/ 84 w 84"/>
                <a:gd name="T39" fmla="*/ 156 h 15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4" h="156">
                  <a:moveTo>
                    <a:pt x="72" y="150"/>
                  </a:moveTo>
                  <a:lnTo>
                    <a:pt x="54" y="156"/>
                  </a:lnTo>
                  <a:lnTo>
                    <a:pt x="36" y="156"/>
                  </a:lnTo>
                  <a:lnTo>
                    <a:pt x="24" y="108"/>
                  </a:lnTo>
                  <a:lnTo>
                    <a:pt x="18" y="108"/>
                  </a:lnTo>
                  <a:lnTo>
                    <a:pt x="12" y="78"/>
                  </a:lnTo>
                  <a:lnTo>
                    <a:pt x="0" y="18"/>
                  </a:lnTo>
                  <a:lnTo>
                    <a:pt x="84" y="0"/>
                  </a:lnTo>
                  <a:lnTo>
                    <a:pt x="84" y="30"/>
                  </a:lnTo>
                  <a:lnTo>
                    <a:pt x="72" y="48"/>
                  </a:lnTo>
                  <a:lnTo>
                    <a:pt x="66" y="96"/>
                  </a:lnTo>
                  <a:lnTo>
                    <a:pt x="72" y="150"/>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14" name="Freeform 111"/>
            <p:cNvSpPr>
              <a:spLocks/>
            </p:cNvSpPr>
            <p:nvPr/>
          </p:nvSpPr>
          <p:spPr bwMode="auto">
            <a:xfrm>
              <a:off x="5388" y="1734"/>
              <a:ext cx="84" cy="156"/>
            </a:xfrm>
            <a:custGeom>
              <a:avLst/>
              <a:gdLst>
                <a:gd name="T0" fmla="*/ 72 w 84"/>
                <a:gd name="T1" fmla="*/ 150 h 156"/>
                <a:gd name="T2" fmla="*/ 54 w 84"/>
                <a:gd name="T3" fmla="*/ 156 h 156"/>
                <a:gd name="T4" fmla="*/ 36 w 84"/>
                <a:gd name="T5" fmla="*/ 156 h 156"/>
                <a:gd name="T6" fmla="*/ 24 w 84"/>
                <a:gd name="T7" fmla="*/ 108 h 156"/>
                <a:gd name="T8" fmla="*/ 18 w 84"/>
                <a:gd name="T9" fmla="*/ 108 h 156"/>
                <a:gd name="T10" fmla="*/ 12 w 84"/>
                <a:gd name="T11" fmla="*/ 78 h 156"/>
                <a:gd name="T12" fmla="*/ 0 w 84"/>
                <a:gd name="T13" fmla="*/ 18 h 156"/>
                <a:gd name="T14" fmla="*/ 84 w 84"/>
                <a:gd name="T15" fmla="*/ 0 h 156"/>
                <a:gd name="T16" fmla="*/ 84 w 84"/>
                <a:gd name="T17" fmla="*/ 30 h 156"/>
                <a:gd name="T18" fmla="*/ 72 w 84"/>
                <a:gd name="T19" fmla="*/ 48 h 156"/>
                <a:gd name="T20" fmla="*/ 66 w 84"/>
                <a:gd name="T21" fmla="*/ 96 h 156"/>
                <a:gd name="T22" fmla="*/ 72 w 84"/>
                <a:gd name="T23" fmla="*/ 150 h 156"/>
                <a:gd name="T24" fmla="*/ 72 w 84"/>
                <a:gd name="T25" fmla="*/ 156 h 1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4"/>
                <a:gd name="T40" fmla="*/ 0 h 156"/>
                <a:gd name="T41" fmla="*/ 84 w 84"/>
                <a:gd name="T42" fmla="*/ 156 h 15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4" h="156">
                  <a:moveTo>
                    <a:pt x="72" y="150"/>
                  </a:moveTo>
                  <a:lnTo>
                    <a:pt x="54" y="156"/>
                  </a:lnTo>
                  <a:lnTo>
                    <a:pt x="36" y="156"/>
                  </a:lnTo>
                  <a:lnTo>
                    <a:pt x="24" y="108"/>
                  </a:lnTo>
                  <a:lnTo>
                    <a:pt x="18" y="108"/>
                  </a:lnTo>
                  <a:lnTo>
                    <a:pt x="12" y="78"/>
                  </a:lnTo>
                  <a:lnTo>
                    <a:pt x="0" y="18"/>
                  </a:lnTo>
                  <a:lnTo>
                    <a:pt x="84" y="0"/>
                  </a:lnTo>
                  <a:lnTo>
                    <a:pt x="84" y="30"/>
                  </a:lnTo>
                  <a:lnTo>
                    <a:pt x="72" y="48"/>
                  </a:lnTo>
                  <a:lnTo>
                    <a:pt x="66" y="96"/>
                  </a:lnTo>
                  <a:lnTo>
                    <a:pt x="72" y="150"/>
                  </a:lnTo>
                  <a:lnTo>
                    <a:pt x="72" y="15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15" name="Freeform 112"/>
            <p:cNvSpPr>
              <a:spLocks/>
            </p:cNvSpPr>
            <p:nvPr/>
          </p:nvSpPr>
          <p:spPr bwMode="auto">
            <a:xfrm>
              <a:off x="5400" y="2208"/>
              <a:ext cx="0" cy="12"/>
            </a:xfrm>
            <a:custGeom>
              <a:avLst/>
              <a:gdLst>
                <a:gd name="T0" fmla="*/ 0 h 12"/>
                <a:gd name="T1" fmla="*/ 12 h 12"/>
                <a:gd name="T2" fmla="*/ 0 h 12"/>
                <a:gd name="T3" fmla="*/ 6 h 12"/>
                <a:gd name="T4" fmla="*/ 0 60000 65536"/>
                <a:gd name="T5" fmla="*/ 0 60000 65536"/>
                <a:gd name="T6" fmla="*/ 0 60000 65536"/>
                <a:gd name="T7" fmla="*/ 0 60000 65536"/>
                <a:gd name="T8" fmla="*/ 0 h 12"/>
                <a:gd name="T9" fmla="*/ 12 h 12"/>
              </a:gdLst>
              <a:ahLst/>
              <a:cxnLst>
                <a:cxn ang="T4">
                  <a:pos x="0" y="T0"/>
                </a:cxn>
                <a:cxn ang="T5">
                  <a:pos x="0" y="T1"/>
                </a:cxn>
                <a:cxn ang="T6">
                  <a:pos x="0" y="T2"/>
                </a:cxn>
                <a:cxn ang="T7">
                  <a:pos x="0" y="T3"/>
                </a:cxn>
              </a:cxnLst>
              <a:rect l="0" t="T8" r="0" b="T9"/>
              <a:pathLst>
                <a:path h="12">
                  <a:moveTo>
                    <a:pt x="0" y="0"/>
                  </a:moveTo>
                  <a:lnTo>
                    <a:pt x="0" y="12"/>
                  </a:lnTo>
                  <a:lnTo>
                    <a:pt x="0" y="0"/>
                  </a:lnTo>
                  <a:lnTo>
                    <a:pt x="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16" name="Freeform 113"/>
            <p:cNvSpPr>
              <a:spLocks/>
            </p:cNvSpPr>
            <p:nvPr/>
          </p:nvSpPr>
          <p:spPr bwMode="auto">
            <a:xfrm>
              <a:off x="5376" y="2208"/>
              <a:ext cx="18" cy="66"/>
            </a:xfrm>
            <a:custGeom>
              <a:avLst/>
              <a:gdLst>
                <a:gd name="T0" fmla="*/ 18 w 18"/>
                <a:gd name="T1" fmla="*/ 0 h 66"/>
                <a:gd name="T2" fmla="*/ 6 w 18"/>
                <a:gd name="T3" fmla="*/ 66 h 66"/>
                <a:gd name="T4" fmla="*/ 0 w 18"/>
                <a:gd name="T5" fmla="*/ 48 h 66"/>
                <a:gd name="T6" fmla="*/ 6 w 18"/>
                <a:gd name="T7" fmla="*/ 6 h 66"/>
                <a:gd name="T8" fmla="*/ 18 w 18"/>
                <a:gd name="T9" fmla="*/ 0 h 66"/>
                <a:gd name="T10" fmla="*/ 0 60000 65536"/>
                <a:gd name="T11" fmla="*/ 0 60000 65536"/>
                <a:gd name="T12" fmla="*/ 0 60000 65536"/>
                <a:gd name="T13" fmla="*/ 0 60000 65536"/>
                <a:gd name="T14" fmla="*/ 0 60000 65536"/>
                <a:gd name="T15" fmla="*/ 0 w 18"/>
                <a:gd name="T16" fmla="*/ 0 h 66"/>
                <a:gd name="T17" fmla="*/ 18 w 18"/>
                <a:gd name="T18" fmla="*/ 66 h 66"/>
              </a:gdLst>
              <a:ahLst/>
              <a:cxnLst>
                <a:cxn ang="T10">
                  <a:pos x="T0" y="T1"/>
                </a:cxn>
                <a:cxn ang="T11">
                  <a:pos x="T2" y="T3"/>
                </a:cxn>
                <a:cxn ang="T12">
                  <a:pos x="T4" y="T5"/>
                </a:cxn>
                <a:cxn ang="T13">
                  <a:pos x="T6" y="T7"/>
                </a:cxn>
                <a:cxn ang="T14">
                  <a:pos x="T8" y="T9"/>
                </a:cxn>
              </a:cxnLst>
              <a:rect l="T15" t="T16" r="T17" b="T18"/>
              <a:pathLst>
                <a:path w="18" h="66">
                  <a:moveTo>
                    <a:pt x="18" y="0"/>
                  </a:moveTo>
                  <a:lnTo>
                    <a:pt x="6" y="66"/>
                  </a:lnTo>
                  <a:lnTo>
                    <a:pt x="0" y="48"/>
                  </a:lnTo>
                  <a:lnTo>
                    <a:pt x="6" y="6"/>
                  </a:lnTo>
                  <a:lnTo>
                    <a:pt x="18" y="0"/>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17" name="Freeform 114"/>
            <p:cNvSpPr>
              <a:spLocks/>
            </p:cNvSpPr>
            <p:nvPr/>
          </p:nvSpPr>
          <p:spPr bwMode="auto">
            <a:xfrm>
              <a:off x="5376" y="2208"/>
              <a:ext cx="18" cy="66"/>
            </a:xfrm>
            <a:custGeom>
              <a:avLst/>
              <a:gdLst>
                <a:gd name="T0" fmla="*/ 18 w 18"/>
                <a:gd name="T1" fmla="*/ 0 h 66"/>
                <a:gd name="T2" fmla="*/ 6 w 18"/>
                <a:gd name="T3" fmla="*/ 66 h 66"/>
                <a:gd name="T4" fmla="*/ 0 w 18"/>
                <a:gd name="T5" fmla="*/ 48 h 66"/>
                <a:gd name="T6" fmla="*/ 6 w 18"/>
                <a:gd name="T7" fmla="*/ 6 h 66"/>
                <a:gd name="T8" fmla="*/ 18 w 18"/>
                <a:gd name="T9" fmla="*/ 0 h 66"/>
                <a:gd name="T10" fmla="*/ 18 w 18"/>
                <a:gd name="T11" fmla="*/ 6 h 66"/>
                <a:gd name="T12" fmla="*/ 0 60000 65536"/>
                <a:gd name="T13" fmla="*/ 0 60000 65536"/>
                <a:gd name="T14" fmla="*/ 0 60000 65536"/>
                <a:gd name="T15" fmla="*/ 0 60000 65536"/>
                <a:gd name="T16" fmla="*/ 0 60000 65536"/>
                <a:gd name="T17" fmla="*/ 0 60000 65536"/>
                <a:gd name="T18" fmla="*/ 0 w 18"/>
                <a:gd name="T19" fmla="*/ 0 h 66"/>
                <a:gd name="T20" fmla="*/ 18 w 18"/>
                <a:gd name="T21" fmla="*/ 66 h 66"/>
              </a:gdLst>
              <a:ahLst/>
              <a:cxnLst>
                <a:cxn ang="T12">
                  <a:pos x="T0" y="T1"/>
                </a:cxn>
                <a:cxn ang="T13">
                  <a:pos x="T2" y="T3"/>
                </a:cxn>
                <a:cxn ang="T14">
                  <a:pos x="T4" y="T5"/>
                </a:cxn>
                <a:cxn ang="T15">
                  <a:pos x="T6" y="T7"/>
                </a:cxn>
                <a:cxn ang="T16">
                  <a:pos x="T8" y="T9"/>
                </a:cxn>
                <a:cxn ang="T17">
                  <a:pos x="T10" y="T11"/>
                </a:cxn>
              </a:cxnLst>
              <a:rect l="T18" t="T19" r="T20" b="T21"/>
              <a:pathLst>
                <a:path w="18" h="66">
                  <a:moveTo>
                    <a:pt x="18" y="0"/>
                  </a:moveTo>
                  <a:lnTo>
                    <a:pt x="6" y="66"/>
                  </a:lnTo>
                  <a:lnTo>
                    <a:pt x="0" y="48"/>
                  </a:lnTo>
                  <a:lnTo>
                    <a:pt x="6" y="6"/>
                  </a:lnTo>
                  <a:lnTo>
                    <a:pt x="18" y="0"/>
                  </a:lnTo>
                  <a:lnTo>
                    <a:pt x="18"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18" name="Freeform 115"/>
            <p:cNvSpPr>
              <a:spLocks/>
            </p:cNvSpPr>
            <p:nvPr/>
          </p:nvSpPr>
          <p:spPr bwMode="auto">
            <a:xfrm>
              <a:off x="4998" y="2148"/>
              <a:ext cx="390" cy="222"/>
            </a:xfrm>
            <a:custGeom>
              <a:avLst/>
              <a:gdLst>
                <a:gd name="T0" fmla="*/ 390 w 390"/>
                <a:gd name="T1" fmla="*/ 162 h 222"/>
                <a:gd name="T2" fmla="*/ 384 w 390"/>
                <a:gd name="T3" fmla="*/ 156 h 222"/>
                <a:gd name="T4" fmla="*/ 390 w 390"/>
                <a:gd name="T5" fmla="*/ 162 h 222"/>
                <a:gd name="T6" fmla="*/ 384 w 390"/>
                <a:gd name="T7" fmla="*/ 162 h 222"/>
                <a:gd name="T8" fmla="*/ 102 w 390"/>
                <a:gd name="T9" fmla="*/ 210 h 222"/>
                <a:gd name="T10" fmla="*/ 0 w 390"/>
                <a:gd name="T11" fmla="*/ 222 h 222"/>
                <a:gd name="T12" fmla="*/ 24 w 390"/>
                <a:gd name="T13" fmla="*/ 210 h 222"/>
                <a:gd name="T14" fmla="*/ 78 w 390"/>
                <a:gd name="T15" fmla="*/ 150 h 222"/>
                <a:gd name="T16" fmla="*/ 84 w 390"/>
                <a:gd name="T17" fmla="*/ 168 h 222"/>
                <a:gd name="T18" fmla="*/ 96 w 390"/>
                <a:gd name="T19" fmla="*/ 174 h 222"/>
                <a:gd name="T20" fmla="*/ 156 w 390"/>
                <a:gd name="T21" fmla="*/ 150 h 222"/>
                <a:gd name="T22" fmla="*/ 162 w 390"/>
                <a:gd name="T23" fmla="*/ 132 h 222"/>
                <a:gd name="T24" fmla="*/ 156 w 390"/>
                <a:gd name="T25" fmla="*/ 132 h 222"/>
                <a:gd name="T26" fmla="*/ 180 w 390"/>
                <a:gd name="T27" fmla="*/ 66 h 222"/>
                <a:gd name="T28" fmla="*/ 198 w 390"/>
                <a:gd name="T29" fmla="*/ 72 h 222"/>
                <a:gd name="T30" fmla="*/ 204 w 390"/>
                <a:gd name="T31" fmla="*/ 48 h 222"/>
                <a:gd name="T32" fmla="*/ 216 w 390"/>
                <a:gd name="T33" fmla="*/ 48 h 222"/>
                <a:gd name="T34" fmla="*/ 234 w 390"/>
                <a:gd name="T35" fmla="*/ 18 h 222"/>
                <a:gd name="T36" fmla="*/ 234 w 390"/>
                <a:gd name="T37" fmla="*/ 0 h 222"/>
                <a:gd name="T38" fmla="*/ 264 w 390"/>
                <a:gd name="T39" fmla="*/ 18 h 222"/>
                <a:gd name="T40" fmla="*/ 264 w 390"/>
                <a:gd name="T41" fmla="*/ 6 h 222"/>
                <a:gd name="T42" fmla="*/ 300 w 390"/>
                <a:gd name="T43" fmla="*/ 24 h 222"/>
                <a:gd name="T44" fmla="*/ 306 w 390"/>
                <a:gd name="T45" fmla="*/ 30 h 222"/>
                <a:gd name="T46" fmla="*/ 294 w 390"/>
                <a:gd name="T47" fmla="*/ 54 h 222"/>
                <a:gd name="T48" fmla="*/ 300 w 390"/>
                <a:gd name="T49" fmla="*/ 60 h 222"/>
                <a:gd name="T50" fmla="*/ 306 w 390"/>
                <a:gd name="T51" fmla="*/ 60 h 222"/>
                <a:gd name="T52" fmla="*/ 318 w 390"/>
                <a:gd name="T53" fmla="*/ 66 h 222"/>
                <a:gd name="T54" fmla="*/ 354 w 390"/>
                <a:gd name="T55" fmla="*/ 78 h 222"/>
                <a:gd name="T56" fmla="*/ 354 w 390"/>
                <a:gd name="T57" fmla="*/ 96 h 222"/>
                <a:gd name="T58" fmla="*/ 318 w 390"/>
                <a:gd name="T59" fmla="*/ 78 h 222"/>
                <a:gd name="T60" fmla="*/ 342 w 390"/>
                <a:gd name="T61" fmla="*/ 102 h 222"/>
                <a:gd name="T62" fmla="*/ 360 w 390"/>
                <a:gd name="T63" fmla="*/ 102 h 222"/>
                <a:gd name="T64" fmla="*/ 348 w 390"/>
                <a:gd name="T65" fmla="*/ 108 h 222"/>
                <a:gd name="T66" fmla="*/ 360 w 390"/>
                <a:gd name="T67" fmla="*/ 108 h 222"/>
                <a:gd name="T68" fmla="*/ 360 w 390"/>
                <a:gd name="T69" fmla="*/ 114 h 222"/>
                <a:gd name="T70" fmla="*/ 354 w 390"/>
                <a:gd name="T71" fmla="*/ 114 h 222"/>
                <a:gd name="T72" fmla="*/ 354 w 390"/>
                <a:gd name="T73" fmla="*/ 120 h 222"/>
                <a:gd name="T74" fmla="*/ 330 w 390"/>
                <a:gd name="T75" fmla="*/ 108 h 222"/>
                <a:gd name="T76" fmla="*/ 366 w 390"/>
                <a:gd name="T77" fmla="*/ 138 h 222"/>
                <a:gd name="T78" fmla="*/ 360 w 390"/>
                <a:gd name="T79" fmla="*/ 138 h 222"/>
                <a:gd name="T80" fmla="*/ 330 w 390"/>
                <a:gd name="T81" fmla="*/ 120 h 222"/>
                <a:gd name="T82" fmla="*/ 330 w 390"/>
                <a:gd name="T83" fmla="*/ 126 h 222"/>
                <a:gd name="T84" fmla="*/ 342 w 390"/>
                <a:gd name="T85" fmla="*/ 132 h 222"/>
                <a:gd name="T86" fmla="*/ 360 w 390"/>
                <a:gd name="T87" fmla="*/ 144 h 222"/>
                <a:gd name="T88" fmla="*/ 384 w 390"/>
                <a:gd name="T89" fmla="*/ 138 h 222"/>
                <a:gd name="T90" fmla="*/ 390 w 390"/>
                <a:gd name="T91" fmla="*/ 162 h 22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90"/>
                <a:gd name="T139" fmla="*/ 0 h 222"/>
                <a:gd name="T140" fmla="*/ 390 w 390"/>
                <a:gd name="T141" fmla="*/ 222 h 22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90" h="222">
                  <a:moveTo>
                    <a:pt x="390" y="162"/>
                  </a:moveTo>
                  <a:lnTo>
                    <a:pt x="384" y="156"/>
                  </a:lnTo>
                  <a:lnTo>
                    <a:pt x="390" y="162"/>
                  </a:lnTo>
                  <a:lnTo>
                    <a:pt x="384" y="162"/>
                  </a:lnTo>
                  <a:lnTo>
                    <a:pt x="102" y="210"/>
                  </a:lnTo>
                  <a:lnTo>
                    <a:pt x="0" y="222"/>
                  </a:lnTo>
                  <a:lnTo>
                    <a:pt x="24" y="210"/>
                  </a:lnTo>
                  <a:lnTo>
                    <a:pt x="78" y="150"/>
                  </a:lnTo>
                  <a:lnTo>
                    <a:pt x="84" y="168"/>
                  </a:lnTo>
                  <a:lnTo>
                    <a:pt x="96" y="174"/>
                  </a:lnTo>
                  <a:lnTo>
                    <a:pt x="156" y="150"/>
                  </a:lnTo>
                  <a:lnTo>
                    <a:pt x="162" y="132"/>
                  </a:lnTo>
                  <a:lnTo>
                    <a:pt x="156" y="132"/>
                  </a:lnTo>
                  <a:lnTo>
                    <a:pt x="180" y="66"/>
                  </a:lnTo>
                  <a:lnTo>
                    <a:pt x="198" y="72"/>
                  </a:lnTo>
                  <a:lnTo>
                    <a:pt x="204" y="48"/>
                  </a:lnTo>
                  <a:lnTo>
                    <a:pt x="216" y="48"/>
                  </a:lnTo>
                  <a:lnTo>
                    <a:pt x="234" y="18"/>
                  </a:lnTo>
                  <a:lnTo>
                    <a:pt x="234" y="0"/>
                  </a:lnTo>
                  <a:lnTo>
                    <a:pt x="264" y="18"/>
                  </a:lnTo>
                  <a:lnTo>
                    <a:pt x="264" y="6"/>
                  </a:lnTo>
                  <a:lnTo>
                    <a:pt x="300" y="24"/>
                  </a:lnTo>
                  <a:lnTo>
                    <a:pt x="306" y="30"/>
                  </a:lnTo>
                  <a:lnTo>
                    <a:pt x="294" y="54"/>
                  </a:lnTo>
                  <a:lnTo>
                    <a:pt x="300" y="60"/>
                  </a:lnTo>
                  <a:lnTo>
                    <a:pt x="306" y="60"/>
                  </a:lnTo>
                  <a:lnTo>
                    <a:pt x="318" y="66"/>
                  </a:lnTo>
                  <a:lnTo>
                    <a:pt x="354" y="78"/>
                  </a:lnTo>
                  <a:lnTo>
                    <a:pt x="354" y="96"/>
                  </a:lnTo>
                  <a:lnTo>
                    <a:pt x="318" y="78"/>
                  </a:lnTo>
                  <a:lnTo>
                    <a:pt x="342" y="102"/>
                  </a:lnTo>
                  <a:lnTo>
                    <a:pt x="360" y="102"/>
                  </a:lnTo>
                  <a:lnTo>
                    <a:pt x="348" y="108"/>
                  </a:lnTo>
                  <a:lnTo>
                    <a:pt x="360" y="108"/>
                  </a:lnTo>
                  <a:lnTo>
                    <a:pt x="360" y="114"/>
                  </a:lnTo>
                  <a:lnTo>
                    <a:pt x="354" y="114"/>
                  </a:lnTo>
                  <a:lnTo>
                    <a:pt x="354" y="120"/>
                  </a:lnTo>
                  <a:lnTo>
                    <a:pt x="330" y="108"/>
                  </a:lnTo>
                  <a:lnTo>
                    <a:pt x="366" y="138"/>
                  </a:lnTo>
                  <a:lnTo>
                    <a:pt x="360" y="138"/>
                  </a:lnTo>
                  <a:lnTo>
                    <a:pt x="330" y="120"/>
                  </a:lnTo>
                  <a:lnTo>
                    <a:pt x="330" y="126"/>
                  </a:lnTo>
                  <a:lnTo>
                    <a:pt x="342" y="132"/>
                  </a:lnTo>
                  <a:lnTo>
                    <a:pt x="360" y="144"/>
                  </a:lnTo>
                  <a:lnTo>
                    <a:pt x="384" y="138"/>
                  </a:lnTo>
                  <a:lnTo>
                    <a:pt x="390" y="162"/>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19" name="Freeform 116"/>
            <p:cNvSpPr>
              <a:spLocks/>
            </p:cNvSpPr>
            <p:nvPr/>
          </p:nvSpPr>
          <p:spPr bwMode="auto">
            <a:xfrm>
              <a:off x="4998" y="2148"/>
              <a:ext cx="390" cy="222"/>
            </a:xfrm>
            <a:custGeom>
              <a:avLst/>
              <a:gdLst>
                <a:gd name="T0" fmla="*/ 390 w 390"/>
                <a:gd name="T1" fmla="*/ 162 h 222"/>
                <a:gd name="T2" fmla="*/ 384 w 390"/>
                <a:gd name="T3" fmla="*/ 156 h 222"/>
                <a:gd name="T4" fmla="*/ 390 w 390"/>
                <a:gd name="T5" fmla="*/ 162 h 222"/>
                <a:gd name="T6" fmla="*/ 384 w 390"/>
                <a:gd name="T7" fmla="*/ 162 h 222"/>
                <a:gd name="T8" fmla="*/ 102 w 390"/>
                <a:gd name="T9" fmla="*/ 210 h 222"/>
                <a:gd name="T10" fmla="*/ 0 w 390"/>
                <a:gd name="T11" fmla="*/ 222 h 222"/>
                <a:gd name="T12" fmla="*/ 24 w 390"/>
                <a:gd name="T13" fmla="*/ 210 h 222"/>
                <a:gd name="T14" fmla="*/ 78 w 390"/>
                <a:gd name="T15" fmla="*/ 150 h 222"/>
                <a:gd name="T16" fmla="*/ 84 w 390"/>
                <a:gd name="T17" fmla="*/ 168 h 222"/>
                <a:gd name="T18" fmla="*/ 96 w 390"/>
                <a:gd name="T19" fmla="*/ 174 h 222"/>
                <a:gd name="T20" fmla="*/ 156 w 390"/>
                <a:gd name="T21" fmla="*/ 150 h 222"/>
                <a:gd name="T22" fmla="*/ 162 w 390"/>
                <a:gd name="T23" fmla="*/ 132 h 222"/>
                <a:gd name="T24" fmla="*/ 156 w 390"/>
                <a:gd name="T25" fmla="*/ 132 h 222"/>
                <a:gd name="T26" fmla="*/ 180 w 390"/>
                <a:gd name="T27" fmla="*/ 66 h 222"/>
                <a:gd name="T28" fmla="*/ 198 w 390"/>
                <a:gd name="T29" fmla="*/ 72 h 222"/>
                <a:gd name="T30" fmla="*/ 204 w 390"/>
                <a:gd name="T31" fmla="*/ 48 h 222"/>
                <a:gd name="T32" fmla="*/ 216 w 390"/>
                <a:gd name="T33" fmla="*/ 48 h 222"/>
                <a:gd name="T34" fmla="*/ 234 w 390"/>
                <a:gd name="T35" fmla="*/ 18 h 222"/>
                <a:gd name="T36" fmla="*/ 234 w 390"/>
                <a:gd name="T37" fmla="*/ 0 h 222"/>
                <a:gd name="T38" fmla="*/ 264 w 390"/>
                <a:gd name="T39" fmla="*/ 18 h 222"/>
                <a:gd name="T40" fmla="*/ 264 w 390"/>
                <a:gd name="T41" fmla="*/ 6 h 222"/>
                <a:gd name="T42" fmla="*/ 300 w 390"/>
                <a:gd name="T43" fmla="*/ 24 h 222"/>
                <a:gd name="T44" fmla="*/ 306 w 390"/>
                <a:gd name="T45" fmla="*/ 30 h 222"/>
                <a:gd name="T46" fmla="*/ 294 w 390"/>
                <a:gd name="T47" fmla="*/ 54 h 222"/>
                <a:gd name="T48" fmla="*/ 300 w 390"/>
                <a:gd name="T49" fmla="*/ 60 h 222"/>
                <a:gd name="T50" fmla="*/ 306 w 390"/>
                <a:gd name="T51" fmla="*/ 60 h 222"/>
                <a:gd name="T52" fmla="*/ 318 w 390"/>
                <a:gd name="T53" fmla="*/ 66 h 222"/>
                <a:gd name="T54" fmla="*/ 354 w 390"/>
                <a:gd name="T55" fmla="*/ 78 h 222"/>
                <a:gd name="T56" fmla="*/ 354 w 390"/>
                <a:gd name="T57" fmla="*/ 96 h 222"/>
                <a:gd name="T58" fmla="*/ 318 w 390"/>
                <a:gd name="T59" fmla="*/ 78 h 222"/>
                <a:gd name="T60" fmla="*/ 342 w 390"/>
                <a:gd name="T61" fmla="*/ 102 h 222"/>
                <a:gd name="T62" fmla="*/ 360 w 390"/>
                <a:gd name="T63" fmla="*/ 102 h 222"/>
                <a:gd name="T64" fmla="*/ 348 w 390"/>
                <a:gd name="T65" fmla="*/ 108 h 222"/>
                <a:gd name="T66" fmla="*/ 360 w 390"/>
                <a:gd name="T67" fmla="*/ 108 h 222"/>
                <a:gd name="T68" fmla="*/ 360 w 390"/>
                <a:gd name="T69" fmla="*/ 114 h 222"/>
                <a:gd name="T70" fmla="*/ 354 w 390"/>
                <a:gd name="T71" fmla="*/ 114 h 222"/>
                <a:gd name="T72" fmla="*/ 354 w 390"/>
                <a:gd name="T73" fmla="*/ 120 h 222"/>
                <a:gd name="T74" fmla="*/ 330 w 390"/>
                <a:gd name="T75" fmla="*/ 108 h 222"/>
                <a:gd name="T76" fmla="*/ 366 w 390"/>
                <a:gd name="T77" fmla="*/ 138 h 222"/>
                <a:gd name="T78" fmla="*/ 360 w 390"/>
                <a:gd name="T79" fmla="*/ 138 h 222"/>
                <a:gd name="T80" fmla="*/ 330 w 390"/>
                <a:gd name="T81" fmla="*/ 120 h 222"/>
                <a:gd name="T82" fmla="*/ 330 w 390"/>
                <a:gd name="T83" fmla="*/ 126 h 222"/>
                <a:gd name="T84" fmla="*/ 342 w 390"/>
                <a:gd name="T85" fmla="*/ 132 h 222"/>
                <a:gd name="T86" fmla="*/ 360 w 390"/>
                <a:gd name="T87" fmla="*/ 144 h 222"/>
                <a:gd name="T88" fmla="*/ 384 w 390"/>
                <a:gd name="T89" fmla="*/ 138 h 222"/>
                <a:gd name="T90" fmla="*/ 390 w 390"/>
                <a:gd name="T91" fmla="*/ 162 h 222"/>
                <a:gd name="T92" fmla="*/ 390 w 390"/>
                <a:gd name="T93" fmla="*/ 168 h 22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90"/>
                <a:gd name="T142" fmla="*/ 0 h 222"/>
                <a:gd name="T143" fmla="*/ 390 w 390"/>
                <a:gd name="T144" fmla="*/ 222 h 22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90" h="222">
                  <a:moveTo>
                    <a:pt x="390" y="162"/>
                  </a:moveTo>
                  <a:lnTo>
                    <a:pt x="384" y="156"/>
                  </a:lnTo>
                  <a:lnTo>
                    <a:pt x="390" y="162"/>
                  </a:lnTo>
                  <a:lnTo>
                    <a:pt x="384" y="162"/>
                  </a:lnTo>
                  <a:lnTo>
                    <a:pt x="102" y="210"/>
                  </a:lnTo>
                  <a:lnTo>
                    <a:pt x="0" y="222"/>
                  </a:lnTo>
                  <a:lnTo>
                    <a:pt x="24" y="210"/>
                  </a:lnTo>
                  <a:lnTo>
                    <a:pt x="78" y="150"/>
                  </a:lnTo>
                  <a:lnTo>
                    <a:pt x="84" y="168"/>
                  </a:lnTo>
                  <a:lnTo>
                    <a:pt x="96" y="174"/>
                  </a:lnTo>
                  <a:lnTo>
                    <a:pt x="156" y="150"/>
                  </a:lnTo>
                  <a:lnTo>
                    <a:pt x="162" y="132"/>
                  </a:lnTo>
                  <a:lnTo>
                    <a:pt x="156" y="132"/>
                  </a:lnTo>
                  <a:lnTo>
                    <a:pt x="180" y="66"/>
                  </a:lnTo>
                  <a:lnTo>
                    <a:pt x="198" y="72"/>
                  </a:lnTo>
                  <a:lnTo>
                    <a:pt x="204" y="48"/>
                  </a:lnTo>
                  <a:lnTo>
                    <a:pt x="216" y="48"/>
                  </a:lnTo>
                  <a:lnTo>
                    <a:pt x="234" y="18"/>
                  </a:lnTo>
                  <a:lnTo>
                    <a:pt x="234" y="0"/>
                  </a:lnTo>
                  <a:lnTo>
                    <a:pt x="264" y="18"/>
                  </a:lnTo>
                  <a:lnTo>
                    <a:pt x="264" y="6"/>
                  </a:lnTo>
                  <a:lnTo>
                    <a:pt x="300" y="24"/>
                  </a:lnTo>
                  <a:lnTo>
                    <a:pt x="306" y="30"/>
                  </a:lnTo>
                  <a:lnTo>
                    <a:pt x="294" y="54"/>
                  </a:lnTo>
                  <a:lnTo>
                    <a:pt x="300" y="60"/>
                  </a:lnTo>
                  <a:lnTo>
                    <a:pt x="306" y="60"/>
                  </a:lnTo>
                  <a:lnTo>
                    <a:pt x="318" y="66"/>
                  </a:lnTo>
                  <a:lnTo>
                    <a:pt x="354" y="78"/>
                  </a:lnTo>
                  <a:lnTo>
                    <a:pt x="354" y="96"/>
                  </a:lnTo>
                  <a:lnTo>
                    <a:pt x="318" y="78"/>
                  </a:lnTo>
                  <a:lnTo>
                    <a:pt x="342" y="102"/>
                  </a:lnTo>
                  <a:lnTo>
                    <a:pt x="360" y="102"/>
                  </a:lnTo>
                  <a:lnTo>
                    <a:pt x="348" y="108"/>
                  </a:lnTo>
                  <a:lnTo>
                    <a:pt x="360" y="108"/>
                  </a:lnTo>
                  <a:lnTo>
                    <a:pt x="360" y="114"/>
                  </a:lnTo>
                  <a:lnTo>
                    <a:pt x="354" y="114"/>
                  </a:lnTo>
                  <a:lnTo>
                    <a:pt x="354" y="120"/>
                  </a:lnTo>
                  <a:lnTo>
                    <a:pt x="330" y="108"/>
                  </a:lnTo>
                  <a:lnTo>
                    <a:pt x="366" y="138"/>
                  </a:lnTo>
                  <a:lnTo>
                    <a:pt x="360" y="138"/>
                  </a:lnTo>
                  <a:lnTo>
                    <a:pt x="330" y="120"/>
                  </a:lnTo>
                  <a:lnTo>
                    <a:pt x="330" y="126"/>
                  </a:lnTo>
                  <a:lnTo>
                    <a:pt x="342" y="132"/>
                  </a:lnTo>
                  <a:lnTo>
                    <a:pt x="360" y="144"/>
                  </a:lnTo>
                  <a:lnTo>
                    <a:pt x="384" y="138"/>
                  </a:lnTo>
                  <a:lnTo>
                    <a:pt x="390" y="162"/>
                  </a:lnTo>
                  <a:lnTo>
                    <a:pt x="390" y="16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20" name="Freeform 117"/>
            <p:cNvSpPr>
              <a:spLocks/>
            </p:cNvSpPr>
            <p:nvPr/>
          </p:nvSpPr>
          <p:spPr bwMode="auto">
            <a:xfrm>
              <a:off x="3138" y="1458"/>
              <a:ext cx="342" cy="246"/>
            </a:xfrm>
            <a:custGeom>
              <a:avLst/>
              <a:gdLst>
                <a:gd name="T0" fmla="*/ 24 w 342"/>
                <a:gd name="T1" fmla="*/ 162 h 246"/>
                <a:gd name="T2" fmla="*/ 0 w 342"/>
                <a:gd name="T3" fmla="*/ 150 h 246"/>
                <a:gd name="T4" fmla="*/ 6 w 342"/>
                <a:gd name="T5" fmla="*/ 126 h 246"/>
                <a:gd name="T6" fmla="*/ 6 w 342"/>
                <a:gd name="T7" fmla="*/ 144 h 246"/>
                <a:gd name="T8" fmla="*/ 18 w 342"/>
                <a:gd name="T9" fmla="*/ 126 h 246"/>
                <a:gd name="T10" fmla="*/ 6 w 342"/>
                <a:gd name="T11" fmla="*/ 126 h 246"/>
                <a:gd name="T12" fmla="*/ 12 w 342"/>
                <a:gd name="T13" fmla="*/ 108 h 246"/>
                <a:gd name="T14" fmla="*/ 12 w 342"/>
                <a:gd name="T15" fmla="*/ 108 h 246"/>
                <a:gd name="T16" fmla="*/ 12 w 342"/>
                <a:gd name="T17" fmla="*/ 54 h 246"/>
                <a:gd name="T18" fmla="*/ 6 w 342"/>
                <a:gd name="T19" fmla="*/ 36 h 246"/>
                <a:gd name="T20" fmla="*/ 12 w 342"/>
                <a:gd name="T21" fmla="*/ 12 h 246"/>
                <a:gd name="T22" fmla="*/ 42 w 342"/>
                <a:gd name="T23" fmla="*/ 36 h 246"/>
                <a:gd name="T24" fmla="*/ 72 w 342"/>
                <a:gd name="T25" fmla="*/ 48 h 246"/>
                <a:gd name="T26" fmla="*/ 84 w 342"/>
                <a:gd name="T27" fmla="*/ 60 h 246"/>
                <a:gd name="T28" fmla="*/ 84 w 342"/>
                <a:gd name="T29" fmla="*/ 54 h 246"/>
                <a:gd name="T30" fmla="*/ 90 w 342"/>
                <a:gd name="T31" fmla="*/ 60 h 246"/>
                <a:gd name="T32" fmla="*/ 90 w 342"/>
                <a:gd name="T33" fmla="*/ 72 h 246"/>
                <a:gd name="T34" fmla="*/ 78 w 342"/>
                <a:gd name="T35" fmla="*/ 72 h 246"/>
                <a:gd name="T36" fmla="*/ 60 w 342"/>
                <a:gd name="T37" fmla="*/ 96 h 246"/>
                <a:gd name="T38" fmla="*/ 60 w 342"/>
                <a:gd name="T39" fmla="*/ 96 h 246"/>
                <a:gd name="T40" fmla="*/ 90 w 342"/>
                <a:gd name="T41" fmla="*/ 72 h 246"/>
                <a:gd name="T42" fmla="*/ 90 w 342"/>
                <a:gd name="T43" fmla="*/ 66 h 246"/>
                <a:gd name="T44" fmla="*/ 96 w 342"/>
                <a:gd name="T45" fmla="*/ 72 h 246"/>
                <a:gd name="T46" fmla="*/ 96 w 342"/>
                <a:gd name="T47" fmla="*/ 78 h 246"/>
                <a:gd name="T48" fmla="*/ 84 w 342"/>
                <a:gd name="T49" fmla="*/ 84 h 246"/>
                <a:gd name="T50" fmla="*/ 90 w 342"/>
                <a:gd name="T51" fmla="*/ 96 h 246"/>
                <a:gd name="T52" fmla="*/ 84 w 342"/>
                <a:gd name="T53" fmla="*/ 108 h 246"/>
                <a:gd name="T54" fmla="*/ 84 w 342"/>
                <a:gd name="T55" fmla="*/ 102 h 246"/>
                <a:gd name="T56" fmla="*/ 72 w 342"/>
                <a:gd name="T57" fmla="*/ 114 h 246"/>
                <a:gd name="T58" fmla="*/ 72 w 342"/>
                <a:gd name="T59" fmla="*/ 96 h 246"/>
                <a:gd name="T60" fmla="*/ 60 w 342"/>
                <a:gd name="T61" fmla="*/ 108 h 246"/>
                <a:gd name="T62" fmla="*/ 66 w 342"/>
                <a:gd name="T63" fmla="*/ 120 h 246"/>
                <a:gd name="T64" fmla="*/ 96 w 342"/>
                <a:gd name="T65" fmla="*/ 108 h 246"/>
                <a:gd name="T66" fmla="*/ 96 w 342"/>
                <a:gd name="T67" fmla="*/ 84 h 246"/>
                <a:gd name="T68" fmla="*/ 108 w 342"/>
                <a:gd name="T69" fmla="*/ 66 h 246"/>
                <a:gd name="T70" fmla="*/ 96 w 342"/>
                <a:gd name="T71" fmla="*/ 36 h 246"/>
                <a:gd name="T72" fmla="*/ 108 w 342"/>
                <a:gd name="T73" fmla="*/ 30 h 246"/>
                <a:gd name="T74" fmla="*/ 102 w 342"/>
                <a:gd name="T75" fmla="*/ 0 h 246"/>
                <a:gd name="T76" fmla="*/ 342 w 342"/>
                <a:gd name="T77" fmla="*/ 60 h 246"/>
                <a:gd name="T78" fmla="*/ 300 w 342"/>
                <a:gd name="T79" fmla="*/ 246 h 246"/>
                <a:gd name="T80" fmla="*/ 216 w 342"/>
                <a:gd name="T81" fmla="*/ 228 h 246"/>
                <a:gd name="T82" fmla="*/ 114 w 342"/>
                <a:gd name="T83" fmla="*/ 228 h 246"/>
                <a:gd name="T84" fmla="*/ 84 w 342"/>
                <a:gd name="T85" fmla="*/ 210 h 246"/>
                <a:gd name="T86" fmla="*/ 60 w 342"/>
                <a:gd name="T87" fmla="*/ 216 h 246"/>
                <a:gd name="T88" fmla="*/ 42 w 342"/>
                <a:gd name="T89" fmla="*/ 204 h 246"/>
                <a:gd name="T90" fmla="*/ 42 w 342"/>
                <a:gd name="T91" fmla="*/ 174 h 246"/>
                <a:gd name="T92" fmla="*/ 24 w 342"/>
                <a:gd name="T93" fmla="*/ 162 h 24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42"/>
                <a:gd name="T142" fmla="*/ 0 h 246"/>
                <a:gd name="T143" fmla="*/ 342 w 342"/>
                <a:gd name="T144" fmla="*/ 246 h 24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42" h="246">
                  <a:moveTo>
                    <a:pt x="24" y="162"/>
                  </a:moveTo>
                  <a:lnTo>
                    <a:pt x="0" y="150"/>
                  </a:lnTo>
                  <a:lnTo>
                    <a:pt x="6" y="126"/>
                  </a:lnTo>
                  <a:lnTo>
                    <a:pt x="6" y="144"/>
                  </a:lnTo>
                  <a:lnTo>
                    <a:pt x="18" y="126"/>
                  </a:lnTo>
                  <a:lnTo>
                    <a:pt x="6" y="126"/>
                  </a:lnTo>
                  <a:lnTo>
                    <a:pt x="12" y="108"/>
                  </a:lnTo>
                  <a:lnTo>
                    <a:pt x="12" y="54"/>
                  </a:lnTo>
                  <a:lnTo>
                    <a:pt x="6" y="36"/>
                  </a:lnTo>
                  <a:lnTo>
                    <a:pt x="12" y="12"/>
                  </a:lnTo>
                  <a:lnTo>
                    <a:pt x="42" y="36"/>
                  </a:lnTo>
                  <a:lnTo>
                    <a:pt x="72" y="48"/>
                  </a:lnTo>
                  <a:lnTo>
                    <a:pt x="84" y="60"/>
                  </a:lnTo>
                  <a:lnTo>
                    <a:pt x="84" y="54"/>
                  </a:lnTo>
                  <a:lnTo>
                    <a:pt x="90" y="60"/>
                  </a:lnTo>
                  <a:lnTo>
                    <a:pt x="90" y="72"/>
                  </a:lnTo>
                  <a:lnTo>
                    <a:pt x="78" y="72"/>
                  </a:lnTo>
                  <a:lnTo>
                    <a:pt x="60" y="96"/>
                  </a:lnTo>
                  <a:lnTo>
                    <a:pt x="90" y="72"/>
                  </a:lnTo>
                  <a:lnTo>
                    <a:pt x="90" y="66"/>
                  </a:lnTo>
                  <a:lnTo>
                    <a:pt x="96" y="72"/>
                  </a:lnTo>
                  <a:lnTo>
                    <a:pt x="96" y="78"/>
                  </a:lnTo>
                  <a:lnTo>
                    <a:pt x="84" y="84"/>
                  </a:lnTo>
                  <a:lnTo>
                    <a:pt x="90" y="96"/>
                  </a:lnTo>
                  <a:lnTo>
                    <a:pt x="84" y="108"/>
                  </a:lnTo>
                  <a:lnTo>
                    <a:pt x="84" y="102"/>
                  </a:lnTo>
                  <a:lnTo>
                    <a:pt x="72" y="114"/>
                  </a:lnTo>
                  <a:lnTo>
                    <a:pt x="72" y="96"/>
                  </a:lnTo>
                  <a:lnTo>
                    <a:pt x="60" y="108"/>
                  </a:lnTo>
                  <a:lnTo>
                    <a:pt x="66" y="120"/>
                  </a:lnTo>
                  <a:lnTo>
                    <a:pt x="96" y="108"/>
                  </a:lnTo>
                  <a:lnTo>
                    <a:pt x="96" y="84"/>
                  </a:lnTo>
                  <a:lnTo>
                    <a:pt x="108" y="66"/>
                  </a:lnTo>
                  <a:lnTo>
                    <a:pt x="96" y="36"/>
                  </a:lnTo>
                  <a:lnTo>
                    <a:pt x="108" y="30"/>
                  </a:lnTo>
                  <a:lnTo>
                    <a:pt x="102" y="0"/>
                  </a:lnTo>
                  <a:lnTo>
                    <a:pt x="342" y="60"/>
                  </a:lnTo>
                  <a:lnTo>
                    <a:pt x="300" y="246"/>
                  </a:lnTo>
                  <a:lnTo>
                    <a:pt x="216" y="228"/>
                  </a:lnTo>
                  <a:lnTo>
                    <a:pt x="114" y="228"/>
                  </a:lnTo>
                  <a:lnTo>
                    <a:pt x="84" y="210"/>
                  </a:lnTo>
                  <a:lnTo>
                    <a:pt x="60" y="216"/>
                  </a:lnTo>
                  <a:lnTo>
                    <a:pt x="42" y="204"/>
                  </a:lnTo>
                  <a:lnTo>
                    <a:pt x="42" y="174"/>
                  </a:lnTo>
                  <a:lnTo>
                    <a:pt x="24" y="162"/>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21" name="Freeform 118"/>
            <p:cNvSpPr>
              <a:spLocks/>
            </p:cNvSpPr>
            <p:nvPr/>
          </p:nvSpPr>
          <p:spPr bwMode="auto">
            <a:xfrm>
              <a:off x="3138" y="1458"/>
              <a:ext cx="342" cy="246"/>
            </a:xfrm>
            <a:custGeom>
              <a:avLst/>
              <a:gdLst>
                <a:gd name="T0" fmla="*/ 24 w 342"/>
                <a:gd name="T1" fmla="*/ 162 h 246"/>
                <a:gd name="T2" fmla="*/ 0 w 342"/>
                <a:gd name="T3" fmla="*/ 150 h 246"/>
                <a:gd name="T4" fmla="*/ 6 w 342"/>
                <a:gd name="T5" fmla="*/ 126 h 246"/>
                <a:gd name="T6" fmla="*/ 6 w 342"/>
                <a:gd name="T7" fmla="*/ 144 h 246"/>
                <a:gd name="T8" fmla="*/ 18 w 342"/>
                <a:gd name="T9" fmla="*/ 126 h 246"/>
                <a:gd name="T10" fmla="*/ 6 w 342"/>
                <a:gd name="T11" fmla="*/ 126 h 246"/>
                <a:gd name="T12" fmla="*/ 12 w 342"/>
                <a:gd name="T13" fmla="*/ 108 h 246"/>
                <a:gd name="T14" fmla="*/ 24 w 342"/>
                <a:gd name="T15" fmla="*/ 108 h 246"/>
                <a:gd name="T16" fmla="*/ 12 w 342"/>
                <a:gd name="T17" fmla="*/ 108 h 246"/>
                <a:gd name="T18" fmla="*/ 12 w 342"/>
                <a:gd name="T19" fmla="*/ 54 h 246"/>
                <a:gd name="T20" fmla="*/ 6 w 342"/>
                <a:gd name="T21" fmla="*/ 36 h 246"/>
                <a:gd name="T22" fmla="*/ 12 w 342"/>
                <a:gd name="T23" fmla="*/ 12 h 246"/>
                <a:gd name="T24" fmla="*/ 42 w 342"/>
                <a:gd name="T25" fmla="*/ 36 h 246"/>
                <a:gd name="T26" fmla="*/ 72 w 342"/>
                <a:gd name="T27" fmla="*/ 48 h 246"/>
                <a:gd name="T28" fmla="*/ 84 w 342"/>
                <a:gd name="T29" fmla="*/ 60 h 246"/>
                <a:gd name="T30" fmla="*/ 84 w 342"/>
                <a:gd name="T31" fmla="*/ 54 h 246"/>
                <a:gd name="T32" fmla="*/ 90 w 342"/>
                <a:gd name="T33" fmla="*/ 60 h 246"/>
                <a:gd name="T34" fmla="*/ 90 w 342"/>
                <a:gd name="T35" fmla="*/ 72 h 246"/>
                <a:gd name="T36" fmla="*/ 78 w 342"/>
                <a:gd name="T37" fmla="*/ 72 h 246"/>
                <a:gd name="T38" fmla="*/ 60 w 342"/>
                <a:gd name="T39" fmla="*/ 96 h 246"/>
                <a:gd name="T40" fmla="*/ 72 w 342"/>
                <a:gd name="T41" fmla="*/ 96 h 246"/>
                <a:gd name="T42" fmla="*/ 60 w 342"/>
                <a:gd name="T43" fmla="*/ 96 h 246"/>
                <a:gd name="T44" fmla="*/ 90 w 342"/>
                <a:gd name="T45" fmla="*/ 72 h 246"/>
                <a:gd name="T46" fmla="*/ 90 w 342"/>
                <a:gd name="T47" fmla="*/ 66 h 246"/>
                <a:gd name="T48" fmla="*/ 96 w 342"/>
                <a:gd name="T49" fmla="*/ 72 h 246"/>
                <a:gd name="T50" fmla="*/ 96 w 342"/>
                <a:gd name="T51" fmla="*/ 78 h 246"/>
                <a:gd name="T52" fmla="*/ 84 w 342"/>
                <a:gd name="T53" fmla="*/ 84 h 246"/>
                <a:gd name="T54" fmla="*/ 90 w 342"/>
                <a:gd name="T55" fmla="*/ 96 h 246"/>
                <a:gd name="T56" fmla="*/ 84 w 342"/>
                <a:gd name="T57" fmla="*/ 108 h 246"/>
                <a:gd name="T58" fmla="*/ 84 w 342"/>
                <a:gd name="T59" fmla="*/ 102 h 246"/>
                <a:gd name="T60" fmla="*/ 72 w 342"/>
                <a:gd name="T61" fmla="*/ 114 h 246"/>
                <a:gd name="T62" fmla="*/ 72 w 342"/>
                <a:gd name="T63" fmla="*/ 96 h 246"/>
                <a:gd name="T64" fmla="*/ 60 w 342"/>
                <a:gd name="T65" fmla="*/ 108 h 246"/>
                <a:gd name="T66" fmla="*/ 66 w 342"/>
                <a:gd name="T67" fmla="*/ 120 h 246"/>
                <a:gd name="T68" fmla="*/ 96 w 342"/>
                <a:gd name="T69" fmla="*/ 108 h 246"/>
                <a:gd name="T70" fmla="*/ 96 w 342"/>
                <a:gd name="T71" fmla="*/ 84 h 246"/>
                <a:gd name="T72" fmla="*/ 108 w 342"/>
                <a:gd name="T73" fmla="*/ 66 h 246"/>
                <a:gd name="T74" fmla="*/ 96 w 342"/>
                <a:gd name="T75" fmla="*/ 36 h 246"/>
                <a:gd name="T76" fmla="*/ 108 w 342"/>
                <a:gd name="T77" fmla="*/ 30 h 246"/>
                <a:gd name="T78" fmla="*/ 102 w 342"/>
                <a:gd name="T79" fmla="*/ 0 h 246"/>
                <a:gd name="T80" fmla="*/ 342 w 342"/>
                <a:gd name="T81" fmla="*/ 60 h 246"/>
                <a:gd name="T82" fmla="*/ 300 w 342"/>
                <a:gd name="T83" fmla="*/ 246 h 246"/>
                <a:gd name="T84" fmla="*/ 216 w 342"/>
                <a:gd name="T85" fmla="*/ 228 h 246"/>
                <a:gd name="T86" fmla="*/ 114 w 342"/>
                <a:gd name="T87" fmla="*/ 228 h 246"/>
                <a:gd name="T88" fmla="*/ 84 w 342"/>
                <a:gd name="T89" fmla="*/ 210 h 246"/>
                <a:gd name="T90" fmla="*/ 60 w 342"/>
                <a:gd name="T91" fmla="*/ 216 h 246"/>
                <a:gd name="T92" fmla="*/ 42 w 342"/>
                <a:gd name="T93" fmla="*/ 204 h 246"/>
                <a:gd name="T94" fmla="*/ 42 w 342"/>
                <a:gd name="T95" fmla="*/ 174 h 246"/>
                <a:gd name="T96" fmla="*/ 24 w 342"/>
                <a:gd name="T97" fmla="*/ 162 h 246"/>
                <a:gd name="T98" fmla="*/ 24 w 342"/>
                <a:gd name="T99" fmla="*/ 168 h 24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42"/>
                <a:gd name="T151" fmla="*/ 0 h 246"/>
                <a:gd name="T152" fmla="*/ 342 w 342"/>
                <a:gd name="T153" fmla="*/ 246 h 24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42" h="246">
                  <a:moveTo>
                    <a:pt x="24" y="162"/>
                  </a:moveTo>
                  <a:lnTo>
                    <a:pt x="0" y="150"/>
                  </a:lnTo>
                  <a:lnTo>
                    <a:pt x="6" y="126"/>
                  </a:lnTo>
                  <a:lnTo>
                    <a:pt x="6" y="144"/>
                  </a:lnTo>
                  <a:lnTo>
                    <a:pt x="18" y="126"/>
                  </a:lnTo>
                  <a:lnTo>
                    <a:pt x="6" y="126"/>
                  </a:lnTo>
                  <a:lnTo>
                    <a:pt x="12" y="108"/>
                  </a:lnTo>
                  <a:lnTo>
                    <a:pt x="24" y="108"/>
                  </a:lnTo>
                  <a:lnTo>
                    <a:pt x="12" y="108"/>
                  </a:lnTo>
                  <a:lnTo>
                    <a:pt x="12" y="54"/>
                  </a:lnTo>
                  <a:lnTo>
                    <a:pt x="6" y="36"/>
                  </a:lnTo>
                  <a:lnTo>
                    <a:pt x="12" y="12"/>
                  </a:lnTo>
                  <a:lnTo>
                    <a:pt x="42" y="36"/>
                  </a:lnTo>
                  <a:lnTo>
                    <a:pt x="72" y="48"/>
                  </a:lnTo>
                  <a:lnTo>
                    <a:pt x="84" y="60"/>
                  </a:lnTo>
                  <a:lnTo>
                    <a:pt x="84" y="54"/>
                  </a:lnTo>
                  <a:lnTo>
                    <a:pt x="90" y="60"/>
                  </a:lnTo>
                  <a:lnTo>
                    <a:pt x="90" y="72"/>
                  </a:lnTo>
                  <a:lnTo>
                    <a:pt x="78" y="72"/>
                  </a:lnTo>
                  <a:lnTo>
                    <a:pt x="60" y="96"/>
                  </a:lnTo>
                  <a:lnTo>
                    <a:pt x="72" y="96"/>
                  </a:lnTo>
                  <a:lnTo>
                    <a:pt x="60" y="96"/>
                  </a:lnTo>
                  <a:lnTo>
                    <a:pt x="90" y="72"/>
                  </a:lnTo>
                  <a:lnTo>
                    <a:pt x="90" y="66"/>
                  </a:lnTo>
                  <a:lnTo>
                    <a:pt x="96" y="72"/>
                  </a:lnTo>
                  <a:lnTo>
                    <a:pt x="96" y="78"/>
                  </a:lnTo>
                  <a:lnTo>
                    <a:pt x="84" y="84"/>
                  </a:lnTo>
                  <a:lnTo>
                    <a:pt x="90" y="96"/>
                  </a:lnTo>
                  <a:lnTo>
                    <a:pt x="84" y="108"/>
                  </a:lnTo>
                  <a:lnTo>
                    <a:pt x="84" y="102"/>
                  </a:lnTo>
                  <a:lnTo>
                    <a:pt x="72" y="114"/>
                  </a:lnTo>
                  <a:lnTo>
                    <a:pt x="72" y="96"/>
                  </a:lnTo>
                  <a:lnTo>
                    <a:pt x="60" y="108"/>
                  </a:lnTo>
                  <a:lnTo>
                    <a:pt x="66" y="120"/>
                  </a:lnTo>
                  <a:lnTo>
                    <a:pt x="96" y="108"/>
                  </a:lnTo>
                  <a:lnTo>
                    <a:pt x="96" y="84"/>
                  </a:lnTo>
                  <a:lnTo>
                    <a:pt x="108" y="66"/>
                  </a:lnTo>
                  <a:lnTo>
                    <a:pt x="96" y="36"/>
                  </a:lnTo>
                  <a:lnTo>
                    <a:pt x="108" y="30"/>
                  </a:lnTo>
                  <a:lnTo>
                    <a:pt x="102" y="0"/>
                  </a:lnTo>
                  <a:lnTo>
                    <a:pt x="342" y="60"/>
                  </a:lnTo>
                  <a:lnTo>
                    <a:pt x="300" y="246"/>
                  </a:lnTo>
                  <a:lnTo>
                    <a:pt x="216" y="228"/>
                  </a:lnTo>
                  <a:lnTo>
                    <a:pt x="114" y="228"/>
                  </a:lnTo>
                  <a:lnTo>
                    <a:pt x="84" y="210"/>
                  </a:lnTo>
                  <a:lnTo>
                    <a:pt x="60" y="216"/>
                  </a:lnTo>
                  <a:lnTo>
                    <a:pt x="42" y="204"/>
                  </a:lnTo>
                  <a:lnTo>
                    <a:pt x="42" y="174"/>
                  </a:lnTo>
                  <a:lnTo>
                    <a:pt x="24" y="162"/>
                  </a:lnTo>
                  <a:lnTo>
                    <a:pt x="24" y="16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22" name="Freeform 119"/>
            <p:cNvSpPr>
              <a:spLocks/>
            </p:cNvSpPr>
            <p:nvPr/>
          </p:nvSpPr>
          <p:spPr bwMode="auto">
            <a:xfrm>
              <a:off x="5034" y="2094"/>
              <a:ext cx="228" cy="228"/>
            </a:xfrm>
            <a:custGeom>
              <a:avLst/>
              <a:gdLst>
                <a:gd name="T0" fmla="*/ 138 w 228"/>
                <a:gd name="T1" fmla="*/ 48 h 228"/>
                <a:gd name="T2" fmla="*/ 144 w 228"/>
                <a:gd name="T3" fmla="*/ 78 h 228"/>
                <a:gd name="T4" fmla="*/ 174 w 228"/>
                <a:gd name="T5" fmla="*/ 48 h 228"/>
                <a:gd name="T6" fmla="*/ 192 w 228"/>
                <a:gd name="T7" fmla="*/ 54 h 228"/>
                <a:gd name="T8" fmla="*/ 204 w 228"/>
                <a:gd name="T9" fmla="*/ 42 h 228"/>
                <a:gd name="T10" fmla="*/ 222 w 228"/>
                <a:gd name="T11" fmla="*/ 42 h 228"/>
                <a:gd name="T12" fmla="*/ 228 w 228"/>
                <a:gd name="T13" fmla="*/ 60 h 228"/>
                <a:gd name="T14" fmla="*/ 228 w 228"/>
                <a:gd name="T15" fmla="*/ 72 h 228"/>
                <a:gd name="T16" fmla="*/ 198 w 228"/>
                <a:gd name="T17" fmla="*/ 54 h 228"/>
                <a:gd name="T18" fmla="*/ 198 w 228"/>
                <a:gd name="T19" fmla="*/ 72 h 228"/>
                <a:gd name="T20" fmla="*/ 180 w 228"/>
                <a:gd name="T21" fmla="*/ 102 h 228"/>
                <a:gd name="T22" fmla="*/ 168 w 228"/>
                <a:gd name="T23" fmla="*/ 102 h 228"/>
                <a:gd name="T24" fmla="*/ 162 w 228"/>
                <a:gd name="T25" fmla="*/ 126 h 228"/>
                <a:gd name="T26" fmla="*/ 144 w 228"/>
                <a:gd name="T27" fmla="*/ 120 h 228"/>
                <a:gd name="T28" fmla="*/ 120 w 228"/>
                <a:gd name="T29" fmla="*/ 186 h 228"/>
                <a:gd name="T30" fmla="*/ 126 w 228"/>
                <a:gd name="T31" fmla="*/ 186 h 228"/>
                <a:gd name="T32" fmla="*/ 120 w 228"/>
                <a:gd name="T33" fmla="*/ 204 h 228"/>
                <a:gd name="T34" fmla="*/ 60 w 228"/>
                <a:gd name="T35" fmla="*/ 228 h 228"/>
                <a:gd name="T36" fmla="*/ 48 w 228"/>
                <a:gd name="T37" fmla="*/ 222 h 228"/>
                <a:gd name="T38" fmla="*/ 42 w 228"/>
                <a:gd name="T39" fmla="*/ 204 h 228"/>
                <a:gd name="T40" fmla="*/ 12 w 228"/>
                <a:gd name="T41" fmla="*/ 186 h 228"/>
                <a:gd name="T42" fmla="*/ 0 w 228"/>
                <a:gd name="T43" fmla="*/ 156 h 228"/>
                <a:gd name="T44" fmla="*/ 18 w 228"/>
                <a:gd name="T45" fmla="*/ 138 h 228"/>
                <a:gd name="T46" fmla="*/ 24 w 228"/>
                <a:gd name="T47" fmla="*/ 114 h 228"/>
                <a:gd name="T48" fmla="*/ 36 w 228"/>
                <a:gd name="T49" fmla="*/ 114 h 228"/>
                <a:gd name="T50" fmla="*/ 36 w 228"/>
                <a:gd name="T51" fmla="*/ 96 h 228"/>
                <a:gd name="T52" fmla="*/ 72 w 228"/>
                <a:gd name="T53" fmla="*/ 66 h 228"/>
                <a:gd name="T54" fmla="*/ 78 w 228"/>
                <a:gd name="T55" fmla="*/ 18 h 228"/>
                <a:gd name="T56" fmla="*/ 72 w 228"/>
                <a:gd name="T57" fmla="*/ 6 h 228"/>
                <a:gd name="T58" fmla="*/ 78 w 228"/>
                <a:gd name="T59" fmla="*/ 0 h 228"/>
                <a:gd name="T60" fmla="*/ 90 w 228"/>
                <a:gd name="T61" fmla="*/ 54 h 228"/>
                <a:gd name="T62" fmla="*/ 126 w 228"/>
                <a:gd name="T63" fmla="*/ 48 h 228"/>
                <a:gd name="T64" fmla="*/ 138 w 228"/>
                <a:gd name="T65" fmla="*/ 48 h 2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8"/>
                <a:gd name="T100" fmla="*/ 0 h 228"/>
                <a:gd name="T101" fmla="*/ 228 w 228"/>
                <a:gd name="T102" fmla="*/ 228 h 2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8" h="228">
                  <a:moveTo>
                    <a:pt x="138" y="48"/>
                  </a:moveTo>
                  <a:lnTo>
                    <a:pt x="144" y="78"/>
                  </a:lnTo>
                  <a:lnTo>
                    <a:pt x="174" y="48"/>
                  </a:lnTo>
                  <a:lnTo>
                    <a:pt x="192" y="54"/>
                  </a:lnTo>
                  <a:lnTo>
                    <a:pt x="204" y="42"/>
                  </a:lnTo>
                  <a:lnTo>
                    <a:pt x="222" y="42"/>
                  </a:lnTo>
                  <a:lnTo>
                    <a:pt x="228" y="60"/>
                  </a:lnTo>
                  <a:lnTo>
                    <a:pt x="228" y="72"/>
                  </a:lnTo>
                  <a:lnTo>
                    <a:pt x="198" y="54"/>
                  </a:lnTo>
                  <a:lnTo>
                    <a:pt x="198" y="72"/>
                  </a:lnTo>
                  <a:lnTo>
                    <a:pt x="180" y="102"/>
                  </a:lnTo>
                  <a:lnTo>
                    <a:pt x="168" y="102"/>
                  </a:lnTo>
                  <a:lnTo>
                    <a:pt x="162" y="126"/>
                  </a:lnTo>
                  <a:lnTo>
                    <a:pt x="144" y="120"/>
                  </a:lnTo>
                  <a:lnTo>
                    <a:pt x="120" y="186"/>
                  </a:lnTo>
                  <a:lnTo>
                    <a:pt x="126" y="186"/>
                  </a:lnTo>
                  <a:lnTo>
                    <a:pt x="120" y="204"/>
                  </a:lnTo>
                  <a:lnTo>
                    <a:pt x="60" y="228"/>
                  </a:lnTo>
                  <a:lnTo>
                    <a:pt x="48" y="222"/>
                  </a:lnTo>
                  <a:lnTo>
                    <a:pt x="42" y="204"/>
                  </a:lnTo>
                  <a:lnTo>
                    <a:pt x="12" y="186"/>
                  </a:lnTo>
                  <a:lnTo>
                    <a:pt x="0" y="156"/>
                  </a:lnTo>
                  <a:lnTo>
                    <a:pt x="18" y="138"/>
                  </a:lnTo>
                  <a:lnTo>
                    <a:pt x="24" y="114"/>
                  </a:lnTo>
                  <a:lnTo>
                    <a:pt x="36" y="114"/>
                  </a:lnTo>
                  <a:lnTo>
                    <a:pt x="36" y="96"/>
                  </a:lnTo>
                  <a:lnTo>
                    <a:pt x="72" y="66"/>
                  </a:lnTo>
                  <a:lnTo>
                    <a:pt x="78" y="18"/>
                  </a:lnTo>
                  <a:lnTo>
                    <a:pt x="72" y="6"/>
                  </a:lnTo>
                  <a:lnTo>
                    <a:pt x="78" y="0"/>
                  </a:lnTo>
                  <a:lnTo>
                    <a:pt x="90" y="54"/>
                  </a:lnTo>
                  <a:lnTo>
                    <a:pt x="126" y="48"/>
                  </a:lnTo>
                  <a:lnTo>
                    <a:pt x="138" y="48"/>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23" name="Freeform 120"/>
            <p:cNvSpPr>
              <a:spLocks/>
            </p:cNvSpPr>
            <p:nvPr/>
          </p:nvSpPr>
          <p:spPr bwMode="auto">
            <a:xfrm>
              <a:off x="5034" y="2094"/>
              <a:ext cx="228" cy="228"/>
            </a:xfrm>
            <a:custGeom>
              <a:avLst/>
              <a:gdLst>
                <a:gd name="T0" fmla="*/ 138 w 228"/>
                <a:gd name="T1" fmla="*/ 48 h 228"/>
                <a:gd name="T2" fmla="*/ 144 w 228"/>
                <a:gd name="T3" fmla="*/ 78 h 228"/>
                <a:gd name="T4" fmla="*/ 174 w 228"/>
                <a:gd name="T5" fmla="*/ 48 h 228"/>
                <a:gd name="T6" fmla="*/ 192 w 228"/>
                <a:gd name="T7" fmla="*/ 54 h 228"/>
                <a:gd name="T8" fmla="*/ 204 w 228"/>
                <a:gd name="T9" fmla="*/ 42 h 228"/>
                <a:gd name="T10" fmla="*/ 222 w 228"/>
                <a:gd name="T11" fmla="*/ 42 h 228"/>
                <a:gd name="T12" fmla="*/ 228 w 228"/>
                <a:gd name="T13" fmla="*/ 60 h 228"/>
                <a:gd name="T14" fmla="*/ 228 w 228"/>
                <a:gd name="T15" fmla="*/ 72 h 228"/>
                <a:gd name="T16" fmla="*/ 198 w 228"/>
                <a:gd name="T17" fmla="*/ 54 h 228"/>
                <a:gd name="T18" fmla="*/ 198 w 228"/>
                <a:gd name="T19" fmla="*/ 72 h 228"/>
                <a:gd name="T20" fmla="*/ 180 w 228"/>
                <a:gd name="T21" fmla="*/ 102 h 228"/>
                <a:gd name="T22" fmla="*/ 168 w 228"/>
                <a:gd name="T23" fmla="*/ 102 h 228"/>
                <a:gd name="T24" fmla="*/ 162 w 228"/>
                <a:gd name="T25" fmla="*/ 126 h 228"/>
                <a:gd name="T26" fmla="*/ 144 w 228"/>
                <a:gd name="T27" fmla="*/ 120 h 228"/>
                <a:gd name="T28" fmla="*/ 120 w 228"/>
                <a:gd name="T29" fmla="*/ 186 h 228"/>
                <a:gd name="T30" fmla="*/ 126 w 228"/>
                <a:gd name="T31" fmla="*/ 186 h 228"/>
                <a:gd name="T32" fmla="*/ 120 w 228"/>
                <a:gd name="T33" fmla="*/ 204 h 228"/>
                <a:gd name="T34" fmla="*/ 60 w 228"/>
                <a:gd name="T35" fmla="*/ 228 h 228"/>
                <a:gd name="T36" fmla="*/ 48 w 228"/>
                <a:gd name="T37" fmla="*/ 222 h 228"/>
                <a:gd name="T38" fmla="*/ 42 w 228"/>
                <a:gd name="T39" fmla="*/ 204 h 228"/>
                <a:gd name="T40" fmla="*/ 12 w 228"/>
                <a:gd name="T41" fmla="*/ 186 h 228"/>
                <a:gd name="T42" fmla="*/ 0 w 228"/>
                <a:gd name="T43" fmla="*/ 156 h 228"/>
                <a:gd name="T44" fmla="*/ 18 w 228"/>
                <a:gd name="T45" fmla="*/ 138 h 228"/>
                <a:gd name="T46" fmla="*/ 24 w 228"/>
                <a:gd name="T47" fmla="*/ 114 h 228"/>
                <a:gd name="T48" fmla="*/ 36 w 228"/>
                <a:gd name="T49" fmla="*/ 114 h 228"/>
                <a:gd name="T50" fmla="*/ 36 w 228"/>
                <a:gd name="T51" fmla="*/ 96 h 228"/>
                <a:gd name="T52" fmla="*/ 72 w 228"/>
                <a:gd name="T53" fmla="*/ 66 h 228"/>
                <a:gd name="T54" fmla="*/ 78 w 228"/>
                <a:gd name="T55" fmla="*/ 18 h 228"/>
                <a:gd name="T56" fmla="*/ 72 w 228"/>
                <a:gd name="T57" fmla="*/ 6 h 228"/>
                <a:gd name="T58" fmla="*/ 78 w 228"/>
                <a:gd name="T59" fmla="*/ 0 h 228"/>
                <a:gd name="T60" fmla="*/ 90 w 228"/>
                <a:gd name="T61" fmla="*/ 54 h 228"/>
                <a:gd name="T62" fmla="*/ 126 w 228"/>
                <a:gd name="T63" fmla="*/ 48 h 228"/>
                <a:gd name="T64" fmla="*/ 138 w 228"/>
                <a:gd name="T65" fmla="*/ 48 h 228"/>
                <a:gd name="T66" fmla="*/ 138 w 228"/>
                <a:gd name="T67" fmla="*/ 54 h 2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8"/>
                <a:gd name="T103" fmla="*/ 0 h 228"/>
                <a:gd name="T104" fmla="*/ 228 w 228"/>
                <a:gd name="T105" fmla="*/ 228 h 2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8" h="228">
                  <a:moveTo>
                    <a:pt x="138" y="48"/>
                  </a:moveTo>
                  <a:lnTo>
                    <a:pt x="144" y="78"/>
                  </a:lnTo>
                  <a:lnTo>
                    <a:pt x="174" y="48"/>
                  </a:lnTo>
                  <a:lnTo>
                    <a:pt x="192" y="54"/>
                  </a:lnTo>
                  <a:lnTo>
                    <a:pt x="204" y="42"/>
                  </a:lnTo>
                  <a:lnTo>
                    <a:pt x="222" y="42"/>
                  </a:lnTo>
                  <a:lnTo>
                    <a:pt x="228" y="60"/>
                  </a:lnTo>
                  <a:lnTo>
                    <a:pt x="228" y="72"/>
                  </a:lnTo>
                  <a:lnTo>
                    <a:pt x="198" y="54"/>
                  </a:lnTo>
                  <a:lnTo>
                    <a:pt x="198" y="72"/>
                  </a:lnTo>
                  <a:lnTo>
                    <a:pt x="180" y="102"/>
                  </a:lnTo>
                  <a:lnTo>
                    <a:pt x="168" y="102"/>
                  </a:lnTo>
                  <a:lnTo>
                    <a:pt x="162" y="126"/>
                  </a:lnTo>
                  <a:lnTo>
                    <a:pt x="144" y="120"/>
                  </a:lnTo>
                  <a:lnTo>
                    <a:pt x="120" y="186"/>
                  </a:lnTo>
                  <a:lnTo>
                    <a:pt x="126" y="186"/>
                  </a:lnTo>
                  <a:lnTo>
                    <a:pt x="120" y="204"/>
                  </a:lnTo>
                  <a:lnTo>
                    <a:pt x="60" y="228"/>
                  </a:lnTo>
                  <a:lnTo>
                    <a:pt x="48" y="222"/>
                  </a:lnTo>
                  <a:lnTo>
                    <a:pt x="42" y="204"/>
                  </a:lnTo>
                  <a:lnTo>
                    <a:pt x="12" y="186"/>
                  </a:lnTo>
                  <a:lnTo>
                    <a:pt x="0" y="156"/>
                  </a:lnTo>
                  <a:lnTo>
                    <a:pt x="18" y="138"/>
                  </a:lnTo>
                  <a:lnTo>
                    <a:pt x="24" y="114"/>
                  </a:lnTo>
                  <a:lnTo>
                    <a:pt x="36" y="114"/>
                  </a:lnTo>
                  <a:lnTo>
                    <a:pt x="36" y="96"/>
                  </a:lnTo>
                  <a:lnTo>
                    <a:pt x="72" y="66"/>
                  </a:lnTo>
                  <a:lnTo>
                    <a:pt x="78" y="18"/>
                  </a:lnTo>
                  <a:lnTo>
                    <a:pt x="72" y="6"/>
                  </a:lnTo>
                  <a:lnTo>
                    <a:pt x="78" y="0"/>
                  </a:lnTo>
                  <a:lnTo>
                    <a:pt x="90" y="54"/>
                  </a:lnTo>
                  <a:lnTo>
                    <a:pt x="126" y="48"/>
                  </a:lnTo>
                  <a:lnTo>
                    <a:pt x="138" y="48"/>
                  </a:lnTo>
                  <a:lnTo>
                    <a:pt x="138" y="5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24" name="Freeform 121"/>
            <p:cNvSpPr>
              <a:spLocks/>
            </p:cNvSpPr>
            <p:nvPr/>
          </p:nvSpPr>
          <p:spPr bwMode="auto">
            <a:xfrm>
              <a:off x="4506" y="1746"/>
              <a:ext cx="270" cy="282"/>
            </a:xfrm>
            <a:custGeom>
              <a:avLst/>
              <a:gdLst>
                <a:gd name="T0" fmla="*/ 114 w 270"/>
                <a:gd name="T1" fmla="*/ 282 h 282"/>
                <a:gd name="T2" fmla="*/ 96 w 270"/>
                <a:gd name="T3" fmla="*/ 264 h 282"/>
                <a:gd name="T4" fmla="*/ 90 w 270"/>
                <a:gd name="T5" fmla="*/ 246 h 282"/>
                <a:gd name="T6" fmla="*/ 96 w 270"/>
                <a:gd name="T7" fmla="*/ 234 h 282"/>
                <a:gd name="T8" fmla="*/ 84 w 270"/>
                <a:gd name="T9" fmla="*/ 216 h 282"/>
                <a:gd name="T10" fmla="*/ 78 w 270"/>
                <a:gd name="T11" fmla="*/ 186 h 282"/>
                <a:gd name="T12" fmla="*/ 12 w 270"/>
                <a:gd name="T13" fmla="*/ 138 h 282"/>
                <a:gd name="T14" fmla="*/ 12 w 270"/>
                <a:gd name="T15" fmla="*/ 96 h 282"/>
                <a:gd name="T16" fmla="*/ 0 w 270"/>
                <a:gd name="T17" fmla="*/ 84 h 282"/>
                <a:gd name="T18" fmla="*/ 12 w 270"/>
                <a:gd name="T19" fmla="*/ 66 h 282"/>
                <a:gd name="T20" fmla="*/ 30 w 270"/>
                <a:gd name="T21" fmla="*/ 54 h 282"/>
                <a:gd name="T22" fmla="*/ 30 w 270"/>
                <a:gd name="T23" fmla="*/ 18 h 282"/>
                <a:gd name="T24" fmla="*/ 36 w 270"/>
                <a:gd name="T25" fmla="*/ 12 h 282"/>
                <a:gd name="T26" fmla="*/ 48 w 270"/>
                <a:gd name="T27" fmla="*/ 18 h 282"/>
                <a:gd name="T28" fmla="*/ 90 w 270"/>
                <a:gd name="T29" fmla="*/ 0 h 282"/>
                <a:gd name="T30" fmla="*/ 90 w 270"/>
                <a:gd name="T31" fmla="*/ 18 h 282"/>
                <a:gd name="T32" fmla="*/ 114 w 270"/>
                <a:gd name="T33" fmla="*/ 24 h 282"/>
                <a:gd name="T34" fmla="*/ 126 w 270"/>
                <a:gd name="T35" fmla="*/ 36 h 282"/>
                <a:gd name="T36" fmla="*/ 216 w 270"/>
                <a:gd name="T37" fmla="*/ 54 h 282"/>
                <a:gd name="T38" fmla="*/ 234 w 270"/>
                <a:gd name="T39" fmla="*/ 66 h 282"/>
                <a:gd name="T40" fmla="*/ 228 w 270"/>
                <a:gd name="T41" fmla="*/ 90 h 282"/>
                <a:gd name="T42" fmla="*/ 240 w 270"/>
                <a:gd name="T43" fmla="*/ 90 h 282"/>
                <a:gd name="T44" fmla="*/ 234 w 270"/>
                <a:gd name="T45" fmla="*/ 102 h 282"/>
                <a:gd name="T46" fmla="*/ 246 w 270"/>
                <a:gd name="T47" fmla="*/ 102 h 282"/>
                <a:gd name="T48" fmla="*/ 228 w 270"/>
                <a:gd name="T49" fmla="*/ 132 h 282"/>
                <a:gd name="T50" fmla="*/ 234 w 270"/>
                <a:gd name="T51" fmla="*/ 144 h 282"/>
                <a:gd name="T52" fmla="*/ 270 w 270"/>
                <a:gd name="T53" fmla="*/ 90 h 282"/>
                <a:gd name="T54" fmla="*/ 246 w 270"/>
                <a:gd name="T55" fmla="*/ 174 h 282"/>
                <a:gd name="T56" fmla="*/ 240 w 270"/>
                <a:gd name="T57" fmla="*/ 222 h 282"/>
                <a:gd name="T58" fmla="*/ 252 w 270"/>
                <a:gd name="T59" fmla="*/ 270 h 282"/>
                <a:gd name="T60" fmla="*/ 126 w 270"/>
                <a:gd name="T61" fmla="*/ 276 h 282"/>
                <a:gd name="T62" fmla="*/ 114 w 270"/>
                <a:gd name="T63" fmla="*/ 282 h 2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70"/>
                <a:gd name="T97" fmla="*/ 0 h 282"/>
                <a:gd name="T98" fmla="*/ 270 w 270"/>
                <a:gd name="T99" fmla="*/ 282 h 2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70" h="282">
                  <a:moveTo>
                    <a:pt x="114" y="282"/>
                  </a:moveTo>
                  <a:lnTo>
                    <a:pt x="96" y="264"/>
                  </a:lnTo>
                  <a:lnTo>
                    <a:pt x="90" y="246"/>
                  </a:lnTo>
                  <a:lnTo>
                    <a:pt x="96" y="234"/>
                  </a:lnTo>
                  <a:lnTo>
                    <a:pt x="84" y="216"/>
                  </a:lnTo>
                  <a:lnTo>
                    <a:pt x="78" y="186"/>
                  </a:lnTo>
                  <a:lnTo>
                    <a:pt x="12" y="138"/>
                  </a:lnTo>
                  <a:lnTo>
                    <a:pt x="12" y="96"/>
                  </a:lnTo>
                  <a:lnTo>
                    <a:pt x="0" y="84"/>
                  </a:lnTo>
                  <a:lnTo>
                    <a:pt x="12" y="66"/>
                  </a:lnTo>
                  <a:lnTo>
                    <a:pt x="30" y="54"/>
                  </a:lnTo>
                  <a:lnTo>
                    <a:pt x="30" y="18"/>
                  </a:lnTo>
                  <a:lnTo>
                    <a:pt x="36" y="12"/>
                  </a:lnTo>
                  <a:lnTo>
                    <a:pt x="48" y="18"/>
                  </a:lnTo>
                  <a:lnTo>
                    <a:pt x="90" y="0"/>
                  </a:lnTo>
                  <a:lnTo>
                    <a:pt x="90" y="18"/>
                  </a:lnTo>
                  <a:lnTo>
                    <a:pt x="114" y="24"/>
                  </a:lnTo>
                  <a:lnTo>
                    <a:pt x="126" y="36"/>
                  </a:lnTo>
                  <a:lnTo>
                    <a:pt x="216" y="54"/>
                  </a:lnTo>
                  <a:lnTo>
                    <a:pt x="234" y="66"/>
                  </a:lnTo>
                  <a:lnTo>
                    <a:pt x="228" y="90"/>
                  </a:lnTo>
                  <a:lnTo>
                    <a:pt x="240" y="90"/>
                  </a:lnTo>
                  <a:lnTo>
                    <a:pt x="234" y="102"/>
                  </a:lnTo>
                  <a:lnTo>
                    <a:pt x="246" y="102"/>
                  </a:lnTo>
                  <a:lnTo>
                    <a:pt x="228" y="132"/>
                  </a:lnTo>
                  <a:lnTo>
                    <a:pt x="234" y="144"/>
                  </a:lnTo>
                  <a:lnTo>
                    <a:pt x="270" y="90"/>
                  </a:lnTo>
                  <a:lnTo>
                    <a:pt x="246" y="174"/>
                  </a:lnTo>
                  <a:lnTo>
                    <a:pt x="240" y="222"/>
                  </a:lnTo>
                  <a:lnTo>
                    <a:pt x="252" y="270"/>
                  </a:lnTo>
                  <a:lnTo>
                    <a:pt x="126" y="276"/>
                  </a:lnTo>
                  <a:lnTo>
                    <a:pt x="114" y="282"/>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25" name="Freeform 122"/>
            <p:cNvSpPr>
              <a:spLocks/>
            </p:cNvSpPr>
            <p:nvPr/>
          </p:nvSpPr>
          <p:spPr bwMode="auto">
            <a:xfrm>
              <a:off x="4506" y="1746"/>
              <a:ext cx="270" cy="288"/>
            </a:xfrm>
            <a:custGeom>
              <a:avLst/>
              <a:gdLst>
                <a:gd name="T0" fmla="*/ 114 w 270"/>
                <a:gd name="T1" fmla="*/ 282 h 288"/>
                <a:gd name="T2" fmla="*/ 96 w 270"/>
                <a:gd name="T3" fmla="*/ 264 h 288"/>
                <a:gd name="T4" fmla="*/ 90 w 270"/>
                <a:gd name="T5" fmla="*/ 246 h 288"/>
                <a:gd name="T6" fmla="*/ 96 w 270"/>
                <a:gd name="T7" fmla="*/ 234 h 288"/>
                <a:gd name="T8" fmla="*/ 84 w 270"/>
                <a:gd name="T9" fmla="*/ 216 h 288"/>
                <a:gd name="T10" fmla="*/ 78 w 270"/>
                <a:gd name="T11" fmla="*/ 186 h 288"/>
                <a:gd name="T12" fmla="*/ 12 w 270"/>
                <a:gd name="T13" fmla="*/ 138 h 288"/>
                <a:gd name="T14" fmla="*/ 12 w 270"/>
                <a:gd name="T15" fmla="*/ 96 h 288"/>
                <a:gd name="T16" fmla="*/ 0 w 270"/>
                <a:gd name="T17" fmla="*/ 84 h 288"/>
                <a:gd name="T18" fmla="*/ 12 w 270"/>
                <a:gd name="T19" fmla="*/ 66 h 288"/>
                <a:gd name="T20" fmla="*/ 30 w 270"/>
                <a:gd name="T21" fmla="*/ 54 h 288"/>
                <a:gd name="T22" fmla="*/ 30 w 270"/>
                <a:gd name="T23" fmla="*/ 18 h 288"/>
                <a:gd name="T24" fmla="*/ 36 w 270"/>
                <a:gd name="T25" fmla="*/ 12 h 288"/>
                <a:gd name="T26" fmla="*/ 48 w 270"/>
                <a:gd name="T27" fmla="*/ 18 h 288"/>
                <a:gd name="T28" fmla="*/ 90 w 270"/>
                <a:gd name="T29" fmla="*/ 0 h 288"/>
                <a:gd name="T30" fmla="*/ 90 w 270"/>
                <a:gd name="T31" fmla="*/ 18 h 288"/>
                <a:gd name="T32" fmla="*/ 114 w 270"/>
                <a:gd name="T33" fmla="*/ 24 h 288"/>
                <a:gd name="T34" fmla="*/ 126 w 270"/>
                <a:gd name="T35" fmla="*/ 36 h 288"/>
                <a:gd name="T36" fmla="*/ 216 w 270"/>
                <a:gd name="T37" fmla="*/ 54 h 288"/>
                <a:gd name="T38" fmla="*/ 234 w 270"/>
                <a:gd name="T39" fmla="*/ 66 h 288"/>
                <a:gd name="T40" fmla="*/ 228 w 270"/>
                <a:gd name="T41" fmla="*/ 90 h 288"/>
                <a:gd name="T42" fmla="*/ 240 w 270"/>
                <a:gd name="T43" fmla="*/ 90 h 288"/>
                <a:gd name="T44" fmla="*/ 234 w 270"/>
                <a:gd name="T45" fmla="*/ 102 h 288"/>
                <a:gd name="T46" fmla="*/ 246 w 270"/>
                <a:gd name="T47" fmla="*/ 102 h 288"/>
                <a:gd name="T48" fmla="*/ 228 w 270"/>
                <a:gd name="T49" fmla="*/ 132 h 288"/>
                <a:gd name="T50" fmla="*/ 234 w 270"/>
                <a:gd name="T51" fmla="*/ 144 h 288"/>
                <a:gd name="T52" fmla="*/ 270 w 270"/>
                <a:gd name="T53" fmla="*/ 90 h 288"/>
                <a:gd name="T54" fmla="*/ 246 w 270"/>
                <a:gd name="T55" fmla="*/ 174 h 288"/>
                <a:gd name="T56" fmla="*/ 240 w 270"/>
                <a:gd name="T57" fmla="*/ 222 h 288"/>
                <a:gd name="T58" fmla="*/ 252 w 270"/>
                <a:gd name="T59" fmla="*/ 270 h 288"/>
                <a:gd name="T60" fmla="*/ 126 w 270"/>
                <a:gd name="T61" fmla="*/ 276 h 288"/>
                <a:gd name="T62" fmla="*/ 114 w 270"/>
                <a:gd name="T63" fmla="*/ 282 h 288"/>
                <a:gd name="T64" fmla="*/ 114 w 270"/>
                <a:gd name="T65" fmla="*/ 288 h 2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0"/>
                <a:gd name="T100" fmla="*/ 0 h 288"/>
                <a:gd name="T101" fmla="*/ 270 w 270"/>
                <a:gd name="T102" fmla="*/ 288 h 2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0" h="288">
                  <a:moveTo>
                    <a:pt x="114" y="282"/>
                  </a:moveTo>
                  <a:lnTo>
                    <a:pt x="96" y="264"/>
                  </a:lnTo>
                  <a:lnTo>
                    <a:pt x="90" y="246"/>
                  </a:lnTo>
                  <a:lnTo>
                    <a:pt x="96" y="234"/>
                  </a:lnTo>
                  <a:lnTo>
                    <a:pt x="84" y="216"/>
                  </a:lnTo>
                  <a:lnTo>
                    <a:pt x="78" y="186"/>
                  </a:lnTo>
                  <a:lnTo>
                    <a:pt x="12" y="138"/>
                  </a:lnTo>
                  <a:lnTo>
                    <a:pt x="12" y="96"/>
                  </a:lnTo>
                  <a:lnTo>
                    <a:pt x="0" y="84"/>
                  </a:lnTo>
                  <a:lnTo>
                    <a:pt x="12" y="66"/>
                  </a:lnTo>
                  <a:lnTo>
                    <a:pt x="30" y="54"/>
                  </a:lnTo>
                  <a:lnTo>
                    <a:pt x="30" y="18"/>
                  </a:lnTo>
                  <a:lnTo>
                    <a:pt x="36" y="12"/>
                  </a:lnTo>
                  <a:lnTo>
                    <a:pt x="48" y="18"/>
                  </a:lnTo>
                  <a:lnTo>
                    <a:pt x="90" y="0"/>
                  </a:lnTo>
                  <a:lnTo>
                    <a:pt x="90" y="18"/>
                  </a:lnTo>
                  <a:lnTo>
                    <a:pt x="114" y="24"/>
                  </a:lnTo>
                  <a:lnTo>
                    <a:pt x="126" y="36"/>
                  </a:lnTo>
                  <a:lnTo>
                    <a:pt x="216" y="54"/>
                  </a:lnTo>
                  <a:lnTo>
                    <a:pt x="234" y="66"/>
                  </a:lnTo>
                  <a:lnTo>
                    <a:pt x="228" y="90"/>
                  </a:lnTo>
                  <a:lnTo>
                    <a:pt x="240" y="90"/>
                  </a:lnTo>
                  <a:lnTo>
                    <a:pt x="234" y="102"/>
                  </a:lnTo>
                  <a:lnTo>
                    <a:pt x="246" y="102"/>
                  </a:lnTo>
                  <a:lnTo>
                    <a:pt x="228" y="132"/>
                  </a:lnTo>
                  <a:lnTo>
                    <a:pt x="234" y="144"/>
                  </a:lnTo>
                  <a:lnTo>
                    <a:pt x="270" y="90"/>
                  </a:lnTo>
                  <a:lnTo>
                    <a:pt x="246" y="174"/>
                  </a:lnTo>
                  <a:lnTo>
                    <a:pt x="240" y="222"/>
                  </a:lnTo>
                  <a:lnTo>
                    <a:pt x="252" y="270"/>
                  </a:lnTo>
                  <a:lnTo>
                    <a:pt x="126" y="276"/>
                  </a:lnTo>
                  <a:lnTo>
                    <a:pt x="114" y="282"/>
                  </a:lnTo>
                  <a:lnTo>
                    <a:pt x="114" y="28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26" name="Freeform 123"/>
            <p:cNvSpPr>
              <a:spLocks/>
            </p:cNvSpPr>
            <p:nvPr/>
          </p:nvSpPr>
          <p:spPr bwMode="auto">
            <a:xfrm>
              <a:off x="3648" y="1818"/>
              <a:ext cx="354" cy="294"/>
            </a:xfrm>
            <a:custGeom>
              <a:avLst/>
              <a:gdLst>
                <a:gd name="T0" fmla="*/ 342 w 354"/>
                <a:gd name="T1" fmla="*/ 168 h 294"/>
                <a:gd name="T2" fmla="*/ 336 w 354"/>
                <a:gd name="T3" fmla="*/ 294 h 294"/>
                <a:gd name="T4" fmla="*/ 96 w 354"/>
                <a:gd name="T5" fmla="*/ 270 h 294"/>
                <a:gd name="T6" fmla="*/ 0 w 354"/>
                <a:gd name="T7" fmla="*/ 252 h 294"/>
                <a:gd name="T8" fmla="*/ 12 w 354"/>
                <a:gd name="T9" fmla="*/ 192 h 294"/>
                <a:gd name="T10" fmla="*/ 36 w 354"/>
                <a:gd name="T11" fmla="*/ 30 h 294"/>
                <a:gd name="T12" fmla="*/ 42 w 354"/>
                <a:gd name="T13" fmla="*/ 0 h 294"/>
                <a:gd name="T14" fmla="*/ 354 w 354"/>
                <a:gd name="T15" fmla="*/ 36 h 294"/>
                <a:gd name="T16" fmla="*/ 348 w 354"/>
                <a:gd name="T17" fmla="*/ 138 h 294"/>
                <a:gd name="T18" fmla="*/ 342 w 354"/>
                <a:gd name="T19" fmla="*/ 168 h 2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4"/>
                <a:gd name="T31" fmla="*/ 0 h 294"/>
                <a:gd name="T32" fmla="*/ 354 w 354"/>
                <a:gd name="T33" fmla="*/ 294 h 29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4" h="294">
                  <a:moveTo>
                    <a:pt x="342" y="168"/>
                  </a:moveTo>
                  <a:lnTo>
                    <a:pt x="336" y="294"/>
                  </a:lnTo>
                  <a:lnTo>
                    <a:pt x="96" y="270"/>
                  </a:lnTo>
                  <a:lnTo>
                    <a:pt x="0" y="252"/>
                  </a:lnTo>
                  <a:lnTo>
                    <a:pt x="12" y="192"/>
                  </a:lnTo>
                  <a:lnTo>
                    <a:pt x="36" y="30"/>
                  </a:lnTo>
                  <a:lnTo>
                    <a:pt x="42" y="0"/>
                  </a:lnTo>
                  <a:lnTo>
                    <a:pt x="354" y="36"/>
                  </a:lnTo>
                  <a:lnTo>
                    <a:pt x="348" y="138"/>
                  </a:lnTo>
                  <a:lnTo>
                    <a:pt x="342" y="168"/>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27" name="Freeform 124"/>
            <p:cNvSpPr>
              <a:spLocks/>
            </p:cNvSpPr>
            <p:nvPr/>
          </p:nvSpPr>
          <p:spPr bwMode="auto">
            <a:xfrm>
              <a:off x="3648" y="1818"/>
              <a:ext cx="354" cy="294"/>
            </a:xfrm>
            <a:custGeom>
              <a:avLst/>
              <a:gdLst>
                <a:gd name="T0" fmla="*/ 342 w 354"/>
                <a:gd name="T1" fmla="*/ 168 h 294"/>
                <a:gd name="T2" fmla="*/ 336 w 354"/>
                <a:gd name="T3" fmla="*/ 294 h 294"/>
                <a:gd name="T4" fmla="*/ 96 w 354"/>
                <a:gd name="T5" fmla="*/ 270 h 294"/>
                <a:gd name="T6" fmla="*/ 0 w 354"/>
                <a:gd name="T7" fmla="*/ 252 h 294"/>
                <a:gd name="T8" fmla="*/ 12 w 354"/>
                <a:gd name="T9" fmla="*/ 192 h 294"/>
                <a:gd name="T10" fmla="*/ 36 w 354"/>
                <a:gd name="T11" fmla="*/ 30 h 294"/>
                <a:gd name="T12" fmla="*/ 42 w 354"/>
                <a:gd name="T13" fmla="*/ 0 h 294"/>
                <a:gd name="T14" fmla="*/ 354 w 354"/>
                <a:gd name="T15" fmla="*/ 36 h 294"/>
                <a:gd name="T16" fmla="*/ 348 w 354"/>
                <a:gd name="T17" fmla="*/ 138 h 294"/>
                <a:gd name="T18" fmla="*/ 342 w 354"/>
                <a:gd name="T19" fmla="*/ 168 h 294"/>
                <a:gd name="T20" fmla="*/ 342 w 354"/>
                <a:gd name="T21" fmla="*/ 174 h 2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4"/>
                <a:gd name="T34" fmla="*/ 0 h 294"/>
                <a:gd name="T35" fmla="*/ 354 w 354"/>
                <a:gd name="T36" fmla="*/ 294 h 2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4" h="294">
                  <a:moveTo>
                    <a:pt x="342" y="168"/>
                  </a:moveTo>
                  <a:lnTo>
                    <a:pt x="336" y="294"/>
                  </a:lnTo>
                  <a:lnTo>
                    <a:pt x="96" y="270"/>
                  </a:lnTo>
                  <a:lnTo>
                    <a:pt x="0" y="252"/>
                  </a:lnTo>
                  <a:lnTo>
                    <a:pt x="12" y="192"/>
                  </a:lnTo>
                  <a:lnTo>
                    <a:pt x="36" y="30"/>
                  </a:lnTo>
                  <a:lnTo>
                    <a:pt x="42" y="0"/>
                  </a:lnTo>
                  <a:lnTo>
                    <a:pt x="354" y="36"/>
                  </a:lnTo>
                  <a:lnTo>
                    <a:pt x="348" y="138"/>
                  </a:lnTo>
                  <a:lnTo>
                    <a:pt x="342" y="168"/>
                  </a:lnTo>
                  <a:lnTo>
                    <a:pt x="342" y="17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25604" name="Text Box 504"/>
          <p:cNvSpPr txBox="1">
            <a:spLocks noChangeArrowheads="1"/>
          </p:cNvSpPr>
          <p:nvPr/>
        </p:nvSpPr>
        <p:spPr bwMode="auto">
          <a:xfrm>
            <a:off x="4038600" y="1143000"/>
            <a:ext cx="1050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2400" b="1" i="0" u="none" strike="noStrike" kern="0" cap="none" spc="0" normalizeH="0" baseline="0" noProof="0">
                <a:ln>
                  <a:noFill/>
                </a:ln>
                <a:solidFill>
                  <a:srgbClr val="FF9900"/>
                </a:solidFill>
                <a:effectLst/>
                <a:uLnTx/>
                <a:uFillTx/>
                <a:latin typeface="Verdana" panose="020B0604030504040204" pitchFamily="34" charset="0"/>
                <a:cs typeface="Arial" panose="020B0604020202020204" pitchFamily="34" charset="0"/>
              </a:rPr>
              <a:t>1994</a:t>
            </a:r>
          </a:p>
        </p:txBody>
      </p:sp>
      <p:sp>
        <p:nvSpPr>
          <p:cNvPr id="15365" name="Text Box 499"/>
          <p:cNvSpPr txBox="1">
            <a:spLocks noChangeArrowheads="1"/>
          </p:cNvSpPr>
          <p:nvPr/>
        </p:nvSpPr>
        <p:spPr bwMode="auto">
          <a:xfrm>
            <a:off x="0" y="0"/>
            <a:ext cx="9144000" cy="904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eaLnBrk="1" fontAlgn="auto" latinLnBrk="0" hangingPunct="1">
              <a:lnSpc>
                <a:spcPts val="3200"/>
              </a:lnSpc>
              <a:spcBef>
                <a:spcPct val="50000"/>
              </a:spcBef>
              <a:spcAft>
                <a:spcPts val="0"/>
              </a:spcAft>
              <a:buClrTx/>
              <a:buSzTx/>
              <a:buFontTx/>
              <a:buNone/>
              <a:tabLst/>
              <a:defRPr/>
            </a:pPr>
            <a:r>
              <a:rPr kumimoji="0" lang="en-US" altLang="en-US" sz="3200" b="1" i="0" u="none" strike="noStrike" kern="0" cap="none" spc="0" normalizeH="0" baseline="0" noProof="0">
                <a:ln>
                  <a:noFill/>
                </a:ln>
                <a:solidFill>
                  <a:srgbClr val="023567"/>
                </a:solidFill>
                <a:effectLst>
                  <a:outerShdw blurRad="38100" dist="38100" dir="2700000" algn="tl">
                    <a:srgbClr val="C0C0C0"/>
                  </a:outerShdw>
                </a:effectLst>
                <a:uLnTx/>
                <a:uFillTx/>
                <a:latin typeface="Arial" charset="0"/>
                <a:cs typeface="Arial" charset="0"/>
              </a:rPr>
              <a:t>Age-Adjusted Prevalence of Obesity and </a:t>
            </a:r>
            <a:br>
              <a:rPr kumimoji="0" lang="en-US" altLang="en-US" sz="3200" b="1" i="0" u="none" strike="noStrike" kern="0" cap="none" spc="0" normalizeH="0" baseline="0" noProof="0">
                <a:ln>
                  <a:noFill/>
                </a:ln>
                <a:solidFill>
                  <a:srgbClr val="023567"/>
                </a:solidFill>
                <a:effectLst>
                  <a:outerShdw blurRad="38100" dist="38100" dir="2700000" algn="tl">
                    <a:srgbClr val="C0C0C0"/>
                  </a:outerShdw>
                </a:effectLst>
                <a:uLnTx/>
                <a:uFillTx/>
                <a:latin typeface="Arial" charset="0"/>
                <a:cs typeface="Arial" charset="0"/>
              </a:rPr>
            </a:br>
            <a:r>
              <a:rPr kumimoji="0" lang="en-US" altLang="en-US" sz="3200" b="1" i="0" u="none" strike="noStrike" kern="0" cap="none" spc="0" normalizeH="0" baseline="0" noProof="0">
                <a:ln>
                  <a:noFill/>
                </a:ln>
                <a:solidFill>
                  <a:srgbClr val="023567"/>
                </a:solidFill>
                <a:effectLst>
                  <a:outerShdw blurRad="38100" dist="38100" dir="2700000" algn="tl">
                    <a:srgbClr val="C0C0C0"/>
                  </a:outerShdw>
                </a:effectLst>
                <a:uLnTx/>
                <a:uFillTx/>
                <a:latin typeface="Arial" charset="0"/>
                <a:cs typeface="Arial" charset="0"/>
              </a:rPr>
              <a:t>Diagnosed Diabetes Among US Adults</a:t>
            </a:r>
          </a:p>
        </p:txBody>
      </p:sp>
    </p:spTree>
    <p:extLst>
      <p:ext uri="{BB962C8B-B14F-4D97-AF65-F5344CB8AC3E}">
        <p14:creationId xmlns:p14="http://schemas.microsoft.com/office/powerpoint/2010/main" val="2544582152"/>
      </p:ext>
    </p:extLst>
  </p:cSld>
  <p:clrMapOvr>
    <a:masterClrMapping/>
  </p:clrMapOvr>
  <p:transition spd="slow" advClick="0" advTm="1000">
    <p:circl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361595" y="457200"/>
            <a:ext cx="5020030" cy="1143000"/>
          </a:xfrm>
        </p:spPr>
        <p:txBody>
          <a:bodyPr>
            <a:normAutofit fontScale="90000"/>
          </a:bodyPr>
          <a:lstStyle/>
          <a:p>
            <a:pPr eaLnBrk="1" hangingPunct="1"/>
            <a:r>
              <a:rPr lang="en-US" dirty="0"/>
              <a:t>Diabetes is also associated with </a:t>
            </a:r>
          </a:p>
        </p:txBody>
      </p:sp>
      <p:sp>
        <p:nvSpPr>
          <p:cNvPr id="1759235" name="Rectangle 3"/>
          <p:cNvSpPr>
            <a:spLocks noGrp="1" noChangeArrowheads="1"/>
          </p:cNvSpPr>
          <p:nvPr>
            <p:ph type="body" idx="1"/>
          </p:nvPr>
        </p:nvSpPr>
        <p:spPr>
          <a:xfrm>
            <a:off x="381000" y="2667000"/>
            <a:ext cx="8256588" cy="3733800"/>
          </a:xfrm>
        </p:spPr>
        <p:txBody>
          <a:bodyPr/>
          <a:lstStyle/>
          <a:p>
            <a:pPr eaLnBrk="1" hangingPunct="1">
              <a:defRPr/>
            </a:pPr>
            <a:r>
              <a:rPr lang="en-US" dirty="0"/>
              <a:t>Fatty liver disease  </a:t>
            </a:r>
          </a:p>
          <a:p>
            <a:pPr eaLnBrk="1" hangingPunct="1">
              <a:defRPr/>
            </a:pPr>
            <a:r>
              <a:rPr lang="en-US" dirty="0"/>
              <a:t>Obstructive sleep apnea</a:t>
            </a:r>
          </a:p>
          <a:p>
            <a:pPr eaLnBrk="1" hangingPunct="1">
              <a:defRPr/>
            </a:pPr>
            <a:r>
              <a:rPr lang="en-US" dirty="0"/>
              <a:t>Cancer; pancreas, liver, breast</a:t>
            </a:r>
          </a:p>
          <a:p>
            <a:pPr eaLnBrk="1" hangingPunct="1">
              <a:defRPr/>
            </a:pPr>
            <a:r>
              <a:rPr lang="en-US" dirty="0"/>
              <a:t>Alzheimer’s</a:t>
            </a:r>
          </a:p>
          <a:p>
            <a:pPr eaLnBrk="1" hangingPunct="1">
              <a:defRPr/>
            </a:pPr>
            <a:r>
              <a:rPr lang="en-US" dirty="0"/>
              <a:t>Depression</a:t>
            </a:r>
          </a:p>
          <a:p>
            <a:pPr marL="0" indent="0" eaLnBrk="1" hangingPunct="1">
              <a:buFont typeface="Wingdings" panose="05000000000000000000" pitchFamily="2" charset="2"/>
              <a:buNone/>
              <a:defRPr/>
            </a:pPr>
            <a:endParaRPr lang="en-US" dirty="0"/>
          </a:p>
        </p:txBody>
      </p:sp>
      <p:pic>
        <p:nvPicPr>
          <p:cNvPr id="8602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81625" y="22860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13771035"/>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457200" y="381000"/>
            <a:ext cx="8229600" cy="1295400"/>
          </a:xfrm>
        </p:spPr>
        <p:txBody>
          <a:bodyPr>
            <a:noAutofit/>
          </a:bodyPr>
          <a:lstStyle/>
          <a:p>
            <a:pPr eaLnBrk="1" hangingPunct="1"/>
            <a:r>
              <a:rPr lang="en-US" sz="4000" dirty="0"/>
              <a:t>Diabetes Bingo</a:t>
            </a:r>
            <a:br>
              <a:rPr lang="en-US" sz="4000" dirty="0"/>
            </a:br>
            <a:r>
              <a:rPr lang="en-US" sz="4000" dirty="0"/>
              <a:t>“</a:t>
            </a:r>
            <a:r>
              <a:rPr lang="en-US" sz="4000" dirty="0" err="1"/>
              <a:t>DiaBingo</a:t>
            </a:r>
            <a:r>
              <a:rPr lang="en-US" sz="4000" dirty="0"/>
              <a:t>”  Shout out Right Answer</a:t>
            </a:r>
          </a:p>
        </p:txBody>
      </p:sp>
      <p:pic>
        <p:nvPicPr>
          <p:cNvPr id="96260"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200" y="2944812"/>
            <a:ext cx="3592513"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65414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ctrTitle" idx="4294967295"/>
          </p:nvPr>
        </p:nvSpPr>
        <p:spPr>
          <a:xfrm>
            <a:off x="533400" y="228600"/>
            <a:ext cx="8001000" cy="685800"/>
          </a:xfrm>
        </p:spPr>
        <p:txBody>
          <a:bodyPr>
            <a:normAutofit fontScale="90000"/>
          </a:bodyPr>
          <a:lstStyle/>
          <a:p>
            <a:pPr eaLnBrk="1" hangingPunct="1"/>
            <a:r>
              <a:rPr lang="en-US" sz="4000" dirty="0" err="1"/>
              <a:t>DiaBingo</a:t>
            </a:r>
            <a:endParaRPr lang="en-US" sz="4000" dirty="0"/>
          </a:p>
        </p:txBody>
      </p:sp>
      <p:sp>
        <p:nvSpPr>
          <p:cNvPr id="1679363" name="Rectangle 3"/>
          <p:cNvSpPr>
            <a:spLocks noGrp="1" noChangeArrowheads="1"/>
          </p:cNvSpPr>
          <p:nvPr>
            <p:ph type="subTitle" idx="4294967295"/>
          </p:nvPr>
        </p:nvSpPr>
        <p:spPr>
          <a:xfrm>
            <a:off x="3657600" y="1752600"/>
            <a:ext cx="5486400" cy="3352800"/>
          </a:xfrm>
        </p:spPr>
        <p:txBody>
          <a:bodyPr/>
          <a:lstStyle/>
          <a:p>
            <a:pPr algn="r" eaLnBrk="1" hangingPunct="1">
              <a:defRPr/>
            </a:pPr>
            <a:endParaRPr lang="en-US" sz="1800"/>
          </a:p>
          <a:p>
            <a:pPr algn="r" eaLnBrk="1" hangingPunct="1">
              <a:defRPr/>
            </a:pPr>
            <a:endParaRPr lang="en-US" sz="2400"/>
          </a:p>
        </p:txBody>
      </p:sp>
      <p:sp>
        <p:nvSpPr>
          <p:cNvPr id="5427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solidFill>
                <a:prstClr val="black"/>
              </a:solidFill>
              <a:latin typeface="Tahoma" pitchFamily="34" charset="0"/>
            </a:endParaRPr>
          </a:p>
        </p:txBody>
      </p:sp>
      <p:sp>
        <p:nvSpPr>
          <p:cNvPr id="54277" name="Rectangle 5"/>
          <p:cNvSpPr>
            <a:spLocks noChangeArrowheads="1"/>
          </p:cNvSpPr>
          <p:nvPr/>
        </p:nvSpPr>
        <p:spPr bwMode="auto">
          <a:xfrm>
            <a:off x="-609600" y="2590800"/>
            <a:ext cx="9753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prstClr val="white"/>
                </a:solidFill>
                <a:latin typeface="Arial Black" pitchFamily="34" charset="0"/>
              </a:rPr>
              <a:t>	</a:t>
            </a:r>
            <a:endParaRPr lang="en-US" sz="1200">
              <a:solidFill>
                <a:prstClr val="white"/>
              </a:solidFill>
              <a:latin typeface="Arial Black" pitchFamily="34" charset="0"/>
            </a:endParaRPr>
          </a:p>
        </p:txBody>
      </p:sp>
      <p:sp>
        <p:nvSpPr>
          <p:cNvPr id="1679366" name="Text Box 6"/>
          <p:cNvSpPr txBox="1">
            <a:spLocks noChangeArrowheads="1"/>
          </p:cNvSpPr>
          <p:nvPr/>
        </p:nvSpPr>
        <p:spPr bwMode="auto">
          <a:xfrm>
            <a:off x="533400" y="838200"/>
            <a:ext cx="8305800" cy="5466112"/>
          </a:xfrm>
          <a:prstGeom prst="rect">
            <a:avLst/>
          </a:prstGeom>
          <a:noFill/>
          <a:ln w="12700">
            <a:noFill/>
            <a:miter lim="800000"/>
            <a:headEnd/>
            <a:tailEnd/>
          </a:ln>
          <a:effectLst/>
        </p:spPr>
        <p:txBody>
          <a:bodyPr wrap="square">
            <a:spAutoFit/>
          </a:bodyPr>
          <a:lstStyle/>
          <a:p>
            <a:pPr>
              <a:spcBef>
                <a:spcPct val="5000"/>
              </a:spcBef>
              <a:defRPr/>
            </a:pPr>
            <a:r>
              <a:rPr lang="en-US" b="1" dirty="0">
                <a:solidFill>
                  <a:prstClr val="black"/>
                </a:solidFill>
              </a:rPr>
              <a:t>B</a:t>
            </a:r>
            <a:r>
              <a:rPr lang="en-US" dirty="0">
                <a:solidFill>
                  <a:prstClr val="black"/>
                </a:solidFill>
              </a:rPr>
              <a:t> </a:t>
            </a:r>
            <a:r>
              <a:rPr lang="en-US" sz="2400" dirty="0">
                <a:solidFill>
                  <a:prstClr val="black"/>
                </a:solidFill>
              </a:rPr>
              <a:t>Frequent skin and yeast infections			</a:t>
            </a:r>
          </a:p>
          <a:p>
            <a:pPr>
              <a:spcBef>
                <a:spcPct val="5000"/>
              </a:spcBef>
              <a:defRPr/>
            </a:pPr>
            <a:r>
              <a:rPr lang="en-US" sz="2400" b="1" dirty="0">
                <a:solidFill>
                  <a:prstClr val="black"/>
                </a:solidFill>
              </a:rPr>
              <a:t>B</a:t>
            </a:r>
            <a:r>
              <a:rPr lang="en-US" sz="2400" dirty="0">
                <a:solidFill>
                  <a:prstClr val="black"/>
                </a:solidFill>
              </a:rPr>
              <a:t> A BMI of ____ or greater is considered overweight	</a:t>
            </a:r>
          </a:p>
          <a:p>
            <a:pPr>
              <a:spcBef>
                <a:spcPct val="5000"/>
              </a:spcBef>
              <a:defRPr/>
            </a:pPr>
            <a:r>
              <a:rPr lang="en-US" sz="2400" b="1" dirty="0">
                <a:solidFill>
                  <a:prstClr val="black"/>
                </a:solidFill>
              </a:rPr>
              <a:t>B</a:t>
            </a:r>
            <a:r>
              <a:rPr lang="en-US" sz="2400" dirty="0">
                <a:solidFill>
                  <a:prstClr val="black"/>
                </a:solidFill>
              </a:rPr>
              <a:t> To reduce complications, control </a:t>
            </a:r>
            <a:r>
              <a:rPr lang="en-US" sz="2400" b="1" dirty="0">
                <a:solidFill>
                  <a:prstClr val="black"/>
                </a:solidFill>
              </a:rPr>
              <a:t>A</a:t>
            </a:r>
            <a:r>
              <a:rPr lang="en-US" sz="2400" dirty="0">
                <a:solidFill>
                  <a:prstClr val="black"/>
                </a:solidFill>
              </a:rPr>
              <a:t>1c, </a:t>
            </a:r>
            <a:r>
              <a:rPr lang="en-US" sz="2400" b="1" dirty="0">
                <a:solidFill>
                  <a:prstClr val="black"/>
                </a:solidFill>
              </a:rPr>
              <a:t>B</a:t>
            </a:r>
            <a:r>
              <a:rPr lang="en-US" sz="2400" dirty="0">
                <a:solidFill>
                  <a:prstClr val="black"/>
                </a:solidFill>
              </a:rPr>
              <a:t>lood pressure, </a:t>
            </a:r>
            <a:r>
              <a:rPr lang="en-US" sz="2400" b="1" dirty="0">
                <a:solidFill>
                  <a:prstClr val="black"/>
                </a:solidFill>
              </a:rPr>
              <a:t>C</a:t>
            </a:r>
            <a:r>
              <a:rPr lang="en-US" sz="2400" dirty="0">
                <a:solidFill>
                  <a:prstClr val="black"/>
                </a:solidFill>
              </a:rPr>
              <a:t>holesterol	 </a:t>
            </a:r>
          </a:p>
          <a:p>
            <a:pPr>
              <a:spcBef>
                <a:spcPct val="5000"/>
              </a:spcBef>
              <a:defRPr/>
            </a:pPr>
            <a:r>
              <a:rPr lang="en-US" sz="2400" b="1" dirty="0">
                <a:solidFill>
                  <a:prstClr val="black"/>
                </a:solidFill>
              </a:rPr>
              <a:t>B</a:t>
            </a:r>
            <a:r>
              <a:rPr lang="en-US" sz="2400" dirty="0">
                <a:solidFill>
                  <a:prstClr val="black"/>
                </a:solidFill>
              </a:rPr>
              <a:t> </a:t>
            </a:r>
            <a:r>
              <a:rPr lang="en-US" sz="2400" dirty="0" err="1">
                <a:solidFill>
                  <a:prstClr val="black"/>
                </a:solidFill>
              </a:rPr>
              <a:t>PreDiabetes</a:t>
            </a:r>
            <a:r>
              <a:rPr lang="en-US" sz="2400" dirty="0">
                <a:solidFill>
                  <a:prstClr val="black"/>
                </a:solidFill>
              </a:rPr>
              <a:t> – fasting glucose level of ___ to ____	 </a:t>
            </a:r>
          </a:p>
          <a:p>
            <a:pPr>
              <a:spcBef>
                <a:spcPct val="5000"/>
              </a:spcBef>
              <a:defRPr/>
            </a:pPr>
            <a:r>
              <a:rPr lang="en-US" sz="2400" b="1" dirty="0">
                <a:solidFill>
                  <a:prstClr val="black"/>
                </a:solidFill>
              </a:rPr>
              <a:t>B</a:t>
            </a:r>
            <a:r>
              <a:rPr lang="en-US" sz="2400" dirty="0">
                <a:solidFill>
                  <a:prstClr val="black"/>
                </a:solidFill>
              </a:rPr>
              <a:t> Erectile dysfunction indicates greater risk for ____	 </a:t>
            </a:r>
          </a:p>
          <a:p>
            <a:pPr>
              <a:spcBef>
                <a:spcPct val="5000"/>
              </a:spcBef>
              <a:defRPr/>
            </a:pPr>
            <a:r>
              <a:rPr lang="en-US" sz="2400" b="1" dirty="0">
                <a:solidFill>
                  <a:prstClr val="black"/>
                </a:solidFill>
              </a:rPr>
              <a:t>B</a:t>
            </a:r>
            <a:r>
              <a:rPr lang="en-US" sz="2400" dirty="0">
                <a:solidFill>
                  <a:prstClr val="black"/>
                </a:solidFill>
              </a:rPr>
              <a:t> Diabetes – fasting glucose level____ or greater	</a:t>
            </a:r>
          </a:p>
          <a:p>
            <a:pPr>
              <a:spcBef>
                <a:spcPct val="5000"/>
              </a:spcBef>
              <a:defRPr/>
            </a:pPr>
            <a:r>
              <a:rPr lang="en-US" sz="2400" b="1" dirty="0">
                <a:solidFill>
                  <a:prstClr val="black"/>
                </a:solidFill>
              </a:rPr>
              <a:t>B</a:t>
            </a:r>
            <a:r>
              <a:rPr lang="en-US" sz="2400" dirty="0">
                <a:solidFill>
                  <a:prstClr val="black"/>
                </a:solidFill>
              </a:rPr>
              <a:t> Type 1 diabetes is best described as an ______ disease</a:t>
            </a:r>
          </a:p>
          <a:p>
            <a:pPr>
              <a:spcBef>
                <a:spcPct val="5000"/>
              </a:spcBef>
              <a:defRPr/>
            </a:pPr>
            <a:r>
              <a:rPr lang="en-US" sz="2400" b="1" dirty="0">
                <a:solidFill>
                  <a:prstClr val="black"/>
                </a:solidFill>
              </a:rPr>
              <a:t>B</a:t>
            </a:r>
            <a:r>
              <a:rPr lang="en-US" sz="2400" dirty="0">
                <a:solidFill>
                  <a:prstClr val="black"/>
                </a:solidFill>
              </a:rPr>
              <a:t> People with diabetes are ______ times more likely to die of heart dx	</a:t>
            </a:r>
          </a:p>
          <a:p>
            <a:pPr>
              <a:spcBef>
                <a:spcPct val="5000"/>
              </a:spcBef>
              <a:defRPr/>
            </a:pPr>
            <a:r>
              <a:rPr lang="en-US" sz="2400" b="1" dirty="0">
                <a:solidFill>
                  <a:prstClr val="black"/>
                </a:solidFill>
              </a:rPr>
              <a:t>B</a:t>
            </a:r>
            <a:r>
              <a:rPr lang="en-US" sz="2400" dirty="0">
                <a:solidFill>
                  <a:prstClr val="black"/>
                </a:solidFill>
              </a:rPr>
              <a:t> Elevated triglycerides, &lt; HDL, smaller dense LDL</a:t>
            </a:r>
          </a:p>
          <a:p>
            <a:pPr>
              <a:spcBef>
                <a:spcPct val="5000"/>
              </a:spcBef>
              <a:defRPr/>
            </a:pPr>
            <a:r>
              <a:rPr lang="en-US" sz="2400" b="1" dirty="0">
                <a:solidFill>
                  <a:prstClr val="black"/>
                </a:solidFill>
              </a:rPr>
              <a:t>B</a:t>
            </a:r>
            <a:r>
              <a:rPr lang="en-US" sz="2400" dirty="0">
                <a:solidFill>
                  <a:prstClr val="black"/>
                </a:solidFill>
              </a:rPr>
              <a:t> Each percentage point of A1c =   _____ mg/dl glucose </a:t>
            </a:r>
            <a:endParaRPr lang="en-US" sz="2400" b="1" dirty="0">
              <a:solidFill>
                <a:prstClr val="black"/>
              </a:solidFill>
            </a:endParaRPr>
          </a:p>
          <a:p>
            <a:pPr>
              <a:spcBef>
                <a:spcPct val="5000"/>
              </a:spcBef>
              <a:defRPr/>
            </a:pPr>
            <a:r>
              <a:rPr lang="en-US" sz="2400" b="1" dirty="0">
                <a:solidFill>
                  <a:prstClr val="black"/>
                </a:solidFill>
              </a:rPr>
              <a:t>B</a:t>
            </a:r>
            <a:r>
              <a:rPr lang="en-US" sz="2400" dirty="0">
                <a:solidFill>
                  <a:prstClr val="black"/>
                </a:solidFill>
              </a:rPr>
              <a:t> At dx of type 2, about __% of the beta cell function is lost</a:t>
            </a:r>
          </a:p>
          <a:p>
            <a:pPr>
              <a:spcBef>
                <a:spcPct val="5000"/>
              </a:spcBef>
              <a:defRPr/>
            </a:pPr>
            <a:r>
              <a:rPr lang="en-US" sz="2400" b="1" dirty="0">
                <a:solidFill>
                  <a:prstClr val="black"/>
                </a:solidFill>
              </a:rPr>
              <a:t>B</a:t>
            </a:r>
            <a:r>
              <a:rPr lang="en-US" sz="2400" dirty="0">
                <a:solidFill>
                  <a:prstClr val="black"/>
                </a:solidFill>
              </a:rPr>
              <a:t> Diabetes – random glucose ____ or greater		</a:t>
            </a:r>
          </a:p>
        </p:txBody>
      </p:sp>
    </p:spTree>
    <p:custDataLst>
      <p:tags r:id="rId1"/>
    </p:custDataLst>
    <p:extLst>
      <p:ext uri="{BB962C8B-B14F-4D97-AF65-F5344CB8AC3E}">
        <p14:creationId xmlns:p14="http://schemas.microsoft.com/office/powerpoint/2010/main" val="2596620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79366">
                                            <p:txEl>
                                              <p:pRg st="0" end="0"/>
                                            </p:txEl>
                                          </p:spTgt>
                                        </p:tgtEl>
                                        <p:attrNameLst>
                                          <p:attrName>style.visibility</p:attrName>
                                        </p:attrNameLst>
                                      </p:cBhvr>
                                      <p:to>
                                        <p:strVal val="visible"/>
                                      </p:to>
                                    </p:set>
                                    <p:anim calcmode="lin" valueType="num">
                                      <p:cBhvr additive="base">
                                        <p:cTn id="7" dur="500" fill="hold"/>
                                        <p:tgtEl>
                                          <p:spTgt spid="167936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793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79366">
                                            <p:txEl>
                                              <p:pRg st="1" end="1"/>
                                            </p:txEl>
                                          </p:spTgt>
                                        </p:tgtEl>
                                        <p:attrNameLst>
                                          <p:attrName>style.visibility</p:attrName>
                                        </p:attrNameLst>
                                      </p:cBhvr>
                                      <p:to>
                                        <p:strVal val="visible"/>
                                      </p:to>
                                    </p:set>
                                    <p:anim calcmode="lin" valueType="num">
                                      <p:cBhvr additive="base">
                                        <p:cTn id="13" dur="500" fill="hold"/>
                                        <p:tgtEl>
                                          <p:spTgt spid="167936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7936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79366">
                                            <p:txEl>
                                              <p:pRg st="2" end="2"/>
                                            </p:txEl>
                                          </p:spTgt>
                                        </p:tgtEl>
                                        <p:attrNameLst>
                                          <p:attrName>style.visibility</p:attrName>
                                        </p:attrNameLst>
                                      </p:cBhvr>
                                      <p:to>
                                        <p:strVal val="visible"/>
                                      </p:to>
                                    </p:set>
                                    <p:anim calcmode="lin" valueType="num">
                                      <p:cBhvr additive="base">
                                        <p:cTn id="19" dur="500" fill="hold"/>
                                        <p:tgtEl>
                                          <p:spTgt spid="167936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7936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79366">
                                            <p:txEl>
                                              <p:pRg st="3" end="3"/>
                                            </p:txEl>
                                          </p:spTgt>
                                        </p:tgtEl>
                                        <p:attrNameLst>
                                          <p:attrName>style.visibility</p:attrName>
                                        </p:attrNameLst>
                                      </p:cBhvr>
                                      <p:to>
                                        <p:strVal val="visible"/>
                                      </p:to>
                                    </p:set>
                                    <p:anim calcmode="lin" valueType="num">
                                      <p:cBhvr additive="base">
                                        <p:cTn id="25" dur="500" fill="hold"/>
                                        <p:tgtEl>
                                          <p:spTgt spid="167936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7936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679366">
                                            <p:txEl>
                                              <p:pRg st="4" end="4"/>
                                            </p:txEl>
                                          </p:spTgt>
                                        </p:tgtEl>
                                        <p:attrNameLst>
                                          <p:attrName>style.visibility</p:attrName>
                                        </p:attrNameLst>
                                      </p:cBhvr>
                                      <p:to>
                                        <p:strVal val="visible"/>
                                      </p:to>
                                    </p:set>
                                    <p:anim calcmode="lin" valueType="num">
                                      <p:cBhvr additive="base">
                                        <p:cTn id="31" dur="500" fill="hold"/>
                                        <p:tgtEl>
                                          <p:spTgt spid="167936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7936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679366">
                                            <p:txEl>
                                              <p:pRg st="5" end="5"/>
                                            </p:txEl>
                                          </p:spTgt>
                                        </p:tgtEl>
                                        <p:attrNameLst>
                                          <p:attrName>style.visibility</p:attrName>
                                        </p:attrNameLst>
                                      </p:cBhvr>
                                      <p:to>
                                        <p:strVal val="visible"/>
                                      </p:to>
                                    </p:set>
                                    <p:anim calcmode="lin" valueType="num">
                                      <p:cBhvr additive="base">
                                        <p:cTn id="37" dur="500" fill="hold"/>
                                        <p:tgtEl>
                                          <p:spTgt spid="167936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7936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679366">
                                            <p:txEl>
                                              <p:pRg st="6" end="6"/>
                                            </p:txEl>
                                          </p:spTgt>
                                        </p:tgtEl>
                                        <p:attrNameLst>
                                          <p:attrName>style.visibility</p:attrName>
                                        </p:attrNameLst>
                                      </p:cBhvr>
                                      <p:to>
                                        <p:strVal val="visible"/>
                                      </p:to>
                                    </p:set>
                                    <p:anim calcmode="lin" valueType="num">
                                      <p:cBhvr additive="base">
                                        <p:cTn id="43" dur="500" fill="hold"/>
                                        <p:tgtEl>
                                          <p:spTgt spid="167936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7936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679366">
                                            <p:txEl>
                                              <p:pRg st="7" end="7"/>
                                            </p:txEl>
                                          </p:spTgt>
                                        </p:tgtEl>
                                        <p:attrNameLst>
                                          <p:attrName>style.visibility</p:attrName>
                                        </p:attrNameLst>
                                      </p:cBhvr>
                                      <p:to>
                                        <p:strVal val="visible"/>
                                      </p:to>
                                    </p:set>
                                    <p:anim calcmode="lin" valueType="num">
                                      <p:cBhvr additive="base">
                                        <p:cTn id="49" dur="500" fill="hold"/>
                                        <p:tgtEl>
                                          <p:spTgt spid="167936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7936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679366">
                                            <p:txEl>
                                              <p:pRg st="8" end="8"/>
                                            </p:txEl>
                                          </p:spTgt>
                                        </p:tgtEl>
                                        <p:attrNameLst>
                                          <p:attrName>style.visibility</p:attrName>
                                        </p:attrNameLst>
                                      </p:cBhvr>
                                      <p:to>
                                        <p:strVal val="visible"/>
                                      </p:to>
                                    </p:set>
                                    <p:anim calcmode="lin" valueType="num">
                                      <p:cBhvr additive="base">
                                        <p:cTn id="55" dur="500" fill="hold"/>
                                        <p:tgtEl>
                                          <p:spTgt spid="1679366">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67936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679366">
                                            <p:txEl>
                                              <p:pRg st="9" end="9"/>
                                            </p:txEl>
                                          </p:spTgt>
                                        </p:tgtEl>
                                        <p:attrNameLst>
                                          <p:attrName>style.visibility</p:attrName>
                                        </p:attrNameLst>
                                      </p:cBhvr>
                                      <p:to>
                                        <p:strVal val="visible"/>
                                      </p:to>
                                    </p:set>
                                    <p:anim calcmode="lin" valueType="num">
                                      <p:cBhvr additive="base">
                                        <p:cTn id="61" dur="500" fill="hold"/>
                                        <p:tgtEl>
                                          <p:spTgt spid="1679366">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67936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679366">
                                            <p:txEl>
                                              <p:pRg st="10" end="10"/>
                                            </p:txEl>
                                          </p:spTgt>
                                        </p:tgtEl>
                                        <p:attrNameLst>
                                          <p:attrName>style.visibility</p:attrName>
                                        </p:attrNameLst>
                                      </p:cBhvr>
                                      <p:to>
                                        <p:strVal val="visible"/>
                                      </p:to>
                                    </p:set>
                                    <p:anim calcmode="lin" valueType="num">
                                      <p:cBhvr additive="base">
                                        <p:cTn id="67" dur="500" fill="hold"/>
                                        <p:tgtEl>
                                          <p:spTgt spid="1679366">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67936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679366">
                                            <p:txEl>
                                              <p:pRg st="11" end="11"/>
                                            </p:txEl>
                                          </p:spTgt>
                                        </p:tgtEl>
                                        <p:attrNameLst>
                                          <p:attrName>style.visibility</p:attrName>
                                        </p:attrNameLst>
                                      </p:cBhvr>
                                      <p:to>
                                        <p:strVal val="visible"/>
                                      </p:to>
                                    </p:set>
                                    <p:anim calcmode="lin" valueType="num">
                                      <p:cBhvr additive="base">
                                        <p:cTn id="73" dur="500" fill="hold"/>
                                        <p:tgtEl>
                                          <p:spTgt spid="1679366">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679366">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2306" name="Rectangle 2"/>
          <p:cNvSpPr>
            <a:spLocks noGrp="1" noChangeArrowheads="1"/>
          </p:cNvSpPr>
          <p:nvPr>
            <p:ph type="title"/>
          </p:nvPr>
        </p:nvSpPr>
        <p:spPr/>
        <p:txBody>
          <a:bodyPr/>
          <a:lstStyle/>
          <a:p>
            <a:pPr eaLnBrk="1" hangingPunct="1">
              <a:defRPr/>
            </a:pPr>
            <a:r>
              <a:rPr lang="en-US"/>
              <a:t>Life Study – Mrs. Jones</a:t>
            </a:r>
          </a:p>
        </p:txBody>
      </p:sp>
      <p:sp>
        <p:nvSpPr>
          <p:cNvPr id="1762307" name="Rectangle 3"/>
          <p:cNvSpPr>
            <a:spLocks noGrp="1" noChangeArrowheads="1"/>
          </p:cNvSpPr>
          <p:nvPr>
            <p:ph sz="quarter" idx="1"/>
          </p:nvPr>
        </p:nvSpPr>
        <p:spPr/>
        <p:txBody>
          <a:bodyPr/>
          <a:lstStyle/>
          <a:p>
            <a:pPr eaLnBrk="1" hangingPunct="1">
              <a:lnSpc>
                <a:spcPct val="80000"/>
              </a:lnSpc>
              <a:buFont typeface="Wingdings" pitchFamily="2" charset="2"/>
              <a:buNone/>
              <a:defRPr/>
            </a:pPr>
            <a:r>
              <a:rPr lang="en-US" dirty="0"/>
              <a:t>Mrs. Jones is 62 years old, overweight and complaining of feeling tired and urinating several times a night.  She is admitted with a urinary tract Infection. Her WBC is 12.3, glucose 237.  She is hypertensive with a history of gestational diabetes. No </a:t>
            </a:r>
            <a:r>
              <a:rPr lang="en-US" dirty="0" err="1"/>
              <a:t>ketones</a:t>
            </a:r>
            <a:r>
              <a:rPr lang="en-US" dirty="0"/>
              <a:t> in urine.</a:t>
            </a:r>
          </a:p>
          <a:p>
            <a:pPr eaLnBrk="1" hangingPunct="1">
              <a:lnSpc>
                <a:spcPct val="80000"/>
              </a:lnSpc>
              <a:defRPr/>
            </a:pPr>
            <a:r>
              <a:rPr lang="en-US" dirty="0"/>
              <a:t>What are her risk factors, signs of diabetes </a:t>
            </a:r>
          </a:p>
          <a:p>
            <a:pPr eaLnBrk="1" hangingPunct="1">
              <a:lnSpc>
                <a:spcPct val="80000"/>
              </a:lnSpc>
              <a:defRPr/>
            </a:pPr>
            <a:r>
              <a:rPr lang="en-US" dirty="0"/>
              <a:t>What type of diabetes does she have? </a:t>
            </a:r>
          </a:p>
          <a:p>
            <a:pPr eaLnBrk="1" hangingPunct="1">
              <a:lnSpc>
                <a:spcPct val="80000"/>
              </a:lnSpc>
              <a:defRPr/>
            </a:pPr>
            <a:r>
              <a:rPr lang="en-US" dirty="0"/>
              <a:t>Does she have insulin resistance?</a:t>
            </a:r>
          </a:p>
          <a:p>
            <a:pPr eaLnBrk="1" hangingPunct="1">
              <a:lnSpc>
                <a:spcPct val="80000"/>
              </a:lnSpc>
              <a:defRPr/>
            </a:pPr>
            <a:endParaRPr lang="en-US" sz="2800" dirty="0"/>
          </a:p>
        </p:txBody>
      </p:sp>
      <p:pic>
        <p:nvPicPr>
          <p:cNvPr id="83972" name="Picture 4" descr="C:\Users\Beverly\AppData\Local\Microsoft\Windows\Temporary Internet Files\Content.IE5\DMXEH1SJ\MPj0309163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787" y="4981027"/>
            <a:ext cx="2843213"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56557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a:xfrm>
            <a:off x="457200" y="152400"/>
            <a:ext cx="8229600" cy="1447800"/>
          </a:xfrm>
        </p:spPr>
        <p:txBody>
          <a:bodyPr>
            <a:normAutofit fontScale="90000"/>
          </a:bodyPr>
          <a:lstStyle/>
          <a:p>
            <a:r>
              <a:rPr lang="en-US" dirty="0"/>
              <a:t>Strategies – One Step at a Time</a:t>
            </a:r>
            <a:br>
              <a:rPr lang="en-US" dirty="0"/>
            </a:br>
            <a:r>
              <a:rPr lang="en-US" dirty="0"/>
              <a:t>Everyone can be a Diabetes Advocate</a:t>
            </a:r>
          </a:p>
        </p:txBody>
      </p:sp>
      <p:sp>
        <p:nvSpPr>
          <p:cNvPr id="2" name="TextBox 1"/>
          <p:cNvSpPr txBox="1"/>
          <p:nvPr/>
        </p:nvSpPr>
        <p:spPr>
          <a:xfrm>
            <a:off x="3733800" y="4343400"/>
            <a:ext cx="3581400" cy="1384995"/>
          </a:xfrm>
          <a:prstGeom prst="rect">
            <a:avLst/>
          </a:prstGeom>
          <a:noFill/>
        </p:spPr>
        <p:txBody>
          <a:bodyPr wrap="square" rtlCol="0">
            <a:spAutoFit/>
          </a:bodyPr>
          <a:lstStyle/>
          <a:p>
            <a:r>
              <a:rPr lang="en-US" sz="2800" dirty="0">
                <a:solidFill>
                  <a:srgbClr val="FF0000"/>
                </a:solidFill>
              </a:rPr>
              <a:t>Look for </a:t>
            </a:r>
            <a:br>
              <a:rPr lang="en-US" sz="2800" dirty="0">
                <a:solidFill>
                  <a:srgbClr val="FF0000"/>
                </a:solidFill>
              </a:rPr>
            </a:br>
            <a:r>
              <a:rPr lang="en-US" sz="2800" dirty="0">
                <a:solidFill>
                  <a:srgbClr val="FF0000"/>
                </a:solidFill>
              </a:rPr>
              <a:t>“teaching moment” opportunities</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350" y="1828800"/>
            <a:ext cx="2819400" cy="4229100"/>
          </a:xfrm>
          <a:prstGeom prst="rect">
            <a:avLst/>
          </a:prstGeom>
        </p:spPr>
      </p:pic>
    </p:spTree>
    <p:custDataLst>
      <p:tags r:id="rId1"/>
    </p:custDataLst>
    <p:extLst>
      <p:ext uri="{BB962C8B-B14F-4D97-AF65-F5344CB8AC3E}">
        <p14:creationId xmlns:p14="http://schemas.microsoft.com/office/powerpoint/2010/main" val="925754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457200" y="304800"/>
            <a:ext cx="8229600" cy="1219200"/>
          </a:xfrm>
        </p:spPr>
        <p:txBody>
          <a:bodyPr>
            <a:normAutofit fontScale="90000"/>
          </a:bodyPr>
          <a:lstStyle/>
          <a:p>
            <a:pPr eaLnBrk="1" hangingPunct="1"/>
            <a:r>
              <a:rPr lang="en-US" dirty="0"/>
              <a:t>What Do You Say?</a:t>
            </a:r>
            <a:br>
              <a:rPr lang="en-US" dirty="0"/>
            </a:br>
            <a:r>
              <a:rPr lang="en-US" dirty="0"/>
              <a:t>Mrs. Jones asks you</a:t>
            </a:r>
          </a:p>
        </p:txBody>
      </p:sp>
      <p:sp>
        <p:nvSpPr>
          <p:cNvPr id="102403" name="Rectangle 3"/>
          <p:cNvSpPr>
            <a:spLocks noGrp="1" noChangeArrowheads="1"/>
          </p:cNvSpPr>
          <p:nvPr>
            <p:ph type="body" idx="1"/>
          </p:nvPr>
        </p:nvSpPr>
        <p:spPr>
          <a:xfrm>
            <a:off x="457200" y="1752600"/>
            <a:ext cx="8229600" cy="4404360"/>
          </a:xfrm>
        </p:spPr>
        <p:txBody>
          <a:bodyPr/>
          <a:lstStyle/>
          <a:p>
            <a:pPr eaLnBrk="1" hangingPunct="1"/>
            <a:r>
              <a:rPr lang="en-US" dirty="0"/>
              <a:t>What is type 2 diabetes?</a:t>
            </a:r>
          </a:p>
          <a:p>
            <a:pPr eaLnBrk="1" hangingPunct="1"/>
            <a:r>
              <a:rPr lang="en-US" dirty="0"/>
              <a:t>Will this go away?</a:t>
            </a:r>
          </a:p>
          <a:p>
            <a:pPr eaLnBrk="1" hangingPunct="1"/>
            <a:r>
              <a:rPr lang="en-US" dirty="0"/>
              <a:t>Will I get complications?</a:t>
            </a:r>
          </a:p>
          <a:p>
            <a:pPr eaLnBrk="1" hangingPunct="1"/>
            <a:r>
              <a:rPr lang="en-US" dirty="0"/>
              <a:t>Will I need to take diabetes medication for the rest of my life?</a:t>
            </a:r>
          </a:p>
          <a:p>
            <a:pPr eaLnBrk="1" hangingPunct="1"/>
            <a:r>
              <a:rPr lang="en-US" dirty="0"/>
              <a:t>How come I got diabetes?</a:t>
            </a:r>
          </a:p>
          <a:p>
            <a:pPr eaLnBrk="1" hangingPunct="1"/>
            <a:r>
              <a:rPr lang="en-US" dirty="0"/>
              <a:t>Do I have to check my blood sugars?</a:t>
            </a:r>
          </a:p>
          <a:p>
            <a:pPr eaLnBrk="1" hangingPunct="1"/>
            <a:endParaRPr lang="en-US" dirty="0"/>
          </a:p>
        </p:txBody>
      </p:sp>
    </p:spTree>
    <p:custDataLst>
      <p:tags r:id="rId1"/>
    </p:custDataLst>
    <p:extLst>
      <p:ext uri="{BB962C8B-B14F-4D97-AF65-F5344CB8AC3E}">
        <p14:creationId xmlns:p14="http://schemas.microsoft.com/office/powerpoint/2010/main" val="3747652777"/>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r>
              <a:rPr lang="en-US" sz="3600"/>
              <a:t>I don’t want to!</a:t>
            </a:r>
          </a:p>
        </p:txBody>
      </p:sp>
      <p:pic>
        <p:nvPicPr>
          <p:cNvPr id="1434627" name="Picture 3" descr="MCj0084350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8043" y="1143000"/>
            <a:ext cx="4887913" cy="516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20104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434627"/>
                                        </p:tgtEl>
                                        <p:attrNameLst>
                                          <p:attrName>style.visibility</p:attrName>
                                        </p:attrNameLst>
                                      </p:cBhvr>
                                      <p:to>
                                        <p:strVal val="visible"/>
                                      </p:to>
                                    </p:set>
                                    <p:anim calcmode="lin" valueType="num">
                                      <p:cBhvr>
                                        <p:cTn id="7" dur="2000" fill="hold"/>
                                        <p:tgtEl>
                                          <p:spTgt spid="1434627"/>
                                        </p:tgtEl>
                                        <p:attrNameLst>
                                          <p:attrName>ppt_w</p:attrName>
                                        </p:attrNameLst>
                                      </p:cBhvr>
                                      <p:tavLst>
                                        <p:tav tm="0">
                                          <p:val>
                                            <p:fltVal val="0"/>
                                          </p:val>
                                        </p:tav>
                                        <p:tav tm="100000">
                                          <p:val>
                                            <p:strVal val="#ppt_w"/>
                                          </p:val>
                                        </p:tav>
                                      </p:tavLst>
                                    </p:anim>
                                    <p:anim calcmode="lin" valueType="num">
                                      <p:cBhvr>
                                        <p:cTn id="8" dur="2000" fill="hold"/>
                                        <p:tgtEl>
                                          <p:spTgt spid="1434627"/>
                                        </p:tgtEl>
                                        <p:attrNameLst>
                                          <p:attrName>ppt_h</p:attrName>
                                        </p:attrNameLst>
                                      </p:cBhvr>
                                      <p:tavLst>
                                        <p:tav tm="0">
                                          <p:val>
                                            <p:fltVal val="0"/>
                                          </p:val>
                                        </p:tav>
                                        <p:tav tm="100000">
                                          <p:val>
                                            <p:strVal val="#ppt_h"/>
                                          </p:val>
                                        </p:tav>
                                      </p:tavLst>
                                    </p:anim>
                                    <p:anim calcmode="lin" valueType="num">
                                      <p:cBhvr>
                                        <p:cTn id="9" dur="2000" fill="hold"/>
                                        <p:tgtEl>
                                          <p:spTgt spid="1434627"/>
                                        </p:tgtEl>
                                        <p:attrNameLst>
                                          <p:attrName>style.rotation</p:attrName>
                                        </p:attrNameLst>
                                      </p:cBhvr>
                                      <p:tavLst>
                                        <p:tav tm="0">
                                          <p:val>
                                            <p:fltVal val="90"/>
                                          </p:val>
                                        </p:tav>
                                        <p:tav tm="100000">
                                          <p:val>
                                            <p:fltVal val="0"/>
                                          </p:val>
                                        </p:tav>
                                      </p:tavLst>
                                    </p:anim>
                                    <p:animEffect transition="in" filter="fade">
                                      <p:cBhvr>
                                        <p:cTn id="10" dur="2000"/>
                                        <p:tgtEl>
                                          <p:spTgt spid="1434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No one is Unmotivated</a:t>
            </a:r>
          </a:p>
        </p:txBody>
      </p:sp>
      <p:sp>
        <p:nvSpPr>
          <p:cNvPr id="7" name="Content Placeholder 6"/>
          <p:cNvSpPr>
            <a:spLocks noGrp="1"/>
          </p:cNvSpPr>
          <p:nvPr>
            <p:ph sz="quarter" idx="1"/>
          </p:nvPr>
        </p:nvSpPr>
        <p:spPr>
          <a:xfrm>
            <a:off x="457200" y="1371600"/>
            <a:ext cx="8229600" cy="4785360"/>
          </a:xfrm>
          <a:ln>
            <a:solidFill>
              <a:schemeClr val="accent1"/>
            </a:solidFill>
          </a:ln>
        </p:spPr>
        <p:txBody>
          <a:bodyPr>
            <a:normAutofit/>
          </a:bodyPr>
          <a:lstStyle/>
          <a:p>
            <a:pPr marL="0" indent="0">
              <a:buNone/>
            </a:pPr>
            <a:r>
              <a:rPr lang="en-US" sz="3200" dirty="0"/>
              <a:t>…. to lead and long and healthy life</a:t>
            </a:r>
          </a:p>
          <a:p>
            <a:pPr marL="0" indent="0">
              <a:buNone/>
            </a:pPr>
            <a:endParaRPr lang="en-US" sz="3200" dirty="0"/>
          </a:p>
          <a:p>
            <a:r>
              <a:rPr lang="en-US" sz="2800" b="1" dirty="0"/>
              <a:t>These are the 3 usual Critical Barriers</a:t>
            </a:r>
          </a:p>
          <a:p>
            <a:pPr lvl="1"/>
            <a:r>
              <a:rPr lang="en-US" sz="2800" dirty="0"/>
              <a:t>Perceived worthlessness</a:t>
            </a:r>
          </a:p>
          <a:p>
            <a:pPr lvl="1"/>
            <a:r>
              <a:rPr lang="en-US" sz="2800" dirty="0"/>
              <a:t>Too many personal obstacles</a:t>
            </a:r>
          </a:p>
          <a:p>
            <a:pPr lvl="1"/>
            <a:r>
              <a:rPr lang="en-US" sz="2800" dirty="0"/>
              <a:t>Absence of support and resources</a:t>
            </a:r>
          </a:p>
          <a:p>
            <a:pPr lvl="1"/>
            <a:endParaRPr lang="en-US" sz="2800" dirty="0"/>
          </a:p>
          <a:p>
            <a:pPr lvl="1"/>
            <a:endParaRPr lang="en-US" sz="2800" dirty="0"/>
          </a:p>
          <a:p>
            <a:pPr marL="292608" lvl="1" indent="0" algn="r">
              <a:buNone/>
            </a:pPr>
            <a:r>
              <a:rPr lang="en-US" sz="2800" dirty="0"/>
              <a:t>Bill </a:t>
            </a:r>
            <a:r>
              <a:rPr lang="en-US" sz="2800" dirty="0" err="1"/>
              <a:t>Polonsky</a:t>
            </a:r>
            <a:r>
              <a:rPr lang="en-US" sz="2800" dirty="0"/>
              <a:t>, PhD, CDE</a:t>
            </a:r>
          </a:p>
          <a:p>
            <a:pPr marL="246888" lvl="1" indent="0">
              <a:buNone/>
            </a:pPr>
            <a:endParaRPr lang="en-US" sz="28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2362200"/>
            <a:ext cx="2363634" cy="1905000"/>
          </a:xfrm>
          <a:prstGeom prst="rect">
            <a:avLst/>
          </a:prstGeom>
        </p:spPr>
      </p:pic>
    </p:spTree>
    <p:custDataLst>
      <p:tags r:id="rId1"/>
    </p:custDataLst>
    <p:extLst>
      <p:ext uri="{BB962C8B-B14F-4D97-AF65-F5344CB8AC3E}">
        <p14:creationId xmlns:p14="http://schemas.microsoft.com/office/powerpoint/2010/main" val="2531425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Overcoming barriers</a:t>
            </a:r>
          </a:p>
        </p:txBody>
      </p:sp>
      <p:sp>
        <p:nvSpPr>
          <p:cNvPr id="3" name="Content Placeholder 2"/>
          <p:cNvSpPr>
            <a:spLocks noGrp="1"/>
          </p:cNvSpPr>
          <p:nvPr>
            <p:ph sz="half" idx="1"/>
          </p:nvPr>
        </p:nvSpPr>
        <p:spPr>
          <a:xfrm>
            <a:off x="457200" y="1371600"/>
            <a:ext cx="4041648" cy="4495800"/>
          </a:xfrm>
        </p:spPr>
        <p:txBody>
          <a:bodyPr>
            <a:normAutofit fontScale="85000" lnSpcReduction="10000"/>
          </a:bodyPr>
          <a:lstStyle/>
          <a:p>
            <a:r>
              <a:rPr lang="en-US" dirty="0"/>
              <a:t>Confront the key misbelief.  Ask the question, does </a:t>
            </a:r>
            <a:r>
              <a:rPr lang="en-US" dirty="0" err="1"/>
              <a:t>dm</a:t>
            </a:r>
            <a:r>
              <a:rPr lang="en-US" dirty="0"/>
              <a:t> cause complications?</a:t>
            </a:r>
          </a:p>
          <a:p>
            <a:r>
              <a:rPr lang="en-US" dirty="0"/>
              <a:t>Offer </a:t>
            </a:r>
            <a:r>
              <a:rPr lang="en-US" dirty="0" err="1"/>
              <a:t>pts</a:t>
            </a:r>
            <a:r>
              <a:rPr lang="en-US" dirty="0"/>
              <a:t> evidence based hope message –</a:t>
            </a:r>
          </a:p>
          <a:p>
            <a:r>
              <a:rPr lang="en-US" dirty="0"/>
              <a:t>Frequent contact </a:t>
            </a:r>
          </a:p>
          <a:p>
            <a:r>
              <a:rPr lang="en-US" dirty="0"/>
              <a:t>Paired glucose testing</a:t>
            </a:r>
          </a:p>
          <a:p>
            <a:endParaRPr lang="en-US" dirty="0"/>
          </a:p>
        </p:txBody>
      </p:sp>
      <p:sp>
        <p:nvSpPr>
          <p:cNvPr id="4" name="Content Placeholder 3"/>
          <p:cNvSpPr>
            <a:spLocks noGrp="1"/>
          </p:cNvSpPr>
          <p:nvPr>
            <p:ph sz="half" idx="2"/>
          </p:nvPr>
        </p:nvSpPr>
        <p:spPr>
          <a:xfrm>
            <a:off x="4842999" y="1371600"/>
            <a:ext cx="3822192" cy="4648200"/>
          </a:xfrm>
        </p:spPr>
        <p:txBody>
          <a:bodyPr>
            <a:normAutofit fontScale="85000" lnSpcReduction="10000"/>
          </a:bodyPr>
          <a:lstStyle/>
          <a:p>
            <a:r>
              <a:rPr lang="en-US" dirty="0"/>
              <a:t>Ask </a:t>
            </a:r>
            <a:r>
              <a:rPr lang="en-US" dirty="0" err="1"/>
              <a:t>pt</a:t>
            </a:r>
            <a:r>
              <a:rPr lang="en-US" dirty="0"/>
              <a:t>, “Tell me 1 thing that is driving you crazy about your diabetes”</a:t>
            </a:r>
          </a:p>
          <a:p>
            <a:r>
              <a:rPr lang="en-US" dirty="0"/>
              <a:t>Discuss medication beliefs</a:t>
            </a:r>
          </a:p>
          <a:p>
            <a:r>
              <a:rPr lang="en-US" dirty="0"/>
              <a:t>To improve outcomes, see </a:t>
            </a:r>
            <a:r>
              <a:rPr lang="en-US" dirty="0" err="1"/>
              <a:t>pts</a:t>
            </a:r>
            <a:r>
              <a:rPr lang="en-US" dirty="0"/>
              <a:t> more often</a:t>
            </a:r>
          </a:p>
          <a:p>
            <a:endParaRPr lang="en-US" dirty="0"/>
          </a:p>
          <a:p>
            <a:pPr marL="0" lvl="1" indent="0">
              <a:spcBef>
                <a:spcPts val="600"/>
              </a:spcBef>
              <a:buClr>
                <a:schemeClr val="tx2"/>
              </a:buClr>
              <a:buSzPct val="73000"/>
              <a:buNone/>
            </a:pPr>
            <a:endParaRPr lang="en-US" sz="2800" dirty="0"/>
          </a:p>
          <a:p>
            <a:pPr marL="0" lvl="1" indent="0" algn="r">
              <a:spcBef>
                <a:spcPts val="600"/>
              </a:spcBef>
              <a:buClr>
                <a:schemeClr val="tx2"/>
              </a:buClr>
              <a:buSzPct val="73000"/>
              <a:buNone/>
            </a:pPr>
            <a:r>
              <a:rPr lang="en-US" sz="2800" dirty="0"/>
              <a:t>Bill </a:t>
            </a:r>
            <a:r>
              <a:rPr lang="en-US" sz="2800" dirty="0" err="1"/>
              <a:t>Polonsky</a:t>
            </a:r>
            <a:r>
              <a:rPr lang="en-US" sz="2800" dirty="0"/>
              <a:t>, PhD, CDE</a:t>
            </a:r>
          </a:p>
          <a:p>
            <a:endParaRPr lang="en-US" dirty="0"/>
          </a:p>
        </p:txBody>
      </p:sp>
    </p:spTree>
    <p:custDataLst>
      <p:tags r:id="rId1"/>
    </p:custDataLst>
    <p:extLst>
      <p:ext uri="{BB962C8B-B14F-4D97-AF65-F5344CB8AC3E}">
        <p14:creationId xmlns:p14="http://schemas.microsoft.com/office/powerpoint/2010/main" val="1282004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457200" y="374826"/>
            <a:ext cx="8229600" cy="1295400"/>
          </a:xfrm>
        </p:spPr>
        <p:txBody>
          <a:bodyPr>
            <a:normAutofit fontScale="90000"/>
          </a:bodyPr>
          <a:lstStyle/>
          <a:p>
            <a:pPr eaLnBrk="1" hangingPunct="1"/>
            <a:r>
              <a:rPr lang="en-US" dirty="0"/>
              <a:t>How will blood glucose testing  help me?</a:t>
            </a:r>
          </a:p>
        </p:txBody>
      </p:sp>
      <p:sp>
        <p:nvSpPr>
          <p:cNvPr id="1437699" name="Rectangle 3"/>
          <p:cNvSpPr>
            <a:spLocks noGrp="1" noChangeArrowheads="1"/>
          </p:cNvSpPr>
          <p:nvPr>
            <p:ph type="body" sz="half" idx="4294967295"/>
          </p:nvPr>
        </p:nvSpPr>
        <p:spPr>
          <a:xfrm>
            <a:off x="457200" y="2057400"/>
            <a:ext cx="7239000" cy="4038600"/>
          </a:xfrm>
        </p:spPr>
        <p:txBody>
          <a:bodyPr/>
          <a:lstStyle/>
          <a:p>
            <a:pPr eaLnBrk="1" hangingPunct="1">
              <a:lnSpc>
                <a:spcPct val="90000"/>
              </a:lnSpc>
              <a:defRPr/>
            </a:pPr>
            <a:r>
              <a:rPr lang="en-US" sz="2800" dirty="0"/>
              <a:t>See if your treatment plan is working</a:t>
            </a:r>
          </a:p>
          <a:p>
            <a:pPr eaLnBrk="1" hangingPunct="1">
              <a:lnSpc>
                <a:spcPct val="90000"/>
              </a:lnSpc>
              <a:defRPr/>
            </a:pPr>
            <a:r>
              <a:rPr lang="en-US" sz="2800" dirty="0"/>
              <a:t>Make decisions regarding food and/or med adjustment when exercising</a:t>
            </a:r>
          </a:p>
          <a:p>
            <a:pPr eaLnBrk="1" hangingPunct="1">
              <a:lnSpc>
                <a:spcPct val="90000"/>
              </a:lnSpc>
              <a:defRPr/>
            </a:pPr>
            <a:r>
              <a:rPr lang="en-US" sz="2800" dirty="0"/>
              <a:t>Find out how that pizza affected your BG</a:t>
            </a:r>
          </a:p>
          <a:p>
            <a:pPr eaLnBrk="1" hangingPunct="1">
              <a:lnSpc>
                <a:spcPct val="90000"/>
              </a:lnSpc>
              <a:defRPr/>
            </a:pPr>
            <a:r>
              <a:rPr lang="en-US" sz="2800" dirty="0"/>
              <a:t>Avoid unwanted weight gain</a:t>
            </a:r>
          </a:p>
          <a:p>
            <a:pPr eaLnBrk="1" hangingPunct="1">
              <a:lnSpc>
                <a:spcPct val="90000"/>
              </a:lnSpc>
              <a:defRPr/>
            </a:pPr>
            <a:r>
              <a:rPr lang="en-US" sz="2800" dirty="0"/>
              <a:t>Enhanced athletic performance </a:t>
            </a:r>
          </a:p>
          <a:p>
            <a:pPr eaLnBrk="1" hangingPunct="1">
              <a:lnSpc>
                <a:spcPct val="90000"/>
              </a:lnSpc>
              <a:defRPr/>
            </a:pPr>
            <a:r>
              <a:rPr lang="en-US" sz="2800" dirty="0"/>
              <a:t>Find patterns</a:t>
            </a:r>
          </a:p>
          <a:p>
            <a:pPr eaLnBrk="1" hangingPunct="1">
              <a:lnSpc>
                <a:spcPct val="90000"/>
              </a:lnSpc>
              <a:defRPr/>
            </a:pPr>
            <a:r>
              <a:rPr lang="en-US" sz="2800" dirty="0"/>
              <a:t>Manage illness</a:t>
            </a:r>
          </a:p>
          <a:p>
            <a:pPr eaLnBrk="1" hangingPunct="1">
              <a:lnSpc>
                <a:spcPct val="90000"/>
              </a:lnSpc>
              <a:defRPr/>
            </a:pPr>
            <a:endParaRPr lang="en-US" sz="240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52033" y="3681743"/>
            <a:ext cx="2088333" cy="2414257"/>
          </a:xfrm>
          <a:prstGeom prst="rect">
            <a:avLst/>
          </a:prstGeom>
        </p:spPr>
      </p:pic>
    </p:spTree>
    <p:custDataLst>
      <p:tags r:id="rId1"/>
    </p:custDataLst>
    <p:extLst>
      <p:ext uri="{BB962C8B-B14F-4D97-AF65-F5344CB8AC3E}">
        <p14:creationId xmlns:p14="http://schemas.microsoft.com/office/powerpoint/2010/main" val="2890851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50" name="Group 1623"/>
          <p:cNvGrpSpPr>
            <a:grpSpLocks/>
          </p:cNvGrpSpPr>
          <p:nvPr/>
        </p:nvGrpSpPr>
        <p:grpSpPr bwMode="auto">
          <a:xfrm>
            <a:off x="0" y="1828800"/>
            <a:ext cx="4495800" cy="3590925"/>
            <a:chOff x="0" y="1152"/>
            <a:chExt cx="2832" cy="2262"/>
          </a:xfrm>
        </p:grpSpPr>
        <p:sp>
          <p:nvSpPr>
            <p:cNvPr id="27776" name="AutoShape 1500"/>
            <p:cNvSpPr>
              <a:spLocks noChangeAspect="1" noChangeArrowheads="1" noTextEdit="1"/>
            </p:cNvSpPr>
            <p:nvPr/>
          </p:nvSpPr>
          <p:spPr bwMode="auto">
            <a:xfrm>
              <a:off x="0" y="1152"/>
              <a:ext cx="2826" cy="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77" name="Rectangle 1502"/>
            <p:cNvSpPr>
              <a:spLocks noChangeArrowheads="1"/>
            </p:cNvSpPr>
            <p:nvPr/>
          </p:nvSpPr>
          <p:spPr bwMode="auto">
            <a:xfrm>
              <a:off x="0" y="1152"/>
              <a:ext cx="2832" cy="2262"/>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Garamond" panose="02020404030301010803" pitchFamily="18" charset="0"/>
                <a:cs typeface="Arial" panose="020B0604020202020204" pitchFamily="34" charset="0"/>
              </a:endParaRPr>
            </a:p>
          </p:txBody>
        </p:sp>
        <p:sp>
          <p:nvSpPr>
            <p:cNvPr id="27778" name="Rectangle 1503"/>
            <p:cNvSpPr>
              <a:spLocks noChangeArrowheads="1"/>
            </p:cNvSpPr>
            <p:nvPr/>
          </p:nvSpPr>
          <p:spPr bwMode="auto">
            <a:xfrm>
              <a:off x="36" y="1188"/>
              <a:ext cx="2760" cy="2184"/>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Garamond" panose="02020404030301010803" pitchFamily="18" charset="0"/>
                <a:cs typeface="Arial" panose="020B0604020202020204" pitchFamily="34" charset="0"/>
              </a:endParaRPr>
            </a:p>
          </p:txBody>
        </p:sp>
        <p:sp>
          <p:nvSpPr>
            <p:cNvPr id="27779" name="Freeform 1504"/>
            <p:cNvSpPr>
              <a:spLocks/>
            </p:cNvSpPr>
            <p:nvPr/>
          </p:nvSpPr>
          <p:spPr bwMode="auto">
            <a:xfrm>
              <a:off x="1848" y="2490"/>
              <a:ext cx="192" cy="312"/>
            </a:xfrm>
            <a:custGeom>
              <a:avLst/>
              <a:gdLst>
                <a:gd name="T0" fmla="*/ 192 w 192"/>
                <a:gd name="T1" fmla="*/ 246 h 312"/>
                <a:gd name="T2" fmla="*/ 54 w 192"/>
                <a:gd name="T3" fmla="*/ 258 h 312"/>
                <a:gd name="T4" fmla="*/ 54 w 192"/>
                <a:gd name="T5" fmla="*/ 270 h 312"/>
                <a:gd name="T6" fmla="*/ 66 w 192"/>
                <a:gd name="T7" fmla="*/ 282 h 312"/>
                <a:gd name="T8" fmla="*/ 66 w 192"/>
                <a:gd name="T9" fmla="*/ 300 h 312"/>
                <a:gd name="T10" fmla="*/ 36 w 192"/>
                <a:gd name="T11" fmla="*/ 312 h 312"/>
                <a:gd name="T12" fmla="*/ 48 w 192"/>
                <a:gd name="T13" fmla="*/ 306 h 312"/>
                <a:gd name="T14" fmla="*/ 30 w 192"/>
                <a:gd name="T15" fmla="*/ 276 h 312"/>
                <a:gd name="T16" fmla="*/ 24 w 192"/>
                <a:gd name="T17" fmla="*/ 306 h 312"/>
                <a:gd name="T18" fmla="*/ 12 w 192"/>
                <a:gd name="T19" fmla="*/ 300 h 312"/>
                <a:gd name="T20" fmla="*/ 12 w 192"/>
                <a:gd name="T21" fmla="*/ 282 h 312"/>
                <a:gd name="T22" fmla="*/ 0 w 192"/>
                <a:gd name="T23" fmla="*/ 210 h 312"/>
                <a:gd name="T24" fmla="*/ 0 w 192"/>
                <a:gd name="T25" fmla="*/ 6 h 312"/>
                <a:gd name="T26" fmla="*/ 132 w 192"/>
                <a:gd name="T27" fmla="*/ 0 h 312"/>
                <a:gd name="T28" fmla="*/ 168 w 192"/>
                <a:gd name="T29" fmla="*/ 132 h 312"/>
                <a:gd name="T30" fmla="*/ 192 w 192"/>
                <a:gd name="T31" fmla="*/ 168 h 312"/>
                <a:gd name="T32" fmla="*/ 180 w 192"/>
                <a:gd name="T33" fmla="*/ 192 h 312"/>
                <a:gd name="T34" fmla="*/ 192 w 192"/>
                <a:gd name="T35" fmla="*/ 246 h 3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92"/>
                <a:gd name="T55" fmla="*/ 0 h 312"/>
                <a:gd name="T56" fmla="*/ 192 w 192"/>
                <a:gd name="T57" fmla="*/ 312 h 3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92" h="312">
                  <a:moveTo>
                    <a:pt x="192" y="246"/>
                  </a:moveTo>
                  <a:lnTo>
                    <a:pt x="54" y="258"/>
                  </a:lnTo>
                  <a:lnTo>
                    <a:pt x="54" y="270"/>
                  </a:lnTo>
                  <a:lnTo>
                    <a:pt x="66" y="282"/>
                  </a:lnTo>
                  <a:lnTo>
                    <a:pt x="66" y="300"/>
                  </a:lnTo>
                  <a:lnTo>
                    <a:pt x="36" y="312"/>
                  </a:lnTo>
                  <a:lnTo>
                    <a:pt x="48" y="306"/>
                  </a:lnTo>
                  <a:lnTo>
                    <a:pt x="30" y="276"/>
                  </a:lnTo>
                  <a:lnTo>
                    <a:pt x="24" y="306"/>
                  </a:lnTo>
                  <a:lnTo>
                    <a:pt x="12" y="300"/>
                  </a:lnTo>
                  <a:lnTo>
                    <a:pt x="12" y="282"/>
                  </a:lnTo>
                  <a:lnTo>
                    <a:pt x="0" y="210"/>
                  </a:lnTo>
                  <a:lnTo>
                    <a:pt x="0" y="6"/>
                  </a:lnTo>
                  <a:lnTo>
                    <a:pt x="132" y="0"/>
                  </a:lnTo>
                  <a:lnTo>
                    <a:pt x="168" y="132"/>
                  </a:lnTo>
                  <a:lnTo>
                    <a:pt x="192" y="168"/>
                  </a:lnTo>
                  <a:lnTo>
                    <a:pt x="180" y="192"/>
                  </a:lnTo>
                  <a:lnTo>
                    <a:pt x="192" y="246"/>
                  </a:lnTo>
                  <a:close/>
                </a:path>
              </a:pathLst>
            </a:custGeom>
            <a:solidFill>
              <a:srgbClr val="B22222"/>
            </a:solidFill>
            <a:ln w="9525">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80" name="Freeform 1505"/>
            <p:cNvSpPr>
              <a:spLocks/>
            </p:cNvSpPr>
            <p:nvPr/>
          </p:nvSpPr>
          <p:spPr bwMode="auto">
            <a:xfrm>
              <a:off x="1848" y="2490"/>
              <a:ext cx="192" cy="312"/>
            </a:xfrm>
            <a:custGeom>
              <a:avLst/>
              <a:gdLst>
                <a:gd name="T0" fmla="*/ 192 w 192"/>
                <a:gd name="T1" fmla="*/ 246 h 312"/>
                <a:gd name="T2" fmla="*/ 54 w 192"/>
                <a:gd name="T3" fmla="*/ 258 h 312"/>
                <a:gd name="T4" fmla="*/ 54 w 192"/>
                <a:gd name="T5" fmla="*/ 270 h 312"/>
                <a:gd name="T6" fmla="*/ 66 w 192"/>
                <a:gd name="T7" fmla="*/ 282 h 312"/>
                <a:gd name="T8" fmla="*/ 66 w 192"/>
                <a:gd name="T9" fmla="*/ 300 h 312"/>
                <a:gd name="T10" fmla="*/ 36 w 192"/>
                <a:gd name="T11" fmla="*/ 312 h 312"/>
                <a:gd name="T12" fmla="*/ 48 w 192"/>
                <a:gd name="T13" fmla="*/ 306 h 312"/>
                <a:gd name="T14" fmla="*/ 30 w 192"/>
                <a:gd name="T15" fmla="*/ 276 h 312"/>
                <a:gd name="T16" fmla="*/ 24 w 192"/>
                <a:gd name="T17" fmla="*/ 306 h 312"/>
                <a:gd name="T18" fmla="*/ 12 w 192"/>
                <a:gd name="T19" fmla="*/ 300 h 312"/>
                <a:gd name="T20" fmla="*/ 12 w 192"/>
                <a:gd name="T21" fmla="*/ 282 h 312"/>
                <a:gd name="T22" fmla="*/ 0 w 192"/>
                <a:gd name="T23" fmla="*/ 210 h 312"/>
                <a:gd name="T24" fmla="*/ 0 w 192"/>
                <a:gd name="T25" fmla="*/ 6 h 312"/>
                <a:gd name="T26" fmla="*/ 132 w 192"/>
                <a:gd name="T27" fmla="*/ 0 h 312"/>
                <a:gd name="T28" fmla="*/ 168 w 192"/>
                <a:gd name="T29" fmla="*/ 132 h 312"/>
                <a:gd name="T30" fmla="*/ 192 w 192"/>
                <a:gd name="T31" fmla="*/ 168 h 312"/>
                <a:gd name="T32" fmla="*/ 180 w 192"/>
                <a:gd name="T33" fmla="*/ 192 h 312"/>
                <a:gd name="T34" fmla="*/ 192 w 192"/>
                <a:gd name="T35" fmla="*/ 246 h 312"/>
                <a:gd name="T36" fmla="*/ 192 w 192"/>
                <a:gd name="T37" fmla="*/ 252 h 3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2"/>
                <a:gd name="T58" fmla="*/ 0 h 312"/>
                <a:gd name="T59" fmla="*/ 192 w 192"/>
                <a:gd name="T60" fmla="*/ 312 h 3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2" h="312">
                  <a:moveTo>
                    <a:pt x="192" y="246"/>
                  </a:moveTo>
                  <a:lnTo>
                    <a:pt x="54" y="258"/>
                  </a:lnTo>
                  <a:lnTo>
                    <a:pt x="54" y="270"/>
                  </a:lnTo>
                  <a:lnTo>
                    <a:pt x="66" y="282"/>
                  </a:lnTo>
                  <a:lnTo>
                    <a:pt x="66" y="300"/>
                  </a:lnTo>
                  <a:lnTo>
                    <a:pt x="36" y="312"/>
                  </a:lnTo>
                  <a:lnTo>
                    <a:pt x="48" y="306"/>
                  </a:lnTo>
                  <a:lnTo>
                    <a:pt x="30" y="276"/>
                  </a:lnTo>
                  <a:lnTo>
                    <a:pt x="24" y="306"/>
                  </a:lnTo>
                  <a:lnTo>
                    <a:pt x="12" y="300"/>
                  </a:lnTo>
                  <a:lnTo>
                    <a:pt x="12" y="282"/>
                  </a:lnTo>
                  <a:lnTo>
                    <a:pt x="0" y="210"/>
                  </a:lnTo>
                  <a:lnTo>
                    <a:pt x="0" y="6"/>
                  </a:lnTo>
                  <a:lnTo>
                    <a:pt x="132" y="0"/>
                  </a:lnTo>
                  <a:lnTo>
                    <a:pt x="168" y="132"/>
                  </a:lnTo>
                  <a:lnTo>
                    <a:pt x="192" y="168"/>
                  </a:lnTo>
                  <a:lnTo>
                    <a:pt x="180" y="192"/>
                  </a:lnTo>
                  <a:lnTo>
                    <a:pt x="192" y="246"/>
                  </a:lnTo>
                  <a:lnTo>
                    <a:pt x="192" y="25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81" name="Freeform 1506"/>
            <p:cNvSpPr>
              <a:spLocks/>
            </p:cNvSpPr>
            <p:nvPr/>
          </p:nvSpPr>
          <p:spPr bwMode="auto">
            <a:xfrm>
              <a:off x="84" y="2628"/>
              <a:ext cx="534" cy="468"/>
            </a:xfrm>
            <a:custGeom>
              <a:avLst/>
              <a:gdLst>
                <a:gd name="T0" fmla="*/ 6 w 534"/>
                <a:gd name="T1" fmla="*/ 264 h 468"/>
                <a:gd name="T2" fmla="*/ 6 w 534"/>
                <a:gd name="T3" fmla="*/ 270 h 468"/>
                <a:gd name="T4" fmla="*/ 30 w 534"/>
                <a:gd name="T5" fmla="*/ 294 h 468"/>
                <a:gd name="T6" fmla="*/ 24 w 534"/>
                <a:gd name="T7" fmla="*/ 324 h 468"/>
                <a:gd name="T8" fmla="*/ 60 w 534"/>
                <a:gd name="T9" fmla="*/ 300 h 468"/>
                <a:gd name="T10" fmla="*/ 42 w 534"/>
                <a:gd name="T11" fmla="*/ 360 h 468"/>
                <a:gd name="T12" fmla="*/ 84 w 534"/>
                <a:gd name="T13" fmla="*/ 378 h 468"/>
                <a:gd name="T14" fmla="*/ 96 w 534"/>
                <a:gd name="T15" fmla="*/ 372 h 468"/>
                <a:gd name="T16" fmla="*/ 96 w 534"/>
                <a:gd name="T17" fmla="*/ 408 h 468"/>
                <a:gd name="T18" fmla="*/ 54 w 534"/>
                <a:gd name="T19" fmla="*/ 450 h 468"/>
                <a:gd name="T20" fmla="*/ 0 w 534"/>
                <a:gd name="T21" fmla="*/ 468 h 468"/>
                <a:gd name="T22" fmla="*/ 60 w 534"/>
                <a:gd name="T23" fmla="*/ 450 h 468"/>
                <a:gd name="T24" fmla="*/ 78 w 534"/>
                <a:gd name="T25" fmla="*/ 444 h 468"/>
                <a:gd name="T26" fmla="*/ 90 w 534"/>
                <a:gd name="T27" fmla="*/ 438 h 468"/>
                <a:gd name="T28" fmla="*/ 168 w 534"/>
                <a:gd name="T29" fmla="*/ 372 h 468"/>
                <a:gd name="T30" fmla="*/ 204 w 534"/>
                <a:gd name="T31" fmla="*/ 306 h 468"/>
                <a:gd name="T32" fmla="*/ 210 w 534"/>
                <a:gd name="T33" fmla="*/ 300 h 468"/>
                <a:gd name="T34" fmla="*/ 216 w 534"/>
                <a:gd name="T35" fmla="*/ 306 h 468"/>
                <a:gd name="T36" fmla="*/ 198 w 534"/>
                <a:gd name="T37" fmla="*/ 318 h 468"/>
                <a:gd name="T38" fmla="*/ 204 w 534"/>
                <a:gd name="T39" fmla="*/ 348 h 468"/>
                <a:gd name="T40" fmla="*/ 210 w 534"/>
                <a:gd name="T41" fmla="*/ 360 h 468"/>
                <a:gd name="T42" fmla="*/ 234 w 534"/>
                <a:gd name="T43" fmla="*/ 342 h 468"/>
                <a:gd name="T44" fmla="*/ 246 w 534"/>
                <a:gd name="T45" fmla="*/ 318 h 468"/>
                <a:gd name="T46" fmla="*/ 258 w 534"/>
                <a:gd name="T47" fmla="*/ 318 h 468"/>
                <a:gd name="T48" fmla="*/ 354 w 534"/>
                <a:gd name="T49" fmla="*/ 342 h 468"/>
                <a:gd name="T50" fmla="*/ 372 w 534"/>
                <a:gd name="T51" fmla="*/ 336 h 468"/>
                <a:gd name="T52" fmla="*/ 378 w 534"/>
                <a:gd name="T53" fmla="*/ 354 h 468"/>
                <a:gd name="T54" fmla="*/ 384 w 534"/>
                <a:gd name="T55" fmla="*/ 360 h 468"/>
                <a:gd name="T56" fmla="*/ 420 w 534"/>
                <a:gd name="T57" fmla="*/ 366 h 468"/>
                <a:gd name="T58" fmla="*/ 432 w 534"/>
                <a:gd name="T59" fmla="*/ 372 h 468"/>
                <a:gd name="T60" fmla="*/ 438 w 534"/>
                <a:gd name="T61" fmla="*/ 366 h 468"/>
                <a:gd name="T62" fmla="*/ 498 w 534"/>
                <a:gd name="T63" fmla="*/ 414 h 468"/>
                <a:gd name="T64" fmla="*/ 510 w 534"/>
                <a:gd name="T65" fmla="*/ 414 h 468"/>
                <a:gd name="T66" fmla="*/ 534 w 534"/>
                <a:gd name="T67" fmla="*/ 444 h 468"/>
                <a:gd name="T68" fmla="*/ 492 w 534"/>
                <a:gd name="T69" fmla="*/ 408 h 468"/>
                <a:gd name="T70" fmla="*/ 396 w 534"/>
                <a:gd name="T71" fmla="*/ 360 h 468"/>
                <a:gd name="T72" fmla="*/ 378 w 534"/>
                <a:gd name="T73" fmla="*/ 336 h 468"/>
                <a:gd name="T74" fmla="*/ 342 w 534"/>
                <a:gd name="T75" fmla="*/ 324 h 468"/>
                <a:gd name="T76" fmla="*/ 204 w 534"/>
                <a:gd name="T77" fmla="*/ 30 h 468"/>
                <a:gd name="T78" fmla="*/ 174 w 534"/>
                <a:gd name="T79" fmla="*/ 18 h 468"/>
                <a:gd name="T80" fmla="*/ 48 w 534"/>
                <a:gd name="T81" fmla="*/ 66 h 468"/>
                <a:gd name="T82" fmla="*/ 96 w 534"/>
                <a:gd name="T83" fmla="*/ 120 h 468"/>
                <a:gd name="T84" fmla="*/ 90 w 534"/>
                <a:gd name="T85" fmla="*/ 126 h 468"/>
                <a:gd name="T86" fmla="*/ 84 w 534"/>
                <a:gd name="T87" fmla="*/ 150 h 468"/>
                <a:gd name="T88" fmla="*/ 72 w 534"/>
                <a:gd name="T89" fmla="*/ 126 h 468"/>
                <a:gd name="T90" fmla="*/ 12 w 534"/>
                <a:gd name="T91" fmla="*/ 138 h 468"/>
                <a:gd name="T92" fmla="*/ 24 w 534"/>
                <a:gd name="T93" fmla="*/ 156 h 468"/>
                <a:gd name="T94" fmla="*/ 66 w 534"/>
                <a:gd name="T95" fmla="*/ 186 h 468"/>
                <a:gd name="T96" fmla="*/ 90 w 534"/>
                <a:gd name="T97" fmla="*/ 186 h 468"/>
                <a:gd name="T98" fmla="*/ 84 w 534"/>
                <a:gd name="T99" fmla="*/ 222 h 4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34"/>
                <a:gd name="T151" fmla="*/ 0 h 468"/>
                <a:gd name="T152" fmla="*/ 534 w 534"/>
                <a:gd name="T153" fmla="*/ 468 h 4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34" h="468">
                  <a:moveTo>
                    <a:pt x="48" y="228"/>
                  </a:moveTo>
                  <a:lnTo>
                    <a:pt x="6" y="264"/>
                  </a:lnTo>
                  <a:lnTo>
                    <a:pt x="18" y="264"/>
                  </a:lnTo>
                  <a:lnTo>
                    <a:pt x="6" y="270"/>
                  </a:lnTo>
                  <a:lnTo>
                    <a:pt x="12" y="282"/>
                  </a:lnTo>
                  <a:lnTo>
                    <a:pt x="30" y="294"/>
                  </a:lnTo>
                  <a:lnTo>
                    <a:pt x="18" y="306"/>
                  </a:lnTo>
                  <a:lnTo>
                    <a:pt x="24" y="324"/>
                  </a:lnTo>
                  <a:lnTo>
                    <a:pt x="36" y="330"/>
                  </a:lnTo>
                  <a:lnTo>
                    <a:pt x="60" y="300"/>
                  </a:lnTo>
                  <a:lnTo>
                    <a:pt x="54" y="348"/>
                  </a:lnTo>
                  <a:lnTo>
                    <a:pt x="42" y="360"/>
                  </a:lnTo>
                  <a:lnTo>
                    <a:pt x="72" y="348"/>
                  </a:lnTo>
                  <a:lnTo>
                    <a:pt x="84" y="378"/>
                  </a:lnTo>
                  <a:lnTo>
                    <a:pt x="96" y="360"/>
                  </a:lnTo>
                  <a:lnTo>
                    <a:pt x="96" y="372"/>
                  </a:lnTo>
                  <a:lnTo>
                    <a:pt x="120" y="360"/>
                  </a:lnTo>
                  <a:lnTo>
                    <a:pt x="96" y="408"/>
                  </a:lnTo>
                  <a:lnTo>
                    <a:pt x="60" y="432"/>
                  </a:lnTo>
                  <a:lnTo>
                    <a:pt x="54" y="450"/>
                  </a:lnTo>
                  <a:lnTo>
                    <a:pt x="30" y="444"/>
                  </a:lnTo>
                  <a:lnTo>
                    <a:pt x="0" y="468"/>
                  </a:lnTo>
                  <a:lnTo>
                    <a:pt x="30" y="450"/>
                  </a:lnTo>
                  <a:lnTo>
                    <a:pt x="60" y="450"/>
                  </a:lnTo>
                  <a:lnTo>
                    <a:pt x="60" y="456"/>
                  </a:lnTo>
                  <a:lnTo>
                    <a:pt x="78" y="444"/>
                  </a:lnTo>
                  <a:lnTo>
                    <a:pt x="72" y="432"/>
                  </a:lnTo>
                  <a:lnTo>
                    <a:pt x="90" y="438"/>
                  </a:lnTo>
                  <a:lnTo>
                    <a:pt x="156" y="390"/>
                  </a:lnTo>
                  <a:lnTo>
                    <a:pt x="168" y="372"/>
                  </a:lnTo>
                  <a:lnTo>
                    <a:pt x="156" y="354"/>
                  </a:lnTo>
                  <a:lnTo>
                    <a:pt x="204" y="306"/>
                  </a:lnTo>
                  <a:lnTo>
                    <a:pt x="216" y="276"/>
                  </a:lnTo>
                  <a:lnTo>
                    <a:pt x="210" y="300"/>
                  </a:lnTo>
                  <a:lnTo>
                    <a:pt x="228" y="294"/>
                  </a:lnTo>
                  <a:lnTo>
                    <a:pt x="216" y="306"/>
                  </a:lnTo>
                  <a:lnTo>
                    <a:pt x="228" y="318"/>
                  </a:lnTo>
                  <a:lnTo>
                    <a:pt x="198" y="318"/>
                  </a:lnTo>
                  <a:lnTo>
                    <a:pt x="192" y="348"/>
                  </a:lnTo>
                  <a:lnTo>
                    <a:pt x="204" y="348"/>
                  </a:lnTo>
                  <a:lnTo>
                    <a:pt x="192" y="366"/>
                  </a:lnTo>
                  <a:lnTo>
                    <a:pt x="210" y="360"/>
                  </a:lnTo>
                  <a:lnTo>
                    <a:pt x="222" y="336"/>
                  </a:lnTo>
                  <a:lnTo>
                    <a:pt x="234" y="342"/>
                  </a:lnTo>
                  <a:lnTo>
                    <a:pt x="246" y="306"/>
                  </a:lnTo>
                  <a:lnTo>
                    <a:pt x="246" y="318"/>
                  </a:lnTo>
                  <a:lnTo>
                    <a:pt x="264" y="306"/>
                  </a:lnTo>
                  <a:lnTo>
                    <a:pt x="258" y="318"/>
                  </a:lnTo>
                  <a:lnTo>
                    <a:pt x="300" y="342"/>
                  </a:lnTo>
                  <a:lnTo>
                    <a:pt x="354" y="342"/>
                  </a:lnTo>
                  <a:lnTo>
                    <a:pt x="360" y="330"/>
                  </a:lnTo>
                  <a:lnTo>
                    <a:pt x="372" y="336"/>
                  </a:lnTo>
                  <a:lnTo>
                    <a:pt x="360" y="348"/>
                  </a:lnTo>
                  <a:lnTo>
                    <a:pt x="378" y="354"/>
                  </a:lnTo>
                  <a:lnTo>
                    <a:pt x="384" y="336"/>
                  </a:lnTo>
                  <a:lnTo>
                    <a:pt x="384" y="360"/>
                  </a:lnTo>
                  <a:lnTo>
                    <a:pt x="408" y="378"/>
                  </a:lnTo>
                  <a:lnTo>
                    <a:pt x="420" y="366"/>
                  </a:lnTo>
                  <a:lnTo>
                    <a:pt x="402" y="354"/>
                  </a:lnTo>
                  <a:lnTo>
                    <a:pt x="432" y="372"/>
                  </a:lnTo>
                  <a:lnTo>
                    <a:pt x="420" y="336"/>
                  </a:lnTo>
                  <a:lnTo>
                    <a:pt x="438" y="366"/>
                  </a:lnTo>
                  <a:lnTo>
                    <a:pt x="462" y="396"/>
                  </a:lnTo>
                  <a:lnTo>
                    <a:pt x="498" y="414"/>
                  </a:lnTo>
                  <a:lnTo>
                    <a:pt x="498" y="438"/>
                  </a:lnTo>
                  <a:lnTo>
                    <a:pt x="510" y="414"/>
                  </a:lnTo>
                  <a:lnTo>
                    <a:pt x="522" y="450"/>
                  </a:lnTo>
                  <a:lnTo>
                    <a:pt x="534" y="444"/>
                  </a:lnTo>
                  <a:lnTo>
                    <a:pt x="528" y="414"/>
                  </a:lnTo>
                  <a:lnTo>
                    <a:pt x="492" y="408"/>
                  </a:lnTo>
                  <a:lnTo>
                    <a:pt x="420" y="330"/>
                  </a:lnTo>
                  <a:lnTo>
                    <a:pt x="396" y="360"/>
                  </a:lnTo>
                  <a:lnTo>
                    <a:pt x="390" y="336"/>
                  </a:lnTo>
                  <a:lnTo>
                    <a:pt x="378" y="336"/>
                  </a:lnTo>
                  <a:lnTo>
                    <a:pt x="366" y="324"/>
                  </a:lnTo>
                  <a:lnTo>
                    <a:pt x="342" y="324"/>
                  </a:lnTo>
                  <a:lnTo>
                    <a:pt x="306" y="48"/>
                  </a:lnTo>
                  <a:lnTo>
                    <a:pt x="204" y="30"/>
                  </a:lnTo>
                  <a:lnTo>
                    <a:pt x="174" y="6"/>
                  </a:lnTo>
                  <a:lnTo>
                    <a:pt x="174" y="18"/>
                  </a:lnTo>
                  <a:lnTo>
                    <a:pt x="162" y="0"/>
                  </a:lnTo>
                  <a:lnTo>
                    <a:pt x="48" y="66"/>
                  </a:lnTo>
                  <a:lnTo>
                    <a:pt x="72" y="114"/>
                  </a:lnTo>
                  <a:lnTo>
                    <a:pt x="96" y="120"/>
                  </a:lnTo>
                  <a:lnTo>
                    <a:pt x="114" y="138"/>
                  </a:lnTo>
                  <a:lnTo>
                    <a:pt x="90" y="126"/>
                  </a:lnTo>
                  <a:lnTo>
                    <a:pt x="96" y="144"/>
                  </a:lnTo>
                  <a:lnTo>
                    <a:pt x="84" y="150"/>
                  </a:lnTo>
                  <a:lnTo>
                    <a:pt x="66" y="144"/>
                  </a:lnTo>
                  <a:lnTo>
                    <a:pt x="72" y="126"/>
                  </a:lnTo>
                  <a:lnTo>
                    <a:pt x="60" y="126"/>
                  </a:lnTo>
                  <a:lnTo>
                    <a:pt x="12" y="138"/>
                  </a:lnTo>
                  <a:lnTo>
                    <a:pt x="36" y="156"/>
                  </a:lnTo>
                  <a:lnTo>
                    <a:pt x="24" y="156"/>
                  </a:lnTo>
                  <a:lnTo>
                    <a:pt x="30" y="174"/>
                  </a:lnTo>
                  <a:lnTo>
                    <a:pt x="66" y="186"/>
                  </a:lnTo>
                  <a:lnTo>
                    <a:pt x="66" y="198"/>
                  </a:lnTo>
                  <a:lnTo>
                    <a:pt x="90" y="186"/>
                  </a:lnTo>
                  <a:lnTo>
                    <a:pt x="84" y="192"/>
                  </a:lnTo>
                  <a:lnTo>
                    <a:pt x="84" y="222"/>
                  </a:lnTo>
                  <a:lnTo>
                    <a:pt x="48" y="228"/>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82" name="Freeform 1507"/>
            <p:cNvSpPr>
              <a:spLocks/>
            </p:cNvSpPr>
            <p:nvPr/>
          </p:nvSpPr>
          <p:spPr bwMode="auto">
            <a:xfrm>
              <a:off x="84" y="2628"/>
              <a:ext cx="534" cy="468"/>
            </a:xfrm>
            <a:custGeom>
              <a:avLst/>
              <a:gdLst>
                <a:gd name="T0" fmla="*/ 6 w 534"/>
                <a:gd name="T1" fmla="*/ 264 h 468"/>
                <a:gd name="T2" fmla="*/ 6 w 534"/>
                <a:gd name="T3" fmla="*/ 270 h 468"/>
                <a:gd name="T4" fmla="*/ 30 w 534"/>
                <a:gd name="T5" fmla="*/ 294 h 468"/>
                <a:gd name="T6" fmla="*/ 24 w 534"/>
                <a:gd name="T7" fmla="*/ 324 h 468"/>
                <a:gd name="T8" fmla="*/ 60 w 534"/>
                <a:gd name="T9" fmla="*/ 300 h 468"/>
                <a:gd name="T10" fmla="*/ 42 w 534"/>
                <a:gd name="T11" fmla="*/ 360 h 468"/>
                <a:gd name="T12" fmla="*/ 84 w 534"/>
                <a:gd name="T13" fmla="*/ 378 h 468"/>
                <a:gd name="T14" fmla="*/ 96 w 534"/>
                <a:gd name="T15" fmla="*/ 372 h 468"/>
                <a:gd name="T16" fmla="*/ 96 w 534"/>
                <a:gd name="T17" fmla="*/ 408 h 468"/>
                <a:gd name="T18" fmla="*/ 54 w 534"/>
                <a:gd name="T19" fmla="*/ 450 h 468"/>
                <a:gd name="T20" fmla="*/ 0 w 534"/>
                <a:gd name="T21" fmla="*/ 468 h 468"/>
                <a:gd name="T22" fmla="*/ 60 w 534"/>
                <a:gd name="T23" fmla="*/ 450 h 468"/>
                <a:gd name="T24" fmla="*/ 78 w 534"/>
                <a:gd name="T25" fmla="*/ 444 h 468"/>
                <a:gd name="T26" fmla="*/ 90 w 534"/>
                <a:gd name="T27" fmla="*/ 438 h 468"/>
                <a:gd name="T28" fmla="*/ 168 w 534"/>
                <a:gd name="T29" fmla="*/ 372 h 468"/>
                <a:gd name="T30" fmla="*/ 204 w 534"/>
                <a:gd name="T31" fmla="*/ 306 h 468"/>
                <a:gd name="T32" fmla="*/ 210 w 534"/>
                <a:gd name="T33" fmla="*/ 300 h 468"/>
                <a:gd name="T34" fmla="*/ 216 w 534"/>
                <a:gd name="T35" fmla="*/ 306 h 468"/>
                <a:gd name="T36" fmla="*/ 198 w 534"/>
                <a:gd name="T37" fmla="*/ 318 h 468"/>
                <a:gd name="T38" fmla="*/ 204 w 534"/>
                <a:gd name="T39" fmla="*/ 348 h 468"/>
                <a:gd name="T40" fmla="*/ 210 w 534"/>
                <a:gd name="T41" fmla="*/ 360 h 468"/>
                <a:gd name="T42" fmla="*/ 234 w 534"/>
                <a:gd name="T43" fmla="*/ 342 h 468"/>
                <a:gd name="T44" fmla="*/ 246 w 534"/>
                <a:gd name="T45" fmla="*/ 318 h 468"/>
                <a:gd name="T46" fmla="*/ 258 w 534"/>
                <a:gd name="T47" fmla="*/ 318 h 468"/>
                <a:gd name="T48" fmla="*/ 354 w 534"/>
                <a:gd name="T49" fmla="*/ 342 h 468"/>
                <a:gd name="T50" fmla="*/ 372 w 534"/>
                <a:gd name="T51" fmla="*/ 336 h 468"/>
                <a:gd name="T52" fmla="*/ 378 w 534"/>
                <a:gd name="T53" fmla="*/ 354 h 468"/>
                <a:gd name="T54" fmla="*/ 384 w 534"/>
                <a:gd name="T55" fmla="*/ 360 h 468"/>
                <a:gd name="T56" fmla="*/ 420 w 534"/>
                <a:gd name="T57" fmla="*/ 366 h 468"/>
                <a:gd name="T58" fmla="*/ 432 w 534"/>
                <a:gd name="T59" fmla="*/ 372 h 468"/>
                <a:gd name="T60" fmla="*/ 438 w 534"/>
                <a:gd name="T61" fmla="*/ 366 h 468"/>
                <a:gd name="T62" fmla="*/ 498 w 534"/>
                <a:gd name="T63" fmla="*/ 414 h 468"/>
                <a:gd name="T64" fmla="*/ 510 w 534"/>
                <a:gd name="T65" fmla="*/ 414 h 468"/>
                <a:gd name="T66" fmla="*/ 534 w 534"/>
                <a:gd name="T67" fmla="*/ 444 h 468"/>
                <a:gd name="T68" fmla="*/ 492 w 534"/>
                <a:gd name="T69" fmla="*/ 408 h 468"/>
                <a:gd name="T70" fmla="*/ 396 w 534"/>
                <a:gd name="T71" fmla="*/ 360 h 468"/>
                <a:gd name="T72" fmla="*/ 378 w 534"/>
                <a:gd name="T73" fmla="*/ 336 h 468"/>
                <a:gd name="T74" fmla="*/ 342 w 534"/>
                <a:gd name="T75" fmla="*/ 324 h 468"/>
                <a:gd name="T76" fmla="*/ 204 w 534"/>
                <a:gd name="T77" fmla="*/ 30 h 468"/>
                <a:gd name="T78" fmla="*/ 174 w 534"/>
                <a:gd name="T79" fmla="*/ 18 h 468"/>
                <a:gd name="T80" fmla="*/ 48 w 534"/>
                <a:gd name="T81" fmla="*/ 66 h 468"/>
                <a:gd name="T82" fmla="*/ 96 w 534"/>
                <a:gd name="T83" fmla="*/ 120 h 468"/>
                <a:gd name="T84" fmla="*/ 90 w 534"/>
                <a:gd name="T85" fmla="*/ 126 h 468"/>
                <a:gd name="T86" fmla="*/ 84 w 534"/>
                <a:gd name="T87" fmla="*/ 150 h 468"/>
                <a:gd name="T88" fmla="*/ 72 w 534"/>
                <a:gd name="T89" fmla="*/ 126 h 468"/>
                <a:gd name="T90" fmla="*/ 12 w 534"/>
                <a:gd name="T91" fmla="*/ 138 h 468"/>
                <a:gd name="T92" fmla="*/ 24 w 534"/>
                <a:gd name="T93" fmla="*/ 156 h 468"/>
                <a:gd name="T94" fmla="*/ 66 w 534"/>
                <a:gd name="T95" fmla="*/ 186 h 468"/>
                <a:gd name="T96" fmla="*/ 90 w 534"/>
                <a:gd name="T97" fmla="*/ 186 h 468"/>
                <a:gd name="T98" fmla="*/ 84 w 534"/>
                <a:gd name="T99" fmla="*/ 222 h 468"/>
                <a:gd name="T100" fmla="*/ 48 w 534"/>
                <a:gd name="T101" fmla="*/ 234 h 46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34"/>
                <a:gd name="T154" fmla="*/ 0 h 468"/>
                <a:gd name="T155" fmla="*/ 534 w 534"/>
                <a:gd name="T156" fmla="*/ 468 h 46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34" h="468">
                  <a:moveTo>
                    <a:pt x="48" y="228"/>
                  </a:moveTo>
                  <a:lnTo>
                    <a:pt x="6" y="264"/>
                  </a:lnTo>
                  <a:lnTo>
                    <a:pt x="18" y="264"/>
                  </a:lnTo>
                  <a:lnTo>
                    <a:pt x="6" y="270"/>
                  </a:lnTo>
                  <a:lnTo>
                    <a:pt x="12" y="282"/>
                  </a:lnTo>
                  <a:lnTo>
                    <a:pt x="30" y="294"/>
                  </a:lnTo>
                  <a:lnTo>
                    <a:pt x="18" y="306"/>
                  </a:lnTo>
                  <a:lnTo>
                    <a:pt x="24" y="324"/>
                  </a:lnTo>
                  <a:lnTo>
                    <a:pt x="36" y="330"/>
                  </a:lnTo>
                  <a:lnTo>
                    <a:pt x="60" y="300"/>
                  </a:lnTo>
                  <a:lnTo>
                    <a:pt x="54" y="348"/>
                  </a:lnTo>
                  <a:lnTo>
                    <a:pt x="42" y="360"/>
                  </a:lnTo>
                  <a:lnTo>
                    <a:pt x="72" y="348"/>
                  </a:lnTo>
                  <a:lnTo>
                    <a:pt x="84" y="378"/>
                  </a:lnTo>
                  <a:lnTo>
                    <a:pt x="96" y="360"/>
                  </a:lnTo>
                  <a:lnTo>
                    <a:pt x="96" y="372"/>
                  </a:lnTo>
                  <a:lnTo>
                    <a:pt x="120" y="360"/>
                  </a:lnTo>
                  <a:lnTo>
                    <a:pt x="96" y="408"/>
                  </a:lnTo>
                  <a:lnTo>
                    <a:pt x="60" y="432"/>
                  </a:lnTo>
                  <a:lnTo>
                    <a:pt x="54" y="450"/>
                  </a:lnTo>
                  <a:lnTo>
                    <a:pt x="30" y="444"/>
                  </a:lnTo>
                  <a:lnTo>
                    <a:pt x="0" y="468"/>
                  </a:lnTo>
                  <a:lnTo>
                    <a:pt x="30" y="450"/>
                  </a:lnTo>
                  <a:lnTo>
                    <a:pt x="60" y="450"/>
                  </a:lnTo>
                  <a:lnTo>
                    <a:pt x="60" y="456"/>
                  </a:lnTo>
                  <a:lnTo>
                    <a:pt x="78" y="444"/>
                  </a:lnTo>
                  <a:lnTo>
                    <a:pt x="72" y="432"/>
                  </a:lnTo>
                  <a:lnTo>
                    <a:pt x="90" y="438"/>
                  </a:lnTo>
                  <a:lnTo>
                    <a:pt x="156" y="390"/>
                  </a:lnTo>
                  <a:lnTo>
                    <a:pt x="168" y="372"/>
                  </a:lnTo>
                  <a:lnTo>
                    <a:pt x="156" y="354"/>
                  </a:lnTo>
                  <a:lnTo>
                    <a:pt x="204" y="306"/>
                  </a:lnTo>
                  <a:lnTo>
                    <a:pt x="216" y="276"/>
                  </a:lnTo>
                  <a:lnTo>
                    <a:pt x="210" y="300"/>
                  </a:lnTo>
                  <a:lnTo>
                    <a:pt x="228" y="294"/>
                  </a:lnTo>
                  <a:lnTo>
                    <a:pt x="216" y="306"/>
                  </a:lnTo>
                  <a:lnTo>
                    <a:pt x="228" y="318"/>
                  </a:lnTo>
                  <a:lnTo>
                    <a:pt x="198" y="318"/>
                  </a:lnTo>
                  <a:lnTo>
                    <a:pt x="192" y="348"/>
                  </a:lnTo>
                  <a:lnTo>
                    <a:pt x="204" y="348"/>
                  </a:lnTo>
                  <a:lnTo>
                    <a:pt x="192" y="366"/>
                  </a:lnTo>
                  <a:lnTo>
                    <a:pt x="210" y="360"/>
                  </a:lnTo>
                  <a:lnTo>
                    <a:pt x="222" y="336"/>
                  </a:lnTo>
                  <a:lnTo>
                    <a:pt x="234" y="342"/>
                  </a:lnTo>
                  <a:lnTo>
                    <a:pt x="246" y="306"/>
                  </a:lnTo>
                  <a:lnTo>
                    <a:pt x="246" y="318"/>
                  </a:lnTo>
                  <a:lnTo>
                    <a:pt x="264" y="306"/>
                  </a:lnTo>
                  <a:lnTo>
                    <a:pt x="258" y="318"/>
                  </a:lnTo>
                  <a:lnTo>
                    <a:pt x="300" y="342"/>
                  </a:lnTo>
                  <a:lnTo>
                    <a:pt x="354" y="342"/>
                  </a:lnTo>
                  <a:lnTo>
                    <a:pt x="360" y="330"/>
                  </a:lnTo>
                  <a:lnTo>
                    <a:pt x="372" y="336"/>
                  </a:lnTo>
                  <a:lnTo>
                    <a:pt x="360" y="348"/>
                  </a:lnTo>
                  <a:lnTo>
                    <a:pt x="378" y="354"/>
                  </a:lnTo>
                  <a:lnTo>
                    <a:pt x="384" y="336"/>
                  </a:lnTo>
                  <a:lnTo>
                    <a:pt x="384" y="360"/>
                  </a:lnTo>
                  <a:lnTo>
                    <a:pt x="408" y="378"/>
                  </a:lnTo>
                  <a:lnTo>
                    <a:pt x="420" y="366"/>
                  </a:lnTo>
                  <a:lnTo>
                    <a:pt x="402" y="354"/>
                  </a:lnTo>
                  <a:lnTo>
                    <a:pt x="432" y="372"/>
                  </a:lnTo>
                  <a:lnTo>
                    <a:pt x="420" y="336"/>
                  </a:lnTo>
                  <a:lnTo>
                    <a:pt x="438" y="366"/>
                  </a:lnTo>
                  <a:lnTo>
                    <a:pt x="462" y="396"/>
                  </a:lnTo>
                  <a:lnTo>
                    <a:pt x="498" y="414"/>
                  </a:lnTo>
                  <a:lnTo>
                    <a:pt x="498" y="438"/>
                  </a:lnTo>
                  <a:lnTo>
                    <a:pt x="510" y="414"/>
                  </a:lnTo>
                  <a:lnTo>
                    <a:pt x="522" y="450"/>
                  </a:lnTo>
                  <a:lnTo>
                    <a:pt x="534" y="444"/>
                  </a:lnTo>
                  <a:lnTo>
                    <a:pt x="528" y="414"/>
                  </a:lnTo>
                  <a:lnTo>
                    <a:pt x="492" y="408"/>
                  </a:lnTo>
                  <a:lnTo>
                    <a:pt x="420" y="330"/>
                  </a:lnTo>
                  <a:lnTo>
                    <a:pt x="396" y="360"/>
                  </a:lnTo>
                  <a:lnTo>
                    <a:pt x="390" y="336"/>
                  </a:lnTo>
                  <a:lnTo>
                    <a:pt x="378" y="336"/>
                  </a:lnTo>
                  <a:lnTo>
                    <a:pt x="366" y="324"/>
                  </a:lnTo>
                  <a:lnTo>
                    <a:pt x="342" y="324"/>
                  </a:lnTo>
                  <a:lnTo>
                    <a:pt x="306" y="48"/>
                  </a:lnTo>
                  <a:lnTo>
                    <a:pt x="204" y="30"/>
                  </a:lnTo>
                  <a:lnTo>
                    <a:pt x="174" y="6"/>
                  </a:lnTo>
                  <a:lnTo>
                    <a:pt x="174" y="18"/>
                  </a:lnTo>
                  <a:lnTo>
                    <a:pt x="162" y="0"/>
                  </a:lnTo>
                  <a:lnTo>
                    <a:pt x="48" y="66"/>
                  </a:lnTo>
                  <a:lnTo>
                    <a:pt x="72" y="114"/>
                  </a:lnTo>
                  <a:lnTo>
                    <a:pt x="96" y="120"/>
                  </a:lnTo>
                  <a:lnTo>
                    <a:pt x="114" y="138"/>
                  </a:lnTo>
                  <a:lnTo>
                    <a:pt x="90" y="126"/>
                  </a:lnTo>
                  <a:lnTo>
                    <a:pt x="96" y="144"/>
                  </a:lnTo>
                  <a:lnTo>
                    <a:pt x="84" y="150"/>
                  </a:lnTo>
                  <a:lnTo>
                    <a:pt x="66" y="144"/>
                  </a:lnTo>
                  <a:lnTo>
                    <a:pt x="72" y="126"/>
                  </a:lnTo>
                  <a:lnTo>
                    <a:pt x="60" y="126"/>
                  </a:lnTo>
                  <a:lnTo>
                    <a:pt x="12" y="138"/>
                  </a:lnTo>
                  <a:lnTo>
                    <a:pt x="36" y="156"/>
                  </a:lnTo>
                  <a:lnTo>
                    <a:pt x="24" y="156"/>
                  </a:lnTo>
                  <a:lnTo>
                    <a:pt x="30" y="174"/>
                  </a:lnTo>
                  <a:lnTo>
                    <a:pt x="66" y="186"/>
                  </a:lnTo>
                  <a:lnTo>
                    <a:pt x="66" y="198"/>
                  </a:lnTo>
                  <a:lnTo>
                    <a:pt x="90" y="186"/>
                  </a:lnTo>
                  <a:lnTo>
                    <a:pt x="84" y="192"/>
                  </a:lnTo>
                  <a:lnTo>
                    <a:pt x="84" y="222"/>
                  </a:lnTo>
                  <a:lnTo>
                    <a:pt x="48" y="228"/>
                  </a:lnTo>
                  <a:lnTo>
                    <a:pt x="48" y="23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83" name="Freeform 1508"/>
            <p:cNvSpPr>
              <a:spLocks/>
            </p:cNvSpPr>
            <p:nvPr/>
          </p:nvSpPr>
          <p:spPr bwMode="auto">
            <a:xfrm>
              <a:off x="432" y="2298"/>
              <a:ext cx="348" cy="402"/>
            </a:xfrm>
            <a:custGeom>
              <a:avLst/>
              <a:gdLst>
                <a:gd name="T0" fmla="*/ 294 w 348"/>
                <a:gd name="T1" fmla="*/ 402 h 402"/>
                <a:gd name="T2" fmla="*/ 186 w 348"/>
                <a:gd name="T3" fmla="*/ 384 h 402"/>
                <a:gd name="T4" fmla="*/ 0 w 348"/>
                <a:gd name="T5" fmla="*/ 276 h 402"/>
                <a:gd name="T6" fmla="*/ 6 w 348"/>
                <a:gd name="T7" fmla="*/ 264 h 402"/>
                <a:gd name="T8" fmla="*/ 12 w 348"/>
                <a:gd name="T9" fmla="*/ 264 h 402"/>
                <a:gd name="T10" fmla="*/ 24 w 348"/>
                <a:gd name="T11" fmla="*/ 258 h 402"/>
                <a:gd name="T12" fmla="*/ 18 w 348"/>
                <a:gd name="T13" fmla="*/ 228 h 402"/>
                <a:gd name="T14" fmla="*/ 30 w 348"/>
                <a:gd name="T15" fmla="*/ 210 h 402"/>
                <a:gd name="T16" fmla="*/ 36 w 348"/>
                <a:gd name="T17" fmla="*/ 186 h 402"/>
                <a:gd name="T18" fmla="*/ 60 w 348"/>
                <a:gd name="T19" fmla="*/ 174 h 402"/>
                <a:gd name="T20" fmla="*/ 42 w 348"/>
                <a:gd name="T21" fmla="*/ 120 h 402"/>
                <a:gd name="T22" fmla="*/ 42 w 348"/>
                <a:gd name="T23" fmla="*/ 114 h 402"/>
                <a:gd name="T24" fmla="*/ 48 w 348"/>
                <a:gd name="T25" fmla="*/ 54 h 402"/>
                <a:gd name="T26" fmla="*/ 60 w 348"/>
                <a:gd name="T27" fmla="*/ 48 h 402"/>
                <a:gd name="T28" fmla="*/ 78 w 348"/>
                <a:gd name="T29" fmla="*/ 60 h 402"/>
                <a:gd name="T30" fmla="*/ 96 w 348"/>
                <a:gd name="T31" fmla="*/ 0 h 402"/>
                <a:gd name="T32" fmla="*/ 348 w 348"/>
                <a:gd name="T33" fmla="*/ 42 h 402"/>
                <a:gd name="T34" fmla="*/ 306 w 348"/>
                <a:gd name="T35" fmla="*/ 330 h 402"/>
                <a:gd name="T36" fmla="*/ 294 w 348"/>
                <a:gd name="T37" fmla="*/ 402 h 4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8"/>
                <a:gd name="T58" fmla="*/ 0 h 402"/>
                <a:gd name="T59" fmla="*/ 348 w 348"/>
                <a:gd name="T60" fmla="*/ 402 h 40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8" h="402">
                  <a:moveTo>
                    <a:pt x="294" y="402"/>
                  </a:moveTo>
                  <a:lnTo>
                    <a:pt x="186" y="384"/>
                  </a:lnTo>
                  <a:lnTo>
                    <a:pt x="0" y="276"/>
                  </a:lnTo>
                  <a:lnTo>
                    <a:pt x="6" y="264"/>
                  </a:lnTo>
                  <a:lnTo>
                    <a:pt x="12" y="264"/>
                  </a:lnTo>
                  <a:lnTo>
                    <a:pt x="24" y="258"/>
                  </a:lnTo>
                  <a:lnTo>
                    <a:pt x="18" y="228"/>
                  </a:lnTo>
                  <a:lnTo>
                    <a:pt x="30" y="210"/>
                  </a:lnTo>
                  <a:lnTo>
                    <a:pt x="36" y="186"/>
                  </a:lnTo>
                  <a:lnTo>
                    <a:pt x="60" y="174"/>
                  </a:lnTo>
                  <a:lnTo>
                    <a:pt x="42" y="120"/>
                  </a:lnTo>
                  <a:lnTo>
                    <a:pt x="42" y="114"/>
                  </a:lnTo>
                  <a:lnTo>
                    <a:pt x="48" y="54"/>
                  </a:lnTo>
                  <a:lnTo>
                    <a:pt x="60" y="48"/>
                  </a:lnTo>
                  <a:lnTo>
                    <a:pt x="78" y="60"/>
                  </a:lnTo>
                  <a:lnTo>
                    <a:pt x="96" y="0"/>
                  </a:lnTo>
                  <a:lnTo>
                    <a:pt x="348" y="42"/>
                  </a:lnTo>
                  <a:lnTo>
                    <a:pt x="306" y="330"/>
                  </a:lnTo>
                  <a:lnTo>
                    <a:pt x="294" y="402"/>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84" name="Freeform 1509"/>
            <p:cNvSpPr>
              <a:spLocks/>
            </p:cNvSpPr>
            <p:nvPr/>
          </p:nvSpPr>
          <p:spPr bwMode="auto">
            <a:xfrm>
              <a:off x="432" y="2298"/>
              <a:ext cx="348" cy="408"/>
            </a:xfrm>
            <a:custGeom>
              <a:avLst/>
              <a:gdLst>
                <a:gd name="T0" fmla="*/ 294 w 348"/>
                <a:gd name="T1" fmla="*/ 402 h 408"/>
                <a:gd name="T2" fmla="*/ 186 w 348"/>
                <a:gd name="T3" fmla="*/ 384 h 408"/>
                <a:gd name="T4" fmla="*/ 0 w 348"/>
                <a:gd name="T5" fmla="*/ 276 h 408"/>
                <a:gd name="T6" fmla="*/ 6 w 348"/>
                <a:gd name="T7" fmla="*/ 264 h 408"/>
                <a:gd name="T8" fmla="*/ 12 w 348"/>
                <a:gd name="T9" fmla="*/ 264 h 408"/>
                <a:gd name="T10" fmla="*/ 24 w 348"/>
                <a:gd name="T11" fmla="*/ 258 h 408"/>
                <a:gd name="T12" fmla="*/ 18 w 348"/>
                <a:gd name="T13" fmla="*/ 228 h 408"/>
                <a:gd name="T14" fmla="*/ 30 w 348"/>
                <a:gd name="T15" fmla="*/ 210 h 408"/>
                <a:gd name="T16" fmla="*/ 36 w 348"/>
                <a:gd name="T17" fmla="*/ 186 h 408"/>
                <a:gd name="T18" fmla="*/ 60 w 348"/>
                <a:gd name="T19" fmla="*/ 174 h 408"/>
                <a:gd name="T20" fmla="*/ 42 w 348"/>
                <a:gd name="T21" fmla="*/ 120 h 408"/>
                <a:gd name="T22" fmla="*/ 42 w 348"/>
                <a:gd name="T23" fmla="*/ 114 h 408"/>
                <a:gd name="T24" fmla="*/ 48 w 348"/>
                <a:gd name="T25" fmla="*/ 54 h 408"/>
                <a:gd name="T26" fmla="*/ 60 w 348"/>
                <a:gd name="T27" fmla="*/ 48 h 408"/>
                <a:gd name="T28" fmla="*/ 78 w 348"/>
                <a:gd name="T29" fmla="*/ 60 h 408"/>
                <a:gd name="T30" fmla="*/ 96 w 348"/>
                <a:gd name="T31" fmla="*/ 0 h 408"/>
                <a:gd name="T32" fmla="*/ 348 w 348"/>
                <a:gd name="T33" fmla="*/ 42 h 408"/>
                <a:gd name="T34" fmla="*/ 306 w 348"/>
                <a:gd name="T35" fmla="*/ 330 h 408"/>
                <a:gd name="T36" fmla="*/ 294 w 348"/>
                <a:gd name="T37" fmla="*/ 402 h 408"/>
                <a:gd name="T38" fmla="*/ 294 w 348"/>
                <a:gd name="T39" fmla="*/ 408 h 40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48"/>
                <a:gd name="T61" fmla="*/ 0 h 408"/>
                <a:gd name="T62" fmla="*/ 348 w 348"/>
                <a:gd name="T63" fmla="*/ 408 h 40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48" h="408">
                  <a:moveTo>
                    <a:pt x="294" y="402"/>
                  </a:moveTo>
                  <a:lnTo>
                    <a:pt x="186" y="384"/>
                  </a:lnTo>
                  <a:lnTo>
                    <a:pt x="0" y="276"/>
                  </a:lnTo>
                  <a:lnTo>
                    <a:pt x="6" y="264"/>
                  </a:lnTo>
                  <a:lnTo>
                    <a:pt x="12" y="264"/>
                  </a:lnTo>
                  <a:lnTo>
                    <a:pt x="24" y="258"/>
                  </a:lnTo>
                  <a:lnTo>
                    <a:pt x="18" y="228"/>
                  </a:lnTo>
                  <a:lnTo>
                    <a:pt x="30" y="210"/>
                  </a:lnTo>
                  <a:lnTo>
                    <a:pt x="36" y="186"/>
                  </a:lnTo>
                  <a:lnTo>
                    <a:pt x="60" y="174"/>
                  </a:lnTo>
                  <a:lnTo>
                    <a:pt x="42" y="120"/>
                  </a:lnTo>
                  <a:lnTo>
                    <a:pt x="42" y="114"/>
                  </a:lnTo>
                  <a:lnTo>
                    <a:pt x="48" y="54"/>
                  </a:lnTo>
                  <a:lnTo>
                    <a:pt x="60" y="48"/>
                  </a:lnTo>
                  <a:lnTo>
                    <a:pt x="78" y="60"/>
                  </a:lnTo>
                  <a:lnTo>
                    <a:pt x="96" y="0"/>
                  </a:lnTo>
                  <a:lnTo>
                    <a:pt x="348" y="42"/>
                  </a:lnTo>
                  <a:lnTo>
                    <a:pt x="306" y="330"/>
                  </a:lnTo>
                  <a:lnTo>
                    <a:pt x="294" y="402"/>
                  </a:lnTo>
                  <a:lnTo>
                    <a:pt x="294" y="40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85" name="Freeform 1510"/>
            <p:cNvSpPr>
              <a:spLocks/>
            </p:cNvSpPr>
            <p:nvPr/>
          </p:nvSpPr>
          <p:spPr bwMode="auto">
            <a:xfrm>
              <a:off x="1512" y="2412"/>
              <a:ext cx="258" cy="228"/>
            </a:xfrm>
            <a:custGeom>
              <a:avLst/>
              <a:gdLst>
                <a:gd name="T0" fmla="*/ 186 w 258"/>
                <a:gd name="T1" fmla="*/ 228 h 228"/>
                <a:gd name="T2" fmla="*/ 30 w 258"/>
                <a:gd name="T3" fmla="*/ 228 h 228"/>
                <a:gd name="T4" fmla="*/ 30 w 258"/>
                <a:gd name="T5" fmla="*/ 192 h 228"/>
                <a:gd name="T6" fmla="*/ 6 w 258"/>
                <a:gd name="T7" fmla="*/ 186 h 228"/>
                <a:gd name="T8" fmla="*/ 12 w 258"/>
                <a:gd name="T9" fmla="*/ 78 h 228"/>
                <a:gd name="T10" fmla="*/ 0 w 258"/>
                <a:gd name="T11" fmla="*/ 6 h 228"/>
                <a:gd name="T12" fmla="*/ 228 w 258"/>
                <a:gd name="T13" fmla="*/ 0 h 228"/>
                <a:gd name="T14" fmla="*/ 234 w 258"/>
                <a:gd name="T15" fmla="*/ 12 h 228"/>
                <a:gd name="T16" fmla="*/ 216 w 258"/>
                <a:gd name="T17" fmla="*/ 30 h 228"/>
                <a:gd name="T18" fmla="*/ 258 w 258"/>
                <a:gd name="T19" fmla="*/ 30 h 228"/>
                <a:gd name="T20" fmla="*/ 240 w 258"/>
                <a:gd name="T21" fmla="*/ 48 h 228"/>
                <a:gd name="T22" fmla="*/ 246 w 258"/>
                <a:gd name="T23" fmla="*/ 60 h 228"/>
                <a:gd name="T24" fmla="*/ 228 w 258"/>
                <a:gd name="T25" fmla="*/ 66 h 228"/>
                <a:gd name="T26" fmla="*/ 240 w 258"/>
                <a:gd name="T27" fmla="*/ 84 h 228"/>
                <a:gd name="T28" fmla="*/ 228 w 258"/>
                <a:gd name="T29" fmla="*/ 96 h 228"/>
                <a:gd name="T30" fmla="*/ 216 w 258"/>
                <a:gd name="T31" fmla="*/ 108 h 228"/>
                <a:gd name="T32" fmla="*/ 216 w 258"/>
                <a:gd name="T33" fmla="*/ 132 h 228"/>
                <a:gd name="T34" fmla="*/ 186 w 258"/>
                <a:gd name="T35" fmla="*/ 162 h 228"/>
                <a:gd name="T36" fmla="*/ 192 w 258"/>
                <a:gd name="T37" fmla="*/ 180 h 228"/>
                <a:gd name="T38" fmla="*/ 180 w 258"/>
                <a:gd name="T39" fmla="*/ 180 h 228"/>
                <a:gd name="T40" fmla="*/ 180 w 258"/>
                <a:gd name="T41" fmla="*/ 198 h 228"/>
                <a:gd name="T42" fmla="*/ 192 w 258"/>
                <a:gd name="T43" fmla="*/ 198 h 228"/>
                <a:gd name="T44" fmla="*/ 186 w 258"/>
                <a:gd name="T45" fmla="*/ 204 h 228"/>
                <a:gd name="T46" fmla="*/ 192 w 258"/>
                <a:gd name="T47" fmla="*/ 210 h 228"/>
                <a:gd name="T48" fmla="*/ 186 w 258"/>
                <a:gd name="T49" fmla="*/ 222 h 228"/>
                <a:gd name="T50" fmla="*/ 186 w 258"/>
                <a:gd name="T51" fmla="*/ 228 h 2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58"/>
                <a:gd name="T79" fmla="*/ 0 h 228"/>
                <a:gd name="T80" fmla="*/ 258 w 258"/>
                <a:gd name="T81" fmla="*/ 228 h 2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58" h="228">
                  <a:moveTo>
                    <a:pt x="186" y="228"/>
                  </a:moveTo>
                  <a:lnTo>
                    <a:pt x="30" y="228"/>
                  </a:lnTo>
                  <a:lnTo>
                    <a:pt x="30" y="192"/>
                  </a:lnTo>
                  <a:lnTo>
                    <a:pt x="6" y="186"/>
                  </a:lnTo>
                  <a:lnTo>
                    <a:pt x="12" y="78"/>
                  </a:lnTo>
                  <a:lnTo>
                    <a:pt x="0" y="6"/>
                  </a:lnTo>
                  <a:lnTo>
                    <a:pt x="228" y="0"/>
                  </a:lnTo>
                  <a:lnTo>
                    <a:pt x="234" y="12"/>
                  </a:lnTo>
                  <a:lnTo>
                    <a:pt x="216" y="30"/>
                  </a:lnTo>
                  <a:lnTo>
                    <a:pt x="258" y="30"/>
                  </a:lnTo>
                  <a:lnTo>
                    <a:pt x="240" y="48"/>
                  </a:lnTo>
                  <a:lnTo>
                    <a:pt x="246" y="60"/>
                  </a:lnTo>
                  <a:lnTo>
                    <a:pt x="228" y="66"/>
                  </a:lnTo>
                  <a:lnTo>
                    <a:pt x="240" y="84"/>
                  </a:lnTo>
                  <a:lnTo>
                    <a:pt x="228" y="96"/>
                  </a:lnTo>
                  <a:lnTo>
                    <a:pt x="216" y="108"/>
                  </a:lnTo>
                  <a:lnTo>
                    <a:pt x="216" y="132"/>
                  </a:lnTo>
                  <a:lnTo>
                    <a:pt x="186" y="162"/>
                  </a:lnTo>
                  <a:lnTo>
                    <a:pt x="192" y="180"/>
                  </a:lnTo>
                  <a:lnTo>
                    <a:pt x="180" y="180"/>
                  </a:lnTo>
                  <a:lnTo>
                    <a:pt x="180" y="198"/>
                  </a:lnTo>
                  <a:lnTo>
                    <a:pt x="192" y="198"/>
                  </a:lnTo>
                  <a:lnTo>
                    <a:pt x="186" y="204"/>
                  </a:lnTo>
                  <a:lnTo>
                    <a:pt x="192" y="210"/>
                  </a:lnTo>
                  <a:lnTo>
                    <a:pt x="186" y="222"/>
                  </a:lnTo>
                  <a:lnTo>
                    <a:pt x="186" y="228"/>
                  </a:lnTo>
                  <a:close/>
                </a:path>
              </a:pathLst>
            </a:custGeom>
            <a:solidFill>
              <a:srgbClr val="B22222"/>
            </a:solidFill>
            <a:ln w="9525">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86" name="Freeform 1511"/>
            <p:cNvSpPr>
              <a:spLocks/>
            </p:cNvSpPr>
            <p:nvPr/>
          </p:nvSpPr>
          <p:spPr bwMode="auto">
            <a:xfrm>
              <a:off x="1512" y="2412"/>
              <a:ext cx="258" cy="234"/>
            </a:xfrm>
            <a:custGeom>
              <a:avLst/>
              <a:gdLst>
                <a:gd name="T0" fmla="*/ 186 w 258"/>
                <a:gd name="T1" fmla="*/ 228 h 234"/>
                <a:gd name="T2" fmla="*/ 30 w 258"/>
                <a:gd name="T3" fmla="*/ 228 h 234"/>
                <a:gd name="T4" fmla="*/ 30 w 258"/>
                <a:gd name="T5" fmla="*/ 192 h 234"/>
                <a:gd name="T6" fmla="*/ 6 w 258"/>
                <a:gd name="T7" fmla="*/ 186 h 234"/>
                <a:gd name="T8" fmla="*/ 12 w 258"/>
                <a:gd name="T9" fmla="*/ 78 h 234"/>
                <a:gd name="T10" fmla="*/ 0 w 258"/>
                <a:gd name="T11" fmla="*/ 6 h 234"/>
                <a:gd name="T12" fmla="*/ 228 w 258"/>
                <a:gd name="T13" fmla="*/ 0 h 234"/>
                <a:gd name="T14" fmla="*/ 234 w 258"/>
                <a:gd name="T15" fmla="*/ 12 h 234"/>
                <a:gd name="T16" fmla="*/ 216 w 258"/>
                <a:gd name="T17" fmla="*/ 30 h 234"/>
                <a:gd name="T18" fmla="*/ 258 w 258"/>
                <a:gd name="T19" fmla="*/ 30 h 234"/>
                <a:gd name="T20" fmla="*/ 240 w 258"/>
                <a:gd name="T21" fmla="*/ 48 h 234"/>
                <a:gd name="T22" fmla="*/ 246 w 258"/>
                <a:gd name="T23" fmla="*/ 60 h 234"/>
                <a:gd name="T24" fmla="*/ 228 w 258"/>
                <a:gd name="T25" fmla="*/ 66 h 234"/>
                <a:gd name="T26" fmla="*/ 240 w 258"/>
                <a:gd name="T27" fmla="*/ 84 h 234"/>
                <a:gd name="T28" fmla="*/ 228 w 258"/>
                <a:gd name="T29" fmla="*/ 96 h 234"/>
                <a:gd name="T30" fmla="*/ 216 w 258"/>
                <a:gd name="T31" fmla="*/ 108 h 234"/>
                <a:gd name="T32" fmla="*/ 216 w 258"/>
                <a:gd name="T33" fmla="*/ 132 h 234"/>
                <a:gd name="T34" fmla="*/ 186 w 258"/>
                <a:gd name="T35" fmla="*/ 162 h 234"/>
                <a:gd name="T36" fmla="*/ 192 w 258"/>
                <a:gd name="T37" fmla="*/ 180 h 234"/>
                <a:gd name="T38" fmla="*/ 180 w 258"/>
                <a:gd name="T39" fmla="*/ 180 h 234"/>
                <a:gd name="T40" fmla="*/ 180 w 258"/>
                <a:gd name="T41" fmla="*/ 198 h 234"/>
                <a:gd name="T42" fmla="*/ 192 w 258"/>
                <a:gd name="T43" fmla="*/ 198 h 234"/>
                <a:gd name="T44" fmla="*/ 186 w 258"/>
                <a:gd name="T45" fmla="*/ 204 h 234"/>
                <a:gd name="T46" fmla="*/ 192 w 258"/>
                <a:gd name="T47" fmla="*/ 210 h 234"/>
                <a:gd name="T48" fmla="*/ 186 w 258"/>
                <a:gd name="T49" fmla="*/ 222 h 234"/>
                <a:gd name="T50" fmla="*/ 186 w 258"/>
                <a:gd name="T51" fmla="*/ 228 h 234"/>
                <a:gd name="T52" fmla="*/ 186 w 258"/>
                <a:gd name="T53" fmla="*/ 234 h 23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58"/>
                <a:gd name="T82" fmla="*/ 0 h 234"/>
                <a:gd name="T83" fmla="*/ 258 w 258"/>
                <a:gd name="T84" fmla="*/ 234 h 23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58" h="234">
                  <a:moveTo>
                    <a:pt x="186" y="228"/>
                  </a:moveTo>
                  <a:lnTo>
                    <a:pt x="30" y="228"/>
                  </a:lnTo>
                  <a:lnTo>
                    <a:pt x="30" y="192"/>
                  </a:lnTo>
                  <a:lnTo>
                    <a:pt x="6" y="186"/>
                  </a:lnTo>
                  <a:lnTo>
                    <a:pt x="12" y="78"/>
                  </a:lnTo>
                  <a:lnTo>
                    <a:pt x="0" y="6"/>
                  </a:lnTo>
                  <a:lnTo>
                    <a:pt x="228" y="0"/>
                  </a:lnTo>
                  <a:lnTo>
                    <a:pt x="234" y="12"/>
                  </a:lnTo>
                  <a:lnTo>
                    <a:pt x="216" y="30"/>
                  </a:lnTo>
                  <a:lnTo>
                    <a:pt x="258" y="30"/>
                  </a:lnTo>
                  <a:lnTo>
                    <a:pt x="240" y="48"/>
                  </a:lnTo>
                  <a:lnTo>
                    <a:pt x="246" y="60"/>
                  </a:lnTo>
                  <a:lnTo>
                    <a:pt x="228" y="66"/>
                  </a:lnTo>
                  <a:lnTo>
                    <a:pt x="240" y="84"/>
                  </a:lnTo>
                  <a:lnTo>
                    <a:pt x="228" y="96"/>
                  </a:lnTo>
                  <a:lnTo>
                    <a:pt x="216" y="108"/>
                  </a:lnTo>
                  <a:lnTo>
                    <a:pt x="216" y="132"/>
                  </a:lnTo>
                  <a:lnTo>
                    <a:pt x="186" y="162"/>
                  </a:lnTo>
                  <a:lnTo>
                    <a:pt x="192" y="180"/>
                  </a:lnTo>
                  <a:lnTo>
                    <a:pt x="180" y="180"/>
                  </a:lnTo>
                  <a:lnTo>
                    <a:pt x="180" y="198"/>
                  </a:lnTo>
                  <a:lnTo>
                    <a:pt x="192" y="198"/>
                  </a:lnTo>
                  <a:lnTo>
                    <a:pt x="186" y="204"/>
                  </a:lnTo>
                  <a:lnTo>
                    <a:pt x="192" y="210"/>
                  </a:lnTo>
                  <a:lnTo>
                    <a:pt x="186" y="222"/>
                  </a:lnTo>
                  <a:lnTo>
                    <a:pt x="186" y="228"/>
                  </a:lnTo>
                  <a:lnTo>
                    <a:pt x="186" y="23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87" name="Freeform 1512"/>
            <p:cNvSpPr>
              <a:spLocks/>
            </p:cNvSpPr>
            <p:nvPr/>
          </p:nvSpPr>
          <p:spPr bwMode="auto">
            <a:xfrm>
              <a:off x="84" y="1866"/>
              <a:ext cx="408" cy="696"/>
            </a:xfrm>
            <a:custGeom>
              <a:avLst/>
              <a:gdLst>
                <a:gd name="T0" fmla="*/ 354 w 408"/>
                <a:gd name="T1" fmla="*/ 696 h 696"/>
                <a:gd name="T2" fmla="*/ 228 w 408"/>
                <a:gd name="T3" fmla="*/ 678 h 696"/>
                <a:gd name="T4" fmla="*/ 222 w 408"/>
                <a:gd name="T5" fmla="*/ 630 h 696"/>
                <a:gd name="T6" fmla="*/ 198 w 408"/>
                <a:gd name="T7" fmla="*/ 588 h 696"/>
                <a:gd name="T8" fmla="*/ 180 w 408"/>
                <a:gd name="T9" fmla="*/ 588 h 696"/>
                <a:gd name="T10" fmla="*/ 180 w 408"/>
                <a:gd name="T11" fmla="*/ 570 h 696"/>
                <a:gd name="T12" fmla="*/ 150 w 408"/>
                <a:gd name="T13" fmla="*/ 558 h 696"/>
                <a:gd name="T14" fmla="*/ 132 w 408"/>
                <a:gd name="T15" fmla="*/ 528 h 696"/>
                <a:gd name="T16" fmla="*/ 90 w 408"/>
                <a:gd name="T17" fmla="*/ 516 h 696"/>
                <a:gd name="T18" fmla="*/ 78 w 408"/>
                <a:gd name="T19" fmla="*/ 510 h 696"/>
                <a:gd name="T20" fmla="*/ 90 w 408"/>
                <a:gd name="T21" fmla="*/ 468 h 696"/>
                <a:gd name="T22" fmla="*/ 78 w 408"/>
                <a:gd name="T23" fmla="*/ 462 h 696"/>
                <a:gd name="T24" fmla="*/ 84 w 408"/>
                <a:gd name="T25" fmla="*/ 450 h 696"/>
                <a:gd name="T26" fmla="*/ 48 w 408"/>
                <a:gd name="T27" fmla="*/ 384 h 696"/>
                <a:gd name="T28" fmla="*/ 48 w 408"/>
                <a:gd name="T29" fmla="*/ 366 h 696"/>
                <a:gd name="T30" fmla="*/ 60 w 408"/>
                <a:gd name="T31" fmla="*/ 348 h 696"/>
                <a:gd name="T32" fmla="*/ 36 w 408"/>
                <a:gd name="T33" fmla="*/ 318 h 696"/>
                <a:gd name="T34" fmla="*/ 42 w 408"/>
                <a:gd name="T35" fmla="*/ 282 h 696"/>
                <a:gd name="T36" fmla="*/ 60 w 408"/>
                <a:gd name="T37" fmla="*/ 312 h 696"/>
                <a:gd name="T38" fmla="*/ 48 w 408"/>
                <a:gd name="T39" fmla="*/ 276 h 696"/>
                <a:gd name="T40" fmla="*/ 66 w 408"/>
                <a:gd name="T41" fmla="*/ 270 h 696"/>
                <a:gd name="T42" fmla="*/ 48 w 408"/>
                <a:gd name="T43" fmla="*/ 258 h 696"/>
                <a:gd name="T44" fmla="*/ 42 w 408"/>
                <a:gd name="T45" fmla="*/ 282 h 696"/>
                <a:gd name="T46" fmla="*/ 30 w 408"/>
                <a:gd name="T47" fmla="*/ 258 h 696"/>
                <a:gd name="T48" fmla="*/ 24 w 408"/>
                <a:gd name="T49" fmla="*/ 264 h 696"/>
                <a:gd name="T50" fmla="*/ 30 w 408"/>
                <a:gd name="T51" fmla="*/ 252 h 696"/>
                <a:gd name="T52" fmla="*/ 6 w 408"/>
                <a:gd name="T53" fmla="*/ 192 h 696"/>
                <a:gd name="T54" fmla="*/ 18 w 408"/>
                <a:gd name="T55" fmla="*/ 138 h 696"/>
                <a:gd name="T56" fmla="*/ 0 w 408"/>
                <a:gd name="T57" fmla="*/ 90 h 696"/>
                <a:gd name="T58" fmla="*/ 24 w 408"/>
                <a:gd name="T59" fmla="*/ 60 h 696"/>
                <a:gd name="T60" fmla="*/ 42 w 408"/>
                <a:gd name="T61" fmla="*/ 0 h 696"/>
                <a:gd name="T62" fmla="*/ 228 w 408"/>
                <a:gd name="T63" fmla="*/ 54 h 696"/>
                <a:gd name="T64" fmla="*/ 180 w 408"/>
                <a:gd name="T65" fmla="*/ 240 h 696"/>
                <a:gd name="T66" fmla="*/ 390 w 408"/>
                <a:gd name="T67" fmla="*/ 552 h 696"/>
                <a:gd name="T68" fmla="*/ 408 w 408"/>
                <a:gd name="T69" fmla="*/ 606 h 696"/>
                <a:gd name="T70" fmla="*/ 384 w 408"/>
                <a:gd name="T71" fmla="*/ 618 h 696"/>
                <a:gd name="T72" fmla="*/ 378 w 408"/>
                <a:gd name="T73" fmla="*/ 642 h 696"/>
                <a:gd name="T74" fmla="*/ 366 w 408"/>
                <a:gd name="T75" fmla="*/ 660 h 696"/>
                <a:gd name="T76" fmla="*/ 372 w 408"/>
                <a:gd name="T77" fmla="*/ 690 h 696"/>
                <a:gd name="T78" fmla="*/ 360 w 408"/>
                <a:gd name="T79" fmla="*/ 696 h 696"/>
                <a:gd name="T80" fmla="*/ 354 w 408"/>
                <a:gd name="T81" fmla="*/ 696 h 69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8"/>
                <a:gd name="T124" fmla="*/ 0 h 696"/>
                <a:gd name="T125" fmla="*/ 408 w 408"/>
                <a:gd name="T126" fmla="*/ 696 h 69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8" h="696">
                  <a:moveTo>
                    <a:pt x="354" y="696"/>
                  </a:moveTo>
                  <a:lnTo>
                    <a:pt x="228" y="678"/>
                  </a:lnTo>
                  <a:lnTo>
                    <a:pt x="222" y="630"/>
                  </a:lnTo>
                  <a:lnTo>
                    <a:pt x="198" y="588"/>
                  </a:lnTo>
                  <a:lnTo>
                    <a:pt x="180" y="588"/>
                  </a:lnTo>
                  <a:lnTo>
                    <a:pt x="180" y="570"/>
                  </a:lnTo>
                  <a:lnTo>
                    <a:pt x="150" y="558"/>
                  </a:lnTo>
                  <a:lnTo>
                    <a:pt x="132" y="528"/>
                  </a:lnTo>
                  <a:lnTo>
                    <a:pt x="90" y="516"/>
                  </a:lnTo>
                  <a:lnTo>
                    <a:pt x="78" y="510"/>
                  </a:lnTo>
                  <a:lnTo>
                    <a:pt x="90" y="468"/>
                  </a:lnTo>
                  <a:lnTo>
                    <a:pt x="78" y="462"/>
                  </a:lnTo>
                  <a:lnTo>
                    <a:pt x="84" y="450"/>
                  </a:lnTo>
                  <a:lnTo>
                    <a:pt x="48" y="384"/>
                  </a:lnTo>
                  <a:lnTo>
                    <a:pt x="48" y="366"/>
                  </a:lnTo>
                  <a:lnTo>
                    <a:pt x="60" y="348"/>
                  </a:lnTo>
                  <a:lnTo>
                    <a:pt x="36" y="318"/>
                  </a:lnTo>
                  <a:lnTo>
                    <a:pt x="42" y="282"/>
                  </a:lnTo>
                  <a:lnTo>
                    <a:pt x="60" y="312"/>
                  </a:lnTo>
                  <a:lnTo>
                    <a:pt x="48" y="276"/>
                  </a:lnTo>
                  <a:lnTo>
                    <a:pt x="66" y="270"/>
                  </a:lnTo>
                  <a:lnTo>
                    <a:pt x="48" y="258"/>
                  </a:lnTo>
                  <a:lnTo>
                    <a:pt x="42" y="282"/>
                  </a:lnTo>
                  <a:lnTo>
                    <a:pt x="30" y="258"/>
                  </a:lnTo>
                  <a:lnTo>
                    <a:pt x="24" y="264"/>
                  </a:lnTo>
                  <a:lnTo>
                    <a:pt x="30" y="252"/>
                  </a:lnTo>
                  <a:lnTo>
                    <a:pt x="6" y="192"/>
                  </a:lnTo>
                  <a:lnTo>
                    <a:pt x="18" y="138"/>
                  </a:lnTo>
                  <a:lnTo>
                    <a:pt x="0" y="90"/>
                  </a:lnTo>
                  <a:lnTo>
                    <a:pt x="24" y="60"/>
                  </a:lnTo>
                  <a:lnTo>
                    <a:pt x="42" y="0"/>
                  </a:lnTo>
                  <a:lnTo>
                    <a:pt x="228" y="54"/>
                  </a:lnTo>
                  <a:lnTo>
                    <a:pt x="180" y="240"/>
                  </a:lnTo>
                  <a:lnTo>
                    <a:pt x="390" y="552"/>
                  </a:lnTo>
                  <a:lnTo>
                    <a:pt x="408" y="606"/>
                  </a:lnTo>
                  <a:lnTo>
                    <a:pt x="384" y="618"/>
                  </a:lnTo>
                  <a:lnTo>
                    <a:pt x="378" y="642"/>
                  </a:lnTo>
                  <a:lnTo>
                    <a:pt x="366" y="660"/>
                  </a:lnTo>
                  <a:lnTo>
                    <a:pt x="372" y="690"/>
                  </a:lnTo>
                  <a:lnTo>
                    <a:pt x="360" y="696"/>
                  </a:lnTo>
                  <a:lnTo>
                    <a:pt x="354" y="696"/>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88" name="Freeform 1513"/>
            <p:cNvSpPr>
              <a:spLocks/>
            </p:cNvSpPr>
            <p:nvPr/>
          </p:nvSpPr>
          <p:spPr bwMode="auto">
            <a:xfrm>
              <a:off x="84" y="1866"/>
              <a:ext cx="408" cy="702"/>
            </a:xfrm>
            <a:custGeom>
              <a:avLst/>
              <a:gdLst>
                <a:gd name="T0" fmla="*/ 354 w 408"/>
                <a:gd name="T1" fmla="*/ 696 h 702"/>
                <a:gd name="T2" fmla="*/ 228 w 408"/>
                <a:gd name="T3" fmla="*/ 678 h 702"/>
                <a:gd name="T4" fmla="*/ 222 w 408"/>
                <a:gd name="T5" fmla="*/ 630 h 702"/>
                <a:gd name="T6" fmla="*/ 198 w 408"/>
                <a:gd name="T7" fmla="*/ 588 h 702"/>
                <a:gd name="T8" fmla="*/ 180 w 408"/>
                <a:gd name="T9" fmla="*/ 588 h 702"/>
                <a:gd name="T10" fmla="*/ 180 w 408"/>
                <a:gd name="T11" fmla="*/ 570 h 702"/>
                <a:gd name="T12" fmla="*/ 150 w 408"/>
                <a:gd name="T13" fmla="*/ 558 h 702"/>
                <a:gd name="T14" fmla="*/ 132 w 408"/>
                <a:gd name="T15" fmla="*/ 528 h 702"/>
                <a:gd name="T16" fmla="*/ 90 w 408"/>
                <a:gd name="T17" fmla="*/ 516 h 702"/>
                <a:gd name="T18" fmla="*/ 78 w 408"/>
                <a:gd name="T19" fmla="*/ 510 h 702"/>
                <a:gd name="T20" fmla="*/ 90 w 408"/>
                <a:gd name="T21" fmla="*/ 468 h 702"/>
                <a:gd name="T22" fmla="*/ 78 w 408"/>
                <a:gd name="T23" fmla="*/ 462 h 702"/>
                <a:gd name="T24" fmla="*/ 84 w 408"/>
                <a:gd name="T25" fmla="*/ 450 h 702"/>
                <a:gd name="T26" fmla="*/ 48 w 408"/>
                <a:gd name="T27" fmla="*/ 384 h 702"/>
                <a:gd name="T28" fmla="*/ 48 w 408"/>
                <a:gd name="T29" fmla="*/ 366 h 702"/>
                <a:gd name="T30" fmla="*/ 60 w 408"/>
                <a:gd name="T31" fmla="*/ 348 h 702"/>
                <a:gd name="T32" fmla="*/ 36 w 408"/>
                <a:gd name="T33" fmla="*/ 318 h 702"/>
                <a:gd name="T34" fmla="*/ 42 w 408"/>
                <a:gd name="T35" fmla="*/ 282 h 702"/>
                <a:gd name="T36" fmla="*/ 60 w 408"/>
                <a:gd name="T37" fmla="*/ 312 h 702"/>
                <a:gd name="T38" fmla="*/ 48 w 408"/>
                <a:gd name="T39" fmla="*/ 276 h 702"/>
                <a:gd name="T40" fmla="*/ 66 w 408"/>
                <a:gd name="T41" fmla="*/ 270 h 702"/>
                <a:gd name="T42" fmla="*/ 48 w 408"/>
                <a:gd name="T43" fmla="*/ 258 h 702"/>
                <a:gd name="T44" fmla="*/ 42 w 408"/>
                <a:gd name="T45" fmla="*/ 282 h 702"/>
                <a:gd name="T46" fmla="*/ 30 w 408"/>
                <a:gd name="T47" fmla="*/ 258 h 702"/>
                <a:gd name="T48" fmla="*/ 24 w 408"/>
                <a:gd name="T49" fmla="*/ 264 h 702"/>
                <a:gd name="T50" fmla="*/ 30 w 408"/>
                <a:gd name="T51" fmla="*/ 252 h 702"/>
                <a:gd name="T52" fmla="*/ 6 w 408"/>
                <a:gd name="T53" fmla="*/ 192 h 702"/>
                <a:gd name="T54" fmla="*/ 18 w 408"/>
                <a:gd name="T55" fmla="*/ 138 h 702"/>
                <a:gd name="T56" fmla="*/ 0 w 408"/>
                <a:gd name="T57" fmla="*/ 90 h 702"/>
                <a:gd name="T58" fmla="*/ 24 w 408"/>
                <a:gd name="T59" fmla="*/ 60 h 702"/>
                <a:gd name="T60" fmla="*/ 42 w 408"/>
                <a:gd name="T61" fmla="*/ 0 h 702"/>
                <a:gd name="T62" fmla="*/ 228 w 408"/>
                <a:gd name="T63" fmla="*/ 54 h 702"/>
                <a:gd name="T64" fmla="*/ 180 w 408"/>
                <a:gd name="T65" fmla="*/ 240 h 702"/>
                <a:gd name="T66" fmla="*/ 390 w 408"/>
                <a:gd name="T67" fmla="*/ 552 h 702"/>
                <a:gd name="T68" fmla="*/ 408 w 408"/>
                <a:gd name="T69" fmla="*/ 606 h 702"/>
                <a:gd name="T70" fmla="*/ 384 w 408"/>
                <a:gd name="T71" fmla="*/ 618 h 702"/>
                <a:gd name="T72" fmla="*/ 378 w 408"/>
                <a:gd name="T73" fmla="*/ 642 h 702"/>
                <a:gd name="T74" fmla="*/ 366 w 408"/>
                <a:gd name="T75" fmla="*/ 660 h 702"/>
                <a:gd name="T76" fmla="*/ 372 w 408"/>
                <a:gd name="T77" fmla="*/ 690 h 702"/>
                <a:gd name="T78" fmla="*/ 360 w 408"/>
                <a:gd name="T79" fmla="*/ 696 h 702"/>
                <a:gd name="T80" fmla="*/ 354 w 408"/>
                <a:gd name="T81" fmla="*/ 696 h 702"/>
                <a:gd name="T82" fmla="*/ 354 w 408"/>
                <a:gd name="T83" fmla="*/ 702 h 70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08"/>
                <a:gd name="T127" fmla="*/ 0 h 702"/>
                <a:gd name="T128" fmla="*/ 408 w 408"/>
                <a:gd name="T129" fmla="*/ 702 h 70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08" h="702">
                  <a:moveTo>
                    <a:pt x="354" y="696"/>
                  </a:moveTo>
                  <a:lnTo>
                    <a:pt x="228" y="678"/>
                  </a:lnTo>
                  <a:lnTo>
                    <a:pt x="222" y="630"/>
                  </a:lnTo>
                  <a:lnTo>
                    <a:pt x="198" y="588"/>
                  </a:lnTo>
                  <a:lnTo>
                    <a:pt x="180" y="588"/>
                  </a:lnTo>
                  <a:lnTo>
                    <a:pt x="180" y="570"/>
                  </a:lnTo>
                  <a:lnTo>
                    <a:pt x="150" y="558"/>
                  </a:lnTo>
                  <a:lnTo>
                    <a:pt x="132" y="528"/>
                  </a:lnTo>
                  <a:lnTo>
                    <a:pt x="90" y="516"/>
                  </a:lnTo>
                  <a:lnTo>
                    <a:pt x="78" y="510"/>
                  </a:lnTo>
                  <a:lnTo>
                    <a:pt x="90" y="468"/>
                  </a:lnTo>
                  <a:lnTo>
                    <a:pt x="78" y="462"/>
                  </a:lnTo>
                  <a:lnTo>
                    <a:pt x="84" y="450"/>
                  </a:lnTo>
                  <a:lnTo>
                    <a:pt x="48" y="384"/>
                  </a:lnTo>
                  <a:lnTo>
                    <a:pt x="48" y="366"/>
                  </a:lnTo>
                  <a:lnTo>
                    <a:pt x="60" y="348"/>
                  </a:lnTo>
                  <a:lnTo>
                    <a:pt x="36" y="318"/>
                  </a:lnTo>
                  <a:lnTo>
                    <a:pt x="42" y="282"/>
                  </a:lnTo>
                  <a:lnTo>
                    <a:pt x="60" y="312"/>
                  </a:lnTo>
                  <a:lnTo>
                    <a:pt x="48" y="276"/>
                  </a:lnTo>
                  <a:lnTo>
                    <a:pt x="66" y="270"/>
                  </a:lnTo>
                  <a:lnTo>
                    <a:pt x="48" y="258"/>
                  </a:lnTo>
                  <a:lnTo>
                    <a:pt x="42" y="282"/>
                  </a:lnTo>
                  <a:lnTo>
                    <a:pt x="30" y="258"/>
                  </a:lnTo>
                  <a:lnTo>
                    <a:pt x="24" y="264"/>
                  </a:lnTo>
                  <a:lnTo>
                    <a:pt x="30" y="252"/>
                  </a:lnTo>
                  <a:lnTo>
                    <a:pt x="6" y="192"/>
                  </a:lnTo>
                  <a:lnTo>
                    <a:pt x="18" y="138"/>
                  </a:lnTo>
                  <a:lnTo>
                    <a:pt x="0" y="90"/>
                  </a:lnTo>
                  <a:lnTo>
                    <a:pt x="24" y="60"/>
                  </a:lnTo>
                  <a:lnTo>
                    <a:pt x="42" y="0"/>
                  </a:lnTo>
                  <a:lnTo>
                    <a:pt x="228" y="54"/>
                  </a:lnTo>
                  <a:lnTo>
                    <a:pt x="180" y="240"/>
                  </a:lnTo>
                  <a:lnTo>
                    <a:pt x="390" y="552"/>
                  </a:lnTo>
                  <a:lnTo>
                    <a:pt x="408" y="606"/>
                  </a:lnTo>
                  <a:lnTo>
                    <a:pt x="384" y="618"/>
                  </a:lnTo>
                  <a:lnTo>
                    <a:pt x="378" y="642"/>
                  </a:lnTo>
                  <a:lnTo>
                    <a:pt x="366" y="660"/>
                  </a:lnTo>
                  <a:lnTo>
                    <a:pt x="372" y="690"/>
                  </a:lnTo>
                  <a:lnTo>
                    <a:pt x="360" y="696"/>
                  </a:lnTo>
                  <a:lnTo>
                    <a:pt x="354" y="696"/>
                  </a:lnTo>
                  <a:lnTo>
                    <a:pt x="354" y="70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89" name="Freeform 1514"/>
            <p:cNvSpPr>
              <a:spLocks/>
            </p:cNvSpPr>
            <p:nvPr/>
          </p:nvSpPr>
          <p:spPr bwMode="auto">
            <a:xfrm>
              <a:off x="780" y="2088"/>
              <a:ext cx="372" cy="288"/>
            </a:xfrm>
            <a:custGeom>
              <a:avLst/>
              <a:gdLst>
                <a:gd name="T0" fmla="*/ 366 w 372"/>
                <a:gd name="T1" fmla="*/ 96 h 288"/>
                <a:gd name="T2" fmla="*/ 354 w 372"/>
                <a:gd name="T3" fmla="*/ 288 h 288"/>
                <a:gd name="T4" fmla="*/ 306 w 372"/>
                <a:gd name="T5" fmla="*/ 282 h 288"/>
                <a:gd name="T6" fmla="*/ 0 w 372"/>
                <a:gd name="T7" fmla="*/ 252 h 288"/>
                <a:gd name="T8" fmla="*/ 6 w 372"/>
                <a:gd name="T9" fmla="*/ 210 h 288"/>
                <a:gd name="T10" fmla="*/ 36 w 372"/>
                <a:gd name="T11" fmla="*/ 0 h 288"/>
                <a:gd name="T12" fmla="*/ 276 w 372"/>
                <a:gd name="T13" fmla="*/ 24 h 288"/>
                <a:gd name="T14" fmla="*/ 372 w 372"/>
                <a:gd name="T15" fmla="*/ 30 h 288"/>
                <a:gd name="T16" fmla="*/ 366 w 372"/>
                <a:gd name="T17" fmla="*/ 72 h 288"/>
                <a:gd name="T18" fmla="*/ 366 w 372"/>
                <a:gd name="T19" fmla="*/ 96 h 2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2"/>
                <a:gd name="T31" fmla="*/ 0 h 288"/>
                <a:gd name="T32" fmla="*/ 372 w 372"/>
                <a:gd name="T33" fmla="*/ 288 h 2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2" h="288">
                  <a:moveTo>
                    <a:pt x="366" y="96"/>
                  </a:moveTo>
                  <a:lnTo>
                    <a:pt x="354" y="288"/>
                  </a:lnTo>
                  <a:lnTo>
                    <a:pt x="306" y="282"/>
                  </a:lnTo>
                  <a:lnTo>
                    <a:pt x="0" y="252"/>
                  </a:lnTo>
                  <a:lnTo>
                    <a:pt x="6" y="210"/>
                  </a:lnTo>
                  <a:lnTo>
                    <a:pt x="36" y="0"/>
                  </a:lnTo>
                  <a:lnTo>
                    <a:pt x="276" y="24"/>
                  </a:lnTo>
                  <a:lnTo>
                    <a:pt x="372" y="30"/>
                  </a:lnTo>
                  <a:lnTo>
                    <a:pt x="366" y="72"/>
                  </a:lnTo>
                  <a:lnTo>
                    <a:pt x="366" y="96"/>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90" name="Freeform 1515"/>
            <p:cNvSpPr>
              <a:spLocks/>
            </p:cNvSpPr>
            <p:nvPr/>
          </p:nvSpPr>
          <p:spPr bwMode="auto">
            <a:xfrm>
              <a:off x="780" y="2088"/>
              <a:ext cx="372" cy="288"/>
            </a:xfrm>
            <a:custGeom>
              <a:avLst/>
              <a:gdLst>
                <a:gd name="T0" fmla="*/ 366 w 372"/>
                <a:gd name="T1" fmla="*/ 96 h 288"/>
                <a:gd name="T2" fmla="*/ 354 w 372"/>
                <a:gd name="T3" fmla="*/ 288 h 288"/>
                <a:gd name="T4" fmla="*/ 306 w 372"/>
                <a:gd name="T5" fmla="*/ 282 h 288"/>
                <a:gd name="T6" fmla="*/ 0 w 372"/>
                <a:gd name="T7" fmla="*/ 252 h 288"/>
                <a:gd name="T8" fmla="*/ 6 w 372"/>
                <a:gd name="T9" fmla="*/ 210 h 288"/>
                <a:gd name="T10" fmla="*/ 36 w 372"/>
                <a:gd name="T11" fmla="*/ 0 h 288"/>
                <a:gd name="T12" fmla="*/ 276 w 372"/>
                <a:gd name="T13" fmla="*/ 24 h 288"/>
                <a:gd name="T14" fmla="*/ 372 w 372"/>
                <a:gd name="T15" fmla="*/ 30 h 288"/>
                <a:gd name="T16" fmla="*/ 366 w 372"/>
                <a:gd name="T17" fmla="*/ 72 h 288"/>
                <a:gd name="T18" fmla="*/ 366 w 372"/>
                <a:gd name="T19" fmla="*/ 96 h 288"/>
                <a:gd name="T20" fmla="*/ 366 w 372"/>
                <a:gd name="T21" fmla="*/ 102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2"/>
                <a:gd name="T34" fmla="*/ 0 h 288"/>
                <a:gd name="T35" fmla="*/ 372 w 3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2" h="288">
                  <a:moveTo>
                    <a:pt x="366" y="96"/>
                  </a:moveTo>
                  <a:lnTo>
                    <a:pt x="354" y="288"/>
                  </a:lnTo>
                  <a:lnTo>
                    <a:pt x="306" y="282"/>
                  </a:lnTo>
                  <a:lnTo>
                    <a:pt x="0" y="252"/>
                  </a:lnTo>
                  <a:lnTo>
                    <a:pt x="6" y="210"/>
                  </a:lnTo>
                  <a:lnTo>
                    <a:pt x="36" y="0"/>
                  </a:lnTo>
                  <a:lnTo>
                    <a:pt x="276" y="24"/>
                  </a:lnTo>
                  <a:lnTo>
                    <a:pt x="372" y="30"/>
                  </a:lnTo>
                  <a:lnTo>
                    <a:pt x="366" y="72"/>
                  </a:lnTo>
                  <a:lnTo>
                    <a:pt x="366" y="96"/>
                  </a:lnTo>
                  <a:lnTo>
                    <a:pt x="366" y="10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91" name="Freeform 1516"/>
            <p:cNvSpPr>
              <a:spLocks/>
            </p:cNvSpPr>
            <p:nvPr/>
          </p:nvSpPr>
          <p:spPr bwMode="auto">
            <a:xfrm>
              <a:off x="2496" y="1920"/>
              <a:ext cx="90" cy="84"/>
            </a:xfrm>
            <a:custGeom>
              <a:avLst/>
              <a:gdLst>
                <a:gd name="T0" fmla="*/ 84 w 90"/>
                <a:gd name="T1" fmla="*/ 0 h 84"/>
                <a:gd name="T2" fmla="*/ 90 w 90"/>
                <a:gd name="T3" fmla="*/ 42 h 84"/>
                <a:gd name="T4" fmla="*/ 42 w 90"/>
                <a:gd name="T5" fmla="*/ 60 h 84"/>
                <a:gd name="T6" fmla="*/ 12 w 90"/>
                <a:gd name="T7" fmla="*/ 84 h 84"/>
                <a:gd name="T8" fmla="*/ 12 w 90"/>
                <a:gd name="T9" fmla="*/ 72 h 84"/>
                <a:gd name="T10" fmla="*/ 0 w 90"/>
                <a:gd name="T11" fmla="*/ 18 h 84"/>
                <a:gd name="T12" fmla="*/ 78 w 90"/>
                <a:gd name="T13" fmla="*/ 0 h 84"/>
                <a:gd name="T14" fmla="*/ 84 w 90"/>
                <a:gd name="T15" fmla="*/ 0 h 84"/>
                <a:gd name="T16" fmla="*/ 0 60000 65536"/>
                <a:gd name="T17" fmla="*/ 0 60000 65536"/>
                <a:gd name="T18" fmla="*/ 0 60000 65536"/>
                <a:gd name="T19" fmla="*/ 0 60000 65536"/>
                <a:gd name="T20" fmla="*/ 0 60000 65536"/>
                <a:gd name="T21" fmla="*/ 0 60000 65536"/>
                <a:gd name="T22" fmla="*/ 0 60000 65536"/>
                <a:gd name="T23" fmla="*/ 0 60000 65536"/>
                <a:gd name="T24" fmla="*/ 0 w 90"/>
                <a:gd name="T25" fmla="*/ 0 h 84"/>
                <a:gd name="T26" fmla="*/ 90 w 90"/>
                <a:gd name="T27" fmla="*/ 84 h 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0" h="84">
                  <a:moveTo>
                    <a:pt x="84" y="0"/>
                  </a:moveTo>
                  <a:lnTo>
                    <a:pt x="90" y="42"/>
                  </a:lnTo>
                  <a:lnTo>
                    <a:pt x="42" y="60"/>
                  </a:lnTo>
                  <a:lnTo>
                    <a:pt x="12" y="84"/>
                  </a:lnTo>
                  <a:lnTo>
                    <a:pt x="12" y="72"/>
                  </a:lnTo>
                  <a:lnTo>
                    <a:pt x="0" y="18"/>
                  </a:lnTo>
                  <a:lnTo>
                    <a:pt x="78" y="0"/>
                  </a:lnTo>
                  <a:lnTo>
                    <a:pt x="84" y="0"/>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92" name="Freeform 1517"/>
            <p:cNvSpPr>
              <a:spLocks/>
            </p:cNvSpPr>
            <p:nvPr/>
          </p:nvSpPr>
          <p:spPr bwMode="auto">
            <a:xfrm>
              <a:off x="2496" y="1920"/>
              <a:ext cx="90" cy="84"/>
            </a:xfrm>
            <a:custGeom>
              <a:avLst/>
              <a:gdLst>
                <a:gd name="T0" fmla="*/ 84 w 90"/>
                <a:gd name="T1" fmla="*/ 0 h 84"/>
                <a:gd name="T2" fmla="*/ 90 w 90"/>
                <a:gd name="T3" fmla="*/ 42 h 84"/>
                <a:gd name="T4" fmla="*/ 42 w 90"/>
                <a:gd name="T5" fmla="*/ 60 h 84"/>
                <a:gd name="T6" fmla="*/ 12 w 90"/>
                <a:gd name="T7" fmla="*/ 84 h 84"/>
                <a:gd name="T8" fmla="*/ 12 w 90"/>
                <a:gd name="T9" fmla="*/ 72 h 84"/>
                <a:gd name="T10" fmla="*/ 0 w 90"/>
                <a:gd name="T11" fmla="*/ 18 h 84"/>
                <a:gd name="T12" fmla="*/ 78 w 90"/>
                <a:gd name="T13" fmla="*/ 0 h 84"/>
                <a:gd name="T14" fmla="*/ 84 w 90"/>
                <a:gd name="T15" fmla="*/ 0 h 84"/>
                <a:gd name="T16" fmla="*/ 84 w 90"/>
                <a:gd name="T17" fmla="*/ 6 h 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
                <a:gd name="T28" fmla="*/ 0 h 84"/>
                <a:gd name="T29" fmla="*/ 90 w 90"/>
                <a:gd name="T30" fmla="*/ 84 h 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 h="84">
                  <a:moveTo>
                    <a:pt x="84" y="0"/>
                  </a:moveTo>
                  <a:lnTo>
                    <a:pt x="90" y="42"/>
                  </a:lnTo>
                  <a:lnTo>
                    <a:pt x="42" y="60"/>
                  </a:lnTo>
                  <a:lnTo>
                    <a:pt x="12" y="84"/>
                  </a:lnTo>
                  <a:lnTo>
                    <a:pt x="12" y="72"/>
                  </a:lnTo>
                  <a:lnTo>
                    <a:pt x="0" y="18"/>
                  </a:lnTo>
                  <a:lnTo>
                    <a:pt x="78" y="0"/>
                  </a:lnTo>
                  <a:lnTo>
                    <a:pt x="84" y="0"/>
                  </a:lnTo>
                  <a:lnTo>
                    <a:pt x="84"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93" name="Freeform 1518"/>
            <p:cNvSpPr>
              <a:spLocks/>
            </p:cNvSpPr>
            <p:nvPr/>
          </p:nvSpPr>
          <p:spPr bwMode="auto">
            <a:xfrm>
              <a:off x="2424" y="2100"/>
              <a:ext cx="54" cy="84"/>
            </a:xfrm>
            <a:custGeom>
              <a:avLst/>
              <a:gdLst>
                <a:gd name="T0" fmla="*/ 18 w 54"/>
                <a:gd name="T1" fmla="*/ 0 h 84"/>
                <a:gd name="T2" fmla="*/ 12 w 54"/>
                <a:gd name="T3" fmla="*/ 6 h 84"/>
                <a:gd name="T4" fmla="*/ 12 w 54"/>
                <a:gd name="T5" fmla="*/ 24 h 84"/>
                <a:gd name="T6" fmla="*/ 36 w 54"/>
                <a:gd name="T7" fmla="*/ 54 h 84"/>
                <a:gd name="T8" fmla="*/ 48 w 54"/>
                <a:gd name="T9" fmla="*/ 60 h 84"/>
                <a:gd name="T10" fmla="*/ 42 w 54"/>
                <a:gd name="T11" fmla="*/ 72 h 84"/>
                <a:gd name="T12" fmla="*/ 54 w 54"/>
                <a:gd name="T13" fmla="*/ 78 h 84"/>
                <a:gd name="T14" fmla="*/ 24 w 54"/>
                <a:gd name="T15" fmla="*/ 84 h 84"/>
                <a:gd name="T16" fmla="*/ 0 w 54"/>
                <a:gd name="T17" fmla="*/ 6 h 84"/>
                <a:gd name="T18" fmla="*/ 12 w 54"/>
                <a:gd name="T19" fmla="*/ 0 h 84"/>
                <a:gd name="T20" fmla="*/ 18 w 54"/>
                <a:gd name="T21" fmla="*/ 0 h 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4"/>
                <a:gd name="T34" fmla="*/ 0 h 84"/>
                <a:gd name="T35" fmla="*/ 54 w 54"/>
                <a:gd name="T36" fmla="*/ 84 h 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4" h="84">
                  <a:moveTo>
                    <a:pt x="18" y="0"/>
                  </a:moveTo>
                  <a:lnTo>
                    <a:pt x="12" y="6"/>
                  </a:lnTo>
                  <a:lnTo>
                    <a:pt x="12" y="24"/>
                  </a:lnTo>
                  <a:lnTo>
                    <a:pt x="36" y="54"/>
                  </a:lnTo>
                  <a:lnTo>
                    <a:pt x="48" y="60"/>
                  </a:lnTo>
                  <a:lnTo>
                    <a:pt x="42" y="72"/>
                  </a:lnTo>
                  <a:lnTo>
                    <a:pt x="54" y="78"/>
                  </a:lnTo>
                  <a:lnTo>
                    <a:pt x="24" y="84"/>
                  </a:lnTo>
                  <a:lnTo>
                    <a:pt x="0" y="6"/>
                  </a:lnTo>
                  <a:lnTo>
                    <a:pt x="12" y="0"/>
                  </a:lnTo>
                  <a:lnTo>
                    <a:pt x="18" y="0"/>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94" name="Freeform 1519"/>
            <p:cNvSpPr>
              <a:spLocks/>
            </p:cNvSpPr>
            <p:nvPr/>
          </p:nvSpPr>
          <p:spPr bwMode="auto">
            <a:xfrm>
              <a:off x="2424" y="2100"/>
              <a:ext cx="54" cy="84"/>
            </a:xfrm>
            <a:custGeom>
              <a:avLst/>
              <a:gdLst>
                <a:gd name="T0" fmla="*/ 18 w 54"/>
                <a:gd name="T1" fmla="*/ 0 h 84"/>
                <a:gd name="T2" fmla="*/ 12 w 54"/>
                <a:gd name="T3" fmla="*/ 6 h 84"/>
                <a:gd name="T4" fmla="*/ 12 w 54"/>
                <a:gd name="T5" fmla="*/ 24 h 84"/>
                <a:gd name="T6" fmla="*/ 36 w 54"/>
                <a:gd name="T7" fmla="*/ 54 h 84"/>
                <a:gd name="T8" fmla="*/ 48 w 54"/>
                <a:gd name="T9" fmla="*/ 60 h 84"/>
                <a:gd name="T10" fmla="*/ 42 w 54"/>
                <a:gd name="T11" fmla="*/ 72 h 84"/>
                <a:gd name="T12" fmla="*/ 54 w 54"/>
                <a:gd name="T13" fmla="*/ 78 h 84"/>
                <a:gd name="T14" fmla="*/ 24 w 54"/>
                <a:gd name="T15" fmla="*/ 84 h 84"/>
                <a:gd name="T16" fmla="*/ 0 w 54"/>
                <a:gd name="T17" fmla="*/ 6 h 84"/>
                <a:gd name="T18" fmla="*/ 12 w 54"/>
                <a:gd name="T19" fmla="*/ 0 h 84"/>
                <a:gd name="T20" fmla="*/ 18 w 54"/>
                <a:gd name="T21" fmla="*/ 0 h 84"/>
                <a:gd name="T22" fmla="*/ 18 w 54"/>
                <a:gd name="T23" fmla="*/ 6 h 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4"/>
                <a:gd name="T37" fmla="*/ 0 h 84"/>
                <a:gd name="T38" fmla="*/ 54 w 54"/>
                <a:gd name="T39" fmla="*/ 84 h 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4" h="84">
                  <a:moveTo>
                    <a:pt x="18" y="0"/>
                  </a:moveTo>
                  <a:lnTo>
                    <a:pt x="12" y="6"/>
                  </a:lnTo>
                  <a:lnTo>
                    <a:pt x="12" y="24"/>
                  </a:lnTo>
                  <a:lnTo>
                    <a:pt x="36" y="54"/>
                  </a:lnTo>
                  <a:lnTo>
                    <a:pt x="48" y="60"/>
                  </a:lnTo>
                  <a:lnTo>
                    <a:pt x="42" y="72"/>
                  </a:lnTo>
                  <a:lnTo>
                    <a:pt x="54" y="78"/>
                  </a:lnTo>
                  <a:lnTo>
                    <a:pt x="24" y="84"/>
                  </a:lnTo>
                  <a:lnTo>
                    <a:pt x="0" y="6"/>
                  </a:lnTo>
                  <a:lnTo>
                    <a:pt x="12" y="0"/>
                  </a:lnTo>
                  <a:lnTo>
                    <a:pt x="18" y="0"/>
                  </a:lnTo>
                  <a:lnTo>
                    <a:pt x="18"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95" name="Freeform 1520"/>
            <p:cNvSpPr>
              <a:spLocks/>
            </p:cNvSpPr>
            <p:nvPr/>
          </p:nvSpPr>
          <p:spPr bwMode="auto">
            <a:xfrm>
              <a:off x="2370" y="2172"/>
              <a:ext cx="12" cy="6"/>
            </a:xfrm>
            <a:custGeom>
              <a:avLst/>
              <a:gdLst>
                <a:gd name="T0" fmla="*/ 6 w 12"/>
                <a:gd name="T1" fmla="*/ 6 h 6"/>
                <a:gd name="T2" fmla="*/ 0 w 12"/>
                <a:gd name="T3" fmla="*/ 0 h 6"/>
                <a:gd name="T4" fmla="*/ 12 w 12"/>
                <a:gd name="T5" fmla="*/ 0 h 6"/>
                <a:gd name="T6" fmla="*/ 6 w 12"/>
                <a:gd name="T7" fmla="*/ 6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6" y="6"/>
                  </a:moveTo>
                  <a:lnTo>
                    <a:pt x="0" y="0"/>
                  </a:lnTo>
                  <a:lnTo>
                    <a:pt x="12" y="0"/>
                  </a:lnTo>
                  <a:lnTo>
                    <a:pt x="6" y="6"/>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96" name="Freeform 1521"/>
            <p:cNvSpPr>
              <a:spLocks/>
            </p:cNvSpPr>
            <p:nvPr/>
          </p:nvSpPr>
          <p:spPr bwMode="auto">
            <a:xfrm>
              <a:off x="2370" y="2172"/>
              <a:ext cx="12" cy="12"/>
            </a:xfrm>
            <a:custGeom>
              <a:avLst/>
              <a:gdLst>
                <a:gd name="T0" fmla="*/ 6 w 12"/>
                <a:gd name="T1" fmla="*/ 6 h 12"/>
                <a:gd name="T2" fmla="*/ 0 w 12"/>
                <a:gd name="T3" fmla="*/ 0 h 12"/>
                <a:gd name="T4" fmla="*/ 12 w 12"/>
                <a:gd name="T5" fmla="*/ 0 h 12"/>
                <a:gd name="T6" fmla="*/ 6 w 12"/>
                <a:gd name="T7" fmla="*/ 6 h 12"/>
                <a:gd name="T8" fmla="*/ 6 w 12"/>
                <a:gd name="T9" fmla="*/ 12 h 12"/>
                <a:gd name="T10" fmla="*/ 0 60000 65536"/>
                <a:gd name="T11" fmla="*/ 0 60000 65536"/>
                <a:gd name="T12" fmla="*/ 0 60000 65536"/>
                <a:gd name="T13" fmla="*/ 0 60000 65536"/>
                <a:gd name="T14" fmla="*/ 0 60000 65536"/>
                <a:gd name="T15" fmla="*/ 0 w 12"/>
                <a:gd name="T16" fmla="*/ 0 h 12"/>
                <a:gd name="T17" fmla="*/ 12 w 12"/>
                <a:gd name="T18" fmla="*/ 12 h 12"/>
              </a:gdLst>
              <a:ahLst/>
              <a:cxnLst>
                <a:cxn ang="T10">
                  <a:pos x="T0" y="T1"/>
                </a:cxn>
                <a:cxn ang="T11">
                  <a:pos x="T2" y="T3"/>
                </a:cxn>
                <a:cxn ang="T12">
                  <a:pos x="T4" y="T5"/>
                </a:cxn>
                <a:cxn ang="T13">
                  <a:pos x="T6" y="T7"/>
                </a:cxn>
                <a:cxn ang="T14">
                  <a:pos x="T8" y="T9"/>
                </a:cxn>
              </a:cxnLst>
              <a:rect l="T15" t="T16" r="T17" b="T18"/>
              <a:pathLst>
                <a:path w="12" h="12">
                  <a:moveTo>
                    <a:pt x="6" y="6"/>
                  </a:moveTo>
                  <a:lnTo>
                    <a:pt x="0" y="0"/>
                  </a:lnTo>
                  <a:lnTo>
                    <a:pt x="12" y="0"/>
                  </a:lnTo>
                  <a:lnTo>
                    <a:pt x="6" y="6"/>
                  </a:lnTo>
                  <a:lnTo>
                    <a:pt x="6"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97" name="Freeform 1522"/>
            <p:cNvSpPr>
              <a:spLocks/>
            </p:cNvSpPr>
            <p:nvPr/>
          </p:nvSpPr>
          <p:spPr bwMode="auto">
            <a:xfrm>
              <a:off x="1902" y="2730"/>
              <a:ext cx="462" cy="348"/>
            </a:xfrm>
            <a:custGeom>
              <a:avLst/>
              <a:gdLst>
                <a:gd name="T0" fmla="*/ 330 w 462"/>
                <a:gd name="T1" fmla="*/ 0 h 348"/>
                <a:gd name="T2" fmla="*/ 456 w 462"/>
                <a:gd name="T3" fmla="*/ 234 h 348"/>
                <a:gd name="T4" fmla="*/ 462 w 462"/>
                <a:gd name="T5" fmla="*/ 294 h 348"/>
                <a:gd name="T6" fmla="*/ 450 w 462"/>
                <a:gd name="T7" fmla="*/ 312 h 348"/>
                <a:gd name="T8" fmla="*/ 450 w 462"/>
                <a:gd name="T9" fmla="*/ 324 h 348"/>
                <a:gd name="T10" fmla="*/ 444 w 462"/>
                <a:gd name="T11" fmla="*/ 336 h 348"/>
                <a:gd name="T12" fmla="*/ 408 w 462"/>
                <a:gd name="T13" fmla="*/ 348 h 348"/>
                <a:gd name="T14" fmla="*/ 402 w 462"/>
                <a:gd name="T15" fmla="*/ 336 h 348"/>
                <a:gd name="T16" fmla="*/ 414 w 462"/>
                <a:gd name="T17" fmla="*/ 342 h 348"/>
                <a:gd name="T18" fmla="*/ 420 w 462"/>
                <a:gd name="T19" fmla="*/ 330 h 348"/>
                <a:gd name="T20" fmla="*/ 402 w 462"/>
                <a:gd name="T21" fmla="*/ 330 h 348"/>
                <a:gd name="T22" fmla="*/ 384 w 462"/>
                <a:gd name="T23" fmla="*/ 306 h 348"/>
                <a:gd name="T24" fmla="*/ 366 w 462"/>
                <a:gd name="T25" fmla="*/ 300 h 348"/>
                <a:gd name="T26" fmla="*/ 354 w 462"/>
                <a:gd name="T27" fmla="*/ 270 h 348"/>
                <a:gd name="T28" fmla="*/ 336 w 462"/>
                <a:gd name="T29" fmla="*/ 258 h 348"/>
                <a:gd name="T30" fmla="*/ 336 w 462"/>
                <a:gd name="T31" fmla="*/ 240 h 348"/>
                <a:gd name="T32" fmla="*/ 324 w 462"/>
                <a:gd name="T33" fmla="*/ 240 h 348"/>
                <a:gd name="T34" fmla="*/ 330 w 462"/>
                <a:gd name="T35" fmla="*/ 252 h 348"/>
                <a:gd name="T36" fmla="*/ 324 w 462"/>
                <a:gd name="T37" fmla="*/ 252 h 348"/>
                <a:gd name="T38" fmla="*/ 300 w 462"/>
                <a:gd name="T39" fmla="*/ 216 h 348"/>
                <a:gd name="T40" fmla="*/ 312 w 462"/>
                <a:gd name="T41" fmla="*/ 186 h 348"/>
                <a:gd name="T42" fmla="*/ 294 w 462"/>
                <a:gd name="T43" fmla="*/ 180 h 348"/>
                <a:gd name="T44" fmla="*/ 300 w 462"/>
                <a:gd name="T45" fmla="*/ 198 h 348"/>
                <a:gd name="T46" fmla="*/ 282 w 462"/>
                <a:gd name="T47" fmla="*/ 186 h 348"/>
                <a:gd name="T48" fmla="*/ 288 w 462"/>
                <a:gd name="T49" fmla="*/ 126 h 348"/>
                <a:gd name="T50" fmla="*/ 222 w 462"/>
                <a:gd name="T51" fmla="*/ 66 h 348"/>
                <a:gd name="T52" fmla="*/ 186 w 462"/>
                <a:gd name="T53" fmla="*/ 60 h 348"/>
                <a:gd name="T54" fmla="*/ 186 w 462"/>
                <a:gd name="T55" fmla="*/ 72 h 348"/>
                <a:gd name="T56" fmla="*/ 126 w 462"/>
                <a:gd name="T57" fmla="*/ 90 h 348"/>
                <a:gd name="T58" fmla="*/ 126 w 462"/>
                <a:gd name="T59" fmla="*/ 84 h 348"/>
                <a:gd name="T60" fmla="*/ 132 w 462"/>
                <a:gd name="T61" fmla="*/ 90 h 348"/>
                <a:gd name="T62" fmla="*/ 132 w 462"/>
                <a:gd name="T63" fmla="*/ 84 h 348"/>
                <a:gd name="T64" fmla="*/ 102 w 462"/>
                <a:gd name="T65" fmla="*/ 54 h 348"/>
                <a:gd name="T66" fmla="*/ 96 w 462"/>
                <a:gd name="T67" fmla="*/ 60 h 348"/>
                <a:gd name="T68" fmla="*/ 102 w 462"/>
                <a:gd name="T69" fmla="*/ 66 h 348"/>
                <a:gd name="T70" fmla="*/ 60 w 462"/>
                <a:gd name="T71" fmla="*/ 54 h 348"/>
                <a:gd name="T72" fmla="*/ 84 w 462"/>
                <a:gd name="T73" fmla="*/ 48 h 348"/>
                <a:gd name="T74" fmla="*/ 78 w 462"/>
                <a:gd name="T75" fmla="*/ 48 h 348"/>
                <a:gd name="T76" fmla="*/ 24 w 462"/>
                <a:gd name="T77" fmla="*/ 60 h 348"/>
                <a:gd name="T78" fmla="*/ 36 w 462"/>
                <a:gd name="T79" fmla="*/ 54 h 348"/>
                <a:gd name="T80" fmla="*/ 24 w 462"/>
                <a:gd name="T81" fmla="*/ 48 h 348"/>
                <a:gd name="T82" fmla="*/ 24 w 462"/>
                <a:gd name="T83" fmla="*/ 54 h 348"/>
                <a:gd name="T84" fmla="*/ 12 w 462"/>
                <a:gd name="T85" fmla="*/ 60 h 348"/>
                <a:gd name="T86" fmla="*/ 12 w 462"/>
                <a:gd name="T87" fmla="*/ 42 h 348"/>
                <a:gd name="T88" fmla="*/ 0 w 462"/>
                <a:gd name="T89" fmla="*/ 30 h 348"/>
                <a:gd name="T90" fmla="*/ 0 w 462"/>
                <a:gd name="T91" fmla="*/ 18 h 348"/>
                <a:gd name="T92" fmla="*/ 138 w 462"/>
                <a:gd name="T93" fmla="*/ 6 h 348"/>
                <a:gd name="T94" fmla="*/ 150 w 462"/>
                <a:gd name="T95" fmla="*/ 24 h 348"/>
                <a:gd name="T96" fmla="*/ 294 w 462"/>
                <a:gd name="T97" fmla="*/ 18 h 348"/>
                <a:gd name="T98" fmla="*/ 300 w 462"/>
                <a:gd name="T99" fmla="*/ 30 h 348"/>
                <a:gd name="T100" fmla="*/ 306 w 462"/>
                <a:gd name="T101" fmla="*/ 24 h 348"/>
                <a:gd name="T102" fmla="*/ 306 w 462"/>
                <a:gd name="T103" fmla="*/ 0 h 348"/>
                <a:gd name="T104" fmla="*/ 330 w 462"/>
                <a:gd name="T105" fmla="*/ 0 h 34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62"/>
                <a:gd name="T160" fmla="*/ 0 h 348"/>
                <a:gd name="T161" fmla="*/ 462 w 462"/>
                <a:gd name="T162" fmla="*/ 348 h 34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62" h="348">
                  <a:moveTo>
                    <a:pt x="330" y="0"/>
                  </a:moveTo>
                  <a:lnTo>
                    <a:pt x="456" y="234"/>
                  </a:lnTo>
                  <a:lnTo>
                    <a:pt x="462" y="294"/>
                  </a:lnTo>
                  <a:lnTo>
                    <a:pt x="450" y="312"/>
                  </a:lnTo>
                  <a:lnTo>
                    <a:pt x="450" y="324"/>
                  </a:lnTo>
                  <a:lnTo>
                    <a:pt x="444" y="336"/>
                  </a:lnTo>
                  <a:lnTo>
                    <a:pt x="408" y="348"/>
                  </a:lnTo>
                  <a:lnTo>
                    <a:pt x="402" y="336"/>
                  </a:lnTo>
                  <a:lnTo>
                    <a:pt x="414" y="342"/>
                  </a:lnTo>
                  <a:lnTo>
                    <a:pt x="420" y="330"/>
                  </a:lnTo>
                  <a:lnTo>
                    <a:pt x="402" y="330"/>
                  </a:lnTo>
                  <a:lnTo>
                    <a:pt x="384" y="306"/>
                  </a:lnTo>
                  <a:lnTo>
                    <a:pt x="366" y="300"/>
                  </a:lnTo>
                  <a:lnTo>
                    <a:pt x="354" y="270"/>
                  </a:lnTo>
                  <a:lnTo>
                    <a:pt x="336" y="258"/>
                  </a:lnTo>
                  <a:lnTo>
                    <a:pt x="336" y="240"/>
                  </a:lnTo>
                  <a:lnTo>
                    <a:pt x="324" y="240"/>
                  </a:lnTo>
                  <a:lnTo>
                    <a:pt x="330" y="252"/>
                  </a:lnTo>
                  <a:lnTo>
                    <a:pt x="324" y="252"/>
                  </a:lnTo>
                  <a:lnTo>
                    <a:pt x="300" y="216"/>
                  </a:lnTo>
                  <a:lnTo>
                    <a:pt x="312" y="186"/>
                  </a:lnTo>
                  <a:lnTo>
                    <a:pt x="294" y="180"/>
                  </a:lnTo>
                  <a:lnTo>
                    <a:pt x="300" y="198"/>
                  </a:lnTo>
                  <a:lnTo>
                    <a:pt x="282" y="186"/>
                  </a:lnTo>
                  <a:lnTo>
                    <a:pt x="288" y="126"/>
                  </a:lnTo>
                  <a:lnTo>
                    <a:pt x="222" y="66"/>
                  </a:lnTo>
                  <a:lnTo>
                    <a:pt x="186" y="60"/>
                  </a:lnTo>
                  <a:lnTo>
                    <a:pt x="186" y="72"/>
                  </a:lnTo>
                  <a:lnTo>
                    <a:pt x="126" y="90"/>
                  </a:lnTo>
                  <a:lnTo>
                    <a:pt x="126" y="84"/>
                  </a:lnTo>
                  <a:lnTo>
                    <a:pt x="132" y="90"/>
                  </a:lnTo>
                  <a:lnTo>
                    <a:pt x="132" y="84"/>
                  </a:lnTo>
                  <a:lnTo>
                    <a:pt x="102" y="54"/>
                  </a:lnTo>
                  <a:lnTo>
                    <a:pt x="96" y="60"/>
                  </a:lnTo>
                  <a:lnTo>
                    <a:pt x="102" y="66"/>
                  </a:lnTo>
                  <a:lnTo>
                    <a:pt x="60" y="54"/>
                  </a:lnTo>
                  <a:lnTo>
                    <a:pt x="84" y="48"/>
                  </a:lnTo>
                  <a:lnTo>
                    <a:pt x="78" y="48"/>
                  </a:lnTo>
                  <a:lnTo>
                    <a:pt x="24" y="60"/>
                  </a:lnTo>
                  <a:lnTo>
                    <a:pt x="36" y="54"/>
                  </a:lnTo>
                  <a:lnTo>
                    <a:pt x="24" y="48"/>
                  </a:lnTo>
                  <a:lnTo>
                    <a:pt x="24" y="54"/>
                  </a:lnTo>
                  <a:lnTo>
                    <a:pt x="12" y="60"/>
                  </a:lnTo>
                  <a:lnTo>
                    <a:pt x="12" y="42"/>
                  </a:lnTo>
                  <a:lnTo>
                    <a:pt x="0" y="30"/>
                  </a:lnTo>
                  <a:lnTo>
                    <a:pt x="0" y="18"/>
                  </a:lnTo>
                  <a:lnTo>
                    <a:pt x="138" y="6"/>
                  </a:lnTo>
                  <a:lnTo>
                    <a:pt x="150" y="24"/>
                  </a:lnTo>
                  <a:lnTo>
                    <a:pt x="294" y="18"/>
                  </a:lnTo>
                  <a:lnTo>
                    <a:pt x="300" y="30"/>
                  </a:lnTo>
                  <a:lnTo>
                    <a:pt x="306" y="24"/>
                  </a:lnTo>
                  <a:lnTo>
                    <a:pt x="306" y="0"/>
                  </a:lnTo>
                  <a:lnTo>
                    <a:pt x="330" y="0"/>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98" name="Freeform 1523"/>
            <p:cNvSpPr>
              <a:spLocks/>
            </p:cNvSpPr>
            <p:nvPr/>
          </p:nvSpPr>
          <p:spPr bwMode="auto">
            <a:xfrm>
              <a:off x="1902" y="2730"/>
              <a:ext cx="462" cy="348"/>
            </a:xfrm>
            <a:custGeom>
              <a:avLst/>
              <a:gdLst>
                <a:gd name="T0" fmla="*/ 330 w 462"/>
                <a:gd name="T1" fmla="*/ 0 h 348"/>
                <a:gd name="T2" fmla="*/ 456 w 462"/>
                <a:gd name="T3" fmla="*/ 234 h 348"/>
                <a:gd name="T4" fmla="*/ 462 w 462"/>
                <a:gd name="T5" fmla="*/ 294 h 348"/>
                <a:gd name="T6" fmla="*/ 450 w 462"/>
                <a:gd name="T7" fmla="*/ 312 h 348"/>
                <a:gd name="T8" fmla="*/ 450 w 462"/>
                <a:gd name="T9" fmla="*/ 324 h 348"/>
                <a:gd name="T10" fmla="*/ 444 w 462"/>
                <a:gd name="T11" fmla="*/ 336 h 348"/>
                <a:gd name="T12" fmla="*/ 408 w 462"/>
                <a:gd name="T13" fmla="*/ 348 h 348"/>
                <a:gd name="T14" fmla="*/ 402 w 462"/>
                <a:gd name="T15" fmla="*/ 336 h 348"/>
                <a:gd name="T16" fmla="*/ 414 w 462"/>
                <a:gd name="T17" fmla="*/ 342 h 348"/>
                <a:gd name="T18" fmla="*/ 420 w 462"/>
                <a:gd name="T19" fmla="*/ 330 h 348"/>
                <a:gd name="T20" fmla="*/ 402 w 462"/>
                <a:gd name="T21" fmla="*/ 330 h 348"/>
                <a:gd name="T22" fmla="*/ 384 w 462"/>
                <a:gd name="T23" fmla="*/ 306 h 348"/>
                <a:gd name="T24" fmla="*/ 366 w 462"/>
                <a:gd name="T25" fmla="*/ 300 h 348"/>
                <a:gd name="T26" fmla="*/ 354 w 462"/>
                <a:gd name="T27" fmla="*/ 270 h 348"/>
                <a:gd name="T28" fmla="*/ 336 w 462"/>
                <a:gd name="T29" fmla="*/ 258 h 348"/>
                <a:gd name="T30" fmla="*/ 336 w 462"/>
                <a:gd name="T31" fmla="*/ 240 h 348"/>
                <a:gd name="T32" fmla="*/ 324 w 462"/>
                <a:gd name="T33" fmla="*/ 240 h 348"/>
                <a:gd name="T34" fmla="*/ 330 w 462"/>
                <a:gd name="T35" fmla="*/ 252 h 348"/>
                <a:gd name="T36" fmla="*/ 324 w 462"/>
                <a:gd name="T37" fmla="*/ 252 h 348"/>
                <a:gd name="T38" fmla="*/ 300 w 462"/>
                <a:gd name="T39" fmla="*/ 216 h 348"/>
                <a:gd name="T40" fmla="*/ 312 w 462"/>
                <a:gd name="T41" fmla="*/ 186 h 348"/>
                <a:gd name="T42" fmla="*/ 294 w 462"/>
                <a:gd name="T43" fmla="*/ 180 h 348"/>
                <a:gd name="T44" fmla="*/ 300 w 462"/>
                <a:gd name="T45" fmla="*/ 198 h 348"/>
                <a:gd name="T46" fmla="*/ 282 w 462"/>
                <a:gd name="T47" fmla="*/ 186 h 348"/>
                <a:gd name="T48" fmla="*/ 288 w 462"/>
                <a:gd name="T49" fmla="*/ 126 h 348"/>
                <a:gd name="T50" fmla="*/ 222 w 462"/>
                <a:gd name="T51" fmla="*/ 66 h 348"/>
                <a:gd name="T52" fmla="*/ 186 w 462"/>
                <a:gd name="T53" fmla="*/ 60 h 348"/>
                <a:gd name="T54" fmla="*/ 186 w 462"/>
                <a:gd name="T55" fmla="*/ 72 h 348"/>
                <a:gd name="T56" fmla="*/ 126 w 462"/>
                <a:gd name="T57" fmla="*/ 90 h 348"/>
                <a:gd name="T58" fmla="*/ 126 w 462"/>
                <a:gd name="T59" fmla="*/ 84 h 348"/>
                <a:gd name="T60" fmla="*/ 132 w 462"/>
                <a:gd name="T61" fmla="*/ 90 h 348"/>
                <a:gd name="T62" fmla="*/ 132 w 462"/>
                <a:gd name="T63" fmla="*/ 84 h 348"/>
                <a:gd name="T64" fmla="*/ 102 w 462"/>
                <a:gd name="T65" fmla="*/ 54 h 348"/>
                <a:gd name="T66" fmla="*/ 96 w 462"/>
                <a:gd name="T67" fmla="*/ 60 h 348"/>
                <a:gd name="T68" fmla="*/ 102 w 462"/>
                <a:gd name="T69" fmla="*/ 66 h 348"/>
                <a:gd name="T70" fmla="*/ 60 w 462"/>
                <a:gd name="T71" fmla="*/ 54 h 348"/>
                <a:gd name="T72" fmla="*/ 84 w 462"/>
                <a:gd name="T73" fmla="*/ 48 h 348"/>
                <a:gd name="T74" fmla="*/ 78 w 462"/>
                <a:gd name="T75" fmla="*/ 48 h 348"/>
                <a:gd name="T76" fmla="*/ 24 w 462"/>
                <a:gd name="T77" fmla="*/ 60 h 348"/>
                <a:gd name="T78" fmla="*/ 36 w 462"/>
                <a:gd name="T79" fmla="*/ 54 h 348"/>
                <a:gd name="T80" fmla="*/ 24 w 462"/>
                <a:gd name="T81" fmla="*/ 48 h 348"/>
                <a:gd name="T82" fmla="*/ 24 w 462"/>
                <a:gd name="T83" fmla="*/ 54 h 348"/>
                <a:gd name="T84" fmla="*/ 12 w 462"/>
                <a:gd name="T85" fmla="*/ 60 h 348"/>
                <a:gd name="T86" fmla="*/ 12 w 462"/>
                <a:gd name="T87" fmla="*/ 42 h 348"/>
                <a:gd name="T88" fmla="*/ 0 w 462"/>
                <a:gd name="T89" fmla="*/ 30 h 348"/>
                <a:gd name="T90" fmla="*/ 0 w 462"/>
                <a:gd name="T91" fmla="*/ 18 h 348"/>
                <a:gd name="T92" fmla="*/ 138 w 462"/>
                <a:gd name="T93" fmla="*/ 6 h 348"/>
                <a:gd name="T94" fmla="*/ 150 w 462"/>
                <a:gd name="T95" fmla="*/ 24 h 348"/>
                <a:gd name="T96" fmla="*/ 294 w 462"/>
                <a:gd name="T97" fmla="*/ 18 h 348"/>
                <a:gd name="T98" fmla="*/ 300 w 462"/>
                <a:gd name="T99" fmla="*/ 30 h 348"/>
                <a:gd name="T100" fmla="*/ 306 w 462"/>
                <a:gd name="T101" fmla="*/ 24 h 348"/>
                <a:gd name="T102" fmla="*/ 306 w 462"/>
                <a:gd name="T103" fmla="*/ 0 h 348"/>
                <a:gd name="T104" fmla="*/ 330 w 462"/>
                <a:gd name="T105" fmla="*/ 0 h 348"/>
                <a:gd name="T106" fmla="*/ 330 w 462"/>
                <a:gd name="T107" fmla="*/ 6 h 3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62"/>
                <a:gd name="T163" fmla="*/ 0 h 348"/>
                <a:gd name="T164" fmla="*/ 462 w 462"/>
                <a:gd name="T165" fmla="*/ 348 h 34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62" h="348">
                  <a:moveTo>
                    <a:pt x="330" y="0"/>
                  </a:moveTo>
                  <a:lnTo>
                    <a:pt x="456" y="234"/>
                  </a:lnTo>
                  <a:lnTo>
                    <a:pt x="462" y="294"/>
                  </a:lnTo>
                  <a:lnTo>
                    <a:pt x="450" y="312"/>
                  </a:lnTo>
                  <a:lnTo>
                    <a:pt x="450" y="324"/>
                  </a:lnTo>
                  <a:lnTo>
                    <a:pt x="444" y="336"/>
                  </a:lnTo>
                  <a:lnTo>
                    <a:pt x="408" y="348"/>
                  </a:lnTo>
                  <a:lnTo>
                    <a:pt x="402" y="336"/>
                  </a:lnTo>
                  <a:lnTo>
                    <a:pt x="414" y="342"/>
                  </a:lnTo>
                  <a:lnTo>
                    <a:pt x="420" y="330"/>
                  </a:lnTo>
                  <a:lnTo>
                    <a:pt x="402" y="330"/>
                  </a:lnTo>
                  <a:lnTo>
                    <a:pt x="384" y="306"/>
                  </a:lnTo>
                  <a:lnTo>
                    <a:pt x="366" y="300"/>
                  </a:lnTo>
                  <a:lnTo>
                    <a:pt x="354" y="270"/>
                  </a:lnTo>
                  <a:lnTo>
                    <a:pt x="336" y="258"/>
                  </a:lnTo>
                  <a:lnTo>
                    <a:pt x="336" y="240"/>
                  </a:lnTo>
                  <a:lnTo>
                    <a:pt x="324" y="240"/>
                  </a:lnTo>
                  <a:lnTo>
                    <a:pt x="330" y="252"/>
                  </a:lnTo>
                  <a:lnTo>
                    <a:pt x="324" y="252"/>
                  </a:lnTo>
                  <a:lnTo>
                    <a:pt x="300" y="216"/>
                  </a:lnTo>
                  <a:lnTo>
                    <a:pt x="312" y="186"/>
                  </a:lnTo>
                  <a:lnTo>
                    <a:pt x="294" y="180"/>
                  </a:lnTo>
                  <a:lnTo>
                    <a:pt x="300" y="198"/>
                  </a:lnTo>
                  <a:lnTo>
                    <a:pt x="282" y="186"/>
                  </a:lnTo>
                  <a:lnTo>
                    <a:pt x="288" y="126"/>
                  </a:lnTo>
                  <a:lnTo>
                    <a:pt x="222" y="66"/>
                  </a:lnTo>
                  <a:lnTo>
                    <a:pt x="186" y="60"/>
                  </a:lnTo>
                  <a:lnTo>
                    <a:pt x="186" y="72"/>
                  </a:lnTo>
                  <a:lnTo>
                    <a:pt x="126" y="90"/>
                  </a:lnTo>
                  <a:lnTo>
                    <a:pt x="126" y="84"/>
                  </a:lnTo>
                  <a:lnTo>
                    <a:pt x="132" y="90"/>
                  </a:lnTo>
                  <a:lnTo>
                    <a:pt x="132" y="84"/>
                  </a:lnTo>
                  <a:lnTo>
                    <a:pt x="102" y="54"/>
                  </a:lnTo>
                  <a:lnTo>
                    <a:pt x="96" y="60"/>
                  </a:lnTo>
                  <a:lnTo>
                    <a:pt x="102" y="66"/>
                  </a:lnTo>
                  <a:lnTo>
                    <a:pt x="60" y="54"/>
                  </a:lnTo>
                  <a:lnTo>
                    <a:pt x="84" y="48"/>
                  </a:lnTo>
                  <a:lnTo>
                    <a:pt x="78" y="48"/>
                  </a:lnTo>
                  <a:lnTo>
                    <a:pt x="24" y="60"/>
                  </a:lnTo>
                  <a:lnTo>
                    <a:pt x="36" y="54"/>
                  </a:lnTo>
                  <a:lnTo>
                    <a:pt x="24" y="48"/>
                  </a:lnTo>
                  <a:lnTo>
                    <a:pt x="24" y="54"/>
                  </a:lnTo>
                  <a:lnTo>
                    <a:pt x="12" y="60"/>
                  </a:lnTo>
                  <a:lnTo>
                    <a:pt x="12" y="42"/>
                  </a:lnTo>
                  <a:lnTo>
                    <a:pt x="0" y="30"/>
                  </a:lnTo>
                  <a:lnTo>
                    <a:pt x="0" y="18"/>
                  </a:lnTo>
                  <a:lnTo>
                    <a:pt x="138" y="6"/>
                  </a:lnTo>
                  <a:lnTo>
                    <a:pt x="150" y="24"/>
                  </a:lnTo>
                  <a:lnTo>
                    <a:pt x="294" y="18"/>
                  </a:lnTo>
                  <a:lnTo>
                    <a:pt x="300" y="30"/>
                  </a:lnTo>
                  <a:lnTo>
                    <a:pt x="306" y="24"/>
                  </a:lnTo>
                  <a:lnTo>
                    <a:pt x="306" y="0"/>
                  </a:lnTo>
                  <a:lnTo>
                    <a:pt x="330" y="0"/>
                  </a:lnTo>
                  <a:lnTo>
                    <a:pt x="33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99" name="Freeform 1524"/>
            <p:cNvSpPr>
              <a:spLocks/>
            </p:cNvSpPr>
            <p:nvPr/>
          </p:nvSpPr>
          <p:spPr bwMode="auto">
            <a:xfrm>
              <a:off x="1980" y="2472"/>
              <a:ext cx="276" cy="288"/>
            </a:xfrm>
            <a:custGeom>
              <a:avLst/>
              <a:gdLst>
                <a:gd name="T0" fmla="*/ 66 w 276"/>
                <a:gd name="T1" fmla="*/ 6 h 288"/>
                <a:gd name="T2" fmla="*/ 132 w 276"/>
                <a:gd name="T3" fmla="*/ 0 h 288"/>
                <a:gd name="T4" fmla="*/ 120 w 276"/>
                <a:gd name="T5" fmla="*/ 18 h 288"/>
                <a:gd name="T6" fmla="*/ 150 w 276"/>
                <a:gd name="T7" fmla="*/ 30 h 288"/>
                <a:gd name="T8" fmla="*/ 168 w 276"/>
                <a:gd name="T9" fmla="*/ 60 h 288"/>
                <a:gd name="T10" fmla="*/ 234 w 276"/>
                <a:gd name="T11" fmla="*/ 114 h 288"/>
                <a:gd name="T12" fmla="*/ 258 w 276"/>
                <a:gd name="T13" fmla="*/ 162 h 288"/>
                <a:gd name="T14" fmla="*/ 276 w 276"/>
                <a:gd name="T15" fmla="*/ 168 h 288"/>
                <a:gd name="T16" fmla="*/ 264 w 276"/>
                <a:gd name="T17" fmla="*/ 192 h 288"/>
                <a:gd name="T18" fmla="*/ 264 w 276"/>
                <a:gd name="T19" fmla="*/ 198 h 288"/>
                <a:gd name="T20" fmla="*/ 252 w 276"/>
                <a:gd name="T21" fmla="*/ 216 h 288"/>
                <a:gd name="T22" fmla="*/ 252 w 276"/>
                <a:gd name="T23" fmla="*/ 228 h 288"/>
                <a:gd name="T24" fmla="*/ 246 w 276"/>
                <a:gd name="T25" fmla="*/ 228 h 288"/>
                <a:gd name="T26" fmla="*/ 258 w 276"/>
                <a:gd name="T27" fmla="*/ 234 h 288"/>
                <a:gd name="T28" fmla="*/ 252 w 276"/>
                <a:gd name="T29" fmla="*/ 258 h 288"/>
                <a:gd name="T30" fmla="*/ 228 w 276"/>
                <a:gd name="T31" fmla="*/ 258 h 288"/>
                <a:gd name="T32" fmla="*/ 228 w 276"/>
                <a:gd name="T33" fmla="*/ 282 h 288"/>
                <a:gd name="T34" fmla="*/ 222 w 276"/>
                <a:gd name="T35" fmla="*/ 288 h 288"/>
                <a:gd name="T36" fmla="*/ 216 w 276"/>
                <a:gd name="T37" fmla="*/ 276 h 288"/>
                <a:gd name="T38" fmla="*/ 72 w 276"/>
                <a:gd name="T39" fmla="*/ 282 h 288"/>
                <a:gd name="T40" fmla="*/ 60 w 276"/>
                <a:gd name="T41" fmla="*/ 264 h 288"/>
                <a:gd name="T42" fmla="*/ 48 w 276"/>
                <a:gd name="T43" fmla="*/ 210 h 288"/>
                <a:gd name="T44" fmla="*/ 60 w 276"/>
                <a:gd name="T45" fmla="*/ 186 h 288"/>
                <a:gd name="T46" fmla="*/ 36 w 276"/>
                <a:gd name="T47" fmla="*/ 150 h 288"/>
                <a:gd name="T48" fmla="*/ 0 w 276"/>
                <a:gd name="T49" fmla="*/ 18 h 288"/>
                <a:gd name="T50" fmla="*/ 66 w 276"/>
                <a:gd name="T51" fmla="*/ 6 h 28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76"/>
                <a:gd name="T79" fmla="*/ 0 h 288"/>
                <a:gd name="T80" fmla="*/ 276 w 276"/>
                <a:gd name="T81" fmla="*/ 288 h 28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76" h="288">
                  <a:moveTo>
                    <a:pt x="66" y="6"/>
                  </a:moveTo>
                  <a:lnTo>
                    <a:pt x="132" y="0"/>
                  </a:lnTo>
                  <a:lnTo>
                    <a:pt x="120" y="18"/>
                  </a:lnTo>
                  <a:lnTo>
                    <a:pt x="150" y="30"/>
                  </a:lnTo>
                  <a:lnTo>
                    <a:pt x="168" y="60"/>
                  </a:lnTo>
                  <a:lnTo>
                    <a:pt x="234" y="114"/>
                  </a:lnTo>
                  <a:lnTo>
                    <a:pt x="258" y="162"/>
                  </a:lnTo>
                  <a:lnTo>
                    <a:pt x="276" y="168"/>
                  </a:lnTo>
                  <a:lnTo>
                    <a:pt x="264" y="192"/>
                  </a:lnTo>
                  <a:lnTo>
                    <a:pt x="264" y="198"/>
                  </a:lnTo>
                  <a:lnTo>
                    <a:pt x="252" y="216"/>
                  </a:lnTo>
                  <a:lnTo>
                    <a:pt x="252" y="228"/>
                  </a:lnTo>
                  <a:lnTo>
                    <a:pt x="246" y="228"/>
                  </a:lnTo>
                  <a:lnTo>
                    <a:pt x="258" y="234"/>
                  </a:lnTo>
                  <a:lnTo>
                    <a:pt x="252" y="258"/>
                  </a:lnTo>
                  <a:lnTo>
                    <a:pt x="228" y="258"/>
                  </a:lnTo>
                  <a:lnTo>
                    <a:pt x="228" y="282"/>
                  </a:lnTo>
                  <a:lnTo>
                    <a:pt x="222" y="288"/>
                  </a:lnTo>
                  <a:lnTo>
                    <a:pt x="216" y="276"/>
                  </a:lnTo>
                  <a:lnTo>
                    <a:pt x="72" y="282"/>
                  </a:lnTo>
                  <a:lnTo>
                    <a:pt x="60" y="264"/>
                  </a:lnTo>
                  <a:lnTo>
                    <a:pt x="48" y="210"/>
                  </a:lnTo>
                  <a:lnTo>
                    <a:pt x="60" y="186"/>
                  </a:lnTo>
                  <a:lnTo>
                    <a:pt x="36" y="150"/>
                  </a:lnTo>
                  <a:lnTo>
                    <a:pt x="0" y="18"/>
                  </a:lnTo>
                  <a:lnTo>
                    <a:pt x="66" y="6"/>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00" name="Freeform 1525"/>
            <p:cNvSpPr>
              <a:spLocks/>
            </p:cNvSpPr>
            <p:nvPr/>
          </p:nvSpPr>
          <p:spPr bwMode="auto">
            <a:xfrm>
              <a:off x="1980" y="2472"/>
              <a:ext cx="276" cy="288"/>
            </a:xfrm>
            <a:custGeom>
              <a:avLst/>
              <a:gdLst>
                <a:gd name="T0" fmla="*/ 66 w 276"/>
                <a:gd name="T1" fmla="*/ 6 h 288"/>
                <a:gd name="T2" fmla="*/ 132 w 276"/>
                <a:gd name="T3" fmla="*/ 0 h 288"/>
                <a:gd name="T4" fmla="*/ 120 w 276"/>
                <a:gd name="T5" fmla="*/ 18 h 288"/>
                <a:gd name="T6" fmla="*/ 150 w 276"/>
                <a:gd name="T7" fmla="*/ 30 h 288"/>
                <a:gd name="T8" fmla="*/ 168 w 276"/>
                <a:gd name="T9" fmla="*/ 60 h 288"/>
                <a:gd name="T10" fmla="*/ 234 w 276"/>
                <a:gd name="T11" fmla="*/ 114 h 288"/>
                <a:gd name="T12" fmla="*/ 258 w 276"/>
                <a:gd name="T13" fmla="*/ 162 h 288"/>
                <a:gd name="T14" fmla="*/ 276 w 276"/>
                <a:gd name="T15" fmla="*/ 168 h 288"/>
                <a:gd name="T16" fmla="*/ 264 w 276"/>
                <a:gd name="T17" fmla="*/ 192 h 288"/>
                <a:gd name="T18" fmla="*/ 264 w 276"/>
                <a:gd name="T19" fmla="*/ 198 h 288"/>
                <a:gd name="T20" fmla="*/ 252 w 276"/>
                <a:gd name="T21" fmla="*/ 216 h 288"/>
                <a:gd name="T22" fmla="*/ 252 w 276"/>
                <a:gd name="T23" fmla="*/ 228 h 288"/>
                <a:gd name="T24" fmla="*/ 246 w 276"/>
                <a:gd name="T25" fmla="*/ 228 h 288"/>
                <a:gd name="T26" fmla="*/ 258 w 276"/>
                <a:gd name="T27" fmla="*/ 234 h 288"/>
                <a:gd name="T28" fmla="*/ 252 w 276"/>
                <a:gd name="T29" fmla="*/ 258 h 288"/>
                <a:gd name="T30" fmla="*/ 228 w 276"/>
                <a:gd name="T31" fmla="*/ 258 h 288"/>
                <a:gd name="T32" fmla="*/ 228 w 276"/>
                <a:gd name="T33" fmla="*/ 282 h 288"/>
                <a:gd name="T34" fmla="*/ 222 w 276"/>
                <a:gd name="T35" fmla="*/ 288 h 288"/>
                <a:gd name="T36" fmla="*/ 216 w 276"/>
                <a:gd name="T37" fmla="*/ 276 h 288"/>
                <a:gd name="T38" fmla="*/ 72 w 276"/>
                <a:gd name="T39" fmla="*/ 282 h 288"/>
                <a:gd name="T40" fmla="*/ 60 w 276"/>
                <a:gd name="T41" fmla="*/ 264 h 288"/>
                <a:gd name="T42" fmla="*/ 48 w 276"/>
                <a:gd name="T43" fmla="*/ 210 h 288"/>
                <a:gd name="T44" fmla="*/ 60 w 276"/>
                <a:gd name="T45" fmla="*/ 186 h 288"/>
                <a:gd name="T46" fmla="*/ 36 w 276"/>
                <a:gd name="T47" fmla="*/ 150 h 288"/>
                <a:gd name="T48" fmla="*/ 0 w 276"/>
                <a:gd name="T49" fmla="*/ 18 h 288"/>
                <a:gd name="T50" fmla="*/ 66 w 276"/>
                <a:gd name="T51" fmla="*/ 6 h 288"/>
                <a:gd name="T52" fmla="*/ 66 w 276"/>
                <a:gd name="T53" fmla="*/ 12 h 28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76"/>
                <a:gd name="T82" fmla="*/ 0 h 288"/>
                <a:gd name="T83" fmla="*/ 276 w 276"/>
                <a:gd name="T84" fmla="*/ 288 h 28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76" h="288">
                  <a:moveTo>
                    <a:pt x="66" y="6"/>
                  </a:moveTo>
                  <a:lnTo>
                    <a:pt x="132" y="0"/>
                  </a:lnTo>
                  <a:lnTo>
                    <a:pt x="120" y="18"/>
                  </a:lnTo>
                  <a:lnTo>
                    <a:pt x="150" y="30"/>
                  </a:lnTo>
                  <a:lnTo>
                    <a:pt x="168" y="60"/>
                  </a:lnTo>
                  <a:lnTo>
                    <a:pt x="234" y="114"/>
                  </a:lnTo>
                  <a:lnTo>
                    <a:pt x="258" y="162"/>
                  </a:lnTo>
                  <a:lnTo>
                    <a:pt x="276" y="168"/>
                  </a:lnTo>
                  <a:lnTo>
                    <a:pt x="264" y="192"/>
                  </a:lnTo>
                  <a:lnTo>
                    <a:pt x="264" y="198"/>
                  </a:lnTo>
                  <a:lnTo>
                    <a:pt x="252" y="216"/>
                  </a:lnTo>
                  <a:lnTo>
                    <a:pt x="252" y="228"/>
                  </a:lnTo>
                  <a:lnTo>
                    <a:pt x="246" y="228"/>
                  </a:lnTo>
                  <a:lnTo>
                    <a:pt x="258" y="234"/>
                  </a:lnTo>
                  <a:lnTo>
                    <a:pt x="252" y="258"/>
                  </a:lnTo>
                  <a:lnTo>
                    <a:pt x="228" y="258"/>
                  </a:lnTo>
                  <a:lnTo>
                    <a:pt x="228" y="282"/>
                  </a:lnTo>
                  <a:lnTo>
                    <a:pt x="222" y="288"/>
                  </a:lnTo>
                  <a:lnTo>
                    <a:pt x="216" y="276"/>
                  </a:lnTo>
                  <a:lnTo>
                    <a:pt x="72" y="282"/>
                  </a:lnTo>
                  <a:lnTo>
                    <a:pt x="60" y="264"/>
                  </a:lnTo>
                  <a:lnTo>
                    <a:pt x="48" y="210"/>
                  </a:lnTo>
                  <a:lnTo>
                    <a:pt x="60" y="186"/>
                  </a:lnTo>
                  <a:lnTo>
                    <a:pt x="36" y="150"/>
                  </a:lnTo>
                  <a:lnTo>
                    <a:pt x="0" y="18"/>
                  </a:lnTo>
                  <a:lnTo>
                    <a:pt x="66" y="6"/>
                  </a:lnTo>
                  <a:lnTo>
                    <a:pt x="66"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01" name="Freeform 1526"/>
            <p:cNvSpPr>
              <a:spLocks/>
            </p:cNvSpPr>
            <p:nvPr/>
          </p:nvSpPr>
          <p:spPr bwMode="auto">
            <a:xfrm>
              <a:off x="618" y="2862"/>
              <a:ext cx="24" cy="24"/>
            </a:xfrm>
            <a:custGeom>
              <a:avLst/>
              <a:gdLst>
                <a:gd name="T0" fmla="*/ 6 w 24"/>
                <a:gd name="T1" fmla="*/ 0 h 24"/>
                <a:gd name="T2" fmla="*/ 18 w 24"/>
                <a:gd name="T3" fmla="*/ 0 h 24"/>
                <a:gd name="T4" fmla="*/ 24 w 24"/>
                <a:gd name="T5" fmla="*/ 6 h 24"/>
                <a:gd name="T6" fmla="*/ 18 w 24"/>
                <a:gd name="T7" fmla="*/ 12 h 24"/>
                <a:gd name="T8" fmla="*/ 18 w 24"/>
                <a:gd name="T9" fmla="*/ 18 h 24"/>
                <a:gd name="T10" fmla="*/ 12 w 24"/>
                <a:gd name="T11" fmla="*/ 24 h 24"/>
                <a:gd name="T12" fmla="*/ 6 w 24"/>
                <a:gd name="T13" fmla="*/ 24 h 24"/>
                <a:gd name="T14" fmla="*/ 6 w 24"/>
                <a:gd name="T15" fmla="*/ 18 h 24"/>
                <a:gd name="T16" fmla="*/ 0 w 24"/>
                <a:gd name="T17" fmla="*/ 18 h 24"/>
                <a:gd name="T18" fmla="*/ 0 w 24"/>
                <a:gd name="T19" fmla="*/ 6 h 24"/>
                <a:gd name="T20" fmla="*/ 6 w 24"/>
                <a:gd name="T21" fmla="*/ 0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
                <a:gd name="T34" fmla="*/ 0 h 24"/>
                <a:gd name="T35" fmla="*/ 24 w 24"/>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 h="24">
                  <a:moveTo>
                    <a:pt x="6" y="0"/>
                  </a:moveTo>
                  <a:lnTo>
                    <a:pt x="18" y="0"/>
                  </a:lnTo>
                  <a:lnTo>
                    <a:pt x="24" y="6"/>
                  </a:lnTo>
                  <a:lnTo>
                    <a:pt x="18" y="12"/>
                  </a:lnTo>
                  <a:lnTo>
                    <a:pt x="18" y="18"/>
                  </a:lnTo>
                  <a:lnTo>
                    <a:pt x="12" y="24"/>
                  </a:lnTo>
                  <a:lnTo>
                    <a:pt x="6" y="24"/>
                  </a:lnTo>
                  <a:lnTo>
                    <a:pt x="6" y="18"/>
                  </a:lnTo>
                  <a:lnTo>
                    <a:pt x="0" y="18"/>
                  </a:lnTo>
                  <a:lnTo>
                    <a:pt x="0" y="6"/>
                  </a:lnTo>
                  <a:lnTo>
                    <a:pt x="6" y="0"/>
                  </a:lnTo>
                  <a:close/>
                </a:path>
              </a:pathLst>
            </a:custGeom>
            <a:solidFill>
              <a:srgbClr val="FFFFFF"/>
            </a:solidFill>
            <a:ln w="9525">
              <a:solidFill>
                <a:srgbClr val="FFFFFF"/>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02" name="Freeform 1527"/>
            <p:cNvSpPr>
              <a:spLocks/>
            </p:cNvSpPr>
            <p:nvPr/>
          </p:nvSpPr>
          <p:spPr bwMode="auto">
            <a:xfrm>
              <a:off x="618" y="2862"/>
              <a:ext cx="24" cy="24"/>
            </a:xfrm>
            <a:custGeom>
              <a:avLst/>
              <a:gdLst>
                <a:gd name="T0" fmla="*/ 6 w 24"/>
                <a:gd name="T1" fmla="*/ 0 h 24"/>
                <a:gd name="T2" fmla="*/ 18 w 24"/>
                <a:gd name="T3" fmla="*/ 0 h 24"/>
                <a:gd name="T4" fmla="*/ 24 w 24"/>
                <a:gd name="T5" fmla="*/ 6 h 24"/>
                <a:gd name="T6" fmla="*/ 18 w 24"/>
                <a:gd name="T7" fmla="*/ 12 h 24"/>
                <a:gd name="T8" fmla="*/ 18 w 24"/>
                <a:gd name="T9" fmla="*/ 18 h 24"/>
                <a:gd name="T10" fmla="*/ 12 w 24"/>
                <a:gd name="T11" fmla="*/ 24 h 24"/>
                <a:gd name="T12" fmla="*/ 6 w 24"/>
                <a:gd name="T13" fmla="*/ 24 h 24"/>
                <a:gd name="T14" fmla="*/ 6 w 24"/>
                <a:gd name="T15" fmla="*/ 18 h 24"/>
                <a:gd name="T16" fmla="*/ 0 w 24"/>
                <a:gd name="T17" fmla="*/ 18 h 24"/>
                <a:gd name="T18" fmla="*/ 0 w 24"/>
                <a:gd name="T19" fmla="*/ 6 h 24"/>
                <a:gd name="T20" fmla="*/ 6 w 24"/>
                <a:gd name="T21" fmla="*/ 0 h 24"/>
                <a:gd name="T22" fmla="*/ 6 w 24"/>
                <a:gd name="T23" fmla="*/ 6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
                <a:gd name="T37" fmla="*/ 0 h 24"/>
                <a:gd name="T38" fmla="*/ 24 w 24"/>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 h="24">
                  <a:moveTo>
                    <a:pt x="6" y="0"/>
                  </a:moveTo>
                  <a:lnTo>
                    <a:pt x="18" y="0"/>
                  </a:lnTo>
                  <a:lnTo>
                    <a:pt x="24" y="6"/>
                  </a:lnTo>
                  <a:lnTo>
                    <a:pt x="18" y="12"/>
                  </a:lnTo>
                  <a:lnTo>
                    <a:pt x="18" y="18"/>
                  </a:lnTo>
                  <a:lnTo>
                    <a:pt x="12" y="24"/>
                  </a:lnTo>
                  <a:lnTo>
                    <a:pt x="6" y="24"/>
                  </a:lnTo>
                  <a:lnTo>
                    <a:pt x="6" y="18"/>
                  </a:lnTo>
                  <a:lnTo>
                    <a:pt x="0" y="18"/>
                  </a:lnTo>
                  <a:lnTo>
                    <a:pt x="0" y="6"/>
                  </a:lnTo>
                  <a:lnTo>
                    <a:pt x="6" y="0"/>
                  </a:lnTo>
                  <a:lnTo>
                    <a:pt x="6"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03" name="Freeform 1528"/>
            <p:cNvSpPr>
              <a:spLocks/>
            </p:cNvSpPr>
            <p:nvPr/>
          </p:nvSpPr>
          <p:spPr bwMode="auto">
            <a:xfrm>
              <a:off x="696" y="2904"/>
              <a:ext cx="30" cy="24"/>
            </a:xfrm>
            <a:custGeom>
              <a:avLst/>
              <a:gdLst>
                <a:gd name="T0" fmla="*/ 6 w 30"/>
                <a:gd name="T1" fmla="*/ 6 h 24"/>
                <a:gd name="T2" fmla="*/ 6 w 30"/>
                <a:gd name="T3" fmla="*/ 0 h 24"/>
                <a:gd name="T4" fmla="*/ 12 w 30"/>
                <a:gd name="T5" fmla="*/ 0 h 24"/>
                <a:gd name="T6" fmla="*/ 18 w 30"/>
                <a:gd name="T7" fmla="*/ 6 h 24"/>
                <a:gd name="T8" fmla="*/ 24 w 30"/>
                <a:gd name="T9" fmla="*/ 12 h 24"/>
                <a:gd name="T10" fmla="*/ 30 w 30"/>
                <a:gd name="T11" fmla="*/ 18 h 24"/>
                <a:gd name="T12" fmla="*/ 18 w 30"/>
                <a:gd name="T13" fmla="*/ 18 h 24"/>
                <a:gd name="T14" fmla="*/ 12 w 30"/>
                <a:gd name="T15" fmla="*/ 24 h 24"/>
                <a:gd name="T16" fmla="*/ 6 w 30"/>
                <a:gd name="T17" fmla="*/ 18 h 24"/>
                <a:gd name="T18" fmla="*/ 0 w 30"/>
                <a:gd name="T19" fmla="*/ 6 h 24"/>
                <a:gd name="T20" fmla="*/ 6 w 30"/>
                <a:gd name="T21" fmla="*/ 6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
                <a:gd name="T34" fmla="*/ 0 h 24"/>
                <a:gd name="T35" fmla="*/ 30 w 30"/>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 h="24">
                  <a:moveTo>
                    <a:pt x="6" y="6"/>
                  </a:moveTo>
                  <a:lnTo>
                    <a:pt x="6" y="0"/>
                  </a:lnTo>
                  <a:lnTo>
                    <a:pt x="12" y="0"/>
                  </a:lnTo>
                  <a:lnTo>
                    <a:pt x="18" y="6"/>
                  </a:lnTo>
                  <a:lnTo>
                    <a:pt x="24" y="12"/>
                  </a:lnTo>
                  <a:lnTo>
                    <a:pt x="30" y="18"/>
                  </a:lnTo>
                  <a:lnTo>
                    <a:pt x="18" y="18"/>
                  </a:lnTo>
                  <a:lnTo>
                    <a:pt x="12" y="24"/>
                  </a:lnTo>
                  <a:lnTo>
                    <a:pt x="6" y="18"/>
                  </a:lnTo>
                  <a:lnTo>
                    <a:pt x="0" y="6"/>
                  </a:lnTo>
                  <a:lnTo>
                    <a:pt x="6" y="6"/>
                  </a:lnTo>
                  <a:close/>
                </a:path>
              </a:pathLst>
            </a:custGeom>
            <a:solidFill>
              <a:srgbClr val="FFFFFF"/>
            </a:solidFill>
            <a:ln w="9525">
              <a:solidFill>
                <a:srgbClr val="FFFFFF"/>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04" name="Freeform 1529"/>
            <p:cNvSpPr>
              <a:spLocks/>
            </p:cNvSpPr>
            <p:nvPr/>
          </p:nvSpPr>
          <p:spPr bwMode="auto">
            <a:xfrm>
              <a:off x="696" y="2904"/>
              <a:ext cx="30" cy="24"/>
            </a:xfrm>
            <a:custGeom>
              <a:avLst/>
              <a:gdLst>
                <a:gd name="T0" fmla="*/ 6 w 30"/>
                <a:gd name="T1" fmla="*/ 6 h 24"/>
                <a:gd name="T2" fmla="*/ 6 w 30"/>
                <a:gd name="T3" fmla="*/ 0 h 24"/>
                <a:gd name="T4" fmla="*/ 12 w 30"/>
                <a:gd name="T5" fmla="*/ 0 h 24"/>
                <a:gd name="T6" fmla="*/ 18 w 30"/>
                <a:gd name="T7" fmla="*/ 6 h 24"/>
                <a:gd name="T8" fmla="*/ 24 w 30"/>
                <a:gd name="T9" fmla="*/ 12 h 24"/>
                <a:gd name="T10" fmla="*/ 30 w 30"/>
                <a:gd name="T11" fmla="*/ 18 h 24"/>
                <a:gd name="T12" fmla="*/ 18 w 30"/>
                <a:gd name="T13" fmla="*/ 18 h 24"/>
                <a:gd name="T14" fmla="*/ 12 w 30"/>
                <a:gd name="T15" fmla="*/ 24 h 24"/>
                <a:gd name="T16" fmla="*/ 6 w 30"/>
                <a:gd name="T17" fmla="*/ 18 h 24"/>
                <a:gd name="T18" fmla="*/ 0 w 30"/>
                <a:gd name="T19" fmla="*/ 6 h 24"/>
                <a:gd name="T20" fmla="*/ 6 w 30"/>
                <a:gd name="T21" fmla="*/ 6 h 24"/>
                <a:gd name="T22" fmla="*/ 6 w 30"/>
                <a:gd name="T23" fmla="*/ 12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
                <a:gd name="T37" fmla="*/ 0 h 24"/>
                <a:gd name="T38" fmla="*/ 30 w 30"/>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 h="24">
                  <a:moveTo>
                    <a:pt x="6" y="6"/>
                  </a:moveTo>
                  <a:lnTo>
                    <a:pt x="6" y="0"/>
                  </a:lnTo>
                  <a:lnTo>
                    <a:pt x="12" y="0"/>
                  </a:lnTo>
                  <a:lnTo>
                    <a:pt x="18" y="6"/>
                  </a:lnTo>
                  <a:lnTo>
                    <a:pt x="24" y="12"/>
                  </a:lnTo>
                  <a:lnTo>
                    <a:pt x="30" y="18"/>
                  </a:lnTo>
                  <a:lnTo>
                    <a:pt x="18" y="18"/>
                  </a:lnTo>
                  <a:lnTo>
                    <a:pt x="12" y="24"/>
                  </a:lnTo>
                  <a:lnTo>
                    <a:pt x="6" y="18"/>
                  </a:lnTo>
                  <a:lnTo>
                    <a:pt x="0" y="6"/>
                  </a:lnTo>
                  <a:lnTo>
                    <a:pt x="6" y="6"/>
                  </a:lnTo>
                  <a:lnTo>
                    <a:pt x="6"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05" name="Freeform 1530"/>
            <p:cNvSpPr>
              <a:spLocks/>
            </p:cNvSpPr>
            <p:nvPr/>
          </p:nvSpPr>
          <p:spPr bwMode="auto">
            <a:xfrm>
              <a:off x="744" y="2934"/>
              <a:ext cx="30" cy="12"/>
            </a:xfrm>
            <a:custGeom>
              <a:avLst/>
              <a:gdLst>
                <a:gd name="T0" fmla="*/ 0 w 30"/>
                <a:gd name="T1" fmla="*/ 6 h 12"/>
                <a:gd name="T2" fmla="*/ 6 w 30"/>
                <a:gd name="T3" fmla="*/ 0 h 12"/>
                <a:gd name="T4" fmla="*/ 30 w 30"/>
                <a:gd name="T5" fmla="*/ 0 h 12"/>
                <a:gd name="T6" fmla="*/ 30 w 30"/>
                <a:gd name="T7" fmla="*/ 6 h 12"/>
                <a:gd name="T8" fmla="*/ 24 w 30"/>
                <a:gd name="T9" fmla="*/ 12 h 12"/>
                <a:gd name="T10" fmla="*/ 12 w 30"/>
                <a:gd name="T11" fmla="*/ 6 h 12"/>
                <a:gd name="T12" fmla="*/ 6 w 30"/>
                <a:gd name="T13" fmla="*/ 6 h 12"/>
                <a:gd name="T14" fmla="*/ 0 w 30"/>
                <a:gd name="T15" fmla="*/ 6 h 12"/>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12"/>
                <a:gd name="T26" fmla="*/ 30 w 30"/>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12">
                  <a:moveTo>
                    <a:pt x="0" y="6"/>
                  </a:moveTo>
                  <a:lnTo>
                    <a:pt x="6" y="0"/>
                  </a:lnTo>
                  <a:lnTo>
                    <a:pt x="30" y="0"/>
                  </a:lnTo>
                  <a:lnTo>
                    <a:pt x="30" y="6"/>
                  </a:lnTo>
                  <a:lnTo>
                    <a:pt x="24" y="12"/>
                  </a:lnTo>
                  <a:lnTo>
                    <a:pt x="12" y="6"/>
                  </a:lnTo>
                  <a:lnTo>
                    <a:pt x="6" y="6"/>
                  </a:lnTo>
                  <a:lnTo>
                    <a:pt x="0" y="6"/>
                  </a:lnTo>
                  <a:close/>
                </a:path>
              </a:pathLst>
            </a:custGeom>
            <a:solidFill>
              <a:srgbClr val="FFFFFF"/>
            </a:solidFill>
            <a:ln w="9525">
              <a:solidFill>
                <a:srgbClr val="FFFFFF"/>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06" name="Freeform 1531"/>
            <p:cNvSpPr>
              <a:spLocks/>
            </p:cNvSpPr>
            <p:nvPr/>
          </p:nvSpPr>
          <p:spPr bwMode="auto">
            <a:xfrm>
              <a:off x="744" y="2934"/>
              <a:ext cx="30" cy="12"/>
            </a:xfrm>
            <a:custGeom>
              <a:avLst/>
              <a:gdLst>
                <a:gd name="T0" fmla="*/ 0 w 30"/>
                <a:gd name="T1" fmla="*/ 6 h 12"/>
                <a:gd name="T2" fmla="*/ 6 w 30"/>
                <a:gd name="T3" fmla="*/ 0 h 12"/>
                <a:gd name="T4" fmla="*/ 30 w 30"/>
                <a:gd name="T5" fmla="*/ 0 h 12"/>
                <a:gd name="T6" fmla="*/ 30 w 30"/>
                <a:gd name="T7" fmla="*/ 6 h 12"/>
                <a:gd name="T8" fmla="*/ 24 w 30"/>
                <a:gd name="T9" fmla="*/ 12 h 12"/>
                <a:gd name="T10" fmla="*/ 12 w 30"/>
                <a:gd name="T11" fmla="*/ 6 h 12"/>
                <a:gd name="T12" fmla="*/ 6 w 30"/>
                <a:gd name="T13" fmla="*/ 6 h 12"/>
                <a:gd name="T14" fmla="*/ 0 w 30"/>
                <a:gd name="T15" fmla="*/ 6 h 12"/>
                <a:gd name="T16" fmla="*/ 0 w 30"/>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12"/>
                <a:gd name="T29" fmla="*/ 30 w 30"/>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12">
                  <a:moveTo>
                    <a:pt x="0" y="6"/>
                  </a:moveTo>
                  <a:lnTo>
                    <a:pt x="6" y="0"/>
                  </a:lnTo>
                  <a:lnTo>
                    <a:pt x="30" y="0"/>
                  </a:lnTo>
                  <a:lnTo>
                    <a:pt x="30" y="6"/>
                  </a:lnTo>
                  <a:lnTo>
                    <a:pt x="24" y="12"/>
                  </a:lnTo>
                  <a:lnTo>
                    <a:pt x="12" y="6"/>
                  </a:lnTo>
                  <a:lnTo>
                    <a:pt x="6" y="6"/>
                  </a:lnTo>
                  <a:lnTo>
                    <a:pt x="0" y="6"/>
                  </a:lnTo>
                  <a:lnTo>
                    <a:pt x="0"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07" name="Freeform 1532"/>
            <p:cNvSpPr>
              <a:spLocks/>
            </p:cNvSpPr>
            <p:nvPr/>
          </p:nvSpPr>
          <p:spPr bwMode="auto">
            <a:xfrm>
              <a:off x="780" y="2946"/>
              <a:ext cx="36" cy="30"/>
            </a:xfrm>
            <a:custGeom>
              <a:avLst/>
              <a:gdLst>
                <a:gd name="T0" fmla="*/ 12 w 36"/>
                <a:gd name="T1" fmla="*/ 6 h 30"/>
                <a:gd name="T2" fmla="*/ 24 w 36"/>
                <a:gd name="T3" fmla="*/ 6 h 30"/>
                <a:gd name="T4" fmla="*/ 36 w 36"/>
                <a:gd name="T5" fmla="*/ 18 h 30"/>
                <a:gd name="T6" fmla="*/ 36 w 36"/>
                <a:gd name="T7" fmla="*/ 24 h 30"/>
                <a:gd name="T8" fmla="*/ 24 w 36"/>
                <a:gd name="T9" fmla="*/ 30 h 30"/>
                <a:gd name="T10" fmla="*/ 18 w 36"/>
                <a:gd name="T11" fmla="*/ 30 h 30"/>
                <a:gd name="T12" fmla="*/ 12 w 36"/>
                <a:gd name="T13" fmla="*/ 18 h 30"/>
                <a:gd name="T14" fmla="*/ 6 w 36"/>
                <a:gd name="T15" fmla="*/ 12 h 30"/>
                <a:gd name="T16" fmla="*/ 0 w 36"/>
                <a:gd name="T17" fmla="*/ 6 h 30"/>
                <a:gd name="T18" fmla="*/ 0 w 36"/>
                <a:gd name="T19" fmla="*/ 0 h 30"/>
                <a:gd name="T20" fmla="*/ 6 w 36"/>
                <a:gd name="T21" fmla="*/ 0 h 30"/>
                <a:gd name="T22" fmla="*/ 12 w 36"/>
                <a:gd name="T23" fmla="*/ 6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
                <a:gd name="T37" fmla="*/ 0 h 30"/>
                <a:gd name="T38" fmla="*/ 36 w 36"/>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 h="30">
                  <a:moveTo>
                    <a:pt x="12" y="6"/>
                  </a:moveTo>
                  <a:lnTo>
                    <a:pt x="24" y="6"/>
                  </a:lnTo>
                  <a:lnTo>
                    <a:pt x="36" y="18"/>
                  </a:lnTo>
                  <a:lnTo>
                    <a:pt x="36" y="24"/>
                  </a:lnTo>
                  <a:lnTo>
                    <a:pt x="24" y="30"/>
                  </a:lnTo>
                  <a:lnTo>
                    <a:pt x="18" y="30"/>
                  </a:lnTo>
                  <a:lnTo>
                    <a:pt x="12" y="18"/>
                  </a:lnTo>
                  <a:lnTo>
                    <a:pt x="6" y="12"/>
                  </a:lnTo>
                  <a:lnTo>
                    <a:pt x="0" y="6"/>
                  </a:lnTo>
                  <a:lnTo>
                    <a:pt x="0" y="0"/>
                  </a:lnTo>
                  <a:lnTo>
                    <a:pt x="6" y="0"/>
                  </a:lnTo>
                  <a:lnTo>
                    <a:pt x="12" y="6"/>
                  </a:lnTo>
                  <a:close/>
                </a:path>
              </a:pathLst>
            </a:custGeom>
            <a:solidFill>
              <a:srgbClr val="FFFFFF"/>
            </a:solidFill>
            <a:ln w="9525">
              <a:solidFill>
                <a:srgbClr val="FFFFFF"/>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08" name="Freeform 1533"/>
            <p:cNvSpPr>
              <a:spLocks/>
            </p:cNvSpPr>
            <p:nvPr/>
          </p:nvSpPr>
          <p:spPr bwMode="auto">
            <a:xfrm>
              <a:off x="780" y="2946"/>
              <a:ext cx="36" cy="30"/>
            </a:xfrm>
            <a:custGeom>
              <a:avLst/>
              <a:gdLst>
                <a:gd name="T0" fmla="*/ 12 w 36"/>
                <a:gd name="T1" fmla="*/ 6 h 30"/>
                <a:gd name="T2" fmla="*/ 24 w 36"/>
                <a:gd name="T3" fmla="*/ 6 h 30"/>
                <a:gd name="T4" fmla="*/ 36 w 36"/>
                <a:gd name="T5" fmla="*/ 18 h 30"/>
                <a:gd name="T6" fmla="*/ 36 w 36"/>
                <a:gd name="T7" fmla="*/ 24 h 30"/>
                <a:gd name="T8" fmla="*/ 24 w 36"/>
                <a:gd name="T9" fmla="*/ 30 h 30"/>
                <a:gd name="T10" fmla="*/ 18 w 36"/>
                <a:gd name="T11" fmla="*/ 30 h 30"/>
                <a:gd name="T12" fmla="*/ 12 w 36"/>
                <a:gd name="T13" fmla="*/ 18 h 30"/>
                <a:gd name="T14" fmla="*/ 6 w 36"/>
                <a:gd name="T15" fmla="*/ 12 h 30"/>
                <a:gd name="T16" fmla="*/ 0 w 36"/>
                <a:gd name="T17" fmla="*/ 6 h 30"/>
                <a:gd name="T18" fmla="*/ 0 w 36"/>
                <a:gd name="T19" fmla="*/ 0 h 30"/>
                <a:gd name="T20" fmla="*/ 6 w 36"/>
                <a:gd name="T21" fmla="*/ 0 h 30"/>
                <a:gd name="T22" fmla="*/ 12 w 36"/>
                <a:gd name="T23" fmla="*/ 6 h 30"/>
                <a:gd name="T24" fmla="*/ 12 w 36"/>
                <a:gd name="T25" fmla="*/ 12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30"/>
                <a:gd name="T41" fmla="*/ 36 w 36"/>
                <a:gd name="T42" fmla="*/ 30 h 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30">
                  <a:moveTo>
                    <a:pt x="12" y="6"/>
                  </a:moveTo>
                  <a:lnTo>
                    <a:pt x="24" y="6"/>
                  </a:lnTo>
                  <a:lnTo>
                    <a:pt x="36" y="18"/>
                  </a:lnTo>
                  <a:lnTo>
                    <a:pt x="36" y="24"/>
                  </a:lnTo>
                  <a:lnTo>
                    <a:pt x="24" y="30"/>
                  </a:lnTo>
                  <a:lnTo>
                    <a:pt x="18" y="30"/>
                  </a:lnTo>
                  <a:lnTo>
                    <a:pt x="12" y="18"/>
                  </a:lnTo>
                  <a:lnTo>
                    <a:pt x="6" y="12"/>
                  </a:lnTo>
                  <a:lnTo>
                    <a:pt x="0" y="6"/>
                  </a:lnTo>
                  <a:lnTo>
                    <a:pt x="0" y="0"/>
                  </a:lnTo>
                  <a:lnTo>
                    <a:pt x="6" y="0"/>
                  </a:lnTo>
                  <a:lnTo>
                    <a:pt x="12" y="6"/>
                  </a:lnTo>
                  <a:lnTo>
                    <a:pt x="12"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09" name="Freeform 1534"/>
            <p:cNvSpPr>
              <a:spLocks/>
            </p:cNvSpPr>
            <p:nvPr/>
          </p:nvSpPr>
          <p:spPr bwMode="auto">
            <a:xfrm>
              <a:off x="816" y="3006"/>
              <a:ext cx="66" cy="90"/>
            </a:xfrm>
            <a:custGeom>
              <a:avLst/>
              <a:gdLst>
                <a:gd name="T0" fmla="*/ 6 w 66"/>
                <a:gd name="T1" fmla="*/ 0 h 90"/>
                <a:gd name="T2" fmla="*/ 12 w 66"/>
                <a:gd name="T3" fmla="*/ 0 h 90"/>
                <a:gd name="T4" fmla="*/ 18 w 66"/>
                <a:gd name="T5" fmla="*/ 6 h 90"/>
                <a:gd name="T6" fmla="*/ 36 w 66"/>
                <a:gd name="T7" fmla="*/ 6 h 90"/>
                <a:gd name="T8" fmla="*/ 42 w 66"/>
                <a:gd name="T9" fmla="*/ 12 h 90"/>
                <a:gd name="T10" fmla="*/ 48 w 66"/>
                <a:gd name="T11" fmla="*/ 18 h 90"/>
                <a:gd name="T12" fmla="*/ 48 w 66"/>
                <a:gd name="T13" fmla="*/ 24 h 90"/>
                <a:gd name="T14" fmla="*/ 54 w 66"/>
                <a:gd name="T15" fmla="*/ 30 h 90"/>
                <a:gd name="T16" fmla="*/ 60 w 66"/>
                <a:gd name="T17" fmla="*/ 36 h 90"/>
                <a:gd name="T18" fmla="*/ 66 w 66"/>
                <a:gd name="T19" fmla="*/ 42 h 90"/>
                <a:gd name="T20" fmla="*/ 66 w 66"/>
                <a:gd name="T21" fmla="*/ 54 h 90"/>
                <a:gd name="T22" fmla="*/ 60 w 66"/>
                <a:gd name="T23" fmla="*/ 60 h 90"/>
                <a:gd name="T24" fmla="*/ 42 w 66"/>
                <a:gd name="T25" fmla="*/ 60 h 90"/>
                <a:gd name="T26" fmla="*/ 36 w 66"/>
                <a:gd name="T27" fmla="*/ 66 h 90"/>
                <a:gd name="T28" fmla="*/ 30 w 66"/>
                <a:gd name="T29" fmla="*/ 66 h 90"/>
                <a:gd name="T30" fmla="*/ 30 w 66"/>
                <a:gd name="T31" fmla="*/ 78 h 90"/>
                <a:gd name="T32" fmla="*/ 24 w 66"/>
                <a:gd name="T33" fmla="*/ 84 h 90"/>
                <a:gd name="T34" fmla="*/ 18 w 66"/>
                <a:gd name="T35" fmla="*/ 90 h 90"/>
                <a:gd name="T36" fmla="*/ 12 w 66"/>
                <a:gd name="T37" fmla="*/ 84 h 90"/>
                <a:gd name="T38" fmla="*/ 12 w 66"/>
                <a:gd name="T39" fmla="*/ 72 h 90"/>
                <a:gd name="T40" fmla="*/ 6 w 66"/>
                <a:gd name="T41" fmla="*/ 66 h 90"/>
                <a:gd name="T42" fmla="*/ 6 w 66"/>
                <a:gd name="T43" fmla="*/ 48 h 90"/>
                <a:gd name="T44" fmla="*/ 0 w 66"/>
                <a:gd name="T45" fmla="*/ 36 h 90"/>
                <a:gd name="T46" fmla="*/ 0 w 66"/>
                <a:gd name="T47" fmla="*/ 30 h 90"/>
                <a:gd name="T48" fmla="*/ 6 w 66"/>
                <a:gd name="T49" fmla="*/ 18 h 90"/>
                <a:gd name="T50" fmla="*/ 6 w 66"/>
                <a:gd name="T51" fmla="*/ 0 h 9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6"/>
                <a:gd name="T79" fmla="*/ 0 h 90"/>
                <a:gd name="T80" fmla="*/ 66 w 66"/>
                <a:gd name="T81" fmla="*/ 90 h 9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6" h="90">
                  <a:moveTo>
                    <a:pt x="6" y="0"/>
                  </a:moveTo>
                  <a:lnTo>
                    <a:pt x="12" y="0"/>
                  </a:lnTo>
                  <a:lnTo>
                    <a:pt x="18" y="6"/>
                  </a:lnTo>
                  <a:lnTo>
                    <a:pt x="36" y="6"/>
                  </a:lnTo>
                  <a:lnTo>
                    <a:pt x="42" y="12"/>
                  </a:lnTo>
                  <a:lnTo>
                    <a:pt x="48" y="18"/>
                  </a:lnTo>
                  <a:lnTo>
                    <a:pt x="48" y="24"/>
                  </a:lnTo>
                  <a:lnTo>
                    <a:pt x="54" y="30"/>
                  </a:lnTo>
                  <a:lnTo>
                    <a:pt x="60" y="36"/>
                  </a:lnTo>
                  <a:lnTo>
                    <a:pt x="66" y="42"/>
                  </a:lnTo>
                  <a:lnTo>
                    <a:pt x="66" y="54"/>
                  </a:lnTo>
                  <a:lnTo>
                    <a:pt x="60" y="60"/>
                  </a:lnTo>
                  <a:lnTo>
                    <a:pt x="42" y="60"/>
                  </a:lnTo>
                  <a:lnTo>
                    <a:pt x="36" y="66"/>
                  </a:lnTo>
                  <a:lnTo>
                    <a:pt x="30" y="66"/>
                  </a:lnTo>
                  <a:lnTo>
                    <a:pt x="30" y="78"/>
                  </a:lnTo>
                  <a:lnTo>
                    <a:pt x="24" y="84"/>
                  </a:lnTo>
                  <a:lnTo>
                    <a:pt x="18" y="90"/>
                  </a:lnTo>
                  <a:lnTo>
                    <a:pt x="12" y="84"/>
                  </a:lnTo>
                  <a:lnTo>
                    <a:pt x="12" y="72"/>
                  </a:lnTo>
                  <a:lnTo>
                    <a:pt x="6" y="66"/>
                  </a:lnTo>
                  <a:lnTo>
                    <a:pt x="6" y="48"/>
                  </a:lnTo>
                  <a:lnTo>
                    <a:pt x="0" y="36"/>
                  </a:lnTo>
                  <a:lnTo>
                    <a:pt x="0" y="30"/>
                  </a:lnTo>
                  <a:lnTo>
                    <a:pt x="6" y="18"/>
                  </a:lnTo>
                  <a:lnTo>
                    <a:pt x="6" y="0"/>
                  </a:lnTo>
                  <a:close/>
                </a:path>
              </a:pathLst>
            </a:custGeom>
            <a:solidFill>
              <a:srgbClr val="FFFFFF"/>
            </a:solidFill>
            <a:ln w="9525">
              <a:solidFill>
                <a:srgbClr val="FFFFFF"/>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10" name="Freeform 1535"/>
            <p:cNvSpPr>
              <a:spLocks/>
            </p:cNvSpPr>
            <p:nvPr/>
          </p:nvSpPr>
          <p:spPr bwMode="auto">
            <a:xfrm>
              <a:off x="816" y="3006"/>
              <a:ext cx="66" cy="90"/>
            </a:xfrm>
            <a:custGeom>
              <a:avLst/>
              <a:gdLst>
                <a:gd name="T0" fmla="*/ 6 w 66"/>
                <a:gd name="T1" fmla="*/ 0 h 90"/>
                <a:gd name="T2" fmla="*/ 12 w 66"/>
                <a:gd name="T3" fmla="*/ 0 h 90"/>
                <a:gd name="T4" fmla="*/ 18 w 66"/>
                <a:gd name="T5" fmla="*/ 6 h 90"/>
                <a:gd name="T6" fmla="*/ 36 w 66"/>
                <a:gd name="T7" fmla="*/ 6 h 90"/>
                <a:gd name="T8" fmla="*/ 42 w 66"/>
                <a:gd name="T9" fmla="*/ 12 h 90"/>
                <a:gd name="T10" fmla="*/ 48 w 66"/>
                <a:gd name="T11" fmla="*/ 18 h 90"/>
                <a:gd name="T12" fmla="*/ 48 w 66"/>
                <a:gd name="T13" fmla="*/ 24 h 90"/>
                <a:gd name="T14" fmla="*/ 54 w 66"/>
                <a:gd name="T15" fmla="*/ 30 h 90"/>
                <a:gd name="T16" fmla="*/ 60 w 66"/>
                <a:gd name="T17" fmla="*/ 36 h 90"/>
                <a:gd name="T18" fmla="*/ 66 w 66"/>
                <a:gd name="T19" fmla="*/ 42 h 90"/>
                <a:gd name="T20" fmla="*/ 66 w 66"/>
                <a:gd name="T21" fmla="*/ 54 h 90"/>
                <a:gd name="T22" fmla="*/ 60 w 66"/>
                <a:gd name="T23" fmla="*/ 60 h 90"/>
                <a:gd name="T24" fmla="*/ 42 w 66"/>
                <a:gd name="T25" fmla="*/ 60 h 90"/>
                <a:gd name="T26" fmla="*/ 36 w 66"/>
                <a:gd name="T27" fmla="*/ 66 h 90"/>
                <a:gd name="T28" fmla="*/ 30 w 66"/>
                <a:gd name="T29" fmla="*/ 66 h 90"/>
                <a:gd name="T30" fmla="*/ 30 w 66"/>
                <a:gd name="T31" fmla="*/ 78 h 90"/>
                <a:gd name="T32" fmla="*/ 24 w 66"/>
                <a:gd name="T33" fmla="*/ 84 h 90"/>
                <a:gd name="T34" fmla="*/ 18 w 66"/>
                <a:gd name="T35" fmla="*/ 90 h 90"/>
                <a:gd name="T36" fmla="*/ 12 w 66"/>
                <a:gd name="T37" fmla="*/ 84 h 90"/>
                <a:gd name="T38" fmla="*/ 12 w 66"/>
                <a:gd name="T39" fmla="*/ 72 h 90"/>
                <a:gd name="T40" fmla="*/ 6 w 66"/>
                <a:gd name="T41" fmla="*/ 66 h 90"/>
                <a:gd name="T42" fmla="*/ 6 w 66"/>
                <a:gd name="T43" fmla="*/ 48 h 90"/>
                <a:gd name="T44" fmla="*/ 0 w 66"/>
                <a:gd name="T45" fmla="*/ 36 h 90"/>
                <a:gd name="T46" fmla="*/ 0 w 66"/>
                <a:gd name="T47" fmla="*/ 30 h 90"/>
                <a:gd name="T48" fmla="*/ 6 w 66"/>
                <a:gd name="T49" fmla="*/ 18 h 90"/>
                <a:gd name="T50" fmla="*/ 6 w 66"/>
                <a:gd name="T51" fmla="*/ 0 h 90"/>
                <a:gd name="T52" fmla="*/ 6 w 66"/>
                <a:gd name="T53" fmla="*/ 6 h 9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6"/>
                <a:gd name="T82" fmla="*/ 0 h 90"/>
                <a:gd name="T83" fmla="*/ 66 w 66"/>
                <a:gd name="T84" fmla="*/ 90 h 9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6" h="90">
                  <a:moveTo>
                    <a:pt x="6" y="0"/>
                  </a:moveTo>
                  <a:lnTo>
                    <a:pt x="12" y="0"/>
                  </a:lnTo>
                  <a:lnTo>
                    <a:pt x="18" y="6"/>
                  </a:lnTo>
                  <a:lnTo>
                    <a:pt x="36" y="6"/>
                  </a:lnTo>
                  <a:lnTo>
                    <a:pt x="42" y="12"/>
                  </a:lnTo>
                  <a:lnTo>
                    <a:pt x="48" y="18"/>
                  </a:lnTo>
                  <a:lnTo>
                    <a:pt x="48" y="24"/>
                  </a:lnTo>
                  <a:lnTo>
                    <a:pt x="54" y="30"/>
                  </a:lnTo>
                  <a:lnTo>
                    <a:pt x="60" y="36"/>
                  </a:lnTo>
                  <a:lnTo>
                    <a:pt x="66" y="42"/>
                  </a:lnTo>
                  <a:lnTo>
                    <a:pt x="66" y="54"/>
                  </a:lnTo>
                  <a:lnTo>
                    <a:pt x="60" y="60"/>
                  </a:lnTo>
                  <a:lnTo>
                    <a:pt x="42" y="60"/>
                  </a:lnTo>
                  <a:lnTo>
                    <a:pt x="36" y="66"/>
                  </a:lnTo>
                  <a:lnTo>
                    <a:pt x="30" y="66"/>
                  </a:lnTo>
                  <a:lnTo>
                    <a:pt x="30" y="78"/>
                  </a:lnTo>
                  <a:lnTo>
                    <a:pt x="24" y="84"/>
                  </a:lnTo>
                  <a:lnTo>
                    <a:pt x="18" y="90"/>
                  </a:lnTo>
                  <a:lnTo>
                    <a:pt x="12" y="84"/>
                  </a:lnTo>
                  <a:lnTo>
                    <a:pt x="12" y="72"/>
                  </a:lnTo>
                  <a:lnTo>
                    <a:pt x="6" y="66"/>
                  </a:lnTo>
                  <a:lnTo>
                    <a:pt x="6" y="48"/>
                  </a:lnTo>
                  <a:lnTo>
                    <a:pt x="0" y="36"/>
                  </a:lnTo>
                  <a:lnTo>
                    <a:pt x="0" y="30"/>
                  </a:lnTo>
                  <a:lnTo>
                    <a:pt x="6" y="18"/>
                  </a:lnTo>
                  <a:lnTo>
                    <a:pt x="6" y="0"/>
                  </a:lnTo>
                  <a:lnTo>
                    <a:pt x="6"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11" name="Freeform 1536"/>
            <p:cNvSpPr>
              <a:spLocks/>
            </p:cNvSpPr>
            <p:nvPr/>
          </p:nvSpPr>
          <p:spPr bwMode="auto">
            <a:xfrm>
              <a:off x="762" y="2952"/>
              <a:ext cx="12" cy="12"/>
            </a:xfrm>
            <a:custGeom>
              <a:avLst/>
              <a:gdLst>
                <a:gd name="T0" fmla="*/ 0 w 12"/>
                <a:gd name="T1" fmla="*/ 6 h 12"/>
                <a:gd name="T2" fmla="*/ 0 w 12"/>
                <a:gd name="T3" fmla="*/ 0 h 12"/>
                <a:gd name="T4" fmla="*/ 6 w 12"/>
                <a:gd name="T5" fmla="*/ 0 h 12"/>
                <a:gd name="T6" fmla="*/ 6 w 12"/>
                <a:gd name="T7" fmla="*/ 6 h 12"/>
                <a:gd name="T8" fmla="*/ 12 w 12"/>
                <a:gd name="T9" fmla="*/ 6 h 12"/>
                <a:gd name="T10" fmla="*/ 6 w 12"/>
                <a:gd name="T11" fmla="*/ 12 h 12"/>
                <a:gd name="T12" fmla="*/ 0 w 12"/>
                <a:gd name="T13" fmla="*/ 12 h 12"/>
                <a:gd name="T14" fmla="*/ 0 w 12"/>
                <a:gd name="T15" fmla="*/ 6 h 12"/>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2"/>
                <a:gd name="T26" fmla="*/ 12 w 12"/>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2">
                  <a:moveTo>
                    <a:pt x="0" y="6"/>
                  </a:moveTo>
                  <a:lnTo>
                    <a:pt x="0" y="0"/>
                  </a:lnTo>
                  <a:lnTo>
                    <a:pt x="6" y="0"/>
                  </a:lnTo>
                  <a:lnTo>
                    <a:pt x="6" y="6"/>
                  </a:lnTo>
                  <a:lnTo>
                    <a:pt x="12" y="6"/>
                  </a:lnTo>
                  <a:lnTo>
                    <a:pt x="6" y="12"/>
                  </a:lnTo>
                  <a:lnTo>
                    <a:pt x="0" y="12"/>
                  </a:lnTo>
                  <a:lnTo>
                    <a:pt x="0" y="6"/>
                  </a:lnTo>
                  <a:close/>
                </a:path>
              </a:pathLst>
            </a:custGeom>
            <a:solidFill>
              <a:srgbClr val="FFFFFF"/>
            </a:solidFill>
            <a:ln w="9525">
              <a:solidFill>
                <a:srgbClr val="FFFFFF"/>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12" name="Freeform 1537"/>
            <p:cNvSpPr>
              <a:spLocks/>
            </p:cNvSpPr>
            <p:nvPr/>
          </p:nvSpPr>
          <p:spPr bwMode="auto">
            <a:xfrm>
              <a:off x="762" y="2952"/>
              <a:ext cx="12" cy="12"/>
            </a:xfrm>
            <a:custGeom>
              <a:avLst/>
              <a:gdLst>
                <a:gd name="T0" fmla="*/ 0 w 12"/>
                <a:gd name="T1" fmla="*/ 6 h 12"/>
                <a:gd name="T2" fmla="*/ 0 w 12"/>
                <a:gd name="T3" fmla="*/ 0 h 12"/>
                <a:gd name="T4" fmla="*/ 6 w 12"/>
                <a:gd name="T5" fmla="*/ 0 h 12"/>
                <a:gd name="T6" fmla="*/ 6 w 12"/>
                <a:gd name="T7" fmla="*/ 6 h 12"/>
                <a:gd name="T8" fmla="*/ 12 w 12"/>
                <a:gd name="T9" fmla="*/ 6 h 12"/>
                <a:gd name="T10" fmla="*/ 6 w 12"/>
                <a:gd name="T11" fmla="*/ 12 h 12"/>
                <a:gd name="T12" fmla="*/ 0 w 12"/>
                <a:gd name="T13" fmla="*/ 12 h 12"/>
                <a:gd name="T14" fmla="*/ 0 w 12"/>
                <a:gd name="T15" fmla="*/ 6 h 12"/>
                <a:gd name="T16" fmla="*/ 0 w 12"/>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2"/>
                <a:gd name="T29" fmla="*/ 12 w 12"/>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2">
                  <a:moveTo>
                    <a:pt x="0" y="6"/>
                  </a:moveTo>
                  <a:lnTo>
                    <a:pt x="0" y="0"/>
                  </a:lnTo>
                  <a:lnTo>
                    <a:pt x="6" y="0"/>
                  </a:lnTo>
                  <a:lnTo>
                    <a:pt x="6" y="6"/>
                  </a:lnTo>
                  <a:lnTo>
                    <a:pt x="12" y="6"/>
                  </a:lnTo>
                  <a:lnTo>
                    <a:pt x="6" y="12"/>
                  </a:lnTo>
                  <a:lnTo>
                    <a:pt x="0" y="12"/>
                  </a:lnTo>
                  <a:lnTo>
                    <a:pt x="0" y="6"/>
                  </a:lnTo>
                  <a:lnTo>
                    <a:pt x="0"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13" name="Freeform 1538"/>
            <p:cNvSpPr>
              <a:spLocks/>
            </p:cNvSpPr>
            <p:nvPr/>
          </p:nvSpPr>
          <p:spPr bwMode="auto">
            <a:xfrm>
              <a:off x="450" y="1518"/>
              <a:ext cx="306" cy="492"/>
            </a:xfrm>
            <a:custGeom>
              <a:avLst/>
              <a:gdLst>
                <a:gd name="T0" fmla="*/ 138 w 306"/>
                <a:gd name="T1" fmla="*/ 462 h 492"/>
                <a:gd name="T2" fmla="*/ 0 w 306"/>
                <a:gd name="T3" fmla="*/ 438 h 492"/>
                <a:gd name="T4" fmla="*/ 36 w 306"/>
                <a:gd name="T5" fmla="*/ 300 h 492"/>
                <a:gd name="T6" fmla="*/ 24 w 306"/>
                <a:gd name="T7" fmla="*/ 282 h 492"/>
                <a:gd name="T8" fmla="*/ 78 w 306"/>
                <a:gd name="T9" fmla="*/ 216 h 492"/>
                <a:gd name="T10" fmla="*/ 60 w 306"/>
                <a:gd name="T11" fmla="*/ 186 h 492"/>
                <a:gd name="T12" fmla="*/ 102 w 306"/>
                <a:gd name="T13" fmla="*/ 0 h 492"/>
                <a:gd name="T14" fmla="*/ 138 w 306"/>
                <a:gd name="T15" fmla="*/ 12 h 492"/>
                <a:gd name="T16" fmla="*/ 126 w 306"/>
                <a:gd name="T17" fmla="*/ 72 h 492"/>
                <a:gd name="T18" fmla="*/ 138 w 306"/>
                <a:gd name="T19" fmla="*/ 102 h 492"/>
                <a:gd name="T20" fmla="*/ 132 w 306"/>
                <a:gd name="T21" fmla="*/ 108 h 492"/>
                <a:gd name="T22" fmla="*/ 150 w 306"/>
                <a:gd name="T23" fmla="*/ 126 h 492"/>
                <a:gd name="T24" fmla="*/ 162 w 306"/>
                <a:gd name="T25" fmla="*/ 162 h 492"/>
                <a:gd name="T26" fmla="*/ 186 w 306"/>
                <a:gd name="T27" fmla="*/ 174 h 492"/>
                <a:gd name="T28" fmla="*/ 162 w 306"/>
                <a:gd name="T29" fmla="*/ 234 h 492"/>
                <a:gd name="T30" fmla="*/ 168 w 306"/>
                <a:gd name="T31" fmla="*/ 246 h 492"/>
                <a:gd name="T32" fmla="*/ 186 w 306"/>
                <a:gd name="T33" fmla="*/ 234 h 492"/>
                <a:gd name="T34" fmla="*/ 192 w 306"/>
                <a:gd name="T35" fmla="*/ 240 h 492"/>
                <a:gd name="T36" fmla="*/ 204 w 306"/>
                <a:gd name="T37" fmla="*/ 288 h 492"/>
                <a:gd name="T38" fmla="*/ 216 w 306"/>
                <a:gd name="T39" fmla="*/ 300 h 492"/>
                <a:gd name="T40" fmla="*/ 222 w 306"/>
                <a:gd name="T41" fmla="*/ 324 h 492"/>
                <a:gd name="T42" fmla="*/ 228 w 306"/>
                <a:gd name="T43" fmla="*/ 318 h 492"/>
                <a:gd name="T44" fmla="*/ 246 w 306"/>
                <a:gd name="T45" fmla="*/ 324 h 492"/>
                <a:gd name="T46" fmla="*/ 252 w 306"/>
                <a:gd name="T47" fmla="*/ 318 h 492"/>
                <a:gd name="T48" fmla="*/ 288 w 306"/>
                <a:gd name="T49" fmla="*/ 324 h 492"/>
                <a:gd name="T50" fmla="*/ 294 w 306"/>
                <a:gd name="T51" fmla="*/ 312 h 492"/>
                <a:gd name="T52" fmla="*/ 306 w 306"/>
                <a:gd name="T53" fmla="*/ 330 h 492"/>
                <a:gd name="T54" fmla="*/ 282 w 306"/>
                <a:gd name="T55" fmla="*/ 492 h 492"/>
                <a:gd name="T56" fmla="*/ 186 w 306"/>
                <a:gd name="T57" fmla="*/ 474 h 492"/>
                <a:gd name="T58" fmla="*/ 138 w 306"/>
                <a:gd name="T59" fmla="*/ 462 h 49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06"/>
                <a:gd name="T91" fmla="*/ 0 h 492"/>
                <a:gd name="T92" fmla="*/ 306 w 306"/>
                <a:gd name="T93" fmla="*/ 492 h 49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06" h="492">
                  <a:moveTo>
                    <a:pt x="138" y="462"/>
                  </a:moveTo>
                  <a:lnTo>
                    <a:pt x="0" y="438"/>
                  </a:lnTo>
                  <a:lnTo>
                    <a:pt x="36" y="300"/>
                  </a:lnTo>
                  <a:lnTo>
                    <a:pt x="24" y="282"/>
                  </a:lnTo>
                  <a:lnTo>
                    <a:pt x="78" y="216"/>
                  </a:lnTo>
                  <a:lnTo>
                    <a:pt x="60" y="186"/>
                  </a:lnTo>
                  <a:lnTo>
                    <a:pt x="102" y="0"/>
                  </a:lnTo>
                  <a:lnTo>
                    <a:pt x="138" y="12"/>
                  </a:lnTo>
                  <a:lnTo>
                    <a:pt x="126" y="72"/>
                  </a:lnTo>
                  <a:lnTo>
                    <a:pt x="138" y="102"/>
                  </a:lnTo>
                  <a:lnTo>
                    <a:pt x="132" y="108"/>
                  </a:lnTo>
                  <a:lnTo>
                    <a:pt x="150" y="126"/>
                  </a:lnTo>
                  <a:lnTo>
                    <a:pt x="162" y="162"/>
                  </a:lnTo>
                  <a:lnTo>
                    <a:pt x="186" y="174"/>
                  </a:lnTo>
                  <a:lnTo>
                    <a:pt x="162" y="234"/>
                  </a:lnTo>
                  <a:lnTo>
                    <a:pt x="168" y="246"/>
                  </a:lnTo>
                  <a:lnTo>
                    <a:pt x="186" y="234"/>
                  </a:lnTo>
                  <a:lnTo>
                    <a:pt x="192" y="240"/>
                  </a:lnTo>
                  <a:lnTo>
                    <a:pt x="204" y="288"/>
                  </a:lnTo>
                  <a:lnTo>
                    <a:pt x="216" y="300"/>
                  </a:lnTo>
                  <a:lnTo>
                    <a:pt x="222" y="324"/>
                  </a:lnTo>
                  <a:lnTo>
                    <a:pt x="228" y="318"/>
                  </a:lnTo>
                  <a:lnTo>
                    <a:pt x="246" y="324"/>
                  </a:lnTo>
                  <a:lnTo>
                    <a:pt x="252" y="318"/>
                  </a:lnTo>
                  <a:lnTo>
                    <a:pt x="288" y="324"/>
                  </a:lnTo>
                  <a:lnTo>
                    <a:pt x="294" y="312"/>
                  </a:lnTo>
                  <a:lnTo>
                    <a:pt x="306" y="330"/>
                  </a:lnTo>
                  <a:lnTo>
                    <a:pt x="282" y="492"/>
                  </a:lnTo>
                  <a:lnTo>
                    <a:pt x="186" y="474"/>
                  </a:lnTo>
                  <a:lnTo>
                    <a:pt x="138" y="462"/>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14" name="Freeform 1539"/>
            <p:cNvSpPr>
              <a:spLocks/>
            </p:cNvSpPr>
            <p:nvPr/>
          </p:nvSpPr>
          <p:spPr bwMode="auto">
            <a:xfrm>
              <a:off x="450" y="1518"/>
              <a:ext cx="306" cy="492"/>
            </a:xfrm>
            <a:custGeom>
              <a:avLst/>
              <a:gdLst>
                <a:gd name="T0" fmla="*/ 138 w 306"/>
                <a:gd name="T1" fmla="*/ 462 h 492"/>
                <a:gd name="T2" fmla="*/ 0 w 306"/>
                <a:gd name="T3" fmla="*/ 438 h 492"/>
                <a:gd name="T4" fmla="*/ 36 w 306"/>
                <a:gd name="T5" fmla="*/ 300 h 492"/>
                <a:gd name="T6" fmla="*/ 24 w 306"/>
                <a:gd name="T7" fmla="*/ 282 h 492"/>
                <a:gd name="T8" fmla="*/ 78 w 306"/>
                <a:gd name="T9" fmla="*/ 216 h 492"/>
                <a:gd name="T10" fmla="*/ 60 w 306"/>
                <a:gd name="T11" fmla="*/ 186 h 492"/>
                <a:gd name="T12" fmla="*/ 102 w 306"/>
                <a:gd name="T13" fmla="*/ 0 h 492"/>
                <a:gd name="T14" fmla="*/ 138 w 306"/>
                <a:gd name="T15" fmla="*/ 12 h 492"/>
                <a:gd name="T16" fmla="*/ 126 w 306"/>
                <a:gd name="T17" fmla="*/ 72 h 492"/>
                <a:gd name="T18" fmla="*/ 138 w 306"/>
                <a:gd name="T19" fmla="*/ 102 h 492"/>
                <a:gd name="T20" fmla="*/ 132 w 306"/>
                <a:gd name="T21" fmla="*/ 108 h 492"/>
                <a:gd name="T22" fmla="*/ 150 w 306"/>
                <a:gd name="T23" fmla="*/ 126 h 492"/>
                <a:gd name="T24" fmla="*/ 162 w 306"/>
                <a:gd name="T25" fmla="*/ 162 h 492"/>
                <a:gd name="T26" fmla="*/ 186 w 306"/>
                <a:gd name="T27" fmla="*/ 174 h 492"/>
                <a:gd name="T28" fmla="*/ 162 w 306"/>
                <a:gd name="T29" fmla="*/ 234 h 492"/>
                <a:gd name="T30" fmla="*/ 168 w 306"/>
                <a:gd name="T31" fmla="*/ 246 h 492"/>
                <a:gd name="T32" fmla="*/ 186 w 306"/>
                <a:gd name="T33" fmla="*/ 234 h 492"/>
                <a:gd name="T34" fmla="*/ 192 w 306"/>
                <a:gd name="T35" fmla="*/ 240 h 492"/>
                <a:gd name="T36" fmla="*/ 204 w 306"/>
                <a:gd name="T37" fmla="*/ 288 h 492"/>
                <a:gd name="T38" fmla="*/ 216 w 306"/>
                <a:gd name="T39" fmla="*/ 300 h 492"/>
                <a:gd name="T40" fmla="*/ 222 w 306"/>
                <a:gd name="T41" fmla="*/ 324 h 492"/>
                <a:gd name="T42" fmla="*/ 228 w 306"/>
                <a:gd name="T43" fmla="*/ 318 h 492"/>
                <a:gd name="T44" fmla="*/ 246 w 306"/>
                <a:gd name="T45" fmla="*/ 324 h 492"/>
                <a:gd name="T46" fmla="*/ 252 w 306"/>
                <a:gd name="T47" fmla="*/ 318 h 492"/>
                <a:gd name="T48" fmla="*/ 288 w 306"/>
                <a:gd name="T49" fmla="*/ 324 h 492"/>
                <a:gd name="T50" fmla="*/ 294 w 306"/>
                <a:gd name="T51" fmla="*/ 312 h 492"/>
                <a:gd name="T52" fmla="*/ 306 w 306"/>
                <a:gd name="T53" fmla="*/ 330 h 492"/>
                <a:gd name="T54" fmla="*/ 282 w 306"/>
                <a:gd name="T55" fmla="*/ 492 h 492"/>
                <a:gd name="T56" fmla="*/ 186 w 306"/>
                <a:gd name="T57" fmla="*/ 474 h 492"/>
                <a:gd name="T58" fmla="*/ 138 w 306"/>
                <a:gd name="T59" fmla="*/ 462 h 492"/>
                <a:gd name="T60" fmla="*/ 138 w 306"/>
                <a:gd name="T61" fmla="*/ 468 h 49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06"/>
                <a:gd name="T94" fmla="*/ 0 h 492"/>
                <a:gd name="T95" fmla="*/ 306 w 306"/>
                <a:gd name="T96" fmla="*/ 492 h 49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06" h="492">
                  <a:moveTo>
                    <a:pt x="138" y="462"/>
                  </a:moveTo>
                  <a:lnTo>
                    <a:pt x="0" y="438"/>
                  </a:lnTo>
                  <a:lnTo>
                    <a:pt x="36" y="300"/>
                  </a:lnTo>
                  <a:lnTo>
                    <a:pt x="24" y="282"/>
                  </a:lnTo>
                  <a:lnTo>
                    <a:pt x="78" y="216"/>
                  </a:lnTo>
                  <a:lnTo>
                    <a:pt x="60" y="186"/>
                  </a:lnTo>
                  <a:lnTo>
                    <a:pt x="102" y="0"/>
                  </a:lnTo>
                  <a:lnTo>
                    <a:pt x="138" y="12"/>
                  </a:lnTo>
                  <a:lnTo>
                    <a:pt x="126" y="72"/>
                  </a:lnTo>
                  <a:lnTo>
                    <a:pt x="138" y="102"/>
                  </a:lnTo>
                  <a:lnTo>
                    <a:pt x="132" y="108"/>
                  </a:lnTo>
                  <a:lnTo>
                    <a:pt x="150" y="126"/>
                  </a:lnTo>
                  <a:lnTo>
                    <a:pt x="162" y="162"/>
                  </a:lnTo>
                  <a:lnTo>
                    <a:pt x="186" y="174"/>
                  </a:lnTo>
                  <a:lnTo>
                    <a:pt x="162" y="234"/>
                  </a:lnTo>
                  <a:lnTo>
                    <a:pt x="168" y="246"/>
                  </a:lnTo>
                  <a:lnTo>
                    <a:pt x="186" y="234"/>
                  </a:lnTo>
                  <a:lnTo>
                    <a:pt x="192" y="240"/>
                  </a:lnTo>
                  <a:lnTo>
                    <a:pt x="204" y="288"/>
                  </a:lnTo>
                  <a:lnTo>
                    <a:pt x="216" y="300"/>
                  </a:lnTo>
                  <a:lnTo>
                    <a:pt x="222" y="324"/>
                  </a:lnTo>
                  <a:lnTo>
                    <a:pt x="228" y="318"/>
                  </a:lnTo>
                  <a:lnTo>
                    <a:pt x="246" y="324"/>
                  </a:lnTo>
                  <a:lnTo>
                    <a:pt x="252" y="318"/>
                  </a:lnTo>
                  <a:lnTo>
                    <a:pt x="288" y="324"/>
                  </a:lnTo>
                  <a:lnTo>
                    <a:pt x="294" y="312"/>
                  </a:lnTo>
                  <a:lnTo>
                    <a:pt x="306" y="330"/>
                  </a:lnTo>
                  <a:lnTo>
                    <a:pt x="282" y="492"/>
                  </a:lnTo>
                  <a:lnTo>
                    <a:pt x="186" y="474"/>
                  </a:lnTo>
                  <a:lnTo>
                    <a:pt x="138" y="462"/>
                  </a:lnTo>
                  <a:lnTo>
                    <a:pt x="138" y="46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15" name="Freeform 1540"/>
            <p:cNvSpPr>
              <a:spLocks/>
            </p:cNvSpPr>
            <p:nvPr/>
          </p:nvSpPr>
          <p:spPr bwMode="auto">
            <a:xfrm>
              <a:off x="1662" y="2016"/>
              <a:ext cx="198" cy="360"/>
            </a:xfrm>
            <a:custGeom>
              <a:avLst/>
              <a:gdLst>
                <a:gd name="T0" fmla="*/ 126 w 198"/>
                <a:gd name="T1" fmla="*/ 360 h 360"/>
                <a:gd name="T2" fmla="*/ 108 w 198"/>
                <a:gd name="T3" fmla="*/ 342 h 360"/>
                <a:gd name="T4" fmla="*/ 108 w 198"/>
                <a:gd name="T5" fmla="*/ 318 h 360"/>
                <a:gd name="T6" fmla="*/ 60 w 198"/>
                <a:gd name="T7" fmla="*/ 282 h 360"/>
                <a:gd name="T8" fmla="*/ 72 w 198"/>
                <a:gd name="T9" fmla="*/ 246 h 360"/>
                <a:gd name="T10" fmla="*/ 54 w 198"/>
                <a:gd name="T11" fmla="*/ 234 h 360"/>
                <a:gd name="T12" fmla="*/ 42 w 198"/>
                <a:gd name="T13" fmla="*/ 240 h 360"/>
                <a:gd name="T14" fmla="*/ 36 w 198"/>
                <a:gd name="T15" fmla="*/ 216 h 360"/>
                <a:gd name="T16" fmla="*/ 12 w 198"/>
                <a:gd name="T17" fmla="*/ 198 h 360"/>
                <a:gd name="T18" fmla="*/ 0 w 198"/>
                <a:gd name="T19" fmla="*/ 180 h 360"/>
                <a:gd name="T20" fmla="*/ 0 w 198"/>
                <a:gd name="T21" fmla="*/ 138 h 360"/>
                <a:gd name="T22" fmla="*/ 18 w 198"/>
                <a:gd name="T23" fmla="*/ 126 h 360"/>
                <a:gd name="T24" fmla="*/ 24 w 198"/>
                <a:gd name="T25" fmla="*/ 108 h 360"/>
                <a:gd name="T26" fmla="*/ 18 w 198"/>
                <a:gd name="T27" fmla="*/ 78 h 360"/>
                <a:gd name="T28" fmla="*/ 42 w 198"/>
                <a:gd name="T29" fmla="*/ 72 h 360"/>
                <a:gd name="T30" fmla="*/ 54 w 198"/>
                <a:gd name="T31" fmla="*/ 54 h 360"/>
                <a:gd name="T32" fmla="*/ 54 w 198"/>
                <a:gd name="T33" fmla="*/ 30 h 360"/>
                <a:gd name="T34" fmla="*/ 30 w 198"/>
                <a:gd name="T35" fmla="*/ 12 h 360"/>
                <a:gd name="T36" fmla="*/ 42 w 198"/>
                <a:gd name="T37" fmla="*/ 6 h 360"/>
                <a:gd name="T38" fmla="*/ 168 w 198"/>
                <a:gd name="T39" fmla="*/ 0 h 360"/>
                <a:gd name="T40" fmla="*/ 180 w 198"/>
                <a:gd name="T41" fmla="*/ 48 h 360"/>
                <a:gd name="T42" fmla="*/ 192 w 198"/>
                <a:gd name="T43" fmla="*/ 198 h 360"/>
                <a:gd name="T44" fmla="*/ 192 w 198"/>
                <a:gd name="T45" fmla="*/ 216 h 360"/>
                <a:gd name="T46" fmla="*/ 198 w 198"/>
                <a:gd name="T47" fmla="*/ 240 h 360"/>
                <a:gd name="T48" fmla="*/ 180 w 198"/>
                <a:gd name="T49" fmla="*/ 276 h 360"/>
                <a:gd name="T50" fmla="*/ 180 w 198"/>
                <a:gd name="T51" fmla="*/ 300 h 360"/>
                <a:gd name="T52" fmla="*/ 174 w 198"/>
                <a:gd name="T53" fmla="*/ 312 h 360"/>
                <a:gd name="T54" fmla="*/ 180 w 198"/>
                <a:gd name="T55" fmla="*/ 324 h 360"/>
                <a:gd name="T56" fmla="*/ 156 w 198"/>
                <a:gd name="T57" fmla="*/ 330 h 360"/>
                <a:gd name="T58" fmla="*/ 162 w 198"/>
                <a:gd name="T59" fmla="*/ 348 h 360"/>
                <a:gd name="T60" fmla="*/ 132 w 198"/>
                <a:gd name="T61" fmla="*/ 342 h 360"/>
                <a:gd name="T62" fmla="*/ 126 w 198"/>
                <a:gd name="T63" fmla="*/ 354 h 360"/>
                <a:gd name="T64" fmla="*/ 126 w 198"/>
                <a:gd name="T65" fmla="*/ 360 h 3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8"/>
                <a:gd name="T100" fmla="*/ 0 h 360"/>
                <a:gd name="T101" fmla="*/ 198 w 198"/>
                <a:gd name="T102" fmla="*/ 360 h 3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8" h="360">
                  <a:moveTo>
                    <a:pt x="126" y="360"/>
                  </a:moveTo>
                  <a:lnTo>
                    <a:pt x="108" y="342"/>
                  </a:lnTo>
                  <a:lnTo>
                    <a:pt x="108" y="318"/>
                  </a:lnTo>
                  <a:lnTo>
                    <a:pt x="60" y="282"/>
                  </a:lnTo>
                  <a:lnTo>
                    <a:pt x="72" y="246"/>
                  </a:lnTo>
                  <a:lnTo>
                    <a:pt x="54" y="234"/>
                  </a:lnTo>
                  <a:lnTo>
                    <a:pt x="42" y="240"/>
                  </a:lnTo>
                  <a:lnTo>
                    <a:pt x="36" y="216"/>
                  </a:lnTo>
                  <a:lnTo>
                    <a:pt x="12" y="198"/>
                  </a:lnTo>
                  <a:lnTo>
                    <a:pt x="0" y="180"/>
                  </a:lnTo>
                  <a:lnTo>
                    <a:pt x="0" y="138"/>
                  </a:lnTo>
                  <a:lnTo>
                    <a:pt x="18" y="126"/>
                  </a:lnTo>
                  <a:lnTo>
                    <a:pt x="24" y="108"/>
                  </a:lnTo>
                  <a:lnTo>
                    <a:pt x="18" y="78"/>
                  </a:lnTo>
                  <a:lnTo>
                    <a:pt x="42" y="72"/>
                  </a:lnTo>
                  <a:lnTo>
                    <a:pt x="54" y="54"/>
                  </a:lnTo>
                  <a:lnTo>
                    <a:pt x="54" y="30"/>
                  </a:lnTo>
                  <a:lnTo>
                    <a:pt x="30" y="12"/>
                  </a:lnTo>
                  <a:lnTo>
                    <a:pt x="42" y="6"/>
                  </a:lnTo>
                  <a:lnTo>
                    <a:pt x="168" y="0"/>
                  </a:lnTo>
                  <a:lnTo>
                    <a:pt x="180" y="48"/>
                  </a:lnTo>
                  <a:lnTo>
                    <a:pt x="192" y="198"/>
                  </a:lnTo>
                  <a:lnTo>
                    <a:pt x="192" y="216"/>
                  </a:lnTo>
                  <a:lnTo>
                    <a:pt x="198" y="240"/>
                  </a:lnTo>
                  <a:lnTo>
                    <a:pt x="180" y="276"/>
                  </a:lnTo>
                  <a:lnTo>
                    <a:pt x="180" y="300"/>
                  </a:lnTo>
                  <a:lnTo>
                    <a:pt x="174" y="312"/>
                  </a:lnTo>
                  <a:lnTo>
                    <a:pt x="180" y="324"/>
                  </a:lnTo>
                  <a:lnTo>
                    <a:pt x="156" y="330"/>
                  </a:lnTo>
                  <a:lnTo>
                    <a:pt x="162" y="348"/>
                  </a:lnTo>
                  <a:lnTo>
                    <a:pt x="132" y="342"/>
                  </a:lnTo>
                  <a:lnTo>
                    <a:pt x="126" y="354"/>
                  </a:lnTo>
                  <a:lnTo>
                    <a:pt x="126" y="360"/>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16" name="Freeform 1541"/>
            <p:cNvSpPr>
              <a:spLocks/>
            </p:cNvSpPr>
            <p:nvPr/>
          </p:nvSpPr>
          <p:spPr bwMode="auto">
            <a:xfrm>
              <a:off x="1662" y="2016"/>
              <a:ext cx="198" cy="366"/>
            </a:xfrm>
            <a:custGeom>
              <a:avLst/>
              <a:gdLst>
                <a:gd name="T0" fmla="*/ 126 w 198"/>
                <a:gd name="T1" fmla="*/ 360 h 366"/>
                <a:gd name="T2" fmla="*/ 108 w 198"/>
                <a:gd name="T3" fmla="*/ 342 h 366"/>
                <a:gd name="T4" fmla="*/ 108 w 198"/>
                <a:gd name="T5" fmla="*/ 318 h 366"/>
                <a:gd name="T6" fmla="*/ 60 w 198"/>
                <a:gd name="T7" fmla="*/ 282 h 366"/>
                <a:gd name="T8" fmla="*/ 72 w 198"/>
                <a:gd name="T9" fmla="*/ 246 h 366"/>
                <a:gd name="T10" fmla="*/ 54 w 198"/>
                <a:gd name="T11" fmla="*/ 234 h 366"/>
                <a:gd name="T12" fmla="*/ 42 w 198"/>
                <a:gd name="T13" fmla="*/ 240 h 366"/>
                <a:gd name="T14" fmla="*/ 36 w 198"/>
                <a:gd name="T15" fmla="*/ 216 h 366"/>
                <a:gd name="T16" fmla="*/ 12 w 198"/>
                <a:gd name="T17" fmla="*/ 198 h 366"/>
                <a:gd name="T18" fmla="*/ 0 w 198"/>
                <a:gd name="T19" fmla="*/ 180 h 366"/>
                <a:gd name="T20" fmla="*/ 0 w 198"/>
                <a:gd name="T21" fmla="*/ 138 h 366"/>
                <a:gd name="T22" fmla="*/ 18 w 198"/>
                <a:gd name="T23" fmla="*/ 126 h 366"/>
                <a:gd name="T24" fmla="*/ 24 w 198"/>
                <a:gd name="T25" fmla="*/ 108 h 366"/>
                <a:gd name="T26" fmla="*/ 18 w 198"/>
                <a:gd name="T27" fmla="*/ 78 h 366"/>
                <a:gd name="T28" fmla="*/ 42 w 198"/>
                <a:gd name="T29" fmla="*/ 72 h 366"/>
                <a:gd name="T30" fmla="*/ 54 w 198"/>
                <a:gd name="T31" fmla="*/ 54 h 366"/>
                <a:gd name="T32" fmla="*/ 54 w 198"/>
                <a:gd name="T33" fmla="*/ 30 h 366"/>
                <a:gd name="T34" fmla="*/ 30 w 198"/>
                <a:gd name="T35" fmla="*/ 12 h 366"/>
                <a:gd name="T36" fmla="*/ 42 w 198"/>
                <a:gd name="T37" fmla="*/ 6 h 366"/>
                <a:gd name="T38" fmla="*/ 168 w 198"/>
                <a:gd name="T39" fmla="*/ 0 h 366"/>
                <a:gd name="T40" fmla="*/ 180 w 198"/>
                <a:gd name="T41" fmla="*/ 48 h 366"/>
                <a:gd name="T42" fmla="*/ 192 w 198"/>
                <a:gd name="T43" fmla="*/ 198 h 366"/>
                <a:gd name="T44" fmla="*/ 192 w 198"/>
                <a:gd name="T45" fmla="*/ 216 h 366"/>
                <a:gd name="T46" fmla="*/ 198 w 198"/>
                <a:gd name="T47" fmla="*/ 240 h 366"/>
                <a:gd name="T48" fmla="*/ 180 w 198"/>
                <a:gd name="T49" fmla="*/ 276 h 366"/>
                <a:gd name="T50" fmla="*/ 180 w 198"/>
                <a:gd name="T51" fmla="*/ 300 h 366"/>
                <a:gd name="T52" fmla="*/ 174 w 198"/>
                <a:gd name="T53" fmla="*/ 312 h 366"/>
                <a:gd name="T54" fmla="*/ 180 w 198"/>
                <a:gd name="T55" fmla="*/ 324 h 366"/>
                <a:gd name="T56" fmla="*/ 156 w 198"/>
                <a:gd name="T57" fmla="*/ 330 h 366"/>
                <a:gd name="T58" fmla="*/ 162 w 198"/>
                <a:gd name="T59" fmla="*/ 348 h 366"/>
                <a:gd name="T60" fmla="*/ 132 w 198"/>
                <a:gd name="T61" fmla="*/ 342 h 366"/>
                <a:gd name="T62" fmla="*/ 126 w 198"/>
                <a:gd name="T63" fmla="*/ 354 h 366"/>
                <a:gd name="T64" fmla="*/ 126 w 198"/>
                <a:gd name="T65" fmla="*/ 360 h 366"/>
                <a:gd name="T66" fmla="*/ 126 w 198"/>
                <a:gd name="T67" fmla="*/ 366 h 3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98"/>
                <a:gd name="T103" fmla="*/ 0 h 366"/>
                <a:gd name="T104" fmla="*/ 198 w 198"/>
                <a:gd name="T105" fmla="*/ 366 h 3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98" h="366">
                  <a:moveTo>
                    <a:pt x="126" y="360"/>
                  </a:moveTo>
                  <a:lnTo>
                    <a:pt x="108" y="342"/>
                  </a:lnTo>
                  <a:lnTo>
                    <a:pt x="108" y="318"/>
                  </a:lnTo>
                  <a:lnTo>
                    <a:pt x="60" y="282"/>
                  </a:lnTo>
                  <a:lnTo>
                    <a:pt x="72" y="246"/>
                  </a:lnTo>
                  <a:lnTo>
                    <a:pt x="54" y="234"/>
                  </a:lnTo>
                  <a:lnTo>
                    <a:pt x="42" y="240"/>
                  </a:lnTo>
                  <a:lnTo>
                    <a:pt x="36" y="216"/>
                  </a:lnTo>
                  <a:lnTo>
                    <a:pt x="12" y="198"/>
                  </a:lnTo>
                  <a:lnTo>
                    <a:pt x="0" y="180"/>
                  </a:lnTo>
                  <a:lnTo>
                    <a:pt x="0" y="138"/>
                  </a:lnTo>
                  <a:lnTo>
                    <a:pt x="18" y="126"/>
                  </a:lnTo>
                  <a:lnTo>
                    <a:pt x="24" y="108"/>
                  </a:lnTo>
                  <a:lnTo>
                    <a:pt x="18" y="78"/>
                  </a:lnTo>
                  <a:lnTo>
                    <a:pt x="42" y="72"/>
                  </a:lnTo>
                  <a:lnTo>
                    <a:pt x="54" y="54"/>
                  </a:lnTo>
                  <a:lnTo>
                    <a:pt x="54" y="30"/>
                  </a:lnTo>
                  <a:lnTo>
                    <a:pt x="30" y="12"/>
                  </a:lnTo>
                  <a:lnTo>
                    <a:pt x="42" y="6"/>
                  </a:lnTo>
                  <a:lnTo>
                    <a:pt x="168" y="0"/>
                  </a:lnTo>
                  <a:lnTo>
                    <a:pt x="180" y="48"/>
                  </a:lnTo>
                  <a:lnTo>
                    <a:pt x="192" y="198"/>
                  </a:lnTo>
                  <a:lnTo>
                    <a:pt x="192" y="216"/>
                  </a:lnTo>
                  <a:lnTo>
                    <a:pt x="198" y="240"/>
                  </a:lnTo>
                  <a:lnTo>
                    <a:pt x="180" y="276"/>
                  </a:lnTo>
                  <a:lnTo>
                    <a:pt x="180" y="300"/>
                  </a:lnTo>
                  <a:lnTo>
                    <a:pt x="174" y="312"/>
                  </a:lnTo>
                  <a:lnTo>
                    <a:pt x="180" y="324"/>
                  </a:lnTo>
                  <a:lnTo>
                    <a:pt x="156" y="330"/>
                  </a:lnTo>
                  <a:lnTo>
                    <a:pt x="162" y="348"/>
                  </a:lnTo>
                  <a:lnTo>
                    <a:pt x="132" y="342"/>
                  </a:lnTo>
                  <a:lnTo>
                    <a:pt x="126" y="354"/>
                  </a:lnTo>
                  <a:lnTo>
                    <a:pt x="126" y="360"/>
                  </a:lnTo>
                  <a:lnTo>
                    <a:pt x="126" y="36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17" name="Freeform 1542"/>
            <p:cNvSpPr>
              <a:spLocks/>
            </p:cNvSpPr>
            <p:nvPr/>
          </p:nvSpPr>
          <p:spPr bwMode="auto">
            <a:xfrm>
              <a:off x="1842" y="2052"/>
              <a:ext cx="150" cy="264"/>
            </a:xfrm>
            <a:custGeom>
              <a:avLst/>
              <a:gdLst>
                <a:gd name="T0" fmla="*/ 0 w 150"/>
                <a:gd name="T1" fmla="*/ 264 h 264"/>
                <a:gd name="T2" fmla="*/ 0 w 150"/>
                <a:gd name="T3" fmla="*/ 240 h 264"/>
                <a:gd name="T4" fmla="*/ 18 w 150"/>
                <a:gd name="T5" fmla="*/ 204 h 264"/>
                <a:gd name="T6" fmla="*/ 12 w 150"/>
                <a:gd name="T7" fmla="*/ 180 h 264"/>
                <a:gd name="T8" fmla="*/ 12 w 150"/>
                <a:gd name="T9" fmla="*/ 162 h 264"/>
                <a:gd name="T10" fmla="*/ 0 w 150"/>
                <a:gd name="T11" fmla="*/ 12 h 264"/>
                <a:gd name="T12" fmla="*/ 18 w 150"/>
                <a:gd name="T13" fmla="*/ 18 h 264"/>
                <a:gd name="T14" fmla="*/ 36 w 150"/>
                <a:gd name="T15" fmla="*/ 6 h 264"/>
                <a:gd name="T16" fmla="*/ 132 w 150"/>
                <a:gd name="T17" fmla="*/ 0 h 264"/>
                <a:gd name="T18" fmla="*/ 150 w 150"/>
                <a:gd name="T19" fmla="*/ 168 h 264"/>
                <a:gd name="T20" fmla="*/ 150 w 150"/>
                <a:gd name="T21" fmla="*/ 186 h 264"/>
                <a:gd name="T22" fmla="*/ 120 w 150"/>
                <a:gd name="T23" fmla="*/ 198 h 264"/>
                <a:gd name="T24" fmla="*/ 126 w 150"/>
                <a:gd name="T25" fmla="*/ 204 h 264"/>
                <a:gd name="T26" fmla="*/ 102 w 150"/>
                <a:gd name="T27" fmla="*/ 246 h 264"/>
                <a:gd name="T28" fmla="*/ 90 w 150"/>
                <a:gd name="T29" fmla="*/ 240 h 264"/>
                <a:gd name="T30" fmla="*/ 84 w 150"/>
                <a:gd name="T31" fmla="*/ 234 h 264"/>
                <a:gd name="T32" fmla="*/ 66 w 150"/>
                <a:gd name="T33" fmla="*/ 258 h 264"/>
                <a:gd name="T34" fmla="*/ 60 w 150"/>
                <a:gd name="T35" fmla="*/ 246 h 264"/>
                <a:gd name="T36" fmla="*/ 48 w 150"/>
                <a:gd name="T37" fmla="*/ 264 h 264"/>
                <a:gd name="T38" fmla="*/ 18 w 150"/>
                <a:gd name="T39" fmla="*/ 252 h 264"/>
                <a:gd name="T40" fmla="*/ 18 w 150"/>
                <a:gd name="T41" fmla="*/ 264 h 264"/>
                <a:gd name="T42" fmla="*/ 6 w 150"/>
                <a:gd name="T43" fmla="*/ 258 h 264"/>
                <a:gd name="T44" fmla="*/ 0 w 150"/>
                <a:gd name="T45" fmla="*/ 264 h 26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0"/>
                <a:gd name="T70" fmla="*/ 0 h 264"/>
                <a:gd name="T71" fmla="*/ 150 w 150"/>
                <a:gd name="T72" fmla="*/ 264 h 26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0" h="264">
                  <a:moveTo>
                    <a:pt x="0" y="264"/>
                  </a:moveTo>
                  <a:lnTo>
                    <a:pt x="0" y="240"/>
                  </a:lnTo>
                  <a:lnTo>
                    <a:pt x="18" y="204"/>
                  </a:lnTo>
                  <a:lnTo>
                    <a:pt x="12" y="180"/>
                  </a:lnTo>
                  <a:lnTo>
                    <a:pt x="12" y="162"/>
                  </a:lnTo>
                  <a:lnTo>
                    <a:pt x="0" y="12"/>
                  </a:lnTo>
                  <a:lnTo>
                    <a:pt x="18" y="18"/>
                  </a:lnTo>
                  <a:lnTo>
                    <a:pt x="36" y="6"/>
                  </a:lnTo>
                  <a:lnTo>
                    <a:pt x="132" y="0"/>
                  </a:lnTo>
                  <a:lnTo>
                    <a:pt x="150" y="168"/>
                  </a:lnTo>
                  <a:lnTo>
                    <a:pt x="150" y="186"/>
                  </a:lnTo>
                  <a:lnTo>
                    <a:pt x="120" y="198"/>
                  </a:lnTo>
                  <a:lnTo>
                    <a:pt x="126" y="204"/>
                  </a:lnTo>
                  <a:lnTo>
                    <a:pt x="102" y="246"/>
                  </a:lnTo>
                  <a:lnTo>
                    <a:pt x="90" y="240"/>
                  </a:lnTo>
                  <a:lnTo>
                    <a:pt x="84" y="234"/>
                  </a:lnTo>
                  <a:lnTo>
                    <a:pt x="66" y="258"/>
                  </a:lnTo>
                  <a:lnTo>
                    <a:pt x="60" y="246"/>
                  </a:lnTo>
                  <a:lnTo>
                    <a:pt x="48" y="264"/>
                  </a:lnTo>
                  <a:lnTo>
                    <a:pt x="18" y="252"/>
                  </a:lnTo>
                  <a:lnTo>
                    <a:pt x="18" y="264"/>
                  </a:lnTo>
                  <a:lnTo>
                    <a:pt x="6" y="258"/>
                  </a:lnTo>
                  <a:lnTo>
                    <a:pt x="0" y="264"/>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18" name="Freeform 1543"/>
            <p:cNvSpPr>
              <a:spLocks/>
            </p:cNvSpPr>
            <p:nvPr/>
          </p:nvSpPr>
          <p:spPr bwMode="auto">
            <a:xfrm>
              <a:off x="1842" y="2052"/>
              <a:ext cx="150" cy="270"/>
            </a:xfrm>
            <a:custGeom>
              <a:avLst/>
              <a:gdLst>
                <a:gd name="T0" fmla="*/ 0 w 150"/>
                <a:gd name="T1" fmla="*/ 264 h 270"/>
                <a:gd name="T2" fmla="*/ 0 w 150"/>
                <a:gd name="T3" fmla="*/ 240 h 270"/>
                <a:gd name="T4" fmla="*/ 18 w 150"/>
                <a:gd name="T5" fmla="*/ 204 h 270"/>
                <a:gd name="T6" fmla="*/ 12 w 150"/>
                <a:gd name="T7" fmla="*/ 180 h 270"/>
                <a:gd name="T8" fmla="*/ 12 w 150"/>
                <a:gd name="T9" fmla="*/ 162 h 270"/>
                <a:gd name="T10" fmla="*/ 0 w 150"/>
                <a:gd name="T11" fmla="*/ 12 h 270"/>
                <a:gd name="T12" fmla="*/ 18 w 150"/>
                <a:gd name="T13" fmla="*/ 18 h 270"/>
                <a:gd name="T14" fmla="*/ 36 w 150"/>
                <a:gd name="T15" fmla="*/ 6 h 270"/>
                <a:gd name="T16" fmla="*/ 132 w 150"/>
                <a:gd name="T17" fmla="*/ 0 h 270"/>
                <a:gd name="T18" fmla="*/ 150 w 150"/>
                <a:gd name="T19" fmla="*/ 168 h 270"/>
                <a:gd name="T20" fmla="*/ 150 w 150"/>
                <a:gd name="T21" fmla="*/ 186 h 270"/>
                <a:gd name="T22" fmla="*/ 120 w 150"/>
                <a:gd name="T23" fmla="*/ 198 h 270"/>
                <a:gd name="T24" fmla="*/ 126 w 150"/>
                <a:gd name="T25" fmla="*/ 204 h 270"/>
                <a:gd name="T26" fmla="*/ 102 w 150"/>
                <a:gd name="T27" fmla="*/ 246 h 270"/>
                <a:gd name="T28" fmla="*/ 90 w 150"/>
                <a:gd name="T29" fmla="*/ 240 h 270"/>
                <a:gd name="T30" fmla="*/ 84 w 150"/>
                <a:gd name="T31" fmla="*/ 234 h 270"/>
                <a:gd name="T32" fmla="*/ 66 w 150"/>
                <a:gd name="T33" fmla="*/ 258 h 270"/>
                <a:gd name="T34" fmla="*/ 60 w 150"/>
                <a:gd name="T35" fmla="*/ 246 h 270"/>
                <a:gd name="T36" fmla="*/ 48 w 150"/>
                <a:gd name="T37" fmla="*/ 264 h 270"/>
                <a:gd name="T38" fmla="*/ 18 w 150"/>
                <a:gd name="T39" fmla="*/ 252 h 270"/>
                <a:gd name="T40" fmla="*/ 18 w 150"/>
                <a:gd name="T41" fmla="*/ 264 h 270"/>
                <a:gd name="T42" fmla="*/ 6 w 150"/>
                <a:gd name="T43" fmla="*/ 258 h 270"/>
                <a:gd name="T44" fmla="*/ 0 w 150"/>
                <a:gd name="T45" fmla="*/ 264 h 270"/>
                <a:gd name="T46" fmla="*/ 0 w 150"/>
                <a:gd name="T47" fmla="*/ 270 h 2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270"/>
                <a:gd name="T74" fmla="*/ 150 w 150"/>
                <a:gd name="T75" fmla="*/ 270 h 2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270">
                  <a:moveTo>
                    <a:pt x="0" y="264"/>
                  </a:moveTo>
                  <a:lnTo>
                    <a:pt x="0" y="240"/>
                  </a:lnTo>
                  <a:lnTo>
                    <a:pt x="18" y="204"/>
                  </a:lnTo>
                  <a:lnTo>
                    <a:pt x="12" y="180"/>
                  </a:lnTo>
                  <a:lnTo>
                    <a:pt x="12" y="162"/>
                  </a:lnTo>
                  <a:lnTo>
                    <a:pt x="0" y="12"/>
                  </a:lnTo>
                  <a:lnTo>
                    <a:pt x="18" y="18"/>
                  </a:lnTo>
                  <a:lnTo>
                    <a:pt x="36" y="6"/>
                  </a:lnTo>
                  <a:lnTo>
                    <a:pt x="132" y="0"/>
                  </a:lnTo>
                  <a:lnTo>
                    <a:pt x="150" y="168"/>
                  </a:lnTo>
                  <a:lnTo>
                    <a:pt x="150" y="186"/>
                  </a:lnTo>
                  <a:lnTo>
                    <a:pt x="120" y="198"/>
                  </a:lnTo>
                  <a:lnTo>
                    <a:pt x="126" y="204"/>
                  </a:lnTo>
                  <a:lnTo>
                    <a:pt x="102" y="246"/>
                  </a:lnTo>
                  <a:lnTo>
                    <a:pt x="90" y="240"/>
                  </a:lnTo>
                  <a:lnTo>
                    <a:pt x="84" y="234"/>
                  </a:lnTo>
                  <a:lnTo>
                    <a:pt x="66" y="258"/>
                  </a:lnTo>
                  <a:lnTo>
                    <a:pt x="60" y="246"/>
                  </a:lnTo>
                  <a:lnTo>
                    <a:pt x="48" y="264"/>
                  </a:lnTo>
                  <a:lnTo>
                    <a:pt x="18" y="252"/>
                  </a:lnTo>
                  <a:lnTo>
                    <a:pt x="18" y="264"/>
                  </a:lnTo>
                  <a:lnTo>
                    <a:pt x="6" y="258"/>
                  </a:lnTo>
                  <a:lnTo>
                    <a:pt x="0" y="264"/>
                  </a:lnTo>
                  <a:lnTo>
                    <a:pt x="0" y="27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19" name="Freeform 1544"/>
            <p:cNvSpPr>
              <a:spLocks/>
            </p:cNvSpPr>
            <p:nvPr/>
          </p:nvSpPr>
          <p:spPr bwMode="auto">
            <a:xfrm>
              <a:off x="1410" y="1962"/>
              <a:ext cx="306" cy="204"/>
            </a:xfrm>
            <a:custGeom>
              <a:avLst/>
              <a:gdLst>
                <a:gd name="T0" fmla="*/ 252 w 306"/>
                <a:gd name="T1" fmla="*/ 204 h 204"/>
                <a:gd name="T2" fmla="*/ 240 w 306"/>
                <a:gd name="T3" fmla="*/ 186 h 204"/>
                <a:gd name="T4" fmla="*/ 42 w 306"/>
                <a:gd name="T5" fmla="*/ 192 h 204"/>
                <a:gd name="T6" fmla="*/ 36 w 306"/>
                <a:gd name="T7" fmla="*/ 150 h 204"/>
                <a:gd name="T8" fmla="*/ 12 w 306"/>
                <a:gd name="T9" fmla="*/ 72 h 204"/>
                <a:gd name="T10" fmla="*/ 0 w 306"/>
                <a:gd name="T11" fmla="*/ 54 h 204"/>
                <a:gd name="T12" fmla="*/ 12 w 306"/>
                <a:gd name="T13" fmla="*/ 30 h 204"/>
                <a:gd name="T14" fmla="*/ 6 w 306"/>
                <a:gd name="T15" fmla="*/ 12 h 204"/>
                <a:gd name="T16" fmla="*/ 12 w 306"/>
                <a:gd name="T17" fmla="*/ 6 h 204"/>
                <a:gd name="T18" fmla="*/ 252 w 306"/>
                <a:gd name="T19" fmla="*/ 0 h 204"/>
                <a:gd name="T20" fmla="*/ 264 w 306"/>
                <a:gd name="T21" fmla="*/ 18 h 204"/>
                <a:gd name="T22" fmla="*/ 258 w 306"/>
                <a:gd name="T23" fmla="*/ 30 h 204"/>
                <a:gd name="T24" fmla="*/ 264 w 306"/>
                <a:gd name="T25" fmla="*/ 48 h 204"/>
                <a:gd name="T26" fmla="*/ 282 w 306"/>
                <a:gd name="T27" fmla="*/ 66 h 204"/>
                <a:gd name="T28" fmla="*/ 306 w 306"/>
                <a:gd name="T29" fmla="*/ 84 h 204"/>
                <a:gd name="T30" fmla="*/ 306 w 306"/>
                <a:gd name="T31" fmla="*/ 108 h 204"/>
                <a:gd name="T32" fmla="*/ 294 w 306"/>
                <a:gd name="T33" fmla="*/ 126 h 204"/>
                <a:gd name="T34" fmla="*/ 270 w 306"/>
                <a:gd name="T35" fmla="*/ 132 h 204"/>
                <a:gd name="T36" fmla="*/ 276 w 306"/>
                <a:gd name="T37" fmla="*/ 162 h 204"/>
                <a:gd name="T38" fmla="*/ 270 w 306"/>
                <a:gd name="T39" fmla="*/ 180 h 204"/>
                <a:gd name="T40" fmla="*/ 252 w 306"/>
                <a:gd name="T41" fmla="*/ 192 h 204"/>
                <a:gd name="T42" fmla="*/ 252 w 306"/>
                <a:gd name="T43" fmla="*/ 204 h 2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06"/>
                <a:gd name="T67" fmla="*/ 0 h 204"/>
                <a:gd name="T68" fmla="*/ 306 w 306"/>
                <a:gd name="T69" fmla="*/ 204 h 20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06" h="204">
                  <a:moveTo>
                    <a:pt x="252" y="204"/>
                  </a:moveTo>
                  <a:lnTo>
                    <a:pt x="240" y="186"/>
                  </a:lnTo>
                  <a:lnTo>
                    <a:pt x="42" y="192"/>
                  </a:lnTo>
                  <a:lnTo>
                    <a:pt x="36" y="150"/>
                  </a:lnTo>
                  <a:lnTo>
                    <a:pt x="12" y="72"/>
                  </a:lnTo>
                  <a:lnTo>
                    <a:pt x="0" y="54"/>
                  </a:lnTo>
                  <a:lnTo>
                    <a:pt x="12" y="30"/>
                  </a:lnTo>
                  <a:lnTo>
                    <a:pt x="6" y="12"/>
                  </a:lnTo>
                  <a:lnTo>
                    <a:pt x="12" y="6"/>
                  </a:lnTo>
                  <a:lnTo>
                    <a:pt x="252" y="0"/>
                  </a:lnTo>
                  <a:lnTo>
                    <a:pt x="264" y="18"/>
                  </a:lnTo>
                  <a:lnTo>
                    <a:pt x="258" y="30"/>
                  </a:lnTo>
                  <a:lnTo>
                    <a:pt x="264" y="48"/>
                  </a:lnTo>
                  <a:lnTo>
                    <a:pt x="282" y="66"/>
                  </a:lnTo>
                  <a:lnTo>
                    <a:pt x="306" y="84"/>
                  </a:lnTo>
                  <a:lnTo>
                    <a:pt x="306" y="108"/>
                  </a:lnTo>
                  <a:lnTo>
                    <a:pt x="294" y="126"/>
                  </a:lnTo>
                  <a:lnTo>
                    <a:pt x="270" y="132"/>
                  </a:lnTo>
                  <a:lnTo>
                    <a:pt x="276" y="162"/>
                  </a:lnTo>
                  <a:lnTo>
                    <a:pt x="270" y="180"/>
                  </a:lnTo>
                  <a:lnTo>
                    <a:pt x="252" y="192"/>
                  </a:lnTo>
                  <a:lnTo>
                    <a:pt x="252" y="204"/>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20" name="Freeform 1545"/>
            <p:cNvSpPr>
              <a:spLocks/>
            </p:cNvSpPr>
            <p:nvPr/>
          </p:nvSpPr>
          <p:spPr bwMode="auto">
            <a:xfrm>
              <a:off x="1410" y="1962"/>
              <a:ext cx="306" cy="210"/>
            </a:xfrm>
            <a:custGeom>
              <a:avLst/>
              <a:gdLst>
                <a:gd name="T0" fmla="*/ 252 w 306"/>
                <a:gd name="T1" fmla="*/ 204 h 210"/>
                <a:gd name="T2" fmla="*/ 240 w 306"/>
                <a:gd name="T3" fmla="*/ 186 h 210"/>
                <a:gd name="T4" fmla="*/ 42 w 306"/>
                <a:gd name="T5" fmla="*/ 192 h 210"/>
                <a:gd name="T6" fmla="*/ 36 w 306"/>
                <a:gd name="T7" fmla="*/ 150 h 210"/>
                <a:gd name="T8" fmla="*/ 12 w 306"/>
                <a:gd name="T9" fmla="*/ 72 h 210"/>
                <a:gd name="T10" fmla="*/ 0 w 306"/>
                <a:gd name="T11" fmla="*/ 54 h 210"/>
                <a:gd name="T12" fmla="*/ 12 w 306"/>
                <a:gd name="T13" fmla="*/ 30 h 210"/>
                <a:gd name="T14" fmla="*/ 6 w 306"/>
                <a:gd name="T15" fmla="*/ 12 h 210"/>
                <a:gd name="T16" fmla="*/ 12 w 306"/>
                <a:gd name="T17" fmla="*/ 6 h 210"/>
                <a:gd name="T18" fmla="*/ 252 w 306"/>
                <a:gd name="T19" fmla="*/ 0 h 210"/>
                <a:gd name="T20" fmla="*/ 264 w 306"/>
                <a:gd name="T21" fmla="*/ 18 h 210"/>
                <a:gd name="T22" fmla="*/ 258 w 306"/>
                <a:gd name="T23" fmla="*/ 30 h 210"/>
                <a:gd name="T24" fmla="*/ 264 w 306"/>
                <a:gd name="T25" fmla="*/ 48 h 210"/>
                <a:gd name="T26" fmla="*/ 282 w 306"/>
                <a:gd name="T27" fmla="*/ 66 h 210"/>
                <a:gd name="T28" fmla="*/ 306 w 306"/>
                <a:gd name="T29" fmla="*/ 84 h 210"/>
                <a:gd name="T30" fmla="*/ 306 w 306"/>
                <a:gd name="T31" fmla="*/ 108 h 210"/>
                <a:gd name="T32" fmla="*/ 294 w 306"/>
                <a:gd name="T33" fmla="*/ 126 h 210"/>
                <a:gd name="T34" fmla="*/ 270 w 306"/>
                <a:gd name="T35" fmla="*/ 132 h 210"/>
                <a:gd name="T36" fmla="*/ 276 w 306"/>
                <a:gd name="T37" fmla="*/ 162 h 210"/>
                <a:gd name="T38" fmla="*/ 270 w 306"/>
                <a:gd name="T39" fmla="*/ 180 h 210"/>
                <a:gd name="T40" fmla="*/ 252 w 306"/>
                <a:gd name="T41" fmla="*/ 192 h 210"/>
                <a:gd name="T42" fmla="*/ 252 w 306"/>
                <a:gd name="T43" fmla="*/ 204 h 210"/>
                <a:gd name="T44" fmla="*/ 252 w 306"/>
                <a:gd name="T45" fmla="*/ 210 h 21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06"/>
                <a:gd name="T70" fmla="*/ 0 h 210"/>
                <a:gd name="T71" fmla="*/ 306 w 306"/>
                <a:gd name="T72" fmla="*/ 210 h 21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06" h="210">
                  <a:moveTo>
                    <a:pt x="252" y="204"/>
                  </a:moveTo>
                  <a:lnTo>
                    <a:pt x="240" y="186"/>
                  </a:lnTo>
                  <a:lnTo>
                    <a:pt x="42" y="192"/>
                  </a:lnTo>
                  <a:lnTo>
                    <a:pt x="36" y="150"/>
                  </a:lnTo>
                  <a:lnTo>
                    <a:pt x="12" y="72"/>
                  </a:lnTo>
                  <a:lnTo>
                    <a:pt x="0" y="54"/>
                  </a:lnTo>
                  <a:lnTo>
                    <a:pt x="12" y="30"/>
                  </a:lnTo>
                  <a:lnTo>
                    <a:pt x="6" y="12"/>
                  </a:lnTo>
                  <a:lnTo>
                    <a:pt x="12" y="6"/>
                  </a:lnTo>
                  <a:lnTo>
                    <a:pt x="252" y="0"/>
                  </a:lnTo>
                  <a:lnTo>
                    <a:pt x="264" y="18"/>
                  </a:lnTo>
                  <a:lnTo>
                    <a:pt x="258" y="30"/>
                  </a:lnTo>
                  <a:lnTo>
                    <a:pt x="264" y="48"/>
                  </a:lnTo>
                  <a:lnTo>
                    <a:pt x="282" y="66"/>
                  </a:lnTo>
                  <a:lnTo>
                    <a:pt x="306" y="84"/>
                  </a:lnTo>
                  <a:lnTo>
                    <a:pt x="306" y="108"/>
                  </a:lnTo>
                  <a:lnTo>
                    <a:pt x="294" y="126"/>
                  </a:lnTo>
                  <a:lnTo>
                    <a:pt x="270" y="132"/>
                  </a:lnTo>
                  <a:lnTo>
                    <a:pt x="276" y="162"/>
                  </a:lnTo>
                  <a:lnTo>
                    <a:pt x="270" y="180"/>
                  </a:lnTo>
                  <a:lnTo>
                    <a:pt x="252" y="192"/>
                  </a:lnTo>
                  <a:lnTo>
                    <a:pt x="252" y="204"/>
                  </a:lnTo>
                  <a:lnTo>
                    <a:pt x="252" y="21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21" name="Freeform 1546"/>
            <p:cNvSpPr>
              <a:spLocks/>
            </p:cNvSpPr>
            <p:nvPr/>
          </p:nvSpPr>
          <p:spPr bwMode="auto">
            <a:xfrm>
              <a:off x="1134" y="2184"/>
              <a:ext cx="378" cy="198"/>
            </a:xfrm>
            <a:custGeom>
              <a:avLst/>
              <a:gdLst>
                <a:gd name="T0" fmla="*/ 342 w 378"/>
                <a:gd name="T1" fmla="*/ 6 h 198"/>
                <a:gd name="T2" fmla="*/ 360 w 378"/>
                <a:gd name="T3" fmla="*/ 18 h 198"/>
                <a:gd name="T4" fmla="*/ 348 w 378"/>
                <a:gd name="T5" fmla="*/ 36 h 198"/>
                <a:gd name="T6" fmla="*/ 378 w 378"/>
                <a:gd name="T7" fmla="*/ 60 h 198"/>
                <a:gd name="T8" fmla="*/ 378 w 378"/>
                <a:gd name="T9" fmla="*/ 198 h 198"/>
                <a:gd name="T10" fmla="*/ 0 w 378"/>
                <a:gd name="T11" fmla="*/ 192 h 198"/>
                <a:gd name="T12" fmla="*/ 12 w 378"/>
                <a:gd name="T13" fmla="*/ 0 h 198"/>
                <a:gd name="T14" fmla="*/ 336 w 378"/>
                <a:gd name="T15" fmla="*/ 6 h 198"/>
                <a:gd name="T16" fmla="*/ 342 w 378"/>
                <a:gd name="T17" fmla="*/ 6 h 19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8"/>
                <a:gd name="T28" fmla="*/ 0 h 198"/>
                <a:gd name="T29" fmla="*/ 378 w 378"/>
                <a:gd name="T30" fmla="*/ 198 h 19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8" h="198">
                  <a:moveTo>
                    <a:pt x="342" y="6"/>
                  </a:moveTo>
                  <a:lnTo>
                    <a:pt x="360" y="18"/>
                  </a:lnTo>
                  <a:lnTo>
                    <a:pt x="348" y="36"/>
                  </a:lnTo>
                  <a:lnTo>
                    <a:pt x="378" y="60"/>
                  </a:lnTo>
                  <a:lnTo>
                    <a:pt x="378" y="198"/>
                  </a:lnTo>
                  <a:lnTo>
                    <a:pt x="0" y="192"/>
                  </a:lnTo>
                  <a:lnTo>
                    <a:pt x="12" y="0"/>
                  </a:lnTo>
                  <a:lnTo>
                    <a:pt x="336" y="6"/>
                  </a:lnTo>
                  <a:lnTo>
                    <a:pt x="342" y="6"/>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22" name="Freeform 1547"/>
            <p:cNvSpPr>
              <a:spLocks/>
            </p:cNvSpPr>
            <p:nvPr/>
          </p:nvSpPr>
          <p:spPr bwMode="auto">
            <a:xfrm>
              <a:off x="1134" y="2184"/>
              <a:ext cx="378" cy="198"/>
            </a:xfrm>
            <a:custGeom>
              <a:avLst/>
              <a:gdLst>
                <a:gd name="T0" fmla="*/ 342 w 378"/>
                <a:gd name="T1" fmla="*/ 6 h 198"/>
                <a:gd name="T2" fmla="*/ 360 w 378"/>
                <a:gd name="T3" fmla="*/ 18 h 198"/>
                <a:gd name="T4" fmla="*/ 348 w 378"/>
                <a:gd name="T5" fmla="*/ 36 h 198"/>
                <a:gd name="T6" fmla="*/ 378 w 378"/>
                <a:gd name="T7" fmla="*/ 60 h 198"/>
                <a:gd name="T8" fmla="*/ 378 w 378"/>
                <a:gd name="T9" fmla="*/ 198 h 198"/>
                <a:gd name="T10" fmla="*/ 0 w 378"/>
                <a:gd name="T11" fmla="*/ 192 h 198"/>
                <a:gd name="T12" fmla="*/ 12 w 378"/>
                <a:gd name="T13" fmla="*/ 0 h 198"/>
                <a:gd name="T14" fmla="*/ 336 w 378"/>
                <a:gd name="T15" fmla="*/ 6 h 198"/>
                <a:gd name="T16" fmla="*/ 342 w 378"/>
                <a:gd name="T17" fmla="*/ 6 h 198"/>
                <a:gd name="T18" fmla="*/ 342 w 378"/>
                <a:gd name="T19" fmla="*/ 12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8"/>
                <a:gd name="T31" fmla="*/ 0 h 198"/>
                <a:gd name="T32" fmla="*/ 378 w 378"/>
                <a:gd name="T33" fmla="*/ 198 h 1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8" h="198">
                  <a:moveTo>
                    <a:pt x="342" y="6"/>
                  </a:moveTo>
                  <a:lnTo>
                    <a:pt x="360" y="18"/>
                  </a:lnTo>
                  <a:lnTo>
                    <a:pt x="348" y="36"/>
                  </a:lnTo>
                  <a:lnTo>
                    <a:pt x="378" y="60"/>
                  </a:lnTo>
                  <a:lnTo>
                    <a:pt x="378" y="198"/>
                  </a:lnTo>
                  <a:lnTo>
                    <a:pt x="0" y="192"/>
                  </a:lnTo>
                  <a:lnTo>
                    <a:pt x="12" y="0"/>
                  </a:lnTo>
                  <a:lnTo>
                    <a:pt x="336" y="6"/>
                  </a:lnTo>
                  <a:lnTo>
                    <a:pt x="342" y="6"/>
                  </a:lnTo>
                  <a:lnTo>
                    <a:pt x="342"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23" name="Freeform 1548"/>
            <p:cNvSpPr>
              <a:spLocks/>
            </p:cNvSpPr>
            <p:nvPr/>
          </p:nvSpPr>
          <p:spPr bwMode="auto">
            <a:xfrm>
              <a:off x="1776" y="2214"/>
              <a:ext cx="372" cy="192"/>
            </a:xfrm>
            <a:custGeom>
              <a:avLst/>
              <a:gdLst>
                <a:gd name="T0" fmla="*/ 294 w 372"/>
                <a:gd name="T1" fmla="*/ 156 h 192"/>
                <a:gd name="T2" fmla="*/ 72 w 372"/>
                <a:gd name="T3" fmla="*/ 174 h 192"/>
                <a:gd name="T4" fmla="*/ 72 w 372"/>
                <a:gd name="T5" fmla="*/ 186 h 192"/>
                <a:gd name="T6" fmla="*/ 0 w 372"/>
                <a:gd name="T7" fmla="*/ 192 h 192"/>
                <a:gd name="T8" fmla="*/ 6 w 372"/>
                <a:gd name="T9" fmla="*/ 186 h 192"/>
                <a:gd name="T10" fmla="*/ 12 w 372"/>
                <a:gd name="T11" fmla="*/ 186 h 192"/>
                <a:gd name="T12" fmla="*/ 12 w 372"/>
                <a:gd name="T13" fmla="*/ 156 h 192"/>
                <a:gd name="T14" fmla="*/ 18 w 372"/>
                <a:gd name="T15" fmla="*/ 144 h 192"/>
                <a:gd name="T16" fmla="*/ 48 w 372"/>
                <a:gd name="T17" fmla="*/ 150 h 192"/>
                <a:gd name="T18" fmla="*/ 42 w 372"/>
                <a:gd name="T19" fmla="*/ 132 h 192"/>
                <a:gd name="T20" fmla="*/ 66 w 372"/>
                <a:gd name="T21" fmla="*/ 126 h 192"/>
                <a:gd name="T22" fmla="*/ 60 w 372"/>
                <a:gd name="T23" fmla="*/ 114 h 192"/>
                <a:gd name="T24" fmla="*/ 66 w 372"/>
                <a:gd name="T25" fmla="*/ 102 h 192"/>
                <a:gd name="T26" fmla="*/ 72 w 372"/>
                <a:gd name="T27" fmla="*/ 96 h 192"/>
                <a:gd name="T28" fmla="*/ 84 w 372"/>
                <a:gd name="T29" fmla="*/ 102 h 192"/>
                <a:gd name="T30" fmla="*/ 84 w 372"/>
                <a:gd name="T31" fmla="*/ 90 h 192"/>
                <a:gd name="T32" fmla="*/ 114 w 372"/>
                <a:gd name="T33" fmla="*/ 102 h 192"/>
                <a:gd name="T34" fmla="*/ 126 w 372"/>
                <a:gd name="T35" fmla="*/ 84 h 192"/>
                <a:gd name="T36" fmla="*/ 132 w 372"/>
                <a:gd name="T37" fmla="*/ 96 h 192"/>
                <a:gd name="T38" fmla="*/ 150 w 372"/>
                <a:gd name="T39" fmla="*/ 72 h 192"/>
                <a:gd name="T40" fmla="*/ 156 w 372"/>
                <a:gd name="T41" fmla="*/ 78 h 192"/>
                <a:gd name="T42" fmla="*/ 168 w 372"/>
                <a:gd name="T43" fmla="*/ 84 h 192"/>
                <a:gd name="T44" fmla="*/ 192 w 372"/>
                <a:gd name="T45" fmla="*/ 42 h 192"/>
                <a:gd name="T46" fmla="*/ 186 w 372"/>
                <a:gd name="T47" fmla="*/ 36 h 192"/>
                <a:gd name="T48" fmla="*/ 216 w 372"/>
                <a:gd name="T49" fmla="*/ 24 h 192"/>
                <a:gd name="T50" fmla="*/ 216 w 372"/>
                <a:gd name="T51" fmla="*/ 6 h 192"/>
                <a:gd name="T52" fmla="*/ 234 w 372"/>
                <a:gd name="T53" fmla="*/ 0 h 192"/>
                <a:gd name="T54" fmla="*/ 246 w 372"/>
                <a:gd name="T55" fmla="*/ 18 h 192"/>
                <a:gd name="T56" fmla="*/ 276 w 372"/>
                <a:gd name="T57" fmla="*/ 30 h 192"/>
                <a:gd name="T58" fmla="*/ 312 w 372"/>
                <a:gd name="T59" fmla="*/ 18 h 192"/>
                <a:gd name="T60" fmla="*/ 330 w 372"/>
                <a:gd name="T61" fmla="*/ 36 h 192"/>
                <a:gd name="T62" fmla="*/ 342 w 372"/>
                <a:gd name="T63" fmla="*/ 66 h 192"/>
                <a:gd name="T64" fmla="*/ 372 w 372"/>
                <a:gd name="T65" fmla="*/ 84 h 192"/>
                <a:gd name="T66" fmla="*/ 318 w 372"/>
                <a:gd name="T67" fmla="*/ 144 h 192"/>
                <a:gd name="T68" fmla="*/ 294 w 372"/>
                <a:gd name="T69" fmla="*/ 156 h 19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72"/>
                <a:gd name="T106" fmla="*/ 0 h 192"/>
                <a:gd name="T107" fmla="*/ 372 w 372"/>
                <a:gd name="T108" fmla="*/ 192 h 19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72" h="192">
                  <a:moveTo>
                    <a:pt x="294" y="156"/>
                  </a:moveTo>
                  <a:lnTo>
                    <a:pt x="72" y="174"/>
                  </a:lnTo>
                  <a:lnTo>
                    <a:pt x="72" y="186"/>
                  </a:lnTo>
                  <a:lnTo>
                    <a:pt x="0" y="192"/>
                  </a:lnTo>
                  <a:lnTo>
                    <a:pt x="6" y="186"/>
                  </a:lnTo>
                  <a:lnTo>
                    <a:pt x="12" y="186"/>
                  </a:lnTo>
                  <a:lnTo>
                    <a:pt x="12" y="156"/>
                  </a:lnTo>
                  <a:lnTo>
                    <a:pt x="18" y="144"/>
                  </a:lnTo>
                  <a:lnTo>
                    <a:pt x="48" y="150"/>
                  </a:lnTo>
                  <a:lnTo>
                    <a:pt x="42" y="132"/>
                  </a:lnTo>
                  <a:lnTo>
                    <a:pt x="66" y="126"/>
                  </a:lnTo>
                  <a:lnTo>
                    <a:pt x="60" y="114"/>
                  </a:lnTo>
                  <a:lnTo>
                    <a:pt x="66" y="102"/>
                  </a:lnTo>
                  <a:lnTo>
                    <a:pt x="72" y="96"/>
                  </a:lnTo>
                  <a:lnTo>
                    <a:pt x="84" y="102"/>
                  </a:lnTo>
                  <a:lnTo>
                    <a:pt x="84" y="90"/>
                  </a:lnTo>
                  <a:lnTo>
                    <a:pt x="114" y="102"/>
                  </a:lnTo>
                  <a:lnTo>
                    <a:pt x="126" y="84"/>
                  </a:lnTo>
                  <a:lnTo>
                    <a:pt x="132" y="96"/>
                  </a:lnTo>
                  <a:lnTo>
                    <a:pt x="150" y="72"/>
                  </a:lnTo>
                  <a:lnTo>
                    <a:pt x="156" y="78"/>
                  </a:lnTo>
                  <a:lnTo>
                    <a:pt x="168" y="84"/>
                  </a:lnTo>
                  <a:lnTo>
                    <a:pt x="192" y="42"/>
                  </a:lnTo>
                  <a:lnTo>
                    <a:pt x="186" y="36"/>
                  </a:lnTo>
                  <a:lnTo>
                    <a:pt x="216" y="24"/>
                  </a:lnTo>
                  <a:lnTo>
                    <a:pt x="216" y="6"/>
                  </a:lnTo>
                  <a:lnTo>
                    <a:pt x="234" y="0"/>
                  </a:lnTo>
                  <a:lnTo>
                    <a:pt x="246" y="18"/>
                  </a:lnTo>
                  <a:lnTo>
                    <a:pt x="276" y="30"/>
                  </a:lnTo>
                  <a:lnTo>
                    <a:pt x="312" y="18"/>
                  </a:lnTo>
                  <a:lnTo>
                    <a:pt x="330" y="36"/>
                  </a:lnTo>
                  <a:lnTo>
                    <a:pt x="342" y="66"/>
                  </a:lnTo>
                  <a:lnTo>
                    <a:pt x="372" y="84"/>
                  </a:lnTo>
                  <a:lnTo>
                    <a:pt x="318" y="144"/>
                  </a:lnTo>
                  <a:lnTo>
                    <a:pt x="294" y="156"/>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24" name="Freeform 1549"/>
            <p:cNvSpPr>
              <a:spLocks/>
            </p:cNvSpPr>
            <p:nvPr/>
          </p:nvSpPr>
          <p:spPr bwMode="auto">
            <a:xfrm>
              <a:off x="1776" y="2214"/>
              <a:ext cx="372" cy="192"/>
            </a:xfrm>
            <a:custGeom>
              <a:avLst/>
              <a:gdLst>
                <a:gd name="T0" fmla="*/ 294 w 372"/>
                <a:gd name="T1" fmla="*/ 156 h 192"/>
                <a:gd name="T2" fmla="*/ 72 w 372"/>
                <a:gd name="T3" fmla="*/ 174 h 192"/>
                <a:gd name="T4" fmla="*/ 72 w 372"/>
                <a:gd name="T5" fmla="*/ 186 h 192"/>
                <a:gd name="T6" fmla="*/ 0 w 372"/>
                <a:gd name="T7" fmla="*/ 192 h 192"/>
                <a:gd name="T8" fmla="*/ 6 w 372"/>
                <a:gd name="T9" fmla="*/ 186 h 192"/>
                <a:gd name="T10" fmla="*/ 12 w 372"/>
                <a:gd name="T11" fmla="*/ 186 h 192"/>
                <a:gd name="T12" fmla="*/ 12 w 372"/>
                <a:gd name="T13" fmla="*/ 156 h 192"/>
                <a:gd name="T14" fmla="*/ 18 w 372"/>
                <a:gd name="T15" fmla="*/ 144 h 192"/>
                <a:gd name="T16" fmla="*/ 48 w 372"/>
                <a:gd name="T17" fmla="*/ 150 h 192"/>
                <a:gd name="T18" fmla="*/ 42 w 372"/>
                <a:gd name="T19" fmla="*/ 132 h 192"/>
                <a:gd name="T20" fmla="*/ 66 w 372"/>
                <a:gd name="T21" fmla="*/ 126 h 192"/>
                <a:gd name="T22" fmla="*/ 60 w 372"/>
                <a:gd name="T23" fmla="*/ 114 h 192"/>
                <a:gd name="T24" fmla="*/ 66 w 372"/>
                <a:gd name="T25" fmla="*/ 102 h 192"/>
                <a:gd name="T26" fmla="*/ 72 w 372"/>
                <a:gd name="T27" fmla="*/ 96 h 192"/>
                <a:gd name="T28" fmla="*/ 84 w 372"/>
                <a:gd name="T29" fmla="*/ 102 h 192"/>
                <a:gd name="T30" fmla="*/ 84 w 372"/>
                <a:gd name="T31" fmla="*/ 90 h 192"/>
                <a:gd name="T32" fmla="*/ 114 w 372"/>
                <a:gd name="T33" fmla="*/ 102 h 192"/>
                <a:gd name="T34" fmla="*/ 126 w 372"/>
                <a:gd name="T35" fmla="*/ 84 h 192"/>
                <a:gd name="T36" fmla="*/ 132 w 372"/>
                <a:gd name="T37" fmla="*/ 96 h 192"/>
                <a:gd name="T38" fmla="*/ 150 w 372"/>
                <a:gd name="T39" fmla="*/ 72 h 192"/>
                <a:gd name="T40" fmla="*/ 156 w 372"/>
                <a:gd name="T41" fmla="*/ 78 h 192"/>
                <a:gd name="T42" fmla="*/ 168 w 372"/>
                <a:gd name="T43" fmla="*/ 84 h 192"/>
                <a:gd name="T44" fmla="*/ 192 w 372"/>
                <a:gd name="T45" fmla="*/ 42 h 192"/>
                <a:gd name="T46" fmla="*/ 186 w 372"/>
                <a:gd name="T47" fmla="*/ 36 h 192"/>
                <a:gd name="T48" fmla="*/ 216 w 372"/>
                <a:gd name="T49" fmla="*/ 24 h 192"/>
                <a:gd name="T50" fmla="*/ 216 w 372"/>
                <a:gd name="T51" fmla="*/ 6 h 192"/>
                <a:gd name="T52" fmla="*/ 234 w 372"/>
                <a:gd name="T53" fmla="*/ 0 h 192"/>
                <a:gd name="T54" fmla="*/ 246 w 372"/>
                <a:gd name="T55" fmla="*/ 18 h 192"/>
                <a:gd name="T56" fmla="*/ 276 w 372"/>
                <a:gd name="T57" fmla="*/ 30 h 192"/>
                <a:gd name="T58" fmla="*/ 312 w 372"/>
                <a:gd name="T59" fmla="*/ 18 h 192"/>
                <a:gd name="T60" fmla="*/ 330 w 372"/>
                <a:gd name="T61" fmla="*/ 36 h 192"/>
                <a:gd name="T62" fmla="*/ 342 w 372"/>
                <a:gd name="T63" fmla="*/ 66 h 192"/>
                <a:gd name="T64" fmla="*/ 372 w 372"/>
                <a:gd name="T65" fmla="*/ 84 h 192"/>
                <a:gd name="T66" fmla="*/ 318 w 372"/>
                <a:gd name="T67" fmla="*/ 144 h 192"/>
                <a:gd name="T68" fmla="*/ 294 w 372"/>
                <a:gd name="T69" fmla="*/ 156 h 192"/>
                <a:gd name="T70" fmla="*/ 294 w 372"/>
                <a:gd name="T71" fmla="*/ 162 h 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72"/>
                <a:gd name="T109" fmla="*/ 0 h 192"/>
                <a:gd name="T110" fmla="*/ 372 w 372"/>
                <a:gd name="T111" fmla="*/ 192 h 19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72" h="192">
                  <a:moveTo>
                    <a:pt x="294" y="156"/>
                  </a:moveTo>
                  <a:lnTo>
                    <a:pt x="72" y="174"/>
                  </a:lnTo>
                  <a:lnTo>
                    <a:pt x="72" y="186"/>
                  </a:lnTo>
                  <a:lnTo>
                    <a:pt x="0" y="192"/>
                  </a:lnTo>
                  <a:lnTo>
                    <a:pt x="6" y="186"/>
                  </a:lnTo>
                  <a:lnTo>
                    <a:pt x="12" y="186"/>
                  </a:lnTo>
                  <a:lnTo>
                    <a:pt x="12" y="156"/>
                  </a:lnTo>
                  <a:lnTo>
                    <a:pt x="18" y="144"/>
                  </a:lnTo>
                  <a:lnTo>
                    <a:pt x="48" y="150"/>
                  </a:lnTo>
                  <a:lnTo>
                    <a:pt x="42" y="132"/>
                  </a:lnTo>
                  <a:lnTo>
                    <a:pt x="66" y="126"/>
                  </a:lnTo>
                  <a:lnTo>
                    <a:pt x="60" y="114"/>
                  </a:lnTo>
                  <a:lnTo>
                    <a:pt x="66" y="102"/>
                  </a:lnTo>
                  <a:lnTo>
                    <a:pt x="72" y="96"/>
                  </a:lnTo>
                  <a:lnTo>
                    <a:pt x="84" y="102"/>
                  </a:lnTo>
                  <a:lnTo>
                    <a:pt x="84" y="90"/>
                  </a:lnTo>
                  <a:lnTo>
                    <a:pt x="114" y="102"/>
                  </a:lnTo>
                  <a:lnTo>
                    <a:pt x="126" y="84"/>
                  </a:lnTo>
                  <a:lnTo>
                    <a:pt x="132" y="96"/>
                  </a:lnTo>
                  <a:lnTo>
                    <a:pt x="150" y="72"/>
                  </a:lnTo>
                  <a:lnTo>
                    <a:pt x="156" y="78"/>
                  </a:lnTo>
                  <a:lnTo>
                    <a:pt x="168" y="84"/>
                  </a:lnTo>
                  <a:lnTo>
                    <a:pt x="192" y="42"/>
                  </a:lnTo>
                  <a:lnTo>
                    <a:pt x="186" y="36"/>
                  </a:lnTo>
                  <a:lnTo>
                    <a:pt x="216" y="24"/>
                  </a:lnTo>
                  <a:lnTo>
                    <a:pt x="216" y="6"/>
                  </a:lnTo>
                  <a:lnTo>
                    <a:pt x="234" y="0"/>
                  </a:lnTo>
                  <a:lnTo>
                    <a:pt x="246" y="18"/>
                  </a:lnTo>
                  <a:lnTo>
                    <a:pt x="276" y="30"/>
                  </a:lnTo>
                  <a:lnTo>
                    <a:pt x="312" y="18"/>
                  </a:lnTo>
                  <a:lnTo>
                    <a:pt x="330" y="36"/>
                  </a:lnTo>
                  <a:lnTo>
                    <a:pt x="342" y="66"/>
                  </a:lnTo>
                  <a:lnTo>
                    <a:pt x="372" y="84"/>
                  </a:lnTo>
                  <a:lnTo>
                    <a:pt x="318" y="144"/>
                  </a:lnTo>
                  <a:lnTo>
                    <a:pt x="294" y="156"/>
                  </a:lnTo>
                  <a:lnTo>
                    <a:pt x="294" y="16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25" name="Freeform 1550"/>
            <p:cNvSpPr>
              <a:spLocks/>
            </p:cNvSpPr>
            <p:nvPr/>
          </p:nvSpPr>
          <p:spPr bwMode="auto">
            <a:xfrm>
              <a:off x="1542" y="2640"/>
              <a:ext cx="288" cy="246"/>
            </a:xfrm>
            <a:custGeom>
              <a:avLst/>
              <a:gdLst>
                <a:gd name="T0" fmla="*/ 258 w 288"/>
                <a:gd name="T1" fmla="*/ 174 h 246"/>
                <a:gd name="T2" fmla="*/ 216 w 288"/>
                <a:gd name="T3" fmla="*/ 162 h 246"/>
                <a:gd name="T4" fmla="*/ 204 w 288"/>
                <a:gd name="T5" fmla="*/ 174 h 246"/>
                <a:gd name="T6" fmla="*/ 228 w 288"/>
                <a:gd name="T7" fmla="*/ 180 h 246"/>
                <a:gd name="T8" fmla="*/ 246 w 288"/>
                <a:gd name="T9" fmla="*/ 174 h 246"/>
                <a:gd name="T10" fmla="*/ 240 w 288"/>
                <a:gd name="T11" fmla="*/ 186 h 246"/>
                <a:gd name="T12" fmla="*/ 252 w 288"/>
                <a:gd name="T13" fmla="*/ 192 h 246"/>
                <a:gd name="T14" fmla="*/ 258 w 288"/>
                <a:gd name="T15" fmla="*/ 180 h 246"/>
                <a:gd name="T16" fmla="*/ 276 w 288"/>
                <a:gd name="T17" fmla="*/ 174 h 246"/>
                <a:gd name="T18" fmla="*/ 276 w 288"/>
                <a:gd name="T19" fmla="*/ 186 h 246"/>
                <a:gd name="T20" fmla="*/ 252 w 288"/>
                <a:gd name="T21" fmla="*/ 210 h 246"/>
                <a:gd name="T22" fmla="*/ 258 w 288"/>
                <a:gd name="T23" fmla="*/ 222 h 246"/>
                <a:gd name="T24" fmla="*/ 288 w 288"/>
                <a:gd name="T25" fmla="*/ 234 h 246"/>
                <a:gd name="T26" fmla="*/ 282 w 288"/>
                <a:gd name="T27" fmla="*/ 246 h 246"/>
                <a:gd name="T28" fmla="*/ 276 w 288"/>
                <a:gd name="T29" fmla="*/ 240 h 246"/>
                <a:gd name="T30" fmla="*/ 270 w 288"/>
                <a:gd name="T31" fmla="*/ 246 h 246"/>
                <a:gd name="T32" fmla="*/ 264 w 288"/>
                <a:gd name="T33" fmla="*/ 228 h 246"/>
                <a:gd name="T34" fmla="*/ 228 w 288"/>
                <a:gd name="T35" fmla="*/ 216 h 246"/>
                <a:gd name="T36" fmla="*/ 234 w 288"/>
                <a:gd name="T37" fmla="*/ 234 h 246"/>
                <a:gd name="T38" fmla="*/ 222 w 288"/>
                <a:gd name="T39" fmla="*/ 240 h 246"/>
                <a:gd name="T40" fmla="*/ 216 w 288"/>
                <a:gd name="T41" fmla="*/ 228 h 246"/>
                <a:gd name="T42" fmla="*/ 210 w 288"/>
                <a:gd name="T43" fmla="*/ 234 h 246"/>
                <a:gd name="T44" fmla="*/ 204 w 288"/>
                <a:gd name="T45" fmla="*/ 228 h 246"/>
                <a:gd name="T46" fmla="*/ 198 w 288"/>
                <a:gd name="T47" fmla="*/ 240 h 246"/>
                <a:gd name="T48" fmla="*/ 186 w 288"/>
                <a:gd name="T49" fmla="*/ 246 h 246"/>
                <a:gd name="T50" fmla="*/ 174 w 288"/>
                <a:gd name="T51" fmla="*/ 240 h 246"/>
                <a:gd name="T52" fmla="*/ 162 w 288"/>
                <a:gd name="T53" fmla="*/ 222 h 246"/>
                <a:gd name="T54" fmla="*/ 144 w 288"/>
                <a:gd name="T55" fmla="*/ 216 h 246"/>
                <a:gd name="T56" fmla="*/ 144 w 288"/>
                <a:gd name="T57" fmla="*/ 204 h 246"/>
                <a:gd name="T58" fmla="*/ 126 w 288"/>
                <a:gd name="T59" fmla="*/ 204 h 246"/>
                <a:gd name="T60" fmla="*/ 126 w 288"/>
                <a:gd name="T61" fmla="*/ 198 h 246"/>
                <a:gd name="T62" fmla="*/ 108 w 288"/>
                <a:gd name="T63" fmla="*/ 204 h 246"/>
                <a:gd name="T64" fmla="*/ 120 w 288"/>
                <a:gd name="T65" fmla="*/ 216 h 246"/>
                <a:gd name="T66" fmla="*/ 102 w 288"/>
                <a:gd name="T67" fmla="*/ 222 h 246"/>
                <a:gd name="T68" fmla="*/ 54 w 288"/>
                <a:gd name="T69" fmla="*/ 204 h 246"/>
                <a:gd name="T70" fmla="*/ 18 w 288"/>
                <a:gd name="T71" fmla="*/ 210 h 246"/>
                <a:gd name="T72" fmla="*/ 12 w 288"/>
                <a:gd name="T73" fmla="*/ 204 h 246"/>
                <a:gd name="T74" fmla="*/ 24 w 288"/>
                <a:gd name="T75" fmla="*/ 192 h 246"/>
                <a:gd name="T76" fmla="*/ 24 w 288"/>
                <a:gd name="T77" fmla="*/ 156 h 246"/>
                <a:gd name="T78" fmla="*/ 36 w 288"/>
                <a:gd name="T79" fmla="*/ 126 h 246"/>
                <a:gd name="T80" fmla="*/ 6 w 288"/>
                <a:gd name="T81" fmla="*/ 66 h 246"/>
                <a:gd name="T82" fmla="*/ 0 w 288"/>
                <a:gd name="T83" fmla="*/ 0 h 246"/>
                <a:gd name="T84" fmla="*/ 162 w 288"/>
                <a:gd name="T85" fmla="*/ 0 h 246"/>
                <a:gd name="T86" fmla="*/ 162 w 288"/>
                <a:gd name="T87" fmla="*/ 24 h 246"/>
                <a:gd name="T88" fmla="*/ 168 w 288"/>
                <a:gd name="T89" fmla="*/ 18 h 246"/>
                <a:gd name="T90" fmla="*/ 162 w 288"/>
                <a:gd name="T91" fmla="*/ 30 h 246"/>
                <a:gd name="T92" fmla="*/ 174 w 288"/>
                <a:gd name="T93" fmla="*/ 36 h 246"/>
                <a:gd name="T94" fmla="*/ 162 w 288"/>
                <a:gd name="T95" fmla="*/ 48 h 246"/>
                <a:gd name="T96" fmla="*/ 168 w 288"/>
                <a:gd name="T97" fmla="*/ 48 h 246"/>
                <a:gd name="T98" fmla="*/ 144 w 288"/>
                <a:gd name="T99" fmla="*/ 84 h 246"/>
                <a:gd name="T100" fmla="*/ 138 w 288"/>
                <a:gd name="T101" fmla="*/ 126 h 246"/>
                <a:gd name="T102" fmla="*/ 240 w 288"/>
                <a:gd name="T103" fmla="*/ 120 h 246"/>
                <a:gd name="T104" fmla="*/ 240 w 288"/>
                <a:gd name="T105" fmla="*/ 144 h 246"/>
                <a:gd name="T106" fmla="*/ 252 w 288"/>
                <a:gd name="T107" fmla="*/ 168 h 246"/>
                <a:gd name="T108" fmla="*/ 258 w 288"/>
                <a:gd name="T109" fmla="*/ 174 h 24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88"/>
                <a:gd name="T166" fmla="*/ 0 h 246"/>
                <a:gd name="T167" fmla="*/ 288 w 288"/>
                <a:gd name="T168" fmla="*/ 246 h 24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88" h="246">
                  <a:moveTo>
                    <a:pt x="258" y="174"/>
                  </a:moveTo>
                  <a:lnTo>
                    <a:pt x="216" y="162"/>
                  </a:lnTo>
                  <a:lnTo>
                    <a:pt x="204" y="174"/>
                  </a:lnTo>
                  <a:lnTo>
                    <a:pt x="228" y="180"/>
                  </a:lnTo>
                  <a:lnTo>
                    <a:pt x="246" y="174"/>
                  </a:lnTo>
                  <a:lnTo>
                    <a:pt x="240" y="186"/>
                  </a:lnTo>
                  <a:lnTo>
                    <a:pt x="252" y="192"/>
                  </a:lnTo>
                  <a:lnTo>
                    <a:pt x="258" y="180"/>
                  </a:lnTo>
                  <a:lnTo>
                    <a:pt x="276" y="174"/>
                  </a:lnTo>
                  <a:lnTo>
                    <a:pt x="276" y="186"/>
                  </a:lnTo>
                  <a:lnTo>
                    <a:pt x="252" y="210"/>
                  </a:lnTo>
                  <a:lnTo>
                    <a:pt x="258" y="222"/>
                  </a:lnTo>
                  <a:lnTo>
                    <a:pt x="288" y="234"/>
                  </a:lnTo>
                  <a:lnTo>
                    <a:pt x="282" y="246"/>
                  </a:lnTo>
                  <a:lnTo>
                    <a:pt x="276" y="240"/>
                  </a:lnTo>
                  <a:lnTo>
                    <a:pt x="270" y="246"/>
                  </a:lnTo>
                  <a:lnTo>
                    <a:pt x="264" y="228"/>
                  </a:lnTo>
                  <a:lnTo>
                    <a:pt x="228" y="216"/>
                  </a:lnTo>
                  <a:lnTo>
                    <a:pt x="234" y="234"/>
                  </a:lnTo>
                  <a:lnTo>
                    <a:pt x="222" y="240"/>
                  </a:lnTo>
                  <a:lnTo>
                    <a:pt x="216" y="228"/>
                  </a:lnTo>
                  <a:lnTo>
                    <a:pt x="210" y="234"/>
                  </a:lnTo>
                  <a:lnTo>
                    <a:pt x="204" y="228"/>
                  </a:lnTo>
                  <a:lnTo>
                    <a:pt x="198" y="240"/>
                  </a:lnTo>
                  <a:lnTo>
                    <a:pt x="186" y="246"/>
                  </a:lnTo>
                  <a:lnTo>
                    <a:pt x="174" y="240"/>
                  </a:lnTo>
                  <a:lnTo>
                    <a:pt x="162" y="222"/>
                  </a:lnTo>
                  <a:lnTo>
                    <a:pt x="144" y="216"/>
                  </a:lnTo>
                  <a:lnTo>
                    <a:pt x="144" y="204"/>
                  </a:lnTo>
                  <a:lnTo>
                    <a:pt x="126" y="204"/>
                  </a:lnTo>
                  <a:lnTo>
                    <a:pt x="126" y="198"/>
                  </a:lnTo>
                  <a:lnTo>
                    <a:pt x="108" y="204"/>
                  </a:lnTo>
                  <a:lnTo>
                    <a:pt x="120" y="216"/>
                  </a:lnTo>
                  <a:lnTo>
                    <a:pt x="102" y="222"/>
                  </a:lnTo>
                  <a:lnTo>
                    <a:pt x="54" y="204"/>
                  </a:lnTo>
                  <a:lnTo>
                    <a:pt x="18" y="210"/>
                  </a:lnTo>
                  <a:lnTo>
                    <a:pt x="12" y="204"/>
                  </a:lnTo>
                  <a:lnTo>
                    <a:pt x="24" y="192"/>
                  </a:lnTo>
                  <a:lnTo>
                    <a:pt x="24" y="156"/>
                  </a:lnTo>
                  <a:lnTo>
                    <a:pt x="36" y="126"/>
                  </a:lnTo>
                  <a:lnTo>
                    <a:pt x="6" y="66"/>
                  </a:lnTo>
                  <a:lnTo>
                    <a:pt x="0" y="0"/>
                  </a:lnTo>
                  <a:lnTo>
                    <a:pt x="162" y="0"/>
                  </a:lnTo>
                  <a:lnTo>
                    <a:pt x="162" y="24"/>
                  </a:lnTo>
                  <a:lnTo>
                    <a:pt x="168" y="18"/>
                  </a:lnTo>
                  <a:lnTo>
                    <a:pt x="162" y="30"/>
                  </a:lnTo>
                  <a:lnTo>
                    <a:pt x="174" y="36"/>
                  </a:lnTo>
                  <a:lnTo>
                    <a:pt x="162" y="48"/>
                  </a:lnTo>
                  <a:lnTo>
                    <a:pt x="168" y="48"/>
                  </a:lnTo>
                  <a:lnTo>
                    <a:pt x="144" y="84"/>
                  </a:lnTo>
                  <a:lnTo>
                    <a:pt x="138" y="126"/>
                  </a:lnTo>
                  <a:lnTo>
                    <a:pt x="240" y="120"/>
                  </a:lnTo>
                  <a:lnTo>
                    <a:pt x="240" y="144"/>
                  </a:lnTo>
                  <a:lnTo>
                    <a:pt x="252" y="168"/>
                  </a:lnTo>
                  <a:lnTo>
                    <a:pt x="258" y="174"/>
                  </a:lnTo>
                  <a:close/>
                </a:path>
              </a:pathLst>
            </a:custGeom>
            <a:solidFill>
              <a:srgbClr val="B22222"/>
            </a:solidFill>
            <a:ln w="9525">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26" name="Freeform 1551"/>
            <p:cNvSpPr>
              <a:spLocks/>
            </p:cNvSpPr>
            <p:nvPr/>
          </p:nvSpPr>
          <p:spPr bwMode="auto">
            <a:xfrm>
              <a:off x="1542" y="2640"/>
              <a:ext cx="288" cy="246"/>
            </a:xfrm>
            <a:custGeom>
              <a:avLst/>
              <a:gdLst>
                <a:gd name="T0" fmla="*/ 258 w 288"/>
                <a:gd name="T1" fmla="*/ 174 h 246"/>
                <a:gd name="T2" fmla="*/ 216 w 288"/>
                <a:gd name="T3" fmla="*/ 162 h 246"/>
                <a:gd name="T4" fmla="*/ 204 w 288"/>
                <a:gd name="T5" fmla="*/ 174 h 246"/>
                <a:gd name="T6" fmla="*/ 228 w 288"/>
                <a:gd name="T7" fmla="*/ 180 h 246"/>
                <a:gd name="T8" fmla="*/ 246 w 288"/>
                <a:gd name="T9" fmla="*/ 174 h 246"/>
                <a:gd name="T10" fmla="*/ 240 w 288"/>
                <a:gd name="T11" fmla="*/ 186 h 246"/>
                <a:gd name="T12" fmla="*/ 252 w 288"/>
                <a:gd name="T13" fmla="*/ 192 h 246"/>
                <a:gd name="T14" fmla="*/ 258 w 288"/>
                <a:gd name="T15" fmla="*/ 180 h 246"/>
                <a:gd name="T16" fmla="*/ 276 w 288"/>
                <a:gd name="T17" fmla="*/ 174 h 246"/>
                <a:gd name="T18" fmla="*/ 276 w 288"/>
                <a:gd name="T19" fmla="*/ 186 h 246"/>
                <a:gd name="T20" fmla="*/ 252 w 288"/>
                <a:gd name="T21" fmla="*/ 210 h 246"/>
                <a:gd name="T22" fmla="*/ 258 w 288"/>
                <a:gd name="T23" fmla="*/ 222 h 246"/>
                <a:gd name="T24" fmla="*/ 288 w 288"/>
                <a:gd name="T25" fmla="*/ 234 h 246"/>
                <a:gd name="T26" fmla="*/ 282 w 288"/>
                <a:gd name="T27" fmla="*/ 246 h 246"/>
                <a:gd name="T28" fmla="*/ 276 w 288"/>
                <a:gd name="T29" fmla="*/ 240 h 246"/>
                <a:gd name="T30" fmla="*/ 270 w 288"/>
                <a:gd name="T31" fmla="*/ 246 h 246"/>
                <a:gd name="T32" fmla="*/ 264 w 288"/>
                <a:gd name="T33" fmla="*/ 228 h 246"/>
                <a:gd name="T34" fmla="*/ 228 w 288"/>
                <a:gd name="T35" fmla="*/ 216 h 246"/>
                <a:gd name="T36" fmla="*/ 234 w 288"/>
                <a:gd name="T37" fmla="*/ 234 h 246"/>
                <a:gd name="T38" fmla="*/ 222 w 288"/>
                <a:gd name="T39" fmla="*/ 240 h 246"/>
                <a:gd name="T40" fmla="*/ 216 w 288"/>
                <a:gd name="T41" fmla="*/ 228 h 246"/>
                <a:gd name="T42" fmla="*/ 210 w 288"/>
                <a:gd name="T43" fmla="*/ 234 h 246"/>
                <a:gd name="T44" fmla="*/ 204 w 288"/>
                <a:gd name="T45" fmla="*/ 228 h 246"/>
                <a:gd name="T46" fmla="*/ 198 w 288"/>
                <a:gd name="T47" fmla="*/ 240 h 246"/>
                <a:gd name="T48" fmla="*/ 186 w 288"/>
                <a:gd name="T49" fmla="*/ 246 h 246"/>
                <a:gd name="T50" fmla="*/ 174 w 288"/>
                <a:gd name="T51" fmla="*/ 240 h 246"/>
                <a:gd name="T52" fmla="*/ 162 w 288"/>
                <a:gd name="T53" fmla="*/ 222 h 246"/>
                <a:gd name="T54" fmla="*/ 144 w 288"/>
                <a:gd name="T55" fmla="*/ 216 h 246"/>
                <a:gd name="T56" fmla="*/ 144 w 288"/>
                <a:gd name="T57" fmla="*/ 204 h 246"/>
                <a:gd name="T58" fmla="*/ 126 w 288"/>
                <a:gd name="T59" fmla="*/ 204 h 246"/>
                <a:gd name="T60" fmla="*/ 126 w 288"/>
                <a:gd name="T61" fmla="*/ 198 h 246"/>
                <a:gd name="T62" fmla="*/ 108 w 288"/>
                <a:gd name="T63" fmla="*/ 204 h 246"/>
                <a:gd name="T64" fmla="*/ 120 w 288"/>
                <a:gd name="T65" fmla="*/ 216 h 246"/>
                <a:gd name="T66" fmla="*/ 102 w 288"/>
                <a:gd name="T67" fmla="*/ 222 h 246"/>
                <a:gd name="T68" fmla="*/ 54 w 288"/>
                <a:gd name="T69" fmla="*/ 204 h 246"/>
                <a:gd name="T70" fmla="*/ 18 w 288"/>
                <a:gd name="T71" fmla="*/ 210 h 246"/>
                <a:gd name="T72" fmla="*/ 12 w 288"/>
                <a:gd name="T73" fmla="*/ 204 h 246"/>
                <a:gd name="T74" fmla="*/ 24 w 288"/>
                <a:gd name="T75" fmla="*/ 192 h 246"/>
                <a:gd name="T76" fmla="*/ 24 w 288"/>
                <a:gd name="T77" fmla="*/ 156 h 246"/>
                <a:gd name="T78" fmla="*/ 36 w 288"/>
                <a:gd name="T79" fmla="*/ 126 h 246"/>
                <a:gd name="T80" fmla="*/ 6 w 288"/>
                <a:gd name="T81" fmla="*/ 66 h 246"/>
                <a:gd name="T82" fmla="*/ 0 w 288"/>
                <a:gd name="T83" fmla="*/ 0 h 246"/>
                <a:gd name="T84" fmla="*/ 162 w 288"/>
                <a:gd name="T85" fmla="*/ 0 h 246"/>
                <a:gd name="T86" fmla="*/ 162 w 288"/>
                <a:gd name="T87" fmla="*/ 24 h 246"/>
                <a:gd name="T88" fmla="*/ 168 w 288"/>
                <a:gd name="T89" fmla="*/ 18 h 246"/>
                <a:gd name="T90" fmla="*/ 162 w 288"/>
                <a:gd name="T91" fmla="*/ 30 h 246"/>
                <a:gd name="T92" fmla="*/ 174 w 288"/>
                <a:gd name="T93" fmla="*/ 36 h 246"/>
                <a:gd name="T94" fmla="*/ 162 w 288"/>
                <a:gd name="T95" fmla="*/ 48 h 246"/>
                <a:gd name="T96" fmla="*/ 168 w 288"/>
                <a:gd name="T97" fmla="*/ 48 h 246"/>
                <a:gd name="T98" fmla="*/ 144 w 288"/>
                <a:gd name="T99" fmla="*/ 84 h 246"/>
                <a:gd name="T100" fmla="*/ 138 w 288"/>
                <a:gd name="T101" fmla="*/ 126 h 246"/>
                <a:gd name="T102" fmla="*/ 240 w 288"/>
                <a:gd name="T103" fmla="*/ 120 h 246"/>
                <a:gd name="T104" fmla="*/ 240 w 288"/>
                <a:gd name="T105" fmla="*/ 144 h 246"/>
                <a:gd name="T106" fmla="*/ 252 w 288"/>
                <a:gd name="T107" fmla="*/ 168 h 246"/>
                <a:gd name="T108" fmla="*/ 258 w 288"/>
                <a:gd name="T109" fmla="*/ 174 h 246"/>
                <a:gd name="T110" fmla="*/ 258 w 288"/>
                <a:gd name="T111" fmla="*/ 180 h 2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8"/>
                <a:gd name="T169" fmla="*/ 0 h 246"/>
                <a:gd name="T170" fmla="*/ 288 w 288"/>
                <a:gd name="T171" fmla="*/ 246 h 24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8" h="246">
                  <a:moveTo>
                    <a:pt x="258" y="174"/>
                  </a:moveTo>
                  <a:lnTo>
                    <a:pt x="216" y="162"/>
                  </a:lnTo>
                  <a:lnTo>
                    <a:pt x="204" y="174"/>
                  </a:lnTo>
                  <a:lnTo>
                    <a:pt x="228" y="180"/>
                  </a:lnTo>
                  <a:lnTo>
                    <a:pt x="246" y="174"/>
                  </a:lnTo>
                  <a:lnTo>
                    <a:pt x="240" y="186"/>
                  </a:lnTo>
                  <a:lnTo>
                    <a:pt x="252" y="192"/>
                  </a:lnTo>
                  <a:lnTo>
                    <a:pt x="258" y="180"/>
                  </a:lnTo>
                  <a:lnTo>
                    <a:pt x="276" y="174"/>
                  </a:lnTo>
                  <a:lnTo>
                    <a:pt x="276" y="186"/>
                  </a:lnTo>
                  <a:lnTo>
                    <a:pt x="252" y="210"/>
                  </a:lnTo>
                  <a:lnTo>
                    <a:pt x="258" y="222"/>
                  </a:lnTo>
                  <a:lnTo>
                    <a:pt x="288" y="234"/>
                  </a:lnTo>
                  <a:lnTo>
                    <a:pt x="282" y="246"/>
                  </a:lnTo>
                  <a:lnTo>
                    <a:pt x="276" y="240"/>
                  </a:lnTo>
                  <a:lnTo>
                    <a:pt x="270" y="246"/>
                  </a:lnTo>
                  <a:lnTo>
                    <a:pt x="264" y="228"/>
                  </a:lnTo>
                  <a:lnTo>
                    <a:pt x="228" y="216"/>
                  </a:lnTo>
                  <a:lnTo>
                    <a:pt x="234" y="234"/>
                  </a:lnTo>
                  <a:lnTo>
                    <a:pt x="222" y="240"/>
                  </a:lnTo>
                  <a:lnTo>
                    <a:pt x="216" y="228"/>
                  </a:lnTo>
                  <a:lnTo>
                    <a:pt x="210" y="234"/>
                  </a:lnTo>
                  <a:lnTo>
                    <a:pt x="204" y="228"/>
                  </a:lnTo>
                  <a:lnTo>
                    <a:pt x="198" y="240"/>
                  </a:lnTo>
                  <a:lnTo>
                    <a:pt x="186" y="246"/>
                  </a:lnTo>
                  <a:lnTo>
                    <a:pt x="174" y="240"/>
                  </a:lnTo>
                  <a:lnTo>
                    <a:pt x="162" y="222"/>
                  </a:lnTo>
                  <a:lnTo>
                    <a:pt x="144" y="216"/>
                  </a:lnTo>
                  <a:lnTo>
                    <a:pt x="144" y="204"/>
                  </a:lnTo>
                  <a:lnTo>
                    <a:pt x="126" y="204"/>
                  </a:lnTo>
                  <a:lnTo>
                    <a:pt x="126" y="198"/>
                  </a:lnTo>
                  <a:lnTo>
                    <a:pt x="108" y="204"/>
                  </a:lnTo>
                  <a:lnTo>
                    <a:pt x="120" y="216"/>
                  </a:lnTo>
                  <a:lnTo>
                    <a:pt x="102" y="222"/>
                  </a:lnTo>
                  <a:lnTo>
                    <a:pt x="54" y="204"/>
                  </a:lnTo>
                  <a:lnTo>
                    <a:pt x="18" y="210"/>
                  </a:lnTo>
                  <a:lnTo>
                    <a:pt x="12" y="204"/>
                  </a:lnTo>
                  <a:lnTo>
                    <a:pt x="24" y="192"/>
                  </a:lnTo>
                  <a:lnTo>
                    <a:pt x="24" y="156"/>
                  </a:lnTo>
                  <a:lnTo>
                    <a:pt x="36" y="126"/>
                  </a:lnTo>
                  <a:lnTo>
                    <a:pt x="6" y="66"/>
                  </a:lnTo>
                  <a:lnTo>
                    <a:pt x="0" y="0"/>
                  </a:lnTo>
                  <a:lnTo>
                    <a:pt x="162" y="0"/>
                  </a:lnTo>
                  <a:lnTo>
                    <a:pt x="162" y="24"/>
                  </a:lnTo>
                  <a:lnTo>
                    <a:pt x="168" y="18"/>
                  </a:lnTo>
                  <a:lnTo>
                    <a:pt x="162" y="30"/>
                  </a:lnTo>
                  <a:lnTo>
                    <a:pt x="174" y="36"/>
                  </a:lnTo>
                  <a:lnTo>
                    <a:pt x="162" y="48"/>
                  </a:lnTo>
                  <a:lnTo>
                    <a:pt x="168" y="48"/>
                  </a:lnTo>
                  <a:lnTo>
                    <a:pt x="144" y="84"/>
                  </a:lnTo>
                  <a:lnTo>
                    <a:pt x="138" y="126"/>
                  </a:lnTo>
                  <a:lnTo>
                    <a:pt x="240" y="120"/>
                  </a:lnTo>
                  <a:lnTo>
                    <a:pt x="240" y="144"/>
                  </a:lnTo>
                  <a:lnTo>
                    <a:pt x="252" y="168"/>
                  </a:lnTo>
                  <a:lnTo>
                    <a:pt x="258" y="174"/>
                  </a:lnTo>
                  <a:lnTo>
                    <a:pt x="258" y="18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27" name="Freeform 1552"/>
            <p:cNvSpPr>
              <a:spLocks/>
            </p:cNvSpPr>
            <p:nvPr/>
          </p:nvSpPr>
          <p:spPr bwMode="auto">
            <a:xfrm>
              <a:off x="2556" y="1548"/>
              <a:ext cx="186" cy="294"/>
            </a:xfrm>
            <a:custGeom>
              <a:avLst/>
              <a:gdLst>
                <a:gd name="T0" fmla="*/ 54 w 186"/>
                <a:gd name="T1" fmla="*/ 294 h 294"/>
                <a:gd name="T2" fmla="*/ 48 w 186"/>
                <a:gd name="T3" fmla="*/ 294 h 294"/>
                <a:gd name="T4" fmla="*/ 36 w 186"/>
                <a:gd name="T5" fmla="*/ 276 h 294"/>
                <a:gd name="T6" fmla="*/ 0 w 186"/>
                <a:gd name="T7" fmla="*/ 162 h 294"/>
                <a:gd name="T8" fmla="*/ 12 w 186"/>
                <a:gd name="T9" fmla="*/ 162 h 294"/>
                <a:gd name="T10" fmla="*/ 12 w 186"/>
                <a:gd name="T11" fmla="*/ 150 h 294"/>
                <a:gd name="T12" fmla="*/ 18 w 186"/>
                <a:gd name="T13" fmla="*/ 150 h 294"/>
                <a:gd name="T14" fmla="*/ 12 w 186"/>
                <a:gd name="T15" fmla="*/ 144 h 294"/>
                <a:gd name="T16" fmla="*/ 24 w 186"/>
                <a:gd name="T17" fmla="*/ 114 h 294"/>
                <a:gd name="T18" fmla="*/ 24 w 186"/>
                <a:gd name="T19" fmla="*/ 60 h 294"/>
                <a:gd name="T20" fmla="*/ 42 w 186"/>
                <a:gd name="T21" fmla="*/ 6 h 294"/>
                <a:gd name="T22" fmla="*/ 48 w 186"/>
                <a:gd name="T23" fmla="*/ 6 h 294"/>
                <a:gd name="T24" fmla="*/ 60 w 186"/>
                <a:gd name="T25" fmla="*/ 18 h 294"/>
                <a:gd name="T26" fmla="*/ 90 w 186"/>
                <a:gd name="T27" fmla="*/ 0 h 294"/>
                <a:gd name="T28" fmla="*/ 114 w 186"/>
                <a:gd name="T29" fmla="*/ 18 h 294"/>
                <a:gd name="T30" fmla="*/ 138 w 186"/>
                <a:gd name="T31" fmla="*/ 96 h 294"/>
                <a:gd name="T32" fmla="*/ 150 w 186"/>
                <a:gd name="T33" fmla="*/ 96 h 294"/>
                <a:gd name="T34" fmla="*/ 156 w 186"/>
                <a:gd name="T35" fmla="*/ 120 h 294"/>
                <a:gd name="T36" fmla="*/ 174 w 186"/>
                <a:gd name="T37" fmla="*/ 120 h 294"/>
                <a:gd name="T38" fmla="*/ 180 w 186"/>
                <a:gd name="T39" fmla="*/ 138 h 294"/>
                <a:gd name="T40" fmla="*/ 186 w 186"/>
                <a:gd name="T41" fmla="*/ 138 h 294"/>
                <a:gd name="T42" fmla="*/ 180 w 186"/>
                <a:gd name="T43" fmla="*/ 156 h 294"/>
                <a:gd name="T44" fmla="*/ 156 w 186"/>
                <a:gd name="T45" fmla="*/ 168 h 294"/>
                <a:gd name="T46" fmla="*/ 150 w 186"/>
                <a:gd name="T47" fmla="*/ 186 h 294"/>
                <a:gd name="T48" fmla="*/ 138 w 186"/>
                <a:gd name="T49" fmla="*/ 174 h 294"/>
                <a:gd name="T50" fmla="*/ 132 w 186"/>
                <a:gd name="T51" fmla="*/ 186 h 294"/>
                <a:gd name="T52" fmla="*/ 126 w 186"/>
                <a:gd name="T53" fmla="*/ 180 h 294"/>
                <a:gd name="T54" fmla="*/ 126 w 186"/>
                <a:gd name="T55" fmla="*/ 192 h 294"/>
                <a:gd name="T56" fmla="*/ 114 w 186"/>
                <a:gd name="T57" fmla="*/ 192 h 294"/>
                <a:gd name="T58" fmla="*/ 120 w 186"/>
                <a:gd name="T59" fmla="*/ 186 h 294"/>
                <a:gd name="T60" fmla="*/ 114 w 186"/>
                <a:gd name="T61" fmla="*/ 180 h 294"/>
                <a:gd name="T62" fmla="*/ 102 w 186"/>
                <a:gd name="T63" fmla="*/ 222 h 294"/>
                <a:gd name="T64" fmla="*/ 96 w 186"/>
                <a:gd name="T65" fmla="*/ 216 h 294"/>
                <a:gd name="T66" fmla="*/ 96 w 186"/>
                <a:gd name="T67" fmla="*/ 234 h 294"/>
                <a:gd name="T68" fmla="*/ 78 w 186"/>
                <a:gd name="T69" fmla="*/ 234 h 294"/>
                <a:gd name="T70" fmla="*/ 84 w 186"/>
                <a:gd name="T71" fmla="*/ 246 h 294"/>
                <a:gd name="T72" fmla="*/ 78 w 186"/>
                <a:gd name="T73" fmla="*/ 234 h 294"/>
                <a:gd name="T74" fmla="*/ 66 w 186"/>
                <a:gd name="T75" fmla="*/ 240 h 294"/>
                <a:gd name="T76" fmla="*/ 54 w 186"/>
                <a:gd name="T77" fmla="*/ 294 h 2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86"/>
                <a:gd name="T118" fmla="*/ 0 h 294"/>
                <a:gd name="T119" fmla="*/ 186 w 186"/>
                <a:gd name="T120" fmla="*/ 294 h 29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86" h="294">
                  <a:moveTo>
                    <a:pt x="54" y="294"/>
                  </a:moveTo>
                  <a:lnTo>
                    <a:pt x="48" y="294"/>
                  </a:lnTo>
                  <a:lnTo>
                    <a:pt x="36" y="276"/>
                  </a:lnTo>
                  <a:lnTo>
                    <a:pt x="0" y="162"/>
                  </a:lnTo>
                  <a:lnTo>
                    <a:pt x="12" y="162"/>
                  </a:lnTo>
                  <a:lnTo>
                    <a:pt x="12" y="150"/>
                  </a:lnTo>
                  <a:lnTo>
                    <a:pt x="18" y="150"/>
                  </a:lnTo>
                  <a:lnTo>
                    <a:pt x="12" y="144"/>
                  </a:lnTo>
                  <a:lnTo>
                    <a:pt x="24" y="114"/>
                  </a:lnTo>
                  <a:lnTo>
                    <a:pt x="24" y="60"/>
                  </a:lnTo>
                  <a:lnTo>
                    <a:pt x="42" y="6"/>
                  </a:lnTo>
                  <a:lnTo>
                    <a:pt x="48" y="6"/>
                  </a:lnTo>
                  <a:lnTo>
                    <a:pt x="60" y="18"/>
                  </a:lnTo>
                  <a:lnTo>
                    <a:pt x="90" y="0"/>
                  </a:lnTo>
                  <a:lnTo>
                    <a:pt x="114" y="18"/>
                  </a:lnTo>
                  <a:lnTo>
                    <a:pt x="138" y="96"/>
                  </a:lnTo>
                  <a:lnTo>
                    <a:pt x="150" y="96"/>
                  </a:lnTo>
                  <a:lnTo>
                    <a:pt x="156" y="120"/>
                  </a:lnTo>
                  <a:lnTo>
                    <a:pt x="174" y="120"/>
                  </a:lnTo>
                  <a:lnTo>
                    <a:pt x="180" y="138"/>
                  </a:lnTo>
                  <a:lnTo>
                    <a:pt x="186" y="138"/>
                  </a:lnTo>
                  <a:lnTo>
                    <a:pt x="180" y="156"/>
                  </a:lnTo>
                  <a:lnTo>
                    <a:pt x="156" y="168"/>
                  </a:lnTo>
                  <a:lnTo>
                    <a:pt x="150" y="186"/>
                  </a:lnTo>
                  <a:lnTo>
                    <a:pt x="138" y="174"/>
                  </a:lnTo>
                  <a:lnTo>
                    <a:pt x="132" y="186"/>
                  </a:lnTo>
                  <a:lnTo>
                    <a:pt x="126" y="180"/>
                  </a:lnTo>
                  <a:lnTo>
                    <a:pt x="126" y="192"/>
                  </a:lnTo>
                  <a:lnTo>
                    <a:pt x="114" y="192"/>
                  </a:lnTo>
                  <a:lnTo>
                    <a:pt x="120" y="186"/>
                  </a:lnTo>
                  <a:lnTo>
                    <a:pt x="114" y="180"/>
                  </a:lnTo>
                  <a:lnTo>
                    <a:pt x="102" y="222"/>
                  </a:lnTo>
                  <a:lnTo>
                    <a:pt x="96" y="216"/>
                  </a:lnTo>
                  <a:lnTo>
                    <a:pt x="96" y="234"/>
                  </a:lnTo>
                  <a:lnTo>
                    <a:pt x="78" y="234"/>
                  </a:lnTo>
                  <a:lnTo>
                    <a:pt x="84" y="246"/>
                  </a:lnTo>
                  <a:lnTo>
                    <a:pt x="78" y="234"/>
                  </a:lnTo>
                  <a:lnTo>
                    <a:pt x="66" y="240"/>
                  </a:lnTo>
                  <a:lnTo>
                    <a:pt x="54" y="294"/>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28" name="Freeform 1553"/>
            <p:cNvSpPr>
              <a:spLocks/>
            </p:cNvSpPr>
            <p:nvPr/>
          </p:nvSpPr>
          <p:spPr bwMode="auto">
            <a:xfrm>
              <a:off x="2556" y="1548"/>
              <a:ext cx="186" cy="300"/>
            </a:xfrm>
            <a:custGeom>
              <a:avLst/>
              <a:gdLst>
                <a:gd name="T0" fmla="*/ 54 w 186"/>
                <a:gd name="T1" fmla="*/ 294 h 300"/>
                <a:gd name="T2" fmla="*/ 48 w 186"/>
                <a:gd name="T3" fmla="*/ 294 h 300"/>
                <a:gd name="T4" fmla="*/ 36 w 186"/>
                <a:gd name="T5" fmla="*/ 276 h 300"/>
                <a:gd name="T6" fmla="*/ 0 w 186"/>
                <a:gd name="T7" fmla="*/ 162 h 300"/>
                <a:gd name="T8" fmla="*/ 12 w 186"/>
                <a:gd name="T9" fmla="*/ 162 h 300"/>
                <a:gd name="T10" fmla="*/ 12 w 186"/>
                <a:gd name="T11" fmla="*/ 150 h 300"/>
                <a:gd name="T12" fmla="*/ 18 w 186"/>
                <a:gd name="T13" fmla="*/ 150 h 300"/>
                <a:gd name="T14" fmla="*/ 12 w 186"/>
                <a:gd name="T15" fmla="*/ 144 h 300"/>
                <a:gd name="T16" fmla="*/ 24 w 186"/>
                <a:gd name="T17" fmla="*/ 114 h 300"/>
                <a:gd name="T18" fmla="*/ 24 w 186"/>
                <a:gd name="T19" fmla="*/ 60 h 300"/>
                <a:gd name="T20" fmla="*/ 42 w 186"/>
                <a:gd name="T21" fmla="*/ 6 h 300"/>
                <a:gd name="T22" fmla="*/ 48 w 186"/>
                <a:gd name="T23" fmla="*/ 6 h 300"/>
                <a:gd name="T24" fmla="*/ 60 w 186"/>
                <a:gd name="T25" fmla="*/ 18 h 300"/>
                <a:gd name="T26" fmla="*/ 90 w 186"/>
                <a:gd name="T27" fmla="*/ 0 h 300"/>
                <a:gd name="T28" fmla="*/ 114 w 186"/>
                <a:gd name="T29" fmla="*/ 18 h 300"/>
                <a:gd name="T30" fmla="*/ 138 w 186"/>
                <a:gd name="T31" fmla="*/ 96 h 300"/>
                <a:gd name="T32" fmla="*/ 150 w 186"/>
                <a:gd name="T33" fmla="*/ 96 h 300"/>
                <a:gd name="T34" fmla="*/ 156 w 186"/>
                <a:gd name="T35" fmla="*/ 120 h 300"/>
                <a:gd name="T36" fmla="*/ 174 w 186"/>
                <a:gd name="T37" fmla="*/ 120 h 300"/>
                <a:gd name="T38" fmla="*/ 180 w 186"/>
                <a:gd name="T39" fmla="*/ 138 h 300"/>
                <a:gd name="T40" fmla="*/ 186 w 186"/>
                <a:gd name="T41" fmla="*/ 138 h 300"/>
                <a:gd name="T42" fmla="*/ 180 w 186"/>
                <a:gd name="T43" fmla="*/ 156 h 300"/>
                <a:gd name="T44" fmla="*/ 156 w 186"/>
                <a:gd name="T45" fmla="*/ 168 h 300"/>
                <a:gd name="T46" fmla="*/ 150 w 186"/>
                <a:gd name="T47" fmla="*/ 186 h 300"/>
                <a:gd name="T48" fmla="*/ 138 w 186"/>
                <a:gd name="T49" fmla="*/ 174 h 300"/>
                <a:gd name="T50" fmla="*/ 132 w 186"/>
                <a:gd name="T51" fmla="*/ 186 h 300"/>
                <a:gd name="T52" fmla="*/ 126 w 186"/>
                <a:gd name="T53" fmla="*/ 180 h 300"/>
                <a:gd name="T54" fmla="*/ 126 w 186"/>
                <a:gd name="T55" fmla="*/ 192 h 300"/>
                <a:gd name="T56" fmla="*/ 114 w 186"/>
                <a:gd name="T57" fmla="*/ 192 h 300"/>
                <a:gd name="T58" fmla="*/ 120 w 186"/>
                <a:gd name="T59" fmla="*/ 186 h 300"/>
                <a:gd name="T60" fmla="*/ 114 w 186"/>
                <a:gd name="T61" fmla="*/ 180 h 300"/>
                <a:gd name="T62" fmla="*/ 102 w 186"/>
                <a:gd name="T63" fmla="*/ 222 h 300"/>
                <a:gd name="T64" fmla="*/ 96 w 186"/>
                <a:gd name="T65" fmla="*/ 216 h 300"/>
                <a:gd name="T66" fmla="*/ 96 w 186"/>
                <a:gd name="T67" fmla="*/ 234 h 300"/>
                <a:gd name="T68" fmla="*/ 78 w 186"/>
                <a:gd name="T69" fmla="*/ 234 h 300"/>
                <a:gd name="T70" fmla="*/ 84 w 186"/>
                <a:gd name="T71" fmla="*/ 246 h 300"/>
                <a:gd name="T72" fmla="*/ 78 w 186"/>
                <a:gd name="T73" fmla="*/ 234 h 300"/>
                <a:gd name="T74" fmla="*/ 66 w 186"/>
                <a:gd name="T75" fmla="*/ 240 h 300"/>
                <a:gd name="T76" fmla="*/ 54 w 186"/>
                <a:gd name="T77" fmla="*/ 294 h 300"/>
                <a:gd name="T78" fmla="*/ 54 w 186"/>
                <a:gd name="T79" fmla="*/ 300 h 3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6"/>
                <a:gd name="T121" fmla="*/ 0 h 300"/>
                <a:gd name="T122" fmla="*/ 186 w 186"/>
                <a:gd name="T123" fmla="*/ 300 h 30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6" h="300">
                  <a:moveTo>
                    <a:pt x="54" y="294"/>
                  </a:moveTo>
                  <a:lnTo>
                    <a:pt x="48" y="294"/>
                  </a:lnTo>
                  <a:lnTo>
                    <a:pt x="36" y="276"/>
                  </a:lnTo>
                  <a:lnTo>
                    <a:pt x="0" y="162"/>
                  </a:lnTo>
                  <a:lnTo>
                    <a:pt x="12" y="162"/>
                  </a:lnTo>
                  <a:lnTo>
                    <a:pt x="12" y="150"/>
                  </a:lnTo>
                  <a:lnTo>
                    <a:pt x="18" y="150"/>
                  </a:lnTo>
                  <a:lnTo>
                    <a:pt x="12" y="144"/>
                  </a:lnTo>
                  <a:lnTo>
                    <a:pt x="24" y="114"/>
                  </a:lnTo>
                  <a:lnTo>
                    <a:pt x="24" y="60"/>
                  </a:lnTo>
                  <a:lnTo>
                    <a:pt x="42" y="6"/>
                  </a:lnTo>
                  <a:lnTo>
                    <a:pt x="48" y="6"/>
                  </a:lnTo>
                  <a:lnTo>
                    <a:pt x="60" y="18"/>
                  </a:lnTo>
                  <a:lnTo>
                    <a:pt x="90" y="0"/>
                  </a:lnTo>
                  <a:lnTo>
                    <a:pt x="114" y="18"/>
                  </a:lnTo>
                  <a:lnTo>
                    <a:pt x="138" y="96"/>
                  </a:lnTo>
                  <a:lnTo>
                    <a:pt x="150" y="96"/>
                  </a:lnTo>
                  <a:lnTo>
                    <a:pt x="156" y="120"/>
                  </a:lnTo>
                  <a:lnTo>
                    <a:pt x="174" y="120"/>
                  </a:lnTo>
                  <a:lnTo>
                    <a:pt x="180" y="138"/>
                  </a:lnTo>
                  <a:lnTo>
                    <a:pt x="186" y="138"/>
                  </a:lnTo>
                  <a:lnTo>
                    <a:pt x="180" y="156"/>
                  </a:lnTo>
                  <a:lnTo>
                    <a:pt x="156" y="168"/>
                  </a:lnTo>
                  <a:lnTo>
                    <a:pt x="150" y="186"/>
                  </a:lnTo>
                  <a:lnTo>
                    <a:pt x="138" y="174"/>
                  </a:lnTo>
                  <a:lnTo>
                    <a:pt x="132" y="186"/>
                  </a:lnTo>
                  <a:lnTo>
                    <a:pt x="126" y="180"/>
                  </a:lnTo>
                  <a:lnTo>
                    <a:pt x="126" y="192"/>
                  </a:lnTo>
                  <a:lnTo>
                    <a:pt x="114" y="192"/>
                  </a:lnTo>
                  <a:lnTo>
                    <a:pt x="120" y="186"/>
                  </a:lnTo>
                  <a:lnTo>
                    <a:pt x="114" y="180"/>
                  </a:lnTo>
                  <a:lnTo>
                    <a:pt x="102" y="222"/>
                  </a:lnTo>
                  <a:lnTo>
                    <a:pt x="96" y="216"/>
                  </a:lnTo>
                  <a:lnTo>
                    <a:pt x="96" y="234"/>
                  </a:lnTo>
                  <a:lnTo>
                    <a:pt x="78" y="234"/>
                  </a:lnTo>
                  <a:lnTo>
                    <a:pt x="84" y="246"/>
                  </a:lnTo>
                  <a:lnTo>
                    <a:pt x="78" y="234"/>
                  </a:lnTo>
                  <a:lnTo>
                    <a:pt x="66" y="240"/>
                  </a:lnTo>
                  <a:lnTo>
                    <a:pt x="54" y="294"/>
                  </a:lnTo>
                  <a:lnTo>
                    <a:pt x="54" y="30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29" name="Freeform 1554"/>
            <p:cNvSpPr>
              <a:spLocks/>
            </p:cNvSpPr>
            <p:nvPr/>
          </p:nvSpPr>
          <p:spPr bwMode="auto">
            <a:xfrm>
              <a:off x="2244" y="2106"/>
              <a:ext cx="234" cy="114"/>
            </a:xfrm>
            <a:custGeom>
              <a:avLst/>
              <a:gdLst>
                <a:gd name="T0" fmla="*/ 180 w 234"/>
                <a:gd name="T1" fmla="*/ 0 h 114"/>
                <a:gd name="T2" fmla="*/ 204 w 234"/>
                <a:gd name="T3" fmla="*/ 78 h 114"/>
                <a:gd name="T4" fmla="*/ 234 w 234"/>
                <a:gd name="T5" fmla="*/ 72 h 114"/>
                <a:gd name="T6" fmla="*/ 228 w 234"/>
                <a:gd name="T7" fmla="*/ 102 h 114"/>
                <a:gd name="T8" fmla="*/ 228 w 234"/>
                <a:gd name="T9" fmla="*/ 90 h 114"/>
                <a:gd name="T10" fmla="*/ 222 w 234"/>
                <a:gd name="T11" fmla="*/ 102 h 114"/>
                <a:gd name="T12" fmla="*/ 210 w 234"/>
                <a:gd name="T13" fmla="*/ 108 h 114"/>
                <a:gd name="T14" fmla="*/ 198 w 234"/>
                <a:gd name="T15" fmla="*/ 114 h 114"/>
                <a:gd name="T16" fmla="*/ 192 w 234"/>
                <a:gd name="T17" fmla="*/ 90 h 114"/>
                <a:gd name="T18" fmla="*/ 186 w 234"/>
                <a:gd name="T19" fmla="*/ 96 h 114"/>
                <a:gd name="T20" fmla="*/ 174 w 234"/>
                <a:gd name="T21" fmla="*/ 90 h 114"/>
                <a:gd name="T22" fmla="*/ 174 w 234"/>
                <a:gd name="T23" fmla="*/ 78 h 114"/>
                <a:gd name="T24" fmla="*/ 180 w 234"/>
                <a:gd name="T25" fmla="*/ 78 h 114"/>
                <a:gd name="T26" fmla="*/ 174 w 234"/>
                <a:gd name="T27" fmla="*/ 66 h 114"/>
                <a:gd name="T28" fmla="*/ 174 w 234"/>
                <a:gd name="T29" fmla="*/ 66 h 114"/>
                <a:gd name="T30" fmla="*/ 174 w 234"/>
                <a:gd name="T31" fmla="*/ 42 h 114"/>
                <a:gd name="T32" fmla="*/ 162 w 234"/>
                <a:gd name="T33" fmla="*/ 42 h 114"/>
                <a:gd name="T34" fmla="*/ 180 w 234"/>
                <a:gd name="T35" fmla="*/ 18 h 114"/>
                <a:gd name="T36" fmla="*/ 174 w 234"/>
                <a:gd name="T37" fmla="*/ 12 h 114"/>
                <a:gd name="T38" fmla="*/ 156 w 234"/>
                <a:gd name="T39" fmla="*/ 42 h 114"/>
                <a:gd name="T40" fmla="*/ 144 w 234"/>
                <a:gd name="T41" fmla="*/ 42 h 114"/>
                <a:gd name="T42" fmla="*/ 156 w 234"/>
                <a:gd name="T43" fmla="*/ 48 h 114"/>
                <a:gd name="T44" fmla="*/ 156 w 234"/>
                <a:gd name="T45" fmla="*/ 72 h 114"/>
                <a:gd name="T46" fmla="*/ 168 w 234"/>
                <a:gd name="T47" fmla="*/ 96 h 114"/>
                <a:gd name="T48" fmla="*/ 156 w 234"/>
                <a:gd name="T49" fmla="*/ 90 h 114"/>
                <a:gd name="T50" fmla="*/ 168 w 234"/>
                <a:gd name="T51" fmla="*/ 96 h 114"/>
                <a:gd name="T52" fmla="*/ 174 w 234"/>
                <a:gd name="T53" fmla="*/ 114 h 114"/>
                <a:gd name="T54" fmla="*/ 132 w 234"/>
                <a:gd name="T55" fmla="*/ 102 h 114"/>
                <a:gd name="T56" fmla="*/ 126 w 234"/>
                <a:gd name="T57" fmla="*/ 102 h 114"/>
                <a:gd name="T58" fmla="*/ 120 w 234"/>
                <a:gd name="T59" fmla="*/ 96 h 114"/>
                <a:gd name="T60" fmla="*/ 132 w 234"/>
                <a:gd name="T61" fmla="*/ 72 h 114"/>
                <a:gd name="T62" fmla="*/ 138 w 234"/>
                <a:gd name="T63" fmla="*/ 66 h 114"/>
                <a:gd name="T64" fmla="*/ 126 w 234"/>
                <a:gd name="T65" fmla="*/ 66 h 114"/>
                <a:gd name="T66" fmla="*/ 90 w 234"/>
                <a:gd name="T67" fmla="*/ 48 h 114"/>
                <a:gd name="T68" fmla="*/ 84 w 234"/>
                <a:gd name="T69" fmla="*/ 30 h 114"/>
                <a:gd name="T70" fmla="*/ 66 w 234"/>
                <a:gd name="T71" fmla="*/ 30 h 114"/>
                <a:gd name="T72" fmla="*/ 54 w 234"/>
                <a:gd name="T73" fmla="*/ 42 h 114"/>
                <a:gd name="T74" fmla="*/ 36 w 234"/>
                <a:gd name="T75" fmla="*/ 36 h 114"/>
                <a:gd name="T76" fmla="*/ 6 w 234"/>
                <a:gd name="T77" fmla="*/ 66 h 114"/>
                <a:gd name="T78" fmla="*/ 0 w 234"/>
                <a:gd name="T79" fmla="*/ 36 h 114"/>
                <a:gd name="T80" fmla="*/ 162 w 234"/>
                <a:gd name="T81" fmla="*/ 6 h 114"/>
                <a:gd name="T82" fmla="*/ 180 w 234"/>
                <a:gd name="T83" fmla="*/ 0 h 1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4"/>
                <a:gd name="T127" fmla="*/ 0 h 114"/>
                <a:gd name="T128" fmla="*/ 234 w 234"/>
                <a:gd name="T129" fmla="*/ 114 h 1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4" h="114">
                  <a:moveTo>
                    <a:pt x="180" y="0"/>
                  </a:moveTo>
                  <a:lnTo>
                    <a:pt x="204" y="78"/>
                  </a:lnTo>
                  <a:lnTo>
                    <a:pt x="234" y="72"/>
                  </a:lnTo>
                  <a:lnTo>
                    <a:pt x="228" y="102"/>
                  </a:lnTo>
                  <a:lnTo>
                    <a:pt x="228" y="90"/>
                  </a:lnTo>
                  <a:lnTo>
                    <a:pt x="222" y="102"/>
                  </a:lnTo>
                  <a:lnTo>
                    <a:pt x="210" y="108"/>
                  </a:lnTo>
                  <a:lnTo>
                    <a:pt x="198" y="114"/>
                  </a:lnTo>
                  <a:lnTo>
                    <a:pt x="192" y="90"/>
                  </a:lnTo>
                  <a:lnTo>
                    <a:pt x="186" y="96"/>
                  </a:lnTo>
                  <a:lnTo>
                    <a:pt x="174" y="90"/>
                  </a:lnTo>
                  <a:lnTo>
                    <a:pt x="174" y="78"/>
                  </a:lnTo>
                  <a:lnTo>
                    <a:pt x="180" y="78"/>
                  </a:lnTo>
                  <a:lnTo>
                    <a:pt x="174" y="66"/>
                  </a:lnTo>
                  <a:lnTo>
                    <a:pt x="174" y="42"/>
                  </a:lnTo>
                  <a:lnTo>
                    <a:pt x="162" y="42"/>
                  </a:lnTo>
                  <a:lnTo>
                    <a:pt x="180" y="18"/>
                  </a:lnTo>
                  <a:lnTo>
                    <a:pt x="174" y="12"/>
                  </a:lnTo>
                  <a:lnTo>
                    <a:pt x="156" y="42"/>
                  </a:lnTo>
                  <a:lnTo>
                    <a:pt x="144" y="42"/>
                  </a:lnTo>
                  <a:lnTo>
                    <a:pt x="156" y="48"/>
                  </a:lnTo>
                  <a:lnTo>
                    <a:pt x="156" y="72"/>
                  </a:lnTo>
                  <a:lnTo>
                    <a:pt x="168" y="96"/>
                  </a:lnTo>
                  <a:lnTo>
                    <a:pt x="156" y="90"/>
                  </a:lnTo>
                  <a:lnTo>
                    <a:pt x="168" y="96"/>
                  </a:lnTo>
                  <a:lnTo>
                    <a:pt x="174" y="114"/>
                  </a:lnTo>
                  <a:lnTo>
                    <a:pt x="132" y="102"/>
                  </a:lnTo>
                  <a:lnTo>
                    <a:pt x="126" y="102"/>
                  </a:lnTo>
                  <a:lnTo>
                    <a:pt x="120" y="96"/>
                  </a:lnTo>
                  <a:lnTo>
                    <a:pt x="132" y="72"/>
                  </a:lnTo>
                  <a:lnTo>
                    <a:pt x="138" y="66"/>
                  </a:lnTo>
                  <a:lnTo>
                    <a:pt x="126" y="66"/>
                  </a:lnTo>
                  <a:lnTo>
                    <a:pt x="90" y="48"/>
                  </a:lnTo>
                  <a:lnTo>
                    <a:pt x="84" y="30"/>
                  </a:lnTo>
                  <a:lnTo>
                    <a:pt x="66" y="30"/>
                  </a:lnTo>
                  <a:lnTo>
                    <a:pt x="54" y="42"/>
                  </a:lnTo>
                  <a:lnTo>
                    <a:pt x="36" y="36"/>
                  </a:lnTo>
                  <a:lnTo>
                    <a:pt x="6" y="66"/>
                  </a:lnTo>
                  <a:lnTo>
                    <a:pt x="0" y="36"/>
                  </a:lnTo>
                  <a:lnTo>
                    <a:pt x="162" y="6"/>
                  </a:lnTo>
                  <a:lnTo>
                    <a:pt x="180" y="0"/>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30" name="Freeform 1555"/>
            <p:cNvSpPr>
              <a:spLocks/>
            </p:cNvSpPr>
            <p:nvPr/>
          </p:nvSpPr>
          <p:spPr bwMode="auto">
            <a:xfrm>
              <a:off x="2244" y="2106"/>
              <a:ext cx="234" cy="114"/>
            </a:xfrm>
            <a:custGeom>
              <a:avLst/>
              <a:gdLst>
                <a:gd name="T0" fmla="*/ 180 w 234"/>
                <a:gd name="T1" fmla="*/ 0 h 114"/>
                <a:gd name="T2" fmla="*/ 204 w 234"/>
                <a:gd name="T3" fmla="*/ 78 h 114"/>
                <a:gd name="T4" fmla="*/ 234 w 234"/>
                <a:gd name="T5" fmla="*/ 72 h 114"/>
                <a:gd name="T6" fmla="*/ 228 w 234"/>
                <a:gd name="T7" fmla="*/ 102 h 114"/>
                <a:gd name="T8" fmla="*/ 228 w 234"/>
                <a:gd name="T9" fmla="*/ 90 h 114"/>
                <a:gd name="T10" fmla="*/ 222 w 234"/>
                <a:gd name="T11" fmla="*/ 102 h 114"/>
                <a:gd name="T12" fmla="*/ 210 w 234"/>
                <a:gd name="T13" fmla="*/ 108 h 114"/>
                <a:gd name="T14" fmla="*/ 198 w 234"/>
                <a:gd name="T15" fmla="*/ 114 h 114"/>
                <a:gd name="T16" fmla="*/ 192 w 234"/>
                <a:gd name="T17" fmla="*/ 90 h 114"/>
                <a:gd name="T18" fmla="*/ 186 w 234"/>
                <a:gd name="T19" fmla="*/ 96 h 114"/>
                <a:gd name="T20" fmla="*/ 174 w 234"/>
                <a:gd name="T21" fmla="*/ 90 h 114"/>
                <a:gd name="T22" fmla="*/ 174 w 234"/>
                <a:gd name="T23" fmla="*/ 78 h 114"/>
                <a:gd name="T24" fmla="*/ 180 w 234"/>
                <a:gd name="T25" fmla="*/ 78 h 114"/>
                <a:gd name="T26" fmla="*/ 174 w 234"/>
                <a:gd name="T27" fmla="*/ 66 h 114"/>
                <a:gd name="T28" fmla="*/ 168 w 234"/>
                <a:gd name="T29" fmla="*/ 66 h 114"/>
                <a:gd name="T30" fmla="*/ 174 w 234"/>
                <a:gd name="T31" fmla="*/ 66 h 114"/>
                <a:gd name="T32" fmla="*/ 174 w 234"/>
                <a:gd name="T33" fmla="*/ 42 h 114"/>
                <a:gd name="T34" fmla="*/ 162 w 234"/>
                <a:gd name="T35" fmla="*/ 42 h 114"/>
                <a:gd name="T36" fmla="*/ 180 w 234"/>
                <a:gd name="T37" fmla="*/ 18 h 114"/>
                <a:gd name="T38" fmla="*/ 174 w 234"/>
                <a:gd name="T39" fmla="*/ 12 h 114"/>
                <a:gd name="T40" fmla="*/ 156 w 234"/>
                <a:gd name="T41" fmla="*/ 42 h 114"/>
                <a:gd name="T42" fmla="*/ 144 w 234"/>
                <a:gd name="T43" fmla="*/ 42 h 114"/>
                <a:gd name="T44" fmla="*/ 156 w 234"/>
                <a:gd name="T45" fmla="*/ 48 h 114"/>
                <a:gd name="T46" fmla="*/ 156 w 234"/>
                <a:gd name="T47" fmla="*/ 72 h 114"/>
                <a:gd name="T48" fmla="*/ 168 w 234"/>
                <a:gd name="T49" fmla="*/ 96 h 114"/>
                <a:gd name="T50" fmla="*/ 156 w 234"/>
                <a:gd name="T51" fmla="*/ 90 h 114"/>
                <a:gd name="T52" fmla="*/ 168 w 234"/>
                <a:gd name="T53" fmla="*/ 96 h 114"/>
                <a:gd name="T54" fmla="*/ 174 w 234"/>
                <a:gd name="T55" fmla="*/ 114 h 114"/>
                <a:gd name="T56" fmla="*/ 132 w 234"/>
                <a:gd name="T57" fmla="*/ 102 h 114"/>
                <a:gd name="T58" fmla="*/ 126 w 234"/>
                <a:gd name="T59" fmla="*/ 102 h 114"/>
                <a:gd name="T60" fmla="*/ 120 w 234"/>
                <a:gd name="T61" fmla="*/ 96 h 114"/>
                <a:gd name="T62" fmla="*/ 132 w 234"/>
                <a:gd name="T63" fmla="*/ 72 h 114"/>
                <a:gd name="T64" fmla="*/ 138 w 234"/>
                <a:gd name="T65" fmla="*/ 66 h 114"/>
                <a:gd name="T66" fmla="*/ 126 w 234"/>
                <a:gd name="T67" fmla="*/ 66 h 114"/>
                <a:gd name="T68" fmla="*/ 90 w 234"/>
                <a:gd name="T69" fmla="*/ 48 h 114"/>
                <a:gd name="T70" fmla="*/ 84 w 234"/>
                <a:gd name="T71" fmla="*/ 30 h 114"/>
                <a:gd name="T72" fmla="*/ 66 w 234"/>
                <a:gd name="T73" fmla="*/ 30 h 114"/>
                <a:gd name="T74" fmla="*/ 54 w 234"/>
                <a:gd name="T75" fmla="*/ 42 h 114"/>
                <a:gd name="T76" fmla="*/ 36 w 234"/>
                <a:gd name="T77" fmla="*/ 36 h 114"/>
                <a:gd name="T78" fmla="*/ 6 w 234"/>
                <a:gd name="T79" fmla="*/ 66 h 114"/>
                <a:gd name="T80" fmla="*/ 0 w 234"/>
                <a:gd name="T81" fmla="*/ 36 h 114"/>
                <a:gd name="T82" fmla="*/ 162 w 234"/>
                <a:gd name="T83" fmla="*/ 6 h 114"/>
                <a:gd name="T84" fmla="*/ 180 w 234"/>
                <a:gd name="T85" fmla="*/ 0 h 114"/>
                <a:gd name="T86" fmla="*/ 180 w 234"/>
                <a:gd name="T87" fmla="*/ 6 h 11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34"/>
                <a:gd name="T133" fmla="*/ 0 h 114"/>
                <a:gd name="T134" fmla="*/ 234 w 234"/>
                <a:gd name="T135" fmla="*/ 114 h 11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34" h="114">
                  <a:moveTo>
                    <a:pt x="180" y="0"/>
                  </a:moveTo>
                  <a:lnTo>
                    <a:pt x="204" y="78"/>
                  </a:lnTo>
                  <a:lnTo>
                    <a:pt x="234" y="72"/>
                  </a:lnTo>
                  <a:lnTo>
                    <a:pt x="228" y="102"/>
                  </a:lnTo>
                  <a:lnTo>
                    <a:pt x="228" y="90"/>
                  </a:lnTo>
                  <a:lnTo>
                    <a:pt x="222" y="102"/>
                  </a:lnTo>
                  <a:lnTo>
                    <a:pt x="210" y="108"/>
                  </a:lnTo>
                  <a:lnTo>
                    <a:pt x="198" y="114"/>
                  </a:lnTo>
                  <a:lnTo>
                    <a:pt x="192" y="90"/>
                  </a:lnTo>
                  <a:lnTo>
                    <a:pt x="186" y="96"/>
                  </a:lnTo>
                  <a:lnTo>
                    <a:pt x="174" y="90"/>
                  </a:lnTo>
                  <a:lnTo>
                    <a:pt x="174" y="78"/>
                  </a:lnTo>
                  <a:lnTo>
                    <a:pt x="180" y="78"/>
                  </a:lnTo>
                  <a:lnTo>
                    <a:pt x="174" y="66"/>
                  </a:lnTo>
                  <a:lnTo>
                    <a:pt x="168" y="66"/>
                  </a:lnTo>
                  <a:lnTo>
                    <a:pt x="174" y="66"/>
                  </a:lnTo>
                  <a:lnTo>
                    <a:pt x="174" y="42"/>
                  </a:lnTo>
                  <a:lnTo>
                    <a:pt x="162" y="42"/>
                  </a:lnTo>
                  <a:lnTo>
                    <a:pt x="180" y="18"/>
                  </a:lnTo>
                  <a:lnTo>
                    <a:pt x="174" y="12"/>
                  </a:lnTo>
                  <a:lnTo>
                    <a:pt x="156" y="42"/>
                  </a:lnTo>
                  <a:lnTo>
                    <a:pt x="144" y="42"/>
                  </a:lnTo>
                  <a:lnTo>
                    <a:pt x="156" y="48"/>
                  </a:lnTo>
                  <a:lnTo>
                    <a:pt x="156" y="72"/>
                  </a:lnTo>
                  <a:lnTo>
                    <a:pt x="168" y="96"/>
                  </a:lnTo>
                  <a:lnTo>
                    <a:pt x="156" y="90"/>
                  </a:lnTo>
                  <a:lnTo>
                    <a:pt x="168" y="96"/>
                  </a:lnTo>
                  <a:lnTo>
                    <a:pt x="174" y="114"/>
                  </a:lnTo>
                  <a:lnTo>
                    <a:pt x="132" y="102"/>
                  </a:lnTo>
                  <a:lnTo>
                    <a:pt x="126" y="102"/>
                  </a:lnTo>
                  <a:lnTo>
                    <a:pt x="120" y="96"/>
                  </a:lnTo>
                  <a:lnTo>
                    <a:pt x="132" y="72"/>
                  </a:lnTo>
                  <a:lnTo>
                    <a:pt x="138" y="66"/>
                  </a:lnTo>
                  <a:lnTo>
                    <a:pt x="126" y="66"/>
                  </a:lnTo>
                  <a:lnTo>
                    <a:pt x="90" y="48"/>
                  </a:lnTo>
                  <a:lnTo>
                    <a:pt x="84" y="30"/>
                  </a:lnTo>
                  <a:lnTo>
                    <a:pt x="66" y="30"/>
                  </a:lnTo>
                  <a:lnTo>
                    <a:pt x="54" y="42"/>
                  </a:lnTo>
                  <a:lnTo>
                    <a:pt x="36" y="36"/>
                  </a:lnTo>
                  <a:lnTo>
                    <a:pt x="6" y="66"/>
                  </a:lnTo>
                  <a:lnTo>
                    <a:pt x="0" y="36"/>
                  </a:lnTo>
                  <a:lnTo>
                    <a:pt x="162" y="6"/>
                  </a:lnTo>
                  <a:lnTo>
                    <a:pt x="180" y="0"/>
                  </a:lnTo>
                  <a:lnTo>
                    <a:pt x="18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31" name="Freeform 1556"/>
            <p:cNvSpPr>
              <a:spLocks/>
            </p:cNvSpPr>
            <p:nvPr/>
          </p:nvSpPr>
          <p:spPr bwMode="auto">
            <a:xfrm>
              <a:off x="2496" y="1854"/>
              <a:ext cx="174" cy="90"/>
            </a:xfrm>
            <a:custGeom>
              <a:avLst/>
              <a:gdLst>
                <a:gd name="T0" fmla="*/ 36 w 174"/>
                <a:gd name="T1" fmla="*/ 30 h 90"/>
                <a:gd name="T2" fmla="*/ 90 w 174"/>
                <a:gd name="T3" fmla="*/ 18 h 90"/>
                <a:gd name="T4" fmla="*/ 108 w 174"/>
                <a:gd name="T5" fmla="*/ 0 h 90"/>
                <a:gd name="T6" fmla="*/ 120 w 174"/>
                <a:gd name="T7" fmla="*/ 18 h 90"/>
                <a:gd name="T8" fmla="*/ 114 w 174"/>
                <a:gd name="T9" fmla="*/ 42 h 90"/>
                <a:gd name="T10" fmla="*/ 126 w 174"/>
                <a:gd name="T11" fmla="*/ 42 h 90"/>
                <a:gd name="T12" fmla="*/ 150 w 174"/>
                <a:gd name="T13" fmla="*/ 66 h 90"/>
                <a:gd name="T14" fmla="*/ 168 w 174"/>
                <a:gd name="T15" fmla="*/ 60 h 90"/>
                <a:gd name="T16" fmla="*/ 150 w 174"/>
                <a:gd name="T17" fmla="*/ 48 h 90"/>
                <a:gd name="T18" fmla="*/ 162 w 174"/>
                <a:gd name="T19" fmla="*/ 42 h 90"/>
                <a:gd name="T20" fmla="*/ 174 w 174"/>
                <a:gd name="T21" fmla="*/ 66 h 90"/>
                <a:gd name="T22" fmla="*/ 138 w 174"/>
                <a:gd name="T23" fmla="*/ 84 h 90"/>
                <a:gd name="T24" fmla="*/ 138 w 174"/>
                <a:gd name="T25" fmla="*/ 72 h 90"/>
                <a:gd name="T26" fmla="*/ 120 w 174"/>
                <a:gd name="T27" fmla="*/ 90 h 90"/>
                <a:gd name="T28" fmla="*/ 120 w 174"/>
                <a:gd name="T29" fmla="*/ 84 h 90"/>
                <a:gd name="T30" fmla="*/ 102 w 174"/>
                <a:gd name="T31" fmla="*/ 60 h 90"/>
                <a:gd name="T32" fmla="*/ 84 w 174"/>
                <a:gd name="T33" fmla="*/ 66 h 90"/>
                <a:gd name="T34" fmla="*/ 78 w 174"/>
                <a:gd name="T35" fmla="*/ 66 h 90"/>
                <a:gd name="T36" fmla="*/ 0 w 174"/>
                <a:gd name="T37" fmla="*/ 84 h 90"/>
                <a:gd name="T38" fmla="*/ 0 w 174"/>
                <a:gd name="T39" fmla="*/ 36 h 90"/>
                <a:gd name="T40" fmla="*/ 18 w 174"/>
                <a:gd name="T41" fmla="*/ 36 h 90"/>
                <a:gd name="T42" fmla="*/ 36 w 174"/>
                <a:gd name="T43" fmla="*/ 30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4"/>
                <a:gd name="T67" fmla="*/ 0 h 90"/>
                <a:gd name="T68" fmla="*/ 174 w 174"/>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4" h="90">
                  <a:moveTo>
                    <a:pt x="36" y="30"/>
                  </a:moveTo>
                  <a:lnTo>
                    <a:pt x="90" y="18"/>
                  </a:lnTo>
                  <a:lnTo>
                    <a:pt x="108" y="0"/>
                  </a:lnTo>
                  <a:lnTo>
                    <a:pt x="120" y="18"/>
                  </a:lnTo>
                  <a:lnTo>
                    <a:pt x="114" y="42"/>
                  </a:lnTo>
                  <a:lnTo>
                    <a:pt x="126" y="42"/>
                  </a:lnTo>
                  <a:lnTo>
                    <a:pt x="150" y="66"/>
                  </a:lnTo>
                  <a:lnTo>
                    <a:pt x="168" y="60"/>
                  </a:lnTo>
                  <a:lnTo>
                    <a:pt x="150" y="48"/>
                  </a:lnTo>
                  <a:lnTo>
                    <a:pt x="162" y="42"/>
                  </a:lnTo>
                  <a:lnTo>
                    <a:pt x="174" y="66"/>
                  </a:lnTo>
                  <a:lnTo>
                    <a:pt x="138" y="84"/>
                  </a:lnTo>
                  <a:lnTo>
                    <a:pt x="138" y="72"/>
                  </a:lnTo>
                  <a:lnTo>
                    <a:pt x="120" y="90"/>
                  </a:lnTo>
                  <a:lnTo>
                    <a:pt x="120" y="84"/>
                  </a:lnTo>
                  <a:lnTo>
                    <a:pt x="102" y="60"/>
                  </a:lnTo>
                  <a:lnTo>
                    <a:pt x="84" y="66"/>
                  </a:lnTo>
                  <a:lnTo>
                    <a:pt x="78" y="66"/>
                  </a:lnTo>
                  <a:lnTo>
                    <a:pt x="0" y="84"/>
                  </a:lnTo>
                  <a:lnTo>
                    <a:pt x="0" y="36"/>
                  </a:lnTo>
                  <a:lnTo>
                    <a:pt x="18" y="36"/>
                  </a:lnTo>
                  <a:lnTo>
                    <a:pt x="36" y="30"/>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32" name="Freeform 1557"/>
            <p:cNvSpPr>
              <a:spLocks/>
            </p:cNvSpPr>
            <p:nvPr/>
          </p:nvSpPr>
          <p:spPr bwMode="auto">
            <a:xfrm>
              <a:off x="2496" y="1854"/>
              <a:ext cx="174" cy="90"/>
            </a:xfrm>
            <a:custGeom>
              <a:avLst/>
              <a:gdLst>
                <a:gd name="T0" fmla="*/ 36 w 174"/>
                <a:gd name="T1" fmla="*/ 30 h 90"/>
                <a:gd name="T2" fmla="*/ 90 w 174"/>
                <a:gd name="T3" fmla="*/ 18 h 90"/>
                <a:gd name="T4" fmla="*/ 108 w 174"/>
                <a:gd name="T5" fmla="*/ 0 h 90"/>
                <a:gd name="T6" fmla="*/ 120 w 174"/>
                <a:gd name="T7" fmla="*/ 18 h 90"/>
                <a:gd name="T8" fmla="*/ 114 w 174"/>
                <a:gd name="T9" fmla="*/ 42 h 90"/>
                <a:gd name="T10" fmla="*/ 126 w 174"/>
                <a:gd name="T11" fmla="*/ 42 h 90"/>
                <a:gd name="T12" fmla="*/ 150 w 174"/>
                <a:gd name="T13" fmla="*/ 66 h 90"/>
                <a:gd name="T14" fmla="*/ 168 w 174"/>
                <a:gd name="T15" fmla="*/ 60 h 90"/>
                <a:gd name="T16" fmla="*/ 150 w 174"/>
                <a:gd name="T17" fmla="*/ 48 h 90"/>
                <a:gd name="T18" fmla="*/ 162 w 174"/>
                <a:gd name="T19" fmla="*/ 42 h 90"/>
                <a:gd name="T20" fmla="*/ 174 w 174"/>
                <a:gd name="T21" fmla="*/ 66 h 90"/>
                <a:gd name="T22" fmla="*/ 138 w 174"/>
                <a:gd name="T23" fmla="*/ 84 h 90"/>
                <a:gd name="T24" fmla="*/ 138 w 174"/>
                <a:gd name="T25" fmla="*/ 72 h 90"/>
                <a:gd name="T26" fmla="*/ 120 w 174"/>
                <a:gd name="T27" fmla="*/ 90 h 90"/>
                <a:gd name="T28" fmla="*/ 120 w 174"/>
                <a:gd name="T29" fmla="*/ 84 h 90"/>
                <a:gd name="T30" fmla="*/ 102 w 174"/>
                <a:gd name="T31" fmla="*/ 60 h 90"/>
                <a:gd name="T32" fmla="*/ 84 w 174"/>
                <a:gd name="T33" fmla="*/ 66 h 90"/>
                <a:gd name="T34" fmla="*/ 78 w 174"/>
                <a:gd name="T35" fmla="*/ 66 h 90"/>
                <a:gd name="T36" fmla="*/ 0 w 174"/>
                <a:gd name="T37" fmla="*/ 84 h 90"/>
                <a:gd name="T38" fmla="*/ 0 w 174"/>
                <a:gd name="T39" fmla="*/ 36 h 90"/>
                <a:gd name="T40" fmla="*/ 18 w 174"/>
                <a:gd name="T41" fmla="*/ 36 h 90"/>
                <a:gd name="T42" fmla="*/ 36 w 174"/>
                <a:gd name="T43" fmla="*/ 30 h 90"/>
                <a:gd name="T44" fmla="*/ 36 w 174"/>
                <a:gd name="T45" fmla="*/ 36 h 9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4"/>
                <a:gd name="T70" fmla="*/ 0 h 90"/>
                <a:gd name="T71" fmla="*/ 174 w 174"/>
                <a:gd name="T72" fmla="*/ 90 h 9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4" h="90">
                  <a:moveTo>
                    <a:pt x="36" y="30"/>
                  </a:moveTo>
                  <a:lnTo>
                    <a:pt x="90" y="18"/>
                  </a:lnTo>
                  <a:lnTo>
                    <a:pt x="108" y="0"/>
                  </a:lnTo>
                  <a:lnTo>
                    <a:pt x="120" y="18"/>
                  </a:lnTo>
                  <a:lnTo>
                    <a:pt x="114" y="42"/>
                  </a:lnTo>
                  <a:lnTo>
                    <a:pt x="126" y="42"/>
                  </a:lnTo>
                  <a:lnTo>
                    <a:pt x="150" y="66"/>
                  </a:lnTo>
                  <a:lnTo>
                    <a:pt x="168" y="60"/>
                  </a:lnTo>
                  <a:lnTo>
                    <a:pt x="150" y="48"/>
                  </a:lnTo>
                  <a:lnTo>
                    <a:pt x="162" y="42"/>
                  </a:lnTo>
                  <a:lnTo>
                    <a:pt x="174" y="66"/>
                  </a:lnTo>
                  <a:lnTo>
                    <a:pt x="138" y="84"/>
                  </a:lnTo>
                  <a:lnTo>
                    <a:pt x="138" y="72"/>
                  </a:lnTo>
                  <a:lnTo>
                    <a:pt x="120" y="90"/>
                  </a:lnTo>
                  <a:lnTo>
                    <a:pt x="120" y="84"/>
                  </a:lnTo>
                  <a:lnTo>
                    <a:pt x="102" y="60"/>
                  </a:lnTo>
                  <a:lnTo>
                    <a:pt x="84" y="66"/>
                  </a:lnTo>
                  <a:lnTo>
                    <a:pt x="78" y="66"/>
                  </a:lnTo>
                  <a:lnTo>
                    <a:pt x="0" y="84"/>
                  </a:lnTo>
                  <a:lnTo>
                    <a:pt x="0" y="36"/>
                  </a:lnTo>
                  <a:lnTo>
                    <a:pt x="18" y="36"/>
                  </a:lnTo>
                  <a:lnTo>
                    <a:pt x="36" y="30"/>
                  </a:lnTo>
                  <a:lnTo>
                    <a:pt x="36" y="3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33" name="Freeform 1558"/>
            <p:cNvSpPr>
              <a:spLocks/>
            </p:cNvSpPr>
            <p:nvPr/>
          </p:nvSpPr>
          <p:spPr bwMode="auto">
            <a:xfrm>
              <a:off x="1878" y="1794"/>
              <a:ext cx="198" cy="264"/>
            </a:xfrm>
            <a:custGeom>
              <a:avLst/>
              <a:gdLst>
                <a:gd name="T0" fmla="*/ 96 w 198"/>
                <a:gd name="T1" fmla="*/ 258 h 264"/>
                <a:gd name="T2" fmla="*/ 0 w 198"/>
                <a:gd name="T3" fmla="*/ 264 h 264"/>
                <a:gd name="T4" fmla="*/ 24 w 198"/>
                <a:gd name="T5" fmla="*/ 204 h 264"/>
                <a:gd name="T6" fmla="*/ 0 w 198"/>
                <a:gd name="T7" fmla="*/ 144 h 264"/>
                <a:gd name="T8" fmla="*/ 6 w 198"/>
                <a:gd name="T9" fmla="*/ 78 h 264"/>
                <a:gd name="T10" fmla="*/ 36 w 198"/>
                <a:gd name="T11" fmla="*/ 42 h 264"/>
                <a:gd name="T12" fmla="*/ 36 w 198"/>
                <a:gd name="T13" fmla="*/ 66 h 264"/>
                <a:gd name="T14" fmla="*/ 42 w 198"/>
                <a:gd name="T15" fmla="*/ 54 h 264"/>
                <a:gd name="T16" fmla="*/ 42 w 198"/>
                <a:gd name="T17" fmla="*/ 36 h 264"/>
                <a:gd name="T18" fmla="*/ 60 w 198"/>
                <a:gd name="T19" fmla="*/ 24 h 264"/>
                <a:gd name="T20" fmla="*/ 54 w 198"/>
                <a:gd name="T21" fmla="*/ 12 h 264"/>
                <a:gd name="T22" fmla="*/ 66 w 198"/>
                <a:gd name="T23" fmla="*/ 0 h 264"/>
                <a:gd name="T24" fmla="*/ 126 w 198"/>
                <a:gd name="T25" fmla="*/ 18 h 264"/>
                <a:gd name="T26" fmla="*/ 138 w 198"/>
                <a:gd name="T27" fmla="*/ 36 h 264"/>
                <a:gd name="T28" fmla="*/ 132 w 198"/>
                <a:gd name="T29" fmla="*/ 42 h 264"/>
                <a:gd name="T30" fmla="*/ 144 w 198"/>
                <a:gd name="T31" fmla="*/ 60 h 264"/>
                <a:gd name="T32" fmla="*/ 144 w 198"/>
                <a:gd name="T33" fmla="*/ 84 h 264"/>
                <a:gd name="T34" fmla="*/ 120 w 198"/>
                <a:gd name="T35" fmla="*/ 108 h 264"/>
                <a:gd name="T36" fmla="*/ 120 w 198"/>
                <a:gd name="T37" fmla="*/ 126 h 264"/>
                <a:gd name="T38" fmla="*/ 132 w 198"/>
                <a:gd name="T39" fmla="*/ 132 h 264"/>
                <a:gd name="T40" fmla="*/ 162 w 198"/>
                <a:gd name="T41" fmla="*/ 96 h 264"/>
                <a:gd name="T42" fmla="*/ 180 w 198"/>
                <a:gd name="T43" fmla="*/ 114 h 264"/>
                <a:gd name="T44" fmla="*/ 198 w 198"/>
                <a:gd name="T45" fmla="*/ 162 h 264"/>
                <a:gd name="T46" fmla="*/ 192 w 198"/>
                <a:gd name="T47" fmla="*/ 186 h 264"/>
                <a:gd name="T48" fmla="*/ 192 w 198"/>
                <a:gd name="T49" fmla="*/ 192 h 264"/>
                <a:gd name="T50" fmla="*/ 186 w 198"/>
                <a:gd name="T51" fmla="*/ 186 h 264"/>
                <a:gd name="T52" fmla="*/ 180 w 198"/>
                <a:gd name="T53" fmla="*/ 186 h 264"/>
                <a:gd name="T54" fmla="*/ 156 w 198"/>
                <a:gd name="T55" fmla="*/ 246 h 264"/>
                <a:gd name="T56" fmla="*/ 114 w 198"/>
                <a:gd name="T57" fmla="*/ 258 h 264"/>
                <a:gd name="T58" fmla="*/ 96 w 198"/>
                <a:gd name="T59" fmla="*/ 258 h 2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8"/>
                <a:gd name="T91" fmla="*/ 0 h 264"/>
                <a:gd name="T92" fmla="*/ 198 w 198"/>
                <a:gd name="T93" fmla="*/ 264 h 26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8" h="264">
                  <a:moveTo>
                    <a:pt x="96" y="258"/>
                  </a:moveTo>
                  <a:lnTo>
                    <a:pt x="0" y="264"/>
                  </a:lnTo>
                  <a:lnTo>
                    <a:pt x="24" y="204"/>
                  </a:lnTo>
                  <a:lnTo>
                    <a:pt x="0" y="144"/>
                  </a:lnTo>
                  <a:lnTo>
                    <a:pt x="6" y="78"/>
                  </a:lnTo>
                  <a:lnTo>
                    <a:pt x="36" y="42"/>
                  </a:lnTo>
                  <a:lnTo>
                    <a:pt x="36" y="66"/>
                  </a:lnTo>
                  <a:lnTo>
                    <a:pt x="42" y="54"/>
                  </a:lnTo>
                  <a:lnTo>
                    <a:pt x="42" y="36"/>
                  </a:lnTo>
                  <a:lnTo>
                    <a:pt x="60" y="24"/>
                  </a:lnTo>
                  <a:lnTo>
                    <a:pt x="54" y="12"/>
                  </a:lnTo>
                  <a:lnTo>
                    <a:pt x="66" y="0"/>
                  </a:lnTo>
                  <a:lnTo>
                    <a:pt x="126" y="18"/>
                  </a:lnTo>
                  <a:lnTo>
                    <a:pt x="138" y="36"/>
                  </a:lnTo>
                  <a:lnTo>
                    <a:pt x="132" y="42"/>
                  </a:lnTo>
                  <a:lnTo>
                    <a:pt x="144" y="60"/>
                  </a:lnTo>
                  <a:lnTo>
                    <a:pt x="144" y="84"/>
                  </a:lnTo>
                  <a:lnTo>
                    <a:pt x="120" y="108"/>
                  </a:lnTo>
                  <a:lnTo>
                    <a:pt x="120" y="126"/>
                  </a:lnTo>
                  <a:lnTo>
                    <a:pt x="132" y="132"/>
                  </a:lnTo>
                  <a:lnTo>
                    <a:pt x="162" y="96"/>
                  </a:lnTo>
                  <a:lnTo>
                    <a:pt x="180" y="114"/>
                  </a:lnTo>
                  <a:lnTo>
                    <a:pt x="198" y="162"/>
                  </a:lnTo>
                  <a:lnTo>
                    <a:pt x="192" y="186"/>
                  </a:lnTo>
                  <a:lnTo>
                    <a:pt x="192" y="192"/>
                  </a:lnTo>
                  <a:lnTo>
                    <a:pt x="186" y="186"/>
                  </a:lnTo>
                  <a:lnTo>
                    <a:pt x="180" y="186"/>
                  </a:lnTo>
                  <a:lnTo>
                    <a:pt x="156" y="246"/>
                  </a:lnTo>
                  <a:lnTo>
                    <a:pt x="114" y="258"/>
                  </a:lnTo>
                  <a:lnTo>
                    <a:pt x="96" y="258"/>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34" name="Freeform 1559"/>
            <p:cNvSpPr>
              <a:spLocks/>
            </p:cNvSpPr>
            <p:nvPr/>
          </p:nvSpPr>
          <p:spPr bwMode="auto">
            <a:xfrm>
              <a:off x="1878" y="1794"/>
              <a:ext cx="198" cy="264"/>
            </a:xfrm>
            <a:custGeom>
              <a:avLst/>
              <a:gdLst>
                <a:gd name="T0" fmla="*/ 96 w 198"/>
                <a:gd name="T1" fmla="*/ 258 h 264"/>
                <a:gd name="T2" fmla="*/ 0 w 198"/>
                <a:gd name="T3" fmla="*/ 264 h 264"/>
                <a:gd name="T4" fmla="*/ 24 w 198"/>
                <a:gd name="T5" fmla="*/ 204 h 264"/>
                <a:gd name="T6" fmla="*/ 0 w 198"/>
                <a:gd name="T7" fmla="*/ 144 h 264"/>
                <a:gd name="T8" fmla="*/ 6 w 198"/>
                <a:gd name="T9" fmla="*/ 78 h 264"/>
                <a:gd name="T10" fmla="*/ 36 w 198"/>
                <a:gd name="T11" fmla="*/ 42 h 264"/>
                <a:gd name="T12" fmla="*/ 36 w 198"/>
                <a:gd name="T13" fmla="*/ 66 h 264"/>
                <a:gd name="T14" fmla="*/ 42 w 198"/>
                <a:gd name="T15" fmla="*/ 54 h 264"/>
                <a:gd name="T16" fmla="*/ 42 w 198"/>
                <a:gd name="T17" fmla="*/ 66 h 264"/>
                <a:gd name="T18" fmla="*/ 42 w 198"/>
                <a:gd name="T19" fmla="*/ 36 h 264"/>
                <a:gd name="T20" fmla="*/ 60 w 198"/>
                <a:gd name="T21" fmla="*/ 24 h 264"/>
                <a:gd name="T22" fmla="*/ 54 w 198"/>
                <a:gd name="T23" fmla="*/ 12 h 264"/>
                <a:gd name="T24" fmla="*/ 66 w 198"/>
                <a:gd name="T25" fmla="*/ 0 h 264"/>
                <a:gd name="T26" fmla="*/ 126 w 198"/>
                <a:gd name="T27" fmla="*/ 18 h 264"/>
                <a:gd name="T28" fmla="*/ 138 w 198"/>
                <a:gd name="T29" fmla="*/ 36 h 264"/>
                <a:gd name="T30" fmla="*/ 132 w 198"/>
                <a:gd name="T31" fmla="*/ 42 h 264"/>
                <a:gd name="T32" fmla="*/ 144 w 198"/>
                <a:gd name="T33" fmla="*/ 60 h 264"/>
                <a:gd name="T34" fmla="*/ 144 w 198"/>
                <a:gd name="T35" fmla="*/ 84 h 264"/>
                <a:gd name="T36" fmla="*/ 120 w 198"/>
                <a:gd name="T37" fmla="*/ 108 h 264"/>
                <a:gd name="T38" fmla="*/ 120 w 198"/>
                <a:gd name="T39" fmla="*/ 126 h 264"/>
                <a:gd name="T40" fmla="*/ 132 w 198"/>
                <a:gd name="T41" fmla="*/ 132 h 264"/>
                <a:gd name="T42" fmla="*/ 162 w 198"/>
                <a:gd name="T43" fmla="*/ 96 h 264"/>
                <a:gd name="T44" fmla="*/ 180 w 198"/>
                <a:gd name="T45" fmla="*/ 114 h 264"/>
                <a:gd name="T46" fmla="*/ 198 w 198"/>
                <a:gd name="T47" fmla="*/ 162 h 264"/>
                <a:gd name="T48" fmla="*/ 192 w 198"/>
                <a:gd name="T49" fmla="*/ 186 h 264"/>
                <a:gd name="T50" fmla="*/ 192 w 198"/>
                <a:gd name="T51" fmla="*/ 192 h 264"/>
                <a:gd name="T52" fmla="*/ 186 w 198"/>
                <a:gd name="T53" fmla="*/ 186 h 264"/>
                <a:gd name="T54" fmla="*/ 180 w 198"/>
                <a:gd name="T55" fmla="*/ 186 h 264"/>
                <a:gd name="T56" fmla="*/ 156 w 198"/>
                <a:gd name="T57" fmla="*/ 246 h 264"/>
                <a:gd name="T58" fmla="*/ 114 w 198"/>
                <a:gd name="T59" fmla="*/ 258 h 264"/>
                <a:gd name="T60" fmla="*/ 96 w 198"/>
                <a:gd name="T61" fmla="*/ 258 h 264"/>
                <a:gd name="T62" fmla="*/ 96 w 198"/>
                <a:gd name="T63" fmla="*/ 264 h 2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8"/>
                <a:gd name="T97" fmla="*/ 0 h 264"/>
                <a:gd name="T98" fmla="*/ 198 w 198"/>
                <a:gd name="T99" fmla="*/ 264 h 2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8" h="264">
                  <a:moveTo>
                    <a:pt x="96" y="258"/>
                  </a:moveTo>
                  <a:lnTo>
                    <a:pt x="0" y="264"/>
                  </a:lnTo>
                  <a:lnTo>
                    <a:pt x="24" y="204"/>
                  </a:lnTo>
                  <a:lnTo>
                    <a:pt x="0" y="144"/>
                  </a:lnTo>
                  <a:lnTo>
                    <a:pt x="6" y="78"/>
                  </a:lnTo>
                  <a:lnTo>
                    <a:pt x="36" y="42"/>
                  </a:lnTo>
                  <a:lnTo>
                    <a:pt x="36" y="66"/>
                  </a:lnTo>
                  <a:lnTo>
                    <a:pt x="42" y="54"/>
                  </a:lnTo>
                  <a:lnTo>
                    <a:pt x="42" y="66"/>
                  </a:lnTo>
                  <a:lnTo>
                    <a:pt x="42" y="36"/>
                  </a:lnTo>
                  <a:lnTo>
                    <a:pt x="60" y="24"/>
                  </a:lnTo>
                  <a:lnTo>
                    <a:pt x="54" y="12"/>
                  </a:lnTo>
                  <a:lnTo>
                    <a:pt x="66" y="0"/>
                  </a:lnTo>
                  <a:lnTo>
                    <a:pt x="126" y="18"/>
                  </a:lnTo>
                  <a:lnTo>
                    <a:pt x="138" y="36"/>
                  </a:lnTo>
                  <a:lnTo>
                    <a:pt x="132" y="42"/>
                  </a:lnTo>
                  <a:lnTo>
                    <a:pt x="144" y="60"/>
                  </a:lnTo>
                  <a:lnTo>
                    <a:pt x="144" y="84"/>
                  </a:lnTo>
                  <a:lnTo>
                    <a:pt x="120" y="108"/>
                  </a:lnTo>
                  <a:lnTo>
                    <a:pt x="120" y="126"/>
                  </a:lnTo>
                  <a:lnTo>
                    <a:pt x="132" y="132"/>
                  </a:lnTo>
                  <a:lnTo>
                    <a:pt x="162" y="96"/>
                  </a:lnTo>
                  <a:lnTo>
                    <a:pt x="180" y="114"/>
                  </a:lnTo>
                  <a:lnTo>
                    <a:pt x="198" y="162"/>
                  </a:lnTo>
                  <a:lnTo>
                    <a:pt x="192" y="186"/>
                  </a:lnTo>
                  <a:lnTo>
                    <a:pt x="192" y="192"/>
                  </a:lnTo>
                  <a:lnTo>
                    <a:pt x="186" y="186"/>
                  </a:lnTo>
                  <a:lnTo>
                    <a:pt x="180" y="186"/>
                  </a:lnTo>
                  <a:lnTo>
                    <a:pt x="156" y="246"/>
                  </a:lnTo>
                  <a:lnTo>
                    <a:pt x="114" y="258"/>
                  </a:lnTo>
                  <a:lnTo>
                    <a:pt x="96" y="258"/>
                  </a:lnTo>
                  <a:lnTo>
                    <a:pt x="96" y="26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35" name="Freeform 1560"/>
            <p:cNvSpPr>
              <a:spLocks/>
            </p:cNvSpPr>
            <p:nvPr/>
          </p:nvSpPr>
          <p:spPr bwMode="auto">
            <a:xfrm>
              <a:off x="1692" y="1704"/>
              <a:ext cx="288" cy="144"/>
            </a:xfrm>
            <a:custGeom>
              <a:avLst/>
              <a:gdLst>
                <a:gd name="T0" fmla="*/ 288 w 288"/>
                <a:gd name="T1" fmla="*/ 72 h 144"/>
                <a:gd name="T2" fmla="*/ 258 w 288"/>
                <a:gd name="T3" fmla="*/ 72 h 144"/>
                <a:gd name="T4" fmla="*/ 252 w 288"/>
                <a:gd name="T5" fmla="*/ 84 h 144"/>
                <a:gd name="T6" fmla="*/ 216 w 288"/>
                <a:gd name="T7" fmla="*/ 72 h 144"/>
                <a:gd name="T8" fmla="*/ 186 w 288"/>
                <a:gd name="T9" fmla="*/ 90 h 144"/>
                <a:gd name="T10" fmla="*/ 174 w 288"/>
                <a:gd name="T11" fmla="*/ 108 h 144"/>
                <a:gd name="T12" fmla="*/ 174 w 288"/>
                <a:gd name="T13" fmla="*/ 90 h 144"/>
                <a:gd name="T14" fmla="*/ 156 w 288"/>
                <a:gd name="T15" fmla="*/ 108 h 144"/>
                <a:gd name="T16" fmla="*/ 156 w 288"/>
                <a:gd name="T17" fmla="*/ 90 h 144"/>
                <a:gd name="T18" fmla="*/ 132 w 288"/>
                <a:gd name="T19" fmla="*/ 144 h 144"/>
                <a:gd name="T20" fmla="*/ 120 w 288"/>
                <a:gd name="T21" fmla="*/ 144 h 144"/>
                <a:gd name="T22" fmla="*/ 126 w 288"/>
                <a:gd name="T23" fmla="*/ 132 h 144"/>
                <a:gd name="T24" fmla="*/ 114 w 288"/>
                <a:gd name="T25" fmla="*/ 132 h 144"/>
                <a:gd name="T26" fmla="*/ 120 w 288"/>
                <a:gd name="T27" fmla="*/ 108 h 144"/>
                <a:gd name="T28" fmla="*/ 102 w 288"/>
                <a:gd name="T29" fmla="*/ 96 h 144"/>
                <a:gd name="T30" fmla="*/ 12 w 288"/>
                <a:gd name="T31" fmla="*/ 78 h 144"/>
                <a:gd name="T32" fmla="*/ 0 w 288"/>
                <a:gd name="T33" fmla="*/ 66 h 144"/>
                <a:gd name="T34" fmla="*/ 108 w 288"/>
                <a:gd name="T35" fmla="*/ 0 h 144"/>
                <a:gd name="T36" fmla="*/ 114 w 288"/>
                <a:gd name="T37" fmla="*/ 0 h 144"/>
                <a:gd name="T38" fmla="*/ 84 w 288"/>
                <a:gd name="T39" fmla="*/ 30 h 144"/>
                <a:gd name="T40" fmla="*/ 84 w 288"/>
                <a:gd name="T41" fmla="*/ 42 h 144"/>
                <a:gd name="T42" fmla="*/ 96 w 288"/>
                <a:gd name="T43" fmla="*/ 30 h 144"/>
                <a:gd name="T44" fmla="*/ 90 w 288"/>
                <a:gd name="T45" fmla="*/ 42 h 144"/>
                <a:gd name="T46" fmla="*/ 108 w 288"/>
                <a:gd name="T47" fmla="*/ 36 h 144"/>
                <a:gd name="T48" fmla="*/ 132 w 288"/>
                <a:gd name="T49" fmla="*/ 54 h 144"/>
                <a:gd name="T50" fmla="*/ 162 w 288"/>
                <a:gd name="T51" fmla="*/ 60 h 144"/>
                <a:gd name="T52" fmla="*/ 186 w 288"/>
                <a:gd name="T53" fmla="*/ 42 h 144"/>
                <a:gd name="T54" fmla="*/ 234 w 288"/>
                <a:gd name="T55" fmla="*/ 30 h 144"/>
                <a:gd name="T56" fmla="*/ 240 w 288"/>
                <a:gd name="T57" fmla="*/ 48 h 144"/>
                <a:gd name="T58" fmla="*/ 270 w 288"/>
                <a:gd name="T59" fmla="*/ 48 h 144"/>
                <a:gd name="T60" fmla="*/ 270 w 288"/>
                <a:gd name="T61" fmla="*/ 60 h 144"/>
                <a:gd name="T62" fmla="*/ 288 w 288"/>
                <a:gd name="T63" fmla="*/ 72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88"/>
                <a:gd name="T97" fmla="*/ 0 h 144"/>
                <a:gd name="T98" fmla="*/ 288 w 288"/>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88" h="144">
                  <a:moveTo>
                    <a:pt x="288" y="72"/>
                  </a:moveTo>
                  <a:lnTo>
                    <a:pt x="258" y="72"/>
                  </a:lnTo>
                  <a:lnTo>
                    <a:pt x="252" y="84"/>
                  </a:lnTo>
                  <a:lnTo>
                    <a:pt x="216" y="72"/>
                  </a:lnTo>
                  <a:lnTo>
                    <a:pt x="186" y="90"/>
                  </a:lnTo>
                  <a:lnTo>
                    <a:pt x="174" y="108"/>
                  </a:lnTo>
                  <a:lnTo>
                    <a:pt x="174" y="90"/>
                  </a:lnTo>
                  <a:lnTo>
                    <a:pt x="156" y="108"/>
                  </a:lnTo>
                  <a:lnTo>
                    <a:pt x="156" y="90"/>
                  </a:lnTo>
                  <a:lnTo>
                    <a:pt x="132" y="144"/>
                  </a:lnTo>
                  <a:lnTo>
                    <a:pt x="120" y="144"/>
                  </a:lnTo>
                  <a:lnTo>
                    <a:pt x="126" y="132"/>
                  </a:lnTo>
                  <a:lnTo>
                    <a:pt x="114" y="132"/>
                  </a:lnTo>
                  <a:lnTo>
                    <a:pt x="120" y="108"/>
                  </a:lnTo>
                  <a:lnTo>
                    <a:pt x="102" y="96"/>
                  </a:lnTo>
                  <a:lnTo>
                    <a:pt x="12" y="78"/>
                  </a:lnTo>
                  <a:lnTo>
                    <a:pt x="0" y="66"/>
                  </a:lnTo>
                  <a:lnTo>
                    <a:pt x="108" y="0"/>
                  </a:lnTo>
                  <a:lnTo>
                    <a:pt x="114" y="0"/>
                  </a:lnTo>
                  <a:lnTo>
                    <a:pt x="84" y="30"/>
                  </a:lnTo>
                  <a:lnTo>
                    <a:pt x="84" y="42"/>
                  </a:lnTo>
                  <a:lnTo>
                    <a:pt x="96" y="30"/>
                  </a:lnTo>
                  <a:lnTo>
                    <a:pt x="90" y="42"/>
                  </a:lnTo>
                  <a:lnTo>
                    <a:pt x="108" y="36"/>
                  </a:lnTo>
                  <a:lnTo>
                    <a:pt x="132" y="54"/>
                  </a:lnTo>
                  <a:lnTo>
                    <a:pt x="162" y="60"/>
                  </a:lnTo>
                  <a:lnTo>
                    <a:pt x="186" y="42"/>
                  </a:lnTo>
                  <a:lnTo>
                    <a:pt x="234" y="30"/>
                  </a:lnTo>
                  <a:lnTo>
                    <a:pt x="240" y="48"/>
                  </a:lnTo>
                  <a:lnTo>
                    <a:pt x="270" y="48"/>
                  </a:lnTo>
                  <a:lnTo>
                    <a:pt x="270" y="60"/>
                  </a:lnTo>
                  <a:lnTo>
                    <a:pt x="288" y="72"/>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36" name="Freeform 1561"/>
            <p:cNvSpPr>
              <a:spLocks/>
            </p:cNvSpPr>
            <p:nvPr/>
          </p:nvSpPr>
          <p:spPr bwMode="auto">
            <a:xfrm>
              <a:off x="1692" y="1704"/>
              <a:ext cx="288" cy="144"/>
            </a:xfrm>
            <a:custGeom>
              <a:avLst/>
              <a:gdLst>
                <a:gd name="T0" fmla="*/ 288 w 288"/>
                <a:gd name="T1" fmla="*/ 72 h 144"/>
                <a:gd name="T2" fmla="*/ 258 w 288"/>
                <a:gd name="T3" fmla="*/ 72 h 144"/>
                <a:gd name="T4" fmla="*/ 252 w 288"/>
                <a:gd name="T5" fmla="*/ 84 h 144"/>
                <a:gd name="T6" fmla="*/ 216 w 288"/>
                <a:gd name="T7" fmla="*/ 72 h 144"/>
                <a:gd name="T8" fmla="*/ 186 w 288"/>
                <a:gd name="T9" fmla="*/ 90 h 144"/>
                <a:gd name="T10" fmla="*/ 174 w 288"/>
                <a:gd name="T11" fmla="*/ 108 h 144"/>
                <a:gd name="T12" fmla="*/ 174 w 288"/>
                <a:gd name="T13" fmla="*/ 90 h 144"/>
                <a:gd name="T14" fmla="*/ 156 w 288"/>
                <a:gd name="T15" fmla="*/ 108 h 144"/>
                <a:gd name="T16" fmla="*/ 156 w 288"/>
                <a:gd name="T17" fmla="*/ 90 h 144"/>
                <a:gd name="T18" fmla="*/ 132 w 288"/>
                <a:gd name="T19" fmla="*/ 144 h 144"/>
                <a:gd name="T20" fmla="*/ 120 w 288"/>
                <a:gd name="T21" fmla="*/ 144 h 144"/>
                <a:gd name="T22" fmla="*/ 126 w 288"/>
                <a:gd name="T23" fmla="*/ 132 h 144"/>
                <a:gd name="T24" fmla="*/ 114 w 288"/>
                <a:gd name="T25" fmla="*/ 132 h 144"/>
                <a:gd name="T26" fmla="*/ 120 w 288"/>
                <a:gd name="T27" fmla="*/ 108 h 144"/>
                <a:gd name="T28" fmla="*/ 102 w 288"/>
                <a:gd name="T29" fmla="*/ 96 h 144"/>
                <a:gd name="T30" fmla="*/ 12 w 288"/>
                <a:gd name="T31" fmla="*/ 78 h 144"/>
                <a:gd name="T32" fmla="*/ 0 w 288"/>
                <a:gd name="T33" fmla="*/ 66 h 144"/>
                <a:gd name="T34" fmla="*/ 108 w 288"/>
                <a:gd name="T35" fmla="*/ 0 h 144"/>
                <a:gd name="T36" fmla="*/ 114 w 288"/>
                <a:gd name="T37" fmla="*/ 0 h 144"/>
                <a:gd name="T38" fmla="*/ 84 w 288"/>
                <a:gd name="T39" fmla="*/ 30 h 144"/>
                <a:gd name="T40" fmla="*/ 84 w 288"/>
                <a:gd name="T41" fmla="*/ 42 h 144"/>
                <a:gd name="T42" fmla="*/ 96 w 288"/>
                <a:gd name="T43" fmla="*/ 30 h 144"/>
                <a:gd name="T44" fmla="*/ 90 w 288"/>
                <a:gd name="T45" fmla="*/ 42 h 144"/>
                <a:gd name="T46" fmla="*/ 108 w 288"/>
                <a:gd name="T47" fmla="*/ 36 h 144"/>
                <a:gd name="T48" fmla="*/ 132 w 288"/>
                <a:gd name="T49" fmla="*/ 54 h 144"/>
                <a:gd name="T50" fmla="*/ 162 w 288"/>
                <a:gd name="T51" fmla="*/ 60 h 144"/>
                <a:gd name="T52" fmla="*/ 186 w 288"/>
                <a:gd name="T53" fmla="*/ 42 h 144"/>
                <a:gd name="T54" fmla="*/ 234 w 288"/>
                <a:gd name="T55" fmla="*/ 30 h 144"/>
                <a:gd name="T56" fmla="*/ 240 w 288"/>
                <a:gd name="T57" fmla="*/ 48 h 144"/>
                <a:gd name="T58" fmla="*/ 270 w 288"/>
                <a:gd name="T59" fmla="*/ 48 h 144"/>
                <a:gd name="T60" fmla="*/ 270 w 288"/>
                <a:gd name="T61" fmla="*/ 60 h 144"/>
                <a:gd name="T62" fmla="*/ 288 w 288"/>
                <a:gd name="T63" fmla="*/ 72 h 144"/>
                <a:gd name="T64" fmla="*/ 288 w 288"/>
                <a:gd name="T65" fmla="*/ 78 h 1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8"/>
                <a:gd name="T100" fmla="*/ 0 h 144"/>
                <a:gd name="T101" fmla="*/ 288 w 288"/>
                <a:gd name="T102" fmla="*/ 144 h 1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8" h="144">
                  <a:moveTo>
                    <a:pt x="288" y="72"/>
                  </a:moveTo>
                  <a:lnTo>
                    <a:pt x="258" y="72"/>
                  </a:lnTo>
                  <a:lnTo>
                    <a:pt x="252" y="84"/>
                  </a:lnTo>
                  <a:lnTo>
                    <a:pt x="216" y="72"/>
                  </a:lnTo>
                  <a:lnTo>
                    <a:pt x="186" y="90"/>
                  </a:lnTo>
                  <a:lnTo>
                    <a:pt x="174" y="108"/>
                  </a:lnTo>
                  <a:lnTo>
                    <a:pt x="174" y="90"/>
                  </a:lnTo>
                  <a:lnTo>
                    <a:pt x="156" y="108"/>
                  </a:lnTo>
                  <a:lnTo>
                    <a:pt x="156" y="90"/>
                  </a:lnTo>
                  <a:lnTo>
                    <a:pt x="132" y="144"/>
                  </a:lnTo>
                  <a:lnTo>
                    <a:pt x="120" y="144"/>
                  </a:lnTo>
                  <a:lnTo>
                    <a:pt x="126" y="132"/>
                  </a:lnTo>
                  <a:lnTo>
                    <a:pt x="114" y="132"/>
                  </a:lnTo>
                  <a:lnTo>
                    <a:pt x="120" y="108"/>
                  </a:lnTo>
                  <a:lnTo>
                    <a:pt x="102" y="96"/>
                  </a:lnTo>
                  <a:lnTo>
                    <a:pt x="12" y="78"/>
                  </a:lnTo>
                  <a:lnTo>
                    <a:pt x="0" y="66"/>
                  </a:lnTo>
                  <a:lnTo>
                    <a:pt x="108" y="0"/>
                  </a:lnTo>
                  <a:lnTo>
                    <a:pt x="114" y="0"/>
                  </a:lnTo>
                  <a:lnTo>
                    <a:pt x="84" y="30"/>
                  </a:lnTo>
                  <a:lnTo>
                    <a:pt x="84" y="42"/>
                  </a:lnTo>
                  <a:lnTo>
                    <a:pt x="96" y="30"/>
                  </a:lnTo>
                  <a:lnTo>
                    <a:pt x="90" y="42"/>
                  </a:lnTo>
                  <a:lnTo>
                    <a:pt x="108" y="36"/>
                  </a:lnTo>
                  <a:lnTo>
                    <a:pt x="132" y="54"/>
                  </a:lnTo>
                  <a:lnTo>
                    <a:pt x="162" y="60"/>
                  </a:lnTo>
                  <a:lnTo>
                    <a:pt x="186" y="42"/>
                  </a:lnTo>
                  <a:lnTo>
                    <a:pt x="234" y="30"/>
                  </a:lnTo>
                  <a:lnTo>
                    <a:pt x="240" y="48"/>
                  </a:lnTo>
                  <a:lnTo>
                    <a:pt x="270" y="48"/>
                  </a:lnTo>
                  <a:lnTo>
                    <a:pt x="270" y="60"/>
                  </a:lnTo>
                  <a:lnTo>
                    <a:pt x="288" y="72"/>
                  </a:lnTo>
                  <a:lnTo>
                    <a:pt x="288" y="7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37" name="Freeform 1562"/>
            <p:cNvSpPr>
              <a:spLocks/>
            </p:cNvSpPr>
            <p:nvPr/>
          </p:nvSpPr>
          <p:spPr bwMode="auto">
            <a:xfrm>
              <a:off x="1392" y="1596"/>
              <a:ext cx="330" cy="372"/>
            </a:xfrm>
            <a:custGeom>
              <a:avLst/>
              <a:gdLst>
                <a:gd name="T0" fmla="*/ 270 w 330"/>
                <a:gd name="T1" fmla="*/ 366 h 372"/>
                <a:gd name="T2" fmla="*/ 30 w 330"/>
                <a:gd name="T3" fmla="*/ 372 h 372"/>
                <a:gd name="T4" fmla="*/ 30 w 330"/>
                <a:gd name="T5" fmla="*/ 258 h 372"/>
                <a:gd name="T6" fmla="*/ 12 w 330"/>
                <a:gd name="T7" fmla="*/ 234 h 372"/>
                <a:gd name="T8" fmla="*/ 24 w 330"/>
                <a:gd name="T9" fmla="*/ 216 h 372"/>
                <a:gd name="T10" fmla="*/ 0 w 330"/>
                <a:gd name="T11" fmla="*/ 24 h 372"/>
                <a:gd name="T12" fmla="*/ 84 w 330"/>
                <a:gd name="T13" fmla="*/ 24 h 372"/>
                <a:gd name="T14" fmla="*/ 84 w 330"/>
                <a:gd name="T15" fmla="*/ 0 h 372"/>
                <a:gd name="T16" fmla="*/ 96 w 330"/>
                <a:gd name="T17" fmla="*/ 0 h 372"/>
                <a:gd name="T18" fmla="*/ 108 w 330"/>
                <a:gd name="T19" fmla="*/ 36 h 372"/>
                <a:gd name="T20" fmla="*/ 144 w 330"/>
                <a:gd name="T21" fmla="*/ 48 h 372"/>
                <a:gd name="T22" fmla="*/ 144 w 330"/>
                <a:gd name="T23" fmla="*/ 54 h 372"/>
                <a:gd name="T24" fmla="*/ 180 w 330"/>
                <a:gd name="T25" fmla="*/ 48 h 372"/>
                <a:gd name="T26" fmla="*/ 198 w 330"/>
                <a:gd name="T27" fmla="*/ 48 h 372"/>
                <a:gd name="T28" fmla="*/ 192 w 330"/>
                <a:gd name="T29" fmla="*/ 54 h 372"/>
                <a:gd name="T30" fmla="*/ 198 w 330"/>
                <a:gd name="T31" fmla="*/ 54 h 372"/>
                <a:gd name="T32" fmla="*/ 204 w 330"/>
                <a:gd name="T33" fmla="*/ 72 h 372"/>
                <a:gd name="T34" fmla="*/ 222 w 330"/>
                <a:gd name="T35" fmla="*/ 60 h 372"/>
                <a:gd name="T36" fmla="*/ 240 w 330"/>
                <a:gd name="T37" fmla="*/ 78 h 372"/>
                <a:gd name="T38" fmla="*/ 270 w 330"/>
                <a:gd name="T39" fmla="*/ 66 h 372"/>
                <a:gd name="T40" fmla="*/ 276 w 330"/>
                <a:gd name="T41" fmla="*/ 72 h 372"/>
                <a:gd name="T42" fmla="*/ 330 w 330"/>
                <a:gd name="T43" fmla="*/ 78 h 372"/>
                <a:gd name="T44" fmla="*/ 276 w 330"/>
                <a:gd name="T45" fmla="*/ 108 h 372"/>
                <a:gd name="T46" fmla="*/ 222 w 330"/>
                <a:gd name="T47" fmla="*/ 162 h 372"/>
                <a:gd name="T48" fmla="*/ 216 w 330"/>
                <a:gd name="T49" fmla="*/ 168 h 372"/>
                <a:gd name="T50" fmla="*/ 216 w 330"/>
                <a:gd name="T51" fmla="*/ 204 h 372"/>
                <a:gd name="T52" fmla="*/ 198 w 330"/>
                <a:gd name="T53" fmla="*/ 216 h 372"/>
                <a:gd name="T54" fmla="*/ 186 w 330"/>
                <a:gd name="T55" fmla="*/ 234 h 372"/>
                <a:gd name="T56" fmla="*/ 198 w 330"/>
                <a:gd name="T57" fmla="*/ 246 h 372"/>
                <a:gd name="T58" fmla="*/ 198 w 330"/>
                <a:gd name="T59" fmla="*/ 288 h 372"/>
                <a:gd name="T60" fmla="*/ 264 w 330"/>
                <a:gd name="T61" fmla="*/ 336 h 372"/>
                <a:gd name="T62" fmla="*/ 270 w 330"/>
                <a:gd name="T63" fmla="*/ 366 h 37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30"/>
                <a:gd name="T97" fmla="*/ 0 h 372"/>
                <a:gd name="T98" fmla="*/ 330 w 330"/>
                <a:gd name="T99" fmla="*/ 372 h 37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30" h="372">
                  <a:moveTo>
                    <a:pt x="270" y="366"/>
                  </a:moveTo>
                  <a:lnTo>
                    <a:pt x="30" y="372"/>
                  </a:lnTo>
                  <a:lnTo>
                    <a:pt x="30" y="258"/>
                  </a:lnTo>
                  <a:lnTo>
                    <a:pt x="12" y="234"/>
                  </a:lnTo>
                  <a:lnTo>
                    <a:pt x="24" y="216"/>
                  </a:lnTo>
                  <a:lnTo>
                    <a:pt x="0" y="24"/>
                  </a:lnTo>
                  <a:lnTo>
                    <a:pt x="84" y="24"/>
                  </a:lnTo>
                  <a:lnTo>
                    <a:pt x="84" y="0"/>
                  </a:lnTo>
                  <a:lnTo>
                    <a:pt x="96" y="0"/>
                  </a:lnTo>
                  <a:lnTo>
                    <a:pt x="108" y="36"/>
                  </a:lnTo>
                  <a:lnTo>
                    <a:pt x="144" y="48"/>
                  </a:lnTo>
                  <a:lnTo>
                    <a:pt x="144" y="54"/>
                  </a:lnTo>
                  <a:lnTo>
                    <a:pt x="180" y="48"/>
                  </a:lnTo>
                  <a:lnTo>
                    <a:pt x="198" y="48"/>
                  </a:lnTo>
                  <a:lnTo>
                    <a:pt x="192" y="54"/>
                  </a:lnTo>
                  <a:lnTo>
                    <a:pt x="198" y="54"/>
                  </a:lnTo>
                  <a:lnTo>
                    <a:pt x="204" y="72"/>
                  </a:lnTo>
                  <a:lnTo>
                    <a:pt x="222" y="60"/>
                  </a:lnTo>
                  <a:lnTo>
                    <a:pt x="240" y="78"/>
                  </a:lnTo>
                  <a:lnTo>
                    <a:pt x="270" y="66"/>
                  </a:lnTo>
                  <a:lnTo>
                    <a:pt x="276" y="72"/>
                  </a:lnTo>
                  <a:lnTo>
                    <a:pt x="330" y="78"/>
                  </a:lnTo>
                  <a:lnTo>
                    <a:pt x="276" y="108"/>
                  </a:lnTo>
                  <a:lnTo>
                    <a:pt x="222" y="162"/>
                  </a:lnTo>
                  <a:lnTo>
                    <a:pt x="216" y="168"/>
                  </a:lnTo>
                  <a:lnTo>
                    <a:pt x="216" y="204"/>
                  </a:lnTo>
                  <a:lnTo>
                    <a:pt x="198" y="216"/>
                  </a:lnTo>
                  <a:lnTo>
                    <a:pt x="186" y="234"/>
                  </a:lnTo>
                  <a:lnTo>
                    <a:pt x="198" y="246"/>
                  </a:lnTo>
                  <a:lnTo>
                    <a:pt x="198" y="288"/>
                  </a:lnTo>
                  <a:lnTo>
                    <a:pt x="264" y="336"/>
                  </a:lnTo>
                  <a:lnTo>
                    <a:pt x="270" y="366"/>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38" name="Freeform 1563"/>
            <p:cNvSpPr>
              <a:spLocks/>
            </p:cNvSpPr>
            <p:nvPr/>
          </p:nvSpPr>
          <p:spPr bwMode="auto">
            <a:xfrm>
              <a:off x="1392" y="1596"/>
              <a:ext cx="330" cy="372"/>
            </a:xfrm>
            <a:custGeom>
              <a:avLst/>
              <a:gdLst>
                <a:gd name="T0" fmla="*/ 270 w 330"/>
                <a:gd name="T1" fmla="*/ 366 h 372"/>
                <a:gd name="T2" fmla="*/ 30 w 330"/>
                <a:gd name="T3" fmla="*/ 372 h 372"/>
                <a:gd name="T4" fmla="*/ 30 w 330"/>
                <a:gd name="T5" fmla="*/ 258 h 372"/>
                <a:gd name="T6" fmla="*/ 12 w 330"/>
                <a:gd name="T7" fmla="*/ 234 h 372"/>
                <a:gd name="T8" fmla="*/ 24 w 330"/>
                <a:gd name="T9" fmla="*/ 216 h 372"/>
                <a:gd name="T10" fmla="*/ 0 w 330"/>
                <a:gd name="T11" fmla="*/ 24 h 372"/>
                <a:gd name="T12" fmla="*/ 84 w 330"/>
                <a:gd name="T13" fmla="*/ 24 h 372"/>
                <a:gd name="T14" fmla="*/ 84 w 330"/>
                <a:gd name="T15" fmla="*/ 0 h 372"/>
                <a:gd name="T16" fmla="*/ 96 w 330"/>
                <a:gd name="T17" fmla="*/ 0 h 372"/>
                <a:gd name="T18" fmla="*/ 108 w 330"/>
                <a:gd name="T19" fmla="*/ 36 h 372"/>
                <a:gd name="T20" fmla="*/ 144 w 330"/>
                <a:gd name="T21" fmla="*/ 48 h 372"/>
                <a:gd name="T22" fmla="*/ 144 w 330"/>
                <a:gd name="T23" fmla="*/ 54 h 372"/>
                <a:gd name="T24" fmla="*/ 180 w 330"/>
                <a:gd name="T25" fmla="*/ 48 h 372"/>
                <a:gd name="T26" fmla="*/ 198 w 330"/>
                <a:gd name="T27" fmla="*/ 48 h 372"/>
                <a:gd name="T28" fmla="*/ 192 w 330"/>
                <a:gd name="T29" fmla="*/ 54 h 372"/>
                <a:gd name="T30" fmla="*/ 198 w 330"/>
                <a:gd name="T31" fmla="*/ 54 h 372"/>
                <a:gd name="T32" fmla="*/ 204 w 330"/>
                <a:gd name="T33" fmla="*/ 72 h 372"/>
                <a:gd name="T34" fmla="*/ 222 w 330"/>
                <a:gd name="T35" fmla="*/ 60 h 372"/>
                <a:gd name="T36" fmla="*/ 240 w 330"/>
                <a:gd name="T37" fmla="*/ 78 h 372"/>
                <a:gd name="T38" fmla="*/ 270 w 330"/>
                <a:gd name="T39" fmla="*/ 66 h 372"/>
                <a:gd name="T40" fmla="*/ 276 w 330"/>
                <a:gd name="T41" fmla="*/ 72 h 372"/>
                <a:gd name="T42" fmla="*/ 330 w 330"/>
                <a:gd name="T43" fmla="*/ 78 h 372"/>
                <a:gd name="T44" fmla="*/ 276 w 330"/>
                <a:gd name="T45" fmla="*/ 108 h 372"/>
                <a:gd name="T46" fmla="*/ 222 w 330"/>
                <a:gd name="T47" fmla="*/ 162 h 372"/>
                <a:gd name="T48" fmla="*/ 216 w 330"/>
                <a:gd name="T49" fmla="*/ 168 h 372"/>
                <a:gd name="T50" fmla="*/ 216 w 330"/>
                <a:gd name="T51" fmla="*/ 204 h 372"/>
                <a:gd name="T52" fmla="*/ 198 w 330"/>
                <a:gd name="T53" fmla="*/ 216 h 372"/>
                <a:gd name="T54" fmla="*/ 186 w 330"/>
                <a:gd name="T55" fmla="*/ 234 h 372"/>
                <a:gd name="T56" fmla="*/ 198 w 330"/>
                <a:gd name="T57" fmla="*/ 246 h 372"/>
                <a:gd name="T58" fmla="*/ 198 w 330"/>
                <a:gd name="T59" fmla="*/ 288 h 372"/>
                <a:gd name="T60" fmla="*/ 264 w 330"/>
                <a:gd name="T61" fmla="*/ 336 h 372"/>
                <a:gd name="T62" fmla="*/ 270 w 330"/>
                <a:gd name="T63" fmla="*/ 366 h 372"/>
                <a:gd name="T64" fmla="*/ 270 w 330"/>
                <a:gd name="T65" fmla="*/ 372 h 3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0"/>
                <a:gd name="T100" fmla="*/ 0 h 372"/>
                <a:gd name="T101" fmla="*/ 330 w 330"/>
                <a:gd name="T102" fmla="*/ 372 h 3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0" h="372">
                  <a:moveTo>
                    <a:pt x="270" y="366"/>
                  </a:moveTo>
                  <a:lnTo>
                    <a:pt x="30" y="372"/>
                  </a:lnTo>
                  <a:lnTo>
                    <a:pt x="30" y="258"/>
                  </a:lnTo>
                  <a:lnTo>
                    <a:pt x="12" y="234"/>
                  </a:lnTo>
                  <a:lnTo>
                    <a:pt x="24" y="216"/>
                  </a:lnTo>
                  <a:lnTo>
                    <a:pt x="0" y="24"/>
                  </a:lnTo>
                  <a:lnTo>
                    <a:pt x="84" y="24"/>
                  </a:lnTo>
                  <a:lnTo>
                    <a:pt x="84" y="0"/>
                  </a:lnTo>
                  <a:lnTo>
                    <a:pt x="96" y="0"/>
                  </a:lnTo>
                  <a:lnTo>
                    <a:pt x="108" y="36"/>
                  </a:lnTo>
                  <a:lnTo>
                    <a:pt x="144" y="48"/>
                  </a:lnTo>
                  <a:lnTo>
                    <a:pt x="144" y="54"/>
                  </a:lnTo>
                  <a:lnTo>
                    <a:pt x="180" y="48"/>
                  </a:lnTo>
                  <a:lnTo>
                    <a:pt x="198" y="48"/>
                  </a:lnTo>
                  <a:lnTo>
                    <a:pt x="192" y="54"/>
                  </a:lnTo>
                  <a:lnTo>
                    <a:pt x="198" y="54"/>
                  </a:lnTo>
                  <a:lnTo>
                    <a:pt x="204" y="72"/>
                  </a:lnTo>
                  <a:lnTo>
                    <a:pt x="222" y="60"/>
                  </a:lnTo>
                  <a:lnTo>
                    <a:pt x="240" y="78"/>
                  </a:lnTo>
                  <a:lnTo>
                    <a:pt x="270" y="66"/>
                  </a:lnTo>
                  <a:lnTo>
                    <a:pt x="276" y="72"/>
                  </a:lnTo>
                  <a:lnTo>
                    <a:pt x="330" y="78"/>
                  </a:lnTo>
                  <a:lnTo>
                    <a:pt x="276" y="108"/>
                  </a:lnTo>
                  <a:lnTo>
                    <a:pt x="222" y="162"/>
                  </a:lnTo>
                  <a:lnTo>
                    <a:pt x="216" y="168"/>
                  </a:lnTo>
                  <a:lnTo>
                    <a:pt x="216" y="204"/>
                  </a:lnTo>
                  <a:lnTo>
                    <a:pt x="198" y="216"/>
                  </a:lnTo>
                  <a:lnTo>
                    <a:pt x="186" y="234"/>
                  </a:lnTo>
                  <a:lnTo>
                    <a:pt x="198" y="246"/>
                  </a:lnTo>
                  <a:lnTo>
                    <a:pt x="198" y="288"/>
                  </a:lnTo>
                  <a:lnTo>
                    <a:pt x="264" y="336"/>
                  </a:lnTo>
                  <a:lnTo>
                    <a:pt x="270" y="366"/>
                  </a:lnTo>
                  <a:lnTo>
                    <a:pt x="270" y="37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39" name="Freeform 1564"/>
            <p:cNvSpPr>
              <a:spLocks/>
            </p:cNvSpPr>
            <p:nvPr/>
          </p:nvSpPr>
          <p:spPr bwMode="auto">
            <a:xfrm>
              <a:off x="1680" y="2496"/>
              <a:ext cx="180" cy="318"/>
            </a:xfrm>
            <a:custGeom>
              <a:avLst/>
              <a:gdLst>
                <a:gd name="T0" fmla="*/ 180 w 180"/>
                <a:gd name="T1" fmla="*/ 294 h 318"/>
                <a:gd name="T2" fmla="*/ 126 w 180"/>
                <a:gd name="T3" fmla="*/ 300 h 318"/>
                <a:gd name="T4" fmla="*/ 120 w 180"/>
                <a:gd name="T5" fmla="*/ 318 h 318"/>
                <a:gd name="T6" fmla="*/ 114 w 180"/>
                <a:gd name="T7" fmla="*/ 312 h 318"/>
                <a:gd name="T8" fmla="*/ 102 w 180"/>
                <a:gd name="T9" fmla="*/ 288 h 318"/>
                <a:gd name="T10" fmla="*/ 102 w 180"/>
                <a:gd name="T11" fmla="*/ 264 h 318"/>
                <a:gd name="T12" fmla="*/ 0 w 180"/>
                <a:gd name="T13" fmla="*/ 270 h 318"/>
                <a:gd name="T14" fmla="*/ 6 w 180"/>
                <a:gd name="T15" fmla="*/ 228 h 318"/>
                <a:gd name="T16" fmla="*/ 30 w 180"/>
                <a:gd name="T17" fmla="*/ 192 h 318"/>
                <a:gd name="T18" fmla="*/ 24 w 180"/>
                <a:gd name="T19" fmla="*/ 192 h 318"/>
                <a:gd name="T20" fmla="*/ 36 w 180"/>
                <a:gd name="T21" fmla="*/ 180 h 318"/>
                <a:gd name="T22" fmla="*/ 24 w 180"/>
                <a:gd name="T23" fmla="*/ 174 h 318"/>
                <a:gd name="T24" fmla="*/ 30 w 180"/>
                <a:gd name="T25" fmla="*/ 162 h 318"/>
                <a:gd name="T26" fmla="*/ 24 w 180"/>
                <a:gd name="T27" fmla="*/ 168 h 318"/>
                <a:gd name="T28" fmla="*/ 24 w 180"/>
                <a:gd name="T29" fmla="*/ 144 h 318"/>
                <a:gd name="T30" fmla="*/ 18 w 180"/>
                <a:gd name="T31" fmla="*/ 144 h 318"/>
                <a:gd name="T32" fmla="*/ 18 w 180"/>
                <a:gd name="T33" fmla="*/ 138 h 318"/>
                <a:gd name="T34" fmla="*/ 24 w 180"/>
                <a:gd name="T35" fmla="*/ 126 h 318"/>
                <a:gd name="T36" fmla="*/ 18 w 180"/>
                <a:gd name="T37" fmla="*/ 120 h 318"/>
                <a:gd name="T38" fmla="*/ 24 w 180"/>
                <a:gd name="T39" fmla="*/ 114 h 318"/>
                <a:gd name="T40" fmla="*/ 12 w 180"/>
                <a:gd name="T41" fmla="*/ 114 h 318"/>
                <a:gd name="T42" fmla="*/ 12 w 180"/>
                <a:gd name="T43" fmla="*/ 96 h 318"/>
                <a:gd name="T44" fmla="*/ 24 w 180"/>
                <a:gd name="T45" fmla="*/ 96 h 318"/>
                <a:gd name="T46" fmla="*/ 18 w 180"/>
                <a:gd name="T47" fmla="*/ 78 h 318"/>
                <a:gd name="T48" fmla="*/ 48 w 180"/>
                <a:gd name="T49" fmla="*/ 48 h 318"/>
                <a:gd name="T50" fmla="*/ 48 w 180"/>
                <a:gd name="T51" fmla="*/ 24 h 318"/>
                <a:gd name="T52" fmla="*/ 60 w 180"/>
                <a:gd name="T53" fmla="*/ 12 h 318"/>
                <a:gd name="T54" fmla="*/ 168 w 180"/>
                <a:gd name="T55" fmla="*/ 0 h 318"/>
                <a:gd name="T56" fmla="*/ 168 w 180"/>
                <a:gd name="T57" fmla="*/ 204 h 318"/>
                <a:gd name="T58" fmla="*/ 180 w 180"/>
                <a:gd name="T59" fmla="*/ 276 h 318"/>
                <a:gd name="T60" fmla="*/ 180 w 180"/>
                <a:gd name="T61" fmla="*/ 294 h 31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80"/>
                <a:gd name="T94" fmla="*/ 0 h 318"/>
                <a:gd name="T95" fmla="*/ 180 w 180"/>
                <a:gd name="T96" fmla="*/ 318 h 31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80" h="318">
                  <a:moveTo>
                    <a:pt x="180" y="294"/>
                  </a:moveTo>
                  <a:lnTo>
                    <a:pt x="126" y="300"/>
                  </a:lnTo>
                  <a:lnTo>
                    <a:pt x="120" y="318"/>
                  </a:lnTo>
                  <a:lnTo>
                    <a:pt x="114" y="312"/>
                  </a:lnTo>
                  <a:lnTo>
                    <a:pt x="102" y="288"/>
                  </a:lnTo>
                  <a:lnTo>
                    <a:pt x="102" y="264"/>
                  </a:lnTo>
                  <a:lnTo>
                    <a:pt x="0" y="270"/>
                  </a:lnTo>
                  <a:lnTo>
                    <a:pt x="6" y="228"/>
                  </a:lnTo>
                  <a:lnTo>
                    <a:pt x="30" y="192"/>
                  </a:lnTo>
                  <a:lnTo>
                    <a:pt x="24" y="192"/>
                  </a:lnTo>
                  <a:lnTo>
                    <a:pt x="36" y="180"/>
                  </a:lnTo>
                  <a:lnTo>
                    <a:pt x="24" y="174"/>
                  </a:lnTo>
                  <a:lnTo>
                    <a:pt x="30" y="162"/>
                  </a:lnTo>
                  <a:lnTo>
                    <a:pt x="24" y="168"/>
                  </a:lnTo>
                  <a:lnTo>
                    <a:pt x="24" y="144"/>
                  </a:lnTo>
                  <a:lnTo>
                    <a:pt x="18" y="144"/>
                  </a:lnTo>
                  <a:lnTo>
                    <a:pt x="18" y="138"/>
                  </a:lnTo>
                  <a:lnTo>
                    <a:pt x="24" y="126"/>
                  </a:lnTo>
                  <a:lnTo>
                    <a:pt x="18" y="120"/>
                  </a:lnTo>
                  <a:lnTo>
                    <a:pt x="24" y="114"/>
                  </a:lnTo>
                  <a:lnTo>
                    <a:pt x="12" y="114"/>
                  </a:lnTo>
                  <a:lnTo>
                    <a:pt x="12" y="96"/>
                  </a:lnTo>
                  <a:lnTo>
                    <a:pt x="24" y="96"/>
                  </a:lnTo>
                  <a:lnTo>
                    <a:pt x="18" y="78"/>
                  </a:lnTo>
                  <a:lnTo>
                    <a:pt x="48" y="48"/>
                  </a:lnTo>
                  <a:lnTo>
                    <a:pt x="48" y="24"/>
                  </a:lnTo>
                  <a:lnTo>
                    <a:pt x="60" y="12"/>
                  </a:lnTo>
                  <a:lnTo>
                    <a:pt x="168" y="0"/>
                  </a:lnTo>
                  <a:lnTo>
                    <a:pt x="168" y="204"/>
                  </a:lnTo>
                  <a:lnTo>
                    <a:pt x="180" y="276"/>
                  </a:lnTo>
                  <a:lnTo>
                    <a:pt x="180" y="294"/>
                  </a:lnTo>
                  <a:close/>
                </a:path>
              </a:pathLst>
            </a:custGeom>
            <a:solidFill>
              <a:srgbClr val="B22222"/>
            </a:solidFill>
            <a:ln w="9525">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40" name="Freeform 1565"/>
            <p:cNvSpPr>
              <a:spLocks/>
            </p:cNvSpPr>
            <p:nvPr/>
          </p:nvSpPr>
          <p:spPr bwMode="auto">
            <a:xfrm>
              <a:off x="1680" y="2496"/>
              <a:ext cx="180" cy="318"/>
            </a:xfrm>
            <a:custGeom>
              <a:avLst/>
              <a:gdLst>
                <a:gd name="T0" fmla="*/ 180 w 180"/>
                <a:gd name="T1" fmla="*/ 294 h 318"/>
                <a:gd name="T2" fmla="*/ 126 w 180"/>
                <a:gd name="T3" fmla="*/ 300 h 318"/>
                <a:gd name="T4" fmla="*/ 120 w 180"/>
                <a:gd name="T5" fmla="*/ 318 h 318"/>
                <a:gd name="T6" fmla="*/ 114 w 180"/>
                <a:gd name="T7" fmla="*/ 312 h 318"/>
                <a:gd name="T8" fmla="*/ 102 w 180"/>
                <a:gd name="T9" fmla="*/ 288 h 318"/>
                <a:gd name="T10" fmla="*/ 102 w 180"/>
                <a:gd name="T11" fmla="*/ 264 h 318"/>
                <a:gd name="T12" fmla="*/ 0 w 180"/>
                <a:gd name="T13" fmla="*/ 270 h 318"/>
                <a:gd name="T14" fmla="*/ 6 w 180"/>
                <a:gd name="T15" fmla="*/ 228 h 318"/>
                <a:gd name="T16" fmla="*/ 30 w 180"/>
                <a:gd name="T17" fmla="*/ 192 h 318"/>
                <a:gd name="T18" fmla="*/ 24 w 180"/>
                <a:gd name="T19" fmla="*/ 192 h 318"/>
                <a:gd name="T20" fmla="*/ 36 w 180"/>
                <a:gd name="T21" fmla="*/ 180 h 318"/>
                <a:gd name="T22" fmla="*/ 24 w 180"/>
                <a:gd name="T23" fmla="*/ 174 h 318"/>
                <a:gd name="T24" fmla="*/ 30 w 180"/>
                <a:gd name="T25" fmla="*/ 162 h 318"/>
                <a:gd name="T26" fmla="*/ 24 w 180"/>
                <a:gd name="T27" fmla="*/ 168 h 318"/>
                <a:gd name="T28" fmla="*/ 24 w 180"/>
                <a:gd name="T29" fmla="*/ 144 h 318"/>
                <a:gd name="T30" fmla="*/ 18 w 180"/>
                <a:gd name="T31" fmla="*/ 144 h 318"/>
                <a:gd name="T32" fmla="*/ 18 w 180"/>
                <a:gd name="T33" fmla="*/ 138 h 318"/>
                <a:gd name="T34" fmla="*/ 24 w 180"/>
                <a:gd name="T35" fmla="*/ 126 h 318"/>
                <a:gd name="T36" fmla="*/ 18 w 180"/>
                <a:gd name="T37" fmla="*/ 120 h 318"/>
                <a:gd name="T38" fmla="*/ 24 w 180"/>
                <a:gd name="T39" fmla="*/ 114 h 318"/>
                <a:gd name="T40" fmla="*/ 12 w 180"/>
                <a:gd name="T41" fmla="*/ 114 h 318"/>
                <a:gd name="T42" fmla="*/ 12 w 180"/>
                <a:gd name="T43" fmla="*/ 96 h 318"/>
                <a:gd name="T44" fmla="*/ 24 w 180"/>
                <a:gd name="T45" fmla="*/ 96 h 318"/>
                <a:gd name="T46" fmla="*/ 18 w 180"/>
                <a:gd name="T47" fmla="*/ 78 h 318"/>
                <a:gd name="T48" fmla="*/ 48 w 180"/>
                <a:gd name="T49" fmla="*/ 48 h 318"/>
                <a:gd name="T50" fmla="*/ 48 w 180"/>
                <a:gd name="T51" fmla="*/ 24 h 318"/>
                <a:gd name="T52" fmla="*/ 60 w 180"/>
                <a:gd name="T53" fmla="*/ 12 h 318"/>
                <a:gd name="T54" fmla="*/ 168 w 180"/>
                <a:gd name="T55" fmla="*/ 0 h 318"/>
                <a:gd name="T56" fmla="*/ 168 w 180"/>
                <a:gd name="T57" fmla="*/ 204 h 318"/>
                <a:gd name="T58" fmla="*/ 180 w 180"/>
                <a:gd name="T59" fmla="*/ 276 h 318"/>
                <a:gd name="T60" fmla="*/ 180 w 180"/>
                <a:gd name="T61" fmla="*/ 294 h 318"/>
                <a:gd name="T62" fmla="*/ 180 w 180"/>
                <a:gd name="T63" fmla="*/ 300 h 31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0"/>
                <a:gd name="T97" fmla="*/ 0 h 318"/>
                <a:gd name="T98" fmla="*/ 180 w 180"/>
                <a:gd name="T99" fmla="*/ 318 h 31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0" h="318">
                  <a:moveTo>
                    <a:pt x="180" y="294"/>
                  </a:moveTo>
                  <a:lnTo>
                    <a:pt x="126" y="300"/>
                  </a:lnTo>
                  <a:lnTo>
                    <a:pt x="120" y="318"/>
                  </a:lnTo>
                  <a:lnTo>
                    <a:pt x="114" y="312"/>
                  </a:lnTo>
                  <a:lnTo>
                    <a:pt x="102" y="288"/>
                  </a:lnTo>
                  <a:lnTo>
                    <a:pt x="102" y="264"/>
                  </a:lnTo>
                  <a:lnTo>
                    <a:pt x="0" y="270"/>
                  </a:lnTo>
                  <a:lnTo>
                    <a:pt x="6" y="228"/>
                  </a:lnTo>
                  <a:lnTo>
                    <a:pt x="30" y="192"/>
                  </a:lnTo>
                  <a:lnTo>
                    <a:pt x="24" y="192"/>
                  </a:lnTo>
                  <a:lnTo>
                    <a:pt x="36" y="180"/>
                  </a:lnTo>
                  <a:lnTo>
                    <a:pt x="24" y="174"/>
                  </a:lnTo>
                  <a:lnTo>
                    <a:pt x="30" y="162"/>
                  </a:lnTo>
                  <a:lnTo>
                    <a:pt x="24" y="168"/>
                  </a:lnTo>
                  <a:lnTo>
                    <a:pt x="24" y="144"/>
                  </a:lnTo>
                  <a:lnTo>
                    <a:pt x="18" y="144"/>
                  </a:lnTo>
                  <a:lnTo>
                    <a:pt x="18" y="138"/>
                  </a:lnTo>
                  <a:lnTo>
                    <a:pt x="24" y="126"/>
                  </a:lnTo>
                  <a:lnTo>
                    <a:pt x="18" y="120"/>
                  </a:lnTo>
                  <a:lnTo>
                    <a:pt x="24" y="114"/>
                  </a:lnTo>
                  <a:lnTo>
                    <a:pt x="12" y="114"/>
                  </a:lnTo>
                  <a:lnTo>
                    <a:pt x="12" y="96"/>
                  </a:lnTo>
                  <a:lnTo>
                    <a:pt x="24" y="96"/>
                  </a:lnTo>
                  <a:lnTo>
                    <a:pt x="18" y="78"/>
                  </a:lnTo>
                  <a:lnTo>
                    <a:pt x="48" y="48"/>
                  </a:lnTo>
                  <a:lnTo>
                    <a:pt x="48" y="24"/>
                  </a:lnTo>
                  <a:lnTo>
                    <a:pt x="60" y="12"/>
                  </a:lnTo>
                  <a:lnTo>
                    <a:pt x="168" y="0"/>
                  </a:lnTo>
                  <a:lnTo>
                    <a:pt x="168" y="204"/>
                  </a:lnTo>
                  <a:lnTo>
                    <a:pt x="180" y="276"/>
                  </a:lnTo>
                  <a:lnTo>
                    <a:pt x="180" y="294"/>
                  </a:lnTo>
                  <a:lnTo>
                    <a:pt x="180" y="30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41" name="Freeform 1566"/>
            <p:cNvSpPr>
              <a:spLocks/>
            </p:cNvSpPr>
            <p:nvPr/>
          </p:nvSpPr>
          <p:spPr bwMode="auto">
            <a:xfrm>
              <a:off x="1452" y="2148"/>
              <a:ext cx="336" cy="294"/>
            </a:xfrm>
            <a:custGeom>
              <a:avLst/>
              <a:gdLst>
                <a:gd name="T0" fmla="*/ 312 w 336"/>
                <a:gd name="T1" fmla="*/ 294 h 294"/>
                <a:gd name="T2" fmla="*/ 276 w 336"/>
                <a:gd name="T3" fmla="*/ 294 h 294"/>
                <a:gd name="T4" fmla="*/ 294 w 336"/>
                <a:gd name="T5" fmla="*/ 276 h 294"/>
                <a:gd name="T6" fmla="*/ 288 w 336"/>
                <a:gd name="T7" fmla="*/ 264 h 294"/>
                <a:gd name="T8" fmla="*/ 60 w 336"/>
                <a:gd name="T9" fmla="*/ 270 h 294"/>
                <a:gd name="T10" fmla="*/ 60 w 336"/>
                <a:gd name="T11" fmla="*/ 96 h 294"/>
                <a:gd name="T12" fmla="*/ 30 w 336"/>
                <a:gd name="T13" fmla="*/ 72 h 294"/>
                <a:gd name="T14" fmla="*/ 42 w 336"/>
                <a:gd name="T15" fmla="*/ 54 h 294"/>
                <a:gd name="T16" fmla="*/ 24 w 336"/>
                <a:gd name="T17" fmla="*/ 42 h 294"/>
                <a:gd name="T18" fmla="*/ 0 w 336"/>
                <a:gd name="T19" fmla="*/ 6 h 294"/>
                <a:gd name="T20" fmla="*/ 198 w 336"/>
                <a:gd name="T21" fmla="*/ 0 h 294"/>
                <a:gd name="T22" fmla="*/ 210 w 336"/>
                <a:gd name="T23" fmla="*/ 18 h 294"/>
                <a:gd name="T24" fmla="*/ 210 w 336"/>
                <a:gd name="T25" fmla="*/ 48 h 294"/>
                <a:gd name="T26" fmla="*/ 222 w 336"/>
                <a:gd name="T27" fmla="*/ 66 h 294"/>
                <a:gd name="T28" fmla="*/ 246 w 336"/>
                <a:gd name="T29" fmla="*/ 84 h 294"/>
                <a:gd name="T30" fmla="*/ 252 w 336"/>
                <a:gd name="T31" fmla="*/ 108 h 294"/>
                <a:gd name="T32" fmla="*/ 264 w 336"/>
                <a:gd name="T33" fmla="*/ 102 h 294"/>
                <a:gd name="T34" fmla="*/ 282 w 336"/>
                <a:gd name="T35" fmla="*/ 114 h 294"/>
                <a:gd name="T36" fmla="*/ 270 w 336"/>
                <a:gd name="T37" fmla="*/ 150 h 294"/>
                <a:gd name="T38" fmla="*/ 318 w 336"/>
                <a:gd name="T39" fmla="*/ 186 h 294"/>
                <a:gd name="T40" fmla="*/ 318 w 336"/>
                <a:gd name="T41" fmla="*/ 210 h 294"/>
                <a:gd name="T42" fmla="*/ 336 w 336"/>
                <a:gd name="T43" fmla="*/ 228 h 294"/>
                <a:gd name="T44" fmla="*/ 336 w 336"/>
                <a:gd name="T45" fmla="*/ 252 h 294"/>
                <a:gd name="T46" fmla="*/ 330 w 336"/>
                <a:gd name="T47" fmla="*/ 252 h 294"/>
                <a:gd name="T48" fmla="*/ 324 w 336"/>
                <a:gd name="T49" fmla="*/ 258 h 294"/>
                <a:gd name="T50" fmla="*/ 318 w 336"/>
                <a:gd name="T51" fmla="*/ 252 h 294"/>
                <a:gd name="T52" fmla="*/ 312 w 336"/>
                <a:gd name="T53" fmla="*/ 288 h 294"/>
                <a:gd name="T54" fmla="*/ 312 w 336"/>
                <a:gd name="T55" fmla="*/ 294 h 29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36"/>
                <a:gd name="T85" fmla="*/ 0 h 294"/>
                <a:gd name="T86" fmla="*/ 336 w 336"/>
                <a:gd name="T87" fmla="*/ 294 h 29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36" h="294">
                  <a:moveTo>
                    <a:pt x="312" y="294"/>
                  </a:moveTo>
                  <a:lnTo>
                    <a:pt x="276" y="294"/>
                  </a:lnTo>
                  <a:lnTo>
                    <a:pt x="294" y="276"/>
                  </a:lnTo>
                  <a:lnTo>
                    <a:pt x="288" y="264"/>
                  </a:lnTo>
                  <a:lnTo>
                    <a:pt x="60" y="270"/>
                  </a:lnTo>
                  <a:lnTo>
                    <a:pt x="60" y="96"/>
                  </a:lnTo>
                  <a:lnTo>
                    <a:pt x="30" y="72"/>
                  </a:lnTo>
                  <a:lnTo>
                    <a:pt x="42" y="54"/>
                  </a:lnTo>
                  <a:lnTo>
                    <a:pt x="24" y="42"/>
                  </a:lnTo>
                  <a:lnTo>
                    <a:pt x="0" y="6"/>
                  </a:lnTo>
                  <a:lnTo>
                    <a:pt x="198" y="0"/>
                  </a:lnTo>
                  <a:lnTo>
                    <a:pt x="210" y="18"/>
                  </a:lnTo>
                  <a:lnTo>
                    <a:pt x="210" y="48"/>
                  </a:lnTo>
                  <a:lnTo>
                    <a:pt x="222" y="66"/>
                  </a:lnTo>
                  <a:lnTo>
                    <a:pt x="246" y="84"/>
                  </a:lnTo>
                  <a:lnTo>
                    <a:pt x="252" y="108"/>
                  </a:lnTo>
                  <a:lnTo>
                    <a:pt x="264" y="102"/>
                  </a:lnTo>
                  <a:lnTo>
                    <a:pt x="282" y="114"/>
                  </a:lnTo>
                  <a:lnTo>
                    <a:pt x="270" y="150"/>
                  </a:lnTo>
                  <a:lnTo>
                    <a:pt x="318" y="186"/>
                  </a:lnTo>
                  <a:lnTo>
                    <a:pt x="318" y="210"/>
                  </a:lnTo>
                  <a:lnTo>
                    <a:pt x="336" y="228"/>
                  </a:lnTo>
                  <a:lnTo>
                    <a:pt x="336" y="252"/>
                  </a:lnTo>
                  <a:lnTo>
                    <a:pt x="330" y="252"/>
                  </a:lnTo>
                  <a:lnTo>
                    <a:pt x="324" y="258"/>
                  </a:lnTo>
                  <a:lnTo>
                    <a:pt x="318" y="252"/>
                  </a:lnTo>
                  <a:lnTo>
                    <a:pt x="312" y="288"/>
                  </a:lnTo>
                  <a:lnTo>
                    <a:pt x="312" y="294"/>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42" name="Freeform 1567"/>
            <p:cNvSpPr>
              <a:spLocks/>
            </p:cNvSpPr>
            <p:nvPr/>
          </p:nvSpPr>
          <p:spPr bwMode="auto">
            <a:xfrm>
              <a:off x="1452" y="2148"/>
              <a:ext cx="336" cy="300"/>
            </a:xfrm>
            <a:custGeom>
              <a:avLst/>
              <a:gdLst>
                <a:gd name="T0" fmla="*/ 312 w 336"/>
                <a:gd name="T1" fmla="*/ 294 h 300"/>
                <a:gd name="T2" fmla="*/ 276 w 336"/>
                <a:gd name="T3" fmla="*/ 294 h 300"/>
                <a:gd name="T4" fmla="*/ 294 w 336"/>
                <a:gd name="T5" fmla="*/ 276 h 300"/>
                <a:gd name="T6" fmla="*/ 288 w 336"/>
                <a:gd name="T7" fmla="*/ 264 h 300"/>
                <a:gd name="T8" fmla="*/ 60 w 336"/>
                <a:gd name="T9" fmla="*/ 270 h 300"/>
                <a:gd name="T10" fmla="*/ 60 w 336"/>
                <a:gd name="T11" fmla="*/ 96 h 300"/>
                <a:gd name="T12" fmla="*/ 30 w 336"/>
                <a:gd name="T13" fmla="*/ 72 h 300"/>
                <a:gd name="T14" fmla="*/ 42 w 336"/>
                <a:gd name="T15" fmla="*/ 54 h 300"/>
                <a:gd name="T16" fmla="*/ 24 w 336"/>
                <a:gd name="T17" fmla="*/ 42 h 300"/>
                <a:gd name="T18" fmla="*/ 0 w 336"/>
                <a:gd name="T19" fmla="*/ 6 h 300"/>
                <a:gd name="T20" fmla="*/ 198 w 336"/>
                <a:gd name="T21" fmla="*/ 0 h 300"/>
                <a:gd name="T22" fmla="*/ 210 w 336"/>
                <a:gd name="T23" fmla="*/ 18 h 300"/>
                <a:gd name="T24" fmla="*/ 210 w 336"/>
                <a:gd name="T25" fmla="*/ 48 h 300"/>
                <a:gd name="T26" fmla="*/ 222 w 336"/>
                <a:gd name="T27" fmla="*/ 66 h 300"/>
                <a:gd name="T28" fmla="*/ 246 w 336"/>
                <a:gd name="T29" fmla="*/ 84 h 300"/>
                <a:gd name="T30" fmla="*/ 252 w 336"/>
                <a:gd name="T31" fmla="*/ 108 h 300"/>
                <a:gd name="T32" fmla="*/ 264 w 336"/>
                <a:gd name="T33" fmla="*/ 102 h 300"/>
                <a:gd name="T34" fmla="*/ 282 w 336"/>
                <a:gd name="T35" fmla="*/ 114 h 300"/>
                <a:gd name="T36" fmla="*/ 270 w 336"/>
                <a:gd name="T37" fmla="*/ 150 h 300"/>
                <a:gd name="T38" fmla="*/ 318 w 336"/>
                <a:gd name="T39" fmla="*/ 186 h 300"/>
                <a:gd name="T40" fmla="*/ 318 w 336"/>
                <a:gd name="T41" fmla="*/ 210 h 300"/>
                <a:gd name="T42" fmla="*/ 336 w 336"/>
                <a:gd name="T43" fmla="*/ 228 h 300"/>
                <a:gd name="T44" fmla="*/ 336 w 336"/>
                <a:gd name="T45" fmla="*/ 252 h 300"/>
                <a:gd name="T46" fmla="*/ 330 w 336"/>
                <a:gd name="T47" fmla="*/ 252 h 300"/>
                <a:gd name="T48" fmla="*/ 324 w 336"/>
                <a:gd name="T49" fmla="*/ 258 h 300"/>
                <a:gd name="T50" fmla="*/ 318 w 336"/>
                <a:gd name="T51" fmla="*/ 252 h 300"/>
                <a:gd name="T52" fmla="*/ 312 w 336"/>
                <a:gd name="T53" fmla="*/ 288 h 300"/>
                <a:gd name="T54" fmla="*/ 312 w 336"/>
                <a:gd name="T55" fmla="*/ 294 h 300"/>
                <a:gd name="T56" fmla="*/ 312 w 336"/>
                <a:gd name="T57" fmla="*/ 300 h 3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36"/>
                <a:gd name="T88" fmla="*/ 0 h 300"/>
                <a:gd name="T89" fmla="*/ 336 w 336"/>
                <a:gd name="T90" fmla="*/ 300 h 3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36" h="300">
                  <a:moveTo>
                    <a:pt x="312" y="294"/>
                  </a:moveTo>
                  <a:lnTo>
                    <a:pt x="276" y="294"/>
                  </a:lnTo>
                  <a:lnTo>
                    <a:pt x="294" y="276"/>
                  </a:lnTo>
                  <a:lnTo>
                    <a:pt x="288" y="264"/>
                  </a:lnTo>
                  <a:lnTo>
                    <a:pt x="60" y="270"/>
                  </a:lnTo>
                  <a:lnTo>
                    <a:pt x="60" y="96"/>
                  </a:lnTo>
                  <a:lnTo>
                    <a:pt x="30" y="72"/>
                  </a:lnTo>
                  <a:lnTo>
                    <a:pt x="42" y="54"/>
                  </a:lnTo>
                  <a:lnTo>
                    <a:pt x="24" y="42"/>
                  </a:lnTo>
                  <a:lnTo>
                    <a:pt x="0" y="6"/>
                  </a:lnTo>
                  <a:lnTo>
                    <a:pt x="198" y="0"/>
                  </a:lnTo>
                  <a:lnTo>
                    <a:pt x="210" y="18"/>
                  </a:lnTo>
                  <a:lnTo>
                    <a:pt x="210" y="48"/>
                  </a:lnTo>
                  <a:lnTo>
                    <a:pt x="222" y="66"/>
                  </a:lnTo>
                  <a:lnTo>
                    <a:pt x="246" y="84"/>
                  </a:lnTo>
                  <a:lnTo>
                    <a:pt x="252" y="108"/>
                  </a:lnTo>
                  <a:lnTo>
                    <a:pt x="264" y="102"/>
                  </a:lnTo>
                  <a:lnTo>
                    <a:pt x="282" y="114"/>
                  </a:lnTo>
                  <a:lnTo>
                    <a:pt x="270" y="150"/>
                  </a:lnTo>
                  <a:lnTo>
                    <a:pt x="318" y="186"/>
                  </a:lnTo>
                  <a:lnTo>
                    <a:pt x="318" y="210"/>
                  </a:lnTo>
                  <a:lnTo>
                    <a:pt x="336" y="228"/>
                  </a:lnTo>
                  <a:lnTo>
                    <a:pt x="336" y="252"/>
                  </a:lnTo>
                  <a:lnTo>
                    <a:pt x="330" y="252"/>
                  </a:lnTo>
                  <a:lnTo>
                    <a:pt x="324" y="258"/>
                  </a:lnTo>
                  <a:lnTo>
                    <a:pt x="318" y="252"/>
                  </a:lnTo>
                  <a:lnTo>
                    <a:pt x="312" y="288"/>
                  </a:lnTo>
                  <a:lnTo>
                    <a:pt x="312" y="294"/>
                  </a:lnTo>
                  <a:lnTo>
                    <a:pt x="312" y="30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43" name="Freeform 1568"/>
            <p:cNvSpPr>
              <a:spLocks/>
            </p:cNvSpPr>
            <p:nvPr/>
          </p:nvSpPr>
          <p:spPr bwMode="auto">
            <a:xfrm>
              <a:off x="576" y="1530"/>
              <a:ext cx="522" cy="324"/>
            </a:xfrm>
            <a:custGeom>
              <a:avLst/>
              <a:gdLst>
                <a:gd name="T0" fmla="*/ 504 w 522"/>
                <a:gd name="T1" fmla="*/ 270 h 324"/>
                <a:gd name="T2" fmla="*/ 498 w 522"/>
                <a:gd name="T3" fmla="*/ 324 h 324"/>
                <a:gd name="T4" fmla="*/ 186 w 522"/>
                <a:gd name="T5" fmla="*/ 288 h 324"/>
                <a:gd name="T6" fmla="*/ 180 w 522"/>
                <a:gd name="T7" fmla="*/ 318 h 324"/>
                <a:gd name="T8" fmla="*/ 168 w 522"/>
                <a:gd name="T9" fmla="*/ 300 h 324"/>
                <a:gd name="T10" fmla="*/ 162 w 522"/>
                <a:gd name="T11" fmla="*/ 312 h 324"/>
                <a:gd name="T12" fmla="*/ 126 w 522"/>
                <a:gd name="T13" fmla="*/ 306 h 324"/>
                <a:gd name="T14" fmla="*/ 120 w 522"/>
                <a:gd name="T15" fmla="*/ 312 h 324"/>
                <a:gd name="T16" fmla="*/ 102 w 522"/>
                <a:gd name="T17" fmla="*/ 306 h 324"/>
                <a:gd name="T18" fmla="*/ 96 w 522"/>
                <a:gd name="T19" fmla="*/ 312 h 324"/>
                <a:gd name="T20" fmla="*/ 90 w 522"/>
                <a:gd name="T21" fmla="*/ 288 h 324"/>
                <a:gd name="T22" fmla="*/ 78 w 522"/>
                <a:gd name="T23" fmla="*/ 276 h 324"/>
                <a:gd name="T24" fmla="*/ 66 w 522"/>
                <a:gd name="T25" fmla="*/ 228 h 324"/>
                <a:gd name="T26" fmla="*/ 60 w 522"/>
                <a:gd name="T27" fmla="*/ 222 h 324"/>
                <a:gd name="T28" fmla="*/ 42 w 522"/>
                <a:gd name="T29" fmla="*/ 234 h 324"/>
                <a:gd name="T30" fmla="*/ 36 w 522"/>
                <a:gd name="T31" fmla="*/ 222 h 324"/>
                <a:gd name="T32" fmla="*/ 60 w 522"/>
                <a:gd name="T33" fmla="*/ 162 h 324"/>
                <a:gd name="T34" fmla="*/ 36 w 522"/>
                <a:gd name="T35" fmla="*/ 150 h 324"/>
                <a:gd name="T36" fmla="*/ 24 w 522"/>
                <a:gd name="T37" fmla="*/ 114 h 324"/>
                <a:gd name="T38" fmla="*/ 6 w 522"/>
                <a:gd name="T39" fmla="*/ 96 h 324"/>
                <a:gd name="T40" fmla="*/ 12 w 522"/>
                <a:gd name="T41" fmla="*/ 90 h 324"/>
                <a:gd name="T42" fmla="*/ 0 w 522"/>
                <a:gd name="T43" fmla="*/ 60 h 324"/>
                <a:gd name="T44" fmla="*/ 12 w 522"/>
                <a:gd name="T45" fmla="*/ 0 h 324"/>
                <a:gd name="T46" fmla="*/ 282 w 522"/>
                <a:gd name="T47" fmla="*/ 48 h 324"/>
                <a:gd name="T48" fmla="*/ 522 w 522"/>
                <a:gd name="T49" fmla="*/ 72 h 324"/>
                <a:gd name="T50" fmla="*/ 510 w 522"/>
                <a:gd name="T51" fmla="*/ 246 h 324"/>
                <a:gd name="T52" fmla="*/ 504 w 522"/>
                <a:gd name="T53" fmla="*/ 270 h 32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22"/>
                <a:gd name="T82" fmla="*/ 0 h 324"/>
                <a:gd name="T83" fmla="*/ 522 w 522"/>
                <a:gd name="T84" fmla="*/ 324 h 32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22" h="324">
                  <a:moveTo>
                    <a:pt x="504" y="270"/>
                  </a:moveTo>
                  <a:lnTo>
                    <a:pt x="498" y="324"/>
                  </a:lnTo>
                  <a:lnTo>
                    <a:pt x="186" y="288"/>
                  </a:lnTo>
                  <a:lnTo>
                    <a:pt x="180" y="318"/>
                  </a:lnTo>
                  <a:lnTo>
                    <a:pt x="168" y="300"/>
                  </a:lnTo>
                  <a:lnTo>
                    <a:pt x="162" y="312"/>
                  </a:lnTo>
                  <a:lnTo>
                    <a:pt x="126" y="306"/>
                  </a:lnTo>
                  <a:lnTo>
                    <a:pt x="120" y="312"/>
                  </a:lnTo>
                  <a:lnTo>
                    <a:pt x="102" y="306"/>
                  </a:lnTo>
                  <a:lnTo>
                    <a:pt x="96" y="312"/>
                  </a:lnTo>
                  <a:lnTo>
                    <a:pt x="90" y="288"/>
                  </a:lnTo>
                  <a:lnTo>
                    <a:pt x="78" y="276"/>
                  </a:lnTo>
                  <a:lnTo>
                    <a:pt x="66" y="228"/>
                  </a:lnTo>
                  <a:lnTo>
                    <a:pt x="60" y="222"/>
                  </a:lnTo>
                  <a:lnTo>
                    <a:pt x="42" y="234"/>
                  </a:lnTo>
                  <a:lnTo>
                    <a:pt x="36" y="222"/>
                  </a:lnTo>
                  <a:lnTo>
                    <a:pt x="60" y="162"/>
                  </a:lnTo>
                  <a:lnTo>
                    <a:pt x="36" y="150"/>
                  </a:lnTo>
                  <a:lnTo>
                    <a:pt x="24" y="114"/>
                  </a:lnTo>
                  <a:lnTo>
                    <a:pt x="6" y="96"/>
                  </a:lnTo>
                  <a:lnTo>
                    <a:pt x="12" y="90"/>
                  </a:lnTo>
                  <a:lnTo>
                    <a:pt x="0" y="60"/>
                  </a:lnTo>
                  <a:lnTo>
                    <a:pt x="12" y="0"/>
                  </a:lnTo>
                  <a:lnTo>
                    <a:pt x="282" y="48"/>
                  </a:lnTo>
                  <a:lnTo>
                    <a:pt x="522" y="72"/>
                  </a:lnTo>
                  <a:lnTo>
                    <a:pt x="510" y="246"/>
                  </a:lnTo>
                  <a:lnTo>
                    <a:pt x="504" y="270"/>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44" name="Freeform 1569"/>
            <p:cNvSpPr>
              <a:spLocks/>
            </p:cNvSpPr>
            <p:nvPr/>
          </p:nvSpPr>
          <p:spPr bwMode="auto">
            <a:xfrm>
              <a:off x="576" y="1530"/>
              <a:ext cx="522" cy="324"/>
            </a:xfrm>
            <a:custGeom>
              <a:avLst/>
              <a:gdLst>
                <a:gd name="T0" fmla="*/ 504 w 522"/>
                <a:gd name="T1" fmla="*/ 270 h 324"/>
                <a:gd name="T2" fmla="*/ 498 w 522"/>
                <a:gd name="T3" fmla="*/ 324 h 324"/>
                <a:gd name="T4" fmla="*/ 186 w 522"/>
                <a:gd name="T5" fmla="*/ 288 h 324"/>
                <a:gd name="T6" fmla="*/ 180 w 522"/>
                <a:gd name="T7" fmla="*/ 318 h 324"/>
                <a:gd name="T8" fmla="*/ 168 w 522"/>
                <a:gd name="T9" fmla="*/ 300 h 324"/>
                <a:gd name="T10" fmla="*/ 162 w 522"/>
                <a:gd name="T11" fmla="*/ 312 h 324"/>
                <a:gd name="T12" fmla="*/ 126 w 522"/>
                <a:gd name="T13" fmla="*/ 306 h 324"/>
                <a:gd name="T14" fmla="*/ 120 w 522"/>
                <a:gd name="T15" fmla="*/ 312 h 324"/>
                <a:gd name="T16" fmla="*/ 102 w 522"/>
                <a:gd name="T17" fmla="*/ 306 h 324"/>
                <a:gd name="T18" fmla="*/ 96 w 522"/>
                <a:gd name="T19" fmla="*/ 312 h 324"/>
                <a:gd name="T20" fmla="*/ 90 w 522"/>
                <a:gd name="T21" fmla="*/ 288 h 324"/>
                <a:gd name="T22" fmla="*/ 78 w 522"/>
                <a:gd name="T23" fmla="*/ 276 h 324"/>
                <a:gd name="T24" fmla="*/ 66 w 522"/>
                <a:gd name="T25" fmla="*/ 228 h 324"/>
                <a:gd name="T26" fmla="*/ 60 w 522"/>
                <a:gd name="T27" fmla="*/ 222 h 324"/>
                <a:gd name="T28" fmla="*/ 42 w 522"/>
                <a:gd name="T29" fmla="*/ 234 h 324"/>
                <a:gd name="T30" fmla="*/ 36 w 522"/>
                <a:gd name="T31" fmla="*/ 222 h 324"/>
                <a:gd name="T32" fmla="*/ 60 w 522"/>
                <a:gd name="T33" fmla="*/ 162 h 324"/>
                <a:gd name="T34" fmla="*/ 36 w 522"/>
                <a:gd name="T35" fmla="*/ 150 h 324"/>
                <a:gd name="T36" fmla="*/ 24 w 522"/>
                <a:gd name="T37" fmla="*/ 114 h 324"/>
                <a:gd name="T38" fmla="*/ 6 w 522"/>
                <a:gd name="T39" fmla="*/ 96 h 324"/>
                <a:gd name="T40" fmla="*/ 12 w 522"/>
                <a:gd name="T41" fmla="*/ 90 h 324"/>
                <a:gd name="T42" fmla="*/ 0 w 522"/>
                <a:gd name="T43" fmla="*/ 60 h 324"/>
                <a:gd name="T44" fmla="*/ 12 w 522"/>
                <a:gd name="T45" fmla="*/ 0 h 324"/>
                <a:gd name="T46" fmla="*/ 282 w 522"/>
                <a:gd name="T47" fmla="*/ 48 h 324"/>
                <a:gd name="T48" fmla="*/ 522 w 522"/>
                <a:gd name="T49" fmla="*/ 72 h 324"/>
                <a:gd name="T50" fmla="*/ 510 w 522"/>
                <a:gd name="T51" fmla="*/ 246 h 324"/>
                <a:gd name="T52" fmla="*/ 504 w 522"/>
                <a:gd name="T53" fmla="*/ 270 h 324"/>
                <a:gd name="T54" fmla="*/ 504 w 522"/>
                <a:gd name="T55" fmla="*/ 276 h 32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22"/>
                <a:gd name="T85" fmla="*/ 0 h 324"/>
                <a:gd name="T86" fmla="*/ 522 w 522"/>
                <a:gd name="T87" fmla="*/ 324 h 32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22" h="324">
                  <a:moveTo>
                    <a:pt x="504" y="270"/>
                  </a:moveTo>
                  <a:lnTo>
                    <a:pt x="498" y="324"/>
                  </a:lnTo>
                  <a:lnTo>
                    <a:pt x="186" y="288"/>
                  </a:lnTo>
                  <a:lnTo>
                    <a:pt x="180" y="318"/>
                  </a:lnTo>
                  <a:lnTo>
                    <a:pt x="168" y="300"/>
                  </a:lnTo>
                  <a:lnTo>
                    <a:pt x="162" y="312"/>
                  </a:lnTo>
                  <a:lnTo>
                    <a:pt x="126" y="306"/>
                  </a:lnTo>
                  <a:lnTo>
                    <a:pt x="120" y="312"/>
                  </a:lnTo>
                  <a:lnTo>
                    <a:pt x="102" y="306"/>
                  </a:lnTo>
                  <a:lnTo>
                    <a:pt x="96" y="312"/>
                  </a:lnTo>
                  <a:lnTo>
                    <a:pt x="90" y="288"/>
                  </a:lnTo>
                  <a:lnTo>
                    <a:pt x="78" y="276"/>
                  </a:lnTo>
                  <a:lnTo>
                    <a:pt x="66" y="228"/>
                  </a:lnTo>
                  <a:lnTo>
                    <a:pt x="60" y="222"/>
                  </a:lnTo>
                  <a:lnTo>
                    <a:pt x="42" y="234"/>
                  </a:lnTo>
                  <a:lnTo>
                    <a:pt x="36" y="222"/>
                  </a:lnTo>
                  <a:lnTo>
                    <a:pt x="60" y="162"/>
                  </a:lnTo>
                  <a:lnTo>
                    <a:pt x="36" y="150"/>
                  </a:lnTo>
                  <a:lnTo>
                    <a:pt x="24" y="114"/>
                  </a:lnTo>
                  <a:lnTo>
                    <a:pt x="6" y="96"/>
                  </a:lnTo>
                  <a:lnTo>
                    <a:pt x="12" y="90"/>
                  </a:lnTo>
                  <a:lnTo>
                    <a:pt x="0" y="60"/>
                  </a:lnTo>
                  <a:lnTo>
                    <a:pt x="12" y="0"/>
                  </a:lnTo>
                  <a:lnTo>
                    <a:pt x="282" y="48"/>
                  </a:lnTo>
                  <a:lnTo>
                    <a:pt x="522" y="72"/>
                  </a:lnTo>
                  <a:lnTo>
                    <a:pt x="510" y="246"/>
                  </a:lnTo>
                  <a:lnTo>
                    <a:pt x="504" y="270"/>
                  </a:lnTo>
                  <a:lnTo>
                    <a:pt x="504" y="27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45" name="Freeform 1570"/>
            <p:cNvSpPr>
              <a:spLocks/>
            </p:cNvSpPr>
            <p:nvPr/>
          </p:nvSpPr>
          <p:spPr bwMode="auto">
            <a:xfrm>
              <a:off x="1056" y="1986"/>
              <a:ext cx="420" cy="204"/>
            </a:xfrm>
            <a:custGeom>
              <a:avLst/>
              <a:gdLst>
                <a:gd name="T0" fmla="*/ 366 w 420"/>
                <a:gd name="T1" fmla="*/ 48 h 204"/>
                <a:gd name="T2" fmla="*/ 390 w 420"/>
                <a:gd name="T3" fmla="*/ 126 h 204"/>
                <a:gd name="T4" fmla="*/ 396 w 420"/>
                <a:gd name="T5" fmla="*/ 168 h 204"/>
                <a:gd name="T6" fmla="*/ 420 w 420"/>
                <a:gd name="T7" fmla="*/ 204 h 204"/>
                <a:gd name="T8" fmla="*/ 414 w 420"/>
                <a:gd name="T9" fmla="*/ 204 h 204"/>
                <a:gd name="T10" fmla="*/ 90 w 420"/>
                <a:gd name="T11" fmla="*/ 198 h 204"/>
                <a:gd name="T12" fmla="*/ 90 w 420"/>
                <a:gd name="T13" fmla="*/ 174 h 204"/>
                <a:gd name="T14" fmla="*/ 96 w 420"/>
                <a:gd name="T15" fmla="*/ 132 h 204"/>
                <a:gd name="T16" fmla="*/ 0 w 420"/>
                <a:gd name="T17" fmla="*/ 126 h 204"/>
                <a:gd name="T18" fmla="*/ 6 w 420"/>
                <a:gd name="T19" fmla="*/ 0 h 204"/>
                <a:gd name="T20" fmla="*/ 270 w 420"/>
                <a:gd name="T21" fmla="*/ 12 h 204"/>
                <a:gd name="T22" fmla="*/ 294 w 420"/>
                <a:gd name="T23" fmla="*/ 30 h 204"/>
                <a:gd name="T24" fmla="*/ 330 w 420"/>
                <a:gd name="T25" fmla="*/ 24 h 204"/>
                <a:gd name="T26" fmla="*/ 360 w 420"/>
                <a:gd name="T27" fmla="*/ 48 h 204"/>
                <a:gd name="T28" fmla="*/ 366 w 420"/>
                <a:gd name="T29" fmla="*/ 48 h 20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20"/>
                <a:gd name="T46" fmla="*/ 0 h 204"/>
                <a:gd name="T47" fmla="*/ 420 w 420"/>
                <a:gd name="T48" fmla="*/ 204 h 20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20" h="204">
                  <a:moveTo>
                    <a:pt x="366" y="48"/>
                  </a:moveTo>
                  <a:lnTo>
                    <a:pt x="390" y="126"/>
                  </a:lnTo>
                  <a:lnTo>
                    <a:pt x="396" y="168"/>
                  </a:lnTo>
                  <a:lnTo>
                    <a:pt x="420" y="204"/>
                  </a:lnTo>
                  <a:lnTo>
                    <a:pt x="414" y="204"/>
                  </a:lnTo>
                  <a:lnTo>
                    <a:pt x="90" y="198"/>
                  </a:lnTo>
                  <a:lnTo>
                    <a:pt x="90" y="174"/>
                  </a:lnTo>
                  <a:lnTo>
                    <a:pt x="96" y="132"/>
                  </a:lnTo>
                  <a:lnTo>
                    <a:pt x="0" y="126"/>
                  </a:lnTo>
                  <a:lnTo>
                    <a:pt x="6" y="0"/>
                  </a:lnTo>
                  <a:lnTo>
                    <a:pt x="270" y="12"/>
                  </a:lnTo>
                  <a:lnTo>
                    <a:pt x="294" y="30"/>
                  </a:lnTo>
                  <a:lnTo>
                    <a:pt x="330" y="24"/>
                  </a:lnTo>
                  <a:lnTo>
                    <a:pt x="360" y="48"/>
                  </a:lnTo>
                  <a:lnTo>
                    <a:pt x="366" y="48"/>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46" name="Freeform 1571"/>
            <p:cNvSpPr>
              <a:spLocks/>
            </p:cNvSpPr>
            <p:nvPr/>
          </p:nvSpPr>
          <p:spPr bwMode="auto">
            <a:xfrm>
              <a:off x="1056" y="1986"/>
              <a:ext cx="420" cy="204"/>
            </a:xfrm>
            <a:custGeom>
              <a:avLst/>
              <a:gdLst>
                <a:gd name="T0" fmla="*/ 366 w 420"/>
                <a:gd name="T1" fmla="*/ 48 h 204"/>
                <a:gd name="T2" fmla="*/ 390 w 420"/>
                <a:gd name="T3" fmla="*/ 126 h 204"/>
                <a:gd name="T4" fmla="*/ 396 w 420"/>
                <a:gd name="T5" fmla="*/ 168 h 204"/>
                <a:gd name="T6" fmla="*/ 420 w 420"/>
                <a:gd name="T7" fmla="*/ 204 h 204"/>
                <a:gd name="T8" fmla="*/ 414 w 420"/>
                <a:gd name="T9" fmla="*/ 204 h 204"/>
                <a:gd name="T10" fmla="*/ 90 w 420"/>
                <a:gd name="T11" fmla="*/ 198 h 204"/>
                <a:gd name="T12" fmla="*/ 90 w 420"/>
                <a:gd name="T13" fmla="*/ 174 h 204"/>
                <a:gd name="T14" fmla="*/ 96 w 420"/>
                <a:gd name="T15" fmla="*/ 132 h 204"/>
                <a:gd name="T16" fmla="*/ 0 w 420"/>
                <a:gd name="T17" fmla="*/ 126 h 204"/>
                <a:gd name="T18" fmla="*/ 6 w 420"/>
                <a:gd name="T19" fmla="*/ 0 h 204"/>
                <a:gd name="T20" fmla="*/ 270 w 420"/>
                <a:gd name="T21" fmla="*/ 12 h 204"/>
                <a:gd name="T22" fmla="*/ 294 w 420"/>
                <a:gd name="T23" fmla="*/ 30 h 204"/>
                <a:gd name="T24" fmla="*/ 330 w 420"/>
                <a:gd name="T25" fmla="*/ 24 h 204"/>
                <a:gd name="T26" fmla="*/ 360 w 420"/>
                <a:gd name="T27" fmla="*/ 48 h 204"/>
                <a:gd name="T28" fmla="*/ 366 w 420"/>
                <a:gd name="T29" fmla="*/ 48 h 204"/>
                <a:gd name="T30" fmla="*/ 366 w 420"/>
                <a:gd name="T31" fmla="*/ 54 h 20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20"/>
                <a:gd name="T49" fmla="*/ 0 h 204"/>
                <a:gd name="T50" fmla="*/ 420 w 420"/>
                <a:gd name="T51" fmla="*/ 204 h 20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20" h="204">
                  <a:moveTo>
                    <a:pt x="366" y="48"/>
                  </a:moveTo>
                  <a:lnTo>
                    <a:pt x="390" y="126"/>
                  </a:lnTo>
                  <a:lnTo>
                    <a:pt x="396" y="168"/>
                  </a:lnTo>
                  <a:lnTo>
                    <a:pt x="420" y="204"/>
                  </a:lnTo>
                  <a:lnTo>
                    <a:pt x="414" y="204"/>
                  </a:lnTo>
                  <a:lnTo>
                    <a:pt x="90" y="198"/>
                  </a:lnTo>
                  <a:lnTo>
                    <a:pt x="90" y="174"/>
                  </a:lnTo>
                  <a:lnTo>
                    <a:pt x="96" y="132"/>
                  </a:lnTo>
                  <a:lnTo>
                    <a:pt x="0" y="126"/>
                  </a:lnTo>
                  <a:lnTo>
                    <a:pt x="6" y="0"/>
                  </a:lnTo>
                  <a:lnTo>
                    <a:pt x="270" y="12"/>
                  </a:lnTo>
                  <a:lnTo>
                    <a:pt x="294" y="30"/>
                  </a:lnTo>
                  <a:lnTo>
                    <a:pt x="330" y="24"/>
                  </a:lnTo>
                  <a:lnTo>
                    <a:pt x="360" y="48"/>
                  </a:lnTo>
                  <a:lnTo>
                    <a:pt x="366" y="48"/>
                  </a:lnTo>
                  <a:lnTo>
                    <a:pt x="366" y="5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47" name="Freeform 1572"/>
            <p:cNvSpPr>
              <a:spLocks/>
            </p:cNvSpPr>
            <p:nvPr/>
          </p:nvSpPr>
          <p:spPr bwMode="auto">
            <a:xfrm>
              <a:off x="264" y="1920"/>
              <a:ext cx="324" cy="498"/>
            </a:xfrm>
            <a:custGeom>
              <a:avLst/>
              <a:gdLst>
                <a:gd name="T0" fmla="*/ 210 w 324"/>
                <a:gd name="T1" fmla="*/ 498 h 498"/>
                <a:gd name="T2" fmla="*/ 0 w 324"/>
                <a:gd name="T3" fmla="*/ 186 h 498"/>
                <a:gd name="T4" fmla="*/ 48 w 324"/>
                <a:gd name="T5" fmla="*/ 0 h 498"/>
                <a:gd name="T6" fmla="*/ 78 w 324"/>
                <a:gd name="T7" fmla="*/ 6 h 498"/>
                <a:gd name="T8" fmla="*/ 186 w 324"/>
                <a:gd name="T9" fmla="*/ 36 h 498"/>
                <a:gd name="T10" fmla="*/ 324 w 324"/>
                <a:gd name="T11" fmla="*/ 60 h 498"/>
                <a:gd name="T12" fmla="*/ 264 w 324"/>
                <a:gd name="T13" fmla="*/ 378 h 498"/>
                <a:gd name="T14" fmla="*/ 246 w 324"/>
                <a:gd name="T15" fmla="*/ 438 h 498"/>
                <a:gd name="T16" fmla="*/ 228 w 324"/>
                <a:gd name="T17" fmla="*/ 426 h 498"/>
                <a:gd name="T18" fmla="*/ 216 w 324"/>
                <a:gd name="T19" fmla="*/ 432 h 498"/>
                <a:gd name="T20" fmla="*/ 210 w 324"/>
                <a:gd name="T21" fmla="*/ 492 h 498"/>
                <a:gd name="T22" fmla="*/ 210 w 324"/>
                <a:gd name="T23" fmla="*/ 498 h 4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4"/>
                <a:gd name="T37" fmla="*/ 0 h 498"/>
                <a:gd name="T38" fmla="*/ 324 w 324"/>
                <a:gd name="T39" fmla="*/ 498 h 4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4" h="498">
                  <a:moveTo>
                    <a:pt x="210" y="498"/>
                  </a:moveTo>
                  <a:lnTo>
                    <a:pt x="0" y="186"/>
                  </a:lnTo>
                  <a:lnTo>
                    <a:pt x="48" y="0"/>
                  </a:lnTo>
                  <a:lnTo>
                    <a:pt x="78" y="6"/>
                  </a:lnTo>
                  <a:lnTo>
                    <a:pt x="186" y="36"/>
                  </a:lnTo>
                  <a:lnTo>
                    <a:pt x="324" y="60"/>
                  </a:lnTo>
                  <a:lnTo>
                    <a:pt x="264" y="378"/>
                  </a:lnTo>
                  <a:lnTo>
                    <a:pt x="246" y="438"/>
                  </a:lnTo>
                  <a:lnTo>
                    <a:pt x="228" y="426"/>
                  </a:lnTo>
                  <a:lnTo>
                    <a:pt x="216" y="432"/>
                  </a:lnTo>
                  <a:lnTo>
                    <a:pt x="210" y="492"/>
                  </a:lnTo>
                  <a:lnTo>
                    <a:pt x="210" y="498"/>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48" name="Freeform 1573"/>
            <p:cNvSpPr>
              <a:spLocks/>
            </p:cNvSpPr>
            <p:nvPr/>
          </p:nvSpPr>
          <p:spPr bwMode="auto">
            <a:xfrm>
              <a:off x="264" y="1920"/>
              <a:ext cx="324" cy="504"/>
            </a:xfrm>
            <a:custGeom>
              <a:avLst/>
              <a:gdLst>
                <a:gd name="T0" fmla="*/ 210 w 324"/>
                <a:gd name="T1" fmla="*/ 498 h 504"/>
                <a:gd name="T2" fmla="*/ 0 w 324"/>
                <a:gd name="T3" fmla="*/ 186 h 504"/>
                <a:gd name="T4" fmla="*/ 48 w 324"/>
                <a:gd name="T5" fmla="*/ 0 h 504"/>
                <a:gd name="T6" fmla="*/ 78 w 324"/>
                <a:gd name="T7" fmla="*/ 6 h 504"/>
                <a:gd name="T8" fmla="*/ 186 w 324"/>
                <a:gd name="T9" fmla="*/ 36 h 504"/>
                <a:gd name="T10" fmla="*/ 324 w 324"/>
                <a:gd name="T11" fmla="*/ 60 h 504"/>
                <a:gd name="T12" fmla="*/ 264 w 324"/>
                <a:gd name="T13" fmla="*/ 378 h 504"/>
                <a:gd name="T14" fmla="*/ 246 w 324"/>
                <a:gd name="T15" fmla="*/ 438 h 504"/>
                <a:gd name="T16" fmla="*/ 228 w 324"/>
                <a:gd name="T17" fmla="*/ 426 h 504"/>
                <a:gd name="T18" fmla="*/ 216 w 324"/>
                <a:gd name="T19" fmla="*/ 432 h 504"/>
                <a:gd name="T20" fmla="*/ 210 w 324"/>
                <a:gd name="T21" fmla="*/ 492 h 504"/>
                <a:gd name="T22" fmla="*/ 210 w 324"/>
                <a:gd name="T23" fmla="*/ 498 h 504"/>
                <a:gd name="T24" fmla="*/ 210 w 324"/>
                <a:gd name="T25" fmla="*/ 504 h 5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4"/>
                <a:gd name="T40" fmla="*/ 0 h 504"/>
                <a:gd name="T41" fmla="*/ 324 w 324"/>
                <a:gd name="T42" fmla="*/ 504 h 50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4" h="504">
                  <a:moveTo>
                    <a:pt x="210" y="498"/>
                  </a:moveTo>
                  <a:lnTo>
                    <a:pt x="0" y="186"/>
                  </a:lnTo>
                  <a:lnTo>
                    <a:pt x="48" y="0"/>
                  </a:lnTo>
                  <a:lnTo>
                    <a:pt x="78" y="6"/>
                  </a:lnTo>
                  <a:lnTo>
                    <a:pt x="186" y="36"/>
                  </a:lnTo>
                  <a:lnTo>
                    <a:pt x="324" y="60"/>
                  </a:lnTo>
                  <a:lnTo>
                    <a:pt x="264" y="378"/>
                  </a:lnTo>
                  <a:lnTo>
                    <a:pt x="246" y="438"/>
                  </a:lnTo>
                  <a:lnTo>
                    <a:pt x="228" y="426"/>
                  </a:lnTo>
                  <a:lnTo>
                    <a:pt x="216" y="432"/>
                  </a:lnTo>
                  <a:lnTo>
                    <a:pt x="210" y="492"/>
                  </a:lnTo>
                  <a:lnTo>
                    <a:pt x="210" y="498"/>
                  </a:lnTo>
                  <a:lnTo>
                    <a:pt x="210" y="50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49" name="Freeform 1574"/>
            <p:cNvSpPr>
              <a:spLocks/>
            </p:cNvSpPr>
            <p:nvPr/>
          </p:nvSpPr>
          <p:spPr bwMode="auto">
            <a:xfrm>
              <a:off x="2526" y="1710"/>
              <a:ext cx="84" cy="174"/>
            </a:xfrm>
            <a:custGeom>
              <a:avLst/>
              <a:gdLst>
                <a:gd name="T0" fmla="*/ 84 w 84"/>
                <a:gd name="T1" fmla="*/ 132 h 174"/>
                <a:gd name="T2" fmla="*/ 78 w 84"/>
                <a:gd name="T3" fmla="*/ 144 h 174"/>
                <a:gd name="T4" fmla="*/ 60 w 84"/>
                <a:gd name="T5" fmla="*/ 162 h 174"/>
                <a:gd name="T6" fmla="*/ 6 w 84"/>
                <a:gd name="T7" fmla="*/ 174 h 174"/>
                <a:gd name="T8" fmla="*/ 0 w 84"/>
                <a:gd name="T9" fmla="*/ 120 h 174"/>
                <a:gd name="T10" fmla="*/ 6 w 84"/>
                <a:gd name="T11" fmla="*/ 72 h 174"/>
                <a:gd name="T12" fmla="*/ 18 w 84"/>
                <a:gd name="T13" fmla="*/ 54 h 174"/>
                <a:gd name="T14" fmla="*/ 18 w 84"/>
                <a:gd name="T15" fmla="*/ 6 h 174"/>
                <a:gd name="T16" fmla="*/ 30 w 84"/>
                <a:gd name="T17" fmla="*/ 0 h 174"/>
                <a:gd name="T18" fmla="*/ 66 w 84"/>
                <a:gd name="T19" fmla="*/ 114 h 174"/>
                <a:gd name="T20" fmla="*/ 78 w 84"/>
                <a:gd name="T21" fmla="*/ 132 h 174"/>
                <a:gd name="T22" fmla="*/ 84 w 84"/>
                <a:gd name="T23" fmla="*/ 132 h 1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4"/>
                <a:gd name="T37" fmla="*/ 0 h 174"/>
                <a:gd name="T38" fmla="*/ 84 w 84"/>
                <a:gd name="T39" fmla="*/ 174 h 17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4" h="174">
                  <a:moveTo>
                    <a:pt x="84" y="132"/>
                  </a:moveTo>
                  <a:lnTo>
                    <a:pt x="78" y="144"/>
                  </a:lnTo>
                  <a:lnTo>
                    <a:pt x="60" y="162"/>
                  </a:lnTo>
                  <a:lnTo>
                    <a:pt x="6" y="174"/>
                  </a:lnTo>
                  <a:lnTo>
                    <a:pt x="0" y="120"/>
                  </a:lnTo>
                  <a:lnTo>
                    <a:pt x="6" y="72"/>
                  </a:lnTo>
                  <a:lnTo>
                    <a:pt x="18" y="54"/>
                  </a:lnTo>
                  <a:lnTo>
                    <a:pt x="18" y="6"/>
                  </a:lnTo>
                  <a:lnTo>
                    <a:pt x="30" y="0"/>
                  </a:lnTo>
                  <a:lnTo>
                    <a:pt x="66" y="114"/>
                  </a:lnTo>
                  <a:lnTo>
                    <a:pt x="78" y="132"/>
                  </a:lnTo>
                  <a:lnTo>
                    <a:pt x="84" y="132"/>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50" name="Freeform 1575"/>
            <p:cNvSpPr>
              <a:spLocks/>
            </p:cNvSpPr>
            <p:nvPr/>
          </p:nvSpPr>
          <p:spPr bwMode="auto">
            <a:xfrm>
              <a:off x="2526" y="1710"/>
              <a:ext cx="84" cy="174"/>
            </a:xfrm>
            <a:custGeom>
              <a:avLst/>
              <a:gdLst>
                <a:gd name="T0" fmla="*/ 84 w 84"/>
                <a:gd name="T1" fmla="*/ 132 h 174"/>
                <a:gd name="T2" fmla="*/ 78 w 84"/>
                <a:gd name="T3" fmla="*/ 144 h 174"/>
                <a:gd name="T4" fmla="*/ 60 w 84"/>
                <a:gd name="T5" fmla="*/ 162 h 174"/>
                <a:gd name="T6" fmla="*/ 6 w 84"/>
                <a:gd name="T7" fmla="*/ 174 h 174"/>
                <a:gd name="T8" fmla="*/ 0 w 84"/>
                <a:gd name="T9" fmla="*/ 120 h 174"/>
                <a:gd name="T10" fmla="*/ 6 w 84"/>
                <a:gd name="T11" fmla="*/ 72 h 174"/>
                <a:gd name="T12" fmla="*/ 18 w 84"/>
                <a:gd name="T13" fmla="*/ 54 h 174"/>
                <a:gd name="T14" fmla="*/ 18 w 84"/>
                <a:gd name="T15" fmla="*/ 6 h 174"/>
                <a:gd name="T16" fmla="*/ 30 w 84"/>
                <a:gd name="T17" fmla="*/ 0 h 174"/>
                <a:gd name="T18" fmla="*/ 66 w 84"/>
                <a:gd name="T19" fmla="*/ 114 h 174"/>
                <a:gd name="T20" fmla="*/ 78 w 84"/>
                <a:gd name="T21" fmla="*/ 132 h 174"/>
                <a:gd name="T22" fmla="*/ 84 w 84"/>
                <a:gd name="T23" fmla="*/ 132 h 174"/>
                <a:gd name="T24" fmla="*/ 84 w 84"/>
                <a:gd name="T25" fmla="*/ 138 h 1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4"/>
                <a:gd name="T40" fmla="*/ 0 h 174"/>
                <a:gd name="T41" fmla="*/ 84 w 84"/>
                <a:gd name="T42" fmla="*/ 174 h 1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4" h="174">
                  <a:moveTo>
                    <a:pt x="84" y="132"/>
                  </a:moveTo>
                  <a:lnTo>
                    <a:pt x="78" y="144"/>
                  </a:lnTo>
                  <a:lnTo>
                    <a:pt x="60" y="162"/>
                  </a:lnTo>
                  <a:lnTo>
                    <a:pt x="6" y="174"/>
                  </a:lnTo>
                  <a:lnTo>
                    <a:pt x="0" y="120"/>
                  </a:lnTo>
                  <a:lnTo>
                    <a:pt x="6" y="72"/>
                  </a:lnTo>
                  <a:lnTo>
                    <a:pt x="18" y="54"/>
                  </a:lnTo>
                  <a:lnTo>
                    <a:pt x="18" y="6"/>
                  </a:lnTo>
                  <a:lnTo>
                    <a:pt x="30" y="0"/>
                  </a:lnTo>
                  <a:lnTo>
                    <a:pt x="66" y="114"/>
                  </a:lnTo>
                  <a:lnTo>
                    <a:pt x="78" y="132"/>
                  </a:lnTo>
                  <a:lnTo>
                    <a:pt x="84" y="132"/>
                  </a:lnTo>
                  <a:lnTo>
                    <a:pt x="84" y="13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51" name="Freeform 1576"/>
            <p:cNvSpPr>
              <a:spLocks/>
            </p:cNvSpPr>
            <p:nvPr/>
          </p:nvSpPr>
          <p:spPr bwMode="auto">
            <a:xfrm>
              <a:off x="2436" y="1992"/>
              <a:ext cx="66" cy="156"/>
            </a:xfrm>
            <a:custGeom>
              <a:avLst/>
              <a:gdLst>
                <a:gd name="T0" fmla="*/ 60 w 66"/>
                <a:gd name="T1" fmla="*/ 24 h 156"/>
                <a:gd name="T2" fmla="*/ 48 w 66"/>
                <a:gd name="T3" fmla="*/ 48 h 156"/>
                <a:gd name="T4" fmla="*/ 66 w 66"/>
                <a:gd name="T5" fmla="*/ 54 h 156"/>
                <a:gd name="T6" fmla="*/ 66 w 66"/>
                <a:gd name="T7" fmla="*/ 102 h 156"/>
                <a:gd name="T8" fmla="*/ 42 w 66"/>
                <a:gd name="T9" fmla="*/ 156 h 156"/>
                <a:gd name="T10" fmla="*/ 36 w 66"/>
                <a:gd name="T11" fmla="*/ 156 h 156"/>
                <a:gd name="T12" fmla="*/ 42 w 66"/>
                <a:gd name="T13" fmla="*/ 144 h 156"/>
                <a:gd name="T14" fmla="*/ 6 w 66"/>
                <a:gd name="T15" fmla="*/ 132 h 156"/>
                <a:gd name="T16" fmla="*/ 0 w 66"/>
                <a:gd name="T17" fmla="*/ 114 h 156"/>
                <a:gd name="T18" fmla="*/ 6 w 66"/>
                <a:gd name="T19" fmla="*/ 108 h 156"/>
                <a:gd name="T20" fmla="*/ 30 w 66"/>
                <a:gd name="T21" fmla="*/ 78 h 156"/>
                <a:gd name="T22" fmla="*/ 6 w 66"/>
                <a:gd name="T23" fmla="*/ 54 h 156"/>
                <a:gd name="T24" fmla="*/ 0 w 66"/>
                <a:gd name="T25" fmla="*/ 30 h 156"/>
                <a:gd name="T26" fmla="*/ 18 w 66"/>
                <a:gd name="T27" fmla="*/ 0 h 156"/>
                <a:gd name="T28" fmla="*/ 60 w 66"/>
                <a:gd name="T29" fmla="*/ 24 h 1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6"/>
                <a:gd name="T46" fmla="*/ 0 h 156"/>
                <a:gd name="T47" fmla="*/ 66 w 66"/>
                <a:gd name="T48" fmla="*/ 156 h 15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6" h="156">
                  <a:moveTo>
                    <a:pt x="60" y="24"/>
                  </a:moveTo>
                  <a:lnTo>
                    <a:pt x="48" y="48"/>
                  </a:lnTo>
                  <a:lnTo>
                    <a:pt x="66" y="54"/>
                  </a:lnTo>
                  <a:lnTo>
                    <a:pt x="66" y="102"/>
                  </a:lnTo>
                  <a:lnTo>
                    <a:pt x="42" y="156"/>
                  </a:lnTo>
                  <a:lnTo>
                    <a:pt x="36" y="156"/>
                  </a:lnTo>
                  <a:lnTo>
                    <a:pt x="42" y="144"/>
                  </a:lnTo>
                  <a:lnTo>
                    <a:pt x="6" y="132"/>
                  </a:lnTo>
                  <a:lnTo>
                    <a:pt x="0" y="114"/>
                  </a:lnTo>
                  <a:lnTo>
                    <a:pt x="6" y="108"/>
                  </a:lnTo>
                  <a:lnTo>
                    <a:pt x="30" y="78"/>
                  </a:lnTo>
                  <a:lnTo>
                    <a:pt x="6" y="54"/>
                  </a:lnTo>
                  <a:lnTo>
                    <a:pt x="0" y="30"/>
                  </a:lnTo>
                  <a:lnTo>
                    <a:pt x="18" y="0"/>
                  </a:lnTo>
                  <a:lnTo>
                    <a:pt x="60" y="24"/>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52" name="Freeform 1577"/>
            <p:cNvSpPr>
              <a:spLocks/>
            </p:cNvSpPr>
            <p:nvPr/>
          </p:nvSpPr>
          <p:spPr bwMode="auto">
            <a:xfrm>
              <a:off x="2436" y="1992"/>
              <a:ext cx="66" cy="156"/>
            </a:xfrm>
            <a:custGeom>
              <a:avLst/>
              <a:gdLst>
                <a:gd name="T0" fmla="*/ 60 w 66"/>
                <a:gd name="T1" fmla="*/ 24 h 156"/>
                <a:gd name="T2" fmla="*/ 48 w 66"/>
                <a:gd name="T3" fmla="*/ 48 h 156"/>
                <a:gd name="T4" fmla="*/ 66 w 66"/>
                <a:gd name="T5" fmla="*/ 54 h 156"/>
                <a:gd name="T6" fmla="*/ 66 w 66"/>
                <a:gd name="T7" fmla="*/ 96 h 156"/>
                <a:gd name="T8" fmla="*/ 66 w 66"/>
                <a:gd name="T9" fmla="*/ 78 h 156"/>
                <a:gd name="T10" fmla="*/ 66 w 66"/>
                <a:gd name="T11" fmla="*/ 102 h 156"/>
                <a:gd name="T12" fmla="*/ 42 w 66"/>
                <a:gd name="T13" fmla="*/ 156 h 156"/>
                <a:gd name="T14" fmla="*/ 36 w 66"/>
                <a:gd name="T15" fmla="*/ 156 h 156"/>
                <a:gd name="T16" fmla="*/ 42 w 66"/>
                <a:gd name="T17" fmla="*/ 144 h 156"/>
                <a:gd name="T18" fmla="*/ 6 w 66"/>
                <a:gd name="T19" fmla="*/ 132 h 156"/>
                <a:gd name="T20" fmla="*/ 0 w 66"/>
                <a:gd name="T21" fmla="*/ 114 h 156"/>
                <a:gd name="T22" fmla="*/ 6 w 66"/>
                <a:gd name="T23" fmla="*/ 108 h 156"/>
                <a:gd name="T24" fmla="*/ 30 w 66"/>
                <a:gd name="T25" fmla="*/ 78 h 156"/>
                <a:gd name="T26" fmla="*/ 6 w 66"/>
                <a:gd name="T27" fmla="*/ 54 h 156"/>
                <a:gd name="T28" fmla="*/ 0 w 66"/>
                <a:gd name="T29" fmla="*/ 30 h 156"/>
                <a:gd name="T30" fmla="*/ 18 w 66"/>
                <a:gd name="T31" fmla="*/ 0 h 156"/>
                <a:gd name="T32" fmla="*/ 60 w 66"/>
                <a:gd name="T33" fmla="*/ 24 h 156"/>
                <a:gd name="T34" fmla="*/ 60 w 66"/>
                <a:gd name="T35" fmla="*/ 30 h 1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6"/>
                <a:gd name="T55" fmla="*/ 0 h 156"/>
                <a:gd name="T56" fmla="*/ 66 w 66"/>
                <a:gd name="T57" fmla="*/ 156 h 15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6" h="156">
                  <a:moveTo>
                    <a:pt x="60" y="24"/>
                  </a:moveTo>
                  <a:lnTo>
                    <a:pt x="48" y="48"/>
                  </a:lnTo>
                  <a:lnTo>
                    <a:pt x="66" y="54"/>
                  </a:lnTo>
                  <a:lnTo>
                    <a:pt x="66" y="96"/>
                  </a:lnTo>
                  <a:lnTo>
                    <a:pt x="66" y="78"/>
                  </a:lnTo>
                  <a:lnTo>
                    <a:pt x="66" y="102"/>
                  </a:lnTo>
                  <a:lnTo>
                    <a:pt x="42" y="156"/>
                  </a:lnTo>
                  <a:lnTo>
                    <a:pt x="36" y="156"/>
                  </a:lnTo>
                  <a:lnTo>
                    <a:pt x="42" y="144"/>
                  </a:lnTo>
                  <a:lnTo>
                    <a:pt x="6" y="132"/>
                  </a:lnTo>
                  <a:lnTo>
                    <a:pt x="0" y="114"/>
                  </a:lnTo>
                  <a:lnTo>
                    <a:pt x="6" y="108"/>
                  </a:lnTo>
                  <a:lnTo>
                    <a:pt x="30" y="78"/>
                  </a:lnTo>
                  <a:lnTo>
                    <a:pt x="6" y="54"/>
                  </a:lnTo>
                  <a:lnTo>
                    <a:pt x="0" y="30"/>
                  </a:lnTo>
                  <a:lnTo>
                    <a:pt x="18" y="0"/>
                  </a:lnTo>
                  <a:lnTo>
                    <a:pt x="60" y="24"/>
                  </a:lnTo>
                  <a:lnTo>
                    <a:pt x="60" y="3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53" name="Freeform 1578"/>
            <p:cNvSpPr>
              <a:spLocks/>
            </p:cNvSpPr>
            <p:nvPr/>
          </p:nvSpPr>
          <p:spPr bwMode="auto">
            <a:xfrm>
              <a:off x="726" y="2340"/>
              <a:ext cx="360" cy="366"/>
            </a:xfrm>
            <a:custGeom>
              <a:avLst/>
              <a:gdLst>
                <a:gd name="T0" fmla="*/ 354 w 360"/>
                <a:gd name="T1" fmla="*/ 66 h 366"/>
                <a:gd name="T2" fmla="*/ 330 w 360"/>
                <a:gd name="T3" fmla="*/ 354 h 366"/>
                <a:gd name="T4" fmla="*/ 138 w 360"/>
                <a:gd name="T5" fmla="*/ 336 h 366"/>
                <a:gd name="T6" fmla="*/ 144 w 360"/>
                <a:gd name="T7" fmla="*/ 348 h 366"/>
                <a:gd name="T8" fmla="*/ 54 w 360"/>
                <a:gd name="T9" fmla="*/ 336 h 366"/>
                <a:gd name="T10" fmla="*/ 48 w 360"/>
                <a:gd name="T11" fmla="*/ 366 h 366"/>
                <a:gd name="T12" fmla="*/ 0 w 360"/>
                <a:gd name="T13" fmla="*/ 360 h 366"/>
                <a:gd name="T14" fmla="*/ 12 w 360"/>
                <a:gd name="T15" fmla="*/ 288 h 366"/>
                <a:gd name="T16" fmla="*/ 54 w 360"/>
                <a:gd name="T17" fmla="*/ 0 h 366"/>
                <a:gd name="T18" fmla="*/ 360 w 360"/>
                <a:gd name="T19" fmla="*/ 30 h 366"/>
                <a:gd name="T20" fmla="*/ 354 w 360"/>
                <a:gd name="T21" fmla="*/ 66 h 3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0"/>
                <a:gd name="T34" fmla="*/ 0 h 366"/>
                <a:gd name="T35" fmla="*/ 360 w 360"/>
                <a:gd name="T36" fmla="*/ 366 h 3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0" h="366">
                  <a:moveTo>
                    <a:pt x="354" y="66"/>
                  </a:moveTo>
                  <a:lnTo>
                    <a:pt x="330" y="354"/>
                  </a:lnTo>
                  <a:lnTo>
                    <a:pt x="138" y="336"/>
                  </a:lnTo>
                  <a:lnTo>
                    <a:pt x="144" y="348"/>
                  </a:lnTo>
                  <a:lnTo>
                    <a:pt x="54" y="336"/>
                  </a:lnTo>
                  <a:lnTo>
                    <a:pt x="48" y="366"/>
                  </a:lnTo>
                  <a:lnTo>
                    <a:pt x="0" y="360"/>
                  </a:lnTo>
                  <a:lnTo>
                    <a:pt x="12" y="288"/>
                  </a:lnTo>
                  <a:lnTo>
                    <a:pt x="54" y="0"/>
                  </a:lnTo>
                  <a:lnTo>
                    <a:pt x="360" y="30"/>
                  </a:lnTo>
                  <a:lnTo>
                    <a:pt x="354" y="66"/>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54" name="Freeform 1579"/>
            <p:cNvSpPr>
              <a:spLocks/>
            </p:cNvSpPr>
            <p:nvPr/>
          </p:nvSpPr>
          <p:spPr bwMode="auto">
            <a:xfrm>
              <a:off x="726" y="2340"/>
              <a:ext cx="360" cy="366"/>
            </a:xfrm>
            <a:custGeom>
              <a:avLst/>
              <a:gdLst>
                <a:gd name="T0" fmla="*/ 354 w 360"/>
                <a:gd name="T1" fmla="*/ 66 h 366"/>
                <a:gd name="T2" fmla="*/ 330 w 360"/>
                <a:gd name="T3" fmla="*/ 354 h 366"/>
                <a:gd name="T4" fmla="*/ 138 w 360"/>
                <a:gd name="T5" fmla="*/ 336 h 366"/>
                <a:gd name="T6" fmla="*/ 144 w 360"/>
                <a:gd name="T7" fmla="*/ 348 h 366"/>
                <a:gd name="T8" fmla="*/ 54 w 360"/>
                <a:gd name="T9" fmla="*/ 336 h 366"/>
                <a:gd name="T10" fmla="*/ 48 w 360"/>
                <a:gd name="T11" fmla="*/ 366 h 366"/>
                <a:gd name="T12" fmla="*/ 0 w 360"/>
                <a:gd name="T13" fmla="*/ 360 h 366"/>
                <a:gd name="T14" fmla="*/ 12 w 360"/>
                <a:gd name="T15" fmla="*/ 288 h 366"/>
                <a:gd name="T16" fmla="*/ 54 w 360"/>
                <a:gd name="T17" fmla="*/ 0 h 366"/>
                <a:gd name="T18" fmla="*/ 360 w 360"/>
                <a:gd name="T19" fmla="*/ 30 h 366"/>
                <a:gd name="T20" fmla="*/ 354 w 360"/>
                <a:gd name="T21" fmla="*/ 66 h 366"/>
                <a:gd name="T22" fmla="*/ 354 w 360"/>
                <a:gd name="T23" fmla="*/ 72 h 3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0"/>
                <a:gd name="T37" fmla="*/ 0 h 366"/>
                <a:gd name="T38" fmla="*/ 360 w 360"/>
                <a:gd name="T39" fmla="*/ 366 h 36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0" h="366">
                  <a:moveTo>
                    <a:pt x="354" y="66"/>
                  </a:moveTo>
                  <a:lnTo>
                    <a:pt x="330" y="354"/>
                  </a:lnTo>
                  <a:lnTo>
                    <a:pt x="138" y="336"/>
                  </a:lnTo>
                  <a:lnTo>
                    <a:pt x="144" y="348"/>
                  </a:lnTo>
                  <a:lnTo>
                    <a:pt x="54" y="336"/>
                  </a:lnTo>
                  <a:lnTo>
                    <a:pt x="48" y="366"/>
                  </a:lnTo>
                  <a:lnTo>
                    <a:pt x="0" y="360"/>
                  </a:lnTo>
                  <a:lnTo>
                    <a:pt x="12" y="288"/>
                  </a:lnTo>
                  <a:lnTo>
                    <a:pt x="54" y="0"/>
                  </a:lnTo>
                  <a:lnTo>
                    <a:pt x="360" y="30"/>
                  </a:lnTo>
                  <a:lnTo>
                    <a:pt x="354" y="66"/>
                  </a:lnTo>
                  <a:lnTo>
                    <a:pt x="354" y="7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55" name="Freeform 1580"/>
            <p:cNvSpPr>
              <a:spLocks/>
            </p:cNvSpPr>
            <p:nvPr/>
          </p:nvSpPr>
          <p:spPr bwMode="auto">
            <a:xfrm>
              <a:off x="2202" y="1752"/>
              <a:ext cx="306" cy="264"/>
            </a:xfrm>
            <a:custGeom>
              <a:avLst/>
              <a:gdLst>
                <a:gd name="T0" fmla="*/ 294 w 306"/>
                <a:gd name="T1" fmla="*/ 138 h 264"/>
                <a:gd name="T2" fmla="*/ 294 w 306"/>
                <a:gd name="T3" fmla="*/ 186 h 264"/>
                <a:gd name="T4" fmla="*/ 306 w 306"/>
                <a:gd name="T5" fmla="*/ 240 h 264"/>
                <a:gd name="T6" fmla="*/ 306 w 306"/>
                <a:gd name="T7" fmla="*/ 252 h 264"/>
                <a:gd name="T8" fmla="*/ 300 w 306"/>
                <a:gd name="T9" fmla="*/ 264 h 264"/>
                <a:gd name="T10" fmla="*/ 294 w 306"/>
                <a:gd name="T11" fmla="*/ 264 h 264"/>
                <a:gd name="T12" fmla="*/ 252 w 306"/>
                <a:gd name="T13" fmla="*/ 240 h 264"/>
                <a:gd name="T14" fmla="*/ 234 w 306"/>
                <a:gd name="T15" fmla="*/ 234 h 264"/>
                <a:gd name="T16" fmla="*/ 210 w 306"/>
                <a:gd name="T17" fmla="*/ 210 h 264"/>
                <a:gd name="T18" fmla="*/ 6 w 306"/>
                <a:gd name="T19" fmla="*/ 246 h 264"/>
                <a:gd name="T20" fmla="*/ 0 w 306"/>
                <a:gd name="T21" fmla="*/ 234 h 264"/>
                <a:gd name="T22" fmla="*/ 36 w 306"/>
                <a:gd name="T23" fmla="*/ 192 h 264"/>
                <a:gd name="T24" fmla="*/ 24 w 306"/>
                <a:gd name="T25" fmla="*/ 162 h 264"/>
                <a:gd name="T26" fmla="*/ 66 w 306"/>
                <a:gd name="T27" fmla="*/ 150 h 264"/>
                <a:gd name="T28" fmla="*/ 96 w 306"/>
                <a:gd name="T29" fmla="*/ 150 h 264"/>
                <a:gd name="T30" fmla="*/ 132 w 306"/>
                <a:gd name="T31" fmla="*/ 138 h 264"/>
                <a:gd name="T32" fmla="*/ 150 w 306"/>
                <a:gd name="T33" fmla="*/ 120 h 264"/>
                <a:gd name="T34" fmla="*/ 144 w 306"/>
                <a:gd name="T35" fmla="*/ 102 h 264"/>
                <a:gd name="T36" fmla="*/ 150 w 306"/>
                <a:gd name="T37" fmla="*/ 90 h 264"/>
                <a:gd name="T38" fmla="*/ 144 w 306"/>
                <a:gd name="T39" fmla="*/ 96 h 264"/>
                <a:gd name="T40" fmla="*/ 138 w 306"/>
                <a:gd name="T41" fmla="*/ 84 h 264"/>
                <a:gd name="T42" fmla="*/ 174 w 306"/>
                <a:gd name="T43" fmla="*/ 30 h 264"/>
                <a:gd name="T44" fmla="*/ 192 w 306"/>
                <a:gd name="T45" fmla="*/ 12 h 264"/>
                <a:gd name="T46" fmla="*/ 258 w 306"/>
                <a:gd name="T47" fmla="*/ 0 h 264"/>
                <a:gd name="T48" fmla="*/ 270 w 306"/>
                <a:gd name="T49" fmla="*/ 60 h 264"/>
                <a:gd name="T50" fmla="*/ 276 w 306"/>
                <a:gd name="T51" fmla="*/ 90 h 264"/>
                <a:gd name="T52" fmla="*/ 282 w 306"/>
                <a:gd name="T53" fmla="*/ 90 h 264"/>
                <a:gd name="T54" fmla="*/ 294 w 306"/>
                <a:gd name="T55" fmla="*/ 138 h 26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06"/>
                <a:gd name="T85" fmla="*/ 0 h 264"/>
                <a:gd name="T86" fmla="*/ 306 w 306"/>
                <a:gd name="T87" fmla="*/ 264 h 26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06" h="264">
                  <a:moveTo>
                    <a:pt x="294" y="138"/>
                  </a:moveTo>
                  <a:lnTo>
                    <a:pt x="294" y="186"/>
                  </a:lnTo>
                  <a:lnTo>
                    <a:pt x="306" y="240"/>
                  </a:lnTo>
                  <a:lnTo>
                    <a:pt x="306" y="252"/>
                  </a:lnTo>
                  <a:lnTo>
                    <a:pt x="300" y="264"/>
                  </a:lnTo>
                  <a:lnTo>
                    <a:pt x="294" y="264"/>
                  </a:lnTo>
                  <a:lnTo>
                    <a:pt x="252" y="240"/>
                  </a:lnTo>
                  <a:lnTo>
                    <a:pt x="234" y="234"/>
                  </a:lnTo>
                  <a:lnTo>
                    <a:pt x="210" y="210"/>
                  </a:lnTo>
                  <a:lnTo>
                    <a:pt x="6" y="246"/>
                  </a:lnTo>
                  <a:lnTo>
                    <a:pt x="0" y="234"/>
                  </a:lnTo>
                  <a:lnTo>
                    <a:pt x="36" y="192"/>
                  </a:lnTo>
                  <a:lnTo>
                    <a:pt x="24" y="162"/>
                  </a:lnTo>
                  <a:lnTo>
                    <a:pt x="66" y="150"/>
                  </a:lnTo>
                  <a:lnTo>
                    <a:pt x="96" y="150"/>
                  </a:lnTo>
                  <a:lnTo>
                    <a:pt x="132" y="138"/>
                  </a:lnTo>
                  <a:lnTo>
                    <a:pt x="150" y="120"/>
                  </a:lnTo>
                  <a:lnTo>
                    <a:pt x="144" y="102"/>
                  </a:lnTo>
                  <a:lnTo>
                    <a:pt x="150" y="90"/>
                  </a:lnTo>
                  <a:lnTo>
                    <a:pt x="144" y="96"/>
                  </a:lnTo>
                  <a:lnTo>
                    <a:pt x="138" y="84"/>
                  </a:lnTo>
                  <a:lnTo>
                    <a:pt x="174" y="30"/>
                  </a:lnTo>
                  <a:lnTo>
                    <a:pt x="192" y="12"/>
                  </a:lnTo>
                  <a:lnTo>
                    <a:pt x="258" y="0"/>
                  </a:lnTo>
                  <a:lnTo>
                    <a:pt x="270" y="60"/>
                  </a:lnTo>
                  <a:lnTo>
                    <a:pt x="276" y="90"/>
                  </a:lnTo>
                  <a:lnTo>
                    <a:pt x="282" y="90"/>
                  </a:lnTo>
                  <a:lnTo>
                    <a:pt x="294" y="138"/>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56" name="Freeform 1581"/>
            <p:cNvSpPr>
              <a:spLocks/>
            </p:cNvSpPr>
            <p:nvPr/>
          </p:nvSpPr>
          <p:spPr bwMode="auto">
            <a:xfrm>
              <a:off x="2202" y="1752"/>
              <a:ext cx="306" cy="264"/>
            </a:xfrm>
            <a:custGeom>
              <a:avLst/>
              <a:gdLst>
                <a:gd name="T0" fmla="*/ 294 w 306"/>
                <a:gd name="T1" fmla="*/ 138 h 264"/>
                <a:gd name="T2" fmla="*/ 294 w 306"/>
                <a:gd name="T3" fmla="*/ 186 h 264"/>
                <a:gd name="T4" fmla="*/ 306 w 306"/>
                <a:gd name="T5" fmla="*/ 240 h 264"/>
                <a:gd name="T6" fmla="*/ 306 w 306"/>
                <a:gd name="T7" fmla="*/ 252 h 264"/>
                <a:gd name="T8" fmla="*/ 300 w 306"/>
                <a:gd name="T9" fmla="*/ 264 h 264"/>
                <a:gd name="T10" fmla="*/ 294 w 306"/>
                <a:gd name="T11" fmla="*/ 264 h 264"/>
                <a:gd name="T12" fmla="*/ 252 w 306"/>
                <a:gd name="T13" fmla="*/ 240 h 264"/>
                <a:gd name="T14" fmla="*/ 234 w 306"/>
                <a:gd name="T15" fmla="*/ 234 h 264"/>
                <a:gd name="T16" fmla="*/ 210 w 306"/>
                <a:gd name="T17" fmla="*/ 210 h 264"/>
                <a:gd name="T18" fmla="*/ 6 w 306"/>
                <a:gd name="T19" fmla="*/ 246 h 264"/>
                <a:gd name="T20" fmla="*/ 0 w 306"/>
                <a:gd name="T21" fmla="*/ 234 h 264"/>
                <a:gd name="T22" fmla="*/ 36 w 306"/>
                <a:gd name="T23" fmla="*/ 192 h 264"/>
                <a:gd name="T24" fmla="*/ 24 w 306"/>
                <a:gd name="T25" fmla="*/ 162 h 264"/>
                <a:gd name="T26" fmla="*/ 66 w 306"/>
                <a:gd name="T27" fmla="*/ 150 h 264"/>
                <a:gd name="T28" fmla="*/ 96 w 306"/>
                <a:gd name="T29" fmla="*/ 150 h 264"/>
                <a:gd name="T30" fmla="*/ 132 w 306"/>
                <a:gd name="T31" fmla="*/ 138 h 264"/>
                <a:gd name="T32" fmla="*/ 150 w 306"/>
                <a:gd name="T33" fmla="*/ 120 h 264"/>
                <a:gd name="T34" fmla="*/ 144 w 306"/>
                <a:gd name="T35" fmla="*/ 102 h 264"/>
                <a:gd name="T36" fmla="*/ 150 w 306"/>
                <a:gd name="T37" fmla="*/ 90 h 264"/>
                <a:gd name="T38" fmla="*/ 144 w 306"/>
                <a:gd name="T39" fmla="*/ 96 h 264"/>
                <a:gd name="T40" fmla="*/ 138 w 306"/>
                <a:gd name="T41" fmla="*/ 84 h 264"/>
                <a:gd name="T42" fmla="*/ 174 w 306"/>
                <a:gd name="T43" fmla="*/ 30 h 264"/>
                <a:gd name="T44" fmla="*/ 192 w 306"/>
                <a:gd name="T45" fmla="*/ 12 h 264"/>
                <a:gd name="T46" fmla="*/ 258 w 306"/>
                <a:gd name="T47" fmla="*/ 0 h 264"/>
                <a:gd name="T48" fmla="*/ 270 w 306"/>
                <a:gd name="T49" fmla="*/ 60 h 264"/>
                <a:gd name="T50" fmla="*/ 276 w 306"/>
                <a:gd name="T51" fmla="*/ 90 h 264"/>
                <a:gd name="T52" fmla="*/ 282 w 306"/>
                <a:gd name="T53" fmla="*/ 90 h 264"/>
                <a:gd name="T54" fmla="*/ 294 w 306"/>
                <a:gd name="T55" fmla="*/ 138 h 264"/>
                <a:gd name="T56" fmla="*/ 294 w 306"/>
                <a:gd name="T57" fmla="*/ 144 h 26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6"/>
                <a:gd name="T88" fmla="*/ 0 h 264"/>
                <a:gd name="T89" fmla="*/ 306 w 306"/>
                <a:gd name="T90" fmla="*/ 264 h 26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6" h="264">
                  <a:moveTo>
                    <a:pt x="294" y="138"/>
                  </a:moveTo>
                  <a:lnTo>
                    <a:pt x="294" y="186"/>
                  </a:lnTo>
                  <a:lnTo>
                    <a:pt x="306" y="240"/>
                  </a:lnTo>
                  <a:lnTo>
                    <a:pt x="306" y="252"/>
                  </a:lnTo>
                  <a:lnTo>
                    <a:pt x="300" y="264"/>
                  </a:lnTo>
                  <a:lnTo>
                    <a:pt x="294" y="264"/>
                  </a:lnTo>
                  <a:lnTo>
                    <a:pt x="252" y="240"/>
                  </a:lnTo>
                  <a:lnTo>
                    <a:pt x="234" y="234"/>
                  </a:lnTo>
                  <a:lnTo>
                    <a:pt x="210" y="210"/>
                  </a:lnTo>
                  <a:lnTo>
                    <a:pt x="6" y="246"/>
                  </a:lnTo>
                  <a:lnTo>
                    <a:pt x="0" y="234"/>
                  </a:lnTo>
                  <a:lnTo>
                    <a:pt x="36" y="192"/>
                  </a:lnTo>
                  <a:lnTo>
                    <a:pt x="24" y="162"/>
                  </a:lnTo>
                  <a:lnTo>
                    <a:pt x="66" y="150"/>
                  </a:lnTo>
                  <a:lnTo>
                    <a:pt x="96" y="150"/>
                  </a:lnTo>
                  <a:lnTo>
                    <a:pt x="132" y="138"/>
                  </a:lnTo>
                  <a:lnTo>
                    <a:pt x="150" y="120"/>
                  </a:lnTo>
                  <a:lnTo>
                    <a:pt x="144" y="102"/>
                  </a:lnTo>
                  <a:lnTo>
                    <a:pt x="150" y="90"/>
                  </a:lnTo>
                  <a:lnTo>
                    <a:pt x="144" y="96"/>
                  </a:lnTo>
                  <a:lnTo>
                    <a:pt x="138" y="84"/>
                  </a:lnTo>
                  <a:lnTo>
                    <a:pt x="174" y="30"/>
                  </a:lnTo>
                  <a:lnTo>
                    <a:pt x="192" y="12"/>
                  </a:lnTo>
                  <a:lnTo>
                    <a:pt x="258" y="0"/>
                  </a:lnTo>
                  <a:lnTo>
                    <a:pt x="270" y="60"/>
                  </a:lnTo>
                  <a:lnTo>
                    <a:pt x="276" y="90"/>
                  </a:lnTo>
                  <a:lnTo>
                    <a:pt x="282" y="90"/>
                  </a:lnTo>
                  <a:lnTo>
                    <a:pt x="294" y="138"/>
                  </a:lnTo>
                  <a:lnTo>
                    <a:pt x="294" y="14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57" name="Freeform 1582"/>
            <p:cNvSpPr>
              <a:spLocks/>
            </p:cNvSpPr>
            <p:nvPr/>
          </p:nvSpPr>
          <p:spPr bwMode="auto">
            <a:xfrm>
              <a:off x="2460" y="2310"/>
              <a:ext cx="30" cy="42"/>
            </a:xfrm>
            <a:custGeom>
              <a:avLst/>
              <a:gdLst>
                <a:gd name="T0" fmla="*/ 0 w 30"/>
                <a:gd name="T1" fmla="*/ 0 h 42"/>
                <a:gd name="T2" fmla="*/ 30 w 30"/>
                <a:gd name="T3" fmla="*/ 42 h 42"/>
                <a:gd name="T4" fmla="*/ 0 w 30"/>
                <a:gd name="T5" fmla="*/ 0 h 42"/>
                <a:gd name="T6" fmla="*/ 0 w 30"/>
                <a:gd name="T7" fmla="*/ 6 h 42"/>
                <a:gd name="T8" fmla="*/ 0 60000 65536"/>
                <a:gd name="T9" fmla="*/ 0 60000 65536"/>
                <a:gd name="T10" fmla="*/ 0 60000 65536"/>
                <a:gd name="T11" fmla="*/ 0 60000 65536"/>
                <a:gd name="T12" fmla="*/ 0 w 30"/>
                <a:gd name="T13" fmla="*/ 0 h 42"/>
                <a:gd name="T14" fmla="*/ 30 w 30"/>
                <a:gd name="T15" fmla="*/ 42 h 42"/>
              </a:gdLst>
              <a:ahLst/>
              <a:cxnLst>
                <a:cxn ang="T8">
                  <a:pos x="T0" y="T1"/>
                </a:cxn>
                <a:cxn ang="T9">
                  <a:pos x="T2" y="T3"/>
                </a:cxn>
                <a:cxn ang="T10">
                  <a:pos x="T4" y="T5"/>
                </a:cxn>
                <a:cxn ang="T11">
                  <a:pos x="T6" y="T7"/>
                </a:cxn>
              </a:cxnLst>
              <a:rect l="T12" t="T13" r="T14" b="T15"/>
              <a:pathLst>
                <a:path w="30" h="42">
                  <a:moveTo>
                    <a:pt x="0" y="0"/>
                  </a:moveTo>
                  <a:lnTo>
                    <a:pt x="30" y="42"/>
                  </a:lnTo>
                  <a:lnTo>
                    <a:pt x="0" y="0"/>
                  </a:lnTo>
                  <a:lnTo>
                    <a:pt x="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58" name="Freeform 1583"/>
            <p:cNvSpPr>
              <a:spLocks/>
            </p:cNvSpPr>
            <p:nvPr/>
          </p:nvSpPr>
          <p:spPr bwMode="auto">
            <a:xfrm>
              <a:off x="2046" y="2310"/>
              <a:ext cx="438" cy="192"/>
            </a:xfrm>
            <a:custGeom>
              <a:avLst/>
              <a:gdLst>
                <a:gd name="T0" fmla="*/ 438 w 438"/>
                <a:gd name="T1" fmla="*/ 54 h 192"/>
                <a:gd name="T2" fmla="*/ 420 w 438"/>
                <a:gd name="T3" fmla="*/ 78 h 192"/>
                <a:gd name="T4" fmla="*/ 402 w 438"/>
                <a:gd name="T5" fmla="*/ 78 h 192"/>
                <a:gd name="T6" fmla="*/ 396 w 438"/>
                <a:gd name="T7" fmla="*/ 66 h 192"/>
                <a:gd name="T8" fmla="*/ 390 w 438"/>
                <a:gd name="T9" fmla="*/ 72 h 192"/>
                <a:gd name="T10" fmla="*/ 396 w 438"/>
                <a:gd name="T11" fmla="*/ 78 h 192"/>
                <a:gd name="T12" fmla="*/ 372 w 438"/>
                <a:gd name="T13" fmla="*/ 78 h 192"/>
                <a:gd name="T14" fmla="*/ 402 w 438"/>
                <a:gd name="T15" fmla="*/ 84 h 192"/>
                <a:gd name="T16" fmla="*/ 390 w 438"/>
                <a:gd name="T17" fmla="*/ 108 h 192"/>
                <a:gd name="T18" fmla="*/ 372 w 438"/>
                <a:gd name="T19" fmla="*/ 102 h 192"/>
                <a:gd name="T20" fmla="*/ 390 w 438"/>
                <a:gd name="T21" fmla="*/ 108 h 192"/>
                <a:gd name="T22" fmla="*/ 408 w 438"/>
                <a:gd name="T23" fmla="*/ 96 h 192"/>
                <a:gd name="T24" fmla="*/ 414 w 438"/>
                <a:gd name="T25" fmla="*/ 108 h 192"/>
                <a:gd name="T26" fmla="*/ 408 w 438"/>
                <a:gd name="T27" fmla="*/ 120 h 192"/>
                <a:gd name="T28" fmla="*/ 396 w 438"/>
                <a:gd name="T29" fmla="*/ 114 h 192"/>
                <a:gd name="T30" fmla="*/ 378 w 438"/>
                <a:gd name="T31" fmla="*/ 126 h 192"/>
                <a:gd name="T32" fmla="*/ 372 w 438"/>
                <a:gd name="T33" fmla="*/ 126 h 192"/>
                <a:gd name="T34" fmla="*/ 372 w 438"/>
                <a:gd name="T35" fmla="*/ 138 h 192"/>
                <a:gd name="T36" fmla="*/ 360 w 438"/>
                <a:gd name="T37" fmla="*/ 126 h 192"/>
                <a:gd name="T38" fmla="*/ 366 w 438"/>
                <a:gd name="T39" fmla="*/ 144 h 192"/>
                <a:gd name="T40" fmla="*/ 348 w 438"/>
                <a:gd name="T41" fmla="*/ 162 h 192"/>
                <a:gd name="T42" fmla="*/ 348 w 438"/>
                <a:gd name="T43" fmla="*/ 180 h 192"/>
                <a:gd name="T44" fmla="*/ 342 w 438"/>
                <a:gd name="T45" fmla="*/ 174 h 192"/>
                <a:gd name="T46" fmla="*/ 336 w 438"/>
                <a:gd name="T47" fmla="*/ 186 h 192"/>
                <a:gd name="T48" fmla="*/ 312 w 438"/>
                <a:gd name="T49" fmla="*/ 192 h 192"/>
                <a:gd name="T50" fmla="*/ 306 w 438"/>
                <a:gd name="T51" fmla="*/ 192 h 192"/>
                <a:gd name="T52" fmla="*/ 246 w 438"/>
                <a:gd name="T53" fmla="*/ 144 h 192"/>
                <a:gd name="T54" fmla="*/ 186 w 438"/>
                <a:gd name="T55" fmla="*/ 156 h 192"/>
                <a:gd name="T56" fmla="*/ 168 w 438"/>
                <a:gd name="T57" fmla="*/ 132 h 192"/>
                <a:gd name="T58" fmla="*/ 102 w 438"/>
                <a:gd name="T59" fmla="*/ 144 h 192"/>
                <a:gd name="T60" fmla="*/ 66 w 438"/>
                <a:gd name="T61" fmla="*/ 162 h 192"/>
                <a:gd name="T62" fmla="*/ 0 w 438"/>
                <a:gd name="T63" fmla="*/ 168 h 192"/>
                <a:gd name="T64" fmla="*/ 0 w 438"/>
                <a:gd name="T65" fmla="*/ 150 h 192"/>
                <a:gd name="T66" fmla="*/ 18 w 438"/>
                <a:gd name="T67" fmla="*/ 150 h 192"/>
                <a:gd name="T68" fmla="*/ 24 w 438"/>
                <a:gd name="T69" fmla="*/ 132 h 192"/>
                <a:gd name="T70" fmla="*/ 66 w 438"/>
                <a:gd name="T71" fmla="*/ 108 h 192"/>
                <a:gd name="T72" fmla="*/ 78 w 438"/>
                <a:gd name="T73" fmla="*/ 90 h 192"/>
                <a:gd name="T74" fmla="*/ 84 w 438"/>
                <a:gd name="T75" fmla="*/ 96 h 192"/>
                <a:gd name="T76" fmla="*/ 114 w 438"/>
                <a:gd name="T77" fmla="*/ 78 h 192"/>
                <a:gd name="T78" fmla="*/ 126 w 438"/>
                <a:gd name="T79" fmla="*/ 66 h 192"/>
                <a:gd name="T80" fmla="*/ 126 w 438"/>
                <a:gd name="T81" fmla="*/ 48 h 192"/>
                <a:gd name="T82" fmla="*/ 408 w 438"/>
                <a:gd name="T83" fmla="*/ 0 h 192"/>
                <a:gd name="T84" fmla="*/ 426 w 438"/>
                <a:gd name="T85" fmla="*/ 24 h 192"/>
                <a:gd name="T86" fmla="*/ 414 w 438"/>
                <a:gd name="T87" fmla="*/ 12 h 192"/>
                <a:gd name="T88" fmla="*/ 420 w 438"/>
                <a:gd name="T89" fmla="*/ 24 h 192"/>
                <a:gd name="T90" fmla="*/ 408 w 438"/>
                <a:gd name="T91" fmla="*/ 18 h 192"/>
                <a:gd name="T92" fmla="*/ 414 w 438"/>
                <a:gd name="T93" fmla="*/ 24 h 192"/>
                <a:gd name="T94" fmla="*/ 402 w 438"/>
                <a:gd name="T95" fmla="*/ 24 h 192"/>
                <a:gd name="T96" fmla="*/ 402 w 438"/>
                <a:gd name="T97" fmla="*/ 30 h 192"/>
                <a:gd name="T98" fmla="*/ 396 w 438"/>
                <a:gd name="T99" fmla="*/ 30 h 192"/>
                <a:gd name="T100" fmla="*/ 396 w 438"/>
                <a:gd name="T101" fmla="*/ 36 h 192"/>
                <a:gd name="T102" fmla="*/ 384 w 438"/>
                <a:gd name="T103" fmla="*/ 36 h 192"/>
                <a:gd name="T104" fmla="*/ 372 w 438"/>
                <a:gd name="T105" fmla="*/ 18 h 192"/>
                <a:gd name="T106" fmla="*/ 384 w 438"/>
                <a:gd name="T107" fmla="*/ 48 h 192"/>
                <a:gd name="T108" fmla="*/ 414 w 438"/>
                <a:gd name="T109" fmla="*/ 36 h 192"/>
                <a:gd name="T110" fmla="*/ 414 w 438"/>
                <a:gd name="T111" fmla="*/ 54 h 192"/>
                <a:gd name="T112" fmla="*/ 420 w 438"/>
                <a:gd name="T113" fmla="*/ 54 h 192"/>
                <a:gd name="T114" fmla="*/ 426 w 438"/>
                <a:gd name="T115" fmla="*/ 36 h 192"/>
                <a:gd name="T116" fmla="*/ 438 w 438"/>
                <a:gd name="T117" fmla="*/ 54 h 19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38"/>
                <a:gd name="T178" fmla="*/ 0 h 192"/>
                <a:gd name="T179" fmla="*/ 438 w 438"/>
                <a:gd name="T180" fmla="*/ 192 h 19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38" h="192">
                  <a:moveTo>
                    <a:pt x="438" y="54"/>
                  </a:moveTo>
                  <a:lnTo>
                    <a:pt x="420" y="78"/>
                  </a:lnTo>
                  <a:lnTo>
                    <a:pt x="402" y="78"/>
                  </a:lnTo>
                  <a:lnTo>
                    <a:pt x="396" y="66"/>
                  </a:lnTo>
                  <a:lnTo>
                    <a:pt x="390" y="72"/>
                  </a:lnTo>
                  <a:lnTo>
                    <a:pt x="396" y="78"/>
                  </a:lnTo>
                  <a:lnTo>
                    <a:pt x="372" y="78"/>
                  </a:lnTo>
                  <a:lnTo>
                    <a:pt x="402" y="84"/>
                  </a:lnTo>
                  <a:lnTo>
                    <a:pt x="390" y="108"/>
                  </a:lnTo>
                  <a:lnTo>
                    <a:pt x="372" y="102"/>
                  </a:lnTo>
                  <a:lnTo>
                    <a:pt x="390" y="108"/>
                  </a:lnTo>
                  <a:lnTo>
                    <a:pt x="408" y="96"/>
                  </a:lnTo>
                  <a:lnTo>
                    <a:pt x="414" y="108"/>
                  </a:lnTo>
                  <a:lnTo>
                    <a:pt x="408" y="120"/>
                  </a:lnTo>
                  <a:lnTo>
                    <a:pt x="396" y="114"/>
                  </a:lnTo>
                  <a:lnTo>
                    <a:pt x="378" y="126"/>
                  </a:lnTo>
                  <a:lnTo>
                    <a:pt x="372" y="126"/>
                  </a:lnTo>
                  <a:lnTo>
                    <a:pt x="372" y="138"/>
                  </a:lnTo>
                  <a:lnTo>
                    <a:pt x="360" y="126"/>
                  </a:lnTo>
                  <a:lnTo>
                    <a:pt x="366" y="144"/>
                  </a:lnTo>
                  <a:lnTo>
                    <a:pt x="348" y="162"/>
                  </a:lnTo>
                  <a:lnTo>
                    <a:pt x="348" y="180"/>
                  </a:lnTo>
                  <a:lnTo>
                    <a:pt x="342" y="174"/>
                  </a:lnTo>
                  <a:lnTo>
                    <a:pt x="336" y="186"/>
                  </a:lnTo>
                  <a:lnTo>
                    <a:pt x="312" y="192"/>
                  </a:lnTo>
                  <a:lnTo>
                    <a:pt x="306" y="192"/>
                  </a:lnTo>
                  <a:lnTo>
                    <a:pt x="246" y="144"/>
                  </a:lnTo>
                  <a:lnTo>
                    <a:pt x="186" y="156"/>
                  </a:lnTo>
                  <a:lnTo>
                    <a:pt x="168" y="132"/>
                  </a:lnTo>
                  <a:lnTo>
                    <a:pt x="102" y="144"/>
                  </a:lnTo>
                  <a:lnTo>
                    <a:pt x="66" y="162"/>
                  </a:lnTo>
                  <a:lnTo>
                    <a:pt x="0" y="168"/>
                  </a:lnTo>
                  <a:lnTo>
                    <a:pt x="0" y="150"/>
                  </a:lnTo>
                  <a:lnTo>
                    <a:pt x="18" y="150"/>
                  </a:lnTo>
                  <a:lnTo>
                    <a:pt x="24" y="132"/>
                  </a:lnTo>
                  <a:lnTo>
                    <a:pt x="66" y="108"/>
                  </a:lnTo>
                  <a:lnTo>
                    <a:pt x="78" y="90"/>
                  </a:lnTo>
                  <a:lnTo>
                    <a:pt x="84" y="96"/>
                  </a:lnTo>
                  <a:lnTo>
                    <a:pt x="114" y="78"/>
                  </a:lnTo>
                  <a:lnTo>
                    <a:pt x="126" y="66"/>
                  </a:lnTo>
                  <a:lnTo>
                    <a:pt x="126" y="48"/>
                  </a:lnTo>
                  <a:lnTo>
                    <a:pt x="408" y="0"/>
                  </a:lnTo>
                  <a:lnTo>
                    <a:pt x="426" y="24"/>
                  </a:lnTo>
                  <a:lnTo>
                    <a:pt x="414" y="12"/>
                  </a:lnTo>
                  <a:lnTo>
                    <a:pt x="420" y="24"/>
                  </a:lnTo>
                  <a:lnTo>
                    <a:pt x="408" y="18"/>
                  </a:lnTo>
                  <a:lnTo>
                    <a:pt x="414" y="24"/>
                  </a:lnTo>
                  <a:lnTo>
                    <a:pt x="402" y="24"/>
                  </a:lnTo>
                  <a:lnTo>
                    <a:pt x="402" y="30"/>
                  </a:lnTo>
                  <a:lnTo>
                    <a:pt x="396" y="30"/>
                  </a:lnTo>
                  <a:lnTo>
                    <a:pt x="396" y="36"/>
                  </a:lnTo>
                  <a:lnTo>
                    <a:pt x="384" y="36"/>
                  </a:lnTo>
                  <a:lnTo>
                    <a:pt x="372" y="18"/>
                  </a:lnTo>
                  <a:lnTo>
                    <a:pt x="384" y="48"/>
                  </a:lnTo>
                  <a:lnTo>
                    <a:pt x="414" y="36"/>
                  </a:lnTo>
                  <a:lnTo>
                    <a:pt x="414" y="54"/>
                  </a:lnTo>
                  <a:lnTo>
                    <a:pt x="420" y="54"/>
                  </a:lnTo>
                  <a:lnTo>
                    <a:pt x="426" y="36"/>
                  </a:lnTo>
                  <a:lnTo>
                    <a:pt x="438" y="54"/>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59" name="Freeform 1584"/>
            <p:cNvSpPr>
              <a:spLocks/>
            </p:cNvSpPr>
            <p:nvPr/>
          </p:nvSpPr>
          <p:spPr bwMode="auto">
            <a:xfrm>
              <a:off x="2046" y="2310"/>
              <a:ext cx="438" cy="192"/>
            </a:xfrm>
            <a:custGeom>
              <a:avLst/>
              <a:gdLst>
                <a:gd name="T0" fmla="*/ 438 w 438"/>
                <a:gd name="T1" fmla="*/ 54 h 192"/>
                <a:gd name="T2" fmla="*/ 420 w 438"/>
                <a:gd name="T3" fmla="*/ 78 h 192"/>
                <a:gd name="T4" fmla="*/ 402 w 438"/>
                <a:gd name="T5" fmla="*/ 78 h 192"/>
                <a:gd name="T6" fmla="*/ 396 w 438"/>
                <a:gd name="T7" fmla="*/ 66 h 192"/>
                <a:gd name="T8" fmla="*/ 390 w 438"/>
                <a:gd name="T9" fmla="*/ 72 h 192"/>
                <a:gd name="T10" fmla="*/ 396 w 438"/>
                <a:gd name="T11" fmla="*/ 78 h 192"/>
                <a:gd name="T12" fmla="*/ 372 w 438"/>
                <a:gd name="T13" fmla="*/ 78 h 192"/>
                <a:gd name="T14" fmla="*/ 402 w 438"/>
                <a:gd name="T15" fmla="*/ 84 h 192"/>
                <a:gd name="T16" fmla="*/ 390 w 438"/>
                <a:gd name="T17" fmla="*/ 108 h 192"/>
                <a:gd name="T18" fmla="*/ 372 w 438"/>
                <a:gd name="T19" fmla="*/ 102 h 192"/>
                <a:gd name="T20" fmla="*/ 390 w 438"/>
                <a:gd name="T21" fmla="*/ 108 h 192"/>
                <a:gd name="T22" fmla="*/ 408 w 438"/>
                <a:gd name="T23" fmla="*/ 96 h 192"/>
                <a:gd name="T24" fmla="*/ 414 w 438"/>
                <a:gd name="T25" fmla="*/ 108 h 192"/>
                <a:gd name="T26" fmla="*/ 408 w 438"/>
                <a:gd name="T27" fmla="*/ 120 h 192"/>
                <a:gd name="T28" fmla="*/ 396 w 438"/>
                <a:gd name="T29" fmla="*/ 114 h 192"/>
                <a:gd name="T30" fmla="*/ 378 w 438"/>
                <a:gd name="T31" fmla="*/ 126 h 192"/>
                <a:gd name="T32" fmla="*/ 372 w 438"/>
                <a:gd name="T33" fmla="*/ 126 h 192"/>
                <a:gd name="T34" fmla="*/ 372 w 438"/>
                <a:gd name="T35" fmla="*/ 138 h 192"/>
                <a:gd name="T36" fmla="*/ 360 w 438"/>
                <a:gd name="T37" fmla="*/ 126 h 192"/>
                <a:gd name="T38" fmla="*/ 366 w 438"/>
                <a:gd name="T39" fmla="*/ 144 h 192"/>
                <a:gd name="T40" fmla="*/ 348 w 438"/>
                <a:gd name="T41" fmla="*/ 162 h 192"/>
                <a:gd name="T42" fmla="*/ 348 w 438"/>
                <a:gd name="T43" fmla="*/ 180 h 192"/>
                <a:gd name="T44" fmla="*/ 342 w 438"/>
                <a:gd name="T45" fmla="*/ 174 h 192"/>
                <a:gd name="T46" fmla="*/ 336 w 438"/>
                <a:gd name="T47" fmla="*/ 186 h 192"/>
                <a:gd name="T48" fmla="*/ 312 w 438"/>
                <a:gd name="T49" fmla="*/ 192 h 192"/>
                <a:gd name="T50" fmla="*/ 306 w 438"/>
                <a:gd name="T51" fmla="*/ 192 h 192"/>
                <a:gd name="T52" fmla="*/ 246 w 438"/>
                <a:gd name="T53" fmla="*/ 144 h 192"/>
                <a:gd name="T54" fmla="*/ 186 w 438"/>
                <a:gd name="T55" fmla="*/ 156 h 192"/>
                <a:gd name="T56" fmla="*/ 168 w 438"/>
                <a:gd name="T57" fmla="*/ 132 h 192"/>
                <a:gd name="T58" fmla="*/ 102 w 438"/>
                <a:gd name="T59" fmla="*/ 144 h 192"/>
                <a:gd name="T60" fmla="*/ 66 w 438"/>
                <a:gd name="T61" fmla="*/ 162 h 192"/>
                <a:gd name="T62" fmla="*/ 0 w 438"/>
                <a:gd name="T63" fmla="*/ 168 h 192"/>
                <a:gd name="T64" fmla="*/ 0 w 438"/>
                <a:gd name="T65" fmla="*/ 150 h 192"/>
                <a:gd name="T66" fmla="*/ 18 w 438"/>
                <a:gd name="T67" fmla="*/ 150 h 192"/>
                <a:gd name="T68" fmla="*/ 24 w 438"/>
                <a:gd name="T69" fmla="*/ 132 h 192"/>
                <a:gd name="T70" fmla="*/ 66 w 438"/>
                <a:gd name="T71" fmla="*/ 108 h 192"/>
                <a:gd name="T72" fmla="*/ 78 w 438"/>
                <a:gd name="T73" fmla="*/ 90 h 192"/>
                <a:gd name="T74" fmla="*/ 84 w 438"/>
                <a:gd name="T75" fmla="*/ 96 h 192"/>
                <a:gd name="T76" fmla="*/ 114 w 438"/>
                <a:gd name="T77" fmla="*/ 78 h 192"/>
                <a:gd name="T78" fmla="*/ 126 w 438"/>
                <a:gd name="T79" fmla="*/ 66 h 192"/>
                <a:gd name="T80" fmla="*/ 126 w 438"/>
                <a:gd name="T81" fmla="*/ 48 h 192"/>
                <a:gd name="T82" fmla="*/ 408 w 438"/>
                <a:gd name="T83" fmla="*/ 0 h 192"/>
                <a:gd name="T84" fmla="*/ 426 w 438"/>
                <a:gd name="T85" fmla="*/ 24 h 192"/>
                <a:gd name="T86" fmla="*/ 414 w 438"/>
                <a:gd name="T87" fmla="*/ 12 h 192"/>
                <a:gd name="T88" fmla="*/ 420 w 438"/>
                <a:gd name="T89" fmla="*/ 24 h 192"/>
                <a:gd name="T90" fmla="*/ 408 w 438"/>
                <a:gd name="T91" fmla="*/ 18 h 192"/>
                <a:gd name="T92" fmla="*/ 414 w 438"/>
                <a:gd name="T93" fmla="*/ 24 h 192"/>
                <a:gd name="T94" fmla="*/ 402 w 438"/>
                <a:gd name="T95" fmla="*/ 24 h 192"/>
                <a:gd name="T96" fmla="*/ 402 w 438"/>
                <a:gd name="T97" fmla="*/ 30 h 192"/>
                <a:gd name="T98" fmla="*/ 396 w 438"/>
                <a:gd name="T99" fmla="*/ 30 h 192"/>
                <a:gd name="T100" fmla="*/ 396 w 438"/>
                <a:gd name="T101" fmla="*/ 36 h 192"/>
                <a:gd name="T102" fmla="*/ 384 w 438"/>
                <a:gd name="T103" fmla="*/ 36 h 192"/>
                <a:gd name="T104" fmla="*/ 372 w 438"/>
                <a:gd name="T105" fmla="*/ 18 h 192"/>
                <a:gd name="T106" fmla="*/ 384 w 438"/>
                <a:gd name="T107" fmla="*/ 48 h 192"/>
                <a:gd name="T108" fmla="*/ 414 w 438"/>
                <a:gd name="T109" fmla="*/ 36 h 192"/>
                <a:gd name="T110" fmla="*/ 414 w 438"/>
                <a:gd name="T111" fmla="*/ 54 h 192"/>
                <a:gd name="T112" fmla="*/ 420 w 438"/>
                <a:gd name="T113" fmla="*/ 54 h 192"/>
                <a:gd name="T114" fmla="*/ 426 w 438"/>
                <a:gd name="T115" fmla="*/ 36 h 192"/>
                <a:gd name="T116" fmla="*/ 438 w 438"/>
                <a:gd name="T117" fmla="*/ 54 h 192"/>
                <a:gd name="T118" fmla="*/ 438 w 438"/>
                <a:gd name="T119" fmla="*/ 60 h 19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38"/>
                <a:gd name="T181" fmla="*/ 0 h 192"/>
                <a:gd name="T182" fmla="*/ 438 w 438"/>
                <a:gd name="T183" fmla="*/ 192 h 19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38" h="192">
                  <a:moveTo>
                    <a:pt x="438" y="54"/>
                  </a:moveTo>
                  <a:lnTo>
                    <a:pt x="420" y="78"/>
                  </a:lnTo>
                  <a:lnTo>
                    <a:pt x="402" y="78"/>
                  </a:lnTo>
                  <a:lnTo>
                    <a:pt x="396" y="66"/>
                  </a:lnTo>
                  <a:lnTo>
                    <a:pt x="390" y="72"/>
                  </a:lnTo>
                  <a:lnTo>
                    <a:pt x="396" y="78"/>
                  </a:lnTo>
                  <a:lnTo>
                    <a:pt x="372" y="78"/>
                  </a:lnTo>
                  <a:lnTo>
                    <a:pt x="402" y="84"/>
                  </a:lnTo>
                  <a:lnTo>
                    <a:pt x="390" y="108"/>
                  </a:lnTo>
                  <a:lnTo>
                    <a:pt x="372" y="102"/>
                  </a:lnTo>
                  <a:lnTo>
                    <a:pt x="390" y="108"/>
                  </a:lnTo>
                  <a:lnTo>
                    <a:pt x="408" y="96"/>
                  </a:lnTo>
                  <a:lnTo>
                    <a:pt x="414" y="108"/>
                  </a:lnTo>
                  <a:lnTo>
                    <a:pt x="408" y="120"/>
                  </a:lnTo>
                  <a:lnTo>
                    <a:pt x="396" y="114"/>
                  </a:lnTo>
                  <a:lnTo>
                    <a:pt x="378" y="126"/>
                  </a:lnTo>
                  <a:lnTo>
                    <a:pt x="372" y="126"/>
                  </a:lnTo>
                  <a:lnTo>
                    <a:pt x="372" y="138"/>
                  </a:lnTo>
                  <a:lnTo>
                    <a:pt x="360" y="126"/>
                  </a:lnTo>
                  <a:lnTo>
                    <a:pt x="366" y="144"/>
                  </a:lnTo>
                  <a:lnTo>
                    <a:pt x="348" y="162"/>
                  </a:lnTo>
                  <a:lnTo>
                    <a:pt x="348" y="180"/>
                  </a:lnTo>
                  <a:lnTo>
                    <a:pt x="342" y="174"/>
                  </a:lnTo>
                  <a:lnTo>
                    <a:pt x="336" y="186"/>
                  </a:lnTo>
                  <a:lnTo>
                    <a:pt x="312" y="192"/>
                  </a:lnTo>
                  <a:lnTo>
                    <a:pt x="306" y="192"/>
                  </a:lnTo>
                  <a:lnTo>
                    <a:pt x="246" y="144"/>
                  </a:lnTo>
                  <a:lnTo>
                    <a:pt x="186" y="156"/>
                  </a:lnTo>
                  <a:lnTo>
                    <a:pt x="168" y="132"/>
                  </a:lnTo>
                  <a:lnTo>
                    <a:pt x="102" y="144"/>
                  </a:lnTo>
                  <a:lnTo>
                    <a:pt x="66" y="162"/>
                  </a:lnTo>
                  <a:lnTo>
                    <a:pt x="0" y="168"/>
                  </a:lnTo>
                  <a:lnTo>
                    <a:pt x="0" y="150"/>
                  </a:lnTo>
                  <a:lnTo>
                    <a:pt x="18" y="150"/>
                  </a:lnTo>
                  <a:lnTo>
                    <a:pt x="24" y="132"/>
                  </a:lnTo>
                  <a:lnTo>
                    <a:pt x="66" y="108"/>
                  </a:lnTo>
                  <a:lnTo>
                    <a:pt x="78" y="90"/>
                  </a:lnTo>
                  <a:lnTo>
                    <a:pt x="84" y="96"/>
                  </a:lnTo>
                  <a:lnTo>
                    <a:pt x="114" y="78"/>
                  </a:lnTo>
                  <a:lnTo>
                    <a:pt x="126" y="66"/>
                  </a:lnTo>
                  <a:lnTo>
                    <a:pt x="126" y="48"/>
                  </a:lnTo>
                  <a:lnTo>
                    <a:pt x="408" y="0"/>
                  </a:lnTo>
                  <a:lnTo>
                    <a:pt x="426" y="24"/>
                  </a:lnTo>
                  <a:lnTo>
                    <a:pt x="414" y="12"/>
                  </a:lnTo>
                  <a:lnTo>
                    <a:pt x="420" y="24"/>
                  </a:lnTo>
                  <a:lnTo>
                    <a:pt x="408" y="18"/>
                  </a:lnTo>
                  <a:lnTo>
                    <a:pt x="414" y="24"/>
                  </a:lnTo>
                  <a:lnTo>
                    <a:pt x="402" y="24"/>
                  </a:lnTo>
                  <a:lnTo>
                    <a:pt x="402" y="30"/>
                  </a:lnTo>
                  <a:lnTo>
                    <a:pt x="396" y="30"/>
                  </a:lnTo>
                  <a:lnTo>
                    <a:pt x="396" y="36"/>
                  </a:lnTo>
                  <a:lnTo>
                    <a:pt x="384" y="36"/>
                  </a:lnTo>
                  <a:lnTo>
                    <a:pt x="372" y="18"/>
                  </a:lnTo>
                  <a:lnTo>
                    <a:pt x="384" y="48"/>
                  </a:lnTo>
                  <a:lnTo>
                    <a:pt x="414" y="36"/>
                  </a:lnTo>
                  <a:lnTo>
                    <a:pt x="414" y="54"/>
                  </a:lnTo>
                  <a:lnTo>
                    <a:pt x="420" y="54"/>
                  </a:lnTo>
                  <a:lnTo>
                    <a:pt x="426" y="36"/>
                  </a:lnTo>
                  <a:lnTo>
                    <a:pt x="438" y="54"/>
                  </a:lnTo>
                  <a:lnTo>
                    <a:pt x="438" y="6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60" name="Freeform 1585"/>
            <p:cNvSpPr>
              <a:spLocks/>
            </p:cNvSpPr>
            <p:nvPr/>
          </p:nvSpPr>
          <p:spPr bwMode="auto">
            <a:xfrm>
              <a:off x="2454" y="2310"/>
              <a:ext cx="6" cy="6"/>
            </a:xfrm>
            <a:custGeom>
              <a:avLst/>
              <a:gdLst>
                <a:gd name="T0" fmla="*/ 6 w 6"/>
                <a:gd name="T1" fmla="*/ 0 h 6"/>
                <a:gd name="T2" fmla="*/ 0 w 6"/>
                <a:gd name="T3" fmla="*/ 0 h 6"/>
                <a:gd name="T4" fmla="*/ 6 w 6"/>
                <a:gd name="T5" fmla="*/ 0 h 6"/>
                <a:gd name="T6" fmla="*/ 6 w 6"/>
                <a:gd name="T7" fmla="*/ 6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0"/>
                  </a:moveTo>
                  <a:lnTo>
                    <a:pt x="0" y="0"/>
                  </a:lnTo>
                  <a:lnTo>
                    <a:pt x="6" y="0"/>
                  </a:lnTo>
                  <a:lnTo>
                    <a:pt x="6"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61" name="Freeform 1586"/>
            <p:cNvSpPr>
              <a:spLocks/>
            </p:cNvSpPr>
            <p:nvPr/>
          </p:nvSpPr>
          <p:spPr bwMode="auto">
            <a:xfrm>
              <a:off x="1080" y="1602"/>
              <a:ext cx="336" cy="210"/>
            </a:xfrm>
            <a:custGeom>
              <a:avLst/>
              <a:gdLst>
                <a:gd name="T0" fmla="*/ 336 w 336"/>
                <a:gd name="T1" fmla="*/ 210 h 210"/>
                <a:gd name="T2" fmla="*/ 0 w 336"/>
                <a:gd name="T3" fmla="*/ 198 h 210"/>
                <a:gd name="T4" fmla="*/ 6 w 336"/>
                <a:gd name="T5" fmla="*/ 174 h 210"/>
                <a:gd name="T6" fmla="*/ 18 w 336"/>
                <a:gd name="T7" fmla="*/ 0 h 210"/>
                <a:gd name="T8" fmla="*/ 312 w 336"/>
                <a:gd name="T9" fmla="*/ 18 h 210"/>
                <a:gd name="T10" fmla="*/ 336 w 336"/>
                <a:gd name="T11" fmla="*/ 210 h 210"/>
                <a:gd name="T12" fmla="*/ 0 60000 65536"/>
                <a:gd name="T13" fmla="*/ 0 60000 65536"/>
                <a:gd name="T14" fmla="*/ 0 60000 65536"/>
                <a:gd name="T15" fmla="*/ 0 60000 65536"/>
                <a:gd name="T16" fmla="*/ 0 60000 65536"/>
                <a:gd name="T17" fmla="*/ 0 60000 65536"/>
                <a:gd name="T18" fmla="*/ 0 w 336"/>
                <a:gd name="T19" fmla="*/ 0 h 210"/>
                <a:gd name="T20" fmla="*/ 336 w 336"/>
                <a:gd name="T21" fmla="*/ 210 h 210"/>
              </a:gdLst>
              <a:ahLst/>
              <a:cxnLst>
                <a:cxn ang="T12">
                  <a:pos x="T0" y="T1"/>
                </a:cxn>
                <a:cxn ang="T13">
                  <a:pos x="T2" y="T3"/>
                </a:cxn>
                <a:cxn ang="T14">
                  <a:pos x="T4" y="T5"/>
                </a:cxn>
                <a:cxn ang="T15">
                  <a:pos x="T6" y="T7"/>
                </a:cxn>
                <a:cxn ang="T16">
                  <a:pos x="T8" y="T9"/>
                </a:cxn>
                <a:cxn ang="T17">
                  <a:pos x="T10" y="T11"/>
                </a:cxn>
              </a:cxnLst>
              <a:rect l="T18" t="T19" r="T20" b="T21"/>
              <a:pathLst>
                <a:path w="336" h="210">
                  <a:moveTo>
                    <a:pt x="336" y="210"/>
                  </a:moveTo>
                  <a:lnTo>
                    <a:pt x="0" y="198"/>
                  </a:lnTo>
                  <a:lnTo>
                    <a:pt x="6" y="174"/>
                  </a:lnTo>
                  <a:lnTo>
                    <a:pt x="18" y="0"/>
                  </a:lnTo>
                  <a:lnTo>
                    <a:pt x="312" y="18"/>
                  </a:lnTo>
                  <a:lnTo>
                    <a:pt x="336" y="210"/>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62" name="Freeform 1587"/>
            <p:cNvSpPr>
              <a:spLocks/>
            </p:cNvSpPr>
            <p:nvPr/>
          </p:nvSpPr>
          <p:spPr bwMode="auto">
            <a:xfrm>
              <a:off x="1080" y="1602"/>
              <a:ext cx="336" cy="216"/>
            </a:xfrm>
            <a:custGeom>
              <a:avLst/>
              <a:gdLst>
                <a:gd name="T0" fmla="*/ 336 w 336"/>
                <a:gd name="T1" fmla="*/ 210 h 216"/>
                <a:gd name="T2" fmla="*/ 0 w 336"/>
                <a:gd name="T3" fmla="*/ 198 h 216"/>
                <a:gd name="T4" fmla="*/ 6 w 336"/>
                <a:gd name="T5" fmla="*/ 174 h 216"/>
                <a:gd name="T6" fmla="*/ 18 w 336"/>
                <a:gd name="T7" fmla="*/ 0 h 216"/>
                <a:gd name="T8" fmla="*/ 312 w 336"/>
                <a:gd name="T9" fmla="*/ 18 h 216"/>
                <a:gd name="T10" fmla="*/ 336 w 336"/>
                <a:gd name="T11" fmla="*/ 210 h 216"/>
                <a:gd name="T12" fmla="*/ 336 w 336"/>
                <a:gd name="T13" fmla="*/ 216 h 216"/>
                <a:gd name="T14" fmla="*/ 0 60000 65536"/>
                <a:gd name="T15" fmla="*/ 0 60000 65536"/>
                <a:gd name="T16" fmla="*/ 0 60000 65536"/>
                <a:gd name="T17" fmla="*/ 0 60000 65536"/>
                <a:gd name="T18" fmla="*/ 0 60000 65536"/>
                <a:gd name="T19" fmla="*/ 0 60000 65536"/>
                <a:gd name="T20" fmla="*/ 0 60000 65536"/>
                <a:gd name="T21" fmla="*/ 0 w 336"/>
                <a:gd name="T22" fmla="*/ 0 h 216"/>
                <a:gd name="T23" fmla="*/ 336 w 336"/>
                <a:gd name="T24" fmla="*/ 216 h 2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216">
                  <a:moveTo>
                    <a:pt x="336" y="210"/>
                  </a:moveTo>
                  <a:lnTo>
                    <a:pt x="0" y="198"/>
                  </a:lnTo>
                  <a:lnTo>
                    <a:pt x="6" y="174"/>
                  </a:lnTo>
                  <a:lnTo>
                    <a:pt x="18" y="0"/>
                  </a:lnTo>
                  <a:lnTo>
                    <a:pt x="312" y="18"/>
                  </a:lnTo>
                  <a:lnTo>
                    <a:pt x="336" y="210"/>
                  </a:lnTo>
                  <a:lnTo>
                    <a:pt x="336" y="21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63" name="Freeform 1588"/>
            <p:cNvSpPr>
              <a:spLocks/>
            </p:cNvSpPr>
            <p:nvPr/>
          </p:nvSpPr>
          <p:spPr bwMode="auto">
            <a:xfrm>
              <a:off x="1974" y="2010"/>
              <a:ext cx="210" cy="240"/>
            </a:xfrm>
            <a:custGeom>
              <a:avLst/>
              <a:gdLst>
                <a:gd name="T0" fmla="*/ 210 w 210"/>
                <a:gd name="T1" fmla="*/ 84 h 240"/>
                <a:gd name="T2" fmla="*/ 204 w 210"/>
                <a:gd name="T3" fmla="*/ 90 h 240"/>
                <a:gd name="T4" fmla="*/ 210 w 210"/>
                <a:gd name="T5" fmla="*/ 102 h 240"/>
                <a:gd name="T6" fmla="*/ 204 w 210"/>
                <a:gd name="T7" fmla="*/ 150 h 240"/>
                <a:gd name="T8" fmla="*/ 168 w 210"/>
                <a:gd name="T9" fmla="*/ 180 h 240"/>
                <a:gd name="T10" fmla="*/ 168 w 210"/>
                <a:gd name="T11" fmla="*/ 198 h 240"/>
                <a:gd name="T12" fmla="*/ 156 w 210"/>
                <a:gd name="T13" fmla="*/ 198 h 240"/>
                <a:gd name="T14" fmla="*/ 150 w 210"/>
                <a:gd name="T15" fmla="*/ 222 h 240"/>
                <a:gd name="T16" fmla="*/ 132 w 210"/>
                <a:gd name="T17" fmla="*/ 240 h 240"/>
                <a:gd name="T18" fmla="*/ 114 w 210"/>
                <a:gd name="T19" fmla="*/ 222 h 240"/>
                <a:gd name="T20" fmla="*/ 78 w 210"/>
                <a:gd name="T21" fmla="*/ 234 h 240"/>
                <a:gd name="T22" fmla="*/ 48 w 210"/>
                <a:gd name="T23" fmla="*/ 222 h 240"/>
                <a:gd name="T24" fmla="*/ 36 w 210"/>
                <a:gd name="T25" fmla="*/ 204 h 240"/>
                <a:gd name="T26" fmla="*/ 18 w 210"/>
                <a:gd name="T27" fmla="*/ 210 h 240"/>
                <a:gd name="T28" fmla="*/ 0 w 210"/>
                <a:gd name="T29" fmla="*/ 42 h 240"/>
                <a:gd name="T30" fmla="*/ 18 w 210"/>
                <a:gd name="T31" fmla="*/ 42 h 240"/>
                <a:gd name="T32" fmla="*/ 60 w 210"/>
                <a:gd name="T33" fmla="*/ 30 h 240"/>
                <a:gd name="T34" fmla="*/ 60 w 210"/>
                <a:gd name="T35" fmla="*/ 36 h 240"/>
                <a:gd name="T36" fmla="*/ 96 w 210"/>
                <a:gd name="T37" fmla="*/ 42 h 240"/>
                <a:gd name="T38" fmla="*/ 90 w 210"/>
                <a:gd name="T39" fmla="*/ 48 h 240"/>
                <a:gd name="T40" fmla="*/ 114 w 210"/>
                <a:gd name="T41" fmla="*/ 48 h 240"/>
                <a:gd name="T42" fmla="*/ 150 w 210"/>
                <a:gd name="T43" fmla="*/ 36 h 240"/>
                <a:gd name="T44" fmla="*/ 162 w 210"/>
                <a:gd name="T45" fmla="*/ 18 h 240"/>
                <a:gd name="T46" fmla="*/ 198 w 210"/>
                <a:gd name="T47" fmla="*/ 0 h 240"/>
                <a:gd name="T48" fmla="*/ 210 w 210"/>
                <a:gd name="T49" fmla="*/ 66 h 240"/>
                <a:gd name="T50" fmla="*/ 210 w 210"/>
                <a:gd name="T51" fmla="*/ 84 h 2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0"/>
                <a:gd name="T79" fmla="*/ 0 h 240"/>
                <a:gd name="T80" fmla="*/ 210 w 210"/>
                <a:gd name="T81" fmla="*/ 240 h 24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0" h="240">
                  <a:moveTo>
                    <a:pt x="210" y="84"/>
                  </a:moveTo>
                  <a:lnTo>
                    <a:pt x="204" y="90"/>
                  </a:lnTo>
                  <a:lnTo>
                    <a:pt x="210" y="102"/>
                  </a:lnTo>
                  <a:lnTo>
                    <a:pt x="204" y="150"/>
                  </a:lnTo>
                  <a:lnTo>
                    <a:pt x="168" y="180"/>
                  </a:lnTo>
                  <a:lnTo>
                    <a:pt x="168" y="198"/>
                  </a:lnTo>
                  <a:lnTo>
                    <a:pt x="156" y="198"/>
                  </a:lnTo>
                  <a:lnTo>
                    <a:pt x="150" y="222"/>
                  </a:lnTo>
                  <a:lnTo>
                    <a:pt x="132" y="240"/>
                  </a:lnTo>
                  <a:lnTo>
                    <a:pt x="114" y="222"/>
                  </a:lnTo>
                  <a:lnTo>
                    <a:pt x="78" y="234"/>
                  </a:lnTo>
                  <a:lnTo>
                    <a:pt x="48" y="222"/>
                  </a:lnTo>
                  <a:lnTo>
                    <a:pt x="36" y="204"/>
                  </a:lnTo>
                  <a:lnTo>
                    <a:pt x="18" y="210"/>
                  </a:lnTo>
                  <a:lnTo>
                    <a:pt x="0" y="42"/>
                  </a:lnTo>
                  <a:lnTo>
                    <a:pt x="18" y="42"/>
                  </a:lnTo>
                  <a:lnTo>
                    <a:pt x="60" y="30"/>
                  </a:lnTo>
                  <a:lnTo>
                    <a:pt x="60" y="36"/>
                  </a:lnTo>
                  <a:lnTo>
                    <a:pt x="96" y="42"/>
                  </a:lnTo>
                  <a:lnTo>
                    <a:pt x="90" y="48"/>
                  </a:lnTo>
                  <a:lnTo>
                    <a:pt x="114" y="48"/>
                  </a:lnTo>
                  <a:lnTo>
                    <a:pt x="150" y="36"/>
                  </a:lnTo>
                  <a:lnTo>
                    <a:pt x="162" y="18"/>
                  </a:lnTo>
                  <a:lnTo>
                    <a:pt x="198" y="0"/>
                  </a:lnTo>
                  <a:lnTo>
                    <a:pt x="210" y="66"/>
                  </a:lnTo>
                  <a:lnTo>
                    <a:pt x="210" y="84"/>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64" name="Freeform 1589"/>
            <p:cNvSpPr>
              <a:spLocks/>
            </p:cNvSpPr>
            <p:nvPr/>
          </p:nvSpPr>
          <p:spPr bwMode="auto">
            <a:xfrm>
              <a:off x="1974" y="2010"/>
              <a:ext cx="210" cy="240"/>
            </a:xfrm>
            <a:custGeom>
              <a:avLst/>
              <a:gdLst>
                <a:gd name="T0" fmla="*/ 210 w 210"/>
                <a:gd name="T1" fmla="*/ 84 h 240"/>
                <a:gd name="T2" fmla="*/ 204 w 210"/>
                <a:gd name="T3" fmla="*/ 90 h 240"/>
                <a:gd name="T4" fmla="*/ 210 w 210"/>
                <a:gd name="T5" fmla="*/ 102 h 240"/>
                <a:gd name="T6" fmla="*/ 204 w 210"/>
                <a:gd name="T7" fmla="*/ 150 h 240"/>
                <a:gd name="T8" fmla="*/ 168 w 210"/>
                <a:gd name="T9" fmla="*/ 180 h 240"/>
                <a:gd name="T10" fmla="*/ 168 w 210"/>
                <a:gd name="T11" fmla="*/ 198 h 240"/>
                <a:gd name="T12" fmla="*/ 156 w 210"/>
                <a:gd name="T13" fmla="*/ 198 h 240"/>
                <a:gd name="T14" fmla="*/ 150 w 210"/>
                <a:gd name="T15" fmla="*/ 222 h 240"/>
                <a:gd name="T16" fmla="*/ 132 w 210"/>
                <a:gd name="T17" fmla="*/ 240 h 240"/>
                <a:gd name="T18" fmla="*/ 114 w 210"/>
                <a:gd name="T19" fmla="*/ 222 h 240"/>
                <a:gd name="T20" fmla="*/ 78 w 210"/>
                <a:gd name="T21" fmla="*/ 234 h 240"/>
                <a:gd name="T22" fmla="*/ 48 w 210"/>
                <a:gd name="T23" fmla="*/ 222 h 240"/>
                <a:gd name="T24" fmla="*/ 36 w 210"/>
                <a:gd name="T25" fmla="*/ 204 h 240"/>
                <a:gd name="T26" fmla="*/ 18 w 210"/>
                <a:gd name="T27" fmla="*/ 210 h 240"/>
                <a:gd name="T28" fmla="*/ 0 w 210"/>
                <a:gd name="T29" fmla="*/ 42 h 240"/>
                <a:gd name="T30" fmla="*/ 18 w 210"/>
                <a:gd name="T31" fmla="*/ 42 h 240"/>
                <a:gd name="T32" fmla="*/ 60 w 210"/>
                <a:gd name="T33" fmla="*/ 30 h 240"/>
                <a:gd name="T34" fmla="*/ 60 w 210"/>
                <a:gd name="T35" fmla="*/ 36 h 240"/>
                <a:gd name="T36" fmla="*/ 96 w 210"/>
                <a:gd name="T37" fmla="*/ 42 h 240"/>
                <a:gd name="T38" fmla="*/ 90 w 210"/>
                <a:gd name="T39" fmla="*/ 48 h 240"/>
                <a:gd name="T40" fmla="*/ 114 w 210"/>
                <a:gd name="T41" fmla="*/ 48 h 240"/>
                <a:gd name="T42" fmla="*/ 150 w 210"/>
                <a:gd name="T43" fmla="*/ 36 h 240"/>
                <a:gd name="T44" fmla="*/ 162 w 210"/>
                <a:gd name="T45" fmla="*/ 18 h 240"/>
                <a:gd name="T46" fmla="*/ 198 w 210"/>
                <a:gd name="T47" fmla="*/ 0 h 240"/>
                <a:gd name="T48" fmla="*/ 210 w 210"/>
                <a:gd name="T49" fmla="*/ 66 h 240"/>
                <a:gd name="T50" fmla="*/ 210 w 210"/>
                <a:gd name="T51" fmla="*/ 84 h 240"/>
                <a:gd name="T52" fmla="*/ 210 w 210"/>
                <a:gd name="T53" fmla="*/ 90 h 24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10"/>
                <a:gd name="T82" fmla="*/ 0 h 240"/>
                <a:gd name="T83" fmla="*/ 210 w 210"/>
                <a:gd name="T84" fmla="*/ 240 h 24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10" h="240">
                  <a:moveTo>
                    <a:pt x="210" y="84"/>
                  </a:moveTo>
                  <a:lnTo>
                    <a:pt x="204" y="90"/>
                  </a:lnTo>
                  <a:lnTo>
                    <a:pt x="210" y="102"/>
                  </a:lnTo>
                  <a:lnTo>
                    <a:pt x="204" y="150"/>
                  </a:lnTo>
                  <a:lnTo>
                    <a:pt x="168" y="180"/>
                  </a:lnTo>
                  <a:lnTo>
                    <a:pt x="168" y="198"/>
                  </a:lnTo>
                  <a:lnTo>
                    <a:pt x="156" y="198"/>
                  </a:lnTo>
                  <a:lnTo>
                    <a:pt x="150" y="222"/>
                  </a:lnTo>
                  <a:lnTo>
                    <a:pt x="132" y="240"/>
                  </a:lnTo>
                  <a:lnTo>
                    <a:pt x="114" y="222"/>
                  </a:lnTo>
                  <a:lnTo>
                    <a:pt x="78" y="234"/>
                  </a:lnTo>
                  <a:lnTo>
                    <a:pt x="48" y="222"/>
                  </a:lnTo>
                  <a:lnTo>
                    <a:pt x="36" y="204"/>
                  </a:lnTo>
                  <a:lnTo>
                    <a:pt x="18" y="210"/>
                  </a:lnTo>
                  <a:lnTo>
                    <a:pt x="0" y="42"/>
                  </a:lnTo>
                  <a:lnTo>
                    <a:pt x="18" y="42"/>
                  </a:lnTo>
                  <a:lnTo>
                    <a:pt x="60" y="30"/>
                  </a:lnTo>
                  <a:lnTo>
                    <a:pt x="60" y="36"/>
                  </a:lnTo>
                  <a:lnTo>
                    <a:pt x="96" y="42"/>
                  </a:lnTo>
                  <a:lnTo>
                    <a:pt x="90" y="48"/>
                  </a:lnTo>
                  <a:lnTo>
                    <a:pt x="114" y="48"/>
                  </a:lnTo>
                  <a:lnTo>
                    <a:pt x="150" y="36"/>
                  </a:lnTo>
                  <a:lnTo>
                    <a:pt x="162" y="18"/>
                  </a:lnTo>
                  <a:lnTo>
                    <a:pt x="198" y="0"/>
                  </a:lnTo>
                  <a:lnTo>
                    <a:pt x="210" y="66"/>
                  </a:lnTo>
                  <a:lnTo>
                    <a:pt x="210" y="84"/>
                  </a:lnTo>
                  <a:lnTo>
                    <a:pt x="210" y="9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65" name="Freeform 1590"/>
            <p:cNvSpPr>
              <a:spLocks/>
            </p:cNvSpPr>
            <p:nvPr/>
          </p:nvSpPr>
          <p:spPr bwMode="auto">
            <a:xfrm>
              <a:off x="1080" y="2370"/>
              <a:ext cx="444" cy="228"/>
            </a:xfrm>
            <a:custGeom>
              <a:avLst/>
              <a:gdLst>
                <a:gd name="T0" fmla="*/ 432 w 444"/>
                <a:gd name="T1" fmla="*/ 48 h 228"/>
                <a:gd name="T2" fmla="*/ 444 w 444"/>
                <a:gd name="T3" fmla="*/ 120 h 228"/>
                <a:gd name="T4" fmla="*/ 438 w 444"/>
                <a:gd name="T5" fmla="*/ 228 h 228"/>
                <a:gd name="T6" fmla="*/ 402 w 444"/>
                <a:gd name="T7" fmla="*/ 210 h 228"/>
                <a:gd name="T8" fmla="*/ 342 w 444"/>
                <a:gd name="T9" fmla="*/ 228 h 228"/>
                <a:gd name="T10" fmla="*/ 324 w 444"/>
                <a:gd name="T11" fmla="*/ 216 h 228"/>
                <a:gd name="T12" fmla="*/ 312 w 444"/>
                <a:gd name="T13" fmla="*/ 216 h 228"/>
                <a:gd name="T14" fmla="*/ 312 w 444"/>
                <a:gd name="T15" fmla="*/ 210 h 228"/>
                <a:gd name="T16" fmla="*/ 300 w 444"/>
                <a:gd name="T17" fmla="*/ 228 h 228"/>
                <a:gd name="T18" fmla="*/ 294 w 444"/>
                <a:gd name="T19" fmla="*/ 216 h 228"/>
                <a:gd name="T20" fmla="*/ 288 w 444"/>
                <a:gd name="T21" fmla="*/ 222 h 228"/>
                <a:gd name="T22" fmla="*/ 270 w 444"/>
                <a:gd name="T23" fmla="*/ 210 h 228"/>
                <a:gd name="T24" fmla="*/ 258 w 444"/>
                <a:gd name="T25" fmla="*/ 216 h 228"/>
                <a:gd name="T26" fmla="*/ 246 w 444"/>
                <a:gd name="T27" fmla="*/ 198 h 228"/>
                <a:gd name="T28" fmla="*/ 228 w 444"/>
                <a:gd name="T29" fmla="*/ 204 h 228"/>
                <a:gd name="T30" fmla="*/ 192 w 444"/>
                <a:gd name="T31" fmla="*/ 192 h 228"/>
                <a:gd name="T32" fmla="*/ 186 w 444"/>
                <a:gd name="T33" fmla="*/ 174 h 228"/>
                <a:gd name="T34" fmla="*/ 168 w 444"/>
                <a:gd name="T35" fmla="*/ 180 h 228"/>
                <a:gd name="T36" fmla="*/ 150 w 444"/>
                <a:gd name="T37" fmla="*/ 168 h 228"/>
                <a:gd name="T38" fmla="*/ 156 w 444"/>
                <a:gd name="T39" fmla="*/ 42 h 228"/>
                <a:gd name="T40" fmla="*/ 0 w 444"/>
                <a:gd name="T41" fmla="*/ 36 h 228"/>
                <a:gd name="T42" fmla="*/ 6 w 444"/>
                <a:gd name="T43" fmla="*/ 0 h 228"/>
                <a:gd name="T44" fmla="*/ 54 w 444"/>
                <a:gd name="T45" fmla="*/ 6 h 228"/>
                <a:gd name="T46" fmla="*/ 432 w 444"/>
                <a:gd name="T47" fmla="*/ 12 h 228"/>
                <a:gd name="T48" fmla="*/ 432 w 444"/>
                <a:gd name="T49" fmla="*/ 36 h 228"/>
                <a:gd name="T50" fmla="*/ 432 w 444"/>
                <a:gd name="T51" fmla="*/ 48 h 2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44"/>
                <a:gd name="T79" fmla="*/ 0 h 228"/>
                <a:gd name="T80" fmla="*/ 444 w 444"/>
                <a:gd name="T81" fmla="*/ 228 h 2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44" h="228">
                  <a:moveTo>
                    <a:pt x="432" y="48"/>
                  </a:moveTo>
                  <a:lnTo>
                    <a:pt x="444" y="120"/>
                  </a:lnTo>
                  <a:lnTo>
                    <a:pt x="438" y="228"/>
                  </a:lnTo>
                  <a:lnTo>
                    <a:pt x="402" y="210"/>
                  </a:lnTo>
                  <a:lnTo>
                    <a:pt x="342" y="228"/>
                  </a:lnTo>
                  <a:lnTo>
                    <a:pt x="324" y="216"/>
                  </a:lnTo>
                  <a:lnTo>
                    <a:pt x="312" y="216"/>
                  </a:lnTo>
                  <a:lnTo>
                    <a:pt x="312" y="210"/>
                  </a:lnTo>
                  <a:lnTo>
                    <a:pt x="300" y="228"/>
                  </a:lnTo>
                  <a:lnTo>
                    <a:pt x="294" y="216"/>
                  </a:lnTo>
                  <a:lnTo>
                    <a:pt x="288" y="222"/>
                  </a:lnTo>
                  <a:lnTo>
                    <a:pt x="270" y="210"/>
                  </a:lnTo>
                  <a:lnTo>
                    <a:pt x="258" y="216"/>
                  </a:lnTo>
                  <a:lnTo>
                    <a:pt x="246" y="198"/>
                  </a:lnTo>
                  <a:lnTo>
                    <a:pt x="228" y="204"/>
                  </a:lnTo>
                  <a:lnTo>
                    <a:pt x="192" y="192"/>
                  </a:lnTo>
                  <a:lnTo>
                    <a:pt x="186" y="174"/>
                  </a:lnTo>
                  <a:lnTo>
                    <a:pt x="168" y="180"/>
                  </a:lnTo>
                  <a:lnTo>
                    <a:pt x="150" y="168"/>
                  </a:lnTo>
                  <a:lnTo>
                    <a:pt x="156" y="42"/>
                  </a:lnTo>
                  <a:lnTo>
                    <a:pt x="0" y="36"/>
                  </a:lnTo>
                  <a:lnTo>
                    <a:pt x="6" y="0"/>
                  </a:lnTo>
                  <a:lnTo>
                    <a:pt x="54" y="6"/>
                  </a:lnTo>
                  <a:lnTo>
                    <a:pt x="432" y="12"/>
                  </a:lnTo>
                  <a:lnTo>
                    <a:pt x="432" y="36"/>
                  </a:lnTo>
                  <a:lnTo>
                    <a:pt x="432" y="48"/>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66" name="Freeform 1591"/>
            <p:cNvSpPr>
              <a:spLocks/>
            </p:cNvSpPr>
            <p:nvPr/>
          </p:nvSpPr>
          <p:spPr bwMode="auto">
            <a:xfrm>
              <a:off x="1080" y="2370"/>
              <a:ext cx="444" cy="228"/>
            </a:xfrm>
            <a:custGeom>
              <a:avLst/>
              <a:gdLst>
                <a:gd name="T0" fmla="*/ 432 w 444"/>
                <a:gd name="T1" fmla="*/ 48 h 228"/>
                <a:gd name="T2" fmla="*/ 444 w 444"/>
                <a:gd name="T3" fmla="*/ 120 h 228"/>
                <a:gd name="T4" fmla="*/ 438 w 444"/>
                <a:gd name="T5" fmla="*/ 228 h 228"/>
                <a:gd name="T6" fmla="*/ 402 w 444"/>
                <a:gd name="T7" fmla="*/ 210 h 228"/>
                <a:gd name="T8" fmla="*/ 342 w 444"/>
                <a:gd name="T9" fmla="*/ 228 h 228"/>
                <a:gd name="T10" fmla="*/ 324 w 444"/>
                <a:gd name="T11" fmla="*/ 216 h 228"/>
                <a:gd name="T12" fmla="*/ 312 w 444"/>
                <a:gd name="T13" fmla="*/ 216 h 228"/>
                <a:gd name="T14" fmla="*/ 312 w 444"/>
                <a:gd name="T15" fmla="*/ 210 h 228"/>
                <a:gd name="T16" fmla="*/ 300 w 444"/>
                <a:gd name="T17" fmla="*/ 228 h 228"/>
                <a:gd name="T18" fmla="*/ 294 w 444"/>
                <a:gd name="T19" fmla="*/ 216 h 228"/>
                <a:gd name="T20" fmla="*/ 288 w 444"/>
                <a:gd name="T21" fmla="*/ 222 h 228"/>
                <a:gd name="T22" fmla="*/ 270 w 444"/>
                <a:gd name="T23" fmla="*/ 210 h 228"/>
                <a:gd name="T24" fmla="*/ 258 w 444"/>
                <a:gd name="T25" fmla="*/ 216 h 228"/>
                <a:gd name="T26" fmla="*/ 246 w 444"/>
                <a:gd name="T27" fmla="*/ 198 h 228"/>
                <a:gd name="T28" fmla="*/ 228 w 444"/>
                <a:gd name="T29" fmla="*/ 204 h 228"/>
                <a:gd name="T30" fmla="*/ 192 w 444"/>
                <a:gd name="T31" fmla="*/ 192 h 228"/>
                <a:gd name="T32" fmla="*/ 186 w 444"/>
                <a:gd name="T33" fmla="*/ 174 h 228"/>
                <a:gd name="T34" fmla="*/ 168 w 444"/>
                <a:gd name="T35" fmla="*/ 180 h 228"/>
                <a:gd name="T36" fmla="*/ 150 w 444"/>
                <a:gd name="T37" fmla="*/ 168 h 228"/>
                <a:gd name="T38" fmla="*/ 156 w 444"/>
                <a:gd name="T39" fmla="*/ 42 h 228"/>
                <a:gd name="T40" fmla="*/ 0 w 444"/>
                <a:gd name="T41" fmla="*/ 36 h 228"/>
                <a:gd name="T42" fmla="*/ 6 w 444"/>
                <a:gd name="T43" fmla="*/ 0 h 228"/>
                <a:gd name="T44" fmla="*/ 54 w 444"/>
                <a:gd name="T45" fmla="*/ 6 h 228"/>
                <a:gd name="T46" fmla="*/ 432 w 444"/>
                <a:gd name="T47" fmla="*/ 12 h 228"/>
                <a:gd name="T48" fmla="*/ 432 w 444"/>
                <a:gd name="T49" fmla="*/ 36 h 228"/>
                <a:gd name="T50" fmla="*/ 432 w 444"/>
                <a:gd name="T51" fmla="*/ 48 h 228"/>
                <a:gd name="T52" fmla="*/ 432 w 444"/>
                <a:gd name="T53" fmla="*/ 54 h 2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44"/>
                <a:gd name="T82" fmla="*/ 0 h 228"/>
                <a:gd name="T83" fmla="*/ 444 w 444"/>
                <a:gd name="T84" fmla="*/ 228 h 22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44" h="228">
                  <a:moveTo>
                    <a:pt x="432" y="48"/>
                  </a:moveTo>
                  <a:lnTo>
                    <a:pt x="444" y="120"/>
                  </a:lnTo>
                  <a:lnTo>
                    <a:pt x="438" y="228"/>
                  </a:lnTo>
                  <a:lnTo>
                    <a:pt x="402" y="210"/>
                  </a:lnTo>
                  <a:lnTo>
                    <a:pt x="342" y="228"/>
                  </a:lnTo>
                  <a:lnTo>
                    <a:pt x="324" y="216"/>
                  </a:lnTo>
                  <a:lnTo>
                    <a:pt x="312" y="216"/>
                  </a:lnTo>
                  <a:lnTo>
                    <a:pt x="312" y="210"/>
                  </a:lnTo>
                  <a:lnTo>
                    <a:pt x="300" y="228"/>
                  </a:lnTo>
                  <a:lnTo>
                    <a:pt x="294" y="216"/>
                  </a:lnTo>
                  <a:lnTo>
                    <a:pt x="288" y="222"/>
                  </a:lnTo>
                  <a:lnTo>
                    <a:pt x="270" y="210"/>
                  </a:lnTo>
                  <a:lnTo>
                    <a:pt x="258" y="216"/>
                  </a:lnTo>
                  <a:lnTo>
                    <a:pt x="246" y="198"/>
                  </a:lnTo>
                  <a:lnTo>
                    <a:pt x="228" y="204"/>
                  </a:lnTo>
                  <a:lnTo>
                    <a:pt x="192" y="192"/>
                  </a:lnTo>
                  <a:lnTo>
                    <a:pt x="186" y="174"/>
                  </a:lnTo>
                  <a:lnTo>
                    <a:pt x="168" y="180"/>
                  </a:lnTo>
                  <a:lnTo>
                    <a:pt x="150" y="168"/>
                  </a:lnTo>
                  <a:lnTo>
                    <a:pt x="156" y="42"/>
                  </a:lnTo>
                  <a:lnTo>
                    <a:pt x="0" y="36"/>
                  </a:lnTo>
                  <a:lnTo>
                    <a:pt x="6" y="0"/>
                  </a:lnTo>
                  <a:lnTo>
                    <a:pt x="54" y="6"/>
                  </a:lnTo>
                  <a:lnTo>
                    <a:pt x="432" y="12"/>
                  </a:lnTo>
                  <a:lnTo>
                    <a:pt x="432" y="36"/>
                  </a:lnTo>
                  <a:lnTo>
                    <a:pt x="432" y="48"/>
                  </a:lnTo>
                  <a:lnTo>
                    <a:pt x="432" y="5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67" name="Freeform 1592"/>
            <p:cNvSpPr>
              <a:spLocks/>
            </p:cNvSpPr>
            <p:nvPr/>
          </p:nvSpPr>
          <p:spPr bwMode="auto">
            <a:xfrm>
              <a:off x="126" y="1614"/>
              <a:ext cx="402" cy="342"/>
            </a:xfrm>
            <a:custGeom>
              <a:avLst/>
              <a:gdLst>
                <a:gd name="T0" fmla="*/ 186 w 402"/>
                <a:gd name="T1" fmla="*/ 306 h 342"/>
                <a:gd name="T2" fmla="*/ 0 w 402"/>
                <a:gd name="T3" fmla="*/ 252 h 342"/>
                <a:gd name="T4" fmla="*/ 0 w 402"/>
                <a:gd name="T5" fmla="*/ 198 h 342"/>
                <a:gd name="T6" fmla="*/ 30 w 402"/>
                <a:gd name="T7" fmla="*/ 150 h 342"/>
                <a:gd name="T8" fmla="*/ 78 w 402"/>
                <a:gd name="T9" fmla="*/ 42 h 342"/>
                <a:gd name="T10" fmla="*/ 84 w 402"/>
                <a:gd name="T11" fmla="*/ 0 h 342"/>
                <a:gd name="T12" fmla="*/ 108 w 402"/>
                <a:gd name="T13" fmla="*/ 6 h 342"/>
                <a:gd name="T14" fmla="*/ 126 w 402"/>
                <a:gd name="T15" fmla="*/ 18 h 342"/>
                <a:gd name="T16" fmla="*/ 126 w 402"/>
                <a:gd name="T17" fmla="*/ 48 h 342"/>
                <a:gd name="T18" fmla="*/ 144 w 402"/>
                <a:gd name="T19" fmla="*/ 60 h 342"/>
                <a:gd name="T20" fmla="*/ 168 w 402"/>
                <a:gd name="T21" fmla="*/ 54 h 342"/>
                <a:gd name="T22" fmla="*/ 198 w 402"/>
                <a:gd name="T23" fmla="*/ 72 h 342"/>
                <a:gd name="T24" fmla="*/ 300 w 402"/>
                <a:gd name="T25" fmla="*/ 72 h 342"/>
                <a:gd name="T26" fmla="*/ 384 w 402"/>
                <a:gd name="T27" fmla="*/ 90 h 342"/>
                <a:gd name="T28" fmla="*/ 402 w 402"/>
                <a:gd name="T29" fmla="*/ 120 h 342"/>
                <a:gd name="T30" fmla="*/ 348 w 402"/>
                <a:gd name="T31" fmla="*/ 186 h 342"/>
                <a:gd name="T32" fmla="*/ 360 w 402"/>
                <a:gd name="T33" fmla="*/ 204 h 342"/>
                <a:gd name="T34" fmla="*/ 324 w 402"/>
                <a:gd name="T35" fmla="*/ 342 h 342"/>
                <a:gd name="T36" fmla="*/ 216 w 402"/>
                <a:gd name="T37" fmla="*/ 312 h 342"/>
                <a:gd name="T38" fmla="*/ 186 w 402"/>
                <a:gd name="T39" fmla="*/ 306 h 3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2"/>
                <a:gd name="T61" fmla="*/ 0 h 342"/>
                <a:gd name="T62" fmla="*/ 402 w 402"/>
                <a:gd name="T63" fmla="*/ 342 h 3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2" h="342">
                  <a:moveTo>
                    <a:pt x="186" y="306"/>
                  </a:moveTo>
                  <a:lnTo>
                    <a:pt x="0" y="252"/>
                  </a:lnTo>
                  <a:lnTo>
                    <a:pt x="0" y="198"/>
                  </a:lnTo>
                  <a:lnTo>
                    <a:pt x="30" y="150"/>
                  </a:lnTo>
                  <a:lnTo>
                    <a:pt x="78" y="42"/>
                  </a:lnTo>
                  <a:lnTo>
                    <a:pt x="84" y="0"/>
                  </a:lnTo>
                  <a:lnTo>
                    <a:pt x="108" y="6"/>
                  </a:lnTo>
                  <a:lnTo>
                    <a:pt x="126" y="18"/>
                  </a:lnTo>
                  <a:lnTo>
                    <a:pt x="126" y="48"/>
                  </a:lnTo>
                  <a:lnTo>
                    <a:pt x="144" y="60"/>
                  </a:lnTo>
                  <a:lnTo>
                    <a:pt x="168" y="54"/>
                  </a:lnTo>
                  <a:lnTo>
                    <a:pt x="198" y="72"/>
                  </a:lnTo>
                  <a:lnTo>
                    <a:pt x="300" y="72"/>
                  </a:lnTo>
                  <a:lnTo>
                    <a:pt x="384" y="90"/>
                  </a:lnTo>
                  <a:lnTo>
                    <a:pt x="402" y="120"/>
                  </a:lnTo>
                  <a:lnTo>
                    <a:pt x="348" y="186"/>
                  </a:lnTo>
                  <a:lnTo>
                    <a:pt x="360" y="204"/>
                  </a:lnTo>
                  <a:lnTo>
                    <a:pt x="324" y="342"/>
                  </a:lnTo>
                  <a:lnTo>
                    <a:pt x="216" y="312"/>
                  </a:lnTo>
                  <a:lnTo>
                    <a:pt x="186" y="306"/>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68" name="Freeform 1593"/>
            <p:cNvSpPr>
              <a:spLocks/>
            </p:cNvSpPr>
            <p:nvPr/>
          </p:nvSpPr>
          <p:spPr bwMode="auto">
            <a:xfrm>
              <a:off x="126" y="1614"/>
              <a:ext cx="402" cy="342"/>
            </a:xfrm>
            <a:custGeom>
              <a:avLst/>
              <a:gdLst>
                <a:gd name="T0" fmla="*/ 186 w 402"/>
                <a:gd name="T1" fmla="*/ 306 h 342"/>
                <a:gd name="T2" fmla="*/ 0 w 402"/>
                <a:gd name="T3" fmla="*/ 252 h 342"/>
                <a:gd name="T4" fmla="*/ 0 w 402"/>
                <a:gd name="T5" fmla="*/ 198 h 342"/>
                <a:gd name="T6" fmla="*/ 30 w 402"/>
                <a:gd name="T7" fmla="*/ 150 h 342"/>
                <a:gd name="T8" fmla="*/ 78 w 402"/>
                <a:gd name="T9" fmla="*/ 42 h 342"/>
                <a:gd name="T10" fmla="*/ 84 w 402"/>
                <a:gd name="T11" fmla="*/ 0 h 342"/>
                <a:gd name="T12" fmla="*/ 108 w 402"/>
                <a:gd name="T13" fmla="*/ 6 h 342"/>
                <a:gd name="T14" fmla="*/ 126 w 402"/>
                <a:gd name="T15" fmla="*/ 18 h 342"/>
                <a:gd name="T16" fmla="*/ 126 w 402"/>
                <a:gd name="T17" fmla="*/ 48 h 342"/>
                <a:gd name="T18" fmla="*/ 144 w 402"/>
                <a:gd name="T19" fmla="*/ 60 h 342"/>
                <a:gd name="T20" fmla="*/ 168 w 402"/>
                <a:gd name="T21" fmla="*/ 54 h 342"/>
                <a:gd name="T22" fmla="*/ 198 w 402"/>
                <a:gd name="T23" fmla="*/ 72 h 342"/>
                <a:gd name="T24" fmla="*/ 300 w 402"/>
                <a:gd name="T25" fmla="*/ 72 h 342"/>
                <a:gd name="T26" fmla="*/ 384 w 402"/>
                <a:gd name="T27" fmla="*/ 90 h 342"/>
                <a:gd name="T28" fmla="*/ 402 w 402"/>
                <a:gd name="T29" fmla="*/ 120 h 342"/>
                <a:gd name="T30" fmla="*/ 348 w 402"/>
                <a:gd name="T31" fmla="*/ 186 h 342"/>
                <a:gd name="T32" fmla="*/ 360 w 402"/>
                <a:gd name="T33" fmla="*/ 204 h 342"/>
                <a:gd name="T34" fmla="*/ 324 w 402"/>
                <a:gd name="T35" fmla="*/ 342 h 342"/>
                <a:gd name="T36" fmla="*/ 216 w 402"/>
                <a:gd name="T37" fmla="*/ 312 h 342"/>
                <a:gd name="T38" fmla="*/ 186 w 402"/>
                <a:gd name="T39" fmla="*/ 306 h 342"/>
                <a:gd name="T40" fmla="*/ 186 w 402"/>
                <a:gd name="T41" fmla="*/ 312 h 3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2"/>
                <a:gd name="T64" fmla="*/ 0 h 342"/>
                <a:gd name="T65" fmla="*/ 402 w 402"/>
                <a:gd name="T66" fmla="*/ 342 h 3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2" h="342">
                  <a:moveTo>
                    <a:pt x="186" y="306"/>
                  </a:moveTo>
                  <a:lnTo>
                    <a:pt x="0" y="252"/>
                  </a:lnTo>
                  <a:lnTo>
                    <a:pt x="0" y="198"/>
                  </a:lnTo>
                  <a:lnTo>
                    <a:pt x="30" y="150"/>
                  </a:lnTo>
                  <a:lnTo>
                    <a:pt x="78" y="42"/>
                  </a:lnTo>
                  <a:lnTo>
                    <a:pt x="84" y="0"/>
                  </a:lnTo>
                  <a:lnTo>
                    <a:pt x="108" y="6"/>
                  </a:lnTo>
                  <a:lnTo>
                    <a:pt x="126" y="18"/>
                  </a:lnTo>
                  <a:lnTo>
                    <a:pt x="126" y="48"/>
                  </a:lnTo>
                  <a:lnTo>
                    <a:pt x="144" y="60"/>
                  </a:lnTo>
                  <a:lnTo>
                    <a:pt x="168" y="54"/>
                  </a:lnTo>
                  <a:lnTo>
                    <a:pt x="198" y="72"/>
                  </a:lnTo>
                  <a:lnTo>
                    <a:pt x="300" y="72"/>
                  </a:lnTo>
                  <a:lnTo>
                    <a:pt x="384" y="90"/>
                  </a:lnTo>
                  <a:lnTo>
                    <a:pt x="402" y="120"/>
                  </a:lnTo>
                  <a:lnTo>
                    <a:pt x="348" y="186"/>
                  </a:lnTo>
                  <a:lnTo>
                    <a:pt x="360" y="204"/>
                  </a:lnTo>
                  <a:lnTo>
                    <a:pt x="324" y="342"/>
                  </a:lnTo>
                  <a:lnTo>
                    <a:pt x="216" y="312"/>
                  </a:lnTo>
                  <a:lnTo>
                    <a:pt x="186" y="306"/>
                  </a:lnTo>
                  <a:lnTo>
                    <a:pt x="186" y="3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69" name="Freeform 1594"/>
            <p:cNvSpPr>
              <a:spLocks/>
            </p:cNvSpPr>
            <p:nvPr/>
          </p:nvSpPr>
          <p:spPr bwMode="auto">
            <a:xfrm>
              <a:off x="2172" y="1962"/>
              <a:ext cx="294" cy="186"/>
            </a:xfrm>
            <a:custGeom>
              <a:avLst/>
              <a:gdLst>
                <a:gd name="T0" fmla="*/ 30 w 294"/>
                <a:gd name="T1" fmla="*/ 24 h 186"/>
                <a:gd name="T2" fmla="*/ 36 w 294"/>
                <a:gd name="T3" fmla="*/ 36 h 186"/>
                <a:gd name="T4" fmla="*/ 240 w 294"/>
                <a:gd name="T5" fmla="*/ 0 h 186"/>
                <a:gd name="T6" fmla="*/ 264 w 294"/>
                <a:gd name="T7" fmla="*/ 24 h 186"/>
                <a:gd name="T8" fmla="*/ 282 w 294"/>
                <a:gd name="T9" fmla="*/ 30 h 186"/>
                <a:gd name="T10" fmla="*/ 264 w 294"/>
                <a:gd name="T11" fmla="*/ 60 h 186"/>
                <a:gd name="T12" fmla="*/ 270 w 294"/>
                <a:gd name="T13" fmla="*/ 84 h 186"/>
                <a:gd name="T14" fmla="*/ 294 w 294"/>
                <a:gd name="T15" fmla="*/ 108 h 186"/>
                <a:gd name="T16" fmla="*/ 270 w 294"/>
                <a:gd name="T17" fmla="*/ 138 h 186"/>
                <a:gd name="T18" fmla="*/ 264 w 294"/>
                <a:gd name="T19" fmla="*/ 138 h 186"/>
                <a:gd name="T20" fmla="*/ 252 w 294"/>
                <a:gd name="T21" fmla="*/ 144 h 186"/>
                <a:gd name="T22" fmla="*/ 234 w 294"/>
                <a:gd name="T23" fmla="*/ 150 h 186"/>
                <a:gd name="T24" fmla="*/ 72 w 294"/>
                <a:gd name="T25" fmla="*/ 180 h 186"/>
                <a:gd name="T26" fmla="*/ 60 w 294"/>
                <a:gd name="T27" fmla="*/ 180 h 186"/>
                <a:gd name="T28" fmla="*/ 24 w 294"/>
                <a:gd name="T29" fmla="*/ 186 h 186"/>
                <a:gd name="T30" fmla="*/ 12 w 294"/>
                <a:gd name="T31" fmla="*/ 132 h 186"/>
                <a:gd name="T32" fmla="*/ 12 w 294"/>
                <a:gd name="T33" fmla="*/ 114 h 186"/>
                <a:gd name="T34" fmla="*/ 0 w 294"/>
                <a:gd name="T35" fmla="*/ 48 h 186"/>
                <a:gd name="T36" fmla="*/ 30 w 294"/>
                <a:gd name="T37" fmla="*/ 24 h 1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4"/>
                <a:gd name="T58" fmla="*/ 0 h 186"/>
                <a:gd name="T59" fmla="*/ 294 w 294"/>
                <a:gd name="T60" fmla="*/ 186 h 1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4" h="186">
                  <a:moveTo>
                    <a:pt x="30" y="24"/>
                  </a:moveTo>
                  <a:lnTo>
                    <a:pt x="36" y="36"/>
                  </a:lnTo>
                  <a:lnTo>
                    <a:pt x="240" y="0"/>
                  </a:lnTo>
                  <a:lnTo>
                    <a:pt x="264" y="24"/>
                  </a:lnTo>
                  <a:lnTo>
                    <a:pt x="282" y="30"/>
                  </a:lnTo>
                  <a:lnTo>
                    <a:pt x="264" y="60"/>
                  </a:lnTo>
                  <a:lnTo>
                    <a:pt x="270" y="84"/>
                  </a:lnTo>
                  <a:lnTo>
                    <a:pt x="294" y="108"/>
                  </a:lnTo>
                  <a:lnTo>
                    <a:pt x="270" y="138"/>
                  </a:lnTo>
                  <a:lnTo>
                    <a:pt x="264" y="138"/>
                  </a:lnTo>
                  <a:lnTo>
                    <a:pt x="252" y="144"/>
                  </a:lnTo>
                  <a:lnTo>
                    <a:pt x="234" y="150"/>
                  </a:lnTo>
                  <a:lnTo>
                    <a:pt x="72" y="180"/>
                  </a:lnTo>
                  <a:lnTo>
                    <a:pt x="60" y="180"/>
                  </a:lnTo>
                  <a:lnTo>
                    <a:pt x="24" y="186"/>
                  </a:lnTo>
                  <a:lnTo>
                    <a:pt x="12" y="132"/>
                  </a:lnTo>
                  <a:lnTo>
                    <a:pt x="12" y="114"/>
                  </a:lnTo>
                  <a:lnTo>
                    <a:pt x="0" y="48"/>
                  </a:lnTo>
                  <a:lnTo>
                    <a:pt x="30" y="24"/>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70" name="Freeform 1595"/>
            <p:cNvSpPr>
              <a:spLocks/>
            </p:cNvSpPr>
            <p:nvPr/>
          </p:nvSpPr>
          <p:spPr bwMode="auto">
            <a:xfrm>
              <a:off x="2172" y="1962"/>
              <a:ext cx="294" cy="186"/>
            </a:xfrm>
            <a:custGeom>
              <a:avLst/>
              <a:gdLst>
                <a:gd name="T0" fmla="*/ 30 w 294"/>
                <a:gd name="T1" fmla="*/ 24 h 186"/>
                <a:gd name="T2" fmla="*/ 36 w 294"/>
                <a:gd name="T3" fmla="*/ 36 h 186"/>
                <a:gd name="T4" fmla="*/ 240 w 294"/>
                <a:gd name="T5" fmla="*/ 0 h 186"/>
                <a:gd name="T6" fmla="*/ 264 w 294"/>
                <a:gd name="T7" fmla="*/ 24 h 186"/>
                <a:gd name="T8" fmla="*/ 282 w 294"/>
                <a:gd name="T9" fmla="*/ 30 h 186"/>
                <a:gd name="T10" fmla="*/ 264 w 294"/>
                <a:gd name="T11" fmla="*/ 60 h 186"/>
                <a:gd name="T12" fmla="*/ 270 w 294"/>
                <a:gd name="T13" fmla="*/ 84 h 186"/>
                <a:gd name="T14" fmla="*/ 294 w 294"/>
                <a:gd name="T15" fmla="*/ 108 h 186"/>
                <a:gd name="T16" fmla="*/ 270 w 294"/>
                <a:gd name="T17" fmla="*/ 138 h 186"/>
                <a:gd name="T18" fmla="*/ 264 w 294"/>
                <a:gd name="T19" fmla="*/ 138 h 186"/>
                <a:gd name="T20" fmla="*/ 252 w 294"/>
                <a:gd name="T21" fmla="*/ 144 h 186"/>
                <a:gd name="T22" fmla="*/ 234 w 294"/>
                <a:gd name="T23" fmla="*/ 150 h 186"/>
                <a:gd name="T24" fmla="*/ 72 w 294"/>
                <a:gd name="T25" fmla="*/ 180 h 186"/>
                <a:gd name="T26" fmla="*/ 60 w 294"/>
                <a:gd name="T27" fmla="*/ 180 h 186"/>
                <a:gd name="T28" fmla="*/ 24 w 294"/>
                <a:gd name="T29" fmla="*/ 186 h 186"/>
                <a:gd name="T30" fmla="*/ 12 w 294"/>
                <a:gd name="T31" fmla="*/ 132 h 186"/>
                <a:gd name="T32" fmla="*/ 12 w 294"/>
                <a:gd name="T33" fmla="*/ 114 h 186"/>
                <a:gd name="T34" fmla="*/ 0 w 294"/>
                <a:gd name="T35" fmla="*/ 48 h 186"/>
                <a:gd name="T36" fmla="*/ 30 w 294"/>
                <a:gd name="T37" fmla="*/ 24 h 186"/>
                <a:gd name="T38" fmla="*/ 30 w 294"/>
                <a:gd name="T39" fmla="*/ 30 h 18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94"/>
                <a:gd name="T61" fmla="*/ 0 h 186"/>
                <a:gd name="T62" fmla="*/ 294 w 294"/>
                <a:gd name="T63" fmla="*/ 186 h 18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94" h="186">
                  <a:moveTo>
                    <a:pt x="30" y="24"/>
                  </a:moveTo>
                  <a:lnTo>
                    <a:pt x="36" y="36"/>
                  </a:lnTo>
                  <a:lnTo>
                    <a:pt x="240" y="0"/>
                  </a:lnTo>
                  <a:lnTo>
                    <a:pt x="264" y="24"/>
                  </a:lnTo>
                  <a:lnTo>
                    <a:pt x="282" y="30"/>
                  </a:lnTo>
                  <a:lnTo>
                    <a:pt x="264" y="60"/>
                  </a:lnTo>
                  <a:lnTo>
                    <a:pt x="270" y="84"/>
                  </a:lnTo>
                  <a:lnTo>
                    <a:pt x="294" y="108"/>
                  </a:lnTo>
                  <a:lnTo>
                    <a:pt x="270" y="138"/>
                  </a:lnTo>
                  <a:lnTo>
                    <a:pt x="264" y="138"/>
                  </a:lnTo>
                  <a:lnTo>
                    <a:pt x="252" y="144"/>
                  </a:lnTo>
                  <a:lnTo>
                    <a:pt x="234" y="150"/>
                  </a:lnTo>
                  <a:lnTo>
                    <a:pt x="72" y="180"/>
                  </a:lnTo>
                  <a:lnTo>
                    <a:pt x="60" y="180"/>
                  </a:lnTo>
                  <a:lnTo>
                    <a:pt x="24" y="186"/>
                  </a:lnTo>
                  <a:lnTo>
                    <a:pt x="12" y="132"/>
                  </a:lnTo>
                  <a:lnTo>
                    <a:pt x="12" y="114"/>
                  </a:lnTo>
                  <a:lnTo>
                    <a:pt x="0" y="48"/>
                  </a:lnTo>
                  <a:lnTo>
                    <a:pt x="30" y="24"/>
                  </a:lnTo>
                  <a:lnTo>
                    <a:pt x="30" y="3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71" name="Freeform 1596"/>
            <p:cNvSpPr>
              <a:spLocks/>
            </p:cNvSpPr>
            <p:nvPr/>
          </p:nvSpPr>
          <p:spPr bwMode="auto">
            <a:xfrm>
              <a:off x="2580" y="1914"/>
              <a:ext cx="36" cy="48"/>
            </a:xfrm>
            <a:custGeom>
              <a:avLst/>
              <a:gdLst>
                <a:gd name="T0" fmla="*/ 36 w 36"/>
                <a:gd name="T1" fmla="*/ 30 h 48"/>
                <a:gd name="T2" fmla="*/ 30 w 36"/>
                <a:gd name="T3" fmla="*/ 36 h 48"/>
                <a:gd name="T4" fmla="*/ 24 w 36"/>
                <a:gd name="T5" fmla="*/ 24 h 48"/>
                <a:gd name="T6" fmla="*/ 24 w 36"/>
                <a:gd name="T7" fmla="*/ 42 h 48"/>
                <a:gd name="T8" fmla="*/ 6 w 36"/>
                <a:gd name="T9" fmla="*/ 48 h 48"/>
                <a:gd name="T10" fmla="*/ 0 w 36"/>
                <a:gd name="T11" fmla="*/ 6 h 48"/>
                <a:gd name="T12" fmla="*/ 18 w 36"/>
                <a:gd name="T13" fmla="*/ 0 h 48"/>
                <a:gd name="T14" fmla="*/ 36 w 36"/>
                <a:gd name="T15" fmla="*/ 24 h 48"/>
                <a:gd name="T16" fmla="*/ 36 w 36"/>
                <a:gd name="T17" fmla="*/ 30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48"/>
                <a:gd name="T29" fmla="*/ 36 w 36"/>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48">
                  <a:moveTo>
                    <a:pt x="36" y="30"/>
                  </a:moveTo>
                  <a:lnTo>
                    <a:pt x="30" y="36"/>
                  </a:lnTo>
                  <a:lnTo>
                    <a:pt x="24" y="24"/>
                  </a:lnTo>
                  <a:lnTo>
                    <a:pt x="24" y="42"/>
                  </a:lnTo>
                  <a:lnTo>
                    <a:pt x="6" y="48"/>
                  </a:lnTo>
                  <a:lnTo>
                    <a:pt x="0" y="6"/>
                  </a:lnTo>
                  <a:lnTo>
                    <a:pt x="18" y="0"/>
                  </a:lnTo>
                  <a:lnTo>
                    <a:pt x="36" y="24"/>
                  </a:lnTo>
                  <a:lnTo>
                    <a:pt x="36" y="30"/>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72" name="Freeform 1597"/>
            <p:cNvSpPr>
              <a:spLocks/>
            </p:cNvSpPr>
            <p:nvPr/>
          </p:nvSpPr>
          <p:spPr bwMode="auto">
            <a:xfrm>
              <a:off x="2580" y="1914"/>
              <a:ext cx="36" cy="48"/>
            </a:xfrm>
            <a:custGeom>
              <a:avLst/>
              <a:gdLst>
                <a:gd name="T0" fmla="*/ 36 w 36"/>
                <a:gd name="T1" fmla="*/ 30 h 48"/>
                <a:gd name="T2" fmla="*/ 30 w 36"/>
                <a:gd name="T3" fmla="*/ 36 h 48"/>
                <a:gd name="T4" fmla="*/ 24 w 36"/>
                <a:gd name="T5" fmla="*/ 24 h 48"/>
                <a:gd name="T6" fmla="*/ 24 w 36"/>
                <a:gd name="T7" fmla="*/ 42 h 48"/>
                <a:gd name="T8" fmla="*/ 6 w 36"/>
                <a:gd name="T9" fmla="*/ 48 h 48"/>
                <a:gd name="T10" fmla="*/ 0 w 36"/>
                <a:gd name="T11" fmla="*/ 6 h 48"/>
                <a:gd name="T12" fmla="*/ 18 w 36"/>
                <a:gd name="T13" fmla="*/ 0 h 48"/>
                <a:gd name="T14" fmla="*/ 36 w 36"/>
                <a:gd name="T15" fmla="*/ 24 h 48"/>
                <a:gd name="T16" fmla="*/ 36 w 36"/>
                <a:gd name="T17" fmla="*/ 30 h 48"/>
                <a:gd name="T18" fmla="*/ 36 w 36"/>
                <a:gd name="T19" fmla="*/ 36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
                <a:gd name="T31" fmla="*/ 0 h 48"/>
                <a:gd name="T32" fmla="*/ 36 w 36"/>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 h="48">
                  <a:moveTo>
                    <a:pt x="36" y="30"/>
                  </a:moveTo>
                  <a:lnTo>
                    <a:pt x="30" y="36"/>
                  </a:lnTo>
                  <a:lnTo>
                    <a:pt x="24" y="24"/>
                  </a:lnTo>
                  <a:lnTo>
                    <a:pt x="24" y="42"/>
                  </a:lnTo>
                  <a:lnTo>
                    <a:pt x="6" y="48"/>
                  </a:lnTo>
                  <a:lnTo>
                    <a:pt x="0" y="6"/>
                  </a:lnTo>
                  <a:lnTo>
                    <a:pt x="18" y="0"/>
                  </a:lnTo>
                  <a:lnTo>
                    <a:pt x="36" y="24"/>
                  </a:lnTo>
                  <a:lnTo>
                    <a:pt x="36" y="30"/>
                  </a:lnTo>
                  <a:lnTo>
                    <a:pt x="36" y="3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73" name="Freeform 1598"/>
            <p:cNvSpPr>
              <a:spLocks/>
            </p:cNvSpPr>
            <p:nvPr/>
          </p:nvSpPr>
          <p:spPr bwMode="auto">
            <a:xfrm>
              <a:off x="2100" y="2442"/>
              <a:ext cx="258" cy="198"/>
            </a:xfrm>
            <a:custGeom>
              <a:avLst/>
              <a:gdLst>
                <a:gd name="T0" fmla="*/ 258 w 258"/>
                <a:gd name="T1" fmla="*/ 60 h 198"/>
                <a:gd name="T2" fmla="*/ 228 w 258"/>
                <a:gd name="T3" fmla="*/ 102 h 198"/>
                <a:gd name="T4" fmla="*/ 234 w 258"/>
                <a:gd name="T5" fmla="*/ 114 h 198"/>
                <a:gd name="T6" fmla="*/ 204 w 258"/>
                <a:gd name="T7" fmla="*/ 144 h 198"/>
                <a:gd name="T8" fmla="*/ 198 w 258"/>
                <a:gd name="T9" fmla="*/ 138 h 198"/>
                <a:gd name="T10" fmla="*/ 198 w 258"/>
                <a:gd name="T11" fmla="*/ 150 h 198"/>
                <a:gd name="T12" fmla="*/ 168 w 258"/>
                <a:gd name="T13" fmla="*/ 168 h 198"/>
                <a:gd name="T14" fmla="*/ 168 w 258"/>
                <a:gd name="T15" fmla="*/ 180 h 198"/>
                <a:gd name="T16" fmla="*/ 156 w 258"/>
                <a:gd name="T17" fmla="*/ 174 h 198"/>
                <a:gd name="T18" fmla="*/ 162 w 258"/>
                <a:gd name="T19" fmla="*/ 186 h 198"/>
                <a:gd name="T20" fmla="*/ 156 w 258"/>
                <a:gd name="T21" fmla="*/ 198 h 198"/>
                <a:gd name="T22" fmla="*/ 138 w 258"/>
                <a:gd name="T23" fmla="*/ 192 h 198"/>
                <a:gd name="T24" fmla="*/ 114 w 258"/>
                <a:gd name="T25" fmla="*/ 144 h 198"/>
                <a:gd name="T26" fmla="*/ 48 w 258"/>
                <a:gd name="T27" fmla="*/ 90 h 198"/>
                <a:gd name="T28" fmla="*/ 30 w 258"/>
                <a:gd name="T29" fmla="*/ 60 h 198"/>
                <a:gd name="T30" fmla="*/ 0 w 258"/>
                <a:gd name="T31" fmla="*/ 48 h 198"/>
                <a:gd name="T32" fmla="*/ 12 w 258"/>
                <a:gd name="T33" fmla="*/ 30 h 198"/>
                <a:gd name="T34" fmla="*/ 48 w 258"/>
                <a:gd name="T35" fmla="*/ 12 h 198"/>
                <a:gd name="T36" fmla="*/ 114 w 258"/>
                <a:gd name="T37" fmla="*/ 0 h 198"/>
                <a:gd name="T38" fmla="*/ 132 w 258"/>
                <a:gd name="T39" fmla="*/ 24 h 198"/>
                <a:gd name="T40" fmla="*/ 192 w 258"/>
                <a:gd name="T41" fmla="*/ 12 h 198"/>
                <a:gd name="T42" fmla="*/ 252 w 258"/>
                <a:gd name="T43" fmla="*/ 60 h 198"/>
                <a:gd name="T44" fmla="*/ 258 w 258"/>
                <a:gd name="T45" fmla="*/ 60 h 19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8"/>
                <a:gd name="T70" fmla="*/ 0 h 198"/>
                <a:gd name="T71" fmla="*/ 258 w 258"/>
                <a:gd name="T72" fmla="*/ 198 h 19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8" h="198">
                  <a:moveTo>
                    <a:pt x="258" y="60"/>
                  </a:moveTo>
                  <a:lnTo>
                    <a:pt x="228" y="102"/>
                  </a:lnTo>
                  <a:lnTo>
                    <a:pt x="234" y="114"/>
                  </a:lnTo>
                  <a:lnTo>
                    <a:pt x="204" y="144"/>
                  </a:lnTo>
                  <a:lnTo>
                    <a:pt x="198" y="138"/>
                  </a:lnTo>
                  <a:lnTo>
                    <a:pt x="198" y="150"/>
                  </a:lnTo>
                  <a:lnTo>
                    <a:pt x="168" y="168"/>
                  </a:lnTo>
                  <a:lnTo>
                    <a:pt x="168" y="180"/>
                  </a:lnTo>
                  <a:lnTo>
                    <a:pt x="156" y="174"/>
                  </a:lnTo>
                  <a:lnTo>
                    <a:pt x="162" y="186"/>
                  </a:lnTo>
                  <a:lnTo>
                    <a:pt x="156" y="198"/>
                  </a:lnTo>
                  <a:lnTo>
                    <a:pt x="138" y="192"/>
                  </a:lnTo>
                  <a:lnTo>
                    <a:pt x="114" y="144"/>
                  </a:lnTo>
                  <a:lnTo>
                    <a:pt x="48" y="90"/>
                  </a:lnTo>
                  <a:lnTo>
                    <a:pt x="30" y="60"/>
                  </a:lnTo>
                  <a:lnTo>
                    <a:pt x="0" y="48"/>
                  </a:lnTo>
                  <a:lnTo>
                    <a:pt x="12" y="30"/>
                  </a:lnTo>
                  <a:lnTo>
                    <a:pt x="48" y="12"/>
                  </a:lnTo>
                  <a:lnTo>
                    <a:pt x="114" y="0"/>
                  </a:lnTo>
                  <a:lnTo>
                    <a:pt x="132" y="24"/>
                  </a:lnTo>
                  <a:lnTo>
                    <a:pt x="192" y="12"/>
                  </a:lnTo>
                  <a:lnTo>
                    <a:pt x="252" y="60"/>
                  </a:lnTo>
                  <a:lnTo>
                    <a:pt x="258" y="60"/>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74" name="Freeform 1599"/>
            <p:cNvSpPr>
              <a:spLocks/>
            </p:cNvSpPr>
            <p:nvPr/>
          </p:nvSpPr>
          <p:spPr bwMode="auto">
            <a:xfrm>
              <a:off x="2100" y="2442"/>
              <a:ext cx="258" cy="198"/>
            </a:xfrm>
            <a:custGeom>
              <a:avLst/>
              <a:gdLst>
                <a:gd name="T0" fmla="*/ 258 w 258"/>
                <a:gd name="T1" fmla="*/ 60 h 198"/>
                <a:gd name="T2" fmla="*/ 228 w 258"/>
                <a:gd name="T3" fmla="*/ 102 h 198"/>
                <a:gd name="T4" fmla="*/ 234 w 258"/>
                <a:gd name="T5" fmla="*/ 114 h 198"/>
                <a:gd name="T6" fmla="*/ 204 w 258"/>
                <a:gd name="T7" fmla="*/ 144 h 198"/>
                <a:gd name="T8" fmla="*/ 198 w 258"/>
                <a:gd name="T9" fmla="*/ 138 h 198"/>
                <a:gd name="T10" fmla="*/ 198 w 258"/>
                <a:gd name="T11" fmla="*/ 150 h 198"/>
                <a:gd name="T12" fmla="*/ 168 w 258"/>
                <a:gd name="T13" fmla="*/ 168 h 198"/>
                <a:gd name="T14" fmla="*/ 168 w 258"/>
                <a:gd name="T15" fmla="*/ 180 h 198"/>
                <a:gd name="T16" fmla="*/ 156 w 258"/>
                <a:gd name="T17" fmla="*/ 174 h 198"/>
                <a:gd name="T18" fmla="*/ 162 w 258"/>
                <a:gd name="T19" fmla="*/ 186 h 198"/>
                <a:gd name="T20" fmla="*/ 156 w 258"/>
                <a:gd name="T21" fmla="*/ 198 h 198"/>
                <a:gd name="T22" fmla="*/ 138 w 258"/>
                <a:gd name="T23" fmla="*/ 192 h 198"/>
                <a:gd name="T24" fmla="*/ 114 w 258"/>
                <a:gd name="T25" fmla="*/ 144 h 198"/>
                <a:gd name="T26" fmla="*/ 48 w 258"/>
                <a:gd name="T27" fmla="*/ 90 h 198"/>
                <a:gd name="T28" fmla="*/ 30 w 258"/>
                <a:gd name="T29" fmla="*/ 60 h 198"/>
                <a:gd name="T30" fmla="*/ 0 w 258"/>
                <a:gd name="T31" fmla="*/ 48 h 198"/>
                <a:gd name="T32" fmla="*/ 12 w 258"/>
                <a:gd name="T33" fmla="*/ 30 h 198"/>
                <a:gd name="T34" fmla="*/ 48 w 258"/>
                <a:gd name="T35" fmla="*/ 12 h 198"/>
                <a:gd name="T36" fmla="*/ 114 w 258"/>
                <a:gd name="T37" fmla="*/ 0 h 198"/>
                <a:gd name="T38" fmla="*/ 132 w 258"/>
                <a:gd name="T39" fmla="*/ 24 h 198"/>
                <a:gd name="T40" fmla="*/ 192 w 258"/>
                <a:gd name="T41" fmla="*/ 12 h 198"/>
                <a:gd name="T42" fmla="*/ 252 w 258"/>
                <a:gd name="T43" fmla="*/ 60 h 198"/>
                <a:gd name="T44" fmla="*/ 258 w 258"/>
                <a:gd name="T45" fmla="*/ 60 h 198"/>
                <a:gd name="T46" fmla="*/ 258 w 258"/>
                <a:gd name="T47" fmla="*/ 66 h 19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58"/>
                <a:gd name="T73" fmla="*/ 0 h 198"/>
                <a:gd name="T74" fmla="*/ 258 w 258"/>
                <a:gd name="T75" fmla="*/ 198 h 19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58" h="198">
                  <a:moveTo>
                    <a:pt x="258" y="60"/>
                  </a:moveTo>
                  <a:lnTo>
                    <a:pt x="228" y="102"/>
                  </a:lnTo>
                  <a:lnTo>
                    <a:pt x="234" y="114"/>
                  </a:lnTo>
                  <a:lnTo>
                    <a:pt x="204" y="144"/>
                  </a:lnTo>
                  <a:lnTo>
                    <a:pt x="198" y="138"/>
                  </a:lnTo>
                  <a:lnTo>
                    <a:pt x="198" y="150"/>
                  </a:lnTo>
                  <a:lnTo>
                    <a:pt x="168" y="168"/>
                  </a:lnTo>
                  <a:lnTo>
                    <a:pt x="168" y="180"/>
                  </a:lnTo>
                  <a:lnTo>
                    <a:pt x="156" y="174"/>
                  </a:lnTo>
                  <a:lnTo>
                    <a:pt x="162" y="186"/>
                  </a:lnTo>
                  <a:lnTo>
                    <a:pt x="156" y="198"/>
                  </a:lnTo>
                  <a:lnTo>
                    <a:pt x="138" y="192"/>
                  </a:lnTo>
                  <a:lnTo>
                    <a:pt x="114" y="144"/>
                  </a:lnTo>
                  <a:lnTo>
                    <a:pt x="48" y="90"/>
                  </a:lnTo>
                  <a:lnTo>
                    <a:pt x="30" y="60"/>
                  </a:lnTo>
                  <a:lnTo>
                    <a:pt x="0" y="48"/>
                  </a:lnTo>
                  <a:lnTo>
                    <a:pt x="12" y="30"/>
                  </a:lnTo>
                  <a:lnTo>
                    <a:pt x="48" y="12"/>
                  </a:lnTo>
                  <a:lnTo>
                    <a:pt x="114" y="0"/>
                  </a:lnTo>
                  <a:lnTo>
                    <a:pt x="132" y="24"/>
                  </a:lnTo>
                  <a:lnTo>
                    <a:pt x="192" y="12"/>
                  </a:lnTo>
                  <a:lnTo>
                    <a:pt x="252" y="60"/>
                  </a:lnTo>
                  <a:lnTo>
                    <a:pt x="258" y="60"/>
                  </a:lnTo>
                  <a:lnTo>
                    <a:pt x="258" y="6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75" name="Freeform 1600"/>
            <p:cNvSpPr>
              <a:spLocks/>
            </p:cNvSpPr>
            <p:nvPr/>
          </p:nvSpPr>
          <p:spPr bwMode="auto">
            <a:xfrm>
              <a:off x="1062" y="1800"/>
              <a:ext cx="360" cy="234"/>
            </a:xfrm>
            <a:custGeom>
              <a:avLst/>
              <a:gdLst>
                <a:gd name="T0" fmla="*/ 360 w 360"/>
                <a:gd name="T1" fmla="*/ 168 h 234"/>
                <a:gd name="T2" fmla="*/ 354 w 360"/>
                <a:gd name="T3" fmla="*/ 174 h 234"/>
                <a:gd name="T4" fmla="*/ 360 w 360"/>
                <a:gd name="T5" fmla="*/ 192 h 234"/>
                <a:gd name="T6" fmla="*/ 348 w 360"/>
                <a:gd name="T7" fmla="*/ 216 h 234"/>
                <a:gd name="T8" fmla="*/ 360 w 360"/>
                <a:gd name="T9" fmla="*/ 234 h 234"/>
                <a:gd name="T10" fmla="*/ 354 w 360"/>
                <a:gd name="T11" fmla="*/ 234 h 234"/>
                <a:gd name="T12" fmla="*/ 324 w 360"/>
                <a:gd name="T13" fmla="*/ 210 h 234"/>
                <a:gd name="T14" fmla="*/ 288 w 360"/>
                <a:gd name="T15" fmla="*/ 216 h 234"/>
                <a:gd name="T16" fmla="*/ 264 w 360"/>
                <a:gd name="T17" fmla="*/ 198 h 234"/>
                <a:gd name="T18" fmla="*/ 0 w 360"/>
                <a:gd name="T19" fmla="*/ 186 h 234"/>
                <a:gd name="T20" fmla="*/ 6 w 360"/>
                <a:gd name="T21" fmla="*/ 156 h 234"/>
                <a:gd name="T22" fmla="*/ 12 w 360"/>
                <a:gd name="T23" fmla="*/ 54 h 234"/>
                <a:gd name="T24" fmla="*/ 18 w 360"/>
                <a:gd name="T25" fmla="*/ 0 h 234"/>
                <a:gd name="T26" fmla="*/ 354 w 360"/>
                <a:gd name="T27" fmla="*/ 12 h 234"/>
                <a:gd name="T28" fmla="*/ 342 w 360"/>
                <a:gd name="T29" fmla="*/ 30 h 234"/>
                <a:gd name="T30" fmla="*/ 360 w 360"/>
                <a:gd name="T31" fmla="*/ 54 h 234"/>
                <a:gd name="T32" fmla="*/ 360 w 360"/>
                <a:gd name="T33" fmla="*/ 144 h 234"/>
                <a:gd name="T34" fmla="*/ 360 w 360"/>
                <a:gd name="T35" fmla="*/ 168 h 2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0"/>
                <a:gd name="T55" fmla="*/ 0 h 234"/>
                <a:gd name="T56" fmla="*/ 360 w 360"/>
                <a:gd name="T57" fmla="*/ 234 h 2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0" h="234">
                  <a:moveTo>
                    <a:pt x="360" y="168"/>
                  </a:moveTo>
                  <a:lnTo>
                    <a:pt x="354" y="174"/>
                  </a:lnTo>
                  <a:lnTo>
                    <a:pt x="360" y="192"/>
                  </a:lnTo>
                  <a:lnTo>
                    <a:pt x="348" y="216"/>
                  </a:lnTo>
                  <a:lnTo>
                    <a:pt x="360" y="234"/>
                  </a:lnTo>
                  <a:lnTo>
                    <a:pt x="354" y="234"/>
                  </a:lnTo>
                  <a:lnTo>
                    <a:pt x="324" y="210"/>
                  </a:lnTo>
                  <a:lnTo>
                    <a:pt x="288" y="216"/>
                  </a:lnTo>
                  <a:lnTo>
                    <a:pt x="264" y="198"/>
                  </a:lnTo>
                  <a:lnTo>
                    <a:pt x="0" y="186"/>
                  </a:lnTo>
                  <a:lnTo>
                    <a:pt x="6" y="156"/>
                  </a:lnTo>
                  <a:lnTo>
                    <a:pt x="12" y="54"/>
                  </a:lnTo>
                  <a:lnTo>
                    <a:pt x="18" y="0"/>
                  </a:lnTo>
                  <a:lnTo>
                    <a:pt x="354" y="12"/>
                  </a:lnTo>
                  <a:lnTo>
                    <a:pt x="342" y="30"/>
                  </a:lnTo>
                  <a:lnTo>
                    <a:pt x="360" y="54"/>
                  </a:lnTo>
                  <a:lnTo>
                    <a:pt x="360" y="144"/>
                  </a:lnTo>
                  <a:lnTo>
                    <a:pt x="360" y="168"/>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76" name="Freeform 1601"/>
            <p:cNvSpPr>
              <a:spLocks/>
            </p:cNvSpPr>
            <p:nvPr/>
          </p:nvSpPr>
          <p:spPr bwMode="auto">
            <a:xfrm>
              <a:off x="1062" y="1800"/>
              <a:ext cx="360" cy="234"/>
            </a:xfrm>
            <a:custGeom>
              <a:avLst/>
              <a:gdLst>
                <a:gd name="T0" fmla="*/ 360 w 360"/>
                <a:gd name="T1" fmla="*/ 168 h 234"/>
                <a:gd name="T2" fmla="*/ 354 w 360"/>
                <a:gd name="T3" fmla="*/ 174 h 234"/>
                <a:gd name="T4" fmla="*/ 360 w 360"/>
                <a:gd name="T5" fmla="*/ 192 h 234"/>
                <a:gd name="T6" fmla="*/ 348 w 360"/>
                <a:gd name="T7" fmla="*/ 216 h 234"/>
                <a:gd name="T8" fmla="*/ 360 w 360"/>
                <a:gd name="T9" fmla="*/ 234 h 234"/>
                <a:gd name="T10" fmla="*/ 354 w 360"/>
                <a:gd name="T11" fmla="*/ 234 h 234"/>
                <a:gd name="T12" fmla="*/ 324 w 360"/>
                <a:gd name="T13" fmla="*/ 210 h 234"/>
                <a:gd name="T14" fmla="*/ 288 w 360"/>
                <a:gd name="T15" fmla="*/ 216 h 234"/>
                <a:gd name="T16" fmla="*/ 264 w 360"/>
                <a:gd name="T17" fmla="*/ 198 h 234"/>
                <a:gd name="T18" fmla="*/ 0 w 360"/>
                <a:gd name="T19" fmla="*/ 186 h 234"/>
                <a:gd name="T20" fmla="*/ 6 w 360"/>
                <a:gd name="T21" fmla="*/ 156 h 234"/>
                <a:gd name="T22" fmla="*/ 12 w 360"/>
                <a:gd name="T23" fmla="*/ 54 h 234"/>
                <a:gd name="T24" fmla="*/ 18 w 360"/>
                <a:gd name="T25" fmla="*/ 0 h 234"/>
                <a:gd name="T26" fmla="*/ 354 w 360"/>
                <a:gd name="T27" fmla="*/ 12 h 234"/>
                <a:gd name="T28" fmla="*/ 342 w 360"/>
                <a:gd name="T29" fmla="*/ 30 h 234"/>
                <a:gd name="T30" fmla="*/ 360 w 360"/>
                <a:gd name="T31" fmla="*/ 54 h 234"/>
                <a:gd name="T32" fmla="*/ 360 w 360"/>
                <a:gd name="T33" fmla="*/ 144 h 234"/>
                <a:gd name="T34" fmla="*/ 360 w 360"/>
                <a:gd name="T35" fmla="*/ 168 h 234"/>
                <a:gd name="T36" fmla="*/ 360 w 360"/>
                <a:gd name="T37" fmla="*/ 174 h 2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0"/>
                <a:gd name="T58" fmla="*/ 0 h 234"/>
                <a:gd name="T59" fmla="*/ 360 w 360"/>
                <a:gd name="T60" fmla="*/ 234 h 2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0" h="234">
                  <a:moveTo>
                    <a:pt x="360" y="168"/>
                  </a:moveTo>
                  <a:lnTo>
                    <a:pt x="354" y="174"/>
                  </a:lnTo>
                  <a:lnTo>
                    <a:pt x="360" y="192"/>
                  </a:lnTo>
                  <a:lnTo>
                    <a:pt x="348" y="216"/>
                  </a:lnTo>
                  <a:lnTo>
                    <a:pt x="360" y="234"/>
                  </a:lnTo>
                  <a:lnTo>
                    <a:pt x="354" y="234"/>
                  </a:lnTo>
                  <a:lnTo>
                    <a:pt x="324" y="210"/>
                  </a:lnTo>
                  <a:lnTo>
                    <a:pt x="288" y="216"/>
                  </a:lnTo>
                  <a:lnTo>
                    <a:pt x="264" y="198"/>
                  </a:lnTo>
                  <a:lnTo>
                    <a:pt x="0" y="186"/>
                  </a:lnTo>
                  <a:lnTo>
                    <a:pt x="6" y="156"/>
                  </a:lnTo>
                  <a:lnTo>
                    <a:pt x="12" y="54"/>
                  </a:lnTo>
                  <a:lnTo>
                    <a:pt x="18" y="0"/>
                  </a:lnTo>
                  <a:lnTo>
                    <a:pt x="354" y="12"/>
                  </a:lnTo>
                  <a:lnTo>
                    <a:pt x="342" y="30"/>
                  </a:lnTo>
                  <a:lnTo>
                    <a:pt x="360" y="54"/>
                  </a:lnTo>
                  <a:lnTo>
                    <a:pt x="360" y="144"/>
                  </a:lnTo>
                  <a:lnTo>
                    <a:pt x="360" y="168"/>
                  </a:lnTo>
                  <a:lnTo>
                    <a:pt x="360" y="17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77" name="Freeform 1602"/>
            <p:cNvSpPr>
              <a:spLocks/>
            </p:cNvSpPr>
            <p:nvPr/>
          </p:nvSpPr>
          <p:spPr bwMode="auto">
            <a:xfrm>
              <a:off x="1740" y="2358"/>
              <a:ext cx="432" cy="150"/>
            </a:xfrm>
            <a:custGeom>
              <a:avLst/>
              <a:gdLst>
                <a:gd name="T0" fmla="*/ 432 w 432"/>
                <a:gd name="T1" fmla="*/ 0 h 150"/>
                <a:gd name="T2" fmla="*/ 432 w 432"/>
                <a:gd name="T3" fmla="*/ 18 h 150"/>
                <a:gd name="T4" fmla="*/ 420 w 432"/>
                <a:gd name="T5" fmla="*/ 30 h 150"/>
                <a:gd name="T6" fmla="*/ 390 w 432"/>
                <a:gd name="T7" fmla="*/ 48 h 150"/>
                <a:gd name="T8" fmla="*/ 384 w 432"/>
                <a:gd name="T9" fmla="*/ 42 h 150"/>
                <a:gd name="T10" fmla="*/ 372 w 432"/>
                <a:gd name="T11" fmla="*/ 60 h 150"/>
                <a:gd name="T12" fmla="*/ 330 w 432"/>
                <a:gd name="T13" fmla="*/ 84 h 150"/>
                <a:gd name="T14" fmla="*/ 324 w 432"/>
                <a:gd name="T15" fmla="*/ 102 h 150"/>
                <a:gd name="T16" fmla="*/ 306 w 432"/>
                <a:gd name="T17" fmla="*/ 102 h 150"/>
                <a:gd name="T18" fmla="*/ 306 w 432"/>
                <a:gd name="T19" fmla="*/ 120 h 150"/>
                <a:gd name="T20" fmla="*/ 240 w 432"/>
                <a:gd name="T21" fmla="*/ 132 h 150"/>
                <a:gd name="T22" fmla="*/ 108 w 432"/>
                <a:gd name="T23" fmla="*/ 138 h 150"/>
                <a:gd name="T24" fmla="*/ 0 w 432"/>
                <a:gd name="T25" fmla="*/ 150 h 150"/>
                <a:gd name="T26" fmla="*/ 12 w 432"/>
                <a:gd name="T27" fmla="*/ 138 h 150"/>
                <a:gd name="T28" fmla="*/ 0 w 432"/>
                <a:gd name="T29" fmla="*/ 120 h 150"/>
                <a:gd name="T30" fmla="*/ 18 w 432"/>
                <a:gd name="T31" fmla="*/ 114 h 150"/>
                <a:gd name="T32" fmla="*/ 12 w 432"/>
                <a:gd name="T33" fmla="*/ 102 h 150"/>
                <a:gd name="T34" fmla="*/ 30 w 432"/>
                <a:gd name="T35" fmla="*/ 84 h 150"/>
                <a:gd name="T36" fmla="*/ 24 w 432"/>
                <a:gd name="T37" fmla="*/ 84 h 150"/>
                <a:gd name="T38" fmla="*/ 24 w 432"/>
                <a:gd name="T39" fmla="*/ 78 h 150"/>
                <a:gd name="T40" fmla="*/ 30 w 432"/>
                <a:gd name="T41" fmla="*/ 42 h 150"/>
                <a:gd name="T42" fmla="*/ 36 w 432"/>
                <a:gd name="T43" fmla="*/ 48 h 150"/>
                <a:gd name="T44" fmla="*/ 108 w 432"/>
                <a:gd name="T45" fmla="*/ 42 h 150"/>
                <a:gd name="T46" fmla="*/ 108 w 432"/>
                <a:gd name="T47" fmla="*/ 30 h 150"/>
                <a:gd name="T48" fmla="*/ 330 w 432"/>
                <a:gd name="T49" fmla="*/ 12 h 150"/>
                <a:gd name="T50" fmla="*/ 432 w 432"/>
                <a:gd name="T51" fmla="*/ 0 h 1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32"/>
                <a:gd name="T79" fmla="*/ 0 h 150"/>
                <a:gd name="T80" fmla="*/ 432 w 432"/>
                <a:gd name="T81" fmla="*/ 150 h 1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32" h="150">
                  <a:moveTo>
                    <a:pt x="432" y="0"/>
                  </a:moveTo>
                  <a:lnTo>
                    <a:pt x="432" y="18"/>
                  </a:lnTo>
                  <a:lnTo>
                    <a:pt x="420" y="30"/>
                  </a:lnTo>
                  <a:lnTo>
                    <a:pt x="390" y="48"/>
                  </a:lnTo>
                  <a:lnTo>
                    <a:pt x="384" y="42"/>
                  </a:lnTo>
                  <a:lnTo>
                    <a:pt x="372" y="60"/>
                  </a:lnTo>
                  <a:lnTo>
                    <a:pt x="330" y="84"/>
                  </a:lnTo>
                  <a:lnTo>
                    <a:pt x="324" y="102"/>
                  </a:lnTo>
                  <a:lnTo>
                    <a:pt x="306" y="102"/>
                  </a:lnTo>
                  <a:lnTo>
                    <a:pt x="306" y="120"/>
                  </a:lnTo>
                  <a:lnTo>
                    <a:pt x="240" y="132"/>
                  </a:lnTo>
                  <a:lnTo>
                    <a:pt x="108" y="138"/>
                  </a:lnTo>
                  <a:lnTo>
                    <a:pt x="0" y="150"/>
                  </a:lnTo>
                  <a:lnTo>
                    <a:pt x="12" y="138"/>
                  </a:lnTo>
                  <a:lnTo>
                    <a:pt x="0" y="120"/>
                  </a:lnTo>
                  <a:lnTo>
                    <a:pt x="18" y="114"/>
                  </a:lnTo>
                  <a:lnTo>
                    <a:pt x="12" y="102"/>
                  </a:lnTo>
                  <a:lnTo>
                    <a:pt x="30" y="84"/>
                  </a:lnTo>
                  <a:lnTo>
                    <a:pt x="24" y="84"/>
                  </a:lnTo>
                  <a:lnTo>
                    <a:pt x="24" y="78"/>
                  </a:lnTo>
                  <a:lnTo>
                    <a:pt x="30" y="42"/>
                  </a:lnTo>
                  <a:lnTo>
                    <a:pt x="36" y="48"/>
                  </a:lnTo>
                  <a:lnTo>
                    <a:pt x="108" y="42"/>
                  </a:lnTo>
                  <a:lnTo>
                    <a:pt x="108" y="30"/>
                  </a:lnTo>
                  <a:lnTo>
                    <a:pt x="330" y="12"/>
                  </a:lnTo>
                  <a:lnTo>
                    <a:pt x="432" y="0"/>
                  </a:lnTo>
                  <a:close/>
                </a:path>
              </a:pathLst>
            </a:custGeom>
            <a:solidFill>
              <a:srgbClr val="B22222"/>
            </a:solidFill>
            <a:ln w="9525">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78" name="Freeform 1603"/>
            <p:cNvSpPr>
              <a:spLocks/>
            </p:cNvSpPr>
            <p:nvPr/>
          </p:nvSpPr>
          <p:spPr bwMode="auto">
            <a:xfrm>
              <a:off x="1740" y="2358"/>
              <a:ext cx="432" cy="150"/>
            </a:xfrm>
            <a:custGeom>
              <a:avLst/>
              <a:gdLst>
                <a:gd name="T0" fmla="*/ 432 w 432"/>
                <a:gd name="T1" fmla="*/ 0 h 150"/>
                <a:gd name="T2" fmla="*/ 432 w 432"/>
                <a:gd name="T3" fmla="*/ 18 h 150"/>
                <a:gd name="T4" fmla="*/ 420 w 432"/>
                <a:gd name="T5" fmla="*/ 30 h 150"/>
                <a:gd name="T6" fmla="*/ 390 w 432"/>
                <a:gd name="T7" fmla="*/ 48 h 150"/>
                <a:gd name="T8" fmla="*/ 384 w 432"/>
                <a:gd name="T9" fmla="*/ 42 h 150"/>
                <a:gd name="T10" fmla="*/ 372 w 432"/>
                <a:gd name="T11" fmla="*/ 60 h 150"/>
                <a:gd name="T12" fmla="*/ 330 w 432"/>
                <a:gd name="T13" fmla="*/ 84 h 150"/>
                <a:gd name="T14" fmla="*/ 324 w 432"/>
                <a:gd name="T15" fmla="*/ 102 h 150"/>
                <a:gd name="T16" fmla="*/ 306 w 432"/>
                <a:gd name="T17" fmla="*/ 102 h 150"/>
                <a:gd name="T18" fmla="*/ 306 w 432"/>
                <a:gd name="T19" fmla="*/ 120 h 150"/>
                <a:gd name="T20" fmla="*/ 240 w 432"/>
                <a:gd name="T21" fmla="*/ 132 h 150"/>
                <a:gd name="T22" fmla="*/ 108 w 432"/>
                <a:gd name="T23" fmla="*/ 138 h 150"/>
                <a:gd name="T24" fmla="*/ 0 w 432"/>
                <a:gd name="T25" fmla="*/ 150 h 150"/>
                <a:gd name="T26" fmla="*/ 12 w 432"/>
                <a:gd name="T27" fmla="*/ 138 h 150"/>
                <a:gd name="T28" fmla="*/ 0 w 432"/>
                <a:gd name="T29" fmla="*/ 120 h 150"/>
                <a:gd name="T30" fmla="*/ 18 w 432"/>
                <a:gd name="T31" fmla="*/ 114 h 150"/>
                <a:gd name="T32" fmla="*/ 12 w 432"/>
                <a:gd name="T33" fmla="*/ 102 h 150"/>
                <a:gd name="T34" fmla="*/ 30 w 432"/>
                <a:gd name="T35" fmla="*/ 84 h 150"/>
                <a:gd name="T36" fmla="*/ 24 w 432"/>
                <a:gd name="T37" fmla="*/ 84 h 150"/>
                <a:gd name="T38" fmla="*/ 24 w 432"/>
                <a:gd name="T39" fmla="*/ 78 h 150"/>
                <a:gd name="T40" fmla="*/ 30 w 432"/>
                <a:gd name="T41" fmla="*/ 42 h 150"/>
                <a:gd name="T42" fmla="*/ 36 w 432"/>
                <a:gd name="T43" fmla="*/ 48 h 150"/>
                <a:gd name="T44" fmla="*/ 108 w 432"/>
                <a:gd name="T45" fmla="*/ 42 h 150"/>
                <a:gd name="T46" fmla="*/ 108 w 432"/>
                <a:gd name="T47" fmla="*/ 30 h 150"/>
                <a:gd name="T48" fmla="*/ 330 w 432"/>
                <a:gd name="T49" fmla="*/ 12 h 150"/>
                <a:gd name="T50" fmla="*/ 432 w 432"/>
                <a:gd name="T51" fmla="*/ 0 h 150"/>
                <a:gd name="T52" fmla="*/ 432 w 432"/>
                <a:gd name="T53" fmla="*/ 6 h 15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32"/>
                <a:gd name="T82" fmla="*/ 0 h 150"/>
                <a:gd name="T83" fmla="*/ 432 w 432"/>
                <a:gd name="T84" fmla="*/ 150 h 15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32" h="150">
                  <a:moveTo>
                    <a:pt x="432" y="0"/>
                  </a:moveTo>
                  <a:lnTo>
                    <a:pt x="432" y="18"/>
                  </a:lnTo>
                  <a:lnTo>
                    <a:pt x="420" y="30"/>
                  </a:lnTo>
                  <a:lnTo>
                    <a:pt x="390" y="48"/>
                  </a:lnTo>
                  <a:lnTo>
                    <a:pt x="384" y="42"/>
                  </a:lnTo>
                  <a:lnTo>
                    <a:pt x="372" y="60"/>
                  </a:lnTo>
                  <a:lnTo>
                    <a:pt x="330" y="84"/>
                  </a:lnTo>
                  <a:lnTo>
                    <a:pt x="324" y="102"/>
                  </a:lnTo>
                  <a:lnTo>
                    <a:pt x="306" y="102"/>
                  </a:lnTo>
                  <a:lnTo>
                    <a:pt x="306" y="120"/>
                  </a:lnTo>
                  <a:lnTo>
                    <a:pt x="240" y="132"/>
                  </a:lnTo>
                  <a:lnTo>
                    <a:pt x="108" y="138"/>
                  </a:lnTo>
                  <a:lnTo>
                    <a:pt x="0" y="150"/>
                  </a:lnTo>
                  <a:lnTo>
                    <a:pt x="12" y="138"/>
                  </a:lnTo>
                  <a:lnTo>
                    <a:pt x="0" y="120"/>
                  </a:lnTo>
                  <a:lnTo>
                    <a:pt x="18" y="114"/>
                  </a:lnTo>
                  <a:lnTo>
                    <a:pt x="12" y="102"/>
                  </a:lnTo>
                  <a:lnTo>
                    <a:pt x="30" y="84"/>
                  </a:lnTo>
                  <a:lnTo>
                    <a:pt x="24" y="84"/>
                  </a:lnTo>
                  <a:lnTo>
                    <a:pt x="24" y="78"/>
                  </a:lnTo>
                  <a:lnTo>
                    <a:pt x="30" y="42"/>
                  </a:lnTo>
                  <a:lnTo>
                    <a:pt x="36" y="48"/>
                  </a:lnTo>
                  <a:lnTo>
                    <a:pt x="108" y="42"/>
                  </a:lnTo>
                  <a:lnTo>
                    <a:pt x="108" y="30"/>
                  </a:lnTo>
                  <a:lnTo>
                    <a:pt x="330" y="12"/>
                  </a:lnTo>
                  <a:lnTo>
                    <a:pt x="432" y="0"/>
                  </a:lnTo>
                  <a:lnTo>
                    <a:pt x="432"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79" name="Freeform 1604"/>
            <p:cNvSpPr>
              <a:spLocks/>
            </p:cNvSpPr>
            <p:nvPr/>
          </p:nvSpPr>
          <p:spPr bwMode="auto">
            <a:xfrm>
              <a:off x="864" y="2406"/>
              <a:ext cx="714" cy="684"/>
            </a:xfrm>
            <a:custGeom>
              <a:avLst/>
              <a:gdLst>
                <a:gd name="T0" fmla="*/ 678 w 714"/>
                <a:gd name="T1" fmla="*/ 198 h 684"/>
                <a:gd name="T2" fmla="*/ 684 w 714"/>
                <a:gd name="T3" fmla="*/ 300 h 684"/>
                <a:gd name="T4" fmla="*/ 702 w 714"/>
                <a:gd name="T5" fmla="*/ 390 h 684"/>
                <a:gd name="T6" fmla="*/ 690 w 714"/>
                <a:gd name="T7" fmla="*/ 438 h 684"/>
                <a:gd name="T8" fmla="*/ 642 w 714"/>
                <a:gd name="T9" fmla="*/ 468 h 684"/>
                <a:gd name="T10" fmla="*/ 642 w 714"/>
                <a:gd name="T11" fmla="*/ 456 h 684"/>
                <a:gd name="T12" fmla="*/ 636 w 714"/>
                <a:gd name="T13" fmla="*/ 450 h 684"/>
                <a:gd name="T14" fmla="*/ 636 w 714"/>
                <a:gd name="T15" fmla="*/ 468 h 684"/>
                <a:gd name="T16" fmla="*/ 618 w 714"/>
                <a:gd name="T17" fmla="*/ 492 h 684"/>
                <a:gd name="T18" fmla="*/ 588 w 714"/>
                <a:gd name="T19" fmla="*/ 504 h 684"/>
                <a:gd name="T20" fmla="*/ 564 w 714"/>
                <a:gd name="T21" fmla="*/ 510 h 684"/>
                <a:gd name="T22" fmla="*/ 552 w 714"/>
                <a:gd name="T23" fmla="*/ 510 h 684"/>
                <a:gd name="T24" fmla="*/ 540 w 714"/>
                <a:gd name="T25" fmla="*/ 510 h 684"/>
                <a:gd name="T26" fmla="*/ 552 w 714"/>
                <a:gd name="T27" fmla="*/ 528 h 684"/>
                <a:gd name="T28" fmla="*/ 528 w 714"/>
                <a:gd name="T29" fmla="*/ 522 h 684"/>
                <a:gd name="T30" fmla="*/ 522 w 714"/>
                <a:gd name="T31" fmla="*/ 546 h 684"/>
                <a:gd name="T32" fmla="*/ 504 w 714"/>
                <a:gd name="T33" fmla="*/ 552 h 684"/>
                <a:gd name="T34" fmla="*/ 498 w 714"/>
                <a:gd name="T35" fmla="*/ 564 h 684"/>
                <a:gd name="T36" fmla="*/ 504 w 714"/>
                <a:gd name="T37" fmla="*/ 576 h 684"/>
                <a:gd name="T38" fmla="*/ 486 w 714"/>
                <a:gd name="T39" fmla="*/ 600 h 684"/>
                <a:gd name="T40" fmla="*/ 480 w 714"/>
                <a:gd name="T41" fmla="*/ 600 h 684"/>
                <a:gd name="T42" fmla="*/ 474 w 714"/>
                <a:gd name="T43" fmla="*/ 600 h 684"/>
                <a:gd name="T44" fmla="*/ 486 w 714"/>
                <a:gd name="T45" fmla="*/ 630 h 684"/>
                <a:gd name="T46" fmla="*/ 450 w 714"/>
                <a:gd name="T47" fmla="*/ 678 h 684"/>
                <a:gd name="T48" fmla="*/ 378 w 714"/>
                <a:gd name="T49" fmla="*/ 612 h 684"/>
                <a:gd name="T50" fmla="*/ 336 w 714"/>
                <a:gd name="T51" fmla="*/ 534 h 684"/>
                <a:gd name="T52" fmla="*/ 276 w 714"/>
                <a:gd name="T53" fmla="*/ 438 h 684"/>
                <a:gd name="T54" fmla="*/ 204 w 714"/>
                <a:gd name="T55" fmla="*/ 432 h 684"/>
                <a:gd name="T56" fmla="*/ 174 w 714"/>
                <a:gd name="T57" fmla="*/ 480 h 684"/>
                <a:gd name="T58" fmla="*/ 102 w 714"/>
                <a:gd name="T59" fmla="*/ 432 h 684"/>
                <a:gd name="T60" fmla="*/ 6 w 714"/>
                <a:gd name="T61" fmla="*/ 282 h 684"/>
                <a:gd name="T62" fmla="*/ 192 w 714"/>
                <a:gd name="T63" fmla="*/ 288 h 684"/>
                <a:gd name="T64" fmla="*/ 372 w 714"/>
                <a:gd name="T65" fmla="*/ 6 h 684"/>
                <a:gd name="T66" fmla="*/ 384 w 714"/>
                <a:gd name="T67" fmla="*/ 144 h 684"/>
                <a:gd name="T68" fmla="*/ 408 w 714"/>
                <a:gd name="T69" fmla="*/ 156 h 684"/>
                <a:gd name="T70" fmla="*/ 462 w 714"/>
                <a:gd name="T71" fmla="*/ 162 h 684"/>
                <a:gd name="T72" fmla="*/ 486 w 714"/>
                <a:gd name="T73" fmla="*/ 174 h 684"/>
                <a:gd name="T74" fmla="*/ 510 w 714"/>
                <a:gd name="T75" fmla="*/ 180 h 684"/>
                <a:gd name="T76" fmla="*/ 528 w 714"/>
                <a:gd name="T77" fmla="*/ 174 h 684"/>
                <a:gd name="T78" fmla="*/ 540 w 714"/>
                <a:gd name="T79" fmla="*/ 180 h 684"/>
                <a:gd name="T80" fmla="*/ 618 w 714"/>
                <a:gd name="T81" fmla="*/ 174 h 68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14"/>
                <a:gd name="T124" fmla="*/ 0 h 684"/>
                <a:gd name="T125" fmla="*/ 714 w 714"/>
                <a:gd name="T126" fmla="*/ 684 h 68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14" h="684">
                  <a:moveTo>
                    <a:pt x="654" y="192"/>
                  </a:moveTo>
                  <a:lnTo>
                    <a:pt x="678" y="198"/>
                  </a:lnTo>
                  <a:lnTo>
                    <a:pt x="678" y="234"/>
                  </a:lnTo>
                  <a:lnTo>
                    <a:pt x="684" y="300"/>
                  </a:lnTo>
                  <a:lnTo>
                    <a:pt x="714" y="360"/>
                  </a:lnTo>
                  <a:lnTo>
                    <a:pt x="702" y="390"/>
                  </a:lnTo>
                  <a:lnTo>
                    <a:pt x="702" y="426"/>
                  </a:lnTo>
                  <a:lnTo>
                    <a:pt x="690" y="438"/>
                  </a:lnTo>
                  <a:lnTo>
                    <a:pt x="696" y="444"/>
                  </a:lnTo>
                  <a:lnTo>
                    <a:pt x="642" y="468"/>
                  </a:lnTo>
                  <a:lnTo>
                    <a:pt x="660" y="456"/>
                  </a:lnTo>
                  <a:lnTo>
                    <a:pt x="642" y="456"/>
                  </a:lnTo>
                  <a:lnTo>
                    <a:pt x="648" y="438"/>
                  </a:lnTo>
                  <a:lnTo>
                    <a:pt x="636" y="450"/>
                  </a:lnTo>
                  <a:lnTo>
                    <a:pt x="630" y="444"/>
                  </a:lnTo>
                  <a:lnTo>
                    <a:pt x="636" y="468"/>
                  </a:lnTo>
                  <a:lnTo>
                    <a:pt x="624" y="480"/>
                  </a:lnTo>
                  <a:lnTo>
                    <a:pt x="618" y="492"/>
                  </a:lnTo>
                  <a:lnTo>
                    <a:pt x="552" y="528"/>
                  </a:lnTo>
                  <a:lnTo>
                    <a:pt x="588" y="504"/>
                  </a:lnTo>
                  <a:lnTo>
                    <a:pt x="564" y="516"/>
                  </a:lnTo>
                  <a:lnTo>
                    <a:pt x="564" y="510"/>
                  </a:lnTo>
                  <a:lnTo>
                    <a:pt x="558" y="516"/>
                  </a:lnTo>
                  <a:lnTo>
                    <a:pt x="552" y="510"/>
                  </a:lnTo>
                  <a:lnTo>
                    <a:pt x="546" y="516"/>
                  </a:lnTo>
                  <a:lnTo>
                    <a:pt x="540" y="510"/>
                  </a:lnTo>
                  <a:lnTo>
                    <a:pt x="540" y="522"/>
                  </a:lnTo>
                  <a:lnTo>
                    <a:pt x="552" y="528"/>
                  </a:lnTo>
                  <a:lnTo>
                    <a:pt x="534" y="534"/>
                  </a:lnTo>
                  <a:lnTo>
                    <a:pt x="528" y="522"/>
                  </a:lnTo>
                  <a:lnTo>
                    <a:pt x="528" y="540"/>
                  </a:lnTo>
                  <a:lnTo>
                    <a:pt x="522" y="546"/>
                  </a:lnTo>
                  <a:lnTo>
                    <a:pt x="522" y="540"/>
                  </a:lnTo>
                  <a:lnTo>
                    <a:pt x="504" y="552"/>
                  </a:lnTo>
                  <a:lnTo>
                    <a:pt x="510" y="564"/>
                  </a:lnTo>
                  <a:lnTo>
                    <a:pt x="498" y="564"/>
                  </a:lnTo>
                  <a:lnTo>
                    <a:pt x="498" y="576"/>
                  </a:lnTo>
                  <a:lnTo>
                    <a:pt x="504" y="576"/>
                  </a:lnTo>
                  <a:lnTo>
                    <a:pt x="492" y="600"/>
                  </a:lnTo>
                  <a:lnTo>
                    <a:pt x="486" y="600"/>
                  </a:lnTo>
                  <a:lnTo>
                    <a:pt x="486" y="594"/>
                  </a:lnTo>
                  <a:lnTo>
                    <a:pt x="480" y="600"/>
                  </a:lnTo>
                  <a:lnTo>
                    <a:pt x="474" y="588"/>
                  </a:lnTo>
                  <a:lnTo>
                    <a:pt x="474" y="600"/>
                  </a:lnTo>
                  <a:lnTo>
                    <a:pt x="492" y="600"/>
                  </a:lnTo>
                  <a:lnTo>
                    <a:pt x="486" y="630"/>
                  </a:lnTo>
                  <a:lnTo>
                    <a:pt x="510" y="684"/>
                  </a:lnTo>
                  <a:lnTo>
                    <a:pt x="450" y="678"/>
                  </a:lnTo>
                  <a:lnTo>
                    <a:pt x="396" y="654"/>
                  </a:lnTo>
                  <a:lnTo>
                    <a:pt x="378" y="612"/>
                  </a:lnTo>
                  <a:lnTo>
                    <a:pt x="372" y="576"/>
                  </a:lnTo>
                  <a:lnTo>
                    <a:pt x="336" y="534"/>
                  </a:lnTo>
                  <a:lnTo>
                    <a:pt x="306" y="468"/>
                  </a:lnTo>
                  <a:lnTo>
                    <a:pt x="276" y="438"/>
                  </a:lnTo>
                  <a:lnTo>
                    <a:pt x="222" y="426"/>
                  </a:lnTo>
                  <a:lnTo>
                    <a:pt x="204" y="432"/>
                  </a:lnTo>
                  <a:lnTo>
                    <a:pt x="192" y="462"/>
                  </a:lnTo>
                  <a:lnTo>
                    <a:pt x="174" y="480"/>
                  </a:lnTo>
                  <a:lnTo>
                    <a:pt x="162" y="474"/>
                  </a:lnTo>
                  <a:lnTo>
                    <a:pt x="102" y="432"/>
                  </a:lnTo>
                  <a:lnTo>
                    <a:pt x="84" y="372"/>
                  </a:lnTo>
                  <a:lnTo>
                    <a:pt x="6" y="282"/>
                  </a:lnTo>
                  <a:lnTo>
                    <a:pt x="0" y="270"/>
                  </a:lnTo>
                  <a:lnTo>
                    <a:pt x="192" y="288"/>
                  </a:lnTo>
                  <a:lnTo>
                    <a:pt x="216" y="0"/>
                  </a:lnTo>
                  <a:lnTo>
                    <a:pt x="372" y="6"/>
                  </a:lnTo>
                  <a:lnTo>
                    <a:pt x="366" y="132"/>
                  </a:lnTo>
                  <a:lnTo>
                    <a:pt x="384" y="144"/>
                  </a:lnTo>
                  <a:lnTo>
                    <a:pt x="402" y="138"/>
                  </a:lnTo>
                  <a:lnTo>
                    <a:pt x="408" y="156"/>
                  </a:lnTo>
                  <a:lnTo>
                    <a:pt x="444" y="168"/>
                  </a:lnTo>
                  <a:lnTo>
                    <a:pt x="462" y="162"/>
                  </a:lnTo>
                  <a:lnTo>
                    <a:pt x="474" y="180"/>
                  </a:lnTo>
                  <a:lnTo>
                    <a:pt x="486" y="174"/>
                  </a:lnTo>
                  <a:lnTo>
                    <a:pt x="504" y="186"/>
                  </a:lnTo>
                  <a:lnTo>
                    <a:pt x="510" y="180"/>
                  </a:lnTo>
                  <a:lnTo>
                    <a:pt x="516" y="192"/>
                  </a:lnTo>
                  <a:lnTo>
                    <a:pt x="528" y="174"/>
                  </a:lnTo>
                  <a:lnTo>
                    <a:pt x="528" y="180"/>
                  </a:lnTo>
                  <a:lnTo>
                    <a:pt x="540" y="180"/>
                  </a:lnTo>
                  <a:lnTo>
                    <a:pt x="558" y="192"/>
                  </a:lnTo>
                  <a:lnTo>
                    <a:pt x="618" y="174"/>
                  </a:lnTo>
                  <a:lnTo>
                    <a:pt x="654" y="192"/>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80" name="Freeform 1605"/>
            <p:cNvSpPr>
              <a:spLocks/>
            </p:cNvSpPr>
            <p:nvPr/>
          </p:nvSpPr>
          <p:spPr bwMode="auto">
            <a:xfrm>
              <a:off x="864" y="2406"/>
              <a:ext cx="714" cy="684"/>
            </a:xfrm>
            <a:custGeom>
              <a:avLst/>
              <a:gdLst>
                <a:gd name="T0" fmla="*/ 678 w 714"/>
                <a:gd name="T1" fmla="*/ 198 h 684"/>
                <a:gd name="T2" fmla="*/ 684 w 714"/>
                <a:gd name="T3" fmla="*/ 300 h 684"/>
                <a:gd name="T4" fmla="*/ 702 w 714"/>
                <a:gd name="T5" fmla="*/ 390 h 684"/>
                <a:gd name="T6" fmla="*/ 690 w 714"/>
                <a:gd name="T7" fmla="*/ 438 h 684"/>
                <a:gd name="T8" fmla="*/ 642 w 714"/>
                <a:gd name="T9" fmla="*/ 468 h 684"/>
                <a:gd name="T10" fmla="*/ 642 w 714"/>
                <a:gd name="T11" fmla="*/ 456 h 684"/>
                <a:gd name="T12" fmla="*/ 636 w 714"/>
                <a:gd name="T13" fmla="*/ 450 h 684"/>
                <a:gd name="T14" fmla="*/ 636 w 714"/>
                <a:gd name="T15" fmla="*/ 468 h 684"/>
                <a:gd name="T16" fmla="*/ 618 w 714"/>
                <a:gd name="T17" fmla="*/ 492 h 684"/>
                <a:gd name="T18" fmla="*/ 588 w 714"/>
                <a:gd name="T19" fmla="*/ 504 h 684"/>
                <a:gd name="T20" fmla="*/ 564 w 714"/>
                <a:gd name="T21" fmla="*/ 510 h 684"/>
                <a:gd name="T22" fmla="*/ 552 w 714"/>
                <a:gd name="T23" fmla="*/ 510 h 684"/>
                <a:gd name="T24" fmla="*/ 540 w 714"/>
                <a:gd name="T25" fmla="*/ 510 h 684"/>
                <a:gd name="T26" fmla="*/ 552 w 714"/>
                <a:gd name="T27" fmla="*/ 528 h 684"/>
                <a:gd name="T28" fmla="*/ 528 w 714"/>
                <a:gd name="T29" fmla="*/ 522 h 684"/>
                <a:gd name="T30" fmla="*/ 522 w 714"/>
                <a:gd name="T31" fmla="*/ 546 h 684"/>
                <a:gd name="T32" fmla="*/ 504 w 714"/>
                <a:gd name="T33" fmla="*/ 552 h 684"/>
                <a:gd name="T34" fmla="*/ 486 w 714"/>
                <a:gd name="T35" fmla="*/ 564 h 684"/>
                <a:gd name="T36" fmla="*/ 498 w 714"/>
                <a:gd name="T37" fmla="*/ 576 h 684"/>
                <a:gd name="T38" fmla="*/ 492 w 714"/>
                <a:gd name="T39" fmla="*/ 600 h 684"/>
                <a:gd name="T40" fmla="*/ 486 w 714"/>
                <a:gd name="T41" fmla="*/ 594 h 684"/>
                <a:gd name="T42" fmla="*/ 474 w 714"/>
                <a:gd name="T43" fmla="*/ 588 h 684"/>
                <a:gd name="T44" fmla="*/ 492 w 714"/>
                <a:gd name="T45" fmla="*/ 600 h 684"/>
                <a:gd name="T46" fmla="*/ 510 w 714"/>
                <a:gd name="T47" fmla="*/ 684 h 684"/>
                <a:gd name="T48" fmla="*/ 396 w 714"/>
                <a:gd name="T49" fmla="*/ 654 h 684"/>
                <a:gd name="T50" fmla="*/ 372 w 714"/>
                <a:gd name="T51" fmla="*/ 576 h 684"/>
                <a:gd name="T52" fmla="*/ 306 w 714"/>
                <a:gd name="T53" fmla="*/ 468 h 684"/>
                <a:gd name="T54" fmla="*/ 222 w 714"/>
                <a:gd name="T55" fmla="*/ 426 h 684"/>
                <a:gd name="T56" fmla="*/ 192 w 714"/>
                <a:gd name="T57" fmla="*/ 462 h 684"/>
                <a:gd name="T58" fmla="*/ 162 w 714"/>
                <a:gd name="T59" fmla="*/ 474 h 684"/>
                <a:gd name="T60" fmla="*/ 84 w 714"/>
                <a:gd name="T61" fmla="*/ 372 h 684"/>
                <a:gd name="T62" fmla="*/ 0 w 714"/>
                <a:gd name="T63" fmla="*/ 270 h 684"/>
                <a:gd name="T64" fmla="*/ 216 w 714"/>
                <a:gd name="T65" fmla="*/ 0 h 684"/>
                <a:gd name="T66" fmla="*/ 366 w 714"/>
                <a:gd name="T67" fmla="*/ 132 h 684"/>
                <a:gd name="T68" fmla="*/ 402 w 714"/>
                <a:gd name="T69" fmla="*/ 138 h 684"/>
                <a:gd name="T70" fmla="*/ 444 w 714"/>
                <a:gd name="T71" fmla="*/ 168 h 684"/>
                <a:gd name="T72" fmla="*/ 474 w 714"/>
                <a:gd name="T73" fmla="*/ 180 h 684"/>
                <a:gd name="T74" fmla="*/ 504 w 714"/>
                <a:gd name="T75" fmla="*/ 186 h 684"/>
                <a:gd name="T76" fmla="*/ 516 w 714"/>
                <a:gd name="T77" fmla="*/ 192 h 684"/>
                <a:gd name="T78" fmla="*/ 528 w 714"/>
                <a:gd name="T79" fmla="*/ 180 h 684"/>
                <a:gd name="T80" fmla="*/ 558 w 714"/>
                <a:gd name="T81" fmla="*/ 192 h 684"/>
                <a:gd name="T82" fmla="*/ 654 w 714"/>
                <a:gd name="T83" fmla="*/ 192 h 68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14"/>
                <a:gd name="T127" fmla="*/ 0 h 684"/>
                <a:gd name="T128" fmla="*/ 714 w 714"/>
                <a:gd name="T129" fmla="*/ 684 h 68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14" h="684">
                  <a:moveTo>
                    <a:pt x="654" y="192"/>
                  </a:moveTo>
                  <a:lnTo>
                    <a:pt x="678" y="198"/>
                  </a:lnTo>
                  <a:lnTo>
                    <a:pt x="678" y="234"/>
                  </a:lnTo>
                  <a:lnTo>
                    <a:pt x="684" y="300"/>
                  </a:lnTo>
                  <a:lnTo>
                    <a:pt x="714" y="360"/>
                  </a:lnTo>
                  <a:lnTo>
                    <a:pt x="702" y="390"/>
                  </a:lnTo>
                  <a:lnTo>
                    <a:pt x="702" y="426"/>
                  </a:lnTo>
                  <a:lnTo>
                    <a:pt x="690" y="438"/>
                  </a:lnTo>
                  <a:lnTo>
                    <a:pt x="696" y="444"/>
                  </a:lnTo>
                  <a:lnTo>
                    <a:pt x="642" y="468"/>
                  </a:lnTo>
                  <a:lnTo>
                    <a:pt x="660" y="456"/>
                  </a:lnTo>
                  <a:lnTo>
                    <a:pt x="642" y="456"/>
                  </a:lnTo>
                  <a:lnTo>
                    <a:pt x="648" y="438"/>
                  </a:lnTo>
                  <a:lnTo>
                    <a:pt x="636" y="450"/>
                  </a:lnTo>
                  <a:lnTo>
                    <a:pt x="630" y="444"/>
                  </a:lnTo>
                  <a:lnTo>
                    <a:pt x="636" y="468"/>
                  </a:lnTo>
                  <a:lnTo>
                    <a:pt x="624" y="480"/>
                  </a:lnTo>
                  <a:lnTo>
                    <a:pt x="618" y="492"/>
                  </a:lnTo>
                  <a:lnTo>
                    <a:pt x="552" y="528"/>
                  </a:lnTo>
                  <a:lnTo>
                    <a:pt x="588" y="504"/>
                  </a:lnTo>
                  <a:lnTo>
                    <a:pt x="564" y="516"/>
                  </a:lnTo>
                  <a:lnTo>
                    <a:pt x="564" y="510"/>
                  </a:lnTo>
                  <a:lnTo>
                    <a:pt x="558" y="516"/>
                  </a:lnTo>
                  <a:lnTo>
                    <a:pt x="552" y="510"/>
                  </a:lnTo>
                  <a:lnTo>
                    <a:pt x="546" y="516"/>
                  </a:lnTo>
                  <a:lnTo>
                    <a:pt x="540" y="510"/>
                  </a:lnTo>
                  <a:lnTo>
                    <a:pt x="540" y="522"/>
                  </a:lnTo>
                  <a:lnTo>
                    <a:pt x="552" y="528"/>
                  </a:lnTo>
                  <a:lnTo>
                    <a:pt x="534" y="534"/>
                  </a:lnTo>
                  <a:lnTo>
                    <a:pt x="528" y="522"/>
                  </a:lnTo>
                  <a:lnTo>
                    <a:pt x="528" y="540"/>
                  </a:lnTo>
                  <a:lnTo>
                    <a:pt x="522" y="546"/>
                  </a:lnTo>
                  <a:lnTo>
                    <a:pt x="522" y="540"/>
                  </a:lnTo>
                  <a:lnTo>
                    <a:pt x="504" y="552"/>
                  </a:lnTo>
                  <a:lnTo>
                    <a:pt x="510" y="564"/>
                  </a:lnTo>
                  <a:lnTo>
                    <a:pt x="486" y="564"/>
                  </a:lnTo>
                  <a:lnTo>
                    <a:pt x="498" y="564"/>
                  </a:lnTo>
                  <a:lnTo>
                    <a:pt x="498" y="576"/>
                  </a:lnTo>
                  <a:lnTo>
                    <a:pt x="504" y="576"/>
                  </a:lnTo>
                  <a:lnTo>
                    <a:pt x="492" y="600"/>
                  </a:lnTo>
                  <a:lnTo>
                    <a:pt x="486" y="600"/>
                  </a:lnTo>
                  <a:lnTo>
                    <a:pt x="486" y="594"/>
                  </a:lnTo>
                  <a:lnTo>
                    <a:pt x="480" y="600"/>
                  </a:lnTo>
                  <a:lnTo>
                    <a:pt x="474" y="588"/>
                  </a:lnTo>
                  <a:lnTo>
                    <a:pt x="474" y="600"/>
                  </a:lnTo>
                  <a:lnTo>
                    <a:pt x="492" y="600"/>
                  </a:lnTo>
                  <a:lnTo>
                    <a:pt x="486" y="630"/>
                  </a:lnTo>
                  <a:lnTo>
                    <a:pt x="510" y="684"/>
                  </a:lnTo>
                  <a:lnTo>
                    <a:pt x="450" y="678"/>
                  </a:lnTo>
                  <a:lnTo>
                    <a:pt x="396" y="654"/>
                  </a:lnTo>
                  <a:lnTo>
                    <a:pt x="378" y="612"/>
                  </a:lnTo>
                  <a:lnTo>
                    <a:pt x="372" y="576"/>
                  </a:lnTo>
                  <a:lnTo>
                    <a:pt x="336" y="534"/>
                  </a:lnTo>
                  <a:lnTo>
                    <a:pt x="306" y="468"/>
                  </a:lnTo>
                  <a:lnTo>
                    <a:pt x="276" y="438"/>
                  </a:lnTo>
                  <a:lnTo>
                    <a:pt x="222" y="426"/>
                  </a:lnTo>
                  <a:lnTo>
                    <a:pt x="204" y="432"/>
                  </a:lnTo>
                  <a:lnTo>
                    <a:pt x="192" y="462"/>
                  </a:lnTo>
                  <a:lnTo>
                    <a:pt x="174" y="480"/>
                  </a:lnTo>
                  <a:lnTo>
                    <a:pt x="162" y="474"/>
                  </a:lnTo>
                  <a:lnTo>
                    <a:pt x="102" y="432"/>
                  </a:lnTo>
                  <a:lnTo>
                    <a:pt x="84" y="372"/>
                  </a:lnTo>
                  <a:lnTo>
                    <a:pt x="6" y="282"/>
                  </a:lnTo>
                  <a:lnTo>
                    <a:pt x="0" y="270"/>
                  </a:lnTo>
                  <a:lnTo>
                    <a:pt x="192" y="288"/>
                  </a:lnTo>
                  <a:lnTo>
                    <a:pt x="216" y="0"/>
                  </a:lnTo>
                  <a:lnTo>
                    <a:pt x="372" y="6"/>
                  </a:lnTo>
                  <a:lnTo>
                    <a:pt x="366" y="132"/>
                  </a:lnTo>
                  <a:lnTo>
                    <a:pt x="384" y="144"/>
                  </a:lnTo>
                  <a:lnTo>
                    <a:pt x="402" y="138"/>
                  </a:lnTo>
                  <a:lnTo>
                    <a:pt x="408" y="156"/>
                  </a:lnTo>
                  <a:lnTo>
                    <a:pt x="444" y="168"/>
                  </a:lnTo>
                  <a:lnTo>
                    <a:pt x="462" y="162"/>
                  </a:lnTo>
                  <a:lnTo>
                    <a:pt x="474" y="180"/>
                  </a:lnTo>
                  <a:lnTo>
                    <a:pt x="486" y="174"/>
                  </a:lnTo>
                  <a:lnTo>
                    <a:pt x="504" y="186"/>
                  </a:lnTo>
                  <a:lnTo>
                    <a:pt x="510" y="180"/>
                  </a:lnTo>
                  <a:lnTo>
                    <a:pt x="516" y="192"/>
                  </a:lnTo>
                  <a:lnTo>
                    <a:pt x="528" y="174"/>
                  </a:lnTo>
                  <a:lnTo>
                    <a:pt x="528" y="180"/>
                  </a:lnTo>
                  <a:lnTo>
                    <a:pt x="540" y="180"/>
                  </a:lnTo>
                  <a:lnTo>
                    <a:pt x="558" y="192"/>
                  </a:lnTo>
                  <a:lnTo>
                    <a:pt x="618" y="174"/>
                  </a:lnTo>
                  <a:lnTo>
                    <a:pt x="654" y="192"/>
                  </a:lnTo>
                  <a:lnTo>
                    <a:pt x="654" y="19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81" name="Freeform 1606"/>
            <p:cNvSpPr>
              <a:spLocks/>
            </p:cNvSpPr>
            <p:nvPr/>
          </p:nvSpPr>
          <p:spPr bwMode="auto">
            <a:xfrm>
              <a:off x="528" y="1980"/>
              <a:ext cx="288" cy="360"/>
            </a:xfrm>
            <a:custGeom>
              <a:avLst/>
              <a:gdLst>
                <a:gd name="T0" fmla="*/ 252 w 288"/>
                <a:gd name="T1" fmla="*/ 360 h 360"/>
                <a:gd name="T2" fmla="*/ 0 w 288"/>
                <a:gd name="T3" fmla="*/ 318 h 360"/>
                <a:gd name="T4" fmla="*/ 60 w 288"/>
                <a:gd name="T5" fmla="*/ 0 h 360"/>
                <a:gd name="T6" fmla="*/ 108 w 288"/>
                <a:gd name="T7" fmla="*/ 12 h 360"/>
                <a:gd name="T8" fmla="*/ 204 w 288"/>
                <a:gd name="T9" fmla="*/ 30 h 360"/>
                <a:gd name="T10" fmla="*/ 192 w 288"/>
                <a:gd name="T11" fmla="*/ 90 h 360"/>
                <a:gd name="T12" fmla="*/ 288 w 288"/>
                <a:gd name="T13" fmla="*/ 108 h 360"/>
                <a:gd name="T14" fmla="*/ 258 w 288"/>
                <a:gd name="T15" fmla="*/ 318 h 360"/>
                <a:gd name="T16" fmla="*/ 252 w 288"/>
                <a:gd name="T17" fmla="*/ 360 h 3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8"/>
                <a:gd name="T28" fmla="*/ 0 h 360"/>
                <a:gd name="T29" fmla="*/ 288 w 288"/>
                <a:gd name="T30" fmla="*/ 360 h 3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8" h="360">
                  <a:moveTo>
                    <a:pt x="252" y="360"/>
                  </a:moveTo>
                  <a:lnTo>
                    <a:pt x="0" y="318"/>
                  </a:lnTo>
                  <a:lnTo>
                    <a:pt x="60" y="0"/>
                  </a:lnTo>
                  <a:lnTo>
                    <a:pt x="108" y="12"/>
                  </a:lnTo>
                  <a:lnTo>
                    <a:pt x="204" y="30"/>
                  </a:lnTo>
                  <a:lnTo>
                    <a:pt x="192" y="90"/>
                  </a:lnTo>
                  <a:lnTo>
                    <a:pt x="288" y="108"/>
                  </a:lnTo>
                  <a:lnTo>
                    <a:pt x="258" y="318"/>
                  </a:lnTo>
                  <a:lnTo>
                    <a:pt x="252" y="360"/>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82" name="Freeform 1607"/>
            <p:cNvSpPr>
              <a:spLocks/>
            </p:cNvSpPr>
            <p:nvPr/>
          </p:nvSpPr>
          <p:spPr bwMode="auto">
            <a:xfrm>
              <a:off x="528" y="1980"/>
              <a:ext cx="288" cy="366"/>
            </a:xfrm>
            <a:custGeom>
              <a:avLst/>
              <a:gdLst>
                <a:gd name="T0" fmla="*/ 252 w 288"/>
                <a:gd name="T1" fmla="*/ 360 h 366"/>
                <a:gd name="T2" fmla="*/ 0 w 288"/>
                <a:gd name="T3" fmla="*/ 318 h 366"/>
                <a:gd name="T4" fmla="*/ 60 w 288"/>
                <a:gd name="T5" fmla="*/ 0 h 366"/>
                <a:gd name="T6" fmla="*/ 108 w 288"/>
                <a:gd name="T7" fmla="*/ 12 h 366"/>
                <a:gd name="T8" fmla="*/ 204 w 288"/>
                <a:gd name="T9" fmla="*/ 30 h 366"/>
                <a:gd name="T10" fmla="*/ 192 w 288"/>
                <a:gd name="T11" fmla="*/ 90 h 366"/>
                <a:gd name="T12" fmla="*/ 288 w 288"/>
                <a:gd name="T13" fmla="*/ 108 h 366"/>
                <a:gd name="T14" fmla="*/ 258 w 288"/>
                <a:gd name="T15" fmla="*/ 318 h 366"/>
                <a:gd name="T16" fmla="*/ 252 w 288"/>
                <a:gd name="T17" fmla="*/ 360 h 366"/>
                <a:gd name="T18" fmla="*/ 252 w 288"/>
                <a:gd name="T19" fmla="*/ 366 h 3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8"/>
                <a:gd name="T31" fmla="*/ 0 h 366"/>
                <a:gd name="T32" fmla="*/ 288 w 288"/>
                <a:gd name="T33" fmla="*/ 366 h 3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8" h="366">
                  <a:moveTo>
                    <a:pt x="252" y="360"/>
                  </a:moveTo>
                  <a:lnTo>
                    <a:pt x="0" y="318"/>
                  </a:lnTo>
                  <a:lnTo>
                    <a:pt x="60" y="0"/>
                  </a:lnTo>
                  <a:lnTo>
                    <a:pt x="108" y="12"/>
                  </a:lnTo>
                  <a:lnTo>
                    <a:pt x="204" y="30"/>
                  </a:lnTo>
                  <a:lnTo>
                    <a:pt x="192" y="90"/>
                  </a:lnTo>
                  <a:lnTo>
                    <a:pt x="288" y="108"/>
                  </a:lnTo>
                  <a:lnTo>
                    <a:pt x="258" y="318"/>
                  </a:lnTo>
                  <a:lnTo>
                    <a:pt x="252" y="360"/>
                  </a:lnTo>
                  <a:lnTo>
                    <a:pt x="252" y="36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83" name="Freeform 1608"/>
            <p:cNvSpPr>
              <a:spLocks/>
            </p:cNvSpPr>
            <p:nvPr/>
          </p:nvSpPr>
          <p:spPr bwMode="auto">
            <a:xfrm>
              <a:off x="2460" y="1734"/>
              <a:ext cx="84" cy="156"/>
            </a:xfrm>
            <a:custGeom>
              <a:avLst/>
              <a:gdLst>
                <a:gd name="T0" fmla="*/ 72 w 84"/>
                <a:gd name="T1" fmla="*/ 150 h 156"/>
                <a:gd name="T2" fmla="*/ 54 w 84"/>
                <a:gd name="T3" fmla="*/ 156 h 156"/>
                <a:gd name="T4" fmla="*/ 36 w 84"/>
                <a:gd name="T5" fmla="*/ 156 h 156"/>
                <a:gd name="T6" fmla="*/ 24 w 84"/>
                <a:gd name="T7" fmla="*/ 108 h 156"/>
                <a:gd name="T8" fmla="*/ 18 w 84"/>
                <a:gd name="T9" fmla="*/ 108 h 156"/>
                <a:gd name="T10" fmla="*/ 12 w 84"/>
                <a:gd name="T11" fmla="*/ 78 h 156"/>
                <a:gd name="T12" fmla="*/ 0 w 84"/>
                <a:gd name="T13" fmla="*/ 18 h 156"/>
                <a:gd name="T14" fmla="*/ 84 w 84"/>
                <a:gd name="T15" fmla="*/ 0 h 156"/>
                <a:gd name="T16" fmla="*/ 84 w 84"/>
                <a:gd name="T17" fmla="*/ 30 h 156"/>
                <a:gd name="T18" fmla="*/ 72 w 84"/>
                <a:gd name="T19" fmla="*/ 48 h 156"/>
                <a:gd name="T20" fmla="*/ 66 w 84"/>
                <a:gd name="T21" fmla="*/ 96 h 156"/>
                <a:gd name="T22" fmla="*/ 72 w 84"/>
                <a:gd name="T23" fmla="*/ 150 h 1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4"/>
                <a:gd name="T37" fmla="*/ 0 h 156"/>
                <a:gd name="T38" fmla="*/ 84 w 84"/>
                <a:gd name="T39" fmla="*/ 156 h 15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4" h="156">
                  <a:moveTo>
                    <a:pt x="72" y="150"/>
                  </a:moveTo>
                  <a:lnTo>
                    <a:pt x="54" y="156"/>
                  </a:lnTo>
                  <a:lnTo>
                    <a:pt x="36" y="156"/>
                  </a:lnTo>
                  <a:lnTo>
                    <a:pt x="24" y="108"/>
                  </a:lnTo>
                  <a:lnTo>
                    <a:pt x="18" y="108"/>
                  </a:lnTo>
                  <a:lnTo>
                    <a:pt x="12" y="78"/>
                  </a:lnTo>
                  <a:lnTo>
                    <a:pt x="0" y="18"/>
                  </a:lnTo>
                  <a:lnTo>
                    <a:pt x="84" y="0"/>
                  </a:lnTo>
                  <a:lnTo>
                    <a:pt x="84" y="30"/>
                  </a:lnTo>
                  <a:lnTo>
                    <a:pt x="72" y="48"/>
                  </a:lnTo>
                  <a:lnTo>
                    <a:pt x="66" y="96"/>
                  </a:lnTo>
                  <a:lnTo>
                    <a:pt x="72" y="150"/>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84" name="Freeform 1609"/>
            <p:cNvSpPr>
              <a:spLocks/>
            </p:cNvSpPr>
            <p:nvPr/>
          </p:nvSpPr>
          <p:spPr bwMode="auto">
            <a:xfrm>
              <a:off x="2460" y="1734"/>
              <a:ext cx="84" cy="156"/>
            </a:xfrm>
            <a:custGeom>
              <a:avLst/>
              <a:gdLst>
                <a:gd name="T0" fmla="*/ 72 w 84"/>
                <a:gd name="T1" fmla="*/ 150 h 156"/>
                <a:gd name="T2" fmla="*/ 54 w 84"/>
                <a:gd name="T3" fmla="*/ 156 h 156"/>
                <a:gd name="T4" fmla="*/ 36 w 84"/>
                <a:gd name="T5" fmla="*/ 156 h 156"/>
                <a:gd name="T6" fmla="*/ 24 w 84"/>
                <a:gd name="T7" fmla="*/ 108 h 156"/>
                <a:gd name="T8" fmla="*/ 18 w 84"/>
                <a:gd name="T9" fmla="*/ 108 h 156"/>
                <a:gd name="T10" fmla="*/ 12 w 84"/>
                <a:gd name="T11" fmla="*/ 78 h 156"/>
                <a:gd name="T12" fmla="*/ 0 w 84"/>
                <a:gd name="T13" fmla="*/ 18 h 156"/>
                <a:gd name="T14" fmla="*/ 84 w 84"/>
                <a:gd name="T15" fmla="*/ 0 h 156"/>
                <a:gd name="T16" fmla="*/ 84 w 84"/>
                <a:gd name="T17" fmla="*/ 30 h 156"/>
                <a:gd name="T18" fmla="*/ 72 w 84"/>
                <a:gd name="T19" fmla="*/ 48 h 156"/>
                <a:gd name="T20" fmla="*/ 66 w 84"/>
                <a:gd name="T21" fmla="*/ 96 h 156"/>
                <a:gd name="T22" fmla="*/ 72 w 84"/>
                <a:gd name="T23" fmla="*/ 150 h 156"/>
                <a:gd name="T24" fmla="*/ 72 w 84"/>
                <a:gd name="T25" fmla="*/ 156 h 1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4"/>
                <a:gd name="T40" fmla="*/ 0 h 156"/>
                <a:gd name="T41" fmla="*/ 84 w 84"/>
                <a:gd name="T42" fmla="*/ 156 h 15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4" h="156">
                  <a:moveTo>
                    <a:pt x="72" y="150"/>
                  </a:moveTo>
                  <a:lnTo>
                    <a:pt x="54" y="156"/>
                  </a:lnTo>
                  <a:lnTo>
                    <a:pt x="36" y="156"/>
                  </a:lnTo>
                  <a:lnTo>
                    <a:pt x="24" y="108"/>
                  </a:lnTo>
                  <a:lnTo>
                    <a:pt x="18" y="108"/>
                  </a:lnTo>
                  <a:lnTo>
                    <a:pt x="12" y="78"/>
                  </a:lnTo>
                  <a:lnTo>
                    <a:pt x="0" y="18"/>
                  </a:lnTo>
                  <a:lnTo>
                    <a:pt x="84" y="0"/>
                  </a:lnTo>
                  <a:lnTo>
                    <a:pt x="84" y="30"/>
                  </a:lnTo>
                  <a:lnTo>
                    <a:pt x="72" y="48"/>
                  </a:lnTo>
                  <a:lnTo>
                    <a:pt x="66" y="96"/>
                  </a:lnTo>
                  <a:lnTo>
                    <a:pt x="72" y="150"/>
                  </a:lnTo>
                  <a:lnTo>
                    <a:pt x="72" y="15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85" name="Freeform 1610"/>
            <p:cNvSpPr>
              <a:spLocks/>
            </p:cNvSpPr>
            <p:nvPr/>
          </p:nvSpPr>
          <p:spPr bwMode="auto">
            <a:xfrm>
              <a:off x="2472" y="2208"/>
              <a:ext cx="0" cy="12"/>
            </a:xfrm>
            <a:custGeom>
              <a:avLst/>
              <a:gdLst>
                <a:gd name="T0" fmla="*/ 0 h 12"/>
                <a:gd name="T1" fmla="*/ 12 h 12"/>
                <a:gd name="T2" fmla="*/ 0 h 12"/>
                <a:gd name="T3" fmla="*/ 6 h 12"/>
                <a:gd name="T4" fmla="*/ 0 60000 65536"/>
                <a:gd name="T5" fmla="*/ 0 60000 65536"/>
                <a:gd name="T6" fmla="*/ 0 60000 65536"/>
                <a:gd name="T7" fmla="*/ 0 60000 65536"/>
                <a:gd name="T8" fmla="*/ 0 h 12"/>
                <a:gd name="T9" fmla="*/ 12 h 12"/>
              </a:gdLst>
              <a:ahLst/>
              <a:cxnLst>
                <a:cxn ang="T4">
                  <a:pos x="0" y="T0"/>
                </a:cxn>
                <a:cxn ang="T5">
                  <a:pos x="0" y="T1"/>
                </a:cxn>
                <a:cxn ang="T6">
                  <a:pos x="0" y="T2"/>
                </a:cxn>
                <a:cxn ang="T7">
                  <a:pos x="0" y="T3"/>
                </a:cxn>
              </a:cxnLst>
              <a:rect l="0" t="T8" r="0" b="T9"/>
              <a:pathLst>
                <a:path h="12">
                  <a:moveTo>
                    <a:pt x="0" y="0"/>
                  </a:moveTo>
                  <a:lnTo>
                    <a:pt x="0" y="12"/>
                  </a:lnTo>
                  <a:lnTo>
                    <a:pt x="0" y="0"/>
                  </a:lnTo>
                  <a:lnTo>
                    <a:pt x="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86" name="Freeform 1611"/>
            <p:cNvSpPr>
              <a:spLocks/>
            </p:cNvSpPr>
            <p:nvPr/>
          </p:nvSpPr>
          <p:spPr bwMode="auto">
            <a:xfrm>
              <a:off x="2448" y="2208"/>
              <a:ext cx="18" cy="66"/>
            </a:xfrm>
            <a:custGeom>
              <a:avLst/>
              <a:gdLst>
                <a:gd name="T0" fmla="*/ 18 w 18"/>
                <a:gd name="T1" fmla="*/ 0 h 66"/>
                <a:gd name="T2" fmla="*/ 6 w 18"/>
                <a:gd name="T3" fmla="*/ 66 h 66"/>
                <a:gd name="T4" fmla="*/ 0 w 18"/>
                <a:gd name="T5" fmla="*/ 48 h 66"/>
                <a:gd name="T6" fmla="*/ 6 w 18"/>
                <a:gd name="T7" fmla="*/ 6 h 66"/>
                <a:gd name="T8" fmla="*/ 18 w 18"/>
                <a:gd name="T9" fmla="*/ 0 h 66"/>
                <a:gd name="T10" fmla="*/ 0 60000 65536"/>
                <a:gd name="T11" fmla="*/ 0 60000 65536"/>
                <a:gd name="T12" fmla="*/ 0 60000 65536"/>
                <a:gd name="T13" fmla="*/ 0 60000 65536"/>
                <a:gd name="T14" fmla="*/ 0 60000 65536"/>
                <a:gd name="T15" fmla="*/ 0 w 18"/>
                <a:gd name="T16" fmla="*/ 0 h 66"/>
                <a:gd name="T17" fmla="*/ 18 w 18"/>
                <a:gd name="T18" fmla="*/ 66 h 66"/>
              </a:gdLst>
              <a:ahLst/>
              <a:cxnLst>
                <a:cxn ang="T10">
                  <a:pos x="T0" y="T1"/>
                </a:cxn>
                <a:cxn ang="T11">
                  <a:pos x="T2" y="T3"/>
                </a:cxn>
                <a:cxn ang="T12">
                  <a:pos x="T4" y="T5"/>
                </a:cxn>
                <a:cxn ang="T13">
                  <a:pos x="T6" y="T7"/>
                </a:cxn>
                <a:cxn ang="T14">
                  <a:pos x="T8" y="T9"/>
                </a:cxn>
              </a:cxnLst>
              <a:rect l="T15" t="T16" r="T17" b="T18"/>
              <a:pathLst>
                <a:path w="18" h="66">
                  <a:moveTo>
                    <a:pt x="18" y="0"/>
                  </a:moveTo>
                  <a:lnTo>
                    <a:pt x="6" y="66"/>
                  </a:lnTo>
                  <a:lnTo>
                    <a:pt x="0" y="48"/>
                  </a:lnTo>
                  <a:lnTo>
                    <a:pt x="6" y="6"/>
                  </a:lnTo>
                  <a:lnTo>
                    <a:pt x="18" y="0"/>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87" name="Freeform 1612"/>
            <p:cNvSpPr>
              <a:spLocks/>
            </p:cNvSpPr>
            <p:nvPr/>
          </p:nvSpPr>
          <p:spPr bwMode="auto">
            <a:xfrm>
              <a:off x="2448" y="2208"/>
              <a:ext cx="18" cy="66"/>
            </a:xfrm>
            <a:custGeom>
              <a:avLst/>
              <a:gdLst>
                <a:gd name="T0" fmla="*/ 18 w 18"/>
                <a:gd name="T1" fmla="*/ 0 h 66"/>
                <a:gd name="T2" fmla="*/ 6 w 18"/>
                <a:gd name="T3" fmla="*/ 66 h 66"/>
                <a:gd name="T4" fmla="*/ 0 w 18"/>
                <a:gd name="T5" fmla="*/ 48 h 66"/>
                <a:gd name="T6" fmla="*/ 6 w 18"/>
                <a:gd name="T7" fmla="*/ 6 h 66"/>
                <a:gd name="T8" fmla="*/ 18 w 18"/>
                <a:gd name="T9" fmla="*/ 0 h 66"/>
                <a:gd name="T10" fmla="*/ 18 w 18"/>
                <a:gd name="T11" fmla="*/ 6 h 66"/>
                <a:gd name="T12" fmla="*/ 0 60000 65536"/>
                <a:gd name="T13" fmla="*/ 0 60000 65536"/>
                <a:gd name="T14" fmla="*/ 0 60000 65536"/>
                <a:gd name="T15" fmla="*/ 0 60000 65536"/>
                <a:gd name="T16" fmla="*/ 0 60000 65536"/>
                <a:gd name="T17" fmla="*/ 0 60000 65536"/>
                <a:gd name="T18" fmla="*/ 0 w 18"/>
                <a:gd name="T19" fmla="*/ 0 h 66"/>
                <a:gd name="T20" fmla="*/ 18 w 18"/>
                <a:gd name="T21" fmla="*/ 66 h 66"/>
              </a:gdLst>
              <a:ahLst/>
              <a:cxnLst>
                <a:cxn ang="T12">
                  <a:pos x="T0" y="T1"/>
                </a:cxn>
                <a:cxn ang="T13">
                  <a:pos x="T2" y="T3"/>
                </a:cxn>
                <a:cxn ang="T14">
                  <a:pos x="T4" y="T5"/>
                </a:cxn>
                <a:cxn ang="T15">
                  <a:pos x="T6" y="T7"/>
                </a:cxn>
                <a:cxn ang="T16">
                  <a:pos x="T8" y="T9"/>
                </a:cxn>
                <a:cxn ang="T17">
                  <a:pos x="T10" y="T11"/>
                </a:cxn>
              </a:cxnLst>
              <a:rect l="T18" t="T19" r="T20" b="T21"/>
              <a:pathLst>
                <a:path w="18" h="66">
                  <a:moveTo>
                    <a:pt x="18" y="0"/>
                  </a:moveTo>
                  <a:lnTo>
                    <a:pt x="6" y="66"/>
                  </a:lnTo>
                  <a:lnTo>
                    <a:pt x="0" y="48"/>
                  </a:lnTo>
                  <a:lnTo>
                    <a:pt x="6" y="6"/>
                  </a:lnTo>
                  <a:lnTo>
                    <a:pt x="18" y="0"/>
                  </a:lnTo>
                  <a:lnTo>
                    <a:pt x="18"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88" name="Freeform 1613"/>
            <p:cNvSpPr>
              <a:spLocks/>
            </p:cNvSpPr>
            <p:nvPr/>
          </p:nvSpPr>
          <p:spPr bwMode="auto">
            <a:xfrm>
              <a:off x="2070" y="2148"/>
              <a:ext cx="390" cy="222"/>
            </a:xfrm>
            <a:custGeom>
              <a:avLst/>
              <a:gdLst>
                <a:gd name="T0" fmla="*/ 390 w 390"/>
                <a:gd name="T1" fmla="*/ 162 h 222"/>
                <a:gd name="T2" fmla="*/ 384 w 390"/>
                <a:gd name="T3" fmla="*/ 156 h 222"/>
                <a:gd name="T4" fmla="*/ 390 w 390"/>
                <a:gd name="T5" fmla="*/ 162 h 222"/>
                <a:gd name="T6" fmla="*/ 384 w 390"/>
                <a:gd name="T7" fmla="*/ 162 h 222"/>
                <a:gd name="T8" fmla="*/ 102 w 390"/>
                <a:gd name="T9" fmla="*/ 210 h 222"/>
                <a:gd name="T10" fmla="*/ 0 w 390"/>
                <a:gd name="T11" fmla="*/ 222 h 222"/>
                <a:gd name="T12" fmla="*/ 24 w 390"/>
                <a:gd name="T13" fmla="*/ 210 h 222"/>
                <a:gd name="T14" fmla="*/ 78 w 390"/>
                <a:gd name="T15" fmla="*/ 150 h 222"/>
                <a:gd name="T16" fmla="*/ 84 w 390"/>
                <a:gd name="T17" fmla="*/ 168 h 222"/>
                <a:gd name="T18" fmla="*/ 96 w 390"/>
                <a:gd name="T19" fmla="*/ 174 h 222"/>
                <a:gd name="T20" fmla="*/ 156 w 390"/>
                <a:gd name="T21" fmla="*/ 150 h 222"/>
                <a:gd name="T22" fmla="*/ 162 w 390"/>
                <a:gd name="T23" fmla="*/ 132 h 222"/>
                <a:gd name="T24" fmla="*/ 156 w 390"/>
                <a:gd name="T25" fmla="*/ 132 h 222"/>
                <a:gd name="T26" fmla="*/ 180 w 390"/>
                <a:gd name="T27" fmla="*/ 66 h 222"/>
                <a:gd name="T28" fmla="*/ 198 w 390"/>
                <a:gd name="T29" fmla="*/ 72 h 222"/>
                <a:gd name="T30" fmla="*/ 204 w 390"/>
                <a:gd name="T31" fmla="*/ 48 h 222"/>
                <a:gd name="T32" fmla="*/ 216 w 390"/>
                <a:gd name="T33" fmla="*/ 48 h 222"/>
                <a:gd name="T34" fmla="*/ 234 w 390"/>
                <a:gd name="T35" fmla="*/ 18 h 222"/>
                <a:gd name="T36" fmla="*/ 234 w 390"/>
                <a:gd name="T37" fmla="*/ 0 h 222"/>
                <a:gd name="T38" fmla="*/ 264 w 390"/>
                <a:gd name="T39" fmla="*/ 18 h 222"/>
                <a:gd name="T40" fmla="*/ 264 w 390"/>
                <a:gd name="T41" fmla="*/ 6 h 222"/>
                <a:gd name="T42" fmla="*/ 300 w 390"/>
                <a:gd name="T43" fmla="*/ 24 h 222"/>
                <a:gd name="T44" fmla="*/ 306 w 390"/>
                <a:gd name="T45" fmla="*/ 30 h 222"/>
                <a:gd name="T46" fmla="*/ 294 w 390"/>
                <a:gd name="T47" fmla="*/ 54 h 222"/>
                <a:gd name="T48" fmla="*/ 300 w 390"/>
                <a:gd name="T49" fmla="*/ 60 h 222"/>
                <a:gd name="T50" fmla="*/ 306 w 390"/>
                <a:gd name="T51" fmla="*/ 60 h 222"/>
                <a:gd name="T52" fmla="*/ 318 w 390"/>
                <a:gd name="T53" fmla="*/ 66 h 222"/>
                <a:gd name="T54" fmla="*/ 354 w 390"/>
                <a:gd name="T55" fmla="*/ 78 h 222"/>
                <a:gd name="T56" fmla="*/ 354 w 390"/>
                <a:gd name="T57" fmla="*/ 96 h 222"/>
                <a:gd name="T58" fmla="*/ 318 w 390"/>
                <a:gd name="T59" fmla="*/ 78 h 222"/>
                <a:gd name="T60" fmla="*/ 342 w 390"/>
                <a:gd name="T61" fmla="*/ 102 h 222"/>
                <a:gd name="T62" fmla="*/ 360 w 390"/>
                <a:gd name="T63" fmla="*/ 102 h 222"/>
                <a:gd name="T64" fmla="*/ 348 w 390"/>
                <a:gd name="T65" fmla="*/ 108 h 222"/>
                <a:gd name="T66" fmla="*/ 360 w 390"/>
                <a:gd name="T67" fmla="*/ 108 h 222"/>
                <a:gd name="T68" fmla="*/ 360 w 390"/>
                <a:gd name="T69" fmla="*/ 114 h 222"/>
                <a:gd name="T70" fmla="*/ 354 w 390"/>
                <a:gd name="T71" fmla="*/ 114 h 222"/>
                <a:gd name="T72" fmla="*/ 354 w 390"/>
                <a:gd name="T73" fmla="*/ 120 h 222"/>
                <a:gd name="T74" fmla="*/ 330 w 390"/>
                <a:gd name="T75" fmla="*/ 108 h 222"/>
                <a:gd name="T76" fmla="*/ 366 w 390"/>
                <a:gd name="T77" fmla="*/ 138 h 222"/>
                <a:gd name="T78" fmla="*/ 360 w 390"/>
                <a:gd name="T79" fmla="*/ 138 h 222"/>
                <a:gd name="T80" fmla="*/ 330 w 390"/>
                <a:gd name="T81" fmla="*/ 120 h 222"/>
                <a:gd name="T82" fmla="*/ 330 w 390"/>
                <a:gd name="T83" fmla="*/ 126 h 222"/>
                <a:gd name="T84" fmla="*/ 342 w 390"/>
                <a:gd name="T85" fmla="*/ 132 h 222"/>
                <a:gd name="T86" fmla="*/ 360 w 390"/>
                <a:gd name="T87" fmla="*/ 144 h 222"/>
                <a:gd name="T88" fmla="*/ 384 w 390"/>
                <a:gd name="T89" fmla="*/ 138 h 222"/>
                <a:gd name="T90" fmla="*/ 390 w 390"/>
                <a:gd name="T91" fmla="*/ 162 h 22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90"/>
                <a:gd name="T139" fmla="*/ 0 h 222"/>
                <a:gd name="T140" fmla="*/ 390 w 390"/>
                <a:gd name="T141" fmla="*/ 222 h 22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90" h="222">
                  <a:moveTo>
                    <a:pt x="390" y="162"/>
                  </a:moveTo>
                  <a:lnTo>
                    <a:pt x="384" y="156"/>
                  </a:lnTo>
                  <a:lnTo>
                    <a:pt x="390" y="162"/>
                  </a:lnTo>
                  <a:lnTo>
                    <a:pt x="384" y="162"/>
                  </a:lnTo>
                  <a:lnTo>
                    <a:pt x="102" y="210"/>
                  </a:lnTo>
                  <a:lnTo>
                    <a:pt x="0" y="222"/>
                  </a:lnTo>
                  <a:lnTo>
                    <a:pt x="24" y="210"/>
                  </a:lnTo>
                  <a:lnTo>
                    <a:pt x="78" y="150"/>
                  </a:lnTo>
                  <a:lnTo>
                    <a:pt x="84" y="168"/>
                  </a:lnTo>
                  <a:lnTo>
                    <a:pt x="96" y="174"/>
                  </a:lnTo>
                  <a:lnTo>
                    <a:pt x="156" y="150"/>
                  </a:lnTo>
                  <a:lnTo>
                    <a:pt x="162" y="132"/>
                  </a:lnTo>
                  <a:lnTo>
                    <a:pt x="156" y="132"/>
                  </a:lnTo>
                  <a:lnTo>
                    <a:pt x="180" y="66"/>
                  </a:lnTo>
                  <a:lnTo>
                    <a:pt x="198" y="72"/>
                  </a:lnTo>
                  <a:lnTo>
                    <a:pt x="204" y="48"/>
                  </a:lnTo>
                  <a:lnTo>
                    <a:pt x="216" y="48"/>
                  </a:lnTo>
                  <a:lnTo>
                    <a:pt x="234" y="18"/>
                  </a:lnTo>
                  <a:lnTo>
                    <a:pt x="234" y="0"/>
                  </a:lnTo>
                  <a:lnTo>
                    <a:pt x="264" y="18"/>
                  </a:lnTo>
                  <a:lnTo>
                    <a:pt x="264" y="6"/>
                  </a:lnTo>
                  <a:lnTo>
                    <a:pt x="300" y="24"/>
                  </a:lnTo>
                  <a:lnTo>
                    <a:pt x="306" y="30"/>
                  </a:lnTo>
                  <a:lnTo>
                    <a:pt x="294" y="54"/>
                  </a:lnTo>
                  <a:lnTo>
                    <a:pt x="300" y="60"/>
                  </a:lnTo>
                  <a:lnTo>
                    <a:pt x="306" y="60"/>
                  </a:lnTo>
                  <a:lnTo>
                    <a:pt x="318" y="66"/>
                  </a:lnTo>
                  <a:lnTo>
                    <a:pt x="354" y="78"/>
                  </a:lnTo>
                  <a:lnTo>
                    <a:pt x="354" y="96"/>
                  </a:lnTo>
                  <a:lnTo>
                    <a:pt x="318" y="78"/>
                  </a:lnTo>
                  <a:lnTo>
                    <a:pt x="342" y="102"/>
                  </a:lnTo>
                  <a:lnTo>
                    <a:pt x="360" y="102"/>
                  </a:lnTo>
                  <a:lnTo>
                    <a:pt x="348" y="108"/>
                  </a:lnTo>
                  <a:lnTo>
                    <a:pt x="360" y="108"/>
                  </a:lnTo>
                  <a:lnTo>
                    <a:pt x="360" y="114"/>
                  </a:lnTo>
                  <a:lnTo>
                    <a:pt x="354" y="114"/>
                  </a:lnTo>
                  <a:lnTo>
                    <a:pt x="354" y="120"/>
                  </a:lnTo>
                  <a:lnTo>
                    <a:pt x="330" y="108"/>
                  </a:lnTo>
                  <a:lnTo>
                    <a:pt x="366" y="138"/>
                  </a:lnTo>
                  <a:lnTo>
                    <a:pt x="360" y="138"/>
                  </a:lnTo>
                  <a:lnTo>
                    <a:pt x="330" y="120"/>
                  </a:lnTo>
                  <a:lnTo>
                    <a:pt x="330" y="126"/>
                  </a:lnTo>
                  <a:lnTo>
                    <a:pt x="342" y="132"/>
                  </a:lnTo>
                  <a:lnTo>
                    <a:pt x="360" y="144"/>
                  </a:lnTo>
                  <a:lnTo>
                    <a:pt x="384" y="138"/>
                  </a:lnTo>
                  <a:lnTo>
                    <a:pt x="390" y="162"/>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89" name="Freeform 1614"/>
            <p:cNvSpPr>
              <a:spLocks/>
            </p:cNvSpPr>
            <p:nvPr/>
          </p:nvSpPr>
          <p:spPr bwMode="auto">
            <a:xfrm>
              <a:off x="2070" y="2148"/>
              <a:ext cx="390" cy="222"/>
            </a:xfrm>
            <a:custGeom>
              <a:avLst/>
              <a:gdLst>
                <a:gd name="T0" fmla="*/ 390 w 390"/>
                <a:gd name="T1" fmla="*/ 162 h 222"/>
                <a:gd name="T2" fmla="*/ 384 w 390"/>
                <a:gd name="T3" fmla="*/ 156 h 222"/>
                <a:gd name="T4" fmla="*/ 390 w 390"/>
                <a:gd name="T5" fmla="*/ 162 h 222"/>
                <a:gd name="T6" fmla="*/ 384 w 390"/>
                <a:gd name="T7" fmla="*/ 162 h 222"/>
                <a:gd name="T8" fmla="*/ 102 w 390"/>
                <a:gd name="T9" fmla="*/ 210 h 222"/>
                <a:gd name="T10" fmla="*/ 0 w 390"/>
                <a:gd name="T11" fmla="*/ 222 h 222"/>
                <a:gd name="T12" fmla="*/ 24 w 390"/>
                <a:gd name="T13" fmla="*/ 210 h 222"/>
                <a:gd name="T14" fmla="*/ 78 w 390"/>
                <a:gd name="T15" fmla="*/ 150 h 222"/>
                <a:gd name="T16" fmla="*/ 84 w 390"/>
                <a:gd name="T17" fmla="*/ 168 h 222"/>
                <a:gd name="T18" fmla="*/ 96 w 390"/>
                <a:gd name="T19" fmla="*/ 174 h 222"/>
                <a:gd name="T20" fmla="*/ 156 w 390"/>
                <a:gd name="T21" fmla="*/ 150 h 222"/>
                <a:gd name="T22" fmla="*/ 162 w 390"/>
                <a:gd name="T23" fmla="*/ 132 h 222"/>
                <a:gd name="T24" fmla="*/ 156 w 390"/>
                <a:gd name="T25" fmla="*/ 132 h 222"/>
                <a:gd name="T26" fmla="*/ 180 w 390"/>
                <a:gd name="T27" fmla="*/ 66 h 222"/>
                <a:gd name="T28" fmla="*/ 198 w 390"/>
                <a:gd name="T29" fmla="*/ 72 h 222"/>
                <a:gd name="T30" fmla="*/ 204 w 390"/>
                <a:gd name="T31" fmla="*/ 48 h 222"/>
                <a:gd name="T32" fmla="*/ 216 w 390"/>
                <a:gd name="T33" fmla="*/ 48 h 222"/>
                <a:gd name="T34" fmla="*/ 234 w 390"/>
                <a:gd name="T35" fmla="*/ 18 h 222"/>
                <a:gd name="T36" fmla="*/ 234 w 390"/>
                <a:gd name="T37" fmla="*/ 0 h 222"/>
                <a:gd name="T38" fmla="*/ 264 w 390"/>
                <a:gd name="T39" fmla="*/ 18 h 222"/>
                <a:gd name="T40" fmla="*/ 264 w 390"/>
                <a:gd name="T41" fmla="*/ 6 h 222"/>
                <a:gd name="T42" fmla="*/ 300 w 390"/>
                <a:gd name="T43" fmla="*/ 24 h 222"/>
                <a:gd name="T44" fmla="*/ 306 w 390"/>
                <a:gd name="T45" fmla="*/ 30 h 222"/>
                <a:gd name="T46" fmla="*/ 294 w 390"/>
                <a:gd name="T47" fmla="*/ 54 h 222"/>
                <a:gd name="T48" fmla="*/ 300 w 390"/>
                <a:gd name="T49" fmla="*/ 60 h 222"/>
                <a:gd name="T50" fmla="*/ 306 w 390"/>
                <a:gd name="T51" fmla="*/ 60 h 222"/>
                <a:gd name="T52" fmla="*/ 318 w 390"/>
                <a:gd name="T53" fmla="*/ 66 h 222"/>
                <a:gd name="T54" fmla="*/ 354 w 390"/>
                <a:gd name="T55" fmla="*/ 78 h 222"/>
                <a:gd name="T56" fmla="*/ 354 w 390"/>
                <a:gd name="T57" fmla="*/ 96 h 222"/>
                <a:gd name="T58" fmla="*/ 318 w 390"/>
                <a:gd name="T59" fmla="*/ 78 h 222"/>
                <a:gd name="T60" fmla="*/ 342 w 390"/>
                <a:gd name="T61" fmla="*/ 102 h 222"/>
                <a:gd name="T62" fmla="*/ 360 w 390"/>
                <a:gd name="T63" fmla="*/ 102 h 222"/>
                <a:gd name="T64" fmla="*/ 348 w 390"/>
                <a:gd name="T65" fmla="*/ 108 h 222"/>
                <a:gd name="T66" fmla="*/ 360 w 390"/>
                <a:gd name="T67" fmla="*/ 108 h 222"/>
                <a:gd name="T68" fmla="*/ 360 w 390"/>
                <a:gd name="T69" fmla="*/ 114 h 222"/>
                <a:gd name="T70" fmla="*/ 354 w 390"/>
                <a:gd name="T71" fmla="*/ 114 h 222"/>
                <a:gd name="T72" fmla="*/ 354 w 390"/>
                <a:gd name="T73" fmla="*/ 120 h 222"/>
                <a:gd name="T74" fmla="*/ 330 w 390"/>
                <a:gd name="T75" fmla="*/ 108 h 222"/>
                <a:gd name="T76" fmla="*/ 366 w 390"/>
                <a:gd name="T77" fmla="*/ 138 h 222"/>
                <a:gd name="T78" fmla="*/ 360 w 390"/>
                <a:gd name="T79" fmla="*/ 138 h 222"/>
                <a:gd name="T80" fmla="*/ 330 w 390"/>
                <a:gd name="T81" fmla="*/ 120 h 222"/>
                <a:gd name="T82" fmla="*/ 330 w 390"/>
                <a:gd name="T83" fmla="*/ 126 h 222"/>
                <a:gd name="T84" fmla="*/ 342 w 390"/>
                <a:gd name="T85" fmla="*/ 132 h 222"/>
                <a:gd name="T86" fmla="*/ 360 w 390"/>
                <a:gd name="T87" fmla="*/ 144 h 222"/>
                <a:gd name="T88" fmla="*/ 384 w 390"/>
                <a:gd name="T89" fmla="*/ 138 h 222"/>
                <a:gd name="T90" fmla="*/ 390 w 390"/>
                <a:gd name="T91" fmla="*/ 162 h 222"/>
                <a:gd name="T92" fmla="*/ 390 w 390"/>
                <a:gd name="T93" fmla="*/ 168 h 22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90"/>
                <a:gd name="T142" fmla="*/ 0 h 222"/>
                <a:gd name="T143" fmla="*/ 390 w 390"/>
                <a:gd name="T144" fmla="*/ 222 h 22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90" h="222">
                  <a:moveTo>
                    <a:pt x="390" y="162"/>
                  </a:moveTo>
                  <a:lnTo>
                    <a:pt x="384" y="156"/>
                  </a:lnTo>
                  <a:lnTo>
                    <a:pt x="390" y="162"/>
                  </a:lnTo>
                  <a:lnTo>
                    <a:pt x="384" y="162"/>
                  </a:lnTo>
                  <a:lnTo>
                    <a:pt x="102" y="210"/>
                  </a:lnTo>
                  <a:lnTo>
                    <a:pt x="0" y="222"/>
                  </a:lnTo>
                  <a:lnTo>
                    <a:pt x="24" y="210"/>
                  </a:lnTo>
                  <a:lnTo>
                    <a:pt x="78" y="150"/>
                  </a:lnTo>
                  <a:lnTo>
                    <a:pt x="84" y="168"/>
                  </a:lnTo>
                  <a:lnTo>
                    <a:pt x="96" y="174"/>
                  </a:lnTo>
                  <a:lnTo>
                    <a:pt x="156" y="150"/>
                  </a:lnTo>
                  <a:lnTo>
                    <a:pt x="162" y="132"/>
                  </a:lnTo>
                  <a:lnTo>
                    <a:pt x="156" y="132"/>
                  </a:lnTo>
                  <a:lnTo>
                    <a:pt x="180" y="66"/>
                  </a:lnTo>
                  <a:lnTo>
                    <a:pt x="198" y="72"/>
                  </a:lnTo>
                  <a:lnTo>
                    <a:pt x="204" y="48"/>
                  </a:lnTo>
                  <a:lnTo>
                    <a:pt x="216" y="48"/>
                  </a:lnTo>
                  <a:lnTo>
                    <a:pt x="234" y="18"/>
                  </a:lnTo>
                  <a:lnTo>
                    <a:pt x="234" y="0"/>
                  </a:lnTo>
                  <a:lnTo>
                    <a:pt x="264" y="18"/>
                  </a:lnTo>
                  <a:lnTo>
                    <a:pt x="264" y="6"/>
                  </a:lnTo>
                  <a:lnTo>
                    <a:pt x="300" y="24"/>
                  </a:lnTo>
                  <a:lnTo>
                    <a:pt x="306" y="30"/>
                  </a:lnTo>
                  <a:lnTo>
                    <a:pt x="294" y="54"/>
                  </a:lnTo>
                  <a:lnTo>
                    <a:pt x="300" y="60"/>
                  </a:lnTo>
                  <a:lnTo>
                    <a:pt x="306" y="60"/>
                  </a:lnTo>
                  <a:lnTo>
                    <a:pt x="318" y="66"/>
                  </a:lnTo>
                  <a:lnTo>
                    <a:pt x="354" y="78"/>
                  </a:lnTo>
                  <a:lnTo>
                    <a:pt x="354" y="96"/>
                  </a:lnTo>
                  <a:lnTo>
                    <a:pt x="318" y="78"/>
                  </a:lnTo>
                  <a:lnTo>
                    <a:pt x="342" y="102"/>
                  </a:lnTo>
                  <a:lnTo>
                    <a:pt x="360" y="102"/>
                  </a:lnTo>
                  <a:lnTo>
                    <a:pt x="348" y="108"/>
                  </a:lnTo>
                  <a:lnTo>
                    <a:pt x="360" y="108"/>
                  </a:lnTo>
                  <a:lnTo>
                    <a:pt x="360" y="114"/>
                  </a:lnTo>
                  <a:lnTo>
                    <a:pt x="354" y="114"/>
                  </a:lnTo>
                  <a:lnTo>
                    <a:pt x="354" y="120"/>
                  </a:lnTo>
                  <a:lnTo>
                    <a:pt x="330" y="108"/>
                  </a:lnTo>
                  <a:lnTo>
                    <a:pt x="366" y="138"/>
                  </a:lnTo>
                  <a:lnTo>
                    <a:pt x="360" y="138"/>
                  </a:lnTo>
                  <a:lnTo>
                    <a:pt x="330" y="120"/>
                  </a:lnTo>
                  <a:lnTo>
                    <a:pt x="330" y="126"/>
                  </a:lnTo>
                  <a:lnTo>
                    <a:pt x="342" y="132"/>
                  </a:lnTo>
                  <a:lnTo>
                    <a:pt x="360" y="144"/>
                  </a:lnTo>
                  <a:lnTo>
                    <a:pt x="384" y="138"/>
                  </a:lnTo>
                  <a:lnTo>
                    <a:pt x="390" y="162"/>
                  </a:lnTo>
                  <a:lnTo>
                    <a:pt x="390" y="16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90" name="Freeform 1615"/>
            <p:cNvSpPr>
              <a:spLocks/>
            </p:cNvSpPr>
            <p:nvPr/>
          </p:nvSpPr>
          <p:spPr bwMode="auto">
            <a:xfrm>
              <a:off x="210" y="1458"/>
              <a:ext cx="342" cy="246"/>
            </a:xfrm>
            <a:custGeom>
              <a:avLst/>
              <a:gdLst>
                <a:gd name="T0" fmla="*/ 24 w 342"/>
                <a:gd name="T1" fmla="*/ 162 h 246"/>
                <a:gd name="T2" fmla="*/ 0 w 342"/>
                <a:gd name="T3" fmla="*/ 150 h 246"/>
                <a:gd name="T4" fmla="*/ 6 w 342"/>
                <a:gd name="T5" fmla="*/ 126 h 246"/>
                <a:gd name="T6" fmla="*/ 6 w 342"/>
                <a:gd name="T7" fmla="*/ 144 h 246"/>
                <a:gd name="T8" fmla="*/ 18 w 342"/>
                <a:gd name="T9" fmla="*/ 126 h 246"/>
                <a:gd name="T10" fmla="*/ 6 w 342"/>
                <a:gd name="T11" fmla="*/ 126 h 246"/>
                <a:gd name="T12" fmla="*/ 12 w 342"/>
                <a:gd name="T13" fmla="*/ 108 h 246"/>
                <a:gd name="T14" fmla="*/ 12 w 342"/>
                <a:gd name="T15" fmla="*/ 108 h 246"/>
                <a:gd name="T16" fmla="*/ 12 w 342"/>
                <a:gd name="T17" fmla="*/ 54 h 246"/>
                <a:gd name="T18" fmla="*/ 6 w 342"/>
                <a:gd name="T19" fmla="*/ 36 h 246"/>
                <a:gd name="T20" fmla="*/ 12 w 342"/>
                <a:gd name="T21" fmla="*/ 12 h 246"/>
                <a:gd name="T22" fmla="*/ 42 w 342"/>
                <a:gd name="T23" fmla="*/ 36 h 246"/>
                <a:gd name="T24" fmla="*/ 72 w 342"/>
                <a:gd name="T25" fmla="*/ 48 h 246"/>
                <a:gd name="T26" fmla="*/ 84 w 342"/>
                <a:gd name="T27" fmla="*/ 60 h 246"/>
                <a:gd name="T28" fmla="*/ 84 w 342"/>
                <a:gd name="T29" fmla="*/ 54 h 246"/>
                <a:gd name="T30" fmla="*/ 90 w 342"/>
                <a:gd name="T31" fmla="*/ 60 h 246"/>
                <a:gd name="T32" fmla="*/ 90 w 342"/>
                <a:gd name="T33" fmla="*/ 72 h 246"/>
                <a:gd name="T34" fmla="*/ 78 w 342"/>
                <a:gd name="T35" fmla="*/ 72 h 246"/>
                <a:gd name="T36" fmla="*/ 60 w 342"/>
                <a:gd name="T37" fmla="*/ 96 h 246"/>
                <a:gd name="T38" fmla="*/ 60 w 342"/>
                <a:gd name="T39" fmla="*/ 96 h 246"/>
                <a:gd name="T40" fmla="*/ 90 w 342"/>
                <a:gd name="T41" fmla="*/ 72 h 246"/>
                <a:gd name="T42" fmla="*/ 90 w 342"/>
                <a:gd name="T43" fmla="*/ 66 h 246"/>
                <a:gd name="T44" fmla="*/ 96 w 342"/>
                <a:gd name="T45" fmla="*/ 72 h 246"/>
                <a:gd name="T46" fmla="*/ 96 w 342"/>
                <a:gd name="T47" fmla="*/ 78 h 246"/>
                <a:gd name="T48" fmla="*/ 84 w 342"/>
                <a:gd name="T49" fmla="*/ 84 h 246"/>
                <a:gd name="T50" fmla="*/ 90 w 342"/>
                <a:gd name="T51" fmla="*/ 96 h 246"/>
                <a:gd name="T52" fmla="*/ 84 w 342"/>
                <a:gd name="T53" fmla="*/ 108 h 246"/>
                <a:gd name="T54" fmla="*/ 84 w 342"/>
                <a:gd name="T55" fmla="*/ 102 h 246"/>
                <a:gd name="T56" fmla="*/ 72 w 342"/>
                <a:gd name="T57" fmla="*/ 114 h 246"/>
                <a:gd name="T58" fmla="*/ 72 w 342"/>
                <a:gd name="T59" fmla="*/ 96 h 246"/>
                <a:gd name="T60" fmla="*/ 60 w 342"/>
                <a:gd name="T61" fmla="*/ 108 h 246"/>
                <a:gd name="T62" fmla="*/ 66 w 342"/>
                <a:gd name="T63" fmla="*/ 120 h 246"/>
                <a:gd name="T64" fmla="*/ 96 w 342"/>
                <a:gd name="T65" fmla="*/ 108 h 246"/>
                <a:gd name="T66" fmla="*/ 96 w 342"/>
                <a:gd name="T67" fmla="*/ 84 h 246"/>
                <a:gd name="T68" fmla="*/ 108 w 342"/>
                <a:gd name="T69" fmla="*/ 66 h 246"/>
                <a:gd name="T70" fmla="*/ 96 w 342"/>
                <a:gd name="T71" fmla="*/ 36 h 246"/>
                <a:gd name="T72" fmla="*/ 108 w 342"/>
                <a:gd name="T73" fmla="*/ 30 h 246"/>
                <a:gd name="T74" fmla="*/ 102 w 342"/>
                <a:gd name="T75" fmla="*/ 0 h 246"/>
                <a:gd name="T76" fmla="*/ 342 w 342"/>
                <a:gd name="T77" fmla="*/ 60 h 246"/>
                <a:gd name="T78" fmla="*/ 300 w 342"/>
                <a:gd name="T79" fmla="*/ 246 h 246"/>
                <a:gd name="T80" fmla="*/ 216 w 342"/>
                <a:gd name="T81" fmla="*/ 228 h 246"/>
                <a:gd name="T82" fmla="*/ 114 w 342"/>
                <a:gd name="T83" fmla="*/ 228 h 246"/>
                <a:gd name="T84" fmla="*/ 84 w 342"/>
                <a:gd name="T85" fmla="*/ 210 h 246"/>
                <a:gd name="T86" fmla="*/ 60 w 342"/>
                <a:gd name="T87" fmla="*/ 216 h 246"/>
                <a:gd name="T88" fmla="*/ 42 w 342"/>
                <a:gd name="T89" fmla="*/ 204 h 246"/>
                <a:gd name="T90" fmla="*/ 42 w 342"/>
                <a:gd name="T91" fmla="*/ 174 h 246"/>
                <a:gd name="T92" fmla="*/ 24 w 342"/>
                <a:gd name="T93" fmla="*/ 162 h 24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42"/>
                <a:gd name="T142" fmla="*/ 0 h 246"/>
                <a:gd name="T143" fmla="*/ 342 w 342"/>
                <a:gd name="T144" fmla="*/ 246 h 24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42" h="246">
                  <a:moveTo>
                    <a:pt x="24" y="162"/>
                  </a:moveTo>
                  <a:lnTo>
                    <a:pt x="0" y="150"/>
                  </a:lnTo>
                  <a:lnTo>
                    <a:pt x="6" y="126"/>
                  </a:lnTo>
                  <a:lnTo>
                    <a:pt x="6" y="144"/>
                  </a:lnTo>
                  <a:lnTo>
                    <a:pt x="18" y="126"/>
                  </a:lnTo>
                  <a:lnTo>
                    <a:pt x="6" y="126"/>
                  </a:lnTo>
                  <a:lnTo>
                    <a:pt x="12" y="108"/>
                  </a:lnTo>
                  <a:lnTo>
                    <a:pt x="12" y="54"/>
                  </a:lnTo>
                  <a:lnTo>
                    <a:pt x="6" y="36"/>
                  </a:lnTo>
                  <a:lnTo>
                    <a:pt x="12" y="12"/>
                  </a:lnTo>
                  <a:lnTo>
                    <a:pt x="42" y="36"/>
                  </a:lnTo>
                  <a:lnTo>
                    <a:pt x="72" y="48"/>
                  </a:lnTo>
                  <a:lnTo>
                    <a:pt x="84" y="60"/>
                  </a:lnTo>
                  <a:lnTo>
                    <a:pt x="84" y="54"/>
                  </a:lnTo>
                  <a:lnTo>
                    <a:pt x="90" y="60"/>
                  </a:lnTo>
                  <a:lnTo>
                    <a:pt x="90" y="72"/>
                  </a:lnTo>
                  <a:lnTo>
                    <a:pt x="78" y="72"/>
                  </a:lnTo>
                  <a:lnTo>
                    <a:pt x="60" y="96"/>
                  </a:lnTo>
                  <a:lnTo>
                    <a:pt x="90" y="72"/>
                  </a:lnTo>
                  <a:lnTo>
                    <a:pt x="90" y="66"/>
                  </a:lnTo>
                  <a:lnTo>
                    <a:pt x="96" y="72"/>
                  </a:lnTo>
                  <a:lnTo>
                    <a:pt x="96" y="78"/>
                  </a:lnTo>
                  <a:lnTo>
                    <a:pt x="84" y="84"/>
                  </a:lnTo>
                  <a:lnTo>
                    <a:pt x="90" y="96"/>
                  </a:lnTo>
                  <a:lnTo>
                    <a:pt x="84" y="108"/>
                  </a:lnTo>
                  <a:lnTo>
                    <a:pt x="84" y="102"/>
                  </a:lnTo>
                  <a:lnTo>
                    <a:pt x="72" y="114"/>
                  </a:lnTo>
                  <a:lnTo>
                    <a:pt x="72" y="96"/>
                  </a:lnTo>
                  <a:lnTo>
                    <a:pt x="60" y="108"/>
                  </a:lnTo>
                  <a:lnTo>
                    <a:pt x="66" y="120"/>
                  </a:lnTo>
                  <a:lnTo>
                    <a:pt x="96" y="108"/>
                  </a:lnTo>
                  <a:lnTo>
                    <a:pt x="96" y="84"/>
                  </a:lnTo>
                  <a:lnTo>
                    <a:pt x="108" y="66"/>
                  </a:lnTo>
                  <a:lnTo>
                    <a:pt x="96" y="36"/>
                  </a:lnTo>
                  <a:lnTo>
                    <a:pt x="108" y="30"/>
                  </a:lnTo>
                  <a:lnTo>
                    <a:pt x="102" y="0"/>
                  </a:lnTo>
                  <a:lnTo>
                    <a:pt x="342" y="60"/>
                  </a:lnTo>
                  <a:lnTo>
                    <a:pt x="300" y="246"/>
                  </a:lnTo>
                  <a:lnTo>
                    <a:pt x="216" y="228"/>
                  </a:lnTo>
                  <a:lnTo>
                    <a:pt x="114" y="228"/>
                  </a:lnTo>
                  <a:lnTo>
                    <a:pt x="84" y="210"/>
                  </a:lnTo>
                  <a:lnTo>
                    <a:pt x="60" y="216"/>
                  </a:lnTo>
                  <a:lnTo>
                    <a:pt x="42" y="204"/>
                  </a:lnTo>
                  <a:lnTo>
                    <a:pt x="42" y="174"/>
                  </a:lnTo>
                  <a:lnTo>
                    <a:pt x="24" y="162"/>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91" name="Freeform 1616"/>
            <p:cNvSpPr>
              <a:spLocks/>
            </p:cNvSpPr>
            <p:nvPr/>
          </p:nvSpPr>
          <p:spPr bwMode="auto">
            <a:xfrm>
              <a:off x="210" y="1458"/>
              <a:ext cx="342" cy="246"/>
            </a:xfrm>
            <a:custGeom>
              <a:avLst/>
              <a:gdLst>
                <a:gd name="T0" fmla="*/ 24 w 342"/>
                <a:gd name="T1" fmla="*/ 162 h 246"/>
                <a:gd name="T2" fmla="*/ 0 w 342"/>
                <a:gd name="T3" fmla="*/ 150 h 246"/>
                <a:gd name="T4" fmla="*/ 6 w 342"/>
                <a:gd name="T5" fmla="*/ 126 h 246"/>
                <a:gd name="T6" fmla="*/ 6 w 342"/>
                <a:gd name="T7" fmla="*/ 144 h 246"/>
                <a:gd name="T8" fmla="*/ 18 w 342"/>
                <a:gd name="T9" fmla="*/ 126 h 246"/>
                <a:gd name="T10" fmla="*/ 6 w 342"/>
                <a:gd name="T11" fmla="*/ 126 h 246"/>
                <a:gd name="T12" fmla="*/ 12 w 342"/>
                <a:gd name="T13" fmla="*/ 108 h 246"/>
                <a:gd name="T14" fmla="*/ 24 w 342"/>
                <a:gd name="T15" fmla="*/ 108 h 246"/>
                <a:gd name="T16" fmla="*/ 12 w 342"/>
                <a:gd name="T17" fmla="*/ 108 h 246"/>
                <a:gd name="T18" fmla="*/ 12 w 342"/>
                <a:gd name="T19" fmla="*/ 54 h 246"/>
                <a:gd name="T20" fmla="*/ 6 w 342"/>
                <a:gd name="T21" fmla="*/ 36 h 246"/>
                <a:gd name="T22" fmla="*/ 12 w 342"/>
                <a:gd name="T23" fmla="*/ 12 h 246"/>
                <a:gd name="T24" fmla="*/ 42 w 342"/>
                <a:gd name="T25" fmla="*/ 36 h 246"/>
                <a:gd name="T26" fmla="*/ 72 w 342"/>
                <a:gd name="T27" fmla="*/ 48 h 246"/>
                <a:gd name="T28" fmla="*/ 84 w 342"/>
                <a:gd name="T29" fmla="*/ 60 h 246"/>
                <a:gd name="T30" fmla="*/ 84 w 342"/>
                <a:gd name="T31" fmla="*/ 54 h 246"/>
                <a:gd name="T32" fmla="*/ 90 w 342"/>
                <a:gd name="T33" fmla="*/ 60 h 246"/>
                <a:gd name="T34" fmla="*/ 90 w 342"/>
                <a:gd name="T35" fmla="*/ 72 h 246"/>
                <a:gd name="T36" fmla="*/ 78 w 342"/>
                <a:gd name="T37" fmla="*/ 72 h 246"/>
                <a:gd name="T38" fmla="*/ 60 w 342"/>
                <a:gd name="T39" fmla="*/ 96 h 246"/>
                <a:gd name="T40" fmla="*/ 72 w 342"/>
                <a:gd name="T41" fmla="*/ 96 h 246"/>
                <a:gd name="T42" fmla="*/ 60 w 342"/>
                <a:gd name="T43" fmla="*/ 96 h 246"/>
                <a:gd name="T44" fmla="*/ 90 w 342"/>
                <a:gd name="T45" fmla="*/ 72 h 246"/>
                <a:gd name="T46" fmla="*/ 90 w 342"/>
                <a:gd name="T47" fmla="*/ 66 h 246"/>
                <a:gd name="T48" fmla="*/ 96 w 342"/>
                <a:gd name="T49" fmla="*/ 72 h 246"/>
                <a:gd name="T50" fmla="*/ 96 w 342"/>
                <a:gd name="T51" fmla="*/ 78 h 246"/>
                <a:gd name="T52" fmla="*/ 84 w 342"/>
                <a:gd name="T53" fmla="*/ 84 h 246"/>
                <a:gd name="T54" fmla="*/ 90 w 342"/>
                <a:gd name="T55" fmla="*/ 96 h 246"/>
                <a:gd name="T56" fmla="*/ 84 w 342"/>
                <a:gd name="T57" fmla="*/ 108 h 246"/>
                <a:gd name="T58" fmla="*/ 84 w 342"/>
                <a:gd name="T59" fmla="*/ 102 h 246"/>
                <a:gd name="T60" fmla="*/ 72 w 342"/>
                <a:gd name="T61" fmla="*/ 114 h 246"/>
                <a:gd name="T62" fmla="*/ 72 w 342"/>
                <a:gd name="T63" fmla="*/ 96 h 246"/>
                <a:gd name="T64" fmla="*/ 60 w 342"/>
                <a:gd name="T65" fmla="*/ 108 h 246"/>
                <a:gd name="T66" fmla="*/ 66 w 342"/>
                <a:gd name="T67" fmla="*/ 120 h 246"/>
                <a:gd name="T68" fmla="*/ 96 w 342"/>
                <a:gd name="T69" fmla="*/ 108 h 246"/>
                <a:gd name="T70" fmla="*/ 96 w 342"/>
                <a:gd name="T71" fmla="*/ 84 h 246"/>
                <a:gd name="T72" fmla="*/ 108 w 342"/>
                <a:gd name="T73" fmla="*/ 66 h 246"/>
                <a:gd name="T74" fmla="*/ 96 w 342"/>
                <a:gd name="T75" fmla="*/ 36 h 246"/>
                <a:gd name="T76" fmla="*/ 108 w 342"/>
                <a:gd name="T77" fmla="*/ 30 h 246"/>
                <a:gd name="T78" fmla="*/ 102 w 342"/>
                <a:gd name="T79" fmla="*/ 0 h 246"/>
                <a:gd name="T80" fmla="*/ 342 w 342"/>
                <a:gd name="T81" fmla="*/ 60 h 246"/>
                <a:gd name="T82" fmla="*/ 300 w 342"/>
                <a:gd name="T83" fmla="*/ 246 h 246"/>
                <a:gd name="T84" fmla="*/ 216 w 342"/>
                <a:gd name="T85" fmla="*/ 228 h 246"/>
                <a:gd name="T86" fmla="*/ 114 w 342"/>
                <a:gd name="T87" fmla="*/ 228 h 246"/>
                <a:gd name="T88" fmla="*/ 84 w 342"/>
                <a:gd name="T89" fmla="*/ 210 h 246"/>
                <a:gd name="T90" fmla="*/ 60 w 342"/>
                <a:gd name="T91" fmla="*/ 216 h 246"/>
                <a:gd name="T92" fmla="*/ 42 w 342"/>
                <a:gd name="T93" fmla="*/ 204 h 246"/>
                <a:gd name="T94" fmla="*/ 42 w 342"/>
                <a:gd name="T95" fmla="*/ 174 h 246"/>
                <a:gd name="T96" fmla="*/ 24 w 342"/>
                <a:gd name="T97" fmla="*/ 162 h 246"/>
                <a:gd name="T98" fmla="*/ 24 w 342"/>
                <a:gd name="T99" fmla="*/ 168 h 24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42"/>
                <a:gd name="T151" fmla="*/ 0 h 246"/>
                <a:gd name="T152" fmla="*/ 342 w 342"/>
                <a:gd name="T153" fmla="*/ 246 h 24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42" h="246">
                  <a:moveTo>
                    <a:pt x="24" y="162"/>
                  </a:moveTo>
                  <a:lnTo>
                    <a:pt x="0" y="150"/>
                  </a:lnTo>
                  <a:lnTo>
                    <a:pt x="6" y="126"/>
                  </a:lnTo>
                  <a:lnTo>
                    <a:pt x="6" y="144"/>
                  </a:lnTo>
                  <a:lnTo>
                    <a:pt x="18" y="126"/>
                  </a:lnTo>
                  <a:lnTo>
                    <a:pt x="6" y="126"/>
                  </a:lnTo>
                  <a:lnTo>
                    <a:pt x="12" y="108"/>
                  </a:lnTo>
                  <a:lnTo>
                    <a:pt x="24" y="108"/>
                  </a:lnTo>
                  <a:lnTo>
                    <a:pt x="12" y="108"/>
                  </a:lnTo>
                  <a:lnTo>
                    <a:pt x="12" y="54"/>
                  </a:lnTo>
                  <a:lnTo>
                    <a:pt x="6" y="36"/>
                  </a:lnTo>
                  <a:lnTo>
                    <a:pt x="12" y="12"/>
                  </a:lnTo>
                  <a:lnTo>
                    <a:pt x="42" y="36"/>
                  </a:lnTo>
                  <a:lnTo>
                    <a:pt x="72" y="48"/>
                  </a:lnTo>
                  <a:lnTo>
                    <a:pt x="84" y="60"/>
                  </a:lnTo>
                  <a:lnTo>
                    <a:pt x="84" y="54"/>
                  </a:lnTo>
                  <a:lnTo>
                    <a:pt x="90" y="60"/>
                  </a:lnTo>
                  <a:lnTo>
                    <a:pt x="90" y="72"/>
                  </a:lnTo>
                  <a:lnTo>
                    <a:pt x="78" y="72"/>
                  </a:lnTo>
                  <a:lnTo>
                    <a:pt x="60" y="96"/>
                  </a:lnTo>
                  <a:lnTo>
                    <a:pt x="72" y="96"/>
                  </a:lnTo>
                  <a:lnTo>
                    <a:pt x="60" y="96"/>
                  </a:lnTo>
                  <a:lnTo>
                    <a:pt x="90" y="72"/>
                  </a:lnTo>
                  <a:lnTo>
                    <a:pt x="90" y="66"/>
                  </a:lnTo>
                  <a:lnTo>
                    <a:pt x="96" y="72"/>
                  </a:lnTo>
                  <a:lnTo>
                    <a:pt x="96" y="78"/>
                  </a:lnTo>
                  <a:lnTo>
                    <a:pt x="84" y="84"/>
                  </a:lnTo>
                  <a:lnTo>
                    <a:pt x="90" y="96"/>
                  </a:lnTo>
                  <a:lnTo>
                    <a:pt x="84" y="108"/>
                  </a:lnTo>
                  <a:lnTo>
                    <a:pt x="84" y="102"/>
                  </a:lnTo>
                  <a:lnTo>
                    <a:pt x="72" y="114"/>
                  </a:lnTo>
                  <a:lnTo>
                    <a:pt x="72" y="96"/>
                  </a:lnTo>
                  <a:lnTo>
                    <a:pt x="60" y="108"/>
                  </a:lnTo>
                  <a:lnTo>
                    <a:pt x="66" y="120"/>
                  </a:lnTo>
                  <a:lnTo>
                    <a:pt x="96" y="108"/>
                  </a:lnTo>
                  <a:lnTo>
                    <a:pt x="96" y="84"/>
                  </a:lnTo>
                  <a:lnTo>
                    <a:pt x="108" y="66"/>
                  </a:lnTo>
                  <a:lnTo>
                    <a:pt x="96" y="36"/>
                  </a:lnTo>
                  <a:lnTo>
                    <a:pt x="108" y="30"/>
                  </a:lnTo>
                  <a:lnTo>
                    <a:pt x="102" y="0"/>
                  </a:lnTo>
                  <a:lnTo>
                    <a:pt x="342" y="60"/>
                  </a:lnTo>
                  <a:lnTo>
                    <a:pt x="300" y="246"/>
                  </a:lnTo>
                  <a:lnTo>
                    <a:pt x="216" y="228"/>
                  </a:lnTo>
                  <a:lnTo>
                    <a:pt x="114" y="228"/>
                  </a:lnTo>
                  <a:lnTo>
                    <a:pt x="84" y="210"/>
                  </a:lnTo>
                  <a:lnTo>
                    <a:pt x="60" y="216"/>
                  </a:lnTo>
                  <a:lnTo>
                    <a:pt x="42" y="204"/>
                  </a:lnTo>
                  <a:lnTo>
                    <a:pt x="42" y="174"/>
                  </a:lnTo>
                  <a:lnTo>
                    <a:pt x="24" y="162"/>
                  </a:lnTo>
                  <a:lnTo>
                    <a:pt x="24" y="16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92" name="Freeform 1617"/>
            <p:cNvSpPr>
              <a:spLocks/>
            </p:cNvSpPr>
            <p:nvPr/>
          </p:nvSpPr>
          <p:spPr bwMode="auto">
            <a:xfrm>
              <a:off x="2106" y="2094"/>
              <a:ext cx="228" cy="228"/>
            </a:xfrm>
            <a:custGeom>
              <a:avLst/>
              <a:gdLst>
                <a:gd name="T0" fmla="*/ 138 w 228"/>
                <a:gd name="T1" fmla="*/ 48 h 228"/>
                <a:gd name="T2" fmla="*/ 144 w 228"/>
                <a:gd name="T3" fmla="*/ 78 h 228"/>
                <a:gd name="T4" fmla="*/ 174 w 228"/>
                <a:gd name="T5" fmla="*/ 48 h 228"/>
                <a:gd name="T6" fmla="*/ 192 w 228"/>
                <a:gd name="T7" fmla="*/ 54 h 228"/>
                <a:gd name="T8" fmla="*/ 204 w 228"/>
                <a:gd name="T9" fmla="*/ 42 h 228"/>
                <a:gd name="T10" fmla="*/ 222 w 228"/>
                <a:gd name="T11" fmla="*/ 42 h 228"/>
                <a:gd name="T12" fmla="*/ 228 w 228"/>
                <a:gd name="T13" fmla="*/ 60 h 228"/>
                <a:gd name="T14" fmla="*/ 228 w 228"/>
                <a:gd name="T15" fmla="*/ 72 h 228"/>
                <a:gd name="T16" fmla="*/ 198 w 228"/>
                <a:gd name="T17" fmla="*/ 54 h 228"/>
                <a:gd name="T18" fmla="*/ 198 w 228"/>
                <a:gd name="T19" fmla="*/ 72 h 228"/>
                <a:gd name="T20" fmla="*/ 180 w 228"/>
                <a:gd name="T21" fmla="*/ 102 h 228"/>
                <a:gd name="T22" fmla="*/ 168 w 228"/>
                <a:gd name="T23" fmla="*/ 102 h 228"/>
                <a:gd name="T24" fmla="*/ 162 w 228"/>
                <a:gd name="T25" fmla="*/ 126 h 228"/>
                <a:gd name="T26" fmla="*/ 144 w 228"/>
                <a:gd name="T27" fmla="*/ 120 h 228"/>
                <a:gd name="T28" fmla="*/ 120 w 228"/>
                <a:gd name="T29" fmla="*/ 186 h 228"/>
                <a:gd name="T30" fmla="*/ 126 w 228"/>
                <a:gd name="T31" fmla="*/ 186 h 228"/>
                <a:gd name="T32" fmla="*/ 120 w 228"/>
                <a:gd name="T33" fmla="*/ 204 h 228"/>
                <a:gd name="T34" fmla="*/ 60 w 228"/>
                <a:gd name="T35" fmla="*/ 228 h 228"/>
                <a:gd name="T36" fmla="*/ 48 w 228"/>
                <a:gd name="T37" fmla="*/ 222 h 228"/>
                <a:gd name="T38" fmla="*/ 42 w 228"/>
                <a:gd name="T39" fmla="*/ 204 h 228"/>
                <a:gd name="T40" fmla="*/ 12 w 228"/>
                <a:gd name="T41" fmla="*/ 186 h 228"/>
                <a:gd name="T42" fmla="*/ 0 w 228"/>
                <a:gd name="T43" fmla="*/ 156 h 228"/>
                <a:gd name="T44" fmla="*/ 18 w 228"/>
                <a:gd name="T45" fmla="*/ 138 h 228"/>
                <a:gd name="T46" fmla="*/ 24 w 228"/>
                <a:gd name="T47" fmla="*/ 114 h 228"/>
                <a:gd name="T48" fmla="*/ 36 w 228"/>
                <a:gd name="T49" fmla="*/ 114 h 228"/>
                <a:gd name="T50" fmla="*/ 36 w 228"/>
                <a:gd name="T51" fmla="*/ 96 h 228"/>
                <a:gd name="T52" fmla="*/ 72 w 228"/>
                <a:gd name="T53" fmla="*/ 66 h 228"/>
                <a:gd name="T54" fmla="*/ 78 w 228"/>
                <a:gd name="T55" fmla="*/ 18 h 228"/>
                <a:gd name="T56" fmla="*/ 72 w 228"/>
                <a:gd name="T57" fmla="*/ 6 h 228"/>
                <a:gd name="T58" fmla="*/ 78 w 228"/>
                <a:gd name="T59" fmla="*/ 0 h 228"/>
                <a:gd name="T60" fmla="*/ 90 w 228"/>
                <a:gd name="T61" fmla="*/ 54 h 228"/>
                <a:gd name="T62" fmla="*/ 126 w 228"/>
                <a:gd name="T63" fmla="*/ 48 h 228"/>
                <a:gd name="T64" fmla="*/ 138 w 228"/>
                <a:gd name="T65" fmla="*/ 48 h 2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8"/>
                <a:gd name="T100" fmla="*/ 0 h 228"/>
                <a:gd name="T101" fmla="*/ 228 w 228"/>
                <a:gd name="T102" fmla="*/ 228 h 2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8" h="228">
                  <a:moveTo>
                    <a:pt x="138" y="48"/>
                  </a:moveTo>
                  <a:lnTo>
                    <a:pt x="144" y="78"/>
                  </a:lnTo>
                  <a:lnTo>
                    <a:pt x="174" y="48"/>
                  </a:lnTo>
                  <a:lnTo>
                    <a:pt x="192" y="54"/>
                  </a:lnTo>
                  <a:lnTo>
                    <a:pt x="204" y="42"/>
                  </a:lnTo>
                  <a:lnTo>
                    <a:pt x="222" y="42"/>
                  </a:lnTo>
                  <a:lnTo>
                    <a:pt x="228" y="60"/>
                  </a:lnTo>
                  <a:lnTo>
                    <a:pt x="228" y="72"/>
                  </a:lnTo>
                  <a:lnTo>
                    <a:pt x="198" y="54"/>
                  </a:lnTo>
                  <a:lnTo>
                    <a:pt x="198" y="72"/>
                  </a:lnTo>
                  <a:lnTo>
                    <a:pt x="180" y="102"/>
                  </a:lnTo>
                  <a:lnTo>
                    <a:pt x="168" y="102"/>
                  </a:lnTo>
                  <a:lnTo>
                    <a:pt x="162" y="126"/>
                  </a:lnTo>
                  <a:lnTo>
                    <a:pt x="144" y="120"/>
                  </a:lnTo>
                  <a:lnTo>
                    <a:pt x="120" y="186"/>
                  </a:lnTo>
                  <a:lnTo>
                    <a:pt x="126" y="186"/>
                  </a:lnTo>
                  <a:lnTo>
                    <a:pt x="120" y="204"/>
                  </a:lnTo>
                  <a:lnTo>
                    <a:pt x="60" y="228"/>
                  </a:lnTo>
                  <a:lnTo>
                    <a:pt x="48" y="222"/>
                  </a:lnTo>
                  <a:lnTo>
                    <a:pt x="42" y="204"/>
                  </a:lnTo>
                  <a:lnTo>
                    <a:pt x="12" y="186"/>
                  </a:lnTo>
                  <a:lnTo>
                    <a:pt x="0" y="156"/>
                  </a:lnTo>
                  <a:lnTo>
                    <a:pt x="18" y="138"/>
                  </a:lnTo>
                  <a:lnTo>
                    <a:pt x="24" y="114"/>
                  </a:lnTo>
                  <a:lnTo>
                    <a:pt x="36" y="114"/>
                  </a:lnTo>
                  <a:lnTo>
                    <a:pt x="36" y="96"/>
                  </a:lnTo>
                  <a:lnTo>
                    <a:pt x="72" y="66"/>
                  </a:lnTo>
                  <a:lnTo>
                    <a:pt x="78" y="18"/>
                  </a:lnTo>
                  <a:lnTo>
                    <a:pt x="72" y="6"/>
                  </a:lnTo>
                  <a:lnTo>
                    <a:pt x="78" y="0"/>
                  </a:lnTo>
                  <a:lnTo>
                    <a:pt x="90" y="54"/>
                  </a:lnTo>
                  <a:lnTo>
                    <a:pt x="126" y="48"/>
                  </a:lnTo>
                  <a:lnTo>
                    <a:pt x="138" y="48"/>
                  </a:lnTo>
                  <a:close/>
                </a:path>
              </a:pathLst>
            </a:custGeom>
            <a:solidFill>
              <a:srgbClr val="B22222"/>
            </a:solidFill>
            <a:ln w="9525">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93" name="Freeform 1618"/>
            <p:cNvSpPr>
              <a:spLocks/>
            </p:cNvSpPr>
            <p:nvPr/>
          </p:nvSpPr>
          <p:spPr bwMode="auto">
            <a:xfrm>
              <a:off x="2106" y="2094"/>
              <a:ext cx="228" cy="228"/>
            </a:xfrm>
            <a:custGeom>
              <a:avLst/>
              <a:gdLst>
                <a:gd name="T0" fmla="*/ 138 w 228"/>
                <a:gd name="T1" fmla="*/ 48 h 228"/>
                <a:gd name="T2" fmla="*/ 144 w 228"/>
                <a:gd name="T3" fmla="*/ 78 h 228"/>
                <a:gd name="T4" fmla="*/ 174 w 228"/>
                <a:gd name="T5" fmla="*/ 48 h 228"/>
                <a:gd name="T6" fmla="*/ 192 w 228"/>
                <a:gd name="T7" fmla="*/ 54 h 228"/>
                <a:gd name="T8" fmla="*/ 204 w 228"/>
                <a:gd name="T9" fmla="*/ 42 h 228"/>
                <a:gd name="T10" fmla="*/ 222 w 228"/>
                <a:gd name="T11" fmla="*/ 42 h 228"/>
                <a:gd name="T12" fmla="*/ 228 w 228"/>
                <a:gd name="T13" fmla="*/ 60 h 228"/>
                <a:gd name="T14" fmla="*/ 228 w 228"/>
                <a:gd name="T15" fmla="*/ 72 h 228"/>
                <a:gd name="T16" fmla="*/ 198 w 228"/>
                <a:gd name="T17" fmla="*/ 54 h 228"/>
                <a:gd name="T18" fmla="*/ 198 w 228"/>
                <a:gd name="T19" fmla="*/ 72 h 228"/>
                <a:gd name="T20" fmla="*/ 180 w 228"/>
                <a:gd name="T21" fmla="*/ 102 h 228"/>
                <a:gd name="T22" fmla="*/ 168 w 228"/>
                <a:gd name="T23" fmla="*/ 102 h 228"/>
                <a:gd name="T24" fmla="*/ 162 w 228"/>
                <a:gd name="T25" fmla="*/ 126 h 228"/>
                <a:gd name="T26" fmla="*/ 144 w 228"/>
                <a:gd name="T27" fmla="*/ 120 h 228"/>
                <a:gd name="T28" fmla="*/ 120 w 228"/>
                <a:gd name="T29" fmla="*/ 186 h 228"/>
                <a:gd name="T30" fmla="*/ 126 w 228"/>
                <a:gd name="T31" fmla="*/ 186 h 228"/>
                <a:gd name="T32" fmla="*/ 120 w 228"/>
                <a:gd name="T33" fmla="*/ 204 h 228"/>
                <a:gd name="T34" fmla="*/ 60 w 228"/>
                <a:gd name="T35" fmla="*/ 228 h 228"/>
                <a:gd name="T36" fmla="*/ 48 w 228"/>
                <a:gd name="T37" fmla="*/ 222 h 228"/>
                <a:gd name="T38" fmla="*/ 42 w 228"/>
                <a:gd name="T39" fmla="*/ 204 h 228"/>
                <a:gd name="T40" fmla="*/ 12 w 228"/>
                <a:gd name="T41" fmla="*/ 186 h 228"/>
                <a:gd name="T42" fmla="*/ 0 w 228"/>
                <a:gd name="T43" fmla="*/ 156 h 228"/>
                <a:gd name="T44" fmla="*/ 18 w 228"/>
                <a:gd name="T45" fmla="*/ 138 h 228"/>
                <a:gd name="T46" fmla="*/ 24 w 228"/>
                <a:gd name="T47" fmla="*/ 114 h 228"/>
                <a:gd name="T48" fmla="*/ 36 w 228"/>
                <a:gd name="T49" fmla="*/ 114 h 228"/>
                <a:gd name="T50" fmla="*/ 36 w 228"/>
                <a:gd name="T51" fmla="*/ 96 h 228"/>
                <a:gd name="T52" fmla="*/ 72 w 228"/>
                <a:gd name="T53" fmla="*/ 66 h 228"/>
                <a:gd name="T54" fmla="*/ 78 w 228"/>
                <a:gd name="T55" fmla="*/ 18 h 228"/>
                <a:gd name="T56" fmla="*/ 72 w 228"/>
                <a:gd name="T57" fmla="*/ 6 h 228"/>
                <a:gd name="T58" fmla="*/ 78 w 228"/>
                <a:gd name="T59" fmla="*/ 0 h 228"/>
                <a:gd name="T60" fmla="*/ 90 w 228"/>
                <a:gd name="T61" fmla="*/ 54 h 228"/>
                <a:gd name="T62" fmla="*/ 126 w 228"/>
                <a:gd name="T63" fmla="*/ 48 h 228"/>
                <a:gd name="T64" fmla="*/ 138 w 228"/>
                <a:gd name="T65" fmla="*/ 48 h 228"/>
                <a:gd name="T66" fmla="*/ 138 w 228"/>
                <a:gd name="T67" fmla="*/ 54 h 2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8"/>
                <a:gd name="T103" fmla="*/ 0 h 228"/>
                <a:gd name="T104" fmla="*/ 228 w 228"/>
                <a:gd name="T105" fmla="*/ 228 h 2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8" h="228">
                  <a:moveTo>
                    <a:pt x="138" y="48"/>
                  </a:moveTo>
                  <a:lnTo>
                    <a:pt x="144" y="78"/>
                  </a:lnTo>
                  <a:lnTo>
                    <a:pt x="174" y="48"/>
                  </a:lnTo>
                  <a:lnTo>
                    <a:pt x="192" y="54"/>
                  </a:lnTo>
                  <a:lnTo>
                    <a:pt x="204" y="42"/>
                  </a:lnTo>
                  <a:lnTo>
                    <a:pt x="222" y="42"/>
                  </a:lnTo>
                  <a:lnTo>
                    <a:pt x="228" y="60"/>
                  </a:lnTo>
                  <a:lnTo>
                    <a:pt x="228" y="72"/>
                  </a:lnTo>
                  <a:lnTo>
                    <a:pt x="198" y="54"/>
                  </a:lnTo>
                  <a:lnTo>
                    <a:pt x="198" y="72"/>
                  </a:lnTo>
                  <a:lnTo>
                    <a:pt x="180" y="102"/>
                  </a:lnTo>
                  <a:lnTo>
                    <a:pt x="168" y="102"/>
                  </a:lnTo>
                  <a:lnTo>
                    <a:pt x="162" y="126"/>
                  </a:lnTo>
                  <a:lnTo>
                    <a:pt x="144" y="120"/>
                  </a:lnTo>
                  <a:lnTo>
                    <a:pt x="120" y="186"/>
                  </a:lnTo>
                  <a:lnTo>
                    <a:pt x="126" y="186"/>
                  </a:lnTo>
                  <a:lnTo>
                    <a:pt x="120" y="204"/>
                  </a:lnTo>
                  <a:lnTo>
                    <a:pt x="60" y="228"/>
                  </a:lnTo>
                  <a:lnTo>
                    <a:pt x="48" y="222"/>
                  </a:lnTo>
                  <a:lnTo>
                    <a:pt x="42" y="204"/>
                  </a:lnTo>
                  <a:lnTo>
                    <a:pt x="12" y="186"/>
                  </a:lnTo>
                  <a:lnTo>
                    <a:pt x="0" y="156"/>
                  </a:lnTo>
                  <a:lnTo>
                    <a:pt x="18" y="138"/>
                  </a:lnTo>
                  <a:lnTo>
                    <a:pt x="24" y="114"/>
                  </a:lnTo>
                  <a:lnTo>
                    <a:pt x="36" y="114"/>
                  </a:lnTo>
                  <a:lnTo>
                    <a:pt x="36" y="96"/>
                  </a:lnTo>
                  <a:lnTo>
                    <a:pt x="72" y="66"/>
                  </a:lnTo>
                  <a:lnTo>
                    <a:pt x="78" y="18"/>
                  </a:lnTo>
                  <a:lnTo>
                    <a:pt x="72" y="6"/>
                  </a:lnTo>
                  <a:lnTo>
                    <a:pt x="78" y="0"/>
                  </a:lnTo>
                  <a:lnTo>
                    <a:pt x="90" y="54"/>
                  </a:lnTo>
                  <a:lnTo>
                    <a:pt x="126" y="48"/>
                  </a:lnTo>
                  <a:lnTo>
                    <a:pt x="138" y="48"/>
                  </a:lnTo>
                  <a:lnTo>
                    <a:pt x="138" y="5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94" name="Freeform 1619"/>
            <p:cNvSpPr>
              <a:spLocks/>
            </p:cNvSpPr>
            <p:nvPr/>
          </p:nvSpPr>
          <p:spPr bwMode="auto">
            <a:xfrm>
              <a:off x="1578" y="1746"/>
              <a:ext cx="270" cy="282"/>
            </a:xfrm>
            <a:custGeom>
              <a:avLst/>
              <a:gdLst>
                <a:gd name="T0" fmla="*/ 114 w 270"/>
                <a:gd name="T1" fmla="*/ 282 h 282"/>
                <a:gd name="T2" fmla="*/ 96 w 270"/>
                <a:gd name="T3" fmla="*/ 264 h 282"/>
                <a:gd name="T4" fmla="*/ 90 w 270"/>
                <a:gd name="T5" fmla="*/ 246 h 282"/>
                <a:gd name="T6" fmla="*/ 96 w 270"/>
                <a:gd name="T7" fmla="*/ 234 h 282"/>
                <a:gd name="T8" fmla="*/ 84 w 270"/>
                <a:gd name="T9" fmla="*/ 216 h 282"/>
                <a:gd name="T10" fmla="*/ 78 w 270"/>
                <a:gd name="T11" fmla="*/ 186 h 282"/>
                <a:gd name="T12" fmla="*/ 12 w 270"/>
                <a:gd name="T13" fmla="*/ 138 h 282"/>
                <a:gd name="T14" fmla="*/ 12 w 270"/>
                <a:gd name="T15" fmla="*/ 96 h 282"/>
                <a:gd name="T16" fmla="*/ 0 w 270"/>
                <a:gd name="T17" fmla="*/ 84 h 282"/>
                <a:gd name="T18" fmla="*/ 12 w 270"/>
                <a:gd name="T19" fmla="*/ 66 h 282"/>
                <a:gd name="T20" fmla="*/ 30 w 270"/>
                <a:gd name="T21" fmla="*/ 54 h 282"/>
                <a:gd name="T22" fmla="*/ 30 w 270"/>
                <a:gd name="T23" fmla="*/ 18 h 282"/>
                <a:gd name="T24" fmla="*/ 36 w 270"/>
                <a:gd name="T25" fmla="*/ 12 h 282"/>
                <a:gd name="T26" fmla="*/ 48 w 270"/>
                <a:gd name="T27" fmla="*/ 18 h 282"/>
                <a:gd name="T28" fmla="*/ 90 w 270"/>
                <a:gd name="T29" fmla="*/ 0 h 282"/>
                <a:gd name="T30" fmla="*/ 90 w 270"/>
                <a:gd name="T31" fmla="*/ 18 h 282"/>
                <a:gd name="T32" fmla="*/ 114 w 270"/>
                <a:gd name="T33" fmla="*/ 24 h 282"/>
                <a:gd name="T34" fmla="*/ 126 w 270"/>
                <a:gd name="T35" fmla="*/ 36 h 282"/>
                <a:gd name="T36" fmla="*/ 216 w 270"/>
                <a:gd name="T37" fmla="*/ 54 h 282"/>
                <a:gd name="T38" fmla="*/ 234 w 270"/>
                <a:gd name="T39" fmla="*/ 66 h 282"/>
                <a:gd name="T40" fmla="*/ 228 w 270"/>
                <a:gd name="T41" fmla="*/ 90 h 282"/>
                <a:gd name="T42" fmla="*/ 240 w 270"/>
                <a:gd name="T43" fmla="*/ 90 h 282"/>
                <a:gd name="T44" fmla="*/ 234 w 270"/>
                <a:gd name="T45" fmla="*/ 102 h 282"/>
                <a:gd name="T46" fmla="*/ 246 w 270"/>
                <a:gd name="T47" fmla="*/ 102 h 282"/>
                <a:gd name="T48" fmla="*/ 228 w 270"/>
                <a:gd name="T49" fmla="*/ 132 h 282"/>
                <a:gd name="T50" fmla="*/ 234 w 270"/>
                <a:gd name="T51" fmla="*/ 144 h 282"/>
                <a:gd name="T52" fmla="*/ 270 w 270"/>
                <a:gd name="T53" fmla="*/ 90 h 282"/>
                <a:gd name="T54" fmla="*/ 246 w 270"/>
                <a:gd name="T55" fmla="*/ 174 h 282"/>
                <a:gd name="T56" fmla="*/ 240 w 270"/>
                <a:gd name="T57" fmla="*/ 222 h 282"/>
                <a:gd name="T58" fmla="*/ 252 w 270"/>
                <a:gd name="T59" fmla="*/ 270 h 282"/>
                <a:gd name="T60" fmla="*/ 126 w 270"/>
                <a:gd name="T61" fmla="*/ 276 h 282"/>
                <a:gd name="T62" fmla="*/ 114 w 270"/>
                <a:gd name="T63" fmla="*/ 282 h 2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70"/>
                <a:gd name="T97" fmla="*/ 0 h 282"/>
                <a:gd name="T98" fmla="*/ 270 w 270"/>
                <a:gd name="T99" fmla="*/ 282 h 2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70" h="282">
                  <a:moveTo>
                    <a:pt x="114" y="282"/>
                  </a:moveTo>
                  <a:lnTo>
                    <a:pt x="96" y="264"/>
                  </a:lnTo>
                  <a:lnTo>
                    <a:pt x="90" y="246"/>
                  </a:lnTo>
                  <a:lnTo>
                    <a:pt x="96" y="234"/>
                  </a:lnTo>
                  <a:lnTo>
                    <a:pt x="84" y="216"/>
                  </a:lnTo>
                  <a:lnTo>
                    <a:pt x="78" y="186"/>
                  </a:lnTo>
                  <a:lnTo>
                    <a:pt x="12" y="138"/>
                  </a:lnTo>
                  <a:lnTo>
                    <a:pt x="12" y="96"/>
                  </a:lnTo>
                  <a:lnTo>
                    <a:pt x="0" y="84"/>
                  </a:lnTo>
                  <a:lnTo>
                    <a:pt x="12" y="66"/>
                  </a:lnTo>
                  <a:lnTo>
                    <a:pt x="30" y="54"/>
                  </a:lnTo>
                  <a:lnTo>
                    <a:pt x="30" y="18"/>
                  </a:lnTo>
                  <a:lnTo>
                    <a:pt x="36" y="12"/>
                  </a:lnTo>
                  <a:lnTo>
                    <a:pt x="48" y="18"/>
                  </a:lnTo>
                  <a:lnTo>
                    <a:pt x="90" y="0"/>
                  </a:lnTo>
                  <a:lnTo>
                    <a:pt x="90" y="18"/>
                  </a:lnTo>
                  <a:lnTo>
                    <a:pt x="114" y="24"/>
                  </a:lnTo>
                  <a:lnTo>
                    <a:pt x="126" y="36"/>
                  </a:lnTo>
                  <a:lnTo>
                    <a:pt x="216" y="54"/>
                  </a:lnTo>
                  <a:lnTo>
                    <a:pt x="234" y="66"/>
                  </a:lnTo>
                  <a:lnTo>
                    <a:pt x="228" y="90"/>
                  </a:lnTo>
                  <a:lnTo>
                    <a:pt x="240" y="90"/>
                  </a:lnTo>
                  <a:lnTo>
                    <a:pt x="234" y="102"/>
                  </a:lnTo>
                  <a:lnTo>
                    <a:pt x="246" y="102"/>
                  </a:lnTo>
                  <a:lnTo>
                    <a:pt x="228" y="132"/>
                  </a:lnTo>
                  <a:lnTo>
                    <a:pt x="234" y="144"/>
                  </a:lnTo>
                  <a:lnTo>
                    <a:pt x="270" y="90"/>
                  </a:lnTo>
                  <a:lnTo>
                    <a:pt x="246" y="174"/>
                  </a:lnTo>
                  <a:lnTo>
                    <a:pt x="240" y="222"/>
                  </a:lnTo>
                  <a:lnTo>
                    <a:pt x="252" y="270"/>
                  </a:lnTo>
                  <a:lnTo>
                    <a:pt x="126" y="276"/>
                  </a:lnTo>
                  <a:lnTo>
                    <a:pt x="114" y="282"/>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95" name="Freeform 1620"/>
            <p:cNvSpPr>
              <a:spLocks/>
            </p:cNvSpPr>
            <p:nvPr/>
          </p:nvSpPr>
          <p:spPr bwMode="auto">
            <a:xfrm>
              <a:off x="1578" y="1746"/>
              <a:ext cx="270" cy="288"/>
            </a:xfrm>
            <a:custGeom>
              <a:avLst/>
              <a:gdLst>
                <a:gd name="T0" fmla="*/ 114 w 270"/>
                <a:gd name="T1" fmla="*/ 282 h 288"/>
                <a:gd name="T2" fmla="*/ 96 w 270"/>
                <a:gd name="T3" fmla="*/ 264 h 288"/>
                <a:gd name="T4" fmla="*/ 90 w 270"/>
                <a:gd name="T5" fmla="*/ 246 h 288"/>
                <a:gd name="T6" fmla="*/ 96 w 270"/>
                <a:gd name="T7" fmla="*/ 234 h 288"/>
                <a:gd name="T8" fmla="*/ 84 w 270"/>
                <a:gd name="T9" fmla="*/ 216 h 288"/>
                <a:gd name="T10" fmla="*/ 78 w 270"/>
                <a:gd name="T11" fmla="*/ 186 h 288"/>
                <a:gd name="T12" fmla="*/ 12 w 270"/>
                <a:gd name="T13" fmla="*/ 138 h 288"/>
                <a:gd name="T14" fmla="*/ 12 w 270"/>
                <a:gd name="T15" fmla="*/ 96 h 288"/>
                <a:gd name="T16" fmla="*/ 0 w 270"/>
                <a:gd name="T17" fmla="*/ 84 h 288"/>
                <a:gd name="T18" fmla="*/ 12 w 270"/>
                <a:gd name="T19" fmla="*/ 66 h 288"/>
                <a:gd name="T20" fmla="*/ 30 w 270"/>
                <a:gd name="T21" fmla="*/ 54 h 288"/>
                <a:gd name="T22" fmla="*/ 30 w 270"/>
                <a:gd name="T23" fmla="*/ 18 h 288"/>
                <a:gd name="T24" fmla="*/ 36 w 270"/>
                <a:gd name="T25" fmla="*/ 12 h 288"/>
                <a:gd name="T26" fmla="*/ 48 w 270"/>
                <a:gd name="T27" fmla="*/ 18 h 288"/>
                <a:gd name="T28" fmla="*/ 90 w 270"/>
                <a:gd name="T29" fmla="*/ 0 h 288"/>
                <a:gd name="T30" fmla="*/ 90 w 270"/>
                <a:gd name="T31" fmla="*/ 18 h 288"/>
                <a:gd name="T32" fmla="*/ 114 w 270"/>
                <a:gd name="T33" fmla="*/ 24 h 288"/>
                <a:gd name="T34" fmla="*/ 126 w 270"/>
                <a:gd name="T35" fmla="*/ 36 h 288"/>
                <a:gd name="T36" fmla="*/ 216 w 270"/>
                <a:gd name="T37" fmla="*/ 54 h 288"/>
                <a:gd name="T38" fmla="*/ 234 w 270"/>
                <a:gd name="T39" fmla="*/ 66 h 288"/>
                <a:gd name="T40" fmla="*/ 228 w 270"/>
                <a:gd name="T41" fmla="*/ 90 h 288"/>
                <a:gd name="T42" fmla="*/ 240 w 270"/>
                <a:gd name="T43" fmla="*/ 90 h 288"/>
                <a:gd name="T44" fmla="*/ 234 w 270"/>
                <a:gd name="T45" fmla="*/ 102 h 288"/>
                <a:gd name="T46" fmla="*/ 246 w 270"/>
                <a:gd name="T47" fmla="*/ 102 h 288"/>
                <a:gd name="T48" fmla="*/ 228 w 270"/>
                <a:gd name="T49" fmla="*/ 132 h 288"/>
                <a:gd name="T50" fmla="*/ 234 w 270"/>
                <a:gd name="T51" fmla="*/ 144 h 288"/>
                <a:gd name="T52" fmla="*/ 270 w 270"/>
                <a:gd name="T53" fmla="*/ 90 h 288"/>
                <a:gd name="T54" fmla="*/ 246 w 270"/>
                <a:gd name="T55" fmla="*/ 174 h 288"/>
                <a:gd name="T56" fmla="*/ 240 w 270"/>
                <a:gd name="T57" fmla="*/ 222 h 288"/>
                <a:gd name="T58" fmla="*/ 252 w 270"/>
                <a:gd name="T59" fmla="*/ 270 h 288"/>
                <a:gd name="T60" fmla="*/ 126 w 270"/>
                <a:gd name="T61" fmla="*/ 276 h 288"/>
                <a:gd name="T62" fmla="*/ 114 w 270"/>
                <a:gd name="T63" fmla="*/ 282 h 288"/>
                <a:gd name="T64" fmla="*/ 114 w 270"/>
                <a:gd name="T65" fmla="*/ 288 h 2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0"/>
                <a:gd name="T100" fmla="*/ 0 h 288"/>
                <a:gd name="T101" fmla="*/ 270 w 270"/>
                <a:gd name="T102" fmla="*/ 288 h 2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0" h="288">
                  <a:moveTo>
                    <a:pt x="114" y="282"/>
                  </a:moveTo>
                  <a:lnTo>
                    <a:pt x="96" y="264"/>
                  </a:lnTo>
                  <a:lnTo>
                    <a:pt x="90" y="246"/>
                  </a:lnTo>
                  <a:lnTo>
                    <a:pt x="96" y="234"/>
                  </a:lnTo>
                  <a:lnTo>
                    <a:pt x="84" y="216"/>
                  </a:lnTo>
                  <a:lnTo>
                    <a:pt x="78" y="186"/>
                  </a:lnTo>
                  <a:lnTo>
                    <a:pt x="12" y="138"/>
                  </a:lnTo>
                  <a:lnTo>
                    <a:pt x="12" y="96"/>
                  </a:lnTo>
                  <a:lnTo>
                    <a:pt x="0" y="84"/>
                  </a:lnTo>
                  <a:lnTo>
                    <a:pt x="12" y="66"/>
                  </a:lnTo>
                  <a:lnTo>
                    <a:pt x="30" y="54"/>
                  </a:lnTo>
                  <a:lnTo>
                    <a:pt x="30" y="18"/>
                  </a:lnTo>
                  <a:lnTo>
                    <a:pt x="36" y="12"/>
                  </a:lnTo>
                  <a:lnTo>
                    <a:pt x="48" y="18"/>
                  </a:lnTo>
                  <a:lnTo>
                    <a:pt x="90" y="0"/>
                  </a:lnTo>
                  <a:lnTo>
                    <a:pt x="90" y="18"/>
                  </a:lnTo>
                  <a:lnTo>
                    <a:pt x="114" y="24"/>
                  </a:lnTo>
                  <a:lnTo>
                    <a:pt x="126" y="36"/>
                  </a:lnTo>
                  <a:lnTo>
                    <a:pt x="216" y="54"/>
                  </a:lnTo>
                  <a:lnTo>
                    <a:pt x="234" y="66"/>
                  </a:lnTo>
                  <a:lnTo>
                    <a:pt x="228" y="90"/>
                  </a:lnTo>
                  <a:lnTo>
                    <a:pt x="240" y="90"/>
                  </a:lnTo>
                  <a:lnTo>
                    <a:pt x="234" y="102"/>
                  </a:lnTo>
                  <a:lnTo>
                    <a:pt x="246" y="102"/>
                  </a:lnTo>
                  <a:lnTo>
                    <a:pt x="228" y="132"/>
                  </a:lnTo>
                  <a:lnTo>
                    <a:pt x="234" y="144"/>
                  </a:lnTo>
                  <a:lnTo>
                    <a:pt x="270" y="90"/>
                  </a:lnTo>
                  <a:lnTo>
                    <a:pt x="246" y="174"/>
                  </a:lnTo>
                  <a:lnTo>
                    <a:pt x="240" y="222"/>
                  </a:lnTo>
                  <a:lnTo>
                    <a:pt x="252" y="270"/>
                  </a:lnTo>
                  <a:lnTo>
                    <a:pt x="126" y="276"/>
                  </a:lnTo>
                  <a:lnTo>
                    <a:pt x="114" y="282"/>
                  </a:lnTo>
                  <a:lnTo>
                    <a:pt x="114" y="28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96" name="Freeform 1621"/>
            <p:cNvSpPr>
              <a:spLocks/>
            </p:cNvSpPr>
            <p:nvPr/>
          </p:nvSpPr>
          <p:spPr bwMode="auto">
            <a:xfrm>
              <a:off x="720" y="1818"/>
              <a:ext cx="354" cy="294"/>
            </a:xfrm>
            <a:custGeom>
              <a:avLst/>
              <a:gdLst>
                <a:gd name="T0" fmla="*/ 342 w 354"/>
                <a:gd name="T1" fmla="*/ 168 h 294"/>
                <a:gd name="T2" fmla="*/ 336 w 354"/>
                <a:gd name="T3" fmla="*/ 294 h 294"/>
                <a:gd name="T4" fmla="*/ 96 w 354"/>
                <a:gd name="T5" fmla="*/ 270 h 294"/>
                <a:gd name="T6" fmla="*/ 0 w 354"/>
                <a:gd name="T7" fmla="*/ 252 h 294"/>
                <a:gd name="T8" fmla="*/ 12 w 354"/>
                <a:gd name="T9" fmla="*/ 192 h 294"/>
                <a:gd name="T10" fmla="*/ 36 w 354"/>
                <a:gd name="T11" fmla="*/ 30 h 294"/>
                <a:gd name="T12" fmla="*/ 42 w 354"/>
                <a:gd name="T13" fmla="*/ 0 h 294"/>
                <a:gd name="T14" fmla="*/ 354 w 354"/>
                <a:gd name="T15" fmla="*/ 36 h 294"/>
                <a:gd name="T16" fmla="*/ 348 w 354"/>
                <a:gd name="T17" fmla="*/ 138 h 294"/>
                <a:gd name="T18" fmla="*/ 342 w 354"/>
                <a:gd name="T19" fmla="*/ 168 h 2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4"/>
                <a:gd name="T31" fmla="*/ 0 h 294"/>
                <a:gd name="T32" fmla="*/ 354 w 354"/>
                <a:gd name="T33" fmla="*/ 294 h 29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4" h="294">
                  <a:moveTo>
                    <a:pt x="342" y="168"/>
                  </a:moveTo>
                  <a:lnTo>
                    <a:pt x="336" y="294"/>
                  </a:lnTo>
                  <a:lnTo>
                    <a:pt x="96" y="270"/>
                  </a:lnTo>
                  <a:lnTo>
                    <a:pt x="0" y="252"/>
                  </a:lnTo>
                  <a:lnTo>
                    <a:pt x="12" y="192"/>
                  </a:lnTo>
                  <a:lnTo>
                    <a:pt x="36" y="30"/>
                  </a:lnTo>
                  <a:lnTo>
                    <a:pt x="42" y="0"/>
                  </a:lnTo>
                  <a:lnTo>
                    <a:pt x="354" y="36"/>
                  </a:lnTo>
                  <a:lnTo>
                    <a:pt x="348" y="138"/>
                  </a:lnTo>
                  <a:lnTo>
                    <a:pt x="342" y="168"/>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97" name="Freeform 1622"/>
            <p:cNvSpPr>
              <a:spLocks/>
            </p:cNvSpPr>
            <p:nvPr/>
          </p:nvSpPr>
          <p:spPr bwMode="auto">
            <a:xfrm>
              <a:off x="720" y="1818"/>
              <a:ext cx="354" cy="294"/>
            </a:xfrm>
            <a:custGeom>
              <a:avLst/>
              <a:gdLst>
                <a:gd name="T0" fmla="*/ 342 w 354"/>
                <a:gd name="T1" fmla="*/ 168 h 294"/>
                <a:gd name="T2" fmla="*/ 336 w 354"/>
                <a:gd name="T3" fmla="*/ 294 h 294"/>
                <a:gd name="T4" fmla="*/ 96 w 354"/>
                <a:gd name="T5" fmla="*/ 270 h 294"/>
                <a:gd name="T6" fmla="*/ 0 w 354"/>
                <a:gd name="T7" fmla="*/ 252 h 294"/>
                <a:gd name="T8" fmla="*/ 12 w 354"/>
                <a:gd name="T9" fmla="*/ 192 h 294"/>
                <a:gd name="T10" fmla="*/ 36 w 354"/>
                <a:gd name="T11" fmla="*/ 30 h 294"/>
                <a:gd name="T12" fmla="*/ 42 w 354"/>
                <a:gd name="T13" fmla="*/ 0 h 294"/>
                <a:gd name="T14" fmla="*/ 354 w 354"/>
                <a:gd name="T15" fmla="*/ 36 h 294"/>
                <a:gd name="T16" fmla="*/ 348 w 354"/>
                <a:gd name="T17" fmla="*/ 138 h 294"/>
                <a:gd name="T18" fmla="*/ 342 w 354"/>
                <a:gd name="T19" fmla="*/ 168 h 294"/>
                <a:gd name="T20" fmla="*/ 342 w 354"/>
                <a:gd name="T21" fmla="*/ 174 h 2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4"/>
                <a:gd name="T34" fmla="*/ 0 h 294"/>
                <a:gd name="T35" fmla="*/ 354 w 354"/>
                <a:gd name="T36" fmla="*/ 294 h 2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4" h="294">
                  <a:moveTo>
                    <a:pt x="342" y="168"/>
                  </a:moveTo>
                  <a:lnTo>
                    <a:pt x="336" y="294"/>
                  </a:lnTo>
                  <a:lnTo>
                    <a:pt x="96" y="270"/>
                  </a:lnTo>
                  <a:lnTo>
                    <a:pt x="0" y="252"/>
                  </a:lnTo>
                  <a:lnTo>
                    <a:pt x="12" y="192"/>
                  </a:lnTo>
                  <a:lnTo>
                    <a:pt x="36" y="30"/>
                  </a:lnTo>
                  <a:lnTo>
                    <a:pt x="42" y="0"/>
                  </a:lnTo>
                  <a:lnTo>
                    <a:pt x="354" y="36"/>
                  </a:lnTo>
                  <a:lnTo>
                    <a:pt x="348" y="138"/>
                  </a:lnTo>
                  <a:lnTo>
                    <a:pt x="342" y="168"/>
                  </a:lnTo>
                  <a:lnTo>
                    <a:pt x="342" y="17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27651" name="Group 1498"/>
          <p:cNvGrpSpPr>
            <a:grpSpLocks/>
          </p:cNvGrpSpPr>
          <p:nvPr/>
        </p:nvGrpSpPr>
        <p:grpSpPr bwMode="auto">
          <a:xfrm>
            <a:off x="4648200" y="1828800"/>
            <a:ext cx="4495800" cy="3810000"/>
            <a:chOff x="2928" y="1152"/>
            <a:chExt cx="2832" cy="2400"/>
          </a:xfrm>
        </p:grpSpPr>
        <p:sp>
          <p:nvSpPr>
            <p:cNvPr id="27654" name="AutoShape 1375"/>
            <p:cNvSpPr>
              <a:spLocks noChangeAspect="1" noChangeArrowheads="1" noTextEdit="1"/>
            </p:cNvSpPr>
            <p:nvPr/>
          </p:nvSpPr>
          <p:spPr bwMode="auto">
            <a:xfrm>
              <a:off x="2928" y="1152"/>
              <a:ext cx="2826" cy="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55" name="Rectangle 1377"/>
            <p:cNvSpPr>
              <a:spLocks noChangeArrowheads="1"/>
            </p:cNvSpPr>
            <p:nvPr/>
          </p:nvSpPr>
          <p:spPr bwMode="auto">
            <a:xfrm>
              <a:off x="2928" y="1152"/>
              <a:ext cx="2832" cy="2262"/>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Garamond" panose="02020404030301010803" pitchFamily="18" charset="0"/>
                <a:cs typeface="Arial" panose="020B0604020202020204" pitchFamily="34" charset="0"/>
              </a:endParaRPr>
            </a:p>
          </p:txBody>
        </p:sp>
        <p:sp>
          <p:nvSpPr>
            <p:cNvPr id="27656" name="Rectangle 1378"/>
            <p:cNvSpPr>
              <a:spLocks noChangeArrowheads="1"/>
            </p:cNvSpPr>
            <p:nvPr/>
          </p:nvSpPr>
          <p:spPr bwMode="auto">
            <a:xfrm>
              <a:off x="2997" y="1368"/>
              <a:ext cx="2760" cy="2184"/>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Garamond" panose="02020404030301010803" pitchFamily="18" charset="0"/>
                <a:cs typeface="Arial" panose="020B0604020202020204" pitchFamily="34" charset="0"/>
              </a:endParaRPr>
            </a:p>
          </p:txBody>
        </p:sp>
        <p:sp>
          <p:nvSpPr>
            <p:cNvPr id="27657" name="Freeform 1379"/>
            <p:cNvSpPr>
              <a:spLocks/>
            </p:cNvSpPr>
            <p:nvPr/>
          </p:nvSpPr>
          <p:spPr bwMode="auto">
            <a:xfrm>
              <a:off x="4776" y="2490"/>
              <a:ext cx="192" cy="312"/>
            </a:xfrm>
            <a:custGeom>
              <a:avLst/>
              <a:gdLst>
                <a:gd name="T0" fmla="*/ 192 w 192"/>
                <a:gd name="T1" fmla="*/ 246 h 312"/>
                <a:gd name="T2" fmla="*/ 54 w 192"/>
                <a:gd name="T3" fmla="*/ 258 h 312"/>
                <a:gd name="T4" fmla="*/ 54 w 192"/>
                <a:gd name="T5" fmla="*/ 270 h 312"/>
                <a:gd name="T6" fmla="*/ 66 w 192"/>
                <a:gd name="T7" fmla="*/ 282 h 312"/>
                <a:gd name="T8" fmla="*/ 66 w 192"/>
                <a:gd name="T9" fmla="*/ 300 h 312"/>
                <a:gd name="T10" fmla="*/ 36 w 192"/>
                <a:gd name="T11" fmla="*/ 312 h 312"/>
                <a:gd name="T12" fmla="*/ 48 w 192"/>
                <a:gd name="T13" fmla="*/ 306 h 312"/>
                <a:gd name="T14" fmla="*/ 30 w 192"/>
                <a:gd name="T15" fmla="*/ 276 h 312"/>
                <a:gd name="T16" fmla="*/ 24 w 192"/>
                <a:gd name="T17" fmla="*/ 306 h 312"/>
                <a:gd name="T18" fmla="*/ 12 w 192"/>
                <a:gd name="T19" fmla="*/ 300 h 312"/>
                <a:gd name="T20" fmla="*/ 12 w 192"/>
                <a:gd name="T21" fmla="*/ 282 h 312"/>
                <a:gd name="T22" fmla="*/ 0 w 192"/>
                <a:gd name="T23" fmla="*/ 210 h 312"/>
                <a:gd name="T24" fmla="*/ 0 w 192"/>
                <a:gd name="T25" fmla="*/ 6 h 312"/>
                <a:gd name="T26" fmla="*/ 132 w 192"/>
                <a:gd name="T27" fmla="*/ 0 h 312"/>
                <a:gd name="T28" fmla="*/ 168 w 192"/>
                <a:gd name="T29" fmla="*/ 132 h 312"/>
                <a:gd name="T30" fmla="*/ 192 w 192"/>
                <a:gd name="T31" fmla="*/ 168 h 312"/>
                <a:gd name="T32" fmla="*/ 180 w 192"/>
                <a:gd name="T33" fmla="*/ 192 h 312"/>
                <a:gd name="T34" fmla="*/ 192 w 192"/>
                <a:gd name="T35" fmla="*/ 246 h 3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92"/>
                <a:gd name="T55" fmla="*/ 0 h 312"/>
                <a:gd name="T56" fmla="*/ 192 w 192"/>
                <a:gd name="T57" fmla="*/ 312 h 3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92" h="312">
                  <a:moveTo>
                    <a:pt x="192" y="246"/>
                  </a:moveTo>
                  <a:lnTo>
                    <a:pt x="54" y="258"/>
                  </a:lnTo>
                  <a:lnTo>
                    <a:pt x="54" y="270"/>
                  </a:lnTo>
                  <a:lnTo>
                    <a:pt x="66" y="282"/>
                  </a:lnTo>
                  <a:lnTo>
                    <a:pt x="66" y="300"/>
                  </a:lnTo>
                  <a:lnTo>
                    <a:pt x="36" y="312"/>
                  </a:lnTo>
                  <a:lnTo>
                    <a:pt x="48" y="306"/>
                  </a:lnTo>
                  <a:lnTo>
                    <a:pt x="30" y="276"/>
                  </a:lnTo>
                  <a:lnTo>
                    <a:pt x="24" y="306"/>
                  </a:lnTo>
                  <a:lnTo>
                    <a:pt x="12" y="300"/>
                  </a:lnTo>
                  <a:lnTo>
                    <a:pt x="12" y="282"/>
                  </a:lnTo>
                  <a:lnTo>
                    <a:pt x="0" y="210"/>
                  </a:lnTo>
                  <a:lnTo>
                    <a:pt x="0" y="6"/>
                  </a:lnTo>
                  <a:lnTo>
                    <a:pt x="132" y="0"/>
                  </a:lnTo>
                  <a:lnTo>
                    <a:pt x="168" y="132"/>
                  </a:lnTo>
                  <a:lnTo>
                    <a:pt x="192" y="168"/>
                  </a:lnTo>
                  <a:lnTo>
                    <a:pt x="180" y="192"/>
                  </a:lnTo>
                  <a:lnTo>
                    <a:pt x="192" y="246"/>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58" name="Freeform 1380"/>
            <p:cNvSpPr>
              <a:spLocks/>
            </p:cNvSpPr>
            <p:nvPr/>
          </p:nvSpPr>
          <p:spPr bwMode="auto">
            <a:xfrm>
              <a:off x="4776" y="2490"/>
              <a:ext cx="192" cy="312"/>
            </a:xfrm>
            <a:custGeom>
              <a:avLst/>
              <a:gdLst>
                <a:gd name="T0" fmla="*/ 192 w 192"/>
                <a:gd name="T1" fmla="*/ 246 h 312"/>
                <a:gd name="T2" fmla="*/ 54 w 192"/>
                <a:gd name="T3" fmla="*/ 258 h 312"/>
                <a:gd name="T4" fmla="*/ 54 w 192"/>
                <a:gd name="T5" fmla="*/ 270 h 312"/>
                <a:gd name="T6" fmla="*/ 66 w 192"/>
                <a:gd name="T7" fmla="*/ 282 h 312"/>
                <a:gd name="T8" fmla="*/ 66 w 192"/>
                <a:gd name="T9" fmla="*/ 300 h 312"/>
                <a:gd name="T10" fmla="*/ 36 w 192"/>
                <a:gd name="T11" fmla="*/ 312 h 312"/>
                <a:gd name="T12" fmla="*/ 48 w 192"/>
                <a:gd name="T13" fmla="*/ 306 h 312"/>
                <a:gd name="T14" fmla="*/ 30 w 192"/>
                <a:gd name="T15" fmla="*/ 276 h 312"/>
                <a:gd name="T16" fmla="*/ 24 w 192"/>
                <a:gd name="T17" fmla="*/ 306 h 312"/>
                <a:gd name="T18" fmla="*/ 12 w 192"/>
                <a:gd name="T19" fmla="*/ 300 h 312"/>
                <a:gd name="T20" fmla="*/ 12 w 192"/>
                <a:gd name="T21" fmla="*/ 282 h 312"/>
                <a:gd name="T22" fmla="*/ 0 w 192"/>
                <a:gd name="T23" fmla="*/ 210 h 312"/>
                <a:gd name="T24" fmla="*/ 0 w 192"/>
                <a:gd name="T25" fmla="*/ 6 h 312"/>
                <a:gd name="T26" fmla="*/ 132 w 192"/>
                <a:gd name="T27" fmla="*/ 0 h 312"/>
                <a:gd name="T28" fmla="*/ 168 w 192"/>
                <a:gd name="T29" fmla="*/ 132 h 312"/>
                <a:gd name="T30" fmla="*/ 192 w 192"/>
                <a:gd name="T31" fmla="*/ 168 h 312"/>
                <a:gd name="T32" fmla="*/ 180 w 192"/>
                <a:gd name="T33" fmla="*/ 192 h 312"/>
                <a:gd name="T34" fmla="*/ 192 w 192"/>
                <a:gd name="T35" fmla="*/ 246 h 312"/>
                <a:gd name="T36" fmla="*/ 192 w 192"/>
                <a:gd name="T37" fmla="*/ 252 h 3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2"/>
                <a:gd name="T58" fmla="*/ 0 h 312"/>
                <a:gd name="T59" fmla="*/ 192 w 192"/>
                <a:gd name="T60" fmla="*/ 312 h 3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2" h="312">
                  <a:moveTo>
                    <a:pt x="192" y="246"/>
                  </a:moveTo>
                  <a:lnTo>
                    <a:pt x="54" y="258"/>
                  </a:lnTo>
                  <a:lnTo>
                    <a:pt x="54" y="270"/>
                  </a:lnTo>
                  <a:lnTo>
                    <a:pt x="66" y="282"/>
                  </a:lnTo>
                  <a:lnTo>
                    <a:pt x="66" y="300"/>
                  </a:lnTo>
                  <a:lnTo>
                    <a:pt x="36" y="312"/>
                  </a:lnTo>
                  <a:lnTo>
                    <a:pt x="48" y="306"/>
                  </a:lnTo>
                  <a:lnTo>
                    <a:pt x="30" y="276"/>
                  </a:lnTo>
                  <a:lnTo>
                    <a:pt x="24" y="306"/>
                  </a:lnTo>
                  <a:lnTo>
                    <a:pt x="12" y="300"/>
                  </a:lnTo>
                  <a:lnTo>
                    <a:pt x="12" y="282"/>
                  </a:lnTo>
                  <a:lnTo>
                    <a:pt x="0" y="210"/>
                  </a:lnTo>
                  <a:lnTo>
                    <a:pt x="0" y="6"/>
                  </a:lnTo>
                  <a:lnTo>
                    <a:pt x="132" y="0"/>
                  </a:lnTo>
                  <a:lnTo>
                    <a:pt x="168" y="132"/>
                  </a:lnTo>
                  <a:lnTo>
                    <a:pt x="192" y="168"/>
                  </a:lnTo>
                  <a:lnTo>
                    <a:pt x="180" y="192"/>
                  </a:lnTo>
                  <a:lnTo>
                    <a:pt x="192" y="246"/>
                  </a:lnTo>
                  <a:lnTo>
                    <a:pt x="192" y="25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59" name="Freeform 1381"/>
            <p:cNvSpPr>
              <a:spLocks/>
            </p:cNvSpPr>
            <p:nvPr/>
          </p:nvSpPr>
          <p:spPr bwMode="auto">
            <a:xfrm>
              <a:off x="3012" y="2628"/>
              <a:ext cx="534" cy="468"/>
            </a:xfrm>
            <a:custGeom>
              <a:avLst/>
              <a:gdLst>
                <a:gd name="T0" fmla="*/ 6 w 534"/>
                <a:gd name="T1" fmla="*/ 264 h 468"/>
                <a:gd name="T2" fmla="*/ 6 w 534"/>
                <a:gd name="T3" fmla="*/ 270 h 468"/>
                <a:gd name="T4" fmla="*/ 30 w 534"/>
                <a:gd name="T5" fmla="*/ 294 h 468"/>
                <a:gd name="T6" fmla="*/ 24 w 534"/>
                <a:gd name="T7" fmla="*/ 324 h 468"/>
                <a:gd name="T8" fmla="*/ 60 w 534"/>
                <a:gd name="T9" fmla="*/ 300 h 468"/>
                <a:gd name="T10" fmla="*/ 42 w 534"/>
                <a:gd name="T11" fmla="*/ 360 h 468"/>
                <a:gd name="T12" fmla="*/ 84 w 534"/>
                <a:gd name="T13" fmla="*/ 378 h 468"/>
                <a:gd name="T14" fmla="*/ 96 w 534"/>
                <a:gd name="T15" fmla="*/ 372 h 468"/>
                <a:gd name="T16" fmla="*/ 96 w 534"/>
                <a:gd name="T17" fmla="*/ 408 h 468"/>
                <a:gd name="T18" fmla="*/ 54 w 534"/>
                <a:gd name="T19" fmla="*/ 450 h 468"/>
                <a:gd name="T20" fmla="*/ 0 w 534"/>
                <a:gd name="T21" fmla="*/ 468 h 468"/>
                <a:gd name="T22" fmla="*/ 60 w 534"/>
                <a:gd name="T23" fmla="*/ 450 h 468"/>
                <a:gd name="T24" fmla="*/ 78 w 534"/>
                <a:gd name="T25" fmla="*/ 444 h 468"/>
                <a:gd name="T26" fmla="*/ 90 w 534"/>
                <a:gd name="T27" fmla="*/ 438 h 468"/>
                <a:gd name="T28" fmla="*/ 168 w 534"/>
                <a:gd name="T29" fmla="*/ 372 h 468"/>
                <a:gd name="T30" fmla="*/ 204 w 534"/>
                <a:gd name="T31" fmla="*/ 306 h 468"/>
                <a:gd name="T32" fmla="*/ 210 w 534"/>
                <a:gd name="T33" fmla="*/ 300 h 468"/>
                <a:gd name="T34" fmla="*/ 216 w 534"/>
                <a:gd name="T35" fmla="*/ 306 h 468"/>
                <a:gd name="T36" fmla="*/ 198 w 534"/>
                <a:gd name="T37" fmla="*/ 318 h 468"/>
                <a:gd name="T38" fmla="*/ 204 w 534"/>
                <a:gd name="T39" fmla="*/ 348 h 468"/>
                <a:gd name="T40" fmla="*/ 210 w 534"/>
                <a:gd name="T41" fmla="*/ 360 h 468"/>
                <a:gd name="T42" fmla="*/ 234 w 534"/>
                <a:gd name="T43" fmla="*/ 342 h 468"/>
                <a:gd name="T44" fmla="*/ 246 w 534"/>
                <a:gd name="T45" fmla="*/ 318 h 468"/>
                <a:gd name="T46" fmla="*/ 258 w 534"/>
                <a:gd name="T47" fmla="*/ 318 h 468"/>
                <a:gd name="T48" fmla="*/ 354 w 534"/>
                <a:gd name="T49" fmla="*/ 342 h 468"/>
                <a:gd name="T50" fmla="*/ 372 w 534"/>
                <a:gd name="T51" fmla="*/ 336 h 468"/>
                <a:gd name="T52" fmla="*/ 378 w 534"/>
                <a:gd name="T53" fmla="*/ 354 h 468"/>
                <a:gd name="T54" fmla="*/ 384 w 534"/>
                <a:gd name="T55" fmla="*/ 360 h 468"/>
                <a:gd name="T56" fmla="*/ 420 w 534"/>
                <a:gd name="T57" fmla="*/ 366 h 468"/>
                <a:gd name="T58" fmla="*/ 432 w 534"/>
                <a:gd name="T59" fmla="*/ 372 h 468"/>
                <a:gd name="T60" fmla="*/ 438 w 534"/>
                <a:gd name="T61" fmla="*/ 366 h 468"/>
                <a:gd name="T62" fmla="*/ 498 w 534"/>
                <a:gd name="T63" fmla="*/ 414 h 468"/>
                <a:gd name="T64" fmla="*/ 510 w 534"/>
                <a:gd name="T65" fmla="*/ 414 h 468"/>
                <a:gd name="T66" fmla="*/ 534 w 534"/>
                <a:gd name="T67" fmla="*/ 444 h 468"/>
                <a:gd name="T68" fmla="*/ 492 w 534"/>
                <a:gd name="T69" fmla="*/ 408 h 468"/>
                <a:gd name="T70" fmla="*/ 396 w 534"/>
                <a:gd name="T71" fmla="*/ 360 h 468"/>
                <a:gd name="T72" fmla="*/ 378 w 534"/>
                <a:gd name="T73" fmla="*/ 336 h 468"/>
                <a:gd name="T74" fmla="*/ 342 w 534"/>
                <a:gd name="T75" fmla="*/ 324 h 468"/>
                <a:gd name="T76" fmla="*/ 204 w 534"/>
                <a:gd name="T77" fmla="*/ 30 h 468"/>
                <a:gd name="T78" fmla="*/ 174 w 534"/>
                <a:gd name="T79" fmla="*/ 18 h 468"/>
                <a:gd name="T80" fmla="*/ 48 w 534"/>
                <a:gd name="T81" fmla="*/ 66 h 468"/>
                <a:gd name="T82" fmla="*/ 96 w 534"/>
                <a:gd name="T83" fmla="*/ 120 h 468"/>
                <a:gd name="T84" fmla="*/ 90 w 534"/>
                <a:gd name="T85" fmla="*/ 126 h 468"/>
                <a:gd name="T86" fmla="*/ 84 w 534"/>
                <a:gd name="T87" fmla="*/ 150 h 468"/>
                <a:gd name="T88" fmla="*/ 72 w 534"/>
                <a:gd name="T89" fmla="*/ 126 h 468"/>
                <a:gd name="T90" fmla="*/ 12 w 534"/>
                <a:gd name="T91" fmla="*/ 138 h 468"/>
                <a:gd name="T92" fmla="*/ 24 w 534"/>
                <a:gd name="T93" fmla="*/ 156 h 468"/>
                <a:gd name="T94" fmla="*/ 66 w 534"/>
                <a:gd name="T95" fmla="*/ 186 h 468"/>
                <a:gd name="T96" fmla="*/ 90 w 534"/>
                <a:gd name="T97" fmla="*/ 186 h 468"/>
                <a:gd name="T98" fmla="*/ 84 w 534"/>
                <a:gd name="T99" fmla="*/ 222 h 4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34"/>
                <a:gd name="T151" fmla="*/ 0 h 468"/>
                <a:gd name="T152" fmla="*/ 534 w 534"/>
                <a:gd name="T153" fmla="*/ 468 h 4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34" h="468">
                  <a:moveTo>
                    <a:pt x="48" y="228"/>
                  </a:moveTo>
                  <a:lnTo>
                    <a:pt x="6" y="264"/>
                  </a:lnTo>
                  <a:lnTo>
                    <a:pt x="18" y="264"/>
                  </a:lnTo>
                  <a:lnTo>
                    <a:pt x="6" y="270"/>
                  </a:lnTo>
                  <a:lnTo>
                    <a:pt x="12" y="282"/>
                  </a:lnTo>
                  <a:lnTo>
                    <a:pt x="30" y="294"/>
                  </a:lnTo>
                  <a:lnTo>
                    <a:pt x="18" y="306"/>
                  </a:lnTo>
                  <a:lnTo>
                    <a:pt x="24" y="324"/>
                  </a:lnTo>
                  <a:lnTo>
                    <a:pt x="36" y="330"/>
                  </a:lnTo>
                  <a:lnTo>
                    <a:pt x="60" y="300"/>
                  </a:lnTo>
                  <a:lnTo>
                    <a:pt x="54" y="348"/>
                  </a:lnTo>
                  <a:lnTo>
                    <a:pt x="42" y="360"/>
                  </a:lnTo>
                  <a:lnTo>
                    <a:pt x="72" y="348"/>
                  </a:lnTo>
                  <a:lnTo>
                    <a:pt x="84" y="378"/>
                  </a:lnTo>
                  <a:lnTo>
                    <a:pt x="96" y="360"/>
                  </a:lnTo>
                  <a:lnTo>
                    <a:pt x="96" y="372"/>
                  </a:lnTo>
                  <a:lnTo>
                    <a:pt x="120" y="360"/>
                  </a:lnTo>
                  <a:lnTo>
                    <a:pt x="96" y="408"/>
                  </a:lnTo>
                  <a:lnTo>
                    <a:pt x="60" y="432"/>
                  </a:lnTo>
                  <a:lnTo>
                    <a:pt x="54" y="450"/>
                  </a:lnTo>
                  <a:lnTo>
                    <a:pt x="30" y="444"/>
                  </a:lnTo>
                  <a:lnTo>
                    <a:pt x="0" y="468"/>
                  </a:lnTo>
                  <a:lnTo>
                    <a:pt x="30" y="450"/>
                  </a:lnTo>
                  <a:lnTo>
                    <a:pt x="60" y="450"/>
                  </a:lnTo>
                  <a:lnTo>
                    <a:pt x="60" y="456"/>
                  </a:lnTo>
                  <a:lnTo>
                    <a:pt x="78" y="444"/>
                  </a:lnTo>
                  <a:lnTo>
                    <a:pt x="72" y="432"/>
                  </a:lnTo>
                  <a:lnTo>
                    <a:pt x="90" y="438"/>
                  </a:lnTo>
                  <a:lnTo>
                    <a:pt x="156" y="390"/>
                  </a:lnTo>
                  <a:lnTo>
                    <a:pt x="168" y="372"/>
                  </a:lnTo>
                  <a:lnTo>
                    <a:pt x="156" y="354"/>
                  </a:lnTo>
                  <a:lnTo>
                    <a:pt x="204" y="306"/>
                  </a:lnTo>
                  <a:lnTo>
                    <a:pt x="216" y="276"/>
                  </a:lnTo>
                  <a:lnTo>
                    <a:pt x="210" y="300"/>
                  </a:lnTo>
                  <a:lnTo>
                    <a:pt x="228" y="294"/>
                  </a:lnTo>
                  <a:lnTo>
                    <a:pt x="216" y="306"/>
                  </a:lnTo>
                  <a:lnTo>
                    <a:pt x="228" y="318"/>
                  </a:lnTo>
                  <a:lnTo>
                    <a:pt x="198" y="318"/>
                  </a:lnTo>
                  <a:lnTo>
                    <a:pt x="192" y="348"/>
                  </a:lnTo>
                  <a:lnTo>
                    <a:pt x="204" y="348"/>
                  </a:lnTo>
                  <a:lnTo>
                    <a:pt x="192" y="366"/>
                  </a:lnTo>
                  <a:lnTo>
                    <a:pt x="210" y="360"/>
                  </a:lnTo>
                  <a:lnTo>
                    <a:pt x="222" y="336"/>
                  </a:lnTo>
                  <a:lnTo>
                    <a:pt x="234" y="342"/>
                  </a:lnTo>
                  <a:lnTo>
                    <a:pt x="246" y="306"/>
                  </a:lnTo>
                  <a:lnTo>
                    <a:pt x="246" y="318"/>
                  </a:lnTo>
                  <a:lnTo>
                    <a:pt x="264" y="306"/>
                  </a:lnTo>
                  <a:lnTo>
                    <a:pt x="258" y="318"/>
                  </a:lnTo>
                  <a:lnTo>
                    <a:pt x="300" y="342"/>
                  </a:lnTo>
                  <a:lnTo>
                    <a:pt x="354" y="342"/>
                  </a:lnTo>
                  <a:lnTo>
                    <a:pt x="360" y="330"/>
                  </a:lnTo>
                  <a:lnTo>
                    <a:pt x="372" y="336"/>
                  </a:lnTo>
                  <a:lnTo>
                    <a:pt x="360" y="348"/>
                  </a:lnTo>
                  <a:lnTo>
                    <a:pt x="378" y="354"/>
                  </a:lnTo>
                  <a:lnTo>
                    <a:pt x="384" y="336"/>
                  </a:lnTo>
                  <a:lnTo>
                    <a:pt x="384" y="360"/>
                  </a:lnTo>
                  <a:lnTo>
                    <a:pt x="408" y="378"/>
                  </a:lnTo>
                  <a:lnTo>
                    <a:pt x="420" y="366"/>
                  </a:lnTo>
                  <a:lnTo>
                    <a:pt x="402" y="354"/>
                  </a:lnTo>
                  <a:lnTo>
                    <a:pt x="432" y="372"/>
                  </a:lnTo>
                  <a:lnTo>
                    <a:pt x="420" y="336"/>
                  </a:lnTo>
                  <a:lnTo>
                    <a:pt x="438" y="366"/>
                  </a:lnTo>
                  <a:lnTo>
                    <a:pt x="462" y="396"/>
                  </a:lnTo>
                  <a:lnTo>
                    <a:pt x="498" y="414"/>
                  </a:lnTo>
                  <a:lnTo>
                    <a:pt x="498" y="438"/>
                  </a:lnTo>
                  <a:lnTo>
                    <a:pt x="510" y="414"/>
                  </a:lnTo>
                  <a:lnTo>
                    <a:pt x="522" y="450"/>
                  </a:lnTo>
                  <a:lnTo>
                    <a:pt x="534" y="444"/>
                  </a:lnTo>
                  <a:lnTo>
                    <a:pt x="528" y="414"/>
                  </a:lnTo>
                  <a:lnTo>
                    <a:pt x="492" y="408"/>
                  </a:lnTo>
                  <a:lnTo>
                    <a:pt x="420" y="330"/>
                  </a:lnTo>
                  <a:lnTo>
                    <a:pt x="396" y="360"/>
                  </a:lnTo>
                  <a:lnTo>
                    <a:pt x="390" y="336"/>
                  </a:lnTo>
                  <a:lnTo>
                    <a:pt x="378" y="336"/>
                  </a:lnTo>
                  <a:lnTo>
                    <a:pt x="366" y="324"/>
                  </a:lnTo>
                  <a:lnTo>
                    <a:pt x="342" y="324"/>
                  </a:lnTo>
                  <a:lnTo>
                    <a:pt x="306" y="48"/>
                  </a:lnTo>
                  <a:lnTo>
                    <a:pt x="204" y="30"/>
                  </a:lnTo>
                  <a:lnTo>
                    <a:pt x="174" y="6"/>
                  </a:lnTo>
                  <a:lnTo>
                    <a:pt x="174" y="18"/>
                  </a:lnTo>
                  <a:lnTo>
                    <a:pt x="162" y="0"/>
                  </a:lnTo>
                  <a:lnTo>
                    <a:pt x="48" y="66"/>
                  </a:lnTo>
                  <a:lnTo>
                    <a:pt x="72" y="114"/>
                  </a:lnTo>
                  <a:lnTo>
                    <a:pt x="96" y="120"/>
                  </a:lnTo>
                  <a:lnTo>
                    <a:pt x="114" y="138"/>
                  </a:lnTo>
                  <a:lnTo>
                    <a:pt x="90" y="126"/>
                  </a:lnTo>
                  <a:lnTo>
                    <a:pt x="96" y="144"/>
                  </a:lnTo>
                  <a:lnTo>
                    <a:pt x="84" y="150"/>
                  </a:lnTo>
                  <a:lnTo>
                    <a:pt x="66" y="144"/>
                  </a:lnTo>
                  <a:lnTo>
                    <a:pt x="72" y="126"/>
                  </a:lnTo>
                  <a:lnTo>
                    <a:pt x="60" y="126"/>
                  </a:lnTo>
                  <a:lnTo>
                    <a:pt x="12" y="138"/>
                  </a:lnTo>
                  <a:lnTo>
                    <a:pt x="36" y="156"/>
                  </a:lnTo>
                  <a:lnTo>
                    <a:pt x="24" y="156"/>
                  </a:lnTo>
                  <a:lnTo>
                    <a:pt x="30" y="174"/>
                  </a:lnTo>
                  <a:lnTo>
                    <a:pt x="66" y="186"/>
                  </a:lnTo>
                  <a:lnTo>
                    <a:pt x="66" y="198"/>
                  </a:lnTo>
                  <a:lnTo>
                    <a:pt x="90" y="186"/>
                  </a:lnTo>
                  <a:lnTo>
                    <a:pt x="84" y="192"/>
                  </a:lnTo>
                  <a:lnTo>
                    <a:pt x="84" y="222"/>
                  </a:lnTo>
                  <a:lnTo>
                    <a:pt x="48" y="228"/>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60" name="Freeform 1382"/>
            <p:cNvSpPr>
              <a:spLocks/>
            </p:cNvSpPr>
            <p:nvPr/>
          </p:nvSpPr>
          <p:spPr bwMode="auto">
            <a:xfrm>
              <a:off x="3012" y="2628"/>
              <a:ext cx="534" cy="468"/>
            </a:xfrm>
            <a:custGeom>
              <a:avLst/>
              <a:gdLst>
                <a:gd name="T0" fmla="*/ 6 w 534"/>
                <a:gd name="T1" fmla="*/ 264 h 468"/>
                <a:gd name="T2" fmla="*/ 6 w 534"/>
                <a:gd name="T3" fmla="*/ 270 h 468"/>
                <a:gd name="T4" fmla="*/ 30 w 534"/>
                <a:gd name="T5" fmla="*/ 294 h 468"/>
                <a:gd name="T6" fmla="*/ 24 w 534"/>
                <a:gd name="T7" fmla="*/ 324 h 468"/>
                <a:gd name="T8" fmla="*/ 60 w 534"/>
                <a:gd name="T9" fmla="*/ 300 h 468"/>
                <a:gd name="T10" fmla="*/ 42 w 534"/>
                <a:gd name="T11" fmla="*/ 360 h 468"/>
                <a:gd name="T12" fmla="*/ 84 w 534"/>
                <a:gd name="T13" fmla="*/ 378 h 468"/>
                <a:gd name="T14" fmla="*/ 96 w 534"/>
                <a:gd name="T15" fmla="*/ 372 h 468"/>
                <a:gd name="T16" fmla="*/ 96 w 534"/>
                <a:gd name="T17" fmla="*/ 408 h 468"/>
                <a:gd name="T18" fmla="*/ 54 w 534"/>
                <a:gd name="T19" fmla="*/ 450 h 468"/>
                <a:gd name="T20" fmla="*/ 0 w 534"/>
                <a:gd name="T21" fmla="*/ 468 h 468"/>
                <a:gd name="T22" fmla="*/ 60 w 534"/>
                <a:gd name="T23" fmla="*/ 450 h 468"/>
                <a:gd name="T24" fmla="*/ 78 w 534"/>
                <a:gd name="T25" fmla="*/ 444 h 468"/>
                <a:gd name="T26" fmla="*/ 90 w 534"/>
                <a:gd name="T27" fmla="*/ 438 h 468"/>
                <a:gd name="T28" fmla="*/ 168 w 534"/>
                <a:gd name="T29" fmla="*/ 372 h 468"/>
                <a:gd name="T30" fmla="*/ 204 w 534"/>
                <a:gd name="T31" fmla="*/ 306 h 468"/>
                <a:gd name="T32" fmla="*/ 210 w 534"/>
                <a:gd name="T33" fmla="*/ 300 h 468"/>
                <a:gd name="T34" fmla="*/ 216 w 534"/>
                <a:gd name="T35" fmla="*/ 306 h 468"/>
                <a:gd name="T36" fmla="*/ 198 w 534"/>
                <a:gd name="T37" fmla="*/ 318 h 468"/>
                <a:gd name="T38" fmla="*/ 204 w 534"/>
                <a:gd name="T39" fmla="*/ 348 h 468"/>
                <a:gd name="T40" fmla="*/ 210 w 534"/>
                <a:gd name="T41" fmla="*/ 360 h 468"/>
                <a:gd name="T42" fmla="*/ 234 w 534"/>
                <a:gd name="T43" fmla="*/ 342 h 468"/>
                <a:gd name="T44" fmla="*/ 246 w 534"/>
                <a:gd name="T45" fmla="*/ 318 h 468"/>
                <a:gd name="T46" fmla="*/ 258 w 534"/>
                <a:gd name="T47" fmla="*/ 318 h 468"/>
                <a:gd name="T48" fmla="*/ 354 w 534"/>
                <a:gd name="T49" fmla="*/ 342 h 468"/>
                <a:gd name="T50" fmla="*/ 372 w 534"/>
                <a:gd name="T51" fmla="*/ 336 h 468"/>
                <a:gd name="T52" fmla="*/ 378 w 534"/>
                <a:gd name="T53" fmla="*/ 354 h 468"/>
                <a:gd name="T54" fmla="*/ 384 w 534"/>
                <a:gd name="T55" fmla="*/ 360 h 468"/>
                <a:gd name="T56" fmla="*/ 420 w 534"/>
                <a:gd name="T57" fmla="*/ 366 h 468"/>
                <a:gd name="T58" fmla="*/ 432 w 534"/>
                <a:gd name="T59" fmla="*/ 372 h 468"/>
                <a:gd name="T60" fmla="*/ 438 w 534"/>
                <a:gd name="T61" fmla="*/ 366 h 468"/>
                <a:gd name="T62" fmla="*/ 498 w 534"/>
                <a:gd name="T63" fmla="*/ 414 h 468"/>
                <a:gd name="T64" fmla="*/ 510 w 534"/>
                <a:gd name="T65" fmla="*/ 414 h 468"/>
                <a:gd name="T66" fmla="*/ 534 w 534"/>
                <a:gd name="T67" fmla="*/ 444 h 468"/>
                <a:gd name="T68" fmla="*/ 492 w 534"/>
                <a:gd name="T69" fmla="*/ 408 h 468"/>
                <a:gd name="T70" fmla="*/ 396 w 534"/>
                <a:gd name="T71" fmla="*/ 360 h 468"/>
                <a:gd name="T72" fmla="*/ 378 w 534"/>
                <a:gd name="T73" fmla="*/ 336 h 468"/>
                <a:gd name="T74" fmla="*/ 342 w 534"/>
                <a:gd name="T75" fmla="*/ 324 h 468"/>
                <a:gd name="T76" fmla="*/ 204 w 534"/>
                <a:gd name="T77" fmla="*/ 30 h 468"/>
                <a:gd name="T78" fmla="*/ 174 w 534"/>
                <a:gd name="T79" fmla="*/ 18 h 468"/>
                <a:gd name="T80" fmla="*/ 48 w 534"/>
                <a:gd name="T81" fmla="*/ 66 h 468"/>
                <a:gd name="T82" fmla="*/ 96 w 534"/>
                <a:gd name="T83" fmla="*/ 120 h 468"/>
                <a:gd name="T84" fmla="*/ 90 w 534"/>
                <a:gd name="T85" fmla="*/ 126 h 468"/>
                <a:gd name="T86" fmla="*/ 84 w 534"/>
                <a:gd name="T87" fmla="*/ 150 h 468"/>
                <a:gd name="T88" fmla="*/ 72 w 534"/>
                <a:gd name="T89" fmla="*/ 126 h 468"/>
                <a:gd name="T90" fmla="*/ 12 w 534"/>
                <a:gd name="T91" fmla="*/ 138 h 468"/>
                <a:gd name="T92" fmla="*/ 24 w 534"/>
                <a:gd name="T93" fmla="*/ 156 h 468"/>
                <a:gd name="T94" fmla="*/ 66 w 534"/>
                <a:gd name="T95" fmla="*/ 186 h 468"/>
                <a:gd name="T96" fmla="*/ 90 w 534"/>
                <a:gd name="T97" fmla="*/ 186 h 468"/>
                <a:gd name="T98" fmla="*/ 84 w 534"/>
                <a:gd name="T99" fmla="*/ 222 h 468"/>
                <a:gd name="T100" fmla="*/ 48 w 534"/>
                <a:gd name="T101" fmla="*/ 234 h 46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34"/>
                <a:gd name="T154" fmla="*/ 0 h 468"/>
                <a:gd name="T155" fmla="*/ 534 w 534"/>
                <a:gd name="T156" fmla="*/ 468 h 46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34" h="468">
                  <a:moveTo>
                    <a:pt x="48" y="228"/>
                  </a:moveTo>
                  <a:lnTo>
                    <a:pt x="6" y="264"/>
                  </a:lnTo>
                  <a:lnTo>
                    <a:pt x="18" y="264"/>
                  </a:lnTo>
                  <a:lnTo>
                    <a:pt x="6" y="270"/>
                  </a:lnTo>
                  <a:lnTo>
                    <a:pt x="12" y="282"/>
                  </a:lnTo>
                  <a:lnTo>
                    <a:pt x="30" y="294"/>
                  </a:lnTo>
                  <a:lnTo>
                    <a:pt x="18" y="306"/>
                  </a:lnTo>
                  <a:lnTo>
                    <a:pt x="24" y="324"/>
                  </a:lnTo>
                  <a:lnTo>
                    <a:pt x="36" y="330"/>
                  </a:lnTo>
                  <a:lnTo>
                    <a:pt x="60" y="300"/>
                  </a:lnTo>
                  <a:lnTo>
                    <a:pt x="54" y="348"/>
                  </a:lnTo>
                  <a:lnTo>
                    <a:pt x="42" y="360"/>
                  </a:lnTo>
                  <a:lnTo>
                    <a:pt x="72" y="348"/>
                  </a:lnTo>
                  <a:lnTo>
                    <a:pt x="84" y="378"/>
                  </a:lnTo>
                  <a:lnTo>
                    <a:pt x="96" y="360"/>
                  </a:lnTo>
                  <a:lnTo>
                    <a:pt x="96" y="372"/>
                  </a:lnTo>
                  <a:lnTo>
                    <a:pt x="120" y="360"/>
                  </a:lnTo>
                  <a:lnTo>
                    <a:pt x="96" y="408"/>
                  </a:lnTo>
                  <a:lnTo>
                    <a:pt x="60" y="432"/>
                  </a:lnTo>
                  <a:lnTo>
                    <a:pt x="54" y="450"/>
                  </a:lnTo>
                  <a:lnTo>
                    <a:pt x="30" y="444"/>
                  </a:lnTo>
                  <a:lnTo>
                    <a:pt x="0" y="468"/>
                  </a:lnTo>
                  <a:lnTo>
                    <a:pt x="30" y="450"/>
                  </a:lnTo>
                  <a:lnTo>
                    <a:pt x="60" y="450"/>
                  </a:lnTo>
                  <a:lnTo>
                    <a:pt x="60" y="456"/>
                  </a:lnTo>
                  <a:lnTo>
                    <a:pt x="78" y="444"/>
                  </a:lnTo>
                  <a:lnTo>
                    <a:pt x="72" y="432"/>
                  </a:lnTo>
                  <a:lnTo>
                    <a:pt x="90" y="438"/>
                  </a:lnTo>
                  <a:lnTo>
                    <a:pt x="156" y="390"/>
                  </a:lnTo>
                  <a:lnTo>
                    <a:pt x="168" y="372"/>
                  </a:lnTo>
                  <a:lnTo>
                    <a:pt x="156" y="354"/>
                  </a:lnTo>
                  <a:lnTo>
                    <a:pt x="204" y="306"/>
                  </a:lnTo>
                  <a:lnTo>
                    <a:pt x="216" y="276"/>
                  </a:lnTo>
                  <a:lnTo>
                    <a:pt x="210" y="300"/>
                  </a:lnTo>
                  <a:lnTo>
                    <a:pt x="228" y="294"/>
                  </a:lnTo>
                  <a:lnTo>
                    <a:pt x="216" y="306"/>
                  </a:lnTo>
                  <a:lnTo>
                    <a:pt x="228" y="318"/>
                  </a:lnTo>
                  <a:lnTo>
                    <a:pt x="198" y="318"/>
                  </a:lnTo>
                  <a:lnTo>
                    <a:pt x="192" y="348"/>
                  </a:lnTo>
                  <a:lnTo>
                    <a:pt x="204" y="348"/>
                  </a:lnTo>
                  <a:lnTo>
                    <a:pt x="192" y="366"/>
                  </a:lnTo>
                  <a:lnTo>
                    <a:pt x="210" y="360"/>
                  </a:lnTo>
                  <a:lnTo>
                    <a:pt x="222" y="336"/>
                  </a:lnTo>
                  <a:lnTo>
                    <a:pt x="234" y="342"/>
                  </a:lnTo>
                  <a:lnTo>
                    <a:pt x="246" y="306"/>
                  </a:lnTo>
                  <a:lnTo>
                    <a:pt x="246" y="318"/>
                  </a:lnTo>
                  <a:lnTo>
                    <a:pt x="264" y="306"/>
                  </a:lnTo>
                  <a:lnTo>
                    <a:pt x="258" y="318"/>
                  </a:lnTo>
                  <a:lnTo>
                    <a:pt x="300" y="342"/>
                  </a:lnTo>
                  <a:lnTo>
                    <a:pt x="354" y="342"/>
                  </a:lnTo>
                  <a:lnTo>
                    <a:pt x="360" y="330"/>
                  </a:lnTo>
                  <a:lnTo>
                    <a:pt x="372" y="336"/>
                  </a:lnTo>
                  <a:lnTo>
                    <a:pt x="360" y="348"/>
                  </a:lnTo>
                  <a:lnTo>
                    <a:pt x="378" y="354"/>
                  </a:lnTo>
                  <a:lnTo>
                    <a:pt x="384" y="336"/>
                  </a:lnTo>
                  <a:lnTo>
                    <a:pt x="384" y="360"/>
                  </a:lnTo>
                  <a:lnTo>
                    <a:pt x="408" y="378"/>
                  </a:lnTo>
                  <a:lnTo>
                    <a:pt x="420" y="366"/>
                  </a:lnTo>
                  <a:lnTo>
                    <a:pt x="402" y="354"/>
                  </a:lnTo>
                  <a:lnTo>
                    <a:pt x="432" y="372"/>
                  </a:lnTo>
                  <a:lnTo>
                    <a:pt x="420" y="336"/>
                  </a:lnTo>
                  <a:lnTo>
                    <a:pt x="438" y="366"/>
                  </a:lnTo>
                  <a:lnTo>
                    <a:pt x="462" y="396"/>
                  </a:lnTo>
                  <a:lnTo>
                    <a:pt x="498" y="414"/>
                  </a:lnTo>
                  <a:lnTo>
                    <a:pt x="498" y="438"/>
                  </a:lnTo>
                  <a:lnTo>
                    <a:pt x="510" y="414"/>
                  </a:lnTo>
                  <a:lnTo>
                    <a:pt x="522" y="450"/>
                  </a:lnTo>
                  <a:lnTo>
                    <a:pt x="534" y="444"/>
                  </a:lnTo>
                  <a:lnTo>
                    <a:pt x="528" y="414"/>
                  </a:lnTo>
                  <a:lnTo>
                    <a:pt x="492" y="408"/>
                  </a:lnTo>
                  <a:lnTo>
                    <a:pt x="420" y="330"/>
                  </a:lnTo>
                  <a:lnTo>
                    <a:pt x="396" y="360"/>
                  </a:lnTo>
                  <a:lnTo>
                    <a:pt x="390" y="336"/>
                  </a:lnTo>
                  <a:lnTo>
                    <a:pt x="378" y="336"/>
                  </a:lnTo>
                  <a:lnTo>
                    <a:pt x="366" y="324"/>
                  </a:lnTo>
                  <a:lnTo>
                    <a:pt x="342" y="324"/>
                  </a:lnTo>
                  <a:lnTo>
                    <a:pt x="306" y="48"/>
                  </a:lnTo>
                  <a:lnTo>
                    <a:pt x="204" y="30"/>
                  </a:lnTo>
                  <a:lnTo>
                    <a:pt x="174" y="6"/>
                  </a:lnTo>
                  <a:lnTo>
                    <a:pt x="174" y="18"/>
                  </a:lnTo>
                  <a:lnTo>
                    <a:pt x="162" y="0"/>
                  </a:lnTo>
                  <a:lnTo>
                    <a:pt x="48" y="66"/>
                  </a:lnTo>
                  <a:lnTo>
                    <a:pt x="72" y="114"/>
                  </a:lnTo>
                  <a:lnTo>
                    <a:pt x="96" y="120"/>
                  </a:lnTo>
                  <a:lnTo>
                    <a:pt x="114" y="138"/>
                  </a:lnTo>
                  <a:lnTo>
                    <a:pt x="90" y="126"/>
                  </a:lnTo>
                  <a:lnTo>
                    <a:pt x="96" y="144"/>
                  </a:lnTo>
                  <a:lnTo>
                    <a:pt x="84" y="150"/>
                  </a:lnTo>
                  <a:lnTo>
                    <a:pt x="66" y="144"/>
                  </a:lnTo>
                  <a:lnTo>
                    <a:pt x="72" y="126"/>
                  </a:lnTo>
                  <a:lnTo>
                    <a:pt x="60" y="126"/>
                  </a:lnTo>
                  <a:lnTo>
                    <a:pt x="12" y="138"/>
                  </a:lnTo>
                  <a:lnTo>
                    <a:pt x="36" y="156"/>
                  </a:lnTo>
                  <a:lnTo>
                    <a:pt x="24" y="156"/>
                  </a:lnTo>
                  <a:lnTo>
                    <a:pt x="30" y="174"/>
                  </a:lnTo>
                  <a:lnTo>
                    <a:pt x="66" y="186"/>
                  </a:lnTo>
                  <a:lnTo>
                    <a:pt x="66" y="198"/>
                  </a:lnTo>
                  <a:lnTo>
                    <a:pt x="90" y="186"/>
                  </a:lnTo>
                  <a:lnTo>
                    <a:pt x="84" y="192"/>
                  </a:lnTo>
                  <a:lnTo>
                    <a:pt x="84" y="222"/>
                  </a:lnTo>
                  <a:lnTo>
                    <a:pt x="48" y="228"/>
                  </a:lnTo>
                  <a:lnTo>
                    <a:pt x="48" y="23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61" name="Freeform 1383"/>
            <p:cNvSpPr>
              <a:spLocks/>
            </p:cNvSpPr>
            <p:nvPr/>
          </p:nvSpPr>
          <p:spPr bwMode="auto">
            <a:xfrm>
              <a:off x="3360" y="2298"/>
              <a:ext cx="348" cy="402"/>
            </a:xfrm>
            <a:custGeom>
              <a:avLst/>
              <a:gdLst>
                <a:gd name="T0" fmla="*/ 294 w 348"/>
                <a:gd name="T1" fmla="*/ 402 h 402"/>
                <a:gd name="T2" fmla="*/ 186 w 348"/>
                <a:gd name="T3" fmla="*/ 384 h 402"/>
                <a:gd name="T4" fmla="*/ 0 w 348"/>
                <a:gd name="T5" fmla="*/ 276 h 402"/>
                <a:gd name="T6" fmla="*/ 6 w 348"/>
                <a:gd name="T7" fmla="*/ 264 h 402"/>
                <a:gd name="T8" fmla="*/ 12 w 348"/>
                <a:gd name="T9" fmla="*/ 264 h 402"/>
                <a:gd name="T10" fmla="*/ 24 w 348"/>
                <a:gd name="T11" fmla="*/ 258 h 402"/>
                <a:gd name="T12" fmla="*/ 18 w 348"/>
                <a:gd name="T13" fmla="*/ 228 h 402"/>
                <a:gd name="T14" fmla="*/ 30 w 348"/>
                <a:gd name="T15" fmla="*/ 210 h 402"/>
                <a:gd name="T16" fmla="*/ 36 w 348"/>
                <a:gd name="T17" fmla="*/ 186 h 402"/>
                <a:gd name="T18" fmla="*/ 60 w 348"/>
                <a:gd name="T19" fmla="*/ 174 h 402"/>
                <a:gd name="T20" fmla="*/ 42 w 348"/>
                <a:gd name="T21" fmla="*/ 120 h 402"/>
                <a:gd name="T22" fmla="*/ 42 w 348"/>
                <a:gd name="T23" fmla="*/ 114 h 402"/>
                <a:gd name="T24" fmla="*/ 48 w 348"/>
                <a:gd name="T25" fmla="*/ 54 h 402"/>
                <a:gd name="T26" fmla="*/ 60 w 348"/>
                <a:gd name="T27" fmla="*/ 48 h 402"/>
                <a:gd name="T28" fmla="*/ 78 w 348"/>
                <a:gd name="T29" fmla="*/ 60 h 402"/>
                <a:gd name="T30" fmla="*/ 96 w 348"/>
                <a:gd name="T31" fmla="*/ 0 h 402"/>
                <a:gd name="T32" fmla="*/ 348 w 348"/>
                <a:gd name="T33" fmla="*/ 42 h 402"/>
                <a:gd name="T34" fmla="*/ 306 w 348"/>
                <a:gd name="T35" fmla="*/ 330 h 402"/>
                <a:gd name="T36" fmla="*/ 294 w 348"/>
                <a:gd name="T37" fmla="*/ 402 h 4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8"/>
                <a:gd name="T58" fmla="*/ 0 h 402"/>
                <a:gd name="T59" fmla="*/ 348 w 348"/>
                <a:gd name="T60" fmla="*/ 402 h 40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8" h="402">
                  <a:moveTo>
                    <a:pt x="294" y="402"/>
                  </a:moveTo>
                  <a:lnTo>
                    <a:pt x="186" y="384"/>
                  </a:lnTo>
                  <a:lnTo>
                    <a:pt x="0" y="276"/>
                  </a:lnTo>
                  <a:lnTo>
                    <a:pt x="6" y="264"/>
                  </a:lnTo>
                  <a:lnTo>
                    <a:pt x="12" y="264"/>
                  </a:lnTo>
                  <a:lnTo>
                    <a:pt x="24" y="258"/>
                  </a:lnTo>
                  <a:lnTo>
                    <a:pt x="18" y="228"/>
                  </a:lnTo>
                  <a:lnTo>
                    <a:pt x="30" y="210"/>
                  </a:lnTo>
                  <a:lnTo>
                    <a:pt x="36" y="186"/>
                  </a:lnTo>
                  <a:lnTo>
                    <a:pt x="60" y="174"/>
                  </a:lnTo>
                  <a:lnTo>
                    <a:pt x="42" y="120"/>
                  </a:lnTo>
                  <a:lnTo>
                    <a:pt x="42" y="114"/>
                  </a:lnTo>
                  <a:lnTo>
                    <a:pt x="48" y="54"/>
                  </a:lnTo>
                  <a:lnTo>
                    <a:pt x="60" y="48"/>
                  </a:lnTo>
                  <a:lnTo>
                    <a:pt x="78" y="60"/>
                  </a:lnTo>
                  <a:lnTo>
                    <a:pt x="96" y="0"/>
                  </a:lnTo>
                  <a:lnTo>
                    <a:pt x="348" y="42"/>
                  </a:lnTo>
                  <a:lnTo>
                    <a:pt x="306" y="330"/>
                  </a:lnTo>
                  <a:lnTo>
                    <a:pt x="294" y="402"/>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62" name="Freeform 1384"/>
            <p:cNvSpPr>
              <a:spLocks/>
            </p:cNvSpPr>
            <p:nvPr/>
          </p:nvSpPr>
          <p:spPr bwMode="auto">
            <a:xfrm>
              <a:off x="3360" y="2298"/>
              <a:ext cx="348" cy="408"/>
            </a:xfrm>
            <a:custGeom>
              <a:avLst/>
              <a:gdLst>
                <a:gd name="T0" fmla="*/ 294 w 348"/>
                <a:gd name="T1" fmla="*/ 402 h 408"/>
                <a:gd name="T2" fmla="*/ 186 w 348"/>
                <a:gd name="T3" fmla="*/ 384 h 408"/>
                <a:gd name="T4" fmla="*/ 0 w 348"/>
                <a:gd name="T5" fmla="*/ 276 h 408"/>
                <a:gd name="T6" fmla="*/ 6 w 348"/>
                <a:gd name="T7" fmla="*/ 264 h 408"/>
                <a:gd name="T8" fmla="*/ 12 w 348"/>
                <a:gd name="T9" fmla="*/ 264 h 408"/>
                <a:gd name="T10" fmla="*/ 24 w 348"/>
                <a:gd name="T11" fmla="*/ 258 h 408"/>
                <a:gd name="T12" fmla="*/ 18 w 348"/>
                <a:gd name="T13" fmla="*/ 228 h 408"/>
                <a:gd name="T14" fmla="*/ 30 w 348"/>
                <a:gd name="T15" fmla="*/ 210 h 408"/>
                <a:gd name="T16" fmla="*/ 36 w 348"/>
                <a:gd name="T17" fmla="*/ 186 h 408"/>
                <a:gd name="T18" fmla="*/ 60 w 348"/>
                <a:gd name="T19" fmla="*/ 174 h 408"/>
                <a:gd name="T20" fmla="*/ 42 w 348"/>
                <a:gd name="T21" fmla="*/ 120 h 408"/>
                <a:gd name="T22" fmla="*/ 42 w 348"/>
                <a:gd name="T23" fmla="*/ 114 h 408"/>
                <a:gd name="T24" fmla="*/ 48 w 348"/>
                <a:gd name="T25" fmla="*/ 54 h 408"/>
                <a:gd name="T26" fmla="*/ 60 w 348"/>
                <a:gd name="T27" fmla="*/ 48 h 408"/>
                <a:gd name="T28" fmla="*/ 78 w 348"/>
                <a:gd name="T29" fmla="*/ 60 h 408"/>
                <a:gd name="T30" fmla="*/ 96 w 348"/>
                <a:gd name="T31" fmla="*/ 0 h 408"/>
                <a:gd name="T32" fmla="*/ 348 w 348"/>
                <a:gd name="T33" fmla="*/ 42 h 408"/>
                <a:gd name="T34" fmla="*/ 306 w 348"/>
                <a:gd name="T35" fmla="*/ 330 h 408"/>
                <a:gd name="T36" fmla="*/ 294 w 348"/>
                <a:gd name="T37" fmla="*/ 402 h 408"/>
                <a:gd name="T38" fmla="*/ 294 w 348"/>
                <a:gd name="T39" fmla="*/ 408 h 40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48"/>
                <a:gd name="T61" fmla="*/ 0 h 408"/>
                <a:gd name="T62" fmla="*/ 348 w 348"/>
                <a:gd name="T63" fmla="*/ 408 h 40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48" h="408">
                  <a:moveTo>
                    <a:pt x="294" y="402"/>
                  </a:moveTo>
                  <a:lnTo>
                    <a:pt x="186" y="384"/>
                  </a:lnTo>
                  <a:lnTo>
                    <a:pt x="0" y="276"/>
                  </a:lnTo>
                  <a:lnTo>
                    <a:pt x="6" y="264"/>
                  </a:lnTo>
                  <a:lnTo>
                    <a:pt x="12" y="264"/>
                  </a:lnTo>
                  <a:lnTo>
                    <a:pt x="24" y="258"/>
                  </a:lnTo>
                  <a:lnTo>
                    <a:pt x="18" y="228"/>
                  </a:lnTo>
                  <a:lnTo>
                    <a:pt x="30" y="210"/>
                  </a:lnTo>
                  <a:lnTo>
                    <a:pt x="36" y="186"/>
                  </a:lnTo>
                  <a:lnTo>
                    <a:pt x="60" y="174"/>
                  </a:lnTo>
                  <a:lnTo>
                    <a:pt x="42" y="120"/>
                  </a:lnTo>
                  <a:lnTo>
                    <a:pt x="42" y="114"/>
                  </a:lnTo>
                  <a:lnTo>
                    <a:pt x="48" y="54"/>
                  </a:lnTo>
                  <a:lnTo>
                    <a:pt x="60" y="48"/>
                  </a:lnTo>
                  <a:lnTo>
                    <a:pt x="78" y="60"/>
                  </a:lnTo>
                  <a:lnTo>
                    <a:pt x="96" y="0"/>
                  </a:lnTo>
                  <a:lnTo>
                    <a:pt x="348" y="42"/>
                  </a:lnTo>
                  <a:lnTo>
                    <a:pt x="306" y="330"/>
                  </a:lnTo>
                  <a:lnTo>
                    <a:pt x="294" y="402"/>
                  </a:lnTo>
                  <a:lnTo>
                    <a:pt x="294" y="40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63" name="Freeform 1385"/>
            <p:cNvSpPr>
              <a:spLocks/>
            </p:cNvSpPr>
            <p:nvPr/>
          </p:nvSpPr>
          <p:spPr bwMode="auto">
            <a:xfrm>
              <a:off x="4440" y="2412"/>
              <a:ext cx="258" cy="228"/>
            </a:xfrm>
            <a:custGeom>
              <a:avLst/>
              <a:gdLst>
                <a:gd name="T0" fmla="*/ 186 w 258"/>
                <a:gd name="T1" fmla="*/ 228 h 228"/>
                <a:gd name="T2" fmla="*/ 30 w 258"/>
                <a:gd name="T3" fmla="*/ 228 h 228"/>
                <a:gd name="T4" fmla="*/ 30 w 258"/>
                <a:gd name="T5" fmla="*/ 192 h 228"/>
                <a:gd name="T6" fmla="*/ 6 w 258"/>
                <a:gd name="T7" fmla="*/ 186 h 228"/>
                <a:gd name="T8" fmla="*/ 12 w 258"/>
                <a:gd name="T9" fmla="*/ 78 h 228"/>
                <a:gd name="T10" fmla="*/ 0 w 258"/>
                <a:gd name="T11" fmla="*/ 6 h 228"/>
                <a:gd name="T12" fmla="*/ 228 w 258"/>
                <a:gd name="T13" fmla="*/ 0 h 228"/>
                <a:gd name="T14" fmla="*/ 234 w 258"/>
                <a:gd name="T15" fmla="*/ 12 h 228"/>
                <a:gd name="T16" fmla="*/ 216 w 258"/>
                <a:gd name="T17" fmla="*/ 30 h 228"/>
                <a:gd name="T18" fmla="*/ 258 w 258"/>
                <a:gd name="T19" fmla="*/ 30 h 228"/>
                <a:gd name="T20" fmla="*/ 240 w 258"/>
                <a:gd name="T21" fmla="*/ 48 h 228"/>
                <a:gd name="T22" fmla="*/ 246 w 258"/>
                <a:gd name="T23" fmla="*/ 60 h 228"/>
                <a:gd name="T24" fmla="*/ 228 w 258"/>
                <a:gd name="T25" fmla="*/ 66 h 228"/>
                <a:gd name="T26" fmla="*/ 240 w 258"/>
                <a:gd name="T27" fmla="*/ 84 h 228"/>
                <a:gd name="T28" fmla="*/ 228 w 258"/>
                <a:gd name="T29" fmla="*/ 96 h 228"/>
                <a:gd name="T30" fmla="*/ 216 w 258"/>
                <a:gd name="T31" fmla="*/ 108 h 228"/>
                <a:gd name="T32" fmla="*/ 216 w 258"/>
                <a:gd name="T33" fmla="*/ 132 h 228"/>
                <a:gd name="T34" fmla="*/ 186 w 258"/>
                <a:gd name="T35" fmla="*/ 162 h 228"/>
                <a:gd name="T36" fmla="*/ 192 w 258"/>
                <a:gd name="T37" fmla="*/ 180 h 228"/>
                <a:gd name="T38" fmla="*/ 180 w 258"/>
                <a:gd name="T39" fmla="*/ 180 h 228"/>
                <a:gd name="T40" fmla="*/ 180 w 258"/>
                <a:gd name="T41" fmla="*/ 198 h 228"/>
                <a:gd name="T42" fmla="*/ 192 w 258"/>
                <a:gd name="T43" fmla="*/ 198 h 228"/>
                <a:gd name="T44" fmla="*/ 186 w 258"/>
                <a:gd name="T45" fmla="*/ 204 h 228"/>
                <a:gd name="T46" fmla="*/ 192 w 258"/>
                <a:gd name="T47" fmla="*/ 210 h 228"/>
                <a:gd name="T48" fmla="*/ 186 w 258"/>
                <a:gd name="T49" fmla="*/ 222 h 228"/>
                <a:gd name="T50" fmla="*/ 186 w 258"/>
                <a:gd name="T51" fmla="*/ 228 h 2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58"/>
                <a:gd name="T79" fmla="*/ 0 h 228"/>
                <a:gd name="T80" fmla="*/ 258 w 258"/>
                <a:gd name="T81" fmla="*/ 228 h 2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58" h="228">
                  <a:moveTo>
                    <a:pt x="186" y="228"/>
                  </a:moveTo>
                  <a:lnTo>
                    <a:pt x="30" y="228"/>
                  </a:lnTo>
                  <a:lnTo>
                    <a:pt x="30" y="192"/>
                  </a:lnTo>
                  <a:lnTo>
                    <a:pt x="6" y="186"/>
                  </a:lnTo>
                  <a:lnTo>
                    <a:pt x="12" y="78"/>
                  </a:lnTo>
                  <a:lnTo>
                    <a:pt x="0" y="6"/>
                  </a:lnTo>
                  <a:lnTo>
                    <a:pt x="228" y="0"/>
                  </a:lnTo>
                  <a:lnTo>
                    <a:pt x="234" y="12"/>
                  </a:lnTo>
                  <a:lnTo>
                    <a:pt x="216" y="30"/>
                  </a:lnTo>
                  <a:lnTo>
                    <a:pt x="258" y="30"/>
                  </a:lnTo>
                  <a:lnTo>
                    <a:pt x="240" y="48"/>
                  </a:lnTo>
                  <a:lnTo>
                    <a:pt x="246" y="60"/>
                  </a:lnTo>
                  <a:lnTo>
                    <a:pt x="228" y="66"/>
                  </a:lnTo>
                  <a:lnTo>
                    <a:pt x="240" y="84"/>
                  </a:lnTo>
                  <a:lnTo>
                    <a:pt x="228" y="96"/>
                  </a:lnTo>
                  <a:lnTo>
                    <a:pt x="216" y="108"/>
                  </a:lnTo>
                  <a:lnTo>
                    <a:pt x="216" y="132"/>
                  </a:lnTo>
                  <a:lnTo>
                    <a:pt x="186" y="162"/>
                  </a:lnTo>
                  <a:lnTo>
                    <a:pt x="192" y="180"/>
                  </a:lnTo>
                  <a:lnTo>
                    <a:pt x="180" y="180"/>
                  </a:lnTo>
                  <a:lnTo>
                    <a:pt x="180" y="198"/>
                  </a:lnTo>
                  <a:lnTo>
                    <a:pt x="192" y="198"/>
                  </a:lnTo>
                  <a:lnTo>
                    <a:pt x="186" y="204"/>
                  </a:lnTo>
                  <a:lnTo>
                    <a:pt x="192" y="210"/>
                  </a:lnTo>
                  <a:lnTo>
                    <a:pt x="186" y="222"/>
                  </a:lnTo>
                  <a:lnTo>
                    <a:pt x="186" y="228"/>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64" name="Freeform 1386"/>
            <p:cNvSpPr>
              <a:spLocks/>
            </p:cNvSpPr>
            <p:nvPr/>
          </p:nvSpPr>
          <p:spPr bwMode="auto">
            <a:xfrm>
              <a:off x="4440" y="2412"/>
              <a:ext cx="258" cy="234"/>
            </a:xfrm>
            <a:custGeom>
              <a:avLst/>
              <a:gdLst>
                <a:gd name="T0" fmla="*/ 186 w 258"/>
                <a:gd name="T1" fmla="*/ 228 h 234"/>
                <a:gd name="T2" fmla="*/ 30 w 258"/>
                <a:gd name="T3" fmla="*/ 228 h 234"/>
                <a:gd name="T4" fmla="*/ 30 w 258"/>
                <a:gd name="T5" fmla="*/ 192 h 234"/>
                <a:gd name="T6" fmla="*/ 6 w 258"/>
                <a:gd name="T7" fmla="*/ 186 h 234"/>
                <a:gd name="T8" fmla="*/ 12 w 258"/>
                <a:gd name="T9" fmla="*/ 78 h 234"/>
                <a:gd name="T10" fmla="*/ 0 w 258"/>
                <a:gd name="T11" fmla="*/ 6 h 234"/>
                <a:gd name="T12" fmla="*/ 228 w 258"/>
                <a:gd name="T13" fmla="*/ 0 h 234"/>
                <a:gd name="T14" fmla="*/ 234 w 258"/>
                <a:gd name="T15" fmla="*/ 12 h 234"/>
                <a:gd name="T16" fmla="*/ 216 w 258"/>
                <a:gd name="T17" fmla="*/ 30 h 234"/>
                <a:gd name="T18" fmla="*/ 258 w 258"/>
                <a:gd name="T19" fmla="*/ 30 h 234"/>
                <a:gd name="T20" fmla="*/ 240 w 258"/>
                <a:gd name="T21" fmla="*/ 48 h 234"/>
                <a:gd name="T22" fmla="*/ 246 w 258"/>
                <a:gd name="T23" fmla="*/ 60 h 234"/>
                <a:gd name="T24" fmla="*/ 228 w 258"/>
                <a:gd name="T25" fmla="*/ 66 h 234"/>
                <a:gd name="T26" fmla="*/ 240 w 258"/>
                <a:gd name="T27" fmla="*/ 84 h 234"/>
                <a:gd name="T28" fmla="*/ 228 w 258"/>
                <a:gd name="T29" fmla="*/ 96 h 234"/>
                <a:gd name="T30" fmla="*/ 216 w 258"/>
                <a:gd name="T31" fmla="*/ 108 h 234"/>
                <a:gd name="T32" fmla="*/ 216 w 258"/>
                <a:gd name="T33" fmla="*/ 132 h 234"/>
                <a:gd name="T34" fmla="*/ 186 w 258"/>
                <a:gd name="T35" fmla="*/ 162 h 234"/>
                <a:gd name="T36" fmla="*/ 192 w 258"/>
                <a:gd name="T37" fmla="*/ 180 h 234"/>
                <a:gd name="T38" fmla="*/ 180 w 258"/>
                <a:gd name="T39" fmla="*/ 180 h 234"/>
                <a:gd name="T40" fmla="*/ 180 w 258"/>
                <a:gd name="T41" fmla="*/ 198 h 234"/>
                <a:gd name="T42" fmla="*/ 192 w 258"/>
                <a:gd name="T43" fmla="*/ 198 h 234"/>
                <a:gd name="T44" fmla="*/ 186 w 258"/>
                <a:gd name="T45" fmla="*/ 204 h 234"/>
                <a:gd name="T46" fmla="*/ 192 w 258"/>
                <a:gd name="T47" fmla="*/ 210 h 234"/>
                <a:gd name="T48" fmla="*/ 186 w 258"/>
                <a:gd name="T49" fmla="*/ 222 h 234"/>
                <a:gd name="T50" fmla="*/ 186 w 258"/>
                <a:gd name="T51" fmla="*/ 228 h 234"/>
                <a:gd name="T52" fmla="*/ 186 w 258"/>
                <a:gd name="T53" fmla="*/ 234 h 23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58"/>
                <a:gd name="T82" fmla="*/ 0 h 234"/>
                <a:gd name="T83" fmla="*/ 258 w 258"/>
                <a:gd name="T84" fmla="*/ 234 h 23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58" h="234">
                  <a:moveTo>
                    <a:pt x="186" y="228"/>
                  </a:moveTo>
                  <a:lnTo>
                    <a:pt x="30" y="228"/>
                  </a:lnTo>
                  <a:lnTo>
                    <a:pt x="30" y="192"/>
                  </a:lnTo>
                  <a:lnTo>
                    <a:pt x="6" y="186"/>
                  </a:lnTo>
                  <a:lnTo>
                    <a:pt x="12" y="78"/>
                  </a:lnTo>
                  <a:lnTo>
                    <a:pt x="0" y="6"/>
                  </a:lnTo>
                  <a:lnTo>
                    <a:pt x="228" y="0"/>
                  </a:lnTo>
                  <a:lnTo>
                    <a:pt x="234" y="12"/>
                  </a:lnTo>
                  <a:lnTo>
                    <a:pt x="216" y="30"/>
                  </a:lnTo>
                  <a:lnTo>
                    <a:pt x="258" y="30"/>
                  </a:lnTo>
                  <a:lnTo>
                    <a:pt x="240" y="48"/>
                  </a:lnTo>
                  <a:lnTo>
                    <a:pt x="246" y="60"/>
                  </a:lnTo>
                  <a:lnTo>
                    <a:pt x="228" y="66"/>
                  </a:lnTo>
                  <a:lnTo>
                    <a:pt x="240" y="84"/>
                  </a:lnTo>
                  <a:lnTo>
                    <a:pt x="228" y="96"/>
                  </a:lnTo>
                  <a:lnTo>
                    <a:pt x="216" y="108"/>
                  </a:lnTo>
                  <a:lnTo>
                    <a:pt x="216" y="132"/>
                  </a:lnTo>
                  <a:lnTo>
                    <a:pt x="186" y="162"/>
                  </a:lnTo>
                  <a:lnTo>
                    <a:pt x="192" y="180"/>
                  </a:lnTo>
                  <a:lnTo>
                    <a:pt x="180" y="180"/>
                  </a:lnTo>
                  <a:lnTo>
                    <a:pt x="180" y="198"/>
                  </a:lnTo>
                  <a:lnTo>
                    <a:pt x="192" y="198"/>
                  </a:lnTo>
                  <a:lnTo>
                    <a:pt x="186" y="204"/>
                  </a:lnTo>
                  <a:lnTo>
                    <a:pt x="192" y="210"/>
                  </a:lnTo>
                  <a:lnTo>
                    <a:pt x="186" y="222"/>
                  </a:lnTo>
                  <a:lnTo>
                    <a:pt x="186" y="228"/>
                  </a:lnTo>
                  <a:lnTo>
                    <a:pt x="186" y="23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65" name="Freeform 1387"/>
            <p:cNvSpPr>
              <a:spLocks/>
            </p:cNvSpPr>
            <p:nvPr/>
          </p:nvSpPr>
          <p:spPr bwMode="auto">
            <a:xfrm>
              <a:off x="3012" y="1866"/>
              <a:ext cx="408" cy="696"/>
            </a:xfrm>
            <a:custGeom>
              <a:avLst/>
              <a:gdLst>
                <a:gd name="T0" fmla="*/ 354 w 408"/>
                <a:gd name="T1" fmla="*/ 696 h 696"/>
                <a:gd name="T2" fmla="*/ 228 w 408"/>
                <a:gd name="T3" fmla="*/ 678 h 696"/>
                <a:gd name="T4" fmla="*/ 222 w 408"/>
                <a:gd name="T5" fmla="*/ 630 h 696"/>
                <a:gd name="T6" fmla="*/ 198 w 408"/>
                <a:gd name="T7" fmla="*/ 588 h 696"/>
                <a:gd name="T8" fmla="*/ 180 w 408"/>
                <a:gd name="T9" fmla="*/ 588 h 696"/>
                <a:gd name="T10" fmla="*/ 180 w 408"/>
                <a:gd name="T11" fmla="*/ 570 h 696"/>
                <a:gd name="T12" fmla="*/ 150 w 408"/>
                <a:gd name="T13" fmla="*/ 558 h 696"/>
                <a:gd name="T14" fmla="*/ 132 w 408"/>
                <a:gd name="T15" fmla="*/ 528 h 696"/>
                <a:gd name="T16" fmla="*/ 90 w 408"/>
                <a:gd name="T17" fmla="*/ 516 h 696"/>
                <a:gd name="T18" fmla="*/ 78 w 408"/>
                <a:gd name="T19" fmla="*/ 510 h 696"/>
                <a:gd name="T20" fmla="*/ 90 w 408"/>
                <a:gd name="T21" fmla="*/ 468 h 696"/>
                <a:gd name="T22" fmla="*/ 78 w 408"/>
                <a:gd name="T23" fmla="*/ 462 h 696"/>
                <a:gd name="T24" fmla="*/ 84 w 408"/>
                <a:gd name="T25" fmla="*/ 450 h 696"/>
                <a:gd name="T26" fmla="*/ 48 w 408"/>
                <a:gd name="T27" fmla="*/ 384 h 696"/>
                <a:gd name="T28" fmla="*/ 48 w 408"/>
                <a:gd name="T29" fmla="*/ 366 h 696"/>
                <a:gd name="T30" fmla="*/ 60 w 408"/>
                <a:gd name="T31" fmla="*/ 348 h 696"/>
                <a:gd name="T32" fmla="*/ 36 w 408"/>
                <a:gd name="T33" fmla="*/ 318 h 696"/>
                <a:gd name="T34" fmla="*/ 42 w 408"/>
                <a:gd name="T35" fmla="*/ 282 h 696"/>
                <a:gd name="T36" fmla="*/ 60 w 408"/>
                <a:gd name="T37" fmla="*/ 312 h 696"/>
                <a:gd name="T38" fmla="*/ 48 w 408"/>
                <a:gd name="T39" fmla="*/ 276 h 696"/>
                <a:gd name="T40" fmla="*/ 66 w 408"/>
                <a:gd name="T41" fmla="*/ 270 h 696"/>
                <a:gd name="T42" fmla="*/ 48 w 408"/>
                <a:gd name="T43" fmla="*/ 258 h 696"/>
                <a:gd name="T44" fmla="*/ 42 w 408"/>
                <a:gd name="T45" fmla="*/ 282 h 696"/>
                <a:gd name="T46" fmla="*/ 30 w 408"/>
                <a:gd name="T47" fmla="*/ 258 h 696"/>
                <a:gd name="T48" fmla="*/ 24 w 408"/>
                <a:gd name="T49" fmla="*/ 264 h 696"/>
                <a:gd name="T50" fmla="*/ 30 w 408"/>
                <a:gd name="T51" fmla="*/ 252 h 696"/>
                <a:gd name="T52" fmla="*/ 6 w 408"/>
                <a:gd name="T53" fmla="*/ 192 h 696"/>
                <a:gd name="T54" fmla="*/ 18 w 408"/>
                <a:gd name="T55" fmla="*/ 138 h 696"/>
                <a:gd name="T56" fmla="*/ 0 w 408"/>
                <a:gd name="T57" fmla="*/ 90 h 696"/>
                <a:gd name="T58" fmla="*/ 24 w 408"/>
                <a:gd name="T59" fmla="*/ 60 h 696"/>
                <a:gd name="T60" fmla="*/ 42 w 408"/>
                <a:gd name="T61" fmla="*/ 0 h 696"/>
                <a:gd name="T62" fmla="*/ 228 w 408"/>
                <a:gd name="T63" fmla="*/ 54 h 696"/>
                <a:gd name="T64" fmla="*/ 180 w 408"/>
                <a:gd name="T65" fmla="*/ 240 h 696"/>
                <a:gd name="T66" fmla="*/ 390 w 408"/>
                <a:gd name="T67" fmla="*/ 552 h 696"/>
                <a:gd name="T68" fmla="*/ 408 w 408"/>
                <a:gd name="T69" fmla="*/ 606 h 696"/>
                <a:gd name="T70" fmla="*/ 384 w 408"/>
                <a:gd name="T71" fmla="*/ 618 h 696"/>
                <a:gd name="T72" fmla="*/ 378 w 408"/>
                <a:gd name="T73" fmla="*/ 642 h 696"/>
                <a:gd name="T74" fmla="*/ 366 w 408"/>
                <a:gd name="T75" fmla="*/ 660 h 696"/>
                <a:gd name="T76" fmla="*/ 372 w 408"/>
                <a:gd name="T77" fmla="*/ 690 h 696"/>
                <a:gd name="T78" fmla="*/ 360 w 408"/>
                <a:gd name="T79" fmla="*/ 696 h 696"/>
                <a:gd name="T80" fmla="*/ 354 w 408"/>
                <a:gd name="T81" fmla="*/ 696 h 69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8"/>
                <a:gd name="T124" fmla="*/ 0 h 696"/>
                <a:gd name="T125" fmla="*/ 408 w 408"/>
                <a:gd name="T126" fmla="*/ 696 h 69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8" h="696">
                  <a:moveTo>
                    <a:pt x="354" y="696"/>
                  </a:moveTo>
                  <a:lnTo>
                    <a:pt x="228" y="678"/>
                  </a:lnTo>
                  <a:lnTo>
                    <a:pt x="222" y="630"/>
                  </a:lnTo>
                  <a:lnTo>
                    <a:pt x="198" y="588"/>
                  </a:lnTo>
                  <a:lnTo>
                    <a:pt x="180" y="588"/>
                  </a:lnTo>
                  <a:lnTo>
                    <a:pt x="180" y="570"/>
                  </a:lnTo>
                  <a:lnTo>
                    <a:pt x="150" y="558"/>
                  </a:lnTo>
                  <a:lnTo>
                    <a:pt x="132" y="528"/>
                  </a:lnTo>
                  <a:lnTo>
                    <a:pt x="90" y="516"/>
                  </a:lnTo>
                  <a:lnTo>
                    <a:pt x="78" y="510"/>
                  </a:lnTo>
                  <a:lnTo>
                    <a:pt x="90" y="468"/>
                  </a:lnTo>
                  <a:lnTo>
                    <a:pt x="78" y="462"/>
                  </a:lnTo>
                  <a:lnTo>
                    <a:pt x="84" y="450"/>
                  </a:lnTo>
                  <a:lnTo>
                    <a:pt x="48" y="384"/>
                  </a:lnTo>
                  <a:lnTo>
                    <a:pt x="48" y="366"/>
                  </a:lnTo>
                  <a:lnTo>
                    <a:pt x="60" y="348"/>
                  </a:lnTo>
                  <a:lnTo>
                    <a:pt x="36" y="318"/>
                  </a:lnTo>
                  <a:lnTo>
                    <a:pt x="42" y="282"/>
                  </a:lnTo>
                  <a:lnTo>
                    <a:pt x="60" y="312"/>
                  </a:lnTo>
                  <a:lnTo>
                    <a:pt x="48" y="276"/>
                  </a:lnTo>
                  <a:lnTo>
                    <a:pt x="66" y="270"/>
                  </a:lnTo>
                  <a:lnTo>
                    <a:pt x="48" y="258"/>
                  </a:lnTo>
                  <a:lnTo>
                    <a:pt x="42" y="282"/>
                  </a:lnTo>
                  <a:lnTo>
                    <a:pt x="30" y="258"/>
                  </a:lnTo>
                  <a:lnTo>
                    <a:pt x="24" y="264"/>
                  </a:lnTo>
                  <a:lnTo>
                    <a:pt x="30" y="252"/>
                  </a:lnTo>
                  <a:lnTo>
                    <a:pt x="6" y="192"/>
                  </a:lnTo>
                  <a:lnTo>
                    <a:pt x="18" y="138"/>
                  </a:lnTo>
                  <a:lnTo>
                    <a:pt x="0" y="90"/>
                  </a:lnTo>
                  <a:lnTo>
                    <a:pt x="24" y="60"/>
                  </a:lnTo>
                  <a:lnTo>
                    <a:pt x="42" y="0"/>
                  </a:lnTo>
                  <a:lnTo>
                    <a:pt x="228" y="54"/>
                  </a:lnTo>
                  <a:lnTo>
                    <a:pt x="180" y="240"/>
                  </a:lnTo>
                  <a:lnTo>
                    <a:pt x="390" y="552"/>
                  </a:lnTo>
                  <a:lnTo>
                    <a:pt x="408" y="606"/>
                  </a:lnTo>
                  <a:lnTo>
                    <a:pt x="384" y="618"/>
                  </a:lnTo>
                  <a:lnTo>
                    <a:pt x="378" y="642"/>
                  </a:lnTo>
                  <a:lnTo>
                    <a:pt x="366" y="660"/>
                  </a:lnTo>
                  <a:lnTo>
                    <a:pt x="372" y="690"/>
                  </a:lnTo>
                  <a:lnTo>
                    <a:pt x="360" y="696"/>
                  </a:lnTo>
                  <a:lnTo>
                    <a:pt x="354" y="696"/>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66" name="Freeform 1388"/>
            <p:cNvSpPr>
              <a:spLocks/>
            </p:cNvSpPr>
            <p:nvPr/>
          </p:nvSpPr>
          <p:spPr bwMode="auto">
            <a:xfrm>
              <a:off x="3012" y="1866"/>
              <a:ext cx="408" cy="702"/>
            </a:xfrm>
            <a:custGeom>
              <a:avLst/>
              <a:gdLst>
                <a:gd name="T0" fmla="*/ 354 w 408"/>
                <a:gd name="T1" fmla="*/ 696 h 702"/>
                <a:gd name="T2" fmla="*/ 228 w 408"/>
                <a:gd name="T3" fmla="*/ 678 h 702"/>
                <a:gd name="T4" fmla="*/ 222 w 408"/>
                <a:gd name="T5" fmla="*/ 630 h 702"/>
                <a:gd name="T6" fmla="*/ 198 w 408"/>
                <a:gd name="T7" fmla="*/ 588 h 702"/>
                <a:gd name="T8" fmla="*/ 180 w 408"/>
                <a:gd name="T9" fmla="*/ 588 h 702"/>
                <a:gd name="T10" fmla="*/ 180 w 408"/>
                <a:gd name="T11" fmla="*/ 570 h 702"/>
                <a:gd name="T12" fmla="*/ 150 w 408"/>
                <a:gd name="T13" fmla="*/ 558 h 702"/>
                <a:gd name="T14" fmla="*/ 132 w 408"/>
                <a:gd name="T15" fmla="*/ 528 h 702"/>
                <a:gd name="T16" fmla="*/ 90 w 408"/>
                <a:gd name="T17" fmla="*/ 516 h 702"/>
                <a:gd name="T18" fmla="*/ 78 w 408"/>
                <a:gd name="T19" fmla="*/ 510 h 702"/>
                <a:gd name="T20" fmla="*/ 90 w 408"/>
                <a:gd name="T21" fmla="*/ 468 h 702"/>
                <a:gd name="T22" fmla="*/ 78 w 408"/>
                <a:gd name="T23" fmla="*/ 462 h 702"/>
                <a:gd name="T24" fmla="*/ 84 w 408"/>
                <a:gd name="T25" fmla="*/ 450 h 702"/>
                <a:gd name="T26" fmla="*/ 48 w 408"/>
                <a:gd name="T27" fmla="*/ 384 h 702"/>
                <a:gd name="T28" fmla="*/ 48 w 408"/>
                <a:gd name="T29" fmla="*/ 366 h 702"/>
                <a:gd name="T30" fmla="*/ 60 w 408"/>
                <a:gd name="T31" fmla="*/ 348 h 702"/>
                <a:gd name="T32" fmla="*/ 36 w 408"/>
                <a:gd name="T33" fmla="*/ 318 h 702"/>
                <a:gd name="T34" fmla="*/ 42 w 408"/>
                <a:gd name="T35" fmla="*/ 282 h 702"/>
                <a:gd name="T36" fmla="*/ 60 w 408"/>
                <a:gd name="T37" fmla="*/ 312 h 702"/>
                <a:gd name="T38" fmla="*/ 48 w 408"/>
                <a:gd name="T39" fmla="*/ 276 h 702"/>
                <a:gd name="T40" fmla="*/ 66 w 408"/>
                <a:gd name="T41" fmla="*/ 270 h 702"/>
                <a:gd name="T42" fmla="*/ 48 w 408"/>
                <a:gd name="T43" fmla="*/ 258 h 702"/>
                <a:gd name="T44" fmla="*/ 42 w 408"/>
                <a:gd name="T45" fmla="*/ 282 h 702"/>
                <a:gd name="T46" fmla="*/ 30 w 408"/>
                <a:gd name="T47" fmla="*/ 258 h 702"/>
                <a:gd name="T48" fmla="*/ 24 w 408"/>
                <a:gd name="T49" fmla="*/ 264 h 702"/>
                <a:gd name="T50" fmla="*/ 30 w 408"/>
                <a:gd name="T51" fmla="*/ 252 h 702"/>
                <a:gd name="T52" fmla="*/ 6 w 408"/>
                <a:gd name="T53" fmla="*/ 192 h 702"/>
                <a:gd name="T54" fmla="*/ 18 w 408"/>
                <a:gd name="T55" fmla="*/ 138 h 702"/>
                <a:gd name="T56" fmla="*/ 0 w 408"/>
                <a:gd name="T57" fmla="*/ 90 h 702"/>
                <a:gd name="T58" fmla="*/ 24 w 408"/>
                <a:gd name="T59" fmla="*/ 60 h 702"/>
                <a:gd name="T60" fmla="*/ 42 w 408"/>
                <a:gd name="T61" fmla="*/ 0 h 702"/>
                <a:gd name="T62" fmla="*/ 228 w 408"/>
                <a:gd name="T63" fmla="*/ 54 h 702"/>
                <a:gd name="T64" fmla="*/ 180 w 408"/>
                <a:gd name="T65" fmla="*/ 240 h 702"/>
                <a:gd name="T66" fmla="*/ 390 w 408"/>
                <a:gd name="T67" fmla="*/ 552 h 702"/>
                <a:gd name="T68" fmla="*/ 408 w 408"/>
                <a:gd name="T69" fmla="*/ 606 h 702"/>
                <a:gd name="T70" fmla="*/ 384 w 408"/>
                <a:gd name="T71" fmla="*/ 618 h 702"/>
                <a:gd name="T72" fmla="*/ 378 w 408"/>
                <a:gd name="T73" fmla="*/ 642 h 702"/>
                <a:gd name="T74" fmla="*/ 366 w 408"/>
                <a:gd name="T75" fmla="*/ 660 h 702"/>
                <a:gd name="T76" fmla="*/ 372 w 408"/>
                <a:gd name="T77" fmla="*/ 690 h 702"/>
                <a:gd name="T78" fmla="*/ 360 w 408"/>
                <a:gd name="T79" fmla="*/ 696 h 702"/>
                <a:gd name="T80" fmla="*/ 354 w 408"/>
                <a:gd name="T81" fmla="*/ 696 h 702"/>
                <a:gd name="T82" fmla="*/ 354 w 408"/>
                <a:gd name="T83" fmla="*/ 702 h 70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08"/>
                <a:gd name="T127" fmla="*/ 0 h 702"/>
                <a:gd name="T128" fmla="*/ 408 w 408"/>
                <a:gd name="T129" fmla="*/ 702 h 70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08" h="702">
                  <a:moveTo>
                    <a:pt x="354" y="696"/>
                  </a:moveTo>
                  <a:lnTo>
                    <a:pt x="228" y="678"/>
                  </a:lnTo>
                  <a:lnTo>
                    <a:pt x="222" y="630"/>
                  </a:lnTo>
                  <a:lnTo>
                    <a:pt x="198" y="588"/>
                  </a:lnTo>
                  <a:lnTo>
                    <a:pt x="180" y="588"/>
                  </a:lnTo>
                  <a:lnTo>
                    <a:pt x="180" y="570"/>
                  </a:lnTo>
                  <a:lnTo>
                    <a:pt x="150" y="558"/>
                  </a:lnTo>
                  <a:lnTo>
                    <a:pt x="132" y="528"/>
                  </a:lnTo>
                  <a:lnTo>
                    <a:pt x="90" y="516"/>
                  </a:lnTo>
                  <a:lnTo>
                    <a:pt x="78" y="510"/>
                  </a:lnTo>
                  <a:lnTo>
                    <a:pt x="90" y="468"/>
                  </a:lnTo>
                  <a:lnTo>
                    <a:pt x="78" y="462"/>
                  </a:lnTo>
                  <a:lnTo>
                    <a:pt x="84" y="450"/>
                  </a:lnTo>
                  <a:lnTo>
                    <a:pt x="48" y="384"/>
                  </a:lnTo>
                  <a:lnTo>
                    <a:pt x="48" y="366"/>
                  </a:lnTo>
                  <a:lnTo>
                    <a:pt x="60" y="348"/>
                  </a:lnTo>
                  <a:lnTo>
                    <a:pt x="36" y="318"/>
                  </a:lnTo>
                  <a:lnTo>
                    <a:pt x="42" y="282"/>
                  </a:lnTo>
                  <a:lnTo>
                    <a:pt x="60" y="312"/>
                  </a:lnTo>
                  <a:lnTo>
                    <a:pt x="48" y="276"/>
                  </a:lnTo>
                  <a:lnTo>
                    <a:pt x="66" y="270"/>
                  </a:lnTo>
                  <a:lnTo>
                    <a:pt x="48" y="258"/>
                  </a:lnTo>
                  <a:lnTo>
                    <a:pt x="42" y="282"/>
                  </a:lnTo>
                  <a:lnTo>
                    <a:pt x="30" y="258"/>
                  </a:lnTo>
                  <a:lnTo>
                    <a:pt x="24" y="264"/>
                  </a:lnTo>
                  <a:lnTo>
                    <a:pt x="30" y="252"/>
                  </a:lnTo>
                  <a:lnTo>
                    <a:pt x="6" y="192"/>
                  </a:lnTo>
                  <a:lnTo>
                    <a:pt x="18" y="138"/>
                  </a:lnTo>
                  <a:lnTo>
                    <a:pt x="0" y="90"/>
                  </a:lnTo>
                  <a:lnTo>
                    <a:pt x="24" y="60"/>
                  </a:lnTo>
                  <a:lnTo>
                    <a:pt x="42" y="0"/>
                  </a:lnTo>
                  <a:lnTo>
                    <a:pt x="228" y="54"/>
                  </a:lnTo>
                  <a:lnTo>
                    <a:pt x="180" y="240"/>
                  </a:lnTo>
                  <a:lnTo>
                    <a:pt x="390" y="552"/>
                  </a:lnTo>
                  <a:lnTo>
                    <a:pt x="408" y="606"/>
                  </a:lnTo>
                  <a:lnTo>
                    <a:pt x="384" y="618"/>
                  </a:lnTo>
                  <a:lnTo>
                    <a:pt x="378" y="642"/>
                  </a:lnTo>
                  <a:lnTo>
                    <a:pt x="366" y="660"/>
                  </a:lnTo>
                  <a:lnTo>
                    <a:pt x="372" y="690"/>
                  </a:lnTo>
                  <a:lnTo>
                    <a:pt x="360" y="696"/>
                  </a:lnTo>
                  <a:lnTo>
                    <a:pt x="354" y="696"/>
                  </a:lnTo>
                  <a:lnTo>
                    <a:pt x="354" y="70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67" name="Freeform 1389"/>
            <p:cNvSpPr>
              <a:spLocks/>
            </p:cNvSpPr>
            <p:nvPr/>
          </p:nvSpPr>
          <p:spPr bwMode="auto">
            <a:xfrm>
              <a:off x="3708" y="2088"/>
              <a:ext cx="372" cy="288"/>
            </a:xfrm>
            <a:custGeom>
              <a:avLst/>
              <a:gdLst>
                <a:gd name="T0" fmla="*/ 366 w 372"/>
                <a:gd name="T1" fmla="*/ 96 h 288"/>
                <a:gd name="T2" fmla="*/ 354 w 372"/>
                <a:gd name="T3" fmla="*/ 288 h 288"/>
                <a:gd name="T4" fmla="*/ 306 w 372"/>
                <a:gd name="T5" fmla="*/ 282 h 288"/>
                <a:gd name="T6" fmla="*/ 0 w 372"/>
                <a:gd name="T7" fmla="*/ 252 h 288"/>
                <a:gd name="T8" fmla="*/ 6 w 372"/>
                <a:gd name="T9" fmla="*/ 210 h 288"/>
                <a:gd name="T10" fmla="*/ 36 w 372"/>
                <a:gd name="T11" fmla="*/ 0 h 288"/>
                <a:gd name="T12" fmla="*/ 276 w 372"/>
                <a:gd name="T13" fmla="*/ 24 h 288"/>
                <a:gd name="T14" fmla="*/ 372 w 372"/>
                <a:gd name="T15" fmla="*/ 30 h 288"/>
                <a:gd name="T16" fmla="*/ 366 w 372"/>
                <a:gd name="T17" fmla="*/ 72 h 288"/>
                <a:gd name="T18" fmla="*/ 366 w 372"/>
                <a:gd name="T19" fmla="*/ 96 h 2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2"/>
                <a:gd name="T31" fmla="*/ 0 h 288"/>
                <a:gd name="T32" fmla="*/ 372 w 372"/>
                <a:gd name="T33" fmla="*/ 288 h 2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2" h="288">
                  <a:moveTo>
                    <a:pt x="366" y="96"/>
                  </a:moveTo>
                  <a:lnTo>
                    <a:pt x="354" y="288"/>
                  </a:lnTo>
                  <a:lnTo>
                    <a:pt x="306" y="282"/>
                  </a:lnTo>
                  <a:lnTo>
                    <a:pt x="0" y="252"/>
                  </a:lnTo>
                  <a:lnTo>
                    <a:pt x="6" y="210"/>
                  </a:lnTo>
                  <a:lnTo>
                    <a:pt x="36" y="0"/>
                  </a:lnTo>
                  <a:lnTo>
                    <a:pt x="276" y="24"/>
                  </a:lnTo>
                  <a:lnTo>
                    <a:pt x="372" y="30"/>
                  </a:lnTo>
                  <a:lnTo>
                    <a:pt x="366" y="72"/>
                  </a:lnTo>
                  <a:lnTo>
                    <a:pt x="366" y="96"/>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68" name="Freeform 1390"/>
            <p:cNvSpPr>
              <a:spLocks/>
            </p:cNvSpPr>
            <p:nvPr/>
          </p:nvSpPr>
          <p:spPr bwMode="auto">
            <a:xfrm>
              <a:off x="3708" y="2088"/>
              <a:ext cx="372" cy="288"/>
            </a:xfrm>
            <a:custGeom>
              <a:avLst/>
              <a:gdLst>
                <a:gd name="T0" fmla="*/ 366 w 372"/>
                <a:gd name="T1" fmla="*/ 96 h 288"/>
                <a:gd name="T2" fmla="*/ 354 w 372"/>
                <a:gd name="T3" fmla="*/ 288 h 288"/>
                <a:gd name="T4" fmla="*/ 306 w 372"/>
                <a:gd name="T5" fmla="*/ 282 h 288"/>
                <a:gd name="T6" fmla="*/ 0 w 372"/>
                <a:gd name="T7" fmla="*/ 252 h 288"/>
                <a:gd name="T8" fmla="*/ 6 w 372"/>
                <a:gd name="T9" fmla="*/ 210 h 288"/>
                <a:gd name="T10" fmla="*/ 36 w 372"/>
                <a:gd name="T11" fmla="*/ 0 h 288"/>
                <a:gd name="T12" fmla="*/ 276 w 372"/>
                <a:gd name="T13" fmla="*/ 24 h 288"/>
                <a:gd name="T14" fmla="*/ 372 w 372"/>
                <a:gd name="T15" fmla="*/ 30 h 288"/>
                <a:gd name="T16" fmla="*/ 366 w 372"/>
                <a:gd name="T17" fmla="*/ 72 h 288"/>
                <a:gd name="T18" fmla="*/ 366 w 372"/>
                <a:gd name="T19" fmla="*/ 96 h 288"/>
                <a:gd name="T20" fmla="*/ 366 w 372"/>
                <a:gd name="T21" fmla="*/ 102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2"/>
                <a:gd name="T34" fmla="*/ 0 h 288"/>
                <a:gd name="T35" fmla="*/ 372 w 3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2" h="288">
                  <a:moveTo>
                    <a:pt x="366" y="96"/>
                  </a:moveTo>
                  <a:lnTo>
                    <a:pt x="354" y="288"/>
                  </a:lnTo>
                  <a:lnTo>
                    <a:pt x="306" y="282"/>
                  </a:lnTo>
                  <a:lnTo>
                    <a:pt x="0" y="252"/>
                  </a:lnTo>
                  <a:lnTo>
                    <a:pt x="6" y="210"/>
                  </a:lnTo>
                  <a:lnTo>
                    <a:pt x="36" y="0"/>
                  </a:lnTo>
                  <a:lnTo>
                    <a:pt x="276" y="24"/>
                  </a:lnTo>
                  <a:lnTo>
                    <a:pt x="372" y="30"/>
                  </a:lnTo>
                  <a:lnTo>
                    <a:pt x="366" y="72"/>
                  </a:lnTo>
                  <a:lnTo>
                    <a:pt x="366" y="96"/>
                  </a:lnTo>
                  <a:lnTo>
                    <a:pt x="366" y="10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69" name="Freeform 1391"/>
            <p:cNvSpPr>
              <a:spLocks/>
            </p:cNvSpPr>
            <p:nvPr/>
          </p:nvSpPr>
          <p:spPr bwMode="auto">
            <a:xfrm>
              <a:off x="5424" y="1920"/>
              <a:ext cx="90" cy="84"/>
            </a:xfrm>
            <a:custGeom>
              <a:avLst/>
              <a:gdLst>
                <a:gd name="T0" fmla="*/ 84 w 90"/>
                <a:gd name="T1" fmla="*/ 0 h 84"/>
                <a:gd name="T2" fmla="*/ 90 w 90"/>
                <a:gd name="T3" fmla="*/ 42 h 84"/>
                <a:gd name="T4" fmla="*/ 42 w 90"/>
                <a:gd name="T5" fmla="*/ 60 h 84"/>
                <a:gd name="T6" fmla="*/ 12 w 90"/>
                <a:gd name="T7" fmla="*/ 84 h 84"/>
                <a:gd name="T8" fmla="*/ 12 w 90"/>
                <a:gd name="T9" fmla="*/ 72 h 84"/>
                <a:gd name="T10" fmla="*/ 0 w 90"/>
                <a:gd name="T11" fmla="*/ 18 h 84"/>
                <a:gd name="T12" fmla="*/ 78 w 90"/>
                <a:gd name="T13" fmla="*/ 0 h 84"/>
                <a:gd name="T14" fmla="*/ 84 w 90"/>
                <a:gd name="T15" fmla="*/ 0 h 84"/>
                <a:gd name="T16" fmla="*/ 0 60000 65536"/>
                <a:gd name="T17" fmla="*/ 0 60000 65536"/>
                <a:gd name="T18" fmla="*/ 0 60000 65536"/>
                <a:gd name="T19" fmla="*/ 0 60000 65536"/>
                <a:gd name="T20" fmla="*/ 0 60000 65536"/>
                <a:gd name="T21" fmla="*/ 0 60000 65536"/>
                <a:gd name="T22" fmla="*/ 0 60000 65536"/>
                <a:gd name="T23" fmla="*/ 0 60000 65536"/>
                <a:gd name="T24" fmla="*/ 0 w 90"/>
                <a:gd name="T25" fmla="*/ 0 h 84"/>
                <a:gd name="T26" fmla="*/ 90 w 90"/>
                <a:gd name="T27" fmla="*/ 84 h 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0" h="84">
                  <a:moveTo>
                    <a:pt x="84" y="0"/>
                  </a:moveTo>
                  <a:lnTo>
                    <a:pt x="90" y="42"/>
                  </a:lnTo>
                  <a:lnTo>
                    <a:pt x="42" y="60"/>
                  </a:lnTo>
                  <a:lnTo>
                    <a:pt x="12" y="84"/>
                  </a:lnTo>
                  <a:lnTo>
                    <a:pt x="12" y="72"/>
                  </a:lnTo>
                  <a:lnTo>
                    <a:pt x="0" y="18"/>
                  </a:lnTo>
                  <a:lnTo>
                    <a:pt x="78" y="0"/>
                  </a:lnTo>
                  <a:lnTo>
                    <a:pt x="84" y="0"/>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70" name="Freeform 1392"/>
            <p:cNvSpPr>
              <a:spLocks/>
            </p:cNvSpPr>
            <p:nvPr/>
          </p:nvSpPr>
          <p:spPr bwMode="auto">
            <a:xfrm>
              <a:off x="5424" y="1920"/>
              <a:ext cx="90" cy="84"/>
            </a:xfrm>
            <a:custGeom>
              <a:avLst/>
              <a:gdLst>
                <a:gd name="T0" fmla="*/ 84 w 90"/>
                <a:gd name="T1" fmla="*/ 0 h 84"/>
                <a:gd name="T2" fmla="*/ 90 w 90"/>
                <a:gd name="T3" fmla="*/ 42 h 84"/>
                <a:gd name="T4" fmla="*/ 42 w 90"/>
                <a:gd name="T5" fmla="*/ 60 h 84"/>
                <a:gd name="T6" fmla="*/ 12 w 90"/>
                <a:gd name="T7" fmla="*/ 84 h 84"/>
                <a:gd name="T8" fmla="*/ 12 w 90"/>
                <a:gd name="T9" fmla="*/ 72 h 84"/>
                <a:gd name="T10" fmla="*/ 0 w 90"/>
                <a:gd name="T11" fmla="*/ 18 h 84"/>
                <a:gd name="T12" fmla="*/ 78 w 90"/>
                <a:gd name="T13" fmla="*/ 0 h 84"/>
                <a:gd name="T14" fmla="*/ 84 w 90"/>
                <a:gd name="T15" fmla="*/ 0 h 84"/>
                <a:gd name="T16" fmla="*/ 84 w 90"/>
                <a:gd name="T17" fmla="*/ 6 h 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
                <a:gd name="T28" fmla="*/ 0 h 84"/>
                <a:gd name="T29" fmla="*/ 90 w 90"/>
                <a:gd name="T30" fmla="*/ 84 h 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 h="84">
                  <a:moveTo>
                    <a:pt x="84" y="0"/>
                  </a:moveTo>
                  <a:lnTo>
                    <a:pt x="90" y="42"/>
                  </a:lnTo>
                  <a:lnTo>
                    <a:pt x="42" y="60"/>
                  </a:lnTo>
                  <a:lnTo>
                    <a:pt x="12" y="84"/>
                  </a:lnTo>
                  <a:lnTo>
                    <a:pt x="12" y="72"/>
                  </a:lnTo>
                  <a:lnTo>
                    <a:pt x="0" y="18"/>
                  </a:lnTo>
                  <a:lnTo>
                    <a:pt x="78" y="0"/>
                  </a:lnTo>
                  <a:lnTo>
                    <a:pt x="84" y="0"/>
                  </a:lnTo>
                  <a:lnTo>
                    <a:pt x="84"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71" name="Freeform 1393"/>
            <p:cNvSpPr>
              <a:spLocks/>
            </p:cNvSpPr>
            <p:nvPr/>
          </p:nvSpPr>
          <p:spPr bwMode="auto">
            <a:xfrm>
              <a:off x="5352" y="2100"/>
              <a:ext cx="54" cy="84"/>
            </a:xfrm>
            <a:custGeom>
              <a:avLst/>
              <a:gdLst>
                <a:gd name="T0" fmla="*/ 18 w 54"/>
                <a:gd name="T1" fmla="*/ 0 h 84"/>
                <a:gd name="T2" fmla="*/ 12 w 54"/>
                <a:gd name="T3" fmla="*/ 6 h 84"/>
                <a:gd name="T4" fmla="*/ 12 w 54"/>
                <a:gd name="T5" fmla="*/ 24 h 84"/>
                <a:gd name="T6" fmla="*/ 36 w 54"/>
                <a:gd name="T7" fmla="*/ 54 h 84"/>
                <a:gd name="T8" fmla="*/ 48 w 54"/>
                <a:gd name="T9" fmla="*/ 60 h 84"/>
                <a:gd name="T10" fmla="*/ 42 w 54"/>
                <a:gd name="T11" fmla="*/ 72 h 84"/>
                <a:gd name="T12" fmla="*/ 54 w 54"/>
                <a:gd name="T13" fmla="*/ 78 h 84"/>
                <a:gd name="T14" fmla="*/ 24 w 54"/>
                <a:gd name="T15" fmla="*/ 84 h 84"/>
                <a:gd name="T16" fmla="*/ 0 w 54"/>
                <a:gd name="T17" fmla="*/ 6 h 84"/>
                <a:gd name="T18" fmla="*/ 12 w 54"/>
                <a:gd name="T19" fmla="*/ 0 h 84"/>
                <a:gd name="T20" fmla="*/ 18 w 54"/>
                <a:gd name="T21" fmla="*/ 0 h 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4"/>
                <a:gd name="T34" fmla="*/ 0 h 84"/>
                <a:gd name="T35" fmla="*/ 54 w 54"/>
                <a:gd name="T36" fmla="*/ 84 h 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4" h="84">
                  <a:moveTo>
                    <a:pt x="18" y="0"/>
                  </a:moveTo>
                  <a:lnTo>
                    <a:pt x="12" y="6"/>
                  </a:lnTo>
                  <a:lnTo>
                    <a:pt x="12" y="24"/>
                  </a:lnTo>
                  <a:lnTo>
                    <a:pt x="36" y="54"/>
                  </a:lnTo>
                  <a:lnTo>
                    <a:pt x="48" y="60"/>
                  </a:lnTo>
                  <a:lnTo>
                    <a:pt x="42" y="72"/>
                  </a:lnTo>
                  <a:lnTo>
                    <a:pt x="54" y="78"/>
                  </a:lnTo>
                  <a:lnTo>
                    <a:pt x="24" y="84"/>
                  </a:lnTo>
                  <a:lnTo>
                    <a:pt x="0" y="6"/>
                  </a:lnTo>
                  <a:lnTo>
                    <a:pt x="12" y="0"/>
                  </a:lnTo>
                  <a:lnTo>
                    <a:pt x="18" y="0"/>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72" name="Freeform 1394"/>
            <p:cNvSpPr>
              <a:spLocks/>
            </p:cNvSpPr>
            <p:nvPr/>
          </p:nvSpPr>
          <p:spPr bwMode="auto">
            <a:xfrm>
              <a:off x="5352" y="2100"/>
              <a:ext cx="54" cy="84"/>
            </a:xfrm>
            <a:custGeom>
              <a:avLst/>
              <a:gdLst>
                <a:gd name="T0" fmla="*/ 18 w 54"/>
                <a:gd name="T1" fmla="*/ 0 h 84"/>
                <a:gd name="T2" fmla="*/ 12 w 54"/>
                <a:gd name="T3" fmla="*/ 6 h 84"/>
                <a:gd name="T4" fmla="*/ 12 w 54"/>
                <a:gd name="T5" fmla="*/ 24 h 84"/>
                <a:gd name="T6" fmla="*/ 36 w 54"/>
                <a:gd name="T7" fmla="*/ 54 h 84"/>
                <a:gd name="T8" fmla="*/ 48 w 54"/>
                <a:gd name="T9" fmla="*/ 60 h 84"/>
                <a:gd name="T10" fmla="*/ 42 w 54"/>
                <a:gd name="T11" fmla="*/ 72 h 84"/>
                <a:gd name="T12" fmla="*/ 54 w 54"/>
                <a:gd name="T13" fmla="*/ 78 h 84"/>
                <a:gd name="T14" fmla="*/ 24 w 54"/>
                <a:gd name="T15" fmla="*/ 84 h 84"/>
                <a:gd name="T16" fmla="*/ 0 w 54"/>
                <a:gd name="T17" fmla="*/ 6 h 84"/>
                <a:gd name="T18" fmla="*/ 12 w 54"/>
                <a:gd name="T19" fmla="*/ 0 h 84"/>
                <a:gd name="T20" fmla="*/ 18 w 54"/>
                <a:gd name="T21" fmla="*/ 0 h 84"/>
                <a:gd name="T22" fmla="*/ 18 w 54"/>
                <a:gd name="T23" fmla="*/ 6 h 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4"/>
                <a:gd name="T37" fmla="*/ 0 h 84"/>
                <a:gd name="T38" fmla="*/ 54 w 54"/>
                <a:gd name="T39" fmla="*/ 84 h 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4" h="84">
                  <a:moveTo>
                    <a:pt x="18" y="0"/>
                  </a:moveTo>
                  <a:lnTo>
                    <a:pt x="12" y="6"/>
                  </a:lnTo>
                  <a:lnTo>
                    <a:pt x="12" y="24"/>
                  </a:lnTo>
                  <a:lnTo>
                    <a:pt x="36" y="54"/>
                  </a:lnTo>
                  <a:lnTo>
                    <a:pt x="48" y="60"/>
                  </a:lnTo>
                  <a:lnTo>
                    <a:pt x="42" y="72"/>
                  </a:lnTo>
                  <a:lnTo>
                    <a:pt x="54" y="78"/>
                  </a:lnTo>
                  <a:lnTo>
                    <a:pt x="24" y="84"/>
                  </a:lnTo>
                  <a:lnTo>
                    <a:pt x="0" y="6"/>
                  </a:lnTo>
                  <a:lnTo>
                    <a:pt x="12" y="0"/>
                  </a:lnTo>
                  <a:lnTo>
                    <a:pt x="18" y="0"/>
                  </a:lnTo>
                  <a:lnTo>
                    <a:pt x="18"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73" name="Freeform 1395"/>
            <p:cNvSpPr>
              <a:spLocks/>
            </p:cNvSpPr>
            <p:nvPr/>
          </p:nvSpPr>
          <p:spPr bwMode="auto">
            <a:xfrm>
              <a:off x="5298" y="2172"/>
              <a:ext cx="12" cy="6"/>
            </a:xfrm>
            <a:custGeom>
              <a:avLst/>
              <a:gdLst>
                <a:gd name="T0" fmla="*/ 6 w 12"/>
                <a:gd name="T1" fmla="*/ 6 h 6"/>
                <a:gd name="T2" fmla="*/ 0 w 12"/>
                <a:gd name="T3" fmla="*/ 0 h 6"/>
                <a:gd name="T4" fmla="*/ 12 w 12"/>
                <a:gd name="T5" fmla="*/ 0 h 6"/>
                <a:gd name="T6" fmla="*/ 6 w 12"/>
                <a:gd name="T7" fmla="*/ 6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6" y="6"/>
                  </a:moveTo>
                  <a:lnTo>
                    <a:pt x="0" y="0"/>
                  </a:lnTo>
                  <a:lnTo>
                    <a:pt x="12" y="0"/>
                  </a:lnTo>
                  <a:lnTo>
                    <a:pt x="6" y="6"/>
                  </a:lnTo>
                  <a:close/>
                </a:path>
              </a:pathLst>
            </a:custGeom>
            <a:solidFill>
              <a:srgbClr val="B22222"/>
            </a:solidFill>
            <a:ln w="9525">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74" name="Freeform 1396"/>
            <p:cNvSpPr>
              <a:spLocks/>
            </p:cNvSpPr>
            <p:nvPr/>
          </p:nvSpPr>
          <p:spPr bwMode="auto">
            <a:xfrm>
              <a:off x="5298" y="2172"/>
              <a:ext cx="12" cy="12"/>
            </a:xfrm>
            <a:custGeom>
              <a:avLst/>
              <a:gdLst>
                <a:gd name="T0" fmla="*/ 6 w 12"/>
                <a:gd name="T1" fmla="*/ 6 h 12"/>
                <a:gd name="T2" fmla="*/ 0 w 12"/>
                <a:gd name="T3" fmla="*/ 0 h 12"/>
                <a:gd name="T4" fmla="*/ 12 w 12"/>
                <a:gd name="T5" fmla="*/ 0 h 12"/>
                <a:gd name="T6" fmla="*/ 6 w 12"/>
                <a:gd name="T7" fmla="*/ 6 h 12"/>
                <a:gd name="T8" fmla="*/ 6 w 12"/>
                <a:gd name="T9" fmla="*/ 12 h 12"/>
                <a:gd name="T10" fmla="*/ 0 60000 65536"/>
                <a:gd name="T11" fmla="*/ 0 60000 65536"/>
                <a:gd name="T12" fmla="*/ 0 60000 65536"/>
                <a:gd name="T13" fmla="*/ 0 60000 65536"/>
                <a:gd name="T14" fmla="*/ 0 60000 65536"/>
                <a:gd name="T15" fmla="*/ 0 w 12"/>
                <a:gd name="T16" fmla="*/ 0 h 12"/>
                <a:gd name="T17" fmla="*/ 12 w 12"/>
                <a:gd name="T18" fmla="*/ 12 h 12"/>
              </a:gdLst>
              <a:ahLst/>
              <a:cxnLst>
                <a:cxn ang="T10">
                  <a:pos x="T0" y="T1"/>
                </a:cxn>
                <a:cxn ang="T11">
                  <a:pos x="T2" y="T3"/>
                </a:cxn>
                <a:cxn ang="T12">
                  <a:pos x="T4" y="T5"/>
                </a:cxn>
                <a:cxn ang="T13">
                  <a:pos x="T6" y="T7"/>
                </a:cxn>
                <a:cxn ang="T14">
                  <a:pos x="T8" y="T9"/>
                </a:cxn>
              </a:cxnLst>
              <a:rect l="T15" t="T16" r="T17" b="T18"/>
              <a:pathLst>
                <a:path w="12" h="12">
                  <a:moveTo>
                    <a:pt x="6" y="6"/>
                  </a:moveTo>
                  <a:lnTo>
                    <a:pt x="0" y="0"/>
                  </a:lnTo>
                  <a:lnTo>
                    <a:pt x="12" y="0"/>
                  </a:lnTo>
                  <a:lnTo>
                    <a:pt x="6" y="6"/>
                  </a:lnTo>
                  <a:lnTo>
                    <a:pt x="6"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75" name="Freeform 1397"/>
            <p:cNvSpPr>
              <a:spLocks/>
            </p:cNvSpPr>
            <p:nvPr/>
          </p:nvSpPr>
          <p:spPr bwMode="auto">
            <a:xfrm>
              <a:off x="4830" y="2730"/>
              <a:ext cx="462" cy="348"/>
            </a:xfrm>
            <a:custGeom>
              <a:avLst/>
              <a:gdLst>
                <a:gd name="T0" fmla="*/ 330 w 462"/>
                <a:gd name="T1" fmla="*/ 0 h 348"/>
                <a:gd name="T2" fmla="*/ 456 w 462"/>
                <a:gd name="T3" fmla="*/ 234 h 348"/>
                <a:gd name="T4" fmla="*/ 462 w 462"/>
                <a:gd name="T5" fmla="*/ 294 h 348"/>
                <a:gd name="T6" fmla="*/ 450 w 462"/>
                <a:gd name="T7" fmla="*/ 312 h 348"/>
                <a:gd name="T8" fmla="*/ 450 w 462"/>
                <a:gd name="T9" fmla="*/ 324 h 348"/>
                <a:gd name="T10" fmla="*/ 444 w 462"/>
                <a:gd name="T11" fmla="*/ 336 h 348"/>
                <a:gd name="T12" fmla="*/ 408 w 462"/>
                <a:gd name="T13" fmla="*/ 348 h 348"/>
                <a:gd name="T14" fmla="*/ 402 w 462"/>
                <a:gd name="T15" fmla="*/ 336 h 348"/>
                <a:gd name="T16" fmla="*/ 414 w 462"/>
                <a:gd name="T17" fmla="*/ 342 h 348"/>
                <a:gd name="T18" fmla="*/ 420 w 462"/>
                <a:gd name="T19" fmla="*/ 330 h 348"/>
                <a:gd name="T20" fmla="*/ 402 w 462"/>
                <a:gd name="T21" fmla="*/ 330 h 348"/>
                <a:gd name="T22" fmla="*/ 384 w 462"/>
                <a:gd name="T23" fmla="*/ 306 h 348"/>
                <a:gd name="T24" fmla="*/ 366 w 462"/>
                <a:gd name="T25" fmla="*/ 300 h 348"/>
                <a:gd name="T26" fmla="*/ 354 w 462"/>
                <a:gd name="T27" fmla="*/ 270 h 348"/>
                <a:gd name="T28" fmla="*/ 336 w 462"/>
                <a:gd name="T29" fmla="*/ 258 h 348"/>
                <a:gd name="T30" fmla="*/ 336 w 462"/>
                <a:gd name="T31" fmla="*/ 240 h 348"/>
                <a:gd name="T32" fmla="*/ 324 w 462"/>
                <a:gd name="T33" fmla="*/ 240 h 348"/>
                <a:gd name="T34" fmla="*/ 330 w 462"/>
                <a:gd name="T35" fmla="*/ 252 h 348"/>
                <a:gd name="T36" fmla="*/ 324 w 462"/>
                <a:gd name="T37" fmla="*/ 252 h 348"/>
                <a:gd name="T38" fmla="*/ 300 w 462"/>
                <a:gd name="T39" fmla="*/ 216 h 348"/>
                <a:gd name="T40" fmla="*/ 312 w 462"/>
                <a:gd name="T41" fmla="*/ 186 h 348"/>
                <a:gd name="T42" fmla="*/ 294 w 462"/>
                <a:gd name="T43" fmla="*/ 180 h 348"/>
                <a:gd name="T44" fmla="*/ 300 w 462"/>
                <a:gd name="T45" fmla="*/ 198 h 348"/>
                <a:gd name="T46" fmla="*/ 282 w 462"/>
                <a:gd name="T47" fmla="*/ 186 h 348"/>
                <a:gd name="T48" fmla="*/ 288 w 462"/>
                <a:gd name="T49" fmla="*/ 126 h 348"/>
                <a:gd name="T50" fmla="*/ 222 w 462"/>
                <a:gd name="T51" fmla="*/ 66 h 348"/>
                <a:gd name="T52" fmla="*/ 186 w 462"/>
                <a:gd name="T53" fmla="*/ 60 h 348"/>
                <a:gd name="T54" fmla="*/ 186 w 462"/>
                <a:gd name="T55" fmla="*/ 72 h 348"/>
                <a:gd name="T56" fmla="*/ 126 w 462"/>
                <a:gd name="T57" fmla="*/ 90 h 348"/>
                <a:gd name="T58" fmla="*/ 126 w 462"/>
                <a:gd name="T59" fmla="*/ 84 h 348"/>
                <a:gd name="T60" fmla="*/ 132 w 462"/>
                <a:gd name="T61" fmla="*/ 90 h 348"/>
                <a:gd name="T62" fmla="*/ 132 w 462"/>
                <a:gd name="T63" fmla="*/ 84 h 348"/>
                <a:gd name="T64" fmla="*/ 102 w 462"/>
                <a:gd name="T65" fmla="*/ 54 h 348"/>
                <a:gd name="T66" fmla="*/ 96 w 462"/>
                <a:gd name="T67" fmla="*/ 60 h 348"/>
                <a:gd name="T68" fmla="*/ 102 w 462"/>
                <a:gd name="T69" fmla="*/ 66 h 348"/>
                <a:gd name="T70" fmla="*/ 60 w 462"/>
                <a:gd name="T71" fmla="*/ 54 h 348"/>
                <a:gd name="T72" fmla="*/ 84 w 462"/>
                <a:gd name="T73" fmla="*/ 48 h 348"/>
                <a:gd name="T74" fmla="*/ 78 w 462"/>
                <a:gd name="T75" fmla="*/ 48 h 348"/>
                <a:gd name="T76" fmla="*/ 24 w 462"/>
                <a:gd name="T77" fmla="*/ 60 h 348"/>
                <a:gd name="T78" fmla="*/ 36 w 462"/>
                <a:gd name="T79" fmla="*/ 54 h 348"/>
                <a:gd name="T80" fmla="*/ 24 w 462"/>
                <a:gd name="T81" fmla="*/ 48 h 348"/>
                <a:gd name="T82" fmla="*/ 24 w 462"/>
                <a:gd name="T83" fmla="*/ 54 h 348"/>
                <a:gd name="T84" fmla="*/ 12 w 462"/>
                <a:gd name="T85" fmla="*/ 60 h 348"/>
                <a:gd name="T86" fmla="*/ 12 w 462"/>
                <a:gd name="T87" fmla="*/ 42 h 348"/>
                <a:gd name="T88" fmla="*/ 0 w 462"/>
                <a:gd name="T89" fmla="*/ 30 h 348"/>
                <a:gd name="T90" fmla="*/ 0 w 462"/>
                <a:gd name="T91" fmla="*/ 18 h 348"/>
                <a:gd name="T92" fmla="*/ 138 w 462"/>
                <a:gd name="T93" fmla="*/ 6 h 348"/>
                <a:gd name="T94" fmla="*/ 150 w 462"/>
                <a:gd name="T95" fmla="*/ 24 h 348"/>
                <a:gd name="T96" fmla="*/ 294 w 462"/>
                <a:gd name="T97" fmla="*/ 18 h 348"/>
                <a:gd name="T98" fmla="*/ 300 w 462"/>
                <a:gd name="T99" fmla="*/ 30 h 348"/>
                <a:gd name="T100" fmla="*/ 306 w 462"/>
                <a:gd name="T101" fmla="*/ 24 h 348"/>
                <a:gd name="T102" fmla="*/ 306 w 462"/>
                <a:gd name="T103" fmla="*/ 0 h 348"/>
                <a:gd name="T104" fmla="*/ 330 w 462"/>
                <a:gd name="T105" fmla="*/ 0 h 34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62"/>
                <a:gd name="T160" fmla="*/ 0 h 348"/>
                <a:gd name="T161" fmla="*/ 462 w 462"/>
                <a:gd name="T162" fmla="*/ 348 h 34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62" h="348">
                  <a:moveTo>
                    <a:pt x="330" y="0"/>
                  </a:moveTo>
                  <a:lnTo>
                    <a:pt x="456" y="234"/>
                  </a:lnTo>
                  <a:lnTo>
                    <a:pt x="462" y="294"/>
                  </a:lnTo>
                  <a:lnTo>
                    <a:pt x="450" y="312"/>
                  </a:lnTo>
                  <a:lnTo>
                    <a:pt x="450" y="324"/>
                  </a:lnTo>
                  <a:lnTo>
                    <a:pt x="444" y="336"/>
                  </a:lnTo>
                  <a:lnTo>
                    <a:pt x="408" y="348"/>
                  </a:lnTo>
                  <a:lnTo>
                    <a:pt x="402" y="336"/>
                  </a:lnTo>
                  <a:lnTo>
                    <a:pt x="414" y="342"/>
                  </a:lnTo>
                  <a:lnTo>
                    <a:pt x="420" y="330"/>
                  </a:lnTo>
                  <a:lnTo>
                    <a:pt x="402" y="330"/>
                  </a:lnTo>
                  <a:lnTo>
                    <a:pt x="384" y="306"/>
                  </a:lnTo>
                  <a:lnTo>
                    <a:pt x="366" y="300"/>
                  </a:lnTo>
                  <a:lnTo>
                    <a:pt x="354" y="270"/>
                  </a:lnTo>
                  <a:lnTo>
                    <a:pt x="336" y="258"/>
                  </a:lnTo>
                  <a:lnTo>
                    <a:pt x="336" y="240"/>
                  </a:lnTo>
                  <a:lnTo>
                    <a:pt x="324" y="240"/>
                  </a:lnTo>
                  <a:lnTo>
                    <a:pt x="330" y="252"/>
                  </a:lnTo>
                  <a:lnTo>
                    <a:pt x="324" y="252"/>
                  </a:lnTo>
                  <a:lnTo>
                    <a:pt x="300" y="216"/>
                  </a:lnTo>
                  <a:lnTo>
                    <a:pt x="312" y="186"/>
                  </a:lnTo>
                  <a:lnTo>
                    <a:pt x="294" y="180"/>
                  </a:lnTo>
                  <a:lnTo>
                    <a:pt x="300" y="198"/>
                  </a:lnTo>
                  <a:lnTo>
                    <a:pt x="282" y="186"/>
                  </a:lnTo>
                  <a:lnTo>
                    <a:pt x="288" y="126"/>
                  </a:lnTo>
                  <a:lnTo>
                    <a:pt x="222" y="66"/>
                  </a:lnTo>
                  <a:lnTo>
                    <a:pt x="186" y="60"/>
                  </a:lnTo>
                  <a:lnTo>
                    <a:pt x="186" y="72"/>
                  </a:lnTo>
                  <a:lnTo>
                    <a:pt x="126" y="90"/>
                  </a:lnTo>
                  <a:lnTo>
                    <a:pt x="126" y="84"/>
                  </a:lnTo>
                  <a:lnTo>
                    <a:pt x="132" y="90"/>
                  </a:lnTo>
                  <a:lnTo>
                    <a:pt x="132" y="84"/>
                  </a:lnTo>
                  <a:lnTo>
                    <a:pt x="102" y="54"/>
                  </a:lnTo>
                  <a:lnTo>
                    <a:pt x="96" y="60"/>
                  </a:lnTo>
                  <a:lnTo>
                    <a:pt x="102" y="66"/>
                  </a:lnTo>
                  <a:lnTo>
                    <a:pt x="60" y="54"/>
                  </a:lnTo>
                  <a:lnTo>
                    <a:pt x="84" y="48"/>
                  </a:lnTo>
                  <a:lnTo>
                    <a:pt x="78" y="48"/>
                  </a:lnTo>
                  <a:lnTo>
                    <a:pt x="24" y="60"/>
                  </a:lnTo>
                  <a:lnTo>
                    <a:pt x="36" y="54"/>
                  </a:lnTo>
                  <a:lnTo>
                    <a:pt x="24" y="48"/>
                  </a:lnTo>
                  <a:lnTo>
                    <a:pt x="24" y="54"/>
                  </a:lnTo>
                  <a:lnTo>
                    <a:pt x="12" y="60"/>
                  </a:lnTo>
                  <a:lnTo>
                    <a:pt x="12" y="42"/>
                  </a:lnTo>
                  <a:lnTo>
                    <a:pt x="0" y="30"/>
                  </a:lnTo>
                  <a:lnTo>
                    <a:pt x="0" y="18"/>
                  </a:lnTo>
                  <a:lnTo>
                    <a:pt x="138" y="6"/>
                  </a:lnTo>
                  <a:lnTo>
                    <a:pt x="150" y="24"/>
                  </a:lnTo>
                  <a:lnTo>
                    <a:pt x="294" y="18"/>
                  </a:lnTo>
                  <a:lnTo>
                    <a:pt x="300" y="30"/>
                  </a:lnTo>
                  <a:lnTo>
                    <a:pt x="306" y="24"/>
                  </a:lnTo>
                  <a:lnTo>
                    <a:pt x="306" y="0"/>
                  </a:lnTo>
                  <a:lnTo>
                    <a:pt x="330" y="0"/>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76" name="Freeform 1398"/>
            <p:cNvSpPr>
              <a:spLocks/>
            </p:cNvSpPr>
            <p:nvPr/>
          </p:nvSpPr>
          <p:spPr bwMode="auto">
            <a:xfrm>
              <a:off x="4830" y="2730"/>
              <a:ext cx="462" cy="348"/>
            </a:xfrm>
            <a:custGeom>
              <a:avLst/>
              <a:gdLst>
                <a:gd name="T0" fmla="*/ 330 w 462"/>
                <a:gd name="T1" fmla="*/ 0 h 348"/>
                <a:gd name="T2" fmla="*/ 456 w 462"/>
                <a:gd name="T3" fmla="*/ 234 h 348"/>
                <a:gd name="T4" fmla="*/ 462 w 462"/>
                <a:gd name="T5" fmla="*/ 294 h 348"/>
                <a:gd name="T6" fmla="*/ 450 w 462"/>
                <a:gd name="T7" fmla="*/ 312 h 348"/>
                <a:gd name="T8" fmla="*/ 450 w 462"/>
                <a:gd name="T9" fmla="*/ 324 h 348"/>
                <a:gd name="T10" fmla="*/ 444 w 462"/>
                <a:gd name="T11" fmla="*/ 336 h 348"/>
                <a:gd name="T12" fmla="*/ 408 w 462"/>
                <a:gd name="T13" fmla="*/ 348 h 348"/>
                <a:gd name="T14" fmla="*/ 402 w 462"/>
                <a:gd name="T15" fmla="*/ 336 h 348"/>
                <a:gd name="T16" fmla="*/ 414 w 462"/>
                <a:gd name="T17" fmla="*/ 342 h 348"/>
                <a:gd name="T18" fmla="*/ 420 w 462"/>
                <a:gd name="T19" fmla="*/ 330 h 348"/>
                <a:gd name="T20" fmla="*/ 402 w 462"/>
                <a:gd name="T21" fmla="*/ 330 h 348"/>
                <a:gd name="T22" fmla="*/ 384 w 462"/>
                <a:gd name="T23" fmla="*/ 306 h 348"/>
                <a:gd name="T24" fmla="*/ 366 w 462"/>
                <a:gd name="T25" fmla="*/ 300 h 348"/>
                <a:gd name="T26" fmla="*/ 354 w 462"/>
                <a:gd name="T27" fmla="*/ 270 h 348"/>
                <a:gd name="T28" fmla="*/ 336 w 462"/>
                <a:gd name="T29" fmla="*/ 258 h 348"/>
                <a:gd name="T30" fmla="*/ 336 w 462"/>
                <a:gd name="T31" fmla="*/ 240 h 348"/>
                <a:gd name="T32" fmla="*/ 324 w 462"/>
                <a:gd name="T33" fmla="*/ 240 h 348"/>
                <a:gd name="T34" fmla="*/ 330 w 462"/>
                <a:gd name="T35" fmla="*/ 252 h 348"/>
                <a:gd name="T36" fmla="*/ 324 w 462"/>
                <a:gd name="T37" fmla="*/ 252 h 348"/>
                <a:gd name="T38" fmla="*/ 300 w 462"/>
                <a:gd name="T39" fmla="*/ 216 h 348"/>
                <a:gd name="T40" fmla="*/ 312 w 462"/>
                <a:gd name="T41" fmla="*/ 186 h 348"/>
                <a:gd name="T42" fmla="*/ 294 w 462"/>
                <a:gd name="T43" fmla="*/ 180 h 348"/>
                <a:gd name="T44" fmla="*/ 300 w 462"/>
                <a:gd name="T45" fmla="*/ 198 h 348"/>
                <a:gd name="T46" fmla="*/ 282 w 462"/>
                <a:gd name="T47" fmla="*/ 186 h 348"/>
                <a:gd name="T48" fmla="*/ 288 w 462"/>
                <a:gd name="T49" fmla="*/ 126 h 348"/>
                <a:gd name="T50" fmla="*/ 222 w 462"/>
                <a:gd name="T51" fmla="*/ 66 h 348"/>
                <a:gd name="T52" fmla="*/ 186 w 462"/>
                <a:gd name="T53" fmla="*/ 60 h 348"/>
                <a:gd name="T54" fmla="*/ 186 w 462"/>
                <a:gd name="T55" fmla="*/ 72 h 348"/>
                <a:gd name="T56" fmla="*/ 126 w 462"/>
                <a:gd name="T57" fmla="*/ 90 h 348"/>
                <a:gd name="T58" fmla="*/ 126 w 462"/>
                <a:gd name="T59" fmla="*/ 84 h 348"/>
                <a:gd name="T60" fmla="*/ 132 w 462"/>
                <a:gd name="T61" fmla="*/ 90 h 348"/>
                <a:gd name="T62" fmla="*/ 132 w 462"/>
                <a:gd name="T63" fmla="*/ 84 h 348"/>
                <a:gd name="T64" fmla="*/ 102 w 462"/>
                <a:gd name="T65" fmla="*/ 54 h 348"/>
                <a:gd name="T66" fmla="*/ 96 w 462"/>
                <a:gd name="T67" fmla="*/ 60 h 348"/>
                <a:gd name="T68" fmla="*/ 102 w 462"/>
                <a:gd name="T69" fmla="*/ 66 h 348"/>
                <a:gd name="T70" fmla="*/ 60 w 462"/>
                <a:gd name="T71" fmla="*/ 54 h 348"/>
                <a:gd name="T72" fmla="*/ 84 w 462"/>
                <a:gd name="T73" fmla="*/ 48 h 348"/>
                <a:gd name="T74" fmla="*/ 78 w 462"/>
                <a:gd name="T75" fmla="*/ 48 h 348"/>
                <a:gd name="T76" fmla="*/ 24 w 462"/>
                <a:gd name="T77" fmla="*/ 60 h 348"/>
                <a:gd name="T78" fmla="*/ 36 w 462"/>
                <a:gd name="T79" fmla="*/ 54 h 348"/>
                <a:gd name="T80" fmla="*/ 24 w 462"/>
                <a:gd name="T81" fmla="*/ 48 h 348"/>
                <a:gd name="T82" fmla="*/ 24 w 462"/>
                <a:gd name="T83" fmla="*/ 54 h 348"/>
                <a:gd name="T84" fmla="*/ 12 w 462"/>
                <a:gd name="T85" fmla="*/ 60 h 348"/>
                <a:gd name="T86" fmla="*/ 12 w 462"/>
                <a:gd name="T87" fmla="*/ 42 h 348"/>
                <a:gd name="T88" fmla="*/ 0 w 462"/>
                <a:gd name="T89" fmla="*/ 30 h 348"/>
                <a:gd name="T90" fmla="*/ 0 w 462"/>
                <a:gd name="T91" fmla="*/ 18 h 348"/>
                <a:gd name="T92" fmla="*/ 138 w 462"/>
                <a:gd name="T93" fmla="*/ 6 h 348"/>
                <a:gd name="T94" fmla="*/ 150 w 462"/>
                <a:gd name="T95" fmla="*/ 24 h 348"/>
                <a:gd name="T96" fmla="*/ 294 w 462"/>
                <a:gd name="T97" fmla="*/ 18 h 348"/>
                <a:gd name="T98" fmla="*/ 300 w 462"/>
                <a:gd name="T99" fmla="*/ 30 h 348"/>
                <a:gd name="T100" fmla="*/ 306 w 462"/>
                <a:gd name="T101" fmla="*/ 24 h 348"/>
                <a:gd name="T102" fmla="*/ 306 w 462"/>
                <a:gd name="T103" fmla="*/ 0 h 348"/>
                <a:gd name="T104" fmla="*/ 330 w 462"/>
                <a:gd name="T105" fmla="*/ 0 h 348"/>
                <a:gd name="T106" fmla="*/ 330 w 462"/>
                <a:gd name="T107" fmla="*/ 6 h 3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62"/>
                <a:gd name="T163" fmla="*/ 0 h 348"/>
                <a:gd name="T164" fmla="*/ 462 w 462"/>
                <a:gd name="T165" fmla="*/ 348 h 34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62" h="348">
                  <a:moveTo>
                    <a:pt x="330" y="0"/>
                  </a:moveTo>
                  <a:lnTo>
                    <a:pt x="456" y="234"/>
                  </a:lnTo>
                  <a:lnTo>
                    <a:pt x="462" y="294"/>
                  </a:lnTo>
                  <a:lnTo>
                    <a:pt x="450" y="312"/>
                  </a:lnTo>
                  <a:lnTo>
                    <a:pt x="450" y="324"/>
                  </a:lnTo>
                  <a:lnTo>
                    <a:pt x="444" y="336"/>
                  </a:lnTo>
                  <a:lnTo>
                    <a:pt x="408" y="348"/>
                  </a:lnTo>
                  <a:lnTo>
                    <a:pt x="402" y="336"/>
                  </a:lnTo>
                  <a:lnTo>
                    <a:pt x="414" y="342"/>
                  </a:lnTo>
                  <a:lnTo>
                    <a:pt x="420" y="330"/>
                  </a:lnTo>
                  <a:lnTo>
                    <a:pt x="402" y="330"/>
                  </a:lnTo>
                  <a:lnTo>
                    <a:pt x="384" y="306"/>
                  </a:lnTo>
                  <a:lnTo>
                    <a:pt x="366" y="300"/>
                  </a:lnTo>
                  <a:lnTo>
                    <a:pt x="354" y="270"/>
                  </a:lnTo>
                  <a:lnTo>
                    <a:pt x="336" y="258"/>
                  </a:lnTo>
                  <a:lnTo>
                    <a:pt x="336" y="240"/>
                  </a:lnTo>
                  <a:lnTo>
                    <a:pt x="324" y="240"/>
                  </a:lnTo>
                  <a:lnTo>
                    <a:pt x="330" y="252"/>
                  </a:lnTo>
                  <a:lnTo>
                    <a:pt x="324" y="252"/>
                  </a:lnTo>
                  <a:lnTo>
                    <a:pt x="300" y="216"/>
                  </a:lnTo>
                  <a:lnTo>
                    <a:pt x="312" y="186"/>
                  </a:lnTo>
                  <a:lnTo>
                    <a:pt x="294" y="180"/>
                  </a:lnTo>
                  <a:lnTo>
                    <a:pt x="300" y="198"/>
                  </a:lnTo>
                  <a:lnTo>
                    <a:pt x="282" y="186"/>
                  </a:lnTo>
                  <a:lnTo>
                    <a:pt x="288" y="126"/>
                  </a:lnTo>
                  <a:lnTo>
                    <a:pt x="222" y="66"/>
                  </a:lnTo>
                  <a:lnTo>
                    <a:pt x="186" y="60"/>
                  </a:lnTo>
                  <a:lnTo>
                    <a:pt x="186" y="72"/>
                  </a:lnTo>
                  <a:lnTo>
                    <a:pt x="126" y="90"/>
                  </a:lnTo>
                  <a:lnTo>
                    <a:pt x="126" y="84"/>
                  </a:lnTo>
                  <a:lnTo>
                    <a:pt x="132" y="90"/>
                  </a:lnTo>
                  <a:lnTo>
                    <a:pt x="132" y="84"/>
                  </a:lnTo>
                  <a:lnTo>
                    <a:pt x="102" y="54"/>
                  </a:lnTo>
                  <a:lnTo>
                    <a:pt x="96" y="60"/>
                  </a:lnTo>
                  <a:lnTo>
                    <a:pt x="102" y="66"/>
                  </a:lnTo>
                  <a:lnTo>
                    <a:pt x="60" y="54"/>
                  </a:lnTo>
                  <a:lnTo>
                    <a:pt x="84" y="48"/>
                  </a:lnTo>
                  <a:lnTo>
                    <a:pt x="78" y="48"/>
                  </a:lnTo>
                  <a:lnTo>
                    <a:pt x="24" y="60"/>
                  </a:lnTo>
                  <a:lnTo>
                    <a:pt x="36" y="54"/>
                  </a:lnTo>
                  <a:lnTo>
                    <a:pt x="24" y="48"/>
                  </a:lnTo>
                  <a:lnTo>
                    <a:pt x="24" y="54"/>
                  </a:lnTo>
                  <a:lnTo>
                    <a:pt x="12" y="60"/>
                  </a:lnTo>
                  <a:lnTo>
                    <a:pt x="12" y="42"/>
                  </a:lnTo>
                  <a:lnTo>
                    <a:pt x="0" y="30"/>
                  </a:lnTo>
                  <a:lnTo>
                    <a:pt x="0" y="18"/>
                  </a:lnTo>
                  <a:lnTo>
                    <a:pt x="138" y="6"/>
                  </a:lnTo>
                  <a:lnTo>
                    <a:pt x="150" y="24"/>
                  </a:lnTo>
                  <a:lnTo>
                    <a:pt x="294" y="18"/>
                  </a:lnTo>
                  <a:lnTo>
                    <a:pt x="300" y="30"/>
                  </a:lnTo>
                  <a:lnTo>
                    <a:pt x="306" y="24"/>
                  </a:lnTo>
                  <a:lnTo>
                    <a:pt x="306" y="0"/>
                  </a:lnTo>
                  <a:lnTo>
                    <a:pt x="330" y="0"/>
                  </a:lnTo>
                  <a:lnTo>
                    <a:pt x="33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77" name="Freeform 1399"/>
            <p:cNvSpPr>
              <a:spLocks/>
            </p:cNvSpPr>
            <p:nvPr/>
          </p:nvSpPr>
          <p:spPr bwMode="auto">
            <a:xfrm>
              <a:off x="4908" y="2472"/>
              <a:ext cx="276" cy="288"/>
            </a:xfrm>
            <a:custGeom>
              <a:avLst/>
              <a:gdLst>
                <a:gd name="T0" fmla="*/ 66 w 276"/>
                <a:gd name="T1" fmla="*/ 6 h 288"/>
                <a:gd name="T2" fmla="*/ 132 w 276"/>
                <a:gd name="T3" fmla="*/ 0 h 288"/>
                <a:gd name="T4" fmla="*/ 120 w 276"/>
                <a:gd name="T5" fmla="*/ 18 h 288"/>
                <a:gd name="T6" fmla="*/ 150 w 276"/>
                <a:gd name="T7" fmla="*/ 30 h 288"/>
                <a:gd name="T8" fmla="*/ 168 w 276"/>
                <a:gd name="T9" fmla="*/ 60 h 288"/>
                <a:gd name="T10" fmla="*/ 234 w 276"/>
                <a:gd name="T11" fmla="*/ 114 h 288"/>
                <a:gd name="T12" fmla="*/ 258 w 276"/>
                <a:gd name="T13" fmla="*/ 162 h 288"/>
                <a:gd name="T14" fmla="*/ 276 w 276"/>
                <a:gd name="T15" fmla="*/ 168 h 288"/>
                <a:gd name="T16" fmla="*/ 264 w 276"/>
                <a:gd name="T17" fmla="*/ 192 h 288"/>
                <a:gd name="T18" fmla="*/ 264 w 276"/>
                <a:gd name="T19" fmla="*/ 198 h 288"/>
                <a:gd name="T20" fmla="*/ 252 w 276"/>
                <a:gd name="T21" fmla="*/ 216 h 288"/>
                <a:gd name="T22" fmla="*/ 252 w 276"/>
                <a:gd name="T23" fmla="*/ 228 h 288"/>
                <a:gd name="T24" fmla="*/ 246 w 276"/>
                <a:gd name="T25" fmla="*/ 228 h 288"/>
                <a:gd name="T26" fmla="*/ 258 w 276"/>
                <a:gd name="T27" fmla="*/ 234 h 288"/>
                <a:gd name="T28" fmla="*/ 252 w 276"/>
                <a:gd name="T29" fmla="*/ 258 h 288"/>
                <a:gd name="T30" fmla="*/ 228 w 276"/>
                <a:gd name="T31" fmla="*/ 258 h 288"/>
                <a:gd name="T32" fmla="*/ 228 w 276"/>
                <a:gd name="T33" fmla="*/ 282 h 288"/>
                <a:gd name="T34" fmla="*/ 222 w 276"/>
                <a:gd name="T35" fmla="*/ 288 h 288"/>
                <a:gd name="T36" fmla="*/ 216 w 276"/>
                <a:gd name="T37" fmla="*/ 276 h 288"/>
                <a:gd name="T38" fmla="*/ 72 w 276"/>
                <a:gd name="T39" fmla="*/ 282 h 288"/>
                <a:gd name="T40" fmla="*/ 60 w 276"/>
                <a:gd name="T41" fmla="*/ 264 h 288"/>
                <a:gd name="T42" fmla="*/ 48 w 276"/>
                <a:gd name="T43" fmla="*/ 210 h 288"/>
                <a:gd name="T44" fmla="*/ 60 w 276"/>
                <a:gd name="T45" fmla="*/ 186 h 288"/>
                <a:gd name="T46" fmla="*/ 36 w 276"/>
                <a:gd name="T47" fmla="*/ 150 h 288"/>
                <a:gd name="T48" fmla="*/ 0 w 276"/>
                <a:gd name="T49" fmla="*/ 18 h 288"/>
                <a:gd name="T50" fmla="*/ 66 w 276"/>
                <a:gd name="T51" fmla="*/ 6 h 28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76"/>
                <a:gd name="T79" fmla="*/ 0 h 288"/>
                <a:gd name="T80" fmla="*/ 276 w 276"/>
                <a:gd name="T81" fmla="*/ 288 h 28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76" h="288">
                  <a:moveTo>
                    <a:pt x="66" y="6"/>
                  </a:moveTo>
                  <a:lnTo>
                    <a:pt x="132" y="0"/>
                  </a:lnTo>
                  <a:lnTo>
                    <a:pt x="120" y="18"/>
                  </a:lnTo>
                  <a:lnTo>
                    <a:pt x="150" y="30"/>
                  </a:lnTo>
                  <a:lnTo>
                    <a:pt x="168" y="60"/>
                  </a:lnTo>
                  <a:lnTo>
                    <a:pt x="234" y="114"/>
                  </a:lnTo>
                  <a:lnTo>
                    <a:pt x="258" y="162"/>
                  </a:lnTo>
                  <a:lnTo>
                    <a:pt x="276" y="168"/>
                  </a:lnTo>
                  <a:lnTo>
                    <a:pt x="264" y="192"/>
                  </a:lnTo>
                  <a:lnTo>
                    <a:pt x="264" y="198"/>
                  </a:lnTo>
                  <a:lnTo>
                    <a:pt x="252" y="216"/>
                  </a:lnTo>
                  <a:lnTo>
                    <a:pt x="252" y="228"/>
                  </a:lnTo>
                  <a:lnTo>
                    <a:pt x="246" y="228"/>
                  </a:lnTo>
                  <a:lnTo>
                    <a:pt x="258" y="234"/>
                  </a:lnTo>
                  <a:lnTo>
                    <a:pt x="252" y="258"/>
                  </a:lnTo>
                  <a:lnTo>
                    <a:pt x="228" y="258"/>
                  </a:lnTo>
                  <a:lnTo>
                    <a:pt x="228" y="282"/>
                  </a:lnTo>
                  <a:lnTo>
                    <a:pt x="222" y="288"/>
                  </a:lnTo>
                  <a:lnTo>
                    <a:pt x="216" y="276"/>
                  </a:lnTo>
                  <a:lnTo>
                    <a:pt x="72" y="282"/>
                  </a:lnTo>
                  <a:lnTo>
                    <a:pt x="60" y="264"/>
                  </a:lnTo>
                  <a:lnTo>
                    <a:pt x="48" y="210"/>
                  </a:lnTo>
                  <a:lnTo>
                    <a:pt x="60" y="186"/>
                  </a:lnTo>
                  <a:lnTo>
                    <a:pt x="36" y="150"/>
                  </a:lnTo>
                  <a:lnTo>
                    <a:pt x="0" y="18"/>
                  </a:lnTo>
                  <a:lnTo>
                    <a:pt x="66" y="6"/>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78" name="Freeform 1400"/>
            <p:cNvSpPr>
              <a:spLocks/>
            </p:cNvSpPr>
            <p:nvPr/>
          </p:nvSpPr>
          <p:spPr bwMode="auto">
            <a:xfrm>
              <a:off x="4908" y="2472"/>
              <a:ext cx="276" cy="288"/>
            </a:xfrm>
            <a:custGeom>
              <a:avLst/>
              <a:gdLst>
                <a:gd name="T0" fmla="*/ 66 w 276"/>
                <a:gd name="T1" fmla="*/ 6 h 288"/>
                <a:gd name="T2" fmla="*/ 132 w 276"/>
                <a:gd name="T3" fmla="*/ 0 h 288"/>
                <a:gd name="T4" fmla="*/ 120 w 276"/>
                <a:gd name="T5" fmla="*/ 18 h 288"/>
                <a:gd name="T6" fmla="*/ 150 w 276"/>
                <a:gd name="T7" fmla="*/ 30 h 288"/>
                <a:gd name="T8" fmla="*/ 168 w 276"/>
                <a:gd name="T9" fmla="*/ 60 h 288"/>
                <a:gd name="T10" fmla="*/ 234 w 276"/>
                <a:gd name="T11" fmla="*/ 114 h 288"/>
                <a:gd name="T12" fmla="*/ 258 w 276"/>
                <a:gd name="T13" fmla="*/ 162 h 288"/>
                <a:gd name="T14" fmla="*/ 276 w 276"/>
                <a:gd name="T15" fmla="*/ 168 h 288"/>
                <a:gd name="T16" fmla="*/ 264 w 276"/>
                <a:gd name="T17" fmla="*/ 192 h 288"/>
                <a:gd name="T18" fmla="*/ 264 w 276"/>
                <a:gd name="T19" fmla="*/ 198 h 288"/>
                <a:gd name="T20" fmla="*/ 252 w 276"/>
                <a:gd name="T21" fmla="*/ 216 h 288"/>
                <a:gd name="T22" fmla="*/ 252 w 276"/>
                <a:gd name="T23" fmla="*/ 228 h 288"/>
                <a:gd name="T24" fmla="*/ 246 w 276"/>
                <a:gd name="T25" fmla="*/ 228 h 288"/>
                <a:gd name="T26" fmla="*/ 258 w 276"/>
                <a:gd name="T27" fmla="*/ 234 h 288"/>
                <a:gd name="T28" fmla="*/ 252 w 276"/>
                <a:gd name="T29" fmla="*/ 258 h 288"/>
                <a:gd name="T30" fmla="*/ 228 w 276"/>
                <a:gd name="T31" fmla="*/ 258 h 288"/>
                <a:gd name="T32" fmla="*/ 228 w 276"/>
                <a:gd name="T33" fmla="*/ 282 h 288"/>
                <a:gd name="T34" fmla="*/ 222 w 276"/>
                <a:gd name="T35" fmla="*/ 288 h 288"/>
                <a:gd name="T36" fmla="*/ 216 w 276"/>
                <a:gd name="T37" fmla="*/ 276 h 288"/>
                <a:gd name="T38" fmla="*/ 72 w 276"/>
                <a:gd name="T39" fmla="*/ 282 h 288"/>
                <a:gd name="T40" fmla="*/ 60 w 276"/>
                <a:gd name="T41" fmla="*/ 264 h 288"/>
                <a:gd name="T42" fmla="*/ 48 w 276"/>
                <a:gd name="T43" fmla="*/ 210 h 288"/>
                <a:gd name="T44" fmla="*/ 60 w 276"/>
                <a:gd name="T45" fmla="*/ 186 h 288"/>
                <a:gd name="T46" fmla="*/ 36 w 276"/>
                <a:gd name="T47" fmla="*/ 150 h 288"/>
                <a:gd name="T48" fmla="*/ 0 w 276"/>
                <a:gd name="T49" fmla="*/ 18 h 288"/>
                <a:gd name="T50" fmla="*/ 66 w 276"/>
                <a:gd name="T51" fmla="*/ 6 h 288"/>
                <a:gd name="T52" fmla="*/ 66 w 276"/>
                <a:gd name="T53" fmla="*/ 12 h 28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76"/>
                <a:gd name="T82" fmla="*/ 0 h 288"/>
                <a:gd name="T83" fmla="*/ 276 w 276"/>
                <a:gd name="T84" fmla="*/ 288 h 28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76" h="288">
                  <a:moveTo>
                    <a:pt x="66" y="6"/>
                  </a:moveTo>
                  <a:lnTo>
                    <a:pt x="132" y="0"/>
                  </a:lnTo>
                  <a:lnTo>
                    <a:pt x="120" y="18"/>
                  </a:lnTo>
                  <a:lnTo>
                    <a:pt x="150" y="30"/>
                  </a:lnTo>
                  <a:lnTo>
                    <a:pt x="168" y="60"/>
                  </a:lnTo>
                  <a:lnTo>
                    <a:pt x="234" y="114"/>
                  </a:lnTo>
                  <a:lnTo>
                    <a:pt x="258" y="162"/>
                  </a:lnTo>
                  <a:lnTo>
                    <a:pt x="276" y="168"/>
                  </a:lnTo>
                  <a:lnTo>
                    <a:pt x="264" y="192"/>
                  </a:lnTo>
                  <a:lnTo>
                    <a:pt x="264" y="198"/>
                  </a:lnTo>
                  <a:lnTo>
                    <a:pt x="252" y="216"/>
                  </a:lnTo>
                  <a:lnTo>
                    <a:pt x="252" y="228"/>
                  </a:lnTo>
                  <a:lnTo>
                    <a:pt x="246" y="228"/>
                  </a:lnTo>
                  <a:lnTo>
                    <a:pt x="258" y="234"/>
                  </a:lnTo>
                  <a:lnTo>
                    <a:pt x="252" y="258"/>
                  </a:lnTo>
                  <a:lnTo>
                    <a:pt x="228" y="258"/>
                  </a:lnTo>
                  <a:lnTo>
                    <a:pt x="228" y="282"/>
                  </a:lnTo>
                  <a:lnTo>
                    <a:pt x="222" y="288"/>
                  </a:lnTo>
                  <a:lnTo>
                    <a:pt x="216" y="276"/>
                  </a:lnTo>
                  <a:lnTo>
                    <a:pt x="72" y="282"/>
                  </a:lnTo>
                  <a:lnTo>
                    <a:pt x="60" y="264"/>
                  </a:lnTo>
                  <a:lnTo>
                    <a:pt x="48" y="210"/>
                  </a:lnTo>
                  <a:lnTo>
                    <a:pt x="60" y="186"/>
                  </a:lnTo>
                  <a:lnTo>
                    <a:pt x="36" y="150"/>
                  </a:lnTo>
                  <a:lnTo>
                    <a:pt x="0" y="18"/>
                  </a:lnTo>
                  <a:lnTo>
                    <a:pt x="66" y="6"/>
                  </a:lnTo>
                  <a:lnTo>
                    <a:pt x="66"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79" name="Freeform 1401"/>
            <p:cNvSpPr>
              <a:spLocks/>
            </p:cNvSpPr>
            <p:nvPr/>
          </p:nvSpPr>
          <p:spPr bwMode="auto">
            <a:xfrm>
              <a:off x="3546" y="2862"/>
              <a:ext cx="24" cy="24"/>
            </a:xfrm>
            <a:custGeom>
              <a:avLst/>
              <a:gdLst>
                <a:gd name="T0" fmla="*/ 6 w 24"/>
                <a:gd name="T1" fmla="*/ 0 h 24"/>
                <a:gd name="T2" fmla="*/ 18 w 24"/>
                <a:gd name="T3" fmla="*/ 0 h 24"/>
                <a:gd name="T4" fmla="*/ 24 w 24"/>
                <a:gd name="T5" fmla="*/ 6 h 24"/>
                <a:gd name="T6" fmla="*/ 18 w 24"/>
                <a:gd name="T7" fmla="*/ 12 h 24"/>
                <a:gd name="T8" fmla="*/ 18 w 24"/>
                <a:gd name="T9" fmla="*/ 18 h 24"/>
                <a:gd name="T10" fmla="*/ 12 w 24"/>
                <a:gd name="T11" fmla="*/ 24 h 24"/>
                <a:gd name="T12" fmla="*/ 6 w 24"/>
                <a:gd name="T13" fmla="*/ 24 h 24"/>
                <a:gd name="T14" fmla="*/ 6 w 24"/>
                <a:gd name="T15" fmla="*/ 18 h 24"/>
                <a:gd name="T16" fmla="*/ 0 w 24"/>
                <a:gd name="T17" fmla="*/ 18 h 24"/>
                <a:gd name="T18" fmla="*/ 0 w 24"/>
                <a:gd name="T19" fmla="*/ 6 h 24"/>
                <a:gd name="T20" fmla="*/ 6 w 24"/>
                <a:gd name="T21" fmla="*/ 0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
                <a:gd name="T34" fmla="*/ 0 h 24"/>
                <a:gd name="T35" fmla="*/ 24 w 24"/>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 h="24">
                  <a:moveTo>
                    <a:pt x="6" y="0"/>
                  </a:moveTo>
                  <a:lnTo>
                    <a:pt x="18" y="0"/>
                  </a:lnTo>
                  <a:lnTo>
                    <a:pt x="24" y="6"/>
                  </a:lnTo>
                  <a:lnTo>
                    <a:pt x="18" y="12"/>
                  </a:lnTo>
                  <a:lnTo>
                    <a:pt x="18" y="18"/>
                  </a:lnTo>
                  <a:lnTo>
                    <a:pt x="12" y="24"/>
                  </a:lnTo>
                  <a:lnTo>
                    <a:pt x="6" y="24"/>
                  </a:lnTo>
                  <a:lnTo>
                    <a:pt x="6" y="18"/>
                  </a:lnTo>
                  <a:lnTo>
                    <a:pt x="0" y="18"/>
                  </a:lnTo>
                  <a:lnTo>
                    <a:pt x="0" y="6"/>
                  </a:lnTo>
                  <a:lnTo>
                    <a:pt x="6" y="0"/>
                  </a:lnTo>
                  <a:close/>
                </a:path>
              </a:pathLst>
            </a:custGeom>
            <a:solidFill>
              <a:srgbClr val="FFFFFF"/>
            </a:solidFill>
            <a:ln w="9525">
              <a:solidFill>
                <a:srgbClr val="FFFFFF"/>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80" name="Freeform 1402"/>
            <p:cNvSpPr>
              <a:spLocks/>
            </p:cNvSpPr>
            <p:nvPr/>
          </p:nvSpPr>
          <p:spPr bwMode="auto">
            <a:xfrm>
              <a:off x="3546" y="2862"/>
              <a:ext cx="24" cy="24"/>
            </a:xfrm>
            <a:custGeom>
              <a:avLst/>
              <a:gdLst>
                <a:gd name="T0" fmla="*/ 6 w 24"/>
                <a:gd name="T1" fmla="*/ 0 h 24"/>
                <a:gd name="T2" fmla="*/ 18 w 24"/>
                <a:gd name="T3" fmla="*/ 0 h 24"/>
                <a:gd name="T4" fmla="*/ 24 w 24"/>
                <a:gd name="T5" fmla="*/ 6 h 24"/>
                <a:gd name="T6" fmla="*/ 18 w 24"/>
                <a:gd name="T7" fmla="*/ 12 h 24"/>
                <a:gd name="T8" fmla="*/ 18 w 24"/>
                <a:gd name="T9" fmla="*/ 18 h 24"/>
                <a:gd name="T10" fmla="*/ 12 w 24"/>
                <a:gd name="T11" fmla="*/ 24 h 24"/>
                <a:gd name="T12" fmla="*/ 6 w 24"/>
                <a:gd name="T13" fmla="*/ 24 h 24"/>
                <a:gd name="T14" fmla="*/ 6 w 24"/>
                <a:gd name="T15" fmla="*/ 18 h 24"/>
                <a:gd name="T16" fmla="*/ 0 w 24"/>
                <a:gd name="T17" fmla="*/ 18 h 24"/>
                <a:gd name="T18" fmla="*/ 0 w 24"/>
                <a:gd name="T19" fmla="*/ 6 h 24"/>
                <a:gd name="T20" fmla="*/ 6 w 24"/>
                <a:gd name="T21" fmla="*/ 0 h 24"/>
                <a:gd name="T22" fmla="*/ 6 w 24"/>
                <a:gd name="T23" fmla="*/ 6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
                <a:gd name="T37" fmla="*/ 0 h 24"/>
                <a:gd name="T38" fmla="*/ 24 w 24"/>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 h="24">
                  <a:moveTo>
                    <a:pt x="6" y="0"/>
                  </a:moveTo>
                  <a:lnTo>
                    <a:pt x="18" y="0"/>
                  </a:lnTo>
                  <a:lnTo>
                    <a:pt x="24" y="6"/>
                  </a:lnTo>
                  <a:lnTo>
                    <a:pt x="18" y="12"/>
                  </a:lnTo>
                  <a:lnTo>
                    <a:pt x="18" y="18"/>
                  </a:lnTo>
                  <a:lnTo>
                    <a:pt x="12" y="24"/>
                  </a:lnTo>
                  <a:lnTo>
                    <a:pt x="6" y="24"/>
                  </a:lnTo>
                  <a:lnTo>
                    <a:pt x="6" y="18"/>
                  </a:lnTo>
                  <a:lnTo>
                    <a:pt x="0" y="18"/>
                  </a:lnTo>
                  <a:lnTo>
                    <a:pt x="0" y="6"/>
                  </a:lnTo>
                  <a:lnTo>
                    <a:pt x="6" y="0"/>
                  </a:lnTo>
                  <a:lnTo>
                    <a:pt x="6"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81" name="Freeform 1403"/>
            <p:cNvSpPr>
              <a:spLocks/>
            </p:cNvSpPr>
            <p:nvPr/>
          </p:nvSpPr>
          <p:spPr bwMode="auto">
            <a:xfrm>
              <a:off x="3624" y="2904"/>
              <a:ext cx="30" cy="24"/>
            </a:xfrm>
            <a:custGeom>
              <a:avLst/>
              <a:gdLst>
                <a:gd name="T0" fmla="*/ 6 w 30"/>
                <a:gd name="T1" fmla="*/ 6 h 24"/>
                <a:gd name="T2" fmla="*/ 6 w 30"/>
                <a:gd name="T3" fmla="*/ 0 h 24"/>
                <a:gd name="T4" fmla="*/ 12 w 30"/>
                <a:gd name="T5" fmla="*/ 0 h 24"/>
                <a:gd name="T6" fmla="*/ 18 w 30"/>
                <a:gd name="T7" fmla="*/ 6 h 24"/>
                <a:gd name="T8" fmla="*/ 24 w 30"/>
                <a:gd name="T9" fmla="*/ 12 h 24"/>
                <a:gd name="T10" fmla="*/ 30 w 30"/>
                <a:gd name="T11" fmla="*/ 18 h 24"/>
                <a:gd name="T12" fmla="*/ 18 w 30"/>
                <a:gd name="T13" fmla="*/ 18 h 24"/>
                <a:gd name="T14" fmla="*/ 12 w 30"/>
                <a:gd name="T15" fmla="*/ 24 h 24"/>
                <a:gd name="T16" fmla="*/ 6 w 30"/>
                <a:gd name="T17" fmla="*/ 18 h 24"/>
                <a:gd name="T18" fmla="*/ 0 w 30"/>
                <a:gd name="T19" fmla="*/ 6 h 24"/>
                <a:gd name="T20" fmla="*/ 6 w 30"/>
                <a:gd name="T21" fmla="*/ 6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
                <a:gd name="T34" fmla="*/ 0 h 24"/>
                <a:gd name="T35" fmla="*/ 30 w 30"/>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 h="24">
                  <a:moveTo>
                    <a:pt x="6" y="6"/>
                  </a:moveTo>
                  <a:lnTo>
                    <a:pt x="6" y="0"/>
                  </a:lnTo>
                  <a:lnTo>
                    <a:pt x="12" y="0"/>
                  </a:lnTo>
                  <a:lnTo>
                    <a:pt x="18" y="6"/>
                  </a:lnTo>
                  <a:lnTo>
                    <a:pt x="24" y="12"/>
                  </a:lnTo>
                  <a:lnTo>
                    <a:pt x="30" y="18"/>
                  </a:lnTo>
                  <a:lnTo>
                    <a:pt x="18" y="18"/>
                  </a:lnTo>
                  <a:lnTo>
                    <a:pt x="12" y="24"/>
                  </a:lnTo>
                  <a:lnTo>
                    <a:pt x="6" y="18"/>
                  </a:lnTo>
                  <a:lnTo>
                    <a:pt x="0" y="6"/>
                  </a:lnTo>
                  <a:lnTo>
                    <a:pt x="6" y="6"/>
                  </a:lnTo>
                  <a:close/>
                </a:path>
              </a:pathLst>
            </a:custGeom>
            <a:solidFill>
              <a:srgbClr val="FFFFFF"/>
            </a:solidFill>
            <a:ln w="9525">
              <a:solidFill>
                <a:srgbClr val="FFFFFF"/>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82" name="Freeform 1404"/>
            <p:cNvSpPr>
              <a:spLocks/>
            </p:cNvSpPr>
            <p:nvPr/>
          </p:nvSpPr>
          <p:spPr bwMode="auto">
            <a:xfrm>
              <a:off x="3624" y="2904"/>
              <a:ext cx="30" cy="24"/>
            </a:xfrm>
            <a:custGeom>
              <a:avLst/>
              <a:gdLst>
                <a:gd name="T0" fmla="*/ 6 w 30"/>
                <a:gd name="T1" fmla="*/ 6 h 24"/>
                <a:gd name="T2" fmla="*/ 6 w 30"/>
                <a:gd name="T3" fmla="*/ 0 h 24"/>
                <a:gd name="T4" fmla="*/ 12 w 30"/>
                <a:gd name="T5" fmla="*/ 0 h 24"/>
                <a:gd name="T6" fmla="*/ 18 w 30"/>
                <a:gd name="T7" fmla="*/ 6 h 24"/>
                <a:gd name="T8" fmla="*/ 24 w 30"/>
                <a:gd name="T9" fmla="*/ 12 h 24"/>
                <a:gd name="T10" fmla="*/ 30 w 30"/>
                <a:gd name="T11" fmla="*/ 18 h 24"/>
                <a:gd name="T12" fmla="*/ 18 w 30"/>
                <a:gd name="T13" fmla="*/ 18 h 24"/>
                <a:gd name="T14" fmla="*/ 12 w 30"/>
                <a:gd name="T15" fmla="*/ 24 h 24"/>
                <a:gd name="T16" fmla="*/ 6 w 30"/>
                <a:gd name="T17" fmla="*/ 18 h 24"/>
                <a:gd name="T18" fmla="*/ 0 w 30"/>
                <a:gd name="T19" fmla="*/ 6 h 24"/>
                <a:gd name="T20" fmla="*/ 6 w 30"/>
                <a:gd name="T21" fmla="*/ 6 h 24"/>
                <a:gd name="T22" fmla="*/ 6 w 30"/>
                <a:gd name="T23" fmla="*/ 12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
                <a:gd name="T37" fmla="*/ 0 h 24"/>
                <a:gd name="T38" fmla="*/ 30 w 30"/>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 h="24">
                  <a:moveTo>
                    <a:pt x="6" y="6"/>
                  </a:moveTo>
                  <a:lnTo>
                    <a:pt x="6" y="0"/>
                  </a:lnTo>
                  <a:lnTo>
                    <a:pt x="12" y="0"/>
                  </a:lnTo>
                  <a:lnTo>
                    <a:pt x="18" y="6"/>
                  </a:lnTo>
                  <a:lnTo>
                    <a:pt x="24" y="12"/>
                  </a:lnTo>
                  <a:lnTo>
                    <a:pt x="30" y="18"/>
                  </a:lnTo>
                  <a:lnTo>
                    <a:pt x="18" y="18"/>
                  </a:lnTo>
                  <a:lnTo>
                    <a:pt x="12" y="24"/>
                  </a:lnTo>
                  <a:lnTo>
                    <a:pt x="6" y="18"/>
                  </a:lnTo>
                  <a:lnTo>
                    <a:pt x="0" y="6"/>
                  </a:lnTo>
                  <a:lnTo>
                    <a:pt x="6" y="6"/>
                  </a:lnTo>
                  <a:lnTo>
                    <a:pt x="6"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83" name="Freeform 1405"/>
            <p:cNvSpPr>
              <a:spLocks/>
            </p:cNvSpPr>
            <p:nvPr/>
          </p:nvSpPr>
          <p:spPr bwMode="auto">
            <a:xfrm>
              <a:off x="3672" y="2934"/>
              <a:ext cx="30" cy="12"/>
            </a:xfrm>
            <a:custGeom>
              <a:avLst/>
              <a:gdLst>
                <a:gd name="T0" fmla="*/ 0 w 30"/>
                <a:gd name="T1" fmla="*/ 6 h 12"/>
                <a:gd name="T2" fmla="*/ 6 w 30"/>
                <a:gd name="T3" fmla="*/ 0 h 12"/>
                <a:gd name="T4" fmla="*/ 30 w 30"/>
                <a:gd name="T5" fmla="*/ 0 h 12"/>
                <a:gd name="T6" fmla="*/ 30 w 30"/>
                <a:gd name="T7" fmla="*/ 6 h 12"/>
                <a:gd name="T8" fmla="*/ 24 w 30"/>
                <a:gd name="T9" fmla="*/ 12 h 12"/>
                <a:gd name="T10" fmla="*/ 12 w 30"/>
                <a:gd name="T11" fmla="*/ 6 h 12"/>
                <a:gd name="T12" fmla="*/ 6 w 30"/>
                <a:gd name="T13" fmla="*/ 6 h 12"/>
                <a:gd name="T14" fmla="*/ 0 w 30"/>
                <a:gd name="T15" fmla="*/ 6 h 12"/>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12"/>
                <a:gd name="T26" fmla="*/ 30 w 30"/>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12">
                  <a:moveTo>
                    <a:pt x="0" y="6"/>
                  </a:moveTo>
                  <a:lnTo>
                    <a:pt x="6" y="0"/>
                  </a:lnTo>
                  <a:lnTo>
                    <a:pt x="30" y="0"/>
                  </a:lnTo>
                  <a:lnTo>
                    <a:pt x="30" y="6"/>
                  </a:lnTo>
                  <a:lnTo>
                    <a:pt x="24" y="12"/>
                  </a:lnTo>
                  <a:lnTo>
                    <a:pt x="12" y="6"/>
                  </a:lnTo>
                  <a:lnTo>
                    <a:pt x="6" y="6"/>
                  </a:lnTo>
                  <a:lnTo>
                    <a:pt x="0" y="6"/>
                  </a:lnTo>
                  <a:close/>
                </a:path>
              </a:pathLst>
            </a:custGeom>
            <a:solidFill>
              <a:srgbClr val="FFFFFF"/>
            </a:solidFill>
            <a:ln w="9525">
              <a:solidFill>
                <a:srgbClr val="FFFFFF"/>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84" name="Freeform 1406"/>
            <p:cNvSpPr>
              <a:spLocks/>
            </p:cNvSpPr>
            <p:nvPr/>
          </p:nvSpPr>
          <p:spPr bwMode="auto">
            <a:xfrm>
              <a:off x="3672" y="2934"/>
              <a:ext cx="30" cy="12"/>
            </a:xfrm>
            <a:custGeom>
              <a:avLst/>
              <a:gdLst>
                <a:gd name="T0" fmla="*/ 0 w 30"/>
                <a:gd name="T1" fmla="*/ 6 h 12"/>
                <a:gd name="T2" fmla="*/ 6 w 30"/>
                <a:gd name="T3" fmla="*/ 0 h 12"/>
                <a:gd name="T4" fmla="*/ 30 w 30"/>
                <a:gd name="T5" fmla="*/ 0 h 12"/>
                <a:gd name="T6" fmla="*/ 30 w 30"/>
                <a:gd name="T7" fmla="*/ 6 h 12"/>
                <a:gd name="T8" fmla="*/ 24 w 30"/>
                <a:gd name="T9" fmla="*/ 12 h 12"/>
                <a:gd name="T10" fmla="*/ 12 w 30"/>
                <a:gd name="T11" fmla="*/ 6 h 12"/>
                <a:gd name="T12" fmla="*/ 6 w 30"/>
                <a:gd name="T13" fmla="*/ 6 h 12"/>
                <a:gd name="T14" fmla="*/ 0 w 30"/>
                <a:gd name="T15" fmla="*/ 6 h 12"/>
                <a:gd name="T16" fmla="*/ 0 w 30"/>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12"/>
                <a:gd name="T29" fmla="*/ 30 w 30"/>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12">
                  <a:moveTo>
                    <a:pt x="0" y="6"/>
                  </a:moveTo>
                  <a:lnTo>
                    <a:pt x="6" y="0"/>
                  </a:lnTo>
                  <a:lnTo>
                    <a:pt x="30" y="0"/>
                  </a:lnTo>
                  <a:lnTo>
                    <a:pt x="30" y="6"/>
                  </a:lnTo>
                  <a:lnTo>
                    <a:pt x="24" y="12"/>
                  </a:lnTo>
                  <a:lnTo>
                    <a:pt x="12" y="6"/>
                  </a:lnTo>
                  <a:lnTo>
                    <a:pt x="6" y="6"/>
                  </a:lnTo>
                  <a:lnTo>
                    <a:pt x="0" y="6"/>
                  </a:lnTo>
                  <a:lnTo>
                    <a:pt x="0"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85" name="Freeform 1407"/>
            <p:cNvSpPr>
              <a:spLocks/>
            </p:cNvSpPr>
            <p:nvPr/>
          </p:nvSpPr>
          <p:spPr bwMode="auto">
            <a:xfrm>
              <a:off x="3708" y="2946"/>
              <a:ext cx="36" cy="30"/>
            </a:xfrm>
            <a:custGeom>
              <a:avLst/>
              <a:gdLst>
                <a:gd name="T0" fmla="*/ 12 w 36"/>
                <a:gd name="T1" fmla="*/ 6 h 30"/>
                <a:gd name="T2" fmla="*/ 24 w 36"/>
                <a:gd name="T3" fmla="*/ 6 h 30"/>
                <a:gd name="T4" fmla="*/ 36 w 36"/>
                <a:gd name="T5" fmla="*/ 18 h 30"/>
                <a:gd name="T6" fmla="*/ 36 w 36"/>
                <a:gd name="T7" fmla="*/ 24 h 30"/>
                <a:gd name="T8" fmla="*/ 24 w 36"/>
                <a:gd name="T9" fmla="*/ 30 h 30"/>
                <a:gd name="T10" fmla="*/ 18 w 36"/>
                <a:gd name="T11" fmla="*/ 30 h 30"/>
                <a:gd name="T12" fmla="*/ 12 w 36"/>
                <a:gd name="T13" fmla="*/ 18 h 30"/>
                <a:gd name="T14" fmla="*/ 6 w 36"/>
                <a:gd name="T15" fmla="*/ 12 h 30"/>
                <a:gd name="T16" fmla="*/ 0 w 36"/>
                <a:gd name="T17" fmla="*/ 6 h 30"/>
                <a:gd name="T18" fmla="*/ 0 w 36"/>
                <a:gd name="T19" fmla="*/ 0 h 30"/>
                <a:gd name="T20" fmla="*/ 6 w 36"/>
                <a:gd name="T21" fmla="*/ 0 h 30"/>
                <a:gd name="T22" fmla="*/ 12 w 36"/>
                <a:gd name="T23" fmla="*/ 6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
                <a:gd name="T37" fmla="*/ 0 h 30"/>
                <a:gd name="T38" fmla="*/ 36 w 36"/>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 h="30">
                  <a:moveTo>
                    <a:pt x="12" y="6"/>
                  </a:moveTo>
                  <a:lnTo>
                    <a:pt x="24" y="6"/>
                  </a:lnTo>
                  <a:lnTo>
                    <a:pt x="36" y="18"/>
                  </a:lnTo>
                  <a:lnTo>
                    <a:pt x="36" y="24"/>
                  </a:lnTo>
                  <a:lnTo>
                    <a:pt x="24" y="30"/>
                  </a:lnTo>
                  <a:lnTo>
                    <a:pt x="18" y="30"/>
                  </a:lnTo>
                  <a:lnTo>
                    <a:pt x="12" y="18"/>
                  </a:lnTo>
                  <a:lnTo>
                    <a:pt x="6" y="12"/>
                  </a:lnTo>
                  <a:lnTo>
                    <a:pt x="0" y="6"/>
                  </a:lnTo>
                  <a:lnTo>
                    <a:pt x="0" y="0"/>
                  </a:lnTo>
                  <a:lnTo>
                    <a:pt x="6" y="0"/>
                  </a:lnTo>
                  <a:lnTo>
                    <a:pt x="12" y="6"/>
                  </a:lnTo>
                  <a:close/>
                </a:path>
              </a:pathLst>
            </a:custGeom>
            <a:solidFill>
              <a:srgbClr val="FFFFFF"/>
            </a:solidFill>
            <a:ln w="9525">
              <a:solidFill>
                <a:srgbClr val="FFFFFF"/>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86" name="Freeform 1408"/>
            <p:cNvSpPr>
              <a:spLocks/>
            </p:cNvSpPr>
            <p:nvPr/>
          </p:nvSpPr>
          <p:spPr bwMode="auto">
            <a:xfrm>
              <a:off x="3708" y="2946"/>
              <a:ext cx="36" cy="30"/>
            </a:xfrm>
            <a:custGeom>
              <a:avLst/>
              <a:gdLst>
                <a:gd name="T0" fmla="*/ 12 w 36"/>
                <a:gd name="T1" fmla="*/ 6 h 30"/>
                <a:gd name="T2" fmla="*/ 24 w 36"/>
                <a:gd name="T3" fmla="*/ 6 h 30"/>
                <a:gd name="T4" fmla="*/ 36 w 36"/>
                <a:gd name="T5" fmla="*/ 18 h 30"/>
                <a:gd name="T6" fmla="*/ 36 w 36"/>
                <a:gd name="T7" fmla="*/ 24 h 30"/>
                <a:gd name="T8" fmla="*/ 24 w 36"/>
                <a:gd name="T9" fmla="*/ 30 h 30"/>
                <a:gd name="T10" fmla="*/ 18 w 36"/>
                <a:gd name="T11" fmla="*/ 30 h 30"/>
                <a:gd name="T12" fmla="*/ 12 w 36"/>
                <a:gd name="T13" fmla="*/ 18 h 30"/>
                <a:gd name="T14" fmla="*/ 6 w 36"/>
                <a:gd name="T15" fmla="*/ 12 h 30"/>
                <a:gd name="T16" fmla="*/ 0 w 36"/>
                <a:gd name="T17" fmla="*/ 6 h 30"/>
                <a:gd name="T18" fmla="*/ 0 w 36"/>
                <a:gd name="T19" fmla="*/ 0 h 30"/>
                <a:gd name="T20" fmla="*/ 6 w 36"/>
                <a:gd name="T21" fmla="*/ 0 h 30"/>
                <a:gd name="T22" fmla="*/ 12 w 36"/>
                <a:gd name="T23" fmla="*/ 6 h 30"/>
                <a:gd name="T24" fmla="*/ 12 w 36"/>
                <a:gd name="T25" fmla="*/ 12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30"/>
                <a:gd name="T41" fmla="*/ 36 w 36"/>
                <a:gd name="T42" fmla="*/ 30 h 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30">
                  <a:moveTo>
                    <a:pt x="12" y="6"/>
                  </a:moveTo>
                  <a:lnTo>
                    <a:pt x="24" y="6"/>
                  </a:lnTo>
                  <a:lnTo>
                    <a:pt x="36" y="18"/>
                  </a:lnTo>
                  <a:lnTo>
                    <a:pt x="36" y="24"/>
                  </a:lnTo>
                  <a:lnTo>
                    <a:pt x="24" y="30"/>
                  </a:lnTo>
                  <a:lnTo>
                    <a:pt x="18" y="30"/>
                  </a:lnTo>
                  <a:lnTo>
                    <a:pt x="12" y="18"/>
                  </a:lnTo>
                  <a:lnTo>
                    <a:pt x="6" y="12"/>
                  </a:lnTo>
                  <a:lnTo>
                    <a:pt x="0" y="6"/>
                  </a:lnTo>
                  <a:lnTo>
                    <a:pt x="0" y="0"/>
                  </a:lnTo>
                  <a:lnTo>
                    <a:pt x="6" y="0"/>
                  </a:lnTo>
                  <a:lnTo>
                    <a:pt x="12" y="6"/>
                  </a:lnTo>
                  <a:lnTo>
                    <a:pt x="12"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87" name="Freeform 1409"/>
            <p:cNvSpPr>
              <a:spLocks/>
            </p:cNvSpPr>
            <p:nvPr/>
          </p:nvSpPr>
          <p:spPr bwMode="auto">
            <a:xfrm>
              <a:off x="3744" y="3006"/>
              <a:ext cx="66" cy="90"/>
            </a:xfrm>
            <a:custGeom>
              <a:avLst/>
              <a:gdLst>
                <a:gd name="T0" fmla="*/ 6 w 66"/>
                <a:gd name="T1" fmla="*/ 0 h 90"/>
                <a:gd name="T2" fmla="*/ 12 w 66"/>
                <a:gd name="T3" fmla="*/ 0 h 90"/>
                <a:gd name="T4" fmla="*/ 18 w 66"/>
                <a:gd name="T5" fmla="*/ 6 h 90"/>
                <a:gd name="T6" fmla="*/ 36 w 66"/>
                <a:gd name="T7" fmla="*/ 6 h 90"/>
                <a:gd name="T8" fmla="*/ 42 w 66"/>
                <a:gd name="T9" fmla="*/ 12 h 90"/>
                <a:gd name="T10" fmla="*/ 48 w 66"/>
                <a:gd name="T11" fmla="*/ 18 h 90"/>
                <a:gd name="T12" fmla="*/ 48 w 66"/>
                <a:gd name="T13" fmla="*/ 24 h 90"/>
                <a:gd name="T14" fmla="*/ 54 w 66"/>
                <a:gd name="T15" fmla="*/ 30 h 90"/>
                <a:gd name="T16" fmla="*/ 60 w 66"/>
                <a:gd name="T17" fmla="*/ 36 h 90"/>
                <a:gd name="T18" fmla="*/ 66 w 66"/>
                <a:gd name="T19" fmla="*/ 42 h 90"/>
                <a:gd name="T20" fmla="*/ 66 w 66"/>
                <a:gd name="T21" fmla="*/ 54 h 90"/>
                <a:gd name="T22" fmla="*/ 60 w 66"/>
                <a:gd name="T23" fmla="*/ 60 h 90"/>
                <a:gd name="T24" fmla="*/ 42 w 66"/>
                <a:gd name="T25" fmla="*/ 60 h 90"/>
                <a:gd name="T26" fmla="*/ 36 w 66"/>
                <a:gd name="T27" fmla="*/ 66 h 90"/>
                <a:gd name="T28" fmla="*/ 30 w 66"/>
                <a:gd name="T29" fmla="*/ 66 h 90"/>
                <a:gd name="T30" fmla="*/ 30 w 66"/>
                <a:gd name="T31" fmla="*/ 78 h 90"/>
                <a:gd name="T32" fmla="*/ 24 w 66"/>
                <a:gd name="T33" fmla="*/ 84 h 90"/>
                <a:gd name="T34" fmla="*/ 18 w 66"/>
                <a:gd name="T35" fmla="*/ 90 h 90"/>
                <a:gd name="T36" fmla="*/ 12 w 66"/>
                <a:gd name="T37" fmla="*/ 84 h 90"/>
                <a:gd name="T38" fmla="*/ 12 w 66"/>
                <a:gd name="T39" fmla="*/ 72 h 90"/>
                <a:gd name="T40" fmla="*/ 6 w 66"/>
                <a:gd name="T41" fmla="*/ 66 h 90"/>
                <a:gd name="T42" fmla="*/ 6 w 66"/>
                <a:gd name="T43" fmla="*/ 48 h 90"/>
                <a:gd name="T44" fmla="*/ 0 w 66"/>
                <a:gd name="T45" fmla="*/ 36 h 90"/>
                <a:gd name="T46" fmla="*/ 0 w 66"/>
                <a:gd name="T47" fmla="*/ 30 h 90"/>
                <a:gd name="T48" fmla="*/ 6 w 66"/>
                <a:gd name="T49" fmla="*/ 18 h 90"/>
                <a:gd name="T50" fmla="*/ 6 w 66"/>
                <a:gd name="T51" fmla="*/ 0 h 9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6"/>
                <a:gd name="T79" fmla="*/ 0 h 90"/>
                <a:gd name="T80" fmla="*/ 66 w 66"/>
                <a:gd name="T81" fmla="*/ 90 h 9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6" h="90">
                  <a:moveTo>
                    <a:pt x="6" y="0"/>
                  </a:moveTo>
                  <a:lnTo>
                    <a:pt x="12" y="0"/>
                  </a:lnTo>
                  <a:lnTo>
                    <a:pt x="18" y="6"/>
                  </a:lnTo>
                  <a:lnTo>
                    <a:pt x="36" y="6"/>
                  </a:lnTo>
                  <a:lnTo>
                    <a:pt x="42" y="12"/>
                  </a:lnTo>
                  <a:lnTo>
                    <a:pt x="48" y="18"/>
                  </a:lnTo>
                  <a:lnTo>
                    <a:pt x="48" y="24"/>
                  </a:lnTo>
                  <a:lnTo>
                    <a:pt x="54" y="30"/>
                  </a:lnTo>
                  <a:lnTo>
                    <a:pt x="60" y="36"/>
                  </a:lnTo>
                  <a:lnTo>
                    <a:pt x="66" y="42"/>
                  </a:lnTo>
                  <a:lnTo>
                    <a:pt x="66" y="54"/>
                  </a:lnTo>
                  <a:lnTo>
                    <a:pt x="60" y="60"/>
                  </a:lnTo>
                  <a:lnTo>
                    <a:pt x="42" y="60"/>
                  </a:lnTo>
                  <a:lnTo>
                    <a:pt x="36" y="66"/>
                  </a:lnTo>
                  <a:lnTo>
                    <a:pt x="30" y="66"/>
                  </a:lnTo>
                  <a:lnTo>
                    <a:pt x="30" y="78"/>
                  </a:lnTo>
                  <a:lnTo>
                    <a:pt x="24" y="84"/>
                  </a:lnTo>
                  <a:lnTo>
                    <a:pt x="18" y="90"/>
                  </a:lnTo>
                  <a:lnTo>
                    <a:pt x="12" y="84"/>
                  </a:lnTo>
                  <a:lnTo>
                    <a:pt x="12" y="72"/>
                  </a:lnTo>
                  <a:lnTo>
                    <a:pt x="6" y="66"/>
                  </a:lnTo>
                  <a:lnTo>
                    <a:pt x="6" y="48"/>
                  </a:lnTo>
                  <a:lnTo>
                    <a:pt x="0" y="36"/>
                  </a:lnTo>
                  <a:lnTo>
                    <a:pt x="0" y="30"/>
                  </a:lnTo>
                  <a:lnTo>
                    <a:pt x="6" y="18"/>
                  </a:lnTo>
                  <a:lnTo>
                    <a:pt x="6" y="0"/>
                  </a:lnTo>
                  <a:close/>
                </a:path>
              </a:pathLst>
            </a:custGeom>
            <a:solidFill>
              <a:srgbClr val="FFFFFF"/>
            </a:solidFill>
            <a:ln w="9525">
              <a:solidFill>
                <a:srgbClr val="FFFFFF"/>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88" name="Freeform 1410"/>
            <p:cNvSpPr>
              <a:spLocks/>
            </p:cNvSpPr>
            <p:nvPr/>
          </p:nvSpPr>
          <p:spPr bwMode="auto">
            <a:xfrm>
              <a:off x="3744" y="3006"/>
              <a:ext cx="66" cy="90"/>
            </a:xfrm>
            <a:custGeom>
              <a:avLst/>
              <a:gdLst>
                <a:gd name="T0" fmla="*/ 6 w 66"/>
                <a:gd name="T1" fmla="*/ 0 h 90"/>
                <a:gd name="T2" fmla="*/ 12 w 66"/>
                <a:gd name="T3" fmla="*/ 0 h 90"/>
                <a:gd name="T4" fmla="*/ 18 w 66"/>
                <a:gd name="T5" fmla="*/ 6 h 90"/>
                <a:gd name="T6" fmla="*/ 36 w 66"/>
                <a:gd name="T7" fmla="*/ 6 h 90"/>
                <a:gd name="T8" fmla="*/ 42 w 66"/>
                <a:gd name="T9" fmla="*/ 12 h 90"/>
                <a:gd name="T10" fmla="*/ 48 w 66"/>
                <a:gd name="T11" fmla="*/ 18 h 90"/>
                <a:gd name="T12" fmla="*/ 48 w 66"/>
                <a:gd name="T13" fmla="*/ 24 h 90"/>
                <a:gd name="T14" fmla="*/ 54 w 66"/>
                <a:gd name="T15" fmla="*/ 30 h 90"/>
                <a:gd name="T16" fmla="*/ 60 w 66"/>
                <a:gd name="T17" fmla="*/ 36 h 90"/>
                <a:gd name="T18" fmla="*/ 66 w 66"/>
                <a:gd name="T19" fmla="*/ 42 h 90"/>
                <a:gd name="T20" fmla="*/ 66 w 66"/>
                <a:gd name="T21" fmla="*/ 54 h 90"/>
                <a:gd name="T22" fmla="*/ 60 w 66"/>
                <a:gd name="T23" fmla="*/ 60 h 90"/>
                <a:gd name="T24" fmla="*/ 42 w 66"/>
                <a:gd name="T25" fmla="*/ 60 h 90"/>
                <a:gd name="T26" fmla="*/ 36 w 66"/>
                <a:gd name="T27" fmla="*/ 66 h 90"/>
                <a:gd name="T28" fmla="*/ 30 w 66"/>
                <a:gd name="T29" fmla="*/ 66 h 90"/>
                <a:gd name="T30" fmla="*/ 30 w 66"/>
                <a:gd name="T31" fmla="*/ 78 h 90"/>
                <a:gd name="T32" fmla="*/ 24 w 66"/>
                <a:gd name="T33" fmla="*/ 84 h 90"/>
                <a:gd name="T34" fmla="*/ 18 w 66"/>
                <a:gd name="T35" fmla="*/ 90 h 90"/>
                <a:gd name="T36" fmla="*/ 12 w 66"/>
                <a:gd name="T37" fmla="*/ 84 h 90"/>
                <a:gd name="T38" fmla="*/ 12 w 66"/>
                <a:gd name="T39" fmla="*/ 72 h 90"/>
                <a:gd name="T40" fmla="*/ 6 w 66"/>
                <a:gd name="T41" fmla="*/ 66 h 90"/>
                <a:gd name="T42" fmla="*/ 6 w 66"/>
                <a:gd name="T43" fmla="*/ 48 h 90"/>
                <a:gd name="T44" fmla="*/ 0 w 66"/>
                <a:gd name="T45" fmla="*/ 36 h 90"/>
                <a:gd name="T46" fmla="*/ 0 w 66"/>
                <a:gd name="T47" fmla="*/ 30 h 90"/>
                <a:gd name="T48" fmla="*/ 6 w 66"/>
                <a:gd name="T49" fmla="*/ 18 h 90"/>
                <a:gd name="T50" fmla="*/ 6 w 66"/>
                <a:gd name="T51" fmla="*/ 0 h 90"/>
                <a:gd name="T52" fmla="*/ 6 w 66"/>
                <a:gd name="T53" fmla="*/ 6 h 9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6"/>
                <a:gd name="T82" fmla="*/ 0 h 90"/>
                <a:gd name="T83" fmla="*/ 66 w 66"/>
                <a:gd name="T84" fmla="*/ 90 h 9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6" h="90">
                  <a:moveTo>
                    <a:pt x="6" y="0"/>
                  </a:moveTo>
                  <a:lnTo>
                    <a:pt x="12" y="0"/>
                  </a:lnTo>
                  <a:lnTo>
                    <a:pt x="18" y="6"/>
                  </a:lnTo>
                  <a:lnTo>
                    <a:pt x="36" y="6"/>
                  </a:lnTo>
                  <a:lnTo>
                    <a:pt x="42" y="12"/>
                  </a:lnTo>
                  <a:lnTo>
                    <a:pt x="48" y="18"/>
                  </a:lnTo>
                  <a:lnTo>
                    <a:pt x="48" y="24"/>
                  </a:lnTo>
                  <a:lnTo>
                    <a:pt x="54" y="30"/>
                  </a:lnTo>
                  <a:lnTo>
                    <a:pt x="60" y="36"/>
                  </a:lnTo>
                  <a:lnTo>
                    <a:pt x="66" y="42"/>
                  </a:lnTo>
                  <a:lnTo>
                    <a:pt x="66" y="54"/>
                  </a:lnTo>
                  <a:lnTo>
                    <a:pt x="60" y="60"/>
                  </a:lnTo>
                  <a:lnTo>
                    <a:pt x="42" y="60"/>
                  </a:lnTo>
                  <a:lnTo>
                    <a:pt x="36" y="66"/>
                  </a:lnTo>
                  <a:lnTo>
                    <a:pt x="30" y="66"/>
                  </a:lnTo>
                  <a:lnTo>
                    <a:pt x="30" y="78"/>
                  </a:lnTo>
                  <a:lnTo>
                    <a:pt x="24" y="84"/>
                  </a:lnTo>
                  <a:lnTo>
                    <a:pt x="18" y="90"/>
                  </a:lnTo>
                  <a:lnTo>
                    <a:pt x="12" y="84"/>
                  </a:lnTo>
                  <a:lnTo>
                    <a:pt x="12" y="72"/>
                  </a:lnTo>
                  <a:lnTo>
                    <a:pt x="6" y="66"/>
                  </a:lnTo>
                  <a:lnTo>
                    <a:pt x="6" y="48"/>
                  </a:lnTo>
                  <a:lnTo>
                    <a:pt x="0" y="36"/>
                  </a:lnTo>
                  <a:lnTo>
                    <a:pt x="0" y="30"/>
                  </a:lnTo>
                  <a:lnTo>
                    <a:pt x="6" y="18"/>
                  </a:lnTo>
                  <a:lnTo>
                    <a:pt x="6" y="0"/>
                  </a:lnTo>
                  <a:lnTo>
                    <a:pt x="6"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89" name="Freeform 1411"/>
            <p:cNvSpPr>
              <a:spLocks/>
            </p:cNvSpPr>
            <p:nvPr/>
          </p:nvSpPr>
          <p:spPr bwMode="auto">
            <a:xfrm>
              <a:off x="3690" y="2952"/>
              <a:ext cx="12" cy="12"/>
            </a:xfrm>
            <a:custGeom>
              <a:avLst/>
              <a:gdLst>
                <a:gd name="T0" fmla="*/ 0 w 12"/>
                <a:gd name="T1" fmla="*/ 6 h 12"/>
                <a:gd name="T2" fmla="*/ 0 w 12"/>
                <a:gd name="T3" fmla="*/ 0 h 12"/>
                <a:gd name="T4" fmla="*/ 6 w 12"/>
                <a:gd name="T5" fmla="*/ 0 h 12"/>
                <a:gd name="T6" fmla="*/ 6 w 12"/>
                <a:gd name="T7" fmla="*/ 6 h 12"/>
                <a:gd name="T8" fmla="*/ 12 w 12"/>
                <a:gd name="T9" fmla="*/ 6 h 12"/>
                <a:gd name="T10" fmla="*/ 6 w 12"/>
                <a:gd name="T11" fmla="*/ 12 h 12"/>
                <a:gd name="T12" fmla="*/ 0 w 12"/>
                <a:gd name="T13" fmla="*/ 12 h 12"/>
                <a:gd name="T14" fmla="*/ 0 w 12"/>
                <a:gd name="T15" fmla="*/ 6 h 12"/>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2"/>
                <a:gd name="T26" fmla="*/ 12 w 12"/>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2">
                  <a:moveTo>
                    <a:pt x="0" y="6"/>
                  </a:moveTo>
                  <a:lnTo>
                    <a:pt x="0" y="0"/>
                  </a:lnTo>
                  <a:lnTo>
                    <a:pt x="6" y="0"/>
                  </a:lnTo>
                  <a:lnTo>
                    <a:pt x="6" y="6"/>
                  </a:lnTo>
                  <a:lnTo>
                    <a:pt x="12" y="6"/>
                  </a:lnTo>
                  <a:lnTo>
                    <a:pt x="6" y="12"/>
                  </a:lnTo>
                  <a:lnTo>
                    <a:pt x="0" y="12"/>
                  </a:lnTo>
                  <a:lnTo>
                    <a:pt x="0" y="6"/>
                  </a:lnTo>
                  <a:close/>
                </a:path>
              </a:pathLst>
            </a:custGeom>
            <a:solidFill>
              <a:srgbClr val="FFFFFF"/>
            </a:solidFill>
            <a:ln w="9525">
              <a:solidFill>
                <a:srgbClr val="FFFFFF"/>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90" name="Freeform 1412"/>
            <p:cNvSpPr>
              <a:spLocks/>
            </p:cNvSpPr>
            <p:nvPr/>
          </p:nvSpPr>
          <p:spPr bwMode="auto">
            <a:xfrm>
              <a:off x="3690" y="2952"/>
              <a:ext cx="12" cy="12"/>
            </a:xfrm>
            <a:custGeom>
              <a:avLst/>
              <a:gdLst>
                <a:gd name="T0" fmla="*/ 0 w 12"/>
                <a:gd name="T1" fmla="*/ 6 h 12"/>
                <a:gd name="T2" fmla="*/ 0 w 12"/>
                <a:gd name="T3" fmla="*/ 0 h 12"/>
                <a:gd name="T4" fmla="*/ 6 w 12"/>
                <a:gd name="T5" fmla="*/ 0 h 12"/>
                <a:gd name="T6" fmla="*/ 6 w 12"/>
                <a:gd name="T7" fmla="*/ 6 h 12"/>
                <a:gd name="T8" fmla="*/ 12 w 12"/>
                <a:gd name="T9" fmla="*/ 6 h 12"/>
                <a:gd name="T10" fmla="*/ 6 w 12"/>
                <a:gd name="T11" fmla="*/ 12 h 12"/>
                <a:gd name="T12" fmla="*/ 0 w 12"/>
                <a:gd name="T13" fmla="*/ 12 h 12"/>
                <a:gd name="T14" fmla="*/ 0 w 12"/>
                <a:gd name="T15" fmla="*/ 6 h 12"/>
                <a:gd name="T16" fmla="*/ 0 w 12"/>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2"/>
                <a:gd name="T29" fmla="*/ 12 w 12"/>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2">
                  <a:moveTo>
                    <a:pt x="0" y="6"/>
                  </a:moveTo>
                  <a:lnTo>
                    <a:pt x="0" y="0"/>
                  </a:lnTo>
                  <a:lnTo>
                    <a:pt x="6" y="0"/>
                  </a:lnTo>
                  <a:lnTo>
                    <a:pt x="6" y="6"/>
                  </a:lnTo>
                  <a:lnTo>
                    <a:pt x="12" y="6"/>
                  </a:lnTo>
                  <a:lnTo>
                    <a:pt x="6" y="12"/>
                  </a:lnTo>
                  <a:lnTo>
                    <a:pt x="0" y="12"/>
                  </a:lnTo>
                  <a:lnTo>
                    <a:pt x="0" y="6"/>
                  </a:lnTo>
                  <a:lnTo>
                    <a:pt x="0"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91" name="Freeform 1413"/>
            <p:cNvSpPr>
              <a:spLocks/>
            </p:cNvSpPr>
            <p:nvPr/>
          </p:nvSpPr>
          <p:spPr bwMode="auto">
            <a:xfrm>
              <a:off x="3378" y="1518"/>
              <a:ext cx="306" cy="492"/>
            </a:xfrm>
            <a:custGeom>
              <a:avLst/>
              <a:gdLst>
                <a:gd name="T0" fmla="*/ 138 w 306"/>
                <a:gd name="T1" fmla="*/ 462 h 492"/>
                <a:gd name="T2" fmla="*/ 0 w 306"/>
                <a:gd name="T3" fmla="*/ 438 h 492"/>
                <a:gd name="T4" fmla="*/ 36 w 306"/>
                <a:gd name="T5" fmla="*/ 300 h 492"/>
                <a:gd name="T6" fmla="*/ 24 w 306"/>
                <a:gd name="T7" fmla="*/ 282 h 492"/>
                <a:gd name="T8" fmla="*/ 78 w 306"/>
                <a:gd name="T9" fmla="*/ 216 h 492"/>
                <a:gd name="T10" fmla="*/ 60 w 306"/>
                <a:gd name="T11" fmla="*/ 186 h 492"/>
                <a:gd name="T12" fmla="*/ 102 w 306"/>
                <a:gd name="T13" fmla="*/ 0 h 492"/>
                <a:gd name="T14" fmla="*/ 138 w 306"/>
                <a:gd name="T15" fmla="*/ 12 h 492"/>
                <a:gd name="T16" fmla="*/ 126 w 306"/>
                <a:gd name="T17" fmla="*/ 72 h 492"/>
                <a:gd name="T18" fmla="*/ 138 w 306"/>
                <a:gd name="T19" fmla="*/ 102 h 492"/>
                <a:gd name="T20" fmla="*/ 132 w 306"/>
                <a:gd name="T21" fmla="*/ 108 h 492"/>
                <a:gd name="T22" fmla="*/ 150 w 306"/>
                <a:gd name="T23" fmla="*/ 126 h 492"/>
                <a:gd name="T24" fmla="*/ 162 w 306"/>
                <a:gd name="T25" fmla="*/ 162 h 492"/>
                <a:gd name="T26" fmla="*/ 186 w 306"/>
                <a:gd name="T27" fmla="*/ 174 h 492"/>
                <a:gd name="T28" fmla="*/ 162 w 306"/>
                <a:gd name="T29" fmla="*/ 234 h 492"/>
                <a:gd name="T30" fmla="*/ 168 w 306"/>
                <a:gd name="T31" fmla="*/ 246 h 492"/>
                <a:gd name="T32" fmla="*/ 186 w 306"/>
                <a:gd name="T33" fmla="*/ 234 h 492"/>
                <a:gd name="T34" fmla="*/ 192 w 306"/>
                <a:gd name="T35" fmla="*/ 240 h 492"/>
                <a:gd name="T36" fmla="*/ 204 w 306"/>
                <a:gd name="T37" fmla="*/ 288 h 492"/>
                <a:gd name="T38" fmla="*/ 216 w 306"/>
                <a:gd name="T39" fmla="*/ 300 h 492"/>
                <a:gd name="T40" fmla="*/ 222 w 306"/>
                <a:gd name="T41" fmla="*/ 324 h 492"/>
                <a:gd name="T42" fmla="*/ 228 w 306"/>
                <a:gd name="T43" fmla="*/ 318 h 492"/>
                <a:gd name="T44" fmla="*/ 246 w 306"/>
                <a:gd name="T45" fmla="*/ 324 h 492"/>
                <a:gd name="T46" fmla="*/ 252 w 306"/>
                <a:gd name="T47" fmla="*/ 318 h 492"/>
                <a:gd name="T48" fmla="*/ 288 w 306"/>
                <a:gd name="T49" fmla="*/ 324 h 492"/>
                <a:gd name="T50" fmla="*/ 294 w 306"/>
                <a:gd name="T51" fmla="*/ 312 h 492"/>
                <a:gd name="T52" fmla="*/ 306 w 306"/>
                <a:gd name="T53" fmla="*/ 330 h 492"/>
                <a:gd name="T54" fmla="*/ 282 w 306"/>
                <a:gd name="T55" fmla="*/ 492 h 492"/>
                <a:gd name="T56" fmla="*/ 186 w 306"/>
                <a:gd name="T57" fmla="*/ 474 h 492"/>
                <a:gd name="T58" fmla="*/ 138 w 306"/>
                <a:gd name="T59" fmla="*/ 462 h 49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06"/>
                <a:gd name="T91" fmla="*/ 0 h 492"/>
                <a:gd name="T92" fmla="*/ 306 w 306"/>
                <a:gd name="T93" fmla="*/ 492 h 49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06" h="492">
                  <a:moveTo>
                    <a:pt x="138" y="462"/>
                  </a:moveTo>
                  <a:lnTo>
                    <a:pt x="0" y="438"/>
                  </a:lnTo>
                  <a:lnTo>
                    <a:pt x="36" y="300"/>
                  </a:lnTo>
                  <a:lnTo>
                    <a:pt x="24" y="282"/>
                  </a:lnTo>
                  <a:lnTo>
                    <a:pt x="78" y="216"/>
                  </a:lnTo>
                  <a:lnTo>
                    <a:pt x="60" y="186"/>
                  </a:lnTo>
                  <a:lnTo>
                    <a:pt x="102" y="0"/>
                  </a:lnTo>
                  <a:lnTo>
                    <a:pt x="138" y="12"/>
                  </a:lnTo>
                  <a:lnTo>
                    <a:pt x="126" y="72"/>
                  </a:lnTo>
                  <a:lnTo>
                    <a:pt x="138" y="102"/>
                  </a:lnTo>
                  <a:lnTo>
                    <a:pt x="132" y="108"/>
                  </a:lnTo>
                  <a:lnTo>
                    <a:pt x="150" y="126"/>
                  </a:lnTo>
                  <a:lnTo>
                    <a:pt x="162" y="162"/>
                  </a:lnTo>
                  <a:lnTo>
                    <a:pt x="186" y="174"/>
                  </a:lnTo>
                  <a:lnTo>
                    <a:pt x="162" y="234"/>
                  </a:lnTo>
                  <a:lnTo>
                    <a:pt x="168" y="246"/>
                  </a:lnTo>
                  <a:lnTo>
                    <a:pt x="186" y="234"/>
                  </a:lnTo>
                  <a:lnTo>
                    <a:pt x="192" y="240"/>
                  </a:lnTo>
                  <a:lnTo>
                    <a:pt x="204" y="288"/>
                  </a:lnTo>
                  <a:lnTo>
                    <a:pt x="216" y="300"/>
                  </a:lnTo>
                  <a:lnTo>
                    <a:pt x="222" y="324"/>
                  </a:lnTo>
                  <a:lnTo>
                    <a:pt x="228" y="318"/>
                  </a:lnTo>
                  <a:lnTo>
                    <a:pt x="246" y="324"/>
                  </a:lnTo>
                  <a:lnTo>
                    <a:pt x="252" y="318"/>
                  </a:lnTo>
                  <a:lnTo>
                    <a:pt x="288" y="324"/>
                  </a:lnTo>
                  <a:lnTo>
                    <a:pt x="294" y="312"/>
                  </a:lnTo>
                  <a:lnTo>
                    <a:pt x="306" y="330"/>
                  </a:lnTo>
                  <a:lnTo>
                    <a:pt x="282" y="492"/>
                  </a:lnTo>
                  <a:lnTo>
                    <a:pt x="186" y="474"/>
                  </a:lnTo>
                  <a:lnTo>
                    <a:pt x="138" y="462"/>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92" name="Freeform 1414"/>
            <p:cNvSpPr>
              <a:spLocks/>
            </p:cNvSpPr>
            <p:nvPr/>
          </p:nvSpPr>
          <p:spPr bwMode="auto">
            <a:xfrm>
              <a:off x="3378" y="1518"/>
              <a:ext cx="306" cy="492"/>
            </a:xfrm>
            <a:custGeom>
              <a:avLst/>
              <a:gdLst>
                <a:gd name="T0" fmla="*/ 138 w 306"/>
                <a:gd name="T1" fmla="*/ 462 h 492"/>
                <a:gd name="T2" fmla="*/ 0 w 306"/>
                <a:gd name="T3" fmla="*/ 438 h 492"/>
                <a:gd name="T4" fmla="*/ 36 w 306"/>
                <a:gd name="T5" fmla="*/ 300 h 492"/>
                <a:gd name="T6" fmla="*/ 24 w 306"/>
                <a:gd name="T7" fmla="*/ 282 h 492"/>
                <a:gd name="T8" fmla="*/ 78 w 306"/>
                <a:gd name="T9" fmla="*/ 216 h 492"/>
                <a:gd name="T10" fmla="*/ 60 w 306"/>
                <a:gd name="T11" fmla="*/ 186 h 492"/>
                <a:gd name="T12" fmla="*/ 102 w 306"/>
                <a:gd name="T13" fmla="*/ 0 h 492"/>
                <a:gd name="T14" fmla="*/ 138 w 306"/>
                <a:gd name="T15" fmla="*/ 12 h 492"/>
                <a:gd name="T16" fmla="*/ 126 w 306"/>
                <a:gd name="T17" fmla="*/ 72 h 492"/>
                <a:gd name="T18" fmla="*/ 138 w 306"/>
                <a:gd name="T19" fmla="*/ 102 h 492"/>
                <a:gd name="T20" fmla="*/ 132 w 306"/>
                <a:gd name="T21" fmla="*/ 108 h 492"/>
                <a:gd name="T22" fmla="*/ 150 w 306"/>
                <a:gd name="T23" fmla="*/ 126 h 492"/>
                <a:gd name="T24" fmla="*/ 162 w 306"/>
                <a:gd name="T25" fmla="*/ 162 h 492"/>
                <a:gd name="T26" fmla="*/ 186 w 306"/>
                <a:gd name="T27" fmla="*/ 174 h 492"/>
                <a:gd name="T28" fmla="*/ 162 w 306"/>
                <a:gd name="T29" fmla="*/ 234 h 492"/>
                <a:gd name="T30" fmla="*/ 168 w 306"/>
                <a:gd name="T31" fmla="*/ 246 h 492"/>
                <a:gd name="T32" fmla="*/ 186 w 306"/>
                <a:gd name="T33" fmla="*/ 234 h 492"/>
                <a:gd name="T34" fmla="*/ 192 w 306"/>
                <a:gd name="T35" fmla="*/ 240 h 492"/>
                <a:gd name="T36" fmla="*/ 204 w 306"/>
                <a:gd name="T37" fmla="*/ 288 h 492"/>
                <a:gd name="T38" fmla="*/ 216 w 306"/>
                <a:gd name="T39" fmla="*/ 300 h 492"/>
                <a:gd name="T40" fmla="*/ 222 w 306"/>
                <a:gd name="T41" fmla="*/ 324 h 492"/>
                <a:gd name="T42" fmla="*/ 228 w 306"/>
                <a:gd name="T43" fmla="*/ 318 h 492"/>
                <a:gd name="T44" fmla="*/ 246 w 306"/>
                <a:gd name="T45" fmla="*/ 324 h 492"/>
                <a:gd name="T46" fmla="*/ 252 w 306"/>
                <a:gd name="T47" fmla="*/ 318 h 492"/>
                <a:gd name="T48" fmla="*/ 288 w 306"/>
                <a:gd name="T49" fmla="*/ 324 h 492"/>
                <a:gd name="T50" fmla="*/ 294 w 306"/>
                <a:gd name="T51" fmla="*/ 312 h 492"/>
                <a:gd name="T52" fmla="*/ 306 w 306"/>
                <a:gd name="T53" fmla="*/ 330 h 492"/>
                <a:gd name="T54" fmla="*/ 282 w 306"/>
                <a:gd name="T55" fmla="*/ 492 h 492"/>
                <a:gd name="T56" fmla="*/ 186 w 306"/>
                <a:gd name="T57" fmla="*/ 474 h 492"/>
                <a:gd name="T58" fmla="*/ 138 w 306"/>
                <a:gd name="T59" fmla="*/ 462 h 492"/>
                <a:gd name="T60" fmla="*/ 138 w 306"/>
                <a:gd name="T61" fmla="*/ 468 h 49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06"/>
                <a:gd name="T94" fmla="*/ 0 h 492"/>
                <a:gd name="T95" fmla="*/ 306 w 306"/>
                <a:gd name="T96" fmla="*/ 492 h 49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06" h="492">
                  <a:moveTo>
                    <a:pt x="138" y="462"/>
                  </a:moveTo>
                  <a:lnTo>
                    <a:pt x="0" y="438"/>
                  </a:lnTo>
                  <a:lnTo>
                    <a:pt x="36" y="300"/>
                  </a:lnTo>
                  <a:lnTo>
                    <a:pt x="24" y="282"/>
                  </a:lnTo>
                  <a:lnTo>
                    <a:pt x="78" y="216"/>
                  </a:lnTo>
                  <a:lnTo>
                    <a:pt x="60" y="186"/>
                  </a:lnTo>
                  <a:lnTo>
                    <a:pt x="102" y="0"/>
                  </a:lnTo>
                  <a:lnTo>
                    <a:pt x="138" y="12"/>
                  </a:lnTo>
                  <a:lnTo>
                    <a:pt x="126" y="72"/>
                  </a:lnTo>
                  <a:lnTo>
                    <a:pt x="138" y="102"/>
                  </a:lnTo>
                  <a:lnTo>
                    <a:pt x="132" y="108"/>
                  </a:lnTo>
                  <a:lnTo>
                    <a:pt x="150" y="126"/>
                  </a:lnTo>
                  <a:lnTo>
                    <a:pt x="162" y="162"/>
                  </a:lnTo>
                  <a:lnTo>
                    <a:pt x="186" y="174"/>
                  </a:lnTo>
                  <a:lnTo>
                    <a:pt x="162" y="234"/>
                  </a:lnTo>
                  <a:lnTo>
                    <a:pt x="168" y="246"/>
                  </a:lnTo>
                  <a:lnTo>
                    <a:pt x="186" y="234"/>
                  </a:lnTo>
                  <a:lnTo>
                    <a:pt x="192" y="240"/>
                  </a:lnTo>
                  <a:lnTo>
                    <a:pt x="204" y="288"/>
                  </a:lnTo>
                  <a:lnTo>
                    <a:pt x="216" y="300"/>
                  </a:lnTo>
                  <a:lnTo>
                    <a:pt x="222" y="324"/>
                  </a:lnTo>
                  <a:lnTo>
                    <a:pt x="228" y="318"/>
                  </a:lnTo>
                  <a:lnTo>
                    <a:pt x="246" y="324"/>
                  </a:lnTo>
                  <a:lnTo>
                    <a:pt x="252" y="318"/>
                  </a:lnTo>
                  <a:lnTo>
                    <a:pt x="288" y="324"/>
                  </a:lnTo>
                  <a:lnTo>
                    <a:pt x="294" y="312"/>
                  </a:lnTo>
                  <a:lnTo>
                    <a:pt x="306" y="330"/>
                  </a:lnTo>
                  <a:lnTo>
                    <a:pt x="282" y="492"/>
                  </a:lnTo>
                  <a:lnTo>
                    <a:pt x="186" y="474"/>
                  </a:lnTo>
                  <a:lnTo>
                    <a:pt x="138" y="462"/>
                  </a:lnTo>
                  <a:lnTo>
                    <a:pt x="138" y="46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93" name="Freeform 1415"/>
            <p:cNvSpPr>
              <a:spLocks/>
            </p:cNvSpPr>
            <p:nvPr/>
          </p:nvSpPr>
          <p:spPr bwMode="auto">
            <a:xfrm>
              <a:off x="4590" y="2016"/>
              <a:ext cx="198" cy="360"/>
            </a:xfrm>
            <a:custGeom>
              <a:avLst/>
              <a:gdLst>
                <a:gd name="T0" fmla="*/ 126 w 198"/>
                <a:gd name="T1" fmla="*/ 360 h 360"/>
                <a:gd name="T2" fmla="*/ 108 w 198"/>
                <a:gd name="T3" fmla="*/ 342 h 360"/>
                <a:gd name="T4" fmla="*/ 108 w 198"/>
                <a:gd name="T5" fmla="*/ 318 h 360"/>
                <a:gd name="T6" fmla="*/ 60 w 198"/>
                <a:gd name="T7" fmla="*/ 282 h 360"/>
                <a:gd name="T8" fmla="*/ 72 w 198"/>
                <a:gd name="T9" fmla="*/ 246 h 360"/>
                <a:gd name="T10" fmla="*/ 54 w 198"/>
                <a:gd name="T11" fmla="*/ 234 h 360"/>
                <a:gd name="T12" fmla="*/ 42 w 198"/>
                <a:gd name="T13" fmla="*/ 240 h 360"/>
                <a:gd name="T14" fmla="*/ 36 w 198"/>
                <a:gd name="T15" fmla="*/ 216 h 360"/>
                <a:gd name="T16" fmla="*/ 12 w 198"/>
                <a:gd name="T17" fmla="*/ 198 h 360"/>
                <a:gd name="T18" fmla="*/ 0 w 198"/>
                <a:gd name="T19" fmla="*/ 180 h 360"/>
                <a:gd name="T20" fmla="*/ 0 w 198"/>
                <a:gd name="T21" fmla="*/ 138 h 360"/>
                <a:gd name="T22" fmla="*/ 18 w 198"/>
                <a:gd name="T23" fmla="*/ 126 h 360"/>
                <a:gd name="T24" fmla="*/ 24 w 198"/>
                <a:gd name="T25" fmla="*/ 108 h 360"/>
                <a:gd name="T26" fmla="*/ 18 w 198"/>
                <a:gd name="T27" fmla="*/ 78 h 360"/>
                <a:gd name="T28" fmla="*/ 42 w 198"/>
                <a:gd name="T29" fmla="*/ 72 h 360"/>
                <a:gd name="T30" fmla="*/ 54 w 198"/>
                <a:gd name="T31" fmla="*/ 54 h 360"/>
                <a:gd name="T32" fmla="*/ 54 w 198"/>
                <a:gd name="T33" fmla="*/ 30 h 360"/>
                <a:gd name="T34" fmla="*/ 30 w 198"/>
                <a:gd name="T35" fmla="*/ 12 h 360"/>
                <a:gd name="T36" fmla="*/ 42 w 198"/>
                <a:gd name="T37" fmla="*/ 6 h 360"/>
                <a:gd name="T38" fmla="*/ 168 w 198"/>
                <a:gd name="T39" fmla="*/ 0 h 360"/>
                <a:gd name="T40" fmla="*/ 180 w 198"/>
                <a:gd name="T41" fmla="*/ 48 h 360"/>
                <a:gd name="T42" fmla="*/ 192 w 198"/>
                <a:gd name="T43" fmla="*/ 198 h 360"/>
                <a:gd name="T44" fmla="*/ 192 w 198"/>
                <a:gd name="T45" fmla="*/ 216 h 360"/>
                <a:gd name="T46" fmla="*/ 198 w 198"/>
                <a:gd name="T47" fmla="*/ 240 h 360"/>
                <a:gd name="T48" fmla="*/ 180 w 198"/>
                <a:gd name="T49" fmla="*/ 276 h 360"/>
                <a:gd name="T50" fmla="*/ 180 w 198"/>
                <a:gd name="T51" fmla="*/ 300 h 360"/>
                <a:gd name="T52" fmla="*/ 174 w 198"/>
                <a:gd name="T53" fmla="*/ 312 h 360"/>
                <a:gd name="T54" fmla="*/ 180 w 198"/>
                <a:gd name="T55" fmla="*/ 324 h 360"/>
                <a:gd name="T56" fmla="*/ 156 w 198"/>
                <a:gd name="T57" fmla="*/ 330 h 360"/>
                <a:gd name="T58" fmla="*/ 162 w 198"/>
                <a:gd name="T59" fmla="*/ 348 h 360"/>
                <a:gd name="T60" fmla="*/ 132 w 198"/>
                <a:gd name="T61" fmla="*/ 342 h 360"/>
                <a:gd name="T62" fmla="*/ 126 w 198"/>
                <a:gd name="T63" fmla="*/ 354 h 360"/>
                <a:gd name="T64" fmla="*/ 126 w 198"/>
                <a:gd name="T65" fmla="*/ 360 h 3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8"/>
                <a:gd name="T100" fmla="*/ 0 h 360"/>
                <a:gd name="T101" fmla="*/ 198 w 198"/>
                <a:gd name="T102" fmla="*/ 360 h 3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8" h="360">
                  <a:moveTo>
                    <a:pt x="126" y="360"/>
                  </a:moveTo>
                  <a:lnTo>
                    <a:pt x="108" y="342"/>
                  </a:lnTo>
                  <a:lnTo>
                    <a:pt x="108" y="318"/>
                  </a:lnTo>
                  <a:lnTo>
                    <a:pt x="60" y="282"/>
                  </a:lnTo>
                  <a:lnTo>
                    <a:pt x="72" y="246"/>
                  </a:lnTo>
                  <a:lnTo>
                    <a:pt x="54" y="234"/>
                  </a:lnTo>
                  <a:lnTo>
                    <a:pt x="42" y="240"/>
                  </a:lnTo>
                  <a:lnTo>
                    <a:pt x="36" y="216"/>
                  </a:lnTo>
                  <a:lnTo>
                    <a:pt x="12" y="198"/>
                  </a:lnTo>
                  <a:lnTo>
                    <a:pt x="0" y="180"/>
                  </a:lnTo>
                  <a:lnTo>
                    <a:pt x="0" y="138"/>
                  </a:lnTo>
                  <a:lnTo>
                    <a:pt x="18" y="126"/>
                  </a:lnTo>
                  <a:lnTo>
                    <a:pt x="24" y="108"/>
                  </a:lnTo>
                  <a:lnTo>
                    <a:pt x="18" y="78"/>
                  </a:lnTo>
                  <a:lnTo>
                    <a:pt x="42" y="72"/>
                  </a:lnTo>
                  <a:lnTo>
                    <a:pt x="54" y="54"/>
                  </a:lnTo>
                  <a:lnTo>
                    <a:pt x="54" y="30"/>
                  </a:lnTo>
                  <a:lnTo>
                    <a:pt x="30" y="12"/>
                  </a:lnTo>
                  <a:lnTo>
                    <a:pt x="42" y="6"/>
                  </a:lnTo>
                  <a:lnTo>
                    <a:pt x="168" y="0"/>
                  </a:lnTo>
                  <a:lnTo>
                    <a:pt x="180" y="48"/>
                  </a:lnTo>
                  <a:lnTo>
                    <a:pt x="192" y="198"/>
                  </a:lnTo>
                  <a:lnTo>
                    <a:pt x="192" y="216"/>
                  </a:lnTo>
                  <a:lnTo>
                    <a:pt x="198" y="240"/>
                  </a:lnTo>
                  <a:lnTo>
                    <a:pt x="180" y="276"/>
                  </a:lnTo>
                  <a:lnTo>
                    <a:pt x="180" y="300"/>
                  </a:lnTo>
                  <a:lnTo>
                    <a:pt x="174" y="312"/>
                  </a:lnTo>
                  <a:lnTo>
                    <a:pt x="180" y="324"/>
                  </a:lnTo>
                  <a:lnTo>
                    <a:pt x="156" y="330"/>
                  </a:lnTo>
                  <a:lnTo>
                    <a:pt x="162" y="348"/>
                  </a:lnTo>
                  <a:lnTo>
                    <a:pt x="132" y="342"/>
                  </a:lnTo>
                  <a:lnTo>
                    <a:pt x="126" y="354"/>
                  </a:lnTo>
                  <a:lnTo>
                    <a:pt x="126" y="360"/>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94" name="Freeform 1416"/>
            <p:cNvSpPr>
              <a:spLocks/>
            </p:cNvSpPr>
            <p:nvPr/>
          </p:nvSpPr>
          <p:spPr bwMode="auto">
            <a:xfrm>
              <a:off x="4590" y="2016"/>
              <a:ext cx="198" cy="366"/>
            </a:xfrm>
            <a:custGeom>
              <a:avLst/>
              <a:gdLst>
                <a:gd name="T0" fmla="*/ 126 w 198"/>
                <a:gd name="T1" fmla="*/ 360 h 366"/>
                <a:gd name="T2" fmla="*/ 108 w 198"/>
                <a:gd name="T3" fmla="*/ 342 h 366"/>
                <a:gd name="T4" fmla="*/ 108 w 198"/>
                <a:gd name="T5" fmla="*/ 318 h 366"/>
                <a:gd name="T6" fmla="*/ 60 w 198"/>
                <a:gd name="T7" fmla="*/ 282 h 366"/>
                <a:gd name="T8" fmla="*/ 72 w 198"/>
                <a:gd name="T9" fmla="*/ 246 h 366"/>
                <a:gd name="T10" fmla="*/ 54 w 198"/>
                <a:gd name="T11" fmla="*/ 234 h 366"/>
                <a:gd name="T12" fmla="*/ 42 w 198"/>
                <a:gd name="T13" fmla="*/ 240 h 366"/>
                <a:gd name="T14" fmla="*/ 36 w 198"/>
                <a:gd name="T15" fmla="*/ 216 h 366"/>
                <a:gd name="T16" fmla="*/ 12 w 198"/>
                <a:gd name="T17" fmla="*/ 198 h 366"/>
                <a:gd name="T18" fmla="*/ 0 w 198"/>
                <a:gd name="T19" fmla="*/ 180 h 366"/>
                <a:gd name="T20" fmla="*/ 0 w 198"/>
                <a:gd name="T21" fmla="*/ 138 h 366"/>
                <a:gd name="T22" fmla="*/ 18 w 198"/>
                <a:gd name="T23" fmla="*/ 126 h 366"/>
                <a:gd name="T24" fmla="*/ 24 w 198"/>
                <a:gd name="T25" fmla="*/ 108 h 366"/>
                <a:gd name="T26" fmla="*/ 18 w 198"/>
                <a:gd name="T27" fmla="*/ 78 h 366"/>
                <a:gd name="T28" fmla="*/ 42 w 198"/>
                <a:gd name="T29" fmla="*/ 72 h 366"/>
                <a:gd name="T30" fmla="*/ 54 w 198"/>
                <a:gd name="T31" fmla="*/ 54 h 366"/>
                <a:gd name="T32" fmla="*/ 54 w 198"/>
                <a:gd name="T33" fmla="*/ 30 h 366"/>
                <a:gd name="T34" fmla="*/ 30 w 198"/>
                <a:gd name="T35" fmla="*/ 12 h 366"/>
                <a:gd name="T36" fmla="*/ 42 w 198"/>
                <a:gd name="T37" fmla="*/ 6 h 366"/>
                <a:gd name="T38" fmla="*/ 168 w 198"/>
                <a:gd name="T39" fmla="*/ 0 h 366"/>
                <a:gd name="T40" fmla="*/ 180 w 198"/>
                <a:gd name="T41" fmla="*/ 48 h 366"/>
                <a:gd name="T42" fmla="*/ 192 w 198"/>
                <a:gd name="T43" fmla="*/ 198 h 366"/>
                <a:gd name="T44" fmla="*/ 192 w 198"/>
                <a:gd name="T45" fmla="*/ 216 h 366"/>
                <a:gd name="T46" fmla="*/ 198 w 198"/>
                <a:gd name="T47" fmla="*/ 240 h 366"/>
                <a:gd name="T48" fmla="*/ 180 w 198"/>
                <a:gd name="T49" fmla="*/ 276 h 366"/>
                <a:gd name="T50" fmla="*/ 180 w 198"/>
                <a:gd name="T51" fmla="*/ 300 h 366"/>
                <a:gd name="T52" fmla="*/ 174 w 198"/>
                <a:gd name="T53" fmla="*/ 312 h 366"/>
                <a:gd name="T54" fmla="*/ 180 w 198"/>
                <a:gd name="T55" fmla="*/ 324 h 366"/>
                <a:gd name="T56" fmla="*/ 156 w 198"/>
                <a:gd name="T57" fmla="*/ 330 h 366"/>
                <a:gd name="T58" fmla="*/ 162 w 198"/>
                <a:gd name="T59" fmla="*/ 348 h 366"/>
                <a:gd name="T60" fmla="*/ 132 w 198"/>
                <a:gd name="T61" fmla="*/ 342 h 366"/>
                <a:gd name="T62" fmla="*/ 126 w 198"/>
                <a:gd name="T63" fmla="*/ 354 h 366"/>
                <a:gd name="T64" fmla="*/ 126 w 198"/>
                <a:gd name="T65" fmla="*/ 360 h 366"/>
                <a:gd name="T66" fmla="*/ 126 w 198"/>
                <a:gd name="T67" fmla="*/ 366 h 3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98"/>
                <a:gd name="T103" fmla="*/ 0 h 366"/>
                <a:gd name="T104" fmla="*/ 198 w 198"/>
                <a:gd name="T105" fmla="*/ 366 h 3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98" h="366">
                  <a:moveTo>
                    <a:pt x="126" y="360"/>
                  </a:moveTo>
                  <a:lnTo>
                    <a:pt x="108" y="342"/>
                  </a:lnTo>
                  <a:lnTo>
                    <a:pt x="108" y="318"/>
                  </a:lnTo>
                  <a:lnTo>
                    <a:pt x="60" y="282"/>
                  </a:lnTo>
                  <a:lnTo>
                    <a:pt x="72" y="246"/>
                  </a:lnTo>
                  <a:lnTo>
                    <a:pt x="54" y="234"/>
                  </a:lnTo>
                  <a:lnTo>
                    <a:pt x="42" y="240"/>
                  </a:lnTo>
                  <a:lnTo>
                    <a:pt x="36" y="216"/>
                  </a:lnTo>
                  <a:lnTo>
                    <a:pt x="12" y="198"/>
                  </a:lnTo>
                  <a:lnTo>
                    <a:pt x="0" y="180"/>
                  </a:lnTo>
                  <a:lnTo>
                    <a:pt x="0" y="138"/>
                  </a:lnTo>
                  <a:lnTo>
                    <a:pt x="18" y="126"/>
                  </a:lnTo>
                  <a:lnTo>
                    <a:pt x="24" y="108"/>
                  </a:lnTo>
                  <a:lnTo>
                    <a:pt x="18" y="78"/>
                  </a:lnTo>
                  <a:lnTo>
                    <a:pt x="42" y="72"/>
                  </a:lnTo>
                  <a:lnTo>
                    <a:pt x="54" y="54"/>
                  </a:lnTo>
                  <a:lnTo>
                    <a:pt x="54" y="30"/>
                  </a:lnTo>
                  <a:lnTo>
                    <a:pt x="30" y="12"/>
                  </a:lnTo>
                  <a:lnTo>
                    <a:pt x="42" y="6"/>
                  </a:lnTo>
                  <a:lnTo>
                    <a:pt x="168" y="0"/>
                  </a:lnTo>
                  <a:lnTo>
                    <a:pt x="180" y="48"/>
                  </a:lnTo>
                  <a:lnTo>
                    <a:pt x="192" y="198"/>
                  </a:lnTo>
                  <a:lnTo>
                    <a:pt x="192" y="216"/>
                  </a:lnTo>
                  <a:lnTo>
                    <a:pt x="198" y="240"/>
                  </a:lnTo>
                  <a:lnTo>
                    <a:pt x="180" y="276"/>
                  </a:lnTo>
                  <a:lnTo>
                    <a:pt x="180" y="300"/>
                  </a:lnTo>
                  <a:lnTo>
                    <a:pt x="174" y="312"/>
                  </a:lnTo>
                  <a:lnTo>
                    <a:pt x="180" y="324"/>
                  </a:lnTo>
                  <a:lnTo>
                    <a:pt x="156" y="330"/>
                  </a:lnTo>
                  <a:lnTo>
                    <a:pt x="162" y="348"/>
                  </a:lnTo>
                  <a:lnTo>
                    <a:pt x="132" y="342"/>
                  </a:lnTo>
                  <a:lnTo>
                    <a:pt x="126" y="354"/>
                  </a:lnTo>
                  <a:lnTo>
                    <a:pt x="126" y="360"/>
                  </a:lnTo>
                  <a:lnTo>
                    <a:pt x="126" y="36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95" name="Freeform 1417"/>
            <p:cNvSpPr>
              <a:spLocks/>
            </p:cNvSpPr>
            <p:nvPr/>
          </p:nvSpPr>
          <p:spPr bwMode="auto">
            <a:xfrm>
              <a:off x="4770" y="2052"/>
              <a:ext cx="150" cy="264"/>
            </a:xfrm>
            <a:custGeom>
              <a:avLst/>
              <a:gdLst>
                <a:gd name="T0" fmla="*/ 0 w 150"/>
                <a:gd name="T1" fmla="*/ 264 h 264"/>
                <a:gd name="T2" fmla="*/ 0 w 150"/>
                <a:gd name="T3" fmla="*/ 240 h 264"/>
                <a:gd name="T4" fmla="*/ 18 w 150"/>
                <a:gd name="T5" fmla="*/ 204 h 264"/>
                <a:gd name="T6" fmla="*/ 12 w 150"/>
                <a:gd name="T7" fmla="*/ 180 h 264"/>
                <a:gd name="T8" fmla="*/ 12 w 150"/>
                <a:gd name="T9" fmla="*/ 162 h 264"/>
                <a:gd name="T10" fmla="*/ 0 w 150"/>
                <a:gd name="T11" fmla="*/ 12 h 264"/>
                <a:gd name="T12" fmla="*/ 18 w 150"/>
                <a:gd name="T13" fmla="*/ 18 h 264"/>
                <a:gd name="T14" fmla="*/ 36 w 150"/>
                <a:gd name="T15" fmla="*/ 6 h 264"/>
                <a:gd name="T16" fmla="*/ 132 w 150"/>
                <a:gd name="T17" fmla="*/ 0 h 264"/>
                <a:gd name="T18" fmla="*/ 150 w 150"/>
                <a:gd name="T19" fmla="*/ 168 h 264"/>
                <a:gd name="T20" fmla="*/ 150 w 150"/>
                <a:gd name="T21" fmla="*/ 186 h 264"/>
                <a:gd name="T22" fmla="*/ 120 w 150"/>
                <a:gd name="T23" fmla="*/ 198 h 264"/>
                <a:gd name="T24" fmla="*/ 126 w 150"/>
                <a:gd name="T25" fmla="*/ 204 h 264"/>
                <a:gd name="T26" fmla="*/ 102 w 150"/>
                <a:gd name="T27" fmla="*/ 246 h 264"/>
                <a:gd name="T28" fmla="*/ 90 w 150"/>
                <a:gd name="T29" fmla="*/ 240 h 264"/>
                <a:gd name="T30" fmla="*/ 84 w 150"/>
                <a:gd name="T31" fmla="*/ 234 h 264"/>
                <a:gd name="T32" fmla="*/ 66 w 150"/>
                <a:gd name="T33" fmla="*/ 258 h 264"/>
                <a:gd name="T34" fmla="*/ 60 w 150"/>
                <a:gd name="T35" fmla="*/ 246 h 264"/>
                <a:gd name="T36" fmla="*/ 48 w 150"/>
                <a:gd name="T37" fmla="*/ 264 h 264"/>
                <a:gd name="T38" fmla="*/ 18 w 150"/>
                <a:gd name="T39" fmla="*/ 252 h 264"/>
                <a:gd name="T40" fmla="*/ 18 w 150"/>
                <a:gd name="T41" fmla="*/ 264 h 264"/>
                <a:gd name="T42" fmla="*/ 6 w 150"/>
                <a:gd name="T43" fmla="*/ 258 h 264"/>
                <a:gd name="T44" fmla="*/ 0 w 150"/>
                <a:gd name="T45" fmla="*/ 264 h 26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0"/>
                <a:gd name="T70" fmla="*/ 0 h 264"/>
                <a:gd name="T71" fmla="*/ 150 w 150"/>
                <a:gd name="T72" fmla="*/ 264 h 26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0" h="264">
                  <a:moveTo>
                    <a:pt x="0" y="264"/>
                  </a:moveTo>
                  <a:lnTo>
                    <a:pt x="0" y="240"/>
                  </a:lnTo>
                  <a:lnTo>
                    <a:pt x="18" y="204"/>
                  </a:lnTo>
                  <a:lnTo>
                    <a:pt x="12" y="180"/>
                  </a:lnTo>
                  <a:lnTo>
                    <a:pt x="12" y="162"/>
                  </a:lnTo>
                  <a:lnTo>
                    <a:pt x="0" y="12"/>
                  </a:lnTo>
                  <a:lnTo>
                    <a:pt x="18" y="18"/>
                  </a:lnTo>
                  <a:lnTo>
                    <a:pt x="36" y="6"/>
                  </a:lnTo>
                  <a:lnTo>
                    <a:pt x="132" y="0"/>
                  </a:lnTo>
                  <a:lnTo>
                    <a:pt x="150" y="168"/>
                  </a:lnTo>
                  <a:lnTo>
                    <a:pt x="150" y="186"/>
                  </a:lnTo>
                  <a:lnTo>
                    <a:pt x="120" y="198"/>
                  </a:lnTo>
                  <a:lnTo>
                    <a:pt x="126" y="204"/>
                  </a:lnTo>
                  <a:lnTo>
                    <a:pt x="102" y="246"/>
                  </a:lnTo>
                  <a:lnTo>
                    <a:pt x="90" y="240"/>
                  </a:lnTo>
                  <a:lnTo>
                    <a:pt x="84" y="234"/>
                  </a:lnTo>
                  <a:lnTo>
                    <a:pt x="66" y="258"/>
                  </a:lnTo>
                  <a:lnTo>
                    <a:pt x="60" y="246"/>
                  </a:lnTo>
                  <a:lnTo>
                    <a:pt x="48" y="264"/>
                  </a:lnTo>
                  <a:lnTo>
                    <a:pt x="18" y="252"/>
                  </a:lnTo>
                  <a:lnTo>
                    <a:pt x="18" y="264"/>
                  </a:lnTo>
                  <a:lnTo>
                    <a:pt x="6" y="258"/>
                  </a:lnTo>
                  <a:lnTo>
                    <a:pt x="0" y="264"/>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96" name="Freeform 1418"/>
            <p:cNvSpPr>
              <a:spLocks/>
            </p:cNvSpPr>
            <p:nvPr/>
          </p:nvSpPr>
          <p:spPr bwMode="auto">
            <a:xfrm>
              <a:off x="4770" y="2052"/>
              <a:ext cx="150" cy="270"/>
            </a:xfrm>
            <a:custGeom>
              <a:avLst/>
              <a:gdLst>
                <a:gd name="T0" fmla="*/ 0 w 150"/>
                <a:gd name="T1" fmla="*/ 264 h 270"/>
                <a:gd name="T2" fmla="*/ 0 w 150"/>
                <a:gd name="T3" fmla="*/ 240 h 270"/>
                <a:gd name="T4" fmla="*/ 18 w 150"/>
                <a:gd name="T5" fmla="*/ 204 h 270"/>
                <a:gd name="T6" fmla="*/ 12 w 150"/>
                <a:gd name="T7" fmla="*/ 180 h 270"/>
                <a:gd name="T8" fmla="*/ 12 w 150"/>
                <a:gd name="T9" fmla="*/ 162 h 270"/>
                <a:gd name="T10" fmla="*/ 0 w 150"/>
                <a:gd name="T11" fmla="*/ 12 h 270"/>
                <a:gd name="T12" fmla="*/ 18 w 150"/>
                <a:gd name="T13" fmla="*/ 18 h 270"/>
                <a:gd name="T14" fmla="*/ 36 w 150"/>
                <a:gd name="T15" fmla="*/ 6 h 270"/>
                <a:gd name="T16" fmla="*/ 132 w 150"/>
                <a:gd name="T17" fmla="*/ 0 h 270"/>
                <a:gd name="T18" fmla="*/ 150 w 150"/>
                <a:gd name="T19" fmla="*/ 168 h 270"/>
                <a:gd name="T20" fmla="*/ 150 w 150"/>
                <a:gd name="T21" fmla="*/ 186 h 270"/>
                <a:gd name="T22" fmla="*/ 120 w 150"/>
                <a:gd name="T23" fmla="*/ 198 h 270"/>
                <a:gd name="T24" fmla="*/ 126 w 150"/>
                <a:gd name="T25" fmla="*/ 204 h 270"/>
                <a:gd name="T26" fmla="*/ 102 w 150"/>
                <a:gd name="T27" fmla="*/ 246 h 270"/>
                <a:gd name="T28" fmla="*/ 90 w 150"/>
                <a:gd name="T29" fmla="*/ 240 h 270"/>
                <a:gd name="T30" fmla="*/ 84 w 150"/>
                <a:gd name="T31" fmla="*/ 234 h 270"/>
                <a:gd name="T32" fmla="*/ 66 w 150"/>
                <a:gd name="T33" fmla="*/ 258 h 270"/>
                <a:gd name="T34" fmla="*/ 60 w 150"/>
                <a:gd name="T35" fmla="*/ 246 h 270"/>
                <a:gd name="T36" fmla="*/ 48 w 150"/>
                <a:gd name="T37" fmla="*/ 264 h 270"/>
                <a:gd name="T38" fmla="*/ 18 w 150"/>
                <a:gd name="T39" fmla="*/ 252 h 270"/>
                <a:gd name="T40" fmla="*/ 18 w 150"/>
                <a:gd name="T41" fmla="*/ 264 h 270"/>
                <a:gd name="T42" fmla="*/ 6 w 150"/>
                <a:gd name="T43" fmla="*/ 258 h 270"/>
                <a:gd name="T44" fmla="*/ 0 w 150"/>
                <a:gd name="T45" fmla="*/ 264 h 270"/>
                <a:gd name="T46" fmla="*/ 0 w 150"/>
                <a:gd name="T47" fmla="*/ 270 h 2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270"/>
                <a:gd name="T74" fmla="*/ 150 w 150"/>
                <a:gd name="T75" fmla="*/ 270 h 2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270">
                  <a:moveTo>
                    <a:pt x="0" y="264"/>
                  </a:moveTo>
                  <a:lnTo>
                    <a:pt x="0" y="240"/>
                  </a:lnTo>
                  <a:lnTo>
                    <a:pt x="18" y="204"/>
                  </a:lnTo>
                  <a:lnTo>
                    <a:pt x="12" y="180"/>
                  </a:lnTo>
                  <a:lnTo>
                    <a:pt x="12" y="162"/>
                  </a:lnTo>
                  <a:lnTo>
                    <a:pt x="0" y="12"/>
                  </a:lnTo>
                  <a:lnTo>
                    <a:pt x="18" y="18"/>
                  </a:lnTo>
                  <a:lnTo>
                    <a:pt x="36" y="6"/>
                  </a:lnTo>
                  <a:lnTo>
                    <a:pt x="132" y="0"/>
                  </a:lnTo>
                  <a:lnTo>
                    <a:pt x="150" y="168"/>
                  </a:lnTo>
                  <a:lnTo>
                    <a:pt x="150" y="186"/>
                  </a:lnTo>
                  <a:lnTo>
                    <a:pt x="120" y="198"/>
                  </a:lnTo>
                  <a:lnTo>
                    <a:pt x="126" y="204"/>
                  </a:lnTo>
                  <a:lnTo>
                    <a:pt x="102" y="246"/>
                  </a:lnTo>
                  <a:lnTo>
                    <a:pt x="90" y="240"/>
                  </a:lnTo>
                  <a:lnTo>
                    <a:pt x="84" y="234"/>
                  </a:lnTo>
                  <a:lnTo>
                    <a:pt x="66" y="258"/>
                  </a:lnTo>
                  <a:lnTo>
                    <a:pt x="60" y="246"/>
                  </a:lnTo>
                  <a:lnTo>
                    <a:pt x="48" y="264"/>
                  </a:lnTo>
                  <a:lnTo>
                    <a:pt x="18" y="252"/>
                  </a:lnTo>
                  <a:lnTo>
                    <a:pt x="18" y="264"/>
                  </a:lnTo>
                  <a:lnTo>
                    <a:pt x="6" y="258"/>
                  </a:lnTo>
                  <a:lnTo>
                    <a:pt x="0" y="264"/>
                  </a:lnTo>
                  <a:lnTo>
                    <a:pt x="0" y="27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97" name="Freeform 1419"/>
            <p:cNvSpPr>
              <a:spLocks/>
            </p:cNvSpPr>
            <p:nvPr/>
          </p:nvSpPr>
          <p:spPr bwMode="auto">
            <a:xfrm>
              <a:off x="4338" y="1962"/>
              <a:ext cx="306" cy="204"/>
            </a:xfrm>
            <a:custGeom>
              <a:avLst/>
              <a:gdLst>
                <a:gd name="T0" fmla="*/ 252 w 306"/>
                <a:gd name="T1" fmla="*/ 204 h 204"/>
                <a:gd name="T2" fmla="*/ 240 w 306"/>
                <a:gd name="T3" fmla="*/ 186 h 204"/>
                <a:gd name="T4" fmla="*/ 42 w 306"/>
                <a:gd name="T5" fmla="*/ 192 h 204"/>
                <a:gd name="T6" fmla="*/ 36 w 306"/>
                <a:gd name="T7" fmla="*/ 150 h 204"/>
                <a:gd name="T8" fmla="*/ 12 w 306"/>
                <a:gd name="T9" fmla="*/ 72 h 204"/>
                <a:gd name="T10" fmla="*/ 0 w 306"/>
                <a:gd name="T11" fmla="*/ 54 h 204"/>
                <a:gd name="T12" fmla="*/ 12 w 306"/>
                <a:gd name="T13" fmla="*/ 30 h 204"/>
                <a:gd name="T14" fmla="*/ 6 w 306"/>
                <a:gd name="T15" fmla="*/ 12 h 204"/>
                <a:gd name="T16" fmla="*/ 12 w 306"/>
                <a:gd name="T17" fmla="*/ 6 h 204"/>
                <a:gd name="T18" fmla="*/ 252 w 306"/>
                <a:gd name="T19" fmla="*/ 0 h 204"/>
                <a:gd name="T20" fmla="*/ 264 w 306"/>
                <a:gd name="T21" fmla="*/ 18 h 204"/>
                <a:gd name="T22" fmla="*/ 258 w 306"/>
                <a:gd name="T23" fmla="*/ 30 h 204"/>
                <a:gd name="T24" fmla="*/ 264 w 306"/>
                <a:gd name="T25" fmla="*/ 48 h 204"/>
                <a:gd name="T26" fmla="*/ 282 w 306"/>
                <a:gd name="T27" fmla="*/ 66 h 204"/>
                <a:gd name="T28" fmla="*/ 306 w 306"/>
                <a:gd name="T29" fmla="*/ 84 h 204"/>
                <a:gd name="T30" fmla="*/ 306 w 306"/>
                <a:gd name="T31" fmla="*/ 108 h 204"/>
                <a:gd name="T32" fmla="*/ 294 w 306"/>
                <a:gd name="T33" fmla="*/ 126 h 204"/>
                <a:gd name="T34" fmla="*/ 270 w 306"/>
                <a:gd name="T35" fmla="*/ 132 h 204"/>
                <a:gd name="T36" fmla="*/ 276 w 306"/>
                <a:gd name="T37" fmla="*/ 162 h 204"/>
                <a:gd name="T38" fmla="*/ 270 w 306"/>
                <a:gd name="T39" fmla="*/ 180 h 204"/>
                <a:gd name="T40" fmla="*/ 252 w 306"/>
                <a:gd name="T41" fmla="*/ 192 h 204"/>
                <a:gd name="T42" fmla="*/ 252 w 306"/>
                <a:gd name="T43" fmla="*/ 204 h 2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06"/>
                <a:gd name="T67" fmla="*/ 0 h 204"/>
                <a:gd name="T68" fmla="*/ 306 w 306"/>
                <a:gd name="T69" fmla="*/ 204 h 20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06" h="204">
                  <a:moveTo>
                    <a:pt x="252" y="204"/>
                  </a:moveTo>
                  <a:lnTo>
                    <a:pt x="240" y="186"/>
                  </a:lnTo>
                  <a:lnTo>
                    <a:pt x="42" y="192"/>
                  </a:lnTo>
                  <a:lnTo>
                    <a:pt x="36" y="150"/>
                  </a:lnTo>
                  <a:lnTo>
                    <a:pt x="12" y="72"/>
                  </a:lnTo>
                  <a:lnTo>
                    <a:pt x="0" y="54"/>
                  </a:lnTo>
                  <a:lnTo>
                    <a:pt x="12" y="30"/>
                  </a:lnTo>
                  <a:lnTo>
                    <a:pt x="6" y="12"/>
                  </a:lnTo>
                  <a:lnTo>
                    <a:pt x="12" y="6"/>
                  </a:lnTo>
                  <a:lnTo>
                    <a:pt x="252" y="0"/>
                  </a:lnTo>
                  <a:lnTo>
                    <a:pt x="264" y="18"/>
                  </a:lnTo>
                  <a:lnTo>
                    <a:pt x="258" y="30"/>
                  </a:lnTo>
                  <a:lnTo>
                    <a:pt x="264" y="48"/>
                  </a:lnTo>
                  <a:lnTo>
                    <a:pt x="282" y="66"/>
                  </a:lnTo>
                  <a:lnTo>
                    <a:pt x="306" y="84"/>
                  </a:lnTo>
                  <a:lnTo>
                    <a:pt x="306" y="108"/>
                  </a:lnTo>
                  <a:lnTo>
                    <a:pt x="294" y="126"/>
                  </a:lnTo>
                  <a:lnTo>
                    <a:pt x="270" y="132"/>
                  </a:lnTo>
                  <a:lnTo>
                    <a:pt x="276" y="162"/>
                  </a:lnTo>
                  <a:lnTo>
                    <a:pt x="270" y="180"/>
                  </a:lnTo>
                  <a:lnTo>
                    <a:pt x="252" y="192"/>
                  </a:lnTo>
                  <a:lnTo>
                    <a:pt x="252" y="204"/>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98" name="Freeform 1420"/>
            <p:cNvSpPr>
              <a:spLocks/>
            </p:cNvSpPr>
            <p:nvPr/>
          </p:nvSpPr>
          <p:spPr bwMode="auto">
            <a:xfrm>
              <a:off x="4338" y="1962"/>
              <a:ext cx="306" cy="210"/>
            </a:xfrm>
            <a:custGeom>
              <a:avLst/>
              <a:gdLst>
                <a:gd name="T0" fmla="*/ 252 w 306"/>
                <a:gd name="T1" fmla="*/ 204 h 210"/>
                <a:gd name="T2" fmla="*/ 240 w 306"/>
                <a:gd name="T3" fmla="*/ 186 h 210"/>
                <a:gd name="T4" fmla="*/ 42 w 306"/>
                <a:gd name="T5" fmla="*/ 192 h 210"/>
                <a:gd name="T6" fmla="*/ 36 w 306"/>
                <a:gd name="T7" fmla="*/ 150 h 210"/>
                <a:gd name="T8" fmla="*/ 12 w 306"/>
                <a:gd name="T9" fmla="*/ 72 h 210"/>
                <a:gd name="T10" fmla="*/ 0 w 306"/>
                <a:gd name="T11" fmla="*/ 54 h 210"/>
                <a:gd name="T12" fmla="*/ 12 w 306"/>
                <a:gd name="T13" fmla="*/ 30 h 210"/>
                <a:gd name="T14" fmla="*/ 6 w 306"/>
                <a:gd name="T15" fmla="*/ 12 h 210"/>
                <a:gd name="T16" fmla="*/ 12 w 306"/>
                <a:gd name="T17" fmla="*/ 6 h 210"/>
                <a:gd name="T18" fmla="*/ 252 w 306"/>
                <a:gd name="T19" fmla="*/ 0 h 210"/>
                <a:gd name="T20" fmla="*/ 264 w 306"/>
                <a:gd name="T21" fmla="*/ 18 h 210"/>
                <a:gd name="T22" fmla="*/ 258 w 306"/>
                <a:gd name="T23" fmla="*/ 30 h 210"/>
                <a:gd name="T24" fmla="*/ 264 w 306"/>
                <a:gd name="T25" fmla="*/ 48 h 210"/>
                <a:gd name="T26" fmla="*/ 282 w 306"/>
                <a:gd name="T27" fmla="*/ 66 h 210"/>
                <a:gd name="T28" fmla="*/ 306 w 306"/>
                <a:gd name="T29" fmla="*/ 84 h 210"/>
                <a:gd name="T30" fmla="*/ 306 w 306"/>
                <a:gd name="T31" fmla="*/ 108 h 210"/>
                <a:gd name="T32" fmla="*/ 294 w 306"/>
                <a:gd name="T33" fmla="*/ 126 h 210"/>
                <a:gd name="T34" fmla="*/ 270 w 306"/>
                <a:gd name="T35" fmla="*/ 132 h 210"/>
                <a:gd name="T36" fmla="*/ 276 w 306"/>
                <a:gd name="T37" fmla="*/ 162 h 210"/>
                <a:gd name="T38" fmla="*/ 270 w 306"/>
                <a:gd name="T39" fmla="*/ 180 h 210"/>
                <a:gd name="T40" fmla="*/ 252 w 306"/>
                <a:gd name="T41" fmla="*/ 192 h 210"/>
                <a:gd name="T42" fmla="*/ 252 w 306"/>
                <a:gd name="T43" fmla="*/ 204 h 210"/>
                <a:gd name="T44" fmla="*/ 252 w 306"/>
                <a:gd name="T45" fmla="*/ 210 h 21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06"/>
                <a:gd name="T70" fmla="*/ 0 h 210"/>
                <a:gd name="T71" fmla="*/ 306 w 306"/>
                <a:gd name="T72" fmla="*/ 210 h 21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06" h="210">
                  <a:moveTo>
                    <a:pt x="252" y="204"/>
                  </a:moveTo>
                  <a:lnTo>
                    <a:pt x="240" y="186"/>
                  </a:lnTo>
                  <a:lnTo>
                    <a:pt x="42" y="192"/>
                  </a:lnTo>
                  <a:lnTo>
                    <a:pt x="36" y="150"/>
                  </a:lnTo>
                  <a:lnTo>
                    <a:pt x="12" y="72"/>
                  </a:lnTo>
                  <a:lnTo>
                    <a:pt x="0" y="54"/>
                  </a:lnTo>
                  <a:lnTo>
                    <a:pt x="12" y="30"/>
                  </a:lnTo>
                  <a:lnTo>
                    <a:pt x="6" y="12"/>
                  </a:lnTo>
                  <a:lnTo>
                    <a:pt x="12" y="6"/>
                  </a:lnTo>
                  <a:lnTo>
                    <a:pt x="252" y="0"/>
                  </a:lnTo>
                  <a:lnTo>
                    <a:pt x="264" y="18"/>
                  </a:lnTo>
                  <a:lnTo>
                    <a:pt x="258" y="30"/>
                  </a:lnTo>
                  <a:lnTo>
                    <a:pt x="264" y="48"/>
                  </a:lnTo>
                  <a:lnTo>
                    <a:pt x="282" y="66"/>
                  </a:lnTo>
                  <a:lnTo>
                    <a:pt x="306" y="84"/>
                  </a:lnTo>
                  <a:lnTo>
                    <a:pt x="306" y="108"/>
                  </a:lnTo>
                  <a:lnTo>
                    <a:pt x="294" y="126"/>
                  </a:lnTo>
                  <a:lnTo>
                    <a:pt x="270" y="132"/>
                  </a:lnTo>
                  <a:lnTo>
                    <a:pt x="276" y="162"/>
                  </a:lnTo>
                  <a:lnTo>
                    <a:pt x="270" y="180"/>
                  </a:lnTo>
                  <a:lnTo>
                    <a:pt x="252" y="192"/>
                  </a:lnTo>
                  <a:lnTo>
                    <a:pt x="252" y="204"/>
                  </a:lnTo>
                  <a:lnTo>
                    <a:pt x="252" y="21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99" name="Freeform 1421"/>
            <p:cNvSpPr>
              <a:spLocks/>
            </p:cNvSpPr>
            <p:nvPr/>
          </p:nvSpPr>
          <p:spPr bwMode="auto">
            <a:xfrm>
              <a:off x="4062" y="2184"/>
              <a:ext cx="378" cy="198"/>
            </a:xfrm>
            <a:custGeom>
              <a:avLst/>
              <a:gdLst>
                <a:gd name="T0" fmla="*/ 342 w 378"/>
                <a:gd name="T1" fmla="*/ 6 h 198"/>
                <a:gd name="T2" fmla="*/ 360 w 378"/>
                <a:gd name="T3" fmla="*/ 18 h 198"/>
                <a:gd name="T4" fmla="*/ 348 w 378"/>
                <a:gd name="T5" fmla="*/ 36 h 198"/>
                <a:gd name="T6" fmla="*/ 378 w 378"/>
                <a:gd name="T7" fmla="*/ 60 h 198"/>
                <a:gd name="T8" fmla="*/ 378 w 378"/>
                <a:gd name="T9" fmla="*/ 198 h 198"/>
                <a:gd name="T10" fmla="*/ 0 w 378"/>
                <a:gd name="T11" fmla="*/ 192 h 198"/>
                <a:gd name="T12" fmla="*/ 12 w 378"/>
                <a:gd name="T13" fmla="*/ 0 h 198"/>
                <a:gd name="T14" fmla="*/ 336 w 378"/>
                <a:gd name="T15" fmla="*/ 6 h 198"/>
                <a:gd name="T16" fmla="*/ 342 w 378"/>
                <a:gd name="T17" fmla="*/ 6 h 19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8"/>
                <a:gd name="T28" fmla="*/ 0 h 198"/>
                <a:gd name="T29" fmla="*/ 378 w 378"/>
                <a:gd name="T30" fmla="*/ 198 h 19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8" h="198">
                  <a:moveTo>
                    <a:pt x="342" y="6"/>
                  </a:moveTo>
                  <a:lnTo>
                    <a:pt x="360" y="18"/>
                  </a:lnTo>
                  <a:lnTo>
                    <a:pt x="348" y="36"/>
                  </a:lnTo>
                  <a:lnTo>
                    <a:pt x="378" y="60"/>
                  </a:lnTo>
                  <a:lnTo>
                    <a:pt x="378" y="198"/>
                  </a:lnTo>
                  <a:lnTo>
                    <a:pt x="0" y="192"/>
                  </a:lnTo>
                  <a:lnTo>
                    <a:pt x="12" y="0"/>
                  </a:lnTo>
                  <a:lnTo>
                    <a:pt x="336" y="6"/>
                  </a:lnTo>
                  <a:lnTo>
                    <a:pt x="342" y="6"/>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00" name="Freeform 1422"/>
            <p:cNvSpPr>
              <a:spLocks/>
            </p:cNvSpPr>
            <p:nvPr/>
          </p:nvSpPr>
          <p:spPr bwMode="auto">
            <a:xfrm>
              <a:off x="4062" y="2184"/>
              <a:ext cx="378" cy="198"/>
            </a:xfrm>
            <a:custGeom>
              <a:avLst/>
              <a:gdLst>
                <a:gd name="T0" fmla="*/ 342 w 378"/>
                <a:gd name="T1" fmla="*/ 6 h 198"/>
                <a:gd name="T2" fmla="*/ 360 w 378"/>
                <a:gd name="T3" fmla="*/ 18 h 198"/>
                <a:gd name="T4" fmla="*/ 348 w 378"/>
                <a:gd name="T5" fmla="*/ 36 h 198"/>
                <a:gd name="T6" fmla="*/ 378 w 378"/>
                <a:gd name="T7" fmla="*/ 60 h 198"/>
                <a:gd name="T8" fmla="*/ 378 w 378"/>
                <a:gd name="T9" fmla="*/ 198 h 198"/>
                <a:gd name="T10" fmla="*/ 0 w 378"/>
                <a:gd name="T11" fmla="*/ 192 h 198"/>
                <a:gd name="T12" fmla="*/ 12 w 378"/>
                <a:gd name="T13" fmla="*/ 0 h 198"/>
                <a:gd name="T14" fmla="*/ 336 w 378"/>
                <a:gd name="T15" fmla="*/ 6 h 198"/>
                <a:gd name="T16" fmla="*/ 342 w 378"/>
                <a:gd name="T17" fmla="*/ 6 h 198"/>
                <a:gd name="T18" fmla="*/ 342 w 378"/>
                <a:gd name="T19" fmla="*/ 12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8"/>
                <a:gd name="T31" fmla="*/ 0 h 198"/>
                <a:gd name="T32" fmla="*/ 378 w 378"/>
                <a:gd name="T33" fmla="*/ 198 h 1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8" h="198">
                  <a:moveTo>
                    <a:pt x="342" y="6"/>
                  </a:moveTo>
                  <a:lnTo>
                    <a:pt x="360" y="18"/>
                  </a:lnTo>
                  <a:lnTo>
                    <a:pt x="348" y="36"/>
                  </a:lnTo>
                  <a:lnTo>
                    <a:pt x="378" y="60"/>
                  </a:lnTo>
                  <a:lnTo>
                    <a:pt x="378" y="198"/>
                  </a:lnTo>
                  <a:lnTo>
                    <a:pt x="0" y="192"/>
                  </a:lnTo>
                  <a:lnTo>
                    <a:pt x="12" y="0"/>
                  </a:lnTo>
                  <a:lnTo>
                    <a:pt x="336" y="6"/>
                  </a:lnTo>
                  <a:lnTo>
                    <a:pt x="342" y="6"/>
                  </a:lnTo>
                  <a:lnTo>
                    <a:pt x="342"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01" name="Freeform 1423"/>
            <p:cNvSpPr>
              <a:spLocks/>
            </p:cNvSpPr>
            <p:nvPr/>
          </p:nvSpPr>
          <p:spPr bwMode="auto">
            <a:xfrm>
              <a:off x="4704" y="2214"/>
              <a:ext cx="372" cy="192"/>
            </a:xfrm>
            <a:custGeom>
              <a:avLst/>
              <a:gdLst>
                <a:gd name="T0" fmla="*/ 294 w 372"/>
                <a:gd name="T1" fmla="*/ 156 h 192"/>
                <a:gd name="T2" fmla="*/ 72 w 372"/>
                <a:gd name="T3" fmla="*/ 174 h 192"/>
                <a:gd name="T4" fmla="*/ 72 w 372"/>
                <a:gd name="T5" fmla="*/ 186 h 192"/>
                <a:gd name="T6" fmla="*/ 0 w 372"/>
                <a:gd name="T7" fmla="*/ 192 h 192"/>
                <a:gd name="T8" fmla="*/ 6 w 372"/>
                <a:gd name="T9" fmla="*/ 186 h 192"/>
                <a:gd name="T10" fmla="*/ 12 w 372"/>
                <a:gd name="T11" fmla="*/ 186 h 192"/>
                <a:gd name="T12" fmla="*/ 12 w 372"/>
                <a:gd name="T13" fmla="*/ 156 h 192"/>
                <a:gd name="T14" fmla="*/ 18 w 372"/>
                <a:gd name="T15" fmla="*/ 144 h 192"/>
                <a:gd name="T16" fmla="*/ 48 w 372"/>
                <a:gd name="T17" fmla="*/ 150 h 192"/>
                <a:gd name="T18" fmla="*/ 42 w 372"/>
                <a:gd name="T19" fmla="*/ 132 h 192"/>
                <a:gd name="T20" fmla="*/ 66 w 372"/>
                <a:gd name="T21" fmla="*/ 126 h 192"/>
                <a:gd name="T22" fmla="*/ 60 w 372"/>
                <a:gd name="T23" fmla="*/ 114 h 192"/>
                <a:gd name="T24" fmla="*/ 66 w 372"/>
                <a:gd name="T25" fmla="*/ 102 h 192"/>
                <a:gd name="T26" fmla="*/ 72 w 372"/>
                <a:gd name="T27" fmla="*/ 96 h 192"/>
                <a:gd name="T28" fmla="*/ 84 w 372"/>
                <a:gd name="T29" fmla="*/ 102 h 192"/>
                <a:gd name="T30" fmla="*/ 84 w 372"/>
                <a:gd name="T31" fmla="*/ 90 h 192"/>
                <a:gd name="T32" fmla="*/ 114 w 372"/>
                <a:gd name="T33" fmla="*/ 102 h 192"/>
                <a:gd name="T34" fmla="*/ 126 w 372"/>
                <a:gd name="T35" fmla="*/ 84 h 192"/>
                <a:gd name="T36" fmla="*/ 132 w 372"/>
                <a:gd name="T37" fmla="*/ 96 h 192"/>
                <a:gd name="T38" fmla="*/ 150 w 372"/>
                <a:gd name="T39" fmla="*/ 72 h 192"/>
                <a:gd name="T40" fmla="*/ 156 w 372"/>
                <a:gd name="T41" fmla="*/ 78 h 192"/>
                <a:gd name="T42" fmla="*/ 168 w 372"/>
                <a:gd name="T43" fmla="*/ 84 h 192"/>
                <a:gd name="T44" fmla="*/ 192 w 372"/>
                <a:gd name="T45" fmla="*/ 42 h 192"/>
                <a:gd name="T46" fmla="*/ 186 w 372"/>
                <a:gd name="T47" fmla="*/ 36 h 192"/>
                <a:gd name="T48" fmla="*/ 216 w 372"/>
                <a:gd name="T49" fmla="*/ 24 h 192"/>
                <a:gd name="T50" fmla="*/ 216 w 372"/>
                <a:gd name="T51" fmla="*/ 6 h 192"/>
                <a:gd name="T52" fmla="*/ 234 w 372"/>
                <a:gd name="T53" fmla="*/ 0 h 192"/>
                <a:gd name="T54" fmla="*/ 246 w 372"/>
                <a:gd name="T55" fmla="*/ 18 h 192"/>
                <a:gd name="T56" fmla="*/ 276 w 372"/>
                <a:gd name="T57" fmla="*/ 30 h 192"/>
                <a:gd name="T58" fmla="*/ 312 w 372"/>
                <a:gd name="T59" fmla="*/ 18 h 192"/>
                <a:gd name="T60" fmla="*/ 330 w 372"/>
                <a:gd name="T61" fmla="*/ 36 h 192"/>
                <a:gd name="T62" fmla="*/ 342 w 372"/>
                <a:gd name="T63" fmla="*/ 66 h 192"/>
                <a:gd name="T64" fmla="*/ 372 w 372"/>
                <a:gd name="T65" fmla="*/ 84 h 192"/>
                <a:gd name="T66" fmla="*/ 318 w 372"/>
                <a:gd name="T67" fmla="*/ 144 h 192"/>
                <a:gd name="T68" fmla="*/ 294 w 372"/>
                <a:gd name="T69" fmla="*/ 156 h 19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72"/>
                <a:gd name="T106" fmla="*/ 0 h 192"/>
                <a:gd name="T107" fmla="*/ 372 w 372"/>
                <a:gd name="T108" fmla="*/ 192 h 19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72" h="192">
                  <a:moveTo>
                    <a:pt x="294" y="156"/>
                  </a:moveTo>
                  <a:lnTo>
                    <a:pt x="72" y="174"/>
                  </a:lnTo>
                  <a:lnTo>
                    <a:pt x="72" y="186"/>
                  </a:lnTo>
                  <a:lnTo>
                    <a:pt x="0" y="192"/>
                  </a:lnTo>
                  <a:lnTo>
                    <a:pt x="6" y="186"/>
                  </a:lnTo>
                  <a:lnTo>
                    <a:pt x="12" y="186"/>
                  </a:lnTo>
                  <a:lnTo>
                    <a:pt x="12" y="156"/>
                  </a:lnTo>
                  <a:lnTo>
                    <a:pt x="18" y="144"/>
                  </a:lnTo>
                  <a:lnTo>
                    <a:pt x="48" y="150"/>
                  </a:lnTo>
                  <a:lnTo>
                    <a:pt x="42" y="132"/>
                  </a:lnTo>
                  <a:lnTo>
                    <a:pt x="66" y="126"/>
                  </a:lnTo>
                  <a:lnTo>
                    <a:pt x="60" y="114"/>
                  </a:lnTo>
                  <a:lnTo>
                    <a:pt x="66" y="102"/>
                  </a:lnTo>
                  <a:lnTo>
                    <a:pt x="72" y="96"/>
                  </a:lnTo>
                  <a:lnTo>
                    <a:pt x="84" y="102"/>
                  </a:lnTo>
                  <a:lnTo>
                    <a:pt x="84" y="90"/>
                  </a:lnTo>
                  <a:lnTo>
                    <a:pt x="114" y="102"/>
                  </a:lnTo>
                  <a:lnTo>
                    <a:pt x="126" y="84"/>
                  </a:lnTo>
                  <a:lnTo>
                    <a:pt x="132" y="96"/>
                  </a:lnTo>
                  <a:lnTo>
                    <a:pt x="150" y="72"/>
                  </a:lnTo>
                  <a:lnTo>
                    <a:pt x="156" y="78"/>
                  </a:lnTo>
                  <a:lnTo>
                    <a:pt x="168" y="84"/>
                  </a:lnTo>
                  <a:lnTo>
                    <a:pt x="192" y="42"/>
                  </a:lnTo>
                  <a:lnTo>
                    <a:pt x="186" y="36"/>
                  </a:lnTo>
                  <a:lnTo>
                    <a:pt x="216" y="24"/>
                  </a:lnTo>
                  <a:lnTo>
                    <a:pt x="216" y="6"/>
                  </a:lnTo>
                  <a:lnTo>
                    <a:pt x="234" y="0"/>
                  </a:lnTo>
                  <a:lnTo>
                    <a:pt x="246" y="18"/>
                  </a:lnTo>
                  <a:lnTo>
                    <a:pt x="276" y="30"/>
                  </a:lnTo>
                  <a:lnTo>
                    <a:pt x="312" y="18"/>
                  </a:lnTo>
                  <a:lnTo>
                    <a:pt x="330" y="36"/>
                  </a:lnTo>
                  <a:lnTo>
                    <a:pt x="342" y="66"/>
                  </a:lnTo>
                  <a:lnTo>
                    <a:pt x="372" y="84"/>
                  </a:lnTo>
                  <a:lnTo>
                    <a:pt x="318" y="144"/>
                  </a:lnTo>
                  <a:lnTo>
                    <a:pt x="294" y="156"/>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02" name="Freeform 1424"/>
            <p:cNvSpPr>
              <a:spLocks/>
            </p:cNvSpPr>
            <p:nvPr/>
          </p:nvSpPr>
          <p:spPr bwMode="auto">
            <a:xfrm>
              <a:off x="4704" y="2214"/>
              <a:ext cx="372" cy="192"/>
            </a:xfrm>
            <a:custGeom>
              <a:avLst/>
              <a:gdLst>
                <a:gd name="T0" fmla="*/ 294 w 372"/>
                <a:gd name="T1" fmla="*/ 156 h 192"/>
                <a:gd name="T2" fmla="*/ 72 w 372"/>
                <a:gd name="T3" fmla="*/ 174 h 192"/>
                <a:gd name="T4" fmla="*/ 72 w 372"/>
                <a:gd name="T5" fmla="*/ 186 h 192"/>
                <a:gd name="T6" fmla="*/ 0 w 372"/>
                <a:gd name="T7" fmla="*/ 192 h 192"/>
                <a:gd name="T8" fmla="*/ 6 w 372"/>
                <a:gd name="T9" fmla="*/ 186 h 192"/>
                <a:gd name="T10" fmla="*/ 12 w 372"/>
                <a:gd name="T11" fmla="*/ 186 h 192"/>
                <a:gd name="T12" fmla="*/ 12 w 372"/>
                <a:gd name="T13" fmla="*/ 156 h 192"/>
                <a:gd name="T14" fmla="*/ 18 w 372"/>
                <a:gd name="T15" fmla="*/ 144 h 192"/>
                <a:gd name="T16" fmla="*/ 48 w 372"/>
                <a:gd name="T17" fmla="*/ 150 h 192"/>
                <a:gd name="T18" fmla="*/ 42 w 372"/>
                <a:gd name="T19" fmla="*/ 132 h 192"/>
                <a:gd name="T20" fmla="*/ 66 w 372"/>
                <a:gd name="T21" fmla="*/ 126 h 192"/>
                <a:gd name="T22" fmla="*/ 60 w 372"/>
                <a:gd name="T23" fmla="*/ 114 h 192"/>
                <a:gd name="T24" fmla="*/ 66 w 372"/>
                <a:gd name="T25" fmla="*/ 102 h 192"/>
                <a:gd name="T26" fmla="*/ 72 w 372"/>
                <a:gd name="T27" fmla="*/ 96 h 192"/>
                <a:gd name="T28" fmla="*/ 84 w 372"/>
                <a:gd name="T29" fmla="*/ 102 h 192"/>
                <a:gd name="T30" fmla="*/ 84 w 372"/>
                <a:gd name="T31" fmla="*/ 90 h 192"/>
                <a:gd name="T32" fmla="*/ 114 w 372"/>
                <a:gd name="T33" fmla="*/ 102 h 192"/>
                <a:gd name="T34" fmla="*/ 126 w 372"/>
                <a:gd name="T35" fmla="*/ 84 h 192"/>
                <a:gd name="T36" fmla="*/ 132 w 372"/>
                <a:gd name="T37" fmla="*/ 96 h 192"/>
                <a:gd name="T38" fmla="*/ 150 w 372"/>
                <a:gd name="T39" fmla="*/ 72 h 192"/>
                <a:gd name="T40" fmla="*/ 156 w 372"/>
                <a:gd name="T41" fmla="*/ 78 h 192"/>
                <a:gd name="T42" fmla="*/ 168 w 372"/>
                <a:gd name="T43" fmla="*/ 84 h 192"/>
                <a:gd name="T44" fmla="*/ 192 w 372"/>
                <a:gd name="T45" fmla="*/ 42 h 192"/>
                <a:gd name="T46" fmla="*/ 186 w 372"/>
                <a:gd name="T47" fmla="*/ 36 h 192"/>
                <a:gd name="T48" fmla="*/ 216 w 372"/>
                <a:gd name="T49" fmla="*/ 24 h 192"/>
                <a:gd name="T50" fmla="*/ 216 w 372"/>
                <a:gd name="T51" fmla="*/ 6 h 192"/>
                <a:gd name="T52" fmla="*/ 234 w 372"/>
                <a:gd name="T53" fmla="*/ 0 h 192"/>
                <a:gd name="T54" fmla="*/ 246 w 372"/>
                <a:gd name="T55" fmla="*/ 18 h 192"/>
                <a:gd name="T56" fmla="*/ 276 w 372"/>
                <a:gd name="T57" fmla="*/ 30 h 192"/>
                <a:gd name="T58" fmla="*/ 312 w 372"/>
                <a:gd name="T59" fmla="*/ 18 h 192"/>
                <a:gd name="T60" fmla="*/ 330 w 372"/>
                <a:gd name="T61" fmla="*/ 36 h 192"/>
                <a:gd name="T62" fmla="*/ 342 w 372"/>
                <a:gd name="T63" fmla="*/ 66 h 192"/>
                <a:gd name="T64" fmla="*/ 372 w 372"/>
                <a:gd name="T65" fmla="*/ 84 h 192"/>
                <a:gd name="T66" fmla="*/ 318 w 372"/>
                <a:gd name="T67" fmla="*/ 144 h 192"/>
                <a:gd name="T68" fmla="*/ 294 w 372"/>
                <a:gd name="T69" fmla="*/ 156 h 192"/>
                <a:gd name="T70" fmla="*/ 294 w 372"/>
                <a:gd name="T71" fmla="*/ 162 h 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72"/>
                <a:gd name="T109" fmla="*/ 0 h 192"/>
                <a:gd name="T110" fmla="*/ 372 w 372"/>
                <a:gd name="T111" fmla="*/ 192 h 19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72" h="192">
                  <a:moveTo>
                    <a:pt x="294" y="156"/>
                  </a:moveTo>
                  <a:lnTo>
                    <a:pt x="72" y="174"/>
                  </a:lnTo>
                  <a:lnTo>
                    <a:pt x="72" y="186"/>
                  </a:lnTo>
                  <a:lnTo>
                    <a:pt x="0" y="192"/>
                  </a:lnTo>
                  <a:lnTo>
                    <a:pt x="6" y="186"/>
                  </a:lnTo>
                  <a:lnTo>
                    <a:pt x="12" y="186"/>
                  </a:lnTo>
                  <a:lnTo>
                    <a:pt x="12" y="156"/>
                  </a:lnTo>
                  <a:lnTo>
                    <a:pt x="18" y="144"/>
                  </a:lnTo>
                  <a:lnTo>
                    <a:pt x="48" y="150"/>
                  </a:lnTo>
                  <a:lnTo>
                    <a:pt x="42" y="132"/>
                  </a:lnTo>
                  <a:lnTo>
                    <a:pt x="66" y="126"/>
                  </a:lnTo>
                  <a:lnTo>
                    <a:pt x="60" y="114"/>
                  </a:lnTo>
                  <a:lnTo>
                    <a:pt x="66" y="102"/>
                  </a:lnTo>
                  <a:lnTo>
                    <a:pt x="72" y="96"/>
                  </a:lnTo>
                  <a:lnTo>
                    <a:pt x="84" y="102"/>
                  </a:lnTo>
                  <a:lnTo>
                    <a:pt x="84" y="90"/>
                  </a:lnTo>
                  <a:lnTo>
                    <a:pt x="114" y="102"/>
                  </a:lnTo>
                  <a:lnTo>
                    <a:pt x="126" y="84"/>
                  </a:lnTo>
                  <a:lnTo>
                    <a:pt x="132" y="96"/>
                  </a:lnTo>
                  <a:lnTo>
                    <a:pt x="150" y="72"/>
                  </a:lnTo>
                  <a:lnTo>
                    <a:pt x="156" y="78"/>
                  </a:lnTo>
                  <a:lnTo>
                    <a:pt x="168" y="84"/>
                  </a:lnTo>
                  <a:lnTo>
                    <a:pt x="192" y="42"/>
                  </a:lnTo>
                  <a:lnTo>
                    <a:pt x="186" y="36"/>
                  </a:lnTo>
                  <a:lnTo>
                    <a:pt x="216" y="24"/>
                  </a:lnTo>
                  <a:lnTo>
                    <a:pt x="216" y="6"/>
                  </a:lnTo>
                  <a:lnTo>
                    <a:pt x="234" y="0"/>
                  </a:lnTo>
                  <a:lnTo>
                    <a:pt x="246" y="18"/>
                  </a:lnTo>
                  <a:lnTo>
                    <a:pt x="276" y="30"/>
                  </a:lnTo>
                  <a:lnTo>
                    <a:pt x="312" y="18"/>
                  </a:lnTo>
                  <a:lnTo>
                    <a:pt x="330" y="36"/>
                  </a:lnTo>
                  <a:lnTo>
                    <a:pt x="342" y="66"/>
                  </a:lnTo>
                  <a:lnTo>
                    <a:pt x="372" y="84"/>
                  </a:lnTo>
                  <a:lnTo>
                    <a:pt x="318" y="144"/>
                  </a:lnTo>
                  <a:lnTo>
                    <a:pt x="294" y="156"/>
                  </a:lnTo>
                  <a:lnTo>
                    <a:pt x="294" y="16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03" name="Freeform 1425"/>
            <p:cNvSpPr>
              <a:spLocks/>
            </p:cNvSpPr>
            <p:nvPr/>
          </p:nvSpPr>
          <p:spPr bwMode="auto">
            <a:xfrm>
              <a:off x="4470" y="2640"/>
              <a:ext cx="288" cy="246"/>
            </a:xfrm>
            <a:custGeom>
              <a:avLst/>
              <a:gdLst>
                <a:gd name="T0" fmla="*/ 258 w 288"/>
                <a:gd name="T1" fmla="*/ 174 h 246"/>
                <a:gd name="T2" fmla="*/ 216 w 288"/>
                <a:gd name="T3" fmla="*/ 162 h 246"/>
                <a:gd name="T4" fmla="*/ 204 w 288"/>
                <a:gd name="T5" fmla="*/ 174 h 246"/>
                <a:gd name="T6" fmla="*/ 228 w 288"/>
                <a:gd name="T7" fmla="*/ 180 h 246"/>
                <a:gd name="T8" fmla="*/ 246 w 288"/>
                <a:gd name="T9" fmla="*/ 174 h 246"/>
                <a:gd name="T10" fmla="*/ 240 w 288"/>
                <a:gd name="T11" fmla="*/ 186 h 246"/>
                <a:gd name="T12" fmla="*/ 252 w 288"/>
                <a:gd name="T13" fmla="*/ 192 h 246"/>
                <a:gd name="T14" fmla="*/ 258 w 288"/>
                <a:gd name="T15" fmla="*/ 180 h 246"/>
                <a:gd name="T16" fmla="*/ 276 w 288"/>
                <a:gd name="T17" fmla="*/ 174 h 246"/>
                <a:gd name="T18" fmla="*/ 276 w 288"/>
                <a:gd name="T19" fmla="*/ 186 h 246"/>
                <a:gd name="T20" fmla="*/ 252 w 288"/>
                <a:gd name="T21" fmla="*/ 210 h 246"/>
                <a:gd name="T22" fmla="*/ 258 w 288"/>
                <a:gd name="T23" fmla="*/ 222 h 246"/>
                <a:gd name="T24" fmla="*/ 288 w 288"/>
                <a:gd name="T25" fmla="*/ 234 h 246"/>
                <a:gd name="T26" fmla="*/ 282 w 288"/>
                <a:gd name="T27" fmla="*/ 246 h 246"/>
                <a:gd name="T28" fmla="*/ 276 w 288"/>
                <a:gd name="T29" fmla="*/ 240 h 246"/>
                <a:gd name="T30" fmla="*/ 270 w 288"/>
                <a:gd name="T31" fmla="*/ 246 h 246"/>
                <a:gd name="T32" fmla="*/ 264 w 288"/>
                <a:gd name="T33" fmla="*/ 228 h 246"/>
                <a:gd name="T34" fmla="*/ 228 w 288"/>
                <a:gd name="T35" fmla="*/ 216 h 246"/>
                <a:gd name="T36" fmla="*/ 234 w 288"/>
                <a:gd name="T37" fmla="*/ 234 h 246"/>
                <a:gd name="T38" fmla="*/ 222 w 288"/>
                <a:gd name="T39" fmla="*/ 240 h 246"/>
                <a:gd name="T40" fmla="*/ 216 w 288"/>
                <a:gd name="T41" fmla="*/ 228 h 246"/>
                <a:gd name="T42" fmla="*/ 210 w 288"/>
                <a:gd name="T43" fmla="*/ 234 h 246"/>
                <a:gd name="T44" fmla="*/ 204 w 288"/>
                <a:gd name="T45" fmla="*/ 228 h 246"/>
                <a:gd name="T46" fmla="*/ 198 w 288"/>
                <a:gd name="T47" fmla="*/ 240 h 246"/>
                <a:gd name="T48" fmla="*/ 186 w 288"/>
                <a:gd name="T49" fmla="*/ 246 h 246"/>
                <a:gd name="T50" fmla="*/ 174 w 288"/>
                <a:gd name="T51" fmla="*/ 240 h 246"/>
                <a:gd name="T52" fmla="*/ 162 w 288"/>
                <a:gd name="T53" fmla="*/ 222 h 246"/>
                <a:gd name="T54" fmla="*/ 144 w 288"/>
                <a:gd name="T55" fmla="*/ 216 h 246"/>
                <a:gd name="T56" fmla="*/ 144 w 288"/>
                <a:gd name="T57" fmla="*/ 204 h 246"/>
                <a:gd name="T58" fmla="*/ 126 w 288"/>
                <a:gd name="T59" fmla="*/ 204 h 246"/>
                <a:gd name="T60" fmla="*/ 126 w 288"/>
                <a:gd name="T61" fmla="*/ 198 h 246"/>
                <a:gd name="T62" fmla="*/ 108 w 288"/>
                <a:gd name="T63" fmla="*/ 204 h 246"/>
                <a:gd name="T64" fmla="*/ 120 w 288"/>
                <a:gd name="T65" fmla="*/ 216 h 246"/>
                <a:gd name="T66" fmla="*/ 102 w 288"/>
                <a:gd name="T67" fmla="*/ 222 h 246"/>
                <a:gd name="T68" fmla="*/ 54 w 288"/>
                <a:gd name="T69" fmla="*/ 204 h 246"/>
                <a:gd name="T70" fmla="*/ 18 w 288"/>
                <a:gd name="T71" fmla="*/ 210 h 246"/>
                <a:gd name="T72" fmla="*/ 12 w 288"/>
                <a:gd name="T73" fmla="*/ 204 h 246"/>
                <a:gd name="T74" fmla="*/ 24 w 288"/>
                <a:gd name="T75" fmla="*/ 192 h 246"/>
                <a:gd name="T76" fmla="*/ 24 w 288"/>
                <a:gd name="T77" fmla="*/ 156 h 246"/>
                <a:gd name="T78" fmla="*/ 36 w 288"/>
                <a:gd name="T79" fmla="*/ 126 h 246"/>
                <a:gd name="T80" fmla="*/ 6 w 288"/>
                <a:gd name="T81" fmla="*/ 66 h 246"/>
                <a:gd name="T82" fmla="*/ 0 w 288"/>
                <a:gd name="T83" fmla="*/ 0 h 246"/>
                <a:gd name="T84" fmla="*/ 162 w 288"/>
                <a:gd name="T85" fmla="*/ 0 h 246"/>
                <a:gd name="T86" fmla="*/ 162 w 288"/>
                <a:gd name="T87" fmla="*/ 24 h 246"/>
                <a:gd name="T88" fmla="*/ 168 w 288"/>
                <a:gd name="T89" fmla="*/ 18 h 246"/>
                <a:gd name="T90" fmla="*/ 162 w 288"/>
                <a:gd name="T91" fmla="*/ 30 h 246"/>
                <a:gd name="T92" fmla="*/ 174 w 288"/>
                <a:gd name="T93" fmla="*/ 36 h 246"/>
                <a:gd name="T94" fmla="*/ 162 w 288"/>
                <a:gd name="T95" fmla="*/ 48 h 246"/>
                <a:gd name="T96" fmla="*/ 168 w 288"/>
                <a:gd name="T97" fmla="*/ 48 h 246"/>
                <a:gd name="T98" fmla="*/ 144 w 288"/>
                <a:gd name="T99" fmla="*/ 84 h 246"/>
                <a:gd name="T100" fmla="*/ 138 w 288"/>
                <a:gd name="T101" fmla="*/ 126 h 246"/>
                <a:gd name="T102" fmla="*/ 240 w 288"/>
                <a:gd name="T103" fmla="*/ 120 h 246"/>
                <a:gd name="T104" fmla="*/ 240 w 288"/>
                <a:gd name="T105" fmla="*/ 144 h 246"/>
                <a:gd name="T106" fmla="*/ 252 w 288"/>
                <a:gd name="T107" fmla="*/ 168 h 246"/>
                <a:gd name="T108" fmla="*/ 258 w 288"/>
                <a:gd name="T109" fmla="*/ 174 h 24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88"/>
                <a:gd name="T166" fmla="*/ 0 h 246"/>
                <a:gd name="T167" fmla="*/ 288 w 288"/>
                <a:gd name="T168" fmla="*/ 246 h 24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88" h="246">
                  <a:moveTo>
                    <a:pt x="258" y="174"/>
                  </a:moveTo>
                  <a:lnTo>
                    <a:pt x="216" y="162"/>
                  </a:lnTo>
                  <a:lnTo>
                    <a:pt x="204" y="174"/>
                  </a:lnTo>
                  <a:lnTo>
                    <a:pt x="228" y="180"/>
                  </a:lnTo>
                  <a:lnTo>
                    <a:pt x="246" y="174"/>
                  </a:lnTo>
                  <a:lnTo>
                    <a:pt x="240" y="186"/>
                  </a:lnTo>
                  <a:lnTo>
                    <a:pt x="252" y="192"/>
                  </a:lnTo>
                  <a:lnTo>
                    <a:pt x="258" y="180"/>
                  </a:lnTo>
                  <a:lnTo>
                    <a:pt x="276" y="174"/>
                  </a:lnTo>
                  <a:lnTo>
                    <a:pt x="276" y="186"/>
                  </a:lnTo>
                  <a:lnTo>
                    <a:pt x="252" y="210"/>
                  </a:lnTo>
                  <a:lnTo>
                    <a:pt x="258" y="222"/>
                  </a:lnTo>
                  <a:lnTo>
                    <a:pt x="288" y="234"/>
                  </a:lnTo>
                  <a:lnTo>
                    <a:pt x="282" y="246"/>
                  </a:lnTo>
                  <a:lnTo>
                    <a:pt x="276" y="240"/>
                  </a:lnTo>
                  <a:lnTo>
                    <a:pt x="270" y="246"/>
                  </a:lnTo>
                  <a:lnTo>
                    <a:pt x="264" y="228"/>
                  </a:lnTo>
                  <a:lnTo>
                    <a:pt x="228" y="216"/>
                  </a:lnTo>
                  <a:lnTo>
                    <a:pt x="234" y="234"/>
                  </a:lnTo>
                  <a:lnTo>
                    <a:pt x="222" y="240"/>
                  </a:lnTo>
                  <a:lnTo>
                    <a:pt x="216" y="228"/>
                  </a:lnTo>
                  <a:lnTo>
                    <a:pt x="210" y="234"/>
                  </a:lnTo>
                  <a:lnTo>
                    <a:pt x="204" y="228"/>
                  </a:lnTo>
                  <a:lnTo>
                    <a:pt x="198" y="240"/>
                  </a:lnTo>
                  <a:lnTo>
                    <a:pt x="186" y="246"/>
                  </a:lnTo>
                  <a:lnTo>
                    <a:pt x="174" y="240"/>
                  </a:lnTo>
                  <a:lnTo>
                    <a:pt x="162" y="222"/>
                  </a:lnTo>
                  <a:lnTo>
                    <a:pt x="144" y="216"/>
                  </a:lnTo>
                  <a:lnTo>
                    <a:pt x="144" y="204"/>
                  </a:lnTo>
                  <a:lnTo>
                    <a:pt x="126" y="204"/>
                  </a:lnTo>
                  <a:lnTo>
                    <a:pt x="126" y="198"/>
                  </a:lnTo>
                  <a:lnTo>
                    <a:pt x="108" y="204"/>
                  </a:lnTo>
                  <a:lnTo>
                    <a:pt x="120" y="216"/>
                  </a:lnTo>
                  <a:lnTo>
                    <a:pt x="102" y="222"/>
                  </a:lnTo>
                  <a:lnTo>
                    <a:pt x="54" y="204"/>
                  </a:lnTo>
                  <a:lnTo>
                    <a:pt x="18" y="210"/>
                  </a:lnTo>
                  <a:lnTo>
                    <a:pt x="12" y="204"/>
                  </a:lnTo>
                  <a:lnTo>
                    <a:pt x="24" y="192"/>
                  </a:lnTo>
                  <a:lnTo>
                    <a:pt x="24" y="156"/>
                  </a:lnTo>
                  <a:lnTo>
                    <a:pt x="36" y="126"/>
                  </a:lnTo>
                  <a:lnTo>
                    <a:pt x="6" y="66"/>
                  </a:lnTo>
                  <a:lnTo>
                    <a:pt x="0" y="0"/>
                  </a:lnTo>
                  <a:lnTo>
                    <a:pt x="162" y="0"/>
                  </a:lnTo>
                  <a:lnTo>
                    <a:pt x="162" y="24"/>
                  </a:lnTo>
                  <a:lnTo>
                    <a:pt x="168" y="18"/>
                  </a:lnTo>
                  <a:lnTo>
                    <a:pt x="162" y="30"/>
                  </a:lnTo>
                  <a:lnTo>
                    <a:pt x="174" y="36"/>
                  </a:lnTo>
                  <a:lnTo>
                    <a:pt x="162" y="48"/>
                  </a:lnTo>
                  <a:lnTo>
                    <a:pt x="168" y="48"/>
                  </a:lnTo>
                  <a:lnTo>
                    <a:pt x="144" y="84"/>
                  </a:lnTo>
                  <a:lnTo>
                    <a:pt x="138" y="126"/>
                  </a:lnTo>
                  <a:lnTo>
                    <a:pt x="240" y="120"/>
                  </a:lnTo>
                  <a:lnTo>
                    <a:pt x="240" y="144"/>
                  </a:lnTo>
                  <a:lnTo>
                    <a:pt x="252" y="168"/>
                  </a:lnTo>
                  <a:lnTo>
                    <a:pt x="258" y="174"/>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04" name="Freeform 1426"/>
            <p:cNvSpPr>
              <a:spLocks/>
            </p:cNvSpPr>
            <p:nvPr/>
          </p:nvSpPr>
          <p:spPr bwMode="auto">
            <a:xfrm>
              <a:off x="4470" y="2640"/>
              <a:ext cx="288" cy="246"/>
            </a:xfrm>
            <a:custGeom>
              <a:avLst/>
              <a:gdLst>
                <a:gd name="T0" fmla="*/ 258 w 288"/>
                <a:gd name="T1" fmla="*/ 174 h 246"/>
                <a:gd name="T2" fmla="*/ 216 w 288"/>
                <a:gd name="T3" fmla="*/ 162 h 246"/>
                <a:gd name="T4" fmla="*/ 204 w 288"/>
                <a:gd name="T5" fmla="*/ 174 h 246"/>
                <a:gd name="T6" fmla="*/ 228 w 288"/>
                <a:gd name="T7" fmla="*/ 180 h 246"/>
                <a:gd name="T8" fmla="*/ 246 w 288"/>
                <a:gd name="T9" fmla="*/ 174 h 246"/>
                <a:gd name="T10" fmla="*/ 240 w 288"/>
                <a:gd name="T11" fmla="*/ 186 h 246"/>
                <a:gd name="T12" fmla="*/ 252 w 288"/>
                <a:gd name="T13" fmla="*/ 192 h 246"/>
                <a:gd name="T14" fmla="*/ 258 w 288"/>
                <a:gd name="T15" fmla="*/ 180 h 246"/>
                <a:gd name="T16" fmla="*/ 276 w 288"/>
                <a:gd name="T17" fmla="*/ 174 h 246"/>
                <a:gd name="T18" fmla="*/ 276 w 288"/>
                <a:gd name="T19" fmla="*/ 186 h 246"/>
                <a:gd name="T20" fmla="*/ 252 w 288"/>
                <a:gd name="T21" fmla="*/ 210 h 246"/>
                <a:gd name="T22" fmla="*/ 258 w 288"/>
                <a:gd name="T23" fmla="*/ 222 h 246"/>
                <a:gd name="T24" fmla="*/ 288 w 288"/>
                <a:gd name="T25" fmla="*/ 234 h 246"/>
                <a:gd name="T26" fmla="*/ 282 w 288"/>
                <a:gd name="T27" fmla="*/ 246 h 246"/>
                <a:gd name="T28" fmla="*/ 276 w 288"/>
                <a:gd name="T29" fmla="*/ 240 h 246"/>
                <a:gd name="T30" fmla="*/ 270 w 288"/>
                <a:gd name="T31" fmla="*/ 246 h 246"/>
                <a:gd name="T32" fmla="*/ 264 w 288"/>
                <a:gd name="T33" fmla="*/ 228 h 246"/>
                <a:gd name="T34" fmla="*/ 228 w 288"/>
                <a:gd name="T35" fmla="*/ 216 h 246"/>
                <a:gd name="T36" fmla="*/ 234 w 288"/>
                <a:gd name="T37" fmla="*/ 234 h 246"/>
                <a:gd name="T38" fmla="*/ 222 w 288"/>
                <a:gd name="T39" fmla="*/ 240 h 246"/>
                <a:gd name="T40" fmla="*/ 216 w 288"/>
                <a:gd name="T41" fmla="*/ 228 h 246"/>
                <a:gd name="T42" fmla="*/ 210 w 288"/>
                <a:gd name="T43" fmla="*/ 234 h 246"/>
                <a:gd name="T44" fmla="*/ 204 w 288"/>
                <a:gd name="T45" fmla="*/ 228 h 246"/>
                <a:gd name="T46" fmla="*/ 198 w 288"/>
                <a:gd name="T47" fmla="*/ 240 h 246"/>
                <a:gd name="T48" fmla="*/ 186 w 288"/>
                <a:gd name="T49" fmla="*/ 246 h 246"/>
                <a:gd name="T50" fmla="*/ 174 w 288"/>
                <a:gd name="T51" fmla="*/ 240 h 246"/>
                <a:gd name="T52" fmla="*/ 162 w 288"/>
                <a:gd name="T53" fmla="*/ 222 h 246"/>
                <a:gd name="T54" fmla="*/ 144 w 288"/>
                <a:gd name="T55" fmla="*/ 216 h 246"/>
                <a:gd name="T56" fmla="*/ 144 w 288"/>
                <a:gd name="T57" fmla="*/ 204 h 246"/>
                <a:gd name="T58" fmla="*/ 126 w 288"/>
                <a:gd name="T59" fmla="*/ 204 h 246"/>
                <a:gd name="T60" fmla="*/ 126 w 288"/>
                <a:gd name="T61" fmla="*/ 198 h 246"/>
                <a:gd name="T62" fmla="*/ 108 w 288"/>
                <a:gd name="T63" fmla="*/ 204 h 246"/>
                <a:gd name="T64" fmla="*/ 120 w 288"/>
                <a:gd name="T65" fmla="*/ 216 h 246"/>
                <a:gd name="T66" fmla="*/ 102 w 288"/>
                <a:gd name="T67" fmla="*/ 222 h 246"/>
                <a:gd name="T68" fmla="*/ 54 w 288"/>
                <a:gd name="T69" fmla="*/ 204 h 246"/>
                <a:gd name="T70" fmla="*/ 18 w 288"/>
                <a:gd name="T71" fmla="*/ 210 h 246"/>
                <a:gd name="T72" fmla="*/ 12 w 288"/>
                <a:gd name="T73" fmla="*/ 204 h 246"/>
                <a:gd name="T74" fmla="*/ 24 w 288"/>
                <a:gd name="T75" fmla="*/ 192 h 246"/>
                <a:gd name="T76" fmla="*/ 24 w 288"/>
                <a:gd name="T77" fmla="*/ 156 h 246"/>
                <a:gd name="T78" fmla="*/ 36 w 288"/>
                <a:gd name="T79" fmla="*/ 126 h 246"/>
                <a:gd name="T80" fmla="*/ 6 w 288"/>
                <a:gd name="T81" fmla="*/ 66 h 246"/>
                <a:gd name="T82" fmla="*/ 0 w 288"/>
                <a:gd name="T83" fmla="*/ 0 h 246"/>
                <a:gd name="T84" fmla="*/ 162 w 288"/>
                <a:gd name="T85" fmla="*/ 0 h 246"/>
                <a:gd name="T86" fmla="*/ 162 w 288"/>
                <a:gd name="T87" fmla="*/ 24 h 246"/>
                <a:gd name="T88" fmla="*/ 168 w 288"/>
                <a:gd name="T89" fmla="*/ 18 h 246"/>
                <a:gd name="T90" fmla="*/ 162 w 288"/>
                <a:gd name="T91" fmla="*/ 30 h 246"/>
                <a:gd name="T92" fmla="*/ 174 w 288"/>
                <a:gd name="T93" fmla="*/ 36 h 246"/>
                <a:gd name="T94" fmla="*/ 162 w 288"/>
                <a:gd name="T95" fmla="*/ 48 h 246"/>
                <a:gd name="T96" fmla="*/ 168 w 288"/>
                <a:gd name="T97" fmla="*/ 48 h 246"/>
                <a:gd name="T98" fmla="*/ 144 w 288"/>
                <a:gd name="T99" fmla="*/ 84 h 246"/>
                <a:gd name="T100" fmla="*/ 138 w 288"/>
                <a:gd name="T101" fmla="*/ 126 h 246"/>
                <a:gd name="T102" fmla="*/ 240 w 288"/>
                <a:gd name="T103" fmla="*/ 120 h 246"/>
                <a:gd name="T104" fmla="*/ 240 w 288"/>
                <a:gd name="T105" fmla="*/ 144 h 246"/>
                <a:gd name="T106" fmla="*/ 252 w 288"/>
                <a:gd name="T107" fmla="*/ 168 h 246"/>
                <a:gd name="T108" fmla="*/ 258 w 288"/>
                <a:gd name="T109" fmla="*/ 174 h 246"/>
                <a:gd name="T110" fmla="*/ 258 w 288"/>
                <a:gd name="T111" fmla="*/ 180 h 2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8"/>
                <a:gd name="T169" fmla="*/ 0 h 246"/>
                <a:gd name="T170" fmla="*/ 288 w 288"/>
                <a:gd name="T171" fmla="*/ 246 h 24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8" h="246">
                  <a:moveTo>
                    <a:pt x="258" y="174"/>
                  </a:moveTo>
                  <a:lnTo>
                    <a:pt x="216" y="162"/>
                  </a:lnTo>
                  <a:lnTo>
                    <a:pt x="204" y="174"/>
                  </a:lnTo>
                  <a:lnTo>
                    <a:pt x="228" y="180"/>
                  </a:lnTo>
                  <a:lnTo>
                    <a:pt x="246" y="174"/>
                  </a:lnTo>
                  <a:lnTo>
                    <a:pt x="240" y="186"/>
                  </a:lnTo>
                  <a:lnTo>
                    <a:pt x="252" y="192"/>
                  </a:lnTo>
                  <a:lnTo>
                    <a:pt x="258" y="180"/>
                  </a:lnTo>
                  <a:lnTo>
                    <a:pt x="276" y="174"/>
                  </a:lnTo>
                  <a:lnTo>
                    <a:pt x="276" y="186"/>
                  </a:lnTo>
                  <a:lnTo>
                    <a:pt x="252" y="210"/>
                  </a:lnTo>
                  <a:lnTo>
                    <a:pt x="258" y="222"/>
                  </a:lnTo>
                  <a:lnTo>
                    <a:pt x="288" y="234"/>
                  </a:lnTo>
                  <a:lnTo>
                    <a:pt x="282" y="246"/>
                  </a:lnTo>
                  <a:lnTo>
                    <a:pt x="276" y="240"/>
                  </a:lnTo>
                  <a:lnTo>
                    <a:pt x="270" y="246"/>
                  </a:lnTo>
                  <a:lnTo>
                    <a:pt x="264" y="228"/>
                  </a:lnTo>
                  <a:lnTo>
                    <a:pt x="228" y="216"/>
                  </a:lnTo>
                  <a:lnTo>
                    <a:pt x="234" y="234"/>
                  </a:lnTo>
                  <a:lnTo>
                    <a:pt x="222" y="240"/>
                  </a:lnTo>
                  <a:lnTo>
                    <a:pt x="216" y="228"/>
                  </a:lnTo>
                  <a:lnTo>
                    <a:pt x="210" y="234"/>
                  </a:lnTo>
                  <a:lnTo>
                    <a:pt x="204" y="228"/>
                  </a:lnTo>
                  <a:lnTo>
                    <a:pt x="198" y="240"/>
                  </a:lnTo>
                  <a:lnTo>
                    <a:pt x="186" y="246"/>
                  </a:lnTo>
                  <a:lnTo>
                    <a:pt x="174" y="240"/>
                  </a:lnTo>
                  <a:lnTo>
                    <a:pt x="162" y="222"/>
                  </a:lnTo>
                  <a:lnTo>
                    <a:pt x="144" y="216"/>
                  </a:lnTo>
                  <a:lnTo>
                    <a:pt x="144" y="204"/>
                  </a:lnTo>
                  <a:lnTo>
                    <a:pt x="126" y="204"/>
                  </a:lnTo>
                  <a:lnTo>
                    <a:pt x="126" y="198"/>
                  </a:lnTo>
                  <a:lnTo>
                    <a:pt x="108" y="204"/>
                  </a:lnTo>
                  <a:lnTo>
                    <a:pt x="120" y="216"/>
                  </a:lnTo>
                  <a:lnTo>
                    <a:pt x="102" y="222"/>
                  </a:lnTo>
                  <a:lnTo>
                    <a:pt x="54" y="204"/>
                  </a:lnTo>
                  <a:lnTo>
                    <a:pt x="18" y="210"/>
                  </a:lnTo>
                  <a:lnTo>
                    <a:pt x="12" y="204"/>
                  </a:lnTo>
                  <a:lnTo>
                    <a:pt x="24" y="192"/>
                  </a:lnTo>
                  <a:lnTo>
                    <a:pt x="24" y="156"/>
                  </a:lnTo>
                  <a:lnTo>
                    <a:pt x="36" y="126"/>
                  </a:lnTo>
                  <a:lnTo>
                    <a:pt x="6" y="66"/>
                  </a:lnTo>
                  <a:lnTo>
                    <a:pt x="0" y="0"/>
                  </a:lnTo>
                  <a:lnTo>
                    <a:pt x="162" y="0"/>
                  </a:lnTo>
                  <a:lnTo>
                    <a:pt x="162" y="24"/>
                  </a:lnTo>
                  <a:lnTo>
                    <a:pt x="168" y="18"/>
                  </a:lnTo>
                  <a:lnTo>
                    <a:pt x="162" y="30"/>
                  </a:lnTo>
                  <a:lnTo>
                    <a:pt x="174" y="36"/>
                  </a:lnTo>
                  <a:lnTo>
                    <a:pt x="162" y="48"/>
                  </a:lnTo>
                  <a:lnTo>
                    <a:pt x="168" y="48"/>
                  </a:lnTo>
                  <a:lnTo>
                    <a:pt x="144" y="84"/>
                  </a:lnTo>
                  <a:lnTo>
                    <a:pt x="138" y="126"/>
                  </a:lnTo>
                  <a:lnTo>
                    <a:pt x="240" y="120"/>
                  </a:lnTo>
                  <a:lnTo>
                    <a:pt x="240" y="144"/>
                  </a:lnTo>
                  <a:lnTo>
                    <a:pt x="252" y="168"/>
                  </a:lnTo>
                  <a:lnTo>
                    <a:pt x="258" y="174"/>
                  </a:lnTo>
                  <a:lnTo>
                    <a:pt x="258" y="18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05" name="Freeform 1427"/>
            <p:cNvSpPr>
              <a:spLocks/>
            </p:cNvSpPr>
            <p:nvPr/>
          </p:nvSpPr>
          <p:spPr bwMode="auto">
            <a:xfrm>
              <a:off x="5484" y="1548"/>
              <a:ext cx="186" cy="294"/>
            </a:xfrm>
            <a:custGeom>
              <a:avLst/>
              <a:gdLst>
                <a:gd name="T0" fmla="*/ 54 w 186"/>
                <a:gd name="T1" fmla="*/ 294 h 294"/>
                <a:gd name="T2" fmla="*/ 48 w 186"/>
                <a:gd name="T3" fmla="*/ 294 h 294"/>
                <a:gd name="T4" fmla="*/ 36 w 186"/>
                <a:gd name="T5" fmla="*/ 276 h 294"/>
                <a:gd name="T6" fmla="*/ 0 w 186"/>
                <a:gd name="T7" fmla="*/ 162 h 294"/>
                <a:gd name="T8" fmla="*/ 12 w 186"/>
                <a:gd name="T9" fmla="*/ 162 h 294"/>
                <a:gd name="T10" fmla="*/ 12 w 186"/>
                <a:gd name="T11" fmla="*/ 150 h 294"/>
                <a:gd name="T12" fmla="*/ 18 w 186"/>
                <a:gd name="T13" fmla="*/ 150 h 294"/>
                <a:gd name="T14" fmla="*/ 12 w 186"/>
                <a:gd name="T15" fmla="*/ 144 h 294"/>
                <a:gd name="T16" fmla="*/ 24 w 186"/>
                <a:gd name="T17" fmla="*/ 114 h 294"/>
                <a:gd name="T18" fmla="*/ 24 w 186"/>
                <a:gd name="T19" fmla="*/ 60 h 294"/>
                <a:gd name="T20" fmla="*/ 42 w 186"/>
                <a:gd name="T21" fmla="*/ 6 h 294"/>
                <a:gd name="T22" fmla="*/ 48 w 186"/>
                <a:gd name="T23" fmla="*/ 6 h 294"/>
                <a:gd name="T24" fmla="*/ 60 w 186"/>
                <a:gd name="T25" fmla="*/ 18 h 294"/>
                <a:gd name="T26" fmla="*/ 90 w 186"/>
                <a:gd name="T27" fmla="*/ 0 h 294"/>
                <a:gd name="T28" fmla="*/ 114 w 186"/>
                <a:gd name="T29" fmla="*/ 18 h 294"/>
                <a:gd name="T30" fmla="*/ 138 w 186"/>
                <a:gd name="T31" fmla="*/ 96 h 294"/>
                <a:gd name="T32" fmla="*/ 150 w 186"/>
                <a:gd name="T33" fmla="*/ 96 h 294"/>
                <a:gd name="T34" fmla="*/ 156 w 186"/>
                <a:gd name="T35" fmla="*/ 120 h 294"/>
                <a:gd name="T36" fmla="*/ 174 w 186"/>
                <a:gd name="T37" fmla="*/ 120 h 294"/>
                <a:gd name="T38" fmla="*/ 180 w 186"/>
                <a:gd name="T39" fmla="*/ 138 h 294"/>
                <a:gd name="T40" fmla="*/ 186 w 186"/>
                <a:gd name="T41" fmla="*/ 138 h 294"/>
                <a:gd name="T42" fmla="*/ 180 w 186"/>
                <a:gd name="T43" fmla="*/ 156 h 294"/>
                <a:gd name="T44" fmla="*/ 156 w 186"/>
                <a:gd name="T45" fmla="*/ 168 h 294"/>
                <a:gd name="T46" fmla="*/ 150 w 186"/>
                <a:gd name="T47" fmla="*/ 186 h 294"/>
                <a:gd name="T48" fmla="*/ 138 w 186"/>
                <a:gd name="T49" fmla="*/ 174 h 294"/>
                <a:gd name="T50" fmla="*/ 132 w 186"/>
                <a:gd name="T51" fmla="*/ 186 h 294"/>
                <a:gd name="T52" fmla="*/ 126 w 186"/>
                <a:gd name="T53" fmla="*/ 180 h 294"/>
                <a:gd name="T54" fmla="*/ 126 w 186"/>
                <a:gd name="T55" fmla="*/ 192 h 294"/>
                <a:gd name="T56" fmla="*/ 114 w 186"/>
                <a:gd name="T57" fmla="*/ 192 h 294"/>
                <a:gd name="T58" fmla="*/ 120 w 186"/>
                <a:gd name="T59" fmla="*/ 186 h 294"/>
                <a:gd name="T60" fmla="*/ 114 w 186"/>
                <a:gd name="T61" fmla="*/ 180 h 294"/>
                <a:gd name="T62" fmla="*/ 102 w 186"/>
                <a:gd name="T63" fmla="*/ 222 h 294"/>
                <a:gd name="T64" fmla="*/ 96 w 186"/>
                <a:gd name="T65" fmla="*/ 216 h 294"/>
                <a:gd name="T66" fmla="*/ 96 w 186"/>
                <a:gd name="T67" fmla="*/ 234 h 294"/>
                <a:gd name="T68" fmla="*/ 78 w 186"/>
                <a:gd name="T69" fmla="*/ 234 h 294"/>
                <a:gd name="T70" fmla="*/ 84 w 186"/>
                <a:gd name="T71" fmla="*/ 246 h 294"/>
                <a:gd name="T72" fmla="*/ 78 w 186"/>
                <a:gd name="T73" fmla="*/ 234 h 294"/>
                <a:gd name="T74" fmla="*/ 66 w 186"/>
                <a:gd name="T75" fmla="*/ 240 h 294"/>
                <a:gd name="T76" fmla="*/ 54 w 186"/>
                <a:gd name="T77" fmla="*/ 294 h 2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86"/>
                <a:gd name="T118" fmla="*/ 0 h 294"/>
                <a:gd name="T119" fmla="*/ 186 w 186"/>
                <a:gd name="T120" fmla="*/ 294 h 29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86" h="294">
                  <a:moveTo>
                    <a:pt x="54" y="294"/>
                  </a:moveTo>
                  <a:lnTo>
                    <a:pt x="48" y="294"/>
                  </a:lnTo>
                  <a:lnTo>
                    <a:pt x="36" y="276"/>
                  </a:lnTo>
                  <a:lnTo>
                    <a:pt x="0" y="162"/>
                  </a:lnTo>
                  <a:lnTo>
                    <a:pt x="12" y="162"/>
                  </a:lnTo>
                  <a:lnTo>
                    <a:pt x="12" y="150"/>
                  </a:lnTo>
                  <a:lnTo>
                    <a:pt x="18" y="150"/>
                  </a:lnTo>
                  <a:lnTo>
                    <a:pt x="12" y="144"/>
                  </a:lnTo>
                  <a:lnTo>
                    <a:pt x="24" y="114"/>
                  </a:lnTo>
                  <a:lnTo>
                    <a:pt x="24" y="60"/>
                  </a:lnTo>
                  <a:lnTo>
                    <a:pt x="42" y="6"/>
                  </a:lnTo>
                  <a:lnTo>
                    <a:pt x="48" y="6"/>
                  </a:lnTo>
                  <a:lnTo>
                    <a:pt x="60" y="18"/>
                  </a:lnTo>
                  <a:lnTo>
                    <a:pt x="90" y="0"/>
                  </a:lnTo>
                  <a:lnTo>
                    <a:pt x="114" y="18"/>
                  </a:lnTo>
                  <a:lnTo>
                    <a:pt x="138" y="96"/>
                  </a:lnTo>
                  <a:lnTo>
                    <a:pt x="150" y="96"/>
                  </a:lnTo>
                  <a:lnTo>
                    <a:pt x="156" y="120"/>
                  </a:lnTo>
                  <a:lnTo>
                    <a:pt x="174" y="120"/>
                  </a:lnTo>
                  <a:lnTo>
                    <a:pt x="180" y="138"/>
                  </a:lnTo>
                  <a:lnTo>
                    <a:pt x="186" y="138"/>
                  </a:lnTo>
                  <a:lnTo>
                    <a:pt x="180" y="156"/>
                  </a:lnTo>
                  <a:lnTo>
                    <a:pt x="156" y="168"/>
                  </a:lnTo>
                  <a:lnTo>
                    <a:pt x="150" y="186"/>
                  </a:lnTo>
                  <a:lnTo>
                    <a:pt x="138" y="174"/>
                  </a:lnTo>
                  <a:lnTo>
                    <a:pt x="132" y="186"/>
                  </a:lnTo>
                  <a:lnTo>
                    <a:pt x="126" y="180"/>
                  </a:lnTo>
                  <a:lnTo>
                    <a:pt x="126" y="192"/>
                  </a:lnTo>
                  <a:lnTo>
                    <a:pt x="114" y="192"/>
                  </a:lnTo>
                  <a:lnTo>
                    <a:pt x="120" y="186"/>
                  </a:lnTo>
                  <a:lnTo>
                    <a:pt x="114" y="180"/>
                  </a:lnTo>
                  <a:lnTo>
                    <a:pt x="102" y="222"/>
                  </a:lnTo>
                  <a:lnTo>
                    <a:pt x="96" y="216"/>
                  </a:lnTo>
                  <a:lnTo>
                    <a:pt x="96" y="234"/>
                  </a:lnTo>
                  <a:lnTo>
                    <a:pt x="78" y="234"/>
                  </a:lnTo>
                  <a:lnTo>
                    <a:pt x="84" y="246"/>
                  </a:lnTo>
                  <a:lnTo>
                    <a:pt x="78" y="234"/>
                  </a:lnTo>
                  <a:lnTo>
                    <a:pt x="66" y="240"/>
                  </a:lnTo>
                  <a:lnTo>
                    <a:pt x="54" y="294"/>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06" name="Freeform 1428"/>
            <p:cNvSpPr>
              <a:spLocks/>
            </p:cNvSpPr>
            <p:nvPr/>
          </p:nvSpPr>
          <p:spPr bwMode="auto">
            <a:xfrm>
              <a:off x="5484" y="1548"/>
              <a:ext cx="186" cy="300"/>
            </a:xfrm>
            <a:custGeom>
              <a:avLst/>
              <a:gdLst>
                <a:gd name="T0" fmla="*/ 54 w 186"/>
                <a:gd name="T1" fmla="*/ 294 h 300"/>
                <a:gd name="T2" fmla="*/ 48 w 186"/>
                <a:gd name="T3" fmla="*/ 294 h 300"/>
                <a:gd name="T4" fmla="*/ 36 w 186"/>
                <a:gd name="T5" fmla="*/ 276 h 300"/>
                <a:gd name="T6" fmla="*/ 0 w 186"/>
                <a:gd name="T7" fmla="*/ 162 h 300"/>
                <a:gd name="T8" fmla="*/ 12 w 186"/>
                <a:gd name="T9" fmla="*/ 162 h 300"/>
                <a:gd name="T10" fmla="*/ 12 w 186"/>
                <a:gd name="T11" fmla="*/ 150 h 300"/>
                <a:gd name="T12" fmla="*/ 18 w 186"/>
                <a:gd name="T13" fmla="*/ 150 h 300"/>
                <a:gd name="T14" fmla="*/ 12 w 186"/>
                <a:gd name="T15" fmla="*/ 144 h 300"/>
                <a:gd name="T16" fmla="*/ 24 w 186"/>
                <a:gd name="T17" fmla="*/ 114 h 300"/>
                <a:gd name="T18" fmla="*/ 24 w 186"/>
                <a:gd name="T19" fmla="*/ 60 h 300"/>
                <a:gd name="T20" fmla="*/ 42 w 186"/>
                <a:gd name="T21" fmla="*/ 6 h 300"/>
                <a:gd name="T22" fmla="*/ 48 w 186"/>
                <a:gd name="T23" fmla="*/ 6 h 300"/>
                <a:gd name="T24" fmla="*/ 60 w 186"/>
                <a:gd name="T25" fmla="*/ 18 h 300"/>
                <a:gd name="T26" fmla="*/ 90 w 186"/>
                <a:gd name="T27" fmla="*/ 0 h 300"/>
                <a:gd name="T28" fmla="*/ 114 w 186"/>
                <a:gd name="T29" fmla="*/ 18 h 300"/>
                <a:gd name="T30" fmla="*/ 138 w 186"/>
                <a:gd name="T31" fmla="*/ 96 h 300"/>
                <a:gd name="T32" fmla="*/ 150 w 186"/>
                <a:gd name="T33" fmla="*/ 96 h 300"/>
                <a:gd name="T34" fmla="*/ 156 w 186"/>
                <a:gd name="T35" fmla="*/ 120 h 300"/>
                <a:gd name="T36" fmla="*/ 174 w 186"/>
                <a:gd name="T37" fmla="*/ 120 h 300"/>
                <a:gd name="T38" fmla="*/ 180 w 186"/>
                <a:gd name="T39" fmla="*/ 138 h 300"/>
                <a:gd name="T40" fmla="*/ 186 w 186"/>
                <a:gd name="T41" fmla="*/ 138 h 300"/>
                <a:gd name="T42" fmla="*/ 180 w 186"/>
                <a:gd name="T43" fmla="*/ 156 h 300"/>
                <a:gd name="T44" fmla="*/ 156 w 186"/>
                <a:gd name="T45" fmla="*/ 168 h 300"/>
                <a:gd name="T46" fmla="*/ 150 w 186"/>
                <a:gd name="T47" fmla="*/ 186 h 300"/>
                <a:gd name="T48" fmla="*/ 138 w 186"/>
                <a:gd name="T49" fmla="*/ 174 h 300"/>
                <a:gd name="T50" fmla="*/ 132 w 186"/>
                <a:gd name="T51" fmla="*/ 186 h 300"/>
                <a:gd name="T52" fmla="*/ 126 w 186"/>
                <a:gd name="T53" fmla="*/ 180 h 300"/>
                <a:gd name="T54" fmla="*/ 126 w 186"/>
                <a:gd name="T55" fmla="*/ 192 h 300"/>
                <a:gd name="T56" fmla="*/ 114 w 186"/>
                <a:gd name="T57" fmla="*/ 192 h 300"/>
                <a:gd name="T58" fmla="*/ 120 w 186"/>
                <a:gd name="T59" fmla="*/ 186 h 300"/>
                <a:gd name="T60" fmla="*/ 114 w 186"/>
                <a:gd name="T61" fmla="*/ 180 h 300"/>
                <a:gd name="T62" fmla="*/ 102 w 186"/>
                <a:gd name="T63" fmla="*/ 222 h 300"/>
                <a:gd name="T64" fmla="*/ 96 w 186"/>
                <a:gd name="T65" fmla="*/ 216 h 300"/>
                <a:gd name="T66" fmla="*/ 96 w 186"/>
                <a:gd name="T67" fmla="*/ 234 h 300"/>
                <a:gd name="T68" fmla="*/ 78 w 186"/>
                <a:gd name="T69" fmla="*/ 234 h 300"/>
                <a:gd name="T70" fmla="*/ 84 w 186"/>
                <a:gd name="T71" fmla="*/ 246 h 300"/>
                <a:gd name="T72" fmla="*/ 78 w 186"/>
                <a:gd name="T73" fmla="*/ 234 h 300"/>
                <a:gd name="T74" fmla="*/ 66 w 186"/>
                <a:gd name="T75" fmla="*/ 240 h 300"/>
                <a:gd name="T76" fmla="*/ 54 w 186"/>
                <a:gd name="T77" fmla="*/ 294 h 300"/>
                <a:gd name="T78" fmla="*/ 54 w 186"/>
                <a:gd name="T79" fmla="*/ 300 h 3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6"/>
                <a:gd name="T121" fmla="*/ 0 h 300"/>
                <a:gd name="T122" fmla="*/ 186 w 186"/>
                <a:gd name="T123" fmla="*/ 300 h 30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6" h="300">
                  <a:moveTo>
                    <a:pt x="54" y="294"/>
                  </a:moveTo>
                  <a:lnTo>
                    <a:pt x="48" y="294"/>
                  </a:lnTo>
                  <a:lnTo>
                    <a:pt x="36" y="276"/>
                  </a:lnTo>
                  <a:lnTo>
                    <a:pt x="0" y="162"/>
                  </a:lnTo>
                  <a:lnTo>
                    <a:pt x="12" y="162"/>
                  </a:lnTo>
                  <a:lnTo>
                    <a:pt x="12" y="150"/>
                  </a:lnTo>
                  <a:lnTo>
                    <a:pt x="18" y="150"/>
                  </a:lnTo>
                  <a:lnTo>
                    <a:pt x="12" y="144"/>
                  </a:lnTo>
                  <a:lnTo>
                    <a:pt x="24" y="114"/>
                  </a:lnTo>
                  <a:lnTo>
                    <a:pt x="24" y="60"/>
                  </a:lnTo>
                  <a:lnTo>
                    <a:pt x="42" y="6"/>
                  </a:lnTo>
                  <a:lnTo>
                    <a:pt x="48" y="6"/>
                  </a:lnTo>
                  <a:lnTo>
                    <a:pt x="60" y="18"/>
                  </a:lnTo>
                  <a:lnTo>
                    <a:pt x="90" y="0"/>
                  </a:lnTo>
                  <a:lnTo>
                    <a:pt x="114" y="18"/>
                  </a:lnTo>
                  <a:lnTo>
                    <a:pt x="138" y="96"/>
                  </a:lnTo>
                  <a:lnTo>
                    <a:pt x="150" y="96"/>
                  </a:lnTo>
                  <a:lnTo>
                    <a:pt x="156" y="120"/>
                  </a:lnTo>
                  <a:lnTo>
                    <a:pt x="174" y="120"/>
                  </a:lnTo>
                  <a:lnTo>
                    <a:pt x="180" y="138"/>
                  </a:lnTo>
                  <a:lnTo>
                    <a:pt x="186" y="138"/>
                  </a:lnTo>
                  <a:lnTo>
                    <a:pt x="180" y="156"/>
                  </a:lnTo>
                  <a:lnTo>
                    <a:pt x="156" y="168"/>
                  </a:lnTo>
                  <a:lnTo>
                    <a:pt x="150" y="186"/>
                  </a:lnTo>
                  <a:lnTo>
                    <a:pt x="138" y="174"/>
                  </a:lnTo>
                  <a:lnTo>
                    <a:pt x="132" y="186"/>
                  </a:lnTo>
                  <a:lnTo>
                    <a:pt x="126" y="180"/>
                  </a:lnTo>
                  <a:lnTo>
                    <a:pt x="126" y="192"/>
                  </a:lnTo>
                  <a:lnTo>
                    <a:pt x="114" y="192"/>
                  </a:lnTo>
                  <a:lnTo>
                    <a:pt x="120" y="186"/>
                  </a:lnTo>
                  <a:lnTo>
                    <a:pt x="114" y="180"/>
                  </a:lnTo>
                  <a:lnTo>
                    <a:pt x="102" y="222"/>
                  </a:lnTo>
                  <a:lnTo>
                    <a:pt x="96" y="216"/>
                  </a:lnTo>
                  <a:lnTo>
                    <a:pt x="96" y="234"/>
                  </a:lnTo>
                  <a:lnTo>
                    <a:pt x="78" y="234"/>
                  </a:lnTo>
                  <a:lnTo>
                    <a:pt x="84" y="246"/>
                  </a:lnTo>
                  <a:lnTo>
                    <a:pt x="78" y="234"/>
                  </a:lnTo>
                  <a:lnTo>
                    <a:pt x="66" y="240"/>
                  </a:lnTo>
                  <a:lnTo>
                    <a:pt x="54" y="294"/>
                  </a:lnTo>
                  <a:lnTo>
                    <a:pt x="54" y="30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07" name="Freeform 1429"/>
            <p:cNvSpPr>
              <a:spLocks/>
            </p:cNvSpPr>
            <p:nvPr/>
          </p:nvSpPr>
          <p:spPr bwMode="auto">
            <a:xfrm>
              <a:off x="5172" y="2106"/>
              <a:ext cx="234" cy="114"/>
            </a:xfrm>
            <a:custGeom>
              <a:avLst/>
              <a:gdLst>
                <a:gd name="T0" fmla="*/ 180 w 234"/>
                <a:gd name="T1" fmla="*/ 0 h 114"/>
                <a:gd name="T2" fmla="*/ 204 w 234"/>
                <a:gd name="T3" fmla="*/ 78 h 114"/>
                <a:gd name="T4" fmla="*/ 234 w 234"/>
                <a:gd name="T5" fmla="*/ 72 h 114"/>
                <a:gd name="T6" fmla="*/ 228 w 234"/>
                <a:gd name="T7" fmla="*/ 102 h 114"/>
                <a:gd name="T8" fmla="*/ 228 w 234"/>
                <a:gd name="T9" fmla="*/ 90 h 114"/>
                <a:gd name="T10" fmla="*/ 222 w 234"/>
                <a:gd name="T11" fmla="*/ 102 h 114"/>
                <a:gd name="T12" fmla="*/ 210 w 234"/>
                <a:gd name="T13" fmla="*/ 108 h 114"/>
                <a:gd name="T14" fmla="*/ 198 w 234"/>
                <a:gd name="T15" fmla="*/ 114 h 114"/>
                <a:gd name="T16" fmla="*/ 192 w 234"/>
                <a:gd name="T17" fmla="*/ 90 h 114"/>
                <a:gd name="T18" fmla="*/ 186 w 234"/>
                <a:gd name="T19" fmla="*/ 96 h 114"/>
                <a:gd name="T20" fmla="*/ 174 w 234"/>
                <a:gd name="T21" fmla="*/ 90 h 114"/>
                <a:gd name="T22" fmla="*/ 174 w 234"/>
                <a:gd name="T23" fmla="*/ 78 h 114"/>
                <a:gd name="T24" fmla="*/ 180 w 234"/>
                <a:gd name="T25" fmla="*/ 78 h 114"/>
                <a:gd name="T26" fmla="*/ 174 w 234"/>
                <a:gd name="T27" fmla="*/ 66 h 114"/>
                <a:gd name="T28" fmla="*/ 174 w 234"/>
                <a:gd name="T29" fmla="*/ 66 h 114"/>
                <a:gd name="T30" fmla="*/ 174 w 234"/>
                <a:gd name="T31" fmla="*/ 42 h 114"/>
                <a:gd name="T32" fmla="*/ 162 w 234"/>
                <a:gd name="T33" fmla="*/ 42 h 114"/>
                <a:gd name="T34" fmla="*/ 180 w 234"/>
                <a:gd name="T35" fmla="*/ 18 h 114"/>
                <a:gd name="T36" fmla="*/ 174 w 234"/>
                <a:gd name="T37" fmla="*/ 12 h 114"/>
                <a:gd name="T38" fmla="*/ 156 w 234"/>
                <a:gd name="T39" fmla="*/ 42 h 114"/>
                <a:gd name="T40" fmla="*/ 144 w 234"/>
                <a:gd name="T41" fmla="*/ 42 h 114"/>
                <a:gd name="T42" fmla="*/ 156 w 234"/>
                <a:gd name="T43" fmla="*/ 48 h 114"/>
                <a:gd name="T44" fmla="*/ 156 w 234"/>
                <a:gd name="T45" fmla="*/ 72 h 114"/>
                <a:gd name="T46" fmla="*/ 168 w 234"/>
                <a:gd name="T47" fmla="*/ 96 h 114"/>
                <a:gd name="T48" fmla="*/ 156 w 234"/>
                <a:gd name="T49" fmla="*/ 90 h 114"/>
                <a:gd name="T50" fmla="*/ 168 w 234"/>
                <a:gd name="T51" fmla="*/ 96 h 114"/>
                <a:gd name="T52" fmla="*/ 174 w 234"/>
                <a:gd name="T53" fmla="*/ 114 h 114"/>
                <a:gd name="T54" fmla="*/ 132 w 234"/>
                <a:gd name="T55" fmla="*/ 102 h 114"/>
                <a:gd name="T56" fmla="*/ 126 w 234"/>
                <a:gd name="T57" fmla="*/ 102 h 114"/>
                <a:gd name="T58" fmla="*/ 120 w 234"/>
                <a:gd name="T59" fmla="*/ 96 h 114"/>
                <a:gd name="T60" fmla="*/ 132 w 234"/>
                <a:gd name="T61" fmla="*/ 72 h 114"/>
                <a:gd name="T62" fmla="*/ 138 w 234"/>
                <a:gd name="T63" fmla="*/ 66 h 114"/>
                <a:gd name="T64" fmla="*/ 126 w 234"/>
                <a:gd name="T65" fmla="*/ 66 h 114"/>
                <a:gd name="T66" fmla="*/ 90 w 234"/>
                <a:gd name="T67" fmla="*/ 48 h 114"/>
                <a:gd name="T68" fmla="*/ 84 w 234"/>
                <a:gd name="T69" fmla="*/ 30 h 114"/>
                <a:gd name="T70" fmla="*/ 66 w 234"/>
                <a:gd name="T71" fmla="*/ 30 h 114"/>
                <a:gd name="T72" fmla="*/ 54 w 234"/>
                <a:gd name="T73" fmla="*/ 42 h 114"/>
                <a:gd name="T74" fmla="*/ 36 w 234"/>
                <a:gd name="T75" fmla="*/ 36 h 114"/>
                <a:gd name="T76" fmla="*/ 6 w 234"/>
                <a:gd name="T77" fmla="*/ 66 h 114"/>
                <a:gd name="T78" fmla="*/ 0 w 234"/>
                <a:gd name="T79" fmla="*/ 36 h 114"/>
                <a:gd name="T80" fmla="*/ 162 w 234"/>
                <a:gd name="T81" fmla="*/ 6 h 114"/>
                <a:gd name="T82" fmla="*/ 180 w 234"/>
                <a:gd name="T83" fmla="*/ 0 h 1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4"/>
                <a:gd name="T127" fmla="*/ 0 h 114"/>
                <a:gd name="T128" fmla="*/ 234 w 234"/>
                <a:gd name="T129" fmla="*/ 114 h 1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4" h="114">
                  <a:moveTo>
                    <a:pt x="180" y="0"/>
                  </a:moveTo>
                  <a:lnTo>
                    <a:pt x="204" y="78"/>
                  </a:lnTo>
                  <a:lnTo>
                    <a:pt x="234" y="72"/>
                  </a:lnTo>
                  <a:lnTo>
                    <a:pt x="228" y="102"/>
                  </a:lnTo>
                  <a:lnTo>
                    <a:pt x="228" y="90"/>
                  </a:lnTo>
                  <a:lnTo>
                    <a:pt x="222" y="102"/>
                  </a:lnTo>
                  <a:lnTo>
                    <a:pt x="210" y="108"/>
                  </a:lnTo>
                  <a:lnTo>
                    <a:pt x="198" y="114"/>
                  </a:lnTo>
                  <a:lnTo>
                    <a:pt x="192" y="90"/>
                  </a:lnTo>
                  <a:lnTo>
                    <a:pt x="186" y="96"/>
                  </a:lnTo>
                  <a:lnTo>
                    <a:pt x="174" y="90"/>
                  </a:lnTo>
                  <a:lnTo>
                    <a:pt x="174" y="78"/>
                  </a:lnTo>
                  <a:lnTo>
                    <a:pt x="180" y="78"/>
                  </a:lnTo>
                  <a:lnTo>
                    <a:pt x="174" y="66"/>
                  </a:lnTo>
                  <a:lnTo>
                    <a:pt x="174" y="42"/>
                  </a:lnTo>
                  <a:lnTo>
                    <a:pt x="162" y="42"/>
                  </a:lnTo>
                  <a:lnTo>
                    <a:pt x="180" y="18"/>
                  </a:lnTo>
                  <a:lnTo>
                    <a:pt x="174" y="12"/>
                  </a:lnTo>
                  <a:lnTo>
                    <a:pt x="156" y="42"/>
                  </a:lnTo>
                  <a:lnTo>
                    <a:pt x="144" y="42"/>
                  </a:lnTo>
                  <a:lnTo>
                    <a:pt x="156" y="48"/>
                  </a:lnTo>
                  <a:lnTo>
                    <a:pt x="156" y="72"/>
                  </a:lnTo>
                  <a:lnTo>
                    <a:pt x="168" y="96"/>
                  </a:lnTo>
                  <a:lnTo>
                    <a:pt x="156" y="90"/>
                  </a:lnTo>
                  <a:lnTo>
                    <a:pt x="168" y="96"/>
                  </a:lnTo>
                  <a:lnTo>
                    <a:pt x="174" y="114"/>
                  </a:lnTo>
                  <a:lnTo>
                    <a:pt x="132" y="102"/>
                  </a:lnTo>
                  <a:lnTo>
                    <a:pt x="126" y="102"/>
                  </a:lnTo>
                  <a:lnTo>
                    <a:pt x="120" y="96"/>
                  </a:lnTo>
                  <a:lnTo>
                    <a:pt x="132" y="72"/>
                  </a:lnTo>
                  <a:lnTo>
                    <a:pt x="138" y="66"/>
                  </a:lnTo>
                  <a:lnTo>
                    <a:pt x="126" y="66"/>
                  </a:lnTo>
                  <a:lnTo>
                    <a:pt x="90" y="48"/>
                  </a:lnTo>
                  <a:lnTo>
                    <a:pt x="84" y="30"/>
                  </a:lnTo>
                  <a:lnTo>
                    <a:pt x="66" y="30"/>
                  </a:lnTo>
                  <a:lnTo>
                    <a:pt x="54" y="42"/>
                  </a:lnTo>
                  <a:lnTo>
                    <a:pt x="36" y="36"/>
                  </a:lnTo>
                  <a:lnTo>
                    <a:pt x="6" y="66"/>
                  </a:lnTo>
                  <a:lnTo>
                    <a:pt x="0" y="36"/>
                  </a:lnTo>
                  <a:lnTo>
                    <a:pt x="162" y="6"/>
                  </a:lnTo>
                  <a:lnTo>
                    <a:pt x="180" y="0"/>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08" name="Freeform 1430"/>
            <p:cNvSpPr>
              <a:spLocks/>
            </p:cNvSpPr>
            <p:nvPr/>
          </p:nvSpPr>
          <p:spPr bwMode="auto">
            <a:xfrm>
              <a:off x="5172" y="2106"/>
              <a:ext cx="234" cy="114"/>
            </a:xfrm>
            <a:custGeom>
              <a:avLst/>
              <a:gdLst>
                <a:gd name="T0" fmla="*/ 180 w 234"/>
                <a:gd name="T1" fmla="*/ 0 h 114"/>
                <a:gd name="T2" fmla="*/ 204 w 234"/>
                <a:gd name="T3" fmla="*/ 78 h 114"/>
                <a:gd name="T4" fmla="*/ 234 w 234"/>
                <a:gd name="T5" fmla="*/ 72 h 114"/>
                <a:gd name="T6" fmla="*/ 228 w 234"/>
                <a:gd name="T7" fmla="*/ 102 h 114"/>
                <a:gd name="T8" fmla="*/ 228 w 234"/>
                <a:gd name="T9" fmla="*/ 90 h 114"/>
                <a:gd name="T10" fmla="*/ 222 w 234"/>
                <a:gd name="T11" fmla="*/ 102 h 114"/>
                <a:gd name="T12" fmla="*/ 210 w 234"/>
                <a:gd name="T13" fmla="*/ 108 h 114"/>
                <a:gd name="T14" fmla="*/ 198 w 234"/>
                <a:gd name="T15" fmla="*/ 114 h 114"/>
                <a:gd name="T16" fmla="*/ 192 w 234"/>
                <a:gd name="T17" fmla="*/ 90 h 114"/>
                <a:gd name="T18" fmla="*/ 186 w 234"/>
                <a:gd name="T19" fmla="*/ 96 h 114"/>
                <a:gd name="T20" fmla="*/ 174 w 234"/>
                <a:gd name="T21" fmla="*/ 90 h 114"/>
                <a:gd name="T22" fmla="*/ 174 w 234"/>
                <a:gd name="T23" fmla="*/ 78 h 114"/>
                <a:gd name="T24" fmla="*/ 180 w 234"/>
                <a:gd name="T25" fmla="*/ 78 h 114"/>
                <a:gd name="T26" fmla="*/ 174 w 234"/>
                <a:gd name="T27" fmla="*/ 66 h 114"/>
                <a:gd name="T28" fmla="*/ 168 w 234"/>
                <a:gd name="T29" fmla="*/ 66 h 114"/>
                <a:gd name="T30" fmla="*/ 174 w 234"/>
                <a:gd name="T31" fmla="*/ 66 h 114"/>
                <a:gd name="T32" fmla="*/ 174 w 234"/>
                <a:gd name="T33" fmla="*/ 42 h 114"/>
                <a:gd name="T34" fmla="*/ 162 w 234"/>
                <a:gd name="T35" fmla="*/ 42 h 114"/>
                <a:gd name="T36" fmla="*/ 180 w 234"/>
                <a:gd name="T37" fmla="*/ 18 h 114"/>
                <a:gd name="T38" fmla="*/ 174 w 234"/>
                <a:gd name="T39" fmla="*/ 12 h 114"/>
                <a:gd name="T40" fmla="*/ 156 w 234"/>
                <a:gd name="T41" fmla="*/ 42 h 114"/>
                <a:gd name="T42" fmla="*/ 144 w 234"/>
                <a:gd name="T43" fmla="*/ 42 h 114"/>
                <a:gd name="T44" fmla="*/ 156 w 234"/>
                <a:gd name="T45" fmla="*/ 48 h 114"/>
                <a:gd name="T46" fmla="*/ 156 w 234"/>
                <a:gd name="T47" fmla="*/ 72 h 114"/>
                <a:gd name="T48" fmla="*/ 168 w 234"/>
                <a:gd name="T49" fmla="*/ 96 h 114"/>
                <a:gd name="T50" fmla="*/ 156 w 234"/>
                <a:gd name="T51" fmla="*/ 90 h 114"/>
                <a:gd name="T52" fmla="*/ 168 w 234"/>
                <a:gd name="T53" fmla="*/ 96 h 114"/>
                <a:gd name="T54" fmla="*/ 174 w 234"/>
                <a:gd name="T55" fmla="*/ 114 h 114"/>
                <a:gd name="T56" fmla="*/ 132 w 234"/>
                <a:gd name="T57" fmla="*/ 102 h 114"/>
                <a:gd name="T58" fmla="*/ 126 w 234"/>
                <a:gd name="T59" fmla="*/ 102 h 114"/>
                <a:gd name="T60" fmla="*/ 120 w 234"/>
                <a:gd name="T61" fmla="*/ 96 h 114"/>
                <a:gd name="T62" fmla="*/ 132 w 234"/>
                <a:gd name="T63" fmla="*/ 72 h 114"/>
                <a:gd name="T64" fmla="*/ 138 w 234"/>
                <a:gd name="T65" fmla="*/ 66 h 114"/>
                <a:gd name="T66" fmla="*/ 126 w 234"/>
                <a:gd name="T67" fmla="*/ 66 h 114"/>
                <a:gd name="T68" fmla="*/ 90 w 234"/>
                <a:gd name="T69" fmla="*/ 48 h 114"/>
                <a:gd name="T70" fmla="*/ 84 w 234"/>
                <a:gd name="T71" fmla="*/ 30 h 114"/>
                <a:gd name="T72" fmla="*/ 66 w 234"/>
                <a:gd name="T73" fmla="*/ 30 h 114"/>
                <a:gd name="T74" fmla="*/ 54 w 234"/>
                <a:gd name="T75" fmla="*/ 42 h 114"/>
                <a:gd name="T76" fmla="*/ 36 w 234"/>
                <a:gd name="T77" fmla="*/ 36 h 114"/>
                <a:gd name="T78" fmla="*/ 6 w 234"/>
                <a:gd name="T79" fmla="*/ 66 h 114"/>
                <a:gd name="T80" fmla="*/ 0 w 234"/>
                <a:gd name="T81" fmla="*/ 36 h 114"/>
                <a:gd name="T82" fmla="*/ 162 w 234"/>
                <a:gd name="T83" fmla="*/ 6 h 114"/>
                <a:gd name="T84" fmla="*/ 180 w 234"/>
                <a:gd name="T85" fmla="*/ 0 h 114"/>
                <a:gd name="T86" fmla="*/ 180 w 234"/>
                <a:gd name="T87" fmla="*/ 6 h 11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34"/>
                <a:gd name="T133" fmla="*/ 0 h 114"/>
                <a:gd name="T134" fmla="*/ 234 w 234"/>
                <a:gd name="T135" fmla="*/ 114 h 11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34" h="114">
                  <a:moveTo>
                    <a:pt x="180" y="0"/>
                  </a:moveTo>
                  <a:lnTo>
                    <a:pt x="204" y="78"/>
                  </a:lnTo>
                  <a:lnTo>
                    <a:pt x="234" y="72"/>
                  </a:lnTo>
                  <a:lnTo>
                    <a:pt x="228" y="102"/>
                  </a:lnTo>
                  <a:lnTo>
                    <a:pt x="228" y="90"/>
                  </a:lnTo>
                  <a:lnTo>
                    <a:pt x="222" y="102"/>
                  </a:lnTo>
                  <a:lnTo>
                    <a:pt x="210" y="108"/>
                  </a:lnTo>
                  <a:lnTo>
                    <a:pt x="198" y="114"/>
                  </a:lnTo>
                  <a:lnTo>
                    <a:pt x="192" y="90"/>
                  </a:lnTo>
                  <a:lnTo>
                    <a:pt x="186" y="96"/>
                  </a:lnTo>
                  <a:lnTo>
                    <a:pt x="174" y="90"/>
                  </a:lnTo>
                  <a:lnTo>
                    <a:pt x="174" y="78"/>
                  </a:lnTo>
                  <a:lnTo>
                    <a:pt x="180" y="78"/>
                  </a:lnTo>
                  <a:lnTo>
                    <a:pt x="174" y="66"/>
                  </a:lnTo>
                  <a:lnTo>
                    <a:pt x="168" y="66"/>
                  </a:lnTo>
                  <a:lnTo>
                    <a:pt x="174" y="66"/>
                  </a:lnTo>
                  <a:lnTo>
                    <a:pt x="174" y="42"/>
                  </a:lnTo>
                  <a:lnTo>
                    <a:pt x="162" y="42"/>
                  </a:lnTo>
                  <a:lnTo>
                    <a:pt x="180" y="18"/>
                  </a:lnTo>
                  <a:lnTo>
                    <a:pt x="174" y="12"/>
                  </a:lnTo>
                  <a:lnTo>
                    <a:pt x="156" y="42"/>
                  </a:lnTo>
                  <a:lnTo>
                    <a:pt x="144" y="42"/>
                  </a:lnTo>
                  <a:lnTo>
                    <a:pt x="156" y="48"/>
                  </a:lnTo>
                  <a:lnTo>
                    <a:pt x="156" y="72"/>
                  </a:lnTo>
                  <a:lnTo>
                    <a:pt x="168" y="96"/>
                  </a:lnTo>
                  <a:lnTo>
                    <a:pt x="156" y="90"/>
                  </a:lnTo>
                  <a:lnTo>
                    <a:pt x="168" y="96"/>
                  </a:lnTo>
                  <a:lnTo>
                    <a:pt x="174" y="114"/>
                  </a:lnTo>
                  <a:lnTo>
                    <a:pt x="132" y="102"/>
                  </a:lnTo>
                  <a:lnTo>
                    <a:pt x="126" y="102"/>
                  </a:lnTo>
                  <a:lnTo>
                    <a:pt x="120" y="96"/>
                  </a:lnTo>
                  <a:lnTo>
                    <a:pt x="132" y="72"/>
                  </a:lnTo>
                  <a:lnTo>
                    <a:pt x="138" y="66"/>
                  </a:lnTo>
                  <a:lnTo>
                    <a:pt x="126" y="66"/>
                  </a:lnTo>
                  <a:lnTo>
                    <a:pt x="90" y="48"/>
                  </a:lnTo>
                  <a:lnTo>
                    <a:pt x="84" y="30"/>
                  </a:lnTo>
                  <a:lnTo>
                    <a:pt x="66" y="30"/>
                  </a:lnTo>
                  <a:lnTo>
                    <a:pt x="54" y="42"/>
                  </a:lnTo>
                  <a:lnTo>
                    <a:pt x="36" y="36"/>
                  </a:lnTo>
                  <a:lnTo>
                    <a:pt x="6" y="66"/>
                  </a:lnTo>
                  <a:lnTo>
                    <a:pt x="0" y="36"/>
                  </a:lnTo>
                  <a:lnTo>
                    <a:pt x="162" y="6"/>
                  </a:lnTo>
                  <a:lnTo>
                    <a:pt x="180" y="0"/>
                  </a:lnTo>
                  <a:lnTo>
                    <a:pt x="18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09" name="Freeform 1431"/>
            <p:cNvSpPr>
              <a:spLocks/>
            </p:cNvSpPr>
            <p:nvPr/>
          </p:nvSpPr>
          <p:spPr bwMode="auto">
            <a:xfrm>
              <a:off x="5424" y="1854"/>
              <a:ext cx="174" cy="90"/>
            </a:xfrm>
            <a:custGeom>
              <a:avLst/>
              <a:gdLst>
                <a:gd name="T0" fmla="*/ 36 w 174"/>
                <a:gd name="T1" fmla="*/ 30 h 90"/>
                <a:gd name="T2" fmla="*/ 90 w 174"/>
                <a:gd name="T3" fmla="*/ 18 h 90"/>
                <a:gd name="T4" fmla="*/ 108 w 174"/>
                <a:gd name="T5" fmla="*/ 0 h 90"/>
                <a:gd name="T6" fmla="*/ 120 w 174"/>
                <a:gd name="T7" fmla="*/ 18 h 90"/>
                <a:gd name="T8" fmla="*/ 114 w 174"/>
                <a:gd name="T9" fmla="*/ 42 h 90"/>
                <a:gd name="T10" fmla="*/ 126 w 174"/>
                <a:gd name="T11" fmla="*/ 42 h 90"/>
                <a:gd name="T12" fmla="*/ 150 w 174"/>
                <a:gd name="T13" fmla="*/ 66 h 90"/>
                <a:gd name="T14" fmla="*/ 168 w 174"/>
                <a:gd name="T15" fmla="*/ 60 h 90"/>
                <a:gd name="T16" fmla="*/ 150 w 174"/>
                <a:gd name="T17" fmla="*/ 48 h 90"/>
                <a:gd name="T18" fmla="*/ 162 w 174"/>
                <a:gd name="T19" fmla="*/ 42 h 90"/>
                <a:gd name="T20" fmla="*/ 174 w 174"/>
                <a:gd name="T21" fmla="*/ 66 h 90"/>
                <a:gd name="T22" fmla="*/ 138 w 174"/>
                <a:gd name="T23" fmla="*/ 84 h 90"/>
                <a:gd name="T24" fmla="*/ 138 w 174"/>
                <a:gd name="T25" fmla="*/ 72 h 90"/>
                <a:gd name="T26" fmla="*/ 120 w 174"/>
                <a:gd name="T27" fmla="*/ 90 h 90"/>
                <a:gd name="T28" fmla="*/ 120 w 174"/>
                <a:gd name="T29" fmla="*/ 84 h 90"/>
                <a:gd name="T30" fmla="*/ 102 w 174"/>
                <a:gd name="T31" fmla="*/ 60 h 90"/>
                <a:gd name="T32" fmla="*/ 84 w 174"/>
                <a:gd name="T33" fmla="*/ 66 h 90"/>
                <a:gd name="T34" fmla="*/ 78 w 174"/>
                <a:gd name="T35" fmla="*/ 66 h 90"/>
                <a:gd name="T36" fmla="*/ 0 w 174"/>
                <a:gd name="T37" fmla="*/ 84 h 90"/>
                <a:gd name="T38" fmla="*/ 0 w 174"/>
                <a:gd name="T39" fmla="*/ 36 h 90"/>
                <a:gd name="T40" fmla="*/ 18 w 174"/>
                <a:gd name="T41" fmla="*/ 36 h 90"/>
                <a:gd name="T42" fmla="*/ 36 w 174"/>
                <a:gd name="T43" fmla="*/ 30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4"/>
                <a:gd name="T67" fmla="*/ 0 h 90"/>
                <a:gd name="T68" fmla="*/ 174 w 174"/>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4" h="90">
                  <a:moveTo>
                    <a:pt x="36" y="30"/>
                  </a:moveTo>
                  <a:lnTo>
                    <a:pt x="90" y="18"/>
                  </a:lnTo>
                  <a:lnTo>
                    <a:pt x="108" y="0"/>
                  </a:lnTo>
                  <a:lnTo>
                    <a:pt x="120" y="18"/>
                  </a:lnTo>
                  <a:lnTo>
                    <a:pt x="114" y="42"/>
                  </a:lnTo>
                  <a:lnTo>
                    <a:pt x="126" y="42"/>
                  </a:lnTo>
                  <a:lnTo>
                    <a:pt x="150" y="66"/>
                  </a:lnTo>
                  <a:lnTo>
                    <a:pt x="168" y="60"/>
                  </a:lnTo>
                  <a:lnTo>
                    <a:pt x="150" y="48"/>
                  </a:lnTo>
                  <a:lnTo>
                    <a:pt x="162" y="42"/>
                  </a:lnTo>
                  <a:lnTo>
                    <a:pt x="174" y="66"/>
                  </a:lnTo>
                  <a:lnTo>
                    <a:pt x="138" y="84"/>
                  </a:lnTo>
                  <a:lnTo>
                    <a:pt x="138" y="72"/>
                  </a:lnTo>
                  <a:lnTo>
                    <a:pt x="120" y="90"/>
                  </a:lnTo>
                  <a:lnTo>
                    <a:pt x="120" y="84"/>
                  </a:lnTo>
                  <a:lnTo>
                    <a:pt x="102" y="60"/>
                  </a:lnTo>
                  <a:lnTo>
                    <a:pt x="84" y="66"/>
                  </a:lnTo>
                  <a:lnTo>
                    <a:pt x="78" y="66"/>
                  </a:lnTo>
                  <a:lnTo>
                    <a:pt x="0" y="84"/>
                  </a:lnTo>
                  <a:lnTo>
                    <a:pt x="0" y="36"/>
                  </a:lnTo>
                  <a:lnTo>
                    <a:pt x="18" y="36"/>
                  </a:lnTo>
                  <a:lnTo>
                    <a:pt x="36" y="30"/>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10" name="Freeform 1432"/>
            <p:cNvSpPr>
              <a:spLocks/>
            </p:cNvSpPr>
            <p:nvPr/>
          </p:nvSpPr>
          <p:spPr bwMode="auto">
            <a:xfrm>
              <a:off x="5424" y="1854"/>
              <a:ext cx="174" cy="90"/>
            </a:xfrm>
            <a:custGeom>
              <a:avLst/>
              <a:gdLst>
                <a:gd name="T0" fmla="*/ 36 w 174"/>
                <a:gd name="T1" fmla="*/ 30 h 90"/>
                <a:gd name="T2" fmla="*/ 90 w 174"/>
                <a:gd name="T3" fmla="*/ 18 h 90"/>
                <a:gd name="T4" fmla="*/ 108 w 174"/>
                <a:gd name="T5" fmla="*/ 0 h 90"/>
                <a:gd name="T6" fmla="*/ 120 w 174"/>
                <a:gd name="T7" fmla="*/ 18 h 90"/>
                <a:gd name="T8" fmla="*/ 114 w 174"/>
                <a:gd name="T9" fmla="*/ 42 h 90"/>
                <a:gd name="T10" fmla="*/ 126 w 174"/>
                <a:gd name="T11" fmla="*/ 42 h 90"/>
                <a:gd name="T12" fmla="*/ 150 w 174"/>
                <a:gd name="T13" fmla="*/ 66 h 90"/>
                <a:gd name="T14" fmla="*/ 168 w 174"/>
                <a:gd name="T15" fmla="*/ 60 h 90"/>
                <a:gd name="T16" fmla="*/ 150 w 174"/>
                <a:gd name="T17" fmla="*/ 48 h 90"/>
                <a:gd name="T18" fmla="*/ 162 w 174"/>
                <a:gd name="T19" fmla="*/ 42 h 90"/>
                <a:gd name="T20" fmla="*/ 174 w 174"/>
                <a:gd name="T21" fmla="*/ 66 h 90"/>
                <a:gd name="T22" fmla="*/ 138 w 174"/>
                <a:gd name="T23" fmla="*/ 84 h 90"/>
                <a:gd name="T24" fmla="*/ 138 w 174"/>
                <a:gd name="T25" fmla="*/ 72 h 90"/>
                <a:gd name="T26" fmla="*/ 120 w 174"/>
                <a:gd name="T27" fmla="*/ 90 h 90"/>
                <a:gd name="T28" fmla="*/ 120 w 174"/>
                <a:gd name="T29" fmla="*/ 84 h 90"/>
                <a:gd name="T30" fmla="*/ 102 w 174"/>
                <a:gd name="T31" fmla="*/ 60 h 90"/>
                <a:gd name="T32" fmla="*/ 84 w 174"/>
                <a:gd name="T33" fmla="*/ 66 h 90"/>
                <a:gd name="T34" fmla="*/ 78 w 174"/>
                <a:gd name="T35" fmla="*/ 66 h 90"/>
                <a:gd name="T36" fmla="*/ 0 w 174"/>
                <a:gd name="T37" fmla="*/ 84 h 90"/>
                <a:gd name="T38" fmla="*/ 0 w 174"/>
                <a:gd name="T39" fmla="*/ 36 h 90"/>
                <a:gd name="T40" fmla="*/ 18 w 174"/>
                <a:gd name="T41" fmla="*/ 36 h 90"/>
                <a:gd name="T42" fmla="*/ 36 w 174"/>
                <a:gd name="T43" fmla="*/ 30 h 90"/>
                <a:gd name="T44" fmla="*/ 36 w 174"/>
                <a:gd name="T45" fmla="*/ 36 h 9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4"/>
                <a:gd name="T70" fmla="*/ 0 h 90"/>
                <a:gd name="T71" fmla="*/ 174 w 174"/>
                <a:gd name="T72" fmla="*/ 90 h 9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4" h="90">
                  <a:moveTo>
                    <a:pt x="36" y="30"/>
                  </a:moveTo>
                  <a:lnTo>
                    <a:pt x="90" y="18"/>
                  </a:lnTo>
                  <a:lnTo>
                    <a:pt x="108" y="0"/>
                  </a:lnTo>
                  <a:lnTo>
                    <a:pt x="120" y="18"/>
                  </a:lnTo>
                  <a:lnTo>
                    <a:pt x="114" y="42"/>
                  </a:lnTo>
                  <a:lnTo>
                    <a:pt x="126" y="42"/>
                  </a:lnTo>
                  <a:lnTo>
                    <a:pt x="150" y="66"/>
                  </a:lnTo>
                  <a:lnTo>
                    <a:pt x="168" y="60"/>
                  </a:lnTo>
                  <a:lnTo>
                    <a:pt x="150" y="48"/>
                  </a:lnTo>
                  <a:lnTo>
                    <a:pt x="162" y="42"/>
                  </a:lnTo>
                  <a:lnTo>
                    <a:pt x="174" y="66"/>
                  </a:lnTo>
                  <a:lnTo>
                    <a:pt x="138" y="84"/>
                  </a:lnTo>
                  <a:lnTo>
                    <a:pt x="138" y="72"/>
                  </a:lnTo>
                  <a:lnTo>
                    <a:pt x="120" y="90"/>
                  </a:lnTo>
                  <a:lnTo>
                    <a:pt x="120" y="84"/>
                  </a:lnTo>
                  <a:lnTo>
                    <a:pt x="102" y="60"/>
                  </a:lnTo>
                  <a:lnTo>
                    <a:pt x="84" y="66"/>
                  </a:lnTo>
                  <a:lnTo>
                    <a:pt x="78" y="66"/>
                  </a:lnTo>
                  <a:lnTo>
                    <a:pt x="0" y="84"/>
                  </a:lnTo>
                  <a:lnTo>
                    <a:pt x="0" y="36"/>
                  </a:lnTo>
                  <a:lnTo>
                    <a:pt x="18" y="36"/>
                  </a:lnTo>
                  <a:lnTo>
                    <a:pt x="36" y="30"/>
                  </a:lnTo>
                  <a:lnTo>
                    <a:pt x="36" y="3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11" name="Freeform 1433"/>
            <p:cNvSpPr>
              <a:spLocks/>
            </p:cNvSpPr>
            <p:nvPr/>
          </p:nvSpPr>
          <p:spPr bwMode="auto">
            <a:xfrm>
              <a:off x="4806" y="1794"/>
              <a:ext cx="198" cy="264"/>
            </a:xfrm>
            <a:custGeom>
              <a:avLst/>
              <a:gdLst>
                <a:gd name="T0" fmla="*/ 96 w 198"/>
                <a:gd name="T1" fmla="*/ 258 h 264"/>
                <a:gd name="T2" fmla="*/ 0 w 198"/>
                <a:gd name="T3" fmla="*/ 264 h 264"/>
                <a:gd name="T4" fmla="*/ 24 w 198"/>
                <a:gd name="T5" fmla="*/ 204 h 264"/>
                <a:gd name="T6" fmla="*/ 0 w 198"/>
                <a:gd name="T7" fmla="*/ 144 h 264"/>
                <a:gd name="T8" fmla="*/ 6 w 198"/>
                <a:gd name="T9" fmla="*/ 78 h 264"/>
                <a:gd name="T10" fmla="*/ 36 w 198"/>
                <a:gd name="T11" fmla="*/ 42 h 264"/>
                <a:gd name="T12" fmla="*/ 36 w 198"/>
                <a:gd name="T13" fmla="*/ 66 h 264"/>
                <a:gd name="T14" fmla="*/ 42 w 198"/>
                <a:gd name="T15" fmla="*/ 54 h 264"/>
                <a:gd name="T16" fmla="*/ 42 w 198"/>
                <a:gd name="T17" fmla="*/ 36 h 264"/>
                <a:gd name="T18" fmla="*/ 60 w 198"/>
                <a:gd name="T19" fmla="*/ 24 h 264"/>
                <a:gd name="T20" fmla="*/ 54 w 198"/>
                <a:gd name="T21" fmla="*/ 12 h 264"/>
                <a:gd name="T22" fmla="*/ 66 w 198"/>
                <a:gd name="T23" fmla="*/ 0 h 264"/>
                <a:gd name="T24" fmla="*/ 126 w 198"/>
                <a:gd name="T25" fmla="*/ 18 h 264"/>
                <a:gd name="T26" fmla="*/ 138 w 198"/>
                <a:gd name="T27" fmla="*/ 36 h 264"/>
                <a:gd name="T28" fmla="*/ 132 w 198"/>
                <a:gd name="T29" fmla="*/ 42 h 264"/>
                <a:gd name="T30" fmla="*/ 144 w 198"/>
                <a:gd name="T31" fmla="*/ 60 h 264"/>
                <a:gd name="T32" fmla="*/ 144 w 198"/>
                <a:gd name="T33" fmla="*/ 84 h 264"/>
                <a:gd name="T34" fmla="*/ 120 w 198"/>
                <a:gd name="T35" fmla="*/ 108 h 264"/>
                <a:gd name="T36" fmla="*/ 120 w 198"/>
                <a:gd name="T37" fmla="*/ 126 h 264"/>
                <a:gd name="T38" fmla="*/ 132 w 198"/>
                <a:gd name="T39" fmla="*/ 132 h 264"/>
                <a:gd name="T40" fmla="*/ 162 w 198"/>
                <a:gd name="T41" fmla="*/ 96 h 264"/>
                <a:gd name="T42" fmla="*/ 180 w 198"/>
                <a:gd name="T43" fmla="*/ 114 h 264"/>
                <a:gd name="T44" fmla="*/ 198 w 198"/>
                <a:gd name="T45" fmla="*/ 162 h 264"/>
                <a:gd name="T46" fmla="*/ 192 w 198"/>
                <a:gd name="T47" fmla="*/ 186 h 264"/>
                <a:gd name="T48" fmla="*/ 192 w 198"/>
                <a:gd name="T49" fmla="*/ 192 h 264"/>
                <a:gd name="T50" fmla="*/ 186 w 198"/>
                <a:gd name="T51" fmla="*/ 186 h 264"/>
                <a:gd name="T52" fmla="*/ 180 w 198"/>
                <a:gd name="T53" fmla="*/ 186 h 264"/>
                <a:gd name="T54" fmla="*/ 156 w 198"/>
                <a:gd name="T55" fmla="*/ 246 h 264"/>
                <a:gd name="T56" fmla="*/ 114 w 198"/>
                <a:gd name="T57" fmla="*/ 258 h 264"/>
                <a:gd name="T58" fmla="*/ 96 w 198"/>
                <a:gd name="T59" fmla="*/ 258 h 2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8"/>
                <a:gd name="T91" fmla="*/ 0 h 264"/>
                <a:gd name="T92" fmla="*/ 198 w 198"/>
                <a:gd name="T93" fmla="*/ 264 h 26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8" h="264">
                  <a:moveTo>
                    <a:pt x="96" y="258"/>
                  </a:moveTo>
                  <a:lnTo>
                    <a:pt x="0" y="264"/>
                  </a:lnTo>
                  <a:lnTo>
                    <a:pt x="24" y="204"/>
                  </a:lnTo>
                  <a:lnTo>
                    <a:pt x="0" y="144"/>
                  </a:lnTo>
                  <a:lnTo>
                    <a:pt x="6" y="78"/>
                  </a:lnTo>
                  <a:lnTo>
                    <a:pt x="36" y="42"/>
                  </a:lnTo>
                  <a:lnTo>
                    <a:pt x="36" y="66"/>
                  </a:lnTo>
                  <a:lnTo>
                    <a:pt x="42" y="54"/>
                  </a:lnTo>
                  <a:lnTo>
                    <a:pt x="42" y="36"/>
                  </a:lnTo>
                  <a:lnTo>
                    <a:pt x="60" y="24"/>
                  </a:lnTo>
                  <a:lnTo>
                    <a:pt x="54" y="12"/>
                  </a:lnTo>
                  <a:lnTo>
                    <a:pt x="66" y="0"/>
                  </a:lnTo>
                  <a:lnTo>
                    <a:pt x="126" y="18"/>
                  </a:lnTo>
                  <a:lnTo>
                    <a:pt x="138" y="36"/>
                  </a:lnTo>
                  <a:lnTo>
                    <a:pt x="132" y="42"/>
                  </a:lnTo>
                  <a:lnTo>
                    <a:pt x="144" y="60"/>
                  </a:lnTo>
                  <a:lnTo>
                    <a:pt x="144" y="84"/>
                  </a:lnTo>
                  <a:lnTo>
                    <a:pt x="120" y="108"/>
                  </a:lnTo>
                  <a:lnTo>
                    <a:pt x="120" y="126"/>
                  </a:lnTo>
                  <a:lnTo>
                    <a:pt x="132" y="132"/>
                  </a:lnTo>
                  <a:lnTo>
                    <a:pt x="162" y="96"/>
                  </a:lnTo>
                  <a:lnTo>
                    <a:pt x="180" y="114"/>
                  </a:lnTo>
                  <a:lnTo>
                    <a:pt x="198" y="162"/>
                  </a:lnTo>
                  <a:lnTo>
                    <a:pt x="192" y="186"/>
                  </a:lnTo>
                  <a:lnTo>
                    <a:pt x="192" y="192"/>
                  </a:lnTo>
                  <a:lnTo>
                    <a:pt x="186" y="186"/>
                  </a:lnTo>
                  <a:lnTo>
                    <a:pt x="180" y="186"/>
                  </a:lnTo>
                  <a:lnTo>
                    <a:pt x="156" y="246"/>
                  </a:lnTo>
                  <a:lnTo>
                    <a:pt x="114" y="258"/>
                  </a:lnTo>
                  <a:lnTo>
                    <a:pt x="96" y="258"/>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12" name="Freeform 1434"/>
            <p:cNvSpPr>
              <a:spLocks/>
            </p:cNvSpPr>
            <p:nvPr/>
          </p:nvSpPr>
          <p:spPr bwMode="auto">
            <a:xfrm>
              <a:off x="4806" y="1794"/>
              <a:ext cx="198" cy="264"/>
            </a:xfrm>
            <a:custGeom>
              <a:avLst/>
              <a:gdLst>
                <a:gd name="T0" fmla="*/ 96 w 198"/>
                <a:gd name="T1" fmla="*/ 258 h 264"/>
                <a:gd name="T2" fmla="*/ 0 w 198"/>
                <a:gd name="T3" fmla="*/ 264 h 264"/>
                <a:gd name="T4" fmla="*/ 24 w 198"/>
                <a:gd name="T5" fmla="*/ 204 h 264"/>
                <a:gd name="T6" fmla="*/ 0 w 198"/>
                <a:gd name="T7" fmla="*/ 144 h 264"/>
                <a:gd name="T8" fmla="*/ 6 w 198"/>
                <a:gd name="T9" fmla="*/ 78 h 264"/>
                <a:gd name="T10" fmla="*/ 36 w 198"/>
                <a:gd name="T11" fmla="*/ 42 h 264"/>
                <a:gd name="T12" fmla="*/ 36 w 198"/>
                <a:gd name="T13" fmla="*/ 66 h 264"/>
                <a:gd name="T14" fmla="*/ 42 w 198"/>
                <a:gd name="T15" fmla="*/ 54 h 264"/>
                <a:gd name="T16" fmla="*/ 42 w 198"/>
                <a:gd name="T17" fmla="*/ 66 h 264"/>
                <a:gd name="T18" fmla="*/ 42 w 198"/>
                <a:gd name="T19" fmla="*/ 36 h 264"/>
                <a:gd name="T20" fmla="*/ 60 w 198"/>
                <a:gd name="T21" fmla="*/ 24 h 264"/>
                <a:gd name="T22" fmla="*/ 54 w 198"/>
                <a:gd name="T23" fmla="*/ 12 h 264"/>
                <a:gd name="T24" fmla="*/ 66 w 198"/>
                <a:gd name="T25" fmla="*/ 0 h 264"/>
                <a:gd name="T26" fmla="*/ 126 w 198"/>
                <a:gd name="T27" fmla="*/ 18 h 264"/>
                <a:gd name="T28" fmla="*/ 138 w 198"/>
                <a:gd name="T29" fmla="*/ 36 h 264"/>
                <a:gd name="T30" fmla="*/ 132 w 198"/>
                <a:gd name="T31" fmla="*/ 42 h 264"/>
                <a:gd name="T32" fmla="*/ 144 w 198"/>
                <a:gd name="T33" fmla="*/ 60 h 264"/>
                <a:gd name="T34" fmla="*/ 144 w 198"/>
                <a:gd name="T35" fmla="*/ 84 h 264"/>
                <a:gd name="T36" fmla="*/ 120 w 198"/>
                <a:gd name="T37" fmla="*/ 108 h 264"/>
                <a:gd name="T38" fmla="*/ 120 w 198"/>
                <a:gd name="T39" fmla="*/ 126 h 264"/>
                <a:gd name="T40" fmla="*/ 132 w 198"/>
                <a:gd name="T41" fmla="*/ 132 h 264"/>
                <a:gd name="T42" fmla="*/ 162 w 198"/>
                <a:gd name="T43" fmla="*/ 96 h 264"/>
                <a:gd name="T44" fmla="*/ 180 w 198"/>
                <a:gd name="T45" fmla="*/ 114 h 264"/>
                <a:gd name="T46" fmla="*/ 198 w 198"/>
                <a:gd name="T47" fmla="*/ 162 h 264"/>
                <a:gd name="T48" fmla="*/ 192 w 198"/>
                <a:gd name="T49" fmla="*/ 186 h 264"/>
                <a:gd name="T50" fmla="*/ 192 w 198"/>
                <a:gd name="T51" fmla="*/ 192 h 264"/>
                <a:gd name="T52" fmla="*/ 186 w 198"/>
                <a:gd name="T53" fmla="*/ 186 h 264"/>
                <a:gd name="T54" fmla="*/ 180 w 198"/>
                <a:gd name="T55" fmla="*/ 186 h 264"/>
                <a:gd name="T56" fmla="*/ 156 w 198"/>
                <a:gd name="T57" fmla="*/ 246 h 264"/>
                <a:gd name="T58" fmla="*/ 114 w 198"/>
                <a:gd name="T59" fmla="*/ 258 h 264"/>
                <a:gd name="T60" fmla="*/ 96 w 198"/>
                <a:gd name="T61" fmla="*/ 258 h 264"/>
                <a:gd name="T62" fmla="*/ 96 w 198"/>
                <a:gd name="T63" fmla="*/ 264 h 2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8"/>
                <a:gd name="T97" fmla="*/ 0 h 264"/>
                <a:gd name="T98" fmla="*/ 198 w 198"/>
                <a:gd name="T99" fmla="*/ 264 h 2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8" h="264">
                  <a:moveTo>
                    <a:pt x="96" y="258"/>
                  </a:moveTo>
                  <a:lnTo>
                    <a:pt x="0" y="264"/>
                  </a:lnTo>
                  <a:lnTo>
                    <a:pt x="24" y="204"/>
                  </a:lnTo>
                  <a:lnTo>
                    <a:pt x="0" y="144"/>
                  </a:lnTo>
                  <a:lnTo>
                    <a:pt x="6" y="78"/>
                  </a:lnTo>
                  <a:lnTo>
                    <a:pt x="36" y="42"/>
                  </a:lnTo>
                  <a:lnTo>
                    <a:pt x="36" y="66"/>
                  </a:lnTo>
                  <a:lnTo>
                    <a:pt x="42" y="54"/>
                  </a:lnTo>
                  <a:lnTo>
                    <a:pt x="42" y="66"/>
                  </a:lnTo>
                  <a:lnTo>
                    <a:pt x="42" y="36"/>
                  </a:lnTo>
                  <a:lnTo>
                    <a:pt x="60" y="24"/>
                  </a:lnTo>
                  <a:lnTo>
                    <a:pt x="54" y="12"/>
                  </a:lnTo>
                  <a:lnTo>
                    <a:pt x="66" y="0"/>
                  </a:lnTo>
                  <a:lnTo>
                    <a:pt x="126" y="18"/>
                  </a:lnTo>
                  <a:lnTo>
                    <a:pt x="138" y="36"/>
                  </a:lnTo>
                  <a:lnTo>
                    <a:pt x="132" y="42"/>
                  </a:lnTo>
                  <a:lnTo>
                    <a:pt x="144" y="60"/>
                  </a:lnTo>
                  <a:lnTo>
                    <a:pt x="144" y="84"/>
                  </a:lnTo>
                  <a:lnTo>
                    <a:pt x="120" y="108"/>
                  </a:lnTo>
                  <a:lnTo>
                    <a:pt x="120" y="126"/>
                  </a:lnTo>
                  <a:lnTo>
                    <a:pt x="132" y="132"/>
                  </a:lnTo>
                  <a:lnTo>
                    <a:pt x="162" y="96"/>
                  </a:lnTo>
                  <a:lnTo>
                    <a:pt x="180" y="114"/>
                  </a:lnTo>
                  <a:lnTo>
                    <a:pt x="198" y="162"/>
                  </a:lnTo>
                  <a:lnTo>
                    <a:pt x="192" y="186"/>
                  </a:lnTo>
                  <a:lnTo>
                    <a:pt x="192" y="192"/>
                  </a:lnTo>
                  <a:lnTo>
                    <a:pt x="186" y="186"/>
                  </a:lnTo>
                  <a:lnTo>
                    <a:pt x="180" y="186"/>
                  </a:lnTo>
                  <a:lnTo>
                    <a:pt x="156" y="246"/>
                  </a:lnTo>
                  <a:lnTo>
                    <a:pt x="114" y="258"/>
                  </a:lnTo>
                  <a:lnTo>
                    <a:pt x="96" y="258"/>
                  </a:lnTo>
                  <a:lnTo>
                    <a:pt x="96" y="26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13" name="Freeform 1435"/>
            <p:cNvSpPr>
              <a:spLocks/>
            </p:cNvSpPr>
            <p:nvPr/>
          </p:nvSpPr>
          <p:spPr bwMode="auto">
            <a:xfrm>
              <a:off x="4620" y="1704"/>
              <a:ext cx="288" cy="144"/>
            </a:xfrm>
            <a:custGeom>
              <a:avLst/>
              <a:gdLst>
                <a:gd name="T0" fmla="*/ 288 w 288"/>
                <a:gd name="T1" fmla="*/ 72 h 144"/>
                <a:gd name="T2" fmla="*/ 258 w 288"/>
                <a:gd name="T3" fmla="*/ 72 h 144"/>
                <a:gd name="T4" fmla="*/ 252 w 288"/>
                <a:gd name="T5" fmla="*/ 84 h 144"/>
                <a:gd name="T6" fmla="*/ 216 w 288"/>
                <a:gd name="T7" fmla="*/ 72 h 144"/>
                <a:gd name="T8" fmla="*/ 186 w 288"/>
                <a:gd name="T9" fmla="*/ 90 h 144"/>
                <a:gd name="T10" fmla="*/ 174 w 288"/>
                <a:gd name="T11" fmla="*/ 108 h 144"/>
                <a:gd name="T12" fmla="*/ 174 w 288"/>
                <a:gd name="T13" fmla="*/ 90 h 144"/>
                <a:gd name="T14" fmla="*/ 156 w 288"/>
                <a:gd name="T15" fmla="*/ 108 h 144"/>
                <a:gd name="T16" fmla="*/ 156 w 288"/>
                <a:gd name="T17" fmla="*/ 90 h 144"/>
                <a:gd name="T18" fmla="*/ 132 w 288"/>
                <a:gd name="T19" fmla="*/ 144 h 144"/>
                <a:gd name="T20" fmla="*/ 120 w 288"/>
                <a:gd name="T21" fmla="*/ 144 h 144"/>
                <a:gd name="T22" fmla="*/ 126 w 288"/>
                <a:gd name="T23" fmla="*/ 132 h 144"/>
                <a:gd name="T24" fmla="*/ 114 w 288"/>
                <a:gd name="T25" fmla="*/ 132 h 144"/>
                <a:gd name="T26" fmla="*/ 120 w 288"/>
                <a:gd name="T27" fmla="*/ 108 h 144"/>
                <a:gd name="T28" fmla="*/ 102 w 288"/>
                <a:gd name="T29" fmla="*/ 96 h 144"/>
                <a:gd name="T30" fmla="*/ 12 w 288"/>
                <a:gd name="T31" fmla="*/ 78 h 144"/>
                <a:gd name="T32" fmla="*/ 0 w 288"/>
                <a:gd name="T33" fmla="*/ 66 h 144"/>
                <a:gd name="T34" fmla="*/ 108 w 288"/>
                <a:gd name="T35" fmla="*/ 0 h 144"/>
                <a:gd name="T36" fmla="*/ 114 w 288"/>
                <a:gd name="T37" fmla="*/ 0 h 144"/>
                <a:gd name="T38" fmla="*/ 84 w 288"/>
                <a:gd name="T39" fmla="*/ 30 h 144"/>
                <a:gd name="T40" fmla="*/ 84 w 288"/>
                <a:gd name="T41" fmla="*/ 42 h 144"/>
                <a:gd name="T42" fmla="*/ 96 w 288"/>
                <a:gd name="T43" fmla="*/ 30 h 144"/>
                <a:gd name="T44" fmla="*/ 90 w 288"/>
                <a:gd name="T45" fmla="*/ 42 h 144"/>
                <a:gd name="T46" fmla="*/ 108 w 288"/>
                <a:gd name="T47" fmla="*/ 36 h 144"/>
                <a:gd name="T48" fmla="*/ 132 w 288"/>
                <a:gd name="T49" fmla="*/ 54 h 144"/>
                <a:gd name="T50" fmla="*/ 162 w 288"/>
                <a:gd name="T51" fmla="*/ 60 h 144"/>
                <a:gd name="T52" fmla="*/ 186 w 288"/>
                <a:gd name="T53" fmla="*/ 42 h 144"/>
                <a:gd name="T54" fmla="*/ 234 w 288"/>
                <a:gd name="T55" fmla="*/ 30 h 144"/>
                <a:gd name="T56" fmla="*/ 240 w 288"/>
                <a:gd name="T57" fmla="*/ 48 h 144"/>
                <a:gd name="T58" fmla="*/ 270 w 288"/>
                <a:gd name="T59" fmla="*/ 48 h 144"/>
                <a:gd name="T60" fmla="*/ 270 w 288"/>
                <a:gd name="T61" fmla="*/ 60 h 144"/>
                <a:gd name="T62" fmla="*/ 288 w 288"/>
                <a:gd name="T63" fmla="*/ 72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88"/>
                <a:gd name="T97" fmla="*/ 0 h 144"/>
                <a:gd name="T98" fmla="*/ 288 w 288"/>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88" h="144">
                  <a:moveTo>
                    <a:pt x="288" y="72"/>
                  </a:moveTo>
                  <a:lnTo>
                    <a:pt x="258" y="72"/>
                  </a:lnTo>
                  <a:lnTo>
                    <a:pt x="252" y="84"/>
                  </a:lnTo>
                  <a:lnTo>
                    <a:pt x="216" y="72"/>
                  </a:lnTo>
                  <a:lnTo>
                    <a:pt x="186" y="90"/>
                  </a:lnTo>
                  <a:lnTo>
                    <a:pt x="174" y="108"/>
                  </a:lnTo>
                  <a:lnTo>
                    <a:pt x="174" y="90"/>
                  </a:lnTo>
                  <a:lnTo>
                    <a:pt x="156" y="108"/>
                  </a:lnTo>
                  <a:lnTo>
                    <a:pt x="156" y="90"/>
                  </a:lnTo>
                  <a:lnTo>
                    <a:pt x="132" y="144"/>
                  </a:lnTo>
                  <a:lnTo>
                    <a:pt x="120" y="144"/>
                  </a:lnTo>
                  <a:lnTo>
                    <a:pt x="126" y="132"/>
                  </a:lnTo>
                  <a:lnTo>
                    <a:pt x="114" y="132"/>
                  </a:lnTo>
                  <a:lnTo>
                    <a:pt x="120" y="108"/>
                  </a:lnTo>
                  <a:lnTo>
                    <a:pt x="102" y="96"/>
                  </a:lnTo>
                  <a:lnTo>
                    <a:pt x="12" y="78"/>
                  </a:lnTo>
                  <a:lnTo>
                    <a:pt x="0" y="66"/>
                  </a:lnTo>
                  <a:lnTo>
                    <a:pt x="108" y="0"/>
                  </a:lnTo>
                  <a:lnTo>
                    <a:pt x="114" y="0"/>
                  </a:lnTo>
                  <a:lnTo>
                    <a:pt x="84" y="30"/>
                  </a:lnTo>
                  <a:lnTo>
                    <a:pt x="84" y="42"/>
                  </a:lnTo>
                  <a:lnTo>
                    <a:pt x="96" y="30"/>
                  </a:lnTo>
                  <a:lnTo>
                    <a:pt x="90" y="42"/>
                  </a:lnTo>
                  <a:lnTo>
                    <a:pt x="108" y="36"/>
                  </a:lnTo>
                  <a:lnTo>
                    <a:pt x="132" y="54"/>
                  </a:lnTo>
                  <a:lnTo>
                    <a:pt x="162" y="60"/>
                  </a:lnTo>
                  <a:lnTo>
                    <a:pt x="186" y="42"/>
                  </a:lnTo>
                  <a:lnTo>
                    <a:pt x="234" y="30"/>
                  </a:lnTo>
                  <a:lnTo>
                    <a:pt x="240" y="48"/>
                  </a:lnTo>
                  <a:lnTo>
                    <a:pt x="270" y="48"/>
                  </a:lnTo>
                  <a:lnTo>
                    <a:pt x="270" y="60"/>
                  </a:lnTo>
                  <a:lnTo>
                    <a:pt x="288" y="72"/>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14" name="Freeform 1436"/>
            <p:cNvSpPr>
              <a:spLocks/>
            </p:cNvSpPr>
            <p:nvPr/>
          </p:nvSpPr>
          <p:spPr bwMode="auto">
            <a:xfrm>
              <a:off x="4620" y="1704"/>
              <a:ext cx="288" cy="144"/>
            </a:xfrm>
            <a:custGeom>
              <a:avLst/>
              <a:gdLst>
                <a:gd name="T0" fmla="*/ 288 w 288"/>
                <a:gd name="T1" fmla="*/ 72 h 144"/>
                <a:gd name="T2" fmla="*/ 258 w 288"/>
                <a:gd name="T3" fmla="*/ 72 h 144"/>
                <a:gd name="T4" fmla="*/ 252 w 288"/>
                <a:gd name="T5" fmla="*/ 84 h 144"/>
                <a:gd name="T6" fmla="*/ 216 w 288"/>
                <a:gd name="T7" fmla="*/ 72 h 144"/>
                <a:gd name="T8" fmla="*/ 186 w 288"/>
                <a:gd name="T9" fmla="*/ 90 h 144"/>
                <a:gd name="T10" fmla="*/ 174 w 288"/>
                <a:gd name="T11" fmla="*/ 108 h 144"/>
                <a:gd name="T12" fmla="*/ 174 w 288"/>
                <a:gd name="T13" fmla="*/ 90 h 144"/>
                <a:gd name="T14" fmla="*/ 156 w 288"/>
                <a:gd name="T15" fmla="*/ 108 h 144"/>
                <a:gd name="T16" fmla="*/ 156 w 288"/>
                <a:gd name="T17" fmla="*/ 90 h 144"/>
                <a:gd name="T18" fmla="*/ 132 w 288"/>
                <a:gd name="T19" fmla="*/ 144 h 144"/>
                <a:gd name="T20" fmla="*/ 120 w 288"/>
                <a:gd name="T21" fmla="*/ 144 h 144"/>
                <a:gd name="T22" fmla="*/ 126 w 288"/>
                <a:gd name="T23" fmla="*/ 132 h 144"/>
                <a:gd name="T24" fmla="*/ 114 w 288"/>
                <a:gd name="T25" fmla="*/ 132 h 144"/>
                <a:gd name="T26" fmla="*/ 120 w 288"/>
                <a:gd name="T27" fmla="*/ 108 h 144"/>
                <a:gd name="T28" fmla="*/ 102 w 288"/>
                <a:gd name="T29" fmla="*/ 96 h 144"/>
                <a:gd name="T30" fmla="*/ 12 w 288"/>
                <a:gd name="T31" fmla="*/ 78 h 144"/>
                <a:gd name="T32" fmla="*/ 0 w 288"/>
                <a:gd name="T33" fmla="*/ 66 h 144"/>
                <a:gd name="T34" fmla="*/ 108 w 288"/>
                <a:gd name="T35" fmla="*/ 0 h 144"/>
                <a:gd name="T36" fmla="*/ 114 w 288"/>
                <a:gd name="T37" fmla="*/ 0 h 144"/>
                <a:gd name="T38" fmla="*/ 84 w 288"/>
                <a:gd name="T39" fmla="*/ 30 h 144"/>
                <a:gd name="T40" fmla="*/ 84 w 288"/>
                <a:gd name="T41" fmla="*/ 42 h 144"/>
                <a:gd name="T42" fmla="*/ 96 w 288"/>
                <a:gd name="T43" fmla="*/ 30 h 144"/>
                <a:gd name="T44" fmla="*/ 90 w 288"/>
                <a:gd name="T45" fmla="*/ 42 h 144"/>
                <a:gd name="T46" fmla="*/ 108 w 288"/>
                <a:gd name="T47" fmla="*/ 36 h 144"/>
                <a:gd name="T48" fmla="*/ 132 w 288"/>
                <a:gd name="T49" fmla="*/ 54 h 144"/>
                <a:gd name="T50" fmla="*/ 162 w 288"/>
                <a:gd name="T51" fmla="*/ 60 h 144"/>
                <a:gd name="T52" fmla="*/ 186 w 288"/>
                <a:gd name="T53" fmla="*/ 42 h 144"/>
                <a:gd name="T54" fmla="*/ 234 w 288"/>
                <a:gd name="T55" fmla="*/ 30 h 144"/>
                <a:gd name="T56" fmla="*/ 240 w 288"/>
                <a:gd name="T57" fmla="*/ 48 h 144"/>
                <a:gd name="T58" fmla="*/ 270 w 288"/>
                <a:gd name="T59" fmla="*/ 48 h 144"/>
                <a:gd name="T60" fmla="*/ 270 w 288"/>
                <a:gd name="T61" fmla="*/ 60 h 144"/>
                <a:gd name="T62" fmla="*/ 288 w 288"/>
                <a:gd name="T63" fmla="*/ 72 h 144"/>
                <a:gd name="T64" fmla="*/ 288 w 288"/>
                <a:gd name="T65" fmla="*/ 78 h 1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8"/>
                <a:gd name="T100" fmla="*/ 0 h 144"/>
                <a:gd name="T101" fmla="*/ 288 w 288"/>
                <a:gd name="T102" fmla="*/ 144 h 1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8" h="144">
                  <a:moveTo>
                    <a:pt x="288" y="72"/>
                  </a:moveTo>
                  <a:lnTo>
                    <a:pt x="258" y="72"/>
                  </a:lnTo>
                  <a:lnTo>
                    <a:pt x="252" y="84"/>
                  </a:lnTo>
                  <a:lnTo>
                    <a:pt x="216" y="72"/>
                  </a:lnTo>
                  <a:lnTo>
                    <a:pt x="186" y="90"/>
                  </a:lnTo>
                  <a:lnTo>
                    <a:pt x="174" y="108"/>
                  </a:lnTo>
                  <a:lnTo>
                    <a:pt x="174" y="90"/>
                  </a:lnTo>
                  <a:lnTo>
                    <a:pt x="156" y="108"/>
                  </a:lnTo>
                  <a:lnTo>
                    <a:pt x="156" y="90"/>
                  </a:lnTo>
                  <a:lnTo>
                    <a:pt x="132" y="144"/>
                  </a:lnTo>
                  <a:lnTo>
                    <a:pt x="120" y="144"/>
                  </a:lnTo>
                  <a:lnTo>
                    <a:pt x="126" y="132"/>
                  </a:lnTo>
                  <a:lnTo>
                    <a:pt x="114" y="132"/>
                  </a:lnTo>
                  <a:lnTo>
                    <a:pt x="120" y="108"/>
                  </a:lnTo>
                  <a:lnTo>
                    <a:pt x="102" y="96"/>
                  </a:lnTo>
                  <a:lnTo>
                    <a:pt x="12" y="78"/>
                  </a:lnTo>
                  <a:lnTo>
                    <a:pt x="0" y="66"/>
                  </a:lnTo>
                  <a:lnTo>
                    <a:pt x="108" y="0"/>
                  </a:lnTo>
                  <a:lnTo>
                    <a:pt x="114" y="0"/>
                  </a:lnTo>
                  <a:lnTo>
                    <a:pt x="84" y="30"/>
                  </a:lnTo>
                  <a:lnTo>
                    <a:pt x="84" y="42"/>
                  </a:lnTo>
                  <a:lnTo>
                    <a:pt x="96" y="30"/>
                  </a:lnTo>
                  <a:lnTo>
                    <a:pt x="90" y="42"/>
                  </a:lnTo>
                  <a:lnTo>
                    <a:pt x="108" y="36"/>
                  </a:lnTo>
                  <a:lnTo>
                    <a:pt x="132" y="54"/>
                  </a:lnTo>
                  <a:lnTo>
                    <a:pt x="162" y="60"/>
                  </a:lnTo>
                  <a:lnTo>
                    <a:pt x="186" y="42"/>
                  </a:lnTo>
                  <a:lnTo>
                    <a:pt x="234" y="30"/>
                  </a:lnTo>
                  <a:lnTo>
                    <a:pt x="240" y="48"/>
                  </a:lnTo>
                  <a:lnTo>
                    <a:pt x="270" y="48"/>
                  </a:lnTo>
                  <a:lnTo>
                    <a:pt x="270" y="60"/>
                  </a:lnTo>
                  <a:lnTo>
                    <a:pt x="288" y="72"/>
                  </a:lnTo>
                  <a:lnTo>
                    <a:pt x="288" y="7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15" name="Freeform 1437"/>
            <p:cNvSpPr>
              <a:spLocks/>
            </p:cNvSpPr>
            <p:nvPr/>
          </p:nvSpPr>
          <p:spPr bwMode="auto">
            <a:xfrm>
              <a:off x="4320" y="1596"/>
              <a:ext cx="330" cy="372"/>
            </a:xfrm>
            <a:custGeom>
              <a:avLst/>
              <a:gdLst>
                <a:gd name="T0" fmla="*/ 270 w 330"/>
                <a:gd name="T1" fmla="*/ 366 h 372"/>
                <a:gd name="T2" fmla="*/ 30 w 330"/>
                <a:gd name="T3" fmla="*/ 372 h 372"/>
                <a:gd name="T4" fmla="*/ 30 w 330"/>
                <a:gd name="T5" fmla="*/ 258 h 372"/>
                <a:gd name="T6" fmla="*/ 12 w 330"/>
                <a:gd name="T7" fmla="*/ 234 h 372"/>
                <a:gd name="T8" fmla="*/ 24 w 330"/>
                <a:gd name="T9" fmla="*/ 216 h 372"/>
                <a:gd name="T10" fmla="*/ 0 w 330"/>
                <a:gd name="T11" fmla="*/ 24 h 372"/>
                <a:gd name="T12" fmla="*/ 84 w 330"/>
                <a:gd name="T13" fmla="*/ 24 h 372"/>
                <a:gd name="T14" fmla="*/ 84 w 330"/>
                <a:gd name="T15" fmla="*/ 0 h 372"/>
                <a:gd name="T16" fmla="*/ 96 w 330"/>
                <a:gd name="T17" fmla="*/ 0 h 372"/>
                <a:gd name="T18" fmla="*/ 108 w 330"/>
                <a:gd name="T19" fmla="*/ 36 h 372"/>
                <a:gd name="T20" fmla="*/ 144 w 330"/>
                <a:gd name="T21" fmla="*/ 48 h 372"/>
                <a:gd name="T22" fmla="*/ 144 w 330"/>
                <a:gd name="T23" fmla="*/ 54 h 372"/>
                <a:gd name="T24" fmla="*/ 180 w 330"/>
                <a:gd name="T25" fmla="*/ 48 h 372"/>
                <a:gd name="T26" fmla="*/ 198 w 330"/>
                <a:gd name="T27" fmla="*/ 48 h 372"/>
                <a:gd name="T28" fmla="*/ 192 w 330"/>
                <a:gd name="T29" fmla="*/ 54 h 372"/>
                <a:gd name="T30" fmla="*/ 198 w 330"/>
                <a:gd name="T31" fmla="*/ 54 h 372"/>
                <a:gd name="T32" fmla="*/ 204 w 330"/>
                <a:gd name="T33" fmla="*/ 72 h 372"/>
                <a:gd name="T34" fmla="*/ 222 w 330"/>
                <a:gd name="T35" fmla="*/ 60 h 372"/>
                <a:gd name="T36" fmla="*/ 240 w 330"/>
                <a:gd name="T37" fmla="*/ 78 h 372"/>
                <a:gd name="T38" fmla="*/ 270 w 330"/>
                <a:gd name="T39" fmla="*/ 66 h 372"/>
                <a:gd name="T40" fmla="*/ 276 w 330"/>
                <a:gd name="T41" fmla="*/ 72 h 372"/>
                <a:gd name="T42" fmla="*/ 330 w 330"/>
                <a:gd name="T43" fmla="*/ 78 h 372"/>
                <a:gd name="T44" fmla="*/ 276 w 330"/>
                <a:gd name="T45" fmla="*/ 108 h 372"/>
                <a:gd name="T46" fmla="*/ 222 w 330"/>
                <a:gd name="T47" fmla="*/ 162 h 372"/>
                <a:gd name="T48" fmla="*/ 216 w 330"/>
                <a:gd name="T49" fmla="*/ 168 h 372"/>
                <a:gd name="T50" fmla="*/ 216 w 330"/>
                <a:gd name="T51" fmla="*/ 204 h 372"/>
                <a:gd name="T52" fmla="*/ 198 w 330"/>
                <a:gd name="T53" fmla="*/ 216 h 372"/>
                <a:gd name="T54" fmla="*/ 186 w 330"/>
                <a:gd name="T55" fmla="*/ 234 h 372"/>
                <a:gd name="T56" fmla="*/ 198 w 330"/>
                <a:gd name="T57" fmla="*/ 246 h 372"/>
                <a:gd name="T58" fmla="*/ 198 w 330"/>
                <a:gd name="T59" fmla="*/ 288 h 372"/>
                <a:gd name="T60" fmla="*/ 264 w 330"/>
                <a:gd name="T61" fmla="*/ 336 h 372"/>
                <a:gd name="T62" fmla="*/ 270 w 330"/>
                <a:gd name="T63" fmla="*/ 366 h 37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30"/>
                <a:gd name="T97" fmla="*/ 0 h 372"/>
                <a:gd name="T98" fmla="*/ 330 w 330"/>
                <a:gd name="T99" fmla="*/ 372 h 37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30" h="372">
                  <a:moveTo>
                    <a:pt x="270" y="366"/>
                  </a:moveTo>
                  <a:lnTo>
                    <a:pt x="30" y="372"/>
                  </a:lnTo>
                  <a:lnTo>
                    <a:pt x="30" y="258"/>
                  </a:lnTo>
                  <a:lnTo>
                    <a:pt x="12" y="234"/>
                  </a:lnTo>
                  <a:lnTo>
                    <a:pt x="24" y="216"/>
                  </a:lnTo>
                  <a:lnTo>
                    <a:pt x="0" y="24"/>
                  </a:lnTo>
                  <a:lnTo>
                    <a:pt x="84" y="24"/>
                  </a:lnTo>
                  <a:lnTo>
                    <a:pt x="84" y="0"/>
                  </a:lnTo>
                  <a:lnTo>
                    <a:pt x="96" y="0"/>
                  </a:lnTo>
                  <a:lnTo>
                    <a:pt x="108" y="36"/>
                  </a:lnTo>
                  <a:lnTo>
                    <a:pt x="144" y="48"/>
                  </a:lnTo>
                  <a:lnTo>
                    <a:pt x="144" y="54"/>
                  </a:lnTo>
                  <a:lnTo>
                    <a:pt x="180" y="48"/>
                  </a:lnTo>
                  <a:lnTo>
                    <a:pt x="198" y="48"/>
                  </a:lnTo>
                  <a:lnTo>
                    <a:pt x="192" y="54"/>
                  </a:lnTo>
                  <a:lnTo>
                    <a:pt x="198" y="54"/>
                  </a:lnTo>
                  <a:lnTo>
                    <a:pt x="204" y="72"/>
                  </a:lnTo>
                  <a:lnTo>
                    <a:pt x="222" y="60"/>
                  </a:lnTo>
                  <a:lnTo>
                    <a:pt x="240" y="78"/>
                  </a:lnTo>
                  <a:lnTo>
                    <a:pt x="270" y="66"/>
                  </a:lnTo>
                  <a:lnTo>
                    <a:pt x="276" y="72"/>
                  </a:lnTo>
                  <a:lnTo>
                    <a:pt x="330" y="78"/>
                  </a:lnTo>
                  <a:lnTo>
                    <a:pt x="276" y="108"/>
                  </a:lnTo>
                  <a:lnTo>
                    <a:pt x="222" y="162"/>
                  </a:lnTo>
                  <a:lnTo>
                    <a:pt x="216" y="168"/>
                  </a:lnTo>
                  <a:lnTo>
                    <a:pt x="216" y="204"/>
                  </a:lnTo>
                  <a:lnTo>
                    <a:pt x="198" y="216"/>
                  </a:lnTo>
                  <a:lnTo>
                    <a:pt x="186" y="234"/>
                  </a:lnTo>
                  <a:lnTo>
                    <a:pt x="198" y="246"/>
                  </a:lnTo>
                  <a:lnTo>
                    <a:pt x="198" y="288"/>
                  </a:lnTo>
                  <a:lnTo>
                    <a:pt x="264" y="336"/>
                  </a:lnTo>
                  <a:lnTo>
                    <a:pt x="270" y="366"/>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16" name="Freeform 1438"/>
            <p:cNvSpPr>
              <a:spLocks/>
            </p:cNvSpPr>
            <p:nvPr/>
          </p:nvSpPr>
          <p:spPr bwMode="auto">
            <a:xfrm>
              <a:off x="4320" y="1596"/>
              <a:ext cx="330" cy="372"/>
            </a:xfrm>
            <a:custGeom>
              <a:avLst/>
              <a:gdLst>
                <a:gd name="T0" fmla="*/ 270 w 330"/>
                <a:gd name="T1" fmla="*/ 366 h 372"/>
                <a:gd name="T2" fmla="*/ 30 w 330"/>
                <a:gd name="T3" fmla="*/ 372 h 372"/>
                <a:gd name="T4" fmla="*/ 30 w 330"/>
                <a:gd name="T5" fmla="*/ 258 h 372"/>
                <a:gd name="T6" fmla="*/ 12 w 330"/>
                <a:gd name="T7" fmla="*/ 234 h 372"/>
                <a:gd name="T8" fmla="*/ 24 w 330"/>
                <a:gd name="T9" fmla="*/ 216 h 372"/>
                <a:gd name="T10" fmla="*/ 0 w 330"/>
                <a:gd name="T11" fmla="*/ 24 h 372"/>
                <a:gd name="T12" fmla="*/ 84 w 330"/>
                <a:gd name="T13" fmla="*/ 24 h 372"/>
                <a:gd name="T14" fmla="*/ 84 w 330"/>
                <a:gd name="T15" fmla="*/ 0 h 372"/>
                <a:gd name="T16" fmla="*/ 96 w 330"/>
                <a:gd name="T17" fmla="*/ 0 h 372"/>
                <a:gd name="T18" fmla="*/ 108 w 330"/>
                <a:gd name="T19" fmla="*/ 36 h 372"/>
                <a:gd name="T20" fmla="*/ 144 w 330"/>
                <a:gd name="T21" fmla="*/ 48 h 372"/>
                <a:gd name="T22" fmla="*/ 144 w 330"/>
                <a:gd name="T23" fmla="*/ 54 h 372"/>
                <a:gd name="T24" fmla="*/ 180 w 330"/>
                <a:gd name="T25" fmla="*/ 48 h 372"/>
                <a:gd name="T26" fmla="*/ 198 w 330"/>
                <a:gd name="T27" fmla="*/ 48 h 372"/>
                <a:gd name="T28" fmla="*/ 192 w 330"/>
                <a:gd name="T29" fmla="*/ 54 h 372"/>
                <a:gd name="T30" fmla="*/ 198 w 330"/>
                <a:gd name="T31" fmla="*/ 54 h 372"/>
                <a:gd name="T32" fmla="*/ 204 w 330"/>
                <a:gd name="T33" fmla="*/ 72 h 372"/>
                <a:gd name="T34" fmla="*/ 222 w 330"/>
                <a:gd name="T35" fmla="*/ 60 h 372"/>
                <a:gd name="T36" fmla="*/ 240 w 330"/>
                <a:gd name="T37" fmla="*/ 78 h 372"/>
                <a:gd name="T38" fmla="*/ 270 w 330"/>
                <a:gd name="T39" fmla="*/ 66 h 372"/>
                <a:gd name="T40" fmla="*/ 276 w 330"/>
                <a:gd name="T41" fmla="*/ 72 h 372"/>
                <a:gd name="T42" fmla="*/ 330 w 330"/>
                <a:gd name="T43" fmla="*/ 78 h 372"/>
                <a:gd name="T44" fmla="*/ 276 w 330"/>
                <a:gd name="T45" fmla="*/ 108 h 372"/>
                <a:gd name="T46" fmla="*/ 222 w 330"/>
                <a:gd name="T47" fmla="*/ 162 h 372"/>
                <a:gd name="T48" fmla="*/ 216 w 330"/>
                <a:gd name="T49" fmla="*/ 168 h 372"/>
                <a:gd name="T50" fmla="*/ 216 w 330"/>
                <a:gd name="T51" fmla="*/ 204 h 372"/>
                <a:gd name="T52" fmla="*/ 198 w 330"/>
                <a:gd name="T53" fmla="*/ 216 h 372"/>
                <a:gd name="T54" fmla="*/ 186 w 330"/>
                <a:gd name="T55" fmla="*/ 234 h 372"/>
                <a:gd name="T56" fmla="*/ 198 w 330"/>
                <a:gd name="T57" fmla="*/ 246 h 372"/>
                <a:gd name="T58" fmla="*/ 198 w 330"/>
                <a:gd name="T59" fmla="*/ 288 h 372"/>
                <a:gd name="T60" fmla="*/ 264 w 330"/>
                <a:gd name="T61" fmla="*/ 336 h 372"/>
                <a:gd name="T62" fmla="*/ 270 w 330"/>
                <a:gd name="T63" fmla="*/ 366 h 372"/>
                <a:gd name="T64" fmla="*/ 270 w 330"/>
                <a:gd name="T65" fmla="*/ 372 h 3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0"/>
                <a:gd name="T100" fmla="*/ 0 h 372"/>
                <a:gd name="T101" fmla="*/ 330 w 330"/>
                <a:gd name="T102" fmla="*/ 372 h 3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0" h="372">
                  <a:moveTo>
                    <a:pt x="270" y="366"/>
                  </a:moveTo>
                  <a:lnTo>
                    <a:pt x="30" y="372"/>
                  </a:lnTo>
                  <a:lnTo>
                    <a:pt x="30" y="258"/>
                  </a:lnTo>
                  <a:lnTo>
                    <a:pt x="12" y="234"/>
                  </a:lnTo>
                  <a:lnTo>
                    <a:pt x="24" y="216"/>
                  </a:lnTo>
                  <a:lnTo>
                    <a:pt x="0" y="24"/>
                  </a:lnTo>
                  <a:lnTo>
                    <a:pt x="84" y="24"/>
                  </a:lnTo>
                  <a:lnTo>
                    <a:pt x="84" y="0"/>
                  </a:lnTo>
                  <a:lnTo>
                    <a:pt x="96" y="0"/>
                  </a:lnTo>
                  <a:lnTo>
                    <a:pt x="108" y="36"/>
                  </a:lnTo>
                  <a:lnTo>
                    <a:pt x="144" y="48"/>
                  </a:lnTo>
                  <a:lnTo>
                    <a:pt x="144" y="54"/>
                  </a:lnTo>
                  <a:lnTo>
                    <a:pt x="180" y="48"/>
                  </a:lnTo>
                  <a:lnTo>
                    <a:pt x="198" y="48"/>
                  </a:lnTo>
                  <a:lnTo>
                    <a:pt x="192" y="54"/>
                  </a:lnTo>
                  <a:lnTo>
                    <a:pt x="198" y="54"/>
                  </a:lnTo>
                  <a:lnTo>
                    <a:pt x="204" y="72"/>
                  </a:lnTo>
                  <a:lnTo>
                    <a:pt x="222" y="60"/>
                  </a:lnTo>
                  <a:lnTo>
                    <a:pt x="240" y="78"/>
                  </a:lnTo>
                  <a:lnTo>
                    <a:pt x="270" y="66"/>
                  </a:lnTo>
                  <a:lnTo>
                    <a:pt x="276" y="72"/>
                  </a:lnTo>
                  <a:lnTo>
                    <a:pt x="330" y="78"/>
                  </a:lnTo>
                  <a:lnTo>
                    <a:pt x="276" y="108"/>
                  </a:lnTo>
                  <a:lnTo>
                    <a:pt x="222" y="162"/>
                  </a:lnTo>
                  <a:lnTo>
                    <a:pt x="216" y="168"/>
                  </a:lnTo>
                  <a:lnTo>
                    <a:pt x="216" y="204"/>
                  </a:lnTo>
                  <a:lnTo>
                    <a:pt x="198" y="216"/>
                  </a:lnTo>
                  <a:lnTo>
                    <a:pt x="186" y="234"/>
                  </a:lnTo>
                  <a:lnTo>
                    <a:pt x="198" y="246"/>
                  </a:lnTo>
                  <a:lnTo>
                    <a:pt x="198" y="288"/>
                  </a:lnTo>
                  <a:lnTo>
                    <a:pt x="264" y="336"/>
                  </a:lnTo>
                  <a:lnTo>
                    <a:pt x="270" y="366"/>
                  </a:lnTo>
                  <a:lnTo>
                    <a:pt x="270" y="37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17" name="Freeform 1439"/>
            <p:cNvSpPr>
              <a:spLocks/>
            </p:cNvSpPr>
            <p:nvPr/>
          </p:nvSpPr>
          <p:spPr bwMode="auto">
            <a:xfrm>
              <a:off x="4608" y="2496"/>
              <a:ext cx="180" cy="318"/>
            </a:xfrm>
            <a:custGeom>
              <a:avLst/>
              <a:gdLst>
                <a:gd name="T0" fmla="*/ 180 w 180"/>
                <a:gd name="T1" fmla="*/ 294 h 318"/>
                <a:gd name="T2" fmla="*/ 126 w 180"/>
                <a:gd name="T3" fmla="*/ 300 h 318"/>
                <a:gd name="T4" fmla="*/ 120 w 180"/>
                <a:gd name="T5" fmla="*/ 318 h 318"/>
                <a:gd name="T6" fmla="*/ 114 w 180"/>
                <a:gd name="T7" fmla="*/ 312 h 318"/>
                <a:gd name="T8" fmla="*/ 102 w 180"/>
                <a:gd name="T9" fmla="*/ 288 h 318"/>
                <a:gd name="T10" fmla="*/ 102 w 180"/>
                <a:gd name="T11" fmla="*/ 264 h 318"/>
                <a:gd name="T12" fmla="*/ 0 w 180"/>
                <a:gd name="T13" fmla="*/ 270 h 318"/>
                <a:gd name="T14" fmla="*/ 6 w 180"/>
                <a:gd name="T15" fmla="*/ 228 h 318"/>
                <a:gd name="T16" fmla="*/ 30 w 180"/>
                <a:gd name="T17" fmla="*/ 192 h 318"/>
                <a:gd name="T18" fmla="*/ 24 w 180"/>
                <a:gd name="T19" fmla="*/ 192 h 318"/>
                <a:gd name="T20" fmla="*/ 36 w 180"/>
                <a:gd name="T21" fmla="*/ 180 h 318"/>
                <a:gd name="T22" fmla="*/ 24 w 180"/>
                <a:gd name="T23" fmla="*/ 174 h 318"/>
                <a:gd name="T24" fmla="*/ 30 w 180"/>
                <a:gd name="T25" fmla="*/ 162 h 318"/>
                <a:gd name="T26" fmla="*/ 24 w 180"/>
                <a:gd name="T27" fmla="*/ 168 h 318"/>
                <a:gd name="T28" fmla="*/ 24 w 180"/>
                <a:gd name="T29" fmla="*/ 144 h 318"/>
                <a:gd name="T30" fmla="*/ 18 w 180"/>
                <a:gd name="T31" fmla="*/ 144 h 318"/>
                <a:gd name="T32" fmla="*/ 18 w 180"/>
                <a:gd name="T33" fmla="*/ 138 h 318"/>
                <a:gd name="T34" fmla="*/ 24 w 180"/>
                <a:gd name="T35" fmla="*/ 126 h 318"/>
                <a:gd name="T36" fmla="*/ 18 w 180"/>
                <a:gd name="T37" fmla="*/ 120 h 318"/>
                <a:gd name="T38" fmla="*/ 24 w 180"/>
                <a:gd name="T39" fmla="*/ 114 h 318"/>
                <a:gd name="T40" fmla="*/ 12 w 180"/>
                <a:gd name="T41" fmla="*/ 114 h 318"/>
                <a:gd name="T42" fmla="*/ 12 w 180"/>
                <a:gd name="T43" fmla="*/ 96 h 318"/>
                <a:gd name="T44" fmla="*/ 24 w 180"/>
                <a:gd name="T45" fmla="*/ 96 h 318"/>
                <a:gd name="T46" fmla="*/ 18 w 180"/>
                <a:gd name="T47" fmla="*/ 78 h 318"/>
                <a:gd name="T48" fmla="*/ 48 w 180"/>
                <a:gd name="T49" fmla="*/ 48 h 318"/>
                <a:gd name="T50" fmla="*/ 48 w 180"/>
                <a:gd name="T51" fmla="*/ 24 h 318"/>
                <a:gd name="T52" fmla="*/ 60 w 180"/>
                <a:gd name="T53" fmla="*/ 12 h 318"/>
                <a:gd name="T54" fmla="*/ 168 w 180"/>
                <a:gd name="T55" fmla="*/ 0 h 318"/>
                <a:gd name="T56" fmla="*/ 168 w 180"/>
                <a:gd name="T57" fmla="*/ 204 h 318"/>
                <a:gd name="T58" fmla="*/ 180 w 180"/>
                <a:gd name="T59" fmla="*/ 276 h 318"/>
                <a:gd name="T60" fmla="*/ 180 w 180"/>
                <a:gd name="T61" fmla="*/ 294 h 31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80"/>
                <a:gd name="T94" fmla="*/ 0 h 318"/>
                <a:gd name="T95" fmla="*/ 180 w 180"/>
                <a:gd name="T96" fmla="*/ 318 h 31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80" h="318">
                  <a:moveTo>
                    <a:pt x="180" y="294"/>
                  </a:moveTo>
                  <a:lnTo>
                    <a:pt x="126" y="300"/>
                  </a:lnTo>
                  <a:lnTo>
                    <a:pt x="120" y="318"/>
                  </a:lnTo>
                  <a:lnTo>
                    <a:pt x="114" y="312"/>
                  </a:lnTo>
                  <a:lnTo>
                    <a:pt x="102" y="288"/>
                  </a:lnTo>
                  <a:lnTo>
                    <a:pt x="102" y="264"/>
                  </a:lnTo>
                  <a:lnTo>
                    <a:pt x="0" y="270"/>
                  </a:lnTo>
                  <a:lnTo>
                    <a:pt x="6" y="228"/>
                  </a:lnTo>
                  <a:lnTo>
                    <a:pt x="30" y="192"/>
                  </a:lnTo>
                  <a:lnTo>
                    <a:pt x="24" y="192"/>
                  </a:lnTo>
                  <a:lnTo>
                    <a:pt x="36" y="180"/>
                  </a:lnTo>
                  <a:lnTo>
                    <a:pt x="24" y="174"/>
                  </a:lnTo>
                  <a:lnTo>
                    <a:pt x="30" y="162"/>
                  </a:lnTo>
                  <a:lnTo>
                    <a:pt x="24" y="168"/>
                  </a:lnTo>
                  <a:lnTo>
                    <a:pt x="24" y="144"/>
                  </a:lnTo>
                  <a:lnTo>
                    <a:pt x="18" y="144"/>
                  </a:lnTo>
                  <a:lnTo>
                    <a:pt x="18" y="138"/>
                  </a:lnTo>
                  <a:lnTo>
                    <a:pt x="24" y="126"/>
                  </a:lnTo>
                  <a:lnTo>
                    <a:pt x="18" y="120"/>
                  </a:lnTo>
                  <a:lnTo>
                    <a:pt x="24" y="114"/>
                  </a:lnTo>
                  <a:lnTo>
                    <a:pt x="12" y="114"/>
                  </a:lnTo>
                  <a:lnTo>
                    <a:pt x="12" y="96"/>
                  </a:lnTo>
                  <a:lnTo>
                    <a:pt x="24" y="96"/>
                  </a:lnTo>
                  <a:lnTo>
                    <a:pt x="18" y="78"/>
                  </a:lnTo>
                  <a:lnTo>
                    <a:pt x="48" y="48"/>
                  </a:lnTo>
                  <a:lnTo>
                    <a:pt x="48" y="24"/>
                  </a:lnTo>
                  <a:lnTo>
                    <a:pt x="60" y="12"/>
                  </a:lnTo>
                  <a:lnTo>
                    <a:pt x="168" y="0"/>
                  </a:lnTo>
                  <a:lnTo>
                    <a:pt x="168" y="204"/>
                  </a:lnTo>
                  <a:lnTo>
                    <a:pt x="180" y="276"/>
                  </a:lnTo>
                  <a:lnTo>
                    <a:pt x="180" y="294"/>
                  </a:lnTo>
                  <a:close/>
                </a:path>
              </a:pathLst>
            </a:custGeom>
            <a:solidFill>
              <a:srgbClr val="B22222"/>
            </a:solidFill>
            <a:ln w="9525">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18" name="Freeform 1440"/>
            <p:cNvSpPr>
              <a:spLocks/>
            </p:cNvSpPr>
            <p:nvPr/>
          </p:nvSpPr>
          <p:spPr bwMode="auto">
            <a:xfrm>
              <a:off x="4608" y="2496"/>
              <a:ext cx="180" cy="318"/>
            </a:xfrm>
            <a:custGeom>
              <a:avLst/>
              <a:gdLst>
                <a:gd name="T0" fmla="*/ 180 w 180"/>
                <a:gd name="T1" fmla="*/ 294 h 318"/>
                <a:gd name="T2" fmla="*/ 126 w 180"/>
                <a:gd name="T3" fmla="*/ 300 h 318"/>
                <a:gd name="T4" fmla="*/ 120 w 180"/>
                <a:gd name="T5" fmla="*/ 318 h 318"/>
                <a:gd name="T6" fmla="*/ 114 w 180"/>
                <a:gd name="T7" fmla="*/ 312 h 318"/>
                <a:gd name="T8" fmla="*/ 102 w 180"/>
                <a:gd name="T9" fmla="*/ 288 h 318"/>
                <a:gd name="T10" fmla="*/ 102 w 180"/>
                <a:gd name="T11" fmla="*/ 264 h 318"/>
                <a:gd name="T12" fmla="*/ 0 w 180"/>
                <a:gd name="T13" fmla="*/ 270 h 318"/>
                <a:gd name="T14" fmla="*/ 6 w 180"/>
                <a:gd name="T15" fmla="*/ 228 h 318"/>
                <a:gd name="T16" fmla="*/ 30 w 180"/>
                <a:gd name="T17" fmla="*/ 192 h 318"/>
                <a:gd name="T18" fmla="*/ 24 w 180"/>
                <a:gd name="T19" fmla="*/ 192 h 318"/>
                <a:gd name="T20" fmla="*/ 36 w 180"/>
                <a:gd name="T21" fmla="*/ 180 h 318"/>
                <a:gd name="T22" fmla="*/ 24 w 180"/>
                <a:gd name="T23" fmla="*/ 174 h 318"/>
                <a:gd name="T24" fmla="*/ 30 w 180"/>
                <a:gd name="T25" fmla="*/ 162 h 318"/>
                <a:gd name="T26" fmla="*/ 24 w 180"/>
                <a:gd name="T27" fmla="*/ 168 h 318"/>
                <a:gd name="T28" fmla="*/ 24 w 180"/>
                <a:gd name="T29" fmla="*/ 144 h 318"/>
                <a:gd name="T30" fmla="*/ 18 w 180"/>
                <a:gd name="T31" fmla="*/ 144 h 318"/>
                <a:gd name="T32" fmla="*/ 18 w 180"/>
                <a:gd name="T33" fmla="*/ 138 h 318"/>
                <a:gd name="T34" fmla="*/ 24 w 180"/>
                <a:gd name="T35" fmla="*/ 126 h 318"/>
                <a:gd name="T36" fmla="*/ 18 w 180"/>
                <a:gd name="T37" fmla="*/ 120 h 318"/>
                <a:gd name="T38" fmla="*/ 24 w 180"/>
                <a:gd name="T39" fmla="*/ 114 h 318"/>
                <a:gd name="T40" fmla="*/ 12 w 180"/>
                <a:gd name="T41" fmla="*/ 114 h 318"/>
                <a:gd name="T42" fmla="*/ 12 w 180"/>
                <a:gd name="T43" fmla="*/ 96 h 318"/>
                <a:gd name="T44" fmla="*/ 24 w 180"/>
                <a:gd name="T45" fmla="*/ 96 h 318"/>
                <a:gd name="T46" fmla="*/ 18 w 180"/>
                <a:gd name="T47" fmla="*/ 78 h 318"/>
                <a:gd name="T48" fmla="*/ 48 w 180"/>
                <a:gd name="T49" fmla="*/ 48 h 318"/>
                <a:gd name="T50" fmla="*/ 48 w 180"/>
                <a:gd name="T51" fmla="*/ 24 h 318"/>
                <a:gd name="T52" fmla="*/ 60 w 180"/>
                <a:gd name="T53" fmla="*/ 12 h 318"/>
                <a:gd name="T54" fmla="*/ 168 w 180"/>
                <a:gd name="T55" fmla="*/ 0 h 318"/>
                <a:gd name="T56" fmla="*/ 168 w 180"/>
                <a:gd name="T57" fmla="*/ 204 h 318"/>
                <a:gd name="T58" fmla="*/ 180 w 180"/>
                <a:gd name="T59" fmla="*/ 276 h 318"/>
                <a:gd name="T60" fmla="*/ 180 w 180"/>
                <a:gd name="T61" fmla="*/ 294 h 318"/>
                <a:gd name="T62" fmla="*/ 180 w 180"/>
                <a:gd name="T63" fmla="*/ 300 h 31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0"/>
                <a:gd name="T97" fmla="*/ 0 h 318"/>
                <a:gd name="T98" fmla="*/ 180 w 180"/>
                <a:gd name="T99" fmla="*/ 318 h 31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0" h="318">
                  <a:moveTo>
                    <a:pt x="180" y="294"/>
                  </a:moveTo>
                  <a:lnTo>
                    <a:pt x="126" y="300"/>
                  </a:lnTo>
                  <a:lnTo>
                    <a:pt x="120" y="318"/>
                  </a:lnTo>
                  <a:lnTo>
                    <a:pt x="114" y="312"/>
                  </a:lnTo>
                  <a:lnTo>
                    <a:pt x="102" y="288"/>
                  </a:lnTo>
                  <a:lnTo>
                    <a:pt x="102" y="264"/>
                  </a:lnTo>
                  <a:lnTo>
                    <a:pt x="0" y="270"/>
                  </a:lnTo>
                  <a:lnTo>
                    <a:pt x="6" y="228"/>
                  </a:lnTo>
                  <a:lnTo>
                    <a:pt x="30" y="192"/>
                  </a:lnTo>
                  <a:lnTo>
                    <a:pt x="24" y="192"/>
                  </a:lnTo>
                  <a:lnTo>
                    <a:pt x="36" y="180"/>
                  </a:lnTo>
                  <a:lnTo>
                    <a:pt x="24" y="174"/>
                  </a:lnTo>
                  <a:lnTo>
                    <a:pt x="30" y="162"/>
                  </a:lnTo>
                  <a:lnTo>
                    <a:pt x="24" y="168"/>
                  </a:lnTo>
                  <a:lnTo>
                    <a:pt x="24" y="144"/>
                  </a:lnTo>
                  <a:lnTo>
                    <a:pt x="18" y="144"/>
                  </a:lnTo>
                  <a:lnTo>
                    <a:pt x="18" y="138"/>
                  </a:lnTo>
                  <a:lnTo>
                    <a:pt x="24" y="126"/>
                  </a:lnTo>
                  <a:lnTo>
                    <a:pt x="18" y="120"/>
                  </a:lnTo>
                  <a:lnTo>
                    <a:pt x="24" y="114"/>
                  </a:lnTo>
                  <a:lnTo>
                    <a:pt x="12" y="114"/>
                  </a:lnTo>
                  <a:lnTo>
                    <a:pt x="12" y="96"/>
                  </a:lnTo>
                  <a:lnTo>
                    <a:pt x="24" y="96"/>
                  </a:lnTo>
                  <a:lnTo>
                    <a:pt x="18" y="78"/>
                  </a:lnTo>
                  <a:lnTo>
                    <a:pt x="48" y="48"/>
                  </a:lnTo>
                  <a:lnTo>
                    <a:pt x="48" y="24"/>
                  </a:lnTo>
                  <a:lnTo>
                    <a:pt x="60" y="12"/>
                  </a:lnTo>
                  <a:lnTo>
                    <a:pt x="168" y="0"/>
                  </a:lnTo>
                  <a:lnTo>
                    <a:pt x="168" y="204"/>
                  </a:lnTo>
                  <a:lnTo>
                    <a:pt x="180" y="276"/>
                  </a:lnTo>
                  <a:lnTo>
                    <a:pt x="180" y="294"/>
                  </a:lnTo>
                  <a:lnTo>
                    <a:pt x="180" y="30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19" name="Freeform 1441"/>
            <p:cNvSpPr>
              <a:spLocks/>
            </p:cNvSpPr>
            <p:nvPr/>
          </p:nvSpPr>
          <p:spPr bwMode="auto">
            <a:xfrm>
              <a:off x="4380" y="2148"/>
              <a:ext cx="336" cy="294"/>
            </a:xfrm>
            <a:custGeom>
              <a:avLst/>
              <a:gdLst>
                <a:gd name="T0" fmla="*/ 312 w 336"/>
                <a:gd name="T1" fmla="*/ 294 h 294"/>
                <a:gd name="T2" fmla="*/ 276 w 336"/>
                <a:gd name="T3" fmla="*/ 294 h 294"/>
                <a:gd name="T4" fmla="*/ 294 w 336"/>
                <a:gd name="T5" fmla="*/ 276 h 294"/>
                <a:gd name="T6" fmla="*/ 288 w 336"/>
                <a:gd name="T7" fmla="*/ 264 h 294"/>
                <a:gd name="T8" fmla="*/ 60 w 336"/>
                <a:gd name="T9" fmla="*/ 270 h 294"/>
                <a:gd name="T10" fmla="*/ 60 w 336"/>
                <a:gd name="T11" fmla="*/ 96 h 294"/>
                <a:gd name="T12" fmla="*/ 30 w 336"/>
                <a:gd name="T13" fmla="*/ 72 h 294"/>
                <a:gd name="T14" fmla="*/ 42 w 336"/>
                <a:gd name="T15" fmla="*/ 54 h 294"/>
                <a:gd name="T16" fmla="*/ 24 w 336"/>
                <a:gd name="T17" fmla="*/ 42 h 294"/>
                <a:gd name="T18" fmla="*/ 0 w 336"/>
                <a:gd name="T19" fmla="*/ 6 h 294"/>
                <a:gd name="T20" fmla="*/ 198 w 336"/>
                <a:gd name="T21" fmla="*/ 0 h 294"/>
                <a:gd name="T22" fmla="*/ 210 w 336"/>
                <a:gd name="T23" fmla="*/ 18 h 294"/>
                <a:gd name="T24" fmla="*/ 210 w 336"/>
                <a:gd name="T25" fmla="*/ 48 h 294"/>
                <a:gd name="T26" fmla="*/ 222 w 336"/>
                <a:gd name="T27" fmla="*/ 66 h 294"/>
                <a:gd name="T28" fmla="*/ 246 w 336"/>
                <a:gd name="T29" fmla="*/ 84 h 294"/>
                <a:gd name="T30" fmla="*/ 252 w 336"/>
                <a:gd name="T31" fmla="*/ 108 h 294"/>
                <a:gd name="T32" fmla="*/ 264 w 336"/>
                <a:gd name="T33" fmla="*/ 102 h 294"/>
                <a:gd name="T34" fmla="*/ 282 w 336"/>
                <a:gd name="T35" fmla="*/ 114 h 294"/>
                <a:gd name="T36" fmla="*/ 270 w 336"/>
                <a:gd name="T37" fmla="*/ 150 h 294"/>
                <a:gd name="T38" fmla="*/ 318 w 336"/>
                <a:gd name="T39" fmla="*/ 186 h 294"/>
                <a:gd name="T40" fmla="*/ 318 w 336"/>
                <a:gd name="T41" fmla="*/ 210 h 294"/>
                <a:gd name="T42" fmla="*/ 336 w 336"/>
                <a:gd name="T43" fmla="*/ 228 h 294"/>
                <a:gd name="T44" fmla="*/ 336 w 336"/>
                <a:gd name="T45" fmla="*/ 252 h 294"/>
                <a:gd name="T46" fmla="*/ 330 w 336"/>
                <a:gd name="T47" fmla="*/ 252 h 294"/>
                <a:gd name="T48" fmla="*/ 324 w 336"/>
                <a:gd name="T49" fmla="*/ 258 h 294"/>
                <a:gd name="T50" fmla="*/ 318 w 336"/>
                <a:gd name="T51" fmla="*/ 252 h 294"/>
                <a:gd name="T52" fmla="*/ 312 w 336"/>
                <a:gd name="T53" fmla="*/ 288 h 294"/>
                <a:gd name="T54" fmla="*/ 312 w 336"/>
                <a:gd name="T55" fmla="*/ 294 h 29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36"/>
                <a:gd name="T85" fmla="*/ 0 h 294"/>
                <a:gd name="T86" fmla="*/ 336 w 336"/>
                <a:gd name="T87" fmla="*/ 294 h 29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36" h="294">
                  <a:moveTo>
                    <a:pt x="312" y="294"/>
                  </a:moveTo>
                  <a:lnTo>
                    <a:pt x="276" y="294"/>
                  </a:lnTo>
                  <a:lnTo>
                    <a:pt x="294" y="276"/>
                  </a:lnTo>
                  <a:lnTo>
                    <a:pt x="288" y="264"/>
                  </a:lnTo>
                  <a:lnTo>
                    <a:pt x="60" y="270"/>
                  </a:lnTo>
                  <a:lnTo>
                    <a:pt x="60" y="96"/>
                  </a:lnTo>
                  <a:lnTo>
                    <a:pt x="30" y="72"/>
                  </a:lnTo>
                  <a:lnTo>
                    <a:pt x="42" y="54"/>
                  </a:lnTo>
                  <a:lnTo>
                    <a:pt x="24" y="42"/>
                  </a:lnTo>
                  <a:lnTo>
                    <a:pt x="0" y="6"/>
                  </a:lnTo>
                  <a:lnTo>
                    <a:pt x="198" y="0"/>
                  </a:lnTo>
                  <a:lnTo>
                    <a:pt x="210" y="18"/>
                  </a:lnTo>
                  <a:lnTo>
                    <a:pt x="210" y="48"/>
                  </a:lnTo>
                  <a:lnTo>
                    <a:pt x="222" y="66"/>
                  </a:lnTo>
                  <a:lnTo>
                    <a:pt x="246" y="84"/>
                  </a:lnTo>
                  <a:lnTo>
                    <a:pt x="252" y="108"/>
                  </a:lnTo>
                  <a:lnTo>
                    <a:pt x="264" y="102"/>
                  </a:lnTo>
                  <a:lnTo>
                    <a:pt x="282" y="114"/>
                  </a:lnTo>
                  <a:lnTo>
                    <a:pt x="270" y="150"/>
                  </a:lnTo>
                  <a:lnTo>
                    <a:pt x="318" y="186"/>
                  </a:lnTo>
                  <a:lnTo>
                    <a:pt x="318" y="210"/>
                  </a:lnTo>
                  <a:lnTo>
                    <a:pt x="336" y="228"/>
                  </a:lnTo>
                  <a:lnTo>
                    <a:pt x="336" y="252"/>
                  </a:lnTo>
                  <a:lnTo>
                    <a:pt x="330" y="252"/>
                  </a:lnTo>
                  <a:lnTo>
                    <a:pt x="324" y="258"/>
                  </a:lnTo>
                  <a:lnTo>
                    <a:pt x="318" y="252"/>
                  </a:lnTo>
                  <a:lnTo>
                    <a:pt x="312" y="288"/>
                  </a:lnTo>
                  <a:lnTo>
                    <a:pt x="312" y="294"/>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20" name="Freeform 1442"/>
            <p:cNvSpPr>
              <a:spLocks/>
            </p:cNvSpPr>
            <p:nvPr/>
          </p:nvSpPr>
          <p:spPr bwMode="auto">
            <a:xfrm>
              <a:off x="4380" y="2148"/>
              <a:ext cx="336" cy="300"/>
            </a:xfrm>
            <a:custGeom>
              <a:avLst/>
              <a:gdLst>
                <a:gd name="T0" fmla="*/ 312 w 336"/>
                <a:gd name="T1" fmla="*/ 294 h 300"/>
                <a:gd name="T2" fmla="*/ 276 w 336"/>
                <a:gd name="T3" fmla="*/ 294 h 300"/>
                <a:gd name="T4" fmla="*/ 294 w 336"/>
                <a:gd name="T5" fmla="*/ 276 h 300"/>
                <a:gd name="T6" fmla="*/ 288 w 336"/>
                <a:gd name="T7" fmla="*/ 264 h 300"/>
                <a:gd name="T8" fmla="*/ 60 w 336"/>
                <a:gd name="T9" fmla="*/ 270 h 300"/>
                <a:gd name="T10" fmla="*/ 60 w 336"/>
                <a:gd name="T11" fmla="*/ 96 h 300"/>
                <a:gd name="T12" fmla="*/ 30 w 336"/>
                <a:gd name="T13" fmla="*/ 72 h 300"/>
                <a:gd name="T14" fmla="*/ 42 w 336"/>
                <a:gd name="T15" fmla="*/ 54 h 300"/>
                <a:gd name="T16" fmla="*/ 24 w 336"/>
                <a:gd name="T17" fmla="*/ 42 h 300"/>
                <a:gd name="T18" fmla="*/ 0 w 336"/>
                <a:gd name="T19" fmla="*/ 6 h 300"/>
                <a:gd name="T20" fmla="*/ 198 w 336"/>
                <a:gd name="T21" fmla="*/ 0 h 300"/>
                <a:gd name="T22" fmla="*/ 210 w 336"/>
                <a:gd name="T23" fmla="*/ 18 h 300"/>
                <a:gd name="T24" fmla="*/ 210 w 336"/>
                <a:gd name="T25" fmla="*/ 48 h 300"/>
                <a:gd name="T26" fmla="*/ 222 w 336"/>
                <a:gd name="T27" fmla="*/ 66 h 300"/>
                <a:gd name="T28" fmla="*/ 246 w 336"/>
                <a:gd name="T29" fmla="*/ 84 h 300"/>
                <a:gd name="T30" fmla="*/ 252 w 336"/>
                <a:gd name="T31" fmla="*/ 108 h 300"/>
                <a:gd name="T32" fmla="*/ 264 w 336"/>
                <a:gd name="T33" fmla="*/ 102 h 300"/>
                <a:gd name="T34" fmla="*/ 282 w 336"/>
                <a:gd name="T35" fmla="*/ 114 h 300"/>
                <a:gd name="T36" fmla="*/ 270 w 336"/>
                <a:gd name="T37" fmla="*/ 150 h 300"/>
                <a:gd name="T38" fmla="*/ 318 w 336"/>
                <a:gd name="T39" fmla="*/ 186 h 300"/>
                <a:gd name="T40" fmla="*/ 318 w 336"/>
                <a:gd name="T41" fmla="*/ 210 h 300"/>
                <a:gd name="T42" fmla="*/ 336 w 336"/>
                <a:gd name="T43" fmla="*/ 228 h 300"/>
                <a:gd name="T44" fmla="*/ 336 w 336"/>
                <a:gd name="T45" fmla="*/ 252 h 300"/>
                <a:gd name="T46" fmla="*/ 330 w 336"/>
                <a:gd name="T47" fmla="*/ 252 h 300"/>
                <a:gd name="T48" fmla="*/ 324 w 336"/>
                <a:gd name="T49" fmla="*/ 258 h 300"/>
                <a:gd name="T50" fmla="*/ 318 w 336"/>
                <a:gd name="T51" fmla="*/ 252 h 300"/>
                <a:gd name="T52" fmla="*/ 312 w 336"/>
                <a:gd name="T53" fmla="*/ 288 h 300"/>
                <a:gd name="T54" fmla="*/ 312 w 336"/>
                <a:gd name="T55" fmla="*/ 294 h 300"/>
                <a:gd name="T56" fmla="*/ 312 w 336"/>
                <a:gd name="T57" fmla="*/ 300 h 3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36"/>
                <a:gd name="T88" fmla="*/ 0 h 300"/>
                <a:gd name="T89" fmla="*/ 336 w 336"/>
                <a:gd name="T90" fmla="*/ 300 h 3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36" h="300">
                  <a:moveTo>
                    <a:pt x="312" y="294"/>
                  </a:moveTo>
                  <a:lnTo>
                    <a:pt x="276" y="294"/>
                  </a:lnTo>
                  <a:lnTo>
                    <a:pt x="294" y="276"/>
                  </a:lnTo>
                  <a:lnTo>
                    <a:pt x="288" y="264"/>
                  </a:lnTo>
                  <a:lnTo>
                    <a:pt x="60" y="270"/>
                  </a:lnTo>
                  <a:lnTo>
                    <a:pt x="60" y="96"/>
                  </a:lnTo>
                  <a:lnTo>
                    <a:pt x="30" y="72"/>
                  </a:lnTo>
                  <a:lnTo>
                    <a:pt x="42" y="54"/>
                  </a:lnTo>
                  <a:lnTo>
                    <a:pt x="24" y="42"/>
                  </a:lnTo>
                  <a:lnTo>
                    <a:pt x="0" y="6"/>
                  </a:lnTo>
                  <a:lnTo>
                    <a:pt x="198" y="0"/>
                  </a:lnTo>
                  <a:lnTo>
                    <a:pt x="210" y="18"/>
                  </a:lnTo>
                  <a:lnTo>
                    <a:pt x="210" y="48"/>
                  </a:lnTo>
                  <a:lnTo>
                    <a:pt x="222" y="66"/>
                  </a:lnTo>
                  <a:lnTo>
                    <a:pt x="246" y="84"/>
                  </a:lnTo>
                  <a:lnTo>
                    <a:pt x="252" y="108"/>
                  </a:lnTo>
                  <a:lnTo>
                    <a:pt x="264" y="102"/>
                  </a:lnTo>
                  <a:lnTo>
                    <a:pt x="282" y="114"/>
                  </a:lnTo>
                  <a:lnTo>
                    <a:pt x="270" y="150"/>
                  </a:lnTo>
                  <a:lnTo>
                    <a:pt x="318" y="186"/>
                  </a:lnTo>
                  <a:lnTo>
                    <a:pt x="318" y="210"/>
                  </a:lnTo>
                  <a:lnTo>
                    <a:pt x="336" y="228"/>
                  </a:lnTo>
                  <a:lnTo>
                    <a:pt x="336" y="252"/>
                  </a:lnTo>
                  <a:lnTo>
                    <a:pt x="330" y="252"/>
                  </a:lnTo>
                  <a:lnTo>
                    <a:pt x="324" y="258"/>
                  </a:lnTo>
                  <a:lnTo>
                    <a:pt x="318" y="252"/>
                  </a:lnTo>
                  <a:lnTo>
                    <a:pt x="312" y="288"/>
                  </a:lnTo>
                  <a:lnTo>
                    <a:pt x="312" y="294"/>
                  </a:lnTo>
                  <a:lnTo>
                    <a:pt x="312" y="30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21" name="Freeform 1443"/>
            <p:cNvSpPr>
              <a:spLocks/>
            </p:cNvSpPr>
            <p:nvPr/>
          </p:nvSpPr>
          <p:spPr bwMode="auto">
            <a:xfrm>
              <a:off x="3504" y="1530"/>
              <a:ext cx="522" cy="324"/>
            </a:xfrm>
            <a:custGeom>
              <a:avLst/>
              <a:gdLst>
                <a:gd name="T0" fmla="*/ 504 w 522"/>
                <a:gd name="T1" fmla="*/ 270 h 324"/>
                <a:gd name="T2" fmla="*/ 498 w 522"/>
                <a:gd name="T3" fmla="*/ 324 h 324"/>
                <a:gd name="T4" fmla="*/ 186 w 522"/>
                <a:gd name="T5" fmla="*/ 288 h 324"/>
                <a:gd name="T6" fmla="*/ 180 w 522"/>
                <a:gd name="T7" fmla="*/ 318 h 324"/>
                <a:gd name="T8" fmla="*/ 168 w 522"/>
                <a:gd name="T9" fmla="*/ 300 h 324"/>
                <a:gd name="T10" fmla="*/ 162 w 522"/>
                <a:gd name="T11" fmla="*/ 312 h 324"/>
                <a:gd name="T12" fmla="*/ 126 w 522"/>
                <a:gd name="T13" fmla="*/ 306 h 324"/>
                <a:gd name="T14" fmla="*/ 120 w 522"/>
                <a:gd name="T15" fmla="*/ 312 h 324"/>
                <a:gd name="T16" fmla="*/ 102 w 522"/>
                <a:gd name="T17" fmla="*/ 306 h 324"/>
                <a:gd name="T18" fmla="*/ 96 w 522"/>
                <a:gd name="T19" fmla="*/ 312 h 324"/>
                <a:gd name="T20" fmla="*/ 90 w 522"/>
                <a:gd name="T21" fmla="*/ 288 h 324"/>
                <a:gd name="T22" fmla="*/ 78 w 522"/>
                <a:gd name="T23" fmla="*/ 276 h 324"/>
                <a:gd name="T24" fmla="*/ 66 w 522"/>
                <a:gd name="T25" fmla="*/ 228 h 324"/>
                <a:gd name="T26" fmla="*/ 60 w 522"/>
                <a:gd name="T27" fmla="*/ 222 h 324"/>
                <a:gd name="T28" fmla="*/ 42 w 522"/>
                <a:gd name="T29" fmla="*/ 234 h 324"/>
                <a:gd name="T30" fmla="*/ 36 w 522"/>
                <a:gd name="T31" fmla="*/ 222 h 324"/>
                <a:gd name="T32" fmla="*/ 60 w 522"/>
                <a:gd name="T33" fmla="*/ 162 h 324"/>
                <a:gd name="T34" fmla="*/ 36 w 522"/>
                <a:gd name="T35" fmla="*/ 150 h 324"/>
                <a:gd name="T36" fmla="*/ 24 w 522"/>
                <a:gd name="T37" fmla="*/ 114 h 324"/>
                <a:gd name="T38" fmla="*/ 6 w 522"/>
                <a:gd name="T39" fmla="*/ 96 h 324"/>
                <a:gd name="T40" fmla="*/ 12 w 522"/>
                <a:gd name="T41" fmla="*/ 90 h 324"/>
                <a:gd name="T42" fmla="*/ 0 w 522"/>
                <a:gd name="T43" fmla="*/ 60 h 324"/>
                <a:gd name="T44" fmla="*/ 12 w 522"/>
                <a:gd name="T45" fmla="*/ 0 h 324"/>
                <a:gd name="T46" fmla="*/ 282 w 522"/>
                <a:gd name="T47" fmla="*/ 48 h 324"/>
                <a:gd name="T48" fmla="*/ 522 w 522"/>
                <a:gd name="T49" fmla="*/ 72 h 324"/>
                <a:gd name="T50" fmla="*/ 510 w 522"/>
                <a:gd name="T51" fmla="*/ 246 h 324"/>
                <a:gd name="T52" fmla="*/ 504 w 522"/>
                <a:gd name="T53" fmla="*/ 270 h 32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22"/>
                <a:gd name="T82" fmla="*/ 0 h 324"/>
                <a:gd name="T83" fmla="*/ 522 w 522"/>
                <a:gd name="T84" fmla="*/ 324 h 32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22" h="324">
                  <a:moveTo>
                    <a:pt x="504" y="270"/>
                  </a:moveTo>
                  <a:lnTo>
                    <a:pt x="498" y="324"/>
                  </a:lnTo>
                  <a:lnTo>
                    <a:pt x="186" y="288"/>
                  </a:lnTo>
                  <a:lnTo>
                    <a:pt x="180" y="318"/>
                  </a:lnTo>
                  <a:lnTo>
                    <a:pt x="168" y="300"/>
                  </a:lnTo>
                  <a:lnTo>
                    <a:pt x="162" y="312"/>
                  </a:lnTo>
                  <a:lnTo>
                    <a:pt x="126" y="306"/>
                  </a:lnTo>
                  <a:lnTo>
                    <a:pt x="120" y="312"/>
                  </a:lnTo>
                  <a:lnTo>
                    <a:pt x="102" y="306"/>
                  </a:lnTo>
                  <a:lnTo>
                    <a:pt x="96" y="312"/>
                  </a:lnTo>
                  <a:lnTo>
                    <a:pt x="90" y="288"/>
                  </a:lnTo>
                  <a:lnTo>
                    <a:pt x="78" y="276"/>
                  </a:lnTo>
                  <a:lnTo>
                    <a:pt x="66" y="228"/>
                  </a:lnTo>
                  <a:lnTo>
                    <a:pt x="60" y="222"/>
                  </a:lnTo>
                  <a:lnTo>
                    <a:pt x="42" y="234"/>
                  </a:lnTo>
                  <a:lnTo>
                    <a:pt x="36" y="222"/>
                  </a:lnTo>
                  <a:lnTo>
                    <a:pt x="60" y="162"/>
                  </a:lnTo>
                  <a:lnTo>
                    <a:pt x="36" y="150"/>
                  </a:lnTo>
                  <a:lnTo>
                    <a:pt x="24" y="114"/>
                  </a:lnTo>
                  <a:lnTo>
                    <a:pt x="6" y="96"/>
                  </a:lnTo>
                  <a:lnTo>
                    <a:pt x="12" y="90"/>
                  </a:lnTo>
                  <a:lnTo>
                    <a:pt x="0" y="60"/>
                  </a:lnTo>
                  <a:lnTo>
                    <a:pt x="12" y="0"/>
                  </a:lnTo>
                  <a:lnTo>
                    <a:pt x="282" y="48"/>
                  </a:lnTo>
                  <a:lnTo>
                    <a:pt x="522" y="72"/>
                  </a:lnTo>
                  <a:lnTo>
                    <a:pt x="510" y="246"/>
                  </a:lnTo>
                  <a:lnTo>
                    <a:pt x="504" y="270"/>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22" name="Freeform 1444"/>
            <p:cNvSpPr>
              <a:spLocks/>
            </p:cNvSpPr>
            <p:nvPr/>
          </p:nvSpPr>
          <p:spPr bwMode="auto">
            <a:xfrm>
              <a:off x="3504" y="1530"/>
              <a:ext cx="522" cy="324"/>
            </a:xfrm>
            <a:custGeom>
              <a:avLst/>
              <a:gdLst>
                <a:gd name="T0" fmla="*/ 504 w 522"/>
                <a:gd name="T1" fmla="*/ 270 h 324"/>
                <a:gd name="T2" fmla="*/ 498 w 522"/>
                <a:gd name="T3" fmla="*/ 324 h 324"/>
                <a:gd name="T4" fmla="*/ 186 w 522"/>
                <a:gd name="T5" fmla="*/ 288 h 324"/>
                <a:gd name="T6" fmla="*/ 180 w 522"/>
                <a:gd name="T7" fmla="*/ 318 h 324"/>
                <a:gd name="T8" fmla="*/ 168 w 522"/>
                <a:gd name="T9" fmla="*/ 300 h 324"/>
                <a:gd name="T10" fmla="*/ 162 w 522"/>
                <a:gd name="T11" fmla="*/ 312 h 324"/>
                <a:gd name="T12" fmla="*/ 126 w 522"/>
                <a:gd name="T13" fmla="*/ 306 h 324"/>
                <a:gd name="T14" fmla="*/ 120 w 522"/>
                <a:gd name="T15" fmla="*/ 312 h 324"/>
                <a:gd name="T16" fmla="*/ 102 w 522"/>
                <a:gd name="T17" fmla="*/ 306 h 324"/>
                <a:gd name="T18" fmla="*/ 96 w 522"/>
                <a:gd name="T19" fmla="*/ 312 h 324"/>
                <a:gd name="T20" fmla="*/ 90 w 522"/>
                <a:gd name="T21" fmla="*/ 288 h 324"/>
                <a:gd name="T22" fmla="*/ 78 w 522"/>
                <a:gd name="T23" fmla="*/ 276 h 324"/>
                <a:gd name="T24" fmla="*/ 66 w 522"/>
                <a:gd name="T25" fmla="*/ 228 h 324"/>
                <a:gd name="T26" fmla="*/ 60 w 522"/>
                <a:gd name="T27" fmla="*/ 222 h 324"/>
                <a:gd name="T28" fmla="*/ 42 w 522"/>
                <a:gd name="T29" fmla="*/ 234 h 324"/>
                <a:gd name="T30" fmla="*/ 36 w 522"/>
                <a:gd name="T31" fmla="*/ 222 h 324"/>
                <a:gd name="T32" fmla="*/ 60 w 522"/>
                <a:gd name="T33" fmla="*/ 162 h 324"/>
                <a:gd name="T34" fmla="*/ 36 w 522"/>
                <a:gd name="T35" fmla="*/ 150 h 324"/>
                <a:gd name="T36" fmla="*/ 24 w 522"/>
                <a:gd name="T37" fmla="*/ 114 h 324"/>
                <a:gd name="T38" fmla="*/ 6 w 522"/>
                <a:gd name="T39" fmla="*/ 96 h 324"/>
                <a:gd name="T40" fmla="*/ 12 w 522"/>
                <a:gd name="T41" fmla="*/ 90 h 324"/>
                <a:gd name="T42" fmla="*/ 0 w 522"/>
                <a:gd name="T43" fmla="*/ 60 h 324"/>
                <a:gd name="T44" fmla="*/ 12 w 522"/>
                <a:gd name="T45" fmla="*/ 0 h 324"/>
                <a:gd name="T46" fmla="*/ 282 w 522"/>
                <a:gd name="T47" fmla="*/ 48 h 324"/>
                <a:gd name="T48" fmla="*/ 522 w 522"/>
                <a:gd name="T49" fmla="*/ 72 h 324"/>
                <a:gd name="T50" fmla="*/ 510 w 522"/>
                <a:gd name="T51" fmla="*/ 246 h 324"/>
                <a:gd name="T52" fmla="*/ 504 w 522"/>
                <a:gd name="T53" fmla="*/ 270 h 324"/>
                <a:gd name="T54" fmla="*/ 504 w 522"/>
                <a:gd name="T55" fmla="*/ 276 h 32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22"/>
                <a:gd name="T85" fmla="*/ 0 h 324"/>
                <a:gd name="T86" fmla="*/ 522 w 522"/>
                <a:gd name="T87" fmla="*/ 324 h 32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22" h="324">
                  <a:moveTo>
                    <a:pt x="504" y="270"/>
                  </a:moveTo>
                  <a:lnTo>
                    <a:pt x="498" y="324"/>
                  </a:lnTo>
                  <a:lnTo>
                    <a:pt x="186" y="288"/>
                  </a:lnTo>
                  <a:lnTo>
                    <a:pt x="180" y="318"/>
                  </a:lnTo>
                  <a:lnTo>
                    <a:pt x="168" y="300"/>
                  </a:lnTo>
                  <a:lnTo>
                    <a:pt x="162" y="312"/>
                  </a:lnTo>
                  <a:lnTo>
                    <a:pt x="126" y="306"/>
                  </a:lnTo>
                  <a:lnTo>
                    <a:pt x="120" y="312"/>
                  </a:lnTo>
                  <a:lnTo>
                    <a:pt x="102" y="306"/>
                  </a:lnTo>
                  <a:lnTo>
                    <a:pt x="96" y="312"/>
                  </a:lnTo>
                  <a:lnTo>
                    <a:pt x="90" y="288"/>
                  </a:lnTo>
                  <a:lnTo>
                    <a:pt x="78" y="276"/>
                  </a:lnTo>
                  <a:lnTo>
                    <a:pt x="66" y="228"/>
                  </a:lnTo>
                  <a:lnTo>
                    <a:pt x="60" y="222"/>
                  </a:lnTo>
                  <a:lnTo>
                    <a:pt x="42" y="234"/>
                  </a:lnTo>
                  <a:lnTo>
                    <a:pt x="36" y="222"/>
                  </a:lnTo>
                  <a:lnTo>
                    <a:pt x="60" y="162"/>
                  </a:lnTo>
                  <a:lnTo>
                    <a:pt x="36" y="150"/>
                  </a:lnTo>
                  <a:lnTo>
                    <a:pt x="24" y="114"/>
                  </a:lnTo>
                  <a:lnTo>
                    <a:pt x="6" y="96"/>
                  </a:lnTo>
                  <a:lnTo>
                    <a:pt x="12" y="90"/>
                  </a:lnTo>
                  <a:lnTo>
                    <a:pt x="0" y="60"/>
                  </a:lnTo>
                  <a:lnTo>
                    <a:pt x="12" y="0"/>
                  </a:lnTo>
                  <a:lnTo>
                    <a:pt x="282" y="48"/>
                  </a:lnTo>
                  <a:lnTo>
                    <a:pt x="522" y="72"/>
                  </a:lnTo>
                  <a:lnTo>
                    <a:pt x="510" y="246"/>
                  </a:lnTo>
                  <a:lnTo>
                    <a:pt x="504" y="270"/>
                  </a:lnTo>
                  <a:lnTo>
                    <a:pt x="504" y="27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23" name="Freeform 1445"/>
            <p:cNvSpPr>
              <a:spLocks/>
            </p:cNvSpPr>
            <p:nvPr/>
          </p:nvSpPr>
          <p:spPr bwMode="auto">
            <a:xfrm>
              <a:off x="3984" y="1986"/>
              <a:ext cx="420" cy="204"/>
            </a:xfrm>
            <a:custGeom>
              <a:avLst/>
              <a:gdLst>
                <a:gd name="T0" fmla="*/ 366 w 420"/>
                <a:gd name="T1" fmla="*/ 48 h 204"/>
                <a:gd name="T2" fmla="*/ 390 w 420"/>
                <a:gd name="T3" fmla="*/ 126 h 204"/>
                <a:gd name="T4" fmla="*/ 396 w 420"/>
                <a:gd name="T5" fmla="*/ 168 h 204"/>
                <a:gd name="T6" fmla="*/ 420 w 420"/>
                <a:gd name="T7" fmla="*/ 204 h 204"/>
                <a:gd name="T8" fmla="*/ 414 w 420"/>
                <a:gd name="T9" fmla="*/ 204 h 204"/>
                <a:gd name="T10" fmla="*/ 90 w 420"/>
                <a:gd name="T11" fmla="*/ 198 h 204"/>
                <a:gd name="T12" fmla="*/ 90 w 420"/>
                <a:gd name="T13" fmla="*/ 174 h 204"/>
                <a:gd name="T14" fmla="*/ 96 w 420"/>
                <a:gd name="T15" fmla="*/ 132 h 204"/>
                <a:gd name="T16" fmla="*/ 0 w 420"/>
                <a:gd name="T17" fmla="*/ 126 h 204"/>
                <a:gd name="T18" fmla="*/ 6 w 420"/>
                <a:gd name="T19" fmla="*/ 0 h 204"/>
                <a:gd name="T20" fmla="*/ 270 w 420"/>
                <a:gd name="T21" fmla="*/ 12 h 204"/>
                <a:gd name="T22" fmla="*/ 294 w 420"/>
                <a:gd name="T23" fmla="*/ 30 h 204"/>
                <a:gd name="T24" fmla="*/ 330 w 420"/>
                <a:gd name="T25" fmla="*/ 24 h 204"/>
                <a:gd name="T26" fmla="*/ 360 w 420"/>
                <a:gd name="T27" fmla="*/ 48 h 204"/>
                <a:gd name="T28" fmla="*/ 366 w 420"/>
                <a:gd name="T29" fmla="*/ 48 h 20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20"/>
                <a:gd name="T46" fmla="*/ 0 h 204"/>
                <a:gd name="T47" fmla="*/ 420 w 420"/>
                <a:gd name="T48" fmla="*/ 204 h 20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20" h="204">
                  <a:moveTo>
                    <a:pt x="366" y="48"/>
                  </a:moveTo>
                  <a:lnTo>
                    <a:pt x="390" y="126"/>
                  </a:lnTo>
                  <a:lnTo>
                    <a:pt x="396" y="168"/>
                  </a:lnTo>
                  <a:lnTo>
                    <a:pt x="420" y="204"/>
                  </a:lnTo>
                  <a:lnTo>
                    <a:pt x="414" y="204"/>
                  </a:lnTo>
                  <a:lnTo>
                    <a:pt x="90" y="198"/>
                  </a:lnTo>
                  <a:lnTo>
                    <a:pt x="90" y="174"/>
                  </a:lnTo>
                  <a:lnTo>
                    <a:pt x="96" y="132"/>
                  </a:lnTo>
                  <a:lnTo>
                    <a:pt x="0" y="126"/>
                  </a:lnTo>
                  <a:lnTo>
                    <a:pt x="6" y="0"/>
                  </a:lnTo>
                  <a:lnTo>
                    <a:pt x="270" y="12"/>
                  </a:lnTo>
                  <a:lnTo>
                    <a:pt x="294" y="30"/>
                  </a:lnTo>
                  <a:lnTo>
                    <a:pt x="330" y="24"/>
                  </a:lnTo>
                  <a:lnTo>
                    <a:pt x="360" y="48"/>
                  </a:lnTo>
                  <a:lnTo>
                    <a:pt x="366" y="48"/>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24" name="Freeform 1446"/>
            <p:cNvSpPr>
              <a:spLocks/>
            </p:cNvSpPr>
            <p:nvPr/>
          </p:nvSpPr>
          <p:spPr bwMode="auto">
            <a:xfrm>
              <a:off x="3984" y="1986"/>
              <a:ext cx="420" cy="204"/>
            </a:xfrm>
            <a:custGeom>
              <a:avLst/>
              <a:gdLst>
                <a:gd name="T0" fmla="*/ 366 w 420"/>
                <a:gd name="T1" fmla="*/ 48 h 204"/>
                <a:gd name="T2" fmla="*/ 390 w 420"/>
                <a:gd name="T3" fmla="*/ 126 h 204"/>
                <a:gd name="T4" fmla="*/ 396 w 420"/>
                <a:gd name="T5" fmla="*/ 168 h 204"/>
                <a:gd name="T6" fmla="*/ 420 w 420"/>
                <a:gd name="T7" fmla="*/ 204 h 204"/>
                <a:gd name="T8" fmla="*/ 414 w 420"/>
                <a:gd name="T9" fmla="*/ 204 h 204"/>
                <a:gd name="T10" fmla="*/ 90 w 420"/>
                <a:gd name="T11" fmla="*/ 198 h 204"/>
                <a:gd name="T12" fmla="*/ 90 w 420"/>
                <a:gd name="T13" fmla="*/ 174 h 204"/>
                <a:gd name="T14" fmla="*/ 96 w 420"/>
                <a:gd name="T15" fmla="*/ 132 h 204"/>
                <a:gd name="T16" fmla="*/ 0 w 420"/>
                <a:gd name="T17" fmla="*/ 126 h 204"/>
                <a:gd name="T18" fmla="*/ 6 w 420"/>
                <a:gd name="T19" fmla="*/ 0 h 204"/>
                <a:gd name="T20" fmla="*/ 270 w 420"/>
                <a:gd name="T21" fmla="*/ 12 h 204"/>
                <a:gd name="T22" fmla="*/ 294 w 420"/>
                <a:gd name="T23" fmla="*/ 30 h 204"/>
                <a:gd name="T24" fmla="*/ 330 w 420"/>
                <a:gd name="T25" fmla="*/ 24 h 204"/>
                <a:gd name="T26" fmla="*/ 360 w 420"/>
                <a:gd name="T27" fmla="*/ 48 h 204"/>
                <a:gd name="T28" fmla="*/ 366 w 420"/>
                <a:gd name="T29" fmla="*/ 48 h 204"/>
                <a:gd name="T30" fmla="*/ 366 w 420"/>
                <a:gd name="T31" fmla="*/ 54 h 20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20"/>
                <a:gd name="T49" fmla="*/ 0 h 204"/>
                <a:gd name="T50" fmla="*/ 420 w 420"/>
                <a:gd name="T51" fmla="*/ 204 h 20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20" h="204">
                  <a:moveTo>
                    <a:pt x="366" y="48"/>
                  </a:moveTo>
                  <a:lnTo>
                    <a:pt x="390" y="126"/>
                  </a:lnTo>
                  <a:lnTo>
                    <a:pt x="396" y="168"/>
                  </a:lnTo>
                  <a:lnTo>
                    <a:pt x="420" y="204"/>
                  </a:lnTo>
                  <a:lnTo>
                    <a:pt x="414" y="204"/>
                  </a:lnTo>
                  <a:lnTo>
                    <a:pt x="90" y="198"/>
                  </a:lnTo>
                  <a:lnTo>
                    <a:pt x="90" y="174"/>
                  </a:lnTo>
                  <a:lnTo>
                    <a:pt x="96" y="132"/>
                  </a:lnTo>
                  <a:lnTo>
                    <a:pt x="0" y="126"/>
                  </a:lnTo>
                  <a:lnTo>
                    <a:pt x="6" y="0"/>
                  </a:lnTo>
                  <a:lnTo>
                    <a:pt x="270" y="12"/>
                  </a:lnTo>
                  <a:lnTo>
                    <a:pt x="294" y="30"/>
                  </a:lnTo>
                  <a:lnTo>
                    <a:pt x="330" y="24"/>
                  </a:lnTo>
                  <a:lnTo>
                    <a:pt x="360" y="48"/>
                  </a:lnTo>
                  <a:lnTo>
                    <a:pt x="366" y="48"/>
                  </a:lnTo>
                  <a:lnTo>
                    <a:pt x="366" y="5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25" name="Freeform 1447"/>
            <p:cNvSpPr>
              <a:spLocks/>
            </p:cNvSpPr>
            <p:nvPr/>
          </p:nvSpPr>
          <p:spPr bwMode="auto">
            <a:xfrm>
              <a:off x="3192" y="1920"/>
              <a:ext cx="324" cy="498"/>
            </a:xfrm>
            <a:custGeom>
              <a:avLst/>
              <a:gdLst>
                <a:gd name="T0" fmla="*/ 210 w 324"/>
                <a:gd name="T1" fmla="*/ 498 h 498"/>
                <a:gd name="T2" fmla="*/ 0 w 324"/>
                <a:gd name="T3" fmla="*/ 186 h 498"/>
                <a:gd name="T4" fmla="*/ 48 w 324"/>
                <a:gd name="T5" fmla="*/ 0 h 498"/>
                <a:gd name="T6" fmla="*/ 78 w 324"/>
                <a:gd name="T7" fmla="*/ 6 h 498"/>
                <a:gd name="T8" fmla="*/ 186 w 324"/>
                <a:gd name="T9" fmla="*/ 36 h 498"/>
                <a:gd name="T10" fmla="*/ 324 w 324"/>
                <a:gd name="T11" fmla="*/ 60 h 498"/>
                <a:gd name="T12" fmla="*/ 264 w 324"/>
                <a:gd name="T13" fmla="*/ 378 h 498"/>
                <a:gd name="T14" fmla="*/ 246 w 324"/>
                <a:gd name="T15" fmla="*/ 438 h 498"/>
                <a:gd name="T16" fmla="*/ 228 w 324"/>
                <a:gd name="T17" fmla="*/ 426 h 498"/>
                <a:gd name="T18" fmla="*/ 216 w 324"/>
                <a:gd name="T19" fmla="*/ 432 h 498"/>
                <a:gd name="T20" fmla="*/ 210 w 324"/>
                <a:gd name="T21" fmla="*/ 492 h 498"/>
                <a:gd name="T22" fmla="*/ 210 w 324"/>
                <a:gd name="T23" fmla="*/ 498 h 4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4"/>
                <a:gd name="T37" fmla="*/ 0 h 498"/>
                <a:gd name="T38" fmla="*/ 324 w 324"/>
                <a:gd name="T39" fmla="*/ 498 h 4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4" h="498">
                  <a:moveTo>
                    <a:pt x="210" y="498"/>
                  </a:moveTo>
                  <a:lnTo>
                    <a:pt x="0" y="186"/>
                  </a:lnTo>
                  <a:lnTo>
                    <a:pt x="48" y="0"/>
                  </a:lnTo>
                  <a:lnTo>
                    <a:pt x="78" y="6"/>
                  </a:lnTo>
                  <a:lnTo>
                    <a:pt x="186" y="36"/>
                  </a:lnTo>
                  <a:lnTo>
                    <a:pt x="324" y="60"/>
                  </a:lnTo>
                  <a:lnTo>
                    <a:pt x="264" y="378"/>
                  </a:lnTo>
                  <a:lnTo>
                    <a:pt x="246" y="438"/>
                  </a:lnTo>
                  <a:lnTo>
                    <a:pt x="228" y="426"/>
                  </a:lnTo>
                  <a:lnTo>
                    <a:pt x="216" y="432"/>
                  </a:lnTo>
                  <a:lnTo>
                    <a:pt x="210" y="492"/>
                  </a:lnTo>
                  <a:lnTo>
                    <a:pt x="210" y="498"/>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26" name="Freeform 1448"/>
            <p:cNvSpPr>
              <a:spLocks/>
            </p:cNvSpPr>
            <p:nvPr/>
          </p:nvSpPr>
          <p:spPr bwMode="auto">
            <a:xfrm>
              <a:off x="3192" y="1920"/>
              <a:ext cx="324" cy="504"/>
            </a:xfrm>
            <a:custGeom>
              <a:avLst/>
              <a:gdLst>
                <a:gd name="T0" fmla="*/ 210 w 324"/>
                <a:gd name="T1" fmla="*/ 498 h 504"/>
                <a:gd name="T2" fmla="*/ 0 w 324"/>
                <a:gd name="T3" fmla="*/ 186 h 504"/>
                <a:gd name="T4" fmla="*/ 48 w 324"/>
                <a:gd name="T5" fmla="*/ 0 h 504"/>
                <a:gd name="T6" fmla="*/ 78 w 324"/>
                <a:gd name="T7" fmla="*/ 6 h 504"/>
                <a:gd name="T8" fmla="*/ 186 w 324"/>
                <a:gd name="T9" fmla="*/ 36 h 504"/>
                <a:gd name="T10" fmla="*/ 324 w 324"/>
                <a:gd name="T11" fmla="*/ 60 h 504"/>
                <a:gd name="T12" fmla="*/ 264 w 324"/>
                <a:gd name="T13" fmla="*/ 378 h 504"/>
                <a:gd name="T14" fmla="*/ 246 w 324"/>
                <a:gd name="T15" fmla="*/ 438 h 504"/>
                <a:gd name="T16" fmla="*/ 228 w 324"/>
                <a:gd name="T17" fmla="*/ 426 h 504"/>
                <a:gd name="T18" fmla="*/ 216 w 324"/>
                <a:gd name="T19" fmla="*/ 432 h 504"/>
                <a:gd name="T20" fmla="*/ 210 w 324"/>
                <a:gd name="T21" fmla="*/ 492 h 504"/>
                <a:gd name="T22" fmla="*/ 210 w 324"/>
                <a:gd name="T23" fmla="*/ 498 h 504"/>
                <a:gd name="T24" fmla="*/ 210 w 324"/>
                <a:gd name="T25" fmla="*/ 504 h 5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4"/>
                <a:gd name="T40" fmla="*/ 0 h 504"/>
                <a:gd name="T41" fmla="*/ 324 w 324"/>
                <a:gd name="T42" fmla="*/ 504 h 50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4" h="504">
                  <a:moveTo>
                    <a:pt x="210" y="498"/>
                  </a:moveTo>
                  <a:lnTo>
                    <a:pt x="0" y="186"/>
                  </a:lnTo>
                  <a:lnTo>
                    <a:pt x="48" y="0"/>
                  </a:lnTo>
                  <a:lnTo>
                    <a:pt x="78" y="6"/>
                  </a:lnTo>
                  <a:lnTo>
                    <a:pt x="186" y="36"/>
                  </a:lnTo>
                  <a:lnTo>
                    <a:pt x="324" y="60"/>
                  </a:lnTo>
                  <a:lnTo>
                    <a:pt x="264" y="378"/>
                  </a:lnTo>
                  <a:lnTo>
                    <a:pt x="246" y="438"/>
                  </a:lnTo>
                  <a:lnTo>
                    <a:pt x="228" y="426"/>
                  </a:lnTo>
                  <a:lnTo>
                    <a:pt x="216" y="432"/>
                  </a:lnTo>
                  <a:lnTo>
                    <a:pt x="210" y="492"/>
                  </a:lnTo>
                  <a:lnTo>
                    <a:pt x="210" y="498"/>
                  </a:lnTo>
                  <a:lnTo>
                    <a:pt x="210" y="50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27" name="Freeform 1449"/>
            <p:cNvSpPr>
              <a:spLocks/>
            </p:cNvSpPr>
            <p:nvPr/>
          </p:nvSpPr>
          <p:spPr bwMode="auto">
            <a:xfrm>
              <a:off x="5454" y="1710"/>
              <a:ext cx="84" cy="174"/>
            </a:xfrm>
            <a:custGeom>
              <a:avLst/>
              <a:gdLst>
                <a:gd name="T0" fmla="*/ 84 w 84"/>
                <a:gd name="T1" fmla="*/ 132 h 174"/>
                <a:gd name="T2" fmla="*/ 78 w 84"/>
                <a:gd name="T3" fmla="*/ 144 h 174"/>
                <a:gd name="T4" fmla="*/ 60 w 84"/>
                <a:gd name="T5" fmla="*/ 162 h 174"/>
                <a:gd name="T6" fmla="*/ 6 w 84"/>
                <a:gd name="T7" fmla="*/ 174 h 174"/>
                <a:gd name="T8" fmla="*/ 0 w 84"/>
                <a:gd name="T9" fmla="*/ 120 h 174"/>
                <a:gd name="T10" fmla="*/ 6 w 84"/>
                <a:gd name="T11" fmla="*/ 72 h 174"/>
                <a:gd name="T12" fmla="*/ 18 w 84"/>
                <a:gd name="T13" fmla="*/ 54 h 174"/>
                <a:gd name="T14" fmla="*/ 18 w 84"/>
                <a:gd name="T15" fmla="*/ 6 h 174"/>
                <a:gd name="T16" fmla="*/ 30 w 84"/>
                <a:gd name="T17" fmla="*/ 0 h 174"/>
                <a:gd name="T18" fmla="*/ 66 w 84"/>
                <a:gd name="T19" fmla="*/ 114 h 174"/>
                <a:gd name="T20" fmla="*/ 78 w 84"/>
                <a:gd name="T21" fmla="*/ 132 h 174"/>
                <a:gd name="T22" fmla="*/ 84 w 84"/>
                <a:gd name="T23" fmla="*/ 132 h 1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4"/>
                <a:gd name="T37" fmla="*/ 0 h 174"/>
                <a:gd name="T38" fmla="*/ 84 w 84"/>
                <a:gd name="T39" fmla="*/ 174 h 17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4" h="174">
                  <a:moveTo>
                    <a:pt x="84" y="132"/>
                  </a:moveTo>
                  <a:lnTo>
                    <a:pt x="78" y="144"/>
                  </a:lnTo>
                  <a:lnTo>
                    <a:pt x="60" y="162"/>
                  </a:lnTo>
                  <a:lnTo>
                    <a:pt x="6" y="174"/>
                  </a:lnTo>
                  <a:lnTo>
                    <a:pt x="0" y="120"/>
                  </a:lnTo>
                  <a:lnTo>
                    <a:pt x="6" y="72"/>
                  </a:lnTo>
                  <a:lnTo>
                    <a:pt x="18" y="54"/>
                  </a:lnTo>
                  <a:lnTo>
                    <a:pt x="18" y="6"/>
                  </a:lnTo>
                  <a:lnTo>
                    <a:pt x="30" y="0"/>
                  </a:lnTo>
                  <a:lnTo>
                    <a:pt x="66" y="114"/>
                  </a:lnTo>
                  <a:lnTo>
                    <a:pt x="78" y="132"/>
                  </a:lnTo>
                  <a:lnTo>
                    <a:pt x="84" y="132"/>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28" name="Freeform 1450"/>
            <p:cNvSpPr>
              <a:spLocks/>
            </p:cNvSpPr>
            <p:nvPr/>
          </p:nvSpPr>
          <p:spPr bwMode="auto">
            <a:xfrm>
              <a:off x="5454" y="1710"/>
              <a:ext cx="84" cy="174"/>
            </a:xfrm>
            <a:custGeom>
              <a:avLst/>
              <a:gdLst>
                <a:gd name="T0" fmla="*/ 84 w 84"/>
                <a:gd name="T1" fmla="*/ 132 h 174"/>
                <a:gd name="T2" fmla="*/ 78 w 84"/>
                <a:gd name="T3" fmla="*/ 144 h 174"/>
                <a:gd name="T4" fmla="*/ 60 w 84"/>
                <a:gd name="T5" fmla="*/ 162 h 174"/>
                <a:gd name="T6" fmla="*/ 6 w 84"/>
                <a:gd name="T7" fmla="*/ 174 h 174"/>
                <a:gd name="T8" fmla="*/ 0 w 84"/>
                <a:gd name="T9" fmla="*/ 120 h 174"/>
                <a:gd name="T10" fmla="*/ 6 w 84"/>
                <a:gd name="T11" fmla="*/ 72 h 174"/>
                <a:gd name="T12" fmla="*/ 18 w 84"/>
                <a:gd name="T13" fmla="*/ 54 h 174"/>
                <a:gd name="T14" fmla="*/ 18 w 84"/>
                <a:gd name="T15" fmla="*/ 6 h 174"/>
                <a:gd name="T16" fmla="*/ 30 w 84"/>
                <a:gd name="T17" fmla="*/ 0 h 174"/>
                <a:gd name="T18" fmla="*/ 66 w 84"/>
                <a:gd name="T19" fmla="*/ 114 h 174"/>
                <a:gd name="T20" fmla="*/ 78 w 84"/>
                <a:gd name="T21" fmla="*/ 132 h 174"/>
                <a:gd name="T22" fmla="*/ 84 w 84"/>
                <a:gd name="T23" fmla="*/ 132 h 174"/>
                <a:gd name="T24" fmla="*/ 84 w 84"/>
                <a:gd name="T25" fmla="*/ 138 h 1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4"/>
                <a:gd name="T40" fmla="*/ 0 h 174"/>
                <a:gd name="T41" fmla="*/ 84 w 84"/>
                <a:gd name="T42" fmla="*/ 174 h 1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4" h="174">
                  <a:moveTo>
                    <a:pt x="84" y="132"/>
                  </a:moveTo>
                  <a:lnTo>
                    <a:pt x="78" y="144"/>
                  </a:lnTo>
                  <a:lnTo>
                    <a:pt x="60" y="162"/>
                  </a:lnTo>
                  <a:lnTo>
                    <a:pt x="6" y="174"/>
                  </a:lnTo>
                  <a:lnTo>
                    <a:pt x="0" y="120"/>
                  </a:lnTo>
                  <a:lnTo>
                    <a:pt x="6" y="72"/>
                  </a:lnTo>
                  <a:lnTo>
                    <a:pt x="18" y="54"/>
                  </a:lnTo>
                  <a:lnTo>
                    <a:pt x="18" y="6"/>
                  </a:lnTo>
                  <a:lnTo>
                    <a:pt x="30" y="0"/>
                  </a:lnTo>
                  <a:lnTo>
                    <a:pt x="66" y="114"/>
                  </a:lnTo>
                  <a:lnTo>
                    <a:pt x="78" y="132"/>
                  </a:lnTo>
                  <a:lnTo>
                    <a:pt x="84" y="132"/>
                  </a:lnTo>
                  <a:lnTo>
                    <a:pt x="84" y="13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29" name="Freeform 1451"/>
            <p:cNvSpPr>
              <a:spLocks/>
            </p:cNvSpPr>
            <p:nvPr/>
          </p:nvSpPr>
          <p:spPr bwMode="auto">
            <a:xfrm>
              <a:off x="5364" y="1992"/>
              <a:ext cx="66" cy="156"/>
            </a:xfrm>
            <a:custGeom>
              <a:avLst/>
              <a:gdLst>
                <a:gd name="T0" fmla="*/ 60 w 66"/>
                <a:gd name="T1" fmla="*/ 24 h 156"/>
                <a:gd name="T2" fmla="*/ 48 w 66"/>
                <a:gd name="T3" fmla="*/ 48 h 156"/>
                <a:gd name="T4" fmla="*/ 66 w 66"/>
                <a:gd name="T5" fmla="*/ 54 h 156"/>
                <a:gd name="T6" fmla="*/ 66 w 66"/>
                <a:gd name="T7" fmla="*/ 102 h 156"/>
                <a:gd name="T8" fmla="*/ 42 w 66"/>
                <a:gd name="T9" fmla="*/ 156 h 156"/>
                <a:gd name="T10" fmla="*/ 36 w 66"/>
                <a:gd name="T11" fmla="*/ 156 h 156"/>
                <a:gd name="T12" fmla="*/ 42 w 66"/>
                <a:gd name="T13" fmla="*/ 144 h 156"/>
                <a:gd name="T14" fmla="*/ 6 w 66"/>
                <a:gd name="T15" fmla="*/ 132 h 156"/>
                <a:gd name="T16" fmla="*/ 0 w 66"/>
                <a:gd name="T17" fmla="*/ 114 h 156"/>
                <a:gd name="T18" fmla="*/ 6 w 66"/>
                <a:gd name="T19" fmla="*/ 108 h 156"/>
                <a:gd name="T20" fmla="*/ 30 w 66"/>
                <a:gd name="T21" fmla="*/ 78 h 156"/>
                <a:gd name="T22" fmla="*/ 6 w 66"/>
                <a:gd name="T23" fmla="*/ 54 h 156"/>
                <a:gd name="T24" fmla="*/ 0 w 66"/>
                <a:gd name="T25" fmla="*/ 30 h 156"/>
                <a:gd name="T26" fmla="*/ 18 w 66"/>
                <a:gd name="T27" fmla="*/ 0 h 156"/>
                <a:gd name="T28" fmla="*/ 60 w 66"/>
                <a:gd name="T29" fmla="*/ 24 h 1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6"/>
                <a:gd name="T46" fmla="*/ 0 h 156"/>
                <a:gd name="T47" fmla="*/ 66 w 66"/>
                <a:gd name="T48" fmla="*/ 156 h 15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6" h="156">
                  <a:moveTo>
                    <a:pt x="60" y="24"/>
                  </a:moveTo>
                  <a:lnTo>
                    <a:pt x="48" y="48"/>
                  </a:lnTo>
                  <a:lnTo>
                    <a:pt x="66" y="54"/>
                  </a:lnTo>
                  <a:lnTo>
                    <a:pt x="66" y="102"/>
                  </a:lnTo>
                  <a:lnTo>
                    <a:pt x="42" y="156"/>
                  </a:lnTo>
                  <a:lnTo>
                    <a:pt x="36" y="156"/>
                  </a:lnTo>
                  <a:lnTo>
                    <a:pt x="42" y="144"/>
                  </a:lnTo>
                  <a:lnTo>
                    <a:pt x="6" y="132"/>
                  </a:lnTo>
                  <a:lnTo>
                    <a:pt x="0" y="114"/>
                  </a:lnTo>
                  <a:lnTo>
                    <a:pt x="6" y="108"/>
                  </a:lnTo>
                  <a:lnTo>
                    <a:pt x="30" y="78"/>
                  </a:lnTo>
                  <a:lnTo>
                    <a:pt x="6" y="54"/>
                  </a:lnTo>
                  <a:lnTo>
                    <a:pt x="0" y="30"/>
                  </a:lnTo>
                  <a:lnTo>
                    <a:pt x="18" y="0"/>
                  </a:lnTo>
                  <a:lnTo>
                    <a:pt x="60" y="24"/>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30" name="Freeform 1452"/>
            <p:cNvSpPr>
              <a:spLocks/>
            </p:cNvSpPr>
            <p:nvPr/>
          </p:nvSpPr>
          <p:spPr bwMode="auto">
            <a:xfrm>
              <a:off x="5364" y="1992"/>
              <a:ext cx="66" cy="156"/>
            </a:xfrm>
            <a:custGeom>
              <a:avLst/>
              <a:gdLst>
                <a:gd name="T0" fmla="*/ 60 w 66"/>
                <a:gd name="T1" fmla="*/ 24 h 156"/>
                <a:gd name="T2" fmla="*/ 48 w 66"/>
                <a:gd name="T3" fmla="*/ 48 h 156"/>
                <a:gd name="T4" fmla="*/ 66 w 66"/>
                <a:gd name="T5" fmla="*/ 54 h 156"/>
                <a:gd name="T6" fmla="*/ 66 w 66"/>
                <a:gd name="T7" fmla="*/ 96 h 156"/>
                <a:gd name="T8" fmla="*/ 66 w 66"/>
                <a:gd name="T9" fmla="*/ 78 h 156"/>
                <a:gd name="T10" fmla="*/ 66 w 66"/>
                <a:gd name="T11" fmla="*/ 102 h 156"/>
                <a:gd name="T12" fmla="*/ 42 w 66"/>
                <a:gd name="T13" fmla="*/ 156 h 156"/>
                <a:gd name="T14" fmla="*/ 36 w 66"/>
                <a:gd name="T15" fmla="*/ 156 h 156"/>
                <a:gd name="T16" fmla="*/ 42 w 66"/>
                <a:gd name="T17" fmla="*/ 144 h 156"/>
                <a:gd name="T18" fmla="*/ 6 w 66"/>
                <a:gd name="T19" fmla="*/ 132 h 156"/>
                <a:gd name="T20" fmla="*/ 0 w 66"/>
                <a:gd name="T21" fmla="*/ 114 h 156"/>
                <a:gd name="T22" fmla="*/ 6 w 66"/>
                <a:gd name="T23" fmla="*/ 108 h 156"/>
                <a:gd name="T24" fmla="*/ 30 w 66"/>
                <a:gd name="T25" fmla="*/ 78 h 156"/>
                <a:gd name="T26" fmla="*/ 6 w 66"/>
                <a:gd name="T27" fmla="*/ 54 h 156"/>
                <a:gd name="T28" fmla="*/ 0 w 66"/>
                <a:gd name="T29" fmla="*/ 30 h 156"/>
                <a:gd name="T30" fmla="*/ 18 w 66"/>
                <a:gd name="T31" fmla="*/ 0 h 156"/>
                <a:gd name="T32" fmla="*/ 60 w 66"/>
                <a:gd name="T33" fmla="*/ 24 h 156"/>
                <a:gd name="T34" fmla="*/ 60 w 66"/>
                <a:gd name="T35" fmla="*/ 30 h 1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6"/>
                <a:gd name="T55" fmla="*/ 0 h 156"/>
                <a:gd name="T56" fmla="*/ 66 w 66"/>
                <a:gd name="T57" fmla="*/ 156 h 15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6" h="156">
                  <a:moveTo>
                    <a:pt x="60" y="24"/>
                  </a:moveTo>
                  <a:lnTo>
                    <a:pt x="48" y="48"/>
                  </a:lnTo>
                  <a:lnTo>
                    <a:pt x="66" y="54"/>
                  </a:lnTo>
                  <a:lnTo>
                    <a:pt x="66" y="96"/>
                  </a:lnTo>
                  <a:lnTo>
                    <a:pt x="66" y="78"/>
                  </a:lnTo>
                  <a:lnTo>
                    <a:pt x="66" y="102"/>
                  </a:lnTo>
                  <a:lnTo>
                    <a:pt x="42" y="156"/>
                  </a:lnTo>
                  <a:lnTo>
                    <a:pt x="36" y="156"/>
                  </a:lnTo>
                  <a:lnTo>
                    <a:pt x="42" y="144"/>
                  </a:lnTo>
                  <a:lnTo>
                    <a:pt x="6" y="132"/>
                  </a:lnTo>
                  <a:lnTo>
                    <a:pt x="0" y="114"/>
                  </a:lnTo>
                  <a:lnTo>
                    <a:pt x="6" y="108"/>
                  </a:lnTo>
                  <a:lnTo>
                    <a:pt x="30" y="78"/>
                  </a:lnTo>
                  <a:lnTo>
                    <a:pt x="6" y="54"/>
                  </a:lnTo>
                  <a:lnTo>
                    <a:pt x="0" y="30"/>
                  </a:lnTo>
                  <a:lnTo>
                    <a:pt x="18" y="0"/>
                  </a:lnTo>
                  <a:lnTo>
                    <a:pt x="60" y="24"/>
                  </a:lnTo>
                  <a:lnTo>
                    <a:pt x="60" y="3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31" name="Freeform 1453"/>
            <p:cNvSpPr>
              <a:spLocks/>
            </p:cNvSpPr>
            <p:nvPr/>
          </p:nvSpPr>
          <p:spPr bwMode="auto">
            <a:xfrm>
              <a:off x="3654" y="2340"/>
              <a:ext cx="360" cy="366"/>
            </a:xfrm>
            <a:custGeom>
              <a:avLst/>
              <a:gdLst>
                <a:gd name="T0" fmla="*/ 354 w 360"/>
                <a:gd name="T1" fmla="*/ 66 h 366"/>
                <a:gd name="T2" fmla="*/ 330 w 360"/>
                <a:gd name="T3" fmla="*/ 354 h 366"/>
                <a:gd name="T4" fmla="*/ 138 w 360"/>
                <a:gd name="T5" fmla="*/ 336 h 366"/>
                <a:gd name="T6" fmla="*/ 144 w 360"/>
                <a:gd name="T7" fmla="*/ 348 h 366"/>
                <a:gd name="T8" fmla="*/ 54 w 360"/>
                <a:gd name="T9" fmla="*/ 336 h 366"/>
                <a:gd name="T10" fmla="*/ 48 w 360"/>
                <a:gd name="T11" fmla="*/ 366 h 366"/>
                <a:gd name="T12" fmla="*/ 0 w 360"/>
                <a:gd name="T13" fmla="*/ 360 h 366"/>
                <a:gd name="T14" fmla="*/ 12 w 360"/>
                <a:gd name="T15" fmla="*/ 288 h 366"/>
                <a:gd name="T16" fmla="*/ 54 w 360"/>
                <a:gd name="T17" fmla="*/ 0 h 366"/>
                <a:gd name="T18" fmla="*/ 360 w 360"/>
                <a:gd name="T19" fmla="*/ 30 h 366"/>
                <a:gd name="T20" fmla="*/ 354 w 360"/>
                <a:gd name="T21" fmla="*/ 66 h 3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0"/>
                <a:gd name="T34" fmla="*/ 0 h 366"/>
                <a:gd name="T35" fmla="*/ 360 w 360"/>
                <a:gd name="T36" fmla="*/ 366 h 3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0" h="366">
                  <a:moveTo>
                    <a:pt x="354" y="66"/>
                  </a:moveTo>
                  <a:lnTo>
                    <a:pt x="330" y="354"/>
                  </a:lnTo>
                  <a:lnTo>
                    <a:pt x="138" y="336"/>
                  </a:lnTo>
                  <a:lnTo>
                    <a:pt x="144" y="348"/>
                  </a:lnTo>
                  <a:lnTo>
                    <a:pt x="54" y="336"/>
                  </a:lnTo>
                  <a:lnTo>
                    <a:pt x="48" y="366"/>
                  </a:lnTo>
                  <a:lnTo>
                    <a:pt x="0" y="360"/>
                  </a:lnTo>
                  <a:lnTo>
                    <a:pt x="12" y="288"/>
                  </a:lnTo>
                  <a:lnTo>
                    <a:pt x="54" y="0"/>
                  </a:lnTo>
                  <a:lnTo>
                    <a:pt x="360" y="30"/>
                  </a:lnTo>
                  <a:lnTo>
                    <a:pt x="354" y="66"/>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32" name="Freeform 1454"/>
            <p:cNvSpPr>
              <a:spLocks/>
            </p:cNvSpPr>
            <p:nvPr/>
          </p:nvSpPr>
          <p:spPr bwMode="auto">
            <a:xfrm>
              <a:off x="3654" y="2340"/>
              <a:ext cx="360" cy="366"/>
            </a:xfrm>
            <a:custGeom>
              <a:avLst/>
              <a:gdLst>
                <a:gd name="T0" fmla="*/ 354 w 360"/>
                <a:gd name="T1" fmla="*/ 66 h 366"/>
                <a:gd name="T2" fmla="*/ 330 w 360"/>
                <a:gd name="T3" fmla="*/ 354 h 366"/>
                <a:gd name="T4" fmla="*/ 138 w 360"/>
                <a:gd name="T5" fmla="*/ 336 h 366"/>
                <a:gd name="T6" fmla="*/ 144 w 360"/>
                <a:gd name="T7" fmla="*/ 348 h 366"/>
                <a:gd name="T8" fmla="*/ 54 w 360"/>
                <a:gd name="T9" fmla="*/ 336 h 366"/>
                <a:gd name="T10" fmla="*/ 48 w 360"/>
                <a:gd name="T11" fmla="*/ 366 h 366"/>
                <a:gd name="T12" fmla="*/ 0 w 360"/>
                <a:gd name="T13" fmla="*/ 360 h 366"/>
                <a:gd name="T14" fmla="*/ 12 w 360"/>
                <a:gd name="T15" fmla="*/ 288 h 366"/>
                <a:gd name="T16" fmla="*/ 54 w 360"/>
                <a:gd name="T17" fmla="*/ 0 h 366"/>
                <a:gd name="T18" fmla="*/ 360 w 360"/>
                <a:gd name="T19" fmla="*/ 30 h 366"/>
                <a:gd name="T20" fmla="*/ 354 w 360"/>
                <a:gd name="T21" fmla="*/ 66 h 366"/>
                <a:gd name="T22" fmla="*/ 354 w 360"/>
                <a:gd name="T23" fmla="*/ 72 h 3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0"/>
                <a:gd name="T37" fmla="*/ 0 h 366"/>
                <a:gd name="T38" fmla="*/ 360 w 360"/>
                <a:gd name="T39" fmla="*/ 366 h 36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0" h="366">
                  <a:moveTo>
                    <a:pt x="354" y="66"/>
                  </a:moveTo>
                  <a:lnTo>
                    <a:pt x="330" y="354"/>
                  </a:lnTo>
                  <a:lnTo>
                    <a:pt x="138" y="336"/>
                  </a:lnTo>
                  <a:lnTo>
                    <a:pt x="144" y="348"/>
                  </a:lnTo>
                  <a:lnTo>
                    <a:pt x="54" y="336"/>
                  </a:lnTo>
                  <a:lnTo>
                    <a:pt x="48" y="366"/>
                  </a:lnTo>
                  <a:lnTo>
                    <a:pt x="0" y="360"/>
                  </a:lnTo>
                  <a:lnTo>
                    <a:pt x="12" y="288"/>
                  </a:lnTo>
                  <a:lnTo>
                    <a:pt x="54" y="0"/>
                  </a:lnTo>
                  <a:lnTo>
                    <a:pt x="360" y="30"/>
                  </a:lnTo>
                  <a:lnTo>
                    <a:pt x="354" y="66"/>
                  </a:lnTo>
                  <a:lnTo>
                    <a:pt x="354" y="7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33" name="Freeform 1455"/>
            <p:cNvSpPr>
              <a:spLocks/>
            </p:cNvSpPr>
            <p:nvPr/>
          </p:nvSpPr>
          <p:spPr bwMode="auto">
            <a:xfrm>
              <a:off x="5130" y="1752"/>
              <a:ext cx="306" cy="264"/>
            </a:xfrm>
            <a:custGeom>
              <a:avLst/>
              <a:gdLst>
                <a:gd name="T0" fmla="*/ 294 w 306"/>
                <a:gd name="T1" fmla="*/ 138 h 264"/>
                <a:gd name="T2" fmla="*/ 294 w 306"/>
                <a:gd name="T3" fmla="*/ 186 h 264"/>
                <a:gd name="T4" fmla="*/ 306 w 306"/>
                <a:gd name="T5" fmla="*/ 240 h 264"/>
                <a:gd name="T6" fmla="*/ 306 w 306"/>
                <a:gd name="T7" fmla="*/ 252 h 264"/>
                <a:gd name="T8" fmla="*/ 300 w 306"/>
                <a:gd name="T9" fmla="*/ 264 h 264"/>
                <a:gd name="T10" fmla="*/ 294 w 306"/>
                <a:gd name="T11" fmla="*/ 264 h 264"/>
                <a:gd name="T12" fmla="*/ 252 w 306"/>
                <a:gd name="T13" fmla="*/ 240 h 264"/>
                <a:gd name="T14" fmla="*/ 234 w 306"/>
                <a:gd name="T15" fmla="*/ 234 h 264"/>
                <a:gd name="T16" fmla="*/ 210 w 306"/>
                <a:gd name="T17" fmla="*/ 210 h 264"/>
                <a:gd name="T18" fmla="*/ 6 w 306"/>
                <a:gd name="T19" fmla="*/ 246 h 264"/>
                <a:gd name="T20" fmla="*/ 0 w 306"/>
                <a:gd name="T21" fmla="*/ 234 h 264"/>
                <a:gd name="T22" fmla="*/ 36 w 306"/>
                <a:gd name="T23" fmla="*/ 192 h 264"/>
                <a:gd name="T24" fmla="*/ 24 w 306"/>
                <a:gd name="T25" fmla="*/ 162 h 264"/>
                <a:gd name="T26" fmla="*/ 66 w 306"/>
                <a:gd name="T27" fmla="*/ 150 h 264"/>
                <a:gd name="T28" fmla="*/ 96 w 306"/>
                <a:gd name="T29" fmla="*/ 150 h 264"/>
                <a:gd name="T30" fmla="*/ 132 w 306"/>
                <a:gd name="T31" fmla="*/ 138 h 264"/>
                <a:gd name="T32" fmla="*/ 150 w 306"/>
                <a:gd name="T33" fmla="*/ 120 h 264"/>
                <a:gd name="T34" fmla="*/ 144 w 306"/>
                <a:gd name="T35" fmla="*/ 102 h 264"/>
                <a:gd name="T36" fmla="*/ 150 w 306"/>
                <a:gd name="T37" fmla="*/ 90 h 264"/>
                <a:gd name="T38" fmla="*/ 144 w 306"/>
                <a:gd name="T39" fmla="*/ 96 h 264"/>
                <a:gd name="T40" fmla="*/ 138 w 306"/>
                <a:gd name="T41" fmla="*/ 84 h 264"/>
                <a:gd name="T42" fmla="*/ 174 w 306"/>
                <a:gd name="T43" fmla="*/ 30 h 264"/>
                <a:gd name="T44" fmla="*/ 192 w 306"/>
                <a:gd name="T45" fmla="*/ 12 h 264"/>
                <a:gd name="T46" fmla="*/ 258 w 306"/>
                <a:gd name="T47" fmla="*/ 0 h 264"/>
                <a:gd name="T48" fmla="*/ 270 w 306"/>
                <a:gd name="T49" fmla="*/ 60 h 264"/>
                <a:gd name="T50" fmla="*/ 276 w 306"/>
                <a:gd name="T51" fmla="*/ 90 h 264"/>
                <a:gd name="T52" fmla="*/ 282 w 306"/>
                <a:gd name="T53" fmla="*/ 90 h 264"/>
                <a:gd name="T54" fmla="*/ 294 w 306"/>
                <a:gd name="T55" fmla="*/ 138 h 26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06"/>
                <a:gd name="T85" fmla="*/ 0 h 264"/>
                <a:gd name="T86" fmla="*/ 306 w 306"/>
                <a:gd name="T87" fmla="*/ 264 h 26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06" h="264">
                  <a:moveTo>
                    <a:pt x="294" y="138"/>
                  </a:moveTo>
                  <a:lnTo>
                    <a:pt x="294" y="186"/>
                  </a:lnTo>
                  <a:lnTo>
                    <a:pt x="306" y="240"/>
                  </a:lnTo>
                  <a:lnTo>
                    <a:pt x="306" y="252"/>
                  </a:lnTo>
                  <a:lnTo>
                    <a:pt x="300" y="264"/>
                  </a:lnTo>
                  <a:lnTo>
                    <a:pt x="294" y="264"/>
                  </a:lnTo>
                  <a:lnTo>
                    <a:pt x="252" y="240"/>
                  </a:lnTo>
                  <a:lnTo>
                    <a:pt x="234" y="234"/>
                  </a:lnTo>
                  <a:lnTo>
                    <a:pt x="210" y="210"/>
                  </a:lnTo>
                  <a:lnTo>
                    <a:pt x="6" y="246"/>
                  </a:lnTo>
                  <a:lnTo>
                    <a:pt x="0" y="234"/>
                  </a:lnTo>
                  <a:lnTo>
                    <a:pt x="36" y="192"/>
                  </a:lnTo>
                  <a:lnTo>
                    <a:pt x="24" y="162"/>
                  </a:lnTo>
                  <a:lnTo>
                    <a:pt x="66" y="150"/>
                  </a:lnTo>
                  <a:lnTo>
                    <a:pt x="96" y="150"/>
                  </a:lnTo>
                  <a:lnTo>
                    <a:pt x="132" y="138"/>
                  </a:lnTo>
                  <a:lnTo>
                    <a:pt x="150" y="120"/>
                  </a:lnTo>
                  <a:lnTo>
                    <a:pt x="144" y="102"/>
                  </a:lnTo>
                  <a:lnTo>
                    <a:pt x="150" y="90"/>
                  </a:lnTo>
                  <a:lnTo>
                    <a:pt x="144" y="96"/>
                  </a:lnTo>
                  <a:lnTo>
                    <a:pt x="138" y="84"/>
                  </a:lnTo>
                  <a:lnTo>
                    <a:pt x="174" y="30"/>
                  </a:lnTo>
                  <a:lnTo>
                    <a:pt x="192" y="12"/>
                  </a:lnTo>
                  <a:lnTo>
                    <a:pt x="258" y="0"/>
                  </a:lnTo>
                  <a:lnTo>
                    <a:pt x="270" y="60"/>
                  </a:lnTo>
                  <a:lnTo>
                    <a:pt x="276" y="90"/>
                  </a:lnTo>
                  <a:lnTo>
                    <a:pt x="282" y="90"/>
                  </a:lnTo>
                  <a:lnTo>
                    <a:pt x="294" y="138"/>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34" name="Freeform 1456"/>
            <p:cNvSpPr>
              <a:spLocks/>
            </p:cNvSpPr>
            <p:nvPr/>
          </p:nvSpPr>
          <p:spPr bwMode="auto">
            <a:xfrm>
              <a:off x="5130" y="1752"/>
              <a:ext cx="306" cy="264"/>
            </a:xfrm>
            <a:custGeom>
              <a:avLst/>
              <a:gdLst>
                <a:gd name="T0" fmla="*/ 294 w 306"/>
                <a:gd name="T1" fmla="*/ 138 h 264"/>
                <a:gd name="T2" fmla="*/ 294 w 306"/>
                <a:gd name="T3" fmla="*/ 186 h 264"/>
                <a:gd name="T4" fmla="*/ 306 w 306"/>
                <a:gd name="T5" fmla="*/ 240 h 264"/>
                <a:gd name="T6" fmla="*/ 306 w 306"/>
                <a:gd name="T7" fmla="*/ 252 h 264"/>
                <a:gd name="T8" fmla="*/ 300 w 306"/>
                <a:gd name="T9" fmla="*/ 264 h 264"/>
                <a:gd name="T10" fmla="*/ 294 w 306"/>
                <a:gd name="T11" fmla="*/ 264 h 264"/>
                <a:gd name="T12" fmla="*/ 252 w 306"/>
                <a:gd name="T13" fmla="*/ 240 h 264"/>
                <a:gd name="T14" fmla="*/ 234 w 306"/>
                <a:gd name="T15" fmla="*/ 234 h 264"/>
                <a:gd name="T16" fmla="*/ 210 w 306"/>
                <a:gd name="T17" fmla="*/ 210 h 264"/>
                <a:gd name="T18" fmla="*/ 6 w 306"/>
                <a:gd name="T19" fmla="*/ 246 h 264"/>
                <a:gd name="T20" fmla="*/ 0 w 306"/>
                <a:gd name="T21" fmla="*/ 234 h 264"/>
                <a:gd name="T22" fmla="*/ 36 w 306"/>
                <a:gd name="T23" fmla="*/ 192 h 264"/>
                <a:gd name="T24" fmla="*/ 24 w 306"/>
                <a:gd name="T25" fmla="*/ 162 h 264"/>
                <a:gd name="T26" fmla="*/ 66 w 306"/>
                <a:gd name="T27" fmla="*/ 150 h 264"/>
                <a:gd name="T28" fmla="*/ 96 w 306"/>
                <a:gd name="T29" fmla="*/ 150 h 264"/>
                <a:gd name="T30" fmla="*/ 132 w 306"/>
                <a:gd name="T31" fmla="*/ 138 h 264"/>
                <a:gd name="T32" fmla="*/ 150 w 306"/>
                <a:gd name="T33" fmla="*/ 120 h 264"/>
                <a:gd name="T34" fmla="*/ 144 w 306"/>
                <a:gd name="T35" fmla="*/ 102 h 264"/>
                <a:gd name="T36" fmla="*/ 150 w 306"/>
                <a:gd name="T37" fmla="*/ 90 h 264"/>
                <a:gd name="T38" fmla="*/ 144 w 306"/>
                <a:gd name="T39" fmla="*/ 96 h 264"/>
                <a:gd name="T40" fmla="*/ 138 w 306"/>
                <a:gd name="T41" fmla="*/ 84 h 264"/>
                <a:gd name="T42" fmla="*/ 174 w 306"/>
                <a:gd name="T43" fmla="*/ 30 h 264"/>
                <a:gd name="T44" fmla="*/ 192 w 306"/>
                <a:gd name="T45" fmla="*/ 12 h 264"/>
                <a:gd name="T46" fmla="*/ 258 w 306"/>
                <a:gd name="T47" fmla="*/ 0 h 264"/>
                <a:gd name="T48" fmla="*/ 270 w 306"/>
                <a:gd name="T49" fmla="*/ 60 h 264"/>
                <a:gd name="T50" fmla="*/ 276 w 306"/>
                <a:gd name="T51" fmla="*/ 90 h 264"/>
                <a:gd name="T52" fmla="*/ 282 w 306"/>
                <a:gd name="T53" fmla="*/ 90 h 264"/>
                <a:gd name="T54" fmla="*/ 294 w 306"/>
                <a:gd name="T55" fmla="*/ 138 h 264"/>
                <a:gd name="T56" fmla="*/ 294 w 306"/>
                <a:gd name="T57" fmla="*/ 144 h 26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6"/>
                <a:gd name="T88" fmla="*/ 0 h 264"/>
                <a:gd name="T89" fmla="*/ 306 w 306"/>
                <a:gd name="T90" fmla="*/ 264 h 26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6" h="264">
                  <a:moveTo>
                    <a:pt x="294" y="138"/>
                  </a:moveTo>
                  <a:lnTo>
                    <a:pt x="294" y="186"/>
                  </a:lnTo>
                  <a:lnTo>
                    <a:pt x="306" y="240"/>
                  </a:lnTo>
                  <a:lnTo>
                    <a:pt x="306" y="252"/>
                  </a:lnTo>
                  <a:lnTo>
                    <a:pt x="300" y="264"/>
                  </a:lnTo>
                  <a:lnTo>
                    <a:pt x="294" y="264"/>
                  </a:lnTo>
                  <a:lnTo>
                    <a:pt x="252" y="240"/>
                  </a:lnTo>
                  <a:lnTo>
                    <a:pt x="234" y="234"/>
                  </a:lnTo>
                  <a:lnTo>
                    <a:pt x="210" y="210"/>
                  </a:lnTo>
                  <a:lnTo>
                    <a:pt x="6" y="246"/>
                  </a:lnTo>
                  <a:lnTo>
                    <a:pt x="0" y="234"/>
                  </a:lnTo>
                  <a:lnTo>
                    <a:pt x="36" y="192"/>
                  </a:lnTo>
                  <a:lnTo>
                    <a:pt x="24" y="162"/>
                  </a:lnTo>
                  <a:lnTo>
                    <a:pt x="66" y="150"/>
                  </a:lnTo>
                  <a:lnTo>
                    <a:pt x="96" y="150"/>
                  </a:lnTo>
                  <a:lnTo>
                    <a:pt x="132" y="138"/>
                  </a:lnTo>
                  <a:lnTo>
                    <a:pt x="150" y="120"/>
                  </a:lnTo>
                  <a:lnTo>
                    <a:pt x="144" y="102"/>
                  </a:lnTo>
                  <a:lnTo>
                    <a:pt x="150" y="90"/>
                  </a:lnTo>
                  <a:lnTo>
                    <a:pt x="144" y="96"/>
                  </a:lnTo>
                  <a:lnTo>
                    <a:pt x="138" y="84"/>
                  </a:lnTo>
                  <a:lnTo>
                    <a:pt x="174" y="30"/>
                  </a:lnTo>
                  <a:lnTo>
                    <a:pt x="192" y="12"/>
                  </a:lnTo>
                  <a:lnTo>
                    <a:pt x="258" y="0"/>
                  </a:lnTo>
                  <a:lnTo>
                    <a:pt x="270" y="60"/>
                  </a:lnTo>
                  <a:lnTo>
                    <a:pt x="276" y="90"/>
                  </a:lnTo>
                  <a:lnTo>
                    <a:pt x="282" y="90"/>
                  </a:lnTo>
                  <a:lnTo>
                    <a:pt x="294" y="138"/>
                  </a:lnTo>
                  <a:lnTo>
                    <a:pt x="294" y="14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35" name="Freeform 1457"/>
            <p:cNvSpPr>
              <a:spLocks/>
            </p:cNvSpPr>
            <p:nvPr/>
          </p:nvSpPr>
          <p:spPr bwMode="auto">
            <a:xfrm>
              <a:off x="5388" y="2310"/>
              <a:ext cx="30" cy="42"/>
            </a:xfrm>
            <a:custGeom>
              <a:avLst/>
              <a:gdLst>
                <a:gd name="T0" fmla="*/ 0 w 30"/>
                <a:gd name="T1" fmla="*/ 0 h 42"/>
                <a:gd name="T2" fmla="*/ 30 w 30"/>
                <a:gd name="T3" fmla="*/ 42 h 42"/>
                <a:gd name="T4" fmla="*/ 0 w 30"/>
                <a:gd name="T5" fmla="*/ 0 h 42"/>
                <a:gd name="T6" fmla="*/ 0 w 30"/>
                <a:gd name="T7" fmla="*/ 6 h 42"/>
                <a:gd name="T8" fmla="*/ 0 60000 65536"/>
                <a:gd name="T9" fmla="*/ 0 60000 65536"/>
                <a:gd name="T10" fmla="*/ 0 60000 65536"/>
                <a:gd name="T11" fmla="*/ 0 60000 65536"/>
                <a:gd name="T12" fmla="*/ 0 w 30"/>
                <a:gd name="T13" fmla="*/ 0 h 42"/>
                <a:gd name="T14" fmla="*/ 30 w 30"/>
                <a:gd name="T15" fmla="*/ 42 h 42"/>
              </a:gdLst>
              <a:ahLst/>
              <a:cxnLst>
                <a:cxn ang="T8">
                  <a:pos x="T0" y="T1"/>
                </a:cxn>
                <a:cxn ang="T9">
                  <a:pos x="T2" y="T3"/>
                </a:cxn>
                <a:cxn ang="T10">
                  <a:pos x="T4" y="T5"/>
                </a:cxn>
                <a:cxn ang="T11">
                  <a:pos x="T6" y="T7"/>
                </a:cxn>
              </a:cxnLst>
              <a:rect l="T12" t="T13" r="T14" b="T15"/>
              <a:pathLst>
                <a:path w="30" h="42">
                  <a:moveTo>
                    <a:pt x="0" y="0"/>
                  </a:moveTo>
                  <a:lnTo>
                    <a:pt x="30" y="42"/>
                  </a:lnTo>
                  <a:lnTo>
                    <a:pt x="0" y="0"/>
                  </a:lnTo>
                  <a:lnTo>
                    <a:pt x="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36" name="Freeform 1458"/>
            <p:cNvSpPr>
              <a:spLocks/>
            </p:cNvSpPr>
            <p:nvPr/>
          </p:nvSpPr>
          <p:spPr bwMode="auto">
            <a:xfrm>
              <a:off x="4974" y="2310"/>
              <a:ext cx="438" cy="192"/>
            </a:xfrm>
            <a:custGeom>
              <a:avLst/>
              <a:gdLst>
                <a:gd name="T0" fmla="*/ 438 w 438"/>
                <a:gd name="T1" fmla="*/ 54 h 192"/>
                <a:gd name="T2" fmla="*/ 420 w 438"/>
                <a:gd name="T3" fmla="*/ 78 h 192"/>
                <a:gd name="T4" fmla="*/ 402 w 438"/>
                <a:gd name="T5" fmla="*/ 78 h 192"/>
                <a:gd name="T6" fmla="*/ 396 w 438"/>
                <a:gd name="T7" fmla="*/ 66 h 192"/>
                <a:gd name="T8" fmla="*/ 390 w 438"/>
                <a:gd name="T9" fmla="*/ 72 h 192"/>
                <a:gd name="T10" fmla="*/ 396 w 438"/>
                <a:gd name="T11" fmla="*/ 78 h 192"/>
                <a:gd name="T12" fmla="*/ 372 w 438"/>
                <a:gd name="T13" fmla="*/ 78 h 192"/>
                <a:gd name="T14" fmla="*/ 402 w 438"/>
                <a:gd name="T15" fmla="*/ 84 h 192"/>
                <a:gd name="T16" fmla="*/ 390 w 438"/>
                <a:gd name="T17" fmla="*/ 108 h 192"/>
                <a:gd name="T18" fmla="*/ 372 w 438"/>
                <a:gd name="T19" fmla="*/ 102 h 192"/>
                <a:gd name="T20" fmla="*/ 390 w 438"/>
                <a:gd name="T21" fmla="*/ 108 h 192"/>
                <a:gd name="T22" fmla="*/ 408 w 438"/>
                <a:gd name="T23" fmla="*/ 96 h 192"/>
                <a:gd name="T24" fmla="*/ 414 w 438"/>
                <a:gd name="T25" fmla="*/ 108 h 192"/>
                <a:gd name="T26" fmla="*/ 408 w 438"/>
                <a:gd name="T27" fmla="*/ 120 h 192"/>
                <a:gd name="T28" fmla="*/ 396 w 438"/>
                <a:gd name="T29" fmla="*/ 114 h 192"/>
                <a:gd name="T30" fmla="*/ 378 w 438"/>
                <a:gd name="T31" fmla="*/ 126 h 192"/>
                <a:gd name="T32" fmla="*/ 372 w 438"/>
                <a:gd name="T33" fmla="*/ 126 h 192"/>
                <a:gd name="T34" fmla="*/ 372 w 438"/>
                <a:gd name="T35" fmla="*/ 138 h 192"/>
                <a:gd name="T36" fmla="*/ 360 w 438"/>
                <a:gd name="T37" fmla="*/ 126 h 192"/>
                <a:gd name="T38" fmla="*/ 366 w 438"/>
                <a:gd name="T39" fmla="*/ 144 h 192"/>
                <a:gd name="T40" fmla="*/ 348 w 438"/>
                <a:gd name="T41" fmla="*/ 162 h 192"/>
                <a:gd name="T42" fmla="*/ 348 w 438"/>
                <a:gd name="T43" fmla="*/ 180 h 192"/>
                <a:gd name="T44" fmla="*/ 342 w 438"/>
                <a:gd name="T45" fmla="*/ 174 h 192"/>
                <a:gd name="T46" fmla="*/ 336 w 438"/>
                <a:gd name="T47" fmla="*/ 186 h 192"/>
                <a:gd name="T48" fmla="*/ 312 w 438"/>
                <a:gd name="T49" fmla="*/ 192 h 192"/>
                <a:gd name="T50" fmla="*/ 306 w 438"/>
                <a:gd name="T51" fmla="*/ 192 h 192"/>
                <a:gd name="T52" fmla="*/ 246 w 438"/>
                <a:gd name="T53" fmla="*/ 144 h 192"/>
                <a:gd name="T54" fmla="*/ 186 w 438"/>
                <a:gd name="T55" fmla="*/ 156 h 192"/>
                <a:gd name="T56" fmla="*/ 168 w 438"/>
                <a:gd name="T57" fmla="*/ 132 h 192"/>
                <a:gd name="T58" fmla="*/ 102 w 438"/>
                <a:gd name="T59" fmla="*/ 144 h 192"/>
                <a:gd name="T60" fmla="*/ 66 w 438"/>
                <a:gd name="T61" fmla="*/ 162 h 192"/>
                <a:gd name="T62" fmla="*/ 0 w 438"/>
                <a:gd name="T63" fmla="*/ 168 h 192"/>
                <a:gd name="T64" fmla="*/ 0 w 438"/>
                <a:gd name="T65" fmla="*/ 150 h 192"/>
                <a:gd name="T66" fmla="*/ 18 w 438"/>
                <a:gd name="T67" fmla="*/ 150 h 192"/>
                <a:gd name="T68" fmla="*/ 24 w 438"/>
                <a:gd name="T69" fmla="*/ 132 h 192"/>
                <a:gd name="T70" fmla="*/ 66 w 438"/>
                <a:gd name="T71" fmla="*/ 108 h 192"/>
                <a:gd name="T72" fmla="*/ 78 w 438"/>
                <a:gd name="T73" fmla="*/ 90 h 192"/>
                <a:gd name="T74" fmla="*/ 84 w 438"/>
                <a:gd name="T75" fmla="*/ 96 h 192"/>
                <a:gd name="T76" fmla="*/ 114 w 438"/>
                <a:gd name="T77" fmla="*/ 78 h 192"/>
                <a:gd name="T78" fmla="*/ 126 w 438"/>
                <a:gd name="T79" fmla="*/ 66 h 192"/>
                <a:gd name="T80" fmla="*/ 126 w 438"/>
                <a:gd name="T81" fmla="*/ 48 h 192"/>
                <a:gd name="T82" fmla="*/ 408 w 438"/>
                <a:gd name="T83" fmla="*/ 0 h 192"/>
                <a:gd name="T84" fmla="*/ 426 w 438"/>
                <a:gd name="T85" fmla="*/ 24 h 192"/>
                <a:gd name="T86" fmla="*/ 414 w 438"/>
                <a:gd name="T87" fmla="*/ 12 h 192"/>
                <a:gd name="T88" fmla="*/ 420 w 438"/>
                <a:gd name="T89" fmla="*/ 24 h 192"/>
                <a:gd name="T90" fmla="*/ 408 w 438"/>
                <a:gd name="T91" fmla="*/ 18 h 192"/>
                <a:gd name="T92" fmla="*/ 414 w 438"/>
                <a:gd name="T93" fmla="*/ 24 h 192"/>
                <a:gd name="T94" fmla="*/ 402 w 438"/>
                <a:gd name="T95" fmla="*/ 24 h 192"/>
                <a:gd name="T96" fmla="*/ 402 w 438"/>
                <a:gd name="T97" fmla="*/ 30 h 192"/>
                <a:gd name="T98" fmla="*/ 396 w 438"/>
                <a:gd name="T99" fmla="*/ 30 h 192"/>
                <a:gd name="T100" fmla="*/ 396 w 438"/>
                <a:gd name="T101" fmla="*/ 36 h 192"/>
                <a:gd name="T102" fmla="*/ 384 w 438"/>
                <a:gd name="T103" fmla="*/ 36 h 192"/>
                <a:gd name="T104" fmla="*/ 372 w 438"/>
                <a:gd name="T105" fmla="*/ 18 h 192"/>
                <a:gd name="T106" fmla="*/ 384 w 438"/>
                <a:gd name="T107" fmla="*/ 48 h 192"/>
                <a:gd name="T108" fmla="*/ 414 w 438"/>
                <a:gd name="T109" fmla="*/ 36 h 192"/>
                <a:gd name="T110" fmla="*/ 414 w 438"/>
                <a:gd name="T111" fmla="*/ 54 h 192"/>
                <a:gd name="T112" fmla="*/ 420 w 438"/>
                <a:gd name="T113" fmla="*/ 54 h 192"/>
                <a:gd name="T114" fmla="*/ 426 w 438"/>
                <a:gd name="T115" fmla="*/ 36 h 192"/>
                <a:gd name="T116" fmla="*/ 438 w 438"/>
                <a:gd name="T117" fmla="*/ 54 h 19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38"/>
                <a:gd name="T178" fmla="*/ 0 h 192"/>
                <a:gd name="T179" fmla="*/ 438 w 438"/>
                <a:gd name="T180" fmla="*/ 192 h 19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38" h="192">
                  <a:moveTo>
                    <a:pt x="438" y="54"/>
                  </a:moveTo>
                  <a:lnTo>
                    <a:pt x="420" y="78"/>
                  </a:lnTo>
                  <a:lnTo>
                    <a:pt x="402" y="78"/>
                  </a:lnTo>
                  <a:lnTo>
                    <a:pt x="396" y="66"/>
                  </a:lnTo>
                  <a:lnTo>
                    <a:pt x="390" y="72"/>
                  </a:lnTo>
                  <a:lnTo>
                    <a:pt x="396" y="78"/>
                  </a:lnTo>
                  <a:lnTo>
                    <a:pt x="372" y="78"/>
                  </a:lnTo>
                  <a:lnTo>
                    <a:pt x="402" y="84"/>
                  </a:lnTo>
                  <a:lnTo>
                    <a:pt x="390" y="108"/>
                  </a:lnTo>
                  <a:lnTo>
                    <a:pt x="372" y="102"/>
                  </a:lnTo>
                  <a:lnTo>
                    <a:pt x="390" y="108"/>
                  </a:lnTo>
                  <a:lnTo>
                    <a:pt x="408" y="96"/>
                  </a:lnTo>
                  <a:lnTo>
                    <a:pt x="414" y="108"/>
                  </a:lnTo>
                  <a:lnTo>
                    <a:pt x="408" y="120"/>
                  </a:lnTo>
                  <a:lnTo>
                    <a:pt x="396" y="114"/>
                  </a:lnTo>
                  <a:lnTo>
                    <a:pt x="378" y="126"/>
                  </a:lnTo>
                  <a:lnTo>
                    <a:pt x="372" y="126"/>
                  </a:lnTo>
                  <a:lnTo>
                    <a:pt x="372" y="138"/>
                  </a:lnTo>
                  <a:lnTo>
                    <a:pt x="360" y="126"/>
                  </a:lnTo>
                  <a:lnTo>
                    <a:pt x="366" y="144"/>
                  </a:lnTo>
                  <a:lnTo>
                    <a:pt x="348" y="162"/>
                  </a:lnTo>
                  <a:lnTo>
                    <a:pt x="348" y="180"/>
                  </a:lnTo>
                  <a:lnTo>
                    <a:pt x="342" y="174"/>
                  </a:lnTo>
                  <a:lnTo>
                    <a:pt x="336" y="186"/>
                  </a:lnTo>
                  <a:lnTo>
                    <a:pt x="312" y="192"/>
                  </a:lnTo>
                  <a:lnTo>
                    <a:pt x="306" y="192"/>
                  </a:lnTo>
                  <a:lnTo>
                    <a:pt x="246" y="144"/>
                  </a:lnTo>
                  <a:lnTo>
                    <a:pt x="186" y="156"/>
                  </a:lnTo>
                  <a:lnTo>
                    <a:pt x="168" y="132"/>
                  </a:lnTo>
                  <a:lnTo>
                    <a:pt x="102" y="144"/>
                  </a:lnTo>
                  <a:lnTo>
                    <a:pt x="66" y="162"/>
                  </a:lnTo>
                  <a:lnTo>
                    <a:pt x="0" y="168"/>
                  </a:lnTo>
                  <a:lnTo>
                    <a:pt x="0" y="150"/>
                  </a:lnTo>
                  <a:lnTo>
                    <a:pt x="18" y="150"/>
                  </a:lnTo>
                  <a:lnTo>
                    <a:pt x="24" y="132"/>
                  </a:lnTo>
                  <a:lnTo>
                    <a:pt x="66" y="108"/>
                  </a:lnTo>
                  <a:lnTo>
                    <a:pt x="78" y="90"/>
                  </a:lnTo>
                  <a:lnTo>
                    <a:pt x="84" y="96"/>
                  </a:lnTo>
                  <a:lnTo>
                    <a:pt x="114" y="78"/>
                  </a:lnTo>
                  <a:lnTo>
                    <a:pt x="126" y="66"/>
                  </a:lnTo>
                  <a:lnTo>
                    <a:pt x="126" y="48"/>
                  </a:lnTo>
                  <a:lnTo>
                    <a:pt x="408" y="0"/>
                  </a:lnTo>
                  <a:lnTo>
                    <a:pt x="426" y="24"/>
                  </a:lnTo>
                  <a:lnTo>
                    <a:pt x="414" y="12"/>
                  </a:lnTo>
                  <a:lnTo>
                    <a:pt x="420" y="24"/>
                  </a:lnTo>
                  <a:lnTo>
                    <a:pt x="408" y="18"/>
                  </a:lnTo>
                  <a:lnTo>
                    <a:pt x="414" y="24"/>
                  </a:lnTo>
                  <a:lnTo>
                    <a:pt x="402" y="24"/>
                  </a:lnTo>
                  <a:lnTo>
                    <a:pt x="402" y="30"/>
                  </a:lnTo>
                  <a:lnTo>
                    <a:pt x="396" y="30"/>
                  </a:lnTo>
                  <a:lnTo>
                    <a:pt x="396" y="36"/>
                  </a:lnTo>
                  <a:lnTo>
                    <a:pt x="384" y="36"/>
                  </a:lnTo>
                  <a:lnTo>
                    <a:pt x="372" y="18"/>
                  </a:lnTo>
                  <a:lnTo>
                    <a:pt x="384" y="48"/>
                  </a:lnTo>
                  <a:lnTo>
                    <a:pt x="414" y="36"/>
                  </a:lnTo>
                  <a:lnTo>
                    <a:pt x="414" y="54"/>
                  </a:lnTo>
                  <a:lnTo>
                    <a:pt x="420" y="54"/>
                  </a:lnTo>
                  <a:lnTo>
                    <a:pt x="426" y="36"/>
                  </a:lnTo>
                  <a:lnTo>
                    <a:pt x="438" y="54"/>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37" name="Freeform 1459"/>
            <p:cNvSpPr>
              <a:spLocks/>
            </p:cNvSpPr>
            <p:nvPr/>
          </p:nvSpPr>
          <p:spPr bwMode="auto">
            <a:xfrm>
              <a:off x="4974" y="2310"/>
              <a:ext cx="438" cy="192"/>
            </a:xfrm>
            <a:custGeom>
              <a:avLst/>
              <a:gdLst>
                <a:gd name="T0" fmla="*/ 438 w 438"/>
                <a:gd name="T1" fmla="*/ 54 h 192"/>
                <a:gd name="T2" fmla="*/ 420 w 438"/>
                <a:gd name="T3" fmla="*/ 78 h 192"/>
                <a:gd name="T4" fmla="*/ 402 w 438"/>
                <a:gd name="T5" fmla="*/ 78 h 192"/>
                <a:gd name="T6" fmla="*/ 396 w 438"/>
                <a:gd name="T7" fmla="*/ 66 h 192"/>
                <a:gd name="T8" fmla="*/ 390 w 438"/>
                <a:gd name="T9" fmla="*/ 72 h 192"/>
                <a:gd name="T10" fmla="*/ 396 w 438"/>
                <a:gd name="T11" fmla="*/ 78 h 192"/>
                <a:gd name="T12" fmla="*/ 372 w 438"/>
                <a:gd name="T13" fmla="*/ 78 h 192"/>
                <a:gd name="T14" fmla="*/ 402 w 438"/>
                <a:gd name="T15" fmla="*/ 84 h 192"/>
                <a:gd name="T16" fmla="*/ 390 w 438"/>
                <a:gd name="T17" fmla="*/ 108 h 192"/>
                <a:gd name="T18" fmla="*/ 372 w 438"/>
                <a:gd name="T19" fmla="*/ 102 h 192"/>
                <a:gd name="T20" fmla="*/ 390 w 438"/>
                <a:gd name="T21" fmla="*/ 108 h 192"/>
                <a:gd name="T22" fmla="*/ 408 w 438"/>
                <a:gd name="T23" fmla="*/ 96 h 192"/>
                <a:gd name="T24" fmla="*/ 414 w 438"/>
                <a:gd name="T25" fmla="*/ 108 h 192"/>
                <a:gd name="T26" fmla="*/ 408 w 438"/>
                <a:gd name="T27" fmla="*/ 120 h 192"/>
                <a:gd name="T28" fmla="*/ 396 w 438"/>
                <a:gd name="T29" fmla="*/ 114 h 192"/>
                <a:gd name="T30" fmla="*/ 378 w 438"/>
                <a:gd name="T31" fmla="*/ 126 h 192"/>
                <a:gd name="T32" fmla="*/ 372 w 438"/>
                <a:gd name="T33" fmla="*/ 126 h 192"/>
                <a:gd name="T34" fmla="*/ 372 w 438"/>
                <a:gd name="T35" fmla="*/ 138 h 192"/>
                <a:gd name="T36" fmla="*/ 360 w 438"/>
                <a:gd name="T37" fmla="*/ 126 h 192"/>
                <a:gd name="T38" fmla="*/ 366 w 438"/>
                <a:gd name="T39" fmla="*/ 144 h 192"/>
                <a:gd name="T40" fmla="*/ 348 w 438"/>
                <a:gd name="T41" fmla="*/ 162 h 192"/>
                <a:gd name="T42" fmla="*/ 348 w 438"/>
                <a:gd name="T43" fmla="*/ 180 h 192"/>
                <a:gd name="T44" fmla="*/ 342 w 438"/>
                <a:gd name="T45" fmla="*/ 174 h 192"/>
                <a:gd name="T46" fmla="*/ 336 w 438"/>
                <a:gd name="T47" fmla="*/ 186 h 192"/>
                <a:gd name="T48" fmla="*/ 312 w 438"/>
                <a:gd name="T49" fmla="*/ 192 h 192"/>
                <a:gd name="T50" fmla="*/ 306 w 438"/>
                <a:gd name="T51" fmla="*/ 192 h 192"/>
                <a:gd name="T52" fmla="*/ 246 w 438"/>
                <a:gd name="T53" fmla="*/ 144 h 192"/>
                <a:gd name="T54" fmla="*/ 186 w 438"/>
                <a:gd name="T55" fmla="*/ 156 h 192"/>
                <a:gd name="T56" fmla="*/ 168 w 438"/>
                <a:gd name="T57" fmla="*/ 132 h 192"/>
                <a:gd name="T58" fmla="*/ 102 w 438"/>
                <a:gd name="T59" fmla="*/ 144 h 192"/>
                <a:gd name="T60" fmla="*/ 66 w 438"/>
                <a:gd name="T61" fmla="*/ 162 h 192"/>
                <a:gd name="T62" fmla="*/ 0 w 438"/>
                <a:gd name="T63" fmla="*/ 168 h 192"/>
                <a:gd name="T64" fmla="*/ 0 w 438"/>
                <a:gd name="T65" fmla="*/ 150 h 192"/>
                <a:gd name="T66" fmla="*/ 18 w 438"/>
                <a:gd name="T67" fmla="*/ 150 h 192"/>
                <a:gd name="T68" fmla="*/ 24 w 438"/>
                <a:gd name="T69" fmla="*/ 132 h 192"/>
                <a:gd name="T70" fmla="*/ 66 w 438"/>
                <a:gd name="T71" fmla="*/ 108 h 192"/>
                <a:gd name="T72" fmla="*/ 78 w 438"/>
                <a:gd name="T73" fmla="*/ 90 h 192"/>
                <a:gd name="T74" fmla="*/ 84 w 438"/>
                <a:gd name="T75" fmla="*/ 96 h 192"/>
                <a:gd name="T76" fmla="*/ 114 w 438"/>
                <a:gd name="T77" fmla="*/ 78 h 192"/>
                <a:gd name="T78" fmla="*/ 126 w 438"/>
                <a:gd name="T79" fmla="*/ 66 h 192"/>
                <a:gd name="T80" fmla="*/ 126 w 438"/>
                <a:gd name="T81" fmla="*/ 48 h 192"/>
                <a:gd name="T82" fmla="*/ 408 w 438"/>
                <a:gd name="T83" fmla="*/ 0 h 192"/>
                <a:gd name="T84" fmla="*/ 426 w 438"/>
                <a:gd name="T85" fmla="*/ 24 h 192"/>
                <a:gd name="T86" fmla="*/ 414 w 438"/>
                <a:gd name="T87" fmla="*/ 12 h 192"/>
                <a:gd name="T88" fmla="*/ 420 w 438"/>
                <a:gd name="T89" fmla="*/ 24 h 192"/>
                <a:gd name="T90" fmla="*/ 408 w 438"/>
                <a:gd name="T91" fmla="*/ 18 h 192"/>
                <a:gd name="T92" fmla="*/ 414 w 438"/>
                <a:gd name="T93" fmla="*/ 24 h 192"/>
                <a:gd name="T94" fmla="*/ 402 w 438"/>
                <a:gd name="T95" fmla="*/ 24 h 192"/>
                <a:gd name="T96" fmla="*/ 402 w 438"/>
                <a:gd name="T97" fmla="*/ 30 h 192"/>
                <a:gd name="T98" fmla="*/ 396 w 438"/>
                <a:gd name="T99" fmla="*/ 30 h 192"/>
                <a:gd name="T100" fmla="*/ 396 w 438"/>
                <a:gd name="T101" fmla="*/ 36 h 192"/>
                <a:gd name="T102" fmla="*/ 384 w 438"/>
                <a:gd name="T103" fmla="*/ 36 h 192"/>
                <a:gd name="T104" fmla="*/ 372 w 438"/>
                <a:gd name="T105" fmla="*/ 18 h 192"/>
                <a:gd name="T106" fmla="*/ 384 w 438"/>
                <a:gd name="T107" fmla="*/ 48 h 192"/>
                <a:gd name="T108" fmla="*/ 414 w 438"/>
                <a:gd name="T109" fmla="*/ 36 h 192"/>
                <a:gd name="T110" fmla="*/ 414 w 438"/>
                <a:gd name="T111" fmla="*/ 54 h 192"/>
                <a:gd name="T112" fmla="*/ 420 w 438"/>
                <a:gd name="T113" fmla="*/ 54 h 192"/>
                <a:gd name="T114" fmla="*/ 426 w 438"/>
                <a:gd name="T115" fmla="*/ 36 h 192"/>
                <a:gd name="T116" fmla="*/ 438 w 438"/>
                <a:gd name="T117" fmla="*/ 54 h 192"/>
                <a:gd name="T118" fmla="*/ 438 w 438"/>
                <a:gd name="T119" fmla="*/ 60 h 19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38"/>
                <a:gd name="T181" fmla="*/ 0 h 192"/>
                <a:gd name="T182" fmla="*/ 438 w 438"/>
                <a:gd name="T183" fmla="*/ 192 h 19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38" h="192">
                  <a:moveTo>
                    <a:pt x="438" y="54"/>
                  </a:moveTo>
                  <a:lnTo>
                    <a:pt x="420" y="78"/>
                  </a:lnTo>
                  <a:lnTo>
                    <a:pt x="402" y="78"/>
                  </a:lnTo>
                  <a:lnTo>
                    <a:pt x="396" y="66"/>
                  </a:lnTo>
                  <a:lnTo>
                    <a:pt x="390" y="72"/>
                  </a:lnTo>
                  <a:lnTo>
                    <a:pt x="396" y="78"/>
                  </a:lnTo>
                  <a:lnTo>
                    <a:pt x="372" y="78"/>
                  </a:lnTo>
                  <a:lnTo>
                    <a:pt x="402" y="84"/>
                  </a:lnTo>
                  <a:lnTo>
                    <a:pt x="390" y="108"/>
                  </a:lnTo>
                  <a:lnTo>
                    <a:pt x="372" y="102"/>
                  </a:lnTo>
                  <a:lnTo>
                    <a:pt x="390" y="108"/>
                  </a:lnTo>
                  <a:lnTo>
                    <a:pt x="408" y="96"/>
                  </a:lnTo>
                  <a:lnTo>
                    <a:pt x="414" y="108"/>
                  </a:lnTo>
                  <a:lnTo>
                    <a:pt x="408" y="120"/>
                  </a:lnTo>
                  <a:lnTo>
                    <a:pt x="396" y="114"/>
                  </a:lnTo>
                  <a:lnTo>
                    <a:pt x="378" y="126"/>
                  </a:lnTo>
                  <a:lnTo>
                    <a:pt x="372" y="126"/>
                  </a:lnTo>
                  <a:lnTo>
                    <a:pt x="372" y="138"/>
                  </a:lnTo>
                  <a:lnTo>
                    <a:pt x="360" y="126"/>
                  </a:lnTo>
                  <a:lnTo>
                    <a:pt x="366" y="144"/>
                  </a:lnTo>
                  <a:lnTo>
                    <a:pt x="348" y="162"/>
                  </a:lnTo>
                  <a:lnTo>
                    <a:pt x="348" y="180"/>
                  </a:lnTo>
                  <a:lnTo>
                    <a:pt x="342" y="174"/>
                  </a:lnTo>
                  <a:lnTo>
                    <a:pt x="336" y="186"/>
                  </a:lnTo>
                  <a:lnTo>
                    <a:pt x="312" y="192"/>
                  </a:lnTo>
                  <a:lnTo>
                    <a:pt x="306" y="192"/>
                  </a:lnTo>
                  <a:lnTo>
                    <a:pt x="246" y="144"/>
                  </a:lnTo>
                  <a:lnTo>
                    <a:pt x="186" y="156"/>
                  </a:lnTo>
                  <a:lnTo>
                    <a:pt x="168" y="132"/>
                  </a:lnTo>
                  <a:lnTo>
                    <a:pt x="102" y="144"/>
                  </a:lnTo>
                  <a:lnTo>
                    <a:pt x="66" y="162"/>
                  </a:lnTo>
                  <a:lnTo>
                    <a:pt x="0" y="168"/>
                  </a:lnTo>
                  <a:lnTo>
                    <a:pt x="0" y="150"/>
                  </a:lnTo>
                  <a:lnTo>
                    <a:pt x="18" y="150"/>
                  </a:lnTo>
                  <a:lnTo>
                    <a:pt x="24" y="132"/>
                  </a:lnTo>
                  <a:lnTo>
                    <a:pt x="66" y="108"/>
                  </a:lnTo>
                  <a:lnTo>
                    <a:pt x="78" y="90"/>
                  </a:lnTo>
                  <a:lnTo>
                    <a:pt x="84" y="96"/>
                  </a:lnTo>
                  <a:lnTo>
                    <a:pt x="114" y="78"/>
                  </a:lnTo>
                  <a:lnTo>
                    <a:pt x="126" y="66"/>
                  </a:lnTo>
                  <a:lnTo>
                    <a:pt x="126" y="48"/>
                  </a:lnTo>
                  <a:lnTo>
                    <a:pt x="408" y="0"/>
                  </a:lnTo>
                  <a:lnTo>
                    <a:pt x="426" y="24"/>
                  </a:lnTo>
                  <a:lnTo>
                    <a:pt x="414" y="12"/>
                  </a:lnTo>
                  <a:lnTo>
                    <a:pt x="420" y="24"/>
                  </a:lnTo>
                  <a:lnTo>
                    <a:pt x="408" y="18"/>
                  </a:lnTo>
                  <a:lnTo>
                    <a:pt x="414" y="24"/>
                  </a:lnTo>
                  <a:lnTo>
                    <a:pt x="402" y="24"/>
                  </a:lnTo>
                  <a:lnTo>
                    <a:pt x="402" y="30"/>
                  </a:lnTo>
                  <a:lnTo>
                    <a:pt x="396" y="30"/>
                  </a:lnTo>
                  <a:lnTo>
                    <a:pt x="396" y="36"/>
                  </a:lnTo>
                  <a:lnTo>
                    <a:pt x="384" y="36"/>
                  </a:lnTo>
                  <a:lnTo>
                    <a:pt x="372" y="18"/>
                  </a:lnTo>
                  <a:lnTo>
                    <a:pt x="384" y="48"/>
                  </a:lnTo>
                  <a:lnTo>
                    <a:pt x="414" y="36"/>
                  </a:lnTo>
                  <a:lnTo>
                    <a:pt x="414" y="54"/>
                  </a:lnTo>
                  <a:lnTo>
                    <a:pt x="420" y="54"/>
                  </a:lnTo>
                  <a:lnTo>
                    <a:pt x="426" y="36"/>
                  </a:lnTo>
                  <a:lnTo>
                    <a:pt x="438" y="54"/>
                  </a:lnTo>
                  <a:lnTo>
                    <a:pt x="438" y="6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38" name="Freeform 1460"/>
            <p:cNvSpPr>
              <a:spLocks/>
            </p:cNvSpPr>
            <p:nvPr/>
          </p:nvSpPr>
          <p:spPr bwMode="auto">
            <a:xfrm>
              <a:off x="5382" y="2310"/>
              <a:ext cx="6" cy="6"/>
            </a:xfrm>
            <a:custGeom>
              <a:avLst/>
              <a:gdLst>
                <a:gd name="T0" fmla="*/ 6 w 6"/>
                <a:gd name="T1" fmla="*/ 0 h 6"/>
                <a:gd name="T2" fmla="*/ 0 w 6"/>
                <a:gd name="T3" fmla="*/ 0 h 6"/>
                <a:gd name="T4" fmla="*/ 6 w 6"/>
                <a:gd name="T5" fmla="*/ 0 h 6"/>
                <a:gd name="T6" fmla="*/ 6 w 6"/>
                <a:gd name="T7" fmla="*/ 6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0"/>
                  </a:moveTo>
                  <a:lnTo>
                    <a:pt x="0" y="0"/>
                  </a:lnTo>
                  <a:lnTo>
                    <a:pt x="6" y="0"/>
                  </a:lnTo>
                  <a:lnTo>
                    <a:pt x="6"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39" name="Freeform 1461"/>
            <p:cNvSpPr>
              <a:spLocks/>
            </p:cNvSpPr>
            <p:nvPr/>
          </p:nvSpPr>
          <p:spPr bwMode="auto">
            <a:xfrm>
              <a:off x="4008" y="1602"/>
              <a:ext cx="336" cy="210"/>
            </a:xfrm>
            <a:custGeom>
              <a:avLst/>
              <a:gdLst>
                <a:gd name="T0" fmla="*/ 336 w 336"/>
                <a:gd name="T1" fmla="*/ 210 h 210"/>
                <a:gd name="T2" fmla="*/ 0 w 336"/>
                <a:gd name="T3" fmla="*/ 198 h 210"/>
                <a:gd name="T4" fmla="*/ 6 w 336"/>
                <a:gd name="T5" fmla="*/ 174 h 210"/>
                <a:gd name="T6" fmla="*/ 18 w 336"/>
                <a:gd name="T7" fmla="*/ 0 h 210"/>
                <a:gd name="T8" fmla="*/ 312 w 336"/>
                <a:gd name="T9" fmla="*/ 18 h 210"/>
                <a:gd name="T10" fmla="*/ 336 w 336"/>
                <a:gd name="T11" fmla="*/ 210 h 210"/>
                <a:gd name="T12" fmla="*/ 0 60000 65536"/>
                <a:gd name="T13" fmla="*/ 0 60000 65536"/>
                <a:gd name="T14" fmla="*/ 0 60000 65536"/>
                <a:gd name="T15" fmla="*/ 0 60000 65536"/>
                <a:gd name="T16" fmla="*/ 0 60000 65536"/>
                <a:gd name="T17" fmla="*/ 0 60000 65536"/>
                <a:gd name="T18" fmla="*/ 0 w 336"/>
                <a:gd name="T19" fmla="*/ 0 h 210"/>
                <a:gd name="T20" fmla="*/ 336 w 336"/>
                <a:gd name="T21" fmla="*/ 210 h 210"/>
              </a:gdLst>
              <a:ahLst/>
              <a:cxnLst>
                <a:cxn ang="T12">
                  <a:pos x="T0" y="T1"/>
                </a:cxn>
                <a:cxn ang="T13">
                  <a:pos x="T2" y="T3"/>
                </a:cxn>
                <a:cxn ang="T14">
                  <a:pos x="T4" y="T5"/>
                </a:cxn>
                <a:cxn ang="T15">
                  <a:pos x="T6" y="T7"/>
                </a:cxn>
                <a:cxn ang="T16">
                  <a:pos x="T8" y="T9"/>
                </a:cxn>
                <a:cxn ang="T17">
                  <a:pos x="T10" y="T11"/>
                </a:cxn>
              </a:cxnLst>
              <a:rect l="T18" t="T19" r="T20" b="T21"/>
              <a:pathLst>
                <a:path w="336" h="210">
                  <a:moveTo>
                    <a:pt x="336" y="210"/>
                  </a:moveTo>
                  <a:lnTo>
                    <a:pt x="0" y="198"/>
                  </a:lnTo>
                  <a:lnTo>
                    <a:pt x="6" y="174"/>
                  </a:lnTo>
                  <a:lnTo>
                    <a:pt x="18" y="0"/>
                  </a:lnTo>
                  <a:lnTo>
                    <a:pt x="312" y="18"/>
                  </a:lnTo>
                  <a:lnTo>
                    <a:pt x="336" y="210"/>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40" name="Freeform 1462"/>
            <p:cNvSpPr>
              <a:spLocks/>
            </p:cNvSpPr>
            <p:nvPr/>
          </p:nvSpPr>
          <p:spPr bwMode="auto">
            <a:xfrm>
              <a:off x="4008" y="1602"/>
              <a:ext cx="336" cy="216"/>
            </a:xfrm>
            <a:custGeom>
              <a:avLst/>
              <a:gdLst>
                <a:gd name="T0" fmla="*/ 336 w 336"/>
                <a:gd name="T1" fmla="*/ 210 h 216"/>
                <a:gd name="T2" fmla="*/ 0 w 336"/>
                <a:gd name="T3" fmla="*/ 198 h 216"/>
                <a:gd name="T4" fmla="*/ 6 w 336"/>
                <a:gd name="T5" fmla="*/ 174 h 216"/>
                <a:gd name="T6" fmla="*/ 18 w 336"/>
                <a:gd name="T7" fmla="*/ 0 h 216"/>
                <a:gd name="T8" fmla="*/ 312 w 336"/>
                <a:gd name="T9" fmla="*/ 18 h 216"/>
                <a:gd name="T10" fmla="*/ 336 w 336"/>
                <a:gd name="T11" fmla="*/ 210 h 216"/>
                <a:gd name="T12" fmla="*/ 336 w 336"/>
                <a:gd name="T13" fmla="*/ 216 h 216"/>
                <a:gd name="T14" fmla="*/ 0 60000 65536"/>
                <a:gd name="T15" fmla="*/ 0 60000 65536"/>
                <a:gd name="T16" fmla="*/ 0 60000 65536"/>
                <a:gd name="T17" fmla="*/ 0 60000 65536"/>
                <a:gd name="T18" fmla="*/ 0 60000 65536"/>
                <a:gd name="T19" fmla="*/ 0 60000 65536"/>
                <a:gd name="T20" fmla="*/ 0 60000 65536"/>
                <a:gd name="T21" fmla="*/ 0 w 336"/>
                <a:gd name="T22" fmla="*/ 0 h 216"/>
                <a:gd name="T23" fmla="*/ 336 w 336"/>
                <a:gd name="T24" fmla="*/ 216 h 2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216">
                  <a:moveTo>
                    <a:pt x="336" y="210"/>
                  </a:moveTo>
                  <a:lnTo>
                    <a:pt x="0" y="198"/>
                  </a:lnTo>
                  <a:lnTo>
                    <a:pt x="6" y="174"/>
                  </a:lnTo>
                  <a:lnTo>
                    <a:pt x="18" y="0"/>
                  </a:lnTo>
                  <a:lnTo>
                    <a:pt x="312" y="18"/>
                  </a:lnTo>
                  <a:lnTo>
                    <a:pt x="336" y="210"/>
                  </a:lnTo>
                  <a:lnTo>
                    <a:pt x="336" y="21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41" name="Freeform 1463"/>
            <p:cNvSpPr>
              <a:spLocks/>
            </p:cNvSpPr>
            <p:nvPr/>
          </p:nvSpPr>
          <p:spPr bwMode="auto">
            <a:xfrm>
              <a:off x="4902" y="2010"/>
              <a:ext cx="210" cy="240"/>
            </a:xfrm>
            <a:custGeom>
              <a:avLst/>
              <a:gdLst>
                <a:gd name="T0" fmla="*/ 210 w 210"/>
                <a:gd name="T1" fmla="*/ 84 h 240"/>
                <a:gd name="T2" fmla="*/ 204 w 210"/>
                <a:gd name="T3" fmla="*/ 90 h 240"/>
                <a:gd name="T4" fmla="*/ 210 w 210"/>
                <a:gd name="T5" fmla="*/ 102 h 240"/>
                <a:gd name="T6" fmla="*/ 204 w 210"/>
                <a:gd name="T7" fmla="*/ 150 h 240"/>
                <a:gd name="T8" fmla="*/ 168 w 210"/>
                <a:gd name="T9" fmla="*/ 180 h 240"/>
                <a:gd name="T10" fmla="*/ 168 w 210"/>
                <a:gd name="T11" fmla="*/ 198 h 240"/>
                <a:gd name="T12" fmla="*/ 156 w 210"/>
                <a:gd name="T13" fmla="*/ 198 h 240"/>
                <a:gd name="T14" fmla="*/ 150 w 210"/>
                <a:gd name="T15" fmla="*/ 222 h 240"/>
                <a:gd name="T16" fmla="*/ 132 w 210"/>
                <a:gd name="T17" fmla="*/ 240 h 240"/>
                <a:gd name="T18" fmla="*/ 114 w 210"/>
                <a:gd name="T19" fmla="*/ 222 h 240"/>
                <a:gd name="T20" fmla="*/ 78 w 210"/>
                <a:gd name="T21" fmla="*/ 234 h 240"/>
                <a:gd name="T22" fmla="*/ 48 w 210"/>
                <a:gd name="T23" fmla="*/ 222 h 240"/>
                <a:gd name="T24" fmla="*/ 36 w 210"/>
                <a:gd name="T25" fmla="*/ 204 h 240"/>
                <a:gd name="T26" fmla="*/ 18 w 210"/>
                <a:gd name="T27" fmla="*/ 210 h 240"/>
                <a:gd name="T28" fmla="*/ 0 w 210"/>
                <a:gd name="T29" fmla="*/ 42 h 240"/>
                <a:gd name="T30" fmla="*/ 18 w 210"/>
                <a:gd name="T31" fmla="*/ 42 h 240"/>
                <a:gd name="T32" fmla="*/ 60 w 210"/>
                <a:gd name="T33" fmla="*/ 30 h 240"/>
                <a:gd name="T34" fmla="*/ 60 w 210"/>
                <a:gd name="T35" fmla="*/ 36 h 240"/>
                <a:gd name="T36" fmla="*/ 96 w 210"/>
                <a:gd name="T37" fmla="*/ 42 h 240"/>
                <a:gd name="T38" fmla="*/ 90 w 210"/>
                <a:gd name="T39" fmla="*/ 48 h 240"/>
                <a:gd name="T40" fmla="*/ 114 w 210"/>
                <a:gd name="T41" fmla="*/ 48 h 240"/>
                <a:gd name="T42" fmla="*/ 150 w 210"/>
                <a:gd name="T43" fmla="*/ 36 h 240"/>
                <a:gd name="T44" fmla="*/ 162 w 210"/>
                <a:gd name="T45" fmla="*/ 18 h 240"/>
                <a:gd name="T46" fmla="*/ 198 w 210"/>
                <a:gd name="T47" fmla="*/ 0 h 240"/>
                <a:gd name="T48" fmla="*/ 210 w 210"/>
                <a:gd name="T49" fmla="*/ 66 h 240"/>
                <a:gd name="T50" fmla="*/ 210 w 210"/>
                <a:gd name="T51" fmla="*/ 84 h 2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0"/>
                <a:gd name="T79" fmla="*/ 0 h 240"/>
                <a:gd name="T80" fmla="*/ 210 w 210"/>
                <a:gd name="T81" fmla="*/ 240 h 24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0" h="240">
                  <a:moveTo>
                    <a:pt x="210" y="84"/>
                  </a:moveTo>
                  <a:lnTo>
                    <a:pt x="204" y="90"/>
                  </a:lnTo>
                  <a:lnTo>
                    <a:pt x="210" y="102"/>
                  </a:lnTo>
                  <a:lnTo>
                    <a:pt x="204" y="150"/>
                  </a:lnTo>
                  <a:lnTo>
                    <a:pt x="168" y="180"/>
                  </a:lnTo>
                  <a:lnTo>
                    <a:pt x="168" y="198"/>
                  </a:lnTo>
                  <a:lnTo>
                    <a:pt x="156" y="198"/>
                  </a:lnTo>
                  <a:lnTo>
                    <a:pt x="150" y="222"/>
                  </a:lnTo>
                  <a:lnTo>
                    <a:pt x="132" y="240"/>
                  </a:lnTo>
                  <a:lnTo>
                    <a:pt x="114" y="222"/>
                  </a:lnTo>
                  <a:lnTo>
                    <a:pt x="78" y="234"/>
                  </a:lnTo>
                  <a:lnTo>
                    <a:pt x="48" y="222"/>
                  </a:lnTo>
                  <a:lnTo>
                    <a:pt x="36" y="204"/>
                  </a:lnTo>
                  <a:lnTo>
                    <a:pt x="18" y="210"/>
                  </a:lnTo>
                  <a:lnTo>
                    <a:pt x="0" y="42"/>
                  </a:lnTo>
                  <a:lnTo>
                    <a:pt x="18" y="42"/>
                  </a:lnTo>
                  <a:lnTo>
                    <a:pt x="60" y="30"/>
                  </a:lnTo>
                  <a:lnTo>
                    <a:pt x="60" y="36"/>
                  </a:lnTo>
                  <a:lnTo>
                    <a:pt x="96" y="42"/>
                  </a:lnTo>
                  <a:lnTo>
                    <a:pt x="90" y="48"/>
                  </a:lnTo>
                  <a:lnTo>
                    <a:pt x="114" y="48"/>
                  </a:lnTo>
                  <a:lnTo>
                    <a:pt x="150" y="36"/>
                  </a:lnTo>
                  <a:lnTo>
                    <a:pt x="162" y="18"/>
                  </a:lnTo>
                  <a:lnTo>
                    <a:pt x="198" y="0"/>
                  </a:lnTo>
                  <a:lnTo>
                    <a:pt x="210" y="66"/>
                  </a:lnTo>
                  <a:lnTo>
                    <a:pt x="210" y="84"/>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42" name="Freeform 1464"/>
            <p:cNvSpPr>
              <a:spLocks/>
            </p:cNvSpPr>
            <p:nvPr/>
          </p:nvSpPr>
          <p:spPr bwMode="auto">
            <a:xfrm>
              <a:off x="4902" y="2010"/>
              <a:ext cx="210" cy="240"/>
            </a:xfrm>
            <a:custGeom>
              <a:avLst/>
              <a:gdLst>
                <a:gd name="T0" fmla="*/ 210 w 210"/>
                <a:gd name="T1" fmla="*/ 84 h 240"/>
                <a:gd name="T2" fmla="*/ 204 w 210"/>
                <a:gd name="T3" fmla="*/ 90 h 240"/>
                <a:gd name="T4" fmla="*/ 210 w 210"/>
                <a:gd name="T5" fmla="*/ 102 h 240"/>
                <a:gd name="T6" fmla="*/ 204 w 210"/>
                <a:gd name="T7" fmla="*/ 150 h 240"/>
                <a:gd name="T8" fmla="*/ 168 w 210"/>
                <a:gd name="T9" fmla="*/ 180 h 240"/>
                <a:gd name="T10" fmla="*/ 168 w 210"/>
                <a:gd name="T11" fmla="*/ 198 h 240"/>
                <a:gd name="T12" fmla="*/ 156 w 210"/>
                <a:gd name="T13" fmla="*/ 198 h 240"/>
                <a:gd name="T14" fmla="*/ 150 w 210"/>
                <a:gd name="T15" fmla="*/ 222 h 240"/>
                <a:gd name="T16" fmla="*/ 132 w 210"/>
                <a:gd name="T17" fmla="*/ 240 h 240"/>
                <a:gd name="T18" fmla="*/ 114 w 210"/>
                <a:gd name="T19" fmla="*/ 222 h 240"/>
                <a:gd name="T20" fmla="*/ 78 w 210"/>
                <a:gd name="T21" fmla="*/ 234 h 240"/>
                <a:gd name="T22" fmla="*/ 48 w 210"/>
                <a:gd name="T23" fmla="*/ 222 h 240"/>
                <a:gd name="T24" fmla="*/ 36 w 210"/>
                <a:gd name="T25" fmla="*/ 204 h 240"/>
                <a:gd name="T26" fmla="*/ 18 w 210"/>
                <a:gd name="T27" fmla="*/ 210 h 240"/>
                <a:gd name="T28" fmla="*/ 0 w 210"/>
                <a:gd name="T29" fmla="*/ 42 h 240"/>
                <a:gd name="T30" fmla="*/ 18 w 210"/>
                <a:gd name="T31" fmla="*/ 42 h 240"/>
                <a:gd name="T32" fmla="*/ 60 w 210"/>
                <a:gd name="T33" fmla="*/ 30 h 240"/>
                <a:gd name="T34" fmla="*/ 60 w 210"/>
                <a:gd name="T35" fmla="*/ 36 h 240"/>
                <a:gd name="T36" fmla="*/ 96 w 210"/>
                <a:gd name="T37" fmla="*/ 42 h 240"/>
                <a:gd name="T38" fmla="*/ 90 w 210"/>
                <a:gd name="T39" fmla="*/ 48 h 240"/>
                <a:gd name="T40" fmla="*/ 114 w 210"/>
                <a:gd name="T41" fmla="*/ 48 h 240"/>
                <a:gd name="T42" fmla="*/ 150 w 210"/>
                <a:gd name="T43" fmla="*/ 36 h 240"/>
                <a:gd name="T44" fmla="*/ 162 w 210"/>
                <a:gd name="T45" fmla="*/ 18 h 240"/>
                <a:gd name="T46" fmla="*/ 198 w 210"/>
                <a:gd name="T47" fmla="*/ 0 h 240"/>
                <a:gd name="T48" fmla="*/ 210 w 210"/>
                <a:gd name="T49" fmla="*/ 66 h 240"/>
                <a:gd name="T50" fmla="*/ 210 w 210"/>
                <a:gd name="T51" fmla="*/ 84 h 240"/>
                <a:gd name="T52" fmla="*/ 210 w 210"/>
                <a:gd name="T53" fmla="*/ 90 h 24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10"/>
                <a:gd name="T82" fmla="*/ 0 h 240"/>
                <a:gd name="T83" fmla="*/ 210 w 210"/>
                <a:gd name="T84" fmla="*/ 240 h 24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10" h="240">
                  <a:moveTo>
                    <a:pt x="210" y="84"/>
                  </a:moveTo>
                  <a:lnTo>
                    <a:pt x="204" y="90"/>
                  </a:lnTo>
                  <a:lnTo>
                    <a:pt x="210" y="102"/>
                  </a:lnTo>
                  <a:lnTo>
                    <a:pt x="204" y="150"/>
                  </a:lnTo>
                  <a:lnTo>
                    <a:pt x="168" y="180"/>
                  </a:lnTo>
                  <a:lnTo>
                    <a:pt x="168" y="198"/>
                  </a:lnTo>
                  <a:lnTo>
                    <a:pt x="156" y="198"/>
                  </a:lnTo>
                  <a:lnTo>
                    <a:pt x="150" y="222"/>
                  </a:lnTo>
                  <a:lnTo>
                    <a:pt x="132" y="240"/>
                  </a:lnTo>
                  <a:lnTo>
                    <a:pt x="114" y="222"/>
                  </a:lnTo>
                  <a:lnTo>
                    <a:pt x="78" y="234"/>
                  </a:lnTo>
                  <a:lnTo>
                    <a:pt x="48" y="222"/>
                  </a:lnTo>
                  <a:lnTo>
                    <a:pt x="36" y="204"/>
                  </a:lnTo>
                  <a:lnTo>
                    <a:pt x="18" y="210"/>
                  </a:lnTo>
                  <a:lnTo>
                    <a:pt x="0" y="42"/>
                  </a:lnTo>
                  <a:lnTo>
                    <a:pt x="18" y="42"/>
                  </a:lnTo>
                  <a:lnTo>
                    <a:pt x="60" y="30"/>
                  </a:lnTo>
                  <a:lnTo>
                    <a:pt x="60" y="36"/>
                  </a:lnTo>
                  <a:lnTo>
                    <a:pt x="96" y="42"/>
                  </a:lnTo>
                  <a:lnTo>
                    <a:pt x="90" y="48"/>
                  </a:lnTo>
                  <a:lnTo>
                    <a:pt x="114" y="48"/>
                  </a:lnTo>
                  <a:lnTo>
                    <a:pt x="150" y="36"/>
                  </a:lnTo>
                  <a:lnTo>
                    <a:pt x="162" y="18"/>
                  </a:lnTo>
                  <a:lnTo>
                    <a:pt x="198" y="0"/>
                  </a:lnTo>
                  <a:lnTo>
                    <a:pt x="210" y="66"/>
                  </a:lnTo>
                  <a:lnTo>
                    <a:pt x="210" y="84"/>
                  </a:lnTo>
                  <a:lnTo>
                    <a:pt x="210" y="9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43" name="Freeform 1465"/>
            <p:cNvSpPr>
              <a:spLocks/>
            </p:cNvSpPr>
            <p:nvPr/>
          </p:nvSpPr>
          <p:spPr bwMode="auto">
            <a:xfrm>
              <a:off x="4008" y="2370"/>
              <a:ext cx="444" cy="228"/>
            </a:xfrm>
            <a:custGeom>
              <a:avLst/>
              <a:gdLst>
                <a:gd name="T0" fmla="*/ 432 w 444"/>
                <a:gd name="T1" fmla="*/ 48 h 228"/>
                <a:gd name="T2" fmla="*/ 444 w 444"/>
                <a:gd name="T3" fmla="*/ 120 h 228"/>
                <a:gd name="T4" fmla="*/ 438 w 444"/>
                <a:gd name="T5" fmla="*/ 228 h 228"/>
                <a:gd name="T6" fmla="*/ 402 w 444"/>
                <a:gd name="T7" fmla="*/ 210 h 228"/>
                <a:gd name="T8" fmla="*/ 342 w 444"/>
                <a:gd name="T9" fmla="*/ 228 h 228"/>
                <a:gd name="T10" fmla="*/ 324 w 444"/>
                <a:gd name="T11" fmla="*/ 216 h 228"/>
                <a:gd name="T12" fmla="*/ 312 w 444"/>
                <a:gd name="T13" fmla="*/ 216 h 228"/>
                <a:gd name="T14" fmla="*/ 312 w 444"/>
                <a:gd name="T15" fmla="*/ 210 h 228"/>
                <a:gd name="T16" fmla="*/ 300 w 444"/>
                <a:gd name="T17" fmla="*/ 228 h 228"/>
                <a:gd name="T18" fmla="*/ 294 w 444"/>
                <a:gd name="T19" fmla="*/ 216 h 228"/>
                <a:gd name="T20" fmla="*/ 288 w 444"/>
                <a:gd name="T21" fmla="*/ 222 h 228"/>
                <a:gd name="T22" fmla="*/ 270 w 444"/>
                <a:gd name="T23" fmla="*/ 210 h 228"/>
                <a:gd name="T24" fmla="*/ 258 w 444"/>
                <a:gd name="T25" fmla="*/ 216 h 228"/>
                <a:gd name="T26" fmla="*/ 246 w 444"/>
                <a:gd name="T27" fmla="*/ 198 h 228"/>
                <a:gd name="T28" fmla="*/ 228 w 444"/>
                <a:gd name="T29" fmla="*/ 204 h 228"/>
                <a:gd name="T30" fmla="*/ 192 w 444"/>
                <a:gd name="T31" fmla="*/ 192 h 228"/>
                <a:gd name="T32" fmla="*/ 186 w 444"/>
                <a:gd name="T33" fmla="*/ 174 h 228"/>
                <a:gd name="T34" fmla="*/ 168 w 444"/>
                <a:gd name="T35" fmla="*/ 180 h 228"/>
                <a:gd name="T36" fmla="*/ 150 w 444"/>
                <a:gd name="T37" fmla="*/ 168 h 228"/>
                <a:gd name="T38" fmla="*/ 156 w 444"/>
                <a:gd name="T39" fmla="*/ 42 h 228"/>
                <a:gd name="T40" fmla="*/ 0 w 444"/>
                <a:gd name="T41" fmla="*/ 36 h 228"/>
                <a:gd name="T42" fmla="*/ 6 w 444"/>
                <a:gd name="T43" fmla="*/ 0 h 228"/>
                <a:gd name="T44" fmla="*/ 54 w 444"/>
                <a:gd name="T45" fmla="*/ 6 h 228"/>
                <a:gd name="T46" fmla="*/ 432 w 444"/>
                <a:gd name="T47" fmla="*/ 12 h 228"/>
                <a:gd name="T48" fmla="*/ 432 w 444"/>
                <a:gd name="T49" fmla="*/ 36 h 228"/>
                <a:gd name="T50" fmla="*/ 432 w 444"/>
                <a:gd name="T51" fmla="*/ 48 h 2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44"/>
                <a:gd name="T79" fmla="*/ 0 h 228"/>
                <a:gd name="T80" fmla="*/ 444 w 444"/>
                <a:gd name="T81" fmla="*/ 228 h 2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44" h="228">
                  <a:moveTo>
                    <a:pt x="432" y="48"/>
                  </a:moveTo>
                  <a:lnTo>
                    <a:pt x="444" y="120"/>
                  </a:lnTo>
                  <a:lnTo>
                    <a:pt x="438" y="228"/>
                  </a:lnTo>
                  <a:lnTo>
                    <a:pt x="402" y="210"/>
                  </a:lnTo>
                  <a:lnTo>
                    <a:pt x="342" y="228"/>
                  </a:lnTo>
                  <a:lnTo>
                    <a:pt x="324" y="216"/>
                  </a:lnTo>
                  <a:lnTo>
                    <a:pt x="312" y="216"/>
                  </a:lnTo>
                  <a:lnTo>
                    <a:pt x="312" y="210"/>
                  </a:lnTo>
                  <a:lnTo>
                    <a:pt x="300" y="228"/>
                  </a:lnTo>
                  <a:lnTo>
                    <a:pt x="294" y="216"/>
                  </a:lnTo>
                  <a:lnTo>
                    <a:pt x="288" y="222"/>
                  </a:lnTo>
                  <a:lnTo>
                    <a:pt x="270" y="210"/>
                  </a:lnTo>
                  <a:lnTo>
                    <a:pt x="258" y="216"/>
                  </a:lnTo>
                  <a:lnTo>
                    <a:pt x="246" y="198"/>
                  </a:lnTo>
                  <a:lnTo>
                    <a:pt x="228" y="204"/>
                  </a:lnTo>
                  <a:lnTo>
                    <a:pt x="192" y="192"/>
                  </a:lnTo>
                  <a:lnTo>
                    <a:pt x="186" y="174"/>
                  </a:lnTo>
                  <a:lnTo>
                    <a:pt x="168" y="180"/>
                  </a:lnTo>
                  <a:lnTo>
                    <a:pt x="150" y="168"/>
                  </a:lnTo>
                  <a:lnTo>
                    <a:pt x="156" y="42"/>
                  </a:lnTo>
                  <a:lnTo>
                    <a:pt x="0" y="36"/>
                  </a:lnTo>
                  <a:lnTo>
                    <a:pt x="6" y="0"/>
                  </a:lnTo>
                  <a:lnTo>
                    <a:pt x="54" y="6"/>
                  </a:lnTo>
                  <a:lnTo>
                    <a:pt x="432" y="12"/>
                  </a:lnTo>
                  <a:lnTo>
                    <a:pt x="432" y="36"/>
                  </a:lnTo>
                  <a:lnTo>
                    <a:pt x="432" y="48"/>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44" name="Freeform 1466"/>
            <p:cNvSpPr>
              <a:spLocks/>
            </p:cNvSpPr>
            <p:nvPr/>
          </p:nvSpPr>
          <p:spPr bwMode="auto">
            <a:xfrm>
              <a:off x="4008" y="2370"/>
              <a:ext cx="444" cy="228"/>
            </a:xfrm>
            <a:custGeom>
              <a:avLst/>
              <a:gdLst>
                <a:gd name="T0" fmla="*/ 432 w 444"/>
                <a:gd name="T1" fmla="*/ 48 h 228"/>
                <a:gd name="T2" fmla="*/ 444 w 444"/>
                <a:gd name="T3" fmla="*/ 120 h 228"/>
                <a:gd name="T4" fmla="*/ 438 w 444"/>
                <a:gd name="T5" fmla="*/ 228 h 228"/>
                <a:gd name="T6" fmla="*/ 402 w 444"/>
                <a:gd name="T7" fmla="*/ 210 h 228"/>
                <a:gd name="T8" fmla="*/ 342 w 444"/>
                <a:gd name="T9" fmla="*/ 228 h 228"/>
                <a:gd name="T10" fmla="*/ 324 w 444"/>
                <a:gd name="T11" fmla="*/ 216 h 228"/>
                <a:gd name="T12" fmla="*/ 312 w 444"/>
                <a:gd name="T13" fmla="*/ 216 h 228"/>
                <a:gd name="T14" fmla="*/ 312 w 444"/>
                <a:gd name="T15" fmla="*/ 210 h 228"/>
                <a:gd name="T16" fmla="*/ 300 w 444"/>
                <a:gd name="T17" fmla="*/ 228 h 228"/>
                <a:gd name="T18" fmla="*/ 294 w 444"/>
                <a:gd name="T19" fmla="*/ 216 h 228"/>
                <a:gd name="T20" fmla="*/ 288 w 444"/>
                <a:gd name="T21" fmla="*/ 222 h 228"/>
                <a:gd name="T22" fmla="*/ 270 w 444"/>
                <a:gd name="T23" fmla="*/ 210 h 228"/>
                <a:gd name="T24" fmla="*/ 258 w 444"/>
                <a:gd name="T25" fmla="*/ 216 h 228"/>
                <a:gd name="T26" fmla="*/ 246 w 444"/>
                <a:gd name="T27" fmla="*/ 198 h 228"/>
                <a:gd name="T28" fmla="*/ 228 w 444"/>
                <a:gd name="T29" fmla="*/ 204 h 228"/>
                <a:gd name="T30" fmla="*/ 192 w 444"/>
                <a:gd name="T31" fmla="*/ 192 h 228"/>
                <a:gd name="T32" fmla="*/ 186 w 444"/>
                <a:gd name="T33" fmla="*/ 174 h 228"/>
                <a:gd name="T34" fmla="*/ 168 w 444"/>
                <a:gd name="T35" fmla="*/ 180 h 228"/>
                <a:gd name="T36" fmla="*/ 150 w 444"/>
                <a:gd name="T37" fmla="*/ 168 h 228"/>
                <a:gd name="T38" fmla="*/ 156 w 444"/>
                <a:gd name="T39" fmla="*/ 42 h 228"/>
                <a:gd name="T40" fmla="*/ 0 w 444"/>
                <a:gd name="T41" fmla="*/ 36 h 228"/>
                <a:gd name="T42" fmla="*/ 6 w 444"/>
                <a:gd name="T43" fmla="*/ 0 h 228"/>
                <a:gd name="T44" fmla="*/ 54 w 444"/>
                <a:gd name="T45" fmla="*/ 6 h 228"/>
                <a:gd name="T46" fmla="*/ 432 w 444"/>
                <a:gd name="T47" fmla="*/ 12 h 228"/>
                <a:gd name="T48" fmla="*/ 432 w 444"/>
                <a:gd name="T49" fmla="*/ 36 h 228"/>
                <a:gd name="T50" fmla="*/ 432 w 444"/>
                <a:gd name="T51" fmla="*/ 48 h 228"/>
                <a:gd name="T52" fmla="*/ 432 w 444"/>
                <a:gd name="T53" fmla="*/ 54 h 2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44"/>
                <a:gd name="T82" fmla="*/ 0 h 228"/>
                <a:gd name="T83" fmla="*/ 444 w 444"/>
                <a:gd name="T84" fmla="*/ 228 h 22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44" h="228">
                  <a:moveTo>
                    <a:pt x="432" y="48"/>
                  </a:moveTo>
                  <a:lnTo>
                    <a:pt x="444" y="120"/>
                  </a:lnTo>
                  <a:lnTo>
                    <a:pt x="438" y="228"/>
                  </a:lnTo>
                  <a:lnTo>
                    <a:pt x="402" y="210"/>
                  </a:lnTo>
                  <a:lnTo>
                    <a:pt x="342" y="228"/>
                  </a:lnTo>
                  <a:lnTo>
                    <a:pt x="324" y="216"/>
                  </a:lnTo>
                  <a:lnTo>
                    <a:pt x="312" y="216"/>
                  </a:lnTo>
                  <a:lnTo>
                    <a:pt x="312" y="210"/>
                  </a:lnTo>
                  <a:lnTo>
                    <a:pt x="300" y="228"/>
                  </a:lnTo>
                  <a:lnTo>
                    <a:pt x="294" y="216"/>
                  </a:lnTo>
                  <a:lnTo>
                    <a:pt x="288" y="222"/>
                  </a:lnTo>
                  <a:lnTo>
                    <a:pt x="270" y="210"/>
                  </a:lnTo>
                  <a:lnTo>
                    <a:pt x="258" y="216"/>
                  </a:lnTo>
                  <a:lnTo>
                    <a:pt x="246" y="198"/>
                  </a:lnTo>
                  <a:lnTo>
                    <a:pt x="228" y="204"/>
                  </a:lnTo>
                  <a:lnTo>
                    <a:pt x="192" y="192"/>
                  </a:lnTo>
                  <a:lnTo>
                    <a:pt x="186" y="174"/>
                  </a:lnTo>
                  <a:lnTo>
                    <a:pt x="168" y="180"/>
                  </a:lnTo>
                  <a:lnTo>
                    <a:pt x="150" y="168"/>
                  </a:lnTo>
                  <a:lnTo>
                    <a:pt x="156" y="42"/>
                  </a:lnTo>
                  <a:lnTo>
                    <a:pt x="0" y="36"/>
                  </a:lnTo>
                  <a:lnTo>
                    <a:pt x="6" y="0"/>
                  </a:lnTo>
                  <a:lnTo>
                    <a:pt x="54" y="6"/>
                  </a:lnTo>
                  <a:lnTo>
                    <a:pt x="432" y="12"/>
                  </a:lnTo>
                  <a:lnTo>
                    <a:pt x="432" y="36"/>
                  </a:lnTo>
                  <a:lnTo>
                    <a:pt x="432" y="48"/>
                  </a:lnTo>
                  <a:lnTo>
                    <a:pt x="432" y="5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45" name="Freeform 1467"/>
            <p:cNvSpPr>
              <a:spLocks/>
            </p:cNvSpPr>
            <p:nvPr/>
          </p:nvSpPr>
          <p:spPr bwMode="auto">
            <a:xfrm>
              <a:off x="3054" y="1614"/>
              <a:ext cx="402" cy="342"/>
            </a:xfrm>
            <a:custGeom>
              <a:avLst/>
              <a:gdLst>
                <a:gd name="T0" fmla="*/ 186 w 402"/>
                <a:gd name="T1" fmla="*/ 306 h 342"/>
                <a:gd name="T2" fmla="*/ 0 w 402"/>
                <a:gd name="T3" fmla="*/ 252 h 342"/>
                <a:gd name="T4" fmla="*/ 0 w 402"/>
                <a:gd name="T5" fmla="*/ 198 h 342"/>
                <a:gd name="T6" fmla="*/ 30 w 402"/>
                <a:gd name="T7" fmla="*/ 150 h 342"/>
                <a:gd name="T8" fmla="*/ 78 w 402"/>
                <a:gd name="T9" fmla="*/ 42 h 342"/>
                <a:gd name="T10" fmla="*/ 84 w 402"/>
                <a:gd name="T11" fmla="*/ 0 h 342"/>
                <a:gd name="T12" fmla="*/ 108 w 402"/>
                <a:gd name="T13" fmla="*/ 6 h 342"/>
                <a:gd name="T14" fmla="*/ 126 w 402"/>
                <a:gd name="T15" fmla="*/ 18 h 342"/>
                <a:gd name="T16" fmla="*/ 126 w 402"/>
                <a:gd name="T17" fmla="*/ 48 h 342"/>
                <a:gd name="T18" fmla="*/ 144 w 402"/>
                <a:gd name="T19" fmla="*/ 60 h 342"/>
                <a:gd name="T20" fmla="*/ 168 w 402"/>
                <a:gd name="T21" fmla="*/ 54 h 342"/>
                <a:gd name="T22" fmla="*/ 198 w 402"/>
                <a:gd name="T23" fmla="*/ 72 h 342"/>
                <a:gd name="T24" fmla="*/ 300 w 402"/>
                <a:gd name="T25" fmla="*/ 72 h 342"/>
                <a:gd name="T26" fmla="*/ 384 w 402"/>
                <a:gd name="T27" fmla="*/ 90 h 342"/>
                <a:gd name="T28" fmla="*/ 402 w 402"/>
                <a:gd name="T29" fmla="*/ 120 h 342"/>
                <a:gd name="T30" fmla="*/ 348 w 402"/>
                <a:gd name="T31" fmla="*/ 186 h 342"/>
                <a:gd name="T32" fmla="*/ 360 w 402"/>
                <a:gd name="T33" fmla="*/ 204 h 342"/>
                <a:gd name="T34" fmla="*/ 324 w 402"/>
                <a:gd name="T35" fmla="*/ 342 h 342"/>
                <a:gd name="T36" fmla="*/ 216 w 402"/>
                <a:gd name="T37" fmla="*/ 312 h 342"/>
                <a:gd name="T38" fmla="*/ 186 w 402"/>
                <a:gd name="T39" fmla="*/ 306 h 3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2"/>
                <a:gd name="T61" fmla="*/ 0 h 342"/>
                <a:gd name="T62" fmla="*/ 402 w 402"/>
                <a:gd name="T63" fmla="*/ 342 h 3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2" h="342">
                  <a:moveTo>
                    <a:pt x="186" y="306"/>
                  </a:moveTo>
                  <a:lnTo>
                    <a:pt x="0" y="252"/>
                  </a:lnTo>
                  <a:lnTo>
                    <a:pt x="0" y="198"/>
                  </a:lnTo>
                  <a:lnTo>
                    <a:pt x="30" y="150"/>
                  </a:lnTo>
                  <a:lnTo>
                    <a:pt x="78" y="42"/>
                  </a:lnTo>
                  <a:lnTo>
                    <a:pt x="84" y="0"/>
                  </a:lnTo>
                  <a:lnTo>
                    <a:pt x="108" y="6"/>
                  </a:lnTo>
                  <a:lnTo>
                    <a:pt x="126" y="18"/>
                  </a:lnTo>
                  <a:lnTo>
                    <a:pt x="126" y="48"/>
                  </a:lnTo>
                  <a:lnTo>
                    <a:pt x="144" y="60"/>
                  </a:lnTo>
                  <a:lnTo>
                    <a:pt x="168" y="54"/>
                  </a:lnTo>
                  <a:lnTo>
                    <a:pt x="198" y="72"/>
                  </a:lnTo>
                  <a:lnTo>
                    <a:pt x="300" y="72"/>
                  </a:lnTo>
                  <a:lnTo>
                    <a:pt x="384" y="90"/>
                  </a:lnTo>
                  <a:lnTo>
                    <a:pt x="402" y="120"/>
                  </a:lnTo>
                  <a:lnTo>
                    <a:pt x="348" y="186"/>
                  </a:lnTo>
                  <a:lnTo>
                    <a:pt x="360" y="204"/>
                  </a:lnTo>
                  <a:lnTo>
                    <a:pt x="324" y="342"/>
                  </a:lnTo>
                  <a:lnTo>
                    <a:pt x="216" y="312"/>
                  </a:lnTo>
                  <a:lnTo>
                    <a:pt x="186" y="306"/>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46" name="Freeform 1468"/>
            <p:cNvSpPr>
              <a:spLocks/>
            </p:cNvSpPr>
            <p:nvPr/>
          </p:nvSpPr>
          <p:spPr bwMode="auto">
            <a:xfrm>
              <a:off x="3054" y="1614"/>
              <a:ext cx="402" cy="342"/>
            </a:xfrm>
            <a:custGeom>
              <a:avLst/>
              <a:gdLst>
                <a:gd name="T0" fmla="*/ 186 w 402"/>
                <a:gd name="T1" fmla="*/ 306 h 342"/>
                <a:gd name="T2" fmla="*/ 0 w 402"/>
                <a:gd name="T3" fmla="*/ 252 h 342"/>
                <a:gd name="T4" fmla="*/ 0 w 402"/>
                <a:gd name="T5" fmla="*/ 198 h 342"/>
                <a:gd name="T6" fmla="*/ 30 w 402"/>
                <a:gd name="T7" fmla="*/ 150 h 342"/>
                <a:gd name="T8" fmla="*/ 78 w 402"/>
                <a:gd name="T9" fmla="*/ 42 h 342"/>
                <a:gd name="T10" fmla="*/ 84 w 402"/>
                <a:gd name="T11" fmla="*/ 0 h 342"/>
                <a:gd name="T12" fmla="*/ 108 w 402"/>
                <a:gd name="T13" fmla="*/ 6 h 342"/>
                <a:gd name="T14" fmla="*/ 126 w 402"/>
                <a:gd name="T15" fmla="*/ 18 h 342"/>
                <a:gd name="T16" fmla="*/ 126 w 402"/>
                <a:gd name="T17" fmla="*/ 48 h 342"/>
                <a:gd name="T18" fmla="*/ 144 w 402"/>
                <a:gd name="T19" fmla="*/ 60 h 342"/>
                <a:gd name="T20" fmla="*/ 168 w 402"/>
                <a:gd name="T21" fmla="*/ 54 h 342"/>
                <a:gd name="T22" fmla="*/ 198 w 402"/>
                <a:gd name="T23" fmla="*/ 72 h 342"/>
                <a:gd name="T24" fmla="*/ 300 w 402"/>
                <a:gd name="T25" fmla="*/ 72 h 342"/>
                <a:gd name="T26" fmla="*/ 384 w 402"/>
                <a:gd name="T27" fmla="*/ 90 h 342"/>
                <a:gd name="T28" fmla="*/ 402 w 402"/>
                <a:gd name="T29" fmla="*/ 120 h 342"/>
                <a:gd name="T30" fmla="*/ 348 w 402"/>
                <a:gd name="T31" fmla="*/ 186 h 342"/>
                <a:gd name="T32" fmla="*/ 360 w 402"/>
                <a:gd name="T33" fmla="*/ 204 h 342"/>
                <a:gd name="T34" fmla="*/ 324 w 402"/>
                <a:gd name="T35" fmla="*/ 342 h 342"/>
                <a:gd name="T36" fmla="*/ 216 w 402"/>
                <a:gd name="T37" fmla="*/ 312 h 342"/>
                <a:gd name="T38" fmla="*/ 186 w 402"/>
                <a:gd name="T39" fmla="*/ 306 h 342"/>
                <a:gd name="T40" fmla="*/ 186 w 402"/>
                <a:gd name="T41" fmla="*/ 312 h 3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2"/>
                <a:gd name="T64" fmla="*/ 0 h 342"/>
                <a:gd name="T65" fmla="*/ 402 w 402"/>
                <a:gd name="T66" fmla="*/ 342 h 3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2" h="342">
                  <a:moveTo>
                    <a:pt x="186" y="306"/>
                  </a:moveTo>
                  <a:lnTo>
                    <a:pt x="0" y="252"/>
                  </a:lnTo>
                  <a:lnTo>
                    <a:pt x="0" y="198"/>
                  </a:lnTo>
                  <a:lnTo>
                    <a:pt x="30" y="150"/>
                  </a:lnTo>
                  <a:lnTo>
                    <a:pt x="78" y="42"/>
                  </a:lnTo>
                  <a:lnTo>
                    <a:pt x="84" y="0"/>
                  </a:lnTo>
                  <a:lnTo>
                    <a:pt x="108" y="6"/>
                  </a:lnTo>
                  <a:lnTo>
                    <a:pt x="126" y="18"/>
                  </a:lnTo>
                  <a:lnTo>
                    <a:pt x="126" y="48"/>
                  </a:lnTo>
                  <a:lnTo>
                    <a:pt x="144" y="60"/>
                  </a:lnTo>
                  <a:lnTo>
                    <a:pt x="168" y="54"/>
                  </a:lnTo>
                  <a:lnTo>
                    <a:pt x="198" y="72"/>
                  </a:lnTo>
                  <a:lnTo>
                    <a:pt x="300" y="72"/>
                  </a:lnTo>
                  <a:lnTo>
                    <a:pt x="384" y="90"/>
                  </a:lnTo>
                  <a:lnTo>
                    <a:pt x="402" y="120"/>
                  </a:lnTo>
                  <a:lnTo>
                    <a:pt x="348" y="186"/>
                  </a:lnTo>
                  <a:lnTo>
                    <a:pt x="360" y="204"/>
                  </a:lnTo>
                  <a:lnTo>
                    <a:pt x="324" y="342"/>
                  </a:lnTo>
                  <a:lnTo>
                    <a:pt x="216" y="312"/>
                  </a:lnTo>
                  <a:lnTo>
                    <a:pt x="186" y="306"/>
                  </a:lnTo>
                  <a:lnTo>
                    <a:pt x="186" y="3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47" name="Freeform 1469"/>
            <p:cNvSpPr>
              <a:spLocks/>
            </p:cNvSpPr>
            <p:nvPr/>
          </p:nvSpPr>
          <p:spPr bwMode="auto">
            <a:xfrm>
              <a:off x="5100" y="1962"/>
              <a:ext cx="294" cy="186"/>
            </a:xfrm>
            <a:custGeom>
              <a:avLst/>
              <a:gdLst>
                <a:gd name="T0" fmla="*/ 30 w 294"/>
                <a:gd name="T1" fmla="*/ 24 h 186"/>
                <a:gd name="T2" fmla="*/ 36 w 294"/>
                <a:gd name="T3" fmla="*/ 36 h 186"/>
                <a:gd name="T4" fmla="*/ 240 w 294"/>
                <a:gd name="T5" fmla="*/ 0 h 186"/>
                <a:gd name="T6" fmla="*/ 264 w 294"/>
                <a:gd name="T7" fmla="*/ 24 h 186"/>
                <a:gd name="T8" fmla="*/ 282 w 294"/>
                <a:gd name="T9" fmla="*/ 30 h 186"/>
                <a:gd name="T10" fmla="*/ 264 w 294"/>
                <a:gd name="T11" fmla="*/ 60 h 186"/>
                <a:gd name="T12" fmla="*/ 270 w 294"/>
                <a:gd name="T13" fmla="*/ 84 h 186"/>
                <a:gd name="T14" fmla="*/ 294 w 294"/>
                <a:gd name="T15" fmla="*/ 108 h 186"/>
                <a:gd name="T16" fmla="*/ 270 w 294"/>
                <a:gd name="T17" fmla="*/ 138 h 186"/>
                <a:gd name="T18" fmla="*/ 264 w 294"/>
                <a:gd name="T19" fmla="*/ 138 h 186"/>
                <a:gd name="T20" fmla="*/ 252 w 294"/>
                <a:gd name="T21" fmla="*/ 144 h 186"/>
                <a:gd name="T22" fmla="*/ 234 w 294"/>
                <a:gd name="T23" fmla="*/ 150 h 186"/>
                <a:gd name="T24" fmla="*/ 72 w 294"/>
                <a:gd name="T25" fmla="*/ 180 h 186"/>
                <a:gd name="T26" fmla="*/ 60 w 294"/>
                <a:gd name="T27" fmla="*/ 180 h 186"/>
                <a:gd name="T28" fmla="*/ 24 w 294"/>
                <a:gd name="T29" fmla="*/ 186 h 186"/>
                <a:gd name="T30" fmla="*/ 12 w 294"/>
                <a:gd name="T31" fmla="*/ 132 h 186"/>
                <a:gd name="T32" fmla="*/ 12 w 294"/>
                <a:gd name="T33" fmla="*/ 114 h 186"/>
                <a:gd name="T34" fmla="*/ 0 w 294"/>
                <a:gd name="T35" fmla="*/ 48 h 186"/>
                <a:gd name="T36" fmla="*/ 30 w 294"/>
                <a:gd name="T37" fmla="*/ 24 h 1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4"/>
                <a:gd name="T58" fmla="*/ 0 h 186"/>
                <a:gd name="T59" fmla="*/ 294 w 294"/>
                <a:gd name="T60" fmla="*/ 186 h 1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4" h="186">
                  <a:moveTo>
                    <a:pt x="30" y="24"/>
                  </a:moveTo>
                  <a:lnTo>
                    <a:pt x="36" y="36"/>
                  </a:lnTo>
                  <a:lnTo>
                    <a:pt x="240" y="0"/>
                  </a:lnTo>
                  <a:lnTo>
                    <a:pt x="264" y="24"/>
                  </a:lnTo>
                  <a:lnTo>
                    <a:pt x="282" y="30"/>
                  </a:lnTo>
                  <a:lnTo>
                    <a:pt x="264" y="60"/>
                  </a:lnTo>
                  <a:lnTo>
                    <a:pt x="270" y="84"/>
                  </a:lnTo>
                  <a:lnTo>
                    <a:pt x="294" y="108"/>
                  </a:lnTo>
                  <a:lnTo>
                    <a:pt x="270" y="138"/>
                  </a:lnTo>
                  <a:lnTo>
                    <a:pt x="264" y="138"/>
                  </a:lnTo>
                  <a:lnTo>
                    <a:pt x="252" y="144"/>
                  </a:lnTo>
                  <a:lnTo>
                    <a:pt x="234" y="150"/>
                  </a:lnTo>
                  <a:lnTo>
                    <a:pt x="72" y="180"/>
                  </a:lnTo>
                  <a:lnTo>
                    <a:pt x="60" y="180"/>
                  </a:lnTo>
                  <a:lnTo>
                    <a:pt x="24" y="186"/>
                  </a:lnTo>
                  <a:lnTo>
                    <a:pt x="12" y="132"/>
                  </a:lnTo>
                  <a:lnTo>
                    <a:pt x="12" y="114"/>
                  </a:lnTo>
                  <a:lnTo>
                    <a:pt x="0" y="48"/>
                  </a:lnTo>
                  <a:lnTo>
                    <a:pt x="30" y="24"/>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48" name="Freeform 1470"/>
            <p:cNvSpPr>
              <a:spLocks/>
            </p:cNvSpPr>
            <p:nvPr/>
          </p:nvSpPr>
          <p:spPr bwMode="auto">
            <a:xfrm>
              <a:off x="5100" y="1962"/>
              <a:ext cx="294" cy="186"/>
            </a:xfrm>
            <a:custGeom>
              <a:avLst/>
              <a:gdLst>
                <a:gd name="T0" fmla="*/ 30 w 294"/>
                <a:gd name="T1" fmla="*/ 24 h 186"/>
                <a:gd name="T2" fmla="*/ 36 w 294"/>
                <a:gd name="T3" fmla="*/ 36 h 186"/>
                <a:gd name="T4" fmla="*/ 240 w 294"/>
                <a:gd name="T5" fmla="*/ 0 h 186"/>
                <a:gd name="T6" fmla="*/ 264 w 294"/>
                <a:gd name="T7" fmla="*/ 24 h 186"/>
                <a:gd name="T8" fmla="*/ 282 w 294"/>
                <a:gd name="T9" fmla="*/ 30 h 186"/>
                <a:gd name="T10" fmla="*/ 264 w 294"/>
                <a:gd name="T11" fmla="*/ 60 h 186"/>
                <a:gd name="T12" fmla="*/ 270 w 294"/>
                <a:gd name="T13" fmla="*/ 84 h 186"/>
                <a:gd name="T14" fmla="*/ 294 w 294"/>
                <a:gd name="T15" fmla="*/ 108 h 186"/>
                <a:gd name="T16" fmla="*/ 270 w 294"/>
                <a:gd name="T17" fmla="*/ 138 h 186"/>
                <a:gd name="T18" fmla="*/ 264 w 294"/>
                <a:gd name="T19" fmla="*/ 138 h 186"/>
                <a:gd name="T20" fmla="*/ 252 w 294"/>
                <a:gd name="T21" fmla="*/ 144 h 186"/>
                <a:gd name="T22" fmla="*/ 234 w 294"/>
                <a:gd name="T23" fmla="*/ 150 h 186"/>
                <a:gd name="T24" fmla="*/ 72 w 294"/>
                <a:gd name="T25" fmla="*/ 180 h 186"/>
                <a:gd name="T26" fmla="*/ 60 w 294"/>
                <a:gd name="T27" fmla="*/ 180 h 186"/>
                <a:gd name="T28" fmla="*/ 24 w 294"/>
                <a:gd name="T29" fmla="*/ 186 h 186"/>
                <a:gd name="T30" fmla="*/ 12 w 294"/>
                <a:gd name="T31" fmla="*/ 132 h 186"/>
                <a:gd name="T32" fmla="*/ 12 w 294"/>
                <a:gd name="T33" fmla="*/ 114 h 186"/>
                <a:gd name="T34" fmla="*/ 0 w 294"/>
                <a:gd name="T35" fmla="*/ 48 h 186"/>
                <a:gd name="T36" fmla="*/ 30 w 294"/>
                <a:gd name="T37" fmla="*/ 24 h 186"/>
                <a:gd name="T38" fmla="*/ 30 w 294"/>
                <a:gd name="T39" fmla="*/ 30 h 18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94"/>
                <a:gd name="T61" fmla="*/ 0 h 186"/>
                <a:gd name="T62" fmla="*/ 294 w 294"/>
                <a:gd name="T63" fmla="*/ 186 h 18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94" h="186">
                  <a:moveTo>
                    <a:pt x="30" y="24"/>
                  </a:moveTo>
                  <a:lnTo>
                    <a:pt x="36" y="36"/>
                  </a:lnTo>
                  <a:lnTo>
                    <a:pt x="240" y="0"/>
                  </a:lnTo>
                  <a:lnTo>
                    <a:pt x="264" y="24"/>
                  </a:lnTo>
                  <a:lnTo>
                    <a:pt x="282" y="30"/>
                  </a:lnTo>
                  <a:lnTo>
                    <a:pt x="264" y="60"/>
                  </a:lnTo>
                  <a:lnTo>
                    <a:pt x="270" y="84"/>
                  </a:lnTo>
                  <a:lnTo>
                    <a:pt x="294" y="108"/>
                  </a:lnTo>
                  <a:lnTo>
                    <a:pt x="270" y="138"/>
                  </a:lnTo>
                  <a:lnTo>
                    <a:pt x="264" y="138"/>
                  </a:lnTo>
                  <a:lnTo>
                    <a:pt x="252" y="144"/>
                  </a:lnTo>
                  <a:lnTo>
                    <a:pt x="234" y="150"/>
                  </a:lnTo>
                  <a:lnTo>
                    <a:pt x="72" y="180"/>
                  </a:lnTo>
                  <a:lnTo>
                    <a:pt x="60" y="180"/>
                  </a:lnTo>
                  <a:lnTo>
                    <a:pt x="24" y="186"/>
                  </a:lnTo>
                  <a:lnTo>
                    <a:pt x="12" y="132"/>
                  </a:lnTo>
                  <a:lnTo>
                    <a:pt x="12" y="114"/>
                  </a:lnTo>
                  <a:lnTo>
                    <a:pt x="0" y="48"/>
                  </a:lnTo>
                  <a:lnTo>
                    <a:pt x="30" y="24"/>
                  </a:lnTo>
                  <a:lnTo>
                    <a:pt x="30" y="3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49" name="Freeform 1471"/>
            <p:cNvSpPr>
              <a:spLocks/>
            </p:cNvSpPr>
            <p:nvPr/>
          </p:nvSpPr>
          <p:spPr bwMode="auto">
            <a:xfrm>
              <a:off x="5508" y="1914"/>
              <a:ext cx="36" cy="48"/>
            </a:xfrm>
            <a:custGeom>
              <a:avLst/>
              <a:gdLst>
                <a:gd name="T0" fmla="*/ 36 w 36"/>
                <a:gd name="T1" fmla="*/ 30 h 48"/>
                <a:gd name="T2" fmla="*/ 30 w 36"/>
                <a:gd name="T3" fmla="*/ 36 h 48"/>
                <a:gd name="T4" fmla="*/ 24 w 36"/>
                <a:gd name="T5" fmla="*/ 24 h 48"/>
                <a:gd name="T6" fmla="*/ 24 w 36"/>
                <a:gd name="T7" fmla="*/ 42 h 48"/>
                <a:gd name="T8" fmla="*/ 6 w 36"/>
                <a:gd name="T9" fmla="*/ 48 h 48"/>
                <a:gd name="T10" fmla="*/ 0 w 36"/>
                <a:gd name="T11" fmla="*/ 6 h 48"/>
                <a:gd name="T12" fmla="*/ 18 w 36"/>
                <a:gd name="T13" fmla="*/ 0 h 48"/>
                <a:gd name="T14" fmla="*/ 36 w 36"/>
                <a:gd name="T15" fmla="*/ 24 h 48"/>
                <a:gd name="T16" fmla="*/ 36 w 36"/>
                <a:gd name="T17" fmla="*/ 30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48"/>
                <a:gd name="T29" fmla="*/ 36 w 36"/>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48">
                  <a:moveTo>
                    <a:pt x="36" y="30"/>
                  </a:moveTo>
                  <a:lnTo>
                    <a:pt x="30" y="36"/>
                  </a:lnTo>
                  <a:lnTo>
                    <a:pt x="24" y="24"/>
                  </a:lnTo>
                  <a:lnTo>
                    <a:pt x="24" y="42"/>
                  </a:lnTo>
                  <a:lnTo>
                    <a:pt x="6" y="48"/>
                  </a:lnTo>
                  <a:lnTo>
                    <a:pt x="0" y="6"/>
                  </a:lnTo>
                  <a:lnTo>
                    <a:pt x="18" y="0"/>
                  </a:lnTo>
                  <a:lnTo>
                    <a:pt x="36" y="24"/>
                  </a:lnTo>
                  <a:lnTo>
                    <a:pt x="36" y="30"/>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50" name="Freeform 1472"/>
            <p:cNvSpPr>
              <a:spLocks/>
            </p:cNvSpPr>
            <p:nvPr/>
          </p:nvSpPr>
          <p:spPr bwMode="auto">
            <a:xfrm>
              <a:off x="5508" y="1914"/>
              <a:ext cx="36" cy="48"/>
            </a:xfrm>
            <a:custGeom>
              <a:avLst/>
              <a:gdLst>
                <a:gd name="T0" fmla="*/ 36 w 36"/>
                <a:gd name="T1" fmla="*/ 30 h 48"/>
                <a:gd name="T2" fmla="*/ 30 w 36"/>
                <a:gd name="T3" fmla="*/ 36 h 48"/>
                <a:gd name="T4" fmla="*/ 24 w 36"/>
                <a:gd name="T5" fmla="*/ 24 h 48"/>
                <a:gd name="T6" fmla="*/ 24 w 36"/>
                <a:gd name="T7" fmla="*/ 42 h 48"/>
                <a:gd name="T8" fmla="*/ 6 w 36"/>
                <a:gd name="T9" fmla="*/ 48 h 48"/>
                <a:gd name="T10" fmla="*/ 0 w 36"/>
                <a:gd name="T11" fmla="*/ 6 h 48"/>
                <a:gd name="T12" fmla="*/ 18 w 36"/>
                <a:gd name="T13" fmla="*/ 0 h 48"/>
                <a:gd name="T14" fmla="*/ 36 w 36"/>
                <a:gd name="T15" fmla="*/ 24 h 48"/>
                <a:gd name="T16" fmla="*/ 36 w 36"/>
                <a:gd name="T17" fmla="*/ 30 h 48"/>
                <a:gd name="T18" fmla="*/ 36 w 36"/>
                <a:gd name="T19" fmla="*/ 36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
                <a:gd name="T31" fmla="*/ 0 h 48"/>
                <a:gd name="T32" fmla="*/ 36 w 36"/>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 h="48">
                  <a:moveTo>
                    <a:pt x="36" y="30"/>
                  </a:moveTo>
                  <a:lnTo>
                    <a:pt x="30" y="36"/>
                  </a:lnTo>
                  <a:lnTo>
                    <a:pt x="24" y="24"/>
                  </a:lnTo>
                  <a:lnTo>
                    <a:pt x="24" y="42"/>
                  </a:lnTo>
                  <a:lnTo>
                    <a:pt x="6" y="48"/>
                  </a:lnTo>
                  <a:lnTo>
                    <a:pt x="0" y="6"/>
                  </a:lnTo>
                  <a:lnTo>
                    <a:pt x="18" y="0"/>
                  </a:lnTo>
                  <a:lnTo>
                    <a:pt x="36" y="24"/>
                  </a:lnTo>
                  <a:lnTo>
                    <a:pt x="36" y="30"/>
                  </a:lnTo>
                  <a:lnTo>
                    <a:pt x="36" y="3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51" name="Freeform 1473"/>
            <p:cNvSpPr>
              <a:spLocks/>
            </p:cNvSpPr>
            <p:nvPr/>
          </p:nvSpPr>
          <p:spPr bwMode="auto">
            <a:xfrm>
              <a:off x="5028" y="2442"/>
              <a:ext cx="258" cy="198"/>
            </a:xfrm>
            <a:custGeom>
              <a:avLst/>
              <a:gdLst>
                <a:gd name="T0" fmla="*/ 258 w 258"/>
                <a:gd name="T1" fmla="*/ 60 h 198"/>
                <a:gd name="T2" fmla="*/ 228 w 258"/>
                <a:gd name="T3" fmla="*/ 102 h 198"/>
                <a:gd name="T4" fmla="*/ 234 w 258"/>
                <a:gd name="T5" fmla="*/ 114 h 198"/>
                <a:gd name="T6" fmla="*/ 204 w 258"/>
                <a:gd name="T7" fmla="*/ 144 h 198"/>
                <a:gd name="T8" fmla="*/ 198 w 258"/>
                <a:gd name="T9" fmla="*/ 138 h 198"/>
                <a:gd name="T10" fmla="*/ 198 w 258"/>
                <a:gd name="T11" fmla="*/ 150 h 198"/>
                <a:gd name="T12" fmla="*/ 168 w 258"/>
                <a:gd name="T13" fmla="*/ 168 h 198"/>
                <a:gd name="T14" fmla="*/ 168 w 258"/>
                <a:gd name="T15" fmla="*/ 180 h 198"/>
                <a:gd name="T16" fmla="*/ 156 w 258"/>
                <a:gd name="T17" fmla="*/ 174 h 198"/>
                <a:gd name="T18" fmla="*/ 162 w 258"/>
                <a:gd name="T19" fmla="*/ 186 h 198"/>
                <a:gd name="T20" fmla="*/ 156 w 258"/>
                <a:gd name="T21" fmla="*/ 198 h 198"/>
                <a:gd name="T22" fmla="*/ 138 w 258"/>
                <a:gd name="T23" fmla="*/ 192 h 198"/>
                <a:gd name="T24" fmla="*/ 114 w 258"/>
                <a:gd name="T25" fmla="*/ 144 h 198"/>
                <a:gd name="T26" fmla="*/ 48 w 258"/>
                <a:gd name="T27" fmla="*/ 90 h 198"/>
                <a:gd name="T28" fmla="*/ 30 w 258"/>
                <a:gd name="T29" fmla="*/ 60 h 198"/>
                <a:gd name="T30" fmla="*/ 0 w 258"/>
                <a:gd name="T31" fmla="*/ 48 h 198"/>
                <a:gd name="T32" fmla="*/ 12 w 258"/>
                <a:gd name="T33" fmla="*/ 30 h 198"/>
                <a:gd name="T34" fmla="*/ 48 w 258"/>
                <a:gd name="T35" fmla="*/ 12 h 198"/>
                <a:gd name="T36" fmla="*/ 114 w 258"/>
                <a:gd name="T37" fmla="*/ 0 h 198"/>
                <a:gd name="T38" fmla="*/ 132 w 258"/>
                <a:gd name="T39" fmla="*/ 24 h 198"/>
                <a:gd name="T40" fmla="*/ 192 w 258"/>
                <a:gd name="T41" fmla="*/ 12 h 198"/>
                <a:gd name="T42" fmla="*/ 252 w 258"/>
                <a:gd name="T43" fmla="*/ 60 h 198"/>
                <a:gd name="T44" fmla="*/ 258 w 258"/>
                <a:gd name="T45" fmla="*/ 60 h 19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8"/>
                <a:gd name="T70" fmla="*/ 0 h 198"/>
                <a:gd name="T71" fmla="*/ 258 w 258"/>
                <a:gd name="T72" fmla="*/ 198 h 19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8" h="198">
                  <a:moveTo>
                    <a:pt x="258" y="60"/>
                  </a:moveTo>
                  <a:lnTo>
                    <a:pt x="228" y="102"/>
                  </a:lnTo>
                  <a:lnTo>
                    <a:pt x="234" y="114"/>
                  </a:lnTo>
                  <a:lnTo>
                    <a:pt x="204" y="144"/>
                  </a:lnTo>
                  <a:lnTo>
                    <a:pt x="198" y="138"/>
                  </a:lnTo>
                  <a:lnTo>
                    <a:pt x="198" y="150"/>
                  </a:lnTo>
                  <a:lnTo>
                    <a:pt x="168" y="168"/>
                  </a:lnTo>
                  <a:lnTo>
                    <a:pt x="168" y="180"/>
                  </a:lnTo>
                  <a:lnTo>
                    <a:pt x="156" y="174"/>
                  </a:lnTo>
                  <a:lnTo>
                    <a:pt x="162" y="186"/>
                  </a:lnTo>
                  <a:lnTo>
                    <a:pt x="156" y="198"/>
                  </a:lnTo>
                  <a:lnTo>
                    <a:pt x="138" y="192"/>
                  </a:lnTo>
                  <a:lnTo>
                    <a:pt x="114" y="144"/>
                  </a:lnTo>
                  <a:lnTo>
                    <a:pt x="48" y="90"/>
                  </a:lnTo>
                  <a:lnTo>
                    <a:pt x="30" y="60"/>
                  </a:lnTo>
                  <a:lnTo>
                    <a:pt x="0" y="48"/>
                  </a:lnTo>
                  <a:lnTo>
                    <a:pt x="12" y="30"/>
                  </a:lnTo>
                  <a:lnTo>
                    <a:pt x="48" y="12"/>
                  </a:lnTo>
                  <a:lnTo>
                    <a:pt x="114" y="0"/>
                  </a:lnTo>
                  <a:lnTo>
                    <a:pt x="132" y="24"/>
                  </a:lnTo>
                  <a:lnTo>
                    <a:pt x="192" y="12"/>
                  </a:lnTo>
                  <a:lnTo>
                    <a:pt x="252" y="60"/>
                  </a:lnTo>
                  <a:lnTo>
                    <a:pt x="258" y="60"/>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52" name="Freeform 1474"/>
            <p:cNvSpPr>
              <a:spLocks/>
            </p:cNvSpPr>
            <p:nvPr/>
          </p:nvSpPr>
          <p:spPr bwMode="auto">
            <a:xfrm>
              <a:off x="5028" y="2442"/>
              <a:ext cx="258" cy="198"/>
            </a:xfrm>
            <a:custGeom>
              <a:avLst/>
              <a:gdLst>
                <a:gd name="T0" fmla="*/ 258 w 258"/>
                <a:gd name="T1" fmla="*/ 60 h 198"/>
                <a:gd name="T2" fmla="*/ 228 w 258"/>
                <a:gd name="T3" fmla="*/ 102 h 198"/>
                <a:gd name="T4" fmla="*/ 234 w 258"/>
                <a:gd name="T5" fmla="*/ 114 h 198"/>
                <a:gd name="T6" fmla="*/ 204 w 258"/>
                <a:gd name="T7" fmla="*/ 144 h 198"/>
                <a:gd name="T8" fmla="*/ 198 w 258"/>
                <a:gd name="T9" fmla="*/ 138 h 198"/>
                <a:gd name="T10" fmla="*/ 198 w 258"/>
                <a:gd name="T11" fmla="*/ 150 h 198"/>
                <a:gd name="T12" fmla="*/ 168 w 258"/>
                <a:gd name="T13" fmla="*/ 168 h 198"/>
                <a:gd name="T14" fmla="*/ 168 w 258"/>
                <a:gd name="T15" fmla="*/ 180 h 198"/>
                <a:gd name="T16" fmla="*/ 156 w 258"/>
                <a:gd name="T17" fmla="*/ 174 h 198"/>
                <a:gd name="T18" fmla="*/ 162 w 258"/>
                <a:gd name="T19" fmla="*/ 186 h 198"/>
                <a:gd name="T20" fmla="*/ 156 w 258"/>
                <a:gd name="T21" fmla="*/ 198 h 198"/>
                <a:gd name="T22" fmla="*/ 138 w 258"/>
                <a:gd name="T23" fmla="*/ 192 h 198"/>
                <a:gd name="T24" fmla="*/ 114 w 258"/>
                <a:gd name="T25" fmla="*/ 144 h 198"/>
                <a:gd name="T26" fmla="*/ 48 w 258"/>
                <a:gd name="T27" fmla="*/ 90 h 198"/>
                <a:gd name="T28" fmla="*/ 30 w 258"/>
                <a:gd name="T29" fmla="*/ 60 h 198"/>
                <a:gd name="T30" fmla="*/ 0 w 258"/>
                <a:gd name="T31" fmla="*/ 48 h 198"/>
                <a:gd name="T32" fmla="*/ 12 w 258"/>
                <a:gd name="T33" fmla="*/ 30 h 198"/>
                <a:gd name="T34" fmla="*/ 48 w 258"/>
                <a:gd name="T35" fmla="*/ 12 h 198"/>
                <a:gd name="T36" fmla="*/ 114 w 258"/>
                <a:gd name="T37" fmla="*/ 0 h 198"/>
                <a:gd name="T38" fmla="*/ 132 w 258"/>
                <a:gd name="T39" fmla="*/ 24 h 198"/>
                <a:gd name="T40" fmla="*/ 192 w 258"/>
                <a:gd name="T41" fmla="*/ 12 h 198"/>
                <a:gd name="T42" fmla="*/ 252 w 258"/>
                <a:gd name="T43" fmla="*/ 60 h 198"/>
                <a:gd name="T44" fmla="*/ 258 w 258"/>
                <a:gd name="T45" fmla="*/ 60 h 198"/>
                <a:gd name="T46" fmla="*/ 258 w 258"/>
                <a:gd name="T47" fmla="*/ 66 h 19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58"/>
                <a:gd name="T73" fmla="*/ 0 h 198"/>
                <a:gd name="T74" fmla="*/ 258 w 258"/>
                <a:gd name="T75" fmla="*/ 198 h 19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58" h="198">
                  <a:moveTo>
                    <a:pt x="258" y="60"/>
                  </a:moveTo>
                  <a:lnTo>
                    <a:pt x="228" y="102"/>
                  </a:lnTo>
                  <a:lnTo>
                    <a:pt x="234" y="114"/>
                  </a:lnTo>
                  <a:lnTo>
                    <a:pt x="204" y="144"/>
                  </a:lnTo>
                  <a:lnTo>
                    <a:pt x="198" y="138"/>
                  </a:lnTo>
                  <a:lnTo>
                    <a:pt x="198" y="150"/>
                  </a:lnTo>
                  <a:lnTo>
                    <a:pt x="168" y="168"/>
                  </a:lnTo>
                  <a:lnTo>
                    <a:pt x="168" y="180"/>
                  </a:lnTo>
                  <a:lnTo>
                    <a:pt x="156" y="174"/>
                  </a:lnTo>
                  <a:lnTo>
                    <a:pt x="162" y="186"/>
                  </a:lnTo>
                  <a:lnTo>
                    <a:pt x="156" y="198"/>
                  </a:lnTo>
                  <a:lnTo>
                    <a:pt x="138" y="192"/>
                  </a:lnTo>
                  <a:lnTo>
                    <a:pt x="114" y="144"/>
                  </a:lnTo>
                  <a:lnTo>
                    <a:pt x="48" y="90"/>
                  </a:lnTo>
                  <a:lnTo>
                    <a:pt x="30" y="60"/>
                  </a:lnTo>
                  <a:lnTo>
                    <a:pt x="0" y="48"/>
                  </a:lnTo>
                  <a:lnTo>
                    <a:pt x="12" y="30"/>
                  </a:lnTo>
                  <a:lnTo>
                    <a:pt x="48" y="12"/>
                  </a:lnTo>
                  <a:lnTo>
                    <a:pt x="114" y="0"/>
                  </a:lnTo>
                  <a:lnTo>
                    <a:pt x="132" y="24"/>
                  </a:lnTo>
                  <a:lnTo>
                    <a:pt x="192" y="12"/>
                  </a:lnTo>
                  <a:lnTo>
                    <a:pt x="252" y="60"/>
                  </a:lnTo>
                  <a:lnTo>
                    <a:pt x="258" y="60"/>
                  </a:lnTo>
                  <a:lnTo>
                    <a:pt x="258" y="6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53" name="Freeform 1475"/>
            <p:cNvSpPr>
              <a:spLocks/>
            </p:cNvSpPr>
            <p:nvPr/>
          </p:nvSpPr>
          <p:spPr bwMode="auto">
            <a:xfrm>
              <a:off x="3990" y="1800"/>
              <a:ext cx="360" cy="234"/>
            </a:xfrm>
            <a:custGeom>
              <a:avLst/>
              <a:gdLst>
                <a:gd name="T0" fmla="*/ 360 w 360"/>
                <a:gd name="T1" fmla="*/ 168 h 234"/>
                <a:gd name="T2" fmla="*/ 354 w 360"/>
                <a:gd name="T3" fmla="*/ 174 h 234"/>
                <a:gd name="T4" fmla="*/ 360 w 360"/>
                <a:gd name="T5" fmla="*/ 192 h 234"/>
                <a:gd name="T6" fmla="*/ 348 w 360"/>
                <a:gd name="T7" fmla="*/ 216 h 234"/>
                <a:gd name="T8" fmla="*/ 360 w 360"/>
                <a:gd name="T9" fmla="*/ 234 h 234"/>
                <a:gd name="T10" fmla="*/ 354 w 360"/>
                <a:gd name="T11" fmla="*/ 234 h 234"/>
                <a:gd name="T12" fmla="*/ 324 w 360"/>
                <a:gd name="T13" fmla="*/ 210 h 234"/>
                <a:gd name="T14" fmla="*/ 288 w 360"/>
                <a:gd name="T15" fmla="*/ 216 h 234"/>
                <a:gd name="T16" fmla="*/ 264 w 360"/>
                <a:gd name="T17" fmla="*/ 198 h 234"/>
                <a:gd name="T18" fmla="*/ 0 w 360"/>
                <a:gd name="T19" fmla="*/ 186 h 234"/>
                <a:gd name="T20" fmla="*/ 6 w 360"/>
                <a:gd name="T21" fmla="*/ 156 h 234"/>
                <a:gd name="T22" fmla="*/ 12 w 360"/>
                <a:gd name="T23" fmla="*/ 54 h 234"/>
                <a:gd name="T24" fmla="*/ 18 w 360"/>
                <a:gd name="T25" fmla="*/ 0 h 234"/>
                <a:gd name="T26" fmla="*/ 354 w 360"/>
                <a:gd name="T27" fmla="*/ 12 h 234"/>
                <a:gd name="T28" fmla="*/ 342 w 360"/>
                <a:gd name="T29" fmla="*/ 30 h 234"/>
                <a:gd name="T30" fmla="*/ 360 w 360"/>
                <a:gd name="T31" fmla="*/ 54 h 234"/>
                <a:gd name="T32" fmla="*/ 360 w 360"/>
                <a:gd name="T33" fmla="*/ 144 h 234"/>
                <a:gd name="T34" fmla="*/ 360 w 360"/>
                <a:gd name="T35" fmla="*/ 168 h 2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0"/>
                <a:gd name="T55" fmla="*/ 0 h 234"/>
                <a:gd name="T56" fmla="*/ 360 w 360"/>
                <a:gd name="T57" fmla="*/ 234 h 2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0" h="234">
                  <a:moveTo>
                    <a:pt x="360" y="168"/>
                  </a:moveTo>
                  <a:lnTo>
                    <a:pt x="354" y="174"/>
                  </a:lnTo>
                  <a:lnTo>
                    <a:pt x="360" y="192"/>
                  </a:lnTo>
                  <a:lnTo>
                    <a:pt x="348" y="216"/>
                  </a:lnTo>
                  <a:lnTo>
                    <a:pt x="360" y="234"/>
                  </a:lnTo>
                  <a:lnTo>
                    <a:pt x="354" y="234"/>
                  </a:lnTo>
                  <a:lnTo>
                    <a:pt x="324" y="210"/>
                  </a:lnTo>
                  <a:lnTo>
                    <a:pt x="288" y="216"/>
                  </a:lnTo>
                  <a:lnTo>
                    <a:pt x="264" y="198"/>
                  </a:lnTo>
                  <a:lnTo>
                    <a:pt x="0" y="186"/>
                  </a:lnTo>
                  <a:lnTo>
                    <a:pt x="6" y="156"/>
                  </a:lnTo>
                  <a:lnTo>
                    <a:pt x="12" y="54"/>
                  </a:lnTo>
                  <a:lnTo>
                    <a:pt x="18" y="0"/>
                  </a:lnTo>
                  <a:lnTo>
                    <a:pt x="354" y="12"/>
                  </a:lnTo>
                  <a:lnTo>
                    <a:pt x="342" y="30"/>
                  </a:lnTo>
                  <a:lnTo>
                    <a:pt x="360" y="54"/>
                  </a:lnTo>
                  <a:lnTo>
                    <a:pt x="360" y="144"/>
                  </a:lnTo>
                  <a:lnTo>
                    <a:pt x="360" y="168"/>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54" name="Freeform 1476"/>
            <p:cNvSpPr>
              <a:spLocks/>
            </p:cNvSpPr>
            <p:nvPr/>
          </p:nvSpPr>
          <p:spPr bwMode="auto">
            <a:xfrm>
              <a:off x="3990" y="1800"/>
              <a:ext cx="360" cy="234"/>
            </a:xfrm>
            <a:custGeom>
              <a:avLst/>
              <a:gdLst>
                <a:gd name="T0" fmla="*/ 360 w 360"/>
                <a:gd name="T1" fmla="*/ 168 h 234"/>
                <a:gd name="T2" fmla="*/ 354 w 360"/>
                <a:gd name="T3" fmla="*/ 174 h 234"/>
                <a:gd name="T4" fmla="*/ 360 w 360"/>
                <a:gd name="T5" fmla="*/ 192 h 234"/>
                <a:gd name="T6" fmla="*/ 348 w 360"/>
                <a:gd name="T7" fmla="*/ 216 h 234"/>
                <a:gd name="T8" fmla="*/ 360 w 360"/>
                <a:gd name="T9" fmla="*/ 234 h 234"/>
                <a:gd name="T10" fmla="*/ 354 w 360"/>
                <a:gd name="T11" fmla="*/ 234 h 234"/>
                <a:gd name="T12" fmla="*/ 324 w 360"/>
                <a:gd name="T13" fmla="*/ 210 h 234"/>
                <a:gd name="T14" fmla="*/ 288 w 360"/>
                <a:gd name="T15" fmla="*/ 216 h 234"/>
                <a:gd name="T16" fmla="*/ 264 w 360"/>
                <a:gd name="T17" fmla="*/ 198 h 234"/>
                <a:gd name="T18" fmla="*/ 0 w 360"/>
                <a:gd name="T19" fmla="*/ 186 h 234"/>
                <a:gd name="T20" fmla="*/ 6 w 360"/>
                <a:gd name="T21" fmla="*/ 156 h 234"/>
                <a:gd name="T22" fmla="*/ 12 w 360"/>
                <a:gd name="T23" fmla="*/ 54 h 234"/>
                <a:gd name="T24" fmla="*/ 18 w 360"/>
                <a:gd name="T25" fmla="*/ 0 h 234"/>
                <a:gd name="T26" fmla="*/ 354 w 360"/>
                <a:gd name="T27" fmla="*/ 12 h 234"/>
                <a:gd name="T28" fmla="*/ 342 w 360"/>
                <a:gd name="T29" fmla="*/ 30 h 234"/>
                <a:gd name="T30" fmla="*/ 360 w 360"/>
                <a:gd name="T31" fmla="*/ 54 h 234"/>
                <a:gd name="T32" fmla="*/ 360 w 360"/>
                <a:gd name="T33" fmla="*/ 144 h 234"/>
                <a:gd name="T34" fmla="*/ 360 w 360"/>
                <a:gd name="T35" fmla="*/ 168 h 234"/>
                <a:gd name="T36" fmla="*/ 360 w 360"/>
                <a:gd name="T37" fmla="*/ 174 h 2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0"/>
                <a:gd name="T58" fmla="*/ 0 h 234"/>
                <a:gd name="T59" fmla="*/ 360 w 360"/>
                <a:gd name="T60" fmla="*/ 234 h 2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0" h="234">
                  <a:moveTo>
                    <a:pt x="360" y="168"/>
                  </a:moveTo>
                  <a:lnTo>
                    <a:pt x="354" y="174"/>
                  </a:lnTo>
                  <a:lnTo>
                    <a:pt x="360" y="192"/>
                  </a:lnTo>
                  <a:lnTo>
                    <a:pt x="348" y="216"/>
                  </a:lnTo>
                  <a:lnTo>
                    <a:pt x="360" y="234"/>
                  </a:lnTo>
                  <a:lnTo>
                    <a:pt x="354" y="234"/>
                  </a:lnTo>
                  <a:lnTo>
                    <a:pt x="324" y="210"/>
                  </a:lnTo>
                  <a:lnTo>
                    <a:pt x="288" y="216"/>
                  </a:lnTo>
                  <a:lnTo>
                    <a:pt x="264" y="198"/>
                  </a:lnTo>
                  <a:lnTo>
                    <a:pt x="0" y="186"/>
                  </a:lnTo>
                  <a:lnTo>
                    <a:pt x="6" y="156"/>
                  </a:lnTo>
                  <a:lnTo>
                    <a:pt x="12" y="54"/>
                  </a:lnTo>
                  <a:lnTo>
                    <a:pt x="18" y="0"/>
                  </a:lnTo>
                  <a:lnTo>
                    <a:pt x="354" y="12"/>
                  </a:lnTo>
                  <a:lnTo>
                    <a:pt x="342" y="30"/>
                  </a:lnTo>
                  <a:lnTo>
                    <a:pt x="360" y="54"/>
                  </a:lnTo>
                  <a:lnTo>
                    <a:pt x="360" y="144"/>
                  </a:lnTo>
                  <a:lnTo>
                    <a:pt x="360" y="168"/>
                  </a:lnTo>
                  <a:lnTo>
                    <a:pt x="360" y="17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55" name="Freeform 1477"/>
            <p:cNvSpPr>
              <a:spLocks/>
            </p:cNvSpPr>
            <p:nvPr/>
          </p:nvSpPr>
          <p:spPr bwMode="auto">
            <a:xfrm>
              <a:off x="4668" y="2358"/>
              <a:ext cx="432" cy="150"/>
            </a:xfrm>
            <a:custGeom>
              <a:avLst/>
              <a:gdLst>
                <a:gd name="T0" fmla="*/ 432 w 432"/>
                <a:gd name="T1" fmla="*/ 0 h 150"/>
                <a:gd name="T2" fmla="*/ 432 w 432"/>
                <a:gd name="T3" fmla="*/ 18 h 150"/>
                <a:gd name="T4" fmla="*/ 420 w 432"/>
                <a:gd name="T5" fmla="*/ 30 h 150"/>
                <a:gd name="T6" fmla="*/ 390 w 432"/>
                <a:gd name="T7" fmla="*/ 48 h 150"/>
                <a:gd name="T8" fmla="*/ 384 w 432"/>
                <a:gd name="T9" fmla="*/ 42 h 150"/>
                <a:gd name="T10" fmla="*/ 372 w 432"/>
                <a:gd name="T11" fmla="*/ 60 h 150"/>
                <a:gd name="T12" fmla="*/ 330 w 432"/>
                <a:gd name="T13" fmla="*/ 84 h 150"/>
                <a:gd name="T14" fmla="*/ 324 w 432"/>
                <a:gd name="T15" fmla="*/ 102 h 150"/>
                <a:gd name="T16" fmla="*/ 306 w 432"/>
                <a:gd name="T17" fmla="*/ 102 h 150"/>
                <a:gd name="T18" fmla="*/ 306 w 432"/>
                <a:gd name="T19" fmla="*/ 120 h 150"/>
                <a:gd name="T20" fmla="*/ 240 w 432"/>
                <a:gd name="T21" fmla="*/ 132 h 150"/>
                <a:gd name="T22" fmla="*/ 108 w 432"/>
                <a:gd name="T23" fmla="*/ 138 h 150"/>
                <a:gd name="T24" fmla="*/ 0 w 432"/>
                <a:gd name="T25" fmla="*/ 150 h 150"/>
                <a:gd name="T26" fmla="*/ 12 w 432"/>
                <a:gd name="T27" fmla="*/ 138 h 150"/>
                <a:gd name="T28" fmla="*/ 0 w 432"/>
                <a:gd name="T29" fmla="*/ 120 h 150"/>
                <a:gd name="T30" fmla="*/ 18 w 432"/>
                <a:gd name="T31" fmla="*/ 114 h 150"/>
                <a:gd name="T32" fmla="*/ 12 w 432"/>
                <a:gd name="T33" fmla="*/ 102 h 150"/>
                <a:gd name="T34" fmla="*/ 30 w 432"/>
                <a:gd name="T35" fmla="*/ 84 h 150"/>
                <a:gd name="T36" fmla="*/ 24 w 432"/>
                <a:gd name="T37" fmla="*/ 84 h 150"/>
                <a:gd name="T38" fmla="*/ 24 w 432"/>
                <a:gd name="T39" fmla="*/ 78 h 150"/>
                <a:gd name="T40" fmla="*/ 30 w 432"/>
                <a:gd name="T41" fmla="*/ 42 h 150"/>
                <a:gd name="T42" fmla="*/ 36 w 432"/>
                <a:gd name="T43" fmla="*/ 48 h 150"/>
                <a:gd name="T44" fmla="*/ 108 w 432"/>
                <a:gd name="T45" fmla="*/ 42 h 150"/>
                <a:gd name="T46" fmla="*/ 108 w 432"/>
                <a:gd name="T47" fmla="*/ 30 h 150"/>
                <a:gd name="T48" fmla="*/ 330 w 432"/>
                <a:gd name="T49" fmla="*/ 12 h 150"/>
                <a:gd name="T50" fmla="*/ 432 w 432"/>
                <a:gd name="T51" fmla="*/ 0 h 1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32"/>
                <a:gd name="T79" fmla="*/ 0 h 150"/>
                <a:gd name="T80" fmla="*/ 432 w 432"/>
                <a:gd name="T81" fmla="*/ 150 h 1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32" h="150">
                  <a:moveTo>
                    <a:pt x="432" y="0"/>
                  </a:moveTo>
                  <a:lnTo>
                    <a:pt x="432" y="18"/>
                  </a:lnTo>
                  <a:lnTo>
                    <a:pt x="420" y="30"/>
                  </a:lnTo>
                  <a:lnTo>
                    <a:pt x="390" y="48"/>
                  </a:lnTo>
                  <a:lnTo>
                    <a:pt x="384" y="42"/>
                  </a:lnTo>
                  <a:lnTo>
                    <a:pt x="372" y="60"/>
                  </a:lnTo>
                  <a:lnTo>
                    <a:pt x="330" y="84"/>
                  </a:lnTo>
                  <a:lnTo>
                    <a:pt x="324" y="102"/>
                  </a:lnTo>
                  <a:lnTo>
                    <a:pt x="306" y="102"/>
                  </a:lnTo>
                  <a:lnTo>
                    <a:pt x="306" y="120"/>
                  </a:lnTo>
                  <a:lnTo>
                    <a:pt x="240" y="132"/>
                  </a:lnTo>
                  <a:lnTo>
                    <a:pt x="108" y="138"/>
                  </a:lnTo>
                  <a:lnTo>
                    <a:pt x="0" y="150"/>
                  </a:lnTo>
                  <a:lnTo>
                    <a:pt x="12" y="138"/>
                  </a:lnTo>
                  <a:lnTo>
                    <a:pt x="0" y="120"/>
                  </a:lnTo>
                  <a:lnTo>
                    <a:pt x="18" y="114"/>
                  </a:lnTo>
                  <a:lnTo>
                    <a:pt x="12" y="102"/>
                  </a:lnTo>
                  <a:lnTo>
                    <a:pt x="30" y="84"/>
                  </a:lnTo>
                  <a:lnTo>
                    <a:pt x="24" y="84"/>
                  </a:lnTo>
                  <a:lnTo>
                    <a:pt x="24" y="78"/>
                  </a:lnTo>
                  <a:lnTo>
                    <a:pt x="30" y="42"/>
                  </a:lnTo>
                  <a:lnTo>
                    <a:pt x="36" y="48"/>
                  </a:lnTo>
                  <a:lnTo>
                    <a:pt x="108" y="42"/>
                  </a:lnTo>
                  <a:lnTo>
                    <a:pt x="108" y="30"/>
                  </a:lnTo>
                  <a:lnTo>
                    <a:pt x="330" y="12"/>
                  </a:lnTo>
                  <a:lnTo>
                    <a:pt x="432" y="0"/>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56" name="Freeform 1478"/>
            <p:cNvSpPr>
              <a:spLocks/>
            </p:cNvSpPr>
            <p:nvPr/>
          </p:nvSpPr>
          <p:spPr bwMode="auto">
            <a:xfrm>
              <a:off x="4668" y="2358"/>
              <a:ext cx="432" cy="150"/>
            </a:xfrm>
            <a:custGeom>
              <a:avLst/>
              <a:gdLst>
                <a:gd name="T0" fmla="*/ 432 w 432"/>
                <a:gd name="T1" fmla="*/ 0 h 150"/>
                <a:gd name="T2" fmla="*/ 432 w 432"/>
                <a:gd name="T3" fmla="*/ 18 h 150"/>
                <a:gd name="T4" fmla="*/ 420 w 432"/>
                <a:gd name="T5" fmla="*/ 30 h 150"/>
                <a:gd name="T6" fmla="*/ 390 w 432"/>
                <a:gd name="T7" fmla="*/ 48 h 150"/>
                <a:gd name="T8" fmla="*/ 384 w 432"/>
                <a:gd name="T9" fmla="*/ 42 h 150"/>
                <a:gd name="T10" fmla="*/ 372 w 432"/>
                <a:gd name="T11" fmla="*/ 60 h 150"/>
                <a:gd name="T12" fmla="*/ 330 w 432"/>
                <a:gd name="T13" fmla="*/ 84 h 150"/>
                <a:gd name="T14" fmla="*/ 324 w 432"/>
                <a:gd name="T15" fmla="*/ 102 h 150"/>
                <a:gd name="T16" fmla="*/ 306 w 432"/>
                <a:gd name="T17" fmla="*/ 102 h 150"/>
                <a:gd name="T18" fmla="*/ 306 w 432"/>
                <a:gd name="T19" fmla="*/ 120 h 150"/>
                <a:gd name="T20" fmla="*/ 240 w 432"/>
                <a:gd name="T21" fmla="*/ 132 h 150"/>
                <a:gd name="T22" fmla="*/ 108 w 432"/>
                <a:gd name="T23" fmla="*/ 138 h 150"/>
                <a:gd name="T24" fmla="*/ 0 w 432"/>
                <a:gd name="T25" fmla="*/ 150 h 150"/>
                <a:gd name="T26" fmla="*/ 12 w 432"/>
                <a:gd name="T27" fmla="*/ 138 h 150"/>
                <a:gd name="T28" fmla="*/ 0 w 432"/>
                <a:gd name="T29" fmla="*/ 120 h 150"/>
                <a:gd name="T30" fmla="*/ 18 w 432"/>
                <a:gd name="T31" fmla="*/ 114 h 150"/>
                <a:gd name="T32" fmla="*/ 12 w 432"/>
                <a:gd name="T33" fmla="*/ 102 h 150"/>
                <a:gd name="T34" fmla="*/ 30 w 432"/>
                <a:gd name="T35" fmla="*/ 84 h 150"/>
                <a:gd name="T36" fmla="*/ 24 w 432"/>
                <a:gd name="T37" fmla="*/ 84 h 150"/>
                <a:gd name="T38" fmla="*/ 24 w 432"/>
                <a:gd name="T39" fmla="*/ 78 h 150"/>
                <a:gd name="T40" fmla="*/ 30 w 432"/>
                <a:gd name="T41" fmla="*/ 42 h 150"/>
                <a:gd name="T42" fmla="*/ 36 w 432"/>
                <a:gd name="T43" fmla="*/ 48 h 150"/>
                <a:gd name="T44" fmla="*/ 108 w 432"/>
                <a:gd name="T45" fmla="*/ 42 h 150"/>
                <a:gd name="T46" fmla="*/ 108 w 432"/>
                <a:gd name="T47" fmla="*/ 30 h 150"/>
                <a:gd name="T48" fmla="*/ 330 w 432"/>
                <a:gd name="T49" fmla="*/ 12 h 150"/>
                <a:gd name="T50" fmla="*/ 432 w 432"/>
                <a:gd name="T51" fmla="*/ 0 h 150"/>
                <a:gd name="T52" fmla="*/ 432 w 432"/>
                <a:gd name="T53" fmla="*/ 6 h 15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32"/>
                <a:gd name="T82" fmla="*/ 0 h 150"/>
                <a:gd name="T83" fmla="*/ 432 w 432"/>
                <a:gd name="T84" fmla="*/ 150 h 15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32" h="150">
                  <a:moveTo>
                    <a:pt x="432" y="0"/>
                  </a:moveTo>
                  <a:lnTo>
                    <a:pt x="432" y="18"/>
                  </a:lnTo>
                  <a:lnTo>
                    <a:pt x="420" y="30"/>
                  </a:lnTo>
                  <a:lnTo>
                    <a:pt x="390" y="48"/>
                  </a:lnTo>
                  <a:lnTo>
                    <a:pt x="384" y="42"/>
                  </a:lnTo>
                  <a:lnTo>
                    <a:pt x="372" y="60"/>
                  </a:lnTo>
                  <a:lnTo>
                    <a:pt x="330" y="84"/>
                  </a:lnTo>
                  <a:lnTo>
                    <a:pt x="324" y="102"/>
                  </a:lnTo>
                  <a:lnTo>
                    <a:pt x="306" y="102"/>
                  </a:lnTo>
                  <a:lnTo>
                    <a:pt x="306" y="120"/>
                  </a:lnTo>
                  <a:lnTo>
                    <a:pt x="240" y="132"/>
                  </a:lnTo>
                  <a:lnTo>
                    <a:pt x="108" y="138"/>
                  </a:lnTo>
                  <a:lnTo>
                    <a:pt x="0" y="150"/>
                  </a:lnTo>
                  <a:lnTo>
                    <a:pt x="12" y="138"/>
                  </a:lnTo>
                  <a:lnTo>
                    <a:pt x="0" y="120"/>
                  </a:lnTo>
                  <a:lnTo>
                    <a:pt x="18" y="114"/>
                  </a:lnTo>
                  <a:lnTo>
                    <a:pt x="12" y="102"/>
                  </a:lnTo>
                  <a:lnTo>
                    <a:pt x="30" y="84"/>
                  </a:lnTo>
                  <a:lnTo>
                    <a:pt x="24" y="84"/>
                  </a:lnTo>
                  <a:lnTo>
                    <a:pt x="24" y="78"/>
                  </a:lnTo>
                  <a:lnTo>
                    <a:pt x="30" y="42"/>
                  </a:lnTo>
                  <a:lnTo>
                    <a:pt x="36" y="48"/>
                  </a:lnTo>
                  <a:lnTo>
                    <a:pt x="108" y="42"/>
                  </a:lnTo>
                  <a:lnTo>
                    <a:pt x="108" y="30"/>
                  </a:lnTo>
                  <a:lnTo>
                    <a:pt x="330" y="12"/>
                  </a:lnTo>
                  <a:lnTo>
                    <a:pt x="432" y="0"/>
                  </a:lnTo>
                  <a:lnTo>
                    <a:pt x="432"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57" name="Freeform 1479"/>
            <p:cNvSpPr>
              <a:spLocks/>
            </p:cNvSpPr>
            <p:nvPr/>
          </p:nvSpPr>
          <p:spPr bwMode="auto">
            <a:xfrm>
              <a:off x="3792" y="2406"/>
              <a:ext cx="714" cy="684"/>
            </a:xfrm>
            <a:custGeom>
              <a:avLst/>
              <a:gdLst>
                <a:gd name="T0" fmla="*/ 678 w 714"/>
                <a:gd name="T1" fmla="*/ 198 h 684"/>
                <a:gd name="T2" fmla="*/ 684 w 714"/>
                <a:gd name="T3" fmla="*/ 300 h 684"/>
                <a:gd name="T4" fmla="*/ 702 w 714"/>
                <a:gd name="T5" fmla="*/ 390 h 684"/>
                <a:gd name="T6" fmla="*/ 690 w 714"/>
                <a:gd name="T7" fmla="*/ 438 h 684"/>
                <a:gd name="T8" fmla="*/ 642 w 714"/>
                <a:gd name="T9" fmla="*/ 468 h 684"/>
                <a:gd name="T10" fmla="*/ 642 w 714"/>
                <a:gd name="T11" fmla="*/ 456 h 684"/>
                <a:gd name="T12" fmla="*/ 636 w 714"/>
                <a:gd name="T13" fmla="*/ 450 h 684"/>
                <a:gd name="T14" fmla="*/ 636 w 714"/>
                <a:gd name="T15" fmla="*/ 468 h 684"/>
                <a:gd name="T16" fmla="*/ 618 w 714"/>
                <a:gd name="T17" fmla="*/ 492 h 684"/>
                <a:gd name="T18" fmla="*/ 588 w 714"/>
                <a:gd name="T19" fmla="*/ 504 h 684"/>
                <a:gd name="T20" fmla="*/ 564 w 714"/>
                <a:gd name="T21" fmla="*/ 510 h 684"/>
                <a:gd name="T22" fmla="*/ 552 w 714"/>
                <a:gd name="T23" fmla="*/ 510 h 684"/>
                <a:gd name="T24" fmla="*/ 540 w 714"/>
                <a:gd name="T25" fmla="*/ 510 h 684"/>
                <a:gd name="T26" fmla="*/ 552 w 714"/>
                <a:gd name="T27" fmla="*/ 528 h 684"/>
                <a:gd name="T28" fmla="*/ 528 w 714"/>
                <a:gd name="T29" fmla="*/ 522 h 684"/>
                <a:gd name="T30" fmla="*/ 522 w 714"/>
                <a:gd name="T31" fmla="*/ 546 h 684"/>
                <a:gd name="T32" fmla="*/ 504 w 714"/>
                <a:gd name="T33" fmla="*/ 552 h 684"/>
                <a:gd name="T34" fmla="*/ 498 w 714"/>
                <a:gd name="T35" fmla="*/ 564 h 684"/>
                <a:gd name="T36" fmla="*/ 504 w 714"/>
                <a:gd name="T37" fmla="*/ 576 h 684"/>
                <a:gd name="T38" fmla="*/ 486 w 714"/>
                <a:gd name="T39" fmla="*/ 600 h 684"/>
                <a:gd name="T40" fmla="*/ 480 w 714"/>
                <a:gd name="T41" fmla="*/ 600 h 684"/>
                <a:gd name="T42" fmla="*/ 474 w 714"/>
                <a:gd name="T43" fmla="*/ 600 h 684"/>
                <a:gd name="T44" fmla="*/ 486 w 714"/>
                <a:gd name="T45" fmla="*/ 630 h 684"/>
                <a:gd name="T46" fmla="*/ 450 w 714"/>
                <a:gd name="T47" fmla="*/ 678 h 684"/>
                <a:gd name="T48" fmla="*/ 378 w 714"/>
                <a:gd name="T49" fmla="*/ 612 h 684"/>
                <a:gd name="T50" fmla="*/ 336 w 714"/>
                <a:gd name="T51" fmla="*/ 534 h 684"/>
                <a:gd name="T52" fmla="*/ 276 w 714"/>
                <a:gd name="T53" fmla="*/ 438 h 684"/>
                <a:gd name="T54" fmla="*/ 204 w 714"/>
                <a:gd name="T55" fmla="*/ 432 h 684"/>
                <a:gd name="T56" fmla="*/ 174 w 714"/>
                <a:gd name="T57" fmla="*/ 480 h 684"/>
                <a:gd name="T58" fmla="*/ 102 w 714"/>
                <a:gd name="T59" fmla="*/ 432 h 684"/>
                <a:gd name="T60" fmla="*/ 6 w 714"/>
                <a:gd name="T61" fmla="*/ 282 h 684"/>
                <a:gd name="T62" fmla="*/ 192 w 714"/>
                <a:gd name="T63" fmla="*/ 288 h 684"/>
                <a:gd name="T64" fmla="*/ 372 w 714"/>
                <a:gd name="T65" fmla="*/ 6 h 684"/>
                <a:gd name="T66" fmla="*/ 384 w 714"/>
                <a:gd name="T67" fmla="*/ 144 h 684"/>
                <a:gd name="T68" fmla="*/ 408 w 714"/>
                <a:gd name="T69" fmla="*/ 156 h 684"/>
                <a:gd name="T70" fmla="*/ 462 w 714"/>
                <a:gd name="T71" fmla="*/ 162 h 684"/>
                <a:gd name="T72" fmla="*/ 486 w 714"/>
                <a:gd name="T73" fmla="*/ 174 h 684"/>
                <a:gd name="T74" fmla="*/ 510 w 714"/>
                <a:gd name="T75" fmla="*/ 180 h 684"/>
                <a:gd name="T76" fmla="*/ 528 w 714"/>
                <a:gd name="T77" fmla="*/ 174 h 684"/>
                <a:gd name="T78" fmla="*/ 540 w 714"/>
                <a:gd name="T79" fmla="*/ 180 h 684"/>
                <a:gd name="T80" fmla="*/ 618 w 714"/>
                <a:gd name="T81" fmla="*/ 174 h 68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14"/>
                <a:gd name="T124" fmla="*/ 0 h 684"/>
                <a:gd name="T125" fmla="*/ 714 w 714"/>
                <a:gd name="T126" fmla="*/ 684 h 68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14" h="684">
                  <a:moveTo>
                    <a:pt x="654" y="192"/>
                  </a:moveTo>
                  <a:lnTo>
                    <a:pt x="678" y="198"/>
                  </a:lnTo>
                  <a:lnTo>
                    <a:pt x="678" y="234"/>
                  </a:lnTo>
                  <a:lnTo>
                    <a:pt x="684" y="300"/>
                  </a:lnTo>
                  <a:lnTo>
                    <a:pt x="714" y="360"/>
                  </a:lnTo>
                  <a:lnTo>
                    <a:pt x="702" y="390"/>
                  </a:lnTo>
                  <a:lnTo>
                    <a:pt x="702" y="426"/>
                  </a:lnTo>
                  <a:lnTo>
                    <a:pt x="690" y="438"/>
                  </a:lnTo>
                  <a:lnTo>
                    <a:pt x="696" y="444"/>
                  </a:lnTo>
                  <a:lnTo>
                    <a:pt x="642" y="468"/>
                  </a:lnTo>
                  <a:lnTo>
                    <a:pt x="660" y="456"/>
                  </a:lnTo>
                  <a:lnTo>
                    <a:pt x="642" y="456"/>
                  </a:lnTo>
                  <a:lnTo>
                    <a:pt x="648" y="438"/>
                  </a:lnTo>
                  <a:lnTo>
                    <a:pt x="636" y="450"/>
                  </a:lnTo>
                  <a:lnTo>
                    <a:pt x="630" y="444"/>
                  </a:lnTo>
                  <a:lnTo>
                    <a:pt x="636" y="468"/>
                  </a:lnTo>
                  <a:lnTo>
                    <a:pt x="624" y="480"/>
                  </a:lnTo>
                  <a:lnTo>
                    <a:pt x="618" y="492"/>
                  </a:lnTo>
                  <a:lnTo>
                    <a:pt x="552" y="528"/>
                  </a:lnTo>
                  <a:lnTo>
                    <a:pt x="588" y="504"/>
                  </a:lnTo>
                  <a:lnTo>
                    <a:pt x="564" y="516"/>
                  </a:lnTo>
                  <a:lnTo>
                    <a:pt x="564" y="510"/>
                  </a:lnTo>
                  <a:lnTo>
                    <a:pt x="558" y="516"/>
                  </a:lnTo>
                  <a:lnTo>
                    <a:pt x="552" y="510"/>
                  </a:lnTo>
                  <a:lnTo>
                    <a:pt x="546" y="516"/>
                  </a:lnTo>
                  <a:lnTo>
                    <a:pt x="540" y="510"/>
                  </a:lnTo>
                  <a:lnTo>
                    <a:pt x="540" y="522"/>
                  </a:lnTo>
                  <a:lnTo>
                    <a:pt x="552" y="528"/>
                  </a:lnTo>
                  <a:lnTo>
                    <a:pt x="534" y="534"/>
                  </a:lnTo>
                  <a:lnTo>
                    <a:pt x="528" y="522"/>
                  </a:lnTo>
                  <a:lnTo>
                    <a:pt x="528" y="540"/>
                  </a:lnTo>
                  <a:lnTo>
                    <a:pt x="522" y="546"/>
                  </a:lnTo>
                  <a:lnTo>
                    <a:pt x="522" y="540"/>
                  </a:lnTo>
                  <a:lnTo>
                    <a:pt x="504" y="552"/>
                  </a:lnTo>
                  <a:lnTo>
                    <a:pt x="510" y="564"/>
                  </a:lnTo>
                  <a:lnTo>
                    <a:pt x="498" y="564"/>
                  </a:lnTo>
                  <a:lnTo>
                    <a:pt x="498" y="576"/>
                  </a:lnTo>
                  <a:lnTo>
                    <a:pt x="504" y="576"/>
                  </a:lnTo>
                  <a:lnTo>
                    <a:pt x="492" y="600"/>
                  </a:lnTo>
                  <a:lnTo>
                    <a:pt x="486" y="600"/>
                  </a:lnTo>
                  <a:lnTo>
                    <a:pt x="486" y="594"/>
                  </a:lnTo>
                  <a:lnTo>
                    <a:pt x="480" y="600"/>
                  </a:lnTo>
                  <a:lnTo>
                    <a:pt x="474" y="588"/>
                  </a:lnTo>
                  <a:lnTo>
                    <a:pt x="474" y="600"/>
                  </a:lnTo>
                  <a:lnTo>
                    <a:pt x="492" y="600"/>
                  </a:lnTo>
                  <a:lnTo>
                    <a:pt x="486" y="630"/>
                  </a:lnTo>
                  <a:lnTo>
                    <a:pt x="510" y="684"/>
                  </a:lnTo>
                  <a:lnTo>
                    <a:pt x="450" y="678"/>
                  </a:lnTo>
                  <a:lnTo>
                    <a:pt x="396" y="654"/>
                  </a:lnTo>
                  <a:lnTo>
                    <a:pt x="378" y="612"/>
                  </a:lnTo>
                  <a:lnTo>
                    <a:pt x="372" y="576"/>
                  </a:lnTo>
                  <a:lnTo>
                    <a:pt x="336" y="534"/>
                  </a:lnTo>
                  <a:lnTo>
                    <a:pt x="306" y="468"/>
                  </a:lnTo>
                  <a:lnTo>
                    <a:pt x="276" y="438"/>
                  </a:lnTo>
                  <a:lnTo>
                    <a:pt x="222" y="426"/>
                  </a:lnTo>
                  <a:lnTo>
                    <a:pt x="204" y="432"/>
                  </a:lnTo>
                  <a:lnTo>
                    <a:pt x="192" y="462"/>
                  </a:lnTo>
                  <a:lnTo>
                    <a:pt x="174" y="480"/>
                  </a:lnTo>
                  <a:lnTo>
                    <a:pt x="162" y="474"/>
                  </a:lnTo>
                  <a:lnTo>
                    <a:pt x="102" y="432"/>
                  </a:lnTo>
                  <a:lnTo>
                    <a:pt x="84" y="372"/>
                  </a:lnTo>
                  <a:lnTo>
                    <a:pt x="6" y="282"/>
                  </a:lnTo>
                  <a:lnTo>
                    <a:pt x="0" y="270"/>
                  </a:lnTo>
                  <a:lnTo>
                    <a:pt x="192" y="288"/>
                  </a:lnTo>
                  <a:lnTo>
                    <a:pt x="216" y="0"/>
                  </a:lnTo>
                  <a:lnTo>
                    <a:pt x="372" y="6"/>
                  </a:lnTo>
                  <a:lnTo>
                    <a:pt x="366" y="132"/>
                  </a:lnTo>
                  <a:lnTo>
                    <a:pt x="384" y="144"/>
                  </a:lnTo>
                  <a:lnTo>
                    <a:pt x="402" y="138"/>
                  </a:lnTo>
                  <a:lnTo>
                    <a:pt x="408" y="156"/>
                  </a:lnTo>
                  <a:lnTo>
                    <a:pt x="444" y="168"/>
                  </a:lnTo>
                  <a:lnTo>
                    <a:pt x="462" y="162"/>
                  </a:lnTo>
                  <a:lnTo>
                    <a:pt x="474" y="180"/>
                  </a:lnTo>
                  <a:lnTo>
                    <a:pt x="486" y="174"/>
                  </a:lnTo>
                  <a:lnTo>
                    <a:pt x="504" y="186"/>
                  </a:lnTo>
                  <a:lnTo>
                    <a:pt x="510" y="180"/>
                  </a:lnTo>
                  <a:lnTo>
                    <a:pt x="516" y="192"/>
                  </a:lnTo>
                  <a:lnTo>
                    <a:pt x="528" y="174"/>
                  </a:lnTo>
                  <a:lnTo>
                    <a:pt x="528" y="180"/>
                  </a:lnTo>
                  <a:lnTo>
                    <a:pt x="540" y="180"/>
                  </a:lnTo>
                  <a:lnTo>
                    <a:pt x="558" y="192"/>
                  </a:lnTo>
                  <a:lnTo>
                    <a:pt x="618" y="174"/>
                  </a:lnTo>
                  <a:lnTo>
                    <a:pt x="654" y="192"/>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58" name="Freeform 1480"/>
            <p:cNvSpPr>
              <a:spLocks/>
            </p:cNvSpPr>
            <p:nvPr/>
          </p:nvSpPr>
          <p:spPr bwMode="auto">
            <a:xfrm>
              <a:off x="3792" y="2406"/>
              <a:ext cx="714" cy="684"/>
            </a:xfrm>
            <a:custGeom>
              <a:avLst/>
              <a:gdLst>
                <a:gd name="T0" fmla="*/ 678 w 714"/>
                <a:gd name="T1" fmla="*/ 198 h 684"/>
                <a:gd name="T2" fmla="*/ 684 w 714"/>
                <a:gd name="T3" fmla="*/ 300 h 684"/>
                <a:gd name="T4" fmla="*/ 702 w 714"/>
                <a:gd name="T5" fmla="*/ 390 h 684"/>
                <a:gd name="T6" fmla="*/ 690 w 714"/>
                <a:gd name="T7" fmla="*/ 438 h 684"/>
                <a:gd name="T8" fmla="*/ 642 w 714"/>
                <a:gd name="T9" fmla="*/ 468 h 684"/>
                <a:gd name="T10" fmla="*/ 642 w 714"/>
                <a:gd name="T11" fmla="*/ 456 h 684"/>
                <a:gd name="T12" fmla="*/ 636 w 714"/>
                <a:gd name="T13" fmla="*/ 450 h 684"/>
                <a:gd name="T14" fmla="*/ 636 w 714"/>
                <a:gd name="T15" fmla="*/ 468 h 684"/>
                <a:gd name="T16" fmla="*/ 618 w 714"/>
                <a:gd name="T17" fmla="*/ 492 h 684"/>
                <a:gd name="T18" fmla="*/ 588 w 714"/>
                <a:gd name="T19" fmla="*/ 504 h 684"/>
                <a:gd name="T20" fmla="*/ 564 w 714"/>
                <a:gd name="T21" fmla="*/ 510 h 684"/>
                <a:gd name="T22" fmla="*/ 552 w 714"/>
                <a:gd name="T23" fmla="*/ 510 h 684"/>
                <a:gd name="T24" fmla="*/ 540 w 714"/>
                <a:gd name="T25" fmla="*/ 510 h 684"/>
                <a:gd name="T26" fmla="*/ 552 w 714"/>
                <a:gd name="T27" fmla="*/ 528 h 684"/>
                <a:gd name="T28" fmla="*/ 528 w 714"/>
                <a:gd name="T29" fmla="*/ 522 h 684"/>
                <a:gd name="T30" fmla="*/ 522 w 714"/>
                <a:gd name="T31" fmla="*/ 546 h 684"/>
                <a:gd name="T32" fmla="*/ 504 w 714"/>
                <a:gd name="T33" fmla="*/ 552 h 684"/>
                <a:gd name="T34" fmla="*/ 486 w 714"/>
                <a:gd name="T35" fmla="*/ 564 h 684"/>
                <a:gd name="T36" fmla="*/ 498 w 714"/>
                <a:gd name="T37" fmla="*/ 576 h 684"/>
                <a:gd name="T38" fmla="*/ 492 w 714"/>
                <a:gd name="T39" fmla="*/ 600 h 684"/>
                <a:gd name="T40" fmla="*/ 486 w 714"/>
                <a:gd name="T41" fmla="*/ 594 h 684"/>
                <a:gd name="T42" fmla="*/ 474 w 714"/>
                <a:gd name="T43" fmla="*/ 588 h 684"/>
                <a:gd name="T44" fmla="*/ 492 w 714"/>
                <a:gd name="T45" fmla="*/ 600 h 684"/>
                <a:gd name="T46" fmla="*/ 510 w 714"/>
                <a:gd name="T47" fmla="*/ 684 h 684"/>
                <a:gd name="T48" fmla="*/ 396 w 714"/>
                <a:gd name="T49" fmla="*/ 654 h 684"/>
                <a:gd name="T50" fmla="*/ 372 w 714"/>
                <a:gd name="T51" fmla="*/ 576 h 684"/>
                <a:gd name="T52" fmla="*/ 306 w 714"/>
                <a:gd name="T53" fmla="*/ 468 h 684"/>
                <a:gd name="T54" fmla="*/ 222 w 714"/>
                <a:gd name="T55" fmla="*/ 426 h 684"/>
                <a:gd name="T56" fmla="*/ 192 w 714"/>
                <a:gd name="T57" fmla="*/ 462 h 684"/>
                <a:gd name="T58" fmla="*/ 162 w 714"/>
                <a:gd name="T59" fmla="*/ 474 h 684"/>
                <a:gd name="T60" fmla="*/ 84 w 714"/>
                <a:gd name="T61" fmla="*/ 372 h 684"/>
                <a:gd name="T62" fmla="*/ 0 w 714"/>
                <a:gd name="T63" fmla="*/ 270 h 684"/>
                <a:gd name="T64" fmla="*/ 216 w 714"/>
                <a:gd name="T65" fmla="*/ 0 h 684"/>
                <a:gd name="T66" fmla="*/ 366 w 714"/>
                <a:gd name="T67" fmla="*/ 132 h 684"/>
                <a:gd name="T68" fmla="*/ 402 w 714"/>
                <a:gd name="T69" fmla="*/ 138 h 684"/>
                <a:gd name="T70" fmla="*/ 444 w 714"/>
                <a:gd name="T71" fmla="*/ 168 h 684"/>
                <a:gd name="T72" fmla="*/ 474 w 714"/>
                <a:gd name="T73" fmla="*/ 180 h 684"/>
                <a:gd name="T74" fmla="*/ 504 w 714"/>
                <a:gd name="T75" fmla="*/ 186 h 684"/>
                <a:gd name="T76" fmla="*/ 516 w 714"/>
                <a:gd name="T77" fmla="*/ 192 h 684"/>
                <a:gd name="T78" fmla="*/ 528 w 714"/>
                <a:gd name="T79" fmla="*/ 180 h 684"/>
                <a:gd name="T80" fmla="*/ 558 w 714"/>
                <a:gd name="T81" fmla="*/ 192 h 684"/>
                <a:gd name="T82" fmla="*/ 654 w 714"/>
                <a:gd name="T83" fmla="*/ 192 h 68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14"/>
                <a:gd name="T127" fmla="*/ 0 h 684"/>
                <a:gd name="T128" fmla="*/ 714 w 714"/>
                <a:gd name="T129" fmla="*/ 684 h 68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14" h="684">
                  <a:moveTo>
                    <a:pt x="654" y="192"/>
                  </a:moveTo>
                  <a:lnTo>
                    <a:pt x="678" y="198"/>
                  </a:lnTo>
                  <a:lnTo>
                    <a:pt x="678" y="234"/>
                  </a:lnTo>
                  <a:lnTo>
                    <a:pt x="684" y="300"/>
                  </a:lnTo>
                  <a:lnTo>
                    <a:pt x="714" y="360"/>
                  </a:lnTo>
                  <a:lnTo>
                    <a:pt x="702" y="390"/>
                  </a:lnTo>
                  <a:lnTo>
                    <a:pt x="702" y="426"/>
                  </a:lnTo>
                  <a:lnTo>
                    <a:pt x="690" y="438"/>
                  </a:lnTo>
                  <a:lnTo>
                    <a:pt x="696" y="444"/>
                  </a:lnTo>
                  <a:lnTo>
                    <a:pt x="642" y="468"/>
                  </a:lnTo>
                  <a:lnTo>
                    <a:pt x="660" y="456"/>
                  </a:lnTo>
                  <a:lnTo>
                    <a:pt x="642" y="456"/>
                  </a:lnTo>
                  <a:lnTo>
                    <a:pt x="648" y="438"/>
                  </a:lnTo>
                  <a:lnTo>
                    <a:pt x="636" y="450"/>
                  </a:lnTo>
                  <a:lnTo>
                    <a:pt x="630" y="444"/>
                  </a:lnTo>
                  <a:lnTo>
                    <a:pt x="636" y="468"/>
                  </a:lnTo>
                  <a:lnTo>
                    <a:pt x="624" y="480"/>
                  </a:lnTo>
                  <a:lnTo>
                    <a:pt x="618" y="492"/>
                  </a:lnTo>
                  <a:lnTo>
                    <a:pt x="552" y="528"/>
                  </a:lnTo>
                  <a:lnTo>
                    <a:pt x="588" y="504"/>
                  </a:lnTo>
                  <a:lnTo>
                    <a:pt x="564" y="516"/>
                  </a:lnTo>
                  <a:lnTo>
                    <a:pt x="564" y="510"/>
                  </a:lnTo>
                  <a:lnTo>
                    <a:pt x="558" y="516"/>
                  </a:lnTo>
                  <a:lnTo>
                    <a:pt x="552" y="510"/>
                  </a:lnTo>
                  <a:lnTo>
                    <a:pt x="546" y="516"/>
                  </a:lnTo>
                  <a:lnTo>
                    <a:pt x="540" y="510"/>
                  </a:lnTo>
                  <a:lnTo>
                    <a:pt x="540" y="522"/>
                  </a:lnTo>
                  <a:lnTo>
                    <a:pt x="552" y="528"/>
                  </a:lnTo>
                  <a:lnTo>
                    <a:pt x="534" y="534"/>
                  </a:lnTo>
                  <a:lnTo>
                    <a:pt x="528" y="522"/>
                  </a:lnTo>
                  <a:lnTo>
                    <a:pt x="528" y="540"/>
                  </a:lnTo>
                  <a:lnTo>
                    <a:pt x="522" y="546"/>
                  </a:lnTo>
                  <a:lnTo>
                    <a:pt x="522" y="540"/>
                  </a:lnTo>
                  <a:lnTo>
                    <a:pt x="504" y="552"/>
                  </a:lnTo>
                  <a:lnTo>
                    <a:pt x="510" y="564"/>
                  </a:lnTo>
                  <a:lnTo>
                    <a:pt x="486" y="564"/>
                  </a:lnTo>
                  <a:lnTo>
                    <a:pt x="498" y="564"/>
                  </a:lnTo>
                  <a:lnTo>
                    <a:pt x="498" y="576"/>
                  </a:lnTo>
                  <a:lnTo>
                    <a:pt x="504" y="576"/>
                  </a:lnTo>
                  <a:lnTo>
                    <a:pt x="492" y="600"/>
                  </a:lnTo>
                  <a:lnTo>
                    <a:pt x="486" y="600"/>
                  </a:lnTo>
                  <a:lnTo>
                    <a:pt x="486" y="594"/>
                  </a:lnTo>
                  <a:lnTo>
                    <a:pt x="480" y="600"/>
                  </a:lnTo>
                  <a:lnTo>
                    <a:pt x="474" y="588"/>
                  </a:lnTo>
                  <a:lnTo>
                    <a:pt x="474" y="600"/>
                  </a:lnTo>
                  <a:lnTo>
                    <a:pt x="492" y="600"/>
                  </a:lnTo>
                  <a:lnTo>
                    <a:pt x="486" y="630"/>
                  </a:lnTo>
                  <a:lnTo>
                    <a:pt x="510" y="684"/>
                  </a:lnTo>
                  <a:lnTo>
                    <a:pt x="450" y="678"/>
                  </a:lnTo>
                  <a:lnTo>
                    <a:pt x="396" y="654"/>
                  </a:lnTo>
                  <a:lnTo>
                    <a:pt x="378" y="612"/>
                  </a:lnTo>
                  <a:lnTo>
                    <a:pt x="372" y="576"/>
                  </a:lnTo>
                  <a:lnTo>
                    <a:pt x="336" y="534"/>
                  </a:lnTo>
                  <a:lnTo>
                    <a:pt x="306" y="468"/>
                  </a:lnTo>
                  <a:lnTo>
                    <a:pt x="276" y="438"/>
                  </a:lnTo>
                  <a:lnTo>
                    <a:pt x="222" y="426"/>
                  </a:lnTo>
                  <a:lnTo>
                    <a:pt x="204" y="432"/>
                  </a:lnTo>
                  <a:lnTo>
                    <a:pt x="192" y="462"/>
                  </a:lnTo>
                  <a:lnTo>
                    <a:pt x="174" y="480"/>
                  </a:lnTo>
                  <a:lnTo>
                    <a:pt x="162" y="474"/>
                  </a:lnTo>
                  <a:lnTo>
                    <a:pt x="102" y="432"/>
                  </a:lnTo>
                  <a:lnTo>
                    <a:pt x="84" y="372"/>
                  </a:lnTo>
                  <a:lnTo>
                    <a:pt x="6" y="282"/>
                  </a:lnTo>
                  <a:lnTo>
                    <a:pt x="0" y="270"/>
                  </a:lnTo>
                  <a:lnTo>
                    <a:pt x="192" y="288"/>
                  </a:lnTo>
                  <a:lnTo>
                    <a:pt x="216" y="0"/>
                  </a:lnTo>
                  <a:lnTo>
                    <a:pt x="372" y="6"/>
                  </a:lnTo>
                  <a:lnTo>
                    <a:pt x="366" y="132"/>
                  </a:lnTo>
                  <a:lnTo>
                    <a:pt x="384" y="144"/>
                  </a:lnTo>
                  <a:lnTo>
                    <a:pt x="402" y="138"/>
                  </a:lnTo>
                  <a:lnTo>
                    <a:pt x="408" y="156"/>
                  </a:lnTo>
                  <a:lnTo>
                    <a:pt x="444" y="168"/>
                  </a:lnTo>
                  <a:lnTo>
                    <a:pt x="462" y="162"/>
                  </a:lnTo>
                  <a:lnTo>
                    <a:pt x="474" y="180"/>
                  </a:lnTo>
                  <a:lnTo>
                    <a:pt x="486" y="174"/>
                  </a:lnTo>
                  <a:lnTo>
                    <a:pt x="504" y="186"/>
                  </a:lnTo>
                  <a:lnTo>
                    <a:pt x="510" y="180"/>
                  </a:lnTo>
                  <a:lnTo>
                    <a:pt x="516" y="192"/>
                  </a:lnTo>
                  <a:lnTo>
                    <a:pt x="528" y="174"/>
                  </a:lnTo>
                  <a:lnTo>
                    <a:pt x="528" y="180"/>
                  </a:lnTo>
                  <a:lnTo>
                    <a:pt x="540" y="180"/>
                  </a:lnTo>
                  <a:lnTo>
                    <a:pt x="558" y="192"/>
                  </a:lnTo>
                  <a:lnTo>
                    <a:pt x="618" y="174"/>
                  </a:lnTo>
                  <a:lnTo>
                    <a:pt x="654" y="192"/>
                  </a:lnTo>
                  <a:lnTo>
                    <a:pt x="654" y="19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59" name="Freeform 1481"/>
            <p:cNvSpPr>
              <a:spLocks/>
            </p:cNvSpPr>
            <p:nvPr/>
          </p:nvSpPr>
          <p:spPr bwMode="auto">
            <a:xfrm>
              <a:off x="3456" y="1980"/>
              <a:ext cx="288" cy="360"/>
            </a:xfrm>
            <a:custGeom>
              <a:avLst/>
              <a:gdLst>
                <a:gd name="T0" fmla="*/ 252 w 288"/>
                <a:gd name="T1" fmla="*/ 360 h 360"/>
                <a:gd name="T2" fmla="*/ 0 w 288"/>
                <a:gd name="T3" fmla="*/ 318 h 360"/>
                <a:gd name="T4" fmla="*/ 60 w 288"/>
                <a:gd name="T5" fmla="*/ 0 h 360"/>
                <a:gd name="T6" fmla="*/ 108 w 288"/>
                <a:gd name="T7" fmla="*/ 12 h 360"/>
                <a:gd name="T8" fmla="*/ 204 w 288"/>
                <a:gd name="T9" fmla="*/ 30 h 360"/>
                <a:gd name="T10" fmla="*/ 192 w 288"/>
                <a:gd name="T11" fmla="*/ 90 h 360"/>
                <a:gd name="T12" fmla="*/ 288 w 288"/>
                <a:gd name="T13" fmla="*/ 108 h 360"/>
                <a:gd name="T14" fmla="*/ 258 w 288"/>
                <a:gd name="T15" fmla="*/ 318 h 360"/>
                <a:gd name="T16" fmla="*/ 252 w 288"/>
                <a:gd name="T17" fmla="*/ 360 h 3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8"/>
                <a:gd name="T28" fmla="*/ 0 h 360"/>
                <a:gd name="T29" fmla="*/ 288 w 288"/>
                <a:gd name="T30" fmla="*/ 360 h 3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8" h="360">
                  <a:moveTo>
                    <a:pt x="252" y="360"/>
                  </a:moveTo>
                  <a:lnTo>
                    <a:pt x="0" y="318"/>
                  </a:lnTo>
                  <a:lnTo>
                    <a:pt x="60" y="0"/>
                  </a:lnTo>
                  <a:lnTo>
                    <a:pt x="108" y="12"/>
                  </a:lnTo>
                  <a:lnTo>
                    <a:pt x="204" y="30"/>
                  </a:lnTo>
                  <a:lnTo>
                    <a:pt x="192" y="90"/>
                  </a:lnTo>
                  <a:lnTo>
                    <a:pt x="288" y="108"/>
                  </a:lnTo>
                  <a:lnTo>
                    <a:pt x="258" y="318"/>
                  </a:lnTo>
                  <a:lnTo>
                    <a:pt x="252" y="360"/>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60" name="Freeform 1482"/>
            <p:cNvSpPr>
              <a:spLocks/>
            </p:cNvSpPr>
            <p:nvPr/>
          </p:nvSpPr>
          <p:spPr bwMode="auto">
            <a:xfrm>
              <a:off x="3456" y="1980"/>
              <a:ext cx="288" cy="366"/>
            </a:xfrm>
            <a:custGeom>
              <a:avLst/>
              <a:gdLst>
                <a:gd name="T0" fmla="*/ 252 w 288"/>
                <a:gd name="T1" fmla="*/ 360 h 366"/>
                <a:gd name="T2" fmla="*/ 0 w 288"/>
                <a:gd name="T3" fmla="*/ 318 h 366"/>
                <a:gd name="T4" fmla="*/ 60 w 288"/>
                <a:gd name="T5" fmla="*/ 0 h 366"/>
                <a:gd name="T6" fmla="*/ 108 w 288"/>
                <a:gd name="T7" fmla="*/ 12 h 366"/>
                <a:gd name="T8" fmla="*/ 204 w 288"/>
                <a:gd name="T9" fmla="*/ 30 h 366"/>
                <a:gd name="T10" fmla="*/ 192 w 288"/>
                <a:gd name="T11" fmla="*/ 90 h 366"/>
                <a:gd name="T12" fmla="*/ 288 w 288"/>
                <a:gd name="T13" fmla="*/ 108 h 366"/>
                <a:gd name="T14" fmla="*/ 258 w 288"/>
                <a:gd name="T15" fmla="*/ 318 h 366"/>
                <a:gd name="T16" fmla="*/ 252 w 288"/>
                <a:gd name="T17" fmla="*/ 360 h 366"/>
                <a:gd name="T18" fmla="*/ 252 w 288"/>
                <a:gd name="T19" fmla="*/ 366 h 3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8"/>
                <a:gd name="T31" fmla="*/ 0 h 366"/>
                <a:gd name="T32" fmla="*/ 288 w 288"/>
                <a:gd name="T33" fmla="*/ 366 h 3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8" h="366">
                  <a:moveTo>
                    <a:pt x="252" y="360"/>
                  </a:moveTo>
                  <a:lnTo>
                    <a:pt x="0" y="318"/>
                  </a:lnTo>
                  <a:lnTo>
                    <a:pt x="60" y="0"/>
                  </a:lnTo>
                  <a:lnTo>
                    <a:pt x="108" y="12"/>
                  </a:lnTo>
                  <a:lnTo>
                    <a:pt x="204" y="30"/>
                  </a:lnTo>
                  <a:lnTo>
                    <a:pt x="192" y="90"/>
                  </a:lnTo>
                  <a:lnTo>
                    <a:pt x="288" y="108"/>
                  </a:lnTo>
                  <a:lnTo>
                    <a:pt x="258" y="318"/>
                  </a:lnTo>
                  <a:lnTo>
                    <a:pt x="252" y="360"/>
                  </a:lnTo>
                  <a:lnTo>
                    <a:pt x="252" y="36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61" name="Freeform 1483"/>
            <p:cNvSpPr>
              <a:spLocks/>
            </p:cNvSpPr>
            <p:nvPr/>
          </p:nvSpPr>
          <p:spPr bwMode="auto">
            <a:xfrm>
              <a:off x="5388" y="1734"/>
              <a:ext cx="84" cy="156"/>
            </a:xfrm>
            <a:custGeom>
              <a:avLst/>
              <a:gdLst>
                <a:gd name="T0" fmla="*/ 72 w 84"/>
                <a:gd name="T1" fmla="*/ 150 h 156"/>
                <a:gd name="T2" fmla="*/ 54 w 84"/>
                <a:gd name="T3" fmla="*/ 156 h 156"/>
                <a:gd name="T4" fmla="*/ 36 w 84"/>
                <a:gd name="T5" fmla="*/ 156 h 156"/>
                <a:gd name="T6" fmla="*/ 24 w 84"/>
                <a:gd name="T7" fmla="*/ 108 h 156"/>
                <a:gd name="T8" fmla="*/ 18 w 84"/>
                <a:gd name="T9" fmla="*/ 108 h 156"/>
                <a:gd name="T10" fmla="*/ 12 w 84"/>
                <a:gd name="T11" fmla="*/ 78 h 156"/>
                <a:gd name="T12" fmla="*/ 0 w 84"/>
                <a:gd name="T13" fmla="*/ 18 h 156"/>
                <a:gd name="T14" fmla="*/ 84 w 84"/>
                <a:gd name="T15" fmla="*/ 0 h 156"/>
                <a:gd name="T16" fmla="*/ 84 w 84"/>
                <a:gd name="T17" fmla="*/ 30 h 156"/>
                <a:gd name="T18" fmla="*/ 72 w 84"/>
                <a:gd name="T19" fmla="*/ 48 h 156"/>
                <a:gd name="T20" fmla="*/ 66 w 84"/>
                <a:gd name="T21" fmla="*/ 96 h 156"/>
                <a:gd name="T22" fmla="*/ 72 w 84"/>
                <a:gd name="T23" fmla="*/ 150 h 1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4"/>
                <a:gd name="T37" fmla="*/ 0 h 156"/>
                <a:gd name="T38" fmla="*/ 84 w 84"/>
                <a:gd name="T39" fmla="*/ 156 h 15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4" h="156">
                  <a:moveTo>
                    <a:pt x="72" y="150"/>
                  </a:moveTo>
                  <a:lnTo>
                    <a:pt x="54" y="156"/>
                  </a:lnTo>
                  <a:lnTo>
                    <a:pt x="36" y="156"/>
                  </a:lnTo>
                  <a:lnTo>
                    <a:pt x="24" y="108"/>
                  </a:lnTo>
                  <a:lnTo>
                    <a:pt x="18" y="108"/>
                  </a:lnTo>
                  <a:lnTo>
                    <a:pt x="12" y="78"/>
                  </a:lnTo>
                  <a:lnTo>
                    <a:pt x="0" y="18"/>
                  </a:lnTo>
                  <a:lnTo>
                    <a:pt x="84" y="0"/>
                  </a:lnTo>
                  <a:lnTo>
                    <a:pt x="84" y="30"/>
                  </a:lnTo>
                  <a:lnTo>
                    <a:pt x="72" y="48"/>
                  </a:lnTo>
                  <a:lnTo>
                    <a:pt x="66" y="96"/>
                  </a:lnTo>
                  <a:lnTo>
                    <a:pt x="72" y="150"/>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62" name="Freeform 1484"/>
            <p:cNvSpPr>
              <a:spLocks/>
            </p:cNvSpPr>
            <p:nvPr/>
          </p:nvSpPr>
          <p:spPr bwMode="auto">
            <a:xfrm>
              <a:off x="5388" y="1734"/>
              <a:ext cx="84" cy="156"/>
            </a:xfrm>
            <a:custGeom>
              <a:avLst/>
              <a:gdLst>
                <a:gd name="T0" fmla="*/ 72 w 84"/>
                <a:gd name="T1" fmla="*/ 150 h 156"/>
                <a:gd name="T2" fmla="*/ 54 w 84"/>
                <a:gd name="T3" fmla="*/ 156 h 156"/>
                <a:gd name="T4" fmla="*/ 36 w 84"/>
                <a:gd name="T5" fmla="*/ 156 h 156"/>
                <a:gd name="T6" fmla="*/ 24 w 84"/>
                <a:gd name="T7" fmla="*/ 108 h 156"/>
                <a:gd name="T8" fmla="*/ 18 w 84"/>
                <a:gd name="T9" fmla="*/ 108 h 156"/>
                <a:gd name="T10" fmla="*/ 12 w 84"/>
                <a:gd name="T11" fmla="*/ 78 h 156"/>
                <a:gd name="T12" fmla="*/ 0 w 84"/>
                <a:gd name="T13" fmla="*/ 18 h 156"/>
                <a:gd name="T14" fmla="*/ 84 w 84"/>
                <a:gd name="T15" fmla="*/ 0 h 156"/>
                <a:gd name="T16" fmla="*/ 84 w 84"/>
                <a:gd name="T17" fmla="*/ 30 h 156"/>
                <a:gd name="T18" fmla="*/ 72 w 84"/>
                <a:gd name="T19" fmla="*/ 48 h 156"/>
                <a:gd name="T20" fmla="*/ 66 w 84"/>
                <a:gd name="T21" fmla="*/ 96 h 156"/>
                <a:gd name="T22" fmla="*/ 72 w 84"/>
                <a:gd name="T23" fmla="*/ 150 h 156"/>
                <a:gd name="T24" fmla="*/ 72 w 84"/>
                <a:gd name="T25" fmla="*/ 156 h 1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4"/>
                <a:gd name="T40" fmla="*/ 0 h 156"/>
                <a:gd name="T41" fmla="*/ 84 w 84"/>
                <a:gd name="T42" fmla="*/ 156 h 15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4" h="156">
                  <a:moveTo>
                    <a:pt x="72" y="150"/>
                  </a:moveTo>
                  <a:lnTo>
                    <a:pt x="54" y="156"/>
                  </a:lnTo>
                  <a:lnTo>
                    <a:pt x="36" y="156"/>
                  </a:lnTo>
                  <a:lnTo>
                    <a:pt x="24" y="108"/>
                  </a:lnTo>
                  <a:lnTo>
                    <a:pt x="18" y="108"/>
                  </a:lnTo>
                  <a:lnTo>
                    <a:pt x="12" y="78"/>
                  </a:lnTo>
                  <a:lnTo>
                    <a:pt x="0" y="18"/>
                  </a:lnTo>
                  <a:lnTo>
                    <a:pt x="84" y="0"/>
                  </a:lnTo>
                  <a:lnTo>
                    <a:pt x="84" y="30"/>
                  </a:lnTo>
                  <a:lnTo>
                    <a:pt x="72" y="48"/>
                  </a:lnTo>
                  <a:lnTo>
                    <a:pt x="66" y="96"/>
                  </a:lnTo>
                  <a:lnTo>
                    <a:pt x="72" y="150"/>
                  </a:lnTo>
                  <a:lnTo>
                    <a:pt x="72" y="15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63" name="Freeform 1485"/>
            <p:cNvSpPr>
              <a:spLocks/>
            </p:cNvSpPr>
            <p:nvPr/>
          </p:nvSpPr>
          <p:spPr bwMode="auto">
            <a:xfrm>
              <a:off x="5400" y="2208"/>
              <a:ext cx="0" cy="12"/>
            </a:xfrm>
            <a:custGeom>
              <a:avLst/>
              <a:gdLst>
                <a:gd name="T0" fmla="*/ 0 h 12"/>
                <a:gd name="T1" fmla="*/ 12 h 12"/>
                <a:gd name="T2" fmla="*/ 0 h 12"/>
                <a:gd name="T3" fmla="*/ 6 h 12"/>
                <a:gd name="T4" fmla="*/ 0 60000 65536"/>
                <a:gd name="T5" fmla="*/ 0 60000 65536"/>
                <a:gd name="T6" fmla="*/ 0 60000 65536"/>
                <a:gd name="T7" fmla="*/ 0 60000 65536"/>
                <a:gd name="T8" fmla="*/ 0 h 12"/>
                <a:gd name="T9" fmla="*/ 12 h 12"/>
              </a:gdLst>
              <a:ahLst/>
              <a:cxnLst>
                <a:cxn ang="T4">
                  <a:pos x="0" y="T0"/>
                </a:cxn>
                <a:cxn ang="T5">
                  <a:pos x="0" y="T1"/>
                </a:cxn>
                <a:cxn ang="T6">
                  <a:pos x="0" y="T2"/>
                </a:cxn>
                <a:cxn ang="T7">
                  <a:pos x="0" y="T3"/>
                </a:cxn>
              </a:cxnLst>
              <a:rect l="0" t="T8" r="0" b="T9"/>
              <a:pathLst>
                <a:path h="12">
                  <a:moveTo>
                    <a:pt x="0" y="0"/>
                  </a:moveTo>
                  <a:lnTo>
                    <a:pt x="0" y="12"/>
                  </a:lnTo>
                  <a:lnTo>
                    <a:pt x="0" y="0"/>
                  </a:lnTo>
                  <a:lnTo>
                    <a:pt x="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64" name="Freeform 1486"/>
            <p:cNvSpPr>
              <a:spLocks/>
            </p:cNvSpPr>
            <p:nvPr/>
          </p:nvSpPr>
          <p:spPr bwMode="auto">
            <a:xfrm>
              <a:off x="5376" y="2208"/>
              <a:ext cx="18" cy="66"/>
            </a:xfrm>
            <a:custGeom>
              <a:avLst/>
              <a:gdLst>
                <a:gd name="T0" fmla="*/ 18 w 18"/>
                <a:gd name="T1" fmla="*/ 0 h 66"/>
                <a:gd name="T2" fmla="*/ 6 w 18"/>
                <a:gd name="T3" fmla="*/ 66 h 66"/>
                <a:gd name="T4" fmla="*/ 0 w 18"/>
                <a:gd name="T5" fmla="*/ 48 h 66"/>
                <a:gd name="T6" fmla="*/ 6 w 18"/>
                <a:gd name="T7" fmla="*/ 6 h 66"/>
                <a:gd name="T8" fmla="*/ 18 w 18"/>
                <a:gd name="T9" fmla="*/ 0 h 66"/>
                <a:gd name="T10" fmla="*/ 0 60000 65536"/>
                <a:gd name="T11" fmla="*/ 0 60000 65536"/>
                <a:gd name="T12" fmla="*/ 0 60000 65536"/>
                <a:gd name="T13" fmla="*/ 0 60000 65536"/>
                <a:gd name="T14" fmla="*/ 0 60000 65536"/>
                <a:gd name="T15" fmla="*/ 0 w 18"/>
                <a:gd name="T16" fmla="*/ 0 h 66"/>
                <a:gd name="T17" fmla="*/ 18 w 18"/>
                <a:gd name="T18" fmla="*/ 66 h 66"/>
              </a:gdLst>
              <a:ahLst/>
              <a:cxnLst>
                <a:cxn ang="T10">
                  <a:pos x="T0" y="T1"/>
                </a:cxn>
                <a:cxn ang="T11">
                  <a:pos x="T2" y="T3"/>
                </a:cxn>
                <a:cxn ang="T12">
                  <a:pos x="T4" y="T5"/>
                </a:cxn>
                <a:cxn ang="T13">
                  <a:pos x="T6" y="T7"/>
                </a:cxn>
                <a:cxn ang="T14">
                  <a:pos x="T8" y="T9"/>
                </a:cxn>
              </a:cxnLst>
              <a:rect l="T15" t="T16" r="T17" b="T18"/>
              <a:pathLst>
                <a:path w="18" h="66">
                  <a:moveTo>
                    <a:pt x="18" y="0"/>
                  </a:moveTo>
                  <a:lnTo>
                    <a:pt x="6" y="66"/>
                  </a:lnTo>
                  <a:lnTo>
                    <a:pt x="0" y="48"/>
                  </a:lnTo>
                  <a:lnTo>
                    <a:pt x="6" y="6"/>
                  </a:lnTo>
                  <a:lnTo>
                    <a:pt x="18" y="0"/>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65" name="Freeform 1487"/>
            <p:cNvSpPr>
              <a:spLocks/>
            </p:cNvSpPr>
            <p:nvPr/>
          </p:nvSpPr>
          <p:spPr bwMode="auto">
            <a:xfrm>
              <a:off x="5376" y="2208"/>
              <a:ext cx="18" cy="66"/>
            </a:xfrm>
            <a:custGeom>
              <a:avLst/>
              <a:gdLst>
                <a:gd name="T0" fmla="*/ 18 w 18"/>
                <a:gd name="T1" fmla="*/ 0 h 66"/>
                <a:gd name="T2" fmla="*/ 6 w 18"/>
                <a:gd name="T3" fmla="*/ 66 h 66"/>
                <a:gd name="T4" fmla="*/ 0 w 18"/>
                <a:gd name="T5" fmla="*/ 48 h 66"/>
                <a:gd name="T6" fmla="*/ 6 w 18"/>
                <a:gd name="T7" fmla="*/ 6 h 66"/>
                <a:gd name="T8" fmla="*/ 18 w 18"/>
                <a:gd name="T9" fmla="*/ 0 h 66"/>
                <a:gd name="T10" fmla="*/ 18 w 18"/>
                <a:gd name="T11" fmla="*/ 6 h 66"/>
                <a:gd name="T12" fmla="*/ 0 60000 65536"/>
                <a:gd name="T13" fmla="*/ 0 60000 65536"/>
                <a:gd name="T14" fmla="*/ 0 60000 65536"/>
                <a:gd name="T15" fmla="*/ 0 60000 65536"/>
                <a:gd name="T16" fmla="*/ 0 60000 65536"/>
                <a:gd name="T17" fmla="*/ 0 60000 65536"/>
                <a:gd name="T18" fmla="*/ 0 w 18"/>
                <a:gd name="T19" fmla="*/ 0 h 66"/>
                <a:gd name="T20" fmla="*/ 18 w 18"/>
                <a:gd name="T21" fmla="*/ 66 h 66"/>
              </a:gdLst>
              <a:ahLst/>
              <a:cxnLst>
                <a:cxn ang="T12">
                  <a:pos x="T0" y="T1"/>
                </a:cxn>
                <a:cxn ang="T13">
                  <a:pos x="T2" y="T3"/>
                </a:cxn>
                <a:cxn ang="T14">
                  <a:pos x="T4" y="T5"/>
                </a:cxn>
                <a:cxn ang="T15">
                  <a:pos x="T6" y="T7"/>
                </a:cxn>
                <a:cxn ang="T16">
                  <a:pos x="T8" y="T9"/>
                </a:cxn>
                <a:cxn ang="T17">
                  <a:pos x="T10" y="T11"/>
                </a:cxn>
              </a:cxnLst>
              <a:rect l="T18" t="T19" r="T20" b="T21"/>
              <a:pathLst>
                <a:path w="18" h="66">
                  <a:moveTo>
                    <a:pt x="18" y="0"/>
                  </a:moveTo>
                  <a:lnTo>
                    <a:pt x="6" y="66"/>
                  </a:lnTo>
                  <a:lnTo>
                    <a:pt x="0" y="48"/>
                  </a:lnTo>
                  <a:lnTo>
                    <a:pt x="6" y="6"/>
                  </a:lnTo>
                  <a:lnTo>
                    <a:pt x="18" y="0"/>
                  </a:lnTo>
                  <a:lnTo>
                    <a:pt x="18"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66" name="Freeform 1488"/>
            <p:cNvSpPr>
              <a:spLocks/>
            </p:cNvSpPr>
            <p:nvPr/>
          </p:nvSpPr>
          <p:spPr bwMode="auto">
            <a:xfrm>
              <a:off x="4998" y="2148"/>
              <a:ext cx="390" cy="222"/>
            </a:xfrm>
            <a:custGeom>
              <a:avLst/>
              <a:gdLst>
                <a:gd name="T0" fmla="*/ 390 w 390"/>
                <a:gd name="T1" fmla="*/ 162 h 222"/>
                <a:gd name="T2" fmla="*/ 384 w 390"/>
                <a:gd name="T3" fmla="*/ 156 h 222"/>
                <a:gd name="T4" fmla="*/ 390 w 390"/>
                <a:gd name="T5" fmla="*/ 162 h 222"/>
                <a:gd name="T6" fmla="*/ 384 w 390"/>
                <a:gd name="T7" fmla="*/ 162 h 222"/>
                <a:gd name="T8" fmla="*/ 102 w 390"/>
                <a:gd name="T9" fmla="*/ 210 h 222"/>
                <a:gd name="T10" fmla="*/ 0 w 390"/>
                <a:gd name="T11" fmla="*/ 222 h 222"/>
                <a:gd name="T12" fmla="*/ 24 w 390"/>
                <a:gd name="T13" fmla="*/ 210 h 222"/>
                <a:gd name="T14" fmla="*/ 78 w 390"/>
                <a:gd name="T15" fmla="*/ 150 h 222"/>
                <a:gd name="T16" fmla="*/ 84 w 390"/>
                <a:gd name="T17" fmla="*/ 168 h 222"/>
                <a:gd name="T18" fmla="*/ 96 w 390"/>
                <a:gd name="T19" fmla="*/ 174 h 222"/>
                <a:gd name="T20" fmla="*/ 156 w 390"/>
                <a:gd name="T21" fmla="*/ 150 h 222"/>
                <a:gd name="T22" fmla="*/ 162 w 390"/>
                <a:gd name="T23" fmla="*/ 132 h 222"/>
                <a:gd name="T24" fmla="*/ 156 w 390"/>
                <a:gd name="T25" fmla="*/ 132 h 222"/>
                <a:gd name="T26" fmla="*/ 180 w 390"/>
                <a:gd name="T27" fmla="*/ 66 h 222"/>
                <a:gd name="T28" fmla="*/ 198 w 390"/>
                <a:gd name="T29" fmla="*/ 72 h 222"/>
                <a:gd name="T30" fmla="*/ 204 w 390"/>
                <a:gd name="T31" fmla="*/ 48 h 222"/>
                <a:gd name="T32" fmla="*/ 216 w 390"/>
                <a:gd name="T33" fmla="*/ 48 h 222"/>
                <a:gd name="T34" fmla="*/ 234 w 390"/>
                <a:gd name="T35" fmla="*/ 18 h 222"/>
                <a:gd name="T36" fmla="*/ 234 w 390"/>
                <a:gd name="T37" fmla="*/ 0 h 222"/>
                <a:gd name="T38" fmla="*/ 264 w 390"/>
                <a:gd name="T39" fmla="*/ 18 h 222"/>
                <a:gd name="T40" fmla="*/ 264 w 390"/>
                <a:gd name="T41" fmla="*/ 6 h 222"/>
                <a:gd name="T42" fmla="*/ 300 w 390"/>
                <a:gd name="T43" fmla="*/ 24 h 222"/>
                <a:gd name="T44" fmla="*/ 306 w 390"/>
                <a:gd name="T45" fmla="*/ 30 h 222"/>
                <a:gd name="T46" fmla="*/ 294 w 390"/>
                <a:gd name="T47" fmla="*/ 54 h 222"/>
                <a:gd name="T48" fmla="*/ 300 w 390"/>
                <a:gd name="T49" fmla="*/ 60 h 222"/>
                <a:gd name="T50" fmla="*/ 306 w 390"/>
                <a:gd name="T51" fmla="*/ 60 h 222"/>
                <a:gd name="T52" fmla="*/ 318 w 390"/>
                <a:gd name="T53" fmla="*/ 66 h 222"/>
                <a:gd name="T54" fmla="*/ 354 w 390"/>
                <a:gd name="T55" fmla="*/ 78 h 222"/>
                <a:gd name="T56" fmla="*/ 354 w 390"/>
                <a:gd name="T57" fmla="*/ 96 h 222"/>
                <a:gd name="T58" fmla="*/ 318 w 390"/>
                <a:gd name="T59" fmla="*/ 78 h 222"/>
                <a:gd name="T60" fmla="*/ 342 w 390"/>
                <a:gd name="T61" fmla="*/ 102 h 222"/>
                <a:gd name="T62" fmla="*/ 360 w 390"/>
                <a:gd name="T63" fmla="*/ 102 h 222"/>
                <a:gd name="T64" fmla="*/ 348 w 390"/>
                <a:gd name="T65" fmla="*/ 108 h 222"/>
                <a:gd name="T66" fmla="*/ 360 w 390"/>
                <a:gd name="T67" fmla="*/ 108 h 222"/>
                <a:gd name="T68" fmla="*/ 360 w 390"/>
                <a:gd name="T69" fmla="*/ 114 h 222"/>
                <a:gd name="T70" fmla="*/ 354 w 390"/>
                <a:gd name="T71" fmla="*/ 114 h 222"/>
                <a:gd name="T72" fmla="*/ 354 w 390"/>
                <a:gd name="T73" fmla="*/ 120 h 222"/>
                <a:gd name="T74" fmla="*/ 330 w 390"/>
                <a:gd name="T75" fmla="*/ 108 h 222"/>
                <a:gd name="T76" fmla="*/ 366 w 390"/>
                <a:gd name="T77" fmla="*/ 138 h 222"/>
                <a:gd name="T78" fmla="*/ 360 w 390"/>
                <a:gd name="T79" fmla="*/ 138 h 222"/>
                <a:gd name="T80" fmla="*/ 330 w 390"/>
                <a:gd name="T81" fmla="*/ 120 h 222"/>
                <a:gd name="T82" fmla="*/ 330 w 390"/>
                <a:gd name="T83" fmla="*/ 126 h 222"/>
                <a:gd name="T84" fmla="*/ 342 w 390"/>
                <a:gd name="T85" fmla="*/ 132 h 222"/>
                <a:gd name="T86" fmla="*/ 360 w 390"/>
                <a:gd name="T87" fmla="*/ 144 h 222"/>
                <a:gd name="T88" fmla="*/ 384 w 390"/>
                <a:gd name="T89" fmla="*/ 138 h 222"/>
                <a:gd name="T90" fmla="*/ 390 w 390"/>
                <a:gd name="T91" fmla="*/ 162 h 22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90"/>
                <a:gd name="T139" fmla="*/ 0 h 222"/>
                <a:gd name="T140" fmla="*/ 390 w 390"/>
                <a:gd name="T141" fmla="*/ 222 h 22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90" h="222">
                  <a:moveTo>
                    <a:pt x="390" y="162"/>
                  </a:moveTo>
                  <a:lnTo>
                    <a:pt x="384" y="156"/>
                  </a:lnTo>
                  <a:lnTo>
                    <a:pt x="390" y="162"/>
                  </a:lnTo>
                  <a:lnTo>
                    <a:pt x="384" y="162"/>
                  </a:lnTo>
                  <a:lnTo>
                    <a:pt x="102" y="210"/>
                  </a:lnTo>
                  <a:lnTo>
                    <a:pt x="0" y="222"/>
                  </a:lnTo>
                  <a:lnTo>
                    <a:pt x="24" y="210"/>
                  </a:lnTo>
                  <a:lnTo>
                    <a:pt x="78" y="150"/>
                  </a:lnTo>
                  <a:lnTo>
                    <a:pt x="84" y="168"/>
                  </a:lnTo>
                  <a:lnTo>
                    <a:pt x="96" y="174"/>
                  </a:lnTo>
                  <a:lnTo>
                    <a:pt x="156" y="150"/>
                  </a:lnTo>
                  <a:lnTo>
                    <a:pt x="162" y="132"/>
                  </a:lnTo>
                  <a:lnTo>
                    <a:pt x="156" y="132"/>
                  </a:lnTo>
                  <a:lnTo>
                    <a:pt x="180" y="66"/>
                  </a:lnTo>
                  <a:lnTo>
                    <a:pt x="198" y="72"/>
                  </a:lnTo>
                  <a:lnTo>
                    <a:pt x="204" y="48"/>
                  </a:lnTo>
                  <a:lnTo>
                    <a:pt x="216" y="48"/>
                  </a:lnTo>
                  <a:lnTo>
                    <a:pt x="234" y="18"/>
                  </a:lnTo>
                  <a:lnTo>
                    <a:pt x="234" y="0"/>
                  </a:lnTo>
                  <a:lnTo>
                    <a:pt x="264" y="18"/>
                  </a:lnTo>
                  <a:lnTo>
                    <a:pt x="264" y="6"/>
                  </a:lnTo>
                  <a:lnTo>
                    <a:pt x="300" y="24"/>
                  </a:lnTo>
                  <a:lnTo>
                    <a:pt x="306" y="30"/>
                  </a:lnTo>
                  <a:lnTo>
                    <a:pt x="294" y="54"/>
                  </a:lnTo>
                  <a:lnTo>
                    <a:pt x="300" y="60"/>
                  </a:lnTo>
                  <a:lnTo>
                    <a:pt x="306" y="60"/>
                  </a:lnTo>
                  <a:lnTo>
                    <a:pt x="318" y="66"/>
                  </a:lnTo>
                  <a:lnTo>
                    <a:pt x="354" y="78"/>
                  </a:lnTo>
                  <a:lnTo>
                    <a:pt x="354" y="96"/>
                  </a:lnTo>
                  <a:lnTo>
                    <a:pt x="318" y="78"/>
                  </a:lnTo>
                  <a:lnTo>
                    <a:pt x="342" y="102"/>
                  </a:lnTo>
                  <a:lnTo>
                    <a:pt x="360" y="102"/>
                  </a:lnTo>
                  <a:lnTo>
                    <a:pt x="348" y="108"/>
                  </a:lnTo>
                  <a:lnTo>
                    <a:pt x="360" y="108"/>
                  </a:lnTo>
                  <a:lnTo>
                    <a:pt x="360" y="114"/>
                  </a:lnTo>
                  <a:lnTo>
                    <a:pt x="354" y="114"/>
                  </a:lnTo>
                  <a:lnTo>
                    <a:pt x="354" y="120"/>
                  </a:lnTo>
                  <a:lnTo>
                    <a:pt x="330" y="108"/>
                  </a:lnTo>
                  <a:lnTo>
                    <a:pt x="366" y="138"/>
                  </a:lnTo>
                  <a:lnTo>
                    <a:pt x="360" y="138"/>
                  </a:lnTo>
                  <a:lnTo>
                    <a:pt x="330" y="120"/>
                  </a:lnTo>
                  <a:lnTo>
                    <a:pt x="330" y="126"/>
                  </a:lnTo>
                  <a:lnTo>
                    <a:pt x="342" y="132"/>
                  </a:lnTo>
                  <a:lnTo>
                    <a:pt x="360" y="144"/>
                  </a:lnTo>
                  <a:lnTo>
                    <a:pt x="384" y="138"/>
                  </a:lnTo>
                  <a:lnTo>
                    <a:pt x="390" y="162"/>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67" name="Freeform 1489"/>
            <p:cNvSpPr>
              <a:spLocks/>
            </p:cNvSpPr>
            <p:nvPr/>
          </p:nvSpPr>
          <p:spPr bwMode="auto">
            <a:xfrm>
              <a:off x="4998" y="2148"/>
              <a:ext cx="390" cy="222"/>
            </a:xfrm>
            <a:custGeom>
              <a:avLst/>
              <a:gdLst>
                <a:gd name="T0" fmla="*/ 390 w 390"/>
                <a:gd name="T1" fmla="*/ 162 h 222"/>
                <a:gd name="T2" fmla="*/ 384 w 390"/>
                <a:gd name="T3" fmla="*/ 156 h 222"/>
                <a:gd name="T4" fmla="*/ 390 w 390"/>
                <a:gd name="T5" fmla="*/ 162 h 222"/>
                <a:gd name="T6" fmla="*/ 384 w 390"/>
                <a:gd name="T7" fmla="*/ 162 h 222"/>
                <a:gd name="T8" fmla="*/ 102 w 390"/>
                <a:gd name="T9" fmla="*/ 210 h 222"/>
                <a:gd name="T10" fmla="*/ 0 w 390"/>
                <a:gd name="T11" fmla="*/ 222 h 222"/>
                <a:gd name="T12" fmla="*/ 24 w 390"/>
                <a:gd name="T13" fmla="*/ 210 h 222"/>
                <a:gd name="T14" fmla="*/ 78 w 390"/>
                <a:gd name="T15" fmla="*/ 150 h 222"/>
                <a:gd name="T16" fmla="*/ 84 w 390"/>
                <a:gd name="T17" fmla="*/ 168 h 222"/>
                <a:gd name="T18" fmla="*/ 96 w 390"/>
                <a:gd name="T19" fmla="*/ 174 h 222"/>
                <a:gd name="T20" fmla="*/ 156 w 390"/>
                <a:gd name="T21" fmla="*/ 150 h 222"/>
                <a:gd name="T22" fmla="*/ 162 w 390"/>
                <a:gd name="T23" fmla="*/ 132 h 222"/>
                <a:gd name="T24" fmla="*/ 156 w 390"/>
                <a:gd name="T25" fmla="*/ 132 h 222"/>
                <a:gd name="T26" fmla="*/ 180 w 390"/>
                <a:gd name="T27" fmla="*/ 66 h 222"/>
                <a:gd name="T28" fmla="*/ 198 w 390"/>
                <a:gd name="T29" fmla="*/ 72 h 222"/>
                <a:gd name="T30" fmla="*/ 204 w 390"/>
                <a:gd name="T31" fmla="*/ 48 h 222"/>
                <a:gd name="T32" fmla="*/ 216 w 390"/>
                <a:gd name="T33" fmla="*/ 48 h 222"/>
                <a:gd name="T34" fmla="*/ 234 w 390"/>
                <a:gd name="T35" fmla="*/ 18 h 222"/>
                <a:gd name="T36" fmla="*/ 234 w 390"/>
                <a:gd name="T37" fmla="*/ 0 h 222"/>
                <a:gd name="T38" fmla="*/ 264 w 390"/>
                <a:gd name="T39" fmla="*/ 18 h 222"/>
                <a:gd name="T40" fmla="*/ 264 w 390"/>
                <a:gd name="T41" fmla="*/ 6 h 222"/>
                <a:gd name="T42" fmla="*/ 300 w 390"/>
                <a:gd name="T43" fmla="*/ 24 h 222"/>
                <a:gd name="T44" fmla="*/ 306 w 390"/>
                <a:gd name="T45" fmla="*/ 30 h 222"/>
                <a:gd name="T46" fmla="*/ 294 w 390"/>
                <a:gd name="T47" fmla="*/ 54 h 222"/>
                <a:gd name="T48" fmla="*/ 300 w 390"/>
                <a:gd name="T49" fmla="*/ 60 h 222"/>
                <a:gd name="T50" fmla="*/ 306 w 390"/>
                <a:gd name="T51" fmla="*/ 60 h 222"/>
                <a:gd name="T52" fmla="*/ 318 w 390"/>
                <a:gd name="T53" fmla="*/ 66 h 222"/>
                <a:gd name="T54" fmla="*/ 354 w 390"/>
                <a:gd name="T55" fmla="*/ 78 h 222"/>
                <a:gd name="T56" fmla="*/ 354 w 390"/>
                <a:gd name="T57" fmla="*/ 96 h 222"/>
                <a:gd name="T58" fmla="*/ 318 w 390"/>
                <a:gd name="T59" fmla="*/ 78 h 222"/>
                <a:gd name="T60" fmla="*/ 342 w 390"/>
                <a:gd name="T61" fmla="*/ 102 h 222"/>
                <a:gd name="T62" fmla="*/ 360 w 390"/>
                <a:gd name="T63" fmla="*/ 102 h 222"/>
                <a:gd name="T64" fmla="*/ 348 w 390"/>
                <a:gd name="T65" fmla="*/ 108 h 222"/>
                <a:gd name="T66" fmla="*/ 360 w 390"/>
                <a:gd name="T67" fmla="*/ 108 h 222"/>
                <a:gd name="T68" fmla="*/ 360 w 390"/>
                <a:gd name="T69" fmla="*/ 114 h 222"/>
                <a:gd name="T70" fmla="*/ 354 w 390"/>
                <a:gd name="T71" fmla="*/ 114 h 222"/>
                <a:gd name="T72" fmla="*/ 354 w 390"/>
                <a:gd name="T73" fmla="*/ 120 h 222"/>
                <a:gd name="T74" fmla="*/ 330 w 390"/>
                <a:gd name="T75" fmla="*/ 108 h 222"/>
                <a:gd name="T76" fmla="*/ 366 w 390"/>
                <a:gd name="T77" fmla="*/ 138 h 222"/>
                <a:gd name="T78" fmla="*/ 360 w 390"/>
                <a:gd name="T79" fmla="*/ 138 h 222"/>
                <a:gd name="T80" fmla="*/ 330 w 390"/>
                <a:gd name="T81" fmla="*/ 120 h 222"/>
                <a:gd name="T82" fmla="*/ 330 w 390"/>
                <a:gd name="T83" fmla="*/ 126 h 222"/>
                <a:gd name="T84" fmla="*/ 342 w 390"/>
                <a:gd name="T85" fmla="*/ 132 h 222"/>
                <a:gd name="T86" fmla="*/ 360 w 390"/>
                <a:gd name="T87" fmla="*/ 144 h 222"/>
                <a:gd name="T88" fmla="*/ 384 w 390"/>
                <a:gd name="T89" fmla="*/ 138 h 222"/>
                <a:gd name="T90" fmla="*/ 390 w 390"/>
                <a:gd name="T91" fmla="*/ 162 h 222"/>
                <a:gd name="T92" fmla="*/ 390 w 390"/>
                <a:gd name="T93" fmla="*/ 168 h 22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90"/>
                <a:gd name="T142" fmla="*/ 0 h 222"/>
                <a:gd name="T143" fmla="*/ 390 w 390"/>
                <a:gd name="T144" fmla="*/ 222 h 22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90" h="222">
                  <a:moveTo>
                    <a:pt x="390" y="162"/>
                  </a:moveTo>
                  <a:lnTo>
                    <a:pt x="384" y="156"/>
                  </a:lnTo>
                  <a:lnTo>
                    <a:pt x="390" y="162"/>
                  </a:lnTo>
                  <a:lnTo>
                    <a:pt x="384" y="162"/>
                  </a:lnTo>
                  <a:lnTo>
                    <a:pt x="102" y="210"/>
                  </a:lnTo>
                  <a:lnTo>
                    <a:pt x="0" y="222"/>
                  </a:lnTo>
                  <a:lnTo>
                    <a:pt x="24" y="210"/>
                  </a:lnTo>
                  <a:lnTo>
                    <a:pt x="78" y="150"/>
                  </a:lnTo>
                  <a:lnTo>
                    <a:pt x="84" y="168"/>
                  </a:lnTo>
                  <a:lnTo>
                    <a:pt x="96" y="174"/>
                  </a:lnTo>
                  <a:lnTo>
                    <a:pt x="156" y="150"/>
                  </a:lnTo>
                  <a:lnTo>
                    <a:pt x="162" y="132"/>
                  </a:lnTo>
                  <a:lnTo>
                    <a:pt x="156" y="132"/>
                  </a:lnTo>
                  <a:lnTo>
                    <a:pt x="180" y="66"/>
                  </a:lnTo>
                  <a:lnTo>
                    <a:pt x="198" y="72"/>
                  </a:lnTo>
                  <a:lnTo>
                    <a:pt x="204" y="48"/>
                  </a:lnTo>
                  <a:lnTo>
                    <a:pt x="216" y="48"/>
                  </a:lnTo>
                  <a:lnTo>
                    <a:pt x="234" y="18"/>
                  </a:lnTo>
                  <a:lnTo>
                    <a:pt x="234" y="0"/>
                  </a:lnTo>
                  <a:lnTo>
                    <a:pt x="264" y="18"/>
                  </a:lnTo>
                  <a:lnTo>
                    <a:pt x="264" y="6"/>
                  </a:lnTo>
                  <a:lnTo>
                    <a:pt x="300" y="24"/>
                  </a:lnTo>
                  <a:lnTo>
                    <a:pt x="306" y="30"/>
                  </a:lnTo>
                  <a:lnTo>
                    <a:pt x="294" y="54"/>
                  </a:lnTo>
                  <a:lnTo>
                    <a:pt x="300" y="60"/>
                  </a:lnTo>
                  <a:lnTo>
                    <a:pt x="306" y="60"/>
                  </a:lnTo>
                  <a:lnTo>
                    <a:pt x="318" y="66"/>
                  </a:lnTo>
                  <a:lnTo>
                    <a:pt x="354" y="78"/>
                  </a:lnTo>
                  <a:lnTo>
                    <a:pt x="354" y="96"/>
                  </a:lnTo>
                  <a:lnTo>
                    <a:pt x="318" y="78"/>
                  </a:lnTo>
                  <a:lnTo>
                    <a:pt x="342" y="102"/>
                  </a:lnTo>
                  <a:lnTo>
                    <a:pt x="360" y="102"/>
                  </a:lnTo>
                  <a:lnTo>
                    <a:pt x="348" y="108"/>
                  </a:lnTo>
                  <a:lnTo>
                    <a:pt x="360" y="108"/>
                  </a:lnTo>
                  <a:lnTo>
                    <a:pt x="360" y="114"/>
                  </a:lnTo>
                  <a:lnTo>
                    <a:pt x="354" y="114"/>
                  </a:lnTo>
                  <a:lnTo>
                    <a:pt x="354" y="120"/>
                  </a:lnTo>
                  <a:lnTo>
                    <a:pt x="330" y="108"/>
                  </a:lnTo>
                  <a:lnTo>
                    <a:pt x="366" y="138"/>
                  </a:lnTo>
                  <a:lnTo>
                    <a:pt x="360" y="138"/>
                  </a:lnTo>
                  <a:lnTo>
                    <a:pt x="330" y="120"/>
                  </a:lnTo>
                  <a:lnTo>
                    <a:pt x="330" y="126"/>
                  </a:lnTo>
                  <a:lnTo>
                    <a:pt x="342" y="132"/>
                  </a:lnTo>
                  <a:lnTo>
                    <a:pt x="360" y="144"/>
                  </a:lnTo>
                  <a:lnTo>
                    <a:pt x="384" y="138"/>
                  </a:lnTo>
                  <a:lnTo>
                    <a:pt x="390" y="162"/>
                  </a:lnTo>
                  <a:lnTo>
                    <a:pt x="390" y="16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68" name="Freeform 1490"/>
            <p:cNvSpPr>
              <a:spLocks/>
            </p:cNvSpPr>
            <p:nvPr/>
          </p:nvSpPr>
          <p:spPr bwMode="auto">
            <a:xfrm>
              <a:off x="3138" y="1458"/>
              <a:ext cx="342" cy="246"/>
            </a:xfrm>
            <a:custGeom>
              <a:avLst/>
              <a:gdLst>
                <a:gd name="T0" fmla="*/ 24 w 342"/>
                <a:gd name="T1" fmla="*/ 162 h 246"/>
                <a:gd name="T2" fmla="*/ 0 w 342"/>
                <a:gd name="T3" fmla="*/ 150 h 246"/>
                <a:gd name="T4" fmla="*/ 6 w 342"/>
                <a:gd name="T5" fmla="*/ 126 h 246"/>
                <a:gd name="T6" fmla="*/ 6 w 342"/>
                <a:gd name="T7" fmla="*/ 144 h 246"/>
                <a:gd name="T8" fmla="*/ 18 w 342"/>
                <a:gd name="T9" fmla="*/ 126 h 246"/>
                <a:gd name="T10" fmla="*/ 6 w 342"/>
                <a:gd name="T11" fmla="*/ 126 h 246"/>
                <a:gd name="T12" fmla="*/ 12 w 342"/>
                <a:gd name="T13" fmla="*/ 108 h 246"/>
                <a:gd name="T14" fmla="*/ 12 w 342"/>
                <a:gd name="T15" fmla="*/ 108 h 246"/>
                <a:gd name="T16" fmla="*/ 12 w 342"/>
                <a:gd name="T17" fmla="*/ 54 h 246"/>
                <a:gd name="T18" fmla="*/ 6 w 342"/>
                <a:gd name="T19" fmla="*/ 36 h 246"/>
                <a:gd name="T20" fmla="*/ 12 w 342"/>
                <a:gd name="T21" fmla="*/ 12 h 246"/>
                <a:gd name="T22" fmla="*/ 42 w 342"/>
                <a:gd name="T23" fmla="*/ 36 h 246"/>
                <a:gd name="T24" fmla="*/ 72 w 342"/>
                <a:gd name="T25" fmla="*/ 48 h 246"/>
                <a:gd name="T26" fmla="*/ 84 w 342"/>
                <a:gd name="T27" fmla="*/ 60 h 246"/>
                <a:gd name="T28" fmla="*/ 84 w 342"/>
                <a:gd name="T29" fmla="*/ 54 h 246"/>
                <a:gd name="T30" fmla="*/ 90 w 342"/>
                <a:gd name="T31" fmla="*/ 60 h 246"/>
                <a:gd name="T32" fmla="*/ 90 w 342"/>
                <a:gd name="T33" fmla="*/ 72 h 246"/>
                <a:gd name="T34" fmla="*/ 78 w 342"/>
                <a:gd name="T35" fmla="*/ 72 h 246"/>
                <a:gd name="T36" fmla="*/ 60 w 342"/>
                <a:gd name="T37" fmla="*/ 96 h 246"/>
                <a:gd name="T38" fmla="*/ 60 w 342"/>
                <a:gd name="T39" fmla="*/ 96 h 246"/>
                <a:gd name="T40" fmla="*/ 90 w 342"/>
                <a:gd name="T41" fmla="*/ 72 h 246"/>
                <a:gd name="T42" fmla="*/ 90 w 342"/>
                <a:gd name="T43" fmla="*/ 66 h 246"/>
                <a:gd name="T44" fmla="*/ 96 w 342"/>
                <a:gd name="T45" fmla="*/ 72 h 246"/>
                <a:gd name="T46" fmla="*/ 96 w 342"/>
                <a:gd name="T47" fmla="*/ 78 h 246"/>
                <a:gd name="T48" fmla="*/ 84 w 342"/>
                <a:gd name="T49" fmla="*/ 84 h 246"/>
                <a:gd name="T50" fmla="*/ 90 w 342"/>
                <a:gd name="T51" fmla="*/ 96 h 246"/>
                <a:gd name="T52" fmla="*/ 84 w 342"/>
                <a:gd name="T53" fmla="*/ 108 h 246"/>
                <a:gd name="T54" fmla="*/ 84 w 342"/>
                <a:gd name="T55" fmla="*/ 102 h 246"/>
                <a:gd name="T56" fmla="*/ 72 w 342"/>
                <a:gd name="T57" fmla="*/ 114 h 246"/>
                <a:gd name="T58" fmla="*/ 72 w 342"/>
                <a:gd name="T59" fmla="*/ 96 h 246"/>
                <a:gd name="T60" fmla="*/ 60 w 342"/>
                <a:gd name="T61" fmla="*/ 108 h 246"/>
                <a:gd name="T62" fmla="*/ 66 w 342"/>
                <a:gd name="T63" fmla="*/ 120 h 246"/>
                <a:gd name="T64" fmla="*/ 96 w 342"/>
                <a:gd name="T65" fmla="*/ 108 h 246"/>
                <a:gd name="T66" fmla="*/ 96 w 342"/>
                <a:gd name="T67" fmla="*/ 84 h 246"/>
                <a:gd name="T68" fmla="*/ 108 w 342"/>
                <a:gd name="T69" fmla="*/ 66 h 246"/>
                <a:gd name="T70" fmla="*/ 96 w 342"/>
                <a:gd name="T71" fmla="*/ 36 h 246"/>
                <a:gd name="T72" fmla="*/ 108 w 342"/>
                <a:gd name="T73" fmla="*/ 30 h 246"/>
                <a:gd name="T74" fmla="*/ 102 w 342"/>
                <a:gd name="T75" fmla="*/ 0 h 246"/>
                <a:gd name="T76" fmla="*/ 342 w 342"/>
                <a:gd name="T77" fmla="*/ 60 h 246"/>
                <a:gd name="T78" fmla="*/ 300 w 342"/>
                <a:gd name="T79" fmla="*/ 246 h 246"/>
                <a:gd name="T80" fmla="*/ 216 w 342"/>
                <a:gd name="T81" fmla="*/ 228 h 246"/>
                <a:gd name="T82" fmla="*/ 114 w 342"/>
                <a:gd name="T83" fmla="*/ 228 h 246"/>
                <a:gd name="T84" fmla="*/ 84 w 342"/>
                <a:gd name="T85" fmla="*/ 210 h 246"/>
                <a:gd name="T86" fmla="*/ 60 w 342"/>
                <a:gd name="T87" fmla="*/ 216 h 246"/>
                <a:gd name="T88" fmla="*/ 42 w 342"/>
                <a:gd name="T89" fmla="*/ 204 h 246"/>
                <a:gd name="T90" fmla="*/ 42 w 342"/>
                <a:gd name="T91" fmla="*/ 174 h 246"/>
                <a:gd name="T92" fmla="*/ 24 w 342"/>
                <a:gd name="T93" fmla="*/ 162 h 24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42"/>
                <a:gd name="T142" fmla="*/ 0 h 246"/>
                <a:gd name="T143" fmla="*/ 342 w 342"/>
                <a:gd name="T144" fmla="*/ 246 h 24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42" h="246">
                  <a:moveTo>
                    <a:pt x="24" y="162"/>
                  </a:moveTo>
                  <a:lnTo>
                    <a:pt x="0" y="150"/>
                  </a:lnTo>
                  <a:lnTo>
                    <a:pt x="6" y="126"/>
                  </a:lnTo>
                  <a:lnTo>
                    <a:pt x="6" y="144"/>
                  </a:lnTo>
                  <a:lnTo>
                    <a:pt x="18" y="126"/>
                  </a:lnTo>
                  <a:lnTo>
                    <a:pt x="6" y="126"/>
                  </a:lnTo>
                  <a:lnTo>
                    <a:pt x="12" y="108"/>
                  </a:lnTo>
                  <a:lnTo>
                    <a:pt x="12" y="54"/>
                  </a:lnTo>
                  <a:lnTo>
                    <a:pt x="6" y="36"/>
                  </a:lnTo>
                  <a:lnTo>
                    <a:pt x="12" y="12"/>
                  </a:lnTo>
                  <a:lnTo>
                    <a:pt x="42" y="36"/>
                  </a:lnTo>
                  <a:lnTo>
                    <a:pt x="72" y="48"/>
                  </a:lnTo>
                  <a:lnTo>
                    <a:pt x="84" y="60"/>
                  </a:lnTo>
                  <a:lnTo>
                    <a:pt x="84" y="54"/>
                  </a:lnTo>
                  <a:lnTo>
                    <a:pt x="90" y="60"/>
                  </a:lnTo>
                  <a:lnTo>
                    <a:pt x="90" y="72"/>
                  </a:lnTo>
                  <a:lnTo>
                    <a:pt x="78" y="72"/>
                  </a:lnTo>
                  <a:lnTo>
                    <a:pt x="60" y="96"/>
                  </a:lnTo>
                  <a:lnTo>
                    <a:pt x="90" y="72"/>
                  </a:lnTo>
                  <a:lnTo>
                    <a:pt x="90" y="66"/>
                  </a:lnTo>
                  <a:lnTo>
                    <a:pt x="96" y="72"/>
                  </a:lnTo>
                  <a:lnTo>
                    <a:pt x="96" y="78"/>
                  </a:lnTo>
                  <a:lnTo>
                    <a:pt x="84" y="84"/>
                  </a:lnTo>
                  <a:lnTo>
                    <a:pt x="90" y="96"/>
                  </a:lnTo>
                  <a:lnTo>
                    <a:pt x="84" y="108"/>
                  </a:lnTo>
                  <a:lnTo>
                    <a:pt x="84" y="102"/>
                  </a:lnTo>
                  <a:lnTo>
                    <a:pt x="72" y="114"/>
                  </a:lnTo>
                  <a:lnTo>
                    <a:pt x="72" y="96"/>
                  </a:lnTo>
                  <a:lnTo>
                    <a:pt x="60" y="108"/>
                  </a:lnTo>
                  <a:lnTo>
                    <a:pt x="66" y="120"/>
                  </a:lnTo>
                  <a:lnTo>
                    <a:pt x="96" y="108"/>
                  </a:lnTo>
                  <a:lnTo>
                    <a:pt x="96" y="84"/>
                  </a:lnTo>
                  <a:lnTo>
                    <a:pt x="108" y="66"/>
                  </a:lnTo>
                  <a:lnTo>
                    <a:pt x="96" y="36"/>
                  </a:lnTo>
                  <a:lnTo>
                    <a:pt x="108" y="30"/>
                  </a:lnTo>
                  <a:lnTo>
                    <a:pt x="102" y="0"/>
                  </a:lnTo>
                  <a:lnTo>
                    <a:pt x="342" y="60"/>
                  </a:lnTo>
                  <a:lnTo>
                    <a:pt x="300" y="246"/>
                  </a:lnTo>
                  <a:lnTo>
                    <a:pt x="216" y="228"/>
                  </a:lnTo>
                  <a:lnTo>
                    <a:pt x="114" y="228"/>
                  </a:lnTo>
                  <a:lnTo>
                    <a:pt x="84" y="210"/>
                  </a:lnTo>
                  <a:lnTo>
                    <a:pt x="60" y="216"/>
                  </a:lnTo>
                  <a:lnTo>
                    <a:pt x="42" y="204"/>
                  </a:lnTo>
                  <a:lnTo>
                    <a:pt x="42" y="174"/>
                  </a:lnTo>
                  <a:lnTo>
                    <a:pt x="24" y="162"/>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69" name="Freeform 1491"/>
            <p:cNvSpPr>
              <a:spLocks/>
            </p:cNvSpPr>
            <p:nvPr/>
          </p:nvSpPr>
          <p:spPr bwMode="auto">
            <a:xfrm>
              <a:off x="3138" y="1458"/>
              <a:ext cx="342" cy="246"/>
            </a:xfrm>
            <a:custGeom>
              <a:avLst/>
              <a:gdLst>
                <a:gd name="T0" fmla="*/ 24 w 342"/>
                <a:gd name="T1" fmla="*/ 162 h 246"/>
                <a:gd name="T2" fmla="*/ 0 w 342"/>
                <a:gd name="T3" fmla="*/ 150 h 246"/>
                <a:gd name="T4" fmla="*/ 6 w 342"/>
                <a:gd name="T5" fmla="*/ 126 h 246"/>
                <a:gd name="T6" fmla="*/ 6 w 342"/>
                <a:gd name="T7" fmla="*/ 144 h 246"/>
                <a:gd name="T8" fmla="*/ 18 w 342"/>
                <a:gd name="T9" fmla="*/ 126 h 246"/>
                <a:gd name="T10" fmla="*/ 6 w 342"/>
                <a:gd name="T11" fmla="*/ 126 h 246"/>
                <a:gd name="T12" fmla="*/ 12 w 342"/>
                <a:gd name="T13" fmla="*/ 108 h 246"/>
                <a:gd name="T14" fmla="*/ 24 w 342"/>
                <a:gd name="T15" fmla="*/ 108 h 246"/>
                <a:gd name="T16" fmla="*/ 12 w 342"/>
                <a:gd name="T17" fmla="*/ 108 h 246"/>
                <a:gd name="T18" fmla="*/ 12 w 342"/>
                <a:gd name="T19" fmla="*/ 54 h 246"/>
                <a:gd name="T20" fmla="*/ 6 w 342"/>
                <a:gd name="T21" fmla="*/ 36 h 246"/>
                <a:gd name="T22" fmla="*/ 12 w 342"/>
                <a:gd name="T23" fmla="*/ 12 h 246"/>
                <a:gd name="T24" fmla="*/ 42 w 342"/>
                <a:gd name="T25" fmla="*/ 36 h 246"/>
                <a:gd name="T26" fmla="*/ 72 w 342"/>
                <a:gd name="T27" fmla="*/ 48 h 246"/>
                <a:gd name="T28" fmla="*/ 84 w 342"/>
                <a:gd name="T29" fmla="*/ 60 h 246"/>
                <a:gd name="T30" fmla="*/ 84 w 342"/>
                <a:gd name="T31" fmla="*/ 54 h 246"/>
                <a:gd name="T32" fmla="*/ 90 w 342"/>
                <a:gd name="T33" fmla="*/ 60 h 246"/>
                <a:gd name="T34" fmla="*/ 90 w 342"/>
                <a:gd name="T35" fmla="*/ 72 h 246"/>
                <a:gd name="T36" fmla="*/ 78 w 342"/>
                <a:gd name="T37" fmla="*/ 72 h 246"/>
                <a:gd name="T38" fmla="*/ 60 w 342"/>
                <a:gd name="T39" fmla="*/ 96 h 246"/>
                <a:gd name="T40" fmla="*/ 72 w 342"/>
                <a:gd name="T41" fmla="*/ 96 h 246"/>
                <a:gd name="T42" fmla="*/ 60 w 342"/>
                <a:gd name="T43" fmla="*/ 96 h 246"/>
                <a:gd name="T44" fmla="*/ 90 w 342"/>
                <a:gd name="T45" fmla="*/ 72 h 246"/>
                <a:gd name="T46" fmla="*/ 90 w 342"/>
                <a:gd name="T47" fmla="*/ 66 h 246"/>
                <a:gd name="T48" fmla="*/ 96 w 342"/>
                <a:gd name="T49" fmla="*/ 72 h 246"/>
                <a:gd name="T50" fmla="*/ 96 w 342"/>
                <a:gd name="T51" fmla="*/ 78 h 246"/>
                <a:gd name="T52" fmla="*/ 84 w 342"/>
                <a:gd name="T53" fmla="*/ 84 h 246"/>
                <a:gd name="T54" fmla="*/ 90 w 342"/>
                <a:gd name="T55" fmla="*/ 96 h 246"/>
                <a:gd name="T56" fmla="*/ 84 w 342"/>
                <a:gd name="T57" fmla="*/ 108 h 246"/>
                <a:gd name="T58" fmla="*/ 84 w 342"/>
                <a:gd name="T59" fmla="*/ 102 h 246"/>
                <a:gd name="T60" fmla="*/ 72 w 342"/>
                <a:gd name="T61" fmla="*/ 114 h 246"/>
                <a:gd name="T62" fmla="*/ 72 w 342"/>
                <a:gd name="T63" fmla="*/ 96 h 246"/>
                <a:gd name="T64" fmla="*/ 60 w 342"/>
                <a:gd name="T65" fmla="*/ 108 h 246"/>
                <a:gd name="T66" fmla="*/ 66 w 342"/>
                <a:gd name="T67" fmla="*/ 120 h 246"/>
                <a:gd name="T68" fmla="*/ 96 w 342"/>
                <a:gd name="T69" fmla="*/ 108 h 246"/>
                <a:gd name="T70" fmla="*/ 96 w 342"/>
                <a:gd name="T71" fmla="*/ 84 h 246"/>
                <a:gd name="T72" fmla="*/ 108 w 342"/>
                <a:gd name="T73" fmla="*/ 66 h 246"/>
                <a:gd name="T74" fmla="*/ 96 w 342"/>
                <a:gd name="T75" fmla="*/ 36 h 246"/>
                <a:gd name="T76" fmla="*/ 108 w 342"/>
                <a:gd name="T77" fmla="*/ 30 h 246"/>
                <a:gd name="T78" fmla="*/ 102 w 342"/>
                <a:gd name="T79" fmla="*/ 0 h 246"/>
                <a:gd name="T80" fmla="*/ 342 w 342"/>
                <a:gd name="T81" fmla="*/ 60 h 246"/>
                <a:gd name="T82" fmla="*/ 300 w 342"/>
                <a:gd name="T83" fmla="*/ 246 h 246"/>
                <a:gd name="T84" fmla="*/ 216 w 342"/>
                <a:gd name="T85" fmla="*/ 228 h 246"/>
                <a:gd name="T86" fmla="*/ 114 w 342"/>
                <a:gd name="T87" fmla="*/ 228 h 246"/>
                <a:gd name="T88" fmla="*/ 84 w 342"/>
                <a:gd name="T89" fmla="*/ 210 h 246"/>
                <a:gd name="T90" fmla="*/ 60 w 342"/>
                <a:gd name="T91" fmla="*/ 216 h 246"/>
                <a:gd name="T92" fmla="*/ 42 w 342"/>
                <a:gd name="T93" fmla="*/ 204 h 246"/>
                <a:gd name="T94" fmla="*/ 42 w 342"/>
                <a:gd name="T95" fmla="*/ 174 h 246"/>
                <a:gd name="T96" fmla="*/ 24 w 342"/>
                <a:gd name="T97" fmla="*/ 162 h 246"/>
                <a:gd name="T98" fmla="*/ 24 w 342"/>
                <a:gd name="T99" fmla="*/ 168 h 24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42"/>
                <a:gd name="T151" fmla="*/ 0 h 246"/>
                <a:gd name="T152" fmla="*/ 342 w 342"/>
                <a:gd name="T153" fmla="*/ 246 h 24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42" h="246">
                  <a:moveTo>
                    <a:pt x="24" y="162"/>
                  </a:moveTo>
                  <a:lnTo>
                    <a:pt x="0" y="150"/>
                  </a:lnTo>
                  <a:lnTo>
                    <a:pt x="6" y="126"/>
                  </a:lnTo>
                  <a:lnTo>
                    <a:pt x="6" y="144"/>
                  </a:lnTo>
                  <a:lnTo>
                    <a:pt x="18" y="126"/>
                  </a:lnTo>
                  <a:lnTo>
                    <a:pt x="6" y="126"/>
                  </a:lnTo>
                  <a:lnTo>
                    <a:pt x="12" y="108"/>
                  </a:lnTo>
                  <a:lnTo>
                    <a:pt x="24" y="108"/>
                  </a:lnTo>
                  <a:lnTo>
                    <a:pt x="12" y="108"/>
                  </a:lnTo>
                  <a:lnTo>
                    <a:pt x="12" y="54"/>
                  </a:lnTo>
                  <a:lnTo>
                    <a:pt x="6" y="36"/>
                  </a:lnTo>
                  <a:lnTo>
                    <a:pt x="12" y="12"/>
                  </a:lnTo>
                  <a:lnTo>
                    <a:pt x="42" y="36"/>
                  </a:lnTo>
                  <a:lnTo>
                    <a:pt x="72" y="48"/>
                  </a:lnTo>
                  <a:lnTo>
                    <a:pt x="84" y="60"/>
                  </a:lnTo>
                  <a:lnTo>
                    <a:pt x="84" y="54"/>
                  </a:lnTo>
                  <a:lnTo>
                    <a:pt x="90" y="60"/>
                  </a:lnTo>
                  <a:lnTo>
                    <a:pt x="90" y="72"/>
                  </a:lnTo>
                  <a:lnTo>
                    <a:pt x="78" y="72"/>
                  </a:lnTo>
                  <a:lnTo>
                    <a:pt x="60" y="96"/>
                  </a:lnTo>
                  <a:lnTo>
                    <a:pt x="72" y="96"/>
                  </a:lnTo>
                  <a:lnTo>
                    <a:pt x="60" y="96"/>
                  </a:lnTo>
                  <a:lnTo>
                    <a:pt x="90" y="72"/>
                  </a:lnTo>
                  <a:lnTo>
                    <a:pt x="90" y="66"/>
                  </a:lnTo>
                  <a:lnTo>
                    <a:pt x="96" y="72"/>
                  </a:lnTo>
                  <a:lnTo>
                    <a:pt x="96" y="78"/>
                  </a:lnTo>
                  <a:lnTo>
                    <a:pt x="84" y="84"/>
                  </a:lnTo>
                  <a:lnTo>
                    <a:pt x="90" y="96"/>
                  </a:lnTo>
                  <a:lnTo>
                    <a:pt x="84" y="108"/>
                  </a:lnTo>
                  <a:lnTo>
                    <a:pt x="84" y="102"/>
                  </a:lnTo>
                  <a:lnTo>
                    <a:pt x="72" y="114"/>
                  </a:lnTo>
                  <a:lnTo>
                    <a:pt x="72" y="96"/>
                  </a:lnTo>
                  <a:lnTo>
                    <a:pt x="60" y="108"/>
                  </a:lnTo>
                  <a:lnTo>
                    <a:pt x="66" y="120"/>
                  </a:lnTo>
                  <a:lnTo>
                    <a:pt x="96" y="108"/>
                  </a:lnTo>
                  <a:lnTo>
                    <a:pt x="96" y="84"/>
                  </a:lnTo>
                  <a:lnTo>
                    <a:pt x="108" y="66"/>
                  </a:lnTo>
                  <a:lnTo>
                    <a:pt x="96" y="36"/>
                  </a:lnTo>
                  <a:lnTo>
                    <a:pt x="108" y="30"/>
                  </a:lnTo>
                  <a:lnTo>
                    <a:pt x="102" y="0"/>
                  </a:lnTo>
                  <a:lnTo>
                    <a:pt x="342" y="60"/>
                  </a:lnTo>
                  <a:lnTo>
                    <a:pt x="300" y="246"/>
                  </a:lnTo>
                  <a:lnTo>
                    <a:pt x="216" y="228"/>
                  </a:lnTo>
                  <a:lnTo>
                    <a:pt x="114" y="228"/>
                  </a:lnTo>
                  <a:lnTo>
                    <a:pt x="84" y="210"/>
                  </a:lnTo>
                  <a:lnTo>
                    <a:pt x="60" y="216"/>
                  </a:lnTo>
                  <a:lnTo>
                    <a:pt x="42" y="204"/>
                  </a:lnTo>
                  <a:lnTo>
                    <a:pt x="42" y="174"/>
                  </a:lnTo>
                  <a:lnTo>
                    <a:pt x="24" y="162"/>
                  </a:lnTo>
                  <a:lnTo>
                    <a:pt x="24" y="16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70" name="Freeform 1492"/>
            <p:cNvSpPr>
              <a:spLocks/>
            </p:cNvSpPr>
            <p:nvPr/>
          </p:nvSpPr>
          <p:spPr bwMode="auto">
            <a:xfrm>
              <a:off x="5034" y="2094"/>
              <a:ext cx="228" cy="228"/>
            </a:xfrm>
            <a:custGeom>
              <a:avLst/>
              <a:gdLst>
                <a:gd name="T0" fmla="*/ 138 w 228"/>
                <a:gd name="T1" fmla="*/ 48 h 228"/>
                <a:gd name="T2" fmla="*/ 144 w 228"/>
                <a:gd name="T3" fmla="*/ 78 h 228"/>
                <a:gd name="T4" fmla="*/ 174 w 228"/>
                <a:gd name="T5" fmla="*/ 48 h 228"/>
                <a:gd name="T6" fmla="*/ 192 w 228"/>
                <a:gd name="T7" fmla="*/ 54 h 228"/>
                <a:gd name="T8" fmla="*/ 204 w 228"/>
                <a:gd name="T9" fmla="*/ 42 h 228"/>
                <a:gd name="T10" fmla="*/ 222 w 228"/>
                <a:gd name="T11" fmla="*/ 42 h 228"/>
                <a:gd name="T12" fmla="*/ 228 w 228"/>
                <a:gd name="T13" fmla="*/ 60 h 228"/>
                <a:gd name="T14" fmla="*/ 228 w 228"/>
                <a:gd name="T15" fmla="*/ 72 h 228"/>
                <a:gd name="T16" fmla="*/ 198 w 228"/>
                <a:gd name="T17" fmla="*/ 54 h 228"/>
                <a:gd name="T18" fmla="*/ 198 w 228"/>
                <a:gd name="T19" fmla="*/ 72 h 228"/>
                <a:gd name="T20" fmla="*/ 180 w 228"/>
                <a:gd name="T21" fmla="*/ 102 h 228"/>
                <a:gd name="T22" fmla="*/ 168 w 228"/>
                <a:gd name="T23" fmla="*/ 102 h 228"/>
                <a:gd name="T24" fmla="*/ 162 w 228"/>
                <a:gd name="T25" fmla="*/ 126 h 228"/>
                <a:gd name="T26" fmla="*/ 144 w 228"/>
                <a:gd name="T27" fmla="*/ 120 h 228"/>
                <a:gd name="T28" fmla="*/ 120 w 228"/>
                <a:gd name="T29" fmla="*/ 186 h 228"/>
                <a:gd name="T30" fmla="*/ 126 w 228"/>
                <a:gd name="T31" fmla="*/ 186 h 228"/>
                <a:gd name="T32" fmla="*/ 120 w 228"/>
                <a:gd name="T33" fmla="*/ 204 h 228"/>
                <a:gd name="T34" fmla="*/ 60 w 228"/>
                <a:gd name="T35" fmla="*/ 228 h 228"/>
                <a:gd name="T36" fmla="*/ 48 w 228"/>
                <a:gd name="T37" fmla="*/ 222 h 228"/>
                <a:gd name="T38" fmla="*/ 42 w 228"/>
                <a:gd name="T39" fmla="*/ 204 h 228"/>
                <a:gd name="T40" fmla="*/ 12 w 228"/>
                <a:gd name="T41" fmla="*/ 186 h 228"/>
                <a:gd name="T42" fmla="*/ 0 w 228"/>
                <a:gd name="T43" fmla="*/ 156 h 228"/>
                <a:gd name="T44" fmla="*/ 18 w 228"/>
                <a:gd name="T45" fmla="*/ 138 h 228"/>
                <a:gd name="T46" fmla="*/ 24 w 228"/>
                <a:gd name="T47" fmla="*/ 114 h 228"/>
                <a:gd name="T48" fmla="*/ 36 w 228"/>
                <a:gd name="T49" fmla="*/ 114 h 228"/>
                <a:gd name="T50" fmla="*/ 36 w 228"/>
                <a:gd name="T51" fmla="*/ 96 h 228"/>
                <a:gd name="T52" fmla="*/ 72 w 228"/>
                <a:gd name="T53" fmla="*/ 66 h 228"/>
                <a:gd name="T54" fmla="*/ 78 w 228"/>
                <a:gd name="T55" fmla="*/ 18 h 228"/>
                <a:gd name="T56" fmla="*/ 72 w 228"/>
                <a:gd name="T57" fmla="*/ 6 h 228"/>
                <a:gd name="T58" fmla="*/ 78 w 228"/>
                <a:gd name="T59" fmla="*/ 0 h 228"/>
                <a:gd name="T60" fmla="*/ 90 w 228"/>
                <a:gd name="T61" fmla="*/ 54 h 228"/>
                <a:gd name="T62" fmla="*/ 126 w 228"/>
                <a:gd name="T63" fmla="*/ 48 h 228"/>
                <a:gd name="T64" fmla="*/ 138 w 228"/>
                <a:gd name="T65" fmla="*/ 48 h 2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8"/>
                <a:gd name="T100" fmla="*/ 0 h 228"/>
                <a:gd name="T101" fmla="*/ 228 w 228"/>
                <a:gd name="T102" fmla="*/ 228 h 2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8" h="228">
                  <a:moveTo>
                    <a:pt x="138" y="48"/>
                  </a:moveTo>
                  <a:lnTo>
                    <a:pt x="144" y="78"/>
                  </a:lnTo>
                  <a:lnTo>
                    <a:pt x="174" y="48"/>
                  </a:lnTo>
                  <a:lnTo>
                    <a:pt x="192" y="54"/>
                  </a:lnTo>
                  <a:lnTo>
                    <a:pt x="204" y="42"/>
                  </a:lnTo>
                  <a:lnTo>
                    <a:pt x="222" y="42"/>
                  </a:lnTo>
                  <a:lnTo>
                    <a:pt x="228" y="60"/>
                  </a:lnTo>
                  <a:lnTo>
                    <a:pt x="228" y="72"/>
                  </a:lnTo>
                  <a:lnTo>
                    <a:pt x="198" y="54"/>
                  </a:lnTo>
                  <a:lnTo>
                    <a:pt x="198" y="72"/>
                  </a:lnTo>
                  <a:lnTo>
                    <a:pt x="180" y="102"/>
                  </a:lnTo>
                  <a:lnTo>
                    <a:pt x="168" y="102"/>
                  </a:lnTo>
                  <a:lnTo>
                    <a:pt x="162" y="126"/>
                  </a:lnTo>
                  <a:lnTo>
                    <a:pt x="144" y="120"/>
                  </a:lnTo>
                  <a:lnTo>
                    <a:pt x="120" y="186"/>
                  </a:lnTo>
                  <a:lnTo>
                    <a:pt x="126" y="186"/>
                  </a:lnTo>
                  <a:lnTo>
                    <a:pt x="120" y="204"/>
                  </a:lnTo>
                  <a:lnTo>
                    <a:pt x="60" y="228"/>
                  </a:lnTo>
                  <a:lnTo>
                    <a:pt x="48" y="222"/>
                  </a:lnTo>
                  <a:lnTo>
                    <a:pt x="42" y="204"/>
                  </a:lnTo>
                  <a:lnTo>
                    <a:pt x="12" y="186"/>
                  </a:lnTo>
                  <a:lnTo>
                    <a:pt x="0" y="156"/>
                  </a:lnTo>
                  <a:lnTo>
                    <a:pt x="18" y="138"/>
                  </a:lnTo>
                  <a:lnTo>
                    <a:pt x="24" y="114"/>
                  </a:lnTo>
                  <a:lnTo>
                    <a:pt x="36" y="114"/>
                  </a:lnTo>
                  <a:lnTo>
                    <a:pt x="36" y="96"/>
                  </a:lnTo>
                  <a:lnTo>
                    <a:pt x="72" y="66"/>
                  </a:lnTo>
                  <a:lnTo>
                    <a:pt x="78" y="18"/>
                  </a:lnTo>
                  <a:lnTo>
                    <a:pt x="72" y="6"/>
                  </a:lnTo>
                  <a:lnTo>
                    <a:pt x="78" y="0"/>
                  </a:lnTo>
                  <a:lnTo>
                    <a:pt x="90" y="54"/>
                  </a:lnTo>
                  <a:lnTo>
                    <a:pt x="126" y="48"/>
                  </a:lnTo>
                  <a:lnTo>
                    <a:pt x="138" y="48"/>
                  </a:lnTo>
                  <a:close/>
                </a:path>
              </a:pathLst>
            </a:custGeom>
            <a:solidFill>
              <a:srgbClr val="B22222"/>
            </a:solidFill>
            <a:ln w="9525">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71" name="Freeform 1493"/>
            <p:cNvSpPr>
              <a:spLocks/>
            </p:cNvSpPr>
            <p:nvPr/>
          </p:nvSpPr>
          <p:spPr bwMode="auto">
            <a:xfrm>
              <a:off x="5034" y="2094"/>
              <a:ext cx="228" cy="228"/>
            </a:xfrm>
            <a:custGeom>
              <a:avLst/>
              <a:gdLst>
                <a:gd name="T0" fmla="*/ 138 w 228"/>
                <a:gd name="T1" fmla="*/ 48 h 228"/>
                <a:gd name="T2" fmla="*/ 144 w 228"/>
                <a:gd name="T3" fmla="*/ 78 h 228"/>
                <a:gd name="T4" fmla="*/ 174 w 228"/>
                <a:gd name="T5" fmla="*/ 48 h 228"/>
                <a:gd name="T6" fmla="*/ 192 w 228"/>
                <a:gd name="T7" fmla="*/ 54 h 228"/>
                <a:gd name="T8" fmla="*/ 204 w 228"/>
                <a:gd name="T9" fmla="*/ 42 h 228"/>
                <a:gd name="T10" fmla="*/ 222 w 228"/>
                <a:gd name="T11" fmla="*/ 42 h 228"/>
                <a:gd name="T12" fmla="*/ 228 w 228"/>
                <a:gd name="T13" fmla="*/ 60 h 228"/>
                <a:gd name="T14" fmla="*/ 228 w 228"/>
                <a:gd name="T15" fmla="*/ 72 h 228"/>
                <a:gd name="T16" fmla="*/ 198 w 228"/>
                <a:gd name="T17" fmla="*/ 54 h 228"/>
                <a:gd name="T18" fmla="*/ 198 w 228"/>
                <a:gd name="T19" fmla="*/ 72 h 228"/>
                <a:gd name="T20" fmla="*/ 180 w 228"/>
                <a:gd name="T21" fmla="*/ 102 h 228"/>
                <a:gd name="T22" fmla="*/ 168 w 228"/>
                <a:gd name="T23" fmla="*/ 102 h 228"/>
                <a:gd name="T24" fmla="*/ 162 w 228"/>
                <a:gd name="T25" fmla="*/ 126 h 228"/>
                <a:gd name="T26" fmla="*/ 144 w 228"/>
                <a:gd name="T27" fmla="*/ 120 h 228"/>
                <a:gd name="T28" fmla="*/ 120 w 228"/>
                <a:gd name="T29" fmla="*/ 186 h 228"/>
                <a:gd name="T30" fmla="*/ 126 w 228"/>
                <a:gd name="T31" fmla="*/ 186 h 228"/>
                <a:gd name="T32" fmla="*/ 120 w 228"/>
                <a:gd name="T33" fmla="*/ 204 h 228"/>
                <a:gd name="T34" fmla="*/ 60 w 228"/>
                <a:gd name="T35" fmla="*/ 228 h 228"/>
                <a:gd name="T36" fmla="*/ 48 w 228"/>
                <a:gd name="T37" fmla="*/ 222 h 228"/>
                <a:gd name="T38" fmla="*/ 42 w 228"/>
                <a:gd name="T39" fmla="*/ 204 h 228"/>
                <a:gd name="T40" fmla="*/ 12 w 228"/>
                <a:gd name="T41" fmla="*/ 186 h 228"/>
                <a:gd name="T42" fmla="*/ 0 w 228"/>
                <a:gd name="T43" fmla="*/ 156 h 228"/>
                <a:gd name="T44" fmla="*/ 18 w 228"/>
                <a:gd name="T45" fmla="*/ 138 h 228"/>
                <a:gd name="T46" fmla="*/ 24 w 228"/>
                <a:gd name="T47" fmla="*/ 114 h 228"/>
                <a:gd name="T48" fmla="*/ 36 w 228"/>
                <a:gd name="T49" fmla="*/ 114 h 228"/>
                <a:gd name="T50" fmla="*/ 36 w 228"/>
                <a:gd name="T51" fmla="*/ 96 h 228"/>
                <a:gd name="T52" fmla="*/ 72 w 228"/>
                <a:gd name="T53" fmla="*/ 66 h 228"/>
                <a:gd name="T54" fmla="*/ 78 w 228"/>
                <a:gd name="T55" fmla="*/ 18 h 228"/>
                <a:gd name="T56" fmla="*/ 72 w 228"/>
                <a:gd name="T57" fmla="*/ 6 h 228"/>
                <a:gd name="T58" fmla="*/ 78 w 228"/>
                <a:gd name="T59" fmla="*/ 0 h 228"/>
                <a:gd name="T60" fmla="*/ 90 w 228"/>
                <a:gd name="T61" fmla="*/ 54 h 228"/>
                <a:gd name="T62" fmla="*/ 126 w 228"/>
                <a:gd name="T63" fmla="*/ 48 h 228"/>
                <a:gd name="T64" fmla="*/ 138 w 228"/>
                <a:gd name="T65" fmla="*/ 48 h 228"/>
                <a:gd name="T66" fmla="*/ 138 w 228"/>
                <a:gd name="T67" fmla="*/ 54 h 2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8"/>
                <a:gd name="T103" fmla="*/ 0 h 228"/>
                <a:gd name="T104" fmla="*/ 228 w 228"/>
                <a:gd name="T105" fmla="*/ 228 h 2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8" h="228">
                  <a:moveTo>
                    <a:pt x="138" y="48"/>
                  </a:moveTo>
                  <a:lnTo>
                    <a:pt x="144" y="78"/>
                  </a:lnTo>
                  <a:lnTo>
                    <a:pt x="174" y="48"/>
                  </a:lnTo>
                  <a:lnTo>
                    <a:pt x="192" y="54"/>
                  </a:lnTo>
                  <a:lnTo>
                    <a:pt x="204" y="42"/>
                  </a:lnTo>
                  <a:lnTo>
                    <a:pt x="222" y="42"/>
                  </a:lnTo>
                  <a:lnTo>
                    <a:pt x="228" y="60"/>
                  </a:lnTo>
                  <a:lnTo>
                    <a:pt x="228" y="72"/>
                  </a:lnTo>
                  <a:lnTo>
                    <a:pt x="198" y="54"/>
                  </a:lnTo>
                  <a:lnTo>
                    <a:pt x="198" y="72"/>
                  </a:lnTo>
                  <a:lnTo>
                    <a:pt x="180" y="102"/>
                  </a:lnTo>
                  <a:lnTo>
                    <a:pt x="168" y="102"/>
                  </a:lnTo>
                  <a:lnTo>
                    <a:pt x="162" y="126"/>
                  </a:lnTo>
                  <a:lnTo>
                    <a:pt x="144" y="120"/>
                  </a:lnTo>
                  <a:lnTo>
                    <a:pt x="120" y="186"/>
                  </a:lnTo>
                  <a:lnTo>
                    <a:pt x="126" y="186"/>
                  </a:lnTo>
                  <a:lnTo>
                    <a:pt x="120" y="204"/>
                  </a:lnTo>
                  <a:lnTo>
                    <a:pt x="60" y="228"/>
                  </a:lnTo>
                  <a:lnTo>
                    <a:pt x="48" y="222"/>
                  </a:lnTo>
                  <a:lnTo>
                    <a:pt x="42" y="204"/>
                  </a:lnTo>
                  <a:lnTo>
                    <a:pt x="12" y="186"/>
                  </a:lnTo>
                  <a:lnTo>
                    <a:pt x="0" y="156"/>
                  </a:lnTo>
                  <a:lnTo>
                    <a:pt x="18" y="138"/>
                  </a:lnTo>
                  <a:lnTo>
                    <a:pt x="24" y="114"/>
                  </a:lnTo>
                  <a:lnTo>
                    <a:pt x="36" y="114"/>
                  </a:lnTo>
                  <a:lnTo>
                    <a:pt x="36" y="96"/>
                  </a:lnTo>
                  <a:lnTo>
                    <a:pt x="72" y="66"/>
                  </a:lnTo>
                  <a:lnTo>
                    <a:pt x="78" y="18"/>
                  </a:lnTo>
                  <a:lnTo>
                    <a:pt x="72" y="6"/>
                  </a:lnTo>
                  <a:lnTo>
                    <a:pt x="78" y="0"/>
                  </a:lnTo>
                  <a:lnTo>
                    <a:pt x="90" y="54"/>
                  </a:lnTo>
                  <a:lnTo>
                    <a:pt x="126" y="48"/>
                  </a:lnTo>
                  <a:lnTo>
                    <a:pt x="138" y="48"/>
                  </a:lnTo>
                  <a:lnTo>
                    <a:pt x="138" y="5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72" name="Freeform 1494"/>
            <p:cNvSpPr>
              <a:spLocks/>
            </p:cNvSpPr>
            <p:nvPr/>
          </p:nvSpPr>
          <p:spPr bwMode="auto">
            <a:xfrm>
              <a:off x="4506" y="1746"/>
              <a:ext cx="270" cy="282"/>
            </a:xfrm>
            <a:custGeom>
              <a:avLst/>
              <a:gdLst>
                <a:gd name="T0" fmla="*/ 114 w 270"/>
                <a:gd name="T1" fmla="*/ 282 h 282"/>
                <a:gd name="T2" fmla="*/ 96 w 270"/>
                <a:gd name="T3" fmla="*/ 264 h 282"/>
                <a:gd name="T4" fmla="*/ 90 w 270"/>
                <a:gd name="T5" fmla="*/ 246 h 282"/>
                <a:gd name="T6" fmla="*/ 96 w 270"/>
                <a:gd name="T7" fmla="*/ 234 h 282"/>
                <a:gd name="T8" fmla="*/ 84 w 270"/>
                <a:gd name="T9" fmla="*/ 216 h 282"/>
                <a:gd name="T10" fmla="*/ 78 w 270"/>
                <a:gd name="T11" fmla="*/ 186 h 282"/>
                <a:gd name="T12" fmla="*/ 12 w 270"/>
                <a:gd name="T13" fmla="*/ 138 h 282"/>
                <a:gd name="T14" fmla="*/ 12 w 270"/>
                <a:gd name="T15" fmla="*/ 96 h 282"/>
                <a:gd name="T16" fmla="*/ 0 w 270"/>
                <a:gd name="T17" fmla="*/ 84 h 282"/>
                <a:gd name="T18" fmla="*/ 12 w 270"/>
                <a:gd name="T19" fmla="*/ 66 h 282"/>
                <a:gd name="T20" fmla="*/ 30 w 270"/>
                <a:gd name="T21" fmla="*/ 54 h 282"/>
                <a:gd name="T22" fmla="*/ 30 w 270"/>
                <a:gd name="T23" fmla="*/ 18 h 282"/>
                <a:gd name="T24" fmla="*/ 36 w 270"/>
                <a:gd name="T25" fmla="*/ 12 h 282"/>
                <a:gd name="T26" fmla="*/ 48 w 270"/>
                <a:gd name="T27" fmla="*/ 18 h 282"/>
                <a:gd name="T28" fmla="*/ 90 w 270"/>
                <a:gd name="T29" fmla="*/ 0 h 282"/>
                <a:gd name="T30" fmla="*/ 90 w 270"/>
                <a:gd name="T31" fmla="*/ 18 h 282"/>
                <a:gd name="T32" fmla="*/ 114 w 270"/>
                <a:gd name="T33" fmla="*/ 24 h 282"/>
                <a:gd name="T34" fmla="*/ 126 w 270"/>
                <a:gd name="T35" fmla="*/ 36 h 282"/>
                <a:gd name="T36" fmla="*/ 216 w 270"/>
                <a:gd name="T37" fmla="*/ 54 h 282"/>
                <a:gd name="T38" fmla="*/ 234 w 270"/>
                <a:gd name="T39" fmla="*/ 66 h 282"/>
                <a:gd name="T40" fmla="*/ 228 w 270"/>
                <a:gd name="T41" fmla="*/ 90 h 282"/>
                <a:gd name="T42" fmla="*/ 240 w 270"/>
                <a:gd name="T43" fmla="*/ 90 h 282"/>
                <a:gd name="T44" fmla="*/ 234 w 270"/>
                <a:gd name="T45" fmla="*/ 102 h 282"/>
                <a:gd name="T46" fmla="*/ 246 w 270"/>
                <a:gd name="T47" fmla="*/ 102 h 282"/>
                <a:gd name="T48" fmla="*/ 228 w 270"/>
                <a:gd name="T49" fmla="*/ 132 h 282"/>
                <a:gd name="T50" fmla="*/ 234 w 270"/>
                <a:gd name="T51" fmla="*/ 144 h 282"/>
                <a:gd name="T52" fmla="*/ 270 w 270"/>
                <a:gd name="T53" fmla="*/ 90 h 282"/>
                <a:gd name="T54" fmla="*/ 246 w 270"/>
                <a:gd name="T55" fmla="*/ 174 h 282"/>
                <a:gd name="T56" fmla="*/ 240 w 270"/>
                <a:gd name="T57" fmla="*/ 222 h 282"/>
                <a:gd name="T58" fmla="*/ 252 w 270"/>
                <a:gd name="T59" fmla="*/ 270 h 282"/>
                <a:gd name="T60" fmla="*/ 126 w 270"/>
                <a:gd name="T61" fmla="*/ 276 h 282"/>
                <a:gd name="T62" fmla="*/ 114 w 270"/>
                <a:gd name="T63" fmla="*/ 282 h 2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70"/>
                <a:gd name="T97" fmla="*/ 0 h 282"/>
                <a:gd name="T98" fmla="*/ 270 w 270"/>
                <a:gd name="T99" fmla="*/ 282 h 2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70" h="282">
                  <a:moveTo>
                    <a:pt x="114" y="282"/>
                  </a:moveTo>
                  <a:lnTo>
                    <a:pt x="96" y="264"/>
                  </a:lnTo>
                  <a:lnTo>
                    <a:pt x="90" y="246"/>
                  </a:lnTo>
                  <a:lnTo>
                    <a:pt x="96" y="234"/>
                  </a:lnTo>
                  <a:lnTo>
                    <a:pt x="84" y="216"/>
                  </a:lnTo>
                  <a:lnTo>
                    <a:pt x="78" y="186"/>
                  </a:lnTo>
                  <a:lnTo>
                    <a:pt x="12" y="138"/>
                  </a:lnTo>
                  <a:lnTo>
                    <a:pt x="12" y="96"/>
                  </a:lnTo>
                  <a:lnTo>
                    <a:pt x="0" y="84"/>
                  </a:lnTo>
                  <a:lnTo>
                    <a:pt x="12" y="66"/>
                  </a:lnTo>
                  <a:lnTo>
                    <a:pt x="30" y="54"/>
                  </a:lnTo>
                  <a:lnTo>
                    <a:pt x="30" y="18"/>
                  </a:lnTo>
                  <a:lnTo>
                    <a:pt x="36" y="12"/>
                  </a:lnTo>
                  <a:lnTo>
                    <a:pt x="48" y="18"/>
                  </a:lnTo>
                  <a:lnTo>
                    <a:pt x="90" y="0"/>
                  </a:lnTo>
                  <a:lnTo>
                    <a:pt x="90" y="18"/>
                  </a:lnTo>
                  <a:lnTo>
                    <a:pt x="114" y="24"/>
                  </a:lnTo>
                  <a:lnTo>
                    <a:pt x="126" y="36"/>
                  </a:lnTo>
                  <a:lnTo>
                    <a:pt x="216" y="54"/>
                  </a:lnTo>
                  <a:lnTo>
                    <a:pt x="234" y="66"/>
                  </a:lnTo>
                  <a:lnTo>
                    <a:pt x="228" y="90"/>
                  </a:lnTo>
                  <a:lnTo>
                    <a:pt x="240" y="90"/>
                  </a:lnTo>
                  <a:lnTo>
                    <a:pt x="234" y="102"/>
                  </a:lnTo>
                  <a:lnTo>
                    <a:pt x="246" y="102"/>
                  </a:lnTo>
                  <a:lnTo>
                    <a:pt x="228" y="132"/>
                  </a:lnTo>
                  <a:lnTo>
                    <a:pt x="234" y="144"/>
                  </a:lnTo>
                  <a:lnTo>
                    <a:pt x="270" y="90"/>
                  </a:lnTo>
                  <a:lnTo>
                    <a:pt x="246" y="174"/>
                  </a:lnTo>
                  <a:lnTo>
                    <a:pt x="240" y="222"/>
                  </a:lnTo>
                  <a:lnTo>
                    <a:pt x="252" y="270"/>
                  </a:lnTo>
                  <a:lnTo>
                    <a:pt x="126" y="276"/>
                  </a:lnTo>
                  <a:lnTo>
                    <a:pt x="114" y="282"/>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73" name="Freeform 1495"/>
            <p:cNvSpPr>
              <a:spLocks/>
            </p:cNvSpPr>
            <p:nvPr/>
          </p:nvSpPr>
          <p:spPr bwMode="auto">
            <a:xfrm>
              <a:off x="4506" y="1746"/>
              <a:ext cx="270" cy="288"/>
            </a:xfrm>
            <a:custGeom>
              <a:avLst/>
              <a:gdLst>
                <a:gd name="T0" fmla="*/ 114 w 270"/>
                <a:gd name="T1" fmla="*/ 282 h 288"/>
                <a:gd name="T2" fmla="*/ 96 w 270"/>
                <a:gd name="T3" fmla="*/ 264 h 288"/>
                <a:gd name="T4" fmla="*/ 90 w 270"/>
                <a:gd name="T5" fmla="*/ 246 h 288"/>
                <a:gd name="T6" fmla="*/ 96 w 270"/>
                <a:gd name="T7" fmla="*/ 234 h 288"/>
                <a:gd name="T8" fmla="*/ 84 w 270"/>
                <a:gd name="T9" fmla="*/ 216 h 288"/>
                <a:gd name="T10" fmla="*/ 78 w 270"/>
                <a:gd name="T11" fmla="*/ 186 h 288"/>
                <a:gd name="T12" fmla="*/ 12 w 270"/>
                <a:gd name="T13" fmla="*/ 138 h 288"/>
                <a:gd name="T14" fmla="*/ 12 w 270"/>
                <a:gd name="T15" fmla="*/ 96 h 288"/>
                <a:gd name="T16" fmla="*/ 0 w 270"/>
                <a:gd name="T17" fmla="*/ 84 h 288"/>
                <a:gd name="T18" fmla="*/ 12 w 270"/>
                <a:gd name="T19" fmla="*/ 66 h 288"/>
                <a:gd name="T20" fmla="*/ 30 w 270"/>
                <a:gd name="T21" fmla="*/ 54 h 288"/>
                <a:gd name="T22" fmla="*/ 30 w 270"/>
                <a:gd name="T23" fmla="*/ 18 h 288"/>
                <a:gd name="T24" fmla="*/ 36 w 270"/>
                <a:gd name="T25" fmla="*/ 12 h 288"/>
                <a:gd name="T26" fmla="*/ 48 w 270"/>
                <a:gd name="T27" fmla="*/ 18 h 288"/>
                <a:gd name="T28" fmla="*/ 90 w 270"/>
                <a:gd name="T29" fmla="*/ 0 h 288"/>
                <a:gd name="T30" fmla="*/ 90 w 270"/>
                <a:gd name="T31" fmla="*/ 18 h 288"/>
                <a:gd name="T32" fmla="*/ 114 w 270"/>
                <a:gd name="T33" fmla="*/ 24 h 288"/>
                <a:gd name="T34" fmla="*/ 126 w 270"/>
                <a:gd name="T35" fmla="*/ 36 h 288"/>
                <a:gd name="T36" fmla="*/ 216 w 270"/>
                <a:gd name="T37" fmla="*/ 54 h 288"/>
                <a:gd name="T38" fmla="*/ 234 w 270"/>
                <a:gd name="T39" fmla="*/ 66 h 288"/>
                <a:gd name="T40" fmla="*/ 228 w 270"/>
                <a:gd name="T41" fmla="*/ 90 h 288"/>
                <a:gd name="T42" fmla="*/ 240 w 270"/>
                <a:gd name="T43" fmla="*/ 90 h 288"/>
                <a:gd name="T44" fmla="*/ 234 w 270"/>
                <a:gd name="T45" fmla="*/ 102 h 288"/>
                <a:gd name="T46" fmla="*/ 246 w 270"/>
                <a:gd name="T47" fmla="*/ 102 h 288"/>
                <a:gd name="T48" fmla="*/ 228 w 270"/>
                <a:gd name="T49" fmla="*/ 132 h 288"/>
                <a:gd name="T50" fmla="*/ 234 w 270"/>
                <a:gd name="T51" fmla="*/ 144 h 288"/>
                <a:gd name="T52" fmla="*/ 270 w 270"/>
                <a:gd name="T53" fmla="*/ 90 h 288"/>
                <a:gd name="T54" fmla="*/ 246 w 270"/>
                <a:gd name="T55" fmla="*/ 174 h 288"/>
                <a:gd name="T56" fmla="*/ 240 w 270"/>
                <a:gd name="T57" fmla="*/ 222 h 288"/>
                <a:gd name="T58" fmla="*/ 252 w 270"/>
                <a:gd name="T59" fmla="*/ 270 h 288"/>
                <a:gd name="T60" fmla="*/ 126 w 270"/>
                <a:gd name="T61" fmla="*/ 276 h 288"/>
                <a:gd name="T62" fmla="*/ 114 w 270"/>
                <a:gd name="T63" fmla="*/ 282 h 288"/>
                <a:gd name="T64" fmla="*/ 114 w 270"/>
                <a:gd name="T65" fmla="*/ 288 h 2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0"/>
                <a:gd name="T100" fmla="*/ 0 h 288"/>
                <a:gd name="T101" fmla="*/ 270 w 270"/>
                <a:gd name="T102" fmla="*/ 288 h 2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0" h="288">
                  <a:moveTo>
                    <a:pt x="114" y="282"/>
                  </a:moveTo>
                  <a:lnTo>
                    <a:pt x="96" y="264"/>
                  </a:lnTo>
                  <a:lnTo>
                    <a:pt x="90" y="246"/>
                  </a:lnTo>
                  <a:lnTo>
                    <a:pt x="96" y="234"/>
                  </a:lnTo>
                  <a:lnTo>
                    <a:pt x="84" y="216"/>
                  </a:lnTo>
                  <a:lnTo>
                    <a:pt x="78" y="186"/>
                  </a:lnTo>
                  <a:lnTo>
                    <a:pt x="12" y="138"/>
                  </a:lnTo>
                  <a:lnTo>
                    <a:pt x="12" y="96"/>
                  </a:lnTo>
                  <a:lnTo>
                    <a:pt x="0" y="84"/>
                  </a:lnTo>
                  <a:lnTo>
                    <a:pt x="12" y="66"/>
                  </a:lnTo>
                  <a:lnTo>
                    <a:pt x="30" y="54"/>
                  </a:lnTo>
                  <a:lnTo>
                    <a:pt x="30" y="18"/>
                  </a:lnTo>
                  <a:lnTo>
                    <a:pt x="36" y="12"/>
                  </a:lnTo>
                  <a:lnTo>
                    <a:pt x="48" y="18"/>
                  </a:lnTo>
                  <a:lnTo>
                    <a:pt x="90" y="0"/>
                  </a:lnTo>
                  <a:lnTo>
                    <a:pt x="90" y="18"/>
                  </a:lnTo>
                  <a:lnTo>
                    <a:pt x="114" y="24"/>
                  </a:lnTo>
                  <a:lnTo>
                    <a:pt x="126" y="36"/>
                  </a:lnTo>
                  <a:lnTo>
                    <a:pt x="216" y="54"/>
                  </a:lnTo>
                  <a:lnTo>
                    <a:pt x="234" y="66"/>
                  </a:lnTo>
                  <a:lnTo>
                    <a:pt x="228" y="90"/>
                  </a:lnTo>
                  <a:lnTo>
                    <a:pt x="240" y="90"/>
                  </a:lnTo>
                  <a:lnTo>
                    <a:pt x="234" y="102"/>
                  </a:lnTo>
                  <a:lnTo>
                    <a:pt x="246" y="102"/>
                  </a:lnTo>
                  <a:lnTo>
                    <a:pt x="228" y="132"/>
                  </a:lnTo>
                  <a:lnTo>
                    <a:pt x="234" y="144"/>
                  </a:lnTo>
                  <a:lnTo>
                    <a:pt x="270" y="90"/>
                  </a:lnTo>
                  <a:lnTo>
                    <a:pt x="246" y="174"/>
                  </a:lnTo>
                  <a:lnTo>
                    <a:pt x="240" y="222"/>
                  </a:lnTo>
                  <a:lnTo>
                    <a:pt x="252" y="270"/>
                  </a:lnTo>
                  <a:lnTo>
                    <a:pt x="126" y="276"/>
                  </a:lnTo>
                  <a:lnTo>
                    <a:pt x="114" y="282"/>
                  </a:lnTo>
                  <a:lnTo>
                    <a:pt x="114" y="28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74" name="Freeform 1496"/>
            <p:cNvSpPr>
              <a:spLocks/>
            </p:cNvSpPr>
            <p:nvPr/>
          </p:nvSpPr>
          <p:spPr bwMode="auto">
            <a:xfrm>
              <a:off x="3648" y="1818"/>
              <a:ext cx="354" cy="294"/>
            </a:xfrm>
            <a:custGeom>
              <a:avLst/>
              <a:gdLst>
                <a:gd name="T0" fmla="*/ 342 w 354"/>
                <a:gd name="T1" fmla="*/ 168 h 294"/>
                <a:gd name="T2" fmla="*/ 336 w 354"/>
                <a:gd name="T3" fmla="*/ 294 h 294"/>
                <a:gd name="T4" fmla="*/ 96 w 354"/>
                <a:gd name="T5" fmla="*/ 270 h 294"/>
                <a:gd name="T6" fmla="*/ 0 w 354"/>
                <a:gd name="T7" fmla="*/ 252 h 294"/>
                <a:gd name="T8" fmla="*/ 12 w 354"/>
                <a:gd name="T9" fmla="*/ 192 h 294"/>
                <a:gd name="T10" fmla="*/ 36 w 354"/>
                <a:gd name="T11" fmla="*/ 30 h 294"/>
                <a:gd name="T12" fmla="*/ 42 w 354"/>
                <a:gd name="T13" fmla="*/ 0 h 294"/>
                <a:gd name="T14" fmla="*/ 354 w 354"/>
                <a:gd name="T15" fmla="*/ 36 h 294"/>
                <a:gd name="T16" fmla="*/ 348 w 354"/>
                <a:gd name="T17" fmla="*/ 138 h 294"/>
                <a:gd name="T18" fmla="*/ 342 w 354"/>
                <a:gd name="T19" fmla="*/ 168 h 2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4"/>
                <a:gd name="T31" fmla="*/ 0 h 294"/>
                <a:gd name="T32" fmla="*/ 354 w 354"/>
                <a:gd name="T33" fmla="*/ 294 h 29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4" h="294">
                  <a:moveTo>
                    <a:pt x="342" y="168"/>
                  </a:moveTo>
                  <a:lnTo>
                    <a:pt x="336" y="294"/>
                  </a:lnTo>
                  <a:lnTo>
                    <a:pt x="96" y="270"/>
                  </a:lnTo>
                  <a:lnTo>
                    <a:pt x="0" y="252"/>
                  </a:lnTo>
                  <a:lnTo>
                    <a:pt x="12" y="192"/>
                  </a:lnTo>
                  <a:lnTo>
                    <a:pt x="36" y="30"/>
                  </a:lnTo>
                  <a:lnTo>
                    <a:pt x="42" y="0"/>
                  </a:lnTo>
                  <a:lnTo>
                    <a:pt x="354" y="36"/>
                  </a:lnTo>
                  <a:lnTo>
                    <a:pt x="348" y="138"/>
                  </a:lnTo>
                  <a:lnTo>
                    <a:pt x="342" y="168"/>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75" name="Freeform 1497"/>
            <p:cNvSpPr>
              <a:spLocks/>
            </p:cNvSpPr>
            <p:nvPr/>
          </p:nvSpPr>
          <p:spPr bwMode="auto">
            <a:xfrm>
              <a:off x="3648" y="1818"/>
              <a:ext cx="354" cy="294"/>
            </a:xfrm>
            <a:custGeom>
              <a:avLst/>
              <a:gdLst>
                <a:gd name="T0" fmla="*/ 342 w 354"/>
                <a:gd name="T1" fmla="*/ 168 h 294"/>
                <a:gd name="T2" fmla="*/ 336 w 354"/>
                <a:gd name="T3" fmla="*/ 294 h 294"/>
                <a:gd name="T4" fmla="*/ 96 w 354"/>
                <a:gd name="T5" fmla="*/ 270 h 294"/>
                <a:gd name="T6" fmla="*/ 0 w 354"/>
                <a:gd name="T7" fmla="*/ 252 h 294"/>
                <a:gd name="T8" fmla="*/ 12 w 354"/>
                <a:gd name="T9" fmla="*/ 192 h 294"/>
                <a:gd name="T10" fmla="*/ 36 w 354"/>
                <a:gd name="T11" fmla="*/ 30 h 294"/>
                <a:gd name="T12" fmla="*/ 42 w 354"/>
                <a:gd name="T13" fmla="*/ 0 h 294"/>
                <a:gd name="T14" fmla="*/ 354 w 354"/>
                <a:gd name="T15" fmla="*/ 36 h 294"/>
                <a:gd name="T16" fmla="*/ 348 w 354"/>
                <a:gd name="T17" fmla="*/ 138 h 294"/>
                <a:gd name="T18" fmla="*/ 342 w 354"/>
                <a:gd name="T19" fmla="*/ 168 h 294"/>
                <a:gd name="T20" fmla="*/ 342 w 354"/>
                <a:gd name="T21" fmla="*/ 174 h 2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4"/>
                <a:gd name="T34" fmla="*/ 0 h 294"/>
                <a:gd name="T35" fmla="*/ 354 w 354"/>
                <a:gd name="T36" fmla="*/ 294 h 2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4" h="294">
                  <a:moveTo>
                    <a:pt x="342" y="168"/>
                  </a:moveTo>
                  <a:lnTo>
                    <a:pt x="336" y="294"/>
                  </a:lnTo>
                  <a:lnTo>
                    <a:pt x="96" y="270"/>
                  </a:lnTo>
                  <a:lnTo>
                    <a:pt x="0" y="252"/>
                  </a:lnTo>
                  <a:lnTo>
                    <a:pt x="12" y="192"/>
                  </a:lnTo>
                  <a:lnTo>
                    <a:pt x="36" y="30"/>
                  </a:lnTo>
                  <a:lnTo>
                    <a:pt x="42" y="0"/>
                  </a:lnTo>
                  <a:lnTo>
                    <a:pt x="354" y="36"/>
                  </a:lnTo>
                  <a:lnTo>
                    <a:pt x="348" y="138"/>
                  </a:lnTo>
                  <a:lnTo>
                    <a:pt x="342" y="168"/>
                  </a:lnTo>
                  <a:lnTo>
                    <a:pt x="342" y="17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27652" name="Text Box 125"/>
          <p:cNvSpPr txBox="1">
            <a:spLocks noChangeArrowheads="1"/>
          </p:cNvSpPr>
          <p:nvPr/>
        </p:nvSpPr>
        <p:spPr bwMode="auto">
          <a:xfrm>
            <a:off x="4038600" y="1143000"/>
            <a:ext cx="1050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2400" b="1" i="0" u="none" strike="noStrike" kern="0" cap="none" spc="0" normalizeH="0" baseline="0" noProof="0">
                <a:ln>
                  <a:noFill/>
                </a:ln>
                <a:solidFill>
                  <a:srgbClr val="FF9900"/>
                </a:solidFill>
                <a:effectLst/>
                <a:uLnTx/>
                <a:uFillTx/>
                <a:latin typeface="Verdana" panose="020B0604030504040204" pitchFamily="34" charset="0"/>
                <a:cs typeface="Arial" panose="020B0604020202020204" pitchFamily="34" charset="0"/>
              </a:rPr>
              <a:t>2004</a:t>
            </a:r>
          </a:p>
        </p:txBody>
      </p:sp>
      <p:sp>
        <p:nvSpPr>
          <p:cNvPr id="16389" name="Text Box 499"/>
          <p:cNvSpPr txBox="1">
            <a:spLocks noChangeArrowheads="1"/>
          </p:cNvSpPr>
          <p:nvPr/>
        </p:nvSpPr>
        <p:spPr bwMode="auto">
          <a:xfrm>
            <a:off x="0" y="0"/>
            <a:ext cx="9144000" cy="904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eaLnBrk="1" fontAlgn="auto" latinLnBrk="0" hangingPunct="1">
              <a:lnSpc>
                <a:spcPts val="3200"/>
              </a:lnSpc>
              <a:spcBef>
                <a:spcPct val="50000"/>
              </a:spcBef>
              <a:spcAft>
                <a:spcPts val="0"/>
              </a:spcAft>
              <a:buClrTx/>
              <a:buSzTx/>
              <a:buFontTx/>
              <a:buNone/>
              <a:tabLst/>
              <a:defRPr/>
            </a:pPr>
            <a:r>
              <a:rPr kumimoji="0" lang="en-US" altLang="en-US" sz="3200" b="1" i="0" u="none" strike="noStrike" kern="0" cap="none" spc="0" normalizeH="0" baseline="0" noProof="0">
                <a:ln>
                  <a:noFill/>
                </a:ln>
                <a:solidFill>
                  <a:srgbClr val="023567"/>
                </a:solidFill>
                <a:effectLst>
                  <a:outerShdw blurRad="38100" dist="38100" dir="2700000" algn="tl">
                    <a:srgbClr val="C0C0C0"/>
                  </a:outerShdw>
                </a:effectLst>
                <a:uLnTx/>
                <a:uFillTx/>
                <a:latin typeface="Arial" charset="0"/>
                <a:cs typeface="Arial" charset="0"/>
              </a:rPr>
              <a:t>Age-Adjusted Prevalence of Obesity and </a:t>
            </a:r>
            <a:br>
              <a:rPr kumimoji="0" lang="en-US" altLang="en-US" sz="3200" b="1" i="0" u="none" strike="noStrike" kern="0" cap="none" spc="0" normalizeH="0" baseline="0" noProof="0">
                <a:ln>
                  <a:noFill/>
                </a:ln>
                <a:solidFill>
                  <a:srgbClr val="023567"/>
                </a:solidFill>
                <a:effectLst>
                  <a:outerShdw blurRad="38100" dist="38100" dir="2700000" algn="tl">
                    <a:srgbClr val="C0C0C0"/>
                  </a:outerShdw>
                </a:effectLst>
                <a:uLnTx/>
                <a:uFillTx/>
                <a:latin typeface="Arial" charset="0"/>
                <a:cs typeface="Arial" charset="0"/>
              </a:rPr>
            </a:br>
            <a:r>
              <a:rPr kumimoji="0" lang="en-US" altLang="en-US" sz="3200" b="1" i="0" u="none" strike="noStrike" kern="0" cap="none" spc="0" normalizeH="0" baseline="0" noProof="0">
                <a:ln>
                  <a:noFill/>
                </a:ln>
                <a:solidFill>
                  <a:srgbClr val="023567"/>
                </a:solidFill>
                <a:effectLst>
                  <a:outerShdw blurRad="38100" dist="38100" dir="2700000" algn="tl">
                    <a:srgbClr val="C0C0C0"/>
                  </a:outerShdw>
                </a:effectLst>
                <a:uLnTx/>
                <a:uFillTx/>
                <a:latin typeface="Arial" charset="0"/>
                <a:cs typeface="Arial" charset="0"/>
              </a:rPr>
              <a:t>Diagnosed Diabetes Among US Adults</a:t>
            </a:r>
          </a:p>
        </p:txBody>
      </p:sp>
    </p:spTree>
    <p:extLst>
      <p:ext uri="{BB962C8B-B14F-4D97-AF65-F5344CB8AC3E}">
        <p14:creationId xmlns:p14="http://schemas.microsoft.com/office/powerpoint/2010/main" val="2317922184"/>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a:bodyPr>
          <a:lstStyle/>
          <a:p>
            <a:pPr>
              <a:defRPr/>
            </a:pPr>
            <a:r>
              <a:rPr lang="en-US" sz="4000" dirty="0"/>
              <a:t>How Often Should I Check?</a:t>
            </a:r>
          </a:p>
        </p:txBody>
      </p:sp>
      <p:sp>
        <p:nvSpPr>
          <p:cNvPr id="3" name="Content Placeholder 2"/>
          <p:cNvSpPr>
            <a:spLocks noGrp="1"/>
          </p:cNvSpPr>
          <p:nvPr>
            <p:ph sz="quarter" idx="1"/>
          </p:nvPr>
        </p:nvSpPr>
        <p:spPr>
          <a:xfrm>
            <a:off x="457200" y="1219200"/>
            <a:ext cx="5334000" cy="4937760"/>
          </a:xfrm>
        </p:spPr>
        <p:txBody>
          <a:bodyPr>
            <a:normAutofit fontScale="92500"/>
          </a:bodyPr>
          <a:lstStyle/>
          <a:p>
            <a:pPr>
              <a:spcBef>
                <a:spcPct val="20000"/>
              </a:spcBef>
              <a:defRPr/>
            </a:pPr>
            <a:r>
              <a:rPr lang="en-US" dirty="0">
                <a:cs typeface="Arial" charset="0"/>
              </a:rPr>
              <a:t>Be realistic!!</a:t>
            </a:r>
          </a:p>
          <a:p>
            <a:pPr>
              <a:spcBef>
                <a:spcPct val="20000"/>
              </a:spcBef>
              <a:defRPr/>
            </a:pPr>
            <a:r>
              <a:rPr lang="en-US" dirty="0">
                <a:cs typeface="Arial" charset="0"/>
              </a:rPr>
              <a:t>Type 2 on orals – Medicare covers 100 strips for 3 months</a:t>
            </a:r>
          </a:p>
          <a:p>
            <a:pPr>
              <a:spcBef>
                <a:spcPct val="20000"/>
              </a:spcBef>
              <a:defRPr/>
            </a:pPr>
            <a:r>
              <a:rPr lang="en-US" dirty="0">
                <a:cs typeface="Arial" charset="0"/>
              </a:rPr>
              <a:t>Based on individual - Consider:</a:t>
            </a:r>
          </a:p>
          <a:p>
            <a:pPr marL="914400" lvl="1" indent="-457200">
              <a:spcBef>
                <a:spcPct val="20000"/>
              </a:spcBef>
              <a:defRPr/>
            </a:pPr>
            <a:r>
              <a:rPr lang="en-US" sz="2800" dirty="0">
                <a:cs typeface="Arial" charset="0"/>
              </a:rPr>
              <a:t>Types and timing of meds</a:t>
            </a:r>
          </a:p>
          <a:p>
            <a:pPr marL="914400" lvl="1" indent="-457200">
              <a:spcBef>
                <a:spcPct val="20000"/>
              </a:spcBef>
              <a:defRPr/>
            </a:pPr>
            <a:r>
              <a:rPr lang="en-US" sz="2800" dirty="0">
                <a:cs typeface="Arial" charset="0"/>
              </a:rPr>
              <a:t>Goals</a:t>
            </a:r>
          </a:p>
          <a:p>
            <a:pPr marL="914400" lvl="1" indent="-457200">
              <a:spcBef>
                <a:spcPct val="20000"/>
              </a:spcBef>
              <a:defRPr/>
            </a:pPr>
            <a:r>
              <a:rPr lang="en-US" sz="2800" dirty="0">
                <a:cs typeface="Arial" charset="0"/>
              </a:rPr>
              <a:t>Ability (physical and emotional)</a:t>
            </a:r>
          </a:p>
          <a:p>
            <a:pPr marL="914400" lvl="1" indent="-457200">
              <a:spcBef>
                <a:spcPct val="20000"/>
              </a:spcBef>
              <a:defRPr/>
            </a:pPr>
            <a:r>
              <a:rPr lang="en-US" sz="2800" dirty="0">
                <a:cs typeface="Arial" charset="0"/>
              </a:rPr>
              <a:t>Finances / Insurance</a:t>
            </a:r>
          </a:p>
          <a:p>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1531" y="1219200"/>
            <a:ext cx="2855269" cy="1905000"/>
          </a:xfrm>
          <a:prstGeom prst="rect">
            <a:avLst/>
          </a:prstGeom>
        </p:spPr>
      </p:pic>
    </p:spTree>
    <p:custDataLst>
      <p:tags r:id="rId1"/>
    </p:custDataLst>
    <p:extLst>
      <p:ext uri="{BB962C8B-B14F-4D97-AF65-F5344CB8AC3E}">
        <p14:creationId xmlns:p14="http://schemas.microsoft.com/office/powerpoint/2010/main" val="4120228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Spiritual Care</a:t>
            </a:r>
          </a:p>
        </p:txBody>
      </p:sp>
      <p:pic>
        <p:nvPicPr>
          <p:cNvPr id="4" name="Content Placeholder 3"/>
          <p:cNvPicPr>
            <a:picLocks noGrp="1" noChangeAspect="1"/>
          </p:cNvPicPr>
          <p:nvPr>
            <p:ph sz="quarter" idx="1"/>
          </p:nvPr>
        </p:nvPicPr>
        <p:blipFill>
          <a:blip r:embed="rId3"/>
          <a:stretch>
            <a:fillRect/>
          </a:stretch>
        </p:blipFill>
        <p:spPr>
          <a:xfrm>
            <a:off x="2209800" y="1240302"/>
            <a:ext cx="4114800" cy="4811150"/>
          </a:xfrm>
          <a:prstGeom prst="rect">
            <a:avLst/>
          </a:prstGeom>
        </p:spPr>
      </p:pic>
    </p:spTree>
    <p:custDataLst>
      <p:tags r:id="rId1"/>
    </p:custDataLst>
    <p:extLst>
      <p:ext uri="{BB962C8B-B14F-4D97-AF65-F5344CB8AC3E}">
        <p14:creationId xmlns:p14="http://schemas.microsoft.com/office/powerpoint/2010/main" val="3073598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pPr algn="r"/>
            <a:r>
              <a:rPr lang="en-US" sz="3600" b="1" i="1" dirty="0"/>
              <a:t>“The highest form of wisdom is kindness.” </a:t>
            </a:r>
            <a:br>
              <a:rPr lang="en-US" sz="3600" b="1" i="1" dirty="0"/>
            </a:br>
            <a:r>
              <a:rPr lang="en-US" sz="3600" b="1" i="1" dirty="0"/>
              <a:t>The Talmud</a:t>
            </a:r>
            <a:endParaRPr lang="en-US" sz="3600" dirty="0"/>
          </a:p>
        </p:txBody>
      </p:sp>
      <p:pic>
        <p:nvPicPr>
          <p:cNvPr id="12" name="Content Placeholder 11"/>
          <p:cNvPicPr>
            <a:picLocks noGrp="1" noChangeAspect="1"/>
          </p:cNvPicPr>
          <p:nvPr>
            <p:ph sz="quarter" idx="1"/>
          </p:nvPr>
        </p:nvPicPr>
        <p:blipFill>
          <a:blip r:embed="rId3"/>
          <a:stretch>
            <a:fillRect/>
          </a:stretch>
        </p:blipFill>
        <p:spPr>
          <a:xfrm>
            <a:off x="5638800" y="1295400"/>
            <a:ext cx="2814500" cy="2024045"/>
          </a:xfrm>
          <a:prstGeom prst="rect">
            <a:avLst/>
          </a:prstGeom>
        </p:spPr>
      </p:pic>
      <p:sp>
        <p:nvSpPr>
          <p:cNvPr id="13" name="Rectangle 12"/>
          <p:cNvSpPr/>
          <p:nvPr/>
        </p:nvSpPr>
        <p:spPr>
          <a:xfrm>
            <a:off x="838200" y="1152099"/>
            <a:ext cx="4572000" cy="4524315"/>
          </a:xfrm>
          <a:prstGeom prst="rect">
            <a:avLst/>
          </a:prstGeom>
        </p:spPr>
        <p:txBody>
          <a:bodyPr>
            <a:spAutoFit/>
          </a:bodyPr>
          <a:lstStyle/>
          <a:p>
            <a:r>
              <a:rPr lang="en-US" sz="2400" dirty="0"/>
              <a:t>How many times has a person arrived disheartened?</a:t>
            </a:r>
          </a:p>
          <a:p>
            <a:endParaRPr lang="en-US" sz="2400" dirty="0"/>
          </a:p>
          <a:p>
            <a:r>
              <a:rPr lang="en-US" sz="2400" dirty="0"/>
              <a:t>This moment of discouragement and despair provides us an opportunity.</a:t>
            </a:r>
          </a:p>
          <a:p>
            <a:endParaRPr lang="en-US" sz="2400" dirty="0"/>
          </a:p>
          <a:p>
            <a:r>
              <a:rPr lang="en-US" sz="2400" dirty="0"/>
              <a:t>By modeling kindness and understanding, we can encourage them to be a kinder self-coach from this day forward.</a:t>
            </a:r>
          </a:p>
        </p:txBody>
      </p:sp>
    </p:spTree>
    <p:custDataLst>
      <p:tags r:id="rId1"/>
    </p:custDataLst>
    <p:extLst>
      <p:ext uri="{BB962C8B-B14F-4D97-AF65-F5344CB8AC3E}">
        <p14:creationId xmlns:p14="http://schemas.microsoft.com/office/powerpoint/2010/main" val="3881692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457200" y="381000"/>
            <a:ext cx="8229600" cy="762000"/>
          </a:xfrm>
        </p:spPr>
        <p:txBody>
          <a:bodyPr>
            <a:normAutofit/>
          </a:bodyPr>
          <a:lstStyle/>
          <a:p>
            <a:pPr eaLnBrk="1" hangingPunct="1"/>
            <a:r>
              <a:rPr lang="en-US" sz="4000" dirty="0"/>
              <a:t>Complications - Why?</a:t>
            </a:r>
          </a:p>
        </p:txBody>
      </p:sp>
      <p:sp>
        <p:nvSpPr>
          <p:cNvPr id="114691" name="Rectangle 3"/>
          <p:cNvSpPr>
            <a:spLocks noGrp="1" noChangeArrowheads="1"/>
          </p:cNvSpPr>
          <p:nvPr>
            <p:ph type="body" idx="1"/>
          </p:nvPr>
        </p:nvSpPr>
        <p:spPr>
          <a:xfrm>
            <a:off x="2895600" y="1885950"/>
            <a:ext cx="5943600" cy="4171950"/>
          </a:xfrm>
        </p:spPr>
        <p:txBody>
          <a:bodyPr/>
          <a:lstStyle/>
          <a:p>
            <a:pPr eaLnBrk="1" hangingPunct="1"/>
            <a:r>
              <a:rPr lang="en-US" dirty="0"/>
              <a:t>Degree of hyperglycemia “glucose toxicity”</a:t>
            </a:r>
          </a:p>
          <a:p>
            <a:pPr eaLnBrk="1" hangingPunct="1"/>
            <a:r>
              <a:rPr lang="en-US" dirty="0"/>
              <a:t>Duration of hyperglycemia</a:t>
            </a:r>
          </a:p>
          <a:p>
            <a:pPr eaLnBrk="1" hangingPunct="1"/>
            <a:r>
              <a:rPr lang="en-US" dirty="0"/>
              <a:t>Genes</a:t>
            </a:r>
          </a:p>
          <a:p>
            <a:pPr eaLnBrk="1" hangingPunct="1"/>
            <a:r>
              <a:rPr lang="en-US" dirty="0"/>
              <a:t>Multiple risk factors: smoking, vascular disease, dyslipidemia, hypertension, other</a:t>
            </a:r>
          </a:p>
        </p:txBody>
      </p:sp>
      <p:graphicFrame>
        <p:nvGraphicFramePr>
          <p:cNvPr id="114692" name="Object 4"/>
          <p:cNvGraphicFramePr>
            <a:graphicFrameLocks noChangeAspect="1"/>
          </p:cNvGraphicFramePr>
          <p:nvPr/>
        </p:nvGraphicFramePr>
        <p:xfrm>
          <a:off x="307975" y="1676400"/>
          <a:ext cx="2584450" cy="3463925"/>
        </p:xfrm>
        <a:graphic>
          <a:graphicData uri="http://schemas.openxmlformats.org/presentationml/2006/ole">
            <mc:AlternateContent xmlns:mc="http://schemas.openxmlformats.org/markup-compatibility/2006">
              <mc:Choice xmlns:v="urn:schemas-microsoft-com:vml" Requires="v">
                <p:oleObj spid="_x0000_s102456" name="Clip" r:id="rId5" imgW="2584764" imgH="3464459" progId="MS_ClipArt_Gallery.5">
                  <p:embed/>
                </p:oleObj>
              </mc:Choice>
              <mc:Fallback>
                <p:oleObj name="Clip" r:id="rId5" imgW="2584764" imgH="3464459"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975" y="1676400"/>
                        <a:ext cx="2584450" cy="3463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1041180818"/>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381000" y="609600"/>
            <a:ext cx="8305800" cy="762000"/>
          </a:xfrm>
          <a:solidFill>
            <a:srgbClr val="B1D45A"/>
          </a:solidFill>
        </p:spPr>
        <p:txBody>
          <a:bodyPr lIns="90477" tIns="44445" rIns="90477" bIns="44445" anchor="b">
            <a:normAutofit/>
          </a:bodyPr>
          <a:lstStyle/>
          <a:p>
            <a:pPr eaLnBrk="1" hangingPunct="1"/>
            <a:r>
              <a:rPr lang="en-US" sz="4000" dirty="0"/>
              <a:t>Diabetes Complications</a:t>
            </a:r>
          </a:p>
        </p:txBody>
      </p:sp>
      <p:sp>
        <p:nvSpPr>
          <p:cNvPr id="116739" name="Rectangle 3"/>
          <p:cNvSpPr>
            <a:spLocks noGrp="1" noChangeArrowheads="1"/>
          </p:cNvSpPr>
          <p:nvPr>
            <p:ph type="body" idx="1"/>
          </p:nvPr>
        </p:nvSpPr>
        <p:spPr>
          <a:xfrm>
            <a:off x="381000" y="1676400"/>
            <a:ext cx="8458200" cy="4876800"/>
          </a:xfrm>
        </p:spPr>
        <p:txBody>
          <a:bodyPr lIns="90477" tIns="44445" rIns="90477" bIns="44445"/>
          <a:lstStyle/>
          <a:p>
            <a:pPr eaLnBrk="1" hangingPunct="1"/>
            <a:r>
              <a:rPr lang="en-US" sz="2800" dirty="0"/>
              <a:t>Heart disease leading cause of death. </a:t>
            </a:r>
          </a:p>
          <a:p>
            <a:pPr eaLnBrk="1" hangingPunct="1"/>
            <a:r>
              <a:rPr lang="en-US" sz="2800" dirty="0"/>
              <a:t>CAD death rates are about 2 -4x’s as high as adults without diabetes (it’s not getting better)</a:t>
            </a:r>
          </a:p>
          <a:p>
            <a:pPr eaLnBrk="1" hangingPunct="1"/>
            <a:r>
              <a:rPr lang="en-US" sz="2800" dirty="0"/>
              <a:t>Risk of stroke is 2 - 4 times higher</a:t>
            </a:r>
          </a:p>
          <a:p>
            <a:pPr eaLnBrk="1" hangingPunct="1"/>
            <a:r>
              <a:rPr lang="en-US" sz="2800" dirty="0"/>
              <a:t>60% - 65% of people with DM have HTN.</a:t>
            </a:r>
          </a:p>
          <a:p>
            <a:pPr eaLnBrk="1" hangingPunct="1"/>
            <a:r>
              <a:rPr lang="en-US" sz="2800" dirty="0"/>
              <a:t>DM accounts for 40% of new cases of ESRD</a:t>
            </a:r>
          </a:p>
          <a:p>
            <a:pPr eaLnBrk="1" hangingPunct="1"/>
            <a:r>
              <a:rPr lang="en-US" sz="2800" dirty="0"/>
              <a:t>60 - 70% have mild - severe forms of neuropathy</a:t>
            </a:r>
          </a:p>
          <a:p>
            <a:pPr eaLnBrk="1" hangingPunct="1"/>
            <a:r>
              <a:rPr lang="en-US" sz="2800" dirty="0"/>
              <a:t>Diabetes is the leading cause of blindness</a:t>
            </a:r>
          </a:p>
          <a:p>
            <a:pPr eaLnBrk="1" hangingPunct="1"/>
            <a:r>
              <a:rPr lang="en-US" sz="2800" dirty="0"/>
              <a:t>Accounts for 50% of lower limb amputations</a:t>
            </a:r>
            <a:endParaRPr lang="en-US" sz="2400" dirty="0"/>
          </a:p>
        </p:txBody>
      </p:sp>
    </p:spTree>
    <p:custDataLst>
      <p:tags r:id="rId1"/>
    </p:custDataLst>
    <p:extLst>
      <p:ext uri="{BB962C8B-B14F-4D97-AF65-F5344CB8AC3E}">
        <p14:creationId xmlns:p14="http://schemas.microsoft.com/office/powerpoint/2010/main" val="3334221682"/>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457200" y="381000"/>
            <a:ext cx="8229600" cy="762000"/>
          </a:xfrm>
        </p:spPr>
        <p:txBody>
          <a:bodyPr>
            <a:normAutofit/>
          </a:bodyPr>
          <a:lstStyle/>
          <a:p>
            <a:pPr eaLnBrk="1" hangingPunct="1"/>
            <a:r>
              <a:rPr lang="en-US" sz="4000" dirty="0"/>
              <a:t>Control Matters</a:t>
            </a:r>
          </a:p>
        </p:txBody>
      </p:sp>
      <p:sp>
        <p:nvSpPr>
          <p:cNvPr id="118787" name="Rectangle 3"/>
          <p:cNvSpPr>
            <a:spLocks noGrp="1" noChangeArrowheads="1"/>
          </p:cNvSpPr>
          <p:nvPr>
            <p:ph type="body" idx="1"/>
          </p:nvPr>
        </p:nvSpPr>
        <p:spPr>
          <a:xfrm>
            <a:off x="914400" y="1752600"/>
            <a:ext cx="4633913" cy="4800600"/>
          </a:xfrm>
        </p:spPr>
        <p:txBody>
          <a:bodyPr/>
          <a:lstStyle/>
          <a:p>
            <a:pPr eaLnBrk="1" hangingPunct="1"/>
            <a:r>
              <a:rPr lang="en-US" b="1" dirty="0"/>
              <a:t>Prevention</a:t>
            </a:r>
          </a:p>
          <a:p>
            <a:pPr eaLnBrk="1" hangingPunct="1"/>
            <a:r>
              <a:rPr lang="en-US" b="1" dirty="0"/>
              <a:t>Trials</a:t>
            </a:r>
          </a:p>
          <a:p>
            <a:pPr eaLnBrk="1" hangingPunct="1"/>
            <a:r>
              <a:rPr lang="en-US" b="1" dirty="0"/>
              <a:t>Practice Recommendations</a:t>
            </a:r>
          </a:p>
          <a:p>
            <a:pPr eaLnBrk="1" hangingPunct="1"/>
            <a:endParaRPr lang="en-US" dirty="0"/>
          </a:p>
        </p:txBody>
      </p:sp>
      <p:pic>
        <p:nvPicPr>
          <p:cNvPr id="118788" name="Picture 4" descr="BD05544_[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800" y="1752600"/>
            <a:ext cx="4475162"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76977968"/>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a:xfrm>
            <a:off x="457200" y="457200"/>
            <a:ext cx="8153400" cy="762000"/>
          </a:xfrm>
        </p:spPr>
        <p:txBody>
          <a:bodyPr>
            <a:normAutofit/>
          </a:bodyPr>
          <a:lstStyle/>
          <a:p>
            <a:r>
              <a:rPr lang="en-US" sz="4000" dirty="0"/>
              <a:t>Financial Advisor</a:t>
            </a:r>
          </a:p>
        </p:txBody>
      </p:sp>
      <p:sp>
        <p:nvSpPr>
          <p:cNvPr id="120835" name="Content Placeholder 2"/>
          <p:cNvSpPr>
            <a:spLocks noGrp="1"/>
          </p:cNvSpPr>
          <p:nvPr>
            <p:ph idx="1"/>
          </p:nvPr>
        </p:nvSpPr>
        <p:spPr>
          <a:xfrm>
            <a:off x="228600" y="1295400"/>
            <a:ext cx="5334000" cy="5257800"/>
          </a:xfrm>
        </p:spPr>
        <p:txBody>
          <a:bodyPr/>
          <a:lstStyle/>
          <a:p>
            <a:r>
              <a:rPr lang="en-US" dirty="0"/>
              <a:t>Mid 30s, friendly, he smiles to greet you and you notice his gums are inflamed.  You’d guess a BMI of 26 or so, with most of the extra weight in the waist area. </a:t>
            </a:r>
          </a:p>
          <a:p>
            <a:r>
              <a:rPr lang="en-US" dirty="0"/>
              <a:t>If you could give him some health related suggestions, what would they be?</a:t>
            </a:r>
          </a:p>
        </p:txBody>
      </p:sp>
      <p:pic>
        <p:nvPicPr>
          <p:cNvPr id="120836" name="Picture 7" descr="C:\Users\Beverly\AppData\Local\Microsoft\Windows\Temporary Internet Files\Content.IE5\GL06SCAX\MP90044348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295400"/>
            <a:ext cx="32035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934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a:xfrm>
            <a:off x="457200" y="381000"/>
            <a:ext cx="8229600" cy="762000"/>
          </a:xfrm>
        </p:spPr>
        <p:txBody>
          <a:bodyPr>
            <a:normAutofit/>
          </a:bodyPr>
          <a:lstStyle/>
          <a:p>
            <a:r>
              <a:rPr lang="en-US" sz="4000" dirty="0"/>
              <a:t>Preventing Pre Diabetes</a:t>
            </a:r>
          </a:p>
        </p:txBody>
      </p:sp>
      <p:pic>
        <p:nvPicPr>
          <p:cNvPr id="122883" name="Picture 6" descr="C:\Documents and Settings\Owner\Local Settings\Temporary Internet Files\Content.IE5\YSNGJ5Y5\MPj04392720000[1].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368425" y="1774825"/>
            <a:ext cx="6400800" cy="4144963"/>
          </a:xfrm>
          <a:noFill/>
        </p:spPr>
      </p:pic>
      <p:pic>
        <p:nvPicPr>
          <p:cNvPr id="30727" name="Picture 7" descr="C:\Documents and Settings\Owner\Local Settings\Temporary Internet Files\Content.IE5\JTIEUO51\MPj0442336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362200"/>
            <a:ext cx="296068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8" descr="C:\Documents and Settings\Owner\Local Settings\Temporary Internet Files\Content.IE5\Y76R5TRG\MPj0443640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1371600"/>
            <a:ext cx="27813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9" descr="C:\Documents and Settings\Owner\Local Settings\Temporary Internet Files\Content.IE5\BBC2FVZR\MPj0443691000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3581400"/>
            <a:ext cx="21336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093489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0727"/>
                                        </p:tgtEl>
                                        <p:attrNameLst>
                                          <p:attrName>style.visibility</p:attrName>
                                        </p:attrNameLst>
                                      </p:cBhvr>
                                      <p:to>
                                        <p:strVal val="visible"/>
                                      </p:to>
                                    </p:set>
                                    <p:animEffect transition="in" filter="blinds(horizontal)">
                                      <p:cBhvr>
                                        <p:cTn id="7" dur="500"/>
                                        <p:tgtEl>
                                          <p:spTgt spid="307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0728"/>
                                        </p:tgtEl>
                                        <p:attrNameLst>
                                          <p:attrName>style.visibility</p:attrName>
                                        </p:attrNameLst>
                                      </p:cBhvr>
                                      <p:to>
                                        <p:strVal val="visible"/>
                                      </p:to>
                                    </p:set>
                                    <p:animEffect transition="in" filter="checkerboard(across)">
                                      <p:cBhvr>
                                        <p:cTn id="12" dur="500"/>
                                        <p:tgtEl>
                                          <p:spTgt spid="307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0729"/>
                                        </p:tgtEl>
                                        <p:attrNameLst>
                                          <p:attrName>style.visibility</p:attrName>
                                        </p:attrNameLst>
                                      </p:cBhvr>
                                      <p:to>
                                        <p:strVal val="visible"/>
                                      </p:to>
                                    </p:set>
                                    <p:anim calcmode="lin" valueType="num">
                                      <p:cBhvr additive="base">
                                        <p:cTn id="17" dur="500" fill="hold"/>
                                        <p:tgtEl>
                                          <p:spTgt spid="30729"/>
                                        </p:tgtEl>
                                        <p:attrNameLst>
                                          <p:attrName>ppt_x</p:attrName>
                                        </p:attrNameLst>
                                      </p:cBhvr>
                                      <p:tavLst>
                                        <p:tav tm="0">
                                          <p:val>
                                            <p:strVal val="#ppt_x"/>
                                          </p:val>
                                        </p:tav>
                                        <p:tav tm="100000">
                                          <p:val>
                                            <p:strVal val="#ppt_x"/>
                                          </p:val>
                                        </p:tav>
                                      </p:tavLst>
                                    </p:anim>
                                    <p:anim calcmode="lin" valueType="num">
                                      <p:cBhvr additive="base">
                                        <p:cTn id="18" dur="500" fill="hold"/>
                                        <p:tgtEl>
                                          <p:spTgt spid="307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0754" name="Rectangle 1026"/>
          <p:cNvSpPr>
            <a:spLocks noGrp="1" noChangeArrowheads="1"/>
          </p:cNvSpPr>
          <p:nvPr>
            <p:ph type="title"/>
          </p:nvPr>
        </p:nvSpPr>
        <p:spPr>
          <a:xfrm>
            <a:off x="2571750" y="304800"/>
            <a:ext cx="6115050" cy="1220788"/>
          </a:xfrm>
        </p:spPr>
        <p:txBody>
          <a:bodyPr>
            <a:noAutofit/>
          </a:bodyPr>
          <a:lstStyle/>
          <a:p>
            <a:pPr eaLnBrk="1" hangingPunct="1">
              <a:defRPr/>
            </a:pPr>
            <a:r>
              <a:rPr lang="en-US" sz="4000" dirty="0"/>
              <a:t>Can Type 2 be Prevented in Older Adults?</a:t>
            </a:r>
          </a:p>
        </p:txBody>
      </p:sp>
      <p:sp>
        <p:nvSpPr>
          <p:cNvPr id="124931" name="Rectangle 1027"/>
          <p:cNvSpPr>
            <a:spLocks noGrp="1" noChangeArrowheads="1"/>
          </p:cNvSpPr>
          <p:nvPr>
            <p:ph type="body" idx="1"/>
          </p:nvPr>
        </p:nvSpPr>
        <p:spPr>
          <a:xfrm>
            <a:off x="4800600" y="1828800"/>
            <a:ext cx="4191000" cy="4497388"/>
          </a:xfrm>
        </p:spPr>
        <p:txBody>
          <a:bodyPr>
            <a:normAutofit lnSpcReduction="10000"/>
          </a:bodyPr>
          <a:lstStyle/>
          <a:p>
            <a:pPr eaLnBrk="1" hangingPunct="1">
              <a:buFont typeface="Wingdings" panose="05000000000000000000" pitchFamily="2" charset="2"/>
              <a:buNone/>
            </a:pPr>
            <a:r>
              <a:rPr lang="en-US" dirty="0"/>
              <a:t>Overall, 9 of 10 new cases of diabetes attributable</a:t>
            </a:r>
            <a:r>
              <a:rPr lang="en-US" baseline="30000" dirty="0"/>
              <a:t> </a:t>
            </a:r>
            <a:r>
              <a:rPr lang="en-US" dirty="0"/>
              <a:t>to these 5 lifestyle factors.</a:t>
            </a:r>
          </a:p>
          <a:p>
            <a:pPr eaLnBrk="1" hangingPunct="1">
              <a:buFont typeface="Wingdings" panose="05000000000000000000" pitchFamily="2" charset="2"/>
              <a:buNone/>
            </a:pPr>
            <a:endParaRPr lang="en-US" dirty="0"/>
          </a:p>
          <a:p>
            <a:pPr eaLnBrk="1" hangingPunct="1">
              <a:buFont typeface="Wingdings" panose="05000000000000000000" pitchFamily="2" charset="2"/>
              <a:buNone/>
            </a:pPr>
            <a:r>
              <a:rPr lang="en-US" dirty="0"/>
              <a:t>89% risk reduction when all at goal.</a:t>
            </a:r>
          </a:p>
          <a:p>
            <a:pPr eaLnBrk="1" hangingPunct="1">
              <a:buFont typeface="Wingdings" panose="05000000000000000000" pitchFamily="2" charset="2"/>
              <a:buNone/>
            </a:pPr>
            <a:r>
              <a:rPr lang="en-US" dirty="0"/>
              <a:t>35% </a:t>
            </a:r>
            <a:r>
              <a:rPr lang="en-US" dirty="0" err="1"/>
              <a:t>rel</a:t>
            </a:r>
            <a:r>
              <a:rPr lang="en-US" dirty="0"/>
              <a:t> risk reduction for each additional</a:t>
            </a:r>
          </a:p>
        </p:txBody>
      </p:sp>
      <p:pic>
        <p:nvPicPr>
          <p:cNvPr id="124932" name="Picture 1028" descr="The Original: LaLanne, in his gym, says a good sense of humor helps keep him feeling you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8600"/>
            <a:ext cx="23431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3" name="Rectangle 1029"/>
          <p:cNvSpPr>
            <a:spLocks noChangeArrowheads="1"/>
          </p:cNvSpPr>
          <p:nvPr/>
        </p:nvSpPr>
        <p:spPr bwMode="auto">
          <a:xfrm>
            <a:off x="228600" y="3429000"/>
            <a:ext cx="4572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 typeface="Arial" panose="020B0604020202020204" pitchFamily="34" charset="0"/>
              <a:buChar char="•"/>
            </a:pPr>
            <a:r>
              <a:rPr lang="en-US" sz="2000" dirty="0">
                <a:latin typeface="Times New Roman" panose="02020603050405020304" pitchFamily="18" charset="0"/>
              </a:rPr>
              <a:t> </a:t>
            </a:r>
            <a:r>
              <a:rPr lang="en-US" sz="2000" dirty="0">
                <a:latin typeface="Arial" panose="020B0604020202020204" pitchFamily="34" charset="0"/>
                <a:cs typeface="Arial" panose="020B0604020202020204" pitchFamily="34" charset="0"/>
              </a:rPr>
              <a:t>Physical</a:t>
            </a:r>
            <a:r>
              <a:rPr lang="en-US" sz="2000" baseline="30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activity (30 </a:t>
            </a:r>
            <a:r>
              <a:rPr lang="en-US" sz="2000" dirty="0" err="1">
                <a:latin typeface="Arial" panose="020B0604020202020204" pitchFamily="34" charset="0"/>
                <a:cs typeface="Arial" panose="020B0604020202020204" pitchFamily="34" charset="0"/>
              </a:rPr>
              <a:t>mins</a:t>
            </a:r>
            <a:r>
              <a:rPr lang="en-US" sz="2000" dirty="0">
                <a:latin typeface="Arial" panose="020B0604020202020204" pitchFamily="34" charset="0"/>
                <a:cs typeface="Arial" panose="020B0604020202020204" pitchFamily="34" charset="0"/>
              </a:rPr>
              <a:t> a day)</a:t>
            </a:r>
          </a:p>
          <a:p>
            <a:pPr eaLnBrk="1" hangingPunct="1">
              <a:spcBef>
                <a:spcPct val="0"/>
              </a:spcBef>
              <a:buClrTx/>
              <a:buSzTx/>
              <a:buFont typeface="Arial" panose="020B0604020202020204" pitchFamily="34" charset="0"/>
              <a:buChar char="•"/>
            </a:pPr>
            <a:r>
              <a:rPr lang="en-US" sz="2000" dirty="0">
                <a:latin typeface="Arial" panose="020B0604020202020204" pitchFamily="34" charset="0"/>
                <a:cs typeface="Arial" panose="020B0604020202020204" pitchFamily="34" charset="0"/>
              </a:rPr>
              <a:t> Dietary score (higher fiber intake, low saturated fat and </a:t>
            </a:r>
            <a:r>
              <a:rPr lang="en-US" sz="2000" i="1" dirty="0">
                <a:latin typeface="Arial" panose="020B0604020202020204" pitchFamily="34" charset="0"/>
                <a:cs typeface="Arial" panose="020B0604020202020204" pitchFamily="34" charset="0"/>
              </a:rPr>
              <a:t>trans</a:t>
            </a:r>
            <a:r>
              <a:rPr lang="en-US" sz="2000" dirty="0">
                <a:latin typeface="Arial" panose="020B0604020202020204" pitchFamily="34" charset="0"/>
                <a:cs typeface="Arial" panose="020B0604020202020204" pitchFamily="34" charset="0"/>
              </a:rPr>
              <a:t>-fat, lower mean</a:t>
            </a:r>
            <a:r>
              <a:rPr lang="en-US" sz="2000" baseline="30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glycemic index)</a:t>
            </a:r>
          </a:p>
          <a:p>
            <a:pPr eaLnBrk="1" hangingPunct="1">
              <a:spcBef>
                <a:spcPct val="0"/>
              </a:spcBef>
              <a:buClrTx/>
              <a:buSzTx/>
              <a:buFont typeface="Arial" panose="020B0604020202020204" pitchFamily="34" charset="0"/>
              <a:buChar char="•"/>
            </a:pPr>
            <a:r>
              <a:rPr lang="en-US" sz="2000" dirty="0">
                <a:latin typeface="Arial" panose="020B0604020202020204" pitchFamily="34" charset="0"/>
                <a:cs typeface="Arial" panose="020B0604020202020204" pitchFamily="34" charset="0"/>
              </a:rPr>
              <a:t> Not Smoking</a:t>
            </a:r>
            <a:endParaRPr lang="en-US" sz="2000" baseline="30000" dirty="0">
              <a:latin typeface="Arial" panose="020B0604020202020204" pitchFamily="34" charset="0"/>
              <a:cs typeface="Arial" panose="020B0604020202020204" pitchFamily="34" charset="0"/>
            </a:endParaRPr>
          </a:p>
          <a:p>
            <a:pPr eaLnBrk="1" hangingPunct="1">
              <a:spcBef>
                <a:spcPct val="0"/>
              </a:spcBef>
              <a:buClrTx/>
              <a:buSzTx/>
              <a:buFont typeface="Arial" panose="020B0604020202020204" pitchFamily="34" charset="0"/>
              <a:buChar char="•"/>
            </a:pPr>
            <a:r>
              <a:rPr lang="en-US" sz="2000" dirty="0">
                <a:latin typeface="Arial" panose="020B0604020202020204" pitchFamily="34" charset="0"/>
                <a:cs typeface="Arial" panose="020B0604020202020204" pitchFamily="34" charset="0"/>
              </a:rPr>
              <a:t> Alcohol use (up to 2 drinks a day); </a:t>
            </a:r>
          </a:p>
          <a:p>
            <a:pPr eaLnBrk="1" hangingPunct="1">
              <a:spcBef>
                <a:spcPct val="0"/>
              </a:spcBef>
              <a:buClrTx/>
              <a:buSzTx/>
              <a:buFont typeface="Arial" panose="020B0604020202020204" pitchFamily="34" charset="0"/>
              <a:buChar char="•"/>
            </a:pPr>
            <a:r>
              <a:rPr lang="en-US" sz="2000" dirty="0">
                <a:latin typeface="Arial" panose="020B0604020202020204" pitchFamily="34" charset="0"/>
                <a:cs typeface="Arial" panose="020B0604020202020204" pitchFamily="34" charset="0"/>
              </a:rPr>
              <a:t> BMI &lt;25 and waist circumference </a:t>
            </a:r>
          </a:p>
          <a:p>
            <a:pPr eaLnBrk="1" hangingPunct="1">
              <a:spcBef>
                <a:spcPct val="0"/>
              </a:spcBef>
              <a:buClrTx/>
              <a:buSzTx/>
              <a:buFont typeface="Arial" panose="020B0604020202020204" pitchFamily="34" charset="0"/>
              <a:buChar char="•"/>
            </a:pPr>
            <a:endParaRPr lang="en-US" sz="1400" b="1" i="1" dirty="0">
              <a:latin typeface="Tempus Sans ITC" panose="04020404030D07020202" pitchFamily="82" charset="0"/>
            </a:endParaRPr>
          </a:p>
          <a:p>
            <a:pPr eaLnBrk="1" hangingPunct="1">
              <a:spcBef>
                <a:spcPct val="0"/>
              </a:spcBef>
              <a:buClrTx/>
              <a:buSzTx/>
              <a:buFontTx/>
              <a:buNone/>
            </a:pPr>
            <a:r>
              <a:rPr lang="en-US" sz="1600" b="1" dirty="0" err="1">
                <a:latin typeface="Tempus Sans ITC" panose="04020404030D07020202" pitchFamily="82" charset="0"/>
              </a:rPr>
              <a:t>Dariush</a:t>
            </a:r>
            <a:r>
              <a:rPr lang="en-US" sz="1600" b="1" dirty="0">
                <a:latin typeface="Tempus Sans ITC" panose="04020404030D07020202" pitchFamily="82" charset="0"/>
              </a:rPr>
              <a:t> </a:t>
            </a:r>
            <a:r>
              <a:rPr lang="en-US" sz="1600" b="1" dirty="0" err="1">
                <a:latin typeface="Tempus Sans ITC" panose="04020404030D07020202" pitchFamily="82" charset="0"/>
              </a:rPr>
              <a:t>Mozaffarian</a:t>
            </a:r>
            <a:r>
              <a:rPr lang="en-US" sz="1600" b="1" dirty="0">
                <a:latin typeface="Tempus Sans ITC" panose="04020404030D07020202" pitchFamily="82" charset="0"/>
              </a:rPr>
              <a:t>, MD, </a:t>
            </a:r>
          </a:p>
          <a:p>
            <a:pPr eaLnBrk="1" hangingPunct="1">
              <a:spcBef>
                <a:spcPct val="0"/>
              </a:spcBef>
              <a:buClrTx/>
              <a:buSzTx/>
              <a:buFontTx/>
              <a:buNone/>
            </a:pPr>
            <a:r>
              <a:rPr lang="en-US" sz="1600" b="1" i="1" dirty="0">
                <a:latin typeface="Tempus Sans ITC" panose="04020404030D07020202" pitchFamily="82" charset="0"/>
              </a:rPr>
              <a:t>Arch Intern Med.</a:t>
            </a:r>
            <a:r>
              <a:rPr lang="en-US" sz="1600" b="1" dirty="0">
                <a:latin typeface="Tempus Sans ITC" panose="04020404030D07020202" pitchFamily="82" charset="0"/>
              </a:rPr>
              <a:t> 2009;169(8):798-807. </a:t>
            </a:r>
          </a:p>
          <a:p>
            <a:pPr eaLnBrk="1" hangingPunct="1">
              <a:spcBef>
                <a:spcPct val="0"/>
              </a:spcBef>
              <a:buClrTx/>
              <a:buSzTx/>
              <a:buFont typeface="Arial" panose="020B0604020202020204" pitchFamily="34" charset="0"/>
              <a:buChar char="•"/>
            </a:pPr>
            <a:endParaRPr lang="en-US" sz="1600" i="1" dirty="0">
              <a:latin typeface="Times New Roman" panose="02020603050405020304" pitchFamily="18" charset="0"/>
            </a:endParaRPr>
          </a:p>
        </p:txBody>
      </p:sp>
    </p:spTree>
    <p:custDataLst>
      <p:tags r:id="rId1"/>
    </p:custDataLst>
    <p:extLst>
      <p:ext uri="{BB962C8B-B14F-4D97-AF65-F5344CB8AC3E}">
        <p14:creationId xmlns:p14="http://schemas.microsoft.com/office/powerpoint/2010/main" val="1328385857"/>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458200" cy="856893"/>
          </a:xfrm>
        </p:spPr>
        <p:txBody>
          <a:bodyPr>
            <a:noAutofit/>
          </a:bodyPr>
          <a:lstStyle/>
          <a:p>
            <a:r>
              <a:rPr lang="en-US" sz="3200" dirty="0"/>
              <a:t>We need your help! </a:t>
            </a:r>
          </a:p>
        </p:txBody>
      </p:sp>
      <p:pic>
        <p:nvPicPr>
          <p:cNvPr id="5" name="Content Placeholder 4"/>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294126" y="1024764"/>
            <a:ext cx="6981825" cy="4706966"/>
          </a:xfrm>
        </p:spPr>
      </p:pic>
      <p:sp>
        <p:nvSpPr>
          <p:cNvPr id="7" name="TextBox 6"/>
          <p:cNvSpPr txBox="1"/>
          <p:nvPr/>
        </p:nvSpPr>
        <p:spPr>
          <a:xfrm>
            <a:off x="3657599" y="5731730"/>
            <a:ext cx="3580251" cy="369332"/>
          </a:xfrm>
          <a:prstGeom prst="rect">
            <a:avLst/>
          </a:prstGeom>
          <a:noFill/>
        </p:spPr>
        <p:txBody>
          <a:bodyPr wrap="square" rtlCol="0">
            <a:spAutoFit/>
          </a:bodyPr>
          <a:lstStyle/>
          <a:p>
            <a:r>
              <a:rPr lang="en-US" dirty="0"/>
              <a:t>Lifespan Treadmill Desk - Amazon</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5000" y="3505200"/>
            <a:ext cx="1663700" cy="2736086"/>
          </a:xfrm>
          <a:prstGeom prst="rect">
            <a:avLst/>
          </a:prstGeom>
        </p:spPr>
      </p:pic>
    </p:spTree>
    <p:custDataLst>
      <p:tags r:id="rId1"/>
    </p:custDataLst>
    <p:extLst>
      <p:ext uri="{BB962C8B-B14F-4D97-AF65-F5344CB8AC3E}">
        <p14:creationId xmlns:p14="http://schemas.microsoft.com/office/powerpoint/2010/main" val="293145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9698" name="Group 4"/>
          <p:cNvGrpSpPr>
            <a:grpSpLocks noChangeAspect="1"/>
          </p:cNvGrpSpPr>
          <p:nvPr/>
        </p:nvGrpSpPr>
        <p:grpSpPr bwMode="auto">
          <a:xfrm>
            <a:off x="-9525" y="1905000"/>
            <a:ext cx="4505325" cy="3429000"/>
            <a:chOff x="-6" y="1200"/>
            <a:chExt cx="2838" cy="2160"/>
          </a:xfrm>
        </p:grpSpPr>
        <p:sp>
          <p:nvSpPr>
            <p:cNvPr id="29833" name="AutoShape 3"/>
            <p:cNvSpPr>
              <a:spLocks noChangeAspect="1" noChangeArrowheads="1" noTextEdit="1"/>
            </p:cNvSpPr>
            <p:nvPr/>
          </p:nvSpPr>
          <p:spPr bwMode="auto">
            <a:xfrm>
              <a:off x="-6" y="1200"/>
              <a:ext cx="2838" cy="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34" name="Rectangle 5"/>
            <p:cNvSpPr>
              <a:spLocks noChangeArrowheads="1"/>
            </p:cNvSpPr>
            <p:nvPr/>
          </p:nvSpPr>
          <p:spPr bwMode="auto">
            <a:xfrm>
              <a:off x="-6" y="1200"/>
              <a:ext cx="2846" cy="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Garamond" panose="02020404030301010803" pitchFamily="18" charset="0"/>
                <a:cs typeface="Arial" panose="020B0604020202020204" pitchFamily="34" charset="0"/>
              </a:endParaRPr>
            </a:p>
          </p:txBody>
        </p:sp>
        <p:sp>
          <p:nvSpPr>
            <p:cNvPr id="29835" name="Rectangle 6"/>
            <p:cNvSpPr>
              <a:spLocks noChangeArrowheads="1"/>
            </p:cNvSpPr>
            <p:nvPr/>
          </p:nvSpPr>
          <p:spPr bwMode="auto">
            <a:xfrm>
              <a:off x="39" y="1268"/>
              <a:ext cx="2755" cy="2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Garamond" panose="02020404030301010803" pitchFamily="18" charset="0"/>
                <a:cs typeface="Arial" panose="020B0604020202020204" pitchFamily="34" charset="0"/>
              </a:endParaRPr>
            </a:p>
          </p:txBody>
        </p:sp>
        <p:sp>
          <p:nvSpPr>
            <p:cNvPr id="29836" name="Freeform 7"/>
            <p:cNvSpPr>
              <a:spLocks/>
            </p:cNvSpPr>
            <p:nvPr/>
          </p:nvSpPr>
          <p:spPr bwMode="auto">
            <a:xfrm>
              <a:off x="1841" y="2473"/>
              <a:ext cx="189" cy="311"/>
            </a:xfrm>
            <a:custGeom>
              <a:avLst/>
              <a:gdLst>
                <a:gd name="T0" fmla="*/ 181 w 189"/>
                <a:gd name="T1" fmla="*/ 197 h 311"/>
                <a:gd name="T2" fmla="*/ 189 w 189"/>
                <a:gd name="T3" fmla="*/ 250 h 311"/>
                <a:gd name="T4" fmla="*/ 53 w 189"/>
                <a:gd name="T5" fmla="*/ 265 h 311"/>
                <a:gd name="T6" fmla="*/ 60 w 189"/>
                <a:gd name="T7" fmla="*/ 296 h 311"/>
                <a:gd name="T8" fmla="*/ 60 w 189"/>
                <a:gd name="T9" fmla="*/ 303 h 311"/>
                <a:gd name="T10" fmla="*/ 30 w 189"/>
                <a:gd name="T11" fmla="*/ 311 h 311"/>
                <a:gd name="T12" fmla="*/ 45 w 189"/>
                <a:gd name="T13" fmla="*/ 311 h 311"/>
                <a:gd name="T14" fmla="*/ 30 w 189"/>
                <a:gd name="T15" fmla="*/ 281 h 311"/>
                <a:gd name="T16" fmla="*/ 22 w 189"/>
                <a:gd name="T17" fmla="*/ 311 h 311"/>
                <a:gd name="T18" fmla="*/ 15 w 189"/>
                <a:gd name="T19" fmla="*/ 303 h 311"/>
                <a:gd name="T20" fmla="*/ 0 w 189"/>
                <a:gd name="T21" fmla="*/ 212 h 311"/>
                <a:gd name="T22" fmla="*/ 7 w 189"/>
                <a:gd name="T23" fmla="*/ 15 h 311"/>
                <a:gd name="T24" fmla="*/ 0 w 189"/>
                <a:gd name="T25" fmla="*/ 15 h 311"/>
                <a:gd name="T26" fmla="*/ 128 w 189"/>
                <a:gd name="T27" fmla="*/ 0 h 311"/>
                <a:gd name="T28" fmla="*/ 166 w 189"/>
                <a:gd name="T29" fmla="*/ 129 h 311"/>
                <a:gd name="T30" fmla="*/ 189 w 189"/>
                <a:gd name="T31" fmla="*/ 167 h 311"/>
                <a:gd name="T32" fmla="*/ 181 w 189"/>
                <a:gd name="T33" fmla="*/ 197 h 3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89" h="311">
                  <a:moveTo>
                    <a:pt x="181" y="197"/>
                  </a:moveTo>
                  <a:lnTo>
                    <a:pt x="189" y="250"/>
                  </a:lnTo>
                  <a:lnTo>
                    <a:pt x="53" y="265"/>
                  </a:lnTo>
                  <a:lnTo>
                    <a:pt x="60" y="296"/>
                  </a:lnTo>
                  <a:lnTo>
                    <a:pt x="60" y="303"/>
                  </a:lnTo>
                  <a:lnTo>
                    <a:pt x="30" y="311"/>
                  </a:lnTo>
                  <a:lnTo>
                    <a:pt x="45" y="311"/>
                  </a:lnTo>
                  <a:lnTo>
                    <a:pt x="30" y="281"/>
                  </a:lnTo>
                  <a:lnTo>
                    <a:pt x="22" y="311"/>
                  </a:lnTo>
                  <a:lnTo>
                    <a:pt x="15" y="303"/>
                  </a:lnTo>
                  <a:lnTo>
                    <a:pt x="0" y="212"/>
                  </a:lnTo>
                  <a:lnTo>
                    <a:pt x="7" y="15"/>
                  </a:lnTo>
                  <a:lnTo>
                    <a:pt x="0" y="15"/>
                  </a:lnTo>
                  <a:lnTo>
                    <a:pt x="128" y="0"/>
                  </a:lnTo>
                  <a:lnTo>
                    <a:pt x="166" y="129"/>
                  </a:lnTo>
                  <a:lnTo>
                    <a:pt x="189" y="167"/>
                  </a:lnTo>
                  <a:lnTo>
                    <a:pt x="181" y="197"/>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37" name="Freeform 8"/>
            <p:cNvSpPr>
              <a:spLocks/>
            </p:cNvSpPr>
            <p:nvPr/>
          </p:nvSpPr>
          <p:spPr bwMode="auto">
            <a:xfrm>
              <a:off x="1841" y="2473"/>
              <a:ext cx="189" cy="311"/>
            </a:xfrm>
            <a:custGeom>
              <a:avLst/>
              <a:gdLst>
                <a:gd name="T0" fmla="*/ 181 w 189"/>
                <a:gd name="T1" fmla="*/ 197 h 311"/>
                <a:gd name="T2" fmla="*/ 189 w 189"/>
                <a:gd name="T3" fmla="*/ 250 h 311"/>
                <a:gd name="T4" fmla="*/ 53 w 189"/>
                <a:gd name="T5" fmla="*/ 265 h 311"/>
                <a:gd name="T6" fmla="*/ 60 w 189"/>
                <a:gd name="T7" fmla="*/ 296 h 311"/>
                <a:gd name="T8" fmla="*/ 60 w 189"/>
                <a:gd name="T9" fmla="*/ 303 h 311"/>
                <a:gd name="T10" fmla="*/ 30 w 189"/>
                <a:gd name="T11" fmla="*/ 311 h 311"/>
                <a:gd name="T12" fmla="*/ 45 w 189"/>
                <a:gd name="T13" fmla="*/ 311 h 311"/>
                <a:gd name="T14" fmla="*/ 30 w 189"/>
                <a:gd name="T15" fmla="*/ 281 h 311"/>
                <a:gd name="T16" fmla="*/ 22 w 189"/>
                <a:gd name="T17" fmla="*/ 311 h 311"/>
                <a:gd name="T18" fmla="*/ 15 w 189"/>
                <a:gd name="T19" fmla="*/ 303 h 311"/>
                <a:gd name="T20" fmla="*/ 0 w 189"/>
                <a:gd name="T21" fmla="*/ 212 h 311"/>
                <a:gd name="T22" fmla="*/ 7 w 189"/>
                <a:gd name="T23" fmla="*/ 15 h 311"/>
                <a:gd name="T24" fmla="*/ 0 w 189"/>
                <a:gd name="T25" fmla="*/ 15 h 311"/>
                <a:gd name="T26" fmla="*/ 128 w 189"/>
                <a:gd name="T27" fmla="*/ 0 h 311"/>
                <a:gd name="T28" fmla="*/ 166 w 189"/>
                <a:gd name="T29" fmla="*/ 129 h 311"/>
                <a:gd name="T30" fmla="*/ 189 w 189"/>
                <a:gd name="T31" fmla="*/ 167 h 311"/>
                <a:gd name="T32" fmla="*/ 181 w 189"/>
                <a:gd name="T33" fmla="*/ 197 h 311"/>
                <a:gd name="T34" fmla="*/ 181 w 189"/>
                <a:gd name="T35" fmla="*/ 205 h 31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89" h="311">
                  <a:moveTo>
                    <a:pt x="181" y="197"/>
                  </a:moveTo>
                  <a:lnTo>
                    <a:pt x="189" y="250"/>
                  </a:lnTo>
                  <a:lnTo>
                    <a:pt x="53" y="265"/>
                  </a:lnTo>
                  <a:lnTo>
                    <a:pt x="60" y="296"/>
                  </a:lnTo>
                  <a:lnTo>
                    <a:pt x="60" y="303"/>
                  </a:lnTo>
                  <a:lnTo>
                    <a:pt x="30" y="311"/>
                  </a:lnTo>
                  <a:lnTo>
                    <a:pt x="45" y="311"/>
                  </a:lnTo>
                  <a:lnTo>
                    <a:pt x="30" y="281"/>
                  </a:lnTo>
                  <a:lnTo>
                    <a:pt x="22" y="311"/>
                  </a:lnTo>
                  <a:lnTo>
                    <a:pt x="15" y="303"/>
                  </a:lnTo>
                  <a:lnTo>
                    <a:pt x="0" y="212"/>
                  </a:lnTo>
                  <a:lnTo>
                    <a:pt x="7" y="15"/>
                  </a:lnTo>
                  <a:lnTo>
                    <a:pt x="0" y="15"/>
                  </a:lnTo>
                  <a:lnTo>
                    <a:pt x="128" y="0"/>
                  </a:lnTo>
                  <a:lnTo>
                    <a:pt x="166" y="129"/>
                  </a:lnTo>
                  <a:lnTo>
                    <a:pt x="189" y="167"/>
                  </a:lnTo>
                  <a:lnTo>
                    <a:pt x="181" y="197"/>
                  </a:lnTo>
                  <a:lnTo>
                    <a:pt x="181" y="20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38" name="Freeform 9"/>
            <p:cNvSpPr>
              <a:spLocks/>
            </p:cNvSpPr>
            <p:nvPr/>
          </p:nvSpPr>
          <p:spPr bwMode="auto">
            <a:xfrm>
              <a:off x="100" y="2632"/>
              <a:ext cx="522" cy="470"/>
            </a:xfrm>
            <a:custGeom>
              <a:avLst/>
              <a:gdLst>
                <a:gd name="T0" fmla="*/ 0 w 522"/>
                <a:gd name="T1" fmla="*/ 266 h 470"/>
                <a:gd name="T2" fmla="*/ 8 w 522"/>
                <a:gd name="T3" fmla="*/ 273 h 470"/>
                <a:gd name="T4" fmla="*/ 30 w 522"/>
                <a:gd name="T5" fmla="*/ 296 h 470"/>
                <a:gd name="T6" fmla="*/ 23 w 522"/>
                <a:gd name="T7" fmla="*/ 326 h 470"/>
                <a:gd name="T8" fmla="*/ 45 w 522"/>
                <a:gd name="T9" fmla="*/ 311 h 470"/>
                <a:gd name="T10" fmla="*/ 45 w 522"/>
                <a:gd name="T11" fmla="*/ 364 h 470"/>
                <a:gd name="T12" fmla="*/ 83 w 522"/>
                <a:gd name="T13" fmla="*/ 372 h 470"/>
                <a:gd name="T14" fmla="*/ 98 w 522"/>
                <a:gd name="T15" fmla="*/ 364 h 470"/>
                <a:gd name="T16" fmla="*/ 98 w 522"/>
                <a:gd name="T17" fmla="*/ 410 h 470"/>
                <a:gd name="T18" fmla="*/ 61 w 522"/>
                <a:gd name="T19" fmla="*/ 448 h 470"/>
                <a:gd name="T20" fmla="*/ 8 w 522"/>
                <a:gd name="T21" fmla="*/ 470 h 470"/>
                <a:gd name="T22" fmla="*/ 68 w 522"/>
                <a:gd name="T23" fmla="*/ 455 h 470"/>
                <a:gd name="T24" fmla="*/ 76 w 522"/>
                <a:gd name="T25" fmla="*/ 425 h 470"/>
                <a:gd name="T26" fmla="*/ 159 w 522"/>
                <a:gd name="T27" fmla="*/ 387 h 470"/>
                <a:gd name="T28" fmla="*/ 159 w 522"/>
                <a:gd name="T29" fmla="*/ 349 h 470"/>
                <a:gd name="T30" fmla="*/ 204 w 522"/>
                <a:gd name="T31" fmla="*/ 266 h 470"/>
                <a:gd name="T32" fmla="*/ 219 w 522"/>
                <a:gd name="T33" fmla="*/ 288 h 470"/>
                <a:gd name="T34" fmla="*/ 227 w 522"/>
                <a:gd name="T35" fmla="*/ 304 h 470"/>
                <a:gd name="T36" fmla="*/ 189 w 522"/>
                <a:gd name="T37" fmla="*/ 357 h 470"/>
                <a:gd name="T38" fmla="*/ 242 w 522"/>
                <a:gd name="T39" fmla="*/ 288 h 470"/>
                <a:gd name="T40" fmla="*/ 257 w 522"/>
                <a:gd name="T41" fmla="*/ 296 h 470"/>
                <a:gd name="T42" fmla="*/ 295 w 522"/>
                <a:gd name="T43" fmla="*/ 319 h 470"/>
                <a:gd name="T44" fmla="*/ 356 w 522"/>
                <a:gd name="T45" fmla="*/ 311 h 470"/>
                <a:gd name="T46" fmla="*/ 356 w 522"/>
                <a:gd name="T47" fmla="*/ 326 h 470"/>
                <a:gd name="T48" fmla="*/ 378 w 522"/>
                <a:gd name="T49" fmla="*/ 319 h 470"/>
                <a:gd name="T50" fmla="*/ 401 w 522"/>
                <a:gd name="T51" fmla="*/ 349 h 470"/>
                <a:gd name="T52" fmla="*/ 394 w 522"/>
                <a:gd name="T53" fmla="*/ 326 h 470"/>
                <a:gd name="T54" fmla="*/ 416 w 522"/>
                <a:gd name="T55" fmla="*/ 311 h 470"/>
                <a:gd name="T56" fmla="*/ 454 w 522"/>
                <a:gd name="T57" fmla="*/ 364 h 470"/>
                <a:gd name="T58" fmla="*/ 492 w 522"/>
                <a:gd name="T59" fmla="*/ 402 h 470"/>
                <a:gd name="T60" fmla="*/ 515 w 522"/>
                <a:gd name="T61" fmla="*/ 417 h 470"/>
                <a:gd name="T62" fmla="*/ 522 w 522"/>
                <a:gd name="T63" fmla="*/ 379 h 470"/>
                <a:gd name="T64" fmla="*/ 409 w 522"/>
                <a:gd name="T65" fmla="*/ 304 h 470"/>
                <a:gd name="T66" fmla="*/ 378 w 522"/>
                <a:gd name="T67" fmla="*/ 311 h 470"/>
                <a:gd name="T68" fmla="*/ 356 w 522"/>
                <a:gd name="T69" fmla="*/ 304 h 470"/>
                <a:gd name="T70" fmla="*/ 288 w 522"/>
                <a:gd name="T71" fmla="*/ 38 h 470"/>
                <a:gd name="T72" fmla="*/ 151 w 522"/>
                <a:gd name="T73" fmla="*/ 8 h 470"/>
                <a:gd name="T74" fmla="*/ 136 w 522"/>
                <a:gd name="T75" fmla="*/ 0 h 470"/>
                <a:gd name="T76" fmla="*/ 106 w 522"/>
                <a:gd name="T77" fmla="*/ 31 h 470"/>
                <a:gd name="T78" fmla="*/ 91 w 522"/>
                <a:gd name="T79" fmla="*/ 23 h 470"/>
                <a:gd name="T80" fmla="*/ 83 w 522"/>
                <a:gd name="T81" fmla="*/ 31 h 470"/>
                <a:gd name="T82" fmla="*/ 38 w 522"/>
                <a:gd name="T83" fmla="*/ 61 h 470"/>
                <a:gd name="T84" fmla="*/ 61 w 522"/>
                <a:gd name="T85" fmla="*/ 114 h 470"/>
                <a:gd name="T86" fmla="*/ 76 w 522"/>
                <a:gd name="T87" fmla="*/ 129 h 470"/>
                <a:gd name="T88" fmla="*/ 76 w 522"/>
                <a:gd name="T89" fmla="*/ 152 h 470"/>
                <a:gd name="T90" fmla="*/ 0 w 522"/>
                <a:gd name="T91" fmla="*/ 144 h 470"/>
                <a:gd name="T92" fmla="*/ 15 w 522"/>
                <a:gd name="T93" fmla="*/ 160 h 470"/>
                <a:gd name="T94" fmla="*/ 53 w 522"/>
                <a:gd name="T95" fmla="*/ 190 h 470"/>
                <a:gd name="T96" fmla="*/ 83 w 522"/>
                <a:gd name="T97" fmla="*/ 190 h 470"/>
                <a:gd name="T98" fmla="*/ 38 w 522"/>
                <a:gd name="T99" fmla="*/ 235 h 47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22" h="470">
                  <a:moveTo>
                    <a:pt x="38" y="235"/>
                  </a:moveTo>
                  <a:lnTo>
                    <a:pt x="0" y="266"/>
                  </a:lnTo>
                  <a:lnTo>
                    <a:pt x="15" y="266"/>
                  </a:lnTo>
                  <a:lnTo>
                    <a:pt x="8" y="273"/>
                  </a:lnTo>
                  <a:lnTo>
                    <a:pt x="8" y="288"/>
                  </a:lnTo>
                  <a:lnTo>
                    <a:pt x="30" y="296"/>
                  </a:lnTo>
                  <a:lnTo>
                    <a:pt x="15" y="311"/>
                  </a:lnTo>
                  <a:lnTo>
                    <a:pt x="23" y="326"/>
                  </a:lnTo>
                  <a:lnTo>
                    <a:pt x="30" y="334"/>
                  </a:lnTo>
                  <a:lnTo>
                    <a:pt x="45" y="311"/>
                  </a:lnTo>
                  <a:lnTo>
                    <a:pt x="53" y="349"/>
                  </a:lnTo>
                  <a:lnTo>
                    <a:pt x="45" y="364"/>
                  </a:lnTo>
                  <a:lnTo>
                    <a:pt x="68" y="349"/>
                  </a:lnTo>
                  <a:lnTo>
                    <a:pt x="83" y="372"/>
                  </a:lnTo>
                  <a:lnTo>
                    <a:pt x="91" y="357"/>
                  </a:lnTo>
                  <a:lnTo>
                    <a:pt x="98" y="364"/>
                  </a:lnTo>
                  <a:lnTo>
                    <a:pt x="121" y="357"/>
                  </a:lnTo>
                  <a:lnTo>
                    <a:pt x="98" y="410"/>
                  </a:lnTo>
                  <a:lnTo>
                    <a:pt x="61" y="432"/>
                  </a:lnTo>
                  <a:lnTo>
                    <a:pt x="61" y="448"/>
                  </a:lnTo>
                  <a:lnTo>
                    <a:pt x="38" y="440"/>
                  </a:lnTo>
                  <a:lnTo>
                    <a:pt x="8" y="470"/>
                  </a:lnTo>
                  <a:lnTo>
                    <a:pt x="38" y="448"/>
                  </a:lnTo>
                  <a:lnTo>
                    <a:pt x="68" y="455"/>
                  </a:lnTo>
                  <a:lnTo>
                    <a:pt x="83" y="440"/>
                  </a:lnTo>
                  <a:lnTo>
                    <a:pt x="76" y="425"/>
                  </a:lnTo>
                  <a:lnTo>
                    <a:pt x="98" y="432"/>
                  </a:lnTo>
                  <a:lnTo>
                    <a:pt x="159" y="387"/>
                  </a:lnTo>
                  <a:lnTo>
                    <a:pt x="166" y="364"/>
                  </a:lnTo>
                  <a:lnTo>
                    <a:pt x="159" y="349"/>
                  </a:lnTo>
                  <a:lnTo>
                    <a:pt x="204" y="296"/>
                  </a:lnTo>
                  <a:lnTo>
                    <a:pt x="204" y="266"/>
                  </a:lnTo>
                  <a:lnTo>
                    <a:pt x="204" y="296"/>
                  </a:lnTo>
                  <a:lnTo>
                    <a:pt x="219" y="288"/>
                  </a:lnTo>
                  <a:lnTo>
                    <a:pt x="212" y="296"/>
                  </a:lnTo>
                  <a:lnTo>
                    <a:pt x="227" y="304"/>
                  </a:lnTo>
                  <a:lnTo>
                    <a:pt x="197" y="311"/>
                  </a:lnTo>
                  <a:lnTo>
                    <a:pt x="189" y="357"/>
                  </a:lnTo>
                  <a:lnTo>
                    <a:pt x="235" y="326"/>
                  </a:lnTo>
                  <a:lnTo>
                    <a:pt x="242" y="288"/>
                  </a:lnTo>
                  <a:lnTo>
                    <a:pt x="235" y="304"/>
                  </a:lnTo>
                  <a:lnTo>
                    <a:pt x="257" y="296"/>
                  </a:lnTo>
                  <a:lnTo>
                    <a:pt x="257" y="304"/>
                  </a:lnTo>
                  <a:lnTo>
                    <a:pt x="295" y="319"/>
                  </a:lnTo>
                  <a:lnTo>
                    <a:pt x="348" y="319"/>
                  </a:lnTo>
                  <a:lnTo>
                    <a:pt x="356" y="311"/>
                  </a:lnTo>
                  <a:lnTo>
                    <a:pt x="363" y="311"/>
                  </a:lnTo>
                  <a:lnTo>
                    <a:pt x="356" y="326"/>
                  </a:lnTo>
                  <a:lnTo>
                    <a:pt x="371" y="334"/>
                  </a:lnTo>
                  <a:lnTo>
                    <a:pt x="378" y="319"/>
                  </a:lnTo>
                  <a:lnTo>
                    <a:pt x="378" y="334"/>
                  </a:lnTo>
                  <a:lnTo>
                    <a:pt x="401" y="349"/>
                  </a:lnTo>
                  <a:lnTo>
                    <a:pt x="409" y="341"/>
                  </a:lnTo>
                  <a:lnTo>
                    <a:pt x="394" y="326"/>
                  </a:lnTo>
                  <a:lnTo>
                    <a:pt x="424" y="341"/>
                  </a:lnTo>
                  <a:lnTo>
                    <a:pt x="416" y="311"/>
                  </a:lnTo>
                  <a:lnTo>
                    <a:pt x="431" y="341"/>
                  </a:lnTo>
                  <a:lnTo>
                    <a:pt x="454" y="364"/>
                  </a:lnTo>
                  <a:lnTo>
                    <a:pt x="492" y="379"/>
                  </a:lnTo>
                  <a:lnTo>
                    <a:pt x="492" y="402"/>
                  </a:lnTo>
                  <a:lnTo>
                    <a:pt x="499" y="387"/>
                  </a:lnTo>
                  <a:lnTo>
                    <a:pt x="515" y="417"/>
                  </a:lnTo>
                  <a:lnTo>
                    <a:pt x="522" y="410"/>
                  </a:lnTo>
                  <a:lnTo>
                    <a:pt x="522" y="379"/>
                  </a:lnTo>
                  <a:lnTo>
                    <a:pt x="484" y="372"/>
                  </a:lnTo>
                  <a:lnTo>
                    <a:pt x="409" y="304"/>
                  </a:lnTo>
                  <a:lnTo>
                    <a:pt x="386" y="334"/>
                  </a:lnTo>
                  <a:lnTo>
                    <a:pt x="378" y="311"/>
                  </a:lnTo>
                  <a:lnTo>
                    <a:pt x="371" y="319"/>
                  </a:lnTo>
                  <a:lnTo>
                    <a:pt x="356" y="304"/>
                  </a:lnTo>
                  <a:lnTo>
                    <a:pt x="333" y="304"/>
                  </a:lnTo>
                  <a:lnTo>
                    <a:pt x="288" y="38"/>
                  </a:lnTo>
                  <a:lnTo>
                    <a:pt x="182" y="23"/>
                  </a:lnTo>
                  <a:lnTo>
                    <a:pt x="151" y="8"/>
                  </a:lnTo>
                  <a:lnTo>
                    <a:pt x="151" y="16"/>
                  </a:lnTo>
                  <a:lnTo>
                    <a:pt x="136" y="0"/>
                  </a:lnTo>
                  <a:lnTo>
                    <a:pt x="106" y="16"/>
                  </a:lnTo>
                  <a:lnTo>
                    <a:pt x="106" y="31"/>
                  </a:lnTo>
                  <a:lnTo>
                    <a:pt x="106" y="16"/>
                  </a:lnTo>
                  <a:lnTo>
                    <a:pt x="91" y="23"/>
                  </a:lnTo>
                  <a:lnTo>
                    <a:pt x="91" y="38"/>
                  </a:lnTo>
                  <a:lnTo>
                    <a:pt x="83" y="31"/>
                  </a:lnTo>
                  <a:lnTo>
                    <a:pt x="61" y="61"/>
                  </a:lnTo>
                  <a:lnTo>
                    <a:pt x="38" y="61"/>
                  </a:lnTo>
                  <a:lnTo>
                    <a:pt x="30" y="69"/>
                  </a:lnTo>
                  <a:lnTo>
                    <a:pt x="61" y="114"/>
                  </a:lnTo>
                  <a:lnTo>
                    <a:pt x="98" y="137"/>
                  </a:lnTo>
                  <a:lnTo>
                    <a:pt x="76" y="129"/>
                  </a:lnTo>
                  <a:lnTo>
                    <a:pt x="83" y="144"/>
                  </a:lnTo>
                  <a:lnTo>
                    <a:pt x="76" y="152"/>
                  </a:lnTo>
                  <a:lnTo>
                    <a:pt x="45" y="129"/>
                  </a:lnTo>
                  <a:lnTo>
                    <a:pt x="0" y="144"/>
                  </a:lnTo>
                  <a:lnTo>
                    <a:pt x="23" y="160"/>
                  </a:lnTo>
                  <a:lnTo>
                    <a:pt x="15" y="160"/>
                  </a:lnTo>
                  <a:lnTo>
                    <a:pt x="15" y="182"/>
                  </a:lnTo>
                  <a:lnTo>
                    <a:pt x="53" y="190"/>
                  </a:lnTo>
                  <a:lnTo>
                    <a:pt x="61" y="197"/>
                  </a:lnTo>
                  <a:lnTo>
                    <a:pt x="83" y="190"/>
                  </a:lnTo>
                  <a:lnTo>
                    <a:pt x="76" y="220"/>
                  </a:lnTo>
                  <a:lnTo>
                    <a:pt x="38" y="235"/>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39" name="Freeform 10"/>
            <p:cNvSpPr>
              <a:spLocks/>
            </p:cNvSpPr>
            <p:nvPr/>
          </p:nvSpPr>
          <p:spPr bwMode="auto">
            <a:xfrm>
              <a:off x="100" y="2632"/>
              <a:ext cx="522" cy="470"/>
            </a:xfrm>
            <a:custGeom>
              <a:avLst/>
              <a:gdLst>
                <a:gd name="T0" fmla="*/ 0 w 522"/>
                <a:gd name="T1" fmla="*/ 266 h 470"/>
                <a:gd name="T2" fmla="*/ 8 w 522"/>
                <a:gd name="T3" fmla="*/ 273 h 470"/>
                <a:gd name="T4" fmla="*/ 30 w 522"/>
                <a:gd name="T5" fmla="*/ 296 h 470"/>
                <a:gd name="T6" fmla="*/ 23 w 522"/>
                <a:gd name="T7" fmla="*/ 326 h 470"/>
                <a:gd name="T8" fmla="*/ 45 w 522"/>
                <a:gd name="T9" fmla="*/ 311 h 470"/>
                <a:gd name="T10" fmla="*/ 45 w 522"/>
                <a:gd name="T11" fmla="*/ 364 h 470"/>
                <a:gd name="T12" fmla="*/ 83 w 522"/>
                <a:gd name="T13" fmla="*/ 372 h 470"/>
                <a:gd name="T14" fmla="*/ 98 w 522"/>
                <a:gd name="T15" fmla="*/ 364 h 470"/>
                <a:gd name="T16" fmla="*/ 98 w 522"/>
                <a:gd name="T17" fmla="*/ 410 h 470"/>
                <a:gd name="T18" fmla="*/ 61 w 522"/>
                <a:gd name="T19" fmla="*/ 448 h 470"/>
                <a:gd name="T20" fmla="*/ 8 w 522"/>
                <a:gd name="T21" fmla="*/ 470 h 470"/>
                <a:gd name="T22" fmla="*/ 68 w 522"/>
                <a:gd name="T23" fmla="*/ 455 h 470"/>
                <a:gd name="T24" fmla="*/ 76 w 522"/>
                <a:gd name="T25" fmla="*/ 425 h 470"/>
                <a:gd name="T26" fmla="*/ 159 w 522"/>
                <a:gd name="T27" fmla="*/ 387 h 470"/>
                <a:gd name="T28" fmla="*/ 159 w 522"/>
                <a:gd name="T29" fmla="*/ 349 h 470"/>
                <a:gd name="T30" fmla="*/ 204 w 522"/>
                <a:gd name="T31" fmla="*/ 266 h 470"/>
                <a:gd name="T32" fmla="*/ 219 w 522"/>
                <a:gd name="T33" fmla="*/ 288 h 470"/>
                <a:gd name="T34" fmla="*/ 227 w 522"/>
                <a:gd name="T35" fmla="*/ 304 h 470"/>
                <a:gd name="T36" fmla="*/ 189 w 522"/>
                <a:gd name="T37" fmla="*/ 357 h 470"/>
                <a:gd name="T38" fmla="*/ 242 w 522"/>
                <a:gd name="T39" fmla="*/ 288 h 470"/>
                <a:gd name="T40" fmla="*/ 257 w 522"/>
                <a:gd name="T41" fmla="*/ 296 h 470"/>
                <a:gd name="T42" fmla="*/ 295 w 522"/>
                <a:gd name="T43" fmla="*/ 319 h 470"/>
                <a:gd name="T44" fmla="*/ 356 w 522"/>
                <a:gd name="T45" fmla="*/ 311 h 470"/>
                <a:gd name="T46" fmla="*/ 356 w 522"/>
                <a:gd name="T47" fmla="*/ 326 h 470"/>
                <a:gd name="T48" fmla="*/ 378 w 522"/>
                <a:gd name="T49" fmla="*/ 319 h 470"/>
                <a:gd name="T50" fmla="*/ 401 w 522"/>
                <a:gd name="T51" fmla="*/ 349 h 470"/>
                <a:gd name="T52" fmla="*/ 394 w 522"/>
                <a:gd name="T53" fmla="*/ 326 h 470"/>
                <a:gd name="T54" fmla="*/ 416 w 522"/>
                <a:gd name="T55" fmla="*/ 311 h 470"/>
                <a:gd name="T56" fmla="*/ 454 w 522"/>
                <a:gd name="T57" fmla="*/ 364 h 470"/>
                <a:gd name="T58" fmla="*/ 492 w 522"/>
                <a:gd name="T59" fmla="*/ 402 h 470"/>
                <a:gd name="T60" fmla="*/ 515 w 522"/>
                <a:gd name="T61" fmla="*/ 417 h 470"/>
                <a:gd name="T62" fmla="*/ 522 w 522"/>
                <a:gd name="T63" fmla="*/ 379 h 470"/>
                <a:gd name="T64" fmla="*/ 409 w 522"/>
                <a:gd name="T65" fmla="*/ 304 h 470"/>
                <a:gd name="T66" fmla="*/ 378 w 522"/>
                <a:gd name="T67" fmla="*/ 311 h 470"/>
                <a:gd name="T68" fmla="*/ 356 w 522"/>
                <a:gd name="T69" fmla="*/ 304 h 470"/>
                <a:gd name="T70" fmla="*/ 288 w 522"/>
                <a:gd name="T71" fmla="*/ 38 h 470"/>
                <a:gd name="T72" fmla="*/ 151 w 522"/>
                <a:gd name="T73" fmla="*/ 8 h 470"/>
                <a:gd name="T74" fmla="*/ 136 w 522"/>
                <a:gd name="T75" fmla="*/ 0 h 470"/>
                <a:gd name="T76" fmla="*/ 106 w 522"/>
                <a:gd name="T77" fmla="*/ 31 h 470"/>
                <a:gd name="T78" fmla="*/ 91 w 522"/>
                <a:gd name="T79" fmla="*/ 23 h 470"/>
                <a:gd name="T80" fmla="*/ 83 w 522"/>
                <a:gd name="T81" fmla="*/ 31 h 470"/>
                <a:gd name="T82" fmla="*/ 38 w 522"/>
                <a:gd name="T83" fmla="*/ 61 h 470"/>
                <a:gd name="T84" fmla="*/ 61 w 522"/>
                <a:gd name="T85" fmla="*/ 114 h 470"/>
                <a:gd name="T86" fmla="*/ 76 w 522"/>
                <a:gd name="T87" fmla="*/ 129 h 470"/>
                <a:gd name="T88" fmla="*/ 76 w 522"/>
                <a:gd name="T89" fmla="*/ 152 h 470"/>
                <a:gd name="T90" fmla="*/ 0 w 522"/>
                <a:gd name="T91" fmla="*/ 144 h 470"/>
                <a:gd name="T92" fmla="*/ 15 w 522"/>
                <a:gd name="T93" fmla="*/ 160 h 470"/>
                <a:gd name="T94" fmla="*/ 53 w 522"/>
                <a:gd name="T95" fmla="*/ 190 h 470"/>
                <a:gd name="T96" fmla="*/ 83 w 522"/>
                <a:gd name="T97" fmla="*/ 190 h 470"/>
                <a:gd name="T98" fmla="*/ 38 w 522"/>
                <a:gd name="T99" fmla="*/ 235 h 47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22" h="470">
                  <a:moveTo>
                    <a:pt x="38" y="235"/>
                  </a:moveTo>
                  <a:lnTo>
                    <a:pt x="0" y="266"/>
                  </a:lnTo>
                  <a:lnTo>
                    <a:pt x="15" y="266"/>
                  </a:lnTo>
                  <a:lnTo>
                    <a:pt x="8" y="273"/>
                  </a:lnTo>
                  <a:lnTo>
                    <a:pt x="8" y="288"/>
                  </a:lnTo>
                  <a:lnTo>
                    <a:pt x="30" y="296"/>
                  </a:lnTo>
                  <a:lnTo>
                    <a:pt x="15" y="311"/>
                  </a:lnTo>
                  <a:lnTo>
                    <a:pt x="23" y="326"/>
                  </a:lnTo>
                  <a:lnTo>
                    <a:pt x="30" y="334"/>
                  </a:lnTo>
                  <a:lnTo>
                    <a:pt x="45" y="311"/>
                  </a:lnTo>
                  <a:lnTo>
                    <a:pt x="53" y="349"/>
                  </a:lnTo>
                  <a:lnTo>
                    <a:pt x="45" y="364"/>
                  </a:lnTo>
                  <a:lnTo>
                    <a:pt x="68" y="349"/>
                  </a:lnTo>
                  <a:lnTo>
                    <a:pt x="83" y="372"/>
                  </a:lnTo>
                  <a:lnTo>
                    <a:pt x="91" y="357"/>
                  </a:lnTo>
                  <a:lnTo>
                    <a:pt x="98" y="364"/>
                  </a:lnTo>
                  <a:lnTo>
                    <a:pt x="121" y="357"/>
                  </a:lnTo>
                  <a:lnTo>
                    <a:pt x="98" y="410"/>
                  </a:lnTo>
                  <a:lnTo>
                    <a:pt x="61" y="432"/>
                  </a:lnTo>
                  <a:lnTo>
                    <a:pt x="61" y="448"/>
                  </a:lnTo>
                  <a:lnTo>
                    <a:pt x="38" y="440"/>
                  </a:lnTo>
                  <a:lnTo>
                    <a:pt x="8" y="470"/>
                  </a:lnTo>
                  <a:lnTo>
                    <a:pt x="38" y="448"/>
                  </a:lnTo>
                  <a:lnTo>
                    <a:pt x="68" y="455"/>
                  </a:lnTo>
                  <a:lnTo>
                    <a:pt x="83" y="440"/>
                  </a:lnTo>
                  <a:lnTo>
                    <a:pt x="76" y="425"/>
                  </a:lnTo>
                  <a:lnTo>
                    <a:pt x="98" y="432"/>
                  </a:lnTo>
                  <a:lnTo>
                    <a:pt x="159" y="387"/>
                  </a:lnTo>
                  <a:lnTo>
                    <a:pt x="166" y="364"/>
                  </a:lnTo>
                  <a:lnTo>
                    <a:pt x="159" y="349"/>
                  </a:lnTo>
                  <a:lnTo>
                    <a:pt x="204" y="296"/>
                  </a:lnTo>
                  <a:lnTo>
                    <a:pt x="204" y="266"/>
                  </a:lnTo>
                  <a:lnTo>
                    <a:pt x="204" y="296"/>
                  </a:lnTo>
                  <a:lnTo>
                    <a:pt x="219" y="288"/>
                  </a:lnTo>
                  <a:lnTo>
                    <a:pt x="212" y="296"/>
                  </a:lnTo>
                  <a:lnTo>
                    <a:pt x="227" y="304"/>
                  </a:lnTo>
                  <a:lnTo>
                    <a:pt x="197" y="311"/>
                  </a:lnTo>
                  <a:lnTo>
                    <a:pt x="189" y="357"/>
                  </a:lnTo>
                  <a:lnTo>
                    <a:pt x="235" y="326"/>
                  </a:lnTo>
                  <a:lnTo>
                    <a:pt x="242" y="288"/>
                  </a:lnTo>
                  <a:lnTo>
                    <a:pt x="235" y="304"/>
                  </a:lnTo>
                  <a:lnTo>
                    <a:pt x="257" y="296"/>
                  </a:lnTo>
                  <a:lnTo>
                    <a:pt x="257" y="304"/>
                  </a:lnTo>
                  <a:lnTo>
                    <a:pt x="295" y="319"/>
                  </a:lnTo>
                  <a:lnTo>
                    <a:pt x="348" y="319"/>
                  </a:lnTo>
                  <a:lnTo>
                    <a:pt x="356" y="311"/>
                  </a:lnTo>
                  <a:lnTo>
                    <a:pt x="363" y="311"/>
                  </a:lnTo>
                  <a:lnTo>
                    <a:pt x="356" y="326"/>
                  </a:lnTo>
                  <a:lnTo>
                    <a:pt x="371" y="334"/>
                  </a:lnTo>
                  <a:lnTo>
                    <a:pt x="378" y="319"/>
                  </a:lnTo>
                  <a:lnTo>
                    <a:pt x="378" y="334"/>
                  </a:lnTo>
                  <a:lnTo>
                    <a:pt x="401" y="349"/>
                  </a:lnTo>
                  <a:lnTo>
                    <a:pt x="409" y="341"/>
                  </a:lnTo>
                  <a:lnTo>
                    <a:pt x="394" y="326"/>
                  </a:lnTo>
                  <a:lnTo>
                    <a:pt x="424" y="341"/>
                  </a:lnTo>
                  <a:lnTo>
                    <a:pt x="416" y="311"/>
                  </a:lnTo>
                  <a:lnTo>
                    <a:pt x="431" y="341"/>
                  </a:lnTo>
                  <a:lnTo>
                    <a:pt x="454" y="364"/>
                  </a:lnTo>
                  <a:lnTo>
                    <a:pt x="492" y="379"/>
                  </a:lnTo>
                  <a:lnTo>
                    <a:pt x="492" y="402"/>
                  </a:lnTo>
                  <a:lnTo>
                    <a:pt x="499" y="387"/>
                  </a:lnTo>
                  <a:lnTo>
                    <a:pt x="515" y="417"/>
                  </a:lnTo>
                  <a:lnTo>
                    <a:pt x="522" y="410"/>
                  </a:lnTo>
                  <a:lnTo>
                    <a:pt x="522" y="379"/>
                  </a:lnTo>
                  <a:lnTo>
                    <a:pt x="484" y="372"/>
                  </a:lnTo>
                  <a:lnTo>
                    <a:pt x="409" y="304"/>
                  </a:lnTo>
                  <a:lnTo>
                    <a:pt x="386" y="334"/>
                  </a:lnTo>
                  <a:lnTo>
                    <a:pt x="378" y="311"/>
                  </a:lnTo>
                  <a:lnTo>
                    <a:pt x="371" y="319"/>
                  </a:lnTo>
                  <a:lnTo>
                    <a:pt x="356" y="304"/>
                  </a:lnTo>
                  <a:lnTo>
                    <a:pt x="333" y="304"/>
                  </a:lnTo>
                  <a:lnTo>
                    <a:pt x="288" y="38"/>
                  </a:lnTo>
                  <a:lnTo>
                    <a:pt x="182" y="23"/>
                  </a:lnTo>
                  <a:lnTo>
                    <a:pt x="151" y="8"/>
                  </a:lnTo>
                  <a:lnTo>
                    <a:pt x="151" y="16"/>
                  </a:lnTo>
                  <a:lnTo>
                    <a:pt x="136" y="0"/>
                  </a:lnTo>
                  <a:lnTo>
                    <a:pt x="106" y="16"/>
                  </a:lnTo>
                  <a:lnTo>
                    <a:pt x="106" y="31"/>
                  </a:lnTo>
                  <a:lnTo>
                    <a:pt x="106" y="16"/>
                  </a:lnTo>
                  <a:lnTo>
                    <a:pt x="91" y="23"/>
                  </a:lnTo>
                  <a:lnTo>
                    <a:pt x="91" y="38"/>
                  </a:lnTo>
                  <a:lnTo>
                    <a:pt x="83" y="31"/>
                  </a:lnTo>
                  <a:lnTo>
                    <a:pt x="61" y="61"/>
                  </a:lnTo>
                  <a:lnTo>
                    <a:pt x="38" y="61"/>
                  </a:lnTo>
                  <a:lnTo>
                    <a:pt x="30" y="69"/>
                  </a:lnTo>
                  <a:lnTo>
                    <a:pt x="61" y="114"/>
                  </a:lnTo>
                  <a:lnTo>
                    <a:pt x="98" y="137"/>
                  </a:lnTo>
                  <a:lnTo>
                    <a:pt x="76" y="129"/>
                  </a:lnTo>
                  <a:lnTo>
                    <a:pt x="83" y="144"/>
                  </a:lnTo>
                  <a:lnTo>
                    <a:pt x="76" y="152"/>
                  </a:lnTo>
                  <a:lnTo>
                    <a:pt x="45" y="129"/>
                  </a:lnTo>
                  <a:lnTo>
                    <a:pt x="0" y="144"/>
                  </a:lnTo>
                  <a:lnTo>
                    <a:pt x="23" y="160"/>
                  </a:lnTo>
                  <a:lnTo>
                    <a:pt x="15" y="160"/>
                  </a:lnTo>
                  <a:lnTo>
                    <a:pt x="15" y="182"/>
                  </a:lnTo>
                  <a:lnTo>
                    <a:pt x="53" y="190"/>
                  </a:lnTo>
                  <a:lnTo>
                    <a:pt x="61" y="197"/>
                  </a:lnTo>
                  <a:lnTo>
                    <a:pt x="83" y="190"/>
                  </a:lnTo>
                  <a:lnTo>
                    <a:pt x="76" y="220"/>
                  </a:lnTo>
                  <a:lnTo>
                    <a:pt x="38" y="235"/>
                  </a:lnTo>
                  <a:lnTo>
                    <a:pt x="38" y="24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40" name="Freeform 11"/>
            <p:cNvSpPr>
              <a:spLocks/>
            </p:cNvSpPr>
            <p:nvPr/>
          </p:nvSpPr>
          <p:spPr bwMode="auto">
            <a:xfrm>
              <a:off x="448" y="2291"/>
              <a:ext cx="341" cy="394"/>
            </a:xfrm>
            <a:custGeom>
              <a:avLst/>
              <a:gdLst>
                <a:gd name="T0" fmla="*/ 341 w 341"/>
                <a:gd name="T1" fmla="*/ 38 h 394"/>
                <a:gd name="T2" fmla="*/ 91 w 341"/>
                <a:gd name="T3" fmla="*/ 0 h 394"/>
                <a:gd name="T4" fmla="*/ 76 w 341"/>
                <a:gd name="T5" fmla="*/ 53 h 394"/>
                <a:gd name="T6" fmla="*/ 68 w 341"/>
                <a:gd name="T7" fmla="*/ 46 h 394"/>
                <a:gd name="T8" fmla="*/ 46 w 341"/>
                <a:gd name="T9" fmla="*/ 46 h 394"/>
                <a:gd name="T10" fmla="*/ 38 w 341"/>
                <a:gd name="T11" fmla="*/ 114 h 394"/>
                <a:gd name="T12" fmla="*/ 53 w 341"/>
                <a:gd name="T13" fmla="*/ 167 h 394"/>
                <a:gd name="T14" fmla="*/ 30 w 341"/>
                <a:gd name="T15" fmla="*/ 182 h 394"/>
                <a:gd name="T16" fmla="*/ 30 w 341"/>
                <a:gd name="T17" fmla="*/ 205 h 394"/>
                <a:gd name="T18" fmla="*/ 15 w 341"/>
                <a:gd name="T19" fmla="*/ 220 h 394"/>
                <a:gd name="T20" fmla="*/ 23 w 341"/>
                <a:gd name="T21" fmla="*/ 250 h 394"/>
                <a:gd name="T22" fmla="*/ 8 w 341"/>
                <a:gd name="T23" fmla="*/ 258 h 394"/>
                <a:gd name="T24" fmla="*/ 0 w 341"/>
                <a:gd name="T25" fmla="*/ 273 h 394"/>
                <a:gd name="T26" fmla="*/ 182 w 341"/>
                <a:gd name="T27" fmla="*/ 379 h 394"/>
                <a:gd name="T28" fmla="*/ 288 w 341"/>
                <a:gd name="T29" fmla="*/ 394 h 394"/>
                <a:gd name="T30" fmla="*/ 341 w 341"/>
                <a:gd name="T31" fmla="*/ 38 h 39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41" h="394">
                  <a:moveTo>
                    <a:pt x="341" y="38"/>
                  </a:moveTo>
                  <a:lnTo>
                    <a:pt x="91" y="0"/>
                  </a:lnTo>
                  <a:lnTo>
                    <a:pt x="76" y="53"/>
                  </a:lnTo>
                  <a:lnTo>
                    <a:pt x="68" y="46"/>
                  </a:lnTo>
                  <a:lnTo>
                    <a:pt x="46" y="46"/>
                  </a:lnTo>
                  <a:lnTo>
                    <a:pt x="38" y="114"/>
                  </a:lnTo>
                  <a:lnTo>
                    <a:pt x="53" y="167"/>
                  </a:lnTo>
                  <a:lnTo>
                    <a:pt x="30" y="182"/>
                  </a:lnTo>
                  <a:lnTo>
                    <a:pt x="30" y="205"/>
                  </a:lnTo>
                  <a:lnTo>
                    <a:pt x="15" y="220"/>
                  </a:lnTo>
                  <a:lnTo>
                    <a:pt x="23" y="250"/>
                  </a:lnTo>
                  <a:lnTo>
                    <a:pt x="8" y="258"/>
                  </a:lnTo>
                  <a:lnTo>
                    <a:pt x="0" y="273"/>
                  </a:lnTo>
                  <a:lnTo>
                    <a:pt x="182" y="379"/>
                  </a:lnTo>
                  <a:lnTo>
                    <a:pt x="288" y="394"/>
                  </a:lnTo>
                  <a:lnTo>
                    <a:pt x="341" y="38"/>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41" name="Freeform 12"/>
            <p:cNvSpPr>
              <a:spLocks/>
            </p:cNvSpPr>
            <p:nvPr/>
          </p:nvSpPr>
          <p:spPr bwMode="auto">
            <a:xfrm>
              <a:off x="448" y="2291"/>
              <a:ext cx="341" cy="394"/>
            </a:xfrm>
            <a:custGeom>
              <a:avLst/>
              <a:gdLst>
                <a:gd name="T0" fmla="*/ 341 w 341"/>
                <a:gd name="T1" fmla="*/ 38 h 394"/>
                <a:gd name="T2" fmla="*/ 91 w 341"/>
                <a:gd name="T3" fmla="*/ 0 h 394"/>
                <a:gd name="T4" fmla="*/ 76 w 341"/>
                <a:gd name="T5" fmla="*/ 53 h 394"/>
                <a:gd name="T6" fmla="*/ 68 w 341"/>
                <a:gd name="T7" fmla="*/ 46 h 394"/>
                <a:gd name="T8" fmla="*/ 46 w 341"/>
                <a:gd name="T9" fmla="*/ 46 h 394"/>
                <a:gd name="T10" fmla="*/ 38 w 341"/>
                <a:gd name="T11" fmla="*/ 114 h 394"/>
                <a:gd name="T12" fmla="*/ 53 w 341"/>
                <a:gd name="T13" fmla="*/ 167 h 394"/>
                <a:gd name="T14" fmla="*/ 30 w 341"/>
                <a:gd name="T15" fmla="*/ 182 h 394"/>
                <a:gd name="T16" fmla="*/ 30 w 341"/>
                <a:gd name="T17" fmla="*/ 205 h 394"/>
                <a:gd name="T18" fmla="*/ 15 w 341"/>
                <a:gd name="T19" fmla="*/ 220 h 394"/>
                <a:gd name="T20" fmla="*/ 23 w 341"/>
                <a:gd name="T21" fmla="*/ 250 h 394"/>
                <a:gd name="T22" fmla="*/ 8 w 341"/>
                <a:gd name="T23" fmla="*/ 258 h 394"/>
                <a:gd name="T24" fmla="*/ 0 w 341"/>
                <a:gd name="T25" fmla="*/ 273 h 394"/>
                <a:gd name="T26" fmla="*/ 182 w 341"/>
                <a:gd name="T27" fmla="*/ 379 h 394"/>
                <a:gd name="T28" fmla="*/ 288 w 341"/>
                <a:gd name="T29" fmla="*/ 394 h 394"/>
                <a:gd name="T30" fmla="*/ 341 w 341"/>
                <a:gd name="T31" fmla="*/ 38 h 394"/>
                <a:gd name="T32" fmla="*/ 341 w 341"/>
                <a:gd name="T33" fmla="*/ 46 h 39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1" h="394">
                  <a:moveTo>
                    <a:pt x="341" y="38"/>
                  </a:moveTo>
                  <a:lnTo>
                    <a:pt x="91" y="0"/>
                  </a:lnTo>
                  <a:lnTo>
                    <a:pt x="76" y="53"/>
                  </a:lnTo>
                  <a:lnTo>
                    <a:pt x="68" y="46"/>
                  </a:lnTo>
                  <a:lnTo>
                    <a:pt x="46" y="46"/>
                  </a:lnTo>
                  <a:lnTo>
                    <a:pt x="38" y="114"/>
                  </a:lnTo>
                  <a:lnTo>
                    <a:pt x="53" y="167"/>
                  </a:lnTo>
                  <a:lnTo>
                    <a:pt x="30" y="182"/>
                  </a:lnTo>
                  <a:lnTo>
                    <a:pt x="30" y="205"/>
                  </a:lnTo>
                  <a:lnTo>
                    <a:pt x="15" y="220"/>
                  </a:lnTo>
                  <a:lnTo>
                    <a:pt x="23" y="250"/>
                  </a:lnTo>
                  <a:lnTo>
                    <a:pt x="8" y="258"/>
                  </a:lnTo>
                  <a:lnTo>
                    <a:pt x="0" y="273"/>
                  </a:lnTo>
                  <a:lnTo>
                    <a:pt x="182" y="379"/>
                  </a:lnTo>
                  <a:lnTo>
                    <a:pt x="288" y="394"/>
                  </a:lnTo>
                  <a:lnTo>
                    <a:pt x="341" y="38"/>
                  </a:lnTo>
                  <a:lnTo>
                    <a:pt x="341" y="4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42" name="Freeform 13"/>
            <p:cNvSpPr>
              <a:spLocks/>
            </p:cNvSpPr>
            <p:nvPr/>
          </p:nvSpPr>
          <p:spPr bwMode="auto">
            <a:xfrm>
              <a:off x="1508" y="2397"/>
              <a:ext cx="257" cy="228"/>
            </a:xfrm>
            <a:custGeom>
              <a:avLst/>
              <a:gdLst>
                <a:gd name="T0" fmla="*/ 249 w 257"/>
                <a:gd name="T1" fmla="*/ 31 h 228"/>
                <a:gd name="T2" fmla="*/ 219 w 257"/>
                <a:gd name="T3" fmla="*/ 31 h 228"/>
                <a:gd name="T4" fmla="*/ 234 w 257"/>
                <a:gd name="T5" fmla="*/ 16 h 228"/>
                <a:gd name="T6" fmla="*/ 227 w 257"/>
                <a:gd name="T7" fmla="*/ 0 h 228"/>
                <a:gd name="T8" fmla="*/ 196 w 257"/>
                <a:gd name="T9" fmla="*/ 0 h 228"/>
                <a:gd name="T10" fmla="*/ 0 w 257"/>
                <a:gd name="T11" fmla="*/ 8 h 228"/>
                <a:gd name="T12" fmla="*/ 15 w 257"/>
                <a:gd name="T13" fmla="*/ 76 h 228"/>
                <a:gd name="T14" fmla="*/ 7 w 257"/>
                <a:gd name="T15" fmla="*/ 190 h 228"/>
                <a:gd name="T16" fmla="*/ 37 w 257"/>
                <a:gd name="T17" fmla="*/ 197 h 228"/>
                <a:gd name="T18" fmla="*/ 37 w 257"/>
                <a:gd name="T19" fmla="*/ 228 h 228"/>
                <a:gd name="T20" fmla="*/ 189 w 257"/>
                <a:gd name="T21" fmla="*/ 228 h 228"/>
                <a:gd name="T22" fmla="*/ 189 w 257"/>
                <a:gd name="T23" fmla="*/ 197 h 228"/>
                <a:gd name="T24" fmla="*/ 181 w 257"/>
                <a:gd name="T25" fmla="*/ 197 h 228"/>
                <a:gd name="T26" fmla="*/ 181 w 257"/>
                <a:gd name="T27" fmla="*/ 182 h 228"/>
                <a:gd name="T28" fmla="*/ 189 w 257"/>
                <a:gd name="T29" fmla="*/ 182 h 228"/>
                <a:gd name="T30" fmla="*/ 189 w 257"/>
                <a:gd name="T31" fmla="*/ 167 h 228"/>
                <a:gd name="T32" fmla="*/ 204 w 257"/>
                <a:gd name="T33" fmla="*/ 152 h 228"/>
                <a:gd name="T34" fmla="*/ 196 w 257"/>
                <a:gd name="T35" fmla="*/ 144 h 228"/>
                <a:gd name="T36" fmla="*/ 212 w 257"/>
                <a:gd name="T37" fmla="*/ 137 h 228"/>
                <a:gd name="T38" fmla="*/ 212 w 257"/>
                <a:gd name="T39" fmla="*/ 107 h 228"/>
                <a:gd name="T40" fmla="*/ 227 w 257"/>
                <a:gd name="T41" fmla="*/ 107 h 228"/>
                <a:gd name="T42" fmla="*/ 227 w 257"/>
                <a:gd name="T43" fmla="*/ 99 h 228"/>
                <a:gd name="T44" fmla="*/ 234 w 257"/>
                <a:gd name="T45" fmla="*/ 84 h 228"/>
                <a:gd name="T46" fmla="*/ 227 w 257"/>
                <a:gd name="T47" fmla="*/ 69 h 228"/>
                <a:gd name="T48" fmla="*/ 242 w 257"/>
                <a:gd name="T49" fmla="*/ 61 h 228"/>
                <a:gd name="T50" fmla="*/ 242 w 257"/>
                <a:gd name="T51" fmla="*/ 46 h 228"/>
                <a:gd name="T52" fmla="*/ 257 w 257"/>
                <a:gd name="T53" fmla="*/ 38 h 228"/>
                <a:gd name="T54" fmla="*/ 249 w 257"/>
                <a:gd name="T55" fmla="*/ 31 h 22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57" h="228">
                  <a:moveTo>
                    <a:pt x="249" y="31"/>
                  </a:moveTo>
                  <a:lnTo>
                    <a:pt x="219" y="31"/>
                  </a:lnTo>
                  <a:lnTo>
                    <a:pt x="234" y="16"/>
                  </a:lnTo>
                  <a:lnTo>
                    <a:pt x="227" y="0"/>
                  </a:lnTo>
                  <a:lnTo>
                    <a:pt x="196" y="0"/>
                  </a:lnTo>
                  <a:lnTo>
                    <a:pt x="0" y="8"/>
                  </a:lnTo>
                  <a:lnTo>
                    <a:pt x="15" y="76"/>
                  </a:lnTo>
                  <a:lnTo>
                    <a:pt x="7" y="190"/>
                  </a:lnTo>
                  <a:lnTo>
                    <a:pt x="37" y="197"/>
                  </a:lnTo>
                  <a:lnTo>
                    <a:pt x="37" y="228"/>
                  </a:lnTo>
                  <a:lnTo>
                    <a:pt x="189" y="228"/>
                  </a:lnTo>
                  <a:lnTo>
                    <a:pt x="189" y="197"/>
                  </a:lnTo>
                  <a:lnTo>
                    <a:pt x="181" y="197"/>
                  </a:lnTo>
                  <a:lnTo>
                    <a:pt x="181" y="182"/>
                  </a:lnTo>
                  <a:lnTo>
                    <a:pt x="189" y="182"/>
                  </a:lnTo>
                  <a:lnTo>
                    <a:pt x="189" y="167"/>
                  </a:lnTo>
                  <a:lnTo>
                    <a:pt x="204" y="152"/>
                  </a:lnTo>
                  <a:lnTo>
                    <a:pt x="196" y="144"/>
                  </a:lnTo>
                  <a:lnTo>
                    <a:pt x="212" y="137"/>
                  </a:lnTo>
                  <a:lnTo>
                    <a:pt x="212" y="107"/>
                  </a:lnTo>
                  <a:lnTo>
                    <a:pt x="227" y="107"/>
                  </a:lnTo>
                  <a:lnTo>
                    <a:pt x="227" y="99"/>
                  </a:lnTo>
                  <a:lnTo>
                    <a:pt x="234" y="84"/>
                  </a:lnTo>
                  <a:lnTo>
                    <a:pt x="227" y="69"/>
                  </a:lnTo>
                  <a:lnTo>
                    <a:pt x="242" y="61"/>
                  </a:lnTo>
                  <a:lnTo>
                    <a:pt x="242" y="46"/>
                  </a:lnTo>
                  <a:lnTo>
                    <a:pt x="257" y="38"/>
                  </a:lnTo>
                  <a:lnTo>
                    <a:pt x="249" y="31"/>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43" name="Freeform 14"/>
            <p:cNvSpPr>
              <a:spLocks/>
            </p:cNvSpPr>
            <p:nvPr/>
          </p:nvSpPr>
          <p:spPr bwMode="auto">
            <a:xfrm>
              <a:off x="1508" y="2397"/>
              <a:ext cx="257" cy="228"/>
            </a:xfrm>
            <a:custGeom>
              <a:avLst/>
              <a:gdLst>
                <a:gd name="T0" fmla="*/ 249 w 257"/>
                <a:gd name="T1" fmla="*/ 31 h 228"/>
                <a:gd name="T2" fmla="*/ 219 w 257"/>
                <a:gd name="T3" fmla="*/ 31 h 228"/>
                <a:gd name="T4" fmla="*/ 234 w 257"/>
                <a:gd name="T5" fmla="*/ 16 h 228"/>
                <a:gd name="T6" fmla="*/ 227 w 257"/>
                <a:gd name="T7" fmla="*/ 0 h 228"/>
                <a:gd name="T8" fmla="*/ 196 w 257"/>
                <a:gd name="T9" fmla="*/ 0 h 228"/>
                <a:gd name="T10" fmla="*/ 0 w 257"/>
                <a:gd name="T11" fmla="*/ 8 h 228"/>
                <a:gd name="T12" fmla="*/ 15 w 257"/>
                <a:gd name="T13" fmla="*/ 76 h 228"/>
                <a:gd name="T14" fmla="*/ 7 w 257"/>
                <a:gd name="T15" fmla="*/ 190 h 228"/>
                <a:gd name="T16" fmla="*/ 37 w 257"/>
                <a:gd name="T17" fmla="*/ 197 h 228"/>
                <a:gd name="T18" fmla="*/ 37 w 257"/>
                <a:gd name="T19" fmla="*/ 228 h 228"/>
                <a:gd name="T20" fmla="*/ 189 w 257"/>
                <a:gd name="T21" fmla="*/ 228 h 228"/>
                <a:gd name="T22" fmla="*/ 189 w 257"/>
                <a:gd name="T23" fmla="*/ 197 h 228"/>
                <a:gd name="T24" fmla="*/ 181 w 257"/>
                <a:gd name="T25" fmla="*/ 197 h 228"/>
                <a:gd name="T26" fmla="*/ 181 w 257"/>
                <a:gd name="T27" fmla="*/ 182 h 228"/>
                <a:gd name="T28" fmla="*/ 189 w 257"/>
                <a:gd name="T29" fmla="*/ 182 h 228"/>
                <a:gd name="T30" fmla="*/ 189 w 257"/>
                <a:gd name="T31" fmla="*/ 167 h 228"/>
                <a:gd name="T32" fmla="*/ 204 w 257"/>
                <a:gd name="T33" fmla="*/ 152 h 228"/>
                <a:gd name="T34" fmla="*/ 196 w 257"/>
                <a:gd name="T35" fmla="*/ 144 h 228"/>
                <a:gd name="T36" fmla="*/ 212 w 257"/>
                <a:gd name="T37" fmla="*/ 137 h 228"/>
                <a:gd name="T38" fmla="*/ 212 w 257"/>
                <a:gd name="T39" fmla="*/ 107 h 228"/>
                <a:gd name="T40" fmla="*/ 227 w 257"/>
                <a:gd name="T41" fmla="*/ 107 h 228"/>
                <a:gd name="T42" fmla="*/ 227 w 257"/>
                <a:gd name="T43" fmla="*/ 99 h 228"/>
                <a:gd name="T44" fmla="*/ 234 w 257"/>
                <a:gd name="T45" fmla="*/ 84 h 228"/>
                <a:gd name="T46" fmla="*/ 227 w 257"/>
                <a:gd name="T47" fmla="*/ 69 h 228"/>
                <a:gd name="T48" fmla="*/ 242 w 257"/>
                <a:gd name="T49" fmla="*/ 61 h 228"/>
                <a:gd name="T50" fmla="*/ 242 w 257"/>
                <a:gd name="T51" fmla="*/ 46 h 228"/>
                <a:gd name="T52" fmla="*/ 257 w 257"/>
                <a:gd name="T53" fmla="*/ 38 h 228"/>
                <a:gd name="T54" fmla="*/ 249 w 257"/>
                <a:gd name="T55" fmla="*/ 31 h 228"/>
                <a:gd name="T56" fmla="*/ 249 w 257"/>
                <a:gd name="T57" fmla="*/ 38 h 22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57" h="228">
                  <a:moveTo>
                    <a:pt x="249" y="31"/>
                  </a:moveTo>
                  <a:lnTo>
                    <a:pt x="219" y="31"/>
                  </a:lnTo>
                  <a:lnTo>
                    <a:pt x="234" y="16"/>
                  </a:lnTo>
                  <a:lnTo>
                    <a:pt x="227" y="0"/>
                  </a:lnTo>
                  <a:lnTo>
                    <a:pt x="196" y="0"/>
                  </a:lnTo>
                  <a:lnTo>
                    <a:pt x="0" y="8"/>
                  </a:lnTo>
                  <a:lnTo>
                    <a:pt x="15" y="76"/>
                  </a:lnTo>
                  <a:lnTo>
                    <a:pt x="7" y="190"/>
                  </a:lnTo>
                  <a:lnTo>
                    <a:pt x="37" y="197"/>
                  </a:lnTo>
                  <a:lnTo>
                    <a:pt x="37" y="228"/>
                  </a:lnTo>
                  <a:lnTo>
                    <a:pt x="189" y="228"/>
                  </a:lnTo>
                  <a:lnTo>
                    <a:pt x="189" y="197"/>
                  </a:lnTo>
                  <a:lnTo>
                    <a:pt x="181" y="197"/>
                  </a:lnTo>
                  <a:lnTo>
                    <a:pt x="181" y="182"/>
                  </a:lnTo>
                  <a:lnTo>
                    <a:pt x="189" y="182"/>
                  </a:lnTo>
                  <a:lnTo>
                    <a:pt x="189" y="167"/>
                  </a:lnTo>
                  <a:lnTo>
                    <a:pt x="204" y="152"/>
                  </a:lnTo>
                  <a:lnTo>
                    <a:pt x="196" y="144"/>
                  </a:lnTo>
                  <a:lnTo>
                    <a:pt x="212" y="137"/>
                  </a:lnTo>
                  <a:lnTo>
                    <a:pt x="212" y="107"/>
                  </a:lnTo>
                  <a:lnTo>
                    <a:pt x="227" y="107"/>
                  </a:lnTo>
                  <a:lnTo>
                    <a:pt x="227" y="99"/>
                  </a:lnTo>
                  <a:lnTo>
                    <a:pt x="234" y="84"/>
                  </a:lnTo>
                  <a:lnTo>
                    <a:pt x="227" y="69"/>
                  </a:lnTo>
                  <a:lnTo>
                    <a:pt x="242" y="61"/>
                  </a:lnTo>
                  <a:lnTo>
                    <a:pt x="242" y="46"/>
                  </a:lnTo>
                  <a:lnTo>
                    <a:pt x="257" y="38"/>
                  </a:lnTo>
                  <a:lnTo>
                    <a:pt x="249" y="31"/>
                  </a:lnTo>
                  <a:lnTo>
                    <a:pt x="249" y="3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44" name="Freeform 15"/>
            <p:cNvSpPr>
              <a:spLocks/>
            </p:cNvSpPr>
            <p:nvPr/>
          </p:nvSpPr>
          <p:spPr bwMode="auto">
            <a:xfrm>
              <a:off x="100" y="1859"/>
              <a:ext cx="401" cy="690"/>
            </a:xfrm>
            <a:custGeom>
              <a:avLst/>
              <a:gdLst>
                <a:gd name="T0" fmla="*/ 386 w 401"/>
                <a:gd name="T1" fmla="*/ 546 h 690"/>
                <a:gd name="T2" fmla="*/ 182 w 401"/>
                <a:gd name="T3" fmla="*/ 243 h 690"/>
                <a:gd name="T4" fmla="*/ 227 w 401"/>
                <a:gd name="T5" fmla="*/ 61 h 690"/>
                <a:gd name="T6" fmla="*/ 38 w 401"/>
                <a:gd name="T7" fmla="*/ 0 h 690"/>
                <a:gd name="T8" fmla="*/ 30 w 401"/>
                <a:gd name="T9" fmla="*/ 61 h 690"/>
                <a:gd name="T10" fmla="*/ 0 w 401"/>
                <a:gd name="T11" fmla="*/ 99 h 690"/>
                <a:gd name="T12" fmla="*/ 15 w 401"/>
                <a:gd name="T13" fmla="*/ 137 h 690"/>
                <a:gd name="T14" fmla="*/ 8 w 401"/>
                <a:gd name="T15" fmla="*/ 197 h 690"/>
                <a:gd name="T16" fmla="*/ 30 w 401"/>
                <a:gd name="T17" fmla="*/ 250 h 690"/>
                <a:gd name="T18" fmla="*/ 23 w 401"/>
                <a:gd name="T19" fmla="*/ 266 h 690"/>
                <a:gd name="T20" fmla="*/ 45 w 401"/>
                <a:gd name="T21" fmla="*/ 281 h 690"/>
                <a:gd name="T22" fmla="*/ 53 w 401"/>
                <a:gd name="T23" fmla="*/ 266 h 690"/>
                <a:gd name="T24" fmla="*/ 61 w 401"/>
                <a:gd name="T25" fmla="*/ 273 h 690"/>
                <a:gd name="T26" fmla="*/ 53 w 401"/>
                <a:gd name="T27" fmla="*/ 273 h 690"/>
                <a:gd name="T28" fmla="*/ 61 w 401"/>
                <a:gd name="T29" fmla="*/ 311 h 690"/>
                <a:gd name="T30" fmla="*/ 45 w 401"/>
                <a:gd name="T31" fmla="*/ 296 h 690"/>
                <a:gd name="T32" fmla="*/ 45 w 401"/>
                <a:gd name="T33" fmla="*/ 281 h 690"/>
                <a:gd name="T34" fmla="*/ 38 w 401"/>
                <a:gd name="T35" fmla="*/ 319 h 690"/>
                <a:gd name="T36" fmla="*/ 61 w 401"/>
                <a:gd name="T37" fmla="*/ 341 h 690"/>
                <a:gd name="T38" fmla="*/ 45 w 401"/>
                <a:gd name="T39" fmla="*/ 379 h 690"/>
                <a:gd name="T40" fmla="*/ 83 w 401"/>
                <a:gd name="T41" fmla="*/ 447 h 690"/>
                <a:gd name="T42" fmla="*/ 76 w 401"/>
                <a:gd name="T43" fmla="*/ 463 h 690"/>
                <a:gd name="T44" fmla="*/ 91 w 401"/>
                <a:gd name="T45" fmla="*/ 470 h 690"/>
                <a:gd name="T46" fmla="*/ 83 w 401"/>
                <a:gd name="T47" fmla="*/ 508 h 690"/>
                <a:gd name="T48" fmla="*/ 91 w 401"/>
                <a:gd name="T49" fmla="*/ 516 h 690"/>
                <a:gd name="T50" fmla="*/ 129 w 401"/>
                <a:gd name="T51" fmla="*/ 531 h 690"/>
                <a:gd name="T52" fmla="*/ 151 w 401"/>
                <a:gd name="T53" fmla="*/ 554 h 690"/>
                <a:gd name="T54" fmla="*/ 182 w 401"/>
                <a:gd name="T55" fmla="*/ 569 h 690"/>
                <a:gd name="T56" fmla="*/ 182 w 401"/>
                <a:gd name="T57" fmla="*/ 584 h 690"/>
                <a:gd name="T58" fmla="*/ 197 w 401"/>
                <a:gd name="T59" fmla="*/ 591 h 690"/>
                <a:gd name="T60" fmla="*/ 219 w 401"/>
                <a:gd name="T61" fmla="*/ 622 h 690"/>
                <a:gd name="T62" fmla="*/ 227 w 401"/>
                <a:gd name="T63" fmla="*/ 675 h 690"/>
                <a:gd name="T64" fmla="*/ 356 w 401"/>
                <a:gd name="T65" fmla="*/ 690 h 690"/>
                <a:gd name="T66" fmla="*/ 371 w 401"/>
                <a:gd name="T67" fmla="*/ 682 h 690"/>
                <a:gd name="T68" fmla="*/ 363 w 401"/>
                <a:gd name="T69" fmla="*/ 652 h 690"/>
                <a:gd name="T70" fmla="*/ 378 w 401"/>
                <a:gd name="T71" fmla="*/ 637 h 690"/>
                <a:gd name="T72" fmla="*/ 378 w 401"/>
                <a:gd name="T73" fmla="*/ 614 h 690"/>
                <a:gd name="T74" fmla="*/ 401 w 401"/>
                <a:gd name="T75" fmla="*/ 599 h 690"/>
                <a:gd name="T76" fmla="*/ 386 w 401"/>
                <a:gd name="T77" fmla="*/ 546 h 69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01" h="690">
                  <a:moveTo>
                    <a:pt x="386" y="546"/>
                  </a:moveTo>
                  <a:lnTo>
                    <a:pt x="182" y="243"/>
                  </a:lnTo>
                  <a:lnTo>
                    <a:pt x="227" y="61"/>
                  </a:lnTo>
                  <a:lnTo>
                    <a:pt x="38" y="0"/>
                  </a:lnTo>
                  <a:lnTo>
                    <a:pt x="30" y="61"/>
                  </a:lnTo>
                  <a:lnTo>
                    <a:pt x="0" y="99"/>
                  </a:lnTo>
                  <a:lnTo>
                    <a:pt x="15" y="137"/>
                  </a:lnTo>
                  <a:lnTo>
                    <a:pt x="8" y="197"/>
                  </a:lnTo>
                  <a:lnTo>
                    <a:pt x="30" y="250"/>
                  </a:lnTo>
                  <a:lnTo>
                    <a:pt x="23" y="266"/>
                  </a:lnTo>
                  <a:lnTo>
                    <a:pt x="45" y="281"/>
                  </a:lnTo>
                  <a:lnTo>
                    <a:pt x="53" y="266"/>
                  </a:lnTo>
                  <a:lnTo>
                    <a:pt x="61" y="273"/>
                  </a:lnTo>
                  <a:lnTo>
                    <a:pt x="53" y="273"/>
                  </a:lnTo>
                  <a:lnTo>
                    <a:pt x="61" y="311"/>
                  </a:lnTo>
                  <a:lnTo>
                    <a:pt x="45" y="296"/>
                  </a:lnTo>
                  <a:lnTo>
                    <a:pt x="45" y="281"/>
                  </a:lnTo>
                  <a:lnTo>
                    <a:pt x="38" y="319"/>
                  </a:lnTo>
                  <a:lnTo>
                    <a:pt x="61" y="341"/>
                  </a:lnTo>
                  <a:lnTo>
                    <a:pt x="45" y="379"/>
                  </a:lnTo>
                  <a:lnTo>
                    <a:pt x="83" y="447"/>
                  </a:lnTo>
                  <a:lnTo>
                    <a:pt x="76" y="463"/>
                  </a:lnTo>
                  <a:lnTo>
                    <a:pt x="91" y="470"/>
                  </a:lnTo>
                  <a:lnTo>
                    <a:pt x="83" y="508"/>
                  </a:lnTo>
                  <a:lnTo>
                    <a:pt x="91" y="516"/>
                  </a:lnTo>
                  <a:lnTo>
                    <a:pt x="129" y="531"/>
                  </a:lnTo>
                  <a:lnTo>
                    <a:pt x="151" y="554"/>
                  </a:lnTo>
                  <a:lnTo>
                    <a:pt x="182" y="569"/>
                  </a:lnTo>
                  <a:lnTo>
                    <a:pt x="182" y="584"/>
                  </a:lnTo>
                  <a:lnTo>
                    <a:pt x="197" y="591"/>
                  </a:lnTo>
                  <a:lnTo>
                    <a:pt x="219" y="622"/>
                  </a:lnTo>
                  <a:lnTo>
                    <a:pt x="227" y="675"/>
                  </a:lnTo>
                  <a:lnTo>
                    <a:pt x="356" y="690"/>
                  </a:lnTo>
                  <a:lnTo>
                    <a:pt x="371" y="682"/>
                  </a:lnTo>
                  <a:lnTo>
                    <a:pt x="363" y="652"/>
                  </a:lnTo>
                  <a:lnTo>
                    <a:pt x="378" y="637"/>
                  </a:lnTo>
                  <a:lnTo>
                    <a:pt x="378" y="614"/>
                  </a:lnTo>
                  <a:lnTo>
                    <a:pt x="401" y="599"/>
                  </a:lnTo>
                  <a:lnTo>
                    <a:pt x="386" y="546"/>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45" name="Freeform 16"/>
            <p:cNvSpPr>
              <a:spLocks/>
            </p:cNvSpPr>
            <p:nvPr/>
          </p:nvSpPr>
          <p:spPr bwMode="auto">
            <a:xfrm>
              <a:off x="100" y="1859"/>
              <a:ext cx="401" cy="690"/>
            </a:xfrm>
            <a:custGeom>
              <a:avLst/>
              <a:gdLst>
                <a:gd name="T0" fmla="*/ 386 w 401"/>
                <a:gd name="T1" fmla="*/ 546 h 690"/>
                <a:gd name="T2" fmla="*/ 182 w 401"/>
                <a:gd name="T3" fmla="*/ 243 h 690"/>
                <a:gd name="T4" fmla="*/ 227 w 401"/>
                <a:gd name="T5" fmla="*/ 61 h 690"/>
                <a:gd name="T6" fmla="*/ 38 w 401"/>
                <a:gd name="T7" fmla="*/ 0 h 690"/>
                <a:gd name="T8" fmla="*/ 30 w 401"/>
                <a:gd name="T9" fmla="*/ 61 h 690"/>
                <a:gd name="T10" fmla="*/ 0 w 401"/>
                <a:gd name="T11" fmla="*/ 99 h 690"/>
                <a:gd name="T12" fmla="*/ 15 w 401"/>
                <a:gd name="T13" fmla="*/ 137 h 690"/>
                <a:gd name="T14" fmla="*/ 8 w 401"/>
                <a:gd name="T15" fmla="*/ 197 h 690"/>
                <a:gd name="T16" fmla="*/ 30 w 401"/>
                <a:gd name="T17" fmla="*/ 250 h 690"/>
                <a:gd name="T18" fmla="*/ 23 w 401"/>
                <a:gd name="T19" fmla="*/ 266 h 690"/>
                <a:gd name="T20" fmla="*/ 45 w 401"/>
                <a:gd name="T21" fmla="*/ 281 h 690"/>
                <a:gd name="T22" fmla="*/ 53 w 401"/>
                <a:gd name="T23" fmla="*/ 266 h 690"/>
                <a:gd name="T24" fmla="*/ 61 w 401"/>
                <a:gd name="T25" fmla="*/ 273 h 690"/>
                <a:gd name="T26" fmla="*/ 53 w 401"/>
                <a:gd name="T27" fmla="*/ 273 h 690"/>
                <a:gd name="T28" fmla="*/ 61 w 401"/>
                <a:gd name="T29" fmla="*/ 311 h 690"/>
                <a:gd name="T30" fmla="*/ 45 w 401"/>
                <a:gd name="T31" fmla="*/ 296 h 690"/>
                <a:gd name="T32" fmla="*/ 45 w 401"/>
                <a:gd name="T33" fmla="*/ 281 h 690"/>
                <a:gd name="T34" fmla="*/ 38 w 401"/>
                <a:gd name="T35" fmla="*/ 319 h 690"/>
                <a:gd name="T36" fmla="*/ 61 w 401"/>
                <a:gd name="T37" fmla="*/ 341 h 690"/>
                <a:gd name="T38" fmla="*/ 45 w 401"/>
                <a:gd name="T39" fmla="*/ 379 h 690"/>
                <a:gd name="T40" fmla="*/ 83 w 401"/>
                <a:gd name="T41" fmla="*/ 447 h 690"/>
                <a:gd name="T42" fmla="*/ 76 w 401"/>
                <a:gd name="T43" fmla="*/ 463 h 690"/>
                <a:gd name="T44" fmla="*/ 91 w 401"/>
                <a:gd name="T45" fmla="*/ 470 h 690"/>
                <a:gd name="T46" fmla="*/ 83 w 401"/>
                <a:gd name="T47" fmla="*/ 508 h 690"/>
                <a:gd name="T48" fmla="*/ 91 w 401"/>
                <a:gd name="T49" fmla="*/ 516 h 690"/>
                <a:gd name="T50" fmla="*/ 129 w 401"/>
                <a:gd name="T51" fmla="*/ 531 h 690"/>
                <a:gd name="T52" fmla="*/ 151 w 401"/>
                <a:gd name="T53" fmla="*/ 554 h 690"/>
                <a:gd name="T54" fmla="*/ 182 w 401"/>
                <a:gd name="T55" fmla="*/ 569 h 690"/>
                <a:gd name="T56" fmla="*/ 182 w 401"/>
                <a:gd name="T57" fmla="*/ 584 h 690"/>
                <a:gd name="T58" fmla="*/ 197 w 401"/>
                <a:gd name="T59" fmla="*/ 591 h 690"/>
                <a:gd name="T60" fmla="*/ 219 w 401"/>
                <a:gd name="T61" fmla="*/ 622 h 690"/>
                <a:gd name="T62" fmla="*/ 227 w 401"/>
                <a:gd name="T63" fmla="*/ 675 h 690"/>
                <a:gd name="T64" fmla="*/ 356 w 401"/>
                <a:gd name="T65" fmla="*/ 690 h 690"/>
                <a:gd name="T66" fmla="*/ 371 w 401"/>
                <a:gd name="T67" fmla="*/ 682 h 690"/>
                <a:gd name="T68" fmla="*/ 363 w 401"/>
                <a:gd name="T69" fmla="*/ 652 h 690"/>
                <a:gd name="T70" fmla="*/ 378 w 401"/>
                <a:gd name="T71" fmla="*/ 637 h 690"/>
                <a:gd name="T72" fmla="*/ 378 w 401"/>
                <a:gd name="T73" fmla="*/ 614 h 690"/>
                <a:gd name="T74" fmla="*/ 401 w 401"/>
                <a:gd name="T75" fmla="*/ 599 h 690"/>
                <a:gd name="T76" fmla="*/ 386 w 401"/>
                <a:gd name="T77" fmla="*/ 546 h 690"/>
                <a:gd name="T78" fmla="*/ 386 w 401"/>
                <a:gd name="T79" fmla="*/ 554 h 6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1" h="690">
                  <a:moveTo>
                    <a:pt x="386" y="546"/>
                  </a:moveTo>
                  <a:lnTo>
                    <a:pt x="182" y="243"/>
                  </a:lnTo>
                  <a:lnTo>
                    <a:pt x="227" y="61"/>
                  </a:lnTo>
                  <a:lnTo>
                    <a:pt x="38" y="0"/>
                  </a:lnTo>
                  <a:lnTo>
                    <a:pt x="30" y="61"/>
                  </a:lnTo>
                  <a:lnTo>
                    <a:pt x="0" y="99"/>
                  </a:lnTo>
                  <a:lnTo>
                    <a:pt x="15" y="137"/>
                  </a:lnTo>
                  <a:lnTo>
                    <a:pt x="8" y="197"/>
                  </a:lnTo>
                  <a:lnTo>
                    <a:pt x="30" y="250"/>
                  </a:lnTo>
                  <a:lnTo>
                    <a:pt x="23" y="266"/>
                  </a:lnTo>
                  <a:lnTo>
                    <a:pt x="45" y="281"/>
                  </a:lnTo>
                  <a:lnTo>
                    <a:pt x="53" y="266"/>
                  </a:lnTo>
                  <a:lnTo>
                    <a:pt x="61" y="273"/>
                  </a:lnTo>
                  <a:lnTo>
                    <a:pt x="53" y="273"/>
                  </a:lnTo>
                  <a:lnTo>
                    <a:pt x="61" y="311"/>
                  </a:lnTo>
                  <a:lnTo>
                    <a:pt x="45" y="296"/>
                  </a:lnTo>
                  <a:lnTo>
                    <a:pt x="45" y="281"/>
                  </a:lnTo>
                  <a:lnTo>
                    <a:pt x="38" y="319"/>
                  </a:lnTo>
                  <a:lnTo>
                    <a:pt x="61" y="341"/>
                  </a:lnTo>
                  <a:lnTo>
                    <a:pt x="45" y="379"/>
                  </a:lnTo>
                  <a:lnTo>
                    <a:pt x="83" y="447"/>
                  </a:lnTo>
                  <a:lnTo>
                    <a:pt x="76" y="463"/>
                  </a:lnTo>
                  <a:lnTo>
                    <a:pt x="91" y="470"/>
                  </a:lnTo>
                  <a:lnTo>
                    <a:pt x="83" y="508"/>
                  </a:lnTo>
                  <a:lnTo>
                    <a:pt x="91" y="516"/>
                  </a:lnTo>
                  <a:lnTo>
                    <a:pt x="129" y="531"/>
                  </a:lnTo>
                  <a:lnTo>
                    <a:pt x="151" y="554"/>
                  </a:lnTo>
                  <a:lnTo>
                    <a:pt x="182" y="569"/>
                  </a:lnTo>
                  <a:lnTo>
                    <a:pt x="182" y="584"/>
                  </a:lnTo>
                  <a:lnTo>
                    <a:pt x="197" y="591"/>
                  </a:lnTo>
                  <a:lnTo>
                    <a:pt x="219" y="622"/>
                  </a:lnTo>
                  <a:lnTo>
                    <a:pt x="227" y="675"/>
                  </a:lnTo>
                  <a:lnTo>
                    <a:pt x="356" y="690"/>
                  </a:lnTo>
                  <a:lnTo>
                    <a:pt x="371" y="682"/>
                  </a:lnTo>
                  <a:lnTo>
                    <a:pt x="363" y="652"/>
                  </a:lnTo>
                  <a:lnTo>
                    <a:pt x="378" y="637"/>
                  </a:lnTo>
                  <a:lnTo>
                    <a:pt x="378" y="614"/>
                  </a:lnTo>
                  <a:lnTo>
                    <a:pt x="401" y="599"/>
                  </a:lnTo>
                  <a:lnTo>
                    <a:pt x="386" y="546"/>
                  </a:lnTo>
                  <a:lnTo>
                    <a:pt x="386" y="55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46" name="Freeform 17"/>
            <p:cNvSpPr>
              <a:spLocks/>
            </p:cNvSpPr>
            <p:nvPr/>
          </p:nvSpPr>
          <p:spPr bwMode="auto">
            <a:xfrm>
              <a:off x="789" y="2079"/>
              <a:ext cx="363" cy="288"/>
            </a:xfrm>
            <a:custGeom>
              <a:avLst/>
              <a:gdLst>
                <a:gd name="T0" fmla="*/ 363 w 363"/>
                <a:gd name="T1" fmla="*/ 99 h 288"/>
                <a:gd name="T2" fmla="*/ 363 w 363"/>
                <a:gd name="T3" fmla="*/ 30 h 288"/>
                <a:gd name="T4" fmla="*/ 272 w 363"/>
                <a:gd name="T5" fmla="*/ 23 h 288"/>
                <a:gd name="T6" fmla="*/ 38 w 363"/>
                <a:gd name="T7" fmla="*/ 0 h 288"/>
                <a:gd name="T8" fmla="*/ 0 w 363"/>
                <a:gd name="T9" fmla="*/ 250 h 288"/>
                <a:gd name="T10" fmla="*/ 302 w 363"/>
                <a:gd name="T11" fmla="*/ 281 h 288"/>
                <a:gd name="T12" fmla="*/ 348 w 363"/>
                <a:gd name="T13" fmla="*/ 288 h 288"/>
                <a:gd name="T14" fmla="*/ 363 w 363"/>
                <a:gd name="T15" fmla="*/ 99 h 28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3" h="288">
                  <a:moveTo>
                    <a:pt x="363" y="99"/>
                  </a:moveTo>
                  <a:lnTo>
                    <a:pt x="363" y="30"/>
                  </a:lnTo>
                  <a:lnTo>
                    <a:pt x="272" y="23"/>
                  </a:lnTo>
                  <a:lnTo>
                    <a:pt x="38" y="0"/>
                  </a:lnTo>
                  <a:lnTo>
                    <a:pt x="0" y="250"/>
                  </a:lnTo>
                  <a:lnTo>
                    <a:pt x="302" y="281"/>
                  </a:lnTo>
                  <a:lnTo>
                    <a:pt x="348" y="288"/>
                  </a:lnTo>
                  <a:lnTo>
                    <a:pt x="363" y="99"/>
                  </a:lnTo>
                  <a:close/>
                </a:path>
              </a:pathLst>
            </a:custGeom>
            <a:solidFill>
              <a:srgbClr val="FF8C00"/>
            </a:solidFill>
            <a:ln w="12700">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47" name="Freeform 18"/>
            <p:cNvSpPr>
              <a:spLocks/>
            </p:cNvSpPr>
            <p:nvPr/>
          </p:nvSpPr>
          <p:spPr bwMode="auto">
            <a:xfrm>
              <a:off x="789" y="2079"/>
              <a:ext cx="363" cy="288"/>
            </a:xfrm>
            <a:custGeom>
              <a:avLst/>
              <a:gdLst>
                <a:gd name="T0" fmla="*/ 363 w 363"/>
                <a:gd name="T1" fmla="*/ 99 h 288"/>
                <a:gd name="T2" fmla="*/ 363 w 363"/>
                <a:gd name="T3" fmla="*/ 30 h 288"/>
                <a:gd name="T4" fmla="*/ 272 w 363"/>
                <a:gd name="T5" fmla="*/ 23 h 288"/>
                <a:gd name="T6" fmla="*/ 38 w 363"/>
                <a:gd name="T7" fmla="*/ 0 h 288"/>
                <a:gd name="T8" fmla="*/ 0 w 363"/>
                <a:gd name="T9" fmla="*/ 250 h 288"/>
                <a:gd name="T10" fmla="*/ 302 w 363"/>
                <a:gd name="T11" fmla="*/ 281 h 288"/>
                <a:gd name="T12" fmla="*/ 348 w 363"/>
                <a:gd name="T13" fmla="*/ 288 h 288"/>
                <a:gd name="T14" fmla="*/ 363 w 363"/>
                <a:gd name="T15" fmla="*/ 99 h 288"/>
                <a:gd name="T16" fmla="*/ 363 w 363"/>
                <a:gd name="T17" fmla="*/ 106 h 2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3" h="288">
                  <a:moveTo>
                    <a:pt x="363" y="99"/>
                  </a:moveTo>
                  <a:lnTo>
                    <a:pt x="363" y="30"/>
                  </a:lnTo>
                  <a:lnTo>
                    <a:pt x="272" y="23"/>
                  </a:lnTo>
                  <a:lnTo>
                    <a:pt x="38" y="0"/>
                  </a:lnTo>
                  <a:lnTo>
                    <a:pt x="0" y="250"/>
                  </a:lnTo>
                  <a:lnTo>
                    <a:pt x="302" y="281"/>
                  </a:lnTo>
                  <a:lnTo>
                    <a:pt x="348" y="288"/>
                  </a:lnTo>
                  <a:lnTo>
                    <a:pt x="363" y="99"/>
                  </a:lnTo>
                  <a:lnTo>
                    <a:pt x="363" y="10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48" name="Freeform 19"/>
            <p:cNvSpPr>
              <a:spLocks/>
            </p:cNvSpPr>
            <p:nvPr/>
          </p:nvSpPr>
          <p:spPr bwMode="auto">
            <a:xfrm>
              <a:off x="2484" y="1920"/>
              <a:ext cx="83" cy="83"/>
            </a:xfrm>
            <a:custGeom>
              <a:avLst/>
              <a:gdLst>
                <a:gd name="T0" fmla="*/ 76 w 83"/>
                <a:gd name="T1" fmla="*/ 0 h 83"/>
                <a:gd name="T2" fmla="*/ 0 w 83"/>
                <a:gd name="T3" fmla="*/ 15 h 83"/>
                <a:gd name="T4" fmla="*/ 15 w 83"/>
                <a:gd name="T5" fmla="*/ 68 h 83"/>
                <a:gd name="T6" fmla="*/ 0 w 83"/>
                <a:gd name="T7" fmla="*/ 76 h 83"/>
                <a:gd name="T8" fmla="*/ 8 w 83"/>
                <a:gd name="T9" fmla="*/ 83 h 83"/>
                <a:gd name="T10" fmla="*/ 38 w 83"/>
                <a:gd name="T11" fmla="*/ 53 h 83"/>
                <a:gd name="T12" fmla="*/ 61 w 83"/>
                <a:gd name="T13" fmla="*/ 45 h 83"/>
                <a:gd name="T14" fmla="*/ 83 w 83"/>
                <a:gd name="T15" fmla="*/ 30 h 83"/>
                <a:gd name="T16" fmla="*/ 76 w 83"/>
                <a:gd name="T17" fmla="*/ 0 h 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3" h="83">
                  <a:moveTo>
                    <a:pt x="76" y="0"/>
                  </a:moveTo>
                  <a:lnTo>
                    <a:pt x="0" y="15"/>
                  </a:lnTo>
                  <a:lnTo>
                    <a:pt x="15" y="68"/>
                  </a:lnTo>
                  <a:lnTo>
                    <a:pt x="0" y="76"/>
                  </a:lnTo>
                  <a:lnTo>
                    <a:pt x="8" y="83"/>
                  </a:lnTo>
                  <a:lnTo>
                    <a:pt x="38" y="53"/>
                  </a:lnTo>
                  <a:lnTo>
                    <a:pt x="61" y="45"/>
                  </a:lnTo>
                  <a:lnTo>
                    <a:pt x="83" y="30"/>
                  </a:lnTo>
                  <a:lnTo>
                    <a:pt x="76" y="0"/>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49" name="Freeform 20"/>
            <p:cNvSpPr>
              <a:spLocks/>
            </p:cNvSpPr>
            <p:nvPr/>
          </p:nvSpPr>
          <p:spPr bwMode="auto">
            <a:xfrm>
              <a:off x="2484" y="1920"/>
              <a:ext cx="83" cy="83"/>
            </a:xfrm>
            <a:custGeom>
              <a:avLst/>
              <a:gdLst>
                <a:gd name="T0" fmla="*/ 76 w 83"/>
                <a:gd name="T1" fmla="*/ 0 h 83"/>
                <a:gd name="T2" fmla="*/ 0 w 83"/>
                <a:gd name="T3" fmla="*/ 15 h 83"/>
                <a:gd name="T4" fmla="*/ 15 w 83"/>
                <a:gd name="T5" fmla="*/ 68 h 83"/>
                <a:gd name="T6" fmla="*/ 0 w 83"/>
                <a:gd name="T7" fmla="*/ 76 h 83"/>
                <a:gd name="T8" fmla="*/ 8 w 83"/>
                <a:gd name="T9" fmla="*/ 83 h 83"/>
                <a:gd name="T10" fmla="*/ 38 w 83"/>
                <a:gd name="T11" fmla="*/ 53 h 83"/>
                <a:gd name="T12" fmla="*/ 61 w 83"/>
                <a:gd name="T13" fmla="*/ 45 h 83"/>
                <a:gd name="T14" fmla="*/ 83 w 83"/>
                <a:gd name="T15" fmla="*/ 30 h 83"/>
                <a:gd name="T16" fmla="*/ 76 w 83"/>
                <a:gd name="T17" fmla="*/ 0 h 83"/>
                <a:gd name="T18" fmla="*/ 76 w 83"/>
                <a:gd name="T19" fmla="*/ 8 h 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3" h="83">
                  <a:moveTo>
                    <a:pt x="76" y="0"/>
                  </a:moveTo>
                  <a:lnTo>
                    <a:pt x="0" y="15"/>
                  </a:lnTo>
                  <a:lnTo>
                    <a:pt x="15" y="68"/>
                  </a:lnTo>
                  <a:lnTo>
                    <a:pt x="0" y="76"/>
                  </a:lnTo>
                  <a:lnTo>
                    <a:pt x="8" y="83"/>
                  </a:lnTo>
                  <a:lnTo>
                    <a:pt x="38" y="53"/>
                  </a:lnTo>
                  <a:lnTo>
                    <a:pt x="61" y="45"/>
                  </a:lnTo>
                  <a:lnTo>
                    <a:pt x="83" y="30"/>
                  </a:lnTo>
                  <a:lnTo>
                    <a:pt x="76" y="0"/>
                  </a:lnTo>
                  <a:lnTo>
                    <a:pt x="76" y="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50" name="Freeform 21"/>
            <p:cNvSpPr>
              <a:spLocks/>
            </p:cNvSpPr>
            <p:nvPr/>
          </p:nvSpPr>
          <p:spPr bwMode="auto">
            <a:xfrm>
              <a:off x="2408" y="2094"/>
              <a:ext cx="53" cy="84"/>
            </a:xfrm>
            <a:custGeom>
              <a:avLst/>
              <a:gdLst>
                <a:gd name="T0" fmla="*/ 53 w 53"/>
                <a:gd name="T1" fmla="*/ 68 h 84"/>
                <a:gd name="T2" fmla="*/ 46 w 53"/>
                <a:gd name="T3" fmla="*/ 53 h 84"/>
                <a:gd name="T4" fmla="*/ 15 w 53"/>
                <a:gd name="T5" fmla="*/ 23 h 84"/>
                <a:gd name="T6" fmla="*/ 15 w 53"/>
                <a:gd name="T7" fmla="*/ 0 h 84"/>
                <a:gd name="T8" fmla="*/ 0 w 53"/>
                <a:gd name="T9" fmla="*/ 8 h 84"/>
                <a:gd name="T10" fmla="*/ 23 w 53"/>
                <a:gd name="T11" fmla="*/ 84 h 84"/>
                <a:gd name="T12" fmla="*/ 53 w 53"/>
                <a:gd name="T13" fmla="*/ 76 h 84"/>
                <a:gd name="T14" fmla="*/ 53 w 53"/>
                <a:gd name="T15" fmla="*/ 68 h 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3" h="84">
                  <a:moveTo>
                    <a:pt x="53" y="68"/>
                  </a:moveTo>
                  <a:lnTo>
                    <a:pt x="46" y="53"/>
                  </a:lnTo>
                  <a:lnTo>
                    <a:pt x="15" y="23"/>
                  </a:lnTo>
                  <a:lnTo>
                    <a:pt x="15" y="0"/>
                  </a:lnTo>
                  <a:lnTo>
                    <a:pt x="0" y="8"/>
                  </a:lnTo>
                  <a:lnTo>
                    <a:pt x="23" y="84"/>
                  </a:lnTo>
                  <a:lnTo>
                    <a:pt x="53" y="76"/>
                  </a:lnTo>
                  <a:lnTo>
                    <a:pt x="53" y="68"/>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51" name="Freeform 22"/>
            <p:cNvSpPr>
              <a:spLocks/>
            </p:cNvSpPr>
            <p:nvPr/>
          </p:nvSpPr>
          <p:spPr bwMode="auto">
            <a:xfrm>
              <a:off x="2408" y="2094"/>
              <a:ext cx="53" cy="84"/>
            </a:xfrm>
            <a:custGeom>
              <a:avLst/>
              <a:gdLst>
                <a:gd name="T0" fmla="*/ 53 w 53"/>
                <a:gd name="T1" fmla="*/ 68 h 84"/>
                <a:gd name="T2" fmla="*/ 46 w 53"/>
                <a:gd name="T3" fmla="*/ 53 h 84"/>
                <a:gd name="T4" fmla="*/ 15 w 53"/>
                <a:gd name="T5" fmla="*/ 23 h 84"/>
                <a:gd name="T6" fmla="*/ 15 w 53"/>
                <a:gd name="T7" fmla="*/ 0 h 84"/>
                <a:gd name="T8" fmla="*/ 0 w 53"/>
                <a:gd name="T9" fmla="*/ 8 h 84"/>
                <a:gd name="T10" fmla="*/ 23 w 53"/>
                <a:gd name="T11" fmla="*/ 84 h 84"/>
                <a:gd name="T12" fmla="*/ 53 w 53"/>
                <a:gd name="T13" fmla="*/ 76 h 84"/>
                <a:gd name="T14" fmla="*/ 53 w 53"/>
                <a:gd name="T15" fmla="*/ 68 h 84"/>
                <a:gd name="T16" fmla="*/ 53 w 53"/>
                <a:gd name="T17" fmla="*/ 76 h 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3" h="84">
                  <a:moveTo>
                    <a:pt x="53" y="68"/>
                  </a:moveTo>
                  <a:lnTo>
                    <a:pt x="46" y="53"/>
                  </a:lnTo>
                  <a:lnTo>
                    <a:pt x="15" y="23"/>
                  </a:lnTo>
                  <a:lnTo>
                    <a:pt x="15" y="0"/>
                  </a:lnTo>
                  <a:lnTo>
                    <a:pt x="0" y="8"/>
                  </a:lnTo>
                  <a:lnTo>
                    <a:pt x="23" y="84"/>
                  </a:lnTo>
                  <a:lnTo>
                    <a:pt x="53" y="76"/>
                  </a:lnTo>
                  <a:lnTo>
                    <a:pt x="53" y="68"/>
                  </a:lnTo>
                  <a:lnTo>
                    <a:pt x="53" y="7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52" name="Freeform 23"/>
            <p:cNvSpPr>
              <a:spLocks/>
            </p:cNvSpPr>
            <p:nvPr/>
          </p:nvSpPr>
          <p:spPr bwMode="auto">
            <a:xfrm>
              <a:off x="2355" y="2162"/>
              <a:ext cx="8" cy="8"/>
            </a:xfrm>
            <a:custGeom>
              <a:avLst/>
              <a:gdLst>
                <a:gd name="T0" fmla="*/ 8 w 8"/>
                <a:gd name="T1" fmla="*/ 8 h 8"/>
                <a:gd name="T2" fmla="*/ 0 w 8"/>
                <a:gd name="T3" fmla="*/ 0 h 8"/>
                <a:gd name="T4" fmla="*/ 8 w 8"/>
                <a:gd name="T5" fmla="*/ 0 h 8"/>
                <a:gd name="T6" fmla="*/ 8 w 8"/>
                <a:gd name="T7" fmla="*/ 8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8">
                  <a:moveTo>
                    <a:pt x="8" y="8"/>
                  </a:moveTo>
                  <a:lnTo>
                    <a:pt x="0" y="0"/>
                  </a:lnTo>
                  <a:lnTo>
                    <a:pt x="8" y="0"/>
                  </a:lnTo>
                  <a:lnTo>
                    <a:pt x="8" y="8"/>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53" name="Freeform 24"/>
            <p:cNvSpPr>
              <a:spLocks/>
            </p:cNvSpPr>
            <p:nvPr/>
          </p:nvSpPr>
          <p:spPr bwMode="auto">
            <a:xfrm>
              <a:off x="2355" y="2162"/>
              <a:ext cx="8" cy="16"/>
            </a:xfrm>
            <a:custGeom>
              <a:avLst/>
              <a:gdLst>
                <a:gd name="T0" fmla="*/ 8 w 8"/>
                <a:gd name="T1" fmla="*/ 8 h 16"/>
                <a:gd name="T2" fmla="*/ 0 w 8"/>
                <a:gd name="T3" fmla="*/ 0 h 16"/>
                <a:gd name="T4" fmla="*/ 8 w 8"/>
                <a:gd name="T5" fmla="*/ 0 h 16"/>
                <a:gd name="T6" fmla="*/ 8 w 8"/>
                <a:gd name="T7" fmla="*/ 8 h 16"/>
                <a:gd name="T8" fmla="*/ 8 w 8"/>
                <a:gd name="T9" fmla="*/ 16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6">
                  <a:moveTo>
                    <a:pt x="8" y="8"/>
                  </a:moveTo>
                  <a:lnTo>
                    <a:pt x="0" y="0"/>
                  </a:lnTo>
                  <a:lnTo>
                    <a:pt x="8" y="0"/>
                  </a:lnTo>
                  <a:lnTo>
                    <a:pt x="8" y="8"/>
                  </a:lnTo>
                  <a:lnTo>
                    <a:pt x="8" y="1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54" name="Freeform 25"/>
            <p:cNvSpPr>
              <a:spLocks/>
            </p:cNvSpPr>
            <p:nvPr/>
          </p:nvSpPr>
          <p:spPr bwMode="auto">
            <a:xfrm>
              <a:off x="1894" y="2716"/>
              <a:ext cx="454" cy="341"/>
            </a:xfrm>
            <a:custGeom>
              <a:avLst/>
              <a:gdLst>
                <a:gd name="T0" fmla="*/ 446 w 454"/>
                <a:gd name="T1" fmla="*/ 227 h 341"/>
                <a:gd name="T2" fmla="*/ 408 w 454"/>
                <a:gd name="T3" fmla="*/ 151 h 341"/>
                <a:gd name="T4" fmla="*/ 401 w 454"/>
                <a:gd name="T5" fmla="*/ 121 h 341"/>
                <a:gd name="T6" fmla="*/ 355 w 454"/>
                <a:gd name="T7" fmla="*/ 60 h 341"/>
                <a:gd name="T8" fmla="*/ 325 w 454"/>
                <a:gd name="T9" fmla="*/ 0 h 341"/>
                <a:gd name="T10" fmla="*/ 302 w 454"/>
                <a:gd name="T11" fmla="*/ 0 h 341"/>
                <a:gd name="T12" fmla="*/ 302 w 454"/>
                <a:gd name="T13" fmla="*/ 22 h 341"/>
                <a:gd name="T14" fmla="*/ 295 w 454"/>
                <a:gd name="T15" fmla="*/ 22 h 341"/>
                <a:gd name="T16" fmla="*/ 295 w 454"/>
                <a:gd name="T17" fmla="*/ 15 h 341"/>
                <a:gd name="T18" fmla="*/ 151 w 454"/>
                <a:gd name="T19" fmla="*/ 22 h 341"/>
                <a:gd name="T20" fmla="*/ 136 w 454"/>
                <a:gd name="T21" fmla="*/ 7 h 341"/>
                <a:gd name="T22" fmla="*/ 0 w 454"/>
                <a:gd name="T23" fmla="*/ 22 h 341"/>
                <a:gd name="T24" fmla="*/ 7 w 454"/>
                <a:gd name="T25" fmla="*/ 53 h 341"/>
                <a:gd name="T26" fmla="*/ 7 w 454"/>
                <a:gd name="T27" fmla="*/ 60 h 341"/>
                <a:gd name="T28" fmla="*/ 22 w 454"/>
                <a:gd name="T29" fmla="*/ 60 h 341"/>
                <a:gd name="T30" fmla="*/ 22 w 454"/>
                <a:gd name="T31" fmla="*/ 45 h 341"/>
                <a:gd name="T32" fmla="*/ 30 w 454"/>
                <a:gd name="T33" fmla="*/ 53 h 341"/>
                <a:gd name="T34" fmla="*/ 30 w 454"/>
                <a:gd name="T35" fmla="*/ 38 h 341"/>
                <a:gd name="T36" fmla="*/ 37 w 454"/>
                <a:gd name="T37" fmla="*/ 53 h 341"/>
                <a:gd name="T38" fmla="*/ 22 w 454"/>
                <a:gd name="T39" fmla="*/ 60 h 341"/>
                <a:gd name="T40" fmla="*/ 75 w 454"/>
                <a:gd name="T41" fmla="*/ 45 h 341"/>
                <a:gd name="T42" fmla="*/ 83 w 454"/>
                <a:gd name="T43" fmla="*/ 53 h 341"/>
                <a:gd name="T44" fmla="*/ 60 w 454"/>
                <a:gd name="T45" fmla="*/ 53 h 341"/>
                <a:gd name="T46" fmla="*/ 106 w 454"/>
                <a:gd name="T47" fmla="*/ 68 h 341"/>
                <a:gd name="T48" fmla="*/ 98 w 454"/>
                <a:gd name="T49" fmla="*/ 53 h 341"/>
                <a:gd name="T50" fmla="*/ 113 w 454"/>
                <a:gd name="T51" fmla="*/ 53 h 341"/>
                <a:gd name="T52" fmla="*/ 106 w 454"/>
                <a:gd name="T53" fmla="*/ 60 h 341"/>
                <a:gd name="T54" fmla="*/ 121 w 454"/>
                <a:gd name="T55" fmla="*/ 68 h 341"/>
                <a:gd name="T56" fmla="*/ 106 w 454"/>
                <a:gd name="T57" fmla="*/ 60 h 341"/>
                <a:gd name="T58" fmla="*/ 128 w 454"/>
                <a:gd name="T59" fmla="*/ 83 h 341"/>
                <a:gd name="T60" fmla="*/ 128 w 454"/>
                <a:gd name="T61" fmla="*/ 91 h 341"/>
                <a:gd name="T62" fmla="*/ 143 w 454"/>
                <a:gd name="T63" fmla="*/ 91 h 341"/>
                <a:gd name="T64" fmla="*/ 181 w 454"/>
                <a:gd name="T65" fmla="*/ 68 h 341"/>
                <a:gd name="T66" fmla="*/ 181 w 454"/>
                <a:gd name="T67" fmla="*/ 60 h 341"/>
                <a:gd name="T68" fmla="*/ 189 w 454"/>
                <a:gd name="T69" fmla="*/ 53 h 341"/>
                <a:gd name="T70" fmla="*/ 219 w 454"/>
                <a:gd name="T71" fmla="*/ 68 h 341"/>
                <a:gd name="T72" fmla="*/ 257 w 454"/>
                <a:gd name="T73" fmla="*/ 106 h 341"/>
                <a:gd name="T74" fmla="*/ 272 w 454"/>
                <a:gd name="T75" fmla="*/ 106 h 341"/>
                <a:gd name="T76" fmla="*/ 287 w 454"/>
                <a:gd name="T77" fmla="*/ 144 h 341"/>
                <a:gd name="T78" fmla="*/ 280 w 454"/>
                <a:gd name="T79" fmla="*/ 189 h 341"/>
                <a:gd name="T80" fmla="*/ 295 w 454"/>
                <a:gd name="T81" fmla="*/ 197 h 341"/>
                <a:gd name="T82" fmla="*/ 295 w 454"/>
                <a:gd name="T83" fmla="*/ 182 h 341"/>
                <a:gd name="T84" fmla="*/ 287 w 454"/>
                <a:gd name="T85" fmla="*/ 174 h 341"/>
                <a:gd name="T86" fmla="*/ 302 w 454"/>
                <a:gd name="T87" fmla="*/ 182 h 341"/>
                <a:gd name="T88" fmla="*/ 302 w 454"/>
                <a:gd name="T89" fmla="*/ 174 h 341"/>
                <a:gd name="T90" fmla="*/ 295 w 454"/>
                <a:gd name="T91" fmla="*/ 204 h 341"/>
                <a:gd name="T92" fmla="*/ 310 w 454"/>
                <a:gd name="T93" fmla="*/ 204 h 341"/>
                <a:gd name="T94" fmla="*/ 295 w 454"/>
                <a:gd name="T95" fmla="*/ 212 h 341"/>
                <a:gd name="T96" fmla="*/ 318 w 454"/>
                <a:gd name="T97" fmla="*/ 242 h 341"/>
                <a:gd name="T98" fmla="*/ 333 w 454"/>
                <a:gd name="T99" fmla="*/ 250 h 341"/>
                <a:gd name="T100" fmla="*/ 325 w 454"/>
                <a:gd name="T101" fmla="*/ 235 h 341"/>
                <a:gd name="T102" fmla="*/ 333 w 454"/>
                <a:gd name="T103" fmla="*/ 235 h 341"/>
                <a:gd name="T104" fmla="*/ 340 w 454"/>
                <a:gd name="T105" fmla="*/ 265 h 341"/>
                <a:gd name="T106" fmla="*/ 348 w 454"/>
                <a:gd name="T107" fmla="*/ 250 h 341"/>
                <a:gd name="T108" fmla="*/ 340 w 454"/>
                <a:gd name="T109" fmla="*/ 265 h 341"/>
                <a:gd name="T110" fmla="*/ 348 w 454"/>
                <a:gd name="T111" fmla="*/ 265 h 341"/>
                <a:gd name="T112" fmla="*/ 363 w 454"/>
                <a:gd name="T113" fmla="*/ 303 h 341"/>
                <a:gd name="T114" fmla="*/ 386 w 454"/>
                <a:gd name="T115" fmla="*/ 310 h 341"/>
                <a:gd name="T116" fmla="*/ 401 w 454"/>
                <a:gd name="T117" fmla="*/ 341 h 341"/>
                <a:gd name="T118" fmla="*/ 446 w 454"/>
                <a:gd name="T119" fmla="*/ 318 h 341"/>
                <a:gd name="T120" fmla="*/ 454 w 454"/>
                <a:gd name="T121" fmla="*/ 288 h 341"/>
                <a:gd name="T122" fmla="*/ 446 w 454"/>
                <a:gd name="T123" fmla="*/ 227 h 34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54" h="341">
                  <a:moveTo>
                    <a:pt x="446" y="227"/>
                  </a:moveTo>
                  <a:lnTo>
                    <a:pt x="408" y="151"/>
                  </a:lnTo>
                  <a:lnTo>
                    <a:pt x="401" y="121"/>
                  </a:lnTo>
                  <a:lnTo>
                    <a:pt x="355" y="60"/>
                  </a:lnTo>
                  <a:lnTo>
                    <a:pt x="325" y="0"/>
                  </a:lnTo>
                  <a:lnTo>
                    <a:pt x="302" y="0"/>
                  </a:lnTo>
                  <a:lnTo>
                    <a:pt x="302" y="22"/>
                  </a:lnTo>
                  <a:lnTo>
                    <a:pt x="295" y="22"/>
                  </a:lnTo>
                  <a:lnTo>
                    <a:pt x="295" y="15"/>
                  </a:lnTo>
                  <a:lnTo>
                    <a:pt x="151" y="22"/>
                  </a:lnTo>
                  <a:lnTo>
                    <a:pt x="136" y="7"/>
                  </a:lnTo>
                  <a:lnTo>
                    <a:pt x="0" y="22"/>
                  </a:lnTo>
                  <a:lnTo>
                    <a:pt x="7" y="53"/>
                  </a:lnTo>
                  <a:lnTo>
                    <a:pt x="7" y="60"/>
                  </a:lnTo>
                  <a:lnTo>
                    <a:pt x="22" y="60"/>
                  </a:lnTo>
                  <a:lnTo>
                    <a:pt x="22" y="45"/>
                  </a:lnTo>
                  <a:lnTo>
                    <a:pt x="30" y="53"/>
                  </a:lnTo>
                  <a:lnTo>
                    <a:pt x="30" y="38"/>
                  </a:lnTo>
                  <a:lnTo>
                    <a:pt x="37" y="53"/>
                  </a:lnTo>
                  <a:lnTo>
                    <a:pt x="22" y="60"/>
                  </a:lnTo>
                  <a:lnTo>
                    <a:pt x="75" y="45"/>
                  </a:lnTo>
                  <a:lnTo>
                    <a:pt x="83" y="53"/>
                  </a:lnTo>
                  <a:lnTo>
                    <a:pt x="60" y="53"/>
                  </a:lnTo>
                  <a:lnTo>
                    <a:pt x="106" y="68"/>
                  </a:lnTo>
                  <a:lnTo>
                    <a:pt x="98" y="53"/>
                  </a:lnTo>
                  <a:lnTo>
                    <a:pt x="113" y="53"/>
                  </a:lnTo>
                  <a:lnTo>
                    <a:pt x="106" y="60"/>
                  </a:lnTo>
                  <a:lnTo>
                    <a:pt x="121" y="68"/>
                  </a:lnTo>
                  <a:lnTo>
                    <a:pt x="106" y="60"/>
                  </a:lnTo>
                  <a:lnTo>
                    <a:pt x="128" y="83"/>
                  </a:lnTo>
                  <a:lnTo>
                    <a:pt x="128" y="91"/>
                  </a:lnTo>
                  <a:lnTo>
                    <a:pt x="143" y="91"/>
                  </a:lnTo>
                  <a:lnTo>
                    <a:pt x="181" y="68"/>
                  </a:lnTo>
                  <a:lnTo>
                    <a:pt x="181" y="60"/>
                  </a:lnTo>
                  <a:lnTo>
                    <a:pt x="189" y="53"/>
                  </a:lnTo>
                  <a:lnTo>
                    <a:pt x="219" y="68"/>
                  </a:lnTo>
                  <a:lnTo>
                    <a:pt x="257" y="106"/>
                  </a:lnTo>
                  <a:lnTo>
                    <a:pt x="272" y="106"/>
                  </a:lnTo>
                  <a:lnTo>
                    <a:pt x="287" y="144"/>
                  </a:lnTo>
                  <a:lnTo>
                    <a:pt x="280" y="189"/>
                  </a:lnTo>
                  <a:lnTo>
                    <a:pt x="295" y="197"/>
                  </a:lnTo>
                  <a:lnTo>
                    <a:pt x="295" y="182"/>
                  </a:lnTo>
                  <a:lnTo>
                    <a:pt x="287" y="174"/>
                  </a:lnTo>
                  <a:lnTo>
                    <a:pt x="302" y="182"/>
                  </a:lnTo>
                  <a:lnTo>
                    <a:pt x="302" y="174"/>
                  </a:lnTo>
                  <a:lnTo>
                    <a:pt x="295" y="204"/>
                  </a:lnTo>
                  <a:lnTo>
                    <a:pt x="310" y="204"/>
                  </a:lnTo>
                  <a:lnTo>
                    <a:pt x="295" y="212"/>
                  </a:lnTo>
                  <a:lnTo>
                    <a:pt x="318" y="242"/>
                  </a:lnTo>
                  <a:lnTo>
                    <a:pt x="333" y="250"/>
                  </a:lnTo>
                  <a:lnTo>
                    <a:pt x="325" y="235"/>
                  </a:lnTo>
                  <a:lnTo>
                    <a:pt x="333" y="235"/>
                  </a:lnTo>
                  <a:lnTo>
                    <a:pt x="340" y="265"/>
                  </a:lnTo>
                  <a:lnTo>
                    <a:pt x="348" y="250"/>
                  </a:lnTo>
                  <a:lnTo>
                    <a:pt x="340" y="265"/>
                  </a:lnTo>
                  <a:lnTo>
                    <a:pt x="348" y="265"/>
                  </a:lnTo>
                  <a:lnTo>
                    <a:pt x="363" y="303"/>
                  </a:lnTo>
                  <a:lnTo>
                    <a:pt x="386" y="310"/>
                  </a:lnTo>
                  <a:lnTo>
                    <a:pt x="401" y="341"/>
                  </a:lnTo>
                  <a:lnTo>
                    <a:pt x="446" y="318"/>
                  </a:lnTo>
                  <a:lnTo>
                    <a:pt x="454" y="288"/>
                  </a:lnTo>
                  <a:lnTo>
                    <a:pt x="446" y="227"/>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55" name="Freeform 26"/>
            <p:cNvSpPr>
              <a:spLocks/>
            </p:cNvSpPr>
            <p:nvPr/>
          </p:nvSpPr>
          <p:spPr bwMode="auto">
            <a:xfrm>
              <a:off x="1894" y="2716"/>
              <a:ext cx="454" cy="341"/>
            </a:xfrm>
            <a:custGeom>
              <a:avLst/>
              <a:gdLst>
                <a:gd name="T0" fmla="*/ 446 w 454"/>
                <a:gd name="T1" fmla="*/ 227 h 341"/>
                <a:gd name="T2" fmla="*/ 408 w 454"/>
                <a:gd name="T3" fmla="*/ 151 h 341"/>
                <a:gd name="T4" fmla="*/ 401 w 454"/>
                <a:gd name="T5" fmla="*/ 121 h 341"/>
                <a:gd name="T6" fmla="*/ 355 w 454"/>
                <a:gd name="T7" fmla="*/ 60 h 341"/>
                <a:gd name="T8" fmla="*/ 325 w 454"/>
                <a:gd name="T9" fmla="*/ 0 h 341"/>
                <a:gd name="T10" fmla="*/ 302 w 454"/>
                <a:gd name="T11" fmla="*/ 0 h 341"/>
                <a:gd name="T12" fmla="*/ 302 w 454"/>
                <a:gd name="T13" fmla="*/ 22 h 341"/>
                <a:gd name="T14" fmla="*/ 295 w 454"/>
                <a:gd name="T15" fmla="*/ 22 h 341"/>
                <a:gd name="T16" fmla="*/ 295 w 454"/>
                <a:gd name="T17" fmla="*/ 15 h 341"/>
                <a:gd name="T18" fmla="*/ 151 w 454"/>
                <a:gd name="T19" fmla="*/ 22 h 341"/>
                <a:gd name="T20" fmla="*/ 136 w 454"/>
                <a:gd name="T21" fmla="*/ 7 h 341"/>
                <a:gd name="T22" fmla="*/ 0 w 454"/>
                <a:gd name="T23" fmla="*/ 22 h 341"/>
                <a:gd name="T24" fmla="*/ 7 w 454"/>
                <a:gd name="T25" fmla="*/ 53 h 341"/>
                <a:gd name="T26" fmla="*/ 7 w 454"/>
                <a:gd name="T27" fmla="*/ 60 h 341"/>
                <a:gd name="T28" fmla="*/ 22 w 454"/>
                <a:gd name="T29" fmla="*/ 60 h 341"/>
                <a:gd name="T30" fmla="*/ 22 w 454"/>
                <a:gd name="T31" fmla="*/ 45 h 341"/>
                <a:gd name="T32" fmla="*/ 30 w 454"/>
                <a:gd name="T33" fmla="*/ 53 h 341"/>
                <a:gd name="T34" fmla="*/ 30 w 454"/>
                <a:gd name="T35" fmla="*/ 38 h 341"/>
                <a:gd name="T36" fmla="*/ 37 w 454"/>
                <a:gd name="T37" fmla="*/ 53 h 341"/>
                <a:gd name="T38" fmla="*/ 22 w 454"/>
                <a:gd name="T39" fmla="*/ 60 h 341"/>
                <a:gd name="T40" fmla="*/ 75 w 454"/>
                <a:gd name="T41" fmla="*/ 45 h 341"/>
                <a:gd name="T42" fmla="*/ 83 w 454"/>
                <a:gd name="T43" fmla="*/ 53 h 341"/>
                <a:gd name="T44" fmla="*/ 60 w 454"/>
                <a:gd name="T45" fmla="*/ 53 h 341"/>
                <a:gd name="T46" fmla="*/ 106 w 454"/>
                <a:gd name="T47" fmla="*/ 68 h 341"/>
                <a:gd name="T48" fmla="*/ 98 w 454"/>
                <a:gd name="T49" fmla="*/ 53 h 341"/>
                <a:gd name="T50" fmla="*/ 113 w 454"/>
                <a:gd name="T51" fmla="*/ 53 h 341"/>
                <a:gd name="T52" fmla="*/ 106 w 454"/>
                <a:gd name="T53" fmla="*/ 60 h 341"/>
                <a:gd name="T54" fmla="*/ 121 w 454"/>
                <a:gd name="T55" fmla="*/ 68 h 341"/>
                <a:gd name="T56" fmla="*/ 106 w 454"/>
                <a:gd name="T57" fmla="*/ 60 h 341"/>
                <a:gd name="T58" fmla="*/ 128 w 454"/>
                <a:gd name="T59" fmla="*/ 83 h 341"/>
                <a:gd name="T60" fmla="*/ 128 w 454"/>
                <a:gd name="T61" fmla="*/ 91 h 341"/>
                <a:gd name="T62" fmla="*/ 143 w 454"/>
                <a:gd name="T63" fmla="*/ 91 h 341"/>
                <a:gd name="T64" fmla="*/ 181 w 454"/>
                <a:gd name="T65" fmla="*/ 68 h 341"/>
                <a:gd name="T66" fmla="*/ 181 w 454"/>
                <a:gd name="T67" fmla="*/ 60 h 341"/>
                <a:gd name="T68" fmla="*/ 189 w 454"/>
                <a:gd name="T69" fmla="*/ 53 h 341"/>
                <a:gd name="T70" fmla="*/ 219 w 454"/>
                <a:gd name="T71" fmla="*/ 68 h 341"/>
                <a:gd name="T72" fmla="*/ 257 w 454"/>
                <a:gd name="T73" fmla="*/ 106 h 341"/>
                <a:gd name="T74" fmla="*/ 272 w 454"/>
                <a:gd name="T75" fmla="*/ 106 h 341"/>
                <a:gd name="T76" fmla="*/ 287 w 454"/>
                <a:gd name="T77" fmla="*/ 144 h 341"/>
                <a:gd name="T78" fmla="*/ 280 w 454"/>
                <a:gd name="T79" fmla="*/ 189 h 341"/>
                <a:gd name="T80" fmla="*/ 295 w 454"/>
                <a:gd name="T81" fmla="*/ 197 h 341"/>
                <a:gd name="T82" fmla="*/ 295 w 454"/>
                <a:gd name="T83" fmla="*/ 182 h 341"/>
                <a:gd name="T84" fmla="*/ 287 w 454"/>
                <a:gd name="T85" fmla="*/ 174 h 341"/>
                <a:gd name="T86" fmla="*/ 302 w 454"/>
                <a:gd name="T87" fmla="*/ 182 h 341"/>
                <a:gd name="T88" fmla="*/ 302 w 454"/>
                <a:gd name="T89" fmla="*/ 174 h 341"/>
                <a:gd name="T90" fmla="*/ 295 w 454"/>
                <a:gd name="T91" fmla="*/ 204 h 341"/>
                <a:gd name="T92" fmla="*/ 310 w 454"/>
                <a:gd name="T93" fmla="*/ 204 h 341"/>
                <a:gd name="T94" fmla="*/ 295 w 454"/>
                <a:gd name="T95" fmla="*/ 212 h 341"/>
                <a:gd name="T96" fmla="*/ 318 w 454"/>
                <a:gd name="T97" fmla="*/ 242 h 341"/>
                <a:gd name="T98" fmla="*/ 333 w 454"/>
                <a:gd name="T99" fmla="*/ 250 h 341"/>
                <a:gd name="T100" fmla="*/ 325 w 454"/>
                <a:gd name="T101" fmla="*/ 235 h 341"/>
                <a:gd name="T102" fmla="*/ 333 w 454"/>
                <a:gd name="T103" fmla="*/ 235 h 341"/>
                <a:gd name="T104" fmla="*/ 340 w 454"/>
                <a:gd name="T105" fmla="*/ 265 h 341"/>
                <a:gd name="T106" fmla="*/ 348 w 454"/>
                <a:gd name="T107" fmla="*/ 250 h 341"/>
                <a:gd name="T108" fmla="*/ 340 w 454"/>
                <a:gd name="T109" fmla="*/ 265 h 341"/>
                <a:gd name="T110" fmla="*/ 348 w 454"/>
                <a:gd name="T111" fmla="*/ 265 h 341"/>
                <a:gd name="T112" fmla="*/ 363 w 454"/>
                <a:gd name="T113" fmla="*/ 303 h 341"/>
                <a:gd name="T114" fmla="*/ 386 w 454"/>
                <a:gd name="T115" fmla="*/ 310 h 341"/>
                <a:gd name="T116" fmla="*/ 401 w 454"/>
                <a:gd name="T117" fmla="*/ 341 h 341"/>
                <a:gd name="T118" fmla="*/ 446 w 454"/>
                <a:gd name="T119" fmla="*/ 318 h 341"/>
                <a:gd name="T120" fmla="*/ 454 w 454"/>
                <a:gd name="T121" fmla="*/ 288 h 341"/>
                <a:gd name="T122" fmla="*/ 446 w 454"/>
                <a:gd name="T123" fmla="*/ 227 h 341"/>
                <a:gd name="T124" fmla="*/ 446 w 454"/>
                <a:gd name="T125" fmla="*/ 235 h 34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54" h="341">
                  <a:moveTo>
                    <a:pt x="446" y="227"/>
                  </a:moveTo>
                  <a:lnTo>
                    <a:pt x="408" y="151"/>
                  </a:lnTo>
                  <a:lnTo>
                    <a:pt x="401" y="121"/>
                  </a:lnTo>
                  <a:lnTo>
                    <a:pt x="355" y="60"/>
                  </a:lnTo>
                  <a:lnTo>
                    <a:pt x="325" y="0"/>
                  </a:lnTo>
                  <a:lnTo>
                    <a:pt x="302" y="0"/>
                  </a:lnTo>
                  <a:lnTo>
                    <a:pt x="302" y="22"/>
                  </a:lnTo>
                  <a:lnTo>
                    <a:pt x="295" y="22"/>
                  </a:lnTo>
                  <a:lnTo>
                    <a:pt x="295" y="15"/>
                  </a:lnTo>
                  <a:lnTo>
                    <a:pt x="151" y="22"/>
                  </a:lnTo>
                  <a:lnTo>
                    <a:pt x="136" y="7"/>
                  </a:lnTo>
                  <a:lnTo>
                    <a:pt x="0" y="22"/>
                  </a:lnTo>
                  <a:lnTo>
                    <a:pt x="7" y="53"/>
                  </a:lnTo>
                  <a:lnTo>
                    <a:pt x="7" y="60"/>
                  </a:lnTo>
                  <a:lnTo>
                    <a:pt x="22" y="60"/>
                  </a:lnTo>
                  <a:lnTo>
                    <a:pt x="22" y="45"/>
                  </a:lnTo>
                  <a:lnTo>
                    <a:pt x="30" y="53"/>
                  </a:lnTo>
                  <a:lnTo>
                    <a:pt x="30" y="38"/>
                  </a:lnTo>
                  <a:lnTo>
                    <a:pt x="37" y="53"/>
                  </a:lnTo>
                  <a:lnTo>
                    <a:pt x="22" y="60"/>
                  </a:lnTo>
                  <a:lnTo>
                    <a:pt x="75" y="45"/>
                  </a:lnTo>
                  <a:lnTo>
                    <a:pt x="83" y="53"/>
                  </a:lnTo>
                  <a:lnTo>
                    <a:pt x="60" y="53"/>
                  </a:lnTo>
                  <a:lnTo>
                    <a:pt x="106" y="68"/>
                  </a:lnTo>
                  <a:lnTo>
                    <a:pt x="98" y="53"/>
                  </a:lnTo>
                  <a:lnTo>
                    <a:pt x="113" y="53"/>
                  </a:lnTo>
                  <a:lnTo>
                    <a:pt x="106" y="60"/>
                  </a:lnTo>
                  <a:lnTo>
                    <a:pt x="121" y="68"/>
                  </a:lnTo>
                  <a:lnTo>
                    <a:pt x="106" y="60"/>
                  </a:lnTo>
                  <a:lnTo>
                    <a:pt x="128" y="83"/>
                  </a:lnTo>
                  <a:lnTo>
                    <a:pt x="128" y="91"/>
                  </a:lnTo>
                  <a:lnTo>
                    <a:pt x="143" y="91"/>
                  </a:lnTo>
                  <a:lnTo>
                    <a:pt x="181" y="68"/>
                  </a:lnTo>
                  <a:lnTo>
                    <a:pt x="181" y="60"/>
                  </a:lnTo>
                  <a:lnTo>
                    <a:pt x="189" y="53"/>
                  </a:lnTo>
                  <a:lnTo>
                    <a:pt x="219" y="68"/>
                  </a:lnTo>
                  <a:lnTo>
                    <a:pt x="257" y="106"/>
                  </a:lnTo>
                  <a:lnTo>
                    <a:pt x="272" y="106"/>
                  </a:lnTo>
                  <a:lnTo>
                    <a:pt x="287" y="144"/>
                  </a:lnTo>
                  <a:lnTo>
                    <a:pt x="280" y="189"/>
                  </a:lnTo>
                  <a:lnTo>
                    <a:pt x="295" y="197"/>
                  </a:lnTo>
                  <a:lnTo>
                    <a:pt x="295" y="182"/>
                  </a:lnTo>
                  <a:lnTo>
                    <a:pt x="287" y="174"/>
                  </a:lnTo>
                  <a:lnTo>
                    <a:pt x="302" y="182"/>
                  </a:lnTo>
                  <a:lnTo>
                    <a:pt x="302" y="174"/>
                  </a:lnTo>
                  <a:lnTo>
                    <a:pt x="295" y="204"/>
                  </a:lnTo>
                  <a:lnTo>
                    <a:pt x="310" y="204"/>
                  </a:lnTo>
                  <a:lnTo>
                    <a:pt x="295" y="212"/>
                  </a:lnTo>
                  <a:lnTo>
                    <a:pt x="318" y="242"/>
                  </a:lnTo>
                  <a:lnTo>
                    <a:pt x="333" y="250"/>
                  </a:lnTo>
                  <a:lnTo>
                    <a:pt x="325" y="235"/>
                  </a:lnTo>
                  <a:lnTo>
                    <a:pt x="333" y="235"/>
                  </a:lnTo>
                  <a:lnTo>
                    <a:pt x="340" y="265"/>
                  </a:lnTo>
                  <a:lnTo>
                    <a:pt x="348" y="250"/>
                  </a:lnTo>
                  <a:lnTo>
                    <a:pt x="340" y="265"/>
                  </a:lnTo>
                  <a:lnTo>
                    <a:pt x="348" y="265"/>
                  </a:lnTo>
                  <a:lnTo>
                    <a:pt x="363" y="303"/>
                  </a:lnTo>
                  <a:lnTo>
                    <a:pt x="386" y="310"/>
                  </a:lnTo>
                  <a:lnTo>
                    <a:pt x="401" y="341"/>
                  </a:lnTo>
                  <a:lnTo>
                    <a:pt x="446" y="318"/>
                  </a:lnTo>
                  <a:lnTo>
                    <a:pt x="454" y="288"/>
                  </a:lnTo>
                  <a:lnTo>
                    <a:pt x="446" y="227"/>
                  </a:lnTo>
                  <a:lnTo>
                    <a:pt x="446" y="23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56" name="Freeform 27"/>
            <p:cNvSpPr>
              <a:spLocks/>
            </p:cNvSpPr>
            <p:nvPr/>
          </p:nvSpPr>
          <p:spPr bwMode="auto">
            <a:xfrm>
              <a:off x="1969" y="2458"/>
              <a:ext cx="265" cy="280"/>
            </a:xfrm>
            <a:custGeom>
              <a:avLst/>
              <a:gdLst>
                <a:gd name="T0" fmla="*/ 258 w 265"/>
                <a:gd name="T1" fmla="*/ 159 h 280"/>
                <a:gd name="T2" fmla="*/ 235 w 265"/>
                <a:gd name="T3" fmla="*/ 114 h 280"/>
                <a:gd name="T4" fmla="*/ 167 w 265"/>
                <a:gd name="T5" fmla="*/ 61 h 280"/>
                <a:gd name="T6" fmla="*/ 144 w 265"/>
                <a:gd name="T7" fmla="*/ 30 h 280"/>
                <a:gd name="T8" fmla="*/ 121 w 265"/>
                <a:gd name="T9" fmla="*/ 23 h 280"/>
                <a:gd name="T10" fmla="*/ 129 w 265"/>
                <a:gd name="T11" fmla="*/ 0 h 280"/>
                <a:gd name="T12" fmla="*/ 68 w 265"/>
                <a:gd name="T13" fmla="*/ 8 h 280"/>
                <a:gd name="T14" fmla="*/ 0 w 265"/>
                <a:gd name="T15" fmla="*/ 15 h 280"/>
                <a:gd name="T16" fmla="*/ 38 w 265"/>
                <a:gd name="T17" fmla="*/ 144 h 280"/>
                <a:gd name="T18" fmla="*/ 61 w 265"/>
                <a:gd name="T19" fmla="*/ 182 h 280"/>
                <a:gd name="T20" fmla="*/ 53 w 265"/>
                <a:gd name="T21" fmla="*/ 212 h 280"/>
                <a:gd name="T22" fmla="*/ 61 w 265"/>
                <a:gd name="T23" fmla="*/ 265 h 280"/>
                <a:gd name="T24" fmla="*/ 76 w 265"/>
                <a:gd name="T25" fmla="*/ 280 h 280"/>
                <a:gd name="T26" fmla="*/ 220 w 265"/>
                <a:gd name="T27" fmla="*/ 273 h 280"/>
                <a:gd name="T28" fmla="*/ 220 w 265"/>
                <a:gd name="T29" fmla="*/ 280 h 280"/>
                <a:gd name="T30" fmla="*/ 227 w 265"/>
                <a:gd name="T31" fmla="*/ 280 h 280"/>
                <a:gd name="T32" fmla="*/ 227 w 265"/>
                <a:gd name="T33" fmla="*/ 258 h 280"/>
                <a:gd name="T34" fmla="*/ 250 w 265"/>
                <a:gd name="T35" fmla="*/ 258 h 280"/>
                <a:gd name="T36" fmla="*/ 250 w 265"/>
                <a:gd name="T37" fmla="*/ 243 h 280"/>
                <a:gd name="T38" fmla="*/ 243 w 265"/>
                <a:gd name="T39" fmla="*/ 243 h 280"/>
                <a:gd name="T40" fmla="*/ 250 w 265"/>
                <a:gd name="T41" fmla="*/ 235 h 280"/>
                <a:gd name="T42" fmla="*/ 250 w 265"/>
                <a:gd name="T43" fmla="*/ 227 h 280"/>
                <a:gd name="T44" fmla="*/ 258 w 265"/>
                <a:gd name="T45" fmla="*/ 197 h 280"/>
                <a:gd name="T46" fmla="*/ 258 w 265"/>
                <a:gd name="T47" fmla="*/ 174 h 280"/>
                <a:gd name="T48" fmla="*/ 265 w 265"/>
                <a:gd name="T49" fmla="*/ 174 h 280"/>
                <a:gd name="T50" fmla="*/ 258 w 265"/>
                <a:gd name="T51" fmla="*/ 159 h 2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65" h="280">
                  <a:moveTo>
                    <a:pt x="258" y="159"/>
                  </a:moveTo>
                  <a:lnTo>
                    <a:pt x="235" y="114"/>
                  </a:lnTo>
                  <a:lnTo>
                    <a:pt x="167" y="61"/>
                  </a:lnTo>
                  <a:lnTo>
                    <a:pt x="144" y="30"/>
                  </a:lnTo>
                  <a:lnTo>
                    <a:pt x="121" y="23"/>
                  </a:lnTo>
                  <a:lnTo>
                    <a:pt x="129" y="0"/>
                  </a:lnTo>
                  <a:lnTo>
                    <a:pt x="68" y="8"/>
                  </a:lnTo>
                  <a:lnTo>
                    <a:pt x="0" y="15"/>
                  </a:lnTo>
                  <a:lnTo>
                    <a:pt x="38" y="144"/>
                  </a:lnTo>
                  <a:lnTo>
                    <a:pt x="61" y="182"/>
                  </a:lnTo>
                  <a:lnTo>
                    <a:pt x="53" y="212"/>
                  </a:lnTo>
                  <a:lnTo>
                    <a:pt x="61" y="265"/>
                  </a:lnTo>
                  <a:lnTo>
                    <a:pt x="76" y="280"/>
                  </a:lnTo>
                  <a:lnTo>
                    <a:pt x="220" y="273"/>
                  </a:lnTo>
                  <a:lnTo>
                    <a:pt x="220" y="280"/>
                  </a:lnTo>
                  <a:lnTo>
                    <a:pt x="227" y="280"/>
                  </a:lnTo>
                  <a:lnTo>
                    <a:pt x="227" y="258"/>
                  </a:lnTo>
                  <a:lnTo>
                    <a:pt x="250" y="258"/>
                  </a:lnTo>
                  <a:lnTo>
                    <a:pt x="250" y="243"/>
                  </a:lnTo>
                  <a:lnTo>
                    <a:pt x="243" y="243"/>
                  </a:lnTo>
                  <a:lnTo>
                    <a:pt x="250" y="235"/>
                  </a:lnTo>
                  <a:lnTo>
                    <a:pt x="250" y="227"/>
                  </a:lnTo>
                  <a:lnTo>
                    <a:pt x="258" y="197"/>
                  </a:lnTo>
                  <a:lnTo>
                    <a:pt x="258" y="174"/>
                  </a:lnTo>
                  <a:lnTo>
                    <a:pt x="265" y="174"/>
                  </a:lnTo>
                  <a:lnTo>
                    <a:pt x="258" y="159"/>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57" name="Freeform 28"/>
            <p:cNvSpPr>
              <a:spLocks/>
            </p:cNvSpPr>
            <p:nvPr/>
          </p:nvSpPr>
          <p:spPr bwMode="auto">
            <a:xfrm>
              <a:off x="1969" y="2458"/>
              <a:ext cx="265" cy="280"/>
            </a:xfrm>
            <a:custGeom>
              <a:avLst/>
              <a:gdLst>
                <a:gd name="T0" fmla="*/ 258 w 265"/>
                <a:gd name="T1" fmla="*/ 159 h 280"/>
                <a:gd name="T2" fmla="*/ 235 w 265"/>
                <a:gd name="T3" fmla="*/ 114 h 280"/>
                <a:gd name="T4" fmla="*/ 167 w 265"/>
                <a:gd name="T5" fmla="*/ 61 h 280"/>
                <a:gd name="T6" fmla="*/ 144 w 265"/>
                <a:gd name="T7" fmla="*/ 30 h 280"/>
                <a:gd name="T8" fmla="*/ 121 w 265"/>
                <a:gd name="T9" fmla="*/ 23 h 280"/>
                <a:gd name="T10" fmla="*/ 129 w 265"/>
                <a:gd name="T11" fmla="*/ 0 h 280"/>
                <a:gd name="T12" fmla="*/ 68 w 265"/>
                <a:gd name="T13" fmla="*/ 8 h 280"/>
                <a:gd name="T14" fmla="*/ 0 w 265"/>
                <a:gd name="T15" fmla="*/ 15 h 280"/>
                <a:gd name="T16" fmla="*/ 38 w 265"/>
                <a:gd name="T17" fmla="*/ 144 h 280"/>
                <a:gd name="T18" fmla="*/ 61 w 265"/>
                <a:gd name="T19" fmla="*/ 182 h 280"/>
                <a:gd name="T20" fmla="*/ 53 w 265"/>
                <a:gd name="T21" fmla="*/ 212 h 280"/>
                <a:gd name="T22" fmla="*/ 61 w 265"/>
                <a:gd name="T23" fmla="*/ 265 h 280"/>
                <a:gd name="T24" fmla="*/ 76 w 265"/>
                <a:gd name="T25" fmla="*/ 280 h 280"/>
                <a:gd name="T26" fmla="*/ 220 w 265"/>
                <a:gd name="T27" fmla="*/ 273 h 280"/>
                <a:gd name="T28" fmla="*/ 220 w 265"/>
                <a:gd name="T29" fmla="*/ 280 h 280"/>
                <a:gd name="T30" fmla="*/ 227 w 265"/>
                <a:gd name="T31" fmla="*/ 280 h 280"/>
                <a:gd name="T32" fmla="*/ 227 w 265"/>
                <a:gd name="T33" fmla="*/ 258 h 280"/>
                <a:gd name="T34" fmla="*/ 250 w 265"/>
                <a:gd name="T35" fmla="*/ 258 h 280"/>
                <a:gd name="T36" fmla="*/ 250 w 265"/>
                <a:gd name="T37" fmla="*/ 243 h 280"/>
                <a:gd name="T38" fmla="*/ 243 w 265"/>
                <a:gd name="T39" fmla="*/ 243 h 280"/>
                <a:gd name="T40" fmla="*/ 250 w 265"/>
                <a:gd name="T41" fmla="*/ 235 h 280"/>
                <a:gd name="T42" fmla="*/ 250 w 265"/>
                <a:gd name="T43" fmla="*/ 227 h 280"/>
                <a:gd name="T44" fmla="*/ 258 w 265"/>
                <a:gd name="T45" fmla="*/ 197 h 280"/>
                <a:gd name="T46" fmla="*/ 258 w 265"/>
                <a:gd name="T47" fmla="*/ 174 h 280"/>
                <a:gd name="T48" fmla="*/ 265 w 265"/>
                <a:gd name="T49" fmla="*/ 174 h 280"/>
                <a:gd name="T50" fmla="*/ 258 w 265"/>
                <a:gd name="T51" fmla="*/ 159 h 280"/>
                <a:gd name="T52" fmla="*/ 258 w 265"/>
                <a:gd name="T53" fmla="*/ 167 h 28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65" h="280">
                  <a:moveTo>
                    <a:pt x="258" y="159"/>
                  </a:moveTo>
                  <a:lnTo>
                    <a:pt x="235" y="114"/>
                  </a:lnTo>
                  <a:lnTo>
                    <a:pt x="167" y="61"/>
                  </a:lnTo>
                  <a:lnTo>
                    <a:pt x="144" y="30"/>
                  </a:lnTo>
                  <a:lnTo>
                    <a:pt x="121" y="23"/>
                  </a:lnTo>
                  <a:lnTo>
                    <a:pt x="129" y="0"/>
                  </a:lnTo>
                  <a:lnTo>
                    <a:pt x="68" y="8"/>
                  </a:lnTo>
                  <a:lnTo>
                    <a:pt x="0" y="15"/>
                  </a:lnTo>
                  <a:lnTo>
                    <a:pt x="38" y="144"/>
                  </a:lnTo>
                  <a:lnTo>
                    <a:pt x="61" y="182"/>
                  </a:lnTo>
                  <a:lnTo>
                    <a:pt x="53" y="212"/>
                  </a:lnTo>
                  <a:lnTo>
                    <a:pt x="61" y="265"/>
                  </a:lnTo>
                  <a:lnTo>
                    <a:pt x="76" y="280"/>
                  </a:lnTo>
                  <a:lnTo>
                    <a:pt x="220" y="273"/>
                  </a:lnTo>
                  <a:lnTo>
                    <a:pt x="220" y="280"/>
                  </a:lnTo>
                  <a:lnTo>
                    <a:pt x="227" y="280"/>
                  </a:lnTo>
                  <a:lnTo>
                    <a:pt x="227" y="258"/>
                  </a:lnTo>
                  <a:lnTo>
                    <a:pt x="250" y="258"/>
                  </a:lnTo>
                  <a:lnTo>
                    <a:pt x="250" y="243"/>
                  </a:lnTo>
                  <a:lnTo>
                    <a:pt x="243" y="243"/>
                  </a:lnTo>
                  <a:lnTo>
                    <a:pt x="250" y="235"/>
                  </a:lnTo>
                  <a:lnTo>
                    <a:pt x="250" y="227"/>
                  </a:lnTo>
                  <a:lnTo>
                    <a:pt x="258" y="197"/>
                  </a:lnTo>
                  <a:lnTo>
                    <a:pt x="258" y="174"/>
                  </a:lnTo>
                  <a:lnTo>
                    <a:pt x="265" y="174"/>
                  </a:lnTo>
                  <a:lnTo>
                    <a:pt x="258" y="159"/>
                  </a:lnTo>
                  <a:lnTo>
                    <a:pt x="258" y="16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58" name="Freeform 29"/>
            <p:cNvSpPr>
              <a:spLocks/>
            </p:cNvSpPr>
            <p:nvPr/>
          </p:nvSpPr>
          <p:spPr bwMode="auto">
            <a:xfrm>
              <a:off x="827" y="3004"/>
              <a:ext cx="60" cy="98"/>
            </a:xfrm>
            <a:custGeom>
              <a:avLst/>
              <a:gdLst>
                <a:gd name="T0" fmla="*/ 60 w 60"/>
                <a:gd name="T1" fmla="*/ 53 h 98"/>
                <a:gd name="T2" fmla="*/ 52 w 60"/>
                <a:gd name="T3" fmla="*/ 60 h 98"/>
                <a:gd name="T4" fmla="*/ 45 w 60"/>
                <a:gd name="T5" fmla="*/ 68 h 98"/>
                <a:gd name="T6" fmla="*/ 37 w 60"/>
                <a:gd name="T7" fmla="*/ 68 h 98"/>
                <a:gd name="T8" fmla="*/ 30 w 60"/>
                <a:gd name="T9" fmla="*/ 76 h 98"/>
                <a:gd name="T10" fmla="*/ 22 w 60"/>
                <a:gd name="T11" fmla="*/ 91 h 98"/>
                <a:gd name="T12" fmla="*/ 22 w 60"/>
                <a:gd name="T13" fmla="*/ 98 h 98"/>
                <a:gd name="T14" fmla="*/ 15 w 60"/>
                <a:gd name="T15" fmla="*/ 91 h 98"/>
                <a:gd name="T16" fmla="*/ 7 w 60"/>
                <a:gd name="T17" fmla="*/ 83 h 98"/>
                <a:gd name="T18" fmla="*/ 7 w 60"/>
                <a:gd name="T19" fmla="*/ 45 h 98"/>
                <a:gd name="T20" fmla="*/ 0 w 60"/>
                <a:gd name="T21" fmla="*/ 38 h 98"/>
                <a:gd name="T22" fmla="*/ 0 w 60"/>
                <a:gd name="T23" fmla="*/ 30 h 98"/>
                <a:gd name="T24" fmla="*/ 7 w 60"/>
                <a:gd name="T25" fmla="*/ 30 h 98"/>
                <a:gd name="T26" fmla="*/ 15 w 60"/>
                <a:gd name="T27" fmla="*/ 22 h 98"/>
                <a:gd name="T28" fmla="*/ 15 w 60"/>
                <a:gd name="T29" fmla="*/ 15 h 98"/>
                <a:gd name="T30" fmla="*/ 7 w 60"/>
                <a:gd name="T31" fmla="*/ 7 h 98"/>
                <a:gd name="T32" fmla="*/ 7 w 60"/>
                <a:gd name="T33" fmla="*/ 0 h 98"/>
                <a:gd name="T34" fmla="*/ 15 w 60"/>
                <a:gd name="T35" fmla="*/ 0 h 98"/>
                <a:gd name="T36" fmla="*/ 22 w 60"/>
                <a:gd name="T37" fmla="*/ 7 h 98"/>
                <a:gd name="T38" fmla="*/ 30 w 60"/>
                <a:gd name="T39" fmla="*/ 7 h 98"/>
                <a:gd name="T40" fmla="*/ 37 w 60"/>
                <a:gd name="T41" fmla="*/ 15 h 98"/>
                <a:gd name="T42" fmla="*/ 45 w 60"/>
                <a:gd name="T43" fmla="*/ 30 h 98"/>
                <a:gd name="T44" fmla="*/ 45 w 60"/>
                <a:gd name="T45" fmla="*/ 38 h 98"/>
                <a:gd name="T46" fmla="*/ 52 w 60"/>
                <a:gd name="T47" fmla="*/ 38 h 98"/>
                <a:gd name="T48" fmla="*/ 52 w 60"/>
                <a:gd name="T49" fmla="*/ 45 h 98"/>
                <a:gd name="T50" fmla="*/ 60 w 60"/>
                <a:gd name="T51" fmla="*/ 53 h 9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0" h="98">
                  <a:moveTo>
                    <a:pt x="60" y="53"/>
                  </a:moveTo>
                  <a:lnTo>
                    <a:pt x="52" y="60"/>
                  </a:lnTo>
                  <a:lnTo>
                    <a:pt x="45" y="68"/>
                  </a:lnTo>
                  <a:lnTo>
                    <a:pt x="37" y="68"/>
                  </a:lnTo>
                  <a:lnTo>
                    <a:pt x="30" y="76"/>
                  </a:lnTo>
                  <a:lnTo>
                    <a:pt x="22" y="91"/>
                  </a:lnTo>
                  <a:lnTo>
                    <a:pt x="22" y="98"/>
                  </a:lnTo>
                  <a:lnTo>
                    <a:pt x="15" y="91"/>
                  </a:lnTo>
                  <a:lnTo>
                    <a:pt x="7" y="83"/>
                  </a:lnTo>
                  <a:lnTo>
                    <a:pt x="7" y="45"/>
                  </a:lnTo>
                  <a:lnTo>
                    <a:pt x="0" y="38"/>
                  </a:lnTo>
                  <a:lnTo>
                    <a:pt x="0" y="30"/>
                  </a:lnTo>
                  <a:lnTo>
                    <a:pt x="7" y="30"/>
                  </a:lnTo>
                  <a:lnTo>
                    <a:pt x="15" y="22"/>
                  </a:lnTo>
                  <a:lnTo>
                    <a:pt x="15" y="15"/>
                  </a:lnTo>
                  <a:lnTo>
                    <a:pt x="7" y="7"/>
                  </a:lnTo>
                  <a:lnTo>
                    <a:pt x="7" y="0"/>
                  </a:lnTo>
                  <a:lnTo>
                    <a:pt x="15" y="0"/>
                  </a:lnTo>
                  <a:lnTo>
                    <a:pt x="22" y="7"/>
                  </a:lnTo>
                  <a:lnTo>
                    <a:pt x="30" y="7"/>
                  </a:lnTo>
                  <a:lnTo>
                    <a:pt x="37" y="15"/>
                  </a:lnTo>
                  <a:lnTo>
                    <a:pt x="45" y="30"/>
                  </a:lnTo>
                  <a:lnTo>
                    <a:pt x="45" y="38"/>
                  </a:lnTo>
                  <a:lnTo>
                    <a:pt x="52" y="38"/>
                  </a:lnTo>
                  <a:lnTo>
                    <a:pt x="52" y="45"/>
                  </a:lnTo>
                  <a:lnTo>
                    <a:pt x="60" y="53"/>
                  </a:lnTo>
                  <a:close/>
                </a:path>
              </a:pathLst>
            </a:custGeom>
            <a:solidFill>
              <a:srgbClr val="FF8C00"/>
            </a:solidFill>
            <a:ln w="12700">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59" name="Freeform 30"/>
            <p:cNvSpPr>
              <a:spLocks/>
            </p:cNvSpPr>
            <p:nvPr/>
          </p:nvSpPr>
          <p:spPr bwMode="auto">
            <a:xfrm>
              <a:off x="827" y="3004"/>
              <a:ext cx="60" cy="98"/>
            </a:xfrm>
            <a:custGeom>
              <a:avLst/>
              <a:gdLst>
                <a:gd name="T0" fmla="*/ 60 w 60"/>
                <a:gd name="T1" fmla="*/ 53 h 98"/>
                <a:gd name="T2" fmla="*/ 52 w 60"/>
                <a:gd name="T3" fmla="*/ 60 h 98"/>
                <a:gd name="T4" fmla="*/ 45 w 60"/>
                <a:gd name="T5" fmla="*/ 68 h 98"/>
                <a:gd name="T6" fmla="*/ 37 w 60"/>
                <a:gd name="T7" fmla="*/ 68 h 98"/>
                <a:gd name="T8" fmla="*/ 30 w 60"/>
                <a:gd name="T9" fmla="*/ 76 h 98"/>
                <a:gd name="T10" fmla="*/ 22 w 60"/>
                <a:gd name="T11" fmla="*/ 91 h 98"/>
                <a:gd name="T12" fmla="*/ 22 w 60"/>
                <a:gd name="T13" fmla="*/ 98 h 98"/>
                <a:gd name="T14" fmla="*/ 15 w 60"/>
                <a:gd name="T15" fmla="*/ 91 h 98"/>
                <a:gd name="T16" fmla="*/ 7 w 60"/>
                <a:gd name="T17" fmla="*/ 83 h 98"/>
                <a:gd name="T18" fmla="*/ 7 w 60"/>
                <a:gd name="T19" fmla="*/ 45 h 98"/>
                <a:gd name="T20" fmla="*/ 0 w 60"/>
                <a:gd name="T21" fmla="*/ 38 h 98"/>
                <a:gd name="T22" fmla="*/ 0 w 60"/>
                <a:gd name="T23" fmla="*/ 30 h 98"/>
                <a:gd name="T24" fmla="*/ 7 w 60"/>
                <a:gd name="T25" fmla="*/ 30 h 98"/>
                <a:gd name="T26" fmla="*/ 15 w 60"/>
                <a:gd name="T27" fmla="*/ 22 h 98"/>
                <a:gd name="T28" fmla="*/ 15 w 60"/>
                <a:gd name="T29" fmla="*/ 15 h 98"/>
                <a:gd name="T30" fmla="*/ 7 w 60"/>
                <a:gd name="T31" fmla="*/ 7 h 98"/>
                <a:gd name="T32" fmla="*/ 7 w 60"/>
                <a:gd name="T33" fmla="*/ 0 h 98"/>
                <a:gd name="T34" fmla="*/ 15 w 60"/>
                <a:gd name="T35" fmla="*/ 0 h 98"/>
                <a:gd name="T36" fmla="*/ 22 w 60"/>
                <a:gd name="T37" fmla="*/ 7 h 98"/>
                <a:gd name="T38" fmla="*/ 30 w 60"/>
                <a:gd name="T39" fmla="*/ 7 h 98"/>
                <a:gd name="T40" fmla="*/ 37 w 60"/>
                <a:gd name="T41" fmla="*/ 15 h 98"/>
                <a:gd name="T42" fmla="*/ 45 w 60"/>
                <a:gd name="T43" fmla="*/ 30 h 98"/>
                <a:gd name="T44" fmla="*/ 45 w 60"/>
                <a:gd name="T45" fmla="*/ 38 h 98"/>
                <a:gd name="T46" fmla="*/ 52 w 60"/>
                <a:gd name="T47" fmla="*/ 38 h 98"/>
                <a:gd name="T48" fmla="*/ 52 w 60"/>
                <a:gd name="T49" fmla="*/ 45 h 98"/>
                <a:gd name="T50" fmla="*/ 60 w 60"/>
                <a:gd name="T51" fmla="*/ 53 h 98"/>
                <a:gd name="T52" fmla="*/ 60 w 60"/>
                <a:gd name="T53" fmla="*/ 60 h 9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60" h="98">
                  <a:moveTo>
                    <a:pt x="60" y="53"/>
                  </a:moveTo>
                  <a:lnTo>
                    <a:pt x="52" y="60"/>
                  </a:lnTo>
                  <a:lnTo>
                    <a:pt x="45" y="68"/>
                  </a:lnTo>
                  <a:lnTo>
                    <a:pt x="37" y="68"/>
                  </a:lnTo>
                  <a:lnTo>
                    <a:pt x="30" y="76"/>
                  </a:lnTo>
                  <a:lnTo>
                    <a:pt x="22" y="91"/>
                  </a:lnTo>
                  <a:lnTo>
                    <a:pt x="22" y="98"/>
                  </a:lnTo>
                  <a:lnTo>
                    <a:pt x="15" y="91"/>
                  </a:lnTo>
                  <a:lnTo>
                    <a:pt x="7" y="83"/>
                  </a:lnTo>
                  <a:lnTo>
                    <a:pt x="7" y="45"/>
                  </a:lnTo>
                  <a:lnTo>
                    <a:pt x="0" y="38"/>
                  </a:lnTo>
                  <a:lnTo>
                    <a:pt x="0" y="30"/>
                  </a:lnTo>
                  <a:lnTo>
                    <a:pt x="7" y="30"/>
                  </a:lnTo>
                  <a:lnTo>
                    <a:pt x="15" y="22"/>
                  </a:lnTo>
                  <a:lnTo>
                    <a:pt x="15" y="15"/>
                  </a:lnTo>
                  <a:lnTo>
                    <a:pt x="7" y="7"/>
                  </a:lnTo>
                  <a:lnTo>
                    <a:pt x="7" y="0"/>
                  </a:lnTo>
                  <a:lnTo>
                    <a:pt x="15" y="0"/>
                  </a:lnTo>
                  <a:lnTo>
                    <a:pt x="22" y="7"/>
                  </a:lnTo>
                  <a:lnTo>
                    <a:pt x="30" y="7"/>
                  </a:lnTo>
                  <a:lnTo>
                    <a:pt x="37" y="15"/>
                  </a:lnTo>
                  <a:lnTo>
                    <a:pt x="45" y="30"/>
                  </a:lnTo>
                  <a:lnTo>
                    <a:pt x="45" y="38"/>
                  </a:lnTo>
                  <a:lnTo>
                    <a:pt x="52" y="38"/>
                  </a:lnTo>
                  <a:lnTo>
                    <a:pt x="52" y="45"/>
                  </a:lnTo>
                  <a:lnTo>
                    <a:pt x="60" y="53"/>
                  </a:lnTo>
                  <a:lnTo>
                    <a:pt x="60" y="6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60" name="Freeform 31"/>
            <p:cNvSpPr>
              <a:spLocks/>
            </p:cNvSpPr>
            <p:nvPr/>
          </p:nvSpPr>
          <p:spPr bwMode="auto">
            <a:xfrm>
              <a:off x="796" y="2951"/>
              <a:ext cx="31" cy="30"/>
            </a:xfrm>
            <a:custGeom>
              <a:avLst/>
              <a:gdLst>
                <a:gd name="T0" fmla="*/ 31 w 31"/>
                <a:gd name="T1" fmla="*/ 22 h 30"/>
                <a:gd name="T2" fmla="*/ 31 w 31"/>
                <a:gd name="T3" fmla="*/ 15 h 30"/>
                <a:gd name="T4" fmla="*/ 23 w 31"/>
                <a:gd name="T5" fmla="*/ 7 h 30"/>
                <a:gd name="T6" fmla="*/ 8 w 31"/>
                <a:gd name="T7" fmla="*/ 7 h 30"/>
                <a:gd name="T8" fmla="*/ 8 w 31"/>
                <a:gd name="T9" fmla="*/ 0 h 30"/>
                <a:gd name="T10" fmla="*/ 0 w 31"/>
                <a:gd name="T11" fmla="*/ 0 h 30"/>
                <a:gd name="T12" fmla="*/ 0 w 31"/>
                <a:gd name="T13" fmla="*/ 15 h 30"/>
                <a:gd name="T14" fmla="*/ 8 w 31"/>
                <a:gd name="T15" fmla="*/ 15 h 30"/>
                <a:gd name="T16" fmla="*/ 15 w 31"/>
                <a:gd name="T17" fmla="*/ 30 h 30"/>
                <a:gd name="T18" fmla="*/ 23 w 31"/>
                <a:gd name="T19" fmla="*/ 30 h 30"/>
                <a:gd name="T20" fmla="*/ 31 w 31"/>
                <a:gd name="T21" fmla="*/ 22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1" h="30">
                  <a:moveTo>
                    <a:pt x="31" y="22"/>
                  </a:moveTo>
                  <a:lnTo>
                    <a:pt x="31" y="15"/>
                  </a:lnTo>
                  <a:lnTo>
                    <a:pt x="23" y="7"/>
                  </a:lnTo>
                  <a:lnTo>
                    <a:pt x="8" y="7"/>
                  </a:lnTo>
                  <a:lnTo>
                    <a:pt x="8" y="0"/>
                  </a:lnTo>
                  <a:lnTo>
                    <a:pt x="0" y="0"/>
                  </a:lnTo>
                  <a:lnTo>
                    <a:pt x="0" y="15"/>
                  </a:lnTo>
                  <a:lnTo>
                    <a:pt x="8" y="15"/>
                  </a:lnTo>
                  <a:lnTo>
                    <a:pt x="15" y="30"/>
                  </a:lnTo>
                  <a:lnTo>
                    <a:pt x="23" y="30"/>
                  </a:lnTo>
                  <a:lnTo>
                    <a:pt x="31" y="22"/>
                  </a:lnTo>
                  <a:close/>
                </a:path>
              </a:pathLst>
            </a:custGeom>
            <a:solidFill>
              <a:srgbClr val="FF8C00"/>
            </a:solidFill>
            <a:ln w="12700">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61" name="Freeform 32"/>
            <p:cNvSpPr>
              <a:spLocks/>
            </p:cNvSpPr>
            <p:nvPr/>
          </p:nvSpPr>
          <p:spPr bwMode="auto">
            <a:xfrm>
              <a:off x="796" y="2951"/>
              <a:ext cx="31" cy="30"/>
            </a:xfrm>
            <a:custGeom>
              <a:avLst/>
              <a:gdLst>
                <a:gd name="T0" fmla="*/ 31 w 31"/>
                <a:gd name="T1" fmla="*/ 22 h 30"/>
                <a:gd name="T2" fmla="*/ 31 w 31"/>
                <a:gd name="T3" fmla="*/ 15 h 30"/>
                <a:gd name="T4" fmla="*/ 23 w 31"/>
                <a:gd name="T5" fmla="*/ 7 h 30"/>
                <a:gd name="T6" fmla="*/ 8 w 31"/>
                <a:gd name="T7" fmla="*/ 7 h 30"/>
                <a:gd name="T8" fmla="*/ 8 w 31"/>
                <a:gd name="T9" fmla="*/ 0 h 30"/>
                <a:gd name="T10" fmla="*/ 0 w 31"/>
                <a:gd name="T11" fmla="*/ 0 h 30"/>
                <a:gd name="T12" fmla="*/ 0 w 31"/>
                <a:gd name="T13" fmla="*/ 15 h 30"/>
                <a:gd name="T14" fmla="*/ 8 w 31"/>
                <a:gd name="T15" fmla="*/ 15 h 30"/>
                <a:gd name="T16" fmla="*/ 15 w 31"/>
                <a:gd name="T17" fmla="*/ 30 h 30"/>
                <a:gd name="T18" fmla="*/ 23 w 31"/>
                <a:gd name="T19" fmla="*/ 30 h 30"/>
                <a:gd name="T20" fmla="*/ 31 w 31"/>
                <a:gd name="T21" fmla="*/ 22 h 30"/>
                <a:gd name="T22" fmla="*/ 31 w 31"/>
                <a:gd name="T23" fmla="*/ 3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1" h="30">
                  <a:moveTo>
                    <a:pt x="31" y="22"/>
                  </a:moveTo>
                  <a:lnTo>
                    <a:pt x="31" y="15"/>
                  </a:lnTo>
                  <a:lnTo>
                    <a:pt x="23" y="7"/>
                  </a:lnTo>
                  <a:lnTo>
                    <a:pt x="8" y="7"/>
                  </a:lnTo>
                  <a:lnTo>
                    <a:pt x="8" y="0"/>
                  </a:lnTo>
                  <a:lnTo>
                    <a:pt x="0" y="0"/>
                  </a:lnTo>
                  <a:lnTo>
                    <a:pt x="0" y="15"/>
                  </a:lnTo>
                  <a:lnTo>
                    <a:pt x="8" y="15"/>
                  </a:lnTo>
                  <a:lnTo>
                    <a:pt x="15" y="30"/>
                  </a:lnTo>
                  <a:lnTo>
                    <a:pt x="23" y="30"/>
                  </a:lnTo>
                  <a:lnTo>
                    <a:pt x="31" y="22"/>
                  </a:lnTo>
                  <a:lnTo>
                    <a:pt x="31" y="3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62" name="Freeform 33"/>
            <p:cNvSpPr>
              <a:spLocks/>
            </p:cNvSpPr>
            <p:nvPr/>
          </p:nvSpPr>
          <p:spPr bwMode="auto">
            <a:xfrm>
              <a:off x="721" y="2905"/>
              <a:ext cx="30" cy="31"/>
            </a:xfrm>
            <a:custGeom>
              <a:avLst/>
              <a:gdLst>
                <a:gd name="T0" fmla="*/ 30 w 30"/>
                <a:gd name="T1" fmla="*/ 23 h 31"/>
                <a:gd name="T2" fmla="*/ 22 w 30"/>
                <a:gd name="T3" fmla="*/ 15 h 31"/>
                <a:gd name="T4" fmla="*/ 22 w 30"/>
                <a:gd name="T5" fmla="*/ 8 h 31"/>
                <a:gd name="T6" fmla="*/ 15 w 30"/>
                <a:gd name="T7" fmla="*/ 0 h 31"/>
                <a:gd name="T8" fmla="*/ 7 w 30"/>
                <a:gd name="T9" fmla="*/ 0 h 31"/>
                <a:gd name="T10" fmla="*/ 7 w 30"/>
                <a:gd name="T11" fmla="*/ 8 h 31"/>
                <a:gd name="T12" fmla="*/ 0 w 30"/>
                <a:gd name="T13" fmla="*/ 8 h 31"/>
                <a:gd name="T14" fmla="*/ 0 w 30"/>
                <a:gd name="T15" fmla="*/ 15 h 31"/>
                <a:gd name="T16" fmla="*/ 7 w 30"/>
                <a:gd name="T17" fmla="*/ 23 h 31"/>
                <a:gd name="T18" fmla="*/ 15 w 30"/>
                <a:gd name="T19" fmla="*/ 23 h 31"/>
                <a:gd name="T20" fmla="*/ 22 w 30"/>
                <a:gd name="T21" fmla="*/ 31 h 31"/>
                <a:gd name="T22" fmla="*/ 30 w 30"/>
                <a:gd name="T23" fmla="*/ 31 h 31"/>
                <a:gd name="T24" fmla="*/ 30 w 30"/>
                <a:gd name="T25" fmla="*/ 23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31">
                  <a:moveTo>
                    <a:pt x="30" y="23"/>
                  </a:moveTo>
                  <a:lnTo>
                    <a:pt x="22" y="15"/>
                  </a:lnTo>
                  <a:lnTo>
                    <a:pt x="22" y="8"/>
                  </a:lnTo>
                  <a:lnTo>
                    <a:pt x="15" y="0"/>
                  </a:lnTo>
                  <a:lnTo>
                    <a:pt x="7" y="0"/>
                  </a:lnTo>
                  <a:lnTo>
                    <a:pt x="7" y="8"/>
                  </a:lnTo>
                  <a:lnTo>
                    <a:pt x="0" y="8"/>
                  </a:lnTo>
                  <a:lnTo>
                    <a:pt x="0" y="15"/>
                  </a:lnTo>
                  <a:lnTo>
                    <a:pt x="7" y="23"/>
                  </a:lnTo>
                  <a:lnTo>
                    <a:pt x="15" y="23"/>
                  </a:lnTo>
                  <a:lnTo>
                    <a:pt x="22" y="31"/>
                  </a:lnTo>
                  <a:lnTo>
                    <a:pt x="30" y="31"/>
                  </a:lnTo>
                  <a:lnTo>
                    <a:pt x="30" y="23"/>
                  </a:lnTo>
                  <a:close/>
                </a:path>
              </a:pathLst>
            </a:custGeom>
            <a:solidFill>
              <a:srgbClr val="FF8C00"/>
            </a:solidFill>
            <a:ln w="12700">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63" name="Freeform 34"/>
            <p:cNvSpPr>
              <a:spLocks/>
            </p:cNvSpPr>
            <p:nvPr/>
          </p:nvSpPr>
          <p:spPr bwMode="auto">
            <a:xfrm>
              <a:off x="721" y="2905"/>
              <a:ext cx="30" cy="31"/>
            </a:xfrm>
            <a:custGeom>
              <a:avLst/>
              <a:gdLst>
                <a:gd name="T0" fmla="*/ 30 w 30"/>
                <a:gd name="T1" fmla="*/ 23 h 31"/>
                <a:gd name="T2" fmla="*/ 22 w 30"/>
                <a:gd name="T3" fmla="*/ 15 h 31"/>
                <a:gd name="T4" fmla="*/ 22 w 30"/>
                <a:gd name="T5" fmla="*/ 8 h 31"/>
                <a:gd name="T6" fmla="*/ 15 w 30"/>
                <a:gd name="T7" fmla="*/ 0 h 31"/>
                <a:gd name="T8" fmla="*/ 7 w 30"/>
                <a:gd name="T9" fmla="*/ 0 h 31"/>
                <a:gd name="T10" fmla="*/ 7 w 30"/>
                <a:gd name="T11" fmla="*/ 8 h 31"/>
                <a:gd name="T12" fmla="*/ 0 w 30"/>
                <a:gd name="T13" fmla="*/ 8 h 31"/>
                <a:gd name="T14" fmla="*/ 0 w 30"/>
                <a:gd name="T15" fmla="*/ 15 h 31"/>
                <a:gd name="T16" fmla="*/ 7 w 30"/>
                <a:gd name="T17" fmla="*/ 23 h 31"/>
                <a:gd name="T18" fmla="*/ 15 w 30"/>
                <a:gd name="T19" fmla="*/ 23 h 31"/>
                <a:gd name="T20" fmla="*/ 22 w 30"/>
                <a:gd name="T21" fmla="*/ 31 h 31"/>
                <a:gd name="T22" fmla="*/ 30 w 30"/>
                <a:gd name="T23" fmla="*/ 31 h 31"/>
                <a:gd name="T24" fmla="*/ 30 w 30"/>
                <a:gd name="T25" fmla="*/ 23 h 31"/>
                <a:gd name="T26" fmla="*/ 30 w 30"/>
                <a:gd name="T27" fmla="*/ 31 h 3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 h="31">
                  <a:moveTo>
                    <a:pt x="30" y="23"/>
                  </a:moveTo>
                  <a:lnTo>
                    <a:pt x="22" y="15"/>
                  </a:lnTo>
                  <a:lnTo>
                    <a:pt x="22" y="8"/>
                  </a:lnTo>
                  <a:lnTo>
                    <a:pt x="15" y="0"/>
                  </a:lnTo>
                  <a:lnTo>
                    <a:pt x="7" y="0"/>
                  </a:lnTo>
                  <a:lnTo>
                    <a:pt x="7" y="8"/>
                  </a:lnTo>
                  <a:lnTo>
                    <a:pt x="0" y="8"/>
                  </a:lnTo>
                  <a:lnTo>
                    <a:pt x="0" y="15"/>
                  </a:lnTo>
                  <a:lnTo>
                    <a:pt x="7" y="23"/>
                  </a:lnTo>
                  <a:lnTo>
                    <a:pt x="15" y="23"/>
                  </a:lnTo>
                  <a:lnTo>
                    <a:pt x="22" y="31"/>
                  </a:lnTo>
                  <a:lnTo>
                    <a:pt x="30" y="31"/>
                  </a:lnTo>
                  <a:lnTo>
                    <a:pt x="30" y="23"/>
                  </a:lnTo>
                  <a:lnTo>
                    <a:pt x="30" y="3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64" name="Freeform 35"/>
            <p:cNvSpPr>
              <a:spLocks/>
            </p:cNvSpPr>
            <p:nvPr/>
          </p:nvSpPr>
          <p:spPr bwMode="auto">
            <a:xfrm>
              <a:off x="766" y="2936"/>
              <a:ext cx="30" cy="15"/>
            </a:xfrm>
            <a:custGeom>
              <a:avLst/>
              <a:gdLst>
                <a:gd name="T0" fmla="*/ 30 w 30"/>
                <a:gd name="T1" fmla="*/ 7 h 15"/>
                <a:gd name="T2" fmla="*/ 23 w 30"/>
                <a:gd name="T3" fmla="*/ 15 h 15"/>
                <a:gd name="T4" fmla="*/ 15 w 30"/>
                <a:gd name="T5" fmla="*/ 7 h 15"/>
                <a:gd name="T6" fmla="*/ 0 w 30"/>
                <a:gd name="T7" fmla="*/ 7 h 15"/>
                <a:gd name="T8" fmla="*/ 0 w 30"/>
                <a:gd name="T9" fmla="*/ 0 h 15"/>
                <a:gd name="T10" fmla="*/ 15 w 30"/>
                <a:gd name="T11" fmla="*/ 7 h 15"/>
                <a:gd name="T12" fmla="*/ 15 w 30"/>
                <a:gd name="T13" fmla="*/ 0 h 15"/>
                <a:gd name="T14" fmla="*/ 23 w 30"/>
                <a:gd name="T15" fmla="*/ 7 h 15"/>
                <a:gd name="T16" fmla="*/ 30 w 30"/>
                <a:gd name="T17" fmla="*/ 7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 h="15">
                  <a:moveTo>
                    <a:pt x="30" y="7"/>
                  </a:moveTo>
                  <a:lnTo>
                    <a:pt x="23" y="15"/>
                  </a:lnTo>
                  <a:lnTo>
                    <a:pt x="15" y="7"/>
                  </a:lnTo>
                  <a:lnTo>
                    <a:pt x="0" y="7"/>
                  </a:lnTo>
                  <a:lnTo>
                    <a:pt x="0" y="0"/>
                  </a:lnTo>
                  <a:lnTo>
                    <a:pt x="15" y="7"/>
                  </a:lnTo>
                  <a:lnTo>
                    <a:pt x="15" y="0"/>
                  </a:lnTo>
                  <a:lnTo>
                    <a:pt x="23" y="7"/>
                  </a:lnTo>
                  <a:lnTo>
                    <a:pt x="30" y="7"/>
                  </a:lnTo>
                  <a:close/>
                </a:path>
              </a:pathLst>
            </a:custGeom>
            <a:solidFill>
              <a:srgbClr val="FF8C00"/>
            </a:solidFill>
            <a:ln w="12700">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65" name="Freeform 36"/>
            <p:cNvSpPr>
              <a:spLocks/>
            </p:cNvSpPr>
            <p:nvPr/>
          </p:nvSpPr>
          <p:spPr bwMode="auto">
            <a:xfrm>
              <a:off x="766" y="2936"/>
              <a:ext cx="30" cy="15"/>
            </a:xfrm>
            <a:custGeom>
              <a:avLst/>
              <a:gdLst>
                <a:gd name="T0" fmla="*/ 30 w 30"/>
                <a:gd name="T1" fmla="*/ 7 h 15"/>
                <a:gd name="T2" fmla="*/ 23 w 30"/>
                <a:gd name="T3" fmla="*/ 15 h 15"/>
                <a:gd name="T4" fmla="*/ 15 w 30"/>
                <a:gd name="T5" fmla="*/ 7 h 15"/>
                <a:gd name="T6" fmla="*/ 0 w 30"/>
                <a:gd name="T7" fmla="*/ 7 h 15"/>
                <a:gd name="T8" fmla="*/ 0 w 30"/>
                <a:gd name="T9" fmla="*/ 0 h 15"/>
                <a:gd name="T10" fmla="*/ 15 w 30"/>
                <a:gd name="T11" fmla="*/ 7 h 15"/>
                <a:gd name="T12" fmla="*/ 15 w 30"/>
                <a:gd name="T13" fmla="*/ 0 h 15"/>
                <a:gd name="T14" fmla="*/ 23 w 30"/>
                <a:gd name="T15" fmla="*/ 7 h 15"/>
                <a:gd name="T16" fmla="*/ 30 w 30"/>
                <a:gd name="T17" fmla="*/ 7 h 15"/>
                <a:gd name="T18" fmla="*/ 30 w 30"/>
                <a:gd name="T19" fmla="*/ 15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 h="15">
                  <a:moveTo>
                    <a:pt x="30" y="7"/>
                  </a:moveTo>
                  <a:lnTo>
                    <a:pt x="23" y="15"/>
                  </a:lnTo>
                  <a:lnTo>
                    <a:pt x="15" y="7"/>
                  </a:lnTo>
                  <a:lnTo>
                    <a:pt x="0" y="7"/>
                  </a:lnTo>
                  <a:lnTo>
                    <a:pt x="0" y="0"/>
                  </a:lnTo>
                  <a:lnTo>
                    <a:pt x="15" y="7"/>
                  </a:lnTo>
                  <a:lnTo>
                    <a:pt x="15" y="0"/>
                  </a:lnTo>
                  <a:lnTo>
                    <a:pt x="23" y="7"/>
                  </a:lnTo>
                  <a:lnTo>
                    <a:pt x="30" y="7"/>
                  </a:lnTo>
                  <a:lnTo>
                    <a:pt x="30" y="1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66" name="Freeform 37"/>
            <p:cNvSpPr>
              <a:spLocks/>
            </p:cNvSpPr>
            <p:nvPr/>
          </p:nvSpPr>
          <p:spPr bwMode="auto">
            <a:xfrm>
              <a:off x="645" y="2867"/>
              <a:ext cx="23" cy="23"/>
            </a:xfrm>
            <a:custGeom>
              <a:avLst/>
              <a:gdLst>
                <a:gd name="T0" fmla="*/ 23 w 23"/>
                <a:gd name="T1" fmla="*/ 8 h 23"/>
                <a:gd name="T2" fmla="*/ 23 w 23"/>
                <a:gd name="T3" fmla="*/ 15 h 23"/>
                <a:gd name="T4" fmla="*/ 15 w 23"/>
                <a:gd name="T5" fmla="*/ 23 h 23"/>
                <a:gd name="T6" fmla="*/ 7 w 23"/>
                <a:gd name="T7" fmla="*/ 23 h 23"/>
                <a:gd name="T8" fmla="*/ 0 w 23"/>
                <a:gd name="T9" fmla="*/ 15 h 23"/>
                <a:gd name="T10" fmla="*/ 0 w 23"/>
                <a:gd name="T11" fmla="*/ 8 h 23"/>
                <a:gd name="T12" fmla="*/ 7 w 23"/>
                <a:gd name="T13" fmla="*/ 0 h 23"/>
                <a:gd name="T14" fmla="*/ 23 w 23"/>
                <a:gd name="T15" fmla="*/ 0 h 23"/>
                <a:gd name="T16" fmla="*/ 23 w 23"/>
                <a:gd name="T17" fmla="*/ 8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23">
                  <a:moveTo>
                    <a:pt x="23" y="8"/>
                  </a:moveTo>
                  <a:lnTo>
                    <a:pt x="23" y="15"/>
                  </a:lnTo>
                  <a:lnTo>
                    <a:pt x="15" y="23"/>
                  </a:lnTo>
                  <a:lnTo>
                    <a:pt x="7" y="23"/>
                  </a:lnTo>
                  <a:lnTo>
                    <a:pt x="0" y="15"/>
                  </a:lnTo>
                  <a:lnTo>
                    <a:pt x="0" y="8"/>
                  </a:lnTo>
                  <a:lnTo>
                    <a:pt x="7" y="0"/>
                  </a:lnTo>
                  <a:lnTo>
                    <a:pt x="23" y="0"/>
                  </a:lnTo>
                  <a:lnTo>
                    <a:pt x="23" y="8"/>
                  </a:lnTo>
                  <a:close/>
                </a:path>
              </a:pathLst>
            </a:custGeom>
            <a:solidFill>
              <a:srgbClr val="FF8C00"/>
            </a:solidFill>
            <a:ln w="12700">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67" name="Freeform 38"/>
            <p:cNvSpPr>
              <a:spLocks/>
            </p:cNvSpPr>
            <p:nvPr/>
          </p:nvSpPr>
          <p:spPr bwMode="auto">
            <a:xfrm>
              <a:off x="645" y="2867"/>
              <a:ext cx="23" cy="23"/>
            </a:xfrm>
            <a:custGeom>
              <a:avLst/>
              <a:gdLst>
                <a:gd name="T0" fmla="*/ 23 w 23"/>
                <a:gd name="T1" fmla="*/ 8 h 23"/>
                <a:gd name="T2" fmla="*/ 23 w 23"/>
                <a:gd name="T3" fmla="*/ 15 h 23"/>
                <a:gd name="T4" fmla="*/ 15 w 23"/>
                <a:gd name="T5" fmla="*/ 23 h 23"/>
                <a:gd name="T6" fmla="*/ 7 w 23"/>
                <a:gd name="T7" fmla="*/ 23 h 23"/>
                <a:gd name="T8" fmla="*/ 0 w 23"/>
                <a:gd name="T9" fmla="*/ 15 h 23"/>
                <a:gd name="T10" fmla="*/ 0 w 23"/>
                <a:gd name="T11" fmla="*/ 8 h 23"/>
                <a:gd name="T12" fmla="*/ 7 w 23"/>
                <a:gd name="T13" fmla="*/ 0 h 23"/>
                <a:gd name="T14" fmla="*/ 23 w 23"/>
                <a:gd name="T15" fmla="*/ 0 h 23"/>
                <a:gd name="T16" fmla="*/ 23 w 23"/>
                <a:gd name="T17" fmla="*/ 8 h 23"/>
                <a:gd name="T18" fmla="*/ 23 w 23"/>
                <a:gd name="T19" fmla="*/ 15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23">
                  <a:moveTo>
                    <a:pt x="23" y="8"/>
                  </a:moveTo>
                  <a:lnTo>
                    <a:pt x="23" y="15"/>
                  </a:lnTo>
                  <a:lnTo>
                    <a:pt x="15" y="23"/>
                  </a:lnTo>
                  <a:lnTo>
                    <a:pt x="7" y="23"/>
                  </a:lnTo>
                  <a:lnTo>
                    <a:pt x="0" y="15"/>
                  </a:lnTo>
                  <a:lnTo>
                    <a:pt x="0" y="8"/>
                  </a:lnTo>
                  <a:lnTo>
                    <a:pt x="7" y="0"/>
                  </a:lnTo>
                  <a:lnTo>
                    <a:pt x="23" y="0"/>
                  </a:lnTo>
                  <a:lnTo>
                    <a:pt x="23" y="8"/>
                  </a:lnTo>
                  <a:lnTo>
                    <a:pt x="23" y="1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68" name="Freeform 39"/>
            <p:cNvSpPr>
              <a:spLocks/>
            </p:cNvSpPr>
            <p:nvPr/>
          </p:nvSpPr>
          <p:spPr bwMode="auto">
            <a:xfrm>
              <a:off x="622" y="2875"/>
              <a:ext cx="15" cy="23"/>
            </a:xfrm>
            <a:custGeom>
              <a:avLst/>
              <a:gdLst>
                <a:gd name="T0" fmla="*/ 15 w 15"/>
                <a:gd name="T1" fmla="*/ 7 h 23"/>
                <a:gd name="T2" fmla="*/ 8 w 15"/>
                <a:gd name="T3" fmla="*/ 0 h 23"/>
                <a:gd name="T4" fmla="*/ 8 w 15"/>
                <a:gd name="T5" fmla="*/ 15 h 23"/>
                <a:gd name="T6" fmla="*/ 0 w 15"/>
                <a:gd name="T7" fmla="*/ 15 h 23"/>
                <a:gd name="T8" fmla="*/ 8 w 15"/>
                <a:gd name="T9" fmla="*/ 23 h 23"/>
                <a:gd name="T10" fmla="*/ 8 w 15"/>
                <a:gd name="T11" fmla="*/ 15 h 23"/>
                <a:gd name="T12" fmla="*/ 15 w 15"/>
                <a:gd name="T13" fmla="*/ 7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23">
                  <a:moveTo>
                    <a:pt x="15" y="7"/>
                  </a:moveTo>
                  <a:lnTo>
                    <a:pt x="8" y="0"/>
                  </a:lnTo>
                  <a:lnTo>
                    <a:pt x="8" y="15"/>
                  </a:lnTo>
                  <a:lnTo>
                    <a:pt x="0" y="15"/>
                  </a:lnTo>
                  <a:lnTo>
                    <a:pt x="8" y="23"/>
                  </a:lnTo>
                  <a:lnTo>
                    <a:pt x="8" y="15"/>
                  </a:lnTo>
                  <a:lnTo>
                    <a:pt x="15" y="7"/>
                  </a:lnTo>
                  <a:close/>
                </a:path>
              </a:pathLst>
            </a:custGeom>
            <a:solidFill>
              <a:srgbClr val="FF8C00"/>
            </a:solidFill>
            <a:ln w="12700">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69" name="Freeform 40"/>
            <p:cNvSpPr>
              <a:spLocks/>
            </p:cNvSpPr>
            <p:nvPr/>
          </p:nvSpPr>
          <p:spPr bwMode="auto">
            <a:xfrm>
              <a:off x="622" y="2875"/>
              <a:ext cx="15" cy="23"/>
            </a:xfrm>
            <a:custGeom>
              <a:avLst/>
              <a:gdLst>
                <a:gd name="T0" fmla="*/ 15 w 15"/>
                <a:gd name="T1" fmla="*/ 7 h 23"/>
                <a:gd name="T2" fmla="*/ 8 w 15"/>
                <a:gd name="T3" fmla="*/ 0 h 23"/>
                <a:gd name="T4" fmla="*/ 8 w 15"/>
                <a:gd name="T5" fmla="*/ 15 h 23"/>
                <a:gd name="T6" fmla="*/ 0 w 15"/>
                <a:gd name="T7" fmla="*/ 15 h 23"/>
                <a:gd name="T8" fmla="*/ 8 w 15"/>
                <a:gd name="T9" fmla="*/ 23 h 23"/>
                <a:gd name="T10" fmla="*/ 8 w 15"/>
                <a:gd name="T11" fmla="*/ 15 h 23"/>
                <a:gd name="T12" fmla="*/ 15 w 15"/>
                <a:gd name="T13" fmla="*/ 7 h 23"/>
                <a:gd name="T14" fmla="*/ 15 w 15"/>
                <a:gd name="T15" fmla="*/ 15 h 2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 h="23">
                  <a:moveTo>
                    <a:pt x="15" y="7"/>
                  </a:moveTo>
                  <a:lnTo>
                    <a:pt x="8" y="0"/>
                  </a:lnTo>
                  <a:lnTo>
                    <a:pt x="8" y="15"/>
                  </a:lnTo>
                  <a:lnTo>
                    <a:pt x="0" y="15"/>
                  </a:lnTo>
                  <a:lnTo>
                    <a:pt x="8" y="23"/>
                  </a:lnTo>
                  <a:lnTo>
                    <a:pt x="8" y="15"/>
                  </a:lnTo>
                  <a:lnTo>
                    <a:pt x="15" y="7"/>
                  </a:lnTo>
                  <a:lnTo>
                    <a:pt x="15" y="1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70" name="Freeform 41"/>
            <p:cNvSpPr>
              <a:spLocks/>
            </p:cNvSpPr>
            <p:nvPr/>
          </p:nvSpPr>
          <p:spPr bwMode="auto">
            <a:xfrm>
              <a:off x="796" y="2981"/>
              <a:ext cx="8" cy="8"/>
            </a:xfrm>
            <a:custGeom>
              <a:avLst/>
              <a:gdLst>
                <a:gd name="T0" fmla="*/ 8 w 8"/>
                <a:gd name="T1" fmla="*/ 8 h 8"/>
                <a:gd name="T2" fmla="*/ 0 w 8"/>
                <a:gd name="T3" fmla="*/ 8 h 8"/>
                <a:gd name="T4" fmla="*/ 8 w 8"/>
                <a:gd name="T5" fmla="*/ 0 h 8"/>
                <a:gd name="T6" fmla="*/ 8 w 8"/>
                <a:gd name="T7" fmla="*/ 8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8">
                  <a:moveTo>
                    <a:pt x="8" y="8"/>
                  </a:moveTo>
                  <a:lnTo>
                    <a:pt x="0" y="8"/>
                  </a:lnTo>
                  <a:lnTo>
                    <a:pt x="8" y="0"/>
                  </a:lnTo>
                  <a:lnTo>
                    <a:pt x="8" y="8"/>
                  </a:lnTo>
                  <a:close/>
                </a:path>
              </a:pathLst>
            </a:custGeom>
            <a:solidFill>
              <a:srgbClr val="FF8C00"/>
            </a:solidFill>
            <a:ln w="12700">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71" name="Freeform 42"/>
            <p:cNvSpPr>
              <a:spLocks/>
            </p:cNvSpPr>
            <p:nvPr/>
          </p:nvSpPr>
          <p:spPr bwMode="auto">
            <a:xfrm>
              <a:off x="796" y="2981"/>
              <a:ext cx="8" cy="15"/>
            </a:xfrm>
            <a:custGeom>
              <a:avLst/>
              <a:gdLst>
                <a:gd name="T0" fmla="*/ 8 w 8"/>
                <a:gd name="T1" fmla="*/ 8 h 15"/>
                <a:gd name="T2" fmla="*/ 0 w 8"/>
                <a:gd name="T3" fmla="*/ 8 h 15"/>
                <a:gd name="T4" fmla="*/ 8 w 8"/>
                <a:gd name="T5" fmla="*/ 0 h 15"/>
                <a:gd name="T6" fmla="*/ 8 w 8"/>
                <a:gd name="T7" fmla="*/ 8 h 15"/>
                <a:gd name="T8" fmla="*/ 8 w 8"/>
                <a:gd name="T9" fmla="*/ 15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5">
                  <a:moveTo>
                    <a:pt x="8" y="8"/>
                  </a:moveTo>
                  <a:lnTo>
                    <a:pt x="0" y="8"/>
                  </a:lnTo>
                  <a:lnTo>
                    <a:pt x="8" y="0"/>
                  </a:lnTo>
                  <a:lnTo>
                    <a:pt x="8" y="8"/>
                  </a:lnTo>
                  <a:lnTo>
                    <a:pt x="8" y="1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72" name="Freeform 43"/>
            <p:cNvSpPr>
              <a:spLocks/>
            </p:cNvSpPr>
            <p:nvPr/>
          </p:nvSpPr>
          <p:spPr bwMode="auto">
            <a:xfrm>
              <a:off x="781" y="2958"/>
              <a:ext cx="8" cy="15"/>
            </a:xfrm>
            <a:custGeom>
              <a:avLst/>
              <a:gdLst>
                <a:gd name="T0" fmla="*/ 8 w 8"/>
                <a:gd name="T1" fmla="*/ 8 h 15"/>
                <a:gd name="T2" fmla="*/ 0 w 8"/>
                <a:gd name="T3" fmla="*/ 15 h 15"/>
                <a:gd name="T4" fmla="*/ 0 w 8"/>
                <a:gd name="T5" fmla="*/ 0 h 15"/>
                <a:gd name="T6" fmla="*/ 8 w 8"/>
                <a:gd name="T7" fmla="*/ 0 h 15"/>
                <a:gd name="T8" fmla="*/ 8 w 8"/>
                <a:gd name="T9" fmla="*/ 8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5">
                  <a:moveTo>
                    <a:pt x="8" y="8"/>
                  </a:moveTo>
                  <a:lnTo>
                    <a:pt x="0" y="15"/>
                  </a:lnTo>
                  <a:lnTo>
                    <a:pt x="0" y="0"/>
                  </a:lnTo>
                  <a:lnTo>
                    <a:pt x="8" y="0"/>
                  </a:lnTo>
                  <a:lnTo>
                    <a:pt x="8" y="8"/>
                  </a:lnTo>
                  <a:close/>
                </a:path>
              </a:pathLst>
            </a:custGeom>
            <a:solidFill>
              <a:srgbClr val="FF8C00"/>
            </a:solidFill>
            <a:ln w="12700">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73" name="Freeform 44"/>
            <p:cNvSpPr>
              <a:spLocks/>
            </p:cNvSpPr>
            <p:nvPr/>
          </p:nvSpPr>
          <p:spPr bwMode="auto">
            <a:xfrm>
              <a:off x="781" y="2958"/>
              <a:ext cx="8" cy="15"/>
            </a:xfrm>
            <a:custGeom>
              <a:avLst/>
              <a:gdLst>
                <a:gd name="T0" fmla="*/ 8 w 8"/>
                <a:gd name="T1" fmla="*/ 8 h 15"/>
                <a:gd name="T2" fmla="*/ 0 w 8"/>
                <a:gd name="T3" fmla="*/ 15 h 15"/>
                <a:gd name="T4" fmla="*/ 0 w 8"/>
                <a:gd name="T5" fmla="*/ 0 h 15"/>
                <a:gd name="T6" fmla="*/ 8 w 8"/>
                <a:gd name="T7" fmla="*/ 0 h 15"/>
                <a:gd name="T8" fmla="*/ 8 w 8"/>
                <a:gd name="T9" fmla="*/ 8 h 15"/>
                <a:gd name="T10" fmla="*/ 8 w 8"/>
                <a:gd name="T11" fmla="*/ 15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15">
                  <a:moveTo>
                    <a:pt x="8" y="8"/>
                  </a:moveTo>
                  <a:lnTo>
                    <a:pt x="0" y="15"/>
                  </a:lnTo>
                  <a:lnTo>
                    <a:pt x="0" y="0"/>
                  </a:lnTo>
                  <a:lnTo>
                    <a:pt x="8" y="0"/>
                  </a:lnTo>
                  <a:lnTo>
                    <a:pt x="8" y="8"/>
                  </a:lnTo>
                  <a:lnTo>
                    <a:pt x="8" y="1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74" name="Freeform 45"/>
            <p:cNvSpPr>
              <a:spLocks/>
            </p:cNvSpPr>
            <p:nvPr/>
          </p:nvSpPr>
          <p:spPr bwMode="auto">
            <a:xfrm>
              <a:off x="463" y="1518"/>
              <a:ext cx="303" cy="485"/>
            </a:xfrm>
            <a:custGeom>
              <a:avLst/>
              <a:gdLst>
                <a:gd name="T0" fmla="*/ 303 w 303"/>
                <a:gd name="T1" fmla="*/ 326 h 485"/>
                <a:gd name="T2" fmla="*/ 288 w 303"/>
                <a:gd name="T3" fmla="*/ 311 h 485"/>
                <a:gd name="T4" fmla="*/ 280 w 303"/>
                <a:gd name="T5" fmla="*/ 319 h 485"/>
                <a:gd name="T6" fmla="*/ 250 w 303"/>
                <a:gd name="T7" fmla="*/ 311 h 485"/>
                <a:gd name="T8" fmla="*/ 220 w 303"/>
                <a:gd name="T9" fmla="*/ 326 h 485"/>
                <a:gd name="T10" fmla="*/ 212 w 303"/>
                <a:gd name="T11" fmla="*/ 296 h 485"/>
                <a:gd name="T12" fmla="*/ 197 w 303"/>
                <a:gd name="T13" fmla="*/ 288 h 485"/>
                <a:gd name="T14" fmla="*/ 189 w 303"/>
                <a:gd name="T15" fmla="*/ 235 h 485"/>
                <a:gd name="T16" fmla="*/ 167 w 303"/>
                <a:gd name="T17" fmla="*/ 243 h 485"/>
                <a:gd name="T18" fmla="*/ 159 w 303"/>
                <a:gd name="T19" fmla="*/ 235 h 485"/>
                <a:gd name="T20" fmla="*/ 182 w 303"/>
                <a:gd name="T21" fmla="*/ 167 h 485"/>
                <a:gd name="T22" fmla="*/ 159 w 303"/>
                <a:gd name="T23" fmla="*/ 159 h 485"/>
                <a:gd name="T24" fmla="*/ 144 w 303"/>
                <a:gd name="T25" fmla="*/ 122 h 485"/>
                <a:gd name="T26" fmla="*/ 129 w 303"/>
                <a:gd name="T27" fmla="*/ 106 h 485"/>
                <a:gd name="T28" fmla="*/ 136 w 303"/>
                <a:gd name="T29" fmla="*/ 91 h 485"/>
                <a:gd name="T30" fmla="*/ 121 w 303"/>
                <a:gd name="T31" fmla="*/ 76 h 485"/>
                <a:gd name="T32" fmla="*/ 136 w 303"/>
                <a:gd name="T33" fmla="*/ 15 h 485"/>
                <a:gd name="T34" fmla="*/ 99 w 303"/>
                <a:gd name="T35" fmla="*/ 0 h 485"/>
                <a:gd name="T36" fmla="*/ 61 w 303"/>
                <a:gd name="T37" fmla="*/ 167 h 485"/>
                <a:gd name="T38" fmla="*/ 61 w 303"/>
                <a:gd name="T39" fmla="*/ 190 h 485"/>
                <a:gd name="T40" fmla="*/ 76 w 303"/>
                <a:gd name="T41" fmla="*/ 213 h 485"/>
                <a:gd name="T42" fmla="*/ 23 w 303"/>
                <a:gd name="T43" fmla="*/ 281 h 485"/>
                <a:gd name="T44" fmla="*/ 38 w 303"/>
                <a:gd name="T45" fmla="*/ 296 h 485"/>
                <a:gd name="T46" fmla="*/ 0 w 303"/>
                <a:gd name="T47" fmla="*/ 432 h 485"/>
                <a:gd name="T48" fmla="*/ 136 w 303"/>
                <a:gd name="T49" fmla="*/ 463 h 485"/>
                <a:gd name="T50" fmla="*/ 273 w 303"/>
                <a:gd name="T51" fmla="*/ 485 h 485"/>
                <a:gd name="T52" fmla="*/ 303 w 303"/>
                <a:gd name="T53" fmla="*/ 326 h 4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03" h="485">
                  <a:moveTo>
                    <a:pt x="303" y="326"/>
                  </a:moveTo>
                  <a:lnTo>
                    <a:pt x="288" y="311"/>
                  </a:lnTo>
                  <a:lnTo>
                    <a:pt x="280" y="319"/>
                  </a:lnTo>
                  <a:lnTo>
                    <a:pt x="250" y="311"/>
                  </a:lnTo>
                  <a:lnTo>
                    <a:pt x="220" y="326"/>
                  </a:lnTo>
                  <a:lnTo>
                    <a:pt x="212" y="296"/>
                  </a:lnTo>
                  <a:lnTo>
                    <a:pt x="197" y="288"/>
                  </a:lnTo>
                  <a:lnTo>
                    <a:pt x="189" y="235"/>
                  </a:lnTo>
                  <a:lnTo>
                    <a:pt x="167" y="243"/>
                  </a:lnTo>
                  <a:lnTo>
                    <a:pt x="159" y="235"/>
                  </a:lnTo>
                  <a:lnTo>
                    <a:pt x="182" y="167"/>
                  </a:lnTo>
                  <a:lnTo>
                    <a:pt x="159" y="159"/>
                  </a:lnTo>
                  <a:lnTo>
                    <a:pt x="144" y="122"/>
                  </a:lnTo>
                  <a:lnTo>
                    <a:pt x="129" y="106"/>
                  </a:lnTo>
                  <a:lnTo>
                    <a:pt x="136" y="91"/>
                  </a:lnTo>
                  <a:lnTo>
                    <a:pt x="121" y="76"/>
                  </a:lnTo>
                  <a:lnTo>
                    <a:pt x="136" y="15"/>
                  </a:lnTo>
                  <a:lnTo>
                    <a:pt x="99" y="0"/>
                  </a:lnTo>
                  <a:lnTo>
                    <a:pt x="61" y="167"/>
                  </a:lnTo>
                  <a:lnTo>
                    <a:pt x="61" y="190"/>
                  </a:lnTo>
                  <a:lnTo>
                    <a:pt x="76" y="213"/>
                  </a:lnTo>
                  <a:lnTo>
                    <a:pt x="23" y="281"/>
                  </a:lnTo>
                  <a:lnTo>
                    <a:pt x="38" y="296"/>
                  </a:lnTo>
                  <a:lnTo>
                    <a:pt x="0" y="432"/>
                  </a:lnTo>
                  <a:lnTo>
                    <a:pt x="136" y="463"/>
                  </a:lnTo>
                  <a:lnTo>
                    <a:pt x="273" y="485"/>
                  </a:lnTo>
                  <a:lnTo>
                    <a:pt x="303" y="326"/>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75" name="Freeform 46"/>
            <p:cNvSpPr>
              <a:spLocks/>
            </p:cNvSpPr>
            <p:nvPr/>
          </p:nvSpPr>
          <p:spPr bwMode="auto">
            <a:xfrm>
              <a:off x="463" y="1518"/>
              <a:ext cx="303" cy="485"/>
            </a:xfrm>
            <a:custGeom>
              <a:avLst/>
              <a:gdLst>
                <a:gd name="T0" fmla="*/ 303 w 303"/>
                <a:gd name="T1" fmla="*/ 326 h 485"/>
                <a:gd name="T2" fmla="*/ 288 w 303"/>
                <a:gd name="T3" fmla="*/ 311 h 485"/>
                <a:gd name="T4" fmla="*/ 280 w 303"/>
                <a:gd name="T5" fmla="*/ 319 h 485"/>
                <a:gd name="T6" fmla="*/ 250 w 303"/>
                <a:gd name="T7" fmla="*/ 311 h 485"/>
                <a:gd name="T8" fmla="*/ 220 w 303"/>
                <a:gd name="T9" fmla="*/ 326 h 485"/>
                <a:gd name="T10" fmla="*/ 212 w 303"/>
                <a:gd name="T11" fmla="*/ 296 h 485"/>
                <a:gd name="T12" fmla="*/ 197 w 303"/>
                <a:gd name="T13" fmla="*/ 288 h 485"/>
                <a:gd name="T14" fmla="*/ 189 w 303"/>
                <a:gd name="T15" fmla="*/ 235 h 485"/>
                <a:gd name="T16" fmla="*/ 167 w 303"/>
                <a:gd name="T17" fmla="*/ 243 h 485"/>
                <a:gd name="T18" fmla="*/ 159 w 303"/>
                <a:gd name="T19" fmla="*/ 235 h 485"/>
                <a:gd name="T20" fmla="*/ 182 w 303"/>
                <a:gd name="T21" fmla="*/ 167 h 485"/>
                <a:gd name="T22" fmla="*/ 159 w 303"/>
                <a:gd name="T23" fmla="*/ 159 h 485"/>
                <a:gd name="T24" fmla="*/ 144 w 303"/>
                <a:gd name="T25" fmla="*/ 122 h 485"/>
                <a:gd name="T26" fmla="*/ 129 w 303"/>
                <a:gd name="T27" fmla="*/ 106 h 485"/>
                <a:gd name="T28" fmla="*/ 136 w 303"/>
                <a:gd name="T29" fmla="*/ 91 h 485"/>
                <a:gd name="T30" fmla="*/ 121 w 303"/>
                <a:gd name="T31" fmla="*/ 76 h 485"/>
                <a:gd name="T32" fmla="*/ 136 w 303"/>
                <a:gd name="T33" fmla="*/ 15 h 485"/>
                <a:gd name="T34" fmla="*/ 99 w 303"/>
                <a:gd name="T35" fmla="*/ 0 h 485"/>
                <a:gd name="T36" fmla="*/ 61 w 303"/>
                <a:gd name="T37" fmla="*/ 167 h 485"/>
                <a:gd name="T38" fmla="*/ 61 w 303"/>
                <a:gd name="T39" fmla="*/ 190 h 485"/>
                <a:gd name="T40" fmla="*/ 76 w 303"/>
                <a:gd name="T41" fmla="*/ 213 h 485"/>
                <a:gd name="T42" fmla="*/ 23 w 303"/>
                <a:gd name="T43" fmla="*/ 281 h 485"/>
                <a:gd name="T44" fmla="*/ 38 w 303"/>
                <a:gd name="T45" fmla="*/ 296 h 485"/>
                <a:gd name="T46" fmla="*/ 0 w 303"/>
                <a:gd name="T47" fmla="*/ 432 h 485"/>
                <a:gd name="T48" fmla="*/ 136 w 303"/>
                <a:gd name="T49" fmla="*/ 463 h 485"/>
                <a:gd name="T50" fmla="*/ 273 w 303"/>
                <a:gd name="T51" fmla="*/ 485 h 485"/>
                <a:gd name="T52" fmla="*/ 303 w 303"/>
                <a:gd name="T53" fmla="*/ 326 h 485"/>
                <a:gd name="T54" fmla="*/ 303 w 303"/>
                <a:gd name="T55" fmla="*/ 334 h 48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03" h="485">
                  <a:moveTo>
                    <a:pt x="303" y="326"/>
                  </a:moveTo>
                  <a:lnTo>
                    <a:pt x="288" y="311"/>
                  </a:lnTo>
                  <a:lnTo>
                    <a:pt x="280" y="319"/>
                  </a:lnTo>
                  <a:lnTo>
                    <a:pt x="250" y="311"/>
                  </a:lnTo>
                  <a:lnTo>
                    <a:pt x="220" y="326"/>
                  </a:lnTo>
                  <a:lnTo>
                    <a:pt x="212" y="296"/>
                  </a:lnTo>
                  <a:lnTo>
                    <a:pt x="197" y="288"/>
                  </a:lnTo>
                  <a:lnTo>
                    <a:pt x="189" y="235"/>
                  </a:lnTo>
                  <a:lnTo>
                    <a:pt x="167" y="243"/>
                  </a:lnTo>
                  <a:lnTo>
                    <a:pt x="159" y="235"/>
                  </a:lnTo>
                  <a:lnTo>
                    <a:pt x="182" y="167"/>
                  </a:lnTo>
                  <a:lnTo>
                    <a:pt x="159" y="159"/>
                  </a:lnTo>
                  <a:lnTo>
                    <a:pt x="144" y="122"/>
                  </a:lnTo>
                  <a:lnTo>
                    <a:pt x="129" y="106"/>
                  </a:lnTo>
                  <a:lnTo>
                    <a:pt x="136" y="91"/>
                  </a:lnTo>
                  <a:lnTo>
                    <a:pt x="121" y="76"/>
                  </a:lnTo>
                  <a:lnTo>
                    <a:pt x="136" y="15"/>
                  </a:lnTo>
                  <a:lnTo>
                    <a:pt x="99" y="0"/>
                  </a:lnTo>
                  <a:lnTo>
                    <a:pt x="61" y="167"/>
                  </a:lnTo>
                  <a:lnTo>
                    <a:pt x="61" y="190"/>
                  </a:lnTo>
                  <a:lnTo>
                    <a:pt x="76" y="213"/>
                  </a:lnTo>
                  <a:lnTo>
                    <a:pt x="23" y="281"/>
                  </a:lnTo>
                  <a:lnTo>
                    <a:pt x="38" y="296"/>
                  </a:lnTo>
                  <a:lnTo>
                    <a:pt x="0" y="432"/>
                  </a:lnTo>
                  <a:lnTo>
                    <a:pt x="136" y="463"/>
                  </a:lnTo>
                  <a:lnTo>
                    <a:pt x="273" y="485"/>
                  </a:lnTo>
                  <a:lnTo>
                    <a:pt x="303" y="326"/>
                  </a:lnTo>
                  <a:lnTo>
                    <a:pt x="303" y="33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76" name="Freeform 47"/>
            <p:cNvSpPr>
              <a:spLocks/>
            </p:cNvSpPr>
            <p:nvPr/>
          </p:nvSpPr>
          <p:spPr bwMode="auto">
            <a:xfrm>
              <a:off x="1659" y="2011"/>
              <a:ext cx="197" cy="356"/>
            </a:xfrm>
            <a:custGeom>
              <a:avLst/>
              <a:gdLst>
                <a:gd name="T0" fmla="*/ 189 w 197"/>
                <a:gd name="T1" fmla="*/ 212 h 356"/>
                <a:gd name="T2" fmla="*/ 182 w 197"/>
                <a:gd name="T3" fmla="*/ 45 h 356"/>
                <a:gd name="T4" fmla="*/ 159 w 197"/>
                <a:gd name="T5" fmla="*/ 0 h 356"/>
                <a:gd name="T6" fmla="*/ 30 w 197"/>
                <a:gd name="T7" fmla="*/ 8 h 356"/>
                <a:gd name="T8" fmla="*/ 53 w 197"/>
                <a:gd name="T9" fmla="*/ 30 h 356"/>
                <a:gd name="T10" fmla="*/ 53 w 197"/>
                <a:gd name="T11" fmla="*/ 53 h 356"/>
                <a:gd name="T12" fmla="*/ 45 w 197"/>
                <a:gd name="T13" fmla="*/ 68 h 356"/>
                <a:gd name="T14" fmla="*/ 15 w 197"/>
                <a:gd name="T15" fmla="*/ 76 h 356"/>
                <a:gd name="T16" fmla="*/ 23 w 197"/>
                <a:gd name="T17" fmla="*/ 106 h 356"/>
                <a:gd name="T18" fmla="*/ 0 w 197"/>
                <a:gd name="T19" fmla="*/ 144 h 356"/>
                <a:gd name="T20" fmla="*/ 8 w 197"/>
                <a:gd name="T21" fmla="*/ 182 h 356"/>
                <a:gd name="T22" fmla="*/ 38 w 197"/>
                <a:gd name="T23" fmla="*/ 212 h 356"/>
                <a:gd name="T24" fmla="*/ 45 w 197"/>
                <a:gd name="T25" fmla="*/ 235 h 356"/>
                <a:gd name="T26" fmla="*/ 68 w 197"/>
                <a:gd name="T27" fmla="*/ 235 h 356"/>
                <a:gd name="T28" fmla="*/ 61 w 197"/>
                <a:gd name="T29" fmla="*/ 280 h 356"/>
                <a:gd name="T30" fmla="*/ 106 w 197"/>
                <a:gd name="T31" fmla="*/ 311 h 356"/>
                <a:gd name="T32" fmla="*/ 106 w 197"/>
                <a:gd name="T33" fmla="*/ 333 h 356"/>
                <a:gd name="T34" fmla="*/ 121 w 197"/>
                <a:gd name="T35" fmla="*/ 356 h 356"/>
                <a:gd name="T36" fmla="*/ 129 w 197"/>
                <a:gd name="T37" fmla="*/ 333 h 356"/>
                <a:gd name="T38" fmla="*/ 159 w 197"/>
                <a:gd name="T39" fmla="*/ 341 h 356"/>
                <a:gd name="T40" fmla="*/ 159 w 197"/>
                <a:gd name="T41" fmla="*/ 326 h 356"/>
                <a:gd name="T42" fmla="*/ 174 w 197"/>
                <a:gd name="T43" fmla="*/ 318 h 356"/>
                <a:gd name="T44" fmla="*/ 174 w 197"/>
                <a:gd name="T45" fmla="*/ 265 h 356"/>
                <a:gd name="T46" fmla="*/ 197 w 197"/>
                <a:gd name="T47" fmla="*/ 235 h 356"/>
                <a:gd name="T48" fmla="*/ 189 w 197"/>
                <a:gd name="T49" fmla="*/ 212 h 3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97" h="356">
                  <a:moveTo>
                    <a:pt x="189" y="212"/>
                  </a:moveTo>
                  <a:lnTo>
                    <a:pt x="182" y="45"/>
                  </a:lnTo>
                  <a:lnTo>
                    <a:pt x="159" y="0"/>
                  </a:lnTo>
                  <a:lnTo>
                    <a:pt x="30" y="8"/>
                  </a:lnTo>
                  <a:lnTo>
                    <a:pt x="53" y="30"/>
                  </a:lnTo>
                  <a:lnTo>
                    <a:pt x="53" y="53"/>
                  </a:lnTo>
                  <a:lnTo>
                    <a:pt x="45" y="68"/>
                  </a:lnTo>
                  <a:lnTo>
                    <a:pt x="15" y="76"/>
                  </a:lnTo>
                  <a:lnTo>
                    <a:pt x="23" y="106"/>
                  </a:lnTo>
                  <a:lnTo>
                    <a:pt x="0" y="144"/>
                  </a:lnTo>
                  <a:lnTo>
                    <a:pt x="8" y="182"/>
                  </a:lnTo>
                  <a:lnTo>
                    <a:pt x="38" y="212"/>
                  </a:lnTo>
                  <a:lnTo>
                    <a:pt x="45" y="235"/>
                  </a:lnTo>
                  <a:lnTo>
                    <a:pt x="68" y="235"/>
                  </a:lnTo>
                  <a:lnTo>
                    <a:pt x="61" y="280"/>
                  </a:lnTo>
                  <a:lnTo>
                    <a:pt x="106" y="311"/>
                  </a:lnTo>
                  <a:lnTo>
                    <a:pt x="106" y="333"/>
                  </a:lnTo>
                  <a:lnTo>
                    <a:pt x="121" y="356"/>
                  </a:lnTo>
                  <a:lnTo>
                    <a:pt x="129" y="333"/>
                  </a:lnTo>
                  <a:lnTo>
                    <a:pt x="159" y="341"/>
                  </a:lnTo>
                  <a:lnTo>
                    <a:pt x="159" y="326"/>
                  </a:lnTo>
                  <a:lnTo>
                    <a:pt x="174" y="318"/>
                  </a:lnTo>
                  <a:lnTo>
                    <a:pt x="174" y="265"/>
                  </a:lnTo>
                  <a:lnTo>
                    <a:pt x="197" y="235"/>
                  </a:lnTo>
                  <a:lnTo>
                    <a:pt x="189" y="212"/>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77" name="Freeform 48"/>
            <p:cNvSpPr>
              <a:spLocks/>
            </p:cNvSpPr>
            <p:nvPr/>
          </p:nvSpPr>
          <p:spPr bwMode="auto">
            <a:xfrm>
              <a:off x="1659" y="2011"/>
              <a:ext cx="197" cy="356"/>
            </a:xfrm>
            <a:custGeom>
              <a:avLst/>
              <a:gdLst>
                <a:gd name="T0" fmla="*/ 189 w 197"/>
                <a:gd name="T1" fmla="*/ 212 h 356"/>
                <a:gd name="T2" fmla="*/ 182 w 197"/>
                <a:gd name="T3" fmla="*/ 45 h 356"/>
                <a:gd name="T4" fmla="*/ 159 w 197"/>
                <a:gd name="T5" fmla="*/ 0 h 356"/>
                <a:gd name="T6" fmla="*/ 30 w 197"/>
                <a:gd name="T7" fmla="*/ 8 h 356"/>
                <a:gd name="T8" fmla="*/ 53 w 197"/>
                <a:gd name="T9" fmla="*/ 30 h 356"/>
                <a:gd name="T10" fmla="*/ 53 w 197"/>
                <a:gd name="T11" fmla="*/ 53 h 356"/>
                <a:gd name="T12" fmla="*/ 45 w 197"/>
                <a:gd name="T13" fmla="*/ 68 h 356"/>
                <a:gd name="T14" fmla="*/ 15 w 197"/>
                <a:gd name="T15" fmla="*/ 76 h 356"/>
                <a:gd name="T16" fmla="*/ 23 w 197"/>
                <a:gd name="T17" fmla="*/ 106 h 356"/>
                <a:gd name="T18" fmla="*/ 0 w 197"/>
                <a:gd name="T19" fmla="*/ 144 h 356"/>
                <a:gd name="T20" fmla="*/ 8 w 197"/>
                <a:gd name="T21" fmla="*/ 182 h 356"/>
                <a:gd name="T22" fmla="*/ 38 w 197"/>
                <a:gd name="T23" fmla="*/ 212 h 356"/>
                <a:gd name="T24" fmla="*/ 45 w 197"/>
                <a:gd name="T25" fmla="*/ 235 h 356"/>
                <a:gd name="T26" fmla="*/ 68 w 197"/>
                <a:gd name="T27" fmla="*/ 235 h 356"/>
                <a:gd name="T28" fmla="*/ 61 w 197"/>
                <a:gd name="T29" fmla="*/ 280 h 356"/>
                <a:gd name="T30" fmla="*/ 106 w 197"/>
                <a:gd name="T31" fmla="*/ 311 h 356"/>
                <a:gd name="T32" fmla="*/ 106 w 197"/>
                <a:gd name="T33" fmla="*/ 333 h 356"/>
                <a:gd name="T34" fmla="*/ 121 w 197"/>
                <a:gd name="T35" fmla="*/ 356 h 356"/>
                <a:gd name="T36" fmla="*/ 129 w 197"/>
                <a:gd name="T37" fmla="*/ 333 h 356"/>
                <a:gd name="T38" fmla="*/ 159 w 197"/>
                <a:gd name="T39" fmla="*/ 341 h 356"/>
                <a:gd name="T40" fmla="*/ 159 w 197"/>
                <a:gd name="T41" fmla="*/ 326 h 356"/>
                <a:gd name="T42" fmla="*/ 174 w 197"/>
                <a:gd name="T43" fmla="*/ 318 h 356"/>
                <a:gd name="T44" fmla="*/ 174 w 197"/>
                <a:gd name="T45" fmla="*/ 265 h 356"/>
                <a:gd name="T46" fmla="*/ 197 w 197"/>
                <a:gd name="T47" fmla="*/ 235 h 356"/>
                <a:gd name="T48" fmla="*/ 189 w 197"/>
                <a:gd name="T49" fmla="*/ 212 h 356"/>
                <a:gd name="T50" fmla="*/ 189 w 197"/>
                <a:gd name="T51" fmla="*/ 220 h 3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7" h="356">
                  <a:moveTo>
                    <a:pt x="189" y="212"/>
                  </a:moveTo>
                  <a:lnTo>
                    <a:pt x="182" y="45"/>
                  </a:lnTo>
                  <a:lnTo>
                    <a:pt x="159" y="0"/>
                  </a:lnTo>
                  <a:lnTo>
                    <a:pt x="30" y="8"/>
                  </a:lnTo>
                  <a:lnTo>
                    <a:pt x="53" y="30"/>
                  </a:lnTo>
                  <a:lnTo>
                    <a:pt x="53" y="53"/>
                  </a:lnTo>
                  <a:lnTo>
                    <a:pt x="45" y="68"/>
                  </a:lnTo>
                  <a:lnTo>
                    <a:pt x="15" y="76"/>
                  </a:lnTo>
                  <a:lnTo>
                    <a:pt x="23" y="106"/>
                  </a:lnTo>
                  <a:lnTo>
                    <a:pt x="0" y="144"/>
                  </a:lnTo>
                  <a:lnTo>
                    <a:pt x="8" y="182"/>
                  </a:lnTo>
                  <a:lnTo>
                    <a:pt x="38" y="212"/>
                  </a:lnTo>
                  <a:lnTo>
                    <a:pt x="45" y="235"/>
                  </a:lnTo>
                  <a:lnTo>
                    <a:pt x="68" y="235"/>
                  </a:lnTo>
                  <a:lnTo>
                    <a:pt x="61" y="280"/>
                  </a:lnTo>
                  <a:lnTo>
                    <a:pt x="106" y="311"/>
                  </a:lnTo>
                  <a:lnTo>
                    <a:pt x="106" y="333"/>
                  </a:lnTo>
                  <a:lnTo>
                    <a:pt x="121" y="356"/>
                  </a:lnTo>
                  <a:lnTo>
                    <a:pt x="129" y="333"/>
                  </a:lnTo>
                  <a:lnTo>
                    <a:pt x="159" y="341"/>
                  </a:lnTo>
                  <a:lnTo>
                    <a:pt x="159" y="326"/>
                  </a:lnTo>
                  <a:lnTo>
                    <a:pt x="174" y="318"/>
                  </a:lnTo>
                  <a:lnTo>
                    <a:pt x="174" y="265"/>
                  </a:lnTo>
                  <a:lnTo>
                    <a:pt x="197" y="235"/>
                  </a:lnTo>
                  <a:lnTo>
                    <a:pt x="189" y="212"/>
                  </a:lnTo>
                  <a:lnTo>
                    <a:pt x="189" y="22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78" name="Freeform 49"/>
            <p:cNvSpPr>
              <a:spLocks/>
            </p:cNvSpPr>
            <p:nvPr/>
          </p:nvSpPr>
          <p:spPr bwMode="auto">
            <a:xfrm>
              <a:off x="1833" y="2049"/>
              <a:ext cx="151" cy="257"/>
            </a:xfrm>
            <a:custGeom>
              <a:avLst/>
              <a:gdLst>
                <a:gd name="T0" fmla="*/ 151 w 151"/>
                <a:gd name="T1" fmla="*/ 182 h 257"/>
                <a:gd name="T2" fmla="*/ 121 w 151"/>
                <a:gd name="T3" fmla="*/ 189 h 257"/>
                <a:gd name="T4" fmla="*/ 121 w 151"/>
                <a:gd name="T5" fmla="*/ 197 h 257"/>
                <a:gd name="T6" fmla="*/ 98 w 151"/>
                <a:gd name="T7" fmla="*/ 242 h 257"/>
                <a:gd name="T8" fmla="*/ 83 w 151"/>
                <a:gd name="T9" fmla="*/ 227 h 257"/>
                <a:gd name="T10" fmla="*/ 68 w 151"/>
                <a:gd name="T11" fmla="*/ 250 h 257"/>
                <a:gd name="T12" fmla="*/ 61 w 151"/>
                <a:gd name="T13" fmla="*/ 242 h 257"/>
                <a:gd name="T14" fmla="*/ 46 w 151"/>
                <a:gd name="T15" fmla="*/ 257 h 257"/>
                <a:gd name="T16" fmla="*/ 23 w 151"/>
                <a:gd name="T17" fmla="*/ 242 h 257"/>
                <a:gd name="T18" fmla="*/ 23 w 151"/>
                <a:gd name="T19" fmla="*/ 257 h 257"/>
                <a:gd name="T20" fmla="*/ 8 w 151"/>
                <a:gd name="T21" fmla="*/ 250 h 257"/>
                <a:gd name="T22" fmla="*/ 0 w 151"/>
                <a:gd name="T23" fmla="*/ 257 h 257"/>
                <a:gd name="T24" fmla="*/ 0 w 151"/>
                <a:gd name="T25" fmla="*/ 227 h 257"/>
                <a:gd name="T26" fmla="*/ 23 w 151"/>
                <a:gd name="T27" fmla="*/ 197 h 257"/>
                <a:gd name="T28" fmla="*/ 15 w 151"/>
                <a:gd name="T29" fmla="*/ 174 h 257"/>
                <a:gd name="T30" fmla="*/ 8 w 151"/>
                <a:gd name="T31" fmla="*/ 7 h 257"/>
                <a:gd name="T32" fmla="*/ 15 w 151"/>
                <a:gd name="T33" fmla="*/ 15 h 257"/>
                <a:gd name="T34" fmla="*/ 38 w 151"/>
                <a:gd name="T35" fmla="*/ 7 h 257"/>
                <a:gd name="T36" fmla="*/ 129 w 151"/>
                <a:gd name="T37" fmla="*/ 0 h 257"/>
                <a:gd name="T38" fmla="*/ 151 w 151"/>
                <a:gd name="T39" fmla="*/ 159 h 257"/>
                <a:gd name="T40" fmla="*/ 151 w 151"/>
                <a:gd name="T41" fmla="*/ 182 h 2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1" h="257">
                  <a:moveTo>
                    <a:pt x="151" y="182"/>
                  </a:moveTo>
                  <a:lnTo>
                    <a:pt x="121" y="189"/>
                  </a:lnTo>
                  <a:lnTo>
                    <a:pt x="121" y="197"/>
                  </a:lnTo>
                  <a:lnTo>
                    <a:pt x="98" y="242"/>
                  </a:lnTo>
                  <a:lnTo>
                    <a:pt x="83" y="227"/>
                  </a:lnTo>
                  <a:lnTo>
                    <a:pt x="68" y="250"/>
                  </a:lnTo>
                  <a:lnTo>
                    <a:pt x="61" y="242"/>
                  </a:lnTo>
                  <a:lnTo>
                    <a:pt x="46" y="257"/>
                  </a:lnTo>
                  <a:lnTo>
                    <a:pt x="23" y="242"/>
                  </a:lnTo>
                  <a:lnTo>
                    <a:pt x="23" y="257"/>
                  </a:lnTo>
                  <a:lnTo>
                    <a:pt x="8" y="250"/>
                  </a:lnTo>
                  <a:lnTo>
                    <a:pt x="0" y="257"/>
                  </a:lnTo>
                  <a:lnTo>
                    <a:pt x="0" y="227"/>
                  </a:lnTo>
                  <a:lnTo>
                    <a:pt x="23" y="197"/>
                  </a:lnTo>
                  <a:lnTo>
                    <a:pt x="15" y="174"/>
                  </a:lnTo>
                  <a:lnTo>
                    <a:pt x="8" y="7"/>
                  </a:lnTo>
                  <a:lnTo>
                    <a:pt x="15" y="15"/>
                  </a:lnTo>
                  <a:lnTo>
                    <a:pt x="38" y="7"/>
                  </a:lnTo>
                  <a:lnTo>
                    <a:pt x="129" y="0"/>
                  </a:lnTo>
                  <a:lnTo>
                    <a:pt x="151" y="159"/>
                  </a:lnTo>
                  <a:lnTo>
                    <a:pt x="151" y="182"/>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79" name="Freeform 50"/>
            <p:cNvSpPr>
              <a:spLocks/>
            </p:cNvSpPr>
            <p:nvPr/>
          </p:nvSpPr>
          <p:spPr bwMode="auto">
            <a:xfrm>
              <a:off x="1833" y="2049"/>
              <a:ext cx="151" cy="257"/>
            </a:xfrm>
            <a:custGeom>
              <a:avLst/>
              <a:gdLst>
                <a:gd name="T0" fmla="*/ 151 w 151"/>
                <a:gd name="T1" fmla="*/ 182 h 257"/>
                <a:gd name="T2" fmla="*/ 121 w 151"/>
                <a:gd name="T3" fmla="*/ 189 h 257"/>
                <a:gd name="T4" fmla="*/ 121 w 151"/>
                <a:gd name="T5" fmla="*/ 197 h 257"/>
                <a:gd name="T6" fmla="*/ 98 w 151"/>
                <a:gd name="T7" fmla="*/ 242 h 257"/>
                <a:gd name="T8" fmla="*/ 83 w 151"/>
                <a:gd name="T9" fmla="*/ 227 h 257"/>
                <a:gd name="T10" fmla="*/ 68 w 151"/>
                <a:gd name="T11" fmla="*/ 250 h 257"/>
                <a:gd name="T12" fmla="*/ 61 w 151"/>
                <a:gd name="T13" fmla="*/ 242 h 257"/>
                <a:gd name="T14" fmla="*/ 46 w 151"/>
                <a:gd name="T15" fmla="*/ 257 h 257"/>
                <a:gd name="T16" fmla="*/ 23 w 151"/>
                <a:gd name="T17" fmla="*/ 242 h 257"/>
                <a:gd name="T18" fmla="*/ 23 w 151"/>
                <a:gd name="T19" fmla="*/ 257 h 257"/>
                <a:gd name="T20" fmla="*/ 8 w 151"/>
                <a:gd name="T21" fmla="*/ 250 h 257"/>
                <a:gd name="T22" fmla="*/ 0 w 151"/>
                <a:gd name="T23" fmla="*/ 257 h 257"/>
                <a:gd name="T24" fmla="*/ 0 w 151"/>
                <a:gd name="T25" fmla="*/ 227 h 257"/>
                <a:gd name="T26" fmla="*/ 23 w 151"/>
                <a:gd name="T27" fmla="*/ 197 h 257"/>
                <a:gd name="T28" fmla="*/ 15 w 151"/>
                <a:gd name="T29" fmla="*/ 174 h 257"/>
                <a:gd name="T30" fmla="*/ 8 w 151"/>
                <a:gd name="T31" fmla="*/ 7 h 257"/>
                <a:gd name="T32" fmla="*/ 15 w 151"/>
                <a:gd name="T33" fmla="*/ 15 h 257"/>
                <a:gd name="T34" fmla="*/ 38 w 151"/>
                <a:gd name="T35" fmla="*/ 7 h 257"/>
                <a:gd name="T36" fmla="*/ 129 w 151"/>
                <a:gd name="T37" fmla="*/ 0 h 257"/>
                <a:gd name="T38" fmla="*/ 151 w 151"/>
                <a:gd name="T39" fmla="*/ 159 h 257"/>
                <a:gd name="T40" fmla="*/ 151 w 151"/>
                <a:gd name="T41" fmla="*/ 182 h 257"/>
                <a:gd name="T42" fmla="*/ 151 w 151"/>
                <a:gd name="T43" fmla="*/ 189 h 2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1" h="257">
                  <a:moveTo>
                    <a:pt x="151" y="182"/>
                  </a:moveTo>
                  <a:lnTo>
                    <a:pt x="121" y="189"/>
                  </a:lnTo>
                  <a:lnTo>
                    <a:pt x="121" y="197"/>
                  </a:lnTo>
                  <a:lnTo>
                    <a:pt x="98" y="242"/>
                  </a:lnTo>
                  <a:lnTo>
                    <a:pt x="83" y="227"/>
                  </a:lnTo>
                  <a:lnTo>
                    <a:pt x="68" y="250"/>
                  </a:lnTo>
                  <a:lnTo>
                    <a:pt x="61" y="242"/>
                  </a:lnTo>
                  <a:lnTo>
                    <a:pt x="46" y="257"/>
                  </a:lnTo>
                  <a:lnTo>
                    <a:pt x="23" y="242"/>
                  </a:lnTo>
                  <a:lnTo>
                    <a:pt x="23" y="257"/>
                  </a:lnTo>
                  <a:lnTo>
                    <a:pt x="8" y="250"/>
                  </a:lnTo>
                  <a:lnTo>
                    <a:pt x="0" y="257"/>
                  </a:lnTo>
                  <a:lnTo>
                    <a:pt x="0" y="227"/>
                  </a:lnTo>
                  <a:lnTo>
                    <a:pt x="23" y="197"/>
                  </a:lnTo>
                  <a:lnTo>
                    <a:pt x="15" y="174"/>
                  </a:lnTo>
                  <a:lnTo>
                    <a:pt x="8" y="7"/>
                  </a:lnTo>
                  <a:lnTo>
                    <a:pt x="15" y="15"/>
                  </a:lnTo>
                  <a:lnTo>
                    <a:pt x="38" y="7"/>
                  </a:lnTo>
                  <a:lnTo>
                    <a:pt x="129" y="0"/>
                  </a:lnTo>
                  <a:lnTo>
                    <a:pt x="151" y="159"/>
                  </a:lnTo>
                  <a:lnTo>
                    <a:pt x="151" y="182"/>
                  </a:lnTo>
                  <a:lnTo>
                    <a:pt x="151" y="189"/>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80" name="Freeform 51"/>
            <p:cNvSpPr>
              <a:spLocks/>
            </p:cNvSpPr>
            <p:nvPr/>
          </p:nvSpPr>
          <p:spPr bwMode="auto">
            <a:xfrm>
              <a:off x="1409" y="1958"/>
              <a:ext cx="303" cy="197"/>
            </a:xfrm>
            <a:custGeom>
              <a:avLst/>
              <a:gdLst>
                <a:gd name="T0" fmla="*/ 303 w 303"/>
                <a:gd name="T1" fmla="*/ 83 h 197"/>
                <a:gd name="T2" fmla="*/ 280 w 303"/>
                <a:gd name="T3" fmla="*/ 61 h 197"/>
                <a:gd name="T4" fmla="*/ 258 w 303"/>
                <a:gd name="T5" fmla="*/ 45 h 197"/>
                <a:gd name="T6" fmla="*/ 250 w 303"/>
                <a:gd name="T7" fmla="*/ 0 h 197"/>
                <a:gd name="T8" fmla="*/ 8 w 303"/>
                <a:gd name="T9" fmla="*/ 7 h 197"/>
                <a:gd name="T10" fmla="*/ 0 w 303"/>
                <a:gd name="T11" fmla="*/ 7 h 197"/>
                <a:gd name="T12" fmla="*/ 8 w 303"/>
                <a:gd name="T13" fmla="*/ 30 h 197"/>
                <a:gd name="T14" fmla="*/ 0 w 303"/>
                <a:gd name="T15" fmla="*/ 53 h 197"/>
                <a:gd name="T16" fmla="*/ 8 w 303"/>
                <a:gd name="T17" fmla="*/ 68 h 197"/>
                <a:gd name="T18" fmla="*/ 23 w 303"/>
                <a:gd name="T19" fmla="*/ 129 h 197"/>
                <a:gd name="T20" fmla="*/ 38 w 303"/>
                <a:gd name="T21" fmla="*/ 136 h 197"/>
                <a:gd name="T22" fmla="*/ 46 w 303"/>
                <a:gd name="T23" fmla="*/ 189 h 197"/>
                <a:gd name="T24" fmla="*/ 235 w 303"/>
                <a:gd name="T25" fmla="*/ 182 h 197"/>
                <a:gd name="T26" fmla="*/ 250 w 303"/>
                <a:gd name="T27" fmla="*/ 197 h 197"/>
                <a:gd name="T28" fmla="*/ 273 w 303"/>
                <a:gd name="T29" fmla="*/ 159 h 197"/>
                <a:gd name="T30" fmla="*/ 265 w 303"/>
                <a:gd name="T31" fmla="*/ 129 h 197"/>
                <a:gd name="T32" fmla="*/ 295 w 303"/>
                <a:gd name="T33" fmla="*/ 121 h 197"/>
                <a:gd name="T34" fmla="*/ 303 w 303"/>
                <a:gd name="T35" fmla="*/ 106 h 197"/>
                <a:gd name="T36" fmla="*/ 303 w 303"/>
                <a:gd name="T37" fmla="*/ 83 h 19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03" h="197">
                  <a:moveTo>
                    <a:pt x="303" y="83"/>
                  </a:moveTo>
                  <a:lnTo>
                    <a:pt x="280" y="61"/>
                  </a:lnTo>
                  <a:lnTo>
                    <a:pt x="258" y="45"/>
                  </a:lnTo>
                  <a:lnTo>
                    <a:pt x="250" y="0"/>
                  </a:lnTo>
                  <a:lnTo>
                    <a:pt x="8" y="7"/>
                  </a:lnTo>
                  <a:lnTo>
                    <a:pt x="0" y="7"/>
                  </a:lnTo>
                  <a:lnTo>
                    <a:pt x="8" y="30"/>
                  </a:lnTo>
                  <a:lnTo>
                    <a:pt x="0" y="53"/>
                  </a:lnTo>
                  <a:lnTo>
                    <a:pt x="8" y="68"/>
                  </a:lnTo>
                  <a:lnTo>
                    <a:pt x="23" y="129"/>
                  </a:lnTo>
                  <a:lnTo>
                    <a:pt x="38" y="136"/>
                  </a:lnTo>
                  <a:lnTo>
                    <a:pt x="46" y="189"/>
                  </a:lnTo>
                  <a:lnTo>
                    <a:pt x="235" y="182"/>
                  </a:lnTo>
                  <a:lnTo>
                    <a:pt x="250" y="197"/>
                  </a:lnTo>
                  <a:lnTo>
                    <a:pt x="273" y="159"/>
                  </a:lnTo>
                  <a:lnTo>
                    <a:pt x="265" y="129"/>
                  </a:lnTo>
                  <a:lnTo>
                    <a:pt x="295" y="121"/>
                  </a:lnTo>
                  <a:lnTo>
                    <a:pt x="303" y="106"/>
                  </a:lnTo>
                  <a:lnTo>
                    <a:pt x="303" y="83"/>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81" name="Freeform 52"/>
            <p:cNvSpPr>
              <a:spLocks/>
            </p:cNvSpPr>
            <p:nvPr/>
          </p:nvSpPr>
          <p:spPr bwMode="auto">
            <a:xfrm>
              <a:off x="1409" y="1958"/>
              <a:ext cx="303" cy="197"/>
            </a:xfrm>
            <a:custGeom>
              <a:avLst/>
              <a:gdLst>
                <a:gd name="T0" fmla="*/ 303 w 303"/>
                <a:gd name="T1" fmla="*/ 83 h 197"/>
                <a:gd name="T2" fmla="*/ 280 w 303"/>
                <a:gd name="T3" fmla="*/ 61 h 197"/>
                <a:gd name="T4" fmla="*/ 258 w 303"/>
                <a:gd name="T5" fmla="*/ 45 h 197"/>
                <a:gd name="T6" fmla="*/ 250 w 303"/>
                <a:gd name="T7" fmla="*/ 0 h 197"/>
                <a:gd name="T8" fmla="*/ 8 w 303"/>
                <a:gd name="T9" fmla="*/ 7 h 197"/>
                <a:gd name="T10" fmla="*/ 0 w 303"/>
                <a:gd name="T11" fmla="*/ 7 h 197"/>
                <a:gd name="T12" fmla="*/ 8 w 303"/>
                <a:gd name="T13" fmla="*/ 30 h 197"/>
                <a:gd name="T14" fmla="*/ 0 w 303"/>
                <a:gd name="T15" fmla="*/ 53 h 197"/>
                <a:gd name="T16" fmla="*/ 8 w 303"/>
                <a:gd name="T17" fmla="*/ 68 h 197"/>
                <a:gd name="T18" fmla="*/ 23 w 303"/>
                <a:gd name="T19" fmla="*/ 129 h 197"/>
                <a:gd name="T20" fmla="*/ 38 w 303"/>
                <a:gd name="T21" fmla="*/ 136 h 197"/>
                <a:gd name="T22" fmla="*/ 46 w 303"/>
                <a:gd name="T23" fmla="*/ 189 h 197"/>
                <a:gd name="T24" fmla="*/ 235 w 303"/>
                <a:gd name="T25" fmla="*/ 182 h 197"/>
                <a:gd name="T26" fmla="*/ 250 w 303"/>
                <a:gd name="T27" fmla="*/ 197 h 197"/>
                <a:gd name="T28" fmla="*/ 273 w 303"/>
                <a:gd name="T29" fmla="*/ 159 h 197"/>
                <a:gd name="T30" fmla="*/ 265 w 303"/>
                <a:gd name="T31" fmla="*/ 129 h 197"/>
                <a:gd name="T32" fmla="*/ 295 w 303"/>
                <a:gd name="T33" fmla="*/ 121 h 197"/>
                <a:gd name="T34" fmla="*/ 303 w 303"/>
                <a:gd name="T35" fmla="*/ 106 h 197"/>
                <a:gd name="T36" fmla="*/ 303 w 303"/>
                <a:gd name="T37" fmla="*/ 83 h 197"/>
                <a:gd name="T38" fmla="*/ 303 w 303"/>
                <a:gd name="T39" fmla="*/ 91 h 19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03" h="197">
                  <a:moveTo>
                    <a:pt x="303" y="83"/>
                  </a:moveTo>
                  <a:lnTo>
                    <a:pt x="280" y="61"/>
                  </a:lnTo>
                  <a:lnTo>
                    <a:pt x="258" y="45"/>
                  </a:lnTo>
                  <a:lnTo>
                    <a:pt x="250" y="0"/>
                  </a:lnTo>
                  <a:lnTo>
                    <a:pt x="8" y="7"/>
                  </a:lnTo>
                  <a:lnTo>
                    <a:pt x="0" y="7"/>
                  </a:lnTo>
                  <a:lnTo>
                    <a:pt x="8" y="30"/>
                  </a:lnTo>
                  <a:lnTo>
                    <a:pt x="0" y="53"/>
                  </a:lnTo>
                  <a:lnTo>
                    <a:pt x="8" y="68"/>
                  </a:lnTo>
                  <a:lnTo>
                    <a:pt x="23" y="129"/>
                  </a:lnTo>
                  <a:lnTo>
                    <a:pt x="38" y="136"/>
                  </a:lnTo>
                  <a:lnTo>
                    <a:pt x="46" y="189"/>
                  </a:lnTo>
                  <a:lnTo>
                    <a:pt x="235" y="182"/>
                  </a:lnTo>
                  <a:lnTo>
                    <a:pt x="250" y="197"/>
                  </a:lnTo>
                  <a:lnTo>
                    <a:pt x="273" y="159"/>
                  </a:lnTo>
                  <a:lnTo>
                    <a:pt x="265" y="129"/>
                  </a:lnTo>
                  <a:lnTo>
                    <a:pt x="295" y="121"/>
                  </a:lnTo>
                  <a:lnTo>
                    <a:pt x="303" y="106"/>
                  </a:lnTo>
                  <a:lnTo>
                    <a:pt x="303" y="83"/>
                  </a:lnTo>
                  <a:lnTo>
                    <a:pt x="303" y="9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82" name="Freeform 53"/>
            <p:cNvSpPr>
              <a:spLocks/>
            </p:cNvSpPr>
            <p:nvPr/>
          </p:nvSpPr>
          <p:spPr bwMode="auto">
            <a:xfrm>
              <a:off x="1137" y="2178"/>
              <a:ext cx="371" cy="197"/>
            </a:xfrm>
            <a:custGeom>
              <a:avLst/>
              <a:gdLst>
                <a:gd name="T0" fmla="*/ 371 w 371"/>
                <a:gd name="T1" fmla="*/ 197 h 197"/>
                <a:gd name="T2" fmla="*/ 0 w 371"/>
                <a:gd name="T3" fmla="*/ 189 h 197"/>
                <a:gd name="T4" fmla="*/ 15 w 371"/>
                <a:gd name="T5" fmla="*/ 0 h 197"/>
                <a:gd name="T6" fmla="*/ 333 w 371"/>
                <a:gd name="T7" fmla="*/ 7 h 197"/>
                <a:gd name="T8" fmla="*/ 356 w 371"/>
                <a:gd name="T9" fmla="*/ 15 h 197"/>
                <a:gd name="T10" fmla="*/ 356 w 371"/>
                <a:gd name="T11" fmla="*/ 22 h 197"/>
                <a:gd name="T12" fmla="*/ 348 w 371"/>
                <a:gd name="T13" fmla="*/ 38 h 197"/>
                <a:gd name="T14" fmla="*/ 371 w 371"/>
                <a:gd name="T15" fmla="*/ 60 h 197"/>
                <a:gd name="T16" fmla="*/ 371 w 371"/>
                <a:gd name="T17" fmla="*/ 197 h 1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71" h="197">
                  <a:moveTo>
                    <a:pt x="371" y="197"/>
                  </a:moveTo>
                  <a:lnTo>
                    <a:pt x="0" y="189"/>
                  </a:lnTo>
                  <a:lnTo>
                    <a:pt x="15" y="0"/>
                  </a:lnTo>
                  <a:lnTo>
                    <a:pt x="333" y="7"/>
                  </a:lnTo>
                  <a:lnTo>
                    <a:pt x="356" y="15"/>
                  </a:lnTo>
                  <a:lnTo>
                    <a:pt x="356" y="22"/>
                  </a:lnTo>
                  <a:lnTo>
                    <a:pt x="348" y="38"/>
                  </a:lnTo>
                  <a:lnTo>
                    <a:pt x="371" y="60"/>
                  </a:lnTo>
                  <a:lnTo>
                    <a:pt x="371" y="197"/>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83" name="Freeform 54"/>
            <p:cNvSpPr>
              <a:spLocks/>
            </p:cNvSpPr>
            <p:nvPr/>
          </p:nvSpPr>
          <p:spPr bwMode="auto">
            <a:xfrm>
              <a:off x="1137" y="2178"/>
              <a:ext cx="371" cy="204"/>
            </a:xfrm>
            <a:custGeom>
              <a:avLst/>
              <a:gdLst>
                <a:gd name="T0" fmla="*/ 371 w 371"/>
                <a:gd name="T1" fmla="*/ 197 h 204"/>
                <a:gd name="T2" fmla="*/ 0 w 371"/>
                <a:gd name="T3" fmla="*/ 189 h 204"/>
                <a:gd name="T4" fmla="*/ 15 w 371"/>
                <a:gd name="T5" fmla="*/ 0 h 204"/>
                <a:gd name="T6" fmla="*/ 333 w 371"/>
                <a:gd name="T7" fmla="*/ 7 h 204"/>
                <a:gd name="T8" fmla="*/ 356 w 371"/>
                <a:gd name="T9" fmla="*/ 15 h 204"/>
                <a:gd name="T10" fmla="*/ 356 w 371"/>
                <a:gd name="T11" fmla="*/ 22 h 204"/>
                <a:gd name="T12" fmla="*/ 348 w 371"/>
                <a:gd name="T13" fmla="*/ 38 h 204"/>
                <a:gd name="T14" fmla="*/ 371 w 371"/>
                <a:gd name="T15" fmla="*/ 60 h 204"/>
                <a:gd name="T16" fmla="*/ 371 w 371"/>
                <a:gd name="T17" fmla="*/ 197 h 204"/>
                <a:gd name="T18" fmla="*/ 371 w 371"/>
                <a:gd name="T19" fmla="*/ 204 h 2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1" h="204">
                  <a:moveTo>
                    <a:pt x="371" y="197"/>
                  </a:moveTo>
                  <a:lnTo>
                    <a:pt x="0" y="189"/>
                  </a:lnTo>
                  <a:lnTo>
                    <a:pt x="15" y="0"/>
                  </a:lnTo>
                  <a:lnTo>
                    <a:pt x="333" y="7"/>
                  </a:lnTo>
                  <a:lnTo>
                    <a:pt x="356" y="15"/>
                  </a:lnTo>
                  <a:lnTo>
                    <a:pt x="356" y="22"/>
                  </a:lnTo>
                  <a:lnTo>
                    <a:pt x="348" y="38"/>
                  </a:lnTo>
                  <a:lnTo>
                    <a:pt x="371" y="60"/>
                  </a:lnTo>
                  <a:lnTo>
                    <a:pt x="371" y="197"/>
                  </a:lnTo>
                  <a:lnTo>
                    <a:pt x="371" y="20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84" name="Freeform 55"/>
            <p:cNvSpPr>
              <a:spLocks/>
            </p:cNvSpPr>
            <p:nvPr/>
          </p:nvSpPr>
          <p:spPr bwMode="auto">
            <a:xfrm>
              <a:off x="1773" y="2208"/>
              <a:ext cx="363" cy="189"/>
            </a:xfrm>
            <a:custGeom>
              <a:avLst/>
              <a:gdLst>
                <a:gd name="T0" fmla="*/ 333 w 363"/>
                <a:gd name="T1" fmla="*/ 61 h 189"/>
                <a:gd name="T2" fmla="*/ 325 w 363"/>
                <a:gd name="T3" fmla="*/ 30 h 189"/>
                <a:gd name="T4" fmla="*/ 310 w 363"/>
                <a:gd name="T5" fmla="*/ 15 h 189"/>
                <a:gd name="T6" fmla="*/ 287 w 363"/>
                <a:gd name="T7" fmla="*/ 23 h 189"/>
                <a:gd name="T8" fmla="*/ 272 w 363"/>
                <a:gd name="T9" fmla="*/ 23 h 189"/>
                <a:gd name="T10" fmla="*/ 242 w 363"/>
                <a:gd name="T11" fmla="*/ 15 h 189"/>
                <a:gd name="T12" fmla="*/ 227 w 363"/>
                <a:gd name="T13" fmla="*/ 0 h 189"/>
                <a:gd name="T14" fmla="*/ 211 w 363"/>
                <a:gd name="T15" fmla="*/ 0 h 189"/>
                <a:gd name="T16" fmla="*/ 211 w 363"/>
                <a:gd name="T17" fmla="*/ 23 h 189"/>
                <a:gd name="T18" fmla="*/ 181 w 363"/>
                <a:gd name="T19" fmla="*/ 30 h 189"/>
                <a:gd name="T20" fmla="*/ 181 w 363"/>
                <a:gd name="T21" fmla="*/ 38 h 189"/>
                <a:gd name="T22" fmla="*/ 158 w 363"/>
                <a:gd name="T23" fmla="*/ 83 h 189"/>
                <a:gd name="T24" fmla="*/ 143 w 363"/>
                <a:gd name="T25" fmla="*/ 68 h 189"/>
                <a:gd name="T26" fmla="*/ 128 w 363"/>
                <a:gd name="T27" fmla="*/ 91 h 189"/>
                <a:gd name="T28" fmla="*/ 121 w 363"/>
                <a:gd name="T29" fmla="*/ 83 h 189"/>
                <a:gd name="T30" fmla="*/ 106 w 363"/>
                <a:gd name="T31" fmla="*/ 98 h 189"/>
                <a:gd name="T32" fmla="*/ 83 w 363"/>
                <a:gd name="T33" fmla="*/ 83 h 189"/>
                <a:gd name="T34" fmla="*/ 83 w 363"/>
                <a:gd name="T35" fmla="*/ 98 h 189"/>
                <a:gd name="T36" fmla="*/ 68 w 363"/>
                <a:gd name="T37" fmla="*/ 91 h 189"/>
                <a:gd name="T38" fmla="*/ 60 w 363"/>
                <a:gd name="T39" fmla="*/ 98 h 189"/>
                <a:gd name="T40" fmla="*/ 60 w 363"/>
                <a:gd name="T41" fmla="*/ 121 h 189"/>
                <a:gd name="T42" fmla="*/ 45 w 363"/>
                <a:gd name="T43" fmla="*/ 129 h 189"/>
                <a:gd name="T44" fmla="*/ 45 w 363"/>
                <a:gd name="T45" fmla="*/ 144 h 189"/>
                <a:gd name="T46" fmla="*/ 15 w 363"/>
                <a:gd name="T47" fmla="*/ 136 h 189"/>
                <a:gd name="T48" fmla="*/ 7 w 363"/>
                <a:gd name="T49" fmla="*/ 159 h 189"/>
                <a:gd name="T50" fmla="*/ 7 w 363"/>
                <a:gd name="T51" fmla="*/ 174 h 189"/>
                <a:gd name="T52" fmla="*/ 0 w 363"/>
                <a:gd name="T53" fmla="*/ 189 h 189"/>
                <a:gd name="T54" fmla="*/ 68 w 363"/>
                <a:gd name="T55" fmla="*/ 182 h 189"/>
                <a:gd name="T56" fmla="*/ 68 w 363"/>
                <a:gd name="T57" fmla="*/ 174 h 189"/>
                <a:gd name="T58" fmla="*/ 287 w 363"/>
                <a:gd name="T59" fmla="*/ 152 h 189"/>
                <a:gd name="T60" fmla="*/ 310 w 363"/>
                <a:gd name="T61" fmla="*/ 136 h 189"/>
                <a:gd name="T62" fmla="*/ 363 w 363"/>
                <a:gd name="T63" fmla="*/ 83 h 189"/>
                <a:gd name="T64" fmla="*/ 333 w 363"/>
                <a:gd name="T65" fmla="*/ 61 h 1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63" h="189">
                  <a:moveTo>
                    <a:pt x="333" y="61"/>
                  </a:moveTo>
                  <a:lnTo>
                    <a:pt x="325" y="30"/>
                  </a:lnTo>
                  <a:lnTo>
                    <a:pt x="310" y="15"/>
                  </a:lnTo>
                  <a:lnTo>
                    <a:pt x="287" y="23"/>
                  </a:lnTo>
                  <a:lnTo>
                    <a:pt x="272" y="23"/>
                  </a:lnTo>
                  <a:lnTo>
                    <a:pt x="242" y="15"/>
                  </a:lnTo>
                  <a:lnTo>
                    <a:pt x="227" y="0"/>
                  </a:lnTo>
                  <a:lnTo>
                    <a:pt x="211" y="0"/>
                  </a:lnTo>
                  <a:lnTo>
                    <a:pt x="211" y="23"/>
                  </a:lnTo>
                  <a:lnTo>
                    <a:pt x="181" y="30"/>
                  </a:lnTo>
                  <a:lnTo>
                    <a:pt x="181" y="38"/>
                  </a:lnTo>
                  <a:lnTo>
                    <a:pt x="158" y="83"/>
                  </a:lnTo>
                  <a:lnTo>
                    <a:pt x="143" y="68"/>
                  </a:lnTo>
                  <a:lnTo>
                    <a:pt x="128" y="91"/>
                  </a:lnTo>
                  <a:lnTo>
                    <a:pt x="121" y="83"/>
                  </a:lnTo>
                  <a:lnTo>
                    <a:pt x="106" y="98"/>
                  </a:lnTo>
                  <a:lnTo>
                    <a:pt x="83" y="83"/>
                  </a:lnTo>
                  <a:lnTo>
                    <a:pt x="83" y="98"/>
                  </a:lnTo>
                  <a:lnTo>
                    <a:pt x="68" y="91"/>
                  </a:lnTo>
                  <a:lnTo>
                    <a:pt x="60" y="98"/>
                  </a:lnTo>
                  <a:lnTo>
                    <a:pt x="60" y="121"/>
                  </a:lnTo>
                  <a:lnTo>
                    <a:pt x="45" y="129"/>
                  </a:lnTo>
                  <a:lnTo>
                    <a:pt x="45" y="144"/>
                  </a:lnTo>
                  <a:lnTo>
                    <a:pt x="15" y="136"/>
                  </a:lnTo>
                  <a:lnTo>
                    <a:pt x="7" y="159"/>
                  </a:lnTo>
                  <a:lnTo>
                    <a:pt x="7" y="174"/>
                  </a:lnTo>
                  <a:lnTo>
                    <a:pt x="0" y="189"/>
                  </a:lnTo>
                  <a:lnTo>
                    <a:pt x="68" y="182"/>
                  </a:lnTo>
                  <a:lnTo>
                    <a:pt x="68" y="174"/>
                  </a:lnTo>
                  <a:lnTo>
                    <a:pt x="287" y="152"/>
                  </a:lnTo>
                  <a:lnTo>
                    <a:pt x="310" y="136"/>
                  </a:lnTo>
                  <a:lnTo>
                    <a:pt x="363" y="83"/>
                  </a:lnTo>
                  <a:lnTo>
                    <a:pt x="333" y="61"/>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85" name="Freeform 56"/>
            <p:cNvSpPr>
              <a:spLocks/>
            </p:cNvSpPr>
            <p:nvPr/>
          </p:nvSpPr>
          <p:spPr bwMode="auto">
            <a:xfrm>
              <a:off x="1773" y="2208"/>
              <a:ext cx="363" cy="189"/>
            </a:xfrm>
            <a:custGeom>
              <a:avLst/>
              <a:gdLst>
                <a:gd name="T0" fmla="*/ 333 w 363"/>
                <a:gd name="T1" fmla="*/ 61 h 189"/>
                <a:gd name="T2" fmla="*/ 325 w 363"/>
                <a:gd name="T3" fmla="*/ 30 h 189"/>
                <a:gd name="T4" fmla="*/ 310 w 363"/>
                <a:gd name="T5" fmla="*/ 15 h 189"/>
                <a:gd name="T6" fmla="*/ 287 w 363"/>
                <a:gd name="T7" fmla="*/ 23 h 189"/>
                <a:gd name="T8" fmla="*/ 272 w 363"/>
                <a:gd name="T9" fmla="*/ 23 h 189"/>
                <a:gd name="T10" fmla="*/ 242 w 363"/>
                <a:gd name="T11" fmla="*/ 15 h 189"/>
                <a:gd name="T12" fmla="*/ 227 w 363"/>
                <a:gd name="T13" fmla="*/ 0 h 189"/>
                <a:gd name="T14" fmla="*/ 211 w 363"/>
                <a:gd name="T15" fmla="*/ 0 h 189"/>
                <a:gd name="T16" fmla="*/ 211 w 363"/>
                <a:gd name="T17" fmla="*/ 23 h 189"/>
                <a:gd name="T18" fmla="*/ 181 w 363"/>
                <a:gd name="T19" fmla="*/ 30 h 189"/>
                <a:gd name="T20" fmla="*/ 181 w 363"/>
                <a:gd name="T21" fmla="*/ 38 h 189"/>
                <a:gd name="T22" fmla="*/ 158 w 363"/>
                <a:gd name="T23" fmla="*/ 83 h 189"/>
                <a:gd name="T24" fmla="*/ 143 w 363"/>
                <a:gd name="T25" fmla="*/ 68 h 189"/>
                <a:gd name="T26" fmla="*/ 128 w 363"/>
                <a:gd name="T27" fmla="*/ 91 h 189"/>
                <a:gd name="T28" fmla="*/ 121 w 363"/>
                <a:gd name="T29" fmla="*/ 83 h 189"/>
                <a:gd name="T30" fmla="*/ 106 w 363"/>
                <a:gd name="T31" fmla="*/ 98 h 189"/>
                <a:gd name="T32" fmla="*/ 83 w 363"/>
                <a:gd name="T33" fmla="*/ 83 h 189"/>
                <a:gd name="T34" fmla="*/ 83 w 363"/>
                <a:gd name="T35" fmla="*/ 98 h 189"/>
                <a:gd name="T36" fmla="*/ 68 w 363"/>
                <a:gd name="T37" fmla="*/ 91 h 189"/>
                <a:gd name="T38" fmla="*/ 60 w 363"/>
                <a:gd name="T39" fmla="*/ 98 h 189"/>
                <a:gd name="T40" fmla="*/ 60 w 363"/>
                <a:gd name="T41" fmla="*/ 121 h 189"/>
                <a:gd name="T42" fmla="*/ 45 w 363"/>
                <a:gd name="T43" fmla="*/ 129 h 189"/>
                <a:gd name="T44" fmla="*/ 45 w 363"/>
                <a:gd name="T45" fmla="*/ 144 h 189"/>
                <a:gd name="T46" fmla="*/ 15 w 363"/>
                <a:gd name="T47" fmla="*/ 136 h 189"/>
                <a:gd name="T48" fmla="*/ 7 w 363"/>
                <a:gd name="T49" fmla="*/ 159 h 189"/>
                <a:gd name="T50" fmla="*/ 7 w 363"/>
                <a:gd name="T51" fmla="*/ 174 h 189"/>
                <a:gd name="T52" fmla="*/ 0 w 363"/>
                <a:gd name="T53" fmla="*/ 189 h 189"/>
                <a:gd name="T54" fmla="*/ 68 w 363"/>
                <a:gd name="T55" fmla="*/ 182 h 189"/>
                <a:gd name="T56" fmla="*/ 68 w 363"/>
                <a:gd name="T57" fmla="*/ 174 h 189"/>
                <a:gd name="T58" fmla="*/ 287 w 363"/>
                <a:gd name="T59" fmla="*/ 152 h 189"/>
                <a:gd name="T60" fmla="*/ 310 w 363"/>
                <a:gd name="T61" fmla="*/ 136 h 189"/>
                <a:gd name="T62" fmla="*/ 363 w 363"/>
                <a:gd name="T63" fmla="*/ 83 h 189"/>
                <a:gd name="T64" fmla="*/ 333 w 363"/>
                <a:gd name="T65" fmla="*/ 61 h 189"/>
                <a:gd name="T66" fmla="*/ 333 w 363"/>
                <a:gd name="T67" fmla="*/ 68 h 18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63" h="189">
                  <a:moveTo>
                    <a:pt x="333" y="61"/>
                  </a:moveTo>
                  <a:lnTo>
                    <a:pt x="325" y="30"/>
                  </a:lnTo>
                  <a:lnTo>
                    <a:pt x="310" y="15"/>
                  </a:lnTo>
                  <a:lnTo>
                    <a:pt x="287" y="23"/>
                  </a:lnTo>
                  <a:lnTo>
                    <a:pt x="272" y="23"/>
                  </a:lnTo>
                  <a:lnTo>
                    <a:pt x="242" y="15"/>
                  </a:lnTo>
                  <a:lnTo>
                    <a:pt x="227" y="0"/>
                  </a:lnTo>
                  <a:lnTo>
                    <a:pt x="211" y="0"/>
                  </a:lnTo>
                  <a:lnTo>
                    <a:pt x="211" y="23"/>
                  </a:lnTo>
                  <a:lnTo>
                    <a:pt x="181" y="30"/>
                  </a:lnTo>
                  <a:lnTo>
                    <a:pt x="181" y="38"/>
                  </a:lnTo>
                  <a:lnTo>
                    <a:pt x="158" y="83"/>
                  </a:lnTo>
                  <a:lnTo>
                    <a:pt x="143" y="68"/>
                  </a:lnTo>
                  <a:lnTo>
                    <a:pt x="128" y="91"/>
                  </a:lnTo>
                  <a:lnTo>
                    <a:pt x="121" y="83"/>
                  </a:lnTo>
                  <a:lnTo>
                    <a:pt x="106" y="98"/>
                  </a:lnTo>
                  <a:lnTo>
                    <a:pt x="83" y="83"/>
                  </a:lnTo>
                  <a:lnTo>
                    <a:pt x="83" y="98"/>
                  </a:lnTo>
                  <a:lnTo>
                    <a:pt x="68" y="91"/>
                  </a:lnTo>
                  <a:lnTo>
                    <a:pt x="60" y="98"/>
                  </a:lnTo>
                  <a:lnTo>
                    <a:pt x="60" y="121"/>
                  </a:lnTo>
                  <a:lnTo>
                    <a:pt x="45" y="129"/>
                  </a:lnTo>
                  <a:lnTo>
                    <a:pt x="45" y="144"/>
                  </a:lnTo>
                  <a:lnTo>
                    <a:pt x="15" y="136"/>
                  </a:lnTo>
                  <a:lnTo>
                    <a:pt x="7" y="159"/>
                  </a:lnTo>
                  <a:lnTo>
                    <a:pt x="7" y="174"/>
                  </a:lnTo>
                  <a:lnTo>
                    <a:pt x="0" y="189"/>
                  </a:lnTo>
                  <a:lnTo>
                    <a:pt x="68" y="182"/>
                  </a:lnTo>
                  <a:lnTo>
                    <a:pt x="68" y="174"/>
                  </a:lnTo>
                  <a:lnTo>
                    <a:pt x="287" y="152"/>
                  </a:lnTo>
                  <a:lnTo>
                    <a:pt x="310" y="136"/>
                  </a:lnTo>
                  <a:lnTo>
                    <a:pt x="363" y="83"/>
                  </a:lnTo>
                  <a:lnTo>
                    <a:pt x="333" y="61"/>
                  </a:lnTo>
                  <a:lnTo>
                    <a:pt x="333" y="6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86" name="Freeform 57"/>
            <p:cNvSpPr>
              <a:spLocks/>
            </p:cNvSpPr>
            <p:nvPr/>
          </p:nvSpPr>
          <p:spPr bwMode="auto">
            <a:xfrm>
              <a:off x="1545" y="2625"/>
              <a:ext cx="281" cy="242"/>
            </a:xfrm>
            <a:custGeom>
              <a:avLst/>
              <a:gdLst>
                <a:gd name="T0" fmla="*/ 250 w 281"/>
                <a:gd name="T1" fmla="*/ 220 h 242"/>
                <a:gd name="T2" fmla="*/ 250 w 281"/>
                <a:gd name="T3" fmla="*/ 204 h 242"/>
                <a:gd name="T4" fmla="*/ 265 w 281"/>
                <a:gd name="T5" fmla="*/ 167 h 242"/>
                <a:gd name="T6" fmla="*/ 228 w 281"/>
                <a:gd name="T7" fmla="*/ 182 h 242"/>
                <a:gd name="T8" fmla="*/ 235 w 281"/>
                <a:gd name="T9" fmla="*/ 174 h 242"/>
                <a:gd name="T10" fmla="*/ 197 w 281"/>
                <a:gd name="T11" fmla="*/ 174 h 242"/>
                <a:gd name="T12" fmla="*/ 243 w 281"/>
                <a:gd name="T13" fmla="*/ 167 h 242"/>
                <a:gd name="T14" fmla="*/ 235 w 281"/>
                <a:gd name="T15" fmla="*/ 121 h 242"/>
                <a:gd name="T16" fmla="*/ 129 w 281"/>
                <a:gd name="T17" fmla="*/ 106 h 242"/>
                <a:gd name="T18" fmla="*/ 137 w 281"/>
                <a:gd name="T19" fmla="*/ 83 h 242"/>
                <a:gd name="T20" fmla="*/ 144 w 281"/>
                <a:gd name="T21" fmla="*/ 68 h 242"/>
                <a:gd name="T22" fmla="*/ 152 w 281"/>
                <a:gd name="T23" fmla="*/ 45 h 242"/>
                <a:gd name="T24" fmla="*/ 152 w 281"/>
                <a:gd name="T25" fmla="*/ 30 h 242"/>
                <a:gd name="T26" fmla="*/ 159 w 281"/>
                <a:gd name="T27" fmla="*/ 23 h 242"/>
                <a:gd name="T28" fmla="*/ 152 w 281"/>
                <a:gd name="T29" fmla="*/ 0 h 242"/>
                <a:gd name="T30" fmla="*/ 0 w 281"/>
                <a:gd name="T31" fmla="*/ 68 h 242"/>
                <a:gd name="T32" fmla="*/ 16 w 281"/>
                <a:gd name="T33" fmla="*/ 189 h 242"/>
                <a:gd name="T34" fmla="*/ 46 w 281"/>
                <a:gd name="T35" fmla="*/ 204 h 242"/>
                <a:gd name="T36" fmla="*/ 129 w 281"/>
                <a:gd name="T37" fmla="*/ 212 h 242"/>
                <a:gd name="T38" fmla="*/ 122 w 281"/>
                <a:gd name="T39" fmla="*/ 197 h 242"/>
                <a:gd name="T40" fmla="*/ 137 w 281"/>
                <a:gd name="T41" fmla="*/ 204 h 242"/>
                <a:gd name="T42" fmla="*/ 159 w 281"/>
                <a:gd name="T43" fmla="*/ 220 h 242"/>
                <a:gd name="T44" fmla="*/ 159 w 281"/>
                <a:gd name="T45" fmla="*/ 227 h 242"/>
                <a:gd name="T46" fmla="*/ 152 w 281"/>
                <a:gd name="T47" fmla="*/ 235 h 242"/>
                <a:gd name="T48" fmla="*/ 197 w 281"/>
                <a:gd name="T49" fmla="*/ 227 h 242"/>
                <a:gd name="T50" fmla="*/ 220 w 281"/>
                <a:gd name="T51" fmla="*/ 235 h 242"/>
                <a:gd name="T52" fmla="*/ 212 w 281"/>
                <a:gd name="T53" fmla="*/ 212 h 242"/>
                <a:gd name="T54" fmla="*/ 212 w 281"/>
                <a:gd name="T55" fmla="*/ 189 h 242"/>
                <a:gd name="T56" fmla="*/ 228 w 281"/>
                <a:gd name="T57" fmla="*/ 212 h 242"/>
                <a:gd name="T58" fmla="*/ 235 w 281"/>
                <a:gd name="T59" fmla="*/ 227 h 242"/>
                <a:gd name="T60" fmla="*/ 258 w 281"/>
                <a:gd name="T61" fmla="*/ 235 h 242"/>
                <a:gd name="T62" fmla="*/ 273 w 281"/>
                <a:gd name="T63" fmla="*/ 242 h 24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81" h="242">
                  <a:moveTo>
                    <a:pt x="281" y="227"/>
                  </a:moveTo>
                  <a:lnTo>
                    <a:pt x="250" y="220"/>
                  </a:lnTo>
                  <a:lnTo>
                    <a:pt x="235" y="204"/>
                  </a:lnTo>
                  <a:lnTo>
                    <a:pt x="250" y="204"/>
                  </a:lnTo>
                  <a:lnTo>
                    <a:pt x="265" y="197"/>
                  </a:lnTo>
                  <a:lnTo>
                    <a:pt x="265" y="167"/>
                  </a:lnTo>
                  <a:lnTo>
                    <a:pt x="243" y="189"/>
                  </a:lnTo>
                  <a:lnTo>
                    <a:pt x="228" y="182"/>
                  </a:lnTo>
                  <a:lnTo>
                    <a:pt x="243" y="174"/>
                  </a:lnTo>
                  <a:lnTo>
                    <a:pt x="235" y="174"/>
                  </a:lnTo>
                  <a:lnTo>
                    <a:pt x="212" y="182"/>
                  </a:lnTo>
                  <a:lnTo>
                    <a:pt x="197" y="174"/>
                  </a:lnTo>
                  <a:lnTo>
                    <a:pt x="212" y="159"/>
                  </a:lnTo>
                  <a:lnTo>
                    <a:pt x="243" y="167"/>
                  </a:lnTo>
                  <a:lnTo>
                    <a:pt x="228" y="144"/>
                  </a:lnTo>
                  <a:lnTo>
                    <a:pt x="235" y="121"/>
                  </a:lnTo>
                  <a:lnTo>
                    <a:pt x="129" y="121"/>
                  </a:lnTo>
                  <a:lnTo>
                    <a:pt x="129" y="106"/>
                  </a:lnTo>
                  <a:lnTo>
                    <a:pt x="144" y="91"/>
                  </a:lnTo>
                  <a:lnTo>
                    <a:pt x="137" y="83"/>
                  </a:lnTo>
                  <a:lnTo>
                    <a:pt x="144" y="76"/>
                  </a:lnTo>
                  <a:lnTo>
                    <a:pt x="144" y="68"/>
                  </a:lnTo>
                  <a:lnTo>
                    <a:pt x="159" y="53"/>
                  </a:lnTo>
                  <a:lnTo>
                    <a:pt x="152" y="45"/>
                  </a:lnTo>
                  <a:lnTo>
                    <a:pt x="167" y="38"/>
                  </a:lnTo>
                  <a:lnTo>
                    <a:pt x="152" y="30"/>
                  </a:lnTo>
                  <a:lnTo>
                    <a:pt x="159" y="30"/>
                  </a:lnTo>
                  <a:lnTo>
                    <a:pt x="159" y="23"/>
                  </a:lnTo>
                  <a:lnTo>
                    <a:pt x="152" y="23"/>
                  </a:lnTo>
                  <a:lnTo>
                    <a:pt x="152" y="0"/>
                  </a:lnTo>
                  <a:lnTo>
                    <a:pt x="0" y="0"/>
                  </a:lnTo>
                  <a:lnTo>
                    <a:pt x="0" y="68"/>
                  </a:lnTo>
                  <a:lnTo>
                    <a:pt x="31" y="129"/>
                  </a:lnTo>
                  <a:lnTo>
                    <a:pt x="16" y="189"/>
                  </a:lnTo>
                  <a:lnTo>
                    <a:pt x="16" y="212"/>
                  </a:lnTo>
                  <a:lnTo>
                    <a:pt x="46" y="204"/>
                  </a:lnTo>
                  <a:lnTo>
                    <a:pt x="122" y="220"/>
                  </a:lnTo>
                  <a:lnTo>
                    <a:pt x="129" y="212"/>
                  </a:lnTo>
                  <a:lnTo>
                    <a:pt x="99" y="204"/>
                  </a:lnTo>
                  <a:lnTo>
                    <a:pt x="122" y="197"/>
                  </a:lnTo>
                  <a:lnTo>
                    <a:pt x="122" y="204"/>
                  </a:lnTo>
                  <a:lnTo>
                    <a:pt x="137" y="204"/>
                  </a:lnTo>
                  <a:lnTo>
                    <a:pt x="137" y="220"/>
                  </a:lnTo>
                  <a:lnTo>
                    <a:pt x="159" y="220"/>
                  </a:lnTo>
                  <a:lnTo>
                    <a:pt x="167" y="235"/>
                  </a:lnTo>
                  <a:lnTo>
                    <a:pt x="159" y="227"/>
                  </a:lnTo>
                  <a:lnTo>
                    <a:pt x="152" y="227"/>
                  </a:lnTo>
                  <a:lnTo>
                    <a:pt x="152" y="235"/>
                  </a:lnTo>
                  <a:lnTo>
                    <a:pt x="182" y="242"/>
                  </a:lnTo>
                  <a:lnTo>
                    <a:pt x="197" y="227"/>
                  </a:lnTo>
                  <a:lnTo>
                    <a:pt x="212" y="242"/>
                  </a:lnTo>
                  <a:lnTo>
                    <a:pt x="220" y="235"/>
                  </a:lnTo>
                  <a:lnTo>
                    <a:pt x="220" y="220"/>
                  </a:lnTo>
                  <a:lnTo>
                    <a:pt x="212" y="212"/>
                  </a:lnTo>
                  <a:lnTo>
                    <a:pt x="205" y="204"/>
                  </a:lnTo>
                  <a:lnTo>
                    <a:pt x="212" y="189"/>
                  </a:lnTo>
                  <a:lnTo>
                    <a:pt x="220" y="212"/>
                  </a:lnTo>
                  <a:lnTo>
                    <a:pt x="228" y="212"/>
                  </a:lnTo>
                  <a:lnTo>
                    <a:pt x="228" y="204"/>
                  </a:lnTo>
                  <a:lnTo>
                    <a:pt x="235" y="227"/>
                  </a:lnTo>
                  <a:lnTo>
                    <a:pt x="243" y="227"/>
                  </a:lnTo>
                  <a:lnTo>
                    <a:pt x="258" y="235"/>
                  </a:lnTo>
                  <a:lnTo>
                    <a:pt x="265" y="235"/>
                  </a:lnTo>
                  <a:lnTo>
                    <a:pt x="273" y="242"/>
                  </a:lnTo>
                  <a:lnTo>
                    <a:pt x="281" y="227"/>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87" name="Freeform 58"/>
            <p:cNvSpPr>
              <a:spLocks/>
            </p:cNvSpPr>
            <p:nvPr/>
          </p:nvSpPr>
          <p:spPr bwMode="auto">
            <a:xfrm>
              <a:off x="1545" y="2625"/>
              <a:ext cx="281" cy="242"/>
            </a:xfrm>
            <a:custGeom>
              <a:avLst/>
              <a:gdLst>
                <a:gd name="T0" fmla="*/ 250 w 281"/>
                <a:gd name="T1" fmla="*/ 220 h 242"/>
                <a:gd name="T2" fmla="*/ 250 w 281"/>
                <a:gd name="T3" fmla="*/ 204 h 242"/>
                <a:gd name="T4" fmla="*/ 265 w 281"/>
                <a:gd name="T5" fmla="*/ 167 h 242"/>
                <a:gd name="T6" fmla="*/ 228 w 281"/>
                <a:gd name="T7" fmla="*/ 182 h 242"/>
                <a:gd name="T8" fmla="*/ 235 w 281"/>
                <a:gd name="T9" fmla="*/ 174 h 242"/>
                <a:gd name="T10" fmla="*/ 197 w 281"/>
                <a:gd name="T11" fmla="*/ 174 h 242"/>
                <a:gd name="T12" fmla="*/ 243 w 281"/>
                <a:gd name="T13" fmla="*/ 167 h 242"/>
                <a:gd name="T14" fmla="*/ 235 w 281"/>
                <a:gd name="T15" fmla="*/ 121 h 242"/>
                <a:gd name="T16" fmla="*/ 129 w 281"/>
                <a:gd name="T17" fmla="*/ 106 h 242"/>
                <a:gd name="T18" fmla="*/ 137 w 281"/>
                <a:gd name="T19" fmla="*/ 83 h 242"/>
                <a:gd name="T20" fmla="*/ 144 w 281"/>
                <a:gd name="T21" fmla="*/ 68 h 242"/>
                <a:gd name="T22" fmla="*/ 152 w 281"/>
                <a:gd name="T23" fmla="*/ 45 h 242"/>
                <a:gd name="T24" fmla="*/ 152 w 281"/>
                <a:gd name="T25" fmla="*/ 30 h 242"/>
                <a:gd name="T26" fmla="*/ 159 w 281"/>
                <a:gd name="T27" fmla="*/ 23 h 242"/>
                <a:gd name="T28" fmla="*/ 152 w 281"/>
                <a:gd name="T29" fmla="*/ 0 h 242"/>
                <a:gd name="T30" fmla="*/ 0 w 281"/>
                <a:gd name="T31" fmla="*/ 68 h 242"/>
                <a:gd name="T32" fmla="*/ 16 w 281"/>
                <a:gd name="T33" fmla="*/ 189 h 242"/>
                <a:gd name="T34" fmla="*/ 46 w 281"/>
                <a:gd name="T35" fmla="*/ 204 h 242"/>
                <a:gd name="T36" fmla="*/ 129 w 281"/>
                <a:gd name="T37" fmla="*/ 212 h 242"/>
                <a:gd name="T38" fmla="*/ 122 w 281"/>
                <a:gd name="T39" fmla="*/ 197 h 242"/>
                <a:gd name="T40" fmla="*/ 137 w 281"/>
                <a:gd name="T41" fmla="*/ 204 h 242"/>
                <a:gd name="T42" fmla="*/ 159 w 281"/>
                <a:gd name="T43" fmla="*/ 220 h 242"/>
                <a:gd name="T44" fmla="*/ 159 w 281"/>
                <a:gd name="T45" fmla="*/ 227 h 242"/>
                <a:gd name="T46" fmla="*/ 152 w 281"/>
                <a:gd name="T47" fmla="*/ 235 h 242"/>
                <a:gd name="T48" fmla="*/ 197 w 281"/>
                <a:gd name="T49" fmla="*/ 227 h 242"/>
                <a:gd name="T50" fmla="*/ 220 w 281"/>
                <a:gd name="T51" fmla="*/ 235 h 242"/>
                <a:gd name="T52" fmla="*/ 212 w 281"/>
                <a:gd name="T53" fmla="*/ 212 h 242"/>
                <a:gd name="T54" fmla="*/ 212 w 281"/>
                <a:gd name="T55" fmla="*/ 189 h 242"/>
                <a:gd name="T56" fmla="*/ 228 w 281"/>
                <a:gd name="T57" fmla="*/ 212 h 242"/>
                <a:gd name="T58" fmla="*/ 235 w 281"/>
                <a:gd name="T59" fmla="*/ 227 h 242"/>
                <a:gd name="T60" fmla="*/ 258 w 281"/>
                <a:gd name="T61" fmla="*/ 235 h 242"/>
                <a:gd name="T62" fmla="*/ 273 w 281"/>
                <a:gd name="T63" fmla="*/ 242 h 242"/>
                <a:gd name="T64" fmla="*/ 281 w 281"/>
                <a:gd name="T65" fmla="*/ 235 h 2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81" h="242">
                  <a:moveTo>
                    <a:pt x="281" y="227"/>
                  </a:moveTo>
                  <a:lnTo>
                    <a:pt x="250" y="220"/>
                  </a:lnTo>
                  <a:lnTo>
                    <a:pt x="235" y="204"/>
                  </a:lnTo>
                  <a:lnTo>
                    <a:pt x="250" y="204"/>
                  </a:lnTo>
                  <a:lnTo>
                    <a:pt x="265" y="197"/>
                  </a:lnTo>
                  <a:lnTo>
                    <a:pt x="265" y="167"/>
                  </a:lnTo>
                  <a:lnTo>
                    <a:pt x="243" y="189"/>
                  </a:lnTo>
                  <a:lnTo>
                    <a:pt x="228" y="182"/>
                  </a:lnTo>
                  <a:lnTo>
                    <a:pt x="243" y="174"/>
                  </a:lnTo>
                  <a:lnTo>
                    <a:pt x="235" y="174"/>
                  </a:lnTo>
                  <a:lnTo>
                    <a:pt x="212" y="182"/>
                  </a:lnTo>
                  <a:lnTo>
                    <a:pt x="197" y="174"/>
                  </a:lnTo>
                  <a:lnTo>
                    <a:pt x="212" y="159"/>
                  </a:lnTo>
                  <a:lnTo>
                    <a:pt x="243" y="167"/>
                  </a:lnTo>
                  <a:lnTo>
                    <a:pt x="228" y="144"/>
                  </a:lnTo>
                  <a:lnTo>
                    <a:pt x="235" y="121"/>
                  </a:lnTo>
                  <a:lnTo>
                    <a:pt x="129" y="121"/>
                  </a:lnTo>
                  <a:lnTo>
                    <a:pt x="129" y="106"/>
                  </a:lnTo>
                  <a:lnTo>
                    <a:pt x="144" y="91"/>
                  </a:lnTo>
                  <a:lnTo>
                    <a:pt x="137" y="83"/>
                  </a:lnTo>
                  <a:lnTo>
                    <a:pt x="144" y="76"/>
                  </a:lnTo>
                  <a:lnTo>
                    <a:pt x="144" y="68"/>
                  </a:lnTo>
                  <a:lnTo>
                    <a:pt x="159" y="53"/>
                  </a:lnTo>
                  <a:lnTo>
                    <a:pt x="152" y="45"/>
                  </a:lnTo>
                  <a:lnTo>
                    <a:pt x="167" y="38"/>
                  </a:lnTo>
                  <a:lnTo>
                    <a:pt x="152" y="30"/>
                  </a:lnTo>
                  <a:lnTo>
                    <a:pt x="159" y="30"/>
                  </a:lnTo>
                  <a:lnTo>
                    <a:pt x="159" y="23"/>
                  </a:lnTo>
                  <a:lnTo>
                    <a:pt x="152" y="23"/>
                  </a:lnTo>
                  <a:lnTo>
                    <a:pt x="152" y="0"/>
                  </a:lnTo>
                  <a:lnTo>
                    <a:pt x="0" y="0"/>
                  </a:lnTo>
                  <a:lnTo>
                    <a:pt x="0" y="68"/>
                  </a:lnTo>
                  <a:lnTo>
                    <a:pt x="31" y="129"/>
                  </a:lnTo>
                  <a:lnTo>
                    <a:pt x="16" y="189"/>
                  </a:lnTo>
                  <a:lnTo>
                    <a:pt x="16" y="212"/>
                  </a:lnTo>
                  <a:lnTo>
                    <a:pt x="46" y="204"/>
                  </a:lnTo>
                  <a:lnTo>
                    <a:pt x="122" y="220"/>
                  </a:lnTo>
                  <a:lnTo>
                    <a:pt x="129" y="212"/>
                  </a:lnTo>
                  <a:lnTo>
                    <a:pt x="99" y="204"/>
                  </a:lnTo>
                  <a:lnTo>
                    <a:pt x="122" y="197"/>
                  </a:lnTo>
                  <a:lnTo>
                    <a:pt x="122" y="204"/>
                  </a:lnTo>
                  <a:lnTo>
                    <a:pt x="137" y="204"/>
                  </a:lnTo>
                  <a:lnTo>
                    <a:pt x="137" y="220"/>
                  </a:lnTo>
                  <a:lnTo>
                    <a:pt x="159" y="220"/>
                  </a:lnTo>
                  <a:lnTo>
                    <a:pt x="167" y="235"/>
                  </a:lnTo>
                  <a:lnTo>
                    <a:pt x="159" y="227"/>
                  </a:lnTo>
                  <a:lnTo>
                    <a:pt x="152" y="227"/>
                  </a:lnTo>
                  <a:lnTo>
                    <a:pt x="152" y="235"/>
                  </a:lnTo>
                  <a:lnTo>
                    <a:pt x="182" y="242"/>
                  </a:lnTo>
                  <a:lnTo>
                    <a:pt x="197" y="227"/>
                  </a:lnTo>
                  <a:lnTo>
                    <a:pt x="212" y="242"/>
                  </a:lnTo>
                  <a:lnTo>
                    <a:pt x="220" y="235"/>
                  </a:lnTo>
                  <a:lnTo>
                    <a:pt x="220" y="220"/>
                  </a:lnTo>
                  <a:lnTo>
                    <a:pt x="212" y="212"/>
                  </a:lnTo>
                  <a:lnTo>
                    <a:pt x="205" y="204"/>
                  </a:lnTo>
                  <a:lnTo>
                    <a:pt x="212" y="189"/>
                  </a:lnTo>
                  <a:lnTo>
                    <a:pt x="220" y="212"/>
                  </a:lnTo>
                  <a:lnTo>
                    <a:pt x="228" y="212"/>
                  </a:lnTo>
                  <a:lnTo>
                    <a:pt x="228" y="204"/>
                  </a:lnTo>
                  <a:lnTo>
                    <a:pt x="235" y="227"/>
                  </a:lnTo>
                  <a:lnTo>
                    <a:pt x="243" y="227"/>
                  </a:lnTo>
                  <a:lnTo>
                    <a:pt x="258" y="235"/>
                  </a:lnTo>
                  <a:lnTo>
                    <a:pt x="265" y="235"/>
                  </a:lnTo>
                  <a:lnTo>
                    <a:pt x="273" y="242"/>
                  </a:lnTo>
                  <a:lnTo>
                    <a:pt x="281" y="227"/>
                  </a:lnTo>
                  <a:lnTo>
                    <a:pt x="281" y="23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88" name="Freeform 59"/>
            <p:cNvSpPr>
              <a:spLocks/>
            </p:cNvSpPr>
            <p:nvPr/>
          </p:nvSpPr>
          <p:spPr bwMode="auto">
            <a:xfrm>
              <a:off x="2537" y="1549"/>
              <a:ext cx="189" cy="288"/>
            </a:xfrm>
            <a:custGeom>
              <a:avLst/>
              <a:gdLst>
                <a:gd name="T0" fmla="*/ 182 w 189"/>
                <a:gd name="T1" fmla="*/ 144 h 288"/>
                <a:gd name="T2" fmla="*/ 174 w 189"/>
                <a:gd name="T3" fmla="*/ 136 h 288"/>
                <a:gd name="T4" fmla="*/ 189 w 189"/>
                <a:gd name="T5" fmla="*/ 128 h 288"/>
                <a:gd name="T6" fmla="*/ 174 w 189"/>
                <a:gd name="T7" fmla="*/ 121 h 288"/>
                <a:gd name="T8" fmla="*/ 159 w 189"/>
                <a:gd name="T9" fmla="*/ 121 h 288"/>
                <a:gd name="T10" fmla="*/ 151 w 189"/>
                <a:gd name="T11" fmla="*/ 98 h 288"/>
                <a:gd name="T12" fmla="*/ 136 w 189"/>
                <a:gd name="T13" fmla="*/ 98 h 288"/>
                <a:gd name="T14" fmla="*/ 113 w 189"/>
                <a:gd name="T15" fmla="*/ 15 h 288"/>
                <a:gd name="T16" fmla="*/ 91 w 189"/>
                <a:gd name="T17" fmla="*/ 0 h 288"/>
                <a:gd name="T18" fmla="*/ 60 w 189"/>
                <a:gd name="T19" fmla="*/ 22 h 288"/>
                <a:gd name="T20" fmla="*/ 45 w 189"/>
                <a:gd name="T21" fmla="*/ 7 h 288"/>
                <a:gd name="T22" fmla="*/ 23 w 189"/>
                <a:gd name="T23" fmla="*/ 60 h 288"/>
                <a:gd name="T24" fmla="*/ 30 w 189"/>
                <a:gd name="T25" fmla="*/ 113 h 288"/>
                <a:gd name="T26" fmla="*/ 15 w 189"/>
                <a:gd name="T27" fmla="*/ 144 h 288"/>
                <a:gd name="T28" fmla="*/ 23 w 189"/>
                <a:gd name="T29" fmla="*/ 151 h 288"/>
                <a:gd name="T30" fmla="*/ 15 w 189"/>
                <a:gd name="T31" fmla="*/ 151 h 288"/>
                <a:gd name="T32" fmla="*/ 15 w 189"/>
                <a:gd name="T33" fmla="*/ 159 h 288"/>
                <a:gd name="T34" fmla="*/ 0 w 189"/>
                <a:gd name="T35" fmla="*/ 159 h 288"/>
                <a:gd name="T36" fmla="*/ 38 w 189"/>
                <a:gd name="T37" fmla="*/ 272 h 288"/>
                <a:gd name="T38" fmla="*/ 53 w 189"/>
                <a:gd name="T39" fmla="*/ 288 h 288"/>
                <a:gd name="T40" fmla="*/ 68 w 189"/>
                <a:gd name="T41" fmla="*/ 242 h 288"/>
                <a:gd name="T42" fmla="*/ 76 w 189"/>
                <a:gd name="T43" fmla="*/ 235 h 288"/>
                <a:gd name="T44" fmla="*/ 76 w 189"/>
                <a:gd name="T45" fmla="*/ 219 h 288"/>
                <a:gd name="T46" fmla="*/ 91 w 189"/>
                <a:gd name="T47" fmla="*/ 235 h 288"/>
                <a:gd name="T48" fmla="*/ 98 w 189"/>
                <a:gd name="T49" fmla="*/ 212 h 288"/>
                <a:gd name="T50" fmla="*/ 106 w 189"/>
                <a:gd name="T51" fmla="*/ 219 h 288"/>
                <a:gd name="T52" fmla="*/ 106 w 189"/>
                <a:gd name="T53" fmla="*/ 189 h 288"/>
                <a:gd name="T54" fmla="*/ 113 w 189"/>
                <a:gd name="T55" fmla="*/ 182 h 288"/>
                <a:gd name="T56" fmla="*/ 113 w 189"/>
                <a:gd name="T57" fmla="*/ 189 h 288"/>
                <a:gd name="T58" fmla="*/ 129 w 189"/>
                <a:gd name="T59" fmla="*/ 189 h 288"/>
                <a:gd name="T60" fmla="*/ 129 w 189"/>
                <a:gd name="T61" fmla="*/ 174 h 288"/>
                <a:gd name="T62" fmla="*/ 136 w 189"/>
                <a:gd name="T63" fmla="*/ 182 h 288"/>
                <a:gd name="T64" fmla="*/ 136 w 189"/>
                <a:gd name="T65" fmla="*/ 166 h 288"/>
                <a:gd name="T66" fmla="*/ 151 w 189"/>
                <a:gd name="T67" fmla="*/ 182 h 288"/>
                <a:gd name="T68" fmla="*/ 159 w 189"/>
                <a:gd name="T69" fmla="*/ 159 h 288"/>
                <a:gd name="T70" fmla="*/ 166 w 189"/>
                <a:gd name="T71" fmla="*/ 159 h 288"/>
                <a:gd name="T72" fmla="*/ 166 w 189"/>
                <a:gd name="T73" fmla="*/ 151 h 288"/>
                <a:gd name="T74" fmla="*/ 182 w 189"/>
                <a:gd name="T75" fmla="*/ 151 h 288"/>
                <a:gd name="T76" fmla="*/ 189 w 189"/>
                <a:gd name="T77" fmla="*/ 136 h 288"/>
                <a:gd name="T78" fmla="*/ 182 w 189"/>
                <a:gd name="T79" fmla="*/ 144 h 28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89" h="288">
                  <a:moveTo>
                    <a:pt x="182" y="144"/>
                  </a:moveTo>
                  <a:lnTo>
                    <a:pt x="174" y="136"/>
                  </a:lnTo>
                  <a:lnTo>
                    <a:pt x="189" y="128"/>
                  </a:lnTo>
                  <a:lnTo>
                    <a:pt x="174" y="121"/>
                  </a:lnTo>
                  <a:lnTo>
                    <a:pt x="159" y="121"/>
                  </a:lnTo>
                  <a:lnTo>
                    <a:pt x="151" y="98"/>
                  </a:lnTo>
                  <a:lnTo>
                    <a:pt x="136" y="98"/>
                  </a:lnTo>
                  <a:lnTo>
                    <a:pt x="113" y="15"/>
                  </a:lnTo>
                  <a:lnTo>
                    <a:pt x="91" y="0"/>
                  </a:lnTo>
                  <a:lnTo>
                    <a:pt x="60" y="22"/>
                  </a:lnTo>
                  <a:lnTo>
                    <a:pt x="45" y="7"/>
                  </a:lnTo>
                  <a:lnTo>
                    <a:pt x="23" y="60"/>
                  </a:lnTo>
                  <a:lnTo>
                    <a:pt x="30" y="113"/>
                  </a:lnTo>
                  <a:lnTo>
                    <a:pt x="15" y="144"/>
                  </a:lnTo>
                  <a:lnTo>
                    <a:pt x="23" y="151"/>
                  </a:lnTo>
                  <a:lnTo>
                    <a:pt x="15" y="151"/>
                  </a:lnTo>
                  <a:lnTo>
                    <a:pt x="15" y="159"/>
                  </a:lnTo>
                  <a:lnTo>
                    <a:pt x="0" y="159"/>
                  </a:lnTo>
                  <a:lnTo>
                    <a:pt x="38" y="272"/>
                  </a:lnTo>
                  <a:lnTo>
                    <a:pt x="53" y="288"/>
                  </a:lnTo>
                  <a:lnTo>
                    <a:pt x="68" y="242"/>
                  </a:lnTo>
                  <a:lnTo>
                    <a:pt x="76" y="235"/>
                  </a:lnTo>
                  <a:lnTo>
                    <a:pt x="76" y="219"/>
                  </a:lnTo>
                  <a:lnTo>
                    <a:pt x="91" y="235"/>
                  </a:lnTo>
                  <a:lnTo>
                    <a:pt x="98" y="212"/>
                  </a:lnTo>
                  <a:lnTo>
                    <a:pt x="106" y="219"/>
                  </a:lnTo>
                  <a:lnTo>
                    <a:pt x="106" y="189"/>
                  </a:lnTo>
                  <a:lnTo>
                    <a:pt x="113" y="182"/>
                  </a:lnTo>
                  <a:lnTo>
                    <a:pt x="113" y="189"/>
                  </a:lnTo>
                  <a:lnTo>
                    <a:pt x="129" y="189"/>
                  </a:lnTo>
                  <a:lnTo>
                    <a:pt x="129" y="174"/>
                  </a:lnTo>
                  <a:lnTo>
                    <a:pt x="136" y="182"/>
                  </a:lnTo>
                  <a:lnTo>
                    <a:pt x="136" y="166"/>
                  </a:lnTo>
                  <a:lnTo>
                    <a:pt x="151" y="182"/>
                  </a:lnTo>
                  <a:lnTo>
                    <a:pt x="159" y="159"/>
                  </a:lnTo>
                  <a:lnTo>
                    <a:pt x="166" y="159"/>
                  </a:lnTo>
                  <a:lnTo>
                    <a:pt x="166" y="151"/>
                  </a:lnTo>
                  <a:lnTo>
                    <a:pt x="182" y="151"/>
                  </a:lnTo>
                  <a:lnTo>
                    <a:pt x="189" y="136"/>
                  </a:lnTo>
                  <a:lnTo>
                    <a:pt x="182" y="144"/>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89" name="Freeform 60"/>
            <p:cNvSpPr>
              <a:spLocks/>
            </p:cNvSpPr>
            <p:nvPr/>
          </p:nvSpPr>
          <p:spPr bwMode="auto">
            <a:xfrm>
              <a:off x="2537" y="1549"/>
              <a:ext cx="189" cy="288"/>
            </a:xfrm>
            <a:custGeom>
              <a:avLst/>
              <a:gdLst>
                <a:gd name="T0" fmla="*/ 182 w 189"/>
                <a:gd name="T1" fmla="*/ 144 h 288"/>
                <a:gd name="T2" fmla="*/ 174 w 189"/>
                <a:gd name="T3" fmla="*/ 136 h 288"/>
                <a:gd name="T4" fmla="*/ 189 w 189"/>
                <a:gd name="T5" fmla="*/ 128 h 288"/>
                <a:gd name="T6" fmla="*/ 174 w 189"/>
                <a:gd name="T7" fmla="*/ 121 h 288"/>
                <a:gd name="T8" fmla="*/ 159 w 189"/>
                <a:gd name="T9" fmla="*/ 121 h 288"/>
                <a:gd name="T10" fmla="*/ 151 w 189"/>
                <a:gd name="T11" fmla="*/ 98 h 288"/>
                <a:gd name="T12" fmla="*/ 136 w 189"/>
                <a:gd name="T13" fmla="*/ 98 h 288"/>
                <a:gd name="T14" fmla="*/ 113 w 189"/>
                <a:gd name="T15" fmla="*/ 15 h 288"/>
                <a:gd name="T16" fmla="*/ 91 w 189"/>
                <a:gd name="T17" fmla="*/ 0 h 288"/>
                <a:gd name="T18" fmla="*/ 60 w 189"/>
                <a:gd name="T19" fmla="*/ 22 h 288"/>
                <a:gd name="T20" fmla="*/ 45 w 189"/>
                <a:gd name="T21" fmla="*/ 7 h 288"/>
                <a:gd name="T22" fmla="*/ 23 w 189"/>
                <a:gd name="T23" fmla="*/ 60 h 288"/>
                <a:gd name="T24" fmla="*/ 30 w 189"/>
                <a:gd name="T25" fmla="*/ 113 h 288"/>
                <a:gd name="T26" fmla="*/ 15 w 189"/>
                <a:gd name="T27" fmla="*/ 144 h 288"/>
                <a:gd name="T28" fmla="*/ 23 w 189"/>
                <a:gd name="T29" fmla="*/ 151 h 288"/>
                <a:gd name="T30" fmla="*/ 15 w 189"/>
                <a:gd name="T31" fmla="*/ 151 h 288"/>
                <a:gd name="T32" fmla="*/ 15 w 189"/>
                <a:gd name="T33" fmla="*/ 159 h 288"/>
                <a:gd name="T34" fmla="*/ 0 w 189"/>
                <a:gd name="T35" fmla="*/ 159 h 288"/>
                <a:gd name="T36" fmla="*/ 38 w 189"/>
                <a:gd name="T37" fmla="*/ 272 h 288"/>
                <a:gd name="T38" fmla="*/ 53 w 189"/>
                <a:gd name="T39" fmla="*/ 288 h 288"/>
                <a:gd name="T40" fmla="*/ 68 w 189"/>
                <a:gd name="T41" fmla="*/ 242 h 288"/>
                <a:gd name="T42" fmla="*/ 76 w 189"/>
                <a:gd name="T43" fmla="*/ 235 h 288"/>
                <a:gd name="T44" fmla="*/ 76 w 189"/>
                <a:gd name="T45" fmla="*/ 219 h 288"/>
                <a:gd name="T46" fmla="*/ 91 w 189"/>
                <a:gd name="T47" fmla="*/ 235 h 288"/>
                <a:gd name="T48" fmla="*/ 98 w 189"/>
                <a:gd name="T49" fmla="*/ 212 h 288"/>
                <a:gd name="T50" fmla="*/ 106 w 189"/>
                <a:gd name="T51" fmla="*/ 219 h 288"/>
                <a:gd name="T52" fmla="*/ 106 w 189"/>
                <a:gd name="T53" fmla="*/ 189 h 288"/>
                <a:gd name="T54" fmla="*/ 113 w 189"/>
                <a:gd name="T55" fmla="*/ 182 h 288"/>
                <a:gd name="T56" fmla="*/ 113 w 189"/>
                <a:gd name="T57" fmla="*/ 189 h 288"/>
                <a:gd name="T58" fmla="*/ 129 w 189"/>
                <a:gd name="T59" fmla="*/ 189 h 288"/>
                <a:gd name="T60" fmla="*/ 129 w 189"/>
                <a:gd name="T61" fmla="*/ 174 h 288"/>
                <a:gd name="T62" fmla="*/ 136 w 189"/>
                <a:gd name="T63" fmla="*/ 182 h 288"/>
                <a:gd name="T64" fmla="*/ 136 w 189"/>
                <a:gd name="T65" fmla="*/ 166 h 288"/>
                <a:gd name="T66" fmla="*/ 151 w 189"/>
                <a:gd name="T67" fmla="*/ 182 h 288"/>
                <a:gd name="T68" fmla="*/ 159 w 189"/>
                <a:gd name="T69" fmla="*/ 159 h 288"/>
                <a:gd name="T70" fmla="*/ 166 w 189"/>
                <a:gd name="T71" fmla="*/ 159 h 288"/>
                <a:gd name="T72" fmla="*/ 166 w 189"/>
                <a:gd name="T73" fmla="*/ 151 h 288"/>
                <a:gd name="T74" fmla="*/ 182 w 189"/>
                <a:gd name="T75" fmla="*/ 151 h 288"/>
                <a:gd name="T76" fmla="*/ 189 w 189"/>
                <a:gd name="T77" fmla="*/ 136 h 288"/>
                <a:gd name="T78" fmla="*/ 182 w 189"/>
                <a:gd name="T79" fmla="*/ 144 h 288"/>
                <a:gd name="T80" fmla="*/ 182 w 189"/>
                <a:gd name="T81" fmla="*/ 151 h 28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89" h="288">
                  <a:moveTo>
                    <a:pt x="182" y="144"/>
                  </a:moveTo>
                  <a:lnTo>
                    <a:pt x="174" y="136"/>
                  </a:lnTo>
                  <a:lnTo>
                    <a:pt x="189" y="128"/>
                  </a:lnTo>
                  <a:lnTo>
                    <a:pt x="174" y="121"/>
                  </a:lnTo>
                  <a:lnTo>
                    <a:pt x="159" y="121"/>
                  </a:lnTo>
                  <a:lnTo>
                    <a:pt x="151" y="98"/>
                  </a:lnTo>
                  <a:lnTo>
                    <a:pt x="136" y="98"/>
                  </a:lnTo>
                  <a:lnTo>
                    <a:pt x="113" y="15"/>
                  </a:lnTo>
                  <a:lnTo>
                    <a:pt x="91" y="0"/>
                  </a:lnTo>
                  <a:lnTo>
                    <a:pt x="60" y="22"/>
                  </a:lnTo>
                  <a:lnTo>
                    <a:pt x="45" y="7"/>
                  </a:lnTo>
                  <a:lnTo>
                    <a:pt x="23" y="60"/>
                  </a:lnTo>
                  <a:lnTo>
                    <a:pt x="30" y="113"/>
                  </a:lnTo>
                  <a:lnTo>
                    <a:pt x="15" y="144"/>
                  </a:lnTo>
                  <a:lnTo>
                    <a:pt x="23" y="151"/>
                  </a:lnTo>
                  <a:lnTo>
                    <a:pt x="15" y="151"/>
                  </a:lnTo>
                  <a:lnTo>
                    <a:pt x="15" y="159"/>
                  </a:lnTo>
                  <a:lnTo>
                    <a:pt x="0" y="159"/>
                  </a:lnTo>
                  <a:lnTo>
                    <a:pt x="38" y="272"/>
                  </a:lnTo>
                  <a:lnTo>
                    <a:pt x="53" y="288"/>
                  </a:lnTo>
                  <a:lnTo>
                    <a:pt x="68" y="242"/>
                  </a:lnTo>
                  <a:lnTo>
                    <a:pt x="76" y="235"/>
                  </a:lnTo>
                  <a:lnTo>
                    <a:pt x="76" y="219"/>
                  </a:lnTo>
                  <a:lnTo>
                    <a:pt x="91" y="235"/>
                  </a:lnTo>
                  <a:lnTo>
                    <a:pt x="98" y="212"/>
                  </a:lnTo>
                  <a:lnTo>
                    <a:pt x="106" y="219"/>
                  </a:lnTo>
                  <a:lnTo>
                    <a:pt x="106" y="189"/>
                  </a:lnTo>
                  <a:lnTo>
                    <a:pt x="113" y="182"/>
                  </a:lnTo>
                  <a:lnTo>
                    <a:pt x="113" y="189"/>
                  </a:lnTo>
                  <a:lnTo>
                    <a:pt x="129" y="189"/>
                  </a:lnTo>
                  <a:lnTo>
                    <a:pt x="129" y="174"/>
                  </a:lnTo>
                  <a:lnTo>
                    <a:pt x="136" y="182"/>
                  </a:lnTo>
                  <a:lnTo>
                    <a:pt x="136" y="166"/>
                  </a:lnTo>
                  <a:lnTo>
                    <a:pt x="151" y="182"/>
                  </a:lnTo>
                  <a:lnTo>
                    <a:pt x="159" y="159"/>
                  </a:lnTo>
                  <a:lnTo>
                    <a:pt x="166" y="159"/>
                  </a:lnTo>
                  <a:lnTo>
                    <a:pt x="166" y="151"/>
                  </a:lnTo>
                  <a:lnTo>
                    <a:pt x="182" y="151"/>
                  </a:lnTo>
                  <a:lnTo>
                    <a:pt x="189" y="136"/>
                  </a:lnTo>
                  <a:lnTo>
                    <a:pt x="182" y="144"/>
                  </a:lnTo>
                  <a:lnTo>
                    <a:pt x="182" y="15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90" name="Freeform 61"/>
            <p:cNvSpPr>
              <a:spLocks/>
            </p:cNvSpPr>
            <p:nvPr/>
          </p:nvSpPr>
          <p:spPr bwMode="auto">
            <a:xfrm>
              <a:off x="2673" y="1723"/>
              <a:ext cx="8" cy="15"/>
            </a:xfrm>
            <a:custGeom>
              <a:avLst/>
              <a:gdLst>
                <a:gd name="T0" fmla="*/ 8 w 8"/>
                <a:gd name="T1" fmla="*/ 8 h 15"/>
                <a:gd name="T2" fmla="*/ 0 w 8"/>
                <a:gd name="T3" fmla="*/ 8 h 15"/>
                <a:gd name="T4" fmla="*/ 0 w 8"/>
                <a:gd name="T5" fmla="*/ 15 h 15"/>
                <a:gd name="T6" fmla="*/ 0 w 8"/>
                <a:gd name="T7" fmla="*/ 0 h 15"/>
                <a:gd name="T8" fmla="*/ 8 w 8"/>
                <a:gd name="T9" fmla="*/ 8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5">
                  <a:moveTo>
                    <a:pt x="8" y="8"/>
                  </a:moveTo>
                  <a:lnTo>
                    <a:pt x="0" y="8"/>
                  </a:lnTo>
                  <a:lnTo>
                    <a:pt x="0" y="15"/>
                  </a:lnTo>
                  <a:lnTo>
                    <a:pt x="0" y="0"/>
                  </a:lnTo>
                  <a:lnTo>
                    <a:pt x="8" y="8"/>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91" name="Freeform 62"/>
            <p:cNvSpPr>
              <a:spLocks/>
            </p:cNvSpPr>
            <p:nvPr/>
          </p:nvSpPr>
          <p:spPr bwMode="auto">
            <a:xfrm>
              <a:off x="2673" y="1723"/>
              <a:ext cx="8" cy="15"/>
            </a:xfrm>
            <a:custGeom>
              <a:avLst/>
              <a:gdLst>
                <a:gd name="T0" fmla="*/ 8 w 8"/>
                <a:gd name="T1" fmla="*/ 8 h 15"/>
                <a:gd name="T2" fmla="*/ 0 w 8"/>
                <a:gd name="T3" fmla="*/ 8 h 15"/>
                <a:gd name="T4" fmla="*/ 0 w 8"/>
                <a:gd name="T5" fmla="*/ 15 h 15"/>
                <a:gd name="T6" fmla="*/ 0 w 8"/>
                <a:gd name="T7" fmla="*/ 0 h 15"/>
                <a:gd name="T8" fmla="*/ 8 w 8"/>
                <a:gd name="T9" fmla="*/ 8 h 15"/>
                <a:gd name="T10" fmla="*/ 8 w 8"/>
                <a:gd name="T11" fmla="*/ 15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15">
                  <a:moveTo>
                    <a:pt x="8" y="8"/>
                  </a:moveTo>
                  <a:lnTo>
                    <a:pt x="0" y="8"/>
                  </a:lnTo>
                  <a:lnTo>
                    <a:pt x="0" y="15"/>
                  </a:lnTo>
                  <a:lnTo>
                    <a:pt x="0" y="0"/>
                  </a:lnTo>
                  <a:lnTo>
                    <a:pt x="8" y="8"/>
                  </a:lnTo>
                  <a:lnTo>
                    <a:pt x="8" y="1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92" name="Freeform 63"/>
            <p:cNvSpPr>
              <a:spLocks/>
            </p:cNvSpPr>
            <p:nvPr/>
          </p:nvSpPr>
          <p:spPr bwMode="auto">
            <a:xfrm>
              <a:off x="2234" y="2102"/>
              <a:ext cx="227" cy="106"/>
            </a:xfrm>
            <a:custGeom>
              <a:avLst/>
              <a:gdLst>
                <a:gd name="T0" fmla="*/ 227 w 227"/>
                <a:gd name="T1" fmla="*/ 68 h 106"/>
                <a:gd name="T2" fmla="*/ 197 w 227"/>
                <a:gd name="T3" fmla="*/ 76 h 106"/>
                <a:gd name="T4" fmla="*/ 174 w 227"/>
                <a:gd name="T5" fmla="*/ 0 h 106"/>
                <a:gd name="T6" fmla="*/ 0 w 227"/>
                <a:gd name="T7" fmla="*/ 30 h 106"/>
                <a:gd name="T8" fmla="*/ 8 w 227"/>
                <a:gd name="T9" fmla="*/ 68 h 106"/>
                <a:gd name="T10" fmla="*/ 30 w 227"/>
                <a:gd name="T11" fmla="*/ 30 h 106"/>
                <a:gd name="T12" fmla="*/ 53 w 227"/>
                <a:gd name="T13" fmla="*/ 38 h 106"/>
                <a:gd name="T14" fmla="*/ 61 w 227"/>
                <a:gd name="T15" fmla="*/ 23 h 106"/>
                <a:gd name="T16" fmla="*/ 76 w 227"/>
                <a:gd name="T17" fmla="*/ 23 h 106"/>
                <a:gd name="T18" fmla="*/ 91 w 227"/>
                <a:gd name="T19" fmla="*/ 45 h 106"/>
                <a:gd name="T20" fmla="*/ 121 w 227"/>
                <a:gd name="T21" fmla="*/ 60 h 106"/>
                <a:gd name="T22" fmla="*/ 129 w 227"/>
                <a:gd name="T23" fmla="*/ 60 h 106"/>
                <a:gd name="T24" fmla="*/ 129 w 227"/>
                <a:gd name="T25" fmla="*/ 68 h 106"/>
                <a:gd name="T26" fmla="*/ 121 w 227"/>
                <a:gd name="T27" fmla="*/ 98 h 106"/>
                <a:gd name="T28" fmla="*/ 136 w 227"/>
                <a:gd name="T29" fmla="*/ 98 h 106"/>
                <a:gd name="T30" fmla="*/ 136 w 227"/>
                <a:gd name="T31" fmla="*/ 91 h 106"/>
                <a:gd name="T32" fmla="*/ 174 w 227"/>
                <a:gd name="T33" fmla="*/ 106 h 106"/>
                <a:gd name="T34" fmla="*/ 167 w 227"/>
                <a:gd name="T35" fmla="*/ 91 h 106"/>
                <a:gd name="T36" fmla="*/ 144 w 227"/>
                <a:gd name="T37" fmla="*/ 83 h 106"/>
                <a:gd name="T38" fmla="*/ 144 w 227"/>
                <a:gd name="T39" fmla="*/ 76 h 106"/>
                <a:gd name="T40" fmla="*/ 167 w 227"/>
                <a:gd name="T41" fmla="*/ 91 h 106"/>
                <a:gd name="T42" fmla="*/ 144 w 227"/>
                <a:gd name="T43" fmla="*/ 53 h 106"/>
                <a:gd name="T44" fmla="*/ 152 w 227"/>
                <a:gd name="T45" fmla="*/ 53 h 106"/>
                <a:gd name="T46" fmla="*/ 152 w 227"/>
                <a:gd name="T47" fmla="*/ 45 h 106"/>
                <a:gd name="T48" fmla="*/ 144 w 227"/>
                <a:gd name="T49" fmla="*/ 38 h 106"/>
                <a:gd name="T50" fmla="*/ 152 w 227"/>
                <a:gd name="T51" fmla="*/ 38 h 106"/>
                <a:gd name="T52" fmla="*/ 159 w 227"/>
                <a:gd name="T53" fmla="*/ 15 h 106"/>
                <a:gd name="T54" fmla="*/ 159 w 227"/>
                <a:gd name="T55" fmla="*/ 23 h 106"/>
                <a:gd name="T56" fmla="*/ 159 w 227"/>
                <a:gd name="T57" fmla="*/ 7 h 106"/>
                <a:gd name="T58" fmla="*/ 167 w 227"/>
                <a:gd name="T59" fmla="*/ 7 h 106"/>
                <a:gd name="T60" fmla="*/ 167 w 227"/>
                <a:gd name="T61" fmla="*/ 23 h 106"/>
                <a:gd name="T62" fmla="*/ 174 w 227"/>
                <a:gd name="T63" fmla="*/ 23 h 106"/>
                <a:gd name="T64" fmla="*/ 167 w 227"/>
                <a:gd name="T65" fmla="*/ 23 h 106"/>
                <a:gd name="T66" fmla="*/ 159 w 227"/>
                <a:gd name="T67" fmla="*/ 38 h 106"/>
                <a:gd name="T68" fmla="*/ 174 w 227"/>
                <a:gd name="T69" fmla="*/ 38 h 106"/>
                <a:gd name="T70" fmla="*/ 167 w 227"/>
                <a:gd name="T71" fmla="*/ 53 h 106"/>
                <a:gd name="T72" fmla="*/ 174 w 227"/>
                <a:gd name="T73" fmla="*/ 60 h 106"/>
                <a:gd name="T74" fmla="*/ 167 w 227"/>
                <a:gd name="T75" fmla="*/ 60 h 106"/>
                <a:gd name="T76" fmla="*/ 167 w 227"/>
                <a:gd name="T77" fmla="*/ 68 h 106"/>
                <a:gd name="T78" fmla="*/ 174 w 227"/>
                <a:gd name="T79" fmla="*/ 60 h 106"/>
                <a:gd name="T80" fmla="*/ 174 w 227"/>
                <a:gd name="T81" fmla="*/ 68 h 106"/>
                <a:gd name="T82" fmla="*/ 167 w 227"/>
                <a:gd name="T83" fmla="*/ 68 h 106"/>
                <a:gd name="T84" fmla="*/ 174 w 227"/>
                <a:gd name="T85" fmla="*/ 76 h 106"/>
                <a:gd name="T86" fmla="*/ 167 w 227"/>
                <a:gd name="T87" fmla="*/ 83 h 106"/>
                <a:gd name="T88" fmla="*/ 189 w 227"/>
                <a:gd name="T89" fmla="*/ 83 h 106"/>
                <a:gd name="T90" fmla="*/ 197 w 227"/>
                <a:gd name="T91" fmla="*/ 98 h 106"/>
                <a:gd name="T92" fmla="*/ 189 w 227"/>
                <a:gd name="T93" fmla="*/ 106 h 106"/>
                <a:gd name="T94" fmla="*/ 205 w 227"/>
                <a:gd name="T95" fmla="*/ 106 h 106"/>
                <a:gd name="T96" fmla="*/ 220 w 227"/>
                <a:gd name="T97" fmla="*/ 98 h 106"/>
                <a:gd name="T98" fmla="*/ 227 w 227"/>
                <a:gd name="T99" fmla="*/ 68 h 10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27" h="106">
                  <a:moveTo>
                    <a:pt x="227" y="68"/>
                  </a:moveTo>
                  <a:lnTo>
                    <a:pt x="197" y="76"/>
                  </a:lnTo>
                  <a:lnTo>
                    <a:pt x="174" y="0"/>
                  </a:lnTo>
                  <a:lnTo>
                    <a:pt x="0" y="30"/>
                  </a:lnTo>
                  <a:lnTo>
                    <a:pt x="8" y="68"/>
                  </a:lnTo>
                  <a:lnTo>
                    <a:pt x="30" y="30"/>
                  </a:lnTo>
                  <a:lnTo>
                    <a:pt x="53" y="38"/>
                  </a:lnTo>
                  <a:lnTo>
                    <a:pt x="61" y="23"/>
                  </a:lnTo>
                  <a:lnTo>
                    <a:pt x="76" y="23"/>
                  </a:lnTo>
                  <a:lnTo>
                    <a:pt x="91" y="45"/>
                  </a:lnTo>
                  <a:lnTo>
                    <a:pt x="121" y="60"/>
                  </a:lnTo>
                  <a:lnTo>
                    <a:pt x="129" y="60"/>
                  </a:lnTo>
                  <a:lnTo>
                    <a:pt x="129" y="68"/>
                  </a:lnTo>
                  <a:lnTo>
                    <a:pt x="121" y="98"/>
                  </a:lnTo>
                  <a:lnTo>
                    <a:pt x="136" y="98"/>
                  </a:lnTo>
                  <a:lnTo>
                    <a:pt x="136" y="91"/>
                  </a:lnTo>
                  <a:lnTo>
                    <a:pt x="174" y="106"/>
                  </a:lnTo>
                  <a:lnTo>
                    <a:pt x="167" y="91"/>
                  </a:lnTo>
                  <a:lnTo>
                    <a:pt x="144" y="83"/>
                  </a:lnTo>
                  <a:lnTo>
                    <a:pt x="144" y="76"/>
                  </a:lnTo>
                  <a:lnTo>
                    <a:pt x="167" y="91"/>
                  </a:lnTo>
                  <a:lnTo>
                    <a:pt x="144" y="53"/>
                  </a:lnTo>
                  <a:lnTo>
                    <a:pt x="152" y="53"/>
                  </a:lnTo>
                  <a:lnTo>
                    <a:pt x="152" y="45"/>
                  </a:lnTo>
                  <a:lnTo>
                    <a:pt x="144" y="38"/>
                  </a:lnTo>
                  <a:lnTo>
                    <a:pt x="152" y="38"/>
                  </a:lnTo>
                  <a:lnTo>
                    <a:pt x="159" y="15"/>
                  </a:lnTo>
                  <a:lnTo>
                    <a:pt x="159" y="23"/>
                  </a:lnTo>
                  <a:lnTo>
                    <a:pt x="159" y="7"/>
                  </a:lnTo>
                  <a:lnTo>
                    <a:pt x="167" y="7"/>
                  </a:lnTo>
                  <a:lnTo>
                    <a:pt x="167" y="23"/>
                  </a:lnTo>
                  <a:lnTo>
                    <a:pt x="174" y="23"/>
                  </a:lnTo>
                  <a:lnTo>
                    <a:pt x="167" y="23"/>
                  </a:lnTo>
                  <a:lnTo>
                    <a:pt x="159" y="38"/>
                  </a:lnTo>
                  <a:lnTo>
                    <a:pt x="174" y="38"/>
                  </a:lnTo>
                  <a:lnTo>
                    <a:pt x="167" y="53"/>
                  </a:lnTo>
                  <a:lnTo>
                    <a:pt x="174" y="60"/>
                  </a:lnTo>
                  <a:lnTo>
                    <a:pt x="167" y="60"/>
                  </a:lnTo>
                  <a:lnTo>
                    <a:pt x="167" y="68"/>
                  </a:lnTo>
                  <a:lnTo>
                    <a:pt x="174" y="60"/>
                  </a:lnTo>
                  <a:lnTo>
                    <a:pt x="174" y="68"/>
                  </a:lnTo>
                  <a:lnTo>
                    <a:pt x="167" y="68"/>
                  </a:lnTo>
                  <a:lnTo>
                    <a:pt x="174" y="76"/>
                  </a:lnTo>
                  <a:lnTo>
                    <a:pt x="167" y="83"/>
                  </a:lnTo>
                  <a:lnTo>
                    <a:pt x="189" y="83"/>
                  </a:lnTo>
                  <a:lnTo>
                    <a:pt x="197" y="98"/>
                  </a:lnTo>
                  <a:lnTo>
                    <a:pt x="189" y="106"/>
                  </a:lnTo>
                  <a:lnTo>
                    <a:pt x="205" y="106"/>
                  </a:lnTo>
                  <a:lnTo>
                    <a:pt x="220" y="98"/>
                  </a:lnTo>
                  <a:lnTo>
                    <a:pt x="227" y="68"/>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93" name="Freeform 64"/>
            <p:cNvSpPr>
              <a:spLocks/>
            </p:cNvSpPr>
            <p:nvPr/>
          </p:nvSpPr>
          <p:spPr bwMode="auto">
            <a:xfrm>
              <a:off x="2234" y="2102"/>
              <a:ext cx="227" cy="106"/>
            </a:xfrm>
            <a:custGeom>
              <a:avLst/>
              <a:gdLst>
                <a:gd name="T0" fmla="*/ 227 w 227"/>
                <a:gd name="T1" fmla="*/ 68 h 106"/>
                <a:gd name="T2" fmla="*/ 197 w 227"/>
                <a:gd name="T3" fmla="*/ 76 h 106"/>
                <a:gd name="T4" fmla="*/ 174 w 227"/>
                <a:gd name="T5" fmla="*/ 0 h 106"/>
                <a:gd name="T6" fmla="*/ 0 w 227"/>
                <a:gd name="T7" fmla="*/ 30 h 106"/>
                <a:gd name="T8" fmla="*/ 8 w 227"/>
                <a:gd name="T9" fmla="*/ 68 h 106"/>
                <a:gd name="T10" fmla="*/ 30 w 227"/>
                <a:gd name="T11" fmla="*/ 30 h 106"/>
                <a:gd name="T12" fmla="*/ 53 w 227"/>
                <a:gd name="T13" fmla="*/ 38 h 106"/>
                <a:gd name="T14" fmla="*/ 61 w 227"/>
                <a:gd name="T15" fmla="*/ 23 h 106"/>
                <a:gd name="T16" fmla="*/ 76 w 227"/>
                <a:gd name="T17" fmla="*/ 23 h 106"/>
                <a:gd name="T18" fmla="*/ 91 w 227"/>
                <a:gd name="T19" fmla="*/ 45 h 106"/>
                <a:gd name="T20" fmla="*/ 121 w 227"/>
                <a:gd name="T21" fmla="*/ 60 h 106"/>
                <a:gd name="T22" fmla="*/ 129 w 227"/>
                <a:gd name="T23" fmla="*/ 60 h 106"/>
                <a:gd name="T24" fmla="*/ 129 w 227"/>
                <a:gd name="T25" fmla="*/ 68 h 106"/>
                <a:gd name="T26" fmla="*/ 121 w 227"/>
                <a:gd name="T27" fmla="*/ 98 h 106"/>
                <a:gd name="T28" fmla="*/ 136 w 227"/>
                <a:gd name="T29" fmla="*/ 98 h 106"/>
                <a:gd name="T30" fmla="*/ 136 w 227"/>
                <a:gd name="T31" fmla="*/ 91 h 106"/>
                <a:gd name="T32" fmla="*/ 174 w 227"/>
                <a:gd name="T33" fmla="*/ 106 h 106"/>
                <a:gd name="T34" fmla="*/ 167 w 227"/>
                <a:gd name="T35" fmla="*/ 91 h 106"/>
                <a:gd name="T36" fmla="*/ 144 w 227"/>
                <a:gd name="T37" fmla="*/ 83 h 106"/>
                <a:gd name="T38" fmla="*/ 144 w 227"/>
                <a:gd name="T39" fmla="*/ 76 h 106"/>
                <a:gd name="T40" fmla="*/ 167 w 227"/>
                <a:gd name="T41" fmla="*/ 91 h 106"/>
                <a:gd name="T42" fmla="*/ 144 w 227"/>
                <a:gd name="T43" fmla="*/ 53 h 106"/>
                <a:gd name="T44" fmla="*/ 152 w 227"/>
                <a:gd name="T45" fmla="*/ 53 h 106"/>
                <a:gd name="T46" fmla="*/ 152 w 227"/>
                <a:gd name="T47" fmla="*/ 45 h 106"/>
                <a:gd name="T48" fmla="*/ 144 w 227"/>
                <a:gd name="T49" fmla="*/ 38 h 106"/>
                <a:gd name="T50" fmla="*/ 152 w 227"/>
                <a:gd name="T51" fmla="*/ 38 h 106"/>
                <a:gd name="T52" fmla="*/ 159 w 227"/>
                <a:gd name="T53" fmla="*/ 15 h 106"/>
                <a:gd name="T54" fmla="*/ 159 w 227"/>
                <a:gd name="T55" fmla="*/ 23 h 106"/>
                <a:gd name="T56" fmla="*/ 159 w 227"/>
                <a:gd name="T57" fmla="*/ 7 h 106"/>
                <a:gd name="T58" fmla="*/ 167 w 227"/>
                <a:gd name="T59" fmla="*/ 7 h 106"/>
                <a:gd name="T60" fmla="*/ 167 w 227"/>
                <a:gd name="T61" fmla="*/ 23 h 106"/>
                <a:gd name="T62" fmla="*/ 174 w 227"/>
                <a:gd name="T63" fmla="*/ 23 h 106"/>
                <a:gd name="T64" fmla="*/ 167 w 227"/>
                <a:gd name="T65" fmla="*/ 23 h 106"/>
                <a:gd name="T66" fmla="*/ 159 w 227"/>
                <a:gd name="T67" fmla="*/ 38 h 106"/>
                <a:gd name="T68" fmla="*/ 174 w 227"/>
                <a:gd name="T69" fmla="*/ 38 h 106"/>
                <a:gd name="T70" fmla="*/ 167 w 227"/>
                <a:gd name="T71" fmla="*/ 53 h 106"/>
                <a:gd name="T72" fmla="*/ 174 w 227"/>
                <a:gd name="T73" fmla="*/ 60 h 106"/>
                <a:gd name="T74" fmla="*/ 167 w 227"/>
                <a:gd name="T75" fmla="*/ 60 h 106"/>
                <a:gd name="T76" fmla="*/ 167 w 227"/>
                <a:gd name="T77" fmla="*/ 68 h 106"/>
                <a:gd name="T78" fmla="*/ 174 w 227"/>
                <a:gd name="T79" fmla="*/ 60 h 106"/>
                <a:gd name="T80" fmla="*/ 174 w 227"/>
                <a:gd name="T81" fmla="*/ 68 h 106"/>
                <a:gd name="T82" fmla="*/ 167 w 227"/>
                <a:gd name="T83" fmla="*/ 68 h 106"/>
                <a:gd name="T84" fmla="*/ 174 w 227"/>
                <a:gd name="T85" fmla="*/ 76 h 106"/>
                <a:gd name="T86" fmla="*/ 167 w 227"/>
                <a:gd name="T87" fmla="*/ 83 h 106"/>
                <a:gd name="T88" fmla="*/ 189 w 227"/>
                <a:gd name="T89" fmla="*/ 83 h 106"/>
                <a:gd name="T90" fmla="*/ 197 w 227"/>
                <a:gd name="T91" fmla="*/ 98 h 106"/>
                <a:gd name="T92" fmla="*/ 189 w 227"/>
                <a:gd name="T93" fmla="*/ 106 h 106"/>
                <a:gd name="T94" fmla="*/ 205 w 227"/>
                <a:gd name="T95" fmla="*/ 106 h 106"/>
                <a:gd name="T96" fmla="*/ 220 w 227"/>
                <a:gd name="T97" fmla="*/ 98 h 106"/>
                <a:gd name="T98" fmla="*/ 227 w 227"/>
                <a:gd name="T99" fmla="*/ 68 h 106"/>
                <a:gd name="T100" fmla="*/ 227 w 227"/>
                <a:gd name="T101" fmla="*/ 76 h 10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27" h="106">
                  <a:moveTo>
                    <a:pt x="227" y="68"/>
                  </a:moveTo>
                  <a:lnTo>
                    <a:pt x="197" y="76"/>
                  </a:lnTo>
                  <a:lnTo>
                    <a:pt x="174" y="0"/>
                  </a:lnTo>
                  <a:lnTo>
                    <a:pt x="0" y="30"/>
                  </a:lnTo>
                  <a:lnTo>
                    <a:pt x="8" y="68"/>
                  </a:lnTo>
                  <a:lnTo>
                    <a:pt x="30" y="30"/>
                  </a:lnTo>
                  <a:lnTo>
                    <a:pt x="53" y="38"/>
                  </a:lnTo>
                  <a:lnTo>
                    <a:pt x="61" y="23"/>
                  </a:lnTo>
                  <a:lnTo>
                    <a:pt x="76" y="23"/>
                  </a:lnTo>
                  <a:lnTo>
                    <a:pt x="91" y="45"/>
                  </a:lnTo>
                  <a:lnTo>
                    <a:pt x="121" y="60"/>
                  </a:lnTo>
                  <a:lnTo>
                    <a:pt x="129" y="60"/>
                  </a:lnTo>
                  <a:lnTo>
                    <a:pt x="129" y="68"/>
                  </a:lnTo>
                  <a:lnTo>
                    <a:pt x="121" y="98"/>
                  </a:lnTo>
                  <a:lnTo>
                    <a:pt x="136" y="98"/>
                  </a:lnTo>
                  <a:lnTo>
                    <a:pt x="136" y="91"/>
                  </a:lnTo>
                  <a:lnTo>
                    <a:pt x="174" y="106"/>
                  </a:lnTo>
                  <a:lnTo>
                    <a:pt x="167" y="91"/>
                  </a:lnTo>
                  <a:lnTo>
                    <a:pt x="144" y="83"/>
                  </a:lnTo>
                  <a:lnTo>
                    <a:pt x="144" y="76"/>
                  </a:lnTo>
                  <a:lnTo>
                    <a:pt x="167" y="91"/>
                  </a:lnTo>
                  <a:lnTo>
                    <a:pt x="144" y="53"/>
                  </a:lnTo>
                  <a:lnTo>
                    <a:pt x="152" y="53"/>
                  </a:lnTo>
                  <a:lnTo>
                    <a:pt x="152" y="45"/>
                  </a:lnTo>
                  <a:lnTo>
                    <a:pt x="144" y="38"/>
                  </a:lnTo>
                  <a:lnTo>
                    <a:pt x="152" y="38"/>
                  </a:lnTo>
                  <a:lnTo>
                    <a:pt x="159" y="15"/>
                  </a:lnTo>
                  <a:lnTo>
                    <a:pt x="159" y="23"/>
                  </a:lnTo>
                  <a:lnTo>
                    <a:pt x="159" y="7"/>
                  </a:lnTo>
                  <a:lnTo>
                    <a:pt x="167" y="7"/>
                  </a:lnTo>
                  <a:lnTo>
                    <a:pt x="167" y="23"/>
                  </a:lnTo>
                  <a:lnTo>
                    <a:pt x="174" y="23"/>
                  </a:lnTo>
                  <a:lnTo>
                    <a:pt x="167" y="23"/>
                  </a:lnTo>
                  <a:lnTo>
                    <a:pt x="159" y="38"/>
                  </a:lnTo>
                  <a:lnTo>
                    <a:pt x="174" y="38"/>
                  </a:lnTo>
                  <a:lnTo>
                    <a:pt x="167" y="53"/>
                  </a:lnTo>
                  <a:lnTo>
                    <a:pt x="174" y="60"/>
                  </a:lnTo>
                  <a:lnTo>
                    <a:pt x="167" y="60"/>
                  </a:lnTo>
                  <a:lnTo>
                    <a:pt x="167" y="68"/>
                  </a:lnTo>
                  <a:lnTo>
                    <a:pt x="174" y="60"/>
                  </a:lnTo>
                  <a:lnTo>
                    <a:pt x="174" y="68"/>
                  </a:lnTo>
                  <a:lnTo>
                    <a:pt x="167" y="68"/>
                  </a:lnTo>
                  <a:lnTo>
                    <a:pt x="174" y="76"/>
                  </a:lnTo>
                  <a:lnTo>
                    <a:pt x="167" y="83"/>
                  </a:lnTo>
                  <a:lnTo>
                    <a:pt x="189" y="83"/>
                  </a:lnTo>
                  <a:lnTo>
                    <a:pt x="197" y="98"/>
                  </a:lnTo>
                  <a:lnTo>
                    <a:pt x="189" y="106"/>
                  </a:lnTo>
                  <a:lnTo>
                    <a:pt x="205" y="106"/>
                  </a:lnTo>
                  <a:lnTo>
                    <a:pt x="220" y="98"/>
                  </a:lnTo>
                  <a:lnTo>
                    <a:pt x="227" y="68"/>
                  </a:lnTo>
                  <a:lnTo>
                    <a:pt x="227" y="7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94" name="Freeform 65"/>
            <p:cNvSpPr>
              <a:spLocks/>
            </p:cNvSpPr>
            <p:nvPr/>
          </p:nvSpPr>
          <p:spPr bwMode="auto">
            <a:xfrm>
              <a:off x="2484" y="1852"/>
              <a:ext cx="166" cy="91"/>
            </a:xfrm>
            <a:custGeom>
              <a:avLst/>
              <a:gdLst>
                <a:gd name="T0" fmla="*/ 151 w 166"/>
                <a:gd name="T1" fmla="*/ 45 h 91"/>
                <a:gd name="T2" fmla="*/ 144 w 166"/>
                <a:gd name="T3" fmla="*/ 45 h 91"/>
                <a:gd name="T4" fmla="*/ 159 w 166"/>
                <a:gd name="T5" fmla="*/ 53 h 91"/>
                <a:gd name="T6" fmla="*/ 151 w 166"/>
                <a:gd name="T7" fmla="*/ 68 h 91"/>
                <a:gd name="T8" fmla="*/ 129 w 166"/>
                <a:gd name="T9" fmla="*/ 53 h 91"/>
                <a:gd name="T10" fmla="*/ 121 w 166"/>
                <a:gd name="T11" fmla="*/ 38 h 91"/>
                <a:gd name="T12" fmla="*/ 106 w 166"/>
                <a:gd name="T13" fmla="*/ 38 h 91"/>
                <a:gd name="T14" fmla="*/ 121 w 166"/>
                <a:gd name="T15" fmla="*/ 15 h 91"/>
                <a:gd name="T16" fmla="*/ 106 w 166"/>
                <a:gd name="T17" fmla="*/ 7 h 91"/>
                <a:gd name="T18" fmla="*/ 106 w 166"/>
                <a:gd name="T19" fmla="*/ 0 h 91"/>
                <a:gd name="T20" fmla="*/ 91 w 166"/>
                <a:gd name="T21" fmla="*/ 15 h 91"/>
                <a:gd name="T22" fmla="*/ 38 w 166"/>
                <a:gd name="T23" fmla="*/ 30 h 91"/>
                <a:gd name="T24" fmla="*/ 0 w 166"/>
                <a:gd name="T25" fmla="*/ 38 h 91"/>
                <a:gd name="T26" fmla="*/ 0 w 166"/>
                <a:gd name="T27" fmla="*/ 83 h 91"/>
                <a:gd name="T28" fmla="*/ 76 w 166"/>
                <a:gd name="T29" fmla="*/ 68 h 91"/>
                <a:gd name="T30" fmla="*/ 98 w 166"/>
                <a:gd name="T31" fmla="*/ 60 h 91"/>
                <a:gd name="T32" fmla="*/ 98 w 166"/>
                <a:gd name="T33" fmla="*/ 76 h 91"/>
                <a:gd name="T34" fmla="*/ 113 w 166"/>
                <a:gd name="T35" fmla="*/ 76 h 91"/>
                <a:gd name="T36" fmla="*/ 113 w 166"/>
                <a:gd name="T37" fmla="*/ 91 h 91"/>
                <a:gd name="T38" fmla="*/ 136 w 166"/>
                <a:gd name="T39" fmla="*/ 68 h 91"/>
                <a:gd name="T40" fmla="*/ 136 w 166"/>
                <a:gd name="T41" fmla="*/ 83 h 91"/>
                <a:gd name="T42" fmla="*/ 166 w 166"/>
                <a:gd name="T43" fmla="*/ 68 h 91"/>
                <a:gd name="T44" fmla="*/ 159 w 166"/>
                <a:gd name="T45" fmla="*/ 60 h 91"/>
                <a:gd name="T46" fmla="*/ 151 w 166"/>
                <a:gd name="T47" fmla="*/ 45 h 9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66" h="91">
                  <a:moveTo>
                    <a:pt x="151" y="45"/>
                  </a:moveTo>
                  <a:lnTo>
                    <a:pt x="144" y="45"/>
                  </a:lnTo>
                  <a:lnTo>
                    <a:pt x="159" y="53"/>
                  </a:lnTo>
                  <a:lnTo>
                    <a:pt x="151" y="68"/>
                  </a:lnTo>
                  <a:lnTo>
                    <a:pt x="129" y="53"/>
                  </a:lnTo>
                  <a:lnTo>
                    <a:pt x="121" y="38"/>
                  </a:lnTo>
                  <a:lnTo>
                    <a:pt x="106" y="38"/>
                  </a:lnTo>
                  <a:lnTo>
                    <a:pt x="121" y="15"/>
                  </a:lnTo>
                  <a:lnTo>
                    <a:pt x="106" y="7"/>
                  </a:lnTo>
                  <a:lnTo>
                    <a:pt x="106" y="0"/>
                  </a:lnTo>
                  <a:lnTo>
                    <a:pt x="91" y="15"/>
                  </a:lnTo>
                  <a:lnTo>
                    <a:pt x="38" y="30"/>
                  </a:lnTo>
                  <a:lnTo>
                    <a:pt x="0" y="38"/>
                  </a:lnTo>
                  <a:lnTo>
                    <a:pt x="0" y="83"/>
                  </a:lnTo>
                  <a:lnTo>
                    <a:pt x="76" y="68"/>
                  </a:lnTo>
                  <a:lnTo>
                    <a:pt x="98" y="60"/>
                  </a:lnTo>
                  <a:lnTo>
                    <a:pt x="98" y="76"/>
                  </a:lnTo>
                  <a:lnTo>
                    <a:pt x="113" y="76"/>
                  </a:lnTo>
                  <a:lnTo>
                    <a:pt x="113" y="91"/>
                  </a:lnTo>
                  <a:lnTo>
                    <a:pt x="136" y="68"/>
                  </a:lnTo>
                  <a:lnTo>
                    <a:pt x="136" y="83"/>
                  </a:lnTo>
                  <a:lnTo>
                    <a:pt x="166" y="68"/>
                  </a:lnTo>
                  <a:lnTo>
                    <a:pt x="159" y="60"/>
                  </a:lnTo>
                  <a:lnTo>
                    <a:pt x="151" y="45"/>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95" name="Freeform 66"/>
            <p:cNvSpPr>
              <a:spLocks/>
            </p:cNvSpPr>
            <p:nvPr/>
          </p:nvSpPr>
          <p:spPr bwMode="auto">
            <a:xfrm>
              <a:off x="2484" y="1852"/>
              <a:ext cx="166" cy="91"/>
            </a:xfrm>
            <a:custGeom>
              <a:avLst/>
              <a:gdLst>
                <a:gd name="T0" fmla="*/ 151 w 166"/>
                <a:gd name="T1" fmla="*/ 45 h 91"/>
                <a:gd name="T2" fmla="*/ 144 w 166"/>
                <a:gd name="T3" fmla="*/ 45 h 91"/>
                <a:gd name="T4" fmla="*/ 159 w 166"/>
                <a:gd name="T5" fmla="*/ 53 h 91"/>
                <a:gd name="T6" fmla="*/ 151 w 166"/>
                <a:gd name="T7" fmla="*/ 68 h 91"/>
                <a:gd name="T8" fmla="*/ 129 w 166"/>
                <a:gd name="T9" fmla="*/ 53 h 91"/>
                <a:gd name="T10" fmla="*/ 121 w 166"/>
                <a:gd name="T11" fmla="*/ 38 h 91"/>
                <a:gd name="T12" fmla="*/ 106 w 166"/>
                <a:gd name="T13" fmla="*/ 38 h 91"/>
                <a:gd name="T14" fmla="*/ 121 w 166"/>
                <a:gd name="T15" fmla="*/ 15 h 91"/>
                <a:gd name="T16" fmla="*/ 106 w 166"/>
                <a:gd name="T17" fmla="*/ 7 h 91"/>
                <a:gd name="T18" fmla="*/ 106 w 166"/>
                <a:gd name="T19" fmla="*/ 0 h 91"/>
                <a:gd name="T20" fmla="*/ 91 w 166"/>
                <a:gd name="T21" fmla="*/ 15 h 91"/>
                <a:gd name="T22" fmla="*/ 38 w 166"/>
                <a:gd name="T23" fmla="*/ 30 h 91"/>
                <a:gd name="T24" fmla="*/ 0 w 166"/>
                <a:gd name="T25" fmla="*/ 38 h 91"/>
                <a:gd name="T26" fmla="*/ 0 w 166"/>
                <a:gd name="T27" fmla="*/ 83 h 91"/>
                <a:gd name="T28" fmla="*/ 76 w 166"/>
                <a:gd name="T29" fmla="*/ 68 h 91"/>
                <a:gd name="T30" fmla="*/ 98 w 166"/>
                <a:gd name="T31" fmla="*/ 60 h 91"/>
                <a:gd name="T32" fmla="*/ 98 w 166"/>
                <a:gd name="T33" fmla="*/ 76 h 91"/>
                <a:gd name="T34" fmla="*/ 113 w 166"/>
                <a:gd name="T35" fmla="*/ 76 h 91"/>
                <a:gd name="T36" fmla="*/ 113 w 166"/>
                <a:gd name="T37" fmla="*/ 91 h 91"/>
                <a:gd name="T38" fmla="*/ 136 w 166"/>
                <a:gd name="T39" fmla="*/ 68 h 91"/>
                <a:gd name="T40" fmla="*/ 136 w 166"/>
                <a:gd name="T41" fmla="*/ 83 h 91"/>
                <a:gd name="T42" fmla="*/ 166 w 166"/>
                <a:gd name="T43" fmla="*/ 68 h 91"/>
                <a:gd name="T44" fmla="*/ 159 w 166"/>
                <a:gd name="T45" fmla="*/ 60 h 91"/>
                <a:gd name="T46" fmla="*/ 151 w 166"/>
                <a:gd name="T47" fmla="*/ 45 h 91"/>
                <a:gd name="T48" fmla="*/ 151 w 166"/>
                <a:gd name="T49" fmla="*/ 53 h 9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66" h="91">
                  <a:moveTo>
                    <a:pt x="151" y="45"/>
                  </a:moveTo>
                  <a:lnTo>
                    <a:pt x="144" y="45"/>
                  </a:lnTo>
                  <a:lnTo>
                    <a:pt x="159" y="53"/>
                  </a:lnTo>
                  <a:lnTo>
                    <a:pt x="151" y="68"/>
                  </a:lnTo>
                  <a:lnTo>
                    <a:pt x="129" y="53"/>
                  </a:lnTo>
                  <a:lnTo>
                    <a:pt x="121" y="38"/>
                  </a:lnTo>
                  <a:lnTo>
                    <a:pt x="106" y="38"/>
                  </a:lnTo>
                  <a:lnTo>
                    <a:pt x="121" y="15"/>
                  </a:lnTo>
                  <a:lnTo>
                    <a:pt x="106" y="7"/>
                  </a:lnTo>
                  <a:lnTo>
                    <a:pt x="106" y="0"/>
                  </a:lnTo>
                  <a:lnTo>
                    <a:pt x="91" y="15"/>
                  </a:lnTo>
                  <a:lnTo>
                    <a:pt x="38" y="30"/>
                  </a:lnTo>
                  <a:lnTo>
                    <a:pt x="0" y="38"/>
                  </a:lnTo>
                  <a:lnTo>
                    <a:pt x="0" y="83"/>
                  </a:lnTo>
                  <a:lnTo>
                    <a:pt x="76" y="68"/>
                  </a:lnTo>
                  <a:lnTo>
                    <a:pt x="98" y="60"/>
                  </a:lnTo>
                  <a:lnTo>
                    <a:pt x="98" y="76"/>
                  </a:lnTo>
                  <a:lnTo>
                    <a:pt x="113" y="76"/>
                  </a:lnTo>
                  <a:lnTo>
                    <a:pt x="113" y="91"/>
                  </a:lnTo>
                  <a:lnTo>
                    <a:pt x="136" y="68"/>
                  </a:lnTo>
                  <a:lnTo>
                    <a:pt x="136" y="83"/>
                  </a:lnTo>
                  <a:lnTo>
                    <a:pt x="166" y="68"/>
                  </a:lnTo>
                  <a:lnTo>
                    <a:pt x="159" y="60"/>
                  </a:lnTo>
                  <a:lnTo>
                    <a:pt x="151" y="45"/>
                  </a:lnTo>
                  <a:lnTo>
                    <a:pt x="151" y="5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96" name="Freeform 67"/>
            <p:cNvSpPr>
              <a:spLocks/>
            </p:cNvSpPr>
            <p:nvPr/>
          </p:nvSpPr>
          <p:spPr bwMode="auto">
            <a:xfrm>
              <a:off x="1682" y="1700"/>
              <a:ext cx="295" cy="144"/>
            </a:xfrm>
            <a:custGeom>
              <a:avLst/>
              <a:gdLst>
                <a:gd name="T0" fmla="*/ 272 w 295"/>
                <a:gd name="T1" fmla="*/ 61 h 144"/>
                <a:gd name="T2" fmla="*/ 272 w 295"/>
                <a:gd name="T3" fmla="*/ 46 h 144"/>
                <a:gd name="T4" fmla="*/ 242 w 295"/>
                <a:gd name="T5" fmla="*/ 46 h 144"/>
                <a:gd name="T6" fmla="*/ 242 w 295"/>
                <a:gd name="T7" fmla="*/ 31 h 144"/>
                <a:gd name="T8" fmla="*/ 189 w 295"/>
                <a:gd name="T9" fmla="*/ 46 h 144"/>
                <a:gd name="T10" fmla="*/ 166 w 295"/>
                <a:gd name="T11" fmla="*/ 61 h 144"/>
                <a:gd name="T12" fmla="*/ 136 w 295"/>
                <a:gd name="T13" fmla="*/ 61 h 144"/>
                <a:gd name="T14" fmla="*/ 113 w 295"/>
                <a:gd name="T15" fmla="*/ 38 h 144"/>
                <a:gd name="T16" fmla="*/ 98 w 295"/>
                <a:gd name="T17" fmla="*/ 31 h 144"/>
                <a:gd name="T18" fmla="*/ 91 w 295"/>
                <a:gd name="T19" fmla="*/ 46 h 144"/>
                <a:gd name="T20" fmla="*/ 98 w 295"/>
                <a:gd name="T21" fmla="*/ 15 h 144"/>
                <a:gd name="T22" fmla="*/ 113 w 295"/>
                <a:gd name="T23" fmla="*/ 0 h 144"/>
                <a:gd name="T24" fmla="*/ 106 w 295"/>
                <a:gd name="T25" fmla="*/ 0 h 144"/>
                <a:gd name="T26" fmla="*/ 60 w 295"/>
                <a:gd name="T27" fmla="*/ 31 h 144"/>
                <a:gd name="T28" fmla="*/ 0 w 295"/>
                <a:gd name="T29" fmla="*/ 61 h 144"/>
                <a:gd name="T30" fmla="*/ 22 w 295"/>
                <a:gd name="T31" fmla="*/ 76 h 144"/>
                <a:gd name="T32" fmla="*/ 106 w 295"/>
                <a:gd name="T33" fmla="*/ 99 h 144"/>
                <a:gd name="T34" fmla="*/ 106 w 295"/>
                <a:gd name="T35" fmla="*/ 106 h 144"/>
                <a:gd name="T36" fmla="*/ 121 w 295"/>
                <a:gd name="T37" fmla="*/ 114 h 144"/>
                <a:gd name="T38" fmla="*/ 121 w 295"/>
                <a:gd name="T39" fmla="*/ 129 h 144"/>
                <a:gd name="T40" fmla="*/ 128 w 295"/>
                <a:gd name="T41" fmla="*/ 129 h 144"/>
                <a:gd name="T42" fmla="*/ 136 w 295"/>
                <a:gd name="T43" fmla="*/ 144 h 144"/>
                <a:gd name="T44" fmla="*/ 159 w 295"/>
                <a:gd name="T45" fmla="*/ 91 h 144"/>
                <a:gd name="T46" fmla="*/ 159 w 295"/>
                <a:gd name="T47" fmla="*/ 106 h 144"/>
                <a:gd name="T48" fmla="*/ 174 w 295"/>
                <a:gd name="T49" fmla="*/ 91 h 144"/>
                <a:gd name="T50" fmla="*/ 174 w 295"/>
                <a:gd name="T51" fmla="*/ 114 h 144"/>
                <a:gd name="T52" fmla="*/ 189 w 295"/>
                <a:gd name="T53" fmla="*/ 91 h 144"/>
                <a:gd name="T54" fmla="*/ 212 w 295"/>
                <a:gd name="T55" fmla="*/ 84 h 144"/>
                <a:gd name="T56" fmla="*/ 219 w 295"/>
                <a:gd name="T57" fmla="*/ 76 h 144"/>
                <a:gd name="T58" fmla="*/ 257 w 295"/>
                <a:gd name="T59" fmla="*/ 91 h 144"/>
                <a:gd name="T60" fmla="*/ 257 w 295"/>
                <a:gd name="T61" fmla="*/ 76 h 144"/>
                <a:gd name="T62" fmla="*/ 295 w 295"/>
                <a:gd name="T63" fmla="*/ 76 h 144"/>
                <a:gd name="T64" fmla="*/ 272 w 295"/>
                <a:gd name="T65" fmla="*/ 61 h 1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5" h="144">
                  <a:moveTo>
                    <a:pt x="272" y="61"/>
                  </a:moveTo>
                  <a:lnTo>
                    <a:pt x="272" y="46"/>
                  </a:lnTo>
                  <a:lnTo>
                    <a:pt x="242" y="46"/>
                  </a:lnTo>
                  <a:lnTo>
                    <a:pt x="242" y="31"/>
                  </a:lnTo>
                  <a:lnTo>
                    <a:pt x="189" y="46"/>
                  </a:lnTo>
                  <a:lnTo>
                    <a:pt x="166" y="61"/>
                  </a:lnTo>
                  <a:lnTo>
                    <a:pt x="136" y="61"/>
                  </a:lnTo>
                  <a:lnTo>
                    <a:pt x="113" y="38"/>
                  </a:lnTo>
                  <a:lnTo>
                    <a:pt x="98" y="31"/>
                  </a:lnTo>
                  <a:lnTo>
                    <a:pt x="91" y="46"/>
                  </a:lnTo>
                  <a:lnTo>
                    <a:pt x="98" y="15"/>
                  </a:lnTo>
                  <a:lnTo>
                    <a:pt x="113" y="0"/>
                  </a:lnTo>
                  <a:lnTo>
                    <a:pt x="106" y="0"/>
                  </a:lnTo>
                  <a:lnTo>
                    <a:pt x="60" y="31"/>
                  </a:lnTo>
                  <a:lnTo>
                    <a:pt x="0" y="61"/>
                  </a:lnTo>
                  <a:lnTo>
                    <a:pt x="22" y="76"/>
                  </a:lnTo>
                  <a:lnTo>
                    <a:pt x="106" y="99"/>
                  </a:lnTo>
                  <a:lnTo>
                    <a:pt x="106" y="106"/>
                  </a:lnTo>
                  <a:lnTo>
                    <a:pt x="121" y="114"/>
                  </a:lnTo>
                  <a:lnTo>
                    <a:pt x="121" y="129"/>
                  </a:lnTo>
                  <a:lnTo>
                    <a:pt x="128" y="129"/>
                  </a:lnTo>
                  <a:lnTo>
                    <a:pt x="136" y="144"/>
                  </a:lnTo>
                  <a:lnTo>
                    <a:pt x="159" y="91"/>
                  </a:lnTo>
                  <a:lnTo>
                    <a:pt x="159" y="106"/>
                  </a:lnTo>
                  <a:lnTo>
                    <a:pt x="174" y="91"/>
                  </a:lnTo>
                  <a:lnTo>
                    <a:pt x="174" y="114"/>
                  </a:lnTo>
                  <a:lnTo>
                    <a:pt x="189" y="91"/>
                  </a:lnTo>
                  <a:lnTo>
                    <a:pt x="212" y="84"/>
                  </a:lnTo>
                  <a:lnTo>
                    <a:pt x="219" y="76"/>
                  </a:lnTo>
                  <a:lnTo>
                    <a:pt x="257" y="91"/>
                  </a:lnTo>
                  <a:lnTo>
                    <a:pt x="257" y="76"/>
                  </a:lnTo>
                  <a:lnTo>
                    <a:pt x="295" y="76"/>
                  </a:lnTo>
                  <a:lnTo>
                    <a:pt x="272" y="61"/>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97" name="Freeform 68"/>
            <p:cNvSpPr>
              <a:spLocks/>
            </p:cNvSpPr>
            <p:nvPr/>
          </p:nvSpPr>
          <p:spPr bwMode="auto">
            <a:xfrm>
              <a:off x="1682" y="1700"/>
              <a:ext cx="295" cy="144"/>
            </a:xfrm>
            <a:custGeom>
              <a:avLst/>
              <a:gdLst>
                <a:gd name="T0" fmla="*/ 272 w 295"/>
                <a:gd name="T1" fmla="*/ 61 h 144"/>
                <a:gd name="T2" fmla="*/ 272 w 295"/>
                <a:gd name="T3" fmla="*/ 46 h 144"/>
                <a:gd name="T4" fmla="*/ 242 w 295"/>
                <a:gd name="T5" fmla="*/ 46 h 144"/>
                <a:gd name="T6" fmla="*/ 242 w 295"/>
                <a:gd name="T7" fmla="*/ 31 h 144"/>
                <a:gd name="T8" fmla="*/ 189 w 295"/>
                <a:gd name="T9" fmla="*/ 46 h 144"/>
                <a:gd name="T10" fmla="*/ 166 w 295"/>
                <a:gd name="T11" fmla="*/ 61 h 144"/>
                <a:gd name="T12" fmla="*/ 136 w 295"/>
                <a:gd name="T13" fmla="*/ 61 h 144"/>
                <a:gd name="T14" fmla="*/ 113 w 295"/>
                <a:gd name="T15" fmla="*/ 38 h 144"/>
                <a:gd name="T16" fmla="*/ 98 w 295"/>
                <a:gd name="T17" fmla="*/ 31 h 144"/>
                <a:gd name="T18" fmla="*/ 91 w 295"/>
                <a:gd name="T19" fmla="*/ 46 h 144"/>
                <a:gd name="T20" fmla="*/ 98 w 295"/>
                <a:gd name="T21" fmla="*/ 15 h 144"/>
                <a:gd name="T22" fmla="*/ 113 w 295"/>
                <a:gd name="T23" fmla="*/ 0 h 144"/>
                <a:gd name="T24" fmla="*/ 106 w 295"/>
                <a:gd name="T25" fmla="*/ 0 h 144"/>
                <a:gd name="T26" fmla="*/ 60 w 295"/>
                <a:gd name="T27" fmla="*/ 31 h 144"/>
                <a:gd name="T28" fmla="*/ 0 w 295"/>
                <a:gd name="T29" fmla="*/ 61 h 144"/>
                <a:gd name="T30" fmla="*/ 22 w 295"/>
                <a:gd name="T31" fmla="*/ 76 h 144"/>
                <a:gd name="T32" fmla="*/ 106 w 295"/>
                <a:gd name="T33" fmla="*/ 99 h 144"/>
                <a:gd name="T34" fmla="*/ 106 w 295"/>
                <a:gd name="T35" fmla="*/ 106 h 144"/>
                <a:gd name="T36" fmla="*/ 121 w 295"/>
                <a:gd name="T37" fmla="*/ 114 h 144"/>
                <a:gd name="T38" fmla="*/ 121 w 295"/>
                <a:gd name="T39" fmla="*/ 129 h 144"/>
                <a:gd name="T40" fmla="*/ 128 w 295"/>
                <a:gd name="T41" fmla="*/ 129 h 144"/>
                <a:gd name="T42" fmla="*/ 136 w 295"/>
                <a:gd name="T43" fmla="*/ 144 h 144"/>
                <a:gd name="T44" fmla="*/ 159 w 295"/>
                <a:gd name="T45" fmla="*/ 91 h 144"/>
                <a:gd name="T46" fmla="*/ 159 w 295"/>
                <a:gd name="T47" fmla="*/ 106 h 144"/>
                <a:gd name="T48" fmla="*/ 174 w 295"/>
                <a:gd name="T49" fmla="*/ 91 h 144"/>
                <a:gd name="T50" fmla="*/ 174 w 295"/>
                <a:gd name="T51" fmla="*/ 114 h 144"/>
                <a:gd name="T52" fmla="*/ 189 w 295"/>
                <a:gd name="T53" fmla="*/ 91 h 144"/>
                <a:gd name="T54" fmla="*/ 212 w 295"/>
                <a:gd name="T55" fmla="*/ 84 h 144"/>
                <a:gd name="T56" fmla="*/ 219 w 295"/>
                <a:gd name="T57" fmla="*/ 76 h 144"/>
                <a:gd name="T58" fmla="*/ 257 w 295"/>
                <a:gd name="T59" fmla="*/ 91 h 144"/>
                <a:gd name="T60" fmla="*/ 257 w 295"/>
                <a:gd name="T61" fmla="*/ 76 h 144"/>
                <a:gd name="T62" fmla="*/ 295 w 295"/>
                <a:gd name="T63" fmla="*/ 76 h 144"/>
                <a:gd name="T64" fmla="*/ 272 w 295"/>
                <a:gd name="T65" fmla="*/ 61 h 144"/>
                <a:gd name="T66" fmla="*/ 272 w 295"/>
                <a:gd name="T67" fmla="*/ 68 h 14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95" h="144">
                  <a:moveTo>
                    <a:pt x="272" y="61"/>
                  </a:moveTo>
                  <a:lnTo>
                    <a:pt x="272" y="46"/>
                  </a:lnTo>
                  <a:lnTo>
                    <a:pt x="242" y="46"/>
                  </a:lnTo>
                  <a:lnTo>
                    <a:pt x="242" y="31"/>
                  </a:lnTo>
                  <a:lnTo>
                    <a:pt x="189" y="46"/>
                  </a:lnTo>
                  <a:lnTo>
                    <a:pt x="166" y="61"/>
                  </a:lnTo>
                  <a:lnTo>
                    <a:pt x="136" y="61"/>
                  </a:lnTo>
                  <a:lnTo>
                    <a:pt x="113" y="38"/>
                  </a:lnTo>
                  <a:lnTo>
                    <a:pt x="98" y="31"/>
                  </a:lnTo>
                  <a:lnTo>
                    <a:pt x="91" y="46"/>
                  </a:lnTo>
                  <a:lnTo>
                    <a:pt x="98" y="15"/>
                  </a:lnTo>
                  <a:lnTo>
                    <a:pt x="113" y="0"/>
                  </a:lnTo>
                  <a:lnTo>
                    <a:pt x="106" y="0"/>
                  </a:lnTo>
                  <a:lnTo>
                    <a:pt x="60" y="31"/>
                  </a:lnTo>
                  <a:lnTo>
                    <a:pt x="0" y="61"/>
                  </a:lnTo>
                  <a:lnTo>
                    <a:pt x="22" y="76"/>
                  </a:lnTo>
                  <a:lnTo>
                    <a:pt x="106" y="99"/>
                  </a:lnTo>
                  <a:lnTo>
                    <a:pt x="106" y="106"/>
                  </a:lnTo>
                  <a:lnTo>
                    <a:pt x="121" y="114"/>
                  </a:lnTo>
                  <a:lnTo>
                    <a:pt x="121" y="129"/>
                  </a:lnTo>
                  <a:lnTo>
                    <a:pt x="128" y="129"/>
                  </a:lnTo>
                  <a:lnTo>
                    <a:pt x="136" y="144"/>
                  </a:lnTo>
                  <a:lnTo>
                    <a:pt x="159" y="91"/>
                  </a:lnTo>
                  <a:lnTo>
                    <a:pt x="159" y="106"/>
                  </a:lnTo>
                  <a:lnTo>
                    <a:pt x="174" y="91"/>
                  </a:lnTo>
                  <a:lnTo>
                    <a:pt x="174" y="114"/>
                  </a:lnTo>
                  <a:lnTo>
                    <a:pt x="189" y="91"/>
                  </a:lnTo>
                  <a:lnTo>
                    <a:pt x="212" y="84"/>
                  </a:lnTo>
                  <a:lnTo>
                    <a:pt x="219" y="76"/>
                  </a:lnTo>
                  <a:lnTo>
                    <a:pt x="257" y="91"/>
                  </a:lnTo>
                  <a:lnTo>
                    <a:pt x="257" y="76"/>
                  </a:lnTo>
                  <a:lnTo>
                    <a:pt x="295" y="76"/>
                  </a:lnTo>
                  <a:lnTo>
                    <a:pt x="272" y="61"/>
                  </a:lnTo>
                  <a:lnTo>
                    <a:pt x="272" y="6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98" name="Freeform 69"/>
            <p:cNvSpPr>
              <a:spLocks/>
            </p:cNvSpPr>
            <p:nvPr/>
          </p:nvSpPr>
          <p:spPr bwMode="auto">
            <a:xfrm>
              <a:off x="1871" y="1791"/>
              <a:ext cx="197" cy="265"/>
            </a:xfrm>
            <a:custGeom>
              <a:avLst/>
              <a:gdLst>
                <a:gd name="T0" fmla="*/ 189 w 197"/>
                <a:gd name="T1" fmla="*/ 182 h 265"/>
                <a:gd name="T2" fmla="*/ 189 w 197"/>
                <a:gd name="T3" fmla="*/ 190 h 265"/>
                <a:gd name="T4" fmla="*/ 189 w 197"/>
                <a:gd name="T5" fmla="*/ 182 h 265"/>
                <a:gd name="T6" fmla="*/ 182 w 197"/>
                <a:gd name="T7" fmla="*/ 182 h 265"/>
                <a:gd name="T8" fmla="*/ 159 w 197"/>
                <a:gd name="T9" fmla="*/ 243 h 265"/>
                <a:gd name="T10" fmla="*/ 91 w 197"/>
                <a:gd name="T11" fmla="*/ 258 h 265"/>
                <a:gd name="T12" fmla="*/ 0 w 197"/>
                <a:gd name="T13" fmla="*/ 265 h 265"/>
                <a:gd name="T14" fmla="*/ 23 w 197"/>
                <a:gd name="T15" fmla="*/ 205 h 265"/>
                <a:gd name="T16" fmla="*/ 0 w 197"/>
                <a:gd name="T17" fmla="*/ 144 h 265"/>
                <a:gd name="T18" fmla="*/ 8 w 197"/>
                <a:gd name="T19" fmla="*/ 76 h 265"/>
                <a:gd name="T20" fmla="*/ 38 w 197"/>
                <a:gd name="T21" fmla="*/ 38 h 265"/>
                <a:gd name="T22" fmla="*/ 38 w 197"/>
                <a:gd name="T23" fmla="*/ 68 h 265"/>
                <a:gd name="T24" fmla="*/ 45 w 197"/>
                <a:gd name="T25" fmla="*/ 30 h 265"/>
                <a:gd name="T26" fmla="*/ 60 w 197"/>
                <a:gd name="T27" fmla="*/ 23 h 265"/>
                <a:gd name="T28" fmla="*/ 53 w 197"/>
                <a:gd name="T29" fmla="*/ 23 h 265"/>
                <a:gd name="T30" fmla="*/ 60 w 197"/>
                <a:gd name="T31" fmla="*/ 8 h 265"/>
                <a:gd name="T32" fmla="*/ 68 w 197"/>
                <a:gd name="T33" fmla="*/ 0 h 265"/>
                <a:gd name="T34" fmla="*/ 129 w 197"/>
                <a:gd name="T35" fmla="*/ 23 h 265"/>
                <a:gd name="T36" fmla="*/ 136 w 197"/>
                <a:gd name="T37" fmla="*/ 38 h 265"/>
                <a:gd name="T38" fmla="*/ 129 w 197"/>
                <a:gd name="T39" fmla="*/ 38 h 265"/>
                <a:gd name="T40" fmla="*/ 144 w 197"/>
                <a:gd name="T41" fmla="*/ 61 h 265"/>
                <a:gd name="T42" fmla="*/ 144 w 197"/>
                <a:gd name="T43" fmla="*/ 84 h 265"/>
                <a:gd name="T44" fmla="*/ 121 w 197"/>
                <a:gd name="T45" fmla="*/ 106 h 265"/>
                <a:gd name="T46" fmla="*/ 121 w 197"/>
                <a:gd name="T47" fmla="*/ 129 h 265"/>
                <a:gd name="T48" fmla="*/ 129 w 197"/>
                <a:gd name="T49" fmla="*/ 129 h 265"/>
                <a:gd name="T50" fmla="*/ 144 w 197"/>
                <a:gd name="T51" fmla="*/ 106 h 265"/>
                <a:gd name="T52" fmla="*/ 159 w 197"/>
                <a:gd name="T53" fmla="*/ 99 h 265"/>
                <a:gd name="T54" fmla="*/ 174 w 197"/>
                <a:gd name="T55" fmla="*/ 106 h 265"/>
                <a:gd name="T56" fmla="*/ 197 w 197"/>
                <a:gd name="T57" fmla="*/ 159 h 265"/>
                <a:gd name="T58" fmla="*/ 189 w 197"/>
                <a:gd name="T59" fmla="*/ 182 h 26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97" h="265">
                  <a:moveTo>
                    <a:pt x="189" y="182"/>
                  </a:moveTo>
                  <a:lnTo>
                    <a:pt x="189" y="190"/>
                  </a:lnTo>
                  <a:lnTo>
                    <a:pt x="189" y="182"/>
                  </a:lnTo>
                  <a:lnTo>
                    <a:pt x="182" y="182"/>
                  </a:lnTo>
                  <a:lnTo>
                    <a:pt x="159" y="243"/>
                  </a:lnTo>
                  <a:lnTo>
                    <a:pt x="91" y="258"/>
                  </a:lnTo>
                  <a:lnTo>
                    <a:pt x="0" y="265"/>
                  </a:lnTo>
                  <a:lnTo>
                    <a:pt x="23" y="205"/>
                  </a:lnTo>
                  <a:lnTo>
                    <a:pt x="0" y="144"/>
                  </a:lnTo>
                  <a:lnTo>
                    <a:pt x="8" y="76"/>
                  </a:lnTo>
                  <a:lnTo>
                    <a:pt x="38" y="38"/>
                  </a:lnTo>
                  <a:lnTo>
                    <a:pt x="38" y="68"/>
                  </a:lnTo>
                  <a:lnTo>
                    <a:pt x="45" y="30"/>
                  </a:lnTo>
                  <a:lnTo>
                    <a:pt x="60" y="23"/>
                  </a:lnTo>
                  <a:lnTo>
                    <a:pt x="53" y="23"/>
                  </a:lnTo>
                  <a:lnTo>
                    <a:pt x="60" y="8"/>
                  </a:lnTo>
                  <a:lnTo>
                    <a:pt x="68" y="0"/>
                  </a:lnTo>
                  <a:lnTo>
                    <a:pt x="129" y="23"/>
                  </a:lnTo>
                  <a:lnTo>
                    <a:pt x="136" y="38"/>
                  </a:lnTo>
                  <a:lnTo>
                    <a:pt x="129" y="38"/>
                  </a:lnTo>
                  <a:lnTo>
                    <a:pt x="144" y="61"/>
                  </a:lnTo>
                  <a:lnTo>
                    <a:pt x="144" y="84"/>
                  </a:lnTo>
                  <a:lnTo>
                    <a:pt x="121" y="106"/>
                  </a:lnTo>
                  <a:lnTo>
                    <a:pt x="121" y="129"/>
                  </a:lnTo>
                  <a:lnTo>
                    <a:pt x="129" y="129"/>
                  </a:lnTo>
                  <a:lnTo>
                    <a:pt x="144" y="106"/>
                  </a:lnTo>
                  <a:lnTo>
                    <a:pt x="159" y="99"/>
                  </a:lnTo>
                  <a:lnTo>
                    <a:pt x="174" y="106"/>
                  </a:lnTo>
                  <a:lnTo>
                    <a:pt x="197" y="159"/>
                  </a:lnTo>
                  <a:lnTo>
                    <a:pt x="189" y="182"/>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99" name="Freeform 70"/>
            <p:cNvSpPr>
              <a:spLocks/>
            </p:cNvSpPr>
            <p:nvPr/>
          </p:nvSpPr>
          <p:spPr bwMode="auto">
            <a:xfrm>
              <a:off x="1871" y="1791"/>
              <a:ext cx="197" cy="265"/>
            </a:xfrm>
            <a:custGeom>
              <a:avLst/>
              <a:gdLst>
                <a:gd name="T0" fmla="*/ 189 w 197"/>
                <a:gd name="T1" fmla="*/ 182 h 265"/>
                <a:gd name="T2" fmla="*/ 189 w 197"/>
                <a:gd name="T3" fmla="*/ 190 h 265"/>
                <a:gd name="T4" fmla="*/ 189 w 197"/>
                <a:gd name="T5" fmla="*/ 182 h 265"/>
                <a:gd name="T6" fmla="*/ 182 w 197"/>
                <a:gd name="T7" fmla="*/ 182 h 265"/>
                <a:gd name="T8" fmla="*/ 159 w 197"/>
                <a:gd name="T9" fmla="*/ 243 h 265"/>
                <a:gd name="T10" fmla="*/ 91 w 197"/>
                <a:gd name="T11" fmla="*/ 258 h 265"/>
                <a:gd name="T12" fmla="*/ 0 w 197"/>
                <a:gd name="T13" fmla="*/ 265 h 265"/>
                <a:gd name="T14" fmla="*/ 23 w 197"/>
                <a:gd name="T15" fmla="*/ 205 h 265"/>
                <a:gd name="T16" fmla="*/ 0 w 197"/>
                <a:gd name="T17" fmla="*/ 144 h 265"/>
                <a:gd name="T18" fmla="*/ 8 w 197"/>
                <a:gd name="T19" fmla="*/ 76 h 265"/>
                <a:gd name="T20" fmla="*/ 38 w 197"/>
                <a:gd name="T21" fmla="*/ 38 h 265"/>
                <a:gd name="T22" fmla="*/ 38 w 197"/>
                <a:gd name="T23" fmla="*/ 68 h 265"/>
                <a:gd name="T24" fmla="*/ 45 w 197"/>
                <a:gd name="T25" fmla="*/ 30 h 265"/>
                <a:gd name="T26" fmla="*/ 60 w 197"/>
                <a:gd name="T27" fmla="*/ 23 h 265"/>
                <a:gd name="T28" fmla="*/ 53 w 197"/>
                <a:gd name="T29" fmla="*/ 23 h 265"/>
                <a:gd name="T30" fmla="*/ 60 w 197"/>
                <a:gd name="T31" fmla="*/ 8 h 265"/>
                <a:gd name="T32" fmla="*/ 68 w 197"/>
                <a:gd name="T33" fmla="*/ 0 h 265"/>
                <a:gd name="T34" fmla="*/ 129 w 197"/>
                <a:gd name="T35" fmla="*/ 23 h 265"/>
                <a:gd name="T36" fmla="*/ 136 w 197"/>
                <a:gd name="T37" fmla="*/ 38 h 265"/>
                <a:gd name="T38" fmla="*/ 129 w 197"/>
                <a:gd name="T39" fmla="*/ 38 h 265"/>
                <a:gd name="T40" fmla="*/ 144 w 197"/>
                <a:gd name="T41" fmla="*/ 61 h 265"/>
                <a:gd name="T42" fmla="*/ 144 w 197"/>
                <a:gd name="T43" fmla="*/ 84 h 265"/>
                <a:gd name="T44" fmla="*/ 121 w 197"/>
                <a:gd name="T45" fmla="*/ 106 h 265"/>
                <a:gd name="T46" fmla="*/ 121 w 197"/>
                <a:gd name="T47" fmla="*/ 129 h 265"/>
                <a:gd name="T48" fmla="*/ 129 w 197"/>
                <a:gd name="T49" fmla="*/ 129 h 265"/>
                <a:gd name="T50" fmla="*/ 144 w 197"/>
                <a:gd name="T51" fmla="*/ 106 h 265"/>
                <a:gd name="T52" fmla="*/ 159 w 197"/>
                <a:gd name="T53" fmla="*/ 99 h 265"/>
                <a:gd name="T54" fmla="*/ 174 w 197"/>
                <a:gd name="T55" fmla="*/ 106 h 265"/>
                <a:gd name="T56" fmla="*/ 197 w 197"/>
                <a:gd name="T57" fmla="*/ 159 h 265"/>
                <a:gd name="T58" fmla="*/ 189 w 197"/>
                <a:gd name="T59" fmla="*/ 182 h 265"/>
                <a:gd name="T60" fmla="*/ 189 w 197"/>
                <a:gd name="T61" fmla="*/ 190 h 2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97" h="265">
                  <a:moveTo>
                    <a:pt x="189" y="182"/>
                  </a:moveTo>
                  <a:lnTo>
                    <a:pt x="189" y="190"/>
                  </a:lnTo>
                  <a:lnTo>
                    <a:pt x="189" y="182"/>
                  </a:lnTo>
                  <a:lnTo>
                    <a:pt x="182" y="182"/>
                  </a:lnTo>
                  <a:lnTo>
                    <a:pt x="159" y="243"/>
                  </a:lnTo>
                  <a:lnTo>
                    <a:pt x="91" y="258"/>
                  </a:lnTo>
                  <a:lnTo>
                    <a:pt x="0" y="265"/>
                  </a:lnTo>
                  <a:lnTo>
                    <a:pt x="23" y="205"/>
                  </a:lnTo>
                  <a:lnTo>
                    <a:pt x="0" y="144"/>
                  </a:lnTo>
                  <a:lnTo>
                    <a:pt x="8" y="76"/>
                  </a:lnTo>
                  <a:lnTo>
                    <a:pt x="38" y="38"/>
                  </a:lnTo>
                  <a:lnTo>
                    <a:pt x="38" y="68"/>
                  </a:lnTo>
                  <a:lnTo>
                    <a:pt x="45" y="30"/>
                  </a:lnTo>
                  <a:lnTo>
                    <a:pt x="60" y="23"/>
                  </a:lnTo>
                  <a:lnTo>
                    <a:pt x="53" y="23"/>
                  </a:lnTo>
                  <a:lnTo>
                    <a:pt x="60" y="8"/>
                  </a:lnTo>
                  <a:lnTo>
                    <a:pt x="68" y="0"/>
                  </a:lnTo>
                  <a:lnTo>
                    <a:pt x="129" y="23"/>
                  </a:lnTo>
                  <a:lnTo>
                    <a:pt x="136" y="38"/>
                  </a:lnTo>
                  <a:lnTo>
                    <a:pt x="129" y="38"/>
                  </a:lnTo>
                  <a:lnTo>
                    <a:pt x="144" y="61"/>
                  </a:lnTo>
                  <a:lnTo>
                    <a:pt x="144" y="84"/>
                  </a:lnTo>
                  <a:lnTo>
                    <a:pt x="121" y="106"/>
                  </a:lnTo>
                  <a:lnTo>
                    <a:pt x="121" y="129"/>
                  </a:lnTo>
                  <a:lnTo>
                    <a:pt x="129" y="129"/>
                  </a:lnTo>
                  <a:lnTo>
                    <a:pt x="144" y="106"/>
                  </a:lnTo>
                  <a:lnTo>
                    <a:pt x="159" y="99"/>
                  </a:lnTo>
                  <a:lnTo>
                    <a:pt x="174" y="106"/>
                  </a:lnTo>
                  <a:lnTo>
                    <a:pt x="197" y="159"/>
                  </a:lnTo>
                  <a:lnTo>
                    <a:pt x="189" y="182"/>
                  </a:lnTo>
                  <a:lnTo>
                    <a:pt x="189" y="19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00" name="Freeform 71"/>
            <p:cNvSpPr>
              <a:spLocks/>
            </p:cNvSpPr>
            <p:nvPr/>
          </p:nvSpPr>
          <p:spPr bwMode="auto">
            <a:xfrm>
              <a:off x="1387" y="1594"/>
              <a:ext cx="333" cy="371"/>
            </a:xfrm>
            <a:custGeom>
              <a:avLst/>
              <a:gdLst>
                <a:gd name="T0" fmla="*/ 280 w 333"/>
                <a:gd name="T1" fmla="*/ 106 h 371"/>
                <a:gd name="T2" fmla="*/ 227 w 333"/>
                <a:gd name="T3" fmla="*/ 159 h 371"/>
                <a:gd name="T4" fmla="*/ 227 w 333"/>
                <a:gd name="T5" fmla="*/ 167 h 371"/>
                <a:gd name="T6" fmla="*/ 219 w 333"/>
                <a:gd name="T7" fmla="*/ 167 h 371"/>
                <a:gd name="T8" fmla="*/ 219 w 333"/>
                <a:gd name="T9" fmla="*/ 205 h 371"/>
                <a:gd name="T10" fmla="*/ 189 w 333"/>
                <a:gd name="T11" fmla="*/ 227 h 371"/>
                <a:gd name="T12" fmla="*/ 204 w 333"/>
                <a:gd name="T13" fmla="*/ 243 h 371"/>
                <a:gd name="T14" fmla="*/ 196 w 333"/>
                <a:gd name="T15" fmla="*/ 258 h 371"/>
                <a:gd name="T16" fmla="*/ 196 w 333"/>
                <a:gd name="T17" fmla="*/ 288 h 371"/>
                <a:gd name="T18" fmla="*/ 264 w 333"/>
                <a:gd name="T19" fmla="*/ 334 h 371"/>
                <a:gd name="T20" fmla="*/ 272 w 333"/>
                <a:gd name="T21" fmla="*/ 364 h 371"/>
                <a:gd name="T22" fmla="*/ 30 w 333"/>
                <a:gd name="T23" fmla="*/ 371 h 371"/>
                <a:gd name="T24" fmla="*/ 30 w 333"/>
                <a:gd name="T25" fmla="*/ 258 h 371"/>
                <a:gd name="T26" fmla="*/ 15 w 333"/>
                <a:gd name="T27" fmla="*/ 235 h 371"/>
                <a:gd name="T28" fmla="*/ 30 w 333"/>
                <a:gd name="T29" fmla="*/ 212 h 371"/>
                <a:gd name="T30" fmla="*/ 0 w 333"/>
                <a:gd name="T31" fmla="*/ 23 h 371"/>
                <a:gd name="T32" fmla="*/ 90 w 333"/>
                <a:gd name="T33" fmla="*/ 23 h 371"/>
                <a:gd name="T34" fmla="*/ 90 w 333"/>
                <a:gd name="T35" fmla="*/ 0 h 371"/>
                <a:gd name="T36" fmla="*/ 98 w 333"/>
                <a:gd name="T37" fmla="*/ 0 h 371"/>
                <a:gd name="T38" fmla="*/ 113 w 333"/>
                <a:gd name="T39" fmla="*/ 38 h 371"/>
                <a:gd name="T40" fmla="*/ 143 w 333"/>
                <a:gd name="T41" fmla="*/ 46 h 371"/>
                <a:gd name="T42" fmla="*/ 151 w 333"/>
                <a:gd name="T43" fmla="*/ 53 h 371"/>
                <a:gd name="T44" fmla="*/ 181 w 333"/>
                <a:gd name="T45" fmla="*/ 46 h 371"/>
                <a:gd name="T46" fmla="*/ 196 w 333"/>
                <a:gd name="T47" fmla="*/ 53 h 371"/>
                <a:gd name="T48" fmla="*/ 211 w 333"/>
                <a:gd name="T49" fmla="*/ 68 h 371"/>
                <a:gd name="T50" fmla="*/ 219 w 333"/>
                <a:gd name="T51" fmla="*/ 61 h 371"/>
                <a:gd name="T52" fmla="*/ 242 w 333"/>
                <a:gd name="T53" fmla="*/ 83 h 371"/>
                <a:gd name="T54" fmla="*/ 272 w 333"/>
                <a:gd name="T55" fmla="*/ 68 h 371"/>
                <a:gd name="T56" fmla="*/ 280 w 333"/>
                <a:gd name="T57" fmla="*/ 76 h 371"/>
                <a:gd name="T58" fmla="*/ 333 w 333"/>
                <a:gd name="T59" fmla="*/ 76 h 371"/>
                <a:gd name="T60" fmla="*/ 280 w 333"/>
                <a:gd name="T61" fmla="*/ 106 h 37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33" h="371">
                  <a:moveTo>
                    <a:pt x="280" y="106"/>
                  </a:moveTo>
                  <a:lnTo>
                    <a:pt x="227" y="159"/>
                  </a:lnTo>
                  <a:lnTo>
                    <a:pt x="227" y="167"/>
                  </a:lnTo>
                  <a:lnTo>
                    <a:pt x="219" y="167"/>
                  </a:lnTo>
                  <a:lnTo>
                    <a:pt x="219" y="205"/>
                  </a:lnTo>
                  <a:lnTo>
                    <a:pt x="189" y="227"/>
                  </a:lnTo>
                  <a:lnTo>
                    <a:pt x="204" y="243"/>
                  </a:lnTo>
                  <a:lnTo>
                    <a:pt x="196" y="258"/>
                  </a:lnTo>
                  <a:lnTo>
                    <a:pt x="196" y="288"/>
                  </a:lnTo>
                  <a:lnTo>
                    <a:pt x="264" y="334"/>
                  </a:lnTo>
                  <a:lnTo>
                    <a:pt x="272" y="364"/>
                  </a:lnTo>
                  <a:lnTo>
                    <a:pt x="30" y="371"/>
                  </a:lnTo>
                  <a:lnTo>
                    <a:pt x="30" y="258"/>
                  </a:lnTo>
                  <a:lnTo>
                    <a:pt x="15" y="235"/>
                  </a:lnTo>
                  <a:lnTo>
                    <a:pt x="30" y="212"/>
                  </a:lnTo>
                  <a:lnTo>
                    <a:pt x="0" y="23"/>
                  </a:lnTo>
                  <a:lnTo>
                    <a:pt x="90" y="23"/>
                  </a:lnTo>
                  <a:lnTo>
                    <a:pt x="90" y="0"/>
                  </a:lnTo>
                  <a:lnTo>
                    <a:pt x="98" y="0"/>
                  </a:lnTo>
                  <a:lnTo>
                    <a:pt x="113" y="38"/>
                  </a:lnTo>
                  <a:lnTo>
                    <a:pt x="143" y="46"/>
                  </a:lnTo>
                  <a:lnTo>
                    <a:pt x="151" y="53"/>
                  </a:lnTo>
                  <a:lnTo>
                    <a:pt x="181" y="46"/>
                  </a:lnTo>
                  <a:lnTo>
                    <a:pt x="196" y="53"/>
                  </a:lnTo>
                  <a:lnTo>
                    <a:pt x="211" y="68"/>
                  </a:lnTo>
                  <a:lnTo>
                    <a:pt x="219" y="61"/>
                  </a:lnTo>
                  <a:lnTo>
                    <a:pt x="242" y="83"/>
                  </a:lnTo>
                  <a:lnTo>
                    <a:pt x="272" y="68"/>
                  </a:lnTo>
                  <a:lnTo>
                    <a:pt x="280" y="76"/>
                  </a:lnTo>
                  <a:lnTo>
                    <a:pt x="333" y="76"/>
                  </a:lnTo>
                  <a:lnTo>
                    <a:pt x="280" y="106"/>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01" name="Freeform 72"/>
            <p:cNvSpPr>
              <a:spLocks/>
            </p:cNvSpPr>
            <p:nvPr/>
          </p:nvSpPr>
          <p:spPr bwMode="auto">
            <a:xfrm>
              <a:off x="1387" y="1594"/>
              <a:ext cx="333" cy="371"/>
            </a:xfrm>
            <a:custGeom>
              <a:avLst/>
              <a:gdLst>
                <a:gd name="T0" fmla="*/ 280 w 333"/>
                <a:gd name="T1" fmla="*/ 106 h 371"/>
                <a:gd name="T2" fmla="*/ 227 w 333"/>
                <a:gd name="T3" fmla="*/ 159 h 371"/>
                <a:gd name="T4" fmla="*/ 227 w 333"/>
                <a:gd name="T5" fmla="*/ 167 h 371"/>
                <a:gd name="T6" fmla="*/ 219 w 333"/>
                <a:gd name="T7" fmla="*/ 167 h 371"/>
                <a:gd name="T8" fmla="*/ 219 w 333"/>
                <a:gd name="T9" fmla="*/ 205 h 371"/>
                <a:gd name="T10" fmla="*/ 189 w 333"/>
                <a:gd name="T11" fmla="*/ 227 h 371"/>
                <a:gd name="T12" fmla="*/ 204 w 333"/>
                <a:gd name="T13" fmla="*/ 243 h 371"/>
                <a:gd name="T14" fmla="*/ 196 w 333"/>
                <a:gd name="T15" fmla="*/ 258 h 371"/>
                <a:gd name="T16" fmla="*/ 196 w 333"/>
                <a:gd name="T17" fmla="*/ 288 h 371"/>
                <a:gd name="T18" fmla="*/ 264 w 333"/>
                <a:gd name="T19" fmla="*/ 334 h 371"/>
                <a:gd name="T20" fmla="*/ 272 w 333"/>
                <a:gd name="T21" fmla="*/ 364 h 371"/>
                <a:gd name="T22" fmla="*/ 30 w 333"/>
                <a:gd name="T23" fmla="*/ 371 h 371"/>
                <a:gd name="T24" fmla="*/ 30 w 333"/>
                <a:gd name="T25" fmla="*/ 258 h 371"/>
                <a:gd name="T26" fmla="*/ 15 w 333"/>
                <a:gd name="T27" fmla="*/ 235 h 371"/>
                <a:gd name="T28" fmla="*/ 30 w 333"/>
                <a:gd name="T29" fmla="*/ 212 h 371"/>
                <a:gd name="T30" fmla="*/ 0 w 333"/>
                <a:gd name="T31" fmla="*/ 23 h 371"/>
                <a:gd name="T32" fmla="*/ 90 w 333"/>
                <a:gd name="T33" fmla="*/ 23 h 371"/>
                <a:gd name="T34" fmla="*/ 90 w 333"/>
                <a:gd name="T35" fmla="*/ 0 h 371"/>
                <a:gd name="T36" fmla="*/ 98 w 333"/>
                <a:gd name="T37" fmla="*/ 0 h 371"/>
                <a:gd name="T38" fmla="*/ 113 w 333"/>
                <a:gd name="T39" fmla="*/ 38 h 371"/>
                <a:gd name="T40" fmla="*/ 143 w 333"/>
                <a:gd name="T41" fmla="*/ 46 h 371"/>
                <a:gd name="T42" fmla="*/ 151 w 333"/>
                <a:gd name="T43" fmla="*/ 53 h 371"/>
                <a:gd name="T44" fmla="*/ 181 w 333"/>
                <a:gd name="T45" fmla="*/ 46 h 371"/>
                <a:gd name="T46" fmla="*/ 196 w 333"/>
                <a:gd name="T47" fmla="*/ 53 h 371"/>
                <a:gd name="T48" fmla="*/ 211 w 333"/>
                <a:gd name="T49" fmla="*/ 68 h 371"/>
                <a:gd name="T50" fmla="*/ 219 w 333"/>
                <a:gd name="T51" fmla="*/ 61 h 371"/>
                <a:gd name="T52" fmla="*/ 242 w 333"/>
                <a:gd name="T53" fmla="*/ 83 h 371"/>
                <a:gd name="T54" fmla="*/ 272 w 333"/>
                <a:gd name="T55" fmla="*/ 68 h 371"/>
                <a:gd name="T56" fmla="*/ 280 w 333"/>
                <a:gd name="T57" fmla="*/ 76 h 371"/>
                <a:gd name="T58" fmla="*/ 333 w 333"/>
                <a:gd name="T59" fmla="*/ 76 h 371"/>
                <a:gd name="T60" fmla="*/ 280 w 333"/>
                <a:gd name="T61" fmla="*/ 106 h 371"/>
                <a:gd name="T62" fmla="*/ 280 w 333"/>
                <a:gd name="T63" fmla="*/ 114 h 3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33" h="371">
                  <a:moveTo>
                    <a:pt x="280" y="106"/>
                  </a:moveTo>
                  <a:lnTo>
                    <a:pt x="227" y="159"/>
                  </a:lnTo>
                  <a:lnTo>
                    <a:pt x="227" y="167"/>
                  </a:lnTo>
                  <a:lnTo>
                    <a:pt x="219" y="167"/>
                  </a:lnTo>
                  <a:lnTo>
                    <a:pt x="219" y="205"/>
                  </a:lnTo>
                  <a:lnTo>
                    <a:pt x="189" y="227"/>
                  </a:lnTo>
                  <a:lnTo>
                    <a:pt x="204" y="243"/>
                  </a:lnTo>
                  <a:lnTo>
                    <a:pt x="196" y="258"/>
                  </a:lnTo>
                  <a:lnTo>
                    <a:pt x="196" y="288"/>
                  </a:lnTo>
                  <a:lnTo>
                    <a:pt x="264" y="334"/>
                  </a:lnTo>
                  <a:lnTo>
                    <a:pt x="272" y="364"/>
                  </a:lnTo>
                  <a:lnTo>
                    <a:pt x="30" y="371"/>
                  </a:lnTo>
                  <a:lnTo>
                    <a:pt x="30" y="258"/>
                  </a:lnTo>
                  <a:lnTo>
                    <a:pt x="15" y="235"/>
                  </a:lnTo>
                  <a:lnTo>
                    <a:pt x="30" y="212"/>
                  </a:lnTo>
                  <a:lnTo>
                    <a:pt x="0" y="23"/>
                  </a:lnTo>
                  <a:lnTo>
                    <a:pt x="90" y="23"/>
                  </a:lnTo>
                  <a:lnTo>
                    <a:pt x="90" y="0"/>
                  </a:lnTo>
                  <a:lnTo>
                    <a:pt x="98" y="0"/>
                  </a:lnTo>
                  <a:lnTo>
                    <a:pt x="113" y="38"/>
                  </a:lnTo>
                  <a:lnTo>
                    <a:pt x="143" y="46"/>
                  </a:lnTo>
                  <a:lnTo>
                    <a:pt x="151" y="53"/>
                  </a:lnTo>
                  <a:lnTo>
                    <a:pt x="181" y="46"/>
                  </a:lnTo>
                  <a:lnTo>
                    <a:pt x="196" y="53"/>
                  </a:lnTo>
                  <a:lnTo>
                    <a:pt x="211" y="68"/>
                  </a:lnTo>
                  <a:lnTo>
                    <a:pt x="219" y="61"/>
                  </a:lnTo>
                  <a:lnTo>
                    <a:pt x="242" y="83"/>
                  </a:lnTo>
                  <a:lnTo>
                    <a:pt x="272" y="68"/>
                  </a:lnTo>
                  <a:lnTo>
                    <a:pt x="280" y="76"/>
                  </a:lnTo>
                  <a:lnTo>
                    <a:pt x="333" y="76"/>
                  </a:lnTo>
                  <a:lnTo>
                    <a:pt x="280" y="106"/>
                  </a:lnTo>
                  <a:lnTo>
                    <a:pt x="280" y="11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02" name="Freeform 73"/>
            <p:cNvSpPr>
              <a:spLocks/>
            </p:cNvSpPr>
            <p:nvPr/>
          </p:nvSpPr>
          <p:spPr bwMode="auto">
            <a:xfrm>
              <a:off x="1674" y="2488"/>
              <a:ext cx="182" cy="304"/>
            </a:xfrm>
            <a:custGeom>
              <a:avLst/>
              <a:gdLst>
                <a:gd name="T0" fmla="*/ 167 w 182"/>
                <a:gd name="T1" fmla="*/ 197 h 304"/>
                <a:gd name="T2" fmla="*/ 182 w 182"/>
                <a:gd name="T3" fmla="*/ 288 h 304"/>
                <a:gd name="T4" fmla="*/ 129 w 182"/>
                <a:gd name="T5" fmla="*/ 296 h 304"/>
                <a:gd name="T6" fmla="*/ 121 w 182"/>
                <a:gd name="T7" fmla="*/ 304 h 304"/>
                <a:gd name="T8" fmla="*/ 114 w 182"/>
                <a:gd name="T9" fmla="*/ 304 h 304"/>
                <a:gd name="T10" fmla="*/ 99 w 182"/>
                <a:gd name="T11" fmla="*/ 281 h 304"/>
                <a:gd name="T12" fmla="*/ 106 w 182"/>
                <a:gd name="T13" fmla="*/ 258 h 304"/>
                <a:gd name="T14" fmla="*/ 0 w 182"/>
                <a:gd name="T15" fmla="*/ 258 h 304"/>
                <a:gd name="T16" fmla="*/ 0 w 182"/>
                <a:gd name="T17" fmla="*/ 243 h 304"/>
                <a:gd name="T18" fmla="*/ 15 w 182"/>
                <a:gd name="T19" fmla="*/ 228 h 304"/>
                <a:gd name="T20" fmla="*/ 8 w 182"/>
                <a:gd name="T21" fmla="*/ 220 h 304"/>
                <a:gd name="T22" fmla="*/ 15 w 182"/>
                <a:gd name="T23" fmla="*/ 213 h 304"/>
                <a:gd name="T24" fmla="*/ 15 w 182"/>
                <a:gd name="T25" fmla="*/ 205 h 304"/>
                <a:gd name="T26" fmla="*/ 30 w 182"/>
                <a:gd name="T27" fmla="*/ 190 h 304"/>
                <a:gd name="T28" fmla="*/ 23 w 182"/>
                <a:gd name="T29" fmla="*/ 182 h 304"/>
                <a:gd name="T30" fmla="*/ 38 w 182"/>
                <a:gd name="T31" fmla="*/ 175 h 304"/>
                <a:gd name="T32" fmla="*/ 23 w 182"/>
                <a:gd name="T33" fmla="*/ 167 h 304"/>
                <a:gd name="T34" fmla="*/ 30 w 182"/>
                <a:gd name="T35" fmla="*/ 167 h 304"/>
                <a:gd name="T36" fmla="*/ 30 w 182"/>
                <a:gd name="T37" fmla="*/ 160 h 304"/>
                <a:gd name="T38" fmla="*/ 23 w 182"/>
                <a:gd name="T39" fmla="*/ 160 h 304"/>
                <a:gd name="T40" fmla="*/ 23 w 182"/>
                <a:gd name="T41" fmla="*/ 106 h 304"/>
                <a:gd name="T42" fmla="*/ 15 w 182"/>
                <a:gd name="T43" fmla="*/ 106 h 304"/>
                <a:gd name="T44" fmla="*/ 15 w 182"/>
                <a:gd name="T45" fmla="*/ 91 h 304"/>
                <a:gd name="T46" fmla="*/ 23 w 182"/>
                <a:gd name="T47" fmla="*/ 91 h 304"/>
                <a:gd name="T48" fmla="*/ 23 w 182"/>
                <a:gd name="T49" fmla="*/ 76 h 304"/>
                <a:gd name="T50" fmla="*/ 38 w 182"/>
                <a:gd name="T51" fmla="*/ 61 h 304"/>
                <a:gd name="T52" fmla="*/ 30 w 182"/>
                <a:gd name="T53" fmla="*/ 53 h 304"/>
                <a:gd name="T54" fmla="*/ 46 w 182"/>
                <a:gd name="T55" fmla="*/ 46 h 304"/>
                <a:gd name="T56" fmla="*/ 46 w 182"/>
                <a:gd name="T57" fmla="*/ 16 h 304"/>
                <a:gd name="T58" fmla="*/ 61 w 182"/>
                <a:gd name="T59" fmla="*/ 16 h 304"/>
                <a:gd name="T60" fmla="*/ 61 w 182"/>
                <a:gd name="T61" fmla="*/ 8 h 304"/>
                <a:gd name="T62" fmla="*/ 167 w 182"/>
                <a:gd name="T63" fmla="*/ 0 h 304"/>
                <a:gd name="T64" fmla="*/ 174 w 182"/>
                <a:gd name="T65" fmla="*/ 0 h 304"/>
                <a:gd name="T66" fmla="*/ 167 w 182"/>
                <a:gd name="T67" fmla="*/ 197 h 30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82" h="304">
                  <a:moveTo>
                    <a:pt x="167" y="197"/>
                  </a:moveTo>
                  <a:lnTo>
                    <a:pt x="182" y="288"/>
                  </a:lnTo>
                  <a:lnTo>
                    <a:pt x="129" y="296"/>
                  </a:lnTo>
                  <a:lnTo>
                    <a:pt x="121" y="304"/>
                  </a:lnTo>
                  <a:lnTo>
                    <a:pt x="114" y="304"/>
                  </a:lnTo>
                  <a:lnTo>
                    <a:pt x="99" y="281"/>
                  </a:lnTo>
                  <a:lnTo>
                    <a:pt x="106" y="258"/>
                  </a:lnTo>
                  <a:lnTo>
                    <a:pt x="0" y="258"/>
                  </a:lnTo>
                  <a:lnTo>
                    <a:pt x="0" y="243"/>
                  </a:lnTo>
                  <a:lnTo>
                    <a:pt x="15" y="228"/>
                  </a:lnTo>
                  <a:lnTo>
                    <a:pt x="8" y="220"/>
                  </a:lnTo>
                  <a:lnTo>
                    <a:pt x="15" y="213"/>
                  </a:lnTo>
                  <a:lnTo>
                    <a:pt x="15" y="205"/>
                  </a:lnTo>
                  <a:lnTo>
                    <a:pt x="30" y="190"/>
                  </a:lnTo>
                  <a:lnTo>
                    <a:pt x="23" y="182"/>
                  </a:lnTo>
                  <a:lnTo>
                    <a:pt x="38" y="175"/>
                  </a:lnTo>
                  <a:lnTo>
                    <a:pt x="23" y="167"/>
                  </a:lnTo>
                  <a:lnTo>
                    <a:pt x="30" y="167"/>
                  </a:lnTo>
                  <a:lnTo>
                    <a:pt x="30" y="160"/>
                  </a:lnTo>
                  <a:lnTo>
                    <a:pt x="23" y="160"/>
                  </a:lnTo>
                  <a:lnTo>
                    <a:pt x="23" y="106"/>
                  </a:lnTo>
                  <a:lnTo>
                    <a:pt x="15" y="106"/>
                  </a:lnTo>
                  <a:lnTo>
                    <a:pt x="15" y="91"/>
                  </a:lnTo>
                  <a:lnTo>
                    <a:pt x="23" y="91"/>
                  </a:lnTo>
                  <a:lnTo>
                    <a:pt x="23" y="76"/>
                  </a:lnTo>
                  <a:lnTo>
                    <a:pt x="38" y="61"/>
                  </a:lnTo>
                  <a:lnTo>
                    <a:pt x="30" y="53"/>
                  </a:lnTo>
                  <a:lnTo>
                    <a:pt x="46" y="46"/>
                  </a:lnTo>
                  <a:lnTo>
                    <a:pt x="46" y="16"/>
                  </a:lnTo>
                  <a:lnTo>
                    <a:pt x="61" y="16"/>
                  </a:lnTo>
                  <a:lnTo>
                    <a:pt x="61" y="8"/>
                  </a:lnTo>
                  <a:lnTo>
                    <a:pt x="167" y="0"/>
                  </a:lnTo>
                  <a:lnTo>
                    <a:pt x="174" y="0"/>
                  </a:lnTo>
                  <a:lnTo>
                    <a:pt x="167" y="197"/>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03" name="Freeform 74"/>
            <p:cNvSpPr>
              <a:spLocks/>
            </p:cNvSpPr>
            <p:nvPr/>
          </p:nvSpPr>
          <p:spPr bwMode="auto">
            <a:xfrm>
              <a:off x="1674" y="2488"/>
              <a:ext cx="182" cy="304"/>
            </a:xfrm>
            <a:custGeom>
              <a:avLst/>
              <a:gdLst>
                <a:gd name="T0" fmla="*/ 167 w 182"/>
                <a:gd name="T1" fmla="*/ 197 h 304"/>
                <a:gd name="T2" fmla="*/ 182 w 182"/>
                <a:gd name="T3" fmla="*/ 288 h 304"/>
                <a:gd name="T4" fmla="*/ 129 w 182"/>
                <a:gd name="T5" fmla="*/ 296 h 304"/>
                <a:gd name="T6" fmla="*/ 121 w 182"/>
                <a:gd name="T7" fmla="*/ 304 h 304"/>
                <a:gd name="T8" fmla="*/ 114 w 182"/>
                <a:gd name="T9" fmla="*/ 304 h 304"/>
                <a:gd name="T10" fmla="*/ 99 w 182"/>
                <a:gd name="T11" fmla="*/ 281 h 304"/>
                <a:gd name="T12" fmla="*/ 106 w 182"/>
                <a:gd name="T13" fmla="*/ 258 h 304"/>
                <a:gd name="T14" fmla="*/ 0 w 182"/>
                <a:gd name="T15" fmla="*/ 258 h 304"/>
                <a:gd name="T16" fmla="*/ 0 w 182"/>
                <a:gd name="T17" fmla="*/ 243 h 304"/>
                <a:gd name="T18" fmla="*/ 15 w 182"/>
                <a:gd name="T19" fmla="*/ 228 h 304"/>
                <a:gd name="T20" fmla="*/ 8 w 182"/>
                <a:gd name="T21" fmla="*/ 220 h 304"/>
                <a:gd name="T22" fmla="*/ 15 w 182"/>
                <a:gd name="T23" fmla="*/ 213 h 304"/>
                <a:gd name="T24" fmla="*/ 15 w 182"/>
                <a:gd name="T25" fmla="*/ 205 h 304"/>
                <a:gd name="T26" fmla="*/ 30 w 182"/>
                <a:gd name="T27" fmla="*/ 190 h 304"/>
                <a:gd name="T28" fmla="*/ 23 w 182"/>
                <a:gd name="T29" fmla="*/ 182 h 304"/>
                <a:gd name="T30" fmla="*/ 38 w 182"/>
                <a:gd name="T31" fmla="*/ 175 h 304"/>
                <a:gd name="T32" fmla="*/ 23 w 182"/>
                <a:gd name="T33" fmla="*/ 167 h 304"/>
                <a:gd name="T34" fmla="*/ 30 w 182"/>
                <a:gd name="T35" fmla="*/ 167 h 304"/>
                <a:gd name="T36" fmla="*/ 30 w 182"/>
                <a:gd name="T37" fmla="*/ 160 h 304"/>
                <a:gd name="T38" fmla="*/ 23 w 182"/>
                <a:gd name="T39" fmla="*/ 160 h 304"/>
                <a:gd name="T40" fmla="*/ 23 w 182"/>
                <a:gd name="T41" fmla="*/ 106 h 304"/>
                <a:gd name="T42" fmla="*/ 15 w 182"/>
                <a:gd name="T43" fmla="*/ 106 h 304"/>
                <a:gd name="T44" fmla="*/ 15 w 182"/>
                <a:gd name="T45" fmla="*/ 91 h 304"/>
                <a:gd name="T46" fmla="*/ 23 w 182"/>
                <a:gd name="T47" fmla="*/ 91 h 304"/>
                <a:gd name="T48" fmla="*/ 23 w 182"/>
                <a:gd name="T49" fmla="*/ 76 h 304"/>
                <a:gd name="T50" fmla="*/ 38 w 182"/>
                <a:gd name="T51" fmla="*/ 61 h 304"/>
                <a:gd name="T52" fmla="*/ 30 w 182"/>
                <a:gd name="T53" fmla="*/ 53 h 304"/>
                <a:gd name="T54" fmla="*/ 46 w 182"/>
                <a:gd name="T55" fmla="*/ 46 h 304"/>
                <a:gd name="T56" fmla="*/ 46 w 182"/>
                <a:gd name="T57" fmla="*/ 16 h 304"/>
                <a:gd name="T58" fmla="*/ 61 w 182"/>
                <a:gd name="T59" fmla="*/ 16 h 304"/>
                <a:gd name="T60" fmla="*/ 61 w 182"/>
                <a:gd name="T61" fmla="*/ 8 h 304"/>
                <a:gd name="T62" fmla="*/ 167 w 182"/>
                <a:gd name="T63" fmla="*/ 0 h 304"/>
                <a:gd name="T64" fmla="*/ 174 w 182"/>
                <a:gd name="T65" fmla="*/ 0 h 304"/>
                <a:gd name="T66" fmla="*/ 167 w 182"/>
                <a:gd name="T67" fmla="*/ 197 h 304"/>
                <a:gd name="T68" fmla="*/ 167 w 182"/>
                <a:gd name="T69" fmla="*/ 205 h 30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82" h="304">
                  <a:moveTo>
                    <a:pt x="167" y="197"/>
                  </a:moveTo>
                  <a:lnTo>
                    <a:pt x="182" y="288"/>
                  </a:lnTo>
                  <a:lnTo>
                    <a:pt x="129" y="296"/>
                  </a:lnTo>
                  <a:lnTo>
                    <a:pt x="121" y="304"/>
                  </a:lnTo>
                  <a:lnTo>
                    <a:pt x="114" y="304"/>
                  </a:lnTo>
                  <a:lnTo>
                    <a:pt x="99" y="281"/>
                  </a:lnTo>
                  <a:lnTo>
                    <a:pt x="106" y="258"/>
                  </a:lnTo>
                  <a:lnTo>
                    <a:pt x="0" y="258"/>
                  </a:lnTo>
                  <a:lnTo>
                    <a:pt x="0" y="243"/>
                  </a:lnTo>
                  <a:lnTo>
                    <a:pt x="15" y="228"/>
                  </a:lnTo>
                  <a:lnTo>
                    <a:pt x="8" y="220"/>
                  </a:lnTo>
                  <a:lnTo>
                    <a:pt x="15" y="213"/>
                  </a:lnTo>
                  <a:lnTo>
                    <a:pt x="15" y="205"/>
                  </a:lnTo>
                  <a:lnTo>
                    <a:pt x="30" y="190"/>
                  </a:lnTo>
                  <a:lnTo>
                    <a:pt x="23" y="182"/>
                  </a:lnTo>
                  <a:lnTo>
                    <a:pt x="38" y="175"/>
                  </a:lnTo>
                  <a:lnTo>
                    <a:pt x="23" y="167"/>
                  </a:lnTo>
                  <a:lnTo>
                    <a:pt x="30" y="167"/>
                  </a:lnTo>
                  <a:lnTo>
                    <a:pt x="30" y="160"/>
                  </a:lnTo>
                  <a:lnTo>
                    <a:pt x="23" y="160"/>
                  </a:lnTo>
                  <a:lnTo>
                    <a:pt x="23" y="106"/>
                  </a:lnTo>
                  <a:lnTo>
                    <a:pt x="15" y="106"/>
                  </a:lnTo>
                  <a:lnTo>
                    <a:pt x="15" y="91"/>
                  </a:lnTo>
                  <a:lnTo>
                    <a:pt x="23" y="91"/>
                  </a:lnTo>
                  <a:lnTo>
                    <a:pt x="23" y="76"/>
                  </a:lnTo>
                  <a:lnTo>
                    <a:pt x="38" y="61"/>
                  </a:lnTo>
                  <a:lnTo>
                    <a:pt x="30" y="53"/>
                  </a:lnTo>
                  <a:lnTo>
                    <a:pt x="46" y="46"/>
                  </a:lnTo>
                  <a:lnTo>
                    <a:pt x="46" y="16"/>
                  </a:lnTo>
                  <a:lnTo>
                    <a:pt x="61" y="16"/>
                  </a:lnTo>
                  <a:lnTo>
                    <a:pt x="61" y="8"/>
                  </a:lnTo>
                  <a:lnTo>
                    <a:pt x="167" y="0"/>
                  </a:lnTo>
                  <a:lnTo>
                    <a:pt x="174" y="0"/>
                  </a:lnTo>
                  <a:lnTo>
                    <a:pt x="167" y="197"/>
                  </a:lnTo>
                  <a:lnTo>
                    <a:pt x="167" y="20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04" name="Freeform 75"/>
            <p:cNvSpPr>
              <a:spLocks/>
            </p:cNvSpPr>
            <p:nvPr/>
          </p:nvSpPr>
          <p:spPr bwMode="auto">
            <a:xfrm>
              <a:off x="1455" y="2140"/>
              <a:ext cx="325" cy="288"/>
            </a:xfrm>
            <a:custGeom>
              <a:avLst/>
              <a:gdLst>
                <a:gd name="T0" fmla="*/ 325 w 325"/>
                <a:gd name="T1" fmla="*/ 227 h 288"/>
                <a:gd name="T2" fmla="*/ 310 w 325"/>
                <a:gd name="T3" fmla="*/ 204 h 288"/>
                <a:gd name="T4" fmla="*/ 310 w 325"/>
                <a:gd name="T5" fmla="*/ 182 h 288"/>
                <a:gd name="T6" fmla="*/ 265 w 325"/>
                <a:gd name="T7" fmla="*/ 151 h 288"/>
                <a:gd name="T8" fmla="*/ 272 w 325"/>
                <a:gd name="T9" fmla="*/ 106 h 288"/>
                <a:gd name="T10" fmla="*/ 249 w 325"/>
                <a:gd name="T11" fmla="*/ 106 h 288"/>
                <a:gd name="T12" fmla="*/ 242 w 325"/>
                <a:gd name="T13" fmla="*/ 83 h 288"/>
                <a:gd name="T14" fmla="*/ 212 w 325"/>
                <a:gd name="T15" fmla="*/ 53 h 288"/>
                <a:gd name="T16" fmla="*/ 204 w 325"/>
                <a:gd name="T17" fmla="*/ 15 h 288"/>
                <a:gd name="T18" fmla="*/ 189 w 325"/>
                <a:gd name="T19" fmla="*/ 0 h 288"/>
                <a:gd name="T20" fmla="*/ 0 w 325"/>
                <a:gd name="T21" fmla="*/ 7 h 288"/>
                <a:gd name="T22" fmla="*/ 15 w 325"/>
                <a:gd name="T23" fmla="*/ 45 h 288"/>
                <a:gd name="T24" fmla="*/ 38 w 325"/>
                <a:gd name="T25" fmla="*/ 53 h 288"/>
                <a:gd name="T26" fmla="*/ 38 w 325"/>
                <a:gd name="T27" fmla="*/ 60 h 288"/>
                <a:gd name="T28" fmla="*/ 30 w 325"/>
                <a:gd name="T29" fmla="*/ 76 h 288"/>
                <a:gd name="T30" fmla="*/ 53 w 325"/>
                <a:gd name="T31" fmla="*/ 98 h 288"/>
                <a:gd name="T32" fmla="*/ 53 w 325"/>
                <a:gd name="T33" fmla="*/ 265 h 288"/>
                <a:gd name="T34" fmla="*/ 249 w 325"/>
                <a:gd name="T35" fmla="*/ 257 h 288"/>
                <a:gd name="T36" fmla="*/ 280 w 325"/>
                <a:gd name="T37" fmla="*/ 257 h 288"/>
                <a:gd name="T38" fmla="*/ 287 w 325"/>
                <a:gd name="T39" fmla="*/ 273 h 288"/>
                <a:gd name="T40" fmla="*/ 272 w 325"/>
                <a:gd name="T41" fmla="*/ 288 h 288"/>
                <a:gd name="T42" fmla="*/ 302 w 325"/>
                <a:gd name="T43" fmla="*/ 288 h 288"/>
                <a:gd name="T44" fmla="*/ 310 w 325"/>
                <a:gd name="T45" fmla="*/ 257 h 288"/>
                <a:gd name="T46" fmla="*/ 310 w 325"/>
                <a:gd name="T47" fmla="*/ 250 h 288"/>
                <a:gd name="T48" fmla="*/ 310 w 325"/>
                <a:gd name="T49" fmla="*/ 257 h 288"/>
                <a:gd name="T50" fmla="*/ 318 w 325"/>
                <a:gd name="T51" fmla="*/ 257 h 288"/>
                <a:gd name="T52" fmla="*/ 325 w 325"/>
                <a:gd name="T53" fmla="*/ 242 h 288"/>
                <a:gd name="T54" fmla="*/ 325 w 325"/>
                <a:gd name="T55" fmla="*/ 227 h 28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25" h="288">
                  <a:moveTo>
                    <a:pt x="325" y="227"/>
                  </a:moveTo>
                  <a:lnTo>
                    <a:pt x="310" y="204"/>
                  </a:lnTo>
                  <a:lnTo>
                    <a:pt x="310" y="182"/>
                  </a:lnTo>
                  <a:lnTo>
                    <a:pt x="265" y="151"/>
                  </a:lnTo>
                  <a:lnTo>
                    <a:pt x="272" y="106"/>
                  </a:lnTo>
                  <a:lnTo>
                    <a:pt x="249" y="106"/>
                  </a:lnTo>
                  <a:lnTo>
                    <a:pt x="242" y="83"/>
                  </a:lnTo>
                  <a:lnTo>
                    <a:pt x="212" y="53"/>
                  </a:lnTo>
                  <a:lnTo>
                    <a:pt x="204" y="15"/>
                  </a:lnTo>
                  <a:lnTo>
                    <a:pt x="189" y="0"/>
                  </a:lnTo>
                  <a:lnTo>
                    <a:pt x="0" y="7"/>
                  </a:lnTo>
                  <a:lnTo>
                    <a:pt x="15" y="45"/>
                  </a:lnTo>
                  <a:lnTo>
                    <a:pt x="38" y="53"/>
                  </a:lnTo>
                  <a:lnTo>
                    <a:pt x="38" y="60"/>
                  </a:lnTo>
                  <a:lnTo>
                    <a:pt x="30" y="76"/>
                  </a:lnTo>
                  <a:lnTo>
                    <a:pt x="53" y="98"/>
                  </a:lnTo>
                  <a:lnTo>
                    <a:pt x="53" y="265"/>
                  </a:lnTo>
                  <a:lnTo>
                    <a:pt x="249" y="257"/>
                  </a:lnTo>
                  <a:lnTo>
                    <a:pt x="280" y="257"/>
                  </a:lnTo>
                  <a:lnTo>
                    <a:pt x="287" y="273"/>
                  </a:lnTo>
                  <a:lnTo>
                    <a:pt x="272" y="288"/>
                  </a:lnTo>
                  <a:lnTo>
                    <a:pt x="302" y="288"/>
                  </a:lnTo>
                  <a:lnTo>
                    <a:pt x="310" y="257"/>
                  </a:lnTo>
                  <a:lnTo>
                    <a:pt x="310" y="250"/>
                  </a:lnTo>
                  <a:lnTo>
                    <a:pt x="310" y="257"/>
                  </a:lnTo>
                  <a:lnTo>
                    <a:pt x="318" y="257"/>
                  </a:lnTo>
                  <a:lnTo>
                    <a:pt x="325" y="242"/>
                  </a:lnTo>
                  <a:lnTo>
                    <a:pt x="325" y="227"/>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05" name="Freeform 76"/>
            <p:cNvSpPr>
              <a:spLocks/>
            </p:cNvSpPr>
            <p:nvPr/>
          </p:nvSpPr>
          <p:spPr bwMode="auto">
            <a:xfrm>
              <a:off x="1455" y="2140"/>
              <a:ext cx="325" cy="288"/>
            </a:xfrm>
            <a:custGeom>
              <a:avLst/>
              <a:gdLst>
                <a:gd name="T0" fmla="*/ 325 w 325"/>
                <a:gd name="T1" fmla="*/ 227 h 288"/>
                <a:gd name="T2" fmla="*/ 310 w 325"/>
                <a:gd name="T3" fmla="*/ 204 h 288"/>
                <a:gd name="T4" fmla="*/ 310 w 325"/>
                <a:gd name="T5" fmla="*/ 182 h 288"/>
                <a:gd name="T6" fmla="*/ 265 w 325"/>
                <a:gd name="T7" fmla="*/ 151 h 288"/>
                <a:gd name="T8" fmla="*/ 272 w 325"/>
                <a:gd name="T9" fmla="*/ 106 h 288"/>
                <a:gd name="T10" fmla="*/ 249 w 325"/>
                <a:gd name="T11" fmla="*/ 106 h 288"/>
                <a:gd name="T12" fmla="*/ 242 w 325"/>
                <a:gd name="T13" fmla="*/ 83 h 288"/>
                <a:gd name="T14" fmla="*/ 212 w 325"/>
                <a:gd name="T15" fmla="*/ 53 h 288"/>
                <a:gd name="T16" fmla="*/ 204 w 325"/>
                <a:gd name="T17" fmla="*/ 15 h 288"/>
                <a:gd name="T18" fmla="*/ 189 w 325"/>
                <a:gd name="T19" fmla="*/ 0 h 288"/>
                <a:gd name="T20" fmla="*/ 0 w 325"/>
                <a:gd name="T21" fmla="*/ 7 h 288"/>
                <a:gd name="T22" fmla="*/ 15 w 325"/>
                <a:gd name="T23" fmla="*/ 45 h 288"/>
                <a:gd name="T24" fmla="*/ 38 w 325"/>
                <a:gd name="T25" fmla="*/ 53 h 288"/>
                <a:gd name="T26" fmla="*/ 38 w 325"/>
                <a:gd name="T27" fmla="*/ 60 h 288"/>
                <a:gd name="T28" fmla="*/ 30 w 325"/>
                <a:gd name="T29" fmla="*/ 76 h 288"/>
                <a:gd name="T30" fmla="*/ 53 w 325"/>
                <a:gd name="T31" fmla="*/ 98 h 288"/>
                <a:gd name="T32" fmla="*/ 53 w 325"/>
                <a:gd name="T33" fmla="*/ 265 h 288"/>
                <a:gd name="T34" fmla="*/ 249 w 325"/>
                <a:gd name="T35" fmla="*/ 257 h 288"/>
                <a:gd name="T36" fmla="*/ 280 w 325"/>
                <a:gd name="T37" fmla="*/ 257 h 288"/>
                <a:gd name="T38" fmla="*/ 287 w 325"/>
                <a:gd name="T39" fmla="*/ 273 h 288"/>
                <a:gd name="T40" fmla="*/ 272 w 325"/>
                <a:gd name="T41" fmla="*/ 288 h 288"/>
                <a:gd name="T42" fmla="*/ 302 w 325"/>
                <a:gd name="T43" fmla="*/ 288 h 288"/>
                <a:gd name="T44" fmla="*/ 310 w 325"/>
                <a:gd name="T45" fmla="*/ 257 h 288"/>
                <a:gd name="T46" fmla="*/ 310 w 325"/>
                <a:gd name="T47" fmla="*/ 250 h 288"/>
                <a:gd name="T48" fmla="*/ 310 w 325"/>
                <a:gd name="T49" fmla="*/ 257 h 288"/>
                <a:gd name="T50" fmla="*/ 318 w 325"/>
                <a:gd name="T51" fmla="*/ 257 h 288"/>
                <a:gd name="T52" fmla="*/ 325 w 325"/>
                <a:gd name="T53" fmla="*/ 242 h 288"/>
                <a:gd name="T54" fmla="*/ 325 w 325"/>
                <a:gd name="T55" fmla="*/ 227 h 288"/>
                <a:gd name="T56" fmla="*/ 325 w 325"/>
                <a:gd name="T57" fmla="*/ 235 h 28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25" h="288">
                  <a:moveTo>
                    <a:pt x="325" y="227"/>
                  </a:moveTo>
                  <a:lnTo>
                    <a:pt x="310" y="204"/>
                  </a:lnTo>
                  <a:lnTo>
                    <a:pt x="310" y="182"/>
                  </a:lnTo>
                  <a:lnTo>
                    <a:pt x="265" y="151"/>
                  </a:lnTo>
                  <a:lnTo>
                    <a:pt x="272" y="106"/>
                  </a:lnTo>
                  <a:lnTo>
                    <a:pt x="249" y="106"/>
                  </a:lnTo>
                  <a:lnTo>
                    <a:pt x="242" y="83"/>
                  </a:lnTo>
                  <a:lnTo>
                    <a:pt x="212" y="53"/>
                  </a:lnTo>
                  <a:lnTo>
                    <a:pt x="204" y="15"/>
                  </a:lnTo>
                  <a:lnTo>
                    <a:pt x="189" y="0"/>
                  </a:lnTo>
                  <a:lnTo>
                    <a:pt x="0" y="7"/>
                  </a:lnTo>
                  <a:lnTo>
                    <a:pt x="15" y="45"/>
                  </a:lnTo>
                  <a:lnTo>
                    <a:pt x="38" y="53"/>
                  </a:lnTo>
                  <a:lnTo>
                    <a:pt x="38" y="60"/>
                  </a:lnTo>
                  <a:lnTo>
                    <a:pt x="30" y="76"/>
                  </a:lnTo>
                  <a:lnTo>
                    <a:pt x="53" y="98"/>
                  </a:lnTo>
                  <a:lnTo>
                    <a:pt x="53" y="265"/>
                  </a:lnTo>
                  <a:lnTo>
                    <a:pt x="249" y="257"/>
                  </a:lnTo>
                  <a:lnTo>
                    <a:pt x="280" y="257"/>
                  </a:lnTo>
                  <a:lnTo>
                    <a:pt x="287" y="273"/>
                  </a:lnTo>
                  <a:lnTo>
                    <a:pt x="272" y="288"/>
                  </a:lnTo>
                  <a:lnTo>
                    <a:pt x="302" y="288"/>
                  </a:lnTo>
                  <a:lnTo>
                    <a:pt x="310" y="257"/>
                  </a:lnTo>
                  <a:lnTo>
                    <a:pt x="310" y="250"/>
                  </a:lnTo>
                  <a:lnTo>
                    <a:pt x="310" y="257"/>
                  </a:lnTo>
                  <a:lnTo>
                    <a:pt x="318" y="257"/>
                  </a:lnTo>
                  <a:lnTo>
                    <a:pt x="325" y="242"/>
                  </a:lnTo>
                  <a:lnTo>
                    <a:pt x="325" y="227"/>
                  </a:lnTo>
                  <a:lnTo>
                    <a:pt x="325" y="23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06" name="Freeform 77"/>
            <p:cNvSpPr>
              <a:spLocks/>
            </p:cNvSpPr>
            <p:nvPr/>
          </p:nvSpPr>
          <p:spPr bwMode="auto">
            <a:xfrm>
              <a:off x="584" y="1533"/>
              <a:ext cx="515" cy="319"/>
            </a:xfrm>
            <a:custGeom>
              <a:avLst/>
              <a:gdLst>
                <a:gd name="T0" fmla="*/ 500 w 515"/>
                <a:gd name="T1" fmla="*/ 258 h 319"/>
                <a:gd name="T2" fmla="*/ 515 w 515"/>
                <a:gd name="T3" fmla="*/ 69 h 319"/>
                <a:gd name="T4" fmla="*/ 212 w 515"/>
                <a:gd name="T5" fmla="*/ 31 h 319"/>
                <a:gd name="T6" fmla="*/ 15 w 515"/>
                <a:gd name="T7" fmla="*/ 0 h 319"/>
                <a:gd name="T8" fmla="*/ 0 w 515"/>
                <a:gd name="T9" fmla="*/ 61 h 319"/>
                <a:gd name="T10" fmla="*/ 15 w 515"/>
                <a:gd name="T11" fmla="*/ 76 h 319"/>
                <a:gd name="T12" fmla="*/ 8 w 515"/>
                <a:gd name="T13" fmla="*/ 91 h 319"/>
                <a:gd name="T14" fmla="*/ 23 w 515"/>
                <a:gd name="T15" fmla="*/ 107 h 319"/>
                <a:gd name="T16" fmla="*/ 38 w 515"/>
                <a:gd name="T17" fmla="*/ 144 h 319"/>
                <a:gd name="T18" fmla="*/ 61 w 515"/>
                <a:gd name="T19" fmla="*/ 152 h 319"/>
                <a:gd name="T20" fmla="*/ 38 w 515"/>
                <a:gd name="T21" fmla="*/ 220 h 319"/>
                <a:gd name="T22" fmla="*/ 46 w 515"/>
                <a:gd name="T23" fmla="*/ 228 h 319"/>
                <a:gd name="T24" fmla="*/ 68 w 515"/>
                <a:gd name="T25" fmla="*/ 220 h 319"/>
                <a:gd name="T26" fmla="*/ 76 w 515"/>
                <a:gd name="T27" fmla="*/ 273 h 319"/>
                <a:gd name="T28" fmla="*/ 91 w 515"/>
                <a:gd name="T29" fmla="*/ 281 h 319"/>
                <a:gd name="T30" fmla="*/ 99 w 515"/>
                <a:gd name="T31" fmla="*/ 311 h 319"/>
                <a:gd name="T32" fmla="*/ 129 w 515"/>
                <a:gd name="T33" fmla="*/ 296 h 319"/>
                <a:gd name="T34" fmla="*/ 159 w 515"/>
                <a:gd name="T35" fmla="*/ 304 h 319"/>
                <a:gd name="T36" fmla="*/ 167 w 515"/>
                <a:gd name="T37" fmla="*/ 296 h 319"/>
                <a:gd name="T38" fmla="*/ 182 w 515"/>
                <a:gd name="T39" fmla="*/ 311 h 319"/>
                <a:gd name="T40" fmla="*/ 182 w 515"/>
                <a:gd name="T41" fmla="*/ 281 h 319"/>
                <a:gd name="T42" fmla="*/ 492 w 515"/>
                <a:gd name="T43" fmla="*/ 319 h 319"/>
                <a:gd name="T44" fmla="*/ 500 w 515"/>
                <a:gd name="T45" fmla="*/ 258 h 31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15" h="319">
                  <a:moveTo>
                    <a:pt x="500" y="258"/>
                  </a:moveTo>
                  <a:lnTo>
                    <a:pt x="515" y="69"/>
                  </a:lnTo>
                  <a:lnTo>
                    <a:pt x="212" y="31"/>
                  </a:lnTo>
                  <a:lnTo>
                    <a:pt x="15" y="0"/>
                  </a:lnTo>
                  <a:lnTo>
                    <a:pt x="0" y="61"/>
                  </a:lnTo>
                  <a:lnTo>
                    <a:pt x="15" y="76"/>
                  </a:lnTo>
                  <a:lnTo>
                    <a:pt x="8" y="91"/>
                  </a:lnTo>
                  <a:lnTo>
                    <a:pt x="23" y="107"/>
                  </a:lnTo>
                  <a:lnTo>
                    <a:pt x="38" y="144"/>
                  </a:lnTo>
                  <a:lnTo>
                    <a:pt x="61" y="152"/>
                  </a:lnTo>
                  <a:lnTo>
                    <a:pt x="38" y="220"/>
                  </a:lnTo>
                  <a:lnTo>
                    <a:pt x="46" y="228"/>
                  </a:lnTo>
                  <a:lnTo>
                    <a:pt x="68" y="220"/>
                  </a:lnTo>
                  <a:lnTo>
                    <a:pt x="76" y="273"/>
                  </a:lnTo>
                  <a:lnTo>
                    <a:pt x="91" y="281"/>
                  </a:lnTo>
                  <a:lnTo>
                    <a:pt x="99" y="311"/>
                  </a:lnTo>
                  <a:lnTo>
                    <a:pt x="129" y="296"/>
                  </a:lnTo>
                  <a:lnTo>
                    <a:pt x="159" y="304"/>
                  </a:lnTo>
                  <a:lnTo>
                    <a:pt x="167" y="296"/>
                  </a:lnTo>
                  <a:lnTo>
                    <a:pt x="182" y="311"/>
                  </a:lnTo>
                  <a:lnTo>
                    <a:pt x="182" y="281"/>
                  </a:lnTo>
                  <a:lnTo>
                    <a:pt x="492" y="319"/>
                  </a:lnTo>
                  <a:lnTo>
                    <a:pt x="500" y="258"/>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07" name="Freeform 78"/>
            <p:cNvSpPr>
              <a:spLocks/>
            </p:cNvSpPr>
            <p:nvPr/>
          </p:nvSpPr>
          <p:spPr bwMode="auto">
            <a:xfrm>
              <a:off x="584" y="1533"/>
              <a:ext cx="515" cy="319"/>
            </a:xfrm>
            <a:custGeom>
              <a:avLst/>
              <a:gdLst>
                <a:gd name="T0" fmla="*/ 500 w 515"/>
                <a:gd name="T1" fmla="*/ 258 h 319"/>
                <a:gd name="T2" fmla="*/ 515 w 515"/>
                <a:gd name="T3" fmla="*/ 69 h 319"/>
                <a:gd name="T4" fmla="*/ 212 w 515"/>
                <a:gd name="T5" fmla="*/ 31 h 319"/>
                <a:gd name="T6" fmla="*/ 15 w 515"/>
                <a:gd name="T7" fmla="*/ 0 h 319"/>
                <a:gd name="T8" fmla="*/ 0 w 515"/>
                <a:gd name="T9" fmla="*/ 61 h 319"/>
                <a:gd name="T10" fmla="*/ 15 w 515"/>
                <a:gd name="T11" fmla="*/ 76 h 319"/>
                <a:gd name="T12" fmla="*/ 8 w 515"/>
                <a:gd name="T13" fmla="*/ 91 h 319"/>
                <a:gd name="T14" fmla="*/ 23 w 515"/>
                <a:gd name="T15" fmla="*/ 107 h 319"/>
                <a:gd name="T16" fmla="*/ 38 w 515"/>
                <a:gd name="T17" fmla="*/ 144 h 319"/>
                <a:gd name="T18" fmla="*/ 61 w 515"/>
                <a:gd name="T19" fmla="*/ 152 h 319"/>
                <a:gd name="T20" fmla="*/ 38 w 515"/>
                <a:gd name="T21" fmla="*/ 220 h 319"/>
                <a:gd name="T22" fmla="*/ 46 w 515"/>
                <a:gd name="T23" fmla="*/ 228 h 319"/>
                <a:gd name="T24" fmla="*/ 68 w 515"/>
                <a:gd name="T25" fmla="*/ 220 h 319"/>
                <a:gd name="T26" fmla="*/ 76 w 515"/>
                <a:gd name="T27" fmla="*/ 273 h 319"/>
                <a:gd name="T28" fmla="*/ 91 w 515"/>
                <a:gd name="T29" fmla="*/ 281 h 319"/>
                <a:gd name="T30" fmla="*/ 99 w 515"/>
                <a:gd name="T31" fmla="*/ 311 h 319"/>
                <a:gd name="T32" fmla="*/ 129 w 515"/>
                <a:gd name="T33" fmla="*/ 296 h 319"/>
                <a:gd name="T34" fmla="*/ 159 w 515"/>
                <a:gd name="T35" fmla="*/ 304 h 319"/>
                <a:gd name="T36" fmla="*/ 167 w 515"/>
                <a:gd name="T37" fmla="*/ 296 h 319"/>
                <a:gd name="T38" fmla="*/ 182 w 515"/>
                <a:gd name="T39" fmla="*/ 311 h 319"/>
                <a:gd name="T40" fmla="*/ 182 w 515"/>
                <a:gd name="T41" fmla="*/ 281 h 319"/>
                <a:gd name="T42" fmla="*/ 492 w 515"/>
                <a:gd name="T43" fmla="*/ 319 h 319"/>
                <a:gd name="T44" fmla="*/ 500 w 515"/>
                <a:gd name="T45" fmla="*/ 258 h 319"/>
                <a:gd name="T46" fmla="*/ 500 w 515"/>
                <a:gd name="T47" fmla="*/ 266 h 31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5" h="319">
                  <a:moveTo>
                    <a:pt x="500" y="258"/>
                  </a:moveTo>
                  <a:lnTo>
                    <a:pt x="515" y="69"/>
                  </a:lnTo>
                  <a:lnTo>
                    <a:pt x="212" y="31"/>
                  </a:lnTo>
                  <a:lnTo>
                    <a:pt x="15" y="0"/>
                  </a:lnTo>
                  <a:lnTo>
                    <a:pt x="0" y="61"/>
                  </a:lnTo>
                  <a:lnTo>
                    <a:pt x="15" y="76"/>
                  </a:lnTo>
                  <a:lnTo>
                    <a:pt x="8" y="91"/>
                  </a:lnTo>
                  <a:lnTo>
                    <a:pt x="23" y="107"/>
                  </a:lnTo>
                  <a:lnTo>
                    <a:pt x="38" y="144"/>
                  </a:lnTo>
                  <a:lnTo>
                    <a:pt x="61" y="152"/>
                  </a:lnTo>
                  <a:lnTo>
                    <a:pt x="38" y="220"/>
                  </a:lnTo>
                  <a:lnTo>
                    <a:pt x="46" y="228"/>
                  </a:lnTo>
                  <a:lnTo>
                    <a:pt x="68" y="220"/>
                  </a:lnTo>
                  <a:lnTo>
                    <a:pt x="76" y="273"/>
                  </a:lnTo>
                  <a:lnTo>
                    <a:pt x="91" y="281"/>
                  </a:lnTo>
                  <a:lnTo>
                    <a:pt x="99" y="311"/>
                  </a:lnTo>
                  <a:lnTo>
                    <a:pt x="129" y="296"/>
                  </a:lnTo>
                  <a:lnTo>
                    <a:pt x="159" y="304"/>
                  </a:lnTo>
                  <a:lnTo>
                    <a:pt x="167" y="296"/>
                  </a:lnTo>
                  <a:lnTo>
                    <a:pt x="182" y="311"/>
                  </a:lnTo>
                  <a:lnTo>
                    <a:pt x="182" y="281"/>
                  </a:lnTo>
                  <a:lnTo>
                    <a:pt x="492" y="319"/>
                  </a:lnTo>
                  <a:lnTo>
                    <a:pt x="500" y="258"/>
                  </a:lnTo>
                  <a:lnTo>
                    <a:pt x="500" y="26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08" name="Freeform 79"/>
            <p:cNvSpPr>
              <a:spLocks/>
            </p:cNvSpPr>
            <p:nvPr/>
          </p:nvSpPr>
          <p:spPr bwMode="auto">
            <a:xfrm>
              <a:off x="1061" y="1981"/>
              <a:ext cx="409" cy="204"/>
            </a:xfrm>
            <a:custGeom>
              <a:avLst/>
              <a:gdLst>
                <a:gd name="T0" fmla="*/ 409 w 409"/>
                <a:gd name="T1" fmla="*/ 204 h 204"/>
                <a:gd name="T2" fmla="*/ 91 w 409"/>
                <a:gd name="T3" fmla="*/ 197 h 204"/>
                <a:gd name="T4" fmla="*/ 91 w 409"/>
                <a:gd name="T5" fmla="*/ 128 h 204"/>
                <a:gd name="T6" fmla="*/ 0 w 409"/>
                <a:gd name="T7" fmla="*/ 121 h 204"/>
                <a:gd name="T8" fmla="*/ 8 w 409"/>
                <a:gd name="T9" fmla="*/ 0 h 204"/>
                <a:gd name="T10" fmla="*/ 265 w 409"/>
                <a:gd name="T11" fmla="*/ 15 h 204"/>
                <a:gd name="T12" fmla="*/ 288 w 409"/>
                <a:gd name="T13" fmla="*/ 30 h 204"/>
                <a:gd name="T14" fmla="*/ 326 w 409"/>
                <a:gd name="T15" fmla="*/ 22 h 204"/>
                <a:gd name="T16" fmla="*/ 356 w 409"/>
                <a:gd name="T17" fmla="*/ 45 h 204"/>
                <a:gd name="T18" fmla="*/ 371 w 409"/>
                <a:gd name="T19" fmla="*/ 106 h 204"/>
                <a:gd name="T20" fmla="*/ 386 w 409"/>
                <a:gd name="T21" fmla="*/ 113 h 204"/>
                <a:gd name="T22" fmla="*/ 394 w 409"/>
                <a:gd name="T23" fmla="*/ 166 h 204"/>
                <a:gd name="T24" fmla="*/ 409 w 409"/>
                <a:gd name="T25" fmla="*/ 204 h 2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9" h="204">
                  <a:moveTo>
                    <a:pt x="409" y="204"/>
                  </a:moveTo>
                  <a:lnTo>
                    <a:pt x="91" y="197"/>
                  </a:lnTo>
                  <a:lnTo>
                    <a:pt x="91" y="128"/>
                  </a:lnTo>
                  <a:lnTo>
                    <a:pt x="0" y="121"/>
                  </a:lnTo>
                  <a:lnTo>
                    <a:pt x="8" y="0"/>
                  </a:lnTo>
                  <a:lnTo>
                    <a:pt x="265" y="15"/>
                  </a:lnTo>
                  <a:lnTo>
                    <a:pt x="288" y="30"/>
                  </a:lnTo>
                  <a:lnTo>
                    <a:pt x="326" y="22"/>
                  </a:lnTo>
                  <a:lnTo>
                    <a:pt x="356" y="45"/>
                  </a:lnTo>
                  <a:lnTo>
                    <a:pt x="371" y="106"/>
                  </a:lnTo>
                  <a:lnTo>
                    <a:pt x="386" y="113"/>
                  </a:lnTo>
                  <a:lnTo>
                    <a:pt x="394" y="166"/>
                  </a:lnTo>
                  <a:lnTo>
                    <a:pt x="409" y="204"/>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09" name="Freeform 80"/>
            <p:cNvSpPr>
              <a:spLocks/>
            </p:cNvSpPr>
            <p:nvPr/>
          </p:nvSpPr>
          <p:spPr bwMode="auto">
            <a:xfrm>
              <a:off x="1061" y="1981"/>
              <a:ext cx="409" cy="212"/>
            </a:xfrm>
            <a:custGeom>
              <a:avLst/>
              <a:gdLst>
                <a:gd name="T0" fmla="*/ 409 w 409"/>
                <a:gd name="T1" fmla="*/ 204 h 212"/>
                <a:gd name="T2" fmla="*/ 91 w 409"/>
                <a:gd name="T3" fmla="*/ 197 h 212"/>
                <a:gd name="T4" fmla="*/ 91 w 409"/>
                <a:gd name="T5" fmla="*/ 128 h 212"/>
                <a:gd name="T6" fmla="*/ 0 w 409"/>
                <a:gd name="T7" fmla="*/ 121 h 212"/>
                <a:gd name="T8" fmla="*/ 8 w 409"/>
                <a:gd name="T9" fmla="*/ 0 h 212"/>
                <a:gd name="T10" fmla="*/ 265 w 409"/>
                <a:gd name="T11" fmla="*/ 15 h 212"/>
                <a:gd name="T12" fmla="*/ 288 w 409"/>
                <a:gd name="T13" fmla="*/ 30 h 212"/>
                <a:gd name="T14" fmla="*/ 326 w 409"/>
                <a:gd name="T15" fmla="*/ 22 h 212"/>
                <a:gd name="T16" fmla="*/ 356 w 409"/>
                <a:gd name="T17" fmla="*/ 45 h 212"/>
                <a:gd name="T18" fmla="*/ 371 w 409"/>
                <a:gd name="T19" fmla="*/ 106 h 212"/>
                <a:gd name="T20" fmla="*/ 386 w 409"/>
                <a:gd name="T21" fmla="*/ 113 h 212"/>
                <a:gd name="T22" fmla="*/ 394 w 409"/>
                <a:gd name="T23" fmla="*/ 166 h 212"/>
                <a:gd name="T24" fmla="*/ 409 w 409"/>
                <a:gd name="T25" fmla="*/ 204 h 212"/>
                <a:gd name="T26" fmla="*/ 409 w 409"/>
                <a:gd name="T27" fmla="*/ 212 h 2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09" h="212">
                  <a:moveTo>
                    <a:pt x="409" y="204"/>
                  </a:moveTo>
                  <a:lnTo>
                    <a:pt x="91" y="197"/>
                  </a:lnTo>
                  <a:lnTo>
                    <a:pt x="91" y="128"/>
                  </a:lnTo>
                  <a:lnTo>
                    <a:pt x="0" y="121"/>
                  </a:lnTo>
                  <a:lnTo>
                    <a:pt x="8" y="0"/>
                  </a:lnTo>
                  <a:lnTo>
                    <a:pt x="265" y="15"/>
                  </a:lnTo>
                  <a:lnTo>
                    <a:pt x="288" y="30"/>
                  </a:lnTo>
                  <a:lnTo>
                    <a:pt x="326" y="22"/>
                  </a:lnTo>
                  <a:lnTo>
                    <a:pt x="356" y="45"/>
                  </a:lnTo>
                  <a:lnTo>
                    <a:pt x="371" y="106"/>
                  </a:lnTo>
                  <a:lnTo>
                    <a:pt x="386" y="113"/>
                  </a:lnTo>
                  <a:lnTo>
                    <a:pt x="394" y="166"/>
                  </a:lnTo>
                  <a:lnTo>
                    <a:pt x="409" y="204"/>
                  </a:lnTo>
                  <a:lnTo>
                    <a:pt x="409" y="21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10" name="Freeform 81"/>
            <p:cNvSpPr>
              <a:spLocks/>
            </p:cNvSpPr>
            <p:nvPr/>
          </p:nvSpPr>
          <p:spPr bwMode="auto">
            <a:xfrm>
              <a:off x="282" y="1920"/>
              <a:ext cx="317" cy="485"/>
            </a:xfrm>
            <a:custGeom>
              <a:avLst/>
              <a:gdLst>
                <a:gd name="T0" fmla="*/ 257 w 317"/>
                <a:gd name="T1" fmla="*/ 371 h 485"/>
                <a:gd name="T2" fmla="*/ 242 w 317"/>
                <a:gd name="T3" fmla="*/ 424 h 485"/>
                <a:gd name="T4" fmla="*/ 234 w 317"/>
                <a:gd name="T5" fmla="*/ 417 h 485"/>
                <a:gd name="T6" fmla="*/ 212 w 317"/>
                <a:gd name="T7" fmla="*/ 417 h 485"/>
                <a:gd name="T8" fmla="*/ 204 w 317"/>
                <a:gd name="T9" fmla="*/ 485 h 485"/>
                <a:gd name="T10" fmla="*/ 0 w 317"/>
                <a:gd name="T11" fmla="*/ 182 h 485"/>
                <a:gd name="T12" fmla="*/ 45 w 317"/>
                <a:gd name="T13" fmla="*/ 0 h 485"/>
                <a:gd name="T14" fmla="*/ 181 w 317"/>
                <a:gd name="T15" fmla="*/ 30 h 485"/>
                <a:gd name="T16" fmla="*/ 317 w 317"/>
                <a:gd name="T17" fmla="*/ 61 h 485"/>
                <a:gd name="T18" fmla="*/ 257 w 317"/>
                <a:gd name="T19" fmla="*/ 371 h 4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 h="485">
                  <a:moveTo>
                    <a:pt x="257" y="371"/>
                  </a:moveTo>
                  <a:lnTo>
                    <a:pt x="242" y="424"/>
                  </a:lnTo>
                  <a:lnTo>
                    <a:pt x="234" y="417"/>
                  </a:lnTo>
                  <a:lnTo>
                    <a:pt x="212" y="417"/>
                  </a:lnTo>
                  <a:lnTo>
                    <a:pt x="204" y="485"/>
                  </a:lnTo>
                  <a:lnTo>
                    <a:pt x="0" y="182"/>
                  </a:lnTo>
                  <a:lnTo>
                    <a:pt x="45" y="0"/>
                  </a:lnTo>
                  <a:lnTo>
                    <a:pt x="181" y="30"/>
                  </a:lnTo>
                  <a:lnTo>
                    <a:pt x="317" y="61"/>
                  </a:lnTo>
                  <a:lnTo>
                    <a:pt x="257" y="371"/>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11" name="Freeform 82"/>
            <p:cNvSpPr>
              <a:spLocks/>
            </p:cNvSpPr>
            <p:nvPr/>
          </p:nvSpPr>
          <p:spPr bwMode="auto">
            <a:xfrm>
              <a:off x="282" y="1920"/>
              <a:ext cx="317" cy="485"/>
            </a:xfrm>
            <a:custGeom>
              <a:avLst/>
              <a:gdLst>
                <a:gd name="T0" fmla="*/ 257 w 317"/>
                <a:gd name="T1" fmla="*/ 371 h 485"/>
                <a:gd name="T2" fmla="*/ 242 w 317"/>
                <a:gd name="T3" fmla="*/ 424 h 485"/>
                <a:gd name="T4" fmla="*/ 234 w 317"/>
                <a:gd name="T5" fmla="*/ 417 h 485"/>
                <a:gd name="T6" fmla="*/ 212 w 317"/>
                <a:gd name="T7" fmla="*/ 417 h 485"/>
                <a:gd name="T8" fmla="*/ 204 w 317"/>
                <a:gd name="T9" fmla="*/ 485 h 485"/>
                <a:gd name="T10" fmla="*/ 0 w 317"/>
                <a:gd name="T11" fmla="*/ 182 h 485"/>
                <a:gd name="T12" fmla="*/ 45 w 317"/>
                <a:gd name="T13" fmla="*/ 0 h 485"/>
                <a:gd name="T14" fmla="*/ 181 w 317"/>
                <a:gd name="T15" fmla="*/ 30 h 485"/>
                <a:gd name="T16" fmla="*/ 317 w 317"/>
                <a:gd name="T17" fmla="*/ 61 h 485"/>
                <a:gd name="T18" fmla="*/ 257 w 317"/>
                <a:gd name="T19" fmla="*/ 371 h 485"/>
                <a:gd name="T20" fmla="*/ 257 w 317"/>
                <a:gd name="T21" fmla="*/ 379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17" h="485">
                  <a:moveTo>
                    <a:pt x="257" y="371"/>
                  </a:moveTo>
                  <a:lnTo>
                    <a:pt x="242" y="424"/>
                  </a:lnTo>
                  <a:lnTo>
                    <a:pt x="234" y="417"/>
                  </a:lnTo>
                  <a:lnTo>
                    <a:pt x="212" y="417"/>
                  </a:lnTo>
                  <a:lnTo>
                    <a:pt x="204" y="485"/>
                  </a:lnTo>
                  <a:lnTo>
                    <a:pt x="0" y="182"/>
                  </a:lnTo>
                  <a:lnTo>
                    <a:pt x="45" y="0"/>
                  </a:lnTo>
                  <a:lnTo>
                    <a:pt x="181" y="30"/>
                  </a:lnTo>
                  <a:lnTo>
                    <a:pt x="317" y="61"/>
                  </a:lnTo>
                  <a:lnTo>
                    <a:pt x="257" y="371"/>
                  </a:lnTo>
                  <a:lnTo>
                    <a:pt x="257" y="379"/>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12" name="Freeform 83"/>
            <p:cNvSpPr>
              <a:spLocks/>
            </p:cNvSpPr>
            <p:nvPr/>
          </p:nvSpPr>
          <p:spPr bwMode="auto">
            <a:xfrm>
              <a:off x="2507" y="1708"/>
              <a:ext cx="83" cy="174"/>
            </a:xfrm>
            <a:custGeom>
              <a:avLst/>
              <a:gdLst>
                <a:gd name="T0" fmla="*/ 68 w 83"/>
                <a:gd name="T1" fmla="*/ 113 h 174"/>
                <a:gd name="T2" fmla="*/ 30 w 83"/>
                <a:gd name="T3" fmla="*/ 0 h 174"/>
                <a:gd name="T4" fmla="*/ 15 w 83"/>
                <a:gd name="T5" fmla="*/ 7 h 174"/>
                <a:gd name="T6" fmla="*/ 22 w 83"/>
                <a:gd name="T7" fmla="*/ 23 h 174"/>
                <a:gd name="T8" fmla="*/ 22 w 83"/>
                <a:gd name="T9" fmla="*/ 53 h 174"/>
                <a:gd name="T10" fmla="*/ 7 w 83"/>
                <a:gd name="T11" fmla="*/ 68 h 174"/>
                <a:gd name="T12" fmla="*/ 0 w 83"/>
                <a:gd name="T13" fmla="*/ 121 h 174"/>
                <a:gd name="T14" fmla="*/ 15 w 83"/>
                <a:gd name="T15" fmla="*/ 174 h 174"/>
                <a:gd name="T16" fmla="*/ 68 w 83"/>
                <a:gd name="T17" fmla="*/ 159 h 174"/>
                <a:gd name="T18" fmla="*/ 83 w 83"/>
                <a:gd name="T19" fmla="*/ 144 h 174"/>
                <a:gd name="T20" fmla="*/ 83 w 83"/>
                <a:gd name="T21" fmla="*/ 129 h 174"/>
                <a:gd name="T22" fmla="*/ 68 w 83"/>
                <a:gd name="T23" fmla="*/ 113 h 1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3" h="174">
                  <a:moveTo>
                    <a:pt x="68" y="113"/>
                  </a:moveTo>
                  <a:lnTo>
                    <a:pt x="30" y="0"/>
                  </a:lnTo>
                  <a:lnTo>
                    <a:pt x="15" y="7"/>
                  </a:lnTo>
                  <a:lnTo>
                    <a:pt x="22" y="23"/>
                  </a:lnTo>
                  <a:lnTo>
                    <a:pt x="22" y="53"/>
                  </a:lnTo>
                  <a:lnTo>
                    <a:pt x="7" y="68"/>
                  </a:lnTo>
                  <a:lnTo>
                    <a:pt x="0" y="121"/>
                  </a:lnTo>
                  <a:lnTo>
                    <a:pt x="15" y="174"/>
                  </a:lnTo>
                  <a:lnTo>
                    <a:pt x="68" y="159"/>
                  </a:lnTo>
                  <a:lnTo>
                    <a:pt x="83" y="144"/>
                  </a:lnTo>
                  <a:lnTo>
                    <a:pt x="83" y="129"/>
                  </a:lnTo>
                  <a:lnTo>
                    <a:pt x="68" y="113"/>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13" name="Freeform 84"/>
            <p:cNvSpPr>
              <a:spLocks/>
            </p:cNvSpPr>
            <p:nvPr/>
          </p:nvSpPr>
          <p:spPr bwMode="auto">
            <a:xfrm>
              <a:off x="2507" y="1708"/>
              <a:ext cx="83" cy="174"/>
            </a:xfrm>
            <a:custGeom>
              <a:avLst/>
              <a:gdLst>
                <a:gd name="T0" fmla="*/ 68 w 83"/>
                <a:gd name="T1" fmla="*/ 113 h 174"/>
                <a:gd name="T2" fmla="*/ 30 w 83"/>
                <a:gd name="T3" fmla="*/ 0 h 174"/>
                <a:gd name="T4" fmla="*/ 15 w 83"/>
                <a:gd name="T5" fmla="*/ 7 h 174"/>
                <a:gd name="T6" fmla="*/ 22 w 83"/>
                <a:gd name="T7" fmla="*/ 23 h 174"/>
                <a:gd name="T8" fmla="*/ 22 w 83"/>
                <a:gd name="T9" fmla="*/ 53 h 174"/>
                <a:gd name="T10" fmla="*/ 7 w 83"/>
                <a:gd name="T11" fmla="*/ 68 h 174"/>
                <a:gd name="T12" fmla="*/ 0 w 83"/>
                <a:gd name="T13" fmla="*/ 121 h 174"/>
                <a:gd name="T14" fmla="*/ 15 w 83"/>
                <a:gd name="T15" fmla="*/ 174 h 174"/>
                <a:gd name="T16" fmla="*/ 68 w 83"/>
                <a:gd name="T17" fmla="*/ 159 h 174"/>
                <a:gd name="T18" fmla="*/ 83 w 83"/>
                <a:gd name="T19" fmla="*/ 144 h 174"/>
                <a:gd name="T20" fmla="*/ 83 w 83"/>
                <a:gd name="T21" fmla="*/ 129 h 174"/>
                <a:gd name="T22" fmla="*/ 68 w 83"/>
                <a:gd name="T23" fmla="*/ 113 h 174"/>
                <a:gd name="T24" fmla="*/ 68 w 83"/>
                <a:gd name="T25" fmla="*/ 121 h 1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174">
                  <a:moveTo>
                    <a:pt x="68" y="113"/>
                  </a:moveTo>
                  <a:lnTo>
                    <a:pt x="30" y="0"/>
                  </a:lnTo>
                  <a:lnTo>
                    <a:pt x="15" y="7"/>
                  </a:lnTo>
                  <a:lnTo>
                    <a:pt x="22" y="23"/>
                  </a:lnTo>
                  <a:lnTo>
                    <a:pt x="22" y="53"/>
                  </a:lnTo>
                  <a:lnTo>
                    <a:pt x="7" y="68"/>
                  </a:lnTo>
                  <a:lnTo>
                    <a:pt x="0" y="121"/>
                  </a:lnTo>
                  <a:lnTo>
                    <a:pt x="15" y="174"/>
                  </a:lnTo>
                  <a:lnTo>
                    <a:pt x="68" y="159"/>
                  </a:lnTo>
                  <a:lnTo>
                    <a:pt x="83" y="144"/>
                  </a:lnTo>
                  <a:lnTo>
                    <a:pt x="83" y="129"/>
                  </a:lnTo>
                  <a:lnTo>
                    <a:pt x="68" y="113"/>
                  </a:lnTo>
                  <a:lnTo>
                    <a:pt x="68" y="12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14" name="Freeform 85"/>
            <p:cNvSpPr>
              <a:spLocks/>
            </p:cNvSpPr>
            <p:nvPr/>
          </p:nvSpPr>
          <p:spPr bwMode="auto">
            <a:xfrm>
              <a:off x="2423" y="1988"/>
              <a:ext cx="61" cy="152"/>
            </a:xfrm>
            <a:custGeom>
              <a:avLst/>
              <a:gdLst>
                <a:gd name="T0" fmla="*/ 53 w 61"/>
                <a:gd name="T1" fmla="*/ 23 h 152"/>
                <a:gd name="T2" fmla="*/ 46 w 61"/>
                <a:gd name="T3" fmla="*/ 53 h 152"/>
                <a:gd name="T4" fmla="*/ 61 w 61"/>
                <a:gd name="T5" fmla="*/ 46 h 152"/>
                <a:gd name="T6" fmla="*/ 61 w 61"/>
                <a:gd name="T7" fmla="*/ 91 h 152"/>
                <a:gd name="T8" fmla="*/ 61 w 61"/>
                <a:gd name="T9" fmla="*/ 76 h 152"/>
                <a:gd name="T10" fmla="*/ 61 w 61"/>
                <a:gd name="T11" fmla="*/ 99 h 152"/>
                <a:gd name="T12" fmla="*/ 46 w 61"/>
                <a:gd name="T13" fmla="*/ 144 h 152"/>
                <a:gd name="T14" fmla="*/ 38 w 61"/>
                <a:gd name="T15" fmla="*/ 152 h 152"/>
                <a:gd name="T16" fmla="*/ 38 w 61"/>
                <a:gd name="T17" fmla="*/ 137 h 152"/>
                <a:gd name="T18" fmla="*/ 0 w 61"/>
                <a:gd name="T19" fmla="*/ 129 h 152"/>
                <a:gd name="T20" fmla="*/ 0 w 61"/>
                <a:gd name="T21" fmla="*/ 106 h 152"/>
                <a:gd name="T22" fmla="*/ 31 w 61"/>
                <a:gd name="T23" fmla="*/ 76 h 152"/>
                <a:gd name="T24" fmla="*/ 0 w 61"/>
                <a:gd name="T25" fmla="*/ 46 h 152"/>
                <a:gd name="T26" fmla="*/ 0 w 61"/>
                <a:gd name="T27" fmla="*/ 31 h 152"/>
                <a:gd name="T28" fmla="*/ 16 w 61"/>
                <a:gd name="T29" fmla="*/ 0 h 152"/>
                <a:gd name="T30" fmla="*/ 53 w 61"/>
                <a:gd name="T31" fmla="*/ 15 h 152"/>
                <a:gd name="T32" fmla="*/ 53 w 61"/>
                <a:gd name="T33" fmla="*/ 23 h 15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1" h="152">
                  <a:moveTo>
                    <a:pt x="53" y="23"/>
                  </a:moveTo>
                  <a:lnTo>
                    <a:pt x="46" y="53"/>
                  </a:lnTo>
                  <a:lnTo>
                    <a:pt x="61" y="46"/>
                  </a:lnTo>
                  <a:lnTo>
                    <a:pt x="61" y="91"/>
                  </a:lnTo>
                  <a:lnTo>
                    <a:pt x="61" y="76"/>
                  </a:lnTo>
                  <a:lnTo>
                    <a:pt x="61" y="99"/>
                  </a:lnTo>
                  <a:lnTo>
                    <a:pt x="46" y="144"/>
                  </a:lnTo>
                  <a:lnTo>
                    <a:pt x="38" y="152"/>
                  </a:lnTo>
                  <a:lnTo>
                    <a:pt x="38" y="137"/>
                  </a:lnTo>
                  <a:lnTo>
                    <a:pt x="0" y="129"/>
                  </a:lnTo>
                  <a:lnTo>
                    <a:pt x="0" y="106"/>
                  </a:lnTo>
                  <a:lnTo>
                    <a:pt x="31" y="76"/>
                  </a:lnTo>
                  <a:lnTo>
                    <a:pt x="0" y="46"/>
                  </a:lnTo>
                  <a:lnTo>
                    <a:pt x="0" y="31"/>
                  </a:lnTo>
                  <a:lnTo>
                    <a:pt x="16" y="0"/>
                  </a:lnTo>
                  <a:lnTo>
                    <a:pt x="53" y="15"/>
                  </a:lnTo>
                  <a:lnTo>
                    <a:pt x="53" y="23"/>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15" name="Freeform 86"/>
            <p:cNvSpPr>
              <a:spLocks/>
            </p:cNvSpPr>
            <p:nvPr/>
          </p:nvSpPr>
          <p:spPr bwMode="auto">
            <a:xfrm>
              <a:off x="2423" y="1988"/>
              <a:ext cx="61" cy="152"/>
            </a:xfrm>
            <a:custGeom>
              <a:avLst/>
              <a:gdLst>
                <a:gd name="T0" fmla="*/ 53 w 61"/>
                <a:gd name="T1" fmla="*/ 23 h 152"/>
                <a:gd name="T2" fmla="*/ 46 w 61"/>
                <a:gd name="T3" fmla="*/ 53 h 152"/>
                <a:gd name="T4" fmla="*/ 61 w 61"/>
                <a:gd name="T5" fmla="*/ 46 h 152"/>
                <a:gd name="T6" fmla="*/ 61 w 61"/>
                <a:gd name="T7" fmla="*/ 91 h 152"/>
                <a:gd name="T8" fmla="*/ 61 w 61"/>
                <a:gd name="T9" fmla="*/ 76 h 152"/>
                <a:gd name="T10" fmla="*/ 61 w 61"/>
                <a:gd name="T11" fmla="*/ 99 h 152"/>
                <a:gd name="T12" fmla="*/ 46 w 61"/>
                <a:gd name="T13" fmla="*/ 144 h 152"/>
                <a:gd name="T14" fmla="*/ 38 w 61"/>
                <a:gd name="T15" fmla="*/ 152 h 152"/>
                <a:gd name="T16" fmla="*/ 38 w 61"/>
                <a:gd name="T17" fmla="*/ 137 h 152"/>
                <a:gd name="T18" fmla="*/ 0 w 61"/>
                <a:gd name="T19" fmla="*/ 129 h 152"/>
                <a:gd name="T20" fmla="*/ 0 w 61"/>
                <a:gd name="T21" fmla="*/ 106 h 152"/>
                <a:gd name="T22" fmla="*/ 31 w 61"/>
                <a:gd name="T23" fmla="*/ 76 h 152"/>
                <a:gd name="T24" fmla="*/ 0 w 61"/>
                <a:gd name="T25" fmla="*/ 46 h 152"/>
                <a:gd name="T26" fmla="*/ 0 w 61"/>
                <a:gd name="T27" fmla="*/ 31 h 152"/>
                <a:gd name="T28" fmla="*/ 16 w 61"/>
                <a:gd name="T29" fmla="*/ 0 h 152"/>
                <a:gd name="T30" fmla="*/ 53 w 61"/>
                <a:gd name="T31" fmla="*/ 15 h 152"/>
                <a:gd name="T32" fmla="*/ 53 w 61"/>
                <a:gd name="T33" fmla="*/ 23 h 152"/>
                <a:gd name="T34" fmla="*/ 53 w 61"/>
                <a:gd name="T35" fmla="*/ 31 h 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1" h="152">
                  <a:moveTo>
                    <a:pt x="53" y="23"/>
                  </a:moveTo>
                  <a:lnTo>
                    <a:pt x="46" y="53"/>
                  </a:lnTo>
                  <a:lnTo>
                    <a:pt x="61" y="46"/>
                  </a:lnTo>
                  <a:lnTo>
                    <a:pt x="61" y="91"/>
                  </a:lnTo>
                  <a:lnTo>
                    <a:pt x="61" y="76"/>
                  </a:lnTo>
                  <a:lnTo>
                    <a:pt x="61" y="99"/>
                  </a:lnTo>
                  <a:lnTo>
                    <a:pt x="46" y="144"/>
                  </a:lnTo>
                  <a:lnTo>
                    <a:pt x="38" y="152"/>
                  </a:lnTo>
                  <a:lnTo>
                    <a:pt x="38" y="137"/>
                  </a:lnTo>
                  <a:lnTo>
                    <a:pt x="0" y="129"/>
                  </a:lnTo>
                  <a:lnTo>
                    <a:pt x="0" y="106"/>
                  </a:lnTo>
                  <a:lnTo>
                    <a:pt x="31" y="76"/>
                  </a:lnTo>
                  <a:lnTo>
                    <a:pt x="0" y="46"/>
                  </a:lnTo>
                  <a:lnTo>
                    <a:pt x="0" y="31"/>
                  </a:lnTo>
                  <a:lnTo>
                    <a:pt x="16" y="0"/>
                  </a:lnTo>
                  <a:lnTo>
                    <a:pt x="53" y="15"/>
                  </a:lnTo>
                  <a:lnTo>
                    <a:pt x="53" y="23"/>
                  </a:lnTo>
                  <a:lnTo>
                    <a:pt x="53" y="3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16" name="Freeform 87"/>
            <p:cNvSpPr>
              <a:spLocks/>
            </p:cNvSpPr>
            <p:nvPr/>
          </p:nvSpPr>
          <p:spPr bwMode="auto">
            <a:xfrm>
              <a:off x="736" y="2329"/>
              <a:ext cx="355" cy="364"/>
            </a:xfrm>
            <a:custGeom>
              <a:avLst/>
              <a:gdLst>
                <a:gd name="T0" fmla="*/ 355 w 355"/>
                <a:gd name="T1" fmla="*/ 31 h 364"/>
                <a:gd name="T2" fmla="*/ 53 w 355"/>
                <a:gd name="T3" fmla="*/ 0 h 364"/>
                <a:gd name="T4" fmla="*/ 0 w 355"/>
                <a:gd name="T5" fmla="*/ 356 h 364"/>
                <a:gd name="T6" fmla="*/ 45 w 355"/>
                <a:gd name="T7" fmla="*/ 364 h 364"/>
                <a:gd name="T8" fmla="*/ 53 w 355"/>
                <a:gd name="T9" fmla="*/ 334 h 364"/>
                <a:gd name="T10" fmla="*/ 143 w 355"/>
                <a:gd name="T11" fmla="*/ 341 h 364"/>
                <a:gd name="T12" fmla="*/ 136 w 355"/>
                <a:gd name="T13" fmla="*/ 326 h 364"/>
                <a:gd name="T14" fmla="*/ 325 w 355"/>
                <a:gd name="T15" fmla="*/ 349 h 364"/>
                <a:gd name="T16" fmla="*/ 348 w 355"/>
                <a:gd name="T17" fmla="*/ 61 h 364"/>
                <a:gd name="T18" fmla="*/ 355 w 355"/>
                <a:gd name="T19" fmla="*/ 31 h 3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5" h="364">
                  <a:moveTo>
                    <a:pt x="355" y="31"/>
                  </a:moveTo>
                  <a:lnTo>
                    <a:pt x="53" y="0"/>
                  </a:lnTo>
                  <a:lnTo>
                    <a:pt x="0" y="356"/>
                  </a:lnTo>
                  <a:lnTo>
                    <a:pt x="45" y="364"/>
                  </a:lnTo>
                  <a:lnTo>
                    <a:pt x="53" y="334"/>
                  </a:lnTo>
                  <a:lnTo>
                    <a:pt x="143" y="341"/>
                  </a:lnTo>
                  <a:lnTo>
                    <a:pt x="136" y="326"/>
                  </a:lnTo>
                  <a:lnTo>
                    <a:pt x="325" y="349"/>
                  </a:lnTo>
                  <a:lnTo>
                    <a:pt x="348" y="61"/>
                  </a:lnTo>
                  <a:lnTo>
                    <a:pt x="355" y="31"/>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17" name="Freeform 88"/>
            <p:cNvSpPr>
              <a:spLocks/>
            </p:cNvSpPr>
            <p:nvPr/>
          </p:nvSpPr>
          <p:spPr bwMode="auto">
            <a:xfrm>
              <a:off x="736" y="2329"/>
              <a:ext cx="355" cy="364"/>
            </a:xfrm>
            <a:custGeom>
              <a:avLst/>
              <a:gdLst>
                <a:gd name="T0" fmla="*/ 355 w 355"/>
                <a:gd name="T1" fmla="*/ 31 h 364"/>
                <a:gd name="T2" fmla="*/ 53 w 355"/>
                <a:gd name="T3" fmla="*/ 0 h 364"/>
                <a:gd name="T4" fmla="*/ 0 w 355"/>
                <a:gd name="T5" fmla="*/ 356 h 364"/>
                <a:gd name="T6" fmla="*/ 45 w 355"/>
                <a:gd name="T7" fmla="*/ 364 h 364"/>
                <a:gd name="T8" fmla="*/ 53 w 355"/>
                <a:gd name="T9" fmla="*/ 334 h 364"/>
                <a:gd name="T10" fmla="*/ 143 w 355"/>
                <a:gd name="T11" fmla="*/ 341 h 364"/>
                <a:gd name="T12" fmla="*/ 136 w 355"/>
                <a:gd name="T13" fmla="*/ 326 h 364"/>
                <a:gd name="T14" fmla="*/ 325 w 355"/>
                <a:gd name="T15" fmla="*/ 349 h 364"/>
                <a:gd name="T16" fmla="*/ 348 w 355"/>
                <a:gd name="T17" fmla="*/ 61 h 364"/>
                <a:gd name="T18" fmla="*/ 355 w 355"/>
                <a:gd name="T19" fmla="*/ 31 h 364"/>
                <a:gd name="T20" fmla="*/ 355 w 355"/>
                <a:gd name="T21" fmla="*/ 38 h 3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55" h="364">
                  <a:moveTo>
                    <a:pt x="355" y="31"/>
                  </a:moveTo>
                  <a:lnTo>
                    <a:pt x="53" y="0"/>
                  </a:lnTo>
                  <a:lnTo>
                    <a:pt x="0" y="356"/>
                  </a:lnTo>
                  <a:lnTo>
                    <a:pt x="45" y="364"/>
                  </a:lnTo>
                  <a:lnTo>
                    <a:pt x="53" y="334"/>
                  </a:lnTo>
                  <a:lnTo>
                    <a:pt x="143" y="341"/>
                  </a:lnTo>
                  <a:lnTo>
                    <a:pt x="136" y="326"/>
                  </a:lnTo>
                  <a:lnTo>
                    <a:pt x="325" y="349"/>
                  </a:lnTo>
                  <a:lnTo>
                    <a:pt x="348" y="61"/>
                  </a:lnTo>
                  <a:lnTo>
                    <a:pt x="355" y="31"/>
                  </a:lnTo>
                  <a:lnTo>
                    <a:pt x="355" y="3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18" name="Freeform 89"/>
            <p:cNvSpPr>
              <a:spLocks/>
            </p:cNvSpPr>
            <p:nvPr/>
          </p:nvSpPr>
          <p:spPr bwMode="auto">
            <a:xfrm>
              <a:off x="2196" y="1753"/>
              <a:ext cx="303" cy="266"/>
            </a:xfrm>
            <a:custGeom>
              <a:avLst/>
              <a:gdLst>
                <a:gd name="T0" fmla="*/ 288 w 303"/>
                <a:gd name="T1" fmla="*/ 137 h 266"/>
                <a:gd name="T2" fmla="*/ 288 w 303"/>
                <a:gd name="T3" fmla="*/ 182 h 266"/>
                <a:gd name="T4" fmla="*/ 303 w 303"/>
                <a:gd name="T5" fmla="*/ 235 h 266"/>
                <a:gd name="T6" fmla="*/ 288 w 303"/>
                <a:gd name="T7" fmla="*/ 243 h 266"/>
                <a:gd name="T8" fmla="*/ 296 w 303"/>
                <a:gd name="T9" fmla="*/ 250 h 266"/>
                <a:gd name="T10" fmla="*/ 280 w 303"/>
                <a:gd name="T11" fmla="*/ 266 h 266"/>
                <a:gd name="T12" fmla="*/ 280 w 303"/>
                <a:gd name="T13" fmla="*/ 250 h 266"/>
                <a:gd name="T14" fmla="*/ 243 w 303"/>
                <a:gd name="T15" fmla="*/ 235 h 266"/>
                <a:gd name="T16" fmla="*/ 227 w 303"/>
                <a:gd name="T17" fmla="*/ 228 h 266"/>
                <a:gd name="T18" fmla="*/ 220 w 303"/>
                <a:gd name="T19" fmla="*/ 212 h 266"/>
                <a:gd name="T20" fmla="*/ 205 w 303"/>
                <a:gd name="T21" fmla="*/ 205 h 266"/>
                <a:gd name="T22" fmla="*/ 0 w 303"/>
                <a:gd name="T23" fmla="*/ 243 h 266"/>
                <a:gd name="T24" fmla="*/ 0 w 303"/>
                <a:gd name="T25" fmla="*/ 228 h 266"/>
                <a:gd name="T26" fmla="*/ 31 w 303"/>
                <a:gd name="T27" fmla="*/ 182 h 266"/>
                <a:gd name="T28" fmla="*/ 16 w 303"/>
                <a:gd name="T29" fmla="*/ 159 h 266"/>
                <a:gd name="T30" fmla="*/ 46 w 303"/>
                <a:gd name="T31" fmla="*/ 144 h 266"/>
                <a:gd name="T32" fmla="*/ 114 w 303"/>
                <a:gd name="T33" fmla="*/ 137 h 266"/>
                <a:gd name="T34" fmla="*/ 144 w 303"/>
                <a:gd name="T35" fmla="*/ 114 h 266"/>
                <a:gd name="T36" fmla="*/ 137 w 303"/>
                <a:gd name="T37" fmla="*/ 99 h 266"/>
                <a:gd name="T38" fmla="*/ 144 w 303"/>
                <a:gd name="T39" fmla="*/ 84 h 266"/>
                <a:gd name="T40" fmla="*/ 137 w 303"/>
                <a:gd name="T41" fmla="*/ 84 h 266"/>
                <a:gd name="T42" fmla="*/ 137 w 303"/>
                <a:gd name="T43" fmla="*/ 91 h 266"/>
                <a:gd name="T44" fmla="*/ 129 w 303"/>
                <a:gd name="T45" fmla="*/ 84 h 266"/>
                <a:gd name="T46" fmla="*/ 182 w 303"/>
                <a:gd name="T47" fmla="*/ 15 h 266"/>
                <a:gd name="T48" fmla="*/ 250 w 303"/>
                <a:gd name="T49" fmla="*/ 0 h 266"/>
                <a:gd name="T50" fmla="*/ 265 w 303"/>
                <a:gd name="T51" fmla="*/ 76 h 266"/>
                <a:gd name="T52" fmla="*/ 288 w 303"/>
                <a:gd name="T53" fmla="*/ 137 h 26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03" h="266">
                  <a:moveTo>
                    <a:pt x="288" y="137"/>
                  </a:moveTo>
                  <a:lnTo>
                    <a:pt x="288" y="182"/>
                  </a:lnTo>
                  <a:lnTo>
                    <a:pt x="303" y="235"/>
                  </a:lnTo>
                  <a:lnTo>
                    <a:pt x="288" y="243"/>
                  </a:lnTo>
                  <a:lnTo>
                    <a:pt x="296" y="250"/>
                  </a:lnTo>
                  <a:lnTo>
                    <a:pt x="280" y="266"/>
                  </a:lnTo>
                  <a:lnTo>
                    <a:pt x="280" y="250"/>
                  </a:lnTo>
                  <a:lnTo>
                    <a:pt x="243" y="235"/>
                  </a:lnTo>
                  <a:lnTo>
                    <a:pt x="227" y="228"/>
                  </a:lnTo>
                  <a:lnTo>
                    <a:pt x="220" y="212"/>
                  </a:lnTo>
                  <a:lnTo>
                    <a:pt x="205" y="205"/>
                  </a:lnTo>
                  <a:lnTo>
                    <a:pt x="0" y="243"/>
                  </a:lnTo>
                  <a:lnTo>
                    <a:pt x="0" y="228"/>
                  </a:lnTo>
                  <a:lnTo>
                    <a:pt x="31" y="182"/>
                  </a:lnTo>
                  <a:lnTo>
                    <a:pt x="16" y="159"/>
                  </a:lnTo>
                  <a:lnTo>
                    <a:pt x="46" y="144"/>
                  </a:lnTo>
                  <a:lnTo>
                    <a:pt x="114" y="137"/>
                  </a:lnTo>
                  <a:lnTo>
                    <a:pt x="144" y="114"/>
                  </a:lnTo>
                  <a:lnTo>
                    <a:pt x="137" y="99"/>
                  </a:lnTo>
                  <a:lnTo>
                    <a:pt x="144" y="84"/>
                  </a:lnTo>
                  <a:lnTo>
                    <a:pt x="137" y="84"/>
                  </a:lnTo>
                  <a:lnTo>
                    <a:pt x="137" y="91"/>
                  </a:lnTo>
                  <a:lnTo>
                    <a:pt x="129" y="84"/>
                  </a:lnTo>
                  <a:lnTo>
                    <a:pt x="182" y="15"/>
                  </a:lnTo>
                  <a:lnTo>
                    <a:pt x="250" y="0"/>
                  </a:lnTo>
                  <a:lnTo>
                    <a:pt x="265" y="76"/>
                  </a:lnTo>
                  <a:lnTo>
                    <a:pt x="288" y="137"/>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19" name="Freeform 90"/>
            <p:cNvSpPr>
              <a:spLocks/>
            </p:cNvSpPr>
            <p:nvPr/>
          </p:nvSpPr>
          <p:spPr bwMode="auto">
            <a:xfrm>
              <a:off x="2196" y="1753"/>
              <a:ext cx="303" cy="266"/>
            </a:xfrm>
            <a:custGeom>
              <a:avLst/>
              <a:gdLst>
                <a:gd name="T0" fmla="*/ 288 w 303"/>
                <a:gd name="T1" fmla="*/ 137 h 266"/>
                <a:gd name="T2" fmla="*/ 288 w 303"/>
                <a:gd name="T3" fmla="*/ 182 h 266"/>
                <a:gd name="T4" fmla="*/ 303 w 303"/>
                <a:gd name="T5" fmla="*/ 235 h 266"/>
                <a:gd name="T6" fmla="*/ 288 w 303"/>
                <a:gd name="T7" fmla="*/ 243 h 266"/>
                <a:gd name="T8" fmla="*/ 296 w 303"/>
                <a:gd name="T9" fmla="*/ 250 h 266"/>
                <a:gd name="T10" fmla="*/ 280 w 303"/>
                <a:gd name="T11" fmla="*/ 266 h 266"/>
                <a:gd name="T12" fmla="*/ 280 w 303"/>
                <a:gd name="T13" fmla="*/ 250 h 266"/>
                <a:gd name="T14" fmla="*/ 243 w 303"/>
                <a:gd name="T15" fmla="*/ 235 h 266"/>
                <a:gd name="T16" fmla="*/ 227 w 303"/>
                <a:gd name="T17" fmla="*/ 228 h 266"/>
                <a:gd name="T18" fmla="*/ 220 w 303"/>
                <a:gd name="T19" fmla="*/ 212 h 266"/>
                <a:gd name="T20" fmla="*/ 205 w 303"/>
                <a:gd name="T21" fmla="*/ 205 h 266"/>
                <a:gd name="T22" fmla="*/ 0 w 303"/>
                <a:gd name="T23" fmla="*/ 243 h 266"/>
                <a:gd name="T24" fmla="*/ 0 w 303"/>
                <a:gd name="T25" fmla="*/ 228 h 266"/>
                <a:gd name="T26" fmla="*/ 31 w 303"/>
                <a:gd name="T27" fmla="*/ 182 h 266"/>
                <a:gd name="T28" fmla="*/ 16 w 303"/>
                <a:gd name="T29" fmla="*/ 159 h 266"/>
                <a:gd name="T30" fmla="*/ 46 w 303"/>
                <a:gd name="T31" fmla="*/ 144 h 266"/>
                <a:gd name="T32" fmla="*/ 114 w 303"/>
                <a:gd name="T33" fmla="*/ 137 h 266"/>
                <a:gd name="T34" fmla="*/ 144 w 303"/>
                <a:gd name="T35" fmla="*/ 114 h 266"/>
                <a:gd name="T36" fmla="*/ 137 w 303"/>
                <a:gd name="T37" fmla="*/ 99 h 266"/>
                <a:gd name="T38" fmla="*/ 144 w 303"/>
                <a:gd name="T39" fmla="*/ 84 h 266"/>
                <a:gd name="T40" fmla="*/ 137 w 303"/>
                <a:gd name="T41" fmla="*/ 84 h 266"/>
                <a:gd name="T42" fmla="*/ 137 w 303"/>
                <a:gd name="T43" fmla="*/ 91 h 266"/>
                <a:gd name="T44" fmla="*/ 129 w 303"/>
                <a:gd name="T45" fmla="*/ 84 h 266"/>
                <a:gd name="T46" fmla="*/ 182 w 303"/>
                <a:gd name="T47" fmla="*/ 15 h 266"/>
                <a:gd name="T48" fmla="*/ 250 w 303"/>
                <a:gd name="T49" fmla="*/ 0 h 266"/>
                <a:gd name="T50" fmla="*/ 265 w 303"/>
                <a:gd name="T51" fmla="*/ 76 h 266"/>
                <a:gd name="T52" fmla="*/ 288 w 303"/>
                <a:gd name="T53" fmla="*/ 137 h 266"/>
                <a:gd name="T54" fmla="*/ 288 w 303"/>
                <a:gd name="T55" fmla="*/ 144 h 26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03" h="266">
                  <a:moveTo>
                    <a:pt x="288" y="137"/>
                  </a:moveTo>
                  <a:lnTo>
                    <a:pt x="288" y="182"/>
                  </a:lnTo>
                  <a:lnTo>
                    <a:pt x="303" y="235"/>
                  </a:lnTo>
                  <a:lnTo>
                    <a:pt x="288" y="243"/>
                  </a:lnTo>
                  <a:lnTo>
                    <a:pt x="296" y="250"/>
                  </a:lnTo>
                  <a:lnTo>
                    <a:pt x="280" y="266"/>
                  </a:lnTo>
                  <a:lnTo>
                    <a:pt x="280" y="250"/>
                  </a:lnTo>
                  <a:lnTo>
                    <a:pt x="243" y="235"/>
                  </a:lnTo>
                  <a:lnTo>
                    <a:pt x="227" y="228"/>
                  </a:lnTo>
                  <a:lnTo>
                    <a:pt x="220" y="212"/>
                  </a:lnTo>
                  <a:lnTo>
                    <a:pt x="205" y="205"/>
                  </a:lnTo>
                  <a:lnTo>
                    <a:pt x="0" y="243"/>
                  </a:lnTo>
                  <a:lnTo>
                    <a:pt x="0" y="228"/>
                  </a:lnTo>
                  <a:lnTo>
                    <a:pt x="31" y="182"/>
                  </a:lnTo>
                  <a:lnTo>
                    <a:pt x="16" y="159"/>
                  </a:lnTo>
                  <a:lnTo>
                    <a:pt x="46" y="144"/>
                  </a:lnTo>
                  <a:lnTo>
                    <a:pt x="114" y="137"/>
                  </a:lnTo>
                  <a:lnTo>
                    <a:pt x="144" y="114"/>
                  </a:lnTo>
                  <a:lnTo>
                    <a:pt x="137" y="99"/>
                  </a:lnTo>
                  <a:lnTo>
                    <a:pt x="144" y="84"/>
                  </a:lnTo>
                  <a:lnTo>
                    <a:pt x="137" y="84"/>
                  </a:lnTo>
                  <a:lnTo>
                    <a:pt x="137" y="91"/>
                  </a:lnTo>
                  <a:lnTo>
                    <a:pt x="129" y="84"/>
                  </a:lnTo>
                  <a:lnTo>
                    <a:pt x="182" y="15"/>
                  </a:lnTo>
                  <a:lnTo>
                    <a:pt x="250" y="0"/>
                  </a:lnTo>
                  <a:lnTo>
                    <a:pt x="265" y="76"/>
                  </a:lnTo>
                  <a:lnTo>
                    <a:pt x="288" y="137"/>
                  </a:lnTo>
                  <a:lnTo>
                    <a:pt x="288" y="14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20" name="Freeform 91"/>
            <p:cNvSpPr>
              <a:spLocks/>
            </p:cNvSpPr>
            <p:nvPr/>
          </p:nvSpPr>
          <p:spPr bwMode="auto">
            <a:xfrm>
              <a:off x="2037" y="2299"/>
              <a:ext cx="432" cy="197"/>
            </a:xfrm>
            <a:custGeom>
              <a:avLst/>
              <a:gdLst>
                <a:gd name="T0" fmla="*/ 409 w 432"/>
                <a:gd name="T1" fmla="*/ 53 h 197"/>
                <a:gd name="T2" fmla="*/ 379 w 432"/>
                <a:gd name="T3" fmla="*/ 45 h 197"/>
                <a:gd name="T4" fmla="*/ 379 w 432"/>
                <a:gd name="T5" fmla="*/ 38 h 197"/>
                <a:gd name="T6" fmla="*/ 386 w 432"/>
                <a:gd name="T7" fmla="*/ 30 h 197"/>
                <a:gd name="T8" fmla="*/ 394 w 432"/>
                <a:gd name="T9" fmla="*/ 15 h 197"/>
                <a:gd name="T10" fmla="*/ 409 w 432"/>
                <a:gd name="T11" fmla="*/ 15 h 197"/>
                <a:gd name="T12" fmla="*/ 402 w 432"/>
                <a:gd name="T13" fmla="*/ 0 h 197"/>
                <a:gd name="T14" fmla="*/ 122 w 432"/>
                <a:gd name="T15" fmla="*/ 45 h 197"/>
                <a:gd name="T16" fmla="*/ 106 w 432"/>
                <a:gd name="T17" fmla="*/ 83 h 197"/>
                <a:gd name="T18" fmla="*/ 76 w 432"/>
                <a:gd name="T19" fmla="*/ 91 h 197"/>
                <a:gd name="T20" fmla="*/ 23 w 432"/>
                <a:gd name="T21" fmla="*/ 129 h 197"/>
                <a:gd name="T22" fmla="*/ 0 w 432"/>
                <a:gd name="T23" fmla="*/ 151 h 197"/>
                <a:gd name="T24" fmla="*/ 61 w 432"/>
                <a:gd name="T25" fmla="*/ 159 h 197"/>
                <a:gd name="T26" fmla="*/ 167 w 432"/>
                <a:gd name="T27" fmla="*/ 136 h 197"/>
                <a:gd name="T28" fmla="*/ 243 w 432"/>
                <a:gd name="T29" fmla="*/ 144 h 197"/>
                <a:gd name="T30" fmla="*/ 333 w 432"/>
                <a:gd name="T31" fmla="*/ 189 h 197"/>
                <a:gd name="T32" fmla="*/ 341 w 432"/>
                <a:gd name="T33" fmla="*/ 182 h 197"/>
                <a:gd name="T34" fmla="*/ 364 w 432"/>
                <a:gd name="T35" fmla="*/ 144 h 197"/>
                <a:gd name="T36" fmla="*/ 364 w 432"/>
                <a:gd name="T37" fmla="*/ 136 h 197"/>
                <a:gd name="T38" fmla="*/ 394 w 432"/>
                <a:gd name="T39" fmla="*/ 121 h 197"/>
                <a:gd name="T40" fmla="*/ 394 w 432"/>
                <a:gd name="T41" fmla="*/ 121 h 197"/>
                <a:gd name="T42" fmla="*/ 402 w 432"/>
                <a:gd name="T43" fmla="*/ 121 h 197"/>
                <a:gd name="T44" fmla="*/ 409 w 432"/>
                <a:gd name="T45" fmla="*/ 98 h 197"/>
                <a:gd name="T46" fmla="*/ 402 w 432"/>
                <a:gd name="T47" fmla="*/ 98 h 197"/>
                <a:gd name="T48" fmla="*/ 394 w 432"/>
                <a:gd name="T49" fmla="*/ 106 h 197"/>
                <a:gd name="T50" fmla="*/ 364 w 432"/>
                <a:gd name="T51" fmla="*/ 98 h 197"/>
                <a:gd name="T52" fmla="*/ 394 w 432"/>
                <a:gd name="T53" fmla="*/ 83 h 197"/>
                <a:gd name="T54" fmla="*/ 386 w 432"/>
                <a:gd name="T55" fmla="*/ 83 h 197"/>
                <a:gd name="T56" fmla="*/ 364 w 432"/>
                <a:gd name="T57" fmla="*/ 76 h 197"/>
                <a:gd name="T58" fmla="*/ 379 w 432"/>
                <a:gd name="T59" fmla="*/ 76 h 197"/>
                <a:gd name="T60" fmla="*/ 394 w 432"/>
                <a:gd name="T61" fmla="*/ 76 h 197"/>
                <a:gd name="T62" fmla="*/ 432 w 432"/>
                <a:gd name="T63" fmla="*/ 53 h 19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32" h="197">
                  <a:moveTo>
                    <a:pt x="417" y="38"/>
                  </a:moveTo>
                  <a:lnTo>
                    <a:pt x="409" y="53"/>
                  </a:lnTo>
                  <a:lnTo>
                    <a:pt x="409" y="38"/>
                  </a:lnTo>
                  <a:lnTo>
                    <a:pt x="379" y="45"/>
                  </a:lnTo>
                  <a:lnTo>
                    <a:pt x="371" y="23"/>
                  </a:lnTo>
                  <a:lnTo>
                    <a:pt x="379" y="38"/>
                  </a:lnTo>
                  <a:lnTo>
                    <a:pt x="394" y="30"/>
                  </a:lnTo>
                  <a:lnTo>
                    <a:pt x="386" y="30"/>
                  </a:lnTo>
                  <a:lnTo>
                    <a:pt x="402" y="23"/>
                  </a:lnTo>
                  <a:lnTo>
                    <a:pt x="394" y="15"/>
                  </a:lnTo>
                  <a:lnTo>
                    <a:pt x="409" y="23"/>
                  </a:lnTo>
                  <a:lnTo>
                    <a:pt x="409" y="15"/>
                  </a:lnTo>
                  <a:lnTo>
                    <a:pt x="417" y="30"/>
                  </a:lnTo>
                  <a:lnTo>
                    <a:pt x="402" y="0"/>
                  </a:lnTo>
                  <a:lnTo>
                    <a:pt x="394" y="0"/>
                  </a:lnTo>
                  <a:lnTo>
                    <a:pt x="122" y="45"/>
                  </a:lnTo>
                  <a:lnTo>
                    <a:pt x="122" y="68"/>
                  </a:lnTo>
                  <a:lnTo>
                    <a:pt x="106" y="83"/>
                  </a:lnTo>
                  <a:lnTo>
                    <a:pt x="84" y="98"/>
                  </a:lnTo>
                  <a:lnTo>
                    <a:pt x="76" y="91"/>
                  </a:lnTo>
                  <a:lnTo>
                    <a:pt x="61" y="106"/>
                  </a:lnTo>
                  <a:lnTo>
                    <a:pt x="23" y="129"/>
                  </a:lnTo>
                  <a:lnTo>
                    <a:pt x="16" y="144"/>
                  </a:lnTo>
                  <a:lnTo>
                    <a:pt x="0" y="151"/>
                  </a:lnTo>
                  <a:lnTo>
                    <a:pt x="0" y="167"/>
                  </a:lnTo>
                  <a:lnTo>
                    <a:pt x="61" y="159"/>
                  </a:lnTo>
                  <a:lnTo>
                    <a:pt x="99" y="144"/>
                  </a:lnTo>
                  <a:lnTo>
                    <a:pt x="167" y="136"/>
                  </a:lnTo>
                  <a:lnTo>
                    <a:pt x="182" y="151"/>
                  </a:lnTo>
                  <a:lnTo>
                    <a:pt x="243" y="144"/>
                  </a:lnTo>
                  <a:lnTo>
                    <a:pt x="311" y="197"/>
                  </a:lnTo>
                  <a:lnTo>
                    <a:pt x="333" y="189"/>
                  </a:lnTo>
                  <a:lnTo>
                    <a:pt x="333" y="167"/>
                  </a:lnTo>
                  <a:lnTo>
                    <a:pt x="341" y="182"/>
                  </a:lnTo>
                  <a:lnTo>
                    <a:pt x="349" y="151"/>
                  </a:lnTo>
                  <a:lnTo>
                    <a:pt x="364" y="144"/>
                  </a:lnTo>
                  <a:lnTo>
                    <a:pt x="356" y="129"/>
                  </a:lnTo>
                  <a:lnTo>
                    <a:pt x="364" y="136"/>
                  </a:lnTo>
                  <a:lnTo>
                    <a:pt x="371" y="121"/>
                  </a:lnTo>
                  <a:lnTo>
                    <a:pt x="394" y="121"/>
                  </a:lnTo>
                  <a:lnTo>
                    <a:pt x="394" y="114"/>
                  </a:lnTo>
                  <a:lnTo>
                    <a:pt x="394" y="121"/>
                  </a:lnTo>
                  <a:lnTo>
                    <a:pt x="394" y="114"/>
                  </a:lnTo>
                  <a:lnTo>
                    <a:pt x="402" y="121"/>
                  </a:lnTo>
                  <a:lnTo>
                    <a:pt x="409" y="106"/>
                  </a:lnTo>
                  <a:lnTo>
                    <a:pt x="409" y="98"/>
                  </a:lnTo>
                  <a:lnTo>
                    <a:pt x="402" y="106"/>
                  </a:lnTo>
                  <a:lnTo>
                    <a:pt x="402" y="98"/>
                  </a:lnTo>
                  <a:lnTo>
                    <a:pt x="402" y="106"/>
                  </a:lnTo>
                  <a:lnTo>
                    <a:pt x="394" y="106"/>
                  </a:lnTo>
                  <a:lnTo>
                    <a:pt x="379" y="114"/>
                  </a:lnTo>
                  <a:lnTo>
                    <a:pt x="364" y="98"/>
                  </a:lnTo>
                  <a:lnTo>
                    <a:pt x="386" y="106"/>
                  </a:lnTo>
                  <a:lnTo>
                    <a:pt x="394" y="83"/>
                  </a:lnTo>
                  <a:lnTo>
                    <a:pt x="379" y="91"/>
                  </a:lnTo>
                  <a:lnTo>
                    <a:pt x="386" y="83"/>
                  </a:lnTo>
                  <a:lnTo>
                    <a:pt x="371" y="83"/>
                  </a:lnTo>
                  <a:lnTo>
                    <a:pt x="364" y="76"/>
                  </a:lnTo>
                  <a:lnTo>
                    <a:pt x="386" y="76"/>
                  </a:lnTo>
                  <a:lnTo>
                    <a:pt x="379" y="76"/>
                  </a:lnTo>
                  <a:lnTo>
                    <a:pt x="394" y="68"/>
                  </a:lnTo>
                  <a:lnTo>
                    <a:pt x="394" y="76"/>
                  </a:lnTo>
                  <a:lnTo>
                    <a:pt x="409" y="76"/>
                  </a:lnTo>
                  <a:lnTo>
                    <a:pt x="432" y="53"/>
                  </a:lnTo>
                  <a:lnTo>
                    <a:pt x="417" y="38"/>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21" name="Freeform 92"/>
            <p:cNvSpPr>
              <a:spLocks/>
            </p:cNvSpPr>
            <p:nvPr/>
          </p:nvSpPr>
          <p:spPr bwMode="auto">
            <a:xfrm>
              <a:off x="2037" y="2299"/>
              <a:ext cx="432" cy="197"/>
            </a:xfrm>
            <a:custGeom>
              <a:avLst/>
              <a:gdLst>
                <a:gd name="T0" fmla="*/ 409 w 432"/>
                <a:gd name="T1" fmla="*/ 53 h 197"/>
                <a:gd name="T2" fmla="*/ 379 w 432"/>
                <a:gd name="T3" fmla="*/ 45 h 197"/>
                <a:gd name="T4" fmla="*/ 379 w 432"/>
                <a:gd name="T5" fmla="*/ 38 h 197"/>
                <a:gd name="T6" fmla="*/ 386 w 432"/>
                <a:gd name="T7" fmla="*/ 30 h 197"/>
                <a:gd name="T8" fmla="*/ 394 w 432"/>
                <a:gd name="T9" fmla="*/ 15 h 197"/>
                <a:gd name="T10" fmla="*/ 409 w 432"/>
                <a:gd name="T11" fmla="*/ 15 h 197"/>
                <a:gd name="T12" fmla="*/ 402 w 432"/>
                <a:gd name="T13" fmla="*/ 0 h 197"/>
                <a:gd name="T14" fmla="*/ 122 w 432"/>
                <a:gd name="T15" fmla="*/ 45 h 197"/>
                <a:gd name="T16" fmla="*/ 106 w 432"/>
                <a:gd name="T17" fmla="*/ 83 h 197"/>
                <a:gd name="T18" fmla="*/ 76 w 432"/>
                <a:gd name="T19" fmla="*/ 91 h 197"/>
                <a:gd name="T20" fmla="*/ 23 w 432"/>
                <a:gd name="T21" fmla="*/ 129 h 197"/>
                <a:gd name="T22" fmla="*/ 0 w 432"/>
                <a:gd name="T23" fmla="*/ 151 h 197"/>
                <a:gd name="T24" fmla="*/ 61 w 432"/>
                <a:gd name="T25" fmla="*/ 159 h 197"/>
                <a:gd name="T26" fmla="*/ 167 w 432"/>
                <a:gd name="T27" fmla="*/ 136 h 197"/>
                <a:gd name="T28" fmla="*/ 243 w 432"/>
                <a:gd name="T29" fmla="*/ 144 h 197"/>
                <a:gd name="T30" fmla="*/ 333 w 432"/>
                <a:gd name="T31" fmla="*/ 189 h 197"/>
                <a:gd name="T32" fmla="*/ 341 w 432"/>
                <a:gd name="T33" fmla="*/ 182 h 197"/>
                <a:gd name="T34" fmla="*/ 364 w 432"/>
                <a:gd name="T35" fmla="*/ 144 h 197"/>
                <a:gd name="T36" fmla="*/ 364 w 432"/>
                <a:gd name="T37" fmla="*/ 136 h 197"/>
                <a:gd name="T38" fmla="*/ 394 w 432"/>
                <a:gd name="T39" fmla="*/ 121 h 197"/>
                <a:gd name="T40" fmla="*/ 394 w 432"/>
                <a:gd name="T41" fmla="*/ 121 h 197"/>
                <a:gd name="T42" fmla="*/ 402 w 432"/>
                <a:gd name="T43" fmla="*/ 121 h 197"/>
                <a:gd name="T44" fmla="*/ 409 w 432"/>
                <a:gd name="T45" fmla="*/ 98 h 197"/>
                <a:gd name="T46" fmla="*/ 402 w 432"/>
                <a:gd name="T47" fmla="*/ 98 h 197"/>
                <a:gd name="T48" fmla="*/ 394 w 432"/>
                <a:gd name="T49" fmla="*/ 106 h 197"/>
                <a:gd name="T50" fmla="*/ 364 w 432"/>
                <a:gd name="T51" fmla="*/ 98 h 197"/>
                <a:gd name="T52" fmla="*/ 394 w 432"/>
                <a:gd name="T53" fmla="*/ 83 h 197"/>
                <a:gd name="T54" fmla="*/ 386 w 432"/>
                <a:gd name="T55" fmla="*/ 83 h 197"/>
                <a:gd name="T56" fmla="*/ 364 w 432"/>
                <a:gd name="T57" fmla="*/ 76 h 197"/>
                <a:gd name="T58" fmla="*/ 379 w 432"/>
                <a:gd name="T59" fmla="*/ 76 h 197"/>
                <a:gd name="T60" fmla="*/ 394 w 432"/>
                <a:gd name="T61" fmla="*/ 76 h 197"/>
                <a:gd name="T62" fmla="*/ 432 w 432"/>
                <a:gd name="T63" fmla="*/ 53 h 197"/>
                <a:gd name="T64" fmla="*/ 417 w 432"/>
                <a:gd name="T65" fmla="*/ 45 h 1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32" h="197">
                  <a:moveTo>
                    <a:pt x="417" y="38"/>
                  </a:moveTo>
                  <a:lnTo>
                    <a:pt x="409" y="53"/>
                  </a:lnTo>
                  <a:lnTo>
                    <a:pt x="409" y="38"/>
                  </a:lnTo>
                  <a:lnTo>
                    <a:pt x="379" y="45"/>
                  </a:lnTo>
                  <a:lnTo>
                    <a:pt x="371" y="23"/>
                  </a:lnTo>
                  <a:lnTo>
                    <a:pt x="379" y="38"/>
                  </a:lnTo>
                  <a:lnTo>
                    <a:pt x="394" y="30"/>
                  </a:lnTo>
                  <a:lnTo>
                    <a:pt x="386" y="30"/>
                  </a:lnTo>
                  <a:lnTo>
                    <a:pt x="402" y="23"/>
                  </a:lnTo>
                  <a:lnTo>
                    <a:pt x="394" y="15"/>
                  </a:lnTo>
                  <a:lnTo>
                    <a:pt x="409" y="23"/>
                  </a:lnTo>
                  <a:lnTo>
                    <a:pt x="409" y="15"/>
                  </a:lnTo>
                  <a:lnTo>
                    <a:pt x="417" y="30"/>
                  </a:lnTo>
                  <a:lnTo>
                    <a:pt x="402" y="0"/>
                  </a:lnTo>
                  <a:lnTo>
                    <a:pt x="394" y="0"/>
                  </a:lnTo>
                  <a:lnTo>
                    <a:pt x="122" y="45"/>
                  </a:lnTo>
                  <a:lnTo>
                    <a:pt x="122" y="68"/>
                  </a:lnTo>
                  <a:lnTo>
                    <a:pt x="106" y="83"/>
                  </a:lnTo>
                  <a:lnTo>
                    <a:pt x="84" y="98"/>
                  </a:lnTo>
                  <a:lnTo>
                    <a:pt x="76" y="91"/>
                  </a:lnTo>
                  <a:lnTo>
                    <a:pt x="61" y="106"/>
                  </a:lnTo>
                  <a:lnTo>
                    <a:pt x="23" y="129"/>
                  </a:lnTo>
                  <a:lnTo>
                    <a:pt x="16" y="144"/>
                  </a:lnTo>
                  <a:lnTo>
                    <a:pt x="0" y="151"/>
                  </a:lnTo>
                  <a:lnTo>
                    <a:pt x="0" y="167"/>
                  </a:lnTo>
                  <a:lnTo>
                    <a:pt x="61" y="159"/>
                  </a:lnTo>
                  <a:lnTo>
                    <a:pt x="99" y="144"/>
                  </a:lnTo>
                  <a:lnTo>
                    <a:pt x="167" y="136"/>
                  </a:lnTo>
                  <a:lnTo>
                    <a:pt x="182" y="151"/>
                  </a:lnTo>
                  <a:lnTo>
                    <a:pt x="243" y="144"/>
                  </a:lnTo>
                  <a:lnTo>
                    <a:pt x="311" y="197"/>
                  </a:lnTo>
                  <a:lnTo>
                    <a:pt x="333" y="189"/>
                  </a:lnTo>
                  <a:lnTo>
                    <a:pt x="333" y="167"/>
                  </a:lnTo>
                  <a:lnTo>
                    <a:pt x="341" y="182"/>
                  </a:lnTo>
                  <a:lnTo>
                    <a:pt x="349" y="151"/>
                  </a:lnTo>
                  <a:lnTo>
                    <a:pt x="364" y="144"/>
                  </a:lnTo>
                  <a:lnTo>
                    <a:pt x="356" y="129"/>
                  </a:lnTo>
                  <a:lnTo>
                    <a:pt x="364" y="136"/>
                  </a:lnTo>
                  <a:lnTo>
                    <a:pt x="371" y="121"/>
                  </a:lnTo>
                  <a:lnTo>
                    <a:pt x="394" y="121"/>
                  </a:lnTo>
                  <a:lnTo>
                    <a:pt x="394" y="114"/>
                  </a:lnTo>
                  <a:lnTo>
                    <a:pt x="394" y="121"/>
                  </a:lnTo>
                  <a:lnTo>
                    <a:pt x="394" y="114"/>
                  </a:lnTo>
                  <a:lnTo>
                    <a:pt x="402" y="121"/>
                  </a:lnTo>
                  <a:lnTo>
                    <a:pt x="409" y="106"/>
                  </a:lnTo>
                  <a:lnTo>
                    <a:pt x="409" y="98"/>
                  </a:lnTo>
                  <a:lnTo>
                    <a:pt x="402" y="106"/>
                  </a:lnTo>
                  <a:lnTo>
                    <a:pt x="402" y="98"/>
                  </a:lnTo>
                  <a:lnTo>
                    <a:pt x="402" y="106"/>
                  </a:lnTo>
                  <a:lnTo>
                    <a:pt x="394" y="106"/>
                  </a:lnTo>
                  <a:lnTo>
                    <a:pt x="379" y="114"/>
                  </a:lnTo>
                  <a:lnTo>
                    <a:pt x="364" y="98"/>
                  </a:lnTo>
                  <a:lnTo>
                    <a:pt x="386" y="106"/>
                  </a:lnTo>
                  <a:lnTo>
                    <a:pt x="394" y="83"/>
                  </a:lnTo>
                  <a:lnTo>
                    <a:pt x="379" y="91"/>
                  </a:lnTo>
                  <a:lnTo>
                    <a:pt x="386" y="83"/>
                  </a:lnTo>
                  <a:lnTo>
                    <a:pt x="371" y="83"/>
                  </a:lnTo>
                  <a:lnTo>
                    <a:pt x="364" y="76"/>
                  </a:lnTo>
                  <a:lnTo>
                    <a:pt x="386" y="76"/>
                  </a:lnTo>
                  <a:lnTo>
                    <a:pt x="379" y="76"/>
                  </a:lnTo>
                  <a:lnTo>
                    <a:pt x="394" y="68"/>
                  </a:lnTo>
                  <a:lnTo>
                    <a:pt x="394" y="76"/>
                  </a:lnTo>
                  <a:lnTo>
                    <a:pt x="409" y="76"/>
                  </a:lnTo>
                  <a:lnTo>
                    <a:pt x="432" y="53"/>
                  </a:lnTo>
                  <a:lnTo>
                    <a:pt x="417" y="38"/>
                  </a:lnTo>
                  <a:lnTo>
                    <a:pt x="417" y="4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22" name="Line 93"/>
            <p:cNvSpPr>
              <a:spLocks noChangeShapeType="1"/>
            </p:cNvSpPr>
            <p:nvPr/>
          </p:nvSpPr>
          <p:spPr bwMode="auto">
            <a:xfrm>
              <a:off x="2446" y="2299"/>
              <a:ext cx="8" cy="1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23" name="Freeform 94"/>
            <p:cNvSpPr>
              <a:spLocks/>
            </p:cNvSpPr>
            <p:nvPr/>
          </p:nvSpPr>
          <p:spPr bwMode="auto">
            <a:xfrm>
              <a:off x="1084" y="1602"/>
              <a:ext cx="333" cy="204"/>
            </a:xfrm>
            <a:custGeom>
              <a:avLst/>
              <a:gdLst>
                <a:gd name="T0" fmla="*/ 333 w 333"/>
                <a:gd name="T1" fmla="*/ 204 h 204"/>
                <a:gd name="T2" fmla="*/ 0 w 333"/>
                <a:gd name="T3" fmla="*/ 189 h 204"/>
                <a:gd name="T4" fmla="*/ 15 w 333"/>
                <a:gd name="T5" fmla="*/ 0 h 204"/>
                <a:gd name="T6" fmla="*/ 303 w 333"/>
                <a:gd name="T7" fmla="*/ 15 h 204"/>
                <a:gd name="T8" fmla="*/ 333 w 333"/>
                <a:gd name="T9" fmla="*/ 204 h 2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3" h="204">
                  <a:moveTo>
                    <a:pt x="333" y="204"/>
                  </a:moveTo>
                  <a:lnTo>
                    <a:pt x="0" y="189"/>
                  </a:lnTo>
                  <a:lnTo>
                    <a:pt x="15" y="0"/>
                  </a:lnTo>
                  <a:lnTo>
                    <a:pt x="303" y="15"/>
                  </a:lnTo>
                  <a:lnTo>
                    <a:pt x="333" y="204"/>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24" name="Freeform 95"/>
            <p:cNvSpPr>
              <a:spLocks/>
            </p:cNvSpPr>
            <p:nvPr/>
          </p:nvSpPr>
          <p:spPr bwMode="auto">
            <a:xfrm>
              <a:off x="1084" y="1602"/>
              <a:ext cx="333" cy="212"/>
            </a:xfrm>
            <a:custGeom>
              <a:avLst/>
              <a:gdLst>
                <a:gd name="T0" fmla="*/ 333 w 333"/>
                <a:gd name="T1" fmla="*/ 204 h 212"/>
                <a:gd name="T2" fmla="*/ 0 w 333"/>
                <a:gd name="T3" fmla="*/ 189 h 212"/>
                <a:gd name="T4" fmla="*/ 15 w 333"/>
                <a:gd name="T5" fmla="*/ 0 h 212"/>
                <a:gd name="T6" fmla="*/ 303 w 333"/>
                <a:gd name="T7" fmla="*/ 15 h 212"/>
                <a:gd name="T8" fmla="*/ 333 w 333"/>
                <a:gd name="T9" fmla="*/ 204 h 212"/>
                <a:gd name="T10" fmla="*/ 333 w 333"/>
                <a:gd name="T11" fmla="*/ 212 h 2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212">
                  <a:moveTo>
                    <a:pt x="333" y="204"/>
                  </a:moveTo>
                  <a:lnTo>
                    <a:pt x="0" y="189"/>
                  </a:lnTo>
                  <a:lnTo>
                    <a:pt x="15" y="0"/>
                  </a:lnTo>
                  <a:lnTo>
                    <a:pt x="303" y="15"/>
                  </a:lnTo>
                  <a:lnTo>
                    <a:pt x="333" y="204"/>
                  </a:lnTo>
                  <a:lnTo>
                    <a:pt x="333" y="21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25" name="Freeform 96"/>
            <p:cNvSpPr>
              <a:spLocks/>
            </p:cNvSpPr>
            <p:nvPr/>
          </p:nvSpPr>
          <p:spPr bwMode="auto">
            <a:xfrm>
              <a:off x="1962" y="2003"/>
              <a:ext cx="212" cy="235"/>
            </a:xfrm>
            <a:custGeom>
              <a:avLst/>
              <a:gdLst>
                <a:gd name="T0" fmla="*/ 197 w 212"/>
                <a:gd name="T1" fmla="*/ 0 h 235"/>
                <a:gd name="T2" fmla="*/ 151 w 212"/>
                <a:gd name="T3" fmla="*/ 38 h 235"/>
                <a:gd name="T4" fmla="*/ 113 w 212"/>
                <a:gd name="T5" fmla="*/ 53 h 235"/>
                <a:gd name="T6" fmla="*/ 91 w 212"/>
                <a:gd name="T7" fmla="*/ 53 h 235"/>
                <a:gd name="T8" fmla="*/ 98 w 212"/>
                <a:gd name="T9" fmla="*/ 38 h 235"/>
                <a:gd name="T10" fmla="*/ 91 w 212"/>
                <a:gd name="T11" fmla="*/ 46 h 235"/>
                <a:gd name="T12" fmla="*/ 68 w 212"/>
                <a:gd name="T13" fmla="*/ 31 h 235"/>
                <a:gd name="T14" fmla="*/ 0 w 212"/>
                <a:gd name="T15" fmla="*/ 46 h 235"/>
                <a:gd name="T16" fmla="*/ 22 w 212"/>
                <a:gd name="T17" fmla="*/ 205 h 235"/>
                <a:gd name="T18" fmla="*/ 38 w 212"/>
                <a:gd name="T19" fmla="*/ 205 h 235"/>
                <a:gd name="T20" fmla="*/ 53 w 212"/>
                <a:gd name="T21" fmla="*/ 220 h 235"/>
                <a:gd name="T22" fmla="*/ 83 w 212"/>
                <a:gd name="T23" fmla="*/ 228 h 235"/>
                <a:gd name="T24" fmla="*/ 98 w 212"/>
                <a:gd name="T25" fmla="*/ 228 h 235"/>
                <a:gd name="T26" fmla="*/ 121 w 212"/>
                <a:gd name="T27" fmla="*/ 220 h 235"/>
                <a:gd name="T28" fmla="*/ 136 w 212"/>
                <a:gd name="T29" fmla="*/ 235 h 235"/>
                <a:gd name="T30" fmla="*/ 151 w 212"/>
                <a:gd name="T31" fmla="*/ 220 h 235"/>
                <a:gd name="T32" fmla="*/ 159 w 212"/>
                <a:gd name="T33" fmla="*/ 197 h 235"/>
                <a:gd name="T34" fmla="*/ 174 w 212"/>
                <a:gd name="T35" fmla="*/ 197 h 235"/>
                <a:gd name="T36" fmla="*/ 174 w 212"/>
                <a:gd name="T37" fmla="*/ 175 h 235"/>
                <a:gd name="T38" fmla="*/ 204 w 212"/>
                <a:gd name="T39" fmla="*/ 152 h 235"/>
                <a:gd name="T40" fmla="*/ 212 w 212"/>
                <a:gd name="T41" fmla="*/ 106 h 235"/>
                <a:gd name="T42" fmla="*/ 204 w 212"/>
                <a:gd name="T43" fmla="*/ 84 h 235"/>
                <a:gd name="T44" fmla="*/ 212 w 212"/>
                <a:gd name="T45" fmla="*/ 84 h 235"/>
                <a:gd name="T46" fmla="*/ 197 w 212"/>
                <a:gd name="T47" fmla="*/ 0 h 2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2" h="235">
                  <a:moveTo>
                    <a:pt x="197" y="0"/>
                  </a:moveTo>
                  <a:lnTo>
                    <a:pt x="151" y="38"/>
                  </a:lnTo>
                  <a:lnTo>
                    <a:pt x="113" y="53"/>
                  </a:lnTo>
                  <a:lnTo>
                    <a:pt x="91" y="53"/>
                  </a:lnTo>
                  <a:lnTo>
                    <a:pt x="98" y="38"/>
                  </a:lnTo>
                  <a:lnTo>
                    <a:pt x="91" y="46"/>
                  </a:lnTo>
                  <a:lnTo>
                    <a:pt x="68" y="31"/>
                  </a:lnTo>
                  <a:lnTo>
                    <a:pt x="0" y="46"/>
                  </a:lnTo>
                  <a:lnTo>
                    <a:pt x="22" y="205"/>
                  </a:lnTo>
                  <a:lnTo>
                    <a:pt x="38" y="205"/>
                  </a:lnTo>
                  <a:lnTo>
                    <a:pt x="53" y="220"/>
                  </a:lnTo>
                  <a:lnTo>
                    <a:pt x="83" y="228"/>
                  </a:lnTo>
                  <a:lnTo>
                    <a:pt x="98" y="228"/>
                  </a:lnTo>
                  <a:lnTo>
                    <a:pt x="121" y="220"/>
                  </a:lnTo>
                  <a:lnTo>
                    <a:pt x="136" y="235"/>
                  </a:lnTo>
                  <a:lnTo>
                    <a:pt x="151" y="220"/>
                  </a:lnTo>
                  <a:lnTo>
                    <a:pt x="159" y="197"/>
                  </a:lnTo>
                  <a:lnTo>
                    <a:pt x="174" y="197"/>
                  </a:lnTo>
                  <a:lnTo>
                    <a:pt x="174" y="175"/>
                  </a:lnTo>
                  <a:lnTo>
                    <a:pt x="204" y="152"/>
                  </a:lnTo>
                  <a:lnTo>
                    <a:pt x="212" y="106"/>
                  </a:lnTo>
                  <a:lnTo>
                    <a:pt x="204" y="84"/>
                  </a:lnTo>
                  <a:lnTo>
                    <a:pt x="212" y="84"/>
                  </a:lnTo>
                  <a:lnTo>
                    <a:pt x="197" y="0"/>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26" name="Freeform 97"/>
            <p:cNvSpPr>
              <a:spLocks/>
            </p:cNvSpPr>
            <p:nvPr/>
          </p:nvSpPr>
          <p:spPr bwMode="auto">
            <a:xfrm>
              <a:off x="1962" y="2003"/>
              <a:ext cx="212" cy="235"/>
            </a:xfrm>
            <a:custGeom>
              <a:avLst/>
              <a:gdLst>
                <a:gd name="T0" fmla="*/ 197 w 212"/>
                <a:gd name="T1" fmla="*/ 0 h 235"/>
                <a:gd name="T2" fmla="*/ 151 w 212"/>
                <a:gd name="T3" fmla="*/ 38 h 235"/>
                <a:gd name="T4" fmla="*/ 113 w 212"/>
                <a:gd name="T5" fmla="*/ 53 h 235"/>
                <a:gd name="T6" fmla="*/ 91 w 212"/>
                <a:gd name="T7" fmla="*/ 53 h 235"/>
                <a:gd name="T8" fmla="*/ 98 w 212"/>
                <a:gd name="T9" fmla="*/ 38 h 235"/>
                <a:gd name="T10" fmla="*/ 91 w 212"/>
                <a:gd name="T11" fmla="*/ 46 h 235"/>
                <a:gd name="T12" fmla="*/ 68 w 212"/>
                <a:gd name="T13" fmla="*/ 31 h 235"/>
                <a:gd name="T14" fmla="*/ 0 w 212"/>
                <a:gd name="T15" fmla="*/ 46 h 235"/>
                <a:gd name="T16" fmla="*/ 22 w 212"/>
                <a:gd name="T17" fmla="*/ 205 h 235"/>
                <a:gd name="T18" fmla="*/ 38 w 212"/>
                <a:gd name="T19" fmla="*/ 205 h 235"/>
                <a:gd name="T20" fmla="*/ 53 w 212"/>
                <a:gd name="T21" fmla="*/ 220 h 235"/>
                <a:gd name="T22" fmla="*/ 83 w 212"/>
                <a:gd name="T23" fmla="*/ 228 h 235"/>
                <a:gd name="T24" fmla="*/ 98 w 212"/>
                <a:gd name="T25" fmla="*/ 228 h 235"/>
                <a:gd name="T26" fmla="*/ 121 w 212"/>
                <a:gd name="T27" fmla="*/ 220 h 235"/>
                <a:gd name="T28" fmla="*/ 136 w 212"/>
                <a:gd name="T29" fmla="*/ 235 h 235"/>
                <a:gd name="T30" fmla="*/ 151 w 212"/>
                <a:gd name="T31" fmla="*/ 220 h 235"/>
                <a:gd name="T32" fmla="*/ 159 w 212"/>
                <a:gd name="T33" fmla="*/ 197 h 235"/>
                <a:gd name="T34" fmla="*/ 174 w 212"/>
                <a:gd name="T35" fmla="*/ 197 h 235"/>
                <a:gd name="T36" fmla="*/ 174 w 212"/>
                <a:gd name="T37" fmla="*/ 175 h 235"/>
                <a:gd name="T38" fmla="*/ 204 w 212"/>
                <a:gd name="T39" fmla="*/ 152 h 235"/>
                <a:gd name="T40" fmla="*/ 212 w 212"/>
                <a:gd name="T41" fmla="*/ 106 h 235"/>
                <a:gd name="T42" fmla="*/ 204 w 212"/>
                <a:gd name="T43" fmla="*/ 84 h 235"/>
                <a:gd name="T44" fmla="*/ 212 w 212"/>
                <a:gd name="T45" fmla="*/ 84 h 235"/>
                <a:gd name="T46" fmla="*/ 197 w 212"/>
                <a:gd name="T47" fmla="*/ 0 h 235"/>
                <a:gd name="T48" fmla="*/ 197 w 212"/>
                <a:gd name="T49" fmla="*/ 8 h 23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12" h="235">
                  <a:moveTo>
                    <a:pt x="197" y="0"/>
                  </a:moveTo>
                  <a:lnTo>
                    <a:pt x="151" y="38"/>
                  </a:lnTo>
                  <a:lnTo>
                    <a:pt x="113" y="53"/>
                  </a:lnTo>
                  <a:lnTo>
                    <a:pt x="91" y="53"/>
                  </a:lnTo>
                  <a:lnTo>
                    <a:pt x="98" y="38"/>
                  </a:lnTo>
                  <a:lnTo>
                    <a:pt x="91" y="46"/>
                  </a:lnTo>
                  <a:lnTo>
                    <a:pt x="68" y="31"/>
                  </a:lnTo>
                  <a:lnTo>
                    <a:pt x="0" y="46"/>
                  </a:lnTo>
                  <a:lnTo>
                    <a:pt x="22" y="205"/>
                  </a:lnTo>
                  <a:lnTo>
                    <a:pt x="38" y="205"/>
                  </a:lnTo>
                  <a:lnTo>
                    <a:pt x="53" y="220"/>
                  </a:lnTo>
                  <a:lnTo>
                    <a:pt x="83" y="228"/>
                  </a:lnTo>
                  <a:lnTo>
                    <a:pt x="98" y="228"/>
                  </a:lnTo>
                  <a:lnTo>
                    <a:pt x="121" y="220"/>
                  </a:lnTo>
                  <a:lnTo>
                    <a:pt x="136" y="235"/>
                  </a:lnTo>
                  <a:lnTo>
                    <a:pt x="151" y="220"/>
                  </a:lnTo>
                  <a:lnTo>
                    <a:pt x="159" y="197"/>
                  </a:lnTo>
                  <a:lnTo>
                    <a:pt x="174" y="197"/>
                  </a:lnTo>
                  <a:lnTo>
                    <a:pt x="174" y="175"/>
                  </a:lnTo>
                  <a:lnTo>
                    <a:pt x="204" y="152"/>
                  </a:lnTo>
                  <a:lnTo>
                    <a:pt x="212" y="106"/>
                  </a:lnTo>
                  <a:lnTo>
                    <a:pt x="204" y="84"/>
                  </a:lnTo>
                  <a:lnTo>
                    <a:pt x="212" y="84"/>
                  </a:lnTo>
                  <a:lnTo>
                    <a:pt x="197" y="0"/>
                  </a:lnTo>
                  <a:lnTo>
                    <a:pt x="197" y="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27" name="Freeform 98"/>
            <p:cNvSpPr>
              <a:spLocks/>
            </p:cNvSpPr>
            <p:nvPr/>
          </p:nvSpPr>
          <p:spPr bwMode="auto">
            <a:xfrm>
              <a:off x="1084" y="2360"/>
              <a:ext cx="439" cy="227"/>
            </a:xfrm>
            <a:custGeom>
              <a:avLst/>
              <a:gdLst>
                <a:gd name="T0" fmla="*/ 431 w 439"/>
                <a:gd name="T1" fmla="*/ 227 h 227"/>
                <a:gd name="T2" fmla="*/ 393 w 439"/>
                <a:gd name="T3" fmla="*/ 204 h 227"/>
                <a:gd name="T4" fmla="*/ 348 w 439"/>
                <a:gd name="T5" fmla="*/ 212 h 227"/>
                <a:gd name="T6" fmla="*/ 340 w 439"/>
                <a:gd name="T7" fmla="*/ 227 h 227"/>
                <a:gd name="T8" fmla="*/ 325 w 439"/>
                <a:gd name="T9" fmla="*/ 212 h 227"/>
                <a:gd name="T10" fmla="*/ 318 w 439"/>
                <a:gd name="T11" fmla="*/ 212 h 227"/>
                <a:gd name="T12" fmla="*/ 303 w 439"/>
                <a:gd name="T13" fmla="*/ 204 h 227"/>
                <a:gd name="T14" fmla="*/ 295 w 439"/>
                <a:gd name="T15" fmla="*/ 219 h 227"/>
                <a:gd name="T16" fmla="*/ 295 w 439"/>
                <a:gd name="T17" fmla="*/ 212 h 227"/>
                <a:gd name="T18" fmla="*/ 280 w 439"/>
                <a:gd name="T19" fmla="*/ 212 h 227"/>
                <a:gd name="T20" fmla="*/ 272 w 439"/>
                <a:gd name="T21" fmla="*/ 204 h 227"/>
                <a:gd name="T22" fmla="*/ 250 w 439"/>
                <a:gd name="T23" fmla="*/ 212 h 227"/>
                <a:gd name="T24" fmla="*/ 242 w 439"/>
                <a:gd name="T25" fmla="*/ 197 h 227"/>
                <a:gd name="T26" fmla="*/ 227 w 439"/>
                <a:gd name="T27" fmla="*/ 197 h 227"/>
                <a:gd name="T28" fmla="*/ 189 w 439"/>
                <a:gd name="T29" fmla="*/ 189 h 227"/>
                <a:gd name="T30" fmla="*/ 181 w 439"/>
                <a:gd name="T31" fmla="*/ 174 h 227"/>
                <a:gd name="T32" fmla="*/ 166 w 439"/>
                <a:gd name="T33" fmla="*/ 174 h 227"/>
                <a:gd name="T34" fmla="*/ 151 w 439"/>
                <a:gd name="T35" fmla="*/ 166 h 227"/>
                <a:gd name="T36" fmla="*/ 151 w 439"/>
                <a:gd name="T37" fmla="*/ 45 h 227"/>
                <a:gd name="T38" fmla="*/ 0 w 439"/>
                <a:gd name="T39" fmla="*/ 30 h 227"/>
                <a:gd name="T40" fmla="*/ 7 w 439"/>
                <a:gd name="T41" fmla="*/ 0 h 227"/>
                <a:gd name="T42" fmla="*/ 53 w 439"/>
                <a:gd name="T43" fmla="*/ 7 h 227"/>
                <a:gd name="T44" fmla="*/ 424 w 439"/>
                <a:gd name="T45" fmla="*/ 15 h 227"/>
                <a:gd name="T46" fmla="*/ 424 w 439"/>
                <a:gd name="T47" fmla="*/ 45 h 227"/>
                <a:gd name="T48" fmla="*/ 439 w 439"/>
                <a:gd name="T49" fmla="*/ 113 h 227"/>
                <a:gd name="T50" fmla="*/ 431 w 439"/>
                <a:gd name="T51" fmla="*/ 227 h 22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39" h="227">
                  <a:moveTo>
                    <a:pt x="431" y="227"/>
                  </a:moveTo>
                  <a:lnTo>
                    <a:pt x="393" y="204"/>
                  </a:lnTo>
                  <a:lnTo>
                    <a:pt x="348" y="212"/>
                  </a:lnTo>
                  <a:lnTo>
                    <a:pt x="340" y="227"/>
                  </a:lnTo>
                  <a:lnTo>
                    <a:pt x="325" y="212"/>
                  </a:lnTo>
                  <a:lnTo>
                    <a:pt x="318" y="212"/>
                  </a:lnTo>
                  <a:lnTo>
                    <a:pt x="303" y="204"/>
                  </a:lnTo>
                  <a:lnTo>
                    <a:pt x="295" y="219"/>
                  </a:lnTo>
                  <a:lnTo>
                    <a:pt x="295" y="212"/>
                  </a:lnTo>
                  <a:lnTo>
                    <a:pt x="280" y="212"/>
                  </a:lnTo>
                  <a:lnTo>
                    <a:pt x="272" y="204"/>
                  </a:lnTo>
                  <a:lnTo>
                    <a:pt x="250" y="212"/>
                  </a:lnTo>
                  <a:lnTo>
                    <a:pt x="242" y="197"/>
                  </a:lnTo>
                  <a:lnTo>
                    <a:pt x="227" y="197"/>
                  </a:lnTo>
                  <a:lnTo>
                    <a:pt x="189" y="189"/>
                  </a:lnTo>
                  <a:lnTo>
                    <a:pt x="181" y="174"/>
                  </a:lnTo>
                  <a:lnTo>
                    <a:pt x="166" y="174"/>
                  </a:lnTo>
                  <a:lnTo>
                    <a:pt x="151" y="166"/>
                  </a:lnTo>
                  <a:lnTo>
                    <a:pt x="151" y="45"/>
                  </a:lnTo>
                  <a:lnTo>
                    <a:pt x="0" y="30"/>
                  </a:lnTo>
                  <a:lnTo>
                    <a:pt x="7" y="0"/>
                  </a:lnTo>
                  <a:lnTo>
                    <a:pt x="53" y="7"/>
                  </a:lnTo>
                  <a:lnTo>
                    <a:pt x="424" y="15"/>
                  </a:lnTo>
                  <a:lnTo>
                    <a:pt x="424" y="45"/>
                  </a:lnTo>
                  <a:lnTo>
                    <a:pt x="439" y="113"/>
                  </a:lnTo>
                  <a:lnTo>
                    <a:pt x="431" y="227"/>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28" name="Freeform 99"/>
            <p:cNvSpPr>
              <a:spLocks/>
            </p:cNvSpPr>
            <p:nvPr/>
          </p:nvSpPr>
          <p:spPr bwMode="auto">
            <a:xfrm>
              <a:off x="1084" y="2360"/>
              <a:ext cx="439" cy="234"/>
            </a:xfrm>
            <a:custGeom>
              <a:avLst/>
              <a:gdLst>
                <a:gd name="T0" fmla="*/ 431 w 439"/>
                <a:gd name="T1" fmla="*/ 227 h 234"/>
                <a:gd name="T2" fmla="*/ 393 w 439"/>
                <a:gd name="T3" fmla="*/ 204 h 234"/>
                <a:gd name="T4" fmla="*/ 348 w 439"/>
                <a:gd name="T5" fmla="*/ 212 h 234"/>
                <a:gd name="T6" fmla="*/ 340 w 439"/>
                <a:gd name="T7" fmla="*/ 227 h 234"/>
                <a:gd name="T8" fmla="*/ 325 w 439"/>
                <a:gd name="T9" fmla="*/ 212 h 234"/>
                <a:gd name="T10" fmla="*/ 318 w 439"/>
                <a:gd name="T11" fmla="*/ 212 h 234"/>
                <a:gd name="T12" fmla="*/ 303 w 439"/>
                <a:gd name="T13" fmla="*/ 204 h 234"/>
                <a:gd name="T14" fmla="*/ 295 w 439"/>
                <a:gd name="T15" fmla="*/ 219 h 234"/>
                <a:gd name="T16" fmla="*/ 295 w 439"/>
                <a:gd name="T17" fmla="*/ 212 h 234"/>
                <a:gd name="T18" fmla="*/ 280 w 439"/>
                <a:gd name="T19" fmla="*/ 212 h 234"/>
                <a:gd name="T20" fmla="*/ 272 w 439"/>
                <a:gd name="T21" fmla="*/ 204 h 234"/>
                <a:gd name="T22" fmla="*/ 250 w 439"/>
                <a:gd name="T23" fmla="*/ 212 h 234"/>
                <a:gd name="T24" fmla="*/ 242 w 439"/>
                <a:gd name="T25" fmla="*/ 197 h 234"/>
                <a:gd name="T26" fmla="*/ 227 w 439"/>
                <a:gd name="T27" fmla="*/ 197 h 234"/>
                <a:gd name="T28" fmla="*/ 189 w 439"/>
                <a:gd name="T29" fmla="*/ 189 h 234"/>
                <a:gd name="T30" fmla="*/ 181 w 439"/>
                <a:gd name="T31" fmla="*/ 174 h 234"/>
                <a:gd name="T32" fmla="*/ 166 w 439"/>
                <a:gd name="T33" fmla="*/ 174 h 234"/>
                <a:gd name="T34" fmla="*/ 151 w 439"/>
                <a:gd name="T35" fmla="*/ 166 h 234"/>
                <a:gd name="T36" fmla="*/ 151 w 439"/>
                <a:gd name="T37" fmla="*/ 45 h 234"/>
                <a:gd name="T38" fmla="*/ 0 w 439"/>
                <a:gd name="T39" fmla="*/ 30 h 234"/>
                <a:gd name="T40" fmla="*/ 7 w 439"/>
                <a:gd name="T41" fmla="*/ 0 h 234"/>
                <a:gd name="T42" fmla="*/ 53 w 439"/>
                <a:gd name="T43" fmla="*/ 7 h 234"/>
                <a:gd name="T44" fmla="*/ 424 w 439"/>
                <a:gd name="T45" fmla="*/ 15 h 234"/>
                <a:gd name="T46" fmla="*/ 424 w 439"/>
                <a:gd name="T47" fmla="*/ 45 h 234"/>
                <a:gd name="T48" fmla="*/ 439 w 439"/>
                <a:gd name="T49" fmla="*/ 113 h 234"/>
                <a:gd name="T50" fmla="*/ 431 w 439"/>
                <a:gd name="T51" fmla="*/ 227 h 234"/>
                <a:gd name="T52" fmla="*/ 431 w 439"/>
                <a:gd name="T53" fmla="*/ 234 h 23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39" h="234">
                  <a:moveTo>
                    <a:pt x="431" y="227"/>
                  </a:moveTo>
                  <a:lnTo>
                    <a:pt x="393" y="204"/>
                  </a:lnTo>
                  <a:lnTo>
                    <a:pt x="348" y="212"/>
                  </a:lnTo>
                  <a:lnTo>
                    <a:pt x="340" y="227"/>
                  </a:lnTo>
                  <a:lnTo>
                    <a:pt x="325" y="212"/>
                  </a:lnTo>
                  <a:lnTo>
                    <a:pt x="318" y="212"/>
                  </a:lnTo>
                  <a:lnTo>
                    <a:pt x="303" y="204"/>
                  </a:lnTo>
                  <a:lnTo>
                    <a:pt x="295" y="219"/>
                  </a:lnTo>
                  <a:lnTo>
                    <a:pt x="295" y="212"/>
                  </a:lnTo>
                  <a:lnTo>
                    <a:pt x="280" y="212"/>
                  </a:lnTo>
                  <a:lnTo>
                    <a:pt x="272" y="204"/>
                  </a:lnTo>
                  <a:lnTo>
                    <a:pt x="250" y="212"/>
                  </a:lnTo>
                  <a:lnTo>
                    <a:pt x="242" y="197"/>
                  </a:lnTo>
                  <a:lnTo>
                    <a:pt x="227" y="197"/>
                  </a:lnTo>
                  <a:lnTo>
                    <a:pt x="189" y="189"/>
                  </a:lnTo>
                  <a:lnTo>
                    <a:pt x="181" y="174"/>
                  </a:lnTo>
                  <a:lnTo>
                    <a:pt x="166" y="174"/>
                  </a:lnTo>
                  <a:lnTo>
                    <a:pt x="151" y="166"/>
                  </a:lnTo>
                  <a:lnTo>
                    <a:pt x="151" y="45"/>
                  </a:lnTo>
                  <a:lnTo>
                    <a:pt x="0" y="30"/>
                  </a:lnTo>
                  <a:lnTo>
                    <a:pt x="7" y="0"/>
                  </a:lnTo>
                  <a:lnTo>
                    <a:pt x="53" y="7"/>
                  </a:lnTo>
                  <a:lnTo>
                    <a:pt x="424" y="15"/>
                  </a:lnTo>
                  <a:lnTo>
                    <a:pt x="424" y="45"/>
                  </a:lnTo>
                  <a:lnTo>
                    <a:pt x="439" y="113"/>
                  </a:lnTo>
                  <a:lnTo>
                    <a:pt x="431" y="227"/>
                  </a:lnTo>
                  <a:lnTo>
                    <a:pt x="431" y="23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29" name="Freeform 100"/>
            <p:cNvSpPr>
              <a:spLocks/>
            </p:cNvSpPr>
            <p:nvPr/>
          </p:nvSpPr>
          <p:spPr bwMode="auto">
            <a:xfrm>
              <a:off x="138" y="1609"/>
              <a:ext cx="401" cy="341"/>
            </a:xfrm>
            <a:custGeom>
              <a:avLst/>
              <a:gdLst>
                <a:gd name="T0" fmla="*/ 386 w 401"/>
                <a:gd name="T1" fmla="*/ 99 h 341"/>
                <a:gd name="T2" fmla="*/ 295 w 401"/>
                <a:gd name="T3" fmla="*/ 76 h 341"/>
                <a:gd name="T4" fmla="*/ 197 w 401"/>
                <a:gd name="T5" fmla="*/ 76 h 341"/>
                <a:gd name="T6" fmla="*/ 174 w 401"/>
                <a:gd name="T7" fmla="*/ 61 h 341"/>
                <a:gd name="T8" fmla="*/ 151 w 401"/>
                <a:gd name="T9" fmla="*/ 61 h 341"/>
                <a:gd name="T10" fmla="*/ 128 w 401"/>
                <a:gd name="T11" fmla="*/ 53 h 341"/>
                <a:gd name="T12" fmla="*/ 128 w 401"/>
                <a:gd name="T13" fmla="*/ 23 h 341"/>
                <a:gd name="T14" fmla="*/ 121 w 401"/>
                <a:gd name="T15" fmla="*/ 15 h 341"/>
                <a:gd name="T16" fmla="*/ 113 w 401"/>
                <a:gd name="T17" fmla="*/ 8 h 341"/>
                <a:gd name="T18" fmla="*/ 106 w 401"/>
                <a:gd name="T19" fmla="*/ 8 h 341"/>
                <a:gd name="T20" fmla="*/ 91 w 401"/>
                <a:gd name="T21" fmla="*/ 0 h 341"/>
                <a:gd name="T22" fmla="*/ 38 w 401"/>
                <a:gd name="T23" fmla="*/ 144 h 341"/>
                <a:gd name="T24" fmla="*/ 0 w 401"/>
                <a:gd name="T25" fmla="*/ 197 h 341"/>
                <a:gd name="T26" fmla="*/ 0 w 401"/>
                <a:gd name="T27" fmla="*/ 250 h 341"/>
                <a:gd name="T28" fmla="*/ 189 w 401"/>
                <a:gd name="T29" fmla="*/ 311 h 341"/>
                <a:gd name="T30" fmla="*/ 325 w 401"/>
                <a:gd name="T31" fmla="*/ 341 h 341"/>
                <a:gd name="T32" fmla="*/ 363 w 401"/>
                <a:gd name="T33" fmla="*/ 205 h 341"/>
                <a:gd name="T34" fmla="*/ 348 w 401"/>
                <a:gd name="T35" fmla="*/ 190 h 341"/>
                <a:gd name="T36" fmla="*/ 401 w 401"/>
                <a:gd name="T37" fmla="*/ 122 h 341"/>
                <a:gd name="T38" fmla="*/ 386 w 401"/>
                <a:gd name="T39" fmla="*/ 99 h 3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1" h="341">
                  <a:moveTo>
                    <a:pt x="386" y="99"/>
                  </a:moveTo>
                  <a:lnTo>
                    <a:pt x="295" y="76"/>
                  </a:lnTo>
                  <a:lnTo>
                    <a:pt x="197" y="76"/>
                  </a:lnTo>
                  <a:lnTo>
                    <a:pt x="174" y="61"/>
                  </a:lnTo>
                  <a:lnTo>
                    <a:pt x="151" y="61"/>
                  </a:lnTo>
                  <a:lnTo>
                    <a:pt x="128" y="53"/>
                  </a:lnTo>
                  <a:lnTo>
                    <a:pt x="128" y="23"/>
                  </a:lnTo>
                  <a:lnTo>
                    <a:pt x="121" y="15"/>
                  </a:lnTo>
                  <a:lnTo>
                    <a:pt x="113" y="8"/>
                  </a:lnTo>
                  <a:lnTo>
                    <a:pt x="106" y="8"/>
                  </a:lnTo>
                  <a:lnTo>
                    <a:pt x="91" y="0"/>
                  </a:lnTo>
                  <a:lnTo>
                    <a:pt x="38" y="144"/>
                  </a:lnTo>
                  <a:lnTo>
                    <a:pt x="0" y="197"/>
                  </a:lnTo>
                  <a:lnTo>
                    <a:pt x="0" y="250"/>
                  </a:lnTo>
                  <a:lnTo>
                    <a:pt x="189" y="311"/>
                  </a:lnTo>
                  <a:lnTo>
                    <a:pt x="325" y="341"/>
                  </a:lnTo>
                  <a:lnTo>
                    <a:pt x="363" y="205"/>
                  </a:lnTo>
                  <a:lnTo>
                    <a:pt x="348" y="190"/>
                  </a:lnTo>
                  <a:lnTo>
                    <a:pt x="401" y="122"/>
                  </a:lnTo>
                  <a:lnTo>
                    <a:pt x="386" y="99"/>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30" name="Freeform 101"/>
            <p:cNvSpPr>
              <a:spLocks/>
            </p:cNvSpPr>
            <p:nvPr/>
          </p:nvSpPr>
          <p:spPr bwMode="auto">
            <a:xfrm>
              <a:off x="138" y="1609"/>
              <a:ext cx="401" cy="341"/>
            </a:xfrm>
            <a:custGeom>
              <a:avLst/>
              <a:gdLst>
                <a:gd name="T0" fmla="*/ 386 w 401"/>
                <a:gd name="T1" fmla="*/ 99 h 341"/>
                <a:gd name="T2" fmla="*/ 295 w 401"/>
                <a:gd name="T3" fmla="*/ 76 h 341"/>
                <a:gd name="T4" fmla="*/ 197 w 401"/>
                <a:gd name="T5" fmla="*/ 76 h 341"/>
                <a:gd name="T6" fmla="*/ 174 w 401"/>
                <a:gd name="T7" fmla="*/ 61 h 341"/>
                <a:gd name="T8" fmla="*/ 151 w 401"/>
                <a:gd name="T9" fmla="*/ 61 h 341"/>
                <a:gd name="T10" fmla="*/ 128 w 401"/>
                <a:gd name="T11" fmla="*/ 53 h 341"/>
                <a:gd name="T12" fmla="*/ 128 w 401"/>
                <a:gd name="T13" fmla="*/ 23 h 341"/>
                <a:gd name="T14" fmla="*/ 121 w 401"/>
                <a:gd name="T15" fmla="*/ 15 h 341"/>
                <a:gd name="T16" fmla="*/ 113 w 401"/>
                <a:gd name="T17" fmla="*/ 8 h 341"/>
                <a:gd name="T18" fmla="*/ 106 w 401"/>
                <a:gd name="T19" fmla="*/ 8 h 341"/>
                <a:gd name="T20" fmla="*/ 91 w 401"/>
                <a:gd name="T21" fmla="*/ 0 h 341"/>
                <a:gd name="T22" fmla="*/ 38 w 401"/>
                <a:gd name="T23" fmla="*/ 144 h 341"/>
                <a:gd name="T24" fmla="*/ 0 w 401"/>
                <a:gd name="T25" fmla="*/ 197 h 341"/>
                <a:gd name="T26" fmla="*/ 0 w 401"/>
                <a:gd name="T27" fmla="*/ 250 h 341"/>
                <a:gd name="T28" fmla="*/ 189 w 401"/>
                <a:gd name="T29" fmla="*/ 311 h 341"/>
                <a:gd name="T30" fmla="*/ 325 w 401"/>
                <a:gd name="T31" fmla="*/ 341 h 341"/>
                <a:gd name="T32" fmla="*/ 363 w 401"/>
                <a:gd name="T33" fmla="*/ 205 h 341"/>
                <a:gd name="T34" fmla="*/ 348 w 401"/>
                <a:gd name="T35" fmla="*/ 190 h 341"/>
                <a:gd name="T36" fmla="*/ 401 w 401"/>
                <a:gd name="T37" fmla="*/ 122 h 341"/>
                <a:gd name="T38" fmla="*/ 386 w 401"/>
                <a:gd name="T39" fmla="*/ 99 h 341"/>
                <a:gd name="T40" fmla="*/ 386 w 401"/>
                <a:gd name="T41" fmla="*/ 106 h 3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01" h="341">
                  <a:moveTo>
                    <a:pt x="386" y="99"/>
                  </a:moveTo>
                  <a:lnTo>
                    <a:pt x="295" y="76"/>
                  </a:lnTo>
                  <a:lnTo>
                    <a:pt x="197" y="76"/>
                  </a:lnTo>
                  <a:lnTo>
                    <a:pt x="174" y="61"/>
                  </a:lnTo>
                  <a:lnTo>
                    <a:pt x="151" y="61"/>
                  </a:lnTo>
                  <a:lnTo>
                    <a:pt x="128" y="53"/>
                  </a:lnTo>
                  <a:lnTo>
                    <a:pt x="128" y="23"/>
                  </a:lnTo>
                  <a:lnTo>
                    <a:pt x="121" y="15"/>
                  </a:lnTo>
                  <a:lnTo>
                    <a:pt x="113" y="8"/>
                  </a:lnTo>
                  <a:lnTo>
                    <a:pt x="106" y="8"/>
                  </a:lnTo>
                  <a:lnTo>
                    <a:pt x="91" y="0"/>
                  </a:lnTo>
                  <a:lnTo>
                    <a:pt x="38" y="144"/>
                  </a:lnTo>
                  <a:lnTo>
                    <a:pt x="0" y="197"/>
                  </a:lnTo>
                  <a:lnTo>
                    <a:pt x="0" y="250"/>
                  </a:lnTo>
                  <a:lnTo>
                    <a:pt x="189" y="311"/>
                  </a:lnTo>
                  <a:lnTo>
                    <a:pt x="325" y="341"/>
                  </a:lnTo>
                  <a:lnTo>
                    <a:pt x="363" y="205"/>
                  </a:lnTo>
                  <a:lnTo>
                    <a:pt x="348" y="190"/>
                  </a:lnTo>
                  <a:lnTo>
                    <a:pt x="401" y="122"/>
                  </a:lnTo>
                  <a:lnTo>
                    <a:pt x="386" y="99"/>
                  </a:lnTo>
                  <a:lnTo>
                    <a:pt x="386" y="10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31" name="Freeform 102"/>
            <p:cNvSpPr>
              <a:spLocks/>
            </p:cNvSpPr>
            <p:nvPr/>
          </p:nvSpPr>
          <p:spPr bwMode="auto">
            <a:xfrm>
              <a:off x="2159" y="1958"/>
              <a:ext cx="295" cy="182"/>
            </a:xfrm>
            <a:custGeom>
              <a:avLst/>
              <a:gdLst>
                <a:gd name="T0" fmla="*/ 264 w 295"/>
                <a:gd name="T1" fmla="*/ 23 h 182"/>
                <a:gd name="T2" fmla="*/ 257 w 295"/>
                <a:gd name="T3" fmla="*/ 7 h 182"/>
                <a:gd name="T4" fmla="*/ 242 w 295"/>
                <a:gd name="T5" fmla="*/ 0 h 182"/>
                <a:gd name="T6" fmla="*/ 37 w 295"/>
                <a:gd name="T7" fmla="*/ 38 h 182"/>
                <a:gd name="T8" fmla="*/ 37 w 295"/>
                <a:gd name="T9" fmla="*/ 23 h 182"/>
                <a:gd name="T10" fmla="*/ 0 w 295"/>
                <a:gd name="T11" fmla="*/ 45 h 182"/>
                <a:gd name="T12" fmla="*/ 15 w 295"/>
                <a:gd name="T13" fmla="*/ 129 h 182"/>
                <a:gd name="T14" fmla="*/ 22 w 295"/>
                <a:gd name="T15" fmla="*/ 182 h 182"/>
                <a:gd name="T16" fmla="*/ 75 w 295"/>
                <a:gd name="T17" fmla="*/ 174 h 182"/>
                <a:gd name="T18" fmla="*/ 249 w 295"/>
                <a:gd name="T19" fmla="*/ 144 h 182"/>
                <a:gd name="T20" fmla="*/ 264 w 295"/>
                <a:gd name="T21" fmla="*/ 136 h 182"/>
                <a:gd name="T22" fmla="*/ 295 w 295"/>
                <a:gd name="T23" fmla="*/ 106 h 182"/>
                <a:gd name="T24" fmla="*/ 264 w 295"/>
                <a:gd name="T25" fmla="*/ 76 h 182"/>
                <a:gd name="T26" fmla="*/ 264 w 295"/>
                <a:gd name="T27" fmla="*/ 61 h 182"/>
                <a:gd name="T28" fmla="*/ 280 w 295"/>
                <a:gd name="T29" fmla="*/ 30 h 182"/>
                <a:gd name="T30" fmla="*/ 264 w 295"/>
                <a:gd name="T31" fmla="*/ 23 h 18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5" h="182">
                  <a:moveTo>
                    <a:pt x="264" y="23"/>
                  </a:moveTo>
                  <a:lnTo>
                    <a:pt x="257" y="7"/>
                  </a:lnTo>
                  <a:lnTo>
                    <a:pt x="242" y="0"/>
                  </a:lnTo>
                  <a:lnTo>
                    <a:pt x="37" y="38"/>
                  </a:lnTo>
                  <a:lnTo>
                    <a:pt x="37" y="23"/>
                  </a:lnTo>
                  <a:lnTo>
                    <a:pt x="0" y="45"/>
                  </a:lnTo>
                  <a:lnTo>
                    <a:pt x="15" y="129"/>
                  </a:lnTo>
                  <a:lnTo>
                    <a:pt x="22" y="182"/>
                  </a:lnTo>
                  <a:lnTo>
                    <a:pt x="75" y="174"/>
                  </a:lnTo>
                  <a:lnTo>
                    <a:pt x="249" y="144"/>
                  </a:lnTo>
                  <a:lnTo>
                    <a:pt x="264" y="136"/>
                  </a:lnTo>
                  <a:lnTo>
                    <a:pt x="295" y="106"/>
                  </a:lnTo>
                  <a:lnTo>
                    <a:pt x="264" y="76"/>
                  </a:lnTo>
                  <a:lnTo>
                    <a:pt x="264" y="61"/>
                  </a:lnTo>
                  <a:lnTo>
                    <a:pt x="280" y="30"/>
                  </a:lnTo>
                  <a:lnTo>
                    <a:pt x="264" y="23"/>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32" name="Freeform 103"/>
            <p:cNvSpPr>
              <a:spLocks/>
            </p:cNvSpPr>
            <p:nvPr/>
          </p:nvSpPr>
          <p:spPr bwMode="auto">
            <a:xfrm>
              <a:off x="2159" y="1958"/>
              <a:ext cx="295" cy="182"/>
            </a:xfrm>
            <a:custGeom>
              <a:avLst/>
              <a:gdLst>
                <a:gd name="T0" fmla="*/ 264 w 295"/>
                <a:gd name="T1" fmla="*/ 23 h 182"/>
                <a:gd name="T2" fmla="*/ 257 w 295"/>
                <a:gd name="T3" fmla="*/ 7 h 182"/>
                <a:gd name="T4" fmla="*/ 242 w 295"/>
                <a:gd name="T5" fmla="*/ 0 h 182"/>
                <a:gd name="T6" fmla="*/ 37 w 295"/>
                <a:gd name="T7" fmla="*/ 38 h 182"/>
                <a:gd name="T8" fmla="*/ 37 w 295"/>
                <a:gd name="T9" fmla="*/ 23 h 182"/>
                <a:gd name="T10" fmla="*/ 0 w 295"/>
                <a:gd name="T11" fmla="*/ 45 h 182"/>
                <a:gd name="T12" fmla="*/ 15 w 295"/>
                <a:gd name="T13" fmla="*/ 129 h 182"/>
                <a:gd name="T14" fmla="*/ 22 w 295"/>
                <a:gd name="T15" fmla="*/ 182 h 182"/>
                <a:gd name="T16" fmla="*/ 75 w 295"/>
                <a:gd name="T17" fmla="*/ 174 h 182"/>
                <a:gd name="T18" fmla="*/ 249 w 295"/>
                <a:gd name="T19" fmla="*/ 144 h 182"/>
                <a:gd name="T20" fmla="*/ 264 w 295"/>
                <a:gd name="T21" fmla="*/ 136 h 182"/>
                <a:gd name="T22" fmla="*/ 295 w 295"/>
                <a:gd name="T23" fmla="*/ 106 h 182"/>
                <a:gd name="T24" fmla="*/ 264 w 295"/>
                <a:gd name="T25" fmla="*/ 76 h 182"/>
                <a:gd name="T26" fmla="*/ 264 w 295"/>
                <a:gd name="T27" fmla="*/ 61 h 182"/>
                <a:gd name="T28" fmla="*/ 280 w 295"/>
                <a:gd name="T29" fmla="*/ 30 h 182"/>
                <a:gd name="T30" fmla="*/ 264 w 295"/>
                <a:gd name="T31" fmla="*/ 23 h 182"/>
                <a:gd name="T32" fmla="*/ 264 w 295"/>
                <a:gd name="T33" fmla="*/ 30 h 1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95" h="182">
                  <a:moveTo>
                    <a:pt x="264" y="23"/>
                  </a:moveTo>
                  <a:lnTo>
                    <a:pt x="257" y="7"/>
                  </a:lnTo>
                  <a:lnTo>
                    <a:pt x="242" y="0"/>
                  </a:lnTo>
                  <a:lnTo>
                    <a:pt x="37" y="38"/>
                  </a:lnTo>
                  <a:lnTo>
                    <a:pt x="37" y="23"/>
                  </a:lnTo>
                  <a:lnTo>
                    <a:pt x="0" y="45"/>
                  </a:lnTo>
                  <a:lnTo>
                    <a:pt x="15" y="129"/>
                  </a:lnTo>
                  <a:lnTo>
                    <a:pt x="22" y="182"/>
                  </a:lnTo>
                  <a:lnTo>
                    <a:pt x="75" y="174"/>
                  </a:lnTo>
                  <a:lnTo>
                    <a:pt x="249" y="144"/>
                  </a:lnTo>
                  <a:lnTo>
                    <a:pt x="264" y="136"/>
                  </a:lnTo>
                  <a:lnTo>
                    <a:pt x="295" y="106"/>
                  </a:lnTo>
                  <a:lnTo>
                    <a:pt x="264" y="76"/>
                  </a:lnTo>
                  <a:lnTo>
                    <a:pt x="264" y="61"/>
                  </a:lnTo>
                  <a:lnTo>
                    <a:pt x="280" y="30"/>
                  </a:lnTo>
                  <a:lnTo>
                    <a:pt x="264" y="23"/>
                  </a:lnTo>
                  <a:lnTo>
                    <a:pt x="264" y="3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33" name="Freeform 104"/>
            <p:cNvSpPr>
              <a:spLocks/>
            </p:cNvSpPr>
            <p:nvPr/>
          </p:nvSpPr>
          <p:spPr bwMode="auto">
            <a:xfrm>
              <a:off x="2560" y="1912"/>
              <a:ext cx="22" cy="46"/>
            </a:xfrm>
            <a:custGeom>
              <a:avLst/>
              <a:gdLst>
                <a:gd name="T0" fmla="*/ 22 w 22"/>
                <a:gd name="T1" fmla="*/ 16 h 46"/>
                <a:gd name="T2" fmla="*/ 22 w 22"/>
                <a:gd name="T3" fmla="*/ 0 h 46"/>
                <a:gd name="T4" fmla="*/ 0 w 22"/>
                <a:gd name="T5" fmla="*/ 8 h 46"/>
                <a:gd name="T6" fmla="*/ 7 w 22"/>
                <a:gd name="T7" fmla="*/ 38 h 46"/>
                <a:gd name="T8" fmla="*/ 7 w 22"/>
                <a:gd name="T9" fmla="*/ 46 h 46"/>
                <a:gd name="T10" fmla="*/ 22 w 22"/>
                <a:gd name="T11" fmla="*/ 38 h 46"/>
                <a:gd name="T12" fmla="*/ 22 w 22"/>
                <a:gd name="T13" fmla="*/ 16 h 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 h="46">
                  <a:moveTo>
                    <a:pt x="22" y="16"/>
                  </a:moveTo>
                  <a:lnTo>
                    <a:pt x="22" y="0"/>
                  </a:lnTo>
                  <a:lnTo>
                    <a:pt x="0" y="8"/>
                  </a:lnTo>
                  <a:lnTo>
                    <a:pt x="7" y="38"/>
                  </a:lnTo>
                  <a:lnTo>
                    <a:pt x="7" y="46"/>
                  </a:lnTo>
                  <a:lnTo>
                    <a:pt x="22" y="38"/>
                  </a:lnTo>
                  <a:lnTo>
                    <a:pt x="22" y="16"/>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34" name="Freeform 105"/>
            <p:cNvSpPr>
              <a:spLocks/>
            </p:cNvSpPr>
            <p:nvPr/>
          </p:nvSpPr>
          <p:spPr bwMode="auto">
            <a:xfrm>
              <a:off x="2560" y="1912"/>
              <a:ext cx="22" cy="46"/>
            </a:xfrm>
            <a:custGeom>
              <a:avLst/>
              <a:gdLst>
                <a:gd name="T0" fmla="*/ 22 w 22"/>
                <a:gd name="T1" fmla="*/ 16 h 46"/>
                <a:gd name="T2" fmla="*/ 22 w 22"/>
                <a:gd name="T3" fmla="*/ 0 h 46"/>
                <a:gd name="T4" fmla="*/ 0 w 22"/>
                <a:gd name="T5" fmla="*/ 8 h 46"/>
                <a:gd name="T6" fmla="*/ 7 w 22"/>
                <a:gd name="T7" fmla="*/ 38 h 46"/>
                <a:gd name="T8" fmla="*/ 7 w 22"/>
                <a:gd name="T9" fmla="*/ 46 h 46"/>
                <a:gd name="T10" fmla="*/ 22 w 22"/>
                <a:gd name="T11" fmla="*/ 38 h 46"/>
                <a:gd name="T12" fmla="*/ 22 w 22"/>
                <a:gd name="T13" fmla="*/ 16 h 46"/>
                <a:gd name="T14" fmla="*/ 22 w 22"/>
                <a:gd name="T15" fmla="*/ 23 h 4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 h="46">
                  <a:moveTo>
                    <a:pt x="22" y="16"/>
                  </a:moveTo>
                  <a:lnTo>
                    <a:pt x="22" y="0"/>
                  </a:lnTo>
                  <a:lnTo>
                    <a:pt x="0" y="8"/>
                  </a:lnTo>
                  <a:lnTo>
                    <a:pt x="7" y="38"/>
                  </a:lnTo>
                  <a:lnTo>
                    <a:pt x="7" y="46"/>
                  </a:lnTo>
                  <a:lnTo>
                    <a:pt x="22" y="38"/>
                  </a:lnTo>
                  <a:lnTo>
                    <a:pt x="22" y="16"/>
                  </a:lnTo>
                  <a:lnTo>
                    <a:pt x="22" y="2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35" name="Freeform 106"/>
            <p:cNvSpPr>
              <a:spLocks/>
            </p:cNvSpPr>
            <p:nvPr/>
          </p:nvSpPr>
          <p:spPr bwMode="auto">
            <a:xfrm>
              <a:off x="2590" y="1928"/>
              <a:ext cx="7" cy="15"/>
            </a:xfrm>
            <a:custGeom>
              <a:avLst/>
              <a:gdLst>
                <a:gd name="T0" fmla="*/ 0 w 7"/>
                <a:gd name="T1" fmla="*/ 0 h 15"/>
                <a:gd name="T2" fmla="*/ 7 w 7"/>
                <a:gd name="T3" fmla="*/ 0 h 15"/>
                <a:gd name="T4" fmla="*/ 7 w 7"/>
                <a:gd name="T5" fmla="*/ 15 h 15"/>
                <a:gd name="T6" fmla="*/ 0 w 7"/>
                <a:gd name="T7" fmla="*/ 0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15">
                  <a:moveTo>
                    <a:pt x="0" y="0"/>
                  </a:moveTo>
                  <a:lnTo>
                    <a:pt x="7" y="0"/>
                  </a:lnTo>
                  <a:lnTo>
                    <a:pt x="7" y="15"/>
                  </a:lnTo>
                  <a:lnTo>
                    <a:pt x="0" y="0"/>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36" name="Freeform 107"/>
            <p:cNvSpPr>
              <a:spLocks/>
            </p:cNvSpPr>
            <p:nvPr/>
          </p:nvSpPr>
          <p:spPr bwMode="auto">
            <a:xfrm>
              <a:off x="2590" y="1928"/>
              <a:ext cx="7" cy="15"/>
            </a:xfrm>
            <a:custGeom>
              <a:avLst/>
              <a:gdLst>
                <a:gd name="T0" fmla="*/ 0 w 7"/>
                <a:gd name="T1" fmla="*/ 0 h 15"/>
                <a:gd name="T2" fmla="*/ 7 w 7"/>
                <a:gd name="T3" fmla="*/ 0 h 15"/>
                <a:gd name="T4" fmla="*/ 7 w 7"/>
                <a:gd name="T5" fmla="*/ 15 h 15"/>
                <a:gd name="T6" fmla="*/ 0 w 7"/>
                <a:gd name="T7" fmla="*/ 0 h 15"/>
                <a:gd name="T8" fmla="*/ 0 w 7"/>
                <a:gd name="T9" fmla="*/ 7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5">
                  <a:moveTo>
                    <a:pt x="0" y="0"/>
                  </a:moveTo>
                  <a:lnTo>
                    <a:pt x="7" y="0"/>
                  </a:lnTo>
                  <a:lnTo>
                    <a:pt x="7" y="15"/>
                  </a:lnTo>
                  <a:lnTo>
                    <a:pt x="0" y="0"/>
                  </a:lnTo>
                  <a:lnTo>
                    <a:pt x="0" y="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37" name="Freeform 108"/>
            <p:cNvSpPr>
              <a:spLocks/>
            </p:cNvSpPr>
            <p:nvPr/>
          </p:nvSpPr>
          <p:spPr bwMode="auto">
            <a:xfrm>
              <a:off x="2090" y="2435"/>
              <a:ext cx="258" cy="190"/>
            </a:xfrm>
            <a:custGeom>
              <a:avLst/>
              <a:gdLst>
                <a:gd name="T0" fmla="*/ 258 w 258"/>
                <a:gd name="T1" fmla="*/ 61 h 190"/>
                <a:gd name="T2" fmla="*/ 190 w 258"/>
                <a:gd name="T3" fmla="*/ 8 h 190"/>
                <a:gd name="T4" fmla="*/ 129 w 258"/>
                <a:gd name="T5" fmla="*/ 15 h 190"/>
                <a:gd name="T6" fmla="*/ 114 w 258"/>
                <a:gd name="T7" fmla="*/ 0 h 190"/>
                <a:gd name="T8" fmla="*/ 46 w 258"/>
                <a:gd name="T9" fmla="*/ 8 h 190"/>
                <a:gd name="T10" fmla="*/ 8 w 258"/>
                <a:gd name="T11" fmla="*/ 23 h 190"/>
                <a:gd name="T12" fmla="*/ 0 w 258"/>
                <a:gd name="T13" fmla="*/ 46 h 190"/>
                <a:gd name="T14" fmla="*/ 23 w 258"/>
                <a:gd name="T15" fmla="*/ 53 h 190"/>
                <a:gd name="T16" fmla="*/ 46 w 258"/>
                <a:gd name="T17" fmla="*/ 84 h 190"/>
                <a:gd name="T18" fmla="*/ 114 w 258"/>
                <a:gd name="T19" fmla="*/ 137 h 190"/>
                <a:gd name="T20" fmla="*/ 137 w 258"/>
                <a:gd name="T21" fmla="*/ 182 h 190"/>
                <a:gd name="T22" fmla="*/ 152 w 258"/>
                <a:gd name="T23" fmla="*/ 190 h 190"/>
                <a:gd name="T24" fmla="*/ 152 w 258"/>
                <a:gd name="T25" fmla="*/ 159 h 190"/>
                <a:gd name="T26" fmla="*/ 174 w 258"/>
                <a:gd name="T27" fmla="*/ 159 h 190"/>
                <a:gd name="T28" fmla="*/ 182 w 258"/>
                <a:gd name="T29" fmla="*/ 144 h 190"/>
                <a:gd name="T30" fmla="*/ 182 w 258"/>
                <a:gd name="T31" fmla="*/ 152 h 190"/>
                <a:gd name="T32" fmla="*/ 190 w 258"/>
                <a:gd name="T33" fmla="*/ 152 h 190"/>
                <a:gd name="T34" fmla="*/ 182 w 258"/>
                <a:gd name="T35" fmla="*/ 152 h 190"/>
                <a:gd name="T36" fmla="*/ 197 w 258"/>
                <a:gd name="T37" fmla="*/ 144 h 190"/>
                <a:gd name="T38" fmla="*/ 190 w 258"/>
                <a:gd name="T39" fmla="*/ 137 h 190"/>
                <a:gd name="T40" fmla="*/ 197 w 258"/>
                <a:gd name="T41" fmla="*/ 137 h 190"/>
                <a:gd name="T42" fmla="*/ 227 w 258"/>
                <a:gd name="T43" fmla="*/ 106 h 190"/>
                <a:gd name="T44" fmla="*/ 220 w 258"/>
                <a:gd name="T45" fmla="*/ 91 h 190"/>
                <a:gd name="T46" fmla="*/ 227 w 258"/>
                <a:gd name="T47" fmla="*/ 84 h 190"/>
                <a:gd name="T48" fmla="*/ 227 w 258"/>
                <a:gd name="T49" fmla="*/ 99 h 190"/>
                <a:gd name="T50" fmla="*/ 258 w 258"/>
                <a:gd name="T51" fmla="*/ 61 h 19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58" h="190">
                  <a:moveTo>
                    <a:pt x="258" y="61"/>
                  </a:moveTo>
                  <a:lnTo>
                    <a:pt x="190" y="8"/>
                  </a:lnTo>
                  <a:lnTo>
                    <a:pt x="129" y="15"/>
                  </a:lnTo>
                  <a:lnTo>
                    <a:pt x="114" y="0"/>
                  </a:lnTo>
                  <a:lnTo>
                    <a:pt x="46" y="8"/>
                  </a:lnTo>
                  <a:lnTo>
                    <a:pt x="8" y="23"/>
                  </a:lnTo>
                  <a:lnTo>
                    <a:pt x="0" y="46"/>
                  </a:lnTo>
                  <a:lnTo>
                    <a:pt x="23" y="53"/>
                  </a:lnTo>
                  <a:lnTo>
                    <a:pt x="46" y="84"/>
                  </a:lnTo>
                  <a:lnTo>
                    <a:pt x="114" y="137"/>
                  </a:lnTo>
                  <a:lnTo>
                    <a:pt x="137" y="182"/>
                  </a:lnTo>
                  <a:lnTo>
                    <a:pt x="152" y="190"/>
                  </a:lnTo>
                  <a:lnTo>
                    <a:pt x="152" y="159"/>
                  </a:lnTo>
                  <a:lnTo>
                    <a:pt x="174" y="159"/>
                  </a:lnTo>
                  <a:lnTo>
                    <a:pt x="182" y="144"/>
                  </a:lnTo>
                  <a:lnTo>
                    <a:pt x="182" y="152"/>
                  </a:lnTo>
                  <a:lnTo>
                    <a:pt x="190" y="152"/>
                  </a:lnTo>
                  <a:lnTo>
                    <a:pt x="182" y="152"/>
                  </a:lnTo>
                  <a:lnTo>
                    <a:pt x="197" y="144"/>
                  </a:lnTo>
                  <a:lnTo>
                    <a:pt x="190" y="137"/>
                  </a:lnTo>
                  <a:lnTo>
                    <a:pt x="197" y="137"/>
                  </a:lnTo>
                  <a:lnTo>
                    <a:pt x="227" y="106"/>
                  </a:lnTo>
                  <a:lnTo>
                    <a:pt x="220" y="91"/>
                  </a:lnTo>
                  <a:lnTo>
                    <a:pt x="227" y="84"/>
                  </a:lnTo>
                  <a:lnTo>
                    <a:pt x="227" y="99"/>
                  </a:lnTo>
                  <a:lnTo>
                    <a:pt x="258" y="61"/>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38" name="Freeform 109"/>
            <p:cNvSpPr>
              <a:spLocks/>
            </p:cNvSpPr>
            <p:nvPr/>
          </p:nvSpPr>
          <p:spPr bwMode="auto">
            <a:xfrm>
              <a:off x="2090" y="2435"/>
              <a:ext cx="258" cy="190"/>
            </a:xfrm>
            <a:custGeom>
              <a:avLst/>
              <a:gdLst>
                <a:gd name="T0" fmla="*/ 258 w 258"/>
                <a:gd name="T1" fmla="*/ 61 h 190"/>
                <a:gd name="T2" fmla="*/ 190 w 258"/>
                <a:gd name="T3" fmla="*/ 8 h 190"/>
                <a:gd name="T4" fmla="*/ 129 w 258"/>
                <a:gd name="T5" fmla="*/ 15 h 190"/>
                <a:gd name="T6" fmla="*/ 114 w 258"/>
                <a:gd name="T7" fmla="*/ 0 h 190"/>
                <a:gd name="T8" fmla="*/ 46 w 258"/>
                <a:gd name="T9" fmla="*/ 8 h 190"/>
                <a:gd name="T10" fmla="*/ 8 w 258"/>
                <a:gd name="T11" fmla="*/ 23 h 190"/>
                <a:gd name="T12" fmla="*/ 0 w 258"/>
                <a:gd name="T13" fmla="*/ 46 h 190"/>
                <a:gd name="T14" fmla="*/ 23 w 258"/>
                <a:gd name="T15" fmla="*/ 53 h 190"/>
                <a:gd name="T16" fmla="*/ 46 w 258"/>
                <a:gd name="T17" fmla="*/ 84 h 190"/>
                <a:gd name="T18" fmla="*/ 114 w 258"/>
                <a:gd name="T19" fmla="*/ 137 h 190"/>
                <a:gd name="T20" fmla="*/ 137 w 258"/>
                <a:gd name="T21" fmla="*/ 182 h 190"/>
                <a:gd name="T22" fmla="*/ 152 w 258"/>
                <a:gd name="T23" fmla="*/ 190 h 190"/>
                <a:gd name="T24" fmla="*/ 152 w 258"/>
                <a:gd name="T25" fmla="*/ 159 h 190"/>
                <a:gd name="T26" fmla="*/ 174 w 258"/>
                <a:gd name="T27" fmla="*/ 159 h 190"/>
                <a:gd name="T28" fmla="*/ 182 w 258"/>
                <a:gd name="T29" fmla="*/ 144 h 190"/>
                <a:gd name="T30" fmla="*/ 182 w 258"/>
                <a:gd name="T31" fmla="*/ 152 h 190"/>
                <a:gd name="T32" fmla="*/ 190 w 258"/>
                <a:gd name="T33" fmla="*/ 152 h 190"/>
                <a:gd name="T34" fmla="*/ 182 w 258"/>
                <a:gd name="T35" fmla="*/ 152 h 190"/>
                <a:gd name="T36" fmla="*/ 197 w 258"/>
                <a:gd name="T37" fmla="*/ 144 h 190"/>
                <a:gd name="T38" fmla="*/ 190 w 258"/>
                <a:gd name="T39" fmla="*/ 137 h 190"/>
                <a:gd name="T40" fmla="*/ 197 w 258"/>
                <a:gd name="T41" fmla="*/ 137 h 190"/>
                <a:gd name="T42" fmla="*/ 227 w 258"/>
                <a:gd name="T43" fmla="*/ 106 h 190"/>
                <a:gd name="T44" fmla="*/ 220 w 258"/>
                <a:gd name="T45" fmla="*/ 91 h 190"/>
                <a:gd name="T46" fmla="*/ 227 w 258"/>
                <a:gd name="T47" fmla="*/ 84 h 190"/>
                <a:gd name="T48" fmla="*/ 227 w 258"/>
                <a:gd name="T49" fmla="*/ 99 h 190"/>
                <a:gd name="T50" fmla="*/ 258 w 258"/>
                <a:gd name="T51" fmla="*/ 61 h 190"/>
                <a:gd name="T52" fmla="*/ 258 w 258"/>
                <a:gd name="T53" fmla="*/ 69 h 19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58" h="190">
                  <a:moveTo>
                    <a:pt x="258" y="61"/>
                  </a:moveTo>
                  <a:lnTo>
                    <a:pt x="190" y="8"/>
                  </a:lnTo>
                  <a:lnTo>
                    <a:pt x="129" y="15"/>
                  </a:lnTo>
                  <a:lnTo>
                    <a:pt x="114" y="0"/>
                  </a:lnTo>
                  <a:lnTo>
                    <a:pt x="46" y="8"/>
                  </a:lnTo>
                  <a:lnTo>
                    <a:pt x="8" y="23"/>
                  </a:lnTo>
                  <a:lnTo>
                    <a:pt x="0" y="46"/>
                  </a:lnTo>
                  <a:lnTo>
                    <a:pt x="23" y="53"/>
                  </a:lnTo>
                  <a:lnTo>
                    <a:pt x="46" y="84"/>
                  </a:lnTo>
                  <a:lnTo>
                    <a:pt x="114" y="137"/>
                  </a:lnTo>
                  <a:lnTo>
                    <a:pt x="137" y="182"/>
                  </a:lnTo>
                  <a:lnTo>
                    <a:pt x="152" y="190"/>
                  </a:lnTo>
                  <a:lnTo>
                    <a:pt x="152" y="159"/>
                  </a:lnTo>
                  <a:lnTo>
                    <a:pt x="174" y="159"/>
                  </a:lnTo>
                  <a:lnTo>
                    <a:pt x="182" y="144"/>
                  </a:lnTo>
                  <a:lnTo>
                    <a:pt x="182" y="152"/>
                  </a:lnTo>
                  <a:lnTo>
                    <a:pt x="190" y="152"/>
                  </a:lnTo>
                  <a:lnTo>
                    <a:pt x="182" y="152"/>
                  </a:lnTo>
                  <a:lnTo>
                    <a:pt x="197" y="144"/>
                  </a:lnTo>
                  <a:lnTo>
                    <a:pt x="190" y="137"/>
                  </a:lnTo>
                  <a:lnTo>
                    <a:pt x="197" y="137"/>
                  </a:lnTo>
                  <a:lnTo>
                    <a:pt x="227" y="106"/>
                  </a:lnTo>
                  <a:lnTo>
                    <a:pt x="220" y="91"/>
                  </a:lnTo>
                  <a:lnTo>
                    <a:pt x="227" y="84"/>
                  </a:lnTo>
                  <a:lnTo>
                    <a:pt x="227" y="99"/>
                  </a:lnTo>
                  <a:lnTo>
                    <a:pt x="258" y="61"/>
                  </a:lnTo>
                  <a:lnTo>
                    <a:pt x="258" y="69"/>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39" name="Freeform 110"/>
            <p:cNvSpPr>
              <a:spLocks/>
            </p:cNvSpPr>
            <p:nvPr/>
          </p:nvSpPr>
          <p:spPr bwMode="auto">
            <a:xfrm>
              <a:off x="1069" y="1791"/>
              <a:ext cx="348" cy="235"/>
            </a:xfrm>
            <a:custGeom>
              <a:avLst/>
              <a:gdLst>
                <a:gd name="T0" fmla="*/ 340 w 348"/>
                <a:gd name="T1" fmla="*/ 220 h 235"/>
                <a:gd name="T2" fmla="*/ 348 w 348"/>
                <a:gd name="T3" fmla="*/ 235 h 235"/>
                <a:gd name="T4" fmla="*/ 318 w 348"/>
                <a:gd name="T5" fmla="*/ 212 h 235"/>
                <a:gd name="T6" fmla="*/ 280 w 348"/>
                <a:gd name="T7" fmla="*/ 220 h 235"/>
                <a:gd name="T8" fmla="*/ 257 w 348"/>
                <a:gd name="T9" fmla="*/ 205 h 235"/>
                <a:gd name="T10" fmla="*/ 0 w 348"/>
                <a:gd name="T11" fmla="*/ 190 h 235"/>
                <a:gd name="T12" fmla="*/ 7 w 348"/>
                <a:gd name="T13" fmla="*/ 61 h 235"/>
                <a:gd name="T14" fmla="*/ 15 w 348"/>
                <a:gd name="T15" fmla="*/ 0 h 235"/>
                <a:gd name="T16" fmla="*/ 348 w 348"/>
                <a:gd name="T17" fmla="*/ 15 h 235"/>
                <a:gd name="T18" fmla="*/ 333 w 348"/>
                <a:gd name="T19" fmla="*/ 38 h 235"/>
                <a:gd name="T20" fmla="*/ 348 w 348"/>
                <a:gd name="T21" fmla="*/ 61 h 235"/>
                <a:gd name="T22" fmla="*/ 348 w 348"/>
                <a:gd name="T23" fmla="*/ 174 h 235"/>
                <a:gd name="T24" fmla="*/ 340 w 348"/>
                <a:gd name="T25" fmla="*/ 174 h 235"/>
                <a:gd name="T26" fmla="*/ 348 w 348"/>
                <a:gd name="T27" fmla="*/ 197 h 235"/>
                <a:gd name="T28" fmla="*/ 340 w 348"/>
                <a:gd name="T29" fmla="*/ 220 h 2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48" h="235">
                  <a:moveTo>
                    <a:pt x="340" y="220"/>
                  </a:moveTo>
                  <a:lnTo>
                    <a:pt x="348" y="235"/>
                  </a:lnTo>
                  <a:lnTo>
                    <a:pt x="318" y="212"/>
                  </a:lnTo>
                  <a:lnTo>
                    <a:pt x="280" y="220"/>
                  </a:lnTo>
                  <a:lnTo>
                    <a:pt x="257" y="205"/>
                  </a:lnTo>
                  <a:lnTo>
                    <a:pt x="0" y="190"/>
                  </a:lnTo>
                  <a:lnTo>
                    <a:pt x="7" y="61"/>
                  </a:lnTo>
                  <a:lnTo>
                    <a:pt x="15" y="0"/>
                  </a:lnTo>
                  <a:lnTo>
                    <a:pt x="348" y="15"/>
                  </a:lnTo>
                  <a:lnTo>
                    <a:pt x="333" y="38"/>
                  </a:lnTo>
                  <a:lnTo>
                    <a:pt x="348" y="61"/>
                  </a:lnTo>
                  <a:lnTo>
                    <a:pt x="348" y="174"/>
                  </a:lnTo>
                  <a:lnTo>
                    <a:pt x="340" y="174"/>
                  </a:lnTo>
                  <a:lnTo>
                    <a:pt x="348" y="197"/>
                  </a:lnTo>
                  <a:lnTo>
                    <a:pt x="340" y="220"/>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40" name="Freeform 111"/>
            <p:cNvSpPr>
              <a:spLocks/>
            </p:cNvSpPr>
            <p:nvPr/>
          </p:nvSpPr>
          <p:spPr bwMode="auto">
            <a:xfrm>
              <a:off x="1069" y="1791"/>
              <a:ext cx="348" cy="235"/>
            </a:xfrm>
            <a:custGeom>
              <a:avLst/>
              <a:gdLst>
                <a:gd name="T0" fmla="*/ 340 w 348"/>
                <a:gd name="T1" fmla="*/ 220 h 235"/>
                <a:gd name="T2" fmla="*/ 348 w 348"/>
                <a:gd name="T3" fmla="*/ 235 h 235"/>
                <a:gd name="T4" fmla="*/ 318 w 348"/>
                <a:gd name="T5" fmla="*/ 212 h 235"/>
                <a:gd name="T6" fmla="*/ 280 w 348"/>
                <a:gd name="T7" fmla="*/ 220 h 235"/>
                <a:gd name="T8" fmla="*/ 257 w 348"/>
                <a:gd name="T9" fmla="*/ 205 h 235"/>
                <a:gd name="T10" fmla="*/ 0 w 348"/>
                <a:gd name="T11" fmla="*/ 190 h 235"/>
                <a:gd name="T12" fmla="*/ 7 w 348"/>
                <a:gd name="T13" fmla="*/ 61 h 235"/>
                <a:gd name="T14" fmla="*/ 15 w 348"/>
                <a:gd name="T15" fmla="*/ 0 h 235"/>
                <a:gd name="T16" fmla="*/ 348 w 348"/>
                <a:gd name="T17" fmla="*/ 15 h 235"/>
                <a:gd name="T18" fmla="*/ 333 w 348"/>
                <a:gd name="T19" fmla="*/ 38 h 235"/>
                <a:gd name="T20" fmla="*/ 348 w 348"/>
                <a:gd name="T21" fmla="*/ 61 h 235"/>
                <a:gd name="T22" fmla="*/ 348 w 348"/>
                <a:gd name="T23" fmla="*/ 174 h 235"/>
                <a:gd name="T24" fmla="*/ 340 w 348"/>
                <a:gd name="T25" fmla="*/ 174 h 235"/>
                <a:gd name="T26" fmla="*/ 348 w 348"/>
                <a:gd name="T27" fmla="*/ 197 h 235"/>
                <a:gd name="T28" fmla="*/ 340 w 348"/>
                <a:gd name="T29" fmla="*/ 220 h 235"/>
                <a:gd name="T30" fmla="*/ 340 w 348"/>
                <a:gd name="T31" fmla="*/ 228 h 2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48" h="235">
                  <a:moveTo>
                    <a:pt x="340" y="220"/>
                  </a:moveTo>
                  <a:lnTo>
                    <a:pt x="348" y="235"/>
                  </a:lnTo>
                  <a:lnTo>
                    <a:pt x="318" y="212"/>
                  </a:lnTo>
                  <a:lnTo>
                    <a:pt x="280" y="220"/>
                  </a:lnTo>
                  <a:lnTo>
                    <a:pt x="257" y="205"/>
                  </a:lnTo>
                  <a:lnTo>
                    <a:pt x="0" y="190"/>
                  </a:lnTo>
                  <a:lnTo>
                    <a:pt x="7" y="61"/>
                  </a:lnTo>
                  <a:lnTo>
                    <a:pt x="15" y="0"/>
                  </a:lnTo>
                  <a:lnTo>
                    <a:pt x="348" y="15"/>
                  </a:lnTo>
                  <a:lnTo>
                    <a:pt x="333" y="38"/>
                  </a:lnTo>
                  <a:lnTo>
                    <a:pt x="348" y="61"/>
                  </a:lnTo>
                  <a:lnTo>
                    <a:pt x="348" y="174"/>
                  </a:lnTo>
                  <a:lnTo>
                    <a:pt x="340" y="174"/>
                  </a:lnTo>
                  <a:lnTo>
                    <a:pt x="348" y="197"/>
                  </a:lnTo>
                  <a:lnTo>
                    <a:pt x="340" y="220"/>
                  </a:lnTo>
                  <a:lnTo>
                    <a:pt x="340" y="22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41" name="Freeform 112"/>
            <p:cNvSpPr>
              <a:spLocks/>
            </p:cNvSpPr>
            <p:nvPr/>
          </p:nvSpPr>
          <p:spPr bwMode="auto">
            <a:xfrm>
              <a:off x="1735" y="2344"/>
              <a:ext cx="424" cy="152"/>
            </a:xfrm>
            <a:custGeom>
              <a:avLst/>
              <a:gdLst>
                <a:gd name="T0" fmla="*/ 424 w 424"/>
                <a:gd name="T1" fmla="*/ 0 h 152"/>
                <a:gd name="T2" fmla="*/ 424 w 424"/>
                <a:gd name="T3" fmla="*/ 23 h 152"/>
                <a:gd name="T4" fmla="*/ 408 w 424"/>
                <a:gd name="T5" fmla="*/ 38 h 152"/>
                <a:gd name="T6" fmla="*/ 386 w 424"/>
                <a:gd name="T7" fmla="*/ 53 h 152"/>
                <a:gd name="T8" fmla="*/ 378 w 424"/>
                <a:gd name="T9" fmla="*/ 46 h 152"/>
                <a:gd name="T10" fmla="*/ 363 w 424"/>
                <a:gd name="T11" fmla="*/ 61 h 152"/>
                <a:gd name="T12" fmla="*/ 325 w 424"/>
                <a:gd name="T13" fmla="*/ 84 h 152"/>
                <a:gd name="T14" fmla="*/ 318 w 424"/>
                <a:gd name="T15" fmla="*/ 99 h 152"/>
                <a:gd name="T16" fmla="*/ 302 w 424"/>
                <a:gd name="T17" fmla="*/ 106 h 152"/>
                <a:gd name="T18" fmla="*/ 302 w 424"/>
                <a:gd name="T19" fmla="*/ 122 h 152"/>
                <a:gd name="T20" fmla="*/ 234 w 424"/>
                <a:gd name="T21" fmla="*/ 129 h 152"/>
                <a:gd name="T22" fmla="*/ 106 w 424"/>
                <a:gd name="T23" fmla="*/ 144 h 152"/>
                <a:gd name="T24" fmla="*/ 0 w 424"/>
                <a:gd name="T25" fmla="*/ 152 h 152"/>
                <a:gd name="T26" fmla="*/ 7 w 424"/>
                <a:gd name="T27" fmla="*/ 137 h 152"/>
                <a:gd name="T28" fmla="*/ 0 w 424"/>
                <a:gd name="T29" fmla="*/ 122 h 152"/>
                <a:gd name="T30" fmla="*/ 15 w 424"/>
                <a:gd name="T31" fmla="*/ 114 h 152"/>
                <a:gd name="T32" fmla="*/ 15 w 424"/>
                <a:gd name="T33" fmla="*/ 99 h 152"/>
                <a:gd name="T34" fmla="*/ 30 w 424"/>
                <a:gd name="T35" fmla="*/ 91 h 152"/>
                <a:gd name="T36" fmla="*/ 22 w 424"/>
                <a:gd name="T37" fmla="*/ 84 h 152"/>
                <a:gd name="T38" fmla="*/ 30 w 424"/>
                <a:gd name="T39" fmla="*/ 53 h 152"/>
                <a:gd name="T40" fmla="*/ 38 w 424"/>
                <a:gd name="T41" fmla="*/ 53 h 152"/>
                <a:gd name="T42" fmla="*/ 106 w 424"/>
                <a:gd name="T43" fmla="*/ 46 h 152"/>
                <a:gd name="T44" fmla="*/ 106 w 424"/>
                <a:gd name="T45" fmla="*/ 38 h 152"/>
                <a:gd name="T46" fmla="*/ 325 w 424"/>
                <a:gd name="T47" fmla="*/ 16 h 152"/>
                <a:gd name="T48" fmla="*/ 424 w 424"/>
                <a:gd name="T49" fmla="*/ 0 h 1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24" h="152">
                  <a:moveTo>
                    <a:pt x="424" y="0"/>
                  </a:moveTo>
                  <a:lnTo>
                    <a:pt x="424" y="23"/>
                  </a:lnTo>
                  <a:lnTo>
                    <a:pt x="408" y="38"/>
                  </a:lnTo>
                  <a:lnTo>
                    <a:pt x="386" y="53"/>
                  </a:lnTo>
                  <a:lnTo>
                    <a:pt x="378" y="46"/>
                  </a:lnTo>
                  <a:lnTo>
                    <a:pt x="363" y="61"/>
                  </a:lnTo>
                  <a:lnTo>
                    <a:pt x="325" y="84"/>
                  </a:lnTo>
                  <a:lnTo>
                    <a:pt x="318" y="99"/>
                  </a:lnTo>
                  <a:lnTo>
                    <a:pt x="302" y="106"/>
                  </a:lnTo>
                  <a:lnTo>
                    <a:pt x="302" y="122"/>
                  </a:lnTo>
                  <a:lnTo>
                    <a:pt x="234" y="129"/>
                  </a:lnTo>
                  <a:lnTo>
                    <a:pt x="106" y="144"/>
                  </a:lnTo>
                  <a:lnTo>
                    <a:pt x="0" y="152"/>
                  </a:lnTo>
                  <a:lnTo>
                    <a:pt x="7" y="137"/>
                  </a:lnTo>
                  <a:lnTo>
                    <a:pt x="0" y="122"/>
                  </a:lnTo>
                  <a:lnTo>
                    <a:pt x="15" y="114"/>
                  </a:lnTo>
                  <a:lnTo>
                    <a:pt x="15" y="99"/>
                  </a:lnTo>
                  <a:lnTo>
                    <a:pt x="30" y="91"/>
                  </a:lnTo>
                  <a:lnTo>
                    <a:pt x="22" y="84"/>
                  </a:lnTo>
                  <a:lnTo>
                    <a:pt x="30" y="53"/>
                  </a:lnTo>
                  <a:lnTo>
                    <a:pt x="38" y="53"/>
                  </a:lnTo>
                  <a:lnTo>
                    <a:pt x="106" y="46"/>
                  </a:lnTo>
                  <a:lnTo>
                    <a:pt x="106" y="38"/>
                  </a:lnTo>
                  <a:lnTo>
                    <a:pt x="325" y="16"/>
                  </a:lnTo>
                  <a:lnTo>
                    <a:pt x="424" y="0"/>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42" name="Freeform 113"/>
            <p:cNvSpPr>
              <a:spLocks/>
            </p:cNvSpPr>
            <p:nvPr/>
          </p:nvSpPr>
          <p:spPr bwMode="auto">
            <a:xfrm>
              <a:off x="1735" y="2344"/>
              <a:ext cx="424" cy="152"/>
            </a:xfrm>
            <a:custGeom>
              <a:avLst/>
              <a:gdLst>
                <a:gd name="T0" fmla="*/ 424 w 424"/>
                <a:gd name="T1" fmla="*/ 0 h 152"/>
                <a:gd name="T2" fmla="*/ 424 w 424"/>
                <a:gd name="T3" fmla="*/ 23 h 152"/>
                <a:gd name="T4" fmla="*/ 408 w 424"/>
                <a:gd name="T5" fmla="*/ 38 h 152"/>
                <a:gd name="T6" fmla="*/ 386 w 424"/>
                <a:gd name="T7" fmla="*/ 53 h 152"/>
                <a:gd name="T8" fmla="*/ 378 w 424"/>
                <a:gd name="T9" fmla="*/ 46 h 152"/>
                <a:gd name="T10" fmla="*/ 363 w 424"/>
                <a:gd name="T11" fmla="*/ 61 h 152"/>
                <a:gd name="T12" fmla="*/ 325 w 424"/>
                <a:gd name="T13" fmla="*/ 84 h 152"/>
                <a:gd name="T14" fmla="*/ 318 w 424"/>
                <a:gd name="T15" fmla="*/ 99 h 152"/>
                <a:gd name="T16" fmla="*/ 302 w 424"/>
                <a:gd name="T17" fmla="*/ 106 h 152"/>
                <a:gd name="T18" fmla="*/ 302 w 424"/>
                <a:gd name="T19" fmla="*/ 122 h 152"/>
                <a:gd name="T20" fmla="*/ 234 w 424"/>
                <a:gd name="T21" fmla="*/ 129 h 152"/>
                <a:gd name="T22" fmla="*/ 106 w 424"/>
                <a:gd name="T23" fmla="*/ 144 h 152"/>
                <a:gd name="T24" fmla="*/ 0 w 424"/>
                <a:gd name="T25" fmla="*/ 152 h 152"/>
                <a:gd name="T26" fmla="*/ 7 w 424"/>
                <a:gd name="T27" fmla="*/ 137 h 152"/>
                <a:gd name="T28" fmla="*/ 0 w 424"/>
                <a:gd name="T29" fmla="*/ 122 h 152"/>
                <a:gd name="T30" fmla="*/ 15 w 424"/>
                <a:gd name="T31" fmla="*/ 114 h 152"/>
                <a:gd name="T32" fmla="*/ 15 w 424"/>
                <a:gd name="T33" fmla="*/ 99 h 152"/>
                <a:gd name="T34" fmla="*/ 30 w 424"/>
                <a:gd name="T35" fmla="*/ 91 h 152"/>
                <a:gd name="T36" fmla="*/ 22 w 424"/>
                <a:gd name="T37" fmla="*/ 84 h 152"/>
                <a:gd name="T38" fmla="*/ 30 w 424"/>
                <a:gd name="T39" fmla="*/ 53 h 152"/>
                <a:gd name="T40" fmla="*/ 38 w 424"/>
                <a:gd name="T41" fmla="*/ 53 h 152"/>
                <a:gd name="T42" fmla="*/ 106 w 424"/>
                <a:gd name="T43" fmla="*/ 46 h 152"/>
                <a:gd name="T44" fmla="*/ 106 w 424"/>
                <a:gd name="T45" fmla="*/ 38 h 152"/>
                <a:gd name="T46" fmla="*/ 325 w 424"/>
                <a:gd name="T47" fmla="*/ 16 h 152"/>
                <a:gd name="T48" fmla="*/ 424 w 424"/>
                <a:gd name="T49" fmla="*/ 0 h 152"/>
                <a:gd name="T50" fmla="*/ 424 w 424"/>
                <a:gd name="T51" fmla="*/ 8 h 1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24" h="152">
                  <a:moveTo>
                    <a:pt x="424" y="0"/>
                  </a:moveTo>
                  <a:lnTo>
                    <a:pt x="424" y="23"/>
                  </a:lnTo>
                  <a:lnTo>
                    <a:pt x="408" y="38"/>
                  </a:lnTo>
                  <a:lnTo>
                    <a:pt x="386" y="53"/>
                  </a:lnTo>
                  <a:lnTo>
                    <a:pt x="378" y="46"/>
                  </a:lnTo>
                  <a:lnTo>
                    <a:pt x="363" y="61"/>
                  </a:lnTo>
                  <a:lnTo>
                    <a:pt x="325" y="84"/>
                  </a:lnTo>
                  <a:lnTo>
                    <a:pt x="318" y="99"/>
                  </a:lnTo>
                  <a:lnTo>
                    <a:pt x="302" y="106"/>
                  </a:lnTo>
                  <a:lnTo>
                    <a:pt x="302" y="122"/>
                  </a:lnTo>
                  <a:lnTo>
                    <a:pt x="234" y="129"/>
                  </a:lnTo>
                  <a:lnTo>
                    <a:pt x="106" y="144"/>
                  </a:lnTo>
                  <a:lnTo>
                    <a:pt x="0" y="152"/>
                  </a:lnTo>
                  <a:lnTo>
                    <a:pt x="7" y="137"/>
                  </a:lnTo>
                  <a:lnTo>
                    <a:pt x="0" y="122"/>
                  </a:lnTo>
                  <a:lnTo>
                    <a:pt x="15" y="114"/>
                  </a:lnTo>
                  <a:lnTo>
                    <a:pt x="15" y="99"/>
                  </a:lnTo>
                  <a:lnTo>
                    <a:pt x="30" y="91"/>
                  </a:lnTo>
                  <a:lnTo>
                    <a:pt x="22" y="84"/>
                  </a:lnTo>
                  <a:lnTo>
                    <a:pt x="30" y="53"/>
                  </a:lnTo>
                  <a:lnTo>
                    <a:pt x="38" y="53"/>
                  </a:lnTo>
                  <a:lnTo>
                    <a:pt x="106" y="46"/>
                  </a:lnTo>
                  <a:lnTo>
                    <a:pt x="106" y="38"/>
                  </a:lnTo>
                  <a:lnTo>
                    <a:pt x="325" y="16"/>
                  </a:lnTo>
                  <a:lnTo>
                    <a:pt x="424" y="0"/>
                  </a:lnTo>
                  <a:lnTo>
                    <a:pt x="424" y="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43" name="Freeform 114"/>
            <p:cNvSpPr>
              <a:spLocks/>
            </p:cNvSpPr>
            <p:nvPr/>
          </p:nvSpPr>
          <p:spPr bwMode="auto">
            <a:xfrm>
              <a:off x="872" y="2390"/>
              <a:ext cx="704" cy="690"/>
            </a:xfrm>
            <a:custGeom>
              <a:avLst/>
              <a:gdLst>
                <a:gd name="T0" fmla="*/ 673 w 704"/>
                <a:gd name="T1" fmla="*/ 204 h 690"/>
                <a:gd name="T2" fmla="*/ 605 w 704"/>
                <a:gd name="T3" fmla="*/ 174 h 690"/>
                <a:gd name="T4" fmla="*/ 552 w 704"/>
                <a:gd name="T5" fmla="*/ 197 h 690"/>
                <a:gd name="T6" fmla="*/ 530 w 704"/>
                <a:gd name="T7" fmla="*/ 182 h 690"/>
                <a:gd name="T8" fmla="*/ 507 w 704"/>
                <a:gd name="T9" fmla="*/ 189 h 690"/>
                <a:gd name="T10" fmla="*/ 492 w 704"/>
                <a:gd name="T11" fmla="*/ 182 h 690"/>
                <a:gd name="T12" fmla="*/ 462 w 704"/>
                <a:gd name="T13" fmla="*/ 182 h 690"/>
                <a:gd name="T14" fmla="*/ 439 w 704"/>
                <a:gd name="T15" fmla="*/ 167 h 690"/>
                <a:gd name="T16" fmla="*/ 393 w 704"/>
                <a:gd name="T17" fmla="*/ 144 h 690"/>
                <a:gd name="T18" fmla="*/ 363 w 704"/>
                <a:gd name="T19" fmla="*/ 136 h 690"/>
                <a:gd name="T20" fmla="*/ 212 w 704"/>
                <a:gd name="T21" fmla="*/ 0 h 690"/>
                <a:gd name="T22" fmla="*/ 0 w 704"/>
                <a:gd name="T23" fmla="*/ 265 h 690"/>
                <a:gd name="T24" fmla="*/ 83 w 704"/>
                <a:gd name="T25" fmla="*/ 364 h 690"/>
                <a:gd name="T26" fmla="*/ 166 w 704"/>
                <a:gd name="T27" fmla="*/ 477 h 690"/>
                <a:gd name="T28" fmla="*/ 204 w 704"/>
                <a:gd name="T29" fmla="*/ 432 h 690"/>
                <a:gd name="T30" fmla="*/ 272 w 704"/>
                <a:gd name="T31" fmla="*/ 432 h 690"/>
                <a:gd name="T32" fmla="*/ 325 w 704"/>
                <a:gd name="T33" fmla="*/ 530 h 690"/>
                <a:gd name="T34" fmla="*/ 371 w 704"/>
                <a:gd name="T35" fmla="*/ 614 h 690"/>
                <a:gd name="T36" fmla="*/ 439 w 704"/>
                <a:gd name="T37" fmla="*/ 674 h 690"/>
                <a:gd name="T38" fmla="*/ 484 w 704"/>
                <a:gd name="T39" fmla="*/ 690 h 690"/>
                <a:gd name="T40" fmla="*/ 477 w 704"/>
                <a:gd name="T41" fmla="*/ 621 h 690"/>
                <a:gd name="T42" fmla="*/ 469 w 704"/>
                <a:gd name="T43" fmla="*/ 599 h 690"/>
                <a:gd name="T44" fmla="*/ 477 w 704"/>
                <a:gd name="T45" fmla="*/ 599 h 690"/>
                <a:gd name="T46" fmla="*/ 477 w 704"/>
                <a:gd name="T47" fmla="*/ 599 h 690"/>
                <a:gd name="T48" fmla="*/ 499 w 704"/>
                <a:gd name="T49" fmla="*/ 568 h 690"/>
                <a:gd name="T50" fmla="*/ 484 w 704"/>
                <a:gd name="T51" fmla="*/ 561 h 690"/>
                <a:gd name="T52" fmla="*/ 507 w 704"/>
                <a:gd name="T53" fmla="*/ 546 h 690"/>
                <a:gd name="T54" fmla="*/ 499 w 704"/>
                <a:gd name="T55" fmla="*/ 546 h 690"/>
                <a:gd name="T56" fmla="*/ 522 w 704"/>
                <a:gd name="T57" fmla="*/ 523 h 690"/>
                <a:gd name="T58" fmla="*/ 545 w 704"/>
                <a:gd name="T59" fmla="*/ 523 h 690"/>
                <a:gd name="T60" fmla="*/ 545 w 704"/>
                <a:gd name="T61" fmla="*/ 508 h 690"/>
                <a:gd name="T62" fmla="*/ 560 w 704"/>
                <a:gd name="T63" fmla="*/ 508 h 690"/>
                <a:gd name="T64" fmla="*/ 568 w 704"/>
                <a:gd name="T65" fmla="*/ 515 h 690"/>
                <a:gd name="T66" fmla="*/ 613 w 704"/>
                <a:gd name="T67" fmla="*/ 485 h 690"/>
                <a:gd name="T68" fmla="*/ 613 w 704"/>
                <a:gd name="T69" fmla="*/ 477 h 690"/>
                <a:gd name="T70" fmla="*/ 621 w 704"/>
                <a:gd name="T71" fmla="*/ 447 h 690"/>
                <a:gd name="T72" fmla="*/ 636 w 704"/>
                <a:gd name="T73" fmla="*/ 455 h 690"/>
                <a:gd name="T74" fmla="*/ 636 w 704"/>
                <a:gd name="T75" fmla="*/ 462 h 690"/>
                <a:gd name="T76" fmla="*/ 681 w 704"/>
                <a:gd name="T77" fmla="*/ 439 h 690"/>
                <a:gd name="T78" fmla="*/ 704 w 704"/>
                <a:gd name="T79" fmla="*/ 364 h 6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04" h="690">
                  <a:moveTo>
                    <a:pt x="673" y="303"/>
                  </a:moveTo>
                  <a:lnTo>
                    <a:pt x="673" y="204"/>
                  </a:lnTo>
                  <a:lnTo>
                    <a:pt x="643" y="197"/>
                  </a:lnTo>
                  <a:lnTo>
                    <a:pt x="605" y="174"/>
                  </a:lnTo>
                  <a:lnTo>
                    <a:pt x="560" y="182"/>
                  </a:lnTo>
                  <a:lnTo>
                    <a:pt x="552" y="197"/>
                  </a:lnTo>
                  <a:lnTo>
                    <a:pt x="537" y="182"/>
                  </a:lnTo>
                  <a:lnTo>
                    <a:pt x="530" y="182"/>
                  </a:lnTo>
                  <a:lnTo>
                    <a:pt x="515" y="174"/>
                  </a:lnTo>
                  <a:lnTo>
                    <a:pt x="507" y="189"/>
                  </a:lnTo>
                  <a:lnTo>
                    <a:pt x="507" y="182"/>
                  </a:lnTo>
                  <a:lnTo>
                    <a:pt x="492" y="182"/>
                  </a:lnTo>
                  <a:lnTo>
                    <a:pt x="484" y="174"/>
                  </a:lnTo>
                  <a:lnTo>
                    <a:pt x="462" y="182"/>
                  </a:lnTo>
                  <a:lnTo>
                    <a:pt x="454" y="167"/>
                  </a:lnTo>
                  <a:lnTo>
                    <a:pt x="439" y="167"/>
                  </a:lnTo>
                  <a:lnTo>
                    <a:pt x="401" y="159"/>
                  </a:lnTo>
                  <a:lnTo>
                    <a:pt x="393" y="144"/>
                  </a:lnTo>
                  <a:lnTo>
                    <a:pt x="378" y="144"/>
                  </a:lnTo>
                  <a:lnTo>
                    <a:pt x="363" y="136"/>
                  </a:lnTo>
                  <a:lnTo>
                    <a:pt x="363" y="15"/>
                  </a:lnTo>
                  <a:lnTo>
                    <a:pt x="212" y="0"/>
                  </a:lnTo>
                  <a:lnTo>
                    <a:pt x="189" y="288"/>
                  </a:lnTo>
                  <a:lnTo>
                    <a:pt x="0" y="265"/>
                  </a:lnTo>
                  <a:lnTo>
                    <a:pt x="7" y="280"/>
                  </a:lnTo>
                  <a:lnTo>
                    <a:pt x="83" y="364"/>
                  </a:lnTo>
                  <a:lnTo>
                    <a:pt x="106" y="432"/>
                  </a:lnTo>
                  <a:lnTo>
                    <a:pt x="166" y="477"/>
                  </a:lnTo>
                  <a:lnTo>
                    <a:pt x="189" y="462"/>
                  </a:lnTo>
                  <a:lnTo>
                    <a:pt x="204" y="432"/>
                  </a:lnTo>
                  <a:lnTo>
                    <a:pt x="219" y="424"/>
                  </a:lnTo>
                  <a:lnTo>
                    <a:pt x="272" y="432"/>
                  </a:lnTo>
                  <a:lnTo>
                    <a:pt x="310" y="477"/>
                  </a:lnTo>
                  <a:lnTo>
                    <a:pt x="325" y="530"/>
                  </a:lnTo>
                  <a:lnTo>
                    <a:pt x="371" y="576"/>
                  </a:lnTo>
                  <a:lnTo>
                    <a:pt x="371" y="614"/>
                  </a:lnTo>
                  <a:lnTo>
                    <a:pt x="393" y="652"/>
                  </a:lnTo>
                  <a:lnTo>
                    <a:pt x="439" y="674"/>
                  </a:lnTo>
                  <a:lnTo>
                    <a:pt x="469" y="674"/>
                  </a:lnTo>
                  <a:lnTo>
                    <a:pt x="484" y="690"/>
                  </a:lnTo>
                  <a:lnTo>
                    <a:pt x="499" y="682"/>
                  </a:lnTo>
                  <a:lnTo>
                    <a:pt x="477" y="621"/>
                  </a:lnTo>
                  <a:lnTo>
                    <a:pt x="484" y="599"/>
                  </a:lnTo>
                  <a:lnTo>
                    <a:pt x="469" y="599"/>
                  </a:lnTo>
                  <a:lnTo>
                    <a:pt x="469" y="583"/>
                  </a:lnTo>
                  <a:lnTo>
                    <a:pt x="477" y="599"/>
                  </a:lnTo>
                  <a:lnTo>
                    <a:pt x="477" y="583"/>
                  </a:lnTo>
                  <a:lnTo>
                    <a:pt x="477" y="599"/>
                  </a:lnTo>
                  <a:lnTo>
                    <a:pt x="484" y="591"/>
                  </a:lnTo>
                  <a:lnTo>
                    <a:pt x="499" y="568"/>
                  </a:lnTo>
                  <a:lnTo>
                    <a:pt x="492" y="576"/>
                  </a:lnTo>
                  <a:lnTo>
                    <a:pt x="484" y="561"/>
                  </a:lnTo>
                  <a:lnTo>
                    <a:pt x="499" y="561"/>
                  </a:lnTo>
                  <a:lnTo>
                    <a:pt x="507" y="546"/>
                  </a:lnTo>
                  <a:lnTo>
                    <a:pt x="499" y="553"/>
                  </a:lnTo>
                  <a:lnTo>
                    <a:pt x="499" y="546"/>
                  </a:lnTo>
                  <a:lnTo>
                    <a:pt x="522" y="538"/>
                  </a:lnTo>
                  <a:lnTo>
                    <a:pt x="522" y="523"/>
                  </a:lnTo>
                  <a:lnTo>
                    <a:pt x="530" y="530"/>
                  </a:lnTo>
                  <a:lnTo>
                    <a:pt x="545" y="523"/>
                  </a:lnTo>
                  <a:lnTo>
                    <a:pt x="530" y="508"/>
                  </a:lnTo>
                  <a:lnTo>
                    <a:pt x="545" y="508"/>
                  </a:lnTo>
                  <a:lnTo>
                    <a:pt x="537" y="515"/>
                  </a:lnTo>
                  <a:lnTo>
                    <a:pt x="560" y="508"/>
                  </a:lnTo>
                  <a:lnTo>
                    <a:pt x="552" y="515"/>
                  </a:lnTo>
                  <a:lnTo>
                    <a:pt x="568" y="515"/>
                  </a:lnTo>
                  <a:lnTo>
                    <a:pt x="545" y="530"/>
                  </a:lnTo>
                  <a:lnTo>
                    <a:pt x="613" y="485"/>
                  </a:lnTo>
                  <a:lnTo>
                    <a:pt x="605" y="492"/>
                  </a:lnTo>
                  <a:lnTo>
                    <a:pt x="613" y="477"/>
                  </a:lnTo>
                  <a:lnTo>
                    <a:pt x="628" y="470"/>
                  </a:lnTo>
                  <a:lnTo>
                    <a:pt x="621" y="447"/>
                  </a:lnTo>
                  <a:lnTo>
                    <a:pt x="636" y="439"/>
                  </a:lnTo>
                  <a:lnTo>
                    <a:pt x="636" y="455"/>
                  </a:lnTo>
                  <a:lnTo>
                    <a:pt x="651" y="455"/>
                  </a:lnTo>
                  <a:lnTo>
                    <a:pt x="636" y="462"/>
                  </a:lnTo>
                  <a:lnTo>
                    <a:pt x="689" y="447"/>
                  </a:lnTo>
                  <a:lnTo>
                    <a:pt x="681" y="439"/>
                  </a:lnTo>
                  <a:lnTo>
                    <a:pt x="689" y="424"/>
                  </a:lnTo>
                  <a:lnTo>
                    <a:pt x="704" y="364"/>
                  </a:lnTo>
                  <a:lnTo>
                    <a:pt x="673" y="303"/>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44" name="Freeform 115"/>
            <p:cNvSpPr>
              <a:spLocks/>
            </p:cNvSpPr>
            <p:nvPr/>
          </p:nvSpPr>
          <p:spPr bwMode="auto">
            <a:xfrm>
              <a:off x="872" y="2390"/>
              <a:ext cx="704" cy="690"/>
            </a:xfrm>
            <a:custGeom>
              <a:avLst/>
              <a:gdLst>
                <a:gd name="T0" fmla="*/ 673 w 704"/>
                <a:gd name="T1" fmla="*/ 204 h 690"/>
                <a:gd name="T2" fmla="*/ 605 w 704"/>
                <a:gd name="T3" fmla="*/ 174 h 690"/>
                <a:gd name="T4" fmla="*/ 552 w 704"/>
                <a:gd name="T5" fmla="*/ 197 h 690"/>
                <a:gd name="T6" fmla="*/ 530 w 704"/>
                <a:gd name="T7" fmla="*/ 182 h 690"/>
                <a:gd name="T8" fmla="*/ 507 w 704"/>
                <a:gd name="T9" fmla="*/ 189 h 690"/>
                <a:gd name="T10" fmla="*/ 492 w 704"/>
                <a:gd name="T11" fmla="*/ 182 h 690"/>
                <a:gd name="T12" fmla="*/ 462 w 704"/>
                <a:gd name="T13" fmla="*/ 182 h 690"/>
                <a:gd name="T14" fmla="*/ 439 w 704"/>
                <a:gd name="T15" fmla="*/ 167 h 690"/>
                <a:gd name="T16" fmla="*/ 393 w 704"/>
                <a:gd name="T17" fmla="*/ 144 h 690"/>
                <a:gd name="T18" fmla="*/ 363 w 704"/>
                <a:gd name="T19" fmla="*/ 136 h 690"/>
                <a:gd name="T20" fmla="*/ 212 w 704"/>
                <a:gd name="T21" fmla="*/ 0 h 690"/>
                <a:gd name="T22" fmla="*/ 0 w 704"/>
                <a:gd name="T23" fmla="*/ 265 h 690"/>
                <a:gd name="T24" fmla="*/ 83 w 704"/>
                <a:gd name="T25" fmla="*/ 364 h 690"/>
                <a:gd name="T26" fmla="*/ 166 w 704"/>
                <a:gd name="T27" fmla="*/ 477 h 690"/>
                <a:gd name="T28" fmla="*/ 204 w 704"/>
                <a:gd name="T29" fmla="*/ 432 h 690"/>
                <a:gd name="T30" fmla="*/ 272 w 704"/>
                <a:gd name="T31" fmla="*/ 432 h 690"/>
                <a:gd name="T32" fmla="*/ 325 w 704"/>
                <a:gd name="T33" fmla="*/ 530 h 690"/>
                <a:gd name="T34" fmla="*/ 371 w 704"/>
                <a:gd name="T35" fmla="*/ 614 h 690"/>
                <a:gd name="T36" fmla="*/ 439 w 704"/>
                <a:gd name="T37" fmla="*/ 674 h 690"/>
                <a:gd name="T38" fmla="*/ 484 w 704"/>
                <a:gd name="T39" fmla="*/ 690 h 690"/>
                <a:gd name="T40" fmla="*/ 477 w 704"/>
                <a:gd name="T41" fmla="*/ 621 h 690"/>
                <a:gd name="T42" fmla="*/ 469 w 704"/>
                <a:gd name="T43" fmla="*/ 599 h 690"/>
                <a:gd name="T44" fmla="*/ 477 w 704"/>
                <a:gd name="T45" fmla="*/ 599 h 690"/>
                <a:gd name="T46" fmla="*/ 477 w 704"/>
                <a:gd name="T47" fmla="*/ 599 h 690"/>
                <a:gd name="T48" fmla="*/ 499 w 704"/>
                <a:gd name="T49" fmla="*/ 568 h 690"/>
                <a:gd name="T50" fmla="*/ 484 w 704"/>
                <a:gd name="T51" fmla="*/ 561 h 690"/>
                <a:gd name="T52" fmla="*/ 507 w 704"/>
                <a:gd name="T53" fmla="*/ 546 h 690"/>
                <a:gd name="T54" fmla="*/ 499 w 704"/>
                <a:gd name="T55" fmla="*/ 546 h 690"/>
                <a:gd name="T56" fmla="*/ 522 w 704"/>
                <a:gd name="T57" fmla="*/ 523 h 690"/>
                <a:gd name="T58" fmla="*/ 545 w 704"/>
                <a:gd name="T59" fmla="*/ 523 h 690"/>
                <a:gd name="T60" fmla="*/ 545 w 704"/>
                <a:gd name="T61" fmla="*/ 508 h 690"/>
                <a:gd name="T62" fmla="*/ 560 w 704"/>
                <a:gd name="T63" fmla="*/ 508 h 690"/>
                <a:gd name="T64" fmla="*/ 568 w 704"/>
                <a:gd name="T65" fmla="*/ 515 h 690"/>
                <a:gd name="T66" fmla="*/ 613 w 704"/>
                <a:gd name="T67" fmla="*/ 485 h 690"/>
                <a:gd name="T68" fmla="*/ 613 w 704"/>
                <a:gd name="T69" fmla="*/ 477 h 690"/>
                <a:gd name="T70" fmla="*/ 621 w 704"/>
                <a:gd name="T71" fmla="*/ 447 h 690"/>
                <a:gd name="T72" fmla="*/ 636 w 704"/>
                <a:gd name="T73" fmla="*/ 455 h 690"/>
                <a:gd name="T74" fmla="*/ 636 w 704"/>
                <a:gd name="T75" fmla="*/ 462 h 690"/>
                <a:gd name="T76" fmla="*/ 681 w 704"/>
                <a:gd name="T77" fmla="*/ 439 h 690"/>
                <a:gd name="T78" fmla="*/ 704 w 704"/>
                <a:gd name="T79" fmla="*/ 364 h 690"/>
                <a:gd name="T80" fmla="*/ 673 w 704"/>
                <a:gd name="T81" fmla="*/ 311 h 69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04" h="690">
                  <a:moveTo>
                    <a:pt x="673" y="303"/>
                  </a:moveTo>
                  <a:lnTo>
                    <a:pt x="673" y="204"/>
                  </a:lnTo>
                  <a:lnTo>
                    <a:pt x="643" y="197"/>
                  </a:lnTo>
                  <a:lnTo>
                    <a:pt x="605" y="174"/>
                  </a:lnTo>
                  <a:lnTo>
                    <a:pt x="560" y="182"/>
                  </a:lnTo>
                  <a:lnTo>
                    <a:pt x="552" y="197"/>
                  </a:lnTo>
                  <a:lnTo>
                    <a:pt x="537" y="182"/>
                  </a:lnTo>
                  <a:lnTo>
                    <a:pt x="530" y="182"/>
                  </a:lnTo>
                  <a:lnTo>
                    <a:pt x="515" y="174"/>
                  </a:lnTo>
                  <a:lnTo>
                    <a:pt x="507" y="189"/>
                  </a:lnTo>
                  <a:lnTo>
                    <a:pt x="507" y="182"/>
                  </a:lnTo>
                  <a:lnTo>
                    <a:pt x="492" y="182"/>
                  </a:lnTo>
                  <a:lnTo>
                    <a:pt x="484" y="174"/>
                  </a:lnTo>
                  <a:lnTo>
                    <a:pt x="462" y="182"/>
                  </a:lnTo>
                  <a:lnTo>
                    <a:pt x="454" y="167"/>
                  </a:lnTo>
                  <a:lnTo>
                    <a:pt x="439" y="167"/>
                  </a:lnTo>
                  <a:lnTo>
                    <a:pt x="401" y="159"/>
                  </a:lnTo>
                  <a:lnTo>
                    <a:pt x="393" y="144"/>
                  </a:lnTo>
                  <a:lnTo>
                    <a:pt x="378" y="144"/>
                  </a:lnTo>
                  <a:lnTo>
                    <a:pt x="363" y="136"/>
                  </a:lnTo>
                  <a:lnTo>
                    <a:pt x="363" y="15"/>
                  </a:lnTo>
                  <a:lnTo>
                    <a:pt x="212" y="0"/>
                  </a:lnTo>
                  <a:lnTo>
                    <a:pt x="189" y="288"/>
                  </a:lnTo>
                  <a:lnTo>
                    <a:pt x="0" y="265"/>
                  </a:lnTo>
                  <a:lnTo>
                    <a:pt x="7" y="280"/>
                  </a:lnTo>
                  <a:lnTo>
                    <a:pt x="83" y="364"/>
                  </a:lnTo>
                  <a:lnTo>
                    <a:pt x="106" y="432"/>
                  </a:lnTo>
                  <a:lnTo>
                    <a:pt x="166" y="477"/>
                  </a:lnTo>
                  <a:lnTo>
                    <a:pt x="189" y="462"/>
                  </a:lnTo>
                  <a:lnTo>
                    <a:pt x="204" y="432"/>
                  </a:lnTo>
                  <a:lnTo>
                    <a:pt x="219" y="424"/>
                  </a:lnTo>
                  <a:lnTo>
                    <a:pt x="272" y="432"/>
                  </a:lnTo>
                  <a:lnTo>
                    <a:pt x="310" y="477"/>
                  </a:lnTo>
                  <a:lnTo>
                    <a:pt x="325" y="530"/>
                  </a:lnTo>
                  <a:lnTo>
                    <a:pt x="371" y="576"/>
                  </a:lnTo>
                  <a:lnTo>
                    <a:pt x="371" y="614"/>
                  </a:lnTo>
                  <a:lnTo>
                    <a:pt x="393" y="652"/>
                  </a:lnTo>
                  <a:lnTo>
                    <a:pt x="439" y="674"/>
                  </a:lnTo>
                  <a:lnTo>
                    <a:pt x="469" y="674"/>
                  </a:lnTo>
                  <a:lnTo>
                    <a:pt x="484" y="690"/>
                  </a:lnTo>
                  <a:lnTo>
                    <a:pt x="499" y="682"/>
                  </a:lnTo>
                  <a:lnTo>
                    <a:pt x="477" y="621"/>
                  </a:lnTo>
                  <a:lnTo>
                    <a:pt x="484" y="599"/>
                  </a:lnTo>
                  <a:lnTo>
                    <a:pt x="469" y="599"/>
                  </a:lnTo>
                  <a:lnTo>
                    <a:pt x="469" y="583"/>
                  </a:lnTo>
                  <a:lnTo>
                    <a:pt x="477" y="599"/>
                  </a:lnTo>
                  <a:lnTo>
                    <a:pt x="477" y="583"/>
                  </a:lnTo>
                  <a:lnTo>
                    <a:pt x="477" y="599"/>
                  </a:lnTo>
                  <a:lnTo>
                    <a:pt x="484" y="591"/>
                  </a:lnTo>
                  <a:lnTo>
                    <a:pt x="499" y="568"/>
                  </a:lnTo>
                  <a:lnTo>
                    <a:pt x="492" y="576"/>
                  </a:lnTo>
                  <a:lnTo>
                    <a:pt x="484" y="561"/>
                  </a:lnTo>
                  <a:lnTo>
                    <a:pt x="499" y="561"/>
                  </a:lnTo>
                  <a:lnTo>
                    <a:pt x="507" y="546"/>
                  </a:lnTo>
                  <a:lnTo>
                    <a:pt x="499" y="553"/>
                  </a:lnTo>
                  <a:lnTo>
                    <a:pt x="499" y="546"/>
                  </a:lnTo>
                  <a:lnTo>
                    <a:pt x="522" y="538"/>
                  </a:lnTo>
                  <a:lnTo>
                    <a:pt x="522" y="523"/>
                  </a:lnTo>
                  <a:lnTo>
                    <a:pt x="530" y="530"/>
                  </a:lnTo>
                  <a:lnTo>
                    <a:pt x="545" y="523"/>
                  </a:lnTo>
                  <a:lnTo>
                    <a:pt x="530" y="508"/>
                  </a:lnTo>
                  <a:lnTo>
                    <a:pt x="545" y="508"/>
                  </a:lnTo>
                  <a:lnTo>
                    <a:pt x="537" y="515"/>
                  </a:lnTo>
                  <a:lnTo>
                    <a:pt x="560" y="508"/>
                  </a:lnTo>
                  <a:lnTo>
                    <a:pt x="552" y="515"/>
                  </a:lnTo>
                  <a:lnTo>
                    <a:pt x="568" y="515"/>
                  </a:lnTo>
                  <a:lnTo>
                    <a:pt x="545" y="530"/>
                  </a:lnTo>
                  <a:lnTo>
                    <a:pt x="613" y="485"/>
                  </a:lnTo>
                  <a:lnTo>
                    <a:pt x="605" y="492"/>
                  </a:lnTo>
                  <a:lnTo>
                    <a:pt x="613" y="477"/>
                  </a:lnTo>
                  <a:lnTo>
                    <a:pt x="628" y="470"/>
                  </a:lnTo>
                  <a:lnTo>
                    <a:pt x="621" y="447"/>
                  </a:lnTo>
                  <a:lnTo>
                    <a:pt x="636" y="439"/>
                  </a:lnTo>
                  <a:lnTo>
                    <a:pt x="636" y="455"/>
                  </a:lnTo>
                  <a:lnTo>
                    <a:pt x="651" y="455"/>
                  </a:lnTo>
                  <a:lnTo>
                    <a:pt x="636" y="462"/>
                  </a:lnTo>
                  <a:lnTo>
                    <a:pt x="689" y="447"/>
                  </a:lnTo>
                  <a:lnTo>
                    <a:pt x="681" y="439"/>
                  </a:lnTo>
                  <a:lnTo>
                    <a:pt x="689" y="424"/>
                  </a:lnTo>
                  <a:lnTo>
                    <a:pt x="704" y="364"/>
                  </a:lnTo>
                  <a:lnTo>
                    <a:pt x="673" y="303"/>
                  </a:lnTo>
                  <a:lnTo>
                    <a:pt x="673" y="31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45" name="Freeform 116"/>
            <p:cNvSpPr>
              <a:spLocks/>
            </p:cNvSpPr>
            <p:nvPr/>
          </p:nvSpPr>
          <p:spPr bwMode="auto">
            <a:xfrm>
              <a:off x="1364" y="2936"/>
              <a:ext cx="30" cy="53"/>
            </a:xfrm>
            <a:custGeom>
              <a:avLst/>
              <a:gdLst>
                <a:gd name="T0" fmla="*/ 30 w 30"/>
                <a:gd name="T1" fmla="*/ 0 h 53"/>
                <a:gd name="T2" fmla="*/ 0 w 30"/>
                <a:gd name="T3" fmla="*/ 53 h 53"/>
                <a:gd name="T4" fmla="*/ 7 w 30"/>
                <a:gd name="T5" fmla="*/ 30 h 53"/>
                <a:gd name="T6" fmla="*/ 30 w 30"/>
                <a:gd name="T7" fmla="*/ 0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53">
                  <a:moveTo>
                    <a:pt x="30" y="0"/>
                  </a:moveTo>
                  <a:lnTo>
                    <a:pt x="0" y="53"/>
                  </a:lnTo>
                  <a:lnTo>
                    <a:pt x="7" y="30"/>
                  </a:lnTo>
                  <a:lnTo>
                    <a:pt x="30" y="0"/>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46" name="Freeform 117"/>
            <p:cNvSpPr>
              <a:spLocks/>
            </p:cNvSpPr>
            <p:nvPr/>
          </p:nvSpPr>
          <p:spPr bwMode="auto">
            <a:xfrm>
              <a:off x="1364" y="2936"/>
              <a:ext cx="30" cy="53"/>
            </a:xfrm>
            <a:custGeom>
              <a:avLst/>
              <a:gdLst>
                <a:gd name="T0" fmla="*/ 30 w 30"/>
                <a:gd name="T1" fmla="*/ 0 h 53"/>
                <a:gd name="T2" fmla="*/ 0 w 30"/>
                <a:gd name="T3" fmla="*/ 53 h 53"/>
                <a:gd name="T4" fmla="*/ 7 w 30"/>
                <a:gd name="T5" fmla="*/ 30 h 53"/>
                <a:gd name="T6" fmla="*/ 30 w 30"/>
                <a:gd name="T7" fmla="*/ 0 h 53"/>
                <a:gd name="T8" fmla="*/ 30 w 30"/>
                <a:gd name="T9" fmla="*/ 7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53">
                  <a:moveTo>
                    <a:pt x="30" y="0"/>
                  </a:moveTo>
                  <a:lnTo>
                    <a:pt x="0" y="53"/>
                  </a:lnTo>
                  <a:lnTo>
                    <a:pt x="7" y="30"/>
                  </a:lnTo>
                  <a:lnTo>
                    <a:pt x="30" y="0"/>
                  </a:lnTo>
                  <a:lnTo>
                    <a:pt x="30" y="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47" name="Freeform 118"/>
            <p:cNvSpPr>
              <a:spLocks/>
            </p:cNvSpPr>
            <p:nvPr/>
          </p:nvSpPr>
          <p:spPr bwMode="auto">
            <a:xfrm>
              <a:off x="539" y="1981"/>
              <a:ext cx="288" cy="348"/>
            </a:xfrm>
            <a:custGeom>
              <a:avLst/>
              <a:gdLst>
                <a:gd name="T0" fmla="*/ 288 w 288"/>
                <a:gd name="T1" fmla="*/ 98 h 348"/>
                <a:gd name="T2" fmla="*/ 189 w 288"/>
                <a:gd name="T3" fmla="*/ 83 h 348"/>
                <a:gd name="T4" fmla="*/ 197 w 288"/>
                <a:gd name="T5" fmla="*/ 22 h 348"/>
                <a:gd name="T6" fmla="*/ 60 w 288"/>
                <a:gd name="T7" fmla="*/ 0 h 348"/>
                <a:gd name="T8" fmla="*/ 0 w 288"/>
                <a:gd name="T9" fmla="*/ 310 h 348"/>
                <a:gd name="T10" fmla="*/ 250 w 288"/>
                <a:gd name="T11" fmla="*/ 348 h 348"/>
                <a:gd name="T12" fmla="*/ 288 w 288"/>
                <a:gd name="T13" fmla="*/ 98 h 3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8" h="348">
                  <a:moveTo>
                    <a:pt x="288" y="98"/>
                  </a:moveTo>
                  <a:lnTo>
                    <a:pt x="189" y="83"/>
                  </a:lnTo>
                  <a:lnTo>
                    <a:pt x="197" y="22"/>
                  </a:lnTo>
                  <a:lnTo>
                    <a:pt x="60" y="0"/>
                  </a:lnTo>
                  <a:lnTo>
                    <a:pt x="0" y="310"/>
                  </a:lnTo>
                  <a:lnTo>
                    <a:pt x="250" y="348"/>
                  </a:lnTo>
                  <a:lnTo>
                    <a:pt x="288" y="98"/>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48" name="Freeform 119"/>
            <p:cNvSpPr>
              <a:spLocks/>
            </p:cNvSpPr>
            <p:nvPr/>
          </p:nvSpPr>
          <p:spPr bwMode="auto">
            <a:xfrm>
              <a:off x="539" y="1981"/>
              <a:ext cx="288" cy="348"/>
            </a:xfrm>
            <a:custGeom>
              <a:avLst/>
              <a:gdLst>
                <a:gd name="T0" fmla="*/ 288 w 288"/>
                <a:gd name="T1" fmla="*/ 98 h 348"/>
                <a:gd name="T2" fmla="*/ 189 w 288"/>
                <a:gd name="T3" fmla="*/ 83 h 348"/>
                <a:gd name="T4" fmla="*/ 197 w 288"/>
                <a:gd name="T5" fmla="*/ 22 h 348"/>
                <a:gd name="T6" fmla="*/ 60 w 288"/>
                <a:gd name="T7" fmla="*/ 0 h 348"/>
                <a:gd name="T8" fmla="*/ 0 w 288"/>
                <a:gd name="T9" fmla="*/ 310 h 348"/>
                <a:gd name="T10" fmla="*/ 250 w 288"/>
                <a:gd name="T11" fmla="*/ 348 h 348"/>
                <a:gd name="T12" fmla="*/ 288 w 288"/>
                <a:gd name="T13" fmla="*/ 98 h 348"/>
                <a:gd name="T14" fmla="*/ 288 w 288"/>
                <a:gd name="T15" fmla="*/ 106 h 34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8" h="348">
                  <a:moveTo>
                    <a:pt x="288" y="98"/>
                  </a:moveTo>
                  <a:lnTo>
                    <a:pt x="189" y="83"/>
                  </a:lnTo>
                  <a:lnTo>
                    <a:pt x="197" y="22"/>
                  </a:lnTo>
                  <a:lnTo>
                    <a:pt x="60" y="0"/>
                  </a:lnTo>
                  <a:lnTo>
                    <a:pt x="0" y="310"/>
                  </a:lnTo>
                  <a:lnTo>
                    <a:pt x="250" y="348"/>
                  </a:lnTo>
                  <a:lnTo>
                    <a:pt x="288" y="98"/>
                  </a:lnTo>
                  <a:lnTo>
                    <a:pt x="288" y="10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49" name="Freeform 120"/>
            <p:cNvSpPr>
              <a:spLocks/>
            </p:cNvSpPr>
            <p:nvPr/>
          </p:nvSpPr>
          <p:spPr bwMode="auto">
            <a:xfrm>
              <a:off x="2454" y="1731"/>
              <a:ext cx="75" cy="159"/>
            </a:xfrm>
            <a:custGeom>
              <a:avLst/>
              <a:gdLst>
                <a:gd name="T0" fmla="*/ 75 w 75"/>
                <a:gd name="T1" fmla="*/ 30 h 159"/>
                <a:gd name="T2" fmla="*/ 60 w 75"/>
                <a:gd name="T3" fmla="*/ 45 h 159"/>
                <a:gd name="T4" fmla="*/ 53 w 75"/>
                <a:gd name="T5" fmla="*/ 98 h 159"/>
                <a:gd name="T6" fmla="*/ 68 w 75"/>
                <a:gd name="T7" fmla="*/ 151 h 159"/>
                <a:gd name="T8" fmla="*/ 30 w 75"/>
                <a:gd name="T9" fmla="*/ 159 h 159"/>
                <a:gd name="T10" fmla="*/ 7 w 75"/>
                <a:gd name="T11" fmla="*/ 98 h 159"/>
                <a:gd name="T12" fmla="*/ 0 w 75"/>
                <a:gd name="T13" fmla="*/ 45 h 159"/>
                <a:gd name="T14" fmla="*/ 0 w 75"/>
                <a:gd name="T15" fmla="*/ 15 h 159"/>
                <a:gd name="T16" fmla="*/ 75 w 75"/>
                <a:gd name="T17" fmla="*/ 0 h 159"/>
                <a:gd name="T18" fmla="*/ 75 w 75"/>
                <a:gd name="T19" fmla="*/ 30 h 15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5" h="159">
                  <a:moveTo>
                    <a:pt x="75" y="30"/>
                  </a:moveTo>
                  <a:lnTo>
                    <a:pt x="60" y="45"/>
                  </a:lnTo>
                  <a:lnTo>
                    <a:pt x="53" y="98"/>
                  </a:lnTo>
                  <a:lnTo>
                    <a:pt x="68" y="151"/>
                  </a:lnTo>
                  <a:lnTo>
                    <a:pt x="30" y="159"/>
                  </a:lnTo>
                  <a:lnTo>
                    <a:pt x="7" y="98"/>
                  </a:lnTo>
                  <a:lnTo>
                    <a:pt x="0" y="45"/>
                  </a:lnTo>
                  <a:lnTo>
                    <a:pt x="0" y="15"/>
                  </a:lnTo>
                  <a:lnTo>
                    <a:pt x="75" y="0"/>
                  </a:lnTo>
                  <a:lnTo>
                    <a:pt x="75" y="30"/>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50" name="Freeform 121"/>
            <p:cNvSpPr>
              <a:spLocks/>
            </p:cNvSpPr>
            <p:nvPr/>
          </p:nvSpPr>
          <p:spPr bwMode="auto">
            <a:xfrm>
              <a:off x="2454" y="1731"/>
              <a:ext cx="75" cy="159"/>
            </a:xfrm>
            <a:custGeom>
              <a:avLst/>
              <a:gdLst>
                <a:gd name="T0" fmla="*/ 75 w 75"/>
                <a:gd name="T1" fmla="*/ 30 h 159"/>
                <a:gd name="T2" fmla="*/ 60 w 75"/>
                <a:gd name="T3" fmla="*/ 45 h 159"/>
                <a:gd name="T4" fmla="*/ 53 w 75"/>
                <a:gd name="T5" fmla="*/ 98 h 159"/>
                <a:gd name="T6" fmla="*/ 68 w 75"/>
                <a:gd name="T7" fmla="*/ 151 h 159"/>
                <a:gd name="T8" fmla="*/ 30 w 75"/>
                <a:gd name="T9" fmla="*/ 159 h 159"/>
                <a:gd name="T10" fmla="*/ 7 w 75"/>
                <a:gd name="T11" fmla="*/ 98 h 159"/>
                <a:gd name="T12" fmla="*/ 0 w 75"/>
                <a:gd name="T13" fmla="*/ 45 h 159"/>
                <a:gd name="T14" fmla="*/ 0 w 75"/>
                <a:gd name="T15" fmla="*/ 15 h 159"/>
                <a:gd name="T16" fmla="*/ 75 w 75"/>
                <a:gd name="T17" fmla="*/ 0 h 159"/>
                <a:gd name="T18" fmla="*/ 75 w 75"/>
                <a:gd name="T19" fmla="*/ 30 h 159"/>
                <a:gd name="T20" fmla="*/ 75 w 75"/>
                <a:gd name="T21" fmla="*/ 37 h 1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5" h="159">
                  <a:moveTo>
                    <a:pt x="75" y="30"/>
                  </a:moveTo>
                  <a:lnTo>
                    <a:pt x="60" y="45"/>
                  </a:lnTo>
                  <a:lnTo>
                    <a:pt x="53" y="98"/>
                  </a:lnTo>
                  <a:lnTo>
                    <a:pt x="68" y="151"/>
                  </a:lnTo>
                  <a:lnTo>
                    <a:pt x="30" y="159"/>
                  </a:lnTo>
                  <a:lnTo>
                    <a:pt x="7" y="98"/>
                  </a:lnTo>
                  <a:lnTo>
                    <a:pt x="0" y="45"/>
                  </a:lnTo>
                  <a:lnTo>
                    <a:pt x="0" y="15"/>
                  </a:lnTo>
                  <a:lnTo>
                    <a:pt x="75" y="0"/>
                  </a:lnTo>
                  <a:lnTo>
                    <a:pt x="75" y="30"/>
                  </a:lnTo>
                  <a:lnTo>
                    <a:pt x="75" y="3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51" name="Freeform 122"/>
            <p:cNvSpPr>
              <a:spLocks/>
            </p:cNvSpPr>
            <p:nvPr/>
          </p:nvSpPr>
          <p:spPr bwMode="auto">
            <a:xfrm>
              <a:off x="2060" y="2140"/>
              <a:ext cx="386" cy="220"/>
            </a:xfrm>
            <a:custGeom>
              <a:avLst/>
              <a:gdLst>
                <a:gd name="T0" fmla="*/ 371 w 386"/>
                <a:gd name="T1" fmla="*/ 136 h 220"/>
                <a:gd name="T2" fmla="*/ 356 w 386"/>
                <a:gd name="T3" fmla="*/ 136 h 220"/>
                <a:gd name="T4" fmla="*/ 356 w 386"/>
                <a:gd name="T5" fmla="*/ 144 h 220"/>
                <a:gd name="T6" fmla="*/ 348 w 386"/>
                <a:gd name="T7" fmla="*/ 151 h 220"/>
                <a:gd name="T8" fmla="*/ 348 w 386"/>
                <a:gd name="T9" fmla="*/ 136 h 220"/>
                <a:gd name="T10" fmla="*/ 326 w 386"/>
                <a:gd name="T11" fmla="*/ 129 h 220"/>
                <a:gd name="T12" fmla="*/ 326 w 386"/>
                <a:gd name="T13" fmla="*/ 121 h 220"/>
                <a:gd name="T14" fmla="*/ 356 w 386"/>
                <a:gd name="T15" fmla="*/ 144 h 220"/>
                <a:gd name="T16" fmla="*/ 363 w 386"/>
                <a:gd name="T17" fmla="*/ 129 h 220"/>
                <a:gd name="T18" fmla="*/ 348 w 386"/>
                <a:gd name="T19" fmla="*/ 121 h 220"/>
                <a:gd name="T20" fmla="*/ 356 w 386"/>
                <a:gd name="T21" fmla="*/ 121 h 220"/>
                <a:gd name="T22" fmla="*/ 348 w 386"/>
                <a:gd name="T23" fmla="*/ 106 h 220"/>
                <a:gd name="T24" fmla="*/ 356 w 386"/>
                <a:gd name="T25" fmla="*/ 113 h 220"/>
                <a:gd name="T26" fmla="*/ 356 w 386"/>
                <a:gd name="T27" fmla="*/ 106 h 220"/>
                <a:gd name="T28" fmla="*/ 341 w 386"/>
                <a:gd name="T29" fmla="*/ 106 h 220"/>
                <a:gd name="T30" fmla="*/ 348 w 386"/>
                <a:gd name="T31" fmla="*/ 98 h 220"/>
                <a:gd name="T32" fmla="*/ 341 w 386"/>
                <a:gd name="T33" fmla="*/ 98 h 220"/>
                <a:gd name="T34" fmla="*/ 318 w 386"/>
                <a:gd name="T35" fmla="*/ 76 h 220"/>
                <a:gd name="T36" fmla="*/ 348 w 386"/>
                <a:gd name="T37" fmla="*/ 98 h 220"/>
                <a:gd name="T38" fmla="*/ 348 w 386"/>
                <a:gd name="T39" fmla="*/ 76 h 220"/>
                <a:gd name="T40" fmla="*/ 333 w 386"/>
                <a:gd name="T41" fmla="*/ 76 h 220"/>
                <a:gd name="T42" fmla="*/ 333 w 386"/>
                <a:gd name="T43" fmla="*/ 68 h 220"/>
                <a:gd name="T44" fmla="*/ 310 w 386"/>
                <a:gd name="T45" fmla="*/ 68 h 220"/>
                <a:gd name="T46" fmla="*/ 288 w 386"/>
                <a:gd name="T47" fmla="*/ 60 h 220"/>
                <a:gd name="T48" fmla="*/ 295 w 386"/>
                <a:gd name="T49" fmla="*/ 38 h 220"/>
                <a:gd name="T50" fmla="*/ 295 w 386"/>
                <a:gd name="T51" fmla="*/ 22 h 220"/>
                <a:gd name="T52" fmla="*/ 265 w 386"/>
                <a:gd name="T53" fmla="*/ 7 h 220"/>
                <a:gd name="T54" fmla="*/ 257 w 386"/>
                <a:gd name="T55" fmla="*/ 15 h 220"/>
                <a:gd name="T56" fmla="*/ 227 w 386"/>
                <a:gd name="T57" fmla="*/ 0 h 220"/>
                <a:gd name="T58" fmla="*/ 235 w 386"/>
                <a:gd name="T59" fmla="*/ 22 h 220"/>
                <a:gd name="T60" fmla="*/ 212 w 386"/>
                <a:gd name="T61" fmla="*/ 53 h 220"/>
                <a:gd name="T62" fmla="*/ 204 w 386"/>
                <a:gd name="T63" fmla="*/ 45 h 220"/>
                <a:gd name="T64" fmla="*/ 197 w 386"/>
                <a:gd name="T65" fmla="*/ 76 h 220"/>
                <a:gd name="T66" fmla="*/ 174 w 386"/>
                <a:gd name="T67" fmla="*/ 68 h 220"/>
                <a:gd name="T68" fmla="*/ 152 w 386"/>
                <a:gd name="T69" fmla="*/ 144 h 220"/>
                <a:gd name="T70" fmla="*/ 91 w 386"/>
                <a:gd name="T71" fmla="*/ 166 h 220"/>
                <a:gd name="T72" fmla="*/ 76 w 386"/>
                <a:gd name="T73" fmla="*/ 151 h 220"/>
                <a:gd name="T74" fmla="*/ 23 w 386"/>
                <a:gd name="T75" fmla="*/ 204 h 220"/>
                <a:gd name="T76" fmla="*/ 0 w 386"/>
                <a:gd name="T77" fmla="*/ 220 h 220"/>
                <a:gd name="T78" fmla="*/ 99 w 386"/>
                <a:gd name="T79" fmla="*/ 204 h 220"/>
                <a:gd name="T80" fmla="*/ 371 w 386"/>
                <a:gd name="T81" fmla="*/ 159 h 220"/>
                <a:gd name="T82" fmla="*/ 379 w 386"/>
                <a:gd name="T83" fmla="*/ 159 h 220"/>
                <a:gd name="T84" fmla="*/ 379 w 386"/>
                <a:gd name="T85" fmla="*/ 151 h 220"/>
                <a:gd name="T86" fmla="*/ 379 w 386"/>
                <a:gd name="T87" fmla="*/ 159 h 220"/>
                <a:gd name="T88" fmla="*/ 379 w 386"/>
                <a:gd name="T89" fmla="*/ 151 h 220"/>
                <a:gd name="T90" fmla="*/ 386 w 386"/>
                <a:gd name="T91" fmla="*/ 159 h 220"/>
                <a:gd name="T92" fmla="*/ 371 w 386"/>
                <a:gd name="T93" fmla="*/ 136 h 22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86" h="220">
                  <a:moveTo>
                    <a:pt x="371" y="136"/>
                  </a:moveTo>
                  <a:lnTo>
                    <a:pt x="356" y="136"/>
                  </a:lnTo>
                  <a:lnTo>
                    <a:pt x="356" y="144"/>
                  </a:lnTo>
                  <a:lnTo>
                    <a:pt x="348" y="151"/>
                  </a:lnTo>
                  <a:lnTo>
                    <a:pt x="348" y="136"/>
                  </a:lnTo>
                  <a:lnTo>
                    <a:pt x="326" y="129"/>
                  </a:lnTo>
                  <a:lnTo>
                    <a:pt x="326" y="121"/>
                  </a:lnTo>
                  <a:lnTo>
                    <a:pt x="356" y="144"/>
                  </a:lnTo>
                  <a:lnTo>
                    <a:pt x="363" y="129"/>
                  </a:lnTo>
                  <a:lnTo>
                    <a:pt x="348" y="121"/>
                  </a:lnTo>
                  <a:lnTo>
                    <a:pt x="356" y="121"/>
                  </a:lnTo>
                  <a:lnTo>
                    <a:pt x="348" y="106"/>
                  </a:lnTo>
                  <a:lnTo>
                    <a:pt x="356" y="113"/>
                  </a:lnTo>
                  <a:lnTo>
                    <a:pt x="356" y="106"/>
                  </a:lnTo>
                  <a:lnTo>
                    <a:pt x="341" y="106"/>
                  </a:lnTo>
                  <a:lnTo>
                    <a:pt x="348" y="98"/>
                  </a:lnTo>
                  <a:lnTo>
                    <a:pt x="341" y="98"/>
                  </a:lnTo>
                  <a:lnTo>
                    <a:pt x="318" y="76"/>
                  </a:lnTo>
                  <a:lnTo>
                    <a:pt x="348" y="98"/>
                  </a:lnTo>
                  <a:lnTo>
                    <a:pt x="348" y="76"/>
                  </a:lnTo>
                  <a:lnTo>
                    <a:pt x="333" y="76"/>
                  </a:lnTo>
                  <a:lnTo>
                    <a:pt x="333" y="68"/>
                  </a:lnTo>
                  <a:lnTo>
                    <a:pt x="310" y="68"/>
                  </a:lnTo>
                  <a:lnTo>
                    <a:pt x="288" y="60"/>
                  </a:lnTo>
                  <a:lnTo>
                    <a:pt x="295" y="38"/>
                  </a:lnTo>
                  <a:lnTo>
                    <a:pt x="295" y="22"/>
                  </a:lnTo>
                  <a:lnTo>
                    <a:pt x="265" y="7"/>
                  </a:lnTo>
                  <a:lnTo>
                    <a:pt x="257" y="15"/>
                  </a:lnTo>
                  <a:lnTo>
                    <a:pt x="227" y="0"/>
                  </a:lnTo>
                  <a:lnTo>
                    <a:pt x="235" y="22"/>
                  </a:lnTo>
                  <a:lnTo>
                    <a:pt x="212" y="53"/>
                  </a:lnTo>
                  <a:lnTo>
                    <a:pt x="204" y="45"/>
                  </a:lnTo>
                  <a:lnTo>
                    <a:pt x="197" y="76"/>
                  </a:lnTo>
                  <a:lnTo>
                    <a:pt x="174" y="68"/>
                  </a:lnTo>
                  <a:lnTo>
                    <a:pt x="152" y="144"/>
                  </a:lnTo>
                  <a:lnTo>
                    <a:pt x="91" y="166"/>
                  </a:lnTo>
                  <a:lnTo>
                    <a:pt x="76" y="151"/>
                  </a:lnTo>
                  <a:lnTo>
                    <a:pt x="23" y="204"/>
                  </a:lnTo>
                  <a:lnTo>
                    <a:pt x="0" y="220"/>
                  </a:lnTo>
                  <a:lnTo>
                    <a:pt x="99" y="204"/>
                  </a:lnTo>
                  <a:lnTo>
                    <a:pt x="371" y="159"/>
                  </a:lnTo>
                  <a:lnTo>
                    <a:pt x="379" y="159"/>
                  </a:lnTo>
                  <a:lnTo>
                    <a:pt x="379" y="151"/>
                  </a:lnTo>
                  <a:lnTo>
                    <a:pt x="379" y="159"/>
                  </a:lnTo>
                  <a:lnTo>
                    <a:pt x="379" y="151"/>
                  </a:lnTo>
                  <a:lnTo>
                    <a:pt x="386" y="159"/>
                  </a:lnTo>
                  <a:lnTo>
                    <a:pt x="371" y="136"/>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52" name="Freeform 123"/>
            <p:cNvSpPr>
              <a:spLocks/>
            </p:cNvSpPr>
            <p:nvPr/>
          </p:nvSpPr>
          <p:spPr bwMode="auto">
            <a:xfrm>
              <a:off x="2060" y="2140"/>
              <a:ext cx="386" cy="220"/>
            </a:xfrm>
            <a:custGeom>
              <a:avLst/>
              <a:gdLst>
                <a:gd name="T0" fmla="*/ 371 w 386"/>
                <a:gd name="T1" fmla="*/ 136 h 220"/>
                <a:gd name="T2" fmla="*/ 356 w 386"/>
                <a:gd name="T3" fmla="*/ 136 h 220"/>
                <a:gd name="T4" fmla="*/ 356 w 386"/>
                <a:gd name="T5" fmla="*/ 144 h 220"/>
                <a:gd name="T6" fmla="*/ 348 w 386"/>
                <a:gd name="T7" fmla="*/ 151 h 220"/>
                <a:gd name="T8" fmla="*/ 348 w 386"/>
                <a:gd name="T9" fmla="*/ 136 h 220"/>
                <a:gd name="T10" fmla="*/ 326 w 386"/>
                <a:gd name="T11" fmla="*/ 129 h 220"/>
                <a:gd name="T12" fmla="*/ 326 w 386"/>
                <a:gd name="T13" fmla="*/ 121 h 220"/>
                <a:gd name="T14" fmla="*/ 356 w 386"/>
                <a:gd name="T15" fmla="*/ 144 h 220"/>
                <a:gd name="T16" fmla="*/ 363 w 386"/>
                <a:gd name="T17" fmla="*/ 129 h 220"/>
                <a:gd name="T18" fmla="*/ 348 w 386"/>
                <a:gd name="T19" fmla="*/ 121 h 220"/>
                <a:gd name="T20" fmla="*/ 356 w 386"/>
                <a:gd name="T21" fmla="*/ 121 h 220"/>
                <a:gd name="T22" fmla="*/ 348 w 386"/>
                <a:gd name="T23" fmla="*/ 106 h 220"/>
                <a:gd name="T24" fmla="*/ 356 w 386"/>
                <a:gd name="T25" fmla="*/ 113 h 220"/>
                <a:gd name="T26" fmla="*/ 356 w 386"/>
                <a:gd name="T27" fmla="*/ 106 h 220"/>
                <a:gd name="T28" fmla="*/ 341 w 386"/>
                <a:gd name="T29" fmla="*/ 106 h 220"/>
                <a:gd name="T30" fmla="*/ 348 w 386"/>
                <a:gd name="T31" fmla="*/ 98 h 220"/>
                <a:gd name="T32" fmla="*/ 341 w 386"/>
                <a:gd name="T33" fmla="*/ 98 h 220"/>
                <a:gd name="T34" fmla="*/ 318 w 386"/>
                <a:gd name="T35" fmla="*/ 76 h 220"/>
                <a:gd name="T36" fmla="*/ 348 w 386"/>
                <a:gd name="T37" fmla="*/ 98 h 220"/>
                <a:gd name="T38" fmla="*/ 348 w 386"/>
                <a:gd name="T39" fmla="*/ 76 h 220"/>
                <a:gd name="T40" fmla="*/ 333 w 386"/>
                <a:gd name="T41" fmla="*/ 76 h 220"/>
                <a:gd name="T42" fmla="*/ 333 w 386"/>
                <a:gd name="T43" fmla="*/ 68 h 220"/>
                <a:gd name="T44" fmla="*/ 310 w 386"/>
                <a:gd name="T45" fmla="*/ 68 h 220"/>
                <a:gd name="T46" fmla="*/ 288 w 386"/>
                <a:gd name="T47" fmla="*/ 60 h 220"/>
                <a:gd name="T48" fmla="*/ 295 w 386"/>
                <a:gd name="T49" fmla="*/ 38 h 220"/>
                <a:gd name="T50" fmla="*/ 295 w 386"/>
                <a:gd name="T51" fmla="*/ 22 h 220"/>
                <a:gd name="T52" fmla="*/ 265 w 386"/>
                <a:gd name="T53" fmla="*/ 7 h 220"/>
                <a:gd name="T54" fmla="*/ 257 w 386"/>
                <a:gd name="T55" fmla="*/ 15 h 220"/>
                <a:gd name="T56" fmla="*/ 227 w 386"/>
                <a:gd name="T57" fmla="*/ 0 h 220"/>
                <a:gd name="T58" fmla="*/ 235 w 386"/>
                <a:gd name="T59" fmla="*/ 22 h 220"/>
                <a:gd name="T60" fmla="*/ 212 w 386"/>
                <a:gd name="T61" fmla="*/ 53 h 220"/>
                <a:gd name="T62" fmla="*/ 204 w 386"/>
                <a:gd name="T63" fmla="*/ 45 h 220"/>
                <a:gd name="T64" fmla="*/ 197 w 386"/>
                <a:gd name="T65" fmla="*/ 76 h 220"/>
                <a:gd name="T66" fmla="*/ 174 w 386"/>
                <a:gd name="T67" fmla="*/ 68 h 220"/>
                <a:gd name="T68" fmla="*/ 152 w 386"/>
                <a:gd name="T69" fmla="*/ 144 h 220"/>
                <a:gd name="T70" fmla="*/ 91 w 386"/>
                <a:gd name="T71" fmla="*/ 166 h 220"/>
                <a:gd name="T72" fmla="*/ 76 w 386"/>
                <a:gd name="T73" fmla="*/ 151 h 220"/>
                <a:gd name="T74" fmla="*/ 23 w 386"/>
                <a:gd name="T75" fmla="*/ 204 h 220"/>
                <a:gd name="T76" fmla="*/ 0 w 386"/>
                <a:gd name="T77" fmla="*/ 220 h 220"/>
                <a:gd name="T78" fmla="*/ 99 w 386"/>
                <a:gd name="T79" fmla="*/ 204 h 220"/>
                <a:gd name="T80" fmla="*/ 371 w 386"/>
                <a:gd name="T81" fmla="*/ 159 h 220"/>
                <a:gd name="T82" fmla="*/ 379 w 386"/>
                <a:gd name="T83" fmla="*/ 159 h 220"/>
                <a:gd name="T84" fmla="*/ 379 w 386"/>
                <a:gd name="T85" fmla="*/ 151 h 220"/>
                <a:gd name="T86" fmla="*/ 379 w 386"/>
                <a:gd name="T87" fmla="*/ 159 h 220"/>
                <a:gd name="T88" fmla="*/ 379 w 386"/>
                <a:gd name="T89" fmla="*/ 151 h 220"/>
                <a:gd name="T90" fmla="*/ 386 w 386"/>
                <a:gd name="T91" fmla="*/ 159 h 220"/>
                <a:gd name="T92" fmla="*/ 371 w 386"/>
                <a:gd name="T93" fmla="*/ 136 h 220"/>
                <a:gd name="T94" fmla="*/ 371 w 386"/>
                <a:gd name="T95" fmla="*/ 144 h 22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86" h="220">
                  <a:moveTo>
                    <a:pt x="371" y="136"/>
                  </a:moveTo>
                  <a:lnTo>
                    <a:pt x="356" y="136"/>
                  </a:lnTo>
                  <a:lnTo>
                    <a:pt x="356" y="144"/>
                  </a:lnTo>
                  <a:lnTo>
                    <a:pt x="348" y="151"/>
                  </a:lnTo>
                  <a:lnTo>
                    <a:pt x="348" y="136"/>
                  </a:lnTo>
                  <a:lnTo>
                    <a:pt x="326" y="129"/>
                  </a:lnTo>
                  <a:lnTo>
                    <a:pt x="326" y="121"/>
                  </a:lnTo>
                  <a:lnTo>
                    <a:pt x="356" y="144"/>
                  </a:lnTo>
                  <a:lnTo>
                    <a:pt x="363" y="129"/>
                  </a:lnTo>
                  <a:lnTo>
                    <a:pt x="348" y="121"/>
                  </a:lnTo>
                  <a:lnTo>
                    <a:pt x="356" y="121"/>
                  </a:lnTo>
                  <a:lnTo>
                    <a:pt x="348" y="106"/>
                  </a:lnTo>
                  <a:lnTo>
                    <a:pt x="356" y="113"/>
                  </a:lnTo>
                  <a:lnTo>
                    <a:pt x="356" y="106"/>
                  </a:lnTo>
                  <a:lnTo>
                    <a:pt x="341" y="106"/>
                  </a:lnTo>
                  <a:lnTo>
                    <a:pt x="348" y="98"/>
                  </a:lnTo>
                  <a:lnTo>
                    <a:pt x="341" y="98"/>
                  </a:lnTo>
                  <a:lnTo>
                    <a:pt x="318" y="76"/>
                  </a:lnTo>
                  <a:lnTo>
                    <a:pt x="348" y="98"/>
                  </a:lnTo>
                  <a:lnTo>
                    <a:pt x="348" y="76"/>
                  </a:lnTo>
                  <a:lnTo>
                    <a:pt x="333" y="76"/>
                  </a:lnTo>
                  <a:lnTo>
                    <a:pt x="333" y="68"/>
                  </a:lnTo>
                  <a:lnTo>
                    <a:pt x="310" y="68"/>
                  </a:lnTo>
                  <a:lnTo>
                    <a:pt x="288" y="60"/>
                  </a:lnTo>
                  <a:lnTo>
                    <a:pt x="295" y="38"/>
                  </a:lnTo>
                  <a:lnTo>
                    <a:pt x="295" y="22"/>
                  </a:lnTo>
                  <a:lnTo>
                    <a:pt x="265" y="7"/>
                  </a:lnTo>
                  <a:lnTo>
                    <a:pt x="257" y="15"/>
                  </a:lnTo>
                  <a:lnTo>
                    <a:pt x="227" y="0"/>
                  </a:lnTo>
                  <a:lnTo>
                    <a:pt x="235" y="22"/>
                  </a:lnTo>
                  <a:lnTo>
                    <a:pt x="212" y="53"/>
                  </a:lnTo>
                  <a:lnTo>
                    <a:pt x="204" y="45"/>
                  </a:lnTo>
                  <a:lnTo>
                    <a:pt x="197" y="76"/>
                  </a:lnTo>
                  <a:lnTo>
                    <a:pt x="174" y="68"/>
                  </a:lnTo>
                  <a:lnTo>
                    <a:pt x="152" y="144"/>
                  </a:lnTo>
                  <a:lnTo>
                    <a:pt x="91" y="166"/>
                  </a:lnTo>
                  <a:lnTo>
                    <a:pt x="76" y="151"/>
                  </a:lnTo>
                  <a:lnTo>
                    <a:pt x="23" y="204"/>
                  </a:lnTo>
                  <a:lnTo>
                    <a:pt x="0" y="220"/>
                  </a:lnTo>
                  <a:lnTo>
                    <a:pt x="99" y="204"/>
                  </a:lnTo>
                  <a:lnTo>
                    <a:pt x="371" y="159"/>
                  </a:lnTo>
                  <a:lnTo>
                    <a:pt x="379" y="159"/>
                  </a:lnTo>
                  <a:lnTo>
                    <a:pt x="379" y="151"/>
                  </a:lnTo>
                  <a:lnTo>
                    <a:pt x="379" y="159"/>
                  </a:lnTo>
                  <a:lnTo>
                    <a:pt x="379" y="151"/>
                  </a:lnTo>
                  <a:lnTo>
                    <a:pt x="386" y="159"/>
                  </a:lnTo>
                  <a:lnTo>
                    <a:pt x="371" y="136"/>
                  </a:lnTo>
                  <a:lnTo>
                    <a:pt x="371" y="14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53" name="Freeform 124"/>
            <p:cNvSpPr>
              <a:spLocks/>
            </p:cNvSpPr>
            <p:nvPr/>
          </p:nvSpPr>
          <p:spPr bwMode="auto">
            <a:xfrm>
              <a:off x="2431" y="2200"/>
              <a:ext cx="23" cy="61"/>
            </a:xfrm>
            <a:custGeom>
              <a:avLst/>
              <a:gdLst>
                <a:gd name="T0" fmla="*/ 23 w 23"/>
                <a:gd name="T1" fmla="*/ 0 h 61"/>
                <a:gd name="T2" fmla="*/ 8 w 23"/>
                <a:gd name="T3" fmla="*/ 8 h 61"/>
                <a:gd name="T4" fmla="*/ 0 w 23"/>
                <a:gd name="T5" fmla="*/ 38 h 61"/>
                <a:gd name="T6" fmla="*/ 0 w 23"/>
                <a:gd name="T7" fmla="*/ 61 h 61"/>
                <a:gd name="T8" fmla="*/ 23 w 23"/>
                <a:gd name="T9" fmla="*/ 0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61">
                  <a:moveTo>
                    <a:pt x="23" y="0"/>
                  </a:moveTo>
                  <a:lnTo>
                    <a:pt x="8" y="8"/>
                  </a:lnTo>
                  <a:lnTo>
                    <a:pt x="0" y="38"/>
                  </a:lnTo>
                  <a:lnTo>
                    <a:pt x="0" y="61"/>
                  </a:lnTo>
                  <a:lnTo>
                    <a:pt x="23" y="0"/>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54" name="Freeform 125"/>
            <p:cNvSpPr>
              <a:spLocks/>
            </p:cNvSpPr>
            <p:nvPr/>
          </p:nvSpPr>
          <p:spPr bwMode="auto">
            <a:xfrm>
              <a:off x="2431" y="2200"/>
              <a:ext cx="23" cy="61"/>
            </a:xfrm>
            <a:custGeom>
              <a:avLst/>
              <a:gdLst>
                <a:gd name="T0" fmla="*/ 23 w 23"/>
                <a:gd name="T1" fmla="*/ 0 h 61"/>
                <a:gd name="T2" fmla="*/ 8 w 23"/>
                <a:gd name="T3" fmla="*/ 8 h 61"/>
                <a:gd name="T4" fmla="*/ 0 w 23"/>
                <a:gd name="T5" fmla="*/ 38 h 61"/>
                <a:gd name="T6" fmla="*/ 0 w 23"/>
                <a:gd name="T7" fmla="*/ 61 h 61"/>
                <a:gd name="T8" fmla="*/ 23 w 23"/>
                <a:gd name="T9" fmla="*/ 0 h 61"/>
                <a:gd name="T10" fmla="*/ 23 w 23"/>
                <a:gd name="T11" fmla="*/ 8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 h="61">
                  <a:moveTo>
                    <a:pt x="23" y="0"/>
                  </a:moveTo>
                  <a:lnTo>
                    <a:pt x="8" y="8"/>
                  </a:lnTo>
                  <a:lnTo>
                    <a:pt x="0" y="38"/>
                  </a:lnTo>
                  <a:lnTo>
                    <a:pt x="0" y="61"/>
                  </a:lnTo>
                  <a:lnTo>
                    <a:pt x="23" y="0"/>
                  </a:lnTo>
                  <a:lnTo>
                    <a:pt x="23" y="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55" name="Freeform 126"/>
            <p:cNvSpPr>
              <a:spLocks/>
            </p:cNvSpPr>
            <p:nvPr/>
          </p:nvSpPr>
          <p:spPr bwMode="auto">
            <a:xfrm>
              <a:off x="229" y="1458"/>
              <a:ext cx="333" cy="250"/>
            </a:xfrm>
            <a:custGeom>
              <a:avLst/>
              <a:gdLst>
                <a:gd name="T0" fmla="*/ 295 w 333"/>
                <a:gd name="T1" fmla="*/ 227 h 250"/>
                <a:gd name="T2" fmla="*/ 333 w 333"/>
                <a:gd name="T3" fmla="*/ 60 h 250"/>
                <a:gd name="T4" fmla="*/ 98 w 333"/>
                <a:gd name="T5" fmla="*/ 0 h 250"/>
                <a:gd name="T6" fmla="*/ 106 w 333"/>
                <a:gd name="T7" fmla="*/ 30 h 250"/>
                <a:gd name="T8" fmla="*/ 90 w 333"/>
                <a:gd name="T9" fmla="*/ 38 h 250"/>
                <a:gd name="T10" fmla="*/ 98 w 333"/>
                <a:gd name="T11" fmla="*/ 45 h 250"/>
                <a:gd name="T12" fmla="*/ 90 w 333"/>
                <a:gd name="T13" fmla="*/ 60 h 250"/>
                <a:gd name="T14" fmla="*/ 98 w 333"/>
                <a:gd name="T15" fmla="*/ 60 h 250"/>
                <a:gd name="T16" fmla="*/ 98 w 333"/>
                <a:gd name="T17" fmla="*/ 68 h 250"/>
                <a:gd name="T18" fmla="*/ 90 w 333"/>
                <a:gd name="T19" fmla="*/ 83 h 250"/>
                <a:gd name="T20" fmla="*/ 90 w 333"/>
                <a:gd name="T21" fmla="*/ 106 h 250"/>
                <a:gd name="T22" fmla="*/ 60 w 333"/>
                <a:gd name="T23" fmla="*/ 121 h 250"/>
                <a:gd name="T24" fmla="*/ 53 w 333"/>
                <a:gd name="T25" fmla="*/ 113 h 250"/>
                <a:gd name="T26" fmla="*/ 68 w 333"/>
                <a:gd name="T27" fmla="*/ 98 h 250"/>
                <a:gd name="T28" fmla="*/ 68 w 333"/>
                <a:gd name="T29" fmla="*/ 113 h 250"/>
                <a:gd name="T30" fmla="*/ 75 w 333"/>
                <a:gd name="T31" fmla="*/ 98 h 250"/>
                <a:gd name="T32" fmla="*/ 83 w 333"/>
                <a:gd name="T33" fmla="*/ 98 h 250"/>
                <a:gd name="T34" fmla="*/ 75 w 333"/>
                <a:gd name="T35" fmla="*/ 91 h 250"/>
                <a:gd name="T36" fmla="*/ 83 w 333"/>
                <a:gd name="T37" fmla="*/ 83 h 250"/>
                <a:gd name="T38" fmla="*/ 90 w 333"/>
                <a:gd name="T39" fmla="*/ 83 h 250"/>
                <a:gd name="T40" fmla="*/ 83 w 333"/>
                <a:gd name="T41" fmla="*/ 68 h 250"/>
                <a:gd name="T42" fmla="*/ 53 w 333"/>
                <a:gd name="T43" fmla="*/ 91 h 250"/>
                <a:gd name="T44" fmla="*/ 68 w 333"/>
                <a:gd name="T45" fmla="*/ 98 h 250"/>
                <a:gd name="T46" fmla="*/ 53 w 333"/>
                <a:gd name="T47" fmla="*/ 98 h 250"/>
                <a:gd name="T48" fmla="*/ 75 w 333"/>
                <a:gd name="T49" fmla="*/ 75 h 250"/>
                <a:gd name="T50" fmla="*/ 83 w 333"/>
                <a:gd name="T51" fmla="*/ 53 h 250"/>
                <a:gd name="T52" fmla="*/ 75 w 333"/>
                <a:gd name="T53" fmla="*/ 60 h 250"/>
                <a:gd name="T54" fmla="*/ 68 w 333"/>
                <a:gd name="T55" fmla="*/ 45 h 250"/>
                <a:gd name="T56" fmla="*/ 30 w 333"/>
                <a:gd name="T57" fmla="*/ 38 h 250"/>
                <a:gd name="T58" fmla="*/ 7 w 333"/>
                <a:gd name="T59" fmla="*/ 15 h 250"/>
                <a:gd name="T60" fmla="*/ 0 w 333"/>
                <a:gd name="T61" fmla="*/ 106 h 250"/>
                <a:gd name="T62" fmla="*/ 7 w 333"/>
                <a:gd name="T63" fmla="*/ 106 h 250"/>
                <a:gd name="T64" fmla="*/ 15 w 333"/>
                <a:gd name="T65" fmla="*/ 113 h 250"/>
                <a:gd name="T66" fmla="*/ 0 w 333"/>
                <a:gd name="T67" fmla="*/ 113 h 250"/>
                <a:gd name="T68" fmla="*/ 0 w 333"/>
                <a:gd name="T69" fmla="*/ 121 h 250"/>
                <a:gd name="T70" fmla="*/ 15 w 333"/>
                <a:gd name="T71" fmla="*/ 129 h 250"/>
                <a:gd name="T72" fmla="*/ 0 w 333"/>
                <a:gd name="T73" fmla="*/ 144 h 250"/>
                <a:gd name="T74" fmla="*/ 0 w 333"/>
                <a:gd name="T75" fmla="*/ 129 h 250"/>
                <a:gd name="T76" fmla="*/ 0 w 333"/>
                <a:gd name="T77" fmla="*/ 151 h 250"/>
                <a:gd name="T78" fmla="*/ 15 w 333"/>
                <a:gd name="T79" fmla="*/ 159 h 250"/>
                <a:gd name="T80" fmla="*/ 22 w 333"/>
                <a:gd name="T81" fmla="*/ 159 h 250"/>
                <a:gd name="T82" fmla="*/ 30 w 333"/>
                <a:gd name="T83" fmla="*/ 166 h 250"/>
                <a:gd name="T84" fmla="*/ 37 w 333"/>
                <a:gd name="T85" fmla="*/ 174 h 250"/>
                <a:gd name="T86" fmla="*/ 37 w 333"/>
                <a:gd name="T87" fmla="*/ 204 h 250"/>
                <a:gd name="T88" fmla="*/ 60 w 333"/>
                <a:gd name="T89" fmla="*/ 212 h 250"/>
                <a:gd name="T90" fmla="*/ 83 w 333"/>
                <a:gd name="T91" fmla="*/ 212 h 250"/>
                <a:gd name="T92" fmla="*/ 106 w 333"/>
                <a:gd name="T93" fmla="*/ 227 h 250"/>
                <a:gd name="T94" fmla="*/ 204 w 333"/>
                <a:gd name="T95" fmla="*/ 227 h 250"/>
                <a:gd name="T96" fmla="*/ 295 w 333"/>
                <a:gd name="T97" fmla="*/ 250 h 250"/>
                <a:gd name="T98" fmla="*/ 295 w 333"/>
                <a:gd name="T99" fmla="*/ 227 h 25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33" h="250">
                  <a:moveTo>
                    <a:pt x="295" y="227"/>
                  </a:moveTo>
                  <a:lnTo>
                    <a:pt x="333" y="60"/>
                  </a:lnTo>
                  <a:lnTo>
                    <a:pt x="98" y="0"/>
                  </a:lnTo>
                  <a:lnTo>
                    <a:pt x="106" y="30"/>
                  </a:lnTo>
                  <a:lnTo>
                    <a:pt x="90" y="38"/>
                  </a:lnTo>
                  <a:lnTo>
                    <a:pt x="98" y="45"/>
                  </a:lnTo>
                  <a:lnTo>
                    <a:pt x="90" y="60"/>
                  </a:lnTo>
                  <a:lnTo>
                    <a:pt x="98" y="60"/>
                  </a:lnTo>
                  <a:lnTo>
                    <a:pt x="98" y="68"/>
                  </a:lnTo>
                  <a:lnTo>
                    <a:pt x="90" y="83"/>
                  </a:lnTo>
                  <a:lnTo>
                    <a:pt x="90" y="106"/>
                  </a:lnTo>
                  <a:lnTo>
                    <a:pt x="60" y="121"/>
                  </a:lnTo>
                  <a:lnTo>
                    <a:pt x="53" y="113"/>
                  </a:lnTo>
                  <a:lnTo>
                    <a:pt x="68" y="98"/>
                  </a:lnTo>
                  <a:lnTo>
                    <a:pt x="68" y="113"/>
                  </a:lnTo>
                  <a:lnTo>
                    <a:pt x="75" y="98"/>
                  </a:lnTo>
                  <a:lnTo>
                    <a:pt x="83" y="98"/>
                  </a:lnTo>
                  <a:lnTo>
                    <a:pt x="75" y="91"/>
                  </a:lnTo>
                  <a:lnTo>
                    <a:pt x="83" y="83"/>
                  </a:lnTo>
                  <a:lnTo>
                    <a:pt x="90" y="83"/>
                  </a:lnTo>
                  <a:lnTo>
                    <a:pt x="83" y="68"/>
                  </a:lnTo>
                  <a:lnTo>
                    <a:pt x="53" y="91"/>
                  </a:lnTo>
                  <a:lnTo>
                    <a:pt x="68" y="98"/>
                  </a:lnTo>
                  <a:lnTo>
                    <a:pt x="53" y="98"/>
                  </a:lnTo>
                  <a:lnTo>
                    <a:pt x="75" y="75"/>
                  </a:lnTo>
                  <a:lnTo>
                    <a:pt x="83" y="53"/>
                  </a:lnTo>
                  <a:lnTo>
                    <a:pt x="75" y="60"/>
                  </a:lnTo>
                  <a:lnTo>
                    <a:pt x="68" y="45"/>
                  </a:lnTo>
                  <a:lnTo>
                    <a:pt x="30" y="38"/>
                  </a:lnTo>
                  <a:lnTo>
                    <a:pt x="7" y="15"/>
                  </a:lnTo>
                  <a:lnTo>
                    <a:pt x="0" y="106"/>
                  </a:lnTo>
                  <a:lnTo>
                    <a:pt x="7" y="106"/>
                  </a:lnTo>
                  <a:lnTo>
                    <a:pt x="15" y="113"/>
                  </a:lnTo>
                  <a:lnTo>
                    <a:pt x="0" y="113"/>
                  </a:lnTo>
                  <a:lnTo>
                    <a:pt x="0" y="121"/>
                  </a:lnTo>
                  <a:lnTo>
                    <a:pt x="15" y="129"/>
                  </a:lnTo>
                  <a:lnTo>
                    <a:pt x="0" y="144"/>
                  </a:lnTo>
                  <a:lnTo>
                    <a:pt x="0" y="129"/>
                  </a:lnTo>
                  <a:lnTo>
                    <a:pt x="0" y="151"/>
                  </a:lnTo>
                  <a:lnTo>
                    <a:pt x="15" y="159"/>
                  </a:lnTo>
                  <a:lnTo>
                    <a:pt x="22" y="159"/>
                  </a:lnTo>
                  <a:lnTo>
                    <a:pt x="30" y="166"/>
                  </a:lnTo>
                  <a:lnTo>
                    <a:pt x="37" y="174"/>
                  </a:lnTo>
                  <a:lnTo>
                    <a:pt x="37" y="204"/>
                  </a:lnTo>
                  <a:lnTo>
                    <a:pt x="60" y="212"/>
                  </a:lnTo>
                  <a:lnTo>
                    <a:pt x="83" y="212"/>
                  </a:lnTo>
                  <a:lnTo>
                    <a:pt x="106" y="227"/>
                  </a:lnTo>
                  <a:lnTo>
                    <a:pt x="204" y="227"/>
                  </a:lnTo>
                  <a:lnTo>
                    <a:pt x="295" y="250"/>
                  </a:lnTo>
                  <a:lnTo>
                    <a:pt x="295" y="227"/>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56" name="Freeform 127"/>
            <p:cNvSpPr>
              <a:spLocks/>
            </p:cNvSpPr>
            <p:nvPr/>
          </p:nvSpPr>
          <p:spPr bwMode="auto">
            <a:xfrm>
              <a:off x="229" y="1458"/>
              <a:ext cx="333" cy="250"/>
            </a:xfrm>
            <a:custGeom>
              <a:avLst/>
              <a:gdLst>
                <a:gd name="T0" fmla="*/ 295 w 333"/>
                <a:gd name="T1" fmla="*/ 227 h 250"/>
                <a:gd name="T2" fmla="*/ 333 w 333"/>
                <a:gd name="T3" fmla="*/ 60 h 250"/>
                <a:gd name="T4" fmla="*/ 98 w 333"/>
                <a:gd name="T5" fmla="*/ 0 h 250"/>
                <a:gd name="T6" fmla="*/ 106 w 333"/>
                <a:gd name="T7" fmla="*/ 30 h 250"/>
                <a:gd name="T8" fmla="*/ 90 w 333"/>
                <a:gd name="T9" fmla="*/ 38 h 250"/>
                <a:gd name="T10" fmla="*/ 98 w 333"/>
                <a:gd name="T11" fmla="*/ 45 h 250"/>
                <a:gd name="T12" fmla="*/ 90 w 333"/>
                <a:gd name="T13" fmla="*/ 60 h 250"/>
                <a:gd name="T14" fmla="*/ 98 w 333"/>
                <a:gd name="T15" fmla="*/ 60 h 250"/>
                <a:gd name="T16" fmla="*/ 98 w 333"/>
                <a:gd name="T17" fmla="*/ 68 h 250"/>
                <a:gd name="T18" fmla="*/ 90 w 333"/>
                <a:gd name="T19" fmla="*/ 83 h 250"/>
                <a:gd name="T20" fmla="*/ 90 w 333"/>
                <a:gd name="T21" fmla="*/ 106 h 250"/>
                <a:gd name="T22" fmla="*/ 60 w 333"/>
                <a:gd name="T23" fmla="*/ 121 h 250"/>
                <a:gd name="T24" fmla="*/ 53 w 333"/>
                <a:gd name="T25" fmla="*/ 113 h 250"/>
                <a:gd name="T26" fmla="*/ 68 w 333"/>
                <a:gd name="T27" fmla="*/ 98 h 250"/>
                <a:gd name="T28" fmla="*/ 68 w 333"/>
                <a:gd name="T29" fmla="*/ 113 h 250"/>
                <a:gd name="T30" fmla="*/ 75 w 333"/>
                <a:gd name="T31" fmla="*/ 98 h 250"/>
                <a:gd name="T32" fmla="*/ 83 w 333"/>
                <a:gd name="T33" fmla="*/ 98 h 250"/>
                <a:gd name="T34" fmla="*/ 75 w 333"/>
                <a:gd name="T35" fmla="*/ 91 h 250"/>
                <a:gd name="T36" fmla="*/ 83 w 333"/>
                <a:gd name="T37" fmla="*/ 83 h 250"/>
                <a:gd name="T38" fmla="*/ 90 w 333"/>
                <a:gd name="T39" fmla="*/ 83 h 250"/>
                <a:gd name="T40" fmla="*/ 83 w 333"/>
                <a:gd name="T41" fmla="*/ 68 h 250"/>
                <a:gd name="T42" fmla="*/ 53 w 333"/>
                <a:gd name="T43" fmla="*/ 91 h 250"/>
                <a:gd name="T44" fmla="*/ 68 w 333"/>
                <a:gd name="T45" fmla="*/ 98 h 250"/>
                <a:gd name="T46" fmla="*/ 53 w 333"/>
                <a:gd name="T47" fmla="*/ 98 h 250"/>
                <a:gd name="T48" fmla="*/ 75 w 333"/>
                <a:gd name="T49" fmla="*/ 75 h 250"/>
                <a:gd name="T50" fmla="*/ 83 w 333"/>
                <a:gd name="T51" fmla="*/ 53 h 250"/>
                <a:gd name="T52" fmla="*/ 75 w 333"/>
                <a:gd name="T53" fmla="*/ 60 h 250"/>
                <a:gd name="T54" fmla="*/ 68 w 333"/>
                <a:gd name="T55" fmla="*/ 45 h 250"/>
                <a:gd name="T56" fmla="*/ 30 w 333"/>
                <a:gd name="T57" fmla="*/ 38 h 250"/>
                <a:gd name="T58" fmla="*/ 7 w 333"/>
                <a:gd name="T59" fmla="*/ 15 h 250"/>
                <a:gd name="T60" fmla="*/ 0 w 333"/>
                <a:gd name="T61" fmla="*/ 106 h 250"/>
                <a:gd name="T62" fmla="*/ 7 w 333"/>
                <a:gd name="T63" fmla="*/ 106 h 250"/>
                <a:gd name="T64" fmla="*/ 15 w 333"/>
                <a:gd name="T65" fmla="*/ 113 h 250"/>
                <a:gd name="T66" fmla="*/ 0 w 333"/>
                <a:gd name="T67" fmla="*/ 113 h 250"/>
                <a:gd name="T68" fmla="*/ 0 w 333"/>
                <a:gd name="T69" fmla="*/ 121 h 250"/>
                <a:gd name="T70" fmla="*/ 15 w 333"/>
                <a:gd name="T71" fmla="*/ 129 h 250"/>
                <a:gd name="T72" fmla="*/ 0 w 333"/>
                <a:gd name="T73" fmla="*/ 144 h 250"/>
                <a:gd name="T74" fmla="*/ 0 w 333"/>
                <a:gd name="T75" fmla="*/ 129 h 250"/>
                <a:gd name="T76" fmla="*/ 0 w 333"/>
                <a:gd name="T77" fmla="*/ 151 h 250"/>
                <a:gd name="T78" fmla="*/ 15 w 333"/>
                <a:gd name="T79" fmla="*/ 159 h 250"/>
                <a:gd name="T80" fmla="*/ 22 w 333"/>
                <a:gd name="T81" fmla="*/ 159 h 250"/>
                <a:gd name="T82" fmla="*/ 30 w 333"/>
                <a:gd name="T83" fmla="*/ 166 h 250"/>
                <a:gd name="T84" fmla="*/ 37 w 333"/>
                <a:gd name="T85" fmla="*/ 174 h 250"/>
                <a:gd name="T86" fmla="*/ 37 w 333"/>
                <a:gd name="T87" fmla="*/ 204 h 250"/>
                <a:gd name="T88" fmla="*/ 60 w 333"/>
                <a:gd name="T89" fmla="*/ 212 h 250"/>
                <a:gd name="T90" fmla="*/ 83 w 333"/>
                <a:gd name="T91" fmla="*/ 212 h 250"/>
                <a:gd name="T92" fmla="*/ 106 w 333"/>
                <a:gd name="T93" fmla="*/ 227 h 250"/>
                <a:gd name="T94" fmla="*/ 204 w 333"/>
                <a:gd name="T95" fmla="*/ 227 h 250"/>
                <a:gd name="T96" fmla="*/ 295 w 333"/>
                <a:gd name="T97" fmla="*/ 250 h 250"/>
                <a:gd name="T98" fmla="*/ 295 w 333"/>
                <a:gd name="T99" fmla="*/ 227 h 250"/>
                <a:gd name="T100" fmla="*/ 295 w 333"/>
                <a:gd name="T101" fmla="*/ 235 h 25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33" h="250">
                  <a:moveTo>
                    <a:pt x="295" y="227"/>
                  </a:moveTo>
                  <a:lnTo>
                    <a:pt x="333" y="60"/>
                  </a:lnTo>
                  <a:lnTo>
                    <a:pt x="98" y="0"/>
                  </a:lnTo>
                  <a:lnTo>
                    <a:pt x="106" y="30"/>
                  </a:lnTo>
                  <a:lnTo>
                    <a:pt x="90" y="38"/>
                  </a:lnTo>
                  <a:lnTo>
                    <a:pt x="98" y="45"/>
                  </a:lnTo>
                  <a:lnTo>
                    <a:pt x="90" y="60"/>
                  </a:lnTo>
                  <a:lnTo>
                    <a:pt x="98" y="60"/>
                  </a:lnTo>
                  <a:lnTo>
                    <a:pt x="98" y="68"/>
                  </a:lnTo>
                  <a:lnTo>
                    <a:pt x="90" y="83"/>
                  </a:lnTo>
                  <a:lnTo>
                    <a:pt x="90" y="106"/>
                  </a:lnTo>
                  <a:lnTo>
                    <a:pt x="60" y="121"/>
                  </a:lnTo>
                  <a:lnTo>
                    <a:pt x="53" y="113"/>
                  </a:lnTo>
                  <a:lnTo>
                    <a:pt x="68" y="98"/>
                  </a:lnTo>
                  <a:lnTo>
                    <a:pt x="68" y="113"/>
                  </a:lnTo>
                  <a:lnTo>
                    <a:pt x="75" y="98"/>
                  </a:lnTo>
                  <a:lnTo>
                    <a:pt x="83" y="98"/>
                  </a:lnTo>
                  <a:lnTo>
                    <a:pt x="75" y="91"/>
                  </a:lnTo>
                  <a:lnTo>
                    <a:pt x="83" y="83"/>
                  </a:lnTo>
                  <a:lnTo>
                    <a:pt x="90" y="83"/>
                  </a:lnTo>
                  <a:lnTo>
                    <a:pt x="83" y="68"/>
                  </a:lnTo>
                  <a:lnTo>
                    <a:pt x="53" y="91"/>
                  </a:lnTo>
                  <a:lnTo>
                    <a:pt x="68" y="98"/>
                  </a:lnTo>
                  <a:lnTo>
                    <a:pt x="53" y="98"/>
                  </a:lnTo>
                  <a:lnTo>
                    <a:pt x="75" y="75"/>
                  </a:lnTo>
                  <a:lnTo>
                    <a:pt x="83" y="53"/>
                  </a:lnTo>
                  <a:lnTo>
                    <a:pt x="75" y="60"/>
                  </a:lnTo>
                  <a:lnTo>
                    <a:pt x="68" y="45"/>
                  </a:lnTo>
                  <a:lnTo>
                    <a:pt x="30" y="38"/>
                  </a:lnTo>
                  <a:lnTo>
                    <a:pt x="7" y="15"/>
                  </a:lnTo>
                  <a:lnTo>
                    <a:pt x="0" y="106"/>
                  </a:lnTo>
                  <a:lnTo>
                    <a:pt x="7" y="106"/>
                  </a:lnTo>
                  <a:lnTo>
                    <a:pt x="15" y="113"/>
                  </a:lnTo>
                  <a:lnTo>
                    <a:pt x="0" y="113"/>
                  </a:lnTo>
                  <a:lnTo>
                    <a:pt x="0" y="121"/>
                  </a:lnTo>
                  <a:lnTo>
                    <a:pt x="15" y="129"/>
                  </a:lnTo>
                  <a:lnTo>
                    <a:pt x="0" y="144"/>
                  </a:lnTo>
                  <a:lnTo>
                    <a:pt x="0" y="129"/>
                  </a:lnTo>
                  <a:lnTo>
                    <a:pt x="0" y="151"/>
                  </a:lnTo>
                  <a:lnTo>
                    <a:pt x="15" y="159"/>
                  </a:lnTo>
                  <a:lnTo>
                    <a:pt x="22" y="159"/>
                  </a:lnTo>
                  <a:lnTo>
                    <a:pt x="30" y="166"/>
                  </a:lnTo>
                  <a:lnTo>
                    <a:pt x="37" y="174"/>
                  </a:lnTo>
                  <a:lnTo>
                    <a:pt x="37" y="204"/>
                  </a:lnTo>
                  <a:lnTo>
                    <a:pt x="60" y="212"/>
                  </a:lnTo>
                  <a:lnTo>
                    <a:pt x="83" y="212"/>
                  </a:lnTo>
                  <a:lnTo>
                    <a:pt x="106" y="227"/>
                  </a:lnTo>
                  <a:lnTo>
                    <a:pt x="204" y="227"/>
                  </a:lnTo>
                  <a:lnTo>
                    <a:pt x="295" y="250"/>
                  </a:lnTo>
                  <a:lnTo>
                    <a:pt x="295" y="227"/>
                  </a:lnTo>
                  <a:lnTo>
                    <a:pt x="295" y="23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57" name="Freeform 128"/>
            <p:cNvSpPr>
              <a:spLocks/>
            </p:cNvSpPr>
            <p:nvPr/>
          </p:nvSpPr>
          <p:spPr bwMode="auto">
            <a:xfrm>
              <a:off x="2098" y="2087"/>
              <a:ext cx="227" cy="219"/>
            </a:xfrm>
            <a:custGeom>
              <a:avLst/>
              <a:gdLst>
                <a:gd name="T0" fmla="*/ 219 w 227"/>
                <a:gd name="T1" fmla="*/ 68 h 219"/>
                <a:gd name="T2" fmla="*/ 189 w 227"/>
                <a:gd name="T3" fmla="*/ 53 h 219"/>
                <a:gd name="T4" fmla="*/ 197 w 227"/>
                <a:gd name="T5" fmla="*/ 75 h 219"/>
                <a:gd name="T6" fmla="*/ 174 w 227"/>
                <a:gd name="T7" fmla="*/ 106 h 219"/>
                <a:gd name="T8" fmla="*/ 166 w 227"/>
                <a:gd name="T9" fmla="*/ 98 h 219"/>
                <a:gd name="T10" fmla="*/ 159 w 227"/>
                <a:gd name="T11" fmla="*/ 129 h 219"/>
                <a:gd name="T12" fmla="*/ 136 w 227"/>
                <a:gd name="T13" fmla="*/ 121 h 219"/>
                <a:gd name="T14" fmla="*/ 114 w 227"/>
                <a:gd name="T15" fmla="*/ 197 h 219"/>
                <a:gd name="T16" fmla="*/ 53 w 227"/>
                <a:gd name="T17" fmla="*/ 219 h 219"/>
                <a:gd name="T18" fmla="*/ 38 w 227"/>
                <a:gd name="T19" fmla="*/ 204 h 219"/>
                <a:gd name="T20" fmla="*/ 8 w 227"/>
                <a:gd name="T21" fmla="*/ 182 h 219"/>
                <a:gd name="T22" fmla="*/ 0 w 227"/>
                <a:gd name="T23" fmla="*/ 151 h 219"/>
                <a:gd name="T24" fmla="*/ 15 w 227"/>
                <a:gd name="T25" fmla="*/ 136 h 219"/>
                <a:gd name="T26" fmla="*/ 23 w 227"/>
                <a:gd name="T27" fmla="*/ 113 h 219"/>
                <a:gd name="T28" fmla="*/ 38 w 227"/>
                <a:gd name="T29" fmla="*/ 113 h 219"/>
                <a:gd name="T30" fmla="*/ 38 w 227"/>
                <a:gd name="T31" fmla="*/ 91 h 219"/>
                <a:gd name="T32" fmla="*/ 68 w 227"/>
                <a:gd name="T33" fmla="*/ 68 h 219"/>
                <a:gd name="T34" fmla="*/ 76 w 227"/>
                <a:gd name="T35" fmla="*/ 22 h 219"/>
                <a:gd name="T36" fmla="*/ 68 w 227"/>
                <a:gd name="T37" fmla="*/ 0 h 219"/>
                <a:gd name="T38" fmla="*/ 76 w 227"/>
                <a:gd name="T39" fmla="*/ 0 h 219"/>
                <a:gd name="T40" fmla="*/ 83 w 227"/>
                <a:gd name="T41" fmla="*/ 53 h 219"/>
                <a:gd name="T42" fmla="*/ 136 w 227"/>
                <a:gd name="T43" fmla="*/ 45 h 219"/>
                <a:gd name="T44" fmla="*/ 144 w 227"/>
                <a:gd name="T45" fmla="*/ 83 h 219"/>
                <a:gd name="T46" fmla="*/ 166 w 227"/>
                <a:gd name="T47" fmla="*/ 45 h 219"/>
                <a:gd name="T48" fmla="*/ 189 w 227"/>
                <a:gd name="T49" fmla="*/ 53 h 219"/>
                <a:gd name="T50" fmla="*/ 197 w 227"/>
                <a:gd name="T51" fmla="*/ 38 h 219"/>
                <a:gd name="T52" fmla="*/ 212 w 227"/>
                <a:gd name="T53" fmla="*/ 38 h 219"/>
                <a:gd name="T54" fmla="*/ 227 w 227"/>
                <a:gd name="T55" fmla="*/ 60 h 219"/>
                <a:gd name="T56" fmla="*/ 219 w 227"/>
                <a:gd name="T57" fmla="*/ 68 h 21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27" h="219">
                  <a:moveTo>
                    <a:pt x="219" y="68"/>
                  </a:moveTo>
                  <a:lnTo>
                    <a:pt x="189" y="53"/>
                  </a:lnTo>
                  <a:lnTo>
                    <a:pt x="197" y="75"/>
                  </a:lnTo>
                  <a:lnTo>
                    <a:pt x="174" y="106"/>
                  </a:lnTo>
                  <a:lnTo>
                    <a:pt x="166" y="98"/>
                  </a:lnTo>
                  <a:lnTo>
                    <a:pt x="159" y="129"/>
                  </a:lnTo>
                  <a:lnTo>
                    <a:pt x="136" y="121"/>
                  </a:lnTo>
                  <a:lnTo>
                    <a:pt x="114" y="197"/>
                  </a:lnTo>
                  <a:lnTo>
                    <a:pt x="53" y="219"/>
                  </a:lnTo>
                  <a:lnTo>
                    <a:pt x="38" y="204"/>
                  </a:lnTo>
                  <a:lnTo>
                    <a:pt x="8" y="182"/>
                  </a:lnTo>
                  <a:lnTo>
                    <a:pt x="0" y="151"/>
                  </a:lnTo>
                  <a:lnTo>
                    <a:pt x="15" y="136"/>
                  </a:lnTo>
                  <a:lnTo>
                    <a:pt x="23" y="113"/>
                  </a:lnTo>
                  <a:lnTo>
                    <a:pt x="38" y="113"/>
                  </a:lnTo>
                  <a:lnTo>
                    <a:pt x="38" y="91"/>
                  </a:lnTo>
                  <a:lnTo>
                    <a:pt x="68" y="68"/>
                  </a:lnTo>
                  <a:lnTo>
                    <a:pt x="76" y="22"/>
                  </a:lnTo>
                  <a:lnTo>
                    <a:pt x="68" y="0"/>
                  </a:lnTo>
                  <a:lnTo>
                    <a:pt x="76" y="0"/>
                  </a:lnTo>
                  <a:lnTo>
                    <a:pt x="83" y="53"/>
                  </a:lnTo>
                  <a:lnTo>
                    <a:pt x="136" y="45"/>
                  </a:lnTo>
                  <a:lnTo>
                    <a:pt x="144" y="83"/>
                  </a:lnTo>
                  <a:lnTo>
                    <a:pt x="166" y="45"/>
                  </a:lnTo>
                  <a:lnTo>
                    <a:pt x="189" y="53"/>
                  </a:lnTo>
                  <a:lnTo>
                    <a:pt x="197" y="38"/>
                  </a:lnTo>
                  <a:lnTo>
                    <a:pt x="212" y="38"/>
                  </a:lnTo>
                  <a:lnTo>
                    <a:pt x="227" y="60"/>
                  </a:lnTo>
                  <a:lnTo>
                    <a:pt x="219" y="68"/>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58" name="Freeform 129"/>
            <p:cNvSpPr>
              <a:spLocks/>
            </p:cNvSpPr>
            <p:nvPr/>
          </p:nvSpPr>
          <p:spPr bwMode="auto">
            <a:xfrm>
              <a:off x="2098" y="2087"/>
              <a:ext cx="227" cy="219"/>
            </a:xfrm>
            <a:custGeom>
              <a:avLst/>
              <a:gdLst>
                <a:gd name="T0" fmla="*/ 219 w 227"/>
                <a:gd name="T1" fmla="*/ 68 h 219"/>
                <a:gd name="T2" fmla="*/ 189 w 227"/>
                <a:gd name="T3" fmla="*/ 53 h 219"/>
                <a:gd name="T4" fmla="*/ 197 w 227"/>
                <a:gd name="T5" fmla="*/ 75 h 219"/>
                <a:gd name="T6" fmla="*/ 174 w 227"/>
                <a:gd name="T7" fmla="*/ 106 h 219"/>
                <a:gd name="T8" fmla="*/ 166 w 227"/>
                <a:gd name="T9" fmla="*/ 98 h 219"/>
                <a:gd name="T10" fmla="*/ 159 w 227"/>
                <a:gd name="T11" fmla="*/ 129 h 219"/>
                <a:gd name="T12" fmla="*/ 136 w 227"/>
                <a:gd name="T13" fmla="*/ 121 h 219"/>
                <a:gd name="T14" fmla="*/ 114 w 227"/>
                <a:gd name="T15" fmla="*/ 197 h 219"/>
                <a:gd name="T16" fmla="*/ 53 w 227"/>
                <a:gd name="T17" fmla="*/ 219 h 219"/>
                <a:gd name="T18" fmla="*/ 38 w 227"/>
                <a:gd name="T19" fmla="*/ 204 h 219"/>
                <a:gd name="T20" fmla="*/ 8 w 227"/>
                <a:gd name="T21" fmla="*/ 182 h 219"/>
                <a:gd name="T22" fmla="*/ 0 w 227"/>
                <a:gd name="T23" fmla="*/ 151 h 219"/>
                <a:gd name="T24" fmla="*/ 15 w 227"/>
                <a:gd name="T25" fmla="*/ 136 h 219"/>
                <a:gd name="T26" fmla="*/ 23 w 227"/>
                <a:gd name="T27" fmla="*/ 113 h 219"/>
                <a:gd name="T28" fmla="*/ 38 w 227"/>
                <a:gd name="T29" fmla="*/ 113 h 219"/>
                <a:gd name="T30" fmla="*/ 38 w 227"/>
                <a:gd name="T31" fmla="*/ 91 h 219"/>
                <a:gd name="T32" fmla="*/ 68 w 227"/>
                <a:gd name="T33" fmla="*/ 68 h 219"/>
                <a:gd name="T34" fmla="*/ 76 w 227"/>
                <a:gd name="T35" fmla="*/ 22 h 219"/>
                <a:gd name="T36" fmla="*/ 68 w 227"/>
                <a:gd name="T37" fmla="*/ 0 h 219"/>
                <a:gd name="T38" fmla="*/ 76 w 227"/>
                <a:gd name="T39" fmla="*/ 0 h 219"/>
                <a:gd name="T40" fmla="*/ 83 w 227"/>
                <a:gd name="T41" fmla="*/ 53 h 219"/>
                <a:gd name="T42" fmla="*/ 136 w 227"/>
                <a:gd name="T43" fmla="*/ 45 h 219"/>
                <a:gd name="T44" fmla="*/ 144 w 227"/>
                <a:gd name="T45" fmla="*/ 83 h 219"/>
                <a:gd name="T46" fmla="*/ 166 w 227"/>
                <a:gd name="T47" fmla="*/ 45 h 219"/>
                <a:gd name="T48" fmla="*/ 189 w 227"/>
                <a:gd name="T49" fmla="*/ 53 h 219"/>
                <a:gd name="T50" fmla="*/ 197 w 227"/>
                <a:gd name="T51" fmla="*/ 38 h 219"/>
                <a:gd name="T52" fmla="*/ 212 w 227"/>
                <a:gd name="T53" fmla="*/ 38 h 219"/>
                <a:gd name="T54" fmla="*/ 227 w 227"/>
                <a:gd name="T55" fmla="*/ 60 h 219"/>
                <a:gd name="T56" fmla="*/ 219 w 227"/>
                <a:gd name="T57" fmla="*/ 68 h 219"/>
                <a:gd name="T58" fmla="*/ 219 w 227"/>
                <a:gd name="T59" fmla="*/ 75 h 21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27" h="219">
                  <a:moveTo>
                    <a:pt x="219" y="68"/>
                  </a:moveTo>
                  <a:lnTo>
                    <a:pt x="189" y="53"/>
                  </a:lnTo>
                  <a:lnTo>
                    <a:pt x="197" y="75"/>
                  </a:lnTo>
                  <a:lnTo>
                    <a:pt x="174" y="106"/>
                  </a:lnTo>
                  <a:lnTo>
                    <a:pt x="166" y="98"/>
                  </a:lnTo>
                  <a:lnTo>
                    <a:pt x="159" y="129"/>
                  </a:lnTo>
                  <a:lnTo>
                    <a:pt x="136" y="121"/>
                  </a:lnTo>
                  <a:lnTo>
                    <a:pt x="114" y="197"/>
                  </a:lnTo>
                  <a:lnTo>
                    <a:pt x="53" y="219"/>
                  </a:lnTo>
                  <a:lnTo>
                    <a:pt x="38" y="204"/>
                  </a:lnTo>
                  <a:lnTo>
                    <a:pt x="8" y="182"/>
                  </a:lnTo>
                  <a:lnTo>
                    <a:pt x="0" y="151"/>
                  </a:lnTo>
                  <a:lnTo>
                    <a:pt x="15" y="136"/>
                  </a:lnTo>
                  <a:lnTo>
                    <a:pt x="23" y="113"/>
                  </a:lnTo>
                  <a:lnTo>
                    <a:pt x="38" y="113"/>
                  </a:lnTo>
                  <a:lnTo>
                    <a:pt x="38" y="91"/>
                  </a:lnTo>
                  <a:lnTo>
                    <a:pt x="68" y="68"/>
                  </a:lnTo>
                  <a:lnTo>
                    <a:pt x="76" y="22"/>
                  </a:lnTo>
                  <a:lnTo>
                    <a:pt x="68" y="0"/>
                  </a:lnTo>
                  <a:lnTo>
                    <a:pt x="76" y="0"/>
                  </a:lnTo>
                  <a:lnTo>
                    <a:pt x="83" y="53"/>
                  </a:lnTo>
                  <a:lnTo>
                    <a:pt x="136" y="45"/>
                  </a:lnTo>
                  <a:lnTo>
                    <a:pt x="144" y="83"/>
                  </a:lnTo>
                  <a:lnTo>
                    <a:pt x="166" y="45"/>
                  </a:lnTo>
                  <a:lnTo>
                    <a:pt x="189" y="53"/>
                  </a:lnTo>
                  <a:lnTo>
                    <a:pt x="197" y="38"/>
                  </a:lnTo>
                  <a:lnTo>
                    <a:pt x="212" y="38"/>
                  </a:lnTo>
                  <a:lnTo>
                    <a:pt x="227" y="60"/>
                  </a:lnTo>
                  <a:lnTo>
                    <a:pt x="219" y="68"/>
                  </a:lnTo>
                  <a:lnTo>
                    <a:pt x="219" y="7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59" name="Freeform 130"/>
            <p:cNvSpPr>
              <a:spLocks/>
            </p:cNvSpPr>
            <p:nvPr/>
          </p:nvSpPr>
          <p:spPr bwMode="auto">
            <a:xfrm>
              <a:off x="1576" y="1738"/>
              <a:ext cx="257" cy="281"/>
            </a:xfrm>
            <a:custGeom>
              <a:avLst/>
              <a:gdLst>
                <a:gd name="T0" fmla="*/ 234 w 257"/>
                <a:gd name="T1" fmla="*/ 227 h 281"/>
                <a:gd name="T2" fmla="*/ 242 w 257"/>
                <a:gd name="T3" fmla="*/ 273 h 281"/>
                <a:gd name="T4" fmla="*/ 113 w 257"/>
                <a:gd name="T5" fmla="*/ 281 h 281"/>
                <a:gd name="T6" fmla="*/ 91 w 257"/>
                <a:gd name="T7" fmla="*/ 265 h 281"/>
                <a:gd name="T8" fmla="*/ 83 w 257"/>
                <a:gd name="T9" fmla="*/ 220 h 281"/>
                <a:gd name="T10" fmla="*/ 75 w 257"/>
                <a:gd name="T11" fmla="*/ 190 h 281"/>
                <a:gd name="T12" fmla="*/ 7 w 257"/>
                <a:gd name="T13" fmla="*/ 144 h 281"/>
                <a:gd name="T14" fmla="*/ 7 w 257"/>
                <a:gd name="T15" fmla="*/ 114 h 281"/>
                <a:gd name="T16" fmla="*/ 15 w 257"/>
                <a:gd name="T17" fmla="*/ 99 h 281"/>
                <a:gd name="T18" fmla="*/ 0 w 257"/>
                <a:gd name="T19" fmla="*/ 83 h 281"/>
                <a:gd name="T20" fmla="*/ 30 w 257"/>
                <a:gd name="T21" fmla="*/ 61 h 281"/>
                <a:gd name="T22" fmla="*/ 30 w 257"/>
                <a:gd name="T23" fmla="*/ 23 h 281"/>
                <a:gd name="T24" fmla="*/ 38 w 257"/>
                <a:gd name="T25" fmla="*/ 23 h 281"/>
                <a:gd name="T26" fmla="*/ 91 w 257"/>
                <a:gd name="T27" fmla="*/ 0 h 281"/>
                <a:gd name="T28" fmla="*/ 83 w 257"/>
                <a:gd name="T29" fmla="*/ 23 h 281"/>
                <a:gd name="T30" fmla="*/ 91 w 257"/>
                <a:gd name="T31" fmla="*/ 15 h 281"/>
                <a:gd name="T32" fmla="*/ 106 w 257"/>
                <a:gd name="T33" fmla="*/ 23 h 281"/>
                <a:gd name="T34" fmla="*/ 128 w 257"/>
                <a:gd name="T35" fmla="*/ 38 h 281"/>
                <a:gd name="T36" fmla="*/ 212 w 257"/>
                <a:gd name="T37" fmla="*/ 61 h 281"/>
                <a:gd name="T38" fmla="*/ 212 w 257"/>
                <a:gd name="T39" fmla="*/ 68 h 281"/>
                <a:gd name="T40" fmla="*/ 227 w 257"/>
                <a:gd name="T41" fmla="*/ 76 h 281"/>
                <a:gd name="T42" fmla="*/ 227 w 257"/>
                <a:gd name="T43" fmla="*/ 91 h 281"/>
                <a:gd name="T44" fmla="*/ 234 w 257"/>
                <a:gd name="T45" fmla="*/ 91 h 281"/>
                <a:gd name="T46" fmla="*/ 242 w 257"/>
                <a:gd name="T47" fmla="*/ 106 h 281"/>
                <a:gd name="T48" fmla="*/ 227 w 257"/>
                <a:gd name="T49" fmla="*/ 137 h 281"/>
                <a:gd name="T50" fmla="*/ 227 w 257"/>
                <a:gd name="T51" fmla="*/ 144 h 281"/>
                <a:gd name="T52" fmla="*/ 250 w 257"/>
                <a:gd name="T53" fmla="*/ 121 h 281"/>
                <a:gd name="T54" fmla="*/ 257 w 257"/>
                <a:gd name="T55" fmla="*/ 129 h 281"/>
                <a:gd name="T56" fmla="*/ 234 w 257"/>
                <a:gd name="T57" fmla="*/ 227 h 2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57" h="281">
                  <a:moveTo>
                    <a:pt x="234" y="227"/>
                  </a:moveTo>
                  <a:lnTo>
                    <a:pt x="242" y="273"/>
                  </a:lnTo>
                  <a:lnTo>
                    <a:pt x="113" y="281"/>
                  </a:lnTo>
                  <a:lnTo>
                    <a:pt x="91" y="265"/>
                  </a:lnTo>
                  <a:lnTo>
                    <a:pt x="83" y="220"/>
                  </a:lnTo>
                  <a:lnTo>
                    <a:pt x="75" y="190"/>
                  </a:lnTo>
                  <a:lnTo>
                    <a:pt x="7" y="144"/>
                  </a:lnTo>
                  <a:lnTo>
                    <a:pt x="7" y="114"/>
                  </a:lnTo>
                  <a:lnTo>
                    <a:pt x="15" y="99"/>
                  </a:lnTo>
                  <a:lnTo>
                    <a:pt x="0" y="83"/>
                  </a:lnTo>
                  <a:lnTo>
                    <a:pt x="30" y="61"/>
                  </a:lnTo>
                  <a:lnTo>
                    <a:pt x="30" y="23"/>
                  </a:lnTo>
                  <a:lnTo>
                    <a:pt x="38" y="23"/>
                  </a:lnTo>
                  <a:lnTo>
                    <a:pt x="91" y="0"/>
                  </a:lnTo>
                  <a:lnTo>
                    <a:pt x="83" y="23"/>
                  </a:lnTo>
                  <a:lnTo>
                    <a:pt x="91" y="15"/>
                  </a:lnTo>
                  <a:lnTo>
                    <a:pt x="106" y="23"/>
                  </a:lnTo>
                  <a:lnTo>
                    <a:pt x="128" y="38"/>
                  </a:lnTo>
                  <a:lnTo>
                    <a:pt x="212" y="61"/>
                  </a:lnTo>
                  <a:lnTo>
                    <a:pt x="212" y="68"/>
                  </a:lnTo>
                  <a:lnTo>
                    <a:pt x="227" y="76"/>
                  </a:lnTo>
                  <a:lnTo>
                    <a:pt x="227" y="91"/>
                  </a:lnTo>
                  <a:lnTo>
                    <a:pt x="234" y="91"/>
                  </a:lnTo>
                  <a:lnTo>
                    <a:pt x="242" y="106"/>
                  </a:lnTo>
                  <a:lnTo>
                    <a:pt x="227" y="137"/>
                  </a:lnTo>
                  <a:lnTo>
                    <a:pt x="227" y="144"/>
                  </a:lnTo>
                  <a:lnTo>
                    <a:pt x="250" y="121"/>
                  </a:lnTo>
                  <a:lnTo>
                    <a:pt x="257" y="129"/>
                  </a:lnTo>
                  <a:lnTo>
                    <a:pt x="234" y="227"/>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60" name="Freeform 131"/>
            <p:cNvSpPr>
              <a:spLocks/>
            </p:cNvSpPr>
            <p:nvPr/>
          </p:nvSpPr>
          <p:spPr bwMode="auto">
            <a:xfrm>
              <a:off x="1576" y="1738"/>
              <a:ext cx="257" cy="281"/>
            </a:xfrm>
            <a:custGeom>
              <a:avLst/>
              <a:gdLst>
                <a:gd name="T0" fmla="*/ 234 w 257"/>
                <a:gd name="T1" fmla="*/ 227 h 281"/>
                <a:gd name="T2" fmla="*/ 242 w 257"/>
                <a:gd name="T3" fmla="*/ 273 h 281"/>
                <a:gd name="T4" fmla="*/ 113 w 257"/>
                <a:gd name="T5" fmla="*/ 281 h 281"/>
                <a:gd name="T6" fmla="*/ 91 w 257"/>
                <a:gd name="T7" fmla="*/ 265 h 281"/>
                <a:gd name="T8" fmla="*/ 83 w 257"/>
                <a:gd name="T9" fmla="*/ 220 h 281"/>
                <a:gd name="T10" fmla="*/ 75 w 257"/>
                <a:gd name="T11" fmla="*/ 190 h 281"/>
                <a:gd name="T12" fmla="*/ 7 w 257"/>
                <a:gd name="T13" fmla="*/ 144 h 281"/>
                <a:gd name="T14" fmla="*/ 7 w 257"/>
                <a:gd name="T15" fmla="*/ 114 h 281"/>
                <a:gd name="T16" fmla="*/ 15 w 257"/>
                <a:gd name="T17" fmla="*/ 99 h 281"/>
                <a:gd name="T18" fmla="*/ 0 w 257"/>
                <a:gd name="T19" fmla="*/ 83 h 281"/>
                <a:gd name="T20" fmla="*/ 30 w 257"/>
                <a:gd name="T21" fmla="*/ 61 h 281"/>
                <a:gd name="T22" fmla="*/ 30 w 257"/>
                <a:gd name="T23" fmla="*/ 23 h 281"/>
                <a:gd name="T24" fmla="*/ 38 w 257"/>
                <a:gd name="T25" fmla="*/ 23 h 281"/>
                <a:gd name="T26" fmla="*/ 91 w 257"/>
                <a:gd name="T27" fmla="*/ 0 h 281"/>
                <a:gd name="T28" fmla="*/ 83 w 257"/>
                <a:gd name="T29" fmla="*/ 23 h 281"/>
                <a:gd name="T30" fmla="*/ 91 w 257"/>
                <a:gd name="T31" fmla="*/ 15 h 281"/>
                <a:gd name="T32" fmla="*/ 106 w 257"/>
                <a:gd name="T33" fmla="*/ 23 h 281"/>
                <a:gd name="T34" fmla="*/ 128 w 257"/>
                <a:gd name="T35" fmla="*/ 38 h 281"/>
                <a:gd name="T36" fmla="*/ 212 w 257"/>
                <a:gd name="T37" fmla="*/ 61 h 281"/>
                <a:gd name="T38" fmla="*/ 212 w 257"/>
                <a:gd name="T39" fmla="*/ 68 h 281"/>
                <a:gd name="T40" fmla="*/ 227 w 257"/>
                <a:gd name="T41" fmla="*/ 76 h 281"/>
                <a:gd name="T42" fmla="*/ 227 w 257"/>
                <a:gd name="T43" fmla="*/ 91 h 281"/>
                <a:gd name="T44" fmla="*/ 234 w 257"/>
                <a:gd name="T45" fmla="*/ 91 h 281"/>
                <a:gd name="T46" fmla="*/ 242 w 257"/>
                <a:gd name="T47" fmla="*/ 106 h 281"/>
                <a:gd name="T48" fmla="*/ 227 w 257"/>
                <a:gd name="T49" fmla="*/ 137 h 281"/>
                <a:gd name="T50" fmla="*/ 227 w 257"/>
                <a:gd name="T51" fmla="*/ 144 h 281"/>
                <a:gd name="T52" fmla="*/ 250 w 257"/>
                <a:gd name="T53" fmla="*/ 121 h 281"/>
                <a:gd name="T54" fmla="*/ 257 w 257"/>
                <a:gd name="T55" fmla="*/ 129 h 281"/>
                <a:gd name="T56" fmla="*/ 234 w 257"/>
                <a:gd name="T57" fmla="*/ 227 h 281"/>
                <a:gd name="T58" fmla="*/ 234 w 257"/>
                <a:gd name="T59" fmla="*/ 235 h 28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57" h="281">
                  <a:moveTo>
                    <a:pt x="234" y="227"/>
                  </a:moveTo>
                  <a:lnTo>
                    <a:pt x="242" y="273"/>
                  </a:lnTo>
                  <a:lnTo>
                    <a:pt x="113" y="281"/>
                  </a:lnTo>
                  <a:lnTo>
                    <a:pt x="91" y="265"/>
                  </a:lnTo>
                  <a:lnTo>
                    <a:pt x="83" y="220"/>
                  </a:lnTo>
                  <a:lnTo>
                    <a:pt x="75" y="190"/>
                  </a:lnTo>
                  <a:lnTo>
                    <a:pt x="7" y="144"/>
                  </a:lnTo>
                  <a:lnTo>
                    <a:pt x="7" y="114"/>
                  </a:lnTo>
                  <a:lnTo>
                    <a:pt x="15" y="99"/>
                  </a:lnTo>
                  <a:lnTo>
                    <a:pt x="0" y="83"/>
                  </a:lnTo>
                  <a:lnTo>
                    <a:pt x="30" y="61"/>
                  </a:lnTo>
                  <a:lnTo>
                    <a:pt x="30" y="23"/>
                  </a:lnTo>
                  <a:lnTo>
                    <a:pt x="38" y="23"/>
                  </a:lnTo>
                  <a:lnTo>
                    <a:pt x="91" y="0"/>
                  </a:lnTo>
                  <a:lnTo>
                    <a:pt x="83" y="23"/>
                  </a:lnTo>
                  <a:lnTo>
                    <a:pt x="91" y="15"/>
                  </a:lnTo>
                  <a:lnTo>
                    <a:pt x="106" y="23"/>
                  </a:lnTo>
                  <a:lnTo>
                    <a:pt x="128" y="38"/>
                  </a:lnTo>
                  <a:lnTo>
                    <a:pt x="212" y="61"/>
                  </a:lnTo>
                  <a:lnTo>
                    <a:pt x="212" y="68"/>
                  </a:lnTo>
                  <a:lnTo>
                    <a:pt x="227" y="76"/>
                  </a:lnTo>
                  <a:lnTo>
                    <a:pt x="227" y="91"/>
                  </a:lnTo>
                  <a:lnTo>
                    <a:pt x="234" y="91"/>
                  </a:lnTo>
                  <a:lnTo>
                    <a:pt x="242" y="106"/>
                  </a:lnTo>
                  <a:lnTo>
                    <a:pt x="227" y="137"/>
                  </a:lnTo>
                  <a:lnTo>
                    <a:pt x="227" y="144"/>
                  </a:lnTo>
                  <a:lnTo>
                    <a:pt x="250" y="121"/>
                  </a:lnTo>
                  <a:lnTo>
                    <a:pt x="257" y="129"/>
                  </a:lnTo>
                  <a:lnTo>
                    <a:pt x="234" y="227"/>
                  </a:lnTo>
                  <a:lnTo>
                    <a:pt x="234" y="23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61" name="Freeform 132"/>
            <p:cNvSpPr>
              <a:spLocks/>
            </p:cNvSpPr>
            <p:nvPr/>
          </p:nvSpPr>
          <p:spPr bwMode="auto">
            <a:xfrm>
              <a:off x="1826" y="1829"/>
              <a:ext cx="15" cy="23"/>
            </a:xfrm>
            <a:custGeom>
              <a:avLst/>
              <a:gdLst>
                <a:gd name="T0" fmla="*/ 15 w 15"/>
                <a:gd name="T1" fmla="*/ 0 h 23"/>
                <a:gd name="T2" fmla="*/ 0 w 15"/>
                <a:gd name="T3" fmla="*/ 23 h 23"/>
                <a:gd name="T4" fmla="*/ 15 w 15"/>
                <a:gd name="T5" fmla="*/ 0 h 23"/>
                <a:gd name="T6" fmla="*/ 15 w 15"/>
                <a:gd name="T7" fmla="*/ 8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23">
                  <a:moveTo>
                    <a:pt x="15" y="0"/>
                  </a:moveTo>
                  <a:lnTo>
                    <a:pt x="0" y="23"/>
                  </a:lnTo>
                  <a:lnTo>
                    <a:pt x="15" y="0"/>
                  </a:lnTo>
                  <a:lnTo>
                    <a:pt x="15" y="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62" name="Freeform 133"/>
            <p:cNvSpPr>
              <a:spLocks/>
            </p:cNvSpPr>
            <p:nvPr/>
          </p:nvSpPr>
          <p:spPr bwMode="auto">
            <a:xfrm>
              <a:off x="728" y="1814"/>
              <a:ext cx="348" cy="288"/>
            </a:xfrm>
            <a:custGeom>
              <a:avLst/>
              <a:gdLst>
                <a:gd name="T0" fmla="*/ 341 w 348"/>
                <a:gd name="T1" fmla="*/ 167 h 288"/>
                <a:gd name="T2" fmla="*/ 348 w 348"/>
                <a:gd name="T3" fmla="*/ 38 h 288"/>
                <a:gd name="T4" fmla="*/ 38 w 348"/>
                <a:gd name="T5" fmla="*/ 0 h 288"/>
                <a:gd name="T6" fmla="*/ 38 w 348"/>
                <a:gd name="T7" fmla="*/ 30 h 288"/>
                <a:gd name="T8" fmla="*/ 8 w 348"/>
                <a:gd name="T9" fmla="*/ 189 h 288"/>
                <a:gd name="T10" fmla="*/ 0 w 348"/>
                <a:gd name="T11" fmla="*/ 250 h 288"/>
                <a:gd name="T12" fmla="*/ 99 w 348"/>
                <a:gd name="T13" fmla="*/ 265 h 288"/>
                <a:gd name="T14" fmla="*/ 333 w 348"/>
                <a:gd name="T15" fmla="*/ 288 h 288"/>
                <a:gd name="T16" fmla="*/ 341 w 348"/>
                <a:gd name="T17" fmla="*/ 167 h 2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8" h="288">
                  <a:moveTo>
                    <a:pt x="341" y="167"/>
                  </a:moveTo>
                  <a:lnTo>
                    <a:pt x="348" y="38"/>
                  </a:lnTo>
                  <a:lnTo>
                    <a:pt x="38" y="0"/>
                  </a:lnTo>
                  <a:lnTo>
                    <a:pt x="38" y="30"/>
                  </a:lnTo>
                  <a:lnTo>
                    <a:pt x="8" y="189"/>
                  </a:lnTo>
                  <a:lnTo>
                    <a:pt x="0" y="250"/>
                  </a:lnTo>
                  <a:lnTo>
                    <a:pt x="99" y="265"/>
                  </a:lnTo>
                  <a:lnTo>
                    <a:pt x="333" y="288"/>
                  </a:lnTo>
                  <a:lnTo>
                    <a:pt x="341" y="167"/>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63" name="Freeform 134"/>
            <p:cNvSpPr>
              <a:spLocks/>
            </p:cNvSpPr>
            <p:nvPr/>
          </p:nvSpPr>
          <p:spPr bwMode="auto">
            <a:xfrm>
              <a:off x="728" y="1814"/>
              <a:ext cx="348" cy="288"/>
            </a:xfrm>
            <a:custGeom>
              <a:avLst/>
              <a:gdLst>
                <a:gd name="T0" fmla="*/ 341 w 348"/>
                <a:gd name="T1" fmla="*/ 167 h 288"/>
                <a:gd name="T2" fmla="*/ 348 w 348"/>
                <a:gd name="T3" fmla="*/ 38 h 288"/>
                <a:gd name="T4" fmla="*/ 38 w 348"/>
                <a:gd name="T5" fmla="*/ 0 h 288"/>
                <a:gd name="T6" fmla="*/ 38 w 348"/>
                <a:gd name="T7" fmla="*/ 30 h 288"/>
                <a:gd name="T8" fmla="*/ 8 w 348"/>
                <a:gd name="T9" fmla="*/ 189 h 288"/>
                <a:gd name="T10" fmla="*/ 0 w 348"/>
                <a:gd name="T11" fmla="*/ 250 h 288"/>
                <a:gd name="T12" fmla="*/ 99 w 348"/>
                <a:gd name="T13" fmla="*/ 265 h 288"/>
                <a:gd name="T14" fmla="*/ 333 w 348"/>
                <a:gd name="T15" fmla="*/ 288 h 288"/>
                <a:gd name="T16" fmla="*/ 341 w 348"/>
                <a:gd name="T17" fmla="*/ 167 h 288"/>
                <a:gd name="T18" fmla="*/ 341 w 348"/>
                <a:gd name="T19" fmla="*/ 174 h 2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48" h="288">
                  <a:moveTo>
                    <a:pt x="341" y="167"/>
                  </a:moveTo>
                  <a:lnTo>
                    <a:pt x="348" y="38"/>
                  </a:lnTo>
                  <a:lnTo>
                    <a:pt x="38" y="0"/>
                  </a:lnTo>
                  <a:lnTo>
                    <a:pt x="38" y="30"/>
                  </a:lnTo>
                  <a:lnTo>
                    <a:pt x="8" y="189"/>
                  </a:lnTo>
                  <a:lnTo>
                    <a:pt x="0" y="250"/>
                  </a:lnTo>
                  <a:lnTo>
                    <a:pt x="99" y="265"/>
                  </a:lnTo>
                  <a:lnTo>
                    <a:pt x="333" y="288"/>
                  </a:lnTo>
                  <a:lnTo>
                    <a:pt x="341" y="167"/>
                  </a:lnTo>
                  <a:lnTo>
                    <a:pt x="341" y="17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29699" name="Text Box 248"/>
          <p:cNvSpPr txBox="1">
            <a:spLocks noChangeArrowheads="1"/>
          </p:cNvSpPr>
          <p:nvPr/>
        </p:nvSpPr>
        <p:spPr bwMode="auto">
          <a:xfrm>
            <a:off x="4038600" y="1143000"/>
            <a:ext cx="1050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2400" b="1" i="0" u="none" strike="noStrike" kern="0" cap="none" spc="0" normalizeH="0" baseline="0" noProof="0">
                <a:ln>
                  <a:noFill/>
                </a:ln>
                <a:solidFill>
                  <a:srgbClr val="FF9900"/>
                </a:solidFill>
                <a:effectLst/>
                <a:uLnTx/>
                <a:uFillTx/>
                <a:latin typeface="Verdana" panose="020B0604030504040204" pitchFamily="34" charset="0"/>
                <a:cs typeface="Arial" panose="020B0604020202020204" pitchFamily="34" charset="0"/>
              </a:rPr>
              <a:t>2013</a:t>
            </a:r>
          </a:p>
        </p:txBody>
      </p:sp>
      <p:grpSp>
        <p:nvGrpSpPr>
          <p:cNvPr id="29700" name="Group 137"/>
          <p:cNvGrpSpPr>
            <a:grpSpLocks noChangeAspect="1"/>
          </p:cNvGrpSpPr>
          <p:nvPr/>
        </p:nvGrpSpPr>
        <p:grpSpPr bwMode="auto">
          <a:xfrm>
            <a:off x="4648200" y="1905000"/>
            <a:ext cx="4505325" cy="3429000"/>
            <a:chOff x="2928" y="1200"/>
            <a:chExt cx="2838" cy="2160"/>
          </a:xfrm>
        </p:grpSpPr>
        <p:sp>
          <p:nvSpPr>
            <p:cNvPr id="29702" name="AutoShape 136"/>
            <p:cNvSpPr>
              <a:spLocks noChangeAspect="1" noChangeArrowheads="1" noTextEdit="1"/>
            </p:cNvSpPr>
            <p:nvPr/>
          </p:nvSpPr>
          <p:spPr bwMode="auto">
            <a:xfrm>
              <a:off x="2928" y="1200"/>
              <a:ext cx="2838" cy="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03" name="Rectangle 138"/>
            <p:cNvSpPr>
              <a:spLocks noChangeArrowheads="1"/>
            </p:cNvSpPr>
            <p:nvPr/>
          </p:nvSpPr>
          <p:spPr bwMode="auto">
            <a:xfrm>
              <a:off x="2928" y="1200"/>
              <a:ext cx="2846" cy="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Garamond" panose="02020404030301010803" pitchFamily="18" charset="0"/>
                <a:cs typeface="Arial" panose="020B0604020202020204" pitchFamily="34" charset="0"/>
              </a:endParaRPr>
            </a:p>
          </p:txBody>
        </p:sp>
        <p:sp>
          <p:nvSpPr>
            <p:cNvPr id="29704" name="Rectangle 139"/>
            <p:cNvSpPr>
              <a:spLocks noChangeArrowheads="1"/>
            </p:cNvSpPr>
            <p:nvPr/>
          </p:nvSpPr>
          <p:spPr bwMode="auto">
            <a:xfrm>
              <a:off x="2958" y="1261"/>
              <a:ext cx="2785" cy="2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Garamond" panose="02020404030301010803" pitchFamily="18" charset="0"/>
                <a:cs typeface="Arial" panose="020B0604020202020204" pitchFamily="34" charset="0"/>
              </a:endParaRPr>
            </a:p>
          </p:txBody>
        </p:sp>
        <p:sp>
          <p:nvSpPr>
            <p:cNvPr id="29705" name="Freeform 140"/>
            <p:cNvSpPr>
              <a:spLocks/>
            </p:cNvSpPr>
            <p:nvPr/>
          </p:nvSpPr>
          <p:spPr bwMode="auto">
            <a:xfrm>
              <a:off x="4782" y="2473"/>
              <a:ext cx="189" cy="319"/>
            </a:xfrm>
            <a:custGeom>
              <a:avLst/>
              <a:gdLst>
                <a:gd name="T0" fmla="*/ 182 w 189"/>
                <a:gd name="T1" fmla="*/ 197 h 319"/>
                <a:gd name="T2" fmla="*/ 189 w 189"/>
                <a:gd name="T3" fmla="*/ 250 h 319"/>
                <a:gd name="T4" fmla="*/ 53 w 189"/>
                <a:gd name="T5" fmla="*/ 265 h 319"/>
                <a:gd name="T6" fmla="*/ 61 w 189"/>
                <a:gd name="T7" fmla="*/ 303 h 319"/>
                <a:gd name="T8" fmla="*/ 61 w 189"/>
                <a:gd name="T9" fmla="*/ 311 h 319"/>
                <a:gd name="T10" fmla="*/ 31 w 189"/>
                <a:gd name="T11" fmla="*/ 319 h 319"/>
                <a:gd name="T12" fmla="*/ 46 w 189"/>
                <a:gd name="T13" fmla="*/ 311 h 319"/>
                <a:gd name="T14" fmla="*/ 31 w 189"/>
                <a:gd name="T15" fmla="*/ 288 h 319"/>
                <a:gd name="T16" fmla="*/ 23 w 189"/>
                <a:gd name="T17" fmla="*/ 311 h 319"/>
                <a:gd name="T18" fmla="*/ 8 w 189"/>
                <a:gd name="T19" fmla="*/ 311 h 319"/>
                <a:gd name="T20" fmla="*/ 0 w 189"/>
                <a:gd name="T21" fmla="*/ 212 h 319"/>
                <a:gd name="T22" fmla="*/ 0 w 189"/>
                <a:gd name="T23" fmla="*/ 15 h 319"/>
                <a:gd name="T24" fmla="*/ 129 w 189"/>
                <a:gd name="T25" fmla="*/ 0 h 319"/>
                <a:gd name="T26" fmla="*/ 167 w 189"/>
                <a:gd name="T27" fmla="*/ 137 h 319"/>
                <a:gd name="T28" fmla="*/ 189 w 189"/>
                <a:gd name="T29" fmla="*/ 175 h 319"/>
                <a:gd name="T30" fmla="*/ 182 w 189"/>
                <a:gd name="T31" fmla="*/ 197 h 3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9" h="319">
                  <a:moveTo>
                    <a:pt x="182" y="197"/>
                  </a:moveTo>
                  <a:lnTo>
                    <a:pt x="189" y="250"/>
                  </a:lnTo>
                  <a:lnTo>
                    <a:pt x="53" y="265"/>
                  </a:lnTo>
                  <a:lnTo>
                    <a:pt x="61" y="303"/>
                  </a:lnTo>
                  <a:lnTo>
                    <a:pt x="61" y="311"/>
                  </a:lnTo>
                  <a:lnTo>
                    <a:pt x="31" y="319"/>
                  </a:lnTo>
                  <a:lnTo>
                    <a:pt x="46" y="311"/>
                  </a:lnTo>
                  <a:lnTo>
                    <a:pt x="31" y="288"/>
                  </a:lnTo>
                  <a:lnTo>
                    <a:pt x="23" y="311"/>
                  </a:lnTo>
                  <a:lnTo>
                    <a:pt x="8" y="311"/>
                  </a:lnTo>
                  <a:lnTo>
                    <a:pt x="0" y="212"/>
                  </a:lnTo>
                  <a:lnTo>
                    <a:pt x="0" y="15"/>
                  </a:lnTo>
                  <a:lnTo>
                    <a:pt x="129" y="0"/>
                  </a:lnTo>
                  <a:lnTo>
                    <a:pt x="167" y="137"/>
                  </a:lnTo>
                  <a:lnTo>
                    <a:pt x="189" y="175"/>
                  </a:lnTo>
                  <a:lnTo>
                    <a:pt x="182" y="197"/>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06" name="Freeform 141"/>
            <p:cNvSpPr>
              <a:spLocks/>
            </p:cNvSpPr>
            <p:nvPr/>
          </p:nvSpPr>
          <p:spPr bwMode="auto">
            <a:xfrm>
              <a:off x="4782" y="2473"/>
              <a:ext cx="189" cy="319"/>
            </a:xfrm>
            <a:custGeom>
              <a:avLst/>
              <a:gdLst>
                <a:gd name="T0" fmla="*/ 182 w 189"/>
                <a:gd name="T1" fmla="*/ 197 h 319"/>
                <a:gd name="T2" fmla="*/ 189 w 189"/>
                <a:gd name="T3" fmla="*/ 250 h 319"/>
                <a:gd name="T4" fmla="*/ 53 w 189"/>
                <a:gd name="T5" fmla="*/ 265 h 319"/>
                <a:gd name="T6" fmla="*/ 61 w 189"/>
                <a:gd name="T7" fmla="*/ 303 h 319"/>
                <a:gd name="T8" fmla="*/ 61 w 189"/>
                <a:gd name="T9" fmla="*/ 311 h 319"/>
                <a:gd name="T10" fmla="*/ 31 w 189"/>
                <a:gd name="T11" fmla="*/ 319 h 319"/>
                <a:gd name="T12" fmla="*/ 46 w 189"/>
                <a:gd name="T13" fmla="*/ 311 h 319"/>
                <a:gd name="T14" fmla="*/ 31 w 189"/>
                <a:gd name="T15" fmla="*/ 288 h 319"/>
                <a:gd name="T16" fmla="*/ 23 w 189"/>
                <a:gd name="T17" fmla="*/ 311 h 319"/>
                <a:gd name="T18" fmla="*/ 8 w 189"/>
                <a:gd name="T19" fmla="*/ 311 h 319"/>
                <a:gd name="T20" fmla="*/ 0 w 189"/>
                <a:gd name="T21" fmla="*/ 212 h 319"/>
                <a:gd name="T22" fmla="*/ 0 w 189"/>
                <a:gd name="T23" fmla="*/ 15 h 319"/>
                <a:gd name="T24" fmla="*/ 129 w 189"/>
                <a:gd name="T25" fmla="*/ 0 h 319"/>
                <a:gd name="T26" fmla="*/ 167 w 189"/>
                <a:gd name="T27" fmla="*/ 137 h 319"/>
                <a:gd name="T28" fmla="*/ 189 w 189"/>
                <a:gd name="T29" fmla="*/ 175 h 319"/>
                <a:gd name="T30" fmla="*/ 182 w 189"/>
                <a:gd name="T31" fmla="*/ 197 h 319"/>
                <a:gd name="T32" fmla="*/ 182 w 189"/>
                <a:gd name="T33" fmla="*/ 205 h 3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89" h="319">
                  <a:moveTo>
                    <a:pt x="182" y="197"/>
                  </a:moveTo>
                  <a:lnTo>
                    <a:pt x="189" y="250"/>
                  </a:lnTo>
                  <a:lnTo>
                    <a:pt x="53" y="265"/>
                  </a:lnTo>
                  <a:lnTo>
                    <a:pt x="61" y="303"/>
                  </a:lnTo>
                  <a:lnTo>
                    <a:pt x="61" y="311"/>
                  </a:lnTo>
                  <a:lnTo>
                    <a:pt x="31" y="319"/>
                  </a:lnTo>
                  <a:lnTo>
                    <a:pt x="46" y="311"/>
                  </a:lnTo>
                  <a:lnTo>
                    <a:pt x="31" y="288"/>
                  </a:lnTo>
                  <a:lnTo>
                    <a:pt x="23" y="311"/>
                  </a:lnTo>
                  <a:lnTo>
                    <a:pt x="8" y="311"/>
                  </a:lnTo>
                  <a:lnTo>
                    <a:pt x="0" y="212"/>
                  </a:lnTo>
                  <a:lnTo>
                    <a:pt x="0" y="15"/>
                  </a:lnTo>
                  <a:lnTo>
                    <a:pt x="129" y="0"/>
                  </a:lnTo>
                  <a:lnTo>
                    <a:pt x="167" y="137"/>
                  </a:lnTo>
                  <a:lnTo>
                    <a:pt x="189" y="175"/>
                  </a:lnTo>
                  <a:lnTo>
                    <a:pt x="182" y="197"/>
                  </a:lnTo>
                  <a:lnTo>
                    <a:pt x="182" y="20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07" name="Freeform 142"/>
            <p:cNvSpPr>
              <a:spLocks/>
            </p:cNvSpPr>
            <p:nvPr/>
          </p:nvSpPr>
          <p:spPr bwMode="auto">
            <a:xfrm>
              <a:off x="3019" y="2640"/>
              <a:ext cx="530" cy="470"/>
            </a:xfrm>
            <a:custGeom>
              <a:avLst/>
              <a:gdLst>
                <a:gd name="T0" fmla="*/ 0 w 530"/>
                <a:gd name="T1" fmla="*/ 265 h 470"/>
                <a:gd name="T2" fmla="*/ 0 w 530"/>
                <a:gd name="T3" fmla="*/ 273 h 470"/>
                <a:gd name="T4" fmla="*/ 30 w 530"/>
                <a:gd name="T5" fmla="*/ 296 h 470"/>
                <a:gd name="T6" fmla="*/ 23 w 530"/>
                <a:gd name="T7" fmla="*/ 326 h 470"/>
                <a:gd name="T8" fmla="*/ 45 w 530"/>
                <a:gd name="T9" fmla="*/ 311 h 470"/>
                <a:gd name="T10" fmla="*/ 45 w 530"/>
                <a:gd name="T11" fmla="*/ 364 h 470"/>
                <a:gd name="T12" fmla="*/ 83 w 530"/>
                <a:gd name="T13" fmla="*/ 371 h 470"/>
                <a:gd name="T14" fmla="*/ 98 w 530"/>
                <a:gd name="T15" fmla="*/ 371 h 470"/>
                <a:gd name="T16" fmla="*/ 98 w 530"/>
                <a:gd name="T17" fmla="*/ 409 h 470"/>
                <a:gd name="T18" fmla="*/ 60 w 530"/>
                <a:gd name="T19" fmla="*/ 447 h 470"/>
                <a:gd name="T20" fmla="*/ 7 w 530"/>
                <a:gd name="T21" fmla="*/ 470 h 470"/>
                <a:gd name="T22" fmla="*/ 68 w 530"/>
                <a:gd name="T23" fmla="*/ 455 h 470"/>
                <a:gd name="T24" fmla="*/ 83 w 530"/>
                <a:gd name="T25" fmla="*/ 432 h 470"/>
                <a:gd name="T26" fmla="*/ 159 w 530"/>
                <a:gd name="T27" fmla="*/ 386 h 470"/>
                <a:gd name="T28" fmla="*/ 159 w 530"/>
                <a:gd name="T29" fmla="*/ 349 h 470"/>
                <a:gd name="T30" fmla="*/ 204 w 530"/>
                <a:gd name="T31" fmla="*/ 265 h 470"/>
                <a:gd name="T32" fmla="*/ 219 w 530"/>
                <a:gd name="T33" fmla="*/ 288 h 470"/>
                <a:gd name="T34" fmla="*/ 227 w 530"/>
                <a:gd name="T35" fmla="*/ 303 h 470"/>
                <a:gd name="T36" fmla="*/ 189 w 530"/>
                <a:gd name="T37" fmla="*/ 356 h 470"/>
                <a:gd name="T38" fmla="*/ 242 w 530"/>
                <a:gd name="T39" fmla="*/ 288 h 470"/>
                <a:gd name="T40" fmla="*/ 265 w 530"/>
                <a:gd name="T41" fmla="*/ 296 h 470"/>
                <a:gd name="T42" fmla="*/ 295 w 530"/>
                <a:gd name="T43" fmla="*/ 318 h 470"/>
                <a:gd name="T44" fmla="*/ 356 w 530"/>
                <a:gd name="T45" fmla="*/ 311 h 470"/>
                <a:gd name="T46" fmla="*/ 356 w 530"/>
                <a:gd name="T47" fmla="*/ 326 h 470"/>
                <a:gd name="T48" fmla="*/ 378 w 530"/>
                <a:gd name="T49" fmla="*/ 318 h 470"/>
                <a:gd name="T50" fmla="*/ 409 w 530"/>
                <a:gd name="T51" fmla="*/ 349 h 470"/>
                <a:gd name="T52" fmla="*/ 401 w 530"/>
                <a:gd name="T53" fmla="*/ 326 h 470"/>
                <a:gd name="T54" fmla="*/ 416 w 530"/>
                <a:gd name="T55" fmla="*/ 311 h 470"/>
                <a:gd name="T56" fmla="*/ 461 w 530"/>
                <a:gd name="T57" fmla="*/ 364 h 470"/>
                <a:gd name="T58" fmla="*/ 492 w 530"/>
                <a:gd name="T59" fmla="*/ 402 h 470"/>
                <a:gd name="T60" fmla="*/ 522 w 530"/>
                <a:gd name="T61" fmla="*/ 417 h 470"/>
                <a:gd name="T62" fmla="*/ 522 w 530"/>
                <a:gd name="T63" fmla="*/ 386 h 470"/>
                <a:gd name="T64" fmla="*/ 416 w 530"/>
                <a:gd name="T65" fmla="*/ 303 h 470"/>
                <a:gd name="T66" fmla="*/ 386 w 530"/>
                <a:gd name="T67" fmla="*/ 311 h 470"/>
                <a:gd name="T68" fmla="*/ 363 w 530"/>
                <a:gd name="T69" fmla="*/ 303 h 470"/>
                <a:gd name="T70" fmla="*/ 287 w 530"/>
                <a:gd name="T71" fmla="*/ 30 h 470"/>
                <a:gd name="T72" fmla="*/ 151 w 530"/>
                <a:gd name="T73" fmla="*/ 0 h 470"/>
                <a:gd name="T74" fmla="*/ 136 w 530"/>
                <a:gd name="T75" fmla="*/ 0 h 470"/>
                <a:gd name="T76" fmla="*/ 106 w 530"/>
                <a:gd name="T77" fmla="*/ 23 h 470"/>
                <a:gd name="T78" fmla="*/ 91 w 530"/>
                <a:gd name="T79" fmla="*/ 23 h 470"/>
                <a:gd name="T80" fmla="*/ 83 w 530"/>
                <a:gd name="T81" fmla="*/ 30 h 470"/>
                <a:gd name="T82" fmla="*/ 38 w 530"/>
                <a:gd name="T83" fmla="*/ 53 h 470"/>
                <a:gd name="T84" fmla="*/ 60 w 530"/>
                <a:gd name="T85" fmla="*/ 114 h 470"/>
                <a:gd name="T86" fmla="*/ 76 w 530"/>
                <a:gd name="T87" fmla="*/ 129 h 470"/>
                <a:gd name="T88" fmla="*/ 76 w 530"/>
                <a:gd name="T89" fmla="*/ 152 h 470"/>
                <a:gd name="T90" fmla="*/ 0 w 530"/>
                <a:gd name="T91" fmla="*/ 144 h 470"/>
                <a:gd name="T92" fmla="*/ 15 w 530"/>
                <a:gd name="T93" fmla="*/ 159 h 470"/>
                <a:gd name="T94" fmla="*/ 53 w 530"/>
                <a:gd name="T95" fmla="*/ 182 h 470"/>
                <a:gd name="T96" fmla="*/ 83 w 530"/>
                <a:gd name="T97" fmla="*/ 182 h 470"/>
                <a:gd name="T98" fmla="*/ 38 w 530"/>
                <a:gd name="T99" fmla="*/ 235 h 47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30" h="470">
                  <a:moveTo>
                    <a:pt x="38" y="235"/>
                  </a:moveTo>
                  <a:lnTo>
                    <a:pt x="0" y="265"/>
                  </a:lnTo>
                  <a:lnTo>
                    <a:pt x="15" y="265"/>
                  </a:lnTo>
                  <a:lnTo>
                    <a:pt x="0" y="273"/>
                  </a:lnTo>
                  <a:lnTo>
                    <a:pt x="7" y="288"/>
                  </a:lnTo>
                  <a:lnTo>
                    <a:pt x="30" y="296"/>
                  </a:lnTo>
                  <a:lnTo>
                    <a:pt x="15" y="311"/>
                  </a:lnTo>
                  <a:lnTo>
                    <a:pt x="23" y="326"/>
                  </a:lnTo>
                  <a:lnTo>
                    <a:pt x="30" y="333"/>
                  </a:lnTo>
                  <a:lnTo>
                    <a:pt x="45" y="311"/>
                  </a:lnTo>
                  <a:lnTo>
                    <a:pt x="53" y="349"/>
                  </a:lnTo>
                  <a:lnTo>
                    <a:pt x="45" y="364"/>
                  </a:lnTo>
                  <a:lnTo>
                    <a:pt x="68" y="349"/>
                  </a:lnTo>
                  <a:lnTo>
                    <a:pt x="83" y="371"/>
                  </a:lnTo>
                  <a:lnTo>
                    <a:pt x="91" y="356"/>
                  </a:lnTo>
                  <a:lnTo>
                    <a:pt x="98" y="371"/>
                  </a:lnTo>
                  <a:lnTo>
                    <a:pt x="121" y="356"/>
                  </a:lnTo>
                  <a:lnTo>
                    <a:pt x="98" y="409"/>
                  </a:lnTo>
                  <a:lnTo>
                    <a:pt x="60" y="432"/>
                  </a:lnTo>
                  <a:lnTo>
                    <a:pt x="60" y="447"/>
                  </a:lnTo>
                  <a:lnTo>
                    <a:pt x="38" y="440"/>
                  </a:lnTo>
                  <a:lnTo>
                    <a:pt x="7" y="470"/>
                  </a:lnTo>
                  <a:lnTo>
                    <a:pt x="38" y="447"/>
                  </a:lnTo>
                  <a:lnTo>
                    <a:pt x="68" y="455"/>
                  </a:lnTo>
                  <a:lnTo>
                    <a:pt x="83" y="447"/>
                  </a:lnTo>
                  <a:lnTo>
                    <a:pt x="83" y="432"/>
                  </a:lnTo>
                  <a:lnTo>
                    <a:pt x="98" y="432"/>
                  </a:lnTo>
                  <a:lnTo>
                    <a:pt x="159" y="386"/>
                  </a:lnTo>
                  <a:lnTo>
                    <a:pt x="166" y="364"/>
                  </a:lnTo>
                  <a:lnTo>
                    <a:pt x="159" y="349"/>
                  </a:lnTo>
                  <a:lnTo>
                    <a:pt x="204" y="296"/>
                  </a:lnTo>
                  <a:lnTo>
                    <a:pt x="204" y="265"/>
                  </a:lnTo>
                  <a:lnTo>
                    <a:pt x="204" y="296"/>
                  </a:lnTo>
                  <a:lnTo>
                    <a:pt x="219" y="288"/>
                  </a:lnTo>
                  <a:lnTo>
                    <a:pt x="212" y="296"/>
                  </a:lnTo>
                  <a:lnTo>
                    <a:pt x="227" y="303"/>
                  </a:lnTo>
                  <a:lnTo>
                    <a:pt x="197" y="311"/>
                  </a:lnTo>
                  <a:lnTo>
                    <a:pt x="189" y="356"/>
                  </a:lnTo>
                  <a:lnTo>
                    <a:pt x="234" y="326"/>
                  </a:lnTo>
                  <a:lnTo>
                    <a:pt x="242" y="288"/>
                  </a:lnTo>
                  <a:lnTo>
                    <a:pt x="242" y="303"/>
                  </a:lnTo>
                  <a:lnTo>
                    <a:pt x="265" y="296"/>
                  </a:lnTo>
                  <a:lnTo>
                    <a:pt x="257" y="303"/>
                  </a:lnTo>
                  <a:lnTo>
                    <a:pt x="295" y="318"/>
                  </a:lnTo>
                  <a:lnTo>
                    <a:pt x="348" y="318"/>
                  </a:lnTo>
                  <a:lnTo>
                    <a:pt x="356" y="311"/>
                  </a:lnTo>
                  <a:lnTo>
                    <a:pt x="363" y="311"/>
                  </a:lnTo>
                  <a:lnTo>
                    <a:pt x="356" y="326"/>
                  </a:lnTo>
                  <a:lnTo>
                    <a:pt x="378" y="333"/>
                  </a:lnTo>
                  <a:lnTo>
                    <a:pt x="378" y="318"/>
                  </a:lnTo>
                  <a:lnTo>
                    <a:pt x="378" y="333"/>
                  </a:lnTo>
                  <a:lnTo>
                    <a:pt x="409" y="349"/>
                  </a:lnTo>
                  <a:lnTo>
                    <a:pt x="416" y="341"/>
                  </a:lnTo>
                  <a:lnTo>
                    <a:pt x="401" y="326"/>
                  </a:lnTo>
                  <a:lnTo>
                    <a:pt x="431" y="341"/>
                  </a:lnTo>
                  <a:lnTo>
                    <a:pt x="416" y="311"/>
                  </a:lnTo>
                  <a:lnTo>
                    <a:pt x="431" y="341"/>
                  </a:lnTo>
                  <a:lnTo>
                    <a:pt x="461" y="364"/>
                  </a:lnTo>
                  <a:lnTo>
                    <a:pt x="499" y="386"/>
                  </a:lnTo>
                  <a:lnTo>
                    <a:pt x="492" y="402"/>
                  </a:lnTo>
                  <a:lnTo>
                    <a:pt x="507" y="386"/>
                  </a:lnTo>
                  <a:lnTo>
                    <a:pt x="522" y="417"/>
                  </a:lnTo>
                  <a:lnTo>
                    <a:pt x="530" y="409"/>
                  </a:lnTo>
                  <a:lnTo>
                    <a:pt x="522" y="386"/>
                  </a:lnTo>
                  <a:lnTo>
                    <a:pt x="492" y="379"/>
                  </a:lnTo>
                  <a:lnTo>
                    <a:pt x="416" y="303"/>
                  </a:lnTo>
                  <a:lnTo>
                    <a:pt x="393" y="333"/>
                  </a:lnTo>
                  <a:lnTo>
                    <a:pt x="386" y="311"/>
                  </a:lnTo>
                  <a:lnTo>
                    <a:pt x="371" y="318"/>
                  </a:lnTo>
                  <a:lnTo>
                    <a:pt x="363" y="303"/>
                  </a:lnTo>
                  <a:lnTo>
                    <a:pt x="340" y="303"/>
                  </a:lnTo>
                  <a:lnTo>
                    <a:pt x="287" y="30"/>
                  </a:lnTo>
                  <a:lnTo>
                    <a:pt x="181" y="23"/>
                  </a:lnTo>
                  <a:lnTo>
                    <a:pt x="151" y="0"/>
                  </a:lnTo>
                  <a:lnTo>
                    <a:pt x="151" y="15"/>
                  </a:lnTo>
                  <a:lnTo>
                    <a:pt x="136" y="0"/>
                  </a:lnTo>
                  <a:lnTo>
                    <a:pt x="106" y="8"/>
                  </a:lnTo>
                  <a:lnTo>
                    <a:pt x="106" y="23"/>
                  </a:lnTo>
                  <a:lnTo>
                    <a:pt x="106" y="15"/>
                  </a:lnTo>
                  <a:lnTo>
                    <a:pt x="91" y="23"/>
                  </a:lnTo>
                  <a:lnTo>
                    <a:pt x="91" y="30"/>
                  </a:lnTo>
                  <a:lnTo>
                    <a:pt x="83" y="30"/>
                  </a:lnTo>
                  <a:lnTo>
                    <a:pt x="60" y="53"/>
                  </a:lnTo>
                  <a:lnTo>
                    <a:pt x="38" y="53"/>
                  </a:lnTo>
                  <a:lnTo>
                    <a:pt x="30" y="68"/>
                  </a:lnTo>
                  <a:lnTo>
                    <a:pt x="60" y="114"/>
                  </a:lnTo>
                  <a:lnTo>
                    <a:pt x="98" y="136"/>
                  </a:lnTo>
                  <a:lnTo>
                    <a:pt x="76" y="129"/>
                  </a:lnTo>
                  <a:lnTo>
                    <a:pt x="83" y="144"/>
                  </a:lnTo>
                  <a:lnTo>
                    <a:pt x="76" y="152"/>
                  </a:lnTo>
                  <a:lnTo>
                    <a:pt x="45" y="121"/>
                  </a:lnTo>
                  <a:lnTo>
                    <a:pt x="0" y="144"/>
                  </a:lnTo>
                  <a:lnTo>
                    <a:pt x="23" y="159"/>
                  </a:lnTo>
                  <a:lnTo>
                    <a:pt x="15" y="159"/>
                  </a:lnTo>
                  <a:lnTo>
                    <a:pt x="15" y="182"/>
                  </a:lnTo>
                  <a:lnTo>
                    <a:pt x="53" y="182"/>
                  </a:lnTo>
                  <a:lnTo>
                    <a:pt x="60" y="197"/>
                  </a:lnTo>
                  <a:lnTo>
                    <a:pt x="83" y="182"/>
                  </a:lnTo>
                  <a:lnTo>
                    <a:pt x="76" y="220"/>
                  </a:lnTo>
                  <a:lnTo>
                    <a:pt x="38" y="235"/>
                  </a:lnTo>
                  <a:close/>
                </a:path>
              </a:pathLst>
            </a:custGeom>
            <a:solidFill>
              <a:srgbClr val="FF8C00"/>
            </a:solidFill>
            <a:ln w="12700">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08" name="Freeform 143"/>
            <p:cNvSpPr>
              <a:spLocks/>
            </p:cNvSpPr>
            <p:nvPr/>
          </p:nvSpPr>
          <p:spPr bwMode="auto">
            <a:xfrm>
              <a:off x="3019" y="2640"/>
              <a:ext cx="530" cy="470"/>
            </a:xfrm>
            <a:custGeom>
              <a:avLst/>
              <a:gdLst>
                <a:gd name="T0" fmla="*/ 0 w 530"/>
                <a:gd name="T1" fmla="*/ 265 h 470"/>
                <a:gd name="T2" fmla="*/ 0 w 530"/>
                <a:gd name="T3" fmla="*/ 273 h 470"/>
                <a:gd name="T4" fmla="*/ 30 w 530"/>
                <a:gd name="T5" fmla="*/ 296 h 470"/>
                <a:gd name="T6" fmla="*/ 23 w 530"/>
                <a:gd name="T7" fmla="*/ 326 h 470"/>
                <a:gd name="T8" fmla="*/ 45 w 530"/>
                <a:gd name="T9" fmla="*/ 311 h 470"/>
                <a:gd name="T10" fmla="*/ 45 w 530"/>
                <a:gd name="T11" fmla="*/ 364 h 470"/>
                <a:gd name="T12" fmla="*/ 83 w 530"/>
                <a:gd name="T13" fmla="*/ 371 h 470"/>
                <a:gd name="T14" fmla="*/ 98 w 530"/>
                <a:gd name="T15" fmla="*/ 371 h 470"/>
                <a:gd name="T16" fmla="*/ 98 w 530"/>
                <a:gd name="T17" fmla="*/ 409 h 470"/>
                <a:gd name="T18" fmla="*/ 60 w 530"/>
                <a:gd name="T19" fmla="*/ 447 h 470"/>
                <a:gd name="T20" fmla="*/ 7 w 530"/>
                <a:gd name="T21" fmla="*/ 470 h 470"/>
                <a:gd name="T22" fmla="*/ 68 w 530"/>
                <a:gd name="T23" fmla="*/ 455 h 470"/>
                <a:gd name="T24" fmla="*/ 83 w 530"/>
                <a:gd name="T25" fmla="*/ 432 h 470"/>
                <a:gd name="T26" fmla="*/ 159 w 530"/>
                <a:gd name="T27" fmla="*/ 386 h 470"/>
                <a:gd name="T28" fmla="*/ 159 w 530"/>
                <a:gd name="T29" fmla="*/ 349 h 470"/>
                <a:gd name="T30" fmla="*/ 204 w 530"/>
                <a:gd name="T31" fmla="*/ 265 h 470"/>
                <a:gd name="T32" fmla="*/ 219 w 530"/>
                <a:gd name="T33" fmla="*/ 288 h 470"/>
                <a:gd name="T34" fmla="*/ 227 w 530"/>
                <a:gd name="T35" fmla="*/ 303 h 470"/>
                <a:gd name="T36" fmla="*/ 189 w 530"/>
                <a:gd name="T37" fmla="*/ 356 h 470"/>
                <a:gd name="T38" fmla="*/ 242 w 530"/>
                <a:gd name="T39" fmla="*/ 288 h 470"/>
                <a:gd name="T40" fmla="*/ 265 w 530"/>
                <a:gd name="T41" fmla="*/ 296 h 470"/>
                <a:gd name="T42" fmla="*/ 295 w 530"/>
                <a:gd name="T43" fmla="*/ 318 h 470"/>
                <a:gd name="T44" fmla="*/ 356 w 530"/>
                <a:gd name="T45" fmla="*/ 311 h 470"/>
                <a:gd name="T46" fmla="*/ 356 w 530"/>
                <a:gd name="T47" fmla="*/ 326 h 470"/>
                <a:gd name="T48" fmla="*/ 378 w 530"/>
                <a:gd name="T49" fmla="*/ 318 h 470"/>
                <a:gd name="T50" fmla="*/ 409 w 530"/>
                <a:gd name="T51" fmla="*/ 349 h 470"/>
                <a:gd name="T52" fmla="*/ 401 w 530"/>
                <a:gd name="T53" fmla="*/ 326 h 470"/>
                <a:gd name="T54" fmla="*/ 416 w 530"/>
                <a:gd name="T55" fmla="*/ 311 h 470"/>
                <a:gd name="T56" fmla="*/ 461 w 530"/>
                <a:gd name="T57" fmla="*/ 364 h 470"/>
                <a:gd name="T58" fmla="*/ 492 w 530"/>
                <a:gd name="T59" fmla="*/ 402 h 470"/>
                <a:gd name="T60" fmla="*/ 522 w 530"/>
                <a:gd name="T61" fmla="*/ 417 h 470"/>
                <a:gd name="T62" fmla="*/ 522 w 530"/>
                <a:gd name="T63" fmla="*/ 386 h 470"/>
                <a:gd name="T64" fmla="*/ 416 w 530"/>
                <a:gd name="T65" fmla="*/ 303 h 470"/>
                <a:gd name="T66" fmla="*/ 386 w 530"/>
                <a:gd name="T67" fmla="*/ 311 h 470"/>
                <a:gd name="T68" fmla="*/ 363 w 530"/>
                <a:gd name="T69" fmla="*/ 303 h 470"/>
                <a:gd name="T70" fmla="*/ 287 w 530"/>
                <a:gd name="T71" fmla="*/ 30 h 470"/>
                <a:gd name="T72" fmla="*/ 151 w 530"/>
                <a:gd name="T73" fmla="*/ 0 h 470"/>
                <a:gd name="T74" fmla="*/ 136 w 530"/>
                <a:gd name="T75" fmla="*/ 0 h 470"/>
                <a:gd name="T76" fmla="*/ 106 w 530"/>
                <a:gd name="T77" fmla="*/ 23 h 470"/>
                <a:gd name="T78" fmla="*/ 91 w 530"/>
                <a:gd name="T79" fmla="*/ 23 h 470"/>
                <a:gd name="T80" fmla="*/ 83 w 530"/>
                <a:gd name="T81" fmla="*/ 30 h 470"/>
                <a:gd name="T82" fmla="*/ 38 w 530"/>
                <a:gd name="T83" fmla="*/ 53 h 470"/>
                <a:gd name="T84" fmla="*/ 60 w 530"/>
                <a:gd name="T85" fmla="*/ 114 h 470"/>
                <a:gd name="T86" fmla="*/ 76 w 530"/>
                <a:gd name="T87" fmla="*/ 129 h 470"/>
                <a:gd name="T88" fmla="*/ 76 w 530"/>
                <a:gd name="T89" fmla="*/ 152 h 470"/>
                <a:gd name="T90" fmla="*/ 0 w 530"/>
                <a:gd name="T91" fmla="*/ 144 h 470"/>
                <a:gd name="T92" fmla="*/ 15 w 530"/>
                <a:gd name="T93" fmla="*/ 159 h 470"/>
                <a:gd name="T94" fmla="*/ 53 w 530"/>
                <a:gd name="T95" fmla="*/ 182 h 470"/>
                <a:gd name="T96" fmla="*/ 83 w 530"/>
                <a:gd name="T97" fmla="*/ 182 h 470"/>
                <a:gd name="T98" fmla="*/ 38 w 530"/>
                <a:gd name="T99" fmla="*/ 235 h 47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30" h="470">
                  <a:moveTo>
                    <a:pt x="38" y="235"/>
                  </a:moveTo>
                  <a:lnTo>
                    <a:pt x="0" y="265"/>
                  </a:lnTo>
                  <a:lnTo>
                    <a:pt x="15" y="265"/>
                  </a:lnTo>
                  <a:lnTo>
                    <a:pt x="0" y="273"/>
                  </a:lnTo>
                  <a:lnTo>
                    <a:pt x="7" y="288"/>
                  </a:lnTo>
                  <a:lnTo>
                    <a:pt x="30" y="296"/>
                  </a:lnTo>
                  <a:lnTo>
                    <a:pt x="15" y="311"/>
                  </a:lnTo>
                  <a:lnTo>
                    <a:pt x="23" y="326"/>
                  </a:lnTo>
                  <a:lnTo>
                    <a:pt x="30" y="333"/>
                  </a:lnTo>
                  <a:lnTo>
                    <a:pt x="45" y="311"/>
                  </a:lnTo>
                  <a:lnTo>
                    <a:pt x="53" y="349"/>
                  </a:lnTo>
                  <a:lnTo>
                    <a:pt x="45" y="364"/>
                  </a:lnTo>
                  <a:lnTo>
                    <a:pt x="68" y="349"/>
                  </a:lnTo>
                  <a:lnTo>
                    <a:pt x="83" y="371"/>
                  </a:lnTo>
                  <a:lnTo>
                    <a:pt x="91" y="356"/>
                  </a:lnTo>
                  <a:lnTo>
                    <a:pt x="98" y="371"/>
                  </a:lnTo>
                  <a:lnTo>
                    <a:pt x="121" y="356"/>
                  </a:lnTo>
                  <a:lnTo>
                    <a:pt x="98" y="409"/>
                  </a:lnTo>
                  <a:lnTo>
                    <a:pt x="60" y="432"/>
                  </a:lnTo>
                  <a:lnTo>
                    <a:pt x="60" y="447"/>
                  </a:lnTo>
                  <a:lnTo>
                    <a:pt x="38" y="440"/>
                  </a:lnTo>
                  <a:lnTo>
                    <a:pt x="7" y="470"/>
                  </a:lnTo>
                  <a:lnTo>
                    <a:pt x="38" y="447"/>
                  </a:lnTo>
                  <a:lnTo>
                    <a:pt x="68" y="455"/>
                  </a:lnTo>
                  <a:lnTo>
                    <a:pt x="83" y="447"/>
                  </a:lnTo>
                  <a:lnTo>
                    <a:pt x="83" y="432"/>
                  </a:lnTo>
                  <a:lnTo>
                    <a:pt x="98" y="432"/>
                  </a:lnTo>
                  <a:lnTo>
                    <a:pt x="159" y="386"/>
                  </a:lnTo>
                  <a:lnTo>
                    <a:pt x="166" y="364"/>
                  </a:lnTo>
                  <a:lnTo>
                    <a:pt x="159" y="349"/>
                  </a:lnTo>
                  <a:lnTo>
                    <a:pt x="204" y="296"/>
                  </a:lnTo>
                  <a:lnTo>
                    <a:pt x="204" y="265"/>
                  </a:lnTo>
                  <a:lnTo>
                    <a:pt x="204" y="296"/>
                  </a:lnTo>
                  <a:lnTo>
                    <a:pt x="219" y="288"/>
                  </a:lnTo>
                  <a:lnTo>
                    <a:pt x="212" y="296"/>
                  </a:lnTo>
                  <a:lnTo>
                    <a:pt x="227" y="303"/>
                  </a:lnTo>
                  <a:lnTo>
                    <a:pt x="197" y="311"/>
                  </a:lnTo>
                  <a:lnTo>
                    <a:pt x="189" y="356"/>
                  </a:lnTo>
                  <a:lnTo>
                    <a:pt x="234" y="326"/>
                  </a:lnTo>
                  <a:lnTo>
                    <a:pt x="242" y="288"/>
                  </a:lnTo>
                  <a:lnTo>
                    <a:pt x="242" y="303"/>
                  </a:lnTo>
                  <a:lnTo>
                    <a:pt x="265" y="296"/>
                  </a:lnTo>
                  <a:lnTo>
                    <a:pt x="257" y="303"/>
                  </a:lnTo>
                  <a:lnTo>
                    <a:pt x="295" y="318"/>
                  </a:lnTo>
                  <a:lnTo>
                    <a:pt x="348" y="318"/>
                  </a:lnTo>
                  <a:lnTo>
                    <a:pt x="356" y="311"/>
                  </a:lnTo>
                  <a:lnTo>
                    <a:pt x="363" y="311"/>
                  </a:lnTo>
                  <a:lnTo>
                    <a:pt x="356" y="326"/>
                  </a:lnTo>
                  <a:lnTo>
                    <a:pt x="378" y="333"/>
                  </a:lnTo>
                  <a:lnTo>
                    <a:pt x="378" y="318"/>
                  </a:lnTo>
                  <a:lnTo>
                    <a:pt x="378" y="333"/>
                  </a:lnTo>
                  <a:lnTo>
                    <a:pt x="409" y="349"/>
                  </a:lnTo>
                  <a:lnTo>
                    <a:pt x="416" y="341"/>
                  </a:lnTo>
                  <a:lnTo>
                    <a:pt x="401" y="326"/>
                  </a:lnTo>
                  <a:lnTo>
                    <a:pt x="431" y="341"/>
                  </a:lnTo>
                  <a:lnTo>
                    <a:pt x="416" y="311"/>
                  </a:lnTo>
                  <a:lnTo>
                    <a:pt x="431" y="341"/>
                  </a:lnTo>
                  <a:lnTo>
                    <a:pt x="461" y="364"/>
                  </a:lnTo>
                  <a:lnTo>
                    <a:pt x="499" y="386"/>
                  </a:lnTo>
                  <a:lnTo>
                    <a:pt x="492" y="402"/>
                  </a:lnTo>
                  <a:lnTo>
                    <a:pt x="507" y="386"/>
                  </a:lnTo>
                  <a:lnTo>
                    <a:pt x="522" y="417"/>
                  </a:lnTo>
                  <a:lnTo>
                    <a:pt x="530" y="409"/>
                  </a:lnTo>
                  <a:lnTo>
                    <a:pt x="522" y="386"/>
                  </a:lnTo>
                  <a:lnTo>
                    <a:pt x="492" y="379"/>
                  </a:lnTo>
                  <a:lnTo>
                    <a:pt x="416" y="303"/>
                  </a:lnTo>
                  <a:lnTo>
                    <a:pt x="393" y="333"/>
                  </a:lnTo>
                  <a:lnTo>
                    <a:pt x="386" y="311"/>
                  </a:lnTo>
                  <a:lnTo>
                    <a:pt x="371" y="318"/>
                  </a:lnTo>
                  <a:lnTo>
                    <a:pt x="363" y="303"/>
                  </a:lnTo>
                  <a:lnTo>
                    <a:pt x="340" y="303"/>
                  </a:lnTo>
                  <a:lnTo>
                    <a:pt x="287" y="30"/>
                  </a:lnTo>
                  <a:lnTo>
                    <a:pt x="181" y="23"/>
                  </a:lnTo>
                  <a:lnTo>
                    <a:pt x="151" y="0"/>
                  </a:lnTo>
                  <a:lnTo>
                    <a:pt x="151" y="15"/>
                  </a:lnTo>
                  <a:lnTo>
                    <a:pt x="136" y="0"/>
                  </a:lnTo>
                  <a:lnTo>
                    <a:pt x="106" y="8"/>
                  </a:lnTo>
                  <a:lnTo>
                    <a:pt x="106" y="23"/>
                  </a:lnTo>
                  <a:lnTo>
                    <a:pt x="106" y="15"/>
                  </a:lnTo>
                  <a:lnTo>
                    <a:pt x="91" y="23"/>
                  </a:lnTo>
                  <a:lnTo>
                    <a:pt x="91" y="30"/>
                  </a:lnTo>
                  <a:lnTo>
                    <a:pt x="83" y="30"/>
                  </a:lnTo>
                  <a:lnTo>
                    <a:pt x="60" y="53"/>
                  </a:lnTo>
                  <a:lnTo>
                    <a:pt x="38" y="53"/>
                  </a:lnTo>
                  <a:lnTo>
                    <a:pt x="30" y="68"/>
                  </a:lnTo>
                  <a:lnTo>
                    <a:pt x="60" y="114"/>
                  </a:lnTo>
                  <a:lnTo>
                    <a:pt x="98" y="136"/>
                  </a:lnTo>
                  <a:lnTo>
                    <a:pt x="76" y="129"/>
                  </a:lnTo>
                  <a:lnTo>
                    <a:pt x="83" y="144"/>
                  </a:lnTo>
                  <a:lnTo>
                    <a:pt x="76" y="152"/>
                  </a:lnTo>
                  <a:lnTo>
                    <a:pt x="45" y="121"/>
                  </a:lnTo>
                  <a:lnTo>
                    <a:pt x="0" y="144"/>
                  </a:lnTo>
                  <a:lnTo>
                    <a:pt x="23" y="159"/>
                  </a:lnTo>
                  <a:lnTo>
                    <a:pt x="15" y="159"/>
                  </a:lnTo>
                  <a:lnTo>
                    <a:pt x="15" y="182"/>
                  </a:lnTo>
                  <a:lnTo>
                    <a:pt x="53" y="182"/>
                  </a:lnTo>
                  <a:lnTo>
                    <a:pt x="60" y="197"/>
                  </a:lnTo>
                  <a:lnTo>
                    <a:pt x="83" y="182"/>
                  </a:lnTo>
                  <a:lnTo>
                    <a:pt x="76" y="220"/>
                  </a:lnTo>
                  <a:lnTo>
                    <a:pt x="38" y="235"/>
                  </a:lnTo>
                  <a:lnTo>
                    <a:pt x="38" y="24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09" name="Freeform 144"/>
            <p:cNvSpPr>
              <a:spLocks/>
            </p:cNvSpPr>
            <p:nvPr/>
          </p:nvSpPr>
          <p:spPr bwMode="auto">
            <a:xfrm>
              <a:off x="3367" y="2291"/>
              <a:ext cx="348" cy="402"/>
            </a:xfrm>
            <a:custGeom>
              <a:avLst/>
              <a:gdLst>
                <a:gd name="T0" fmla="*/ 348 w 348"/>
                <a:gd name="T1" fmla="*/ 38 h 402"/>
                <a:gd name="T2" fmla="*/ 98 w 348"/>
                <a:gd name="T3" fmla="*/ 0 h 402"/>
                <a:gd name="T4" fmla="*/ 83 w 348"/>
                <a:gd name="T5" fmla="*/ 61 h 402"/>
                <a:gd name="T6" fmla="*/ 68 w 348"/>
                <a:gd name="T7" fmla="*/ 46 h 402"/>
                <a:gd name="T8" fmla="*/ 53 w 348"/>
                <a:gd name="T9" fmla="*/ 46 h 402"/>
                <a:gd name="T10" fmla="*/ 45 w 348"/>
                <a:gd name="T11" fmla="*/ 114 h 402"/>
                <a:gd name="T12" fmla="*/ 61 w 348"/>
                <a:gd name="T13" fmla="*/ 167 h 402"/>
                <a:gd name="T14" fmla="*/ 38 w 348"/>
                <a:gd name="T15" fmla="*/ 182 h 402"/>
                <a:gd name="T16" fmla="*/ 30 w 348"/>
                <a:gd name="T17" fmla="*/ 213 h 402"/>
                <a:gd name="T18" fmla="*/ 15 w 348"/>
                <a:gd name="T19" fmla="*/ 220 h 402"/>
                <a:gd name="T20" fmla="*/ 23 w 348"/>
                <a:gd name="T21" fmla="*/ 258 h 402"/>
                <a:gd name="T22" fmla="*/ 8 w 348"/>
                <a:gd name="T23" fmla="*/ 258 h 402"/>
                <a:gd name="T24" fmla="*/ 0 w 348"/>
                <a:gd name="T25" fmla="*/ 273 h 402"/>
                <a:gd name="T26" fmla="*/ 189 w 348"/>
                <a:gd name="T27" fmla="*/ 379 h 402"/>
                <a:gd name="T28" fmla="*/ 295 w 348"/>
                <a:gd name="T29" fmla="*/ 402 h 402"/>
                <a:gd name="T30" fmla="*/ 348 w 348"/>
                <a:gd name="T31" fmla="*/ 38 h 40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48" h="402">
                  <a:moveTo>
                    <a:pt x="348" y="38"/>
                  </a:moveTo>
                  <a:lnTo>
                    <a:pt x="98" y="0"/>
                  </a:lnTo>
                  <a:lnTo>
                    <a:pt x="83" y="61"/>
                  </a:lnTo>
                  <a:lnTo>
                    <a:pt x="68" y="46"/>
                  </a:lnTo>
                  <a:lnTo>
                    <a:pt x="53" y="46"/>
                  </a:lnTo>
                  <a:lnTo>
                    <a:pt x="45" y="114"/>
                  </a:lnTo>
                  <a:lnTo>
                    <a:pt x="61" y="167"/>
                  </a:lnTo>
                  <a:lnTo>
                    <a:pt x="38" y="182"/>
                  </a:lnTo>
                  <a:lnTo>
                    <a:pt x="30" y="213"/>
                  </a:lnTo>
                  <a:lnTo>
                    <a:pt x="15" y="220"/>
                  </a:lnTo>
                  <a:lnTo>
                    <a:pt x="23" y="258"/>
                  </a:lnTo>
                  <a:lnTo>
                    <a:pt x="8" y="258"/>
                  </a:lnTo>
                  <a:lnTo>
                    <a:pt x="0" y="273"/>
                  </a:lnTo>
                  <a:lnTo>
                    <a:pt x="189" y="379"/>
                  </a:lnTo>
                  <a:lnTo>
                    <a:pt x="295" y="402"/>
                  </a:lnTo>
                  <a:lnTo>
                    <a:pt x="348" y="38"/>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10" name="Freeform 145"/>
            <p:cNvSpPr>
              <a:spLocks/>
            </p:cNvSpPr>
            <p:nvPr/>
          </p:nvSpPr>
          <p:spPr bwMode="auto">
            <a:xfrm>
              <a:off x="3367" y="2291"/>
              <a:ext cx="348" cy="402"/>
            </a:xfrm>
            <a:custGeom>
              <a:avLst/>
              <a:gdLst>
                <a:gd name="T0" fmla="*/ 348 w 348"/>
                <a:gd name="T1" fmla="*/ 38 h 402"/>
                <a:gd name="T2" fmla="*/ 98 w 348"/>
                <a:gd name="T3" fmla="*/ 0 h 402"/>
                <a:gd name="T4" fmla="*/ 83 w 348"/>
                <a:gd name="T5" fmla="*/ 61 h 402"/>
                <a:gd name="T6" fmla="*/ 68 w 348"/>
                <a:gd name="T7" fmla="*/ 46 h 402"/>
                <a:gd name="T8" fmla="*/ 53 w 348"/>
                <a:gd name="T9" fmla="*/ 46 h 402"/>
                <a:gd name="T10" fmla="*/ 45 w 348"/>
                <a:gd name="T11" fmla="*/ 114 h 402"/>
                <a:gd name="T12" fmla="*/ 61 w 348"/>
                <a:gd name="T13" fmla="*/ 167 h 402"/>
                <a:gd name="T14" fmla="*/ 38 w 348"/>
                <a:gd name="T15" fmla="*/ 182 h 402"/>
                <a:gd name="T16" fmla="*/ 30 w 348"/>
                <a:gd name="T17" fmla="*/ 213 h 402"/>
                <a:gd name="T18" fmla="*/ 15 w 348"/>
                <a:gd name="T19" fmla="*/ 220 h 402"/>
                <a:gd name="T20" fmla="*/ 23 w 348"/>
                <a:gd name="T21" fmla="*/ 258 h 402"/>
                <a:gd name="T22" fmla="*/ 8 w 348"/>
                <a:gd name="T23" fmla="*/ 258 h 402"/>
                <a:gd name="T24" fmla="*/ 0 w 348"/>
                <a:gd name="T25" fmla="*/ 273 h 402"/>
                <a:gd name="T26" fmla="*/ 189 w 348"/>
                <a:gd name="T27" fmla="*/ 379 h 402"/>
                <a:gd name="T28" fmla="*/ 295 w 348"/>
                <a:gd name="T29" fmla="*/ 402 h 402"/>
                <a:gd name="T30" fmla="*/ 348 w 348"/>
                <a:gd name="T31" fmla="*/ 38 h 402"/>
                <a:gd name="T32" fmla="*/ 348 w 348"/>
                <a:gd name="T33" fmla="*/ 46 h 4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8" h="402">
                  <a:moveTo>
                    <a:pt x="348" y="38"/>
                  </a:moveTo>
                  <a:lnTo>
                    <a:pt x="98" y="0"/>
                  </a:lnTo>
                  <a:lnTo>
                    <a:pt x="83" y="61"/>
                  </a:lnTo>
                  <a:lnTo>
                    <a:pt x="68" y="46"/>
                  </a:lnTo>
                  <a:lnTo>
                    <a:pt x="53" y="46"/>
                  </a:lnTo>
                  <a:lnTo>
                    <a:pt x="45" y="114"/>
                  </a:lnTo>
                  <a:lnTo>
                    <a:pt x="61" y="167"/>
                  </a:lnTo>
                  <a:lnTo>
                    <a:pt x="38" y="182"/>
                  </a:lnTo>
                  <a:lnTo>
                    <a:pt x="30" y="213"/>
                  </a:lnTo>
                  <a:lnTo>
                    <a:pt x="15" y="220"/>
                  </a:lnTo>
                  <a:lnTo>
                    <a:pt x="23" y="258"/>
                  </a:lnTo>
                  <a:lnTo>
                    <a:pt x="8" y="258"/>
                  </a:lnTo>
                  <a:lnTo>
                    <a:pt x="0" y="273"/>
                  </a:lnTo>
                  <a:lnTo>
                    <a:pt x="189" y="379"/>
                  </a:lnTo>
                  <a:lnTo>
                    <a:pt x="295" y="402"/>
                  </a:lnTo>
                  <a:lnTo>
                    <a:pt x="348" y="38"/>
                  </a:lnTo>
                  <a:lnTo>
                    <a:pt x="348" y="4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11" name="Freeform 146"/>
            <p:cNvSpPr>
              <a:spLocks/>
            </p:cNvSpPr>
            <p:nvPr/>
          </p:nvSpPr>
          <p:spPr bwMode="auto">
            <a:xfrm>
              <a:off x="4442" y="2397"/>
              <a:ext cx="257" cy="235"/>
            </a:xfrm>
            <a:custGeom>
              <a:avLst/>
              <a:gdLst>
                <a:gd name="T0" fmla="*/ 257 w 257"/>
                <a:gd name="T1" fmla="*/ 31 h 235"/>
                <a:gd name="T2" fmla="*/ 219 w 257"/>
                <a:gd name="T3" fmla="*/ 38 h 235"/>
                <a:gd name="T4" fmla="*/ 234 w 257"/>
                <a:gd name="T5" fmla="*/ 16 h 235"/>
                <a:gd name="T6" fmla="*/ 227 w 257"/>
                <a:gd name="T7" fmla="*/ 0 h 235"/>
                <a:gd name="T8" fmla="*/ 196 w 257"/>
                <a:gd name="T9" fmla="*/ 0 h 235"/>
                <a:gd name="T10" fmla="*/ 0 w 257"/>
                <a:gd name="T11" fmla="*/ 8 h 235"/>
                <a:gd name="T12" fmla="*/ 15 w 257"/>
                <a:gd name="T13" fmla="*/ 84 h 235"/>
                <a:gd name="T14" fmla="*/ 15 w 257"/>
                <a:gd name="T15" fmla="*/ 190 h 235"/>
                <a:gd name="T16" fmla="*/ 37 w 257"/>
                <a:gd name="T17" fmla="*/ 197 h 235"/>
                <a:gd name="T18" fmla="*/ 37 w 257"/>
                <a:gd name="T19" fmla="*/ 235 h 235"/>
                <a:gd name="T20" fmla="*/ 189 w 257"/>
                <a:gd name="T21" fmla="*/ 228 h 235"/>
                <a:gd name="T22" fmla="*/ 196 w 257"/>
                <a:gd name="T23" fmla="*/ 213 h 235"/>
                <a:gd name="T24" fmla="*/ 196 w 257"/>
                <a:gd name="T25" fmla="*/ 197 h 235"/>
                <a:gd name="T26" fmla="*/ 181 w 257"/>
                <a:gd name="T27" fmla="*/ 197 h 235"/>
                <a:gd name="T28" fmla="*/ 181 w 257"/>
                <a:gd name="T29" fmla="*/ 182 h 235"/>
                <a:gd name="T30" fmla="*/ 196 w 257"/>
                <a:gd name="T31" fmla="*/ 182 h 235"/>
                <a:gd name="T32" fmla="*/ 189 w 257"/>
                <a:gd name="T33" fmla="*/ 167 h 235"/>
                <a:gd name="T34" fmla="*/ 204 w 257"/>
                <a:gd name="T35" fmla="*/ 152 h 235"/>
                <a:gd name="T36" fmla="*/ 196 w 257"/>
                <a:gd name="T37" fmla="*/ 152 h 235"/>
                <a:gd name="T38" fmla="*/ 219 w 257"/>
                <a:gd name="T39" fmla="*/ 137 h 235"/>
                <a:gd name="T40" fmla="*/ 219 w 257"/>
                <a:gd name="T41" fmla="*/ 114 h 235"/>
                <a:gd name="T42" fmla="*/ 227 w 257"/>
                <a:gd name="T43" fmla="*/ 107 h 235"/>
                <a:gd name="T44" fmla="*/ 227 w 257"/>
                <a:gd name="T45" fmla="*/ 99 h 235"/>
                <a:gd name="T46" fmla="*/ 242 w 257"/>
                <a:gd name="T47" fmla="*/ 91 h 235"/>
                <a:gd name="T48" fmla="*/ 234 w 257"/>
                <a:gd name="T49" fmla="*/ 69 h 235"/>
                <a:gd name="T50" fmla="*/ 249 w 257"/>
                <a:gd name="T51" fmla="*/ 61 h 235"/>
                <a:gd name="T52" fmla="*/ 242 w 257"/>
                <a:gd name="T53" fmla="*/ 53 h 235"/>
                <a:gd name="T54" fmla="*/ 257 w 257"/>
                <a:gd name="T55" fmla="*/ 38 h 235"/>
                <a:gd name="T56" fmla="*/ 257 w 257"/>
                <a:gd name="T57" fmla="*/ 31 h 23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57" h="235">
                  <a:moveTo>
                    <a:pt x="257" y="31"/>
                  </a:moveTo>
                  <a:lnTo>
                    <a:pt x="219" y="38"/>
                  </a:lnTo>
                  <a:lnTo>
                    <a:pt x="234" y="16"/>
                  </a:lnTo>
                  <a:lnTo>
                    <a:pt x="227" y="0"/>
                  </a:lnTo>
                  <a:lnTo>
                    <a:pt x="196" y="0"/>
                  </a:lnTo>
                  <a:lnTo>
                    <a:pt x="0" y="8"/>
                  </a:lnTo>
                  <a:lnTo>
                    <a:pt x="15" y="84"/>
                  </a:lnTo>
                  <a:lnTo>
                    <a:pt x="15" y="190"/>
                  </a:lnTo>
                  <a:lnTo>
                    <a:pt x="37" y="197"/>
                  </a:lnTo>
                  <a:lnTo>
                    <a:pt x="37" y="235"/>
                  </a:lnTo>
                  <a:lnTo>
                    <a:pt x="189" y="228"/>
                  </a:lnTo>
                  <a:lnTo>
                    <a:pt x="196" y="213"/>
                  </a:lnTo>
                  <a:lnTo>
                    <a:pt x="196" y="197"/>
                  </a:lnTo>
                  <a:lnTo>
                    <a:pt x="181" y="197"/>
                  </a:lnTo>
                  <a:lnTo>
                    <a:pt x="181" y="182"/>
                  </a:lnTo>
                  <a:lnTo>
                    <a:pt x="196" y="182"/>
                  </a:lnTo>
                  <a:lnTo>
                    <a:pt x="189" y="167"/>
                  </a:lnTo>
                  <a:lnTo>
                    <a:pt x="204" y="152"/>
                  </a:lnTo>
                  <a:lnTo>
                    <a:pt x="196" y="152"/>
                  </a:lnTo>
                  <a:lnTo>
                    <a:pt x="219" y="137"/>
                  </a:lnTo>
                  <a:lnTo>
                    <a:pt x="219" y="114"/>
                  </a:lnTo>
                  <a:lnTo>
                    <a:pt x="227" y="107"/>
                  </a:lnTo>
                  <a:lnTo>
                    <a:pt x="227" y="99"/>
                  </a:lnTo>
                  <a:lnTo>
                    <a:pt x="242" y="91"/>
                  </a:lnTo>
                  <a:lnTo>
                    <a:pt x="234" y="69"/>
                  </a:lnTo>
                  <a:lnTo>
                    <a:pt x="249" y="61"/>
                  </a:lnTo>
                  <a:lnTo>
                    <a:pt x="242" y="53"/>
                  </a:lnTo>
                  <a:lnTo>
                    <a:pt x="257" y="38"/>
                  </a:lnTo>
                  <a:lnTo>
                    <a:pt x="257" y="31"/>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12" name="Freeform 147"/>
            <p:cNvSpPr>
              <a:spLocks/>
            </p:cNvSpPr>
            <p:nvPr/>
          </p:nvSpPr>
          <p:spPr bwMode="auto">
            <a:xfrm>
              <a:off x="4442" y="2397"/>
              <a:ext cx="257" cy="235"/>
            </a:xfrm>
            <a:custGeom>
              <a:avLst/>
              <a:gdLst>
                <a:gd name="T0" fmla="*/ 257 w 257"/>
                <a:gd name="T1" fmla="*/ 31 h 235"/>
                <a:gd name="T2" fmla="*/ 219 w 257"/>
                <a:gd name="T3" fmla="*/ 38 h 235"/>
                <a:gd name="T4" fmla="*/ 234 w 257"/>
                <a:gd name="T5" fmla="*/ 16 h 235"/>
                <a:gd name="T6" fmla="*/ 227 w 257"/>
                <a:gd name="T7" fmla="*/ 0 h 235"/>
                <a:gd name="T8" fmla="*/ 196 w 257"/>
                <a:gd name="T9" fmla="*/ 0 h 235"/>
                <a:gd name="T10" fmla="*/ 0 w 257"/>
                <a:gd name="T11" fmla="*/ 8 h 235"/>
                <a:gd name="T12" fmla="*/ 15 w 257"/>
                <a:gd name="T13" fmla="*/ 84 h 235"/>
                <a:gd name="T14" fmla="*/ 15 w 257"/>
                <a:gd name="T15" fmla="*/ 190 h 235"/>
                <a:gd name="T16" fmla="*/ 37 w 257"/>
                <a:gd name="T17" fmla="*/ 197 h 235"/>
                <a:gd name="T18" fmla="*/ 37 w 257"/>
                <a:gd name="T19" fmla="*/ 235 h 235"/>
                <a:gd name="T20" fmla="*/ 189 w 257"/>
                <a:gd name="T21" fmla="*/ 228 h 235"/>
                <a:gd name="T22" fmla="*/ 196 w 257"/>
                <a:gd name="T23" fmla="*/ 213 h 235"/>
                <a:gd name="T24" fmla="*/ 196 w 257"/>
                <a:gd name="T25" fmla="*/ 197 h 235"/>
                <a:gd name="T26" fmla="*/ 181 w 257"/>
                <a:gd name="T27" fmla="*/ 197 h 235"/>
                <a:gd name="T28" fmla="*/ 181 w 257"/>
                <a:gd name="T29" fmla="*/ 182 h 235"/>
                <a:gd name="T30" fmla="*/ 196 w 257"/>
                <a:gd name="T31" fmla="*/ 182 h 235"/>
                <a:gd name="T32" fmla="*/ 189 w 257"/>
                <a:gd name="T33" fmla="*/ 167 h 235"/>
                <a:gd name="T34" fmla="*/ 204 w 257"/>
                <a:gd name="T35" fmla="*/ 152 h 235"/>
                <a:gd name="T36" fmla="*/ 196 w 257"/>
                <a:gd name="T37" fmla="*/ 152 h 235"/>
                <a:gd name="T38" fmla="*/ 219 w 257"/>
                <a:gd name="T39" fmla="*/ 137 h 235"/>
                <a:gd name="T40" fmla="*/ 219 w 257"/>
                <a:gd name="T41" fmla="*/ 114 h 235"/>
                <a:gd name="T42" fmla="*/ 227 w 257"/>
                <a:gd name="T43" fmla="*/ 107 h 235"/>
                <a:gd name="T44" fmla="*/ 227 w 257"/>
                <a:gd name="T45" fmla="*/ 99 h 235"/>
                <a:gd name="T46" fmla="*/ 242 w 257"/>
                <a:gd name="T47" fmla="*/ 91 h 235"/>
                <a:gd name="T48" fmla="*/ 234 w 257"/>
                <a:gd name="T49" fmla="*/ 69 h 235"/>
                <a:gd name="T50" fmla="*/ 249 w 257"/>
                <a:gd name="T51" fmla="*/ 61 h 235"/>
                <a:gd name="T52" fmla="*/ 242 w 257"/>
                <a:gd name="T53" fmla="*/ 53 h 235"/>
                <a:gd name="T54" fmla="*/ 257 w 257"/>
                <a:gd name="T55" fmla="*/ 38 h 235"/>
                <a:gd name="T56" fmla="*/ 257 w 257"/>
                <a:gd name="T57" fmla="*/ 31 h 235"/>
                <a:gd name="T58" fmla="*/ 257 w 257"/>
                <a:gd name="T59" fmla="*/ 38 h 23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57" h="235">
                  <a:moveTo>
                    <a:pt x="257" y="31"/>
                  </a:moveTo>
                  <a:lnTo>
                    <a:pt x="219" y="38"/>
                  </a:lnTo>
                  <a:lnTo>
                    <a:pt x="234" y="16"/>
                  </a:lnTo>
                  <a:lnTo>
                    <a:pt x="227" y="0"/>
                  </a:lnTo>
                  <a:lnTo>
                    <a:pt x="196" y="0"/>
                  </a:lnTo>
                  <a:lnTo>
                    <a:pt x="0" y="8"/>
                  </a:lnTo>
                  <a:lnTo>
                    <a:pt x="15" y="84"/>
                  </a:lnTo>
                  <a:lnTo>
                    <a:pt x="15" y="190"/>
                  </a:lnTo>
                  <a:lnTo>
                    <a:pt x="37" y="197"/>
                  </a:lnTo>
                  <a:lnTo>
                    <a:pt x="37" y="235"/>
                  </a:lnTo>
                  <a:lnTo>
                    <a:pt x="189" y="228"/>
                  </a:lnTo>
                  <a:lnTo>
                    <a:pt x="196" y="213"/>
                  </a:lnTo>
                  <a:lnTo>
                    <a:pt x="196" y="197"/>
                  </a:lnTo>
                  <a:lnTo>
                    <a:pt x="181" y="197"/>
                  </a:lnTo>
                  <a:lnTo>
                    <a:pt x="181" y="182"/>
                  </a:lnTo>
                  <a:lnTo>
                    <a:pt x="196" y="182"/>
                  </a:lnTo>
                  <a:lnTo>
                    <a:pt x="189" y="167"/>
                  </a:lnTo>
                  <a:lnTo>
                    <a:pt x="204" y="152"/>
                  </a:lnTo>
                  <a:lnTo>
                    <a:pt x="196" y="152"/>
                  </a:lnTo>
                  <a:lnTo>
                    <a:pt x="219" y="137"/>
                  </a:lnTo>
                  <a:lnTo>
                    <a:pt x="219" y="114"/>
                  </a:lnTo>
                  <a:lnTo>
                    <a:pt x="227" y="107"/>
                  </a:lnTo>
                  <a:lnTo>
                    <a:pt x="227" y="99"/>
                  </a:lnTo>
                  <a:lnTo>
                    <a:pt x="242" y="91"/>
                  </a:lnTo>
                  <a:lnTo>
                    <a:pt x="234" y="69"/>
                  </a:lnTo>
                  <a:lnTo>
                    <a:pt x="249" y="61"/>
                  </a:lnTo>
                  <a:lnTo>
                    <a:pt x="242" y="53"/>
                  </a:lnTo>
                  <a:lnTo>
                    <a:pt x="257" y="38"/>
                  </a:lnTo>
                  <a:lnTo>
                    <a:pt x="257" y="31"/>
                  </a:lnTo>
                  <a:lnTo>
                    <a:pt x="257" y="3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13" name="Freeform 148"/>
            <p:cNvSpPr>
              <a:spLocks/>
            </p:cNvSpPr>
            <p:nvPr/>
          </p:nvSpPr>
          <p:spPr bwMode="auto">
            <a:xfrm>
              <a:off x="3019" y="1859"/>
              <a:ext cx="409" cy="690"/>
            </a:xfrm>
            <a:custGeom>
              <a:avLst/>
              <a:gdLst>
                <a:gd name="T0" fmla="*/ 393 w 409"/>
                <a:gd name="T1" fmla="*/ 546 h 690"/>
                <a:gd name="T2" fmla="*/ 181 w 409"/>
                <a:gd name="T3" fmla="*/ 235 h 690"/>
                <a:gd name="T4" fmla="*/ 234 w 409"/>
                <a:gd name="T5" fmla="*/ 53 h 690"/>
                <a:gd name="T6" fmla="*/ 38 w 409"/>
                <a:gd name="T7" fmla="*/ 0 h 690"/>
                <a:gd name="T8" fmla="*/ 23 w 409"/>
                <a:gd name="T9" fmla="*/ 61 h 690"/>
                <a:gd name="T10" fmla="*/ 0 w 409"/>
                <a:gd name="T11" fmla="*/ 91 h 690"/>
                <a:gd name="T12" fmla="*/ 15 w 409"/>
                <a:gd name="T13" fmla="*/ 137 h 690"/>
                <a:gd name="T14" fmla="*/ 7 w 409"/>
                <a:gd name="T15" fmla="*/ 197 h 690"/>
                <a:gd name="T16" fmla="*/ 30 w 409"/>
                <a:gd name="T17" fmla="*/ 243 h 690"/>
                <a:gd name="T18" fmla="*/ 23 w 409"/>
                <a:gd name="T19" fmla="*/ 258 h 690"/>
                <a:gd name="T20" fmla="*/ 45 w 409"/>
                <a:gd name="T21" fmla="*/ 281 h 690"/>
                <a:gd name="T22" fmla="*/ 53 w 409"/>
                <a:gd name="T23" fmla="*/ 266 h 690"/>
                <a:gd name="T24" fmla="*/ 60 w 409"/>
                <a:gd name="T25" fmla="*/ 266 h 690"/>
                <a:gd name="T26" fmla="*/ 53 w 409"/>
                <a:gd name="T27" fmla="*/ 273 h 690"/>
                <a:gd name="T28" fmla="*/ 60 w 409"/>
                <a:gd name="T29" fmla="*/ 311 h 690"/>
                <a:gd name="T30" fmla="*/ 45 w 409"/>
                <a:gd name="T31" fmla="*/ 296 h 690"/>
                <a:gd name="T32" fmla="*/ 45 w 409"/>
                <a:gd name="T33" fmla="*/ 281 h 690"/>
                <a:gd name="T34" fmla="*/ 38 w 409"/>
                <a:gd name="T35" fmla="*/ 319 h 690"/>
                <a:gd name="T36" fmla="*/ 60 w 409"/>
                <a:gd name="T37" fmla="*/ 341 h 690"/>
                <a:gd name="T38" fmla="*/ 45 w 409"/>
                <a:gd name="T39" fmla="*/ 379 h 690"/>
                <a:gd name="T40" fmla="*/ 83 w 409"/>
                <a:gd name="T41" fmla="*/ 447 h 690"/>
                <a:gd name="T42" fmla="*/ 76 w 409"/>
                <a:gd name="T43" fmla="*/ 463 h 690"/>
                <a:gd name="T44" fmla="*/ 91 w 409"/>
                <a:gd name="T45" fmla="*/ 470 h 690"/>
                <a:gd name="T46" fmla="*/ 83 w 409"/>
                <a:gd name="T47" fmla="*/ 508 h 690"/>
                <a:gd name="T48" fmla="*/ 91 w 409"/>
                <a:gd name="T49" fmla="*/ 516 h 690"/>
                <a:gd name="T50" fmla="*/ 136 w 409"/>
                <a:gd name="T51" fmla="*/ 531 h 690"/>
                <a:gd name="T52" fmla="*/ 151 w 409"/>
                <a:gd name="T53" fmla="*/ 554 h 690"/>
                <a:gd name="T54" fmla="*/ 181 w 409"/>
                <a:gd name="T55" fmla="*/ 569 h 690"/>
                <a:gd name="T56" fmla="*/ 181 w 409"/>
                <a:gd name="T57" fmla="*/ 584 h 690"/>
                <a:gd name="T58" fmla="*/ 197 w 409"/>
                <a:gd name="T59" fmla="*/ 591 h 690"/>
                <a:gd name="T60" fmla="*/ 219 w 409"/>
                <a:gd name="T61" fmla="*/ 622 h 690"/>
                <a:gd name="T62" fmla="*/ 227 w 409"/>
                <a:gd name="T63" fmla="*/ 675 h 690"/>
                <a:gd name="T64" fmla="*/ 356 w 409"/>
                <a:gd name="T65" fmla="*/ 690 h 690"/>
                <a:gd name="T66" fmla="*/ 371 w 409"/>
                <a:gd name="T67" fmla="*/ 690 h 690"/>
                <a:gd name="T68" fmla="*/ 363 w 409"/>
                <a:gd name="T69" fmla="*/ 652 h 690"/>
                <a:gd name="T70" fmla="*/ 378 w 409"/>
                <a:gd name="T71" fmla="*/ 645 h 690"/>
                <a:gd name="T72" fmla="*/ 386 w 409"/>
                <a:gd name="T73" fmla="*/ 614 h 690"/>
                <a:gd name="T74" fmla="*/ 409 w 409"/>
                <a:gd name="T75" fmla="*/ 599 h 690"/>
                <a:gd name="T76" fmla="*/ 393 w 409"/>
                <a:gd name="T77" fmla="*/ 546 h 69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09" h="690">
                  <a:moveTo>
                    <a:pt x="393" y="546"/>
                  </a:moveTo>
                  <a:lnTo>
                    <a:pt x="181" y="235"/>
                  </a:lnTo>
                  <a:lnTo>
                    <a:pt x="234" y="53"/>
                  </a:lnTo>
                  <a:lnTo>
                    <a:pt x="38" y="0"/>
                  </a:lnTo>
                  <a:lnTo>
                    <a:pt x="23" y="61"/>
                  </a:lnTo>
                  <a:lnTo>
                    <a:pt x="0" y="91"/>
                  </a:lnTo>
                  <a:lnTo>
                    <a:pt x="15" y="137"/>
                  </a:lnTo>
                  <a:lnTo>
                    <a:pt x="7" y="197"/>
                  </a:lnTo>
                  <a:lnTo>
                    <a:pt x="30" y="243"/>
                  </a:lnTo>
                  <a:lnTo>
                    <a:pt x="23" y="258"/>
                  </a:lnTo>
                  <a:lnTo>
                    <a:pt x="45" y="281"/>
                  </a:lnTo>
                  <a:lnTo>
                    <a:pt x="53" y="266"/>
                  </a:lnTo>
                  <a:lnTo>
                    <a:pt x="60" y="266"/>
                  </a:lnTo>
                  <a:lnTo>
                    <a:pt x="53" y="273"/>
                  </a:lnTo>
                  <a:lnTo>
                    <a:pt x="60" y="311"/>
                  </a:lnTo>
                  <a:lnTo>
                    <a:pt x="45" y="296"/>
                  </a:lnTo>
                  <a:lnTo>
                    <a:pt x="45" y="281"/>
                  </a:lnTo>
                  <a:lnTo>
                    <a:pt x="38" y="319"/>
                  </a:lnTo>
                  <a:lnTo>
                    <a:pt x="60" y="341"/>
                  </a:lnTo>
                  <a:lnTo>
                    <a:pt x="45" y="379"/>
                  </a:lnTo>
                  <a:lnTo>
                    <a:pt x="83" y="447"/>
                  </a:lnTo>
                  <a:lnTo>
                    <a:pt x="76" y="463"/>
                  </a:lnTo>
                  <a:lnTo>
                    <a:pt x="91" y="470"/>
                  </a:lnTo>
                  <a:lnTo>
                    <a:pt x="83" y="508"/>
                  </a:lnTo>
                  <a:lnTo>
                    <a:pt x="91" y="516"/>
                  </a:lnTo>
                  <a:lnTo>
                    <a:pt x="136" y="531"/>
                  </a:lnTo>
                  <a:lnTo>
                    <a:pt x="151" y="554"/>
                  </a:lnTo>
                  <a:lnTo>
                    <a:pt x="181" y="569"/>
                  </a:lnTo>
                  <a:lnTo>
                    <a:pt x="181" y="584"/>
                  </a:lnTo>
                  <a:lnTo>
                    <a:pt x="197" y="591"/>
                  </a:lnTo>
                  <a:lnTo>
                    <a:pt x="219" y="622"/>
                  </a:lnTo>
                  <a:lnTo>
                    <a:pt x="227" y="675"/>
                  </a:lnTo>
                  <a:lnTo>
                    <a:pt x="356" y="690"/>
                  </a:lnTo>
                  <a:lnTo>
                    <a:pt x="371" y="690"/>
                  </a:lnTo>
                  <a:lnTo>
                    <a:pt x="363" y="652"/>
                  </a:lnTo>
                  <a:lnTo>
                    <a:pt x="378" y="645"/>
                  </a:lnTo>
                  <a:lnTo>
                    <a:pt x="386" y="614"/>
                  </a:lnTo>
                  <a:lnTo>
                    <a:pt x="409" y="599"/>
                  </a:lnTo>
                  <a:lnTo>
                    <a:pt x="393" y="546"/>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14" name="Freeform 149"/>
            <p:cNvSpPr>
              <a:spLocks/>
            </p:cNvSpPr>
            <p:nvPr/>
          </p:nvSpPr>
          <p:spPr bwMode="auto">
            <a:xfrm>
              <a:off x="3019" y="1859"/>
              <a:ext cx="409" cy="690"/>
            </a:xfrm>
            <a:custGeom>
              <a:avLst/>
              <a:gdLst>
                <a:gd name="T0" fmla="*/ 393 w 409"/>
                <a:gd name="T1" fmla="*/ 546 h 690"/>
                <a:gd name="T2" fmla="*/ 181 w 409"/>
                <a:gd name="T3" fmla="*/ 235 h 690"/>
                <a:gd name="T4" fmla="*/ 234 w 409"/>
                <a:gd name="T5" fmla="*/ 53 h 690"/>
                <a:gd name="T6" fmla="*/ 38 w 409"/>
                <a:gd name="T7" fmla="*/ 0 h 690"/>
                <a:gd name="T8" fmla="*/ 23 w 409"/>
                <a:gd name="T9" fmla="*/ 61 h 690"/>
                <a:gd name="T10" fmla="*/ 0 w 409"/>
                <a:gd name="T11" fmla="*/ 91 h 690"/>
                <a:gd name="T12" fmla="*/ 15 w 409"/>
                <a:gd name="T13" fmla="*/ 137 h 690"/>
                <a:gd name="T14" fmla="*/ 7 w 409"/>
                <a:gd name="T15" fmla="*/ 197 h 690"/>
                <a:gd name="T16" fmla="*/ 30 w 409"/>
                <a:gd name="T17" fmla="*/ 243 h 690"/>
                <a:gd name="T18" fmla="*/ 23 w 409"/>
                <a:gd name="T19" fmla="*/ 258 h 690"/>
                <a:gd name="T20" fmla="*/ 45 w 409"/>
                <a:gd name="T21" fmla="*/ 281 h 690"/>
                <a:gd name="T22" fmla="*/ 53 w 409"/>
                <a:gd name="T23" fmla="*/ 266 h 690"/>
                <a:gd name="T24" fmla="*/ 60 w 409"/>
                <a:gd name="T25" fmla="*/ 266 h 690"/>
                <a:gd name="T26" fmla="*/ 53 w 409"/>
                <a:gd name="T27" fmla="*/ 273 h 690"/>
                <a:gd name="T28" fmla="*/ 60 w 409"/>
                <a:gd name="T29" fmla="*/ 311 h 690"/>
                <a:gd name="T30" fmla="*/ 45 w 409"/>
                <a:gd name="T31" fmla="*/ 296 h 690"/>
                <a:gd name="T32" fmla="*/ 45 w 409"/>
                <a:gd name="T33" fmla="*/ 281 h 690"/>
                <a:gd name="T34" fmla="*/ 38 w 409"/>
                <a:gd name="T35" fmla="*/ 319 h 690"/>
                <a:gd name="T36" fmla="*/ 60 w 409"/>
                <a:gd name="T37" fmla="*/ 341 h 690"/>
                <a:gd name="T38" fmla="*/ 45 w 409"/>
                <a:gd name="T39" fmla="*/ 379 h 690"/>
                <a:gd name="T40" fmla="*/ 83 w 409"/>
                <a:gd name="T41" fmla="*/ 447 h 690"/>
                <a:gd name="T42" fmla="*/ 76 w 409"/>
                <a:gd name="T43" fmla="*/ 463 h 690"/>
                <a:gd name="T44" fmla="*/ 91 w 409"/>
                <a:gd name="T45" fmla="*/ 470 h 690"/>
                <a:gd name="T46" fmla="*/ 83 w 409"/>
                <a:gd name="T47" fmla="*/ 508 h 690"/>
                <a:gd name="T48" fmla="*/ 91 w 409"/>
                <a:gd name="T49" fmla="*/ 516 h 690"/>
                <a:gd name="T50" fmla="*/ 136 w 409"/>
                <a:gd name="T51" fmla="*/ 531 h 690"/>
                <a:gd name="T52" fmla="*/ 151 w 409"/>
                <a:gd name="T53" fmla="*/ 554 h 690"/>
                <a:gd name="T54" fmla="*/ 181 w 409"/>
                <a:gd name="T55" fmla="*/ 569 h 690"/>
                <a:gd name="T56" fmla="*/ 181 w 409"/>
                <a:gd name="T57" fmla="*/ 584 h 690"/>
                <a:gd name="T58" fmla="*/ 197 w 409"/>
                <a:gd name="T59" fmla="*/ 591 h 690"/>
                <a:gd name="T60" fmla="*/ 219 w 409"/>
                <a:gd name="T61" fmla="*/ 622 h 690"/>
                <a:gd name="T62" fmla="*/ 227 w 409"/>
                <a:gd name="T63" fmla="*/ 675 h 690"/>
                <a:gd name="T64" fmla="*/ 356 w 409"/>
                <a:gd name="T65" fmla="*/ 690 h 690"/>
                <a:gd name="T66" fmla="*/ 371 w 409"/>
                <a:gd name="T67" fmla="*/ 690 h 690"/>
                <a:gd name="T68" fmla="*/ 363 w 409"/>
                <a:gd name="T69" fmla="*/ 652 h 690"/>
                <a:gd name="T70" fmla="*/ 378 w 409"/>
                <a:gd name="T71" fmla="*/ 645 h 690"/>
                <a:gd name="T72" fmla="*/ 386 w 409"/>
                <a:gd name="T73" fmla="*/ 614 h 690"/>
                <a:gd name="T74" fmla="*/ 409 w 409"/>
                <a:gd name="T75" fmla="*/ 599 h 690"/>
                <a:gd name="T76" fmla="*/ 393 w 409"/>
                <a:gd name="T77" fmla="*/ 546 h 690"/>
                <a:gd name="T78" fmla="*/ 393 w 409"/>
                <a:gd name="T79" fmla="*/ 554 h 6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9" h="690">
                  <a:moveTo>
                    <a:pt x="393" y="546"/>
                  </a:moveTo>
                  <a:lnTo>
                    <a:pt x="181" y="235"/>
                  </a:lnTo>
                  <a:lnTo>
                    <a:pt x="234" y="53"/>
                  </a:lnTo>
                  <a:lnTo>
                    <a:pt x="38" y="0"/>
                  </a:lnTo>
                  <a:lnTo>
                    <a:pt x="23" y="61"/>
                  </a:lnTo>
                  <a:lnTo>
                    <a:pt x="0" y="91"/>
                  </a:lnTo>
                  <a:lnTo>
                    <a:pt x="15" y="137"/>
                  </a:lnTo>
                  <a:lnTo>
                    <a:pt x="7" y="197"/>
                  </a:lnTo>
                  <a:lnTo>
                    <a:pt x="30" y="243"/>
                  </a:lnTo>
                  <a:lnTo>
                    <a:pt x="23" y="258"/>
                  </a:lnTo>
                  <a:lnTo>
                    <a:pt x="45" y="281"/>
                  </a:lnTo>
                  <a:lnTo>
                    <a:pt x="53" y="266"/>
                  </a:lnTo>
                  <a:lnTo>
                    <a:pt x="60" y="266"/>
                  </a:lnTo>
                  <a:lnTo>
                    <a:pt x="53" y="273"/>
                  </a:lnTo>
                  <a:lnTo>
                    <a:pt x="60" y="311"/>
                  </a:lnTo>
                  <a:lnTo>
                    <a:pt x="45" y="296"/>
                  </a:lnTo>
                  <a:lnTo>
                    <a:pt x="45" y="281"/>
                  </a:lnTo>
                  <a:lnTo>
                    <a:pt x="38" y="319"/>
                  </a:lnTo>
                  <a:lnTo>
                    <a:pt x="60" y="341"/>
                  </a:lnTo>
                  <a:lnTo>
                    <a:pt x="45" y="379"/>
                  </a:lnTo>
                  <a:lnTo>
                    <a:pt x="83" y="447"/>
                  </a:lnTo>
                  <a:lnTo>
                    <a:pt x="76" y="463"/>
                  </a:lnTo>
                  <a:lnTo>
                    <a:pt x="91" y="470"/>
                  </a:lnTo>
                  <a:lnTo>
                    <a:pt x="83" y="508"/>
                  </a:lnTo>
                  <a:lnTo>
                    <a:pt x="91" y="516"/>
                  </a:lnTo>
                  <a:lnTo>
                    <a:pt x="136" y="531"/>
                  </a:lnTo>
                  <a:lnTo>
                    <a:pt x="151" y="554"/>
                  </a:lnTo>
                  <a:lnTo>
                    <a:pt x="181" y="569"/>
                  </a:lnTo>
                  <a:lnTo>
                    <a:pt x="181" y="584"/>
                  </a:lnTo>
                  <a:lnTo>
                    <a:pt x="197" y="591"/>
                  </a:lnTo>
                  <a:lnTo>
                    <a:pt x="219" y="622"/>
                  </a:lnTo>
                  <a:lnTo>
                    <a:pt x="227" y="675"/>
                  </a:lnTo>
                  <a:lnTo>
                    <a:pt x="356" y="690"/>
                  </a:lnTo>
                  <a:lnTo>
                    <a:pt x="371" y="690"/>
                  </a:lnTo>
                  <a:lnTo>
                    <a:pt x="363" y="652"/>
                  </a:lnTo>
                  <a:lnTo>
                    <a:pt x="378" y="645"/>
                  </a:lnTo>
                  <a:lnTo>
                    <a:pt x="386" y="614"/>
                  </a:lnTo>
                  <a:lnTo>
                    <a:pt x="409" y="599"/>
                  </a:lnTo>
                  <a:lnTo>
                    <a:pt x="393" y="546"/>
                  </a:lnTo>
                  <a:lnTo>
                    <a:pt x="393" y="55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15" name="Freeform 150"/>
            <p:cNvSpPr>
              <a:spLocks/>
            </p:cNvSpPr>
            <p:nvPr/>
          </p:nvSpPr>
          <p:spPr bwMode="auto">
            <a:xfrm>
              <a:off x="3715" y="2079"/>
              <a:ext cx="371" cy="288"/>
            </a:xfrm>
            <a:custGeom>
              <a:avLst/>
              <a:gdLst>
                <a:gd name="T0" fmla="*/ 363 w 371"/>
                <a:gd name="T1" fmla="*/ 91 h 288"/>
                <a:gd name="T2" fmla="*/ 371 w 371"/>
                <a:gd name="T3" fmla="*/ 30 h 288"/>
                <a:gd name="T4" fmla="*/ 273 w 371"/>
                <a:gd name="T5" fmla="*/ 23 h 288"/>
                <a:gd name="T6" fmla="*/ 38 w 371"/>
                <a:gd name="T7" fmla="*/ 0 h 288"/>
                <a:gd name="T8" fmla="*/ 0 w 371"/>
                <a:gd name="T9" fmla="*/ 250 h 288"/>
                <a:gd name="T10" fmla="*/ 303 w 371"/>
                <a:gd name="T11" fmla="*/ 281 h 288"/>
                <a:gd name="T12" fmla="*/ 356 w 371"/>
                <a:gd name="T13" fmla="*/ 288 h 288"/>
                <a:gd name="T14" fmla="*/ 363 w 371"/>
                <a:gd name="T15" fmla="*/ 91 h 28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71" h="288">
                  <a:moveTo>
                    <a:pt x="363" y="91"/>
                  </a:moveTo>
                  <a:lnTo>
                    <a:pt x="371" y="30"/>
                  </a:lnTo>
                  <a:lnTo>
                    <a:pt x="273" y="23"/>
                  </a:lnTo>
                  <a:lnTo>
                    <a:pt x="38" y="0"/>
                  </a:lnTo>
                  <a:lnTo>
                    <a:pt x="0" y="250"/>
                  </a:lnTo>
                  <a:lnTo>
                    <a:pt x="303" y="281"/>
                  </a:lnTo>
                  <a:lnTo>
                    <a:pt x="356" y="288"/>
                  </a:lnTo>
                  <a:lnTo>
                    <a:pt x="363" y="91"/>
                  </a:lnTo>
                  <a:close/>
                </a:path>
              </a:pathLst>
            </a:custGeom>
            <a:solidFill>
              <a:srgbClr val="FF8C00"/>
            </a:solidFill>
            <a:ln w="12700">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16" name="Freeform 151"/>
            <p:cNvSpPr>
              <a:spLocks/>
            </p:cNvSpPr>
            <p:nvPr/>
          </p:nvSpPr>
          <p:spPr bwMode="auto">
            <a:xfrm>
              <a:off x="3715" y="2079"/>
              <a:ext cx="371" cy="288"/>
            </a:xfrm>
            <a:custGeom>
              <a:avLst/>
              <a:gdLst>
                <a:gd name="T0" fmla="*/ 363 w 371"/>
                <a:gd name="T1" fmla="*/ 91 h 288"/>
                <a:gd name="T2" fmla="*/ 371 w 371"/>
                <a:gd name="T3" fmla="*/ 30 h 288"/>
                <a:gd name="T4" fmla="*/ 273 w 371"/>
                <a:gd name="T5" fmla="*/ 23 h 288"/>
                <a:gd name="T6" fmla="*/ 38 w 371"/>
                <a:gd name="T7" fmla="*/ 0 h 288"/>
                <a:gd name="T8" fmla="*/ 0 w 371"/>
                <a:gd name="T9" fmla="*/ 250 h 288"/>
                <a:gd name="T10" fmla="*/ 303 w 371"/>
                <a:gd name="T11" fmla="*/ 281 h 288"/>
                <a:gd name="T12" fmla="*/ 356 w 371"/>
                <a:gd name="T13" fmla="*/ 288 h 288"/>
                <a:gd name="T14" fmla="*/ 363 w 371"/>
                <a:gd name="T15" fmla="*/ 91 h 288"/>
                <a:gd name="T16" fmla="*/ 363 w 371"/>
                <a:gd name="T17" fmla="*/ 99 h 2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71" h="288">
                  <a:moveTo>
                    <a:pt x="363" y="91"/>
                  </a:moveTo>
                  <a:lnTo>
                    <a:pt x="371" y="30"/>
                  </a:lnTo>
                  <a:lnTo>
                    <a:pt x="273" y="23"/>
                  </a:lnTo>
                  <a:lnTo>
                    <a:pt x="38" y="0"/>
                  </a:lnTo>
                  <a:lnTo>
                    <a:pt x="0" y="250"/>
                  </a:lnTo>
                  <a:lnTo>
                    <a:pt x="303" y="281"/>
                  </a:lnTo>
                  <a:lnTo>
                    <a:pt x="356" y="288"/>
                  </a:lnTo>
                  <a:lnTo>
                    <a:pt x="363" y="91"/>
                  </a:lnTo>
                  <a:lnTo>
                    <a:pt x="363" y="99"/>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17" name="Freeform 152"/>
            <p:cNvSpPr>
              <a:spLocks/>
            </p:cNvSpPr>
            <p:nvPr/>
          </p:nvSpPr>
          <p:spPr bwMode="auto">
            <a:xfrm>
              <a:off x="5433" y="1912"/>
              <a:ext cx="83" cy="84"/>
            </a:xfrm>
            <a:custGeom>
              <a:avLst/>
              <a:gdLst>
                <a:gd name="T0" fmla="*/ 76 w 83"/>
                <a:gd name="T1" fmla="*/ 0 h 84"/>
                <a:gd name="T2" fmla="*/ 0 w 83"/>
                <a:gd name="T3" fmla="*/ 16 h 84"/>
                <a:gd name="T4" fmla="*/ 8 w 83"/>
                <a:gd name="T5" fmla="*/ 69 h 84"/>
                <a:gd name="T6" fmla="*/ 0 w 83"/>
                <a:gd name="T7" fmla="*/ 76 h 84"/>
                <a:gd name="T8" fmla="*/ 8 w 83"/>
                <a:gd name="T9" fmla="*/ 84 h 84"/>
                <a:gd name="T10" fmla="*/ 38 w 83"/>
                <a:gd name="T11" fmla="*/ 53 h 84"/>
                <a:gd name="T12" fmla="*/ 61 w 83"/>
                <a:gd name="T13" fmla="*/ 53 h 84"/>
                <a:gd name="T14" fmla="*/ 83 w 83"/>
                <a:gd name="T15" fmla="*/ 38 h 84"/>
                <a:gd name="T16" fmla="*/ 76 w 83"/>
                <a:gd name="T17" fmla="*/ 0 h 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3" h="84">
                  <a:moveTo>
                    <a:pt x="76" y="0"/>
                  </a:moveTo>
                  <a:lnTo>
                    <a:pt x="0" y="16"/>
                  </a:lnTo>
                  <a:lnTo>
                    <a:pt x="8" y="69"/>
                  </a:lnTo>
                  <a:lnTo>
                    <a:pt x="0" y="76"/>
                  </a:lnTo>
                  <a:lnTo>
                    <a:pt x="8" y="84"/>
                  </a:lnTo>
                  <a:lnTo>
                    <a:pt x="38" y="53"/>
                  </a:lnTo>
                  <a:lnTo>
                    <a:pt x="61" y="53"/>
                  </a:lnTo>
                  <a:lnTo>
                    <a:pt x="83" y="38"/>
                  </a:lnTo>
                  <a:lnTo>
                    <a:pt x="76" y="0"/>
                  </a:lnTo>
                  <a:close/>
                </a:path>
              </a:pathLst>
            </a:custGeom>
            <a:solidFill>
              <a:srgbClr val="FF8C00"/>
            </a:solidFill>
            <a:ln w="12700">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18" name="Freeform 153"/>
            <p:cNvSpPr>
              <a:spLocks/>
            </p:cNvSpPr>
            <p:nvPr/>
          </p:nvSpPr>
          <p:spPr bwMode="auto">
            <a:xfrm>
              <a:off x="5433" y="1912"/>
              <a:ext cx="83" cy="84"/>
            </a:xfrm>
            <a:custGeom>
              <a:avLst/>
              <a:gdLst>
                <a:gd name="T0" fmla="*/ 76 w 83"/>
                <a:gd name="T1" fmla="*/ 0 h 84"/>
                <a:gd name="T2" fmla="*/ 0 w 83"/>
                <a:gd name="T3" fmla="*/ 16 h 84"/>
                <a:gd name="T4" fmla="*/ 8 w 83"/>
                <a:gd name="T5" fmla="*/ 69 h 84"/>
                <a:gd name="T6" fmla="*/ 0 w 83"/>
                <a:gd name="T7" fmla="*/ 76 h 84"/>
                <a:gd name="T8" fmla="*/ 8 w 83"/>
                <a:gd name="T9" fmla="*/ 84 h 84"/>
                <a:gd name="T10" fmla="*/ 38 w 83"/>
                <a:gd name="T11" fmla="*/ 53 h 84"/>
                <a:gd name="T12" fmla="*/ 61 w 83"/>
                <a:gd name="T13" fmla="*/ 53 h 84"/>
                <a:gd name="T14" fmla="*/ 83 w 83"/>
                <a:gd name="T15" fmla="*/ 38 h 84"/>
                <a:gd name="T16" fmla="*/ 76 w 83"/>
                <a:gd name="T17" fmla="*/ 0 h 84"/>
                <a:gd name="T18" fmla="*/ 76 w 83"/>
                <a:gd name="T19" fmla="*/ 8 h 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3" h="84">
                  <a:moveTo>
                    <a:pt x="76" y="0"/>
                  </a:moveTo>
                  <a:lnTo>
                    <a:pt x="0" y="16"/>
                  </a:lnTo>
                  <a:lnTo>
                    <a:pt x="8" y="69"/>
                  </a:lnTo>
                  <a:lnTo>
                    <a:pt x="0" y="76"/>
                  </a:lnTo>
                  <a:lnTo>
                    <a:pt x="8" y="84"/>
                  </a:lnTo>
                  <a:lnTo>
                    <a:pt x="38" y="53"/>
                  </a:lnTo>
                  <a:lnTo>
                    <a:pt x="61" y="53"/>
                  </a:lnTo>
                  <a:lnTo>
                    <a:pt x="83" y="38"/>
                  </a:lnTo>
                  <a:lnTo>
                    <a:pt x="76" y="0"/>
                  </a:lnTo>
                  <a:lnTo>
                    <a:pt x="76" y="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19" name="Freeform 154"/>
            <p:cNvSpPr>
              <a:spLocks/>
            </p:cNvSpPr>
            <p:nvPr/>
          </p:nvSpPr>
          <p:spPr bwMode="auto">
            <a:xfrm>
              <a:off x="5357" y="2087"/>
              <a:ext cx="53" cy="91"/>
            </a:xfrm>
            <a:custGeom>
              <a:avLst/>
              <a:gdLst>
                <a:gd name="T0" fmla="*/ 46 w 53"/>
                <a:gd name="T1" fmla="*/ 75 h 91"/>
                <a:gd name="T2" fmla="*/ 46 w 53"/>
                <a:gd name="T3" fmla="*/ 60 h 91"/>
                <a:gd name="T4" fmla="*/ 8 w 53"/>
                <a:gd name="T5" fmla="*/ 22 h 91"/>
                <a:gd name="T6" fmla="*/ 16 w 53"/>
                <a:gd name="T7" fmla="*/ 7 h 91"/>
                <a:gd name="T8" fmla="*/ 16 w 53"/>
                <a:gd name="T9" fmla="*/ 0 h 91"/>
                <a:gd name="T10" fmla="*/ 0 w 53"/>
                <a:gd name="T11" fmla="*/ 15 h 91"/>
                <a:gd name="T12" fmla="*/ 16 w 53"/>
                <a:gd name="T13" fmla="*/ 91 h 91"/>
                <a:gd name="T14" fmla="*/ 46 w 53"/>
                <a:gd name="T15" fmla="*/ 83 h 91"/>
                <a:gd name="T16" fmla="*/ 53 w 53"/>
                <a:gd name="T17" fmla="*/ 83 h 91"/>
                <a:gd name="T18" fmla="*/ 46 w 53"/>
                <a:gd name="T19" fmla="*/ 75 h 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3" h="91">
                  <a:moveTo>
                    <a:pt x="46" y="75"/>
                  </a:moveTo>
                  <a:lnTo>
                    <a:pt x="46" y="60"/>
                  </a:lnTo>
                  <a:lnTo>
                    <a:pt x="8" y="22"/>
                  </a:lnTo>
                  <a:lnTo>
                    <a:pt x="16" y="7"/>
                  </a:lnTo>
                  <a:lnTo>
                    <a:pt x="16" y="0"/>
                  </a:lnTo>
                  <a:lnTo>
                    <a:pt x="0" y="15"/>
                  </a:lnTo>
                  <a:lnTo>
                    <a:pt x="16" y="91"/>
                  </a:lnTo>
                  <a:lnTo>
                    <a:pt x="46" y="83"/>
                  </a:lnTo>
                  <a:lnTo>
                    <a:pt x="53" y="83"/>
                  </a:lnTo>
                  <a:lnTo>
                    <a:pt x="46" y="75"/>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20" name="Freeform 155"/>
            <p:cNvSpPr>
              <a:spLocks/>
            </p:cNvSpPr>
            <p:nvPr/>
          </p:nvSpPr>
          <p:spPr bwMode="auto">
            <a:xfrm>
              <a:off x="5357" y="2087"/>
              <a:ext cx="53" cy="91"/>
            </a:xfrm>
            <a:custGeom>
              <a:avLst/>
              <a:gdLst>
                <a:gd name="T0" fmla="*/ 46 w 53"/>
                <a:gd name="T1" fmla="*/ 75 h 91"/>
                <a:gd name="T2" fmla="*/ 46 w 53"/>
                <a:gd name="T3" fmla="*/ 60 h 91"/>
                <a:gd name="T4" fmla="*/ 8 w 53"/>
                <a:gd name="T5" fmla="*/ 22 h 91"/>
                <a:gd name="T6" fmla="*/ 16 w 53"/>
                <a:gd name="T7" fmla="*/ 7 h 91"/>
                <a:gd name="T8" fmla="*/ 16 w 53"/>
                <a:gd name="T9" fmla="*/ 0 h 91"/>
                <a:gd name="T10" fmla="*/ 0 w 53"/>
                <a:gd name="T11" fmla="*/ 15 h 91"/>
                <a:gd name="T12" fmla="*/ 16 w 53"/>
                <a:gd name="T13" fmla="*/ 91 h 91"/>
                <a:gd name="T14" fmla="*/ 46 w 53"/>
                <a:gd name="T15" fmla="*/ 83 h 91"/>
                <a:gd name="T16" fmla="*/ 53 w 53"/>
                <a:gd name="T17" fmla="*/ 83 h 91"/>
                <a:gd name="T18" fmla="*/ 46 w 53"/>
                <a:gd name="T19" fmla="*/ 75 h 91"/>
                <a:gd name="T20" fmla="*/ 46 w 53"/>
                <a:gd name="T21" fmla="*/ 83 h 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3" h="91">
                  <a:moveTo>
                    <a:pt x="46" y="75"/>
                  </a:moveTo>
                  <a:lnTo>
                    <a:pt x="46" y="60"/>
                  </a:lnTo>
                  <a:lnTo>
                    <a:pt x="8" y="22"/>
                  </a:lnTo>
                  <a:lnTo>
                    <a:pt x="16" y="7"/>
                  </a:lnTo>
                  <a:lnTo>
                    <a:pt x="16" y="0"/>
                  </a:lnTo>
                  <a:lnTo>
                    <a:pt x="0" y="15"/>
                  </a:lnTo>
                  <a:lnTo>
                    <a:pt x="16" y="91"/>
                  </a:lnTo>
                  <a:lnTo>
                    <a:pt x="46" y="83"/>
                  </a:lnTo>
                  <a:lnTo>
                    <a:pt x="53" y="83"/>
                  </a:lnTo>
                  <a:lnTo>
                    <a:pt x="46" y="75"/>
                  </a:lnTo>
                  <a:lnTo>
                    <a:pt x="46" y="8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21" name="Freeform 156"/>
            <p:cNvSpPr>
              <a:spLocks/>
            </p:cNvSpPr>
            <p:nvPr/>
          </p:nvSpPr>
          <p:spPr bwMode="auto">
            <a:xfrm>
              <a:off x="5304" y="2162"/>
              <a:ext cx="8" cy="8"/>
            </a:xfrm>
            <a:custGeom>
              <a:avLst/>
              <a:gdLst>
                <a:gd name="T0" fmla="*/ 0 w 8"/>
                <a:gd name="T1" fmla="*/ 8 h 8"/>
                <a:gd name="T2" fmla="*/ 0 w 8"/>
                <a:gd name="T3" fmla="*/ 0 h 8"/>
                <a:gd name="T4" fmla="*/ 8 w 8"/>
                <a:gd name="T5" fmla="*/ 0 h 8"/>
                <a:gd name="T6" fmla="*/ 0 w 8"/>
                <a:gd name="T7" fmla="*/ 8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8">
                  <a:moveTo>
                    <a:pt x="0" y="8"/>
                  </a:moveTo>
                  <a:lnTo>
                    <a:pt x="0" y="0"/>
                  </a:lnTo>
                  <a:lnTo>
                    <a:pt x="8" y="0"/>
                  </a:lnTo>
                  <a:lnTo>
                    <a:pt x="0" y="8"/>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22" name="Freeform 157"/>
            <p:cNvSpPr>
              <a:spLocks/>
            </p:cNvSpPr>
            <p:nvPr/>
          </p:nvSpPr>
          <p:spPr bwMode="auto">
            <a:xfrm>
              <a:off x="5304" y="2162"/>
              <a:ext cx="8" cy="16"/>
            </a:xfrm>
            <a:custGeom>
              <a:avLst/>
              <a:gdLst>
                <a:gd name="T0" fmla="*/ 0 w 8"/>
                <a:gd name="T1" fmla="*/ 8 h 16"/>
                <a:gd name="T2" fmla="*/ 0 w 8"/>
                <a:gd name="T3" fmla="*/ 0 h 16"/>
                <a:gd name="T4" fmla="*/ 8 w 8"/>
                <a:gd name="T5" fmla="*/ 0 h 16"/>
                <a:gd name="T6" fmla="*/ 0 w 8"/>
                <a:gd name="T7" fmla="*/ 8 h 16"/>
                <a:gd name="T8" fmla="*/ 0 w 8"/>
                <a:gd name="T9" fmla="*/ 16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6">
                  <a:moveTo>
                    <a:pt x="0" y="8"/>
                  </a:moveTo>
                  <a:lnTo>
                    <a:pt x="0" y="0"/>
                  </a:lnTo>
                  <a:lnTo>
                    <a:pt x="8" y="0"/>
                  </a:lnTo>
                  <a:lnTo>
                    <a:pt x="0" y="8"/>
                  </a:lnTo>
                  <a:lnTo>
                    <a:pt x="0" y="1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23" name="Freeform 158"/>
            <p:cNvSpPr>
              <a:spLocks/>
            </p:cNvSpPr>
            <p:nvPr/>
          </p:nvSpPr>
          <p:spPr bwMode="auto">
            <a:xfrm>
              <a:off x="4835" y="2716"/>
              <a:ext cx="454" cy="348"/>
            </a:xfrm>
            <a:custGeom>
              <a:avLst/>
              <a:gdLst>
                <a:gd name="T0" fmla="*/ 454 w 454"/>
                <a:gd name="T1" fmla="*/ 235 h 348"/>
                <a:gd name="T2" fmla="*/ 409 w 454"/>
                <a:gd name="T3" fmla="*/ 159 h 348"/>
                <a:gd name="T4" fmla="*/ 401 w 454"/>
                <a:gd name="T5" fmla="*/ 129 h 348"/>
                <a:gd name="T6" fmla="*/ 356 w 454"/>
                <a:gd name="T7" fmla="*/ 68 h 348"/>
                <a:gd name="T8" fmla="*/ 333 w 454"/>
                <a:gd name="T9" fmla="*/ 0 h 348"/>
                <a:gd name="T10" fmla="*/ 303 w 454"/>
                <a:gd name="T11" fmla="*/ 0 h 348"/>
                <a:gd name="T12" fmla="*/ 303 w 454"/>
                <a:gd name="T13" fmla="*/ 30 h 348"/>
                <a:gd name="T14" fmla="*/ 295 w 454"/>
                <a:gd name="T15" fmla="*/ 30 h 348"/>
                <a:gd name="T16" fmla="*/ 295 w 454"/>
                <a:gd name="T17" fmla="*/ 15 h 348"/>
                <a:gd name="T18" fmla="*/ 152 w 454"/>
                <a:gd name="T19" fmla="*/ 30 h 348"/>
                <a:gd name="T20" fmla="*/ 136 w 454"/>
                <a:gd name="T21" fmla="*/ 7 h 348"/>
                <a:gd name="T22" fmla="*/ 0 w 454"/>
                <a:gd name="T23" fmla="*/ 22 h 348"/>
                <a:gd name="T24" fmla="*/ 8 w 454"/>
                <a:gd name="T25" fmla="*/ 60 h 348"/>
                <a:gd name="T26" fmla="*/ 8 w 454"/>
                <a:gd name="T27" fmla="*/ 68 h 348"/>
                <a:gd name="T28" fmla="*/ 15 w 454"/>
                <a:gd name="T29" fmla="*/ 60 h 348"/>
                <a:gd name="T30" fmla="*/ 23 w 454"/>
                <a:gd name="T31" fmla="*/ 53 h 348"/>
                <a:gd name="T32" fmla="*/ 30 w 454"/>
                <a:gd name="T33" fmla="*/ 60 h 348"/>
                <a:gd name="T34" fmla="*/ 30 w 454"/>
                <a:gd name="T35" fmla="*/ 45 h 348"/>
                <a:gd name="T36" fmla="*/ 38 w 454"/>
                <a:gd name="T37" fmla="*/ 53 h 348"/>
                <a:gd name="T38" fmla="*/ 23 w 454"/>
                <a:gd name="T39" fmla="*/ 60 h 348"/>
                <a:gd name="T40" fmla="*/ 76 w 454"/>
                <a:gd name="T41" fmla="*/ 45 h 348"/>
                <a:gd name="T42" fmla="*/ 83 w 454"/>
                <a:gd name="T43" fmla="*/ 53 h 348"/>
                <a:gd name="T44" fmla="*/ 61 w 454"/>
                <a:gd name="T45" fmla="*/ 60 h 348"/>
                <a:gd name="T46" fmla="*/ 106 w 454"/>
                <a:gd name="T47" fmla="*/ 68 h 348"/>
                <a:gd name="T48" fmla="*/ 99 w 454"/>
                <a:gd name="T49" fmla="*/ 60 h 348"/>
                <a:gd name="T50" fmla="*/ 114 w 454"/>
                <a:gd name="T51" fmla="*/ 53 h 348"/>
                <a:gd name="T52" fmla="*/ 106 w 454"/>
                <a:gd name="T53" fmla="*/ 68 h 348"/>
                <a:gd name="T54" fmla="*/ 121 w 454"/>
                <a:gd name="T55" fmla="*/ 76 h 348"/>
                <a:gd name="T56" fmla="*/ 106 w 454"/>
                <a:gd name="T57" fmla="*/ 68 h 348"/>
                <a:gd name="T58" fmla="*/ 129 w 454"/>
                <a:gd name="T59" fmla="*/ 83 h 348"/>
                <a:gd name="T60" fmla="*/ 129 w 454"/>
                <a:gd name="T61" fmla="*/ 98 h 348"/>
                <a:gd name="T62" fmla="*/ 144 w 454"/>
                <a:gd name="T63" fmla="*/ 98 h 348"/>
                <a:gd name="T64" fmla="*/ 182 w 454"/>
                <a:gd name="T65" fmla="*/ 76 h 348"/>
                <a:gd name="T66" fmla="*/ 182 w 454"/>
                <a:gd name="T67" fmla="*/ 68 h 348"/>
                <a:gd name="T68" fmla="*/ 189 w 454"/>
                <a:gd name="T69" fmla="*/ 60 h 348"/>
                <a:gd name="T70" fmla="*/ 220 w 454"/>
                <a:gd name="T71" fmla="*/ 68 h 348"/>
                <a:gd name="T72" fmla="*/ 258 w 454"/>
                <a:gd name="T73" fmla="*/ 113 h 348"/>
                <a:gd name="T74" fmla="*/ 273 w 454"/>
                <a:gd name="T75" fmla="*/ 113 h 348"/>
                <a:gd name="T76" fmla="*/ 288 w 454"/>
                <a:gd name="T77" fmla="*/ 151 h 348"/>
                <a:gd name="T78" fmla="*/ 280 w 454"/>
                <a:gd name="T79" fmla="*/ 197 h 348"/>
                <a:gd name="T80" fmla="*/ 295 w 454"/>
                <a:gd name="T81" fmla="*/ 204 h 348"/>
                <a:gd name="T82" fmla="*/ 295 w 454"/>
                <a:gd name="T83" fmla="*/ 189 h 348"/>
                <a:gd name="T84" fmla="*/ 288 w 454"/>
                <a:gd name="T85" fmla="*/ 182 h 348"/>
                <a:gd name="T86" fmla="*/ 303 w 454"/>
                <a:gd name="T87" fmla="*/ 189 h 348"/>
                <a:gd name="T88" fmla="*/ 311 w 454"/>
                <a:gd name="T89" fmla="*/ 182 h 348"/>
                <a:gd name="T90" fmla="*/ 295 w 454"/>
                <a:gd name="T91" fmla="*/ 212 h 348"/>
                <a:gd name="T92" fmla="*/ 311 w 454"/>
                <a:gd name="T93" fmla="*/ 212 h 348"/>
                <a:gd name="T94" fmla="*/ 295 w 454"/>
                <a:gd name="T95" fmla="*/ 220 h 348"/>
                <a:gd name="T96" fmla="*/ 326 w 454"/>
                <a:gd name="T97" fmla="*/ 250 h 348"/>
                <a:gd name="T98" fmla="*/ 333 w 454"/>
                <a:gd name="T99" fmla="*/ 257 h 348"/>
                <a:gd name="T100" fmla="*/ 326 w 454"/>
                <a:gd name="T101" fmla="*/ 242 h 348"/>
                <a:gd name="T102" fmla="*/ 341 w 454"/>
                <a:gd name="T103" fmla="*/ 242 h 348"/>
                <a:gd name="T104" fmla="*/ 341 w 454"/>
                <a:gd name="T105" fmla="*/ 273 h 348"/>
                <a:gd name="T106" fmla="*/ 356 w 454"/>
                <a:gd name="T107" fmla="*/ 257 h 348"/>
                <a:gd name="T108" fmla="*/ 341 w 454"/>
                <a:gd name="T109" fmla="*/ 273 h 348"/>
                <a:gd name="T110" fmla="*/ 348 w 454"/>
                <a:gd name="T111" fmla="*/ 273 h 348"/>
                <a:gd name="T112" fmla="*/ 363 w 454"/>
                <a:gd name="T113" fmla="*/ 310 h 348"/>
                <a:gd name="T114" fmla="*/ 394 w 454"/>
                <a:gd name="T115" fmla="*/ 318 h 348"/>
                <a:gd name="T116" fmla="*/ 409 w 454"/>
                <a:gd name="T117" fmla="*/ 348 h 348"/>
                <a:gd name="T118" fmla="*/ 447 w 454"/>
                <a:gd name="T119" fmla="*/ 333 h 348"/>
                <a:gd name="T120" fmla="*/ 454 w 454"/>
                <a:gd name="T121" fmla="*/ 295 h 348"/>
                <a:gd name="T122" fmla="*/ 454 w 454"/>
                <a:gd name="T123" fmla="*/ 235 h 34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54" h="348">
                  <a:moveTo>
                    <a:pt x="454" y="235"/>
                  </a:moveTo>
                  <a:lnTo>
                    <a:pt x="409" y="159"/>
                  </a:lnTo>
                  <a:lnTo>
                    <a:pt x="401" y="129"/>
                  </a:lnTo>
                  <a:lnTo>
                    <a:pt x="356" y="68"/>
                  </a:lnTo>
                  <a:lnTo>
                    <a:pt x="333" y="0"/>
                  </a:lnTo>
                  <a:lnTo>
                    <a:pt x="303" y="0"/>
                  </a:lnTo>
                  <a:lnTo>
                    <a:pt x="303" y="30"/>
                  </a:lnTo>
                  <a:lnTo>
                    <a:pt x="295" y="30"/>
                  </a:lnTo>
                  <a:lnTo>
                    <a:pt x="295" y="15"/>
                  </a:lnTo>
                  <a:lnTo>
                    <a:pt x="152" y="30"/>
                  </a:lnTo>
                  <a:lnTo>
                    <a:pt x="136" y="7"/>
                  </a:lnTo>
                  <a:lnTo>
                    <a:pt x="0" y="22"/>
                  </a:lnTo>
                  <a:lnTo>
                    <a:pt x="8" y="60"/>
                  </a:lnTo>
                  <a:lnTo>
                    <a:pt x="8" y="68"/>
                  </a:lnTo>
                  <a:lnTo>
                    <a:pt x="15" y="60"/>
                  </a:lnTo>
                  <a:lnTo>
                    <a:pt x="23" y="53"/>
                  </a:lnTo>
                  <a:lnTo>
                    <a:pt x="30" y="60"/>
                  </a:lnTo>
                  <a:lnTo>
                    <a:pt x="30" y="45"/>
                  </a:lnTo>
                  <a:lnTo>
                    <a:pt x="38" y="53"/>
                  </a:lnTo>
                  <a:lnTo>
                    <a:pt x="23" y="60"/>
                  </a:lnTo>
                  <a:lnTo>
                    <a:pt x="76" y="45"/>
                  </a:lnTo>
                  <a:lnTo>
                    <a:pt x="83" y="53"/>
                  </a:lnTo>
                  <a:lnTo>
                    <a:pt x="61" y="60"/>
                  </a:lnTo>
                  <a:lnTo>
                    <a:pt x="106" y="68"/>
                  </a:lnTo>
                  <a:lnTo>
                    <a:pt x="99" y="60"/>
                  </a:lnTo>
                  <a:lnTo>
                    <a:pt x="114" y="53"/>
                  </a:lnTo>
                  <a:lnTo>
                    <a:pt x="106" y="68"/>
                  </a:lnTo>
                  <a:lnTo>
                    <a:pt x="121" y="76"/>
                  </a:lnTo>
                  <a:lnTo>
                    <a:pt x="106" y="68"/>
                  </a:lnTo>
                  <a:lnTo>
                    <a:pt x="129" y="83"/>
                  </a:lnTo>
                  <a:lnTo>
                    <a:pt x="129" y="98"/>
                  </a:lnTo>
                  <a:lnTo>
                    <a:pt x="144" y="98"/>
                  </a:lnTo>
                  <a:lnTo>
                    <a:pt x="182" y="76"/>
                  </a:lnTo>
                  <a:lnTo>
                    <a:pt x="182" y="68"/>
                  </a:lnTo>
                  <a:lnTo>
                    <a:pt x="189" y="60"/>
                  </a:lnTo>
                  <a:lnTo>
                    <a:pt x="220" y="68"/>
                  </a:lnTo>
                  <a:lnTo>
                    <a:pt x="258" y="113"/>
                  </a:lnTo>
                  <a:lnTo>
                    <a:pt x="273" y="113"/>
                  </a:lnTo>
                  <a:lnTo>
                    <a:pt x="288" y="151"/>
                  </a:lnTo>
                  <a:lnTo>
                    <a:pt x="280" y="197"/>
                  </a:lnTo>
                  <a:lnTo>
                    <a:pt x="295" y="204"/>
                  </a:lnTo>
                  <a:lnTo>
                    <a:pt x="295" y="189"/>
                  </a:lnTo>
                  <a:lnTo>
                    <a:pt x="288" y="182"/>
                  </a:lnTo>
                  <a:lnTo>
                    <a:pt x="303" y="189"/>
                  </a:lnTo>
                  <a:lnTo>
                    <a:pt x="311" y="182"/>
                  </a:lnTo>
                  <a:lnTo>
                    <a:pt x="295" y="212"/>
                  </a:lnTo>
                  <a:lnTo>
                    <a:pt x="311" y="212"/>
                  </a:lnTo>
                  <a:lnTo>
                    <a:pt x="295" y="220"/>
                  </a:lnTo>
                  <a:lnTo>
                    <a:pt x="326" y="250"/>
                  </a:lnTo>
                  <a:lnTo>
                    <a:pt x="333" y="257"/>
                  </a:lnTo>
                  <a:lnTo>
                    <a:pt x="326" y="242"/>
                  </a:lnTo>
                  <a:lnTo>
                    <a:pt x="341" y="242"/>
                  </a:lnTo>
                  <a:lnTo>
                    <a:pt x="341" y="273"/>
                  </a:lnTo>
                  <a:lnTo>
                    <a:pt x="356" y="257"/>
                  </a:lnTo>
                  <a:lnTo>
                    <a:pt x="341" y="273"/>
                  </a:lnTo>
                  <a:lnTo>
                    <a:pt x="348" y="273"/>
                  </a:lnTo>
                  <a:lnTo>
                    <a:pt x="363" y="310"/>
                  </a:lnTo>
                  <a:lnTo>
                    <a:pt x="394" y="318"/>
                  </a:lnTo>
                  <a:lnTo>
                    <a:pt x="409" y="348"/>
                  </a:lnTo>
                  <a:lnTo>
                    <a:pt x="447" y="333"/>
                  </a:lnTo>
                  <a:lnTo>
                    <a:pt x="454" y="295"/>
                  </a:lnTo>
                  <a:lnTo>
                    <a:pt x="454" y="235"/>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24" name="Freeform 159"/>
            <p:cNvSpPr>
              <a:spLocks/>
            </p:cNvSpPr>
            <p:nvPr/>
          </p:nvSpPr>
          <p:spPr bwMode="auto">
            <a:xfrm>
              <a:off x="4835" y="2716"/>
              <a:ext cx="454" cy="348"/>
            </a:xfrm>
            <a:custGeom>
              <a:avLst/>
              <a:gdLst>
                <a:gd name="T0" fmla="*/ 454 w 454"/>
                <a:gd name="T1" fmla="*/ 235 h 348"/>
                <a:gd name="T2" fmla="*/ 409 w 454"/>
                <a:gd name="T3" fmla="*/ 159 h 348"/>
                <a:gd name="T4" fmla="*/ 401 w 454"/>
                <a:gd name="T5" fmla="*/ 129 h 348"/>
                <a:gd name="T6" fmla="*/ 356 w 454"/>
                <a:gd name="T7" fmla="*/ 68 h 348"/>
                <a:gd name="T8" fmla="*/ 333 w 454"/>
                <a:gd name="T9" fmla="*/ 0 h 348"/>
                <a:gd name="T10" fmla="*/ 303 w 454"/>
                <a:gd name="T11" fmla="*/ 0 h 348"/>
                <a:gd name="T12" fmla="*/ 303 w 454"/>
                <a:gd name="T13" fmla="*/ 30 h 348"/>
                <a:gd name="T14" fmla="*/ 295 w 454"/>
                <a:gd name="T15" fmla="*/ 30 h 348"/>
                <a:gd name="T16" fmla="*/ 295 w 454"/>
                <a:gd name="T17" fmla="*/ 15 h 348"/>
                <a:gd name="T18" fmla="*/ 152 w 454"/>
                <a:gd name="T19" fmla="*/ 30 h 348"/>
                <a:gd name="T20" fmla="*/ 136 w 454"/>
                <a:gd name="T21" fmla="*/ 7 h 348"/>
                <a:gd name="T22" fmla="*/ 0 w 454"/>
                <a:gd name="T23" fmla="*/ 22 h 348"/>
                <a:gd name="T24" fmla="*/ 8 w 454"/>
                <a:gd name="T25" fmla="*/ 60 h 348"/>
                <a:gd name="T26" fmla="*/ 8 w 454"/>
                <a:gd name="T27" fmla="*/ 68 h 348"/>
                <a:gd name="T28" fmla="*/ 15 w 454"/>
                <a:gd name="T29" fmla="*/ 60 h 348"/>
                <a:gd name="T30" fmla="*/ 23 w 454"/>
                <a:gd name="T31" fmla="*/ 53 h 348"/>
                <a:gd name="T32" fmla="*/ 30 w 454"/>
                <a:gd name="T33" fmla="*/ 60 h 348"/>
                <a:gd name="T34" fmla="*/ 30 w 454"/>
                <a:gd name="T35" fmla="*/ 45 h 348"/>
                <a:gd name="T36" fmla="*/ 38 w 454"/>
                <a:gd name="T37" fmla="*/ 53 h 348"/>
                <a:gd name="T38" fmla="*/ 23 w 454"/>
                <a:gd name="T39" fmla="*/ 60 h 348"/>
                <a:gd name="T40" fmla="*/ 76 w 454"/>
                <a:gd name="T41" fmla="*/ 45 h 348"/>
                <a:gd name="T42" fmla="*/ 83 w 454"/>
                <a:gd name="T43" fmla="*/ 53 h 348"/>
                <a:gd name="T44" fmla="*/ 61 w 454"/>
                <a:gd name="T45" fmla="*/ 60 h 348"/>
                <a:gd name="T46" fmla="*/ 106 w 454"/>
                <a:gd name="T47" fmla="*/ 68 h 348"/>
                <a:gd name="T48" fmla="*/ 99 w 454"/>
                <a:gd name="T49" fmla="*/ 60 h 348"/>
                <a:gd name="T50" fmla="*/ 114 w 454"/>
                <a:gd name="T51" fmla="*/ 53 h 348"/>
                <a:gd name="T52" fmla="*/ 106 w 454"/>
                <a:gd name="T53" fmla="*/ 68 h 348"/>
                <a:gd name="T54" fmla="*/ 121 w 454"/>
                <a:gd name="T55" fmla="*/ 76 h 348"/>
                <a:gd name="T56" fmla="*/ 106 w 454"/>
                <a:gd name="T57" fmla="*/ 68 h 348"/>
                <a:gd name="T58" fmla="*/ 129 w 454"/>
                <a:gd name="T59" fmla="*/ 83 h 348"/>
                <a:gd name="T60" fmla="*/ 129 w 454"/>
                <a:gd name="T61" fmla="*/ 98 h 348"/>
                <a:gd name="T62" fmla="*/ 144 w 454"/>
                <a:gd name="T63" fmla="*/ 98 h 348"/>
                <a:gd name="T64" fmla="*/ 182 w 454"/>
                <a:gd name="T65" fmla="*/ 76 h 348"/>
                <a:gd name="T66" fmla="*/ 182 w 454"/>
                <a:gd name="T67" fmla="*/ 68 h 348"/>
                <a:gd name="T68" fmla="*/ 189 w 454"/>
                <a:gd name="T69" fmla="*/ 60 h 348"/>
                <a:gd name="T70" fmla="*/ 220 w 454"/>
                <a:gd name="T71" fmla="*/ 68 h 348"/>
                <a:gd name="T72" fmla="*/ 258 w 454"/>
                <a:gd name="T73" fmla="*/ 113 h 348"/>
                <a:gd name="T74" fmla="*/ 273 w 454"/>
                <a:gd name="T75" fmla="*/ 113 h 348"/>
                <a:gd name="T76" fmla="*/ 288 w 454"/>
                <a:gd name="T77" fmla="*/ 151 h 348"/>
                <a:gd name="T78" fmla="*/ 280 w 454"/>
                <a:gd name="T79" fmla="*/ 197 h 348"/>
                <a:gd name="T80" fmla="*/ 295 w 454"/>
                <a:gd name="T81" fmla="*/ 204 h 348"/>
                <a:gd name="T82" fmla="*/ 295 w 454"/>
                <a:gd name="T83" fmla="*/ 189 h 348"/>
                <a:gd name="T84" fmla="*/ 288 w 454"/>
                <a:gd name="T85" fmla="*/ 182 h 348"/>
                <a:gd name="T86" fmla="*/ 303 w 454"/>
                <a:gd name="T87" fmla="*/ 189 h 348"/>
                <a:gd name="T88" fmla="*/ 311 w 454"/>
                <a:gd name="T89" fmla="*/ 182 h 348"/>
                <a:gd name="T90" fmla="*/ 295 w 454"/>
                <a:gd name="T91" fmla="*/ 212 h 348"/>
                <a:gd name="T92" fmla="*/ 311 w 454"/>
                <a:gd name="T93" fmla="*/ 212 h 348"/>
                <a:gd name="T94" fmla="*/ 295 w 454"/>
                <a:gd name="T95" fmla="*/ 220 h 348"/>
                <a:gd name="T96" fmla="*/ 326 w 454"/>
                <a:gd name="T97" fmla="*/ 250 h 348"/>
                <a:gd name="T98" fmla="*/ 333 w 454"/>
                <a:gd name="T99" fmla="*/ 257 h 348"/>
                <a:gd name="T100" fmla="*/ 326 w 454"/>
                <a:gd name="T101" fmla="*/ 242 h 348"/>
                <a:gd name="T102" fmla="*/ 341 w 454"/>
                <a:gd name="T103" fmla="*/ 242 h 348"/>
                <a:gd name="T104" fmla="*/ 341 w 454"/>
                <a:gd name="T105" fmla="*/ 273 h 348"/>
                <a:gd name="T106" fmla="*/ 356 w 454"/>
                <a:gd name="T107" fmla="*/ 257 h 348"/>
                <a:gd name="T108" fmla="*/ 341 w 454"/>
                <a:gd name="T109" fmla="*/ 273 h 348"/>
                <a:gd name="T110" fmla="*/ 348 w 454"/>
                <a:gd name="T111" fmla="*/ 273 h 348"/>
                <a:gd name="T112" fmla="*/ 363 w 454"/>
                <a:gd name="T113" fmla="*/ 310 h 348"/>
                <a:gd name="T114" fmla="*/ 394 w 454"/>
                <a:gd name="T115" fmla="*/ 318 h 348"/>
                <a:gd name="T116" fmla="*/ 409 w 454"/>
                <a:gd name="T117" fmla="*/ 348 h 348"/>
                <a:gd name="T118" fmla="*/ 447 w 454"/>
                <a:gd name="T119" fmla="*/ 333 h 348"/>
                <a:gd name="T120" fmla="*/ 454 w 454"/>
                <a:gd name="T121" fmla="*/ 295 h 348"/>
                <a:gd name="T122" fmla="*/ 454 w 454"/>
                <a:gd name="T123" fmla="*/ 235 h 348"/>
                <a:gd name="T124" fmla="*/ 454 w 454"/>
                <a:gd name="T125" fmla="*/ 242 h 34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54" h="348">
                  <a:moveTo>
                    <a:pt x="454" y="235"/>
                  </a:moveTo>
                  <a:lnTo>
                    <a:pt x="409" y="159"/>
                  </a:lnTo>
                  <a:lnTo>
                    <a:pt x="401" y="129"/>
                  </a:lnTo>
                  <a:lnTo>
                    <a:pt x="356" y="68"/>
                  </a:lnTo>
                  <a:lnTo>
                    <a:pt x="333" y="0"/>
                  </a:lnTo>
                  <a:lnTo>
                    <a:pt x="303" y="0"/>
                  </a:lnTo>
                  <a:lnTo>
                    <a:pt x="303" y="30"/>
                  </a:lnTo>
                  <a:lnTo>
                    <a:pt x="295" y="30"/>
                  </a:lnTo>
                  <a:lnTo>
                    <a:pt x="295" y="15"/>
                  </a:lnTo>
                  <a:lnTo>
                    <a:pt x="152" y="30"/>
                  </a:lnTo>
                  <a:lnTo>
                    <a:pt x="136" y="7"/>
                  </a:lnTo>
                  <a:lnTo>
                    <a:pt x="0" y="22"/>
                  </a:lnTo>
                  <a:lnTo>
                    <a:pt x="8" y="60"/>
                  </a:lnTo>
                  <a:lnTo>
                    <a:pt x="8" y="68"/>
                  </a:lnTo>
                  <a:lnTo>
                    <a:pt x="15" y="60"/>
                  </a:lnTo>
                  <a:lnTo>
                    <a:pt x="23" y="53"/>
                  </a:lnTo>
                  <a:lnTo>
                    <a:pt x="30" y="60"/>
                  </a:lnTo>
                  <a:lnTo>
                    <a:pt x="30" y="45"/>
                  </a:lnTo>
                  <a:lnTo>
                    <a:pt x="38" y="53"/>
                  </a:lnTo>
                  <a:lnTo>
                    <a:pt x="23" y="60"/>
                  </a:lnTo>
                  <a:lnTo>
                    <a:pt x="76" y="45"/>
                  </a:lnTo>
                  <a:lnTo>
                    <a:pt x="83" y="53"/>
                  </a:lnTo>
                  <a:lnTo>
                    <a:pt x="61" y="60"/>
                  </a:lnTo>
                  <a:lnTo>
                    <a:pt x="106" y="68"/>
                  </a:lnTo>
                  <a:lnTo>
                    <a:pt x="99" y="60"/>
                  </a:lnTo>
                  <a:lnTo>
                    <a:pt x="114" y="53"/>
                  </a:lnTo>
                  <a:lnTo>
                    <a:pt x="106" y="68"/>
                  </a:lnTo>
                  <a:lnTo>
                    <a:pt x="121" y="76"/>
                  </a:lnTo>
                  <a:lnTo>
                    <a:pt x="106" y="68"/>
                  </a:lnTo>
                  <a:lnTo>
                    <a:pt x="129" y="83"/>
                  </a:lnTo>
                  <a:lnTo>
                    <a:pt x="129" y="98"/>
                  </a:lnTo>
                  <a:lnTo>
                    <a:pt x="144" y="98"/>
                  </a:lnTo>
                  <a:lnTo>
                    <a:pt x="182" y="76"/>
                  </a:lnTo>
                  <a:lnTo>
                    <a:pt x="182" y="68"/>
                  </a:lnTo>
                  <a:lnTo>
                    <a:pt x="189" y="60"/>
                  </a:lnTo>
                  <a:lnTo>
                    <a:pt x="220" y="68"/>
                  </a:lnTo>
                  <a:lnTo>
                    <a:pt x="258" y="113"/>
                  </a:lnTo>
                  <a:lnTo>
                    <a:pt x="273" y="113"/>
                  </a:lnTo>
                  <a:lnTo>
                    <a:pt x="288" y="151"/>
                  </a:lnTo>
                  <a:lnTo>
                    <a:pt x="280" y="197"/>
                  </a:lnTo>
                  <a:lnTo>
                    <a:pt x="295" y="204"/>
                  </a:lnTo>
                  <a:lnTo>
                    <a:pt x="295" y="189"/>
                  </a:lnTo>
                  <a:lnTo>
                    <a:pt x="288" y="182"/>
                  </a:lnTo>
                  <a:lnTo>
                    <a:pt x="303" y="189"/>
                  </a:lnTo>
                  <a:lnTo>
                    <a:pt x="311" y="182"/>
                  </a:lnTo>
                  <a:lnTo>
                    <a:pt x="295" y="212"/>
                  </a:lnTo>
                  <a:lnTo>
                    <a:pt x="311" y="212"/>
                  </a:lnTo>
                  <a:lnTo>
                    <a:pt x="295" y="220"/>
                  </a:lnTo>
                  <a:lnTo>
                    <a:pt x="326" y="250"/>
                  </a:lnTo>
                  <a:lnTo>
                    <a:pt x="333" y="257"/>
                  </a:lnTo>
                  <a:lnTo>
                    <a:pt x="326" y="242"/>
                  </a:lnTo>
                  <a:lnTo>
                    <a:pt x="341" y="242"/>
                  </a:lnTo>
                  <a:lnTo>
                    <a:pt x="341" y="273"/>
                  </a:lnTo>
                  <a:lnTo>
                    <a:pt x="356" y="257"/>
                  </a:lnTo>
                  <a:lnTo>
                    <a:pt x="341" y="273"/>
                  </a:lnTo>
                  <a:lnTo>
                    <a:pt x="348" y="273"/>
                  </a:lnTo>
                  <a:lnTo>
                    <a:pt x="363" y="310"/>
                  </a:lnTo>
                  <a:lnTo>
                    <a:pt x="394" y="318"/>
                  </a:lnTo>
                  <a:lnTo>
                    <a:pt x="409" y="348"/>
                  </a:lnTo>
                  <a:lnTo>
                    <a:pt x="447" y="333"/>
                  </a:lnTo>
                  <a:lnTo>
                    <a:pt x="454" y="295"/>
                  </a:lnTo>
                  <a:lnTo>
                    <a:pt x="454" y="235"/>
                  </a:lnTo>
                  <a:lnTo>
                    <a:pt x="454" y="24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25" name="Freeform 160"/>
            <p:cNvSpPr>
              <a:spLocks/>
            </p:cNvSpPr>
            <p:nvPr/>
          </p:nvSpPr>
          <p:spPr bwMode="auto">
            <a:xfrm>
              <a:off x="4911" y="2458"/>
              <a:ext cx="272" cy="288"/>
            </a:xfrm>
            <a:custGeom>
              <a:avLst/>
              <a:gdLst>
                <a:gd name="T0" fmla="*/ 257 w 272"/>
                <a:gd name="T1" fmla="*/ 159 h 288"/>
                <a:gd name="T2" fmla="*/ 235 w 272"/>
                <a:gd name="T3" fmla="*/ 114 h 288"/>
                <a:gd name="T4" fmla="*/ 166 w 272"/>
                <a:gd name="T5" fmla="*/ 68 h 288"/>
                <a:gd name="T6" fmla="*/ 151 w 272"/>
                <a:gd name="T7" fmla="*/ 30 h 288"/>
                <a:gd name="T8" fmla="*/ 121 w 272"/>
                <a:gd name="T9" fmla="*/ 23 h 288"/>
                <a:gd name="T10" fmla="*/ 129 w 272"/>
                <a:gd name="T11" fmla="*/ 0 h 288"/>
                <a:gd name="T12" fmla="*/ 68 w 272"/>
                <a:gd name="T13" fmla="*/ 8 h 288"/>
                <a:gd name="T14" fmla="*/ 0 w 272"/>
                <a:gd name="T15" fmla="*/ 15 h 288"/>
                <a:gd name="T16" fmla="*/ 38 w 272"/>
                <a:gd name="T17" fmla="*/ 152 h 288"/>
                <a:gd name="T18" fmla="*/ 60 w 272"/>
                <a:gd name="T19" fmla="*/ 190 h 288"/>
                <a:gd name="T20" fmla="*/ 53 w 272"/>
                <a:gd name="T21" fmla="*/ 212 h 288"/>
                <a:gd name="T22" fmla="*/ 60 w 272"/>
                <a:gd name="T23" fmla="*/ 265 h 288"/>
                <a:gd name="T24" fmla="*/ 76 w 272"/>
                <a:gd name="T25" fmla="*/ 288 h 288"/>
                <a:gd name="T26" fmla="*/ 219 w 272"/>
                <a:gd name="T27" fmla="*/ 273 h 288"/>
                <a:gd name="T28" fmla="*/ 219 w 272"/>
                <a:gd name="T29" fmla="*/ 288 h 288"/>
                <a:gd name="T30" fmla="*/ 227 w 272"/>
                <a:gd name="T31" fmla="*/ 288 h 288"/>
                <a:gd name="T32" fmla="*/ 227 w 272"/>
                <a:gd name="T33" fmla="*/ 258 h 288"/>
                <a:gd name="T34" fmla="*/ 257 w 272"/>
                <a:gd name="T35" fmla="*/ 258 h 288"/>
                <a:gd name="T36" fmla="*/ 257 w 272"/>
                <a:gd name="T37" fmla="*/ 243 h 288"/>
                <a:gd name="T38" fmla="*/ 250 w 272"/>
                <a:gd name="T39" fmla="*/ 243 h 288"/>
                <a:gd name="T40" fmla="*/ 257 w 272"/>
                <a:gd name="T41" fmla="*/ 243 h 288"/>
                <a:gd name="T42" fmla="*/ 250 w 272"/>
                <a:gd name="T43" fmla="*/ 235 h 288"/>
                <a:gd name="T44" fmla="*/ 265 w 272"/>
                <a:gd name="T45" fmla="*/ 205 h 288"/>
                <a:gd name="T46" fmla="*/ 257 w 272"/>
                <a:gd name="T47" fmla="*/ 182 h 288"/>
                <a:gd name="T48" fmla="*/ 272 w 272"/>
                <a:gd name="T49" fmla="*/ 182 h 288"/>
                <a:gd name="T50" fmla="*/ 257 w 272"/>
                <a:gd name="T51" fmla="*/ 159 h 28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72" h="288">
                  <a:moveTo>
                    <a:pt x="257" y="159"/>
                  </a:moveTo>
                  <a:lnTo>
                    <a:pt x="235" y="114"/>
                  </a:lnTo>
                  <a:lnTo>
                    <a:pt x="166" y="68"/>
                  </a:lnTo>
                  <a:lnTo>
                    <a:pt x="151" y="30"/>
                  </a:lnTo>
                  <a:lnTo>
                    <a:pt x="121" y="23"/>
                  </a:lnTo>
                  <a:lnTo>
                    <a:pt x="129" y="0"/>
                  </a:lnTo>
                  <a:lnTo>
                    <a:pt x="68" y="8"/>
                  </a:lnTo>
                  <a:lnTo>
                    <a:pt x="0" y="15"/>
                  </a:lnTo>
                  <a:lnTo>
                    <a:pt x="38" y="152"/>
                  </a:lnTo>
                  <a:lnTo>
                    <a:pt x="60" y="190"/>
                  </a:lnTo>
                  <a:lnTo>
                    <a:pt x="53" y="212"/>
                  </a:lnTo>
                  <a:lnTo>
                    <a:pt x="60" y="265"/>
                  </a:lnTo>
                  <a:lnTo>
                    <a:pt x="76" y="288"/>
                  </a:lnTo>
                  <a:lnTo>
                    <a:pt x="219" y="273"/>
                  </a:lnTo>
                  <a:lnTo>
                    <a:pt x="219" y="288"/>
                  </a:lnTo>
                  <a:lnTo>
                    <a:pt x="227" y="288"/>
                  </a:lnTo>
                  <a:lnTo>
                    <a:pt x="227" y="258"/>
                  </a:lnTo>
                  <a:lnTo>
                    <a:pt x="257" y="258"/>
                  </a:lnTo>
                  <a:lnTo>
                    <a:pt x="257" y="243"/>
                  </a:lnTo>
                  <a:lnTo>
                    <a:pt x="250" y="243"/>
                  </a:lnTo>
                  <a:lnTo>
                    <a:pt x="257" y="243"/>
                  </a:lnTo>
                  <a:lnTo>
                    <a:pt x="250" y="235"/>
                  </a:lnTo>
                  <a:lnTo>
                    <a:pt x="265" y="205"/>
                  </a:lnTo>
                  <a:lnTo>
                    <a:pt x="257" y="182"/>
                  </a:lnTo>
                  <a:lnTo>
                    <a:pt x="272" y="182"/>
                  </a:lnTo>
                  <a:lnTo>
                    <a:pt x="257" y="159"/>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26" name="Freeform 161"/>
            <p:cNvSpPr>
              <a:spLocks/>
            </p:cNvSpPr>
            <p:nvPr/>
          </p:nvSpPr>
          <p:spPr bwMode="auto">
            <a:xfrm>
              <a:off x="4911" y="2458"/>
              <a:ext cx="272" cy="288"/>
            </a:xfrm>
            <a:custGeom>
              <a:avLst/>
              <a:gdLst>
                <a:gd name="T0" fmla="*/ 257 w 272"/>
                <a:gd name="T1" fmla="*/ 159 h 288"/>
                <a:gd name="T2" fmla="*/ 235 w 272"/>
                <a:gd name="T3" fmla="*/ 114 h 288"/>
                <a:gd name="T4" fmla="*/ 166 w 272"/>
                <a:gd name="T5" fmla="*/ 68 h 288"/>
                <a:gd name="T6" fmla="*/ 151 w 272"/>
                <a:gd name="T7" fmla="*/ 30 h 288"/>
                <a:gd name="T8" fmla="*/ 121 w 272"/>
                <a:gd name="T9" fmla="*/ 23 h 288"/>
                <a:gd name="T10" fmla="*/ 129 w 272"/>
                <a:gd name="T11" fmla="*/ 0 h 288"/>
                <a:gd name="T12" fmla="*/ 68 w 272"/>
                <a:gd name="T13" fmla="*/ 8 h 288"/>
                <a:gd name="T14" fmla="*/ 0 w 272"/>
                <a:gd name="T15" fmla="*/ 15 h 288"/>
                <a:gd name="T16" fmla="*/ 38 w 272"/>
                <a:gd name="T17" fmla="*/ 152 h 288"/>
                <a:gd name="T18" fmla="*/ 60 w 272"/>
                <a:gd name="T19" fmla="*/ 190 h 288"/>
                <a:gd name="T20" fmla="*/ 53 w 272"/>
                <a:gd name="T21" fmla="*/ 212 h 288"/>
                <a:gd name="T22" fmla="*/ 60 w 272"/>
                <a:gd name="T23" fmla="*/ 265 h 288"/>
                <a:gd name="T24" fmla="*/ 76 w 272"/>
                <a:gd name="T25" fmla="*/ 288 h 288"/>
                <a:gd name="T26" fmla="*/ 219 w 272"/>
                <a:gd name="T27" fmla="*/ 273 h 288"/>
                <a:gd name="T28" fmla="*/ 219 w 272"/>
                <a:gd name="T29" fmla="*/ 288 h 288"/>
                <a:gd name="T30" fmla="*/ 227 w 272"/>
                <a:gd name="T31" fmla="*/ 288 h 288"/>
                <a:gd name="T32" fmla="*/ 227 w 272"/>
                <a:gd name="T33" fmla="*/ 258 h 288"/>
                <a:gd name="T34" fmla="*/ 257 w 272"/>
                <a:gd name="T35" fmla="*/ 258 h 288"/>
                <a:gd name="T36" fmla="*/ 257 w 272"/>
                <a:gd name="T37" fmla="*/ 243 h 288"/>
                <a:gd name="T38" fmla="*/ 250 w 272"/>
                <a:gd name="T39" fmla="*/ 243 h 288"/>
                <a:gd name="T40" fmla="*/ 257 w 272"/>
                <a:gd name="T41" fmla="*/ 243 h 288"/>
                <a:gd name="T42" fmla="*/ 250 w 272"/>
                <a:gd name="T43" fmla="*/ 235 h 288"/>
                <a:gd name="T44" fmla="*/ 265 w 272"/>
                <a:gd name="T45" fmla="*/ 205 h 288"/>
                <a:gd name="T46" fmla="*/ 257 w 272"/>
                <a:gd name="T47" fmla="*/ 182 h 288"/>
                <a:gd name="T48" fmla="*/ 272 w 272"/>
                <a:gd name="T49" fmla="*/ 182 h 288"/>
                <a:gd name="T50" fmla="*/ 257 w 272"/>
                <a:gd name="T51" fmla="*/ 159 h 288"/>
                <a:gd name="T52" fmla="*/ 257 w 272"/>
                <a:gd name="T53" fmla="*/ 167 h 28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2" h="288">
                  <a:moveTo>
                    <a:pt x="257" y="159"/>
                  </a:moveTo>
                  <a:lnTo>
                    <a:pt x="235" y="114"/>
                  </a:lnTo>
                  <a:lnTo>
                    <a:pt x="166" y="68"/>
                  </a:lnTo>
                  <a:lnTo>
                    <a:pt x="151" y="30"/>
                  </a:lnTo>
                  <a:lnTo>
                    <a:pt x="121" y="23"/>
                  </a:lnTo>
                  <a:lnTo>
                    <a:pt x="129" y="0"/>
                  </a:lnTo>
                  <a:lnTo>
                    <a:pt x="68" y="8"/>
                  </a:lnTo>
                  <a:lnTo>
                    <a:pt x="0" y="15"/>
                  </a:lnTo>
                  <a:lnTo>
                    <a:pt x="38" y="152"/>
                  </a:lnTo>
                  <a:lnTo>
                    <a:pt x="60" y="190"/>
                  </a:lnTo>
                  <a:lnTo>
                    <a:pt x="53" y="212"/>
                  </a:lnTo>
                  <a:lnTo>
                    <a:pt x="60" y="265"/>
                  </a:lnTo>
                  <a:lnTo>
                    <a:pt x="76" y="288"/>
                  </a:lnTo>
                  <a:lnTo>
                    <a:pt x="219" y="273"/>
                  </a:lnTo>
                  <a:lnTo>
                    <a:pt x="219" y="288"/>
                  </a:lnTo>
                  <a:lnTo>
                    <a:pt x="227" y="288"/>
                  </a:lnTo>
                  <a:lnTo>
                    <a:pt x="227" y="258"/>
                  </a:lnTo>
                  <a:lnTo>
                    <a:pt x="257" y="258"/>
                  </a:lnTo>
                  <a:lnTo>
                    <a:pt x="257" y="243"/>
                  </a:lnTo>
                  <a:lnTo>
                    <a:pt x="250" y="243"/>
                  </a:lnTo>
                  <a:lnTo>
                    <a:pt x="257" y="243"/>
                  </a:lnTo>
                  <a:lnTo>
                    <a:pt x="250" y="235"/>
                  </a:lnTo>
                  <a:lnTo>
                    <a:pt x="265" y="205"/>
                  </a:lnTo>
                  <a:lnTo>
                    <a:pt x="257" y="182"/>
                  </a:lnTo>
                  <a:lnTo>
                    <a:pt x="272" y="182"/>
                  </a:lnTo>
                  <a:lnTo>
                    <a:pt x="257" y="159"/>
                  </a:lnTo>
                  <a:lnTo>
                    <a:pt x="257" y="16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27" name="Freeform 162"/>
            <p:cNvSpPr>
              <a:spLocks/>
            </p:cNvSpPr>
            <p:nvPr/>
          </p:nvSpPr>
          <p:spPr bwMode="auto">
            <a:xfrm>
              <a:off x="3753" y="3011"/>
              <a:ext cx="60" cy="99"/>
            </a:xfrm>
            <a:custGeom>
              <a:avLst/>
              <a:gdLst>
                <a:gd name="T0" fmla="*/ 60 w 60"/>
                <a:gd name="T1" fmla="*/ 53 h 99"/>
                <a:gd name="T2" fmla="*/ 53 w 60"/>
                <a:gd name="T3" fmla="*/ 69 h 99"/>
                <a:gd name="T4" fmla="*/ 45 w 60"/>
                <a:gd name="T5" fmla="*/ 76 h 99"/>
                <a:gd name="T6" fmla="*/ 38 w 60"/>
                <a:gd name="T7" fmla="*/ 69 h 99"/>
                <a:gd name="T8" fmla="*/ 30 w 60"/>
                <a:gd name="T9" fmla="*/ 84 h 99"/>
                <a:gd name="T10" fmla="*/ 23 w 60"/>
                <a:gd name="T11" fmla="*/ 91 h 99"/>
                <a:gd name="T12" fmla="*/ 23 w 60"/>
                <a:gd name="T13" fmla="*/ 99 h 99"/>
                <a:gd name="T14" fmla="*/ 15 w 60"/>
                <a:gd name="T15" fmla="*/ 91 h 99"/>
                <a:gd name="T16" fmla="*/ 8 w 60"/>
                <a:gd name="T17" fmla="*/ 91 h 99"/>
                <a:gd name="T18" fmla="*/ 8 w 60"/>
                <a:gd name="T19" fmla="*/ 46 h 99"/>
                <a:gd name="T20" fmla="*/ 0 w 60"/>
                <a:gd name="T21" fmla="*/ 38 h 99"/>
                <a:gd name="T22" fmla="*/ 8 w 60"/>
                <a:gd name="T23" fmla="*/ 31 h 99"/>
                <a:gd name="T24" fmla="*/ 15 w 60"/>
                <a:gd name="T25" fmla="*/ 23 h 99"/>
                <a:gd name="T26" fmla="*/ 15 w 60"/>
                <a:gd name="T27" fmla="*/ 15 h 99"/>
                <a:gd name="T28" fmla="*/ 8 w 60"/>
                <a:gd name="T29" fmla="*/ 8 h 99"/>
                <a:gd name="T30" fmla="*/ 8 w 60"/>
                <a:gd name="T31" fmla="*/ 0 h 99"/>
                <a:gd name="T32" fmla="*/ 15 w 60"/>
                <a:gd name="T33" fmla="*/ 0 h 99"/>
                <a:gd name="T34" fmla="*/ 23 w 60"/>
                <a:gd name="T35" fmla="*/ 8 h 99"/>
                <a:gd name="T36" fmla="*/ 30 w 60"/>
                <a:gd name="T37" fmla="*/ 15 h 99"/>
                <a:gd name="T38" fmla="*/ 38 w 60"/>
                <a:gd name="T39" fmla="*/ 23 h 99"/>
                <a:gd name="T40" fmla="*/ 45 w 60"/>
                <a:gd name="T41" fmla="*/ 31 h 99"/>
                <a:gd name="T42" fmla="*/ 45 w 60"/>
                <a:gd name="T43" fmla="*/ 38 h 99"/>
                <a:gd name="T44" fmla="*/ 53 w 60"/>
                <a:gd name="T45" fmla="*/ 38 h 99"/>
                <a:gd name="T46" fmla="*/ 53 w 60"/>
                <a:gd name="T47" fmla="*/ 46 h 99"/>
                <a:gd name="T48" fmla="*/ 60 w 60"/>
                <a:gd name="T49" fmla="*/ 53 h 9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0" h="99">
                  <a:moveTo>
                    <a:pt x="60" y="53"/>
                  </a:moveTo>
                  <a:lnTo>
                    <a:pt x="53" y="69"/>
                  </a:lnTo>
                  <a:lnTo>
                    <a:pt x="45" y="76"/>
                  </a:lnTo>
                  <a:lnTo>
                    <a:pt x="38" y="69"/>
                  </a:lnTo>
                  <a:lnTo>
                    <a:pt x="30" y="84"/>
                  </a:lnTo>
                  <a:lnTo>
                    <a:pt x="23" y="91"/>
                  </a:lnTo>
                  <a:lnTo>
                    <a:pt x="23" y="99"/>
                  </a:lnTo>
                  <a:lnTo>
                    <a:pt x="15" y="91"/>
                  </a:lnTo>
                  <a:lnTo>
                    <a:pt x="8" y="91"/>
                  </a:lnTo>
                  <a:lnTo>
                    <a:pt x="8" y="46"/>
                  </a:lnTo>
                  <a:lnTo>
                    <a:pt x="0" y="38"/>
                  </a:lnTo>
                  <a:lnTo>
                    <a:pt x="8" y="31"/>
                  </a:lnTo>
                  <a:lnTo>
                    <a:pt x="15" y="23"/>
                  </a:lnTo>
                  <a:lnTo>
                    <a:pt x="15" y="15"/>
                  </a:lnTo>
                  <a:lnTo>
                    <a:pt x="8" y="8"/>
                  </a:lnTo>
                  <a:lnTo>
                    <a:pt x="8" y="0"/>
                  </a:lnTo>
                  <a:lnTo>
                    <a:pt x="15" y="0"/>
                  </a:lnTo>
                  <a:lnTo>
                    <a:pt x="23" y="8"/>
                  </a:lnTo>
                  <a:lnTo>
                    <a:pt x="30" y="15"/>
                  </a:lnTo>
                  <a:lnTo>
                    <a:pt x="38" y="23"/>
                  </a:lnTo>
                  <a:lnTo>
                    <a:pt x="45" y="31"/>
                  </a:lnTo>
                  <a:lnTo>
                    <a:pt x="45" y="38"/>
                  </a:lnTo>
                  <a:lnTo>
                    <a:pt x="53" y="38"/>
                  </a:lnTo>
                  <a:lnTo>
                    <a:pt x="53" y="46"/>
                  </a:lnTo>
                  <a:lnTo>
                    <a:pt x="60" y="53"/>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28" name="Freeform 163"/>
            <p:cNvSpPr>
              <a:spLocks/>
            </p:cNvSpPr>
            <p:nvPr/>
          </p:nvSpPr>
          <p:spPr bwMode="auto">
            <a:xfrm>
              <a:off x="3753" y="3011"/>
              <a:ext cx="60" cy="99"/>
            </a:xfrm>
            <a:custGeom>
              <a:avLst/>
              <a:gdLst>
                <a:gd name="T0" fmla="*/ 60 w 60"/>
                <a:gd name="T1" fmla="*/ 53 h 99"/>
                <a:gd name="T2" fmla="*/ 53 w 60"/>
                <a:gd name="T3" fmla="*/ 69 h 99"/>
                <a:gd name="T4" fmla="*/ 45 w 60"/>
                <a:gd name="T5" fmla="*/ 76 h 99"/>
                <a:gd name="T6" fmla="*/ 38 w 60"/>
                <a:gd name="T7" fmla="*/ 69 h 99"/>
                <a:gd name="T8" fmla="*/ 30 w 60"/>
                <a:gd name="T9" fmla="*/ 84 h 99"/>
                <a:gd name="T10" fmla="*/ 23 w 60"/>
                <a:gd name="T11" fmla="*/ 91 h 99"/>
                <a:gd name="T12" fmla="*/ 23 w 60"/>
                <a:gd name="T13" fmla="*/ 99 h 99"/>
                <a:gd name="T14" fmla="*/ 15 w 60"/>
                <a:gd name="T15" fmla="*/ 91 h 99"/>
                <a:gd name="T16" fmla="*/ 8 w 60"/>
                <a:gd name="T17" fmla="*/ 91 h 99"/>
                <a:gd name="T18" fmla="*/ 8 w 60"/>
                <a:gd name="T19" fmla="*/ 46 h 99"/>
                <a:gd name="T20" fmla="*/ 0 w 60"/>
                <a:gd name="T21" fmla="*/ 38 h 99"/>
                <a:gd name="T22" fmla="*/ 8 w 60"/>
                <a:gd name="T23" fmla="*/ 31 h 99"/>
                <a:gd name="T24" fmla="*/ 15 w 60"/>
                <a:gd name="T25" fmla="*/ 23 h 99"/>
                <a:gd name="T26" fmla="*/ 15 w 60"/>
                <a:gd name="T27" fmla="*/ 15 h 99"/>
                <a:gd name="T28" fmla="*/ 8 w 60"/>
                <a:gd name="T29" fmla="*/ 8 h 99"/>
                <a:gd name="T30" fmla="*/ 8 w 60"/>
                <a:gd name="T31" fmla="*/ 0 h 99"/>
                <a:gd name="T32" fmla="*/ 15 w 60"/>
                <a:gd name="T33" fmla="*/ 0 h 99"/>
                <a:gd name="T34" fmla="*/ 23 w 60"/>
                <a:gd name="T35" fmla="*/ 8 h 99"/>
                <a:gd name="T36" fmla="*/ 30 w 60"/>
                <a:gd name="T37" fmla="*/ 15 h 99"/>
                <a:gd name="T38" fmla="*/ 38 w 60"/>
                <a:gd name="T39" fmla="*/ 23 h 99"/>
                <a:gd name="T40" fmla="*/ 45 w 60"/>
                <a:gd name="T41" fmla="*/ 31 h 99"/>
                <a:gd name="T42" fmla="*/ 45 w 60"/>
                <a:gd name="T43" fmla="*/ 38 h 99"/>
                <a:gd name="T44" fmla="*/ 53 w 60"/>
                <a:gd name="T45" fmla="*/ 38 h 99"/>
                <a:gd name="T46" fmla="*/ 53 w 60"/>
                <a:gd name="T47" fmla="*/ 46 h 99"/>
                <a:gd name="T48" fmla="*/ 60 w 60"/>
                <a:gd name="T49" fmla="*/ 53 h 99"/>
                <a:gd name="T50" fmla="*/ 60 w 60"/>
                <a:gd name="T51" fmla="*/ 61 h 9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0" h="99">
                  <a:moveTo>
                    <a:pt x="60" y="53"/>
                  </a:moveTo>
                  <a:lnTo>
                    <a:pt x="53" y="69"/>
                  </a:lnTo>
                  <a:lnTo>
                    <a:pt x="45" y="76"/>
                  </a:lnTo>
                  <a:lnTo>
                    <a:pt x="38" y="69"/>
                  </a:lnTo>
                  <a:lnTo>
                    <a:pt x="30" y="84"/>
                  </a:lnTo>
                  <a:lnTo>
                    <a:pt x="23" y="91"/>
                  </a:lnTo>
                  <a:lnTo>
                    <a:pt x="23" y="99"/>
                  </a:lnTo>
                  <a:lnTo>
                    <a:pt x="15" y="91"/>
                  </a:lnTo>
                  <a:lnTo>
                    <a:pt x="8" y="91"/>
                  </a:lnTo>
                  <a:lnTo>
                    <a:pt x="8" y="46"/>
                  </a:lnTo>
                  <a:lnTo>
                    <a:pt x="0" y="38"/>
                  </a:lnTo>
                  <a:lnTo>
                    <a:pt x="8" y="31"/>
                  </a:lnTo>
                  <a:lnTo>
                    <a:pt x="15" y="23"/>
                  </a:lnTo>
                  <a:lnTo>
                    <a:pt x="15" y="15"/>
                  </a:lnTo>
                  <a:lnTo>
                    <a:pt x="8" y="8"/>
                  </a:lnTo>
                  <a:lnTo>
                    <a:pt x="8" y="0"/>
                  </a:lnTo>
                  <a:lnTo>
                    <a:pt x="15" y="0"/>
                  </a:lnTo>
                  <a:lnTo>
                    <a:pt x="23" y="8"/>
                  </a:lnTo>
                  <a:lnTo>
                    <a:pt x="30" y="15"/>
                  </a:lnTo>
                  <a:lnTo>
                    <a:pt x="38" y="23"/>
                  </a:lnTo>
                  <a:lnTo>
                    <a:pt x="45" y="31"/>
                  </a:lnTo>
                  <a:lnTo>
                    <a:pt x="45" y="38"/>
                  </a:lnTo>
                  <a:lnTo>
                    <a:pt x="53" y="38"/>
                  </a:lnTo>
                  <a:lnTo>
                    <a:pt x="53" y="46"/>
                  </a:lnTo>
                  <a:lnTo>
                    <a:pt x="60" y="53"/>
                  </a:lnTo>
                  <a:lnTo>
                    <a:pt x="60" y="6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29" name="Freeform 164"/>
            <p:cNvSpPr>
              <a:spLocks/>
            </p:cNvSpPr>
            <p:nvPr/>
          </p:nvSpPr>
          <p:spPr bwMode="auto">
            <a:xfrm>
              <a:off x="3723" y="2958"/>
              <a:ext cx="38" cy="31"/>
            </a:xfrm>
            <a:custGeom>
              <a:avLst/>
              <a:gdLst>
                <a:gd name="T0" fmla="*/ 38 w 38"/>
                <a:gd name="T1" fmla="*/ 23 h 31"/>
                <a:gd name="T2" fmla="*/ 30 w 38"/>
                <a:gd name="T3" fmla="*/ 15 h 31"/>
                <a:gd name="T4" fmla="*/ 22 w 38"/>
                <a:gd name="T5" fmla="*/ 8 h 31"/>
                <a:gd name="T6" fmla="*/ 7 w 38"/>
                <a:gd name="T7" fmla="*/ 8 h 31"/>
                <a:gd name="T8" fmla="*/ 7 w 38"/>
                <a:gd name="T9" fmla="*/ 0 h 31"/>
                <a:gd name="T10" fmla="*/ 0 w 38"/>
                <a:gd name="T11" fmla="*/ 0 h 31"/>
                <a:gd name="T12" fmla="*/ 0 w 38"/>
                <a:gd name="T13" fmla="*/ 15 h 31"/>
                <a:gd name="T14" fmla="*/ 7 w 38"/>
                <a:gd name="T15" fmla="*/ 15 h 31"/>
                <a:gd name="T16" fmla="*/ 15 w 38"/>
                <a:gd name="T17" fmla="*/ 31 h 31"/>
                <a:gd name="T18" fmla="*/ 30 w 38"/>
                <a:gd name="T19" fmla="*/ 31 h 31"/>
                <a:gd name="T20" fmla="*/ 30 w 38"/>
                <a:gd name="T21" fmla="*/ 23 h 31"/>
                <a:gd name="T22" fmla="*/ 38 w 38"/>
                <a:gd name="T23" fmla="*/ 23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 h="31">
                  <a:moveTo>
                    <a:pt x="38" y="23"/>
                  </a:moveTo>
                  <a:lnTo>
                    <a:pt x="30" y="15"/>
                  </a:lnTo>
                  <a:lnTo>
                    <a:pt x="22" y="8"/>
                  </a:lnTo>
                  <a:lnTo>
                    <a:pt x="7" y="8"/>
                  </a:lnTo>
                  <a:lnTo>
                    <a:pt x="7" y="0"/>
                  </a:lnTo>
                  <a:lnTo>
                    <a:pt x="0" y="0"/>
                  </a:lnTo>
                  <a:lnTo>
                    <a:pt x="0" y="15"/>
                  </a:lnTo>
                  <a:lnTo>
                    <a:pt x="7" y="15"/>
                  </a:lnTo>
                  <a:lnTo>
                    <a:pt x="15" y="31"/>
                  </a:lnTo>
                  <a:lnTo>
                    <a:pt x="30" y="31"/>
                  </a:lnTo>
                  <a:lnTo>
                    <a:pt x="30" y="23"/>
                  </a:lnTo>
                  <a:lnTo>
                    <a:pt x="38" y="23"/>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30" name="Freeform 165"/>
            <p:cNvSpPr>
              <a:spLocks/>
            </p:cNvSpPr>
            <p:nvPr/>
          </p:nvSpPr>
          <p:spPr bwMode="auto">
            <a:xfrm>
              <a:off x="3723" y="2958"/>
              <a:ext cx="38" cy="31"/>
            </a:xfrm>
            <a:custGeom>
              <a:avLst/>
              <a:gdLst>
                <a:gd name="T0" fmla="*/ 38 w 38"/>
                <a:gd name="T1" fmla="*/ 23 h 31"/>
                <a:gd name="T2" fmla="*/ 30 w 38"/>
                <a:gd name="T3" fmla="*/ 15 h 31"/>
                <a:gd name="T4" fmla="*/ 22 w 38"/>
                <a:gd name="T5" fmla="*/ 8 h 31"/>
                <a:gd name="T6" fmla="*/ 7 w 38"/>
                <a:gd name="T7" fmla="*/ 8 h 31"/>
                <a:gd name="T8" fmla="*/ 7 w 38"/>
                <a:gd name="T9" fmla="*/ 0 h 31"/>
                <a:gd name="T10" fmla="*/ 0 w 38"/>
                <a:gd name="T11" fmla="*/ 0 h 31"/>
                <a:gd name="T12" fmla="*/ 0 w 38"/>
                <a:gd name="T13" fmla="*/ 15 h 31"/>
                <a:gd name="T14" fmla="*/ 7 w 38"/>
                <a:gd name="T15" fmla="*/ 15 h 31"/>
                <a:gd name="T16" fmla="*/ 15 w 38"/>
                <a:gd name="T17" fmla="*/ 31 h 31"/>
                <a:gd name="T18" fmla="*/ 30 w 38"/>
                <a:gd name="T19" fmla="*/ 31 h 31"/>
                <a:gd name="T20" fmla="*/ 30 w 38"/>
                <a:gd name="T21" fmla="*/ 23 h 31"/>
                <a:gd name="T22" fmla="*/ 38 w 38"/>
                <a:gd name="T23" fmla="*/ 23 h 31"/>
                <a:gd name="T24" fmla="*/ 38 w 38"/>
                <a:gd name="T25" fmla="*/ 31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31">
                  <a:moveTo>
                    <a:pt x="38" y="23"/>
                  </a:moveTo>
                  <a:lnTo>
                    <a:pt x="30" y="15"/>
                  </a:lnTo>
                  <a:lnTo>
                    <a:pt x="22" y="8"/>
                  </a:lnTo>
                  <a:lnTo>
                    <a:pt x="7" y="8"/>
                  </a:lnTo>
                  <a:lnTo>
                    <a:pt x="7" y="0"/>
                  </a:lnTo>
                  <a:lnTo>
                    <a:pt x="0" y="0"/>
                  </a:lnTo>
                  <a:lnTo>
                    <a:pt x="0" y="15"/>
                  </a:lnTo>
                  <a:lnTo>
                    <a:pt x="7" y="15"/>
                  </a:lnTo>
                  <a:lnTo>
                    <a:pt x="15" y="31"/>
                  </a:lnTo>
                  <a:lnTo>
                    <a:pt x="30" y="31"/>
                  </a:lnTo>
                  <a:lnTo>
                    <a:pt x="30" y="23"/>
                  </a:lnTo>
                  <a:lnTo>
                    <a:pt x="38" y="23"/>
                  </a:lnTo>
                  <a:lnTo>
                    <a:pt x="38" y="3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31" name="Freeform 166"/>
            <p:cNvSpPr>
              <a:spLocks/>
            </p:cNvSpPr>
            <p:nvPr/>
          </p:nvSpPr>
          <p:spPr bwMode="auto">
            <a:xfrm>
              <a:off x="3647" y="2913"/>
              <a:ext cx="30" cy="30"/>
            </a:xfrm>
            <a:custGeom>
              <a:avLst/>
              <a:gdLst>
                <a:gd name="T0" fmla="*/ 30 w 30"/>
                <a:gd name="T1" fmla="*/ 23 h 30"/>
                <a:gd name="T2" fmla="*/ 23 w 30"/>
                <a:gd name="T3" fmla="*/ 15 h 30"/>
                <a:gd name="T4" fmla="*/ 23 w 30"/>
                <a:gd name="T5" fmla="*/ 7 h 30"/>
                <a:gd name="T6" fmla="*/ 15 w 30"/>
                <a:gd name="T7" fmla="*/ 0 h 30"/>
                <a:gd name="T8" fmla="*/ 8 w 30"/>
                <a:gd name="T9" fmla="*/ 0 h 30"/>
                <a:gd name="T10" fmla="*/ 8 w 30"/>
                <a:gd name="T11" fmla="*/ 7 h 30"/>
                <a:gd name="T12" fmla="*/ 0 w 30"/>
                <a:gd name="T13" fmla="*/ 7 h 30"/>
                <a:gd name="T14" fmla="*/ 0 w 30"/>
                <a:gd name="T15" fmla="*/ 15 h 30"/>
                <a:gd name="T16" fmla="*/ 8 w 30"/>
                <a:gd name="T17" fmla="*/ 23 h 30"/>
                <a:gd name="T18" fmla="*/ 15 w 30"/>
                <a:gd name="T19" fmla="*/ 23 h 30"/>
                <a:gd name="T20" fmla="*/ 23 w 30"/>
                <a:gd name="T21" fmla="*/ 30 h 30"/>
                <a:gd name="T22" fmla="*/ 30 w 30"/>
                <a:gd name="T23" fmla="*/ 23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0" h="30">
                  <a:moveTo>
                    <a:pt x="30" y="23"/>
                  </a:moveTo>
                  <a:lnTo>
                    <a:pt x="23" y="15"/>
                  </a:lnTo>
                  <a:lnTo>
                    <a:pt x="23" y="7"/>
                  </a:lnTo>
                  <a:lnTo>
                    <a:pt x="15" y="0"/>
                  </a:lnTo>
                  <a:lnTo>
                    <a:pt x="8" y="0"/>
                  </a:lnTo>
                  <a:lnTo>
                    <a:pt x="8" y="7"/>
                  </a:lnTo>
                  <a:lnTo>
                    <a:pt x="0" y="7"/>
                  </a:lnTo>
                  <a:lnTo>
                    <a:pt x="0" y="15"/>
                  </a:lnTo>
                  <a:lnTo>
                    <a:pt x="8" y="23"/>
                  </a:lnTo>
                  <a:lnTo>
                    <a:pt x="15" y="23"/>
                  </a:lnTo>
                  <a:lnTo>
                    <a:pt x="23" y="30"/>
                  </a:lnTo>
                  <a:lnTo>
                    <a:pt x="30" y="23"/>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32" name="Freeform 167"/>
            <p:cNvSpPr>
              <a:spLocks/>
            </p:cNvSpPr>
            <p:nvPr/>
          </p:nvSpPr>
          <p:spPr bwMode="auto">
            <a:xfrm>
              <a:off x="3647" y="2913"/>
              <a:ext cx="30" cy="30"/>
            </a:xfrm>
            <a:custGeom>
              <a:avLst/>
              <a:gdLst>
                <a:gd name="T0" fmla="*/ 30 w 30"/>
                <a:gd name="T1" fmla="*/ 23 h 30"/>
                <a:gd name="T2" fmla="*/ 23 w 30"/>
                <a:gd name="T3" fmla="*/ 15 h 30"/>
                <a:gd name="T4" fmla="*/ 23 w 30"/>
                <a:gd name="T5" fmla="*/ 7 h 30"/>
                <a:gd name="T6" fmla="*/ 15 w 30"/>
                <a:gd name="T7" fmla="*/ 0 h 30"/>
                <a:gd name="T8" fmla="*/ 8 w 30"/>
                <a:gd name="T9" fmla="*/ 0 h 30"/>
                <a:gd name="T10" fmla="*/ 8 w 30"/>
                <a:gd name="T11" fmla="*/ 7 h 30"/>
                <a:gd name="T12" fmla="*/ 0 w 30"/>
                <a:gd name="T13" fmla="*/ 7 h 30"/>
                <a:gd name="T14" fmla="*/ 0 w 30"/>
                <a:gd name="T15" fmla="*/ 15 h 30"/>
                <a:gd name="T16" fmla="*/ 8 w 30"/>
                <a:gd name="T17" fmla="*/ 23 h 30"/>
                <a:gd name="T18" fmla="*/ 15 w 30"/>
                <a:gd name="T19" fmla="*/ 23 h 30"/>
                <a:gd name="T20" fmla="*/ 23 w 30"/>
                <a:gd name="T21" fmla="*/ 30 h 30"/>
                <a:gd name="T22" fmla="*/ 30 w 30"/>
                <a:gd name="T23" fmla="*/ 23 h 30"/>
                <a:gd name="T24" fmla="*/ 30 w 30"/>
                <a:gd name="T25" fmla="*/ 30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30">
                  <a:moveTo>
                    <a:pt x="30" y="23"/>
                  </a:moveTo>
                  <a:lnTo>
                    <a:pt x="23" y="15"/>
                  </a:lnTo>
                  <a:lnTo>
                    <a:pt x="23" y="7"/>
                  </a:lnTo>
                  <a:lnTo>
                    <a:pt x="15" y="0"/>
                  </a:lnTo>
                  <a:lnTo>
                    <a:pt x="8" y="0"/>
                  </a:lnTo>
                  <a:lnTo>
                    <a:pt x="8" y="7"/>
                  </a:lnTo>
                  <a:lnTo>
                    <a:pt x="0" y="7"/>
                  </a:lnTo>
                  <a:lnTo>
                    <a:pt x="0" y="15"/>
                  </a:lnTo>
                  <a:lnTo>
                    <a:pt x="8" y="23"/>
                  </a:lnTo>
                  <a:lnTo>
                    <a:pt x="15" y="23"/>
                  </a:lnTo>
                  <a:lnTo>
                    <a:pt x="23" y="30"/>
                  </a:lnTo>
                  <a:lnTo>
                    <a:pt x="30" y="23"/>
                  </a:lnTo>
                  <a:lnTo>
                    <a:pt x="30" y="3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33" name="Freeform 168"/>
            <p:cNvSpPr>
              <a:spLocks/>
            </p:cNvSpPr>
            <p:nvPr/>
          </p:nvSpPr>
          <p:spPr bwMode="auto">
            <a:xfrm>
              <a:off x="3692" y="2943"/>
              <a:ext cx="31" cy="15"/>
            </a:xfrm>
            <a:custGeom>
              <a:avLst/>
              <a:gdLst>
                <a:gd name="T0" fmla="*/ 31 w 31"/>
                <a:gd name="T1" fmla="*/ 8 h 15"/>
                <a:gd name="T2" fmla="*/ 23 w 31"/>
                <a:gd name="T3" fmla="*/ 15 h 15"/>
                <a:gd name="T4" fmla="*/ 8 w 31"/>
                <a:gd name="T5" fmla="*/ 8 h 15"/>
                <a:gd name="T6" fmla="*/ 0 w 31"/>
                <a:gd name="T7" fmla="*/ 8 h 15"/>
                <a:gd name="T8" fmla="*/ 0 w 31"/>
                <a:gd name="T9" fmla="*/ 0 h 15"/>
                <a:gd name="T10" fmla="*/ 16 w 31"/>
                <a:gd name="T11" fmla="*/ 8 h 15"/>
                <a:gd name="T12" fmla="*/ 16 w 31"/>
                <a:gd name="T13" fmla="*/ 0 h 15"/>
                <a:gd name="T14" fmla="*/ 23 w 31"/>
                <a:gd name="T15" fmla="*/ 8 h 15"/>
                <a:gd name="T16" fmla="*/ 31 w 31"/>
                <a:gd name="T17" fmla="*/ 8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15">
                  <a:moveTo>
                    <a:pt x="31" y="8"/>
                  </a:moveTo>
                  <a:lnTo>
                    <a:pt x="23" y="15"/>
                  </a:lnTo>
                  <a:lnTo>
                    <a:pt x="8" y="8"/>
                  </a:lnTo>
                  <a:lnTo>
                    <a:pt x="0" y="8"/>
                  </a:lnTo>
                  <a:lnTo>
                    <a:pt x="0" y="0"/>
                  </a:lnTo>
                  <a:lnTo>
                    <a:pt x="16" y="8"/>
                  </a:lnTo>
                  <a:lnTo>
                    <a:pt x="16" y="0"/>
                  </a:lnTo>
                  <a:lnTo>
                    <a:pt x="23" y="8"/>
                  </a:lnTo>
                  <a:lnTo>
                    <a:pt x="31" y="8"/>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34" name="Freeform 169"/>
            <p:cNvSpPr>
              <a:spLocks/>
            </p:cNvSpPr>
            <p:nvPr/>
          </p:nvSpPr>
          <p:spPr bwMode="auto">
            <a:xfrm>
              <a:off x="3692" y="2943"/>
              <a:ext cx="31" cy="15"/>
            </a:xfrm>
            <a:custGeom>
              <a:avLst/>
              <a:gdLst>
                <a:gd name="T0" fmla="*/ 31 w 31"/>
                <a:gd name="T1" fmla="*/ 8 h 15"/>
                <a:gd name="T2" fmla="*/ 23 w 31"/>
                <a:gd name="T3" fmla="*/ 15 h 15"/>
                <a:gd name="T4" fmla="*/ 8 w 31"/>
                <a:gd name="T5" fmla="*/ 8 h 15"/>
                <a:gd name="T6" fmla="*/ 0 w 31"/>
                <a:gd name="T7" fmla="*/ 8 h 15"/>
                <a:gd name="T8" fmla="*/ 0 w 31"/>
                <a:gd name="T9" fmla="*/ 0 h 15"/>
                <a:gd name="T10" fmla="*/ 16 w 31"/>
                <a:gd name="T11" fmla="*/ 8 h 15"/>
                <a:gd name="T12" fmla="*/ 16 w 31"/>
                <a:gd name="T13" fmla="*/ 0 h 15"/>
                <a:gd name="T14" fmla="*/ 23 w 31"/>
                <a:gd name="T15" fmla="*/ 8 h 15"/>
                <a:gd name="T16" fmla="*/ 31 w 31"/>
                <a:gd name="T17" fmla="*/ 8 h 15"/>
                <a:gd name="T18" fmla="*/ 31 w 31"/>
                <a:gd name="T19" fmla="*/ 15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 h="15">
                  <a:moveTo>
                    <a:pt x="31" y="8"/>
                  </a:moveTo>
                  <a:lnTo>
                    <a:pt x="23" y="15"/>
                  </a:lnTo>
                  <a:lnTo>
                    <a:pt x="8" y="8"/>
                  </a:lnTo>
                  <a:lnTo>
                    <a:pt x="0" y="8"/>
                  </a:lnTo>
                  <a:lnTo>
                    <a:pt x="0" y="0"/>
                  </a:lnTo>
                  <a:lnTo>
                    <a:pt x="16" y="8"/>
                  </a:lnTo>
                  <a:lnTo>
                    <a:pt x="16" y="0"/>
                  </a:lnTo>
                  <a:lnTo>
                    <a:pt x="23" y="8"/>
                  </a:lnTo>
                  <a:lnTo>
                    <a:pt x="31" y="8"/>
                  </a:lnTo>
                  <a:lnTo>
                    <a:pt x="31" y="1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35" name="Freeform 170"/>
            <p:cNvSpPr>
              <a:spLocks/>
            </p:cNvSpPr>
            <p:nvPr/>
          </p:nvSpPr>
          <p:spPr bwMode="auto">
            <a:xfrm>
              <a:off x="3571" y="2875"/>
              <a:ext cx="23" cy="23"/>
            </a:xfrm>
            <a:custGeom>
              <a:avLst/>
              <a:gdLst>
                <a:gd name="T0" fmla="*/ 23 w 23"/>
                <a:gd name="T1" fmla="*/ 7 h 23"/>
                <a:gd name="T2" fmla="*/ 23 w 23"/>
                <a:gd name="T3" fmla="*/ 15 h 23"/>
                <a:gd name="T4" fmla="*/ 15 w 23"/>
                <a:gd name="T5" fmla="*/ 23 h 23"/>
                <a:gd name="T6" fmla="*/ 8 w 23"/>
                <a:gd name="T7" fmla="*/ 23 h 23"/>
                <a:gd name="T8" fmla="*/ 0 w 23"/>
                <a:gd name="T9" fmla="*/ 15 h 23"/>
                <a:gd name="T10" fmla="*/ 0 w 23"/>
                <a:gd name="T11" fmla="*/ 7 h 23"/>
                <a:gd name="T12" fmla="*/ 8 w 23"/>
                <a:gd name="T13" fmla="*/ 0 h 23"/>
                <a:gd name="T14" fmla="*/ 23 w 23"/>
                <a:gd name="T15" fmla="*/ 0 h 23"/>
                <a:gd name="T16" fmla="*/ 23 w 23"/>
                <a:gd name="T17" fmla="*/ 7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23">
                  <a:moveTo>
                    <a:pt x="23" y="7"/>
                  </a:moveTo>
                  <a:lnTo>
                    <a:pt x="23" y="15"/>
                  </a:lnTo>
                  <a:lnTo>
                    <a:pt x="15" y="23"/>
                  </a:lnTo>
                  <a:lnTo>
                    <a:pt x="8" y="23"/>
                  </a:lnTo>
                  <a:lnTo>
                    <a:pt x="0" y="15"/>
                  </a:lnTo>
                  <a:lnTo>
                    <a:pt x="0" y="7"/>
                  </a:lnTo>
                  <a:lnTo>
                    <a:pt x="8" y="0"/>
                  </a:lnTo>
                  <a:lnTo>
                    <a:pt x="23" y="0"/>
                  </a:lnTo>
                  <a:lnTo>
                    <a:pt x="23" y="7"/>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36" name="Freeform 171"/>
            <p:cNvSpPr>
              <a:spLocks/>
            </p:cNvSpPr>
            <p:nvPr/>
          </p:nvSpPr>
          <p:spPr bwMode="auto">
            <a:xfrm>
              <a:off x="3571" y="2875"/>
              <a:ext cx="23" cy="23"/>
            </a:xfrm>
            <a:custGeom>
              <a:avLst/>
              <a:gdLst>
                <a:gd name="T0" fmla="*/ 23 w 23"/>
                <a:gd name="T1" fmla="*/ 7 h 23"/>
                <a:gd name="T2" fmla="*/ 23 w 23"/>
                <a:gd name="T3" fmla="*/ 15 h 23"/>
                <a:gd name="T4" fmla="*/ 15 w 23"/>
                <a:gd name="T5" fmla="*/ 23 h 23"/>
                <a:gd name="T6" fmla="*/ 8 w 23"/>
                <a:gd name="T7" fmla="*/ 23 h 23"/>
                <a:gd name="T8" fmla="*/ 0 w 23"/>
                <a:gd name="T9" fmla="*/ 15 h 23"/>
                <a:gd name="T10" fmla="*/ 0 w 23"/>
                <a:gd name="T11" fmla="*/ 7 h 23"/>
                <a:gd name="T12" fmla="*/ 8 w 23"/>
                <a:gd name="T13" fmla="*/ 0 h 23"/>
                <a:gd name="T14" fmla="*/ 23 w 23"/>
                <a:gd name="T15" fmla="*/ 0 h 23"/>
                <a:gd name="T16" fmla="*/ 23 w 23"/>
                <a:gd name="T17" fmla="*/ 7 h 23"/>
                <a:gd name="T18" fmla="*/ 23 w 23"/>
                <a:gd name="T19" fmla="*/ 15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23">
                  <a:moveTo>
                    <a:pt x="23" y="7"/>
                  </a:moveTo>
                  <a:lnTo>
                    <a:pt x="23" y="15"/>
                  </a:lnTo>
                  <a:lnTo>
                    <a:pt x="15" y="23"/>
                  </a:lnTo>
                  <a:lnTo>
                    <a:pt x="8" y="23"/>
                  </a:lnTo>
                  <a:lnTo>
                    <a:pt x="0" y="15"/>
                  </a:lnTo>
                  <a:lnTo>
                    <a:pt x="0" y="7"/>
                  </a:lnTo>
                  <a:lnTo>
                    <a:pt x="8" y="0"/>
                  </a:lnTo>
                  <a:lnTo>
                    <a:pt x="23" y="0"/>
                  </a:lnTo>
                  <a:lnTo>
                    <a:pt x="23" y="7"/>
                  </a:lnTo>
                  <a:lnTo>
                    <a:pt x="23" y="1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37" name="Freeform 172"/>
            <p:cNvSpPr>
              <a:spLocks/>
            </p:cNvSpPr>
            <p:nvPr/>
          </p:nvSpPr>
          <p:spPr bwMode="auto">
            <a:xfrm>
              <a:off x="3549" y="2882"/>
              <a:ext cx="7" cy="23"/>
            </a:xfrm>
            <a:custGeom>
              <a:avLst/>
              <a:gdLst>
                <a:gd name="T0" fmla="*/ 7 w 7"/>
                <a:gd name="T1" fmla="*/ 8 h 23"/>
                <a:gd name="T2" fmla="*/ 7 w 7"/>
                <a:gd name="T3" fmla="*/ 0 h 23"/>
                <a:gd name="T4" fmla="*/ 7 w 7"/>
                <a:gd name="T5" fmla="*/ 8 h 23"/>
                <a:gd name="T6" fmla="*/ 0 w 7"/>
                <a:gd name="T7" fmla="*/ 16 h 23"/>
                <a:gd name="T8" fmla="*/ 0 w 7"/>
                <a:gd name="T9" fmla="*/ 23 h 23"/>
                <a:gd name="T10" fmla="*/ 7 w 7"/>
                <a:gd name="T11" fmla="*/ 16 h 23"/>
                <a:gd name="T12" fmla="*/ 7 w 7"/>
                <a:gd name="T13" fmla="*/ 8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23">
                  <a:moveTo>
                    <a:pt x="7" y="8"/>
                  </a:moveTo>
                  <a:lnTo>
                    <a:pt x="7" y="0"/>
                  </a:lnTo>
                  <a:lnTo>
                    <a:pt x="7" y="8"/>
                  </a:lnTo>
                  <a:lnTo>
                    <a:pt x="0" y="16"/>
                  </a:lnTo>
                  <a:lnTo>
                    <a:pt x="0" y="23"/>
                  </a:lnTo>
                  <a:lnTo>
                    <a:pt x="7" y="16"/>
                  </a:lnTo>
                  <a:lnTo>
                    <a:pt x="7" y="8"/>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38" name="Freeform 173"/>
            <p:cNvSpPr>
              <a:spLocks/>
            </p:cNvSpPr>
            <p:nvPr/>
          </p:nvSpPr>
          <p:spPr bwMode="auto">
            <a:xfrm>
              <a:off x="3549" y="2882"/>
              <a:ext cx="7" cy="23"/>
            </a:xfrm>
            <a:custGeom>
              <a:avLst/>
              <a:gdLst>
                <a:gd name="T0" fmla="*/ 7 w 7"/>
                <a:gd name="T1" fmla="*/ 8 h 23"/>
                <a:gd name="T2" fmla="*/ 7 w 7"/>
                <a:gd name="T3" fmla="*/ 0 h 23"/>
                <a:gd name="T4" fmla="*/ 7 w 7"/>
                <a:gd name="T5" fmla="*/ 8 h 23"/>
                <a:gd name="T6" fmla="*/ 0 w 7"/>
                <a:gd name="T7" fmla="*/ 16 h 23"/>
                <a:gd name="T8" fmla="*/ 0 w 7"/>
                <a:gd name="T9" fmla="*/ 23 h 23"/>
                <a:gd name="T10" fmla="*/ 7 w 7"/>
                <a:gd name="T11" fmla="*/ 16 h 23"/>
                <a:gd name="T12" fmla="*/ 7 w 7"/>
                <a:gd name="T13" fmla="*/ 8 h 23"/>
                <a:gd name="T14" fmla="*/ 7 w 7"/>
                <a:gd name="T15" fmla="*/ 16 h 2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 h="23">
                  <a:moveTo>
                    <a:pt x="7" y="8"/>
                  </a:moveTo>
                  <a:lnTo>
                    <a:pt x="7" y="0"/>
                  </a:lnTo>
                  <a:lnTo>
                    <a:pt x="7" y="8"/>
                  </a:lnTo>
                  <a:lnTo>
                    <a:pt x="0" y="16"/>
                  </a:lnTo>
                  <a:lnTo>
                    <a:pt x="0" y="23"/>
                  </a:lnTo>
                  <a:lnTo>
                    <a:pt x="7" y="16"/>
                  </a:lnTo>
                  <a:lnTo>
                    <a:pt x="7" y="8"/>
                  </a:lnTo>
                  <a:lnTo>
                    <a:pt x="7" y="1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39" name="Freeform 174"/>
            <p:cNvSpPr>
              <a:spLocks/>
            </p:cNvSpPr>
            <p:nvPr/>
          </p:nvSpPr>
          <p:spPr bwMode="auto">
            <a:xfrm>
              <a:off x="3723" y="2989"/>
              <a:ext cx="7" cy="7"/>
            </a:xfrm>
            <a:custGeom>
              <a:avLst/>
              <a:gdLst>
                <a:gd name="T0" fmla="*/ 7 w 7"/>
                <a:gd name="T1" fmla="*/ 7 h 7"/>
                <a:gd name="T2" fmla="*/ 0 w 7"/>
                <a:gd name="T3" fmla="*/ 7 h 7"/>
                <a:gd name="T4" fmla="*/ 7 w 7"/>
                <a:gd name="T5" fmla="*/ 0 h 7"/>
                <a:gd name="T6" fmla="*/ 7 w 7"/>
                <a:gd name="T7" fmla="*/ 7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7">
                  <a:moveTo>
                    <a:pt x="7" y="7"/>
                  </a:moveTo>
                  <a:lnTo>
                    <a:pt x="0" y="7"/>
                  </a:lnTo>
                  <a:lnTo>
                    <a:pt x="7" y="0"/>
                  </a:lnTo>
                  <a:lnTo>
                    <a:pt x="7" y="7"/>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40" name="Freeform 175"/>
            <p:cNvSpPr>
              <a:spLocks/>
            </p:cNvSpPr>
            <p:nvPr/>
          </p:nvSpPr>
          <p:spPr bwMode="auto">
            <a:xfrm>
              <a:off x="3723" y="2989"/>
              <a:ext cx="7" cy="15"/>
            </a:xfrm>
            <a:custGeom>
              <a:avLst/>
              <a:gdLst>
                <a:gd name="T0" fmla="*/ 7 w 7"/>
                <a:gd name="T1" fmla="*/ 7 h 15"/>
                <a:gd name="T2" fmla="*/ 0 w 7"/>
                <a:gd name="T3" fmla="*/ 7 h 15"/>
                <a:gd name="T4" fmla="*/ 7 w 7"/>
                <a:gd name="T5" fmla="*/ 0 h 15"/>
                <a:gd name="T6" fmla="*/ 7 w 7"/>
                <a:gd name="T7" fmla="*/ 7 h 15"/>
                <a:gd name="T8" fmla="*/ 7 w 7"/>
                <a:gd name="T9" fmla="*/ 15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5">
                  <a:moveTo>
                    <a:pt x="7" y="7"/>
                  </a:moveTo>
                  <a:lnTo>
                    <a:pt x="0" y="7"/>
                  </a:lnTo>
                  <a:lnTo>
                    <a:pt x="7" y="0"/>
                  </a:lnTo>
                  <a:lnTo>
                    <a:pt x="7" y="7"/>
                  </a:lnTo>
                  <a:lnTo>
                    <a:pt x="7" y="1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41" name="Freeform 176"/>
            <p:cNvSpPr>
              <a:spLocks/>
            </p:cNvSpPr>
            <p:nvPr/>
          </p:nvSpPr>
          <p:spPr bwMode="auto">
            <a:xfrm>
              <a:off x="3708" y="2966"/>
              <a:ext cx="7" cy="15"/>
            </a:xfrm>
            <a:custGeom>
              <a:avLst/>
              <a:gdLst>
                <a:gd name="T0" fmla="*/ 7 w 7"/>
                <a:gd name="T1" fmla="*/ 7 h 15"/>
                <a:gd name="T2" fmla="*/ 7 w 7"/>
                <a:gd name="T3" fmla="*/ 15 h 15"/>
                <a:gd name="T4" fmla="*/ 0 w 7"/>
                <a:gd name="T5" fmla="*/ 15 h 15"/>
                <a:gd name="T6" fmla="*/ 0 w 7"/>
                <a:gd name="T7" fmla="*/ 0 h 15"/>
                <a:gd name="T8" fmla="*/ 7 w 7"/>
                <a:gd name="T9" fmla="*/ 0 h 15"/>
                <a:gd name="T10" fmla="*/ 7 w 7"/>
                <a:gd name="T11" fmla="*/ 7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15">
                  <a:moveTo>
                    <a:pt x="7" y="7"/>
                  </a:moveTo>
                  <a:lnTo>
                    <a:pt x="7" y="15"/>
                  </a:lnTo>
                  <a:lnTo>
                    <a:pt x="0" y="15"/>
                  </a:lnTo>
                  <a:lnTo>
                    <a:pt x="0" y="0"/>
                  </a:lnTo>
                  <a:lnTo>
                    <a:pt x="7" y="0"/>
                  </a:lnTo>
                  <a:lnTo>
                    <a:pt x="7" y="7"/>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42" name="Freeform 177"/>
            <p:cNvSpPr>
              <a:spLocks/>
            </p:cNvSpPr>
            <p:nvPr/>
          </p:nvSpPr>
          <p:spPr bwMode="auto">
            <a:xfrm>
              <a:off x="3708" y="2966"/>
              <a:ext cx="7" cy="15"/>
            </a:xfrm>
            <a:custGeom>
              <a:avLst/>
              <a:gdLst>
                <a:gd name="T0" fmla="*/ 7 w 7"/>
                <a:gd name="T1" fmla="*/ 7 h 15"/>
                <a:gd name="T2" fmla="*/ 7 w 7"/>
                <a:gd name="T3" fmla="*/ 15 h 15"/>
                <a:gd name="T4" fmla="*/ 0 w 7"/>
                <a:gd name="T5" fmla="*/ 15 h 15"/>
                <a:gd name="T6" fmla="*/ 0 w 7"/>
                <a:gd name="T7" fmla="*/ 0 h 15"/>
                <a:gd name="T8" fmla="*/ 7 w 7"/>
                <a:gd name="T9" fmla="*/ 0 h 15"/>
                <a:gd name="T10" fmla="*/ 7 w 7"/>
                <a:gd name="T11" fmla="*/ 7 h 15"/>
                <a:gd name="T12" fmla="*/ 7 w 7"/>
                <a:gd name="T13" fmla="*/ 15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5">
                  <a:moveTo>
                    <a:pt x="7" y="7"/>
                  </a:moveTo>
                  <a:lnTo>
                    <a:pt x="7" y="15"/>
                  </a:lnTo>
                  <a:lnTo>
                    <a:pt x="0" y="15"/>
                  </a:lnTo>
                  <a:lnTo>
                    <a:pt x="0" y="0"/>
                  </a:lnTo>
                  <a:lnTo>
                    <a:pt x="7" y="0"/>
                  </a:lnTo>
                  <a:lnTo>
                    <a:pt x="7" y="7"/>
                  </a:lnTo>
                  <a:lnTo>
                    <a:pt x="7" y="1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43" name="Freeform 178"/>
            <p:cNvSpPr>
              <a:spLocks/>
            </p:cNvSpPr>
            <p:nvPr/>
          </p:nvSpPr>
          <p:spPr bwMode="auto">
            <a:xfrm>
              <a:off x="3390" y="1511"/>
              <a:ext cx="302" cy="485"/>
            </a:xfrm>
            <a:custGeom>
              <a:avLst/>
              <a:gdLst>
                <a:gd name="T0" fmla="*/ 302 w 302"/>
                <a:gd name="T1" fmla="*/ 333 h 485"/>
                <a:gd name="T2" fmla="*/ 287 w 302"/>
                <a:gd name="T3" fmla="*/ 310 h 485"/>
                <a:gd name="T4" fmla="*/ 280 w 302"/>
                <a:gd name="T5" fmla="*/ 326 h 485"/>
                <a:gd name="T6" fmla="*/ 242 w 302"/>
                <a:gd name="T7" fmla="*/ 318 h 485"/>
                <a:gd name="T8" fmla="*/ 219 w 302"/>
                <a:gd name="T9" fmla="*/ 326 h 485"/>
                <a:gd name="T10" fmla="*/ 212 w 302"/>
                <a:gd name="T11" fmla="*/ 295 h 485"/>
                <a:gd name="T12" fmla="*/ 196 w 302"/>
                <a:gd name="T13" fmla="*/ 288 h 485"/>
                <a:gd name="T14" fmla="*/ 181 w 302"/>
                <a:gd name="T15" fmla="*/ 235 h 485"/>
                <a:gd name="T16" fmla="*/ 166 w 302"/>
                <a:gd name="T17" fmla="*/ 242 h 485"/>
                <a:gd name="T18" fmla="*/ 159 w 302"/>
                <a:gd name="T19" fmla="*/ 235 h 485"/>
                <a:gd name="T20" fmla="*/ 181 w 302"/>
                <a:gd name="T21" fmla="*/ 166 h 485"/>
                <a:gd name="T22" fmla="*/ 159 w 302"/>
                <a:gd name="T23" fmla="*/ 166 h 485"/>
                <a:gd name="T24" fmla="*/ 143 w 302"/>
                <a:gd name="T25" fmla="*/ 121 h 485"/>
                <a:gd name="T26" fmla="*/ 128 w 302"/>
                <a:gd name="T27" fmla="*/ 106 h 485"/>
                <a:gd name="T28" fmla="*/ 128 w 302"/>
                <a:gd name="T29" fmla="*/ 91 h 485"/>
                <a:gd name="T30" fmla="*/ 121 w 302"/>
                <a:gd name="T31" fmla="*/ 76 h 485"/>
                <a:gd name="T32" fmla="*/ 136 w 302"/>
                <a:gd name="T33" fmla="*/ 7 h 485"/>
                <a:gd name="T34" fmla="*/ 98 w 302"/>
                <a:gd name="T35" fmla="*/ 0 h 485"/>
                <a:gd name="T36" fmla="*/ 60 w 302"/>
                <a:gd name="T37" fmla="*/ 166 h 485"/>
                <a:gd name="T38" fmla="*/ 60 w 302"/>
                <a:gd name="T39" fmla="*/ 189 h 485"/>
                <a:gd name="T40" fmla="*/ 75 w 302"/>
                <a:gd name="T41" fmla="*/ 212 h 485"/>
                <a:gd name="T42" fmla="*/ 22 w 302"/>
                <a:gd name="T43" fmla="*/ 280 h 485"/>
                <a:gd name="T44" fmla="*/ 30 w 302"/>
                <a:gd name="T45" fmla="*/ 303 h 485"/>
                <a:gd name="T46" fmla="*/ 0 w 302"/>
                <a:gd name="T47" fmla="*/ 432 h 485"/>
                <a:gd name="T48" fmla="*/ 136 w 302"/>
                <a:gd name="T49" fmla="*/ 462 h 485"/>
                <a:gd name="T50" fmla="*/ 272 w 302"/>
                <a:gd name="T51" fmla="*/ 485 h 485"/>
                <a:gd name="T52" fmla="*/ 302 w 302"/>
                <a:gd name="T53" fmla="*/ 333 h 4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02" h="485">
                  <a:moveTo>
                    <a:pt x="302" y="333"/>
                  </a:moveTo>
                  <a:lnTo>
                    <a:pt x="287" y="310"/>
                  </a:lnTo>
                  <a:lnTo>
                    <a:pt x="280" y="326"/>
                  </a:lnTo>
                  <a:lnTo>
                    <a:pt x="242" y="318"/>
                  </a:lnTo>
                  <a:lnTo>
                    <a:pt x="219" y="326"/>
                  </a:lnTo>
                  <a:lnTo>
                    <a:pt x="212" y="295"/>
                  </a:lnTo>
                  <a:lnTo>
                    <a:pt x="196" y="288"/>
                  </a:lnTo>
                  <a:lnTo>
                    <a:pt x="181" y="235"/>
                  </a:lnTo>
                  <a:lnTo>
                    <a:pt x="166" y="242"/>
                  </a:lnTo>
                  <a:lnTo>
                    <a:pt x="159" y="235"/>
                  </a:lnTo>
                  <a:lnTo>
                    <a:pt x="181" y="166"/>
                  </a:lnTo>
                  <a:lnTo>
                    <a:pt x="159" y="166"/>
                  </a:lnTo>
                  <a:lnTo>
                    <a:pt x="143" y="121"/>
                  </a:lnTo>
                  <a:lnTo>
                    <a:pt x="128" y="106"/>
                  </a:lnTo>
                  <a:lnTo>
                    <a:pt x="128" y="91"/>
                  </a:lnTo>
                  <a:lnTo>
                    <a:pt x="121" y="76"/>
                  </a:lnTo>
                  <a:lnTo>
                    <a:pt x="136" y="7"/>
                  </a:lnTo>
                  <a:lnTo>
                    <a:pt x="98" y="0"/>
                  </a:lnTo>
                  <a:lnTo>
                    <a:pt x="60" y="166"/>
                  </a:lnTo>
                  <a:lnTo>
                    <a:pt x="60" y="189"/>
                  </a:lnTo>
                  <a:lnTo>
                    <a:pt x="75" y="212"/>
                  </a:lnTo>
                  <a:lnTo>
                    <a:pt x="22" y="280"/>
                  </a:lnTo>
                  <a:lnTo>
                    <a:pt x="30" y="303"/>
                  </a:lnTo>
                  <a:lnTo>
                    <a:pt x="0" y="432"/>
                  </a:lnTo>
                  <a:lnTo>
                    <a:pt x="136" y="462"/>
                  </a:lnTo>
                  <a:lnTo>
                    <a:pt x="272" y="485"/>
                  </a:lnTo>
                  <a:lnTo>
                    <a:pt x="302" y="333"/>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44" name="Freeform 179"/>
            <p:cNvSpPr>
              <a:spLocks/>
            </p:cNvSpPr>
            <p:nvPr/>
          </p:nvSpPr>
          <p:spPr bwMode="auto">
            <a:xfrm>
              <a:off x="3390" y="1511"/>
              <a:ext cx="302" cy="485"/>
            </a:xfrm>
            <a:custGeom>
              <a:avLst/>
              <a:gdLst>
                <a:gd name="T0" fmla="*/ 302 w 302"/>
                <a:gd name="T1" fmla="*/ 333 h 485"/>
                <a:gd name="T2" fmla="*/ 287 w 302"/>
                <a:gd name="T3" fmla="*/ 310 h 485"/>
                <a:gd name="T4" fmla="*/ 280 w 302"/>
                <a:gd name="T5" fmla="*/ 326 h 485"/>
                <a:gd name="T6" fmla="*/ 242 w 302"/>
                <a:gd name="T7" fmla="*/ 318 h 485"/>
                <a:gd name="T8" fmla="*/ 219 w 302"/>
                <a:gd name="T9" fmla="*/ 326 h 485"/>
                <a:gd name="T10" fmla="*/ 212 w 302"/>
                <a:gd name="T11" fmla="*/ 295 h 485"/>
                <a:gd name="T12" fmla="*/ 196 w 302"/>
                <a:gd name="T13" fmla="*/ 288 h 485"/>
                <a:gd name="T14" fmla="*/ 181 w 302"/>
                <a:gd name="T15" fmla="*/ 235 h 485"/>
                <a:gd name="T16" fmla="*/ 166 w 302"/>
                <a:gd name="T17" fmla="*/ 242 h 485"/>
                <a:gd name="T18" fmla="*/ 159 w 302"/>
                <a:gd name="T19" fmla="*/ 235 h 485"/>
                <a:gd name="T20" fmla="*/ 181 w 302"/>
                <a:gd name="T21" fmla="*/ 166 h 485"/>
                <a:gd name="T22" fmla="*/ 159 w 302"/>
                <a:gd name="T23" fmla="*/ 166 h 485"/>
                <a:gd name="T24" fmla="*/ 143 w 302"/>
                <a:gd name="T25" fmla="*/ 121 h 485"/>
                <a:gd name="T26" fmla="*/ 128 w 302"/>
                <a:gd name="T27" fmla="*/ 106 h 485"/>
                <a:gd name="T28" fmla="*/ 128 w 302"/>
                <a:gd name="T29" fmla="*/ 91 h 485"/>
                <a:gd name="T30" fmla="*/ 121 w 302"/>
                <a:gd name="T31" fmla="*/ 76 h 485"/>
                <a:gd name="T32" fmla="*/ 136 w 302"/>
                <a:gd name="T33" fmla="*/ 7 h 485"/>
                <a:gd name="T34" fmla="*/ 98 w 302"/>
                <a:gd name="T35" fmla="*/ 0 h 485"/>
                <a:gd name="T36" fmla="*/ 60 w 302"/>
                <a:gd name="T37" fmla="*/ 166 h 485"/>
                <a:gd name="T38" fmla="*/ 60 w 302"/>
                <a:gd name="T39" fmla="*/ 189 h 485"/>
                <a:gd name="T40" fmla="*/ 75 w 302"/>
                <a:gd name="T41" fmla="*/ 212 h 485"/>
                <a:gd name="T42" fmla="*/ 22 w 302"/>
                <a:gd name="T43" fmla="*/ 280 h 485"/>
                <a:gd name="T44" fmla="*/ 30 w 302"/>
                <a:gd name="T45" fmla="*/ 303 h 485"/>
                <a:gd name="T46" fmla="*/ 0 w 302"/>
                <a:gd name="T47" fmla="*/ 432 h 485"/>
                <a:gd name="T48" fmla="*/ 136 w 302"/>
                <a:gd name="T49" fmla="*/ 462 h 485"/>
                <a:gd name="T50" fmla="*/ 272 w 302"/>
                <a:gd name="T51" fmla="*/ 485 h 485"/>
                <a:gd name="T52" fmla="*/ 302 w 302"/>
                <a:gd name="T53" fmla="*/ 333 h 485"/>
                <a:gd name="T54" fmla="*/ 302 w 302"/>
                <a:gd name="T55" fmla="*/ 341 h 48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02" h="485">
                  <a:moveTo>
                    <a:pt x="302" y="333"/>
                  </a:moveTo>
                  <a:lnTo>
                    <a:pt x="287" y="310"/>
                  </a:lnTo>
                  <a:lnTo>
                    <a:pt x="280" y="326"/>
                  </a:lnTo>
                  <a:lnTo>
                    <a:pt x="242" y="318"/>
                  </a:lnTo>
                  <a:lnTo>
                    <a:pt x="219" y="326"/>
                  </a:lnTo>
                  <a:lnTo>
                    <a:pt x="212" y="295"/>
                  </a:lnTo>
                  <a:lnTo>
                    <a:pt x="196" y="288"/>
                  </a:lnTo>
                  <a:lnTo>
                    <a:pt x="181" y="235"/>
                  </a:lnTo>
                  <a:lnTo>
                    <a:pt x="166" y="242"/>
                  </a:lnTo>
                  <a:lnTo>
                    <a:pt x="159" y="235"/>
                  </a:lnTo>
                  <a:lnTo>
                    <a:pt x="181" y="166"/>
                  </a:lnTo>
                  <a:lnTo>
                    <a:pt x="159" y="166"/>
                  </a:lnTo>
                  <a:lnTo>
                    <a:pt x="143" y="121"/>
                  </a:lnTo>
                  <a:lnTo>
                    <a:pt x="128" y="106"/>
                  </a:lnTo>
                  <a:lnTo>
                    <a:pt x="128" y="91"/>
                  </a:lnTo>
                  <a:lnTo>
                    <a:pt x="121" y="76"/>
                  </a:lnTo>
                  <a:lnTo>
                    <a:pt x="136" y="7"/>
                  </a:lnTo>
                  <a:lnTo>
                    <a:pt x="98" y="0"/>
                  </a:lnTo>
                  <a:lnTo>
                    <a:pt x="60" y="166"/>
                  </a:lnTo>
                  <a:lnTo>
                    <a:pt x="60" y="189"/>
                  </a:lnTo>
                  <a:lnTo>
                    <a:pt x="75" y="212"/>
                  </a:lnTo>
                  <a:lnTo>
                    <a:pt x="22" y="280"/>
                  </a:lnTo>
                  <a:lnTo>
                    <a:pt x="30" y="303"/>
                  </a:lnTo>
                  <a:lnTo>
                    <a:pt x="0" y="432"/>
                  </a:lnTo>
                  <a:lnTo>
                    <a:pt x="136" y="462"/>
                  </a:lnTo>
                  <a:lnTo>
                    <a:pt x="272" y="485"/>
                  </a:lnTo>
                  <a:lnTo>
                    <a:pt x="302" y="333"/>
                  </a:lnTo>
                  <a:lnTo>
                    <a:pt x="302" y="34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45" name="Freeform 180"/>
            <p:cNvSpPr>
              <a:spLocks/>
            </p:cNvSpPr>
            <p:nvPr/>
          </p:nvSpPr>
          <p:spPr bwMode="auto">
            <a:xfrm>
              <a:off x="4593" y="2011"/>
              <a:ext cx="204" cy="356"/>
            </a:xfrm>
            <a:custGeom>
              <a:avLst/>
              <a:gdLst>
                <a:gd name="T0" fmla="*/ 189 w 204"/>
                <a:gd name="T1" fmla="*/ 212 h 356"/>
                <a:gd name="T2" fmla="*/ 182 w 204"/>
                <a:gd name="T3" fmla="*/ 45 h 356"/>
                <a:gd name="T4" fmla="*/ 167 w 204"/>
                <a:gd name="T5" fmla="*/ 0 h 356"/>
                <a:gd name="T6" fmla="*/ 30 w 204"/>
                <a:gd name="T7" fmla="*/ 8 h 356"/>
                <a:gd name="T8" fmla="*/ 61 w 204"/>
                <a:gd name="T9" fmla="*/ 30 h 356"/>
                <a:gd name="T10" fmla="*/ 61 w 204"/>
                <a:gd name="T11" fmla="*/ 45 h 356"/>
                <a:gd name="T12" fmla="*/ 45 w 204"/>
                <a:gd name="T13" fmla="*/ 68 h 356"/>
                <a:gd name="T14" fmla="*/ 15 w 204"/>
                <a:gd name="T15" fmla="*/ 76 h 356"/>
                <a:gd name="T16" fmla="*/ 23 w 204"/>
                <a:gd name="T17" fmla="*/ 106 h 356"/>
                <a:gd name="T18" fmla="*/ 0 w 204"/>
                <a:gd name="T19" fmla="*/ 144 h 356"/>
                <a:gd name="T20" fmla="*/ 8 w 204"/>
                <a:gd name="T21" fmla="*/ 182 h 356"/>
                <a:gd name="T22" fmla="*/ 38 w 204"/>
                <a:gd name="T23" fmla="*/ 212 h 356"/>
                <a:gd name="T24" fmla="*/ 45 w 204"/>
                <a:gd name="T25" fmla="*/ 235 h 356"/>
                <a:gd name="T26" fmla="*/ 53 w 204"/>
                <a:gd name="T27" fmla="*/ 227 h 356"/>
                <a:gd name="T28" fmla="*/ 76 w 204"/>
                <a:gd name="T29" fmla="*/ 235 h 356"/>
                <a:gd name="T30" fmla="*/ 61 w 204"/>
                <a:gd name="T31" fmla="*/ 280 h 356"/>
                <a:gd name="T32" fmla="*/ 106 w 204"/>
                <a:gd name="T33" fmla="*/ 311 h 356"/>
                <a:gd name="T34" fmla="*/ 106 w 204"/>
                <a:gd name="T35" fmla="*/ 333 h 356"/>
                <a:gd name="T36" fmla="*/ 129 w 204"/>
                <a:gd name="T37" fmla="*/ 356 h 356"/>
                <a:gd name="T38" fmla="*/ 136 w 204"/>
                <a:gd name="T39" fmla="*/ 341 h 356"/>
                <a:gd name="T40" fmla="*/ 159 w 204"/>
                <a:gd name="T41" fmla="*/ 349 h 356"/>
                <a:gd name="T42" fmla="*/ 159 w 204"/>
                <a:gd name="T43" fmla="*/ 326 h 356"/>
                <a:gd name="T44" fmla="*/ 182 w 204"/>
                <a:gd name="T45" fmla="*/ 318 h 356"/>
                <a:gd name="T46" fmla="*/ 182 w 204"/>
                <a:gd name="T47" fmla="*/ 265 h 356"/>
                <a:gd name="T48" fmla="*/ 204 w 204"/>
                <a:gd name="T49" fmla="*/ 235 h 356"/>
                <a:gd name="T50" fmla="*/ 189 w 204"/>
                <a:gd name="T51" fmla="*/ 212 h 3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04" h="356">
                  <a:moveTo>
                    <a:pt x="189" y="212"/>
                  </a:moveTo>
                  <a:lnTo>
                    <a:pt x="182" y="45"/>
                  </a:lnTo>
                  <a:lnTo>
                    <a:pt x="167" y="0"/>
                  </a:lnTo>
                  <a:lnTo>
                    <a:pt x="30" y="8"/>
                  </a:lnTo>
                  <a:lnTo>
                    <a:pt x="61" y="30"/>
                  </a:lnTo>
                  <a:lnTo>
                    <a:pt x="61" y="45"/>
                  </a:lnTo>
                  <a:lnTo>
                    <a:pt x="45" y="68"/>
                  </a:lnTo>
                  <a:lnTo>
                    <a:pt x="15" y="76"/>
                  </a:lnTo>
                  <a:lnTo>
                    <a:pt x="23" y="106"/>
                  </a:lnTo>
                  <a:lnTo>
                    <a:pt x="0" y="144"/>
                  </a:lnTo>
                  <a:lnTo>
                    <a:pt x="8" y="182"/>
                  </a:lnTo>
                  <a:lnTo>
                    <a:pt x="38" y="212"/>
                  </a:lnTo>
                  <a:lnTo>
                    <a:pt x="45" y="235"/>
                  </a:lnTo>
                  <a:lnTo>
                    <a:pt x="53" y="227"/>
                  </a:lnTo>
                  <a:lnTo>
                    <a:pt x="76" y="235"/>
                  </a:lnTo>
                  <a:lnTo>
                    <a:pt x="61" y="280"/>
                  </a:lnTo>
                  <a:lnTo>
                    <a:pt x="106" y="311"/>
                  </a:lnTo>
                  <a:lnTo>
                    <a:pt x="106" y="333"/>
                  </a:lnTo>
                  <a:lnTo>
                    <a:pt x="129" y="356"/>
                  </a:lnTo>
                  <a:lnTo>
                    <a:pt x="136" y="341"/>
                  </a:lnTo>
                  <a:lnTo>
                    <a:pt x="159" y="349"/>
                  </a:lnTo>
                  <a:lnTo>
                    <a:pt x="159" y="326"/>
                  </a:lnTo>
                  <a:lnTo>
                    <a:pt x="182" y="318"/>
                  </a:lnTo>
                  <a:lnTo>
                    <a:pt x="182" y="265"/>
                  </a:lnTo>
                  <a:lnTo>
                    <a:pt x="204" y="235"/>
                  </a:lnTo>
                  <a:lnTo>
                    <a:pt x="189" y="212"/>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46" name="Freeform 181"/>
            <p:cNvSpPr>
              <a:spLocks/>
            </p:cNvSpPr>
            <p:nvPr/>
          </p:nvSpPr>
          <p:spPr bwMode="auto">
            <a:xfrm>
              <a:off x="4593" y="2011"/>
              <a:ext cx="204" cy="356"/>
            </a:xfrm>
            <a:custGeom>
              <a:avLst/>
              <a:gdLst>
                <a:gd name="T0" fmla="*/ 189 w 204"/>
                <a:gd name="T1" fmla="*/ 212 h 356"/>
                <a:gd name="T2" fmla="*/ 182 w 204"/>
                <a:gd name="T3" fmla="*/ 45 h 356"/>
                <a:gd name="T4" fmla="*/ 167 w 204"/>
                <a:gd name="T5" fmla="*/ 0 h 356"/>
                <a:gd name="T6" fmla="*/ 30 w 204"/>
                <a:gd name="T7" fmla="*/ 8 h 356"/>
                <a:gd name="T8" fmla="*/ 61 w 204"/>
                <a:gd name="T9" fmla="*/ 30 h 356"/>
                <a:gd name="T10" fmla="*/ 61 w 204"/>
                <a:gd name="T11" fmla="*/ 45 h 356"/>
                <a:gd name="T12" fmla="*/ 45 w 204"/>
                <a:gd name="T13" fmla="*/ 68 h 356"/>
                <a:gd name="T14" fmla="*/ 15 w 204"/>
                <a:gd name="T15" fmla="*/ 76 h 356"/>
                <a:gd name="T16" fmla="*/ 23 w 204"/>
                <a:gd name="T17" fmla="*/ 106 h 356"/>
                <a:gd name="T18" fmla="*/ 0 w 204"/>
                <a:gd name="T19" fmla="*/ 144 h 356"/>
                <a:gd name="T20" fmla="*/ 8 w 204"/>
                <a:gd name="T21" fmla="*/ 182 h 356"/>
                <a:gd name="T22" fmla="*/ 38 w 204"/>
                <a:gd name="T23" fmla="*/ 212 h 356"/>
                <a:gd name="T24" fmla="*/ 45 w 204"/>
                <a:gd name="T25" fmla="*/ 235 h 356"/>
                <a:gd name="T26" fmla="*/ 53 w 204"/>
                <a:gd name="T27" fmla="*/ 227 h 356"/>
                <a:gd name="T28" fmla="*/ 76 w 204"/>
                <a:gd name="T29" fmla="*/ 235 h 356"/>
                <a:gd name="T30" fmla="*/ 61 w 204"/>
                <a:gd name="T31" fmla="*/ 280 h 356"/>
                <a:gd name="T32" fmla="*/ 106 w 204"/>
                <a:gd name="T33" fmla="*/ 311 h 356"/>
                <a:gd name="T34" fmla="*/ 106 w 204"/>
                <a:gd name="T35" fmla="*/ 333 h 356"/>
                <a:gd name="T36" fmla="*/ 129 w 204"/>
                <a:gd name="T37" fmla="*/ 356 h 356"/>
                <a:gd name="T38" fmla="*/ 136 w 204"/>
                <a:gd name="T39" fmla="*/ 341 h 356"/>
                <a:gd name="T40" fmla="*/ 159 w 204"/>
                <a:gd name="T41" fmla="*/ 349 h 356"/>
                <a:gd name="T42" fmla="*/ 159 w 204"/>
                <a:gd name="T43" fmla="*/ 326 h 356"/>
                <a:gd name="T44" fmla="*/ 182 w 204"/>
                <a:gd name="T45" fmla="*/ 318 h 356"/>
                <a:gd name="T46" fmla="*/ 182 w 204"/>
                <a:gd name="T47" fmla="*/ 265 h 356"/>
                <a:gd name="T48" fmla="*/ 204 w 204"/>
                <a:gd name="T49" fmla="*/ 235 h 356"/>
                <a:gd name="T50" fmla="*/ 189 w 204"/>
                <a:gd name="T51" fmla="*/ 212 h 356"/>
                <a:gd name="T52" fmla="*/ 189 w 204"/>
                <a:gd name="T53" fmla="*/ 220 h 35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04" h="356">
                  <a:moveTo>
                    <a:pt x="189" y="212"/>
                  </a:moveTo>
                  <a:lnTo>
                    <a:pt x="182" y="45"/>
                  </a:lnTo>
                  <a:lnTo>
                    <a:pt x="167" y="0"/>
                  </a:lnTo>
                  <a:lnTo>
                    <a:pt x="30" y="8"/>
                  </a:lnTo>
                  <a:lnTo>
                    <a:pt x="61" y="30"/>
                  </a:lnTo>
                  <a:lnTo>
                    <a:pt x="61" y="45"/>
                  </a:lnTo>
                  <a:lnTo>
                    <a:pt x="45" y="68"/>
                  </a:lnTo>
                  <a:lnTo>
                    <a:pt x="15" y="76"/>
                  </a:lnTo>
                  <a:lnTo>
                    <a:pt x="23" y="106"/>
                  </a:lnTo>
                  <a:lnTo>
                    <a:pt x="0" y="144"/>
                  </a:lnTo>
                  <a:lnTo>
                    <a:pt x="8" y="182"/>
                  </a:lnTo>
                  <a:lnTo>
                    <a:pt x="38" y="212"/>
                  </a:lnTo>
                  <a:lnTo>
                    <a:pt x="45" y="235"/>
                  </a:lnTo>
                  <a:lnTo>
                    <a:pt x="53" y="227"/>
                  </a:lnTo>
                  <a:lnTo>
                    <a:pt x="76" y="235"/>
                  </a:lnTo>
                  <a:lnTo>
                    <a:pt x="61" y="280"/>
                  </a:lnTo>
                  <a:lnTo>
                    <a:pt x="106" y="311"/>
                  </a:lnTo>
                  <a:lnTo>
                    <a:pt x="106" y="333"/>
                  </a:lnTo>
                  <a:lnTo>
                    <a:pt x="129" y="356"/>
                  </a:lnTo>
                  <a:lnTo>
                    <a:pt x="136" y="341"/>
                  </a:lnTo>
                  <a:lnTo>
                    <a:pt x="159" y="349"/>
                  </a:lnTo>
                  <a:lnTo>
                    <a:pt x="159" y="326"/>
                  </a:lnTo>
                  <a:lnTo>
                    <a:pt x="182" y="318"/>
                  </a:lnTo>
                  <a:lnTo>
                    <a:pt x="182" y="265"/>
                  </a:lnTo>
                  <a:lnTo>
                    <a:pt x="204" y="235"/>
                  </a:lnTo>
                  <a:lnTo>
                    <a:pt x="189" y="212"/>
                  </a:lnTo>
                  <a:lnTo>
                    <a:pt x="189" y="22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47" name="Freeform 182"/>
            <p:cNvSpPr>
              <a:spLocks/>
            </p:cNvSpPr>
            <p:nvPr/>
          </p:nvSpPr>
          <p:spPr bwMode="auto">
            <a:xfrm>
              <a:off x="4775" y="2041"/>
              <a:ext cx="151" cy="265"/>
            </a:xfrm>
            <a:custGeom>
              <a:avLst/>
              <a:gdLst>
                <a:gd name="T0" fmla="*/ 151 w 151"/>
                <a:gd name="T1" fmla="*/ 190 h 265"/>
                <a:gd name="T2" fmla="*/ 121 w 151"/>
                <a:gd name="T3" fmla="*/ 197 h 265"/>
                <a:gd name="T4" fmla="*/ 121 w 151"/>
                <a:gd name="T5" fmla="*/ 205 h 265"/>
                <a:gd name="T6" fmla="*/ 98 w 151"/>
                <a:gd name="T7" fmla="*/ 250 h 265"/>
                <a:gd name="T8" fmla="*/ 75 w 151"/>
                <a:gd name="T9" fmla="*/ 235 h 265"/>
                <a:gd name="T10" fmla="*/ 68 w 151"/>
                <a:gd name="T11" fmla="*/ 258 h 265"/>
                <a:gd name="T12" fmla="*/ 60 w 151"/>
                <a:gd name="T13" fmla="*/ 250 h 265"/>
                <a:gd name="T14" fmla="*/ 45 w 151"/>
                <a:gd name="T15" fmla="*/ 265 h 265"/>
                <a:gd name="T16" fmla="*/ 22 w 151"/>
                <a:gd name="T17" fmla="*/ 250 h 265"/>
                <a:gd name="T18" fmla="*/ 22 w 151"/>
                <a:gd name="T19" fmla="*/ 265 h 265"/>
                <a:gd name="T20" fmla="*/ 7 w 151"/>
                <a:gd name="T21" fmla="*/ 258 h 265"/>
                <a:gd name="T22" fmla="*/ 0 w 151"/>
                <a:gd name="T23" fmla="*/ 265 h 265"/>
                <a:gd name="T24" fmla="*/ 0 w 151"/>
                <a:gd name="T25" fmla="*/ 235 h 265"/>
                <a:gd name="T26" fmla="*/ 22 w 151"/>
                <a:gd name="T27" fmla="*/ 205 h 265"/>
                <a:gd name="T28" fmla="*/ 7 w 151"/>
                <a:gd name="T29" fmla="*/ 182 h 265"/>
                <a:gd name="T30" fmla="*/ 0 w 151"/>
                <a:gd name="T31" fmla="*/ 15 h 265"/>
                <a:gd name="T32" fmla="*/ 15 w 151"/>
                <a:gd name="T33" fmla="*/ 23 h 265"/>
                <a:gd name="T34" fmla="*/ 38 w 151"/>
                <a:gd name="T35" fmla="*/ 8 h 265"/>
                <a:gd name="T36" fmla="*/ 128 w 151"/>
                <a:gd name="T37" fmla="*/ 0 h 265"/>
                <a:gd name="T38" fmla="*/ 151 w 151"/>
                <a:gd name="T39" fmla="*/ 167 h 265"/>
                <a:gd name="T40" fmla="*/ 151 w 151"/>
                <a:gd name="T41" fmla="*/ 190 h 26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1" h="265">
                  <a:moveTo>
                    <a:pt x="151" y="190"/>
                  </a:moveTo>
                  <a:lnTo>
                    <a:pt x="121" y="197"/>
                  </a:lnTo>
                  <a:lnTo>
                    <a:pt x="121" y="205"/>
                  </a:lnTo>
                  <a:lnTo>
                    <a:pt x="98" y="250"/>
                  </a:lnTo>
                  <a:lnTo>
                    <a:pt x="75" y="235"/>
                  </a:lnTo>
                  <a:lnTo>
                    <a:pt x="68" y="258"/>
                  </a:lnTo>
                  <a:lnTo>
                    <a:pt x="60" y="250"/>
                  </a:lnTo>
                  <a:lnTo>
                    <a:pt x="45" y="265"/>
                  </a:lnTo>
                  <a:lnTo>
                    <a:pt x="22" y="250"/>
                  </a:lnTo>
                  <a:lnTo>
                    <a:pt x="22" y="265"/>
                  </a:lnTo>
                  <a:lnTo>
                    <a:pt x="7" y="258"/>
                  </a:lnTo>
                  <a:lnTo>
                    <a:pt x="0" y="265"/>
                  </a:lnTo>
                  <a:lnTo>
                    <a:pt x="0" y="235"/>
                  </a:lnTo>
                  <a:lnTo>
                    <a:pt x="22" y="205"/>
                  </a:lnTo>
                  <a:lnTo>
                    <a:pt x="7" y="182"/>
                  </a:lnTo>
                  <a:lnTo>
                    <a:pt x="0" y="15"/>
                  </a:lnTo>
                  <a:lnTo>
                    <a:pt x="15" y="23"/>
                  </a:lnTo>
                  <a:lnTo>
                    <a:pt x="38" y="8"/>
                  </a:lnTo>
                  <a:lnTo>
                    <a:pt x="128" y="0"/>
                  </a:lnTo>
                  <a:lnTo>
                    <a:pt x="151" y="167"/>
                  </a:lnTo>
                  <a:lnTo>
                    <a:pt x="151" y="190"/>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48" name="Freeform 183"/>
            <p:cNvSpPr>
              <a:spLocks/>
            </p:cNvSpPr>
            <p:nvPr/>
          </p:nvSpPr>
          <p:spPr bwMode="auto">
            <a:xfrm>
              <a:off x="4775" y="2041"/>
              <a:ext cx="151" cy="265"/>
            </a:xfrm>
            <a:custGeom>
              <a:avLst/>
              <a:gdLst>
                <a:gd name="T0" fmla="*/ 151 w 151"/>
                <a:gd name="T1" fmla="*/ 190 h 265"/>
                <a:gd name="T2" fmla="*/ 121 w 151"/>
                <a:gd name="T3" fmla="*/ 197 h 265"/>
                <a:gd name="T4" fmla="*/ 121 w 151"/>
                <a:gd name="T5" fmla="*/ 205 h 265"/>
                <a:gd name="T6" fmla="*/ 98 w 151"/>
                <a:gd name="T7" fmla="*/ 250 h 265"/>
                <a:gd name="T8" fmla="*/ 75 w 151"/>
                <a:gd name="T9" fmla="*/ 235 h 265"/>
                <a:gd name="T10" fmla="*/ 68 w 151"/>
                <a:gd name="T11" fmla="*/ 258 h 265"/>
                <a:gd name="T12" fmla="*/ 60 w 151"/>
                <a:gd name="T13" fmla="*/ 250 h 265"/>
                <a:gd name="T14" fmla="*/ 45 w 151"/>
                <a:gd name="T15" fmla="*/ 265 h 265"/>
                <a:gd name="T16" fmla="*/ 22 w 151"/>
                <a:gd name="T17" fmla="*/ 250 h 265"/>
                <a:gd name="T18" fmla="*/ 22 w 151"/>
                <a:gd name="T19" fmla="*/ 265 h 265"/>
                <a:gd name="T20" fmla="*/ 7 w 151"/>
                <a:gd name="T21" fmla="*/ 258 h 265"/>
                <a:gd name="T22" fmla="*/ 0 w 151"/>
                <a:gd name="T23" fmla="*/ 265 h 265"/>
                <a:gd name="T24" fmla="*/ 0 w 151"/>
                <a:gd name="T25" fmla="*/ 235 h 265"/>
                <a:gd name="T26" fmla="*/ 22 w 151"/>
                <a:gd name="T27" fmla="*/ 205 h 265"/>
                <a:gd name="T28" fmla="*/ 7 w 151"/>
                <a:gd name="T29" fmla="*/ 182 h 265"/>
                <a:gd name="T30" fmla="*/ 0 w 151"/>
                <a:gd name="T31" fmla="*/ 15 h 265"/>
                <a:gd name="T32" fmla="*/ 15 w 151"/>
                <a:gd name="T33" fmla="*/ 23 h 265"/>
                <a:gd name="T34" fmla="*/ 38 w 151"/>
                <a:gd name="T35" fmla="*/ 8 h 265"/>
                <a:gd name="T36" fmla="*/ 128 w 151"/>
                <a:gd name="T37" fmla="*/ 0 h 265"/>
                <a:gd name="T38" fmla="*/ 151 w 151"/>
                <a:gd name="T39" fmla="*/ 167 h 265"/>
                <a:gd name="T40" fmla="*/ 151 w 151"/>
                <a:gd name="T41" fmla="*/ 190 h 265"/>
                <a:gd name="T42" fmla="*/ 151 w 151"/>
                <a:gd name="T43" fmla="*/ 197 h 26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1" h="265">
                  <a:moveTo>
                    <a:pt x="151" y="190"/>
                  </a:moveTo>
                  <a:lnTo>
                    <a:pt x="121" y="197"/>
                  </a:lnTo>
                  <a:lnTo>
                    <a:pt x="121" y="205"/>
                  </a:lnTo>
                  <a:lnTo>
                    <a:pt x="98" y="250"/>
                  </a:lnTo>
                  <a:lnTo>
                    <a:pt x="75" y="235"/>
                  </a:lnTo>
                  <a:lnTo>
                    <a:pt x="68" y="258"/>
                  </a:lnTo>
                  <a:lnTo>
                    <a:pt x="60" y="250"/>
                  </a:lnTo>
                  <a:lnTo>
                    <a:pt x="45" y="265"/>
                  </a:lnTo>
                  <a:lnTo>
                    <a:pt x="22" y="250"/>
                  </a:lnTo>
                  <a:lnTo>
                    <a:pt x="22" y="265"/>
                  </a:lnTo>
                  <a:lnTo>
                    <a:pt x="7" y="258"/>
                  </a:lnTo>
                  <a:lnTo>
                    <a:pt x="0" y="265"/>
                  </a:lnTo>
                  <a:lnTo>
                    <a:pt x="0" y="235"/>
                  </a:lnTo>
                  <a:lnTo>
                    <a:pt x="22" y="205"/>
                  </a:lnTo>
                  <a:lnTo>
                    <a:pt x="7" y="182"/>
                  </a:lnTo>
                  <a:lnTo>
                    <a:pt x="0" y="15"/>
                  </a:lnTo>
                  <a:lnTo>
                    <a:pt x="15" y="23"/>
                  </a:lnTo>
                  <a:lnTo>
                    <a:pt x="38" y="8"/>
                  </a:lnTo>
                  <a:lnTo>
                    <a:pt x="128" y="0"/>
                  </a:lnTo>
                  <a:lnTo>
                    <a:pt x="151" y="167"/>
                  </a:lnTo>
                  <a:lnTo>
                    <a:pt x="151" y="190"/>
                  </a:lnTo>
                  <a:lnTo>
                    <a:pt x="151" y="19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49" name="Freeform 184"/>
            <p:cNvSpPr>
              <a:spLocks/>
            </p:cNvSpPr>
            <p:nvPr/>
          </p:nvSpPr>
          <p:spPr bwMode="auto">
            <a:xfrm>
              <a:off x="4343" y="1950"/>
              <a:ext cx="311" cy="205"/>
            </a:xfrm>
            <a:custGeom>
              <a:avLst/>
              <a:gdLst>
                <a:gd name="T0" fmla="*/ 311 w 311"/>
                <a:gd name="T1" fmla="*/ 91 h 205"/>
                <a:gd name="T2" fmla="*/ 280 w 311"/>
                <a:gd name="T3" fmla="*/ 69 h 205"/>
                <a:gd name="T4" fmla="*/ 265 w 311"/>
                <a:gd name="T5" fmla="*/ 53 h 205"/>
                <a:gd name="T6" fmla="*/ 250 w 311"/>
                <a:gd name="T7" fmla="*/ 0 h 205"/>
                <a:gd name="T8" fmla="*/ 8 w 311"/>
                <a:gd name="T9" fmla="*/ 8 h 205"/>
                <a:gd name="T10" fmla="*/ 0 w 311"/>
                <a:gd name="T11" fmla="*/ 8 h 205"/>
                <a:gd name="T12" fmla="*/ 8 w 311"/>
                <a:gd name="T13" fmla="*/ 31 h 205"/>
                <a:gd name="T14" fmla="*/ 0 w 311"/>
                <a:gd name="T15" fmla="*/ 61 h 205"/>
                <a:gd name="T16" fmla="*/ 8 w 311"/>
                <a:gd name="T17" fmla="*/ 76 h 205"/>
                <a:gd name="T18" fmla="*/ 31 w 311"/>
                <a:gd name="T19" fmla="*/ 137 h 205"/>
                <a:gd name="T20" fmla="*/ 38 w 311"/>
                <a:gd name="T21" fmla="*/ 137 h 205"/>
                <a:gd name="T22" fmla="*/ 46 w 311"/>
                <a:gd name="T23" fmla="*/ 197 h 205"/>
                <a:gd name="T24" fmla="*/ 235 w 311"/>
                <a:gd name="T25" fmla="*/ 190 h 205"/>
                <a:gd name="T26" fmla="*/ 250 w 311"/>
                <a:gd name="T27" fmla="*/ 205 h 205"/>
                <a:gd name="T28" fmla="*/ 273 w 311"/>
                <a:gd name="T29" fmla="*/ 167 h 205"/>
                <a:gd name="T30" fmla="*/ 265 w 311"/>
                <a:gd name="T31" fmla="*/ 137 h 205"/>
                <a:gd name="T32" fmla="*/ 295 w 311"/>
                <a:gd name="T33" fmla="*/ 129 h 205"/>
                <a:gd name="T34" fmla="*/ 311 w 311"/>
                <a:gd name="T35" fmla="*/ 106 h 205"/>
                <a:gd name="T36" fmla="*/ 311 w 311"/>
                <a:gd name="T37" fmla="*/ 91 h 20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11" h="205">
                  <a:moveTo>
                    <a:pt x="311" y="91"/>
                  </a:moveTo>
                  <a:lnTo>
                    <a:pt x="280" y="69"/>
                  </a:lnTo>
                  <a:lnTo>
                    <a:pt x="265" y="53"/>
                  </a:lnTo>
                  <a:lnTo>
                    <a:pt x="250" y="0"/>
                  </a:lnTo>
                  <a:lnTo>
                    <a:pt x="8" y="8"/>
                  </a:lnTo>
                  <a:lnTo>
                    <a:pt x="0" y="8"/>
                  </a:lnTo>
                  <a:lnTo>
                    <a:pt x="8" y="31"/>
                  </a:lnTo>
                  <a:lnTo>
                    <a:pt x="0" y="61"/>
                  </a:lnTo>
                  <a:lnTo>
                    <a:pt x="8" y="76"/>
                  </a:lnTo>
                  <a:lnTo>
                    <a:pt x="31" y="137"/>
                  </a:lnTo>
                  <a:lnTo>
                    <a:pt x="38" y="137"/>
                  </a:lnTo>
                  <a:lnTo>
                    <a:pt x="46" y="197"/>
                  </a:lnTo>
                  <a:lnTo>
                    <a:pt x="235" y="190"/>
                  </a:lnTo>
                  <a:lnTo>
                    <a:pt x="250" y="205"/>
                  </a:lnTo>
                  <a:lnTo>
                    <a:pt x="273" y="167"/>
                  </a:lnTo>
                  <a:lnTo>
                    <a:pt x="265" y="137"/>
                  </a:lnTo>
                  <a:lnTo>
                    <a:pt x="295" y="129"/>
                  </a:lnTo>
                  <a:lnTo>
                    <a:pt x="311" y="106"/>
                  </a:lnTo>
                  <a:lnTo>
                    <a:pt x="311" y="91"/>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50" name="Freeform 185"/>
            <p:cNvSpPr>
              <a:spLocks/>
            </p:cNvSpPr>
            <p:nvPr/>
          </p:nvSpPr>
          <p:spPr bwMode="auto">
            <a:xfrm>
              <a:off x="4343" y="1950"/>
              <a:ext cx="311" cy="205"/>
            </a:xfrm>
            <a:custGeom>
              <a:avLst/>
              <a:gdLst>
                <a:gd name="T0" fmla="*/ 311 w 311"/>
                <a:gd name="T1" fmla="*/ 91 h 205"/>
                <a:gd name="T2" fmla="*/ 280 w 311"/>
                <a:gd name="T3" fmla="*/ 69 h 205"/>
                <a:gd name="T4" fmla="*/ 265 w 311"/>
                <a:gd name="T5" fmla="*/ 53 h 205"/>
                <a:gd name="T6" fmla="*/ 250 w 311"/>
                <a:gd name="T7" fmla="*/ 0 h 205"/>
                <a:gd name="T8" fmla="*/ 8 w 311"/>
                <a:gd name="T9" fmla="*/ 8 h 205"/>
                <a:gd name="T10" fmla="*/ 0 w 311"/>
                <a:gd name="T11" fmla="*/ 8 h 205"/>
                <a:gd name="T12" fmla="*/ 8 w 311"/>
                <a:gd name="T13" fmla="*/ 31 h 205"/>
                <a:gd name="T14" fmla="*/ 0 w 311"/>
                <a:gd name="T15" fmla="*/ 61 h 205"/>
                <a:gd name="T16" fmla="*/ 8 w 311"/>
                <a:gd name="T17" fmla="*/ 76 h 205"/>
                <a:gd name="T18" fmla="*/ 31 w 311"/>
                <a:gd name="T19" fmla="*/ 137 h 205"/>
                <a:gd name="T20" fmla="*/ 38 w 311"/>
                <a:gd name="T21" fmla="*/ 137 h 205"/>
                <a:gd name="T22" fmla="*/ 46 w 311"/>
                <a:gd name="T23" fmla="*/ 197 h 205"/>
                <a:gd name="T24" fmla="*/ 235 w 311"/>
                <a:gd name="T25" fmla="*/ 190 h 205"/>
                <a:gd name="T26" fmla="*/ 250 w 311"/>
                <a:gd name="T27" fmla="*/ 205 h 205"/>
                <a:gd name="T28" fmla="*/ 273 w 311"/>
                <a:gd name="T29" fmla="*/ 167 h 205"/>
                <a:gd name="T30" fmla="*/ 265 w 311"/>
                <a:gd name="T31" fmla="*/ 137 h 205"/>
                <a:gd name="T32" fmla="*/ 295 w 311"/>
                <a:gd name="T33" fmla="*/ 129 h 205"/>
                <a:gd name="T34" fmla="*/ 311 w 311"/>
                <a:gd name="T35" fmla="*/ 106 h 205"/>
                <a:gd name="T36" fmla="*/ 311 w 311"/>
                <a:gd name="T37" fmla="*/ 91 h 205"/>
                <a:gd name="T38" fmla="*/ 311 w 311"/>
                <a:gd name="T39" fmla="*/ 99 h 20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 h="205">
                  <a:moveTo>
                    <a:pt x="311" y="91"/>
                  </a:moveTo>
                  <a:lnTo>
                    <a:pt x="280" y="69"/>
                  </a:lnTo>
                  <a:lnTo>
                    <a:pt x="265" y="53"/>
                  </a:lnTo>
                  <a:lnTo>
                    <a:pt x="250" y="0"/>
                  </a:lnTo>
                  <a:lnTo>
                    <a:pt x="8" y="8"/>
                  </a:lnTo>
                  <a:lnTo>
                    <a:pt x="0" y="8"/>
                  </a:lnTo>
                  <a:lnTo>
                    <a:pt x="8" y="31"/>
                  </a:lnTo>
                  <a:lnTo>
                    <a:pt x="0" y="61"/>
                  </a:lnTo>
                  <a:lnTo>
                    <a:pt x="8" y="76"/>
                  </a:lnTo>
                  <a:lnTo>
                    <a:pt x="31" y="137"/>
                  </a:lnTo>
                  <a:lnTo>
                    <a:pt x="38" y="137"/>
                  </a:lnTo>
                  <a:lnTo>
                    <a:pt x="46" y="197"/>
                  </a:lnTo>
                  <a:lnTo>
                    <a:pt x="235" y="190"/>
                  </a:lnTo>
                  <a:lnTo>
                    <a:pt x="250" y="205"/>
                  </a:lnTo>
                  <a:lnTo>
                    <a:pt x="273" y="167"/>
                  </a:lnTo>
                  <a:lnTo>
                    <a:pt x="265" y="137"/>
                  </a:lnTo>
                  <a:lnTo>
                    <a:pt x="295" y="129"/>
                  </a:lnTo>
                  <a:lnTo>
                    <a:pt x="311" y="106"/>
                  </a:lnTo>
                  <a:lnTo>
                    <a:pt x="311" y="91"/>
                  </a:lnTo>
                  <a:lnTo>
                    <a:pt x="311" y="99"/>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51" name="Freeform 186"/>
            <p:cNvSpPr>
              <a:spLocks/>
            </p:cNvSpPr>
            <p:nvPr/>
          </p:nvSpPr>
          <p:spPr bwMode="auto">
            <a:xfrm>
              <a:off x="4071" y="2170"/>
              <a:ext cx="371" cy="205"/>
            </a:xfrm>
            <a:custGeom>
              <a:avLst/>
              <a:gdLst>
                <a:gd name="T0" fmla="*/ 371 w 371"/>
                <a:gd name="T1" fmla="*/ 205 h 205"/>
                <a:gd name="T2" fmla="*/ 0 w 371"/>
                <a:gd name="T3" fmla="*/ 197 h 205"/>
                <a:gd name="T4" fmla="*/ 7 w 371"/>
                <a:gd name="T5" fmla="*/ 0 h 205"/>
                <a:gd name="T6" fmla="*/ 340 w 371"/>
                <a:gd name="T7" fmla="*/ 15 h 205"/>
                <a:gd name="T8" fmla="*/ 356 w 371"/>
                <a:gd name="T9" fmla="*/ 23 h 205"/>
                <a:gd name="T10" fmla="*/ 356 w 371"/>
                <a:gd name="T11" fmla="*/ 30 h 205"/>
                <a:gd name="T12" fmla="*/ 348 w 371"/>
                <a:gd name="T13" fmla="*/ 46 h 205"/>
                <a:gd name="T14" fmla="*/ 371 w 371"/>
                <a:gd name="T15" fmla="*/ 68 h 205"/>
                <a:gd name="T16" fmla="*/ 371 w 371"/>
                <a:gd name="T17" fmla="*/ 205 h 2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71" h="205">
                  <a:moveTo>
                    <a:pt x="371" y="205"/>
                  </a:moveTo>
                  <a:lnTo>
                    <a:pt x="0" y="197"/>
                  </a:lnTo>
                  <a:lnTo>
                    <a:pt x="7" y="0"/>
                  </a:lnTo>
                  <a:lnTo>
                    <a:pt x="340" y="15"/>
                  </a:lnTo>
                  <a:lnTo>
                    <a:pt x="356" y="23"/>
                  </a:lnTo>
                  <a:lnTo>
                    <a:pt x="356" y="30"/>
                  </a:lnTo>
                  <a:lnTo>
                    <a:pt x="348" y="46"/>
                  </a:lnTo>
                  <a:lnTo>
                    <a:pt x="371" y="68"/>
                  </a:lnTo>
                  <a:lnTo>
                    <a:pt x="371" y="205"/>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52" name="Freeform 187"/>
            <p:cNvSpPr>
              <a:spLocks/>
            </p:cNvSpPr>
            <p:nvPr/>
          </p:nvSpPr>
          <p:spPr bwMode="auto">
            <a:xfrm>
              <a:off x="4071" y="2170"/>
              <a:ext cx="371" cy="212"/>
            </a:xfrm>
            <a:custGeom>
              <a:avLst/>
              <a:gdLst>
                <a:gd name="T0" fmla="*/ 371 w 371"/>
                <a:gd name="T1" fmla="*/ 205 h 212"/>
                <a:gd name="T2" fmla="*/ 0 w 371"/>
                <a:gd name="T3" fmla="*/ 197 h 212"/>
                <a:gd name="T4" fmla="*/ 7 w 371"/>
                <a:gd name="T5" fmla="*/ 0 h 212"/>
                <a:gd name="T6" fmla="*/ 340 w 371"/>
                <a:gd name="T7" fmla="*/ 15 h 212"/>
                <a:gd name="T8" fmla="*/ 356 w 371"/>
                <a:gd name="T9" fmla="*/ 23 h 212"/>
                <a:gd name="T10" fmla="*/ 356 w 371"/>
                <a:gd name="T11" fmla="*/ 30 h 212"/>
                <a:gd name="T12" fmla="*/ 348 w 371"/>
                <a:gd name="T13" fmla="*/ 46 h 212"/>
                <a:gd name="T14" fmla="*/ 371 w 371"/>
                <a:gd name="T15" fmla="*/ 68 h 212"/>
                <a:gd name="T16" fmla="*/ 371 w 371"/>
                <a:gd name="T17" fmla="*/ 205 h 212"/>
                <a:gd name="T18" fmla="*/ 371 w 371"/>
                <a:gd name="T19" fmla="*/ 212 h 2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1" h="212">
                  <a:moveTo>
                    <a:pt x="371" y="205"/>
                  </a:moveTo>
                  <a:lnTo>
                    <a:pt x="0" y="197"/>
                  </a:lnTo>
                  <a:lnTo>
                    <a:pt x="7" y="0"/>
                  </a:lnTo>
                  <a:lnTo>
                    <a:pt x="340" y="15"/>
                  </a:lnTo>
                  <a:lnTo>
                    <a:pt x="356" y="23"/>
                  </a:lnTo>
                  <a:lnTo>
                    <a:pt x="356" y="30"/>
                  </a:lnTo>
                  <a:lnTo>
                    <a:pt x="348" y="46"/>
                  </a:lnTo>
                  <a:lnTo>
                    <a:pt x="371" y="68"/>
                  </a:lnTo>
                  <a:lnTo>
                    <a:pt x="371" y="205"/>
                  </a:lnTo>
                  <a:lnTo>
                    <a:pt x="371" y="21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53" name="Freeform 188"/>
            <p:cNvSpPr>
              <a:spLocks/>
            </p:cNvSpPr>
            <p:nvPr/>
          </p:nvSpPr>
          <p:spPr bwMode="auto">
            <a:xfrm>
              <a:off x="4707" y="2208"/>
              <a:ext cx="370" cy="189"/>
            </a:xfrm>
            <a:custGeom>
              <a:avLst/>
              <a:gdLst>
                <a:gd name="T0" fmla="*/ 340 w 370"/>
                <a:gd name="T1" fmla="*/ 61 h 189"/>
                <a:gd name="T2" fmla="*/ 333 w 370"/>
                <a:gd name="T3" fmla="*/ 30 h 189"/>
                <a:gd name="T4" fmla="*/ 317 w 370"/>
                <a:gd name="T5" fmla="*/ 15 h 189"/>
                <a:gd name="T6" fmla="*/ 295 w 370"/>
                <a:gd name="T7" fmla="*/ 23 h 189"/>
                <a:gd name="T8" fmla="*/ 280 w 370"/>
                <a:gd name="T9" fmla="*/ 23 h 189"/>
                <a:gd name="T10" fmla="*/ 249 w 370"/>
                <a:gd name="T11" fmla="*/ 15 h 189"/>
                <a:gd name="T12" fmla="*/ 234 w 370"/>
                <a:gd name="T13" fmla="*/ 0 h 189"/>
                <a:gd name="T14" fmla="*/ 219 w 370"/>
                <a:gd name="T15" fmla="*/ 0 h 189"/>
                <a:gd name="T16" fmla="*/ 219 w 370"/>
                <a:gd name="T17" fmla="*/ 23 h 189"/>
                <a:gd name="T18" fmla="*/ 189 w 370"/>
                <a:gd name="T19" fmla="*/ 30 h 189"/>
                <a:gd name="T20" fmla="*/ 189 w 370"/>
                <a:gd name="T21" fmla="*/ 38 h 189"/>
                <a:gd name="T22" fmla="*/ 166 w 370"/>
                <a:gd name="T23" fmla="*/ 83 h 189"/>
                <a:gd name="T24" fmla="*/ 143 w 370"/>
                <a:gd name="T25" fmla="*/ 68 h 189"/>
                <a:gd name="T26" fmla="*/ 136 w 370"/>
                <a:gd name="T27" fmla="*/ 91 h 189"/>
                <a:gd name="T28" fmla="*/ 128 w 370"/>
                <a:gd name="T29" fmla="*/ 83 h 189"/>
                <a:gd name="T30" fmla="*/ 113 w 370"/>
                <a:gd name="T31" fmla="*/ 98 h 189"/>
                <a:gd name="T32" fmla="*/ 90 w 370"/>
                <a:gd name="T33" fmla="*/ 83 h 189"/>
                <a:gd name="T34" fmla="*/ 90 w 370"/>
                <a:gd name="T35" fmla="*/ 98 h 189"/>
                <a:gd name="T36" fmla="*/ 75 w 370"/>
                <a:gd name="T37" fmla="*/ 91 h 189"/>
                <a:gd name="T38" fmla="*/ 68 w 370"/>
                <a:gd name="T39" fmla="*/ 98 h 189"/>
                <a:gd name="T40" fmla="*/ 68 w 370"/>
                <a:gd name="T41" fmla="*/ 121 h 189"/>
                <a:gd name="T42" fmla="*/ 45 w 370"/>
                <a:gd name="T43" fmla="*/ 129 h 189"/>
                <a:gd name="T44" fmla="*/ 45 w 370"/>
                <a:gd name="T45" fmla="*/ 152 h 189"/>
                <a:gd name="T46" fmla="*/ 22 w 370"/>
                <a:gd name="T47" fmla="*/ 144 h 189"/>
                <a:gd name="T48" fmla="*/ 15 w 370"/>
                <a:gd name="T49" fmla="*/ 159 h 189"/>
                <a:gd name="T50" fmla="*/ 15 w 370"/>
                <a:gd name="T51" fmla="*/ 174 h 189"/>
                <a:gd name="T52" fmla="*/ 0 w 370"/>
                <a:gd name="T53" fmla="*/ 189 h 189"/>
                <a:gd name="T54" fmla="*/ 75 w 370"/>
                <a:gd name="T55" fmla="*/ 182 h 189"/>
                <a:gd name="T56" fmla="*/ 68 w 370"/>
                <a:gd name="T57" fmla="*/ 174 h 189"/>
                <a:gd name="T58" fmla="*/ 295 w 370"/>
                <a:gd name="T59" fmla="*/ 152 h 189"/>
                <a:gd name="T60" fmla="*/ 317 w 370"/>
                <a:gd name="T61" fmla="*/ 144 h 189"/>
                <a:gd name="T62" fmla="*/ 370 w 370"/>
                <a:gd name="T63" fmla="*/ 83 h 189"/>
                <a:gd name="T64" fmla="*/ 340 w 370"/>
                <a:gd name="T65" fmla="*/ 61 h 1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70" h="189">
                  <a:moveTo>
                    <a:pt x="340" y="61"/>
                  </a:moveTo>
                  <a:lnTo>
                    <a:pt x="333" y="30"/>
                  </a:lnTo>
                  <a:lnTo>
                    <a:pt x="317" y="15"/>
                  </a:lnTo>
                  <a:lnTo>
                    <a:pt x="295" y="23"/>
                  </a:lnTo>
                  <a:lnTo>
                    <a:pt x="280" y="23"/>
                  </a:lnTo>
                  <a:lnTo>
                    <a:pt x="249" y="15"/>
                  </a:lnTo>
                  <a:lnTo>
                    <a:pt x="234" y="0"/>
                  </a:lnTo>
                  <a:lnTo>
                    <a:pt x="219" y="0"/>
                  </a:lnTo>
                  <a:lnTo>
                    <a:pt x="219" y="23"/>
                  </a:lnTo>
                  <a:lnTo>
                    <a:pt x="189" y="30"/>
                  </a:lnTo>
                  <a:lnTo>
                    <a:pt x="189" y="38"/>
                  </a:lnTo>
                  <a:lnTo>
                    <a:pt x="166" y="83"/>
                  </a:lnTo>
                  <a:lnTo>
                    <a:pt x="143" y="68"/>
                  </a:lnTo>
                  <a:lnTo>
                    <a:pt x="136" y="91"/>
                  </a:lnTo>
                  <a:lnTo>
                    <a:pt x="128" y="83"/>
                  </a:lnTo>
                  <a:lnTo>
                    <a:pt x="113" y="98"/>
                  </a:lnTo>
                  <a:lnTo>
                    <a:pt x="90" y="83"/>
                  </a:lnTo>
                  <a:lnTo>
                    <a:pt x="90" y="98"/>
                  </a:lnTo>
                  <a:lnTo>
                    <a:pt x="75" y="91"/>
                  </a:lnTo>
                  <a:lnTo>
                    <a:pt x="68" y="98"/>
                  </a:lnTo>
                  <a:lnTo>
                    <a:pt x="68" y="121"/>
                  </a:lnTo>
                  <a:lnTo>
                    <a:pt x="45" y="129"/>
                  </a:lnTo>
                  <a:lnTo>
                    <a:pt x="45" y="152"/>
                  </a:lnTo>
                  <a:lnTo>
                    <a:pt x="22" y="144"/>
                  </a:lnTo>
                  <a:lnTo>
                    <a:pt x="15" y="159"/>
                  </a:lnTo>
                  <a:lnTo>
                    <a:pt x="15" y="174"/>
                  </a:lnTo>
                  <a:lnTo>
                    <a:pt x="0" y="189"/>
                  </a:lnTo>
                  <a:lnTo>
                    <a:pt x="75" y="182"/>
                  </a:lnTo>
                  <a:lnTo>
                    <a:pt x="68" y="174"/>
                  </a:lnTo>
                  <a:lnTo>
                    <a:pt x="295" y="152"/>
                  </a:lnTo>
                  <a:lnTo>
                    <a:pt x="317" y="144"/>
                  </a:lnTo>
                  <a:lnTo>
                    <a:pt x="370" y="83"/>
                  </a:lnTo>
                  <a:lnTo>
                    <a:pt x="340" y="61"/>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54" name="Freeform 189"/>
            <p:cNvSpPr>
              <a:spLocks/>
            </p:cNvSpPr>
            <p:nvPr/>
          </p:nvSpPr>
          <p:spPr bwMode="auto">
            <a:xfrm>
              <a:off x="4707" y="2208"/>
              <a:ext cx="370" cy="189"/>
            </a:xfrm>
            <a:custGeom>
              <a:avLst/>
              <a:gdLst>
                <a:gd name="T0" fmla="*/ 340 w 370"/>
                <a:gd name="T1" fmla="*/ 61 h 189"/>
                <a:gd name="T2" fmla="*/ 333 w 370"/>
                <a:gd name="T3" fmla="*/ 30 h 189"/>
                <a:gd name="T4" fmla="*/ 317 w 370"/>
                <a:gd name="T5" fmla="*/ 15 h 189"/>
                <a:gd name="T6" fmla="*/ 295 w 370"/>
                <a:gd name="T7" fmla="*/ 23 h 189"/>
                <a:gd name="T8" fmla="*/ 280 w 370"/>
                <a:gd name="T9" fmla="*/ 23 h 189"/>
                <a:gd name="T10" fmla="*/ 249 w 370"/>
                <a:gd name="T11" fmla="*/ 15 h 189"/>
                <a:gd name="T12" fmla="*/ 234 w 370"/>
                <a:gd name="T13" fmla="*/ 0 h 189"/>
                <a:gd name="T14" fmla="*/ 219 w 370"/>
                <a:gd name="T15" fmla="*/ 0 h 189"/>
                <a:gd name="T16" fmla="*/ 219 w 370"/>
                <a:gd name="T17" fmla="*/ 23 h 189"/>
                <a:gd name="T18" fmla="*/ 189 w 370"/>
                <a:gd name="T19" fmla="*/ 30 h 189"/>
                <a:gd name="T20" fmla="*/ 189 w 370"/>
                <a:gd name="T21" fmla="*/ 38 h 189"/>
                <a:gd name="T22" fmla="*/ 166 w 370"/>
                <a:gd name="T23" fmla="*/ 83 h 189"/>
                <a:gd name="T24" fmla="*/ 143 w 370"/>
                <a:gd name="T25" fmla="*/ 68 h 189"/>
                <a:gd name="T26" fmla="*/ 136 w 370"/>
                <a:gd name="T27" fmla="*/ 91 h 189"/>
                <a:gd name="T28" fmla="*/ 128 w 370"/>
                <a:gd name="T29" fmla="*/ 83 h 189"/>
                <a:gd name="T30" fmla="*/ 113 w 370"/>
                <a:gd name="T31" fmla="*/ 98 h 189"/>
                <a:gd name="T32" fmla="*/ 90 w 370"/>
                <a:gd name="T33" fmla="*/ 83 h 189"/>
                <a:gd name="T34" fmla="*/ 90 w 370"/>
                <a:gd name="T35" fmla="*/ 98 h 189"/>
                <a:gd name="T36" fmla="*/ 75 w 370"/>
                <a:gd name="T37" fmla="*/ 91 h 189"/>
                <a:gd name="T38" fmla="*/ 68 w 370"/>
                <a:gd name="T39" fmla="*/ 98 h 189"/>
                <a:gd name="T40" fmla="*/ 68 w 370"/>
                <a:gd name="T41" fmla="*/ 121 h 189"/>
                <a:gd name="T42" fmla="*/ 45 w 370"/>
                <a:gd name="T43" fmla="*/ 129 h 189"/>
                <a:gd name="T44" fmla="*/ 45 w 370"/>
                <a:gd name="T45" fmla="*/ 152 h 189"/>
                <a:gd name="T46" fmla="*/ 22 w 370"/>
                <a:gd name="T47" fmla="*/ 144 h 189"/>
                <a:gd name="T48" fmla="*/ 15 w 370"/>
                <a:gd name="T49" fmla="*/ 159 h 189"/>
                <a:gd name="T50" fmla="*/ 15 w 370"/>
                <a:gd name="T51" fmla="*/ 174 h 189"/>
                <a:gd name="T52" fmla="*/ 0 w 370"/>
                <a:gd name="T53" fmla="*/ 189 h 189"/>
                <a:gd name="T54" fmla="*/ 75 w 370"/>
                <a:gd name="T55" fmla="*/ 182 h 189"/>
                <a:gd name="T56" fmla="*/ 68 w 370"/>
                <a:gd name="T57" fmla="*/ 174 h 189"/>
                <a:gd name="T58" fmla="*/ 295 w 370"/>
                <a:gd name="T59" fmla="*/ 152 h 189"/>
                <a:gd name="T60" fmla="*/ 317 w 370"/>
                <a:gd name="T61" fmla="*/ 144 h 189"/>
                <a:gd name="T62" fmla="*/ 370 w 370"/>
                <a:gd name="T63" fmla="*/ 83 h 189"/>
                <a:gd name="T64" fmla="*/ 340 w 370"/>
                <a:gd name="T65" fmla="*/ 61 h 189"/>
                <a:gd name="T66" fmla="*/ 340 w 370"/>
                <a:gd name="T67" fmla="*/ 68 h 18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70" h="189">
                  <a:moveTo>
                    <a:pt x="340" y="61"/>
                  </a:moveTo>
                  <a:lnTo>
                    <a:pt x="333" y="30"/>
                  </a:lnTo>
                  <a:lnTo>
                    <a:pt x="317" y="15"/>
                  </a:lnTo>
                  <a:lnTo>
                    <a:pt x="295" y="23"/>
                  </a:lnTo>
                  <a:lnTo>
                    <a:pt x="280" y="23"/>
                  </a:lnTo>
                  <a:lnTo>
                    <a:pt x="249" y="15"/>
                  </a:lnTo>
                  <a:lnTo>
                    <a:pt x="234" y="0"/>
                  </a:lnTo>
                  <a:lnTo>
                    <a:pt x="219" y="0"/>
                  </a:lnTo>
                  <a:lnTo>
                    <a:pt x="219" y="23"/>
                  </a:lnTo>
                  <a:lnTo>
                    <a:pt x="189" y="30"/>
                  </a:lnTo>
                  <a:lnTo>
                    <a:pt x="189" y="38"/>
                  </a:lnTo>
                  <a:lnTo>
                    <a:pt x="166" y="83"/>
                  </a:lnTo>
                  <a:lnTo>
                    <a:pt x="143" y="68"/>
                  </a:lnTo>
                  <a:lnTo>
                    <a:pt x="136" y="91"/>
                  </a:lnTo>
                  <a:lnTo>
                    <a:pt x="128" y="83"/>
                  </a:lnTo>
                  <a:lnTo>
                    <a:pt x="113" y="98"/>
                  </a:lnTo>
                  <a:lnTo>
                    <a:pt x="90" y="83"/>
                  </a:lnTo>
                  <a:lnTo>
                    <a:pt x="90" y="98"/>
                  </a:lnTo>
                  <a:lnTo>
                    <a:pt x="75" y="91"/>
                  </a:lnTo>
                  <a:lnTo>
                    <a:pt x="68" y="98"/>
                  </a:lnTo>
                  <a:lnTo>
                    <a:pt x="68" y="121"/>
                  </a:lnTo>
                  <a:lnTo>
                    <a:pt x="45" y="129"/>
                  </a:lnTo>
                  <a:lnTo>
                    <a:pt x="45" y="152"/>
                  </a:lnTo>
                  <a:lnTo>
                    <a:pt x="22" y="144"/>
                  </a:lnTo>
                  <a:lnTo>
                    <a:pt x="15" y="159"/>
                  </a:lnTo>
                  <a:lnTo>
                    <a:pt x="15" y="174"/>
                  </a:lnTo>
                  <a:lnTo>
                    <a:pt x="0" y="189"/>
                  </a:lnTo>
                  <a:lnTo>
                    <a:pt x="75" y="182"/>
                  </a:lnTo>
                  <a:lnTo>
                    <a:pt x="68" y="174"/>
                  </a:lnTo>
                  <a:lnTo>
                    <a:pt x="295" y="152"/>
                  </a:lnTo>
                  <a:lnTo>
                    <a:pt x="317" y="144"/>
                  </a:lnTo>
                  <a:lnTo>
                    <a:pt x="370" y="83"/>
                  </a:lnTo>
                  <a:lnTo>
                    <a:pt x="340" y="61"/>
                  </a:lnTo>
                  <a:lnTo>
                    <a:pt x="340" y="6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55" name="Freeform 190"/>
            <p:cNvSpPr>
              <a:spLocks/>
            </p:cNvSpPr>
            <p:nvPr/>
          </p:nvSpPr>
          <p:spPr bwMode="auto">
            <a:xfrm>
              <a:off x="4479" y="2625"/>
              <a:ext cx="281" cy="250"/>
            </a:xfrm>
            <a:custGeom>
              <a:avLst/>
              <a:gdLst>
                <a:gd name="T0" fmla="*/ 250 w 281"/>
                <a:gd name="T1" fmla="*/ 227 h 250"/>
                <a:gd name="T2" fmla="*/ 258 w 281"/>
                <a:gd name="T3" fmla="*/ 212 h 250"/>
                <a:gd name="T4" fmla="*/ 273 w 281"/>
                <a:gd name="T5" fmla="*/ 174 h 250"/>
                <a:gd name="T6" fmla="*/ 235 w 281"/>
                <a:gd name="T7" fmla="*/ 189 h 250"/>
                <a:gd name="T8" fmla="*/ 243 w 281"/>
                <a:gd name="T9" fmla="*/ 174 h 250"/>
                <a:gd name="T10" fmla="*/ 205 w 281"/>
                <a:gd name="T11" fmla="*/ 182 h 250"/>
                <a:gd name="T12" fmla="*/ 250 w 281"/>
                <a:gd name="T13" fmla="*/ 174 h 250"/>
                <a:gd name="T14" fmla="*/ 235 w 281"/>
                <a:gd name="T15" fmla="*/ 121 h 250"/>
                <a:gd name="T16" fmla="*/ 129 w 281"/>
                <a:gd name="T17" fmla="*/ 113 h 250"/>
                <a:gd name="T18" fmla="*/ 137 w 281"/>
                <a:gd name="T19" fmla="*/ 91 h 250"/>
                <a:gd name="T20" fmla="*/ 144 w 281"/>
                <a:gd name="T21" fmla="*/ 76 h 250"/>
                <a:gd name="T22" fmla="*/ 152 w 281"/>
                <a:gd name="T23" fmla="*/ 53 h 250"/>
                <a:gd name="T24" fmla="*/ 159 w 281"/>
                <a:gd name="T25" fmla="*/ 30 h 250"/>
                <a:gd name="T26" fmla="*/ 159 w 281"/>
                <a:gd name="T27" fmla="*/ 23 h 250"/>
                <a:gd name="T28" fmla="*/ 152 w 281"/>
                <a:gd name="T29" fmla="*/ 0 h 250"/>
                <a:gd name="T30" fmla="*/ 0 w 281"/>
                <a:gd name="T31" fmla="*/ 68 h 250"/>
                <a:gd name="T32" fmla="*/ 16 w 281"/>
                <a:gd name="T33" fmla="*/ 197 h 250"/>
                <a:gd name="T34" fmla="*/ 53 w 281"/>
                <a:gd name="T35" fmla="*/ 212 h 250"/>
                <a:gd name="T36" fmla="*/ 137 w 281"/>
                <a:gd name="T37" fmla="*/ 220 h 250"/>
                <a:gd name="T38" fmla="*/ 122 w 281"/>
                <a:gd name="T39" fmla="*/ 204 h 250"/>
                <a:gd name="T40" fmla="*/ 137 w 281"/>
                <a:gd name="T41" fmla="*/ 212 h 250"/>
                <a:gd name="T42" fmla="*/ 159 w 281"/>
                <a:gd name="T43" fmla="*/ 227 h 250"/>
                <a:gd name="T44" fmla="*/ 159 w 281"/>
                <a:gd name="T45" fmla="*/ 235 h 250"/>
                <a:gd name="T46" fmla="*/ 159 w 281"/>
                <a:gd name="T47" fmla="*/ 242 h 250"/>
                <a:gd name="T48" fmla="*/ 205 w 281"/>
                <a:gd name="T49" fmla="*/ 235 h 250"/>
                <a:gd name="T50" fmla="*/ 228 w 281"/>
                <a:gd name="T51" fmla="*/ 242 h 250"/>
                <a:gd name="T52" fmla="*/ 212 w 281"/>
                <a:gd name="T53" fmla="*/ 220 h 250"/>
                <a:gd name="T54" fmla="*/ 212 w 281"/>
                <a:gd name="T55" fmla="*/ 197 h 250"/>
                <a:gd name="T56" fmla="*/ 228 w 281"/>
                <a:gd name="T57" fmla="*/ 220 h 250"/>
                <a:gd name="T58" fmla="*/ 243 w 281"/>
                <a:gd name="T59" fmla="*/ 235 h 250"/>
                <a:gd name="T60" fmla="*/ 265 w 281"/>
                <a:gd name="T61" fmla="*/ 242 h 250"/>
                <a:gd name="T62" fmla="*/ 281 w 281"/>
                <a:gd name="T63" fmla="*/ 250 h 25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81" h="250">
                  <a:moveTo>
                    <a:pt x="281" y="235"/>
                  </a:moveTo>
                  <a:lnTo>
                    <a:pt x="250" y="227"/>
                  </a:lnTo>
                  <a:lnTo>
                    <a:pt x="243" y="204"/>
                  </a:lnTo>
                  <a:lnTo>
                    <a:pt x="258" y="212"/>
                  </a:lnTo>
                  <a:lnTo>
                    <a:pt x="265" y="204"/>
                  </a:lnTo>
                  <a:lnTo>
                    <a:pt x="273" y="174"/>
                  </a:lnTo>
                  <a:lnTo>
                    <a:pt x="243" y="197"/>
                  </a:lnTo>
                  <a:lnTo>
                    <a:pt x="235" y="189"/>
                  </a:lnTo>
                  <a:lnTo>
                    <a:pt x="243" y="182"/>
                  </a:lnTo>
                  <a:lnTo>
                    <a:pt x="243" y="174"/>
                  </a:lnTo>
                  <a:lnTo>
                    <a:pt x="220" y="189"/>
                  </a:lnTo>
                  <a:lnTo>
                    <a:pt x="205" y="182"/>
                  </a:lnTo>
                  <a:lnTo>
                    <a:pt x="212" y="167"/>
                  </a:lnTo>
                  <a:lnTo>
                    <a:pt x="250" y="174"/>
                  </a:lnTo>
                  <a:lnTo>
                    <a:pt x="235" y="144"/>
                  </a:lnTo>
                  <a:lnTo>
                    <a:pt x="235" y="121"/>
                  </a:lnTo>
                  <a:lnTo>
                    <a:pt x="137" y="129"/>
                  </a:lnTo>
                  <a:lnTo>
                    <a:pt x="129" y="113"/>
                  </a:lnTo>
                  <a:lnTo>
                    <a:pt x="144" y="91"/>
                  </a:lnTo>
                  <a:lnTo>
                    <a:pt x="137" y="91"/>
                  </a:lnTo>
                  <a:lnTo>
                    <a:pt x="152" y="83"/>
                  </a:lnTo>
                  <a:lnTo>
                    <a:pt x="144" y="76"/>
                  </a:lnTo>
                  <a:lnTo>
                    <a:pt x="167" y="53"/>
                  </a:lnTo>
                  <a:lnTo>
                    <a:pt x="152" y="53"/>
                  </a:lnTo>
                  <a:lnTo>
                    <a:pt x="167" y="38"/>
                  </a:lnTo>
                  <a:lnTo>
                    <a:pt x="159" y="30"/>
                  </a:lnTo>
                  <a:lnTo>
                    <a:pt x="167" y="30"/>
                  </a:lnTo>
                  <a:lnTo>
                    <a:pt x="159" y="23"/>
                  </a:lnTo>
                  <a:lnTo>
                    <a:pt x="152" y="23"/>
                  </a:lnTo>
                  <a:lnTo>
                    <a:pt x="152" y="0"/>
                  </a:lnTo>
                  <a:lnTo>
                    <a:pt x="0" y="7"/>
                  </a:lnTo>
                  <a:lnTo>
                    <a:pt x="0" y="68"/>
                  </a:lnTo>
                  <a:lnTo>
                    <a:pt x="31" y="129"/>
                  </a:lnTo>
                  <a:lnTo>
                    <a:pt x="16" y="197"/>
                  </a:lnTo>
                  <a:lnTo>
                    <a:pt x="16" y="220"/>
                  </a:lnTo>
                  <a:lnTo>
                    <a:pt x="53" y="212"/>
                  </a:lnTo>
                  <a:lnTo>
                    <a:pt x="129" y="227"/>
                  </a:lnTo>
                  <a:lnTo>
                    <a:pt x="137" y="220"/>
                  </a:lnTo>
                  <a:lnTo>
                    <a:pt x="106" y="212"/>
                  </a:lnTo>
                  <a:lnTo>
                    <a:pt x="122" y="204"/>
                  </a:lnTo>
                  <a:lnTo>
                    <a:pt x="122" y="212"/>
                  </a:lnTo>
                  <a:lnTo>
                    <a:pt x="137" y="212"/>
                  </a:lnTo>
                  <a:lnTo>
                    <a:pt x="144" y="227"/>
                  </a:lnTo>
                  <a:lnTo>
                    <a:pt x="159" y="227"/>
                  </a:lnTo>
                  <a:lnTo>
                    <a:pt x="167" y="242"/>
                  </a:lnTo>
                  <a:lnTo>
                    <a:pt x="159" y="235"/>
                  </a:lnTo>
                  <a:lnTo>
                    <a:pt x="152" y="235"/>
                  </a:lnTo>
                  <a:lnTo>
                    <a:pt x="159" y="242"/>
                  </a:lnTo>
                  <a:lnTo>
                    <a:pt x="182" y="250"/>
                  </a:lnTo>
                  <a:lnTo>
                    <a:pt x="205" y="235"/>
                  </a:lnTo>
                  <a:lnTo>
                    <a:pt x="220" y="250"/>
                  </a:lnTo>
                  <a:lnTo>
                    <a:pt x="228" y="242"/>
                  </a:lnTo>
                  <a:lnTo>
                    <a:pt x="228" y="227"/>
                  </a:lnTo>
                  <a:lnTo>
                    <a:pt x="212" y="220"/>
                  </a:lnTo>
                  <a:lnTo>
                    <a:pt x="205" y="212"/>
                  </a:lnTo>
                  <a:lnTo>
                    <a:pt x="212" y="197"/>
                  </a:lnTo>
                  <a:lnTo>
                    <a:pt x="220" y="220"/>
                  </a:lnTo>
                  <a:lnTo>
                    <a:pt x="228" y="220"/>
                  </a:lnTo>
                  <a:lnTo>
                    <a:pt x="228" y="212"/>
                  </a:lnTo>
                  <a:lnTo>
                    <a:pt x="243" y="235"/>
                  </a:lnTo>
                  <a:lnTo>
                    <a:pt x="250" y="227"/>
                  </a:lnTo>
                  <a:lnTo>
                    <a:pt x="265" y="242"/>
                  </a:lnTo>
                  <a:lnTo>
                    <a:pt x="273" y="242"/>
                  </a:lnTo>
                  <a:lnTo>
                    <a:pt x="281" y="250"/>
                  </a:lnTo>
                  <a:lnTo>
                    <a:pt x="281" y="235"/>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56" name="Freeform 191"/>
            <p:cNvSpPr>
              <a:spLocks/>
            </p:cNvSpPr>
            <p:nvPr/>
          </p:nvSpPr>
          <p:spPr bwMode="auto">
            <a:xfrm>
              <a:off x="4479" y="2625"/>
              <a:ext cx="281" cy="250"/>
            </a:xfrm>
            <a:custGeom>
              <a:avLst/>
              <a:gdLst>
                <a:gd name="T0" fmla="*/ 250 w 281"/>
                <a:gd name="T1" fmla="*/ 227 h 250"/>
                <a:gd name="T2" fmla="*/ 258 w 281"/>
                <a:gd name="T3" fmla="*/ 212 h 250"/>
                <a:gd name="T4" fmla="*/ 273 w 281"/>
                <a:gd name="T5" fmla="*/ 174 h 250"/>
                <a:gd name="T6" fmla="*/ 235 w 281"/>
                <a:gd name="T7" fmla="*/ 189 h 250"/>
                <a:gd name="T8" fmla="*/ 243 w 281"/>
                <a:gd name="T9" fmla="*/ 174 h 250"/>
                <a:gd name="T10" fmla="*/ 205 w 281"/>
                <a:gd name="T11" fmla="*/ 182 h 250"/>
                <a:gd name="T12" fmla="*/ 250 w 281"/>
                <a:gd name="T13" fmla="*/ 174 h 250"/>
                <a:gd name="T14" fmla="*/ 235 w 281"/>
                <a:gd name="T15" fmla="*/ 121 h 250"/>
                <a:gd name="T16" fmla="*/ 129 w 281"/>
                <a:gd name="T17" fmla="*/ 113 h 250"/>
                <a:gd name="T18" fmla="*/ 137 w 281"/>
                <a:gd name="T19" fmla="*/ 91 h 250"/>
                <a:gd name="T20" fmla="*/ 144 w 281"/>
                <a:gd name="T21" fmla="*/ 76 h 250"/>
                <a:gd name="T22" fmla="*/ 152 w 281"/>
                <a:gd name="T23" fmla="*/ 53 h 250"/>
                <a:gd name="T24" fmla="*/ 159 w 281"/>
                <a:gd name="T25" fmla="*/ 30 h 250"/>
                <a:gd name="T26" fmla="*/ 159 w 281"/>
                <a:gd name="T27" fmla="*/ 23 h 250"/>
                <a:gd name="T28" fmla="*/ 152 w 281"/>
                <a:gd name="T29" fmla="*/ 0 h 250"/>
                <a:gd name="T30" fmla="*/ 0 w 281"/>
                <a:gd name="T31" fmla="*/ 68 h 250"/>
                <a:gd name="T32" fmla="*/ 16 w 281"/>
                <a:gd name="T33" fmla="*/ 197 h 250"/>
                <a:gd name="T34" fmla="*/ 53 w 281"/>
                <a:gd name="T35" fmla="*/ 212 h 250"/>
                <a:gd name="T36" fmla="*/ 137 w 281"/>
                <a:gd name="T37" fmla="*/ 220 h 250"/>
                <a:gd name="T38" fmla="*/ 122 w 281"/>
                <a:gd name="T39" fmla="*/ 204 h 250"/>
                <a:gd name="T40" fmla="*/ 137 w 281"/>
                <a:gd name="T41" fmla="*/ 212 h 250"/>
                <a:gd name="T42" fmla="*/ 159 w 281"/>
                <a:gd name="T43" fmla="*/ 227 h 250"/>
                <a:gd name="T44" fmla="*/ 159 w 281"/>
                <a:gd name="T45" fmla="*/ 235 h 250"/>
                <a:gd name="T46" fmla="*/ 159 w 281"/>
                <a:gd name="T47" fmla="*/ 242 h 250"/>
                <a:gd name="T48" fmla="*/ 205 w 281"/>
                <a:gd name="T49" fmla="*/ 235 h 250"/>
                <a:gd name="T50" fmla="*/ 228 w 281"/>
                <a:gd name="T51" fmla="*/ 242 h 250"/>
                <a:gd name="T52" fmla="*/ 212 w 281"/>
                <a:gd name="T53" fmla="*/ 220 h 250"/>
                <a:gd name="T54" fmla="*/ 212 w 281"/>
                <a:gd name="T55" fmla="*/ 197 h 250"/>
                <a:gd name="T56" fmla="*/ 228 w 281"/>
                <a:gd name="T57" fmla="*/ 220 h 250"/>
                <a:gd name="T58" fmla="*/ 243 w 281"/>
                <a:gd name="T59" fmla="*/ 235 h 250"/>
                <a:gd name="T60" fmla="*/ 265 w 281"/>
                <a:gd name="T61" fmla="*/ 242 h 250"/>
                <a:gd name="T62" fmla="*/ 281 w 281"/>
                <a:gd name="T63" fmla="*/ 250 h 250"/>
                <a:gd name="T64" fmla="*/ 281 w 281"/>
                <a:gd name="T65" fmla="*/ 242 h 2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81" h="250">
                  <a:moveTo>
                    <a:pt x="281" y="235"/>
                  </a:moveTo>
                  <a:lnTo>
                    <a:pt x="250" y="227"/>
                  </a:lnTo>
                  <a:lnTo>
                    <a:pt x="243" y="204"/>
                  </a:lnTo>
                  <a:lnTo>
                    <a:pt x="258" y="212"/>
                  </a:lnTo>
                  <a:lnTo>
                    <a:pt x="265" y="204"/>
                  </a:lnTo>
                  <a:lnTo>
                    <a:pt x="273" y="174"/>
                  </a:lnTo>
                  <a:lnTo>
                    <a:pt x="243" y="197"/>
                  </a:lnTo>
                  <a:lnTo>
                    <a:pt x="235" y="189"/>
                  </a:lnTo>
                  <a:lnTo>
                    <a:pt x="243" y="182"/>
                  </a:lnTo>
                  <a:lnTo>
                    <a:pt x="243" y="174"/>
                  </a:lnTo>
                  <a:lnTo>
                    <a:pt x="220" y="189"/>
                  </a:lnTo>
                  <a:lnTo>
                    <a:pt x="205" y="182"/>
                  </a:lnTo>
                  <a:lnTo>
                    <a:pt x="212" y="167"/>
                  </a:lnTo>
                  <a:lnTo>
                    <a:pt x="250" y="174"/>
                  </a:lnTo>
                  <a:lnTo>
                    <a:pt x="235" y="144"/>
                  </a:lnTo>
                  <a:lnTo>
                    <a:pt x="235" y="121"/>
                  </a:lnTo>
                  <a:lnTo>
                    <a:pt x="137" y="129"/>
                  </a:lnTo>
                  <a:lnTo>
                    <a:pt x="129" y="113"/>
                  </a:lnTo>
                  <a:lnTo>
                    <a:pt x="144" y="91"/>
                  </a:lnTo>
                  <a:lnTo>
                    <a:pt x="137" y="91"/>
                  </a:lnTo>
                  <a:lnTo>
                    <a:pt x="152" y="83"/>
                  </a:lnTo>
                  <a:lnTo>
                    <a:pt x="144" y="76"/>
                  </a:lnTo>
                  <a:lnTo>
                    <a:pt x="167" y="53"/>
                  </a:lnTo>
                  <a:lnTo>
                    <a:pt x="152" y="53"/>
                  </a:lnTo>
                  <a:lnTo>
                    <a:pt x="167" y="38"/>
                  </a:lnTo>
                  <a:lnTo>
                    <a:pt x="159" y="30"/>
                  </a:lnTo>
                  <a:lnTo>
                    <a:pt x="167" y="30"/>
                  </a:lnTo>
                  <a:lnTo>
                    <a:pt x="159" y="23"/>
                  </a:lnTo>
                  <a:lnTo>
                    <a:pt x="152" y="23"/>
                  </a:lnTo>
                  <a:lnTo>
                    <a:pt x="152" y="0"/>
                  </a:lnTo>
                  <a:lnTo>
                    <a:pt x="0" y="7"/>
                  </a:lnTo>
                  <a:lnTo>
                    <a:pt x="0" y="68"/>
                  </a:lnTo>
                  <a:lnTo>
                    <a:pt x="31" y="129"/>
                  </a:lnTo>
                  <a:lnTo>
                    <a:pt x="16" y="197"/>
                  </a:lnTo>
                  <a:lnTo>
                    <a:pt x="16" y="220"/>
                  </a:lnTo>
                  <a:lnTo>
                    <a:pt x="53" y="212"/>
                  </a:lnTo>
                  <a:lnTo>
                    <a:pt x="129" y="227"/>
                  </a:lnTo>
                  <a:lnTo>
                    <a:pt x="137" y="220"/>
                  </a:lnTo>
                  <a:lnTo>
                    <a:pt x="106" y="212"/>
                  </a:lnTo>
                  <a:lnTo>
                    <a:pt x="122" y="204"/>
                  </a:lnTo>
                  <a:lnTo>
                    <a:pt x="122" y="212"/>
                  </a:lnTo>
                  <a:lnTo>
                    <a:pt x="137" y="212"/>
                  </a:lnTo>
                  <a:lnTo>
                    <a:pt x="144" y="227"/>
                  </a:lnTo>
                  <a:lnTo>
                    <a:pt x="159" y="227"/>
                  </a:lnTo>
                  <a:lnTo>
                    <a:pt x="167" y="242"/>
                  </a:lnTo>
                  <a:lnTo>
                    <a:pt x="159" y="235"/>
                  </a:lnTo>
                  <a:lnTo>
                    <a:pt x="152" y="235"/>
                  </a:lnTo>
                  <a:lnTo>
                    <a:pt x="159" y="242"/>
                  </a:lnTo>
                  <a:lnTo>
                    <a:pt x="182" y="250"/>
                  </a:lnTo>
                  <a:lnTo>
                    <a:pt x="205" y="235"/>
                  </a:lnTo>
                  <a:lnTo>
                    <a:pt x="220" y="250"/>
                  </a:lnTo>
                  <a:lnTo>
                    <a:pt x="228" y="242"/>
                  </a:lnTo>
                  <a:lnTo>
                    <a:pt x="228" y="227"/>
                  </a:lnTo>
                  <a:lnTo>
                    <a:pt x="212" y="220"/>
                  </a:lnTo>
                  <a:lnTo>
                    <a:pt x="205" y="212"/>
                  </a:lnTo>
                  <a:lnTo>
                    <a:pt x="212" y="197"/>
                  </a:lnTo>
                  <a:lnTo>
                    <a:pt x="220" y="220"/>
                  </a:lnTo>
                  <a:lnTo>
                    <a:pt x="228" y="220"/>
                  </a:lnTo>
                  <a:lnTo>
                    <a:pt x="228" y="212"/>
                  </a:lnTo>
                  <a:lnTo>
                    <a:pt x="243" y="235"/>
                  </a:lnTo>
                  <a:lnTo>
                    <a:pt x="250" y="227"/>
                  </a:lnTo>
                  <a:lnTo>
                    <a:pt x="265" y="242"/>
                  </a:lnTo>
                  <a:lnTo>
                    <a:pt x="273" y="242"/>
                  </a:lnTo>
                  <a:lnTo>
                    <a:pt x="281" y="250"/>
                  </a:lnTo>
                  <a:lnTo>
                    <a:pt x="281" y="235"/>
                  </a:lnTo>
                  <a:lnTo>
                    <a:pt x="281" y="24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57" name="Freeform 192"/>
            <p:cNvSpPr>
              <a:spLocks/>
            </p:cNvSpPr>
            <p:nvPr/>
          </p:nvSpPr>
          <p:spPr bwMode="auto">
            <a:xfrm>
              <a:off x="5486" y="1541"/>
              <a:ext cx="189" cy="296"/>
            </a:xfrm>
            <a:custGeom>
              <a:avLst/>
              <a:gdLst>
                <a:gd name="T0" fmla="*/ 182 w 189"/>
                <a:gd name="T1" fmla="*/ 144 h 296"/>
                <a:gd name="T2" fmla="*/ 174 w 189"/>
                <a:gd name="T3" fmla="*/ 136 h 296"/>
                <a:gd name="T4" fmla="*/ 189 w 189"/>
                <a:gd name="T5" fmla="*/ 129 h 296"/>
                <a:gd name="T6" fmla="*/ 174 w 189"/>
                <a:gd name="T7" fmla="*/ 121 h 296"/>
                <a:gd name="T8" fmla="*/ 159 w 189"/>
                <a:gd name="T9" fmla="*/ 121 h 296"/>
                <a:gd name="T10" fmla="*/ 151 w 189"/>
                <a:gd name="T11" fmla="*/ 99 h 296"/>
                <a:gd name="T12" fmla="*/ 136 w 189"/>
                <a:gd name="T13" fmla="*/ 99 h 296"/>
                <a:gd name="T14" fmla="*/ 114 w 189"/>
                <a:gd name="T15" fmla="*/ 15 h 296"/>
                <a:gd name="T16" fmla="*/ 91 w 189"/>
                <a:gd name="T17" fmla="*/ 0 h 296"/>
                <a:gd name="T18" fmla="*/ 61 w 189"/>
                <a:gd name="T19" fmla="*/ 23 h 296"/>
                <a:gd name="T20" fmla="*/ 45 w 189"/>
                <a:gd name="T21" fmla="*/ 8 h 296"/>
                <a:gd name="T22" fmla="*/ 23 w 189"/>
                <a:gd name="T23" fmla="*/ 61 h 296"/>
                <a:gd name="T24" fmla="*/ 30 w 189"/>
                <a:gd name="T25" fmla="*/ 114 h 296"/>
                <a:gd name="T26" fmla="*/ 15 w 189"/>
                <a:gd name="T27" fmla="*/ 144 h 296"/>
                <a:gd name="T28" fmla="*/ 23 w 189"/>
                <a:gd name="T29" fmla="*/ 152 h 296"/>
                <a:gd name="T30" fmla="*/ 15 w 189"/>
                <a:gd name="T31" fmla="*/ 152 h 296"/>
                <a:gd name="T32" fmla="*/ 15 w 189"/>
                <a:gd name="T33" fmla="*/ 159 h 296"/>
                <a:gd name="T34" fmla="*/ 0 w 189"/>
                <a:gd name="T35" fmla="*/ 159 h 296"/>
                <a:gd name="T36" fmla="*/ 38 w 189"/>
                <a:gd name="T37" fmla="*/ 273 h 296"/>
                <a:gd name="T38" fmla="*/ 53 w 189"/>
                <a:gd name="T39" fmla="*/ 296 h 296"/>
                <a:gd name="T40" fmla="*/ 68 w 189"/>
                <a:gd name="T41" fmla="*/ 243 h 296"/>
                <a:gd name="T42" fmla="*/ 76 w 189"/>
                <a:gd name="T43" fmla="*/ 235 h 296"/>
                <a:gd name="T44" fmla="*/ 76 w 189"/>
                <a:gd name="T45" fmla="*/ 227 h 296"/>
                <a:gd name="T46" fmla="*/ 91 w 189"/>
                <a:gd name="T47" fmla="*/ 235 h 296"/>
                <a:gd name="T48" fmla="*/ 98 w 189"/>
                <a:gd name="T49" fmla="*/ 212 h 296"/>
                <a:gd name="T50" fmla="*/ 106 w 189"/>
                <a:gd name="T51" fmla="*/ 220 h 296"/>
                <a:gd name="T52" fmla="*/ 106 w 189"/>
                <a:gd name="T53" fmla="*/ 190 h 296"/>
                <a:gd name="T54" fmla="*/ 114 w 189"/>
                <a:gd name="T55" fmla="*/ 182 h 296"/>
                <a:gd name="T56" fmla="*/ 114 w 189"/>
                <a:gd name="T57" fmla="*/ 190 h 296"/>
                <a:gd name="T58" fmla="*/ 129 w 189"/>
                <a:gd name="T59" fmla="*/ 197 h 296"/>
                <a:gd name="T60" fmla="*/ 129 w 189"/>
                <a:gd name="T61" fmla="*/ 174 h 296"/>
                <a:gd name="T62" fmla="*/ 136 w 189"/>
                <a:gd name="T63" fmla="*/ 182 h 296"/>
                <a:gd name="T64" fmla="*/ 136 w 189"/>
                <a:gd name="T65" fmla="*/ 167 h 296"/>
                <a:gd name="T66" fmla="*/ 151 w 189"/>
                <a:gd name="T67" fmla="*/ 182 h 296"/>
                <a:gd name="T68" fmla="*/ 159 w 189"/>
                <a:gd name="T69" fmla="*/ 159 h 296"/>
                <a:gd name="T70" fmla="*/ 167 w 189"/>
                <a:gd name="T71" fmla="*/ 167 h 296"/>
                <a:gd name="T72" fmla="*/ 167 w 189"/>
                <a:gd name="T73" fmla="*/ 159 h 296"/>
                <a:gd name="T74" fmla="*/ 182 w 189"/>
                <a:gd name="T75" fmla="*/ 152 h 296"/>
                <a:gd name="T76" fmla="*/ 189 w 189"/>
                <a:gd name="T77" fmla="*/ 136 h 296"/>
                <a:gd name="T78" fmla="*/ 182 w 189"/>
                <a:gd name="T79" fmla="*/ 144 h 29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89" h="296">
                  <a:moveTo>
                    <a:pt x="182" y="144"/>
                  </a:moveTo>
                  <a:lnTo>
                    <a:pt x="174" y="136"/>
                  </a:lnTo>
                  <a:lnTo>
                    <a:pt x="189" y="129"/>
                  </a:lnTo>
                  <a:lnTo>
                    <a:pt x="174" y="121"/>
                  </a:lnTo>
                  <a:lnTo>
                    <a:pt x="159" y="121"/>
                  </a:lnTo>
                  <a:lnTo>
                    <a:pt x="151" y="99"/>
                  </a:lnTo>
                  <a:lnTo>
                    <a:pt x="136" y="99"/>
                  </a:lnTo>
                  <a:lnTo>
                    <a:pt x="114" y="15"/>
                  </a:lnTo>
                  <a:lnTo>
                    <a:pt x="91" y="0"/>
                  </a:lnTo>
                  <a:lnTo>
                    <a:pt x="61" y="23"/>
                  </a:lnTo>
                  <a:lnTo>
                    <a:pt x="45" y="8"/>
                  </a:lnTo>
                  <a:lnTo>
                    <a:pt x="23" y="61"/>
                  </a:lnTo>
                  <a:lnTo>
                    <a:pt x="30" y="114"/>
                  </a:lnTo>
                  <a:lnTo>
                    <a:pt x="15" y="144"/>
                  </a:lnTo>
                  <a:lnTo>
                    <a:pt x="23" y="152"/>
                  </a:lnTo>
                  <a:lnTo>
                    <a:pt x="15" y="152"/>
                  </a:lnTo>
                  <a:lnTo>
                    <a:pt x="15" y="159"/>
                  </a:lnTo>
                  <a:lnTo>
                    <a:pt x="0" y="159"/>
                  </a:lnTo>
                  <a:lnTo>
                    <a:pt x="38" y="273"/>
                  </a:lnTo>
                  <a:lnTo>
                    <a:pt x="53" y="296"/>
                  </a:lnTo>
                  <a:lnTo>
                    <a:pt x="68" y="243"/>
                  </a:lnTo>
                  <a:lnTo>
                    <a:pt x="76" y="235"/>
                  </a:lnTo>
                  <a:lnTo>
                    <a:pt x="76" y="227"/>
                  </a:lnTo>
                  <a:lnTo>
                    <a:pt x="91" y="235"/>
                  </a:lnTo>
                  <a:lnTo>
                    <a:pt x="98" y="212"/>
                  </a:lnTo>
                  <a:lnTo>
                    <a:pt x="106" y="220"/>
                  </a:lnTo>
                  <a:lnTo>
                    <a:pt x="106" y="190"/>
                  </a:lnTo>
                  <a:lnTo>
                    <a:pt x="114" y="182"/>
                  </a:lnTo>
                  <a:lnTo>
                    <a:pt x="114" y="190"/>
                  </a:lnTo>
                  <a:lnTo>
                    <a:pt x="129" y="197"/>
                  </a:lnTo>
                  <a:lnTo>
                    <a:pt x="129" y="174"/>
                  </a:lnTo>
                  <a:lnTo>
                    <a:pt x="136" y="182"/>
                  </a:lnTo>
                  <a:lnTo>
                    <a:pt x="136" y="167"/>
                  </a:lnTo>
                  <a:lnTo>
                    <a:pt x="151" y="182"/>
                  </a:lnTo>
                  <a:lnTo>
                    <a:pt x="159" y="159"/>
                  </a:lnTo>
                  <a:lnTo>
                    <a:pt x="167" y="167"/>
                  </a:lnTo>
                  <a:lnTo>
                    <a:pt x="167" y="159"/>
                  </a:lnTo>
                  <a:lnTo>
                    <a:pt x="182" y="152"/>
                  </a:lnTo>
                  <a:lnTo>
                    <a:pt x="189" y="136"/>
                  </a:lnTo>
                  <a:lnTo>
                    <a:pt x="182" y="144"/>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58" name="Freeform 193"/>
            <p:cNvSpPr>
              <a:spLocks/>
            </p:cNvSpPr>
            <p:nvPr/>
          </p:nvSpPr>
          <p:spPr bwMode="auto">
            <a:xfrm>
              <a:off x="5486" y="1541"/>
              <a:ext cx="189" cy="296"/>
            </a:xfrm>
            <a:custGeom>
              <a:avLst/>
              <a:gdLst>
                <a:gd name="T0" fmla="*/ 182 w 189"/>
                <a:gd name="T1" fmla="*/ 144 h 296"/>
                <a:gd name="T2" fmla="*/ 174 w 189"/>
                <a:gd name="T3" fmla="*/ 136 h 296"/>
                <a:gd name="T4" fmla="*/ 189 w 189"/>
                <a:gd name="T5" fmla="*/ 129 h 296"/>
                <a:gd name="T6" fmla="*/ 174 w 189"/>
                <a:gd name="T7" fmla="*/ 121 h 296"/>
                <a:gd name="T8" fmla="*/ 159 w 189"/>
                <a:gd name="T9" fmla="*/ 121 h 296"/>
                <a:gd name="T10" fmla="*/ 151 w 189"/>
                <a:gd name="T11" fmla="*/ 99 h 296"/>
                <a:gd name="T12" fmla="*/ 136 w 189"/>
                <a:gd name="T13" fmla="*/ 99 h 296"/>
                <a:gd name="T14" fmla="*/ 114 w 189"/>
                <a:gd name="T15" fmla="*/ 15 h 296"/>
                <a:gd name="T16" fmla="*/ 91 w 189"/>
                <a:gd name="T17" fmla="*/ 0 h 296"/>
                <a:gd name="T18" fmla="*/ 61 w 189"/>
                <a:gd name="T19" fmla="*/ 23 h 296"/>
                <a:gd name="T20" fmla="*/ 45 w 189"/>
                <a:gd name="T21" fmla="*/ 8 h 296"/>
                <a:gd name="T22" fmla="*/ 23 w 189"/>
                <a:gd name="T23" fmla="*/ 61 h 296"/>
                <a:gd name="T24" fmla="*/ 30 w 189"/>
                <a:gd name="T25" fmla="*/ 114 h 296"/>
                <a:gd name="T26" fmla="*/ 15 w 189"/>
                <a:gd name="T27" fmla="*/ 144 h 296"/>
                <a:gd name="T28" fmla="*/ 23 w 189"/>
                <a:gd name="T29" fmla="*/ 152 h 296"/>
                <a:gd name="T30" fmla="*/ 15 w 189"/>
                <a:gd name="T31" fmla="*/ 152 h 296"/>
                <a:gd name="T32" fmla="*/ 15 w 189"/>
                <a:gd name="T33" fmla="*/ 159 h 296"/>
                <a:gd name="T34" fmla="*/ 0 w 189"/>
                <a:gd name="T35" fmla="*/ 159 h 296"/>
                <a:gd name="T36" fmla="*/ 38 w 189"/>
                <a:gd name="T37" fmla="*/ 273 h 296"/>
                <a:gd name="T38" fmla="*/ 53 w 189"/>
                <a:gd name="T39" fmla="*/ 296 h 296"/>
                <a:gd name="T40" fmla="*/ 68 w 189"/>
                <a:gd name="T41" fmla="*/ 243 h 296"/>
                <a:gd name="T42" fmla="*/ 76 w 189"/>
                <a:gd name="T43" fmla="*/ 235 h 296"/>
                <a:gd name="T44" fmla="*/ 76 w 189"/>
                <a:gd name="T45" fmla="*/ 227 h 296"/>
                <a:gd name="T46" fmla="*/ 91 w 189"/>
                <a:gd name="T47" fmla="*/ 235 h 296"/>
                <a:gd name="T48" fmla="*/ 98 w 189"/>
                <a:gd name="T49" fmla="*/ 212 h 296"/>
                <a:gd name="T50" fmla="*/ 106 w 189"/>
                <a:gd name="T51" fmla="*/ 220 h 296"/>
                <a:gd name="T52" fmla="*/ 106 w 189"/>
                <a:gd name="T53" fmla="*/ 190 h 296"/>
                <a:gd name="T54" fmla="*/ 114 w 189"/>
                <a:gd name="T55" fmla="*/ 182 h 296"/>
                <a:gd name="T56" fmla="*/ 114 w 189"/>
                <a:gd name="T57" fmla="*/ 190 h 296"/>
                <a:gd name="T58" fmla="*/ 129 w 189"/>
                <a:gd name="T59" fmla="*/ 197 h 296"/>
                <a:gd name="T60" fmla="*/ 129 w 189"/>
                <a:gd name="T61" fmla="*/ 174 h 296"/>
                <a:gd name="T62" fmla="*/ 136 w 189"/>
                <a:gd name="T63" fmla="*/ 182 h 296"/>
                <a:gd name="T64" fmla="*/ 136 w 189"/>
                <a:gd name="T65" fmla="*/ 167 h 296"/>
                <a:gd name="T66" fmla="*/ 151 w 189"/>
                <a:gd name="T67" fmla="*/ 182 h 296"/>
                <a:gd name="T68" fmla="*/ 159 w 189"/>
                <a:gd name="T69" fmla="*/ 159 h 296"/>
                <a:gd name="T70" fmla="*/ 167 w 189"/>
                <a:gd name="T71" fmla="*/ 167 h 296"/>
                <a:gd name="T72" fmla="*/ 167 w 189"/>
                <a:gd name="T73" fmla="*/ 159 h 296"/>
                <a:gd name="T74" fmla="*/ 182 w 189"/>
                <a:gd name="T75" fmla="*/ 152 h 296"/>
                <a:gd name="T76" fmla="*/ 189 w 189"/>
                <a:gd name="T77" fmla="*/ 136 h 296"/>
                <a:gd name="T78" fmla="*/ 182 w 189"/>
                <a:gd name="T79" fmla="*/ 144 h 296"/>
                <a:gd name="T80" fmla="*/ 182 w 189"/>
                <a:gd name="T81" fmla="*/ 152 h 29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89" h="296">
                  <a:moveTo>
                    <a:pt x="182" y="144"/>
                  </a:moveTo>
                  <a:lnTo>
                    <a:pt x="174" y="136"/>
                  </a:lnTo>
                  <a:lnTo>
                    <a:pt x="189" y="129"/>
                  </a:lnTo>
                  <a:lnTo>
                    <a:pt x="174" y="121"/>
                  </a:lnTo>
                  <a:lnTo>
                    <a:pt x="159" y="121"/>
                  </a:lnTo>
                  <a:lnTo>
                    <a:pt x="151" y="99"/>
                  </a:lnTo>
                  <a:lnTo>
                    <a:pt x="136" y="99"/>
                  </a:lnTo>
                  <a:lnTo>
                    <a:pt x="114" y="15"/>
                  </a:lnTo>
                  <a:lnTo>
                    <a:pt x="91" y="0"/>
                  </a:lnTo>
                  <a:lnTo>
                    <a:pt x="61" y="23"/>
                  </a:lnTo>
                  <a:lnTo>
                    <a:pt x="45" y="8"/>
                  </a:lnTo>
                  <a:lnTo>
                    <a:pt x="23" y="61"/>
                  </a:lnTo>
                  <a:lnTo>
                    <a:pt x="30" y="114"/>
                  </a:lnTo>
                  <a:lnTo>
                    <a:pt x="15" y="144"/>
                  </a:lnTo>
                  <a:lnTo>
                    <a:pt x="23" y="152"/>
                  </a:lnTo>
                  <a:lnTo>
                    <a:pt x="15" y="152"/>
                  </a:lnTo>
                  <a:lnTo>
                    <a:pt x="15" y="159"/>
                  </a:lnTo>
                  <a:lnTo>
                    <a:pt x="0" y="159"/>
                  </a:lnTo>
                  <a:lnTo>
                    <a:pt x="38" y="273"/>
                  </a:lnTo>
                  <a:lnTo>
                    <a:pt x="53" y="296"/>
                  </a:lnTo>
                  <a:lnTo>
                    <a:pt x="68" y="243"/>
                  </a:lnTo>
                  <a:lnTo>
                    <a:pt x="76" y="235"/>
                  </a:lnTo>
                  <a:lnTo>
                    <a:pt x="76" y="227"/>
                  </a:lnTo>
                  <a:lnTo>
                    <a:pt x="91" y="235"/>
                  </a:lnTo>
                  <a:lnTo>
                    <a:pt x="98" y="212"/>
                  </a:lnTo>
                  <a:lnTo>
                    <a:pt x="106" y="220"/>
                  </a:lnTo>
                  <a:lnTo>
                    <a:pt x="106" y="190"/>
                  </a:lnTo>
                  <a:lnTo>
                    <a:pt x="114" y="182"/>
                  </a:lnTo>
                  <a:lnTo>
                    <a:pt x="114" y="190"/>
                  </a:lnTo>
                  <a:lnTo>
                    <a:pt x="129" y="197"/>
                  </a:lnTo>
                  <a:lnTo>
                    <a:pt x="129" y="174"/>
                  </a:lnTo>
                  <a:lnTo>
                    <a:pt x="136" y="182"/>
                  </a:lnTo>
                  <a:lnTo>
                    <a:pt x="136" y="167"/>
                  </a:lnTo>
                  <a:lnTo>
                    <a:pt x="151" y="182"/>
                  </a:lnTo>
                  <a:lnTo>
                    <a:pt x="159" y="159"/>
                  </a:lnTo>
                  <a:lnTo>
                    <a:pt x="167" y="167"/>
                  </a:lnTo>
                  <a:lnTo>
                    <a:pt x="167" y="159"/>
                  </a:lnTo>
                  <a:lnTo>
                    <a:pt x="182" y="152"/>
                  </a:lnTo>
                  <a:lnTo>
                    <a:pt x="189" y="136"/>
                  </a:lnTo>
                  <a:lnTo>
                    <a:pt x="182" y="144"/>
                  </a:lnTo>
                  <a:lnTo>
                    <a:pt x="182" y="15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59" name="Freeform 194"/>
            <p:cNvSpPr>
              <a:spLocks/>
            </p:cNvSpPr>
            <p:nvPr/>
          </p:nvSpPr>
          <p:spPr bwMode="auto">
            <a:xfrm>
              <a:off x="5622" y="1723"/>
              <a:ext cx="8" cy="8"/>
            </a:xfrm>
            <a:custGeom>
              <a:avLst/>
              <a:gdLst>
                <a:gd name="T0" fmla="*/ 8 w 8"/>
                <a:gd name="T1" fmla="*/ 0 h 8"/>
                <a:gd name="T2" fmla="*/ 0 w 8"/>
                <a:gd name="T3" fmla="*/ 0 h 8"/>
                <a:gd name="T4" fmla="*/ 0 w 8"/>
                <a:gd name="T5" fmla="*/ 8 h 8"/>
                <a:gd name="T6" fmla="*/ 0 w 8"/>
                <a:gd name="T7" fmla="*/ 0 h 8"/>
                <a:gd name="T8" fmla="*/ 8 w 8"/>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8">
                  <a:moveTo>
                    <a:pt x="8" y="0"/>
                  </a:moveTo>
                  <a:lnTo>
                    <a:pt x="0" y="0"/>
                  </a:lnTo>
                  <a:lnTo>
                    <a:pt x="0" y="8"/>
                  </a:lnTo>
                  <a:lnTo>
                    <a:pt x="0" y="0"/>
                  </a:lnTo>
                  <a:lnTo>
                    <a:pt x="8" y="0"/>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60" name="Freeform 195"/>
            <p:cNvSpPr>
              <a:spLocks/>
            </p:cNvSpPr>
            <p:nvPr/>
          </p:nvSpPr>
          <p:spPr bwMode="auto">
            <a:xfrm>
              <a:off x="5622" y="1723"/>
              <a:ext cx="8" cy="8"/>
            </a:xfrm>
            <a:custGeom>
              <a:avLst/>
              <a:gdLst>
                <a:gd name="T0" fmla="*/ 8 w 8"/>
                <a:gd name="T1" fmla="*/ 0 h 8"/>
                <a:gd name="T2" fmla="*/ 0 w 8"/>
                <a:gd name="T3" fmla="*/ 0 h 8"/>
                <a:gd name="T4" fmla="*/ 0 w 8"/>
                <a:gd name="T5" fmla="*/ 8 h 8"/>
                <a:gd name="T6" fmla="*/ 0 w 8"/>
                <a:gd name="T7" fmla="*/ 0 h 8"/>
                <a:gd name="T8" fmla="*/ 8 w 8"/>
                <a:gd name="T9" fmla="*/ 0 h 8"/>
                <a:gd name="T10" fmla="*/ 8 w 8"/>
                <a:gd name="T11" fmla="*/ 8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8">
                  <a:moveTo>
                    <a:pt x="8" y="0"/>
                  </a:moveTo>
                  <a:lnTo>
                    <a:pt x="0" y="0"/>
                  </a:lnTo>
                  <a:lnTo>
                    <a:pt x="0" y="8"/>
                  </a:lnTo>
                  <a:lnTo>
                    <a:pt x="0" y="0"/>
                  </a:lnTo>
                  <a:lnTo>
                    <a:pt x="8" y="0"/>
                  </a:lnTo>
                  <a:lnTo>
                    <a:pt x="8" y="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61" name="Freeform 196"/>
            <p:cNvSpPr>
              <a:spLocks/>
            </p:cNvSpPr>
            <p:nvPr/>
          </p:nvSpPr>
          <p:spPr bwMode="auto">
            <a:xfrm>
              <a:off x="5176" y="2102"/>
              <a:ext cx="227" cy="106"/>
            </a:xfrm>
            <a:custGeom>
              <a:avLst/>
              <a:gdLst>
                <a:gd name="T0" fmla="*/ 227 w 227"/>
                <a:gd name="T1" fmla="*/ 68 h 106"/>
                <a:gd name="T2" fmla="*/ 197 w 227"/>
                <a:gd name="T3" fmla="*/ 76 h 106"/>
                <a:gd name="T4" fmla="*/ 181 w 227"/>
                <a:gd name="T5" fmla="*/ 0 h 106"/>
                <a:gd name="T6" fmla="*/ 0 w 227"/>
                <a:gd name="T7" fmla="*/ 30 h 106"/>
                <a:gd name="T8" fmla="*/ 7 w 227"/>
                <a:gd name="T9" fmla="*/ 60 h 106"/>
                <a:gd name="T10" fmla="*/ 38 w 227"/>
                <a:gd name="T11" fmla="*/ 30 h 106"/>
                <a:gd name="T12" fmla="*/ 53 w 227"/>
                <a:gd name="T13" fmla="*/ 38 h 106"/>
                <a:gd name="T14" fmla="*/ 68 w 227"/>
                <a:gd name="T15" fmla="*/ 23 h 106"/>
                <a:gd name="T16" fmla="*/ 83 w 227"/>
                <a:gd name="T17" fmla="*/ 23 h 106"/>
                <a:gd name="T18" fmla="*/ 91 w 227"/>
                <a:gd name="T19" fmla="*/ 38 h 106"/>
                <a:gd name="T20" fmla="*/ 128 w 227"/>
                <a:gd name="T21" fmla="*/ 60 h 106"/>
                <a:gd name="T22" fmla="*/ 136 w 227"/>
                <a:gd name="T23" fmla="*/ 60 h 106"/>
                <a:gd name="T24" fmla="*/ 128 w 227"/>
                <a:gd name="T25" fmla="*/ 68 h 106"/>
                <a:gd name="T26" fmla="*/ 128 w 227"/>
                <a:gd name="T27" fmla="*/ 98 h 106"/>
                <a:gd name="T28" fmla="*/ 144 w 227"/>
                <a:gd name="T29" fmla="*/ 98 h 106"/>
                <a:gd name="T30" fmla="*/ 144 w 227"/>
                <a:gd name="T31" fmla="*/ 91 h 106"/>
                <a:gd name="T32" fmla="*/ 174 w 227"/>
                <a:gd name="T33" fmla="*/ 106 h 106"/>
                <a:gd name="T34" fmla="*/ 166 w 227"/>
                <a:gd name="T35" fmla="*/ 91 h 106"/>
                <a:gd name="T36" fmla="*/ 151 w 227"/>
                <a:gd name="T37" fmla="*/ 83 h 106"/>
                <a:gd name="T38" fmla="*/ 151 w 227"/>
                <a:gd name="T39" fmla="*/ 76 h 106"/>
                <a:gd name="T40" fmla="*/ 166 w 227"/>
                <a:gd name="T41" fmla="*/ 83 h 106"/>
                <a:gd name="T42" fmla="*/ 151 w 227"/>
                <a:gd name="T43" fmla="*/ 53 h 106"/>
                <a:gd name="T44" fmla="*/ 159 w 227"/>
                <a:gd name="T45" fmla="*/ 53 h 106"/>
                <a:gd name="T46" fmla="*/ 159 w 227"/>
                <a:gd name="T47" fmla="*/ 45 h 106"/>
                <a:gd name="T48" fmla="*/ 144 w 227"/>
                <a:gd name="T49" fmla="*/ 30 h 106"/>
                <a:gd name="T50" fmla="*/ 151 w 227"/>
                <a:gd name="T51" fmla="*/ 38 h 106"/>
                <a:gd name="T52" fmla="*/ 159 w 227"/>
                <a:gd name="T53" fmla="*/ 15 h 106"/>
                <a:gd name="T54" fmla="*/ 166 w 227"/>
                <a:gd name="T55" fmla="*/ 23 h 106"/>
                <a:gd name="T56" fmla="*/ 166 w 227"/>
                <a:gd name="T57" fmla="*/ 7 h 106"/>
                <a:gd name="T58" fmla="*/ 174 w 227"/>
                <a:gd name="T59" fmla="*/ 7 h 106"/>
                <a:gd name="T60" fmla="*/ 174 w 227"/>
                <a:gd name="T61" fmla="*/ 23 h 106"/>
                <a:gd name="T62" fmla="*/ 166 w 227"/>
                <a:gd name="T63" fmla="*/ 23 h 106"/>
                <a:gd name="T64" fmla="*/ 166 w 227"/>
                <a:gd name="T65" fmla="*/ 38 h 106"/>
                <a:gd name="T66" fmla="*/ 174 w 227"/>
                <a:gd name="T67" fmla="*/ 38 h 106"/>
                <a:gd name="T68" fmla="*/ 166 w 227"/>
                <a:gd name="T69" fmla="*/ 45 h 106"/>
                <a:gd name="T70" fmla="*/ 174 w 227"/>
                <a:gd name="T71" fmla="*/ 60 h 106"/>
                <a:gd name="T72" fmla="*/ 166 w 227"/>
                <a:gd name="T73" fmla="*/ 53 h 106"/>
                <a:gd name="T74" fmla="*/ 166 w 227"/>
                <a:gd name="T75" fmla="*/ 60 h 106"/>
                <a:gd name="T76" fmla="*/ 174 w 227"/>
                <a:gd name="T77" fmla="*/ 68 h 106"/>
                <a:gd name="T78" fmla="*/ 174 w 227"/>
                <a:gd name="T79" fmla="*/ 60 h 106"/>
                <a:gd name="T80" fmla="*/ 181 w 227"/>
                <a:gd name="T81" fmla="*/ 68 h 106"/>
                <a:gd name="T82" fmla="*/ 166 w 227"/>
                <a:gd name="T83" fmla="*/ 68 h 106"/>
                <a:gd name="T84" fmla="*/ 174 w 227"/>
                <a:gd name="T85" fmla="*/ 76 h 106"/>
                <a:gd name="T86" fmla="*/ 166 w 227"/>
                <a:gd name="T87" fmla="*/ 76 h 106"/>
                <a:gd name="T88" fmla="*/ 174 w 227"/>
                <a:gd name="T89" fmla="*/ 83 h 106"/>
                <a:gd name="T90" fmla="*/ 197 w 227"/>
                <a:gd name="T91" fmla="*/ 83 h 106"/>
                <a:gd name="T92" fmla="*/ 204 w 227"/>
                <a:gd name="T93" fmla="*/ 91 h 106"/>
                <a:gd name="T94" fmla="*/ 197 w 227"/>
                <a:gd name="T95" fmla="*/ 106 h 106"/>
                <a:gd name="T96" fmla="*/ 212 w 227"/>
                <a:gd name="T97" fmla="*/ 106 h 106"/>
                <a:gd name="T98" fmla="*/ 219 w 227"/>
                <a:gd name="T99" fmla="*/ 98 h 106"/>
                <a:gd name="T100" fmla="*/ 227 w 227"/>
                <a:gd name="T101" fmla="*/ 68 h 10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27" h="106">
                  <a:moveTo>
                    <a:pt x="227" y="68"/>
                  </a:moveTo>
                  <a:lnTo>
                    <a:pt x="197" y="76"/>
                  </a:lnTo>
                  <a:lnTo>
                    <a:pt x="181" y="0"/>
                  </a:lnTo>
                  <a:lnTo>
                    <a:pt x="0" y="30"/>
                  </a:lnTo>
                  <a:lnTo>
                    <a:pt x="7" y="60"/>
                  </a:lnTo>
                  <a:lnTo>
                    <a:pt x="38" y="30"/>
                  </a:lnTo>
                  <a:lnTo>
                    <a:pt x="53" y="38"/>
                  </a:lnTo>
                  <a:lnTo>
                    <a:pt x="68" y="23"/>
                  </a:lnTo>
                  <a:lnTo>
                    <a:pt x="83" y="23"/>
                  </a:lnTo>
                  <a:lnTo>
                    <a:pt x="91" y="38"/>
                  </a:lnTo>
                  <a:lnTo>
                    <a:pt x="128" y="60"/>
                  </a:lnTo>
                  <a:lnTo>
                    <a:pt x="136" y="60"/>
                  </a:lnTo>
                  <a:lnTo>
                    <a:pt x="128" y="68"/>
                  </a:lnTo>
                  <a:lnTo>
                    <a:pt x="128" y="98"/>
                  </a:lnTo>
                  <a:lnTo>
                    <a:pt x="144" y="98"/>
                  </a:lnTo>
                  <a:lnTo>
                    <a:pt x="144" y="91"/>
                  </a:lnTo>
                  <a:lnTo>
                    <a:pt x="174" y="106"/>
                  </a:lnTo>
                  <a:lnTo>
                    <a:pt x="166" y="91"/>
                  </a:lnTo>
                  <a:lnTo>
                    <a:pt x="151" y="83"/>
                  </a:lnTo>
                  <a:lnTo>
                    <a:pt x="151" y="76"/>
                  </a:lnTo>
                  <a:lnTo>
                    <a:pt x="166" y="83"/>
                  </a:lnTo>
                  <a:lnTo>
                    <a:pt x="151" y="53"/>
                  </a:lnTo>
                  <a:lnTo>
                    <a:pt x="159" y="53"/>
                  </a:lnTo>
                  <a:lnTo>
                    <a:pt x="159" y="45"/>
                  </a:lnTo>
                  <a:lnTo>
                    <a:pt x="144" y="30"/>
                  </a:lnTo>
                  <a:lnTo>
                    <a:pt x="151" y="38"/>
                  </a:lnTo>
                  <a:lnTo>
                    <a:pt x="159" y="15"/>
                  </a:lnTo>
                  <a:lnTo>
                    <a:pt x="166" y="23"/>
                  </a:lnTo>
                  <a:lnTo>
                    <a:pt x="166" y="7"/>
                  </a:lnTo>
                  <a:lnTo>
                    <a:pt x="174" y="7"/>
                  </a:lnTo>
                  <a:lnTo>
                    <a:pt x="174" y="23"/>
                  </a:lnTo>
                  <a:lnTo>
                    <a:pt x="166" y="23"/>
                  </a:lnTo>
                  <a:lnTo>
                    <a:pt x="166" y="38"/>
                  </a:lnTo>
                  <a:lnTo>
                    <a:pt x="174" y="38"/>
                  </a:lnTo>
                  <a:lnTo>
                    <a:pt x="166" y="45"/>
                  </a:lnTo>
                  <a:lnTo>
                    <a:pt x="174" y="60"/>
                  </a:lnTo>
                  <a:lnTo>
                    <a:pt x="166" y="53"/>
                  </a:lnTo>
                  <a:lnTo>
                    <a:pt x="166" y="60"/>
                  </a:lnTo>
                  <a:lnTo>
                    <a:pt x="174" y="68"/>
                  </a:lnTo>
                  <a:lnTo>
                    <a:pt x="174" y="60"/>
                  </a:lnTo>
                  <a:lnTo>
                    <a:pt x="181" y="68"/>
                  </a:lnTo>
                  <a:lnTo>
                    <a:pt x="166" y="68"/>
                  </a:lnTo>
                  <a:lnTo>
                    <a:pt x="174" y="76"/>
                  </a:lnTo>
                  <a:lnTo>
                    <a:pt x="166" y="76"/>
                  </a:lnTo>
                  <a:lnTo>
                    <a:pt x="174" y="83"/>
                  </a:lnTo>
                  <a:lnTo>
                    <a:pt x="197" y="83"/>
                  </a:lnTo>
                  <a:lnTo>
                    <a:pt x="204" y="91"/>
                  </a:lnTo>
                  <a:lnTo>
                    <a:pt x="197" y="106"/>
                  </a:lnTo>
                  <a:lnTo>
                    <a:pt x="212" y="106"/>
                  </a:lnTo>
                  <a:lnTo>
                    <a:pt x="219" y="98"/>
                  </a:lnTo>
                  <a:lnTo>
                    <a:pt x="227" y="68"/>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62" name="Freeform 197"/>
            <p:cNvSpPr>
              <a:spLocks/>
            </p:cNvSpPr>
            <p:nvPr/>
          </p:nvSpPr>
          <p:spPr bwMode="auto">
            <a:xfrm>
              <a:off x="5176" y="2102"/>
              <a:ext cx="227" cy="106"/>
            </a:xfrm>
            <a:custGeom>
              <a:avLst/>
              <a:gdLst>
                <a:gd name="T0" fmla="*/ 227 w 227"/>
                <a:gd name="T1" fmla="*/ 68 h 106"/>
                <a:gd name="T2" fmla="*/ 197 w 227"/>
                <a:gd name="T3" fmla="*/ 76 h 106"/>
                <a:gd name="T4" fmla="*/ 181 w 227"/>
                <a:gd name="T5" fmla="*/ 0 h 106"/>
                <a:gd name="T6" fmla="*/ 0 w 227"/>
                <a:gd name="T7" fmla="*/ 30 h 106"/>
                <a:gd name="T8" fmla="*/ 7 w 227"/>
                <a:gd name="T9" fmla="*/ 60 h 106"/>
                <a:gd name="T10" fmla="*/ 38 w 227"/>
                <a:gd name="T11" fmla="*/ 30 h 106"/>
                <a:gd name="T12" fmla="*/ 53 w 227"/>
                <a:gd name="T13" fmla="*/ 38 h 106"/>
                <a:gd name="T14" fmla="*/ 68 w 227"/>
                <a:gd name="T15" fmla="*/ 23 h 106"/>
                <a:gd name="T16" fmla="*/ 83 w 227"/>
                <a:gd name="T17" fmla="*/ 23 h 106"/>
                <a:gd name="T18" fmla="*/ 91 w 227"/>
                <a:gd name="T19" fmla="*/ 38 h 106"/>
                <a:gd name="T20" fmla="*/ 128 w 227"/>
                <a:gd name="T21" fmla="*/ 60 h 106"/>
                <a:gd name="T22" fmla="*/ 136 w 227"/>
                <a:gd name="T23" fmla="*/ 60 h 106"/>
                <a:gd name="T24" fmla="*/ 128 w 227"/>
                <a:gd name="T25" fmla="*/ 68 h 106"/>
                <a:gd name="T26" fmla="*/ 128 w 227"/>
                <a:gd name="T27" fmla="*/ 98 h 106"/>
                <a:gd name="T28" fmla="*/ 144 w 227"/>
                <a:gd name="T29" fmla="*/ 98 h 106"/>
                <a:gd name="T30" fmla="*/ 144 w 227"/>
                <a:gd name="T31" fmla="*/ 91 h 106"/>
                <a:gd name="T32" fmla="*/ 174 w 227"/>
                <a:gd name="T33" fmla="*/ 106 h 106"/>
                <a:gd name="T34" fmla="*/ 166 w 227"/>
                <a:gd name="T35" fmla="*/ 91 h 106"/>
                <a:gd name="T36" fmla="*/ 151 w 227"/>
                <a:gd name="T37" fmla="*/ 83 h 106"/>
                <a:gd name="T38" fmla="*/ 151 w 227"/>
                <a:gd name="T39" fmla="*/ 76 h 106"/>
                <a:gd name="T40" fmla="*/ 166 w 227"/>
                <a:gd name="T41" fmla="*/ 83 h 106"/>
                <a:gd name="T42" fmla="*/ 151 w 227"/>
                <a:gd name="T43" fmla="*/ 53 h 106"/>
                <a:gd name="T44" fmla="*/ 159 w 227"/>
                <a:gd name="T45" fmla="*/ 53 h 106"/>
                <a:gd name="T46" fmla="*/ 159 w 227"/>
                <a:gd name="T47" fmla="*/ 45 h 106"/>
                <a:gd name="T48" fmla="*/ 144 w 227"/>
                <a:gd name="T49" fmla="*/ 30 h 106"/>
                <a:gd name="T50" fmla="*/ 151 w 227"/>
                <a:gd name="T51" fmla="*/ 38 h 106"/>
                <a:gd name="T52" fmla="*/ 159 w 227"/>
                <a:gd name="T53" fmla="*/ 15 h 106"/>
                <a:gd name="T54" fmla="*/ 166 w 227"/>
                <a:gd name="T55" fmla="*/ 23 h 106"/>
                <a:gd name="T56" fmla="*/ 166 w 227"/>
                <a:gd name="T57" fmla="*/ 7 h 106"/>
                <a:gd name="T58" fmla="*/ 174 w 227"/>
                <a:gd name="T59" fmla="*/ 7 h 106"/>
                <a:gd name="T60" fmla="*/ 174 w 227"/>
                <a:gd name="T61" fmla="*/ 23 h 106"/>
                <a:gd name="T62" fmla="*/ 166 w 227"/>
                <a:gd name="T63" fmla="*/ 23 h 106"/>
                <a:gd name="T64" fmla="*/ 166 w 227"/>
                <a:gd name="T65" fmla="*/ 38 h 106"/>
                <a:gd name="T66" fmla="*/ 174 w 227"/>
                <a:gd name="T67" fmla="*/ 38 h 106"/>
                <a:gd name="T68" fmla="*/ 166 w 227"/>
                <a:gd name="T69" fmla="*/ 45 h 106"/>
                <a:gd name="T70" fmla="*/ 174 w 227"/>
                <a:gd name="T71" fmla="*/ 60 h 106"/>
                <a:gd name="T72" fmla="*/ 166 w 227"/>
                <a:gd name="T73" fmla="*/ 53 h 106"/>
                <a:gd name="T74" fmla="*/ 166 w 227"/>
                <a:gd name="T75" fmla="*/ 60 h 106"/>
                <a:gd name="T76" fmla="*/ 174 w 227"/>
                <a:gd name="T77" fmla="*/ 68 h 106"/>
                <a:gd name="T78" fmla="*/ 174 w 227"/>
                <a:gd name="T79" fmla="*/ 60 h 106"/>
                <a:gd name="T80" fmla="*/ 181 w 227"/>
                <a:gd name="T81" fmla="*/ 68 h 106"/>
                <a:gd name="T82" fmla="*/ 166 w 227"/>
                <a:gd name="T83" fmla="*/ 68 h 106"/>
                <a:gd name="T84" fmla="*/ 174 w 227"/>
                <a:gd name="T85" fmla="*/ 76 h 106"/>
                <a:gd name="T86" fmla="*/ 166 w 227"/>
                <a:gd name="T87" fmla="*/ 76 h 106"/>
                <a:gd name="T88" fmla="*/ 174 w 227"/>
                <a:gd name="T89" fmla="*/ 83 h 106"/>
                <a:gd name="T90" fmla="*/ 197 w 227"/>
                <a:gd name="T91" fmla="*/ 83 h 106"/>
                <a:gd name="T92" fmla="*/ 204 w 227"/>
                <a:gd name="T93" fmla="*/ 91 h 106"/>
                <a:gd name="T94" fmla="*/ 197 w 227"/>
                <a:gd name="T95" fmla="*/ 106 h 106"/>
                <a:gd name="T96" fmla="*/ 212 w 227"/>
                <a:gd name="T97" fmla="*/ 106 h 106"/>
                <a:gd name="T98" fmla="*/ 219 w 227"/>
                <a:gd name="T99" fmla="*/ 98 h 106"/>
                <a:gd name="T100" fmla="*/ 227 w 227"/>
                <a:gd name="T101" fmla="*/ 68 h 106"/>
                <a:gd name="T102" fmla="*/ 227 w 227"/>
                <a:gd name="T103" fmla="*/ 76 h 10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27" h="106">
                  <a:moveTo>
                    <a:pt x="227" y="68"/>
                  </a:moveTo>
                  <a:lnTo>
                    <a:pt x="197" y="76"/>
                  </a:lnTo>
                  <a:lnTo>
                    <a:pt x="181" y="0"/>
                  </a:lnTo>
                  <a:lnTo>
                    <a:pt x="0" y="30"/>
                  </a:lnTo>
                  <a:lnTo>
                    <a:pt x="7" y="60"/>
                  </a:lnTo>
                  <a:lnTo>
                    <a:pt x="38" y="30"/>
                  </a:lnTo>
                  <a:lnTo>
                    <a:pt x="53" y="38"/>
                  </a:lnTo>
                  <a:lnTo>
                    <a:pt x="68" y="23"/>
                  </a:lnTo>
                  <a:lnTo>
                    <a:pt x="83" y="23"/>
                  </a:lnTo>
                  <a:lnTo>
                    <a:pt x="91" y="38"/>
                  </a:lnTo>
                  <a:lnTo>
                    <a:pt x="128" y="60"/>
                  </a:lnTo>
                  <a:lnTo>
                    <a:pt x="136" y="60"/>
                  </a:lnTo>
                  <a:lnTo>
                    <a:pt x="128" y="68"/>
                  </a:lnTo>
                  <a:lnTo>
                    <a:pt x="128" y="98"/>
                  </a:lnTo>
                  <a:lnTo>
                    <a:pt x="144" y="98"/>
                  </a:lnTo>
                  <a:lnTo>
                    <a:pt x="144" y="91"/>
                  </a:lnTo>
                  <a:lnTo>
                    <a:pt x="174" y="106"/>
                  </a:lnTo>
                  <a:lnTo>
                    <a:pt x="166" y="91"/>
                  </a:lnTo>
                  <a:lnTo>
                    <a:pt x="151" y="83"/>
                  </a:lnTo>
                  <a:lnTo>
                    <a:pt x="151" y="76"/>
                  </a:lnTo>
                  <a:lnTo>
                    <a:pt x="166" y="83"/>
                  </a:lnTo>
                  <a:lnTo>
                    <a:pt x="151" y="53"/>
                  </a:lnTo>
                  <a:lnTo>
                    <a:pt x="159" y="53"/>
                  </a:lnTo>
                  <a:lnTo>
                    <a:pt x="159" y="45"/>
                  </a:lnTo>
                  <a:lnTo>
                    <a:pt x="144" y="30"/>
                  </a:lnTo>
                  <a:lnTo>
                    <a:pt x="151" y="38"/>
                  </a:lnTo>
                  <a:lnTo>
                    <a:pt x="159" y="15"/>
                  </a:lnTo>
                  <a:lnTo>
                    <a:pt x="166" y="23"/>
                  </a:lnTo>
                  <a:lnTo>
                    <a:pt x="166" y="7"/>
                  </a:lnTo>
                  <a:lnTo>
                    <a:pt x="174" y="7"/>
                  </a:lnTo>
                  <a:lnTo>
                    <a:pt x="174" y="23"/>
                  </a:lnTo>
                  <a:lnTo>
                    <a:pt x="166" y="23"/>
                  </a:lnTo>
                  <a:lnTo>
                    <a:pt x="166" y="38"/>
                  </a:lnTo>
                  <a:lnTo>
                    <a:pt x="174" y="38"/>
                  </a:lnTo>
                  <a:lnTo>
                    <a:pt x="166" y="45"/>
                  </a:lnTo>
                  <a:lnTo>
                    <a:pt x="174" y="60"/>
                  </a:lnTo>
                  <a:lnTo>
                    <a:pt x="166" y="53"/>
                  </a:lnTo>
                  <a:lnTo>
                    <a:pt x="166" y="60"/>
                  </a:lnTo>
                  <a:lnTo>
                    <a:pt x="174" y="68"/>
                  </a:lnTo>
                  <a:lnTo>
                    <a:pt x="174" y="60"/>
                  </a:lnTo>
                  <a:lnTo>
                    <a:pt x="181" y="68"/>
                  </a:lnTo>
                  <a:lnTo>
                    <a:pt x="166" y="68"/>
                  </a:lnTo>
                  <a:lnTo>
                    <a:pt x="174" y="76"/>
                  </a:lnTo>
                  <a:lnTo>
                    <a:pt x="166" y="76"/>
                  </a:lnTo>
                  <a:lnTo>
                    <a:pt x="174" y="83"/>
                  </a:lnTo>
                  <a:lnTo>
                    <a:pt x="197" y="83"/>
                  </a:lnTo>
                  <a:lnTo>
                    <a:pt x="204" y="91"/>
                  </a:lnTo>
                  <a:lnTo>
                    <a:pt x="197" y="106"/>
                  </a:lnTo>
                  <a:lnTo>
                    <a:pt x="212" y="106"/>
                  </a:lnTo>
                  <a:lnTo>
                    <a:pt x="219" y="98"/>
                  </a:lnTo>
                  <a:lnTo>
                    <a:pt x="227" y="68"/>
                  </a:lnTo>
                  <a:lnTo>
                    <a:pt x="227" y="7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63" name="Freeform 198"/>
            <p:cNvSpPr>
              <a:spLocks/>
            </p:cNvSpPr>
            <p:nvPr/>
          </p:nvSpPr>
          <p:spPr bwMode="auto">
            <a:xfrm>
              <a:off x="5433" y="1844"/>
              <a:ext cx="167" cy="91"/>
            </a:xfrm>
            <a:custGeom>
              <a:avLst/>
              <a:gdLst>
                <a:gd name="T0" fmla="*/ 151 w 167"/>
                <a:gd name="T1" fmla="*/ 46 h 91"/>
                <a:gd name="T2" fmla="*/ 144 w 167"/>
                <a:gd name="T3" fmla="*/ 46 h 91"/>
                <a:gd name="T4" fmla="*/ 159 w 167"/>
                <a:gd name="T5" fmla="*/ 61 h 91"/>
                <a:gd name="T6" fmla="*/ 144 w 167"/>
                <a:gd name="T7" fmla="*/ 68 h 91"/>
                <a:gd name="T8" fmla="*/ 121 w 167"/>
                <a:gd name="T9" fmla="*/ 53 h 91"/>
                <a:gd name="T10" fmla="*/ 121 w 167"/>
                <a:gd name="T11" fmla="*/ 38 h 91"/>
                <a:gd name="T12" fmla="*/ 106 w 167"/>
                <a:gd name="T13" fmla="*/ 46 h 91"/>
                <a:gd name="T14" fmla="*/ 121 w 167"/>
                <a:gd name="T15" fmla="*/ 15 h 91"/>
                <a:gd name="T16" fmla="*/ 106 w 167"/>
                <a:gd name="T17" fmla="*/ 15 h 91"/>
                <a:gd name="T18" fmla="*/ 106 w 167"/>
                <a:gd name="T19" fmla="*/ 0 h 91"/>
                <a:gd name="T20" fmla="*/ 83 w 167"/>
                <a:gd name="T21" fmla="*/ 23 h 91"/>
                <a:gd name="T22" fmla="*/ 30 w 167"/>
                <a:gd name="T23" fmla="*/ 31 h 91"/>
                <a:gd name="T24" fmla="*/ 0 w 167"/>
                <a:gd name="T25" fmla="*/ 38 h 91"/>
                <a:gd name="T26" fmla="*/ 0 w 167"/>
                <a:gd name="T27" fmla="*/ 84 h 91"/>
                <a:gd name="T28" fmla="*/ 76 w 167"/>
                <a:gd name="T29" fmla="*/ 68 h 91"/>
                <a:gd name="T30" fmla="*/ 91 w 167"/>
                <a:gd name="T31" fmla="*/ 61 h 91"/>
                <a:gd name="T32" fmla="*/ 98 w 167"/>
                <a:gd name="T33" fmla="*/ 76 h 91"/>
                <a:gd name="T34" fmla="*/ 106 w 167"/>
                <a:gd name="T35" fmla="*/ 76 h 91"/>
                <a:gd name="T36" fmla="*/ 106 w 167"/>
                <a:gd name="T37" fmla="*/ 84 h 91"/>
                <a:gd name="T38" fmla="*/ 114 w 167"/>
                <a:gd name="T39" fmla="*/ 84 h 91"/>
                <a:gd name="T40" fmla="*/ 114 w 167"/>
                <a:gd name="T41" fmla="*/ 91 h 91"/>
                <a:gd name="T42" fmla="*/ 136 w 167"/>
                <a:gd name="T43" fmla="*/ 68 h 91"/>
                <a:gd name="T44" fmla="*/ 136 w 167"/>
                <a:gd name="T45" fmla="*/ 84 h 91"/>
                <a:gd name="T46" fmla="*/ 167 w 167"/>
                <a:gd name="T47" fmla="*/ 68 h 91"/>
                <a:gd name="T48" fmla="*/ 159 w 167"/>
                <a:gd name="T49" fmla="*/ 61 h 91"/>
                <a:gd name="T50" fmla="*/ 151 w 167"/>
                <a:gd name="T51" fmla="*/ 46 h 9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7" h="91">
                  <a:moveTo>
                    <a:pt x="151" y="46"/>
                  </a:moveTo>
                  <a:lnTo>
                    <a:pt x="144" y="46"/>
                  </a:lnTo>
                  <a:lnTo>
                    <a:pt x="159" y="61"/>
                  </a:lnTo>
                  <a:lnTo>
                    <a:pt x="144" y="68"/>
                  </a:lnTo>
                  <a:lnTo>
                    <a:pt x="121" y="53"/>
                  </a:lnTo>
                  <a:lnTo>
                    <a:pt x="121" y="38"/>
                  </a:lnTo>
                  <a:lnTo>
                    <a:pt x="106" y="46"/>
                  </a:lnTo>
                  <a:lnTo>
                    <a:pt x="121" y="15"/>
                  </a:lnTo>
                  <a:lnTo>
                    <a:pt x="106" y="15"/>
                  </a:lnTo>
                  <a:lnTo>
                    <a:pt x="106" y="0"/>
                  </a:lnTo>
                  <a:lnTo>
                    <a:pt x="83" y="23"/>
                  </a:lnTo>
                  <a:lnTo>
                    <a:pt x="30" y="31"/>
                  </a:lnTo>
                  <a:lnTo>
                    <a:pt x="0" y="38"/>
                  </a:lnTo>
                  <a:lnTo>
                    <a:pt x="0" y="84"/>
                  </a:lnTo>
                  <a:lnTo>
                    <a:pt x="76" y="68"/>
                  </a:lnTo>
                  <a:lnTo>
                    <a:pt x="91" y="61"/>
                  </a:lnTo>
                  <a:lnTo>
                    <a:pt x="98" y="76"/>
                  </a:lnTo>
                  <a:lnTo>
                    <a:pt x="106" y="76"/>
                  </a:lnTo>
                  <a:lnTo>
                    <a:pt x="106" y="84"/>
                  </a:lnTo>
                  <a:lnTo>
                    <a:pt x="114" y="84"/>
                  </a:lnTo>
                  <a:lnTo>
                    <a:pt x="114" y="91"/>
                  </a:lnTo>
                  <a:lnTo>
                    <a:pt x="136" y="68"/>
                  </a:lnTo>
                  <a:lnTo>
                    <a:pt x="136" y="84"/>
                  </a:lnTo>
                  <a:lnTo>
                    <a:pt x="167" y="68"/>
                  </a:lnTo>
                  <a:lnTo>
                    <a:pt x="159" y="61"/>
                  </a:lnTo>
                  <a:lnTo>
                    <a:pt x="151" y="46"/>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64" name="Freeform 199"/>
            <p:cNvSpPr>
              <a:spLocks/>
            </p:cNvSpPr>
            <p:nvPr/>
          </p:nvSpPr>
          <p:spPr bwMode="auto">
            <a:xfrm>
              <a:off x="5433" y="1844"/>
              <a:ext cx="167" cy="91"/>
            </a:xfrm>
            <a:custGeom>
              <a:avLst/>
              <a:gdLst>
                <a:gd name="T0" fmla="*/ 151 w 167"/>
                <a:gd name="T1" fmla="*/ 46 h 91"/>
                <a:gd name="T2" fmla="*/ 144 w 167"/>
                <a:gd name="T3" fmla="*/ 46 h 91"/>
                <a:gd name="T4" fmla="*/ 159 w 167"/>
                <a:gd name="T5" fmla="*/ 61 h 91"/>
                <a:gd name="T6" fmla="*/ 144 w 167"/>
                <a:gd name="T7" fmla="*/ 68 h 91"/>
                <a:gd name="T8" fmla="*/ 121 w 167"/>
                <a:gd name="T9" fmla="*/ 53 h 91"/>
                <a:gd name="T10" fmla="*/ 121 w 167"/>
                <a:gd name="T11" fmla="*/ 38 h 91"/>
                <a:gd name="T12" fmla="*/ 106 w 167"/>
                <a:gd name="T13" fmla="*/ 46 h 91"/>
                <a:gd name="T14" fmla="*/ 121 w 167"/>
                <a:gd name="T15" fmla="*/ 15 h 91"/>
                <a:gd name="T16" fmla="*/ 106 w 167"/>
                <a:gd name="T17" fmla="*/ 15 h 91"/>
                <a:gd name="T18" fmla="*/ 106 w 167"/>
                <a:gd name="T19" fmla="*/ 0 h 91"/>
                <a:gd name="T20" fmla="*/ 83 w 167"/>
                <a:gd name="T21" fmla="*/ 23 h 91"/>
                <a:gd name="T22" fmla="*/ 30 w 167"/>
                <a:gd name="T23" fmla="*/ 31 h 91"/>
                <a:gd name="T24" fmla="*/ 0 w 167"/>
                <a:gd name="T25" fmla="*/ 38 h 91"/>
                <a:gd name="T26" fmla="*/ 0 w 167"/>
                <a:gd name="T27" fmla="*/ 84 h 91"/>
                <a:gd name="T28" fmla="*/ 76 w 167"/>
                <a:gd name="T29" fmla="*/ 68 h 91"/>
                <a:gd name="T30" fmla="*/ 91 w 167"/>
                <a:gd name="T31" fmla="*/ 61 h 91"/>
                <a:gd name="T32" fmla="*/ 98 w 167"/>
                <a:gd name="T33" fmla="*/ 76 h 91"/>
                <a:gd name="T34" fmla="*/ 106 w 167"/>
                <a:gd name="T35" fmla="*/ 76 h 91"/>
                <a:gd name="T36" fmla="*/ 106 w 167"/>
                <a:gd name="T37" fmla="*/ 84 h 91"/>
                <a:gd name="T38" fmla="*/ 114 w 167"/>
                <a:gd name="T39" fmla="*/ 84 h 91"/>
                <a:gd name="T40" fmla="*/ 114 w 167"/>
                <a:gd name="T41" fmla="*/ 91 h 91"/>
                <a:gd name="T42" fmla="*/ 136 w 167"/>
                <a:gd name="T43" fmla="*/ 68 h 91"/>
                <a:gd name="T44" fmla="*/ 136 w 167"/>
                <a:gd name="T45" fmla="*/ 84 h 91"/>
                <a:gd name="T46" fmla="*/ 167 w 167"/>
                <a:gd name="T47" fmla="*/ 68 h 91"/>
                <a:gd name="T48" fmla="*/ 159 w 167"/>
                <a:gd name="T49" fmla="*/ 61 h 91"/>
                <a:gd name="T50" fmla="*/ 151 w 167"/>
                <a:gd name="T51" fmla="*/ 46 h 91"/>
                <a:gd name="T52" fmla="*/ 151 w 167"/>
                <a:gd name="T53" fmla="*/ 53 h 9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67" h="91">
                  <a:moveTo>
                    <a:pt x="151" y="46"/>
                  </a:moveTo>
                  <a:lnTo>
                    <a:pt x="144" y="46"/>
                  </a:lnTo>
                  <a:lnTo>
                    <a:pt x="159" y="61"/>
                  </a:lnTo>
                  <a:lnTo>
                    <a:pt x="144" y="68"/>
                  </a:lnTo>
                  <a:lnTo>
                    <a:pt x="121" y="53"/>
                  </a:lnTo>
                  <a:lnTo>
                    <a:pt x="121" y="38"/>
                  </a:lnTo>
                  <a:lnTo>
                    <a:pt x="106" y="46"/>
                  </a:lnTo>
                  <a:lnTo>
                    <a:pt x="121" y="15"/>
                  </a:lnTo>
                  <a:lnTo>
                    <a:pt x="106" y="15"/>
                  </a:lnTo>
                  <a:lnTo>
                    <a:pt x="106" y="0"/>
                  </a:lnTo>
                  <a:lnTo>
                    <a:pt x="83" y="23"/>
                  </a:lnTo>
                  <a:lnTo>
                    <a:pt x="30" y="31"/>
                  </a:lnTo>
                  <a:lnTo>
                    <a:pt x="0" y="38"/>
                  </a:lnTo>
                  <a:lnTo>
                    <a:pt x="0" y="84"/>
                  </a:lnTo>
                  <a:lnTo>
                    <a:pt x="76" y="68"/>
                  </a:lnTo>
                  <a:lnTo>
                    <a:pt x="91" y="61"/>
                  </a:lnTo>
                  <a:lnTo>
                    <a:pt x="98" y="76"/>
                  </a:lnTo>
                  <a:lnTo>
                    <a:pt x="106" y="76"/>
                  </a:lnTo>
                  <a:lnTo>
                    <a:pt x="106" y="84"/>
                  </a:lnTo>
                  <a:lnTo>
                    <a:pt x="114" y="84"/>
                  </a:lnTo>
                  <a:lnTo>
                    <a:pt x="114" y="91"/>
                  </a:lnTo>
                  <a:lnTo>
                    <a:pt x="136" y="68"/>
                  </a:lnTo>
                  <a:lnTo>
                    <a:pt x="136" y="84"/>
                  </a:lnTo>
                  <a:lnTo>
                    <a:pt x="167" y="68"/>
                  </a:lnTo>
                  <a:lnTo>
                    <a:pt x="159" y="61"/>
                  </a:lnTo>
                  <a:lnTo>
                    <a:pt x="151" y="46"/>
                  </a:lnTo>
                  <a:lnTo>
                    <a:pt x="151" y="5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65" name="Freeform 200"/>
            <p:cNvSpPr>
              <a:spLocks/>
            </p:cNvSpPr>
            <p:nvPr/>
          </p:nvSpPr>
          <p:spPr bwMode="auto">
            <a:xfrm>
              <a:off x="4623" y="1693"/>
              <a:ext cx="288" cy="151"/>
            </a:xfrm>
            <a:custGeom>
              <a:avLst/>
              <a:gdLst>
                <a:gd name="T0" fmla="*/ 273 w 288"/>
                <a:gd name="T1" fmla="*/ 68 h 151"/>
                <a:gd name="T2" fmla="*/ 273 w 288"/>
                <a:gd name="T3" fmla="*/ 45 h 151"/>
                <a:gd name="T4" fmla="*/ 235 w 288"/>
                <a:gd name="T5" fmla="*/ 53 h 151"/>
                <a:gd name="T6" fmla="*/ 242 w 288"/>
                <a:gd name="T7" fmla="*/ 30 h 151"/>
                <a:gd name="T8" fmla="*/ 190 w 288"/>
                <a:gd name="T9" fmla="*/ 45 h 151"/>
                <a:gd name="T10" fmla="*/ 167 w 288"/>
                <a:gd name="T11" fmla="*/ 60 h 151"/>
                <a:gd name="T12" fmla="*/ 137 w 288"/>
                <a:gd name="T13" fmla="*/ 60 h 151"/>
                <a:gd name="T14" fmla="*/ 114 w 288"/>
                <a:gd name="T15" fmla="*/ 38 h 151"/>
                <a:gd name="T16" fmla="*/ 99 w 288"/>
                <a:gd name="T17" fmla="*/ 30 h 151"/>
                <a:gd name="T18" fmla="*/ 84 w 288"/>
                <a:gd name="T19" fmla="*/ 45 h 151"/>
                <a:gd name="T20" fmla="*/ 91 w 288"/>
                <a:gd name="T21" fmla="*/ 15 h 151"/>
                <a:gd name="T22" fmla="*/ 114 w 288"/>
                <a:gd name="T23" fmla="*/ 7 h 151"/>
                <a:gd name="T24" fmla="*/ 99 w 288"/>
                <a:gd name="T25" fmla="*/ 0 h 151"/>
                <a:gd name="T26" fmla="*/ 61 w 288"/>
                <a:gd name="T27" fmla="*/ 30 h 151"/>
                <a:gd name="T28" fmla="*/ 0 w 288"/>
                <a:gd name="T29" fmla="*/ 68 h 151"/>
                <a:gd name="T30" fmla="*/ 15 w 288"/>
                <a:gd name="T31" fmla="*/ 75 h 151"/>
                <a:gd name="T32" fmla="*/ 106 w 288"/>
                <a:gd name="T33" fmla="*/ 98 h 151"/>
                <a:gd name="T34" fmla="*/ 106 w 288"/>
                <a:gd name="T35" fmla="*/ 106 h 151"/>
                <a:gd name="T36" fmla="*/ 121 w 288"/>
                <a:gd name="T37" fmla="*/ 113 h 151"/>
                <a:gd name="T38" fmla="*/ 114 w 288"/>
                <a:gd name="T39" fmla="*/ 136 h 151"/>
                <a:gd name="T40" fmla="*/ 129 w 288"/>
                <a:gd name="T41" fmla="*/ 128 h 151"/>
                <a:gd name="T42" fmla="*/ 129 w 288"/>
                <a:gd name="T43" fmla="*/ 151 h 151"/>
                <a:gd name="T44" fmla="*/ 159 w 288"/>
                <a:gd name="T45" fmla="*/ 91 h 151"/>
                <a:gd name="T46" fmla="*/ 159 w 288"/>
                <a:gd name="T47" fmla="*/ 113 h 151"/>
                <a:gd name="T48" fmla="*/ 174 w 288"/>
                <a:gd name="T49" fmla="*/ 91 h 151"/>
                <a:gd name="T50" fmla="*/ 174 w 288"/>
                <a:gd name="T51" fmla="*/ 113 h 151"/>
                <a:gd name="T52" fmla="*/ 190 w 288"/>
                <a:gd name="T53" fmla="*/ 91 h 151"/>
                <a:gd name="T54" fmla="*/ 212 w 288"/>
                <a:gd name="T55" fmla="*/ 83 h 151"/>
                <a:gd name="T56" fmla="*/ 220 w 288"/>
                <a:gd name="T57" fmla="*/ 75 h 151"/>
                <a:gd name="T58" fmla="*/ 258 w 288"/>
                <a:gd name="T59" fmla="*/ 91 h 151"/>
                <a:gd name="T60" fmla="*/ 258 w 288"/>
                <a:gd name="T61" fmla="*/ 75 h 151"/>
                <a:gd name="T62" fmla="*/ 288 w 288"/>
                <a:gd name="T63" fmla="*/ 75 h 151"/>
                <a:gd name="T64" fmla="*/ 273 w 288"/>
                <a:gd name="T65" fmla="*/ 68 h 1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88" h="151">
                  <a:moveTo>
                    <a:pt x="273" y="68"/>
                  </a:moveTo>
                  <a:lnTo>
                    <a:pt x="273" y="45"/>
                  </a:lnTo>
                  <a:lnTo>
                    <a:pt x="235" y="53"/>
                  </a:lnTo>
                  <a:lnTo>
                    <a:pt x="242" y="30"/>
                  </a:lnTo>
                  <a:lnTo>
                    <a:pt x="190" y="45"/>
                  </a:lnTo>
                  <a:lnTo>
                    <a:pt x="167" y="60"/>
                  </a:lnTo>
                  <a:lnTo>
                    <a:pt x="137" y="60"/>
                  </a:lnTo>
                  <a:lnTo>
                    <a:pt x="114" y="38"/>
                  </a:lnTo>
                  <a:lnTo>
                    <a:pt x="99" y="30"/>
                  </a:lnTo>
                  <a:lnTo>
                    <a:pt x="84" y="45"/>
                  </a:lnTo>
                  <a:lnTo>
                    <a:pt x="91" y="15"/>
                  </a:lnTo>
                  <a:lnTo>
                    <a:pt x="114" y="7"/>
                  </a:lnTo>
                  <a:lnTo>
                    <a:pt x="99" y="0"/>
                  </a:lnTo>
                  <a:lnTo>
                    <a:pt x="61" y="30"/>
                  </a:lnTo>
                  <a:lnTo>
                    <a:pt x="0" y="68"/>
                  </a:lnTo>
                  <a:lnTo>
                    <a:pt x="15" y="75"/>
                  </a:lnTo>
                  <a:lnTo>
                    <a:pt x="106" y="98"/>
                  </a:lnTo>
                  <a:lnTo>
                    <a:pt x="106" y="106"/>
                  </a:lnTo>
                  <a:lnTo>
                    <a:pt x="121" y="113"/>
                  </a:lnTo>
                  <a:lnTo>
                    <a:pt x="114" y="136"/>
                  </a:lnTo>
                  <a:lnTo>
                    <a:pt x="129" y="128"/>
                  </a:lnTo>
                  <a:lnTo>
                    <a:pt x="129" y="151"/>
                  </a:lnTo>
                  <a:lnTo>
                    <a:pt x="159" y="91"/>
                  </a:lnTo>
                  <a:lnTo>
                    <a:pt x="159" y="113"/>
                  </a:lnTo>
                  <a:lnTo>
                    <a:pt x="174" y="91"/>
                  </a:lnTo>
                  <a:lnTo>
                    <a:pt x="174" y="113"/>
                  </a:lnTo>
                  <a:lnTo>
                    <a:pt x="190" y="91"/>
                  </a:lnTo>
                  <a:lnTo>
                    <a:pt x="212" y="83"/>
                  </a:lnTo>
                  <a:lnTo>
                    <a:pt x="220" y="75"/>
                  </a:lnTo>
                  <a:lnTo>
                    <a:pt x="258" y="91"/>
                  </a:lnTo>
                  <a:lnTo>
                    <a:pt x="258" y="75"/>
                  </a:lnTo>
                  <a:lnTo>
                    <a:pt x="288" y="75"/>
                  </a:lnTo>
                  <a:lnTo>
                    <a:pt x="273" y="68"/>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66" name="Freeform 201"/>
            <p:cNvSpPr>
              <a:spLocks/>
            </p:cNvSpPr>
            <p:nvPr/>
          </p:nvSpPr>
          <p:spPr bwMode="auto">
            <a:xfrm>
              <a:off x="4623" y="1693"/>
              <a:ext cx="288" cy="151"/>
            </a:xfrm>
            <a:custGeom>
              <a:avLst/>
              <a:gdLst>
                <a:gd name="T0" fmla="*/ 273 w 288"/>
                <a:gd name="T1" fmla="*/ 68 h 151"/>
                <a:gd name="T2" fmla="*/ 273 w 288"/>
                <a:gd name="T3" fmla="*/ 45 h 151"/>
                <a:gd name="T4" fmla="*/ 235 w 288"/>
                <a:gd name="T5" fmla="*/ 53 h 151"/>
                <a:gd name="T6" fmla="*/ 242 w 288"/>
                <a:gd name="T7" fmla="*/ 30 h 151"/>
                <a:gd name="T8" fmla="*/ 190 w 288"/>
                <a:gd name="T9" fmla="*/ 45 h 151"/>
                <a:gd name="T10" fmla="*/ 167 w 288"/>
                <a:gd name="T11" fmla="*/ 60 h 151"/>
                <a:gd name="T12" fmla="*/ 137 w 288"/>
                <a:gd name="T13" fmla="*/ 60 h 151"/>
                <a:gd name="T14" fmla="*/ 114 w 288"/>
                <a:gd name="T15" fmla="*/ 38 h 151"/>
                <a:gd name="T16" fmla="*/ 99 w 288"/>
                <a:gd name="T17" fmla="*/ 30 h 151"/>
                <a:gd name="T18" fmla="*/ 84 w 288"/>
                <a:gd name="T19" fmla="*/ 45 h 151"/>
                <a:gd name="T20" fmla="*/ 91 w 288"/>
                <a:gd name="T21" fmla="*/ 15 h 151"/>
                <a:gd name="T22" fmla="*/ 114 w 288"/>
                <a:gd name="T23" fmla="*/ 7 h 151"/>
                <a:gd name="T24" fmla="*/ 99 w 288"/>
                <a:gd name="T25" fmla="*/ 0 h 151"/>
                <a:gd name="T26" fmla="*/ 61 w 288"/>
                <a:gd name="T27" fmla="*/ 30 h 151"/>
                <a:gd name="T28" fmla="*/ 0 w 288"/>
                <a:gd name="T29" fmla="*/ 68 h 151"/>
                <a:gd name="T30" fmla="*/ 15 w 288"/>
                <a:gd name="T31" fmla="*/ 75 h 151"/>
                <a:gd name="T32" fmla="*/ 106 w 288"/>
                <a:gd name="T33" fmla="*/ 98 h 151"/>
                <a:gd name="T34" fmla="*/ 106 w 288"/>
                <a:gd name="T35" fmla="*/ 106 h 151"/>
                <a:gd name="T36" fmla="*/ 121 w 288"/>
                <a:gd name="T37" fmla="*/ 113 h 151"/>
                <a:gd name="T38" fmla="*/ 114 w 288"/>
                <a:gd name="T39" fmla="*/ 136 h 151"/>
                <a:gd name="T40" fmla="*/ 129 w 288"/>
                <a:gd name="T41" fmla="*/ 128 h 151"/>
                <a:gd name="T42" fmla="*/ 129 w 288"/>
                <a:gd name="T43" fmla="*/ 151 h 151"/>
                <a:gd name="T44" fmla="*/ 159 w 288"/>
                <a:gd name="T45" fmla="*/ 91 h 151"/>
                <a:gd name="T46" fmla="*/ 159 w 288"/>
                <a:gd name="T47" fmla="*/ 113 h 151"/>
                <a:gd name="T48" fmla="*/ 174 w 288"/>
                <a:gd name="T49" fmla="*/ 91 h 151"/>
                <a:gd name="T50" fmla="*/ 174 w 288"/>
                <a:gd name="T51" fmla="*/ 113 h 151"/>
                <a:gd name="T52" fmla="*/ 190 w 288"/>
                <a:gd name="T53" fmla="*/ 91 h 151"/>
                <a:gd name="T54" fmla="*/ 212 w 288"/>
                <a:gd name="T55" fmla="*/ 83 h 151"/>
                <a:gd name="T56" fmla="*/ 220 w 288"/>
                <a:gd name="T57" fmla="*/ 75 h 151"/>
                <a:gd name="T58" fmla="*/ 258 w 288"/>
                <a:gd name="T59" fmla="*/ 91 h 151"/>
                <a:gd name="T60" fmla="*/ 258 w 288"/>
                <a:gd name="T61" fmla="*/ 75 h 151"/>
                <a:gd name="T62" fmla="*/ 288 w 288"/>
                <a:gd name="T63" fmla="*/ 75 h 151"/>
                <a:gd name="T64" fmla="*/ 273 w 288"/>
                <a:gd name="T65" fmla="*/ 68 h 151"/>
                <a:gd name="T66" fmla="*/ 273 w 288"/>
                <a:gd name="T67" fmla="*/ 75 h 15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8" h="151">
                  <a:moveTo>
                    <a:pt x="273" y="68"/>
                  </a:moveTo>
                  <a:lnTo>
                    <a:pt x="273" y="45"/>
                  </a:lnTo>
                  <a:lnTo>
                    <a:pt x="235" y="53"/>
                  </a:lnTo>
                  <a:lnTo>
                    <a:pt x="242" y="30"/>
                  </a:lnTo>
                  <a:lnTo>
                    <a:pt x="190" y="45"/>
                  </a:lnTo>
                  <a:lnTo>
                    <a:pt x="167" y="60"/>
                  </a:lnTo>
                  <a:lnTo>
                    <a:pt x="137" y="60"/>
                  </a:lnTo>
                  <a:lnTo>
                    <a:pt x="114" y="38"/>
                  </a:lnTo>
                  <a:lnTo>
                    <a:pt x="99" y="30"/>
                  </a:lnTo>
                  <a:lnTo>
                    <a:pt x="84" y="45"/>
                  </a:lnTo>
                  <a:lnTo>
                    <a:pt x="91" y="15"/>
                  </a:lnTo>
                  <a:lnTo>
                    <a:pt x="114" y="7"/>
                  </a:lnTo>
                  <a:lnTo>
                    <a:pt x="99" y="0"/>
                  </a:lnTo>
                  <a:lnTo>
                    <a:pt x="61" y="30"/>
                  </a:lnTo>
                  <a:lnTo>
                    <a:pt x="0" y="68"/>
                  </a:lnTo>
                  <a:lnTo>
                    <a:pt x="15" y="75"/>
                  </a:lnTo>
                  <a:lnTo>
                    <a:pt x="106" y="98"/>
                  </a:lnTo>
                  <a:lnTo>
                    <a:pt x="106" y="106"/>
                  </a:lnTo>
                  <a:lnTo>
                    <a:pt x="121" y="113"/>
                  </a:lnTo>
                  <a:lnTo>
                    <a:pt x="114" y="136"/>
                  </a:lnTo>
                  <a:lnTo>
                    <a:pt x="129" y="128"/>
                  </a:lnTo>
                  <a:lnTo>
                    <a:pt x="129" y="151"/>
                  </a:lnTo>
                  <a:lnTo>
                    <a:pt x="159" y="91"/>
                  </a:lnTo>
                  <a:lnTo>
                    <a:pt x="159" y="113"/>
                  </a:lnTo>
                  <a:lnTo>
                    <a:pt x="174" y="91"/>
                  </a:lnTo>
                  <a:lnTo>
                    <a:pt x="174" y="113"/>
                  </a:lnTo>
                  <a:lnTo>
                    <a:pt x="190" y="91"/>
                  </a:lnTo>
                  <a:lnTo>
                    <a:pt x="212" y="83"/>
                  </a:lnTo>
                  <a:lnTo>
                    <a:pt x="220" y="75"/>
                  </a:lnTo>
                  <a:lnTo>
                    <a:pt x="258" y="91"/>
                  </a:lnTo>
                  <a:lnTo>
                    <a:pt x="258" y="75"/>
                  </a:lnTo>
                  <a:lnTo>
                    <a:pt x="288" y="75"/>
                  </a:lnTo>
                  <a:lnTo>
                    <a:pt x="273" y="68"/>
                  </a:lnTo>
                  <a:lnTo>
                    <a:pt x="273" y="7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67" name="Freeform 202"/>
            <p:cNvSpPr>
              <a:spLocks/>
            </p:cNvSpPr>
            <p:nvPr/>
          </p:nvSpPr>
          <p:spPr bwMode="auto">
            <a:xfrm>
              <a:off x="4813" y="1784"/>
              <a:ext cx="196" cy="265"/>
            </a:xfrm>
            <a:custGeom>
              <a:avLst/>
              <a:gdLst>
                <a:gd name="T0" fmla="*/ 189 w 196"/>
                <a:gd name="T1" fmla="*/ 189 h 265"/>
                <a:gd name="T2" fmla="*/ 189 w 196"/>
                <a:gd name="T3" fmla="*/ 197 h 265"/>
                <a:gd name="T4" fmla="*/ 189 w 196"/>
                <a:gd name="T5" fmla="*/ 189 h 265"/>
                <a:gd name="T6" fmla="*/ 181 w 196"/>
                <a:gd name="T7" fmla="*/ 189 h 265"/>
                <a:gd name="T8" fmla="*/ 158 w 196"/>
                <a:gd name="T9" fmla="*/ 250 h 265"/>
                <a:gd name="T10" fmla="*/ 90 w 196"/>
                <a:gd name="T11" fmla="*/ 257 h 265"/>
                <a:gd name="T12" fmla="*/ 0 w 196"/>
                <a:gd name="T13" fmla="*/ 265 h 265"/>
                <a:gd name="T14" fmla="*/ 22 w 196"/>
                <a:gd name="T15" fmla="*/ 212 h 265"/>
                <a:gd name="T16" fmla="*/ 0 w 196"/>
                <a:gd name="T17" fmla="*/ 144 h 265"/>
                <a:gd name="T18" fmla="*/ 7 w 196"/>
                <a:gd name="T19" fmla="*/ 75 h 265"/>
                <a:gd name="T20" fmla="*/ 30 w 196"/>
                <a:gd name="T21" fmla="*/ 45 h 265"/>
                <a:gd name="T22" fmla="*/ 37 w 196"/>
                <a:gd name="T23" fmla="*/ 68 h 265"/>
                <a:gd name="T24" fmla="*/ 45 w 196"/>
                <a:gd name="T25" fmla="*/ 37 h 265"/>
                <a:gd name="T26" fmla="*/ 60 w 196"/>
                <a:gd name="T27" fmla="*/ 30 h 265"/>
                <a:gd name="T28" fmla="*/ 52 w 196"/>
                <a:gd name="T29" fmla="*/ 22 h 265"/>
                <a:gd name="T30" fmla="*/ 60 w 196"/>
                <a:gd name="T31" fmla="*/ 7 h 265"/>
                <a:gd name="T32" fmla="*/ 68 w 196"/>
                <a:gd name="T33" fmla="*/ 0 h 265"/>
                <a:gd name="T34" fmla="*/ 128 w 196"/>
                <a:gd name="T35" fmla="*/ 22 h 265"/>
                <a:gd name="T36" fmla="*/ 136 w 196"/>
                <a:gd name="T37" fmla="*/ 37 h 265"/>
                <a:gd name="T38" fmla="*/ 128 w 196"/>
                <a:gd name="T39" fmla="*/ 45 h 265"/>
                <a:gd name="T40" fmla="*/ 143 w 196"/>
                <a:gd name="T41" fmla="*/ 60 h 265"/>
                <a:gd name="T42" fmla="*/ 143 w 196"/>
                <a:gd name="T43" fmla="*/ 83 h 265"/>
                <a:gd name="T44" fmla="*/ 121 w 196"/>
                <a:gd name="T45" fmla="*/ 113 h 265"/>
                <a:gd name="T46" fmla="*/ 121 w 196"/>
                <a:gd name="T47" fmla="*/ 128 h 265"/>
                <a:gd name="T48" fmla="*/ 128 w 196"/>
                <a:gd name="T49" fmla="*/ 136 h 265"/>
                <a:gd name="T50" fmla="*/ 143 w 196"/>
                <a:gd name="T51" fmla="*/ 113 h 265"/>
                <a:gd name="T52" fmla="*/ 158 w 196"/>
                <a:gd name="T53" fmla="*/ 98 h 265"/>
                <a:gd name="T54" fmla="*/ 174 w 196"/>
                <a:gd name="T55" fmla="*/ 113 h 265"/>
                <a:gd name="T56" fmla="*/ 196 w 196"/>
                <a:gd name="T57" fmla="*/ 166 h 265"/>
                <a:gd name="T58" fmla="*/ 189 w 196"/>
                <a:gd name="T59" fmla="*/ 189 h 26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96" h="265">
                  <a:moveTo>
                    <a:pt x="189" y="189"/>
                  </a:moveTo>
                  <a:lnTo>
                    <a:pt x="189" y="197"/>
                  </a:lnTo>
                  <a:lnTo>
                    <a:pt x="189" y="189"/>
                  </a:lnTo>
                  <a:lnTo>
                    <a:pt x="181" y="189"/>
                  </a:lnTo>
                  <a:lnTo>
                    <a:pt x="158" y="250"/>
                  </a:lnTo>
                  <a:lnTo>
                    <a:pt x="90" y="257"/>
                  </a:lnTo>
                  <a:lnTo>
                    <a:pt x="0" y="265"/>
                  </a:lnTo>
                  <a:lnTo>
                    <a:pt x="22" y="212"/>
                  </a:lnTo>
                  <a:lnTo>
                    <a:pt x="0" y="144"/>
                  </a:lnTo>
                  <a:lnTo>
                    <a:pt x="7" y="75"/>
                  </a:lnTo>
                  <a:lnTo>
                    <a:pt x="30" y="45"/>
                  </a:lnTo>
                  <a:lnTo>
                    <a:pt x="37" y="68"/>
                  </a:lnTo>
                  <a:lnTo>
                    <a:pt x="45" y="37"/>
                  </a:lnTo>
                  <a:lnTo>
                    <a:pt x="60" y="30"/>
                  </a:lnTo>
                  <a:lnTo>
                    <a:pt x="52" y="22"/>
                  </a:lnTo>
                  <a:lnTo>
                    <a:pt x="60" y="7"/>
                  </a:lnTo>
                  <a:lnTo>
                    <a:pt x="68" y="0"/>
                  </a:lnTo>
                  <a:lnTo>
                    <a:pt x="128" y="22"/>
                  </a:lnTo>
                  <a:lnTo>
                    <a:pt x="136" y="37"/>
                  </a:lnTo>
                  <a:lnTo>
                    <a:pt x="128" y="45"/>
                  </a:lnTo>
                  <a:lnTo>
                    <a:pt x="143" y="60"/>
                  </a:lnTo>
                  <a:lnTo>
                    <a:pt x="143" y="83"/>
                  </a:lnTo>
                  <a:lnTo>
                    <a:pt x="121" y="113"/>
                  </a:lnTo>
                  <a:lnTo>
                    <a:pt x="121" y="128"/>
                  </a:lnTo>
                  <a:lnTo>
                    <a:pt x="128" y="136"/>
                  </a:lnTo>
                  <a:lnTo>
                    <a:pt x="143" y="113"/>
                  </a:lnTo>
                  <a:lnTo>
                    <a:pt x="158" y="98"/>
                  </a:lnTo>
                  <a:lnTo>
                    <a:pt x="174" y="113"/>
                  </a:lnTo>
                  <a:lnTo>
                    <a:pt x="196" y="166"/>
                  </a:lnTo>
                  <a:lnTo>
                    <a:pt x="189" y="189"/>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68" name="Freeform 203"/>
            <p:cNvSpPr>
              <a:spLocks/>
            </p:cNvSpPr>
            <p:nvPr/>
          </p:nvSpPr>
          <p:spPr bwMode="auto">
            <a:xfrm>
              <a:off x="4813" y="1784"/>
              <a:ext cx="196" cy="265"/>
            </a:xfrm>
            <a:custGeom>
              <a:avLst/>
              <a:gdLst>
                <a:gd name="T0" fmla="*/ 189 w 196"/>
                <a:gd name="T1" fmla="*/ 189 h 265"/>
                <a:gd name="T2" fmla="*/ 189 w 196"/>
                <a:gd name="T3" fmla="*/ 197 h 265"/>
                <a:gd name="T4" fmla="*/ 189 w 196"/>
                <a:gd name="T5" fmla="*/ 189 h 265"/>
                <a:gd name="T6" fmla="*/ 181 w 196"/>
                <a:gd name="T7" fmla="*/ 189 h 265"/>
                <a:gd name="T8" fmla="*/ 158 w 196"/>
                <a:gd name="T9" fmla="*/ 250 h 265"/>
                <a:gd name="T10" fmla="*/ 90 w 196"/>
                <a:gd name="T11" fmla="*/ 257 h 265"/>
                <a:gd name="T12" fmla="*/ 0 w 196"/>
                <a:gd name="T13" fmla="*/ 265 h 265"/>
                <a:gd name="T14" fmla="*/ 22 w 196"/>
                <a:gd name="T15" fmla="*/ 212 h 265"/>
                <a:gd name="T16" fmla="*/ 0 w 196"/>
                <a:gd name="T17" fmla="*/ 144 h 265"/>
                <a:gd name="T18" fmla="*/ 7 w 196"/>
                <a:gd name="T19" fmla="*/ 75 h 265"/>
                <a:gd name="T20" fmla="*/ 30 w 196"/>
                <a:gd name="T21" fmla="*/ 45 h 265"/>
                <a:gd name="T22" fmla="*/ 37 w 196"/>
                <a:gd name="T23" fmla="*/ 68 h 265"/>
                <a:gd name="T24" fmla="*/ 45 w 196"/>
                <a:gd name="T25" fmla="*/ 37 h 265"/>
                <a:gd name="T26" fmla="*/ 60 w 196"/>
                <a:gd name="T27" fmla="*/ 30 h 265"/>
                <a:gd name="T28" fmla="*/ 52 w 196"/>
                <a:gd name="T29" fmla="*/ 22 h 265"/>
                <a:gd name="T30" fmla="*/ 60 w 196"/>
                <a:gd name="T31" fmla="*/ 7 h 265"/>
                <a:gd name="T32" fmla="*/ 68 w 196"/>
                <a:gd name="T33" fmla="*/ 0 h 265"/>
                <a:gd name="T34" fmla="*/ 128 w 196"/>
                <a:gd name="T35" fmla="*/ 22 h 265"/>
                <a:gd name="T36" fmla="*/ 136 w 196"/>
                <a:gd name="T37" fmla="*/ 37 h 265"/>
                <a:gd name="T38" fmla="*/ 128 w 196"/>
                <a:gd name="T39" fmla="*/ 45 h 265"/>
                <a:gd name="T40" fmla="*/ 143 w 196"/>
                <a:gd name="T41" fmla="*/ 60 h 265"/>
                <a:gd name="T42" fmla="*/ 143 w 196"/>
                <a:gd name="T43" fmla="*/ 83 h 265"/>
                <a:gd name="T44" fmla="*/ 121 w 196"/>
                <a:gd name="T45" fmla="*/ 113 h 265"/>
                <a:gd name="T46" fmla="*/ 121 w 196"/>
                <a:gd name="T47" fmla="*/ 128 h 265"/>
                <a:gd name="T48" fmla="*/ 128 w 196"/>
                <a:gd name="T49" fmla="*/ 136 h 265"/>
                <a:gd name="T50" fmla="*/ 143 w 196"/>
                <a:gd name="T51" fmla="*/ 113 h 265"/>
                <a:gd name="T52" fmla="*/ 158 w 196"/>
                <a:gd name="T53" fmla="*/ 98 h 265"/>
                <a:gd name="T54" fmla="*/ 174 w 196"/>
                <a:gd name="T55" fmla="*/ 113 h 265"/>
                <a:gd name="T56" fmla="*/ 196 w 196"/>
                <a:gd name="T57" fmla="*/ 166 h 265"/>
                <a:gd name="T58" fmla="*/ 189 w 196"/>
                <a:gd name="T59" fmla="*/ 189 h 265"/>
                <a:gd name="T60" fmla="*/ 189 w 196"/>
                <a:gd name="T61" fmla="*/ 197 h 2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96" h="265">
                  <a:moveTo>
                    <a:pt x="189" y="189"/>
                  </a:moveTo>
                  <a:lnTo>
                    <a:pt x="189" y="197"/>
                  </a:lnTo>
                  <a:lnTo>
                    <a:pt x="189" y="189"/>
                  </a:lnTo>
                  <a:lnTo>
                    <a:pt x="181" y="189"/>
                  </a:lnTo>
                  <a:lnTo>
                    <a:pt x="158" y="250"/>
                  </a:lnTo>
                  <a:lnTo>
                    <a:pt x="90" y="257"/>
                  </a:lnTo>
                  <a:lnTo>
                    <a:pt x="0" y="265"/>
                  </a:lnTo>
                  <a:lnTo>
                    <a:pt x="22" y="212"/>
                  </a:lnTo>
                  <a:lnTo>
                    <a:pt x="0" y="144"/>
                  </a:lnTo>
                  <a:lnTo>
                    <a:pt x="7" y="75"/>
                  </a:lnTo>
                  <a:lnTo>
                    <a:pt x="30" y="45"/>
                  </a:lnTo>
                  <a:lnTo>
                    <a:pt x="37" y="68"/>
                  </a:lnTo>
                  <a:lnTo>
                    <a:pt x="45" y="37"/>
                  </a:lnTo>
                  <a:lnTo>
                    <a:pt x="60" y="30"/>
                  </a:lnTo>
                  <a:lnTo>
                    <a:pt x="52" y="22"/>
                  </a:lnTo>
                  <a:lnTo>
                    <a:pt x="60" y="7"/>
                  </a:lnTo>
                  <a:lnTo>
                    <a:pt x="68" y="0"/>
                  </a:lnTo>
                  <a:lnTo>
                    <a:pt x="128" y="22"/>
                  </a:lnTo>
                  <a:lnTo>
                    <a:pt x="136" y="37"/>
                  </a:lnTo>
                  <a:lnTo>
                    <a:pt x="128" y="45"/>
                  </a:lnTo>
                  <a:lnTo>
                    <a:pt x="143" y="60"/>
                  </a:lnTo>
                  <a:lnTo>
                    <a:pt x="143" y="83"/>
                  </a:lnTo>
                  <a:lnTo>
                    <a:pt x="121" y="113"/>
                  </a:lnTo>
                  <a:lnTo>
                    <a:pt x="121" y="128"/>
                  </a:lnTo>
                  <a:lnTo>
                    <a:pt x="128" y="136"/>
                  </a:lnTo>
                  <a:lnTo>
                    <a:pt x="143" y="113"/>
                  </a:lnTo>
                  <a:lnTo>
                    <a:pt x="158" y="98"/>
                  </a:lnTo>
                  <a:lnTo>
                    <a:pt x="174" y="113"/>
                  </a:lnTo>
                  <a:lnTo>
                    <a:pt x="196" y="166"/>
                  </a:lnTo>
                  <a:lnTo>
                    <a:pt x="189" y="189"/>
                  </a:lnTo>
                  <a:lnTo>
                    <a:pt x="189" y="19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69" name="Freeform 204"/>
            <p:cNvSpPr>
              <a:spLocks/>
            </p:cNvSpPr>
            <p:nvPr/>
          </p:nvSpPr>
          <p:spPr bwMode="auto">
            <a:xfrm>
              <a:off x="4321" y="1587"/>
              <a:ext cx="333" cy="371"/>
            </a:xfrm>
            <a:custGeom>
              <a:avLst/>
              <a:gdLst>
                <a:gd name="T0" fmla="*/ 280 w 333"/>
                <a:gd name="T1" fmla="*/ 106 h 371"/>
                <a:gd name="T2" fmla="*/ 227 w 333"/>
                <a:gd name="T3" fmla="*/ 159 h 371"/>
                <a:gd name="T4" fmla="*/ 234 w 333"/>
                <a:gd name="T5" fmla="*/ 166 h 371"/>
                <a:gd name="T6" fmla="*/ 219 w 333"/>
                <a:gd name="T7" fmla="*/ 166 h 371"/>
                <a:gd name="T8" fmla="*/ 219 w 333"/>
                <a:gd name="T9" fmla="*/ 204 h 371"/>
                <a:gd name="T10" fmla="*/ 196 w 333"/>
                <a:gd name="T11" fmla="*/ 227 h 371"/>
                <a:gd name="T12" fmla="*/ 204 w 333"/>
                <a:gd name="T13" fmla="*/ 250 h 371"/>
                <a:gd name="T14" fmla="*/ 204 w 333"/>
                <a:gd name="T15" fmla="*/ 257 h 371"/>
                <a:gd name="T16" fmla="*/ 196 w 333"/>
                <a:gd name="T17" fmla="*/ 288 h 371"/>
                <a:gd name="T18" fmla="*/ 264 w 333"/>
                <a:gd name="T19" fmla="*/ 333 h 371"/>
                <a:gd name="T20" fmla="*/ 272 w 333"/>
                <a:gd name="T21" fmla="*/ 363 h 371"/>
                <a:gd name="T22" fmla="*/ 30 w 333"/>
                <a:gd name="T23" fmla="*/ 371 h 371"/>
                <a:gd name="T24" fmla="*/ 30 w 333"/>
                <a:gd name="T25" fmla="*/ 257 h 371"/>
                <a:gd name="T26" fmla="*/ 15 w 333"/>
                <a:gd name="T27" fmla="*/ 234 h 371"/>
                <a:gd name="T28" fmla="*/ 30 w 333"/>
                <a:gd name="T29" fmla="*/ 219 h 371"/>
                <a:gd name="T30" fmla="*/ 0 w 333"/>
                <a:gd name="T31" fmla="*/ 22 h 371"/>
                <a:gd name="T32" fmla="*/ 90 w 333"/>
                <a:gd name="T33" fmla="*/ 22 h 371"/>
                <a:gd name="T34" fmla="*/ 90 w 333"/>
                <a:gd name="T35" fmla="*/ 0 h 371"/>
                <a:gd name="T36" fmla="*/ 98 w 333"/>
                <a:gd name="T37" fmla="*/ 0 h 371"/>
                <a:gd name="T38" fmla="*/ 113 w 333"/>
                <a:gd name="T39" fmla="*/ 37 h 371"/>
                <a:gd name="T40" fmla="*/ 143 w 333"/>
                <a:gd name="T41" fmla="*/ 45 h 371"/>
                <a:gd name="T42" fmla="*/ 151 w 333"/>
                <a:gd name="T43" fmla="*/ 53 h 371"/>
                <a:gd name="T44" fmla="*/ 181 w 333"/>
                <a:gd name="T45" fmla="*/ 45 h 371"/>
                <a:gd name="T46" fmla="*/ 196 w 333"/>
                <a:gd name="T47" fmla="*/ 53 h 371"/>
                <a:gd name="T48" fmla="*/ 211 w 333"/>
                <a:gd name="T49" fmla="*/ 68 h 371"/>
                <a:gd name="T50" fmla="*/ 227 w 333"/>
                <a:gd name="T51" fmla="*/ 60 h 371"/>
                <a:gd name="T52" fmla="*/ 249 w 333"/>
                <a:gd name="T53" fmla="*/ 83 h 371"/>
                <a:gd name="T54" fmla="*/ 280 w 333"/>
                <a:gd name="T55" fmla="*/ 68 h 371"/>
                <a:gd name="T56" fmla="*/ 280 w 333"/>
                <a:gd name="T57" fmla="*/ 75 h 371"/>
                <a:gd name="T58" fmla="*/ 333 w 333"/>
                <a:gd name="T59" fmla="*/ 75 h 371"/>
                <a:gd name="T60" fmla="*/ 280 w 333"/>
                <a:gd name="T61" fmla="*/ 106 h 37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33" h="371">
                  <a:moveTo>
                    <a:pt x="280" y="106"/>
                  </a:moveTo>
                  <a:lnTo>
                    <a:pt x="227" y="159"/>
                  </a:lnTo>
                  <a:lnTo>
                    <a:pt x="234" y="166"/>
                  </a:lnTo>
                  <a:lnTo>
                    <a:pt x="219" y="166"/>
                  </a:lnTo>
                  <a:lnTo>
                    <a:pt x="219" y="204"/>
                  </a:lnTo>
                  <a:lnTo>
                    <a:pt x="196" y="227"/>
                  </a:lnTo>
                  <a:lnTo>
                    <a:pt x="204" y="250"/>
                  </a:lnTo>
                  <a:lnTo>
                    <a:pt x="204" y="257"/>
                  </a:lnTo>
                  <a:lnTo>
                    <a:pt x="196" y="288"/>
                  </a:lnTo>
                  <a:lnTo>
                    <a:pt x="264" y="333"/>
                  </a:lnTo>
                  <a:lnTo>
                    <a:pt x="272" y="363"/>
                  </a:lnTo>
                  <a:lnTo>
                    <a:pt x="30" y="371"/>
                  </a:lnTo>
                  <a:lnTo>
                    <a:pt x="30" y="257"/>
                  </a:lnTo>
                  <a:lnTo>
                    <a:pt x="15" y="234"/>
                  </a:lnTo>
                  <a:lnTo>
                    <a:pt x="30" y="219"/>
                  </a:lnTo>
                  <a:lnTo>
                    <a:pt x="0" y="22"/>
                  </a:lnTo>
                  <a:lnTo>
                    <a:pt x="90" y="22"/>
                  </a:lnTo>
                  <a:lnTo>
                    <a:pt x="90" y="0"/>
                  </a:lnTo>
                  <a:lnTo>
                    <a:pt x="98" y="0"/>
                  </a:lnTo>
                  <a:lnTo>
                    <a:pt x="113" y="37"/>
                  </a:lnTo>
                  <a:lnTo>
                    <a:pt x="143" y="45"/>
                  </a:lnTo>
                  <a:lnTo>
                    <a:pt x="151" y="53"/>
                  </a:lnTo>
                  <a:lnTo>
                    <a:pt x="181" y="45"/>
                  </a:lnTo>
                  <a:lnTo>
                    <a:pt x="196" y="53"/>
                  </a:lnTo>
                  <a:lnTo>
                    <a:pt x="211" y="68"/>
                  </a:lnTo>
                  <a:lnTo>
                    <a:pt x="227" y="60"/>
                  </a:lnTo>
                  <a:lnTo>
                    <a:pt x="249" y="83"/>
                  </a:lnTo>
                  <a:lnTo>
                    <a:pt x="280" y="68"/>
                  </a:lnTo>
                  <a:lnTo>
                    <a:pt x="280" y="75"/>
                  </a:lnTo>
                  <a:lnTo>
                    <a:pt x="333" y="75"/>
                  </a:lnTo>
                  <a:lnTo>
                    <a:pt x="280" y="106"/>
                  </a:lnTo>
                  <a:close/>
                </a:path>
              </a:pathLst>
            </a:custGeom>
            <a:solidFill>
              <a:srgbClr val="FF8C00"/>
            </a:solidFill>
            <a:ln w="12700">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70" name="Freeform 205"/>
            <p:cNvSpPr>
              <a:spLocks/>
            </p:cNvSpPr>
            <p:nvPr/>
          </p:nvSpPr>
          <p:spPr bwMode="auto">
            <a:xfrm>
              <a:off x="4321" y="1587"/>
              <a:ext cx="333" cy="371"/>
            </a:xfrm>
            <a:custGeom>
              <a:avLst/>
              <a:gdLst>
                <a:gd name="T0" fmla="*/ 280 w 333"/>
                <a:gd name="T1" fmla="*/ 106 h 371"/>
                <a:gd name="T2" fmla="*/ 227 w 333"/>
                <a:gd name="T3" fmla="*/ 159 h 371"/>
                <a:gd name="T4" fmla="*/ 234 w 333"/>
                <a:gd name="T5" fmla="*/ 166 h 371"/>
                <a:gd name="T6" fmla="*/ 219 w 333"/>
                <a:gd name="T7" fmla="*/ 166 h 371"/>
                <a:gd name="T8" fmla="*/ 219 w 333"/>
                <a:gd name="T9" fmla="*/ 204 h 371"/>
                <a:gd name="T10" fmla="*/ 196 w 333"/>
                <a:gd name="T11" fmla="*/ 227 h 371"/>
                <a:gd name="T12" fmla="*/ 204 w 333"/>
                <a:gd name="T13" fmla="*/ 250 h 371"/>
                <a:gd name="T14" fmla="*/ 204 w 333"/>
                <a:gd name="T15" fmla="*/ 257 h 371"/>
                <a:gd name="T16" fmla="*/ 196 w 333"/>
                <a:gd name="T17" fmla="*/ 288 h 371"/>
                <a:gd name="T18" fmla="*/ 264 w 333"/>
                <a:gd name="T19" fmla="*/ 333 h 371"/>
                <a:gd name="T20" fmla="*/ 272 w 333"/>
                <a:gd name="T21" fmla="*/ 363 h 371"/>
                <a:gd name="T22" fmla="*/ 30 w 333"/>
                <a:gd name="T23" fmla="*/ 371 h 371"/>
                <a:gd name="T24" fmla="*/ 30 w 333"/>
                <a:gd name="T25" fmla="*/ 257 h 371"/>
                <a:gd name="T26" fmla="*/ 15 w 333"/>
                <a:gd name="T27" fmla="*/ 234 h 371"/>
                <a:gd name="T28" fmla="*/ 30 w 333"/>
                <a:gd name="T29" fmla="*/ 219 h 371"/>
                <a:gd name="T30" fmla="*/ 0 w 333"/>
                <a:gd name="T31" fmla="*/ 22 h 371"/>
                <a:gd name="T32" fmla="*/ 90 w 333"/>
                <a:gd name="T33" fmla="*/ 22 h 371"/>
                <a:gd name="T34" fmla="*/ 90 w 333"/>
                <a:gd name="T35" fmla="*/ 0 h 371"/>
                <a:gd name="T36" fmla="*/ 98 w 333"/>
                <a:gd name="T37" fmla="*/ 0 h 371"/>
                <a:gd name="T38" fmla="*/ 113 w 333"/>
                <a:gd name="T39" fmla="*/ 37 h 371"/>
                <a:gd name="T40" fmla="*/ 143 w 333"/>
                <a:gd name="T41" fmla="*/ 45 h 371"/>
                <a:gd name="T42" fmla="*/ 151 w 333"/>
                <a:gd name="T43" fmla="*/ 53 h 371"/>
                <a:gd name="T44" fmla="*/ 181 w 333"/>
                <a:gd name="T45" fmla="*/ 45 h 371"/>
                <a:gd name="T46" fmla="*/ 196 w 333"/>
                <a:gd name="T47" fmla="*/ 53 h 371"/>
                <a:gd name="T48" fmla="*/ 211 w 333"/>
                <a:gd name="T49" fmla="*/ 68 h 371"/>
                <a:gd name="T50" fmla="*/ 227 w 333"/>
                <a:gd name="T51" fmla="*/ 60 h 371"/>
                <a:gd name="T52" fmla="*/ 249 w 333"/>
                <a:gd name="T53" fmla="*/ 83 h 371"/>
                <a:gd name="T54" fmla="*/ 280 w 333"/>
                <a:gd name="T55" fmla="*/ 68 h 371"/>
                <a:gd name="T56" fmla="*/ 280 w 333"/>
                <a:gd name="T57" fmla="*/ 75 h 371"/>
                <a:gd name="T58" fmla="*/ 333 w 333"/>
                <a:gd name="T59" fmla="*/ 75 h 371"/>
                <a:gd name="T60" fmla="*/ 280 w 333"/>
                <a:gd name="T61" fmla="*/ 106 h 371"/>
                <a:gd name="T62" fmla="*/ 280 w 333"/>
                <a:gd name="T63" fmla="*/ 113 h 3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33" h="371">
                  <a:moveTo>
                    <a:pt x="280" y="106"/>
                  </a:moveTo>
                  <a:lnTo>
                    <a:pt x="227" y="159"/>
                  </a:lnTo>
                  <a:lnTo>
                    <a:pt x="234" y="166"/>
                  </a:lnTo>
                  <a:lnTo>
                    <a:pt x="219" y="166"/>
                  </a:lnTo>
                  <a:lnTo>
                    <a:pt x="219" y="204"/>
                  </a:lnTo>
                  <a:lnTo>
                    <a:pt x="196" y="227"/>
                  </a:lnTo>
                  <a:lnTo>
                    <a:pt x="204" y="250"/>
                  </a:lnTo>
                  <a:lnTo>
                    <a:pt x="204" y="257"/>
                  </a:lnTo>
                  <a:lnTo>
                    <a:pt x="196" y="288"/>
                  </a:lnTo>
                  <a:lnTo>
                    <a:pt x="264" y="333"/>
                  </a:lnTo>
                  <a:lnTo>
                    <a:pt x="272" y="363"/>
                  </a:lnTo>
                  <a:lnTo>
                    <a:pt x="30" y="371"/>
                  </a:lnTo>
                  <a:lnTo>
                    <a:pt x="30" y="257"/>
                  </a:lnTo>
                  <a:lnTo>
                    <a:pt x="15" y="234"/>
                  </a:lnTo>
                  <a:lnTo>
                    <a:pt x="30" y="219"/>
                  </a:lnTo>
                  <a:lnTo>
                    <a:pt x="0" y="22"/>
                  </a:lnTo>
                  <a:lnTo>
                    <a:pt x="90" y="22"/>
                  </a:lnTo>
                  <a:lnTo>
                    <a:pt x="90" y="0"/>
                  </a:lnTo>
                  <a:lnTo>
                    <a:pt x="98" y="0"/>
                  </a:lnTo>
                  <a:lnTo>
                    <a:pt x="113" y="37"/>
                  </a:lnTo>
                  <a:lnTo>
                    <a:pt x="143" y="45"/>
                  </a:lnTo>
                  <a:lnTo>
                    <a:pt x="151" y="53"/>
                  </a:lnTo>
                  <a:lnTo>
                    <a:pt x="181" y="45"/>
                  </a:lnTo>
                  <a:lnTo>
                    <a:pt x="196" y="53"/>
                  </a:lnTo>
                  <a:lnTo>
                    <a:pt x="211" y="68"/>
                  </a:lnTo>
                  <a:lnTo>
                    <a:pt x="227" y="60"/>
                  </a:lnTo>
                  <a:lnTo>
                    <a:pt x="249" y="83"/>
                  </a:lnTo>
                  <a:lnTo>
                    <a:pt x="280" y="68"/>
                  </a:lnTo>
                  <a:lnTo>
                    <a:pt x="280" y="75"/>
                  </a:lnTo>
                  <a:lnTo>
                    <a:pt x="333" y="75"/>
                  </a:lnTo>
                  <a:lnTo>
                    <a:pt x="280" y="106"/>
                  </a:lnTo>
                  <a:lnTo>
                    <a:pt x="280" y="11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71" name="Freeform 206"/>
            <p:cNvSpPr>
              <a:spLocks/>
            </p:cNvSpPr>
            <p:nvPr/>
          </p:nvSpPr>
          <p:spPr bwMode="auto">
            <a:xfrm>
              <a:off x="4608" y="2488"/>
              <a:ext cx="182" cy="311"/>
            </a:xfrm>
            <a:custGeom>
              <a:avLst/>
              <a:gdLst>
                <a:gd name="T0" fmla="*/ 174 w 182"/>
                <a:gd name="T1" fmla="*/ 197 h 311"/>
                <a:gd name="T2" fmla="*/ 182 w 182"/>
                <a:gd name="T3" fmla="*/ 296 h 311"/>
                <a:gd name="T4" fmla="*/ 129 w 182"/>
                <a:gd name="T5" fmla="*/ 296 h 311"/>
                <a:gd name="T6" fmla="*/ 129 w 182"/>
                <a:gd name="T7" fmla="*/ 311 h 311"/>
                <a:gd name="T8" fmla="*/ 121 w 182"/>
                <a:gd name="T9" fmla="*/ 311 h 311"/>
                <a:gd name="T10" fmla="*/ 106 w 182"/>
                <a:gd name="T11" fmla="*/ 281 h 311"/>
                <a:gd name="T12" fmla="*/ 106 w 182"/>
                <a:gd name="T13" fmla="*/ 258 h 311"/>
                <a:gd name="T14" fmla="*/ 8 w 182"/>
                <a:gd name="T15" fmla="*/ 266 h 311"/>
                <a:gd name="T16" fmla="*/ 0 w 182"/>
                <a:gd name="T17" fmla="*/ 250 h 311"/>
                <a:gd name="T18" fmla="*/ 15 w 182"/>
                <a:gd name="T19" fmla="*/ 228 h 311"/>
                <a:gd name="T20" fmla="*/ 8 w 182"/>
                <a:gd name="T21" fmla="*/ 228 h 311"/>
                <a:gd name="T22" fmla="*/ 23 w 182"/>
                <a:gd name="T23" fmla="*/ 220 h 311"/>
                <a:gd name="T24" fmla="*/ 15 w 182"/>
                <a:gd name="T25" fmla="*/ 213 h 311"/>
                <a:gd name="T26" fmla="*/ 38 w 182"/>
                <a:gd name="T27" fmla="*/ 190 h 311"/>
                <a:gd name="T28" fmla="*/ 23 w 182"/>
                <a:gd name="T29" fmla="*/ 190 h 311"/>
                <a:gd name="T30" fmla="*/ 38 w 182"/>
                <a:gd name="T31" fmla="*/ 175 h 311"/>
                <a:gd name="T32" fmla="*/ 30 w 182"/>
                <a:gd name="T33" fmla="*/ 167 h 311"/>
                <a:gd name="T34" fmla="*/ 38 w 182"/>
                <a:gd name="T35" fmla="*/ 167 h 311"/>
                <a:gd name="T36" fmla="*/ 30 w 182"/>
                <a:gd name="T37" fmla="*/ 160 h 311"/>
                <a:gd name="T38" fmla="*/ 23 w 182"/>
                <a:gd name="T39" fmla="*/ 160 h 311"/>
                <a:gd name="T40" fmla="*/ 23 w 182"/>
                <a:gd name="T41" fmla="*/ 137 h 311"/>
                <a:gd name="T42" fmla="*/ 30 w 182"/>
                <a:gd name="T43" fmla="*/ 122 h 311"/>
                <a:gd name="T44" fmla="*/ 30 w 182"/>
                <a:gd name="T45" fmla="*/ 106 h 311"/>
                <a:gd name="T46" fmla="*/ 15 w 182"/>
                <a:gd name="T47" fmla="*/ 106 h 311"/>
                <a:gd name="T48" fmla="*/ 15 w 182"/>
                <a:gd name="T49" fmla="*/ 91 h 311"/>
                <a:gd name="T50" fmla="*/ 30 w 182"/>
                <a:gd name="T51" fmla="*/ 91 h 311"/>
                <a:gd name="T52" fmla="*/ 23 w 182"/>
                <a:gd name="T53" fmla="*/ 76 h 311"/>
                <a:gd name="T54" fmla="*/ 38 w 182"/>
                <a:gd name="T55" fmla="*/ 61 h 311"/>
                <a:gd name="T56" fmla="*/ 30 w 182"/>
                <a:gd name="T57" fmla="*/ 61 h 311"/>
                <a:gd name="T58" fmla="*/ 53 w 182"/>
                <a:gd name="T59" fmla="*/ 46 h 311"/>
                <a:gd name="T60" fmla="*/ 53 w 182"/>
                <a:gd name="T61" fmla="*/ 23 h 311"/>
                <a:gd name="T62" fmla="*/ 61 w 182"/>
                <a:gd name="T63" fmla="*/ 16 h 311"/>
                <a:gd name="T64" fmla="*/ 61 w 182"/>
                <a:gd name="T65" fmla="*/ 8 h 311"/>
                <a:gd name="T66" fmla="*/ 174 w 182"/>
                <a:gd name="T67" fmla="*/ 0 h 311"/>
                <a:gd name="T68" fmla="*/ 174 w 182"/>
                <a:gd name="T69" fmla="*/ 8 h 311"/>
                <a:gd name="T70" fmla="*/ 174 w 182"/>
                <a:gd name="T71" fmla="*/ 197 h 31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82" h="311">
                  <a:moveTo>
                    <a:pt x="174" y="197"/>
                  </a:moveTo>
                  <a:lnTo>
                    <a:pt x="182" y="296"/>
                  </a:lnTo>
                  <a:lnTo>
                    <a:pt x="129" y="296"/>
                  </a:lnTo>
                  <a:lnTo>
                    <a:pt x="129" y="311"/>
                  </a:lnTo>
                  <a:lnTo>
                    <a:pt x="121" y="311"/>
                  </a:lnTo>
                  <a:lnTo>
                    <a:pt x="106" y="281"/>
                  </a:lnTo>
                  <a:lnTo>
                    <a:pt x="106" y="258"/>
                  </a:lnTo>
                  <a:lnTo>
                    <a:pt x="8" y="266"/>
                  </a:lnTo>
                  <a:lnTo>
                    <a:pt x="0" y="250"/>
                  </a:lnTo>
                  <a:lnTo>
                    <a:pt x="15" y="228"/>
                  </a:lnTo>
                  <a:lnTo>
                    <a:pt x="8" y="228"/>
                  </a:lnTo>
                  <a:lnTo>
                    <a:pt x="23" y="220"/>
                  </a:lnTo>
                  <a:lnTo>
                    <a:pt x="15" y="213"/>
                  </a:lnTo>
                  <a:lnTo>
                    <a:pt x="38" y="190"/>
                  </a:lnTo>
                  <a:lnTo>
                    <a:pt x="23" y="190"/>
                  </a:lnTo>
                  <a:lnTo>
                    <a:pt x="38" y="175"/>
                  </a:lnTo>
                  <a:lnTo>
                    <a:pt x="30" y="167"/>
                  </a:lnTo>
                  <a:lnTo>
                    <a:pt x="38" y="167"/>
                  </a:lnTo>
                  <a:lnTo>
                    <a:pt x="30" y="160"/>
                  </a:lnTo>
                  <a:lnTo>
                    <a:pt x="23" y="160"/>
                  </a:lnTo>
                  <a:lnTo>
                    <a:pt x="23" y="137"/>
                  </a:lnTo>
                  <a:lnTo>
                    <a:pt x="30" y="122"/>
                  </a:lnTo>
                  <a:lnTo>
                    <a:pt x="30" y="106"/>
                  </a:lnTo>
                  <a:lnTo>
                    <a:pt x="15" y="106"/>
                  </a:lnTo>
                  <a:lnTo>
                    <a:pt x="15" y="91"/>
                  </a:lnTo>
                  <a:lnTo>
                    <a:pt x="30" y="91"/>
                  </a:lnTo>
                  <a:lnTo>
                    <a:pt x="23" y="76"/>
                  </a:lnTo>
                  <a:lnTo>
                    <a:pt x="38" y="61"/>
                  </a:lnTo>
                  <a:lnTo>
                    <a:pt x="30" y="61"/>
                  </a:lnTo>
                  <a:lnTo>
                    <a:pt x="53" y="46"/>
                  </a:lnTo>
                  <a:lnTo>
                    <a:pt x="53" y="23"/>
                  </a:lnTo>
                  <a:lnTo>
                    <a:pt x="61" y="16"/>
                  </a:lnTo>
                  <a:lnTo>
                    <a:pt x="61" y="8"/>
                  </a:lnTo>
                  <a:lnTo>
                    <a:pt x="174" y="0"/>
                  </a:lnTo>
                  <a:lnTo>
                    <a:pt x="174" y="8"/>
                  </a:lnTo>
                  <a:lnTo>
                    <a:pt x="174" y="197"/>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72" name="Freeform 207"/>
            <p:cNvSpPr>
              <a:spLocks/>
            </p:cNvSpPr>
            <p:nvPr/>
          </p:nvSpPr>
          <p:spPr bwMode="auto">
            <a:xfrm>
              <a:off x="4608" y="2488"/>
              <a:ext cx="182" cy="311"/>
            </a:xfrm>
            <a:custGeom>
              <a:avLst/>
              <a:gdLst>
                <a:gd name="T0" fmla="*/ 174 w 182"/>
                <a:gd name="T1" fmla="*/ 197 h 311"/>
                <a:gd name="T2" fmla="*/ 182 w 182"/>
                <a:gd name="T3" fmla="*/ 296 h 311"/>
                <a:gd name="T4" fmla="*/ 129 w 182"/>
                <a:gd name="T5" fmla="*/ 296 h 311"/>
                <a:gd name="T6" fmla="*/ 129 w 182"/>
                <a:gd name="T7" fmla="*/ 311 h 311"/>
                <a:gd name="T8" fmla="*/ 121 w 182"/>
                <a:gd name="T9" fmla="*/ 311 h 311"/>
                <a:gd name="T10" fmla="*/ 106 w 182"/>
                <a:gd name="T11" fmla="*/ 281 h 311"/>
                <a:gd name="T12" fmla="*/ 106 w 182"/>
                <a:gd name="T13" fmla="*/ 258 h 311"/>
                <a:gd name="T14" fmla="*/ 8 w 182"/>
                <a:gd name="T15" fmla="*/ 266 h 311"/>
                <a:gd name="T16" fmla="*/ 0 w 182"/>
                <a:gd name="T17" fmla="*/ 250 h 311"/>
                <a:gd name="T18" fmla="*/ 15 w 182"/>
                <a:gd name="T19" fmla="*/ 228 h 311"/>
                <a:gd name="T20" fmla="*/ 8 w 182"/>
                <a:gd name="T21" fmla="*/ 228 h 311"/>
                <a:gd name="T22" fmla="*/ 23 w 182"/>
                <a:gd name="T23" fmla="*/ 220 h 311"/>
                <a:gd name="T24" fmla="*/ 15 w 182"/>
                <a:gd name="T25" fmla="*/ 213 h 311"/>
                <a:gd name="T26" fmla="*/ 38 w 182"/>
                <a:gd name="T27" fmla="*/ 190 h 311"/>
                <a:gd name="T28" fmla="*/ 23 w 182"/>
                <a:gd name="T29" fmla="*/ 190 h 311"/>
                <a:gd name="T30" fmla="*/ 38 w 182"/>
                <a:gd name="T31" fmla="*/ 175 h 311"/>
                <a:gd name="T32" fmla="*/ 30 w 182"/>
                <a:gd name="T33" fmla="*/ 167 h 311"/>
                <a:gd name="T34" fmla="*/ 38 w 182"/>
                <a:gd name="T35" fmla="*/ 167 h 311"/>
                <a:gd name="T36" fmla="*/ 30 w 182"/>
                <a:gd name="T37" fmla="*/ 160 h 311"/>
                <a:gd name="T38" fmla="*/ 23 w 182"/>
                <a:gd name="T39" fmla="*/ 160 h 311"/>
                <a:gd name="T40" fmla="*/ 23 w 182"/>
                <a:gd name="T41" fmla="*/ 137 h 311"/>
                <a:gd name="T42" fmla="*/ 30 w 182"/>
                <a:gd name="T43" fmla="*/ 122 h 311"/>
                <a:gd name="T44" fmla="*/ 30 w 182"/>
                <a:gd name="T45" fmla="*/ 106 h 311"/>
                <a:gd name="T46" fmla="*/ 15 w 182"/>
                <a:gd name="T47" fmla="*/ 106 h 311"/>
                <a:gd name="T48" fmla="*/ 15 w 182"/>
                <a:gd name="T49" fmla="*/ 91 h 311"/>
                <a:gd name="T50" fmla="*/ 30 w 182"/>
                <a:gd name="T51" fmla="*/ 91 h 311"/>
                <a:gd name="T52" fmla="*/ 23 w 182"/>
                <a:gd name="T53" fmla="*/ 76 h 311"/>
                <a:gd name="T54" fmla="*/ 38 w 182"/>
                <a:gd name="T55" fmla="*/ 61 h 311"/>
                <a:gd name="T56" fmla="*/ 30 w 182"/>
                <a:gd name="T57" fmla="*/ 61 h 311"/>
                <a:gd name="T58" fmla="*/ 53 w 182"/>
                <a:gd name="T59" fmla="*/ 46 h 311"/>
                <a:gd name="T60" fmla="*/ 53 w 182"/>
                <a:gd name="T61" fmla="*/ 23 h 311"/>
                <a:gd name="T62" fmla="*/ 61 w 182"/>
                <a:gd name="T63" fmla="*/ 16 h 311"/>
                <a:gd name="T64" fmla="*/ 61 w 182"/>
                <a:gd name="T65" fmla="*/ 8 h 311"/>
                <a:gd name="T66" fmla="*/ 174 w 182"/>
                <a:gd name="T67" fmla="*/ 0 h 311"/>
                <a:gd name="T68" fmla="*/ 174 w 182"/>
                <a:gd name="T69" fmla="*/ 8 h 311"/>
                <a:gd name="T70" fmla="*/ 174 w 182"/>
                <a:gd name="T71" fmla="*/ 197 h 311"/>
                <a:gd name="T72" fmla="*/ 174 w 182"/>
                <a:gd name="T73" fmla="*/ 205 h 31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82" h="311">
                  <a:moveTo>
                    <a:pt x="174" y="197"/>
                  </a:moveTo>
                  <a:lnTo>
                    <a:pt x="182" y="296"/>
                  </a:lnTo>
                  <a:lnTo>
                    <a:pt x="129" y="296"/>
                  </a:lnTo>
                  <a:lnTo>
                    <a:pt x="129" y="311"/>
                  </a:lnTo>
                  <a:lnTo>
                    <a:pt x="121" y="311"/>
                  </a:lnTo>
                  <a:lnTo>
                    <a:pt x="106" y="281"/>
                  </a:lnTo>
                  <a:lnTo>
                    <a:pt x="106" y="258"/>
                  </a:lnTo>
                  <a:lnTo>
                    <a:pt x="8" y="266"/>
                  </a:lnTo>
                  <a:lnTo>
                    <a:pt x="0" y="250"/>
                  </a:lnTo>
                  <a:lnTo>
                    <a:pt x="15" y="228"/>
                  </a:lnTo>
                  <a:lnTo>
                    <a:pt x="8" y="228"/>
                  </a:lnTo>
                  <a:lnTo>
                    <a:pt x="23" y="220"/>
                  </a:lnTo>
                  <a:lnTo>
                    <a:pt x="15" y="213"/>
                  </a:lnTo>
                  <a:lnTo>
                    <a:pt x="38" y="190"/>
                  </a:lnTo>
                  <a:lnTo>
                    <a:pt x="23" y="190"/>
                  </a:lnTo>
                  <a:lnTo>
                    <a:pt x="38" y="175"/>
                  </a:lnTo>
                  <a:lnTo>
                    <a:pt x="30" y="167"/>
                  </a:lnTo>
                  <a:lnTo>
                    <a:pt x="38" y="167"/>
                  </a:lnTo>
                  <a:lnTo>
                    <a:pt x="30" y="160"/>
                  </a:lnTo>
                  <a:lnTo>
                    <a:pt x="23" y="160"/>
                  </a:lnTo>
                  <a:lnTo>
                    <a:pt x="23" y="137"/>
                  </a:lnTo>
                  <a:lnTo>
                    <a:pt x="30" y="122"/>
                  </a:lnTo>
                  <a:lnTo>
                    <a:pt x="30" y="106"/>
                  </a:lnTo>
                  <a:lnTo>
                    <a:pt x="15" y="106"/>
                  </a:lnTo>
                  <a:lnTo>
                    <a:pt x="15" y="91"/>
                  </a:lnTo>
                  <a:lnTo>
                    <a:pt x="30" y="91"/>
                  </a:lnTo>
                  <a:lnTo>
                    <a:pt x="23" y="76"/>
                  </a:lnTo>
                  <a:lnTo>
                    <a:pt x="38" y="61"/>
                  </a:lnTo>
                  <a:lnTo>
                    <a:pt x="30" y="61"/>
                  </a:lnTo>
                  <a:lnTo>
                    <a:pt x="53" y="46"/>
                  </a:lnTo>
                  <a:lnTo>
                    <a:pt x="53" y="23"/>
                  </a:lnTo>
                  <a:lnTo>
                    <a:pt x="61" y="16"/>
                  </a:lnTo>
                  <a:lnTo>
                    <a:pt x="61" y="8"/>
                  </a:lnTo>
                  <a:lnTo>
                    <a:pt x="174" y="0"/>
                  </a:lnTo>
                  <a:lnTo>
                    <a:pt x="174" y="8"/>
                  </a:lnTo>
                  <a:lnTo>
                    <a:pt x="174" y="197"/>
                  </a:lnTo>
                  <a:lnTo>
                    <a:pt x="174" y="20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73" name="Freeform 208"/>
            <p:cNvSpPr>
              <a:spLocks/>
            </p:cNvSpPr>
            <p:nvPr/>
          </p:nvSpPr>
          <p:spPr bwMode="auto">
            <a:xfrm>
              <a:off x="4389" y="2140"/>
              <a:ext cx="333" cy="295"/>
            </a:xfrm>
            <a:custGeom>
              <a:avLst/>
              <a:gdLst>
                <a:gd name="T0" fmla="*/ 333 w 333"/>
                <a:gd name="T1" fmla="*/ 227 h 295"/>
                <a:gd name="T2" fmla="*/ 310 w 333"/>
                <a:gd name="T3" fmla="*/ 204 h 295"/>
                <a:gd name="T4" fmla="*/ 310 w 333"/>
                <a:gd name="T5" fmla="*/ 182 h 295"/>
                <a:gd name="T6" fmla="*/ 265 w 333"/>
                <a:gd name="T7" fmla="*/ 151 h 295"/>
                <a:gd name="T8" fmla="*/ 280 w 333"/>
                <a:gd name="T9" fmla="*/ 106 h 295"/>
                <a:gd name="T10" fmla="*/ 257 w 333"/>
                <a:gd name="T11" fmla="*/ 98 h 295"/>
                <a:gd name="T12" fmla="*/ 249 w 333"/>
                <a:gd name="T13" fmla="*/ 106 h 295"/>
                <a:gd name="T14" fmla="*/ 242 w 333"/>
                <a:gd name="T15" fmla="*/ 83 h 295"/>
                <a:gd name="T16" fmla="*/ 212 w 333"/>
                <a:gd name="T17" fmla="*/ 53 h 295"/>
                <a:gd name="T18" fmla="*/ 204 w 333"/>
                <a:gd name="T19" fmla="*/ 15 h 295"/>
                <a:gd name="T20" fmla="*/ 189 w 333"/>
                <a:gd name="T21" fmla="*/ 0 h 295"/>
                <a:gd name="T22" fmla="*/ 0 w 333"/>
                <a:gd name="T23" fmla="*/ 7 h 295"/>
                <a:gd name="T24" fmla="*/ 22 w 333"/>
                <a:gd name="T25" fmla="*/ 45 h 295"/>
                <a:gd name="T26" fmla="*/ 38 w 333"/>
                <a:gd name="T27" fmla="*/ 53 h 295"/>
                <a:gd name="T28" fmla="*/ 38 w 333"/>
                <a:gd name="T29" fmla="*/ 60 h 295"/>
                <a:gd name="T30" fmla="*/ 30 w 333"/>
                <a:gd name="T31" fmla="*/ 76 h 295"/>
                <a:gd name="T32" fmla="*/ 53 w 333"/>
                <a:gd name="T33" fmla="*/ 98 h 295"/>
                <a:gd name="T34" fmla="*/ 53 w 333"/>
                <a:gd name="T35" fmla="*/ 265 h 295"/>
                <a:gd name="T36" fmla="*/ 249 w 333"/>
                <a:gd name="T37" fmla="*/ 257 h 295"/>
                <a:gd name="T38" fmla="*/ 280 w 333"/>
                <a:gd name="T39" fmla="*/ 257 h 295"/>
                <a:gd name="T40" fmla="*/ 287 w 333"/>
                <a:gd name="T41" fmla="*/ 273 h 295"/>
                <a:gd name="T42" fmla="*/ 272 w 333"/>
                <a:gd name="T43" fmla="*/ 295 h 295"/>
                <a:gd name="T44" fmla="*/ 310 w 333"/>
                <a:gd name="T45" fmla="*/ 288 h 295"/>
                <a:gd name="T46" fmla="*/ 318 w 333"/>
                <a:gd name="T47" fmla="*/ 257 h 295"/>
                <a:gd name="T48" fmla="*/ 310 w 333"/>
                <a:gd name="T49" fmla="*/ 257 h 295"/>
                <a:gd name="T50" fmla="*/ 318 w 333"/>
                <a:gd name="T51" fmla="*/ 250 h 295"/>
                <a:gd name="T52" fmla="*/ 318 w 333"/>
                <a:gd name="T53" fmla="*/ 257 h 295"/>
                <a:gd name="T54" fmla="*/ 333 w 333"/>
                <a:gd name="T55" fmla="*/ 242 h 295"/>
                <a:gd name="T56" fmla="*/ 333 w 333"/>
                <a:gd name="T57" fmla="*/ 227 h 2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33" h="295">
                  <a:moveTo>
                    <a:pt x="333" y="227"/>
                  </a:moveTo>
                  <a:lnTo>
                    <a:pt x="310" y="204"/>
                  </a:lnTo>
                  <a:lnTo>
                    <a:pt x="310" y="182"/>
                  </a:lnTo>
                  <a:lnTo>
                    <a:pt x="265" y="151"/>
                  </a:lnTo>
                  <a:lnTo>
                    <a:pt x="280" y="106"/>
                  </a:lnTo>
                  <a:lnTo>
                    <a:pt x="257" y="98"/>
                  </a:lnTo>
                  <a:lnTo>
                    <a:pt x="249" y="106"/>
                  </a:lnTo>
                  <a:lnTo>
                    <a:pt x="242" y="83"/>
                  </a:lnTo>
                  <a:lnTo>
                    <a:pt x="212" y="53"/>
                  </a:lnTo>
                  <a:lnTo>
                    <a:pt x="204" y="15"/>
                  </a:lnTo>
                  <a:lnTo>
                    <a:pt x="189" y="0"/>
                  </a:lnTo>
                  <a:lnTo>
                    <a:pt x="0" y="7"/>
                  </a:lnTo>
                  <a:lnTo>
                    <a:pt x="22" y="45"/>
                  </a:lnTo>
                  <a:lnTo>
                    <a:pt x="38" y="53"/>
                  </a:lnTo>
                  <a:lnTo>
                    <a:pt x="38" y="60"/>
                  </a:lnTo>
                  <a:lnTo>
                    <a:pt x="30" y="76"/>
                  </a:lnTo>
                  <a:lnTo>
                    <a:pt x="53" y="98"/>
                  </a:lnTo>
                  <a:lnTo>
                    <a:pt x="53" y="265"/>
                  </a:lnTo>
                  <a:lnTo>
                    <a:pt x="249" y="257"/>
                  </a:lnTo>
                  <a:lnTo>
                    <a:pt x="280" y="257"/>
                  </a:lnTo>
                  <a:lnTo>
                    <a:pt x="287" y="273"/>
                  </a:lnTo>
                  <a:lnTo>
                    <a:pt x="272" y="295"/>
                  </a:lnTo>
                  <a:lnTo>
                    <a:pt x="310" y="288"/>
                  </a:lnTo>
                  <a:lnTo>
                    <a:pt x="318" y="257"/>
                  </a:lnTo>
                  <a:lnTo>
                    <a:pt x="310" y="257"/>
                  </a:lnTo>
                  <a:lnTo>
                    <a:pt x="318" y="250"/>
                  </a:lnTo>
                  <a:lnTo>
                    <a:pt x="318" y="257"/>
                  </a:lnTo>
                  <a:lnTo>
                    <a:pt x="333" y="242"/>
                  </a:lnTo>
                  <a:lnTo>
                    <a:pt x="333" y="227"/>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74" name="Freeform 209"/>
            <p:cNvSpPr>
              <a:spLocks/>
            </p:cNvSpPr>
            <p:nvPr/>
          </p:nvSpPr>
          <p:spPr bwMode="auto">
            <a:xfrm>
              <a:off x="4389" y="2140"/>
              <a:ext cx="333" cy="295"/>
            </a:xfrm>
            <a:custGeom>
              <a:avLst/>
              <a:gdLst>
                <a:gd name="T0" fmla="*/ 333 w 333"/>
                <a:gd name="T1" fmla="*/ 227 h 295"/>
                <a:gd name="T2" fmla="*/ 310 w 333"/>
                <a:gd name="T3" fmla="*/ 204 h 295"/>
                <a:gd name="T4" fmla="*/ 310 w 333"/>
                <a:gd name="T5" fmla="*/ 182 h 295"/>
                <a:gd name="T6" fmla="*/ 265 w 333"/>
                <a:gd name="T7" fmla="*/ 151 h 295"/>
                <a:gd name="T8" fmla="*/ 280 w 333"/>
                <a:gd name="T9" fmla="*/ 106 h 295"/>
                <a:gd name="T10" fmla="*/ 257 w 333"/>
                <a:gd name="T11" fmla="*/ 98 h 295"/>
                <a:gd name="T12" fmla="*/ 249 w 333"/>
                <a:gd name="T13" fmla="*/ 106 h 295"/>
                <a:gd name="T14" fmla="*/ 242 w 333"/>
                <a:gd name="T15" fmla="*/ 83 h 295"/>
                <a:gd name="T16" fmla="*/ 212 w 333"/>
                <a:gd name="T17" fmla="*/ 53 h 295"/>
                <a:gd name="T18" fmla="*/ 204 w 333"/>
                <a:gd name="T19" fmla="*/ 15 h 295"/>
                <a:gd name="T20" fmla="*/ 189 w 333"/>
                <a:gd name="T21" fmla="*/ 0 h 295"/>
                <a:gd name="T22" fmla="*/ 0 w 333"/>
                <a:gd name="T23" fmla="*/ 7 h 295"/>
                <a:gd name="T24" fmla="*/ 22 w 333"/>
                <a:gd name="T25" fmla="*/ 45 h 295"/>
                <a:gd name="T26" fmla="*/ 38 w 333"/>
                <a:gd name="T27" fmla="*/ 53 h 295"/>
                <a:gd name="T28" fmla="*/ 38 w 333"/>
                <a:gd name="T29" fmla="*/ 60 h 295"/>
                <a:gd name="T30" fmla="*/ 30 w 333"/>
                <a:gd name="T31" fmla="*/ 76 h 295"/>
                <a:gd name="T32" fmla="*/ 53 w 333"/>
                <a:gd name="T33" fmla="*/ 98 h 295"/>
                <a:gd name="T34" fmla="*/ 53 w 333"/>
                <a:gd name="T35" fmla="*/ 265 h 295"/>
                <a:gd name="T36" fmla="*/ 249 w 333"/>
                <a:gd name="T37" fmla="*/ 257 h 295"/>
                <a:gd name="T38" fmla="*/ 280 w 333"/>
                <a:gd name="T39" fmla="*/ 257 h 295"/>
                <a:gd name="T40" fmla="*/ 287 w 333"/>
                <a:gd name="T41" fmla="*/ 273 h 295"/>
                <a:gd name="T42" fmla="*/ 272 w 333"/>
                <a:gd name="T43" fmla="*/ 295 h 295"/>
                <a:gd name="T44" fmla="*/ 310 w 333"/>
                <a:gd name="T45" fmla="*/ 288 h 295"/>
                <a:gd name="T46" fmla="*/ 318 w 333"/>
                <a:gd name="T47" fmla="*/ 257 h 295"/>
                <a:gd name="T48" fmla="*/ 310 w 333"/>
                <a:gd name="T49" fmla="*/ 257 h 295"/>
                <a:gd name="T50" fmla="*/ 318 w 333"/>
                <a:gd name="T51" fmla="*/ 250 h 295"/>
                <a:gd name="T52" fmla="*/ 318 w 333"/>
                <a:gd name="T53" fmla="*/ 257 h 295"/>
                <a:gd name="T54" fmla="*/ 333 w 333"/>
                <a:gd name="T55" fmla="*/ 242 h 295"/>
                <a:gd name="T56" fmla="*/ 333 w 333"/>
                <a:gd name="T57" fmla="*/ 227 h 295"/>
                <a:gd name="T58" fmla="*/ 333 w 333"/>
                <a:gd name="T59" fmla="*/ 235 h 29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33" h="295">
                  <a:moveTo>
                    <a:pt x="333" y="227"/>
                  </a:moveTo>
                  <a:lnTo>
                    <a:pt x="310" y="204"/>
                  </a:lnTo>
                  <a:lnTo>
                    <a:pt x="310" y="182"/>
                  </a:lnTo>
                  <a:lnTo>
                    <a:pt x="265" y="151"/>
                  </a:lnTo>
                  <a:lnTo>
                    <a:pt x="280" y="106"/>
                  </a:lnTo>
                  <a:lnTo>
                    <a:pt x="257" y="98"/>
                  </a:lnTo>
                  <a:lnTo>
                    <a:pt x="249" y="106"/>
                  </a:lnTo>
                  <a:lnTo>
                    <a:pt x="242" y="83"/>
                  </a:lnTo>
                  <a:lnTo>
                    <a:pt x="212" y="53"/>
                  </a:lnTo>
                  <a:lnTo>
                    <a:pt x="204" y="15"/>
                  </a:lnTo>
                  <a:lnTo>
                    <a:pt x="189" y="0"/>
                  </a:lnTo>
                  <a:lnTo>
                    <a:pt x="0" y="7"/>
                  </a:lnTo>
                  <a:lnTo>
                    <a:pt x="22" y="45"/>
                  </a:lnTo>
                  <a:lnTo>
                    <a:pt x="38" y="53"/>
                  </a:lnTo>
                  <a:lnTo>
                    <a:pt x="38" y="60"/>
                  </a:lnTo>
                  <a:lnTo>
                    <a:pt x="30" y="76"/>
                  </a:lnTo>
                  <a:lnTo>
                    <a:pt x="53" y="98"/>
                  </a:lnTo>
                  <a:lnTo>
                    <a:pt x="53" y="265"/>
                  </a:lnTo>
                  <a:lnTo>
                    <a:pt x="249" y="257"/>
                  </a:lnTo>
                  <a:lnTo>
                    <a:pt x="280" y="257"/>
                  </a:lnTo>
                  <a:lnTo>
                    <a:pt x="287" y="273"/>
                  </a:lnTo>
                  <a:lnTo>
                    <a:pt x="272" y="295"/>
                  </a:lnTo>
                  <a:lnTo>
                    <a:pt x="310" y="288"/>
                  </a:lnTo>
                  <a:lnTo>
                    <a:pt x="318" y="257"/>
                  </a:lnTo>
                  <a:lnTo>
                    <a:pt x="310" y="257"/>
                  </a:lnTo>
                  <a:lnTo>
                    <a:pt x="318" y="250"/>
                  </a:lnTo>
                  <a:lnTo>
                    <a:pt x="318" y="257"/>
                  </a:lnTo>
                  <a:lnTo>
                    <a:pt x="333" y="242"/>
                  </a:lnTo>
                  <a:lnTo>
                    <a:pt x="333" y="227"/>
                  </a:lnTo>
                  <a:lnTo>
                    <a:pt x="333" y="23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75" name="Freeform 210"/>
            <p:cNvSpPr>
              <a:spLocks/>
            </p:cNvSpPr>
            <p:nvPr/>
          </p:nvSpPr>
          <p:spPr bwMode="auto">
            <a:xfrm>
              <a:off x="3511" y="1518"/>
              <a:ext cx="522" cy="326"/>
            </a:xfrm>
            <a:custGeom>
              <a:avLst/>
              <a:gdLst>
                <a:gd name="T0" fmla="*/ 507 w 522"/>
                <a:gd name="T1" fmla="*/ 273 h 326"/>
                <a:gd name="T2" fmla="*/ 522 w 522"/>
                <a:gd name="T3" fmla="*/ 76 h 326"/>
                <a:gd name="T4" fmla="*/ 212 w 522"/>
                <a:gd name="T5" fmla="*/ 38 h 326"/>
                <a:gd name="T6" fmla="*/ 15 w 522"/>
                <a:gd name="T7" fmla="*/ 0 h 326"/>
                <a:gd name="T8" fmla="*/ 0 w 522"/>
                <a:gd name="T9" fmla="*/ 69 h 326"/>
                <a:gd name="T10" fmla="*/ 7 w 522"/>
                <a:gd name="T11" fmla="*/ 84 h 326"/>
                <a:gd name="T12" fmla="*/ 7 w 522"/>
                <a:gd name="T13" fmla="*/ 99 h 326"/>
                <a:gd name="T14" fmla="*/ 22 w 522"/>
                <a:gd name="T15" fmla="*/ 114 h 326"/>
                <a:gd name="T16" fmla="*/ 38 w 522"/>
                <a:gd name="T17" fmla="*/ 159 h 326"/>
                <a:gd name="T18" fmla="*/ 60 w 522"/>
                <a:gd name="T19" fmla="*/ 159 h 326"/>
                <a:gd name="T20" fmla="*/ 38 w 522"/>
                <a:gd name="T21" fmla="*/ 228 h 326"/>
                <a:gd name="T22" fmla="*/ 45 w 522"/>
                <a:gd name="T23" fmla="*/ 235 h 326"/>
                <a:gd name="T24" fmla="*/ 60 w 522"/>
                <a:gd name="T25" fmla="*/ 228 h 326"/>
                <a:gd name="T26" fmla="*/ 75 w 522"/>
                <a:gd name="T27" fmla="*/ 281 h 326"/>
                <a:gd name="T28" fmla="*/ 91 w 522"/>
                <a:gd name="T29" fmla="*/ 288 h 326"/>
                <a:gd name="T30" fmla="*/ 98 w 522"/>
                <a:gd name="T31" fmla="*/ 319 h 326"/>
                <a:gd name="T32" fmla="*/ 121 w 522"/>
                <a:gd name="T33" fmla="*/ 311 h 326"/>
                <a:gd name="T34" fmla="*/ 159 w 522"/>
                <a:gd name="T35" fmla="*/ 319 h 326"/>
                <a:gd name="T36" fmla="*/ 166 w 522"/>
                <a:gd name="T37" fmla="*/ 303 h 326"/>
                <a:gd name="T38" fmla="*/ 181 w 522"/>
                <a:gd name="T39" fmla="*/ 326 h 326"/>
                <a:gd name="T40" fmla="*/ 181 w 522"/>
                <a:gd name="T41" fmla="*/ 288 h 326"/>
                <a:gd name="T42" fmla="*/ 499 w 522"/>
                <a:gd name="T43" fmla="*/ 326 h 326"/>
                <a:gd name="T44" fmla="*/ 507 w 522"/>
                <a:gd name="T45" fmla="*/ 273 h 3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22" h="326">
                  <a:moveTo>
                    <a:pt x="507" y="273"/>
                  </a:moveTo>
                  <a:lnTo>
                    <a:pt x="522" y="76"/>
                  </a:lnTo>
                  <a:lnTo>
                    <a:pt x="212" y="38"/>
                  </a:lnTo>
                  <a:lnTo>
                    <a:pt x="15" y="0"/>
                  </a:lnTo>
                  <a:lnTo>
                    <a:pt x="0" y="69"/>
                  </a:lnTo>
                  <a:lnTo>
                    <a:pt x="7" y="84"/>
                  </a:lnTo>
                  <a:lnTo>
                    <a:pt x="7" y="99"/>
                  </a:lnTo>
                  <a:lnTo>
                    <a:pt x="22" y="114"/>
                  </a:lnTo>
                  <a:lnTo>
                    <a:pt x="38" y="159"/>
                  </a:lnTo>
                  <a:lnTo>
                    <a:pt x="60" y="159"/>
                  </a:lnTo>
                  <a:lnTo>
                    <a:pt x="38" y="228"/>
                  </a:lnTo>
                  <a:lnTo>
                    <a:pt x="45" y="235"/>
                  </a:lnTo>
                  <a:lnTo>
                    <a:pt x="60" y="228"/>
                  </a:lnTo>
                  <a:lnTo>
                    <a:pt x="75" y="281"/>
                  </a:lnTo>
                  <a:lnTo>
                    <a:pt x="91" y="288"/>
                  </a:lnTo>
                  <a:lnTo>
                    <a:pt x="98" y="319"/>
                  </a:lnTo>
                  <a:lnTo>
                    <a:pt x="121" y="311"/>
                  </a:lnTo>
                  <a:lnTo>
                    <a:pt x="159" y="319"/>
                  </a:lnTo>
                  <a:lnTo>
                    <a:pt x="166" y="303"/>
                  </a:lnTo>
                  <a:lnTo>
                    <a:pt x="181" y="326"/>
                  </a:lnTo>
                  <a:lnTo>
                    <a:pt x="181" y="288"/>
                  </a:lnTo>
                  <a:lnTo>
                    <a:pt x="499" y="326"/>
                  </a:lnTo>
                  <a:lnTo>
                    <a:pt x="507" y="273"/>
                  </a:lnTo>
                  <a:close/>
                </a:path>
              </a:pathLst>
            </a:custGeom>
            <a:solidFill>
              <a:srgbClr val="FF8C00"/>
            </a:solidFill>
            <a:ln w="12700">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76" name="Freeform 211"/>
            <p:cNvSpPr>
              <a:spLocks/>
            </p:cNvSpPr>
            <p:nvPr/>
          </p:nvSpPr>
          <p:spPr bwMode="auto">
            <a:xfrm>
              <a:off x="3511" y="1518"/>
              <a:ext cx="522" cy="326"/>
            </a:xfrm>
            <a:custGeom>
              <a:avLst/>
              <a:gdLst>
                <a:gd name="T0" fmla="*/ 507 w 522"/>
                <a:gd name="T1" fmla="*/ 273 h 326"/>
                <a:gd name="T2" fmla="*/ 522 w 522"/>
                <a:gd name="T3" fmla="*/ 76 h 326"/>
                <a:gd name="T4" fmla="*/ 212 w 522"/>
                <a:gd name="T5" fmla="*/ 38 h 326"/>
                <a:gd name="T6" fmla="*/ 15 w 522"/>
                <a:gd name="T7" fmla="*/ 0 h 326"/>
                <a:gd name="T8" fmla="*/ 0 w 522"/>
                <a:gd name="T9" fmla="*/ 69 h 326"/>
                <a:gd name="T10" fmla="*/ 7 w 522"/>
                <a:gd name="T11" fmla="*/ 84 h 326"/>
                <a:gd name="T12" fmla="*/ 7 w 522"/>
                <a:gd name="T13" fmla="*/ 99 h 326"/>
                <a:gd name="T14" fmla="*/ 22 w 522"/>
                <a:gd name="T15" fmla="*/ 114 h 326"/>
                <a:gd name="T16" fmla="*/ 38 w 522"/>
                <a:gd name="T17" fmla="*/ 159 h 326"/>
                <a:gd name="T18" fmla="*/ 60 w 522"/>
                <a:gd name="T19" fmla="*/ 159 h 326"/>
                <a:gd name="T20" fmla="*/ 38 w 522"/>
                <a:gd name="T21" fmla="*/ 228 h 326"/>
                <a:gd name="T22" fmla="*/ 45 w 522"/>
                <a:gd name="T23" fmla="*/ 235 h 326"/>
                <a:gd name="T24" fmla="*/ 60 w 522"/>
                <a:gd name="T25" fmla="*/ 228 h 326"/>
                <a:gd name="T26" fmla="*/ 75 w 522"/>
                <a:gd name="T27" fmla="*/ 281 h 326"/>
                <a:gd name="T28" fmla="*/ 91 w 522"/>
                <a:gd name="T29" fmla="*/ 288 h 326"/>
                <a:gd name="T30" fmla="*/ 98 w 522"/>
                <a:gd name="T31" fmla="*/ 319 h 326"/>
                <a:gd name="T32" fmla="*/ 121 w 522"/>
                <a:gd name="T33" fmla="*/ 311 h 326"/>
                <a:gd name="T34" fmla="*/ 159 w 522"/>
                <a:gd name="T35" fmla="*/ 319 h 326"/>
                <a:gd name="T36" fmla="*/ 166 w 522"/>
                <a:gd name="T37" fmla="*/ 303 h 326"/>
                <a:gd name="T38" fmla="*/ 181 w 522"/>
                <a:gd name="T39" fmla="*/ 326 h 326"/>
                <a:gd name="T40" fmla="*/ 181 w 522"/>
                <a:gd name="T41" fmla="*/ 288 h 326"/>
                <a:gd name="T42" fmla="*/ 499 w 522"/>
                <a:gd name="T43" fmla="*/ 326 h 326"/>
                <a:gd name="T44" fmla="*/ 507 w 522"/>
                <a:gd name="T45" fmla="*/ 273 h 326"/>
                <a:gd name="T46" fmla="*/ 507 w 522"/>
                <a:gd name="T47" fmla="*/ 281 h 32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22" h="326">
                  <a:moveTo>
                    <a:pt x="507" y="273"/>
                  </a:moveTo>
                  <a:lnTo>
                    <a:pt x="522" y="76"/>
                  </a:lnTo>
                  <a:lnTo>
                    <a:pt x="212" y="38"/>
                  </a:lnTo>
                  <a:lnTo>
                    <a:pt x="15" y="0"/>
                  </a:lnTo>
                  <a:lnTo>
                    <a:pt x="0" y="69"/>
                  </a:lnTo>
                  <a:lnTo>
                    <a:pt x="7" y="84"/>
                  </a:lnTo>
                  <a:lnTo>
                    <a:pt x="7" y="99"/>
                  </a:lnTo>
                  <a:lnTo>
                    <a:pt x="22" y="114"/>
                  </a:lnTo>
                  <a:lnTo>
                    <a:pt x="38" y="159"/>
                  </a:lnTo>
                  <a:lnTo>
                    <a:pt x="60" y="159"/>
                  </a:lnTo>
                  <a:lnTo>
                    <a:pt x="38" y="228"/>
                  </a:lnTo>
                  <a:lnTo>
                    <a:pt x="45" y="235"/>
                  </a:lnTo>
                  <a:lnTo>
                    <a:pt x="60" y="228"/>
                  </a:lnTo>
                  <a:lnTo>
                    <a:pt x="75" y="281"/>
                  </a:lnTo>
                  <a:lnTo>
                    <a:pt x="91" y="288"/>
                  </a:lnTo>
                  <a:lnTo>
                    <a:pt x="98" y="319"/>
                  </a:lnTo>
                  <a:lnTo>
                    <a:pt x="121" y="311"/>
                  </a:lnTo>
                  <a:lnTo>
                    <a:pt x="159" y="319"/>
                  </a:lnTo>
                  <a:lnTo>
                    <a:pt x="166" y="303"/>
                  </a:lnTo>
                  <a:lnTo>
                    <a:pt x="181" y="326"/>
                  </a:lnTo>
                  <a:lnTo>
                    <a:pt x="181" y="288"/>
                  </a:lnTo>
                  <a:lnTo>
                    <a:pt x="499" y="326"/>
                  </a:lnTo>
                  <a:lnTo>
                    <a:pt x="507" y="273"/>
                  </a:lnTo>
                  <a:lnTo>
                    <a:pt x="507" y="28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77" name="Freeform 212"/>
            <p:cNvSpPr>
              <a:spLocks/>
            </p:cNvSpPr>
            <p:nvPr/>
          </p:nvSpPr>
          <p:spPr bwMode="auto">
            <a:xfrm>
              <a:off x="3988" y="1973"/>
              <a:ext cx="423" cy="212"/>
            </a:xfrm>
            <a:custGeom>
              <a:avLst/>
              <a:gdLst>
                <a:gd name="T0" fmla="*/ 423 w 423"/>
                <a:gd name="T1" fmla="*/ 212 h 212"/>
                <a:gd name="T2" fmla="*/ 90 w 423"/>
                <a:gd name="T3" fmla="*/ 197 h 212"/>
                <a:gd name="T4" fmla="*/ 98 w 423"/>
                <a:gd name="T5" fmla="*/ 136 h 212"/>
                <a:gd name="T6" fmla="*/ 0 w 423"/>
                <a:gd name="T7" fmla="*/ 129 h 212"/>
                <a:gd name="T8" fmla="*/ 15 w 423"/>
                <a:gd name="T9" fmla="*/ 0 h 212"/>
                <a:gd name="T10" fmla="*/ 272 w 423"/>
                <a:gd name="T11" fmla="*/ 15 h 212"/>
                <a:gd name="T12" fmla="*/ 295 w 423"/>
                <a:gd name="T13" fmla="*/ 30 h 212"/>
                <a:gd name="T14" fmla="*/ 333 w 423"/>
                <a:gd name="T15" fmla="*/ 30 h 212"/>
                <a:gd name="T16" fmla="*/ 363 w 423"/>
                <a:gd name="T17" fmla="*/ 53 h 212"/>
                <a:gd name="T18" fmla="*/ 386 w 423"/>
                <a:gd name="T19" fmla="*/ 114 h 212"/>
                <a:gd name="T20" fmla="*/ 393 w 423"/>
                <a:gd name="T21" fmla="*/ 114 h 212"/>
                <a:gd name="T22" fmla="*/ 401 w 423"/>
                <a:gd name="T23" fmla="*/ 174 h 212"/>
                <a:gd name="T24" fmla="*/ 423 w 423"/>
                <a:gd name="T25" fmla="*/ 212 h 2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3" h="212">
                  <a:moveTo>
                    <a:pt x="423" y="212"/>
                  </a:moveTo>
                  <a:lnTo>
                    <a:pt x="90" y="197"/>
                  </a:lnTo>
                  <a:lnTo>
                    <a:pt x="98" y="136"/>
                  </a:lnTo>
                  <a:lnTo>
                    <a:pt x="0" y="129"/>
                  </a:lnTo>
                  <a:lnTo>
                    <a:pt x="15" y="0"/>
                  </a:lnTo>
                  <a:lnTo>
                    <a:pt x="272" y="15"/>
                  </a:lnTo>
                  <a:lnTo>
                    <a:pt x="295" y="30"/>
                  </a:lnTo>
                  <a:lnTo>
                    <a:pt x="333" y="30"/>
                  </a:lnTo>
                  <a:lnTo>
                    <a:pt x="363" y="53"/>
                  </a:lnTo>
                  <a:lnTo>
                    <a:pt x="386" y="114"/>
                  </a:lnTo>
                  <a:lnTo>
                    <a:pt x="393" y="114"/>
                  </a:lnTo>
                  <a:lnTo>
                    <a:pt x="401" y="174"/>
                  </a:lnTo>
                  <a:lnTo>
                    <a:pt x="423" y="212"/>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78" name="Freeform 213"/>
            <p:cNvSpPr>
              <a:spLocks/>
            </p:cNvSpPr>
            <p:nvPr/>
          </p:nvSpPr>
          <p:spPr bwMode="auto">
            <a:xfrm>
              <a:off x="3988" y="1973"/>
              <a:ext cx="423" cy="220"/>
            </a:xfrm>
            <a:custGeom>
              <a:avLst/>
              <a:gdLst>
                <a:gd name="T0" fmla="*/ 423 w 423"/>
                <a:gd name="T1" fmla="*/ 212 h 220"/>
                <a:gd name="T2" fmla="*/ 90 w 423"/>
                <a:gd name="T3" fmla="*/ 197 h 220"/>
                <a:gd name="T4" fmla="*/ 98 w 423"/>
                <a:gd name="T5" fmla="*/ 136 h 220"/>
                <a:gd name="T6" fmla="*/ 0 w 423"/>
                <a:gd name="T7" fmla="*/ 129 h 220"/>
                <a:gd name="T8" fmla="*/ 15 w 423"/>
                <a:gd name="T9" fmla="*/ 0 h 220"/>
                <a:gd name="T10" fmla="*/ 272 w 423"/>
                <a:gd name="T11" fmla="*/ 15 h 220"/>
                <a:gd name="T12" fmla="*/ 295 w 423"/>
                <a:gd name="T13" fmla="*/ 30 h 220"/>
                <a:gd name="T14" fmla="*/ 333 w 423"/>
                <a:gd name="T15" fmla="*/ 30 h 220"/>
                <a:gd name="T16" fmla="*/ 363 w 423"/>
                <a:gd name="T17" fmla="*/ 53 h 220"/>
                <a:gd name="T18" fmla="*/ 386 w 423"/>
                <a:gd name="T19" fmla="*/ 114 h 220"/>
                <a:gd name="T20" fmla="*/ 393 w 423"/>
                <a:gd name="T21" fmla="*/ 114 h 220"/>
                <a:gd name="T22" fmla="*/ 401 w 423"/>
                <a:gd name="T23" fmla="*/ 174 h 220"/>
                <a:gd name="T24" fmla="*/ 423 w 423"/>
                <a:gd name="T25" fmla="*/ 212 h 220"/>
                <a:gd name="T26" fmla="*/ 423 w 423"/>
                <a:gd name="T27" fmla="*/ 220 h 2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23" h="220">
                  <a:moveTo>
                    <a:pt x="423" y="212"/>
                  </a:moveTo>
                  <a:lnTo>
                    <a:pt x="90" y="197"/>
                  </a:lnTo>
                  <a:lnTo>
                    <a:pt x="98" y="136"/>
                  </a:lnTo>
                  <a:lnTo>
                    <a:pt x="0" y="129"/>
                  </a:lnTo>
                  <a:lnTo>
                    <a:pt x="15" y="0"/>
                  </a:lnTo>
                  <a:lnTo>
                    <a:pt x="272" y="15"/>
                  </a:lnTo>
                  <a:lnTo>
                    <a:pt x="295" y="30"/>
                  </a:lnTo>
                  <a:lnTo>
                    <a:pt x="333" y="30"/>
                  </a:lnTo>
                  <a:lnTo>
                    <a:pt x="363" y="53"/>
                  </a:lnTo>
                  <a:lnTo>
                    <a:pt x="386" y="114"/>
                  </a:lnTo>
                  <a:lnTo>
                    <a:pt x="393" y="114"/>
                  </a:lnTo>
                  <a:lnTo>
                    <a:pt x="401" y="174"/>
                  </a:lnTo>
                  <a:lnTo>
                    <a:pt x="423" y="212"/>
                  </a:lnTo>
                  <a:lnTo>
                    <a:pt x="423" y="22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79" name="Freeform 214"/>
            <p:cNvSpPr>
              <a:spLocks/>
            </p:cNvSpPr>
            <p:nvPr/>
          </p:nvSpPr>
          <p:spPr bwMode="auto">
            <a:xfrm>
              <a:off x="3200" y="1912"/>
              <a:ext cx="326" cy="493"/>
            </a:xfrm>
            <a:custGeom>
              <a:avLst/>
              <a:gdLst>
                <a:gd name="T0" fmla="*/ 265 w 326"/>
                <a:gd name="T1" fmla="*/ 379 h 493"/>
                <a:gd name="T2" fmla="*/ 250 w 326"/>
                <a:gd name="T3" fmla="*/ 440 h 493"/>
                <a:gd name="T4" fmla="*/ 235 w 326"/>
                <a:gd name="T5" fmla="*/ 425 h 493"/>
                <a:gd name="T6" fmla="*/ 220 w 326"/>
                <a:gd name="T7" fmla="*/ 425 h 493"/>
                <a:gd name="T8" fmla="*/ 212 w 326"/>
                <a:gd name="T9" fmla="*/ 493 h 493"/>
                <a:gd name="T10" fmla="*/ 0 w 326"/>
                <a:gd name="T11" fmla="*/ 182 h 493"/>
                <a:gd name="T12" fmla="*/ 53 w 326"/>
                <a:gd name="T13" fmla="*/ 0 h 493"/>
                <a:gd name="T14" fmla="*/ 190 w 326"/>
                <a:gd name="T15" fmla="*/ 31 h 493"/>
                <a:gd name="T16" fmla="*/ 326 w 326"/>
                <a:gd name="T17" fmla="*/ 61 h 493"/>
                <a:gd name="T18" fmla="*/ 265 w 326"/>
                <a:gd name="T19" fmla="*/ 379 h 4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26" h="493">
                  <a:moveTo>
                    <a:pt x="265" y="379"/>
                  </a:moveTo>
                  <a:lnTo>
                    <a:pt x="250" y="440"/>
                  </a:lnTo>
                  <a:lnTo>
                    <a:pt x="235" y="425"/>
                  </a:lnTo>
                  <a:lnTo>
                    <a:pt x="220" y="425"/>
                  </a:lnTo>
                  <a:lnTo>
                    <a:pt x="212" y="493"/>
                  </a:lnTo>
                  <a:lnTo>
                    <a:pt x="0" y="182"/>
                  </a:lnTo>
                  <a:lnTo>
                    <a:pt x="53" y="0"/>
                  </a:lnTo>
                  <a:lnTo>
                    <a:pt x="190" y="31"/>
                  </a:lnTo>
                  <a:lnTo>
                    <a:pt x="326" y="61"/>
                  </a:lnTo>
                  <a:lnTo>
                    <a:pt x="265" y="379"/>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80" name="Freeform 215"/>
            <p:cNvSpPr>
              <a:spLocks/>
            </p:cNvSpPr>
            <p:nvPr/>
          </p:nvSpPr>
          <p:spPr bwMode="auto">
            <a:xfrm>
              <a:off x="3200" y="1912"/>
              <a:ext cx="326" cy="493"/>
            </a:xfrm>
            <a:custGeom>
              <a:avLst/>
              <a:gdLst>
                <a:gd name="T0" fmla="*/ 265 w 326"/>
                <a:gd name="T1" fmla="*/ 379 h 493"/>
                <a:gd name="T2" fmla="*/ 250 w 326"/>
                <a:gd name="T3" fmla="*/ 440 h 493"/>
                <a:gd name="T4" fmla="*/ 235 w 326"/>
                <a:gd name="T5" fmla="*/ 425 h 493"/>
                <a:gd name="T6" fmla="*/ 220 w 326"/>
                <a:gd name="T7" fmla="*/ 425 h 493"/>
                <a:gd name="T8" fmla="*/ 212 w 326"/>
                <a:gd name="T9" fmla="*/ 493 h 493"/>
                <a:gd name="T10" fmla="*/ 0 w 326"/>
                <a:gd name="T11" fmla="*/ 182 h 493"/>
                <a:gd name="T12" fmla="*/ 53 w 326"/>
                <a:gd name="T13" fmla="*/ 0 h 493"/>
                <a:gd name="T14" fmla="*/ 190 w 326"/>
                <a:gd name="T15" fmla="*/ 31 h 493"/>
                <a:gd name="T16" fmla="*/ 326 w 326"/>
                <a:gd name="T17" fmla="*/ 61 h 493"/>
                <a:gd name="T18" fmla="*/ 265 w 326"/>
                <a:gd name="T19" fmla="*/ 379 h 493"/>
                <a:gd name="T20" fmla="*/ 265 w 326"/>
                <a:gd name="T21" fmla="*/ 387 h 4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26" h="493">
                  <a:moveTo>
                    <a:pt x="265" y="379"/>
                  </a:moveTo>
                  <a:lnTo>
                    <a:pt x="250" y="440"/>
                  </a:lnTo>
                  <a:lnTo>
                    <a:pt x="235" y="425"/>
                  </a:lnTo>
                  <a:lnTo>
                    <a:pt x="220" y="425"/>
                  </a:lnTo>
                  <a:lnTo>
                    <a:pt x="212" y="493"/>
                  </a:lnTo>
                  <a:lnTo>
                    <a:pt x="0" y="182"/>
                  </a:lnTo>
                  <a:lnTo>
                    <a:pt x="53" y="0"/>
                  </a:lnTo>
                  <a:lnTo>
                    <a:pt x="190" y="31"/>
                  </a:lnTo>
                  <a:lnTo>
                    <a:pt x="326" y="61"/>
                  </a:lnTo>
                  <a:lnTo>
                    <a:pt x="265" y="379"/>
                  </a:lnTo>
                  <a:lnTo>
                    <a:pt x="265" y="38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81" name="Freeform 216"/>
            <p:cNvSpPr>
              <a:spLocks/>
            </p:cNvSpPr>
            <p:nvPr/>
          </p:nvSpPr>
          <p:spPr bwMode="auto">
            <a:xfrm>
              <a:off x="5456" y="1700"/>
              <a:ext cx="83" cy="175"/>
            </a:xfrm>
            <a:custGeom>
              <a:avLst/>
              <a:gdLst>
                <a:gd name="T0" fmla="*/ 68 w 83"/>
                <a:gd name="T1" fmla="*/ 114 h 175"/>
                <a:gd name="T2" fmla="*/ 30 w 83"/>
                <a:gd name="T3" fmla="*/ 0 h 175"/>
                <a:gd name="T4" fmla="*/ 15 w 83"/>
                <a:gd name="T5" fmla="*/ 8 h 175"/>
                <a:gd name="T6" fmla="*/ 15 w 83"/>
                <a:gd name="T7" fmla="*/ 23 h 175"/>
                <a:gd name="T8" fmla="*/ 23 w 83"/>
                <a:gd name="T9" fmla="*/ 53 h 175"/>
                <a:gd name="T10" fmla="*/ 7 w 83"/>
                <a:gd name="T11" fmla="*/ 68 h 175"/>
                <a:gd name="T12" fmla="*/ 0 w 83"/>
                <a:gd name="T13" fmla="*/ 121 h 175"/>
                <a:gd name="T14" fmla="*/ 7 w 83"/>
                <a:gd name="T15" fmla="*/ 175 h 175"/>
                <a:gd name="T16" fmla="*/ 60 w 83"/>
                <a:gd name="T17" fmla="*/ 167 h 175"/>
                <a:gd name="T18" fmla="*/ 83 w 83"/>
                <a:gd name="T19" fmla="*/ 144 h 175"/>
                <a:gd name="T20" fmla="*/ 83 w 83"/>
                <a:gd name="T21" fmla="*/ 137 h 175"/>
                <a:gd name="T22" fmla="*/ 68 w 83"/>
                <a:gd name="T23" fmla="*/ 114 h 1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3" h="175">
                  <a:moveTo>
                    <a:pt x="68" y="114"/>
                  </a:moveTo>
                  <a:lnTo>
                    <a:pt x="30" y="0"/>
                  </a:lnTo>
                  <a:lnTo>
                    <a:pt x="15" y="8"/>
                  </a:lnTo>
                  <a:lnTo>
                    <a:pt x="15" y="23"/>
                  </a:lnTo>
                  <a:lnTo>
                    <a:pt x="23" y="53"/>
                  </a:lnTo>
                  <a:lnTo>
                    <a:pt x="7" y="68"/>
                  </a:lnTo>
                  <a:lnTo>
                    <a:pt x="0" y="121"/>
                  </a:lnTo>
                  <a:lnTo>
                    <a:pt x="7" y="175"/>
                  </a:lnTo>
                  <a:lnTo>
                    <a:pt x="60" y="167"/>
                  </a:lnTo>
                  <a:lnTo>
                    <a:pt x="83" y="144"/>
                  </a:lnTo>
                  <a:lnTo>
                    <a:pt x="83" y="137"/>
                  </a:lnTo>
                  <a:lnTo>
                    <a:pt x="68" y="114"/>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82" name="Freeform 217"/>
            <p:cNvSpPr>
              <a:spLocks/>
            </p:cNvSpPr>
            <p:nvPr/>
          </p:nvSpPr>
          <p:spPr bwMode="auto">
            <a:xfrm>
              <a:off x="5456" y="1700"/>
              <a:ext cx="83" cy="175"/>
            </a:xfrm>
            <a:custGeom>
              <a:avLst/>
              <a:gdLst>
                <a:gd name="T0" fmla="*/ 68 w 83"/>
                <a:gd name="T1" fmla="*/ 114 h 175"/>
                <a:gd name="T2" fmla="*/ 30 w 83"/>
                <a:gd name="T3" fmla="*/ 0 h 175"/>
                <a:gd name="T4" fmla="*/ 15 w 83"/>
                <a:gd name="T5" fmla="*/ 8 h 175"/>
                <a:gd name="T6" fmla="*/ 15 w 83"/>
                <a:gd name="T7" fmla="*/ 23 h 175"/>
                <a:gd name="T8" fmla="*/ 23 w 83"/>
                <a:gd name="T9" fmla="*/ 53 h 175"/>
                <a:gd name="T10" fmla="*/ 7 w 83"/>
                <a:gd name="T11" fmla="*/ 68 h 175"/>
                <a:gd name="T12" fmla="*/ 0 w 83"/>
                <a:gd name="T13" fmla="*/ 121 h 175"/>
                <a:gd name="T14" fmla="*/ 7 w 83"/>
                <a:gd name="T15" fmla="*/ 175 h 175"/>
                <a:gd name="T16" fmla="*/ 60 w 83"/>
                <a:gd name="T17" fmla="*/ 167 h 175"/>
                <a:gd name="T18" fmla="*/ 83 w 83"/>
                <a:gd name="T19" fmla="*/ 144 h 175"/>
                <a:gd name="T20" fmla="*/ 83 w 83"/>
                <a:gd name="T21" fmla="*/ 137 h 175"/>
                <a:gd name="T22" fmla="*/ 68 w 83"/>
                <a:gd name="T23" fmla="*/ 114 h 175"/>
                <a:gd name="T24" fmla="*/ 68 w 83"/>
                <a:gd name="T25" fmla="*/ 121 h 1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175">
                  <a:moveTo>
                    <a:pt x="68" y="114"/>
                  </a:moveTo>
                  <a:lnTo>
                    <a:pt x="30" y="0"/>
                  </a:lnTo>
                  <a:lnTo>
                    <a:pt x="15" y="8"/>
                  </a:lnTo>
                  <a:lnTo>
                    <a:pt x="15" y="23"/>
                  </a:lnTo>
                  <a:lnTo>
                    <a:pt x="23" y="53"/>
                  </a:lnTo>
                  <a:lnTo>
                    <a:pt x="7" y="68"/>
                  </a:lnTo>
                  <a:lnTo>
                    <a:pt x="0" y="121"/>
                  </a:lnTo>
                  <a:lnTo>
                    <a:pt x="7" y="175"/>
                  </a:lnTo>
                  <a:lnTo>
                    <a:pt x="60" y="167"/>
                  </a:lnTo>
                  <a:lnTo>
                    <a:pt x="83" y="144"/>
                  </a:lnTo>
                  <a:lnTo>
                    <a:pt x="83" y="137"/>
                  </a:lnTo>
                  <a:lnTo>
                    <a:pt x="68" y="114"/>
                  </a:lnTo>
                  <a:lnTo>
                    <a:pt x="68" y="12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83" name="Freeform 218"/>
            <p:cNvSpPr>
              <a:spLocks/>
            </p:cNvSpPr>
            <p:nvPr/>
          </p:nvSpPr>
          <p:spPr bwMode="auto">
            <a:xfrm>
              <a:off x="5365" y="1988"/>
              <a:ext cx="68" cy="152"/>
            </a:xfrm>
            <a:custGeom>
              <a:avLst/>
              <a:gdLst>
                <a:gd name="T0" fmla="*/ 61 w 68"/>
                <a:gd name="T1" fmla="*/ 15 h 152"/>
                <a:gd name="T2" fmla="*/ 53 w 68"/>
                <a:gd name="T3" fmla="*/ 46 h 152"/>
                <a:gd name="T4" fmla="*/ 68 w 68"/>
                <a:gd name="T5" fmla="*/ 46 h 152"/>
                <a:gd name="T6" fmla="*/ 68 w 68"/>
                <a:gd name="T7" fmla="*/ 91 h 152"/>
                <a:gd name="T8" fmla="*/ 68 w 68"/>
                <a:gd name="T9" fmla="*/ 68 h 152"/>
                <a:gd name="T10" fmla="*/ 68 w 68"/>
                <a:gd name="T11" fmla="*/ 91 h 152"/>
                <a:gd name="T12" fmla="*/ 45 w 68"/>
                <a:gd name="T13" fmla="*/ 144 h 152"/>
                <a:gd name="T14" fmla="*/ 38 w 68"/>
                <a:gd name="T15" fmla="*/ 152 h 152"/>
                <a:gd name="T16" fmla="*/ 38 w 68"/>
                <a:gd name="T17" fmla="*/ 137 h 152"/>
                <a:gd name="T18" fmla="*/ 8 w 68"/>
                <a:gd name="T19" fmla="*/ 121 h 152"/>
                <a:gd name="T20" fmla="*/ 8 w 68"/>
                <a:gd name="T21" fmla="*/ 99 h 152"/>
                <a:gd name="T22" fmla="*/ 38 w 68"/>
                <a:gd name="T23" fmla="*/ 76 h 152"/>
                <a:gd name="T24" fmla="*/ 8 w 68"/>
                <a:gd name="T25" fmla="*/ 46 h 152"/>
                <a:gd name="T26" fmla="*/ 0 w 68"/>
                <a:gd name="T27" fmla="*/ 23 h 152"/>
                <a:gd name="T28" fmla="*/ 15 w 68"/>
                <a:gd name="T29" fmla="*/ 0 h 152"/>
                <a:gd name="T30" fmla="*/ 61 w 68"/>
                <a:gd name="T31" fmla="*/ 8 h 152"/>
                <a:gd name="T32" fmla="*/ 61 w 68"/>
                <a:gd name="T33" fmla="*/ 15 h 15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8" h="152">
                  <a:moveTo>
                    <a:pt x="61" y="15"/>
                  </a:moveTo>
                  <a:lnTo>
                    <a:pt x="53" y="46"/>
                  </a:lnTo>
                  <a:lnTo>
                    <a:pt x="68" y="46"/>
                  </a:lnTo>
                  <a:lnTo>
                    <a:pt x="68" y="91"/>
                  </a:lnTo>
                  <a:lnTo>
                    <a:pt x="68" y="68"/>
                  </a:lnTo>
                  <a:lnTo>
                    <a:pt x="68" y="91"/>
                  </a:lnTo>
                  <a:lnTo>
                    <a:pt x="45" y="144"/>
                  </a:lnTo>
                  <a:lnTo>
                    <a:pt x="38" y="152"/>
                  </a:lnTo>
                  <a:lnTo>
                    <a:pt x="38" y="137"/>
                  </a:lnTo>
                  <a:lnTo>
                    <a:pt x="8" y="121"/>
                  </a:lnTo>
                  <a:lnTo>
                    <a:pt x="8" y="99"/>
                  </a:lnTo>
                  <a:lnTo>
                    <a:pt x="38" y="76"/>
                  </a:lnTo>
                  <a:lnTo>
                    <a:pt x="8" y="46"/>
                  </a:lnTo>
                  <a:lnTo>
                    <a:pt x="0" y="23"/>
                  </a:lnTo>
                  <a:lnTo>
                    <a:pt x="15" y="0"/>
                  </a:lnTo>
                  <a:lnTo>
                    <a:pt x="61" y="8"/>
                  </a:lnTo>
                  <a:lnTo>
                    <a:pt x="61" y="15"/>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84" name="Freeform 219"/>
            <p:cNvSpPr>
              <a:spLocks/>
            </p:cNvSpPr>
            <p:nvPr/>
          </p:nvSpPr>
          <p:spPr bwMode="auto">
            <a:xfrm>
              <a:off x="5365" y="1988"/>
              <a:ext cx="68" cy="152"/>
            </a:xfrm>
            <a:custGeom>
              <a:avLst/>
              <a:gdLst>
                <a:gd name="T0" fmla="*/ 61 w 68"/>
                <a:gd name="T1" fmla="*/ 15 h 152"/>
                <a:gd name="T2" fmla="*/ 53 w 68"/>
                <a:gd name="T3" fmla="*/ 46 h 152"/>
                <a:gd name="T4" fmla="*/ 68 w 68"/>
                <a:gd name="T5" fmla="*/ 46 h 152"/>
                <a:gd name="T6" fmla="*/ 68 w 68"/>
                <a:gd name="T7" fmla="*/ 91 h 152"/>
                <a:gd name="T8" fmla="*/ 68 w 68"/>
                <a:gd name="T9" fmla="*/ 68 h 152"/>
                <a:gd name="T10" fmla="*/ 68 w 68"/>
                <a:gd name="T11" fmla="*/ 91 h 152"/>
                <a:gd name="T12" fmla="*/ 45 w 68"/>
                <a:gd name="T13" fmla="*/ 144 h 152"/>
                <a:gd name="T14" fmla="*/ 38 w 68"/>
                <a:gd name="T15" fmla="*/ 152 h 152"/>
                <a:gd name="T16" fmla="*/ 38 w 68"/>
                <a:gd name="T17" fmla="*/ 137 h 152"/>
                <a:gd name="T18" fmla="*/ 8 w 68"/>
                <a:gd name="T19" fmla="*/ 121 h 152"/>
                <a:gd name="T20" fmla="*/ 8 w 68"/>
                <a:gd name="T21" fmla="*/ 99 h 152"/>
                <a:gd name="T22" fmla="*/ 38 w 68"/>
                <a:gd name="T23" fmla="*/ 76 h 152"/>
                <a:gd name="T24" fmla="*/ 8 w 68"/>
                <a:gd name="T25" fmla="*/ 46 h 152"/>
                <a:gd name="T26" fmla="*/ 0 w 68"/>
                <a:gd name="T27" fmla="*/ 23 h 152"/>
                <a:gd name="T28" fmla="*/ 15 w 68"/>
                <a:gd name="T29" fmla="*/ 0 h 152"/>
                <a:gd name="T30" fmla="*/ 61 w 68"/>
                <a:gd name="T31" fmla="*/ 8 h 152"/>
                <a:gd name="T32" fmla="*/ 61 w 68"/>
                <a:gd name="T33" fmla="*/ 15 h 152"/>
                <a:gd name="T34" fmla="*/ 61 w 68"/>
                <a:gd name="T35" fmla="*/ 23 h 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8" h="152">
                  <a:moveTo>
                    <a:pt x="61" y="15"/>
                  </a:moveTo>
                  <a:lnTo>
                    <a:pt x="53" y="46"/>
                  </a:lnTo>
                  <a:lnTo>
                    <a:pt x="68" y="46"/>
                  </a:lnTo>
                  <a:lnTo>
                    <a:pt x="68" y="91"/>
                  </a:lnTo>
                  <a:lnTo>
                    <a:pt x="68" y="68"/>
                  </a:lnTo>
                  <a:lnTo>
                    <a:pt x="68" y="91"/>
                  </a:lnTo>
                  <a:lnTo>
                    <a:pt x="45" y="144"/>
                  </a:lnTo>
                  <a:lnTo>
                    <a:pt x="38" y="152"/>
                  </a:lnTo>
                  <a:lnTo>
                    <a:pt x="38" y="137"/>
                  </a:lnTo>
                  <a:lnTo>
                    <a:pt x="8" y="121"/>
                  </a:lnTo>
                  <a:lnTo>
                    <a:pt x="8" y="99"/>
                  </a:lnTo>
                  <a:lnTo>
                    <a:pt x="38" y="76"/>
                  </a:lnTo>
                  <a:lnTo>
                    <a:pt x="8" y="46"/>
                  </a:lnTo>
                  <a:lnTo>
                    <a:pt x="0" y="23"/>
                  </a:lnTo>
                  <a:lnTo>
                    <a:pt x="15" y="0"/>
                  </a:lnTo>
                  <a:lnTo>
                    <a:pt x="61" y="8"/>
                  </a:lnTo>
                  <a:lnTo>
                    <a:pt x="61" y="15"/>
                  </a:lnTo>
                  <a:lnTo>
                    <a:pt x="61" y="2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85" name="Freeform 220"/>
            <p:cNvSpPr>
              <a:spLocks/>
            </p:cNvSpPr>
            <p:nvPr/>
          </p:nvSpPr>
          <p:spPr bwMode="auto">
            <a:xfrm>
              <a:off x="3662" y="2329"/>
              <a:ext cx="356" cy="364"/>
            </a:xfrm>
            <a:custGeom>
              <a:avLst/>
              <a:gdLst>
                <a:gd name="T0" fmla="*/ 356 w 356"/>
                <a:gd name="T1" fmla="*/ 31 h 364"/>
                <a:gd name="T2" fmla="*/ 53 w 356"/>
                <a:gd name="T3" fmla="*/ 0 h 364"/>
                <a:gd name="T4" fmla="*/ 0 w 356"/>
                <a:gd name="T5" fmla="*/ 364 h 364"/>
                <a:gd name="T6" fmla="*/ 46 w 356"/>
                <a:gd name="T7" fmla="*/ 364 h 364"/>
                <a:gd name="T8" fmla="*/ 53 w 356"/>
                <a:gd name="T9" fmla="*/ 341 h 364"/>
                <a:gd name="T10" fmla="*/ 144 w 356"/>
                <a:gd name="T11" fmla="*/ 349 h 364"/>
                <a:gd name="T12" fmla="*/ 136 w 356"/>
                <a:gd name="T13" fmla="*/ 334 h 364"/>
                <a:gd name="T14" fmla="*/ 333 w 356"/>
                <a:gd name="T15" fmla="*/ 349 h 364"/>
                <a:gd name="T16" fmla="*/ 356 w 356"/>
                <a:gd name="T17" fmla="*/ 68 h 364"/>
                <a:gd name="T18" fmla="*/ 356 w 356"/>
                <a:gd name="T19" fmla="*/ 31 h 3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6" h="364">
                  <a:moveTo>
                    <a:pt x="356" y="31"/>
                  </a:moveTo>
                  <a:lnTo>
                    <a:pt x="53" y="0"/>
                  </a:lnTo>
                  <a:lnTo>
                    <a:pt x="0" y="364"/>
                  </a:lnTo>
                  <a:lnTo>
                    <a:pt x="46" y="364"/>
                  </a:lnTo>
                  <a:lnTo>
                    <a:pt x="53" y="341"/>
                  </a:lnTo>
                  <a:lnTo>
                    <a:pt x="144" y="349"/>
                  </a:lnTo>
                  <a:lnTo>
                    <a:pt x="136" y="334"/>
                  </a:lnTo>
                  <a:lnTo>
                    <a:pt x="333" y="349"/>
                  </a:lnTo>
                  <a:lnTo>
                    <a:pt x="356" y="68"/>
                  </a:lnTo>
                  <a:lnTo>
                    <a:pt x="356" y="31"/>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86" name="Freeform 221"/>
            <p:cNvSpPr>
              <a:spLocks/>
            </p:cNvSpPr>
            <p:nvPr/>
          </p:nvSpPr>
          <p:spPr bwMode="auto">
            <a:xfrm>
              <a:off x="3662" y="2329"/>
              <a:ext cx="356" cy="364"/>
            </a:xfrm>
            <a:custGeom>
              <a:avLst/>
              <a:gdLst>
                <a:gd name="T0" fmla="*/ 356 w 356"/>
                <a:gd name="T1" fmla="*/ 31 h 364"/>
                <a:gd name="T2" fmla="*/ 53 w 356"/>
                <a:gd name="T3" fmla="*/ 0 h 364"/>
                <a:gd name="T4" fmla="*/ 0 w 356"/>
                <a:gd name="T5" fmla="*/ 364 h 364"/>
                <a:gd name="T6" fmla="*/ 46 w 356"/>
                <a:gd name="T7" fmla="*/ 364 h 364"/>
                <a:gd name="T8" fmla="*/ 53 w 356"/>
                <a:gd name="T9" fmla="*/ 341 h 364"/>
                <a:gd name="T10" fmla="*/ 144 w 356"/>
                <a:gd name="T11" fmla="*/ 349 h 364"/>
                <a:gd name="T12" fmla="*/ 136 w 356"/>
                <a:gd name="T13" fmla="*/ 334 h 364"/>
                <a:gd name="T14" fmla="*/ 333 w 356"/>
                <a:gd name="T15" fmla="*/ 349 h 364"/>
                <a:gd name="T16" fmla="*/ 356 w 356"/>
                <a:gd name="T17" fmla="*/ 68 h 364"/>
                <a:gd name="T18" fmla="*/ 356 w 356"/>
                <a:gd name="T19" fmla="*/ 31 h 364"/>
                <a:gd name="T20" fmla="*/ 356 w 356"/>
                <a:gd name="T21" fmla="*/ 38 h 3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56" h="364">
                  <a:moveTo>
                    <a:pt x="356" y="31"/>
                  </a:moveTo>
                  <a:lnTo>
                    <a:pt x="53" y="0"/>
                  </a:lnTo>
                  <a:lnTo>
                    <a:pt x="0" y="364"/>
                  </a:lnTo>
                  <a:lnTo>
                    <a:pt x="46" y="364"/>
                  </a:lnTo>
                  <a:lnTo>
                    <a:pt x="53" y="341"/>
                  </a:lnTo>
                  <a:lnTo>
                    <a:pt x="144" y="349"/>
                  </a:lnTo>
                  <a:lnTo>
                    <a:pt x="136" y="334"/>
                  </a:lnTo>
                  <a:lnTo>
                    <a:pt x="333" y="349"/>
                  </a:lnTo>
                  <a:lnTo>
                    <a:pt x="356" y="68"/>
                  </a:lnTo>
                  <a:lnTo>
                    <a:pt x="356" y="31"/>
                  </a:lnTo>
                  <a:lnTo>
                    <a:pt x="356" y="3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87" name="Freeform 222"/>
            <p:cNvSpPr>
              <a:spLocks/>
            </p:cNvSpPr>
            <p:nvPr/>
          </p:nvSpPr>
          <p:spPr bwMode="auto">
            <a:xfrm>
              <a:off x="5138" y="1746"/>
              <a:ext cx="303" cy="273"/>
            </a:xfrm>
            <a:custGeom>
              <a:avLst/>
              <a:gdLst>
                <a:gd name="T0" fmla="*/ 295 w 303"/>
                <a:gd name="T1" fmla="*/ 136 h 273"/>
                <a:gd name="T2" fmla="*/ 295 w 303"/>
                <a:gd name="T3" fmla="*/ 182 h 273"/>
                <a:gd name="T4" fmla="*/ 303 w 303"/>
                <a:gd name="T5" fmla="*/ 235 h 273"/>
                <a:gd name="T6" fmla="*/ 295 w 303"/>
                <a:gd name="T7" fmla="*/ 242 h 273"/>
                <a:gd name="T8" fmla="*/ 303 w 303"/>
                <a:gd name="T9" fmla="*/ 250 h 273"/>
                <a:gd name="T10" fmla="*/ 288 w 303"/>
                <a:gd name="T11" fmla="*/ 273 h 273"/>
                <a:gd name="T12" fmla="*/ 288 w 303"/>
                <a:gd name="T13" fmla="*/ 250 h 273"/>
                <a:gd name="T14" fmla="*/ 242 w 303"/>
                <a:gd name="T15" fmla="*/ 242 h 273"/>
                <a:gd name="T16" fmla="*/ 227 w 303"/>
                <a:gd name="T17" fmla="*/ 235 h 273"/>
                <a:gd name="T18" fmla="*/ 219 w 303"/>
                <a:gd name="T19" fmla="*/ 212 h 273"/>
                <a:gd name="T20" fmla="*/ 204 w 303"/>
                <a:gd name="T21" fmla="*/ 204 h 273"/>
                <a:gd name="T22" fmla="*/ 0 w 303"/>
                <a:gd name="T23" fmla="*/ 242 h 273"/>
                <a:gd name="T24" fmla="*/ 0 w 303"/>
                <a:gd name="T25" fmla="*/ 227 h 273"/>
                <a:gd name="T26" fmla="*/ 38 w 303"/>
                <a:gd name="T27" fmla="*/ 189 h 273"/>
                <a:gd name="T28" fmla="*/ 23 w 303"/>
                <a:gd name="T29" fmla="*/ 159 h 273"/>
                <a:gd name="T30" fmla="*/ 45 w 303"/>
                <a:gd name="T31" fmla="*/ 151 h 273"/>
                <a:gd name="T32" fmla="*/ 113 w 303"/>
                <a:gd name="T33" fmla="*/ 144 h 273"/>
                <a:gd name="T34" fmla="*/ 144 w 303"/>
                <a:gd name="T35" fmla="*/ 121 h 273"/>
                <a:gd name="T36" fmla="*/ 136 w 303"/>
                <a:gd name="T37" fmla="*/ 98 h 273"/>
                <a:gd name="T38" fmla="*/ 151 w 303"/>
                <a:gd name="T39" fmla="*/ 91 h 273"/>
                <a:gd name="T40" fmla="*/ 144 w 303"/>
                <a:gd name="T41" fmla="*/ 83 h 273"/>
                <a:gd name="T42" fmla="*/ 136 w 303"/>
                <a:gd name="T43" fmla="*/ 91 h 273"/>
                <a:gd name="T44" fmla="*/ 136 w 303"/>
                <a:gd name="T45" fmla="*/ 83 h 273"/>
                <a:gd name="T46" fmla="*/ 182 w 303"/>
                <a:gd name="T47" fmla="*/ 15 h 273"/>
                <a:gd name="T48" fmla="*/ 257 w 303"/>
                <a:gd name="T49" fmla="*/ 0 h 273"/>
                <a:gd name="T50" fmla="*/ 272 w 303"/>
                <a:gd name="T51" fmla="*/ 75 h 273"/>
                <a:gd name="T52" fmla="*/ 295 w 303"/>
                <a:gd name="T53" fmla="*/ 136 h 27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03" h="273">
                  <a:moveTo>
                    <a:pt x="295" y="136"/>
                  </a:moveTo>
                  <a:lnTo>
                    <a:pt x="295" y="182"/>
                  </a:lnTo>
                  <a:lnTo>
                    <a:pt x="303" y="235"/>
                  </a:lnTo>
                  <a:lnTo>
                    <a:pt x="295" y="242"/>
                  </a:lnTo>
                  <a:lnTo>
                    <a:pt x="303" y="250"/>
                  </a:lnTo>
                  <a:lnTo>
                    <a:pt x="288" y="273"/>
                  </a:lnTo>
                  <a:lnTo>
                    <a:pt x="288" y="250"/>
                  </a:lnTo>
                  <a:lnTo>
                    <a:pt x="242" y="242"/>
                  </a:lnTo>
                  <a:lnTo>
                    <a:pt x="227" y="235"/>
                  </a:lnTo>
                  <a:lnTo>
                    <a:pt x="219" y="212"/>
                  </a:lnTo>
                  <a:lnTo>
                    <a:pt x="204" y="204"/>
                  </a:lnTo>
                  <a:lnTo>
                    <a:pt x="0" y="242"/>
                  </a:lnTo>
                  <a:lnTo>
                    <a:pt x="0" y="227"/>
                  </a:lnTo>
                  <a:lnTo>
                    <a:pt x="38" y="189"/>
                  </a:lnTo>
                  <a:lnTo>
                    <a:pt x="23" y="159"/>
                  </a:lnTo>
                  <a:lnTo>
                    <a:pt x="45" y="151"/>
                  </a:lnTo>
                  <a:lnTo>
                    <a:pt x="113" y="144"/>
                  </a:lnTo>
                  <a:lnTo>
                    <a:pt x="144" y="121"/>
                  </a:lnTo>
                  <a:lnTo>
                    <a:pt x="136" y="98"/>
                  </a:lnTo>
                  <a:lnTo>
                    <a:pt x="151" y="91"/>
                  </a:lnTo>
                  <a:lnTo>
                    <a:pt x="144" y="83"/>
                  </a:lnTo>
                  <a:lnTo>
                    <a:pt x="136" y="91"/>
                  </a:lnTo>
                  <a:lnTo>
                    <a:pt x="136" y="83"/>
                  </a:lnTo>
                  <a:lnTo>
                    <a:pt x="182" y="15"/>
                  </a:lnTo>
                  <a:lnTo>
                    <a:pt x="257" y="0"/>
                  </a:lnTo>
                  <a:lnTo>
                    <a:pt x="272" y="75"/>
                  </a:lnTo>
                  <a:lnTo>
                    <a:pt x="295" y="136"/>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88" name="Freeform 223"/>
            <p:cNvSpPr>
              <a:spLocks/>
            </p:cNvSpPr>
            <p:nvPr/>
          </p:nvSpPr>
          <p:spPr bwMode="auto">
            <a:xfrm>
              <a:off x="5138" y="1746"/>
              <a:ext cx="303" cy="273"/>
            </a:xfrm>
            <a:custGeom>
              <a:avLst/>
              <a:gdLst>
                <a:gd name="T0" fmla="*/ 295 w 303"/>
                <a:gd name="T1" fmla="*/ 136 h 273"/>
                <a:gd name="T2" fmla="*/ 295 w 303"/>
                <a:gd name="T3" fmla="*/ 182 h 273"/>
                <a:gd name="T4" fmla="*/ 303 w 303"/>
                <a:gd name="T5" fmla="*/ 235 h 273"/>
                <a:gd name="T6" fmla="*/ 295 w 303"/>
                <a:gd name="T7" fmla="*/ 242 h 273"/>
                <a:gd name="T8" fmla="*/ 303 w 303"/>
                <a:gd name="T9" fmla="*/ 250 h 273"/>
                <a:gd name="T10" fmla="*/ 288 w 303"/>
                <a:gd name="T11" fmla="*/ 273 h 273"/>
                <a:gd name="T12" fmla="*/ 288 w 303"/>
                <a:gd name="T13" fmla="*/ 250 h 273"/>
                <a:gd name="T14" fmla="*/ 242 w 303"/>
                <a:gd name="T15" fmla="*/ 242 h 273"/>
                <a:gd name="T16" fmla="*/ 227 w 303"/>
                <a:gd name="T17" fmla="*/ 235 h 273"/>
                <a:gd name="T18" fmla="*/ 219 w 303"/>
                <a:gd name="T19" fmla="*/ 212 h 273"/>
                <a:gd name="T20" fmla="*/ 204 w 303"/>
                <a:gd name="T21" fmla="*/ 204 h 273"/>
                <a:gd name="T22" fmla="*/ 0 w 303"/>
                <a:gd name="T23" fmla="*/ 242 h 273"/>
                <a:gd name="T24" fmla="*/ 0 w 303"/>
                <a:gd name="T25" fmla="*/ 227 h 273"/>
                <a:gd name="T26" fmla="*/ 38 w 303"/>
                <a:gd name="T27" fmla="*/ 189 h 273"/>
                <a:gd name="T28" fmla="*/ 23 w 303"/>
                <a:gd name="T29" fmla="*/ 159 h 273"/>
                <a:gd name="T30" fmla="*/ 45 w 303"/>
                <a:gd name="T31" fmla="*/ 151 h 273"/>
                <a:gd name="T32" fmla="*/ 113 w 303"/>
                <a:gd name="T33" fmla="*/ 144 h 273"/>
                <a:gd name="T34" fmla="*/ 144 w 303"/>
                <a:gd name="T35" fmla="*/ 121 h 273"/>
                <a:gd name="T36" fmla="*/ 136 w 303"/>
                <a:gd name="T37" fmla="*/ 98 h 273"/>
                <a:gd name="T38" fmla="*/ 151 w 303"/>
                <a:gd name="T39" fmla="*/ 91 h 273"/>
                <a:gd name="T40" fmla="*/ 144 w 303"/>
                <a:gd name="T41" fmla="*/ 83 h 273"/>
                <a:gd name="T42" fmla="*/ 136 w 303"/>
                <a:gd name="T43" fmla="*/ 91 h 273"/>
                <a:gd name="T44" fmla="*/ 136 w 303"/>
                <a:gd name="T45" fmla="*/ 83 h 273"/>
                <a:gd name="T46" fmla="*/ 182 w 303"/>
                <a:gd name="T47" fmla="*/ 15 h 273"/>
                <a:gd name="T48" fmla="*/ 257 w 303"/>
                <a:gd name="T49" fmla="*/ 0 h 273"/>
                <a:gd name="T50" fmla="*/ 272 w 303"/>
                <a:gd name="T51" fmla="*/ 75 h 273"/>
                <a:gd name="T52" fmla="*/ 295 w 303"/>
                <a:gd name="T53" fmla="*/ 136 h 273"/>
                <a:gd name="T54" fmla="*/ 295 w 303"/>
                <a:gd name="T55" fmla="*/ 144 h 27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03" h="273">
                  <a:moveTo>
                    <a:pt x="295" y="136"/>
                  </a:moveTo>
                  <a:lnTo>
                    <a:pt x="295" y="182"/>
                  </a:lnTo>
                  <a:lnTo>
                    <a:pt x="303" y="235"/>
                  </a:lnTo>
                  <a:lnTo>
                    <a:pt x="295" y="242"/>
                  </a:lnTo>
                  <a:lnTo>
                    <a:pt x="303" y="250"/>
                  </a:lnTo>
                  <a:lnTo>
                    <a:pt x="288" y="273"/>
                  </a:lnTo>
                  <a:lnTo>
                    <a:pt x="288" y="250"/>
                  </a:lnTo>
                  <a:lnTo>
                    <a:pt x="242" y="242"/>
                  </a:lnTo>
                  <a:lnTo>
                    <a:pt x="227" y="235"/>
                  </a:lnTo>
                  <a:lnTo>
                    <a:pt x="219" y="212"/>
                  </a:lnTo>
                  <a:lnTo>
                    <a:pt x="204" y="204"/>
                  </a:lnTo>
                  <a:lnTo>
                    <a:pt x="0" y="242"/>
                  </a:lnTo>
                  <a:lnTo>
                    <a:pt x="0" y="227"/>
                  </a:lnTo>
                  <a:lnTo>
                    <a:pt x="38" y="189"/>
                  </a:lnTo>
                  <a:lnTo>
                    <a:pt x="23" y="159"/>
                  </a:lnTo>
                  <a:lnTo>
                    <a:pt x="45" y="151"/>
                  </a:lnTo>
                  <a:lnTo>
                    <a:pt x="113" y="144"/>
                  </a:lnTo>
                  <a:lnTo>
                    <a:pt x="144" y="121"/>
                  </a:lnTo>
                  <a:lnTo>
                    <a:pt x="136" y="98"/>
                  </a:lnTo>
                  <a:lnTo>
                    <a:pt x="151" y="91"/>
                  </a:lnTo>
                  <a:lnTo>
                    <a:pt x="144" y="83"/>
                  </a:lnTo>
                  <a:lnTo>
                    <a:pt x="136" y="91"/>
                  </a:lnTo>
                  <a:lnTo>
                    <a:pt x="136" y="83"/>
                  </a:lnTo>
                  <a:lnTo>
                    <a:pt x="182" y="15"/>
                  </a:lnTo>
                  <a:lnTo>
                    <a:pt x="257" y="0"/>
                  </a:lnTo>
                  <a:lnTo>
                    <a:pt x="272" y="75"/>
                  </a:lnTo>
                  <a:lnTo>
                    <a:pt x="295" y="136"/>
                  </a:lnTo>
                  <a:lnTo>
                    <a:pt x="295" y="14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89" name="Freeform 224"/>
            <p:cNvSpPr>
              <a:spLocks/>
            </p:cNvSpPr>
            <p:nvPr/>
          </p:nvSpPr>
          <p:spPr bwMode="auto">
            <a:xfrm>
              <a:off x="4979" y="2299"/>
              <a:ext cx="431" cy="197"/>
            </a:xfrm>
            <a:custGeom>
              <a:avLst/>
              <a:gdLst>
                <a:gd name="T0" fmla="*/ 416 w 431"/>
                <a:gd name="T1" fmla="*/ 61 h 197"/>
                <a:gd name="T2" fmla="*/ 378 w 431"/>
                <a:gd name="T3" fmla="*/ 53 h 197"/>
                <a:gd name="T4" fmla="*/ 386 w 431"/>
                <a:gd name="T5" fmla="*/ 38 h 197"/>
                <a:gd name="T6" fmla="*/ 386 w 431"/>
                <a:gd name="T7" fmla="*/ 30 h 197"/>
                <a:gd name="T8" fmla="*/ 401 w 431"/>
                <a:gd name="T9" fmla="*/ 23 h 197"/>
                <a:gd name="T10" fmla="*/ 409 w 431"/>
                <a:gd name="T11" fmla="*/ 15 h 197"/>
                <a:gd name="T12" fmla="*/ 409 w 431"/>
                <a:gd name="T13" fmla="*/ 0 h 197"/>
                <a:gd name="T14" fmla="*/ 121 w 431"/>
                <a:gd name="T15" fmla="*/ 53 h 197"/>
                <a:gd name="T16" fmla="*/ 106 w 431"/>
                <a:gd name="T17" fmla="*/ 83 h 197"/>
                <a:gd name="T18" fmla="*/ 76 w 431"/>
                <a:gd name="T19" fmla="*/ 91 h 197"/>
                <a:gd name="T20" fmla="*/ 23 w 431"/>
                <a:gd name="T21" fmla="*/ 136 h 197"/>
                <a:gd name="T22" fmla="*/ 0 w 431"/>
                <a:gd name="T23" fmla="*/ 151 h 197"/>
                <a:gd name="T24" fmla="*/ 61 w 431"/>
                <a:gd name="T25" fmla="*/ 159 h 197"/>
                <a:gd name="T26" fmla="*/ 167 w 431"/>
                <a:gd name="T27" fmla="*/ 136 h 197"/>
                <a:gd name="T28" fmla="*/ 242 w 431"/>
                <a:gd name="T29" fmla="*/ 144 h 197"/>
                <a:gd name="T30" fmla="*/ 341 w 431"/>
                <a:gd name="T31" fmla="*/ 189 h 197"/>
                <a:gd name="T32" fmla="*/ 341 w 431"/>
                <a:gd name="T33" fmla="*/ 182 h 197"/>
                <a:gd name="T34" fmla="*/ 363 w 431"/>
                <a:gd name="T35" fmla="*/ 144 h 197"/>
                <a:gd name="T36" fmla="*/ 363 w 431"/>
                <a:gd name="T37" fmla="*/ 144 h 197"/>
                <a:gd name="T38" fmla="*/ 394 w 431"/>
                <a:gd name="T39" fmla="*/ 121 h 197"/>
                <a:gd name="T40" fmla="*/ 401 w 431"/>
                <a:gd name="T41" fmla="*/ 121 h 197"/>
                <a:gd name="T42" fmla="*/ 409 w 431"/>
                <a:gd name="T43" fmla="*/ 121 h 197"/>
                <a:gd name="T44" fmla="*/ 416 w 431"/>
                <a:gd name="T45" fmla="*/ 98 h 197"/>
                <a:gd name="T46" fmla="*/ 401 w 431"/>
                <a:gd name="T47" fmla="*/ 98 h 197"/>
                <a:gd name="T48" fmla="*/ 394 w 431"/>
                <a:gd name="T49" fmla="*/ 106 h 197"/>
                <a:gd name="T50" fmla="*/ 371 w 431"/>
                <a:gd name="T51" fmla="*/ 98 h 197"/>
                <a:gd name="T52" fmla="*/ 401 w 431"/>
                <a:gd name="T53" fmla="*/ 83 h 197"/>
                <a:gd name="T54" fmla="*/ 386 w 431"/>
                <a:gd name="T55" fmla="*/ 83 h 197"/>
                <a:gd name="T56" fmla="*/ 363 w 431"/>
                <a:gd name="T57" fmla="*/ 76 h 197"/>
                <a:gd name="T58" fmla="*/ 386 w 431"/>
                <a:gd name="T59" fmla="*/ 76 h 197"/>
                <a:gd name="T60" fmla="*/ 394 w 431"/>
                <a:gd name="T61" fmla="*/ 76 h 197"/>
                <a:gd name="T62" fmla="*/ 431 w 431"/>
                <a:gd name="T63" fmla="*/ 61 h 19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31" h="197">
                  <a:moveTo>
                    <a:pt x="424" y="38"/>
                  </a:moveTo>
                  <a:lnTo>
                    <a:pt x="416" y="61"/>
                  </a:lnTo>
                  <a:lnTo>
                    <a:pt x="416" y="38"/>
                  </a:lnTo>
                  <a:lnTo>
                    <a:pt x="378" y="53"/>
                  </a:lnTo>
                  <a:lnTo>
                    <a:pt x="378" y="23"/>
                  </a:lnTo>
                  <a:lnTo>
                    <a:pt x="386" y="38"/>
                  </a:lnTo>
                  <a:lnTo>
                    <a:pt x="401" y="30"/>
                  </a:lnTo>
                  <a:lnTo>
                    <a:pt x="386" y="30"/>
                  </a:lnTo>
                  <a:lnTo>
                    <a:pt x="409" y="30"/>
                  </a:lnTo>
                  <a:lnTo>
                    <a:pt x="401" y="23"/>
                  </a:lnTo>
                  <a:lnTo>
                    <a:pt x="416" y="23"/>
                  </a:lnTo>
                  <a:lnTo>
                    <a:pt x="409" y="15"/>
                  </a:lnTo>
                  <a:lnTo>
                    <a:pt x="424" y="30"/>
                  </a:lnTo>
                  <a:lnTo>
                    <a:pt x="409" y="0"/>
                  </a:lnTo>
                  <a:lnTo>
                    <a:pt x="401" y="0"/>
                  </a:lnTo>
                  <a:lnTo>
                    <a:pt x="121" y="53"/>
                  </a:lnTo>
                  <a:lnTo>
                    <a:pt x="121" y="68"/>
                  </a:lnTo>
                  <a:lnTo>
                    <a:pt x="106" y="83"/>
                  </a:lnTo>
                  <a:lnTo>
                    <a:pt x="83" y="98"/>
                  </a:lnTo>
                  <a:lnTo>
                    <a:pt x="76" y="91"/>
                  </a:lnTo>
                  <a:lnTo>
                    <a:pt x="61" y="114"/>
                  </a:lnTo>
                  <a:lnTo>
                    <a:pt x="23" y="136"/>
                  </a:lnTo>
                  <a:lnTo>
                    <a:pt x="15" y="151"/>
                  </a:lnTo>
                  <a:lnTo>
                    <a:pt x="0" y="151"/>
                  </a:lnTo>
                  <a:lnTo>
                    <a:pt x="0" y="167"/>
                  </a:lnTo>
                  <a:lnTo>
                    <a:pt x="61" y="159"/>
                  </a:lnTo>
                  <a:lnTo>
                    <a:pt x="98" y="144"/>
                  </a:lnTo>
                  <a:lnTo>
                    <a:pt x="167" y="136"/>
                  </a:lnTo>
                  <a:lnTo>
                    <a:pt x="182" y="151"/>
                  </a:lnTo>
                  <a:lnTo>
                    <a:pt x="242" y="144"/>
                  </a:lnTo>
                  <a:lnTo>
                    <a:pt x="310" y="197"/>
                  </a:lnTo>
                  <a:lnTo>
                    <a:pt x="341" y="189"/>
                  </a:lnTo>
                  <a:lnTo>
                    <a:pt x="341" y="167"/>
                  </a:lnTo>
                  <a:lnTo>
                    <a:pt x="341" y="182"/>
                  </a:lnTo>
                  <a:lnTo>
                    <a:pt x="348" y="151"/>
                  </a:lnTo>
                  <a:lnTo>
                    <a:pt x="363" y="144"/>
                  </a:lnTo>
                  <a:lnTo>
                    <a:pt x="356" y="129"/>
                  </a:lnTo>
                  <a:lnTo>
                    <a:pt x="363" y="144"/>
                  </a:lnTo>
                  <a:lnTo>
                    <a:pt x="371" y="129"/>
                  </a:lnTo>
                  <a:lnTo>
                    <a:pt x="394" y="121"/>
                  </a:lnTo>
                  <a:lnTo>
                    <a:pt x="394" y="114"/>
                  </a:lnTo>
                  <a:lnTo>
                    <a:pt x="401" y="121"/>
                  </a:lnTo>
                  <a:lnTo>
                    <a:pt x="401" y="114"/>
                  </a:lnTo>
                  <a:lnTo>
                    <a:pt x="409" y="121"/>
                  </a:lnTo>
                  <a:lnTo>
                    <a:pt x="416" y="106"/>
                  </a:lnTo>
                  <a:lnTo>
                    <a:pt x="416" y="98"/>
                  </a:lnTo>
                  <a:lnTo>
                    <a:pt x="409" y="106"/>
                  </a:lnTo>
                  <a:lnTo>
                    <a:pt x="401" y="98"/>
                  </a:lnTo>
                  <a:lnTo>
                    <a:pt x="401" y="114"/>
                  </a:lnTo>
                  <a:lnTo>
                    <a:pt x="394" y="106"/>
                  </a:lnTo>
                  <a:lnTo>
                    <a:pt x="378" y="114"/>
                  </a:lnTo>
                  <a:lnTo>
                    <a:pt x="371" y="98"/>
                  </a:lnTo>
                  <a:lnTo>
                    <a:pt x="386" y="106"/>
                  </a:lnTo>
                  <a:lnTo>
                    <a:pt x="401" y="83"/>
                  </a:lnTo>
                  <a:lnTo>
                    <a:pt x="386" y="91"/>
                  </a:lnTo>
                  <a:lnTo>
                    <a:pt x="386" y="83"/>
                  </a:lnTo>
                  <a:lnTo>
                    <a:pt x="371" y="83"/>
                  </a:lnTo>
                  <a:lnTo>
                    <a:pt x="363" y="76"/>
                  </a:lnTo>
                  <a:lnTo>
                    <a:pt x="394" y="83"/>
                  </a:lnTo>
                  <a:lnTo>
                    <a:pt x="386" y="76"/>
                  </a:lnTo>
                  <a:lnTo>
                    <a:pt x="394" y="68"/>
                  </a:lnTo>
                  <a:lnTo>
                    <a:pt x="394" y="76"/>
                  </a:lnTo>
                  <a:lnTo>
                    <a:pt x="416" y="83"/>
                  </a:lnTo>
                  <a:lnTo>
                    <a:pt x="431" y="61"/>
                  </a:lnTo>
                  <a:lnTo>
                    <a:pt x="424" y="38"/>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90" name="Freeform 225"/>
            <p:cNvSpPr>
              <a:spLocks/>
            </p:cNvSpPr>
            <p:nvPr/>
          </p:nvSpPr>
          <p:spPr bwMode="auto">
            <a:xfrm>
              <a:off x="4979" y="2299"/>
              <a:ext cx="431" cy="197"/>
            </a:xfrm>
            <a:custGeom>
              <a:avLst/>
              <a:gdLst>
                <a:gd name="T0" fmla="*/ 416 w 431"/>
                <a:gd name="T1" fmla="*/ 61 h 197"/>
                <a:gd name="T2" fmla="*/ 378 w 431"/>
                <a:gd name="T3" fmla="*/ 53 h 197"/>
                <a:gd name="T4" fmla="*/ 386 w 431"/>
                <a:gd name="T5" fmla="*/ 38 h 197"/>
                <a:gd name="T6" fmla="*/ 386 w 431"/>
                <a:gd name="T7" fmla="*/ 30 h 197"/>
                <a:gd name="T8" fmla="*/ 401 w 431"/>
                <a:gd name="T9" fmla="*/ 23 h 197"/>
                <a:gd name="T10" fmla="*/ 409 w 431"/>
                <a:gd name="T11" fmla="*/ 15 h 197"/>
                <a:gd name="T12" fmla="*/ 409 w 431"/>
                <a:gd name="T13" fmla="*/ 0 h 197"/>
                <a:gd name="T14" fmla="*/ 121 w 431"/>
                <a:gd name="T15" fmla="*/ 53 h 197"/>
                <a:gd name="T16" fmla="*/ 106 w 431"/>
                <a:gd name="T17" fmla="*/ 83 h 197"/>
                <a:gd name="T18" fmla="*/ 76 w 431"/>
                <a:gd name="T19" fmla="*/ 91 h 197"/>
                <a:gd name="T20" fmla="*/ 23 w 431"/>
                <a:gd name="T21" fmla="*/ 136 h 197"/>
                <a:gd name="T22" fmla="*/ 0 w 431"/>
                <a:gd name="T23" fmla="*/ 151 h 197"/>
                <a:gd name="T24" fmla="*/ 61 w 431"/>
                <a:gd name="T25" fmla="*/ 159 h 197"/>
                <a:gd name="T26" fmla="*/ 167 w 431"/>
                <a:gd name="T27" fmla="*/ 136 h 197"/>
                <a:gd name="T28" fmla="*/ 242 w 431"/>
                <a:gd name="T29" fmla="*/ 144 h 197"/>
                <a:gd name="T30" fmla="*/ 341 w 431"/>
                <a:gd name="T31" fmla="*/ 189 h 197"/>
                <a:gd name="T32" fmla="*/ 341 w 431"/>
                <a:gd name="T33" fmla="*/ 182 h 197"/>
                <a:gd name="T34" fmla="*/ 363 w 431"/>
                <a:gd name="T35" fmla="*/ 144 h 197"/>
                <a:gd name="T36" fmla="*/ 363 w 431"/>
                <a:gd name="T37" fmla="*/ 144 h 197"/>
                <a:gd name="T38" fmla="*/ 394 w 431"/>
                <a:gd name="T39" fmla="*/ 121 h 197"/>
                <a:gd name="T40" fmla="*/ 401 w 431"/>
                <a:gd name="T41" fmla="*/ 121 h 197"/>
                <a:gd name="T42" fmla="*/ 409 w 431"/>
                <a:gd name="T43" fmla="*/ 121 h 197"/>
                <a:gd name="T44" fmla="*/ 416 w 431"/>
                <a:gd name="T45" fmla="*/ 98 h 197"/>
                <a:gd name="T46" fmla="*/ 401 w 431"/>
                <a:gd name="T47" fmla="*/ 98 h 197"/>
                <a:gd name="T48" fmla="*/ 394 w 431"/>
                <a:gd name="T49" fmla="*/ 106 h 197"/>
                <a:gd name="T50" fmla="*/ 371 w 431"/>
                <a:gd name="T51" fmla="*/ 98 h 197"/>
                <a:gd name="T52" fmla="*/ 401 w 431"/>
                <a:gd name="T53" fmla="*/ 83 h 197"/>
                <a:gd name="T54" fmla="*/ 386 w 431"/>
                <a:gd name="T55" fmla="*/ 83 h 197"/>
                <a:gd name="T56" fmla="*/ 363 w 431"/>
                <a:gd name="T57" fmla="*/ 76 h 197"/>
                <a:gd name="T58" fmla="*/ 386 w 431"/>
                <a:gd name="T59" fmla="*/ 76 h 197"/>
                <a:gd name="T60" fmla="*/ 394 w 431"/>
                <a:gd name="T61" fmla="*/ 76 h 197"/>
                <a:gd name="T62" fmla="*/ 431 w 431"/>
                <a:gd name="T63" fmla="*/ 61 h 197"/>
                <a:gd name="T64" fmla="*/ 424 w 431"/>
                <a:gd name="T65" fmla="*/ 45 h 1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31" h="197">
                  <a:moveTo>
                    <a:pt x="424" y="38"/>
                  </a:moveTo>
                  <a:lnTo>
                    <a:pt x="416" y="61"/>
                  </a:lnTo>
                  <a:lnTo>
                    <a:pt x="416" y="38"/>
                  </a:lnTo>
                  <a:lnTo>
                    <a:pt x="378" y="53"/>
                  </a:lnTo>
                  <a:lnTo>
                    <a:pt x="378" y="23"/>
                  </a:lnTo>
                  <a:lnTo>
                    <a:pt x="386" y="38"/>
                  </a:lnTo>
                  <a:lnTo>
                    <a:pt x="401" y="30"/>
                  </a:lnTo>
                  <a:lnTo>
                    <a:pt x="386" y="30"/>
                  </a:lnTo>
                  <a:lnTo>
                    <a:pt x="409" y="30"/>
                  </a:lnTo>
                  <a:lnTo>
                    <a:pt x="401" y="23"/>
                  </a:lnTo>
                  <a:lnTo>
                    <a:pt x="416" y="23"/>
                  </a:lnTo>
                  <a:lnTo>
                    <a:pt x="409" y="15"/>
                  </a:lnTo>
                  <a:lnTo>
                    <a:pt x="424" y="30"/>
                  </a:lnTo>
                  <a:lnTo>
                    <a:pt x="409" y="0"/>
                  </a:lnTo>
                  <a:lnTo>
                    <a:pt x="401" y="0"/>
                  </a:lnTo>
                  <a:lnTo>
                    <a:pt x="121" y="53"/>
                  </a:lnTo>
                  <a:lnTo>
                    <a:pt x="121" y="68"/>
                  </a:lnTo>
                  <a:lnTo>
                    <a:pt x="106" y="83"/>
                  </a:lnTo>
                  <a:lnTo>
                    <a:pt x="83" y="98"/>
                  </a:lnTo>
                  <a:lnTo>
                    <a:pt x="76" y="91"/>
                  </a:lnTo>
                  <a:lnTo>
                    <a:pt x="61" y="114"/>
                  </a:lnTo>
                  <a:lnTo>
                    <a:pt x="23" y="136"/>
                  </a:lnTo>
                  <a:lnTo>
                    <a:pt x="15" y="151"/>
                  </a:lnTo>
                  <a:lnTo>
                    <a:pt x="0" y="151"/>
                  </a:lnTo>
                  <a:lnTo>
                    <a:pt x="0" y="167"/>
                  </a:lnTo>
                  <a:lnTo>
                    <a:pt x="61" y="159"/>
                  </a:lnTo>
                  <a:lnTo>
                    <a:pt x="98" y="144"/>
                  </a:lnTo>
                  <a:lnTo>
                    <a:pt x="167" y="136"/>
                  </a:lnTo>
                  <a:lnTo>
                    <a:pt x="182" y="151"/>
                  </a:lnTo>
                  <a:lnTo>
                    <a:pt x="242" y="144"/>
                  </a:lnTo>
                  <a:lnTo>
                    <a:pt x="310" y="197"/>
                  </a:lnTo>
                  <a:lnTo>
                    <a:pt x="341" y="189"/>
                  </a:lnTo>
                  <a:lnTo>
                    <a:pt x="341" y="167"/>
                  </a:lnTo>
                  <a:lnTo>
                    <a:pt x="341" y="182"/>
                  </a:lnTo>
                  <a:lnTo>
                    <a:pt x="348" y="151"/>
                  </a:lnTo>
                  <a:lnTo>
                    <a:pt x="363" y="144"/>
                  </a:lnTo>
                  <a:lnTo>
                    <a:pt x="356" y="129"/>
                  </a:lnTo>
                  <a:lnTo>
                    <a:pt x="363" y="144"/>
                  </a:lnTo>
                  <a:lnTo>
                    <a:pt x="371" y="129"/>
                  </a:lnTo>
                  <a:lnTo>
                    <a:pt x="394" y="121"/>
                  </a:lnTo>
                  <a:lnTo>
                    <a:pt x="394" y="114"/>
                  </a:lnTo>
                  <a:lnTo>
                    <a:pt x="401" y="121"/>
                  </a:lnTo>
                  <a:lnTo>
                    <a:pt x="401" y="114"/>
                  </a:lnTo>
                  <a:lnTo>
                    <a:pt x="409" y="121"/>
                  </a:lnTo>
                  <a:lnTo>
                    <a:pt x="416" y="106"/>
                  </a:lnTo>
                  <a:lnTo>
                    <a:pt x="416" y="98"/>
                  </a:lnTo>
                  <a:lnTo>
                    <a:pt x="409" y="106"/>
                  </a:lnTo>
                  <a:lnTo>
                    <a:pt x="401" y="98"/>
                  </a:lnTo>
                  <a:lnTo>
                    <a:pt x="401" y="114"/>
                  </a:lnTo>
                  <a:lnTo>
                    <a:pt x="394" y="106"/>
                  </a:lnTo>
                  <a:lnTo>
                    <a:pt x="378" y="114"/>
                  </a:lnTo>
                  <a:lnTo>
                    <a:pt x="371" y="98"/>
                  </a:lnTo>
                  <a:lnTo>
                    <a:pt x="386" y="106"/>
                  </a:lnTo>
                  <a:lnTo>
                    <a:pt x="401" y="83"/>
                  </a:lnTo>
                  <a:lnTo>
                    <a:pt x="386" y="91"/>
                  </a:lnTo>
                  <a:lnTo>
                    <a:pt x="386" y="83"/>
                  </a:lnTo>
                  <a:lnTo>
                    <a:pt x="371" y="83"/>
                  </a:lnTo>
                  <a:lnTo>
                    <a:pt x="363" y="76"/>
                  </a:lnTo>
                  <a:lnTo>
                    <a:pt x="394" y="83"/>
                  </a:lnTo>
                  <a:lnTo>
                    <a:pt x="386" y="76"/>
                  </a:lnTo>
                  <a:lnTo>
                    <a:pt x="394" y="68"/>
                  </a:lnTo>
                  <a:lnTo>
                    <a:pt x="394" y="76"/>
                  </a:lnTo>
                  <a:lnTo>
                    <a:pt x="416" y="83"/>
                  </a:lnTo>
                  <a:lnTo>
                    <a:pt x="431" y="61"/>
                  </a:lnTo>
                  <a:lnTo>
                    <a:pt x="424" y="38"/>
                  </a:lnTo>
                  <a:lnTo>
                    <a:pt x="424" y="4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91" name="Line 226"/>
            <p:cNvSpPr>
              <a:spLocks noChangeShapeType="1"/>
            </p:cNvSpPr>
            <p:nvPr/>
          </p:nvSpPr>
          <p:spPr bwMode="auto">
            <a:xfrm>
              <a:off x="5395" y="2299"/>
              <a:ext cx="8" cy="1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92" name="Freeform 227"/>
            <p:cNvSpPr>
              <a:spLocks/>
            </p:cNvSpPr>
            <p:nvPr/>
          </p:nvSpPr>
          <p:spPr bwMode="auto">
            <a:xfrm>
              <a:off x="4018" y="1594"/>
              <a:ext cx="333" cy="212"/>
            </a:xfrm>
            <a:custGeom>
              <a:avLst/>
              <a:gdLst>
                <a:gd name="T0" fmla="*/ 333 w 333"/>
                <a:gd name="T1" fmla="*/ 212 h 212"/>
                <a:gd name="T2" fmla="*/ 0 w 333"/>
                <a:gd name="T3" fmla="*/ 197 h 212"/>
                <a:gd name="T4" fmla="*/ 15 w 333"/>
                <a:gd name="T5" fmla="*/ 0 h 212"/>
                <a:gd name="T6" fmla="*/ 303 w 333"/>
                <a:gd name="T7" fmla="*/ 15 h 212"/>
                <a:gd name="T8" fmla="*/ 333 w 333"/>
                <a:gd name="T9" fmla="*/ 212 h 2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3" h="212">
                  <a:moveTo>
                    <a:pt x="333" y="212"/>
                  </a:moveTo>
                  <a:lnTo>
                    <a:pt x="0" y="197"/>
                  </a:lnTo>
                  <a:lnTo>
                    <a:pt x="15" y="0"/>
                  </a:lnTo>
                  <a:lnTo>
                    <a:pt x="303" y="15"/>
                  </a:lnTo>
                  <a:lnTo>
                    <a:pt x="333" y="212"/>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93" name="Freeform 228"/>
            <p:cNvSpPr>
              <a:spLocks/>
            </p:cNvSpPr>
            <p:nvPr/>
          </p:nvSpPr>
          <p:spPr bwMode="auto">
            <a:xfrm>
              <a:off x="4018" y="1594"/>
              <a:ext cx="333" cy="220"/>
            </a:xfrm>
            <a:custGeom>
              <a:avLst/>
              <a:gdLst>
                <a:gd name="T0" fmla="*/ 333 w 333"/>
                <a:gd name="T1" fmla="*/ 212 h 220"/>
                <a:gd name="T2" fmla="*/ 0 w 333"/>
                <a:gd name="T3" fmla="*/ 197 h 220"/>
                <a:gd name="T4" fmla="*/ 15 w 333"/>
                <a:gd name="T5" fmla="*/ 0 h 220"/>
                <a:gd name="T6" fmla="*/ 303 w 333"/>
                <a:gd name="T7" fmla="*/ 15 h 220"/>
                <a:gd name="T8" fmla="*/ 333 w 333"/>
                <a:gd name="T9" fmla="*/ 212 h 220"/>
                <a:gd name="T10" fmla="*/ 333 w 333"/>
                <a:gd name="T11" fmla="*/ 220 h 2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220">
                  <a:moveTo>
                    <a:pt x="333" y="212"/>
                  </a:moveTo>
                  <a:lnTo>
                    <a:pt x="0" y="197"/>
                  </a:lnTo>
                  <a:lnTo>
                    <a:pt x="15" y="0"/>
                  </a:lnTo>
                  <a:lnTo>
                    <a:pt x="303" y="15"/>
                  </a:lnTo>
                  <a:lnTo>
                    <a:pt x="333" y="212"/>
                  </a:lnTo>
                  <a:lnTo>
                    <a:pt x="333" y="22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94" name="Freeform 229"/>
            <p:cNvSpPr>
              <a:spLocks/>
            </p:cNvSpPr>
            <p:nvPr/>
          </p:nvSpPr>
          <p:spPr bwMode="auto">
            <a:xfrm>
              <a:off x="4903" y="1996"/>
              <a:ext cx="212" cy="242"/>
            </a:xfrm>
            <a:custGeom>
              <a:avLst/>
              <a:gdLst>
                <a:gd name="T0" fmla="*/ 205 w 212"/>
                <a:gd name="T1" fmla="*/ 0 h 242"/>
                <a:gd name="T2" fmla="*/ 152 w 212"/>
                <a:gd name="T3" fmla="*/ 45 h 242"/>
                <a:gd name="T4" fmla="*/ 114 w 212"/>
                <a:gd name="T5" fmla="*/ 53 h 242"/>
                <a:gd name="T6" fmla="*/ 91 w 212"/>
                <a:gd name="T7" fmla="*/ 53 h 242"/>
                <a:gd name="T8" fmla="*/ 106 w 212"/>
                <a:gd name="T9" fmla="*/ 45 h 242"/>
                <a:gd name="T10" fmla="*/ 91 w 212"/>
                <a:gd name="T11" fmla="*/ 45 h 242"/>
                <a:gd name="T12" fmla="*/ 68 w 212"/>
                <a:gd name="T13" fmla="*/ 38 h 242"/>
                <a:gd name="T14" fmla="*/ 0 w 212"/>
                <a:gd name="T15" fmla="*/ 45 h 242"/>
                <a:gd name="T16" fmla="*/ 23 w 212"/>
                <a:gd name="T17" fmla="*/ 212 h 242"/>
                <a:gd name="T18" fmla="*/ 38 w 212"/>
                <a:gd name="T19" fmla="*/ 212 h 242"/>
                <a:gd name="T20" fmla="*/ 53 w 212"/>
                <a:gd name="T21" fmla="*/ 227 h 242"/>
                <a:gd name="T22" fmla="*/ 84 w 212"/>
                <a:gd name="T23" fmla="*/ 235 h 242"/>
                <a:gd name="T24" fmla="*/ 99 w 212"/>
                <a:gd name="T25" fmla="*/ 235 h 242"/>
                <a:gd name="T26" fmla="*/ 121 w 212"/>
                <a:gd name="T27" fmla="*/ 227 h 242"/>
                <a:gd name="T28" fmla="*/ 137 w 212"/>
                <a:gd name="T29" fmla="*/ 242 h 242"/>
                <a:gd name="T30" fmla="*/ 152 w 212"/>
                <a:gd name="T31" fmla="*/ 227 h 242"/>
                <a:gd name="T32" fmla="*/ 159 w 212"/>
                <a:gd name="T33" fmla="*/ 197 h 242"/>
                <a:gd name="T34" fmla="*/ 174 w 212"/>
                <a:gd name="T35" fmla="*/ 204 h 242"/>
                <a:gd name="T36" fmla="*/ 174 w 212"/>
                <a:gd name="T37" fmla="*/ 182 h 242"/>
                <a:gd name="T38" fmla="*/ 205 w 212"/>
                <a:gd name="T39" fmla="*/ 151 h 242"/>
                <a:gd name="T40" fmla="*/ 212 w 212"/>
                <a:gd name="T41" fmla="*/ 106 h 242"/>
                <a:gd name="T42" fmla="*/ 212 w 212"/>
                <a:gd name="T43" fmla="*/ 91 h 242"/>
                <a:gd name="T44" fmla="*/ 205 w 212"/>
                <a:gd name="T45" fmla="*/ 0 h 24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12" h="242">
                  <a:moveTo>
                    <a:pt x="205" y="0"/>
                  </a:moveTo>
                  <a:lnTo>
                    <a:pt x="152" y="45"/>
                  </a:lnTo>
                  <a:lnTo>
                    <a:pt x="114" y="53"/>
                  </a:lnTo>
                  <a:lnTo>
                    <a:pt x="91" y="53"/>
                  </a:lnTo>
                  <a:lnTo>
                    <a:pt x="106" y="45"/>
                  </a:lnTo>
                  <a:lnTo>
                    <a:pt x="91" y="45"/>
                  </a:lnTo>
                  <a:lnTo>
                    <a:pt x="68" y="38"/>
                  </a:lnTo>
                  <a:lnTo>
                    <a:pt x="0" y="45"/>
                  </a:lnTo>
                  <a:lnTo>
                    <a:pt x="23" y="212"/>
                  </a:lnTo>
                  <a:lnTo>
                    <a:pt x="38" y="212"/>
                  </a:lnTo>
                  <a:lnTo>
                    <a:pt x="53" y="227"/>
                  </a:lnTo>
                  <a:lnTo>
                    <a:pt x="84" y="235"/>
                  </a:lnTo>
                  <a:lnTo>
                    <a:pt x="99" y="235"/>
                  </a:lnTo>
                  <a:lnTo>
                    <a:pt x="121" y="227"/>
                  </a:lnTo>
                  <a:lnTo>
                    <a:pt x="137" y="242"/>
                  </a:lnTo>
                  <a:lnTo>
                    <a:pt x="152" y="227"/>
                  </a:lnTo>
                  <a:lnTo>
                    <a:pt x="159" y="197"/>
                  </a:lnTo>
                  <a:lnTo>
                    <a:pt x="174" y="204"/>
                  </a:lnTo>
                  <a:lnTo>
                    <a:pt x="174" y="182"/>
                  </a:lnTo>
                  <a:lnTo>
                    <a:pt x="205" y="151"/>
                  </a:lnTo>
                  <a:lnTo>
                    <a:pt x="212" y="106"/>
                  </a:lnTo>
                  <a:lnTo>
                    <a:pt x="212" y="91"/>
                  </a:lnTo>
                  <a:lnTo>
                    <a:pt x="205" y="0"/>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95" name="Freeform 230"/>
            <p:cNvSpPr>
              <a:spLocks/>
            </p:cNvSpPr>
            <p:nvPr/>
          </p:nvSpPr>
          <p:spPr bwMode="auto">
            <a:xfrm>
              <a:off x="4903" y="1996"/>
              <a:ext cx="212" cy="242"/>
            </a:xfrm>
            <a:custGeom>
              <a:avLst/>
              <a:gdLst>
                <a:gd name="T0" fmla="*/ 205 w 212"/>
                <a:gd name="T1" fmla="*/ 0 h 242"/>
                <a:gd name="T2" fmla="*/ 152 w 212"/>
                <a:gd name="T3" fmla="*/ 45 h 242"/>
                <a:gd name="T4" fmla="*/ 114 w 212"/>
                <a:gd name="T5" fmla="*/ 53 h 242"/>
                <a:gd name="T6" fmla="*/ 91 w 212"/>
                <a:gd name="T7" fmla="*/ 53 h 242"/>
                <a:gd name="T8" fmla="*/ 106 w 212"/>
                <a:gd name="T9" fmla="*/ 45 h 242"/>
                <a:gd name="T10" fmla="*/ 91 w 212"/>
                <a:gd name="T11" fmla="*/ 45 h 242"/>
                <a:gd name="T12" fmla="*/ 68 w 212"/>
                <a:gd name="T13" fmla="*/ 38 h 242"/>
                <a:gd name="T14" fmla="*/ 0 w 212"/>
                <a:gd name="T15" fmla="*/ 45 h 242"/>
                <a:gd name="T16" fmla="*/ 23 w 212"/>
                <a:gd name="T17" fmla="*/ 212 h 242"/>
                <a:gd name="T18" fmla="*/ 38 w 212"/>
                <a:gd name="T19" fmla="*/ 212 h 242"/>
                <a:gd name="T20" fmla="*/ 53 w 212"/>
                <a:gd name="T21" fmla="*/ 227 h 242"/>
                <a:gd name="T22" fmla="*/ 84 w 212"/>
                <a:gd name="T23" fmla="*/ 235 h 242"/>
                <a:gd name="T24" fmla="*/ 99 w 212"/>
                <a:gd name="T25" fmla="*/ 235 h 242"/>
                <a:gd name="T26" fmla="*/ 121 w 212"/>
                <a:gd name="T27" fmla="*/ 227 h 242"/>
                <a:gd name="T28" fmla="*/ 137 w 212"/>
                <a:gd name="T29" fmla="*/ 242 h 242"/>
                <a:gd name="T30" fmla="*/ 152 w 212"/>
                <a:gd name="T31" fmla="*/ 227 h 242"/>
                <a:gd name="T32" fmla="*/ 159 w 212"/>
                <a:gd name="T33" fmla="*/ 197 h 242"/>
                <a:gd name="T34" fmla="*/ 174 w 212"/>
                <a:gd name="T35" fmla="*/ 204 h 242"/>
                <a:gd name="T36" fmla="*/ 174 w 212"/>
                <a:gd name="T37" fmla="*/ 182 h 242"/>
                <a:gd name="T38" fmla="*/ 205 w 212"/>
                <a:gd name="T39" fmla="*/ 151 h 242"/>
                <a:gd name="T40" fmla="*/ 212 w 212"/>
                <a:gd name="T41" fmla="*/ 106 h 242"/>
                <a:gd name="T42" fmla="*/ 212 w 212"/>
                <a:gd name="T43" fmla="*/ 91 h 242"/>
                <a:gd name="T44" fmla="*/ 205 w 212"/>
                <a:gd name="T45" fmla="*/ 0 h 242"/>
                <a:gd name="T46" fmla="*/ 205 w 212"/>
                <a:gd name="T47" fmla="*/ 7 h 24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2" h="242">
                  <a:moveTo>
                    <a:pt x="205" y="0"/>
                  </a:moveTo>
                  <a:lnTo>
                    <a:pt x="152" y="45"/>
                  </a:lnTo>
                  <a:lnTo>
                    <a:pt x="114" y="53"/>
                  </a:lnTo>
                  <a:lnTo>
                    <a:pt x="91" y="53"/>
                  </a:lnTo>
                  <a:lnTo>
                    <a:pt x="106" y="45"/>
                  </a:lnTo>
                  <a:lnTo>
                    <a:pt x="91" y="45"/>
                  </a:lnTo>
                  <a:lnTo>
                    <a:pt x="68" y="38"/>
                  </a:lnTo>
                  <a:lnTo>
                    <a:pt x="0" y="45"/>
                  </a:lnTo>
                  <a:lnTo>
                    <a:pt x="23" y="212"/>
                  </a:lnTo>
                  <a:lnTo>
                    <a:pt x="38" y="212"/>
                  </a:lnTo>
                  <a:lnTo>
                    <a:pt x="53" y="227"/>
                  </a:lnTo>
                  <a:lnTo>
                    <a:pt x="84" y="235"/>
                  </a:lnTo>
                  <a:lnTo>
                    <a:pt x="99" y="235"/>
                  </a:lnTo>
                  <a:lnTo>
                    <a:pt x="121" y="227"/>
                  </a:lnTo>
                  <a:lnTo>
                    <a:pt x="137" y="242"/>
                  </a:lnTo>
                  <a:lnTo>
                    <a:pt x="152" y="227"/>
                  </a:lnTo>
                  <a:lnTo>
                    <a:pt x="159" y="197"/>
                  </a:lnTo>
                  <a:lnTo>
                    <a:pt x="174" y="204"/>
                  </a:lnTo>
                  <a:lnTo>
                    <a:pt x="174" y="182"/>
                  </a:lnTo>
                  <a:lnTo>
                    <a:pt x="205" y="151"/>
                  </a:lnTo>
                  <a:lnTo>
                    <a:pt x="212" y="106"/>
                  </a:lnTo>
                  <a:lnTo>
                    <a:pt x="212" y="91"/>
                  </a:lnTo>
                  <a:lnTo>
                    <a:pt x="205" y="0"/>
                  </a:lnTo>
                  <a:lnTo>
                    <a:pt x="205" y="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96" name="Freeform 231"/>
            <p:cNvSpPr>
              <a:spLocks/>
            </p:cNvSpPr>
            <p:nvPr/>
          </p:nvSpPr>
          <p:spPr bwMode="auto">
            <a:xfrm>
              <a:off x="4018" y="2360"/>
              <a:ext cx="439" cy="227"/>
            </a:xfrm>
            <a:custGeom>
              <a:avLst/>
              <a:gdLst>
                <a:gd name="T0" fmla="*/ 439 w 439"/>
                <a:gd name="T1" fmla="*/ 227 h 227"/>
                <a:gd name="T2" fmla="*/ 393 w 439"/>
                <a:gd name="T3" fmla="*/ 212 h 227"/>
                <a:gd name="T4" fmla="*/ 348 w 439"/>
                <a:gd name="T5" fmla="*/ 219 h 227"/>
                <a:gd name="T6" fmla="*/ 340 w 439"/>
                <a:gd name="T7" fmla="*/ 227 h 227"/>
                <a:gd name="T8" fmla="*/ 325 w 439"/>
                <a:gd name="T9" fmla="*/ 212 h 227"/>
                <a:gd name="T10" fmla="*/ 318 w 439"/>
                <a:gd name="T11" fmla="*/ 219 h 227"/>
                <a:gd name="T12" fmla="*/ 303 w 439"/>
                <a:gd name="T13" fmla="*/ 212 h 227"/>
                <a:gd name="T14" fmla="*/ 295 w 439"/>
                <a:gd name="T15" fmla="*/ 227 h 227"/>
                <a:gd name="T16" fmla="*/ 295 w 439"/>
                <a:gd name="T17" fmla="*/ 212 h 227"/>
                <a:gd name="T18" fmla="*/ 280 w 439"/>
                <a:gd name="T19" fmla="*/ 219 h 227"/>
                <a:gd name="T20" fmla="*/ 265 w 439"/>
                <a:gd name="T21" fmla="*/ 204 h 227"/>
                <a:gd name="T22" fmla="*/ 250 w 439"/>
                <a:gd name="T23" fmla="*/ 212 h 227"/>
                <a:gd name="T24" fmla="*/ 242 w 439"/>
                <a:gd name="T25" fmla="*/ 197 h 227"/>
                <a:gd name="T26" fmla="*/ 227 w 439"/>
                <a:gd name="T27" fmla="*/ 204 h 227"/>
                <a:gd name="T28" fmla="*/ 189 w 439"/>
                <a:gd name="T29" fmla="*/ 189 h 227"/>
                <a:gd name="T30" fmla="*/ 181 w 439"/>
                <a:gd name="T31" fmla="*/ 174 h 227"/>
                <a:gd name="T32" fmla="*/ 159 w 439"/>
                <a:gd name="T33" fmla="*/ 181 h 227"/>
                <a:gd name="T34" fmla="*/ 144 w 439"/>
                <a:gd name="T35" fmla="*/ 166 h 227"/>
                <a:gd name="T36" fmla="*/ 151 w 439"/>
                <a:gd name="T37" fmla="*/ 45 h 227"/>
                <a:gd name="T38" fmla="*/ 0 w 439"/>
                <a:gd name="T39" fmla="*/ 37 h 227"/>
                <a:gd name="T40" fmla="*/ 0 w 439"/>
                <a:gd name="T41" fmla="*/ 0 h 227"/>
                <a:gd name="T42" fmla="*/ 53 w 439"/>
                <a:gd name="T43" fmla="*/ 7 h 227"/>
                <a:gd name="T44" fmla="*/ 424 w 439"/>
                <a:gd name="T45" fmla="*/ 15 h 227"/>
                <a:gd name="T46" fmla="*/ 424 w 439"/>
                <a:gd name="T47" fmla="*/ 45 h 227"/>
                <a:gd name="T48" fmla="*/ 439 w 439"/>
                <a:gd name="T49" fmla="*/ 121 h 227"/>
                <a:gd name="T50" fmla="*/ 439 w 439"/>
                <a:gd name="T51" fmla="*/ 227 h 22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39" h="227">
                  <a:moveTo>
                    <a:pt x="439" y="227"/>
                  </a:moveTo>
                  <a:lnTo>
                    <a:pt x="393" y="212"/>
                  </a:lnTo>
                  <a:lnTo>
                    <a:pt x="348" y="219"/>
                  </a:lnTo>
                  <a:lnTo>
                    <a:pt x="340" y="227"/>
                  </a:lnTo>
                  <a:lnTo>
                    <a:pt x="325" y="212"/>
                  </a:lnTo>
                  <a:lnTo>
                    <a:pt x="318" y="219"/>
                  </a:lnTo>
                  <a:lnTo>
                    <a:pt x="303" y="212"/>
                  </a:lnTo>
                  <a:lnTo>
                    <a:pt x="295" y="227"/>
                  </a:lnTo>
                  <a:lnTo>
                    <a:pt x="295" y="212"/>
                  </a:lnTo>
                  <a:lnTo>
                    <a:pt x="280" y="219"/>
                  </a:lnTo>
                  <a:lnTo>
                    <a:pt x="265" y="204"/>
                  </a:lnTo>
                  <a:lnTo>
                    <a:pt x="250" y="212"/>
                  </a:lnTo>
                  <a:lnTo>
                    <a:pt x="242" y="197"/>
                  </a:lnTo>
                  <a:lnTo>
                    <a:pt x="227" y="204"/>
                  </a:lnTo>
                  <a:lnTo>
                    <a:pt x="189" y="189"/>
                  </a:lnTo>
                  <a:lnTo>
                    <a:pt x="181" y="174"/>
                  </a:lnTo>
                  <a:lnTo>
                    <a:pt x="159" y="181"/>
                  </a:lnTo>
                  <a:lnTo>
                    <a:pt x="144" y="166"/>
                  </a:lnTo>
                  <a:lnTo>
                    <a:pt x="151" y="45"/>
                  </a:lnTo>
                  <a:lnTo>
                    <a:pt x="0" y="37"/>
                  </a:lnTo>
                  <a:lnTo>
                    <a:pt x="0" y="0"/>
                  </a:lnTo>
                  <a:lnTo>
                    <a:pt x="53" y="7"/>
                  </a:lnTo>
                  <a:lnTo>
                    <a:pt x="424" y="15"/>
                  </a:lnTo>
                  <a:lnTo>
                    <a:pt x="424" y="45"/>
                  </a:lnTo>
                  <a:lnTo>
                    <a:pt x="439" y="121"/>
                  </a:lnTo>
                  <a:lnTo>
                    <a:pt x="439" y="227"/>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97" name="Freeform 232"/>
            <p:cNvSpPr>
              <a:spLocks/>
            </p:cNvSpPr>
            <p:nvPr/>
          </p:nvSpPr>
          <p:spPr bwMode="auto">
            <a:xfrm>
              <a:off x="4018" y="2360"/>
              <a:ext cx="439" cy="234"/>
            </a:xfrm>
            <a:custGeom>
              <a:avLst/>
              <a:gdLst>
                <a:gd name="T0" fmla="*/ 439 w 439"/>
                <a:gd name="T1" fmla="*/ 227 h 234"/>
                <a:gd name="T2" fmla="*/ 393 w 439"/>
                <a:gd name="T3" fmla="*/ 212 h 234"/>
                <a:gd name="T4" fmla="*/ 348 w 439"/>
                <a:gd name="T5" fmla="*/ 219 h 234"/>
                <a:gd name="T6" fmla="*/ 340 w 439"/>
                <a:gd name="T7" fmla="*/ 227 h 234"/>
                <a:gd name="T8" fmla="*/ 325 w 439"/>
                <a:gd name="T9" fmla="*/ 212 h 234"/>
                <a:gd name="T10" fmla="*/ 318 w 439"/>
                <a:gd name="T11" fmla="*/ 219 h 234"/>
                <a:gd name="T12" fmla="*/ 303 w 439"/>
                <a:gd name="T13" fmla="*/ 212 h 234"/>
                <a:gd name="T14" fmla="*/ 295 w 439"/>
                <a:gd name="T15" fmla="*/ 227 h 234"/>
                <a:gd name="T16" fmla="*/ 295 w 439"/>
                <a:gd name="T17" fmla="*/ 212 h 234"/>
                <a:gd name="T18" fmla="*/ 280 w 439"/>
                <a:gd name="T19" fmla="*/ 219 h 234"/>
                <a:gd name="T20" fmla="*/ 265 w 439"/>
                <a:gd name="T21" fmla="*/ 204 h 234"/>
                <a:gd name="T22" fmla="*/ 250 w 439"/>
                <a:gd name="T23" fmla="*/ 212 h 234"/>
                <a:gd name="T24" fmla="*/ 242 w 439"/>
                <a:gd name="T25" fmla="*/ 197 h 234"/>
                <a:gd name="T26" fmla="*/ 227 w 439"/>
                <a:gd name="T27" fmla="*/ 204 h 234"/>
                <a:gd name="T28" fmla="*/ 189 w 439"/>
                <a:gd name="T29" fmla="*/ 189 h 234"/>
                <a:gd name="T30" fmla="*/ 181 w 439"/>
                <a:gd name="T31" fmla="*/ 174 h 234"/>
                <a:gd name="T32" fmla="*/ 159 w 439"/>
                <a:gd name="T33" fmla="*/ 181 h 234"/>
                <a:gd name="T34" fmla="*/ 144 w 439"/>
                <a:gd name="T35" fmla="*/ 166 h 234"/>
                <a:gd name="T36" fmla="*/ 151 w 439"/>
                <a:gd name="T37" fmla="*/ 45 h 234"/>
                <a:gd name="T38" fmla="*/ 0 w 439"/>
                <a:gd name="T39" fmla="*/ 37 h 234"/>
                <a:gd name="T40" fmla="*/ 0 w 439"/>
                <a:gd name="T41" fmla="*/ 0 h 234"/>
                <a:gd name="T42" fmla="*/ 53 w 439"/>
                <a:gd name="T43" fmla="*/ 7 h 234"/>
                <a:gd name="T44" fmla="*/ 424 w 439"/>
                <a:gd name="T45" fmla="*/ 15 h 234"/>
                <a:gd name="T46" fmla="*/ 424 w 439"/>
                <a:gd name="T47" fmla="*/ 45 h 234"/>
                <a:gd name="T48" fmla="*/ 439 w 439"/>
                <a:gd name="T49" fmla="*/ 121 h 234"/>
                <a:gd name="T50" fmla="*/ 439 w 439"/>
                <a:gd name="T51" fmla="*/ 227 h 234"/>
                <a:gd name="T52" fmla="*/ 439 w 439"/>
                <a:gd name="T53" fmla="*/ 234 h 23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39" h="234">
                  <a:moveTo>
                    <a:pt x="439" y="227"/>
                  </a:moveTo>
                  <a:lnTo>
                    <a:pt x="393" y="212"/>
                  </a:lnTo>
                  <a:lnTo>
                    <a:pt x="348" y="219"/>
                  </a:lnTo>
                  <a:lnTo>
                    <a:pt x="340" y="227"/>
                  </a:lnTo>
                  <a:lnTo>
                    <a:pt x="325" y="212"/>
                  </a:lnTo>
                  <a:lnTo>
                    <a:pt x="318" y="219"/>
                  </a:lnTo>
                  <a:lnTo>
                    <a:pt x="303" y="212"/>
                  </a:lnTo>
                  <a:lnTo>
                    <a:pt x="295" y="227"/>
                  </a:lnTo>
                  <a:lnTo>
                    <a:pt x="295" y="212"/>
                  </a:lnTo>
                  <a:lnTo>
                    <a:pt x="280" y="219"/>
                  </a:lnTo>
                  <a:lnTo>
                    <a:pt x="265" y="204"/>
                  </a:lnTo>
                  <a:lnTo>
                    <a:pt x="250" y="212"/>
                  </a:lnTo>
                  <a:lnTo>
                    <a:pt x="242" y="197"/>
                  </a:lnTo>
                  <a:lnTo>
                    <a:pt x="227" y="204"/>
                  </a:lnTo>
                  <a:lnTo>
                    <a:pt x="189" y="189"/>
                  </a:lnTo>
                  <a:lnTo>
                    <a:pt x="181" y="174"/>
                  </a:lnTo>
                  <a:lnTo>
                    <a:pt x="159" y="181"/>
                  </a:lnTo>
                  <a:lnTo>
                    <a:pt x="144" y="166"/>
                  </a:lnTo>
                  <a:lnTo>
                    <a:pt x="151" y="45"/>
                  </a:lnTo>
                  <a:lnTo>
                    <a:pt x="0" y="37"/>
                  </a:lnTo>
                  <a:lnTo>
                    <a:pt x="0" y="0"/>
                  </a:lnTo>
                  <a:lnTo>
                    <a:pt x="53" y="7"/>
                  </a:lnTo>
                  <a:lnTo>
                    <a:pt x="424" y="15"/>
                  </a:lnTo>
                  <a:lnTo>
                    <a:pt x="424" y="45"/>
                  </a:lnTo>
                  <a:lnTo>
                    <a:pt x="439" y="121"/>
                  </a:lnTo>
                  <a:lnTo>
                    <a:pt x="439" y="227"/>
                  </a:lnTo>
                  <a:lnTo>
                    <a:pt x="439" y="23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98" name="Freeform 233"/>
            <p:cNvSpPr>
              <a:spLocks/>
            </p:cNvSpPr>
            <p:nvPr/>
          </p:nvSpPr>
          <p:spPr bwMode="auto">
            <a:xfrm>
              <a:off x="3057" y="1602"/>
              <a:ext cx="408" cy="341"/>
            </a:xfrm>
            <a:custGeom>
              <a:avLst/>
              <a:gdLst>
                <a:gd name="T0" fmla="*/ 393 w 408"/>
                <a:gd name="T1" fmla="*/ 98 h 341"/>
                <a:gd name="T2" fmla="*/ 302 w 408"/>
                <a:gd name="T3" fmla="*/ 75 h 341"/>
                <a:gd name="T4" fmla="*/ 196 w 408"/>
                <a:gd name="T5" fmla="*/ 75 h 341"/>
                <a:gd name="T6" fmla="*/ 174 w 408"/>
                <a:gd name="T7" fmla="*/ 60 h 341"/>
                <a:gd name="T8" fmla="*/ 151 w 408"/>
                <a:gd name="T9" fmla="*/ 68 h 341"/>
                <a:gd name="T10" fmla="*/ 128 w 408"/>
                <a:gd name="T11" fmla="*/ 53 h 341"/>
                <a:gd name="T12" fmla="*/ 136 w 408"/>
                <a:gd name="T13" fmla="*/ 22 h 341"/>
                <a:gd name="T14" fmla="*/ 121 w 408"/>
                <a:gd name="T15" fmla="*/ 15 h 341"/>
                <a:gd name="T16" fmla="*/ 113 w 408"/>
                <a:gd name="T17" fmla="*/ 7 h 341"/>
                <a:gd name="T18" fmla="*/ 106 w 408"/>
                <a:gd name="T19" fmla="*/ 7 h 341"/>
                <a:gd name="T20" fmla="*/ 90 w 408"/>
                <a:gd name="T21" fmla="*/ 0 h 341"/>
                <a:gd name="T22" fmla="*/ 38 w 408"/>
                <a:gd name="T23" fmla="*/ 144 h 341"/>
                <a:gd name="T24" fmla="*/ 0 w 408"/>
                <a:gd name="T25" fmla="*/ 197 h 341"/>
                <a:gd name="T26" fmla="*/ 0 w 408"/>
                <a:gd name="T27" fmla="*/ 257 h 341"/>
                <a:gd name="T28" fmla="*/ 196 w 408"/>
                <a:gd name="T29" fmla="*/ 310 h 341"/>
                <a:gd name="T30" fmla="*/ 333 w 408"/>
                <a:gd name="T31" fmla="*/ 341 h 341"/>
                <a:gd name="T32" fmla="*/ 363 w 408"/>
                <a:gd name="T33" fmla="*/ 212 h 341"/>
                <a:gd name="T34" fmla="*/ 355 w 408"/>
                <a:gd name="T35" fmla="*/ 189 h 341"/>
                <a:gd name="T36" fmla="*/ 408 w 408"/>
                <a:gd name="T37" fmla="*/ 121 h 341"/>
                <a:gd name="T38" fmla="*/ 393 w 408"/>
                <a:gd name="T39" fmla="*/ 98 h 3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8" h="341">
                  <a:moveTo>
                    <a:pt x="393" y="98"/>
                  </a:moveTo>
                  <a:lnTo>
                    <a:pt x="302" y="75"/>
                  </a:lnTo>
                  <a:lnTo>
                    <a:pt x="196" y="75"/>
                  </a:lnTo>
                  <a:lnTo>
                    <a:pt x="174" y="60"/>
                  </a:lnTo>
                  <a:lnTo>
                    <a:pt x="151" y="68"/>
                  </a:lnTo>
                  <a:lnTo>
                    <a:pt x="128" y="53"/>
                  </a:lnTo>
                  <a:lnTo>
                    <a:pt x="136" y="22"/>
                  </a:lnTo>
                  <a:lnTo>
                    <a:pt x="121" y="15"/>
                  </a:lnTo>
                  <a:lnTo>
                    <a:pt x="113" y="7"/>
                  </a:lnTo>
                  <a:lnTo>
                    <a:pt x="106" y="7"/>
                  </a:lnTo>
                  <a:lnTo>
                    <a:pt x="90" y="0"/>
                  </a:lnTo>
                  <a:lnTo>
                    <a:pt x="38" y="144"/>
                  </a:lnTo>
                  <a:lnTo>
                    <a:pt x="0" y="197"/>
                  </a:lnTo>
                  <a:lnTo>
                    <a:pt x="0" y="257"/>
                  </a:lnTo>
                  <a:lnTo>
                    <a:pt x="196" y="310"/>
                  </a:lnTo>
                  <a:lnTo>
                    <a:pt x="333" y="341"/>
                  </a:lnTo>
                  <a:lnTo>
                    <a:pt x="363" y="212"/>
                  </a:lnTo>
                  <a:lnTo>
                    <a:pt x="355" y="189"/>
                  </a:lnTo>
                  <a:lnTo>
                    <a:pt x="408" y="121"/>
                  </a:lnTo>
                  <a:lnTo>
                    <a:pt x="393" y="98"/>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99" name="Freeform 234"/>
            <p:cNvSpPr>
              <a:spLocks/>
            </p:cNvSpPr>
            <p:nvPr/>
          </p:nvSpPr>
          <p:spPr bwMode="auto">
            <a:xfrm>
              <a:off x="3057" y="1602"/>
              <a:ext cx="408" cy="341"/>
            </a:xfrm>
            <a:custGeom>
              <a:avLst/>
              <a:gdLst>
                <a:gd name="T0" fmla="*/ 393 w 408"/>
                <a:gd name="T1" fmla="*/ 98 h 341"/>
                <a:gd name="T2" fmla="*/ 302 w 408"/>
                <a:gd name="T3" fmla="*/ 75 h 341"/>
                <a:gd name="T4" fmla="*/ 196 w 408"/>
                <a:gd name="T5" fmla="*/ 75 h 341"/>
                <a:gd name="T6" fmla="*/ 174 w 408"/>
                <a:gd name="T7" fmla="*/ 60 h 341"/>
                <a:gd name="T8" fmla="*/ 151 w 408"/>
                <a:gd name="T9" fmla="*/ 68 h 341"/>
                <a:gd name="T10" fmla="*/ 128 w 408"/>
                <a:gd name="T11" fmla="*/ 53 h 341"/>
                <a:gd name="T12" fmla="*/ 136 w 408"/>
                <a:gd name="T13" fmla="*/ 22 h 341"/>
                <a:gd name="T14" fmla="*/ 121 w 408"/>
                <a:gd name="T15" fmla="*/ 15 h 341"/>
                <a:gd name="T16" fmla="*/ 113 w 408"/>
                <a:gd name="T17" fmla="*/ 7 h 341"/>
                <a:gd name="T18" fmla="*/ 106 w 408"/>
                <a:gd name="T19" fmla="*/ 7 h 341"/>
                <a:gd name="T20" fmla="*/ 90 w 408"/>
                <a:gd name="T21" fmla="*/ 0 h 341"/>
                <a:gd name="T22" fmla="*/ 38 w 408"/>
                <a:gd name="T23" fmla="*/ 144 h 341"/>
                <a:gd name="T24" fmla="*/ 0 w 408"/>
                <a:gd name="T25" fmla="*/ 197 h 341"/>
                <a:gd name="T26" fmla="*/ 0 w 408"/>
                <a:gd name="T27" fmla="*/ 257 h 341"/>
                <a:gd name="T28" fmla="*/ 196 w 408"/>
                <a:gd name="T29" fmla="*/ 310 h 341"/>
                <a:gd name="T30" fmla="*/ 333 w 408"/>
                <a:gd name="T31" fmla="*/ 341 h 341"/>
                <a:gd name="T32" fmla="*/ 363 w 408"/>
                <a:gd name="T33" fmla="*/ 212 h 341"/>
                <a:gd name="T34" fmla="*/ 355 w 408"/>
                <a:gd name="T35" fmla="*/ 189 h 341"/>
                <a:gd name="T36" fmla="*/ 408 w 408"/>
                <a:gd name="T37" fmla="*/ 121 h 341"/>
                <a:gd name="T38" fmla="*/ 393 w 408"/>
                <a:gd name="T39" fmla="*/ 98 h 341"/>
                <a:gd name="T40" fmla="*/ 393 w 408"/>
                <a:gd name="T41" fmla="*/ 106 h 3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08" h="341">
                  <a:moveTo>
                    <a:pt x="393" y="98"/>
                  </a:moveTo>
                  <a:lnTo>
                    <a:pt x="302" y="75"/>
                  </a:lnTo>
                  <a:lnTo>
                    <a:pt x="196" y="75"/>
                  </a:lnTo>
                  <a:lnTo>
                    <a:pt x="174" y="60"/>
                  </a:lnTo>
                  <a:lnTo>
                    <a:pt x="151" y="68"/>
                  </a:lnTo>
                  <a:lnTo>
                    <a:pt x="128" y="53"/>
                  </a:lnTo>
                  <a:lnTo>
                    <a:pt x="136" y="22"/>
                  </a:lnTo>
                  <a:lnTo>
                    <a:pt x="121" y="15"/>
                  </a:lnTo>
                  <a:lnTo>
                    <a:pt x="113" y="7"/>
                  </a:lnTo>
                  <a:lnTo>
                    <a:pt x="106" y="7"/>
                  </a:lnTo>
                  <a:lnTo>
                    <a:pt x="90" y="0"/>
                  </a:lnTo>
                  <a:lnTo>
                    <a:pt x="38" y="144"/>
                  </a:lnTo>
                  <a:lnTo>
                    <a:pt x="0" y="197"/>
                  </a:lnTo>
                  <a:lnTo>
                    <a:pt x="0" y="257"/>
                  </a:lnTo>
                  <a:lnTo>
                    <a:pt x="196" y="310"/>
                  </a:lnTo>
                  <a:lnTo>
                    <a:pt x="333" y="341"/>
                  </a:lnTo>
                  <a:lnTo>
                    <a:pt x="363" y="212"/>
                  </a:lnTo>
                  <a:lnTo>
                    <a:pt x="355" y="189"/>
                  </a:lnTo>
                  <a:lnTo>
                    <a:pt x="408" y="121"/>
                  </a:lnTo>
                  <a:lnTo>
                    <a:pt x="393" y="98"/>
                  </a:lnTo>
                  <a:lnTo>
                    <a:pt x="393" y="10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00" name="Freeform 235"/>
            <p:cNvSpPr>
              <a:spLocks/>
            </p:cNvSpPr>
            <p:nvPr/>
          </p:nvSpPr>
          <p:spPr bwMode="auto">
            <a:xfrm>
              <a:off x="5108" y="1950"/>
              <a:ext cx="295" cy="190"/>
            </a:xfrm>
            <a:custGeom>
              <a:avLst/>
              <a:gdLst>
                <a:gd name="T0" fmla="*/ 257 w 295"/>
                <a:gd name="T1" fmla="*/ 31 h 190"/>
                <a:gd name="T2" fmla="*/ 249 w 295"/>
                <a:gd name="T3" fmla="*/ 8 h 190"/>
                <a:gd name="T4" fmla="*/ 234 w 295"/>
                <a:gd name="T5" fmla="*/ 0 h 190"/>
                <a:gd name="T6" fmla="*/ 30 w 295"/>
                <a:gd name="T7" fmla="*/ 38 h 190"/>
                <a:gd name="T8" fmla="*/ 30 w 295"/>
                <a:gd name="T9" fmla="*/ 23 h 190"/>
                <a:gd name="T10" fmla="*/ 0 w 295"/>
                <a:gd name="T11" fmla="*/ 46 h 190"/>
                <a:gd name="T12" fmla="*/ 7 w 295"/>
                <a:gd name="T13" fmla="*/ 137 h 190"/>
                <a:gd name="T14" fmla="*/ 22 w 295"/>
                <a:gd name="T15" fmla="*/ 190 h 190"/>
                <a:gd name="T16" fmla="*/ 68 w 295"/>
                <a:gd name="T17" fmla="*/ 182 h 190"/>
                <a:gd name="T18" fmla="*/ 249 w 295"/>
                <a:gd name="T19" fmla="*/ 152 h 190"/>
                <a:gd name="T20" fmla="*/ 265 w 295"/>
                <a:gd name="T21" fmla="*/ 137 h 190"/>
                <a:gd name="T22" fmla="*/ 295 w 295"/>
                <a:gd name="T23" fmla="*/ 114 h 190"/>
                <a:gd name="T24" fmla="*/ 265 w 295"/>
                <a:gd name="T25" fmla="*/ 84 h 190"/>
                <a:gd name="T26" fmla="*/ 257 w 295"/>
                <a:gd name="T27" fmla="*/ 61 h 190"/>
                <a:gd name="T28" fmla="*/ 272 w 295"/>
                <a:gd name="T29" fmla="*/ 38 h 190"/>
                <a:gd name="T30" fmla="*/ 257 w 295"/>
                <a:gd name="T31" fmla="*/ 31 h 1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5" h="190">
                  <a:moveTo>
                    <a:pt x="257" y="31"/>
                  </a:moveTo>
                  <a:lnTo>
                    <a:pt x="249" y="8"/>
                  </a:lnTo>
                  <a:lnTo>
                    <a:pt x="234" y="0"/>
                  </a:lnTo>
                  <a:lnTo>
                    <a:pt x="30" y="38"/>
                  </a:lnTo>
                  <a:lnTo>
                    <a:pt x="30" y="23"/>
                  </a:lnTo>
                  <a:lnTo>
                    <a:pt x="0" y="46"/>
                  </a:lnTo>
                  <a:lnTo>
                    <a:pt x="7" y="137"/>
                  </a:lnTo>
                  <a:lnTo>
                    <a:pt x="22" y="190"/>
                  </a:lnTo>
                  <a:lnTo>
                    <a:pt x="68" y="182"/>
                  </a:lnTo>
                  <a:lnTo>
                    <a:pt x="249" y="152"/>
                  </a:lnTo>
                  <a:lnTo>
                    <a:pt x="265" y="137"/>
                  </a:lnTo>
                  <a:lnTo>
                    <a:pt x="295" y="114"/>
                  </a:lnTo>
                  <a:lnTo>
                    <a:pt x="265" y="84"/>
                  </a:lnTo>
                  <a:lnTo>
                    <a:pt x="257" y="61"/>
                  </a:lnTo>
                  <a:lnTo>
                    <a:pt x="272" y="38"/>
                  </a:lnTo>
                  <a:lnTo>
                    <a:pt x="257" y="31"/>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01" name="Freeform 236"/>
            <p:cNvSpPr>
              <a:spLocks/>
            </p:cNvSpPr>
            <p:nvPr/>
          </p:nvSpPr>
          <p:spPr bwMode="auto">
            <a:xfrm>
              <a:off x="5108" y="1950"/>
              <a:ext cx="295" cy="190"/>
            </a:xfrm>
            <a:custGeom>
              <a:avLst/>
              <a:gdLst>
                <a:gd name="T0" fmla="*/ 257 w 295"/>
                <a:gd name="T1" fmla="*/ 31 h 190"/>
                <a:gd name="T2" fmla="*/ 249 w 295"/>
                <a:gd name="T3" fmla="*/ 8 h 190"/>
                <a:gd name="T4" fmla="*/ 234 w 295"/>
                <a:gd name="T5" fmla="*/ 0 h 190"/>
                <a:gd name="T6" fmla="*/ 30 w 295"/>
                <a:gd name="T7" fmla="*/ 38 h 190"/>
                <a:gd name="T8" fmla="*/ 30 w 295"/>
                <a:gd name="T9" fmla="*/ 23 h 190"/>
                <a:gd name="T10" fmla="*/ 0 w 295"/>
                <a:gd name="T11" fmla="*/ 46 h 190"/>
                <a:gd name="T12" fmla="*/ 7 w 295"/>
                <a:gd name="T13" fmla="*/ 137 h 190"/>
                <a:gd name="T14" fmla="*/ 22 w 295"/>
                <a:gd name="T15" fmla="*/ 190 h 190"/>
                <a:gd name="T16" fmla="*/ 68 w 295"/>
                <a:gd name="T17" fmla="*/ 182 h 190"/>
                <a:gd name="T18" fmla="*/ 249 w 295"/>
                <a:gd name="T19" fmla="*/ 152 h 190"/>
                <a:gd name="T20" fmla="*/ 265 w 295"/>
                <a:gd name="T21" fmla="*/ 137 h 190"/>
                <a:gd name="T22" fmla="*/ 295 w 295"/>
                <a:gd name="T23" fmla="*/ 114 h 190"/>
                <a:gd name="T24" fmla="*/ 265 w 295"/>
                <a:gd name="T25" fmla="*/ 84 h 190"/>
                <a:gd name="T26" fmla="*/ 257 w 295"/>
                <a:gd name="T27" fmla="*/ 61 h 190"/>
                <a:gd name="T28" fmla="*/ 272 w 295"/>
                <a:gd name="T29" fmla="*/ 38 h 190"/>
                <a:gd name="T30" fmla="*/ 257 w 295"/>
                <a:gd name="T31" fmla="*/ 31 h 190"/>
                <a:gd name="T32" fmla="*/ 257 w 295"/>
                <a:gd name="T33" fmla="*/ 38 h 1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95" h="190">
                  <a:moveTo>
                    <a:pt x="257" y="31"/>
                  </a:moveTo>
                  <a:lnTo>
                    <a:pt x="249" y="8"/>
                  </a:lnTo>
                  <a:lnTo>
                    <a:pt x="234" y="0"/>
                  </a:lnTo>
                  <a:lnTo>
                    <a:pt x="30" y="38"/>
                  </a:lnTo>
                  <a:lnTo>
                    <a:pt x="30" y="23"/>
                  </a:lnTo>
                  <a:lnTo>
                    <a:pt x="0" y="46"/>
                  </a:lnTo>
                  <a:lnTo>
                    <a:pt x="7" y="137"/>
                  </a:lnTo>
                  <a:lnTo>
                    <a:pt x="22" y="190"/>
                  </a:lnTo>
                  <a:lnTo>
                    <a:pt x="68" y="182"/>
                  </a:lnTo>
                  <a:lnTo>
                    <a:pt x="249" y="152"/>
                  </a:lnTo>
                  <a:lnTo>
                    <a:pt x="265" y="137"/>
                  </a:lnTo>
                  <a:lnTo>
                    <a:pt x="295" y="114"/>
                  </a:lnTo>
                  <a:lnTo>
                    <a:pt x="265" y="84"/>
                  </a:lnTo>
                  <a:lnTo>
                    <a:pt x="257" y="61"/>
                  </a:lnTo>
                  <a:lnTo>
                    <a:pt x="272" y="38"/>
                  </a:lnTo>
                  <a:lnTo>
                    <a:pt x="257" y="31"/>
                  </a:lnTo>
                  <a:lnTo>
                    <a:pt x="257" y="3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02" name="Freeform 237"/>
            <p:cNvSpPr>
              <a:spLocks/>
            </p:cNvSpPr>
            <p:nvPr/>
          </p:nvSpPr>
          <p:spPr bwMode="auto">
            <a:xfrm>
              <a:off x="5509" y="1905"/>
              <a:ext cx="22" cy="53"/>
            </a:xfrm>
            <a:custGeom>
              <a:avLst/>
              <a:gdLst>
                <a:gd name="T0" fmla="*/ 22 w 22"/>
                <a:gd name="T1" fmla="*/ 15 h 53"/>
                <a:gd name="T2" fmla="*/ 15 w 22"/>
                <a:gd name="T3" fmla="*/ 0 h 53"/>
                <a:gd name="T4" fmla="*/ 0 w 22"/>
                <a:gd name="T5" fmla="*/ 7 h 53"/>
                <a:gd name="T6" fmla="*/ 7 w 22"/>
                <a:gd name="T7" fmla="*/ 45 h 53"/>
                <a:gd name="T8" fmla="*/ 7 w 22"/>
                <a:gd name="T9" fmla="*/ 53 h 53"/>
                <a:gd name="T10" fmla="*/ 22 w 22"/>
                <a:gd name="T11" fmla="*/ 45 h 53"/>
                <a:gd name="T12" fmla="*/ 22 w 22"/>
                <a:gd name="T13" fmla="*/ 15 h 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 h="53">
                  <a:moveTo>
                    <a:pt x="22" y="15"/>
                  </a:moveTo>
                  <a:lnTo>
                    <a:pt x="15" y="0"/>
                  </a:lnTo>
                  <a:lnTo>
                    <a:pt x="0" y="7"/>
                  </a:lnTo>
                  <a:lnTo>
                    <a:pt x="7" y="45"/>
                  </a:lnTo>
                  <a:lnTo>
                    <a:pt x="7" y="53"/>
                  </a:lnTo>
                  <a:lnTo>
                    <a:pt x="22" y="45"/>
                  </a:lnTo>
                  <a:lnTo>
                    <a:pt x="22" y="15"/>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03" name="Freeform 238"/>
            <p:cNvSpPr>
              <a:spLocks/>
            </p:cNvSpPr>
            <p:nvPr/>
          </p:nvSpPr>
          <p:spPr bwMode="auto">
            <a:xfrm>
              <a:off x="5509" y="1905"/>
              <a:ext cx="22" cy="53"/>
            </a:xfrm>
            <a:custGeom>
              <a:avLst/>
              <a:gdLst>
                <a:gd name="T0" fmla="*/ 22 w 22"/>
                <a:gd name="T1" fmla="*/ 15 h 53"/>
                <a:gd name="T2" fmla="*/ 15 w 22"/>
                <a:gd name="T3" fmla="*/ 0 h 53"/>
                <a:gd name="T4" fmla="*/ 0 w 22"/>
                <a:gd name="T5" fmla="*/ 7 h 53"/>
                <a:gd name="T6" fmla="*/ 7 w 22"/>
                <a:gd name="T7" fmla="*/ 45 h 53"/>
                <a:gd name="T8" fmla="*/ 7 w 22"/>
                <a:gd name="T9" fmla="*/ 53 h 53"/>
                <a:gd name="T10" fmla="*/ 22 w 22"/>
                <a:gd name="T11" fmla="*/ 45 h 53"/>
                <a:gd name="T12" fmla="*/ 22 w 22"/>
                <a:gd name="T13" fmla="*/ 15 h 53"/>
                <a:gd name="T14" fmla="*/ 22 w 22"/>
                <a:gd name="T15" fmla="*/ 23 h 5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 h="53">
                  <a:moveTo>
                    <a:pt x="22" y="15"/>
                  </a:moveTo>
                  <a:lnTo>
                    <a:pt x="15" y="0"/>
                  </a:lnTo>
                  <a:lnTo>
                    <a:pt x="0" y="7"/>
                  </a:lnTo>
                  <a:lnTo>
                    <a:pt x="7" y="45"/>
                  </a:lnTo>
                  <a:lnTo>
                    <a:pt x="7" y="53"/>
                  </a:lnTo>
                  <a:lnTo>
                    <a:pt x="22" y="45"/>
                  </a:lnTo>
                  <a:lnTo>
                    <a:pt x="22" y="15"/>
                  </a:lnTo>
                  <a:lnTo>
                    <a:pt x="22" y="2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04" name="Freeform 239"/>
            <p:cNvSpPr>
              <a:spLocks/>
            </p:cNvSpPr>
            <p:nvPr/>
          </p:nvSpPr>
          <p:spPr bwMode="auto">
            <a:xfrm>
              <a:off x="5539" y="1928"/>
              <a:ext cx="8" cy="7"/>
            </a:xfrm>
            <a:custGeom>
              <a:avLst/>
              <a:gdLst>
                <a:gd name="T0" fmla="*/ 0 w 8"/>
                <a:gd name="T1" fmla="*/ 0 h 7"/>
                <a:gd name="T2" fmla="*/ 8 w 8"/>
                <a:gd name="T3" fmla="*/ 0 h 7"/>
                <a:gd name="T4" fmla="*/ 8 w 8"/>
                <a:gd name="T5" fmla="*/ 7 h 7"/>
                <a:gd name="T6" fmla="*/ 0 w 8"/>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7">
                  <a:moveTo>
                    <a:pt x="0" y="0"/>
                  </a:moveTo>
                  <a:lnTo>
                    <a:pt x="8" y="0"/>
                  </a:lnTo>
                  <a:lnTo>
                    <a:pt x="8" y="7"/>
                  </a:lnTo>
                  <a:lnTo>
                    <a:pt x="0" y="0"/>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05" name="Freeform 240"/>
            <p:cNvSpPr>
              <a:spLocks/>
            </p:cNvSpPr>
            <p:nvPr/>
          </p:nvSpPr>
          <p:spPr bwMode="auto">
            <a:xfrm>
              <a:off x="5539" y="1928"/>
              <a:ext cx="8" cy="7"/>
            </a:xfrm>
            <a:custGeom>
              <a:avLst/>
              <a:gdLst>
                <a:gd name="T0" fmla="*/ 0 w 8"/>
                <a:gd name="T1" fmla="*/ 0 h 7"/>
                <a:gd name="T2" fmla="*/ 8 w 8"/>
                <a:gd name="T3" fmla="*/ 0 h 7"/>
                <a:gd name="T4" fmla="*/ 8 w 8"/>
                <a:gd name="T5" fmla="*/ 7 h 7"/>
                <a:gd name="T6" fmla="*/ 0 w 8"/>
                <a:gd name="T7" fmla="*/ 0 h 7"/>
                <a:gd name="T8" fmla="*/ 0 w 8"/>
                <a:gd name="T9" fmla="*/ 7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7">
                  <a:moveTo>
                    <a:pt x="0" y="0"/>
                  </a:moveTo>
                  <a:lnTo>
                    <a:pt x="8" y="0"/>
                  </a:lnTo>
                  <a:lnTo>
                    <a:pt x="8" y="7"/>
                  </a:lnTo>
                  <a:lnTo>
                    <a:pt x="0" y="0"/>
                  </a:lnTo>
                  <a:lnTo>
                    <a:pt x="0" y="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06" name="Freeform 241"/>
            <p:cNvSpPr>
              <a:spLocks/>
            </p:cNvSpPr>
            <p:nvPr/>
          </p:nvSpPr>
          <p:spPr bwMode="auto">
            <a:xfrm>
              <a:off x="5032" y="2435"/>
              <a:ext cx="257" cy="197"/>
            </a:xfrm>
            <a:custGeom>
              <a:avLst/>
              <a:gdLst>
                <a:gd name="T0" fmla="*/ 257 w 257"/>
                <a:gd name="T1" fmla="*/ 61 h 197"/>
                <a:gd name="T2" fmla="*/ 189 w 257"/>
                <a:gd name="T3" fmla="*/ 8 h 197"/>
                <a:gd name="T4" fmla="*/ 129 w 257"/>
                <a:gd name="T5" fmla="*/ 15 h 197"/>
                <a:gd name="T6" fmla="*/ 114 w 257"/>
                <a:gd name="T7" fmla="*/ 0 h 197"/>
                <a:gd name="T8" fmla="*/ 45 w 257"/>
                <a:gd name="T9" fmla="*/ 8 h 197"/>
                <a:gd name="T10" fmla="*/ 8 w 257"/>
                <a:gd name="T11" fmla="*/ 23 h 197"/>
                <a:gd name="T12" fmla="*/ 0 w 257"/>
                <a:gd name="T13" fmla="*/ 46 h 197"/>
                <a:gd name="T14" fmla="*/ 30 w 257"/>
                <a:gd name="T15" fmla="*/ 53 h 197"/>
                <a:gd name="T16" fmla="*/ 45 w 257"/>
                <a:gd name="T17" fmla="*/ 91 h 197"/>
                <a:gd name="T18" fmla="*/ 114 w 257"/>
                <a:gd name="T19" fmla="*/ 137 h 197"/>
                <a:gd name="T20" fmla="*/ 136 w 257"/>
                <a:gd name="T21" fmla="*/ 182 h 197"/>
                <a:gd name="T22" fmla="*/ 151 w 257"/>
                <a:gd name="T23" fmla="*/ 197 h 197"/>
                <a:gd name="T24" fmla="*/ 159 w 257"/>
                <a:gd name="T25" fmla="*/ 159 h 197"/>
                <a:gd name="T26" fmla="*/ 182 w 257"/>
                <a:gd name="T27" fmla="*/ 159 h 197"/>
                <a:gd name="T28" fmla="*/ 182 w 257"/>
                <a:gd name="T29" fmla="*/ 144 h 197"/>
                <a:gd name="T30" fmla="*/ 189 w 257"/>
                <a:gd name="T31" fmla="*/ 159 h 197"/>
                <a:gd name="T32" fmla="*/ 197 w 257"/>
                <a:gd name="T33" fmla="*/ 152 h 197"/>
                <a:gd name="T34" fmla="*/ 189 w 257"/>
                <a:gd name="T35" fmla="*/ 152 h 197"/>
                <a:gd name="T36" fmla="*/ 197 w 257"/>
                <a:gd name="T37" fmla="*/ 144 h 197"/>
                <a:gd name="T38" fmla="*/ 197 w 257"/>
                <a:gd name="T39" fmla="*/ 137 h 197"/>
                <a:gd name="T40" fmla="*/ 204 w 257"/>
                <a:gd name="T41" fmla="*/ 137 h 197"/>
                <a:gd name="T42" fmla="*/ 227 w 257"/>
                <a:gd name="T43" fmla="*/ 114 h 197"/>
                <a:gd name="T44" fmla="*/ 227 w 257"/>
                <a:gd name="T45" fmla="*/ 91 h 197"/>
                <a:gd name="T46" fmla="*/ 235 w 257"/>
                <a:gd name="T47" fmla="*/ 84 h 197"/>
                <a:gd name="T48" fmla="*/ 235 w 257"/>
                <a:gd name="T49" fmla="*/ 99 h 197"/>
                <a:gd name="T50" fmla="*/ 257 w 257"/>
                <a:gd name="T51" fmla="*/ 61 h 19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57" h="197">
                  <a:moveTo>
                    <a:pt x="257" y="61"/>
                  </a:moveTo>
                  <a:lnTo>
                    <a:pt x="189" y="8"/>
                  </a:lnTo>
                  <a:lnTo>
                    <a:pt x="129" y="15"/>
                  </a:lnTo>
                  <a:lnTo>
                    <a:pt x="114" y="0"/>
                  </a:lnTo>
                  <a:lnTo>
                    <a:pt x="45" y="8"/>
                  </a:lnTo>
                  <a:lnTo>
                    <a:pt x="8" y="23"/>
                  </a:lnTo>
                  <a:lnTo>
                    <a:pt x="0" y="46"/>
                  </a:lnTo>
                  <a:lnTo>
                    <a:pt x="30" y="53"/>
                  </a:lnTo>
                  <a:lnTo>
                    <a:pt x="45" y="91"/>
                  </a:lnTo>
                  <a:lnTo>
                    <a:pt x="114" y="137"/>
                  </a:lnTo>
                  <a:lnTo>
                    <a:pt x="136" y="182"/>
                  </a:lnTo>
                  <a:lnTo>
                    <a:pt x="151" y="197"/>
                  </a:lnTo>
                  <a:lnTo>
                    <a:pt x="159" y="159"/>
                  </a:lnTo>
                  <a:lnTo>
                    <a:pt x="182" y="159"/>
                  </a:lnTo>
                  <a:lnTo>
                    <a:pt x="182" y="144"/>
                  </a:lnTo>
                  <a:lnTo>
                    <a:pt x="189" y="159"/>
                  </a:lnTo>
                  <a:lnTo>
                    <a:pt x="197" y="152"/>
                  </a:lnTo>
                  <a:lnTo>
                    <a:pt x="189" y="152"/>
                  </a:lnTo>
                  <a:lnTo>
                    <a:pt x="197" y="144"/>
                  </a:lnTo>
                  <a:lnTo>
                    <a:pt x="197" y="137"/>
                  </a:lnTo>
                  <a:lnTo>
                    <a:pt x="204" y="137"/>
                  </a:lnTo>
                  <a:lnTo>
                    <a:pt x="227" y="114"/>
                  </a:lnTo>
                  <a:lnTo>
                    <a:pt x="227" y="91"/>
                  </a:lnTo>
                  <a:lnTo>
                    <a:pt x="235" y="84"/>
                  </a:lnTo>
                  <a:lnTo>
                    <a:pt x="235" y="99"/>
                  </a:lnTo>
                  <a:lnTo>
                    <a:pt x="257" y="61"/>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07" name="Freeform 242"/>
            <p:cNvSpPr>
              <a:spLocks/>
            </p:cNvSpPr>
            <p:nvPr/>
          </p:nvSpPr>
          <p:spPr bwMode="auto">
            <a:xfrm>
              <a:off x="5032" y="2435"/>
              <a:ext cx="257" cy="197"/>
            </a:xfrm>
            <a:custGeom>
              <a:avLst/>
              <a:gdLst>
                <a:gd name="T0" fmla="*/ 257 w 257"/>
                <a:gd name="T1" fmla="*/ 61 h 197"/>
                <a:gd name="T2" fmla="*/ 189 w 257"/>
                <a:gd name="T3" fmla="*/ 8 h 197"/>
                <a:gd name="T4" fmla="*/ 129 w 257"/>
                <a:gd name="T5" fmla="*/ 15 h 197"/>
                <a:gd name="T6" fmla="*/ 114 w 257"/>
                <a:gd name="T7" fmla="*/ 0 h 197"/>
                <a:gd name="T8" fmla="*/ 45 w 257"/>
                <a:gd name="T9" fmla="*/ 8 h 197"/>
                <a:gd name="T10" fmla="*/ 8 w 257"/>
                <a:gd name="T11" fmla="*/ 23 h 197"/>
                <a:gd name="T12" fmla="*/ 0 w 257"/>
                <a:gd name="T13" fmla="*/ 46 h 197"/>
                <a:gd name="T14" fmla="*/ 30 w 257"/>
                <a:gd name="T15" fmla="*/ 53 h 197"/>
                <a:gd name="T16" fmla="*/ 45 w 257"/>
                <a:gd name="T17" fmla="*/ 91 h 197"/>
                <a:gd name="T18" fmla="*/ 114 w 257"/>
                <a:gd name="T19" fmla="*/ 137 h 197"/>
                <a:gd name="T20" fmla="*/ 136 w 257"/>
                <a:gd name="T21" fmla="*/ 182 h 197"/>
                <a:gd name="T22" fmla="*/ 151 w 257"/>
                <a:gd name="T23" fmla="*/ 197 h 197"/>
                <a:gd name="T24" fmla="*/ 159 w 257"/>
                <a:gd name="T25" fmla="*/ 159 h 197"/>
                <a:gd name="T26" fmla="*/ 182 w 257"/>
                <a:gd name="T27" fmla="*/ 159 h 197"/>
                <a:gd name="T28" fmla="*/ 182 w 257"/>
                <a:gd name="T29" fmla="*/ 144 h 197"/>
                <a:gd name="T30" fmla="*/ 189 w 257"/>
                <a:gd name="T31" fmla="*/ 159 h 197"/>
                <a:gd name="T32" fmla="*/ 197 w 257"/>
                <a:gd name="T33" fmla="*/ 152 h 197"/>
                <a:gd name="T34" fmla="*/ 189 w 257"/>
                <a:gd name="T35" fmla="*/ 152 h 197"/>
                <a:gd name="T36" fmla="*/ 197 w 257"/>
                <a:gd name="T37" fmla="*/ 144 h 197"/>
                <a:gd name="T38" fmla="*/ 197 w 257"/>
                <a:gd name="T39" fmla="*/ 137 h 197"/>
                <a:gd name="T40" fmla="*/ 204 w 257"/>
                <a:gd name="T41" fmla="*/ 137 h 197"/>
                <a:gd name="T42" fmla="*/ 227 w 257"/>
                <a:gd name="T43" fmla="*/ 114 h 197"/>
                <a:gd name="T44" fmla="*/ 227 w 257"/>
                <a:gd name="T45" fmla="*/ 91 h 197"/>
                <a:gd name="T46" fmla="*/ 235 w 257"/>
                <a:gd name="T47" fmla="*/ 84 h 197"/>
                <a:gd name="T48" fmla="*/ 235 w 257"/>
                <a:gd name="T49" fmla="*/ 99 h 197"/>
                <a:gd name="T50" fmla="*/ 257 w 257"/>
                <a:gd name="T51" fmla="*/ 61 h 197"/>
                <a:gd name="T52" fmla="*/ 257 w 257"/>
                <a:gd name="T53" fmla="*/ 69 h 19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57" h="197">
                  <a:moveTo>
                    <a:pt x="257" y="61"/>
                  </a:moveTo>
                  <a:lnTo>
                    <a:pt x="189" y="8"/>
                  </a:lnTo>
                  <a:lnTo>
                    <a:pt x="129" y="15"/>
                  </a:lnTo>
                  <a:lnTo>
                    <a:pt x="114" y="0"/>
                  </a:lnTo>
                  <a:lnTo>
                    <a:pt x="45" y="8"/>
                  </a:lnTo>
                  <a:lnTo>
                    <a:pt x="8" y="23"/>
                  </a:lnTo>
                  <a:lnTo>
                    <a:pt x="0" y="46"/>
                  </a:lnTo>
                  <a:lnTo>
                    <a:pt x="30" y="53"/>
                  </a:lnTo>
                  <a:lnTo>
                    <a:pt x="45" y="91"/>
                  </a:lnTo>
                  <a:lnTo>
                    <a:pt x="114" y="137"/>
                  </a:lnTo>
                  <a:lnTo>
                    <a:pt x="136" y="182"/>
                  </a:lnTo>
                  <a:lnTo>
                    <a:pt x="151" y="197"/>
                  </a:lnTo>
                  <a:lnTo>
                    <a:pt x="159" y="159"/>
                  </a:lnTo>
                  <a:lnTo>
                    <a:pt x="182" y="159"/>
                  </a:lnTo>
                  <a:lnTo>
                    <a:pt x="182" y="144"/>
                  </a:lnTo>
                  <a:lnTo>
                    <a:pt x="189" y="159"/>
                  </a:lnTo>
                  <a:lnTo>
                    <a:pt x="197" y="152"/>
                  </a:lnTo>
                  <a:lnTo>
                    <a:pt x="189" y="152"/>
                  </a:lnTo>
                  <a:lnTo>
                    <a:pt x="197" y="144"/>
                  </a:lnTo>
                  <a:lnTo>
                    <a:pt x="197" y="137"/>
                  </a:lnTo>
                  <a:lnTo>
                    <a:pt x="204" y="137"/>
                  </a:lnTo>
                  <a:lnTo>
                    <a:pt x="227" y="114"/>
                  </a:lnTo>
                  <a:lnTo>
                    <a:pt x="227" y="91"/>
                  </a:lnTo>
                  <a:lnTo>
                    <a:pt x="235" y="84"/>
                  </a:lnTo>
                  <a:lnTo>
                    <a:pt x="235" y="99"/>
                  </a:lnTo>
                  <a:lnTo>
                    <a:pt x="257" y="61"/>
                  </a:lnTo>
                  <a:lnTo>
                    <a:pt x="257" y="69"/>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08" name="Freeform 243"/>
            <p:cNvSpPr>
              <a:spLocks/>
            </p:cNvSpPr>
            <p:nvPr/>
          </p:nvSpPr>
          <p:spPr bwMode="auto">
            <a:xfrm>
              <a:off x="4003" y="1791"/>
              <a:ext cx="348" cy="235"/>
            </a:xfrm>
            <a:custGeom>
              <a:avLst/>
              <a:gdLst>
                <a:gd name="T0" fmla="*/ 340 w 348"/>
                <a:gd name="T1" fmla="*/ 220 h 235"/>
                <a:gd name="T2" fmla="*/ 348 w 348"/>
                <a:gd name="T3" fmla="*/ 235 h 235"/>
                <a:gd name="T4" fmla="*/ 318 w 348"/>
                <a:gd name="T5" fmla="*/ 212 h 235"/>
                <a:gd name="T6" fmla="*/ 280 w 348"/>
                <a:gd name="T7" fmla="*/ 212 h 235"/>
                <a:gd name="T8" fmla="*/ 257 w 348"/>
                <a:gd name="T9" fmla="*/ 197 h 235"/>
                <a:gd name="T10" fmla="*/ 0 w 348"/>
                <a:gd name="T11" fmla="*/ 182 h 235"/>
                <a:gd name="T12" fmla="*/ 7 w 348"/>
                <a:gd name="T13" fmla="*/ 53 h 235"/>
                <a:gd name="T14" fmla="*/ 15 w 348"/>
                <a:gd name="T15" fmla="*/ 0 h 235"/>
                <a:gd name="T16" fmla="*/ 348 w 348"/>
                <a:gd name="T17" fmla="*/ 15 h 235"/>
                <a:gd name="T18" fmla="*/ 333 w 348"/>
                <a:gd name="T19" fmla="*/ 30 h 235"/>
                <a:gd name="T20" fmla="*/ 348 w 348"/>
                <a:gd name="T21" fmla="*/ 53 h 235"/>
                <a:gd name="T22" fmla="*/ 348 w 348"/>
                <a:gd name="T23" fmla="*/ 167 h 235"/>
                <a:gd name="T24" fmla="*/ 340 w 348"/>
                <a:gd name="T25" fmla="*/ 167 h 235"/>
                <a:gd name="T26" fmla="*/ 348 w 348"/>
                <a:gd name="T27" fmla="*/ 190 h 235"/>
                <a:gd name="T28" fmla="*/ 340 w 348"/>
                <a:gd name="T29" fmla="*/ 220 h 2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48" h="235">
                  <a:moveTo>
                    <a:pt x="340" y="220"/>
                  </a:moveTo>
                  <a:lnTo>
                    <a:pt x="348" y="235"/>
                  </a:lnTo>
                  <a:lnTo>
                    <a:pt x="318" y="212"/>
                  </a:lnTo>
                  <a:lnTo>
                    <a:pt x="280" y="212"/>
                  </a:lnTo>
                  <a:lnTo>
                    <a:pt x="257" y="197"/>
                  </a:lnTo>
                  <a:lnTo>
                    <a:pt x="0" y="182"/>
                  </a:lnTo>
                  <a:lnTo>
                    <a:pt x="7" y="53"/>
                  </a:lnTo>
                  <a:lnTo>
                    <a:pt x="15" y="0"/>
                  </a:lnTo>
                  <a:lnTo>
                    <a:pt x="348" y="15"/>
                  </a:lnTo>
                  <a:lnTo>
                    <a:pt x="333" y="30"/>
                  </a:lnTo>
                  <a:lnTo>
                    <a:pt x="348" y="53"/>
                  </a:lnTo>
                  <a:lnTo>
                    <a:pt x="348" y="167"/>
                  </a:lnTo>
                  <a:lnTo>
                    <a:pt x="340" y="167"/>
                  </a:lnTo>
                  <a:lnTo>
                    <a:pt x="348" y="190"/>
                  </a:lnTo>
                  <a:lnTo>
                    <a:pt x="340" y="220"/>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09" name="Freeform 244"/>
            <p:cNvSpPr>
              <a:spLocks/>
            </p:cNvSpPr>
            <p:nvPr/>
          </p:nvSpPr>
          <p:spPr bwMode="auto">
            <a:xfrm>
              <a:off x="4003" y="1791"/>
              <a:ext cx="348" cy="235"/>
            </a:xfrm>
            <a:custGeom>
              <a:avLst/>
              <a:gdLst>
                <a:gd name="T0" fmla="*/ 340 w 348"/>
                <a:gd name="T1" fmla="*/ 220 h 235"/>
                <a:gd name="T2" fmla="*/ 348 w 348"/>
                <a:gd name="T3" fmla="*/ 235 h 235"/>
                <a:gd name="T4" fmla="*/ 318 w 348"/>
                <a:gd name="T5" fmla="*/ 212 h 235"/>
                <a:gd name="T6" fmla="*/ 280 w 348"/>
                <a:gd name="T7" fmla="*/ 212 h 235"/>
                <a:gd name="T8" fmla="*/ 257 w 348"/>
                <a:gd name="T9" fmla="*/ 197 h 235"/>
                <a:gd name="T10" fmla="*/ 0 w 348"/>
                <a:gd name="T11" fmla="*/ 182 h 235"/>
                <a:gd name="T12" fmla="*/ 7 w 348"/>
                <a:gd name="T13" fmla="*/ 53 h 235"/>
                <a:gd name="T14" fmla="*/ 15 w 348"/>
                <a:gd name="T15" fmla="*/ 0 h 235"/>
                <a:gd name="T16" fmla="*/ 348 w 348"/>
                <a:gd name="T17" fmla="*/ 15 h 235"/>
                <a:gd name="T18" fmla="*/ 333 w 348"/>
                <a:gd name="T19" fmla="*/ 30 h 235"/>
                <a:gd name="T20" fmla="*/ 348 w 348"/>
                <a:gd name="T21" fmla="*/ 53 h 235"/>
                <a:gd name="T22" fmla="*/ 348 w 348"/>
                <a:gd name="T23" fmla="*/ 167 h 235"/>
                <a:gd name="T24" fmla="*/ 340 w 348"/>
                <a:gd name="T25" fmla="*/ 167 h 235"/>
                <a:gd name="T26" fmla="*/ 348 w 348"/>
                <a:gd name="T27" fmla="*/ 190 h 235"/>
                <a:gd name="T28" fmla="*/ 340 w 348"/>
                <a:gd name="T29" fmla="*/ 220 h 235"/>
                <a:gd name="T30" fmla="*/ 340 w 348"/>
                <a:gd name="T31" fmla="*/ 228 h 2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48" h="235">
                  <a:moveTo>
                    <a:pt x="340" y="220"/>
                  </a:moveTo>
                  <a:lnTo>
                    <a:pt x="348" y="235"/>
                  </a:lnTo>
                  <a:lnTo>
                    <a:pt x="318" y="212"/>
                  </a:lnTo>
                  <a:lnTo>
                    <a:pt x="280" y="212"/>
                  </a:lnTo>
                  <a:lnTo>
                    <a:pt x="257" y="197"/>
                  </a:lnTo>
                  <a:lnTo>
                    <a:pt x="0" y="182"/>
                  </a:lnTo>
                  <a:lnTo>
                    <a:pt x="7" y="53"/>
                  </a:lnTo>
                  <a:lnTo>
                    <a:pt x="15" y="0"/>
                  </a:lnTo>
                  <a:lnTo>
                    <a:pt x="348" y="15"/>
                  </a:lnTo>
                  <a:lnTo>
                    <a:pt x="333" y="30"/>
                  </a:lnTo>
                  <a:lnTo>
                    <a:pt x="348" y="53"/>
                  </a:lnTo>
                  <a:lnTo>
                    <a:pt x="348" y="167"/>
                  </a:lnTo>
                  <a:lnTo>
                    <a:pt x="340" y="167"/>
                  </a:lnTo>
                  <a:lnTo>
                    <a:pt x="348" y="190"/>
                  </a:lnTo>
                  <a:lnTo>
                    <a:pt x="340" y="220"/>
                  </a:lnTo>
                  <a:lnTo>
                    <a:pt x="340" y="22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10" name="Freeform 245"/>
            <p:cNvSpPr>
              <a:spLocks/>
            </p:cNvSpPr>
            <p:nvPr/>
          </p:nvSpPr>
          <p:spPr bwMode="auto">
            <a:xfrm>
              <a:off x="4669" y="2352"/>
              <a:ext cx="431" cy="144"/>
            </a:xfrm>
            <a:custGeom>
              <a:avLst/>
              <a:gdLst>
                <a:gd name="T0" fmla="*/ 431 w 431"/>
                <a:gd name="T1" fmla="*/ 0 h 144"/>
                <a:gd name="T2" fmla="*/ 431 w 431"/>
                <a:gd name="T3" fmla="*/ 15 h 144"/>
                <a:gd name="T4" fmla="*/ 416 w 431"/>
                <a:gd name="T5" fmla="*/ 30 h 144"/>
                <a:gd name="T6" fmla="*/ 393 w 431"/>
                <a:gd name="T7" fmla="*/ 45 h 144"/>
                <a:gd name="T8" fmla="*/ 386 w 431"/>
                <a:gd name="T9" fmla="*/ 38 h 144"/>
                <a:gd name="T10" fmla="*/ 371 w 431"/>
                <a:gd name="T11" fmla="*/ 61 h 144"/>
                <a:gd name="T12" fmla="*/ 333 w 431"/>
                <a:gd name="T13" fmla="*/ 83 h 144"/>
                <a:gd name="T14" fmla="*/ 325 w 431"/>
                <a:gd name="T15" fmla="*/ 98 h 144"/>
                <a:gd name="T16" fmla="*/ 310 w 431"/>
                <a:gd name="T17" fmla="*/ 98 h 144"/>
                <a:gd name="T18" fmla="*/ 310 w 431"/>
                <a:gd name="T19" fmla="*/ 114 h 144"/>
                <a:gd name="T20" fmla="*/ 242 w 431"/>
                <a:gd name="T21" fmla="*/ 121 h 144"/>
                <a:gd name="T22" fmla="*/ 113 w 431"/>
                <a:gd name="T23" fmla="*/ 136 h 144"/>
                <a:gd name="T24" fmla="*/ 0 w 431"/>
                <a:gd name="T25" fmla="*/ 144 h 144"/>
                <a:gd name="T26" fmla="*/ 15 w 431"/>
                <a:gd name="T27" fmla="*/ 136 h 144"/>
                <a:gd name="T28" fmla="*/ 7 w 431"/>
                <a:gd name="T29" fmla="*/ 114 h 144"/>
                <a:gd name="T30" fmla="*/ 22 w 431"/>
                <a:gd name="T31" fmla="*/ 106 h 144"/>
                <a:gd name="T32" fmla="*/ 15 w 431"/>
                <a:gd name="T33" fmla="*/ 98 h 144"/>
                <a:gd name="T34" fmla="*/ 30 w 431"/>
                <a:gd name="T35" fmla="*/ 83 h 144"/>
                <a:gd name="T36" fmla="*/ 30 w 431"/>
                <a:gd name="T37" fmla="*/ 76 h 144"/>
                <a:gd name="T38" fmla="*/ 38 w 431"/>
                <a:gd name="T39" fmla="*/ 45 h 144"/>
                <a:gd name="T40" fmla="*/ 113 w 431"/>
                <a:gd name="T41" fmla="*/ 38 h 144"/>
                <a:gd name="T42" fmla="*/ 106 w 431"/>
                <a:gd name="T43" fmla="*/ 30 h 144"/>
                <a:gd name="T44" fmla="*/ 333 w 431"/>
                <a:gd name="T45" fmla="*/ 8 h 144"/>
                <a:gd name="T46" fmla="*/ 431 w 431"/>
                <a:gd name="T47" fmla="*/ 0 h 1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31" h="144">
                  <a:moveTo>
                    <a:pt x="431" y="0"/>
                  </a:moveTo>
                  <a:lnTo>
                    <a:pt x="431" y="15"/>
                  </a:lnTo>
                  <a:lnTo>
                    <a:pt x="416" y="30"/>
                  </a:lnTo>
                  <a:lnTo>
                    <a:pt x="393" y="45"/>
                  </a:lnTo>
                  <a:lnTo>
                    <a:pt x="386" y="38"/>
                  </a:lnTo>
                  <a:lnTo>
                    <a:pt x="371" y="61"/>
                  </a:lnTo>
                  <a:lnTo>
                    <a:pt x="333" y="83"/>
                  </a:lnTo>
                  <a:lnTo>
                    <a:pt x="325" y="98"/>
                  </a:lnTo>
                  <a:lnTo>
                    <a:pt x="310" y="98"/>
                  </a:lnTo>
                  <a:lnTo>
                    <a:pt x="310" y="114"/>
                  </a:lnTo>
                  <a:lnTo>
                    <a:pt x="242" y="121"/>
                  </a:lnTo>
                  <a:lnTo>
                    <a:pt x="113" y="136"/>
                  </a:lnTo>
                  <a:lnTo>
                    <a:pt x="0" y="144"/>
                  </a:lnTo>
                  <a:lnTo>
                    <a:pt x="15" y="136"/>
                  </a:lnTo>
                  <a:lnTo>
                    <a:pt x="7" y="114"/>
                  </a:lnTo>
                  <a:lnTo>
                    <a:pt x="22" y="106"/>
                  </a:lnTo>
                  <a:lnTo>
                    <a:pt x="15" y="98"/>
                  </a:lnTo>
                  <a:lnTo>
                    <a:pt x="30" y="83"/>
                  </a:lnTo>
                  <a:lnTo>
                    <a:pt x="30" y="76"/>
                  </a:lnTo>
                  <a:lnTo>
                    <a:pt x="38" y="45"/>
                  </a:lnTo>
                  <a:lnTo>
                    <a:pt x="113" y="38"/>
                  </a:lnTo>
                  <a:lnTo>
                    <a:pt x="106" y="30"/>
                  </a:lnTo>
                  <a:lnTo>
                    <a:pt x="333" y="8"/>
                  </a:lnTo>
                  <a:lnTo>
                    <a:pt x="431" y="0"/>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11" name="Freeform 246"/>
            <p:cNvSpPr>
              <a:spLocks/>
            </p:cNvSpPr>
            <p:nvPr/>
          </p:nvSpPr>
          <p:spPr bwMode="auto">
            <a:xfrm>
              <a:off x="4669" y="2352"/>
              <a:ext cx="431" cy="144"/>
            </a:xfrm>
            <a:custGeom>
              <a:avLst/>
              <a:gdLst>
                <a:gd name="T0" fmla="*/ 431 w 431"/>
                <a:gd name="T1" fmla="*/ 0 h 144"/>
                <a:gd name="T2" fmla="*/ 431 w 431"/>
                <a:gd name="T3" fmla="*/ 15 h 144"/>
                <a:gd name="T4" fmla="*/ 416 w 431"/>
                <a:gd name="T5" fmla="*/ 30 h 144"/>
                <a:gd name="T6" fmla="*/ 393 w 431"/>
                <a:gd name="T7" fmla="*/ 45 h 144"/>
                <a:gd name="T8" fmla="*/ 386 w 431"/>
                <a:gd name="T9" fmla="*/ 38 h 144"/>
                <a:gd name="T10" fmla="*/ 371 w 431"/>
                <a:gd name="T11" fmla="*/ 61 h 144"/>
                <a:gd name="T12" fmla="*/ 333 w 431"/>
                <a:gd name="T13" fmla="*/ 83 h 144"/>
                <a:gd name="T14" fmla="*/ 325 w 431"/>
                <a:gd name="T15" fmla="*/ 98 h 144"/>
                <a:gd name="T16" fmla="*/ 310 w 431"/>
                <a:gd name="T17" fmla="*/ 98 h 144"/>
                <a:gd name="T18" fmla="*/ 310 w 431"/>
                <a:gd name="T19" fmla="*/ 114 h 144"/>
                <a:gd name="T20" fmla="*/ 242 w 431"/>
                <a:gd name="T21" fmla="*/ 121 h 144"/>
                <a:gd name="T22" fmla="*/ 113 w 431"/>
                <a:gd name="T23" fmla="*/ 136 h 144"/>
                <a:gd name="T24" fmla="*/ 0 w 431"/>
                <a:gd name="T25" fmla="*/ 144 h 144"/>
                <a:gd name="T26" fmla="*/ 15 w 431"/>
                <a:gd name="T27" fmla="*/ 136 h 144"/>
                <a:gd name="T28" fmla="*/ 7 w 431"/>
                <a:gd name="T29" fmla="*/ 114 h 144"/>
                <a:gd name="T30" fmla="*/ 22 w 431"/>
                <a:gd name="T31" fmla="*/ 106 h 144"/>
                <a:gd name="T32" fmla="*/ 15 w 431"/>
                <a:gd name="T33" fmla="*/ 98 h 144"/>
                <a:gd name="T34" fmla="*/ 30 w 431"/>
                <a:gd name="T35" fmla="*/ 83 h 144"/>
                <a:gd name="T36" fmla="*/ 30 w 431"/>
                <a:gd name="T37" fmla="*/ 76 h 144"/>
                <a:gd name="T38" fmla="*/ 38 w 431"/>
                <a:gd name="T39" fmla="*/ 45 h 144"/>
                <a:gd name="T40" fmla="*/ 113 w 431"/>
                <a:gd name="T41" fmla="*/ 38 h 144"/>
                <a:gd name="T42" fmla="*/ 106 w 431"/>
                <a:gd name="T43" fmla="*/ 30 h 144"/>
                <a:gd name="T44" fmla="*/ 333 w 431"/>
                <a:gd name="T45" fmla="*/ 8 h 144"/>
                <a:gd name="T46" fmla="*/ 431 w 431"/>
                <a:gd name="T47" fmla="*/ 0 h 144"/>
                <a:gd name="T48" fmla="*/ 431 w 431"/>
                <a:gd name="T49" fmla="*/ 8 h 14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31" h="144">
                  <a:moveTo>
                    <a:pt x="431" y="0"/>
                  </a:moveTo>
                  <a:lnTo>
                    <a:pt x="431" y="15"/>
                  </a:lnTo>
                  <a:lnTo>
                    <a:pt x="416" y="30"/>
                  </a:lnTo>
                  <a:lnTo>
                    <a:pt x="393" y="45"/>
                  </a:lnTo>
                  <a:lnTo>
                    <a:pt x="386" y="38"/>
                  </a:lnTo>
                  <a:lnTo>
                    <a:pt x="371" y="61"/>
                  </a:lnTo>
                  <a:lnTo>
                    <a:pt x="333" y="83"/>
                  </a:lnTo>
                  <a:lnTo>
                    <a:pt x="325" y="98"/>
                  </a:lnTo>
                  <a:lnTo>
                    <a:pt x="310" y="98"/>
                  </a:lnTo>
                  <a:lnTo>
                    <a:pt x="310" y="114"/>
                  </a:lnTo>
                  <a:lnTo>
                    <a:pt x="242" y="121"/>
                  </a:lnTo>
                  <a:lnTo>
                    <a:pt x="113" y="136"/>
                  </a:lnTo>
                  <a:lnTo>
                    <a:pt x="0" y="144"/>
                  </a:lnTo>
                  <a:lnTo>
                    <a:pt x="15" y="136"/>
                  </a:lnTo>
                  <a:lnTo>
                    <a:pt x="7" y="114"/>
                  </a:lnTo>
                  <a:lnTo>
                    <a:pt x="22" y="106"/>
                  </a:lnTo>
                  <a:lnTo>
                    <a:pt x="15" y="98"/>
                  </a:lnTo>
                  <a:lnTo>
                    <a:pt x="30" y="83"/>
                  </a:lnTo>
                  <a:lnTo>
                    <a:pt x="30" y="76"/>
                  </a:lnTo>
                  <a:lnTo>
                    <a:pt x="38" y="45"/>
                  </a:lnTo>
                  <a:lnTo>
                    <a:pt x="113" y="38"/>
                  </a:lnTo>
                  <a:lnTo>
                    <a:pt x="106" y="30"/>
                  </a:lnTo>
                  <a:lnTo>
                    <a:pt x="333" y="8"/>
                  </a:lnTo>
                  <a:lnTo>
                    <a:pt x="431" y="0"/>
                  </a:lnTo>
                  <a:lnTo>
                    <a:pt x="431" y="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12" name="Freeform 247"/>
            <p:cNvSpPr>
              <a:spLocks/>
            </p:cNvSpPr>
            <p:nvPr/>
          </p:nvSpPr>
          <p:spPr bwMode="auto">
            <a:xfrm>
              <a:off x="3798" y="2397"/>
              <a:ext cx="712" cy="690"/>
            </a:xfrm>
            <a:custGeom>
              <a:avLst/>
              <a:gdLst>
                <a:gd name="T0" fmla="*/ 681 w 712"/>
                <a:gd name="T1" fmla="*/ 197 h 690"/>
                <a:gd name="T2" fmla="*/ 613 w 712"/>
                <a:gd name="T3" fmla="*/ 175 h 690"/>
                <a:gd name="T4" fmla="*/ 560 w 712"/>
                <a:gd name="T5" fmla="*/ 190 h 690"/>
                <a:gd name="T6" fmla="*/ 538 w 712"/>
                <a:gd name="T7" fmla="*/ 182 h 690"/>
                <a:gd name="T8" fmla="*/ 515 w 712"/>
                <a:gd name="T9" fmla="*/ 190 h 690"/>
                <a:gd name="T10" fmla="*/ 500 w 712"/>
                <a:gd name="T11" fmla="*/ 182 h 690"/>
                <a:gd name="T12" fmla="*/ 470 w 712"/>
                <a:gd name="T13" fmla="*/ 175 h 690"/>
                <a:gd name="T14" fmla="*/ 447 w 712"/>
                <a:gd name="T15" fmla="*/ 167 h 690"/>
                <a:gd name="T16" fmla="*/ 401 w 712"/>
                <a:gd name="T17" fmla="*/ 137 h 690"/>
                <a:gd name="T18" fmla="*/ 364 w 712"/>
                <a:gd name="T19" fmla="*/ 129 h 690"/>
                <a:gd name="T20" fmla="*/ 220 w 712"/>
                <a:gd name="T21" fmla="*/ 0 h 690"/>
                <a:gd name="T22" fmla="*/ 0 w 712"/>
                <a:gd name="T23" fmla="*/ 266 h 690"/>
                <a:gd name="T24" fmla="*/ 84 w 712"/>
                <a:gd name="T25" fmla="*/ 364 h 690"/>
                <a:gd name="T26" fmla="*/ 167 w 712"/>
                <a:gd name="T27" fmla="*/ 478 h 690"/>
                <a:gd name="T28" fmla="*/ 205 w 712"/>
                <a:gd name="T29" fmla="*/ 432 h 690"/>
                <a:gd name="T30" fmla="*/ 273 w 712"/>
                <a:gd name="T31" fmla="*/ 432 h 690"/>
                <a:gd name="T32" fmla="*/ 333 w 712"/>
                <a:gd name="T33" fmla="*/ 531 h 690"/>
                <a:gd name="T34" fmla="*/ 379 w 712"/>
                <a:gd name="T35" fmla="*/ 614 h 690"/>
                <a:gd name="T36" fmla="*/ 447 w 712"/>
                <a:gd name="T37" fmla="*/ 675 h 690"/>
                <a:gd name="T38" fmla="*/ 492 w 712"/>
                <a:gd name="T39" fmla="*/ 690 h 690"/>
                <a:gd name="T40" fmla="*/ 485 w 712"/>
                <a:gd name="T41" fmla="*/ 629 h 690"/>
                <a:gd name="T42" fmla="*/ 477 w 712"/>
                <a:gd name="T43" fmla="*/ 599 h 690"/>
                <a:gd name="T44" fmla="*/ 485 w 712"/>
                <a:gd name="T45" fmla="*/ 599 h 690"/>
                <a:gd name="T46" fmla="*/ 485 w 712"/>
                <a:gd name="T47" fmla="*/ 599 h 690"/>
                <a:gd name="T48" fmla="*/ 507 w 712"/>
                <a:gd name="T49" fmla="*/ 569 h 690"/>
                <a:gd name="T50" fmla="*/ 492 w 712"/>
                <a:gd name="T51" fmla="*/ 561 h 690"/>
                <a:gd name="T52" fmla="*/ 515 w 712"/>
                <a:gd name="T53" fmla="*/ 546 h 690"/>
                <a:gd name="T54" fmla="*/ 507 w 712"/>
                <a:gd name="T55" fmla="*/ 546 h 690"/>
                <a:gd name="T56" fmla="*/ 530 w 712"/>
                <a:gd name="T57" fmla="*/ 523 h 690"/>
                <a:gd name="T58" fmla="*/ 553 w 712"/>
                <a:gd name="T59" fmla="*/ 523 h 690"/>
                <a:gd name="T60" fmla="*/ 553 w 712"/>
                <a:gd name="T61" fmla="*/ 508 h 690"/>
                <a:gd name="T62" fmla="*/ 568 w 712"/>
                <a:gd name="T63" fmla="*/ 508 h 690"/>
                <a:gd name="T64" fmla="*/ 576 w 712"/>
                <a:gd name="T65" fmla="*/ 516 h 690"/>
                <a:gd name="T66" fmla="*/ 621 w 712"/>
                <a:gd name="T67" fmla="*/ 485 h 690"/>
                <a:gd name="T68" fmla="*/ 621 w 712"/>
                <a:gd name="T69" fmla="*/ 478 h 690"/>
                <a:gd name="T70" fmla="*/ 629 w 712"/>
                <a:gd name="T71" fmla="*/ 448 h 690"/>
                <a:gd name="T72" fmla="*/ 644 w 712"/>
                <a:gd name="T73" fmla="*/ 455 h 690"/>
                <a:gd name="T74" fmla="*/ 644 w 712"/>
                <a:gd name="T75" fmla="*/ 463 h 690"/>
                <a:gd name="T76" fmla="*/ 689 w 712"/>
                <a:gd name="T77" fmla="*/ 440 h 690"/>
                <a:gd name="T78" fmla="*/ 712 w 712"/>
                <a:gd name="T79" fmla="*/ 357 h 6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12" h="690">
                  <a:moveTo>
                    <a:pt x="681" y="296"/>
                  </a:moveTo>
                  <a:lnTo>
                    <a:pt x="681" y="197"/>
                  </a:lnTo>
                  <a:lnTo>
                    <a:pt x="659" y="190"/>
                  </a:lnTo>
                  <a:lnTo>
                    <a:pt x="613" y="175"/>
                  </a:lnTo>
                  <a:lnTo>
                    <a:pt x="568" y="182"/>
                  </a:lnTo>
                  <a:lnTo>
                    <a:pt x="560" y="190"/>
                  </a:lnTo>
                  <a:lnTo>
                    <a:pt x="545" y="175"/>
                  </a:lnTo>
                  <a:lnTo>
                    <a:pt x="538" y="182"/>
                  </a:lnTo>
                  <a:lnTo>
                    <a:pt x="523" y="175"/>
                  </a:lnTo>
                  <a:lnTo>
                    <a:pt x="515" y="190"/>
                  </a:lnTo>
                  <a:lnTo>
                    <a:pt x="515" y="175"/>
                  </a:lnTo>
                  <a:lnTo>
                    <a:pt x="500" y="182"/>
                  </a:lnTo>
                  <a:lnTo>
                    <a:pt x="485" y="167"/>
                  </a:lnTo>
                  <a:lnTo>
                    <a:pt x="470" y="175"/>
                  </a:lnTo>
                  <a:lnTo>
                    <a:pt x="462" y="160"/>
                  </a:lnTo>
                  <a:lnTo>
                    <a:pt x="447" y="167"/>
                  </a:lnTo>
                  <a:lnTo>
                    <a:pt x="409" y="152"/>
                  </a:lnTo>
                  <a:lnTo>
                    <a:pt x="401" y="137"/>
                  </a:lnTo>
                  <a:lnTo>
                    <a:pt x="379" y="144"/>
                  </a:lnTo>
                  <a:lnTo>
                    <a:pt x="364" y="129"/>
                  </a:lnTo>
                  <a:lnTo>
                    <a:pt x="371" y="8"/>
                  </a:lnTo>
                  <a:lnTo>
                    <a:pt x="220" y="0"/>
                  </a:lnTo>
                  <a:lnTo>
                    <a:pt x="197" y="281"/>
                  </a:lnTo>
                  <a:lnTo>
                    <a:pt x="0" y="266"/>
                  </a:lnTo>
                  <a:lnTo>
                    <a:pt x="8" y="281"/>
                  </a:lnTo>
                  <a:lnTo>
                    <a:pt x="84" y="364"/>
                  </a:lnTo>
                  <a:lnTo>
                    <a:pt x="106" y="432"/>
                  </a:lnTo>
                  <a:lnTo>
                    <a:pt x="167" y="478"/>
                  </a:lnTo>
                  <a:lnTo>
                    <a:pt x="190" y="463"/>
                  </a:lnTo>
                  <a:lnTo>
                    <a:pt x="205" y="432"/>
                  </a:lnTo>
                  <a:lnTo>
                    <a:pt x="227" y="425"/>
                  </a:lnTo>
                  <a:lnTo>
                    <a:pt x="273" y="432"/>
                  </a:lnTo>
                  <a:lnTo>
                    <a:pt x="311" y="478"/>
                  </a:lnTo>
                  <a:lnTo>
                    <a:pt x="333" y="531"/>
                  </a:lnTo>
                  <a:lnTo>
                    <a:pt x="379" y="576"/>
                  </a:lnTo>
                  <a:lnTo>
                    <a:pt x="379" y="614"/>
                  </a:lnTo>
                  <a:lnTo>
                    <a:pt x="394" y="652"/>
                  </a:lnTo>
                  <a:lnTo>
                    <a:pt x="447" y="675"/>
                  </a:lnTo>
                  <a:lnTo>
                    <a:pt x="477" y="675"/>
                  </a:lnTo>
                  <a:lnTo>
                    <a:pt x="492" y="690"/>
                  </a:lnTo>
                  <a:lnTo>
                    <a:pt x="507" y="683"/>
                  </a:lnTo>
                  <a:lnTo>
                    <a:pt x="485" y="629"/>
                  </a:lnTo>
                  <a:lnTo>
                    <a:pt x="492" y="599"/>
                  </a:lnTo>
                  <a:lnTo>
                    <a:pt x="477" y="599"/>
                  </a:lnTo>
                  <a:lnTo>
                    <a:pt x="477" y="584"/>
                  </a:lnTo>
                  <a:lnTo>
                    <a:pt x="485" y="599"/>
                  </a:lnTo>
                  <a:lnTo>
                    <a:pt x="485" y="584"/>
                  </a:lnTo>
                  <a:lnTo>
                    <a:pt x="485" y="599"/>
                  </a:lnTo>
                  <a:lnTo>
                    <a:pt x="492" y="599"/>
                  </a:lnTo>
                  <a:lnTo>
                    <a:pt x="507" y="569"/>
                  </a:lnTo>
                  <a:lnTo>
                    <a:pt x="500" y="576"/>
                  </a:lnTo>
                  <a:lnTo>
                    <a:pt x="492" y="561"/>
                  </a:lnTo>
                  <a:lnTo>
                    <a:pt x="507" y="561"/>
                  </a:lnTo>
                  <a:lnTo>
                    <a:pt x="515" y="546"/>
                  </a:lnTo>
                  <a:lnTo>
                    <a:pt x="507" y="554"/>
                  </a:lnTo>
                  <a:lnTo>
                    <a:pt x="507" y="546"/>
                  </a:lnTo>
                  <a:lnTo>
                    <a:pt x="530" y="539"/>
                  </a:lnTo>
                  <a:lnTo>
                    <a:pt x="530" y="523"/>
                  </a:lnTo>
                  <a:lnTo>
                    <a:pt x="538" y="531"/>
                  </a:lnTo>
                  <a:lnTo>
                    <a:pt x="553" y="523"/>
                  </a:lnTo>
                  <a:lnTo>
                    <a:pt x="538" y="508"/>
                  </a:lnTo>
                  <a:lnTo>
                    <a:pt x="553" y="508"/>
                  </a:lnTo>
                  <a:lnTo>
                    <a:pt x="545" y="516"/>
                  </a:lnTo>
                  <a:lnTo>
                    <a:pt x="568" y="508"/>
                  </a:lnTo>
                  <a:lnTo>
                    <a:pt x="560" y="516"/>
                  </a:lnTo>
                  <a:lnTo>
                    <a:pt x="576" y="516"/>
                  </a:lnTo>
                  <a:lnTo>
                    <a:pt x="553" y="531"/>
                  </a:lnTo>
                  <a:lnTo>
                    <a:pt x="621" y="485"/>
                  </a:lnTo>
                  <a:lnTo>
                    <a:pt x="613" y="493"/>
                  </a:lnTo>
                  <a:lnTo>
                    <a:pt x="621" y="478"/>
                  </a:lnTo>
                  <a:lnTo>
                    <a:pt x="636" y="470"/>
                  </a:lnTo>
                  <a:lnTo>
                    <a:pt x="629" y="448"/>
                  </a:lnTo>
                  <a:lnTo>
                    <a:pt x="644" y="440"/>
                  </a:lnTo>
                  <a:lnTo>
                    <a:pt x="644" y="455"/>
                  </a:lnTo>
                  <a:lnTo>
                    <a:pt x="659" y="455"/>
                  </a:lnTo>
                  <a:lnTo>
                    <a:pt x="644" y="463"/>
                  </a:lnTo>
                  <a:lnTo>
                    <a:pt x="697" y="448"/>
                  </a:lnTo>
                  <a:lnTo>
                    <a:pt x="689" y="440"/>
                  </a:lnTo>
                  <a:lnTo>
                    <a:pt x="697" y="425"/>
                  </a:lnTo>
                  <a:lnTo>
                    <a:pt x="712" y="357"/>
                  </a:lnTo>
                  <a:lnTo>
                    <a:pt x="681" y="296"/>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13" name="Freeform 248"/>
            <p:cNvSpPr>
              <a:spLocks/>
            </p:cNvSpPr>
            <p:nvPr/>
          </p:nvSpPr>
          <p:spPr bwMode="auto">
            <a:xfrm>
              <a:off x="3798" y="2397"/>
              <a:ext cx="712" cy="690"/>
            </a:xfrm>
            <a:custGeom>
              <a:avLst/>
              <a:gdLst>
                <a:gd name="T0" fmla="*/ 681 w 712"/>
                <a:gd name="T1" fmla="*/ 197 h 690"/>
                <a:gd name="T2" fmla="*/ 613 w 712"/>
                <a:gd name="T3" fmla="*/ 175 h 690"/>
                <a:gd name="T4" fmla="*/ 560 w 712"/>
                <a:gd name="T5" fmla="*/ 190 h 690"/>
                <a:gd name="T6" fmla="*/ 538 w 712"/>
                <a:gd name="T7" fmla="*/ 182 h 690"/>
                <a:gd name="T8" fmla="*/ 515 w 712"/>
                <a:gd name="T9" fmla="*/ 190 h 690"/>
                <a:gd name="T10" fmla="*/ 500 w 712"/>
                <a:gd name="T11" fmla="*/ 182 h 690"/>
                <a:gd name="T12" fmla="*/ 470 w 712"/>
                <a:gd name="T13" fmla="*/ 175 h 690"/>
                <a:gd name="T14" fmla="*/ 447 w 712"/>
                <a:gd name="T15" fmla="*/ 167 h 690"/>
                <a:gd name="T16" fmla="*/ 401 w 712"/>
                <a:gd name="T17" fmla="*/ 137 h 690"/>
                <a:gd name="T18" fmla="*/ 364 w 712"/>
                <a:gd name="T19" fmla="*/ 129 h 690"/>
                <a:gd name="T20" fmla="*/ 220 w 712"/>
                <a:gd name="T21" fmla="*/ 0 h 690"/>
                <a:gd name="T22" fmla="*/ 0 w 712"/>
                <a:gd name="T23" fmla="*/ 266 h 690"/>
                <a:gd name="T24" fmla="*/ 84 w 712"/>
                <a:gd name="T25" fmla="*/ 364 h 690"/>
                <a:gd name="T26" fmla="*/ 167 w 712"/>
                <a:gd name="T27" fmla="*/ 478 h 690"/>
                <a:gd name="T28" fmla="*/ 205 w 712"/>
                <a:gd name="T29" fmla="*/ 432 h 690"/>
                <a:gd name="T30" fmla="*/ 273 w 712"/>
                <a:gd name="T31" fmla="*/ 432 h 690"/>
                <a:gd name="T32" fmla="*/ 333 w 712"/>
                <a:gd name="T33" fmla="*/ 531 h 690"/>
                <a:gd name="T34" fmla="*/ 379 w 712"/>
                <a:gd name="T35" fmla="*/ 614 h 690"/>
                <a:gd name="T36" fmla="*/ 447 w 712"/>
                <a:gd name="T37" fmla="*/ 675 h 690"/>
                <a:gd name="T38" fmla="*/ 492 w 712"/>
                <a:gd name="T39" fmla="*/ 690 h 690"/>
                <a:gd name="T40" fmla="*/ 485 w 712"/>
                <a:gd name="T41" fmla="*/ 629 h 690"/>
                <a:gd name="T42" fmla="*/ 477 w 712"/>
                <a:gd name="T43" fmla="*/ 599 h 690"/>
                <a:gd name="T44" fmla="*/ 485 w 712"/>
                <a:gd name="T45" fmla="*/ 599 h 690"/>
                <a:gd name="T46" fmla="*/ 485 w 712"/>
                <a:gd name="T47" fmla="*/ 599 h 690"/>
                <a:gd name="T48" fmla="*/ 507 w 712"/>
                <a:gd name="T49" fmla="*/ 569 h 690"/>
                <a:gd name="T50" fmla="*/ 492 w 712"/>
                <a:gd name="T51" fmla="*/ 561 h 690"/>
                <a:gd name="T52" fmla="*/ 515 w 712"/>
                <a:gd name="T53" fmla="*/ 546 h 690"/>
                <a:gd name="T54" fmla="*/ 507 w 712"/>
                <a:gd name="T55" fmla="*/ 546 h 690"/>
                <a:gd name="T56" fmla="*/ 530 w 712"/>
                <a:gd name="T57" fmla="*/ 523 h 690"/>
                <a:gd name="T58" fmla="*/ 553 w 712"/>
                <a:gd name="T59" fmla="*/ 523 h 690"/>
                <a:gd name="T60" fmla="*/ 553 w 712"/>
                <a:gd name="T61" fmla="*/ 508 h 690"/>
                <a:gd name="T62" fmla="*/ 568 w 712"/>
                <a:gd name="T63" fmla="*/ 508 h 690"/>
                <a:gd name="T64" fmla="*/ 576 w 712"/>
                <a:gd name="T65" fmla="*/ 516 h 690"/>
                <a:gd name="T66" fmla="*/ 621 w 712"/>
                <a:gd name="T67" fmla="*/ 485 h 690"/>
                <a:gd name="T68" fmla="*/ 621 w 712"/>
                <a:gd name="T69" fmla="*/ 478 h 690"/>
                <a:gd name="T70" fmla="*/ 629 w 712"/>
                <a:gd name="T71" fmla="*/ 448 h 690"/>
                <a:gd name="T72" fmla="*/ 644 w 712"/>
                <a:gd name="T73" fmla="*/ 455 h 690"/>
                <a:gd name="T74" fmla="*/ 644 w 712"/>
                <a:gd name="T75" fmla="*/ 463 h 690"/>
                <a:gd name="T76" fmla="*/ 689 w 712"/>
                <a:gd name="T77" fmla="*/ 440 h 690"/>
                <a:gd name="T78" fmla="*/ 712 w 712"/>
                <a:gd name="T79" fmla="*/ 357 h 690"/>
                <a:gd name="T80" fmla="*/ 681 w 712"/>
                <a:gd name="T81" fmla="*/ 304 h 69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12" h="690">
                  <a:moveTo>
                    <a:pt x="681" y="296"/>
                  </a:moveTo>
                  <a:lnTo>
                    <a:pt x="681" y="197"/>
                  </a:lnTo>
                  <a:lnTo>
                    <a:pt x="659" y="190"/>
                  </a:lnTo>
                  <a:lnTo>
                    <a:pt x="613" y="175"/>
                  </a:lnTo>
                  <a:lnTo>
                    <a:pt x="568" y="182"/>
                  </a:lnTo>
                  <a:lnTo>
                    <a:pt x="560" y="190"/>
                  </a:lnTo>
                  <a:lnTo>
                    <a:pt x="545" y="175"/>
                  </a:lnTo>
                  <a:lnTo>
                    <a:pt x="538" y="182"/>
                  </a:lnTo>
                  <a:lnTo>
                    <a:pt x="523" y="175"/>
                  </a:lnTo>
                  <a:lnTo>
                    <a:pt x="515" y="190"/>
                  </a:lnTo>
                  <a:lnTo>
                    <a:pt x="515" y="175"/>
                  </a:lnTo>
                  <a:lnTo>
                    <a:pt x="500" y="182"/>
                  </a:lnTo>
                  <a:lnTo>
                    <a:pt x="485" y="167"/>
                  </a:lnTo>
                  <a:lnTo>
                    <a:pt x="470" y="175"/>
                  </a:lnTo>
                  <a:lnTo>
                    <a:pt x="462" y="160"/>
                  </a:lnTo>
                  <a:lnTo>
                    <a:pt x="447" y="167"/>
                  </a:lnTo>
                  <a:lnTo>
                    <a:pt x="409" y="152"/>
                  </a:lnTo>
                  <a:lnTo>
                    <a:pt x="401" y="137"/>
                  </a:lnTo>
                  <a:lnTo>
                    <a:pt x="379" y="144"/>
                  </a:lnTo>
                  <a:lnTo>
                    <a:pt x="364" y="129"/>
                  </a:lnTo>
                  <a:lnTo>
                    <a:pt x="371" y="8"/>
                  </a:lnTo>
                  <a:lnTo>
                    <a:pt x="220" y="0"/>
                  </a:lnTo>
                  <a:lnTo>
                    <a:pt x="197" y="281"/>
                  </a:lnTo>
                  <a:lnTo>
                    <a:pt x="0" y="266"/>
                  </a:lnTo>
                  <a:lnTo>
                    <a:pt x="8" y="281"/>
                  </a:lnTo>
                  <a:lnTo>
                    <a:pt x="84" y="364"/>
                  </a:lnTo>
                  <a:lnTo>
                    <a:pt x="106" y="432"/>
                  </a:lnTo>
                  <a:lnTo>
                    <a:pt x="167" y="478"/>
                  </a:lnTo>
                  <a:lnTo>
                    <a:pt x="190" y="463"/>
                  </a:lnTo>
                  <a:lnTo>
                    <a:pt x="205" y="432"/>
                  </a:lnTo>
                  <a:lnTo>
                    <a:pt x="227" y="425"/>
                  </a:lnTo>
                  <a:lnTo>
                    <a:pt x="273" y="432"/>
                  </a:lnTo>
                  <a:lnTo>
                    <a:pt x="311" y="478"/>
                  </a:lnTo>
                  <a:lnTo>
                    <a:pt x="333" y="531"/>
                  </a:lnTo>
                  <a:lnTo>
                    <a:pt x="379" y="576"/>
                  </a:lnTo>
                  <a:lnTo>
                    <a:pt x="379" y="614"/>
                  </a:lnTo>
                  <a:lnTo>
                    <a:pt x="394" y="652"/>
                  </a:lnTo>
                  <a:lnTo>
                    <a:pt x="447" y="675"/>
                  </a:lnTo>
                  <a:lnTo>
                    <a:pt x="477" y="675"/>
                  </a:lnTo>
                  <a:lnTo>
                    <a:pt x="492" y="690"/>
                  </a:lnTo>
                  <a:lnTo>
                    <a:pt x="507" y="683"/>
                  </a:lnTo>
                  <a:lnTo>
                    <a:pt x="485" y="629"/>
                  </a:lnTo>
                  <a:lnTo>
                    <a:pt x="492" y="599"/>
                  </a:lnTo>
                  <a:lnTo>
                    <a:pt x="477" y="599"/>
                  </a:lnTo>
                  <a:lnTo>
                    <a:pt x="477" y="584"/>
                  </a:lnTo>
                  <a:lnTo>
                    <a:pt x="485" y="599"/>
                  </a:lnTo>
                  <a:lnTo>
                    <a:pt x="485" y="584"/>
                  </a:lnTo>
                  <a:lnTo>
                    <a:pt x="485" y="599"/>
                  </a:lnTo>
                  <a:lnTo>
                    <a:pt x="492" y="599"/>
                  </a:lnTo>
                  <a:lnTo>
                    <a:pt x="507" y="569"/>
                  </a:lnTo>
                  <a:lnTo>
                    <a:pt x="500" y="576"/>
                  </a:lnTo>
                  <a:lnTo>
                    <a:pt x="492" y="561"/>
                  </a:lnTo>
                  <a:lnTo>
                    <a:pt x="507" y="561"/>
                  </a:lnTo>
                  <a:lnTo>
                    <a:pt x="515" y="546"/>
                  </a:lnTo>
                  <a:lnTo>
                    <a:pt x="507" y="554"/>
                  </a:lnTo>
                  <a:lnTo>
                    <a:pt x="507" y="546"/>
                  </a:lnTo>
                  <a:lnTo>
                    <a:pt x="530" y="539"/>
                  </a:lnTo>
                  <a:lnTo>
                    <a:pt x="530" y="523"/>
                  </a:lnTo>
                  <a:lnTo>
                    <a:pt x="538" y="531"/>
                  </a:lnTo>
                  <a:lnTo>
                    <a:pt x="553" y="523"/>
                  </a:lnTo>
                  <a:lnTo>
                    <a:pt x="538" y="508"/>
                  </a:lnTo>
                  <a:lnTo>
                    <a:pt x="553" y="508"/>
                  </a:lnTo>
                  <a:lnTo>
                    <a:pt x="545" y="516"/>
                  </a:lnTo>
                  <a:lnTo>
                    <a:pt x="568" y="508"/>
                  </a:lnTo>
                  <a:lnTo>
                    <a:pt x="560" y="516"/>
                  </a:lnTo>
                  <a:lnTo>
                    <a:pt x="576" y="516"/>
                  </a:lnTo>
                  <a:lnTo>
                    <a:pt x="553" y="531"/>
                  </a:lnTo>
                  <a:lnTo>
                    <a:pt x="621" y="485"/>
                  </a:lnTo>
                  <a:lnTo>
                    <a:pt x="613" y="493"/>
                  </a:lnTo>
                  <a:lnTo>
                    <a:pt x="621" y="478"/>
                  </a:lnTo>
                  <a:lnTo>
                    <a:pt x="636" y="470"/>
                  </a:lnTo>
                  <a:lnTo>
                    <a:pt x="629" y="448"/>
                  </a:lnTo>
                  <a:lnTo>
                    <a:pt x="644" y="440"/>
                  </a:lnTo>
                  <a:lnTo>
                    <a:pt x="644" y="455"/>
                  </a:lnTo>
                  <a:lnTo>
                    <a:pt x="659" y="455"/>
                  </a:lnTo>
                  <a:lnTo>
                    <a:pt x="644" y="463"/>
                  </a:lnTo>
                  <a:lnTo>
                    <a:pt x="697" y="448"/>
                  </a:lnTo>
                  <a:lnTo>
                    <a:pt x="689" y="440"/>
                  </a:lnTo>
                  <a:lnTo>
                    <a:pt x="697" y="425"/>
                  </a:lnTo>
                  <a:lnTo>
                    <a:pt x="712" y="357"/>
                  </a:lnTo>
                  <a:lnTo>
                    <a:pt x="681" y="296"/>
                  </a:lnTo>
                  <a:lnTo>
                    <a:pt x="681" y="30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14" name="Freeform 249"/>
            <p:cNvSpPr>
              <a:spLocks/>
            </p:cNvSpPr>
            <p:nvPr/>
          </p:nvSpPr>
          <p:spPr bwMode="auto">
            <a:xfrm>
              <a:off x="4298" y="2943"/>
              <a:ext cx="30" cy="61"/>
            </a:xfrm>
            <a:custGeom>
              <a:avLst/>
              <a:gdLst>
                <a:gd name="T0" fmla="*/ 30 w 30"/>
                <a:gd name="T1" fmla="*/ 0 h 61"/>
                <a:gd name="T2" fmla="*/ 0 w 30"/>
                <a:gd name="T3" fmla="*/ 61 h 61"/>
                <a:gd name="T4" fmla="*/ 7 w 30"/>
                <a:gd name="T5" fmla="*/ 30 h 61"/>
                <a:gd name="T6" fmla="*/ 30 w 30"/>
                <a:gd name="T7" fmla="*/ 0 h 6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61">
                  <a:moveTo>
                    <a:pt x="30" y="0"/>
                  </a:moveTo>
                  <a:lnTo>
                    <a:pt x="0" y="61"/>
                  </a:lnTo>
                  <a:lnTo>
                    <a:pt x="7" y="30"/>
                  </a:lnTo>
                  <a:lnTo>
                    <a:pt x="30" y="0"/>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15" name="Freeform 250"/>
            <p:cNvSpPr>
              <a:spLocks/>
            </p:cNvSpPr>
            <p:nvPr/>
          </p:nvSpPr>
          <p:spPr bwMode="auto">
            <a:xfrm>
              <a:off x="4298" y="2943"/>
              <a:ext cx="30" cy="61"/>
            </a:xfrm>
            <a:custGeom>
              <a:avLst/>
              <a:gdLst>
                <a:gd name="T0" fmla="*/ 30 w 30"/>
                <a:gd name="T1" fmla="*/ 0 h 61"/>
                <a:gd name="T2" fmla="*/ 0 w 30"/>
                <a:gd name="T3" fmla="*/ 61 h 61"/>
                <a:gd name="T4" fmla="*/ 7 w 30"/>
                <a:gd name="T5" fmla="*/ 30 h 61"/>
                <a:gd name="T6" fmla="*/ 30 w 30"/>
                <a:gd name="T7" fmla="*/ 0 h 61"/>
                <a:gd name="T8" fmla="*/ 30 w 30"/>
                <a:gd name="T9" fmla="*/ 8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61">
                  <a:moveTo>
                    <a:pt x="30" y="0"/>
                  </a:moveTo>
                  <a:lnTo>
                    <a:pt x="0" y="61"/>
                  </a:lnTo>
                  <a:lnTo>
                    <a:pt x="7" y="30"/>
                  </a:lnTo>
                  <a:lnTo>
                    <a:pt x="30" y="0"/>
                  </a:lnTo>
                  <a:lnTo>
                    <a:pt x="30" y="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16" name="Freeform 251"/>
            <p:cNvSpPr>
              <a:spLocks/>
            </p:cNvSpPr>
            <p:nvPr/>
          </p:nvSpPr>
          <p:spPr bwMode="auto">
            <a:xfrm>
              <a:off x="3465" y="1973"/>
              <a:ext cx="288" cy="356"/>
            </a:xfrm>
            <a:custGeom>
              <a:avLst/>
              <a:gdLst>
                <a:gd name="T0" fmla="*/ 288 w 288"/>
                <a:gd name="T1" fmla="*/ 106 h 356"/>
                <a:gd name="T2" fmla="*/ 190 w 288"/>
                <a:gd name="T3" fmla="*/ 91 h 356"/>
                <a:gd name="T4" fmla="*/ 197 w 288"/>
                <a:gd name="T5" fmla="*/ 23 h 356"/>
                <a:gd name="T6" fmla="*/ 61 w 288"/>
                <a:gd name="T7" fmla="*/ 0 h 356"/>
                <a:gd name="T8" fmla="*/ 0 w 288"/>
                <a:gd name="T9" fmla="*/ 318 h 356"/>
                <a:gd name="T10" fmla="*/ 250 w 288"/>
                <a:gd name="T11" fmla="*/ 356 h 356"/>
                <a:gd name="T12" fmla="*/ 288 w 288"/>
                <a:gd name="T13" fmla="*/ 106 h 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8" h="356">
                  <a:moveTo>
                    <a:pt x="288" y="106"/>
                  </a:moveTo>
                  <a:lnTo>
                    <a:pt x="190" y="91"/>
                  </a:lnTo>
                  <a:lnTo>
                    <a:pt x="197" y="23"/>
                  </a:lnTo>
                  <a:lnTo>
                    <a:pt x="61" y="0"/>
                  </a:lnTo>
                  <a:lnTo>
                    <a:pt x="0" y="318"/>
                  </a:lnTo>
                  <a:lnTo>
                    <a:pt x="250" y="356"/>
                  </a:lnTo>
                  <a:lnTo>
                    <a:pt x="288" y="106"/>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17" name="Freeform 252"/>
            <p:cNvSpPr>
              <a:spLocks/>
            </p:cNvSpPr>
            <p:nvPr/>
          </p:nvSpPr>
          <p:spPr bwMode="auto">
            <a:xfrm>
              <a:off x="3465" y="1973"/>
              <a:ext cx="288" cy="356"/>
            </a:xfrm>
            <a:custGeom>
              <a:avLst/>
              <a:gdLst>
                <a:gd name="T0" fmla="*/ 288 w 288"/>
                <a:gd name="T1" fmla="*/ 106 h 356"/>
                <a:gd name="T2" fmla="*/ 190 w 288"/>
                <a:gd name="T3" fmla="*/ 91 h 356"/>
                <a:gd name="T4" fmla="*/ 197 w 288"/>
                <a:gd name="T5" fmla="*/ 23 h 356"/>
                <a:gd name="T6" fmla="*/ 61 w 288"/>
                <a:gd name="T7" fmla="*/ 0 h 356"/>
                <a:gd name="T8" fmla="*/ 0 w 288"/>
                <a:gd name="T9" fmla="*/ 318 h 356"/>
                <a:gd name="T10" fmla="*/ 250 w 288"/>
                <a:gd name="T11" fmla="*/ 356 h 356"/>
                <a:gd name="T12" fmla="*/ 288 w 288"/>
                <a:gd name="T13" fmla="*/ 106 h 356"/>
                <a:gd name="T14" fmla="*/ 288 w 288"/>
                <a:gd name="T15" fmla="*/ 114 h 3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8" h="356">
                  <a:moveTo>
                    <a:pt x="288" y="106"/>
                  </a:moveTo>
                  <a:lnTo>
                    <a:pt x="190" y="91"/>
                  </a:lnTo>
                  <a:lnTo>
                    <a:pt x="197" y="23"/>
                  </a:lnTo>
                  <a:lnTo>
                    <a:pt x="61" y="0"/>
                  </a:lnTo>
                  <a:lnTo>
                    <a:pt x="0" y="318"/>
                  </a:lnTo>
                  <a:lnTo>
                    <a:pt x="250" y="356"/>
                  </a:lnTo>
                  <a:lnTo>
                    <a:pt x="288" y="106"/>
                  </a:lnTo>
                  <a:lnTo>
                    <a:pt x="288" y="11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18" name="Freeform 253"/>
            <p:cNvSpPr>
              <a:spLocks/>
            </p:cNvSpPr>
            <p:nvPr/>
          </p:nvSpPr>
          <p:spPr bwMode="auto">
            <a:xfrm>
              <a:off x="5403" y="1723"/>
              <a:ext cx="76" cy="159"/>
            </a:xfrm>
            <a:custGeom>
              <a:avLst/>
              <a:gdLst>
                <a:gd name="T0" fmla="*/ 76 w 76"/>
                <a:gd name="T1" fmla="*/ 30 h 159"/>
                <a:gd name="T2" fmla="*/ 60 w 76"/>
                <a:gd name="T3" fmla="*/ 45 h 159"/>
                <a:gd name="T4" fmla="*/ 53 w 76"/>
                <a:gd name="T5" fmla="*/ 98 h 159"/>
                <a:gd name="T6" fmla="*/ 60 w 76"/>
                <a:gd name="T7" fmla="*/ 152 h 159"/>
                <a:gd name="T8" fmla="*/ 30 w 76"/>
                <a:gd name="T9" fmla="*/ 159 h 159"/>
                <a:gd name="T10" fmla="*/ 7 w 76"/>
                <a:gd name="T11" fmla="*/ 98 h 159"/>
                <a:gd name="T12" fmla="*/ 0 w 76"/>
                <a:gd name="T13" fmla="*/ 45 h 159"/>
                <a:gd name="T14" fmla="*/ 0 w 76"/>
                <a:gd name="T15" fmla="*/ 15 h 159"/>
                <a:gd name="T16" fmla="*/ 68 w 76"/>
                <a:gd name="T17" fmla="*/ 0 h 159"/>
                <a:gd name="T18" fmla="*/ 76 w 76"/>
                <a:gd name="T19" fmla="*/ 30 h 15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6" h="159">
                  <a:moveTo>
                    <a:pt x="76" y="30"/>
                  </a:moveTo>
                  <a:lnTo>
                    <a:pt x="60" y="45"/>
                  </a:lnTo>
                  <a:lnTo>
                    <a:pt x="53" y="98"/>
                  </a:lnTo>
                  <a:lnTo>
                    <a:pt x="60" y="152"/>
                  </a:lnTo>
                  <a:lnTo>
                    <a:pt x="30" y="159"/>
                  </a:lnTo>
                  <a:lnTo>
                    <a:pt x="7" y="98"/>
                  </a:lnTo>
                  <a:lnTo>
                    <a:pt x="0" y="45"/>
                  </a:lnTo>
                  <a:lnTo>
                    <a:pt x="0" y="15"/>
                  </a:lnTo>
                  <a:lnTo>
                    <a:pt x="68" y="0"/>
                  </a:lnTo>
                  <a:lnTo>
                    <a:pt x="76" y="30"/>
                  </a:lnTo>
                  <a:close/>
                </a:path>
              </a:pathLst>
            </a:custGeom>
            <a:solidFill>
              <a:srgbClr val="FF8C00"/>
            </a:solidFill>
            <a:ln w="12700">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19" name="Freeform 254"/>
            <p:cNvSpPr>
              <a:spLocks/>
            </p:cNvSpPr>
            <p:nvPr/>
          </p:nvSpPr>
          <p:spPr bwMode="auto">
            <a:xfrm>
              <a:off x="5403" y="1723"/>
              <a:ext cx="76" cy="159"/>
            </a:xfrm>
            <a:custGeom>
              <a:avLst/>
              <a:gdLst>
                <a:gd name="T0" fmla="*/ 76 w 76"/>
                <a:gd name="T1" fmla="*/ 30 h 159"/>
                <a:gd name="T2" fmla="*/ 60 w 76"/>
                <a:gd name="T3" fmla="*/ 45 h 159"/>
                <a:gd name="T4" fmla="*/ 53 w 76"/>
                <a:gd name="T5" fmla="*/ 98 h 159"/>
                <a:gd name="T6" fmla="*/ 60 w 76"/>
                <a:gd name="T7" fmla="*/ 152 h 159"/>
                <a:gd name="T8" fmla="*/ 30 w 76"/>
                <a:gd name="T9" fmla="*/ 159 h 159"/>
                <a:gd name="T10" fmla="*/ 7 w 76"/>
                <a:gd name="T11" fmla="*/ 98 h 159"/>
                <a:gd name="T12" fmla="*/ 0 w 76"/>
                <a:gd name="T13" fmla="*/ 45 h 159"/>
                <a:gd name="T14" fmla="*/ 0 w 76"/>
                <a:gd name="T15" fmla="*/ 15 h 159"/>
                <a:gd name="T16" fmla="*/ 68 w 76"/>
                <a:gd name="T17" fmla="*/ 0 h 159"/>
                <a:gd name="T18" fmla="*/ 76 w 76"/>
                <a:gd name="T19" fmla="*/ 30 h 159"/>
                <a:gd name="T20" fmla="*/ 76 w 76"/>
                <a:gd name="T21" fmla="*/ 38 h 1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6" h="159">
                  <a:moveTo>
                    <a:pt x="76" y="30"/>
                  </a:moveTo>
                  <a:lnTo>
                    <a:pt x="60" y="45"/>
                  </a:lnTo>
                  <a:lnTo>
                    <a:pt x="53" y="98"/>
                  </a:lnTo>
                  <a:lnTo>
                    <a:pt x="60" y="152"/>
                  </a:lnTo>
                  <a:lnTo>
                    <a:pt x="30" y="159"/>
                  </a:lnTo>
                  <a:lnTo>
                    <a:pt x="7" y="98"/>
                  </a:lnTo>
                  <a:lnTo>
                    <a:pt x="0" y="45"/>
                  </a:lnTo>
                  <a:lnTo>
                    <a:pt x="0" y="15"/>
                  </a:lnTo>
                  <a:lnTo>
                    <a:pt x="68" y="0"/>
                  </a:lnTo>
                  <a:lnTo>
                    <a:pt x="76" y="30"/>
                  </a:lnTo>
                  <a:lnTo>
                    <a:pt x="76" y="3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20" name="Freeform 255"/>
            <p:cNvSpPr>
              <a:spLocks/>
            </p:cNvSpPr>
            <p:nvPr/>
          </p:nvSpPr>
          <p:spPr bwMode="auto">
            <a:xfrm>
              <a:off x="5002" y="2140"/>
              <a:ext cx="393" cy="220"/>
            </a:xfrm>
            <a:custGeom>
              <a:avLst/>
              <a:gdLst>
                <a:gd name="T0" fmla="*/ 378 w 393"/>
                <a:gd name="T1" fmla="*/ 136 h 220"/>
                <a:gd name="T2" fmla="*/ 363 w 393"/>
                <a:gd name="T3" fmla="*/ 136 h 220"/>
                <a:gd name="T4" fmla="*/ 363 w 393"/>
                <a:gd name="T5" fmla="*/ 144 h 220"/>
                <a:gd name="T6" fmla="*/ 355 w 393"/>
                <a:gd name="T7" fmla="*/ 151 h 220"/>
                <a:gd name="T8" fmla="*/ 355 w 393"/>
                <a:gd name="T9" fmla="*/ 136 h 220"/>
                <a:gd name="T10" fmla="*/ 333 w 393"/>
                <a:gd name="T11" fmla="*/ 129 h 220"/>
                <a:gd name="T12" fmla="*/ 333 w 393"/>
                <a:gd name="T13" fmla="*/ 121 h 220"/>
                <a:gd name="T14" fmla="*/ 355 w 393"/>
                <a:gd name="T15" fmla="*/ 144 h 220"/>
                <a:gd name="T16" fmla="*/ 363 w 393"/>
                <a:gd name="T17" fmla="*/ 129 h 220"/>
                <a:gd name="T18" fmla="*/ 348 w 393"/>
                <a:gd name="T19" fmla="*/ 121 h 220"/>
                <a:gd name="T20" fmla="*/ 355 w 393"/>
                <a:gd name="T21" fmla="*/ 121 h 220"/>
                <a:gd name="T22" fmla="*/ 348 w 393"/>
                <a:gd name="T23" fmla="*/ 106 h 220"/>
                <a:gd name="T24" fmla="*/ 363 w 393"/>
                <a:gd name="T25" fmla="*/ 113 h 220"/>
                <a:gd name="T26" fmla="*/ 363 w 393"/>
                <a:gd name="T27" fmla="*/ 106 h 220"/>
                <a:gd name="T28" fmla="*/ 348 w 393"/>
                <a:gd name="T29" fmla="*/ 106 h 220"/>
                <a:gd name="T30" fmla="*/ 355 w 393"/>
                <a:gd name="T31" fmla="*/ 98 h 220"/>
                <a:gd name="T32" fmla="*/ 340 w 393"/>
                <a:gd name="T33" fmla="*/ 98 h 220"/>
                <a:gd name="T34" fmla="*/ 318 w 393"/>
                <a:gd name="T35" fmla="*/ 76 h 220"/>
                <a:gd name="T36" fmla="*/ 355 w 393"/>
                <a:gd name="T37" fmla="*/ 98 h 220"/>
                <a:gd name="T38" fmla="*/ 355 w 393"/>
                <a:gd name="T39" fmla="*/ 76 h 220"/>
                <a:gd name="T40" fmla="*/ 340 w 393"/>
                <a:gd name="T41" fmla="*/ 76 h 220"/>
                <a:gd name="T42" fmla="*/ 333 w 393"/>
                <a:gd name="T43" fmla="*/ 68 h 220"/>
                <a:gd name="T44" fmla="*/ 318 w 393"/>
                <a:gd name="T45" fmla="*/ 68 h 220"/>
                <a:gd name="T46" fmla="*/ 295 w 393"/>
                <a:gd name="T47" fmla="*/ 60 h 220"/>
                <a:gd name="T48" fmla="*/ 295 w 393"/>
                <a:gd name="T49" fmla="*/ 38 h 220"/>
                <a:gd name="T50" fmla="*/ 302 w 393"/>
                <a:gd name="T51" fmla="*/ 22 h 220"/>
                <a:gd name="T52" fmla="*/ 265 w 393"/>
                <a:gd name="T53" fmla="*/ 0 h 220"/>
                <a:gd name="T54" fmla="*/ 265 w 393"/>
                <a:gd name="T55" fmla="*/ 15 h 220"/>
                <a:gd name="T56" fmla="*/ 234 w 393"/>
                <a:gd name="T57" fmla="*/ 0 h 220"/>
                <a:gd name="T58" fmla="*/ 234 w 393"/>
                <a:gd name="T59" fmla="*/ 15 h 220"/>
                <a:gd name="T60" fmla="*/ 219 w 393"/>
                <a:gd name="T61" fmla="*/ 45 h 220"/>
                <a:gd name="T62" fmla="*/ 212 w 393"/>
                <a:gd name="T63" fmla="*/ 45 h 220"/>
                <a:gd name="T64" fmla="*/ 196 w 393"/>
                <a:gd name="T65" fmla="*/ 76 h 220"/>
                <a:gd name="T66" fmla="*/ 181 w 393"/>
                <a:gd name="T67" fmla="*/ 68 h 220"/>
                <a:gd name="T68" fmla="*/ 151 w 393"/>
                <a:gd name="T69" fmla="*/ 144 h 220"/>
                <a:gd name="T70" fmla="*/ 91 w 393"/>
                <a:gd name="T71" fmla="*/ 166 h 220"/>
                <a:gd name="T72" fmla="*/ 75 w 393"/>
                <a:gd name="T73" fmla="*/ 151 h 220"/>
                <a:gd name="T74" fmla="*/ 22 w 393"/>
                <a:gd name="T75" fmla="*/ 212 h 220"/>
                <a:gd name="T76" fmla="*/ 0 w 393"/>
                <a:gd name="T77" fmla="*/ 220 h 220"/>
                <a:gd name="T78" fmla="*/ 98 w 393"/>
                <a:gd name="T79" fmla="*/ 212 h 220"/>
                <a:gd name="T80" fmla="*/ 378 w 393"/>
                <a:gd name="T81" fmla="*/ 159 h 220"/>
                <a:gd name="T82" fmla="*/ 386 w 393"/>
                <a:gd name="T83" fmla="*/ 159 h 220"/>
                <a:gd name="T84" fmla="*/ 378 w 393"/>
                <a:gd name="T85" fmla="*/ 151 h 220"/>
                <a:gd name="T86" fmla="*/ 386 w 393"/>
                <a:gd name="T87" fmla="*/ 159 h 220"/>
                <a:gd name="T88" fmla="*/ 386 w 393"/>
                <a:gd name="T89" fmla="*/ 151 h 220"/>
                <a:gd name="T90" fmla="*/ 393 w 393"/>
                <a:gd name="T91" fmla="*/ 159 h 220"/>
                <a:gd name="T92" fmla="*/ 378 w 393"/>
                <a:gd name="T93" fmla="*/ 136 h 22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93" h="220">
                  <a:moveTo>
                    <a:pt x="378" y="136"/>
                  </a:moveTo>
                  <a:lnTo>
                    <a:pt x="363" y="136"/>
                  </a:lnTo>
                  <a:lnTo>
                    <a:pt x="363" y="144"/>
                  </a:lnTo>
                  <a:lnTo>
                    <a:pt x="355" y="151"/>
                  </a:lnTo>
                  <a:lnTo>
                    <a:pt x="355" y="136"/>
                  </a:lnTo>
                  <a:lnTo>
                    <a:pt x="333" y="129"/>
                  </a:lnTo>
                  <a:lnTo>
                    <a:pt x="333" y="121"/>
                  </a:lnTo>
                  <a:lnTo>
                    <a:pt x="355" y="144"/>
                  </a:lnTo>
                  <a:lnTo>
                    <a:pt x="363" y="129"/>
                  </a:lnTo>
                  <a:lnTo>
                    <a:pt x="348" y="121"/>
                  </a:lnTo>
                  <a:lnTo>
                    <a:pt x="355" y="121"/>
                  </a:lnTo>
                  <a:lnTo>
                    <a:pt x="348" y="106"/>
                  </a:lnTo>
                  <a:lnTo>
                    <a:pt x="363" y="113"/>
                  </a:lnTo>
                  <a:lnTo>
                    <a:pt x="363" y="106"/>
                  </a:lnTo>
                  <a:lnTo>
                    <a:pt x="348" y="106"/>
                  </a:lnTo>
                  <a:lnTo>
                    <a:pt x="355" y="98"/>
                  </a:lnTo>
                  <a:lnTo>
                    <a:pt x="340" y="98"/>
                  </a:lnTo>
                  <a:lnTo>
                    <a:pt x="318" y="76"/>
                  </a:lnTo>
                  <a:lnTo>
                    <a:pt x="355" y="98"/>
                  </a:lnTo>
                  <a:lnTo>
                    <a:pt x="355" y="76"/>
                  </a:lnTo>
                  <a:lnTo>
                    <a:pt x="340" y="76"/>
                  </a:lnTo>
                  <a:lnTo>
                    <a:pt x="333" y="68"/>
                  </a:lnTo>
                  <a:lnTo>
                    <a:pt x="318" y="68"/>
                  </a:lnTo>
                  <a:lnTo>
                    <a:pt x="295" y="60"/>
                  </a:lnTo>
                  <a:lnTo>
                    <a:pt x="295" y="38"/>
                  </a:lnTo>
                  <a:lnTo>
                    <a:pt x="302" y="22"/>
                  </a:lnTo>
                  <a:lnTo>
                    <a:pt x="265" y="0"/>
                  </a:lnTo>
                  <a:lnTo>
                    <a:pt x="265" y="15"/>
                  </a:lnTo>
                  <a:lnTo>
                    <a:pt x="234" y="0"/>
                  </a:lnTo>
                  <a:lnTo>
                    <a:pt x="234" y="15"/>
                  </a:lnTo>
                  <a:lnTo>
                    <a:pt x="219" y="45"/>
                  </a:lnTo>
                  <a:lnTo>
                    <a:pt x="212" y="45"/>
                  </a:lnTo>
                  <a:lnTo>
                    <a:pt x="196" y="76"/>
                  </a:lnTo>
                  <a:lnTo>
                    <a:pt x="181" y="68"/>
                  </a:lnTo>
                  <a:lnTo>
                    <a:pt x="151" y="144"/>
                  </a:lnTo>
                  <a:lnTo>
                    <a:pt x="91" y="166"/>
                  </a:lnTo>
                  <a:lnTo>
                    <a:pt x="75" y="151"/>
                  </a:lnTo>
                  <a:lnTo>
                    <a:pt x="22" y="212"/>
                  </a:lnTo>
                  <a:lnTo>
                    <a:pt x="0" y="220"/>
                  </a:lnTo>
                  <a:lnTo>
                    <a:pt x="98" y="212"/>
                  </a:lnTo>
                  <a:lnTo>
                    <a:pt x="378" y="159"/>
                  </a:lnTo>
                  <a:lnTo>
                    <a:pt x="386" y="159"/>
                  </a:lnTo>
                  <a:lnTo>
                    <a:pt x="378" y="151"/>
                  </a:lnTo>
                  <a:lnTo>
                    <a:pt x="386" y="159"/>
                  </a:lnTo>
                  <a:lnTo>
                    <a:pt x="386" y="151"/>
                  </a:lnTo>
                  <a:lnTo>
                    <a:pt x="393" y="159"/>
                  </a:lnTo>
                  <a:lnTo>
                    <a:pt x="378" y="136"/>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21" name="Freeform 256"/>
            <p:cNvSpPr>
              <a:spLocks/>
            </p:cNvSpPr>
            <p:nvPr/>
          </p:nvSpPr>
          <p:spPr bwMode="auto">
            <a:xfrm>
              <a:off x="5002" y="2140"/>
              <a:ext cx="393" cy="220"/>
            </a:xfrm>
            <a:custGeom>
              <a:avLst/>
              <a:gdLst>
                <a:gd name="T0" fmla="*/ 378 w 393"/>
                <a:gd name="T1" fmla="*/ 136 h 220"/>
                <a:gd name="T2" fmla="*/ 363 w 393"/>
                <a:gd name="T3" fmla="*/ 136 h 220"/>
                <a:gd name="T4" fmla="*/ 363 w 393"/>
                <a:gd name="T5" fmla="*/ 144 h 220"/>
                <a:gd name="T6" fmla="*/ 355 w 393"/>
                <a:gd name="T7" fmla="*/ 151 h 220"/>
                <a:gd name="T8" fmla="*/ 355 w 393"/>
                <a:gd name="T9" fmla="*/ 136 h 220"/>
                <a:gd name="T10" fmla="*/ 333 w 393"/>
                <a:gd name="T11" fmla="*/ 129 h 220"/>
                <a:gd name="T12" fmla="*/ 333 w 393"/>
                <a:gd name="T13" fmla="*/ 121 h 220"/>
                <a:gd name="T14" fmla="*/ 355 w 393"/>
                <a:gd name="T15" fmla="*/ 144 h 220"/>
                <a:gd name="T16" fmla="*/ 363 w 393"/>
                <a:gd name="T17" fmla="*/ 129 h 220"/>
                <a:gd name="T18" fmla="*/ 348 w 393"/>
                <a:gd name="T19" fmla="*/ 121 h 220"/>
                <a:gd name="T20" fmla="*/ 355 w 393"/>
                <a:gd name="T21" fmla="*/ 121 h 220"/>
                <a:gd name="T22" fmla="*/ 348 w 393"/>
                <a:gd name="T23" fmla="*/ 106 h 220"/>
                <a:gd name="T24" fmla="*/ 363 w 393"/>
                <a:gd name="T25" fmla="*/ 113 h 220"/>
                <a:gd name="T26" fmla="*/ 363 w 393"/>
                <a:gd name="T27" fmla="*/ 106 h 220"/>
                <a:gd name="T28" fmla="*/ 348 w 393"/>
                <a:gd name="T29" fmla="*/ 106 h 220"/>
                <a:gd name="T30" fmla="*/ 355 w 393"/>
                <a:gd name="T31" fmla="*/ 98 h 220"/>
                <a:gd name="T32" fmla="*/ 340 w 393"/>
                <a:gd name="T33" fmla="*/ 98 h 220"/>
                <a:gd name="T34" fmla="*/ 318 w 393"/>
                <a:gd name="T35" fmla="*/ 76 h 220"/>
                <a:gd name="T36" fmla="*/ 355 w 393"/>
                <a:gd name="T37" fmla="*/ 98 h 220"/>
                <a:gd name="T38" fmla="*/ 355 w 393"/>
                <a:gd name="T39" fmla="*/ 76 h 220"/>
                <a:gd name="T40" fmla="*/ 340 w 393"/>
                <a:gd name="T41" fmla="*/ 76 h 220"/>
                <a:gd name="T42" fmla="*/ 333 w 393"/>
                <a:gd name="T43" fmla="*/ 68 h 220"/>
                <a:gd name="T44" fmla="*/ 318 w 393"/>
                <a:gd name="T45" fmla="*/ 68 h 220"/>
                <a:gd name="T46" fmla="*/ 295 w 393"/>
                <a:gd name="T47" fmla="*/ 60 h 220"/>
                <a:gd name="T48" fmla="*/ 295 w 393"/>
                <a:gd name="T49" fmla="*/ 38 h 220"/>
                <a:gd name="T50" fmla="*/ 302 w 393"/>
                <a:gd name="T51" fmla="*/ 22 h 220"/>
                <a:gd name="T52" fmla="*/ 265 w 393"/>
                <a:gd name="T53" fmla="*/ 0 h 220"/>
                <a:gd name="T54" fmla="*/ 265 w 393"/>
                <a:gd name="T55" fmla="*/ 15 h 220"/>
                <a:gd name="T56" fmla="*/ 234 w 393"/>
                <a:gd name="T57" fmla="*/ 0 h 220"/>
                <a:gd name="T58" fmla="*/ 234 w 393"/>
                <a:gd name="T59" fmla="*/ 15 h 220"/>
                <a:gd name="T60" fmla="*/ 219 w 393"/>
                <a:gd name="T61" fmla="*/ 45 h 220"/>
                <a:gd name="T62" fmla="*/ 212 w 393"/>
                <a:gd name="T63" fmla="*/ 45 h 220"/>
                <a:gd name="T64" fmla="*/ 196 w 393"/>
                <a:gd name="T65" fmla="*/ 76 h 220"/>
                <a:gd name="T66" fmla="*/ 181 w 393"/>
                <a:gd name="T67" fmla="*/ 68 h 220"/>
                <a:gd name="T68" fmla="*/ 151 w 393"/>
                <a:gd name="T69" fmla="*/ 144 h 220"/>
                <a:gd name="T70" fmla="*/ 91 w 393"/>
                <a:gd name="T71" fmla="*/ 166 h 220"/>
                <a:gd name="T72" fmla="*/ 75 w 393"/>
                <a:gd name="T73" fmla="*/ 151 h 220"/>
                <a:gd name="T74" fmla="*/ 22 w 393"/>
                <a:gd name="T75" fmla="*/ 212 h 220"/>
                <a:gd name="T76" fmla="*/ 0 w 393"/>
                <a:gd name="T77" fmla="*/ 220 h 220"/>
                <a:gd name="T78" fmla="*/ 98 w 393"/>
                <a:gd name="T79" fmla="*/ 212 h 220"/>
                <a:gd name="T80" fmla="*/ 378 w 393"/>
                <a:gd name="T81" fmla="*/ 159 h 220"/>
                <a:gd name="T82" fmla="*/ 386 w 393"/>
                <a:gd name="T83" fmla="*/ 159 h 220"/>
                <a:gd name="T84" fmla="*/ 378 w 393"/>
                <a:gd name="T85" fmla="*/ 151 h 220"/>
                <a:gd name="T86" fmla="*/ 386 w 393"/>
                <a:gd name="T87" fmla="*/ 159 h 220"/>
                <a:gd name="T88" fmla="*/ 386 w 393"/>
                <a:gd name="T89" fmla="*/ 151 h 220"/>
                <a:gd name="T90" fmla="*/ 393 w 393"/>
                <a:gd name="T91" fmla="*/ 159 h 220"/>
                <a:gd name="T92" fmla="*/ 378 w 393"/>
                <a:gd name="T93" fmla="*/ 136 h 220"/>
                <a:gd name="T94" fmla="*/ 378 w 393"/>
                <a:gd name="T95" fmla="*/ 144 h 22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93" h="220">
                  <a:moveTo>
                    <a:pt x="378" y="136"/>
                  </a:moveTo>
                  <a:lnTo>
                    <a:pt x="363" y="136"/>
                  </a:lnTo>
                  <a:lnTo>
                    <a:pt x="363" y="144"/>
                  </a:lnTo>
                  <a:lnTo>
                    <a:pt x="355" y="151"/>
                  </a:lnTo>
                  <a:lnTo>
                    <a:pt x="355" y="136"/>
                  </a:lnTo>
                  <a:lnTo>
                    <a:pt x="333" y="129"/>
                  </a:lnTo>
                  <a:lnTo>
                    <a:pt x="333" y="121"/>
                  </a:lnTo>
                  <a:lnTo>
                    <a:pt x="355" y="144"/>
                  </a:lnTo>
                  <a:lnTo>
                    <a:pt x="363" y="129"/>
                  </a:lnTo>
                  <a:lnTo>
                    <a:pt x="348" y="121"/>
                  </a:lnTo>
                  <a:lnTo>
                    <a:pt x="355" y="121"/>
                  </a:lnTo>
                  <a:lnTo>
                    <a:pt x="348" y="106"/>
                  </a:lnTo>
                  <a:lnTo>
                    <a:pt x="363" y="113"/>
                  </a:lnTo>
                  <a:lnTo>
                    <a:pt x="363" y="106"/>
                  </a:lnTo>
                  <a:lnTo>
                    <a:pt x="348" y="106"/>
                  </a:lnTo>
                  <a:lnTo>
                    <a:pt x="355" y="98"/>
                  </a:lnTo>
                  <a:lnTo>
                    <a:pt x="340" y="98"/>
                  </a:lnTo>
                  <a:lnTo>
                    <a:pt x="318" y="76"/>
                  </a:lnTo>
                  <a:lnTo>
                    <a:pt x="355" y="98"/>
                  </a:lnTo>
                  <a:lnTo>
                    <a:pt x="355" y="76"/>
                  </a:lnTo>
                  <a:lnTo>
                    <a:pt x="340" y="76"/>
                  </a:lnTo>
                  <a:lnTo>
                    <a:pt x="333" y="68"/>
                  </a:lnTo>
                  <a:lnTo>
                    <a:pt x="318" y="68"/>
                  </a:lnTo>
                  <a:lnTo>
                    <a:pt x="295" y="60"/>
                  </a:lnTo>
                  <a:lnTo>
                    <a:pt x="295" y="38"/>
                  </a:lnTo>
                  <a:lnTo>
                    <a:pt x="302" y="22"/>
                  </a:lnTo>
                  <a:lnTo>
                    <a:pt x="265" y="0"/>
                  </a:lnTo>
                  <a:lnTo>
                    <a:pt x="265" y="15"/>
                  </a:lnTo>
                  <a:lnTo>
                    <a:pt x="234" y="0"/>
                  </a:lnTo>
                  <a:lnTo>
                    <a:pt x="234" y="15"/>
                  </a:lnTo>
                  <a:lnTo>
                    <a:pt x="219" y="45"/>
                  </a:lnTo>
                  <a:lnTo>
                    <a:pt x="212" y="45"/>
                  </a:lnTo>
                  <a:lnTo>
                    <a:pt x="196" y="76"/>
                  </a:lnTo>
                  <a:lnTo>
                    <a:pt x="181" y="68"/>
                  </a:lnTo>
                  <a:lnTo>
                    <a:pt x="151" y="144"/>
                  </a:lnTo>
                  <a:lnTo>
                    <a:pt x="91" y="166"/>
                  </a:lnTo>
                  <a:lnTo>
                    <a:pt x="75" y="151"/>
                  </a:lnTo>
                  <a:lnTo>
                    <a:pt x="22" y="212"/>
                  </a:lnTo>
                  <a:lnTo>
                    <a:pt x="0" y="220"/>
                  </a:lnTo>
                  <a:lnTo>
                    <a:pt x="98" y="212"/>
                  </a:lnTo>
                  <a:lnTo>
                    <a:pt x="378" y="159"/>
                  </a:lnTo>
                  <a:lnTo>
                    <a:pt x="386" y="159"/>
                  </a:lnTo>
                  <a:lnTo>
                    <a:pt x="378" y="151"/>
                  </a:lnTo>
                  <a:lnTo>
                    <a:pt x="386" y="159"/>
                  </a:lnTo>
                  <a:lnTo>
                    <a:pt x="386" y="151"/>
                  </a:lnTo>
                  <a:lnTo>
                    <a:pt x="393" y="159"/>
                  </a:lnTo>
                  <a:lnTo>
                    <a:pt x="378" y="136"/>
                  </a:lnTo>
                  <a:lnTo>
                    <a:pt x="378" y="14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22" name="Freeform 257"/>
            <p:cNvSpPr>
              <a:spLocks/>
            </p:cNvSpPr>
            <p:nvPr/>
          </p:nvSpPr>
          <p:spPr bwMode="auto">
            <a:xfrm>
              <a:off x="5380" y="2200"/>
              <a:ext cx="15" cy="61"/>
            </a:xfrm>
            <a:custGeom>
              <a:avLst/>
              <a:gdLst>
                <a:gd name="T0" fmla="*/ 15 w 15"/>
                <a:gd name="T1" fmla="*/ 0 h 61"/>
                <a:gd name="T2" fmla="*/ 8 w 15"/>
                <a:gd name="T3" fmla="*/ 8 h 61"/>
                <a:gd name="T4" fmla="*/ 0 w 15"/>
                <a:gd name="T5" fmla="*/ 38 h 61"/>
                <a:gd name="T6" fmla="*/ 0 w 15"/>
                <a:gd name="T7" fmla="*/ 61 h 61"/>
                <a:gd name="T8" fmla="*/ 15 w 15"/>
                <a:gd name="T9" fmla="*/ 0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61">
                  <a:moveTo>
                    <a:pt x="15" y="0"/>
                  </a:moveTo>
                  <a:lnTo>
                    <a:pt x="8" y="8"/>
                  </a:lnTo>
                  <a:lnTo>
                    <a:pt x="0" y="38"/>
                  </a:lnTo>
                  <a:lnTo>
                    <a:pt x="0" y="61"/>
                  </a:lnTo>
                  <a:lnTo>
                    <a:pt x="15" y="0"/>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23" name="Freeform 258"/>
            <p:cNvSpPr>
              <a:spLocks/>
            </p:cNvSpPr>
            <p:nvPr/>
          </p:nvSpPr>
          <p:spPr bwMode="auto">
            <a:xfrm>
              <a:off x="5380" y="2200"/>
              <a:ext cx="15" cy="61"/>
            </a:xfrm>
            <a:custGeom>
              <a:avLst/>
              <a:gdLst>
                <a:gd name="T0" fmla="*/ 15 w 15"/>
                <a:gd name="T1" fmla="*/ 0 h 61"/>
                <a:gd name="T2" fmla="*/ 8 w 15"/>
                <a:gd name="T3" fmla="*/ 8 h 61"/>
                <a:gd name="T4" fmla="*/ 0 w 15"/>
                <a:gd name="T5" fmla="*/ 38 h 61"/>
                <a:gd name="T6" fmla="*/ 0 w 15"/>
                <a:gd name="T7" fmla="*/ 61 h 61"/>
                <a:gd name="T8" fmla="*/ 15 w 15"/>
                <a:gd name="T9" fmla="*/ 0 h 61"/>
                <a:gd name="T10" fmla="*/ 15 w 15"/>
                <a:gd name="T11" fmla="*/ 8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61">
                  <a:moveTo>
                    <a:pt x="15" y="0"/>
                  </a:moveTo>
                  <a:lnTo>
                    <a:pt x="8" y="8"/>
                  </a:lnTo>
                  <a:lnTo>
                    <a:pt x="0" y="38"/>
                  </a:lnTo>
                  <a:lnTo>
                    <a:pt x="0" y="61"/>
                  </a:lnTo>
                  <a:lnTo>
                    <a:pt x="15" y="0"/>
                  </a:lnTo>
                  <a:lnTo>
                    <a:pt x="15" y="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24" name="Freeform 259"/>
            <p:cNvSpPr>
              <a:spLocks/>
            </p:cNvSpPr>
            <p:nvPr/>
          </p:nvSpPr>
          <p:spPr bwMode="auto">
            <a:xfrm>
              <a:off x="3147" y="1450"/>
              <a:ext cx="341" cy="250"/>
            </a:xfrm>
            <a:custGeom>
              <a:avLst/>
              <a:gdLst>
                <a:gd name="T0" fmla="*/ 303 w 341"/>
                <a:gd name="T1" fmla="*/ 227 h 250"/>
                <a:gd name="T2" fmla="*/ 341 w 341"/>
                <a:gd name="T3" fmla="*/ 61 h 250"/>
                <a:gd name="T4" fmla="*/ 99 w 341"/>
                <a:gd name="T5" fmla="*/ 0 h 250"/>
                <a:gd name="T6" fmla="*/ 106 w 341"/>
                <a:gd name="T7" fmla="*/ 30 h 250"/>
                <a:gd name="T8" fmla="*/ 91 w 341"/>
                <a:gd name="T9" fmla="*/ 38 h 250"/>
                <a:gd name="T10" fmla="*/ 106 w 341"/>
                <a:gd name="T11" fmla="*/ 46 h 250"/>
                <a:gd name="T12" fmla="*/ 99 w 341"/>
                <a:gd name="T13" fmla="*/ 53 h 250"/>
                <a:gd name="T14" fmla="*/ 99 w 341"/>
                <a:gd name="T15" fmla="*/ 61 h 250"/>
                <a:gd name="T16" fmla="*/ 106 w 341"/>
                <a:gd name="T17" fmla="*/ 68 h 250"/>
                <a:gd name="T18" fmla="*/ 91 w 341"/>
                <a:gd name="T19" fmla="*/ 83 h 250"/>
                <a:gd name="T20" fmla="*/ 91 w 341"/>
                <a:gd name="T21" fmla="*/ 106 h 250"/>
                <a:gd name="T22" fmla="*/ 61 w 341"/>
                <a:gd name="T23" fmla="*/ 114 h 250"/>
                <a:gd name="T24" fmla="*/ 53 w 341"/>
                <a:gd name="T25" fmla="*/ 114 h 250"/>
                <a:gd name="T26" fmla="*/ 69 w 341"/>
                <a:gd name="T27" fmla="*/ 99 h 250"/>
                <a:gd name="T28" fmla="*/ 69 w 341"/>
                <a:gd name="T29" fmla="*/ 114 h 250"/>
                <a:gd name="T30" fmla="*/ 76 w 341"/>
                <a:gd name="T31" fmla="*/ 99 h 250"/>
                <a:gd name="T32" fmla="*/ 84 w 341"/>
                <a:gd name="T33" fmla="*/ 91 h 250"/>
                <a:gd name="T34" fmla="*/ 76 w 341"/>
                <a:gd name="T35" fmla="*/ 91 h 250"/>
                <a:gd name="T36" fmla="*/ 84 w 341"/>
                <a:gd name="T37" fmla="*/ 76 h 250"/>
                <a:gd name="T38" fmla="*/ 91 w 341"/>
                <a:gd name="T39" fmla="*/ 83 h 250"/>
                <a:gd name="T40" fmla="*/ 91 w 341"/>
                <a:gd name="T41" fmla="*/ 68 h 250"/>
                <a:gd name="T42" fmla="*/ 61 w 341"/>
                <a:gd name="T43" fmla="*/ 91 h 250"/>
                <a:gd name="T44" fmla="*/ 69 w 341"/>
                <a:gd name="T45" fmla="*/ 99 h 250"/>
                <a:gd name="T46" fmla="*/ 53 w 341"/>
                <a:gd name="T47" fmla="*/ 99 h 250"/>
                <a:gd name="T48" fmla="*/ 76 w 341"/>
                <a:gd name="T49" fmla="*/ 68 h 250"/>
                <a:gd name="T50" fmla="*/ 84 w 341"/>
                <a:gd name="T51" fmla="*/ 53 h 250"/>
                <a:gd name="T52" fmla="*/ 76 w 341"/>
                <a:gd name="T53" fmla="*/ 61 h 250"/>
                <a:gd name="T54" fmla="*/ 69 w 341"/>
                <a:gd name="T55" fmla="*/ 46 h 250"/>
                <a:gd name="T56" fmla="*/ 38 w 341"/>
                <a:gd name="T57" fmla="*/ 38 h 250"/>
                <a:gd name="T58" fmla="*/ 8 w 341"/>
                <a:gd name="T59" fmla="*/ 15 h 250"/>
                <a:gd name="T60" fmla="*/ 8 w 341"/>
                <a:gd name="T61" fmla="*/ 106 h 250"/>
                <a:gd name="T62" fmla="*/ 16 w 341"/>
                <a:gd name="T63" fmla="*/ 114 h 250"/>
                <a:gd name="T64" fmla="*/ 8 w 341"/>
                <a:gd name="T65" fmla="*/ 114 h 250"/>
                <a:gd name="T66" fmla="*/ 8 w 341"/>
                <a:gd name="T67" fmla="*/ 121 h 250"/>
                <a:gd name="T68" fmla="*/ 16 w 341"/>
                <a:gd name="T69" fmla="*/ 129 h 250"/>
                <a:gd name="T70" fmla="*/ 0 w 341"/>
                <a:gd name="T71" fmla="*/ 144 h 250"/>
                <a:gd name="T72" fmla="*/ 0 w 341"/>
                <a:gd name="T73" fmla="*/ 129 h 250"/>
                <a:gd name="T74" fmla="*/ 0 w 341"/>
                <a:gd name="T75" fmla="*/ 152 h 250"/>
                <a:gd name="T76" fmla="*/ 16 w 341"/>
                <a:gd name="T77" fmla="*/ 159 h 250"/>
                <a:gd name="T78" fmla="*/ 23 w 341"/>
                <a:gd name="T79" fmla="*/ 159 h 250"/>
                <a:gd name="T80" fmla="*/ 31 w 341"/>
                <a:gd name="T81" fmla="*/ 167 h 250"/>
                <a:gd name="T82" fmla="*/ 46 w 341"/>
                <a:gd name="T83" fmla="*/ 174 h 250"/>
                <a:gd name="T84" fmla="*/ 38 w 341"/>
                <a:gd name="T85" fmla="*/ 205 h 250"/>
                <a:gd name="T86" fmla="*/ 61 w 341"/>
                <a:gd name="T87" fmla="*/ 220 h 250"/>
                <a:gd name="T88" fmla="*/ 84 w 341"/>
                <a:gd name="T89" fmla="*/ 212 h 250"/>
                <a:gd name="T90" fmla="*/ 106 w 341"/>
                <a:gd name="T91" fmla="*/ 227 h 250"/>
                <a:gd name="T92" fmla="*/ 212 w 341"/>
                <a:gd name="T93" fmla="*/ 227 h 250"/>
                <a:gd name="T94" fmla="*/ 303 w 341"/>
                <a:gd name="T95" fmla="*/ 250 h 250"/>
                <a:gd name="T96" fmla="*/ 303 w 341"/>
                <a:gd name="T97" fmla="*/ 227 h 25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41" h="250">
                  <a:moveTo>
                    <a:pt x="303" y="227"/>
                  </a:moveTo>
                  <a:lnTo>
                    <a:pt x="341" y="61"/>
                  </a:lnTo>
                  <a:lnTo>
                    <a:pt x="99" y="0"/>
                  </a:lnTo>
                  <a:lnTo>
                    <a:pt x="106" y="30"/>
                  </a:lnTo>
                  <a:lnTo>
                    <a:pt x="91" y="38"/>
                  </a:lnTo>
                  <a:lnTo>
                    <a:pt x="106" y="46"/>
                  </a:lnTo>
                  <a:lnTo>
                    <a:pt x="99" y="53"/>
                  </a:lnTo>
                  <a:lnTo>
                    <a:pt x="99" y="61"/>
                  </a:lnTo>
                  <a:lnTo>
                    <a:pt x="106" y="68"/>
                  </a:lnTo>
                  <a:lnTo>
                    <a:pt x="91" y="83"/>
                  </a:lnTo>
                  <a:lnTo>
                    <a:pt x="91" y="106"/>
                  </a:lnTo>
                  <a:lnTo>
                    <a:pt x="61" y="114"/>
                  </a:lnTo>
                  <a:lnTo>
                    <a:pt x="53" y="114"/>
                  </a:lnTo>
                  <a:lnTo>
                    <a:pt x="69" y="99"/>
                  </a:lnTo>
                  <a:lnTo>
                    <a:pt x="69" y="114"/>
                  </a:lnTo>
                  <a:lnTo>
                    <a:pt x="76" y="99"/>
                  </a:lnTo>
                  <a:lnTo>
                    <a:pt x="84" y="91"/>
                  </a:lnTo>
                  <a:lnTo>
                    <a:pt x="76" y="91"/>
                  </a:lnTo>
                  <a:lnTo>
                    <a:pt x="84" y="76"/>
                  </a:lnTo>
                  <a:lnTo>
                    <a:pt x="91" y="83"/>
                  </a:lnTo>
                  <a:lnTo>
                    <a:pt x="91" y="68"/>
                  </a:lnTo>
                  <a:lnTo>
                    <a:pt x="61" y="91"/>
                  </a:lnTo>
                  <a:lnTo>
                    <a:pt x="69" y="99"/>
                  </a:lnTo>
                  <a:lnTo>
                    <a:pt x="53" y="99"/>
                  </a:lnTo>
                  <a:lnTo>
                    <a:pt x="76" y="68"/>
                  </a:lnTo>
                  <a:lnTo>
                    <a:pt x="84" y="53"/>
                  </a:lnTo>
                  <a:lnTo>
                    <a:pt x="76" y="61"/>
                  </a:lnTo>
                  <a:lnTo>
                    <a:pt x="69" y="46"/>
                  </a:lnTo>
                  <a:lnTo>
                    <a:pt x="38" y="38"/>
                  </a:lnTo>
                  <a:lnTo>
                    <a:pt x="8" y="15"/>
                  </a:lnTo>
                  <a:lnTo>
                    <a:pt x="8" y="106"/>
                  </a:lnTo>
                  <a:lnTo>
                    <a:pt x="16" y="114"/>
                  </a:lnTo>
                  <a:lnTo>
                    <a:pt x="8" y="114"/>
                  </a:lnTo>
                  <a:lnTo>
                    <a:pt x="8" y="121"/>
                  </a:lnTo>
                  <a:lnTo>
                    <a:pt x="16" y="129"/>
                  </a:lnTo>
                  <a:lnTo>
                    <a:pt x="0" y="144"/>
                  </a:lnTo>
                  <a:lnTo>
                    <a:pt x="0" y="129"/>
                  </a:lnTo>
                  <a:lnTo>
                    <a:pt x="0" y="152"/>
                  </a:lnTo>
                  <a:lnTo>
                    <a:pt x="16" y="159"/>
                  </a:lnTo>
                  <a:lnTo>
                    <a:pt x="23" y="159"/>
                  </a:lnTo>
                  <a:lnTo>
                    <a:pt x="31" y="167"/>
                  </a:lnTo>
                  <a:lnTo>
                    <a:pt x="46" y="174"/>
                  </a:lnTo>
                  <a:lnTo>
                    <a:pt x="38" y="205"/>
                  </a:lnTo>
                  <a:lnTo>
                    <a:pt x="61" y="220"/>
                  </a:lnTo>
                  <a:lnTo>
                    <a:pt x="84" y="212"/>
                  </a:lnTo>
                  <a:lnTo>
                    <a:pt x="106" y="227"/>
                  </a:lnTo>
                  <a:lnTo>
                    <a:pt x="212" y="227"/>
                  </a:lnTo>
                  <a:lnTo>
                    <a:pt x="303" y="250"/>
                  </a:lnTo>
                  <a:lnTo>
                    <a:pt x="303" y="227"/>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25" name="Freeform 260"/>
            <p:cNvSpPr>
              <a:spLocks/>
            </p:cNvSpPr>
            <p:nvPr/>
          </p:nvSpPr>
          <p:spPr bwMode="auto">
            <a:xfrm>
              <a:off x="3147" y="1450"/>
              <a:ext cx="341" cy="250"/>
            </a:xfrm>
            <a:custGeom>
              <a:avLst/>
              <a:gdLst>
                <a:gd name="T0" fmla="*/ 303 w 341"/>
                <a:gd name="T1" fmla="*/ 227 h 250"/>
                <a:gd name="T2" fmla="*/ 341 w 341"/>
                <a:gd name="T3" fmla="*/ 61 h 250"/>
                <a:gd name="T4" fmla="*/ 99 w 341"/>
                <a:gd name="T5" fmla="*/ 0 h 250"/>
                <a:gd name="T6" fmla="*/ 106 w 341"/>
                <a:gd name="T7" fmla="*/ 30 h 250"/>
                <a:gd name="T8" fmla="*/ 91 w 341"/>
                <a:gd name="T9" fmla="*/ 38 h 250"/>
                <a:gd name="T10" fmla="*/ 106 w 341"/>
                <a:gd name="T11" fmla="*/ 46 h 250"/>
                <a:gd name="T12" fmla="*/ 99 w 341"/>
                <a:gd name="T13" fmla="*/ 53 h 250"/>
                <a:gd name="T14" fmla="*/ 99 w 341"/>
                <a:gd name="T15" fmla="*/ 61 h 250"/>
                <a:gd name="T16" fmla="*/ 106 w 341"/>
                <a:gd name="T17" fmla="*/ 68 h 250"/>
                <a:gd name="T18" fmla="*/ 91 w 341"/>
                <a:gd name="T19" fmla="*/ 83 h 250"/>
                <a:gd name="T20" fmla="*/ 91 w 341"/>
                <a:gd name="T21" fmla="*/ 106 h 250"/>
                <a:gd name="T22" fmla="*/ 61 w 341"/>
                <a:gd name="T23" fmla="*/ 114 h 250"/>
                <a:gd name="T24" fmla="*/ 53 w 341"/>
                <a:gd name="T25" fmla="*/ 114 h 250"/>
                <a:gd name="T26" fmla="*/ 69 w 341"/>
                <a:gd name="T27" fmla="*/ 99 h 250"/>
                <a:gd name="T28" fmla="*/ 69 w 341"/>
                <a:gd name="T29" fmla="*/ 114 h 250"/>
                <a:gd name="T30" fmla="*/ 76 w 341"/>
                <a:gd name="T31" fmla="*/ 99 h 250"/>
                <a:gd name="T32" fmla="*/ 84 w 341"/>
                <a:gd name="T33" fmla="*/ 91 h 250"/>
                <a:gd name="T34" fmla="*/ 76 w 341"/>
                <a:gd name="T35" fmla="*/ 91 h 250"/>
                <a:gd name="T36" fmla="*/ 84 w 341"/>
                <a:gd name="T37" fmla="*/ 76 h 250"/>
                <a:gd name="T38" fmla="*/ 91 w 341"/>
                <a:gd name="T39" fmla="*/ 83 h 250"/>
                <a:gd name="T40" fmla="*/ 91 w 341"/>
                <a:gd name="T41" fmla="*/ 68 h 250"/>
                <a:gd name="T42" fmla="*/ 61 w 341"/>
                <a:gd name="T43" fmla="*/ 91 h 250"/>
                <a:gd name="T44" fmla="*/ 69 w 341"/>
                <a:gd name="T45" fmla="*/ 99 h 250"/>
                <a:gd name="T46" fmla="*/ 53 w 341"/>
                <a:gd name="T47" fmla="*/ 99 h 250"/>
                <a:gd name="T48" fmla="*/ 76 w 341"/>
                <a:gd name="T49" fmla="*/ 68 h 250"/>
                <a:gd name="T50" fmla="*/ 84 w 341"/>
                <a:gd name="T51" fmla="*/ 53 h 250"/>
                <a:gd name="T52" fmla="*/ 76 w 341"/>
                <a:gd name="T53" fmla="*/ 61 h 250"/>
                <a:gd name="T54" fmla="*/ 69 w 341"/>
                <a:gd name="T55" fmla="*/ 46 h 250"/>
                <a:gd name="T56" fmla="*/ 38 w 341"/>
                <a:gd name="T57" fmla="*/ 38 h 250"/>
                <a:gd name="T58" fmla="*/ 8 w 341"/>
                <a:gd name="T59" fmla="*/ 15 h 250"/>
                <a:gd name="T60" fmla="*/ 8 w 341"/>
                <a:gd name="T61" fmla="*/ 106 h 250"/>
                <a:gd name="T62" fmla="*/ 16 w 341"/>
                <a:gd name="T63" fmla="*/ 114 h 250"/>
                <a:gd name="T64" fmla="*/ 8 w 341"/>
                <a:gd name="T65" fmla="*/ 114 h 250"/>
                <a:gd name="T66" fmla="*/ 8 w 341"/>
                <a:gd name="T67" fmla="*/ 121 h 250"/>
                <a:gd name="T68" fmla="*/ 16 w 341"/>
                <a:gd name="T69" fmla="*/ 129 h 250"/>
                <a:gd name="T70" fmla="*/ 0 w 341"/>
                <a:gd name="T71" fmla="*/ 144 h 250"/>
                <a:gd name="T72" fmla="*/ 0 w 341"/>
                <a:gd name="T73" fmla="*/ 129 h 250"/>
                <a:gd name="T74" fmla="*/ 0 w 341"/>
                <a:gd name="T75" fmla="*/ 152 h 250"/>
                <a:gd name="T76" fmla="*/ 16 w 341"/>
                <a:gd name="T77" fmla="*/ 159 h 250"/>
                <a:gd name="T78" fmla="*/ 23 w 341"/>
                <a:gd name="T79" fmla="*/ 159 h 250"/>
                <a:gd name="T80" fmla="*/ 31 w 341"/>
                <a:gd name="T81" fmla="*/ 167 h 250"/>
                <a:gd name="T82" fmla="*/ 46 w 341"/>
                <a:gd name="T83" fmla="*/ 174 h 250"/>
                <a:gd name="T84" fmla="*/ 38 w 341"/>
                <a:gd name="T85" fmla="*/ 205 h 250"/>
                <a:gd name="T86" fmla="*/ 61 w 341"/>
                <a:gd name="T87" fmla="*/ 220 h 250"/>
                <a:gd name="T88" fmla="*/ 84 w 341"/>
                <a:gd name="T89" fmla="*/ 212 h 250"/>
                <a:gd name="T90" fmla="*/ 106 w 341"/>
                <a:gd name="T91" fmla="*/ 227 h 250"/>
                <a:gd name="T92" fmla="*/ 212 w 341"/>
                <a:gd name="T93" fmla="*/ 227 h 250"/>
                <a:gd name="T94" fmla="*/ 303 w 341"/>
                <a:gd name="T95" fmla="*/ 250 h 250"/>
                <a:gd name="T96" fmla="*/ 303 w 341"/>
                <a:gd name="T97" fmla="*/ 227 h 250"/>
                <a:gd name="T98" fmla="*/ 303 w 341"/>
                <a:gd name="T99" fmla="*/ 235 h 25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41" h="250">
                  <a:moveTo>
                    <a:pt x="303" y="227"/>
                  </a:moveTo>
                  <a:lnTo>
                    <a:pt x="341" y="61"/>
                  </a:lnTo>
                  <a:lnTo>
                    <a:pt x="99" y="0"/>
                  </a:lnTo>
                  <a:lnTo>
                    <a:pt x="106" y="30"/>
                  </a:lnTo>
                  <a:lnTo>
                    <a:pt x="91" y="38"/>
                  </a:lnTo>
                  <a:lnTo>
                    <a:pt x="106" y="46"/>
                  </a:lnTo>
                  <a:lnTo>
                    <a:pt x="99" y="53"/>
                  </a:lnTo>
                  <a:lnTo>
                    <a:pt x="99" y="61"/>
                  </a:lnTo>
                  <a:lnTo>
                    <a:pt x="106" y="68"/>
                  </a:lnTo>
                  <a:lnTo>
                    <a:pt x="91" y="83"/>
                  </a:lnTo>
                  <a:lnTo>
                    <a:pt x="91" y="106"/>
                  </a:lnTo>
                  <a:lnTo>
                    <a:pt x="61" y="114"/>
                  </a:lnTo>
                  <a:lnTo>
                    <a:pt x="53" y="114"/>
                  </a:lnTo>
                  <a:lnTo>
                    <a:pt x="69" y="99"/>
                  </a:lnTo>
                  <a:lnTo>
                    <a:pt x="69" y="114"/>
                  </a:lnTo>
                  <a:lnTo>
                    <a:pt x="76" y="99"/>
                  </a:lnTo>
                  <a:lnTo>
                    <a:pt x="84" y="91"/>
                  </a:lnTo>
                  <a:lnTo>
                    <a:pt x="76" y="91"/>
                  </a:lnTo>
                  <a:lnTo>
                    <a:pt x="84" y="76"/>
                  </a:lnTo>
                  <a:lnTo>
                    <a:pt x="91" y="83"/>
                  </a:lnTo>
                  <a:lnTo>
                    <a:pt x="91" y="68"/>
                  </a:lnTo>
                  <a:lnTo>
                    <a:pt x="61" y="91"/>
                  </a:lnTo>
                  <a:lnTo>
                    <a:pt x="69" y="99"/>
                  </a:lnTo>
                  <a:lnTo>
                    <a:pt x="53" y="99"/>
                  </a:lnTo>
                  <a:lnTo>
                    <a:pt x="76" y="68"/>
                  </a:lnTo>
                  <a:lnTo>
                    <a:pt x="84" y="53"/>
                  </a:lnTo>
                  <a:lnTo>
                    <a:pt x="76" y="61"/>
                  </a:lnTo>
                  <a:lnTo>
                    <a:pt x="69" y="46"/>
                  </a:lnTo>
                  <a:lnTo>
                    <a:pt x="38" y="38"/>
                  </a:lnTo>
                  <a:lnTo>
                    <a:pt x="8" y="15"/>
                  </a:lnTo>
                  <a:lnTo>
                    <a:pt x="8" y="106"/>
                  </a:lnTo>
                  <a:lnTo>
                    <a:pt x="16" y="114"/>
                  </a:lnTo>
                  <a:lnTo>
                    <a:pt x="8" y="114"/>
                  </a:lnTo>
                  <a:lnTo>
                    <a:pt x="8" y="121"/>
                  </a:lnTo>
                  <a:lnTo>
                    <a:pt x="16" y="129"/>
                  </a:lnTo>
                  <a:lnTo>
                    <a:pt x="0" y="144"/>
                  </a:lnTo>
                  <a:lnTo>
                    <a:pt x="0" y="129"/>
                  </a:lnTo>
                  <a:lnTo>
                    <a:pt x="0" y="152"/>
                  </a:lnTo>
                  <a:lnTo>
                    <a:pt x="16" y="159"/>
                  </a:lnTo>
                  <a:lnTo>
                    <a:pt x="23" y="159"/>
                  </a:lnTo>
                  <a:lnTo>
                    <a:pt x="31" y="167"/>
                  </a:lnTo>
                  <a:lnTo>
                    <a:pt x="46" y="174"/>
                  </a:lnTo>
                  <a:lnTo>
                    <a:pt x="38" y="205"/>
                  </a:lnTo>
                  <a:lnTo>
                    <a:pt x="61" y="220"/>
                  </a:lnTo>
                  <a:lnTo>
                    <a:pt x="84" y="212"/>
                  </a:lnTo>
                  <a:lnTo>
                    <a:pt x="106" y="227"/>
                  </a:lnTo>
                  <a:lnTo>
                    <a:pt x="212" y="227"/>
                  </a:lnTo>
                  <a:lnTo>
                    <a:pt x="303" y="250"/>
                  </a:lnTo>
                  <a:lnTo>
                    <a:pt x="303" y="227"/>
                  </a:lnTo>
                  <a:lnTo>
                    <a:pt x="303" y="23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26" name="Freeform 261"/>
            <p:cNvSpPr>
              <a:spLocks/>
            </p:cNvSpPr>
            <p:nvPr/>
          </p:nvSpPr>
          <p:spPr bwMode="auto">
            <a:xfrm>
              <a:off x="5040" y="2087"/>
              <a:ext cx="227" cy="219"/>
            </a:xfrm>
            <a:custGeom>
              <a:avLst/>
              <a:gdLst>
                <a:gd name="T0" fmla="*/ 227 w 227"/>
                <a:gd name="T1" fmla="*/ 68 h 219"/>
                <a:gd name="T2" fmla="*/ 196 w 227"/>
                <a:gd name="T3" fmla="*/ 53 h 219"/>
                <a:gd name="T4" fmla="*/ 196 w 227"/>
                <a:gd name="T5" fmla="*/ 68 h 219"/>
                <a:gd name="T6" fmla="*/ 181 w 227"/>
                <a:gd name="T7" fmla="*/ 98 h 219"/>
                <a:gd name="T8" fmla="*/ 174 w 227"/>
                <a:gd name="T9" fmla="*/ 98 h 219"/>
                <a:gd name="T10" fmla="*/ 158 w 227"/>
                <a:gd name="T11" fmla="*/ 129 h 219"/>
                <a:gd name="T12" fmla="*/ 143 w 227"/>
                <a:gd name="T13" fmla="*/ 121 h 219"/>
                <a:gd name="T14" fmla="*/ 113 w 227"/>
                <a:gd name="T15" fmla="*/ 197 h 219"/>
                <a:gd name="T16" fmla="*/ 53 w 227"/>
                <a:gd name="T17" fmla="*/ 219 h 219"/>
                <a:gd name="T18" fmla="*/ 37 w 227"/>
                <a:gd name="T19" fmla="*/ 204 h 219"/>
                <a:gd name="T20" fmla="*/ 7 w 227"/>
                <a:gd name="T21" fmla="*/ 182 h 219"/>
                <a:gd name="T22" fmla="*/ 0 w 227"/>
                <a:gd name="T23" fmla="*/ 151 h 219"/>
                <a:gd name="T24" fmla="*/ 15 w 227"/>
                <a:gd name="T25" fmla="*/ 136 h 219"/>
                <a:gd name="T26" fmla="*/ 22 w 227"/>
                <a:gd name="T27" fmla="*/ 106 h 219"/>
                <a:gd name="T28" fmla="*/ 37 w 227"/>
                <a:gd name="T29" fmla="*/ 113 h 219"/>
                <a:gd name="T30" fmla="*/ 37 w 227"/>
                <a:gd name="T31" fmla="*/ 91 h 219"/>
                <a:gd name="T32" fmla="*/ 68 w 227"/>
                <a:gd name="T33" fmla="*/ 60 h 219"/>
                <a:gd name="T34" fmla="*/ 75 w 227"/>
                <a:gd name="T35" fmla="*/ 15 h 219"/>
                <a:gd name="T36" fmla="*/ 75 w 227"/>
                <a:gd name="T37" fmla="*/ 0 h 219"/>
                <a:gd name="T38" fmla="*/ 90 w 227"/>
                <a:gd name="T39" fmla="*/ 53 h 219"/>
                <a:gd name="T40" fmla="*/ 136 w 227"/>
                <a:gd name="T41" fmla="*/ 45 h 219"/>
                <a:gd name="T42" fmla="*/ 143 w 227"/>
                <a:gd name="T43" fmla="*/ 75 h 219"/>
                <a:gd name="T44" fmla="*/ 174 w 227"/>
                <a:gd name="T45" fmla="*/ 45 h 219"/>
                <a:gd name="T46" fmla="*/ 189 w 227"/>
                <a:gd name="T47" fmla="*/ 53 h 219"/>
                <a:gd name="T48" fmla="*/ 204 w 227"/>
                <a:gd name="T49" fmla="*/ 38 h 219"/>
                <a:gd name="T50" fmla="*/ 219 w 227"/>
                <a:gd name="T51" fmla="*/ 38 h 219"/>
                <a:gd name="T52" fmla="*/ 227 w 227"/>
                <a:gd name="T53" fmla="*/ 53 h 219"/>
                <a:gd name="T54" fmla="*/ 227 w 227"/>
                <a:gd name="T55" fmla="*/ 68 h 21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27" h="219">
                  <a:moveTo>
                    <a:pt x="227" y="68"/>
                  </a:moveTo>
                  <a:lnTo>
                    <a:pt x="196" y="53"/>
                  </a:lnTo>
                  <a:lnTo>
                    <a:pt x="196" y="68"/>
                  </a:lnTo>
                  <a:lnTo>
                    <a:pt x="181" y="98"/>
                  </a:lnTo>
                  <a:lnTo>
                    <a:pt x="174" y="98"/>
                  </a:lnTo>
                  <a:lnTo>
                    <a:pt x="158" y="129"/>
                  </a:lnTo>
                  <a:lnTo>
                    <a:pt x="143" y="121"/>
                  </a:lnTo>
                  <a:lnTo>
                    <a:pt x="113" y="197"/>
                  </a:lnTo>
                  <a:lnTo>
                    <a:pt x="53" y="219"/>
                  </a:lnTo>
                  <a:lnTo>
                    <a:pt x="37" y="204"/>
                  </a:lnTo>
                  <a:lnTo>
                    <a:pt x="7" y="182"/>
                  </a:lnTo>
                  <a:lnTo>
                    <a:pt x="0" y="151"/>
                  </a:lnTo>
                  <a:lnTo>
                    <a:pt x="15" y="136"/>
                  </a:lnTo>
                  <a:lnTo>
                    <a:pt x="22" y="106"/>
                  </a:lnTo>
                  <a:lnTo>
                    <a:pt x="37" y="113"/>
                  </a:lnTo>
                  <a:lnTo>
                    <a:pt x="37" y="91"/>
                  </a:lnTo>
                  <a:lnTo>
                    <a:pt x="68" y="60"/>
                  </a:lnTo>
                  <a:lnTo>
                    <a:pt x="75" y="15"/>
                  </a:lnTo>
                  <a:lnTo>
                    <a:pt x="75" y="0"/>
                  </a:lnTo>
                  <a:lnTo>
                    <a:pt x="90" y="53"/>
                  </a:lnTo>
                  <a:lnTo>
                    <a:pt x="136" y="45"/>
                  </a:lnTo>
                  <a:lnTo>
                    <a:pt x="143" y="75"/>
                  </a:lnTo>
                  <a:lnTo>
                    <a:pt x="174" y="45"/>
                  </a:lnTo>
                  <a:lnTo>
                    <a:pt x="189" y="53"/>
                  </a:lnTo>
                  <a:lnTo>
                    <a:pt x="204" y="38"/>
                  </a:lnTo>
                  <a:lnTo>
                    <a:pt x="219" y="38"/>
                  </a:lnTo>
                  <a:lnTo>
                    <a:pt x="227" y="53"/>
                  </a:lnTo>
                  <a:lnTo>
                    <a:pt x="227" y="68"/>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27" name="Freeform 262"/>
            <p:cNvSpPr>
              <a:spLocks/>
            </p:cNvSpPr>
            <p:nvPr/>
          </p:nvSpPr>
          <p:spPr bwMode="auto">
            <a:xfrm>
              <a:off x="5040" y="2087"/>
              <a:ext cx="227" cy="219"/>
            </a:xfrm>
            <a:custGeom>
              <a:avLst/>
              <a:gdLst>
                <a:gd name="T0" fmla="*/ 227 w 227"/>
                <a:gd name="T1" fmla="*/ 68 h 219"/>
                <a:gd name="T2" fmla="*/ 196 w 227"/>
                <a:gd name="T3" fmla="*/ 53 h 219"/>
                <a:gd name="T4" fmla="*/ 196 w 227"/>
                <a:gd name="T5" fmla="*/ 68 h 219"/>
                <a:gd name="T6" fmla="*/ 181 w 227"/>
                <a:gd name="T7" fmla="*/ 98 h 219"/>
                <a:gd name="T8" fmla="*/ 174 w 227"/>
                <a:gd name="T9" fmla="*/ 98 h 219"/>
                <a:gd name="T10" fmla="*/ 158 w 227"/>
                <a:gd name="T11" fmla="*/ 129 h 219"/>
                <a:gd name="T12" fmla="*/ 143 w 227"/>
                <a:gd name="T13" fmla="*/ 121 h 219"/>
                <a:gd name="T14" fmla="*/ 113 w 227"/>
                <a:gd name="T15" fmla="*/ 197 h 219"/>
                <a:gd name="T16" fmla="*/ 53 w 227"/>
                <a:gd name="T17" fmla="*/ 219 h 219"/>
                <a:gd name="T18" fmla="*/ 37 w 227"/>
                <a:gd name="T19" fmla="*/ 204 h 219"/>
                <a:gd name="T20" fmla="*/ 7 w 227"/>
                <a:gd name="T21" fmla="*/ 182 h 219"/>
                <a:gd name="T22" fmla="*/ 0 w 227"/>
                <a:gd name="T23" fmla="*/ 151 h 219"/>
                <a:gd name="T24" fmla="*/ 15 w 227"/>
                <a:gd name="T25" fmla="*/ 136 h 219"/>
                <a:gd name="T26" fmla="*/ 22 w 227"/>
                <a:gd name="T27" fmla="*/ 106 h 219"/>
                <a:gd name="T28" fmla="*/ 37 w 227"/>
                <a:gd name="T29" fmla="*/ 113 h 219"/>
                <a:gd name="T30" fmla="*/ 37 w 227"/>
                <a:gd name="T31" fmla="*/ 91 h 219"/>
                <a:gd name="T32" fmla="*/ 68 w 227"/>
                <a:gd name="T33" fmla="*/ 60 h 219"/>
                <a:gd name="T34" fmla="*/ 75 w 227"/>
                <a:gd name="T35" fmla="*/ 15 h 219"/>
                <a:gd name="T36" fmla="*/ 75 w 227"/>
                <a:gd name="T37" fmla="*/ 0 h 219"/>
                <a:gd name="T38" fmla="*/ 90 w 227"/>
                <a:gd name="T39" fmla="*/ 53 h 219"/>
                <a:gd name="T40" fmla="*/ 136 w 227"/>
                <a:gd name="T41" fmla="*/ 45 h 219"/>
                <a:gd name="T42" fmla="*/ 143 w 227"/>
                <a:gd name="T43" fmla="*/ 75 h 219"/>
                <a:gd name="T44" fmla="*/ 174 w 227"/>
                <a:gd name="T45" fmla="*/ 45 h 219"/>
                <a:gd name="T46" fmla="*/ 189 w 227"/>
                <a:gd name="T47" fmla="*/ 53 h 219"/>
                <a:gd name="T48" fmla="*/ 204 w 227"/>
                <a:gd name="T49" fmla="*/ 38 h 219"/>
                <a:gd name="T50" fmla="*/ 219 w 227"/>
                <a:gd name="T51" fmla="*/ 38 h 219"/>
                <a:gd name="T52" fmla="*/ 227 w 227"/>
                <a:gd name="T53" fmla="*/ 53 h 219"/>
                <a:gd name="T54" fmla="*/ 227 w 227"/>
                <a:gd name="T55" fmla="*/ 68 h 219"/>
                <a:gd name="T56" fmla="*/ 227 w 227"/>
                <a:gd name="T57" fmla="*/ 75 h 21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27" h="219">
                  <a:moveTo>
                    <a:pt x="227" y="68"/>
                  </a:moveTo>
                  <a:lnTo>
                    <a:pt x="196" y="53"/>
                  </a:lnTo>
                  <a:lnTo>
                    <a:pt x="196" y="68"/>
                  </a:lnTo>
                  <a:lnTo>
                    <a:pt x="181" y="98"/>
                  </a:lnTo>
                  <a:lnTo>
                    <a:pt x="174" y="98"/>
                  </a:lnTo>
                  <a:lnTo>
                    <a:pt x="158" y="129"/>
                  </a:lnTo>
                  <a:lnTo>
                    <a:pt x="143" y="121"/>
                  </a:lnTo>
                  <a:lnTo>
                    <a:pt x="113" y="197"/>
                  </a:lnTo>
                  <a:lnTo>
                    <a:pt x="53" y="219"/>
                  </a:lnTo>
                  <a:lnTo>
                    <a:pt x="37" y="204"/>
                  </a:lnTo>
                  <a:lnTo>
                    <a:pt x="7" y="182"/>
                  </a:lnTo>
                  <a:lnTo>
                    <a:pt x="0" y="151"/>
                  </a:lnTo>
                  <a:lnTo>
                    <a:pt x="15" y="136"/>
                  </a:lnTo>
                  <a:lnTo>
                    <a:pt x="22" y="106"/>
                  </a:lnTo>
                  <a:lnTo>
                    <a:pt x="37" y="113"/>
                  </a:lnTo>
                  <a:lnTo>
                    <a:pt x="37" y="91"/>
                  </a:lnTo>
                  <a:lnTo>
                    <a:pt x="68" y="60"/>
                  </a:lnTo>
                  <a:lnTo>
                    <a:pt x="75" y="15"/>
                  </a:lnTo>
                  <a:lnTo>
                    <a:pt x="75" y="0"/>
                  </a:lnTo>
                  <a:lnTo>
                    <a:pt x="90" y="53"/>
                  </a:lnTo>
                  <a:lnTo>
                    <a:pt x="136" y="45"/>
                  </a:lnTo>
                  <a:lnTo>
                    <a:pt x="143" y="75"/>
                  </a:lnTo>
                  <a:lnTo>
                    <a:pt x="174" y="45"/>
                  </a:lnTo>
                  <a:lnTo>
                    <a:pt x="189" y="53"/>
                  </a:lnTo>
                  <a:lnTo>
                    <a:pt x="204" y="38"/>
                  </a:lnTo>
                  <a:lnTo>
                    <a:pt x="219" y="38"/>
                  </a:lnTo>
                  <a:lnTo>
                    <a:pt x="227" y="53"/>
                  </a:lnTo>
                  <a:lnTo>
                    <a:pt x="227" y="68"/>
                  </a:lnTo>
                  <a:lnTo>
                    <a:pt x="227" y="7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28" name="Freeform 263"/>
            <p:cNvSpPr>
              <a:spLocks/>
            </p:cNvSpPr>
            <p:nvPr/>
          </p:nvSpPr>
          <p:spPr bwMode="auto">
            <a:xfrm>
              <a:off x="4517" y="1731"/>
              <a:ext cx="250" cy="288"/>
            </a:xfrm>
            <a:custGeom>
              <a:avLst/>
              <a:gdLst>
                <a:gd name="T0" fmla="*/ 235 w 250"/>
                <a:gd name="T1" fmla="*/ 227 h 288"/>
                <a:gd name="T2" fmla="*/ 243 w 250"/>
                <a:gd name="T3" fmla="*/ 280 h 288"/>
                <a:gd name="T4" fmla="*/ 106 w 250"/>
                <a:gd name="T5" fmla="*/ 288 h 288"/>
                <a:gd name="T6" fmla="*/ 91 w 250"/>
                <a:gd name="T7" fmla="*/ 272 h 288"/>
                <a:gd name="T8" fmla="*/ 76 w 250"/>
                <a:gd name="T9" fmla="*/ 219 h 288"/>
                <a:gd name="T10" fmla="*/ 68 w 250"/>
                <a:gd name="T11" fmla="*/ 189 h 288"/>
                <a:gd name="T12" fmla="*/ 0 w 250"/>
                <a:gd name="T13" fmla="*/ 144 h 288"/>
                <a:gd name="T14" fmla="*/ 8 w 250"/>
                <a:gd name="T15" fmla="*/ 113 h 288"/>
                <a:gd name="T16" fmla="*/ 8 w 250"/>
                <a:gd name="T17" fmla="*/ 106 h 288"/>
                <a:gd name="T18" fmla="*/ 0 w 250"/>
                <a:gd name="T19" fmla="*/ 83 h 288"/>
                <a:gd name="T20" fmla="*/ 23 w 250"/>
                <a:gd name="T21" fmla="*/ 60 h 288"/>
                <a:gd name="T22" fmla="*/ 23 w 250"/>
                <a:gd name="T23" fmla="*/ 22 h 288"/>
                <a:gd name="T24" fmla="*/ 38 w 250"/>
                <a:gd name="T25" fmla="*/ 22 h 288"/>
                <a:gd name="T26" fmla="*/ 84 w 250"/>
                <a:gd name="T27" fmla="*/ 0 h 288"/>
                <a:gd name="T28" fmla="*/ 84 w 250"/>
                <a:gd name="T29" fmla="*/ 30 h 288"/>
                <a:gd name="T30" fmla="*/ 91 w 250"/>
                <a:gd name="T31" fmla="*/ 15 h 288"/>
                <a:gd name="T32" fmla="*/ 106 w 250"/>
                <a:gd name="T33" fmla="*/ 30 h 288"/>
                <a:gd name="T34" fmla="*/ 121 w 250"/>
                <a:gd name="T35" fmla="*/ 37 h 288"/>
                <a:gd name="T36" fmla="*/ 212 w 250"/>
                <a:gd name="T37" fmla="*/ 60 h 288"/>
                <a:gd name="T38" fmla="*/ 212 w 250"/>
                <a:gd name="T39" fmla="*/ 68 h 288"/>
                <a:gd name="T40" fmla="*/ 227 w 250"/>
                <a:gd name="T41" fmla="*/ 75 h 288"/>
                <a:gd name="T42" fmla="*/ 220 w 250"/>
                <a:gd name="T43" fmla="*/ 98 h 288"/>
                <a:gd name="T44" fmla="*/ 235 w 250"/>
                <a:gd name="T45" fmla="*/ 90 h 288"/>
                <a:gd name="T46" fmla="*/ 235 w 250"/>
                <a:gd name="T47" fmla="*/ 113 h 288"/>
                <a:gd name="T48" fmla="*/ 220 w 250"/>
                <a:gd name="T49" fmla="*/ 144 h 288"/>
                <a:gd name="T50" fmla="*/ 227 w 250"/>
                <a:gd name="T51" fmla="*/ 151 h 288"/>
                <a:gd name="T52" fmla="*/ 243 w 250"/>
                <a:gd name="T53" fmla="*/ 121 h 288"/>
                <a:gd name="T54" fmla="*/ 250 w 250"/>
                <a:gd name="T55" fmla="*/ 128 h 288"/>
                <a:gd name="T56" fmla="*/ 235 w 250"/>
                <a:gd name="T57" fmla="*/ 227 h 28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50" h="288">
                  <a:moveTo>
                    <a:pt x="235" y="227"/>
                  </a:moveTo>
                  <a:lnTo>
                    <a:pt x="243" y="280"/>
                  </a:lnTo>
                  <a:lnTo>
                    <a:pt x="106" y="288"/>
                  </a:lnTo>
                  <a:lnTo>
                    <a:pt x="91" y="272"/>
                  </a:lnTo>
                  <a:lnTo>
                    <a:pt x="76" y="219"/>
                  </a:lnTo>
                  <a:lnTo>
                    <a:pt x="68" y="189"/>
                  </a:lnTo>
                  <a:lnTo>
                    <a:pt x="0" y="144"/>
                  </a:lnTo>
                  <a:lnTo>
                    <a:pt x="8" y="113"/>
                  </a:lnTo>
                  <a:lnTo>
                    <a:pt x="8" y="106"/>
                  </a:lnTo>
                  <a:lnTo>
                    <a:pt x="0" y="83"/>
                  </a:lnTo>
                  <a:lnTo>
                    <a:pt x="23" y="60"/>
                  </a:lnTo>
                  <a:lnTo>
                    <a:pt x="23" y="22"/>
                  </a:lnTo>
                  <a:lnTo>
                    <a:pt x="38" y="22"/>
                  </a:lnTo>
                  <a:lnTo>
                    <a:pt x="84" y="0"/>
                  </a:lnTo>
                  <a:lnTo>
                    <a:pt x="84" y="30"/>
                  </a:lnTo>
                  <a:lnTo>
                    <a:pt x="91" y="15"/>
                  </a:lnTo>
                  <a:lnTo>
                    <a:pt x="106" y="30"/>
                  </a:lnTo>
                  <a:lnTo>
                    <a:pt x="121" y="37"/>
                  </a:lnTo>
                  <a:lnTo>
                    <a:pt x="212" y="60"/>
                  </a:lnTo>
                  <a:lnTo>
                    <a:pt x="212" y="68"/>
                  </a:lnTo>
                  <a:lnTo>
                    <a:pt x="227" y="75"/>
                  </a:lnTo>
                  <a:lnTo>
                    <a:pt x="220" y="98"/>
                  </a:lnTo>
                  <a:lnTo>
                    <a:pt x="235" y="90"/>
                  </a:lnTo>
                  <a:lnTo>
                    <a:pt x="235" y="113"/>
                  </a:lnTo>
                  <a:lnTo>
                    <a:pt x="220" y="144"/>
                  </a:lnTo>
                  <a:lnTo>
                    <a:pt x="227" y="151"/>
                  </a:lnTo>
                  <a:lnTo>
                    <a:pt x="243" y="121"/>
                  </a:lnTo>
                  <a:lnTo>
                    <a:pt x="250" y="128"/>
                  </a:lnTo>
                  <a:lnTo>
                    <a:pt x="235" y="227"/>
                  </a:lnTo>
                  <a:close/>
                </a:path>
              </a:pathLst>
            </a:custGeom>
            <a:solidFill>
              <a:srgbClr val="FF8C00"/>
            </a:solidFill>
            <a:ln w="12700">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29" name="Freeform 264"/>
            <p:cNvSpPr>
              <a:spLocks/>
            </p:cNvSpPr>
            <p:nvPr/>
          </p:nvSpPr>
          <p:spPr bwMode="auto">
            <a:xfrm>
              <a:off x="4517" y="1731"/>
              <a:ext cx="250" cy="288"/>
            </a:xfrm>
            <a:custGeom>
              <a:avLst/>
              <a:gdLst>
                <a:gd name="T0" fmla="*/ 235 w 250"/>
                <a:gd name="T1" fmla="*/ 227 h 288"/>
                <a:gd name="T2" fmla="*/ 243 w 250"/>
                <a:gd name="T3" fmla="*/ 280 h 288"/>
                <a:gd name="T4" fmla="*/ 106 w 250"/>
                <a:gd name="T5" fmla="*/ 288 h 288"/>
                <a:gd name="T6" fmla="*/ 91 w 250"/>
                <a:gd name="T7" fmla="*/ 272 h 288"/>
                <a:gd name="T8" fmla="*/ 76 w 250"/>
                <a:gd name="T9" fmla="*/ 219 h 288"/>
                <a:gd name="T10" fmla="*/ 68 w 250"/>
                <a:gd name="T11" fmla="*/ 189 h 288"/>
                <a:gd name="T12" fmla="*/ 0 w 250"/>
                <a:gd name="T13" fmla="*/ 144 h 288"/>
                <a:gd name="T14" fmla="*/ 8 w 250"/>
                <a:gd name="T15" fmla="*/ 113 h 288"/>
                <a:gd name="T16" fmla="*/ 8 w 250"/>
                <a:gd name="T17" fmla="*/ 106 h 288"/>
                <a:gd name="T18" fmla="*/ 0 w 250"/>
                <a:gd name="T19" fmla="*/ 83 h 288"/>
                <a:gd name="T20" fmla="*/ 23 w 250"/>
                <a:gd name="T21" fmla="*/ 60 h 288"/>
                <a:gd name="T22" fmla="*/ 23 w 250"/>
                <a:gd name="T23" fmla="*/ 22 h 288"/>
                <a:gd name="T24" fmla="*/ 38 w 250"/>
                <a:gd name="T25" fmla="*/ 22 h 288"/>
                <a:gd name="T26" fmla="*/ 84 w 250"/>
                <a:gd name="T27" fmla="*/ 0 h 288"/>
                <a:gd name="T28" fmla="*/ 84 w 250"/>
                <a:gd name="T29" fmla="*/ 30 h 288"/>
                <a:gd name="T30" fmla="*/ 91 w 250"/>
                <a:gd name="T31" fmla="*/ 15 h 288"/>
                <a:gd name="T32" fmla="*/ 106 w 250"/>
                <a:gd name="T33" fmla="*/ 30 h 288"/>
                <a:gd name="T34" fmla="*/ 121 w 250"/>
                <a:gd name="T35" fmla="*/ 37 h 288"/>
                <a:gd name="T36" fmla="*/ 212 w 250"/>
                <a:gd name="T37" fmla="*/ 60 h 288"/>
                <a:gd name="T38" fmla="*/ 212 w 250"/>
                <a:gd name="T39" fmla="*/ 68 h 288"/>
                <a:gd name="T40" fmla="*/ 227 w 250"/>
                <a:gd name="T41" fmla="*/ 75 h 288"/>
                <a:gd name="T42" fmla="*/ 220 w 250"/>
                <a:gd name="T43" fmla="*/ 98 h 288"/>
                <a:gd name="T44" fmla="*/ 235 w 250"/>
                <a:gd name="T45" fmla="*/ 90 h 288"/>
                <a:gd name="T46" fmla="*/ 235 w 250"/>
                <a:gd name="T47" fmla="*/ 113 h 288"/>
                <a:gd name="T48" fmla="*/ 220 w 250"/>
                <a:gd name="T49" fmla="*/ 144 h 288"/>
                <a:gd name="T50" fmla="*/ 227 w 250"/>
                <a:gd name="T51" fmla="*/ 151 h 288"/>
                <a:gd name="T52" fmla="*/ 243 w 250"/>
                <a:gd name="T53" fmla="*/ 121 h 288"/>
                <a:gd name="T54" fmla="*/ 250 w 250"/>
                <a:gd name="T55" fmla="*/ 128 h 288"/>
                <a:gd name="T56" fmla="*/ 235 w 250"/>
                <a:gd name="T57" fmla="*/ 227 h 288"/>
                <a:gd name="T58" fmla="*/ 235 w 250"/>
                <a:gd name="T59" fmla="*/ 234 h 28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50" h="288">
                  <a:moveTo>
                    <a:pt x="235" y="227"/>
                  </a:moveTo>
                  <a:lnTo>
                    <a:pt x="243" y="280"/>
                  </a:lnTo>
                  <a:lnTo>
                    <a:pt x="106" y="288"/>
                  </a:lnTo>
                  <a:lnTo>
                    <a:pt x="91" y="272"/>
                  </a:lnTo>
                  <a:lnTo>
                    <a:pt x="76" y="219"/>
                  </a:lnTo>
                  <a:lnTo>
                    <a:pt x="68" y="189"/>
                  </a:lnTo>
                  <a:lnTo>
                    <a:pt x="0" y="144"/>
                  </a:lnTo>
                  <a:lnTo>
                    <a:pt x="8" y="113"/>
                  </a:lnTo>
                  <a:lnTo>
                    <a:pt x="8" y="106"/>
                  </a:lnTo>
                  <a:lnTo>
                    <a:pt x="0" y="83"/>
                  </a:lnTo>
                  <a:lnTo>
                    <a:pt x="23" y="60"/>
                  </a:lnTo>
                  <a:lnTo>
                    <a:pt x="23" y="22"/>
                  </a:lnTo>
                  <a:lnTo>
                    <a:pt x="38" y="22"/>
                  </a:lnTo>
                  <a:lnTo>
                    <a:pt x="84" y="0"/>
                  </a:lnTo>
                  <a:lnTo>
                    <a:pt x="84" y="30"/>
                  </a:lnTo>
                  <a:lnTo>
                    <a:pt x="91" y="15"/>
                  </a:lnTo>
                  <a:lnTo>
                    <a:pt x="106" y="30"/>
                  </a:lnTo>
                  <a:lnTo>
                    <a:pt x="121" y="37"/>
                  </a:lnTo>
                  <a:lnTo>
                    <a:pt x="212" y="60"/>
                  </a:lnTo>
                  <a:lnTo>
                    <a:pt x="212" y="68"/>
                  </a:lnTo>
                  <a:lnTo>
                    <a:pt x="227" y="75"/>
                  </a:lnTo>
                  <a:lnTo>
                    <a:pt x="220" y="98"/>
                  </a:lnTo>
                  <a:lnTo>
                    <a:pt x="235" y="90"/>
                  </a:lnTo>
                  <a:lnTo>
                    <a:pt x="235" y="113"/>
                  </a:lnTo>
                  <a:lnTo>
                    <a:pt x="220" y="144"/>
                  </a:lnTo>
                  <a:lnTo>
                    <a:pt x="227" y="151"/>
                  </a:lnTo>
                  <a:lnTo>
                    <a:pt x="243" y="121"/>
                  </a:lnTo>
                  <a:lnTo>
                    <a:pt x="250" y="128"/>
                  </a:lnTo>
                  <a:lnTo>
                    <a:pt x="235" y="227"/>
                  </a:lnTo>
                  <a:lnTo>
                    <a:pt x="235" y="23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30" name="Freeform 265"/>
            <p:cNvSpPr>
              <a:spLocks/>
            </p:cNvSpPr>
            <p:nvPr/>
          </p:nvSpPr>
          <p:spPr bwMode="auto">
            <a:xfrm>
              <a:off x="4767" y="1829"/>
              <a:ext cx="15" cy="15"/>
            </a:xfrm>
            <a:custGeom>
              <a:avLst/>
              <a:gdLst>
                <a:gd name="T0" fmla="*/ 15 w 15"/>
                <a:gd name="T1" fmla="*/ 0 h 15"/>
                <a:gd name="T2" fmla="*/ 0 w 15"/>
                <a:gd name="T3" fmla="*/ 15 h 15"/>
                <a:gd name="T4" fmla="*/ 15 w 15"/>
                <a:gd name="T5" fmla="*/ 0 h 15"/>
                <a:gd name="T6" fmla="*/ 15 w 15"/>
                <a:gd name="T7" fmla="*/ 8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15">
                  <a:moveTo>
                    <a:pt x="15" y="0"/>
                  </a:moveTo>
                  <a:lnTo>
                    <a:pt x="0" y="15"/>
                  </a:lnTo>
                  <a:lnTo>
                    <a:pt x="15" y="0"/>
                  </a:lnTo>
                  <a:lnTo>
                    <a:pt x="15" y="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31" name="Freeform 266"/>
            <p:cNvSpPr>
              <a:spLocks/>
            </p:cNvSpPr>
            <p:nvPr/>
          </p:nvSpPr>
          <p:spPr bwMode="auto">
            <a:xfrm>
              <a:off x="3655" y="1806"/>
              <a:ext cx="355" cy="296"/>
            </a:xfrm>
            <a:custGeom>
              <a:avLst/>
              <a:gdLst>
                <a:gd name="T0" fmla="*/ 348 w 355"/>
                <a:gd name="T1" fmla="*/ 167 h 296"/>
                <a:gd name="T2" fmla="*/ 355 w 355"/>
                <a:gd name="T3" fmla="*/ 38 h 296"/>
                <a:gd name="T4" fmla="*/ 37 w 355"/>
                <a:gd name="T5" fmla="*/ 0 h 296"/>
                <a:gd name="T6" fmla="*/ 37 w 355"/>
                <a:gd name="T7" fmla="*/ 38 h 296"/>
                <a:gd name="T8" fmla="*/ 7 w 355"/>
                <a:gd name="T9" fmla="*/ 190 h 296"/>
                <a:gd name="T10" fmla="*/ 0 w 355"/>
                <a:gd name="T11" fmla="*/ 258 h 296"/>
                <a:gd name="T12" fmla="*/ 98 w 355"/>
                <a:gd name="T13" fmla="*/ 273 h 296"/>
                <a:gd name="T14" fmla="*/ 333 w 355"/>
                <a:gd name="T15" fmla="*/ 296 h 296"/>
                <a:gd name="T16" fmla="*/ 348 w 355"/>
                <a:gd name="T17" fmla="*/ 167 h 2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5" h="296">
                  <a:moveTo>
                    <a:pt x="348" y="167"/>
                  </a:moveTo>
                  <a:lnTo>
                    <a:pt x="355" y="38"/>
                  </a:lnTo>
                  <a:lnTo>
                    <a:pt x="37" y="0"/>
                  </a:lnTo>
                  <a:lnTo>
                    <a:pt x="37" y="38"/>
                  </a:lnTo>
                  <a:lnTo>
                    <a:pt x="7" y="190"/>
                  </a:lnTo>
                  <a:lnTo>
                    <a:pt x="0" y="258"/>
                  </a:lnTo>
                  <a:lnTo>
                    <a:pt x="98" y="273"/>
                  </a:lnTo>
                  <a:lnTo>
                    <a:pt x="333" y="296"/>
                  </a:lnTo>
                  <a:lnTo>
                    <a:pt x="348" y="167"/>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32" name="Freeform 267"/>
            <p:cNvSpPr>
              <a:spLocks/>
            </p:cNvSpPr>
            <p:nvPr/>
          </p:nvSpPr>
          <p:spPr bwMode="auto">
            <a:xfrm>
              <a:off x="3655" y="1806"/>
              <a:ext cx="355" cy="296"/>
            </a:xfrm>
            <a:custGeom>
              <a:avLst/>
              <a:gdLst>
                <a:gd name="T0" fmla="*/ 348 w 355"/>
                <a:gd name="T1" fmla="*/ 167 h 296"/>
                <a:gd name="T2" fmla="*/ 355 w 355"/>
                <a:gd name="T3" fmla="*/ 38 h 296"/>
                <a:gd name="T4" fmla="*/ 37 w 355"/>
                <a:gd name="T5" fmla="*/ 0 h 296"/>
                <a:gd name="T6" fmla="*/ 37 w 355"/>
                <a:gd name="T7" fmla="*/ 38 h 296"/>
                <a:gd name="T8" fmla="*/ 7 w 355"/>
                <a:gd name="T9" fmla="*/ 190 h 296"/>
                <a:gd name="T10" fmla="*/ 0 w 355"/>
                <a:gd name="T11" fmla="*/ 258 h 296"/>
                <a:gd name="T12" fmla="*/ 98 w 355"/>
                <a:gd name="T13" fmla="*/ 273 h 296"/>
                <a:gd name="T14" fmla="*/ 333 w 355"/>
                <a:gd name="T15" fmla="*/ 296 h 296"/>
                <a:gd name="T16" fmla="*/ 348 w 355"/>
                <a:gd name="T17" fmla="*/ 167 h 296"/>
                <a:gd name="T18" fmla="*/ 348 w 355"/>
                <a:gd name="T19" fmla="*/ 175 h 2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5" h="296">
                  <a:moveTo>
                    <a:pt x="348" y="167"/>
                  </a:moveTo>
                  <a:lnTo>
                    <a:pt x="355" y="38"/>
                  </a:lnTo>
                  <a:lnTo>
                    <a:pt x="37" y="0"/>
                  </a:lnTo>
                  <a:lnTo>
                    <a:pt x="37" y="38"/>
                  </a:lnTo>
                  <a:lnTo>
                    <a:pt x="7" y="190"/>
                  </a:lnTo>
                  <a:lnTo>
                    <a:pt x="0" y="258"/>
                  </a:lnTo>
                  <a:lnTo>
                    <a:pt x="98" y="273"/>
                  </a:lnTo>
                  <a:lnTo>
                    <a:pt x="333" y="296"/>
                  </a:lnTo>
                  <a:lnTo>
                    <a:pt x="348" y="167"/>
                  </a:lnTo>
                  <a:lnTo>
                    <a:pt x="348" y="17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17413" name="Text Box 499"/>
          <p:cNvSpPr txBox="1">
            <a:spLocks noChangeArrowheads="1"/>
          </p:cNvSpPr>
          <p:nvPr/>
        </p:nvSpPr>
        <p:spPr bwMode="auto">
          <a:xfrm>
            <a:off x="0" y="0"/>
            <a:ext cx="9144000" cy="904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eaLnBrk="1" fontAlgn="auto" latinLnBrk="0" hangingPunct="1">
              <a:lnSpc>
                <a:spcPts val="3200"/>
              </a:lnSpc>
              <a:spcBef>
                <a:spcPct val="50000"/>
              </a:spcBef>
              <a:spcAft>
                <a:spcPts val="0"/>
              </a:spcAft>
              <a:buClrTx/>
              <a:buSzTx/>
              <a:buFontTx/>
              <a:buNone/>
              <a:tabLst/>
              <a:defRPr/>
            </a:pPr>
            <a:r>
              <a:rPr kumimoji="0" lang="en-US" altLang="en-US" sz="3200" b="1" i="0" u="none" strike="noStrike" kern="0" cap="none" spc="0" normalizeH="0" baseline="0" noProof="0">
                <a:ln>
                  <a:noFill/>
                </a:ln>
                <a:solidFill>
                  <a:srgbClr val="023567"/>
                </a:solidFill>
                <a:effectLst>
                  <a:outerShdw blurRad="38100" dist="38100" dir="2700000" algn="tl">
                    <a:srgbClr val="C0C0C0"/>
                  </a:outerShdw>
                </a:effectLst>
                <a:uLnTx/>
                <a:uFillTx/>
                <a:latin typeface="Arial" charset="0"/>
                <a:cs typeface="Arial" charset="0"/>
              </a:rPr>
              <a:t>Age-Adjusted Prevalence of Obesity and </a:t>
            </a:r>
            <a:br>
              <a:rPr kumimoji="0" lang="en-US" altLang="en-US" sz="3200" b="1" i="0" u="none" strike="noStrike" kern="0" cap="none" spc="0" normalizeH="0" baseline="0" noProof="0">
                <a:ln>
                  <a:noFill/>
                </a:ln>
                <a:solidFill>
                  <a:srgbClr val="023567"/>
                </a:solidFill>
                <a:effectLst>
                  <a:outerShdw blurRad="38100" dist="38100" dir="2700000" algn="tl">
                    <a:srgbClr val="C0C0C0"/>
                  </a:outerShdw>
                </a:effectLst>
                <a:uLnTx/>
                <a:uFillTx/>
                <a:latin typeface="Arial" charset="0"/>
                <a:cs typeface="Arial" charset="0"/>
              </a:rPr>
            </a:br>
            <a:r>
              <a:rPr kumimoji="0" lang="en-US" altLang="en-US" sz="3200" b="1" i="0" u="none" strike="noStrike" kern="0" cap="none" spc="0" normalizeH="0" baseline="0" noProof="0">
                <a:ln>
                  <a:noFill/>
                </a:ln>
                <a:solidFill>
                  <a:srgbClr val="023567"/>
                </a:solidFill>
                <a:effectLst>
                  <a:outerShdw blurRad="38100" dist="38100" dir="2700000" algn="tl">
                    <a:srgbClr val="C0C0C0"/>
                  </a:outerShdw>
                </a:effectLst>
                <a:uLnTx/>
                <a:uFillTx/>
                <a:latin typeface="Arial" charset="0"/>
                <a:cs typeface="Arial" charset="0"/>
              </a:rPr>
              <a:t>Diagnosed Diabetes Among US Adults</a:t>
            </a:r>
          </a:p>
        </p:txBody>
      </p:sp>
    </p:spTree>
    <p:extLst>
      <p:ext uri="{BB962C8B-B14F-4D97-AF65-F5344CB8AC3E}">
        <p14:creationId xmlns:p14="http://schemas.microsoft.com/office/powerpoint/2010/main" val="1234174970"/>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228600" y="304800"/>
            <a:ext cx="8397639" cy="1298960"/>
          </a:xfrm>
        </p:spPr>
        <p:txBody>
          <a:bodyPr>
            <a:noAutofit/>
          </a:bodyPr>
          <a:lstStyle/>
          <a:p>
            <a:r>
              <a:rPr lang="en-US" sz="4000" dirty="0"/>
              <a:t>Can we stop pre diabetes from progressing?</a:t>
            </a:r>
          </a:p>
        </p:txBody>
      </p:sp>
      <p:sp>
        <p:nvSpPr>
          <p:cNvPr id="71683" name="Rectangle 3"/>
          <p:cNvSpPr>
            <a:spLocks noGrp="1" noChangeArrowheads="1"/>
          </p:cNvSpPr>
          <p:nvPr>
            <p:ph idx="1"/>
          </p:nvPr>
        </p:nvSpPr>
        <p:spPr>
          <a:xfrm>
            <a:off x="304800" y="1828800"/>
            <a:ext cx="8263467" cy="4131733"/>
          </a:xfrm>
        </p:spPr>
        <p:txBody>
          <a:bodyPr>
            <a:normAutofit/>
          </a:bodyPr>
          <a:lstStyle/>
          <a:p>
            <a:pPr eaLnBrk="1" hangingPunct="1">
              <a:buFont typeface="Wingdings" pitchFamily="2" charset="2"/>
              <a:buNone/>
            </a:pPr>
            <a:r>
              <a:rPr lang="en-US" dirty="0"/>
              <a:t>3, 234 people w/ Pre-Diabetes randomized:</a:t>
            </a:r>
          </a:p>
          <a:p>
            <a:pPr lvl="1" eaLnBrk="1" hangingPunct="1"/>
            <a:r>
              <a:rPr lang="en-US" sz="3200" dirty="0"/>
              <a:t>Placebo</a:t>
            </a:r>
          </a:p>
          <a:p>
            <a:pPr lvl="1" eaLnBrk="1" hangingPunct="1"/>
            <a:r>
              <a:rPr lang="en-US" sz="3467" dirty="0"/>
              <a:t>Diet/Exercise or </a:t>
            </a:r>
          </a:p>
          <a:p>
            <a:pPr lvl="1" eaLnBrk="1" hangingPunct="1"/>
            <a:r>
              <a:rPr lang="en-US" sz="3200" dirty="0"/>
              <a:t>Metformin  </a:t>
            </a:r>
          </a:p>
          <a:p>
            <a:pPr eaLnBrk="1" hangingPunct="1">
              <a:buFont typeface="Wingdings" pitchFamily="2" charset="2"/>
              <a:buNone/>
            </a:pPr>
            <a:r>
              <a:rPr lang="en-US" dirty="0"/>
              <a:t>over a three year period</a:t>
            </a:r>
          </a:p>
          <a:p>
            <a:pPr eaLnBrk="1" hangingPunct="1">
              <a:buFont typeface="Wingdings" pitchFamily="2" charset="2"/>
              <a:buNone/>
            </a:pPr>
            <a:endParaRPr lang="en-US" sz="2133" dirty="0"/>
          </a:p>
          <a:p>
            <a:pPr eaLnBrk="1" hangingPunct="1">
              <a:buFont typeface="Wingdings" pitchFamily="2" charset="2"/>
              <a:buNone/>
            </a:pPr>
            <a:endParaRPr lang="en-US" sz="2133" dirty="0"/>
          </a:p>
          <a:p>
            <a:pPr eaLnBrk="1" hangingPunct="1">
              <a:buFont typeface="Wingdings" pitchFamily="2" charset="2"/>
              <a:buNone/>
            </a:pPr>
            <a:r>
              <a:rPr lang="en-US" sz="2133" dirty="0"/>
              <a:t>Diabetes Prevention Program (DPP) 2001</a:t>
            </a:r>
          </a:p>
        </p:txBody>
      </p:sp>
      <p:pic>
        <p:nvPicPr>
          <p:cNvPr id="3" name="Picture 2"/>
          <p:cNvPicPr>
            <a:picLocks noChangeAspect="1"/>
          </p:cNvPicPr>
          <p:nvPr/>
        </p:nvPicPr>
        <p:blipFill>
          <a:blip r:embed="rId3"/>
          <a:stretch>
            <a:fillRect/>
          </a:stretch>
        </p:blipFill>
        <p:spPr>
          <a:xfrm>
            <a:off x="5029200" y="4419600"/>
            <a:ext cx="3367428" cy="1648998"/>
          </a:xfrm>
          <a:prstGeom prst="rect">
            <a:avLst/>
          </a:prstGeom>
        </p:spPr>
      </p:pic>
    </p:spTree>
    <p:custDataLst>
      <p:tags r:id="rId1"/>
    </p:custDataLst>
    <p:extLst>
      <p:ext uri="{BB962C8B-B14F-4D97-AF65-F5344CB8AC3E}">
        <p14:creationId xmlns:p14="http://schemas.microsoft.com/office/powerpoint/2010/main" val="2146987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533400" y="304800"/>
            <a:ext cx="8111067" cy="1066800"/>
          </a:xfrm>
        </p:spPr>
        <p:txBody>
          <a:bodyPr>
            <a:normAutofit/>
          </a:bodyPr>
          <a:lstStyle/>
          <a:p>
            <a:pPr eaLnBrk="1" hangingPunct="1"/>
            <a:r>
              <a:rPr lang="en-US" dirty="0"/>
              <a:t>Diabetes Prevention Program</a:t>
            </a:r>
          </a:p>
        </p:txBody>
      </p:sp>
      <p:sp>
        <p:nvSpPr>
          <p:cNvPr id="1910787" name="Rectangle 3"/>
          <p:cNvSpPr>
            <a:spLocks noGrp="1" noChangeArrowheads="1"/>
          </p:cNvSpPr>
          <p:nvPr>
            <p:ph idx="1"/>
          </p:nvPr>
        </p:nvSpPr>
        <p:spPr>
          <a:xfrm>
            <a:off x="609600" y="1600200"/>
            <a:ext cx="6781799" cy="4267199"/>
          </a:xfrm>
        </p:spPr>
        <p:txBody>
          <a:bodyPr>
            <a:normAutofit/>
          </a:bodyPr>
          <a:lstStyle/>
          <a:p>
            <a:pPr eaLnBrk="1" hangingPunct="1"/>
            <a:r>
              <a:rPr lang="en-US" sz="2844" dirty="0"/>
              <a:t> Standard Group - 29% developed DM  </a:t>
            </a:r>
            <a:endParaRPr lang="en-US" sz="3911" dirty="0"/>
          </a:p>
          <a:p>
            <a:pPr eaLnBrk="1" hangingPunct="1"/>
            <a:r>
              <a:rPr lang="en-US" sz="2844" dirty="0"/>
              <a:t> Lifestyle Results - 14% developed DM</a:t>
            </a:r>
            <a:endParaRPr lang="en-US" sz="3911" dirty="0"/>
          </a:p>
          <a:p>
            <a:pPr lvl="1"/>
            <a:r>
              <a:rPr lang="en-US" sz="2800" dirty="0"/>
              <a:t>58% (71% for 60yrs +) Risk reduction</a:t>
            </a:r>
            <a:endParaRPr lang="en-US" sz="2489" dirty="0"/>
          </a:p>
          <a:p>
            <a:pPr lvl="2"/>
            <a:r>
              <a:rPr lang="en-US" sz="2800" dirty="0"/>
              <a:t>30 </a:t>
            </a:r>
            <a:r>
              <a:rPr lang="en-US" sz="2800" dirty="0" err="1"/>
              <a:t>mins</a:t>
            </a:r>
            <a:r>
              <a:rPr lang="en-US" sz="2800" dirty="0"/>
              <a:t> daily activity</a:t>
            </a:r>
          </a:p>
          <a:p>
            <a:pPr lvl="2"/>
            <a:r>
              <a:rPr lang="en-US" sz="2800" dirty="0"/>
              <a:t>5-7% of body </a:t>
            </a:r>
            <a:r>
              <a:rPr lang="en-US" sz="2800" dirty="0" err="1"/>
              <a:t>wt</a:t>
            </a:r>
            <a:r>
              <a:rPr lang="en-US" sz="2800" dirty="0"/>
              <a:t> loss</a:t>
            </a:r>
          </a:p>
          <a:p>
            <a:pPr eaLnBrk="1" hangingPunct="1"/>
            <a:r>
              <a:rPr lang="en-US" sz="2844" dirty="0"/>
              <a:t> Metformin 850 BID - 22% developed DM</a:t>
            </a:r>
            <a:endParaRPr lang="en-US" sz="3911" dirty="0"/>
          </a:p>
          <a:p>
            <a:pPr lvl="1" eaLnBrk="1" hangingPunct="1"/>
            <a:r>
              <a:rPr lang="en-US" sz="2844" dirty="0"/>
              <a:t>31% risk reduction (less effective with elderly and thinner </a:t>
            </a:r>
            <a:r>
              <a:rPr lang="en-US" sz="2844" dirty="0" err="1"/>
              <a:t>pt’s</a:t>
            </a:r>
            <a:r>
              <a:rPr lang="en-US" sz="2844" dirty="0"/>
              <a:t>)</a:t>
            </a:r>
            <a:endParaRPr lang="en-US" dirty="0"/>
          </a:p>
          <a:p>
            <a:pPr eaLnBrk="1" hangingPunct="1"/>
            <a:endParaRPr lang="en-US" dirty="0"/>
          </a:p>
        </p:txBody>
      </p:sp>
      <p:pic>
        <p:nvPicPr>
          <p:cNvPr id="2050" name="Picture 2" descr="C:\Users\bev_000\AppData\Local\Microsoft\Windows\INetCache\IE\KGG2IXS1\MP90044250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8291" y="2514600"/>
            <a:ext cx="1574800" cy="2362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39054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10787">
                                            <p:txEl>
                                              <p:pRg st="0" end="0"/>
                                            </p:txEl>
                                          </p:spTgt>
                                        </p:tgtEl>
                                        <p:attrNameLst>
                                          <p:attrName>style.visibility</p:attrName>
                                        </p:attrNameLst>
                                      </p:cBhvr>
                                      <p:to>
                                        <p:strVal val="visible"/>
                                      </p:to>
                                    </p:set>
                                    <p:anim calcmode="lin" valueType="num">
                                      <p:cBhvr additive="base">
                                        <p:cTn id="7" dur="500" fill="hold"/>
                                        <p:tgtEl>
                                          <p:spTgt spid="19107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107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10787">
                                            <p:txEl>
                                              <p:pRg st="1" end="1"/>
                                            </p:txEl>
                                          </p:spTgt>
                                        </p:tgtEl>
                                        <p:attrNameLst>
                                          <p:attrName>style.visibility</p:attrName>
                                        </p:attrNameLst>
                                      </p:cBhvr>
                                      <p:to>
                                        <p:strVal val="visible"/>
                                      </p:to>
                                    </p:set>
                                    <p:anim calcmode="lin" valueType="num">
                                      <p:cBhvr additive="base">
                                        <p:cTn id="13" dur="500" fill="hold"/>
                                        <p:tgtEl>
                                          <p:spTgt spid="19107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10787">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910787">
                                            <p:txEl>
                                              <p:pRg st="2" end="2"/>
                                            </p:txEl>
                                          </p:spTgt>
                                        </p:tgtEl>
                                        <p:attrNameLst>
                                          <p:attrName>style.visibility</p:attrName>
                                        </p:attrNameLst>
                                      </p:cBhvr>
                                      <p:to>
                                        <p:strVal val="visible"/>
                                      </p:to>
                                    </p:set>
                                    <p:anim calcmode="lin" valueType="num">
                                      <p:cBhvr additive="base">
                                        <p:cTn id="17" dur="500" fill="hold"/>
                                        <p:tgtEl>
                                          <p:spTgt spid="191078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91078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910787">
                                            <p:txEl>
                                              <p:pRg st="3" end="3"/>
                                            </p:txEl>
                                          </p:spTgt>
                                        </p:tgtEl>
                                        <p:attrNameLst>
                                          <p:attrName>style.visibility</p:attrName>
                                        </p:attrNameLst>
                                      </p:cBhvr>
                                      <p:to>
                                        <p:strVal val="visible"/>
                                      </p:to>
                                    </p:set>
                                    <p:anim calcmode="lin" valueType="num">
                                      <p:cBhvr additive="base">
                                        <p:cTn id="21" dur="500" fill="hold"/>
                                        <p:tgtEl>
                                          <p:spTgt spid="191078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910787">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910787">
                                            <p:txEl>
                                              <p:pRg st="4" end="4"/>
                                            </p:txEl>
                                          </p:spTgt>
                                        </p:tgtEl>
                                        <p:attrNameLst>
                                          <p:attrName>style.visibility</p:attrName>
                                        </p:attrNameLst>
                                      </p:cBhvr>
                                      <p:to>
                                        <p:strVal val="visible"/>
                                      </p:to>
                                    </p:set>
                                    <p:anim calcmode="lin" valueType="num">
                                      <p:cBhvr additive="base">
                                        <p:cTn id="25" dur="500" fill="hold"/>
                                        <p:tgtEl>
                                          <p:spTgt spid="191078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1078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910787">
                                            <p:txEl>
                                              <p:pRg st="5" end="5"/>
                                            </p:txEl>
                                          </p:spTgt>
                                        </p:tgtEl>
                                        <p:attrNameLst>
                                          <p:attrName>style.visibility</p:attrName>
                                        </p:attrNameLst>
                                      </p:cBhvr>
                                      <p:to>
                                        <p:strVal val="visible"/>
                                      </p:to>
                                    </p:set>
                                    <p:anim calcmode="lin" valueType="num">
                                      <p:cBhvr additive="base">
                                        <p:cTn id="31" dur="500" fill="hold"/>
                                        <p:tgtEl>
                                          <p:spTgt spid="1910787">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910787">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10787">
                                            <p:txEl>
                                              <p:pRg st="6" end="6"/>
                                            </p:txEl>
                                          </p:spTgt>
                                        </p:tgtEl>
                                        <p:attrNameLst>
                                          <p:attrName>style.visibility</p:attrName>
                                        </p:attrNameLst>
                                      </p:cBhvr>
                                      <p:to>
                                        <p:strVal val="visible"/>
                                      </p:to>
                                    </p:set>
                                    <p:anim calcmode="lin" valueType="num">
                                      <p:cBhvr additive="base">
                                        <p:cTn id="35" dur="500" fill="hold"/>
                                        <p:tgtEl>
                                          <p:spTgt spid="1910787">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91078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Weight loss and Prevention</a:t>
            </a:r>
          </a:p>
        </p:txBody>
      </p:sp>
      <p:sp>
        <p:nvSpPr>
          <p:cNvPr id="3" name="Text Placeholder 2"/>
          <p:cNvSpPr>
            <a:spLocks noGrp="1"/>
          </p:cNvSpPr>
          <p:nvPr>
            <p:ph sz="quarter" idx="1"/>
          </p:nvPr>
        </p:nvSpPr>
        <p:spPr>
          <a:xfrm>
            <a:off x="457200" y="1752600"/>
            <a:ext cx="8229600" cy="4404360"/>
          </a:xfrm>
        </p:spPr>
        <p:txBody>
          <a:bodyPr/>
          <a:lstStyle/>
          <a:p>
            <a:r>
              <a:rPr lang="en-US" dirty="0"/>
              <a:t>For every 2.2 pounds of weight loss, risk of type 2 diabetes was reduced by 13%.</a:t>
            </a:r>
          </a:p>
        </p:txBody>
      </p:sp>
      <p:pic>
        <p:nvPicPr>
          <p:cNvPr id="3074" name="Picture 2" descr="C:\Users\bev_000\AppData\Local\Microsoft\Windows\INetCache\IE\ZBVN0FQ4\MP90042245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2895599"/>
            <a:ext cx="4467235" cy="32492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5638800" y="4526179"/>
            <a:ext cx="2910228" cy="1425111"/>
          </a:xfrm>
          <a:prstGeom prst="rect">
            <a:avLst/>
          </a:prstGeom>
        </p:spPr>
      </p:pic>
    </p:spTree>
    <p:custDataLst>
      <p:tags r:id="rId1"/>
    </p:custDataLst>
    <p:extLst>
      <p:ext uri="{BB962C8B-B14F-4D97-AF65-F5344CB8AC3E}">
        <p14:creationId xmlns:p14="http://schemas.microsoft.com/office/powerpoint/2010/main" val="596493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endParaRPr lang="en-US"/>
          </a:p>
        </p:txBody>
      </p:sp>
      <p:pic>
        <p:nvPicPr>
          <p:cNvPr id="131075" name="Picture 3" descr="22151004"/>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381000" y="246063"/>
            <a:ext cx="8458200" cy="6364287"/>
          </a:xfrm>
          <a:noFill/>
        </p:spPr>
      </p:pic>
    </p:spTree>
    <p:custDataLst>
      <p:tags r:id="rId1"/>
    </p:custDataLst>
    <p:extLst>
      <p:ext uri="{BB962C8B-B14F-4D97-AF65-F5344CB8AC3E}">
        <p14:creationId xmlns:p14="http://schemas.microsoft.com/office/powerpoint/2010/main" val="937124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dirty="0"/>
              <a:t>Goals of Care</a:t>
            </a:r>
          </a:p>
        </p:txBody>
      </p:sp>
      <p:pic>
        <p:nvPicPr>
          <p:cNvPr id="5" name="Content Placeholder 4"/>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524000" y="1447800"/>
            <a:ext cx="5638800" cy="3759200"/>
          </a:xfrm>
        </p:spPr>
      </p:pic>
    </p:spTree>
    <p:custDataLst>
      <p:tags r:id="rId1"/>
    </p:custDataLst>
    <p:extLst>
      <p:ext uri="{BB962C8B-B14F-4D97-AF65-F5344CB8AC3E}">
        <p14:creationId xmlns:p14="http://schemas.microsoft.com/office/powerpoint/2010/main" val="2648964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a:t>ABCs of Diabetes –  </a:t>
            </a:r>
          </a:p>
        </p:txBody>
      </p:sp>
      <p:sp>
        <p:nvSpPr>
          <p:cNvPr id="1699843" name="Rectangle 3"/>
          <p:cNvSpPr>
            <a:spLocks noGrp="1" noChangeArrowheads="1"/>
          </p:cNvSpPr>
          <p:nvPr>
            <p:ph sz="quarter" idx="1"/>
          </p:nvPr>
        </p:nvSpPr>
        <p:spPr>
          <a:xfrm>
            <a:off x="457200" y="1219200"/>
            <a:ext cx="8229600" cy="5257800"/>
          </a:xfrm>
        </p:spPr>
        <p:txBody>
          <a:bodyPr>
            <a:normAutofit/>
          </a:bodyPr>
          <a:lstStyle/>
          <a:p>
            <a:pPr eaLnBrk="1" hangingPunct="1">
              <a:lnSpc>
                <a:spcPct val="90000"/>
              </a:lnSpc>
              <a:defRPr/>
            </a:pPr>
            <a:r>
              <a:rPr lang="en-US" sz="4000" dirty="0">
                <a:solidFill>
                  <a:schemeClr val="tx2">
                    <a:lumMod val="75000"/>
                  </a:schemeClr>
                </a:solidFill>
              </a:rPr>
              <a:t>A</a:t>
            </a:r>
            <a:r>
              <a:rPr lang="en-US" dirty="0"/>
              <a:t>1c less than 7% (</a:t>
            </a:r>
            <a:r>
              <a:rPr lang="en-US" dirty="0" err="1"/>
              <a:t>avg</a:t>
            </a:r>
            <a:r>
              <a:rPr lang="en-US" dirty="0"/>
              <a:t> 3 month BG)</a:t>
            </a:r>
          </a:p>
          <a:p>
            <a:pPr lvl="1" eaLnBrk="1" hangingPunct="1">
              <a:lnSpc>
                <a:spcPct val="90000"/>
              </a:lnSpc>
              <a:defRPr/>
            </a:pPr>
            <a:r>
              <a:rPr lang="en-US" dirty="0"/>
              <a:t>Pre-meal BG 80-130</a:t>
            </a:r>
          </a:p>
          <a:p>
            <a:pPr lvl="1" eaLnBrk="1" hangingPunct="1">
              <a:lnSpc>
                <a:spcPct val="90000"/>
              </a:lnSpc>
              <a:defRPr/>
            </a:pPr>
            <a:r>
              <a:rPr lang="en-US" dirty="0"/>
              <a:t>Post meal BG &lt;180</a:t>
            </a:r>
          </a:p>
          <a:p>
            <a:pPr eaLnBrk="1" hangingPunct="1">
              <a:lnSpc>
                <a:spcPct val="90000"/>
              </a:lnSpc>
              <a:defRPr/>
            </a:pPr>
            <a:r>
              <a:rPr lang="en-US" sz="4000" dirty="0">
                <a:solidFill>
                  <a:schemeClr val="tx2">
                    <a:lumMod val="75000"/>
                  </a:schemeClr>
                </a:solidFill>
              </a:rPr>
              <a:t>B</a:t>
            </a:r>
            <a:r>
              <a:rPr lang="en-US" dirty="0"/>
              <a:t>lood Pressure &lt; 140/90</a:t>
            </a:r>
          </a:p>
          <a:p>
            <a:pPr eaLnBrk="1" hangingPunct="1">
              <a:lnSpc>
                <a:spcPct val="90000"/>
              </a:lnSpc>
              <a:defRPr/>
            </a:pPr>
            <a:r>
              <a:rPr lang="en-US" sz="4000" dirty="0">
                <a:solidFill>
                  <a:schemeClr val="tx2">
                    <a:lumMod val="75000"/>
                  </a:schemeClr>
                </a:solidFill>
              </a:rPr>
              <a:t>C</a:t>
            </a:r>
            <a:r>
              <a:rPr lang="en-US" dirty="0"/>
              <a:t>holesterol </a:t>
            </a:r>
          </a:p>
          <a:p>
            <a:pPr lvl="1" eaLnBrk="1" hangingPunct="1">
              <a:lnSpc>
                <a:spcPct val="90000"/>
              </a:lnSpc>
              <a:defRPr/>
            </a:pPr>
            <a:r>
              <a:rPr lang="en-US" dirty="0"/>
              <a:t>DM and 40 </a:t>
            </a:r>
            <a:r>
              <a:rPr lang="en-US" dirty="0" err="1"/>
              <a:t>yrs</a:t>
            </a:r>
            <a:r>
              <a:rPr lang="en-US" dirty="0"/>
              <a:t>, start statin</a:t>
            </a:r>
          </a:p>
          <a:p>
            <a:pPr lvl="1" eaLnBrk="1" hangingPunct="1">
              <a:lnSpc>
                <a:spcPct val="90000"/>
              </a:lnSpc>
              <a:defRPr/>
            </a:pPr>
            <a:r>
              <a:rPr lang="en-US" dirty="0"/>
              <a:t>HDL &gt;40</a:t>
            </a:r>
          </a:p>
          <a:p>
            <a:pPr lvl="1" eaLnBrk="1" hangingPunct="1">
              <a:lnSpc>
                <a:spcPct val="90000"/>
              </a:lnSpc>
              <a:defRPr/>
            </a:pPr>
            <a:r>
              <a:rPr lang="en-US" dirty="0"/>
              <a:t>Triglyceride &lt; 150</a:t>
            </a:r>
          </a:p>
          <a:p>
            <a:pPr eaLnBrk="1" hangingPunct="1">
              <a:lnSpc>
                <a:spcPct val="90000"/>
              </a:lnSpc>
              <a:defRPr/>
            </a:pPr>
            <a:r>
              <a:rPr lang="en-US" sz="3600" dirty="0">
                <a:solidFill>
                  <a:srgbClr val="790015"/>
                </a:solidFill>
              </a:rPr>
              <a:t>E</a:t>
            </a:r>
            <a:r>
              <a:rPr lang="en-US" dirty="0"/>
              <a:t> </a:t>
            </a:r>
            <a:r>
              <a:rPr lang="en-US" dirty="0" err="1"/>
              <a:t>xercise</a:t>
            </a:r>
            <a:r>
              <a:rPr lang="en-US" dirty="0"/>
              <a:t>, Education</a:t>
            </a:r>
          </a:p>
          <a:p>
            <a:pPr eaLnBrk="1" hangingPunct="1">
              <a:lnSpc>
                <a:spcPct val="90000"/>
              </a:lnSpc>
              <a:defRPr/>
            </a:pPr>
            <a:r>
              <a:rPr lang="en-US" sz="3600" dirty="0">
                <a:solidFill>
                  <a:srgbClr val="7030A0"/>
                </a:solidFill>
              </a:rPr>
              <a:t>H</a:t>
            </a:r>
            <a:r>
              <a:rPr lang="en-US" dirty="0">
                <a:solidFill>
                  <a:srgbClr val="7030A0"/>
                </a:solidFill>
              </a:rPr>
              <a:t> </a:t>
            </a:r>
            <a:r>
              <a:rPr lang="en-US" dirty="0" err="1"/>
              <a:t>ealthy</a:t>
            </a:r>
            <a:r>
              <a:rPr lang="en-US" dirty="0"/>
              <a:t> Eating</a:t>
            </a:r>
          </a:p>
        </p:txBody>
      </p:sp>
      <p:pic>
        <p:nvPicPr>
          <p:cNvPr id="4" name="Picture 3"/>
          <p:cNvPicPr>
            <a:picLocks noChangeAspect="1"/>
          </p:cNvPicPr>
          <p:nvPr/>
        </p:nvPicPr>
        <p:blipFill>
          <a:blip r:embed="rId4"/>
          <a:stretch>
            <a:fillRect/>
          </a:stretch>
        </p:blipFill>
        <p:spPr>
          <a:xfrm>
            <a:off x="4685857" y="3810000"/>
            <a:ext cx="3886643" cy="2362200"/>
          </a:xfrm>
          <a:prstGeom prst="rect">
            <a:avLst/>
          </a:prstGeom>
        </p:spPr>
      </p:pic>
    </p:spTree>
    <p:custDataLst>
      <p:tags r:id="rId1"/>
    </p:custDataLst>
    <p:extLst>
      <p:ext uri="{BB962C8B-B14F-4D97-AF65-F5344CB8AC3E}">
        <p14:creationId xmlns:p14="http://schemas.microsoft.com/office/powerpoint/2010/main" val="3937036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0627" name="Rectangle 3"/>
          <p:cNvSpPr>
            <a:spLocks noGrp="1" noChangeArrowheads="1"/>
          </p:cNvSpPr>
          <p:nvPr>
            <p:ph sz="quarter" idx="1"/>
          </p:nvPr>
        </p:nvSpPr>
        <p:spPr>
          <a:xfrm>
            <a:off x="381000" y="1524000"/>
            <a:ext cx="8229600" cy="4684833"/>
          </a:xfrm>
        </p:spPr>
        <p:txBody>
          <a:bodyPr lIns="90477" tIns="44445" rIns="90477" bIns="44445"/>
          <a:lstStyle/>
          <a:p>
            <a:pPr eaLnBrk="1" hangingPunct="1">
              <a:lnSpc>
                <a:spcPct val="80000"/>
              </a:lnSpc>
              <a:defRPr/>
            </a:pPr>
            <a:r>
              <a:rPr lang="en-US" dirty="0"/>
              <a:t>1% decrease in A</a:t>
            </a:r>
            <a:r>
              <a:rPr lang="en-US" baseline="-25000" dirty="0"/>
              <a:t>1</a:t>
            </a:r>
            <a:r>
              <a:rPr lang="en-US" dirty="0"/>
              <a:t>c reduces </a:t>
            </a:r>
            <a:r>
              <a:rPr lang="en-US" dirty="0" err="1"/>
              <a:t>microvascular</a:t>
            </a:r>
            <a:r>
              <a:rPr lang="en-US" dirty="0"/>
              <a:t> complications by 35% </a:t>
            </a:r>
          </a:p>
          <a:p>
            <a:pPr eaLnBrk="1" hangingPunct="1">
              <a:lnSpc>
                <a:spcPct val="80000"/>
              </a:lnSpc>
              <a:defRPr/>
            </a:pPr>
            <a:r>
              <a:rPr lang="en-US" sz="2800" dirty="0"/>
              <a:t>1% decrease in A</a:t>
            </a:r>
            <a:r>
              <a:rPr lang="en-US" sz="2800" baseline="-25000" dirty="0"/>
              <a:t>1</a:t>
            </a:r>
            <a:r>
              <a:rPr lang="en-US" sz="2800" dirty="0"/>
              <a:t>c reduces diabetes related deaths by 25%</a:t>
            </a:r>
          </a:p>
          <a:p>
            <a:pPr algn="r" eaLnBrk="1" hangingPunct="1">
              <a:lnSpc>
                <a:spcPct val="80000"/>
              </a:lnSpc>
              <a:buFont typeface="Wingdings" pitchFamily="2" charset="2"/>
              <a:buNone/>
              <a:defRPr/>
            </a:pPr>
            <a:endParaRPr lang="en-US" sz="1600" i="1" dirty="0"/>
          </a:p>
          <a:p>
            <a:pPr eaLnBrk="1" latinLnBrk="1" hangingPunct="1">
              <a:lnSpc>
                <a:spcPct val="80000"/>
              </a:lnSpc>
              <a:defRPr/>
            </a:pPr>
            <a:r>
              <a:rPr lang="en-US" sz="2800" dirty="0"/>
              <a:t>B/P control (144/82) reduced risk of:</a:t>
            </a:r>
          </a:p>
          <a:p>
            <a:pPr lvl="1" eaLnBrk="1" latinLnBrk="1" hangingPunct="1">
              <a:lnSpc>
                <a:spcPct val="80000"/>
              </a:lnSpc>
              <a:defRPr/>
            </a:pPr>
            <a:r>
              <a:rPr lang="en-US" dirty="0"/>
              <a:t>Heart failure (56%)</a:t>
            </a:r>
          </a:p>
          <a:p>
            <a:pPr lvl="1" eaLnBrk="1" latinLnBrk="1" hangingPunct="1">
              <a:lnSpc>
                <a:spcPct val="80000"/>
              </a:lnSpc>
              <a:defRPr/>
            </a:pPr>
            <a:r>
              <a:rPr lang="en-US" dirty="0"/>
              <a:t>Stroke (44%)</a:t>
            </a:r>
          </a:p>
          <a:p>
            <a:pPr lvl="1" eaLnBrk="1" latinLnBrk="1" hangingPunct="1">
              <a:lnSpc>
                <a:spcPct val="80000"/>
              </a:lnSpc>
              <a:defRPr/>
            </a:pPr>
            <a:r>
              <a:rPr lang="en-US" dirty="0"/>
              <a:t>Death from diabetes (32%)</a:t>
            </a:r>
          </a:p>
          <a:p>
            <a:pPr algn="r" eaLnBrk="1" hangingPunct="1">
              <a:lnSpc>
                <a:spcPct val="80000"/>
              </a:lnSpc>
              <a:buFont typeface="Wingdings" pitchFamily="2" charset="2"/>
              <a:buNone/>
              <a:defRPr/>
            </a:pPr>
            <a:endParaRPr lang="en-US" sz="1800" i="1" dirty="0"/>
          </a:p>
          <a:p>
            <a:pPr algn="r" eaLnBrk="1" hangingPunct="1">
              <a:lnSpc>
                <a:spcPct val="80000"/>
              </a:lnSpc>
              <a:buFont typeface="Wingdings" pitchFamily="2" charset="2"/>
              <a:buNone/>
              <a:defRPr/>
            </a:pPr>
            <a:endParaRPr lang="en-US" sz="1600" i="1" dirty="0"/>
          </a:p>
          <a:p>
            <a:pPr algn="r" eaLnBrk="1" hangingPunct="1">
              <a:lnSpc>
                <a:spcPct val="80000"/>
              </a:lnSpc>
              <a:buFont typeface="Wingdings" pitchFamily="2" charset="2"/>
              <a:buNone/>
              <a:defRPr/>
            </a:pPr>
            <a:r>
              <a:rPr lang="en-US" sz="1600" i="1" dirty="0"/>
              <a:t>Lancet 352: 837-865, 1998</a:t>
            </a:r>
          </a:p>
        </p:txBody>
      </p:sp>
      <p:pic>
        <p:nvPicPr>
          <p:cNvPr id="4" name="Picture 3"/>
          <p:cNvPicPr>
            <a:picLocks noChangeAspect="1"/>
          </p:cNvPicPr>
          <p:nvPr/>
        </p:nvPicPr>
        <p:blipFill>
          <a:blip r:embed="rId4"/>
          <a:stretch>
            <a:fillRect/>
          </a:stretch>
        </p:blipFill>
        <p:spPr>
          <a:xfrm>
            <a:off x="-15510" y="149180"/>
            <a:ext cx="8553429" cy="1322947"/>
          </a:xfrm>
          <a:prstGeom prst="rect">
            <a:avLst/>
          </a:prstGeom>
        </p:spPr>
      </p:pic>
    </p:spTree>
    <p:custDataLst>
      <p:tags r:id="rId1"/>
    </p:custDataLst>
    <p:extLst>
      <p:ext uri="{BB962C8B-B14F-4D97-AF65-F5344CB8AC3E}">
        <p14:creationId xmlns:p14="http://schemas.microsoft.com/office/powerpoint/2010/main" val="4153971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43200000">
                                      <p:cBhvr>
                                        <p:cTn id="6" dur="2000" fill="hold"/>
                                        <p:tgtEl>
                                          <p:spTgt spid="169062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Glucose Goals – </a:t>
            </a:r>
            <a:r>
              <a:rPr lang="en-US" dirty="0" err="1"/>
              <a:t>Invidualization</a:t>
            </a:r>
            <a:endParaRPr lang="en-US" dirty="0"/>
          </a:p>
        </p:txBody>
      </p:sp>
      <p:sp>
        <p:nvSpPr>
          <p:cNvPr id="3" name="Content Placeholder 2"/>
          <p:cNvSpPr>
            <a:spLocks noGrp="1"/>
          </p:cNvSpPr>
          <p:nvPr>
            <p:ph sz="quarter" idx="1"/>
          </p:nvPr>
        </p:nvSpPr>
        <p:spPr/>
        <p:txBody>
          <a:bodyPr/>
          <a:lstStyle/>
          <a:p>
            <a:pPr marL="0" indent="0">
              <a:buNone/>
            </a:pPr>
            <a:r>
              <a:rPr lang="en-US" dirty="0"/>
              <a:t> </a:t>
            </a:r>
          </a:p>
        </p:txBody>
      </p:sp>
      <p:pic>
        <p:nvPicPr>
          <p:cNvPr id="4" name="Picture 3"/>
          <p:cNvPicPr>
            <a:picLocks noChangeAspect="1"/>
          </p:cNvPicPr>
          <p:nvPr/>
        </p:nvPicPr>
        <p:blipFill>
          <a:blip r:embed="rId2"/>
          <a:stretch>
            <a:fillRect/>
          </a:stretch>
        </p:blipFill>
        <p:spPr>
          <a:xfrm>
            <a:off x="1619250" y="1657350"/>
            <a:ext cx="5905500" cy="3543300"/>
          </a:xfrm>
          <a:prstGeom prst="rect">
            <a:avLst/>
          </a:prstGeom>
        </p:spPr>
      </p:pic>
    </p:spTree>
    <p:extLst>
      <p:ext uri="{BB962C8B-B14F-4D97-AF65-F5344CB8AC3E}">
        <p14:creationId xmlns:p14="http://schemas.microsoft.com/office/powerpoint/2010/main" val="1579681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6. Glycemic Targets  </a:t>
            </a:r>
          </a:p>
        </p:txBody>
      </p:sp>
      <p:sp>
        <p:nvSpPr>
          <p:cNvPr id="6" name="Content Placeholder 5"/>
          <p:cNvSpPr>
            <a:spLocks noGrp="1"/>
          </p:cNvSpPr>
          <p:nvPr>
            <p:ph sz="quarter" idx="1"/>
          </p:nvPr>
        </p:nvSpPr>
        <p:spPr>
          <a:xfrm>
            <a:off x="457200" y="1219200"/>
            <a:ext cx="5486400" cy="4937760"/>
          </a:xfrm>
        </p:spPr>
        <p:txBody>
          <a:bodyPr>
            <a:normAutofit fontScale="92500"/>
          </a:bodyPr>
          <a:lstStyle/>
          <a:p>
            <a:r>
              <a:rPr lang="en-US" b="1" dirty="0"/>
              <a:t>Adult non pregnant A1c goals</a:t>
            </a:r>
            <a:endParaRPr lang="en-US" dirty="0"/>
          </a:p>
          <a:p>
            <a:pPr lvl="1"/>
            <a:r>
              <a:rPr lang="en-US" b="1" dirty="0"/>
              <a:t>A1c &lt; 7%</a:t>
            </a:r>
            <a:r>
              <a:rPr lang="en-US" dirty="0"/>
              <a:t>  - a reasonable goal for adults.</a:t>
            </a:r>
          </a:p>
          <a:p>
            <a:pPr lvl="1"/>
            <a:r>
              <a:rPr lang="en-US" b="1" dirty="0"/>
              <a:t>A1c &lt; 6.5%</a:t>
            </a:r>
            <a:r>
              <a:rPr lang="en-US" dirty="0"/>
              <a:t> - may be appropriate for those without significant risk of hypoglycemia or other adverse effects of treatment.</a:t>
            </a:r>
          </a:p>
          <a:p>
            <a:pPr lvl="1"/>
            <a:r>
              <a:rPr lang="en-US" b="1" dirty="0"/>
              <a:t>A1c &lt; 8%</a:t>
            </a:r>
            <a:r>
              <a:rPr lang="en-US" dirty="0"/>
              <a:t> - may be appropriate for patients with history of hypoglycemia, limited life expectancy, or those with longstanding diabetes and vascular complications.</a:t>
            </a:r>
          </a:p>
          <a:p>
            <a:endParaRPr lang="en-US" dirty="0"/>
          </a:p>
        </p:txBody>
      </p:sp>
      <p:pic>
        <p:nvPicPr>
          <p:cNvPr id="4" name="Picture 3"/>
          <p:cNvPicPr>
            <a:picLocks noChangeAspect="1"/>
          </p:cNvPicPr>
          <p:nvPr/>
        </p:nvPicPr>
        <p:blipFill>
          <a:blip r:embed="rId4"/>
          <a:stretch>
            <a:fillRect/>
          </a:stretch>
        </p:blipFill>
        <p:spPr>
          <a:xfrm>
            <a:off x="6096000" y="1371600"/>
            <a:ext cx="2896001" cy="3162300"/>
          </a:xfrm>
          <a:prstGeom prst="rect">
            <a:avLst/>
          </a:prstGeom>
        </p:spPr>
      </p:pic>
    </p:spTree>
    <p:custDataLst>
      <p:tags r:id="rId1"/>
    </p:custDataLst>
    <p:extLst>
      <p:ext uri="{BB962C8B-B14F-4D97-AF65-F5344CB8AC3E}">
        <p14:creationId xmlns:p14="http://schemas.microsoft.com/office/powerpoint/2010/main" val="159796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normAutofit fontScale="90000"/>
          </a:bodyPr>
          <a:lstStyle/>
          <a:p>
            <a:pPr eaLnBrk="1" hangingPunct="1"/>
            <a:r>
              <a:rPr lang="en-US" sz="4000" dirty="0"/>
              <a:t/>
            </a:r>
            <a:br>
              <a:rPr lang="en-US" sz="4000" dirty="0"/>
            </a:br>
            <a:r>
              <a:rPr lang="en-US" sz="4000" dirty="0"/>
              <a:t/>
            </a:r>
            <a:br>
              <a:rPr lang="en-US" sz="4000" dirty="0"/>
            </a:br>
            <a:r>
              <a:rPr lang="en-US" sz="4000" dirty="0"/>
              <a:t/>
            </a:r>
            <a:br>
              <a:rPr lang="en-US" sz="4000" dirty="0"/>
            </a:br>
            <a:r>
              <a:rPr lang="en-US" sz="4000" dirty="0"/>
              <a:t/>
            </a:r>
            <a:br>
              <a:rPr lang="en-US" sz="4000" dirty="0"/>
            </a:br>
            <a:r>
              <a:rPr lang="en-US" sz="4000" dirty="0"/>
              <a:t/>
            </a:r>
            <a:br>
              <a:rPr lang="en-US" sz="4000" dirty="0"/>
            </a:br>
            <a:r>
              <a:rPr lang="en-US" sz="4000" dirty="0"/>
              <a:t>A1c and Estimated </a:t>
            </a:r>
            <a:r>
              <a:rPr lang="en-US" sz="4000" dirty="0" err="1"/>
              <a:t>Avg</a:t>
            </a:r>
            <a:r>
              <a:rPr lang="en-US" sz="4000" dirty="0"/>
              <a:t> Glucose (</a:t>
            </a:r>
            <a:r>
              <a:rPr lang="en-US" sz="4000" dirty="0" err="1"/>
              <a:t>eAG</a:t>
            </a:r>
            <a:r>
              <a:rPr lang="en-US" sz="4000" dirty="0"/>
              <a:t>) 2008 </a:t>
            </a:r>
          </a:p>
        </p:txBody>
      </p:sp>
      <p:sp>
        <p:nvSpPr>
          <p:cNvPr id="88067" name="Rectangle 3"/>
          <p:cNvSpPr>
            <a:spLocks noGrp="1" noChangeArrowheads="1"/>
          </p:cNvSpPr>
          <p:nvPr>
            <p:ph sz="quarter" idx="1"/>
          </p:nvPr>
        </p:nvSpPr>
        <p:spPr>
          <a:xfrm>
            <a:off x="1143000" y="1524000"/>
            <a:ext cx="7543800" cy="4632960"/>
          </a:xfrm>
        </p:spPr>
        <p:txBody>
          <a:bodyPr>
            <a:normAutofit/>
          </a:bodyPr>
          <a:lstStyle/>
          <a:p>
            <a:pPr eaLnBrk="1" hangingPunct="1">
              <a:lnSpc>
                <a:spcPct val="80000"/>
              </a:lnSpc>
              <a:buFont typeface="Wingdings" pitchFamily="2" charset="2"/>
              <a:buNone/>
            </a:pPr>
            <a:r>
              <a:rPr lang="en-US" sz="2400" u="sng" dirty="0"/>
              <a:t>A1c (%)			</a:t>
            </a:r>
            <a:r>
              <a:rPr lang="en-US" sz="2400" u="sng" dirty="0" err="1"/>
              <a:t>eAG</a:t>
            </a:r>
            <a:endParaRPr lang="en-US" sz="2400" u="sng" dirty="0"/>
          </a:p>
          <a:p>
            <a:pPr eaLnBrk="1" hangingPunct="1">
              <a:lnSpc>
                <a:spcPct val="80000"/>
              </a:lnSpc>
              <a:buFont typeface="Wingdings" pitchFamily="2" charset="2"/>
              <a:buNone/>
            </a:pPr>
            <a:r>
              <a:rPr lang="en-US" sz="2400" dirty="0"/>
              <a:t>	5				  97</a:t>
            </a:r>
          </a:p>
          <a:p>
            <a:pPr eaLnBrk="1" hangingPunct="1">
              <a:lnSpc>
                <a:spcPct val="80000"/>
              </a:lnSpc>
              <a:buFont typeface="Wingdings" pitchFamily="2" charset="2"/>
              <a:buNone/>
            </a:pPr>
            <a:r>
              <a:rPr lang="en-US" sz="2400" dirty="0"/>
              <a:t>    6				126</a:t>
            </a:r>
          </a:p>
          <a:p>
            <a:pPr eaLnBrk="1" hangingPunct="1">
              <a:lnSpc>
                <a:spcPct val="80000"/>
              </a:lnSpc>
              <a:buFont typeface="Wingdings" pitchFamily="2" charset="2"/>
              <a:buNone/>
            </a:pPr>
            <a:r>
              <a:rPr lang="en-US" sz="2400" dirty="0"/>
              <a:t>	7				154</a:t>
            </a:r>
          </a:p>
          <a:p>
            <a:pPr eaLnBrk="1" hangingPunct="1">
              <a:lnSpc>
                <a:spcPct val="80000"/>
              </a:lnSpc>
              <a:buFont typeface="Wingdings" pitchFamily="2" charset="2"/>
              <a:buNone/>
            </a:pPr>
            <a:r>
              <a:rPr lang="en-US" sz="2400" dirty="0"/>
              <a:t>	8				183</a:t>
            </a:r>
          </a:p>
          <a:p>
            <a:pPr eaLnBrk="1" hangingPunct="1">
              <a:lnSpc>
                <a:spcPct val="80000"/>
              </a:lnSpc>
              <a:buFont typeface="Wingdings" pitchFamily="2" charset="2"/>
              <a:buNone/>
            </a:pPr>
            <a:r>
              <a:rPr lang="en-US" sz="2400" dirty="0"/>
              <a:t>	9				212</a:t>
            </a:r>
          </a:p>
          <a:p>
            <a:pPr eaLnBrk="1" hangingPunct="1">
              <a:lnSpc>
                <a:spcPct val="80000"/>
              </a:lnSpc>
              <a:buFont typeface="Wingdings" pitchFamily="2" charset="2"/>
              <a:buNone/>
            </a:pPr>
            <a:r>
              <a:rPr lang="en-US" sz="2400" dirty="0"/>
              <a:t>	10				240</a:t>
            </a:r>
          </a:p>
          <a:p>
            <a:pPr eaLnBrk="1" hangingPunct="1">
              <a:lnSpc>
                <a:spcPct val="80000"/>
              </a:lnSpc>
              <a:buFont typeface="Wingdings" pitchFamily="2" charset="2"/>
              <a:buNone/>
            </a:pPr>
            <a:r>
              <a:rPr lang="en-US" sz="2400" dirty="0"/>
              <a:t>	11				269	</a:t>
            </a:r>
          </a:p>
          <a:p>
            <a:pPr eaLnBrk="1" hangingPunct="1">
              <a:lnSpc>
                <a:spcPct val="80000"/>
              </a:lnSpc>
              <a:buFont typeface="Wingdings" pitchFamily="2" charset="2"/>
              <a:buNone/>
            </a:pPr>
            <a:r>
              <a:rPr lang="en-US" sz="2400" dirty="0"/>
              <a:t>    12				298	</a:t>
            </a:r>
          </a:p>
          <a:p>
            <a:pPr eaLnBrk="1" hangingPunct="1">
              <a:lnSpc>
                <a:spcPct val="80000"/>
              </a:lnSpc>
              <a:buFont typeface="Wingdings" pitchFamily="2" charset="2"/>
              <a:buNone/>
            </a:pPr>
            <a:r>
              <a:rPr lang="en-US" sz="2400" dirty="0"/>
              <a:t>			 </a:t>
            </a:r>
          </a:p>
          <a:p>
            <a:pPr algn="ctr" eaLnBrk="1" hangingPunct="1">
              <a:lnSpc>
                <a:spcPct val="80000"/>
              </a:lnSpc>
              <a:buFont typeface="Wingdings" pitchFamily="2" charset="2"/>
              <a:buNone/>
            </a:pPr>
            <a:r>
              <a:rPr lang="en-US" sz="2400" b="1" i="1" dirty="0" err="1">
                <a:solidFill>
                  <a:srgbClr val="7030A0"/>
                </a:solidFill>
              </a:rPr>
              <a:t>eAG</a:t>
            </a:r>
            <a:r>
              <a:rPr lang="en-US" sz="2400" b="1" i="1" dirty="0">
                <a:solidFill>
                  <a:srgbClr val="7030A0"/>
                </a:solidFill>
              </a:rPr>
              <a:t> = 28.7 x A1c-46.7  ~ 29 </a:t>
            </a:r>
            <a:r>
              <a:rPr lang="en-US" sz="2400" b="1" i="1" dirty="0" err="1">
                <a:solidFill>
                  <a:srgbClr val="7030A0"/>
                </a:solidFill>
              </a:rPr>
              <a:t>pts</a:t>
            </a:r>
            <a:r>
              <a:rPr lang="en-US" sz="2400" b="1" i="1" dirty="0">
                <a:solidFill>
                  <a:srgbClr val="7030A0"/>
                </a:solidFill>
              </a:rPr>
              <a:t> per 1%</a:t>
            </a:r>
          </a:p>
          <a:p>
            <a:pPr algn="r" eaLnBrk="1" hangingPunct="1">
              <a:lnSpc>
                <a:spcPct val="80000"/>
              </a:lnSpc>
              <a:buFont typeface="Wingdings" pitchFamily="2" charset="2"/>
              <a:buNone/>
            </a:pPr>
            <a:r>
              <a:rPr lang="en-US" sz="1400" b="1" i="1" dirty="0"/>
              <a:t>Translating the A1c Assay Into Estimated Average Glucose Values – ADAG Study</a:t>
            </a:r>
            <a:endParaRPr lang="en-US" sz="1600" b="1" dirty="0"/>
          </a:p>
          <a:p>
            <a:pPr algn="r" eaLnBrk="1" hangingPunct="1">
              <a:lnSpc>
                <a:spcPct val="80000"/>
              </a:lnSpc>
              <a:buFont typeface="Wingdings" pitchFamily="2" charset="2"/>
              <a:buNone/>
            </a:pPr>
            <a:r>
              <a:rPr lang="en-US" sz="1400" dirty="0"/>
              <a:t>Diabetes Care: 31, #8, August 2008</a:t>
            </a:r>
          </a:p>
        </p:txBody>
      </p:sp>
      <p:sp>
        <p:nvSpPr>
          <p:cNvPr id="4" name="TextBox 3"/>
          <p:cNvSpPr txBox="1"/>
          <p:nvPr/>
        </p:nvSpPr>
        <p:spPr>
          <a:xfrm>
            <a:off x="6400800" y="1676400"/>
            <a:ext cx="1905000" cy="1323975"/>
          </a:xfrm>
          <a:prstGeom prst="rect">
            <a:avLst/>
          </a:prstGeom>
          <a:noFill/>
        </p:spPr>
        <p:txBody>
          <a:bodyPr>
            <a:spAutoFit/>
          </a:bodyPr>
          <a:lstStyle/>
          <a:p>
            <a:pPr>
              <a:defRPr/>
            </a:pPr>
            <a:r>
              <a:rPr lang="en-US" sz="2000" b="1" dirty="0"/>
              <a:t>Order teaching tool kit free at diabetes.org</a:t>
            </a:r>
          </a:p>
        </p:txBody>
      </p:sp>
      <p:pic>
        <p:nvPicPr>
          <p:cNvPr id="88069" name="Picture 4" descr="C:\Program Files\Microsoft Office\MEDIA\CAGCAT10\j030282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3039586"/>
            <a:ext cx="1143000"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23478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6948" y="382011"/>
            <a:ext cx="8384271" cy="1016000"/>
          </a:xfrm>
        </p:spPr>
        <p:txBody>
          <a:bodyPr/>
          <a:lstStyle/>
          <a:p>
            <a:r>
              <a:rPr lang="en-US" dirty="0"/>
              <a:t>Type 2 in Kids </a:t>
            </a:r>
          </a:p>
        </p:txBody>
      </p:sp>
      <p:sp>
        <p:nvSpPr>
          <p:cNvPr id="3" name="Content Placeholder 2"/>
          <p:cNvSpPr>
            <a:spLocks noGrp="1"/>
          </p:cNvSpPr>
          <p:nvPr>
            <p:ph idx="1"/>
          </p:nvPr>
        </p:nvSpPr>
        <p:spPr>
          <a:xfrm>
            <a:off x="456948" y="1545103"/>
            <a:ext cx="8382252" cy="3188901"/>
          </a:xfrm>
        </p:spPr>
        <p:txBody>
          <a:bodyPr>
            <a:normAutofit fontScale="85000" lnSpcReduction="10000"/>
          </a:bodyPr>
          <a:lstStyle/>
          <a:p>
            <a:pPr>
              <a:defRPr/>
            </a:pPr>
            <a:r>
              <a:rPr lang="en-US" dirty="0"/>
              <a:t>7 fold increase 1990</a:t>
            </a:r>
          </a:p>
          <a:p>
            <a:pPr>
              <a:defRPr/>
            </a:pPr>
            <a:r>
              <a:rPr lang="en-US" dirty="0"/>
              <a:t>1 in 6 </a:t>
            </a:r>
            <a:r>
              <a:rPr lang="en-US" dirty="0" err="1"/>
              <a:t>overwt</a:t>
            </a:r>
            <a:r>
              <a:rPr lang="en-US" dirty="0"/>
              <a:t> kids (age 12- 19) have </a:t>
            </a:r>
            <a:r>
              <a:rPr lang="en-US" dirty="0" err="1"/>
              <a:t>prediabetes</a:t>
            </a:r>
            <a:r>
              <a:rPr lang="en-US" dirty="0"/>
              <a:t>.</a:t>
            </a:r>
          </a:p>
          <a:p>
            <a:pPr>
              <a:defRPr/>
            </a:pPr>
            <a:r>
              <a:rPr lang="en-US" dirty="0"/>
              <a:t>~2,500 to 3,700 new cases in U.S. annually.</a:t>
            </a:r>
          </a:p>
          <a:p>
            <a:pPr>
              <a:defRPr/>
            </a:pPr>
            <a:r>
              <a:rPr lang="en-US" dirty="0"/>
              <a:t>Highest risk: very obese, minority, female, low socioeconomic status, limited education</a:t>
            </a:r>
          </a:p>
          <a:p>
            <a:pPr>
              <a:defRPr/>
            </a:pPr>
            <a:r>
              <a:rPr lang="en-US" dirty="0"/>
              <a:t>In age range 12-19, less than 1% have Type 2 – NHANES</a:t>
            </a:r>
          </a:p>
          <a:p>
            <a:pPr>
              <a:defRPr/>
            </a:pPr>
            <a:r>
              <a:rPr lang="en-US" dirty="0"/>
              <a:t>Environmental changes to urgently needed</a:t>
            </a:r>
          </a:p>
        </p:txBody>
      </p:sp>
      <p:pic>
        <p:nvPicPr>
          <p:cNvPr id="66564" name="Picture 5" descr="http://www.transformingdiabetes.com/wp-content/uploads/2011/05/blk_fam_homepage-e130636679459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4720285"/>
            <a:ext cx="5517444" cy="1557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3962400" y="554966"/>
            <a:ext cx="4878820" cy="770340"/>
          </a:xfrm>
          <a:prstGeom prst="rect">
            <a:avLst/>
          </a:prstGeom>
        </p:spPr>
      </p:pic>
      <p:pic>
        <p:nvPicPr>
          <p:cNvPr id="2" name="Picture 1"/>
          <p:cNvPicPr>
            <a:picLocks noChangeAspect="1"/>
          </p:cNvPicPr>
          <p:nvPr/>
        </p:nvPicPr>
        <p:blipFill>
          <a:blip r:embed="rId5"/>
          <a:stretch>
            <a:fillRect/>
          </a:stretch>
        </p:blipFill>
        <p:spPr>
          <a:xfrm>
            <a:off x="783007" y="557535"/>
            <a:ext cx="7577985" cy="5742930"/>
          </a:xfrm>
          <a:prstGeom prst="rect">
            <a:avLst/>
          </a:prstGeom>
        </p:spPr>
      </p:pic>
    </p:spTree>
    <p:custDataLst>
      <p:tags r:id="rId1"/>
    </p:custDataLst>
    <p:extLst>
      <p:ext uri="{BB962C8B-B14F-4D97-AF65-F5344CB8AC3E}">
        <p14:creationId xmlns:p14="http://schemas.microsoft.com/office/powerpoint/2010/main" val="2860217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be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152173723"/>
      </p:ext>
    </p:extLst>
  </p:cSld>
  <p:clrMapOvr>
    <a:masterClrMapping/>
  </p:clrMapOvr>
  <p:transition>
    <p:random/>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are next steps? </a:t>
            </a:r>
          </a:p>
        </p:txBody>
      </p:sp>
      <p:sp>
        <p:nvSpPr>
          <p:cNvPr id="3" name="Content Placeholder 2"/>
          <p:cNvSpPr>
            <a:spLocks noGrp="1"/>
          </p:cNvSpPr>
          <p:nvPr>
            <p:ph sz="quarter" idx="1"/>
          </p:nvPr>
        </p:nvSpPr>
        <p:spPr/>
        <p:txBody>
          <a:bodyPr/>
          <a:lstStyle/>
          <a:p>
            <a:pPr>
              <a:defRPr/>
            </a:pPr>
            <a:r>
              <a:rPr lang="en-US" sz="4000" dirty="0"/>
              <a:t>72 </a:t>
            </a:r>
            <a:r>
              <a:rPr lang="en-US" sz="4000" dirty="0" err="1"/>
              <a:t>yr</a:t>
            </a:r>
            <a:r>
              <a:rPr lang="en-US" sz="4000" dirty="0"/>
              <a:t> old, thin, lives alone, A1c 7.3%.  History of MI, stroke.  DM for 12 </a:t>
            </a:r>
            <a:r>
              <a:rPr lang="en-US" sz="4000" dirty="0" err="1"/>
              <a:t>yrs</a:t>
            </a:r>
            <a:r>
              <a:rPr lang="en-US" sz="4000" dirty="0"/>
              <a:t>, “diet controlled”. Limited income. </a:t>
            </a:r>
            <a:r>
              <a:rPr lang="en-US" sz="4000" dirty="0" err="1"/>
              <a:t>Creat</a:t>
            </a:r>
            <a:r>
              <a:rPr lang="en-US" sz="4000" dirty="0"/>
              <a:t> 1.4.</a:t>
            </a:r>
          </a:p>
          <a:p>
            <a:pPr>
              <a:defRPr/>
            </a:pPr>
            <a:endParaRPr lang="en-US" dirty="0"/>
          </a:p>
        </p:txBody>
      </p:sp>
      <p:pic>
        <p:nvPicPr>
          <p:cNvPr id="43013" name="Picture 6" descr="C:\Users\bev\AppData\Local\Microsoft\Windows\Temporary Internet Files\Content.IE5\LT7NGBCU\MP90044240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3276600"/>
            <a:ext cx="3771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06651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457200" y="152400"/>
            <a:ext cx="8229600" cy="1600200"/>
          </a:xfrm>
        </p:spPr>
        <p:txBody>
          <a:bodyPr>
            <a:normAutofit/>
          </a:bodyPr>
          <a:lstStyle/>
          <a:p>
            <a:pPr eaLnBrk="1" hangingPunct="1">
              <a:defRPr/>
            </a:pPr>
            <a:r>
              <a:rPr lang="en-US" sz="4000" dirty="0"/>
              <a:t>DPP-4 Inhibitors – </a:t>
            </a:r>
            <a:r>
              <a:rPr lang="en-US" sz="3200" dirty="0"/>
              <a:t>“</a:t>
            </a:r>
            <a:r>
              <a:rPr lang="en-US" sz="3200" dirty="0" err="1"/>
              <a:t>Incretin</a:t>
            </a:r>
            <a:r>
              <a:rPr lang="en-US" sz="3200" dirty="0"/>
              <a:t> Enhancers”</a:t>
            </a:r>
            <a:r>
              <a:rPr lang="en-US" sz="4000" dirty="0">
                <a:solidFill>
                  <a:schemeClr val="folHlink"/>
                </a:solidFill>
              </a:rPr>
              <a:t> </a:t>
            </a:r>
            <a:br>
              <a:rPr lang="en-US" sz="4000" dirty="0">
                <a:solidFill>
                  <a:schemeClr val="folHlink"/>
                </a:solidFill>
              </a:rPr>
            </a:br>
            <a:r>
              <a:rPr lang="en-US" sz="2200" dirty="0">
                <a:solidFill>
                  <a:schemeClr val="tx1"/>
                </a:solidFill>
              </a:rPr>
              <a:t>Januvia (</a:t>
            </a:r>
            <a:r>
              <a:rPr lang="en-US" sz="2200" dirty="0" err="1">
                <a:solidFill>
                  <a:schemeClr val="tx1"/>
                </a:solidFill>
              </a:rPr>
              <a:t>sitagliptin</a:t>
            </a:r>
            <a:r>
              <a:rPr lang="en-US" sz="2200" dirty="0">
                <a:solidFill>
                  <a:schemeClr val="tx1"/>
                </a:solidFill>
              </a:rPr>
              <a:t>) – </a:t>
            </a:r>
            <a:r>
              <a:rPr lang="en-US" sz="2200" dirty="0" err="1">
                <a:solidFill>
                  <a:schemeClr val="tx1"/>
                </a:solidFill>
              </a:rPr>
              <a:t>Tradjenta</a:t>
            </a:r>
            <a:r>
              <a:rPr lang="en-US" sz="2200" dirty="0">
                <a:solidFill>
                  <a:schemeClr val="tx1"/>
                </a:solidFill>
              </a:rPr>
              <a:t> (</a:t>
            </a:r>
            <a:r>
              <a:rPr lang="en-US" sz="2200" dirty="0" err="1">
                <a:solidFill>
                  <a:schemeClr val="tx1"/>
                </a:solidFill>
              </a:rPr>
              <a:t>linagliptin</a:t>
            </a:r>
            <a:r>
              <a:rPr lang="en-US" sz="2200" dirty="0">
                <a:solidFill>
                  <a:schemeClr val="tx1"/>
                </a:solidFill>
              </a:rPr>
              <a:t>) </a:t>
            </a:r>
            <a:br>
              <a:rPr lang="en-US" sz="2200" dirty="0">
                <a:solidFill>
                  <a:schemeClr val="tx1"/>
                </a:solidFill>
              </a:rPr>
            </a:br>
            <a:r>
              <a:rPr lang="en-US" sz="2200" dirty="0" err="1">
                <a:solidFill>
                  <a:schemeClr val="tx1"/>
                </a:solidFill>
              </a:rPr>
              <a:t>Onglyza</a:t>
            </a:r>
            <a:r>
              <a:rPr lang="en-US" sz="2200" dirty="0">
                <a:solidFill>
                  <a:schemeClr val="tx1"/>
                </a:solidFill>
              </a:rPr>
              <a:t> (</a:t>
            </a:r>
            <a:r>
              <a:rPr lang="en-US" sz="2200" dirty="0" err="1">
                <a:solidFill>
                  <a:schemeClr val="tx1"/>
                </a:solidFill>
              </a:rPr>
              <a:t>saxagliptin</a:t>
            </a:r>
            <a:r>
              <a:rPr lang="en-US" sz="2200" dirty="0">
                <a:solidFill>
                  <a:schemeClr val="tx1"/>
                </a:solidFill>
              </a:rPr>
              <a:t>)  </a:t>
            </a:r>
            <a:r>
              <a:rPr lang="en-US" sz="2200" dirty="0" err="1">
                <a:solidFill>
                  <a:schemeClr val="tx1"/>
                </a:solidFill>
              </a:rPr>
              <a:t>Nesina</a:t>
            </a:r>
            <a:r>
              <a:rPr lang="en-US" sz="2200" dirty="0">
                <a:solidFill>
                  <a:schemeClr val="tx1"/>
                </a:solidFill>
              </a:rPr>
              <a:t> (</a:t>
            </a:r>
            <a:r>
              <a:rPr lang="en-US" sz="2200" dirty="0" err="1">
                <a:solidFill>
                  <a:schemeClr val="tx1"/>
                </a:solidFill>
              </a:rPr>
              <a:t>alogliptin</a:t>
            </a:r>
            <a:r>
              <a:rPr lang="en-US" sz="2200" dirty="0">
                <a:solidFill>
                  <a:schemeClr val="tx1"/>
                </a:solidFill>
              </a:rPr>
              <a:t>) </a:t>
            </a:r>
            <a:endParaRPr lang="en-US" sz="2000" dirty="0">
              <a:solidFill>
                <a:schemeClr val="tx1"/>
              </a:solidFill>
            </a:endParaRPr>
          </a:p>
        </p:txBody>
      </p:sp>
      <p:sp>
        <p:nvSpPr>
          <p:cNvPr id="1511427" name="Rectangle 3"/>
          <p:cNvSpPr>
            <a:spLocks noGrp="1" noChangeArrowheads="1"/>
          </p:cNvSpPr>
          <p:nvPr>
            <p:ph sz="quarter" idx="1"/>
          </p:nvPr>
        </p:nvSpPr>
        <p:spPr>
          <a:xfrm>
            <a:off x="457200" y="1752600"/>
            <a:ext cx="8229600" cy="4404360"/>
          </a:xfrm>
        </p:spPr>
        <p:txBody>
          <a:bodyPr>
            <a:normAutofit/>
          </a:bodyPr>
          <a:lstStyle/>
          <a:p>
            <a:pPr eaLnBrk="1" hangingPunct="1">
              <a:lnSpc>
                <a:spcPct val="80000"/>
              </a:lnSpc>
              <a:defRPr/>
            </a:pPr>
            <a:r>
              <a:rPr lang="en-US" b="1" dirty="0"/>
              <a:t>Action:</a:t>
            </a:r>
            <a:r>
              <a:rPr lang="en-US" dirty="0"/>
              <a:t> </a:t>
            </a:r>
          </a:p>
          <a:p>
            <a:pPr lvl="1" eaLnBrk="1" hangingPunct="1">
              <a:lnSpc>
                <a:spcPct val="80000"/>
              </a:lnSpc>
              <a:defRPr/>
            </a:pPr>
            <a:r>
              <a:rPr lang="en-US" sz="2800" dirty="0"/>
              <a:t>Increase insulin release w/ meals</a:t>
            </a:r>
          </a:p>
          <a:p>
            <a:pPr lvl="1" eaLnBrk="1" hangingPunct="1">
              <a:lnSpc>
                <a:spcPct val="80000"/>
              </a:lnSpc>
              <a:defRPr/>
            </a:pPr>
            <a:r>
              <a:rPr lang="en-US" sz="2800" dirty="0"/>
              <a:t>Suppress glucagon</a:t>
            </a:r>
          </a:p>
          <a:p>
            <a:pPr eaLnBrk="1" hangingPunct="1">
              <a:lnSpc>
                <a:spcPct val="80000"/>
              </a:lnSpc>
              <a:defRPr/>
            </a:pPr>
            <a:r>
              <a:rPr lang="en-US" b="1" dirty="0"/>
              <a:t>Dosing</a:t>
            </a:r>
            <a:r>
              <a:rPr lang="en-US" dirty="0"/>
              <a:t>: 	</a:t>
            </a:r>
            <a:r>
              <a:rPr lang="en-US" sz="2800" dirty="0"/>
              <a:t>Januvia – 100mg a day </a:t>
            </a:r>
          </a:p>
          <a:p>
            <a:pPr lvl="4" eaLnBrk="1" hangingPunct="1">
              <a:lnSpc>
                <a:spcPct val="80000"/>
              </a:lnSpc>
              <a:buFont typeface="Wingdings" pitchFamily="2" charset="2"/>
              <a:buNone/>
              <a:defRPr/>
            </a:pPr>
            <a:r>
              <a:rPr lang="en-US" sz="2800" dirty="0"/>
              <a:t> 		</a:t>
            </a:r>
            <a:r>
              <a:rPr lang="en-US" sz="2800" dirty="0" err="1"/>
              <a:t>Onglyza</a:t>
            </a:r>
            <a:r>
              <a:rPr lang="en-US" sz="2800" dirty="0"/>
              <a:t> – up to 5mg a day </a:t>
            </a:r>
          </a:p>
          <a:p>
            <a:pPr lvl="4" eaLnBrk="1" hangingPunct="1">
              <a:lnSpc>
                <a:spcPct val="80000"/>
              </a:lnSpc>
              <a:buFont typeface="Wingdings" pitchFamily="2" charset="2"/>
              <a:buNone/>
              <a:defRPr/>
            </a:pPr>
            <a:r>
              <a:rPr lang="en-US" sz="2800" dirty="0"/>
              <a:t> 		</a:t>
            </a:r>
            <a:r>
              <a:rPr lang="en-US" sz="2800" dirty="0" err="1"/>
              <a:t>Tradjenta</a:t>
            </a:r>
            <a:r>
              <a:rPr lang="en-US" sz="2800" dirty="0"/>
              <a:t> – 5mg a day</a:t>
            </a:r>
          </a:p>
          <a:p>
            <a:pPr lvl="4" eaLnBrk="1" hangingPunct="1">
              <a:lnSpc>
                <a:spcPct val="80000"/>
              </a:lnSpc>
              <a:buFont typeface="Wingdings" pitchFamily="2" charset="2"/>
              <a:buNone/>
              <a:defRPr/>
            </a:pPr>
            <a:r>
              <a:rPr lang="en-US" sz="2800" dirty="0">
                <a:solidFill>
                  <a:srgbClr val="FF0000"/>
                </a:solidFill>
              </a:rPr>
              <a:t> 		</a:t>
            </a:r>
            <a:r>
              <a:rPr lang="en-US" sz="2800" dirty="0" err="1"/>
              <a:t>Nesina</a:t>
            </a:r>
            <a:r>
              <a:rPr lang="en-US" sz="2800" dirty="0"/>
              <a:t> – up to 25 mg a day</a:t>
            </a:r>
          </a:p>
          <a:p>
            <a:pPr eaLnBrk="1" hangingPunct="1">
              <a:lnSpc>
                <a:spcPct val="80000"/>
              </a:lnSpc>
              <a:defRPr/>
            </a:pPr>
            <a:r>
              <a:rPr lang="en-US" b="1" dirty="0"/>
              <a:t>Efficacy:</a:t>
            </a:r>
            <a:r>
              <a:rPr lang="en-US" dirty="0"/>
              <a:t> 	Decreases A1c by 0.6 -0.8% </a:t>
            </a:r>
          </a:p>
          <a:p>
            <a:pPr eaLnBrk="1" hangingPunct="1">
              <a:lnSpc>
                <a:spcPct val="80000"/>
              </a:lnSpc>
              <a:defRPr/>
            </a:pPr>
            <a:r>
              <a:rPr lang="en-US" b="1" dirty="0"/>
              <a:t>Benefits/ Issues</a:t>
            </a:r>
            <a:r>
              <a:rPr lang="en-US" sz="2800" dirty="0"/>
              <a:t>: </a:t>
            </a:r>
            <a:r>
              <a:rPr lang="en-US" dirty="0"/>
              <a:t> weight neutral, no hypo, few side effects.  Expensive</a:t>
            </a:r>
            <a:endParaRPr lang="en-US" sz="2800" dirty="0"/>
          </a:p>
        </p:txBody>
      </p:sp>
    </p:spTree>
    <p:custDataLst>
      <p:tags r:id="rId1"/>
    </p:custDataLst>
    <p:extLst>
      <p:ext uri="{BB962C8B-B14F-4D97-AF65-F5344CB8AC3E}">
        <p14:creationId xmlns:p14="http://schemas.microsoft.com/office/powerpoint/2010/main" val="31163598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11427">
                                            <p:txEl>
                                              <p:pRg st="0" end="0"/>
                                            </p:txEl>
                                          </p:spTgt>
                                        </p:tgtEl>
                                        <p:attrNameLst>
                                          <p:attrName>style.visibility</p:attrName>
                                        </p:attrNameLst>
                                      </p:cBhvr>
                                      <p:to>
                                        <p:strVal val="visible"/>
                                      </p:to>
                                    </p:set>
                                    <p:anim calcmode="lin" valueType="num">
                                      <p:cBhvr additive="base">
                                        <p:cTn id="7" dur="3000" fill="hold"/>
                                        <p:tgtEl>
                                          <p:spTgt spid="1511427">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11427">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11427">
                                            <p:txEl>
                                              <p:pRg st="1" end="1"/>
                                            </p:txEl>
                                          </p:spTgt>
                                        </p:tgtEl>
                                        <p:attrNameLst>
                                          <p:attrName>style.visibility</p:attrName>
                                        </p:attrNameLst>
                                      </p:cBhvr>
                                      <p:to>
                                        <p:strVal val="visible"/>
                                      </p:to>
                                    </p:set>
                                    <p:anim calcmode="lin" valueType="num">
                                      <p:cBhvr additive="base">
                                        <p:cTn id="12" dur="3000" fill="hold"/>
                                        <p:tgtEl>
                                          <p:spTgt spid="1511427">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11427">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11427">
                                            <p:txEl>
                                              <p:pRg st="2" end="2"/>
                                            </p:txEl>
                                          </p:spTgt>
                                        </p:tgtEl>
                                        <p:attrNameLst>
                                          <p:attrName>style.visibility</p:attrName>
                                        </p:attrNameLst>
                                      </p:cBhvr>
                                      <p:to>
                                        <p:strVal val="visible"/>
                                      </p:to>
                                    </p:set>
                                    <p:anim calcmode="lin" valueType="num">
                                      <p:cBhvr additive="base">
                                        <p:cTn id="17" dur="3000" fill="hold"/>
                                        <p:tgtEl>
                                          <p:spTgt spid="1511427">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11427">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11427">
                                            <p:txEl>
                                              <p:pRg st="7" end="7"/>
                                            </p:txEl>
                                          </p:spTgt>
                                        </p:tgtEl>
                                        <p:attrNameLst>
                                          <p:attrName>style.visibility</p:attrName>
                                        </p:attrNameLst>
                                      </p:cBhvr>
                                      <p:to>
                                        <p:strVal val="visible"/>
                                      </p:to>
                                    </p:set>
                                    <p:anim calcmode="lin" valueType="num">
                                      <p:cBhvr additive="base">
                                        <p:cTn id="22" dur="3000" fill="hold"/>
                                        <p:tgtEl>
                                          <p:spTgt spid="1511427">
                                            <p:txEl>
                                              <p:pRg st="7" end="7"/>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11427">
                                            <p:txEl>
                                              <p:pRg st="7" end="7"/>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11427">
                                            <p:txEl>
                                              <p:pRg st="3" end="3"/>
                                            </p:txEl>
                                          </p:spTgt>
                                        </p:tgtEl>
                                        <p:attrNameLst>
                                          <p:attrName>style.visibility</p:attrName>
                                        </p:attrNameLst>
                                      </p:cBhvr>
                                      <p:to>
                                        <p:strVal val="visible"/>
                                      </p:to>
                                    </p:set>
                                    <p:anim calcmode="lin" valueType="num">
                                      <p:cBhvr additive="base">
                                        <p:cTn id="27" dur="3000" fill="hold"/>
                                        <p:tgtEl>
                                          <p:spTgt spid="1511427">
                                            <p:txEl>
                                              <p:pRg st="3" end="3"/>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11427">
                                            <p:txEl>
                                              <p:pRg st="3" end="3"/>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11427">
                                            <p:txEl>
                                              <p:pRg st="4" end="4"/>
                                            </p:txEl>
                                          </p:spTgt>
                                        </p:tgtEl>
                                        <p:attrNameLst>
                                          <p:attrName>style.visibility</p:attrName>
                                        </p:attrNameLst>
                                      </p:cBhvr>
                                      <p:to>
                                        <p:strVal val="visible"/>
                                      </p:to>
                                    </p:set>
                                    <p:anim calcmode="lin" valueType="num">
                                      <p:cBhvr additive="base">
                                        <p:cTn id="32" dur="3000" fill="hold"/>
                                        <p:tgtEl>
                                          <p:spTgt spid="1511427">
                                            <p:txEl>
                                              <p:pRg st="4" end="4"/>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11427">
                                            <p:txEl>
                                              <p:pRg st="4" end="4"/>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11427">
                                            <p:txEl>
                                              <p:pRg st="5" end="5"/>
                                            </p:txEl>
                                          </p:spTgt>
                                        </p:tgtEl>
                                        <p:attrNameLst>
                                          <p:attrName>style.visibility</p:attrName>
                                        </p:attrNameLst>
                                      </p:cBhvr>
                                      <p:to>
                                        <p:strVal val="visible"/>
                                      </p:to>
                                    </p:set>
                                    <p:anim calcmode="lin" valueType="num">
                                      <p:cBhvr additive="base">
                                        <p:cTn id="37" dur="3000" fill="hold"/>
                                        <p:tgtEl>
                                          <p:spTgt spid="1511427">
                                            <p:txEl>
                                              <p:pRg st="5" end="5"/>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11427">
                                            <p:txEl>
                                              <p:pRg st="5" end="5"/>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11427">
                                            <p:txEl>
                                              <p:pRg st="6" end="6"/>
                                            </p:txEl>
                                          </p:spTgt>
                                        </p:tgtEl>
                                        <p:attrNameLst>
                                          <p:attrName>style.visibility</p:attrName>
                                        </p:attrNameLst>
                                      </p:cBhvr>
                                      <p:to>
                                        <p:strVal val="visible"/>
                                      </p:to>
                                    </p:set>
                                    <p:anim calcmode="lin" valueType="num">
                                      <p:cBhvr additive="base">
                                        <p:cTn id="42" dur="3000" fill="hold"/>
                                        <p:tgtEl>
                                          <p:spTgt spid="1511427">
                                            <p:txEl>
                                              <p:pRg st="6" end="6"/>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11427">
                                            <p:txEl>
                                              <p:pRg st="6" end="6"/>
                                            </p:txEl>
                                          </p:spTgt>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11427">
                                            <p:txEl>
                                              <p:pRg st="8" end="8"/>
                                            </p:txEl>
                                          </p:spTgt>
                                        </p:tgtEl>
                                        <p:attrNameLst>
                                          <p:attrName>style.visibility</p:attrName>
                                        </p:attrNameLst>
                                      </p:cBhvr>
                                      <p:to>
                                        <p:strVal val="visible"/>
                                      </p:to>
                                    </p:set>
                                    <p:anim calcmode="lin" valueType="num">
                                      <p:cBhvr additive="base">
                                        <p:cTn id="47" dur="3000" fill="hold"/>
                                        <p:tgtEl>
                                          <p:spTgt spid="1511427">
                                            <p:txEl>
                                              <p:pRg st="8" end="8"/>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1142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381750" y="2286000"/>
            <a:ext cx="2305050" cy="2031005"/>
          </a:xfrm>
          <a:prstGeom prst="rect">
            <a:avLst/>
          </a:prstGeom>
        </p:spPr>
      </p:pic>
      <p:sp>
        <p:nvSpPr>
          <p:cNvPr id="2" name="Title 1"/>
          <p:cNvSpPr>
            <a:spLocks noGrp="1"/>
          </p:cNvSpPr>
          <p:nvPr>
            <p:ph type="title"/>
          </p:nvPr>
        </p:nvSpPr>
        <p:spPr/>
        <p:txBody>
          <a:bodyPr/>
          <a:lstStyle/>
          <a:p>
            <a:r>
              <a:rPr lang="en-US" dirty="0"/>
              <a:t>DPP-IV Inhibitor Updates</a:t>
            </a:r>
          </a:p>
        </p:txBody>
      </p:sp>
      <p:sp>
        <p:nvSpPr>
          <p:cNvPr id="5" name="Content Placeholder 4"/>
          <p:cNvSpPr>
            <a:spLocks noGrp="1"/>
          </p:cNvSpPr>
          <p:nvPr>
            <p:ph sz="quarter" idx="1"/>
          </p:nvPr>
        </p:nvSpPr>
        <p:spPr>
          <a:xfrm>
            <a:off x="419100" y="1354183"/>
            <a:ext cx="6667500" cy="4937760"/>
          </a:xfrm>
        </p:spPr>
        <p:txBody>
          <a:bodyPr>
            <a:normAutofit fontScale="85000" lnSpcReduction="20000"/>
          </a:bodyPr>
          <a:lstStyle/>
          <a:p>
            <a:r>
              <a:rPr lang="en-US" sz="3300" dirty="0"/>
              <a:t>Can cause severe, disabling join pain.</a:t>
            </a:r>
          </a:p>
          <a:p>
            <a:pPr lvl="1"/>
            <a:r>
              <a:rPr lang="en-US" dirty="0"/>
              <a:t> Contact Provider, Stop Medication</a:t>
            </a:r>
            <a:br>
              <a:rPr lang="en-US" dirty="0"/>
            </a:br>
            <a:endParaRPr lang="en-US" dirty="0"/>
          </a:p>
          <a:p>
            <a:r>
              <a:rPr lang="en-US" dirty="0" err="1"/>
              <a:t>Saxagliptin</a:t>
            </a:r>
            <a:r>
              <a:rPr lang="en-US" dirty="0"/>
              <a:t> (</a:t>
            </a:r>
            <a:r>
              <a:rPr lang="en-US" dirty="0" err="1"/>
              <a:t>Onglyza</a:t>
            </a:r>
            <a:r>
              <a:rPr lang="en-US" dirty="0"/>
              <a:t>) and </a:t>
            </a:r>
            <a:r>
              <a:rPr lang="en-US" dirty="0" err="1"/>
              <a:t>Alogliptin</a:t>
            </a:r>
            <a:r>
              <a:rPr lang="en-US" dirty="0"/>
              <a:t> (</a:t>
            </a:r>
            <a:r>
              <a:rPr lang="en-US" dirty="0" err="1"/>
              <a:t>Nesina</a:t>
            </a:r>
            <a:r>
              <a:rPr lang="en-US" dirty="0"/>
              <a:t>) can increase risk of heart failure. </a:t>
            </a:r>
          </a:p>
          <a:p>
            <a:pPr lvl="1"/>
            <a:r>
              <a:rPr lang="en-US" dirty="0"/>
              <a:t>Notify provider for shortness of breath, edema, weakness, etc.</a:t>
            </a:r>
          </a:p>
          <a:p>
            <a:endParaRPr lang="en-US" dirty="0"/>
          </a:p>
          <a:p>
            <a:r>
              <a:rPr lang="en-US" dirty="0"/>
              <a:t>Side effects: headache and flu-like symptoms</a:t>
            </a:r>
          </a:p>
          <a:p>
            <a:r>
              <a:rPr lang="en-US" dirty="0"/>
              <a:t>Report signs of pancreatitis</a:t>
            </a:r>
          </a:p>
          <a:p>
            <a:r>
              <a:rPr lang="en-US" dirty="0"/>
              <a:t>No </a:t>
            </a:r>
            <a:r>
              <a:rPr lang="en-US" dirty="0" err="1"/>
              <a:t>wt</a:t>
            </a:r>
            <a:r>
              <a:rPr lang="en-US" dirty="0"/>
              <a:t> gain or hypoglycemia</a:t>
            </a:r>
          </a:p>
          <a:p>
            <a:r>
              <a:rPr lang="en-US" dirty="0"/>
              <a:t>Lowers A1c 0.6% - 0.8%</a:t>
            </a:r>
          </a:p>
        </p:txBody>
      </p:sp>
    </p:spTree>
    <p:extLst>
      <p:ext uri="{BB962C8B-B14F-4D97-AF65-F5344CB8AC3E}">
        <p14:creationId xmlns:p14="http://schemas.microsoft.com/office/powerpoint/2010/main" val="2133420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normAutofit/>
          </a:bodyPr>
          <a:lstStyle/>
          <a:p>
            <a:pPr algn="ctr" eaLnBrk="1" hangingPunct="1"/>
            <a:r>
              <a:rPr lang="en-US" sz="5400" dirty="0"/>
              <a:t>“Legacy Effect”</a:t>
            </a:r>
          </a:p>
        </p:txBody>
      </p:sp>
      <p:sp>
        <p:nvSpPr>
          <p:cNvPr id="81923" name="Rectangle 3"/>
          <p:cNvSpPr>
            <a:spLocks noGrp="1" noChangeArrowheads="1"/>
          </p:cNvSpPr>
          <p:nvPr>
            <p:ph sz="quarter" idx="1"/>
          </p:nvPr>
        </p:nvSpPr>
        <p:spPr/>
        <p:txBody>
          <a:bodyPr/>
          <a:lstStyle/>
          <a:p>
            <a:pPr eaLnBrk="1" hangingPunct="1">
              <a:lnSpc>
                <a:spcPct val="90000"/>
              </a:lnSpc>
              <a:defRPr/>
            </a:pPr>
            <a:r>
              <a:rPr lang="en-US" sz="3600" dirty="0"/>
              <a:t>For participants of DCCT and UKPDS </a:t>
            </a:r>
          </a:p>
          <a:p>
            <a:pPr lvl="1" eaLnBrk="1" hangingPunct="1">
              <a:lnSpc>
                <a:spcPct val="90000"/>
              </a:lnSpc>
              <a:defRPr/>
            </a:pPr>
            <a:r>
              <a:rPr lang="en-US" dirty="0"/>
              <a:t>long lasting benefit of early intensive BG control prevents</a:t>
            </a:r>
          </a:p>
          <a:p>
            <a:pPr lvl="2" eaLnBrk="1" hangingPunct="1">
              <a:lnSpc>
                <a:spcPct val="90000"/>
              </a:lnSpc>
              <a:defRPr/>
            </a:pPr>
            <a:r>
              <a:rPr lang="en-US" sz="2800" dirty="0" err="1"/>
              <a:t>microvascular</a:t>
            </a:r>
            <a:r>
              <a:rPr lang="en-US" sz="2800" dirty="0"/>
              <a:t> complications</a:t>
            </a:r>
          </a:p>
          <a:p>
            <a:pPr lvl="2" eaLnBrk="1" hangingPunct="1">
              <a:lnSpc>
                <a:spcPct val="90000"/>
              </a:lnSpc>
              <a:defRPr/>
            </a:pPr>
            <a:r>
              <a:rPr lang="en-US" sz="2800" dirty="0" err="1"/>
              <a:t>Macrovascular</a:t>
            </a:r>
            <a:r>
              <a:rPr lang="en-US" sz="2800" dirty="0"/>
              <a:t> complications (15-55% decrease)</a:t>
            </a:r>
          </a:p>
          <a:p>
            <a:pPr lvl="1" eaLnBrk="1" hangingPunct="1">
              <a:lnSpc>
                <a:spcPct val="90000"/>
              </a:lnSpc>
              <a:defRPr/>
            </a:pPr>
            <a:r>
              <a:rPr lang="en-US" dirty="0"/>
              <a:t>Even though their BG levels increased over time</a:t>
            </a:r>
          </a:p>
          <a:p>
            <a:pPr lvl="1" eaLnBrk="1" hangingPunct="1">
              <a:lnSpc>
                <a:spcPct val="90000"/>
              </a:lnSpc>
              <a:defRPr/>
            </a:pPr>
            <a:r>
              <a:rPr lang="en-US" dirty="0"/>
              <a:t>Message – Catch early and</a:t>
            </a:r>
          </a:p>
          <a:p>
            <a:pPr marL="457200" lvl="1" indent="0" eaLnBrk="1" hangingPunct="1">
              <a:lnSpc>
                <a:spcPct val="90000"/>
              </a:lnSpc>
              <a:buFont typeface="Wingdings" panose="05000000000000000000" pitchFamily="2" charset="2"/>
              <a:buNone/>
              <a:defRPr/>
            </a:pPr>
            <a:r>
              <a:rPr lang="en-US" dirty="0"/>
              <a:t>Treat aggressively</a:t>
            </a:r>
          </a:p>
          <a:p>
            <a:pPr lvl="1" eaLnBrk="1" hangingPunct="1">
              <a:lnSpc>
                <a:spcPct val="90000"/>
              </a:lnSpc>
              <a:defRPr/>
            </a:pPr>
            <a:endParaRPr lang="en-US" dirty="0"/>
          </a:p>
          <a:p>
            <a:pPr lvl="1" eaLnBrk="1" hangingPunct="1">
              <a:lnSpc>
                <a:spcPct val="90000"/>
              </a:lnSpc>
              <a:defRPr/>
            </a:pPr>
            <a:endParaRPr lang="en-US" dirty="0"/>
          </a:p>
          <a:p>
            <a:pPr marL="457200" lvl="1" indent="0" eaLnBrk="1" hangingPunct="1">
              <a:lnSpc>
                <a:spcPct val="90000"/>
              </a:lnSpc>
              <a:buFont typeface="Wingdings" panose="05000000000000000000" pitchFamily="2" charset="2"/>
              <a:buNone/>
              <a:defRPr/>
            </a:pPr>
            <a:endParaRPr lang="en-US" dirty="0"/>
          </a:p>
        </p:txBody>
      </p:sp>
      <p:pic>
        <p:nvPicPr>
          <p:cNvPr id="143364" name="Picture 2" descr="C:\Users\Beverly\AppData\Local\Microsoft\Windows\Temporary Internet Files\Content.IE5\DJWH7WCO\MP90042766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4038600"/>
            <a:ext cx="248761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26781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Title 1"/>
          <p:cNvSpPr>
            <a:spLocks noGrp="1"/>
          </p:cNvSpPr>
          <p:nvPr>
            <p:ph type="title"/>
          </p:nvPr>
        </p:nvSpPr>
        <p:spPr>
          <a:xfrm>
            <a:off x="304800" y="455210"/>
            <a:ext cx="7010400" cy="723900"/>
          </a:xfrm>
        </p:spPr>
        <p:txBody>
          <a:bodyPr>
            <a:normAutofit/>
          </a:bodyPr>
          <a:lstStyle/>
          <a:p>
            <a:r>
              <a:rPr lang="en-US" sz="4000" dirty="0"/>
              <a:t>Vaccinations- Immunizations</a:t>
            </a:r>
          </a:p>
        </p:txBody>
      </p:sp>
      <p:sp>
        <p:nvSpPr>
          <p:cNvPr id="157700" name="Content Placeholder 2"/>
          <p:cNvSpPr>
            <a:spLocks noGrp="1"/>
          </p:cNvSpPr>
          <p:nvPr>
            <p:ph idx="1"/>
          </p:nvPr>
        </p:nvSpPr>
        <p:spPr>
          <a:xfrm>
            <a:off x="457200" y="1371600"/>
            <a:ext cx="8226425" cy="4800600"/>
          </a:xfrm>
        </p:spPr>
        <p:txBody>
          <a:bodyPr/>
          <a:lstStyle/>
          <a:p>
            <a:r>
              <a:rPr lang="en-US" sz="2800" dirty="0"/>
              <a:t>Flu vaccine</a:t>
            </a:r>
          </a:p>
          <a:p>
            <a:pPr lvl="1"/>
            <a:r>
              <a:rPr lang="en-US" sz="2800" dirty="0"/>
              <a:t>every year starting 6 months</a:t>
            </a:r>
          </a:p>
          <a:p>
            <a:r>
              <a:rPr lang="en-US" sz="2800" dirty="0"/>
              <a:t>Pneumococcal  starting at 2 years.</a:t>
            </a:r>
          </a:p>
          <a:p>
            <a:pPr lvl="1"/>
            <a:r>
              <a:rPr lang="en-US" sz="2800" dirty="0"/>
              <a:t>One time Revaccination for those over 64 and had first vaccine &gt;5 years prior </a:t>
            </a:r>
          </a:p>
          <a:p>
            <a:r>
              <a:rPr lang="en-US" sz="2800" dirty="0"/>
              <a:t>Hepatitis B Vaccine </a:t>
            </a:r>
            <a:r>
              <a:rPr lang="en-US" sz="2400" dirty="0"/>
              <a:t>(ADA </a:t>
            </a:r>
            <a:r>
              <a:rPr lang="en-US" sz="2400" dirty="0" err="1"/>
              <a:t>Stds</a:t>
            </a:r>
            <a:r>
              <a:rPr lang="en-US" sz="2400" dirty="0"/>
              <a:t> 2013, </a:t>
            </a:r>
            <a:r>
              <a:rPr lang="en-US" sz="2400" dirty="0" err="1"/>
              <a:t>pg</a:t>
            </a:r>
            <a:r>
              <a:rPr lang="en-US" sz="2400" dirty="0"/>
              <a:t> s28)</a:t>
            </a:r>
          </a:p>
          <a:p>
            <a:pPr lvl="1"/>
            <a:r>
              <a:rPr lang="en-US" sz="2800" dirty="0"/>
              <a:t>For diabetes pts age 19 – 59 (not previously vaccinated) </a:t>
            </a:r>
          </a:p>
          <a:p>
            <a:pPr lvl="1"/>
            <a:r>
              <a:rPr lang="en-US" sz="2800" dirty="0"/>
              <a:t>Double risk of </a:t>
            </a:r>
            <a:r>
              <a:rPr lang="en-US" sz="2800" dirty="0" err="1"/>
              <a:t>Hep</a:t>
            </a:r>
            <a:r>
              <a:rPr lang="en-US" sz="2800" dirty="0"/>
              <a:t> B due to lancing devices/ glucose meter exposure</a:t>
            </a:r>
          </a:p>
          <a:p>
            <a:endParaRPr lang="en-US" dirty="0"/>
          </a:p>
        </p:txBody>
      </p:sp>
      <p:pic>
        <p:nvPicPr>
          <p:cNvPr id="157698" name="Picture 2" descr="C:\Users\Beverly\AppData\Local\Microsoft\Windows\Temporary Internet Files\Content.IE5\DJWH7WCO\MC90028075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0338" y="76200"/>
            <a:ext cx="2633662"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16546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Best Medicine</a:t>
            </a:r>
          </a:p>
        </p:txBody>
      </p:sp>
      <p:sp>
        <p:nvSpPr>
          <p:cNvPr id="3" name="Content Placeholder 2"/>
          <p:cNvSpPr>
            <a:spLocks noGrp="1"/>
          </p:cNvSpPr>
          <p:nvPr>
            <p:ph sz="quarter" idx="1"/>
          </p:nvPr>
        </p:nvSpPr>
        <p:spPr>
          <a:xfrm>
            <a:off x="457200" y="1219200"/>
            <a:ext cx="7315200" cy="4937760"/>
          </a:xfrm>
        </p:spPr>
        <p:txBody>
          <a:bodyPr/>
          <a:lstStyle/>
          <a:p>
            <a:r>
              <a:rPr lang="en-US" b="1" dirty="0"/>
              <a:t>Exercise is the best medicine. </a:t>
            </a:r>
            <a:r>
              <a:rPr lang="en-US" dirty="0"/>
              <a:t>Structured exercise of 8 weeks duration, has been shown to lower A1c by and average of 0.66% in people with type 2, even without a significant change in BMI.</a:t>
            </a:r>
          </a:p>
          <a:p>
            <a:endParaRPr lang="en-US" dirty="0"/>
          </a:p>
        </p:txBody>
      </p:sp>
      <p:pic>
        <p:nvPicPr>
          <p:cNvPr id="4" name="Picture 3"/>
          <p:cNvPicPr>
            <a:picLocks noChangeAspect="1"/>
          </p:cNvPicPr>
          <p:nvPr/>
        </p:nvPicPr>
        <p:blipFill>
          <a:blip r:embed="rId2"/>
          <a:stretch>
            <a:fillRect/>
          </a:stretch>
        </p:blipFill>
        <p:spPr>
          <a:xfrm>
            <a:off x="5784771" y="4230457"/>
            <a:ext cx="2895851" cy="1926503"/>
          </a:xfrm>
          <a:prstGeom prst="rect">
            <a:avLst/>
          </a:prstGeom>
        </p:spPr>
      </p:pic>
    </p:spTree>
    <p:extLst>
      <p:ext uri="{BB962C8B-B14F-4D97-AF65-F5344CB8AC3E}">
        <p14:creationId xmlns:p14="http://schemas.microsoft.com/office/powerpoint/2010/main" val="2798767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Exercise</a:t>
            </a:r>
          </a:p>
        </p:txBody>
      </p:sp>
      <p:sp>
        <p:nvSpPr>
          <p:cNvPr id="3" name="Content Placeholder 2"/>
          <p:cNvSpPr>
            <a:spLocks noGrp="1"/>
          </p:cNvSpPr>
          <p:nvPr>
            <p:ph sz="quarter" idx="1"/>
          </p:nvPr>
        </p:nvSpPr>
        <p:spPr/>
        <p:txBody>
          <a:bodyPr>
            <a:normAutofit lnSpcReduction="10000"/>
          </a:bodyPr>
          <a:lstStyle/>
          <a:p>
            <a:r>
              <a:rPr lang="en-US" dirty="0"/>
              <a:t>Increase muscle glucose uptake 5-fold</a:t>
            </a:r>
          </a:p>
          <a:p>
            <a:r>
              <a:rPr lang="en-US" dirty="0"/>
              <a:t>Glucose uptake remains elevated for 24 - 48 hours (depending on exercise duration)</a:t>
            </a:r>
          </a:p>
          <a:p>
            <a:r>
              <a:rPr lang="en-US" dirty="0"/>
              <a:t>Increases insulin sensitivity in muscle, fat, liver.</a:t>
            </a:r>
          </a:p>
          <a:p>
            <a:r>
              <a:rPr lang="en-US" dirty="0"/>
              <a:t>Reduce CV Risk factors (BP, cholesterol, A1c)</a:t>
            </a:r>
          </a:p>
          <a:p>
            <a:r>
              <a:rPr lang="en-US" dirty="0"/>
              <a:t>Maintain </a:t>
            </a:r>
            <a:r>
              <a:rPr lang="en-US" dirty="0" err="1"/>
              <a:t>wt</a:t>
            </a:r>
            <a:r>
              <a:rPr lang="en-US" dirty="0"/>
              <a:t> loss</a:t>
            </a:r>
          </a:p>
          <a:p>
            <a:r>
              <a:rPr lang="en-US" dirty="0"/>
              <a:t>Contribute to well being</a:t>
            </a:r>
          </a:p>
          <a:p>
            <a:r>
              <a:rPr lang="en-US" dirty="0"/>
              <a:t>Muscle strength</a:t>
            </a:r>
          </a:p>
          <a:p>
            <a:r>
              <a:rPr lang="en-US" dirty="0"/>
              <a:t>Better physical mobility</a:t>
            </a:r>
          </a:p>
          <a:p>
            <a:pPr marL="0" indent="0">
              <a:buNone/>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7400" y="3684616"/>
            <a:ext cx="2402114" cy="2362200"/>
          </a:xfrm>
          <a:prstGeom prst="rect">
            <a:avLst/>
          </a:prstGeom>
        </p:spPr>
      </p:pic>
    </p:spTree>
    <p:custDataLst>
      <p:tags r:id="rId1"/>
    </p:custDataLst>
    <p:extLst>
      <p:ext uri="{BB962C8B-B14F-4D97-AF65-F5344CB8AC3E}">
        <p14:creationId xmlns:p14="http://schemas.microsoft.com/office/powerpoint/2010/main" val="3960486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Exercise decreases:</a:t>
            </a:r>
          </a:p>
        </p:txBody>
      </p:sp>
      <p:sp>
        <p:nvSpPr>
          <p:cNvPr id="3" name="Content Placeholder 2"/>
          <p:cNvSpPr>
            <a:spLocks noGrp="1"/>
          </p:cNvSpPr>
          <p:nvPr>
            <p:ph sz="quarter" idx="1"/>
          </p:nvPr>
        </p:nvSpPr>
        <p:spPr/>
        <p:txBody>
          <a:bodyPr>
            <a:normAutofit/>
          </a:bodyPr>
          <a:lstStyle/>
          <a:p>
            <a:r>
              <a:rPr lang="en-US" dirty="0"/>
              <a:t>Sleep apnea</a:t>
            </a:r>
          </a:p>
          <a:p>
            <a:r>
              <a:rPr lang="en-US" dirty="0"/>
              <a:t>Diabetic kidney disease, retinopathy</a:t>
            </a:r>
          </a:p>
          <a:p>
            <a:r>
              <a:rPr lang="en-US" dirty="0"/>
              <a:t>Depression</a:t>
            </a:r>
          </a:p>
          <a:p>
            <a:r>
              <a:rPr lang="en-US" dirty="0"/>
              <a:t>Sexual dysfunction</a:t>
            </a:r>
          </a:p>
          <a:p>
            <a:r>
              <a:rPr lang="en-US" dirty="0"/>
              <a:t>Urinary incontinence</a:t>
            </a:r>
          </a:p>
          <a:p>
            <a:r>
              <a:rPr lang="en-US" dirty="0"/>
              <a:t>Knee pain</a:t>
            </a:r>
          </a:p>
          <a:p>
            <a:r>
              <a:rPr lang="en-US" dirty="0"/>
              <a:t>Need for medications</a:t>
            </a:r>
          </a:p>
          <a:p>
            <a:r>
              <a:rPr lang="en-US" dirty="0"/>
              <a:t>Health care costs</a:t>
            </a:r>
          </a:p>
          <a:p>
            <a:endParaRPr lang="en-US" dirty="0"/>
          </a:p>
          <a:p>
            <a:endParaRPr lang="en-US" dirty="0"/>
          </a:p>
          <a:p>
            <a:pPr marL="0" indent="0">
              <a:buNone/>
            </a:pPr>
            <a:endParaRPr lang="en-US" dirty="0"/>
          </a:p>
        </p:txBody>
      </p:sp>
      <p:pic>
        <p:nvPicPr>
          <p:cNvPr id="5" name="Picture 4"/>
          <p:cNvPicPr>
            <a:picLocks noChangeAspect="1"/>
          </p:cNvPicPr>
          <p:nvPr/>
        </p:nvPicPr>
        <p:blipFill>
          <a:blip r:embed="rId3"/>
          <a:stretch>
            <a:fillRect/>
          </a:stretch>
        </p:blipFill>
        <p:spPr>
          <a:xfrm>
            <a:off x="5334000" y="3886200"/>
            <a:ext cx="3153734" cy="2103120"/>
          </a:xfrm>
          <a:prstGeom prst="rect">
            <a:avLst/>
          </a:prstGeom>
        </p:spPr>
      </p:pic>
    </p:spTree>
    <p:custDataLst>
      <p:tags r:id="rId1"/>
    </p:custDataLst>
    <p:extLst>
      <p:ext uri="{BB962C8B-B14F-4D97-AF65-F5344CB8AC3E}">
        <p14:creationId xmlns:p14="http://schemas.microsoft.com/office/powerpoint/2010/main" val="3991120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242113" y="2895600"/>
            <a:ext cx="2444687" cy="2842659"/>
          </a:xfrm>
          <a:prstGeom prst="rect">
            <a:avLst/>
          </a:prstGeom>
        </p:spPr>
      </p:pic>
      <p:sp>
        <p:nvSpPr>
          <p:cNvPr id="2" name="Title 1"/>
          <p:cNvSpPr>
            <a:spLocks noGrp="1"/>
          </p:cNvSpPr>
          <p:nvPr>
            <p:ph type="title"/>
          </p:nvPr>
        </p:nvSpPr>
        <p:spPr>
          <a:xfrm>
            <a:off x="375022" y="152400"/>
            <a:ext cx="8229600" cy="990600"/>
          </a:xfrm>
        </p:spPr>
        <p:txBody>
          <a:bodyPr/>
          <a:lstStyle/>
          <a:p>
            <a:r>
              <a:rPr lang="en-US" dirty="0"/>
              <a:t>Exercise Standards	</a:t>
            </a:r>
          </a:p>
        </p:txBody>
      </p:sp>
      <p:sp>
        <p:nvSpPr>
          <p:cNvPr id="3" name="Content Placeholder 2"/>
          <p:cNvSpPr>
            <a:spLocks noGrp="1"/>
          </p:cNvSpPr>
          <p:nvPr>
            <p:ph sz="quarter" idx="1"/>
          </p:nvPr>
        </p:nvSpPr>
        <p:spPr>
          <a:xfrm>
            <a:off x="457199" y="1219200"/>
            <a:ext cx="5867401" cy="5486400"/>
          </a:xfrm>
        </p:spPr>
        <p:txBody>
          <a:bodyPr>
            <a:normAutofit/>
          </a:bodyPr>
          <a:lstStyle/>
          <a:p>
            <a:r>
              <a:rPr lang="en-US" sz="3000" dirty="0"/>
              <a:t>Adults – 150 min/</a:t>
            </a:r>
            <a:r>
              <a:rPr lang="en-US" sz="3000" dirty="0" err="1"/>
              <a:t>wk</a:t>
            </a:r>
            <a:r>
              <a:rPr lang="en-US" sz="3000" dirty="0"/>
              <a:t> moderate intensity </a:t>
            </a:r>
          </a:p>
          <a:p>
            <a:pPr lvl="1"/>
            <a:r>
              <a:rPr lang="en-US" dirty="0"/>
              <a:t>over 3 days a week.</a:t>
            </a:r>
          </a:p>
          <a:p>
            <a:pPr lvl="1"/>
            <a:r>
              <a:rPr lang="en-US" dirty="0"/>
              <a:t>Don’t miss &gt; 2 consecutive days w/out exercise</a:t>
            </a:r>
          </a:p>
          <a:p>
            <a:pPr lvl="1"/>
            <a:r>
              <a:rPr lang="en-US" dirty="0"/>
              <a:t>Get up every 30 mins - Reduce sedentary time </a:t>
            </a:r>
          </a:p>
          <a:p>
            <a:pPr lvl="1"/>
            <a:r>
              <a:rPr lang="en-US" dirty="0"/>
              <a:t>Flexibility and balance training 2-3 </a:t>
            </a:r>
            <a:r>
              <a:rPr lang="en-US" dirty="0" err="1"/>
              <a:t>xs</a:t>
            </a:r>
            <a:r>
              <a:rPr lang="en-US" dirty="0"/>
              <a:t> a week (Yoga and Tai Chi)</a:t>
            </a:r>
          </a:p>
          <a:p>
            <a:pPr lvl="1"/>
            <a:r>
              <a:rPr lang="en-US" dirty="0"/>
              <a:t>T1 and T2 – resistance training 2 -3 </a:t>
            </a:r>
            <a:r>
              <a:rPr lang="en-US" dirty="0" err="1"/>
              <a:t>xs</a:t>
            </a:r>
            <a:r>
              <a:rPr lang="en-US" dirty="0"/>
              <a:t> a week</a:t>
            </a:r>
          </a:p>
        </p:txBody>
      </p:sp>
      <p:pic>
        <p:nvPicPr>
          <p:cNvPr id="4" name="Picture 3"/>
          <p:cNvPicPr>
            <a:picLocks noChangeAspect="1"/>
          </p:cNvPicPr>
          <p:nvPr/>
        </p:nvPicPr>
        <p:blipFill>
          <a:blip r:embed="rId3"/>
          <a:stretch>
            <a:fillRect/>
          </a:stretch>
        </p:blipFill>
        <p:spPr>
          <a:xfrm>
            <a:off x="7239000" y="152400"/>
            <a:ext cx="1365622" cy="2097206"/>
          </a:xfrm>
          <a:prstGeom prst="rect">
            <a:avLst/>
          </a:prstGeom>
        </p:spPr>
      </p:pic>
      <p:pic>
        <p:nvPicPr>
          <p:cNvPr id="5" name="Picture 4"/>
          <p:cNvPicPr>
            <a:picLocks noChangeAspect="1"/>
          </p:cNvPicPr>
          <p:nvPr/>
        </p:nvPicPr>
        <p:blipFill>
          <a:blip r:embed="rId4"/>
          <a:stretch>
            <a:fillRect/>
          </a:stretch>
        </p:blipFill>
        <p:spPr>
          <a:xfrm>
            <a:off x="6037944" y="114300"/>
            <a:ext cx="3023878" cy="2274005"/>
          </a:xfrm>
          <a:prstGeom prst="rect">
            <a:avLst/>
          </a:prstGeom>
        </p:spPr>
      </p:pic>
    </p:spTree>
    <p:extLst>
      <p:ext uri="{BB962C8B-B14F-4D97-AF65-F5344CB8AC3E}">
        <p14:creationId xmlns:p14="http://schemas.microsoft.com/office/powerpoint/2010/main" val="1420919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1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UDIO_ID" val="779"/>
  <p:tag name="ELAPSEDTIME" val="48.9"/>
  <p:tag name="ANNOTATION_COUNT" val="0"/>
  <p:tag name="ARTICULATE_SLIDE_GUID" val="369531dc-7805-4cd8-a941-17fee4380c8e"/>
  <p:tag name="ARTICULATE_SLIDE_NAV" val="5"/>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UDIO_ID" val="1005"/>
  <p:tag name="ELAPSEDTIME" val="85.1"/>
  <p:tag name="ANNOTATION_TYPE_1" val="2"/>
  <p:tag name="ANNOTATION_START_1" val="13.7"/>
  <p:tag name="ANNOTATION_END_1" val="13.7"/>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7"/>
  <p:tag name="ANNOTATION_END_2" val="27.9"/>
  <p:tag name="ANNOTATION_TOP_2" val="107.8"/>
  <p:tag name="ANNOTATION_LEFT_2" val="46.9"/>
  <p:tag name="ANNOTATION_WIDTH_2" val="353.9"/>
  <p:tag name="ANNOTATION_HEIGHT_2" val="105.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9"/>
  <p:tag name="ANNOTATION_END_3" val="31.6"/>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1.6"/>
  <p:tag name="ANNOTATION_END_4" val="31.6"/>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31.6"/>
  <p:tag name="ANNOTATION_END_5" val="71.0"/>
  <p:tag name="ANNOTATION_TOP_5" val="200.0"/>
  <p:tag name="ANNOTATION_LEFT_5" val="36.5"/>
  <p:tag name="ANNOTATION_WIDTH_5" val="348.0"/>
  <p:tag name="ANNOTATION_HEIGHT_5" val="180.7"/>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1.0"/>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COUNT" val="6"/>
  <p:tag name="ARTICULATE_SLIDE_GUID" val="e8212437-1871-4693-8e9c-93ed178075a6"/>
  <p:tag name="ARTICULATE_SLIDE_NAV" val="6"/>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ai2Rn1fD_files\slide0001_image001.jpg"/>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NNOTATION_TYPE_5" val="2"/>
  <p:tag name="ANNOTATION_START_5" val="30.9"/>
  <p:tag name="ANNOTATION_TOP_5" val="284.8"/>
  <p:tag name="ANNOTATION_LEFT_5" val="24.6"/>
  <p:tag name="ANNOTATION_WIDTH_5" val="303.3"/>
  <p:tag name="ANNOTATION_HEIGHT_5" val="121.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UDIO_ID" val="999"/>
  <p:tag name="ELAPSEDTIME" val="55.0"/>
  <p:tag name="ANNOTATION_TYPE_1" val="2"/>
  <p:tag name="ANNOTATION_START_1" val="6.4"/>
  <p:tag name="ANNOTATION_END_1" val="6.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4"/>
  <p:tag name="ANNOTATION_END_2" val="38.5"/>
  <p:tag name="ANNOTATION_TOP_2" val="120.5"/>
  <p:tag name="ANNOTATION_LEFT_2" val="20.9"/>
  <p:tag name="ANNOTATION_WIDTH_2" val="427.7"/>
  <p:tag name="ANNOTATION_HEIGHT_2" val="171.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38.5"/>
  <p:tag name="ANNOTATION_END_3" val="38.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8.5"/>
  <p:tag name="ANNOTATION_TOP_4" val="293.0"/>
  <p:tag name="ANNOTATION_LEFT_4" val="26.1"/>
  <p:tag name="ANNOTATION_WIDTH_4" val="324.1"/>
  <p:tag name="ANNOTATION_HEIGHT_4" val="107.8"/>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COUNT" val="4"/>
  <p:tag name="ARTICULATE_SLIDE_GUID" val="11387a30-6237-4351-83af-6b411cf682cc"/>
  <p:tag name="ARTICULATE_SLIDE_NAV" val="15"/>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UDIO_ID" val="1060"/>
  <p:tag name="ELAPSEDTIME" val="289.3"/>
  <p:tag name="ANNOTATION_TYPE_1" val="2"/>
  <p:tag name="ANNOTATION_START_1" val="28.0"/>
  <p:tag name="ANNOTATION_END_1" val="28.0"/>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8.0"/>
  <p:tag name="ANNOTATION_END_2" val="84.7"/>
  <p:tag name="ANNOTATION_TOP_2" val="58.0"/>
  <p:tag name="ANNOTATION_LEFT_2" val="20.9"/>
  <p:tag name="ANNOTATION_WIDTH_2" val="254.8"/>
  <p:tag name="ANNOTATION_HEIGHT_2" val="140.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84.7"/>
  <p:tag name="ANNOTATION_END_3" val="88.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88.5"/>
  <p:tag name="ANNOTATION_END_4" val="88.5"/>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88.5"/>
  <p:tag name="ANNOTATION_END_5" val="217.5"/>
  <p:tag name="ANNOTATION_TOP_5" val="61.0"/>
  <p:tag name="ANNOTATION_LEFT_5" val="273.5"/>
  <p:tag name="ANNOTATION_WIDTH_5" val="282.4"/>
  <p:tag name="ANNOTATION_HEIGHT_5" val="182.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217.5"/>
  <p:tag name="ANNOTATION_END_6" val="219.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219.7"/>
  <p:tag name="ANNOTATION_END_7" val="219.7"/>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219.7"/>
  <p:tag name="ANNOTATION_END_8" val="249.7"/>
  <p:tag name="ANNOTATION_TOP_8" val="242.4"/>
  <p:tag name="ANNOTATION_LEFT_8" val="262.3"/>
  <p:tag name="ANNOTATION_WIDTH_8" val="272.7"/>
  <p:tag name="ANNOTATION_HEIGHT_8" val="157.6"/>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249.7"/>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COUNT" val="9"/>
  <p:tag name="ARTICULATE_SLIDE_GUID" val="4e4259d1-cd93-4951-bb9b-dc8686389c1a"/>
  <p:tag name="ARTICULATE_SLIDE_NAV" val="29"/>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UDIO_ID" val="1098"/>
  <p:tag name="TIMELINE" val="5.8/7.7/12.9/42.6"/>
  <p:tag name="ELAPSEDTIME" val="88.2"/>
  <p:tag name="ANNOTATION_COUNT" val="0"/>
  <p:tag name="ARTICULATE_SLIDE_GUID" val="597fe866-976d-4dc6-98bc-018ee4e7b971"/>
  <p:tag name="ARTICULATE_SLIDE_NAV" val="20"/>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UDIO_ID" val="1107"/>
  <p:tag name="ELAPSEDTIME" val="174.3"/>
  <p:tag name="ANNOTATION_TYPE_1" val="2"/>
  <p:tag name="ANNOTATION_START_1" val="56.0"/>
  <p:tag name="ANNOTATION_END_1" val="56.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56.0"/>
  <p:tag name="ANNOTATION_END_2" val="70.4"/>
  <p:tag name="ANNOTATION_TOP_2" val="391.4"/>
  <p:tag name="ANNOTATION_LEFT_2" val="52.7"/>
  <p:tag name="ANNOTATION_WIDTH_2" val="378.8"/>
  <p:tag name="ANNOTATION_HEIGHT_2" val="2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0.4"/>
  <p:tag name="ANNOTATION_END_3" val="75.2"/>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5.2"/>
  <p:tag name="ANNOTATION_END_4" val="75.2"/>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5.2"/>
  <p:tag name="ANNOTATION_END_5" val="108.7"/>
  <p:tag name="ANNOTATION_TOP_5" val="256.9"/>
  <p:tag name="ANNOTATION_LEFT_5" val="70.1"/>
  <p:tag name="ANNOTATION_WIDTH_5" val="429.2"/>
  <p:tag name="ANNOTATION_HEIGHT_5" val="35.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08.7"/>
  <p:tag name="ANNOTATION_END_6" val="119.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19.0"/>
  <p:tag name="ANNOTATION_END_7" val="119.0"/>
  <p:tag name="ANNOTATION_TOP_7" val="-29.9"/>
  <p:tag name="ANNOTATION_LEFT_7" val="-30.0"/>
  <p:tag name="ANNOTATION_WIDTH_7" val="635.9"/>
  <p:tag name="ANNOTATION_HEIGHT_7" val="491.8"/>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19.0"/>
  <p:tag name="ANNOTATION_END_8" val="151.5"/>
  <p:tag name="ANNOTATION_TOP_8" val="283.8"/>
  <p:tag name="ANNOTATION_LEFT_8" val="35.4"/>
  <p:tag name="ANNOTATION_WIDTH_8" val="507.1"/>
  <p:tag name="ANNOTATION_HEIGHT_8" val="46.0"/>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51.5"/>
  <p:tag name="ANNOTATION_END_9" val="164.5"/>
  <p:tag name="ANNOTATION_TOP_9" val="-29.9"/>
  <p:tag name="ANNOTATION_LEFT_9" val="-30.0"/>
  <p:tag name="ANNOTATION_WIDTH_9" val="635.9"/>
  <p:tag name="ANNOTATION_HEIGHT_9" val="491.8"/>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64.5"/>
  <p:tag name="ANNOTATION_END_10" val="164.5"/>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64.5"/>
  <p:tag name="ANNOTATION_END_11" val="172.1"/>
  <p:tag name="ANNOTATION_TOP_11" val="328.6"/>
  <p:tag name="ANNOTATION_LEFT_11" val="30.6"/>
  <p:tag name="ANNOTATION_WIDTH_11" val="535.2"/>
  <p:tag name="ANNOTATION_HEIGHT_11" val="39.4"/>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72.1"/>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COUNT" val="12"/>
  <p:tag name="ARTICULATE_SLIDE_GUID" val="9005716c-d32b-475a-b292-af3195e3fcac"/>
  <p:tag name="ARTICULATE_SLIDE_NAV" val="36"/>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UDIO_ID" val="1357"/>
  <p:tag name="ELAPSEDTIME" val="136.3"/>
  <p:tag name="ANNOTATION_TYPE_1" val="2"/>
  <p:tag name="ANNOTATION_START_1" val="7.3"/>
  <p:tag name="ANNOTATION_END_1" val="7.3"/>
  <p:tag name="ANNOTATION_TOP_1" val="-36.5"/>
  <p:tag name="ANNOTATION_LEFT_1" val="-36.6"/>
  <p:tag name="ANNOTATION_WIDTH_1" val="649.3"/>
  <p:tag name="ANNOTATION_HEIGHT_1" val="505.1"/>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079712"/>
  <p:tag name="ANNOTATION_FILL_ALPHA_1" val="50"/>
  <p:tag name="ANNOTATION_BORDER_WIDTH_1" val="2"/>
  <p:tag name="ANNOTATION_TYPE_2" val="2"/>
  <p:tag name="ANNOTATION_START_2" val="7.3"/>
  <p:tag name="ANNOTATION_END_2" val="15.6"/>
  <p:tag name="ANNOTATION_TOP_2" val="7.3"/>
  <p:tag name="ANNOTATION_LEFT_2" val="52.8"/>
  <p:tag name="ANNOTATION_WIDTH_2" val="476.3"/>
  <p:tag name="ANNOTATION_HEIGHT_2" val="98.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079712"/>
  <p:tag name="ANNOTATION_FILL_ALPHA_2" val="50"/>
  <p:tag name="ANNOTATION_BORDER_WIDTH_2" val="2"/>
  <p:tag name="ANNOTATION_TYPE_3" val="2"/>
  <p:tag name="ANNOTATION_START_3" val="15.6"/>
  <p:tag name="ANNOTATION_END_3" val="24.6"/>
  <p:tag name="ANNOTATION_TOP_3" val="-36.5"/>
  <p:tag name="ANNOTATION_LEFT_3" val="-36.6"/>
  <p:tag name="ANNOTATION_WIDTH_3" val="649.3"/>
  <p:tag name="ANNOTATION_HEIGHT_3" val="505.1"/>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079712"/>
  <p:tag name="ANNOTATION_FILL_ALPHA_3" val="50"/>
  <p:tag name="ANNOTATION_BORDER_WIDTH_3" val="2"/>
  <p:tag name="ANNOTATION_TYPE_4" val="2"/>
  <p:tag name="ANNOTATION_START_4" val="24.6"/>
  <p:tag name="ANNOTATION_END_4" val="24.6"/>
  <p:tag name="ANNOTATION_TOP_4" val="-36.5"/>
  <p:tag name="ANNOTATION_LEFT_4" val="-36.6"/>
  <p:tag name="ANNOTATION_WIDTH_4" val="649.3"/>
  <p:tag name="ANNOTATION_HEIGHT_4" val="505.1"/>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079712"/>
  <p:tag name="ANNOTATION_FILL_ALPHA_4" val="50"/>
  <p:tag name="ANNOTATION_BORDER_WIDTH_4" val="2"/>
  <p:tag name="ANNOTATION_TYPE_5" val="2"/>
  <p:tag name="ANNOTATION_START_5" val="24.6"/>
  <p:tag name="ANNOTATION_END_5" val="53.4"/>
  <p:tag name="ANNOTATION_TOP_5" val="102.3"/>
  <p:tag name="ANNOTATION_LEFT_5" val="13.2"/>
  <p:tag name="ANNOTATION_WIDTH_5" val="541.6"/>
  <p:tag name="ANNOTATION_HEIGHT_5" val="168.1"/>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079712"/>
  <p:tag name="ANNOTATION_FILL_ALPHA_5" val="50"/>
  <p:tag name="ANNOTATION_BORDER_WIDTH_5" val="2"/>
  <p:tag name="ANNOTATION_TYPE_6" val="2"/>
  <p:tag name="ANNOTATION_START_6" val="53.4"/>
  <p:tag name="ANNOTATION_END_6" val="56.8"/>
  <p:tag name="ANNOTATION_TOP_6" val="-36.5"/>
  <p:tag name="ANNOTATION_LEFT_6" val="-36.6"/>
  <p:tag name="ANNOTATION_WIDTH_6" val="649.3"/>
  <p:tag name="ANNOTATION_HEIGHT_6" val="505.1"/>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079712"/>
  <p:tag name="ANNOTATION_FILL_ALPHA_6" val="50"/>
  <p:tag name="ANNOTATION_BORDER_WIDTH_6" val="2"/>
  <p:tag name="ANNOTATION_TYPE_7" val="2"/>
  <p:tag name="ANNOTATION_START_7" val="56.8"/>
  <p:tag name="ANNOTATION_END_7" val="56.8"/>
  <p:tag name="ANNOTATION_TOP_7" val="-36.5"/>
  <p:tag name="ANNOTATION_LEFT_7" val="-36.6"/>
  <p:tag name="ANNOTATION_WIDTH_7" val="649.3"/>
  <p:tag name="ANNOTATION_HEIGHT_7" val="505.1"/>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079712"/>
  <p:tag name="ANNOTATION_FILL_ALPHA_7" val="50"/>
  <p:tag name="ANNOTATION_BORDER_WIDTH_7" val="2"/>
  <p:tag name="ANNOTATION_TYPE_8" val="2"/>
  <p:tag name="ANNOTATION_START_8" val="56.8"/>
  <p:tag name="ANNOTATION_END_8" val="77.1"/>
  <p:tag name="ANNOTATION_TOP_8" val="243.4"/>
  <p:tag name="ANNOTATION_LEFT_8" val="16.9"/>
  <p:tag name="ANNOTATION_WIDTH_8" val="535.7"/>
  <p:tag name="ANNOTATION_HEIGHT_8" val="131.6"/>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079712"/>
  <p:tag name="ANNOTATION_FILL_ALPHA_8" val="50"/>
  <p:tag name="ANNOTATION_BORDER_WIDTH_8" val="2"/>
  <p:tag name="ANNOTATION_TYPE_9" val="2"/>
  <p:tag name="ANNOTATION_START_9" val="77.1"/>
  <p:tag name="ANNOTATION_TOP_9" val="-36.5"/>
  <p:tag name="ANNOTATION_LEFT_9" val="-36.6"/>
  <p:tag name="ANNOTATION_WIDTH_9" val="649.3"/>
  <p:tag name="ANNOTATION_HEIGHT_9" val="505.1"/>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079712"/>
  <p:tag name="ANNOTATION_FILL_ALPHA_9" val="50"/>
  <p:tag name="ANNOTATION_BORDER_WIDTH_9" val="2"/>
  <p:tag name="ANNOTATION_COUNT" val="9"/>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UDIO_ID" val="1314"/>
  <p:tag name="TIMELINE" val="6.7/36.7/69.0"/>
  <p:tag name="ELAPSEDTIME" val="104.2"/>
  <p:tag name="ANNOTATION_TYPE_1" val="0"/>
  <p:tag name="ANNOTATION_START_1" val="11.0"/>
  <p:tag name="ANNOTATION_END_1" val="22.4"/>
  <p:tag name="ANNOTATION_TOP_1" val="116.2"/>
  <p:tag name="ANNOTATION_LEFT_1" val="117.3"/>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2.4"/>
  <p:tag name="ANNOTATION_END_2" val="30.0"/>
  <p:tag name="ANNOTATION_TOP_2" val="93.6"/>
  <p:tag name="ANNOTATION_LEFT_2" val="56.4"/>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0.0"/>
  <p:tag name="ANNOTATION_END_3" val="41.2"/>
  <p:tag name="ANNOTATION_TOP_3" val="97.2"/>
  <p:tag name="ANNOTATION_LEFT_3" val="250.6"/>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1.2"/>
  <p:tag name="ANNOTATION_END_4" val="47.5"/>
  <p:tag name="ANNOTATION_TOP_4" val="188.6"/>
  <p:tag name="ANNOTATION_LEFT_4" val="57.9"/>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47.5"/>
  <p:tag name="ANNOTATION_END_5" val="55.5"/>
  <p:tag name="ANNOTATION_TOP_5" val="228.1"/>
  <p:tag name="ANNOTATION_LEFT_5" val="68.2"/>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5.5"/>
  <p:tag name="ANNOTATION_END_6" val="63.6"/>
  <p:tag name="ANNOTATION_TOP_6" val="253.6"/>
  <p:tag name="ANNOTATION_LEFT_6" val="80.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63.6"/>
  <p:tag name="ANNOTATION_END_7" val="73.2"/>
  <p:tag name="ANNOTATION_TOP_7" val="273.4"/>
  <p:tag name="ANNOTATION_LEFT_7" val="89.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73.2"/>
  <p:tag name="ANNOTATION_END_8" val="87.6"/>
  <p:tag name="ANNOTATION_TOP_8" val="349.4"/>
  <p:tag name="ANNOTATION_LEFT_8" val="66.0"/>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87.6"/>
  <p:tag name="ANNOTATION_TOP_9" val="376.4"/>
  <p:tag name="ANNOTATION_LEFT_9" val="68.9"/>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COUNT" val="9"/>
  <p:tag name="ARTICULATE_SLIDE_GUID" val="cc8141c5-0f74-4eeb-a055-5cacdb5a870b"/>
  <p:tag name="ARTICULATE_SLIDE_NAV" val="54"/>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GUID" val="a7e47ca5-99fa-4b7c-bb52-b4a6c431d638"/>
  <p:tag name="AUDIO_ID" val="1282"/>
  <p:tag name="TIMELINE" val="3.3/6.5"/>
  <p:tag name="ELAPSEDTIME" val="110.7"/>
  <p:tag name="ANNOTATION_TYPE_1" val="0"/>
  <p:tag name="ANNOTATION_START_1" val="11.5"/>
  <p:tag name="ANNOTATION_END_1" val="13.5"/>
  <p:tag name="ANNOTATION_TOP_1" val="131.6"/>
  <p:tag name="ANNOTATION_LEFT_1" val="44.7"/>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3.5"/>
  <p:tag name="ANNOTATION_END_2" val="37.2"/>
  <p:tag name="ANNOTATION_TOP_2" val="181.4"/>
  <p:tag name="ANNOTATION_LEFT_2" val="67.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7.2"/>
  <p:tag name="ANNOTATION_END_3" val="58.9"/>
  <p:tag name="ANNOTATION_TOP_3" val="218.6"/>
  <p:tag name="ANNOTATION_LEFT_3" val="48.4"/>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58.9"/>
  <p:tag name="ANNOTATION_END_4" val="83.5"/>
  <p:tag name="ANNOTATION_TOP_4" val="243.9"/>
  <p:tag name="ANNOTATION_LEFT_4" val="50.7"/>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83.5"/>
  <p:tag name="ANNOTATION_TOP_5" val="314.5"/>
  <p:tag name="ANNOTATION_LEFT_5" val="40.2"/>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4"/>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54.xml><?xml version="1.0" encoding="utf-8"?>
<p:tagLst xmlns:a="http://schemas.openxmlformats.org/drawingml/2006/main" xmlns:r="http://schemas.openxmlformats.org/officeDocument/2006/relationships" xmlns:p="http://schemas.openxmlformats.org/presentationml/2006/main">
  <p:tag name="ANNOTATION_TYPE_5" val="2"/>
  <p:tag name="ANNOTATION_START_5" val="63.9"/>
  <p:tag name="ANNOTATION_END_5" val="63.9"/>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63.9"/>
  <p:tag name="ANNOTATION_TOP_6" val="141.0"/>
  <p:tag name="ANNOTATION_LEFT_6" val="50.3"/>
  <p:tag name="ANNOTATION_WIDTH_6" val="473.5"/>
  <p:tag name="ANNOTATION_HEIGHT_6" val="34.1"/>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RTICULATE_SLIDE_GUID" val="00acf3e7-4bf1-4c24-8355-0caea8c10a8e"/>
  <p:tag name="AUDIO_ID" val="1283"/>
  <p:tag name="TIMELINE" val="2.3"/>
  <p:tag name="ELAPSEDTIME" val="73.8"/>
  <p:tag name="ANNOTATION_TYPE_1" val="0"/>
  <p:tag name="ANNOTATION_START_1" val="10.5"/>
  <p:tag name="ANNOTATION_END_1" val="26.6"/>
  <p:tag name="ANNOTATION_TOP_1" val="157.6"/>
  <p:tag name="ANNOTATION_LEFT_1" val="54.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6.6"/>
  <p:tag name="ANNOTATION_END_2" val="39.5"/>
  <p:tag name="ANNOTATION_TOP_2" val="195.6"/>
  <p:tag name="ANNOTATION_LEFT_2" val="61.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9.5"/>
  <p:tag name="ANNOTATION_END_3" val="47.4"/>
  <p:tag name="ANNOTATION_TOP_3" val="226.8"/>
  <p:tag name="ANNOTATION_LEFT_3" val="44.7"/>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7.4"/>
  <p:tag name="ANNOTATION_TOP_4" val="285.5"/>
  <p:tag name="ANNOTATION_LEFT_4" val="58.9"/>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NAV" val="15"/>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UDIO_ID" val="1302"/>
  <p:tag name="ELAPSEDTIME" val="139.3"/>
  <p:tag name="ANNOTATION_COUNT" val="0"/>
  <p:tag name="ARTICULATE_SLIDE_NAV" val="28"/>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UDIO_ID" val="1272"/>
  <p:tag name="ELAPSEDTIME" val="127.6"/>
  <p:tag name="ANNOTATION_TYPE_1" val="2"/>
  <p:tag name="ANNOTATION_START_1" val="33.3"/>
  <p:tag name="ANNOTATION_END_1" val="33.3"/>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3.3"/>
  <p:tag name="ANNOTATION_END_2" val="53.4"/>
  <p:tag name="ANNOTATION_TOP_2" val="26.0"/>
  <p:tag name="ANNOTATION_LEFT_2" val="15.6"/>
  <p:tag name="ANNOTATION_WIDTH_2" val="555.1"/>
  <p:tag name="ANNOTATION_HEIGHT_2" val="104.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3.4"/>
  <p:tag name="ANNOTATION_END_3" val="66.7"/>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66.7"/>
  <p:tag name="ANNOTATION_END_4" val="66.7"/>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66.7"/>
  <p:tag name="ANNOTATION_END_5" val="82.0"/>
  <p:tag name="ANNOTATION_TOP_5" val="131.6"/>
  <p:tag name="ANNOTATION_LEFT_5" val="20.1"/>
  <p:tag name="ANNOTATION_WIDTH_5" val="401.6"/>
  <p:tag name="ANNOTATION_HEIGHT_5" val="95.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82.0"/>
  <p:tag name="ANNOTATION_END_6" val="86.6"/>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86.6"/>
  <p:tag name="ANNOTATION_END_7" val="86.6"/>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86.6"/>
  <p:tag name="ANNOTATION_END_8" val="93.4"/>
  <p:tag name="ANNOTATION_TOP_8" val="217.1"/>
  <p:tag name="ANNOTATION_LEFT_8" val="18.6"/>
  <p:tag name="ANNOTATION_WIDTH_8" val="421.8"/>
  <p:tag name="ANNOTATION_HEIGHT_8" val="86.3"/>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93.4"/>
  <p:tag name="ANNOTATION_END_9" val="108.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0"/>
  <p:tag name="ANNOTATION_START_10" val="108.5"/>
  <p:tag name="ANNOTATION_TOP_10" val="321.2"/>
  <p:tag name="ANNOTATION_LEFT_10" val="23.8"/>
  <p:tag name="ANNOTATION_WIDTH_10" val="111.8"/>
  <p:tag name="ANNOTATION_HEIGHT_10" val="111.5"/>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COUNT" val="10"/>
  <p:tag name="ARTICULATE_SLIDE_NAV" val="40"/>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17953</TotalTime>
  <Pages>98</Pages>
  <Words>8130</Words>
  <Application>Microsoft Office PowerPoint</Application>
  <PresentationFormat>Letter Paper (8.5x11 in)</PresentationFormat>
  <Paragraphs>1587</Paragraphs>
  <Slides>208</Slides>
  <Notes>121</Notes>
  <HiddenSlides>0</HiddenSlides>
  <MMClips>4</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208</vt:i4>
      </vt:variant>
    </vt:vector>
  </HeadingPairs>
  <TitlesOfParts>
    <vt:vector size="212" baseType="lpstr">
      <vt:lpstr>1_Origin</vt:lpstr>
      <vt:lpstr>Origin</vt:lpstr>
      <vt:lpstr>Clip</vt:lpstr>
      <vt:lpstr>Document</vt:lpstr>
      <vt:lpstr>Welcome to  Diabetes in the 21st Century </vt:lpstr>
      <vt:lpstr>Diabetes in the 21st Century:  A Clinical and Educational Update</vt:lpstr>
      <vt:lpstr>Foundations of Care</vt:lpstr>
      <vt:lpstr>CDC Announces</vt:lpstr>
      <vt:lpstr>Diabetes in America 2017</vt:lpstr>
      <vt:lpstr>PowerPoint Presentation</vt:lpstr>
      <vt:lpstr>PowerPoint Presentation</vt:lpstr>
      <vt:lpstr>PowerPoint Presentation</vt:lpstr>
      <vt:lpstr>Type 2 in Kids </vt:lpstr>
      <vt:lpstr>Global Epidemic</vt:lpstr>
      <vt:lpstr> World Diabetes Day  November 14</vt:lpstr>
      <vt:lpstr>Age-adjusted Diabetes Prevalence  20 yrs or older, by race/ethnicity— U.S. 2014</vt:lpstr>
      <vt:lpstr>  Why Should Zip Code Determine Life Expectancy?</vt:lpstr>
      <vt:lpstr>PowerPoint Presentation</vt:lpstr>
      <vt:lpstr>Role of the Pancreas Endocrine Functions</vt:lpstr>
      <vt:lpstr>Role of the Pancreas Endocrine Functions</vt:lpstr>
      <vt:lpstr>Hormones Effect on Glucose</vt:lpstr>
      <vt:lpstr>GLP-1 Effects in Humans Understanding the Natural Role of Incretins</vt:lpstr>
      <vt:lpstr>Incretin Mimetics Byetta, Bydureon, Trulicity, Tanzeum</vt:lpstr>
      <vt:lpstr>CDE® Coach App – Download Success</vt:lpstr>
      <vt:lpstr>Bariatric Surgery</vt:lpstr>
      <vt:lpstr>Natural History of Diabetes</vt:lpstr>
      <vt:lpstr>Signs of Diabetes</vt:lpstr>
      <vt:lpstr>Diabetes Classifications</vt:lpstr>
      <vt:lpstr>Case Study </vt:lpstr>
      <vt:lpstr>PowerPoint Presentation</vt:lpstr>
      <vt:lpstr>PowerPoint Presentation</vt:lpstr>
      <vt:lpstr>Type 1 Rates Increasing Globally</vt:lpstr>
      <vt:lpstr>Incidence of Type 1 in Youth  </vt:lpstr>
      <vt:lpstr>Type 1 – 10% of all Diabetes Genetics and Risk Factors</vt:lpstr>
      <vt:lpstr>Autoantibodies Assoc w/ Type 1</vt:lpstr>
      <vt:lpstr>Ms. Idaho and Ms America – Pumpin’ It</vt:lpstr>
      <vt:lpstr>What Does Type 1 Look Like?</vt:lpstr>
      <vt:lpstr>Medalist Study – Harvard Joslin Diabetes Center </vt:lpstr>
      <vt:lpstr>Type 1 Diabetes Associated with other immune conditions</vt:lpstr>
      <vt:lpstr>Type 1 Summary</vt:lpstr>
      <vt:lpstr>Type 1 in Hospital </vt:lpstr>
      <vt:lpstr>PowerPoint Presentation</vt:lpstr>
      <vt:lpstr>BMI Categories</vt:lpstr>
      <vt:lpstr>PowerPoint Presentation</vt:lpstr>
      <vt:lpstr>Natural Progression of Type 2 Diabetes</vt:lpstr>
      <vt:lpstr>Cardio Metabolic Risk  -  5 Hypers -</vt:lpstr>
      <vt:lpstr>2. Classification and DM Diagnosis</vt:lpstr>
      <vt:lpstr>Diabetes 2 - Who is at Risk?  (ADA Clinical Practice Guidelines)</vt:lpstr>
      <vt:lpstr>Acanthosis Nigricans (AN)  </vt:lpstr>
      <vt:lpstr>PowerPoint Presentation</vt:lpstr>
      <vt:lpstr>Diabetes Detectives Needed</vt:lpstr>
      <vt:lpstr>Ominous Octet</vt:lpstr>
      <vt:lpstr> SGLT2 Inhibitors- “Glucoretics” </vt:lpstr>
      <vt:lpstr>EMPA-REG OUTCOME®: Summary</vt:lpstr>
      <vt:lpstr>Jardiance gets special FDA CV approval</vt:lpstr>
      <vt:lpstr>Comparison of Type 1 and Type 2</vt:lpstr>
      <vt:lpstr>Gestational DM ~ 7% of all Pregnancies</vt:lpstr>
      <vt:lpstr>Postnatal Health:  Maternal Behavior</vt:lpstr>
      <vt:lpstr>Start Metformin therapy</vt:lpstr>
      <vt:lpstr>Biguanides – Metformin (Glucophage)</vt:lpstr>
      <vt:lpstr>Biguanides - Metformin</vt:lpstr>
      <vt:lpstr>Metformin – New GFR Guidelines</vt:lpstr>
      <vt:lpstr>Other Causes of Hyperglycemia</vt:lpstr>
      <vt:lpstr>Diabetes is also associated with </vt:lpstr>
      <vt:lpstr>Diabetes Bingo “DiaBingo”  Shout out Right Answer</vt:lpstr>
      <vt:lpstr>DiaBingo</vt:lpstr>
      <vt:lpstr>Life Study – Mrs. Jones</vt:lpstr>
      <vt:lpstr>Strategies – One Step at a Time Everyone can be a Diabetes Advocate</vt:lpstr>
      <vt:lpstr>What Do You Say? Mrs. Jones asks you</vt:lpstr>
      <vt:lpstr>I don’t want to!</vt:lpstr>
      <vt:lpstr>No one is Unmotivated</vt:lpstr>
      <vt:lpstr>Overcoming barriers</vt:lpstr>
      <vt:lpstr>How will blood glucose testing  help me?</vt:lpstr>
      <vt:lpstr>How Often Should I Check?</vt:lpstr>
      <vt:lpstr>Spiritual Care</vt:lpstr>
      <vt:lpstr>“The highest form of wisdom is kindness.”  The Talmud</vt:lpstr>
      <vt:lpstr>Complications - Why?</vt:lpstr>
      <vt:lpstr>Diabetes Complications</vt:lpstr>
      <vt:lpstr>Control Matters</vt:lpstr>
      <vt:lpstr>Financial Advisor</vt:lpstr>
      <vt:lpstr>Preventing Pre Diabetes</vt:lpstr>
      <vt:lpstr>Can Type 2 be Prevented in Older Adults?</vt:lpstr>
      <vt:lpstr>We need your help! </vt:lpstr>
      <vt:lpstr>Can we stop pre diabetes from progressing?</vt:lpstr>
      <vt:lpstr>Diabetes Prevention Program</vt:lpstr>
      <vt:lpstr>Weight loss and Prevention</vt:lpstr>
      <vt:lpstr>PowerPoint Presentation</vt:lpstr>
      <vt:lpstr>Goals of Care</vt:lpstr>
      <vt:lpstr>ABCs of Diabetes –  </vt:lpstr>
      <vt:lpstr>PowerPoint Presentation</vt:lpstr>
      <vt:lpstr>Glucose Goals – Invidualization</vt:lpstr>
      <vt:lpstr>6. Glycemic Targets  </vt:lpstr>
      <vt:lpstr>     A1c and Estimated Avg Glucose (eAG) 2008 </vt:lpstr>
      <vt:lpstr>PowerPoint Presentation</vt:lpstr>
      <vt:lpstr>What are next steps? </vt:lpstr>
      <vt:lpstr>DPP-4 Inhibitors – “Incretin Enhancers”  Januvia (sitagliptin) – Tradjenta (linagliptin)  Onglyza (saxagliptin)  Nesina (alogliptin) </vt:lpstr>
      <vt:lpstr>DPP-IV Inhibitor Updates</vt:lpstr>
      <vt:lpstr>“Legacy Effect”</vt:lpstr>
      <vt:lpstr>Vaccinations- Immunizations</vt:lpstr>
      <vt:lpstr>Best Medicine</vt:lpstr>
      <vt:lpstr>Benefits of Exercise</vt:lpstr>
      <vt:lpstr>Exercise decreases:</vt:lpstr>
      <vt:lpstr>Exercise Standards </vt:lpstr>
      <vt:lpstr>Good Exercise Info / Quotes</vt:lpstr>
      <vt:lpstr>Best Shake For People with Diabetes</vt:lpstr>
      <vt:lpstr>Diabetes Bingo “DiaBingo”  Shout out Right Answer</vt:lpstr>
      <vt:lpstr>DiaBingo- G</vt:lpstr>
      <vt:lpstr>Diabetes Care Guidelines- ADA</vt:lpstr>
      <vt:lpstr>Mr. Jones -  What are Your Recommendations?</vt:lpstr>
      <vt:lpstr>PowerPoint Presentation</vt:lpstr>
      <vt:lpstr>Glucose Management and Hospitalized Patients  </vt:lpstr>
      <vt:lpstr>Hospitals and Hyperglycemia –  What’s the Big Deal? </vt:lpstr>
      <vt:lpstr>WHAT SHOULD WE AIM FOR?</vt:lpstr>
      <vt:lpstr>  Management of Hyperglycemia and Diabetes </vt:lpstr>
      <vt:lpstr>Now What?</vt:lpstr>
      <vt:lpstr>Foot Care </vt:lpstr>
      <vt:lpstr>Foot Wounds</vt:lpstr>
      <vt:lpstr>PowerPoint Presentation</vt:lpstr>
      <vt:lpstr>No Bathroom Surgery</vt:lpstr>
      <vt:lpstr>5.07 monofilament = 10gms linear pressure</vt:lpstr>
      <vt:lpstr>Mr. Jones -  What are Your Recommendations?</vt:lpstr>
      <vt:lpstr>Three Most Important  Foot Care Tips</vt:lpstr>
      <vt:lpstr>Bottom Line</vt:lpstr>
      <vt:lpstr>“Getting diabetes saved my life.”  ~ Sherri Sheperd</vt:lpstr>
      <vt:lpstr>Insulin – the Ultimate Hormone Replacement Therapy</vt:lpstr>
      <vt:lpstr> Insulin Therapy From Ants to Analogs:  </vt:lpstr>
      <vt:lpstr>PowerPoint Presentation</vt:lpstr>
      <vt:lpstr>PowerPoint Presentation</vt:lpstr>
      <vt:lpstr>Insulin Finally Available - 1922</vt:lpstr>
      <vt:lpstr>PowerPoint Presentation</vt:lpstr>
      <vt:lpstr>Psychological Insulin Resistance (PIR)</vt:lpstr>
      <vt:lpstr>Needle Size often a Barrier Size Does Matter</vt:lpstr>
      <vt:lpstr>Physiologic Insulin Secretion:    24-Hour Profile </vt:lpstr>
      <vt:lpstr>Insulin Action Teams</vt:lpstr>
      <vt:lpstr>Case Study </vt:lpstr>
      <vt:lpstr>Cost Per Vial in Northern CA</vt:lpstr>
      <vt:lpstr>PowerPoint Presentation</vt:lpstr>
      <vt:lpstr>Afrezza – Inhaled Insulin –  Approved 2015 – Type 1 or 2</vt:lpstr>
      <vt:lpstr>Bolus Insulins   (½ of total daily dose ÷ meals)</vt:lpstr>
      <vt:lpstr>More than 200 units a day?</vt:lpstr>
      <vt:lpstr>PowerPoint Presentation</vt:lpstr>
      <vt:lpstr>Consider U-500 High Potency Insulin</vt:lpstr>
      <vt:lpstr>Bolus Insulin Summary</vt:lpstr>
      <vt:lpstr>Bolus Insulin Timing</vt:lpstr>
      <vt:lpstr>Pattern Management –AKA </vt:lpstr>
      <vt:lpstr>Pattern Management</vt:lpstr>
      <vt:lpstr>Type 2 – BMI 32. New diagnosis, No meds. What Patterns? Recommendations? Meds?</vt:lpstr>
      <vt:lpstr>Bolus – Insulin Sliding Scale  Starts at 150, 2 units for every 50 mg/dl &gt;150</vt:lpstr>
      <vt:lpstr>Basal Insulins  (½ of total daily dose) </vt:lpstr>
      <vt:lpstr>Degludec</vt:lpstr>
      <vt:lpstr>Basal Insulin Summary</vt:lpstr>
      <vt:lpstr>Basal + Metformin Type 2, 80kg – A1c 8.7%</vt:lpstr>
      <vt:lpstr>PowerPoint Presentation</vt:lpstr>
      <vt:lpstr>Next Steps</vt:lpstr>
      <vt:lpstr>Combo Sub-Q Insulin</vt:lpstr>
      <vt:lpstr>Next Steps – Switch from 40 units basal to 70/30 Insulin</vt:lpstr>
      <vt:lpstr>24u 70/30 am,  16 u 70/30 pm Patterns? Changes needed?</vt:lpstr>
      <vt:lpstr>Type 2 – Glyburide 20mg AM, 10u Lantus pm</vt:lpstr>
      <vt:lpstr>What Medications Cause Hypoglycemia?</vt:lpstr>
      <vt:lpstr>Sulfonylureas - Squirts</vt:lpstr>
      <vt:lpstr>Hypoglycemia = “Limiting Factor”</vt:lpstr>
      <vt:lpstr>Hypoglycemic Symptoms</vt:lpstr>
      <vt:lpstr>Treatment of Hypoglycemia</vt:lpstr>
      <vt:lpstr>15 - 20 Gms Carb Sources</vt:lpstr>
      <vt:lpstr>PowerPoint Presentation</vt:lpstr>
      <vt:lpstr>Basal Bolus – What Adjustments?   Pt weighs 80kg</vt:lpstr>
      <vt:lpstr>Intensive Diabetes Therapy Insulin Dosing Strategy </vt:lpstr>
      <vt:lpstr>Intensive Diabetes Therapy Insulin Dosing Strategy </vt:lpstr>
      <vt:lpstr>Intensive Diabetes Therapy Insulin Dosing Strategy </vt:lpstr>
      <vt:lpstr>Basal Bolus – Using 50/50 Rule - Pt weighs 80kg</vt:lpstr>
      <vt:lpstr>Insulin Teaching Keys</vt:lpstr>
      <vt:lpstr>Sharps Disposal: Product and Info</vt:lpstr>
      <vt:lpstr>Diabetes Vacations</vt:lpstr>
      <vt:lpstr>Diabetes Bingo “DiaBingo”  Shout out Right Answer</vt:lpstr>
      <vt:lpstr>DiaBingo - N</vt:lpstr>
      <vt:lpstr>PowerPoint Presentation</vt:lpstr>
      <vt:lpstr>U.S. Weight - 68% overweight or obese</vt:lpstr>
      <vt:lpstr>Bigger Meals, Bigger Kids</vt:lpstr>
      <vt:lpstr>Average American Consumes 25 teaspoons of sugar a day (400 cals)</vt:lpstr>
      <vt:lpstr>In the Beginning </vt:lpstr>
      <vt:lpstr>Bacterial Cells Outnumber Human Cells 10 to 1</vt:lpstr>
      <vt:lpstr>Poll Question 1 </vt:lpstr>
      <vt:lpstr>3 lbs of Microbes in our Gut</vt:lpstr>
      <vt:lpstr>Gut Microbiome </vt:lpstr>
      <vt:lpstr>C-Section – Consider Gauze in Vagina </vt:lpstr>
      <vt:lpstr>Human Intestine Friends</vt:lpstr>
      <vt:lpstr>Weight and Gut Bacteria  New and Early Research</vt:lpstr>
      <vt:lpstr>Getting to Better Gut Bacterial Health</vt:lpstr>
      <vt:lpstr>Follow Your Gut – Dr. Rob Knight</vt:lpstr>
      <vt:lpstr>Take Home Message</vt:lpstr>
      <vt:lpstr>Medical Nutrition Therapy – ADA</vt:lpstr>
      <vt:lpstr>PowerPoint Presentation</vt:lpstr>
      <vt:lpstr>PowerPoint Presentation</vt:lpstr>
      <vt:lpstr>Approach Depends on Patient</vt:lpstr>
      <vt:lpstr>Losing 2-8kg Early in diagnosis Type 2 Helpful  ADA 2014</vt:lpstr>
      <vt:lpstr>Successful weight loss strategies include</vt:lpstr>
      <vt:lpstr>Diabetes Prevention Program  Focus on fat = wt loss success</vt:lpstr>
      <vt:lpstr>How nutrients affect blood sugar</vt:lpstr>
      <vt:lpstr>Carbohydrate Needs for  Most Adults</vt:lpstr>
      <vt:lpstr>Choose Healthy Carbs </vt:lpstr>
      <vt:lpstr>10 Superfoods</vt:lpstr>
      <vt:lpstr>Another plate example</vt:lpstr>
      <vt:lpstr>Ms. Gonzales’ Daily Meal plan</vt:lpstr>
      <vt:lpstr>Using Alcohol Safely</vt:lpstr>
      <vt:lpstr>Carb Counting - Starch</vt:lpstr>
      <vt:lpstr>Carb counting- fruit</vt:lpstr>
      <vt:lpstr>Carb Counting - Milk</vt:lpstr>
      <vt:lpstr>Carb  Counting - Sweets</vt:lpstr>
      <vt:lpstr>Give the gift of Non-Judgment </vt:lpstr>
      <vt:lpstr>Thank You</vt:lpstr>
      <vt:lpstr>Diabetes Bingo - “DiaBingo” Shout out Right Answer</vt:lpstr>
      <vt:lpstr>DiaBingo - I</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Diabetes, tools and tips of the trade</dc:title>
  <dc:creator>IMT</dc:creator>
  <cp:lastModifiedBy>bev</cp:lastModifiedBy>
  <cp:revision>857</cp:revision>
  <cp:lastPrinted>2014-06-29T17:39:19Z</cp:lastPrinted>
  <dcterms:created xsi:type="dcterms:W3CDTF">1998-04-16T17:55:30Z</dcterms:created>
  <dcterms:modified xsi:type="dcterms:W3CDTF">2017-07-12T21:47:04Z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slide day 1, BAE 2014</vt:lpwstr>
  </property>
  <property fmtid="{D5CDD505-2E9C-101B-9397-08002B2CF9AE}" pid="4" name="ArticulateGUID">
    <vt:lpwstr>250B91CE-9941-42AB-B64A-5E10FA236F8D</vt:lpwstr>
  </property>
  <property fmtid="{D5CDD505-2E9C-101B-9397-08002B2CF9AE}" pid="5" name="ArticulateProjectFull">
    <vt:lpwstr>C:\Users\beverly\Documents\Dropbox\A DES Admin Folder\2014-15 DM 21st Century Proposals\2015 Latest Slide Handouts\2015 21st Century slides\2015\21 Century inpt march 2015.ppta</vt:lpwstr>
  </property>
</Properties>
</file>