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5.xml" ContentType="application/vnd.openxmlformats-officedocument.presentationml.notesSlide+xml"/>
  <Override PartName="/ppt/tags/tag61.xml" ContentType="application/vnd.openxmlformats-officedocument.presentationml.tags+xml"/>
  <Override PartName="/ppt/notesSlides/notesSlide36.xml" ContentType="application/vnd.openxmlformats-officedocument.presentationml.notesSlide+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notesSlides/notesSlide39.xml" ContentType="application/vnd.openxmlformats-officedocument.presentationml.notesSlide+xml"/>
  <Override PartName="/ppt/tags/tag65.xml" ContentType="application/vnd.openxmlformats-officedocument.presentationml.tags+xml"/>
  <Override PartName="/ppt/notesSlides/notesSlide40.xml" ContentType="application/vnd.openxmlformats-officedocument.presentationml.notesSlide+xml"/>
  <Override PartName="/ppt/tags/tag66.xml" ContentType="application/vnd.openxmlformats-officedocument.presentationml.tags+xml"/>
  <Override PartName="/ppt/notesSlides/notesSlide4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2.xml" ContentType="application/vnd.openxmlformats-officedocument.presentationml.notesSlide+xml"/>
  <Override PartName="/ppt/tags/tag70.xml" ContentType="application/vnd.openxmlformats-officedocument.presentationml.tags+xml"/>
  <Override PartName="/ppt/notesSlides/notesSlide4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44.xml" ContentType="application/vnd.openxmlformats-officedocument.presentationml.notesSlide+xml"/>
  <Override PartName="/ppt/tags/tag74.xml" ContentType="application/vnd.openxmlformats-officedocument.presentationml.tags+xml"/>
  <Override PartName="/ppt/notesSlides/notesSlide45.xml" ContentType="application/vnd.openxmlformats-officedocument.presentationml.notesSlide+xml"/>
  <Override PartName="/ppt/tags/tag75.xml" ContentType="application/vnd.openxmlformats-officedocument.presentationml.tags+xml"/>
  <Override PartName="/ppt/notesSlides/notesSlide46.xml" ContentType="application/vnd.openxmlformats-officedocument.presentationml.notesSlide+xml"/>
  <Override PartName="/ppt/tags/tag76.xml" ContentType="application/vnd.openxmlformats-officedocument.presentationml.tags+xml"/>
  <Override PartName="/ppt/notesSlides/notesSlide47.xml" ContentType="application/vnd.openxmlformats-officedocument.presentationml.notesSlide+xml"/>
  <Override PartName="/ppt/tags/tag77.xml" ContentType="application/vnd.openxmlformats-officedocument.presentationml.tags+xml"/>
  <Override PartName="/ppt/notesSlides/notesSlide48.xml" ContentType="application/vnd.openxmlformats-officedocument.presentationml.notesSlide+xml"/>
  <Override PartName="/ppt/tags/tag78.xml" ContentType="application/vnd.openxmlformats-officedocument.presentationml.tags+xml"/>
  <Override PartName="/ppt/notesSlides/notesSlide4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50.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notesSlides/notesSlide52.xml" ContentType="application/vnd.openxmlformats-officedocument.presentationml.notesSlide+xml"/>
  <Override PartName="/ppt/tags/tag87.xml" ContentType="application/vnd.openxmlformats-officedocument.presentationml.tags+xml"/>
  <Override PartName="/ppt/notesSlides/notesSlide53.xml" ContentType="application/vnd.openxmlformats-officedocument.presentationml.notesSlide+xml"/>
  <Override PartName="/ppt/tags/tag88.xml" ContentType="application/vnd.openxmlformats-officedocument.presentationml.tags+xml"/>
  <Override PartName="/ppt/notesSlides/notesSlide54.xml" ContentType="application/vnd.openxmlformats-officedocument.presentationml.notesSlide+xml"/>
  <Override PartName="/ppt/tags/tag89.xml" ContentType="application/vnd.openxmlformats-officedocument.presentationml.tags+xml"/>
  <Override PartName="/ppt/notesSlides/notesSlide55.xml" ContentType="application/vnd.openxmlformats-officedocument.presentationml.notesSlide+xml"/>
  <Override PartName="/ppt/tags/tag90.xml" ContentType="application/vnd.openxmlformats-officedocument.presentationml.tags+xml"/>
  <Override PartName="/ppt/notesSlides/notesSlide56.xml" ContentType="application/vnd.openxmlformats-officedocument.presentationml.notesSlide+xml"/>
  <Override PartName="/ppt/tags/tag91.xml" ContentType="application/vnd.openxmlformats-officedocument.presentationml.tags+xml"/>
  <Override PartName="/ppt/notesSlides/notesSlide5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5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59.xml" ContentType="application/vnd.openxmlformats-officedocument.presentationml.notesSlide+xml"/>
  <Override PartName="/ppt/tags/tag100.xml" ContentType="application/vnd.openxmlformats-officedocument.presentationml.tags+xml"/>
  <Override PartName="/ppt/notesSlides/notesSlide6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1.xml" ContentType="application/vnd.openxmlformats-officedocument.presentationml.notesSlide+xml"/>
  <Override PartName="/ppt/tags/tag103.xml" ContentType="application/vnd.openxmlformats-officedocument.presentationml.tags+xml"/>
  <Override PartName="/ppt/notesSlides/notesSlide62.xml" ContentType="application/vnd.openxmlformats-officedocument.presentationml.notesSlide+xml"/>
  <Override PartName="/ppt/tags/tag104.xml" ContentType="application/vnd.openxmlformats-officedocument.presentationml.tags+xml"/>
  <Override PartName="/ppt/notesSlides/notesSlide63.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64.xml" ContentType="application/vnd.openxmlformats-officedocument.presentationml.notesSlide+xml"/>
  <Override PartName="/ppt/tags/tag107.xml" ContentType="application/vnd.openxmlformats-officedocument.presentationml.tags+xml"/>
  <Override PartName="/ppt/notesSlides/notesSlide65.xml" ContentType="application/vnd.openxmlformats-officedocument.presentationml.notesSlide+xml"/>
  <Override PartName="/ppt/tags/tag108.xml" ContentType="application/vnd.openxmlformats-officedocument.presentationml.tags+xml"/>
  <Override PartName="/ppt/notesSlides/notesSlide66.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7.xml" ContentType="application/vnd.openxmlformats-officedocument.presentationml.notesSlide+xml"/>
  <Override PartName="/ppt/tags/tag111.xml" ContentType="application/vnd.openxmlformats-officedocument.presentationml.tags+xml"/>
  <Override PartName="/ppt/notesSlides/notesSlide68.xml" ContentType="application/vnd.openxmlformats-officedocument.presentationml.notesSlide+xml"/>
  <Override PartName="/ppt/tags/tag112.xml" ContentType="application/vnd.openxmlformats-officedocument.presentationml.tags+xml"/>
  <Override PartName="/ppt/notesSlides/notesSlide69.xml" ContentType="application/vnd.openxmlformats-officedocument.presentationml.notesSlide+xml"/>
  <Override PartName="/ppt/tags/tag113.xml" ContentType="application/vnd.openxmlformats-officedocument.presentationml.tags+xml"/>
  <Override PartName="/ppt/notesSlides/notesSlide70.xml" ContentType="application/vnd.openxmlformats-officedocument.presentationml.notesSlide+xml"/>
  <Override PartName="/ppt/tags/tag114.xml" ContentType="application/vnd.openxmlformats-officedocument.presentationml.tags+xml"/>
  <Override PartName="/ppt/notesSlides/notesSlide71.xml" ContentType="application/vnd.openxmlformats-officedocument.presentationml.notesSlide+xml"/>
  <Override PartName="/ppt/tags/tag115.xml" ContentType="application/vnd.openxmlformats-officedocument.presentationml.tags+xml"/>
  <Override PartName="/ppt/notesSlides/notesSlide72.xml" ContentType="application/vnd.openxmlformats-officedocument.presentationml.notesSlide+xml"/>
  <Override PartName="/ppt/tags/tag116.xml" ContentType="application/vnd.openxmlformats-officedocument.presentationml.tags+xml"/>
  <Override PartName="/ppt/notesSlides/notesSlide73.xml" ContentType="application/vnd.openxmlformats-officedocument.presentationml.notesSlide+xml"/>
  <Override PartName="/ppt/tags/tag117.xml" ContentType="application/vnd.openxmlformats-officedocument.presentationml.tags+xml"/>
  <Override PartName="/ppt/notesSlides/notesSlide74.xml" ContentType="application/vnd.openxmlformats-officedocument.presentationml.notesSlide+xml"/>
  <Override PartName="/ppt/tags/tag118.xml" ContentType="application/vnd.openxmlformats-officedocument.presentationml.tags+xml"/>
  <Override PartName="/ppt/notesSlides/notesSlide7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76.xml" ContentType="application/vnd.openxmlformats-officedocument.presentationml.notesSlide+xml"/>
  <Override PartName="/ppt/tags/tag121.xml" ContentType="application/vnd.openxmlformats-officedocument.presentationml.tags+xml"/>
  <Override PartName="/ppt/notesSlides/notesSlide77.xml" ContentType="application/vnd.openxmlformats-officedocument.presentationml.notesSlide+xml"/>
  <Override PartName="/ppt/tags/tag122.xml" ContentType="application/vnd.openxmlformats-officedocument.presentationml.tags+xml"/>
  <Override PartName="/ppt/notesSlides/notesSlide78.xml" ContentType="application/vnd.openxmlformats-officedocument.presentationml.notesSlide+xml"/>
  <Override PartName="/ppt/tags/tag123.xml" ContentType="application/vnd.openxmlformats-officedocument.presentationml.tags+xml"/>
  <Override PartName="/ppt/notesSlides/notesSlide79.xml" ContentType="application/vnd.openxmlformats-officedocument.presentationml.notesSlide+xml"/>
  <Override PartName="/ppt/tags/tag124.xml" ContentType="application/vnd.openxmlformats-officedocument.presentationml.tags+xml"/>
  <Override PartName="/ppt/notesSlides/notesSlide80.xml" ContentType="application/vnd.openxmlformats-officedocument.presentationml.notesSlide+xml"/>
  <Override PartName="/ppt/tags/tag125.xml" ContentType="application/vnd.openxmlformats-officedocument.presentationml.tags+xml"/>
  <Override PartName="/ppt/notesSlides/notesSlide81.xml" ContentType="application/vnd.openxmlformats-officedocument.presentationml.notesSlide+xml"/>
  <Override PartName="/ppt/tags/tag126.xml" ContentType="application/vnd.openxmlformats-officedocument.presentationml.tags+xml"/>
  <Override PartName="/ppt/notesSlides/notesSlide8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83.xml" ContentType="application/vnd.openxmlformats-officedocument.presentationml.notesSlide+xml"/>
  <Override PartName="/ppt/tags/tag129.xml" ContentType="application/vnd.openxmlformats-officedocument.presentationml.tags+xml"/>
  <Override PartName="/ppt/notesSlides/notesSlide84.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85.xml" ContentType="application/vnd.openxmlformats-officedocument.presentationml.notesSlide+xml"/>
  <Override PartName="/ppt/tags/tag133.xml" ContentType="application/vnd.openxmlformats-officedocument.presentationml.tags+xml"/>
  <Override PartName="/ppt/notesSlides/notesSlide86.xml" ContentType="application/vnd.openxmlformats-officedocument.presentationml.notesSlide+xml"/>
  <Override PartName="/ppt/tags/tag134.xml" ContentType="application/vnd.openxmlformats-officedocument.presentationml.tags+xml"/>
  <Override PartName="/ppt/notesSlides/notesSlide87.xml" ContentType="application/vnd.openxmlformats-officedocument.presentationml.notesSlide+xml"/>
  <Override PartName="/ppt/tags/tag135.xml" ContentType="application/vnd.openxmlformats-officedocument.presentationml.tags+xml"/>
  <Override PartName="/ppt/notesSlides/notesSlide88.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89.xml" ContentType="application/vnd.openxmlformats-officedocument.presentationml.notesSlide+xml"/>
  <Override PartName="/ppt/tags/tag138.xml" ContentType="application/vnd.openxmlformats-officedocument.presentationml.tags+xml"/>
  <Override PartName="/ppt/notesSlides/notesSlide90.xml" ContentType="application/vnd.openxmlformats-officedocument.presentationml.notesSlide+xml"/>
  <Override PartName="/ppt/tags/tag139.xml" ContentType="application/vnd.openxmlformats-officedocument.presentationml.tags+xml"/>
  <Override PartName="/ppt/notesSlides/notesSlide91.xml" ContentType="application/vnd.openxmlformats-officedocument.presentationml.notesSlide+xml"/>
  <Override PartName="/ppt/tags/tag140.xml" ContentType="application/vnd.openxmlformats-officedocument.presentationml.tags+xml"/>
  <Override PartName="/ppt/notesSlides/notesSlide92.xml" ContentType="application/vnd.openxmlformats-officedocument.presentationml.notesSlide+xml"/>
  <Override PartName="/ppt/tags/tag141.xml" ContentType="application/vnd.openxmlformats-officedocument.presentationml.tags+xml"/>
  <Override PartName="/ppt/notesSlides/notesSlide93.xml" ContentType="application/vnd.openxmlformats-officedocument.presentationml.notesSlide+xml"/>
  <Override PartName="/ppt/tags/tag142.xml" ContentType="application/vnd.openxmlformats-officedocument.presentationml.tags+xml"/>
  <Override PartName="/ppt/notesSlides/notesSlide94.xml" ContentType="application/vnd.openxmlformats-officedocument.presentationml.notesSlide+xml"/>
  <Override PartName="/ppt/tags/tag143.xml" ContentType="application/vnd.openxmlformats-officedocument.presentationml.tags+xml"/>
  <Override PartName="/ppt/notesSlides/notesSlide95.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96.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97.xml" ContentType="application/vnd.openxmlformats-officedocument.presentationml.notesSlide+xml"/>
  <Override PartName="/ppt/tags/tag149.xml" ContentType="application/vnd.openxmlformats-officedocument.presentationml.tags+xml"/>
  <Override PartName="/ppt/notesSlides/notesSlide98.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99.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100.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101.xml" ContentType="application/vnd.openxmlformats-officedocument.presentationml.notesSlide+xml"/>
  <Override PartName="/ppt/tags/tag158.xml" ContentType="application/vnd.openxmlformats-officedocument.presentationml.tags+xml"/>
  <Override PartName="/ppt/notesSlides/notesSlide102.xml" ContentType="application/vnd.openxmlformats-officedocument.presentationml.notesSlide+xml"/>
  <Override PartName="/ppt/tags/tag159.xml" ContentType="application/vnd.openxmlformats-officedocument.presentationml.tags+xml"/>
  <Override PartName="/ppt/notesSlides/notesSlide103.xml" ContentType="application/vnd.openxmlformats-officedocument.presentationml.notesSlide+xml"/>
  <Override PartName="/ppt/tags/tag160.xml" ContentType="application/vnd.openxmlformats-officedocument.presentationml.tags+xml"/>
  <Override PartName="/ppt/notesSlides/notesSlide104.xml" ContentType="application/vnd.openxmlformats-officedocument.presentationml.notesSlide+xml"/>
  <Override PartName="/ppt/tags/tag161.xml" ContentType="application/vnd.openxmlformats-officedocument.presentationml.tags+xml"/>
  <Override PartName="/ppt/notesSlides/notesSlide105.xml" ContentType="application/vnd.openxmlformats-officedocument.presentationml.notesSlide+xml"/>
  <Override PartName="/ppt/tags/tag162.xml" ContentType="application/vnd.openxmlformats-officedocument.presentationml.tags+xml"/>
  <Override PartName="/ppt/notesSlides/notesSlide106.xml" ContentType="application/vnd.openxmlformats-officedocument.presentationml.notesSlide+xml"/>
  <Override PartName="/ppt/tags/tag163.xml" ContentType="application/vnd.openxmlformats-officedocument.presentationml.tags+xml"/>
  <Override PartName="/ppt/notesSlides/notesSlide107.xml" ContentType="application/vnd.openxmlformats-officedocument.presentationml.notesSlide+xml"/>
  <Override PartName="/ppt/tags/tag164.xml" ContentType="application/vnd.openxmlformats-officedocument.presentationml.tags+xml"/>
  <Override PartName="/ppt/notesSlides/notesSlide108.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109.xml" ContentType="application/vnd.openxmlformats-officedocument.presentationml.notesSlide+xml"/>
  <Override PartName="/ppt/tags/tag167.xml" ContentType="application/vnd.openxmlformats-officedocument.presentationml.tags+xml"/>
  <Override PartName="/ppt/notesSlides/notesSlide110.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111.xml" ContentType="application/vnd.openxmlformats-officedocument.presentationml.notesSlide+xml"/>
  <Override PartName="/ppt/tags/tag171.xml" ContentType="application/vnd.openxmlformats-officedocument.presentationml.tags+xml"/>
  <Override PartName="/ppt/notesSlides/notesSlide112.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113.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14.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115.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16.xml" ContentType="application/vnd.openxmlformats-officedocument.presentationml.notesSlide+xml"/>
  <Override PartName="/ppt/tags/tag199.xml" ContentType="application/vnd.openxmlformats-officedocument.presentationml.tags+xml"/>
  <Override PartName="/ppt/notesSlides/notesSlide117.xml" ContentType="application/vnd.openxmlformats-officedocument.presentationml.notesSlide+xml"/>
  <Override PartName="/ppt/tags/tag20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06"/>
  </p:notesMasterIdLst>
  <p:handoutMasterIdLst>
    <p:handoutMasterId r:id="rId207"/>
  </p:handoutMasterIdLst>
  <p:sldIdLst>
    <p:sldId id="2347" r:id="rId3"/>
    <p:sldId id="3118" r:id="rId4"/>
    <p:sldId id="2348" r:id="rId5"/>
    <p:sldId id="2769" r:id="rId6"/>
    <p:sldId id="2576" r:id="rId7"/>
    <p:sldId id="2578" r:id="rId8"/>
    <p:sldId id="2577" r:id="rId9"/>
    <p:sldId id="2579" r:id="rId10"/>
    <p:sldId id="2352" r:id="rId11"/>
    <p:sldId id="2906" r:id="rId12"/>
    <p:sldId id="2353" r:id="rId13"/>
    <p:sldId id="2354" r:id="rId14"/>
    <p:sldId id="2580" r:id="rId15"/>
    <p:sldId id="3114" r:id="rId16"/>
    <p:sldId id="2908" r:id="rId17"/>
    <p:sldId id="2909" r:id="rId18"/>
    <p:sldId id="2910" r:id="rId19"/>
    <p:sldId id="2911" r:id="rId20"/>
    <p:sldId id="2912" r:id="rId21"/>
    <p:sldId id="2913" r:id="rId22"/>
    <p:sldId id="2914" r:id="rId23"/>
    <p:sldId id="2915" r:id="rId24"/>
    <p:sldId id="2916" r:id="rId25"/>
    <p:sldId id="2917" r:id="rId26"/>
    <p:sldId id="2918" r:id="rId27"/>
    <p:sldId id="2919" r:id="rId28"/>
    <p:sldId id="2920" r:id="rId29"/>
    <p:sldId id="3107" r:id="rId30"/>
    <p:sldId id="2922" r:id="rId31"/>
    <p:sldId id="2923" r:id="rId32"/>
    <p:sldId id="2924" r:id="rId33"/>
    <p:sldId id="2925" r:id="rId34"/>
    <p:sldId id="3100" r:id="rId35"/>
    <p:sldId id="2927" r:id="rId36"/>
    <p:sldId id="2928" r:id="rId37"/>
    <p:sldId id="2929" r:id="rId38"/>
    <p:sldId id="2930" r:id="rId39"/>
    <p:sldId id="2931" r:id="rId40"/>
    <p:sldId id="2932" r:id="rId41"/>
    <p:sldId id="2933" r:id="rId42"/>
    <p:sldId id="2934" r:id="rId43"/>
    <p:sldId id="2935" r:id="rId44"/>
    <p:sldId id="3098" r:id="rId45"/>
    <p:sldId id="3099" r:id="rId46"/>
    <p:sldId id="2938" r:id="rId47"/>
    <p:sldId id="2939" r:id="rId48"/>
    <p:sldId id="2940" r:id="rId49"/>
    <p:sldId id="2941" r:id="rId50"/>
    <p:sldId id="2942" r:id="rId51"/>
    <p:sldId id="2943" r:id="rId52"/>
    <p:sldId id="2944" r:id="rId53"/>
    <p:sldId id="3101" r:id="rId54"/>
    <p:sldId id="2945" r:id="rId55"/>
    <p:sldId id="2946" r:id="rId56"/>
    <p:sldId id="2947" r:id="rId57"/>
    <p:sldId id="2948" r:id="rId58"/>
    <p:sldId id="2949" r:id="rId59"/>
    <p:sldId id="2950" r:id="rId60"/>
    <p:sldId id="2951" r:id="rId61"/>
    <p:sldId id="2952" r:id="rId62"/>
    <p:sldId id="2953" r:id="rId63"/>
    <p:sldId id="2954" r:id="rId64"/>
    <p:sldId id="2955" r:id="rId65"/>
    <p:sldId id="2956" r:id="rId66"/>
    <p:sldId id="2957" r:id="rId67"/>
    <p:sldId id="2958" r:id="rId68"/>
    <p:sldId id="2959" r:id="rId69"/>
    <p:sldId id="2960" r:id="rId70"/>
    <p:sldId id="2961" r:id="rId71"/>
    <p:sldId id="2962" r:id="rId72"/>
    <p:sldId id="2963" r:id="rId73"/>
    <p:sldId id="2965" r:id="rId74"/>
    <p:sldId id="2966" r:id="rId75"/>
    <p:sldId id="2967" r:id="rId76"/>
    <p:sldId id="2968" r:id="rId77"/>
    <p:sldId id="2969" r:id="rId78"/>
    <p:sldId id="2970" r:id="rId79"/>
    <p:sldId id="2971" r:id="rId80"/>
    <p:sldId id="2972" r:id="rId81"/>
    <p:sldId id="2973" r:id="rId82"/>
    <p:sldId id="2974" r:id="rId83"/>
    <p:sldId id="2975" r:id="rId84"/>
    <p:sldId id="2978" r:id="rId85"/>
    <p:sldId id="2976" r:id="rId86"/>
    <p:sldId id="3115" r:id="rId87"/>
    <p:sldId id="2979" r:id="rId88"/>
    <p:sldId id="2981" r:id="rId89"/>
    <p:sldId id="2982" r:id="rId90"/>
    <p:sldId id="2984" r:id="rId91"/>
    <p:sldId id="2985" r:id="rId92"/>
    <p:sldId id="3116" r:id="rId93"/>
    <p:sldId id="2983" r:id="rId94"/>
    <p:sldId id="3109" r:id="rId95"/>
    <p:sldId id="3110" r:id="rId96"/>
    <p:sldId id="2986" r:id="rId97"/>
    <p:sldId id="2987" r:id="rId98"/>
    <p:sldId id="2988" r:id="rId99"/>
    <p:sldId id="2994" r:id="rId100"/>
    <p:sldId id="2989" r:id="rId101"/>
    <p:sldId id="2990" r:id="rId102"/>
    <p:sldId id="2991" r:id="rId103"/>
    <p:sldId id="2992" r:id="rId104"/>
    <p:sldId id="2995" r:id="rId105"/>
    <p:sldId id="2996" r:id="rId106"/>
    <p:sldId id="2997" r:id="rId107"/>
    <p:sldId id="2998" r:id="rId108"/>
    <p:sldId id="2999" r:id="rId109"/>
    <p:sldId id="3000" r:id="rId110"/>
    <p:sldId id="3001" r:id="rId111"/>
    <p:sldId id="3002" r:id="rId112"/>
    <p:sldId id="3003" r:id="rId113"/>
    <p:sldId id="3004" r:id="rId114"/>
    <p:sldId id="3005" r:id="rId115"/>
    <p:sldId id="3006" r:id="rId116"/>
    <p:sldId id="3007" r:id="rId117"/>
    <p:sldId id="3008" r:id="rId118"/>
    <p:sldId id="3009" r:id="rId119"/>
    <p:sldId id="3010" r:id="rId120"/>
    <p:sldId id="3011" r:id="rId121"/>
    <p:sldId id="3012" r:id="rId122"/>
    <p:sldId id="3013" r:id="rId123"/>
    <p:sldId id="3014" r:id="rId124"/>
    <p:sldId id="3015" r:id="rId125"/>
    <p:sldId id="3017" r:id="rId126"/>
    <p:sldId id="3018" r:id="rId127"/>
    <p:sldId id="3019" r:id="rId128"/>
    <p:sldId id="3020" r:id="rId129"/>
    <p:sldId id="3021" r:id="rId130"/>
    <p:sldId id="3022" r:id="rId131"/>
    <p:sldId id="3023" r:id="rId132"/>
    <p:sldId id="3024" r:id="rId133"/>
    <p:sldId id="3025" r:id="rId134"/>
    <p:sldId id="3026" r:id="rId135"/>
    <p:sldId id="3027" r:id="rId136"/>
    <p:sldId id="3028" r:id="rId137"/>
    <p:sldId id="3029" r:id="rId138"/>
    <p:sldId id="3030" r:id="rId139"/>
    <p:sldId id="3031" r:id="rId140"/>
    <p:sldId id="3032" r:id="rId141"/>
    <p:sldId id="3033" r:id="rId142"/>
    <p:sldId id="3034" r:id="rId143"/>
    <p:sldId id="3035" r:id="rId144"/>
    <p:sldId id="3036" r:id="rId145"/>
    <p:sldId id="3037" r:id="rId146"/>
    <p:sldId id="3038" r:id="rId147"/>
    <p:sldId id="3039" r:id="rId148"/>
    <p:sldId id="3040" r:id="rId149"/>
    <p:sldId id="3041" r:id="rId150"/>
    <p:sldId id="3042" r:id="rId151"/>
    <p:sldId id="3043" r:id="rId152"/>
    <p:sldId id="3044" r:id="rId153"/>
    <p:sldId id="3045" r:id="rId154"/>
    <p:sldId id="3046" r:id="rId155"/>
    <p:sldId id="3047" r:id="rId156"/>
    <p:sldId id="3048" r:id="rId157"/>
    <p:sldId id="3049" r:id="rId158"/>
    <p:sldId id="3050" r:id="rId159"/>
    <p:sldId id="3051" r:id="rId160"/>
    <p:sldId id="3105" r:id="rId161"/>
    <p:sldId id="3053" r:id="rId162"/>
    <p:sldId id="3054" r:id="rId163"/>
    <p:sldId id="3055" r:id="rId164"/>
    <p:sldId id="3056" r:id="rId165"/>
    <p:sldId id="3057" r:id="rId166"/>
    <p:sldId id="3058" r:id="rId167"/>
    <p:sldId id="3059" r:id="rId168"/>
    <p:sldId id="3060" r:id="rId169"/>
    <p:sldId id="3061" r:id="rId170"/>
    <p:sldId id="3062" r:id="rId171"/>
    <p:sldId id="3063" r:id="rId172"/>
    <p:sldId id="3064" r:id="rId173"/>
    <p:sldId id="3065" r:id="rId174"/>
    <p:sldId id="3066" r:id="rId175"/>
    <p:sldId id="3117" r:id="rId176"/>
    <p:sldId id="3068" r:id="rId177"/>
    <p:sldId id="3069" r:id="rId178"/>
    <p:sldId id="3070" r:id="rId179"/>
    <p:sldId id="3112" r:id="rId180"/>
    <p:sldId id="3071" r:id="rId181"/>
    <p:sldId id="3072" r:id="rId182"/>
    <p:sldId id="3106" r:id="rId183"/>
    <p:sldId id="3073" r:id="rId184"/>
    <p:sldId id="3113" r:id="rId185"/>
    <p:sldId id="3074" r:id="rId186"/>
    <p:sldId id="3075" r:id="rId187"/>
    <p:sldId id="3078" r:id="rId188"/>
    <p:sldId id="3079" r:id="rId189"/>
    <p:sldId id="3080" r:id="rId190"/>
    <p:sldId id="3081" r:id="rId191"/>
    <p:sldId id="3082" r:id="rId192"/>
    <p:sldId id="3083" r:id="rId193"/>
    <p:sldId id="3089" r:id="rId194"/>
    <p:sldId id="3111" r:id="rId195"/>
    <p:sldId id="3094" r:id="rId196"/>
    <p:sldId id="3093" r:id="rId197"/>
    <p:sldId id="3084" r:id="rId198"/>
    <p:sldId id="3085" r:id="rId199"/>
    <p:sldId id="3086" r:id="rId200"/>
    <p:sldId id="3087" r:id="rId201"/>
    <p:sldId id="3108" r:id="rId202"/>
    <p:sldId id="3095" r:id="rId203"/>
    <p:sldId id="3096" r:id="rId204"/>
    <p:sldId id="3097" r:id="rId205"/>
  </p:sldIdLst>
  <p:sldSz cx="9144000" cy="6858000" type="letter"/>
  <p:notesSz cx="7010400" cy="9296400"/>
  <p:custDataLst>
    <p:tags r:id="rId208"/>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19" autoAdjust="0"/>
    <p:restoredTop sz="84540" autoAdjust="0"/>
  </p:normalViewPr>
  <p:slideViewPr>
    <p:cSldViewPr>
      <p:cViewPr varScale="1">
        <p:scale>
          <a:sx n="98" d="100"/>
          <a:sy n="98" d="100"/>
        </p:scale>
        <p:origin x="27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notesMaster" Target="notesMasters/notesMaster1.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tableStyles" Target="tableStyle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handoutMaster" Target="handoutMasters/handout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presProps" Target="presProps.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6DE947AD-0FF5-4BDC-B39C-89B3B8C1FF27}" type="presOf" srcId="{53A7C8F1-6573-416B-BAD0-E203C790D54C}" destId="{80C2ACF9-BD38-4248-9C5A-D57702DCA3FA}" srcOrd="1" destOrd="0" presId="urn:microsoft.com/office/officeart/2005/8/layout/hList7#1"/>
    <dgm:cxn modelId="{5A3BD287-CADD-4CFC-B48E-9A23995430DF}" type="presOf" srcId="{DAFD5B8F-7307-420F-8AA9-469750D54466}" destId="{1DFC81E9-AEE7-4738-A0AB-51EC388659CE}" srcOrd="1" destOrd="0" presId="urn:microsoft.com/office/officeart/2005/8/layout/hList7#1"/>
    <dgm:cxn modelId="{60082310-7D50-42EA-AE76-3320D17664AA}" type="presOf" srcId="{883B5228-B675-48FD-ADE3-882F219A32FD}" destId="{A40BD255-8246-4A86-AC24-6E13AC11D8D0}"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B3EC2D79-F4A8-465F-A292-7F35E7D2F5A1}"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C3D6A1E-5185-4FCC-B8C9-6EC8FD9380A6}" type="presOf" srcId="{DAFD5B8F-7307-420F-8AA9-469750D54466}" destId="{4C98858D-9DCD-4D61-A6D2-9C95CB504251}" srcOrd="0" destOrd="0" presId="urn:microsoft.com/office/officeart/2005/8/layout/hList7#1"/>
    <dgm:cxn modelId="{FED94C18-E9F7-452B-8EA2-1617DC8FF2D4}" type="presOf" srcId="{714289C4-44BF-4423-B73A-D36C7D29CD8B}" destId="{5A6B1BA2-8CEC-4075-979B-58B751678363}" srcOrd="1" destOrd="0" presId="urn:microsoft.com/office/officeart/2005/8/layout/hList7#1"/>
    <dgm:cxn modelId="{8AD588E5-0CCB-4C3B-8FC5-CA888E5F5251}"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9DCE1F7-3175-4375-BE6D-8544E0419F1F}" type="presOf" srcId="{714289C4-44BF-4423-B73A-D36C7D29CD8B}" destId="{3325B67F-1C1F-4C7F-87F7-63A9F5F04916}" srcOrd="0" destOrd="0" presId="urn:microsoft.com/office/officeart/2005/8/layout/hList7#1"/>
    <dgm:cxn modelId="{861AA865-09B1-4AF9-A06A-A4682CB7458D}" type="presOf" srcId="{5B5B7744-917A-4FD6-AA16-3CB0263912D1}" destId="{21B2BCE8-470C-4505-93DC-36DDE14B2DFF}" srcOrd="0" destOrd="0" presId="urn:microsoft.com/office/officeart/2005/8/layout/hList7#1"/>
    <dgm:cxn modelId="{5A48667A-699A-4A2D-8F67-8B38508A16C4}" type="presParOf" srcId="{21B2BCE8-470C-4505-93DC-36DDE14B2DFF}" destId="{D737B785-468C-4A0C-9BAF-B33CE9B38ADA}" srcOrd="0" destOrd="0" presId="urn:microsoft.com/office/officeart/2005/8/layout/hList7#1"/>
    <dgm:cxn modelId="{A53482CD-0077-43B5-B0F3-B683895B6878}" type="presParOf" srcId="{21B2BCE8-470C-4505-93DC-36DDE14B2DFF}" destId="{E3446D0B-132A-4581-B805-7D509ABBE1A9}" srcOrd="1" destOrd="0" presId="urn:microsoft.com/office/officeart/2005/8/layout/hList7#1"/>
    <dgm:cxn modelId="{581A1770-CCB1-4FA7-9296-BF099AD1ED9A}" type="presParOf" srcId="{E3446D0B-132A-4581-B805-7D509ABBE1A9}" destId="{F0280A93-2598-4B79-BCF2-5A74016DDAA6}" srcOrd="0" destOrd="0" presId="urn:microsoft.com/office/officeart/2005/8/layout/hList7#1"/>
    <dgm:cxn modelId="{F45E6B80-FF8B-4F28-8A6A-1178140B1C7D}" type="presParOf" srcId="{F0280A93-2598-4B79-BCF2-5A74016DDAA6}" destId="{3325B67F-1C1F-4C7F-87F7-63A9F5F04916}" srcOrd="0" destOrd="0" presId="urn:microsoft.com/office/officeart/2005/8/layout/hList7#1"/>
    <dgm:cxn modelId="{15FBD542-6372-47B7-AFC6-FB90AA56B4E3}" type="presParOf" srcId="{F0280A93-2598-4B79-BCF2-5A74016DDAA6}" destId="{5A6B1BA2-8CEC-4075-979B-58B751678363}" srcOrd="1" destOrd="0" presId="urn:microsoft.com/office/officeart/2005/8/layout/hList7#1"/>
    <dgm:cxn modelId="{F273985E-B5D9-4F0B-AD13-C88DDB787220}" type="presParOf" srcId="{F0280A93-2598-4B79-BCF2-5A74016DDAA6}" destId="{E679BF5D-7D68-48F1-9595-1ED90F266B6A}" srcOrd="2" destOrd="0" presId="urn:microsoft.com/office/officeart/2005/8/layout/hList7#1"/>
    <dgm:cxn modelId="{E767CE43-347A-4245-B19D-471F640D27A9}" type="presParOf" srcId="{F0280A93-2598-4B79-BCF2-5A74016DDAA6}" destId="{1B13010B-D7B8-48A4-9EA8-0FF90A870D10}" srcOrd="3" destOrd="0" presId="urn:microsoft.com/office/officeart/2005/8/layout/hList7#1"/>
    <dgm:cxn modelId="{F491C22D-CEDC-47B2-BC66-8EA09DBEE9A8}" type="presParOf" srcId="{E3446D0B-132A-4581-B805-7D509ABBE1A9}" destId="{A40BD255-8246-4A86-AC24-6E13AC11D8D0}" srcOrd="1" destOrd="0" presId="urn:microsoft.com/office/officeart/2005/8/layout/hList7#1"/>
    <dgm:cxn modelId="{9657A1AB-36C2-4623-9A76-C717888FBFAA}" type="presParOf" srcId="{E3446D0B-132A-4581-B805-7D509ABBE1A9}" destId="{B4EC43FF-F280-4D81-B573-0BBE26119323}" srcOrd="2" destOrd="0" presId="urn:microsoft.com/office/officeart/2005/8/layout/hList7#1"/>
    <dgm:cxn modelId="{B65DB711-7251-4663-912E-8AEFB6DDDD39}" type="presParOf" srcId="{B4EC43FF-F280-4D81-B573-0BBE26119323}" destId="{4C98858D-9DCD-4D61-A6D2-9C95CB504251}" srcOrd="0" destOrd="0" presId="urn:microsoft.com/office/officeart/2005/8/layout/hList7#1"/>
    <dgm:cxn modelId="{05C0F054-2692-4C9C-A265-50AAC2268753}" type="presParOf" srcId="{B4EC43FF-F280-4D81-B573-0BBE26119323}" destId="{1DFC81E9-AEE7-4738-A0AB-51EC388659CE}" srcOrd="1" destOrd="0" presId="urn:microsoft.com/office/officeart/2005/8/layout/hList7#1"/>
    <dgm:cxn modelId="{98E9C98E-D644-4A2A-B697-701677489A1D}" type="presParOf" srcId="{B4EC43FF-F280-4D81-B573-0BBE26119323}" destId="{5642C667-2035-465B-88FA-BD5286D1ED4A}" srcOrd="2" destOrd="0" presId="urn:microsoft.com/office/officeart/2005/8/layout/hList7#1"/>
    <dgm:cxn modelId="{8C958827-12DF-4A02-A7AC-C4ACAB936272}" type="presParOf" srcId="{B4EC43FF-F280-4D81-B573-0BBE26119323}" destId="{3606B1B6-912D-4BB2-940E-606747701328}" srcOrd="3" destOrd="0" presId="urn:microsoft.com/office/officeart/2005/8/layout/hList7#1"/>
    <dgm:cxn modelId="{3BD1C7CE-CB94-43F4-BE11-5A48160A6F28}" type="presParOf" srcId="{E3446D0B-132A-4581-B805-7D509ABBE1A9}" destId="{6FCB4B09-5AE8-4BCF-9C2E-5DB02F534E9D}" srcOrd="3" destOrd="0" presId="urn:microsoft.com/office/officeart/2005/8/layout/hList7#1"/>
    <dgm:cxn modelId="{40480202-6067-44ED-AE79-2BC41FB4A947}" type="presParOf" srcId="{E3446D0B-132A-4581-B805-7D509ABBE1A9}" destId="{552AA70C-A20B-4D1F-9285-6CFC3143FB01}" srcOrd="4" destOrd="0" presId="urn:microsoft.com/office/officeart/2005/8/layout/hList7#1"/>
    <dgm:cxn modelId="{60382088-A727-46B8-BCA2-7296B62FCED1}" type="presParOf" srcId="{552AA70C-A20B-4D1F-9285-6CFC3143FB01}" destId="{84406800-1B15-4073-9BE5-7AED3F8CD968}" srcOrd="0" destOrd="0" presId="urn:microsoft.com/office/officeart/2005/8/layout/hList7#1"/>
    <dgm:cxn modelId="{47610456-FA65-45E4-B100-DA30A5F01BC8}" type="presParOf" srcId="{552AA70C-A20B-4D1F-9285-6CFC3143FB01}" destId="{80C2ACF9-BD38-4248-9C5A-D57702DCA3FA}" srcOrd="1" destOrd="0" presId="urn:microsoft.com/office/officeart/2005/8/layout/hList7#1"/>
    <dgm:cxn modelId="{B3866149-7AEF-4819-9046-C20C99A25A16}" type="presParOf" srcId="{552AA70C-A20B-4D1F-9285-6CFC3143FB01}" destId="{A550690B-CD28-43E2-88E8-918DBD12128C}" srcOrd="2" destOrd="0" presId="urn:microsoft.com/office/officeart/2005/8/layout/hList7#1"/>
    <dgm:cxn modelId="{329F8C28-5972-425D-B13D-2F34AC1F8324}"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Education Services</a:t>
            </a:r>
            <a:r>
              <a:rPr lang="en-US" sz="1200" i="1" baseline="30000" dirty="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154.xml"/><Relationship Id="rId2" Type="http://schemas.openxmlformats.org/officeDocument/2006/relationships/notesMaster" Target="../notesMasters/notesMaster1.xml"/><Relationship Id="rId1" Type="http://schemas.openxmlformats.org/officeDocument/2006/relationships/tags" Target="../tags/tag1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3</a:t>
            </a:fld>
            <a:endParaRPr lang="en-US" sz="120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20</a:t>
            </a:fld>
            <a:endParaRPr lang="en-US">
              <a:latin typeface="Times New Roman" pitchFamily="18" charset="0"/>
            </a:endParaRPr>
          </a:p>
        </p:txBody>
      </p:sp>
      <p:sp>
        <p:nvSpPr>
          <p:cNvPr id="12185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20</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2186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20</a:t>
            </a:fld>
            <a:endParaRPr lang="en-US" sz="1200">
              <a:latin typeface="Times New Roman" pitchFamily="18" charset="0"/>
            </a:endParaRPr>
          </a:p>
        </p:txBody>
      </p:sp>
    </p:spTree>
    <p:extLst>
      <p:ext uri="{BB962C8B-B14F-4D97-AF65-F5344CB8AC3E}">
        <p14:creationId xmlns:p14="http://schemas.microsoft.com/office/powerpoint/2010/main" val="38862632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156</a:t>
            </a:fld>
            <a:endParaRPr lang="en-US"/>
          </a:p>
        </p:txBody>
      </p:sp>
    </p:spTree>
    <p:extLst>
      <p:ext uri="{BB962C8B-B14F-4D97-AF65-F5344CB8AC3E}">
        <p14:creationId xmlns:p14="http://schemas.microsoft.com/office/powerpoint/2010/main" val="22939963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a:pPr>
                <a:spcBef>
                  <a:spcPct val="0"/>
                </a:spcBef>
              </a:pPr>
              <a:t>159</a:t>
            </a:fld>
            <a:endParaRPr lang="en-US" sz="1300"/>
          </a:p>
        </p:txBody>
      </p:sp>
    </p:spTree>
    <p:extLst>
      <p:ext uri="{BB962C8B-B14F-4D97-AF65-F5344CB8AC3E}">
        <p14:creationId xmlns:p14="http://schemas.microsoft.com/office/powerpoint/2010/main" val="610973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160</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161</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162</a:t>
            </a:fld>
            <a:endParaRPr lang="en-US" sz="1300"/>
          </a:p>
        </p:txBody>
      </p:sp>
    </p:spTree>
    <p:extLst>
      <p:ext uri="{BB962C8B-B14F-4D97-AF65-F5344CB8AC3E}">
        <p14:creationId xmlns:p14="http://schemas.microsoft.com/office/powerpoint/2010/main" val="42788458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163</a:t>
            </a:fld>
            <a:endParaRPr lang="en-US" sz="1300"/>
          </a:p>
        </p:txBody>
      </p:sp>
    </p:spTree>
    <p:extLst>
      <p:ext uri="{BB962C8B-B14F-4D97-AF65-F5344CB8AC3E}">
        <p14:creationId xmlns:p14="http://schemas.microsoft.com/office/powerpoint/2010/main" val="216032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164</a:t>
            </a:fld>
            <a:endParaRPr lang="en-US" sz="1300"/>
          </a:p>
        </p:txBody>
      </p:sp>
    </p:spTree>
    <p:extLst>
      <p:ext uri="{BB962C8B-B14F-4D97-AF65-F5344CB8AC3E}">
        <p14:creationId xmlns:p14="http://schemas.microsoft.com/office/powerpoint/2010/main" val="32531904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165</a:t>
            </a:fld>
            <a:endParaRPr lang="en-US" sz="1300"/>
          </a:p>
        </p:txBody>
      </p:sp>
    </p:spTree>
    <p:extLst>
      <p:ext uri="{BB962C8B-B14F-4D97-AF65-F5344CB8AC3E}">
        <p14:creationId xmlns:p14="http://schemas.microsoft.com/office/powerpoint/2010/main" val="9334113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166</a:t>
            </a:fld>
            <a:endParaRPr lang="en-US" sz="1300"/>
          </a:p>
        </p:txBody>
      </p:sp>
    </p:spTree>
    <p:extLst>
      <p:ext uri="{BB962C8B-B14F-4D97-AF65-F5344CB8AC3E}">
        <p14:creationId xmlns:p14="http://schemas.microsoft.com/office/powerpoint/2010/main" val="4432652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168</a:t>
            </a:fld>
            <a:endParaRPr lang="en-US" sz="1300"/>
          </a:p>
        </p:txBody>
      </p:sp>
    </p:spTree>
    <p:extLst>
      <p:ext uri="{BB962C8B-B14F-4D97-AF65-F5344CB8AC3E}">
        <p14:creationId xmlns:p14="http://schemas.microsoft.com/office/powerpoint/2010/main" val="90917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22</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169</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a:pPr eaLnBrk="1" hangingPunct="1"/>
              <a:t>172</a:t>
            </a:fld>
            <a:endParaRPr lang="en-US" sz="1200"/>
          </a:p>
        </p:txBody>
      </p:sp>
    </p:spTree>
    <p:extLst>
      <p:ext uri="{BB962C8B-B14F-4D97-AF65-F5344CB8AC3E}">
        <p14:creationId xmlns:p14="http://schemas.microsoft.com/office/powerpoint/2010/main" val="16266102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173</a:t>
            </a:fld>
            <a:endParaRPr lang="en-US"/>
          </a:p>
        </p:txBody>
      </p:sp>
    </p:spTree>
    <p:extLst>
      <p:ext uri="{BB962C8B-B14F-4D97-AF65-F5344CB8AC3E}">
        <p14:creationId xmlns:p14="http://schemas.microsoft.com/office/powerpoint/2010/main" val="42517667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180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744178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a:pPr eaLnBrk="1" hangingPunct="1"/>
              <a:t>184</a:t>
            </a:fld>
            <a:endParaRPr lang="en-US" sz="1200"/>
          </a:p>
        </p:txBody>
      </p:sp>
    </p:spTree>
    <p:extLst>
      <p:ext uri="{BB962C8B-B14F-4D97-AF65-F5344CB8AC3E}">
        <p14:creationId xmlns:p14="http://schemas.microsoft.com/office/powerpoint/2010/main" val="1728595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195</a:t>
            </a:fld>
            <a:endParaRPr lang="en-US" sz="1300"/>
          </a:p>
        </p:txBody>
      </p:sp>
    </p:spTree>
    <p:extLst>
      <p:ext uri="{BB962C8B-B14F-4D97-AF65-F5344CB8AC3E}">
        <p14:creationId xmlns:p14="http://schemas.microsoft.com/office/powerpoint/2010/main" val="26150019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6913"/>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201</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a:solidFill>
                  <a:srgbClr val="000000"/>
                </a:solidFill>
              </a:rPr>
              <a:pPr eaLnBrk="1" hangingPunct="1"/>
              <a:t>202</a:t>
            </a:fld>
            <a:endParaRPr lang="en-US" sz="1200">
              <a:solidFill>
                <a:srgbClr val="000000"/>
              </a:solidFill>
            </a:endParaRPr>
          </a:p>
        </p:txBody>
      </p:sp>
    </p:spTree>
    <p:extLst>
      <p:ext uri="{BB962C8B-B14F-4D97-AF65-F5344CB8AC3E}">
        <p14:creationId xmlns:p14="http://schemas.microsoft.com/office/powerpoint/2010/main" val="46808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p:txBody>
          <a:bodyPr/>
          <a:lstStyle/>
          <a:p>
            <a:pPr>
              <a:defRPr/>
            </a:pPr>
            <a:r>
              <a:rPr lang="en-US"/>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23</a:t>
            </a:fld>
            <a:endParaRPr lang="en-US"/>
          </a:p>
        </p:txBody>
      </p:sp>
    </p:spTree>
    <p:extLst>
      <p:ext uri="{BB962C8B-B14F-4D97-AF65-F5344CB8AC3E}">
        <p14:creationId xmlns:p14="http://schemas.microsoft.com/office/powerpoint/2010/main" val="261578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24</a:t>
            </a:fld>
            <a:endParaRPr lang="en-US">
              <a:latin typeface="Times New Roman" pitchFamily="18" charset="0"/>
            </a:endParaRPr>
          </a:p>
        </p:txBody>
      </p:sp>
      <p:sp>
        <p:nvSpPr>
          <p:cNvPr id="218116" name="Rectangle 2"/>
          <p:cNvSpPr>
            <a:spLocks noGrp="1" noRot="1" noChangeAspect="1" noChangeArrowheads="1" noTextEdit="1"/>
          </p:cNvSpPr>
          <p:nvPr>
            <p:ph type="sldImg"/>
          </p:nvPr>
        </p:nvSpPr>
        <p:spPr>
          <a:xfrm>
            <a:off x="1220788" y="709613"/>
            <a:ext cx="4727575" cy="3544887"/>
          </a:xfrm>
          <a:ln/>
        </p:spPr>
      </p:sp>
      <p:sp>
        <p:nvSpPr>
          <p:cNvPr id="218117" name="Rectangle 3"/>
          <p:cNvSpPr>
            <a:spLocks noGrp="1" noChangeArrowheads="1"/>
          </p:cNvSpPr>
          <p:nvPr>
            <p:ph type="body" idx="1"/>
          </p:nvPr>
        </p:nvSpPr>
        <p:spPr>
          <a:xfrm>
            <a:off x="716931" y="4489701"/>
            <a:ext cx="5732327" cy="425216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Type 1-absent insulin</a:t>
            </a:r>
          </a:p>
          <a:p>
            <a:r>
              <a:rPr lang="en-US"/>
              <a:t>Type 2-too much insulin early, then resistence and less secretion</a:t>
            </a:r>
          </a:p>
          <a:p>
            <a:r>
              <a:rPr lang="en-US"/>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a:pPr>
                <a:spcBef>
                  <a:spcPct val="0"/>
                </a:spcBef>
              </a:pPr>
              <a:t>25</a:t>
            </a:fld>
            <a:endParaRPr lang="en-US" sz="1300"/>
          </a:p>
        </p:txBody>
      </p:sp>
    </p:spTree>
    <p:extLst>
      <p:ext uri="{BB962C8B-B14F-4D97-AF65-F5344CB8AC3E}">
        <p14:creationId xmlns:p14="http://schemas.microsoft.com/office/powerpoint/2010/main" val="1513205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a:pPr>
                <a:spcBef>
                  <a:spcPct val="0"/>
                </a:spcBef>
              </a:pPr>
              <a:t>26</a:t>
            </a:fld>
            <a:endParaRPr lang="en-US" sz="1300"/>
          </a:p>
        </p:txBody>
      </p:sp>
    </p:spTree>
    <p:extLst>
      <p:ext uri="{BB962C8B-B14F-4D97-AF65-F5344CB8AC3E}">
        <p14:creationId xmlns:p14="http://schemas.microsoft.com/office/powerpoint/2010/main" val="71390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a:pPr>
                <a:spcBef>
                  <a:spcPct val="0"/>
                </a:spcBef>
              </a:pPr>
              <a:t>27</a:t>
            </a:fld>
            <a:endParaRPr lang="en-US" sz="1300"/>
          </a:p>
        </p:txBody>
      </p:sp>
    </p:spTree>
    <p:extLst>
      <p:ext uri="{BB962C8B-B14F-4D97-AF65-F5344CB8AC3E}">
        <p14:creationId xmlns:p14="http://schemas.microsoft.com/office/powerpoint/2010/main" val="144895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29</a:t>
            </a:fld>
            <a:endParaRPr lang="en-US">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a:pPr eaLnBrk="1" hangingPunct="1"/>
              <a:t>32</a:t>
            </a:fld>
            <a:endParaRPr lang="en-US" sz="1200"/>
          </a:p>
        </p:txBody>
      </p:sp>
    </p:spTree>
    <p:extLst>
      <p:ext uri="{BB962C8B-B14F-4D97-AF65-F5344CB8AC3E}">
        <p14:creationId xmlns:p14="http://schemas.microsoft.com/office/powerpoint/2010/main" val="236682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a:pPr>
                <a:spcBef>
                  <a:spcPct val="0"/>
                </a:spcBef>
              </a:pPr>
              <a:t>35</a:t>
            </a:fld>
            <a:endParaRPr lang="en-US" sz="1300"/>
          </a:p>
        </p:txBody>
      </p:sp>
    </p:spTree>
    <p:extLst>
      <p:ext uri="{BB962C8B-B14F-4D97-AF65-F5344CB8AC3E}">
        <p14:creationId xmlns:p14="http://schemas.microsoft.com/office/powerpoint/2010/main" val="766511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36</a:t>
            </a:fld>
            <a:endParaRPr lang="en-US"/>
          </a:p>
        </p:txBody>
      </p:sp>
    </p:spTree>
    <p:extLst>
      <p:ext uri="{BB962C8B-B14F-4D97-AF65-F5344CB8AC3E}">
        <p14:creationId xmlns:p14="http://schemas.microsoft.com/office/powerpoint/2010/main" val="351535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a:pPr>
                <a:spcBef>
                  <a:spcPct val="0"/>
                </a:spcBef>
              </a:pPr>
              <a:t>37</a:t>
            </a:fld>
            <a:endParaRPr lang="en-US" sz="1300"/>
          </a:p>
        </p:txBody>
      </p:sp>
    </p:spTree>
    <p:extLst>
      <p:ext uri="{BB962C8B-B14F-4D97-AF65-F5344CB8AC3E}">
        <p14:creationId xmlns:p14="http://schemas.microsoft.com/office/powerpoint/2010/main" val="401026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a:pPr>
                <a:spcBef>
                  <a:spcPct val="0"/>
                </a:spcBef>
              </a:pPr>
              <a:t>40</a:t>
            </a:fld>
            <a:endParaRPr lang="en-US" sz="1300"/>
          </a:p>
        </p:txBody>
      </p:sp>
    </p:spTree>
    <p:extLst>
      <p:ext uri="{BB962C8B-B14F-4D97-AF65-F5344CB8AC3E}">
        <p14:creationId xmlns:p14="http://schemas.microsoft.com/office/powerpoint/2010/main" val="293783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a:pPr>
                <a:spcBef>
                  <a:spcPct val="0"/>
                </a:spcBef>
              </a:pPr>
              <a:t>41</a:t>
            </a:fld>
            <a:endParaRPr lang="en-US" sz="1300"/>
          </a:p>
        </p:txBody>
      </p:sp>
    </p:spTree>
    <p:extLst>
      <p:ext uri="{BB962C8B-B14F-4D97-AF65-F5344CB8AC3E}">
        <p14:creationId xmlns:p14="http://schemas.microsoft.com/office/powerpoint/2010/main" val="3201579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a:pPr>
                <a:spcBef>
                  <a:spcPct val="0"/>
                </a:spcBef>
              </a:pPr>
              <a:t>42</a:t>
            </a:fld>
            <a:endParaRPr lang="en-US" sz="1300"/>
          </a:p>
        </p:txBody>
      </p:sp>
    </p:spTree>
    <p:extLst>
      <p:ext uri="{BB962C8B-B14F-4D97-AF65-F5344CB8AC3E}">
        <p14:creationId xmlns:p14="http://schemas.microsoft.com/office/powerpoint/2010/main" val="932208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a:pPr>
                <a:spcBef>
                  <a:spcPct val="0"/>
                </a:spcBef>
              </a:pPr>
              <a:t>45</a:t>
            </a:fld>
            <a:endParaRPr lang="en-US" sz="1300"/>
          </a:p>
        </p:txBody>
      </p:sp>
    </p:spTree>
    <p:extLst>
      <p:ext uri="{BB962C8B-B14F-4D97-AF65-F5344CB8AC3E}">
        <p14:creationId xmlns:p14="http://schemas.microsoft.com/office/powerpoint/2010/main" val="1863329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a:pPr>
                <a:spcBef>
                  <a:spcPct val="0"/>
                </a:spcBef>
              </a:pPr>
              <a:t>46</a:t>
            </a:fld>
            <a:endParaRPr lang="en-US" sz="1300"/>
          </a:p>
        </p:txBody>
      </p:sp>
    </p:spTree>
    <p:extLst>
      <p:ext uri="{BB962C8B-B14F-4D97-AF65-F5344CB8AC3E}">
        <p14:creationId xmlns:p14="http://schemas.microsoft.com/office/powerpoint/2010/main" val="4292135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47</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9</a:t>
            </a:fld>
            <a:endParaRPr lang="en-US">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a:pPr>
                <a:spcBef>
                  <a:spcPct val="0"/>
                </a:spcBef>
              </a:pPr>
              <a:t>48</a:t>
            </a:fld>
            <a:endParaRPr lang="en-US" sz="1300"/>
          </a:p>
        </p:txBody>
      </p:sp>
      <p:sp>
        <p:nvSpPr>
          <p:cNvPr id="89091" name="Rectangle 7"/>
          <p:cNvSpPr txBox="1">
            <a:spLocks noGrp="1" noChangeArrowheads="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48</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89095" name="Slide Number Placeholder 4"/>
          <p:cNvSpPr txBox="1">
            <a:spLocks noGrp="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48</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956" indent="-291136">
              <a:defRPr>
                <a:solidFill>
                  <a:schemeClr val="tx1"/>
                </a:solidFill>
                <a:latin typeface="Arial" panose="020B0604020202020204" pitchFamily="34" charset="0"/>
              </a:defRPr>
            </a:lvl2pPr>
            <a:lvl3pPr marL="1164547" indent="-232910">
              <a:defRPr>
                <a:solidFill>
                  <a:schemeClr val="tx1"/>
                </a:solidFill>
                <a:latin typeface="Arial" panose="020B0604020202020204" pitchFamily="34" charset="0"/>
              </a:defRPr>
            </a:lvl3pPr>
            <a:lvl4pPr marL="1630365" indent="-232910">
              <a:defRPr>
                <a:solidFill>
                  <a:schemeClr val="tx1"/>
                </a:solidFill>
                <a:latin typeface="Arial" panose="020B0604020202020204" pitchFamily="34" charset="0"/>
              </a:defRPr>
            </a:lvl4pPr>
            <a:lvl5pPr marL="2096184" indent="-232910">
              <a:defRPr>
                <a:solidFill>
                  <a:schemeClr val="tx1"/>
                </a:solidFill>
                <a:latin typeface="Arial" panose="020B0604020202020204" pitchFamily="34" charset="0"/>
              </a:defRPr>
            </a:lvl5pPr>
            <a:lvl6pPr marL="2562002" indent="-232910" eaLnBrk="0" fontAlgn="base" hangingPunct="0">
              <a:spcBef>
                <a:spcPct val="0"/>
              </a:spcBef>
              <a:spcAft>
                <a:spcPct val="0"/>
              </a:spcAft>
              <a:defRPr>
                <a:solidFill>
                  <a:schemeClr val="tx1"/>
                </a:solidFill>
                <a:latin typeface="Arial" panose="020B0604020202020204" pitchFamily="34" charset="0"/>
              </a:defRPr>
            </a:lvl6pPr>
            <a:lvl7pPr marL="3027821" indent="-232910" eaLnBrk="0" fontAlgn="base" hangingPunct="0">
              <a:spcBef>
                <a:spcPct val="0"/>
              </a:spcBef>
              <a:spcAft>
                <a:spcPct val="0"/>
              </a:spcAft>
              <a:defRPr>
                <a:solidFill>
                  <a:schemeClr val="tx1"/>
                </a:solidFill>
                <a:latin typeface="Arial" panose="020B0604020202020204" pitchFamily="34" charset="0"/>
              </a:defRPr>
            </a:lvl7pPr>
            <a:lvl8pPr marL="3493638" indent="-232910" eaLnBrk="0" fontAlgn="base" hangingPunct="0">
              <a:spcBef>
                <a:spcPct val="0"/>
              </a:spcBef>
              <a:spcAft>
                <a:spcPct val="0"/>
              </a:spcAft>
              <a:defRPr>
                <a:solidFill>
                  <a:schemeClr val="tx1"/>
                </a:solidFill>
                <a:latin typeface="Arial" panose="020B0604020202020204" pitchFamily="34" charset="0"/>
              </a:defRPr>
            </a:lvl8pPr>
            <a:lvl9pPr marL="3959457" indent="-23291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49</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237076" y="9358746"/>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49</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956" indent="-291136">
              <a:defRPr>
                <a:solidFill>
                  <a:schemeClr val="tx1"/>
                </a:solidFill>
                <a:latin typeface="Arial" panose="020B0604020202020204" pitchFamily="34" charset="0"/>
              </a:defRPr>
            </a:lvl2pPr>
            <a:lvl3pPr marL="1164547" indent="-232910">
              <a:defRPr>
                <a:solidFill>
                  <a:schemeClr val="tx1"/>
                </a:solidFill>
                <a:latin typeface="Arial" panose="020B0604020202020204" pitchFamily="34" charset="0"/>
              </a:defRPr>
            </a:lvl3pPr>
            <a:lvl4pPr marL="1630365" indent="-232910">
              <a:defRPr>
                <a:solidFill>
                  <a:schemeClr val="tx1"/>
                </a:solidFill>
                <a:latin typeface="Arial" panose="020B0604020202020204" pitchFamily="34" charset="0"/>
              </a:defRPr>
            </a:lvl4pPr>
            <a:lvl5pPr marL="2096184" indent="-232910">
              <a:defRPr>
                <a:solidFill>
                  <a:schemeClr val="tx1"/>
                </a:solidFill>
                <a:latin typeface="Arial" panose="020B0604020202020204" pitchFamily="34" charset="0"/>
              </a:defRPr>
            </a:lvl5pPr>
            <a:lvl6pPr marL="2562002" indent="-232910" eaLnBrk="0" fontAlgn="base" hangingPunct="0">
              <a:spcBef>
                <a:spcPct val="0"/>
              </a:spcBef>
              <a:spcAft>
                <a:spcPct val="0"/>
              </a:spcAft>
              <a:defRPr>
                <a:solidFill>
                  <a:schemeClr val="tx1"/>
                </a:solidFill>
                <a:latin typeface="Arial" panose="020B0604020202020204" pitchFamily="34" charset="0"/>
              </a:defRPr>
            </a:lvl6pPr>
            <a:lvl7pPr marL="3027821" indent="-232910" eaLnBrk="0" fontAlgn="base" hangingPunct="0">
              <a:spcBef>
                <a:spcPct val="0"/>
              </a:spcBef>
              <a:spcAft>
                <a:spcPct val="0"/>
              </a:spcAft>
              <a:defRPr>
                <a:solidFill>
                  <a:schemeClr val="tx1"/>
                </a:solidFill>
                <a:latin typeface="Arial" panose="020B0604020202020204" pitchFamily="34" charset="0"/>
              </a:defRPr>
            </a:lvl7pPr>
            <a:lvl8pPr marL="3493638" indent="-232910" eaLnBrk="0" fontAlgn="base" hangingPunct="0">
              <a:spcBef>
                <a:spcPct val="0"/>
              </a:spcBef>
              <a:spcAft>
                <a:spcPct val="0"/>
              </a:spcAft>
              <a:defRPr>
                <a:solidFill>
                  <a:schemeClr val="tx1"/>
                </a:solidFill>
                <a:latin typeface="Arial" panose="020B0604020202020204" pitchFamily="34" charset="0"/>
              </a:defRPr>
            </a:lvl8pPr>
            <a:lvl9pPr marL="3959457" indent="-23291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237076" y="9358746"/>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49</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01750" y="735013"/>
            <a:ext cx="4878388" cy="3659187"/>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598039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0B2A28-4996-47B4-AC2C-288A394EC056}" type="slidenum">
              <a:rPr lang="en-GB" smtClean="0"/>
              <a:pPr/>
              <a:t>50</a:t>
            </a:fld>
            <a:endParaRPr lang="en-GB" dirty="0"/>
          </a:p>
        </p:txBody>
      </p:sp>
    </p:spTree>
    <p:extLst>
      <p:ext uri="{BB962C8B-B14F-4D97-AF65-F5344CB8AC3E}">
        <p14:creationId xmlns:p14="http://schemas.microsoft.com/office/powerpoint/2010/main" val="2826047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50" indent="-296711" eaLnBrk="0" hangingPunct="0">
              <a:defRPr sz="2400">
                <a:solidFill>
                  <a:schemeClr val="tx1"/>
                </a:solidFill>
                <a:latin typeface="Times New Roman" pitchFamily="18" charset="0"/>
              </a:defRPr>
            </a:lvl2pPr>
            <a:lvl3pPr marL="1186847" indent="-237369" eaLnBrk="0" hangingPunct="0">
              <a:defRPr sz="2400">
                <a:solidFill>
                  <a:schemeClr val="tx1"/>
                </a:solidFill>
                <a:latin typeface="Times New Roman" pitchFamily="18" charset="0"/>
              </a:defRPr>
            </a:lvl3pPr>
            <a:lvl4pPr marL="1661585" indent="-237369" eaLnBrk="0" hangingPunct="0">
              <a:defRPr sz="2400">
                <a:solidFill>
                  <a:schemeClr val="tx1"/>
                </a:solidFill>
                <a:latin typeface="Times New Roman" pitchFamily="18" charset="0"/>
              </a:defRPr>
            </a:lvl4pPr>
            <a:lvl5pPr marL="2136324" indent="-237369" eaLnBrk="0" hangingPunct="0">
              <a:defRPr sz="2400">
                <a:solidFill>
                  <a:schemeClr val="tx1"/>
                </a:solidFill>
                <a:latin typeface="Times New Roman" pitchFamily="18" charset="0"/>
              </a:defRPr>
            </a:lvl5pPr>
            <a:lvl6pPr marL="2611062" indent="-237369" eaLnBrk="0" fontAlgn="base" hangingPunct="0">
              <a:spcBef>
                <a:spcPct val="0"/>
              </a:spcBef>
              <a:spcAft>
                <a:spcPct val="0"/>
              </a:spcAft>
              <a:defRPr sz="2400">
                <a:solidFill>
                  <a:schemeClr val="tx1"/>
                </a:solidFill>
                <a:latin typeface="Times New Roman" pitchFamily="18" charset="0"/>
              </a:defRPr>
            </a:lvl6pPr>
            <a:lvl7pPr marL="3085801" indent="-237369" eaLnBrk="0" fontAlgn="base" hangingPunct="0">
              <a:spcBef>
                <a:spcPct val="0"/>
              </a:spcBef>
              <a:spcAft>
                <a:spcPct val="0"/>
              </a:spcAft>
              <a:defRPr sz="2400">
                <a:solidFill>
                  <a:schemeClr val="tx1"/>
                </a:solidFill>
                <a:latin typeface="Times New Roman" pitchFamily="18" charset="0"/>
              </a:defRPr>
            </a:lvl7pPr>
            <a:lvl8pPr marL="3560540" indent="-237369" eaLnBrk="0" fontAlgn="base" hangingPunct="0">
              <a:spcBef>
                <a:spcPct val="0"/>
              </a:spcBef>
              <a:spcAft>
                <a:spcPct val="0"/>
              </a:spcAft>
              <a:defRPr sz="2400">
                <a:solidFill>
                  <a:schemeClr val="tx1"/>
                </a:solidFill>
                <a:latin typeface="Times New Roman" pitchFamily="18" charset="0"/>
              </a:defRPr>
            </a:lvl8pPr>
            <a:lvl9pPr marL="4035279" indent="-237369"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55</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57</a:t>
            </a:fld>
            <a:endParaRPr lang="en-US">
              <a:solidFill>
                <a:srgbClr val="000000"/>
              </a:solidFill>
              <a:latin typeface="Times New Roman" pitchFamily="18" charset="0"/>
            </a:endParaRPr>
          </a:p>
        </p:txBody>
      </p:sp>
      <p:sp>
        <p:nvSpPr>
          <p:cNvPr id="10035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57</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57</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236663" y="704850"/>
            <a:ext cx="4695825" cy="3522663"/>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2059014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59</a:t>
            </a:fld>
            <a:endParaRPr lang="en-US" sz="1400"/>
          </a:p>
        </p:txBody>
      </p:sp>
    </p:spTree>
    <p:extLst>
      <p:ext uri="{BB962C8B-B14F-4D97-AF65-F5344CB8AC3E}">
        <p14:creationId xmlns:p14="http://schemas.microsoft.com/office/powerpoint/2010/main" val="126369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a:pPr>
                <a:spcBef>
                  <a:spcPct val="0"/>
                </a:spcBef>
              </a:pPr>
              <a:t>60</a:t>
            </a:fld>
            <a:endParaRPr lang="en-US" sz="1300"/>
          </a:p>
        </p:txBody>
      </p:sp>
    </p:spTree>
    <p:extLst>
      <p:ext uri="{BB962C8B-B14F-4D97-AF65-F5344CB8AC3E}">
        <p14:creationId xmlns:p14="http://schemas.microsoft.com/office/powerpoint/2010/main" val="2940786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61</a:t>
            </a:fld>
            <a:endParaRPr lang="en-US" sz="120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62</a:t>
            </a:fld>
            <a:endParaRPr lang="en-US"/>
          </a:p>
        </p:txBody>
      </p:sp>
    </p:spTree>
    <p:extLst>
      <p:ext uri="{BB962C8B-B14F-4D97-AF65-F5344CB8AC3E}">
        <p14:creationId xmlns:p14="http://schemas.microsoft.com/office/powerpoint/2010/main" val="4120950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a:pPr eaLnBrk="1" hangingPunct="1"/>
              <a:t>63</a:t>
            </a:fld>
            <a:endParaRPr lang="en-US" sz="1200"/>
          </a:p>
        </p:txBody>
      </p:sp>
    </p:spTree>
    <p:extLst>
      <p:ext uri="{BB962C8B-B14F-4D97-AF65-F5344CB8AC3E}">
        <p14:creationId xmlns:p14="http://schemas.microsoft.com/office/powerpoint/2010/main" val="209348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12</a:t>
            </a:fld>
            <a:endParaRPr lang="en-US" sz="120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a:pPr>
                <a:spcBef>
                  <a:spcPct val="0"/>
                </a:spcBef>
              </a:pPr>
              <a:t>64</a:t>
            </a:fld>
            <a:endParaRPr lang="en-US" sz="1400"/>
          </a:p>
        </p:txBody>
      </p:sp>
    </p:spTree>
    <p:extLst>
      <p:ext uri="{BB962C8B-B14F-4D97-AF65-F5344CB8AC3E}">
        <p14:creationId xmlns:p14="http://schemas.microsoft.com/office/powerpoint/2010/main" val="1083372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a:pPr>
                <a:spcBef>
                  <a:spcPct val="0"/>
                </a:spcBef>
              </a:pPr>
              <a:t>65</a:t>
            </a:fld>
            <a:endParaRPr lang="en-US" sz="1300"/>
          </a:p>
        </p:txBody>
      </p:sp>
    </p:spTree>
    <p:extLst>
      <p:ext uri="{BB962C8B-B14F-4D97-AF65-F5344CB8AC3E}">
        <p14:creationId xmlns:p14="http://schemas.microsoft.com/office/powerpoint/2010/main" val="1883592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a:pPr eaLnBrk="1" hangingPunct="1"/>
              <a:t>68</a:t>
            </a:fld>
            <a:endParaRPr lang="en-US" sz="1200"/>
          </a:p>
        </p:txBody>
      </p:sp>
    </p:spTree>
    <p:extLst>
      <p:ext uri="{BB962C8B-B14F-4D97-AF65-F5344CB8AC3E}">
        <p14:creationId xmlns:p14="http://schemas.microsoft.com/office/powerpoint/2010/main" val="3267521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57066" indent="-291179">
              <a:spcBef>
                <a:spcPct val="30000"/>
              </a:spcBef>
              <a:defRPr kumimoji="1" sz="1200">
                <a:solidFill>
                  <a:schemeClr val="tx1"/>
                </a:solidFill>
                <a:latin typeface="Times New Roman" panose="02020603050405020304" pitchFamily="18" charset="0"/>
              </a:defRPr>
            </a:lvl2pPr>
            <a:lvl3pPr marL="1164717" indent="-232943">
              <a:spcBef>
                <a:spcPct val="30000"/>
              </a:spcBef>
              <a:defRPr kumimoji="1" sz="1200">
                <a:solidFill>
                  <a:schemeClr val="tx1"/>
                </a:solidFill>
                <a:latin typeface="Times New Roman" panose="02020603050405020304" pitchFamily="18" charset="0"/>
              </a:defRPr>
            </a:lvl3pPr>
            <a:lvl4pPr marL="1630604" indent="-232943">
              <a:spcBef>
                <a:spcPct val="30000"/>
              </a:spcBef>
              <a:defRPr kumimoji="1" sz="1200">
                <a:solidFill>
                  <a:schemeClr val="tx1"/>
                </a:solidFill>
                <a:latin typeface="Times New Roman" panose="02020603050405020304" pitchFamily="18" charset="0"/>
              </a:defRPr>
            </a:lvl4pPr>
            <a:lvl5pPr marL="2096491" indent="-232943">
              <a:spcBef>
                <a:spcPct val="30000"/>
              </a:spcBef>
              <a:defRPr kumimoji="1"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kumimoji="1"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kumimoji="1"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kumimoji="1"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69</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a:pPr>
                <a:spcBef>
                  <a:spcPct val="0"/>
                </a:spcBef>
              </a:pPr>
              <a:t>72</a:t>
            </a:fld>
            <a:endParaRPr lang="en-US" sz="1300"/>
          </a:p>
        </p:txBody>
      </p:sp>
    </p:spTree>
    <p:extLst>
      <p:ext uri="{BB962C8B-B14F-4D97-AF65-F5344CB8AC3E}">
        <p14:creationId xmlns:p14="http://schemas.microsoft.com/office/powerpoint/2010/main" val="876467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a:pPr>
                <a:spcBef>
                  <a:spcPct val="0"/>
                </a:spcBef>
              </a:pPr>
              <a:t>73</a:t>
            </a:fld>
            <a:endParaRPr lang="en-US" sz="1300"/>
          </a:p>
        </p:txBody>
      </p:sp>
    </p:spTree>
    <p:extLst>
      <p:ext uri="{BB962C8B-B14F-4D97-AF65-F5344CB8AC3E}">
        <p14:creationId xmlns:p14="http://schemas.microsoft.com/office/powerpoint/2010/main" val="1573914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a:pPr>
                <a:spcBef>
                  <a:spcPct val="0"/>
                </a:spcBef>
              </a:pPr>
              <a:t>74</a:t>
            </a:fld>
            <a:endParaRPr lang="en-US" sz="1300"/>
          </a:p>
        </p:txBody>
      </p:sp>
    </p:spTree>
    <p:extLst>
      <p:ext uri="{BB962C8B-B14F-4D97-AF65-F5344CB8AC3E}">
        <p14:creationId xmlns:p14="http://schemas.microsoft.com/office/powerpoint/2010/main" val="1218685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a:pPr>
                <a:spcBef>
                  <a:spcPct val="0"/>
                </a:spcBef>
              </a:pPr>
              <a:t>75</a:t>
            </a:fld>
            <a:endParaRPr lang="en-US" sz="1300"/>
          </a:p>
        </p:txBody>
      </p:sp>
    </p:spTree>
    <p:extLst>
      <p:ext uri="{BB962C8B-B14F-4D97-AF65-F5344CB8AC3E}">
        <p14:creationId xmlns:p14="http://schemas.microsoft.com/office/powerpoint/2010/main" val="456226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a:pPr>
                <a:spcBef>
                  <a:spcPct val="0"/>
                </a:spcBef>
              </a:pPr>
              <a:t>76</a:t>
            </a:fld>
            <a:endParaRPr lang="en-US" sz="1300"/>
          </a:p>
        </p:txBody>
      </p:sp>
    </p:spTree>
    <p:extLst>
      <p:ext uri="{BB962C8B-B14F-4D97-AF65-F5344CB8AC3E}">
        <p14:creationId xmlns:p14="http://schemas.microsoft.com/office/powerpoint/2010/main" val="3047728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a:pPr>
                <a:spcBef>
                  <a:spcPct val="0"/>
                </a:spcBef>
              </a:pPr>
              <a:t>77</a:t>
            </a:fld>
            <a:endParaRPr lang="en-US" sz="1300"/>
          </a:p>
        </p:txBody>
      </p:sp>
    </p:spTree>
    <p:extLst>
      <p:ext uri="{BB962C8B-B14F-4D97-AF65-F5344CB8AC3E}">
        <p14:creationId xmlns:p14="http://schemas.microsoft.com/office/powerpoint/2010/main" val="2556551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a:pPr>
                <a:spcBef>
                  <a:spcPct val="0"/>
                </a:spcBef>
              </a:pPr>
              <a:t>15</a:t>
            </a:fld>
            <a:endParaRPr lang="en-US" sz="1300"/>
          </a:p>
        </p:txBody>
      </p:sp>
    </p:spTree>
    <p:extLst>
      <p:ext uri="{BB962C8B-B14F-4D97-AF65-F5344CB8AC3E}">
        <p14:creationId xmlns:p14="http://schemas.microsoft.com/office/powerpoint/2010/main" val="284120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a:pPr>
                <a:spcBef>
                  <a:spcPct val="0"/>
                </a:spcBef>
              </a:pPr>
              <a:t>82</a:t>
            </a:fld>
            <a:endParaRPr lang="en-US" sz="1300"/>
          </a:p>
        </p:txBody>
      </p:sp>
    </p:spTree>
    <p:extLst>
      <p:ext uri="{BB962C8B-B14F-4D97-AF65-F5344CB8AC3E}">
        <p14:creationId xmlns:p14="http://schemas.microsoft.com/office/powerpoint/2010/main" val="396986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a:pPr eaLnBrk="1" hangingPunct="1"/>
              <a:t>86</a:t>
            </a:fld>
            <a:endParaRPr lang="en-US" sz="1200"/>
          </a:p>
        </p:txBody>
      </p:sp>
    </p:spTree>
    <p:extLst>
      <p:ext uri="{BB962C8B-B14F-4D97-AF65-F5344CB8AC3E}">
        <p14:creationId xmlns:p14="http://schemas.microsoft.com/office/powerpoint/2010/main" val="3708880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a:pPr eaLnBrk="1" hangingPunct="1"/>
              <a:t>87</a:t>
            </a:fld>
            <a:endParaRPr lang="en-US" sz="1200"/>
          </a:p>
        </p:txBody>
      </p:sp>
    </p:spTree>
    <p:extLst>
      <p:ext uri="{BB962C8B-B14F-4D97-AF65-F5344CB8AC3E}">
        <p14:creationId xmlns:p14="http://schemas.microsoft.com/office/powerpoint/2010/main" val="3379912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88</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89</a:t>
            </a:fld>
            <a:endParaRPr lang="en-US"/>
          </a:p>
        </p:txBody>
      </p:sp>
    </p:spTree>
    <p:extLst>
      <p:ext uri="{BB962C8B-B14F-4D97-AF65-F5344CB8AC3E}">
        <p14:creationId xmlns:p14="http://schemas.microsoft.com/office/powerpoint/2010/main" val="1634083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90</a:t>
            </a:fld>
            <a:endParaRPr lang="en-US">
              <a:latin typeface="Times New Roman" pitchFamily="18" charset="0"/>
            </a:endParaRPr>
          </a:p>
        </p:txBody>
      </p:sp>
    </p:spTree>
    <p:extLst>
      <p:ext uri="{BB962C8B-B14F-4D97-AF65-F5344CB8AC3E}">
        <p14:creationId xmlns:p14="http://schemas.microsoft.com/office/powerpoint/2010/main" val="2777920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93</a:t>
            </a:fld>
            <a:endParaRPr lang="en-US">
              <a:latin typeface="Times New Roman" pitchFamily="18" charset="0"/>
            </a:endParaRPr>
          </a:p>
        </p:txBody>
      </p:sp>
    </p:spTree>
    <p:extLst>
      <p:ext uri="{BB962C8B-B14F-4D97-AF65-F5344CB8AC3E}">
        <p14:creationId xmlns:p14="http://schemas.microsoft.com/office/powerpoint/2010/main" val="1749203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94</a:t>
            </a:fld>
            <a:endParaRPr lang="en-US">
              <a:latin typeface="Times New Roman" pitchFamily="18" charset="0"/>
            </a:endParaRPr>
          </a:p>
        </p:txBody>
      </p:sp>
      <p:sp>
        <p:nvSpPr>
          <p:cNvPr id="12697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94</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2698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94</a:t>
            </a:fld>
            <a:endParaRPr lang="en-US" sz="1200">
              <a:latin typeface="Times New Roman" pitchFamily="18" charset="0"/>
            </a:endParaRPr>
          </a:p>
        </p:txBody>
      </p:sp>
    </p:spTree>
    <p:extLst>
      <p:ext uri="{BB962C8B-B14F-4D97-AF65-F5344CB8AC3E}">
        <p14:creationId xmlns:p14="http://schemas.microsoft.com/office/powerpoint/2010/main" val="4122248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101</a:t>
            </a:fld>
            <a:endParaRPr lang="en-US"/>
          </a:p>
        </p:txBody>
      </p:sp>
    </p:spTree>
    <p:extLst>
      <p:ext uri="{BB962C8B-B14F-4D97-AF65-F5344CB8AC3E}">
        <p14:creationId xmlns:p14="http://schemas.microsoft.com/office/powerpoint/2010/main" val="24514146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a:pPr>
                <a:spcBef>
                  <a:spcPct val="0"/>
                </a:spcBef>
              </a:pPr>
              <a:t>103</a:t>
            </a:fld>
            <a:endParaRPr lang="en-US" sz="1300"/>
          </a:p>
        </p:txBody>
      </p:sp>
    </p:spTree>
    <p:extLst>
      <p:ext uri="{BB962C8B-B14F-4D97-AF65-F5344CB8AC3E}">
        <p14:creationId xmlns:p14="http://schemas.microsoft.com/office/powerpoint/2010/main" val="3495316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a:pPr>
                <a:spcBef>
                  <a:spcPct val="0"/>
                </a:spcBef>
              </a:pPr>
              <a:t>16</a:t>
            </a:fld>
            <a:endParaRPr lang="en-US" sz="1300"/>
          </a:p>
        </p:txBody>
      </p:sp>
    </p:spTree>
    <p:extLst>
      <p:ext uri="{BB962C8B-B14F-4D97-AF65-F5344CB8AC3E}">
        <p14:creationId xmlns:p14="http://schemas.microsoft.com/office/powerpoint/2010/main" val="98218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104</a:t>
            </a:fld>
            <a:endParaRPr lang="en-US" sz="1200"/>
          </a:p>
        </p:txBody>
      </p:sp>
    </p:spTree>
    <p:extLst>
      <p:ext uri="{BB962C8B-B14F-4D97-AF65-F5344CB8AC3E}">
        <p14:creationId xmlns:p14="http://schemas.microsoft.com/office/powerpoint/2010/main" val="3676878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106</a:t>
            </a:fld>
            <a:endParaRPr lang="en-US" sz="1200"/>
          </a:p>
        </p:txBody>
      </p:sp>
    </p:spTree>
    <p:extLst>
      <p:ext uri="{BB962C8B-B14F-4D97-AF65-F5344CB8AC3E}">
        <p14:creationId xmlns:p14="http://schemas.microsoft.com/office/powerpoint/2010/main" val="8439544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a:pPr eaLnBrk="1" hangingPunct="1"/>
              <a:t>107</a:t>
            </a:fld>
            <a:endParaRPr lang="en-US" sz="1200"/>
          </a:p>
        </p:txBody>
      </p:sp>
    </p:spTree>
    <p:extLst>
      <p:ext uri="{BB962C8B-B14F-4D97-AF65-F5344CB8AC3E}">
        <p14:creationId xmlns:p14="http://schemas.microsoft.com/office/powerpoint/2010/main" val="4055560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108</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109</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110</a:t>
            </a:fld>
            <a:endParaRPr lang="en-US">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15395" indent="-313614" eaLnBrk="0" hangingPunct="0">
              <a:defRPr sz="1500">
                <a:solidFill>
                  <a:schemeClr val="tx1"/>
                </a:solidFill>
                <a:latin typeface="Tahoma" pitchFamily="34" charset="0"/>
              </a:defRPr>
            </a:lvl2pPr>
            <a:lvl3pPr marL="1254452" indent="-250890" eaLnBrk="0" hangingPunct="0">
              <a:defRPr sz="1500">
                <a:solidFill>
                  <a:schemeClr val="tx1"/>
                </a:solidFill>
                <a:latin typeface="Tahoma" pitchFamily="34" charset="0"/>
              </a:defRPr>
            </a:lvl3pPr>
            <a:lvl4pPr marL="1756233" indent="-250890" eaLnBrk="0" hangingPunct="0">
              <a:defRPr sz="1500">
                <a:solidFill>
                  <a:schemeClr val="tx1"/>
                </a:solidFill>
                <a:latin typeface="Tahoma" pitchFamily="34" charset="0"/>
              </a:defRPr>
            </a:lvl4pPr>
            <a:lvl5pPr marL="2258014" indent="-250890" eaLnBrk="0" hangingPunct="0">
              <a:defRPr sz="1500">
                <a:solidFill>
                  <a:schemeClr val="tx1"/>
                </a:solidFill>
                <a:latin typeface="Tahoma" pitchFamily="34" charset="0"/>
              </a:defRPr>
            </a:lvl5pPr>
            <a:lvl6pPr marL="2759795" indent="-250890" eaLnBrk="0" fontAlgn="base" hangingPunct="0">
              <a:spcBef>
                <a:spcPct val="0"/>
              </a:spcBef>
              <a:spcAft>
                <a:spcPct val="0"/>
              </a:spcAft>
              <a:defRPr sz="1500">
                <a:solidFill>
                  <a:schemeClr val="tx1"/>
                </a:solidFill>
                <a:latin typeface="Tahoma" pitchFamily="34" charset="0"/>
              </a:defRPr>
            </a:lvl6pPr>
            <a:lvl7pPr marL="3261576" indent="-250890" eaLnBrk="0" fontAlgn="base" hangingPunct="0">
              <a:spcBef>
                <a:spcPct val="0"/>
              </a:spcBef>
              <a:spcAft>
                <a:spcPct val="0"/>
              </a:spcAft>
              <a:defRPr sz="1500">
                <a:solidFill>
                  <a:schemeClr val="tx1"/>
                </a:solidFill>
                <a:latin typeface="Tahoma" pitchFamily="34" charset="0"/>
              </a:defRPr>
            </a:lvl7pPr>
            <a:lvl8pPr marL="3763358" indent="-250890" eaLnBrk="0" fontAlgn="base" hangingPunct="0">
              <a:spcBef>
                <a:spcPct val="0"/>
              </a:spcBef>
              <a:spcAft>
                <a:spcPct val="0"/>
              </a:spcAft>
              <a:defRPr sz="1500">
                <a:solidFill>
                  <a:schemeClr val="tx1"/>
                </a:solidFill>
                <a:latin typeface="Tahoma" pitchFamily="34" charset="0"/>
              </a:defRPr>
            </a:lvl8pPr>
            <a:lvl9pPr marL="4265138" indent="-250890"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111</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p>
        </p:txBody>
      </p:sp>
    </p:spTree>
    <p:extLst>
      <p:ext uri="{BB962C8B-B14F-4D97-AF65-F5344CB8AC3E}">
        <p14:creationId xmlns:p14="http://schemas.microsoft.com/office/powerpoint/2010/main" val="744715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solidFill>
                  <a:srgbClr val="000000"/>
                </a:solidFill>
              </a:rPr>
              <a:t>Diabetes Educational Services© (530) 893 - 8635 </a:t>
            </a: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112</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a:pPr>
                <a:spcBef>
                  <a:spcPct val="0"/>
                </a:spcBef>
              </a:pPr>
              <a:t>113</a:t>
            </a:fld>
            <a:endParaRPr lang="en-US" sz="1300"/>
          </a:p>
        </p:txBody>
      </p:sp>
    </p:spTree>
    <p:extLst>
      <p:ext uri="{BB962C8B-B14F-4D97-AF65-F5344CB8AC3E}">
        <p14:creationId xmlns:p14="http://schemas.microsoft.com/office/powerpoint/2010/main" val="3283999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a:pPr eaLnBrk="1" hangingPunct="1"/>
              <a:t>114</a:t>
            </a:fld>
            <a:endParaRPr lang="en-US" sz="1200"/>
          </a:p>
        </p:txBody>
      </p:sp>
    </p:spTree>
    <p:extLst>
      <p:ext uri="{BB962C8B-B14F-4D97-AF65-F5344CB8AC3E}">
        <p14:creationId xmlns:p14="http://schemas.microsoft.com/office/powerpoint/2010/main" val="272247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a:pPr>
                <a:spcBef>
                  <a:spcPct val="0"/>
                </a:spcBef>
              </a:pPr>
              <a:t>17</a:t>
            </a:fld>
            <a:endParaRPr lang="en-US" sz="1300"/>
          </a:p>
        </p:txBody>
      </p:sp>
    </p:spTree>
    <p:extLst>
      <p:ext uri="{BB962C8B-B14F-4D97-AF65-F5344CB8AC3E}">
        <p14:creationId xmlns:p14="http://schemas.microsoft.com/office/powerpoint/2010/main" val="30870825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a:pPr>
                <a:spcBef>
                  <a:spcPct val="0"/>
                </a:spcBef>
              </a:pPr>
              <a:t>115</a:t>
            </a:fld>
            <a:endParaRPr lang="en-US" sz="1300"/>
          </a:p>
        </p:txBody>
      </p:sp>
    </p:spTree>
    <p:extLst>
      <p:ext uri="{BB962C8B-B14F-4D97-AF65-F5344CB8AC3E}">
        <p14:creationId xmlns:p14="http://schemas.microsoft.com/office/powerpoint/2010/main" val="12674164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a:pPr eaLnBrk="1" hangingPunct="1"/>
              <a:t>116</a:t>
            </a:fld>
            <a:endParaRPr lang="en-US" sz="1200"/>
          </a:p>
        </p:txBody>
      </p:sp>
    </p:spTree>
    <p:extLst>
      <p:ext uri="{BB962C8B-B14F-4D97-AF65-F5344CB8AC3E}">
        <p14:creationId xmlns:p14="http://schemas.microsoft.com/office/powerpoint/2010/main" val="7861450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a:pPr>
                <a:spcBef>
                  <a:spcPct val="0"/>
                </a:spcBef>
              </a:pPr>
              <a:t>117</a:t>
            </a:fld>
            <a:endParaRPr lang="en-US" sz="1300"/>
          </a:p>
        </p:txBody>
      </p:sp>
    </p:spTree>
    <p:extLst>
      <p:ext uri="{BB962C8B-B14F-4D97-AF65-F5344CB8AC3E}">
        <p14:creationId xmlns:p14="http://schemas.microsoft.com/office/powerpoint/2010/main" val="35549575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118</a:t>
            </a:fld>
            <a:endParaRPr lang="en-US" sz="1200"/>
          </a:p>
        </p:txBody>
      </p:sp>
    </p:spTree>
    <p:extLst>
      <p:ext uri="{BB962C8B-B14F-4D97-AF65-F5344CB8AC3E}">
        <p14:creationId xmlns:p14="http://schemas.microsoft.com/office/powerpoint/2010/main" val="14571629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a:pPr>
                <a:spcBef>
                  <a:spcPct val="0"/>
                </a:spcBef>
              </a:pPr>
              <a:t>119</a:t>
            </a:fld>
            <a:endParaRPr lang="en-US" sz="1300"/>
          </a:p>
        </p:txBody>
      </p:sp>
    </p:spTree>
    <p:extLst>
      <p:ext uri="{BB962C8B-B14F-4D97-AF65-F5344CB8AC3E}">
        <p14:creationId xmlns:p14="http://schemas.microsoft.com/office/powerpoint/2010/main" val="1616609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120</a:t>
            </a:fld>
            <a:endParaRPr lang="en-US">
              <a:latin typeface="Times New Roman" pitchFamily="18" charset="0"/>
            </a:endParaRPr>
          </a:p>
        </p:txBody>
      </p:sp>
    </p:spTree>
    <p:extLst>
      <p:ext uri="{BB962C8B-B14F-4D97-AF65-F5344CB8AC3E}">
        <p14:creationId xmlns:p14="http://schemas.microsoft.com/office/powerpoint/2010/main" val="35505242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a:pPr>
                <a:spcBef>
                  <a:spcPct val="0"/>
                </a:spcBef>
              </a:pPr>
              <a:t>122</a:t>
            </a:fld>
            <a:endParaRPr lang="en-US" sz="1300"/>
          </a:p>
        </p:txBody>
      </p:sp>
    </p:spTree>
    <p:extLst>
      <p:ext uri="{BB962C8B-B14F-4D97-AF65-F5344CB8AC3E}">
        <p14:creationId xmlns:p14="http://schemas.microsoft.com/office/powerpoint/2010/main" val="23994229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123</a:t>
            </a:fld>
            <a:endParaRPr lang="en-US" sz="1300"/>
          </a:p>
        </p:txBody>
      </p:sp>
    </p:spTree>
    <p:extLst>
      <p:ext uri="{BB962C8B-B14F-4D97-AF65-F5344CB8AC3E}">
        <p14:creationId xmlns:p14="http://schemas.microsoft.com/office/powerpoint/2010/main" val="33557537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124</a:t>
            </a:fld>
            <a:endParaRPr lang="en-US" sz="1300"/>
          </a:p>
        </p:txBody>
      </p:sp>
    </p:spTree>
    <p:extLst>
      <p:ext uri="{BB962C8B-B14F-4D97-AF65-F5344CB8AC3E}">
        <p14:creationId xmlns:p14="http://schemas.microsoft.com/office/powerpoint/2010/main" val="26951235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a:pPr>
                <a:spcBef>
                  <a:spcPct val="0"/>
                </a:spcBef>
              </a:pPr>
              <a:t>125</a:t>
            </a:fld>
            <a:endParaRPr lang="en-US" sz="1300"/>
          </a:p>
        </p:txBody>
      </p:sp>
    </p:spTree>
    <p:extLst>
      <p:ext uri="{BB962C8B-B14F-4D97-AF65-F5344CB8AC3E}">
        <p14:creationId xmlns:p14="http://schemas.microsoft.com/office/powerpoint/2010/main" val="351586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18</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a:pPr>
                <a:spcBef>
                  <a:spcPct val="0"/>
                </a:spcBef>
              </a:pPr>
              <a:t>126</a:t>
            </a:fld>
            <a:endParaRPr lang="en-US" sz="1300"/>
          </a:p>
        </p:txBody>
      </p:sp>
    </p:spTree>
    <p:extLst>
      <p:ext uri="{BB962C8B-B14F-4D97-AF65-F5344CB8AC3E}">
        <p14:creationId xmlns:p14="http://schemas.microsoft.com/office/powerpoint/2010/main" val="28735934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a:pPr>
                <a:spcBef>
                  <a:spcPct val="0"/>
                </a:spcBef>
              </a:pPr>
              <a:t>127</a:t>
            </a:fld>
            <a:endParaRPr lang="en-US" sz="1300"/>
          </a:p>
        </p:txBody>
      </p:sp>
    </p:spTree>
    <p:extLst>
      <p:ext uri="{BB962C8B-B14F-4D97-AF65-F5344CB8AC3E}">
        <p14:creationId xmlns:p14="http://schemas.microsoft.com/office/powerpoint/2010/main" val="2760211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a:pPr>
                <a:spcBef>
                  <a:spcPct val="0"/>
                </a:spcBef>
              </a:pPr>
              <a:t>128</a:t>
            </a:fld>
            <a:endParaRPr lang="en-US" sz="1300"/>
          </a:p>
        </p:txBody>
      </p:sp>
    </p:spTree>
    <p:extLst>
      <p:ext uri="{BB962C8B-B14F-4D97-AF65-F5344CB8AC3E}">
        <p14:creationId xmlns:p14="http://schemas.microsoft.com/office/powerpoint/2010/main" val="198205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a:pPr>
                <a:spcBef>
                  <a:spcPct val="0"/>
                </a:spcBef>
              </a:pPr>
              <a:t>130</a:t>
            </a:fld>
            <a:endParaRPr lang="en-US" sz="1300"/>
          </a:p>
        </p:txBody>
      </p:sp>
    </p:spTree>
    <p:extLst>
      <p:ext uri="{BB962C8B-B14F-4D97-AF65-F5344CB8AC3E}">
        <p14:creationId xmlns:p14="http://schemas.microsoft.com/office/powerpoint/2010/main" val="17774215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200"/>
              <a:pPr eaLnBrk="1" hangingPunct="1"/>
              <a:t>131</a:t>
            </a:fld>
            <a:endParaRPr lang="en-US" sz="1200"/>
          </a:p>
        </p:txBody>
      </p:sp>
    </p:spTree>
    <p:extLst>
      <p:ext uri="{BB962C8B-B14F-4D97-AF65-F5344CB8AC3E}">
        <p14:creationId xmlns:p14="http://schemas.microsoft.com/office/powerpoint/2010/main" val="4125099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a:pPr>
                <a:spcBef>
                  <a:spcPct val="0"/>
                </a:spcBef>
              </a:pPr>
              <a:t>134</a:t>
            </a:fld>
            <a:endParaRPr lang="en-US" sz="1300"/>
          </a:p>
        </p:txBody>
      </p:sp>
    </p:spTree>
    <p:extLst>
      <p:ext uri="{BB962C8B-B14F-4D97-AF65-F5344CB8AC3E}">
        <p14:creationId xmlns:p14="http://schemas.microsoft.com/office/powerpoint/2010/main" val="42512431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135</a:t>
            </a:fld>
            <a:endParaRPr lang="en-US" sz="1300"/>
          </a:p>
        </p:txBody>
      </p:sp>
    </p:spTree>
    <p:extLst>
      <p:ext uri="{BB962C8B-B14F-4D97-AF65-F5344CB8AC3E}">
        <p14:creationId xmlns:p14="http://schemas.microsoft.com/office/powerpoint/2010/main" val="9818224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a:pPr>
                <a:spcBef>
                  <a:spcPct val="0"/>
                </a:spcBef>
              </a:pPr>
              <a:t>136</a:t>
            </a:fld>
            <a:endParaRPr lang="en-US" sz="1300"/>
          </a:p>
        </p:txBody>
      </p:sp>
    </p:spTree>
    <p:extLst>
      <p:ext uri="{BB962C8B-B14F-4D97-AF65-F5344CB8AC3E}">
        <p14:creationId xmlns:p14="http://schemas.microsoft.com/office/powerpoint/2010/main" val="12555546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a:pPr>
                <a:spcBef>
                  <a:spcPct val="0"/>
                </a:spcBef>
              </a:pPr>
              <a:t>137</a:t>
            </a:fld>
            <a:endParaRPr lang="en-US" sz="1300"/>
          </a:p>
        </p:txBody>
      </p:sp>
    </p:spTree>
    <p:extLst>
      <p:ext uri="{BB962C8B-B14F-4D97-AF65-F5344CB8AC3E}">
        <p14:creationId xmlns:p14="http://schemas.microsoft.com/office/powerpoint/2010/main" val="3001323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139</a:t>
            </a:fld>
            <a:endParaRPr lang="en-US" sz="1300"/>
          </a:p>
        </p:txBody>
      </p:sp>
    </p:spTree>
    <p:extLst>
      <p:ext uri="{BB962C8B-B14F-4D97-AF65-F5344CB8AC3E}">
        <p14:creationId xmlns:p14="http://schemas.microsoft.com/office/powerpoint/2010/main" val="360500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19</a:t>
            </a:fld>
            <a:endParaRPr lang="en-US">
              <a:latin typeface="Times New Roman" pitchFamily="18" charset="0"/>
            </a:endParaRPr>
          </a:p>
        </p:txBody>
      </p:sp>
      <p:sp>
        <p:nvSpPr>
          <p:cNvPr id="214019"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19</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19</a:t>
            </a:fld>
            <a:endParaRPr lang="en-US" sz="1300"/>
          </a:p>
        </p:txBody>
      </p:sp>
      <p:sp>
        <p:nvSpPr>
          <p:cNvPr id="214022" name="Rectangle 2"/>
          <p:cNvSpPr>
            <a:spLocks noGrp="1" noRot="1" noChangeAspect="1" noChangeArrowheads="1" noTextEdit="1"/>
          </p:cNvSpPr>
          <p:nvPr>
            <p:ph type="sldImg"/>
          </p:nvPr>
        </p:nvSpPr>
        <p:spPr>
          <a:xfrm>
            <a:off x="390525" y="393700"/>
            <a:ext cx="3678238" cy="2757488"/>
          </a:xfrm>
          <a:ln/>
        </p:spPr>
      </p:sp>
      <p:sp>
        <p:nvSpPr>
          <p:cNvPr id="214023" name="Rectangle 3"/>
          <p:cNvSpPr>
            <a:spLocks noGrp="1" noChangeArrowheads="1"/>
          </p:cNvSpPr>
          <p:nvPr>
            <p:ph type="body" idx="1"/>
          </p:nvPr>
        </p:nvSpPr>
        <p:spPr>
          <a:xfrm>
            <a:off x="398122" y="3306720"/>
            <a:ext cx="6369944" cy="583520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4079409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140</a:t>
            </a:fld>
            <a:endParaRPr lang="en-US" sz="1300"/>
          </a:p>
        </p:txBody>
      </p:sp>
    </p:spTree>
    <p:extLst>
      <p:ext uri="{BB962C8B-B14F-4D97-AF65-F5344CB8AC3E}">
        <p14:creationId xmlns:p14="http://schemas.microsoft.com/office/powerpoint/2010/main" val="8301475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141</a:t>
            </a:fld>
            <a:endParaRPr lang="en-US" sz="1300"/>
          </a:p>
        </p:txBody>
      </p:sp>
    </p:spTree>
    <p:extLst>
      <p:ext uri="{BB962C8B-B14F-4D97-AF65-F5344CB8AC3E}">
        <p14:creationId xmlns:p14="http://schemas.microsoft.com/office/powerpoint/2010/main" val="9054706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200"/>
              <a:pPr eaLnBrk="1" hangingPunct="1"/>
              <a:t>142</a:t>
            </a:fld>
            <a:endParaRPr lang="en-US" sz="1200"/>
          </a:p>
        </p:txBody>
      </p:sp>
    </p:spTree>
    <p:extLst>
      <p:ext uri="{BB962C8B-B14F-4D97-AF65-F5344CB8AC3E}">
        <p14:creationId xmlns:p14="http://schemas.microsoft.com/office/powerpoint/2010/main" val="15015412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144</a:t>
            </a:fld>
            <a:endParaRPr lang="en-US" sz="1300"/>
          </a:p>
        </p:txBody>
      </p:sp>
    </p:spTree>
    <p:extLst>
      <p:ext uri="{BB962C8B-B14F-4D97-AF65-F5344CB8AC3E}">
        <p14:creationId xmlns:p14="http://schemas.microsoft.com/office/powerpoint/2010/main" val="5110653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145</a:t>
            </a:fld>
            <a:endParaRPr lang="en-US" sz="1300"/>
          </a:p>
        </p:txBody>
      </p:sp>
    </p:spTree>
    <p:extLst>
      <p:ext uri="{BB962C8B-B14F-4D97-AF65-F5344CB8AC3E}">
        <p14:creationId xmlns:p14="http://schemas.microsoft.com/office/powerpoint/2010/main" val="12368997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0780">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90780">
              <a:defRPr/>
            </a:pPr>
            <a:endParaRPr lang="en-US" sz="1300" dirty="0">
              <a:ea typeface="ＭＳ Ｐゴシック" charset="-128"/>
              <a:cs typeface="ＭＳ Ｐゴシック" charset="-128"/>
            </a:endParaRPr>
          </a:p>
          <a:p>
            <a:pPr marL="184684" indent="-184684" defTabSz="490780">
              <a:buFont typeface="Arial"/>
              <a:buChar char="•"/>
              <a:defRPr/>
            </a:pPr>
            <a:r>
              <a:rPr lang="en-US" sz="1300" dirty="0">
                <a:ea typeface="ＭＳ Ｐゴシック" charset="-128"/>
                <a:cs typeface="ＭＳ Ｐゴシック" charset="-128"/>
              </a:rPr>
              <a:t>Adding 1 injection of a rapid acting insulin analogue before the largest meal,</a:t>
            </a:r>
          </a:p>
          <a:p>
            <a:pPr marL="184684" indent="-184684" defTabSz="490780">
              <a:buFont typeface="Arial"/>
              <a:buChar char="•"/>
              <a:defRPr/>
            </a:pPr>
            <a:r>
              <a:rPr lang="en-US" sz="1300" dirty="0">
                <a:ea typeface="ＭＳ Ｐゴシック" charset="-128"/>
                <a:cs typeface="ＭＳ Ｐゴシック" charset="-128"/>
              </a:rPr>
              <a:t>Adding 2-3 injections of a rapid acting insulin analogue before 2-3 meals, or</a:t>
            </a:r>
          </a:p>
          <a:p>
            <a:pPr marL="184684" indent="-184684" defTabSz="490780">
              <a:buFont typeface="Arial"/>
              <a:buChar char="•"/>
              <a:defRPr/>
            </a:pPr>
            <a:r>
              <a:rPr lang="en-US" sz="1300" dirty="0">
                <a:ea typeface="ＭＳ Ｐゴシック" charset="-128"/>
                <a:cs typeface="ＭＳ Ｐゴシック" charset="-128"/>
              </a:rPr>
              <a:t>Using premixed insulin BID</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146</a:t>
            </a:fld>
            <a:endParaRPr lang="en-US"/>
          </a:p>
        </p:txBody>
      </p:sp>
    </p:spTree>
    <p:extLst>
      <p:ext uri="{BB962C8B-B14F-4D97-AF65-F5344CB8AC3E}">
        <p14:creationId xmlns:p14="http://schemas.microsoft.com/office/powerpoint/2010/main" val="7487821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149</a:t>
            </a:fld>
            <a:endParaRPr lang="en-US" sz="1300"/>
          </a:p>
        </p:txBody>
      </p:sp>
    </p:spTree>
    <p:extLst>
      <p:ext uri="{BB962C8B-B14F-4D97-AF65-F5344CB8AC3E}">
        <p14:creationId xmlns:p14="http://schemas.microsoft.com/office/powerpoint/2010/main" val="31413292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151</a:t>
            </a:fld>
            <a:endParaRPr lang="en-US" sz="1300"/>
          </a:p>
        </p:txBody>
      </p:sp>
    </p:spTree>
    <p:extLst>
      <p:ext uri="{BB962C8B-B14F-4D97-AF65-F5344CB8AC3E}">
        <p14:creationId xmlns:p14="http://schemas.microsoft.com/office/powerpoint/2010/main" val="1981080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152</a:t>
            </a:fld>
            <a:endParaRPr lang="en-US" sz="1300"/>
          </a:p>
        </p:txBody>
      </p:sp>
    </p:spTree>
    <p:extLst>
      <p:ext uri="{BB962C8B-B14F-4D97-AF65-F5344CB8AC3E}">
        <p14:creationId xmlns:p14="http://schemas.microsoft.com/office/powerpoint/2010/main" val="1713796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154</a:t>
            </a:fld>
            <a:endParaRPr lang="en-US">
              <a:latin typeface="Times New Roman" pitchFamily="18" charset="0"/>
            </a:endParaRPr>
          </a:p>
        </p:txBody>
      </p:sp>
      <p:sp>
        <p:nvSpPr>
          <p:cNvPr id="10547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154</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0547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154</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236663" y="704850"/>
            <a:ext cx="4695825" cy="3522663"/>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Sulfonylureas (SUs) increase insulin secretion by binding to receptors on the surface of pancreatic beta cells, triggering a series of reactions which leads to insulin secretion.</a:t>
            </a:r>
          </a:p>
          <a:p>
            <a:endParaRPr lang="en-US"/>
          </a:p>
          <a:p>
            <a:r>
              <a:rPr lang="en-US"/>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a:p>
          <a:p>
            <a:r>
              <a:rPr lang="en-US"/>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62759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a:solidFill>
                  <a:sysClr val="windowText" lastClr="000000"/>
                </a:solidFill>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3.xml"/><Relationship Id="rId1" Type="http://schemas.openxmlformats.org/officeDocument/2006/relationships/tags" Target="../tags/tag96.xml"/><Relationship Id="rId4" Type="http://schemas.openxmlformats.org/officeDocument/2006/relationships/image" Target="../media/image135.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5.xml"/><Relationship Id="rId1" Type="http://schemas.openxmlformats.org/officeDocument/2006/relationships/tags" Target="../tags/tag97.xml"/><Relationship Id="rId4" Type="http://schemas.openxmlformats.org/officeDocument/2006/relationships/image" Target="../media/image136.wmf"/></Relationships>
</file>

<file path=ppt/slides/_rels/slide10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23.xml"/><Relationship Id="rId1" Type="http://schemas.openxmlformats.org/officeDocument/2006/relationships/tags" Target="../tags/tag9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7.xml"/><Relationship Id="rId1" Type="http://schemas.openxmlformats.org/officeDocument/2006/relationships/tags" Target="../tags/tag99.xml"/><Relationship Id="rId4" Type="http://schemas.openxmlformats.org/officeDocument/2006/relationships/image" Target="../media/image93.w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00.xml"/></Relationships>
</file>

<file path=ppt/slides/_rels/slide10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03.xml"/><Relationship Id="rId4" Type="http://schemas.openxmlformats.org/officeDocument/2006/relationships/image" Target="../media/image138.jpe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notesSlide" Target="../notesSlides/notesSlide63.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41.jpeg"/><Relationship Id="rId4" Type="http://schemas.openxmlformats.org/officeDocument/2006/relationships/notesSlide" Target="../notesSlides/notesSlide6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22.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07.xml"/><Relationship Id="rId4" Type="http://schemas.openxmlformats.org/officeDocument/2006/relationships/image" Target="../media/image142.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108.xml"/><Relationship Id="rId4" Type="http://schemas.openxmlformats.org/officeDocument/2006/relationships/image" Target="../media/image143.jpe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44.wmf"/><Relationship Id="rId4" Type="http://schemas.openxmlformats.org/officeDocument/2006/relationships/notesSlide" Target="../notesSlides/notesSlide6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1.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45.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8.xml"/><Relationship Id="rId1" Type="http://schemas.openxmlformats.org/officeDocument/2006/relationships/tags" Target="../tags/tag113.xml"/><Relationship Id="rId4" Type="http://schemas.openxmlformats.org/officeDocument/2006/relationships/image" Target="../media/image146.jpeg"/></Relationships>
</file>

<file path=ppt/slides/_rels/slide11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14.xml"/><Relationship Id="rId6" Type="http://schemas.openxmlformats.org/officeDocument/2006/relationships/image" Target="../media/image147.jpeg"/><Relationship Id="rId11" Type="http://schemas.openxmlformats.org/officeDocument/2006/relationships/image" Target="../media/image151.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50.png"/><Relationship Id="rId4" Type="http://schemas.openxmlformats.org/officeDocument/2006/relationships/notesSlide" Target="../notesSlides/notesSlide71.xml"/><Relationship Id="rId9" Type="http://schemas.openxmlformats.org/officeDocument/2006/relationships/image" Target="../media/image149.wmf"/></Relationships>
</file>

<file path=ppt/slides/_rels/slide1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72.xml"/><Relationship Id="rId7" Type="http://schemas.openxmlformats.org/officeDocument/2006/relationships/image" Target="../media/image57.png"/><Relationship Id="rId2" Type="http://schemas.openxmlformats.org/officeDocument/2006/relationships/slideLayout" Target="../slideLayouts/slideLayout27.xml"/><Relationship Id="rId1" Type="http://schemas.openxmlformats.org/officeDocument/2006/relationships/tags" Target="../tags/tag115.xml"/><Relationship Id="rId6" Type="http://schemas.openxmlformats.org/officeDocument/2006/relationships/image" Target="../media/image29.png"/><Relationship Id="rId5" Type="http://schemas.openxmlformats.org/officeDocument/2006/relationships/image" Target="../media/image56.png"/><Relationship Id="rId4" Type="http://schemas.openxmlformats.org/officeDocument/2006/relationships/image" Target="../media/image152.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53.jp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4.jpe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18.xml"/><Relationship Id="rId4" Type="http://schemas.openxmlformats.org/officeDocument/2006/relationships/image" Target="../media/image15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23.xml"/><Relationship Id="rId1" Type="http://schemas.openxmlformats.org/officeDocument/2006/relationships/tags" Target="../tags/tag119.xml"/></Relationships>
</file>

<file path=ppt/slides/_rels/slide122.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notesSlide" Target="../notesSlides/notesSlide76.xml"/><Relationship Id="rId7" Type="http://schemas.openxmlformats.org/officeDocument/2006/relationships/image" Target="../media/image58.png"/><Relationship Id="rId2" Type="http://schemas.openxmlformats.org/officeDocument/2006/relationships/slideLayout" Target="../slideLayouts/slideLayout27.xml"/><Relationship Id="rId1" Type="http://schemas.openxmlformats.org/officeDocument/2006/relationships/tags" Target="../tags/tag120.xml"/><Relationship Id="rId6" Type="http://schemas.openxmlformats.org/officeDocument/2006/relationships/image" Target="../media/image57.png"/><Relationship Id="rId5" Type="http://schemas.openxmlformats.org/officeDocument/2006/relationships/image" Target="../media/image29.png"/><Relationship Id="rId4" Type="http://schemas.openxmlformats.org/officeDocument/2006/relationships/image" Target="../media/image56.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21.xml"/><Relationship Id="rId4" Type="http://schemas.openxmlformats.org/officeDocument/2006/relationships/image" Target="../media/image157.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8.xml"/><Relationship Id="rId1" Type="http://schemas.openxmlformats.org/officeDocument/2006/relationships/tags" Target="../tags/tag122.xml"/><Relationship Id="rId4" Type="http://schemas.openxmlformats.org/officeDocument/2006/relationships/image" Target="../media/image158.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8.xml"/><Relationship Id="rId1" Type="http://schemas.openxmlformats.org/officeDocument/2006/relationships/tags" Target="../tags/tag123.xml"/><Relationship Id="rId4" Type="http://schemas.openxmlformats.org/officeDocument/2006/relationships/image" Target="../media/image43.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24.xml"/><Relationship Id="rId5" Type="http://schemas.openxmlformats.org/officeDocument/2006/relationships/image" Target="../media/image160.png"/><Relationship Id="rId4" Type="http://schemas.openxmlformats.org/officeDocument/2006/relationships/image" Target="../media/image159.png"/></Relationships>
</file>

<file path=ppt/slides/_rels/slide1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81.xml"/><Relationship Id="rId7" Type="http://schemas.openxmlformats.org/officeDocument/2006/relationships/image" Target="../media/image29.png"/><Relationship Id="rId2" Type="http://schemas.openxmlformats.org/officeDocument/2006/relationships/slideLayout" Target="../slideLayouts/slideLayout28.xml"/><Relationship Id="rId1" Type="http://schemas.openxmlformats.org/officeDocument/2006/relationships/tags" Target="../tags/tag125.xml"/><Relationship Id="rId6" Type="http://schemas.openxmlformats.org/officeDocument/2006/relationships/image" Target="../media/image56.png"/><Relationship Id="rId5" Type="http://schemas.openxmlformats.org/officeDocument/2006/relationships/image" Target="../media/image162.jpeg"/><Relationship Id="rId4" Type="http://schemas.openxmlformats.org/officeDocument/2006/relationships/image" Target="../media/image161.jpeg"/><Relationship Id="rId9" Type="http://schemas.openxmlformats.org/officeDocument/2006/relationships/image" Target="../media/image58.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26.xml"/><Relationship Id="rId5" Type="http://schemas.openxmlformats.org/officeDocument/2006/relationships/image" Target="../media/image163.png"/><Relationship Id="rId4" Type="http://schemas.openxmlformats.org/officeDocument/2006/relationships/notesSlide" Target="../notesSlides/notesSlide8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128.xml"/><Relationship Id="rId6" Type="http://schemas.openxmlformats.org/officeDocument/2006/relationships/image" Target="../media/image57.png"/><Relationship Id="rId5" Type="http://schemas.openxmlformats.org/officeDocument/2006/relationships/image" Target="../media/image29.png"/><Relationship Id="rId4" Type="http://schemas.openxmlformats.org/officeDocument/2006/relationships/image" Target="../media/image56.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29.xml"/><Relationship Id="rId5" Type="http://schemas.openxmlformats.org/officeDocument/2006/relationships/image" Target="../media/image166.wmf"/><Relationship Id="rId4" Type="http://schemas.openxmlformats.org/officeDocument/2006/relationships/image" Target="../media/image165.wmf"/></Relationships>
</file>

<file path=ppt/slides/_rels/slide132.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30.xml"/><Relationship Id="rId5" Type="http://schemas.openxmlformats.org/officeDocument/2006/relationships/image" Target="../media/image168.png"/><Relationship Id="rId4" Type="http://schemas.openxmlformats.org/officeDocument/2006/relationships/image" Target="../media/image16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8.xml"/><Relationship Id="rId1" Type="http://schemas.openxmlformats.org/officeDocument/2006/relationships/tags" Target="../tags/tag132.xml"/><Relationship Id="rId4" Type="http://schemas.openxmlformats.org/officeDocument/2006/relationships/image" Target="../media/image170.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33.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7.xml"/><Relationship Id="rId1" Type="http://schemas.openxmlformats.org/officeDocument/2006/relationships/tags" Target="../tags/tag134.xml"/><Relationship Id="rId4" Type="http://schemas.openxmlformats.org/officeDocument/2006/relationships/image" Target="../media/image166.wmf"/></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3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3.xml"/><Relationship Id="rId1" Type="http://schemas.openxmlformats.org/officeDocument/2006/relationships/tags" Target="../tags/tag136.xml"/><Relationship Id="rId4" Type="http://schemas.openxmlformats.org/officeDocument/2006/relationships/image" Target="../media/image172.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37.xml"/><Relationship Id="rId4" Type="http://schemas.openxmlformats.org/officeDocument/2006/relationships/image" Target="../media/image173.wm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8.xml"/><Relationship Id="rId1" Type="http://schemas.openxmlformats.org/officeDocument/2006/relationships/vmlDrawing" Target="../drawings/vmlDrawing4.vml"/><Relationship Id="rId6" Type="http://schemas.openxmlformats.org/officeDocument/2006/relationships/image" Target="../media/image174.emf"/><Relationship Id="rId5" Type="http://schemas.openxmlformats.org/officeDocument/2006/relationships/oleObject" Target="../embeddings/oleObject5.bin"/><Relationship Id="rId4" Type="http://schemas.openxmlformats.org/officeDocument/2006/relationships/notesSlide" Target="../notesSlides/notesSlide90.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9.xml"/><Relationship Id="rId1" Type="http://schemas.openxmlformats.org/officeDocument/2006/relationships/vmlDrawing" Target="../drawings/vmlDrawing5.vml"/><Relationship Id="rId6" Type="http://schemas.openxmlformats.org/officeDocument/2006/relationships/image" Target="../media/image175.emf"/><Relationship Id="rId5" Type="http://schemas.openxmlformats.org/officeDocument/2006/relationships/oleObject" Target="../embeddings/oleObject6.bin"/><Relationship Id="rId4" Type="http://schemas.openxmlformats.org/officeDocument/2006/relationships/notesSlide" Target="../notesSlides/notesSlide91.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40.xml"/></Relationships>
</file>

<file path=ppt/slides/_rels/slide14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41.xml"/><Relationship Id="rId4" Type="http://schemas.openxmlformats.org/officeDocument/2006/relationships/image" Target="../media/image165.wmf"/></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79.jpeg"/><Relationship Id="rId2" Type="http://schemas.openxmlformats.org/officeDocument/2006/relationships/tags" Target="../tags/tag142.xml"/><Relationship Id="rId1" Type="http://schemas.openxmlformats.org/officeDocument/2006/relationships/vmlDrawing" Target="../drawings/vmlDrawing6.vml"/><Relationship Id="rId6" Type="http://schemas.openxmlformats.org/officeDocument/2006/relationships/image" Target="../media/image178.emf"/><Relationship Id="rId5" Type="http://schemas.openxmlformats.org/officeDocument/2006/relationships/oleObject" Target="../embeddings/oleObject7.bin"/><Relationship Id="rId4" Type="http://schemas.openxmlformats.org/officeDocument/2006/relationships/notesSlide" Target="../notesSlides/notesSlide94.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7.xml"/><Relationship Id="rId1" Type="http://schemas.openxmlformats.org/officeDocument/2006/relationships/tags" Target="../tags/tag143.xml"/><Relationship Id="rId4" Type="http://schemas.openxmlformats.org/officeDocument/2006/relationships/image" Target="../media/image180.emf"/></Relationships>
</file>

<file path=ppt/slides/_rels/slide14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27.xml"/><Relationship Id="rId1" Type="http://schemas.openxmlformats.org/officeDocument/2006/relationships/tags" Target="../tags/tag144.xml"/></Relationships>
</file>

<file path=ppt/slides/_rels/slide14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23.xml"/><Relationship Id="rId1" Type="http://schemas.openxmlformats.org/officeDocument/2006/relationships/tags" Target="../tags/tag145.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6.xml"/><Relationship Id="rId1" Type="http://schemas.openxmlformats.org/officeDocument/2006/relationships/vmlDrawing" Target="../drawings/vmlDrawing7.vml"/><Relationship Id="rId6" Type="http://schemas.openxmlformats.org/officeDocument/2006/relationships/image" Target="../media/image182.emf"/><Relationship Id="rId5" Type="http://schemas.openxmlformats.org/officeDocument/2006/relationships/oleObject" Target="../embeddings/oleObject8.bin"/><Relationship Id="rId4" Type="http://schemas.openxmlformats.org/officeDocument/2006/relationships/notesSlide" Target="../notesSlides/notesSlide9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4.xml"/><Relationship Id="rId4" Type="http://schemas.openxmlformats.org/officeDocument/2006/relationships/image" Target="../media/image28.jpeg"/></Relationships>
</file>

<file path=ppt/slides/_rels/slide15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23.xml"/><Relationship Id="rId1" Type="http://schemas.openxmlformats.org/officeDocument/2006/relationships/tags" Target="../tags/tag147.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8.xml"/><Relationship Id="rId1" Type="http://schemas.openxmlformats.org/officeDocument/2006/relationships/vmlDrawing" Target="../drawings/vmlDrawing8.vml"/><Relationship Id="rId6" Type="http://schemas.openxmlformats.org/officeDocument/2006/relationships/image" Target="../media/image183.emf"/><Relationship Id="rId5" Type="http://schemas.openxmlformats.org/officeDocument/2006/relationships/oleObject" Target="../embeddings/oleObject9.bin"/><Relationship Id="rId4" Type="http://schemas.openxmlformats.org/officeDocument/2006/relationships/notesSlide" Target="../notesSlides/notesSlide97.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9.xml"/><Relationship Id="rId1" Type="http://schemas.openxmlformats.org/officeDocument/2006/relationships/vmlDrawing" Target="../drawings/vmlDrawing9.vml"/><Relationship Id="rId6" Type="http://schemas.openxmlformats.org/officeDocument/2006/relationships/image" Target="../media/image184.emf"/><Relationship Id="rId5" Type="http://schemas.openxmlformats.org/officeDocument/2006/relationships/oleObject" Target="../embeddings/oleObject10.bin"/><Relationship Id="rId4" Type="http://schemas.openxmlformats.org/officeDocument/2006/relationships/notesSlide" Target="../notesSlides/notesSlide98.xml"/></Relationships>
</file>

<file path=ppt/slides/_rels/slide153.x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slideLayout" Target="../slideLayouts/slideLayout23.xml"/><Relationship Id="rId1" Type="http://schemas.openxmlformats.org/officeDocument/2006/relationships/tags" Target="../tags/tag150.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51.xml"/><Relationship Id="rId4" Type="http://schemas.openxmlformats.org/officeDocument/2006/relationships/image" Target="../media/image186.WMF"/></Relationships>
</file>

<file path=ppt/slides/_rels/slide155.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slideLayout" Target="../slideLayouts/slideLayout23.xml"/><Relationship Id="rId1" Type="http://schemas.openxmlformats.org/officeDocument/2006/relationships/tags" Target="../tags/tag153.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54.xml"/><Relationship Id="rId6" Type="http://schemas.openxmlformats.org/officeDocument/2006/relationships/image" Target="../media/image188.jpeg"/><Relationship Id="rId5" Type="http://schemas.openxmlformats.org/officeDocument/2006/relationships/image" Target="../media/image29.png"/><Relationship Id="rId4" Type="http://schemas.openxmlformats.org/officeDocument/2006/relationships/image" Target="../media/image56.png"/></Relationships>
</file>

<file path=ppt/slides/_rels/slide1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3.xml"/><Relationship Id="rId1" Type="http://schemas.openxmlformats.org/officeDocument/2006/relationships/tags" Target="../tags/tag155.xml"/><Relationship Id="rId5" Type="http://schemas.openxmlformats.org/officeDocument/2006/relationships/image" Target="../media/image190.WMF"/><Relationship Id="rId4" Type="http://schemas.openxmlformats.org/officeDocument/2006/relationships/image" Target="../media/image189.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6.xml"/><Relationship Id="rId1" Type="http://schemas.openxmlformats.org/officeDocument/2006/relationships/vmlDrawing" Target="../drawings/vmlDrawing10.vml"/><Relationship Id="rId6" Type="http://schemas.openxmlformats.org/officeDocument/2006/relationships/image" Target="../media/image191.wmf"/><Relationship Id="rId5" Type="http://schemas.openxmlformats.org/officeDocument/2006/relationships/oleObject" Target="../embeddings/oleObject11.bin"/><Relationship Id="rId4" Type="http://schemas.openxmlformats.org/officeDocument/2006/relationships/image" Target="../media/image189.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95.png"/><Relationship Id="rId2" Type="http://schemas.openxmlformats.org/officeDocument/2006/relationships/slideLayout" Target="../slideLayouts/slideLayout28.xml"/><Relationship Id="rId1" Type="http://schemas.openxmlformats.org/officeDocument/2006/relationships/tags" Target="../tags/tag157.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15.xml"/><Relationship Id="rId4" Type="http://schemas.openxmlformats.org/officeDocument/2006/relationships/image" Target="../media/image29.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8.xml"/><Relationship Id="rId1" Type="http://schemas.openxmlformats.org/officeDocument/2006/relationships/vmlDrawing" Target="../drawings/vmlDrawing11.vml"/><Relationship Id="rId6" Type="http://schemas.openxmlformats.org/officeDocument/2006/relationships/image" Target="../media/image196.emf"/><Relationship Id="rId5" Type="http://schemas.openxmlformats.org/officeDocument/2006/relationships/oleObject" Target="../embeddings/oleObject12.bin"/><Relationship Id="rId4" Type="http://schemas.openxmlformats.org/officeDocument/2006/relationships/notesSlide" Target="../notesSlides/notesSlide102.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59.xml"/><Relationship Id="rId5" Type="http://schemas.openxmlformats.org/officeDocument/2006/relationships/image" Target="../media/image198.png"/><Relationship Id="rId4" Type="http://schemas.openxmlformats.org/officeDocument/2006/relationships/image" Target="../media/image197.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60.xml"/><Relationship Id="rId5" Type="http://schemas.openxmlformats.org/officeDocument/2006/relationships/image" Target="../media/image198.png"/><Relationship Id="rId4" Type="http://schemas.openxmlformats.org/officeDocument/2006/relationships/image" Target="../media/image197.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61.xml"/><Relationship Id="rId5" Type="http://schemas.openxmlformats.org/officeDocument/2006/relationships/image" Target="../media/image198.png"/><Relationship Id="rId4" Type="http://schemas.openxmlformats.org/officeDocument/2006/relationships/image" Target="../media/image197.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2.xml"/><Relationship Id="rId1" Type="http://schemas.openxmlformats.org/officeDocument/2006/relationships/vmlDrawing" Target="../drawings/vmlDrawing12.vml"/><Relationship Id="rId6" Type="http://schemas.openxmlformats.org/officeDocument/2006/relationships/image" Target="../media/image199.emf"/><Relationship Id="rId5" Type="http://schemas.openxmlformats.org/officeDocument/2006/relationships/oleObject" Target="../embeddings/oleObject13.bin"/><Relationship Id="rId4" Type="http://schemas.openxmlformats.org/officeDocument/2006/relationships/notesSlide" Target="../notesSlides/notesSlide106.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63.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64.xml"/><Relationship Id="rId6" Type="http://schemas.openxmlformats.org/officeDocument/2006/relationships/image" Target="../media/image201.jpeg"/><Relationship Id="rId5" Type="http://schemas.openxmlformats.org/officeDocument/2006/relationships/hyperlink" Target="http://www.ciwmb.ca.gov/HHW/HealthCare/Collection/" TargetMode="External"/><Relationship Id="rId4" Type="http://schemas.openxmlformats.org/officeDocument/2006/relationships/image" Target="../media/image200.jpeg"/></Relationships>
</file>

<file path=ppt/slides/_rels/slide16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Layout" Target="../slideLayouts/slideLayout23.xml"/><Relationship Id="rId1" Type="http://schemas.openxmlformats.org/officeDocument/2006/relationships/tags" Target="../tags/tag165.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66.xml"/><Relationship Id="rId4" Type="http://schemas.openxmlformats.org/officeDocument/2006/relationships/image" Target="../media/image93.wmf"/></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6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16.xml"/><Relationship Id="rId5" Type="http://schemas.openxmlformats.org/officeDocument/2006/relationships/image" Target="../media/image31.jpeg"/><Relationship Id="rId4" Type="http://schemas.openxmlformats.org/officeDocument/2006/relationships/image" Target="../media/image30.png"/></Relationships>
</file>

<file path=ppt/slides/_rels/slide17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7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slideLayout" Target="../slideLayouts/slideLayout23.xml"/><Relationship Id="rId1" Type="http://schemas.openxmlformats.org/officeDocument/2006/relationships/tags" Target="../tags/tag169.xml"/><Relationship Id="rId4" Type="http://schemas.openxmlformats.org/officeDocument/2006/relationships/image" Target="../media/image205.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70.xml"/><Relationship Id="rId4" Type="http://schemas.openxmlformats.org/officeDocument/2006/relationships/image" Target="../media/image206.jpe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71.xml"/><Relationship Id="rId5" Type="http://schemas.openxmlformats.org/officeDocument/2006/relationships/image" Target="../media/image208.png"/><Relationship Id="rId4" Type="http://schemas.openxmlformats.org/officeDocument/2006/relationships/image" Target="../media/image207.png"/></Relationships>
</file>

<file path=ppt/slides/_rels/slide17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slideLayout" Target="../slideLayouts/slideLayout23.xml"/><Relationship Id="rId1" Type="http://schemas.openxmlformats.org/officeDocument/2006/relationships/tags" Target="../tags/tag172.xml"/><Relationship Id="rId5" Type="http://schemas.openxmlformats.org/officeDocument/2006/relationships/image" Target="../media/image211.JPG"/><Relationship Id="rId4" Type="http://schemas.openxmlformats.org/officeDocument/2006/relationships/image" Target="../media/image210.png"/></Relationships>
</file>

<file path=ppt/slides/_rels/slide17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7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Layout" Target="../slideLayouts/slideLayout23.xml"/><Relationship Id="rId1" Type="http://schemas.openxmlformats.org/officeDocument/2006/relationships/tags" Target="../tags/tag174.xml"/></Relationships>
</file>

<file path=ppt/slides/_rels/slide17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25.xml"/><Relationship Id="rId1" Type="http://schemas.openxmlformats.org/officeDocument/2006/relationships/tags" Target="../tags/tag175.xml"/></Relationships>
</file>

<file path=ppt/slides/_rels/slide178.xml.rels><?xml version="1.0" encoding="UTF-8" standalone="yes"?>
<Relationships xmlns="http://schemas.openxmlformats.org/package/2006/relationships"><Relationship Id="rId3" Type="http://schemas.openxmlformats.org/officeDocument/2006/relationships/hyperlink" Target="http://click.icptrack.com/icp/rclick.php?d=-zYLFItMxAdYT0P5ixng4XSzCbheltQs&amp;w=3&amp;destination=http://commonhealth.wbur.org/2014/06/birth-canal-bacteria-c-section" TargetMode="External"/><Relationship Id="rId2" Type="http://schemas.openxmlformats.org/officeDocument/2006/relationships/image" Target="../media/image215.JPG"/><Relationship Id="rId1" Type="http://schemas.openxmlformats.org/officeDocument/2006/relationships/slideLayout" Target="../slideLayouts/slideLayout25.xml"/></Relationships>
</file>

<file path=ppt/slides/_rels/slide179.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7.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77.xml"/><Relationship Id="rId4" Type="http://schemas.openxmlformats.org/officeDocument/2006/relationships/image" Target="../media/image217.png"/></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78.xml"/></Relationships>
</file>

<file path=ppt/slides/_rels/slide18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6.xml"/><Relationship Id="rId1" Type="http://schemas.openxmlformats.org/officeDocument/2006/relationships/tags" Target="../tags/tag179.xml"/></Relationships>
</file>

<file path=ppt/slides/_rels/slide18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25.xml"/><Relationship Id="rId1" Type="http://schemas.openxmlformats.org/officeDocument/2006/relationships/tags" Target="../tags/tag18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220.wmf"/></Relationships>
</file>

<file path=ppt/slides/_rels/slide18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86.x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8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8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23.xml"/><Relationship Id="rId1" Type="http://schemas.openxmlformats.org/officeDocument/2006/relationships/tags" Target="../tags/tag185.xml"/></Relationships>
</file>

<file path=ppt/slides/_rels/slide189.xml.rels><?xml version="1.0" encoding="UTF-8" standalone="yes"?>
<Relationships xmlns="http://schemas.openxmlformats.org/package/2006/relationships"><Relationship Id="rId3" Type="http://schemas.openxmlformats.org/officeDocument/2006/relationships/image" Target="../media/image224.wmf"/><Relationship Id="rId2" Type="http://schemas.openxmlformats.org/officeDocument/2006/relationships/slideLayout" Target="../slideLayouts/slideLayout23.xml"/><Relationship Id="rId1" Type="http://schemas.openxmlformats.org/officeDocument/2006/relationships/tags" Target="../tags/tag186.xml"/><Relationship Id="rId5" Type="http://schemas.openxmlformats.org/officeDocument/2006/relationships/image" Target="../media/image226.wmf"/><Relationship Id="rId4" Type="http://schemas.openxmlformats.org/officeDocument/2006/relationships/image" Target="../media/image225.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32.png"/></Relationships>
</file>

<file path=ppt/slides/_rels/slide19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9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slideLayout" Target="../slideLayouts/slideLayout23.xml"/><Relationship Id="rId1" Type="http://schemas.openxmlformats.org/officeDocument/2006/relationships/tags" Target="../tags/tag188.xml"/><Relationship Id="rId4" Type="http://schemas.microsoft.com/office/2007/relationships/hdphoto" Target="../media/hdphoto4.wdp"/></Relationships>
</file>

<file path=ppt/slides/_rels/slide192.x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slideLayout" Target="../slideLayouts/slideLayout23.xml"/><Relationship Id="rId1" Type="http://schemas.openxmlformats.org/officeDocument/2006/relationships/tags" Target="../tags/tag189.xml"/></Relationships>
</file>

<file path=ppt/slides/_rels/slide19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slideLayout" Target="../slideLayouts/slideLayout23.xml"/><Relationship Id="rId1" Type="http://schemas.openxmlformats.org/officeDocument/2006/relationships/tags" Target="../tags/tag190.xml"/></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1.xml"/><Relationship Id="rId1" Type="http://schemas.openxmlformats.org/officeDocument/2006/relationships/vmlDrawing" Target="../drawings/vmlDrawing13.vml"/><Relationship Id="rId5" Type="http://schemas.openxmlformats.org/officeDocument/2006/relationships/image" Target="../media/image231.emf"/><Relationship Id="rId4" Type="http://schemas.openxmlformats.org/officeDocument/2006/relationships/oleObject" Target="../embeddings/oleObject14.bin"/></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192.xml"/><Relationship Id="rId4" Type="http://schemas.openxmlformats.org/officeDocument/2006/relationships/image" Target="../media/image232.emf"/></Relationships>
</file>

<file path=ppt/slides/_rels/slide196.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3.png"/><Relationship Id="rId7" Type="http://schemas.openxmlformats.org/officeDocument/2006/relationships/image" Target="../media/image237.png"/><Relationship Id="rId12" Type="http://schemas.openxmlformats.org/officeDocument/2006/relationships/image" Target="../media/image242.jpeg"/><Relationship Id="rId2" Type="http://schemas.openxmlformats.org/officeDocument/2006/relationships/slideLayout" Target="../slideLayouts/slideLayout23.xml"/><Relationship Id="rId1" Type="http://schemas.openxmlformats.org/officeDocument/2006/relationships/tags" Target="../tags/tag193.xml"/><Relationship Id="rId6" Type="http://schemas.openxmlformats.org/officeDocument/2006/relationships/image" Target="../media/image236.jpeg"/><Relationship Id="rId11" Type="http://schemas.openxmlformats.org/officeDocument/2006/relationships/image" Target="../media/image241.jpeg"/><Relationship Id="rId5" Type="http://schemas.openxmlformats.org/officeDocument/2006/relationships/image" Target="../media/image235.png"/><Relationship Id="rId10" Type="http://schemas.openxmlformats.org/officeDocument/2006/relationships/image" Target="../media/image240.jpeg"/><Relationship Id="rId4" Type="http://schemas.openxmlformats.org/officeDocument/2006/relationships/image" Target="../media/image234.png"/><Relationship Id="rId9" Type="http://schemas.openxmlformats.org/officeDocument/2006/relationships/image" Target="../media/image239.jpeg"/></Relationships>
</file>

<file path=ppt/slides/_rels/slide197.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34.png"/><Relationship Id="rId7" Type="http://schemas.openxmlformats.org/officeDocument/2006/relationships/image" Target="../media/image246.jpeg"/><Relationship Id="rId12" Type="http://schemas.openxmlformats.org/officeDocument/2006/relationships/image" Target="../media/image251.png"/><Relationship Id="rId2" Type="http://schemas.openxmlformats.org/officeDocument/2006/relationships/slideLayout" Target="../slideLayouts/slideLayout23.xml"/><Relationship Id="rId1" Type="http://schemas.openxmlformats.org/officeDocument/2006/relationships/tags" Target="../tags/tag194.xml"/><Relationship Id="rId6" Type="http://schemas.openxmlformats.org/officeDocument/2006/relationships/image" Target="../media/image245.jpeg"/><Relationship Id="rId11" Type="http://schemas.openxmlformats.org/officeDocument/2006/relationships/image" Target="../media/image250.png"/><Relationship Id="rId5" Type="http://schemas.openxmlformats.org/officeDocument/2006/relationships/image" Target="../media/image244.jpeg"/><Relationship Id="rId10" Type="http://schemas.openxmlformats.org/officeDocument/2006/relationships/image" Target="../media/image249.png"/><Relationship Id="rId4" Type="http://schemas.openxmlformats.org/officeDocument/2006/relationships/image" Target="../media/image243.jpeg"/><Relationship Id="rId9" Type="http://schemas.openxmlformats.org/officeDocument/2006/relationships/image" Target="../media/image248.jpeg"/></Relationships>
</file>

<file path=ppt/slides/_rels/slide198.xml.rels><?xml version="1.0" encoding="UTF-8" standalone="yes"?>
<Relationships xmlns="http://schemas.openxmlformats.org/package/2006/relationships"><Relationship Id="rId8" Type="http://schemas.openxmlformats.org/officeDocument/2006/relationships/image" Target="../media/image257.jpeg"/><Relationship Id="rId3" Type="http://schemas.openxmlformats.org/officeDocument/2006/relationships/image" Target="../media/image252.jpeg"/><Relationship Id="rId7" Type="http://schemas.openxmlformats.org/officeDocument/2006/relationships/image" Target="../media/image256.jpeg"/><Relationship Id="rId2" Type="http://schemas.openxmlformats.org/officeDocument/2006/relationships/slideLayout" Target="../slideLayouts/slideLayout23.xml"/><Relationship Id="rId1" Type="http://schemas.openxmlformats.org/officeDocument/2006/relationships/tags" Target="../tags/tag195.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253.jpeg"/><Relationship Id="rId9" Type="http://schemas.openxmlformats.org/officeDocument/2006/relationships/image" Target="../media/image258.jpeg"/></Relationships>
</file>

<file path=ppt/slides/_rels/slide199.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image" Target="../media/image234.png"/><Relationship Id="rId7" Type="http://schemas.openxmlformats.org/officeDocument/2006/relationships/image" Target="../media/image262.jpeg"/><Relationship Id="rId12" Type="http://schemas.openxmlformats.org/officeDocument/2006/relationships/image" Target="../media/image267.png"/><Relationship Id="rId2" Type="http://schemas.openxmlformats.org/officeDocument/2006/relationships/slideLayout" Target="../slideLayouts/slideLayout23.xml"/><Relationship Id="rId1" Type="http://schemas.openxmlformats.org/officeDocument/2006/relationships/tags" Target="../tags/tag196.xml"/><Relationship Id="rId6" Type="http://schemas.openxmlformats.org/officeDocument/2006/relationships/image" Target="../media/image261.jpeg"/><Relationship Id="rId11" Type="http://schemas.openxmlformats.org/officeDocument/2006/relationships/image" Target="../media/image266.jpeg"/><Relationship Id="rId5" Type="http://schemas.openxmlformats.org/officeDocument/2006/relationships/image" Target="../media/image260.png"/><Relationship Id="rId10" Type="http://schemas.openxmlformats.org/officeDocument/2006/relationships/image" Target="../media/image265.jpeg"/><Relationship Id="rId4" Type="http://schemas.openxmlformats.org/officeDocument/2006/relationships/image" Target="../media/image259.jpeg"/><Relationship Id="rId9" Type="http://schemas.openxmlformats.org/officeDocument/2006/relationships/image" Target="../media/image264.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33.png"/></Relationships>
</file>

<file path=ppt/slides/_rels/slide20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5.xml"/><Relationship Id="rId1" Type="http://schemas.openxmlformats.org/officeDocument/2006/relationships/tags" Target="../tags/tag198.xml"/><Relationship Id="rId5" Type="http://schemas.openxmlformats.org/officeDocument/2006/relationships/image" Target="../media/image270.tiff"/><Relationship Id="rId4" Type="http://schemas.openxmlformats.org/officeDocument/2006/relationships/image" Target="../media/image269.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199.xml"/><Relationship Id="rId4" Type="http://schemas.openxmlformats.org/officeDocument/2006/relationships/image" Target="../media/image271.png"/></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00.xml"/></Relationships>
</file>

<file path=ppt/slides/_rels/slide2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5.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19.jpeg"/><Relationship Id="rId5" Type="http://schemas.openxmlformats.org/officeDocument/2006/relationships/hyperlink" Target="http://www.worlddiabetesday.org/node/4494" TargetMode="Externa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3.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4.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25.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26.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8.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0.png"/><Relationship Id="rId2" Type="http://schemas.openxmlformats.org/officeDocument/2006/relationships/slideLayout" Target="../slideLayouts/slideLayout23.xml"/><Relationship Id="rId1" Type="http://schemas.openxmlformats.org/officeDocument/2006/relationships/tags" Target="../tags/tag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32.xml"/><Relationship Id="rId6" Type="http://schemas.openxmlformats.org/officeDocument/2006/relationships/image" Target="../media/image57.png"/><Relationship Id="rId5" Type="http://schemas.openxmlformats.org/officeDocument/2006/relationships/image" Target="../media/image29.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tags" Target="../tags/tag33.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6.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37.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8.xml"/><Relationship Id="rId7" Type="http://schemas.openxmlformats.org/officeDocument/2006/relationships/oleObject" Target="../embeddings/oleObject3.bin"/><Relationship Id="rId2" Type="http://schemas.openxmlformats.org/officeDocument/2006/relationships/tags" Target="../tags/tag39.xml"/><Relationship Id="rId1" Type="http://schemas.openxmlformats.org/officeDocument/2006/relationships/vmlDrawing" Target="../drawings/vmlDrawing2.vml"/><Relationship Id="rId6" Type="http://schemas.openxmlformats.org/officeDocument/2006/relationships/image" Target="../media/image70.png"/><Relationship Id="rId5" Type="http://schemas.openxmlformats.org/officeDocument/2006/relationships/oleObject" Target="../embeddings/oleObject2.bin"/><Relationship Id="rId4" Type="http://schemas.openxmlformats.org/officeDocument/2006/relationships/notesSlide" Target="../notesSlides/notesSlide24.xml"/><Relationship Id="rId9"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8.png"/><Relationship Id="rId2" Type="http://schemas.openxmlformats.org/officeDocument/2006/relationships/slideLayout" Target="../slideLayouts/slideLayout27.xml"/><Relationship Id="rId1" Type="http://schemas.openxmlformats.org/officeDocument/2006/relationships/tags" Target="../tags/tag40.xml"/><Relationship Id="rId6" Type="http://schemas.openxmlformats.org/officeDocument/2006/relationships/image" Target="../media/image57.png"/><Relationship Id="rId5" Type="http://schemas.openxmlformats.org/officeDocument/2006/relationships/image" Target="../media/image29.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8.xml"/><Relationship Id="rId7" Type="http://schemas.openxmlformats.org/officeDocument/2006/relationships/image" Target="../media/image57.png"/><Relationship Id="rId2" Type="http://schemas.openxmlformats.org/officeDocument/2006/relationships/slideLayout" Target="../slideLayouts/slideLayout28.xml"/><Relationship Id="rId1" Type="http://schemas.openxmlformats.org/officeDocument/2006/relationships/tags" Target="../tags/tag45.xml"/><Relationship Id="rId6" Type="http://schemas.openxmlformats.org/officeDocument/2006/relationships/image" Target="../media/image29.png"/><Relationship Id="rId5" Type="http://schemas.openxmlformats.org/officeDocument/2006/relationships/image" Target="../media/image56.png"/><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7.wmf"/></Relationships>
</file>

<file path=ppt/slides/_rels/slide48.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image" Target="../media/image82.wmf"/><Relationship Id="rId3" Type="http://schemas.openxmlformats.org/officeDocument/2006/relationships/slideLayout" Target="../slideLayouts/slideLayout34.xml"/><Relationship Id="rId7" Type="http://schemas.openxmlformats.org/officeDocument/2006/relationships/image" Target="../media/image80.wmf"/><Relationship Id="rId12" Type="http://schemas.openxmlformats.org/officeDocument/2006/relationships/image" Target="../media/image58.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7.xml"/><Relationship Id="rId6" Type="http://schemas.openxmlformats.org/officeDocument/2006/relationships/image" Target="../media/image79.wmf"/><Relationship Id="rId11" Type="http://schemas.openxmlformats.org/officeDocument/2006/relationships/image" Target="../media/image57.png"/><Relationship Id="rId5" Type="http://schemas.openxmlformats.org/officeDocument/2006/relationships/image" Target="../media/image78.wmf"/><Relationship Id="rId15" Type="http://schemas.openxmlformats.org/officeDocument/2006/relationships/image" Target="../media/image84.jpeg"/><Relationship Id="rId10" Type="http://schemas.openxmlformats.org/officeDocument/2006/relationships/image" Target="../media/image29.png"/><Relationship Id="rId4" Type="http://schemas.openxmlformats.org/officeDocument/2006/relationships/notesSlide" Target="../notesSlides/notesSlide30.xml"/><Relationship Id="rId9" Type="http://schemas.openxmlformats.org/officeDocument/2006/relationships/image" Target="../media/image56.png"/><Relationship Id="rId14" Type="http://schemas.openxmlformats.org/officeDocument/2006/relationships/image" Target="../media/image83.w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90.WMF"/></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7.xml"/><Relationship Id="rId1" Type="http://schemas.openxmlformats.org/officeDocument/2006/relationships/tags" Target="../tags/tag61.xml"/><Relationship Id="rId4" Type="http://schemas.openxmlformats.org/officeDocument/2006/relationships/image" Target="../media/image93.w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8.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3.xml"/><Relationship Id="rId4" Type="http://schemas.openxmlformats.org/officeDocument/2006/relationships/image" Target="../media/image94.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95.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96.wmf"/></Relationships>
</file>

<file path=ppt/slides/_rels/slide66.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8.W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70.xml"/><Relationship Id="rId4" Type="http://schemas.openxmlformats.org/officeDocument/2006/relationships/image" Target="../media/image99.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3.xml"/><Relationship Id="rId1" Type="http://schemas.openxmlformats.org/officeDocument/2006/relationships/vmlDrawing" Target="../drawings/vmlDrawing3.vml"/><Relationship Id="rId6" Type="http://schemas.openxmlformats.org/officeDocument/2006/relationships/image" Target="../media/image102.wmf"/><Relationship Id="rId5" Type="http://schemas.openxmlformats.org/officeDocument/2006/relationships/oleObject" Target="../embeddings/oleObject4.bin"/><Relationship Id="rId4" Type="http://schemas.openxmlformats.org/officeDocument/2006/relationships/notesSlide" Target="../notesSlides/notesSlide4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75.xml"/><Relationship Id="rId4" Type="http://schemas.openxmlformats.org/officeDocument/2006/relationships/image" Target="../media/image103.wm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104.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08.jpeg"/><Relationship Id="rId2" Type="http://schemas.openxmlformats.org/officeDocument/2006/relationships/slideLayout" Target="../slideLayouts/slideLayout23.xml"/><Relationship Id="rId1" Type="http://schemas.openxmlformats.org/officeDocument/2006/relationships/tags" Target="../tags/tag7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49.xml"/><Relationship Id="rId7"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78.xml"/><Relationship Id="rId6" Type="http://schemas.openxmlformats.org/officeDocument/2006/relationships/image" Target="../media/image29.png"/><Relationship Id="rId5" Type="http://schemas.openxmlformats.org/officeDocument/2006/relationships/image" Target="../media/image56.png"/><Relationship Id="rId4" Type="http://schemas.openxmlformats.org/officeDocument/2006/relationships/image" Target="../media/image109.jpeg"/></Relationships>
</file>

<file path=ppt/slides/_rels/slide7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slideLayout" Target="../slideLayouts/slideLayout23.xml"/><Relationship Id="rId1" Type="http://schemas.openxmlformats.org/officeDocument/2006/relationships/tags" Target="../tags/tag79.xml"/><Relationship Id="rId5" Type="http://schemas.openxmlformats.org/officeDocument/2006/relationships/image" Target="../media/image112.jpg"/><Relationship Id="rId4" Type="http://schemas.openxmlformats.org/officeDocument/2006/relationships/image" Target="../media/image111.png"/></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3.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83.xml"/><Relationship Id="rId4" Type="http://schemas.openxmlformats.org/officeDocument/2006/relationships/image" Target="../media/image116.jpeg"/></Relationships>
</file>

<file path=ppt/slides/_rels/slide8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21.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23.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88.xml"/><Relationship Id="rId4" Type="http://schemas.openxmlformats.org/officeDocument/2006/relationships/image" Target="../media/image12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9.jpeg"/><Relationship Id="rId4" Type="http://schemas.openxmlformats.org/officeDocument/2006/relationships/hyperlink" Target="http://www.worlddiabetesday.org/node/4494" TargetMode="Externa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125.jpeg"/></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128.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9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9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3.xml"/><Relationship Id="rId1" Type="http://schemas.openxmlformats.org/officeDocument/2006/relationships/tags" Target="../tags/tag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Century</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Services</a:t>
            </a:r>
          </a:p>
          <a:p>
            <a:pPr lvl="0">
              <a:lnSpc>
                <a:spcPts val="2400"/>
              </a:lnSpc>
              <a:spcBef>
                <a:spcPts val="0"/>
              </a:spcBef>
              <a:buClr>
                <a:srgbClr val="86AA2C"/>
              </a:buClr>
            </a:pPr>
            <a:r>
              <a:rPr lang="en-US" sz="2400" dirty="0">
                <a:solidFill>
                  <a:prstClr val="black"/>
                </a:solidFill>
              </a:rPr>
              <a:t>www.DiabetesEd.net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16733"/>
            <a:ext cx="5681334" cy="1866807"/>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773325"/>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Nov 14 – World Diabetes Day</a:t>
            </a:r>
          </a:p>
        </p:txBody>
      </p:sp>
      <p:pic>
        <p:nvPicPr>
          <p:cNvPr id="4" name="Content Placeholder 3"/>
          <p:cNvPicPr>
            <a:picLocks noGrp="1" noChangeAspect="1"/>
          </p:cNvPicPr>
          <p:nvPr>
            <p:ph sz="quarter" idx="1"/>
          </p:nvPr>
        </p:nvPicPr>
        <p:blipFill>
          <a:blip r:embed="rId2"/>
          <a:stretch>
            <a:fillRect/>
          </a:stretch>
        </p:blipFill>
        <p:spPr>
          <a:xfrm>
            <a:off x="990600" y="1147985"/>
            <a:ext cx="6722051" cy="5123869"/>
          </a:xfrm>
          <a:prstGeom prst="rect">
            <a:avLst/>
          </a:prstGeom>
        </p:spPr>
      </p:pic>
    </p:spTree>
    <p:extLst>
      <p:ext uri="{BB962C8B-B14F-4D97-AF65-F5344CB8AC3E}">
        <p14:creationId xmlns:p14="http://schemas.microsoft.com/office/powerpoint/2010/main" val="306565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Recommendations</a:t>
            </a:r>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supports that everyone, including with 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414040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a:t>20 % of people walk 30 </a:t>
            </a:r>
            <a:r>
              <a:rPr lang="en-US" dirty="0" err="1"/>
              <a:t>mins</a:t>
            </a:r>
            <a:r>
              <a:rPr lang="en-US" dirty="0"/>
              <a:t> a day</a:t>
            </a:r>
          </a:p>
          <a:p>
            <a:pPr>
              <a:defRPr/>
            </a:pPr>
            <a:r>
              <a:rPr lang="en-US" dirty="0"/>
              <a:t>Exercise decrease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a:solidFill>
                  <a:schemeClr val="tx1">
                    <a:lumMod val="95000"/>
                    <a:lumOff val="5000"/>
                  </a:schemeClr>
                </a:solidFill>
              </a:rPr>
              <a:t>“If you don’t have time for exercise, you better make time for disease.”</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p>
          <a:p>
            <a:pPr marL="0" indent="0">
              <a:buNone/>
              <a:defRPr/>
            </a:pPr>
            <a:endParaRPr lang="en-US" dirty="0">
              <a:solidFill>
                <a:schemeClr val="tx1">
                  <a:lumMod val="95000"/>
                  <a:lumOff val="5000"/>
                </a:schemeClr>
              </a:solidFill>
            </a:endParaRPr>
          </a:p>
          <a:p>
            <a:pPr marL="0" indent="0">
              <a:buNone/>
              <a:defRPr/>
            </a:pPr>
            <a:r>
              <a:rPr lang="en-US"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91213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384873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37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a:t>DiaBingo</a:t>
            </a:r>
            <a:r>
              <a:rPr lang="en-US" dirty="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425378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a:t>	</a:t>
            </a:r>
            <a:r>
              <a:rPr lang="en-US" u="sng" dirty="0">
                <a:solidFill>
                  <a:schemeClr val="tx2">
                    <a:lumMod val="75000"/>
                  </a:schemeClr>
                </a:solidFill>
              </a:rPr>
              <a:t>Test / Exam			Frequency		 </a:t>
            </a:r>
          </a:p>
          <a:p>
            <a:pPr eaLnBrk="1" hangingPunct="1">
              <a:lnSpc>
                <a:spcPct val="90000"/>
              </a:lnSpc>
              <a:buSzPct val="60000"/>
            </a:pPr>
            <a:r>
              <a:rPr lang="en-US" sz="2400" b="1" dirty="0">
                <a:solidFill>
                  <a:schemeClr val="tx2">
                    <a:lumMod val="75000"/>
                  </a:schemeClr>
                </a:solidFill>
              </a:rPr>
              <a:t>A</a:t>
            </a:r>
            <a:r>
              <a:rPr lang="en-US" sz="2400" dirty="0">
                <a:solidFill>
                  <a:schemeClr val="tx2">
                    <a:lumMod val="75000"/>
                  </a:schemeClr>
                </a:solidFill>
              </a:rPr>
              <a:t>1c 					At least twice a year</a:t>
            </a:r>
          </a:p>
          <a:p>
            <a:pPr eaLnBrk="1" hangingPunct="1">
              <a:lnSpc>
                <a:spcPct val="90000"/>
              </a:lnSpc>
              <a:buSzPct val="60000"/>
            </a:pPr>
            <a:r>
              <a:rPr lang="en-US" sz="2400" b="1" dirty="0">
                <a:solidFill>
                  <a:schemeClr val="tx2">
                    <a:lumMod val="75000"/>
                  </a:schemeClr>
                </a:solidFill>
              </a:rPr>
              <a:t>B</a:t>
            </a:r>
            <a:r>
              <a:rPr lang="en-US" sz="2400" dirty="0">
                <a:solidFill>
                  <a:schemeClr val="tx2">
                    <a:lumMod val="75000"/>
                  </a:schemeClr>
                </a:solidFill>
              </a:rPr>
              <a:t>/P 	</a:t>
            </a:r>
            <a:r>
              <a:rPr lang="en-US" sz="2400" dirty="0"/>
              <a:t>				</a:t>
            </a:r>
            <a:r>
              <a:rPr lang="en-US" sz="2400" dirty="0">
                <a:solidFill>
                  <a:schemeClr val="tx2">
                    <a:lumMod val="75000"/>
                  </a:schemeClr>
                </a:solidFill>
              </a:rPr>
              <a:t>Each diabetes visit</a:t>
            </a:r>
          </a:p>
          <a:p>
            <a:pPr eaLnBrk="1" hangingPunct="1">
              <a:lnSpc>
                <a:spcPct val="90000"/>
              </a:lnSpc>
              <a:buSzPct val="60000"/>
            </a:pPr>
            <a:r>
              <a:rPr lang="en-US" sz="2400" b="1" dirty="0">
                <a:solidFill>
                  <a:schemeClr val="tx2">
                    <a:lumMod val="75000"/>
                  </a:schemeClr>
                </a:solidFill>
              </a:rPr>
              <a:t>C</a:t>
            </a:r>
            <a:r>
              <a:rPr lang="en-US" sz="2400" dirty="0">
                <a:solidFill>
                  <a:schemeClr val="tx2">
                    <a:lumMod val="75000"/>
                  </a:schemeClr>
                </a:solidFill>
              </a:rPr>
              <a:t>holesterol (LDL, HDL, Tri)		Yearly (less if normal)</a:t>
            </a:r>
            <a:r>
              <a:rPr lang="en-US" sz="2400" dirty="0"/>
              <a:t>	</a:t>
            </a:r>
          </a:p>
          <a:p>
            <a:pPr eaLnBrk="1" hangingPunct="1">
              <a:lnSpc>
                <a:spcPct val="90000"/>
              </a:lnSpc>
              <a:buSzPct val="60000"/>
            </a:pPr>
            <a:r>
              <a:rPr lang="en-US" sz="2400" dirty="0"/>
              <a:t>Weight				each diabetes visit</a:t>
            </a:r>
          </a:p>
          <a:p>
            <a:pPr eaLnBrk="1" hangingPunct="1">
              <a:lnSpc>
                <a:spcPct val="90000"/>
              </a:lnSpc>
              <a:buSzPct val="60000"/>
            </a:pPr>
            <a:r>
              <a:rPr lang="en-US" sz="2400" dirty="0" err="1"/>
              <a:t>Microalbumin</a:t>
            </a:r>
            <a:r>
              <a:rPr lang="en-US" sz="2400" dirty="0"/>
              <a:t>/GFR/</a:t>
            </a:r>
            <a:r>
              <a:rPr lang="en-US" sz="2400" dirty="0" err="1"/>
              <a:t>Creat</a:t>
            </a:r>
            <a:r>
              <a:rPr lang="en-US" sz="2400" dirty="0"/>
              <a:t> 		Yearly</a:t>
            </a:r>
          </a:p>
          <a:p>
            <a:pPr eaLnBrk="1" hangingPunct="1">
              <a:lnSpc>
                <a:spcPct val="90000"/>
              </a:lnSpc>
              <a:buFont typeface="Wingdings" pitchFamily="2" charset="2"/>
              <a:buBlip>
                <a:blip r:embed="rId3"/>
              </a:buBlip>
            </a:pPr>
            <a:r>
              <a:rPr lang="en-US" sz="2400" dirty="0"/>
              <a:t>Eye exam 				Yearly</a:t>
            </a:r>
          </a:p>
          <a:p>
            <a:pPr eaLnBrk="1" hangingPunct="1">
              <a:lnSpc>
                <a:spcPct val="90000"/>
              </a:lnSpc>
              <a:buFont typeface="Wingdings" pitchFamily="2" charset="2"/>
              <a:buBlip>
                <a:blip r:embed="rId3"/>
              </a:buBlip>
            </a:pPr>
            <a:r>
              <a:rPr lang="en-US" sz="2400" dirty="0"/>
              <a:t>Dental Care				At least twice a year</a:t>
            </a:r>
          </a:p>
          <a:p>
            <a:pPr eaLnBrk="1" hangingPunct="1">
              <a:lnSpc>
                <a:spcPct val="90000"/>
              </a:lnSpc>
              <a:buFont typeface="Wingdings" pitchFamily="2" charset="2"/>
              <a:buBlip>
                <a:blip r:embed="rId3"/>
              </a:buBlip>
            </a:pPr>
            <a:r>
              <a:rPr lang="en-US" sz="2400" dirty="0"/>
              <a:t>Comprehensive Foot Exam		Yearly (more if high risk)</a:t>
            </a:r>
          </a:p>
          <a:p>
            <a:pPr eaLnBrk="1" hangingPunct="1">
              <a:lnSpc>
                <a:spcPct val="90000"/>
              </a:lnSpc>
              <a:buFont typeface="Wingdings" pitchFamily="2" charset="2"/>
              <a:buBlip>
                <a:blip r:embed="rId3"/>
              </a:buBlip>
            </a:pPr>
            <a:r>
              <a:rPr lang="en-US" sz="2400" dirty="0"/>
              <a:t>Physical Activity Plan		As needed to meet goals</a:t>
            </a:r>
          </a:p>
          <a:p>
            <a:pPr eaLnBrk="1" hangingPunct="1">
              <a:lnSpc>
                <a:spcPct val="90000"/>
              </a:lnSpc>
              <a:buFont typeface="Wingdings" pitchFamily="2" charset="2"/>
              <a:buBlip>
                <a:blip r:embed="rId3"/>
              </a:buBlip>
            </a:pPr>
            <a:r>
              <a:rPr lang="en-US" sz="2400" dirty="0"/>
              <a:t>Preconception counseling		As needed</a:t>
            </a:r>
          </a:p>
        </p:txBody>
      </p:sp>
    </p:spTree>
    <p:custDataLst>
      <p:tags r:id="rId1"/>
    </p:custDataLst>
    <p:extLst>
      <p:ext uri="{BB962C8B-B14F-4D97-AF65-F5344CB8AC3E}">
        <p14:creationId xmlns:p14="http://schemas.microsoft.com/office/powerpoint/2010/main" val="1948931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Labs:</a:t>
            </a:r>
          </a:p>
          <a:p>
            <a:pPr lvl="1" eaLnBrk="1" hangingPunct="1">
              <a:defRPr/>
            </a:pPr>
            <a:r>
              <a:rPr lang="en-US" dirty="0"/>
              <a:t>A1c 9.3%</a:t>
            </a:r>
          </a:p>
          <a:p>
            <a:pPr lvl="1" eaLnBrk="1" hangingPunct="1">
              <a:defRPr/>
            </a:pPr>
            <a:r>
              <a:rPr lang="en-US" dirty="0"/>
              <a:t>HDL 37 mg/dl</a:t>
            </a:r>
          </a:p>
          <a:p>
            <a:pPr lvl="1" eaLnBrk="1" hangingPunct="1">
              <a:defRPr/>
            </a:pPr>
            <a:r>
              <a:rPr lang="en-US" dirty="0"/>
              <a:t>Triglyceride 260mg/dl</a:t>
            </a:r>
          </a:p>
          <a:p>
            <a:pPr lvl="1" eaLnBrk="1" hangingPunct="1">
              <a:defRPr/>
            </a:pPr>
            <a:r>
              <a:rPr lang="en-US" dirty="0"/>
              <a:t>Proteinuria - </a:t>
            </a:r>
            <a:r>
              <a:rPr lang="en-US" dirty="0" err="1"/>
              <a:t>neg</a:t>
            </a:r>
            <a:r>
              <a:rPr lang="en-US" dirty="0"/>
              <a:t> </a:t>
            </a:r>
          </a:p>
          <a:p>
            <a:pPr lvl="1" eaLnBrk="1" hangingPunct="1">
              <a:defRPr/>
            </a:pPr>
            <a:r>
              <a:rPr lang="en-US" dirty="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a:t>Self-Care Skills</a:t>
            </a:r>
          </a:p>
          <a:p>
            <a:pPr eaLnBrk="1" hangingPunct="1">
              <a:defRPr/>
            </a:pPr>
            <a:r>
              <a:rPr lang="en-US" dirty="0"/>
              <a:t>Walks dog around block 3 </a:t>
            </a:r>
            <a:r>
              <a:rPr lang="en-US" dirty="0" err="1"/>
              <a:t>x’s</a:t>
            </a:r>
            <a:r>
              <a:rPr lang="en-US" dirty="0"/>
              <a:t> a week</a:t>
            </a:r>
          </a:p>
          <a:p>
            <a:pPr eaLnBrk="1" hangingPunct="1">
              <a:defRPr/>
            </a:pPr>
            <a:r>
              <a:rPr lang="en-US" dirty="0"/>
              <a:t>Bowls every Friday</a:t>
            </a:r>
          </a:p>
          <a:p>
            <a:pPr eaLnBrk="1" hangingPunct="1">
              <a:defRPr/>
            </a:pPr>
            <a:r>
              <a:rPr lang="en-US" dirty="0"/>
              <a:t>3 beers daily</a:t>
            </a:r>
          </a:p>
          <a:p>
            <a:pPr eaLnBrk="1" hangingPunct="1">
              <a:defRPr/>
            </a:pPr>
            <a:r>
              <a:rPr lang="en-US" i="1" dirty="0"/>
              <a:t>What meds?</a:t>
            </a:r>
          </a:p>
          <a:p>
            <a:pPr eaLnBrk="1" hangingPunct="1">
              <a:defRPr/>
            </a:pPr>
            <a:r>
              <a:rPr lang="en-US" i="1" dirty="0"/>
              <a:t>What referrals?</a:t>
            </a:r>
          </a:p>
          <a:p>
            <a:pPr eaLnBrk="1" hangingPunct="1">
              <a:defRPr/>
            </a:pPr>
            <a:r>
              <a:rPr lang="en-US" i="1" dirty="0"/>
              <a:t>My foot hurts</a:t>
            </a:r>
            <a:endParaRPr lang="en-US" sz="2400" i="1" dirty="0"/>
          </a:p>
        </p:txBody>
      </p:sp>
    </p:spTree>
    <p:custDataLst>
      <p:tags r:id="rId1"/>
    </p:custDataLst>
    <p:extLst>
      <p:ext uri="{BB962C8B-B14F-4D97-AF65-F5344CB8AC3E}">
        <p14:creationId xmlns:p14="http://schemas.microsoft.com/office/powerpoint/2010/main" val="330984384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928633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and 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285728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a:t>Hospitals and Hyperglycemia – </a:t>
            </a:r>
            <a:br>
              <a:rPr lang="en-US" sz="3600" dirty="0"/>
            </a:br>
            <a:r>
              <a:rPr lang="en-US" sz="3600" dirty="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a:t>Hyperglycemia is associated with increased morbidity and mortality in hospital settings.</a:t>
            </a:r>
          </a:p>
          <a:p>
            <a:pPr lvl="1" eaLnBrk="1" hangingPunct="1">
              <a:defRPr/>
            </a:pPr>
            <a:r>
              <a:rPr lang="en-US" dirty="0"/>
              <a:t>Acute Myocardial Infarction</a:t>
            </a:r>
          </a:p>
          <a:p>
            <a:pPr lvl="1" eaLnBrk="1" hangingPunct="1">
              <a:defRPr/>
            </a:pPr>
            <a:r>
              <a:rPr lang="en-US" dirty="0"/>
              <a:t>Stroke</a:t>
            </a:r>
          </a:p>
          <a:p>
            <a:pPr lvl="1" eaLnBrk="1" hangingPunct="1">
              <a:defRPr/>
            </a:pPr>
            <a:r>
              <a:rPr lang="en-US" dirty="0"/>
              <a:t>Cardiac Surgery</a:t>
            </a:r>
          </a:p>
          <a:p>
            <a:pPr lvl="1" eaLnBrk="1" hangingPunct="1">
              <a:defRPr/>
            </a:pPr>
            <a:r>
              <a:rPr lang="en-US" dirty="0"/>
              <a:t>Infection</a:t>
            </a:r>
          </a:p>
          <a:p>
            <a:pPr lvl="1" eaLnBrk="1" hangingPunct="1">
              <a:defRPr/>
            </a:pPr>
            <a:r>
              <a:rPr lang="en-US" dirty="0"/>
              <a:t>Longer lengths of stay</a:t>
            </a:r>
          </a:p>
          <a:p>
            <a:pPr marL="457200" lvl="1" indent="0" eaLnBrk="1" hangingPunct="1">
              <a:buFont typeface="Wingdings" pitchFamily="2" charset="2"/>
              <a:buNone/>
              <a:defRPr/>
            </a:pPr>
            <a:endParaRPr lang="en-US" dirty="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273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br>
              <a:rPr lang="en-US" dirty="0"/>
            </a:br>
            <a:r>
              <a:rPr lang="en-US" dirty="0"/>
              <a:t>World Diabetes Day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a:t>WHAT SHOULD WE AIM FOR?</a:t>
            </a:r>
          </a:p>
        </p:txBody>
      </p:sp>
      <p:sp>
        <p:nvSpPr>
          <p:cNvPr id="189443" name="Content Placeholder 2"/>
          <p:cNvSpPr>
            <a:spLocks noGrp="1"/>
          </p:cNvSpPr>
          <p:nvPr>
            <p:ph sz="quarter" idx="1"/>
          </p:nvPr>
        </p:nvSpPr>
        <p:spPr/>
        <p:txBody>
          <a:bodyPr/>
          <a:lstStyle/>
          <a:p>
            <a:endParaRPr lang="en-US" dirty="0"/>
          </a:p>
          <a:p>
            <a:pPr>
              <a:buFont typeface="Wingdings" pitchFamily="2" charset="2"/>
              <a:buNone/>
            </a:pPr>
            <a:endParaRPr lang="en-US" sz="1600" dirty="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a:t>BG &gt; 180- Start insulin </a:t>
            </a:r>
          </a:p>
          <a:p>
            <a:pPr marL="914400" lvl="1" indent="-457200" eaLnBrk="1" hangingPunct="1">
              <a:buFont typeface="Arial" panose="020B0604020202020204" pitchFamily="34" charset="0"/>
              <a:buChar char="•"/>
            </a:pPr>
            <a:r>
              <a:rPr lang="en-US" sz="2800" dirty="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a:t>Non Critically Ill patients BG Goals</a:t>
            </a:r>
          </a:p>
          <a:p>
            <a:pPr lvl="1" eaLnBrk="1" hangingPunct="1">
              <a:buFont typeface="Arial" pitchFamily="34" charset="0"/>
              <a:buChar char="•"/>
            </a:pPr>
            <a:r>
              <a:rPr lang="en-US" sz="2800" dirty="0"/>
              <a:t> </a:t>
            </a:r>
            <a:r>
              <a:rPr lang="en-US" sz="2800" dirty="0" err="1"/>
              <a:t>Premeal</a:t>
            </a:r>
            <a:r>
              <a:rPr lang="en-US" sz="2800" dirty="0"/>
              <a:t> &lt;140</a:t>
            </a:r>
          </a:p>
          <a:p>
            <a:pPr lvl="1" eaLnBrk="1" hangingPunct="1">
              <a:buFont typeface="Arial" pitchFamily="34" charset="0"/>
              <a:buChar char="•"/>
            </a:pPr>
            <a:r>
              <a:rPr lang="en-US" sz="2800" dirty="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a:p>
          <a:p>
            <a:pPr algn="r" eaLnBrk="1" hangingPunct="1"/>
            <a:r>
              <a:rPr lang="en-US" sz="2000" dirty="0"/>
              <a:t>Consensus: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942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br>
              <a:rPr lang="en-US" sz="3600" dirty="0"/>
            </a:br>
            <a:br>
              <a:rPr lang="en-US" sz="3600" dirty="0"/>
            </a:br>
            <a:r>
              <a:rPr lang="en-US" sz="4000" dirty="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a:p>
          <a:p>
            <a:pPr>
              <a:buClr>
                <a:srgbClr val="FFCCFF"/>
              </a:buClr>
              <a:defRPr/>
            </a:pPr>
            <a:r>
              <a:rPr lang="en-US" dirty="0">
                <a:solidFill>
                  <a:schemeClr val="accent2">
                    <a:lumMod val="50000"/>
                  </a:schemeClr>
                </a:solidFill>
              </a:rPr>
              <a:t> </a:t>
            </a:r>
            <a:r>
              <a:rPr lang="en-US" dirty="0"/>
              <a:t>Stop oral agents (</a:t>
            </a:r>
            <a:r>
              <a:rPr lang="en-US" dirty="0" err="1"/>
              <a:t>ie</a:t>
            </a:r>
            <a:r>
              <a:rPr lang="en-US" dirty="0"/>
              <a:t>) metformin &amp; sulfonylurea on admission </a:t>
            </a:r>
          </a:p>
          <a:p>
            <a:pPr>
              <a:buClr>
                <a:srgbClr val="FFCCFF"/>
              </a:buClr>
              <a:defRPr/>
            </a:pPr>
            <a:r>
              <a:rPr lang="en-US" dirty="0"/>
              <a:t> “The sole use of Sliding Scale insulin is discouraged” – ADA 2014</a:t>
            </a:r>
          </a:p>
          <a:p>
            <a:pPr>
              <a:buClr>
                <a:srgbClr val="FFCCFF"/>
              </a:buClr>
              <a:defRPr/>
            </a:pPr>
            <a:r>
              <a:rPr lang="en-US" dirty="0"/>
              <a:t>For discharge, oral meds can be resumed</a:t>
            </a:r>
          </a:p>
          <a:p>
            <a:pPr marL="292608" lvl="1" indent="0" eaLnBrk="1" hangingPunct="1">
              <a:buClr>
                <a:srgbClr val="FF3300"/>
              </a:buClr>
              <a:buNone/>
              <a:defRPr/>
            </a:pPr>
            <a:endParaRPr lang="en-US" dirty="0"/>
          </a:p>
          <a:p>
            <a:pPr marL="292608" lvl="1" indent="0" eaLnBrk="1" hangingPunct="1">
              <a:buClr>
                <a:srgbClr val="FF3300"/>
              </a:buClr>
              <a:buNone/>
              <a:defRPr/>
            </a:pPr>
            <a:r>
              <a:rPr lang="en-US" dirty="0"/>
              <a:t>Start Basal/bolus therapy </a:t>
            </a:r>
          </a:p>
          <a:p>
            <a:pPr lvl="2" eaLnBrk="1" hangingPunct="1">
              <a:buClr>
                <a:srgbClr val="FFCCFF"/>
              </a:buClr>
              <a:defRPr/>
            </a:pPr>
            <a:r>
              <a:rPr lang="en-US" dirty="0"/>
              <a:t>NPH and Regular insulin</a:t>
            </a:r>
          </a:p>
          <a:p>
            <a:pPr lvl="2" eaLnBrk="1" hangingPunct="1">
              <a:buClr>
                <a:srgbClr val="FFCCFF"/>
              </a:buClr>
              <a:defRPr/>
            </a:pPr>
            <a:r>
              <a:rPr lang="en-US" dirty="0"/>
              <a:t>Long-acting and rapid-acting insulin</a:t>
            </a:r>
          </a:p>
          <a:p>
            <a:pPr lvl="2" eaLnBrk="1" hangingPunct="1">
              <a:buClr>
                <a:srgbClr val="FFCCFF"/>
              </a:buClr>
              <a:defRPr/>
            </a:pPr>
            <a:r>
              <a:rPr lang="en-US" dirty="0"/>
              <a:t>Premixed insulin</a:t>
            </a:r>
          </a:p>
          <a:p>
            <a:pPr lvl="1" eaLnBrk="1" hangingPunct="1">
              <a:buClr>
                <a:srgbClr val="FF0000"/>
              </a:buClr>
              <a:buFont typeface="Wingdings" pitchFamily="2" charset="2"/>
              <a:buNone/>
              <a:defRPr/>
            </a:pPr>
            <a:endParaRPr lang="en-US" sz="1000" dirty="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28444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a:t>Now What?</a:t>
            </a:r>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a:t>You just gave 3 units of Regular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a:t>Nurse had an emergency and </a:t>
            </a:r>
            <a:r>
              <a:rPr lang="en-US" dirty="0" err="1"/>
              <a:t>pt</a:t>
            </a:r>
            <a:r>
              <a:rPr lang="en-US" dirty="0"/>
              <a:t> already ate lunch?</a:t>
            </a:r>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a:t>Nurse administered insulin and </a:t>
            </a:r>
            <a:r>
              <a:rPr lang="en-US" dirty="0" err="1"/>
              <a:t>pt</a:t>
            </a:r>
            <a:r>
              <a:rPr lang="en-US" dirty="0"/>
              <a:t> only ate a few bites of turkey and drank non sugar tea?</a:t>
            </a:r>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22196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a:t>Foot </a:t>
            </a:r>
            <a:r>
              <a:rPr lang="en-US" dirty="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a:t>Lift the sheets and look at the </a:t>
            </a:r>
            <a:r>
              <a:rPr lang="en-US" sz="8800" dirty="0" err="1"/>
              <a:t>Feets</a:t>
            </a:r>
            <a:r>
              <a:rPr lang="en-US" sz="8800" dirty="0"/>
              <a:t>!</a:t>
            </a:r>
          </a:p>
        </p:txBody>
      </p:sp>
    </p:spTree>
    <p:custDataLst>
      <p:tags r:id="rId1"/>
    </p:custDataLst>
    <p:extLst>
      <p:ext uri="{BB962C8B-B14F-4D97-AF65-F5344CB8AC3E}">
        <p14:creationId xmlns:p14="http://schemas.microsoft.com/office/powerpoint/2010/main" val="42897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a:t>Blisters                Ulcers                  Bone infection</a:t>
            </a:r>
          </a:p>
          <a:p>
            <a:pPr eaLnBrk="1" hangingPunct="1">
              <a:buFont typeface="Wingdings" pitchFamily="2" charset="2"/>
              <a:buNone/>
              <a:defRPr/>
            </a:pPr>
            <a:r>
              <a:rPr lang="en-US" sz="2800" dirty="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60116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909297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6341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http://www.hrsa.gov/leap/</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296533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Current Status:</a:t>
            </a:r>
          </a:p>
          <a:p>
            <a:pPr lvl="1" eaLnBrk="1" hangingPunct="1">
              <a:defRPr/>
            </a:pPr>
            <a:r>
              <a:rPr lang="en-US" dirty="0"/>
              <a:t>A1c 9.3%</a:t>
            </a:r>
          </a:p>
          <a:p>
            <a:pPr lvl="1" eaLnBrk="1" hangingPunct="1">
              <a:defRPr/>
            </a:pPr>
            <a:r>
              <a:rPr lang="en-US" dirty="0"/>
              <a:t>On Metformin 500mg BID</a:t>
            </a:r>
          </a:p>
          <a:p>
            <a:pPr lvl="1" eaLnBrk="1" hangingPunct="1">
              <a:defRPr/>
            </a:pPr>
            <a:r>
              <a:rPr lang="en-US" dirty="0"/>
              <a:t>Partial foot amputation</a:t>
            </a:r>
          </a:p>
          <a:p>
            <a:pPr lvl="1" eaLnBrk="1" hangingPunct="1">
              <a:defRPr/>
            </a:pPr>
            <a:r>
              <a:rPr lang="en-US" dirty="0"/>
              <a:t>Lives alone</a:t>
            </a:r>
          </a:p>
          <a:p>
            <a:pPr lvl="1" eaLnBrk="1" hangingPunct="1">
              <a:defRPr/>
            </a:pPr>
            <a:r>
              <a:rPr lang="en-US" dirty="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330787758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a:t>Three Most Important </a:t>
            </a:r>
            <a:br>
              <a:rPr lang="en-US" dirty="0"/>
            </a:br>
            <a:r>
              <a:rPr lang="en-US" dirty="0"/>
              <a:t>Foot Care Tips</a:t>
            </a:r>
            <a:endParaRPr lang="en-US" sz="3200" dirty="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a:t>Inspect and apply lotion to your feet every night before you go to bed.</a:t>
            </a:r>
          </a:p>
          <a:p>
            <a:pPr eaLnBrk="1" hangingPunct="1">
              <a:buFont typeface="Wingdings" panose="05000000000000000000" pitchFamily="2" charset="2"/>
              <a:buNone/>
            </a:pPr>
            <a:endParaRPr lang="en-US" dirty="0"/>
          </a:p>
          <a:p>
            <a:pPr eaLnBrk="1" hangingPunct="1"/>
            <a:r>
              <a:rPr lang="en-US" dirty="0"/>
              <a:t>Do NOT go barefoot, even in your house.  Always wear shoes!</a:t>
            </a:r>
          </a:p>
          <a:p>
            <a:pPr eaLnBrk="1" hangingPunct="1">
              <a:buFont typeface="Wingdings" panose="05000000000000000000" pitchFamily="2" charset="2"/>
              <a:buNone/>
            </a:pPr>
            <a:endParaRPr lang="en-US" dirty="0"/>
          </a:p>
          <a:p>
            <a:pPr eaLnBrk="1" hangingPunct="1"/>
            <a:r>
              <a:rPr lang="en-US" dirty="0"/>
              <a:t>Every time you see your doctor, take off your shoes and show your feet.</a:t>
            </a:r>
          </a:p>
          <a:p>
            <a:pPr eaLnBrk="1" hangingPunct="1">
              <a:buFont typeface="Wingdings" panose="05000000000000000000" pitchFamily="2" charset="2"/>
              <a:buNone/>
            </a:pPr>
            <a:endParaRPr lang="en-US" sz="2800" dirty="0"/>
          </a:p>
        </p:txBody>
      </p:sp>
    </p:spTree>
    <p:custDataLst>
      <p:tags r:id="rId1"/>
    </p:custDataLst>
    <p:extLst>
      <p:ext uri="{BB962C8B-B14F-4D97-AF65-F5344CB8AC3E}">
        <p14:creationId xmlns:p14="http://schemas.microsoft.com/office/powerpoint/2010/main" val="33867301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a:t>Age-adjusted Diabetes Prevalence </a:t>
            </a:r>
            <a:br>
              <a:rPr lang="en-US" sz="2400" b="1" dirty="0"/>
            </a:br>
            <a:r>
              <a:rPr lang="en-US" sz="2700" dirty="0"/>
              <a:t>20 </a:t>
            </a:r>
            <a:r>
              <a:rPr lang="en-US" sz="2700" dirty="0" err="1"/>
              <a:t>yrs</a:t>
            </a:r>
            <a:r>
              <a:rPr lang="en-US" sz="2700" dirty="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a:t> </a:t>
            </a:r>
            <a:r>
              <a:rPr lang="en-US" sz="2800" dirty="0"/>
              <a:t>30-40% of hospitalized patients have diabetes</a:t>
            </a:r>
          </a:p>
          <a:p>
            <a:pPr lvl="1" eaLnBrk="1" hangingPunct="1"/>
            <a:r>
              <a:rPr lang="en-US" sz="2400" dirty="0"/>
              <a:t>10% aren’t officially diagnosed</a:t>
            </a:r>
          </a:p>
          <a:p>
            <a:pPr eaLnBrk="1" hangingPunct="1"/>
            <a:r>
              <a:rPr lang="en-US" sz="2800" dirty="0"/>
              <a:t>Cardiovascular disease is the leading cause of hospitalization for people with diabetes</a:t>
            </a:r>
          </a:p>
          <a:p>
            <a:pPr eaLnBrk="1" hangingPunct="1"/>
            <a:r>
              <a:rPr lang="en-US" sz="2800" dirty="0"/>
              <a:t>Look for patients with hyperglycemia and </a:t>
            </a:r>
            <a:r>
              <a:rPr lang="en-US" sz="2800" dirty="0" err="1"/>
              <a:t>cardiometabolic</a:t>
            </a:r>
            <a:r>
              <a:rPr lang="en-US" sz="2800" dirty="0"/>
              <a:t> risk factors: smokers, HTN,</a:t>
            </a:r>
          </a:p>
          <a:p>
            <a:pPr eaLnBrk="1" hangingPunct="1">
              <a:buFont typeface="Wingdings" pitchFamily="2" charset="2"/>
              <a:buNone/>
            </a:pPr>
            <a:r>
              <a:rPr lang="en-US" sz="2800" dirty="0"/>
              <a:t>   central obesity, abnormal lipids, </a:t>
            </a:r>
            <a:r>
              <a:rPr lang="en-US" sz="2800" dirty="0" err="1"/>
              <a:t>Acanthosis</a:t>
            </a:r>
            <a:r>
              <a:rPr lang="en-US" sz="2800" dirty="0"/>
              <a:t>.</a:t>
            </a:r>
          </a:p>
          <a:p>
            <a:pPr eaLnBrk="1" hangingPunct="1"/>
            <a:r>
              <a:rPr lang="en-US" sz="2800" dirty="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79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109958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a:p>
          <a:p>
            <a:pPr algn="r" eaLnBrk="1" hangingPunct="1"/>
            <a:endParaRPr lang="en-US" sz="2400" dirty="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519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a:solidFill>
                  <a:schemeClr val="bg1"/>
                </a:solidFill>
              </a:rPr>
              <a:t> </a:t>
            </a:r>
            <a:r>
              <a:rPr lang="en-US" sz="3400" dirty="0">
                <a:latin typeface="Tahoma" pitchFamily="34" charset="0"/>
              </a:rPr>
              <a:t>Insulin Therapy</a:t>
            </a:r>
            <a:br>
              <a:rPr lang="en-US" sz="3400" dirty="0">
                <a:latin typeface="Tahoma" pitchFamily="34" charset="0"/>
              </a:rPr>
            </a:br>
            <a:r>
              <a:rPr lang="en-US" sz="3400" dirty="0">
                <a:latin typeface="Tahoma" pitchFamily="34" charset="0"/>
              </a:rPr>
              <a:t>From Ants to Analogs</a:t>
            </a:r>
            <a:r>
              <a:rPr lang="en-US" sz="4100" dirty="0">
                <a:latin typeface="Tahoma" pitchFamily="34" charset="0"/>
              </a:rPr>
              <a:t>: </a:t>
            </a:r>
            <a:br>
              <a:rPr lang="en-US" sz="4100" dirty="0">
                <a:latin typeface="Tahoma" pitchFamily="34" charset="0"/>
              </a:rPr>
            </a:br>
            <a:endParaRPr lang="en-US" sz="2300" dirty="0"/>
          </a:p>
        </p:txBody>
      </p:sp>
      <p:sp>
        <p:nvSpPr>
          <p:cNvPr id="961539" name="Rectangle 3"/>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209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82792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139253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105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926893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a:t>50% of providers in study threatened pts “with the needle”.</a:t>
            </a:r>
          </a:p>
          <a:p>
            <a:pPr eaLnBrk="1" hangingPunct="1"/>
            <a:r>
              <a:rPr lang="en-US" sz="2800" dirty="0"/>
              <a:t>Less than 50% of providers realized </a:t>
            </a:r>
            <a:r>
              <a:rPr lang="en-US" sz="2800" dirty="0" err="1"/>
              <a:t>insulins</a:t>
            </a:r>
            <a:r>
              <a:rPr lang="en-US" sz="2800" dirty="0"/>
              <a:t>’ positive effect on type 2 </a:t>
            </a:r>
            <a:r>
              <a:rPr lang="en-US" sz="2800" dirty="0" err="1"/>
              <a:t>dm</a:t>
            </a:r>
            <a:endParaRPr lang="en-US" sz="2800" dirty="0"/>
          </a:p>
          <a:p>
            <a:pPr eaLnBrk="1" hangingPunct="1"/>
            <a:r>
              <a:rPr lang="en-US" sz="2800" dirty="0"/>
              <a:t>Most pts don’t believe that insulin would “better help them manage their diabetes”.</a:t>
            </a:r>
          </a:p>
          <a:p>
            <a:pPr eaLnBrk="1" hangingPunct="1"/>
            <a:r>
              <a:rPr lang="en-US" sz="2800" dirty="0"/>
              <a:t>Solutions: Find the root of PIR and address </a:t>
            </a:r>
          </a:p>
          <a:p>
            <a:pPr eaLnBrk="1" hangingPunct="1"/>
            <a:endParaRPr lang="en-US" sz="2800" dirty="0"/>
          </a:p>
          <a:p>
            <a:pPr algn="r" eaLnBrk="1" hangingPunct="1">
              <a:buFont typeface="Wingdings" panose="05000000000000000000" pitchFamily="2" charset="2"/>
              <a:buNone/>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224056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a:t>Needle Size often a Barrier</a:t>
            </a:r>
            <a:br>
              <a:rPr lang="en-US" sz="3200" dirty="0"/>
            </a:br>
            <a:r>
              <a:rPr lang="en-US" sz="3200" dirty="0"/>
              <a:t>Size </a:t>
            </a:r>
            <a:r>
              <a:rPr lang="en-US" sz="3200" i="1" dirty="0"/>
              <a:t>Does</a:t>
            </a:r>
            <a:r>
              <a:rPr lang="en-US" sz="3200" dirty="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a:t>Use more short needles – 4 mm</a:t>
            </a:r>
          </a:p>
          <a:p>
            <a:r>
              <a:rPr lang="en-US" dirty="0"/>
              <a:t>Effective for </a:t>
            </a:r>
            <a:r>
              <a:rPr lang="en-US" dirty="0" err="1"/>
              <a:t>pts</a:t>
            </a:r>
            <a:r>
              <a:rPr lang="en-US" dirty="0"/>
              <a:t> with BMI of 24- 49</a:t>
            </a:r>
          </a:p>
          <a:p>
            <a:r>
              <a:rPr lang="en-US" dirty="0"/>
              <a:t>Keeps it </a:t>
            </a:r>
            <a:r>
              <a:rPr lang="en-US" dirty="0" err="1"/>
              <a:t>subq</a:t>
            </a:r>
            <a:endParaRPr lang="en-US" dirty="0"/>
          </a:p>
          <a:p>
            <a:r>
              <a:rPr lang="en-US" dirty="0"/>
              <a:t>If </a:t>
            </a:r>
            <a:r>
              <a:rPr lang="en-US" dirty="0" err="1"/>
              <a:t>pt</a:t>
            </a:r>
            <a:r>
              <a:rPr lang="en-US" dirty="0"/>
              <a:t> thin, inject at angle</a:t>
            </a:r>
          </a:p>
          <a:p>
            <a:r>
              <a:rPr lang="en-US" dirty="0"/>
              <a:t>To avoid leakage, count to 10 before withdrawing needle</a:t>
            </a:r>
          </a:p>
          <a:p>
            <a:r>
              <a:rPr lang="en-US" dirty="0"/>
              <a:t>½ the patients who could benefit from insulin are not using it due to needle phobias</a:t>
            </a:r>
          </a:p>
          <a:p>
            <a:endParaRPr lang="en-US" dirty="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3629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br>
              <a:rPr lang="en-US" dirty="0"/>
            </a:br>
            <a:br>
              <a:rPr lang="en-US" dirty="0"/>
            </a:br>
            <a:r>
              <a:rPr lang="en-US" dirty="0"/>
              <a:t>Why Should Zip Code Determine Life Expectancy?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8001" y="1759587"/>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pic>
        <p:nvPicPr>
          <p:cNvPr id="6" name="Picture 5"/>
          <p:cNvPicPr>
            <a:picLocks noChangeAspect="1"/>
          </p:cNvPicPr>
          <p:nvPr/>
        </p:nvPicPr>
        <p:blipFill>
          <a:blip r:embed="rId4"/>
          <a:stretch>
            <a:fillRect/>
          </a:stretch>
        </p:blipFill>
        <p:spPr>
          <a:xfrm>
            <a:off x="2362200" y="152096"/>
            <a:ext cx="4905375" cy="5823493"/>
          </a:xfrm>
          <a:prstGeom prst="rect">
            <a:avLst/>
          </a:prstGeom>
        </p:spPr>
      </p:pic>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a:t>Physiologic Insulin Secretion:   </a:t>
            </a:r>
            <a:br>
              <a:rPr lang="en-US" sz="4000" dirty="0"/>
            </a:br>
            <a:r>
              <a:rPr lang="en-US" sz="4000" dirty="0"/>
              <a:t>24-Hour Profile </a:t>
            </a:r>
            <a:endParaRPr lang="en-US" sz="4800" dirty="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252315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a:effectLst/>
              </a:rPr>
              <a:t>Bolus: lowers after meal glucose levels</a:t>
            </a:r>
          </a:p>
          <a:p>
            <a:pPr lvl="1" eaLnBrk="1" hangingPunct="1">
              <a:lnSpc>
                <a:spcPct val="90000"/>
              </a:lnSpc>
              <a:defRPr/>
            </a:pPr>
            <a:r>
              <a:rPr lang="en-US" sz="2800" dirty="0"/>
              <a:t>Rapid Acting </a:t>
            </a:r>
          </a:p>
          <a:p>
            <a:pPr lvl="2" eaLnBrk="1" hangingPunct="1">
              <a:lnSpc>
                <a:spcPct val="90000"/>
              </a:lnSpc>
              <a:defRPr/>
            </a:pPr>
            <a:r>
              <a:rPr lang="en-US" sz="2800" dirty="0" err="1"/>
              <a:t>Aspart</a:t>
            </a:r>
            <a:r>
              <a:rPr lang="en-US" sz="2800" dirty="0"/>
              <a:t>, </a:t>
            </a:r>
            <a:r>
              <a:rPr lang="en-US" sz="2800" dirty="0" err="1"/>
              <a:t>Lispro</a:t>
            </a:r>
            <a:r>
              <a:rPr lang="en-US" sz="2800" dirty="0"/>
              <a:t>, </a:t>
            </a:r>
            <a:r>
              <a:rPr lang="en-US" sz="2800" dirty="0" err="1"/>
              <a:t>Glulisine</a:t>
            </a:r>
            <a:r>
              <a:rPr lang="en-US" sz="2800" dirty="0"/>
              <a:t>, </a:t>
            </a:r>
            <a:r>
              <a:rPr lang="en-US" sz="2800" dirty="0" err="1"/>
              <a:t>Afrezza</a:t>
            </a:r>
            <a:endParaRPr lang="en-US" sz="2800" dirty="0"/>
          </a:p>
          <a:p>
            <a:pPr lvl="1" eaLnBrk="1" hangingPunct="1">
              <a:lnSpc>
                <a:spcPct val="90000"/>
              </a:lnSpc>
              <a:defRPr/>
            </a:pPr>
            <a:r>
              <a:rPr lang="en-US" sz="2800" dirty="0"/>
              <a:t>Short Acting</a:t>
            </a:r>
          </a:p>
          <a:p>
            <a:pPr lvl="2" eaLnBrk="1" hangingPunct="1">
              <a:lnSpc>
                <a:spcPct val="90000"/>
              </a:lnSpc>
              <a:defRPr/>
            </a:pPr>
            <a:r>
              <a:rPr lang="en-US" sz="2800" dirty="0"/>
              <a:t>Regular</a:t>
            </a:r>
          </a:p>
          <a:p>
            <a:pPr eaLnBrk="1" hangingPunct="1">
              <a:lnSpc>
                <a:spcPct val="90000"/>
              </a:lnSpc>
              <a:defRPr/>
            </a:pPr>
            <a:r>
              <a:rPr lang="en-US" sz="2800" u="sng" dirty="0">
                <a:solidFill>
                  <a:schemeClr val="folHlink"/>
                </a:solidFill>
                <a:effectLst/>
              </a:rPr>
              <a:t>Basal: controls glucose between meals, </a:t>
            </a:r>
            <a:r>
              <a:rPr lang="en-US" sz="2800" u="sng" dirty="0" err="1">
                <a:solidFill>
                  <a:schemeClr val="folHlink"/>
                </a:solidFill>
                <a:effectLst/>
              </a:rPr>
              <a:t>hs</a:t>
            </a:r>
            <a:endParaRPr lang="en-US" sz="2800" u="sng" dirty="0">
              <a:solidFill>
                <a:schemeClr val="folHlink"/>
              </a:solidFill>
              <a:effectLst/>
            </a:endParaRPr>
          </a:p>
          <a:p>
            <a:pPr lvl="1" eaLnBrk="1" hangingPunct="1">
              <a:lnSpc>
                <a:spcPct val="90000"/>
              </a:lnSpc>
              <a:defRPr/>
            </a:pPr>
            <a:r>
              <a:rPr lang="en-US" sz="2800" dirty="0"/>
              <a:t>Intermediate  </a:t>
            </a:r>
          </a:p>
          <a:p>
            <a:pPr lvl="2" eaLnBrk="1" hangingPunct="1">
              <a:lnSpc>
                <a:spcPct val="90000"/>
              </a:lnSpc>
              <a:defRPr/>
            </a:pPr>
            <a:r>
              <a:rPr lang="en-US" sz="2800" dirty="0"/>
              <a:t>NPH</a:t>
            </a:r>
          </a:p>
          <a:p>
            <a:pPr lvl="1" eaLnBrk="1" hangingPunct="1">
              <a:lnSpc>
                <a:spcPct val="90000"/>
              </a:lnSpc>
              <a:defRPr/>
            </a:pPr>
            <a:r>
              <a:rPr lang="en-US" sz="2800" dirty="0"/>
              <a:t>Long Acting  </a:t>
            </a:r>
          </a:p>
          <a:p>
            <a:pPr lvl="2" eaLnBrk="1" hangingPunct="1">
              <a:lnSpc>
                <a:spcPct val="90000"/>
              </a:lnSpc>
              <a:defRPr/>
            </a:pPr>
            <a:r>
              <a:rPr lang="en-US" sz="2800" dirty="0" err="1"/>
              <a:t>Detemir</a:t>
            </a:r>
            <a:r>
              <a:rPr lang="en-US" sz="2800" dirty="0"/>
              <a:t> (</a:t>
            </a:r>
            <a:r>
              <a:rPr lang="en-US" sz="2800" dirty="0" err="1"/>
              <a:t>Levemir</a:t>
            </a:r>
            <a:r>
              <a:rPr lang="en-US" sz="2800" dirty="0"/>
              <a:t>)</a:t>
            </a:r>
          </a:p>
          <a:p>
            <a:pPr lvl="2" eaLnBrk="1" hangingPunct="1">
              <a:lnSpc>
                <a:spcPct val="90000"/>
              </a:lnSpc>
              <a:defRPr/>
            </a:pPr>
            <a:r>
              <a:rPr lang="en-US" sz="2800" dirty="0"/>
              <a:t>Glargine (Lantus, </a:t>
            </a:r>
            <a:r>
              <a:rPr lang="en-US" sz="2800" dirty="0" err="1"/>
              <a:t>Basaglar</a:t>
            </a:r>
            <a:r>
              <a:rPr lang="en-US" sz="2800" dirty="0"/>
              <a:t>)</a:t>
            </a:r>
          </a:p>
          <a:p>
            <a:pPr lvl="2" eaLnBrk="1" hangingPunct="1">
              <a:lnSpc>
                <a:spcPct val="90000"/>
              </a:lnSpc>
              <a:defRPr/>
            </a:pPr>
            <a:r>
              <a:rPr lang="en-US" sz="2800" dirty="0" err="1"/>
              <a:t>Degludec</a:t>
            </a:r>
            <a:r>
              <a:rPr lang="en-US" sz="2800" dirty="0"/>
              <a:t> (</a:t>
            </a:r>
            <a:r>
              <a:rPr lang="en-US" sz="2800" dirty="0" err="1"/>
              <a:t>Tresiba</a:t>
            </a:r>
            <a:r>
              <a:rPr lang="en-US" sz="2800" dirty="0"/>
              <a:t>)</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419600"/>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38623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a:t>70 </a:t>
            </a:r>
            <a:r>
              <a:rPr lang="en-US" dirty="0" err="1"/>
              <a:t>yr</a:t>
            </a:r>
            <a:r>
              <a:rPr lang="en-US" dirty="0"/>
              <a:t> old,  weighs 100kg</a:t>
            </a:r>
          </a:p>
          <a:p>
            <a:r>
              <a:rPr lang="en-US" dirty="0"/>
              <a:t>History of CABG, tobacco</a:t>
            </a:r>
          </a:p>
          <a:p>
            <a:r>
              <a:rPr lang="en-US" dirty="0"/>
              <a:t>A1c – 11.3%,  BG  400-500 for past weeks</a:t>
            </a:r>
          </a:p>
          <a:p>
            <a:r>
              <a:rPr lang="en-US" dirty="0"/>
              <a:t>Insulin – 100+ units Lantus at </a:t>
            </a:r>
            <a:r>
              <a:rPr lang="en-US" dirty="0" err="1"/>
              <a:t>hs</a:t>
            </a:r>
            <a:r>
              <a:rPr lang="en-US" dirty="0"/>
              <a:t> (</a:t>
            </a:r>
            <a:r>
              <a:rPr lang="en-US" dirty="0" err="1"/>
              <a:t>solostar</a:t>
            </a:r>
            <a:r>
              <a:rPr lang="en-US" dirty="0"/>
              <a:t>)</a:t>
            </a:r>
          </a:p>
          <a:p>
            <a:r>
              <a:rPr lang="en-US" dirty="0"/>
              <a:t>Oral Meds: Metformin, </a:t>
            </a:r>
            <a:r>
              <a:rPr lang="en-US" dirty="0" err="1"/>
              <a:t>Invokana</a:t>
            </a:r>
            <a:endParaRPr lang="en-US" dirty="0"/>
          </a:p>
          <a:p>
            <a:r>
              <a:rPr lang="en-US" dirty="0"/>
              <a:t>What is a better insulin dosing strategy?</a:t>
            </a:r>
          </a:p>
          <a:p>
            <a:r>
              <a:rPr lang="en-US" dirty="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provides practical and affordable strategies to manage hyperglycemia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50867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Per Vial in Northern CA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67411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871376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a:t>Bolus </a:t>
            </a:r>
            <a:r>
              <a:rPr lang="en-US" sz="3600" dirty="0" err="1"/>
              <a:t>Insulins</a:t>
            </a:r>
            <a:r>
              <a:rPr lang="en-US" sz="3600" dirty="0"/>
              <a:t>  </a:t>
            </a:r>
            <a:br>
              <a:rPr lang="en-US" sz="3600" dirty="0"/>
            </a:br>
            <a:r>
              <a:rPr lang="en-US" sz="3600" dirty="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a:t>Name			Onset	   Peak Action</a:t>
            </a:r>
          </a:p>
          <a:p>
            <a:pPr eaLnBrk="1" hangingPunct="1">
              <a:defRPr/>
            </a:pPr>
            <a:r>
              <a:rPr lang="en-US" dirty="0" err="1"/>
              <a:t>Lispro</a:t>
            </a:r>
            <a:r>
              <a:rPr lang="en-US" dirty="0"/>
              <a:t> (Humalog)	15-30 min	   1-1.5 </a:t>
            </a:r>
            <a:r>
              <a:rPr lang="en-US" dirty="0" err="1"/>
              <a:t>hrs</a:t>
            </a:r>
            <a:endParaRPr lang="en-US" dirty="0"/>
          </a:p>
          <a:p>
            <a:pPr eaLnBrk="1" hangingPunct="1">
              <a:defRPr/>
            </a:pPr>
            <a:r>
              <a:rPr lang="en-US" dirty="0" err="1"/>
              <a:t>Aspart</a:t>
            </a:r>
            <a:r>
              <a:rPr lang="en-US" dirty="0"/>
              <a:t> (</a:t>
            </a:r>
            <a:r>
              <a:rPr lang="en-US" dirty="0" err="1"/>
              <a:t>NovoLog</a:t>
            </a:r>
            <a:r>
              <a:rPr lang="en-US" dirty="0"/>
              <a:t>)</a:t>
            </a:r>
          </a:p>
          <a:p>
            <a:pPr eaLnBrk="1" hangingPunct="1">
              <a:defRPr/>
            </a:pPr>
            <a:r>
              <a:rPr lang="en-US" dirty="0" err="1"/>
              <a:t>Glulisine</a:t>
            </a:r>
            <a:r>
              <a:rPr lang="en-US" dirty="0"/>
              <a:t> (</a:t>
            </a:r>
            <a:r>
              <a:rPr lang="en-US" dirty="0" err="1"/>
              <a:t>Apidra</a:t>
            </a:r>
            <a:r>
              <a:rPr lang="en-US" dirty="0"/>
              <a:t>)</a:t>
            </a:r>
          </a:p>
          <a:p>
            <a:pPr eaLnBrk="1" hangingPunct="1">
              <a:defRPr/>
            </a:pPr>
            <a:r>
              <a:rPr lang="en-US" dirty="0" err="1"/>
              <a:t>Afrezza</a:t>
            </a:r>
            <a:r>
              <a:rPr lang="en-US" dirty="0"/>
              <a:t> (Inhaled)</a:t>
            </a:r>
          </a:p>
          <a:p>
            <a:pPr eaLnBrk="1" hangingPunct="1">
              <a:defRPr/>
            </a:pPr>
            <a:endParaRPr lang="en-US" dirty="0"/>
          </a:p>
          <a:p>
            <a:pPr eaLnBrk="1" hangingPunct="1">
              <a:defRPr/>
            </a:pPr>
            <a:r>
              <a:rPr lang="en-US" dirty="0"/>
              <a:t>Regular			  30 </a:t>
            </a:r>
            <a:r>
              <a:rPr lang="en-US" dirty="0" err="1"/>
              <a:t>mins</a:t>
            </a:r>
            <a:r>
              <a:rPr lang="en-US" dirty="0"/>
              <a:t>	    2-4 </a:t>
            </a:r>
            <a:r>
              <a:rPr lang="en-US" dirty="0" err="1"/>
              <a:t>hrs</a:t>
            </a: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p:txBody>
      </p:sp>
    </p:spTree>
    <p:custDataLst>
      <p:tags r:id="rId1"/>
    </p:custDataLst>
    <p:extLst>
      <p:ext uri="{BB962C8B-B14F-4D97-AF65-F5344CB8AC3E}">
        <p14:creationId xmlns:p14="http://schemas.microsoft.com/office/powerpoint/2010/main" val="352533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a:t>Regular, </a:t>
            </a:r>
            <a:r>
              <a:rPr lang="en-US" dirty="0" err="1"/>
              <a:t>Novolog</a:t>
            </a:r>
            <a:r>
              <a:rPr lang="en-US" dirty="0"/>
              <a:t>, Humalog, </a:t>
            </a:r>
            <a:r>
              <a:rPr lang="en-US" dirty="0" err="1"/>
              <a:t>Apidra</a:t>
            </a:r>
            <a:r>
              <a:rPr lang="en-US" dirty="0"/>
              <a:t>, </a:t>
            </a:r>
          </a:p>
          <a:p>
            <a:pPr eaLnBrk="1" hangingPunct="1"/>
            <a:r>
              <a:rPr lang="en-US" dirty="0"/>
              <a:t>Starts working fast (15-30 </a:t>
            </a:r>
            <a:r>
              <a:rPr lang="en-US" dirty="0" err="1"/>
              <a:t>mins</a:t>
            </a:r>
            <a:r>
              <a:rPr lang="en-US" dirty="0"/>
              <a:t>)</a:t>
            </a:r>
          </a:p>
          <a:p>
            <a:pPr eaLnBrk="1" hangingPunct="1"/>
            <a:r>
              <a:rPr lang="en-US" dirty="0"/>
              <a:t>Gets out fast (3-6 hours)</a:t>
            </a:r>
          </a:p>
          <a:p>
            <a:pPr eaLnBrk="1" hangingPunct="1"/>
            <a:r>
              <a:rPr lang="en-US" dirty="0"/>
              <a:t>Post meal BG reflects effectiveness</a:t>
            </a:r>
          </a:p>
          <a:p>
            <a:pPr eaLnBrk="1" hangingPunct="1"/>
            <a:r>
              <a:rPr lang="en-US" dirty="0"/>
              <a:t>Should comprise about ½ total daily dose</a:t>
            </a:r>
          </a:p>
          <a:p>
            <a:pPr eaLnBrk="1" hangingPunct="1"/>
            <a:r>
              <a:rPr lang="en-US" dirty="0"/>
              <a:t>Covers food or hyperglycemia.</a:t>
            </a:r>
          </a:p>
          <a:p>
            <a:pPr eaLnBrk="1" hangingPunct="1"/>
            <a:r>
              <a:rPr lang="en-US" dirty="0"/>
              <a:t>1 unit </a:t>
            </a:r>
          </a:p>
          <a:p>
            <a:pPr lvl="1" eaLnBrk="1" hangingPunct="1"/>
            <a:r>
              <a:rPr lang="en-US" dirty="0"/>
              <a:t>Covers ≈ 10 -15 </a:t>
            </a:r>
            <a:r>
              <a:rPr lang="en-US" dirty="0" err="1"/>
              <a:t>gms</a:t>
            </a:r>
            <a:r>
              <a:rPr lang="en-US" dirty="0"/>
              <a:t> of carb</a:t>
            </a:r>
          </a:p>
          <a:p>
            <a:pPr lvl="1" eaLnBrk="1" hangingPunct="1"/>
            <a:r>
              <a:rPr lang="en-US" dirty="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5958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a:t>How is the effectiveness of bolus insulin determined?</a:t>
            </a:r>
          </a:p>
          <a:p>
            <a:pPr lvl="1" eaLnBrk="1" hangingPunct="1">
              <a:lnSpc>
                <a:spcPct val="90000"/>
              </a:lnSpc>
            </a:pPr>
            <a:r>
              <a:rPr lang="en-US" dirty="0"/>
              <a:t>2 hour post meal (if you can get it)</a:t>
            </a:r>
          </a:p>
          <a:p>
            <a:pPr lvl="1" eaLnBrk="1" hangingPunct="1">
              <a:lnSpc>
                <a:spcPct val="90000"/>
              </a:lnSpc>
            </a:pPr>
            <a:r>
              <a:rPr lang="en-US" dirty="0"/>
              <a:t>Before next meal blood glucose</a:t>
            </a:r>
          </a:p>
          <a:p>
            <a:pPr lvl="1" eaLnBrk="1" hangingPunct="1">
              <a:lnSpc>
                <a:spcPct val="90000"/>
              </a:lnSpc>
              <a:buFont typeface="Wingdings" panose="05000000000000000000" pitchFamily="2" charset="2"/>
              <a:buNone/>
            </a:pPr>
            <a:endParaRPr lang="en-US" dirty="0"/>
          </a:p>
          <a:p>
            <a:pPr eaLnBrk="1" hangingPunct="1">
              <a:lnSpc>
                <a:spcPct val="90000"/>
              </a:lnSpc>
            </a:pPr>
            <a:r>
              <a:rPr lang="en-US" dirty="0"/>
              <a:t>Glucose goals (ADA) – may be modified by provider/</a:t>
            </a:r>
            <a:r>
              <a:rPr lang="en-US" dirty="0" err="1"/>
              <a:t>pt</a:t>
            </a:r>
            <a:endParaRPr lang="en-US" dirty="0"/>
          </a:p>
          <a:p>
            <a:pPr lvl="1" eaLnBrk="1" hangingPunct="1">
              <a:lnSpc>
                <a:spcPct val="90000"/>
              </a:lnSpc>
            </a:pPr>
            <a:r>
              <a:rPr lang="en-US" dirty="0"/>
              <a:t>1-2 hours post meal  &lt;180</a:t>
            </a:r>
          </a:p>
          <a:p>
            <a:pPr lvl="1" eaLnBrk="1" hangingPunct="1">
              <a:lnSpc>
                <a:spcPct val="90000"/>
              </a:lnSpc>
            </a:pPr>
            <a:r>
              <a:rPr lang="en-US" dirty="0"/>
              <a:t>Before next meal – 80 - 130</a:t>
            </a:r>
          </a:p>
        </p:txBody>
      </p:sp>
    </p:spTree>
    <p:custDataLst>
      <p:tags r:id="rId1"/>
    </p:custDataLst>
    <p:extLst>
      <p:ext uri="{BB962C8B-B14F-4D97-AF65-F5344CB8AC3E}">
        <p14:creationId xmlns:p14="http://schemas.microsoft.com/office/powerpoint/2010/main" val="298058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156038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lstStyle/>
          <a:p>
            <a:pPr eaLnBrk="1" hangingPunct="1">
              <a:defRPr/>
            </a:pPr>
            <a:r>
              <a:rPr lang="en-US" dirty="0"/>
              <a:t>Safety 1st!! - Evaluate 3 day patterns</a:t>
            </a:r>
          </a:p>
          <a:p>
            <a:pPr eaLnBrk="1" hangingPunct="1">
              <a:defRPr/>
            </a:pPr>
            <a:r>
              <a:rPr lang="en-US" b="1" dirty="0"/>
              <a:t>Hypo:</a:t>
            </a:r>
            <a:r>
              <a:rPr lang="en-US" dirty="0"/>
              <a:t> </a:t>
            </a:r>
            <a:r>
              <a:rPr lang="en-US" dirty="0" err="1"/>
              <a:t>eval</a:t>
            </a:r>
            <a:r>
              <a:rPr lang="en-US" dirty="0"/>
              <a:t> 1st and fix: </a:t>
            </a:r>
          </a:p>
          <a:p>
            <a:pPr lvl="1" eaLnBrk="1" hangingPunct="1">
              <a:defRPr/>
            </a:pPr>
            <a:r>
              <a:rPr lang="en-US" dirty="0"/>
              <a:t>If possible, decrease medication dose</a:t>
            </a:r>
          </a:p>
          <a:p>
            <a:pPr lvl="1" eaLnBrk="1" hangingPunct="1">
              <a:defRPr/>
            </a:pPr>
            <a:r>
              <a:rPr lang="en-US" dirty="0"/>
              <a:t>Timing of meals, exercise, medications</a:t>
            </a:r>
          </a:p>
          <a:p>
            <a:pPr eaLnBrk="1" hangingPunct="1">
              <a:defRPr/>
            </a:pPr>
            <a:r>
              <a:rPr lang="en-US" b="1" dirty="0"/>
              <a:t>Hyperglycemia: </a:t>
            </a:r>
            <a:r>
              <a:rPr lang="en-US" dirty="0"/>
              <a:t>evaluate 2nd</a:t>
            </a:r>
            <a:endParaRPr lang="en-US" sz="2000" dirty="0">
              <a:solidFill>
                <a:srgbClr val="DC0081"/>
              </a:solidFill>
            </a:endParaRPr>
          </a:p>
          <a:p>
            <a:pPr lvl="1" eaLnBrk="1" hangingPunct="1">
              <a:defRPr/>
            </a:pPr>
            <a:r>
              <a:rPr lang="en-US" dirty="0"/>
              <a:t>Identify patterns</a:t>
            </a:r>
          </a:p>
          <a:p>
            <a:pPr lvl="1" eaLnBrk="1" hangingPunct="1">
              <a:defRPr/>
            </a:pPr>
            <a:r>
              <a:rPr lang="en-US"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46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a:t>Free Live Webinars and Newsletter at DiabetesEd.net </a:t>
            </a:r>
          </a:p>
        </p:txBody>
      </p:sp>
      <p:sp>
        <p:nvSpPr>
          <p:cNvPr id="3" name="Content Placeholder 2"/>
          <p:cNvSpPr>
            <a:spLocks noGrp="1"/>
          </p:cNvSpPr>
          <p:nvPr>
            <p:ph sz="quarter" idx="1"/>
          </p:nvPr>
        </p:nvSpPr>
        <p:spPr>
          <a:xfrm>
            <a:off x="457200" y="1524000"/>
            <a:ext cx="8229600" cy="4343400"/>
          </a:xfrm>
        </p:spPr>
        <p:txBody>
          <a:bodyPr/>
          <a:lstStyle/>
          <a:p>
            <a:pPr>
              <a:defRPr/>
            </a:pPr>
            <a:r>
              <a:rPr lang="en-US" dirty="0"/>
              <a:t>Free Webinars and Newsletter</a:t>
            </a:r>
          </a:p>
          <a:p>
            <a:pPr lvl="1">
              <a:defRPr/>
            </a:pPr>
            <a:r>
              <a:rPr lang="en-US" dirty="0"/>
              <a:t>Preparing to take CDE  </a:t>
            </a:r>
          </a:p>
          <a:p>
            <a:pPr lvl="1">
              <a:defRPr/>
            </a:pPr>
            <a:r>
              <a:rPr lang="en-US" dirty="0"/>
              <a:t>New Frontiers  </a:t>
            </a:r>
          </a:p>
          <a:p>
            <a:pPr lvl="1">
              <a:defRPr/>
            </a:pPr>
            <a:r>
              <a:rPr lang="en-US" dirty="0"/>
              <a:t>New Medications </a:t>
            </a:r>
          </a:p>
          <a:p>
            <a:pPr lvl="1">
              <a:defRPr/>
            </a:pPr>
            <a:r>
              <a:rPr lang="en-US" dirty="0"/>
              <a:t>BC-ADM </a:t>
            </a:r>
          </a:p>
          <a:p>
            <a:pPr lvl="1">
              <a:defRPr/>
            </a:pPr>
            <a:endParaRPr lang="en-US" dirty="0"/>
          </a:p>
          <a:p>
            <a:pPr lvl="1">
              <a:defRPr/>
            </a:pPr>
            <a:r>
              <a:rPr lang="en-US" dirty="0"/>
              <a:t>Just write in your email </a:t>
            </a:r>
          </a:p>
          <a:p>
            <a:pPr lvl="1">
              <a:defRPr/>
            </a:pPr>
            <a:r>
              <a:rPr lang="en-US" dirty="0" err="1"/>
              <a:t>FaceBook</a:t>
            </a:r>
            <a:r>
              <a:rPr lang="en-US" dirty="0"/>
              <a:t> &gt; Diabetes Educational Services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67400" y="1524000"/>
            <a:ext cx="2971800" cy="2422063"/>
          </a:xfrm>
          <a:prstGeom prst="rect">
            <a:avLst/>
          </a:prstGeom>
        </p:spPr>
      </p:pic>
    </p:spTree>
    <p:custDataLst>
      <p:tags r:id="rId1"/>
    </p:custDataLst>
    <p:extLst>
      <p:ext uri="{BB962C8B-B14F-4D97-AF65-F5344CB8AC3E}">
        <p14:creationId xmlns:p14="http://schemas.microsoft.com/office/powerpoint/2010/main" val="32691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a:t>Type 2 – BMI 32. New diagnosis, No meds.</a:t>
            </a:r>
            <a:br>
              <a:rPr lang="en-US" sz="3600" dirty="0"/>
            </a:br>
            <a:r>
              <a:rPr lang="en-US" sz="3600" dirty="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103457"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28306931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a:t>Bolus – Insulin Sliding Scale</a:t>
            </a:r>
            <a:br>
              <a:rPr lang="en-US" sz="3600"/>
            </a:br>
            <a:r>
              <a:rPr lang="en-US" sz="2800"/>
              <a:t> Starts at 150, 2 units for every 50 </a:t>
            </a:r>
            <a:r>
              <a:rPr lang="en-US" sz="2400"/>
              <a:t>mg/dl</a:t>
            </a:r>
            <a:r>
              <a:rPr lang="en-US" sz="280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1081867908"/>
              </p:ext>
            </p:extLst>
          </p:nvPr>
        </p:nvGraphicFramePr>
        <p:xfrm>
          <a:off x="609600" y="1371600"/>
          <a:ext cx="8077200" cy="5137442"/>
        </p:xfrm>
        <a:graphic>
          <a:graphicData uri="http://schemas.openxmlformats.org/presentationml/2006/ole">
            <mc:AlternateContent xmlns:mc="http://schemas.openxmlformats.org/markup-compatibility/2006">
              <mc:Choice xmlns:v="urn:schemas-microsoft-com:vml" Requires="v">
                <p:oleObj spid="_x0000_s104482"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8077200" cy="5137442"/>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4356374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a:t>Basal </a:t>
            </a:r>
            <a:r>
              <a:rPr lang="en-US" sz="3600" dirty="0" err="1"/>
              <a:t>Insulins</a:t>
            </a:r>
            <a:r>
              <a:rPr lang="en-US" sz="3600" dirty="0"/>
              <a:t> </a:t>
            </a:r>
            <a:br>
              <a:rPr lang="en-US" sz="3600" dirty="0"/>
            </a:br>
            <a:r>
              <a:rPr lang="en-US" sz="3200" dirty="0"/>
              <a:t>(½ of total daily dose</a:t>
            </a:r>
            <a:r>
              <a:rPr lang="en-US" sz="3600" dirty="0"/>
              <a:t>) </a:t>
            </a:r>
          </a:p>
        </p:txBody>
      </p:sp>
      <p:sp>
        <p:nvSpPr>
          <p:cNvPr id="1410051" name="Rectangle 3"/>
          <p:cNvSpPr>
            <a:spLocks noGrp="1" noChangeArrowheads="1"/>
          </p:cNvSpPr>
          <p:nvPr>
            <p:ph sz="quarter" idx="1"/>
          </p:nvPr>
        </p:nvSpPr>
        <p:spPr>
          <a:xfrm>
            <a:off x="457200" y="1447800"/>
            <a:ext cx="8229600" cy="4709160"/>
          </a:xfrm>
        </p:spPr>
        <p:txBody>
          <a:bodyPr>
            <a:normAutofit fontScale="92500" lnSpcReduction="20000"/>
          </a:bodyPr>
          <a:lstStyle/>
          <a:p>
            <a:pPr eaLnBrk="1" hangingPunct="1">
              <a:buFont typeface="Wingdings" pitchFamily="2" charset="2"/>
              <a:buNone/>
              <a:defRPr/>
            </a:pPr>
            <a:r>
              <a:rPr lang="en-US" u="sng" dirty="0">
                <a:solidFill>
                  <a:schemeClr val="accent1">
                    <a:lumMod val="50000"/>
                  </a:schemeClr>
                </a:solidFill>
              </a:rPr>
              <a:t>Intermediate Acting	  Peak Action   Duration</a:t>
            </a:r>
          </a:p>
          <a:p>
            <a:pPr eaLnBrk="1" hangingPunct="1">
              <a:defRPr/>
            </a:pPr>
            <a:r>
              <a:rPr lang="en-US" dirty="0"/>
              <a:t>NPH	  		  4-12 </a:t>
            </a:r>
            <a:r>
              <a:rPr lang="en-US" dirty="0" err="1"/>
              <a:t>hrs</a:t>
            </a:r>
            <a:r>
              <a:rPr lang="en-US" dirty="0"/>
              <a:t>		12-24</a:t>
            </a:r>
          </a:p>
          <a:p>
            <a:pPr eaLnBrk="1" hangingPunct="1">
              <a:defRPr/>
            </a:pPr>
            <a:endParaRPr lang="en-US" dirty="0"/>
          </a:p>
          <a:p>
            <a:pPr eaLnBrk="1" hangingPunct="1">
              <a:buFont typeface="Wingdings" pitchFamily="2" charset="2"/>
              <a:buNone/>
              <a:defRPr/>
            </a:pPr>
            <a:r>
              <a:rPr lang="en-US" u="sng" dirty="0">
                <a:solidFill>
                  <a:schemeClr val="accent1">
                    <a:lumMod val="50000"/>
                  </a:schemeClr>
                </a:solidFill>
              </a:rPr>
              <a:t>Long Acting	  		Peak Action       Duration</a:t>
            </a:r>
          </a:p>
          <a:p>
            <a:pPr eaLnBrk="1" hangingPunct="1">
              <a:defRPr/>
            </a:pPr>
            <a:r>
              <a:rPr lang="en-US" dirty="0" err="1"/>
              <a:t>Detemir</a:t>
            </a:r>
            <a:r>
              <a:rPr lang="en-US" dirty="0"/>
              <a:t> (</a:t>
            </a:r>
            <a:r>
              <a:rPr lang="en-US" dirty="0" err="1"/>
              <a:t>Levemir</a:t>
            </a:r>
            <a:r>
              <a:rPr lang="en-US" dirty="0"/>
              <a:t>)	  No Peak		20 </a:t>
            </a:r>
            <a:r>
              <a:rPr lang="en-US" dirty="0" err="1"/>
              <a:t>hrs</a:t>
            </a:r>
            <a:endParaRPr lang="en-US" dirty="0"/>
          </a:p>
          <a:p>
            <a:pPr eaLnBrk="1" hangingPunct="1">
              <a:defRPr/>
            </a:pPr>
            <a:r>
              <a:rPr lang="en-US" dirty="0"/>
              <a:t>Glargine (Lantus)	  			24 </a:t>
            </a:r>
            <a:r>
              <a:rPr lang="en-US" dirty="0" err="1"/>
              <a:t>hrs</a:t>
            </a:r>
            <a:endParaRPr lang="en-US" dirty="0"/>
          </a:p>
          <a:p>
            <a:pPr eaLnBrk="1" hangingPunct="1">
              <a:defRPr/>
            </a:pPr>
            <a:r>
              <a:rPr lang="en-US" dirty="0"/>
              <a:t>Glargine (</a:t>
            </a:r>
            <a:r>
              <a:rPr lang="en-US" dirty="0" err="1"/>
              <a:t>Basaglar</a:t>
            </a:r>
            <a:r>
              <a:rPr lang="en-US" dirty="0"/>
              <a:t>)				24 </a:t>
            </a:r>
            <a:r>
              <a:rPr lang="en-US" dirty="0" err="1"/>
              <a:t>hrs</a:t>
            </a:r>
            <a:endParaRPr lang="en-US" dirty="0"/>
          </a:p>
          <a:p>
            <a:pPr eaLnBrk="1" hangingPunct="1">
              <a:defRPr/>
            </a:pPr>
            <a:r>
              <a:rPr lang="en-US" dirty="0" err="1"/>
              <a:t>Degludec</a:t>
            </a:r>
            <a:r>
              <a:rPr lang="en-US" dirty="0"/>
              <a:t> (</a:t>
            </a:r>
            <a:r>
              <a:rPr lang="en-US" dirty="0" err="1"/>
              <a:t>Tresiba</a:t>
            </a:r>
            <a:r>
              <a:rPr lang="en-US" dirty="0"/>
              <a:t>)				42 </a:t>
            </a:r>
            <a:r>
              <a:rPr lang="en-US" dirty="0" err="1"/>
              <a:t>hrs</a:t>
            </a:r>
            <a:endParaRPr lang="en-US" dirty="0"/>
          </a:p>
          <a:p>
            <a:pPr eaLnBrk="1" hangingPunct="1">
              <a:defRPr/>
            </a:pPr>
            <a:endParaRPr lang="en-US" dirty="0"/>
          </a:p>
          <a:p>
            <a:pPr eaLnBrk="1" hangingPunct="1">
              <a:buFont typeface="Wingdings" pitchFamily="2" charset="2"/>
              <a:buNone/>
              <a:defRPr/>
            </a:pPr>
            <a:r>
              <a:rPr lang="en-US" i="1" dirty="0"/>
              <a:t>Fasting BG reflects efficacy of basal</a:t>
            </a:r>
          </a:p>
        </p:txBody>
      </p:sp>
    </p:spTree>
    <p:custDataLst>
      <p:tags r:id="rId1"/>
    </p:custDataLst>
    <p:extLst>
      <p:ext uri="{BB962C8B-B14F-4D97-AF65-F5344CB8AC3E}">
        <p14:creationId xmlns:p14="http://schemas.microsoft.com/office/powerpoint/2010/main" val="275479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9" end="9"/>
                                            </p:txEl>
                                          </p:spTgt>
                                        </p:tgtEl>
                                        <p:attrNameLst>
                                          <p:attrName>style.visibility</p:attrName>
                                        </p:attrNameLst>
                                      </p:cBhvr>
                                      <p:to>
                                        <p:strVal val="visible"/>
                                      </p:to>
                                    </p:set>
                                    <p:anim calcmode="lin" valueType="num">
                                      <p:cBhvr additive="base">
                                        <p:cTn id="7" dur="2000" fill="hold"/>
                                        <p:tgtEl>
                                          <p:spTgt spid="1410051">
                                            <p:txEl>
                                              <p:pRg st="9" end="9"/>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Degludec</a:t>
            </a:r>
            <a:endParaRPr lang="en-US" dirty="0"/>
          </a:p>
        </p:txBody>
      </p:sp>
      <p:sp>
        <p:nvSpPr>
          <p:cNvPr id="3" name="Content Placeholder 2"/>
          <p:cNvSpPr>
            <a:spLocks noGrp="1"/>
          </p:cNvSpPr>
          <p:nvPr>
            <p:ph sz="quarter" idx="1"/>
          </p:nvPr>
        </p:nvSpPr>
        <p:spPr>
          <a:xfrm>
            <a:off x="457200" y="1219200"/>
            <a:ext cx="5715000" cy="5181600"/>
          </a:xfrm>
        </p:spPr>
        <p:txBody>
          <a:bodyPr>
            <a:normAutofit fontScale="92500"/>
          </a:bodyPr>
          <a:lstStyle/>
          <a:p>
            <a:r>
              <a:rPr lang="en-US" dirty="0" err="1"/>
              <a:t>Degludec</a:t>
            </a:r>
            <a:r>
              <a:rPr lang="en-US" dirty="0"/>
              <a:t> (</a:t>
            </a:r>
            <a:r>
              <a:rPr lang="en-US" dirty="0" err="1"/>
              <a:t>Tresiba</a:t>
            </a:r>
            <a:r>
              <a:rPr lang="en-US" dirty="0"/>
              <a:t>)</a:t>
            </a:r>
          </a:p>
          <a:p>
            <a:pPr lvl="1"/>
            <a:r>
              <a:rPr lang="en-US" dirty="0"/>
              <a:t>An ultra long acting insulin - lasts</a:t>
            </a:r>
          </a:p>
          <a:p>
            <a:pPr marL="274320" lvl="1" indent="0">
              <a:buNone/>
            </a:pPr>
            <a:r>
              <a:rPr lang="en-US" dirty="0"/>
              <a:t>    up to 42 hours </a:t>
            </a:r>
          </a:p>
          <a:p>
            <a:pPr lvl="1"/>
            <a:r>
              <a:rPr lang="en-US" dirty="0"/>
              <a:t>Takes 3-4 days to reach steady state</a:t>
            </a:r>
          </a:p>
          <a:p>
            <a:pPr lvl="1"/>
            <a:r>
              <a:rPr lang="en-US" dirty="0"/>
              <a:t>Available in u-100 and u-200 pens</a:t>
            </a:r>
          </a:p>
          <a:p>
            <a:pPr lvl="1"/>
            <a:r>
              <a:rPr lang="en-US" dirty="0"/>
              <a:t>Seems to cause less hypo</a:t>
            </a:r>
          </a:p>
          <a:p>
            <a:pPr lvl="1"/>
            <a:r>
              <a:rPr lang="en-US" dirty="0"/>
              <a:t>Adjust dose every 3-4 days</a:t>
            </a:r>
          </a:p>
          <a:p>
            <a:pPr lvl="1"/>
            <a:r>
              <a:rPr lang="en-US" dirty="0"/>
              <a:t>Wait at least 8 hours between doses</a:t>
            </a:r>
          </a:p>
          <a:p>
            <a:pPr lvl="1"/>
            <a:r>
              <a:rPr lang="en-US" dirty="0"/>
              <a:t>Good at room temp for 8 </a:t>
            </a:r>
            <a:r>
              <a:rPr lang="en-US" dirty="0" err="1"/>
              <a:t>wks</a:t>
            </a:r>
            <a:endParaRPr lang="en-US" dirty="0"/>
          </a:p>
          <a:p>
            <a:r>
              <a:rPr lang="en-US" dirty="0" err="1"/>
              <a:t>Ryzodeg</a:t>
            </a:r>
            <a:r>
              <a:rPr lang="en-US" dirty="0"/>
              <a:t> 70/30</a:t>
            </a:r>
          </a:p>
          <a:p>
            <a:pPr lvl="1"/>
            <a:r>
              <a:rPr lang="en-US" dirty="0"/>
              <a:t> mixture of insulin </a:t>
            </a:r>
            <a:r>
              <a:rPr lang="en-US" dirty="0" err="1"/>
              <a:t>degludec</a:t>
            </a:r>
            <a:r>
              <a:rPr lang="en-US" dirty="0"/>
              <a:t> and </a:t>
            </a:r>
            <a:r>
              <a:rPr lang="en-US" dirty="0" err="1"/>
              <a:t>aspart</a:t>
            </a:r>
            <a:endParaRPr lang="en-US" dirty="0"/>
          </a:p>
          <a:p>
            <a:pPr lvl="1"/>
            <a:endParaRPr lang="en-US" dirty="0"/>
          </a:p>
          <a:p>
            <a:pPr lvl="1"/>
            <a:endParaRPr lang="en-US" dirty="0"/>
          </a:p>
        </p:txBody>
      </p:sp>
      <p:pic>
        <p:nvPicPr>
          <p:cNvPr id="79876" name="Picture 4" descr="http://sugartoday.info/wp-content/uploads/2012/12/insulinedegil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553097"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basag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4066">
            <a:off x="5736005" y="5249127"/>
            <a:ext cx="2664976" cy="67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8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295400"/>
            <a:ext cx="8229600" cy="5181600"/>
          </a:xfrm>
        </p:spPr>
        <p:txBody>
          <a:bodyPr/>
          <a:lstStyle/>
          <a:p>
            <a:pPr eaLnBrk="1" hangingPunct="1">
              <a:defRPr/>
            </a:pPr>
            <a:r>
              <a:rPr lang="en-US" dirty="0"/>
              <a:t>NPH, </a:t>
            </a:r>
            <a:r>
              <a:rPr lang="en-US" dirty="0" err="1"/>
              <a:t>Levemir</a:t>
            </a:r>
            <a:r>
              <a:rPr lang="en-US" dirty="0"/>
              <a:t>, Lantus, </a:t>
            </a:r>
            <a:r>
              <a:rPr lang="en-US" dirty="0" err="1"/>
              <a:t>Degludec</a:t>
            </a:r>
            <a:endParaRPr lang="en-US" dirty="0"/>
          </a:p>
          <a:p>
            <a:pPr eaLnBrk="1" hangingPunct="1">
              <a:defRPr/>
            </a:pPr>
            <a:r>
              <a:rPr lang="en-US" dirty="0"/>
              <a:t>Covers in between meals, through night</a:t>
            </a:r>
          </a:p>
          <a:p>
            <a:pPr eaLnBrk="1" hangingPunct="1">
              <a:defRPr/>
            </a:pPr>
            <a:r>
              <a:rPr lang="en-US" dirty="0"/>
              <a:t>Starts working slow (4 hours)</a:t>
            </a:r>
          </a:p>
          <a:p>
            <a:pPr eaLnBrk="1" hangingPunct="1">
              <a:defRPr/>
            </a:pPr>
            <a:r>
              <a:rPr lang="en-US" dirty="0"/>
              <a:t>Stays in long (12-24 hours)</a:t>
            </a:r>
          </a:p>
          <a:p>
            <a:pPr lvl="1" eaLnBrk="1" hangingPunct="1">
              <a:defRPr/>
            </a:pPr>
            <a:r>
              <a:rPr lang="en-US" dirty="0">
                <a:solidFill>
                  <a:schemeClr val="tx1"/>
                </a:solidFill>
              </a:rPr>
              <a:t>NPH 12 </a:t>
            </a:r>
            <a:r>
              <a:rPr lang="en-US" dirty="0" err="1">
                <a:solidFill>
                  <a:schemeClr val="tx1"/>
                </a:solidFill>
              </a:rPr>
              <a:t>hrs</a:t>
            </a:r>
            <a:endParaRPr lang="en-US" dirty="0">
              <a:solidFill>
                <a:schemeClr val="tx1"/>
              </a:solidFill>
            </a:endParaRPr>
          </a:p>
          <a:p>
            <a:pPr lvl="1" eaLnBrk="1" hangingPunct="1">
              <a:defRPr/>
            </a:pPr>
            <a:r>
              <a:rPr lang="en-US" dirty="0" err="1">
                <a:solidFill>
                  <a:schemeClr val="tx1"/>
                </a:solidFill>
              </a:rPr>
              <a:t>Levemir</a:t>
            </a:r>
            <a:r>
              <a:rPr lang="en-US" dirty="0">
                <a:solidFill>
                  <a:schemeClr val="tx1"/>
                </a:solidFill>
              </a:rPr>
              <a:t>, Lantus 20-24 </a:t>
            </a:r>
            <a:r>
              <a:rPr lang="en-US" dirty="0" err="1">
                <a:solidFill>
                  <a:schemeClr val="tx1"/>
                </a:solidFill>
              </a:rPr>
              <a:t>hrs</a:t>
            </a:r>
            <a:endParaRPr lang="en-US" dirty="0">
              <a:solidFill>
                <a:schemeClr val="tx1"/>
              </a:solidFill>
            </a:endParaRPr>
          </a:p>
          <a:p>
            <a:pPr lvl="1" eaLnBrk="1" hangingPunct="1">
              <a:defRPr/>
            </a:pPr>
            <a:r>
              <a:rPr lang="en-US" dirty="0" err="1"/>
              <a:t>Degludec</a:t>
            </a:r>
            <a:r>
              <a:rPr lang="en-US" dirty="0"/>
              <a:t> – 42 hours</a:t>
            </a:r>
            <a:endParaRPr lang="en-US" dirty="0">
              <a:solidFill>
                <a:schemeClr val="tx1"/>
              </a:solidFill>
            </a:endParaRPr>
          </a:p>
          <a:p>
            <a:pPr eaLnBrk="1" hangingPunct="1">
              <a:defRPr/>
            </a:pPr>
            <a:r>
              <a:rPr lang="en-US" dirty="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4958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a:t>Basal + Metformin</a:t>
            </a:r>
            <a:br>
              <a:rPr lang="en-US" sz="3600" dirty="0"/>
            </a:br>
            <a:r>
              <a:rPr lang="en-US" sz="3600" dirty="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1412254148"/>
              </p:ext>
            </p:extLst>
          </p:nvPr>
        </p:nvGraphicFramePr>
        <p:xfrm>
          <a:off x="307975" y="1479550"/>
          <a:ext cx="9064625" cy="6915150"/>
        </p:xfrm>
        <a:graphic>
          <a:graphicData uri="http://schemas.openxmlformats.org/presentationml/2006/ole">
            <mc:AlternateContent xmlns:mc="http://schemas.openxmlformats.org/markup-compatibility/2006">
              <mc:Choice xmlns:v="urn:schemas-microsoft-com:vml" Requires="v">
                <p:oleObj spid="_x0000_s105506" name="Document" r:id="rId5" imgW="8430812" imgH="5623976" progId="Word.Document.8">
                  <p:embed/>
                </p:oleObj>
              </mc:Choice>
              <mc:Fallback>
                <p:oleObj name="Document" r:id="rId5" imgW="8430812" imgH="5623976" progId="Word.Document.8">
                  <p:embed/>
                  <p:pic>
                    <p:nvPicPr>
                      <p:cNvPr id="0" name=""/>
                      <p:cNvPicPr>
                        <a:picLocks noChangeAspect="1" noChangeArrowheads="1"/>
                      </p:cNvPicPr>
                      <p:nvPr/>
                    </p:nvPicPr>
                    <p:blipFill>
                      <a:blip r:embed="rId6"/>
                      <a:srcRect/>
                      <a:stretch>
                        <a:fillRect/>
                      </a:stretch>
                    </p:blipFill>
                    <p:spPr bwMode="auto">
                      <a:xfrm>
                        <a:off x="307975" y="1479550"/>
                        <a:ext cx="9064625" cy="6915150"/>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2286000"/>
            <a:ext cx="2527570" cy="1677117"/>
          </a:xfrm>
          <a:prstGeom prst="rect">
            <a:avLst/>
          </a:prstGeom>
        </p:spPr>
      </p:pic>
    </p:spTree>
    <p:custDataLst>
      <p:tags r:id="rId2"/>
    </p:custDataLst>
    <p:extLst>
      <p:ext uri="{BB962C8B-B14F-4D97-AF65-F5344CB8AC3E}">
        <p14:creationId xmlns:p14="http://schemas.microsoft.com/office/powerpoint/2010/main" val="53348986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519109512"/>
      </p:ext>
    </p:extLst>
  </p:cSld>
  <p:clrMapOvr>
    <a:masterClrMapping/>
  </p:clrMapOvr>
  <p:transition spd="slow">
    <p:wipe dir="d"/>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it Too much basal insulin?</a:t>
            </a:r>
          </a:p>
        </p:txBody>
      </p:sp>
      <p:pic>
        <p:nvPicPr>
          <p:cNvPr id="3" name="Picture 2"/>
          <p:cNvPicPr>
            <a:picLocks noChangeAspect="1"/>
          </p:cNvPicPr>
          <p:nvPr/>
        </p:nvPicPr>
        <p:blipFill>
          <a:blip r:embed="rId3"/>
          <a:stretch>
            <a:fillRect/>
          </a:stretch>
        </p:blipFill>
        <p:spPr>
          <a:xfrm>
            <a:off x="1828800" y="1219200"/>
            <a:ext cx="5683995" cy="4977102"/>
          </a:xfrm>
          <a:prstGeom prst="rect">
            <a:avLst/>
          </a:prstGeom>
        </p:spPr>
      </p:pic>
    </p:spTree>
    <p:custDataLst>
      <p:tags r:id="rId1"/>
    </p:custDataLst>
    <p:extLst>
      <p:ext uri="{BB962C8B-B14F-4D97-AF65-F5344CB8AC3E}">
        <p14:creationId xmlns:p14="http://schemas.microsoft.com/office/powerpoint/2010/main" val="265280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a:t>At max basal dose </a:t>
            </a:r>
          </a:p>
          <a:p>
            <a:pPr lvl="1"/>
            <a:r>
              <a:rPr lang="en-US" sz="2800" dirty="0"/>
              <a:t>80 x 0.5 = 40 units</a:t>
            </a:r>
          </a:p>
          <a:p>
            <a:r>
              <a:rPr lang="en-US" sz="3000" dirty="0"/>
              <a:t>Start bolus insulin at largest meal</a:t>
            </a:r>
          </a:p>
          <a:p>
            <a:r>
              <a:rPr lang="en-US" sz="3000" dirty="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3672840"/>
            <a:ext cx="2756170" cy="1828800"/>
          </a:xfrm>
          <a:prstGeom prst="rect">
            <a:avLst/>
          </a:prstGeom>
        </p:spPr>
      </p:pic>
    </p:spTree>
    <p:custDataLst>
      <p:tags r:id="rId1"/>
    </p:custDataLst>
    <p:extLst>
      <p:ext uri="{BB962C8B-B14F-4D97-AF65-F5344CB8AC3E}">
        <p14:creationId xmlns:p14="http://schemas.microsoft.com/office/powerpoint/2010/main" val="234064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106529"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a:t>Combo Sub-Q Insulin</a:t>
            </a:r>
          </a:p>
        </p:txBody>
      </p:sp>
    </p:spTree>
    <p:custDataLst>
      <p:tags r:id="rId2"/>
    </p:custDataLst>
    <p:extLst>
      <p:ext uri="{BB962C8B-B14F-4D97-AF65-F5344CB8AC3E}">
        <p14:creationId xmlns:p14="http://schemas.microsoft.com/office/powerpoint/2010/main" val="167172189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49873985"/>
      </p:ext>
    </p:extLst>
  </p:cSld>
  <p:clrMapOvr>
    <a:masterClrMapping/>
  </p:clrMapOvr>
  <p:transition>
    <p:rand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Next Steps – Switch from 40 units basal to 70/30 Insulin</a:t>
            </a:r>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a:p>
          <a:p>
            <a:r>
              <a:rPr lang="en-US" dirty="0"/>
              <a:t>Switch to 70/30 Insulin</a:t>
            </a:r>
          </a:p>
          <a:p>
            <a:r>
              <a:rPr lang="en-US" dirty="0"/>
              <a:t>Take current dose and give 2/3 in am and 1/3 in pm. </a:t>
            </a:r>
          </a:p>
          <a:p>
            <a:pPr lvl="1"/>
            <a:r>
              <a:rPr lang="en-US" sz="2800" dirty="0"/>
              <a:t>2/3 of basal in am</a:t>
            </a:r>
          </a:p>
          <a:p>
            <a:pPr lvl="2"/>
            <a:r>
              <a:rPr lang="en-US" sz="2800" dirty="0"/>
              <a:t>40 units x 0.6 = 24 units 70/30</a:t>
            </a:r>
          </a:p>
          <a:p>
            <a:pPr lvl="1"/>
            <a:r>
              <a:rPr lang="en-US" sz="2800" dirty="0"/>
              <a:t>1/3 of basal in *pm</a:t>
            </a:r>
          </a:p>
          <a:p>
            <a:pPr lvl="2"/>
            <a:r>
              <a:rPr lang="en-US" sz="2400" dirty="0"/>
              <a:t> </a:t>
            </a:r>
            <a:r>
              <a:rPr lang="en-US" sz="2800" dirty="0"/>
              <a:t>40 units x 0.4 = 16 units 70/30</a:t>
            </a:r>
            <a:endParaRPr lang="en-US" sz="2400" dirty="0"/>
          </a:p>
          <a:p>
            <a:pPr lvl="1"/>
            <a:r>
              <a:rPr lang="en-US" sz="2800" dirty="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59243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a:t>24u 70/30 am,  16 u 70/30 pm</a:t>
            </a:r>
            <a:br>
              <a:rPr lang="en-US" sz="3600" dirty="0"/>
            </a:br>
            <a:r>
              <a:rPr lang="en-US" sz="3600" dirty="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107553"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04218188"/>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dirty="0"/>
              <a:t>Type 2 – Glyburide 20mg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4016347215"/>
              </p:ext>
            </p:extLst>
          </p:nvPr>
        </p:nvGraphicFramePr>
        <p:xfrm>
          <a:off x="441960" y="1447800"/>
          <a:ext cx="8200738" cy="5638800"/>
        </p:xfrm>
        <a:graphic>
          <a:graphicData uri="http://schemas.openxmlformats.org/presentationml/2006/ole">
            <mc:AlternateContent xmlns:mc="http://schemas.openxmlformats.org/markup-compatibility/2006">
              <mc:Choice xmlns:v="urn:schemas-microsoft-com:vml" Requires="v">
                <p:oleObj spid="_x0000_s108578"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41960" y="14478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581741063"/>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a:t>Insulin</a:t>
            </a:r>
          </a:p>
          <a:p>
            <a:pPr>
              <a:defRPr/>
            </a:pPr>
            <a:r>
              <a:rPr lang="en-US" sz="4400" dirty="0"/>
              <a:t>Sulfonylureas</a:t>
            </a:r>
          </a:p>
          <a:p>
            <a:pPr>
              <a:defRPr/>
            </a:pPr>
            <a:r>
              <a:rPr lang="en-US" sz="4400" dirty="0" err="1"/>
              <a:t>Meglitinides</a:t>
            </a:r>
            <a:endParaRPr lang="en-US" sz="4400" dirty="0"/>
          </a:p>
          <a:p>
            <a:pPr>
              <a:defRPr/>
            </a:pPr>
            <a:r>
              <a:rPr lang="en-US" dirty="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378060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a:t>Sulfonylureas</a:t>
            </a:r>
            <a:r>
              <a:rPr lang="en-US" dirty="0">
                <a:solidFill>
                  <a:schemeClr val="accent1">
                    <a:lumMod val="20000"/>
                    <a:lumOff val="80000"/>
                  </a:schemeClr>
                </a:solidFill>
              </a:rPr>
              <a:t> </a:t>
            </a:r>
            <a:r>
              <a:rPr lang="en-US" dirty="0"/>
              <a:t>- Squirts</a:t>
            </a:r>
          </a:p>
        </p:txBody>
      </p:sp>
      <p:sp>
        <p:nvSpPr>
          <p:cNvPr id="1495043" name="Rectangle 3"/>
          <p:cNvSpPr>
            <a:spLocks noGrp="1" noChangeArrowheads="1"/>
          </p:cNvSpPr>
          <p:nvPr>
            <p:ph sz="quarter" idx="1"/>
          </p:nvPr>
        </p:nvSpPr>
        <p:spPr>
          <a:xfrm>
            <a:off x="457200" y="1219200"/>
            <a:ext cx="6019800" cy="4800600"/>
          </a:xfrm>
        </p:spPr>
        <p:txBody>
          <a:bodyPr>
            <a:normAutofit/>
          </a:bodyPr>
          <a:lstStyle/>
          <a:p>
            <a:pPr eaLnBrk="1" hangingPunct="1">
              <a:defRPr/>
            </a:pPr>
            <a:r>
              <a:rPr lang="en-US" dirty="0"/>
              <a:t>Action: Increase endogenous insulin secretion throughout day</a:t>
            </a:r>
          </a:p>
          <a:p>
            <a:pPr eaLnBrk="1" hangingPunct="1">
              <a:defRPr/>
            </a:pPr>
            <a:r>
              <a:rPr lang="en-US" dirty="0"/>
              <a:t>Efficacy:</a:t>
            </a:r>
          </a:p>
          <a:p>
            <a:pPr lvl="1" eaLnBrk="1" hangingPunct="1">
              <a:defRPr/>
            </a:pPr>
            <a:r>
              <a:rPr lang="en-US" sz="2800" dirty="0"/>
              <a:t>Decrease FPG 60-70 mg/dl </a:t>
            </a:r>
          </a:p>
          <a:p>
            <a:pPr lvl="1" eaLnBrk="1" hangingPunct="1">
              <a:defRPr/>
            </a:pPr>
            <a:r>
              <a:rPr lang="en-US" sz="2800" dirty="0"/>
              <a:t>Reduce A1C by 1.0-2.0%</a:t>
            </a:r>
          </a:p>
          <a:p>
            <a:pPr>
              <a:defRPr/>
            </a:pPr>
            <a:r>
              <a:rPr lang="en-US" dirty="0"/>
              <a:t>Side Effects:</a:t>
            </a:r>
          </a:p>
          <a:p>
            <a:pPr lvl="1">
              <a:defRPr/>
            </a:pPr>
            <a:r>
              <a:rPr lang="en-US" sz="2800" dirty="0"/>
              <a:t>Weight gain, hypoglycemia</a:t>
            </a:r>
          </a:p>
          <a:p>
            <a:pPr>
              <a:defRPr/>
            </a:pPr>
            <a:r>
              <a:rPr lang="en-US" dirty="0"/>
              <a:t>Benefits:</a:t>
            </a:r>
          </a:p>
          <a:p>
            <a:pPr lvl="1">
              <a:defRPr/>
            </a:pPr>
            <a:r>
              <a:rPr lang="en-US" sz="2800" dirty="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351495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a:t>Defined as glucose of 70</a:t>
            </a:r>
            <a:r>
              <a:rPr lang="en-US" sz="2400" dirty="0"/>
              <a:t>mg/dl </a:t>
            </a:r>
            <a:r>
              <a:rPr lang="en-US" dirty="0"/>
              <a:t>or below  </a:t>
            </a:r>
          </a:p>
          <a:p>
            <a:pPr eaLnBrk="1" hangingPunct="1">
              <a:defRPr/>
            </a:pPr>
            <a:r>
              <a:rPr lang="en-US" dirty="0"/>
              <a:t>50% of episodes occur during the night</a:t>
            </a:r>
          </a:p>
          <a:p>
            <a:pPr eaLnBrk="1" hangingPunct="1">
              <a:defRPr/>
            </a:pPr>
            <a:r>
              <a:rPr lang="en-US" dirty="0"/>
              <a:t>Higher mortality rate with severe hypoglycemia secondary to sulfonylureas</a:t>
            </a:r>
          </a:p>
          <a:p>
            <a:pPr lvl="1" eaLnBrk="1" hangingPunct="1">
              <a:defRPr/>
            </a:pPr>
            <a:r>
              <a:rPr lang="en-US" dirty="0"/>
              <a:t>Especially (glyburide) </a:t>
            </a:r>
            <a:r>
              <a:rPr lang="en-US" dirty="0" err="1"/>
              <a:t>Micronase</a:t>
            </a:r>
            <a:r>
              <a:rPr lang="en-US" sz="2000" baseline="40000" dirty="0"/>
              <a:t>®</a:t>
            </a:r>
            <a:r>
              <a:rPr lang="en-US" dirty="0"/>
              <a:t>, </a:t>
            </a:r>
            <a:r>
              <a:rPr lang="en-US" dirty="0" err="1"/>
              <a:t>Diabeta</a:t>
            </a:r>
            <a:r>
              <a:rPr lang="en-US" sz="2000" baseline="40000" dirty="0"/>
              <a:t>®</a:t>
            </a:r>
            <a:endParaRPr lang="en-US" baseline="40000" dirty="0"/>
          </a:p>
          <a:p>
            <a:pPr eaLnBrk="1" hangingPunct="1">
              <a:defRPr/>
            </a:pPr>
            <a:r>
              <a:rPr lang="en-US" dirty="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a:t>Hypoglycemia = “Limiting Factor”</a:t>
            </a:r>
          </a:p>
        </p:txBody>
      </p:sp>
    </p:spTree>
    <p:custDataLst>
      <p:tags r:id="rId1"/>
    </p:custDataLst>
    <p:extLst>
      <p:ext uri="{BB962C8B-B14F-4D97-AF65-F5344CB8AC3E}">
        <p14:creationId xmlns:p14="http://schemas.microsoft.com/office/powerpoint/2010/main" val="128608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a:t>Autonomic</a:t>
            </a:r>
          </a:p>
          <a:p>
            <a:pPr lvl="1" eaLnBrk="1" hangingPunct="1">
              <a:defRPr/>
            </a:pPr>
            <a:r>
              <a:rPr lang="en-US" sz="2800" dirty="0"/>
              <a:t>Anxiety</a:t>
            </a:r>
          </a:p>
          <a:p>
            <a:pPr lvl="1" eaLnBrk="1" hangingPunct="1">
              <a:defRPr/>
            </a:pPr>
            <a:r>
              <a:rPr lang="en-US" sz="2800" dirty="0"/>
              <a:t>Palpitations</a:t>
            </a:r>
          </a:p>
          <a:p>
            <a:pPr lvl="1" eaLnBrk="1" hangingPunct="1">
              <a:defRPr/>
            </a:pPr>
            <a:r>
              <a:rPr lang="en-US" sz="2800" dirty="0"/>
              <a:t>Sweating</a:t>
            </a:r>
          </a:p>
          <a:p>
            <a:pPr lvl="1" eaLnBrk="1" hangingPunct="1">
              <a:defRPr/>
            </a:pPr>
            <a:r>
              <a:rPr lang="en-US" sz="2800" dirty="0"/>
              <a:t>Tingling</a:t>
            </a:r>
          </a:p>
          <a:p>
            <a:pPr lvl="1" eaLnBrk="1" hangingPunct="1">
              <a:defRPr/>
            </a:pPr>
            <a:r>
              <a:rPr lang="en-US" sz="2800" dirty="0"/>
              <a:t>Trembling</a:t>
            </a:r>
          </a:p>
          <a:p>
            <a:pPr lvl="1" eaLnBrk="1" hangingPunct="1">
              <a:defRPr/>
            </a:pPr>
            <a:r>
              <a:rPr lang="en-US" sz="2800" dirty="0"/>
              <a:t>Hypoglycemic Unawareness</a:t>
            </a:r>
          </a:p>
          <a:p>
            <a:pPr lvl="1" eaLnBrk="1" hangingPunct="1">
              <a:defRPr/>
            </a:pPr>
            <a:endParaRPr lang="en-US" sz="2800" dirty="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5"/>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Hypoglycemic Symptoms</a:t>
            </a:r>
          </a:p>
        </p:txBody>
      </p:sp>
    </p:spTree>
    <p:custDataLst>
      <p:tags r:id="rId1"/>
    </p:custDataLst>
    <p:extLst>
      <p:ext uri="{BB962C8B-B14F-4D97-AF65-F5344CB8AC3E}">
        <p14:creationId xmlns:p14="http://schemas.microsoft.com/office/powerpoint/2010/main" val="343186288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3"/>
              </a:buBlip>
              <a:defRPr/>
            </a:pPr>
            <a:r>
              <a:rPr lang="en-US" sz="2400" dirty="0"/>
              <a:t>10-15 </a:t>
            </a:r>
            <a:r>
              <a:rPr lang="en-US" sz="2400" dirty="0" err="1"/>
              <a:t>gms</a:t>
            </a:r>
            <a:r>
              <a:rPr lang="en-US" sz="2400" dirty="0"/>
              <a:t> of carb to raise BG 30 - 45</a:t>
            </a:r>
            <a:r>
              <a:rPr lang="en-US" sz="3200" dirty="0"/>
              <a:t>mg/dl</a:t>
            </a:r>
            <a:endParaRPr lang="en-US" sz="2400" dirty="0"/>
          </a:p>
          <a:p>
            <a:pPr eaLnBrk="1" hangingPunct="1">
              <a:buFont typeface="Monotype Sorts" pitchFamily="2" charset="2"/>
              <a:buBlip>
                <a:blip r:embed="rId4"/>
              </a:buBlip>
              <a:defRPr/>
            </a:pPr>
            <a:r>
              <a:rPr lang="en-US" dirty="0"/>
              <a:t>Retest in 15 minutes, if still low, treat again, even without symptoms</a:t>
            </a:r>
          </a:p>
          <a:p>
            <a:pPr eaLnBrk="1" hangingPunct="1">
              <a:buFont typeface="Monotype Sorts" pitchFamily="2" charset="2"/>
              <a:buBlip>
                <a:blip r:embed="rId4"/>
              </a:buBlip>
              <a:defRPr/>
            </a:pPr>
            <a:r>
              <a:rPr lang="en-US" dirty="0"/>
              <a:t>Follow with usual meal or snack</a:t>
            </a:r>
          </a:p>
          <a:p>
            <a:pPr eaLnBrk="1" hangingPunct="1">
              <a:buFont typeface="Monotype Sorts" pitchFamily="2" charset="2"/>
              <a:buBlip>
                <a:blip r:embed="rId4"/>
              </a:buBlip>
              <a:defRPr/>
            </a:pPr>
            <a:r>
              <a:rPr lang="en-US" dirty="0"/>
              <a:t>If BG less than 40, allow recovery time</a:t>
            </a:r>
          </a:p>
          <a:p>
            <a:pPr eaLnBrk="1" hangingPunct="1">
              <a:buFont typeface="Monotype Sorts" pitchFamily="2" charset="2"/>
              <a:buNone/>
              <a:defRPr/>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a:t>Treatment of Hypoglycemia</a:t>
            </a:r>
          </a:p>
        </p:txBody>
      </p:sp>
    </p:spTree>
    <p:custDataLst>
      <p:tags r:id="rId1"/>
    </p:custDataLst>
    <p:extLst>
      <p:ext uri="{BB962C8B-B14F-4D97-AF65-F5344CB8AC3E}">
        <p14:creationId xmlns:p14="http://schemas.microsoft.com/office/powerpoint/2010/main" val="181782438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a:t> 3 - 4 Glucose Tablets</a:t>
            </a:r>
          </a:p>
          <a:p>
            <a:pPr eaLnBrk="1" hangingPunct="1">
              <a:buFont typeface="Wingdings" pitchFamily="2" charset="2"/>
              <a:buBlip>
                <a:blip r:embed="rId4"/>
              </a:buBlip>
              <a:defRPr/>
            </a:pPr>
            <a:r>
              <a:rPr lang="en-US" dirty="0"/>
              <a:t> 8 - 10 Lifesavers candy</a:t>
            </a:r>
          </a:p>
          <a:p>
            <a:pPr eaLnBrk="1" hangingPunct="1">
              <a:buFont typeface="Wingdings" pitchFamily="2" charset="2"/>
              <a:buBlip>
                <a:blip r:embed="rId4"/>
              </a:buBlip>
              <a:defRPr/>
            </a:pPr>
            <a:r>
              <a:rPr lang="en-US" dirty="0"/>
              <a:t> 8 - 10 Hard candies</a:t>
            </a:r>
          </a:p>
          <a:p>
            <a:pPr eaLnBrk="1" hangingPunct="1">
              <a:buFont typeface="Wingdings" pitchFamily="2" charset="2"/>
              <a:buBlip>
                <a:blip r:embed="rId4"/>
              </a:buBlip>
              <a:defRPr/>
            </a:pPr>
            <a:r>
              <a:rPr lang="en-US" dirty="0"/>
              <a:t> 2 Tablespoons Raisins</a:t>
            </a:r>
          </a:p>
          <a:p>
            <a:pPr eaLnBrk="1" hangingPunct="1">
              <a:buFont typeface="Wingdings" pitchFamily="2" charset="2"/>
              <a:buBlip>
                <a:blip r:embed="rId4"/>
              </a:buBlip>
              <a:defRPr/>
            </a:pPr>
            <a:r>
              <a:rPr lang="en-US" dirty="0"/>
              <a:t> 4 - 6 </a:t>
            </a:r>
            <a:r>
              <a:rPr lang="en-US" dirty="0" err="1"/>
              <a:t>oz’s</a:t>
            </a:r>
            <a:r>
              <a:rPr lang="en-US" dirty="0"/>
              <a:t> </a:t>
            </a:r>
            <a:r>
              <a:rPr lang="en-US" dirty="0" err="1"/>
              <a:t>Nondiet</a:t>
            </a:r>
            <a:r>
              <a:rPr lang="en-US" dirty="0"/>
              <a:t> soda</a:t>
            </a:r>
          </a:p>
          <a:p>
            <a:pPr eaLnBrk="1" hangingPunct="1">
              <a:buFont typeface="Wingdings" pitchFamily="2" charset="2"/>
              <a:buBlip>
                <a:blip r:embed="rId4"/>
              </a:buBlip>
              <a:defRPr/>
            </a:pPr>
            <a:r>
              <a:rPr lang="en-US" dirty="0"/>
              <a:t> 4 - 6 </a:t>
            </a:r>
            <a:r>
              <a:rPr lang="en-US" dirty="0" err="1"/>
              <a:t>oz’s</a:t>
            </a:r>
            <a:r>
              <a:rPr lang="en-US" dirty="0"/>
              <a:t> Fruit Juice</a:t>
            </a:r>
          </a:p>
          <a:p>
            <a:pPr eaLnBrk="1" hangingPunct="1">
              <a:buFont typeface="Wingdings" pitchFamily="2" charset="2"/>
              <a:buBlip>
                <a:blip r:embed="rId4"/>
              </a:buBlip>
              <a:defRPr/>
            </a:pPr>
            <a:r>
              <a:rPr lang="en-US" dirty="0"/>
              <a:t> 8 </a:t>
            </a:r>
            <a:r>
              <a:rPr lang="en-US" dirty="0" err="1"/>
              <a:t>oz</a:t>
            </a:r>
            <a:r>
              <a:rPr lang="en-US" dirty="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109601"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921752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52140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8194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43400" y="214313"/>
            <a:ext cx="1905000" cy="1981200"/>
          </a:xfrm>
          <a:prstGeom prst="rect">
            <a:avLst/>
          </a:prstGeom>
        </p:spPr>
      </p:pic>
    </p:spTree>
    <p:custDataLst>
      <p:tags r:id="rId1"/>
    </p:custDataLst>
    <p:extLst>
      <p:ext uri="{BB962C8B-B14F-4D97-AF65-F5344CB8AC3E}">
        <p14:creationId xmlns:p14="http://schemas.microsoft.com/office/powerpoint/2010/main" val="1156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a:t>Role of the Pancreas</a:t>
            </a:r>
            <a:br>
              <a:rPr lang="en-US" sz="4000" dirty="0"/>
            </a:br>
            <a:r>
              <a:rPr lang="en-US" sz="4000" dirty="0"/>
              <a:t>Endocrine Functions</a:t>
            </a:r>
            <a:endParaRPr lang="en-US" sz="4000" dirty="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a:t>Beta Cells - Insulin</a:t>
            </a:r>
            <a:endParaRPr lang="en-US" dirty="0"/>
          </a:p>
          <a:p>
            <a:pPr lvl="1" eaLnBrk="1" hangingPunct="1">
              <a:buSzPct val="75000"/>
              <a:buFont typeface="Monotype Sorts" pitchFamily="2" charset="2"/>
              <a:buNone/>
            </a:pPr>
            <a:r>
              <a:rPr lang="en-US" dirty="0"/>
              <a:t>Anabolic hormone - helps store glucose as glycogen in muscle, liver  </a:t>
            </a:r>
          </a:p>
          <a:p>
            <a:pPr lvl="1" eaLnBrk="1" hangingPunct="1">
              <a:buSzPct val="75000"/>
              <a:buFont typeface="Wingdings" panose="05000000000000000000" pitchFamily="2" charset="2"/>
              <a:buChar char="–"/>
            </a:pPr>
            <a:r>
              <a:rPr lang="en-US" dirty="0"/>
              <a:t>secreted in response to elevated glucose</a:t>
            </a:r>
          </a:p>
          <a:p>
            <a:pPr lvl="1" eaLnBrk="1" hangingPunct="1">
              <a:buSzPct val="75000"/>
              <a:buFont typeface="Wingdings" panose="05000000000000000000" pitchFamily="2" charset="2"/>
              <a:buChar char="–"/>
            </a:pPr>
            <a:r>
              <a:rPr lang="en-US" dirty="0"/>
              <a:t>halts breakdown of glycogen in liver</a:t>
            </a:r>
          </a:p>
          <a:p>
            <a:pPr lvl="1" eaLnBrk="1" hangingPunct="1">
              <a:buSzPct val="75000"/>
              <a:buFont typeface="Wingdings" panose="05000000000000000000" pitchFamily="2" charset="2"/>
              <a:buChar char="–"/>
            </a:pPr>
            <a:r>
              <a:rPr lang="en-US" dirty="0"/>
              <a:t>increases protein synthesis, fat storage</a:t>
            </a:r>
          </a:p>
          <a:p>
            <a:pPr lvl="1" eaLnBrk="1" hangingPunct="1">
              <a:buSzPct val="75000"/>
              <a:buFont typeface="Wingdings" panose="05000000000000000000" pitchFamily="2" charset="2"/>
              <a:buChar char="–"/>
            </a:pPr>
            <a:r>
              <a:rPr lang="en-US" dirty="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a:solidFill>
                  <a:schemeClr val="tx2"/>
                </a:solidFill>
              </a:rPr>
              <a:t> </a:t>
            </a:r>
            <a:endParaRPr lang="en-US" sz="2400" dirty="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1"/>
    </p:custDataLst>
    <p:extLst>
      <p:ext uri="{BB962C8B-B14F-4D97-AF65-F5344CB8AC3E}">
        <p14:creationId xmlns:p14="http://schemas.microsoft.com/office/powerpoint/2010/main" val="30306375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a:t>Basal Bolus – What Adjustments?  </a:t>
            </a:r>
            <a:br>
              <a:rPr lang="en-US" dirty="0"/>
            </a:br>
            <a:r>
              <a:rPr lang="en-US" dirty="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753971874"/>
              </p:ext>
            </p:extLst>
          </p:nvPr>
        </p:nvGraphicFramePr>
        <p:xfrm>
          <a:off x="287338" y="1547813"/>
          <a:ext cx="8537575" cy="5862637"/>
        </p:xfrm>
        <a:graphic>
          <a:graphicData uri="http://schemas.openxmlformats.org/presentationml/2006/ole">
            <mc:AlternateContent xmlns:mc="http://schemas.openxmlformats.org/markup-compatibility/2006">
              <mc:Choice xmlns:v="urn:schemas-microsoft-com:vml" Requires="v">
                <p:oleObj spid="_x0000_s110626" name="Document" r:id="rId5" imgW="7935497" imgH="5450139" progId="Word.Document.8">
                  <p:embed/>
                </p:oleObj>
              </mc:Choice>
              <mc:Fallback>
                <p:oleObj name="Document" r:id="rId5" imgW="7935497" imgH="5450139" progId="Word.Document.8">
                  <p:embed/>
                  <p:pic>
                    <p:nvPicPr>
                      <p:cNvPr id="0" name=""/>
                      <p:cNvPicPr>
                        <a:picLocks noChangeAspect="1" noChangeArrowheads="1"/>
                      </p:cNvPicPr>
                      <p:nvPr/>
                    </p:nvPicPr>
                    <p:blipFill>
                      <a:blip r:embed="rId6"/>
                      <a:srcRect/>
                      <a:stretch>
                        <a:fillRect/>
                      </a:stretch>
                    </p:blipFill>
                    <p:spPr bwMode="auto">
                      <a:xfrm>
                        <a:off x="287338" y="1547813"/>
                        <a:ext cx="8537575" cy="5862637"/>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16869308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a:t>Intensive Diabetes Therapy</a:t>
            </a:r>
            <a:br>
              <a:rPr lang="en-US" sz="3600" dirty="0"/>
            </a:br>
            <a:r>
              <a:rPr lang="en-US" sz="3600" dirty="0"/>
              <a:t>Insulin Dosing Strategy</a:t>
            </a:r>
            <a:r>
              <a:rPr lang="en-US" dirty="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defRPr/>
            </a:pPr>
            <a:endParaRPr lang="en-US" sz="1200" dirty="0"/>
          </a:p>
          <a:p>
            <a:pPr eaLnBrk="1" hangingPunct="1">
              <a:defRPr/>
            </a:pPr>
            <a:endParaRPr lang="en-US" sz="1200" dirty="0"/>
          </a:p>
          <a:p>
            <a:pPr eaLnBrk="1" hangingPunct="1">
              <a:defRPr/>
            </a:pPr>
            <a:r>
              <a:rPr lang="en-US" dirty="0"/>
              <a:t>Basal = 50% of total  </a:t>
            </a:r>
            <a:endParaRPr lang="en-US" sz="3200" dirty="0"/>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QD</a:t>
            </a:r>
          </a:p>
          <a:p>
            <a:pPr lvl="1" eaLnBrk="1" hangingPunct="1">
              <a:buFont typeface="Monotype Sorts" pitchFamily="2" charset="2"/>
              <a:buBlip>
                <a:blip r:embed="rId4"/>
              </a:buBlip>
              <a:defRPr/>
            </a:pPr>
            <a:r>
              <a:rPr lang="en-US" dirty="0">
                <a:solidFill>
                  <a:schemeClr val="tx1"/>
                </a:solidFill>
              </a:rPr>
              <a:t>NPH or </a:t>
            </a:r>
            <a:r>
              <a:rPr lang="en-US" dirty="0" err="1">
                <a:solidFill>
                  <a:schemeClr val="tx1"/>
                </a:solidFill>
              </a:rPr>
              <a:t>Detemir</a:t>
            </a:r>
            <a:r>
              <a:rPr lang="en-US" dirty="0">
                <a:solidFill>
                  <a:schemeClr val="tx1"/>
                </a:solidFill>
              </a:rPr>
              <a:t> BID</a:t>
            </a:r>
            <a:endParaRPr lang="en-US" sz="1200" dirty="0">
              <a:solidFill>
                <a:schemeClr val="tx1"/>
              </a:solidFill>
            </a:endParaRPr>
          </a:p>
          <a:p>
            <a:pPr eaLnBrk="1" hangingPunct="1">
              <a:buFont typeface="Monotype Sorts" pitchFamily="2" charset="2"/>
              <a:buBlip>
                <a:blip r:embed="rId5"/>
              </a:buBlip>
              <a:defRPr/>
            </a:pPr>
            <a:endParaRPr lang="en-US" sz="900" dirty="0"/>
          </a:p>
          <a:p>
            <a:pPr eaLnBrk="1" hangingPunct="1">
              <a:buFont typeface="Monotype Sorts" pitchFamily="2" charset="2"/>
              <a:buNone/>
              <a:defRPr/>
            </a:pPr>
            <a:endParaRPr lang="en-US" sz="1800" dirty="0"/>
          </a:p>
          <a:p>
            <a:pPr eaLnBrk="1" hangingPunct="1">
              <a:buFont typeface="Monotype Sorts" pitchFamily="2" charset="2"/>
              <a:buBlip>
                <a:blip r:embed="rId5"/>
              </a:buBlip>
              <a:defRPr/>
            </a:pPr>
            <a:r>
              <a:rPr lang="en-US" sz="2400" dirty="0"/>
              <a:t>Bolus = 50% of total</a:t>
            </a:r>
          </a:p>
          <a:p>
            <a:pPr lvl="1" eaLnBrk="1" hangingPunct="1">
              <a:buFont typeface="Monotype Sorts" pitchFamily="2" charset="2"/>
              <a:buBlip>
                <a:blip r:embed="rId4"/>
              </a:buBlip>
              <a:defRPr/>
            </a:pPr>
            <a:r>
              <a:rPr lang="en-US" dirty="0">
                <a:solidFill>
                  <a:schemeClr val="tx1"/>
                </a:solidFill>
              </a:rPr>
              <a:t>usually divided into 3 meals</a:t>
            </a:r>
            <a:endParaRPr lang="en-US" sz="2000" dirty="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a:t>Example </a:t>
            </a:r>
          </a:p>
          <a:p>
            <a:pPr eaLnBrk="1" hangingPunct="1">
              <a:defRPr/>
            </a:pPr>
            <a:r>
              <a:rPr lang="en-US" sz="2400" dirty="0" err="1"/>
              <a:t>Wt</a:t>
            </a:r>
            <a:r>
              <a:rPr lang="en-US" sz="2400" dirty="0"/>
              <a:t> 50kg x 0.5 = 25 units of insulin/day</a:t>
            </a:r>
          </a:p>
          <a:p>
            <a:pPr eaLnBrk="1" hangingPunct="1">
              <a:defRPr/>
            </a:pPr>
            <a:endParaRPr lang="en-US" sz="800" dirty="0"/>
          </a:p>
          <a:p>
            <a:pPr eaLnBrk="1" hangingPunct="1">
              <a:defRPr/>
            </a:pPr>
            <a:r>
              <a:rPr lang="en-US" sz="2400" dirty="0"/>
              <a:t>Basal dose:  13 units</a:t>
            </a:r>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13 units QD</a:t>
            </a:r>
          </a:p>
          <a:p>
            <a:pPr lvl="1" eaLnBrk="1" hangingPunct="1">
              <a:buFont typeface="Monotype Sorts" pitchFamily="2" charset="2"/>
              <a:buBlip>
                <a:blip r:embed="rId4"/>
              </a:buBlip>
              <a:defRPr/>
            </a:pPr>
            <a:r>
              <a:rPr lang="en-US" dirty="0">
                <a:solidFill>
                  <a:schemeClr val="tx1"/>
                </a:solidFill>
              </a:rPr>
              <a:t>NPH/</a:t>
            </a:r>
            <a:r>
              <a:rPr lang="en-US" dirty="0" err="1">
                <a:solidFill>
                  <a:schemeClr val="tx1"/>
                </a:solidFill>
              </a:rPr>
              <a:t>Detemir</a:t>
            </a:r>
            <a:r>
              <a:rPr lang="en-US" dirty="0">
                <a:solidFill>
                  <a:schemeClr val="tx1"/>
                </a:solidFill>
              </a:rPr>
              <a:t> 6u BID</a:t>
            </a:r>
          </a:p>
          <a:p>
            <a:pPr eaLnBrk="1" hangingPunct="1">
              <a:buFont typeface="Wingdings" pitchFamily="2" charset="2"/>
              <a:buNone/>
              <a:defRPr/>
            </a:pPr>
            <a:endParaRPr lang="en-US" sz="2400" dirty="0"/>
          </a:p>
          <a:p>
            <a:pPr eaLnBrk="1" hangingPunct="1">
              <a:defRPr/>
            </a:pPr>
            <a:r>
              <a:rPr lang="en-US" sz="2400" dirty="0"/>
              <a:t>Bolus dose: 12 units</a:t>
            </a:r>
          </a:p>
          <a:p>
            <a:pPr lvl="1" eaLnBrk="1" hangingPunct="1">
              <a:defRPr/>
            </a:pPr>
            <a:r>
              <a:rPr lang="en-US" dirty="0">
                <a:solidFill>
                  <a:schemeClr val="tx1"/>
                </a:solidFill>
              </a:rPr>
              <a:t>4 units </a:t>
            </a:r>
            <a:r>
              <a:rPr lang="en-US" dirty="0" err="1">
                <a:solidFill>
                  <a:schemeClr val="tx1"/>
                </a:solidFill>
              </a:rPr>
              <a:t>NovoLog</a:t>
            </a:r>
            <a:r>
              <a:rPr lang="en-US" dirty="0">
                <a:solidFill>
                  <a:schemeClr val="tx1"/>
                </a:solidFill>
              </a:rPr>
              <a:t>, </a:t>
            </a:r>
            <a:r>
              <a:rPr lang="en-US" dirty="0" err="1">
                <a:solidFill>
                  <a:schemeClr val="tx1"/>
                </a:solidFill>
              </a:rPr>
              <a:t>Apidra</a:t>
            </a:r>
            <a:r>
              <a:rPr lang="en-US" dirty="0">
                <a:solidFill>
                  <a:schemeClr val="tx1"/>
                </a:solidFill>
              </a:rPr>
              <a:t> Humalog, Regular each meal</a:t>
            </a:r>
          </a:p>
          <a:p>
            <a:pPr eaLnBrk="1" hangingPunct="1">
              <a:buFont typeface="Wingdings" pitchFamily="2" charset="2"/>
              <a:buNone/>
              <a:defRPr/>
            </a:pPr>
            <a:endParaRPr lang="en-US" sz="2200" dirty="0"/>
          </a:p>
        </p:txBody>
      </p:sp>
    </p:spTree>
    <p:custDataLst>
      <p:tags r:id="rId1"/>
    </p:custDataLst>
    <p:extLst>
      <p:ext uri="{BB962C8B-B14F-4D97-AF65-F5344CB8AC3E}">
        <p14:creationId xmlns:p14="http://schemas.microsoft.com/office/powerpoint/2010/main" val="2866359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a:t>Intensive Diabetes Therapy</a:t>
            </a:r>
            <a:br>
              <a:rPr lang="en-US" sz="3600"/>
            </a:br>
            <a:r>
              <a:rPr lang="en-US" sz="360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QD</a:t>
            </a:r>
          </a:p>
          <a:p>
            <a:pPr lvl="1" eaLnBrk="1" hangingPunct="1">
              <a:buFont typeface="Monotype Sorts" pitchFamily="2" charset="2"/>
              <a:buBlip>
                <a:blip r:embed="rId4"/>
              </a:buBlip>
              <a:defRPr/>
            </a:pPr>
            <a:r>
              <a:rPr lang="en-US" sz="2800" dirty="0">
                <a:solidFill>
                  <a:schemeClr val="tx1"/>
                </a:solidFill>
              </a:rPr>
              <a:t>NPH or </a:t>
            </a:r>
            <a:r>
              <a:rPr lang="en-US" sz="2800" dirty="0" err="1">
                <a:solidFill>
                  <a:schemeClr val="tx1"/>
                </a:solidFill>
              </a:rPr>
              <a:t>Detemir</a:t>
            </a:r>
            <a:r>
              <a:rPr lang="en-US" sz="2800" dirty="0">
                <a:solidFill>
                  <a:schemeClr val="tx1"/>
                </a:solidFill>
              </a:rPr>
              <a:t> BID</a:t>
            </a:r>
            <a:endParaRPr lang="en-US" sz="2000" dirty="0">
              <a:solidFill>
                <a:schemeClr val="tx1"/>
              </a:solidFill>
            </a:endParaRPr>
          </a:p>
          <a:p>
            <a:pPr eaLnBrk="1" hangingPunct="1">
              <a:buFont typeface="Monotype Sorts" pitchFamily="2" charset="2"/>
              <a:buBlip>
                <a:blip r:embed="rId5"/>
              </a:buBlip>
              <a:defRPr/>
            </a:pPr>
            <a:r>
              <a:rPr lang="en-US" dirty="0"/>
              <a:t>Bolus = 50% of total</a:t>
            </a:r>
          </a:p>
          <a:p>
            <a:pPr lvl="1" eaLnBrk="1" hangingPunct="1">
              <a:buFont typeface="Monotype Sorts" pitchFamily="2" charset="2"/>
              <a:buBlip>
                <a:blip r:embed="rId4"/>
              </a:buBlip>
              <a:defRPr/>
            </a:pPr>
            <a:r>
              <a:rPr lang="en-US" sz="2800" dirty="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 kg x 0.5 = ___ units of insulin/day</a:t>
            </a:r>
          </a:p>
          <a:p>
            <a:pPr eaLnBrk="1" hangingPunct="1">
              <a:defRPr/>
            </a:pPr>
            <a:endParaRPr lang="en-US" sz="900" dirty="0"/>
          </a:p>
          <a:p>
            <a:pPr eaLnBrk="1" hangingPunct="1">
              <a:defRPr/>
            </a:pPr>
            <a:r>
              <a:rPr lang="en-US" dirty="0"/>
              <a:t>Basal dose: ____ units</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____ QD</a:t>
            </a:r>
          </a:p>
          <a:p>
            <a:pPr lvl="1" eaLnBrk="1" hangingPunct="1">
              <a:buFont typeface="Monotype Sorts" pitchFamily="2" charset="2"/>
              <a:buBlip>
                <a:blip r:embed="rId4"/>
              </a:buBlip>
              <a:defRPr/>
            </a:pPr>
            <a:r>
              <a:rPr lang="en-US" sz="2800" dirty="0">
                <a:solidFill>
                  <a:schemeClr val="tx1"/>
                </a:solidFill>
              </a:rPr>
              <a:t>NPH/</a:t>
            </a:r>
            <a:r>
              <a:rPr lang="en-US" sz="2800" dirty="0" err="1">
                <a:solidFill>
                  <a:schemeClr val="tx1"/>
                </a:solidFill>
              </a:rPr>
              <a:t>Detemir</a:t>
            </a:r>
            <a:r>
              <a:rPr lang="en-US" sz="2800" dirty="0">
                <a:solidFill>
                  <a:schemeClr val="tx1"/>
                </a:solidFill>
              </a:rPr>
              <a:t> __ BID</a:t>
            </a:r>
          </a:p>
          <a:p>
            <a:pPr lvl="1" eaLnBrk="1" hangingPunct="1">
              <a:buFont typeface="Wingdings" pitchFamily="2" charset="2"/>
              <a:buNone/>
              <a:defRPr/>
            </a:pPr>
            <a:endParaRPr lang="en-US" dirty="0">
              <a:solidFill>
                <a:schemeClr val="tx1"/>
              </a:solidFill>
            </a:endParaRPr>
          </a:p>
          <a:p>
            <a:pPr eaLnBrk="1" hangingPunct="1">
              <a:defRPr/>
            </a:pPr>
            <a:r>
              <a:rPr lang="en-US" dirty="0"/>
              <a:t>Bolus dose: ____ units</a:t>
            </a:r>
          </a:p>
          <a:p>
            <a:pPr>
              <a:spcBef>
                <a:spcPct val="0"/>
              </a:spcBef>
              <a:buClrTx/>
              <a:buSzTx/>
              <a:buFontTx/>
              <a:buNone/>
              <a:defRPr/>
            </a:pPr>
            <a:r>
              <a:rPr lang="en-US" dirty="0"/>
              <a:t>    ___</a:t>
            </a:r>
            <a:r>
              <a:rPr lang="en-US" sz="2400" dirty="0"/>
              <a:t>units </a:t>
            </a:r>
            <a:r>
              <a:rPr lang="en-US" sz="2400" dirty="0" err="1"/>
              <a:t>NovoLog</a:t>
            </a:r>
            <a:r>
              <a:rPr lang="en-US" sz="2400" dirty="0"/>
              <a:t>, </a:t>
            </a:r>
            <a:r>
              <a:rPr lang="en-US" sz="2400" dirty="0" err="1"/>
              <a:t>Apidra</a:t>
            </a:r>
            <a:r>
              <a:rPr lang="en-US" sz="2400" dirty="0"/>
              <a:t> Humalog, </a:t>
            </a:r>
            <a:r>
              <a:rPr lang="en-US" sz="2400" dirty="0" err="1"/>
              <a:t>Reg</a:t>
            </a:r>
            <a:r>
              <a:rPr lang="en-US" sz="2400" dirty="0"/>
              <a:t> each meal</a:t>
            </a:r>
          </a:p>
        </p:txBody>
      </p:sp>
    </p:spTree>
    <p:custDataLst>
      <p:tags r:id="rId1"/>
    </p:custDataLst>
    <p:extLst>
      <p:ext uri="{BB962C8B-B14F-4D97-AF65-F5344CB8AC3E}">
        <p14:creationId xmlns:p14="http://schemas.microsoft.com/office/powerpoint/2010/main" val="1631127467"/>
      </p:ext>
    </p:extLst>
  </p:cSld>
  <p:clrMapOvr>
    <a:masterClrMapping/>
  </p:clrMapOvr>
  <p:transition>
    <p:rand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a:t>Intensive Diabetes Therapy</a:t>
            </a:r>
            <a:br>
              <a:rPr lang="en-US" dirty="0"/>
            </a:br>
            <a:r>
              <a:rPr lang="en-US" dirty="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3000" dirty="0" err="1">
                <a:solidFill>
                  <a:schemeClr val="tx1"/>
                </a:solidFill>
              </a:rPr>
              <a:t>Glargine</a:t>
            </a:r>
            <a:r>
              <a:rPr lang="en-US" sz="3000" dirty="0">
                <a:solidFill>
                  <a:schemeClr val="tx1"/>
                </a:solidFill>
              </a:rPr>
              <a:t> QD</a:t>
            </a:r>
          </a:p>
          <a:p>
            <a:pPr lvl="1" eaLnBrk="1" hangingPunct="1">
              <a:buFont typeface="Monotype Sorts" pitchFamily="2" charset="2"/>
              <a:buBlip>
                <a:blip r:embed="rId4"/>
              </a:buBlip>
              <a:defRPr/>
            </a:pPr>
            <a:r>
              <a:rPr lang="en-US" sz="3000" dirty="0">
                <a:solidFill>
                  <a:schemeClr val="tx1"/>
                </a:solidFill>
              </a:rPr>
              <a:t>NPH or </a:t>
            </a:r>
            <a:r>
              <a:rPr lang="en-US" sz="3000" dirty="0" err="1">
                <a:solidFill>
                  <a:schemeClr val="tx1"/>
                </a:solidFill>
              </a:rPr>
              <a:t>Detemir</a:t>
            </a:r>
            <a:r>
              <a:rPr lang="en-US" sz="3000" dirty="0">
                <a:solidFill>
                  <a:schemeClr val="tx1"/>
                </a:solidFill>
              </a:rPr>
              <a:t> BID</a:t>
            </a:r>
            <a:endParaRPr lang="en-US" sz="2600" dirty="0">
              <a:solidFill>
                <a:schemeClr val="tx1"/>
              </a:solidFill>
            </a:endParaRPr>
          </a:p>
          <a:p>
            <a:pPr eaLnBrk="1" hangingPunct="1">
              <a:buFont typeface="Monotype Sorts" pitchFamily="2" charset="2"/>
              <a:buBlip>
                <a:blip r:embed="rId5"/>
              </a:buBlip>
              <a:defRPr/>
            </a:pPr>
            <a:r>
              <a:rPr lang="en-US" sz="3000" dirty="0"/>
              <a:t>Bolus = 50% of total</a:t>
            </a:r>
          </a:p>
          <a:p>
            <a:pPr lvl="1" eaLnBrk="1" hangingPunct="1">
              <a:buFont typeface="Monotype Sorts" pitchFamily="2" charset="2"/>
              <a:buBlip>
                <a:blip r:embed="rId4"/>
              </a:buBlip>
              <a:defRPr/>
            </a:pPr>
            <a:r>
              <a:rPr lang="en-US" sz="3000" dirty="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60kg x 0.5 =</a:t>
            </a:r>
            <a:r>
              <a:rPr lang="en-US" dirty="0">
                <a:solidFill>
                  <a:srgbClr val="DC0081"/>
                </a:solidFill>
              </a:rPr>
              <a:t> </a:t>
            </a:r>
            <a:r>
              <a:rPr lang="en-US" u="sng" dirty="0">
                <a:solidFill>
                  <a:schemeClr val="folHlink"/>
                </a:solidFill>
              </a:rPr>
              <a:t>30</a:t>
            </a:r>
            <a:r>
              <a:rPr lang="en-US" dirty="0">
                <a:solidFill>
                  <a:schemeClr val="folHlink"/>
                </a:solidFill>
              </a:rPr>
              <a:t> </a:t>
            </a:r>
            <a:r>
              <a:rPr lang="en-US" dirty="0"/>
              <a:t>units    of insulin/day</a:t>
            </a:r>
          </a:p>
          <a:p>
            <a:pPr eaLnBrk="1" hangingPunct="1">
              <a:defRPr/>
            </a:pPr>
            <a:endParaRPr lang="en-US" sz="900" dirty="0"/>
          </a:p>
          <a:p>
            <a:pPr eaLnBrk="1" hangingPunct="1">
              <a:defRPr/>
            </a:pPr>
            <a:r>
              <a:rPr lang="en-US" dirty="0"/>
              <a:t>Basal dose: </a:t>
            </a:r>
            <a:r>
              <a:rPr lang="en-US" u="sng" dirty="0">
                <a:solidFill>
                  <a:schemeClr val="folHlink"/>
                </a:solidFill>
              </a:rPr>
              <a:t>15</a:t>
            </a:r>
            <a:r>
              <a:rPr lang="en-US" dirty="0">
                <a:solidFill>
                  <a:schemeClr val="folHlink"/>
                </a:solidFill>
              </a:rPr>
              <a:t> units</a:t>
            </a:r>
          </a:p>
          <a:p>
            <a:pPr lvl="1" eaLnBrk="1" hangingPunct="1">
              <a:buFont typeface="Monotype Sorts" pitchFamily="2" charset="2"/>
              <a:buBlip>
                <a:blip r:embed="rId4"/>
              </a:buBlip>
              <a:defRPr/>
            </a:pPr>
            <a:r>
              <a:rPr lang="en-US" sz="2800" dirty="0" err="1">
                <a:solidFill>
                  <a:schemeClr val="folHlink"/>
                </a:solidFill>
              </a:rPr>
              <a:t>Glargine</a:t>
            </a:r>
            <a:r>
              <a:rPr lang="en-US" sz="2800" dirty="0">
                <a:solidFill>
                  <a:schemeClr val="folHlink"/>
                </a:solidFill>
              </a:rPr>
              <a:t> </a:t>
            </a:r>
            <a:r>
              <a:rPr lang="en-US" sz="2800" b="1" u="sng" dirty="0">
                <a:solidFill>
                  <a:schemeClr val="folHlink"/>
                </a:solidFill>
              </a:rPr>
              <a:t>15</a:t>
            </a:r>
            <a:r>
              <a:rPr lang="en-US" sz="2800" dirty="0">
                <a:solidFill>
                  <a:schemeClr val="folHlink"/>
                </a:solidFill>
              </a:rPr>
              <a:t> QD or</a:t>
            </a:r>
          </a:p>
          <a:p>
            <a:pPr lvl="1" eaLnBrk="1" hangingPunct="1">
              <a:buFont typeface="Monotype Sorts" pitchFamily="2" charset="2"/>
              <a:buBlip>
                <a:blip r:embed="rId4"/>
              </a:buBlip>
              <a:defRPr/>
            </a:pPr>
            <a:r>
              <a:rPr lang="en-US" sz="2800" dirty="0">
                <a:solidFill>
                  <a:schemeClr val="folHlink"/>
                </a:solidFill>
              </a:rPr>
              <a:t>NPH/</a:t>
            </a:r>
            <a:r>
              <a:rPr lang="en-US" sz="2800" dirty="0" err="1">
                <a:solidFill>
                  <a:schemeClr val="folHlink"/>
                </a:solidFill>
              </a:rPr>
              <a:t>Detemir</a:t>
            </a:r>
            <a:r>
              <a:rPr lang="en-US" sz="2800" dirty="0">
                <a:solidFill>
                  <a:schemeClr val="folHlink"/>
                </a:solidFill>
              </a:rPr>
              <a:t> </a:t>
            </a:r>
            <a:r>
              <a:rPr lang="en-US" sz="2800" b="1" u="sng" dirty="0">
                <a:solidFill>
                  <a:schemeClr val="folHlink"/>
                </a:solidFill>
              </a:rPr>
              <a:t>7</a:t>
            </a:r>
            <a:r>
              <a:rPr lang="en-US" sz="2800" b="1" dirty="0">
                <a:solidFill>
                  <a:schemeClr val="folHlink"/>
                </a:solidFill>
              </a:rPr>
              <a:t>u </a:t>
            </a:r>
            <a:r>
              <a:rPr lang="en-US" sz="2800" dirty="0">
                <a:solidFill>
                  <a:schemeClr val="folHlink"/>
                </a:solidFill>
              </a:rPr>
              <a:t>BID</a:t>
            </a:r>
          </a:p>
          <a:p>
            <a:pPr lvl="1" eaLnBrk="1" hangingPunct="1">
              <a:buFont typeface="Wingdings" pitchFamily="2" charset="2"/>
              <a:buNone/>
              <a:defRPr/>
            </a:pPr>
            <a:endParaRPr lang="en-US" sz="2000" dirty="0">
              <a:solidFill>
                <a:srgbClr val="DC0081"/>
              </a:solidFill>
            </a:endParaRPr>
          </a:p>
          <a:p>
            <a:pPr eaLnBrk="1" hangingPunct="1">
              <a:defRPr/>
            </a:pPr>
            <a:r>
              <a:rPr lang="en-US" dirty="0"/>
              <a:t>Bolus dose: </a:t>
            </a:r>
            <a:r>
              <a:rPr lang="en-US" u="sng" dirty="0">
                <a:solidFill>
                  <a:schemeClr val="folHlink"/>
                </a:solidFill>
              </a:rPr>
              <a:t>15</a:t>
            </a:r>
            <a:r>
              <a:rPr lang="en-US" dirty="0">
                <a:solidFill>
                  <a:schemeClr val="folHlink"/>
                </a:solidFill>
              </a:rPr>
              <a:t> units</a:t>
            </a:r>
          </a:p>
          <a:p>
            <a:pPr lvl="1" eaLnBrk="1" hangingPunct="1">
              <a:defRPr/>
            </a:pPr>
            <a:r>
              <a:rPr lang="en-US" sz="2800" b="1" u="sng" dirty="0">
                <a:solidFill>
                  <a:schemeClr val="folHlink"/>
                </a:solidFill>
              </a:rPr>
              <a:t>5</a:t>
            </a:r>
            <a:r>
              <a:rPr lang="en-US" sz="2800" dirty="0">
                <a:solidFill>
                  <a:schemeClr val="folHlink"/>
                </a:solidFill>
              </a:rPr>
              <a:t> </a:t>
            </a:r>
            <a:r>
              <a:rPr lang="en-US" sz="2800" dirty="0" err="1">
                <a:solidFill>
                  <a:schemeClr val="folHlink"/>
                </a:solidFill>
              </a:rPr>
              <a:t>NovoLog</a:t>
            </a:r>
            <a:r>
              <a:rPr lang="en-US" sz="2800" dirty="0">
                <a:solidFill>
                  <a:schemeClr val="folHlink"/>
                </a:solidFill>
              </a:rPr>
              <a:t>, </a:t>
            </a:r>
            <a:r>
              <a:rPr lang="en-US" sz="2800" dirty="0" err="1">
                <a:solidFill>
                  <a:schemeClr val="folHlink"/>
                </a:solidFill>
              </a:rPr>
              <a:t>Apidra</a:t>
            </a:r>
            <a:r>
              <a:rPr lang="en-US" sz="2800" dirty="0">
                <a:solidFill>
                  <a:schemeClr val="folHlink"/>
                </a:solidFill>
              </a:rPr>
              <a:t>, Humalog, </a:t>
            </a:r>
            <a:r>
              <a:rPr lang="en-US" sz="2800" dirty="0" err="1">
                <a:solidFill>
                  <a:schemeClr val="folHlink"/>
                </a:solidFill>
              </a:rPr>
              <a:t>Reg</a:t>
            </a:r>
            <a:r>
              <a:rPr lang="en-US" sz="2800" dirty="0">
                <a:solidFill>
                  <a:schemeClr val="folHlink"/>
                </a:solidFill>
              </a:rPr>
              <a:t> each meal</a:t>
            </a:r>
            <a:endParaRPr lang="en-US" sz="3200" dirty="0">
              <a:solidFill>
                <a:schemeClr val="folHlink"/>
              </a:solidFill>
            </a:endParaRPr>
          </a:p>
          <a:p>
            <a:pPr eaLnBrk="1" hangingPunct="1">
              <a:buFont typeface="Wingdings" pitchFamily="2" charset="2"/>
              <a:buNone/>
              <a:defRPr/>
            </a:pPr>
            <a:endParaRPr lang="en-US" sz="3000" dirty="0">
              <a:solidFill>
                <a:srgbClr val="FF3399"/>
              </a:solidFill>
            </a:endParaRPr>
          </a:p>
        </p:txBody>
      </p:sp>
    </p:spTree>
    <p:custDataLst>
      <p:tags r:id="rId1"/>
    </p:custDataLst>
    <p:extLst>
      <p:ext uri="{BB962C8B-B14F-4D97-AF65-F5344CB8AC3E}">
        <p14:creationId xmlns:p14="http://schemas.microsoft.com/office/powerpoint/2010/main" val="2729062748"/>
      </p:ext>
    </p:extLst>
  </p:cSld>
  <p:clrMapOvr>
    <a:masterClrMapping/>
  </p:clrMapOvr>
  <p:transition>
    <p:random/>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a:t>Basal Bolus – </a:t>
            </a:r>
            <a:r>
              <a:rPr lang="en-US" u="sng" dirty="0"/>
              <a:t>Using 50/50 Rule </a:t>
            </a:r>
            <a:r>
              <a:rPr lang="en-US" dirty="0"/>
              <a:t>- </a:t>
            </a:r>
            <a:r>
              <a:rPr lang="en-US" dirty="0" err="1"/>
              <a:t>Pt</a:t>
            </a:r>
            <a:r>
              <a:rPr lang="en-US" dirty="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111649"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75230635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a:t>Bolus insulin with meals</a:t>
            </a:r>
          </a:p>
          <a:p>
            <a:pPr eaLnBrk="1" hangingPunct="1">
              <a:defRPr/>
            </a:pPr>
            <a:r>
              <a:rPr lang="en-US" sz="2400" dirty="0"/>
              <a:t>Basal 1-2xs daily</a:t>
            </a:r>
          </a:p>
          <a:p>
            <a:pPr eaLnBrk="1" hangingPunct="1">
              <a:defRPr/>
            </a:pPr>
            <a:r>
              <a:rPr lang="en-US" sz="2400" dirty="0"/>
              <a:t>Abdomen preferred injection site</a:t>
            </a:r>
          </a:p>
          <a:p>
            <a:pPr eaLnBrk="1" hangingPunct="1">
              <a:defRPr/>
            </a:pPr>
            <a:r>
              <a:rPr lang="en-US" sz="2400" dirty="0"/>
              <a:t>Stay 1” away from previous site</a:t>
            </a:r>
          </a:p>
          <a:p>
            <a:pPr eaLnBrk="1" hangingPunct="1">
              <a:defRPr/>
            </a:pPr>
            <a:r>
              <a:rPr lang="en-US" sz="2400" dirty="0"/>
              <a:t>Don’t re-use ultra fine syringes</a:t>
            </a:r>
          </a:p>
          <a:p>
            <a:pPr eaLnBrk="1" hangingPunct="1">
              <a:defRPr/>
            </a:pPr>
            <a:r>
              <a:rPr lang="en-US" sz="2400" dirty="0"/>
              <a:t>Keep unopened insulin in refrigerator</a:t>
            </a:r>
          </a:p>
          <a:p>
            <a:pPr eaLnBrk="1" hangingPunct="1">
              <a:defRPr/>
            </a:pPr>
            <a:endParaRPr lang="en-US" sz="2400" dirty="0"/>
          </a:p>
        </p:txBody>
      </p:sp>
      <p:sp>
        <p:nvSpPr>
          <p:cNvPr id="1419268" name="Rectangle 4"/>
          <p:cNvSpPr>
            <a:spLocks noGrp="1" noChangeArrowheads="1"/>
          </p:cNvSpPr>
          <p:nvPr>
            <p:ph sz="half" idx="4294967295"/>
          </p:nvPr>
        </p:nvSpPr>
        <p:spPr>
          <a:xfrm>
            <a:off x="4951413" y="1287780"/>
            <a:ext cx="3735387" cy="5029200"/>
          </a:xfrm>
        </p:spPr>
        <p:txBody>
          <a:bodyPr lIns="90488" tIns="44450" rIns="90488" bIns="44450"/>
          <a:lstStyle/>
          <a:p>
            <a:pPr eaLnBrk="1" hangingPunct="1">
              <a:lnSpc>
                <a:spcPct val="90000"/>
              </a:lnSpc>
              <a:defRPr/>
            </a:pPr>
            <a:r>
              <a:rPr lang="en-US" sz="2400" dirty="0">
                <a:solidFill>
                  <a:schemeClr val="tx2">
                    <a:lumMod val="75000"/>
                  </a:schemeClr>
                </a:solidFill>
              </a:rPr>
              <a:t>Toss opened insulin vial after 28 days</a:t>
            </a:r>
          </a:p>
          <a:p>
            <a:pPr eaLnBrk="1" hangingPunct="1">
              <a:lnSpc>
                <a:spcPct val="90000"/>
              </a:lnSpc>
              <a:defRPr/>
            </a:pPr>
            <a:r>
              <a:rPr lang="en-US" sz="2400" dirty="0">
                <a:solidFill>
                  <a:schemeClr val="tx2">
                    <a:lumMod val="75000"/>
                  </a:schemeClr>
                </a:solidFill>
              </a:rPr>
              <a:t>Proper disposal</a:t>
            </a:r>
          </a:p>
          <a:p>
            <a:pPr eaLnBrk="1" hangingPunct="1">
              <a:lnSpc>
                <a:spcPct val="90000"/>
              </a:lnSpc>
              <a:defRPr/>
            </a:pPr>
            <a:r>
              <a:rPr lang="en-US" sz="2400" dirty="0"/>
              <a:t>Review patients ability to withdraw and inject.</a:t>
            </a:r>
          </a:p>
          <a:p>
            <a:pPr eaLnBrk="1" hangingPunct="1">
              <a:lnSpc>
                <a:spcPct val="90000"/>
              </a:lnSpc>
              <a:defRPr/>
            </a:pPr>
            <a:r>
              <a:rPr lang="en-US" sz="2400" dirty="0"/>
              <a:t>Side effects include hypoglycemia/</a:t>
            </a:r>
            <a:r>
              <a:rPr lang="en-US" sz="2400" dirty="0" err="1"/>
              <a:t>wt</a:t>
            </a:r>
            <a:r>
              <a:rPr lang="en-US" sz="2400" dirty="0"/>
              <a:t> gain</a:t>
            </a:r>
          </a:p>
          <a:p>
            <a:pPr eaLnBrk="1" hangingPunct="1">
              <a:lnSpc>
                <a:spcPct val="90000"/>
              </a:lnSpc>
              <a:defRPr/>
            </a:pPr>
            <a:r>
              <a:rPr lang="en-US" sz="2400" dirty="0"/>
              <a:t>Insulin pens –</a:t>
            </a:r>
            <a:endParaRPr lang="en-US" sz="1800" dirty="0"/>
          </a:p>
          <a:p>
            <a:pPr lvl="2" eaLnBrk="1" hangingPunct="1">
              <a:lnSpc>
                <a:spcPct val="90000"/>
              </a:lnSpc>
              <a:defRPr/>
            </a:pPr>
            <a:r>
              <a:rPr lang="en-US" sz="1800" dirty="0"/>
              <a:t>Prime needle to assure accurate insulin dose given</a:t>
            </a:r>
          </a:p>
          <a:p>
            <a:pPr lvl="2" eaLnBrk="1" hangingPunct="1">
              <a:lnSpc>
                <a:spcPct val="90000"/>
              </a:lnSpc>
              <a:defRPr/>
            </a:pPr>
            <a:r>
              <a:rPr lang="en-US" sz="1800" dirty="0"/>
              <a:t>Hold needle in for 5 seconds after injection</a:t>
            </a:r>
          </a:p>
          <a:p>
            <a:pPr lvl="2" eaLnBrk="1" hangingPunct="1">
              <a:lnSpc>
                <a:spcPct val="90000"/>
              </a:lnSpc>
              <a:defRPr/>
            </a:pPr>
            <a:r>
              <a:rPr lang="en-US" sz="1800" dirty="0"/>
              <a:t>Roll 70/30 pens</a:t>
            </a:r>
          </a:p>
          <a:p>
            <a:pPr lvl="2" eaLnBrk="1" hangingPunct="1">
              <a:lnSpc>
                <a:spcPct val="90000"/>
              </a:lnSpc>
              <a:defRPr/>
            </a:pPr>
            <a:endParaRPr lang="en-US" sz="1600" dirty="0"/>
          </a:p>
          <a:p>
            <a:pPr lvl="2" eaLnBrk="1" hangingPunct="1">
              <a:lnSpc>
                <a:spcPct val="90000"/>
              </a:lnSpc>
              <a:defRPr/>
            </a:pPr>
            <a:endParaRPr lang="en-US" sz="1600" dirty="0"/>
          </a:p>
        </p:txBody>
      </p:sp>
      <p:sp>
        <p:nvSpPr>
          <p:cNvPr id="2" name="Title 1"/>
          <p:cNvSpPr>
            <a:spLocks noGrp="1"/>
          </p:cNvSpPr>
          <p:nvPr>
            <p:ph type="title"/>
          </p:nvPr>
        </p:nvSpPr>
        <p:spPr/>
        <p:txBody>
          <a:bodyPr/>
          <a:lstStyle/>
          <a:p>
            <a:r>
              <a:rPr lang="en-US" dirty="0"/>
              <a:t>Insulin Teaching Keys</a:t>
            </a:r>
          </a:p>
        </p:txBody>
      </p:sp>
    </p:spTree>
    <p:custDataLst>
      <p:tags r:id="rId1"/>
    </p:custDataLst>
    <p:extLst>
      <p:ext uri="{BB962C8B-B14F-4D97-AF65-F5344CB8AC3E}">
        <p14:creationId xmlns:p14="http://schemas.microsoft.com/office/powerpoint/2010/main" val="19869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a:t>Look in the Government section white pages for a household hazardous waste listing for your city or county. </a:t>
            </a:r>
          </a:p>
          <a:p>
            <a:pPr>
              <a:defRPr/>
            </a:pPr>
            <a:r>
              <a:rPr lang="en-US" sz="2400" dirty="0"/>
              <a:t>Call 1-800-CLEANUP (1-800-253-2687) </a:t>
            </a:r>
          </a:p>
          <a:p>
            <a:pPr>
              <a:defRPr/>
            </a:pPr>
            <a:r>
              <a:rPr lang="en-US" sz="2400" dirty="0"/>
              <a:t>Search for collection centers on the California Integrated Waste Management Board (CIWMB) Web site: </a:t>
            </a:r>
            <a:r>
              <a:rPr lang="en-US" sz="2400" u="sng" dirty="0">
                <a:hlinkClick r:id="rId5"/>
              </a:rPr>
              <a:t>http://www.ciwmb.ca.gov/HHW/HealthCare/Collection/</a:t>
            </a:r>
            <a:endParaRPr lang="en-US" sz="2400" dirty="0"/>
          </a:p>
          <a:p>
            <a:pPr>
              <a:defRPr/>
            </a:pPr>
            <a:br>
              <a:rPr lang="en-US" sz="2400" dirty="0"/>
            </a:br>
            <a:endParaRPr lang="en-US" dirty="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472523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Diabetes Vacations</a:t>
            </a:r>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2364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73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a:solidFill>
                  <a:schemeClr val="tx2">
                    <a:lumMod val="75000"/>
                  </a:schemeClr>
                </a:solidFill>
              </a:rPr>
              <a:t>DiaBingo</a:t>
            </a:r>
            <a:r>
              <a:rPr lang="en-US" sz="4000" dirty="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amylin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Breakdown of glycogen into glucose</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Anabolic hormone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Insulin is released when glucose levels are low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Once opened, insulin vials are good for one _____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Elevated post-prandial glucose indicate need for pre-</a:t>
            </a:r>
            <a:r>
              <a:rPr lang="en-US" sz="2000" dirty="0" err="1">
                <a:solidFill>
                  <a:srgbClr val="AC66BB">
                    <a:lumMod val="50000"/>
                  </a:srgbClr>
                </a:solidFill>
              </a:rPr>
              <a:t>mea</a:t>
            </a:r>
            <a:r>
              <a:rPr lang="en-US" sz="2000" b="1" dirty="0" err="1">
                <a:solidFill>
                  <a:srgbClr val="AC66BB">
                    <a:lumMod val="50000"/>
                  </a:srgbClr>
                </a:solidFill>
              </a:rPr>
              <a:t>I</a:t>
            </a:r>
            <a:endParaRPr lang="en-US" sz="2000" b="1" dirty="0">
              <a:solidFill>
                <a:srgbClr val="AC66BB">
                  <a:lumMod val="50000"/>
                </a:srgbClr>
              </a:solidFill>
            </a:endParaRPr>
          </a:p>
          <a:p>
            <a:pPr>
              <a:spcAft>
                <a:spcPts val="600"/>
              </a:spcAft>
              <a:defRPr/>
            </a:pPr>
            <a:r>
              <a:rPr lang="en-US" sz="2000" b="1" dirty="0">
                <a:solidFill>
                  <a:srgbClr val="AC66BB">
                    <a:lumMod val="50000"/>
                  </a:srgbClr>
                </a:solidFill>
              </a:rPr>
              <a:t>I </a:t>
            </a:r>
            <a:r>
              <a:rPr lang="en-US" sz="2000" dirty="0">
                <a:solidFill>
                  <a:srgbClr val="AC66BB">
                    <a:lumMod val="50000"/>
                  </a:srgbClr>
                </a:solidFill>
              </a:rPr>
              <a:t>Epinephrine increases insulin resistance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Creation of glucose from amino acids and lactate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Decreasing renal function for people on insulin can cause	</a:t>
            </a:r>
          </a:p>
          <a:p>
            <a:pPr>
              <a:spcAft>
                <a:spcPts val="600"/>
              </a:spcAft>
              <a:defRPr/>
            </a:pPr>
            <a:r>
              <a:rPr lang="da-DK" sz="2000" b="1" dirty="0">
                <a:solidFill>
                  <a:srgbClr val="AC66BB">
                    <a:lumMod val="50000"/>
                  </a:srgbClr>
                </a:solidFill>
              </a:rPr>
              <a:t>I </a:t>
            </a:r>
            <a:r>
              <a:rPr lang="da-DK" sz="2000" dirty="0">
                <a:solidFill>
                  <a:srgbClr val="AC66BB">
                    <a:lumMod val="50000"/>
                  </a:srgbClr>
                </a:solidFill>
              </a:rPr>
              <a:t>Bolus insulins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A hormone that increases blood glucose </a:t>
            </a:r>
            <a:r>
              <a:rPr lang="en-US" sz="2000" dirty="0">
                <a:solidFill>
                  <a:prstClr val="white"/>
                </a:solidFill>
              </a:rPr>
              <a:t>levels</a:t>
            </a:r>
          </a:p>
        </p:txBody>
      </p:sp>
    </p:spTree>
    <p:custDataLst>
      <p:tags r:id="rId1"/>
    </p:custDataLst>
    <p:extLst>
      <p:ext uri="{BB962C8B-B14F-4D97-AF65-F5344CB8AC3E}">
        <p14:creationId xmlns:p14="http://schemas.microsoft.com/office/powerpoint/2010/main" val="369078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a:t>Role of the Pancreas</a:t>
            </a:r>
            <a:br>
              <a:rPr lang="en-US" sz="3700" dirty="0"/>
            </a:br>
            <a:r>
              <a:rPr lang="en-US" sz="3700" dirty="0"/>
              <a:t>Endocrine Functions</a:t>
            </a:r>
            <a:endParaRPr lang="en-US" sz="3700" dirty="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a:solidFill>
                  <a:schemeClr val="tx2"/>
                </a:solidFill>
              </a:rPr>
              <a:t>Alpha cells - Glucagon</a:t>
            </a:r>
            <a:endParaRPr lang="en-US" sz="2800" b="1"/>
          </a:p>
          <a:p>
            <a:pPr lvl="1" eaLnBrk="1" hangingPunct="1">
              <a:buSzPct val="75000"/>
              <a:buFont typeface="Monotype Sorts" pitchFamily="2" charset="2"/>
              <a:buNone/>
            </a:pPr>
            <a:r>
              <a:rPr lang="en-US" sz="2800"/>
              <a:t>Opposes action of insulin at the liver</a:t>
            </a:r>
          </a:p>
          <a:p>
            <a:pPr lvl="1" eaLnBrk="1" hangingPunct="1">
              <a:buSzPct val="75000"/>
              <a:buFont typeface="Monotype Sorts" pitchFamily="2" charset="2"/>
              <a:buBlip>
                <a:blip r:embed="rId4"/>
              </a:buBlip>
            </a:pPr>
            <a:r>
              <a:rPr lang="en-US" sz="2800"/>
              <a:t>stimulated in response to low glucose levels</a:t>
            </a:r>
          </a:p>
          <a:p>
            <a:pPr lvl="1" eaLnBrk="1" hangingPunct="1">
              <a:buSzPct val="75000"/>
              <a:buFont typeface="Monotype Sorts" pitchFamily="2" charset="2"/>
              <a:buBlip>
                <a:blip r:embed="rId4"/>
              </a:buBlip>
            </a:pPr>
            <a:r>
              <a:rPr lang="en-US" sz="2800"/>
              <a:t>stimulates liver to convert glycogen to glucose</a:t>
            </a:r>
          </a:p>
          <a:p>
            <a:pPr lvl="1" eaLnBrk="1" hangingPunct="1">
              <a:buSzPct val="75000"/>
              <a:buFont typeface="Monotype Sorts" pitchFamily="2" charset="2"/>
              <a:buBlip>
                <a:blip r:embed="rId4"/>
              </a:buBlip>
            </a:pPr>
            <a:r>
              <a:rPr lang="en-US" sz="2800"/>
              <a:t>inhibits liver from glucose uptake</a:t>
            </a:r>
          </a:p>
          <a:p>
            <a:pPr lvl="1" eaLnBrk="1" hangingPunct="1">
              <a:buSzPct val="75000"/>
              <a:buFont typeface="Monotype Sorts" pitchFamily="2" charset="2"/>
              <a:buBlip>
                <a:blip r:embed="rId4"/>
              </a:buBlip>
            </a:pPr>
            <a:r>
              <a:rPr lang="en-US" sz="2800"/>
              <a:t>causes hyperglycemia</a:t>
            </a:r>
            <a:endParaRPr lang="en-US" sz="240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423688110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35664813"/>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a:t>U.S. Weight - </a:t>
            </a:r>
            <a:r>
              <a:rPr lang="en-US" sz="4000" dirty="0"/>
              <a:t>68%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a:t>34% BMI 25-29</a:t>
            </a:r>
          </a:p>
          <a:p>
            <a:pPr>
              <a:defRPr/>
            </a:pPr>
            <a:r>
              <a:rPr lang="en-US" dirty="0"/>
              <a:t>34% BMI 30 +</a:t>
            </a:r>
          </a:p>
          <a:p>
            <a:pPr>
              <a:buFont typeface="Wingdings 3" panose="05040102010807070707" pitchFamily="18" charset="2"/>
              <a:buChar char="}"/>
              <a:defRPr/>
            </a:pPr>
            <a:r>
              <a:rPr lang="en-US" sz="2000" dirty="0"/>
              <a:t>1/3 of all </a:t>
            </a:r>
            <a:r>
              <a:rPr lang="en-US" sz="2000" dirty="0" err="1"/>
              <a:t>overwt</a:t>
            </a:r>
            <a:r>
              <a:rPr lang="en-US" sz="2000" dirty="0"/>
              <a:t> people don’t get diabetes</a:t>
            </a:r>
          </a:p>
          <a:p>
            <a:pPr>
              <a:buFont typeface="Wingdings 3" panose="05040102010807070707" pitchFamily="18" charset="2"/>
              <a:buChar char="}"/>
              <a:defRPr/>
            </a:pPr>
            <a:r>
              <a:rPr lang="en-US" sz="2000" dirty="0"/>
              <a:t>We burn 100 </a:t>
            </a:r>
            <a:r>
              <a:rPr lang="en-US" sz="2000" dirty="0" err="1"/>
              <a:t>cals</a:t>
            </a:r>
            <a:r>
              <a:rPr lang="en-US" sz="2000" dirty="0"/>
              <a:t> less a day at work</a:t>
            </a:r>
          </a:p>
          <a:p>
            <a:pPr fontAlgn="auto">
              <a:spcAft>
                <a:spcPts val="0"/>
              </a:spcAft>
              <a:buFont typeface="Wingdings 3" panose="05040102010807070707" pitchFamily="18" charset="2"/>
              <a:buChar char="}"/>
              <a:defRPr/>
            </a:pPr>
            <a:r>
              <a:rPr lang="en-US" sz="2000" dirty="0"/>
              <a:t>Overall, food costs ~ </a:t>
            </a:r>
            <a:r>
              <a:rPr lang="en-US" sz="1800" dirty="0"/>
              <a:t>10-15% of income</a:t>
            </a:r>
          </a:p>
          <a:p>
            <a:pPr>
              <a:buFont typeface="Wingdings 3" panose="05040102010807070707" pitchFamily="18" charset="2"/>
              <a:buChar char="}"/>
              <a:defRPr/>
            </a:pPr>
            <a:r>
              <a:rPr lang="en-US" sz="2400" dirty="0"/>
              <a:t>Calorie Intake is on the rise</a:t>
            </a:r>
          </a:p>
        </p:txBody>
      </p:sp>
    </p:spTree>
    <p:custDataLst>
      <p:tags r:id="rId1"/>
    </p:custDataLst>
    <p:extLst>
      <p:ext uri="{BB962C8B-B14F-4D97-AF65-F5344CB8AC3E}">
        <p14:creationId xmlns:p14="http://schemas.microsoft.com/office/powerpoint/2010/main" val="228644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a:t>Bigger Meals, Bigger Kids</a:t>
            </a:r>
          </a:p>
        </p:txBody>
      </p:sp>
    </p:spTree>
    <p:custDataLst>
      <p:tags r:id="rId1"/>
    </p:custDataLst>
    <p:extLst>
      <p:ext uri="{BB962C8B-B14F-4D97-AF65-F5344CB8AC3E}">
        <p14:creationId xmlns:p14="http://schemas.microsoft.com/office/powerpoint/2010/main" val="714892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25 teaspoons of sugar a day (400 </a:t>
            </a:r>
            <a:r>
              <a:rPr lang="en-US" dirty="0" err="1"/>
              <a:t>cals</a:t>
            </a:r>
            <a:r>
              <a:rPr lang="en-US" dirty="0"/>
              <a:t>)</a:t>
            </a:r>
          </a:p>
        </p:txBody>
      </p:sp>
      <p:sp>
        <p:nvSpPr>
          <p:cNvPr id="3" name="Content Placeholder 2"/>
          <p:cNvSpPr>
            <a:spLocks noGrp="1"/>
          </p:cNvSpPr>
          <p:nvPr>
            <p:ph idx="1"/>
          </p:nvPr>
        </p:nvSpPr>
        <p:spPr>
          <a:xfrm>
            <a:off x="609600" y="1600200"/>
            <a:ext cx="5791200" cy="4953000"/>
          </a:xfrm>
        </p:spPr>
        <p:txBody>
          <a:bodyPr>
            <a:normAutofit/>
          </a:bodyPr>
          <a:lstStyle/>
          <a:p>
            <a:r>
              <a:rPr lang="en-US" dirty="0">
                <a:effectLst/>
              </a:rPr>
              <a:t>Warning label on sodas proposed</a:t>
            </a:r>
          </a:p>
          <a:p>
            <a:r>
              <a:rPr lang="en-US" dirty="0">
                <a:effectLst/>
              </a:rPr>
              <a:t> One soda has 12 teaspoons sugar</a:t>
            </a:r>
          </a:p>
          <a:p>
            <a:r>
              <a:rPr lang="en-US" dirty="0">
                <a:effectLst/>
              </a:rPr>
              <a:t>On </a:t>
            </a:r>
            <a:r>
              <a:rPr lang="en-US" dirty="0" err="1">
                <a:effectLst/>
              </a:rPr>
              <a:t>avg</a:t>
            </a:r>
            <a:r>
              <a:rPr lang="en-US" dirty="0">
                <a:effectLst/>
              </a:rPr>
              <a:t>, 1 person consumes 40 gallons of soda each year</a:t>
            </a:r>
          </a:p>
          <a:p>
            <a:r>
              <a:rPr lang="en-US" dirty="0"/>
              <a:t>ADA guidelines “limit sodas and beverages with sugar, High Fructose Corn Syrup, (HFCS)</a:t>
            </a:r>
          </a:p>
        </p:txBody>
      </p:sp>
      <p:pic>
        <p:nvPicPr>
          <p:cNvPr id="5" name="Picture 4"/>
          <p:cNvPicPr>
            <a:picLocks noChangeAspect="1"/>
          </p:cNvPicPr>
          <p:nvPr/>
        </p:nvPicPr>
        <p:blipFill>
          <a:blip r:embed="rId4"/>
          <a:stretch>
            <a:fillRect/>
          </a:stretch>
        </p:blipFill>
        <p:spPr>
          <a:xfrm>
            <a:off x="6324600" y="1600200"/>
            <a:ext cx="2401214" cy="2971800"/>
          </a:xfrm>
          <a:prstGeom prst="rect">
            <a:avLst/>
          </a:prstGeom>
        </p:spPr>
      </p:pic>
      <p:pic>
        <p:nvPicPr>
          <p:cNvPr id="4" name="Picture 3"/>
          <p:cNvPicPr>
            <a:picLocks noChangeAspect="1"/>
          </p:cNvPicPr>
          <p:nvPr/>
        </p:nvPicPr>
        <p:blipFill>
          <a:blip r:embed="rId5"/>
          <a:stretch>
            <a:fillRect/>
          </a:stretch>
        </p:blipFill>
        <p:spPr>
          <a:xfrm>
            <a:off x="336369" y="800100"/>
            <a:ext cx="8471262" cy="5490633"/>
          </a:xfrm>
          <a:prstGeom prst="rect">
            <a:avLst/>
          </a:prstGeom>
        </p:spPr>
      </p:pic>
    </p:spTree>
    <p:custDataLst>
      <p:tags r:id="rId1"/>
    </p:custDataLst>
    <p:extLst>
      <p:ext uri="{BB962C8B-B14F-4D97-AF65-F5344CB8AC3E}">
        <p14:creationId xmlns:p14="http://schemas.microsoft.com/office/powerpoint/2010/main" val="13747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a:t>Bacterial Cells Outnumber Human Cells 10 to 1</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467" y="745787"/>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392" y="3200400"/>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33850" y="4881383"/>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rPr>
              <a:t>10 trillion human cells</a:t>
            </a:r>
          </a:p>
          <a:p>
            <a:pPr marL="342900" indent="-342900">
              <a:buFont typeface="Arial" panose="020B0604020202020204" pitchFamily="34" charset="0"/>
              <a:buChar char="•"/>
            </a:pPr>
            <a:r>
              <a:rPr lang="en-US" sz="2400" dirty="0">
                <a:solidFill>
                  <a:schemeClr val="bg1"/>
                </a:solidFill>
                <a:latin typeface="Calibri" panose="020F0502020204030204" pitchFamily="34" charset="0"/>
              </a:rPr>
              <a:t>Host 100 trillion bacterial and fungal cells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59" y="1371600"/>
            <a:ext cx="3305175" cy="4743450"/>
          </a:xfrm>
          <a:prstGeom prst="rect">
            <a:avLst/>
          </a:prstGeom>
        </p:spPr>
      </p:pic>
    </p:spTree>
    <p:custDataLst>
      <p:tags r:id="rId1"/>
    </p:custDataLst>
    <p:extLst>
      <p:ext uri="{BB962C8B-B14F-4D97-AF65-F5344CB8AC3E}">
        <p14:creationId xmlns:p14="http://schemas.microsoft.com/office/powerpoint/2010/main" val="392807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	</a:t>
            </a:r>
          </a:p>
        </p:txBody>
      </p:sp>
      <p:sp>
        <p:nvSpPr>
          <p:cNvPr id="3" name="Content Placeholder 2"/>
          <p:cNvSpPr>
            <a:spLocks noGrp="1"/>
          </p:cNvSpPr>
          <p:nvPr>
            <p:ph sz="quarter" idx="1"/>
          </p:nvPr>
        </p:nvSpPr>
        <p:spPr/>
        <p:txBody>
          <a:bodyPr/>
          <a:lstStyle/>
          <a:p>
            <a:r>
              <a:rPr lang="en-US" dirty="0"/>
              <a:t>How much does your gut bacteria weigh?</a:t>
            </a:r>
          </a:p>
          <a:p>
            <a:pPr marL="274320" lvl="1" indent="0">
              <a:buNone/>
            </a:pPr>
            <a:r>
              <a:rPr lang="en-US" sz="3200" dirty="0"/>
              <a:t>A. 24 ounces</a:t>
            </a:r>
          </a:p>
          <a:p>
            <a:pPr marL="274320" lvl="1" indent="0">
              <a:buNone/>
            </a:pPr>
            <a:r>
              <a:rPr lang="en-US" sz="3200" dirty="0"/>
              <a:t>B. 3 pounds</a:t>
            </a:r>
          </a:p>
          <a:p>
            <a:pPr marL="274320" lvl="1" indent="0">
              <a:buNone/>
            </a:pPr>
            <a:r>
              <a:rPr lang="en-US" sz="3200" dirty="0"/>
              <a:t>C. Less than 1 pound</a:t>
            </a:r>
          </a:p>
          <a:p>
            <a:pPr marL="274320" lvl="1" indent="0">
              <a:buNone/>
            </a:pPr>
            <a:r>
              <a:rPr lang="en-US" sz="3200" dirty="0"/>
              <a:t>D. 1.5 pounds</a:t>
            </a:r>
          </a:p>
          <a:p>
            <a:pPr marL="274320" lvl="1" indent="0">
              <a:buNone/>
            </a:pPr>
            <a:r>
              <a:rPr lang="en-US" sz="3200" dirty="0"/>
              <a:t>E . Not sure</a:t>
            </a:r>
          </a:p>
          <a:p>
            <a:endParaRPr lang="en-US" dirty="0"/>
          </a:p>
        </p:txBody>
      </p:sp>
      <p:pic>
        <p:nvPicPr>
          <p:cNvPr id="4" name="Picture 3"/>
          <p:cNvPicPr>
            <a:picLocks noChangeAspect="1"/>
          </p:cNvPicPr>
          <p:nvPr/>
        </p:nvPicPr>
        <p:blipFill>
          <a:blip r:embed="rId3"/>
          <a:stretch>
            <a:fillRect/>
          </a:stretch>
        </p:blipFill>
        <p:spPr>
          <a:xfrm>
            <a:off x="5105400" y="1905000"/>
            <a:ext cx="3048000" cy="3362325"/>
          </a:xfrm>
          <a:prstGeom prst="rect">
            <a:avLst/>
          </a:prstGeom>
        </p:spPr>
      </p:pic>
    </p:spTree>
    <p:custDataLst>
      <p:tags r:id="rId1"/>
    </p:custDataLst>
    <p:extLst>
      <p:ext uri="{BB962C8B-B14F-4D97-AF65-F5344CB8AC3E}">
        <p14:creationId xmlns:p14="http://schemas.microsoft.com/office/powerpoint/2010/main" val="19011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3 </a:t>
            </a:r>
            <a:r>
              <a:rPr lang="en-US" dirty="0" err="1"/>
              <a:t>lbs</a:t>
            </a:r>
            <a:r>
              <a:rPr lang="en-US" dirty="0"/>
              <a:t> of Microbes in our Gut</a:t>
            </a:r>
          </a:p>
        </p:txBody>
      </p:sp>
      <p:sp>
        <p:nvSpPr>
          <p:cNvPr id="8" name="Content Placeholder 7"/>
          <p:cNvSpPr>
            <a:spLocks noGrp="1"/>
          </p:cNvSpPr>
          <p:nvPr>
            <p:ph sz="quarter" idx="1"/>
          </p:nvPr>
        </p:nvSpPr>
        <p:spPr>
          <a:xfrm>
            <a:off x="609600" y="1295400"/>
            <a:ext cx="6096000" cy="4937760"/>
          </a:xfrm>
        </p:spPr>
        <p:txBody>
          <a:bodyPr>
            <a:normAutofit fontScale="92500" lnSpcReduction="20000"/>
          </a:bodyPr>
          <a:lstStyle/>
          <a:p>
            <a:r>
              <a:rPr lang="en-US" dirty="0"/>
              <a:t>This community of bacteria can be thought of as an extra 'organ' "microbiome". </a:t>
            </a:r>
          </a:p>
          <a:p>
            <a:r>
              <a:rPr lang="en-US" dirty="0"/>
              <a:t>We have evolved together with our microbiome over millions of years.</a:t>
            </a:r>
          </a:p>
          <a:p>
            <a:r>
              <a:rPr lang="en-US" dirty="0"/>
              <a:t>Ratios of these communities has changed over the past 30 years</a:t>
            </a:r>
          </a:p>
          <a:p>
            <a:r>
              <a:rPr lang="en-US" dirty="0"/>
              <a:t>Mirrors global spikes in obesity, diabetes, allergic and inflammatory diseases</a:t>
            </a:r>
          </a:p>
          <a:p>
            <a:r>
              <a:rPr lang="en-US" dirty="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207053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Gut Microbiome	</a:t>
            </a:r>
          </a:p>
        </p:txBody>
      </p:sp>
      <p:sp>
        <p:nvSpPr>
          <p:cNvPr id="3" name="Content Placeholder 2"/>
          <p:cNvSpPr>
            <a:spLocks noGrp="1"/>
          </p:cNvSpPr>
          <p:nvPr>
            <p:ph sz="quarter" idx="1"/>
          </p:nvPr>
        </p:nvSpPr>
        <p:spPr/>
        <p:txBody>
          <a:bodyPr>
            <a:normAutofit fontScale="92500" lnSpcReduction="20000"/>
          </a:bodyPr>
          <a:lstStyle/>
          <a:p>
            <a:r>
              <a:rPr lang="en-US" dirty="0"/>
              <a:t>Part of endocrine axis</a:t>
            </a:r>
          </a:p>
          <a:p>
            <a:r>
              <a:rPr lang="en-US" dirty="0"/>
              <a:t>Stabilized by 3 years of age</a:t>
            </a:r>
          </a:p>
          <a:p>
            <a:r>
              <a:rPr lang="en-US" dirty="0"/>
              <a:t>Influenced by:</a:t>
            </a:r>
          </a:p>
          <a:p>
            <a:pPr lvl="1"/>
            <a:r>
              <a:rPr lang="en-US" dirty="0">
                <a:solidFill>
                  <a:srgbClr val="C00000"/>
                </a:solidFill>
              </a:rPr>
              <a:t>Birth method </a:t>
            </a:r>
          </a:p>
          <a:p>
            <a:pPr lvl="1"/>
            <a:r>
              <a:rPr lang="en-US" dirty="0">
                <a:solidFill>
                  <a:srgbClr val="C00000"/>
                </a:solidFill>
              </a:rPr>
              <a:t>Breast fed </a:t>
            </a:r>
          </a:p>
          <a:p>
            <a:pPr lvl="1"/>
            <a:r>
              <a:rPr lang="en-US" dirty="0">
                <a:solidFill>
                  <a:srgbClr val="C00000"/>
                </a:solidFill>
              </a:rPr>
              <a:t>Early Antibiotic use</a:t>
            </a:r>
          </a:p>
          <a:p>
            <a:pPr lvl="1"/>
            <a:r>
              <a:rPr lang="en-US" dirty="0"/>
              <a:t>Environment</a:t>
            </a:r>
          </a:p>
          <a:p>
            <a:pPr lvl="1"/>
            <a:r>
              <a:rPr lang="en-US" dirty="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a:p>
          <a:p>
            <a:pPr lvl="1"/>
            <a:endParaRPr lang="en-US" dirty="0"/>
          </a:p>
        </p:txBody>
      </p:sp>
      <p:sp>
        <p:nvSpPr>
          <p:cNvPr id="5" name="Content Placeholder 4"/>
          <p:cNvSpPr>
            <a:spLocks noGrp="1"/>
          </p:cNvSpPr>
          <p:nvPr>
            <p:ph sz="quarter" idx="2"/>
          </p:nvPr>
        </p:nvSpPr>
        <p:spPr/>
        <p:txBody>
          <a:bodyPr/>
          <a:lstStyle/>
          <a:p>
            <a:endParaRPr lang="en-US" dirty="0"/>
          </a:p>
          <a:p>
            <a:endParaRPr lang="en-US" dirty="0"/>
          </a:p>
          <a:p>
            <a:r>
              <a:rPr lang="en-US" dirty="0"/>
              <a:t>30% C-Section</a:t>
            </a:r>
          </a:p>
          <a:p>
            <a:r>
              <a:rPr lang="en-US" dirty="0"/>
              <a:t>CA- 60% and 40%</a:t>
            </a:r>
          </a:p>
          <a:p>
            <a:r>
              <a:rPr lang="en-US" dirty="0"/>
              <a:t>70% of &lt; 2yrs, more Rx = increased obesity risk</a:t>
            </a:r>
          </a:p>
        </p:txBody>
      </p:sp>
      <p:pic>
        <p:nvPicPr>
          <p:cNvPr id="4" name="Picture 3"/>
          <p:cNvPicPr>
            <a:picLocks noChangeAspect="1"/>
          </p:cNvPicPr>
          <p:nvPr/>
        </p:nvPicPr>
        <p:blipFill>
          <a:blip r:embed="rId3"/>
          <a:stretch>
            <a:fillRect/>
          </a:stretch>
        </p:blipFill>
        <p:spPr>
          <a:xfrm>
            <a:off x="4572000" y="2199861"/>
            <a:ext cx="3705225" cy="3648075"/>
          </a:xfrm>
          <a:prstGeom prst="rect">
            <a:avLst/>
          </a:prstGeom>
        </p:spPr>
      </p:pic>
    </p:spTree>
    <p:custDataLst>
      <p:tags r:id="rId1"/>
    </p:custDataLst>
    <p:extLst>
      <p:ext uri="{BB962C8B-B14F-4D97-AF65-F5344CB8AC3E}">
        <p14:creationId xmlns:p14="http://schemas.microsoft.com/office/powerpoint/2010/main" val="38850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C-Section – Consider Gauze in Vagina </a:t>
            </a:r>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295400"/>
            <a:ext cx="4790114" cy="3606271"/>
          </a:xfrm>
        </p:spPr>
      </p:pic>
      <p:sp>
        <p:nvSpPr>
          <p:cNvPr id="4" name="Content Placeholder 3"/>
          <p:cNvSpPr>
            <a:spLocks noGrp="1"/>
          </p:cNvSpPr>
          <p:nvPr>
            <p:ph sz="quarter" idx="2"/>
          </p:nvPr>
        </p:nvSpPr>
        <p:spPr>
          <a:xfrm>
            <a:off x="4876800" y="1216152"/>
            <a:ext cx="3797046" cy="4937760"/>
          </a:xfrm>
        </p:spPr>
        <p:txBody>
          <a:bodyPr>
            <a:normAutofit fontScale="92500" lnSpcReduction="20000"/>
          </a:bodyPr>
          <a:lstStyle/>
          <a:p>
            <a:r>
              <a:rPr lang="en-US" dirty="0"/>
              <a:t>early research by Dr. Maria Gloria Dominguez-Bello, an associate professor in the Human Microbiome Program at the NYU School of Medicine. She is testing a fast and easy work-around called the “</a:t>
            </a:r>
            <a:r>
              <a:rPr lang="en-US" b="1" dirty="0">
                <a:hlinkClick r:id="rId3"/>
              </a:rPr>
              <a:t>gauze-in-the-vagina technique</a:t>
            </a:r>
            <a:r>
              <a:rPr lang="en-US" dirty="0"/>
              <a:t>.”</a:t>
            </a:r>
          </a:p>
        </p:txBody>
      </p:sp>
    </p:spTree>
    <p:extLst>
      <p:ext uri="{BB962C8B-B14F-4D97-AF65-F5344CB8AC3E}">
        <p14:creationId xmlns:p14="http://schemas.microsoft.com/office/powerpoint/2010/main" val="214913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Intestine Friends</a:t>
            </a:r>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belong 2 major phyla:</a:t>
            </a:r>
          </a:p>
          <a:p>
            <a:r>
              <a:rPr lang="en-US" dirty="0" err="1"/>
              <a:t>Firmicutes</a:t>
            </a:r>
            <a:r>
              <a:rPr lang="en-US" dirty="0"/>
              <a:t> </a:t>
            </a:r>
          </a:p>
          <a:p>
            <a:pPr lvl="1"/>
            <a:r>
              <a:rPr lang="en-US" dirty="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a:t>Ruminococcus</a:t>
            </a:r>
            <a:endParaRPr lang="en-US" dirty="0"/>
          </a:p>
          <a:p>
            <a:r>
              <a:rPr lang="en-US" dirty="0" err="1"/>
              <a:t>Bacteroidetes</a:t>
            </a:r>
            <a:r>
              <a:rPr lang="en-US" dirty="0"/>
              <a:t> </a:t>
            </a:r>
          </a:p>
          <a:p>
            <a:pPr lvl="1"/>
            <a:r>
              <a:rPr lang="en-US" dirty="0"/>
              <a:t>includes </a:t>
            </a:r>
            <a:r>
              <a:rPr lang="en-US" i="1" dirty="0" err="1"/>
              <a:t>Bacteroides</a:t>
            </a:r>
            <a:r>
              <a:rPr lang="en-US" i="1" dirty="0"/>
              <a:t> </a:t>
            </a:r>
            <a:r>
              <a:rPr lang="en-US" dirty="0"/>
              <a:t>and </a:t>
            </a:r>
            <a:r>
              <a:rPr lang="en-US" i="1" dirty="0" err="1"/>
              <a:t>Prevotella</a:t>
            </a:r>
            <a:r>
              <a:rPr lang="en-US" i="1" dirty="0"/>
              <a:t> </a:t>
            </a:r>
          </a:p>
          <a:p>
            <a:pPr marL="0" indent="0">
              <a:buNone/>
            </a:pPr>
            <a:r>
              <a:rPr lang="en-US" dirty="0"/>
              <a:t>in proportions determined in part by 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296653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dirty="0"/>
              <a:t>Hormones Effect on Glucose</a:t>
            </a:r>
          </a:p>
        </p:txBody>
      </p:sp>
      <p:sp>
        <p:nvSpPr>
          <p:cNvPr id="1336323" name="Rectangle 3"/>
          <p:cNvSpPr>
            <a:spLocks noGrp="1" noChangeArrowheads="1"/>
          </p:cNvSpPr>
          <p:nvPr>
            <p:ph sz="half" idx="1"/>
          </p:nvPr>
        </p:nvSpPr>
        <p:spPr>
          <a:xfrm>
            <a:off x="609600" y="13716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172200" y="123998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93654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a:t>Weight and Gut Bacteria </a:t>
            </a:r>
            <a:br>
              <a:rPr lang="en-US" sz="3200" dirty="0"/>
            </a:br>
            <a:r>
              <a:rPr lang="en-US" sz="3200" dirty="0"/>
              <a:t>New and Early Research</a:t>
            </a:r>
          </a:p>
        </p:txBody>
      </p:sp>
      <p:sp>
        <p:nvSpPr>
          <p:cNvPr id="3" name="Content Placeholder 2"/>
          <p:cNvSpPr>
            <a:spLocks noGrp="1"/>
          </p:cNvSpPr>
          <p:nvPr>
            <p:ph idx="1"/>
          </p:nvPr>
        </p:nvSpPr>
        <p:spPr>
          <a:xfrm>
            <a:off x="457200" y="1219200"/>
            <a:ext cx="5791200" cy="4937760"/>
          </a:xfrm>
        </p:spPr>
        <p:txBody>
          <a:bodyPr>
            <a:normAutofit lnSpcReduction="10000"/>
          </a:bodyPr>
          <a:lstStyle/>
          <a:p>
            <a:pPr>
              <a:defRPr/>
            </a:pPr>
            <a:r>
              <a:rPr lang="en-US" dirty="0"/>
              <a:t>Leaner people appear to have more bacterial diversity</a:t>
            </a:r>
            <a:r>
              <a:rPr lang="en-US" dirty="0">
                <a:solidFill>
                  <a:schemeClr val="accent1">
                    <a:lumMod val="60000"/>
                    <a:lumOff val="40000"/>
                  </a:schemeClr>
                </a:solidFill>
              </a:rPr>
              <a:t> </a:t>
            </a:r>
            <a:r>
              <a:rPr lang="en-US" dirty="0"/>
              <a:t>and a higher proportion of </a:t>
            </a:r>
            <a:r>
              <a:rPr lang="en-US" dirty="0" err="1">
                <a:solidFill>
                  <a:srgbClr val="FF0000"/>
                </a:solidFill>
              </a:rPr>
              <a:t>bacteroidetes</a:t>
            </a:r>
            <a:r>
              <a:rPr lang="en-US" dirty="0">
                <a:solidFill>
                  <a:srgbClr val="FF0000"/>
                </a:solidFill>
              </a:rPr>
              <a:t> </a:t>
            </a:r>
          </a:p>
          <a:p>
            <a:pPr lvl="1">
              <a:defRPr/>
            </a:pPr>
            <a:r>
              <a:rPr lang="en-US" dirty="0"/>
              <a:t>Gut bacteria less efficient at converting food to calories</a:t>
            </a:r>
          </a:p>
          <a:p>
            <a:pPr>
              <a:defRPr/>
            </a:pPr>
            <a:r>
              <a:rPr lang="en-US" dirty="0"/>
              <a:t>Obese people appear to have higher levels of </a:t>
            </a:r>
            <a:r>
              <a:rPr lang="en-US" dirty="0" err="1">
                <a:solidFill>
                  <a:srgbClr val="C00000"/>
                </a:solidFill>
              </a:rPr>
              <a:t>firmicutes</a:t>
            </a:r>
            <a:endParaRPr lang="en-US" dirty="0">
              <a:solidFill>
                <a:srgbClr val="C00000"/>
              </a:solidFill>
            </a:endParaRPr>
          </a:p>
          <a:p>
            <a:pPr lvl="1">
              <a:defRPr/>
            </a:pPr>
            <a:r>
              <a:rPr lang="en-US" dirty="0"/>
              <a:t>Gut bacteria very efficient at calorie extraction</a:t>
            </a:r>
          </a:p>
          <a:p>
            <a:pPr>
              <a:defRPr/>
            </a:pPr>
            <a:r>
              <a:rPr lang="en-US" dirty="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263102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292987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Follow Your Gut – Dr. Rob Knight</a:t>
            </a:r>
          </a:p>
        </p:txBody>
      </p:sp>
      <p:sp>
        <p:nvSpPr>
          <p:cNvPr id="5" name="Text Placeholder 4"/>
          <p:cNvSpPr>
            <a:spLocks noGrp="1"/>
          </p:cNvSpPr>
          <p:nvPr>
            <p:ph type="body" sz="half" idx="3"/>
          </p:nvPr>
        </p:nvSpPr>
        <p:spPr/>
        <p:txBody>
          <a:bodyPr/>
          <a:lstStyle/>
          <a:p>
            <a:r>
              <a:rPr lang="en-US" dirty="0"/>
              <a:t>Check out Dr. Knight’s:</a:t>
            </a:r>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a:t>TED Talk</a:t>
            </a:r>
          </a:p>
          <a:p>
            <a:r>
              <a:rPr lang="en-US" dirty="0"/>
              <a:t>Website –AmericanFoodProject.org</a:t>
            </a:r>
          </a:p>
          <a:p>
            <a:r>
              <a:rPr lang="en-US" dirty="0"/>
              <a:t>Articles in Nature and all over</a:t>
            </a:r>
          </a:p>
        </p:txBody>
      </p:sp>
    </p:spTree>
    <p:custDataLst>
      <p:tags r:id="rId1"/>
    </p:custDataLst>
    <p:extLst>
      <p:ext uri="{BB962C8B-B14F-4D97-AF65-F5344CB8AC3E}">
        <p14:creationId xmlns:p14="http://schemas.microsoft.com/office/powerpoint/2010/main" val="256698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Take Home Message</a:t>
            </a:r>
          </a:p>
        </p:txBody>
      </p:sp>
      <p:sp>
        <p:nvSpPr>
          <p:cNvPr id="3" name="Content Placeholder 2"/>
          <p:cNvSpPr>
            <a:spLocks noGrp="1"/>
          </p:cNvSpPr>
          <p:nvPr>
            <p:ph sz="half" idx="1"/>
          </p:nvPr>
        </p:nvSpPr>
        <p:spPr>
          <a:xfrm>
            <a:off x="838200" y="1273610"/>
            <a:ext cx="3657600" cy="4800600"/>
          </a:xfrm>
        </p:spPr>
        <p:txBody>
          <a:bodyPr>
            <a:normAutofit/>
          </a:bodyPr>
          <a:lstStyle/>
          <a:p>
            <a:pPr>
              <a:defRPr/>
            </a:pPr>
            <a:r>
              <a:rPr lang="en-US" dirty="0"/>
              <a:t>Get Dirty</a:t>
            </a:r>
          </a:p>
          <a:p>
            <a:pPr>
              <a:defRPr/>
            </a:pPr>
            <a:r>
              <a:rPr lang="en-US" dirty="0"/>
              <a:t>Limit Unnecessary C-Sections</a:t>
            </a:r>
          </a:p>
          <a:p>
            <a:pPr>
              <a:defRPr/>
            </a:pPr>
            <a:r>
              <a:rPr lang="en-US" dirty="0"/>
              <a:t>Breastfeed if possible</a:t>
            </a:r>
          </a:p>
          <a:p>
            <a:pPr>
              <a:defRPr/>
            </a:pPr>
            <a:r>
              <a:rPr lang="en-US" dirty="0"/>
              <a:t>Limit early antibiotics</a:t>
            </a:r>
          </a:p>
          <a:p>
            <a:pPr>
              <a:defRPr/>
            </a:pPr>
            <a:r>
              <a:rPr lang="en-US" dirty="0"/>
              <a:t>Eat a wide variety of fiber foods</a:t>
            </a:r>
          </a:p>
          <a:p>
            <a:pPr>
              <a:defRPr/>
            </a:pPr>
            <a:endParaRPr lang="en-US" dirty="0"/>
          </a:p>
          <a:p>
            <a:pPr>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5194"/>
            <a:ext cx="3429000" cy="5017433"/>
          </a:xfrm>
          <a:prstGeom prst="rect">
            <a:avLst/>
          </a:prstGeom>
        </p:spPr>
      </p:pic>
    </p:spTree>
    <p:custDataLst>
      <p:tags r:id="rId1"/>
    </p:custDataLst>
    <p:extLst>
      <p:ext uri="{BB962C8B-B14F-4D97-AF65-F5344CB8AC3E}">
        <p14:creationId xmlns:p14="http://schemas.microsoft.com/office/powerpoint/2010/main" val="7999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a:t>Focus on the Individual</a:t>
            </a:r>
          </a:p>
          <a:p>
            <a:pPr eaLnBrk="1" hangingPunct="1">
              <a:defRPr/>
            </a:pPr>
            <a:r>
              <a:rPr lang="en-US" dirty="0"/>
              <a:t>Maintain pleasure of eating</a:t>
            </a:r>
          </a:p>
          <a:p>
            <a:pPr eaLnBrk="1" hangingPunct="1">
              <a:defRPr/>
            </a:pPr>
            <a:r>
              <a:rPr lang="en-US" dirty="0"/>
              <a:t>Provide positive messages about food</a:t>
            </a:r>
          </a:p>
          <a:p>
            <a:pPr eaLnBrk="1" hangingPunct="1">
              <a:defRPr/>
            </a:pPr>
            <a:r>
              <a:rPr lang="en-US" dirty="0"/>
              <a:t>Limit food choices only when backed by science</a:t>
            </a:r>
          </a:p>
          <a:p>
            <a:pPr eaLnBrk="1" hangingPunct="1">
              <a:defRPr/>
            </a:pPr>
            <a:r>
              <a:rPr lang="en-US" dirty="0"/>
              <a:t>Provide practical tools</a:t>
            </a:r>
          </a:p>
          <a:p>
            <a:pPr eaLnBrk="1" hangingPunct="1">
              <a:defRPr/>
            </a:pPr>
            <a:r>
              <a:rPr lang="en-US" dirty="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Medical Nutrition Therapy – ADA</a:t>
            </a:r>
          </a:p>
        </p:txBody>
      </p:sp>
    </p:spTree>
    <p:custDataLst>
      <p:tags r:id="rId1"/>
    </p:custDataLst>
    <p:extLst>
      <p:ext uri="{BB962C8B-B14F-4D97-AF65-F5344CB8AC3E}">
        <p14:creationId xmlns:p14="http://schemas.microsoft.com/office/powerpoint/2010/main" val="183878369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Approach Depends on Patient</a:t>
            </a:r>
          </a:p>
        </p:txBody>
      </p:sp>
      <p:sp>
        <p:nvSpPr>
          <p:cNvPr id="3" name="Content Placeholder 2"/>
          <p:cNvSpPr>
            <a:spLocks noGrp="1"/>
          </p:cNvSpPr>
          <p:nvPr>
            <p:ph sz="quarter" idx="1"/>
          </p:nvPr>
        </p:nvSpPr>
        <p:spPr/>
        <p:txBody>
          <a:bodyPr numCol="2"/>
          <a:lstStyle/>
          <a:p>
            <a:pPr>
              <a:buFont typeface="Arial" pitchFamily="34" charset="0"/>
              <a:buChar char="•"/>
            </a:pPr>
            <a:r>
              <a:rPr lang="en-US" sz="4000" dirty="0"/>
              <a:t>New Type 2</a:t>
            </a:r>
          </a:p>
          <a:p>
            <a:pPr lvl="1">
              <a:buFont typeface="Arial" pitchFamily="34" charset="0"/>
              <a:buChar char="•"/>
            </a:pPr>
            <a:r>
              <a:rPr lang="en-US" sz="3200" dirty="0"/>
              <a:t>Portion Control</a:t>
            </a:r>
          </a:p>
          <a:p>
            <a:pPr lvl="1">
              <a:buFont typeface="Arial" pitchFamily="34" charset="0"/>
              <a:buChar char="•"/>
            </a:pPr>
            <a:r>
              <a:rPr lang="en-US" sz="3200" dirty="0"/>
              <a:t>Plate Method</a:t>
            </a:r>
          </a:p>
          <a:p>
            <a:pPr lvl="1">
              <a:buFont typeface="Arial" pitchFamily="34" charset="0"/>
              <a:buChar char="•"/>
            </a:pPr>
            <a:r>
              <a:rPr lang="en-US" sz="3200" dirty="0"/>
              <a:t>Record Keeping</a:t>
            </a:r>
          </a:p>
          <a:p>
            <a:pPr lvl="1">
              <a:buFont typeface="Arial" pitchFamily="34" charset="0"/>
              <a:buChar char="•"/>
            </a:pPr>
            <a:r>
              <a:rPr lang="en-US" sz="3200" dirty="0"/>
              <a:t>Education</a:t>
            </a:r>
          </a:p>
          <a:p>
            <a:pPr>
              <a:buFont typeface="Arial" pitchFamily="34" charset="0"/>
              <a:buChar char="•"/>
            </a:pPr>
            <a:r>
              <a:rPr lang="en-US" sz="4000" dirty="0"/>
              <a:t>On Insulin? </a:t>
            </a:r>
          </a:p>
          <a:p>
            <a:pPr lvl="1">
              <a:buFont typeface="Arial" pitchFamily="34" charset="0"/>
              <a:buChar char="•"/>
            </a:pPr>
            <a:r>
              <a:rPr lang="en-US" sz="3200" dirty="0"/>
              <a:t>Carb counting</a:t>
            </a:r>
          </a:p>
          <a:p>
            <a:pPr lvl="1">
              <a:buFont typeface="Arial" pitchFamily="34" charset="0"/>
              <a:buChar char="•"/>
            </a:pPr>
            <a:r>
              <a:rPr lang="en-US" sz="3200" dirty="0"/>
              <a:t>Post prandial checks</a:t>
            </a:r>
            <a:endParaRPr lang="en-US" sz="2400" dirty="0"/>
          </a:p>
          <a:p>
            <a:pPr lvl="2"/>
            <a:endParaRPr lang="en-US" dirty="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30284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a:t>Losing 2-8kg Early in diagnosis Type 2 Helpful</a:t>
            </a:r>
            <a:r>
              <a:rPr lang="en-US" sz="4000" dirty="0"/>
              <a:t> </a:t>
            </a:r>
            <a:br>
              <a:rPr lang="en-US" sz="4400" dirty="0"/>
            </a:br>
            <a:r>
              <a:rPr lang="en-US" sz="1600" i="1" dirty="0"/>
              <a:t>ADA 2014</a:t>
            </a:r>
            <a:endParaRPr lang="en-US" sz="2400" b="1" i="1" dirty="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a:t>Weight Loss – </a:t>
            </a:r>
          </a:p>
          <a:p>
            <a:pPr lvl="1">
              <a:defRPr/>
            </a:pPr>
            <a:r>
              <a:rPr lang="en-US" i="1" dirty="0"/>
              <a:t>The optimal macronutrient intake to lose weight not known</a:t>
            </a:r>
          </a:p>
          <a:p>
            <a:pPr lvl="1">
              <a:defRPr/>
            </a:pPr>
            <a:r>
              <a:rPr lang="en-US" i="1" dirty="0"/>
              <a:t>The literature does not support one particular nutrition therapy to reduce weight, but rather a spectrum of eating patterns that result in reduced energy intake</a:t>
            </a:r>
            <a:r>
              <a:rPr lang="en-US" dirty="0"/>
              <a:t>.</a:t>
            </a:r>
          </a:p>
          <a:p>
            <a:pPr eaLnBrk="1" hangingPunct="1">
              <a:defRPr/>
            </a:pPr>
            <a:endParaRPr lang="en-US" sz="2800" dirty="0"/>
          </a:p>
          <a:p>
            <a:pPr lvl="1" eaLnBrk="1" hangingPunct="1">
              <a:defRPr/>
            </a:pPr>
            <a:r>
              <a:rPr lang="en-US" sz="3400" dirty="0">
                <a:solidFill>
                  <a:srgbClr val="790015"/>
                </a:solidFill>
              </a:rPr>
              <a:t>To lose one pound – avoid 3,500 </a:t>
            </a:r>
            <a:r>
              <a:rPr lang="en-US" sz="3400" dirty="0" err="1">
                <a:solidFill>
                  <a:srgbClr val="790015"/>
                </a:solidFill>
              </a:rPr>
              <a:t>cals</a:t>
            </a:r>
            <a:endParaRPr lang="en-US" sz="3400" dirty="0">
              <a:solidFill>
                <a:srgbClr val="790015"/>
              </a:solidFill>
            </a:endParaRPr>
          </a:p>
          <a:p>
            <a:pPr lvl="2">
              <a:defRPr/>
            </a:pPr>
            <a:r>
              <a:rPr lang="en-US" sz="3100" dirty="0">
                <a:solidFill>
                  <a:srgbClr val="790015"/>
                </a:solidFill>
              </a:rPr>
              <a:t>Decrease intake 250-500 </a:t>
            </a:r>
            <a:r>
              <a:rPr lang="en-US" sz="3100" dirty="0" err="1">
                <a:solidFill>
                  <a:srgbClr val="790015"/>
                </a:solidFill>
              </a:rPr>
              <a:t>cals</a:t>
            </a:r>
            <a:r>
              <a:rPr lang="en-US" sz="3100" dirty="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53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a:t>Weekly self-weighing </a:t>
            </a:r>
          </a:p>
          <a:p>
            <a:r>
              <a:rPr lang="en-US" dirty="0"/>
              <a:t>Eat breakfast </a:t>
            </a:r>
          </a:p>
          <a:p>
            <a:r>
              <a:rPr lang="en-US" dirty="0"/>
              <a:t>Reduce fast food intake.</a:t>
            </a:r>
          </a:p>
          <a:p>
            <a:r>
              <a:rPr lang="en-US" dirty="0"/>
              <a:t>Decrease portion size</a:t>
            </a:r>
          </a:p>
          <a:p>
            <a:r>
              <a:rPr lang="en-US" dirty="0"/>
              <a:t>Increase physical activity</a:t>
            </a:r>
          </a:p>
          <a:p>
            <a:r>
              <a:rPr lang="en-US" dirty="0"/>
              <a:t>Use meal replacements </a:t>
            </a:r>
          </a:p>
          <a:p>
            <a:r>
              <a:rPr lang="en-US" dirty="0"/>
              <a:t>Eat 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268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Prevention Program </a:t>
            </a:r>
            <a:br>
              <a:rPr lang="en-US" dirty="0"/>
            </a:br>
            <a:r>
              <a:rPr lang="en-US" dirty="0"/>
              <a:t>Focus on fat = </a:t>
            </a:r>
            <a:r>
              <a:rPr lang="en-US" dirty="0" err="1"/>
              <a:t>wt</a:t>
            </a:r>
            <a:r>
              <a:rPr lang="en-US" dirty="0"/>
              <a:t> loss success</a:t>
            </a:r>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64893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207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40996801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a:latin typeface="Tahoma" pitchFamily="34" charset="0"/>
              </a:rPr>
              <a:t>Carbohydrate Needs for </a:t>
            </a:r>
            <a:br>
              <a:rPr lang="en-US" dirty="0">
                <a:latin typeface="Tahoma" pitchFamily="34" charset="0"/>
              </a:rPr>
            </a:br>
            <a:r>
              <a:rPr lang="en-US" dirty="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eaLnBrk="1" hangingPunct="1">
              <a:buFont typeface="Wingdings" pitchFamily="2" charset="2"/>
              <a:buNone/>
              <a:defRPr/>
            </a:pPr>
            <a:endParaRPr lang="en-US" dirty="0"/>
          </a:p>
          <a:p>
            <a:pPr eaLnBrk="1" hangingPunct="1">
              <a:buFont typeface="Wingdings" pitchFamily="2" charset="2"/>
              <a:buNone/>
              <a:defRPr/>
            </a:pPr>
            <a:endParaRPr lang="en-US" dirty="0"/>
          </a:p>
          <a:p>
            <a:pPr algn="ctr">
              <a:buNone/>
              <a:defRPr/>
            </a:pPr>
            <a:r>
              <a:rPr lang="en-US" sz="2400" dirty="0"/>
              <a:t>		           </a:t>
            </a:r>
            <a:r>
              <a:rPr lang="en-US" sz="2400" dirty="0">
                <a:solidFill>
                  <a:schemeClr val="tx2">
                    <a:lumMod val="75000"/>
                  </a:schemeClr>
                </a:solidFill>
              </a:rPr>
              <a:t>Carbs affect Post Meal Blood Glucose</a:t>
            </a:r>
            <a:r>
              <a:rPr lang="en-US" sz="1400" dirty="0">
                <a:solidFill>
                  <a:schemeClr val="tx2">
                    <a:lumMod val="75000"/>
                  </a:schemeClr>
                </a:solidFill>
              </a:rPr>
              <a:t> </a:t>
            </a:r>
            <a:endParaRPr lang="en-US" sz="2400" dirty="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4119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a:latin typeface="Tahoma" pitchFamily="34" charset="0"/>
              </a:rPr>
              <a:t>Choose Healthy Carbs</a:t>
            </a:r>
            <a:br>
              <a:rPr lang="en-US" sz="2800" dirty="0">
                <a:latin typeface="Tahoma" pitchFamily="34" charset="0"/>
              </a:rPr>
            </a:br>
            <a:endParaRPr lang="en-US" sz="2800" dirty="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a:t>Carbs have fiber, vitamins, minerals and phytonutrients </a:t>
            </a:r>
          </a:p>
          <a:p>
            <a:pPr eaLnBrk="1" hangingPunct="1">
              <a:lnSpc>
                <a:spcPct val="90000"/>
              </a:lnSpc>
              <a:spcBef>
                <a:spcPct val="50000"/>
              </a:spcBef>
              <a:buFontTx/>
              <a:buChar char="o"/>
              <a:defRPr/>
            </a:pPr>
            <a:r>
              <a:rPr lang="en-US" sz="2600" dirty="0"/>
              <a:t>25 </a:t>
            </a:r>
            <a:r>
              <a:rPr lang="en-US" sz="2600" dirty="0" err="1"/>
              <a:t>gms</a:t>
            </a:r>
            <a:r>
              <a:rPr lang="en-US" sz="2600" dirty="0"/>
              <a:t> of fiber a day</a:t>
            </a:r>
          </a:p>
          <a:p>
            <a:pPr eaLnBrk="1" hangingPunct="1">
              <a:lnSpc>
                <a:spcPct val="90000"/>
              </a:lnSpc>
              <a:spcBef>
                <a:spcPct val="50000"/>
              </a:spcBef>
              <a:buFontTx/>
              <a:buChar char="o"/>
              <a:defRPr/>
            </a:pPr>
            <a:r>
              <a:rPr lang="en-US" sz="2600" dirty="0"/>
              <a:t>Power Carbs include:</a:t>
            </a:r>
          </a:p>
          <a:p>
            <a:pPr lvl="1">
              <a:lnSpc>
                <a:spcPct val="90000"/>
              </a:lnSpc>
              <a:spcBef>
                <a:spcPct val="50000"/>
              </a:spcBef>
              <a:buFontTx/>
              <a:buChar char="o"/>
              <a:defRPr/>
            </a:pPr>
            <a:r>
              <a:rPr lang="en-US" sz="2600" dirty="0"/>
              <a:t>Beans</a:t>
            </a:r>
          </a:p>
          <a:p>
            <a:pPr lvl="1">
              <a:lnSpc>
                <a:spcPct val="90000"/>
              </a:lnSpc>
              <a:spcBef>
                <a:spcPct val="50000"/>
              </a:spcBef>
              <a:buFontTx/>
              <a:buChar char="o"/>
              <a:defRPr/>
            </a:pPr>
            <a:r>
              <a:rPr lang="en-US" sz="2600" dirty="0"/>
              <a:t>Veggies</a:t>
            </a:r>
          </a:p>
          <a:p>
            <a:pPr lvl="1">
              <a:lnSpc>
                <a:spcPct val="90000"/>
              </a:lnSpc>
              <a:spcBef>
                <a:spcPct val="50000"/>
              </a:spcBef>
              <a:buFontTx/>
              <a:buChar char="o"/>
              <a:defRPr/>
            </a:pPr>
            <a:r>
              <a:rPr lang="en-US" sz="2600" dirty="0"/>
              <a:t>Fruits</a:t>
            </a:r>
          </a:p>
          <a:p>
            <a:pPr lvl="1">
              <a:lnSpc>
                <a:spcPct val="90000"/>
              </a:lnSpc>
              <a:spcBef>
                <a:spcPct val="50000"/>
              </a:spcBef>
              <a:buFontTx/>
              <a:buChar char="o"/>
              <a:defRPr/>
            </a:pPr>
            <a:r>
              <a:rPr lang="en-US" sz="2600" dirty="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13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a:t>
            </a:r>
            <a:r>
              <a:rPr lang="en-US" dirty="0" err="1"/>
              <a:t>Superfoods</a:t>
            </a:r>
            <a:endParaRPr lang="en-US" dirty="0"/>
          </a:p>
        </p:txBody>
      </p:sp>
      <p:sp>
        <p:nvSpPr>
          <p:cNvPr id="4" name="Content Placeholder 3"/>
          <p:cNvSpPr>
            <a:spLocks noGrp="1"/>
          </p:cNvSpPr>
          <p:nvPr>
            <p:ph sz="quarter" idx="1"/>
          </p:nvPr>
        </p:nvSpPr>
        <p:spPr/>
        <p:txBody>
          <a:bodyPr/>
          <a:lstStyle/>
          <a:p>
            <a:r>
              <a:rPr lang="en-US" dirty="0"/>
              <a:t>Beans</a:t>
            </a:r>
          </a:p>
          <a:p>
            <a:r>
              <a:rPr lang="en-US" dirty="0"/>
              <a:t>Dark Green Leafy </a:t>
            </a:r>
            <a:r>
              <a:rPr lang="en-US" dirty="0" err="1"/>
              <a:t>Vegs</a:t>
            </a:r>
            <a:endParaRPr lang="en-US" dirty="0"/>
          </a:p>
          <a:p>
            <a:r>
              <a:rPr lang="en-US" dirty="0"/>
              <a:t>Citrus Fruit</a:t>
            </a:r>
          </a:p>
          <a:p>
            <a:r>
              <a:rPr lang="en-US" dirty="0"/>
              <a:t>Sweet Potatoes</a:t>
            </a:r>
          </a:p>
          <a:p>
            <a:r>
              <a:rPr lang="en-US" dirty="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a:t>Tomatoes</a:t>
            </a:r>
          </a:p>
          <a:p>
            <a:r>
              <a:rPr lang="en-US" dirty="0"/>
              <a:t>Fish High in Omega-3 Fatty Acids</a:t>
            </a:r>
          </a:p>
          <a:p>
            <a:r>
              <a:rPr lang="en-US" dirty="0"/>
              <a:t>Whole Grains</a:t>
            </a:r>
          </a:p>
          <a:p>
            <a:r>
              <a:rPr lang="en-US" dirty="0"/>
              <a:t>Nuts</a:t>
            </a:r>
          </a:p>
          <a:p>
            <a:r>
              <a:rPr lang="en-US" dirty="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43255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Another 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074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112673"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a:t>Ms. Gonzales’ Daily Meal plan</a:t>
            </a:r>
          </a:p>
        </p:txBody>
      </p:sp>
    </p:spTree>
    <p:custDataLst>
      <p:tags r:id="rId2"/>
    </p:custDataLst>
    <p:extLst>
      <p:ext uri="{BB962C8B-B14F-4D97-AF65-F5344CB8AC3E}">
        <p14:creationId xmlns:p14="http://schemas.microsoft.com/office/powerpoint/2010/main" val="177914285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a:t>Using Alcohol Safely</a:t>
            </a:r>
            <a:endParaRPr lang="en-US" dirty="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a:t>Women- 1 or fewer alcoholic drinks a day </a:t>
            </a:r>
          </a:p>
          <a:p>
            <a:r>
              <a:rPr lang="en-US" dirty="0"/>
              <a:t>Men 2 or fewer alcoholic drinks a day</a:t>
            </a:r>
          </a:p>
          <a:p>
            <a:pPr lvl="1"/>
            <a:r>
              <a:rPr lang="en-US" dirty="0"/>
              <a:t>1 alcoholic drink equals</a:t>
            </a:r>
          </a:p>
          <a:p>
            <a:pPr lvl="2"/>
            <a:r>
              <a:rPr lang="en-US" dirty="0"/>
              <a:t>12 </a:t>
            </a:r>
            <a:r>
              <a:rPr lang="en-US" dirty="0" err="1"/>
              <a:t>oz</a:t>
            </a:r>
            <a:r>
              <a:rPr lang="en-US" dirty="0"/>
              <a:t> beer, 5 </a:t>
            </a:r>
            <a:r>
              <a:rPr lang="en-US" dirty="0" err="1"/>
              <a:t>oz</a:t>
            </a:r>
            <a:r>
              <a:rPr lang="en-US" dirty="0"/>
              <a:t> glass of wine, or  1.5 </a:t>
            </a:r>
            <a:r>
              <a:rPr lang="en-US" dirty="0" err="1"/>
              <a:t>oz</a:t>
            </a:r>
            <a:r>
              <a:rPr lang="en-US" dirty="0"/>
              <a:t> distilled spirits (vodka, gin </a:t>
            </a:r>
            <a:r>
              <a:rPr lang="en-US" dirty="0" err="1"/>
              <a:t>etc</a:t>
            </a:r>
            <a:r>
              <a:rPr lang="en-US" dirty="0"/>
              <a:t>)</a:t>
            </a:r>
          </a:p>
          <a:p>
            <a:r>
              <a:rPr lang="en-US" dirty="0"/>
              <a:t>If drink, limit amount and drink w/ food. </a:t>
            </a:r>
          </a:p>
          <a:p>
            <a:r>
              <a:rPr lang="en-US" dirty="0"/>
              <a:t>Ask HCP if safe for you to drink. Tell them your usual quantity and frequency.  </a:t>
            </a:r>
          </a:p>
          <a:p>
            <a:pPr eaLnBrk="1" hangingPunct="1"/>
            <a:r>
              <a:rPr lang="en-US" dirty="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16240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35338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260199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a:t>Carb Counting - Milk</a:t>
            </a:r>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288795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9602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Accreditation Information</a:t>
            </a:r>
          </a:p>
        </p:txBody>
      </p:sp>
      <p:sp>
        <p:nvSpPr>
          <p:cNvPr id="3" name="Content Placeholder 2"/>
          <p:cNvSpPr>
            <a:spLocks noGrp="1"/>
          </p:cNvSpPr>
          <p:nvPr>
            <p:ph sz="quarter" idx="1"/>
          </p:nvPr>
        </p:nvSpPr>
        <p:spPr>
          <a:xfrm>
            <a:off x="457200" y="1371600"/>
            <a:ext cx="6096000" cy="4785360"/>
          </a:xfrm>
        </p:spPr>
        <p:txBody>
          <a:bodyPr>
            <a:normAutofit fontScale="92500" lnSpcReduction="10000"/>
          </a:bodyPr>
          <a:lstStyle/>
          <a:p>
            <a:r>
              <a:rPr lang="en-US" dirty="0"/>
              <a:t>Diabetes Education Services is an approved provider by the California Board of Registered Nursing, Provider 12640, and Commission on Dietetic Registration (CDR), Provider DI002.</a:t>
            </a:r>
          </a:p>
          <a:p>
            <a:r>
              <a:rPr lang="en-US" dirty="0"/>
              <a:t>Since these programs are approved by the CDR it satisfies the CE requirements for the CDE® regardless of your profession.</a:t>
            </a:r>
          </a:p>
          <a:p>
            <a:r>
              <a:rPr lang="en-US" dirty="0"/>
              <a:t>Earn 7.5 CEs for RNs, 6.5 for RDs</a:t>
            </a:r>
          </a:p>
        </p:txBody>
      </p:sp>
      <p:pic>
        <p:nvPicPr>
          <p:cNvPr id="6" name="Picture 5"/>
          <p:cNvPicPr>
            <a:picLocks noChangeAspect="1"/>
          </p:cNvPicPr>
          <p:nvPr/>
        </p:nvPicPr>
        <p:blipFill>
          <a:blip r:embed="rId2"/>
          <a:stretch>
            <a:fillRect/>
          </a:stretch>
        </p:blipFill>
        <p:spPr>
          <a:xfrm>
            <a:off x="6591946" y="1143000"/>
            <a:ext cx="2552054" cy="2352675"/>
          </a:xfrm>
          <a:prstGeom prst="rect">
            <a:avLst/>
          </a:prstGeom>
        </p:spPr>
      </p:pic>
    </p:spTree>
    <p:extLst>
      <p:ext uri="{BB962C8B-B14F-4D97-AF65-F5344CB8AC3E}">
        <p14:creationId xmlns:p14="http://schemas.microsoft.com/office/powerpoint/2010/main" val="28643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a:t>Incretin Mimetics</a:t>
            </a:r>
            <a:br>
              <a:rPr lang="en-US" sz="5500" dirty="0">
                <a:solidFill>
                  <a:schemeClr val="tx1"/>
                </a:solidFill>
              </a:rPr>
            </a:br>
            <a:r>
              <a:rPr lang="en-US" sz="3200" dirty="0" err="1">
                <a:solidFill>
                  <a:schemeClr val="tx1"/>
                </a:solidFill>
              </a:rPr>
              <a:t>Byetta</a:t>
            </a:r>
            <a:r>
              <a:rPr lang="en-US" sz="3200" dirty="0">
                <a:solidFill>
                  <a:schemeClr val="tx1"/>
                </a:solidFill>
              </a:rPr>
              <a:t>, </a:t>
            </a:r>
            <a:r>
              <a:rPr lang="en-US" sz="3200" dirty="0" err="1">
                <a:solidFill>
                  <a:schemeClr val="tx1"/>
                </a:solidFill>
              </a:rPr>
              <a:t>Bydureon</a:t>
            </a:r>
            <a:r>
              <a:rPr lang="en-US" sz="3200" dirty="0"/>
              <a:t>, </a:t>
            </a:r>
            <a:r>
              <a:rPr lang="en-US" sz="3200" dirty="0" err="1"/>
              <a:t>Trulicity</a:t>
            </a:r>
            <a:r>
              <a:rPr lang="en-US" sz="3200" dirty="0"/>
              <a:t>, </a:t>
            </a:r>
            <a:r>
              <a:rPr lang="en-US" sz="3200" dirty="0" err="1"/>
              <a:t>Tanzeum</a:t>
            </a:r>
            <a:endParaRPr lang="en-US" sz="3800" dirty="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a:t>Action (synthetic gut hormone)</a:t>
            </a:r>
            <a:endParaRPr lang="en-US" sz="2800" dirty="0"/>
          </a:p>
          <a:p>
            <a:pPr lvl="1" eaLnBrk="1" hangingPunct="1">
              <a:defRPr/>
            </a:pPr>
            <a:r>
              <a:rPr lang="en-US" dirty="0"/>
              <a:t>Insulin release in response to meal  </a:t>
            </a:r>
          </a:p>
          <a:p>
            <a:pPr lvl="1" eaLnBrk="1" hangingPunct="1">
              <a:defRPr/>
            </a:pPr>
            <a:r>
              <a:rPr lang="en-US" dirty="0"/>
              <a:t>Slows gastric emptying</a:t>
            </a:r>
          </a:p>
          <a:p>
            <a:pPr lvl="1" eaLnBrk="1" hangingPunct="1">
              <a:defRPr/>
            </a:pPr>
            <a:r>
              <a:rPr lang="en-US" dirty="0">
                <a:solidFill>
                  <a:schemeClr val="tx1">
                    <a:lumMod val="95000"/>
                    <a:lumOff val="5000"/>
                  </a:schemeClr>
                </a:solidFill>
              </a:rPr>
              <a:t>Causes Satiety – promotes </a:t>
            </a:r>
            <a:r>
              <a:rPr lang="en-US" dirty="0" err="1">
                <a:solidFill>
                  <a:schemeClr val="tx1">
                    <a:lumMod val="95000"/>
                    <a:lumOff val="5000"/>
                  </a:schemeClr>
                </a:solidFill>
              </a:rPr>
              <a:t>wt</a:t>
            </a:r>
            <a:r>
              <a:rPr lang="en-US" dirty="0">
                <a:solidFill>
                  <a:schemeClr val="tx1">
                    <a:lumMod val="95000"/>
                    <a:lumOff val="5000"/>
                  </a:schemeClr>
                </a:solidFill>
              </a:rPr>
              <a:t> loss</a:t>
            </a:r>
          </a:p>
          <a:p>
            <a:pPr lvl="1" eaLnBrk="1" hangingPunct="1">
              <a:defRPr/>
            </a:pPr>
            <a:r>
              <a:rPr lang="en-US" dirty="0"/>
              <a:t>Preserves Beta Cells</a:t>
            </a:r>
          </a:p>
          <a:p>
            <a:pPr>
              <a:defRPr/>
            </a:pPr>
            <a:r>
              <a:rPr lang="en-US" sz="2800" b="1" dirty="0"/>
              <a:t>Details:</a:t>
            </a:r>
          </a:p>
          <a:p>
            <a:pPr lvl="2">
              <a:defRPr/>
            </a:pPr>
            <a:r>
              <a:rPr lang="en-US" sz="2600" dirty="0"/>
              <a:t>Daily and long acting version  - 1x week injection</a:t>
            </a:r>
          </a:p>
          <a:p>
            <a:pPr lvl="2">
              <a:defRPr/>
            </a:pPr>
            <a:r>
              <a:rPr lang="en-US" sz="2600" b="1" dirty="0"/>
              <a:t>Efficacy:</a:t>
            </a:r>
            <a:r>
              <a:rPr lang="en-US" sz="2600" dirty="0"/>
              <a:t> Decreases A1c by 0.5 – 1.6%, wt by 3lbs + </a:t>
            </a:r>
          </a:p>
          <a:p>
            <a:pPr>
              <a:defRPr/>
            </a:pPr>
            <a:r>
              <a:rPr lang="en-US" sz="2800" b="1" dirty="0"/>
              <a:t>Benefits/Issues</a:t>
            </a:r>
            <a:r>
              <a:rPr lang="en-US" sz="2800" dirty="0"/>
              <a:t> – </a:t>
            </a:r>
            <a:r>
              <a:rPr lang="en-US" sz="2800" dirty="0" err="1"/>
              <a:t>wt</a:t>
            </a:r>
            <a:r>
              <a:rPr lang="en-US" sz="2800" dirty="0"/>
              <a:t> loss, no </a:t>
            </a:r>
            <a:r>
              <a:rPr lang="en-US" sz="2800" dirty="0" err="1"/>
              <a:t>hyp</a:t>
            </a:r>
            <a:r>
              <a:rPr lang="en-US" sz="2800" dirty="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195497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3873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a:t>Email bev@diabetesed.net</a:t>
            </a:r>
          </a:p>
          <a:p>
            <a:r>
              <a:rPr lang="fr-FR" dirty="0"/>
              <a:t>Web  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7260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a:t>Diabetes Bingo - “</a:t>
            </a:r>
            <a:r>
              <a:rPr lang="en-US" sz="3600" b="1" dirty="0" err="1"/>
              <a:t>DiaBingo</a:t>
            </a:r>
            <a:r>
              <a:rPr lang="en-US" sz="3600" b="1" dirty="0"/>
              <a:t>”</a:t>
            </a:r>
            <a:br>
              <a:rPr lang="en-US" sz="3600" b="1" dirty="0"/>
            </a:br>
            <a:r>
              <a:rPr lang="en-US" sz="3600" b="1" dirty="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71778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a:t>N</a:t>
            </a:r>
            <a:r>
              <a:rPr lang="en-US" sz="2000" dirty="0"/>
              <a:t> DPP demonstrated that exercise and diet reduced risk of DM by ___%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An _______a day can help prevent heart attack and stroke		</a:t>
            </a:r>
          </a:p>
          <a:p>
            <a:pPr marL="609600" indent="-609600" eaLnBrk="1" hangingPunct="1">
              <a:lnSpc>
                <a:spcPct val="80000"/>
              </a:lnSpc>
              <a:buFont typeface="Wingdings" pitchFamily="2" charset="2"/>
              <a:buNone/>
              <a:defRPr/>
            </a:pPr>
            <a:r>
              <a:rPr lang="en-US" sz="2000" b="1" dirty="0"/>
              <a:t>N</a:t>
            </a:r>
            <a:r>
              <a:rPr lang="en-US" sz="2000" dirty="0"/>
              <a:t> Rebound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Scare tactics are effective at motivating patients to change behavior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Losing ___ % of body weight, can improve blood glucose, BP, lipids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Drugs that can cause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2/3 cups of rice equals ______ serving carbohydrate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A1c of 7% equals glucose of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One % drop in A1c reduces risk of complications by ___ %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1 gm of fat equal _____kilo/calories</a:t>
            </a:r>
            <a:br>
              <a:rPr lang="en-US" sz="2000" dirty="0"/>
            </a:br>
            <a:endParaRPr lang="en-US" sz="2000" dirty="0"/>
          </a:p>
          <a:p>
            <a:pPr marL="609600" indent="-609600" eaLnBrk="1" hangingPunct="1">
              <a:lnSpc>
                <a:spcPct val="80000"/>
              </a:lnSpc>
              <a:spcBef>
                <a:spcPct val="0"/>
              </a:spcBef>
              <a:buFont typeface="Wingdings" pitchFamily="2" charset="2"/>
              <a:buNone/>
              <a:defRPr/>
            </a:pPr>
            <a:r>
              <a:rPr lang="en-US" sz="2000" b="1" dirty="0"/>
              <a:t>N</a:t>
            </a:r>
            <a:r>
              <a:rPr lang="en-US" sz="2000" dirty="0"/>
              <a:t> Metabolic syndrome = hyperglycemia, hyperlipidemia, hypertension</a:t>
            </a:r>
            <a:endParaRPr lang="en-US" sz="2400" dirty="0"/>
          </a:p>
          <a:p>
            <a:pPr marL="609600" indent="-609600" eaLnBrk="1" hangingPunct="1">
              <a:lnSpc>
                <a:spcPct val="80000"/>
              </a:lnSpc>
              <a:spcBef>
                <a:spcPct val="0"/>
              </a:spcBef>
              <a:buFont typeface="Wingdings" pitchFamily="2" charset="2"/>
              <a:buNone/>
              <a:defRPr/>
            </a:pPr>
            <a:r>
              <a:rPr lang="en-US" sz="2000" dirty="0"/>
              <a:t>N Average American consumes 25 teaspoons of sugar a day.</a:t>
            </a:r>
            <a:r>
              <a:rPr lang="en-US" sz="3600" dirty="0"/>
              <a:t>	</a:t>
            </a:r>
            <a:r>
              <a:rPr lang="en-US" sz="2800" dirty="0"/>
              <a:t> </a:t>
            </a:r>
          </a:p>
        </p:txBody>
      </p:sp>
    </p:spTree>
    <p:custDataLst>
      <p:tags r:id="rId1"/>
    </p:custDataLst>
    <p:extLst>
      <p:ext uri="{BB962C8B-B14F-4D97-AF65-F5344CB8AC3E}">
        <p14:creationId xmlns:p14="http://schemas.microsoft.com/office/powerpoint/2010/main" val="4888857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a:t>Consider on diabetes pts w/ BMI &gt;35, </a:t>
            </a:r>
            <a:r>
              <a:rPr lang="en-US" dirty="0" err="1"/>
              <a:t>esp</a:t>
            </a:r>
            <a:r>
              <a:rPr lang="en-US" dirty="0"/>
              <a:t> with comorbidities</a:t>
            </a:r>
          </a:p>
          <a:p>
            <a:r>
              <a:rPr lang="en-US" dirty="0"/>
              <a:t>Remission (BG normalized)</a:t>
            </a:r>
          </a:p>
          <a:p>
            <a:pPr lvl="1"/>
            <a:r>
              <a:rPr lang="en-US" dirty="0"/>
              <a:t>rates range from 40 – 95%</a:t>
            </a:r>
          </a:p>
          <a:p>
            <a:pPr lvl="1"/>
            <a:r>
              <a:rPr lang="en-US" dirty="0"/>
              <a:t>Better results with newer diabetes (more beta cell mass)</a:t>
            </a:r>
          </a:p>
          <a:p>
            <a:pPr lvl="1"/>
            <a:r>
              <a:rPr lang="en-US" dirty="0"/>
              <a:t>Due to increase </a:t>
            </a:r>
            <a:r>
              <a:rPr lang="en-US" dirty="0" err="1"/>
              <a:t>incretins</a:t>
            </a:r>
            <a:r>
              <a:rPr lang="en-US" dirty="0"/>
              <a:t> (gut hormones)</a:t>
            </a:r>
          </a:p>
          <a:p>
            <a:r>
              <a:rPr lang="en-US" dirty="0"/>
              <a:t>Still researching long term benefits, cost effectiveness and risk </a:t>
            </a:r>
          </a:p>
          <a:p>
            <a:endParaRPr lang="en-US" dirty="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40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287792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a:t>Signs of Diabetes</a:t>
            </a:r>
            <a:endParaRPr lang="en-US" sz="4000" dirty="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a:t>Polyuria</a:t>
            </a:r>
          </a:p>
          <a:p>
            <a:pPr eaLnBrk="1" hangingPunct="1">
              <a:defRPr/>
            </a:pPr>
            <a:r>
              <a:rPr lang="en-US" dirty="0"/>
              <a:t>Polydipsia	</a:t>
            </a:r>
          </a:p>
          <a:p>
            <a:pPr eaLnBrk="1" hangingPunct="1">
              <a:defRPr/>
            </a:pPr>
            <a:r>
              <a:rPr lang="en-US" dirty="0" err="1"/>
              <a:t>Polyphasia</a:t>
            </a:r>
            <a:endParaRPr lang="en-US" dirty="0"/>
          </a:p>
          <a:p>
            <a:pPr eaLnBrk="1" hangingPunct="1">
              <a:defRPr/>
            </a:pPr>
            <a:r>
              <a:rPr lang="en-US" dirty="0"/>
              <a:t>Weight loss</a:t>
            </a:r>
          </a:p>
          <a:p>
            <a:pPr eaLnBrk="1" hangingPunct="1">
              <a:defRPr/>
            </a:pPr>
            <a:r>
              <a:rPr lang="en-US" dirty="0"/>
              <a:t>Fatigue</a:t>
            </a:r>
          </a:p>
          <a:p>
            <a:pPr eaLnBrk="1" hangingPunct="1">
              <a:defRPr/>
            </a:pPr>
            <a:r>
              <a:rPr lang="en-US" dirty="0"/>
              <a:t>Skin and other </a:t>
            </a:r>
          </a:p>
          <a:p>
            <a:pPr marL="0" indent="0" eaLnBrk="1" hangingPunct="1">
              <a:buNone/>
              <a:defRPr/>
            </a:pPr>
            <a:r>
              <a:rPr lang="en-US" dirty="0"/>
              <a:t>infections</a:t>
            </a:r>
          </a:p>
          <a:p>
            <a:pPr eaLnBrk="1" hangingPunct="1">
              <a:defRPr/>
            </a:pPr>
            <a:r>
              <a:rPr lang="en-US" dirty="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a:t>Glycosuria, H</a:t>
            </a:r>
            <a:r>
              <a:rPr lang="en-US" baseline="-25000" dirty="0"/>
              <a:t>2</a:t>
            </a:r>
            <a:r>
              <a:rPr lang="en-US" dirty="0"/>
              <a:t>O losses</a:t>
            </a:r>
          </a:p>
          <a:p>
            <a:pPr eaLnBrk="1" hangingPunct="1">
              <a:buFont typeface="Wingdings" pitchFamily="2" charset="2"/>
              <a:buBlip>
                <a:blip r:embed="rId4"/>
              </a:buBlip>
              <a:defRPr/>
            </a:pPr>
            <a:r>
              <a:rPr lang="en-US" dirty="0"/>
              <a:t>Dehydration</a:t>
            </a:r>
          </a:p>
          <a:p>
            <a:pPr eaLnBrk="1" hangingPunct="1">
              <a:buFont typeface="Wingdings" pitchFamily="2" charset="2"/>
              <a:buBlip>
                <a:blip r:embed="rId4"/>
              </a:buBlip>
              <a:defRPr/>
            </a:pPr>
            <a:r>
              <a:rPr lang="en-US" dirty="0"/>
              <a:t>Fuel Depletion</a:t>
            </a:r>
          </a:p>
          <a:p>
            <a:pPr eaLnBrk="1" hangingPunct="1">
              <a:buFont typeface="Wingdings" pitchFamily="2" charset="2"/>
              <a:buBlip>
                <a:blip r:embed="rId4"/>
              </a:buBlip>
              <a:defRPr/>
            </a:pPr>
            <a:r>
              <a:rPr lang="en-US" dirty="0"/>
              <a:t>Loss of body tissue, H</a:t>
            </a:r>
            <a:r>
              <a:rPr lang="en-US" baseline="-25000" dirty="0"/>
              <a:t>2</a:t>
            </a:r>
            <a:r>
              <a:rPr lang="en-US" dirty="0"/>
              <a:t>O</a:t>
            </a:r>
          </a:p>
          <a:p>
            <a:pPr eaLnBrk="1" hangingPunct="1">
              <a:buFont typeface="Wingdings" pitchFamily="2" charset="2"/>
              <a:buBlip>
                <a:blip r:embed="rId4"/>
              </a:buBlip>
              <a:defRPr/>
            </a:pPr>
            <a:r>
              <a:rPr lang="en-US" dirty="0"/>
              <a:t>Poor energy utilization</a:t>
            </a:r>
          </a:p>
          <a:p>
            <a:pPr eaLnBrk="1" hangingPunct="1">
              <a:buFont typeface="Wingdings" pitchFamily="2" charset="2"/>
              <a:buBlip>
                <a:blip r:embed="rId4"/>
              </a:buBlip>
              <a:defRPr/>
            </a:pPr>
            <a:r>
              <a:rPr lang="en-US" dirty="0"/>
              <a:t>Hyperglycemia increases incidence of infection</a:t>
            </a:r>
          </a:p>
          <a:p>
            <a:pPr eaLnBrk="1" hangingPunct="1">
              <a:buFont typeface="Wingdings" pitchFamily="2" charset="2"/>
              <a:buBlip>
                <a:blip r:embed="rId4"/>
              </a:buBlip>
              <a:defRPr/>
            </a:pPr>
            <a:r>
              <a:rPr lang="en-US" dirty="0"/>
              <a:t>Osmotic changes</a:t>
            </a:r>
          </a:p>
          <a:p>
            <a:pPr eaLnBrk="1" hangingPunct="1">
              <a:buFont typeface="Wingdings" pitchFamily="2" charset="2"/>
              <a:buNone/>
              <a:defRPr/>
            </a:pPr>
            <a:endParaRPr lang="en-US" dirty="0"/>
          </a:p>
          <a:p>
            <a:pPr eaLnBrk="1" hangingPunct="1">
              <a:defRPr/>
            </a:pPr>
            <a:endParaRPr lang="en-US" sz="2400" dirty="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488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t>Diabetes Classifications</a:t>
            </a:r>
          </a:p>
        </p:txBody>
      </p:sp>
      <p:sp>
        <p:nvSpPr>
          <p:cNvPr id="45059" name="Rectangle 3"/>
          <p:cNvSpPr>
            <a:spLocks noGrp="1" noChangeArrowheads="1"/>
          </p:cNvSpPr>
          <p:nvPr>
            <p:ph sz="quarter" idx="1"/>
          </p:nvPr>
        </p:nvSpPr>
        <p:spPr/>
        <p:txBody>
          <a:bodyPr/>
          <a:lstStyle/>
          <a:p>
            <a:pPr eaLnBrk="1" hangingPunct="1"/>
            <a:r>
              <a:rPr lang="en-US"/>
              <a:t>Type 1</a:t>
            </a:r>
          </a:p>
          <a:p>
            <a:pPr eaLnBrk="1" hangingPunct="1"/>
            <a:r>
              <a:rPr lang="en-US"/>
              <a:t>Type 2</a:t>
            </a:r>
          </a:p>
          <a:p>
            <a:pPr eaLnBrk="1" hangingPunct="1"/>
            <a:r>
              <a:rPr lang="en-US"/>
              <a:t>Gestational</a:t>
            </a:r>
          </a:p>
          <a:p>
            <a:pPr eaLnBrk="1" hangingPunct="1"/>
            <a:r>
              <a:rPr lang="en-US"/>
              <a:t>Secondary</a:t>
            </a:r>
          </a:p>
          <a:p>
            <a:pPr eaLnBrk="1" hangingPunct="1"/>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417838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a:t> </a:t>
            </a:r>
            <a:r>
              <a:rPr lang="en-US" b="1" dirty="0"/>
              <a:t>1. Pt profile: 5’8”, 192 </a:t>
            </a:r>
            <a:r>
              <a:rPr lang="en-US" b="1" dirty="0" err="1"/>
              <a:t>lb</a:t>
            </a:r>
            <a:r>
              <a:rPr lang="en-US" b="1" dirty="0"/>
              <a:t> male</a:t>
            </a:r>
          </a:p>
          <a:p>
            <a:pPr eaLnBrk="1" hangingPunct="1">
              <a:buFont typeface="Wingdings" panose="05000000000000000000" pitchFamily="2" charset="2"/>
              <a:buNone/>
            </a:pPr>
            <a:r>
              <a:rPr lang="en-US" dirty="0"/>
              <a:t>Diabetes 12 years, on insulin 3 </a:t>
            </a:r>
            <a:r>
              <a:rPr lang="en-US" dirty="0" err="1"/>
              <a:t>yrs</a:t>
            </a:r>
            <a:endParaRPr lang="en-US" dirty="0"/>
          </a:p>
          <a:p>
            <a:pPr eaLnBrk="1" hangingPunct="1">
              <a:buFont typeface="Wingdings" panose="05000000000000000000" pitchFamily="2" charset="2"/>
              <a:buNone/>
            </a:pPr>
            <a:r>
              <a:rPr lang="en-US" i="1" dirty="0"/>
              <a:t>What type of DM and how do you know</a:t>
            </a:r>
            <a:r>
              <a:rPr lang="en-US" dirty="0"/>
              <a:t>?</a:t>
            </a:r>
          </a:p>
          <a:p>
            <a:pPr eaLnBrk="1" hangingPunct="1">
              <a:buFont typeface="Wingdings" panose="05000000000000000000" pitchFamily="2" charset="2"/>
              <a:buNone/>
            </a:pPr>
            <a:endParaRPr lang="en-US" sz="2400" dirty="0"/>
          </a:p>
          <a:p>
            <a:pPr eaLnBrk="1" hangingPunct="1">
              <a:buFont typeface="Wingdings" panose="05000000000000000000" pitchFamily="2" charset="2"/>
              <a:buNone/>
            </a:pPr>
            <a:r>
              <a:rPr lang="en-US" b="1" dirty="0"/>
              <a:t>2. 5’6”, 108 </a:t>
            </a:r>
            <a:r>
              <a:rPr lang="en-US" b="1" dirty="0" err="1"/>
              <a:t>lb</a:t>
            </a:r>
            <a:r>
              <a:rPr lang="en-US" b="1" dirty="0"/>
              <a:t> female</a:t>
            </a:r>
          </a:p>
          <a:p>
            <a:pPr eaLnBrk="1" hangingPunct="1">
              <a:buFont typeface="Wingdings" panose="05000000000000000000" pitchFamily="2" charset="2"/>
              <a:buNone/>
            </a:pPr>
            <a:r>
              <a:rPr lang="en-US" dirty="0"/>
              <a:t>On insulin 3u Regular before meals, 10u NPH at bedtime</a:t>
            </a:r>
          </a:p>
          <a:p>
            <a:pPr eaLnBrk="1" hangingPunct="1">
              <a:buFont typeface="Wingdings" panose="05000000000000000000" pitchFamily="2" charset="2"/>
              <a:buNone/>
            </a:pPr>
            <a:r>
              <a:rPr lang="en-US" i="1" dirty="0">
                <a:solidFill>
                  <a:srgbClr val="7030A0"/>
                </a:solidFill>
              </a:rPr>
              <a:t>What type of DM and how do you know?</a:t>
            </a:r>
            <a:endParaRPr lang="en-US" dirty="0">
              <a:solidFill>
                <a:srgbClr val="7030A0"/>
              </a:solidFill>
            </a:endParaRPr>
          </a:p>
          <a:p>
            <a:pPr eaLnBrk="1" hangingPunct="1">
              <a:buFont typeface="Wingdings" panose="05000000000000000000" pitchFamily="2" charset="2"/>
              <a:buNone/>
            </a:pPr>
            <a:endParaRPr lang="en-US" dirty="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3832461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9398219"/>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7828592"/>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Type 1 Rates Increasing Globally</a:t>
            </a:r>
          </a:p>
        </p:txBody>
      </p:sp>
      <p:sp>
        <p:nvSpPr>
          <p:cNvPr id="3" name="Content Placeholder 2"/>
          <p:cNvSpPr>
            <a:spLocks noGrp="1"/>
          </p:cNvSpPr>
          <p:nvPr>
            <p:ph sz="quarter" idx="1"/>
          </p:nvPr>
        </p:nvSpPr>
        <p:spPr/>
        <p:txBody>
          <a:bodyPr/>
          <a:lstStyle/>
          <a:p>
            <a:pPr>
              <a:defRPr/>
            </a:pPr>
            <a:r>
              <a:rPr lang="en-US" dirty="0"/>
              <a:t>23% rise in type 1 diabetes incidence from 2001-2009</a:t>
            </a:r>
          </a:p>
          <a:p>
            <a:pPr>
              <a:defRPr/>
            </a:pPr>
            <a:r>
              <a:rPr lang="en-US" dirty="0"/>
              <a:t>Why?</a:t>
            </a:r>
          </a:p>
          <a:p>
            <a:pPr lvl="1">
              <a:defRPr/>
            </a:pPr>
            <a:r>
              <a:rPr lang="en-US" dirty="0"/>
              <a:t>Autoimmune disease rates increasing over all</a:t>
            </a:r>
          </a:p>
          <a:p>
            <a:pPr lvl="1">
              <a:defRPr/>
            </a:pPr>
            <a:r>
              <a:rPr lang="en-US" dirty="0"/>
              <a:t>Changes in environmental exposure and gut bacteria?</a:t>
            </a:r>
          </a:p>
          <a:p>
            <a:pPr lvl="1">
              <a:defRPr/>
            </a:pPr>
            <a:r>
              <a:rPr lang="en-US" dirty="0"/>
              <a:t>Hygiene hypothesis</a:t>
            </a:r>
          </a:p>
          <a:p>
            <a:pPr lvl="1">
              <a:defRPr/>
            </a:pPr>
            <a:r>
              <a:rPr lang="en-US" dirty="0"/>
              <a:t>Obesity?</a:t>
            </a:r>
          </a:p>
          <a:p>
            <a:pPr marL="457200" lvl="1" indent="0">
              <a:buFont typeface="Wingdings" pitchFamily="2" charset="2"/>
              <a:buNone/>
              <a:defRPr/>
            </a:pPr>
            <a:r>
              <a:rPr lang="en-US" dirty="0"/>
              <a:t> </a:t>
            </a:r>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04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100385"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a:solidFill>
                  <a:schemeClr val="tx2">
                    <a:lumMod val="75000"/>
                  </a:schemeClr>
                </a:solidFill>
              </a:rPr>
              <a:t>Rate doubling every 20 yrs</a:t>
            </a:r>
          </a:p>
          <a:p>
            <a:pPr eaLnBrk="1" hangingPunct="1">
              <a:defRPr/>
            </a:pPr>
            <a:r>
              <a:rPr lang="en-US" sz="2800" dirty="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19767847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br>
              <a:rPr lang="en-US" sz="3200" dirty="0">
                <a:latin typeface="Tahoma" pitchFamily="34" charset="0"/>
              </a:rPr>
            </a:br>
            <a:r>
              <a:rPr lang="en-US" sz="2800" dirty="0"/>
              <a:t>A Clinical and Educational Update</a:t>
            </a:r>
            <a:endParaRPr lang="en-US" sz="4400" dirty="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a:t>Describe impact of diabetes  </a:t>
            </a:r>
          </a:p>
          <a:p>
            <a:pPr marL="514350" indent="-514350" eaLnBrk="1" hangingPunct="1">
              <a:buFont typeface="Wingdings" pitchFamily="2" charset="2"/>
              <a:buAutoNum type="arabicPeriod"/>
              <a:defRPr/>
            </a:pPr>
            <a:r>
              <a:rPr lang="en-US" sz="3400" dirty="0"/>
              <a:t>Discuss prevention, management strategies</a:t>
            </a:r>
          </a:p>
          <a:p>
            <a:pPr marL="514350" indent="-514350" eaLnBrk="1" hangingPunct="1">
              <a:buFont typeface="Wingdings" pitchFamily="2" charset="2"/>
              <a:buAutoNum type="arabicPeriod"/>
              <a:defRPr/>
            </a:pPr>
            <a:r>
              <a:rPr lang="en-US" sz="3400" dirty="0"/>
              <a:t>Discuss different types of diabetes</a:t>
            </a:r>
          </a:p>
          <a:p>
            <a:pPr marL="514350" indent="-514350">
              <a:buFont typeface="Wingdings" pitchFamily="2" charset="2"/>
              <a:buAutoNum type="arabicPeriod"/>
              <a:defRPr/>
            </a:pPr>
            <a:r>
              <a:rPr lang="en-US" sz="3400" dirty="0"/>
              <a:t>Describe insulin therapy </a:t>
            </a:r>
          </a:p>
          <a:p>
            <a:pPr marL="514350" indent="-514350">
              <a:buFont typeface="Wingdings" pitchFamily="2" charset="2"/>
              <a:buAutoNum type="arabicPeriod"/>
              <a:defRPr/>
            </a:pPr>
            <a:r>
              <a:rPr lang="en-US" sz="3200" dirty="0"/>
              <a:t>Review glucose patterns and determine how to adjust therapy to improve glucose.</a:t>
            </a:r>
            <a:endParaRPr lang="en-US" sz="3400" dirty="0"/>
          </a:p>
          <a:p>
            <a:pPr marL="514350" indent="-514350" eaLnBrk="1" hangingPunct="1">
              <a:buFont typeface="Wingdings" pitchFamily="2" charset="2"/>
              <a:buAutoNum type="arabicPeriod"/>
              <a:defRPr/>
            </a:pPr>
            <a:r>
              <a:rPr lang="en-US" sz="3400" dirty="0"/>
              <a:t>Discuss medical nutrition therapy</a:t>
            </a:r>
          </a:p>
          <a:p>
            <a:pPr marL="514350" indent="-514350">
              <a:buFont typeface="Wingdings" pitchFamily="2" charset="2"/>
              <a:buAutoNum type="arabicPeriod"/>
              <a:defRPr/>
            </a:pPr>
            <a:r>
              <a:rPr lang="en-US" sz="3400" dirty="0"/>
              <a:t>Gain understanding of Type 2 Meds.</a:t>
            </a:r>
          </a:p>
          <a:p>
            <a:pPr marL="514350" indent="-514350">
              <a:buFont typeface="Wingdings" pitchFamily="2" charset="2"/>
              <a:buAutoNum type="arabicPeriod"/>
              <a:defRPr/>
            </a:pPr>
            <a:r>
              <a:rPr lang="en-US" sz="3400" dirty="0"/>
              <a:t>Demonstrate successful teaching strategies</a:t>
            </a:r>
          </a:p>
          <a:p>
            <a:pPr marL="514350" indent="-514350" eaLnBrk="1" hangingPunct="1">
              <a:buFont typeface="Wingdings" pitchFamily="2" charset="2"/>
              <a:buAutoNum type="arabicPeriod"/>
              <a:defRPr/>
            </a:pPr>
            <a:endParaRPr lang="en-US" sz="3400" dirty="0"/>
          </a:p>
        </p:txBody>
      </p:sp>
    </p:spTree>
    <p:custDataLst>
      <p:tags r:id="rId1"/>
    </p:custDataLst>
    <p:extLst>
      <p:ext uri="{BB962C8B-B14F-4D97-AF65-F5344CB8AC3E}">
        <p14:creationId xmlns:p14="http://schemas.microsoft.com/office/powerpoint/2010/main" val="136751070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a:solidFill>
                  <a:schemeClr val="tx1">
                    <a:lumMod val="95000"/>
                    <a:lumOff val="5000"/>
                  </a:schemeClr>
                </a:solidFill>
              </a:rPr>
              <a:t>Insulin sensitive (require 0.5 - 1.0 units/kg/day)</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a:t>Autoimmunity tends to run in families</a:t>
            </a:r>
          </a:p>
          <a:p>
            <a:pPr lvl="2" eaLnBrk="1" hangingPunct="1">
              <a:lnSpc>
                <a:spcPct val="90000"/>
              </a:lnSpc>
              <a:buFont typeface="Wingdings" pitchFamily="2" charset="2"/>
              <a:buBlip>
                <a:blip r:embed="rId4"/>
              </a:buBlip>
            </a:pPr>
            <a:r>
              <a:rPr lang="en-US" sz="2800" dirty="0"/>
              <a:t>Higher rates in non breastfed infants</a:t>
            </a:r>
          </a:p>
          <a:p>
            <a:pPr lvl="2" eaLnBrk="1" hangingPunct="1">
              <a:lnSpc>
                <a:spcPct val="90000"/>
              </a:lnSpc>
              <a:buFont typeface="Wingdings" pitchFamily="2" charset="2"/>
              <a:buBlip>
                <a:blip r:embed="rId5"/>
              </a:buBlip>
            </a:pPr>
            <a:r>
              <a:rPr lang="en-US" sz="2800" dirty="0"/>
              <a:t>Viral triggers: congenital rubella, </a:t>
            </a:r>
            <a:r>
              <a:rPr lang="en-US" sz="2800" dirty="0" err="1"/>
              <a:t>coxsackie</a:t>
            </a:r>
            <a:r>
              <a:rPr lang="en-US" sz="2800" dirty="0"/>
              <a:t> virus B, cytomegalovirus, adenovirus and mumps</a:t>
            </a:r>
            <a:r>
              <a:rPr lang="en-US" sz="3200" dirty="0"/>
              <a:t>.</a:t>
            </a:r>
          </a:p>
          <a:p>
            <a:pPr lvl="1" eaLnBrk="1" hangingPunct="1">
              <a:lnSpc>
                <a:spcPct val="90000"/>
              </a:lnSpc>
              <a:buFont typeface="Wingdings" pitchFamily="2" charset="2"/>
              <a:buBlip>
                <a:blip r:embed="rId6"/>
              </a:buBlip>
            </a:pPr>
            <a:endParaRPr lang="en-US" sz="3200" dirty="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a:t>Type 1 – 10% of all Diabetes</a:t>
            </a:r>
            <a:br>
              <a:rPr lang="en-US" sz="3600" dirty="0"/>
            </a:br>
            <a:r>
              <a:rPr lang="en-US" sz="3600" dirty="0"/>
              <a:t>Genetics and Risk Factors</a:t>
            </a:r>
          </a:p>
        </p:txBody>
      </p:sp>
    </p:spTree>
    <p:custDataLst>
      <p:tags r:id="rId1"/>
    </p:custDataLst>
    <p:extLst>
      <p:ext uri="{BB962C8B-B14F-4D97-AF65-F5344CB8AC3E}">
        <p14:creationId xmlns:p14="http://schemas.microsoft.com/office/powerpoint/2010/main" val="153397591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Autoantibodies </a:t>
            </a:r>
            <a:r>
              <a:rPr lang="en-US" dirty="0" err="1"/>
              <a:t>Assoc</a:t>
            </a:r>
            <a:r>
              <a:rPr lang="en-US" dirty="0"/>
              <a:t> w/ Type 1</a:t>
            </a:r>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a:t> </a:t>
            </a:r>
            <a:r>
              <a:rPr lang="en-US" dirty="0"/>
              <a:t>Panel of autoantibodies</a:t>
            </a:r>
            <a:r>
              <a:rPr lang="en-US" b="1" dirty="0"/>
              <a:t> –</a:t>
            </a:r>
            <a:r>
              <a:rPr lang="en-US" sz="2400" b="1" dirty="0"/>
              <a:t>  </a:t>
            </a:r>
          </a:p>
          <a:p>
            <a:pPr marL="1030287" lvl="1" indent="-457200">
              <a:buClr>
                <a:srgbClr val="FF0000"/>
              </a:buClr>
              <a:defRPr/>
            </a:pPr>
            <a:r>
              <a:rPr lang="en-US" dirty="0"/>
              <a:t>GAD65 - Glutamic acid decarboxylase – </a:t>
            </a:r>
          </a:p>
          <a:p>
            <a:pPr marL="1030287" lvl="1" indent="-457200">
              <a:buClr>
                <a:srgbClr val="FF0000"/>
              </a:buClr>
              <a:defRPr/>
            </a:pPr>
            <a:r>
              <a:rPr lang="en-US" dirty="0"/>
              <a:t>ICA - Islet Cell Cytoplasmic Autoantibodies</a:t>
            </a:r>
          </a:p>
          <a:p>
            <a:pPr marL="1030287" lvl="1" indent="-457200">
              <a:buClr>
                <a:srgbClr val="FF0000"/>
              </a:buClr>
              <a:defRPr/>
            </a:pPr>
            <a:r>
              <a:rPr lang="en-US" dirty="0"/>
              <a:t>IAA - Insulin 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4867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a:t>Ms. Idaho and </a:t>
            </a:r>
            <a:r>
              <a:rPr lang="en-US" dirty="0" err="1"/>
              <a:t>Ms</a:t>
            </a:r>
            <a:r>
              <a:rPr lang="en-US" dirty="0"/>
              <a:t> America – </a:t>
            </a:r>
            <a:r>
              <a:rPr lang="en-US" dirty="0" err="1"/>
              <a:t>Pumpin</a:t>
            </a:r>
            <a:r>
              <a:rPr lang="en-US" dirty="0"/>
              <a:t>’ It</a:t>
            </a:r>
          </a:p>
        </p:txBody>
      </p:sp>
    </p:spTree>
    <p:custDataLst>
      <p:tags r:id="rId1"/>
    </p:custDataLst>
    <p:extLst>
      <p:ext uri="{BB962C8B-B14F-4D97-AF65-F5344CB8AC3E}">
        <p14:creationId xmlns:p14="http://schemas.microsoft.com/office/powerpoint/2010/main" val="876105345"/>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a:t>What Does Type 1 Look Like?</a:t>
            </a:r>
          </a:p>
        </p:txBody>
      </p:sp>
      <p:pic>
        <p:nvPicPr>
          <p:cNvPr id="56326" name="Picture 12" descr="Sonia Soto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6989"/>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4803461" y="339248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444949" y="4222489"/>
            <a:ext cx="1747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457200" y="3382711"/>
            <a:ext cx="3610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Mary Tyler Moore</a:t>
            </a:r>
            <a:endParaRPr lang="en-US" sz="2400" dirty="0">
              <a:latin typeface="Arial" panose="020B0604020202020204" pitchFamily="34" charset="0"/>
            </a:endParaRPr>
          </a:p>
        </p:txBody>
      </p:sp>
      <p:sp>
        <p:nvSpPr>
          <p:cNvPr id="56331" name="Rectangle 14"/>
          <p:cNvSpPr>
            <a:spLocks noChangeArrowheads="1"/>
          </p:cNvSpPr>
          <p:nvPr/>
        </p:nvSpPr>
        <p:spPr bwMode="auto">
          <a:xfrm>
            <a:off x="2612200" y="4514876"/>
            <a:ext cx="1646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37" name="TextBox 16"/>
          <p:cNvSpPr txBox="1">
            <a:spLocks noChangeArrowheads="1"/>
          </p:cNvSpPr>
          <p:nvPr/>
        </p:nvSpPr>
        <p:spPr bwMode="auto">
          <a:xfrm>
            <a:off x="4438879" y="5936942"/>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pic>
        <p:nvPicPr>
          <p:cNvPr id="2" name="Picture 1"/>
          <p:cNvPicPr>
            <a:picLocks noChangeAspect="1"/>
          </p:cNvPicPr>
          <p:nvPr/>
        </p:nvPicPr>
        <p:blipFill>
          <a:blip r:embed="rId8"/>
          <a:stretch>
            <a:fillRect/>
          </a:stretch>
        </p:blipFill>
        <p:spPr>
          <a:xfrm>
            <a:off x="4920300" y="3967772"/>
            <a:ext cx="2575530" cy="1969170"/>
          </a:xfrm>
          <a:prstGeom prst="rect">
            <a:avLst/>
          </a:prstGeom>
        </p:spPr>
      </p:pic>
      <p:pic>
        <p:nvPicPr>
          <p:cNvPr id="4" name="Picture 3"/>
          <p:cNvPicPr>
            <a:picLocks noChangeAspect="1"/>
          </p:cNvPicPr>
          <p:nvPr/>
        </p:nvPicPr>
        <p:blipFill>
          <a:blip r:embed="rId9"/>
          <a:stretch>
            <a:fillRect/>
          </a:stretch>
        </p:blipFill>
        <p:spPr>
          <a:xfrm>
            <a:off x="864992" y="3967772"/>
            <a:ext cx="1629098" cy="2308331"/>
          </a:xfrm>
          <a:prstGeom prst="rect">
            <a:avLst/>
          </a:prstGeom>
        </p:spPr>
      </p:pic>
      <p:pic>
        <p:nvPicPr>
          <p:cNvPr id="5" name="Picture 4"/>
          <p:cNvPicPr>
            <a:picLocks noChangeAspect="1"/>
          </p:cNvPicPr>
          <p:nvPr/>
        </p:nvPicPr>
        <p:blipFill>
          <a:blip r:embed="rId10"/>
          <a:stretch>
            <a:fillRect/>
          </a:stretch>
        </p:blipFill>
        <p:spPr>
          <a:xfrm>
            <a:off x="646240" y="1228329"/>
            <a:ext cx="3695700" cy="2133600"/>
          </a:xfrm>
          <a:prstGeom prst="rect">
            <a:avLst/>
          </a:prstGeom>
        </p:spPr>
      </p:pic>
    </p:spTree>
    <p:custDataLst>
      <p:tags r:id="rId1"/>
    </p:custDataLst>
    <p:extLst>
      <p:ext uri="{BB962C8B-B14F-4D97-AF65-F5344CB8AC3E}">
        <p14:creationId xmlns:p14="http://schemas.microsoft.com/office/powerpoint/2010/main" val="73657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Medalist Study – Harvard</a:t>
            </a:r>
            <a:br>
              <a:rPr lang="en-US" dirty="0"/>
            </a:br>
            <a:r>
              <a:rPr lang="en-US" dirty="0" err="1"/>
              <a:t>Joslin</a:t>
            </a:r>
            <a:r>
              <a:rPr lang="en-US" dirty="0"/>
              <a:t> Diabetes Center	</a:t>
            </a:r>
          </a:p>
        </p:txBody>
      </p:sp>
      <p:sp>
        <p:nvSpPr>
          <p:cNvPr id="3" name="Content Placeholder 2"/>
          <p:cNvSpPr>
            <a:spLocks noGrp="1"/>
          </p:cNvSpPr>
          <p:nvPr>
            <p:ph sz="quarter" idx="1"/>
          </p:nvPr>
        </p:nvSpPr>
        <p:spPr>
          <a:xfrm>
            <a:off x="457200" y="1600200"/>
            <a:ext cx="8229600" cy="455676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731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a:t>Celiac disease (gluten intolerance)</a:t>
            </a:r>
          </a:p>
          <a:p>
            <a:pPr eaLnBrk="1" hangingPunct="1"/>
            <a:r>
              <a:rPr lang="en-US" dirty="0"/>
              <a:t>Thyroid disease</a:t>
            </a:r>
          </a:p>
          <a:p>
            <a:pPr eaLnBrk="1" hangingPunct="1"/>
            <a:r>
              <a:rPr lang="en-US" dirty="0"/>
              <a:t>Addison’s Disease</a:t>
            </a:r>
          </a:p>
          <a:p>
            <a:pPr eaLnBrk="1" hangingPunct="1"/>
            <a:r>
              <a:rPr lang="en-US" dirty="0"/>
              <a:t>Rheumatoid arthritis</a:t>
            </a:r>
          </a:p>
          <a:p>
            <a:pPr eaLnBrk="1" hangingPunct="1"/>
            <a:r>
              <a:rPr lang="en-US" dirty="0"/>
              <a:t>Other</a:t>
            </a:r>
          </a:p>
          <a:p>
            <a:pPr eaLnBrk="1" hangingPunct="1"/>
            <a:endParaRPr lang="en-US" dirty="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8502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a:t>Autoimmune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191833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a:t>43 </a:t>
            </a:r>
            <a:r>
              <a:rPr lang="en-US" dirty="0" err="1"/>
              <a:t>yr</a:t>
            </a:r>
            <a:r>
              <a:rPr lang="en-US" dirty="0"/>
              <a:t> old admitted to evaluate angina.</a:t>
            </a:r>
          </a:p>
          <a:p>
            <a:r>
              <a:rPr lang="en-US" dirty="0"/>
              <a:t>Morning blood sugar is 92.</a:t>
            </a:r>
          </a:p>
          <a:p>
            <a:r>
              <a:rPr lang="en-US" dirty="0"/>
              <a:t>Based on Regular insulin sliding scale, no insulin required. </a:t>
            </a:r>
          </a:p>
          <a:p>
            <a:r>
              <a:rPr lang="en-US" dirty="0"/>
              <a:t>Breakfast tray shows up and patient says, I need my insulin shot before I eat.</a:t>
            </a:r>
          </a:p>
          <a:p>
            <a:pPr marL="0" indent="0">
              <a:buNone/>
            </a:pPr>
            <a:endParaRPr lang="en-US" dirty="0"/>
          </a:p>
          <a:p>
            <a:pPr marL="0" indent="0">
              <a:buNone/>
            </a:pPr>
            <a:r>
              <a:rPr lang="en-US" dirty="0"/>
              <a:t> 		</a:t>
            </a:r>
            <a:r>
              <a:rPr lang="en-US" sz="4000" b="1" dirty="0">
                <a:solidFill>
                  <a:schemeClr val="accent5">
                    <a:lumMod val="50000"/>
                  </a:schemeClr>
                </a:solidFill>
              </a:rPr>
              <a:t>What do you say?</a:t>
            </a:r>
            <a:endParaRPr lang="en-US" b="1" dirty="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062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b="1" dirty="0">
                <a:solidFill>
                  <a:srgbClr val="7030A0"/>
                </a:solidFill>
                <a:latin typeface="Gill Sans MT"/>
              </a:rPr>
              <a:t>Patti Labelle</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a:t>
            </a:r>
            <a:r>
              <a:rPr lang="en-US" sz="3911" b="1" dirty="0" err="1">
                <a:solidFill>
                  <a:prstClr val="black"/>
                </a:solidFill>
                <a:latin typeface="Calibri" panose="020F0502020204030204" pitchFamily="34" charset="0"/>
              </a:rPr>
              <a:t>divabetic</a:t>
            </a:r>
            <a:r>
              <a:rPr lang="en-US" sz="3911" b="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“I have diabetes, it doesn’t have me”</a:t>
            </a:r>
            <a:endParaRPr lang="en-US" sz="3911" b="1" dirty="0">
              <a:solidFill>
                <a:srgbClr val="B292CA"/>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38330520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56694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 of Care</a:t>
            </a:r>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a:t>Education </a:t>
            </a:r>
          </a:p>
          <a:p>
            <a:r>
              <a:rPr lang="en-US" dirty="0"/>
              <a:t>Nutrition</a:t>
            </a:r>
          </a:p>
          <a:p>
            <a:r>
              <a:rPr lang="en-US" dirty="0"/>
              <a:t>Monitoring</a:t>
            </a:r>
          </a:p>
          <a:p>
            <a:r>
              <a:rPr lang="en-US" dirty="0"/>
              <a:t>Physical Activity </a:t>
            </a:r>
          </a:p>
          <a:p>
            <a:r>
              <a:rPr lang="en-US" dirty="0"/>
              <a:t>Psychosocial Care</a:t>
            </a:r>
          </a:p>
          <a:p>
            <a:r>
              <a:rPr lang="en-US" dirty="0"/>
              <a:t>Medications</a:t>
            </a:r>
          </a:p>
          <a:p>
            <a:r>
              <a:rPr lang="en-US" dirty="0"/>
              <a:t>Reducing Risk</a:t>
            </a:r>
          </a:p>
          <a:p>
            <a:r>
              <a:rPr lang="en-US" dirty="0"/>
              <a:t>Getting to Best Possible Health</a:t>
            </a:r>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4111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01440"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01441"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3134967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42614307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a:t>Cardio Metabolic Risk  - </a:t>
            </a:r>
            <a:br>
              <a:rPr lang="en-US" sz="4000" dirty="0"/>
            </a:br>
            <a:r>
              <a:rPr lang="en-US" sz="4000" dirty="0"/>
              <a:t>5 </a:t>
            </a:r>
            <a:r>
              <a:rPr lang="en-US" sz="4000" dirty="0" err="1"/>
              <a:t>Hypers</a:t>
            </a:r>
            <a:r>
              <a:rPr lang="en-US" sz="4000" dirty="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a:t>Hyperinsulinemia</a:t>
            </a:r>
            <a:r>
              <a:rPr lang="en-US" dirty="0"/>
              <a:t> (resistance)</a:t>
            </a:r>
          </a:p>
          <a:p>
            <a:pPr eaLnBrk="1" hangingPunct="1"/>
            <a:r>
              <a:rPr lang="en-US" dirty="0"/>
              <a:t>Hyperglycemia</a:t>
            </a:r>
          </a:p>
          <a:p>
            <a:pPr eaLnBrk="1" hangingPunct="1"/>
            <a:r>
              <a:rPr lang="en-US" dirty="0"/>
              <a:t>Hyperlipidemia</a:t>
            </a:r>
          </a:p>
          <a:p>
            <a:pPr eaLnBrk="1" hangingPunct="1"/>
            <a:r>
              <a:rPr lang="en-US" dirty="0"/>
              <a:t>Hypertension</a:t>
            </a:r>
          </a:p>
          <a:p>
            <a:pPr eaLnBrk="1" hangingPunct="1"/>
            <a:r>
              <a:rPr lang="en-US" dirty="0" err="1"/>
              <a:t>Hyper”waistline”emia</a:t>
            </a:r>
            <a:r>
              <a:rPr lang="en-US" dirty="0"/>
              <a:t> (35” women, 40” men)</a:t>
            </a:r>
          </a:p>
          <a:p>
            <a:pPr eaLnBrk="1" hangingPunct="1">
              <a:buFont typeface="Wingdings" panose="05000000000000000000" pitchFamily="2" charset="2"/>
              <a:buNone/>
            </a:pPr>
            <a:endParaRPr lang="en-US" i="1" dirty="0"/>
          </a:p>
          <a:p>
            <a:pPr algn="ctr" eaLnBrk="1" hangingPunct="1">
              <a:buFont typeface="Wingdings" panose="05000000000000000000" pitchFamily="2" charset="2"/>
              <a:buNone/>
            </a:pPr>
            <a:r>
              <a:rPr lang="en-US" i="1" dirty="0">
                <a:solidFill>
                  <a:schemeClr val="folHlink"/>
                </a:solidFill>
              </a:rPr>
              <a:t>Manifestations of Insulin Resistance</a:t>
            </a:r>
            <a:endParaRPr lang="en-US" dirty="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4718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381000"/>
            <a:ext cx="8305800" cy="762000"/>
          </a:xfrm>
        </p:spPr>
        <p:txBody>
          <a:bodyPr vert="horz" lIns="80434" tIns="39511" rIns="80434" bIns="39511" anchor="b" anchorCtr="0">
            <a:normAutofit/>
          </a:bodyPr>
          <a:lstStyle/>
          <a:p>
            <a:pPr eaLnBrk="1" hangingPunct="1"/>
            <a:r>
              <a:rPr lang="en-US" dirty="0"/>
              <a:t>2. Classification and DM Diagnosis</a:t>
            </a:r>
            <a:endParaRPr lang="en-US" sz="2844" dirty="0">
              <a:sym typeface="Monotype Sorts" pitchFamily="2" charset="2"/>
            </a:endParaRPr>
          </a:p>
        </p:txBody>
      </p:sp>
      <p:sp>
        <p:nvSpPr>
          <p:cNvPr id="1991683" name="Rectangle 3"/>
          <p:cNvSpPr>
            <a:spLocks noGrp="1" noChangeArrowheads="1"/>
          </p:cNvSpPr>
          <p:nvPr>
            <p:ph idx="1"/>
          </p:nvPr>
        </p:nvSpPr>
        <p:spPr>
          <a:xfrm>
            <a:off x="372533" y="1473200"/>
            <a:ext cx="7933267" cy="4529667"/>
          </a:xfrm>
        </p:spPr>
        <p:txBody>
          <a:bodyPr vert="horz" lIns="80434" tIns="39511" rIns="80434" bIns="39511">
            <a:normAutofit/>
          </a:bodyPr>
          <a:lstStyle/>
          <a:p>
            <a:pPr>
              <a:lnSpc>
                <a:spcPct val="90000"/>
              </a:lnSpc>
            </a:pPr>
            <a:r>
              <a:rPr lang="en-US" dirty="0"/>
              <a:t>Pre Diabetes &amp; Type 2- Screening Guidelines</a:t>
            </a:r>
            <a:r>
              <a:rPr lang="en-US" sz="2000" dirty="0"/>
              <a:t> </a:t>
            </a:r>
          </a:p>
          <a:p>
            <a:pPr>
              <a:lnSpc>
                <a:spcPct val="90000"/>
              </a:lnSpc>
            </a:pPr>
            <a:r>
              <a:rPr lang="en-US" dirty="0"/>
              <a:t>Start screening </a:t>
            </a:r>
            <a:r>
              <a:rPr lang="en-US" dirty="0">
                <a:solidFill>
                  <a:srgbClr val="C00000"/>
                </a:solidFill>
              </a:rPr>
              <a:t>at age 45 or for anyone </a:t>
            </a:r>
            <a:r>
              <a:rPr lang="en-US" dirty="0"/>
              <a:t>who is </a:t>
            </a:r>
            <a:r>
              <a:rPr lang="en-US" dirty="0">
                <a:solidFill>
                  <a:srgbClr val="C00000"/>
                </a:solidFill>
              </a:rPr>
              <a:t>overweight</a:t>
            </a:r>
            <a:r>
              <a:rPr lang="en-US" dirty="0"/>
              <a: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90173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351332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a:t>Acanthosis</a:t>
            </a:r>
            <a:r>
              <a:rPr lang="en-US" sz="4000" dirty="0"/>
              <a:t> </a:t>
            </a:r>
            <a:r>
              <a:rPr lang="en-US" sz="4000" dirty="0" err="1"/>
              <a:t>Nigricans</a:t>
            </a:r>
            <a:r>
              <a:rPr lang="en-US" sz="4000" dirty="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a:t>Signals high insulin levels in bloodstream</a:t>
            </a:r>
          </a:p>
          <a:p>
            <a:pPr eaLnBrk="1" hangingPunct="1">
              <a:lnSpc>
                <a:spcPct val="90000"/>
              </a:lnSpc>
            </a:pPr>
            <a:r>
              <a:rPr lang="en-US" dirty="0"/>
              <a:t>Patches of darkened skin over parts of body that bend or rub against each other</a:t>
            </a:r>
          </a:p>
          <a:p>
            <a:pPr lvl="1" eaLnBrk="1" hangingPunct="1">
              <a:lnSpc>
                <a:spcPct val="90000"/>
              </a:lnSpc>
            </a:pPr>
            <a:r>
              <a:rPr lang="en-US" dirty="0"/>
              <a:t>Neck, underarm, waistline, groin, knuckles, elbows, toes</a:t>
            </a:r>
          </a:p>
          <a:p>
            <a:pPr lvl="1" eaLnBrk="1" hangingPunct="1">
              <a:lnSpc>
                <a:spcPct val="90000"/>
              </a:lnSpc>
            </a:pPr>
            <a:r>
              <a:rPr lang="en-US" dirty="0"/>
              <a:t>Skin tags on neck and darkened areas around eyes, nose and cheeks.</a:t>
            </a:r>
          </a:p>
          <a:p>
            <a:pPr eaLnBrk="1" hangingPunct="1">
              <a:lnSpc>
                <a:spcPct val="90000"/>
              </a:lnSpc>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311357385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181466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a:t>On average – takes 6.5 years to diagnose diabetes</a:t>
            </a:r>
          </a:p>
          <a:p>
            <a:pPr eaLnBrk="1" hangingPunct="1">
              <a:defRPr/>
            </a:pPr>
            <a:r>
              <a:rPr lang="en-US" dirty="0"/>
              <a:t>1/4 of all people with diabetes don’t know they have it</a:t>
            </a:r>
          </a:p>
          <a:p>
            <a:pPr eaLnBrk="1" hangingPunct="1">
              <a:defRPr/>
            </a:pPr>
            <a:endParaRPr lang="en-US" dirty="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3610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666980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a:t>Action</a:t>
            </a:r>
            <a:r>
              <a:rPr lang="en-US" sz="2800" dirty="0"/>
              <a:t>: “</a:t>
            </a:r>
            <a:r>
              <a:rPr lang="en-US" sz="2400" dirty="0" err="1"/>
              <a:t>Glucoretic</a:t>
            </a:r>
            <a:r>
              <a:rPr lang="en-US" sz="2400" dirty="0"/>
              <a:t>” 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marL="0" indent="0" eaLnBrk="1" hangingPunct="1">
              <a:lnSpc>
                <a:spcPct val="80000"/>
              </a:lnSpc>
              <a:buNone/>
              <a:defRPr/>
            </a:pPr>
            <a:br>
              <a:rPr lang="en-US" sz="2400" dirty="0"/>
            </a:br>
            <a:endParaRPr lang="en-US" sz="2400" dirty="0"/>
          </a:p>
          <a:p>
            <a:pPr eaLnBrk="1" hangingPunct="1">
              <a:lnSpc>
                <a:spcPct val="80000"/>
              </a:lnSpc>
              <a:defRPr/>
            </a:pPr>
            <a:r>
              <a:rPr lang="en-US" sz="2400" dirty="0"/>
              <a:t>Benefits: Lowers A1c 0.7 – 1.5%, lowers </a:t>
            </a:r>
            <a:r>
              <a:rPr lang="en-US" sz="2400" dirty="0" err="1"/>
              <a:t>wt</a:t>
            </a:r>
            <a:r>
              <a:rPr lang="en-US" sz="2400" dirty="0"/>
              <a:t> 1-3 </a:t>
            </a:r>
            <a:r>
              <a:rPr lang="en-US" sz="2400" dirty="0" err="1"/>
              <a:t>lbs</a:t>
            </a:r>
            <a:r>
              <a:rPr lang="en-US" sz="2400" dirty="0"/>
              <a:t>, no hypo</a:t>
            </a:r>
          </a:p>
          <a:p>
            <a:pPr eaLnBrk="1" hangingPunct="1">
              <a:lnSpc>
                <a:spcPct val="80000"/>
              </a:lnSpc>
              <a:defRPr/>
            </a:pPr>
            <a:r>
              <a:rPr lang="en-US" sz="2400" dirty="0"/>
              <a:t>Issues: Can initially lower GFR, monitor kidney function and </a:t>
            </a:r>
            <a:r>
              <a:rPr lang="en-US" sz="2400" dirty="0" err="1"/>
              <a:t>lytes</a:t>
            </a:r>
            <a:r>
              <a:rPr lang="en-US" sz="2400" dirty="0"/>
              <a:t>. Watch for hypotension/ GU infections. Expensive</a:t>
            </a:r>
          </a:p>
          <a:p>
            <a:pPr eaLnBrk="1" hangingPunct="1">
              <a:lnSpc>
                <a:spcPct val="80000"/>
              </a:lnSpc>
              <a:defRPr/>
            </a:pPr>
            <a:endParaRPr lang="en-US" sz="2400" dirty="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401468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EMPA-REG OUTCOME</a:t>
            </a:r>
            <a:r>
              <a:rPr lang="nb-NO" baseline="30000" dirty="0"/>
              <a:t>®</a:t>
            </a:r>
            <a:r>
              <a:rPr lang="nb-NO" dirty="0"/>
              <a:t>: </a:t>
            </a:r>
            <a:r>
              <a:rPr lang="en-GB" dirty="0"/>
              <a:t>Summary</a:t>
            </a:r>
          </a:p>
        </p:txBody>
      </p:sp>
      <p:sp>
        <p:nvSpPr>
          <p:cNvPr id="3" name="Content Placeholder 2"/>
          <p:cNvSpPr>
            <a:spLocks noGrp="1"/>
          </p:cNvSpPr>
          <p:nvPr>
            <p:ph idx="1"/>
          </p:nvPr>
        </p:nvSpPr>
        <p:spPr>
          <a:xfrm>
            <a:off x="457200" y="1219200"/>
            <a:ext cx="7162800" cy="4937760"/>
          </a:xfrm>
        </p:spPr>
        <p:txBody>
          <a:bodyPr>
            <a:normAutofit lnSpcReduction="10000"/>
          </a:bodyPr>
          <a:lstStyle/>
          <a:p>
            <a:r>
              <a:rPr lang="en-US" sz="2200" dirty="0" err="1"/>
              <a:t>Empagliflozin</a:t>
            </a:r>
            <a:r>
              <a:rPr lang="en-US" sz="2200" dirty="0"/>
              <a:t>, as used in this trial, for 3 years in 1,000 patients with type 2 diabetes at high CV risk:</a:t>
            </a:r>
            <a:br>
              <a:rPr lang="en-US" sz="2200" dirty="0"/>
            </a:br>
            <a:endParaRPr lang="en-US" sz="2200" dirty="0"/>
          </a:p>
          <a:p>
            <a:pPr>
              <a:spcAft>
                <a:spcPts val="3000"/>
              </a:spcAft>
            </a:pPr>
            <a:r>
              <a:rPr lang="en-US" sz="2200" dirty="0" err="1"/>
              <a:t>Empagliflozin</a:t>
            </a:r>
            <a:r>
              <a:rPr lang="en-US" sz="2200" dirty="0"/>
              <a:t> reduced hospitalisation for heart failure by 35% </a:t>
            </a:r>
            <a:br>
              <a:rPr lang="en-US" sz="2200" dirty="0"/>
            </a:br>
            <a:r>
              <a:rPr lang="en-US" sz="2200" dirty="0"/>
              <a:t>¤ 14 fewer </a:t>
            </a:r>
            <a:r>
              <a:rPr lang="en-US" sz="2200" dirty="0" err="1"/>
              <a:t>hospitalisations</a:t>
            </a:r>
            <a:r>
              <a:rPr lang="en-US" sz="2200" dirty="0"/>
              <a:t> for heart failure (</a:t>
            </a:r>
            <a:r>
              <a:rPr lang="en-GB" sz="2200" dirty="0"/>
              <a:t>42 vs 28)</a:t>
            </a:r>
          </a:p>
          <a:p>
            <a:r>
              <a:rPr lang="en-GB" sz="2200" dirty="0" err="1"/>
              <a:t>Empagliflozin</a:t>
            </a:r>
            <a:r>
              <a:rPr lang="en-GB" sz="2200" dirty="0"/>
              <a:t> reduced CV death by 38%</a:t>
            </a:r>
            <a:br>
              <a:rPr lang="en-GB" sz="2200" dirty="0"/>
            </a:br>
            <a:r>
              <a:rPr lang="en-US" sz="2200" dirty="0"/>
              <a:t>¤ 25 lives saved (82 vs 57 deaths)</a:t>
            </a:r>
          </a:p>
          <a:p>
            <a:pPr lvl="2">
              <a:spcAft>
                <a:spcPts val="1200"/>
              </a:spcAft>
            </a:pPr>
            <a:r>
              <a:rPr lang="en-US" dirty="0"/>
              <a:t>22 fewer CV deaths (</a:t>
            </a:r>
            <a:r>
              <a:rPr lang="en-GB" dirty="0"/>
              <a:t>59 vs 37)</a:t>
            </a:r>
          </a:p>
          <a:p>
            <a:pPr>
              <a:spcAft>
                <a:spcPts val="3000"/>
              </a:spcAft>
            </a:pPr>
            <a:r>
              <a:rPr lang="en-US" sz="2200" dirty="0"/>
              <a:t>Empagliflozin improved survival by reducing all-cause mortality by 32%</a:t>
            </a:r>
            <a:br>
              <a:rPr lang="en-US" sz="2200" dirty="0"/>
            </a:br>
            <a:r>
              <a:rPr lang="en-US" sz="2200" dirty="0"/>
              <a:t>¤ 53 additional </a:t>
            </a:r>
            <a:r>
              <a:rPr lang="en-GB" sz="2200" dirty="0"/>
              <a:t>genital infections </a:t>
            </a:r>
            <a:r>
              <a:rPr lang="en-GB" sz="2200" dirty="0">
                <a:solidFill>
                  <a:srgbClr val="5A5A5A"/>
                </a:solidFill>
              </a:rPr>
              <a:t>(</a:t>
            </a:r>
            <a:r>
              <a:rPr lang="en-US" sz="2200" dirty="0"/>
              <a:t>22 vs 75)</a:t>
            </a:r>
          </a:p>
          <a:p>
            <a:pPr>
              <a:spcAft>
                <a:spcPts val="3000"/>
              </a:spcAft>
            </a:pPr>
            <a:endParaRPr lang="en-GB" sz="2400" dirty="0"/>
          </a:p>
          <a:p>
            <a:pPr>
              <a:spcAft>
                <a:spcPts val="3000"/>
              </a:spcAft>
            </a:pPr>
            <a:endParaRPr lang="en-US" sz="2400" dirty="0"/>
          </a:p>
          <a:p>
            <a:pPr>
              <a:spcAft>
                <a:spcPts val="600"/>
              </a:spcAft>
            </a:pPr>
            <a:endParaRPr lang="en-GB" sz="2400" dirty="0"/>
          </a:p>
          <a:p>
            <a:endParaRPr lang="nb-NO" sz="2400" dirty="0"/>
          </a:p>
        </p:txBody>
      </p:sp>
      <p:pic>
        <p:nvPicPr>
          <p:cNvPr id="113666" name="Picture 2" descr="C:\Users\bev\AppData\Local\Microsoft\Windows\Temporary Internet Files\Content.IE5\1NC4AESC\16126-illustration-of-a-red-heart-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9140" y="3347575"/>
            <a:ext cx="1764102" cy="165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1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a:t>Comparison of</a:t>
            </a:r>
            <a:br>
              <a:rPr lang="en-US" sz="4000" dirty="0"/>
            </a:br>
            <a:r>
              <a:rPr lang="en-US" sz="4000" dirty="0"/>
              <a:t> Type 1,Type 2, LADA</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0</a:t>
              </a: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teens</a:t>
              </a: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p>
        </p:txBody>
      </p:sp>
    </p:spTree>
    <p:custDataLst>
      <p:tags r:id="rId1"/>
    </p:custDataLst>
    <p:extLst>
      <p:ext uri="{BB962C8B-B14F-4D97-AF65-F5344CB8AC3E}">
        <p14:creationId xmlns:p14="http://schemas.microsoft.com/office/powerpoint/2010/main" val="11411529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p:txBody>
          <a:bodyPr lIns="92075" tIns="46038" rIns="92075" bIns="46038" anchorCtr="0">
            <a:noAutofit/>
          </a:bodyPr>
          <a:lstStyle/>
          <a:p>
            <a:pPr eaLnBrk="1" hangingPunct="1">
              <a:defRPr/>
            </a:pPr>
            <a:r>
              <a:rPr lang="en-US" sz="4000" dirty="0"/>
              <a:t>Comparison of Type 1 and Type 2</a:t>
            </a:r>
          </a:p>
        </p:txBody>
      </p:sp>
      <p:sp>
        <p:nvSpPr>
          <p:cNvPr id="2" name="Text Placeholder 1"/>
          <p:cNvSpPr>
            <a:spLocks noGrp="1"/>
          </p:cNvSpPr>
          <p:nvPr>
            <p:ph type="body" idx="1"/>
          </p:nvPr>
        </p:nvSpPr>
        <p:spPr/>
        <p:txBody>
          <a:bodyPr/>
          <a:lstStyle/>
          <a:p>
            <a:r>
              <a:rPr lang="en-US" dirty="0"/>
              <a:t>Feature</a:t>
            </a:r>
          </a:p>
        </p:txBody>
      </p:sp>
      <p:sp>
        <p:nvSpPr>
          <p:cNvPr id="4" name="Text Placeholder 3"/>
          <p:cNvSpPr>
            <a:spLocks noGrp="1"/>
          </p:cNvSpPr>
          <p:nvPr>
            <p:ph type="body" sz="half" idx="3"/>
          </p:nvPr>
        </p:nvSpPr>
        <p:spPr>
          <a:xfrm>
            <a:off x="5029200" y="1295400"/>
            <a:ext cx="3660775" cy="685800"/>
          </a:xfrm>
        </p:spPr>
        <p:txBody>
          <a:bodyPr/>
          <a:lstStyle/>
          <a:p>
            <a:r>
              <a:rPr lang="en-US" dirty="0"/>
              <a:t>Type 1	Type 2</a:t>
            </a:r>
          </a:p>
        </p:txBody>
      </p:sp>
      <p:sp>
        <p:nvSpPr>
          <p:cNvPr id="3" name="Content Placeholder 2"/>
          <p:cNvSpPr>
            <a:spLocks noGrp="1"/>
          </p:cNvSpPr>
          <p:nvPr>
            <p:ph sz="quarter" idx="2"/>
          </p:nvPr>
        </p:nvSpPr>
        <p:spPr>
          <a:xfrm>
            <a:off x="457200" y="2133600"/>
            <a:ext cx="4363338" cy="4038600"/>
          </a:xfrm>
        </p:spPr>
        <p:txBody>
          <a:bodyPr/>
          <a:lstStyle/>
          <a:p>
            <a:r>
              <a:rPr lang="en-US" dirty="0"/>
              <a:t>Obesity</a:t>
            </a:r>
          </a:p>
          <a:p>
            <a:r>
              <a:rPr lang="en-US" dirty="0"/>
              <a:t>Insulin dependence</a:t>
            </a:r>
          </a:p>
          <a:p>
            <a:r>
              <a:rPr lang="en-US" dirty="0"/>
              <a:t>Respond to oral agents</a:t>
            </a:r>
          </a:p>
          <a:p>
            <a:r>
              <a:rPr lang="en-US" dirty="0"/>
              <a:t>Antibodies present</a:t>
            </a:r>
          </a:p>
          <a:p>
            <a:r>
              <a:rPr lang="en-US" dirty="0"/>
              <a:t>Typical age of onset</a:t>
            </a:r>
          </a:p>
          <a:p>
            <a:r>
              <a:rPr lang="en-US" dirty="0"/>
              <a:t>Insulin Resistance</a:t>
            </a:r>
          </a:p>
        </p:txBody>
      </p:sp>
      <p:sp>
        <p:nvSpPr>
          <p:cNvPr id="5" name="Content Placeholder 4"/>
          <p:cNvSpPr>
            <a:spLocks noGrp="1"/>
          </p:cNvSpPr>
          <p:nvPr>
            <p:ph sz="quarter" idx="4"/>
          </p:nvPr>
        </p:nvSpPr>
        <p:spPr>
          <a:xfrm>
            <a:off x="4820538" y="2133600"/>
            <a:ext cx="3866262" cy="4038600"/>
          </a:xfrm>
        </p:spPr>
        <p:txBody>
          <a:bodyPr/>
          <a:lstStyle/>
          <a:p>
            <a:pPr marL="0" indent="0">
              <a:buNone/>
            </a:pPr>
            <a:r>
              <a:rPr lang="en-US" dirty="0"/>
              <a:t>     x		      xxx</a:t>
            </a:r>
          </a:p>
          <a:p>
            <a:pPr marL="0" indent="0">
              <a:buNone/>
            </a:pPr>
            <a:r>
              <a:rPr lang="en-US" dirty="0"/>
              <a:t>   xxx                 30%</a:t>
            </a:r>
          </a:p>
          <a:p>
            <a:pPr marL="0" indent="0">
              <a:buNone/>
            </a:pPr>
            <a:r>
              <a:rPr lang="en-US" dirty="0"/>
              <a:t>    x                     xxx</a:t>
            </a:r>
          </a:p>
          <a:p>
            <a:pPr marL="0" indent="0">
              <a:buNone/>
            </a:pPr>
            <a:r>
              <a:rPr lang="en-US" dirty="0"/>
              <a:t>    xxx		       0</a:t>
            </a:r>
          </a:p>
          <a:p>
            <a:pPr marL="0" indent="0">
              <a:buNone/>
            </a:pPr>
            <a:r>
              <a:rPr lang="en-US" dirty="0"/>
              <a:t>  puberty	     40-65</a:t>
            </a:r>
          </a:p>
          <a:p>
            <a:pPr marL="0" indent="0">
              <a:buNone/>
            </a:pPr>
            <a:r>
              <a:rPr lang="en-US" dirty="0"/>
              <a:t>     x                    xxx</a:t>
            </a:r>
          </a:p>
        </p:txBody>
      </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8" name="Rectangle 1048"/>
          <p:cNvSpPr>
            <a:spLocks noChangeArrowheads="1"/>
          </p:cNvSpPr>
          <p:nvPr/>
        </p:nvSpPr>
        <p:spPr bwMode="auto">
          <a:xfrm>
            <a:off x="4820538" y="4917019"/>
            <a:ext cx="84960"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p>
        </p:txBody>
      </p:sp>
    </p:spTree>
    <p:custDataLst>
      <p:tags r:id="rId1"/>
    </p:custDataLst>
    <p:extLst>
      <p:ext uri="{BB962C8B-B14F-4D97-AF65-F5344CB8AC3E}">
        <p14:creationId xmlns:p14="http://schemas.microsoft.com/office/powerpoint/2010/main" val="229116183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14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with …</a:t>
            </a:r>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a:t>Offspring</a:t>
            </a:r>
          </a:p>
          <a:p>
            <a:pPr lvl="1"/>
            <a:r>
              <a:rPr lang="en-US" dirty="0"/>
              <a:t>Fetal Complications</a:t>
            </a:r>
          </a:p>
          <a:p>
            <a:pPr lvl="1"/>
            <a:r>
              <a:rPr lang="en-US" dirty="0"/>
              <a:t>Obesity and diabetes later in life</a:t>
            </a:r>
          </a:p>
          <a:p>
            <a:r>
              <a:rPr lang="en-US" dirty="0"/>
              <a:t>Mother</a:t>
            </a:r>
          </a:p>
          <a:p>
            <a:pPr lvl="1"/>
            <a:r>
              <a:rPr lang="en-US" dirty="0"/>
              <a:t>More complicated pregnancy and delivery</a:t>
            </a:r>
          </a:p>
          <a:p>
            <a:pPr lvl="1"/>
            <a:r>
              <a:rPr lang="en-US" dirty="0"/>
              <a:t>Diabetes later in life</a:t>
            </a:r>
          </a:p>
          <a:p>
            <a:endParaRPr lang="en-US" dirty="0"/>
          </a:p>
          <a:p>
            <a:r>
              <a:rPr lang="en-US" dirty="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71326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a:t>Postnatal Health: </a:t>
            </a:r>
            <a:br>
              <a:rPr lang="en-US" dirty="0"/>
            </a:br>
            <a:r>
              <a:rPr lang="en-US" dirty="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a:t>Encourage breastfeeding for one year </a:t>
            </a:r>
          </a:p>
          <a:p>
            <a:pPr lvl="1">
              <a:defRPr/>
            </a:pPr>
            <a:r>
              <a:rPr lang="en-US" dirty="0"/>
              <a:t>(25% of women achieving this goal)</a:t>
            </a:r>
          </a:p>
          <a:p>
            <a:pPr>
              <a:defRPr/>
            </a:pPr>
            <a:r>
              <a:rPr lang="en-US" dirty="0"/>
              <a:t>Screening 6-12 weeks post partum using non-pregnant OGTT criteria (50%)</a:t>
            </a:r>
          </a:p>
          <a:p>
            <a:pPr>
              <a:defRPr/>
            </a:pPr>
            <a:r>
              <a:rPr lang="en-US" dirty="0"/>
              <a:t>Repeat at 3 </a:t>
            </a:r>
            <a:r>
              <a:rPr lang="en-US" dirty="0" err="1"/>
              <a:t>yr</a:t>
            </a:r>
            <a:r>
              <a:rPr lang="en-US" dirty="0"/>
              <a:t> intervals or signs of DM</a:t>
            </a:r>
          </a:p>
          <a:p>
            <a:pPr>
              <a:defRPr/>
            </a:pPr>
            <a:r>
              <a:rPr lang="en-US" dirty="0"/>
              <a:t>Encourage weight control and exercise</a:t>
            </a:r>
          </a:p>
          <a:p>
            <a:pPr>
              <a:defRPr/>
            </a:pPr>
            <a:r>
              <a:rPr lang="en-US" dirty="0"/>
              <a:t>Make sure connected with health care </a:t>
            </a:r>
          </a:p>
          <a:p>
            <a:pPr>
              <a:defRPr/>
            </a:pPr>
            <a:r>
              <a:rPr lang="en-US" dirty="0"/>
              <a:t>Preconception 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25522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Metformin therapy</a:t>
            </a:r>
          </a:p>
        </p:txBody>
      </p:sp>
      <p:sp>
        <p:nvSpPr>
          <p:cNvPr id="3" name="Content Placeholder 2"/>
          <p:cNvSpPr>
            <a:spLocks noGrp="1"/>
          </p:cNvSpPr>
          <p:nvPr>
            <p:ph idx="1"/>
          </p:nvPr>
        </p:nvSpPr>
        <p:spPr/>
        <p:txBody>
          <a:bodyPr/>
          <a:lstStyle/>
          <a:p>
            <a:r>
              <a:rPr lang="en-US" dirty="0"/>
              <a:t>For women with </a:t>
            </a:r>
            <a:r>
              <a:rPr lang="en-US" dirty="0" err="1"/>
              <a:t>PreDiabetes</a:t>
            </a:r>
            <a:r>
              <a:rPr lang="en-US" dirty="0"/>
              <a:t> and History of GDM</a:t>
            </a:r>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46527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a:t>Metformin – 1</a:t>
            </a:r>
            <a:r>
              <a:rPr lang="en-US" baseline="30000" dirty="0"/>
              <a:t>st</a:t>
            </a:r>
            <a:r>
              <a:rPr lang="en-US" dirty="0"/>
              <a:t> agent of choice</a:t>
            </a:r>
          </a:p>
        </p:txBody>
      </p:sp>
      <p:sp>
        <p:nvSpPr>
          <p:cNvPr id="1514499" name="Rectangle 3"/>
          <p:cNvSpPr>
            <a:spLocks noGrp="1" noChangeArrowheads="1"/>
          </p:cNvSpPr>
          <p:nvPr>
            <p:ph sz="quarter" idx="1"/>
          </p:nvPr>
        </p:nvSpPr>
        <p:spPr>
          <a:xfrm>
            <a:off x="457200" y="1219200"/>
            <a:ext cx="8229600" cy="5105400"/>
          </a:xfrm>
        </p:spPr>
        <p:txBody>
          <a:bodyPr>
            <a:normAutofit/>
          </a:bodyPr>
          <a:lstStyle/>
          <a:p>
            <a:pPr eaLnBrk="1" hangingPunct="1">
              <a:defRPr/>
            </a:pPr>
            <a:r>
              <a:rPr lang="en-US" b="1" dirty="0"/>
              <a:t>Action:</a:t>
            </a:r>
            <a:r>
              <a:rPr lang="en-US" dirty="0"/>
              <a:t> decrease hepatic glucose (glycogen)</a:t>
            </a:r>
          </a:p>
          <a:p>
            <a:pPr eaLnBrk="1" hangingPunct="1">
              <a:defRPr/>
            </a:pPr>
            <a:r>
              <a:rPr lang="en-US" b="1" dirty="0"/>
              <a:t> </a:t>
            </a:r>
            <a:r>
              <a:rPr lang="en-US" sz="3200" dirty="0"/>
              <a:t>Metformin (Glucophage)</a:t>
            </a:r>
          </a:p>
          <a:p>
            <a:pPr lvl="2" eaLnBrk="1" hangingPunct="1">
              <a:defRPr/>
            </a:pPr>
            <a:r>
              <a:rPr lang="en-US" sz="2800" dirty="0"/>
              <a:t>Starting dose: 500 BID, max 2500mg daily</a:t>
            </a:r>
          </a:p>
          <a:p>
            <a:pPr lvl="2">
              <a:defRPr/>
            </a:pPr>
            <a:r>
              <a:rPr lang="en-US" sz="2800" dirty="0"/>
              <a:t>Metformin XR - extended release – less GI upset</a:t>
            </a:r>
          </a:p>
          <a:p>
            <a:pPr lvl="1" eaLnBrk="1" hangingPunct="1">
              <a:defRPr/>
            </a:pPr>
            <a:r>
              <a:rPr lang="en-US" b="1" dirty="0"/>
              <a:t>Efficacy:</a:t>
            </a:r>
          </a:p>
          <a:p>
            <a:pPr lvl="2" eaLnBrk="1" hangingPunct="1">
              <a:defRPr/>
            </a:pPr>
            <a:r>
              <a:rPr lang="en-US" sz="2600" dirty="0"/>
              <a:t>Decrease fasting plasma glucose 60-70 mg/dl  </a:t>
            </a:r>
          </a:p>
          <a:p>
            <a:pPr lvl="2" eaLnBrk="1" hangingPunct="1">
              <a:defRPr/>
            </a:pPr>
            <a:r>
              <a:rPr lang="en-US" sz="2600" dirty="0"/>
              <a:t>Reduce A1C 1.0-2.0%</a:t>
            </a:r>
          </a:p>
          <a:p>
            <a:pPr lvl="1">
              <a:defRPr/>
            </a:pPr>
            <a:r>
              <a:rPr lang="en-US" sz="3000" dirty="0"/>
              <a:t>Benefits / Issues</a:t>
            </a:r>
          </a:p>
          <a:p>
            <a:pPr lvl="2">
              <a:defRPr/>
            </a:pPr>
            <a:r>
              <a:rPr lang="en-US" dirty="0"/>
              <a:t>Cheap, no weight gain; some lose weight, lowers LDL, no hypo</a:t>
            </a:r>
          </a:p>
          <a:p>
            <a:pPr lvl="2">
              <a:defRPr/>
            </a:pPr>
            <a:r>
              <a:rPr lang="en-US" sz="2000" dirty="0"/>
              <a:t>ADA </a:t>
            </a:r>
            <a:r>
              <a:rPr lang="en-US" sz="2000" dirty="0" err="1"/>
              <a:t>Stds</a:t>
            </a:r>
            <a:r>
              <a:rPr lang="en-US" sz="2000" dirty="0"/>
              <a:t> 2016 suggests GFR may be a more appropriate measure.  If GFR &lt;45, max dose is 1000mg a day.  If GFR &lt;30, stop metformin.</a:t>
            </a:r>
          </a:p>
          <a:p>
            <a:pPr lvl="2">
              <a:defRPr/>
            </a:pPr>
            <a:endParaRPr lang="en-US" dirty="0"/>
          </a:p>
        </p:txBody>
      </p:sp>
    </p:spTree>
    <p:custDataLst>
      <p:tags r:id="rId1"/>
    </p:custDataLst>
    <p:extLst>
      <p:ext uri="{BB962C8B-B14F-4D97-AF65-F5344CB8AC3E}">
        <p14:creationId xmlns:p14="http://schemas.microsoft.com/office/powerpoint/2010/main" val="334197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a:t>Steroids</a:t>
            </a:r>
          </a:p>
          <a:p>
            <a:pPr lvl="1">
              <a:defRPr/>
            </a:pPr>
            <a:r>
              <a:rPr lang="en-US" sz="3200" dirty="0"/>
              <a:t>Agent Orange</a:t>
            </a:r>
          </a:p>
          <a:p>
            <a:pPr lvl="1">
              <a:defRPr/>
            </a:pPr>
            <a:r>
              <a:rPr lang="en-US" sz="3200" dirty="0"/>
              <a:t>Tube feedings / TPN</a:t>
            </a:r>
          </a:p>
          <a:p>
            <a:pPr lvl="1">
              <a:defRPr/>
            </a:pPr>
            <a:r>
              <a:rPr lang="en-US" sz="3200" dirty="0"/>
              <a:t>Transplant medications</a:t>
            </a:r>
          </a:p>
          <a:p>
            <a:pPr lvl="1">
              <a:defRPr/>
            </a:pPr>
            <a:r>
              <a:rPr lang="en-US" sz="3200" dirty="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treatment</a:t>
            </a:r>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8391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a:t>Fatty liver disease  </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a:t>
            </a:r>
          </a:p>
          <a:p>
            <a:pPr eaLnBrk="1" hangingPunct="1">
              <a:defRPr/>
            </a:pPr>
            <a:r>
              <a:rPr lang="en-US" dirty="0"/>
              <a:t>Depression</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1377103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2016</a:t>
            </a:r>
          </a:p>
        </p:txBody>
      </p:sp>
      <p:sp>
        <p:nvSpPr>
          <p:cNvPr id="3" name="Content Placeholder 2"/>
          <p:cNvSpPr>
            <a:spLocks noGrp="1"/>
          </p:cNvSpPr>
          <p:nvPr>
            <p:ph sz="quarter" idx="1"/>
          </p:nvPr>
        </p:nvSpPr>
        <p:spPr/>
        <p:txBody>
          <a:bodyPr/>
          <a:lstStyle/>
          <a:p>
            <a:r>
              <a:rPr lang="en-US" dirty="0"/>
              <a:t>29 million or  &gt; 9.3%</a:t>
            </a:r>
          </a:p>
          <a:p>
            <a:r>
              <a:rPr lang="en-US" dirty="0"/>
              <a:t>27% don’t know they have it</a:t>
            </a:r>
          </a:p>
          <a:p>
            <a:r>
              <a:rPr lang="en-US" dirty="0"/>
              <a:t>37% of US adults have pre diabetes (86 mil)</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312639" y="1219200"/>
            <a:ext cx="8518721" cy="4981575"/>
          </a:xfrm>
          <a:prstGeom prst="rect">
            <a:avLst/>
          </a:prstGeom>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41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a:t>DiaBingo</a:t>
            </a:r>
            <a:endParaRPr lang="en-US" sz="4000" dirty="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966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5655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a:solidFill>
                  <a:srgbClr val="FF0000"/>
                </a:solidFill>
              </a:rPr>
              <a:t>Look for </a:t>
            </a:r>
            <a:br>
              <a:rPr lang="en-US" sz="2800" dirty="0">
                <a:solidFill>
                  <a:srgbClr val="FF0000"/>
                </a:solidFill>
              </a:rPr>
            </a:br>
            <a:r>
              <a:rPr lang="en-US" sz="2800" dirty="0">
                <a:solidFill>
                  <a:srgbClr val="FF0000"/>
                </a:solidFill>
              </a:rPr>
              <a:t>“teaching moment” opportunities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92575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374765277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2010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 one is Unmotivated</a:t>
            </a:r>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a:t>…. to lead and long and healthy 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resources</a:t>
            </a:r>
          </a:p>
          <a:p>
            <a:pPr lvl="1"/>
            <a:endParaRPr lang="en-US" sz="2800" dirty="0"/>
          </a:p>
          <a:p>
            <a:pPr lvl="1"/>
            <a:endParaRPr lang="en-US" sz="2800" dirty="0"/>
          </a:p>
          <a:p>
            <a:pPr marL="292608" lvl="1" indent="0" algn="r">
              <a:buNone/>
            </a:pPr>
            <a:r>
              <a:rPr lang="en-US" sz="2800" dirty="0"/>
              <a:t>Bill </a:t>
            </a:r>
            <a:r>
              <a:rPr lang="en-US" sz="2800" dirty="0" err="1"/>
              <a:t>Polonsky</a:t>
            </a:r>
            <a:r>
              <a:rPr lang="en-US" sz="2800" dirty="0"/>
              <a:t>, PhD, CDE</a:t>
            </a:r>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25314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barriers</a:t>
            </a:r>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often</a:t>
            </a:r>
          </a:p>
          <a:p>
            <a:endParaRPr lang="en-US" dirty="0"/>
          </a:p>
          <a:p>
            <a:pPr marL="0" lvl="1" indent="0">
              <a:spcBef>
                <a:spcPts val="600"/>
              </a:spcBef>
              <a:buClr>
                <a:schemeClr val="tx2"/>
              </a:buClr>
              <a:buSzPct val="73000"/>
              <a:buNone/>
            </a:pPr>
            <a:endParaRPr lang="en-US" sz="2800" dirty="0"/>
          </a:p>
          <a:p>
            <a:pPr marL="0" lvl="1" indent="0" algn="r">
              <a:spcBef>
                <a:spcPts val="600"/>
              </a:spcBef>
              <a:buClr>
                <a:schemeClr val="tx2"/>
              </a:buClr>
              <a:buSzPct val="73000"/>
              <a:buNone/>
            </a:pPr>
            <a:r>
              <a:rPr lang="en-US" sz="2800" dirty="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28200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a:t>See if your treatment plan is working</a:t>
            </a:r>
          </a:p>
          <a:p>
            <a:pPr eaLnBrk="1" hangingPunct="1">
              <a:lnSpc>
                <a:spcPct val="90000"/>
              </a:lnSpc>
              <a:defRPr/>
            </a:pPr>
            <a:r>
              <a:rPr lang="en-US" sz="2800" dirty="0"/>
              <a:t>Make decisions regarding food and/or med adjustment when exercising</a:t>
            </a:r>
          </a:p>
          <a:p>
            <a:pPr eaLnBrk="1" hangingPunct="1">
              <a:lnSpc>
                <a:spcPct val="90000"/>
              </a:lnSpc>
              <a:defRPr/>
            </a:pPr>
            <a:r>
              <a:rPr lang="en-US" sz="2800" dirty="0"/>
              <a:t>Find out how that pizza affected your BG</a:t>
            </a:r>
          </a:p>
          <a:p>
            <a:pPr eaLnBrk="1" hangingPunct="1">
              <a:lnSpc>
                <a:spcPct val="90000"/>
              </a:lnSpc>
              <a:defRPr/>
            </a:pPr>
            <a:r>
              <a:rPr lang="en-US" sz="2800" dirty="0"/>
              <a:t>Avoid unwanted weight gain</a:t>
            </a:r>
          </a:p>
          <a:p>
            <a:pPr eaLnBrk="1" hangingPunct="1">
              <a:lnSpc>
                <a:spcPct val="90000"/>
              </a:lnSpc>
              <a:defRPr/>
            </a:pPr>
            <a:r>
              <a:rPr lang="en-US" sz="2800" dirty="0"/>
              <a:t>Enhanced athletic performance </a:t>
            </a:r>
          </a:p>
          <a:p>
            <a:pPr eaLnBrk="1" hangingPunct="1">
              <a:lnSpc>
                <a:spcPct val="90000"/>
              </a:lnSpc>
              <a:defRPr/>
            </a:pPr>
            <a:r>
              <a:rPr lang="en-US" sz="2800" dirty="0"/>
              <a:t>Find patterns</a:t>
            </a:r>
          </a:p>
          <a:p>
            <a:pPr eaLnBrk="1" hangingPunct="1">
              <a:lnSpc>
                <a:spcPct val="90000"/>
              </a:lnSpc>
              <a:defRPr/>
            </a:pPr>
            <a:r>
              <a:rPr lang="en-US" sz="2800" dirty="0"/>
              <a:t>Manage illness</a:t>
            </a:r>
          </a:p>
          <a:p>
            <a:pPr eaLnBrk="1" hangingPunct="1">
              <a:lnSpc>
                <a:spcPct val="90000"/>
              </a:lnSpc>
              <a:defRPr/>
            </a:pP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289085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a:cs typeface="Arial" charset="0"/>
              </a:rPr>
              <a:t>Type 2 on orals – Medicare covers 100 strips for 3 months</a:t>
            </a:r>
          </a:p>
          <a:p>
            <a:pPr>
              <a:spcBef>
                <a:spcPct val="20000"/>
              </a:spcBef>
              <a:defRPr/>
            </a:pPr>
            <a:r>
              <a:rPr lang="en-US" dirty="0">
                <a:cs typeface="Arial" charset="0"/>
              </a:rPr>
              <a:t>Based on individual - Consider:</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a:cs typeface="Arial" charset="0"/>
              </a:rPr>
              <a:t>Finances / Insurance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412022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br>
              <a:rPr lang="en-US" dirty="0">
                <a:solidFill>
                  <a:schemeClr val="tx1"/>
                </a:solidFill>
              </a:rPr>
            </a:br>
            <a:r>
              <a:rPr lang="en-US" dirty="0">
                <a:solidFill>
                  <a:schemeClr val="tx1"/>
                </a:solidFill>
              </a:rPr>
              <a:t>My Boys –Robert and Jackson</a:t>
            </a:r>
          </a:p>
        </p:txBody>
      </p:sp>
      <p:sp>
        <p:nvSpPr>
          <p:cNvPr id="6" name="Content Placeholder 5"/>
          <p:cNvSpPr>
            <a:spLocks noGrp="1"/>
          </p:cNvSpPr>
          <p:nvPr>
            <p:ph sz="quarter" idx="1"/>
          </p:nvPr>
        </p:nvSpPr>
        <p:spPr/>
        <p:txBody>
          <a:bodyPr/>
          <a:lstStyle/>
          <a:p>
            <a:pPr marL="0" indent="0" algn="ctr">
              <a:buNone/>
            </a:pPr>
            <a:br>
              <a:rPr lang="en-US" dirty="0"/>
            </a:br>
            <a:br>
              <a:rPr lang="en-US" dirty="0"/>
            </a:br>
            <a:r>
              <a:rPr lang="en-US" sz="4400" dirty="0"/>
              <a:t>By the time     they are 50,             1/3 will            have 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pic>
        <p:nvPicPr>
          <p:cNvPr id="4" name="Picture 3"/>
          <p:cNvPicPr>
            <a:picLocks noChangeAspect="1"/>
          </p:cNvPicPr>
          <p:nvPr/>
        </p:nvPicPr>
        <p:blipFill>
          <a:blip r:embed="rId4"/>
          <a:stretch>
            <a:fillRect/>
          </a:stretch>
        </p:blipFill>
        <p:spPr>
          <a:xfrm>
            <a:off x="709532" y="440055"/>
            <a:ext cx="7572535" cy="5743575"/>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 Care</a:t>
            </a:r>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307359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br>
              <a:rPr lang="en-US" sz="3600" b="1" i="1" dirty="0"/>
            </a:br>
            <a:r>
              <a:rPr lang="en-US" sz="3600" b="1" i="1" dirty="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disheartened?</a:t>
            </a:r>
          </a:p>
          <a:p>
            <a:endParaRPr lang="en-US" sz="2400" dirty="0"/>
          </a:p>
          <a:p>
            <a:r>
              <a:rPr lang="en-US" sz="2400" dirty="0"/>
              <a:t>This moment of discouragement and despair provides us an opportunity.</a:t>
            </a:r>
          </a:p>
          <a:p>
            <a:endParaRPr lang="en-US" sz="2400" dirty="0"/>
          </a:p>
          <a:p>
            <a:r>
              <a:rPr lang="en-US" sz="2400" dirty="0"/>
              <a:t>By 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81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a:t>Degree of hyperglycemia “glucose toxicity”</a:t>
            </a:r>
          </a:p>
          <a:p>
            <a:pPr eaLnBrk="1" hangingPunct="1"/>
            <a:r>
              <a:rPr lang="en-US" dirty="0"/>
              <a:t>Duration of hyperglycemia</a:t>
            </a:r>
          </a:p>
          <a:p>
            <a:pPr eaLnBrk="1" hangingPunct="1"/>
            <a:r>
              <a:rPr lang="en-US" dirty="0"/>
              <a:t>Genes</a:t>
            </a:r>
          </a:p>
          <a:p>
            <a:pPr eaLnBrk="1" hangingPunct="1"/>
            <a:r>
              <a:rPr lang="en-US" dirty="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102433"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04118081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a:t>Heart disease leading cause of death. </a:t>
            </a:r>
          </a:p>
          <a:p>
            <a:pPr eaLnBrk="1" hangingPunct="1"/>
            <a:r>
              <a:rPr lang="en-US" sz="2800" dirty="0"/>
              <a:t>CAD death rates are about 2 -4x’s as high as adults without diabetes (it’s not getting better)</a:t>
            </a:r>
          </a:p>
          <a:p>
            <a:pPr eaLnBrk="1" hangingPunct="1"/>
            <a:r>
              <a:rPr lang="en-US" sz="2800" dirty="0"/>
              <a:t>Risk of stroke is 2 - 4 times higher</a:t>
            </a:r>
          </a:p>
          <a:p>
            <a:pPr eaLnBrk="1" hangingPunct="1"/>
            <a:r>
              <a:rPr lang="en-US" sz="2800" dirty="0"/>
              <a:t>60% - 65% of people with DM have HTN.</a:t>
            </a:r>
          </a:p>
          <a:p>
            <a:pPr eaLnBrk="1" hangingPunct="1"/>
            <a:r>
              <a:rPr lang="en-US" sz="2800" dirty="0"/>
              <a:t>DM accounts for 40% of new cases of ESRD</a:t>
            </a:r>
          </a:p>
          <a:p>
            <a:pPr eaLnBrk="1" hangingPunct="1"/>
            <a:r>
              <a:rPr lang="en-US" sz="2800" dirty="0"/>
              <a:t>60 - 70% have mild - severe forms of neuropathy</a:t>
            </a:r>
          </a:p>
          <a:p>
            <a:pPr eaLnBrk="1" hangingPunct="1"/>
            <a:r>
              <a:rPr lang="en-US" sz="2800" dirty="0"/>
              <a:t>Diabetes is the leading cause of blindness</a:t>
            </a:r>
          </a:p>
          <a:p>
            <a:pPr eaLnBrk="1" hangingPunct="1"/>
            <a:r>
              <a:rPr lang="en-US" sz="2800" dirty="0"/>
              <a:t>Accounts for 50% of lower limb amputations</a:t>
            </a:r>
            <a:endParaRPr lang="en-US" sz="2400" dirty="0"/>
          </a:p>
        </p:txBody>
      </p:sp>
    </p:spTree>
    <p:custDataLst>
      <p:tags r:id="rId1"/>
    </p:custDataLst>
    <p:extLst>
      <p:ext uri="{BB962C8B-B14F-4D97-AF65-F5344CB8AC3E}">
        <p14:creationId xmlns:p14="http://schemas.microsoft.com/office/powerpoint/2010/main" val="333422168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a:t>Prevention</a:t>
            </a:r>
          </a:p>
          <a:p>
            <a:pPr eaLnBrk="1" hangingPunct="1"/>
            <a:r>
              <a:rPr lang="en-US" b="1" dirty="0"/>
              <a:t>Trials</a:t>
            </a:r>
          </a:p>
          <a:p>
            <a:pPr eaLnBrk="1" hangingPunct="1"/>
            <a:r>
              <a:rPr lang="en-US" b="1" dirty="0"/>
              <a:t>Practice Recommendations</a:t>
            </a:r>
          </a:p>
          <a:p>
            <a:pPr eaLnBrk="1" hangingPunct="1"/>
            <a:endParaRPr lang="en-US" dirty="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69779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093489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a:t>Overall, 9 of 10 new cases of diabetes attributable</a:t>
            </a:r>
            <a:r>
              <a:rPr lang="en-US" baseline="30000" dirty="0"/>
              <a:t> </a:t>
            </a:r>
            <a:r>
              <a:rPr lang="en-US" dirty="0"/>
              <a:t>to these 5 lifestyle factors.</a:t>
            </a:r>
          </a:p>
          <a:p>
            <a:pPr eaLnBrk="1" hangingPunct="1">
              <a:buFont typeface="Wingdings" panose="05000000000000000000" pitchFamily="2" charset="2"/>
              <a:buNone/>
            </a:pPr>
            <a:endParaRPr lang="en-US" dirty="0"/>
          </a:p>
          <a:p>
            <a:pPr eaLnBrk="1" hangingPunct="1">
              <a:buFont typeface="Wingdings" panose="05000000000000000000" pitchFamily="2" charset="2"/>
              <a:buNone/>
            </a:pPr>
            <a:r>
              <a:rPr lang="en-US" dirty="0"/>
              <a:t>89% risk reduction when all at goal.</a:t>
            </a:r>
          </a:p>
          <a:p>
            <a:pPr eaLnBrk="1" hangingPunct="1">
              <a:buFont typeface="Wingdings" panose="05000000000000000000" pitchFamily="2" charset="2"/>
              <a:buNone/>
            </a:pPr>
            <a:r>
              <a:rPr lang="en-US" dirty="0"/>
              <a:t>35% </a:t>
            </a:r>
            <a:r>
              <a:rPr lang="en-US" dirty="0" err="1"/>
              <a:t>rel</a:t>
            </a:r>
            <a:r>
              <a:rPr lang="en-US" dirty="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32838585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a:t>We Made It – 3129 miles- Now Walking Back</a:t>
            </a:r>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a:t>Track miles with </a:t>
            </a:r>
            <a:r>
              <a:rPr lang="en-US" dirty="0" err="1"/>
              <a:t>fitbit</a:t>
            </a:r>
            <a:endParaRPr lang="en-US" dirty="0"/>
          </a:p>
          <a:p>
            <a:r>
              <a:rPr lang="en-US" dirty="0"/>
              <a:t>Fitbit.com</a:t>
            </a:r>
          </a:p>
          <a:p>
            <a:r>
              <a:rPr lang="en-US" dirty="0"/>
              <a:t>Lifespan Treadmill Desk - Amazon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259247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period</a:t>
            </a:r>
          </a:p>
          <a:p>
            <a:pPr eaLnBrk="1" hangingPunct="1">
              <a:buFont typeface="Wingdings" pitchFamily="2" charset="2"/>
              <a:buNone/>
            </a:pPr>
            <a:endParaRPr lang="en-US" sz="2133" dirty="0"/>
          </a:p>
          <a:p>
            <a:pPr eaLnBrk="1" hangingPunct="1">
              <a:buFont typeface="Wingdings" pitchFamily="2" charset="2"/>
              <a:buNone/>
            </a:pPr>
            <a:endParaRPr lang="en-US" sz="2133" dirty="0"/>
          </a:p>
          <a:p>
            <a:pPr eaLnBrk="1" hangingPunct="1">
              <a:buFont typeface="Wingdings" pitchFamily="2" charset="2"/>
              <a:buNone/>
            </a:pPr>
            <a:r>
              <a:rPr lang="en-US" sz="2133" dirty="0"/>
              <a:t>Diabetes Prevention Program (DPP)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1469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a:t>7 fold increase 1990</a:t>
            </a:r>
          </a:p>
          <a:p>
            <a:pPr>
              <a:defRPr/>
            </a:pPr>
            <a:r>
              <a:rPr lang="en-US" dirty="0"/>
              <a:t>1 in 6 </a:t>
            </a:r>
            <a:r>
              <a:rPr lang="en-US" dirty="0" err="1"/>
              <a:t>overwt</a:t>
            </a:r>
            <a:r>
              <a:rPr lang="en-US" dirty="0"/>
              <a:t> kids (age 12- 19) have </a:t>
            </a:r>
            <a:r>
              <a:rPr lang="en-US" dirty="0" err="1"/>
              <a:t>prediabetes</a:t>
            </a:r>
            <a:r>
              <a:rPr lang="en-US" dirty="0"/>
              <a:t>.</a:t>
            </a:r>
          </a:p>
          <a:p>
            <a:pPr>
              <a:defRPr/>
            </a:pPr>
            <a:r>
              <a:rPr lang="en-US" dirty="0"/>
              <a:t>~2,500 to 3,700 new cases in U.S. annually.</a:t>
            </a:r>
          </a:p>
          <a:p>
            <a:pPr>
              <a:defRPr/>
            </a:pPr>
            <a:r>
              <a:rPr lang="en-US" dirty="0"/>
              <a:t>Highest risk: very obese, minority, female, low socioeconomic status, limited education</a:t>
            </a:r>
          </a:p>
          <a:p>
            <a:pPr>
              <a:defRPr/>
            </a:pPr>
            <a:r>
              <a:rPr lang="en-US" dirty="0"/>
              <a:t>In age range 12-19, less than 1% have Type 2 – NHANES</a:t>
            </a:r>
          </a:p>
          <a:p>
            <a:pPr>
              <a:defRPr/>
            </a:pPr>
            <a:r>
              <a:rPr lang="en-US" dirty="0"/>
              <a:t>Environmental changes to urgently needed</a:t>
            </a:r>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Risk reduction</a:t>
            </a:r>
            <a:endParaRPr lang="en-US" sz="2489" dirty="0"/>
          </a:p>
          <a:p>
            <a:pPr lvl="2"/>
            <a:r>
              <a:rPr lang="en-US" sz="2800" dirty="0"/>
              <a:t>30 </a:t>
            </a:r>
            <a:r>
              <a:rPr lang="en-US" sz="2800" dirty="0" err="1"/>
              <a:t>mins</a:t>
            </a:r>
            <a:r>
              <a:rPr lang="en-US" sz="2800" dirty="0"/>
              <a:t> daily activity</a:t>
            </a:r>
          </a:p>
          <a:p>
            <a:pPr lvl="2"/>
            <a:r>
              <a:rPr lang="en-US" sz="2800" dirty="0"/>
              <a:t>5-7% of body </a:t>
            </a:r>
            <a:r>
              <a:rPr lang="en-US" sz="2800" dirty="0" err="1"/>
              <a:t>wt</a:t>
            </a:r>
            <a:r>
              <a:rPr lang="en-US" sz="2800" dirty="0"/>
              <a:t> loss</a:t>
            </a:r>
          </a:p>
          <a:p>
            <a:pPr eaLnBrk="1" hangingPunct="1"/>
            <a:r>
              <a:rPr lang="en-US" sz="2844" dirty="0"/>
              <a:t> Metformin 850 BID - 22% developed DM</a:t>
            </a:r>
            <a:endParaRPr lang="en-US" sz="3911" dirty="0"/>
          </a:p>
          <a:p>
            <a:pPr lvl="1" eaLnBrk="1" hangingPunct="1"/>
            <a:r>
              <a:rPr lang="en-US" sz="2844" dirty="0"/>
              <a:t>31% risk reduction (less effective with elderly and thinner </a:t>
            </a:r>
            <a:r>
              <a:rPr lang="en-US" sz="2844" dirty="0" err="1"/>
              <a:t>pt’s</a:t>
            </a:r>
            <a:r>
              <a:rPr lang="en-US" sz="2844" dirty="0"/>
              <a:t>)</a:t>
            </a:r>
            <a:endParaRPr lang="en-US" dirty="0"/>
          </a:p>
          <a:p>
            <a:pPr eaLnBrk="1" hangingPunct="1"/>
            <a:endParaRPr lang="en-US" dirty="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905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Weight loss and Prevention</a:t>
            </a:r>
          </a:p>
        </p:txBody>
      </p:sp>
      <p:sp>
        <p:nvSpPr>
          <p:cNvPr id="3" name="Text Placeholder 2"/>
          <p:cNvSpPr>
            <a:spLocks noGrp="1"/>
          </p:cNvSpPr>
          <p:nvPr>
            <p:ph sz="quarter" idx="1"/>
          </p:nvPr>
        </p:nvSpPr>
        <p:spPr>
          <a:xfrm>
            <a:off x="457200" y="1752600"/>
            <a:ext cx="8229600" cy="4404360"/>
          </a:xfrm>
        </p:spPr>
        <p:txBody>
          <a:bodyPr/>
          <a:lstStyle/>
          <a:p>
            <a:r>
              <a:rPr lang="en-US" dirty="0"/>
              <a:t>For every 2.2 pounds of weight loss, risk of type 2 diabetes was reduced by 13%.</a:t>
            </a:r>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59649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93712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64896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Technology to Prevent Diabetes</a:t>
            </a:r>
          </a:p>
        </p:txBody>
      </p:sp>
      <p:sp>
        <p:nvSpPr>
          <p:cNvPr id="3" name="Content Placeholder 2"/>
          <p:cNvSpPr>
            <a:spLocks noGrp="1"/>
          </p:cNvSpPr>
          <p:nvPr>
            <p:ph sz="quarter" idx="1"/>
          </p:nvPr>
        </p:nvSpPr>
        <p:spPr>
          <a:xfrm>
            <a:off x="457200" y="1219200"/>
            <a:ext cx="5867400" cy="4937760"/>
          </a:xfrm>
        </p:spPr>
        <p:txBody>
          <a:bodyPr>
            <a:normAutofit lnSpcReduction="10000"/>
          </a:bodyPr>
          <a:lstStyle/>
          <a:p>
            <a:r>
              <a:rPr lang="en-US" dirty="0"/>
              <a:t>Recent studies support content delivery through virtual small groups, internet social networks, cell phones and mobile devices.</a:t>
            </a:r>
          </a:p>
          <a:p>
            <a:pPr lvl="1"/>
            <a:r>
              <a:rPr lang="en-US" dirty="0"/>
              <a:t>Validated studies that these approaches can:</a:t>
            </a:r>
          </a:p>
          <a:p>
            <a:pPr lvl="2"/>
            <a:r>
              <a:rPr lang="en-US" dirty="0"/>
              <a:t>Support </a:t>
            </a:r>
            <a:r>
              <a:rPr lang="en-US" dirty="0" err="1"/>
              <a:t>wt</a:t>
            </a:r>
            <a:r>
              <a:rPr lang="en-US" dirty="0"/>
              <a:t> loss</a:t>
            </a:r>
          </a:p>
          <a:p>
            <a:pPr lvl="2"/>
            <a:r>
              <a:rPr lang="en-US" dirty="0"/>
              <a:t>Reduce A1c (prediabetes)</a:t>
            </a:r>
          </a:p>
          <a:p>
            <a:pPr lvl="1"/>
            <a:r>
              <a:rPr lang="en-US" dirty="0"/>
              <a:t>The CDC Diabetes Prevention Program is incorporating these tools into their program content</a:t>
            </a:r>
          </a:p>
          <a:p>
            <a:pPr lvl="2"/>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48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75" y="299357"/>
            <a:ext cx="8229600" cy="879021"/>
          </a:xfrm>
        </p:spPr>
        <p:txBody>
          <a:bodyPr/>
          <a:lstStyle/>
          <a:p>
            <a:r>
              <a:rPr lang="en-US" dirty="0"/>
              <a:t>Apps- DiabetesEd.net </a:t>
            </a:r>
          </a:p>
        </p:txBody>
      </p:sp>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r>
              <a:rPr lang="en-US" dirty="0"/>
              <a:t>For people with diabetes</a:t>
            </a:r>
          </a:p>
          <a:p>
            <a:pPr lvl="1"/>
            <a:r>
              <a:rPr lang="en-US" dirty="0"/>
              <a:t>DiabetesEd.net – Resources &gt; Article Library &gt; Apps </a:t>
            </a:r>
          </a:p>
          <a:p>
            <a:pPr lvl="1"/>
            <a:endParaRPr lang="en-US" dirty="0"/>
          </a:p>
          <a:p>
            <a:pPr lvl="1"/>
            <a:endParaRPr lang="en-US" dirty="0"/>
          </a:p>
          <a:p>
            <a:endParaRPr lang="en-US" dirty="0"/>
          </a:p>
        </p:txBody>
      </p:sp>
      <p:pic>
        <p:nvPicPr>
          <p:cNvPr id="10" name="Picture 9"/>
          <p:cNvPicPr>
            <a:picLocks noChangeAspect="1"/>
          </p:cNvPicPr>
          <p:nvPr/>
        </p:nvPicPr>
        <p:blipFill>
          <a:blip r:embed="rId2"/>
          <a:stretch>
            <a:fillRect/>
          </a:stretch>
        </p:blipFill>
        <p:spPr>
          <a:xfrm>
            <a:off x="5486400" y="1378962"/>
            <a:ext cx="933450" cy="1006916"/>
          </a:xfrm>
          <a:prstGeom prst="rect">
            <a:avLst/>
          </a:prstGeom>
        </p:spPr>
      </p:pic>
      <p:pic>
        <p:nvPicPr>
          <p:cNvPr id="11" name="Picture 10"/>
          <p:cNvPicPr>
            <a:picLocks noChangeAspect="1"/>
          </p:cNvPicPr>
          <p:nvPr/>
        </p:nvPicPr>
        <p:blipFill>
          <a:blip r:embed="rId3"/>
          <a:stretch>
            <a:fillRect/>
          </a:stretch>
        </p:blipFill>
        <p:spPr>
          <a:xfrm>
            <a:off x="424775" y="2586463"/>
            <a:ext cx="7124700" cy="3637259"/>
          </a:xfrm>
          <a:prstGeom prst="rect">
            <a:avLst/>
          </a:prstGeom>
        </p:spPr>
      </p:pic>
    </p:spTree>
    <p:extLst>
      <p:ext uri="{BB962C8B-B14F-4D97-AF65-F5344CB8AC3E}">
        <p14:creationId xmlns:p14="http://schemas.microsoft.com/office/powerpoint/2010/main" val="68984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a:solidFill>
                  <a:schemeClr val="tx2">
                    <a:lumMod val="75000"/>
                  </a:schemeClr>
                </a:solidFill>
              </a:rPr>
              <a:t>A</a:t>
            </a:r>
            <a:r>
              <a:rPr lang="en-US" dirty="0"/>
              <a:t>1c less than 7% (</a:t>
            </a:r>
            <a:r>
              <a:rPr lang="en-US" dirty="0" err="1"/>
              <a:t>avg</a:t>
            </a:r>
            <a:r>
              <a:rPr lang="en-US" dirty="0"/>
              <a:t> 3 month BG)</a:t>
            </a:r>
          </a:p>
          <a:p>
            <a:pPr lvl="1" eaLnBrk="1" hangingPunct="1">
              <a:lnSpc>
                <a:spcPct val="90000"/>
              </a:lnSpc>
              <a:defRPr/>
            </a:pPr>
            <a:r>
              <a:rPr lang="en-US" dirty="0"/>
              <a:t>Pre-meal BG 80-130</a:t>
            </a:r>
          </a:p>
          <a:p>
            <a:pPr lvl="1" eaLnBrk="1" hangingPunct="1">
              <a:lnSpc>
                <a:spcPct val="90000"/>
              </a:lnSpc>
              <a:defRPr/>
            </a:pPr>
            <a:r>
              <a:rPr lang="en-US" dirty="0"/>
              <a:t>Post meal BG &lt;180</a:t>
            </a:r>
          </a:p>
          <a:p>
            <a:pPr eaLnBrk="1" hangingPunct="1">
              <a:lnSpc>
                <a:spcPct val="90000"/>
              </a:lnSpc>
              <a:defRPr/>
            </a:pPr>
            <a:r>
              <a:rPr lang="en-US" sz="4000" dirty="0">
                <a:solidFill>
                  <a:schemeClr val="tx2">
                    <a:lumMod val="75000"/>
                  </a:schemeClr>
                </a:solidFill>
              </a:rPr>
              <a:t>B</a:t>
            </a:r>
            <a:r>
              <a:rPr lang="en-US" dirty="0"/>
              <a:t>lood Pressure &lt; 140/90</a:t>
            </a:r>
          </a:p>
          <a:p>
            <a:pPr eaLnBrk="1" hangingPunct="1">
              <a:lnSpc>
                <a:spcPct val="90000"/>
              </a:lnSpc>
              <a:defRPr/>
            </a:pPr>
            <a:r>
              <a:rPr lang="en-US" sz="4000" dirty="0">
                <a:solidFill>
                  <a:schemeClr val="tx2">
                    <a:lumMod val="75000"/>
                  </a:schemeClr>
                </a:solidFill>
              </a:rPr>
              <a:t>C</a:t>
            </a:r>
            <a:r>
              <a:rPr lang="en-US" dirty="0"/>
              <a:t>holesterol </a:t>
            </a:r>
          </a:p>
          <a:p>
            <a:pPr lvl="1" eaLnBrk="1" hangingPunct="1">
              <a:lnSpc>
                <a:spcPct val="90000"/>
              </a:lnSpc>
              <a:defRPr/>
            </a:pPr>
            <a:r>
              <a:rPr lang="en-US" dirty="0"/>
              <a:t>DM and 40 </a:t>
            </a:r>
            <a:r>
              <a:rPr lang="en-US" dirty="0" err="1"/>
              <a:t>yrs</a:t>
            </a:r>
            <a:r>
              <a:rPr lang="en-US" dirty="0"/>
              <a:t>, start statin</a:t>
            </a:r>
          </a:p>
          <a:p>
            <a:pPr lvl="1" eaLnBrk="1" hangingPunct="1">
              <a:lnSpc>
                <a:spcPct val="90000"/>
              </a:lnSpc>
              <a:defRPr/>
            </a:pPr>
            <a:r>
              <a:rPr lang="en-US" dirty="0"/>
              <a:t>HDL &gt;40</a:t>
            </a:r>
          </a:p>
          <a:p>
            <a:pPr lvl="1" eaLnBrk="1" hangingPunct="1">
              <a:lnSpc>
                <a:spcPct val="90000"/>
              </a:lnSpc>
              <a:defRPr/>
            </a:pPr>
            <a:r>
              <a:rPr lang="en-US" dirty="0"/>
              <a:t>Triglyceride &lt; 150</a:t>
            </a:r>
          </a:p>
          <a:p>
            <a:pPr eaLnBrk="1" hangingPunct="1">
              <a:lnSpc>
                <a:spcPct val="90000"/>
              </a:lnSpc>
              <a:defRPr/>
            </a:pPr>
            <a:r>
              <a:rPr lang="en-US" sz="3600" dirty="0">
                <a:solidFill>
                  <a:srgbClr val="790015"/>
                </a:solidFill>
              </a:rPr>
              <a:t>E</a:t>
            </a:r>
            <a:r>
              <a:rPr lang="en-US" dirty="0"/>
              <a:t> </a:t>
            </a:r>
            <a:r>
              <a:rPr lang="en-US" dirty="0" err="1"/>
              <a:t>xercise</a:t>
            </a:r>
            <a:r>
              <a:rPr lang="en-US" dirty="0"/>
              <a:t>, Education</a:t>
            </a:r>
          </a:p>
          <a:p>
            <a:pPr eaLnBrk="1" hangingPunct="1">
              <a:lnSpc>
                <a:spcPct val="90000"/>
              </a:lnSpc>
              <a:defRPr/>
            </a:pPr>
            <a:r>
              <a:rPr lang="en-US" sz="3600" dirty="0">
                <a:solidFill>
                  <a:srgbClr val="7030A0"/>
                </a:solidFill>
              </a:rPr>
              <a:t>H</a:t>
            </a:r>
            <a:r>
              <a:rPr lang="en-US" dirty="0">
                <a:solidFill>
                  <a:srgbClr val="7030A0"/>
                </a:solidFill>
              </a:rPr>
              <a:t> </a:t>
            </a:r>
            <a:r>
              <a:rPr lang="en-US" dirty="0" err="1"/>
              <a:t>ealthy</a:t>
            </a:r>
            <a:r>
              <a:rPr lang="en-US" dirty="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93703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a:t>1% decrease in A</a:t>
            </a:r>
            <a:r>
              <a:rPr lang="en-US" baseline="-25000" dirty="0"/>
              <a:t>1</a:t>
            </a:r>
            <a:r>
              <a:rPr lang="en-US" dirty="0"/>
              <a:t>c reduces </a:t>
            </a:r>
            <a:r>
              <a:rPr lang="en-US" dirty="0" err="1"/>
              <a:t>microvascular</a:t>
            </a:r>
            <a:r>
              <a:rPr lang="en-US" dirty="0"/>
              <a:t> complications by 35% </a:t>
            </a:r>
          </a:p>
          <a:p>
            <a:pPr eaLnBrk="1" hangingPunct="1">
              <a:lnSpc>
                <a:spcPct val="80000"/>
              </a:lnSpc>
              <a:defRPr/>
            </a:pPr>
            <a:r>
              <a:rPr lang="en-US" sz="2800" dirty="0"/>
              <a:t>1% decrease in A</a:t>
            </a:r>
            <a:r>
              <a:rPr lang="en-US" sz="2800" baseline="-25000" dirty="0"/>
              <a:t>1</a:t>
            </a:r>
            <a:r>
              <a:rPr lang="en-US" sz="2800" dirty="0"/>
              <a:t>c reduces diabetes related deaths by 25%</a:t>
            </a:r>
          </a:p>
          <a:p>
            <a:pPr algn="r" eaLnBrk="1" hangingPunct="1">
              <a:lnSpc>
                <a:spcPct val="80000"/>
              </a:lnSpc>
              <a:buFont typeface="Wingdings" pitchFamily="2" charset="2"/>
              <a:buNone/>
              <a:defRPr/>
            </a:pPr>
            <a:endParaRPr lang="en-US" sz="1600" i="1" dirty="0"/>
          </a:p>
          <a:p>
            <a:pPr eaLnBrk="1" latinLnBrk="1" hangingPunct="1">
              <a:lnSpc>
                <a:spcPct val="80000"/>
              </a:lnSpc>
              <a:defRPr/>
            </a:pPr>
            <a:r>
              <a:rPr lang="en-US" sz="2800" dirty="0"/>
              <a:t>B/P control (144/82) reduced risk of:</a:t>
            </a:r>
          </a:p>
          <a:p>
            <a:pPr lvl="1" eaLnBrk="1" latinLnBrk="1" hangingPunct="1">
              <a:lnSpc>
                <a:spcPct val="80000"/>
              </a:lnSpc>
              <a:defRPr/>
            </a:pPr>
            <a:r>
              <a:rPr lang="en-US" dirty="0"/>
              <a:t>Heart failure (56%)</a:t>
            </a:r>
          </a:p>
          <a:p>
            <a:pPr lvl="1" eaLnBrk="1" latinLnBrk="1" hangingPunct="1">
              <a:lnSpc>
                <a:spcPct val="80000"/>
              </a:lnSpc>
              <a:defRPr/>
            </a:pPr>
            <a:r>
              <a:rPr lang="en-US" dirty="0"/>
              <a:t>Stroke (44%)</a:t>
            </a:r>
          </a:p>
          <a:p>
            <a:pPr lvl="1" eaLnBrk="1" latinLnBrk="1" hangingPunct="1">
              <a:lnSpc>
                <a:spcPct val="80000"/>
              </a:lnSpc>
              <a:defRPr/>
            </a:pPr>
            <a:r>
              <a:rPr lang="en-US" dirty="0"/>
              <a:t>Death from diabetes (32%)</a:t>
            </a:r>
          </a:p>
          <a:p>
            <a:pPr algn="r" eaLnBrk="1" hangingPunct="1">
              <a:lnSpc>
                <a:spcPct val="80000"/>
              </a:lnSpc>
              <a:buFont typeface="Wingdings" pitchFamily="2" charset="2"/>
              <a:buNone/>
              <a:defRPr/>
            </a:pPr>
            <a:endParaRPr lang="en-US" sz="1800" i="1" dirty="0"/>
          </a:p>
          <a:p>
            <a:pPr algn="r" eaLnBrk="1" hangingPunct="1">
              <a:lnSpc>
                <a:spcPct val="80000"/>
              </a:lnSpc>
              <a:buFont typeface="Wingdings" pitchFamily="2" charset="2"/>
              <a:buNone/>
              <a:defRPr/>
            </a:pPr>
            <a:endParaRPr lang="en-US" sz="1600" i="1" dirty="0"/>
          </a:p>
          <a:p>
            <a:pPr algn="r" eaLnBrk="1" hangingPunct="1">
              <a:lnSpc>
                <a:spcPct val="80000"/>
              </a:lnSpc>
              <a:buFont typeface="Wingdings" pitchFamily="2" charset="2"/>
              <a:buNone/>
              <a:defRPr/>
            </a:pPr>
            <a:r>
              <a:rPr lang="en-US" sz="1600" i="1" dirty="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415397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 Glycemic Targets  </a:t>
            </a:r>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1597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2173723"/>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t>Global Epidemic</a:t>
            </a:r>
          </a:p>
        </p:txBody>
      </p:sp>
      <p:sp>
        <p:nvSpPr>
          <p:cNvPr id="1366019" name="Rectangle 3"/>
          <p:cNvSpPr>
            <a:spLocks noGrp="1" noChangeArrowheads="1"/>
          </p:cNvSpPr>
          <p:nvPr>
            <p:ph sz="quarter" idx="1"/>
          </p:nvPr>
        </p:nvSpPr>
        <p:spPr/>
        <p:txBody>
          <a:bodyPr/>
          <a:lstStyle/>
          <a:p>
            <a:pPr eaLnBrk="1" hangingPunct="1"/>
            <a:r>
              <a:rPr lang="en-US" dirty="0"/>
              <a:t>Every 10 seconds</a:t>
            </a:r>
          </a:p>
          <a:p>
            <a:pPr lvl="1" eaLnBrk="1" hangingPunct="1"/>
            <a:r>
              <a:rPr lang="en-US" dirty="0"/>
              <a:t>1 person dies with diabetes</a:t>
            </a:r>
          </a:p>
          <a:p>
            <a:pPr lvl="1" eaLnBrk="1" hangingPunct="1"/>
            <a:r>
              <a:rPr lang="en-US" dirty="0"/>
              <a:t>2 people develop diabetes</a:t>
            </a:r>
          </a:p>
          <a:p>
            <a:pPr eaLnBrk="1" hangingPunct="1"/>
            <a:r>
              <a:rPr lang="en-US" dirty="0"/>
              <a:t>Every year</a:t>
            </a:r>
          </a:p>
          <a:p>
            <a:pPr lvl="1" eaLnBrk="1" hangingPunct="1"/>
            <a:r>
              <a:rPr lang="en-US" dirty="0"/>
              <a:t>3 million deaths</a:t>
            </a:r>
          </a:p>
          <a:p>
            <a:pPr lvl="1" eaLnBrk="1" hangingPunct="1"/>
            <a:r>
              <a:rPr lang="en-US" dirty="0"/>
              <a:t>6 million new cases</a:t>
            </a:r>
          </a:p>
          <a:p>
            <a:pPr eaLnBrk="1" hangingPunct="1"/>
            <a:r>
              <a:rPr lang="en-US" dirty="0"/>
              <a:t> World Diabetes Day is November 14</a:t>
            </a:r>
          </a:p>
          <a:p>
            <a:pPr eaLnBrk="1" hangingPunct="1"/>
            <a:r>
              <a:rPr lang="en-US" dirty="0"/>
              <a:t> March is ADA Sound the Alert Day “find people w/ undetected diabetes”</a:t>
            </a:r>
          </a:p>
          <a:p>
            <a:pPr eaLnBrk="1" hangingPunct="1"/>
            <a:endParaRPr lang="en-US" baseline="30000" dirty="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br>
              <a:rPr lang="en-US" sz="4000" dirty="0"/>
            </a:br>
            <a:br>
              <a:rPr lang="en-US" sz="4000" dirty="0"/>
            </a:br>
            <a:br>
              <a:rPr lang="en-US" sz="4000" dirty="0"/>
            </a:br>
            <a:br>
              <a:rPr lang="en-US" sz="4000" dirty="0"/>
            </a:br>
            <a:br>
              <a:rPr lang="en-US" sz="4000" dirty="0"/>
            </a:br>
            <a:r>
              <a:rPr lang="en-US" sz="4000" dirty="0"/>
              <a:t>A1c and Estimated </a:t>
            </a:r>
            <a:r>
              <a:rPr lang="en-US" sz="4000" dirty="0" err="1"/>
              <a:t>Avg</a:t>
            </a:r>
            <a:r>
              <a:rPr lang="en-US" sz="4000" dirty="0"/>
              <a:t> Glucose (</a:t>
            </a:r>
            <a:r>
              <a:rPr lang="en-US" sz="4000" dirty="0" err="1"/>
              <a:t>eAG</a:t>
            </a:r>
            <a:r>
              <a:rPr lang="en-US" sz="4000" dirty="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a:t>A1c (%)			</a:t>
            </a:r>
            <a:r>
              <a:rPr lang="en-US" sz="2400" u="sng" dirty="0" err="1"/>
              <a:t>eAG</a:t>
            </a:r>
            <a:endParaRPr lang="en-US" sz="2400" u="sng" dirty="0"/>
          </a:p>
          <a:p>
            <a:pPr eaLnBrk="1" hangingPunct="1">
              <a:lnSpc>
                <a:spcPct val="80000"/>
              </a:lnSpc>
              <a:buFont typeface="Wingdings" pitchFamily="2" charset="2"/>
              <a:buNone/>
            </a:pPr>
            <a:r>
              <a:rPr lang="en-US" sz="2400" dirty="0"/>
              <a:t>	5				  97</a:t>
            </a:r>
          </a:p>
          <a:p>
            <a:pPr eaLnBrk="1" hangingPunct="1">
              <a:lnSpc>
                <a:spcPct val="80000"/>
              </a:lnSpc>
              <a:buFont typeface="Wingdings" pitchFamily="2" charset="2"/>
              <a:buNone/>
            </a:pPr>
            <a:r>
              <a:rPr lang="en-US" sz="2400" dirty="0"/>
              <a:t>    6				126</a:t>
            </a:r>
          </a:p>
          <a:p>
            <a:pPr eaLnBrk="1" hangingPunct="1">
              <a:lnSpc>
                <a:spcPct val="80000"/>
              </a:lnSpc>
              <a:buFont typeface="Wingdings" pitchFamily="2" charset="2"/>
              <a:buNone/>
            </a:pPr>
            <a:r>
              <a:rPr lang="en-US" sz="2400" dirty="0"/>
              <a:t>	7				154</a:t>
            </a:r>
          </a:p>
          <a:p>
            <a:pPr eaLnBrk="1" hangingPunct="1">
              <a:lnSpc>
                <a:spcPct val="80000"/>
              </a:lnSpc>
              <a:buFont typeface="Wingdings" pitchFamily="2" charset="2"/>
              <a:buNone/>
            </a:pPr>
            <a:r>
              <a:rPr lang="en-US" sz="2400" dirty="0"/>
              <a:t>	8				183</a:t>
            </a:r>
          </a:p>
          <a:p>
            <a:pPr eaLnBrk="1" hangingPunct="1">
              <a:lnSpc>
                <a:spcPct val="80000"/>
              </a:lnSpc>
              <a:buFont typeface="Wingdings" pitchFamily="2" charset="2"/>
              <a:buNone/>
            </a:pPr>
            <a:r>
              <a:rPr lang="en-US" sz="2400" dirty="0"/>
              <a:t>	9				212</a:t>
            </a:r>
          </a:p>
          <a:p>
            <a:pPr eaLnBrk="1" hangingPunct="1">
              <a:lnSpc>
                <a:spcPct val="80000"/>
              </a:lnSpc>
              <a:buFont typeface="Wingdings" pitchFamily="2" charset="2"/>
              <a:buNone/>
            </a:pPr>
            <a:r>
              <a:rPr lang="en-US" sz="2400" dirty="0"/>
              <a:t>	10				240</a:t>
            </a:r>
          </a:p>
          <a:p>
            <a:pPr eaLnBrk="1" hangingPunct="1">
              <a:lnSpc>
                <a:spcPct val="80000"/>
              </a:lnSpc>
              <a:buFont typeface="Wingdings" pitchFamily="2" charset="2"/>
              <a:buNone/>
            </a:pPr>
            <a:r>
              <a:rPr lang="en-US" sz="2400" dirty="0"/>
              <a:t>	11				269	</a:t>
            </a:r>
          </a:p>
          <a:p>
            <a:pPr eaLnBrk="1" hangingPunct="1">
              <a:lnSpc>
                <a:spcPct val="80000"/>
              </a:lnSpc>
              <a:buFont typeface="Wingdings" pitchFamily="2" charset="2"/>
              <a:buNone/>
            </a:pPr>
            <a:r>
              <a:rPr lang="en-US" sz="2400"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solidFill>
                  <a:srgbClr val="7030A0"/>
                </a:solidFill>
              </a:rPr>
              <a:t>eAG</a:t>
            </a:r>
            <a:r>
              <a:rPr lang="en-US" sz="2400" b="1" i="1" dirty="0">
                <a:solidFill>
                  <a:srgbClr val="7030A0"/>
                </a:solidFill>
              </a:rPr>
              <a:t> = 28.7 x A1c-46.7  ~ 29 </a:t>
            </a:r>
            <a:r>
              <a:rPr lang="en-US" sz="2400" b="1" i="1" dirty="0" err="1">
                <a:solidFill>
                  <a:srgbClr val="7030A0"/>
                </a:solidFill>
              </a:rPr>
              <a:t>pts</a:t>
            </a:r>
            <a:r>
              <a:rPr lang="en-US" sz="2400" b="1" i="1" dirty="0">
                <a:solidFill>
                  <a:srgbClr val="7030A0"/>
                </a:solidFill>
              </a:rPr>
              <a:t>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347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old age start?</a:t>
            </a:r>
          </a:p>
        </p:txBody>
      </p:sp>
      <p:sp>
        <p:nvSpPr>
          <p:cNvPr id="3" name="Content Placeholder 2"/>
          <p:cNvSpPr>
            <a:spLocks noGrp="1"/>
          </p:cNvSpPr>
          <p:nvPr>
            <p:ph sz="quarter"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619250" y="1657350"/>
            <a:ext cx="5905500" cy="3543300"/>
          </a:xfrm>
          <a:prstGeom prst="rect">
            <a:avLst/>
          </a:prstGeom>
        </p:spPr>
      </p:pic>
    </p:spTree>
    <p:extLst>
      <p:ext uri="{BB962C8B-B14F-4D97-AF65-F5344CB8AC3E}">
        <p14:creationId xmlns:p14="http://schemas.microsoft.com/office/powerpoint/2010/main" val="157968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Goals for Older Adults (</a:t>
            </a:r>
            <a:r>
              <a:rPr lang="en-US" dirty="0" err="1"/>
              <a:t>Std</a:t>
            </a:r>
            <a:r>
              <a:rPr lang="en-US" dirty="0"/>
              <a:t> 10)</a:t>
            </a:r>
          </a:p>
        </p:txBody>
      </p:sp>
      <p:pic>
        <p:nvPicPr>
          <p:cNvPr id="7" name="Content Placeholder 6"/>
          <p:cNvPicPr>
            <a:picLocks noGrp="1" noChangeAspect="1"/>
          </p:cNvPicPr>
          <p:nvPr>
            <p:ph sz="quarter" idx="1"/>
          </p:nvPr>
        </p:nvPicPr>
        <p:blipFill>
          <a:blip r:embed="rId2"/>
          <a:stretch>
            <a:fillRect/>
          </a:stretch>
        </p:blipFill>
        <p:spPr>
          <a:xfrm>
            <a:off x="218816" y="1143000"/>
            <a:ext cx="8706367" cy="4321175"/>
          </a:xfrm>
          <a:prstGeom prst="rect">
            <a:avLst/>
          </a:prstGeom>
        </p:spPr>
      </p:pic>
    </p:spTree>
    <p:extLst>
      <p:ext uri="{BB962C8B-B14F-4D97-AF65-F5344CB8AC3E}">
        <p14:creationId xmlns:p14="http://schemas.microsoft.com/office/powerpoint/2010/main" val="369225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are next steps? </a:t>
            </a:r>
          </a:p>
        </p:txBody>
      </p:sp>
      <p:sp>
        <p:nvSpPr>
          <p:cNvPr id="3" name="Content Placeholder 2"/>
          <p:cNvSpPr>
            <a:spLocks noGrp="1"/>
          </p:cNvSpPr>
          <p:nvPr>
            <p:ph sz="quarter" idx="1"/>
          </p:nvPr>
        </p:nvSpPr>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“diet controlled”. Limited income. </a:t>
            </a:r>
            <a:r>
              <a:rPr lang="en-US" sz="4000" dirty="0" err="1"/>
              <a:t>Creat</a:t>
            </a:r>
            <a:r>
              <a:rPr lang="en-US" sz="4000" dirty="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0665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a:t>DPP-4 Inhibitors – </a:t>
            </a:r>
            <a:r>
              <a:rPr lang="en-US" sz="3200" dirty="0"/>
              <a:t>“</a:t>
            </a:r>
            <a:r>
              <a:rPr lang="en-US" sz="3200" dirty="0" err="1"/>
              <a:t>Incretin</a:t>
            </a:r>
            <a:r>
              <a:rPr lang="en-US" sz="3200" dirty="0"/>
              <a:t> Enhancers”</a:t>
            </a:r>
            <a:r>
              <a:rPr lang="en-US" sz="4000" dirty="0">
                <a:solidFill>
                  <a:schemeClr val="folHlink"/>
                </a:solidFill>
              </a:rPr>
              <a:t> </a:t>
            </a:r>
            <a:br>
              <a:rPr lang="en-US" sz="4000" dirty="0">
                <a:solidFill>
                  <a:schemeClr val="folHlink"/>
                </a:solidFill>
              </a:rPr>
            </a:br>
            <a:r>
              <a:rPr lang="en-US" sz="2200" dirty="0">
                <a:solidFill>
                  <a:schemeClr val="tx1"/>
                </a:solidFill>
              </a:rPr>
              <a:t>Januvia (</a:t>
            </a:r>
            <a:r>
              <a:rPr lang="en-US" sz="2200" dirty="0" err="1">
                <a:solidFill>
                  <a:schemeClr val="tx1"/>
                </a:solidFill>
              </a:rPr>
              <a:t>sitagliptin</a:t>
            </a:r>
            <a:r>
              <a:rPr lang="en-US" sz="2200" dirty="0">
                <a:solidFill>
                  <a:schemeClr val="tx1"/>
                </a:solidFill>
              </a:rPr>
              <a:t>) – </a:t>
            </a:r>
            <a:r>
              <a:rPr lang="en-US" sz="2200" dirty="0" err="1">
                <a:solidFill>
                  <a:schemeClr val="tx1"/>
                </a:solidFill>
              </a:rPr>
              <a:t>Tradjenta</a:t>
            </a:r>
            <a:r>
              <a:rPr lang="en-US" sz="2200" dirty="0">
                <a:solidFill>
                  <a:schemeClr val="tx1"/>
                </a:solidFill>
              </a:rPr>
              <a:t> (</a:t>
            </a:r>
            <a:r>
              <a:rPr lang="en-US" sz="2200" dirty="0" err="1">
                <a:solidFill>
                  <a:schemeClr val="tx1"/>
                </a:solidFill>
              </a:rPr>
              <a:t>linagliptin</a:t>
            </a:r>
            <a:r>
              <a:rPr lang="en-US" sz="2200" dirty="0">
                <a:solidFill>
                  <a:schemeClr val="tx1"/>
                </a:solidFill>
              </a:rPr>
              <a:t>) </a:t>
            </a:r>
            <a:br>
              <a:rPr lang="en-US" sz="2200" dirty="0">
                <a:solidFill>
                  <a:schemeClr val="tx1"/>
                </a:solidFill>
              </a:rPr>
            </a:br>
            <a:r>
              <a:rPr lang="en-US" sz="2200" dirty="0" err="1">
                <a:solidFill>
                  <a:schemeClr val="tx1"/>
                </a:solidFill>
              </a:rPr>
              <a:t>Onglyza</a:t>
            </a:r>
            <a:r>
              <a:rPr lang="en-US" sz="2200" dirty="0">
                <a:solidFill>
                  <a:schemeClr val="tx1"/>
                </a:solidFill>
              </a:rPr>
              <a:t> (</a:t>
            </a:r>
            <a:r>
              <a:rPr lang="en-US" sz="2200" dirty="0" err="1">
                <a:solidFill>
                  <a:schemeClr val="tx1"/>
                </a:solidFill>
              </a:rPr>
              <a:t>saxagliptin</a:t>
            </a:r>
            <a:r>
              <a:rPr lang="en-US" sz="2200" dirty="0">
                <a:solidFill>
                  <a:schemeClr val="tx1"/>
                </a:solidFill>
              </a:rPr>
              <a:t>)  </a:t>
            </a:r>
            <a:r>
              <a:rPr lang="en-US" sz="2200" dirty="0" err="1">
                <a:solidFill>
                  <a:schemeClr val="tx1"/>
                </a:solidFill>
              </a:rPr>
              <a:t>Nesina</a:t>
            </a:r>
            <a:r>
              <a:rPr lang="en-US" sz="2200" dirty="0">
                <a:solidFill>
                  <a:schemeClr val="tx1"/>
                </a:solidFill>
              </a:rPr>
              <a:t> (</a:t>
            </a:r>
            <a:r>
              <a:rPr lang="en-US" sz="2200" dirty="0" err="1">
                <a:solidFill>
                  <a:schemeClr val="tx1"/>
                </a:solidFill>
              </a:rPr>
              <a:t>alogliptin</a:t>
            </a:r>
            <a:r>
              <a:rPr lang="en-US" sz="2200" dirty="0">
                <a:solidFill>
                  <a:schemeClr val="tx1"/>
                </a:solidFill>
              </a:rPr>
              <a:t>) </a:t>
            </a:r>
            <a:endParaRPr lang="en-US" sz="2000" dirty="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a:t>Action:</a:t>
            </a:r>
            <a:r>
              <a:rPr lang="en-US" dirty="0"/>
              <a:t> </a:t>
            </a:r>
          </a:p>
          <a:p>
            <a:pPr lvl="1" eaLnBrk="1" hangingPunct="1">
              <a:lnSpc>
                <a:spcPct val="80000"/>
              </a:lnSpc>
              <a:defRPr/>
            </a:pPr>
            <a:r>
              <a:rPr lang="en-US" sz="2800" dirty="0"/>
              <a:t>Increase insulin release w/ meals</a:t>
            </a:r>
          </a:p>
          <a:p>
            <a:pPr lvl="1" eaLnBrk="1" hangingPunct="1">
              <a:lnSpc>
                <a:spcPct val="80000"/>
              </a:lnSpc>
              <a:defRPr/>
            </a:pPr>
            <a:r>
              <a:rPr lang="en-US" sz="2800" dirty="0"/>
              <a:t>Suppress glucagon</a:t>
            </a:r>
          </a:p>
          <a:p>
            <a:pPr eaLnBrk="1" hangingPunct="1">
              <a:lnSpc>
                <a:spcPct val="80000"/>
              </a:lnSpc>
              <a:defRPr/>
            </a:pPr>
            <a:r>
              <a:rPr lang="en-US" b="1" dirty="0"/>
              <a:t>Dosing</a:t>
            </a:r>
            <a:r>
              <a:rPr lang="en-US" dirty="0"/>
              <a:t>: 	</a:t>
            </a:r>
            <a:r>
              <a:rPr lang="en-US" sz="2800" dirty="0"/>
              <a:t>Januvia – 100mg a day </a:t>
            </a:r>
          </a:p>
          <a:p>
            <a:pPr lvl="4" eaLnBrk="1" hangingPunct="1">
              <a:lnSpc>
                <a:spcPct val="80000"/>
              </a:lnSpc>
              <a:buFont typeface="Wingdings" pitchFamily="2" charset="2"/>
              <a:buNone/>
              <a:defRPr/>
            </a:pPr>
            <a:r>
              <a:rPr lang="en-US" sz="2800" dirty="0"/>
              <a:t> 		</a:t>
            </a:r>
            <a:r>
              <a:rPr lang="en-US" sz="2800" dirty="0" err="1"/>
              <a:t>Onglyza</a:t>
            </a:r>
            <a:r>
              <a:rPr lang="en-US" sz="2800" dirty="0"/>
              <a:t> – up to 5mg a day </a:t>
            </a:r>
          </a:p>
          <a:p>
            <a:pPr lvl="4" eaLnBrk="1" hangingPunct="1">
              <a:lnSpc>
                <a:spcPct val="80000"/>
              </a:lnSpc>
              <a:buFont typeface="Wingdings" pitchFamily="2" charset="2"/>
              <a:buNone/>
              <a:defRPr/>
            </a:pPr>
            <a:r>
              <a:rPr lang="en-US" sz="2800" dirty="0"/>
              <a:t> 		</a:t>
            </a:r>
            <a:r>
              <a:rPr lang="en-US" sz="2800" dirty="0" err="1"/>
              <a:t>Tradjenta</a:t>
            </a:r>
            <a:r>
              <a:rPr lang="en-US" sz="2800" dirty="0"/>
              <a:t> – 5mg a day</a:t>
            </a:r>
          </a:p>
          <a:p>
            <a:pPr lvl="4" eaLnBrk="1" hangingPunct="1">
              <a:lnSpc>
                <a:spcPct val="80000"/>
              </a:lnSpc>
              <a:buFont typeface="Wingdings" pitchFamily="2" charset="2"/>
              <a:buNone/>
              <a:defRPr/>
            </a:pPr>
            <a:r>
              <a:rPr lang="en-US" sz="2800" dirty="0">
                <a:solidFill>
                  <a:srgbClr val="FF0000"/>
                </a:solidFill>
              </a:rPr>
              <a:t> 		</a:t>
            </a:r>
            <a:r>
              <a:rPr lang="en-US" sz="2800" dirty="0" err="1"/>
              <a:t>Nesina</a:t>
            </a:r>
            <a:r>
              <a:rPr lang="en-US" sz="2800" dirty="0"/>
              <a:t> – up to 25 mg a day</a:t>
            </a:r>
          </a:p>
          <a:p>
            <a:pPr eaLnBrk="1" hangingPunct="1">
              <a:lnSpc>
                <a:spcPct val="80000"/>
              </a:lnSpc>
              <a:defRPr/>
            </a:pPr>
            <a:r>
              <a:rPr lang="en-US" b="1" dirty="0"/>
              <a:t>Efficacy:</a:t>
            </a:r>
            <a:r>
              <a:rPr lang="en-US" dirty="0"/>
              <a:t> 	Decreases A1c by 0.6 -0.8% </a:t>
            </a:r>
          </a:p>
          <a:p>
            <a:pPr eaLnBrk="1" hangingPunct="1">
              <a:lnSpc>
                <a:spcPct val="80000"/>
              </a:lnSpc>
              <a:defRPr/>
            </a:pPr>
            <a:r>
              <a:rPr lang="en-US" b="1" dirty="0"/>
              <a:t>Benefits/ Issues</a:t>
            </a:r>
            <a:r>
              <a:rPr lang="en-US" sz="2800" dirty="0"/>
              <a:t>: </a:t>
            </a:r>
            <a:r>
              <a:rPr lang="en-US" dirty="0"/>
              <a:t> weight neutral, no hypo, few side effects.  Expensive</a:t>
            </a:r>
            <a:endParaRPr lang="en-US" sz="2800" dirty="0"/>
          </a:p>
        </p:txBody>
      </p:sp>
    </p:spTree>
    <p:custDataLst>
      <p:tags r:id="rId1"/>
    </p:custDataLst>
    <p:extLst>
      <p:ext uri="{BB962C8B-B14F-4D97-AF65-F5344CB8AC3E}">
        <p14:creationId xmlns:p14="http://schemas.microsoft.com/office/powerpoint/2010/main" val="31163598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a:t>For participants of DCCT and UKPDS </a:t>
            </a:r>
          </a:p>
          <a:p>
            <a:pPr lvl="1" eaLnBrk="1" hangingPunct="1">
              <a:lnSpc>
                <a:spcPct val="90000"/>
              </a:lnSpc>
              <a:defRPr/>
            </a:pPr>
            <a:r>
              <a:rPr lang="en-US" dirty="0"/>
              <a:t>long lasting benefit of early intensive BG control prevents</a:t>
            </a:r>
          </a:p>
          <a:p>
            <a:pPr lvl="2" eaLnBrk="1" hangingPunct="1">
              <a:lnSpc>
                <a:spcPct val="90000"/>
              </a:lnSpc>
              <a:defRPr/>
            </a:pPr>
            <a:r>
              <a:rPr lang="en-US" sz="2800" dirty="0" err="1"/>
              <a:t>microvascular</a:t>
            </a:r>
            <a:r>
              <a:rPr lang="en-US" sz="2800" dirty="0"/>
              <a:t> complications</a:t>
            </a:r>
          </a:p>
          <a:p>
            <a:pPr lvl="2" eaLnBrk="1" hangingPunct="1">
              <a:lnSpc>
                <a:spcPct val="90000"/>
              </a:lnSpc>
              <a:defRPr/>
            </a:pPr>
            <a:r>
              <a:rPr lang="en-US" sz="2800" dirty="0" err="1"/>
              <a:t>Macrovascular</a:t>
            </a:r>
            <a:r>
              <a:rPr lang="en-US" sz="2800" dirty="0"/>
              <a:t> complications (15-55% decrease)</a:t>
            </a:r>
          </a:p>
          <a:p>
            <a:pPr lvl="1" eaLnBrk="1" hangingPunct="1">
              <a:lnSpc>
                <a:spcPct val="90000"/>
              </a:lnSpc>
              <a:defRPr/>
            </a:pPr>
            <a:r>
              <a:rPr lang="en-US" dirty="0"/>
              <a:t>Even though their BG levels increased over time</a:t>
            </a:r>
          </a:p>
          <a:p>
            <a:pPr lvl="1" eaLnBrk="1" hangingPunct="1">
              <a:lnSpc>
                <a:spcPct val="90000"/>
              </a:lnSpc>
              <a:defRPr/>
            </a:pPr>
            <a:r>
              <a:rPr lang="en-US" dirty="0"/>
              <a:t>Message – Catch early and</a:t>
            </a:r>
          </a:p>
          <a:p>
            <a:pPr marL="457200" lvl="1" indent="0" eaLnBrk="1" hangingPunct="1">
              <a:lnSpc>
                <a:spcPct val="90000"/>
              </a:lnSpc>
              <a:buFont typeface="Wingdings" panose="05000000000000000000" pitchFamily="2" charset="2"/>
              <a:buNone/>
              <a:defRPr/>
            </a:pPr>
            <a:r>
              <a:rPr lang="en-US" dirty="0"/>
              <a:t>Treat aggressively</a:t>
            </a:r>
          </a:p>
          <a:p>
            <a:pPr lvl="1" eaLnBrk="1" hangingPunct="1">
              <a:lnSpc>
                <a:spcPct val="90000"/>
              </a:lnSpc>
              <a:defRPr/>
            </a:pPr>
            <a:endParaRPr lang="en-US" dirty="0"/>
          </a:p>
          <a:p>
            <a:pPr lvl="1" eaLnBrk="1" hangingPunct="1">
              <a:lnSpc>
                <a:spcPct val="90000"/>
              </a:lnSpc>
              <a:defRPr/>
            </a:pPr>
            <a:endParaRPr lang="en-US" dirty="0"/>
          </a:p>
          <a:p>
            <a:pPr marL="457200" lvl="1" indent="0" eaLnBrk="1" hangingPunct="1">
              <a:lnSpc>
                <a:spcPct val="90000"/>
              </a:lnSpc>
              <a:buFont typeface="Wingdings" panose="05000000000000000000" pitchFamily="2" charset="2"/>
              <a:buNone/>
              <a:defRPr/>
            </a:pPr>
            <a:endParaRPr lang="en-US" dirty="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267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Updated Recommendations</a:t>
            </a:r>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77483" y="1143000"/>
            <a:ext cx="5366117" cy="4895742"/>
          </a:xfrm>
        </p:spPr>
      </p:pic>
      <p:sp>
        <p:nvSpPr>
          <p:cNvPr id="4" name="Content Placeholder 3"/>
          <p:cNvSpPr>
            <a:spLocks noGrp="1"/>
          </p:cNvSpPr>
          <p:nvPr>
            <p:ph sz="quarter" idx="2"/>
          </p:nvPr>
        </p:nvSpPr>
        <p:spPr>
          <a:xfrm>
            <a:off x="6063883" y="1143000"/>
            <a:ext cx="2743199" cy="4648200"/>
          </a:xfrm>
        </p:spPr>
        <p:txBody>
          <a:bodyPr>
            <a:normAutofit/>
          </a:bodyPr>
          <a:lstStyle/>
          <a:p>
            <a:r>
              <a:rPr lang="en-US" sz="2800" dirty="0"/>
              <a:t>Statin – lowers cholesterol production in liver</a:t>
            </a:r>
          </a:p>
          <a:p>
            <a:r>
              <a:rPr lang="en-US" sz="2800" dirty="0"/>
              <a:t>Ezetimibe (</a:t>
            </a:r>
            <a:r>
              <a:rPr lang="en-US" sz="2800" dirty="0" err="1"/>
              <a:t>Zetia</a:t>
            </a:r>
            <a:r>
              <a:rPr lang="en-US" sz="2800" dirty="0"/>
              <a:t>) – blocks absorption of cholesterol in intestine</a:t>
            </a:r>
          </a:p>
        </p:txBody>
      </p:sp>
    </p:spTree>
    <p:extLst>
      <p:ext uri="{BB962C8B-B14F-4D97-AF65-F5344CB8AC3E}">
        <p14:creationId xmlns:p14="http://schemas.microsoft.com/office/powerpoint/2010/main" val="165531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a:t>Flu vaccine</a:t>
            </a:r>
          </a:p>
          <a:p>
            <a:pPr lvl="1"/>
            <a:r>
              <a:rPr lang="en-US" sz="2800" dirty="0"/>
              <a:t>every year starting 6 months</a:t>
            </a:r>
          </a:p>
          <a:p>
            <a:r>
              <a:rPr lang="en-US" sz="2800" dirty="0"/>
              <a:t>Pneumococcal  starting at 2 years.</a:t>
            </a:r>
          </a:p>
          <a:p>
            <a:pPr lvl="1"/>
            <a:r>
              <a:rPr lang="en-US" sz="2800" dirty="0"/>
              <a:t>One time Revaccination for those over 64 and had first vaccine &gt;5 years prior </a:t>
            </a:r>
          </a:p>
          <a:p>
            <a:r>
              <a:rPr lang="en-US" sz="2800" dirty="0"/>
              <a:t>Hepatitis B Vaccine </a:t>
            </a:r>
            <a:r>
              <a:rPr lang="en-US" sz="2400" dirty="0"/>
              <a:t>(ADA </a:t>
            </a:r>
            <a:r>
              <a:rPr lang="en-US" sz="2400" dirty="0" err="1"/>
              <a:t>Stds</a:t>
            </a:r>
            <a:r>
              <a:rPr lang="en-US" sz="2400" dirty="0"/>
              <a:t> 2013, </a:t>
            </a:r>
            <a:r>
              <a:rPr lang="en-US" sz="2400" dirty="0" err="1"/>
              <a:t>pg</a:t>
            </a:r>
            <a:r>
              <a:rPr lang="en-US" sz="2400" dirty="0"/>
              <a:t> s28)</a:t>
            </a:r>
          </a:p>
          <a:p>
            <a:pPr lvl="1"/>
            <a:r>
              <a:rPr lang="en-US" sz="2800" dirty="0"/>
              <a:t>For diabetes pts age 19 – 59 (not previously vaccinated) </a:t>
            </a:r>
          </a:p>
          <a:p>
            <a:pPr lvl="1"/>
            <a:r>
              <a:rPr lang="en-US" sz="2800" dirty="0"/>
              <a:t>Double risk of </a:t>
            </a:r>
            <a:r>
              <a:rPr lang="en-US" sz="2800" dirty="0" err="1"/>
              <a:t>Hep</a:t>
            </a:r>
            <a:r>
              <a:rPr lang="en-US" sz="2800" dirty="0"/>
              <a:t> B due to lancing devices/ glucose meter exposure</a:t>
            </a:r>
          </a:p>
          <a:p>
            <a:endParaRPr lang="en-US" dirty="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546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Pneumonia Vaccination Update</a:t>
            </a:r>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a:t>Pneumonia polysaccharide PPSV23 vaccine to all patients starting at age 2</a:t>
            </a:r>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51475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sp>
        <p:nvSpPr>
          <p:cNvPr id="3" name="Content Placeholder 2"/>
          <p:cNvSpPr>
            <a:spLocks noGrp="1"/>
          </p:cNvSpPr>
          <p:nvPr>
            <p:ph sz="quarter" idx="1"/>
          </p:nvPr>
        </p:nvSpPr>
        <p:spPr>
          <a:xfrm>
            <a:off x="457200" y="1219200"/>
            <a:ext cx="6324600" cy="4937760"/>
          </a:xfrm>
        </p:spPr>
        <p:txBody>
          <a:bodyPr/>
          <a:lstStyle/>
          <a:p>
            <a:r>
              <a:rPr lang="en-US" dirty="0"/>
              <a:t>People with diabetes and pre diabetes should receive DSME</a:t>
            </a:r>
          </a:p>
          <a:p>
            <a:pPr lvl="1"/>
            <a:r>
              <a:rPr lang="en-US" dirty="0"/>
              <a:t>Monitor for effective self-management and quality of life</a:t>
            </a:r>
          </a:p>
          <a:p>
            <a:pPr lvl="1"/>
            <a:r>
              <a:rPr lang="en-US" dirty="0"/>
              <a:t>Address psychosocial issues and emotional well being</a:t>
            </a:r>
          </a:p>
          <a:p>
            <a:pPr lvl="1"/>
            <a:r>
              <a:rPr lang="en-US" dirty="0"/>
              <a:t>Results in cost savings and improved outcomes, should be reimbursed by third party payers.</a:t>
            </a:r>
          </a:p>
          <a:p>
            <a:pPr lvl="1"/>
            <a:endParaRPr lang="en-US" dirty="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73408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17262</TotalTime>
  <Pages>98</Pages>
  <Words>7866</Words>
  <Application>Microsoft Office PowerPoint</Application>
  <PresentationFormat>Letter Paper (8.5x11 in)</PresentationFormat>
  <Paragraphs>1590</Paragraphs>
  <Slides>203</Slides>
  <Notes>117</Notes>
  <HiddenSlides>0</HiddenSlides>
  <MMClips>4</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3</vt:i4>
      </vt:variant>
      <vt:variant>
        <vt:lpstr>Slide Titles</vt:lpstr>
      </vt:variant>
      <vt:variant>
        <vt:i4>203</vt:i4>
      </vt:variant>
    </vt:vector>
  </HeadingPairs>
  <TitlesOfParts>
    <vt:vector size="223" baseType="lpstr">
      <vt:lpstr>ＭＳ Ｐゴシック</vt:lpstr>
      <vt:lpstr>SimSun</vt:lpstr>
      <vt:lpstr>Arial</vt:lpstr>
      <vt:lpstr>Arial Black</vt:lpstr>
      <vt:lpstr>Arial Narrow</vt:lpstr>
      <vt:lpstr>Calibri</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Document</vt:lpstr>
      <vt:lpstr>Microsoft Word 97 - 2003 Document</vt:lpstr>
      <vt:lpstr>Welcome to  Diabetes in the 21st Century </vt:lpstr>
      <vt:lpstr>Accreditation Information</vt:lpstr>
      <vt:lpstr>Diabetes in the 21st Century:  A Clinical and Educational Update</vt:lpstr>
      <vt:lpstr>Foundations of Care</vt:lpstr>
      <vt:lpstr>CDC Announces</vt:lpstr>
      <vt:lpstr>Diabetes in America 2016</vt:lpstr>
      <vt:lpstr> My Boys –Robert and Jackson</vt:lpstr>
      <vt:lpstr>Type 2 in Kids </vt:lpstr>
      <vt:lpstr>Global Epidemic</vt:lpstr>
      <vt:lpstr>Nov 14 – World Diabetes Day</vt:lpstr>
      <vt:lpstr> World Diabetes Day  November 14</vt:lpstr>
      <vt:lpstr>Age-adjusted Diabetes Prevalence  20 yrs or older, by race/ethnicity— U.S. 2014</vt:lpstr>
      <vt:lpstr>  Why Should Zip Code Determine Life Expectancy?</vt:lpstr>
      <vt:lpstr>Free Live Webinars and Newsletter at DiabetesEd.net </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2. Classification and DM Diagnosis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EMPA-REG OUTCOME®: Summary</vt:lpstr>
      <vt:lpstr>Comparison of  Type 1,Type 2, LADA</vt:lpstr>
      <vt:lpstr>Comparison of Type 1 and Type 2</vt:lpstr>
      <vt:lpstr>Gestational DM ~ 7% of all Pregnancies</vt:lpstr>
      <vt:lpstr>Diabetes in pregnant mothers associated with …</vt:lpstr>
      <vt:lpstr>Postnatal Health:  Maternal Behavior</vt:lpstr>
      <vt:lpstr>Start Metformin therapy</vt:lpstr>
      <vt:lpstr>Metformin – 1st agent of choice</vt:lpstr>
      <vt:lpstr>Other Causes of Hyperglycemia</vt:lpstr>
      <vt:lpstr>Diabetes is also associated with </vt:lpstr>
      <vt:lpstr>Diabetes Bingo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will blood glucose testing  help me?</vt:lpstr>
      <vt:lpstr>How Often Should I Check?</vt:lpstr>
      <vt:lpstr>Spiritual Care</vt:lpstr>
      <vt:lpstr>“The highest form of wisdom is kindness.”  The Talmud</vt:lpstr>
      <vt:lpstr>Complications - Why?</vt:lpstr>
      <vt:lpstr>Diabetes Complications</vt:lpstr>
      <vt:lpstr>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Use Technology to Prevent Diabetes</vt:lpstr>
      <vt:lpstr>Apps- DiabetesEd.net </vt:lpstr>
      <vt:lpstr>ABCs of Diabetes –  </vt:lpstr>
      <vt:lpstr>PowerPoint Presentation</vt:lpstr>
      <vt:lpstr>6. Glycemic Targets  </vt:lpstr>
      <vt:lpstr>PowerPoint Presentation</vt:lpstr>
      <vt:lpstr>     A1c and Estimated Avg Glucose (eAG) 2008 </vt:lpstr>
      <vt:lpstr>When does old age start?</vt:lpstr>
      <vt:lpstr>Goals for Older Adults (Std 10)</vt:lpstr>
      <vt:lpstr>What are next steps? </vt:lpstr>
      <vt:lpstr>DPP-4 Inhibitors – “Incretin Enhancers”  Januvia (sitagliptin) – Tradjenta (linagliptin)  Onglyza (saxagliptin)  Nesina (alogliptin) </vt:lpstr>
      <vt:lpstr>“Legacy Effect”</vt:lpstr>
      <vt:lpstr>Updated Recommendations</vt:lpstr>
      <vt:lpstr>Vaccinations- Immunizations</vt:lpstr>
      <vt:lpstr>Pneumonia Vaccination Update</vt:lpstr>
      <vt:lpstr>Education</vt:lpstr>
      <vt:lpstr>Exercise Recommendations</vt:lpstr>
      <vt:lpstr>Good Exercise Info / Quotes</vt:lpstr>
      <vt:lpstr>Best Shake For People with Diabetes</vt:lpstr>
      <vt:lpstr>Diabetes Bingo “DiaBingo”  Shout out Right Answer</vt:lpstr>
      <vt:lpstr>DiaBingo- G</vt:lpstr>
      <vt:lpstr>Diabetes Care Guidelines- ADA</vt:lpstr>
      <vt:lpstr>Mr. Jones -  What are Your Recommendations?</vt:lpstr>
      <vt:lpstr>PowerPoint Presentation</vt:lpstr>
      <vt:lpstr>Glucose Management and Hospitalized Patients  </vt:lpstr>
      <vt:lpstr>Hospitals and Hyperglycemia –  What’s the Big Deal? </vt:lpstr>
      <vt:lpstr>WHAT SHOULD WE AIM FOR?</vt:lpstr>
      <vt:lpstr>  Management of Hyperglycemia and Diabetes </vt:lpstr>
      <vt:lpstr>Now What?</vt:lpstr>
      <vt:lpstr>Foot Care </vt:lpstr>
      <vt:lpstr>Foot Wounds</vt:lpstr>
      <vt:lpstr>PowerPoint Presentation</vt:lpstr>
      <vt:lpstr>No Bathroom Surgery</vt:lpstr>
      <vt:lpstr>5.07 monofilament = 10gms linear pressure</vt:lpstr>
      <vt:lpstr>Mr. Jones -  What are Your Recommendations?</vt:lpstr>
      <vt:lpstr>Three Most Important  Foot Care Tips</vt:lpstr>
      <vt:lpstr>Bottom Line</vt:lpstr>
      <vt:lpstr>“Getting diabetes saved my life.”  ~ Sherri Sheperd</vt:lpstr>
      <vt:lpstr>Insulin – the Ultimate Hormone Replacement Therapy</vt:lpstr>
      <vt:lpstr> Insulin Therapy From Ants to Analogs:  </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Bolus Insulins   (½ of total daily dose ÷ meals)</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Degludec</vt:lpstr>
      <vt:lpstr>Basal Insulin Summary</vt:lpstr>
      <vt:lpstr>Basal + Metformin Type 2, 80kg – A1c 8.7%</vt:lpstr>
      <vt:lpstr>PowerPoint Presentation</vt:lpstr>
      <vt:lpstr>When is it Too much basal insulin?</vt:lpstr>
      <vt:lpstr>Next Steps</vt:lpstr>
      <vt:lpstr>Combo Sub-Q Insulin</vt:lpstr>
      <vt:lpstr>Next Steps – Switch from 40 units basal to 70/30 Insulin</vt:lpstr>
      <vt:lpstr>24u 70/30 am,  16 u 70/30 pm Patterns? Changes needed?</vt:lpstr>
      <vt:lpstr>Type 2 – Glyburide 20mg AM, 10u Lantus pm</vt:lpstr>
      <vt:lpstr>What Medications Cause Hypoglycemia?</vt:lpstr>
      <vt:lpstr>Sulfonylureas - Squirts</vt:lpstr>
      <vt:lpstr>Hypoglycemia = “Limiting Factor”</vt:lpstr>
      <vt:lpstr>Hypoglycemic Symptoms</vt:lpstr>
      <vt:lpstr>Treatment of Hypoglycemia</vt:lpstr>
      <vt:lpstr>15 - 20 Gms Carb Sources</vt:lpstr>
      <vt:lpstr>PowerPoint Presentation</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Vacations</vt:lpstr>
      <vt:lpstr>Diabetes Bingo “DiaBingo”  Shout out Right Answer</vt:lpstr>
      <vt:lpstr>DiaBingo - I</vt:lpstr>
      <vt:lpstr>PowerPoint Presentation</vt:lpstr>
      <vt:lpstr>U.S. Weight - 68% overweight or obese</vt:lpstr>
      <vt:lpstr>Bigger Meals, Bigger Kids</vt:lpstr>
      <vt:lpstr>Average American Consumes 25 teaspoons of sugar a day (400 cals)</vt:lpstr>
      <vt:lpstr>Bacterial Cells Outnumber Human Cells 10 to 1</vt:lpstr>
      <vt:lpstr>Poll Question 1 </vt:lpstr>
      <vt:lpstr>3 lbs of Microbes in our Gut</vt:lpstr>
      <vt:lpstr>Gut Microbiome </vt:lpstr>
      <vt:lpstr>C-Section – Consider Gauze in Vagina </vt:lpstr>
      <vt:lpstr>Human Intestine Friends</vt:lpstr>
      <vt:lpstr>Weight and Gut Bacteria  New and Early Research</vt:lpstr>
      <vt:lpstr>Getting to Better Gut Bacterial Health</vt:lpstr>
      <vt:lpstr>Follow Your Gut – Dr. Rob Knight</vt:lpstr>
      <vt:lpstr>Take Home Message</vt:lpstr>
      <vt:lpstr>Medical Nutrition Therapy – ADA</vt:lpstr>
      <vt:lpstr>Approach Depends on Patient</vt:lpstr>
      <vt:lpstr>Losing 2-8kg Early in diagnosis Type 2 Helpful  ADA 2014</vt:lpstr>
      <vt:lpstr>Successful weight loss strategies include</vt:lpstr>
      <vt:lpstr>Diabetes Prevention Program  Focus on fat = wt loss success</vt:lpstr>
      <vt:lpstr>How nutrients affect blood sugar</vt:lpstr>
      <vt:lpstr>Carbohydrate Needs for  Most Adults</vt:lpstr>
      <vt:lpstr>Choose Healthy Carbs </vt:lpstr>
      <vt:lpstr>10 Superfoods</vt:lpstr>
      <vt:lpstr>Another plate example</vt:lpstr>
      <vt:lpstr>Ms. Gonzales’ Daily Meal plan</vt:lpstr>
      <vt:lpstr>Using Alcohol Safely</vt:lpstr>
      <vt:lpstr>Carb Counting - Starch</vt:lpstr>
      <vt:lpstr>Carb counting- fruit</vt:lpstr>
      <vt:lpstr>Carb Counting - Milk</vt:lpstr>
      <vt:lpstr>Carb  Counting - Sweets</vt:lpstr>
      <vt:lpstr>Give the gift of Non-Judgment </vt:lpstr>
      <vt:lpstr>Thank You</vt:lpstr>
      <vt:lpstr>Diabetes Bingo - “DiaBingo” Shout out Right Answer</vt:lpstr>
      <vt:lpstr>DiaBingo - 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835</cp:revision>
  <cp:lastPrinted>2014-06-29T17:39:19Z</cp:lastPrinted>
  <dcterms:created xsi:type="dcterms:W3CDTF">1998-04-16T17:55:30Z</dcterms:created>
  <dcterms:modified xsi:type="dcterms:W3CDTF">2016-07-09T18:43:26Z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250B91CE-9941-42AB-B64A-5E10FA236F8D</vt:lpwstr>
  </property>
  <property fmtid="{D5CDD505-2E9C-101B-9397-08002B2CF9AE}" pid="5" name="ArticulateProjectFull">
    <vt:lpwstr>C:\Users\beverly\Documents\Dropbox\A DES Admin Folder\2014-15 DM 21st Century Proposals\2015 Latest Slide Handouts\2015 21st Century slides\2015\21 Century inpt march 2015.ppta</vt:lpwstr>
  </property>
</Properties>
</file>