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notesSlides/notesSlide12.xml" ContentType="application/vnd.openxmlformats-officedocument.presentationml.notesSlide+xml"/>
  <Override PartName="/ppt/tags/tag23.xml" ContentType="application/vnd.openxmlformats-officedocument.presentationml.tags+xml"/>
  <Override PartName="/ppt/notesSlides/notesSlide13.xml" ContentType="application/vnd.openxmlformats-officedocument.presentationml.notesSlide+xml"/>
  <Override PartName="/ppt/tags/tag24.xml" ContentType="application/vnd.openxmlformats-officedocument.presentationml.tags+xml"/>
  <Override PartName="/ppt/notesSlides/notesSlide14.xml" ContentType="application/vnd.openxmlformats-officedocument.presentationml.notesSlide+xml"/>
  <Override PartName="/ppt/tags/tag25.xml" ContentType="application/vnd.openxmlformats-officedocument.presentationml.tags+xml"/>
  <Override PartName="/ppt/notesSlides/notesSlide15.xml" ContentType="application/vnd.openxmlformats-officedocument.presentationml.notesSlide+xml"/>
  <Override PartName="/ppt/tags/tag26.xml" ContentType="application/vnd.openxmlformats-officedocument.presentationml.tags+xml"/>
  <Override PartName="/ppt/notesSlides/notesSlide1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notesSlides/notesSlide18.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9.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notesSlides/notesSlide23.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27.xml" ContentType="application/vnd.openxmlformats-officedocument.presentationml.notesSlide+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notesSlides/notesSlide29.xml" ContentType="application/vnd.openxmlformats-officedocument.presentationml.notesSlide+xml"/>
  <Override PartName="/ppt/tags/tag47.xml" ContentType="application/vnd.openxmlformats-officedocument.presentationml.tags+xml"/>
  <Override PartName="/ppt/notesSlides/notesSlide3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31.xml" ContentType="application/vnd.openxmlformats-officedocument.presentationml.notesSlide+xml"/>
  <Override PartName="/ppt/tags/tag50.xml" ContentType="application/vnd.openxmlformats-officedocument.presentationml.tags+xml"/>
  <Override PartName="/ppt/notesSlides/notesSlide3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4.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35.xml" ContentType="application/vnd.openxmlformats-officedocument.presentationml.notesSlide+xml"/>
  <Override PartName="/ppt/tags/tag61.xml" ContentType="application/vnd.openxmlformats-officedocument.presentationml.tags+xml"/>
  <Override PartName="/ppt/notesSlides/notesSlide36.xml" ContentType="application/vnd.openxmlformats-officedocument.presentationml.notesSlide+xml"/>
  <Override PartName="/ppt/tags/tag62.xml" ContentType="application/vnd.openxmlformats-officedocument.presentationml.tags+xml"/>
  <Override PartName="/ppt/notesSlides/notesSlide37.xml" ContentType="application/vnd.openxmlformats-officedocument.presentationml.notesSlide+xml"/>
  <Override PartName="/ppt/tags/tag63.xml" ContentType="application/vnd.openxmlformats-officedocument.presentationml.tags+xml"/>
  <Override PartName="/ppt/notesSlides/notesSlide38.xml" ContentType="application/vnd.openxmlformats-officedocument.presentationml.notesSlide+xml"/>
  <Override PartName="/ppt/tags/tag64.xml" ContentType="application/vnd.openxmlformats-officedocument.presentationml.tags+xml"/>
  <Override PartName="/ppt/notesSlides/notesSlide39.xml" ContentType="application/vnd.openxmlformats-officedocument.presentationml.notesSlide+xml"/>
  <Override PartName="/ppt/tags/tag65.xml" ContentType="application/vnd.openxmlformats-officedocument.presentationml.tags+xml"/>
  <Override PartName="/ppt/notesSlides/notesSlide40.xml" ContentType="application/vnd.openxmlformats-officedocument.presentationml.notesSlide+xml"/>
  <Override PartName="/ppt/tags/tag66.xml" ContentType="application/vnd.openxmlformats-officedocument.presentationml.tags+xml"/>
  <Override PartName="/ppt/notesSlides/notesSlide41.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42.xml" ContentType="application/vnd.openxmlformats-officedocument.presentationml.notesSlide+xml"/>
  <Override PartName="/ppt/tags/tag70.xml" ContentType="application/vnd.openxmlformats-officedocument.presentationml.tags+xml"/>
  <Override PartName="/ppt/notesSlides/notesSlide43.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44.xml" ContentType="application/vnd.openxmlformats-officedocument.presentationml.notesSlide+xml"/>
  <Override PartName="/ppt/tags/tag74.xml" ContentType="application/vnd.openxmlformats-officedocument.presentationml.tags+xml"/>
  <Override PartName="/ppt/notesSlides/notesSlide45.xml" ContentType="application/vnd.openxmlformats-officedocument.presentationml.notesSlide+xml"/>
  <Override PartName="/ppt/tags/tag75.xml" ContentType="application/vnd.openxmlformats-officedocument.presentationml.tags+xml"/>
  <Override PartName="/ppt/notesSlides/notesSlide46.xml" ContentType="application/vnd.openxmlformats-officedocument.presentationml.notesSlide+xml"/>
  <Override PartName="/ppt/tags/tag76.xml" ContentType="application/vnd.openxmlformats-officedocument.presentationml.tags+xml"/>
  <Override PartName="/ppt/notesSlides/notesSlide47.xml" ContentType="application/vnd.openxmlformats-officedocument.presentationml.notesSlide+xml"/>
  <Override PartName="/ppt/tags/tag77.xml" ContentType="application/vnd.openxmlformats-officedocument.presentationml.tags+xml"/>
  <Override PartName="/ppt/notesSlides/notesSlide48.xml" ContentType="application/vnd.openxmlformats-officedocument.presentationml.notesSlide+xml"/>
  <Override PartName="/ppt/tags/tag78.xml" ContentType="application/vnd.openxmlformats-officedocument.presentationml.tags+xml"/>
  <Override PartName="/ppt/notesSlides/notesSlide49.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50.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51.xml" ContentType="application/vnd.openxmlformats-officedocument.presentationml.notesSlide+xml"/>
  <Override PartName="/ppt/tags/tag86.xml" ContentType="application/vnd.openxmlformats-officedocument.presentationml.tags+xml"/>
  <Override PartName="/ppt/notesSlides/notesSlide52.xml" ContentType="application/vnd.openxmlformats-officedocument.presentationml.notesSlide+xml"/>
  <Override PartName="/ppt/tags/tag87.xml" ContentType="application/vnd.openxmlformats-officedocument.presentationml.tags+xml"/>
  <Override PartName="/ppt/notesSlides/notesSlide53.xml" ContentType="application/vnd.openxmlformats-officedocument.presentationml.notesSlide+xml"/>
  <Override PartName="/ppt/tags/tag88.xml" ContentType="application/vnd.openxmlformats-officedocument.presentationml.tags+xml"/>
  <Override PartName="/ppt/notesSlides/notesSlide54.xml" ContentType="application/vnd.openxmlformats-officedocument.presentationml.notesSlide+xml"/>
  <Override PartName="/ppt/tags/tag89.xml" ContentType="application/vnd.openxmlformats-officedocument.presentationml.tags+xml"/>
  <Override PartName="/ppt/notesSlides/notesSlide55.xml" ContentType="application/vnd.openxmlformats-officedocument.presentationml.notesSlide+xml"/>
  <Override PartName="/ppt/tags/tag90.xml" ContentType="application/vnd.openxmlformats-officedocument.presentationml.tags+xml"/>
  <Override PartName="/ppt/notesSlides/notesSlide56.xml" ContentType="application/vnd.openxmlformats-officedocument.presentationml.notesSlide+xml"/>
  <Override PartName="/ppt/tags/tag91.xml" ContentType="application/vnd.openxmlformats-officedocument.presentationml.tags+xml"/>
  <Override PartName="/ppt/notesSlides/notesSlide57.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58.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59.xml" ContentType="application/vnd.openxmlformats-officedocument.presentationml.notesSlide+xml"/>
  <Override PartName="/ppt/tags/tag100.xml" ContentType="application/vnd.openxmlformats-officedocument.presentationml.tags+xml"/>
  <Override PartName="/ppt/notesSlides/notesSlide60.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61.xml" ContentType="application/vnd.openxmlformats-officedocument.presentationml.notesSlide+xml"/>
  <Override PartName="/ppt/tags/tag103.xml" ContentType="application/vnd.openxmlformats-officedocument.presentationml.tags+xml"/>
  <Override PartName="/ppt/notesSlides/notesSlide62.xml" ContentType="application/vnd.openxmlformats-officedocument.presentationml.notesSlide+xml"/>
  <Override PartName="/ppt/tags/tag104.xml" ContentType="application/vnd.openxmlformats-officedocument.presentationml.tags+xml"/>
  <Override PartName="/ppt/notesSlides/notesSlide63.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64.xml" ContentType="application/vnd.openxmlformats-officedocument.presentationml.notesSlide+xml"/>
  <Override PartName="/ppt/tags/tag107.xml" ContentType="application/vnd.openxmlformats-officedocument.presentationml.tags+xml"/>
  <Override PartName="/ppt/notesSlides/notesSlide65.xml" ContentType="application/vnd.openxmlformats-officedocument.presentationml.notesSlide+xml"/>
  <Override PartName="/ppt/tags/tag108.xml" ContentType="application/vnd.openxmlformats-officedocument.presentationml.tags+xml"/>
  <Override PartName="/ppt/notesSlides/notesSlide66.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67.xml" ContentType="application/vnd.openxmlformats-officedocument.presentationml.notesSlide+xml"/>
  <Override PartName="/ppt/tags/tag111.xml" ContentType="application/vnd.openxmlformats-officedocument.presentationml.tags+xml"/>
  <Override PartName="/ppt/notesSlides/notesSlide68.xml" ContentType="application/vnd.openxmlformats-officedocument.presentationml.notesSlide+xml"/>
  <Override PartName="/ppt/tags/tag112.xml" ContentType="application/vnd.openxmlformats-officedocument.presentationml.tags+xml"/>
  <Override PartName="/ppt/notesSlides/notesSlide69.xml" ContentType="application/vnd.openxmlformats-officedocument.presentationml.notesSlide+xml"/>
  <Override PartName="/ppt/tags/tag113.xml" ContentType="application/vnd.openxmlformats-officedocument.presentationml.tags+xml"/>
  <Override PartName="/ppt/notesSlides/notesSlide70.xml" ContentType="application/vnd.openxmlformats-officedocument.presentationml.notesSlide+xml"/>
  <Override PartName="/ppt/tags/tag114.xml" ContentType="application/vnd.openxmlformats-officedocument.presentationml.tags+xml"/>
  <Override PartName="/ppt/notesSlides/notesSlide71.xml" ContentType="application/vnd.openxmlformats-officedocument.presentationml.notesSlide+xml"/>
  <Override PartName="/ppt/tags/tag115.xml" ContentType="application/vnd.openxmlformats-officedocument.presentationml.tags+xml"/>
  <Override PartName="/ppt/notesSlides/notesSlide72.xml" ContentType="application/vnd.openxmlformats-officedocument.presentationml.notesSlide+xml"/>
  <Override PartName="/ppt/tags/tag116.xml" ContentType="application/vnd.openxmlformats-officedocument.presentationml.tags+xml"/>
  <Override PartName="/ppt/notesSlides/notesSlide73.xml" ContentType="application/vnd.openxmlformats-officedocument.presentationml.notesSlide+xml"/>
  <Override PartName="/ppt/tags/tag117.xml" ContentType="application/vnd.openxmlformats-officedocument.presentationml.tags+xml"/>
  <Override PartName="/ppt/notesSlides/notesSlide74.xml" ContentType="application/vnd.openxmlformats-officedocument.presentationml.notesSlide+xml"/>
  <Override PartName="/ppt/tags/tag118.xml" ContentType="application/vnd.openxmlformats-officedocument.presentationml.tags+xml"/>
  <Override PartName="/ppt/notesSlides/notesSlide75.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76.xml" ContentType="application/vnd.openxmlformats-officedocument.presentationml.notesSlide+xml"/>
  <Override PartName="/ppt/tags/tag121.xml" ContentType="application/vnd.openxmlformats-officedocument.presentationml.tags+xml"/>
  <Override PartName="/ppt/notesSlides/notesSlide77.xml" ContentType="application/vnd.openxmlformats-officedocument.presentationml.notesSlide+xml"/>
  <Override PartName="/ppt/tags/tag122.xml" ContentType="application/vnd.openxmlformats-officedocument.presentationml.tags+xml"/>
  <Override PartName="/ppt/notesSlides/notesSlide78.xml" ContentType="application/vnd.openxmlformats-officedocument.presentationml.notesSlide+xml"/>
  <Override PartName="/ppt/tags/tag123.xml" ContentType="application/vnd.openxmlformats-officedocument.presentationml.tags+xml"/>
  <Override PartName="/ppt/notesSlides/notesSlide79.xml" ContentType="application/vnd.openxmlformats-officedocument.presentationml.notesSlide+xml"/>
  <Override PartName="/ppt/tags/tag124.xml" ContentType="application/vnd.openxmlformats-officedocument.presentationml.tags+xml"/>
  <Override PartName="/ppt/notesSlides/notesSlide80.xml" ContentType="application/vnd.openxmlformats-officedocument.presentationml.notesSlide+xml"/>
  <Override PartName="/ppt/tags/tag125.xml" ContentType="application/vnd.openxmlformats-officedocument.presentationml.tags+xml"/>
  <Override PartName="/ppt/notesSlides/notesSlide81.xml" ContentType="application/vnd.openxmlformats-officedocument.presentationml.notesSlide+xml"/>
  <Override PartName="/ppt/tags/tag126.xml" ContentType="application/vnd.openxmlformats-officedocument.presentationml.tags+xml"/>
  <Override PartName="/ppt/notesSlides/notesSlide8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83.xml" ContentType="application/vnd.openxmlformats-officedocument.presentationml.notesSlide+xml"/>
  <Override PartName="/ppt/tags/tag129.xml" ContentType="application/vnd.openxmlformats-officedocument.presentationml.tags+xml"/>
  <Override PartName="/ppt/notesSlides/notesSlide84.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85.xml" ContentType="application/vnd.openxmlformats-officedocument.presentationml.notesSlide+xml"/>
  <Override PartName="/ppt/tags/tag133.xml" ContentType="application/vnd.openxmlformats-officedocument.presentationml.tags+xml"/>
  <Override PartName="/ppt/notesSlides/notesSlide86.xml" ContentType="application/vnd.openxmlformats-officedocument.presentationml.notesSlide+xml"/>
  <Override PartName="/ppt/tags/tag134.xml" ContentType="application/vnd.openxmlformats-officedocument.presentationml.tags+xml"/>
  <Override PartName="/ppt/notesSlides/notesSlide87.xml" ContentType="application/vnd.openxmlformats-officedocument.presentationml.notesSlide+xml"/>
  <Override PartName="/ppt/tags/tag135.xml" ContentType="application/vnd.openxmlformats-officedocument.presentationml.tags+xml"/>
  <Override PartName="/ppt/notesSlides/notesSlide88.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89.xml" ContentType="application/vnd.openxmlformats-officedocument.presentationml.notesSlide+xml"/>
  <Override PartName="/ppt/tags/tag138.xml" ContentType="application/vnd.openxmlformats-officedocument.presentationml.tags+xml"/>
  <Override PartName="/ppt/notesSlides/notesSlide90.xml" ContentType="application/vnd.openxmlformats-officedocument.presentationml.notesSlide+xml"/>
  <Override PartName="/ppt/tags/tag139.xml" ContentType="application/vnd.openxmlformats-officedocument.presentationml.tags+xml"/>
  <Override PartName="/ppt/notesSlides/notesSlide91.xml" ContentType="application/vnd.openxmlformats-officedocument.presentationml.notesSlide+xml"/>
  <Override PartName="/ppt/tags/tag140.xml" ContentType="application/vnd.openxmlformats-officedocument.presentationml.tags+xml"/>
  <Override PartName="/ppt/notesSlides/notesSlide92.xml" ContentType="application/vnd.openxmlformats-officedocument.presentationml.notesSlide+xml"/>
  <Override PartName="/ppt/tags/tag141.xml" ContentType="application/vnd.openxmlformats-officedocument.presentationml.tags+xml"/>
  <Override PartName="/ppt/notesSlides/notesSlide93.xml" ContentType="application/vnd.openxmlformats-officedocument.presentationml.notesSlide+xml"/>
  <Override PartName="/ppt/tags/tag142.xml" ContentType="application/vnd.openxmlformats-officedocument.presentationml.tags+xml"/>
  <Override PartName="/ppt/notesSlides/notesSlide94.xml" ContentType="application/vnd.openxmlformats-officedocument.presentationml.notesSlide+xml"/>
  <Override PartName="/ppt/tags/tag143.xml" ContentType="application/vnd.openxmlformats-officedocument.presentationml.tags+xml"/>
  <Override PartName="/ppt/notesSlides/notesSlide95.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96.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97.xml" ContentType="application/vnd.openxmlformats-officedocument.presentationml.notesSlide+xml"/>
  <Override PartName="/ppt/tags/tag149.xml" ContentType="application/vnd.openxmlformats-officedocument.presentationml.tags+xml"/>
  <Override PartName="/ppt/notesSlides/notesSlide98.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notesSlides/notesSlide99.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100.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101.xml" ContentType="application/vnd.openxmlformats-officedocument.presentationml.notesSlide+xml"/>
  <Override PartName="/ppt/tags/tag158.xml" ContentType="application/vnd.openxmlformats-officedocument.presentationml.tags+xml"/>
  <Override PartName="/ppt/notesSlides/notesSlide102.xml" ContentType="application/vnd.openxmlformats-officedocument.presentationml.notesSlide+xml"/>
  <Override PartName="/ppt/tags/tag159.xml" ContentType="application/vnd.openxmlformats-officedocument.presentationml.tags+xml"/>
  <Override PartName="/ppt/notesSlides/notesSlide103.xml" ContentType="application/vnd.openxmlformats-officedocument.presentationml.notesSlide+xml"/>
  <Override PartName="/ppt/tags/tag160.xml" ContentType="application/vnd.openxmlformats-officedocument.presentationml.tags+xml"/>
  <Override PartName="/ppt/notesSlides/notesSlide104.xml" ContentType="application/vnd.openxmlformats-officedocument.presentationml.notesSlide+xml"/>
  <Override PartName="/ppt/tags/tag161.xml" ContentType="application/vnd.openxmlformats-officedocument.presentationml.tags+xml"/>
  <Override PartName="/ppt/notesSlides/notesSlide105.xml" ContentType="application/vnd.openxmlformats-officedocument.presentationml.notesSlide+xml"/>
  <Override PartName="/ppt/tags/tag162.xml" ContentType="application/vnd.openxmlformats-officedocument.presentationml.tags+xml"/>
  <Override PartName="/ppt/notesSlides/notesSlide106.xml" ContentType="application/vnd.openxmlformats-officedocument.presentationml.notesSlide+xml"/>
  <Override PartName="/ppt/tags/tag163.xml" ContentType="application/vnd.openxmlformats-officedocument.presentationml.tags+xml"/>
  <Override PartName="/ppt/notesSlides/notesSlide107.xml" ContentType="application/vnd.openxmlformats-officedocument.presentationml.notesSlide+xml"/>
  <Override PartName="/ppt/tags/tag164.xml" ContentType="application/vnd.openxmlformats-officedocument.presentationml.tags+xml"/>
  <Override PartName="/ppt/notesSlides/notesSlide108.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109.xml" ContentType="application/vnd.openxmlformats-officedocument.presentationml.notesSlide+xml"/>
  <Override PartName="/ppt/tags/tag167.xml" ContentType="application/vnd.openxmlformats-officedocument.presentationml.tags+xml"/>
  <Override PartName="/ppt/notesSlides/notesSlide110.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notesSlides/notesSlide111.xml" ContentType="application/vnd.openxmlformats-officedocument.presentationml.notesSlide+xml"/>
  <Override PartName="/ppt/tags/tag171.xml" ContentType="application/vnd.openxmlformats-officedocument.presentationml.tags+xml"/>
  <Override PartName="/ppt/notesSlides/notesSlide112.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113.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notesSlides/notesSlide114.xml" ContentType="application/vnd.openxmlformats-officedocument.presentationml.notesSlide+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115.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116.xml" ContentType="application/vnd.openxmlformats-officedocument.presentationml.notesSlide+xml"/>
  <Override PartName="/ppt/tags/tag199.xml" ContentType="application/vnd.openxmlformats-officedocument.presentationml.tags+xml"/>
  <Override PartName="/ppt/notesSlides/notesSlide117.xml" ContentType="application/vnd.openxmlformats-officedocument.presentationml.notesSlide+xml"/>
  <Override PartName="/ppt/tags/tag20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06"/>
  </p:notesMasterIdLst>
  <p:handoutMasterIdLst>
    <p:handoutMasterId r:id="rId207"/>
  </p:handoutMasterIdLst>
  <p:sldIdLst>
    <p:sldId id="2347" r:id="rId3"/>
    <p:sldId id="3118" r:id="rId4"/>
    <p:sldId id="2348" r:id="rId5"/>
    <p:sldId id="2769" r:id="rId6"/>
    <p:sldId id="2576" r:id="rId7"/>
    <p:sldId id="2578" r:id="rId8"/>
    <p:sldId id="2577" r:id="rId9"/>
    <p:sldId id="2579" r:id="rId10"/>
    <p:sldId id="2352" r:id="rId11"/>
    <p:sldId id="2906" r:id="rId12"/>
    <p:sldId id="2353" r:id="rId13"/>
    <p:sldId id="2354" r:id="rId14"/>
    <p:sldId id="2580" r:id="rId15"/>
    <p:sldId id="3114" r:id="rId16"/>
    <p:sldId id="2908" r:id="rId17"/>
    <p:sldId id="2909" r:id="rId18"/>
    <p:sldId id="2910" r:id="rId19"/>
    <p:sldId id="2911" r:id="rId20"/>
    <p:sldId id="2912" r:id="rId21"/>
    <p:sldId id="2913" r:id="rId22"/>
    <p:sldId id="2914" r:id="rId23"/>
    <p:sldId id="2915" r:id="rId24"/>
    <p:sldId id="2916" r:id="rId25"/>
    <p:sldId id="2917" r:id="rId26"/>
    <p:sldId id="2918" r:id="rId27"/>
    <p:sldId id="2919" r:id="rId28"/>
    <p:sldId id="2920" r:id="rId29"/>
    <p:sldId id="3107" r:id="rId30"/>
    <p:sldId id="2922" r:id="rId31"/>
    <p:sldId id="2923" r:id="rId32"/>
    <p:sldId id="2924" r:id="rId33"/>
    <p:sldId id="2925" r:id="rId34"/>
    <p:sldId id="3100" r:id="rId35"/>
    <p:sldId id="2927" r:id="rId36"/>
    <p:sldId id="2928" r:id="rId37"/>
    <p:sldId id="2929" r:id="rId38"/>
    <p:sldId id="2930" r:id="rId39"/>
    <p:sldId id="2931" r:id="rId40"/>
    <p:sldId id="2932" r:id="rId41"/>
    <p:sldId id="2933" r:id="rId42"/>
    <p:sldId id="2934" r:id="rId43"/>
    <p:sldId id="2935" r:id="rId44"/>
    <p:sldId id="3098" r:id="rId45"/>
    <p:sldId id="3099" r:id="rId46"/>
    <p:sldId id="2938" r:id="rId47"/>
    <p:sldId id="2939" r:id="rId48"/>
    <p:sldId id="2940" r:id="rId49"/>
    <p:sldId id="2941" r:id="rId50"/>
    <p:sldId id="2942" r:id="rId51"/>
    <p:sldId id="2943" r:id="rId52"/>
    <p:sldId id="2944" r:id="rId53"/>
    <p:sldId id="3101" r:id="rId54"/>
    <p:sldId id="2945" r:id="rId55"/>
    <p:sldId id="2946" r:id="rId56"/>
    <p:sldId id="2947" r:id="rId57"/>
    <p:sldId id="2948" r:id="rId58"/>
    <p:sldId id="2949" r:id="rId59"/>
    <p:sldId id="2950" r:id="rId60"/>
    <p:sldId id="2951" r:id="rId61"/>
    <p:sldId id="2952" r:id="rId62"/>
    <p:sldId id="2953" r:id="rId63"/>
    <p:sldId id="2954" r:id="rId64"/>
    <p:sldId id="2955" r:id="rId65"/>
    <p:sldId id="2956" r:id="rId66"/>
    <p:sldId id="2957" r:id="rId67"/>
    <p:sldId id="2958" r:id="rId68"/>
    <p:sldId id="2959" r:id="rId69"/>
    <p:sldId id="2960" r:id="rId70"/>
    <p:sldId id="2961" r:id="rId71"/>
    <p:sldId id="2962" r:id="rId72"/>
    <p:sldId id="2963" r:id="rId73"/>
    <p:sldId id="2965" r:id="rId74"/>
    <p:sldId id="2966" r:id="rId75"/>
    <p:sldId id="2967" r:id="rId76"/>
    <p:sldId id="2968" r:id="rId77"/>
    <p:sldId id="2969" r:id="rId78"/>
    <p:sldId id="2970" r:id="rId79"/>
    <p:sldId id="2971" r:id="rId80"/>
    <p:sldId id="2972" r:id="rId81"/>
    <p:sldId id="2973" r:id="rId82"/>
    <p:sldId id="2974" r:id="rId83"/>
    <p:sldId id="2975" r:id="rId84"/>
    <p:sldId id="2978" r:id="rId85"/>
    <p:sldId id="2976" r:id="rId86"/>
    <p:sldId id="3115" r:id="rId87"/>
    <p:sldId id="2979" r:id="rId88"/>
    <p:sldId id="2981" r:id="rId89"/>
    <p:sldId id="2982" r:id="rId90"/>
    <p:sldId id="2984" r:id="rId91"/>
    <p:sldId id="2985" r:id="rId92"/>
    <p:sldId id="3116" r:id="rId93"/>
    <p:sldId id="2983" r:id="rId94"/>
    <p:sldId id="3109" r:id="rId95"/>
    <p:sldId id="3110" r:id="rId96"/>
    <p:sldId id="2986" r:id="rId97"/>
    <p:sldId id="2987" r:id="rId98"/>
    <p:sldId id="2988" r:id="rId99"/>
    <p:sldId id="2994" r:id="rId100"/>
    <p:sldId id="2989" r:id="rId101"/>
    <p:sldId id="2990" r:id="rId102"/>
    <p:sldId id="2991" r:id="rId103"/>
    <p:sldId id="2992" r:id="rId104"/>
    <p:sldId id="2995" r:id="rId105"/>
    <p:sldId id="2996" r:id="rId106"/>
    <p:sldId id="2997" r:id="rId107"/>
    <p:sldId id="2998" r:id="rId108"/>
    <p:sldId id="2999" r:id="rId109"/>
    <p:sldId id="3000" r:id="rId110"/>
    <p:sldId id="3001" r:id="rId111"/>
    <p:sldId id="3002" r:id="rId112"/>
    <p:sldId id="3003" r:id="rId113"/>
    <p:sldId id="3004" r:id="rId114"/>
    <p:sldId id="3005" r:id="rId115"/>
    <p:sldId id="3006" r:id="rId116"/>
    <p:sldId id="3007" r:id="rId117"/>
    <p:sldId id="3008" r:id="rId118"/>
    <p:sldId id="3009" r:id="rId119"/>
    <p:sldId id="3010" r:id="rId120"/>
    <p:sldId id="3011" r:id="rId121"/>
    <p:sldId id="3012" r:id="rId122"/>
    <p:sldId id="3013" r:id="rId123"/>
    <p:sldId id="3014" r:id="rId124"/>
    <p:sldId id="3015" r:id="rId125"/>
    <p:sldId id="3017" r:id="rId126"/>
    <p:sldId id="3018" r:id="rId127"/>
    <p:sldId id="3019" r:id="rId128"/>
    <p:sldId id="3020" r:id="rId129"/>
    <p:sldId id="3021" r:id="rId130"/>
    <p:sldId id="3022" r:id="rId131"/>
    <p:sldId id="3023" r:id="rId132"/>
    <p:sldId id="3024" r:id="rId133"/>
    <p:sldId id="3025" r:id="rId134"/>
    <p:sldId id="3026" r:id="rId135"/>
    <p:sldId id="3027" r:id="rId136"/>
    <p:sldId id="3028" r:id="rId137"/>
    <p:sldId id="3029" r:id="rId138"/>
    <p:sldId id="3030" r:id="rId139"/>
    <p:sldId id="3031" r:id="rId140"/>
    <p:sldId id="3032" r:id="rId141"/>
    <p:sldId id="3033" r:id="rId142"/>
    <p:sldId id="3034" r:id="rId143"/>
    <p:sldId id="3035" r:id="rId144"/>
    <p:sldId id="3036" r:id="rId145"/>
    <p:sldId id="3037" r:id="rId146"/>
    <p:sldId id="3038" r:id="rId147"/>
    <p:sldId id="3039" r:id="rId148"/>
    <p:sldId id="3040" r:id="rId149"/>
    <p:sldId id="3041" r:id="rId150"/>
    <p:sldId id="3042" r:id="rId151"/>
    <p:sldId id="3043" r:id="rId152"/>
    <p:sldId id="3044" r:id="rId153"/>
    <p:sldId id="3045" r:id="rId154"/>
    <p:sldId id="3046" r:id="rId155"/>
    <p:sldId id="3047" r:id="rId156"/>
    <p:sldId id="3048" r:id="rId157"/>
    <p:sldId id="3049" r:id="rId158"/>
    <p:sldId id="3050" r:id="rId159"/>
    <p:sldId id="3051" r:id="rId160"/>
    <p:sldId id="3105" r:id="rId161"/>
    <p:sldId id="3053" r:id="rId162"/>
    <p:sldId id="3054" r:id="rId163"/>
    <p:sldId id="3055" r:id="rId164"/>
    <p:sldId id="3056" r:id="rId165"/>
    <p:sldId id="3057" r:id="rId166"/>
    <p:sldId id="3058" r:id="rId167"/>
    <p:sldId id="3059" r:id="rId168"/>
    <p:sldId id="3060" r:id="rId169"/>
    <p:sldId id="3061" r:id="rId170"/>
    <p:sldId id="3062" r:id="rId171"/>
    <p:sldId id="3063" r:id="rId172"/>
    <p:sldId id="3064" r:id="rId173"/>
    <p:sldId id="3065" r:id="rId174"/>
    <p:sldId id="3066" r:id="rId175"/>
    <p:sldId id="3117" r:id="rId176"/>
    <p:sldId id="3068" r:id="rId177"/>
    <p:sldId id="3069" r:id="rId178"/>
    <p:sldId id="3070" r:id="rId179"/>
    <p:sldId id="3112" r:id="rId180"/>
    <p:sldId id="3071" r:id="rId181"/>
    <p:sldId id="3072" r:id="rId182"/>
    <p:sldId id="3106" r:id="rId183"/>
    <p:sldId id="3073" r:id="rId184"/>
    <p:sldId id="3113" r:id="rId185"/>
    <p:sldId id="3074" r:id="rId186"/>
    <p:sldId id="3075" r:id="rId187"/>
    <p:sldId id="3078" r:id="rId188"/>
    <p:sldId id="3079" r:id="rId189"/>
    <p:sldId id="3080" r:id="rId190"/>
    <p:sldId id="3081" r:id="rId191"/>
    <p:sldId id="3082" r:id="rId192"/>
    <p:sldId id="3083" r:id="rId193"/>
    <p:sldId id="3089" r:id="rId194"/>
    <p:sldId id="3111" r:id="rId195"/>
    <p:sldId id="3094" r:id="rId196"/>
    <p:sldId id="3093" r:id="rId197"/>
    <p:sldId id="3084" r:id="rId198"/>
    <p:sldId id="3085" r:id="rId199"/>
    <p:sldId id="3086" r:id="rId200"/>
    <p:sldId id="3087" r:id="rId201"/>
    <p:sldId id="3108" r:id="rId202"/>
    <p:sldId id="3095" r:id="rId203"/>
    <p:sldId id="3096" r:id="rId204"/>
    <p:sldId id="3097" r:id="rId205"/>
  </p:sldIdLst>
  <p:sldSz cx="9144000" cy="6858000" type="letter"/>
  <p:notesSz cx="7010400" cy="9296400"/>
  <p:custDataLst>
    <p:tags r:id="rId208"/>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15619" autoAdjust="0"/>
    <p:restoredTop sz="84540" autoAdjust="0"/>
  </p:normalViewPr>
  <p:slideViewPr>
    <p:cSldViewPr>
      <p:cViewPr varScale="1">
        <p:scale>
          <a:sx n="94" d="100"/>
          <a:sy n="94" d="100"/>
        </p:scale>
        <p:origin x="287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1"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notesMaster" Target="notesMasters/notesMaster1.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tableStyles" Target="tableStyles.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handoutMaster" Target="handoutMasters/handoutMaster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tags" Target="tags/tag1.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presProps" Target="presProps.xml"/><Relationship Id="rId190" Type="http://schemas.openxmlformats.org/officeDocument/2006/relationships/slide" Target="slides/slide188.xml"/><Relationship Id="rId204" Type="http://schemas.openxmlformats.org/officeDocument/2006/relationships/slide" Target="slides/slide202.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viewProps" Target="viewProps.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s>
</file>

<file path=ppt/diagrams/_rels/data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a:t>Normal</a:t>
          </a:r>
        </a:p>
        <a:p>
          <a:r>
            <a:rPr lang="en-US" sz="2400" b="1"/>
            <a:t>FBG &lt;100</a:t>
          </a:r>
        </a:p>
        <a:p>
          <a:r>
            <a:rPr lang="en-US" sz="2400" b="1"/>
            <a:t>Random &lt;140</a:t>
          </a:r>
        </a:p>
        <a:p>
          <a:r>
            <a:rPr lang="en-US" sz="2400" b="1"/>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a:t>Prediabetes</a:t>
          </a:r>
        </a:p>
        <a:p>
          <a:r>
            <a:rPr lang="en-US" sz="2000" b="1"/>
            <a:t>FBG 100-125</a:t>
          </a:r>
        </a:p>
        <a:p>
          <a:r>
            <a:rPr lang="en-US" sz="2000" b="1"/>
            <a:t>Random 140 - 199</a:t>
          </a:r>
        </a:p>
        <a:p>
          <a:r>
            <a:rPr lang="en-US" sz="2000" b="1"/>
            <a:t>A1c ~ 5.7- 6.4% </a:t>
          </a:r>
        </a:p>
        <a:p>
          <a:r>
            <a:rPr lang="en-US" sz="2000" b="1"/>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6DE947AD-0FF5-4BDC-B39C-89B3B8C1FF27}" type="presOf" srcId="{53A7C8F1-6573-416B-BAD0-E203C790D54C}" destId="{80C2ACF9-BD38-4248-9C5A-D57702DCA3FA}" srcOrd="1" destOrd="0" presId="urn:microsoft.com/office/officeart/2005/8/layout/hList7#1"/>
    <dgm:cxn modelId="{5A3BD287-CADD-4CFC-B48E-9A23995430DF}" type="presOf" srcId="{DAFD5B8F-7307-420F-8AA9-469750D54466}" destId="{1DFC81E9-AEE7-4738-A0AB-51EC388659CE}" srcOrd="1" destOrd="0" presId="urn:microsoft.com/office/officeart/2005/8/layout/hList7#1"/>
    <dgm:cxn modelId="{60082310-7D50-42EA-AE76-3320D17664AA}" type="presOf" srcId="{883B5228-B675-48FD-ADE3-882F219A32FD}" destId="{A40BD255-8246-4A86-AC24-6E13AC11D8D0}" srcOrd="0"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B3EC2D79-F4A8-465F-A292-7F35E7D2F5A1}" type="presOf" srcId="{BDA7D873-F110-416A-8950-D7A412F1A1A1}" destId="{6FCB4B09-5AE8-4BCF-9C2E-5DB02F534E9D}"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5C3D6A1E-5185-4FCC-B8C9-6EC8FD9380A6}" type="presOf" srcId="{DAFD5B8F-7307-420F-8AA9-469750D54466}" destId="{4C98858D-9DCD-4D61-A6D2-9C95CB504251}" srcOrd="0" destOrd="0" presId="urn:microsoft.com/office/officeart/2005/8/layout/hList7#1"/>
    <dgm:cxn modelId="{FED94C18-E9F7-452B-8EA2-1617DC8FF2D4}" type="presOf" srcId="{714289C4-44BF-4423-B73A-D36C7D29CD8B}" destId="{5A6B1BA2-8CEC-4075-979B-58B751678363}" srcOrd="1" destOrd="0" presId="urn:microsoft.com/office/officeart/2005/8/layout/hList7#1"/>
    <dgm:cxn modelId="{8AD588E5-0CCB-4C3B-8FC5-CA888E5F5251}" type="presOf" srcId="{53A7C8F1-6573-416B-BAD0-E203C790D54C}" destId="{84406800-1B15-4073-9BE5-7AED3F8CD968}"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9DCE1F7-3175-4375-BE6D-8544E0419F1F}" type="presOf" srcId="{714289C4-44BF-4423-B73A-D36C7D29CD8B}" destId="{3325B67F-1C1F-4C7F-87F7-63A9F5F04916}" srcOrd="0" destOrd="0" presId="urn:microsoft.com/office/officeart/2005/8/layout/hList7#1"/>
    <dgm:cxn modelId="{861AA865-09B1-4AF9-A06A-A4682CB7458D}" type="presOf" srcId="{5B5B7744-917A-4FD6-AA16-3CB0263912D1}" destId="{21B2BCE8-470C-4505-93DC-36DDE14B2DFF}" srcOrd="0" destOrd="0" presId="urn:microsoft.com/office/officeart/2005/8/layout/hList7#1"/>
    <dgm:cxn modelId="{5A48667A-699A-4A2D-8F67-8B38508A16C4}" type="presParOf" srcId="{21B2BCE8-470C-4505-93DC-36DDE14B2DFF}" destId="{D737B785-468C-4A0C-9BAF-B33CE9B38ADA}" srcOrd="0" destOrd="0" presId="urn:microsoft.com/office/officeart/2005/8/layout/hList7#1"/>
    <dgm:cxn modelId="{A53482CD-0077-43B5-B0F3-B683895B6878}" type="presParOf" srcId="{21B2BCE8-470C-4505-93DC-36DDE14B2DFF}" destId="{E3446D0B-132A-4581-B805-7D509ABBE1A9}" srcOrd="1" destOrd="0" presId="urn:microsoft.com/office/officeart/2005/8/layout/hList7#1"/>
    <dgm:cxn modelId="{581A1770-CCB1-4FA7-9296-BF099AD1ED9A}" type="presParOf" srcId="{E3446D0B-132A-4581-B805-7D509ABBE1A9}" destId="{F0280A93-2598-4B79-BCF2-5A74016DDAA6}" srcOrd="0" destOrd="0" presId="urn:microsoft.com/office/officeart/2005/8/layout/hList7#1"/>
    <dgm:cxn modelId="{F45E6B80-FF8B-4F28-8A6A-1178140B1C7D}" type="presParOf" srcId="{F0280A93-2598-4B79-BCF2-5A74016DDAA6}" destId="{3325B67F-1C1F-4C7F-87F7-63A9F5F04916}" srcOrd="0" destOrd="0" presId="urn:microsoft.com/office/officeart/2005/8/layout/hList7#1"/>
    <dgm:cxn modelId="{15FBD542-6372-47B7-AFC6-FB90AA56B4E3}" type="presParOf" srcId="{F0280A93-2598-4B79-BCF2-5A74016DDAA6}" destId="{5A6B1BA2-8CEC-4075-979B-58B751678363}" srcOrd="1" destOrd="0" presId="urn:microsoft.com/office/officeart/2005/8/layout/hList7#1"/>
    <dgm:cxn modelId="{F273985E-B5D9-4F0B-AD13-C88DDB787220}" type="presParOf" srcId="{F0280A93-2598-4B79-BCF2-5A74016DDAA6}" destId="{E679BF5D-7D68-48F1-9595-1ED90F266B6A}" srcOrd="2" destOrd="0" presId="urn:microsoft.com/office/officeart/2005/8/layout/hList7#1"/>
    <dgm:cxn modelId="{E767CE43-347A-4245-B19D-471F640D27A9}" type="presParOf" srcId="{F0280A93-2598-4B79-BCF2-5A74016DDAA6}" destId="{1B13010B-D7B8-48A4-9EA8-0FF90A870D10}" srcOrd="3" destOrd="0" presId="urn:microsoft.com/office/officeart/2005/8/layout/hList7#1"/>
    <dgm:cxn modelId="{F491C22D-CEDC-47B2-BC66-8EA09DBEE9A8}" type="presParOf" srcId="{E3446D0B-132A-4581-B805-7D509ABBE1A9}" destId="{A40BD255-8246-4A86-AC24-6E13AC11D8D0}" srcOrd="1" destOrd="0" presId="urn:microsoft.com/office/officeart/2005/8/layout/hList7#1"/>
    <dgm:cxn modelId="{9657A1AB-36C2-4623-9A76-C717888FBFAA}" type="presParOf" srcId="{E3446D0B-132A-4581-B805-7D509ABBE1A9}" destId="{B4EC43FF-F280-4D81-B573-0BBE26119323}" srcOrd="2" destOrd="0" presId="urn:microsoft.com/office/officeart/2005/8/layout/hList7#1"/>
    <dgm:cxn modelId="{B65DB711-7251-4663-912E-8AEFB6DDDD39}" type="presParOf" srcId="{B4EC43FF-F280-4D81-B573-0BBE26119323}" destId="{4C98858D-9DCD-4D61-A6D2-9C95CB504251}" srcOrd="0" destOrd="0" presId="urn:microsoft.com/office/officeart/2005/8/layout/hList7#1"/>
    <dgm:cxn modelId="{05C0F054-2692-4C9C-A265-50AAC2268753}" type="presParOf" srcId="{B4EC43FF-F280-4D81-B573-0BBE26119323}" destId="{1DFC81E9-AEE7-4738-A0AB-51EC388659CE}" srcOrd="1" destOrd="0" presId="urn:microsoft.com/office/officeart/2005/8/layout/hList7#1"/>
    <dgm:cxn modelId="{98E9C98E-D644-4A2A-B697-701677489A1D}" type="presParOf" srcId="{B4EC43FF-F280-4D81-B573-0BBE26119323}" destId="{5642C667-2035-465B-88FA-BD5286D1ED4A}" srcOrd="2" destOrd="0" presId="urn:microsoft.com/office/officeart/2005/8/layout/hList7#1"/>
    <dgm:cxn modelId="{8C958827-12DF-4A02-A7AC-C4ACAB936272}" type="presParOf" srcId="{B4EC43FF-F280-4D81-B573-0BBE26119323}" destId="{3606B1B6-912D-4BB2-940E-606747701328}" srcOrd="3" destOrd="0" presId="urn:microsoft.com/office/officeart/2005/8/layout/hList7#1"/>
    <dgm:cxn modelId="{3BD1C7CE-CB94-43F4-BE11-5A48160A6F28}" type="presParOf" srcId="{E3446D0B-132A-4581-B805-7D509ABBE1A9}" destId="{6FCB4B09-5AE8-4BCF-9C2E-5DB02F534E9D}" srcOrd="3" destOrd="0" presId="urn:microsoft.com/office/officeart/2005/8/layout/hList7#1"/>
    <dgm:cxn modelId="{40480202-6067-44ED-AE79-2BC41FB4A947}" type="presParOf" srcId="{E3446D0B-132A-4581-B805-7D509ABBE1A9}" destId="{552AA70C-A20B-4D1F-9285-6CFC3143FB01}" srcOrd="4" destOrd="0" presId="urn:microsoft.com/office/officeart/2005/8/layout/hList7#1"/>
    <dgm:cxn modelId="{60382088-A727-46B8-BCA2-7296B62FCED1}" type="presParOf" srcId="{552AA70C-A20B-4D1F-9285-6CFC3143FB01}" destId="{84406800-1B15-4073-9BE5-7AED3F8CD968}" srcOrd="0" destOrd="0" presId="urn:microsoft.com/office/officeart/2005/8/layout/hList7#1"/>
    <dgm:cxn modelId="{47610456-FA65-45E4-B100-DA30A5F01BC8}" type="presParOf" srcId="{552AA70C-A20B-4D1F-9285-6CFC3143FB01}" destId="{80C2ACF9-BD38-4248-9C5A-D57702DCA3FA}" srcOrd="1" destOrd="0" presId="urn:microsoft.com/office/officeart/2005/8/layout/hList7#1"/>
    <dgm:cxn modelId="{B3866149-7AEF-4819-9046-C20C99A25A16}" type="presParOf" srcId="{552AA70C-A20B-4D1F-9285-6CFC3143FB01}" destId="{A550690B-CD28-43E2-88E8-918DBD12128C}" srcOrd="2" destOrd="0" presId="urn:microsoft.com/office/officeart/2005/8/layout/hList7#1"/>
    <dgm:cxn modelId="{329F8C28-5972-425D-B13D-2F34AC1F8324}"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t>Normal</a:t>
          </a:r>
        </a:p>
        <a:p>
          <a:pPr marL="0" lvl="0" indent="0" algn="ctr" defTabSz="1066800">
            <a:lnSpc>
              <a:spcPct val="90000"/>
            </a:lnSpc>
            <a:spcBef>
              <a:spcPct val="0"/>
            </a:spcBef>
            <a:spcAft>
              <a:spcPct val="35000"/>
            </a:spcAft>
            <a:buNone/>
          </a:pPr>
          <a:r>
            <a:rPr lang="en-US" sz="2400" b="1" kern="1200"/>
            <a:t>FBG &lt;100</a:t>
          </a:r>
        </a:p>
        <a:p>
          <a:pPr marL="0" lvl="0" indent="0" algn="ctr" defTabSz="1066800">
            <a:lnSpc>
              <a:spcPct val="90000"/>
            </a:lnSpc>
            <a:spcBef>
              <a:spcPct val="0"/>
            </a:spcBef>
            <a:spcAft>
              <a:spcPct val="35000"/>
            </a:spcAft>
            <a:buNone/>
          </a:pPr>
          <a:r>
            <a:rPr lang="en-US" sz="2400" b="1" kern="1200"/>
            <a:t>Random &lt;140</a:t>
          </a:r>
        </a:p>
        <a:p>
          <a:pPr marL="0" lvl="0" indent="0" algn="ctr" defTabSz="1066800">
            <a:lnSpc>
              <a:spcPct val="90000"/>
            </a:lnSpc>
            <a:spcBef>
              <a:spcPct val="0"/>
            </a:spcBef>
            <a:spcAft>
              <a:spcPct val="35000"/>
            </a:spcAft>
            <a:buNone/>
          </a:pPr>
          <a:r>
            <a:rPr lang="en-US" sz="2400" b="1" kern="1200"/>
            <a:t>A1c &lt;5.7%</a:t>
          </a:r>
          <a:endParaRPr lang="en-US" sz="2400" b="1" kern="1200" dirty="0"/>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a:t>Prediabetes</a:t>
          </a:r>
        </a:p>
        <a:p>
          <a:pPr marL="0" lvl="0" indent="0" algn="ctr" defTabSz="889000">
            <a:lnSpc>
              <a:spcPct val="90000"/>
            </a:lnSpc>
            <a:spcBef>
              <a:spcPct val="0"/>
            </a:spcBef>
            <a:spcAft>
              <a:spcPct val="35000"/>
            </a:spcAft>
            <a:buNone/>
          </a:pPr>
          <a:r>
            <a:rPr lang="en-US" sz="2000" b="1" kern="1200"/>
            <a:t>FBG 100-125</a:t>
          </a:r>
        </a:p>
        <a:p>
          <a:pPr marL="0" lvl="0" indent="0" algn="ctr" defTabSz="889000">
            <a:lnSpc>
              <a:spcPct val="90000"/>
            </a:lnSpc>
            <a:spcBef>
              <a:spcPct val="0"/>
            </a:spcBef>
            <a:spcAft>
              <a:spcPct val="35000"/>
            </a:spcAft>
            <a:buNone/>
          </a:pPr>
          <a:r>
            <a:rPr lang="en-US" sz="2000" b="1" kern="1200"/>
            <a:t>Random 140 - 199</a:t>
          </a:r>
        </a:p>
        <a:p>
          <a:pPr marL="0" lvl="0" indent="0" algn="ctr" defTabSz="889000">
            <a:lnSpc>
              <a:spcPct val="90000"/>
            </a:lnSpc>
            <a:spcBef>
              <a:spcPct val="0"/>
            </a:spcBef>
            <a:spcAft>
              <a:spcPct val="35000"/>
            </a:spcAft>
            <a:buNone/>
          </a:pPr>
          <a:r>
            <a:rPr lang="en-US" sz="2000" b="1" kern="1200"/>
            <a:t>A1c ~ 5.7- 6.4% </a:t>
          </a:r>
        </a:p>
        <a:p>
          <a:pPr marL="0" lvl="0" indent="0" algn="ctr" defTabSz="889000">
            <a:lnSpc>
              <a:spcPct val="90000"/>
            </a:lnSpc>
            <a:spcBef>
              <a:spcPct val="0"/>
            </a:spcBef>
            <a:spcAft>
              <a:spcPct val="35000"/>
            </a:spcAft>
            <a:buNone/>
          </a:pPr>
          <a:r>
            <a:rPr lang="en-US" sz="2000" b="1" kern="120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9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3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75.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3.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Education Services</a:t>
            </a:r>
            <a:r>
              <a:rPr lang="en-US" sz="1200" i="1" baseline="30000" dirty="0"/>
              <a:t>©      </a:t>
            </a:r>
            <a:r>
              <a:rPr lang="en-US" sz="1200" b="1" dirty="0"/>
              <a:t>www.DiabetesEd.net</a:t>
            </a:r>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57.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3" Type="http://schemas.openxmlformats.org/officeDocument/2006/relationships/slide" Target="../slides/slide154.xml"/><Relationship Id="rId2" Type="http://schemas.openxmlformats.org/officeDocument/2006/relationships/notesMaster" Target="../notesMasters/notesMaster1.xml"/><Relationship Id="rId1" Type="http://schemas.openxmlformats.org/officeDocument/2006/relationships/tags" Target="../tags/tag15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3</a:t>
            </a:fld>
            <a:endParaRPr lang="en-US" sz="120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20</a:t>
            </a:fld>
            <a:endParaRPr lang="en-US">
              <a:latin typeface="Times New Roman" pitchFamily="18" charset="0"/>
            </a:endParaRPr>
          </a:p>
        </p:txBody>
      </p:sp>
      <p:sp>
        <p:nvSpPr>
          <p:cNvPr id="121859"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20</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21863" name="Slide Number Placeholder 4"/>
          <p:cNvSpPr txBox="1">
            <a:spLocks noGrp="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20</a:t>
            </a:fld>
            <a:endParaRPr lang="en-US" sz="1200">
              <a:latin typeface="Times New Roman" pitchFamily="18" charset="0"/>
            </a:endParaRPr>
          </a:p>
        </p:txBody>
      </p:sp>
    </p:spTree>
    <p:extLst>
      <p:ext uri="{BB962C8B-B14F-4D97-AF65-F5344CB8AC3E}">
        <p14:creationId xmlns:p14="http://schemas.microsoft.com/office/powerpoint/2010/main" val="388626321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156</a:t>
            </a:fld>
            <a:endParaRPr lang="en-US"/>
          </a:p>
        </p:txBody>
      </p:sp>
    </p:spTree>
    <p:extLst>
      <p:ext uri="{BB962C8B-B14F-4D97-AF65-F5344CB8AC3E}">
        <p14:creationId xmlns:p14="http://schemas.microsoft.com/office/powerpoint/2010/main" val="22939963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a:pPr>
                <a:spcBef>
                  <a:spcPct val="0"/>
                </a:spcBef>
              </a:pPr>
              <a:t>159</a:t>
            </a:fld>
            <a:endParaRPr lang="en-US" sz="1300"/>
          </a:p>
        </p:txBody>
      </p:sp>
    </p:spTree>
    <p:extLst>
      <p:ext uri="{BB962C8B-B14F-4D97-AF65-F5344CB8AC3E}">
        <p14:creationId xmlns:p14="http://schemas.microsoft.com/office/powerpoint/2010/main" val="610973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160</a:t>
            </a:fld>
            <a:endParaRPr lang="en-US" sz="1300"/>
          </a:p>
        </p:txBody>
      </p:sp>
    </p:spTree>
    <p:extLst>
      <p:ext uri="{BB962C8B-B14F-4D97-AF65-F5344CB8AC3E}">
        <p14:creationId xmlns:p14="http://schemas.microsoft.com/office/powerpoint/2010/main" val="40310118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161</a:t>
            </a:fld>
            <a:endParaRPr lang="en-US" sz="1300"/>
          </a:p>
        </p:txBody>
      </p:sp>
    </p:spTree>
    <p:extLst>
      <p:ext uri="{BB962C8B-B14F-4D97-AF65-F5344CB8AC3E}">
        <p14:creationId xmlns:p14="http://schemas.microsoft.com/office/powerpoint/2010/main" val="303119970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162</a:t>
            </a:fld>
            <a:endParaRPr lang="en-US" sz="1300"/>
          </a:p>
        </p:txBody>
      </p:sp>
    </p:spTree>
    <p:extLst>
      <p:ext uri="{BB962C8B-B14F-4D97-AF65-F5344CB8AC3E}">
        <p14:creationId xmlns:p14="http://schemas.microsoft.com/office/powerpoint/2010/main" val="42788458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163</a:t>
            </a:fld>
            <a:endParaRPr lang="en-US" sz="1300"/>
          </a:p>
        </p:txBody>
      </p:sp>
    </p:spTree>
    <p:extLst>
      <p:ext uri="{BB962C8B-B14F-4D97-AF65-F5344CB8AC3E}">
        <p14:creationId xmlns:p14="http://schemas.microsoft.com/office/powerpoint/2010/main" val="216032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164</a:t>
            </a:fld>
            <a:endParaRPr lang="en-US" sz="1300"/>
          </a:p>
        </p:txBody>
      </p:sp>
    </p:spTree>
    <p:extLst>
      <p:ext uri="{BB962C8B-B14F-4D97-AF65-F5344CB8AC3E}">
        <p14:creationId xmlns:p14="http://schemas.microsoft.com/office/powerpoint/2010/main" val="325319046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165</a:t>
            </a:fld>
            <a:endParaRPr lang="en-US" sz="1300"/>
          </a:p>
        </p:txBody>
      </p:sp>
    </p:spTree>
    <p:extLst>
      <p:ext uri="{BB962C8B-B14F-4D97-AF65-F5344CB8AC3E}">
        <p14:creationId xmlns:p14="http://schemas.microsoft.com/office/powerpoint/2010/main" val="93341133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166</a:t>
            </a:fld>
            <a:endParaRPr lang="en-US" sz="1300"/>
          </a:p>
        </p:txBody>
      </p:sp>
    </p:spTree>
    <p:extLst>
      <p:ext uri="{BB962C8B-B14F-4D97-AF65-F5344CB8AC3E}">
        <p14:creationId xmlns:p14="http://schemas.microsoft.com/office/powerpoint/2010/main" val="44326529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168</a:t>
            </a:fld>
            <a:endParaRPr lang="en-US" sz="1300"/>
          </a:p>
        </p:txBody>
      </p:sp>
    </p:spTree>
    <p:extLst>
      <p:ext uri="{BB962C8B-B14F-4D97-AF65-F5344CB8AC3E}">
        <p14:creationId xmlns:p14="http://schemas.microsoft.com/office/powerpoint/2010/main" val="909173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22</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621249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solidFill>
                  <a:srgbClr val="000000"/>
                </a:solidFill>
              </a:rPr>
              <a:pPr eaLnBrk="1" hangingPunct="1"/>
              <a:t>169</a:t>
            </a:fld>
            <a:endParaRPr lang="en-US" sz="1300">
              <a:solidFill>
                <a:srgbClr val="000000"/>
              </a:solidFill>
            </a:endParaRPr>
          </a:p>
        </p:txBody>
      </p:sp>
    </p:spTree>
    <p:extLst>
      <p:ext uri="{BB962C8B-B14F-4D97-AF65-F5344CB8AC3E}">
        <p14:creationId xmlns:p14="http://schemas.microsoft.com/office/powerpoint/2010/main" val="339538463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a:pPr eaLnBrk="1" hangingPunct="1"/>
              <a:t>172</a:t>
            </a:fld>
            <a:endParaRPr lang="en-US" sz="1200"/>
          </a:p>
        </p:txBody>
      </p:sp>
    </p:spTree>
    <p:extLst>
      <p:ext uri="{BB962C8B-B14F-4D97-AF65-F5344CB8AC3E}">
        <p14:creationId xmlns:p14="http://schemas.microsoft.com/office/powerpoint/2010/main" val="16266102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173</a:t>
            </a:fld>
            <a:endParaRPr lang="en-US"/>
          </a:p>
        </p:txBody>
      </p:sp>
    </p:spTree>
    <p:extLst>
      <p:ext uri="{BB962C8B-B14F-4D97-AF65-F5344CB8AC3E}">
        <p14:creationId xmlns:p14="http://schemas.microsoft.com/office/powerpoint/2010/main" val="42517667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104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01" indent="-285692">
              <a:defRPr sz="2800">
                <a:solidFill>
                  <a:schemeClr val="tx1"/>
                </a:solidFill>
                <a:latin typeface="Arial" panose="020B0604020202020204" pitchFamily="34" charset="0"/>
              </a:defRPr>
            </a:lvl2pPr>
            <a:lvl3pPr marL="1142770" indent="-228555">
              <a:defRPr sz="2800">
                <a:solidFill>
                  <a:schemeClr val="tx1"/>
                </a:solidFill>
                <a:latin typeface="Arial" panose="020B0604020202020204" pitchFamily="34" charset="0"/>
              </a:defRPr>
            </a:lvl3pPr>
            <a:lvl4pPr marL="1599878" indent="-228555">
              <a:defRPr sz="2800">
                <a:solidFill>
                  <a:schemeClr val="tx1"/>
                </a:solidFill>
                <a:latin typeface="Arial" panose="020B0604020202020204" pitchFamily="34" charset="0"/>
              </a:defRPr>
            </a:lvl4pPr>
            <a:lvl5pPr marL="2056985" indent="-228555">
              <a:defRPr sz="2800">
                <a:solidFill>
                  <a:schemeClr val="tx1"/>
                </a:solidFill>
                <a:latin typeface="Arial" panose="020B0604020202020204" pitchFamily="34" charset="0"/>
              </a:defRPr>
            </a:lvl5pPr>
            <a:lvl6pPr marL="2514093" indent="-228555" eaLnBrk="0" fontAlgn="base" hangingPunct="0">
              <a:spcBef>
                <a:spcPct val="0"/>
              </a:spcBef>
              <a:spcAft>
                <a:spcPct val="0"/>
              </a:spcAft>
              <a:defRPr sz="2800">
                <a:solidFill>
                  <a:schemeClr val="tx1"/>
                </a:solidFill>
                <a:latin typeface="Arial" panose="020B0604020202020204" pitchFamily="34" charset="0"/>
              </a:defRPr>
            </a:lvl6pPr>
            <a:lvl7pPr marL="2971200" indent="-228555" eaLnBrk="0" fontAlgn="base" hangingPunct="0">
              <a:spcBef>
                <a:spcPct val="0"/>
              </a:spcBef>
              <a:spcAft>
                <a:spcPct val="0"/>
              </a:spcAft>
              <a:defRPr sz="2800">
                <a:solidFill>
                  <a:schemeClr val="tx1"/>
                </a:solidFill>
                <a:latin typeface="Arial" panose="020B0604020202020204" pitchFamily="34" charset="0"/>
              </a:defRPr>
            </a:lvl7pPr>
            <a:lvl8pPr marL="3428307" indent="-228555" eaLnBrk="0" fontAlgn="base" hangingPunct="0">
              <a:spcBef>
                <a:spcPct val="0"/>
              </a:spcBef>
              <a:spcAft>
                <a:spcPct val="0"/>
              </a:spcAft>
              <a:defRPr sz="2800">
                <a:solidFill>
                  <a:schemeClr val="tx1"/>
                </a:solidFill>
                <a:latin typeface="Arial" panose="020B0604020202020204" pitchFamily="34" charset="0"/>
              </a:defRPr>
            </a:lvl8pPr>
            <a:lvl9pPr marL="3885415" indent="-228555" eaLnBrk="0" fontAlgn="base" hangingPunct="0">
              <a:spcBef>
                <a:spcPct val="0"/>
              </a:spcBef>
              <a:spcAft>
                <a:spcPct val="0"/>
              </a:spcAft>
              <a:defRPr sz="2800">
                <a:solidFill>
                  <a:schemeClr val="tx1"/>
                </a:solidFill>
                <a:latin typeface="Arial" panose="020B0604020202020204" pitchFamily="34" charset="0"/>
              </a:defRPr>
            </a:lvl9pPr>
          </a:lstStyle>
          <a:p>
            <a:r>
              <a:rPr lang="en-US" altLang="en-US" sz="1200">
                <a:latin typeface="Times New Roman" panose="02020603050405020304" pitchFamily="18" charset="0"/>
              </a:rPr>
              <a:t>Diabetes Educational Services© (530) 893 - 8635 </a:t>
            </a:r>
          </a:p>
        </p:txBody>
      </p:sp>
      <p:sp>
        <p:nvSpPr>
          <p:cNvPr id="104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801" indent="-285692">
              <a:defRPr sz="2800">
                <a:solidFill>
                  <a:schemeClr val="tx1"/>
                </a:solidFill>
                <a:latin typeface="Arial" panose="020B0604020202020204" pitchFamily="34" charset="0"/>
              </a:defRPr>
            </a:lvl2pPr>
            <a:lvl3pPr marL="1142770" indent="-228555">
              <a:defRPr sz="2800">
                <a:solidFill>
                  <a:schemeClr val="tx1"/>
                </a:solidFill>
                <a:latin typeface="Arial" panose="020B0604020202020204" pitchFamily="34" charset="0"/>
              </a:defRPr>
            </a:lvl3pPr>
            <a:lvl4pPr marL="1599878" indent="-228555">
              <a:defRPr sz="2800">
                <a:solidFill>
                  <a:schemeClr val="tx1"/>
                </a:solidFill>
                <a:latin typeface="Arial" panose="020B0604020202020204" pitchFamily="34" charset="0"/>
              </a:defRPr>
            </a:lvl4pPr>
            <a:lvl5pPr marL="2056985" indent="-228555">
              <a:defRPr sz="2800">
                <a:solidFill>
                  <a:schemeClr val="tx1"/>
                </a:solidFill>
                <a:latin typeface="Arial" panose="020B0604020202020204" pitchFamily="34" charset="0"/>
              </a:defRPr>
            </a:lvl5pPr>
            <a:lvl6pPr marL="2514093" indent="-228555" eaLnBrk="0" fontAlgn="base" hangingPunct="0">
              <a:spcBef>
                <a:spcPct val="0"/>
              </a:spcBef>
              <a:spcAft>
                <a:spcPct val="0"/>
              </a:spcAft>
              <a:defRPr sz="2800">
                <a:solidFill>
                  <a:schemeClr val="tx1"/>
                </a:solidFill>
                <a:latin typeface="Arial" panose="020B0604020202020204" pitchFamily="34" charset="0"/>
              </a:defRPr>
            </a:lvl6pPr>
            <a:lvl7pPr marL="2971200" indent="-228555" eaLnBrk="0" fontAlgn="base" hangingPunct="0">
              <a:spcBef>
                <a:spcPct val="0"/>
              </a:spcBef>
              <a:spcAft>
                <a:spcPct val="0"/>
              </a:spcAft>
              <a:defRPr sz="2800">
                <a:solidFill>
                  <a:schemeClr val="tx1"/>
                </a:solidFill>
                <a:latin typeface="Arial" panose="020B0604020202020204" pitchFamily="34" charset="0"/>
              </a:defRPr>
            </a:lvl7pPr>
            <a:lvl8pPr marL="3428307" indent="-228555" eaLnBrk="0" fontAlgn="base" hangingPunct="0">
              <a:spcBef>
                <a:spcPct val="0"/>
              </a:spcBef>
              <a:spcAft>
                <a:spcPct val="0"/>
              </a:spcAft>
              <a:defRPr sz="2800">
                <a:solidFill>
                  <a:schemeClr val="tx1"/>
                </a:solidFill>
                <a:latin typeface="Arial" panose="020B0604020202020204" pitchFamily="34" charset="0"/>
              </a:defRPr>
            </a:lvl8pPr>
            <a:lvl9pPr marL="3885415" indent="-228555" eaLnBrk="0" fontAlgn="base" hangingPunct="0">
              <a:spcBef>
                <a:spcPct val="0"/>
              </a:spcBef>
              <a:spcAft>
                <a:spcPct val="0"/>
              </a:spcAft>
              <a:defRPr sz="2800">
                <a:solidFill>
                  <a:schemeClr val="tx1"/>
                </a:solidFill>
                <a:latin typeface="Arial" panose="020B0604020202020204" pitchFamily="34" charset="0"/>
              </a:defRPr>
            </a:lvl9pPr>
          </a:lstStyle>
          <a:p>
            <a:fld id="{0F4F59EE-4E31-458A-A27C-24F77A70A0E7}" type="slidenum">
              <a:rPr lang="en-US" altLang="en-US" sz="1200">
                <a:latin typeface="Times New Roman" panose="02020603050405020304" pitchFamily="18" charset="0"/>
              </a:rPr>
              <a:pPr/>
              <a:t>180</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744178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a:pPr eaLnBrk="1" hangingPunct="1"/>
              <a:t>184</a:t>
            </a:fld>
            <a:endParaRPr lang="en-US" sz="1200"/>
          </a:p>
        </p:txBody>
      </p:sp>
    </p:spTree>
    <p:extLst>
      <p:ext uri="{BB962C8B-B14F-4D97-AF65-F5344CB8AC3E}">
        <p14:creationId xmlns:p14="http://schemas.microsoft.com/office/powerpoint/2010/main" val="17285954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a:pPr>
                <a:spcBef>
                  <a:spcPct val="0"/>
                </a:spcBef>
              </a:pPr>
              <a:t>195</a:t>
            </a:fld>
            <a:endParaRPr lang="en-US" sz="1300"/>
          </a:p>
        </p:txBody>
      </p:sp>
    </p:spTree>
    <p:extLst>
      <p:ext uri="{BB962C8B-B14F-4D97-AF65-F5344CB8AC3E}">
        <p14:creationId xmlns:p14="http://schemas.microsoft.com/office/powerpoint/2010/main" val="261500198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81100" y="696913"/>
            <a:ext cx="4648200" cy="34861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90" indent="-275418">
              <a:defRPr>
                <a:solidFill>
                  <a:schemeClr val="tx1"/>
                </a:solidFill>
                <a:latin typeface="Arial" panose="020B0604020202020204" pitchFamily="34" charset="0"/>
              </a:defRPr>
            </a:lvl2pPr>
            <a:lvl3pPr marL="1101677" indent="-220335">
              <a:defRPr>
                <a:solidFill>
                  <a:schemeClr val="tx1"/>
                </a:solidFill>
                <a:latin typeface="Arial" panose="020B0604020202020204" pitchFamily="34" charset="0"/>
              </a:defRPr>
            </a:lvl3pPr>
            <a:lvl4pPr marL="1542348" indent="-220335">
              <a:defRPr>
                <a:solidFill>
                  <a:schemeClr val="tx1"/>
                </a:solidFill>
                <a:latin typeface="Arial" panose="020B0604020202020204" pitchFamily="34" charset="0"/>
              </a:defRPr>
            </a:lvl4pPr>
            <a:lvl5pPr marL="1983019" indent="-220335">
              <a:defRPr>
                <a:solidFill>
                  <a:schemeClr val="tx1"/>
                </a:solidFill>
                <a:latin typeface="Arial" panose="020B0604020202020204" pitchFamily="34" charset="0"/>
              </a:defRPr>
            </a:lvl5pPr>
            <a:lvl6pPr marL="2423689" indent="-220335" eaLnBrk="0" fontAlgn="base" hangingPunct="0">
              <a:spcBef>
                <a:spcPct val="0"/>
              </a:spcBef>
              <a:spcAft>
                <a:spcPct val="0"/>
              </a:spcAft>
              <a:defRPr>
                <a:solidFill>
                  <a:schemeClr val="tx1"/>
                </a:solidFill>
                <a:latin typeface="Arial" panose="020B0604020202020204" pitchFamily="34" charset="0"/>
              </a:defRPr>
            </a:lvl6pPr>
            <a:lvl7pPr marL="2864360" indent="-220335" eaLnBrk="0" fontAlgn="base" hangingPunct="0">
              <a:spcBef>
                <a:spcPct val="0"/>
              </a:spcBef>
              <a:spcAft>
                <a:spcPct val="0"/>
              </a:spcAft>
              <a:defRPr>
                <a:solidFill>
                  <a:schemeClr val="tx1"/>
                </a:solidFill>
                <a:latin typeface="Arial" panose="020B0604020202020204" pitchFamily="34" charset="0"/>
              </a:defRPr>
            </a:lvl7pPr>
            <a:lvl8pPr marL="3305031" indent="-220335" eaLnBrk="0" fontAlgn="base" hangingPunct="0">
              <a:spcBef>
                <a:spcPct val="0"/>
              </a:spcBef>
              <a:spcAft>
                <a:spcPct val="0"/>
              </a:spcAft>
              <a:defRPr>
                <a:solidFill>
                  <a:schemeClr val="tx1"/>
                </a:solidFill>
                <a:latin typeface="Arial" panose="020B0604020202020204" pitchFamily="34" charset="0"/>
              </a:defRPr>
            </a:lvl8pPr>
            <a:lvl9pPr marL="3745701" indent="-220335"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90" indent="-275418">
              <a:defRPr>
                <a:solidFill>
                  <a:schemeClr val="tx1"/>
                </a:solidFill>
                <a:latin typeface="Arial" panose="020B0604020202020204" pitchFamily="34" charset="0"/>
              </a:defRPr>
            </a:lvl2pPr>
            <a:lvl3pPr marL="1101677" indent="-220335">
              <a:defRPr>
                <a:solidFill>
                  <a:schemeClr val="tx1"/>
                </a:solidFill>
                <a:latin typeface="Arial" panose="020B0604020202020204" pitchFamily="34" charset="0"/>
              </a:defRPr>
            </a:lvl3pPr>
            <a:lvl4pPr marL="1542348" indent="-220335">
              <a:defRPr>
                <a:solidFill>
                  <a:schemeClr val="tx1"/>
                </a:solidFill>
                <a:latin typeface="Arial" panose="020B0604020202020204" pitchFamily="34" charset="0"/>
              </a:defRPr>
            </a:lvl4pPr>
            <a:lvl5pPr marL="1983019" indent="-220335">
              <a:defRPr>
                <a:solidFill>
                  <a:schemeClr val="tx1"/>
                </a:solidFill>
                <a:latin typeface="Arial" panose="020B0604020202020204" pitchFamily="34" charset="0"/>
              </a:defRPr>
            </a:lvl5pPr>
            <a:lvl6pPr marL="2423689" indent="-220335" eaLnBrk="0" fontAlgn="base" hangingPunct="0">
              <a:spcBef>
                <a:spcPct val="0"/>
              </a:spcBef>
              <a:spcAft>
                <a:spcPct val="0"/>
              </a:spcAft>
              <a:defRPr>
                <a:solidFill>
                  <a:schemeClr val="tx1"/>
                </a:solidFill>
                <a:latin typeface="Arial" panose="020B0604020202020204" pitchFamily="34" charset="0"/>
              </a:defRPr>
            </a:lvl6pPr>
            <a:lvl7pPr marL="2864360" indent="-220335" eaLnBrk="0" fontAlgn="base" hangingPunct="0">
              <a:spcBef>
                <a:spcPct val="0"/>
              </a:spcBef>
              <a:spcAft>
                <a:spcPct val="0"/>
              </a:spcAft>
              <a:defRPr>
                <a:solidFill>
                  <a:schemeClr val="tx1"/>
                </a:solidFill>
                <a:latin typeface="Arial" panose="020B0604020202020204" pitchFamily="34" charset="0"/>
              </a:defRPr>
            </a:lvl7pPr>
            <a:lvl8pPr marL="3305031" indent="-220335" eaLnBrk="0" fontAlgn="base" hangingPunct="0">
              <a:spcBef>
                <a:spcPct val="0"/>
              </a:spcBef>
              <a:spcAft>
                <a:spcPct val="0"/>
              </a:spcAft>
              <a:defRPr>
                <a:solidFill>
                  <a:schemeClr val="tx1"/>
                </a:solidFill>
                <a:latin typeface="Arial" panose="020B0604020202020204" pitchFamily="34" charset="0"/>
              </a:defRPr>
            </a:lvl8pPr>
            <a:lvl9pPr marL="3745701" indent="-220335"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201</a:t>
            </a:fld>
            <a:endParaRPr lang="en-US">
              <a:latin typeface="Times New Roman" panose="02020603050405020304" pitchFamily="18" charset="0"/>
            </a:endParaRPr>
          </a:p>
        </p:txBody>
      </p:sp>
    </p:spTree>
    <p:extLst>
      <p:ext uri="{BB962C8B-B14F-4D97-AF65-F5344CB8AC3E}">
        <p14:creationId xmlns:p14="http://schemas.microsoft.com/office/powerpoint/2010/main" val="413549046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a:solidFill>
                  <a:srgbClr val="000000"/>
                </a:solidFill>
              </a:rPr>
              <a:pPr eaLnBrk="1" hangingPunct="1"/>
              <a:t>202</a:t>
            </a:fld>
            <a:endParaRPr lang="en-US" sz="1200">
              <a:solidFill>
                <a:srgbClr val="000000"/>
              </a:solidFill>
            </a:endParaRPr>
          </a:p>
        </p:txBody>
      </p:sp>
    </p:spTree>
    <p:extLst>
      <p:ext uri="{BB962C8B-B14F-4D97-AF65-F5344CB8AC3E}">
        <p14:creationId xmlns:p14="http://schemas.microsoft.com/office/powerpoint/2010/main" val="4680855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7092" name="Footer Placeholder 3"/>
          <p:cNvSpPr>
            <a:spLocks noGrp="1"/>
          </p:cNvSpPr>
          <p:nvPr>
            <p:ph type="ftr" sz="quarter" idx="4"/>
          </p:nvPr>
        </p:nvSpPr>
        <p:spPr/>
        <p:txBody>
          <a:bodyPr/>
          <a:lstStyle/>
          <a:p>
            <a:pPr>
              <a:defRPr/>
            </a:pPr>
            <a:r>
              <a:rPr lang="en-US"/>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23</a:t>
            </a:fld>
            <a:endParaRPr lang="en-US"/>
          </a:p>
        </p:txBody>
      </p:sp>
    </p:spTree>
    <p:extLst>
      <p:ext uri="{BB962C8B-B14F-4D97-AF65-F5344CB8AC3E}">
        <p14:creationId xmlns:p14="http://schemas.microsoft.com/office/powerpoint/2010/main" val="2615783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24</a:t>
            </a:fld>
            <a:endParaRPr lang="en-US">
              <a:latin typeface="Times New Roman" pitchFamily="18" charset="0"/>
            </a:endParaRPr>
          </a:p>
        </p:txBody>
      </p:sp>
      <p:sp>
        <p:nvSpPr>
          <p:cNvPr id="218116" name="Rectangle 2"/>
          <p:cNvSpPr>
            <a:spLocks noGrp="1" noRot="1" noChangeAspect="1" noChangeArrowheads="1" noTextEdit="1"/>
          </p:cNvSpPr>
          <p:nvPr>
            <p:ph type="sldImg"/>
          </p:nvPr>
        </p:nvSpPr>
        <p:spPr>
          <a:xfrm>
            <a:off x="1220788" y="709613"/>
            <a:ext cx="4727575" cy="3544887"/>
          </a:xfrm>
          <a:ln/>
        </p:spPr>
      </p:sp>
      <p:sp>
        <p:nvSpPr>
          <p:cNvPr id="218117" name="Rectangle 3"/>
          <p:cNvSpPr>
            <a:spLocks noGrp="1" noChangeArrowheads="1"/>
          </p:cNvSpPr>
          <p:nvPr>
            <p:ph type="body" idx="1"/>
          </p:nvPr>
        </p:nvSpPr>
        <p:spPr>
          <a:xfrm>
            <a:off x="716931" y="4489701"/>
            <a:ext cx="5732327" cy="425216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Type 1-absent insulin</a:t>
            </a:r>
          </a:p>
          <a:p>
            <a:r>
              <a:rPr lang="en-US"/>
              <a:t>Type 2-too much insulin early, then resistence and less secretion</a:t>
            </a:r>
          </a:p>
          <a:p>
            <a:r>
              <a:rPr lang="en-US"/>
              <a:t>GDm-simliar to Type 2, found during pregnancy</a:t>
            </a:r>
          </a:p>
        </p:txBody>
      </p:sp>
    </p:spTree>
    <p:extLst>
      <p:ext uri="{BB962C8B-B14F-4D97-AF65-F5344CB8AC3E}">
        <p14:creationId xmlns:p14="http://schemas.microsoft.com/office/powerpoint/2010/main" val="1999802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EF9BD0-3BA1-41E2-ADC8-0F26D13806D3}" type="slidenum">
              <a:rPr lang="en-US" sz="1300"/>
              <a:pPr>
                <a:spcBef>
                  <a:spcPct val="0"/>
                </a:spcBef>
              </a:pPr>
              <a:t>25</a:t>
            </a:fld>
            <a:endParaRPr lang="en-US" sz="1300"/>
          </a:p>
        </p:txBody>
      </p:sp>
    </p:spTree>
    <p:extLst>
      <p:ext uri="{BB962C8B-B14F-4D97-AF65-F5344CB8AC3E}">
        <p14:creationId xmlns:p14="http://schemas.microsoft.com/office/powerpoint/2010/main" val="1513205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F03D4-2FB0-44E5-8A0E-24B0F3F8DA24}" type="slidenum">
              <a:rPr lang="en-US" sz="1300"/>
              <a:pPr>
                <a:spcBef>
                  <a:spcPct val="0"/>
                </a:spcBef>
              </a:pPr>
              <a:t>26</a:t>
            </a:fld>
            <a:endParaRPr lang="en-US" sz="1300"/>
          </a:p>
        </p:txBody>
      </p:sp>
    </p:spTree>
    <p:extLst>
      <p:ext uri="{BB962C8B-B14F-4D97-AF65-F5344CB8AC3E}">
        <p14:creationId xmlns:p14="http://schemas.microsoft.com/office/powerpoint/2010/main" val="713902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8F5A71-3F26-4A79-A72C-645670828704}" type="slidenum">
              <a:rPr lang="en-US" sz="1300"/>
              <a:pPr>
                <a:spcBef>
                  <a:spcPct val="0"/>
                </a:spcBef>
              </a:pPr>
              <a:t>27</a:t>
            </a:fld>
            <a:endParaRPr lang="en-US" sz="1300"/>
          </a:p>
        </p:txBody>
      </p:sp>
    </p:spTree>
    <p:extLst>
      <p:ext uri="{BB962C8B-B14F-4D97-AF65-F5344CB8AC3E}">
        <p14:creationId xmlns:p14="http://schemas.microsoft.com/office/powerpoint/2010/main" val="1448959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29</a:t>
            </a:fld>
            <a:endParaRPr lang="en-US">
              <a:latin typeface="Times New Roman" pitchFamily="18" charset="0"/>
            </a:endParaRPr>
          </a:p>
        </p:txBody>
      </p:sp>
    </p:spTree>
    <p:extLst>
      <p:ext uri="{BB962C8B-B14F-4D97-AF65-F5344CB8AC3E}">
        <p14:creationId xmlns:p14="http://schemas.microsoft.com/office/powerpoint/2010/main" val="585014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30</a:t>
            </a:fld>
            <a:endParaRPr lang="en-US">
              <a:latin typeface="Times New Roman" pitchFamily="18" charset="0"/>
            </a:endParaRPr>
          </a:p>
        </p:txBody>
      </p:sp>
    </p:spTree>
    <p:extLst>
      <p:ext uri="{BB962C8B-B14F-4D97-AF65-F5344CB8AC3E}">
        <p14:creationId xmlns:p14="http://schemas.microsoft.com/office/powerpoint/2010/main" val="3715305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a:pPr eaLnBrk="1" hangingPunct="1"/>
              <a:t>32</a:t>
            </a:fld>
            <a:endParaRPr lang="en-US" sz="1200"/>
          </a:p>
        </p:txBody>
      </p:sp>
    </p:spTree>
    <p:extLst>
      <p:ext uri="{BB962C8B-B14F-4D97-AF65-F5344CB8AC3E}">
        <p14:creationId xmlns:p14="http://schemas.microsoft.com/office/powerpoint/2010/main" val="236682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5</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8A799C-FCDC-42D6-96A5-F4B07023F2FD}" type="slidenum">
              <a:rPr lang="en-US" sz="1300"/>
              <a:pPr>
                <a:spcBef>
                  <a:spcPct val="0"/>
                </a:spcBef>
              </a:pPr>
              <a:t>35</a:t>
            </a:fld>
            <a:endParaRPr lang="en-US" sz="1300"/>
          </a:p>
        </p:txBody>
      </p:sp>
    </p:spTree>
    <p:extLst>
      <p:ext uri="{BB962C8B-B14F-4D97-AF65-F5344CB8AC3E}">
        <p14:creationId xmlns:p14="http://schemas.microsoft.com/office/powerpoint/2010/main" val="766511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0404" name="Footer Placeholder 3"/>
          <p:cNvSpPr>
            <a:spLocks noGrp="1"/>
          </p:cNvSpPr>
          <p:nvPr>
            <p:ph type="ftr" sz="quarter" idx="4"/>
          </p:nvPr>
        </p:nvSpPr>
        <p:spPr/>
        <p:txBody>
          <a:bodyPr/>
          <a:lstStyle/>
          <a:p>
            <a:pPr>
              <a:defRPr/>
            </a:pPr>
            <a:r>
              <a:rPr lang="en-US"/>
              <a:t>Diabetes Educational Services© (530) 893 - 8635 </a:t>
            </a:r>
          </a:p>
        </p:txBody>
      </p:sp>
      <p:sp>
        <p:nvSpPr>
          <p:cNvPr id="230405" name="Slide Number Placeholder 4"/>
          <p:cNvSpPr>
            <a:spLocks noGrp="1"/>
          </p:cNvSpPr>
          <p:nvPr>
            <p:ph type="sldNum" sz="quarter" idx="5"/>
          </p:nvPr>
        </p:nvSpPr>
        <p:spPr/>
        <p:txBody>
          <a:bodyPr/>
          <a:lstStyle/>
          <a:p>
            <a:pPr>
              <a:defRPr/>
            </a:pPr>
            <a:fld id="{EE6DB0C1-2C88-4D13-A914-5C04DF38AFAB}" type="slidenum">
              <a:rPr lang="en-US" smtClean="0"/>
              <a:pPr>
                <a:defRPr/>
              </a:pPr>
              <a:t>36</a:t>
            </a:fld>
            <a:endParaRPr lang="en-US"/>
          </a:p>
        </p:txBody>
      </p:sp>
    </p:spTree>
    <p:extLst>
      <p:ext uri="{BB962C8B-B14F-4D97-AF65-F5344CB8AC3E}">
        <p14:creationId xmlns:p14="http://schemas.microsoft.com/office/powerpoint/2010/main" val="3515354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E96DDA-51EE-44CD-9B70-1D40892A20E8}" type="slidenum">
              <a:rPr lang="en-US" sz="1300"/>
              <a:pPr>
                <a:spcBef>
                  <a:spcPct val="0"/>
                </a:spcBef>
              </a:pPr>
              <a:t>37</a:t>
            </a:fld>
            <a:endParaRPr lang="en-US" sz="1300"/>
          </a:p>
        </p:txBody>
      </p:sp>
    </p:spTree>
    <p:extLst>
      <p:ext uri="{BB962C8B-B14F-4D97-AF65-F5344CB8AC3E}">
        <p14:creationId xmlns:p14="http://schemas.microsoft.com/office/powerpoint/2010/main" val="4010260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38</a:t>
            </a:fld>
            <a:endParaRPr lang="en-US">
              <a:solidFill>
                <a:prstClr val="black"/>
              </a:solidFill>
            </a:endParaRPr>
          </a:p>
        </p:txBody>
      </p:sp>
    </p:spTree>
    <p:extLst>
      <p:ext uri="{BB962C8B-B14F-4D97-AF65-F5344CB8AC3E}">
        <p14:creationId xmlns:p14="http://schemas.microsoft.com/office/powerpoint/2010/main" val="41052651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0718D-9A52-47C9-A9B8-44210074A56A}" type="slidenum">
              <a:rPr lang="en-US" sz="1300"/>
              <a:pPr>
                <a:spcBef>
                  <a:spcPct val="0"/>
                </a:spcBef>
              </a:pPr>
              <a:t>40</a:t>
            </a:fld>
            <a:endParaRPr lang="en-US" sz="1300"/>
          </a:p>
        </p:txBody>
      </p:sp>
    </p:spTree>
    <p:extLst>
      <p:ext uri="{BB962C8B-B14F-4D97-AF65-F5344CB8AC3E}">
        <p14:creationId xmlns:p14="http://schemas.microsoft.com/office/powerpoint/2010/main" val="2937835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A2A764-DF95-4982-8A06-D3F0D4701A30}" type="slidenum">
              <a:rPr lang="en-US" sz="1300"/>
              <a:pPr>
                <a:spcBef>
                  <a:spcPct val="0"/>
                </a:spcBef>
              </a:pPr>
              <a:t>41</a:t>
            </a:fld>
            <a:endParaRPr lang="en-US" sz="1300"/>
          </a:p>
        </p:txBody>
      </p:sp>
    </p:spTree>
    <p:extLst>
      <p:ext uri="{BB962C8B-B14F-4D97-AF65-F5344CB8AC3E}">
        <p14:creationId xmlns:p14="http://schemas.microsoft.com/office/powerpoint/2010/main" val="3201579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909AD8-DB7A-4B92-AD09-94C18D522FEF}" type="slidenum">
              <a:rPr lang="en-US" sz="1300"/>
              <a:pPr>
                <a:spcBef>
                  <a:spcPct val="0"/>
                </a:spcBef>
              </a:pPr>
              <a:t>42</a:t>
            </a:fld>
            <a:endParaRPr lang="en-US" sz="1300"/>
          </a:p>
        </p:txBody>
      </p:sp>
    </p:spTree>
    <p:extLst>
      <p:ext uri="{BB962C8B-B14F-4D97-AF65-F5344CB8AC3E}">
        <p14:creationId xmlns:p14="http://schemas.microsoft.com/office/powerpoint/2010/main" val="932208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a:pPr>
                <a:spcBef>
                  <a:spcPct val="0"/>
                </a:spcBef>
              </a:pPr>
              <a:t>45</a:t>
            </a:fld>
            <a:endParaRPr lang="en-US" sz="1300"/>
          </a:p>
        </p:txBody>
      </p:sp>
    </p:spTree>
    <p:extLst>
      <p:ext uri="{BB962C8B-B14F-4D97-AF65-F5344CB8AC3E}">
        <p14:creationId xmlns:p14="http://schemas.microsoft.com/office/powerpoint/2010/main" val="18633293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a:pPr>
                <a:spcBef>
                  <a:spcPct val="0"/>
                </a:spcBef>
              </a:pPr>
              <a:t>46</a:t>
            </a:fld>
            <a:endParaRPr lang="en-US" sz="1300"/>
          </a:p>
        </p:txBody>
      </p:sp>
    </p:spTree>
    <p:extLst>
      <p:ext uri="{BB962C8B-B14F-4D97-AF65-F5344CB8AC3E}">
        <p14:creationId xmlns:p14="http://schemas.microsoft.com/office/powerpoint/2010/main" val="4292135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47</a:t>
            </a:fld>
            <a:endParaRPr lang="en-US" sz="1300">
              <a:solidFill>
                <a:srgbClr val="000000"/>
              </a:solidFill>
            </a:endParaRPr>
          </a:p>
        </p:txBody>
      </p:sp>
    </p:spTree>
    <p:extLst>
      <p:ext uri="{BB962C8B-B14F-4D97-AF65-F5344CB8AC3E}">
        <p14:creationId xmlns:p14="http://schemas.microsoft.com/office/powerpoint/2010/main" val="40562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9</a:t>
            </a:fld>
            <a:endParaRPr lang="en-US">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a:pPr>
                <a:spcBef>
                  <a:spcPct val="0"/>
                </a:spcBef>
              </a:pPr>
              <a:t>48</a:t>
            </a:fld>
            <a:endParaRPr lang="en-US" sz="1300"/>
          </a:p>
        </p:txBody>
      </p:sp>
      <p:sp>
        <p:nvSpPr>
          <p:cNvPr id="89091" name="Rectangle 7"/>
          <p:cNvSpPr txBox="1">
            <a:spLocks noGrp="1" noChangeArrowheads="1"/>
          </p:cNvSpPr>
          <p:nvPr/>
        </p:nvSpPr>
        <p:spPr bwMode="auto">
          <a:xfrm>
            <a:off x="4237074" y="9298015"/>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578" tIns="48788" rIns="97578" bIns="4878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48</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89095" name="Slide Number Placeholder 4"/>
          <p:cNvSpPr txBox="1">
            <a:spLocks noGrp="1"/>
          </p:cNvSpPr>
          <p:nvPr/>
        </p:nvSpPr>
        <p:spPr bwMode="auto">
          <a:xfrm>
            <a:off x="4237074" y="9298015"/>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7578" tIns="48788" rIns="97578" bIns="4878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48</a:t>
            </a:fld>
            <a:endParaRPr lang="en-US"/>
          </a:p>
        </p:txBody>
      </p:sp>
    </p:spTree>
    <p:extLst>
      <p:ext uri="{BB962C8B-B14F-4D97-AF65-F5344CB8AC3E}">
        <p14:creationId xmlns:p14="http://schemas.microsoft.com/office/powerpoint/2010/main" val="3138394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956" indent="-291136">
              <a:defRPr>
                <a:solidFill>
                  <a:schemeClr val="tx1"/>
                </a:solidFill>
                <a:latin typeface="Arial" panose="020B0604020202020204" pitchFamily="34" charset="0"/>
              </a:defRPr>
            </a:lvl2pPr>
            <a:lvl3pPr marL="1164547" indent="-232910">
              <a:defRPr>
                <a:solidFill>
                  <a:schemeClr val="tx1"/>
                </a:solidFill>
                <a:latin typeface="Arial" panose="020B0604020202020204" pitchFamily="34" charset="0"/>
              </a:defRPr>
            </a:lvl3pPr>
            <a:lvl4pPr marL="1630365" indent="-232910">
              <a:defRPr>
                <a:solidFill>
                  <a:schemeClr val="tx1"/>
                </a:solidFill>
                <a:latin typeface="Arial" panose="020B0604020202020204" pitchFamily="34" charset="0"/>
              </a:defRPr>
            </a:lvl4pPr>
            <a:lvl5pPr marL="2096184" indent="-232910">
              <a:defRPr>
                <a:solidFill>
                  <a:schemeClr val="tx1"/>
                </a:solidFill>
                <a:latin typeface="Arial" panose="020B0604020202020204" pitchFamily="34" charset="0"/>
              </a:defRPr>
            </a:lvl5pPr>
            <a:lvl6pPr marL="2562002" indent="-232910" eaLnBrk="0" fontAlgn="base" hangingPunct="0">
              <a:spcBef>
                <a:spcPct val="0"/>
              </a:spcBef>
              <a:spcAft>
                <a:spcPct val="0"/>
              </a:spcAft>
              <a:defRPr>
                <a:solidFill>
                  <a:schemeClr val="tx1"/>
                </a:solidFill>
                <a:latin typeface="Arial" panose="020B0604020202020204" pitchFamily="34" charset="0"/>
              </a:defRPr>
            </a:lvl6pPr>
            <a:lvl7pPr marL="3027821" indent="-232910" eaLnBrk="0" fontAlgn="base" hangingPunct="0">
              <a:spcBef>
                <a:spcPct val="0"/>
              </a:spcBef>
              <a:spcAft>
                <a:spcPct val="0"/>
              </a:spcAft>
              <a:defRPr>
                <a:solidFill>
                  <a:schemeClr val="tx1"/>
                </a:solidFill>
                <a:latin typeface="Arial" panose="020B0604020202020204" pitchFamily="34" charset="0"/>
              </a:defRPr>
            </a:lvl7pPr>
            <a:lvl8pPr marL="3493638" indent="-232910" eaLnBrk="0" fontAlgn="base" hangingPunct="0">
              <a:spcBef>
                <a:spcPct val="0"/>
              </a:spcBef>
              <a:spcAft>
                <a:spcPct val="0"/>
              </a:spcAft>
              <a:defRPr>
                <a:solidFill>
                  <a:schemeClr val="tx1"/>
                </a:solidFill>
                <a:latin typeface="Arial" panose="020B0604020202020204" pitchFamily="34" charset="0"/>
              </a:defRPr>
            </a:lvl8pPr>
            <a:lvl9pPr marL="3959457" indent="-23291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49</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237076" y="9358746"/>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0" tIns="49064" rIns="98130" bIns="4906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49</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6956" indent="-291136">
              <a:defRPr>
                <a:solidFill>
                  <a:schemeClr val="tx1"/>
                </a:solidFill>
                <a:latin typeface="Arial" panose="020B0604020202020204" pitchFamily="34" charset="0"/>
              </a:defRPr>
            </a:lvl2pPr>
            <a:lvl3pPr marL="1164547" indent="-232910">
              <a:defRPr>
                <a:solidFill>
                  <a:schemeClr val="tx1"/>
                </a:solidFill>
                <a:latin typeface="Arial" panose="020B0604020202020204" pitchFamily="34" charset="0"/>
              </a:defRPr>
            </a:lvl3pPr>
            <a:lvl4pPr marL="1630365" indent="-232910">
              <a:defRPr>
                <a:solidFill>
                  <a:schemeClr val="tx1"/>
                </a:solidFill>
                <a:latin typeface="Arial" panose="020B0604020202020204" pitchFamily="34" charset="0"/>
              </a:defRPr>
            </a:lvl4pPr>
            <a:lvl5pPr marL="2096184" indent="-232910">
              <a:defRPr>
                <a:solidFill>
                  <a:schemeClr val="tx1"/>
                </a:solidFill>
                <a:latin typeface="Arial" panose="020B0604020202020204" pitchFamily="34" charset="0"/>
              </a:defRPr>
            </a:lvl5pPr>
            <a:lvl6pPr marL="2562002" indent="-232910" eaLnBrk="0" fontAlgn="base" hangingPunct="0">
              <a:spcBef>
                <a:spcPct val="0"/>
              </a:spcBef>
              <a:spcAft>
                <a:spcPct val="0"/>
              </a:spcAft>
              <a:defRPr>
                <a:solidFill>
                  <a:schemeClr val="tx1"/>
                </a:solidFill>
                <a:latin typeface="Arial" panose="020B0604020202020204" pitchFamily="34" charset="0"/>
              </a:defRPr>
            </a:lvl6pPr>
            <a:lvl7pPr marL="3027821" indent="-232910" eaLnBrk="0" fontAlgn="base" hangingPunct="0">
              <a:spcBef>
                <a:spcPct val="0"/>
              </a:spcBef>
              <a:spcAft>
                <a:spcPct val="0"/>
              </a:spcAft>
              <a:defRPr>
                <a:solidFill>
                  <a:schemeClr val="tx1"/>
                </a:solidFill>
                <a:latin typeface="Arial" panose="020B0604020202020204" pitchFamily="34" charset="0"/>
              </a:defRPr>
            </a:lvl7pPr>
            <a:lvl8pPr marL="3493638" indent="-232910" eaLnBrk="0" fontAlgn="base" hangingPunct="0">
              <a:spcBef>
                <a:spcPct val="0"/>
              </a:spcBef>
              <a:spcAft>
                <a:spcPct val="0"/>
              </a:spcAft>
              <a:defRPr>
                <a:solidFill>
                  <a:schemeClr val="tx1"/>
                </a:solidFill>
                <a:latin typeface="Arial" panose="020B0604020202020204" pitchFamily="34" charset="0"/>
              </a:defRPr>
            </a:lvl8pPr>
            <a:lvl9pPr marL="3959457" indent="-23291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237076" y="9358746"/>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0" tIns="49064" rIns="98130" bIns="49064"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49</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301750" y="735013"/>
            <a:ext cx="4878388" cy="3659187"/>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25980396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C0B2A28-4996-47B4-AC2C-288A394EC056}" type="slidenum">
              <a:rPr lang="en-GB" smtClean="0"/>
              <a:pPr/>
              <a:t>50</a:t>
            </a:fld>
            <a:endParaRPr lang="en-GB" dirty="0"/>
          </a:p>
        </p:txBody>
      </p:sp>
    </p:spTree>
    <p:extLst>
      <p:ext uri="{BB962C8B-B14F-4D97-AF65-F5344CB8AC3E}">
        <p14:creationId xmlns:p14="http://schemas.microsoft.com/office/powerpoint/2010/main" val="28260470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50" indent="-296711" eaLnBrk="0" hangingPunct="0">
              <a:defRPr sz="2400">
                <a:solidFill>
                  <a:schemeClr val="tx1"/>
                </a:solidFill>
                <a:latin typeface="Times New Roman" pitchFamily="18" charset="0"/>
              </a:defRPr>
            </a:lvl2pPr>
            <a:lvl3pPr marL="1186847" indent="-237369" eaLnBrk="0" hangingPunct="0">
              <a:defRPr sz="2400">
                <a:solidFill>
                  <a:schemeClr val="tx1"/>
                </a:solidFill>
                <a:latin typeface="Times New Roman" pitchFamily="18" charset="0"/>
              </a:defRPr>
            </a:lvl3pPr>
            <a:lvl4pPr marL="1661585" indent="-237369" eaLnBrk="0" hangingPunct="0">
              <a:defRPr sz="2400">
                <a:solidFill>
                  <a:schemeClr val="tx1"/>
                </a:solidFill>
                <a:latin typeface="Times New Roman" pitchFamily="18" charset="0"/>
              </a:defRPr>
            </a:lvl4pPr>
            <a:lvl5pPr marL="2136324" indent="-237369" eaLnBrk="0" hangingPunct="0">
              <a:defRPr sz="2400">
                <a:solidFill>
                  <a:schemeClr val="tx1"/>
                </a:solidFill>
                <a:latin typeface="Times New Roman" pitchFamily="18" charset="0"/>
              </a:defRPr>
            </a:lvl5pPr>
            <a:lvl6pPr marL="2611062" indent="-237369" eaLnBrk="0" fontAlgn="base" hangingPunct="0">
              <a:spcBef>
                <a:spcPct val="0"/>
              </a:spcBef>
              <a:spcAft>
                <a:spcPct val="0"/>
              </a:spcAft>
              <a:defRPr sz="2400">
                <a:solidFill>
                  <a:schemeClr val="tx1"/>
                </a:solidFill>
                <a:latin typeface="Times New Roman" pitchFamily="18" charset="0"/>
              </a:defRPr>
            </a:lvl6pPr>
            <a:lvl7pPr marL="3085801" indent="-237369" eaLnBrk="0" fontAlgn="base" hangingPunct="0">
              <a:spcBef>
                <a:spcPct val="0"/>
              </a:spcBef>
              <a:spcAft>
                <a:spcPct val="0"/>
              </a:spcAft>
              <a:defRPr sz="2400">
                <a:solidFill>
                  <a:schemeClr val="tx1"/>
                </a:solidFill>
                <a:latin typeface="Times New Roman" pitchFamily="18" charset="0"/>
              </a:defRPr>
            </a:lvl7pPr>
            <a:lvl8pPr marL="3560540" indent="-237369" eaLnBrk="0" fontAlgn="base" hangingPunct="0">
              <a:spcBef>
                <a:spcPct val="0"/>
              </a:spcBef>
              <a:spcAft>
                <a:spcPct val="0"/>
              </a:spcAft>
              <a:defRPr sz="2400">
                <a:solidFill>
                  <a:schemeClr val="tx1"/>
                </a:solidFill>
                <a:latin typeface="Times New Roman" pitchFamily="18" charset="0"/>
              </a:defRPr>
            </a:lvl8pPr>
            <a:lvl9pPr marL="4035279" indent="-237369"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55</a:t>
            </a:fld>
            <a:endParaRPr lang="en-US" sz="1200">
              <a:solidFill>
                <a:prstClr val="black"/>
              </a:solidFill>
            </a:endParaRPr>
          </a:p>
        </p:txBody>
      </p:sp>
    </p:spTree>
    <p:extLst>
      <p:ext uri="{BB962C8B-B14F-4D97-AF65-F5344CB8AC3E}">
        <p14:creationId xmlns:p14="http://schemas.microsoft.com/office/powerpoint/2010/main" val="2589188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57</a:t>
            </a:fld>
            <a:endParaRPr lang="en-US">
              <a:solidFill>
                <a:srgbClr val="000000"/>
              </a:solidFill>
              <a:latin typeface="Times New Roman" pitchFamily="18" charset="0"/>
            </a:endParaRPr>
          </a:p>
        </p:txBody>
      </p:sp>
      <p:sp>
        <p:nvSpPr>
          <p:cNvPr id="100355"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57</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57</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236663" y="704850"/>
            <a:ext cx="4695825" cy="3522663"/>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a:p>
          <a:p>
            <a:r>
              <a:rPr lang="en-US"/>
              <a:t>Metformin's ability to lower A1C and decrease fasting plasma glucose is similar to that of sulfonylurea drugs.  However, the UKPDS showed that those who received metformin had less hypoglycemia and weight gain than those who received sulfonylureas.</a:t>
            </a:r>
          </a:p>
          <a:p>
            <a:endParaRPr lang="en-US"/>
          </a:p>
          <a:p>
            <a:r>
              <a:rPr lang="en-US"/>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2059014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59</a:t>
            </a:fld>
            <a:endParaRPr lang="en-US" sz="1400"/>
          </a:p>
        </p:txBody>
      </p:sp>
    </p:spTree>
    <p:extLst>
      <p:ext uri="{BB962C8B-B14F-4D97-AF65-F5344CB8AC3E}">
        <p14:creationId xmlns:p14="http://schemas.microsoft.com/office/powerpoint/2010/main" val="1263695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BD87E2-4477-4066-8D06-C6836C34A9DB}" type="slidenum">
              <a:rPr lang="en-US" sz="1300"/>
              <a:pPr>
                <a:spcBef>
                  <a:spcPct val="0"/>
                </a:spcBef>
              </a:pPr>
              <a:t>60</a:t>
            </a:fld>
            <a:endParaRPr lang="en-US" sz="1300"/>
          </a:p>
        </p:txBody>
      </p:sp>
    </p:spTree>
    <p:extLst>
      <p:ext uri="{BB962C8B-B14F-4D97-AF65-F5344CB8AC3E}">
        <p14:creationId xmlns:p14="http://schemas.microsoft.com/office/powerpoint/2010/main" val="2940786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61</a:t>
            </a:fld>
            <a:endParaRPr lang="en-US" sz="1200">
              <a:solidFill>
                <a:srgbClr val="000000"/>
              </a:solidFill>
            </a:endParaRPr>
          </a:p>
        </p:txBody>
      </p:sp>
    </p:spTree>
    <p:extLst>
      <p:ext uri="{BB962C8B-B14F-4D97-AF65-F5344CB8AC3E}">
        <p14:creationId xmlns:p14="http://schemas.microsoft.com/office/powerpoint/2010/main" val="3724777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812" name="Footer Placeholder 3"/>
          <p:cNvSpPr>
            <a:spLocks noGrp="1"/>
          </p:cNvSpPr>
          <p:nvPr>
            <p:ph type="ftr" sz="quarter" idx="4"/>
          </p:nvPr>
        </p:nvSpPr>
        <p:spPr/>
        <p:txBody>
          <a:bodyPr/>
          <a:lstStyle/>
          <a:p>
            <a:pPr>
              <a:defRPr/>
            </a:pPr>
            <a:r>
              <a:rPr lang="en-US"/>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62</a:t>
            </a:fld>
            <a:endParaRPr lang="en-US"/>
          </a:p>
        </p:txBody>
      </p:sp>
    </p:spTree>
    <p:extLst>
      <p:ext uri="{BB962C8B-B14F-4D97-AF65-F5344CB8AC3E}">
        <p14:creationId xmlns:p14="http://schemas.microsoft.com/office/powerpoint/2010/main" val="4120950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a:pPr eaLnBrk="1" hangingPunct="1"/>
              <a:t>63</a:t>
            </a:fld>
            <a:endParaRPr lang="en-US" sz="1200"/>
          </a:p>
        </p:txBody>
      </p:sp>
    </p:spTree>
    <p:extLst>
      <p:ext uri="{BB962C8B-B14F-4D97-AF65-F5344CB8AC3E}">
        <p14:creationId xmlns:p14="http://schemas.microsoft.com/office/powerpoint/2010/main" val="2093485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12</a:t>
            </a:fld>
            <a:endParaRPr lang="en-US" sz="120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39567" indent="-321915">
              <a:spcBef>
                <a:spcPct val="30000"/>
              </a:spcBef>
              <a:defRPr sz="1200">
                <a:solidFill>
                  <a:schemeClr val="tx1"/>
                </a:solidFill>
                <a:latin typeface="Times New Roman" panose="02020603050405020304" pitchFamily="18" charset="0"/>
              </a:defRPr>
            </a:lvl2pPr>
            <a:lvl3pPr marL="1292513" indent="-257209">
              <a:spcBef>
                <a:spcPct val="30000"/>
              </a:spcBef>
              <a:defRPr sz="1200">
                <a:solidFill>
                  <a:schemeClr val="tx1"/>
                </a:solidFill>
                <a:latin typeface="Times New Roman" panose="02020603050405020304" pitchFamily="18" charset="0"/>
              </a:defRPr>
            </a:lvl3pPr>
            <a:lvl4pPr marL="1810165" indent="-257209">
              <a:spcBef>
                <a:spcPct val="30000"/>
              </a:spcBef>
              <a:defRPr sz="1200">
                <a:solidFill>
                  <a:schemeClr val="tx1"/>
                </a:solidFill>
                <a:latin typeface="Times New Roman" panose="02020603050405020304" pitchFamily="18" charset="0"/>
              </a:defRPr>
            </a:lvl4pPr>
            <a:lvl5pPr marL="2326199" indent="-257209">
              <a:spcBef>
                <a:spcPct val="30000"/>
              </a:spcBef>
              <a:defRPr sz="1200">
                <a:solidFill>
                  <a:schemeClr val="tx1"/>
                </a:solidFill>
                <a:latin typeface="Times New Roman" panose="02020603050405020304" pitchFamily="18" charset="0"/>
              </a:defRPr>
            </a:lvl5pPr>
            <a:lvl6pPr marL="2792085" indent="-257209" eaLnBrk="0" fontAlgn="base" hangingPunct="0">
              <a:spcBef>
                <a:spcPct val="30000"/>
              </a:spcBef>
              <a:spcAft>
                <a:spcPct val="0"/>
              </a:spcAft>
              <a:defRPr sz="1200">
                <a:solidFill>
                  <a:schemeClr val="tx1"/>
                </a:solidFill>
                <a:latin typeface="Times New Roman" panose="02020603050405020304" pitchFamily="18" charset="0"/>
              </a:defRPr>
            </a:lvl6pPr>
            <a:lvl7pPr marL="3257972" indent="-257209" eaLnBrk="0" fontAlgn="base" hangingPunct="0">
              <a:spcBef>
                <a:spcPct val="30000"/>
              </a:spcBef>
              <a:spcAft>
                <a:spcPct val="0"/>
              </a:spcAft>
              <a:defRPr sz="1200">
                <a:solidFill>
                  <a:schemeClr val="tx1"/>
                </a:solidFill>
                <a:latin typeface="Times New Roman" panose="02020603050405020304" pitchFamily="18" charset="0"/>
              </a:defRPr>
            </a:lvl7pPr>
            <a:lvl8pPr marL="3723859" indent="-257209" eaLnBrk="0" fontAlgn="base" hangingPunct="0">
              <a:spcBef>
                <a:spcPct val="30000"/>
              </a:spcBef>
              <a:spcAft>
                <a:spcPct val="0"/>
              </a:spcAft>
              <a:defRPr sz="1200">
                <a:solidFill>
                  <a:schemeClr val="tx1"/>
                </a:solidFill>
                <a:latin typeface="Times New Roman" panose="02020603050405020304" pitchFamily="18" charset="0"/>
              </a:defRPr>
            </a:lvl8pPr>
            <a:lvl9pPr marL="4189746" indent="-257209"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a:pPr>
                <a:spcBef>
                  <a:spcPct val="0"/>
                </a:spcBef>
              </a:pPr>
              <a:t>64</a:t>
            </a:fld>
            <a:endParaRPr lang="en-US" sz="1400"/>
          </a:p>
        </p:txBody>
      </p:sp>
    </p:spTree>
    <p:extLst>
      <p:ext uri="{BB962C8B-B14F-4D97-AF65-F5344CB8AC3E}">
        <p14:creationId xmlns:p14="http://schemas.microsoft.com/office/powerpoint/2010/main" val="1083372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F1F8D6-639C-47C0-9764-FE753136745F}" type="slidenum">
              <a:rPr lang="en-US" sz="1300"/>
              <a:pPr>
                <a:spcBef>
                  <a:spcPct val="0"/>
                </a:spcBef>
              </a:pPr>
              <a:t>65</a:t>
            </a:fld>
            <a:endParaRPr lang="en-US" sz="1300"/>
          </a:p>
        </p:txBody>
      </p:sp>
    </p:spTree>
    <p:extLst>
      <p:ext uri="{BB962C8B-B14F-4D97-AF65-F5344CB8AC3E}">
        <p14:creationId xmlns:p14="http://schemas.microsoft.com/office/powerpoint/2010/main" val="1883592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a:pPr eaLnBrk="1" hangingPunct="1"/>
              <a:t>68</a:t>
            </a:fld>
            <a:endParaRPr lang="en-US" sz="1200"/>
          </a:p>
        </p:txBody>
      </p:sp>
    </p:spTree>
    <p:extLst>
      <p:ext uri="{BB962C8B-B14F-4D97-AF65-F5344CB8AC3E}">
        <p14:creationId xmlns:p14="http://schemas.microsoft.com/office/powerpoint/2010/main" val="3267521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p>
        </p:txBody>
      </p:sp>
      <p:sp>
        <p:nvSpPr>
          <p:cNvPr id="16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57066" indent="-291179">
              <a:spcBef>
                <a:spcPct val="30000"/>
              </a:spcBef>
              <a:defRPr kumimoji="1" sz="1200">
                <a:solidFill>
                  <a:schemeClr val="tx1"/>
                </a:solidFill>
                <a:latin typeface="Times New Roman" panose="02020603050405020304" pitchFamily="18" charset="0"/>
              </a:defRPr>
            </a:lvl2pPr>
            <a:lvl3pPr marL="1164717" indent="-232943">
              <a:spcBef>
                <a:spcPct val="30000"/>
              </a:spcBef>
              <a:defRPr kumimoji="1" sz="1200">
                <a:solidFill>
                  <a:schemeClr val="tx1"/>
                </a:solidFill>
                <a:latin typeface="Times New Roman" panose="02020603050405020304" pitchFamily="18" charset="0"/>
              </a:defRPr>
            </a:lvl3pPr>
            <a:lvl4pPr marL="1630604" indent="-232943">
              <a:spcBef>
                <a:spcPct val="30000"/>
              </a:spcBef>
              <a:defRPr kumimoji="1" sz="1200">
                <a:solidFill>
                  <a:schemeClr val="tx1"/>
                </a:solidFill>
                <a:latin typeface="Times New Roman" panose="02020603050405020304" pitchFamily="18" charset="0"/>
              </a:defRPr>
            </a:lvl4pPr>
            <a:lvl5pPr marL="2096491" indent="-232943">
              <a:spcBef>
                <a:spcPct val="30000"/>
              </a:spcBef>
              <a:defRPr kumimoji="1"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kumimoji="1"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kumimoji="1"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kumimoji="1"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a:spcBef>
                <a:spcPct val="0"/>
              </a:spcBef>
            </a:pPr>
            <a:fld id="{2BA99D49-5827-4DF3-861E-1D877A8472DD}" type="slidenum">
              <a:rPr kumimoji="0" lang="en-US"/>
              <a:pPr>
                <a:spcBef>
                  <a:spcPct val="0"/>
                </a:spcBef>
              </a:pPr>
              <a:t>69</a:t>
            </a:fld>
            <a:endParaRPr kumimoji="0" lang="en-US"/>
          </a:p>
        </p:txBody>
      </p:sp>
    </p:spTree>
    <p:extLst>
      <p:ext uri="{BB962C8B-B14F-4D97-AF65-F5344CB8AC3E}">
        <p14:creationId xmlns:p14="http://schemas.microsoft.com/office/powerpoint/2010/main" val="367189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a:pPr>
                <a:spcBef>
                  <a:spcPct val="0"/>
                </a:spcBef>
              </a:pPr>
              <a:t>72</a:t>
            </a:fld>
            <a:endParaRPr lang="en-US" sz="1300"/>
          </a:p>
        </p:txBody>
      </p:sp>
    </p:spTree>
    <p:extLst>
      <p:ext uri="{BB962C8B-B14F-4D97-AF65-F5344CB8AC3E}">
        <p14:creationId xmlns:p14="http://schemas.microsoft.com/office/powerpoint/2010/main" val="8764674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371924-0456-480F-9E09-B999F4917C07}" type="slidenum">
              <a:rPr lang="en-US" sz="1300"/>
              <a:pPr>
                <a:spcBef>
                  <a:spcPct val="0"/>
                </a:spcBef>
              </a:pPr>
              <a:t>73</a:t>
            </a:fld>
            <a:endParaRPr lang="en-US" sz="1300"/>
          </a:p>
        </p:txBody>
      </p:sp>
    </p:spTree>
    <p:extLst>
      <p:ext uri="{BB962C8B-B14F-4D97-AF65-F5344CB8AC3E}">
        <p14:creationId xmlns:p14="http://schemas.microsoft.com/office/powerpoint/2010/main" val="15739145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a:pPr>
                <a:spcBef>
                  <a:spcPct val="0"/>
                </a:spcBef>
              </a:pPr>
              <a:t>74</a:t>
            </a:fld>
            <a:endParaRPr lang="en-US" sz="1300"/>
          </a:p>
        </p:txBody>
      </p:sp>
    </p:spTree>
    <p:extLst>
      <p:ext uri="{BB962C8B-B14F-4D97-AF65-F5344CB8AC3E}">
        <p14:creationId xmlns:p14="http://schemas.microsoft.com/office/powerpoint/2010/main" val="1218685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a:pPr>
                <a:spcBef>
                  <a:spcPct val="0"/>
                </a:spcBef>
              </a:pPr>
              <a:t>75</a:t>
            </a:fld>
            <a:endParaRPr lang="en-US" sz="1300"/>
          </a:p>
        </p:txBody>
      </p:sp>
    </p:spTree>
    <p:extLst>
      <p:ext uri="{BB962C8B-B14F-4D97-AF65-F5344CB8AC3E}">
        <p14:creationId xmlns:p14="http://schemas.microsoft.com/office/powerpoint/2010/main" val="4562266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a:pPr>
                <a:spcBef>
                  <a:spcPct val="0"/>
                </a:spcBef>
              </a:pPr>
              <a:t>76</a:t>
            </a:fld>
            <a:endParaRPr lang="en-US" sz="1300"/>
          </a:p>
        </p:txBody>
      </p:sp>
    </p:spTree>
    <p:extLst>
      <p:ext uri="{BB962C8B-B14F-4D97-AF65-F5344CB8AC3E}">
        <p14:creationId xmlns:p14="http://schemas.microsoft.com/office/powerpoint/2010/main" val="30477285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a:pPr>
                <a:spcBef>
                  <a:spcPct val="0"/>
                </a:spcBef>
              </a:pPr>
              <a:t>77</a:t>
            </a:fld>
            <a:endParaRPr lang="en-US" sz="1300"/>
          </a:p>
        </p:txBody>
      </p:sp>
    </p:spTree>
    <p:extLst>
      <p:ext uri="{BB962C8B-B14F-4D97-AF65-F5344CB8AC3E}">
        <p14:creationId xmlns:p14="http://schemas.microsoft.com/office/powerpoint/2010/main" val="2556551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a:pPr>
                <a:spcBef>
                  <a:spcPct val="0"/>
                </a:spcBef>
              </a:pPr>
              <a:t>15</a:t>
            </a:fld>
            <a:endParaRPr lang="en-US" sz="1300"/>
          </a:p>
        </p:txBody>
      </p:sp>
    </p:spTree>
    <p:extLst>
      <p:ext uri="{BB962C8B-B14F-4D97-AF65-F5344CB8AC3E}">
        <p14:creationId xmlns:p14="http://schemas.microsoft.com/office/powerpoint/2010/main" val="2841207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a:pPr>
                <a:spcBef>
                  <a:spcPct val="0"/>
                </a:spcBef>
              </a:pPr>
              <a:t>82</a:t>
            </a:fld>
            <a:endParaRPr lang="en-US" sz="1300"/>
          </a:p>
        </p:txBody>
      </p:sp>
    </p:spTree>
    <p:extLst>
      <p:ext uri="{BB962C8B-B14F-4D97-AF65-F5344CB8AC3E}">
        <p14:creationId xmlns:p14="http://schemas.microsoft.com/office/powerpoint/2010/main" val="3969869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a:pPr eaLnBrk="1" hangingPunct="1"/>
              <a:t>86</a:t>
            </a:fld>
            <a:endParaRPr lang="en-US" sz="1200"/>
          </a:p>
        </p:txBody>
      </p:sp>
    </p:spTree>
    <p:extLst>
      <p:ext uri="{BB962C8B-B14F-4D97-AF65-F5344CB8AC3E}">
        <p14:creationId xmlns:p14="http://schemas.microsoft.com/office/powerpoint/2010/main" val="37088800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a:pPr eaLnBrk="1" hangingPunct="1"/>
              <a:t>87</a:t>
            </a:fld>
            <a:endParaRPr lang="en-US" sz="1200"/>
          </a:p>
        </p:txBody>
      </p:sp>
    </p:spTree>
    <p:extLst>
      <p:ext uri="{BB962C8B-B14F-4D97-AF65-F5344CB8AC3E}">
        <p14:creationId xmlns:p14="http://schemas.microsoft.com/office/powerpoint/2010/main" val="33799126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88</a:t>
            </a:fld>
            <a:endParaRPr lang="en-US"/>
          </a:p>
        </p:txBody>
      </p:sp>
    </p:spTree>
    <p:extLst>
      <p:ext uri="{BB962C8B-B14F-4D97-AF65-F5344CB8AC3E}">
        <p14:creationId xmlns:p14="http://schemas.microsoft.com/office/powerpoint/2010/main" val="35677701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89</a:t>
            </a:fld>
            <a:endParaRPr lang="en-US"/>
          </a:p>
        </p:txBody>
      </p:sp>
    </p:spTree>
    <p:extLst>
      <p:ext uri="{BB962C8B-B14F-4D97-AF65-F5344CB8AC3E}">
        <p14:creationId xmlns:p14="http://schemas.microsoft.com/office/powerpoint/2010/main" val="16340838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90</a:t>
            </a:fld>
            <a:endParaRPr lang="en-US">
              <a:latin typeface="Times New Roman" pitchFamily="18" charset="0"/>
            </a:endParaRPr>
          </a:p>
        </p:txBody>
      </p:sp>
    </p:spTree>
    <p:extLst>
      <p:ext uri="{BB962C8B-B14F-4D97-AF65-F5344CB8AC3E}">
        <p14:creationId xmlns:p14="http://schemas.microsoft.com/office/powerpoint/2010/main" val="27779205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1999-2013, Diabetes Educational Services, All Rights Reserved© Copyright 1999-2013,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93</a:t>
            </a:fld>
            <a:endParaRPr lang="en-US">
              <a:latin typeface="Times New Roman" pitchFamily="18" charset="0"/>
            </a:endParaRPr>
          </a:p>
        </p:txBody>
      </p:sp>
    </p:spTree>
    <p:extLst>
      <p:ext uri="{BB962C8B-B14F-4D97-AF65-F5344CB8AC3E}">
        <p14:creationId xmlns:p14="http://schemas.microsoft.com/office/powerpoint/2010/main" val="17492034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94</a:t>
            </a:fld>
            <a:endParaRPr lang="en-US">
              <a:latin typeface="Times New Roman" pitchFamily="18" charset="0"/>
            </a:endParaRPr>
          </a:p>
        </p:txBody>
      </p:sp>
      <p:sp>
        <p:nvSpPr>
          <p:cNvPr id="126979"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33" tIns="47117" rIns="94233" bIns="471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94</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26983" name="Slide Number Placeholder 4"/>
          <p:cNvSpPr txBox="1">
            <a:spLocks noGrp="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33" tIns="47117" rIns="94233" bIns="471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94</a:t>
            </a:fld>
            <a:endParaRPr lang="en-US" sz="1200">
              <a:latin typeface="Times New Roman" pitchFamily="18" charset="0"/>
            </a:endParaRPr>
          </a:p>
        </p:txBody>
      </p:sp>
    </p:spTree>
    <p:extLst>
      <p:ext uri="{BB962C8B-B14F-4D97-AF65-F5344CB8AC3E}">
        <p14:creationId xmlns:p14="http://schemas.microsoft.com/office/powerpoint/2010/main" val="41222480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101</a:t>
            </a:fld>
            <a:endParaRPr lang="en-US"/>
          </a:p>
        </p:txBody>
      </p:sp>
    </p:spTree>
    <p:extLst>
      <p:ext uri="{BB962C8B-B14F-4D97-AF65-F5344CB8AC3E}">
        <p14:creationId xmlns:p14="http://schemas.microsoft.com/office/powerpoint/2010/main" val="24514146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957F2-669E-4D12-AB6E-DBDE92010E50}" type="slidenum">
              <a:rPr lang="en-US" sz="1300"/>
              <a:pPr>
                <a:spcBef>
                  <a:spcPct val="0"/>
                </a:spcBef>
              </a:pPr>
              <a:t>103</a:t>
            </a:fld>
            <a:endParaRPr lang="en-US" sz="1300"/>
          </a:p>
        </p:txBody>
      </p:sp>
    </p:spTree>
    <p:extLst>
      <p:ext uri="{BB962C8B-B14F-4D97-AF65-F5344CB8AC3E}">
        <p14:creationId xmlns:p14="http://schemas.microsoft.com/office/powerpoint/2010/main" val="3495316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8F1FD-8AB6-42B9-AB83-CA694934E67A}" type="slidenum">
              <a:rPr lang="en-US" sz="1300"/>
              <a:pPr>
                <a:spcBef>
                  <a:spcPct val="0"/>
                </a:spcBef>
              </a:pPr>
              <a:t>16</a:t>
            </a:fld>
            <a:endParaRPr lang="en-US" sz="1300"/>
          </a:p>
        </p:txBody>
      </p:sp>
    </p:spTree>
    <p:extLst>
      <p:ext uri="{BB962C8B-B14F-4D97-AF65-F5344CB8AC3E}">
        <p14:creationId xmlns:p14="http://schemas.microsoft.com/office/powerpoint/2010/main" val="982187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a:pPr eaLnBrk="1" hangingPunct="1"/>
              <a:t>104</a:t>
            </a:fld>
            <a:endParaRPr lang="en-US" sz="1200"/>
          </a:p>
        </p:txBody>
      </p:sp>
    </p:spTree>
    <p:extLst>
      <p:ext uri="{BB962C8B-B14F-4D97-AF65-F5344CB8AC3E}">
        <p14:creationId xmlns:p14="http://schemas.microsoft.com/office/powerpoint/2010/main" val="36768787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a:pPr eaLnBrk="1" hangingPunct="1"/>
              <a:t>106</a:t>
            </a:fld>
            <a:endParaRPr lang="en-US" sz="1200"/>
          </a:p>
        </p:txBody>
      </p:sp>
    </p:spTree>
    <p:extLst>
      <p:ext uri="{BB962C8B-B14F-4D97-AF65-F5344CB8AC3E}">
        <p14:creationId xmlns:p14="http://schemas.microsoft.com/office/powerpoint/2010/main" val="8439544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a:pPr eaLnBrk="1" hangingPunct="1"/>
              <a:t>107</a:t>
            </a:fld>
            <a:endParaRPr lang="en-US" sz="1200"/>
          </a:p>
        </p:txBody>
      </p:sp>
    </p:spTree>
    <p:extLst>
      <p:ext uri="{BB962C8B-B14F-4D97-AF65-F5344CB8AC3E}">
        <p14:creationId xmlns:p14="http://schemas.microsoft.com/office/powerpoint/2010/main" val="40555606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108</a:t>
            </a:fld>
            <a:endParaRPr lang="en-US"/>
          </a:p>
        </p:txBody>
      </p:sp>
    </p:spTree>
    <p:extLst>
      <p:ext uri="{BB962C8B-B14F-4D97-AF65-F5344CB8AC3E}">
        <p14:creationId xmlns:p14="http://schemas.microsoft.com/office/powerpoint/2010/main" val="16513081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109</a:t>
            </a:fld>
            <a:endParaRPr lang="en-US"/>
          </a:p>
        </p:txBody>
      </p:sp>
    </p:spTree>
    <p:extLst>
      <p:ext uri="{BB962C8B-B14F-4D97-AF65-F5344CB8AC3E}">
        <p14:creationId xmlns:p14="http://schemas.microsoft.com/office/powerpoint/2010/main" val="21794593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110</a:t>
            </a:fld>
            <a:endParaRPr lang="en-US">
              <a:latin typeface="Times New Roman" pitchFamily="18" charset="0"/>
            </a:endParaRPr>
          </a:p>
        </p:txBody>
      </p:sp>
    </p:spTree>
    <p:extLst>
      <p:ext uri="{BB962C8B-B14F-4D97-AF65-F5344CB8AC3E}">
        <p14:creationId xmlns:p14="http://schemas.microsoft.com/office/powerpoint/2010/main" val="7671863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15395" indent="-313614" eaLnBrk="0" hangingPunct="0">
              <a:defRPr sz="1500">
                <a:solidFill>
                  <a:schemeClr val="tx1"/>
                </a:solidFill>
                <a:latin typeface="Tahoma" pitchFamily="34" charset="0"/>
              </a:defRPr>
            </a:lvl2pPr>
            <a:lvl3pPr marL="1254452" indent="-250890" eaLnBrk="0" hangingPunct="0">
              <a:defRPr sz="1500">
                <a:solidFill>
                  <a:schemeClr val="tx1"/>
                </a:solidFill>
                <a:latin typeface="Tahoma" pitchFamily="34" charset="0"/>
              </a:defRPr>
            </a:lvl3pPr>
            <a:lvl4pPr marL="1756233" indent="-250890" eaLnBrk="0" hangingPunct="0">
              <a:defRPr sz="1500">
                <a:solidFill>
                  <a:schemeClr val="tx1"/>
                </a:solidFill>
                <a:latin typeface="Tahoma" pitchFamily="34" charset="0"/>
              </a:defRPr>
            </a:lvl4pPr>
            <a:lvl5pPr marL="2258014" indent="-250890" eaLnBrk="0" hangingPunct="0">
              <a:defRPr sz="1500">
                <a:solidFill>
                  <a:schemeClr val="tx1"/>
                </a:solidFill>
                <a:latin typeface="Tahoma" pitchFamily="34" charset="0"/>
              </a:defRPr>
            </a:lvl5pPr>
            <a:lvl6pPr marL="2759795" indent="-250890" eaLnBrk="0" fontAlgn="base" hangingPunct="0">
              <a:spcBef>
                <a:spcPct val="0"/>
              </a:spcBef>
              <a:spcAft>
                <a:spcPct val="0"/>
              </a:spcAft>
              <a:defRPr sz="1500">
                <a:solidFill>
                  <a:schemeClr val="tx1"/>
                </a:solidFill>
                <a:latin typeface="Tahoma" pitchFamily="34" charset="0"/>
              </a:defRPr>
            </a:lvl6pPr>
            <a:lvl7pPr marL="3261576" indent="-250890" eaLnBrk="0" fontAlgn="base" hangingPunct="0">
              <a:spcBef>
                <a:spcPct val="0"/>
              </a:spcBef>
              <a:spcAft>
                <a:spcPct val="0"/>
              </a:spcAft>
              <a:defRPr sz="1500">
                <a:solidFill>
                  <a:schemeClr val="tx1"/>
                </a:solidFill>
                <a:latin typeface="Tahoma" pitchFamily="34" charset="0"/>
              </a:defRPr>
            </a:lvl7pPr>
            <a:lvl8pPr marL="3763358" indent="-250890" eaLnBrk="0" fontAlgn="base" hangingPunct="0">
              <a:spcBef>
                <a:spcPct val="0"/>
              </a:spcBef>
              <a:spcAft>
                <a:spcPct val="0"/>
              </a:spcAft>
              <a:defRPr sz="1500">
                <a:solidFill>
                  <a:schemeClr val="tx1"/>
                </a:solidFill>
                <a:latin typeface="Tahoma" pitchFamily="34" charset="0"/>
              </a:defRPr>
            </a:lvl8pPr>
            <a:lvl9pPr marL="4265138" indent="-250890"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111</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a:p>
        </p:txBody>
      </p:sp>
    </p:spTree>
    <p:extLst>
      <p:ext uri="{BB962C8B-B14F-4D97-AF65-F5344CB8AC3E}">
        <p14:creationId xmlns:p14="http://schemas.microsoft.com/office/powerpoint/2010/main" val="7447155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solidFill>
                  <a:srgbClr val="000000"/>
                </a:solidFill>
              </a:rPr>
              <a:t>Diabetes Educational Services© (530) 893 - 8635 </a:t>
            </a: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112</a:t>
            </a:fld>
            <a:endParaRPr lang="en-US">
              <a:solidFill>
                <a:srgbClr val="000000"/>
              </a:solidFill>
            </a:endParaRPr>
          </a:p>
        </p:txBody>
      </p:sp>
    </p:spTree>
    <p:extLst>
      <p:ext uri="{BB962C8B-B14F-4D97-AF65-F5344CB8AC3E}">
        <p14:creationId xmlns:p14="http://schemas.microsoft.com/office/powerpoint/2010/main" val="29851987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88B7A8-C138-4EA8-B1FD-41A96913FFE9}" type="slidenum">
              <a:rPr lang="en-US" sz="1300"/>
              <a:pPr>
                <a:spcBef>
                  <a:spcPct val="0"/>
                </a:spcBef>
              </a:pPr>
              <a:t>113</a:t>
            </a:fld>
            <a:endParaRPr lang="en-US" sz="1300"/>
          </a:p>
        </p:txBody>
      </p:sp>
    </p:spTree>
    <p:extLst>
      <p:ext uri="{BB962C8B-B14F-4D97-AF65-F5344CB8AC3E}">
        <p14:creationId xmlns:p14="http://schemas.microsoft.com/office/powerpoint/2010/main" val="32839996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a:pPr eaLnBrk="1" hangingPunct="1"/>
              <a:t>114</a:t>
            </a:fld>
            <a:endParaRPr lang="en-US" sz="1200"/>
          </a:p>
        </p:txBody>
      </p:sp>
    </p:spTree>
    <p:extLst>
      <p:ext uri="{BB962C8B-B14F-4D97-AF65-F5344CB8AC3E}">
        <p14:creationId xmlns:p14="http://schemas.microsoft.com/office/powerpoint/2010/main" val="2722478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002F3C-70EA-4B9A-929E-16F423960D42}" type="slidenum">
              <a:rPr lang="en-US" sz="1300"/>
              <a:pPr>
                <a:spcBef>
                  <a:spcPct val="0"/>
                </a:spcBef>
              </a:pPr>
              <a:t>17</a:t>
            </a:fld>
            <a:endParaRPr lang="en-US" sz="1300"/>
          </a:p>
        </p:txBody>
      </p:sp>
    </p:spTree>
    <p:extLst>
      <p:ext uri="{BB962C8B-B14F-4D97-AF65-F5344CB8AC3E}">
        <p14:creationId xmlns:p14="http://schemas.microsoft.com/office/powerpoint/2010/main" val="30870825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8EDB5-A5C6-4F51-9727-33510CA2597B}" type="slidenum">
              <a:rPr lang="en-US" sz="1300"/>
              <a:pPr>
                <a:spcBef>
                  <a:spcPct val="0"/>
                </a:spcBef>
              </a:pPr>
              <a:t>115</a:t>
            </a:fld>
            <a:endParaRPr lang="en-US" sz="1300"/>
          </a:p>
        </p:txBody>
      </p:sp>
    </p:spTree>
    <p:extLst>
      <p:ext uri="{BB962C8B-B14F-4D97-AF65-F5344CB8AC3E}">
        <p14:creationId xmlns:p14="http://schemas.microsoft.com/office/powerpoint/2010/main" val="12674164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a:pPr eaLnBrk="1" hangingPunct="1"/>
              <a:t>116</a:t>
            </a:fld>
            <a:endParaRPr lang="en-US" sz="1200"/>
          </a:p>
        </p:txBody>
      </p:sp>
    </p:spTree>
    <p:extLst>
      <p:ext uri="{BB962C8B-B14F-4D97-AF65-F5344CB8AC3E}">
        <p14:creationId xmlns:p14="http://schemas.microsoft.com/office/powerpoint/2010/main" val="78614500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EA7D71-1B14-4BD1-957B-E43EBAA39A6B}" type="slidenum">
              <a:rPr lang="en-US" sz="1300"/>
              <a:pPr>
                <a:spcBef>
                  <a:spcPct val="0"/>
                </a:spcBef>
              </a:pPr>
              <a:t>117</a:t>
            </a:fld>
            <a:endParaRPr lang="en-US" sz="1300"/>
          </a:p>
        </p:txBody>
      </p:sp>
    </p:spTree>
    <p:extLst>
      <p:ext uri="{BB962C8B-B14F-4D97-AF65-F5344CB8AC3E}">
        <p14:creationId xmlns:p14="http://schemas.microsoft.com/office/powerpoint/2010/main" val="35549575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a:pPr eaLnBrk="1" hangingPunct="1"/>
              <a:t>118</a:t>
            </a:fld>
            <a:endParaRPr lang="en-US" sz="1200"/>
          </a:p>
        </p:txBody>
      </p:sp>
    </p:spTree>
    <p:extLst>
      <p:ext uri="{BB962C8B-B14F-4D97-AF65-F5344CB8AC3E}">
        <p14:creationId xmlns:p14="http://schemas.microsoft.com/office/powerpoint/2010/main" val="14571629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5E60D7-A0AD-4BE3-AA7D-823163F687BF}" type="slidenum">
              <a:rPr lang="en-US" sz="1300"/>
              <a:pPr>
                <a:spcBef>
                  <a:spcPct val="0"/>
                </a:spcBef>
              </a:pPr>
              <a:t>119</a:t>
            </a:fld>
            <a:endParaRPr lang="en-US" sz="1300"/>
          </a:p>
        </p:txBody>
      </p:sp>
    </p:spTree>
    <p:extLst>
      <p:ext uri="{BB962C8B-B14F-4D97-AF65-F5344CB8AC3E}">
        <p14:creationId xmlns:p14="http://schemas.microsoft.com/office/powerpoint/2010/main" val="16166098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120</a:t>
            </a:fld>
            <a:endParaRPr lang="en-US">
              <a:latin typeface="Times New Roman" pitchFamily="18" charset="0"/>
            </a:endParaRPr>
          </a:p>
        </p:txBody>
      </p:sp>
    </p:spTree>
    <p:extLst>
      <p:ext uri="{BB962C8B-B14F-4D97-AF65-F5344CB8AC3E}">
        <p14:creationId xmlns:p14="http://schemas.microsoft.com/office/powerpoint/2010/main" val="35505242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D3C037-992C-4ADD-9811-2C7675641B05}" type="slidenum">
              <a:rPr lang="en-US" sz="1300"/>
              <a:pPr>
                <a:spcBef>
                  <a:spcPct val="0"/>
                </a:spcBef>
              </a:pPr>
              <a:t>122</a:t>
            </a:fld>
            <a:endParaRPr lang="en-US" sz="1300"/>
          </a:p>
        </p:txBody>
      </p:sp>
    </p:spTree>
    <p:extLst>
      <p:ext uri="{BB962C8B-B14F-4D97-AF65-F5344CB8AC3E}">
        <p14:creationId xmlns:p14="http://schemas.microsoft.com/office/powerpoint/2010/main" val="23994229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123</a:t>
            </a:fld>
            <a:endParaRPr lang="en-US" sz="1300"/>
          </a:p>
        </p:txBody>
      </p:sp>
    </p:spTree>
    <p:extLst>
      <p:ext uri="{BB962C8B-B14F-4D97-AF65-F5344CB8AC3E}">
        <p14:creationId xmlns:p14="http://schemas.microsoft.com/office/powerpoint/2010/main" val="33557537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a:pPr>
                <a:spcBef>
                  <a:spcPct val="0"/>
                </a:spcBef>
              </a:pPr>
              <a:t>124</a:t>
            </a:fld>
            <a:endParaRPr lang="en-US" sz="1300"/>
          </a:p>
        </p:txBody>
      </p:sp>
    </p:spTree>
    <p:extLst>
      <p:ext uri="{BB962C8B-B14F-4D97-AF65-F5344CB8AC3E}">
        <p14:creationId xmlns:p14="http://schemas.microsoft.com/office/powerpoint/2010/main" val="269512350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A72A9C-1843-4C62-98AC-A0821F552689}" type="slidenum">
              <a:rPr lang="en-US" sz="1300"/>
              <a:pPr>
                <a:spcBef>
                  <a:spcPct val="0"/>
                </a:spcBef>
              </a:pPr>
              <a:t>125</a:t>
            </a:fld>
            <a:endParaRPr lang="en-US" sz="1300"/>
          </a:p>
        </p:txBody>
      </p:sp>
    </p:spTree>
    <p:extLst>
      <p:ext uri="{BB962C8B-B14F-4D97-AF65-F5344CB8AC3E}">
        <p14:creationId xmlns:p14="http://schemas.microsoft.com/office/powerpoint/2010/main" val="3515866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18</a:t>
            </a:fld>
            <a:endParaRPr lang="en-US" sz="1300"/>
          </a:p>
        </p:txBody>
      </p:sp>
    </p:spTree>
    <p:extLst>
      <p:ext uri="{BB962C8B-B14F-4D97-AF65-F5344CB8AC3E}">
        <p14:creationId xmlns:p14="http://schemas.microsoft.com/office/powerpoint/2010/main" val="21030044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A1EB0-FDDC-4595-A768-5A3320F2C842}" type="slidenum">
              <a:rPr lang="en-US" sz="1300"/>
              <a:pPr>
                <a:spcBef>
                  <a:spcPct val="0"/>
                </a:spcBef>
              </a:pPr>
              <a:t>126</a:t>
            </a:fld>
            <a:endParaRPr lang="en-US" sz="1300"/>
          </a:p>
        </p:txBody>
      </p:sp>
    </p:spTree>
    <p:extLst>
      <p:ext uri="{BB962C8B-B14F-4D97-AF65-F5344CB8AC3E}">
        <p14:creationId xmlns:p14="http://schemas.microsoft.com/office/powerpoint/2010/main" val="28735934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5477EF-E37D-4BF8-93FE-DE42DF87B157}" type="slidenum">
              <a:rPr lang="en-US" sz="1300"/>
              <a:pPr>
                <a:spcBef>
                  <a:spcPct val="0"/>
                </a:spcBef>
              </a:pPr>
              <a:t>127</a:t>
            </a:fld>
            <a:endParaRPr lang="en-US" sz="1300"/>
          </a:p>
        </p:txBody>
      </p:sp>
    </p:spTree>
    <p:extLst>
      <p:ext uri="{BB962C8B-B14F-4D97-AF65-F5344CB8AC3E}">
        <p14:creationId xmlns:p14="http://schemas.microsoft.com/office/powerpoint/2010/main" val="2760211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DB6415-1DA6-4D97-8069-047A3CF4894B}" type="slidenum">
              <a:rPr lang="en-US" sz="1300"/>
              <a:pPr>
                <a:spcBef>
                  <a:spcPct val="0"/>
                </a:spcBef>
              </a:pPr>
              <a:t>128</a:t>
            </a:fld>
            <a:endParaRPr lang="en-US" sz="1300"/>
          </a:p>
        </p:txBody>
      </p:sp>
    </p:spTree>
    <p:extLst>
      <p:ext uri="{BB962C8B-B14F-4D97-AF65-F5344CB8AC3E}">
        <p14:creationId xmlns:p14="http://schemas.microsoft.com/office/powerpoint/2010/main" val="198205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C846-2660-4608-A2E7-0DAF8F328093}" type="slidenum">
              <a:rPr lang="en-US" sz="1300"/>
              <a:pPr>
                <a:spcBef>
                  <a:spcPct val="0"/>
                </a:spcBef>
              </a:pPr>
              <a:t>130</a:t>
            </a:fld>
            <a:endParaRPr lang="en-US" sz="1300"/>
          </a:p>
        </p:txBody>
      </p:sp>
    </p:spTree>
    <p:extLst>
      <p:ext uri="{BB962C8B-B14F-4D97-AF65-F5344CB8AC3E}">
        <p14:creationId xmlns:p14="http://schemas.microsoft.com/office/powerpoint/2010/main" val="177742157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888" indent="-291110" eaLnBrk="0" hangingPunct="0">
              <a:defRPr sz="2400">
                <a:solidFill>
                  <a:schemeClr val="tx1"/>
                </a:solidFill>
                <a:latin typeface="Times New Roman" pitchFamily="18" charset="0"/>
              </a:defRPr>
            </a:lvl2pPr>
            <a:lvl3pPr marL="1164442" indent="-232888" eaLnBrk="0" hangingPunct="0">
              <a:defRPr sz="2400">
                <a:solidFill>
                  <a:schemeClr val="tx1"/>
                </a:solidFill>
                <a:latin typeface="Times New Roman" pitchFamily="18" charset="0"/>
              </a:defRPr>
            </a:lvl3pPr>
            <a:lvl4pPr marL="1630219" indent="-232888" eaLnBrk="0" hangingPunct="0">
              <a:defRPr sz="2400">
                <a:solidFill>
                  <a:schemeClr val="tx1"/>
                </a:solidFill>
                <a:latin typeface="Times New Roman" pitchFamily="18" charset="0"/>
              </a:defRPr>
            </a:lvl4pPr>
            <a:lvl5pPr marL="2095996" indent="-232888" eaLnBrk="0" hangingPunct="0">
              <a:defRPr sz="2400">
                <a:solidFill>
                  <a:schemeClr val="tx1"/>
                </a:solidFill>
                <a:latin typeface="Times New Roman" pitchFamily="18" charset="0"/>
              </a:defRPr>
            </a:lvl5pPr>
            <a:lvl6pPr marL="2561774" indent="-232888" eaLnBrk="0" fontAlgn="base" hangingPunct="0">
              <a:spcBef>
                <a:spcPct val="0"/>
              </a:spcBef>
              <a:spcAft>
                <a:spcPct val="0"/>
              </a:spcAft>
              <a:defRPr sz="2400">
                <a:solidFill>
                  <a:schemeClr val="tx1"/>
                </a:solidFill>
                <a:latin typeface="Times New Roman" pitchFamily="18" charset="0"/>
              </a:defRPr>
            </a:lvl6pPr>
            <a:lvl7pPr marL="3027550" indent="-232888" eaLnBrk="0" fontAlgn="base" hangingPunct="0">
              <a:spcBef>
                <a:spcPct val="0"/>
              </a:spcBef>
              <a:spcAft>
                <a:spcPct val="0"/>
              </a:spcAft>
              <a:defRPr sz="2400">
                <a:solidFill>
                  <a:schemeClr val="tx1"/>
                </a:solidFill>
                <a:latin typeface="Times New Roman" pitchFamily="18" charset="0"/>
              </a:defRPr>
            </a:lvl7pPr>
            <a:lvl8pPr marL="3493328" indent="-232888" eaLnBrk="0" fontAlgn="base" hangingPunct="0">
              <a:spcBef>
                <a:spcPct val="0"/>
              </a:spcBef>
              <a:spcAft>
                <a:spcPct val="0"/>
              </a:spcAft>
              <a:defRPr sz="2400">
                <a:solidFill>
                  <a:schemeClr val="tx1"/>
                </a:solidFill>
                <a:latin typeface="Times New Roman" pitchFamily="18" charset="0"/>
              </a:defRPr>
            </a:lvl8pPr>
            <a:lvl9pPr marL="3959105" indent="-232888"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200"/>
              <a:pPr eaLnBrk="1" hangingPunct="1"/>
              <a:t>131</a:t>
            </a:fld>
            <a:endParaRPr lang="en-US" sz="1200"/>
          </a:p>
        </p:txBody>
      </p:sp>
    </p:spTree>
    <p:extLst>
      <p:ext uri="{BB962C8B-B14F-4D97-AF65-F5344CB8AC3E}">
        <p14:creationId xmlns:p14="http://schemas.microsoft.com/office/powerpoint/2010/main" val="41250998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F7701-B0C3-487E-ACCF-0BCAD21BAA28}" type="slidenum">
              <a:rPr lang="en-US" sz="1300"/>
              <a:pPr>
                <a:spcBef>
                  <a:spcPct val="0"/>
                </a:spcBef>
              </a:pPr>
              <a:t>134</a:t>
            </a:fld>
            <a:endParaRPr lang="en-US" sz="1300"/>
          </a:p>
        </p:txBody>
      </p:sp>
    </p:spTree>
    <p:extLst>
      <p:ext uri="{BB962C8B-B14F-4D97-AF65-F5344CB8AC3E}">
        <p14:creationId xmlns:p14="http://schemas.microsoft.com/office/powerpoint/2010/main" val="42512431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135</a:t>
            </a:fld>
            <a:endParaRPr lang="en-US" sz="1300"/>
          </a:p>
        </p:txBody>
      </p:sp>
    </p:spTree>
    <p:extLst>
      <p:ext uri="{BB962C8B-B14F-4D97-AF65-F5344CB8AC3E}">
        <p14:creationId xmlns:p14="http://schemas.microsoft.com/office/powerpoint/2010/main" val="9818224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853BFA-979D-41B1-83B2-B9F4EA45C82D}" type="slidenum">
              <a:rPr lang="en-US" sz="1300"/>
              <a:pPr>
                <a:spcBef>
                  <a:spcPct val="0"/>
                </a:spcBef>
              </a:pPr>
              <a:t>136</a:t>
            </a:fld>
            <a:endParaRPr lang="en-US" sz="1300"/>
          </a:p>
        </p:txBody>
      </p:sp>
    </p:spTree>
    <p:extLst>
      <p:ext uri="{BB962C8B-B14F-4D97-AF65-F5344CB8AC3E}">
        <p14:creationId xmlns:p14="http://schemas.microsoft.com/office/powerpoint/2010/main" val="12555546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2F18F7-E2E9-4D83-9237-A7FD6163E82D}" type="slidenum">
              <a:rPr lang="en-US" sz="1300"/>
              <a:pPr>
                <a:spcBef>
                  <a:spcPct val="0"/>
                </a:spcBef>
              </a:pPr>
              <a:t>137</a:t>
            </a:fld>
            <a:endParaRPr lang="en-US" sz="1300"/>
          </a:p>
        </p:txBody>
      </p:sp>
    </p:spTree>
    <p:extLst>
      <p:ext uri="{BB962C8B-B14F-4D97-AF65-F5344CB8AC3E}">
        <p14:creationId xmlns:p14="http://schemas.microsoft.com/office/powerpoint/2010/main" val="3001323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139</a:t>
            </a:fld>
            <a:endParaRPr lang="en-US" sz="1300"/>
          </a:p>
        </p:txBody>
      </p:sp>
    </p:spTree>
    <p:extLst>
      <p:ext uri="{BB962C8B-B14F-4D97-AF65-F5344CB8AC3E}">
        <p14:creationId xmlns:p14="http://schemas.microsoft.com/office/powerpoint/2010/main" val="3605000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19</a:t>
            </a:fld>
            <a:endParaRPr lang="en-US">
              <a:latin typeface="Times New Roman" pitchFamily="18" charset="0"/>
            </a:endParaRPr>
          </a:p>
        </p:txBody>
      </p:sp>
      <p:sp>
        <p:nvSpPr>
          <p:cNvPr id="214019" name="Rectangle 7"/>
          <p:cNvSpPr txBox="1">
            <a:spLocks noGrp="1" noChangeArrowheads="1"/>
          </p:cNvSpPr>
          <p:nvPr/>
        </p:nvSpPr>
        <p:spPr bwMode="auto">
          <a:xfrm>
            <a:off x="4060530" y="9002840"/>
            <a:ext cx="3105658" cy="4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85" tIns="47291" rIns="94585" bIns="4729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19</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29736" indent="-280667">
              <a:defRPr>
                <a:solidFill>
                  <a:schemeClr val="tx1"/>
                </a:solidFill>
                <a:latin typeface="Arial" pitchFamily="34" charset="0"/>
              </a:defRPr>
            </a:lvl2pPr>
            <a:lvl3pPr marL="1122671" indent="-224535">
              <a:defRPr>
                <a:solidFill>
                  <a:schemeClr val="tx1"/>
                </a:solidFill>
                <a:latin typeface="Arial" pitchFamily="34" charset="0"/>
              </a:defRPr>
            </a:lvl3pPr>
            <a:lvl4pPr marL="1571739" indent="-224535">
              <a:defRPr>
                <a:solidFill>
                  <a:schemeClr val="tx1"/>
                </a:solidFill>
                <a:latin typeface="Arial" pitchFamily="34" charset="0"/>
              </a:defRPr>
            </a:lvl4pPr>
            <a:lvl5pPr marL="2020807" indent="-224535">
              <a:defRPr>
                <a:solidFill>
                  <a:schemeClr val="tx1"/>
                </a:solidFill>
                <a:latin typeface="Arial" pitchFamily="34" charset="0"/>
              </a:defRPr>
            </a:lvl5pPr>
            <a:lvl6pPr marL="2469876" indent="-224535" eaLnBrk="0" fontAlgn="base" hangingPunct="0">
              <a:spcBef>
                <a:spcPct val="0"/>
              </a:spcBef>
              <a:spcAft>
                <a:spcPct val="0"/>
              </a:spcAft>
              <a:defRPr>
                <a:solidFill>
                  <a:schemeClr val="tx1"/>
                </a:solidFill>
                <a:latin typeface="Arial" pitchFamily="34" charset="0"/>
              </a:defRPr>
            </a:lvl6pPr>
            <a:lvl7pPr marL="2918944" indent="-224535" eaLnBrk="0" fontAlgn="base" hangingPunct="0">
              <a:spcBef>
                <a:spcPct val="0"/>
              </a:spcBef>
              <a:spcAft>
                <a:spcPct val="0"/>
              </a:spcAft>
              <a:defRPr>
                <a:solidFill>
                  <a:schemeClr val="tx1"/>
                </a:solidFill>
                <a:latin typeface="Arial" pitchFamily="34" charset="0"/>
              </a:defRPr>
            </a:lvl7pPr>
            <a:lvl8pPr marL="3368012" indent="-224535" eaLnBrk="0" fontAlgn="base" hangingPunct="0">
              <a:spcBef>
                <a:spcPct val="0"/>
              </a:spcBef>
              <a:spcAft>
                <a:spcPct val="0"/>
              </a:spcAft>
              <a:defRPr>
                <a:solidFill>
                  <a:schemeClr val="tx1"/>
                </a:solidFill>
                <a:latin typeface="Arial" pitchFamily="34" charset="0"/>
              </a:defRPr>
            </a:lvl8pPr>
            <a:lvl9pPr marL="3817080" indent="-224535"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4021" name="Rectangle 7"/>
          <p:cNvSpPr txBox="1">
            <a:spLocks noGrp="1" noChangeArrowheads="1"/>
          </p:cNvSpPr>
          <p:nvPr/>
        </p:nvSpPr>
        <p:spPr bwMode="auto">
          <a:xfrm>
            <a:off x="4060530" y="9002840"/>
            <a:ext cx="3105658" cy="47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585" tIns="47291" rIns="94585" bIns="4729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19</a:t>
            </a:fld>
            <a:endParaRPr lang="en-US" sz="1300"/>
          </a:p>
        </p:txBody>
      </p:sp>
      <p:sp>
        <p:nvSpPr>
          <p:cNvPr id="214022" name="Rectangle 2"/>
          <p:cNvSpPr>
            <a:spLocks noGrp="1" noRot="1" noChangeAspect="1" noChangeArrowheads="1" noTextEdit="1"/>
          </p:cNvSpPr>
          <p:nvPr>
            <p:ph type="sldImg"/>
          </p:nvPr>
        </p:nvSpPr>
        <p:spPr>
          <a:xfrm>
            <a:off x="390525" y="393700"/>
            <a:ext cx="3678238" cy="2757488"/>
          </a:xfrm>
          <a:ln/>
        </p:spPr>
      </p:sp>
      <p:sp>
        <p:nvSpPr>
          <p:cNvPr id="214023" name="Rectangle 3"/>
          <p:cNvSpPr>
            <a:spLocks noGrp="1" noChangeArrowheads="1"/>
          </p:cNvSpPr>
          <p:nvPr>
            <p:ph type="body" idx="1"/>
          </p:nvPr>
        </p:nvSpPr>
        <p:spPr>
          <a:xfrm>
            <a:off x="398122" y="3306720"/>
            <a:ext cx="6369944" cy="583520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Required</a:t>
            </a:r>
          </a:p>
          <a:p>
            <a:pPr lvl="1"/>
            <a:endParaRPr lang="en-US"/>
          </a:p>
          <a:p>
            <a:r>
              <a:rPr lang="en-US"/>
              <a:t>DISCUSSION POINTS:</a:t>
            </a:r>
          </a:p>
          <a:p>
            <a:pPr lvl="1"/>
            <a:r>
              <a:rPr lang="en-US"/>
              <a:t>--Upon food ingestion, GLP-1 is secreted into the circulation from L cells of small intestine. </a:t>
            </a:r>
          </a:p>
          <a:p>
            <a:pPr lvl="1"/>
            <a:r>
              <a:rPr lang="en-US"/>
              <a:t>--GLP-1 increases beta-cell response by enhancing glucose-dependent insulin secretion. </a:t>
            </a:r>
          </a:p>
          <a:p>
            <a:pPr lvl="1"/>
            <a:r>
              <a:rPr lang="en-US"/>
              <a:t>--GLP-1 decreases beta-cell workload and hence the demand for insulin secretion by:</a:t>
            </a:r>
          </a:p>
          <a:p>
            <a:pPr lvl="2"/>
            <a:r>
              <a:rPr lang="en-US"/>
              <a:t>--Regulating the rate of gastric emptying such that meal nutrients are delivered to the small intestine and, in turn, absorbed into the circulation more smoothly, reducing peak nutrient absorption and insulin demand (beta-cell workload)</a:t>
            </a:r>
          </a:p>
          <a:p>
            <a:pPr lvl="2"/>
            <a:r>
              <a:rPr lang="en-US"/>
              <a:t>--Decreasing postprandial glucagon secretion from pancreatic alpha cells, which helps to maintain the counterregulatory balance between insulin and glucagon  </a:t>
            </a:r>
          </a:p>
          <a:p>
            <a:pPr lvl="2"/>
            <a:r>
              <a:rPr lang="en-US"/>
              <a:t>--Reducing postprandial glucagon secretion, GLP-1 has an indirect benefit on beta-cell workload, since decreased glucagon secretion will produce decreased postprandial hepatic glucose output</a:t>
            </a:r>
          </a:p>
          <a:p>
            <a:pPr lvl="2"/>
            <a:r>
              <a:rPr lang="en-US"/>
              <a:t>--Having effects on the central nervous system, resulting in increased satiety (sensation of satisfaction with food intake) and a reduction of food intake</a:t>
            </a:r>
          </a:p>
          <a:p>
            <a:pPr lvl="1"/>
            <a:r>
              <a:rPr lang="en-US"/>
              <a:t>--By decreasing beta-cell workload and improving beta-cell response, GLP-1 is an important regulator of glucose homeostasis.</a:t>
            </a:r>
          </a:p>
          <a:p>
            <a:pPr lvl="1"/>
            <a:endParaRPr lang="en-US"/>
          </a:p>
          <a:p>
            <a:r>
              <a:rPr lang="en-US"/>
              <a:t>SLIDE BACKGROUND:</a:t>
            </a:r>
          </a:p>
          <a:p>
            <a:pPr lvl="1"/>
            <a:r>
              <a:rPr lang="en-US"/>
              <a:t>--Effect on Beta-cell: Drucker DJ. Diabetes. 1998; 47:159-169</a:t>
            </a:r>
          </a:p>
          <a:p>
            <a:pPr lvl="1"/>
            <a:r>
              <a:rPr lang="en-US"/>
              <a:t>--Effect on Alpha cell:  Larsson H, et al. Acta Physiol Scand. 1997; 160:413-422</a:t>
            </a:r>
          </a:p>
          <a:p>
            <a:pPr lvl="1"/>
            <a:r>
              <a:rPr lang="en-US"/>
              <a:t>--Effects on Liver: Larsson H, et al. Acta Physiol Scand. 1997; 160:413-422</a:t>
            </a:r>
          </a:p>
          <a:p>
            <a:pPr lvl="1"/>
            <a:r>
              <a:rPr lang="en-US"/>
              <a:t>--Effects on Stomach: Nauck MA, et al. Diabetologia. 1996; 39:1546-1553</a:t>
            </a:r>
          </a:p>
          <a:p>
            <a:pPr lvl="1"/>
            <a:r>
              <a:rPr lang="en-US"/>
              <a:t>--Effects on CNS: Flint A, et al. J Clin Invest. 1998; 101:515-520</a:t>
            </a:r>
          </a:p>
          <a:p>
            <a:pPr lvl="1"/>
            <a:endParaRPr lang="en-US"/>
          </a:p>
        </p:txBody>
      </p:sp>
    </p:spTree>
    <p:extLst>
      <p:ext uri="{BB962C8B-B14F-4D97-AF65-F5344CB8AC3E}">
        <p14:creationId xmlns:p14="http://schemas.microsoft.com/office/powerpoint/2010/main" val="40794098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140</a:t>
            </a:fld>
            <a:endParaRPr lang="en-US" sz="1300"/>
          </a:p>
        </p:txBody>
      </p:sp>
    </p:spTree>
    <p:extLst>
      <p:ext uri="{BB962C8B-B14F-4D97-AF65-F5344CB8AC3E}">
        <p14:creationId xmlns:p14="http://schemas.microsoft.com/office/powerpoint/2010/main" val="8301475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141</a:t>
            </a:fld>
            <a:endParaRPr lang="en-US" sz="1300"/>
          </a:p>
        </p:txBody>
      </p:sp>
    </p:spTree>
    <p:extLst>
      <p:ext uri="{BB962C8B-B14F-4D97-AF65-F5344CB8AC3E}">
        <p14:creationId xmlns:p14="http://schemas.microsoft.com/office/powerpoint/2010/main" val="9054706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6888" indent="-291110" eaLnBrk="0" hangingPunct="0">
              <a:defRPr sz="2400">
                <a:solidFill>
                  <a:schemeClr val="tx1"/>
                </a:solidFill>
                <a:latin typeface="Times New Roman" pitchFamily="18" charset="0"/>
              </a:defRPr>
            </a:lvl2pPr>
            <a:lvl3pPr marL="1164442" indent="-232888" eaLnBrk="0" hangingPunct="0">
              <a:defRPr sz="2400">
                <a:solidFill>
                  <a:schemeClr val="tx1"/>
                </a:solidFill>
                <a:latin typeface="Times New Roman" pitchFamily="18" charset="0"/>
              </a:defRPr>
            </a:lvl3pPr>
            <a:lvl4pPr marL="1630219" indent="-232888" eaLnBrk="0" hangingPunct="0">
              <a:defRPr sz="2400">
                <a:solidFill>
                  <a:schemeClr val="tx1"/>
                </a:solidFill>
                <a:latin typeface="Times New Roman" pitchFamily="18" charset="0"/>
              </a:defRPr>
            </a:lvl4pPr>
            <a:lvl5pPr marL="2095996" indent="-232888" eaLnBrk="0" hangingPunct="0">
              <a:defRPr sz="2400">
                <a:solidFill>
                  <a:schemeClr val="tx1"/>
                </a:solidFill>
                <a:latin typeface="Times New Roman" pitchFamily="18" charset="0"/>
              </a:defRPr>
            </a:lvl5pPr>
            <a:lvl6pPr marL="2561774" indent="-232888" eaLnBrk="0" fontAlgn="base" hangingPunct="0">
              <a:spcBef>
                <a:spcPct val="0"/>
              </a:spcBef>
              <a:spcAft>
                <a:spcPct val="0"/>
              </a:spcAft>
              <a:defRPr sz="2400">
                <a:solidFill>
                  <a:schemeClr val="tx1"/>
                </a:solidFill>
                <a:latin typeface="Times New Roman" pitchFamily="18" charset="0"/>
              </a:defRPr>
            </a:lvl6pPr>
            <a:lvl7pPr marL="3027550" indent="-232888" eaLnBrk="0" fontAlgn="base" hangingPunct="0">
              <a:spcBef>
                <a:spcPct val="0"/>
              </a:spcBef>
              <a:spcAft>
                <a:spcPct val="0"/>
              </a:spcAft>
              <a:defRPr sz="2400">
                <a:solidFill>
                  <a:schemeClr val="tx1"/>
                </a:solidFill>
                <a:latin typeface="Times New Roman" pitchFamily="18" charset="0"/>
              </a:defRPr>
            </a:lvl7pPr>
            <a:lvl8pPr marL="3493328" indent="-232888" eaLnBrk="0" fontAlgn="base" hangingPunct="0">
              <a:spcBef>
                <a:spcPct val="0"/>
              </a:spcBef>
              <a:spcAft>
                <a:spcPct val="0"/>
              </a:spcAft>
              <a:defRPr sz="2400">
                <a:solidFill>
                  <a:schemeClr val="tx1"/>
                </a:solidFill>
                <a:latin typeface="Times New Roman" pitchFamily="18" charset="0"/>
              </a:defRPr>
            </a:lvl8pPr>
            <a:lvl9pPr marL="3959105" indent="-232888"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200"/>
              <a:pPr eaLnBrk="1" hangingPunct="1"/>
              <a:t>142</a:t>
            </a:fld>
            <a:endParaRPr lang="en-US" sz="1200"/>
          </a:p>
        </p:txBody>
      </p:sp>
    </p:spTree>
    <p:extLst>
      <p:ext uri="{BB962C8B-B14F-4D97-AF65-F5344CB8AC3E}">
        <p14:creationId xmlns:p14="http://schemas.microsoft.com/office/powerpoint/2010/main" val="15015412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144</a:t>
            </a:fld>
            <a:endParaRPr lang="en-US" sz="1300"/>
          </a:p>
        </p:txBody>
      </p:sp>
    </p:spTree>
    <p:extLst>
      <p:ext uri="{BB962C8B-B14F-4D97-AF65-F5344CB8AC3E}">
        <p14:creationId xmlns:p14="http://schemas.microsoft.com/office/powerpoint/2010/main" val="51106536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145</a:t>
            </a:fld>
            <a:endParaRPr lang="en-US" sz="1300"/>
          </a:p>
        </p:txBody>
      </p:sp>
    </p:spTree>
    <p:extLst>
      <p:ext uri="{BB962C8B-B14F-4D97-AF65-F5344CB8AC3E}">
        <p14:creationId xmlns:p14="http://schemas.microsoft.com/office/powerpoint/2010/main" val="123689973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90780">
              <a:defRPr/>
            </a:pPr>
            <a:r>
              <a:rPr lang="en-US" sz="1300" dirty="0">
                <a:ea typeface="ＭＳ Ｐゴシック" charset="-128"/>
                <a:cs typeface="ＭＳ Ｐゴシック" charset="-128"/>
              </a:rPr>
              <a:t>Basal insulin alone is usually the optimal initial regimen, beginning at 0.1-0.2 U/kg body weight, depending on the degree of hyperglycemia. It is usually prescribed in conjunction with 1-2 non-insulin agents, although insulin </a:t>
            </a:r>
            <a:r>
              <a:rPr lang="en-US" sz="1300" dirty="0" err="1">
                <a:ea typeface="ＭＳ Ｐゴシック" charset="-128"/>
                <a:cs typeface="ＭＳ Ｐゴシック" charset="-128"/>
              </a:rPr>
              <a:t>secretagogues</a:t>
            </a:r>
            <a:r>
              <a:rPr lang="en-US" sz="1300" dirty="0">
                <a:ea typeface="ＭＳ Ｐゴシック" charset="-128"/>
                <a:cs typeface="ＭＳ Ｐゴシック" charset="-128"/>
              </a:rPr>
              <a:t> (sulfonylureas, </a:t>
            </a:r>
            <a:r>
              <a:rPr lang="en-US" sz="1300" dirty="0" err="1">
                <a:ea typeface="ＭＳ Ｐゴシック" charset="-128"/>
                <a:cs typeface="ＭＳ Ｐゴシック" charset="-128"/>
              </a:rPr>
              <a:t>meglitinides</a:t>
            </a:r>
            <a:r>
              <a:rPr lang="en-US" sz="1300" dirty="0">
                <a:ea typeface="ＭＳ Ｐゴシック" charset="-128"/>
                <a:cs typeface="ＭＳ Ｐゴシック" charset="-128"/>
              </a:rPr>
              <a:t>) are typically stopped once more complex regimens beyond basal insulin are utilized. </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In patients still not at target after basal insulin has been adequately titrated, and the patient is willing to take &gt;1 injections, there are several options. First, consider GLP-1 receptor agonists (see Fig. 2). The combination of basal insulin + GLP-1RA is becoming well established after several studies confirmed its efficacy on par with more complex multi-dose insulin regimens, but with less hypoglycemia and with weight loss instead of weight gain.  If such an approach is not possible or has been tried and proven unsuccessful, there are 3 possible advanced insulin regimens:</a:t>
            </a:r>
          </a:p>
          <a:p>
            <a:pPr defTabSz="490780">
              <a:defRPr/>
            </a:pPr>
            <a:endParaRPr lang="en-US" sz="1300" dirty="0">
              <a:ea typeface="ＭＳ Ｐゴシック" charset="-128"/>
              <a:cs typeface="ＭＳ Ｐゴシック" charset="-128"/>
            </a:endParaRPr>
          </a:p>
          <a:p>
            <a:pPr marL="184684" indent="-184684" defTabSz="490780">
              <a:buFont typeface="Arial"/>
              <a:buChar char="•"/>
              <a:defRPr/>
            </a:pPr>
            <a:r>
              <a:rPr lang="en-US" sz="1300" dirty="0">
                <a:ea typeface="ＭＳ Ｐゴシック" charset="-128"/>
                <a:cs typeface="ＭＳ Ｐゴシック" charset="-128"/>
              </a:rPr>
              <a:t>Adding 1 injection of a rapid acting insulin analogue before the largest meal,</a:t>
            </a:r>
          </a:p>
          <a:p>
            <a:pPr marL="184684" indent="-184684" defTabSz="490780">
              <a:buFont typeface="Arial"/>
              <a:buChar char="•"/>
              <a:defRPr/>
            </a:pPr>
            <a:r>
              <a:rPr lang="en-US" sz="1300" dirty="0">
                <a:ea typeface="ＭＳ Ｐゴシック" charset="-128"/>
                <a:cs typeface="ＭＳ Ｐゴシック" charset="-128"/>
              </a:rPr>
              <a:t>Adding 2-3 injections of a rapid acting insulin analogue before 2-3 meals, or</a:t>
            </a:r>
          </a:p>
          <a:p>
            <a:pPr marL="184684" indent="-184684" defTabSz="490780">
              <a:buFont typeface="Arial"/>
              <a:buChar char="•"/>
              <a:defRPr/>
            </a:pPr>
            <a:r>
              <a:rPr lang="en-US" sz="1300" dirty="0">
                <a:ea typeface="ＭＳ Ｐゴシック" charset="-128"/>
                <a:cs typeface="ＭＳ Ｐゴシック" charset="-128"/>
              </a:rPr>
              <a:t>Using premixed insulin BID</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Each approach has its advantages and disadvantages. The figure describes the number of injections required at each stage, together with the relative complexity and flexibility. </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Once a strategy is initiated, titration of the insulin dose is important, with dose adjustments made based on the prevailing BG levels as reported by the patient. </a:t>
            </a:r>
          </a:p>
          <a:p>
            <a:pPr defTabSz="490780">
              <a:defRPr/>
            </a:pPr>
            <a:endParaRPr lang="en-US" sz="1300" dirty="0">
              <a:ea typeface="ＭＳ Ｐゴシック" charset="-128"/>
              <a:cs typeface="ＭＳ Ｐゴシック" charset="-128"/>
            </a:endParaRPr>
          </a:p>
          <a:p>
            <a:pPr defTabSz="490780">
              <a:defRPr/>
            </a:pPr>
            <a:r>
              <a:rPr lang="en-US" sz="1300" dirty="0">
                <a:ea typeface="ＭＳ Ｐゴシック" charset="-128"/>
                <a:cs typeface="ＭＳ Ｐゴシック" charset="-128"/>
              </a:rPr>
              <a:t>Comprehensive education regarding self-monitoring of BG, diet, exercise, and the avoidance of, and response to, hypoglycemia are critical in any patient on insulin therapy. </a:t>
            </a:r>
          </a:p>
          <a:p>
            <a:endParaRPr lang="en-US" dirty="0"/>
          </a:p>
        </p:txBody>
      </p:sp>
      <p:sp>
        <p:nvSpPr>
          <p:cNvPr id="4" name="Slide Number Placeholder 3"/>
          <p:cNvSpPr>
            <a:spLocks noGrp="1"/>
          </p:cNvSpPr>
          <p:nvPr>
            <p:ph type="sldNum" sz="quarter" idx="10"/>
          </p:nvPr>
        </p:nvSpPr>
        <p:spPr/>
        <p:txBody>
          <a:bodyPr/>
          <a:lstStyle/>
          <a:p>
            <a:fld id="{6908E522-90D2-7F42-B56B-7A012DF25694}" type="slidenum">
              <a:rPr lang="en-US" smtClean="0"/>
              <a:t>146</a:t>
            </a:fld>
            <a:endParaRPr lang="en-US"/>
          </a:p>
        </p:txBody>
      </p:sp>
    </p:spTree>
    <p:extLst>
      <p:ext uri="{BB962C8B-B14F-4D97-AF65-F5344CB8AC3E}">
        <p14:creationId xmlns:p14="http://schemas.microsoft.com/office/powerpoint/2010/main" val="74878215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149</a:t>
            </a:fld>
            <a:endParaRPr lang="en-US" sz="1300"/>
          </a:p>
        </p:txBody>
      </p:sp>
    </p:spTree>
    <p:extLst>
      <p:ext uri="{BB962C8B-B14F-4D97-AF65-F5344CB8AC3E}">
        <p14:creationId xmlns:p14="http://schemas.microsoft.com/office/powerpoint/2010/main" val="31413292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151</a:t>
            </a:fld>
            <a:endParaRPr lang="en-US" sz="1300"/>
          </a:p>
        </p:txBody>
      </p:sp>
    </p:spTree>
    <p:extLst>
      <p:ext uri="{BB962C8B-B14F-4D97-AF65-F5344CB8AC3E}">
        <p14:creationId xmlns:p14="http://schemas.microsoft.com/office/powerpoint/2010/main" val="1981080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403" indent="-296693" eaLnBrk="0" hangingPunct="0">
              <a:defRPr sz="2400">
                <a:solidFill>
                  <a:schemeClr val="tx1"/>
                </a:solidFill>
                <a:latin typeface="Times New Roman" pitchFamily="18" charset="0"/>
              </a:defRPr>
            </a:lvl2pPr>
            <a:lvl3pPr marL="1186775" indent="-237355" eaLnBrk="0" hangingPunct="0">
              <a:defRPr sz="2400">
                <a:solidFill>
                  <a:schemeClr val="tx1"/>
                </a:solidFill>
                <a:latin typeface="Times New Roman" pitchFamily="18" charset="0"/>
              </a:defRPr>
            </a:lvl3pPr>
            <a:lvl4pPr marL="1661485" indent="-237355" eaLnBrk="0" hangingPunct="0">
              <a:defRPr sz="2400">
                <a:solidFill>
                  <a:schemeClr val="tx1"/>
                </a:solidFill>
                <a:latin typeface="Times New Roman" pitchFamily="18" charset="0"/>
              </a:defRPr>
            </a:lvl4pPr>
            <a:lvl5pPr marL="2136196" indent="-237355" eaLnBrk="0" hangingPunct="0">
              <a:defRPr sz="2400">
                <a:solidFill>
                  <a:schemeClr val="tx1"/>
                </a:solidFill>
                <a:latin typeface="Times New Roman" pitchFamily="18" charset="0"/>
              </a:defRPr>
            </a:lvl5pPr>
            <a:lvl6pPr marL="2610906" indent="-237355" eaLnBrk="0" fontAlgn="base" hangingPunct="0">
              <a:spcBef>
                <a:spcPct val="0"/>
              </a:spcBef>
              <a:spcAft>
                <a:spcPct val="0"/>
              </a:spcAft>
              <a:defRPr sz="2400">
                <a:solidFill>
                  <a:schemeClr val="tx1"/>
                </a:solidFill>
                <a:latin typeface="Times New Roman" pitchFamily="18" charset="0"/>
              </a:defRPr>
            </a:lvl6pPr>
            <a:lvl7pPr marL="3085616" indent="-237355" eaLnBrk="0" fontAlgn="base" hangingPunct="0">
              <a:spcBef>
                <a:spcPct val="0"/>
              </a:spcBef>
              <a:spcAft>
                <a:spcPct val="0"/>
              </a:spcAft>
              <a:defRPr sz="2400">
                <a:solidFill>
                  <a:schemeClr val="tx1"/>
                </a:solidFill>
                <a:latin typeface="Times New Roman" pitchFamily="18" charset="0"/>
              </a:defRPr>
            </a:lvl7pPr>
            <a:lvl8pPr marL="3560326" indent="-237355" eaLnBrk="0" fontAlgn="base" hangingPunct="0">
              <a:spcBef>
                <a:spcPct val="0"/>
              </a:spcBef>
              <a:spcAft>
                <a:spcPct val="0"/>
              </a:spcAft>
              <a:defRPr sz="2400">
                <a:solidFill>
                  <a:schemeClr val="tx1"/>
                </a:solidFill>
                <a:latin typeface="Times New Roman" pitchFamily="18" charset="0"/>
              </a:defRPr>
            </a:lvl8pPr>
            <a:lvl9pPr marL="4035036" indent="-237355"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152</a:t>
            </a:fld>
            <a:endParaRPr lang="en-US" sz="1300"/>
          </a:p>
        </p:txBody>
      </p:sp>
    </p:spTree>
    <p:extLst>
      <p:ext uri="{BB962C8B-B14F-4D97-AF65-F5344CB8AC3E}">
        <p14:creationId xmlns:p14="http://schemas.microsoft.com/office/powerpoint/2010/main" val="17137965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154</a:t>
            </a:fld>
            <a:endParaRPr lang="en-US">
              <a:latin typeface="Times New Roman" pitchFamily="18" charset="0"/>
            </a:endParaRPr>
          </a:p>
        </p:txBody>
      </p:sp>
      <p:sp>
        <p:nvSpPr>
          <p:cNvPr id="105475"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154</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6"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4"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8"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05477" name="Rectangle 7"/>
          <p:cNvSpPr txBox="1">
            <a:spLocks noGrp="1" noChangeArrowheads="1"/>
          </p:cNvSpPr>
          <p:nvPr/>
        </p:nvSpPr>
        <p:spPr bwMode="auto">
          <a:xfrm>
            <a:off x="4060192" y="9002980"/>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43" tIns="47121" rIns="94243" bIns="4712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154</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236663" y="704850"/>
            <a:ext cx="4695825" cy="3522663"/>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Sulfonylureas (SUs) increase insulin secretion by binding to receptors on the surface of pancreatic beta cells, triggering a series of reactions which leads to insulin secretion.</a:t>
            </a:r>
          </a:p>
          <a:p>
            <a:endParaRPr lang="en-US"/>
          </a:p>
          <a:p>
            <a:r>
              <a:rPr lang="en-US"/>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a:p>
          <a:p>
            <a:r>
              <a:rPr lang="en-US"/>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4627594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9144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a:t>Click to edit Master title style</a:t>
            </a:r>
          </a:p>
        </p:txBody>
      </p:sp>
      <p:sp>
        <p:nvSpPr>
          <p:cNvPr id="3" name="Chart Placeholder 2"/>
          <p:cNvSpPr>
            <a:spLocks noGrp="1"/>
          </p:cNvSpPr>
          <p:nvPr>
            <p:ph type="chart" idx="1"/>
          </p:nvPr>
        </p:nvSpPr>
        <p:spPr>
          <a:xfrm>
            <a:off x="914400" y="1752600"/>
            <a:ext cx="7772400" cy="4800600"/>
          </a:xfrm>
        </p:spPr>
        <p:txBody>
          <a:bodyPr/>
          <a:lstStyle/>
          <a:p>
            <a:pPr lvl="0"/>
            <a:r>
              <a:rPr lang="en-US" noProof="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a:solidFill>
                  <a:sysClr val="windowText" lastClr="000000"/>
                </a:solidFill>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729868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microsoft.com/office/2007/relationships/hdphoto" Target="../media/hdphoto1.wdp"/><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image" Target="../media/image2.png"/><Relationship Id="rId2" Type="http://schemas.openxmlformats.org/officeDocument/2006/relationships/slideLayout" Target="../slideLayouts/slideLayout23.xml"/><Relationship Id="rId16"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19"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7"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8">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9"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 id="214748414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23.xml"/><Relationship Id="rId1" Type="http://schemas.openxmlformats.org/officeDocument/2006/relationships/tags" Target="../tags/tag96.xml"/><Relationship Id="rId4" Type="http://schemas.openxmlformats.org/officeDocument/2006/relationships/image" Target="../media/image135.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5.xml"/><Relationship Id="rId1" Type="http://schemas.openxmlformats.org/officeDocument/2006/relationships/tags" Target="../tags/tag97.xml"/><Relationship Id="rId4" Type="http://schemas.openxmlformats.org/officeDocument/2006/relationships/image" Target="../media/image136.wmf"/></Relationships>
</file>

<file path=ppt/slides/_rels/slide10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slideLayout" Target="../slideLayouts/slideLayout23.xml"/><Relationship Id="rId1" Type="http://schemas.openxmlformats.org/officeDocument/2006/relationships/tags" Target="../tags/tag9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7.xml"/><Relationship Id="rId1" Type="http://schemas.openxmlformats.org/officeDocument/2006/relationships/tags" Target="../tags/tag99.xml"/><Relationship Id="rId4" Type="http://schemas.openxmlformats.org/officeDocument/2006/relationships/image" Target="../media/image93.wmf"/></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xml"/><Relationship Id="rId1" Type="http://schemas.openxmlformats.org/officeDocument/2006/relationships/tags" Target="../tags/tag100.xml"/></Relationships>
</file>

<file path=ppt/slides/_rels/slide10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3.xml"/><Relationship Id="rId1" Type="http://schemas.openxmlformats.org/officeDocument/2006/relationships/tags" Target="../tags/tag10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10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03.xml"/><Relationship Id="rId4" Type="http://schemas.openxmlformats.org/officeDocument/2006/relationships/image" Target="../media/image138.jpe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104.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notesSlide" Target="../notesSlides/notesSlide63.xml"/></Relationships>
</file>

<file path=ppt/slides/_rels/slide10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6.xml"/><Relationship Id="rId1" Type="http://schemas.openxmlformats.org/officeDocument/2006/relationships/tags" Target="../tags/tag105.xml"/><Relationship Id="rId5" Type="http://schemas.openxmlformats.org/officeDocument/2006/relationships/image" Target="../media/image141.jpeg"/><Relationship Id="rId4" Type="http://schemas.openxmlformats.org/officeDocument/2006/relationships/notesSlide" Target="../notesSlides/notesSlide6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3.xml"/><Relationship Id="rId1" Type="http://schemas.openxmlformats.org/officeDocument/2006/relationships/tags" Target="../tags/tag10.xml"/><Relationship Id="rId4" Type="http://schemas.openxmlformats.org/officeDocument/2006/relationships/image" Target="../media/image22.jpe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3.xml"/><Relationship Id="rId1" Type="http://schemas.openxmlformats.org/officeDocument/2006/relationships/tags" Target="../tags/tag107.xml"/><Relationship Id="rId4" Type="http://schemas.openxmlformats.org/officeDocument/2006/relationships/image" Target="../media/image142.jpe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3.xml"/><Relationship Id="rId1" Type="http://schemas.openxmlformats.org/officeDocument/2006/relationships/tags" Target="../tags/tag108.xml"/><Relationship Id="rId4" Type="http://schemas.openxmlformats.org/officeDocument/2006/relationships/image" Target="../media/image143.jpe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144.wmf"/><Relationship Id="rId4" Type="http://schemas.openxmlformats.org/officeDocument/2006/relationships/notesSlide" Target="../notesSlides/notesSlide67.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11.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3.xml"/><Relationship Id="rId1" Type="http://schemas.openxmlformats.org/officeDocument/2006/relationships/tags" Target="../tags/tag112.xml"/><Relationship Id="rId4" Type="http://schemas.openxmlformats.org/officeDocument/2006/relationships/image" Target="../media/image145.jpe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8.xml"/><Relationship Id="rId1" Type="http://schemas.openxmlformats.org/officeDocument/2006/relationships/tags" Target="../tags/tag113.xml"/><Relationship Id="rId4" Type="http://schemas.openxmlformats.org/officeDocument/2006/relationships/image" Target="../media/image146.jpeg"/></Relationships>
</file>

<file path=ppt/slides/_rels/slide116.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114.xml"/><Relationship Id="rId6" Type="http://schemas.openxmlformats.org/officeDocument/2006/relationships/image" Target="../media/image147.jpeg"/><Relationship Id="rId11" Type="http://schemas.openxmlformats.org/officeDocument/2006/relationships/image" Target="../media/image151.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50.png"/><Relationship Id="rId4" Type="http://schemas.openxmlformats.org/officeDocument/2006/relationships/notesSlide" Target="../notesSlides/notesSlide71.xml"/><Relationship Id="rId9" Type="http://schemas.openxmlformats.org/officeDocument/2006/relationships/image" Target="../media/image149.wmf"/></Relationships>
</file>

<file path=ppt/slides/_rels/slide1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72.xml"/><Relationship Id="rId7" Type="http://schemas.openxmlformats.org/officeDocument/2006/relationships/image" Target="../media/image57.png"/><Relationship Id="rId2" Type="http://schemas.openxmlformats.org/officeDocument/2006/relationships/slideLayout" Target="../slideLayouts/slideLayout27.xml"/><Relationship Id="rId1" Type="http://schemas.openxmlformats.org/officeDocument/2006/relationships/tags" Target="../tags/tag115.xml"/><Relationship Id="rId6" Type="http://schemas.openxmlformats.org/officeDocument/2006/relationships/image" Target="../media/image29.png"/><Relationship Id="rId5" Type="http://schemas.openxmlformats.org/officeDocument/2006/relationships/image" Target="../media/image56.png"/><Relationship Id="rId4" Type="http://schemas.openxmlformats.org/officeDocument/2006/relationships/image" Target="../media/image152.png"/></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16.xml"/><Relationship Id="rId4" Type="http://schemas.openxmlformats.org/officeDocument/2006/relationships/image" Target="../media/image153.jp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3.xml"/><Relationship Id="rId1" Type="http://schemas.openxmlformats.org/officeDocument/2006/relationships/tags" Target="../tags/tag11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1.xml"/><Relationship Id="rId5" Type="http://schemas.openxmlformats.org/officeDocument/2006/relationships/image" Target="../media/image24.jpeg"/><Relationship Id="rId4" Type="http://schemas.openxmlformats.org/officeDocument/2006/relationships/image" Target="../media/image23.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3.xml"/><Relationship Id="rId1" Type="http://schemas.openxmlformats.org/officeDocument/2006/relationships/tags" Target="../tags/tag118.xml"/><Relationship Id="rId4" Type="http://schemas.openxmlformats.org/officeDocument/2006/relationships/image" Target="../media/image154.jpeg"/></Relationships>
</file>

<file path=ppt/slides/_rels/slide12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slideLayout" Target="../slideLayouts/slideLayout23.xml"/><Relationship Id="rId1" Type="http://schemas.openxmlformats.org/officeDocument/2006/relationships/tags" Target="../tags/tag119.xml"/></Relationships>
</file>

<file path=ppt/slides/_rels/slide122.xml.rels><?xml version="1.0" encoding="UTF-8" standalone="yes"?>
<Relationships xmlns="http://schemas.openxmlformats.org/package/2006/relationships"><Relationship Id="rId8" Type="http://schemas.openxmlformats.org/officeDocument/2006/relationships/image" Target="../media/image156.jpeg"/><Relationship Id="rId3" Type="http://schemas.openxmlformats.org/officeDocument/2006/relationships/notesSlide" Target="../notesSlides/notesSlide76.xml"/><Relationship Id="rId7" Type="http://schemas.openxmlformats.org/officeDocument/2006/relationships/image" Target="../media/image58.png"/><Relationship Id="rId2" Type="http://schemas.openxmlformats.org/officeDocument/2006/relationships/slideLayout" Target="../slideLayouts/slideLayout27.xml"/><Relationship Id="rId1" Type="http://schemas.openxmlformats.org/officeDocument/2006/relationships/tags" Target="../tags/tag120.xml"/><Relationship Id="rId6" Type="http://schemas.openxmlformats.org/officeDocument/2006/relationships/image" Target="../media/image57.png"/><Relationship Id="rId5" Type="http://schemas.openxmlformats.org/officeDocument/2006/relationships/image" Target="../media/image29.png"/><Relationship Id="rId4" Type="http://schemas.openxmlformats.org/officeDocument/2006/relationships/image" Target="../media/image56.png"/></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21.xml"/><Relationship Id="rId4" Type="http://schemas.openxmlformats.org/officeDocument/2006/relationships/image" Target="../media/image157.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8.xml"/><Relationship Id="rId1" Type="http://schemas.openxmlformats.org/officeDocument/2006/relationships/tags" Target="../tags/tag122.xml"/><Relationship Id="rId4" Type="http://schemas.openxmlformats.org/officeDocument/2006/relationships/image" Target="../media/image158.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8.xml"/><Relationship Id="rId1" Type="http://schemas.openxmlformats.org/officeDocument/2006/relationships/tags" Target="../tags/tag123.xml"/><Relationship Id="rId4" Type="http://schemas.openxmlformats.org/officeDocument/2006/relationships/image" Target="../media/image43.jpeg"/></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24.xml"/><Relationship Id="rId5" Type="http://schemas.openxmlformats.org/officeDocument/2006/relationships/image" Target="../media/image160.png"/><Relationship Id="rId4" Type="http://schemas.openxmlformats.org/officeDocument/2006/relationships/image" Target="../media/image159.png"/></Relationships>
</file>

<file path=ppt/slides/_rels/slide12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81.xml"/><Relationship Id="rId7" Type="http://schemas.openxmlformats.org/officeDocument/2006/relationships/image" Target="../media/image29.png"/><Relationship Id="rId2" Type="http://schemas.openxmlformats.org/officeDocument/2006/relationships/slideLayout" Target="../slideLayouts/slideLayout28.xml"/><Relationship Id="rId1" Type="http://schemas.openxmlformats.org/officeDocument/2006/relationships/tags" Target="../tags/tag125.xml"/><Relationship Id="rId6" Type="http://schemas.openxmlformats.org/officeDocument/2006/relationships/image" Target="../media/image56.png"/><Relationship Id="rId5" Type="http://schemas.openxmlformats.org/officeDocument/2006/relationships/image" Target="../media/image162.jpeg"/><Relationship Id="rId4" Type="http://schemas.openxmlformats.org/officeDocument/2006/relationships/image" Target="../media/image161.jpeg"/><Relationship Id="rId9" Type="http://schemas.openxmlformats.org/officeDocument/2006/relationships/image" Target="../media/image58.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26.xml"/><Relationship Id="rId5" Type="http://schemas.openxmlformats.org/officeDocument/2006/relationships/image" Target="../media/image163.png"/><Relationship Id="rId4" Type="http://schemas.openxmlformats.org/officeDocument/2006/relationships/notesSlide" Target="../notesSlides/notesSlide82.xml"/></Relationships>
</file>

<file path=ppt/slides/_rels/slide12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3.xml"/><Relationship Id="rId1" Type="http://schemas.openxmlformats.org/officeDocument/2006/relationships/tags" Target="../tags/tag127.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3.xml"/><Relationship Id="rId1" Type="http://schemas.openxmlformats.org/officeDocument/2006/relationships/tags" Target="../tags/tag12.xml"/><Relationship Id="rId4" Type="http://schemas.openxmlformats.org/officeDocument/2006/relationships/image" Target="../media/image26.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83.xml"/><Relationship Id="rId7" Type="http://schemas.openxmlformats.org/officeDocument/2006/relationships/image" Target="../media/image58.png"/><Relationship Id="rId2" Type="http://schemas.openxmlformats.org/officeDocument/2006/relationships/slideLayout" Target="../slideLayouts/slideLayout23.xml"/><Relationship Id="rId1" Type="http://schemas.openxmlformats.org/officeDocument/2006/relationships/tags" Target="../tags/tag128.xml"/><Relationship Id="rId6" Type="http://schemas.openxmlformats.org/officeDocument/2006/relationships/image" Target="../media/image57.png"/><Relationship Id="rId5" Type="http://schemas.openxmlformats.org/officeDocument/2006/relationships/image" Target="../media/image29.png"/><Relationship Id="rId4" Type="http://schemas.openxmlformats.org/officeDocument/2006/relationships/image" Target="../media/image56.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29.xml"/><Relationship Id="rId5" Type="http://schemas.openxmlformats.org/officeDocument/2006/relationships/image" Target="../media/image166.wmf"/><Relationship Id="rId4" Type="http://schemas.openxmlformats.org/officeDocument/2006/relationships/image" Target="../media/image165.wmf"/></Relationships>
</file>

<file path=ppt/slides/_rels/slide132.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30.xml"/><Relationship Id="rId5" Type="http://schemas.openxmlformats.org/officeDocument/2006/relationships/image" Target="../media/image168.png"/><Relationship Id="rId4" Type="http://schemas.openxmlformats.org/officeDocument/2006/relationships/image" Target="../media/image167.jpeg"/></Relationships>
</file>

<file path=ppt/slides/_rels/slide133.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slideLayout" Target="../slideLayouts/slideLayout23.xml"/><Relationship Id="rId1" Type="http://schemas.openxmlformats.org/officeDocument/2006/relationships/tags" Target="../tags/tag131.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8.xml"/><Relationship Id="rId1" Type="http://schemas.openxmlformats.org/officeDocument/2006/relationships/tags" Target="../tags/tag132.xml"/><Relationship Id="rId4" Type="http://schemas.openxmlformats.org/officeDocument/2006/relationships/image" Target="../media/image170.jpe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3.xml"/><Relationship Id="rId1" Type="http://schemas.openxmlformats.org/officeDocument/2006/relationships/tags" Target="../tags/tag133.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7.xml"/><Relationship Id="rId1" Type="http://schemas.openxmlformats.org/officeDocument/2006/relationships/tags" Target="../tags/tag134.xml"/><Relationship Id="rId4" Type="http://schemas.openxmlformats.org/officeDocument/2006/relationships/image" Target="../media/image166.wmf"/></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3.xml"/><Relationship Id="rId1" Type="http://schemas.openxmlformats.org/officeDocument/2006/relationships/tags" Target="../tags/tag135.xml"/></Relationships>
</file>

<file path=ppt/slides/_rels/slide13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23.xml"/><Relationship Id="rId1" Type="http://schemas.openxmlformats.org/officeDocument/2006/relationships/tags" Target="../tags/tag136.xml"/><Relationship Id="rId4" Type="http://schemas.openxmlformats.org/officeDocument/2006/relationships/image" Target="../media/image172.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3.xml"/><Relationship Id="rId1" Type="http://schemas.openxmlformats.org/officeDocument/2006/relationships/tags" Target="../tags/tag137.xml"/><Relationship Id="rId4" Type="http://schemas.openxmlformats.org/officeDocument/2006/relationships/image" Target="../media/image173.wmf"/></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3.xml"/><Relationship Id="rId1" Type="http://schemas.openxmlformats.org/officeDocument/2006/relationships/tags" Target="../tags/tag13.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8.xml"/><Relationship Id="rId1" Type="http://schemas.openxmlformats.org/officeDocument/2006/relationships/vmlDrawing" Target="../drawings/vmlDrawing4.vml"/><Relationship Id="rId6" Type="http://schemas.openxmlformats.org/officeDocument/2006/relationships/image" Target="../media/image174.emf"/><Relationship Id="rId5" Type="http://schemas.openxmlformats.org/officeDocument/2006/relationships/oleObject" Target="../embeddings/oleObject5.bin"/><Relationship Id="rId4" Type="http://schemas.openxmlformats.org/officeDocument/2006/relationships/notesSlide" Target="../notesSlides/notesSlide90.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39.xml"/><Relationship Id="rId1" Type="http://schemas.openxmlformats.org/officeDocument/2006/relationships/vmlDrawing" Target="../drawings/vmlDrawing5.vml"/><Relationship Id="rId6" Type="http://schemas.openxmlformats.org/officeDocument/2006/relationships/image" Target="../media/image175.emf"/><Relationship Id="rId5" Type="http://schemas.openxmlformats.org/officeDocument/2006/relationships/oleObject" Target="../embeddings/oleObject6.bin"/><Relationship Id="rId4" Type="http://schemas.openxmlformats.org/officeDocument/2006/relationships/notesSlide" Target="../notesSlides/notesSlide91.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3.xml"/><Relationship Id="rId1" Type="http://schemas.openxmlformats.org/officeDocument/2006/relationships/tags" Target="../tags/tag140.xml"/></Relationships>
</file>

<file path=ppt/slides/_rels/slide14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3.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3.xml"/><Relationship Id="rId1" Type="http://schemas.openxmlformats.org/officeDocument/2006/relationships/tags" Target="../tags/tag141.xml"/><Relationship Id="rId4" Type="http://schemas.openxmlformats.org/officeDocument/2006/relationships/image" Target="../media/image165.wmf"/></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79.jpeg"/><Relationship Id="rId2" Type="http://schemas.openxmlformats.org/officeDocument/2006/relationships/tags" Target="../tags/tag142.xml"/><Relationship Id="rId1" Type="http://schemas.openxmlformats.org/officeDocument/2006/relationships/vmlDrawing" Target="../drawings/vmlDrawing6.vml"/><Relationship Id="rId6" Type="http://schemas.openxmlformats.org/officeDocument/2006/relationships/image" Target="../media/image178.emf"/><Relationship Id="rId5" Type="http://schemas.openxmlformats.org/officeDocument/2006/relationships/oleObject" Target="../embeddings/oleObject7.bin"/><Relationship Id="rId4" Type="http://schemas.openxmlformats.org/officeDocument/2006/relationships/notesSlide" Target="../notesSlides/notesSlide94.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7.xml"/><Relationship Id="rId1" Type="http://schemas.openxmlformats.org/officeDocument/2006/relationships/tags" Target="../tags/tag143.xml"/><Relationship Id="rId4" Type="http://schemas.openxmlformats.org/officeDocument/2006/relationships/image" Target="../media/image180.emf"/></Relationships>
</file>

<file path=ppt/slides/_rels/slide147.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slideLayout" Target="../slideLayouts/slideLayout27.xml"/><Relationship Id="rId1" Type="http://schemas.openxmlformats.org/officeDocument/2006/relationships/tags" Target="../tags/tag144.xml"/></Relationships>
</file>

<file path=ppt/slides/_rels/slide14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slideLayout" Target="../slideLayouts/slideLayout23.xml"/><Relationship Id="rId1" Type="http://schemas.openxmlformats.org/officeDocument/2006/relationships/tags" Target="../tags/tag145.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6.xml"/><Relationship Id="rId1" Type="http://schemas.openxmlformats.org/officeDocument/2006/relationships/vmlDrawing" Target="../drawings/vmlDrawing7.vml"/><Relationship Id="rId6" Type="http://schemas.openxmlformats.org/officeDocument/2006/relationships/image" Target="../media/image182.emf"/><Relationship Id="rId5" Type="http://schemas.openxmlformats.org/officeDocument/2006/relationships/oleObject" Target="../embeddings/oleObject8.bin"/><Relationship Id="rId4" Type="http://schemas.openxmlformats.org/officeDocument/2006/relationships/notesSlide" Target="../notesSlides/notesSlide9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8.xml"/><Relationship Id="rId1" Type="http://schemas.openxmlformats.org/officeDocument/2006/relationships/tags" Target="../tags/tag14.xml"/><Relationship Id="rId4" Type="http://schemas.openxmlformats.org/officeDocument/2006/relationships/image" Target="../media/image28.jpeg"/></Relationships>
</file>

<file path=ppt/slides/_rels/slide150.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slideLayout" Target="../slideLayouts/slideLayout23.xml"/><Relationship Id="rId1" Type="http://schemas.openxmlformats.org/officeDocument/2006/relationships/tags" Target="../tags/tag147.xml"/></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8.xml"/><Relationship Id="rId1" Type="http://schemas.openxmlformats.org/officeDocument/2006/relationships/vmlDrawing" Target="../drawings/vmlDrawing8.vml"/><Relationship Id="rId6" Type="http://schemas.openxmlformats.org/officeDocument/2006/relationships/image" Target="../media/image183.emf"/><Relationship Id="rId5" Type="http://schemas.openxmlformats.org/officeDocument/2006/relationships/oleObject" Target="../embeddings/oleObject9.bin"/><Relationship Id="rId4" Type="http://schemas.openxmlformats.org/officeDocument/2006/relationships/notesSlide" Target="../notesSlides/notesSlide97.xml"/></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49.xml"/><Relationship Id="rId1" Type="http://schemas.openxmlformats.org/officeDocument/2006/relationships/vmlDrawing" Target="../drawings/vmlDrawing9.vml"/><Relationship Id="rId6" Type="http://schemas.openxmlformats.org/officeDocument/2006/relationships/image" Target="../media/image184.emf"/><Relationship Id="rId5" Type="http://schemas.openxmlformats.org/officeDocument/2006/relationships/oleObject" Target="../embeddings/oleObject10.bin"/><Relationship Id="rId4" Type="http://schemas.openxmlformats.org/officeDocument/2006/relationships/notesSlide" Target="../notesSlides/notesSlide98.xml"/></Relationships>
</file>

<file path=ppt/slides/_rels/slide153.xml.rels><?xml version="1.0" encoding="UTF-8" standalone="yes"?>
<Relationships xmlns="http://schemas.openxmlformats.org/package/2006/relationships"><Relationship Id="rId3" Type="http://schemas.openxmlformats.org/officeDocument/2006/relationships/image" Target="../media/image185.WMF"/><Relationship Id="rId2" Type="http://schemas.openxmlformats.org/officeDocument/2006/relationships/slideLayout" Target="../slideLayouts/slideLayout23.xml"/><Relationship Id="rId1" Type="http://schemas.openxmlformats.org/officeDocument/2006/relationships/tags" Target="../tags/tag150.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51.xml"/><Relationship Id="rId4" Type="http://schemas.openxmlformats.org/officeDocument/2006/relationships/image" Target="../media/image186.WMF"/></Relationships>
</file>

<file path=ppt/slides/_rels/slide155.x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slideLayout" Target="../slideLayouts/slideLayout23.xml"/><Relationship Id="rId1" Type="http://schemas.openxmlformats.org/officeDocument/2006/relationships/tags" Target="../tags/tag153.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3.xml"/><Relationship Id="rId1" Type="http://schemas.openxmlformats.org/officeDocument/2006/relationships/tags" Target="../tags/tag154.xml"/><Relationship Id="rId6" Type="http://schemas.openxmlformats.org/officeDocument/2006/relationships/image" Target="../media/image188.jpeg"/><Relationship Id="rId5" Type="http://schemas.openxmlformats.org/officeDocument/2006/relationships/image" Target="../media/image29.png"/><Relationship Id="rId4" Type="http://schemas.openxmlformats.org/officeDocument/2006/relationships/image" Target="../media/image56.png"/></Relationships>
</file>

<file path=ppt/slides/_rels/slide15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3.xml"/><Relationship Id="rId1" Type="http://schemas.openxmlformats.org/officeDocument/2006/relationships/tags" Target="../tags/tag155.xml"/><Relationship Id="rId5" Type="http://schemas.openxmlformats.org/officeDocument/2006/relationships/image" Target="../media/image190.WMF"/><Relationship Id="rId4" Type="http://schemas.openxmlformats.org/officeDocument/2006/relationships/image" Target="../media/image189.png"/></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6.xml"/><Relationship Id="rId1" Type="http://schemas.openxmlformats.org/officeDocument/2006/relationships/vmlDrawing" Target="../drawings/vmlDrawing10.vml"/><Relationship Id="rId6" Type="http://schemas.openxmlformats.org/officeDocument/2006/relationships/image" Target="../media/image191.wmf"/><Relationship Id="rId5" Type="http://schemas.openxmlformats.org/officeDocument/2006/relationships/oleObject" Target="../embeddings/oleObject11.bin"/><Relationship Id="rId4" Type="http://schemas.openxmlformats.org/officeDocument/2006/relationships/image" Target="../media/image189.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195.png"/><Relationship Id="rId2" Type="http://schemas.openxmlformats.org/officeDocument/2006/relationships/slideLayout" Target="../slideLayouts/slideLayout28.xml"/><Relationship Id="rId1" Type="http://schemas.openxmlformats.org/officeDocument/2006/relationships/tags" Target="../tags/tag157.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15.xml"/><Relationship Id="rId4" Type="http://schemas.openxmlformats.org/officeDocument/2006/relationships/image" Target="../media/image29.pn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58.xml"/><Relationship Id="rId1" Type="http://schemas.openxmlformats.org/officeDocument/2006/relationships/vmlDrawing" Target="../drawings/vmlDrawing11.vml"/><Relationship Id="rId6" Type="http://schemas.openxmlformats.org/officeDocument/2006/relationships/image" Target="../media/image196.emf"/><Relationship Id="rId5" Type="http://schemas.openxmlformats.org/officeDocument/2006/relationships/oleObject" Target="../embeddings/oleObject12.bin"/><Relationship Id="rId4" Type="http://schemas.openxmlformats.org/officeDocument/2006/relationships/notesSlide" Target="../notesSlides/notesSlide102.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59.xml"/><Relationship Id="rId5" Type="http://schemas.openxmlformats.org/officeDocument/2006/relationships/image" Target="../media/image198.png"/><Relationship Id="rId4" Type="http://schemas.openxmlformats.org/officeDocument/2006/relationships/image" Target="../media/image197.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60.xml"/><Relationship Id="rId5" Type="http://schemas.openxmlformats.org/officeDocument/2006/relationships/image" Target="../media/image198.png"/><Relationship Id="rId4" Type="http://schemas.openxmlformats.org/officeDocument/2006/relationships/image" Target="../media/image197.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3.xml"/><Relationship Id="rId1" Type="http://schemas.openxmlformats.org/officeDocument/2006/relationships/tags" Target="../tags/tag161.xml"/><Relationship Id="rId5" Type="http://schemas.openxmlformats.org/officeDocument/2006/relationships/image" Target="../media/image198.png"/><Relationship Id="rId4" Type="http://schemas.openxmlformats.org/officeDocument/2006/relationships/image" Target="../media/image197.png"/></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62.xml"/><Relationship Id="rId1" Type="http://schemas.openxmlformats.org/officeDocument/2006/relationships/vmlDrawing" Target="../drawings/vmlDrawing12.vml"/><Relationship Id="rId6" Type="http://schemas.openxmlformats.org/officeDocument/2006/relationships/image" Target="../media/image199.emf"/><Relationship Id="rId5" Type="http://schemas.openxmlformats.org/officeDocument/2006/relationships/oleObject" Target="../embeddings/oleObject13.bin"/><Relationship Id="rId4" Type="http://schemas.openxmlformats.org/officeDocument/2006/relationships/notesSlide" Target="../notesSlides/notesSlide106.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63.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3.xml"/><Relationship Id="rId1" Type="http://schemas.openxmlformats.org/officeDocument/2006/relationships/tags" Target="../tags/tag164.xml"/><Relationship Id="rId6" Type="http://schemas.openxmlformats.org/officeDocument/2006/relationships/image" Target="../media/image201.jpeg"/><Relationship Id="rId5" Type="http://schemas.openxmlformats.org/officeDocument/2006/relationships/hyperlink" Target="http://www.ciwmb.ca.gov/HHW/HealthCare/Collection/" TargetMode="External"/><Relationship Id="rId4" Type="http://schemas.openxmlformats.org/officeDocument/2006/relationships/image" Target="../media/image200.jpeg"/></Relationships>
</file>

<file path=ppt/slides/_rels/slide16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slideLayout" Target="../slideLayouts/slideLayout23.xml"/><Relationship Id="rId1" Type="http://schemas.openxmlformats.org/officeDocument/2006/relationships/tags" Target="../tags/tag165.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166.xml"/><Relationship Id="rId4" Type="http://schemas.openxmlformats.org/officeDocument/2006/relationships/image" Target="../media/image93.wmf"/></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16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tags" Target="../tags/tag16.xml"/><Relationship Id="rId5" Type="http://schemas.openxmlformats.org/officeDocument/2006/relationships/image" Target="../media/image31.jpeg"/><Relationship Id="rId4" Type="http://schemas.openxmlformats.org/officeDocument/2006/relationships/image" Target="../media/image30.png"/></Relationships>
</file>

<file path=ppt/slides/_rels/slide17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slideLayout" Target="../slideLayouts/slideLayout23.xml"/><Relationship Id="rId1" Type="http://schemas.openxmlformats.org/officeDocument/2006/relationships/tags" Target="../tags/tag168.xml"/></Relationships>
</file>

<file path=ppt/slides/_rels/slide17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slideLayout" Target="../slideLayouts/slideLayout23.xml"/><Relationship Id="rId1" Type="http://schemas.openxmlformats.org/officeDocument/2006/relationships/tags" Target="../tags/tag169.xml"/><Relationship Id="rId4" Type="http://schemas.openxmlformats.org/officeDocument/2006/relationships/image" Target="../media/image205.png"/></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170.xml"/><Relationship Id="rId4" Type="http://schemas.openxmlformats.org/officeDocument/2006/relationships/image" Target="../media/image206.jpe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171.xml"/><Relationship Id="rId5" Type="http://schemas.openxmlformats.org/officeDocument/2006/relationships/image" Target="../media/image208.png"/><Relationship Id="rId4" Type="http://schemas.openxmlformats.org/officeDocument/2006/relationships/image" Target="../media/image207.png"/></Relationships>
</file>

<file path=ppt/slides/_rels/slide17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slideLayout" Target="../slideLayouts/slideLayout23.xml"/><Relationship Id="rId1" Type="http://schemas.openxmlformats.org/officeDocument/2006/relationships/tags" Target="../tags/tag172.xml"/><Relationship Id="rId5" Type="http://schemas.openxmlformats.org/officeDocument/2006/relationships/image" Target="../media/image211.JPG"/><Relationship Id="rId4" Type="http://schemas.openxmlformats.org/officeDocument/2006/relationships/image" Target="../media/image210.png"/></Relationships>
</file>

<file path=ppt/slides/_rels/slide17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slideLayout" Target="../slideLayouts/slideLayout23.xml"/><Relationship Id="rId1" Type="http://schemas.openxmlformats.org/officeDocument/2006/relationships/tags" Target="../tags/tag173.xml"/></Relationships>
</file>

<file path=ppt/slides/_rels/slide17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slideLayout" Target="../slideLayouts/slideLayout23.xml"/><Relationship Id="rId1" Type="http://schemas.openxmlformats.org/officeDocument/2006/relationships/tags" Target="../tags/tag174.xml"/></Relationships>
</file>

<file path=ppt/slides/_rels/slide17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slideLayout" Target="../slideLayouts/slideLayout25.xml"/><Relationship Id="rId1" Type="http://schemas.openxmlformats.org/officeDocument/2006/relationships/tags" Target="../tags/tag175.xml"/></Relationships>
</file>

<file path=ppt/slides/_rels/slide178.xml.rels><?xml version="1.0" encoding="UTF-8" standalone="yes"?>
<Relationships xmlns="http://schemas.openxmlformats.org/package/2006/relationships"><Relationship Id="rId3" Type="http://schemas.openxmlformats.org/officeDocument/2006/relationships/hyperlink" Target="http://click.icptrack.com/icp/rclick.php?d=-zYLFItMxAdYT0P5ixng4XSzCbheltQs&amp;w=3&amp;destination=http://commonhealth.wbur.org/2014/06/birth-canal-bacteria-c-section" TargetMode="External"/><Relationship Id="rId2" Type="http://schemas.openxmlformats.org/officeDocument/2006/relationships/image" Target="../media/image215.JPG"/><Relationship Id="rId1" Type="http://schemas.openxmlformats.org/officeDocument/2006/relationships/slideLayout" Target="../slideLayouts/slideLayout25.xml"/></Relationships>
</file>

<file path=ppt/slides/_rels/slide179.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slideLayout" Target="../slideLayouts/slideLayout23.xml"/><Relationship Id="rId1" Type="http://schemas.openxmlformats.org/officeDocument/2006/relationships/tags" Target="../tags/tag17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17.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177.xml"/><Relationship Id="rId4" Type="http://schemas.openxmlformats.org/officeDocument/2006/relationships/image" Target="../media/image217.png"/></Relationships>
</file>

<file path=ppt/slides/_rels/slide181.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78.xml"/></Relationships>
</file>

<file path=ppt/slides/_rels/slide18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slideLayout" Target="../slideLayouts/slideLayout26.xml"/><Relationship Id="rId1" Type="http://schemas.openxmlformats.org/officeDocument/2006/relationships/tags" Target="../tags/tag179.xml"/></Relationships>
</file>

<file path=ppt/slides/_rels/slide18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slideLayout" Target="../slideLayouts/slideLayout25.xml"/><Relationship Id="rId1" Type="http://schemas.openxmlformats.org/officeDocument/2006/relationships/tags" Target="../tags/tag180.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181.xml"/><Relationship Id="rId4" Type="http://schemas.openxmlformats.org/officeDocument/2006/relationships/image" Target="../media/image220.wmf"/></Relationships>
</file>

<file path=ppt/slides/_rels/slide185.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slideLayout" Target="../slideLayouts/slideLayout23.xml"/><Relationship Id="rId1" Type="http://schemas.openxmlformats.org/officeDocument/2006/relationships/tags" Target="../tags/tag182.xml"/></Relationships>
</file>

<file path=ppt/slides/_rels/slide186.xml.rels><?xml version="1.0" encoding="UTF-8" standalone="yes"?>
<Relationships xmlns="http://schemas.openxmlformats.org/package/2006/relationships"><Relationship Id="rId3" Type="http://schemas.openxmlformats.org/officeDocument/2006/relationships/image" Target="../media/image221.wmf"/><Relationship Id="rId2" Type="http://schemas.openxmlformats.org/officeDocument/2006/relationships/slideLayout" Target="../slideLayouts/slideLayout23.xml"/><Relationship Id="rId1" Type="http://schemas.openxmlformats.org/officeDocument/2006/relationships/tags" Target="../tags/tag183.xml"/></Relationships>
</file>

<file path=ppt/slides/_rels/slide18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slideLayout" Target="../slideLayouts/slideLayout23.xml"/><Relationship Id="rId1" Type="http://schemas.openxmlformats.org/officeDocument/2006/relationships/tags" Target="../tags/tag184.xml"/></Relationships>
</file>

<file path=ppt/slides/_rels/slide188.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slideLayout" Target="../slideLayouts/slideLayout23.xml"/><Relationship Id="rId1" Type="http://schemas.openxmlformats.org/officeDocument/2006/relationships/tags" Target="../tags/tag185.xml"/></Relationships>
</file>

<file path=ppt/slides/_rels/slide189.xml.rels><?xml version="1.0" encoding="UTF-8" standalone="yes"?>
<Relationships xmlns="http://schemas.openxmlformats.org/package/2006/relationships"><Relationship Id="rId3" Type="http://schemas.openxmlformats.org/officeDocument/2006/relationships/image" Target="../media/image224.wmf"/><Relationship Id="rId2" Type="http://schemas.openxmlformats.org/officeDocument/2006/relationships/slideLayout" Target="../slideLayouts/slideLayout23.xml"/><Relationship Id="rId1" Type="http://schemas.openxmlformats.org/officeDocument/2006/relationships/tags" Target="../tags/tag186.xml"/><Relationship Id="rId5" Type="http://schemas.openxmlformats.org/officeDocument/2006/relationships/image" Target="../media/image226.wmf"/><Relationship Id="rId4" Type="http://schemas.openxmlformats.org/officeDocument/2006/relationships/image" Target="../media/image225.w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8.xml"/><Relationship Id="rId4" Type="http://schemas.openxmlformats.org/officeDocument/2006/relationships/image" Target="../media/image32.png"/></Relationships>
</file>

<file path=ppt/slides/_rels/slide190.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slideLayout" Target="../slideLayouts/slideLayout23.xml"/><Relationship Id="rId1" Type="http://schemas.openxmlformats.org/officeDocument/2006/relationships/tags" Target="../tags/tag187.xml"/></Relationships>
</file>

<file path=ppt/slides/_rels/slide19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slideLayout" Target="../slideLayouts/slideLayout23.xml"/><Relationship Id="rId1" Type="http://schemas.openxmlformats.org/officeDocument/2006/relationships/tags" Target="../tags/tag188.xml"/><Relationship Id="rId4" Type="http://schemas.microsoft.com/office/2007/relationships/hdphoto" Target="../media/hdphoto4.wdp"/></Relationships>
</file>

<file path=ppt/slides/_rels/slide192.xml.rels><?xml version="1.0" encoding="UTF-8" standalone="yes"?>
<Relationships xmlns="http://schemas.openxmlformats.org/package/2006/relationships"><Relationship Id="rId3" Type="http://schemas.openxmlformats.org/officeDocument/2006/relationships/image" Target="../media/image229.WMF"/><Relationship Id="rId2" Type="http://schemas.openxmlformats.org/officeDocument/2006/relationships/slideLayout" Target="../slideLayouts/slideLayout23.xml"/><Relationship Id="rId1" Type="http://schemas.openxmlformats.org/officeDocument/2006/relationships/tags" Target="../tags/tag189.xml"/></Relationships>
</file>

<file path=ppt/slides/_rels/slide19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slideLayout" Target="../slideLayouts/slideLayout23.xml"/><Relationship Id="rId1" Type="http://schemas.openxmlformats.org/officeDocument/2006/relationships/tags" Target="../tags/tag190.xml"/></Relationships>
</file>

<file path=ppt/slides/_rels/slide19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1.xml"/><Relationship Id="rId1" Type="http://schemas.openxmlformats.org/officeDocument/2006/relationships/vmlDrawing" Target="../drawings/vmlDrawing13.vml"/><Relationship Id="rId5" Type="http://schemas.openxmlformats.org/officeDocument/2006/relationships/image" Target="../media/image231.emf"/><Relationship Id="rId4" Type="http://schemas.openxmlformats.org/officeDocument/2006/relationships/oleObject" Target="../embeddings/oleObject14.bin"/></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192.xml"/><Relationship Id="rId4" Type="http://schemas.openxmlformats.org/officeDocument/2006/relationships/image" Target="../media/image232.emf"/></Relationships>
</file>

<file path=ppt/slides/_rels/slide196.xml.rels><?xml version="1.0" encoding="UTF-8" standalone="yes"?>
<Relationships xmlns="http://schemas.openxmlformats.org/package/2006/relationships"><Relationship Id="rId8" Type="http://schemas.openxmlformats.org/officeDocument/2006/relationships/image" Target="../media/image238.jpeg"/><Relationship Id="rId3" Type="http://schemas.openxmlformats.org/officeDocument/2006/relationships/image" Target="../media/image233.png"/><Relationship Id="rId7" Type="http://schemas.openxmlformats.org/officeDocument/2006/relationships/image" Target="../media/image237.png"/><Relationship Id="rId12" Type="http://schemas.openxmlformats.org/officeDocument/2006/relationships/image" Target="../media/image242.jpeg"/><Relationship Id="rId2" Type="http://schemas.openxmlformats.org/officeDocument/2006/relationships/slideLayout" Target="../slideLayouts/slideLayout23.xml"/><Relationship Id="rId1" Type="http://schemas.openxmlformats.org/officeDocument/2006/relationships/tags" Target="../tags/tag193.xml"/><Relationship Id="rId6" Type="http://schemas.openxmlformats.org/officeDocument/2006/relationships/image" Target="../media/image236.jpeg"/><Relationship Id="rId11" Type="http://schemas.openxmlformats.org/officeDocument/2006/relationships/image" Target="../media/image241.jpeg"/><Relationship Id="rId5" Type="http://schemas.openxmlformats.org/officeDocument/2006/relationships/image" Target="../media/image235.png"/><Relationship Id="rId10" Type="http://schemas.openxmlformats.org/officeDocument/2006/relationships/image" Target="../media/image240.jpeg"/><Relationship Id="rId4" Type="http://schemas.openxmlformats.org/officeDocument/2006/relationships/image" Target="../media/image234.png"/><Relationship Id="rId9" Type="http://schemas.openxmlformats.org/officeDocument/2006/relationships/image" Target="../media/image239.jpeg"/></Relationships>
</file>

<file path=ppt/slides/_rels/slide197.xml.rels><?xml version="1.0" encoding="UTF-8" standalone="yes"?>
<Relationships xmlns="http://schemas.openxmlformats.org/package/2006/relationships"><Relationship Id="rId8" Type="http://schemas.openxmlformats.org/officeDocument/2006/relationships/image" Target="../media/image247.jpeg"/><Relationship Id="rId3" Type="http://schemas.openxmlformats.org/officeDocument/2006/relationships/image" Target="../media/image234.png"/><Relationship Id="rId7" Type="http://schemas.openxmlformats.org/officeDocument/2006/relationships/image" Target="../media/image246.jpeg"/><Relationship Id="rId12" Type="http://schemas.openxmlformats.org/officeDocument/2006/relationships/image" Target="../media/image251.png"/><Relationship Id="rId2" Type="http://schemas.openxmlformats.org/officeDocument/2006/relationships/slideLayout" Target="../slideLayouts/slideLayout23.xml"/><Relationship Id="rId1" Type="http://schemas.openxmlformats.org/officeDocument/2006/relationships/tags" Target="../tags/tag194.xml"/><Relationship Id="rId6" Type="http://schemas.openxmlformats.org/officeDocument/2006/relationships/image" Target="../media/image245.jpeg"/><Relationship Id="rId11" Type="http://schemas.openxmlformats.org/officeDocument/2006/relationships/image" Target="../media/image250.png"/><Relationship Id="rId5" Type="http://schemas.openxmlformats.org/officeDocument/2006/relationships/image" Target="../media/image244.jpeg"/><Relationship Id="rId10" Type="http://schemas.openxmlformats.org/officeDocument/2006/relationships/image" Target="../media/image249.png"/><Relationship Id="rId4" Type="http://schemas.openxmlformats.org/officeDocument/2006/relationships/image" Target="../media/image243.jpeg"/><Relationship Id="rId9" Type="http://schemas.openxmlformats.org/officeDocument/2006/relationships/image" Target="../media/image248.jpeg"/></Relationships>
</file>

<file path=ppt/slides/_rels/slide198.xml.rels><?xml version="1.0" encoding="UTF-8" standalone="yes"?>
<Relationships xmlns="http://schemas.openxmlformats.org/package/2006/relationships"><Relationship Id="rId8" Type="http://schemas.openxmlformats.org/officeDocument/2006/relationships/image" Target="../media/image257.jpeg"/><Relationship Id="rId3" Type="http://schemas.openxmlformats.org/officeDocument/2006/relationships/image" Target="../media/image252.jpeg"/><Relationship Id="rId7" Type="http://schemas.openxmlformats.org/officeDocument/2006/relationships/image" Target="../media/image256.jpeg"/><Relationship Id="rId2" Type="http://schemas.openxmlformats.org/officeDocument/2006/relationships/slideLayout" Target="../slideLayouts/slideLayout23.xml"/><Relationship Id="rId1" Type="http://schemas.openxmlformats.org/officeDocument/2006/relationships/tags" Target="../tags/tag195.xml"/><Relationship Id="rId6" Type="http://schemas.openxmlformats.org/officeDocument/2006/relationships/image" Target="../media/image255.jpeg"/><Relationship Id="rId5" Type="http://schemas.openxmlformats.org/officeDocument/2006/relationships/image" Target="../media/image254.jpeg"/><Relationship Id="rId4" Type="http://schemas.openxmlformats.org/officeDocument/2006/relationships/image" Target="../media/image253.jpeg"/><Relationship Id="rId9" Type="http://schemas.openxmlformats.org/officeDocument/2006/relationships/image" Target="../media/image258.jpeg"/></Relationships>
</file>

<file path=ppt/slides/_rels/slide199.xml.rels><?xml version="1.0" encoding="UTF-8" standalone="yes"?>
<Relationships xmlns="http://schemas.openxmlformats.org/package/2006/relationships"><Relationship Id="rId8" Type="http://schemas.openxmlformats.org/officeDocument/2006/relationships/image" Target="../media/image263.jpeg"/><Relationship Id="rId3" Type="http://schemas.openxmlformats.org/officeDocument/2006/relationships/image" Target="../media/image234.png"/><Relationship Id="rId7" Type="http://schemas.openxmlformats.org/officeDocument/2006/relationships/image" Target="../media/image262.jpeg"/><Relationship Id="rId12" Type="http://schemas.openxmlformats.org/officeDocument/2006/relationships/image" Target="../media/image267.png"/><Relationship Id="rId2" Type="http://schemas.openxmlformats.org/officeDocument/2006/relationships/slideLayout" Target="../slideLayouts/slideLayout23.xml"/><Relationship Id="rId1" Type="http://schemas.openxmlformats.org/officeDocument/2006/relationships/tags" Target="../tags/tag196.xml"/><Relationship Id="rId6" Type="http://schemas.openxmlformats.org/officeDocument/2006/relationships/image" Target="../media/image261.jpeg"/><Relationship Id="rId11" Type="http://schemas.openxmlformats.org/officeDocument/2006/relationships/image" Target="../media/image266.jpeg"/><Relationship Id="rId5" Type="http://schemas.openxmlformats.org/officeDocument/2006/relationships/image" Target="../media/image260.png"/><Relationship Id="rId10" Type="http://schemas.openxmlformats.org/officeDocument/2006/relationships/image" Target="../media/image265.jpeg"/><Relationship Id="rId4" Type="http://schemas.openxmlformats.org/officeDocument/2006/relationships/image" Target="../media/image259.jpeg"/><Relationship Id="rId9" Type="http://schemas.openxmlformats.org/officeDocument/2006/relationships/image" Target="../media/image264.jpe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19.xml"/><Relationship Id="rId4" Type="http://schemas.openxmlformats.org/officeDocument/2006/relationships/image" Target="../media/image33.png"/></Relationships>
</file>

<file path=ppt/slides/_rels/slide200.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slideLayout" Target="../slideLayouts/slideLayout23.xml"/><Relationship Id="rId1" Type="http://schemas.openxmlformats.org/officeDocument/2006/relationships/tags" Target="../tags/tag197.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5.xml"/><Relationship Id="rId1" Type="http://schemas.openxmlformats.org/officeDocument/2006/relationships/tags" Target="../tags/tag198.xml"/><Relationship Id="rId5" Type="http://schemas.openxmlformats.org/officeDocument/2006/relationships/image" Target="../media/image270.tiff"/><Relationship Id="rId4" Type="http://schemas.openxmlformats.org/officeDocument/2006/relationships/image" Target="../media/image269.jpe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3.xml"/><Relationship Id="rId1" Type="http://schemas.openxmlformats.org/officeDocument/2006/relationships/tags" Target="../tags/tag199.xml"/><Relationship Id="rId4" Type="http://schemas.openxmlformats.org/officeDocument/2006/relationships/image" Target="../media/image271.png"/></Relationships>
</file>

<file path=ppt/slides/_rels/slide20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00.xml"/></Relationships>
</file>

<file path=ppt/slides/_rels/slide21.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1.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5.pn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2.xml"/><Relationship Id="rId6" Type="http://schemas.openxmlformats.org/officeDocument/2006/relationships/image" Target="../media/image19.jpeg"/><Relationship Id="rId5" Type="http://schemas.openxmlformats.org/officeDocument/2006/relationships/hyperlink" Target="http://www.worlddiabetesday.org/node/4494" TargetMode="Externa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3.xml"/><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4.xml"/><Relationship Id="rId5" Type="http://schemas.openxmlformats.org/officeDocument/2006/relationships/image" Target="../media/image42.jpeg"/><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8.xml"/><Relationship Id="rId1" Type="http://schemas.openxmlformats.org/officeDocument/2006/relationships/tags" Target="../tags/tag25.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8.xml"/><Relationship Id="rId1" Type="http://schemas.openxmlformats.org/officeDocument/2006/relationships/tags" Target="../tags/tag26.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23.xml"/><Relationship Id="rId1" Type="http://schemas.openxmlformats.org/officeDocument/2006/relationships/tags" Target="../tags/tag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8.xml"/><Relationship Id="rId1" Type="http://schemas.openxmlformats.org/officeDocument/2006/relationships/vmlDrawing" Target="../drawings/vmlDrawing1.vml"/><Relationship Id="rId6" Type="http://schemas.openxmlformats.org/officeDocument/2006/relationships/image" Target="../media/image46.png"/><Relationship Id="rId5" Type="http://schemas.openxmlformats.org/officeDocument/2006/relationships/oleObject" Target="../embeddings/oleObject1.bin"/><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0.png"/><Relationship Id="rId2" Type="http://schemas.openxmlformats.org/officeDocument/2006/relationships/slideLayout" Target="../slideLayouts/slideLayout23.xml"/><Relationship Id="rId1" Type="http://schemas.openxmlformats.org/officeDocument/2006/relationships/tags" Target="../tags/tag2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3.xml"/><Relationship Id="rId1" Type="http://schemas.openxmlformats.org/officeDocument/2006/relationships/tags" Target="../tags/tag3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jpeg"/><Relationship Id="rId7" Type="http://schemas.openxmlformats.org/officeDocument/2006/relationships/image" Target="../media/image58.png"/><Relationship Id="rId2" Type="http://schemas.openxmlformats.org/officeDocument/2006/relationships/slideLayout" Target="../slideLayouts/slideLayout23.xml"/><Relationship Id="rId1" Type="http://schemas.openxmlformats.org/officeDocument/2006/relationships/tags" Target="../tags/tag32.xml"/><Relationship Id="rId6" Type="http://schemas.openxmlformats.org/officeDocument/2006/relationships/image" Target="../media/image57.png"/><Relationship Id="rId5" Type="http://schemas.openxmlformats.org/officeDocument/2006/relationships/image" Target="../media/image29.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3.xml"/><Relationship Id="rId1" Type="http://schemas.openxmlformats.org/officeDocument/2006/relationships/tags" Target="../tags/tag33.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4.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5.xm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36.xm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tags" Target="../tags/tag37.xml"/><Relationship Id="rId5" Type="http://schemas.openxmlformats.org/officeDocument/2006/relationships/image" Target="../media/image68.png"/><Relationship Id="rId4" Type="http://schemas.openxmlformats.org/officeDocument/2006/relationships/image" Target="../media/image67.png"/></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3.xml"/><Relationship Id="rId1" Type="http://schemas.openxmlformats.org/officeDocument/2006/relationships/tags" Target="../tags/tag3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8.xml"/><Relationship Id="rId7" Type="http://schemas.openxmlformats.org/officeDocument/2006/relationships/oleObject" Target="../embeddings/oleObject3.bin"/><Relationship Id="rId2" Type="http://schemas.openxmlformats.org/officeDocument/2006/relationships/tags" Target="../tags/tag39.xml"/><Relationship Id="rId1" Type="http://schemas.openxmlformats.org/officeDocument/2006/relationships/vmlDrawing" Target="../drawings/vmlDrawing2.vml"/><Relationship Id="rId6" Type="http://schemas.openxmlformats.org/officeDocument/2006/relationships/image" Target="../media/image70.png"/><Relationship Id="rId5" Type="http://schemas.openxmlformats.org/officeDocument/2006/relationships/oleObject" Target="../embeddings/oleObject2.bin"/><Relationship Id="rId4" Type="http://schemas.openxmlformats.org/officeDocument/2006/relationships/notesSlide" Target="../notesSlides/notesSlide24.xml"/><Relationship Id="rId9"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58.png"/><Relationship Id="rId2" Type="http://schemas.openxmlformats.org/officeDocument/2006/relationships/slideLayout" Target="../slideLayouts/slideLayout27.xml"/><Relationship Id="rId1" Type="http://schemas.openxmlformats.org/officeDocument/2006/relationships/tags" Target="../tags/tag40.xml"/><Relationship Id="rId6" Type="http://schemas.openxmlformats.org/officeDocument/2006/relationships/image" Target="../media/image57.png"/><Relationship Id="rId5" Type="http://schemas.openxmlformats.org/officeDocument/2006/relationships/image" Target="../media/image29.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1.xml"/><Relationship Id="rId4" Type="http://schemas.openxmlformats.org/officeDocument/2006/relationships/image" Target="../media/image73.jpe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4.xml"/></Relationships>
</file>

<file path=ppt/slides/_rels/slide4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28.xml"/><Relationship Id="rId7" Type="http://schemas.openxmlformats.org/officeDocument/2006/relationships/image" Target="../media/image57.png"/><Relationship Id="rId2" Type="http://schemas.openxmlformats.org/officeDocument/2006/relationships/slideLayout" Target="../slideLayouts/slideLayout28.xml"/><Relationship Id="rId1" Type="http://schemas.openxmlformats.org/officeDocument/2006/relationships/tags" Target="../tags/tag45.xml"/><Relationship Id="rId6" Type="http://schemas.openxmlformats.org/officeDocument/2006/relationships/image" Target="../media/image29.png"/><Relationship Id="rId5" Type="http://schemas.openxmlformats.org/officeDocument/2006/relationships/image" Target="../media/image56.png"/><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46.xml"/><Relationship Id="rId4" Type="http://schemas.openxmlformats.org/officeDocument/2006/relationships/image" Target="../media/image77.wmf"/></Relationships>
</file>

<file path=ppt/slides/_rels/slide48.xml.rels><?xml version="1.0" encoding="UTF-8" standalone="yes"?>
<Relationships xmlns="http://schemas.openxmlformats.org/package/2006/relationships"><Relationship Id="rId8" Type="http://schemas.openxmlformats.org/officeDocument/2006/relationships/image" Target="../media/image81.wmf"/><Relationship Id="rId13" Type="http://schemas.openxmlformats.org/officeDocument/2006/relationships/image" Target="../media/image82.wmf"/><Relationship Id="rId3" Type="http://schemas.openxmlformats.org/officeDocument/2006/relationships/slideLayout" Target="../slideLayouts/slideLayout34.xml"/><Relationship Id="rId7" Type="http://schemas.openxmlformats.org/officeDocument/2006/relationships/image" Target="../media/image80.wmf"/><Relationship Id="rId12" Type="http://schemas.openxmlformats.org/officeDocument/2006/relationships/image" Target="../media/image58.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7.xml"/><Relationship Id="rId6" Type="http://schemas.openxmlformats.org/officeDocument/2006/relationships/image" Target="../media/image79.wmf"/><Relationship Id="rId11" Type="http://schemas.openxmlformats.org/officeDocument/2006/relationships/image" Target="../media/image57.png"/><Relationship Id="rId5" Type="http://schemas.openxmlformats.org/officeDocument/2006/relationships/image" Target="../media/image78.wmf"/><Relationship Id="rId15" Type="http://schemas.openxmlformats.org/officeDocument/2006/relationships/image" Target="../media/image84.jpeg"/><Relationship Id="rId10" Type="http://schemas.openxmlformats.org/officeDocument/2006/relationships/image" Target="../media/image29.png"/><Relationship Id="rId4" Type="http://schemas.openxmlformats.org/officeDocument/2006/relationships/notesSlide" Target="../notesSlides/notesSlide30.xml"/><Relationship Id="rId9" Type="http://schemas.openxmlformats.org/officeDocument/2006/relationships/image" Target="../media/image56.png"/><Relationship Id="rId14" Type="http://schemas.openxmlformats.org/officeDocument/2006/relationships/image" Target="../media/image83.wm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5.xml"/><Relationship Id="rId4" Type="http://schemas.openxmlformats.org/officeDocument/2006/relationships/image" Target="../media/image12.wmf"/></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23.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55.xml"/><Relationship Id="rId4" Type="http://schemas.openxmlformats.org/officeDocument/2006/relationships/image" Target="../media/image90.WMF"/></Relationships>
</file>

<file path=ppt/slides/_rels/slide5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60.xml"/><Relationship Id="rId4" Type="http://schemas.openxmlformats.org/officeDocument/2006/relationships/image" Target="../media/image92.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3.xml"/><Relationship Id="rId1" Type="http://schemas.openxmlformats.org/officeDocument/2006/relationships/tags" Target="../tags/tag6.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7.xml"/><Relationship Id="rId1" Type="http://schemas.openxmlformats.org/officeDocument/2006/relationships/tags" Target="../tags/tag61.xml"/><Relationship Id="rId4" Type="http://schemas.openxmlformats.org/officeDocument/2006/relationships/image" Target="../media/image93.wmf"/></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8.xml"/><Relationship Id="rId1" Type="http://schemas.openxmlformats.org/officeDocument/2006/relationships/tags" Target="../tags/tag6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3.xml"/><Relationship Id="rId4" Type="http://schemas.openxmlformats.org/officeDocument/2006/relationships/image" Target="../media/image94.jpe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ags" Target="../tags/tag64.xml"/><Relationship Id="rId4" Type="http://schemas.openxmlformats.org/officeDocument/2006/relationships/image" Target="../media/image95.JP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3.xml"/><Relationship Id="rId1" Type="http://schemas.openxmlformats.org/officeDocument/2006/relationships/tags" Target="../tags/tag66.xml"/><Relationship Id="rId4" Type="http://schemas.openxmlformats.org/officeDocument/2006/relationships/image" Target="../media/image96.wmf"/></Relationships>
</file>

<file path=ppt/slides/_rels/slide66.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slideLayout" Target="../slideLayouts/slideLayout23.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5.xml"/><Relationship Id="rId1" Type="http://schemas.openxmlformats.org/officeDocument/2006/relationships/tags" Target="../tags/tag68.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69.xml"/><Relationship Id="rId4" Type="http://schemas.openxmlformats.org/officeDocument/2006/relationships/image" Target="../media/image98.WM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70.xml"/><Relationship Id="rId4" Type="http://schemas.openxmlformats.org/officeDocument/2006/relationships/image" Target="../media/image99.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5.xml"/><Relationship Id="rId1" Type="http://schemas.openxmlformats.org/officeDocument/2006/relationships/tags" Target="../tags/tag7.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3.xml"/><Relationship Id="rId1" Type="http://schemas.openxmlformats.org/officeDocument/2006/relationships/tags" Target="../tags/tag71.xml"/></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3.xml"/><Relationship Id="rId1" Type="http://schemas.openxmlformats.org/officeDocument/2006/relationships/tags" Target="../tags/tag72.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3.xml"/><Relationship Id="rId1" Type="http://schemas.openxmlformats.org/officeDocument/2006/relationships/vmlDrawing" Target="../drawings/vmlDrawing3.vml"/><Relationship Id="rId6" Type="http://schemas.openxmlformats.org/officeDocument/2006/relationships/image" Target="../media/image102.wmf"/><Relationship Id="rId5" Type="http://schemas.openxmlformats.org/officeDocument/2006/relationships/oleObject" Target="../embeddings/oleObject4.bin"/><Relationship Id="rId4" Type="http://schemas.openxmlformats.org/officeDocument/2006/relationships/notesSlide" Target="../notesSlides/notesSlide44.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75.xml"/><Relationship Id="rId4" Type="http://schemas.openxmlformats.org/officeDocument/2006/relationships/image" Target="../media/image103.wmf"/></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76.xml"/><Relationship Id="rId4" Type="http://schemas.openxmlformats.org/officeDocument/2006/relationships/image" Target="../media/image104.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08.jpeg"/><Relationship Id="rId2" Type="http://schemas.openxmlformats.org/officeDocument/2006/relationships/slideLayout" Target="../slideLayouts/slideLayout23.xml"/><Relationship Id="rId1" Type="http://schemas.openxmlformats.org/officeDocument/2006/relationships/tags" Target="../tags/tag7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7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49.xml"/><Relationship Id="rId7" Type="http://schemas.openxmlformats.org/officeDocument/2006/relationships/image" Target="../media/image57.png"/><Relationship Id="rId2" Type="http://schemas.openxmlformats.org/officeDocument/2006/relationships/slideLayout" Target="../slideLayouts/slideLayout23.xml"/><Relationship Id="rId1" Type="http://schemas.openxmlformats.org/officeDocument/2006/relationships/tags" Target="../tags/tag78.xml"/><Relationship Id="rId6" Type="http://schemas.openxmlformats.org/officeDocument/2006/relationships/image" Target="../media/image29.png"/><Relationship Id="rId5" Type="http://schemas.openxmlformats.org/officeDocument/2006/relationships/image" Target="../media/image56.png"/><Relationship Id="rId4" Type="http://schemas.openxmlformats.org/officeDocument/2006/relationships/image" Target="../media/image109.jpeg"/></Relationships>
</file>

<file path=ppt/slides/_rels/slide7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slideLayout" Target="../slideLayouts/slideLayout23.xml"/><Relationship Id="rId1" Type="http://schemas.openxmlformats.org/officeDocument/2006/relationships/tags" Target="../tags/tag79.xml"/><Relationship Id="rId5" Type="http://schemas.openxmlformats.org/officeDocument/2006/relationships/image" Target="../media/image112.jpg"/><Relationship Id="rId4" Type="http://schemas.openxmlformats.org/officeDocument/2006/relationships/image" Target="../media/image111.png"/></Relationships>
</file>

<file path=ppt/slides/_rels/slide7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23.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23.xml"/><Relationship Id="rId1" Type="http://schemas.openxmlformats.org/officeDocument/2006/relationships/tags" Target="../tags/tag81.xml"/></Relationships>
</file>

<file path=ppt/slides/_rels/slide8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Layout" Target="../slideLayouts/slideLayout23.xml"/><Relationship Id="rId1" Type="http://schemas.openxmlformats.org/officeDocument/2006/relationships/tags" Target="../tags/tag82.xml"/><Relationship Id="rId4" Type="http://schemas.openxmlformats.org/officeDocument/2006/relationships/image" Target="../media/image113.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83.xml"/><Relationship Id="rId4" Type="http://schemas.openxmlformats.org/officeDocument/2006/relationships/image" Target="../media/image116.jpeg"/></Relationships>
</file>

<file path=ppt/slides/_rels/slide8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slideLayout" Target="../slideLayouts/slideLayout23.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85.xml"/><Relationship Id="rId4" Type="http://schemas.openxmlformats.org/officeDocument/2006/relationships/image" Target="../media/image121.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86.xml"/><Relationship Id="rId4" Type="http://schemas.openxmlformats.org/officeDocument/2006/relationships/image" Target="../media/image122.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87.xml"/><Relationship Id="rId4" Type="http://schemas.openxmlformats.org/officeDocument/2006/relationships/image" Target="../media/image123.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3.xml"/><Relationship Id="rId1" Type="http://schemas.openxmlformats.org/officeDocument/2006/relationships/tags" Target="../tags/tag88.xml"/><Relationship Id="rId4" Type="http://schemas.openxmlformats.org/officeDocument/2006/relationships/image" Target="../media/image12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9.xml"/><Relationship Id="rId5" Type="http://schemas.openxmlformats.org/officeDocument/2006/relationships/image" Target="../media/image19.jpeg"/><Relationship Id="rId4" Type="http://schemas.openxmlformats.org/officeDocument/2006/relationships/hyperlink" Target="http://www.worlddiabetesday.org/node/4494" TargetMode="Externa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89.xml"/><Relationship Id="rId4" Type="http://schemas.openxmlformats.org/officeDocument/2006/relationships/image" Target="../media/image125.jpeg"/></Relationships>
</file>

<file path=ppt/slides/_rels/slide9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3.xml"/><Relationship Id="rId1" Type="http://schemas.openxmlformats.org/officeDocument/2006/relationships/tags" Target="../tags/tag90.xml"/><Relationship Id="rId4" Type="http://schemas.openxmlformats.org/officeDocument/2006/relationships/image" Target="../media/image128.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xml"/><Relationship Id="rId1" Type="http://schemas.openxmlformats.org/officeDocument/2006/relationships/tags" Target="../tags/tag91.xml"/></Relationships>
</file>

<file path=ppt/slides/_rels/slide9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slideLayout" Target="../slideLayouts/slideLayout23.xml"/><Relationship Id="rId1" Type="http://schemas.openxmlformats.org/officeDocument/2006/relationships/tags" Target="../tags/tag92.xml"/></Relationships>
</file>

<file path=ppt/slides/_rels/slide96.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3" Type="http://schemas.openxmlformats.org/officeDocument/2006/relationships/image" Target="../media/image131.wmf"/><Relationship Id="rId2" Type="http://schemas.openxmlformats.org/officeDocument/2006/relationships/slideLayout" Target="../slideLayouts/slideLayout23.xml"/><Relationship Id="rId1" Type="http://schemas.openxmlformats.org/officeDocument/2006/relationships/tags" Target="../tags/tag93.xml"/></Relationships>
</file>

<file path=ppt/slides/_rels/slide9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3.xml"/><Relationship Id="rId1" Type="http://schemas.openxmlformats.org/officeDocument/2006/relationships/tags" Target="../tags/tag94.xml"/></Relationships>
</file>

<file path=ppt/slides/_rels/slide9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3.xml"/><Relationship Id="rId1" Type="http://schemas.openxmlformats.org/officeDocument/2006/relationships/tags" Target="../tags/tag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Century</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Services</a:t>
            </a:r>
          </a:p>
          <a:p>
            <a:pPr lvl="0">
              <a:lnSpc>
                <a:spcPts val="2400"/>
              </a:lnSpc>
              <a:spcBef>
                <a:spcPts val="0"/>
              </a:spcBef>
              <a:buClr>
                <a:srgbClr val="86AA2C"/>
              </a:buClr>
            </a:pPr>
            <a:r>
              <a:rPr lang="en-US" sz="2400" dirty="0">
                <a:solidFill>
                  <a:prstClr val="black"/>
                </a:solidFill>
              </a:rPr>
              <a:t>www.DiabetesEd.net</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416733"/>
            <a:ext cx="5681334" cy="1866807"/>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773325"/>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Nov 14 – World Diabetes Day</a:t>
            </a:r>
          </a:p>
        </p:txBody>
      </p:sp>
      <p:pic>
        <p:nvPicPr>
          <p:cNvPr id="4" name="Content Placeholder 3"/>
          <p:cNvPicPr>
            <a:picLocks noGrp="1" noChangeAspect="1"/>
          </p:cNvPicPr>
          <p:nvPr>
            <p:ph sz="quarter" idx="1"/>
          </p:nvPr>
        </p:nvPicPr>
        <p:blipFill>
          <a:blip r:embed="rId2"/>
          <a:stretch>
            <a:fillRect/>
          </a:stretch>
        </p:blipFill>
        <p:spPr>
          <a:xfrm>
            <a:off x="990600" y="1147985"/>
            <a:ext cx="6722051" cy="5123869"/>
          </a:xfrm>
          <a:prstGeom prst="rect">
            <a:avLst/>
          </a:prstGeom>
        </p:spPr>
      </p:pic>
    </p:spTree>
    <p:extLst>
      <p:ext uri="{BB962C8B-B14F-4D97-AF65-F5344CB8AC3E}">
        <p14:creationId xmlns:p14="http://schemas.microsoft.com/office/powerpoint/2010/main" val="3065655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Exercise Recommendations</a:t>
            </a:r>
          </a:p>
        </p:txBody>
      </p:sp>
      <p:sp>
        <p:nvSpPr>
          <p:cNvPr id="3" name="Content Placeholder 2"/>
          <p:cNvSpPr>
            <a:spLocks noGrp="1"/>
          </p:cNvSpPr>
          <p:nvPr>
            <p:ph sz="quarter" idx="1"/>
          </p:nvPr>
        </p:nvSpPr>
        <p:spPr>
          <a:xfrm>
            <a:off x="457200" y="1219200"/>
            <a:ext cx="5410200" cy="4937760"/>
          </a:xfrm>
        </p:spPr>
        <p:txBody>
          <a:bodyPr>
            <a:normAutofit fontScale="85000" lnSpcReduction="10000"/>
          </a:bodyPr>
          <a:lstStyle/>
          <a:p>
            <a:r>
              <a:rPr lang="en-US" b="1" dirty="0"/>
              <a:t>Activity update –Don’t sit more than 90 minutes</a:t>
            </a:r>
            <a:endParaRPr lang="en-US" dirty="0"/>
          </a:p>
          <a:p>
            <a:r>
              <a:rPr lang="en-US" dirty="0"/>
              <a:t>Evidence supports that everyone, including with diabetes should be encouraged to reduce sedentary time, by not sitting for more than 90 minutes at a time.</a:t>
            </a:r>
          </a:p>
          <a:p>
            <a:r>
              <a:rPr lang="en-US" dirty="0"/>
              <a:t>It is recommended that people with pre diabetes and diabetes engage in 150 minutes of activity a week and at</a:t>
            </a:r>
            <a:r>
              <a:rPr lang="en-US" b="1" dirty="0"/>
              <a:t> least 2 weekly sessions of resistance exercise.</a:t>
            </a:r>
            <a:endParaRPr lang="en-US" dirty="0"/>
          </a:p>
          <a:p>
            <a:endParaRPr lang="en-US" dirty="0"/>
          </a:p>
        </p:txBody>
      </p:sp>
      <p:pic>
        <p:nvPicPr>
          <p:cNvPr id="5" name="Picture 4"/>
          <p:cNvPicPr>
            <a:picLocks noChangeAspect="1"/>
          </p:cNvPicPr>
          <p:nvPr/>
        </p:nvPicPr>
        <p:blipFill>
          <a:blip r:embed="rId3"/>
          <a:stretch>
            <a:fillRect/>
          </a:stretch>
        </p:blipFill>
        <p:spPr>
          <a:xfrm>
            <a:off x="5943600" y="4038600"/>
            <a:ext cx="2549769" cy="1905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324600" y="1447800"/>
            <a:ext cx="1368304" cy="2098794"/>
          </a:xfrm>
          <a:prstGeom prst="rect">
            <a:avLst/>
          </a:prstGeom>
        </p:spPr>
      </p:pic>
    </p:spTree>
    <p:custDataLst>
      <p:tags r:id="rId1"/>
    </p:custDataLst>
    <p:extLst>
      <p:ext uri="{BB962C8B-B14F-4D97-AF65-F5344CB8AC3E}">
        <p14:creationId xmlns:p14="http://schemas.microsoft.com/office/powerpoint/2010/main" val="414040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88" y="222250"/>
            <a:ext cx="8226425" cy="1143000"/>
          </a:xfrm>
        </p:spPr>
        <p:txBody>
          <a:bodyPr/>
          <a:lstStyle/>
          <a:p>
            <a:pPr>
              <a:defRPr/>
            </a:pPr>
            <a:r>
              <a:rPr lang="en-US" dirty="0"/>
              <a:t>Good Exercise Info / Quotes</a:t>
            </a:r>
          </a:p>
        </p:txBody>
      </p:sp>
      <p:sp>
        <p:nvSpPr>
          <p:cNvPr id="3" name="Text Placeholder 2"/>
          <p:cNvSpPr>
            <a:spLocks noGrp="1"/>
          </p:cNvSpPr>
          <p:nvPr>
            <p:ph type="body" sz="half" idx="1"/>
          </p:nvPr>
        </p:nvSpPr>
        <p:spPr>
          <a:xfrm>
            <a:off x="534988" y="1782763"/>
            <a:ext cx="4037012" cy="4497387"/>
          </a:xfrm>
        </p:spPr>
        <p:txBody>
          <a:bodyPr>
            <a:normAutofit/>
          </a:bodyPr>
          <a:lstStyle/>
          <a:p>
            <a:pPr>
              <a:defRPr/>
            </a:pPr>
            <a:r>
              <a:rPr lang="en-US" dirty="0"/>
              <a:t>20 % of people walk 30 </a:t>
            </a:r>
            <a:r>
              <a:rPr lang="en-US" dirty="0" err="1"/>
              <a:t>mins</a:t>
            </a:r>
            <a:r>
              <a:rPr lang="en-US" dirty="0"/>
              <a:t> a day</a:t>
            </a:r>
          </a:p>
          <a:p>
            <a:pPr>
              <a:defRPr/>
            </a:pPr>
            <a:r>
              <a:rPr lang="en-US" dirty="0"/>
              <a:t>Exercise decrease A1c  0.7%</a:t>
            </a:r>
          </a:p>
          <a:p>
            <a:pPr>
              <a:defRPr/>
            </a:pPr>
            <a:r>
              <a:rPr lang="en-US" dirty="0"/>
              <a:t>No change in body wt, but 48% loss in visceral fat</a:t>
            </a:r>
          </a:p>
          <a:p>
            <a:pPr algn="r">
              <a:defRPr/>
            </a:pPr>
            <a:r>
              <a:rPr lang="en-US" sz="2800" dirty="0"/>
              <a:t>ADA </a:t>
            </a:r>
            <a:r>
              <a:rPr lang="en-US" sz="2800" dirty="0" err="1"/>
              <a:t>PostGrad</a:t>
            </a:r>
            <a:r>
              <a:rPr lang="en-US" sz="2800" dirty="0"/>
              <a:t> 201</a:t>
            </a:r>
            <a:r>
              <a:rPr lang="en-US" dirty="0"/>
              <a:t>0</a:t>
            </a:r>
          </a:p>
        </p:txBody>
      </p:sp>
      <p:sp>
        <p:nvSpPr>
          <p:cNvPr id="4" name="Content Placeholder 3"/>
          <p:cNvSpPr>
            <a:spLocks noGrp="1"/>
          </p:cNvSpPr>
          <p:nvPr>
            <p:ph sz="half" idx="2"/>
          </p:nvPr>
        </p:nvSpPr>
        <p:spPr>
          <a:xfrm>
            <a:off x="4724400" y="2514600"/>
            <a:ext cx="4037013" cy="4497387"/>
          </a:xfrm>
        </p:spPr>
        <p:txBody>
          <a:bodyPr>
            <a:normAutofit fontScale="92500" lnSpcReduction="10000"/>
          </a:bodyPr>
          <a:lstStyle/>
          <a:p>
            <a:pPr>
              <a:buFont typeface="Arial" pitchFamily="34" charset="0"/>
              <a:buChar char="•"/>
              <a:defRPr/>
            </a:pPr>
            <a:r>
              <a:rPr lang="en-US" dirty="0">
                <a:solidFill>
                  <a:schemeClr val="tx1">
                    <a:lumMod val="95000"/>
                    <a:lumOff val="5000"/>
                  </a:schemeClr>
                </a:solidFill>
              </a:rPr>
              <a:t>“If you don’t have time for exercise, you better make time for disease.”</a:t>
            </a:r>
          </a:p>
          <a:p>
            <a:pPr>
              <a:buFont typeface="Arial" pitchFamily="34" charset="0"/>
              <a:buChar char="•"/>
              <a:defRPr/>
            </a:pPr>
            <a:endParaRPr lang="en-US" dirty="0">
              <a:solidFill>
                <a:schemeClr val="tx1">
                  <a:lumMod val="95000"/>
                  <a:lumOff val="5000"/>
                </a:schemeClr>
              </a:solidFill>
            </a:endParaRPr>
          </a:p>
          <a:p>
            <a:pPr>
              <a:buFont typeface="Wingdings" pitchFamily="2" charset="2"/>
              <a:buNone/>
              <a:defRPr/>
            </a:pPr>
            <a:r>
              <a:rPr lang="en-US" dirty="0">
                <a:solidFill>
                  <a:schemeClr val="tx1">
                    <a:lumMod val="95000"/>
                    <a:lumOff val="5000"/>
                  </a:schemeClr>
                </a:solidFill>
              </a:rPr>
              <a:t>“I don’t have time to exercise, I MAKE time.” </a:t>
            </a:r>
          </a:p>
          <a:p>
            <a:pPr marL="0" indent="0">
              <a:buNone/>
              <a:defRPr/>
            </a:pPr>
            <a:endParaRPr lang="en-US" dirty="0">
              <a:solidFill>
                <a:schemeClr val="tx1">
                  <a:lumMod val="95000"/>
                  <a:lumOff val="5000"/>
                </a:schemeClr>
              </a:solidFill>
            </a:endParaRPr>
          </a:p>
          <a:p>
            <a:pPr marL="0" indent="0">
              <a:buNone/>
              <a:defRPr/>
            </a:pPr>
            <a:r>
              <a:rPr lang="en-US" dirty="0"/>
              <a:t>Mike Huckabee </a:t>
            </a:r>
          </a:p>
        </p:txBody>
      </p:sp>
      <p:pic>
        <p:nvPicPr>
          <p:cNvPr id="98309" name="Picture 5" descr="C:\Users\Beverly\AppData\Local\Microsoft\Windows\Temporary Internet Files\Content.IE5\QAUCDLZZ\MCj0437988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5489" y="996157"/>
            <a:ext cx="18288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91213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Best Shake For People with Diabetes</a:t>
            </a:r>
          </a:p>
        </p:txBody>
      </p:sp>
      <p:pic>
        <p:nvPicPr>
          <p:cNvPr id="4"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170122"/>
            <a:ext cx="5791200" cy="4729162"/>
          </a:xfrm>
          <a:prstGeom prst="rect">
            <a:avLst/>
          </a:prstGeom>
        </p:spPr>
      </p:pic>
      <p:sp>
        <p:nvSpPr>
          <p:cNvPr id="5" name="TextBox 4"/>
          <p:cNvSpPr txBox="1"/>
          <p:nvPr/>
        </p:nvSpPr>
        <p:spPr>
          <a:xfrm>
            <a:off x="5029200" y="5899284"/>
            <a:ext cx="4973619" cy="461665"/>
          </a:xfrm>
          <a:prstGeom prst="rect">
            <a:avLst/>
          </a:prstGeom>
          <a:noFill/>
        </p:spPr>
        <p:txBody>
          <a:bodyPr wrap="square" rtlCol="0">
            <a:spAutoFit/>
          </a:bodyPr>
          <a:lstStyle/>
          <a:p>
            <a:r>
              <a:rPr lang="en-US" dirty="0"/>
              <a:t>From Debbie Nagata’s slide collection</a:t>
            </a:r>
          </a:p>
        </p:txBody>
      </p:sp>
    </p:spTree>
    <p:custDataLst>
      <p:tags r:id="rId1"/>
    </p:custDataLst>
    <p:extLst>
      <p:ext uri="{BB962C8B-B14F-4D97-AF65-F5344CB8AC3E}">
        <p14:creationId xmlns:p14="http://schemas.microsoft.com/office/powerpoint/2010/main" val="384873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28600"/>
            <a:ext cx="8229600" cy="12954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16077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8194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037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normAutofit fontScale="90000"/>
          </a:bodyPr>
          <a:lstStyle/>
          <a:p>
            <a:pPr eaLnBrk="1" hangingPunct="1"/>
            <a:r>
              <a:rPr lang="en-US" dirty="0" err="1"/>
              <a:t>DiaBingo</a:t>
            </a:r>
            <a:r>
              <a:rPr lang="en-US" dirty="0"/>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my HDL cholesterol is more than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425378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a:t>	</a:t>
            </a:r>
            <a:r>
              <a:rPr lang="en-US" u="sng" dirty="0">
                <a:solidFill>
                  <a:schemeClr val="tx2">
                    <a:lumMod val="75000"/>
                  </a:schemeClr>
                </a:solidFill>
              </a:rPr>
              <a:t>Test / Exam			Frequency		 </a:t>
            </a:r>
          </a:p>
          <a:p>
            <a:pPr eaLnBrk="1" hangingPunct="1">
              <a:lnSpc>
                <a:spcPct val="90000"/>
              </a:lnSpc>
              <a:buSzPct val="60000"/>
            </a:pPr>
            <a:r>
              <a:rPr lang="en-US" sz="2400" b="1" dirty="0">
                <a:solidFill>
                  <a:schemeClr val="tx2">
                    <a:lumMod val="75000"/>
                  </a:schemeClr>
                </a:solidFill>
              </a:rPr>
              <a:t>A</a:t>
            </a:r>
            <a:r>
              <a:rPr lang="en-US" sz="2400" dirty="0">
                <a:solidFill>
                  <a:schemeClr val="tx2">
                    <a:lumMod val="75000"/>
                  </a:schemeClr>
                </a:solidFill>
              </a:rPr>
              <a:t>1c 					At least twice a year</a:t>
            </a:r>
          </a:p>
          <a:p>
            <a:pPr eaLnBrk="1" hangingPunct="1">
              <a:lnSpc>
                <a:spcPct val="90000"/>
              </a:lnSpc>
              <a:buSzPct val="60000"/>
            </a:pPr>
            <a:r>
              <a:rPr lang="en-US" sz="2400" b="1" dirty="0">
                <a:solidFill>
                  <a:schemeClr val="tx2">
                    <a:lumMod val="75000"/>
                  </a:schemeClr>
                </a:solidFill>
              </a:rPr>
              <a:t>B</a:t>
            </a:r>
            <a:r>
              <a:rPr lang="en-US" sz="2400" dirty="0">
                <a:solidFill>
                  <a:schemeClr val="tx2">
                    <a:lumMod val="75000"/>
                  </a:schemeClr>
                </a:solidFill>
              </a:rPr>
              <a:t>/P 	</a:t>
            </a:r>
            <a:r>
              <a:rPr lang="en-US" sz="2400" dirty="0"/>
              <a:t>				</a:t>
            </a:r>
            <a:r>
              <a:rPr lang="en-US" sz="2400" dirty="0">
                <a:solidFill>
                  <a:schemeClr val="tx2">
                    <a:lumMod val="75000"/>
                  </a:schemeClr>
                </a:solidFill>
              </a:rPr>
              <a:t>Each diabetes visit</a:t>
            </a:r>
          </a:p>
          <a:p>
            <a:pPr eaLnBrk="1" hangingPunct="1">
              <a:lnSpc>
                <a:spcPct val="90000"/>
              </a:lnSpc>
              <a:buSzPct val="60000"/>
            </a:pPr>
            <a:r>
              <a:rPr lang="en-US" sz="2400" b="1" dirty="0">
                <a:solidFill>
                  <a:schemeClr val="tx2">
                    <a:lumMod val="75000"/>
                  </a:schemeClr>
                </a:solidFill>
              </a:rPr>
              <a:t>C</a:t>
            </a:r>
            <a:r>
              <a:rPr lang="en-US" sz="2400" dirty="0">
                <a:solidFill>
                  <a:schemeClr val="tx2">
                    <a:lumMod val="75000"/>
                  </a:schemeClr>
                </a:solidFill>
              </a:rPr>
              <a:t>holesterol (LDL, HDL, Tri)		Yearly (less if normal)</a:t>
            </a:r>
            <a:r>
              <a:rPr lang="en-US" sz="2400" dirty="0"/>
              <a:t>	</a:t>
            </a:r>
          </a:p>
          <a:p>
            <a:pPr eaLnBrk="1" hangingPunct="1">
              <a:lnSpc>
                <a:spcPct val="90000"/>
              </a:lnSpc>
              <a:buSzPct val="60000"/>
            </a:pPr>
            <a:r>
              <a:rPr lang="en-US" sz="2400" dirty="0"/>
              <a:t>Weight				each diabetes visit</a:t>
            </a:r>
          </a:p>
          <a:p>
            <a:pPr eaLnBrk="1" hangingPunct="1">
              <a:lnSpc>
                <a:spcPct val="90000"/>
              </a:lnSpc>
              <a:buSzPct val="60000"/>
            </a:pPr>
            <a:r>
              <a:rPr lang="en-US" sz="2400" dirty="0" err="1"/>
              <a:t>Microalbumin</a:t>
            </a:r>
            <a:r>
              <a:rPr lang="en-US" sz="2400" dirty="0"/>
              <a:t>/GFR/</a:t>
            </a:r>
            <a:r>
              <a:rPr lang="en-US" sz="2400" dirty="0" err="1"/>
              <a:t>Creat</a:t>
            </a:r>
            <a:r>
              <a:rPr lang="en-US" sz="2400" dirty="0"/>
              <a:t> 		Yearly</a:t>
            </a:r>
          </a:p>
          <a:p>
            <a:pPr eaLnBrk="1" hangingPunct="1">
              <a:lnSpc>
                <a:spcPct val="90000"/>
              </a:lnSpc>
              <a:buFont typeface="Wingdings" pitchFamily="2" charset="2"/>
              <a:buBlip>
                <a:blip r:embed="rId3"/>
              </a:buBlip>
            </a:pPr>
            <a:r>
              <a:rPr lang="en-US" sz="2400" dirty="0"/>
              <a:t>Eye exam 				Yearly</a:t>
            </a:r>
          </a:p>
          <a:p>
            <a:pPr eaLnBrk="1" hangingPunct="1">
              <a:lnSpc>
                <a:spcPct val="90000"/>
              </a:lnSpc>
              <a:buFont typeface="Wingdings" pitchFamily="2" charset="2"/>
              <a:buBlip>
                <a:blip r:embed="rId3"/>
              </a:buBlip>
            </a:pPr>
            <a:r>
              <a:rPr lang="en-US" sz="2400" dirty="0"/>
              <a:t>Dental Care				At least twice a year</a:t>
            </a:r>
          </a:p>
          <a:p>
            <a:pPr eaLnBrk="1" hangingPunct="1">
              <a:lnSpc>
                <a:spcPct val="90000"/>
              </a:lnSpc>
              <a:buFont typeface="Wingdings" pitchFamily="2" charset="2"/>
              <a:buBlip>
                <a:blip r:embed="rId3"/>
              </a:buBlip>
            </a:pPr>
            <a:r>
              <a:rPr lang="en-US" sz="2400" dirty="0"/>
              <a:t>Comprehensive Foot Exam		Yearly (more if high risk)</a:t>
            </a:r>
          </a:p>
          <a:p>
            <a:pPr eaLnBrk="1" hangingPunct="1">
              <a:lnSpc>
                <a:spcPct val="90000"/>
              </a:lnSpc>
              <a:buFont typeface="Wingdings" pitchFamily="2" charset="2"/>
              <a:buBlip>
                <a:blip r:embed="rId3"/>
              </a:buBlip>
            </a:pPr>
            <a:r>
              <a:rPr lang="en-US" sz="2400" dirty="0"/>
              <a:t>Physical Activity Plan		As needed to meet goals</a:t>
            </a:r>
          </a:p>
          <a:p>
            <a:pPr eaLnBrk="1" hangingPunct="1">
              <a:lnSpc>
                <a:spcPct val="90000"/>
              </a:lnSpc>
              <a:buFont typeface="Wingdings" pitchFamily="2" charset="2"/>
              <a:buBlip>
                <a:blip r:embed="rId3"/>
              </a:buBlip>
            </a:pPr>
            <a:r>
              <a:rPr lang="en-US" sz="2400" dirty="0"/>
              <a:t>Preconception counseling		As needed</a:t>
            </a:r>
          </a:p>
        </p:txBody>
      </p:sp>
    </p:spTree>
    <p:custDataLst>
      <p:tags r:id="rId1"/>
    </p:custDataLst>
    <p:extLst>
      <p:ext uri="{BB962C8B-B14F-4D97-AF65-F5344CB8AC3E}">
        <p14:creationId xmlns:p14="http://schemas.microsoft.com/office/powerpoint/2010/main" val="19489310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a:t>Patient Profile</a:t>
            </a:r>
          </a:p>
          <a:p>
            <a:pPr eaLnBrk="1" hangingPunct="1">
              <a:buFont typeface="Wingdings" pitchFamily="2" charset="2"/>
              <a:buNone/>
              <a:defRPr/>
            </a:pPr>
            <a:r>
              <a:rPr lang="en-US" dirty="0"/>
              <a:t>64 </a:t>
            </a:r>
            <a:r>
              <a:rPr lang="en-US" dirty="0" err="1"/>
              <a:t>yr</a:t>
            </a:r>
            <a:r>
              <a:rPr lang="en-US" dirty="0"/>
              <a:t> old with type 2 for 11 yrs. </a:t>
            </a:r>
            <a:r>
              <a:rPr lang="en-US" dirty="0" err="1"/>
              <a:t>Hx</a:t>
            </a:r>
            <a:r>
              <a:rPr lang="en-US" dirty="0"/>
              <a:t> of CVD.</a:t>
            </a:r>
          </a:p>
          <a:p>
            <a:pPr eaLnBrk="1" hangingPunct="1">
              <a:buFont typeface="Wingdings" pitchFamily="2" charset="2"/>
              <a:buNone/>
              <a:defRPr/>
            </a:pPr>
            <a:r>
              <a:rPr lang="en-US" dirty="0"/>
              <a:t>Labs:</a:t>
            </a:r>
          </a:p>
          <a:p>
            <a:pPr lvl="1" eaLnBrk="1" hangingPunct="1">
              <a:defRPr/>
            </a:pPr>
            <a:r>
              <a:rPr lang="en-US" dirty="0"/>
              <a:t>A1c 9.3%</a:t>
            </a:r>
          </a:p>
          <a:p>
            <a:pPr lvl="1" eaLnBrk="1" hangingPunct="1">
              <a:defRPr/>
            </a:pPr>
            <a:r>
              <a:rPr lang="en-US" dirty="0"/>
              <a:t>HDL 37 mg/dl</a:t>
            </a:r>
          </a:p>
          <a:p>
            <a:pPr lvl="1" eaLnBrk="1" hangingPunct="1">
              <a:defRPr/>
            </a:pPr>
            <a:r>
              <a:rPr lang="en-US" dirty="0"/>
              <a:t>Triglyceride 260mg/dl</a:t>
            </a:r>
          </a:p>
          <a:p>
            <a:pPr lvl="1" eaLnBrk="1" hangingPunct="1">
              <a:defRPr/>
            </a:pPr>
            <a:r>
              <a:rPr lang="en-US" dirty="0"/>
              <a:t>Proteinuria - </a:t>
            </a:r>
            <a:r>
              <a:rPr lang="en-US" dirty="0" err="1"/>
              <a:t>neg</a:t>
            </a:r>
            <a:r>
              <a:rPr lang="en-US" dirty="0"/>
              <a:t> </a:t>
            </a:r>
          </a:p>
          <a:p>
            <a:pPr lvl="1" eaLnBrk="1" hangingPunct="1">
              <a:defRPr/>
            </a:pPr>
            <a:r>
              <a:rPr lang="en-US" dirty="0"/>
              <a:t>B/P 152/94</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a:t>Self-Care Skills</a:t>
            </a:r>
          </a:p>
          <a:p>
            <a:pPr eaLnBrk="1" hangingPunct="1">
              <a:defRPr/>
            </a:pPr>
            <a:r>
              <a:rPr lang="en-US" dirty="0"/>
              <a:t>Walks dog around block 3 </a:t>
            </a:r>
            <a:r>
              <a:rPr lang="en-US" dirty="0" err="1"/>
              <a:t>x’s</a:t>
            </a:r>
            <a:r>
              <a:rPr lang="en-US" dirty="0"/>
              <a:t> a week</a:t>
            </a:r>
          </a:p>
          <a:p>
            <a:pPr eaLnBrk="1" hangingPunct="1">
              <a:defRPr/>
            </a:pPr>
            <a:r>
              <a:rPr lang="en-US" dirty="0"/>
              <a:t>Bowls every Friday</a:t>
            </a:r>
          </a:p>
          <a:p>
            <a:pPr eaLnBrk="1" hangingPunct="1">
              <a:defRPr/>
            </a:pPr>
            <a:r>
              <a:rPr lang="en-US" dirty="0"/>
              <a:t>3 beers daily</a:t>
            </a:r>
          </a:p>
          <a:p>
            <a:pPr eaLnBrk="1" hangingPunct="1">
              <a:defRPr/>
            </a:pPr>
            <a:r>
              <a:rPr lang="en-US" i="1" dirty="0"/>
              <a:t>What meds?</a:t>
            </a:r>
          </a:p>
          <a:p>
            <a:pPr eaLnBrk="1" hangingPunct="1">
              <a:defRPr/>
            </a:pPr>
            <a:r>
              <a:rPr lang="en-US" i="1" dirty="0"/>
              <a:t>What referrals?</a:t>
            </a:r>
          </a:p>
          <a:p>
            <a:pPr eaLnBrk="1" hangingPunct="1">
              <a:defRPr/>
            </a:pPr>
            <a:r>
              <a:rPr lang="en-US" i="1" dirty="0"/>
              <a:t>My foot hurts</a:t>
            </a:r>
            <a:endParaRPr lang="en-US" sz="2400" i="1" dirty="0"/>
          </a:p>
        </p:txBody>
      </p:sp>
    </p:spTree>
    <p:custDataLst>
      <p:tags r:id="rId1"/>
    </p:custDataLst>
    <p:extLst>
      <p:ext uri="{BB962C8B-B14F-4D97-AF65-F5344CB8AC3E}">
        <p14:creationId xmlns:p14="http://schemas.microsoft.com/office/powerpoint/2010/main" val="3309843847"/>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4928633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and 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hyperglycemia is a signal that warrants our attention.</a:t>
            </a:r>
          </a:p>
        </p:txBody>
      </p:sp>
      <p:pic>
        <p:nvPicPr>
          <p:cNvPr id="2" name="Picture 1"/>
          <p:cNvPicPr>
            <a:picLocks noChangeAspect="1"/>
          </p:cNvPicPr>
          <p:nvPr/>
        </p:nvPicPr>
        <p:blipFill>
          <a:blip r:embed="rId6"/>
          <a:stretch>
            <a:fillRect/>
          </a:stretch>
        </p:blipFill>
        <p:spPr>
          <a:xfrm>
            <a:off x="6147523" y="4267200"/>
            <a:ext cx="2539277" cy="1934251"/>
          </a:xfrm>
          <a:prstGeom prst="rect">
            <a:avLst/>
          </a:prstGeom>
        </p:spPr>
      </p:pic>
    </p:spTree>
    <p:custDataLst>
      <p:tags r:id="rId1"/>
    </p:custDataLst>
    <p:extLst>
      <p:ext uri="{BB962C8B-B14F-4D97-AF65-F5344CB8AC3E}">
        <p14:creationId xmlns:p14="http://schemas.microsoft.com/office/powerpoint/2010/main" val="285728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a:t>Hospitals and Hyperglycemia – </a:t>
            </a:r>
            <a:br>
              <a:rPr lang="en-US" sz="3600" dirty="0"/>
            </a:br>
            <a:r>
              <a:rPr lang="en-US" sz="3600" dirty="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a:t>Hyperglycemia is associated with increased morbidity and mortality in hospital settings.</a:t>
            </a:r>
          </a:p>
          <a:p>
            <a:pPr lvl="1" eaLnBrk="1" hangingPunct="1">
              <a:defRPr/>
            </a:pPr>
            <a:r>
              <a:rPr lang="en-US" dirty="0"/>
              <a:t>Acute Myocardial Infarction</a:t>
            </a:r>
          </a:p>
          <a:p>
            <a:pPr lvl="1" eaLnBrk="1" hangingPunct="1">
              <a:defRPr/>
            </a:pPr>
            <a:r>
              <a:rPr lang="en-US" dirty="0"/>
              <a:t>Stroke</a:t>
            </a:r>
          </a:p>
          <a:p>
            <a:pPr lvl="1" eaLnBrk="1" hangingPunct="1">
              <a:defRPr/>
            </a:pPr>
            <a:r>
              <a:rPr lang="en-US" dirty="0"/>
              <a:t>Cardiac Surgery</a:t>
            </a:r>
          </a:p>
          <a:p>
            <a:pPr lvl="1" eaLnBrk="1" hangingPunct="1">
              <a:defRPr/>
            </a:pPr>
            <a:r>
              <a:rPr lang="en-US" dirty="0"/>
              <a:t>Infection</a:t>
            </a:r>
          </a:p>
          <a:p>
            <a:pPr lvl="1" eaLnBrk="1" hangingPunct="1">
              <a:defRPr/>
            </a:pPr>
            <a:r>
              <a:rPr lang="en-US" dirty="0"/>
              <a:t>Longer lengths of stay</a:t>
            </a:r>
          </a:p>
          <a:p>
            <a:pPr marL="457200" lvl="1" indent="0" eaLnBrk="1" hangingPunct="1">
              <a:buFont typeface="Wingdings" pitchFamily="2" charset="2"/>
              <a:buNone/>
              <a:defRPr/>
            </a:pPr>
            <a:endParaRPr lang="en-US" dirty="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2738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br>
              <a:rPr lang="en-US" dirty="0"/>
            </a:br>
            <a:r>
              <a:rPr lang="en-US" dirty="0"/>
              <a:t>World Diabetes Day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a:t>WHAT SHOULD WE AIM FOR?</a:t>
            </a:r>
          </a:p>
        </p:txBody>
      </p:sp>
      <p:sp>
        <p:nvSpPr>
          <p:cNvPr id="189443" name="Content Placeholder 2"/>
          <p:cNvSpPr>
            <a:spLocks noGrp="1"/>
          </p:cNvSpPr>
          <p:nvPr>
            <p:ph sz="quarter" idx="1"/>
          </p:nvPr>
        </p:nvSpPr>
        <p:spPr/>
        <p:txBody>
          <a:bodyPr/>
          <a:lstStyle/>
          <a:p>
            <a:endParaRPr lang="en-US" dirty="0"/>
          </a:p>
          <a:p>
            <a:pPr>
              <a:buFont typeface="Wingdings" pitchFamily="2" charset="2"/>
              <a:buNone/>
            </a:pPr>
            <a:endParaRPr lang="en-US" sz="1600" dirty="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a:t>BG &gt; 180- Start insulin </a:t>
            </a:r>
          </a:p>
          <a:p>
            <a:pPr marL="914400" lvl="1" indent="-457200" eaLnBrk="1" hangingPunct="1">
              <a:buFont typeface="Arial" panose="020B0604020202020204" pitchFamily="34" charset="0"/>
              <a:buChar char="•"/>
            </a:pPr>
            <a:r>
              <a:rPr lang="en-US" sz="2800" dirty="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a:t>Non Critically Ill patients BG Goals</a:t>
            </a:r>
          </a:p>
          <a:p>
            <a:pPr lvl="1" eaLnBrk="1" hangingPunct="1">
              <a:buFont typeface="Arial" pitchFamily="34" charset="0"/>
              <a:buChar char="•"/>
            </a:pPr>
            <a:r>
              <a:rPr lang="en-US" sz="2800" dirty="0"/>
              <a:t> </a:t>
            </a:r>
            <a:r>
              <a:rPr lang="en-US" sz="2800" dirty="0" err="1"/>
              <a:t>Premeal</a:t>
            </a:r>
            <a:r>
              <a:rPr lang="en-US" sz="2800" dirty="0"/>
              <a:t> &lt;140</a:t>
            </a:r>
          </a:p>
          <a:p>
            <a:pPr lvl="1" eaLnBrk="1" hangingPunct="1">
              <a:buFont typeface="Arial" pitchFamily="34" charset="0"/>
              <a:buChar char="•"/>
            </a:pPr>
            <a:r>
              <a:rPr lang="en-US" sz="2800" dirty="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a:p>
          <a:p>
            <a:pPr algn="r" eaLnBrk="1" hangingPunct="1"/>
            <a:r>
              <a:rPr lang="en-US" sz="2000" dirty="0"/>
              <a:t>Consensus: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9428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br>
              <a:rPr lang="en-US" sz="3600" dirty="0"/>
            </a:br>
            <a:br>
              <a:rPr lang="en-US" sz="3600" dirty="0"/>
            </a:br>
            <a:r>
              <a:rPr lang="en-US" sz="4000" dirty="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a:p>
          <a:p>
            <a:pPr>
              <a:buClr>
                <a:srgbClr val="FFCCFF"/>
              </a:buClr>
              <a:defRPr/>
            </a:pPr>
            <a:r>
              <a:rPr lang="en-US" dirty="0">
                <a:solidFill>
                  <a:schemeClr val="accent2">
                    <a:lumMod val="50000"/>
                  </a:schemeClr>
                </a:solidFill>
              </a:rPr>
              <a:t> </a:t>
            </a:r>
            <a:r>
              <a:rPr lang="en-US" dirty="0"/>
              <a:t>Stop oral agents (</a:t>
            </a:r>
            <a:r>
              <a:rPr lang="en-US" dirty="0" err="1"/>
              <a:t>ie</a:t>
            </a:r>
            <a:r>
              <a:rPr lang="en-US" dirty="0"/>
              <a:t>) metformin &amp; sulfonylurea on admission </a:t>
            </a:r>
          </a:p>
          <a:p>
            <a:pPr>
              <a:buClr>
                <a:srgbClr val="FFCCFF"/>
              </a:buClr>
              <a:defRPr/>
            </a:pPr>
            <a:r>
              <a:rPr lang="en-US" dirty="0"/>
              <a:t> “The sole use of Sliding Scale insulin is discouraged” – ADA 2014</a:t>
            </a:r>
          </a:p>
          <a:p>
            <a:pPr>
              <a:buClr>
                <a:srgbClr val="FFCCFF"/>
              </a:buClr>
              <a:defRPr/>
            </a:pPr>
            <a:r>
              <a:rPr lang="en-US" dirty="0"/>
              <a:t>For discharge, oral meds can be resumed</a:t>
            </a:r>
          </a:p>
          <a:p>
            <a:pPr marL="292608" lvl="1" indent="0" eaLnBrk="1" hangingPunct="1">
              <a:buClr>
                <a:srgbClr val="FF3300"/>
              </a:buClr>
              <a:buNone/>
              <a:defRPr/>
            </a:pPr>
            <a:endParaRPr lang="en-US" dirty="0"/>
          </a:p>
          <a:p>
            <a:pPr marL="292608" lvl="1" indent="0" eaLnBrk="1" hangingPunct="1">
              <a:buClr>
                <a:srgbClr val="FF3300"/>
              </a:buClr>
              <a:buNone/>
              <a:defRPr/>
            </a:pPr>
            <a:r>
              <a:rPr lang="en-US" dirty="0"/>
              <a:t>Start Basal/bolus therapy </a:t>
            </a:r>
          </a:p>
          <a:p>
            <a:pPr lvl="2" eaLnBrk="1" hangingPunct="1">
              <a:buClr>
                <a:srgbClr val="FFCCFF"/>
              </a:buClr>
              <a:defRPr/>
            </a:pPr>
            <a:r>
              <a:rPr lang="en-US" dirty="0"/>
              <a:t>NPH and Regular insulin</a:t>
            </a:r>
          </a:p>
          <a:p>
            <a:pPr lvl="2" eaLnBrk="1" hangingPunct="1">
              <a:buClr>
                <a:srgbClr val="FFCCFF"/>
              </a:buClr>
              <a:defRPr/>
            </a:pPr>
            <a:r>
              <a:rPr lang="en-US" dirty="0"/>
              <a:t>Long-acting and rapid-acting insulin</a:t>
            </a:r>
          </a:p>
          <a:p>
            <a:pPr lvl="2" eaLnBrk="1" hangingPunct="1">
              <a:buClr>
                <a:srgbClr val="FFCCFF"/>
              </a:buClr>
              <a:defRPr/>
            </a:pPr>
            <a:r>
              <a:rPr lang="en-US" dirty="0"/>
              <a:t>Premixed insulin</a:t>
            </a:r>
          </a:p>
          <a:p>
            <a:pPr lvl="1" eaLnBrk="1" hangingPunct="1">
              <a:buClr>
                <a:srgbClr val="FF0000"/>
              </a:buClr>
              <a:buFont typeface="Wingdings" pitchFamily="2" charset="2"/>
              <a:buNone/>
              <a:defRPr/>
            </a:pPr>
            <a:endParaRPr lang="en-US" sz="1000" dirty="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284443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a:t>Now What?</a:t>
            </a:r>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a:t>You just gave 3 units of Regular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a:t>Nurse had an emergency and </a:t>
            </a:r>
            <a:r>
              <a:rPr lang="en-US" dirty="0" err="1"/>
              <a:t>pt</a:t>
            </a:r>
            <a:r>
              <a:rPr lang="en-US" dirty="0"/>
              <a:t> already ate lunch?</a:t>
            </a:r>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a:t>Nurse administered insulin and </a:t>
            </a:r>
            <a:r>
              <a:rPr lang="en-US" dirty="0" err="1"/>
              <a:t>pt</a:t>
            </a:r>
            <a:r>
              <a:rPr lang="en-US" dirty="0"/>
              <a:t> only ate a few bites of turkey and drank non sugar tea?</a:t>
            </a:r>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8221964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381000"/>
            <a:ext cx="8229600" cy="762000"/>
          </a:xfrm>
        </p:spPr>
        <p:txBody>
          <a:bodyPr>
            <a:normAutofit fontScale="90000"/>
          </a:bodyPr>
          <a:lstStyle/>
          <a:p>
            <a:pPr eaLnBrk="1" hangingPunct="1"/>
            <a:r>
              <a:rPr lang="en-US" sz="4800" dirty="0"/>
              <a:t>Foot </a:t>
            </a:r>
            <a:r>
              <a:rPr lang="en-US" dirty="0"/>
              <a:t>Care </a:t>
            </a:r>
          </a:p>
        </p:txBody>
      </p:sp>
      <p:sp>
        <p:nvSpPr>
          <p:cNvPr id="171011" name="Rectangle 3"/>
          <p:cNvSpPr>
            <a:spLocks noGrp="1" noChangeArrowheads="1"/>
          </p:cNvSpPr>
          <p:nvPr>
            <p:ph type="body" idx="1"/>
          </p:nvPr>
        </p:nvSpPr>
        <p:spPr/>
        <p:txBody>
          <a:bodyPr/>
          <a:lstStyle/>
          <a:p>
            <a:pPr eaLnBrk="1" hangingPunct="1">
              <a:buFont typeface="Wingdings" panose="05000000000000000000" pitchFamily="2" charset="2"/>
              <a:buNone/>
            </a:pPr>
            <a:r>
              <a:rPr lang="en-US" sz="8800" dirty="0"/>
              <a:t>Lift the sheets and look at the </a:t>
            </a:r>
            <a:r>
              <a:rPr lang="en-US" sz="8800" dirty="0" err="1"/>
              <a:t>Feets</a:t>
            </a:r>
            <a:r>
              <a:rPr lang="en-US" sz="8800" dirty="0"/>
              <a:t>!</a:t>
            </a:r>
          </a:p>
        </p:txBody>
      </p:sp>
    </p:spTree>
    <p:custDataLst>
      <p:tags r:id="rId1"/>
    </p:custDataLst>
    <p:extLst>
      <p:ext uri="{BB962C8B-B14F-4D97-AF65-F5344CB8AC3E}">
        <p14:creationId xmlns:p14="http://schemas.microsoft.com/office/powerpoint/2010/main" val="428975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a:t>Blisters                Ulcers                  Bone infection</a:t>
            </a:r>
          </a:p>
          <a:p>
            <a:pPr eaLnBrk="1" hangingPunct="1">
              <a:buFont typeface="Wingdings" pitchFamily="2" charset="2"/>
              <a:buNone/>
              <a:defRPr/>
            </a:pPr>
            <a:r>
              <a:rPr lang="en-US" sz="2800" dirty="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60116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09092972"/>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363412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304800" y="228600"/>
            <a:ext cx="8534400" cy="1203326"/>
          </a:xfrm>
        </p:spPr>
        <p:txBody>
          <a:bodyPr>
            <a:normAutofit fontScale="90000"/>
          </a:bodyPr>
          <a:lstStyle/>
          <a:p>
            <a:pPr eaLnBrk="1" hangingPunct="1"/>
            <a:r>
              <a:rPr lang="en-US" dirty="0"/>
              <a:t>5.07 monofilament = 10gms linear pressure</a:t>
            </a:r>
          </a:p>
        </p:txBody>
      </p:sp>
      <p:pic>
        <p:nvPicPr>
          <p:cNvPr id="177155"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31926"/>
            <a:ext cx="5676900" cy="4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1028"/>
          <p:cNvSpPr>
            <a:spLocks noChangeArrowheads="1"/>
          </p:cNvSpPr>
          <p:nvPr/>
        </p:nvSpPr>
        <p:spPr bwMode="auto">
          <a:xfrm>
            <a:off x="990600" y="5498484"/>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a:spcBef>
                <a:spcPct val="0"/>
              </a:spcBef>
              <a:buClrTx/>
              <a:buSzTx/>
              <a:buFontTx/>
              <a:buNone/>
            </a:pPr>
            <a:r>
              <a:rPr lang="en-US" sz="2400" b="1" dirty="0">
                <a:latin typeface="Arial" panose="020B0604020202020204" pitchFamily="34" charset="0"/>
              </a:rPr>
              <a:t>Free Monofilaments</a:t>
            </a:r>
          </a:p>
          <a:p>
            <a:pPr algn="ctr">
              <a:spcBef>
                <a:spcPct val="0"/>
              </a:spcBef>
              <a:buClrTx/>
              <a:buSzTx/>
              <a:buFontTx/>
              <a:buNone/>
            </a:pPr>
            <a:r>
              <a:rPr lang="en-US" sz="2400" b="1" dirty="0">
                <a:latin typeface="Arial" panose="020B0604020202020204" pitchFamily="34" charset="0"/>
              </a:rPr>
              <a:t> http://www.hrsa.gov/leap/</a:t>
            </a:r>
            <a:endParaRPr lang="en-US" b="1" dirty="0">
              <a:latin typeface="Arial" panose="020B0604020202020204" pitchFamily="34" charset="0"/>
            </a:endParaRPr>
          </a:p>
        </p:txBody>
      </p:sp>
    </p:spTree>
    <p:custDataLst>
      <p:tags r:id="rId1"/>
    </p:custDataLst>
    <p:extLst>
      <p:ext uri="{BB962C8B-B14F-4D97-AF65-F5344CB8AC3E}">
        <p14:creationId xmlns:p14="http://schemas.microsoft.com/office/powerpoint/2010/main" val="296533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458200" cy="1219200"/>
          </a:xfrm>
        </p:spPr>
        <p:txBody>
          <a:bodyPr>
            <a:normAutofit fontScale="90000"/>
          </a:bodyPr>
          <a:lstStyle/>
          <a:p>
            <a:pPr eaLnBrk="1" hangingPunct="1"/>
            <a:r>
              <a:rPr lang="en-US" dirty="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a:bodyPr>
          <a:lstStyle/>
          <a:p>
            <a:pPr eaLnBrk="1" hangingPunct="1">
              <a:buFont typeface="Wingdings" pitchFamily="2" charset="2"/>
              <a:buNone/>
              <a:defRPr/>
            </a:pPr>
            <a:r>
              <a:rPr lang="en-US" b="1" dirty="0"/>
              <a:t>Patient Profile</a:t>
            </a:r>
          </a:p>
          <a:p>
            <a:pPr eaLnBrk="1" hangingPunct="1">
              <a:buFont typeface="Wingdings" pitchFamily="2" charset="2"/>
              <a:buNone/>
              <a:defRPr/>
            </a:pPr>
            <a:r>
              <a:rPr lang="en-US" dirty="0"/>
              <a:t>64 </a:t>
            </a:r>
            <a:r>
              <a:rPr lang="en-US" dirty="0" err="1"/>
              <a:t>yr</a:t>
            </a:r>
            <a:r>
              <a:rPr lang="en-US" dirty="0"/>
              <a:t> old with type 2 for 11 yrs. </a:t>
            </a:r>
            <a:r>
              <a:rPr lang="en-US" dirty="0" err="1"/>
              <a:t>Hx</a:t>
            </a:r>
            <a:r>
              <a:rPr lang="en-US" dirty="0"/>
              <a:t> of CVD.</a:t>
            </a:r>
          </a:p>
          <a:p>
            <a:pPr eaLnBrk="1" hangingPunct="1">
              <a:buFont typeface="Wingdings" pitchFamily="2" charset="2"/>
              <a:buNone/>
              <a:defRPr/>
            </a:pPr>
            <a:r>
              <a:rPr lang="en-US" dirty="0"/>
              <a:t>Current Status:</a:t>
            </a:r>
          </a:p>
          <a:p>
            <a:pPr lvl="1" eaLnBrk="1" hangingPunct="1">
              <a:defRPr/>
            </a:pPr>
            <a:r>
              <a:rPr lang="en-US" dirty="0"/>
              <a:t>A1c 9.3%</a:t>
            </a:r>
          </a:p>
          <a:p>
            <a:pPr lvl="1" eaLnBrk="1" hangingPunct="1">
              <a:defRPr/>
            </a:pPr>
            <a:r>
              <a:rPr lang="en-US" dirty="0"/>
              <a:t>On Metformin 500mg BID</a:t>
            </a:r>
          </a:p>
          <a:p>
            <a:pPr lvl="1" eaLnBrk="1" hangingPunct="1">
              <a:defRPr/>
            </a:pPr>
            <a:r>
              <a:rPr lang="en-US" dirty="0"/>
              <a:t>Partial foot amputation</a:t>
            </a:r>
          </a:p>
          <a:p>
            <a:pPr lvl="1" eaLnBrk="1" hangingPunct="1">
              <a:defRPr/>
            </a:pPr>
            <a:r>
              <a:rPr lang="en-US" dirty="0"/>
              <a:t>Lives alone</a:t>
            </a:r>
          </a:p>
          <a:p>
            <a:pPr lvl="1" eaLnBrk="1" hangingPunct="1">
              <a:defRPr/>
            </a:pPr>
            <a:r>
              <a:rPr lang="en-US" dirty="0"/>
              <a:t>What resources, teaching?</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667" y="1447800"/>
            <a:ext cx="3374476" cy="2578100"/>
          </a:xfrm>
          <a:prstGeom prst="rect">
            <a:avLst/>
          </a:prstGeom>
        </p:spPr>
      </p:pic>
    </p:spTree>
    <p:custDataLst>
      <p:tags r:id="rId1"/>
    </p:custDataLst>
    <p:extLst>
      <p:ext uri="{BB962C8B-B14F-4D97-AF65-F5344CB8AC3E}">
        <p14:creationId xmlns:p14="http://schemas.microsoft.com/office/powerpoint/2010/main" val="330787758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xfrm>
            <a:off x="457200" y="297611"/>
            <a:ext cx="8229600" cy="1143000"/>
          </a:xfrm>
          <a:solidFill>
            <a:srgbClr val="B1D45A"/>
          </a:solidFill>
        </p:spPr>
        <p:txBody>
          <a:bodyPr lIns="90477" tIns="44445" rIns="90477" bIns="44445" anchor="b">
            <a:normAutofit fontScale="90000"/>
          </a:bodyPr>
          <a:lstStyle/>
          <a:p>
            <a:pPr eaLnBrk="1" hangingPunct="1"/>
            <a:r>
              <a:rPr lang="en-US" dirty="0"/>
              <a:t>Three Most Important </a:t>
            </a:r>
            <a:br>
              <a:rPr lang="en-US" dirty="0"/>
            </a:br>
            <a:r>
              <a:rPr lang="en-US" dirty="0"/>
              <a:t>Foot Care Tips</a:t>
            </a:r>
            <a:endParaRPr lang="en-US" sz="3200" dirty="0"/>
          </a:p>
        </p:txBody>
      </p:sp>
      <p:sp>
        <p:nvSpPr>
          <p:cNvPr id="179203" name="Rectangle 1027"/>
          <p:cNvSpPr>
            <a:spLocks noGrp="1" noChangeArrowheads="1"/>
          </p:cNvSpPr>
          <p:nvPr>
            <p:ph type="body" idx="1"/>
          </p:nvPr>
        </p:nvSpPr>
        <p:spPr>
          <a:xfrm>
            <a:off x="457200" y="1447800"/>
            <a:ext cx="8229600" cy="4937760"/>
          </a:xfrm>
        </p:spPr>
        <p:txBody>
          <a:bodyPr lIns="90477" tIns="44445" rIns="90477" bIns="44445"/>
          <a:lstStyle/>
          <a:p>
            <a:pPr eaLnBrk="1" hangingPunct="1"/>
            <a:r>
              <a:rPr lang="en-US" dirty="0"/>
              <a:t>Inspect and apply lotion to your feet every night before you go to bed.</a:t>
            </a:r>
          </a:p>
          <a:p>
            <a:pPr eaLnBrk="1" hangingPunct="1">
              <a:buFont typeface="Wingdings" panose="05000000000000000000" pitchFamily="2" charset="2"/>
              <a:buNone/>
            </a:pPr>
            <a:endParaRPr lang="en-US" dirty="0"/>
          </a:p>
          <a:p>
            <a:pPr eaLnBrk="1" hangingPunct="1"/>
            <a:r>
              <a:rPr lang="en-US" dirty="0"/>
              <a:t>Do NOT go barefoot, even in your house.  Always wear shoes!</a:t>
            </a:r>
          </a:p>
          <a:p>
            <a:pPr eaLnBrk="1" hangingPunct="1">
              <a:buFont typeface="Wingdings" panose="05000000000000000000" pitchFamily="2" charset="2"/>
              <a:buNone/>
            </a:pPr>
            <a:endParaRPr lang="en-US" dirty="0"/>
          </a:p>
          <a:p>
            <a:pPr eaLnBrk="1" hangingPunct="1"/>
            <a:r>
              <a:rPr lang="en-US" dirty="0"/>
              <a:t>Every time you see your doctor, take off your shoes and show your feet.</a:t>
            </a:r>
          </a:p>
          <a:p>
            <a:pPr eaLnBrk="1" hangingPunct="1">
              <a:buFont typeface="Wingdings" panose="05000000000000000000" pitchFamily="2" charset="2"/>
              <a:buNone/>
            </a:pPr>
            <a:endParaRPr lang="en-US" sz="2800" dirty="0"/>
          </a:p>
        </p:txBody>
      </p:sp>
    </p:spTree>
    <p:custDataLst>
      <p:tags r:id="rId1"/>
    </p:custDataLst>
    <p:extLst>
      <p:ext uri="{BB962C8B-B14F-4D97-AF65-F5344CB8AC3E}">
        <p14:creationId xmlns:p14="http://schemas.microsoft.com/office/powerpoint/2010/main" val="33867301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a:t>Age-adjusted Diabetes Prevalence </a:t>
            </a:r>
            <a:br>
              <a:rPr lang="en-US" sz="2400" b="1" dirty="0"/>
            </a:br>
            <a:r>
              <a:rPr lang="en-US" sz="2700" dirty="0"/>
              <a:t>20 </a:t>
            </a:r>
            <a:r>
              <a:rPr lang="en-US" sz="2700" dirty="0" err="1"/>
              <a:t>yrs</a:t>
            </a:r>
            <a:r>
              <a:rPr lang="en-US" sz="2700" dirty="0"/>
              <a:t> or older, by race/ethnicity— U.S. 2014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a:t> </a:t>
            </a:r>
            <a:r>
              <a:rPr lang="en-US" sz="2800" dirty="0"/>
              <a:t>30-40% of hospitalized patients have diabetes</a:t>
            </a:r>
          </a:p>
          <a:p>
            <a:pPr lvl="1" eaLnBrk="1" hangingPunct="1"/>
            <a:r>
              <a:rPr lang="en-US" sz="2400" dirty="0"/>
              <a:t>10% aren’t officially diagnosed</a:t>
            </a:r>
          </a:p>
          <a:p>
            <a:pPr eaLnBrk="1" hangingPunct="1"/>
            <a:r>
              <a:rPr lang="en-US" sz="2800" dirty="0"/>
              <a:t>Cardiovascular disease is the leading cause of hospitalization for people with diabetes</a:t>
            </a:r>
          </a:p>
          <a:p>
            <a:pPr eaLnBrk="1" hangingPunct="1"/>
            <a:r>
              <a:rPr lang="en-US" sz="2800" dirty="0"/>
              <a:t>Look for patients with hyperglycemia and </a:t>
            </a:r>
            <a:r>
              <a:rPr lang="en-US" sz="2800" dirty="0" err="1"/>
              <a:t>cardiometabolic</a:t>
            </a:r>
            <a:r>
              <a:rPr lang="en-US" sz="2800" dirty="0"/>
              <a:t> risk factors: smokers, HTN,</a:t>
            </a:r>
          </a:p>
          <a:p>
            <a:pPr eaLnBrk="1" hangingPunct="1">
              <a:buFont typeface="Wingdings" pitchFamily="2" charset="2"/>
              <a:buNone/>
            </a:pPr>
            <a:r>
              <a:rPr lang="en-US" sz="2800" dirty="0"/>
              <a:t>   central obesity, abnormal lipids, </a:t>
            </a:r>
            <a:r>
              <a:rPr lang="en-US" sz="2800" dirty="0" err="1"/>
              <a:t>Acanthosis</a:t>
            </a:r>
            <a:r>
              <a:rPr lang="en-US" sz="2800" dirty="0"/>
              <a:t>.</a:t>
            </a:r>
          </a:p>
          <a:p>
            <a:pPr eaLnBrk="1" hangingPunct="1"/>
            <a:r>
              <a:rPr lang="en-US" sz="2800" dirty="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795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5" y="1714500"/>
            <a:ext cx="2962275" cy="3879465"/>
          </a:xfrm>
          <a:prstGeom prst="rect">
            <a:avLst/>
          </a:prstGeom>
        </p:spPr>
      </p:pic>
      <p:sp>
        <p:nvSpPr>
          <p:cNvPr id="5" name="Rectangle 4"/>
          <p:cNvSpPr/>
          <p:nvPr/>
        </p:nvSpPr>
        <p:spPr>
          <a:xfrm>
            <a:off x="3962400" y="1714500"/>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109958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228600"/>
            <a:ext cx="8229600" cy="1219200"/>
          </a:xfrm>
          <a:solidFill>
            <a:srgbClr val="B1D45A"/>
          </a:solidFill>
        </p:spPr>
        <p:txBody>
          <a:bodyPr>
            <a:noAutofit/>
          </a:bodyPr>
          <a:lstStyle/>
          <a:p>
            <a:pPr eaLnBrk="1" hangingPunct="1"/>
            <a:r>
              <a:rPr lang="en-US" sz="4000" dirty="0"/>
              <a:t>Insulin – the Ultimate Hormone Replacement Therapy</a:t>
            </a:r>
          </a:p>
        </p:txBody>
      </p:sp>
      <p:sp>
        <p:nvSpPr>
          <p:cNvPr id="183299" name="Rectangle 3"/>
          <p:cNvSpPr>
            <a:spLocks noGrp="1" noChangeArrowheads="1"/>
          </p:cNvSpPr>
          <p:nvPr>
            <p:ph type="subTitle" idx="4294967295"/>
          </p:nvPr>
        </p:nvSpPr>
        <p:spPr>
          <a:xfrm>
            <a:off x="3657600" y="1752600"/>
            <a:ext cx="5486400" cy="3352800"/>
          </a:xfrm>
        </p:spPr>
        <p:txBody>
          <a:bodyPr/>
          <a:lstStyle/>
          <a:p>
            <a:pPr algn="r" eaLnBrk="1" hangingPunct="1"/>
            <a:endParaRPr lang="en-US" sz="1800" dirty="0"/>
          </a:p>
          <a:p>
            <a:pPr algn="r" eaLnBrk="1" hangingPunct="1"/>
            <a:endParaRPr lang="en-US" sz="2400" dirty="0"/>
          </a:p>
        </p:txBody>
      </p:sp>
      <p:sp>
        <p:nvSpPr>
          <p:cNvPr id="18330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sp>
        <p:nvSpPr>
          <p:cNvPr id="1389573" name="Rectangle 5"/>
          <p:cNvSpPr>
            <a:spLocks noChangeArrowheads="1"/>
          </p:cNvSpPr>
          <p:nvPr/>
        </p:nvSpPr>
        <p:spPr bwMode="auto">
          <a:xfrm>
            <a:off x="228600" y="1905000"/>
            <a:ext cx="3581400" cy="4727575"/>
          </a:xfrm>
          <a:prstGeom prst="rect">
            <a:avLst/>
          </a:prstGeom>
          <a:noFill/>
          <a:ln w="12700">
            <a:noFill/>
            <a:miter lim="800000"/>
            <a:headEnd/>
            <a:tailEnd/>
          </a:ln>
          <a:effectLst/>
        </p:spPr>
        <p:txBody>
          <a:bodyPr>
            <a:spAutoFit/>
          </a:bodyPr>
          <a:lstStyle/>
          <a:p>
            <a:pPr lvl="1">
              <a:defRPr/>
            </a:pPr>
            <a:r>
              <a:rPr lang="en-US" sz="3200" dirty="0">
                <a:solidFill>
                  <a:schemeClr val="folHlink"/>
                </a:solidFill>
                <a:latin typeface="Arial" pitchFamily="34" charset="0"/>
              </a:rPr>
              <a:t>Objectives: </a:t>
            </a:r>
          </a:p>
          <a:p>
            <a:pPr lvl="1">
              <a:buFontTx/>
              <a:buChar char="•"/>
              <a:defRPr/>
            </a:pPr>
            <a:r>
              <a:rPr lang="en-US" sz="2800" dirty="0">
                <a:latin typeface="Arial" pitchFamily="34" charset="0"/>
              </a:rPr>
              <a:t>Discuss the actions of different insulins</a:t>
            </a:r>
          </a:p>
          <a:p>
            <a:pPr lvl="1">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eaLnBrk="1" hangingPunct="1">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057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519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a:solidFill>
                  <a:schemeClr val="bg1"/>
                </a:solidFill>
              </a:rPr>
              <a:t> </a:t>
            </a:r>
            <a:r>
              <a:rPr lang="en-US" sz="3400" dirty="0">
                <a:latin typeface="Tahoma" pitchFamily="34" charset="0"/>
              </a:rPr>
              <a:t>Insulin Therapy</a:t>
            </a:r>
            <a:br>
              <a:rPr lang="en-US" sz="3400" dirty="0">
                <a:latin typeface="Tahoma" pitchFamily="34" charset="0"/>
              </a:rPr>
            </a:br>
            <a:r>
              <a:rPr lang="en-US" sz="3400" dirty="0">
                <a:latin typeface="Tahoma" pitchFamily="34" charset="0"/>
              </a:rPr>
              <a:t>From Ants to Analogs</a:t>
            </a:r>
            <a:r>
              <a:rPr lang="en-US" sz="4100" dirty="0">
                <a:latin typeface="Tahoma" pitchFamily="34" charset="0"/>
              </a:rPr>
              <a:t>: </a:t>
            </a:r>
            <a:br>
              <a:rPr lang="en-US" sz="4100" dirty="0">
                <a:latin typeface="Tahoma" pitchFamily="34" charset="0"/>
              </a:rPr>
            </a:br>
            <a:endParaRPr lang="en-US" sz="2300" dirty="0"/>
          </a:p>
        </p:txBody>
      </p:sp>
      <p:sp>
        <p:nvSpPr>
          <p:cNvPr id="961539" name="Rectangle 3"/>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2098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758" y="533400"/>
            <a:ext cx="412561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382792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139253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304800" y="304800"/>
            <a:ext cx="8686800" cy="685800"/>
          </a:xfrm>
        </p:spPr>
        <p:txBody>
          <a:bodyPr>
            <a:normAutofit fontScale="90000"/>
          </a:bodyPr>
          <a:lstStyle/>
          <a:p>
            <a:r>
              <a:rPr lang="en-US" dirty="0"/>
              <a:t>Insulin Finally Available - 1922</a:t>
            </a:r>
          </a:p>
        </p:txBody>
      </p:sp>
      <p:pic>
        <p:nvPicPr>
          <p:cNvPr id="191491"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005385"/>
            <a:ext cx="3556000" cy="526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1059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p:cNvSpPr txBox="1">
            <a:spLocks noChangeArrowheads="1"/>
          </p:cNvSpPr>
          <p:nvPr/>
        </p:nvSpPr>
        <p:spPr bwMode="auto">
          <a:xfrm>
            <a:off x="422275" y="533400"/>
            <a:ext cx="8264525" cy="707886"/>
          </a:xfrm>
          <a:prstGeom prst="rect">
            <a:avLst/>
          </a:prstGeom>
          <a:solidFill>
            <a:srgbClr val="B1D45A"/>
          </a:solidFill>
          <a:ln>
            <a:noFill/>
          </a:ln>
          <a:extLst/>
        </p:spPr>
        <p:txBody>
          <a:bodyPr wrap="squar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4000" dirty="0">
                <a:latin typeface="Calibri" panose="020F0502020204030204" pitchFamily="34" charset="0"/>
              </a:rPr>
              <a:t>The Miracle of Insulin</a:t>
            </a:r>
            <a:endParaRPr lang="en-US" sz="4000" dirty="0">
              <a:latin typeface="Calibri" panose="020F0502020204030204" pitchFamily="34" charset="0"/>
            </a:endParaRPr>
          </a:p>
        </p:txBody>
      </p:sp>
      <p:sp>
        <p:nvSpPr>
          <p:cNvPr id="193541"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2000" b="1" dirty="0">
                <a:latin typeface="Arial" panose="020B0604020202020204" pitchFamily="34" charset="0"/>
              </a:rPr>
              <a:t>Patient J.L., December 15, 1922</a:t>
            </a:r>
            <a:endParaRPr lang="en-US" sz="2000" b="1" dirty="0">
              <a:latin typeface="Arial" panose="020B0604020202020204" pitchFamily="34" charset="0"/>
            </a:endParaRPr>
          </a:p>
        </p:txBody>
      </p:sp>
      <p:sp>
        <p:nvSpPr>
          <p:cNvPr id="193542"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da-DK" sz="2000" b="1" dirty="0">
                <a:latin typeface="Arial" panose="020B0604020202020204" pitchFamily="34" charset="0"/>
              </a:rPr>
              <a:t>February 15, 1923</a:t>
            </a:r>
            <a:endParaRPr lang="en-US" sz="2000" b="1" dirty="0">
              <a:latin typeface="Arial" panose="020B0604020202020204" pitchFamily="34" charset="0"/>
            </a:endParaRPr>
          </a:p>
        </p:txBody>
      </p:sp>
    </p:spTree>
    <p:custDataLst>
      <p:tags r:id="rId1"/>
    </p:custDataLst>
    <p:extLst>
      <p:ext uri="{BB962C8B-B14F-4D97-AF65-F5344CB8AC3E}">
        <p14:creationId xmlns:p14="http://schemas.microsoft.com/office/powerpoint/2010/main" val="9268939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a:xfrm>
            <a:off x="457200" y="381000"/>
            <a:ext cx="8229600" cy="762000"/>
          </a:xfrm>
        </p:spPr>
        <p:txBody>
          <a:bodyPr>
            <a:normAutofit/>
          </a:bodyPr>
          <a:lstStyle/>
          <a:p>
            <a:pPr eaLnBrk="1" hangingPunct="1"/>
            <a:r>
              <a:rPr lang="en-US" sz="4000" dirty="0"/>
              <a:t>Psychological Insulin Resistance (PIR)</a:t>
            </a:r>
          </a:p>
        </p:txBody>
      </p:sp>
      <p:sp>
        <p:nvSpPr>
          <p:cNvPr id="195587" name="Rectangle 1027"/>
          <p:cNvSpPr>
            <a:spLocks noGrp="1" noChangeArrowheads="1"/>
          </p:cNvSpPr>
          <p:nvPr>
            <p:ph type="body" sz="half" idx="4294967295"/>
          </p:nvPr>
        </p:nvSpPr>
        <p:spPr>
          <a:xfrm>
            <a:off x="457200" y="1219200"/>
            <a:ext cx="6502400" cy="4800600"/>
          </a:xfrm>
        </p:spPr>
        <p:txBody>
          <a:bodyPr>
            <a:normAutofit lnSpcReduction="10000"/>
          </a:bodyPr>
          <a:lstStyle/>
          <a:p>
            <a:pPr eaLnBrk="1" hangingPunct="1"/>
            <a:r>
              <a:rPr lang="en-US" sz="2800" dirty="0"/>
              <a:t>50% of providers in study threatened pts “with the needle”.</a:t>
            </a:r>
          </a:p>
          <a:p>
            <a:pPr eaLnBrk="1" hangingPunct="1"/>
            <a:r>
              <a:rPr lang="en-US" sz="2800" dirty="0"/>
              <a:t>Less than 50% of providers realized </a:t>
            </a:r>
            <a:r>
              <a:rPr lang="en-US" sz="2800" dirty="0" err="1"/>
              <a:t>insulins</a:t>
            </a:r>
            <a:r>
              <a:rPr lang="en-US" sz="2800" dirty="0"/>
              <a:t>’ positive effect on type 2 </a:t>
            </a:r>
            <a:r>
              <a:rPr lang="en-US" sz="2800" dirty="0" err="1"/>
              <a:t>dm</a:t>
            </a:r>
            <a:endParaRPr lang="en-US" sz="2800" dirty="0"/>
          </a:p>
          <a:p>
            <a:pPr eaLnBrk="1" hangingPunct="1"/>
            <a:r>
              <a:rPr lang="en-US" sz="2800" dirty="0"/>
              <a:t>Most pts don’t believe that insulin would “better help them manage their diabetes”.</a:t>
            </a:r>
          </a:p>
          <a:p>
            <a:pPr eaLnBrk="1" hangingPunct="1"/>
            <a:r>
              <a:rPr lang="en-US" sz="2800" dirty="0"/>
              <a:t>Solutions: Find the root of PIR and address </a:t>
            </a:r>
          </a:p>
          <a:p>
            <a:pPr eaLnBrk="1" hangingPunct="1"/>
            <a:endParaRPr lang="en-US" sz="2800" dirty="0"/>
          </a:p>
          <a:p>
            <a:pPr algn="r" eaLnBrk="1" hangingPunct="1">
              <a:buFont typeface="Wingdings" panose="05000000000000000000" pitchFamily="2" charset="2"/>
              <a:buNone/>
            </a:pPr>
            <a:r>
              <a:rPr lang="en-US" sz="2000" i="1" dirty="0"/>
              <a:t>Diabetes Attitudes, Wishes, Needs Study - Rubin</a:t>
            </a:r>
          </a:p>
        </p:txBody>
      </p:sp>
      <p:pic>
        <p:nvPicPr>
          <p:cNvPr id="1755140" name="MPj04071720000[1].jpg">
            <a:hlinkClick r:id="" action="ppaction://media"/>
          </p:cNvPr>
          <p:cNvPicPr>
            <a:picLocks noGrp="1" noRot="1" noChangeAspect="1" noChangeArrowheads="1"/>
          </p:cNvPicPr>
          <p:nvPr>
            <p:ph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6781800" y="1981200"/>
            <a:ext cx="2041525" cy="2552700"/>
          </a:xfrm>
        </p:spPr>
      </p:pic>
    </p:spTree>
    <p:custDataLst>
      <p:tags r:id="rId1"/>
    </p:custDataLst>
    <p:extLst>
      <p:ext uri="{BB962C8B-B14F-4D97-AF65-F5344CB8AC3E}">
        <p14:creationId xmlns:p14="http://schemas.microsoft.com/office/powerpoint/2010/main" val="224056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p:txBody>
          <a:bodyPr>
            <a:noAutofit/>
          </a:bodyPr>
          <a:lstStyle/>
          <a:p>
            <a:r>
              <a:rPr lang="en-US" sz="3200" dirty="0"/>
              <a:t>Needle Size often a Barrier</a:t>
            </a:r>
            <a:br>
              <a:rPr lang="en-US" sz="3200" dirty="0"/>
            </a:br>
            <a:r>
              <a:rPr lang="en-US" sz="3200" dirty="0"/>
              <a:t>Size </a:t>
            </a:r>
            <a:r>
              <a:rPr lang="en-US" sz="3200" i="1" dirty="0"/>
              <a:t>Does</a:t>
            </a:r>
            <a:r>
              <a:rPr lang="en-US" sz="3200" dirty="0"/>
              <a:t> Matter</a:t>
            </a:r>
          </a:p>
        </p:txBody>
      </p:sp>
      <p:sp>
        <p:nvSpPr>
          <p:cNvPr id="197635" name="Text Placeholder 2"/>
          <p:cNvSpPr>
            <a:spLocks noGrp="1"/>
          </p:cNvSpPr>
          <p:nvPr>
            <p:ph sz="quarter" idx="1"/>
          </p:nvPr>
        </p:nvSpPr>
        <p:spPr>
          <a:xfrm>
            <a:off x="609600" y="1764724"/>
            <a:ext cx="6629400" cy="4480560"/>
          </a:xfrm>
        </p:spPr>
        <p:txBody>
          <a:bodyPr>
            <a:normAutofit fontScale="92500" lnSpcReduction="10000"/>
          </a:bodyPr>
          <a:lstStyle/>
          <a:p>
            <a:r>
              <a:rPr lang="en-US" dirty="0"/>
              <a:t>Use more short needles – 4 mm</a:t>
            </a:r>
          </a:p>
          <a:p>
            <a:r>
              <a:rPr lang="en-US" dirty="0"/>
              <a:t>Effective for </a:t>
            </a:r>
            <a:r>
              <a:rPr lang="en-US" dirty="0" err="1"/>
              <a:t>pts</a:t>
            </a:r>
            <a:r>
              <a:rPr lang="en-US" dirty="0"/>
              <a:t> with BMI of 24- 49</a:t>
            </a:r>
          </a:p>
          <a:p>
            <a:r>
              <a:rPr lang="en-US" dirty="0"/>
              <a:t>Keeps it </a:t>
            </a:r>
            <a:r>
              <a:rPr lang="en-US" dirty="0" err="1"/>
              <a:t>subq</a:t>
            </a:r>
            <a:endParaRPr lang="en-US" dirty="0"/>
          </a:p>
          <a:p>
            <a:r>
              <a:rPr lang="en-US" dirty="0"/>
              <a:t>If </a:t>
            </a:r>
            <a:r>
              <a:rPr lang="en-US" dirty="0" err="1"/>
              <a:t>pt</a:t>
            </a:r>
            <a:r>
              <a:rPr lang="en-US" dirty="0"/>
              <a:t> thin, inject at angle</a:t>
            </a:r>
          </a:p>
          <a:p>
            <a:r>
              <a:rPr lang="en-US" dirty="0"/>
              <a:t>To avoid leakage, count to 10 before withdrawing needle</a:t>
            </a:r>
          </a:p>
          <a:p>
            <a:r>
              <a:rPr lang="en-US" dirty="0"/>
              <a:t>½ the patients who could benefit from insulin are not using it due to needle phobias</a:t>
            </a:r>
          </a:p>
          <a:p>
            <a:endParaRPr lang="en-US" dirty="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36294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br>
              <a:rPr lang="en-US" dirty="0"/>
            </a:br>
            <a:br>
              <a:rPr lang="en-US" dirty="0"/>
            </a:br>
            <a:r>
              <a:rPr lang="en-US" dirty="0"/>
              <a:t>Why Should Zip Code Determine Life Expectancy?</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8001" y="1759587"/>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pic>
        <p:nvPicPr>
          <p:cNvPr id="6" name="Picture 5"/>
          <p:cNvPicPr>
            <a:picLocks noChangeAspect="1"/>
          </p:cNvPicPr>
          <p:nvPr/>
        </p:nvPicPr>
        <p:blipFill>
          <a:blip r:embed="rId4"/>
          <a:stretch>
            <a:fillRect/>
          </a:stretch>
        </p:blipFill>
        <p:spPr>
          <a:xfrm>
            <a:off x="2362200" y="152096"/>
            <a:ext cx="4905375" cy="5823493"/>
          </a:xfrm>
          <a:prstGeom prst="rect">
            <a:avLst/>
          </a:prstGeom>
        </p:spPr>
      </p:pic>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58925" y="2259013"/>
            <a:ext cx="1112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r>
              <a:rPr lang="en-US" sz="2000">
                <a:latin typeface="Arial" panose="020B0604020202020204" pitchFamily="34" charset="0"/>
              </a:rPr>
              <a:t>Insulin</a:t>
            </a:r>
          </a:p>
          <a:p>
            <a:pPr algn="ctr">
              <a:spcBef>
                <a:spcPct val="0"/>
              </a:spcBef>
              <a:buClrTx/>
              <a:buSzTx/>
              <a:buFontTx/>
              <a:buNone/>
            </a:pPr>
            <a:r>
              <a:rPr lang="en-US" sz="2000">
                <a:latin typeface="Arial" panose="020B0604020202020204" pitchFamily="34" charset="0"/>
              </a:rPr>
              <a:t>(µU/mL)</a:t>
            </a:r>
            <a:endParaRPr lang="en-US" sz="2000">
              <a:solidFill>
                <a:srgbClr val="FFFFFF"/>
              </a:solidFill>
              <a:latin typeface="Arial" panose="020B0604020202020204"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dirty="0">
                <a:effectLst>
                  <a:outerShdw blurRad="38100" dist="38100" dir="2700000" algn="tl">
                    <a:srgbClr val="000000"/>
                  </a:outerShdw>
                </a:effectLst>
                <a:latin typeface="Arial" pitchFamily="34" charset="0"/>
              </a:rPr>
              <a:t>Glucose</a:t>
            </a:r>
          </a:p>
          <a:p>
            <a:pPr algn="ctr">
              <a:defRPr/>
            </a:pPr>
            <a:r>
              <a:rPr lang="en-US" sz="2000" dirty="0">
                <a:effectLst>
                  <a:outerShdw blurRad="38100" dist="38100" dir="2700000" algn="tl">
                    <a:srgbClr val="000000"/>
                  </a:outerShdw>
                </a:effectLst>
                <a:latin typeface="Arial" pitchFamily="34" charset="0"/>
              </a:rPr>
              <a:t>(mg/dL)</a:t>
            </a:r>
            <a:endParaRPr lang="en-US" sz="2000" dirty="0">
              <a:solidFill>
                <a:srgbClr val="FFFFFF"/>
              </a:solidFill>
              <a:effectLst>
                <a:outerShdw blurRad="38100" dist="38100" dir="2700000" algn="tl">
                  <a:srgbClr val="000000"/>
                </a:outerShdw>
              </a:effectLst>
              <a:latin typeface="Arial" pitchFamily="34" charset="0"/>
            </a:endParaRPr>
          </a:p>
        </p:txBody>
      </p:sp>
      <p:sp>
        <p:nvSpPr>
          <p:cNvPr id="198660" name="Rectangle 4"/>
          <p:cNvSpPr>
            <a:spLocks noGrp="1" noChangeArrowheads="1"/>
          </p:cNvSpPr>
          <p:nvPr>
            <p:ph type="title"/>
          </p:nvPr>
        </p:nvSpPr>
        <p:spPr>
          <a:xfrm>
            <a:off x="457200" y="152399"/>
            <a:ext cx="8229600" cy="1177925"/>
          </a:xfrm>
        </p:spPr>
        <p:txBody>
          <a:bodyPr>
            <a:noAutofit/>
          </a:bodyPr>
          <a:lstStyle/>
          <a:p>
            <a:pPr eaLnBrk="1" hangingPunct="1"/>
            <a:r>
              <a:rPr lang="en-US" sz="4000" dirty="0"/>
              <a:t>Physiologic Insulin Secretion:   </a:t>
            </a:r>
            <a:br>
              <a:rPr lang="en-US" sz="4000" dirty="0"/>
            </a:br>
            <a:r>
              <a:rPr lang="en-US" sz="4000" dirty="0"/>
              <a:t>24-Hour Profile </a:t>
            </a:r>
            <a:endParaRPr lang="en-US" sz="4800" dirty="0"/>
          </a:p>
        </p:txBody>
      </p:sp>
      <p:sp>
        <p:nvSpPr>
          <p:cNvPr id="198661"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66" name="Freeform 10"/>
          <p:cNvSpPr>
            <a:spLocks/>
          </p:cNvSpPr>
          <p:nvPr/>
        </p:nvSpPr>
        <p:spPr bwMode="auto">
          <a:xfrm>
            <a:off x="3297238" y="4033838"/>
            <a:ext cx="3149600" cy="1397000"/>
          </a:xfrm>
          <a:custGeom>
            <a:avLst/>
            <a:gdLst>
              <a:gd name="T0" fmla="*/ 0 w 2232"/>
              <a:gd name="T1" fmla="*/ 0 h 880"/>
              <a:gd name="T2" fmla="*/ 0 w 2232"/>
              <a:gd name="T3" fmla="*/ 2147483646 h 880"/>
              <a:gd name="T4" fmla="*/ 2147483646 w 2232"/>
              <a:gd name="T5" fmla="*/ 2147483646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670" name="Group 14"/>
          <p:cNvGrpSpPr>
            <a:grpSpLocks/>
          </p:cNvGrpSpPr>
          <p:nvPr/>
        </p:nvGrpSpPr>
        <p:grpSpPr bwMode="auto">
          <a:xfrm>
            <a:off x="3511550" y="5427663"/>
            <a:ext cx="2927350" cy="57150"/>
            <a:chOff x="2488" y="3449"/>
            <a:chExt cx="2075" cy="36"/>
          </a:xfrm>
        </p:grpSpPr>
        <p:sp>
          <p:nvSpPr>
            <p:cNvPr id="1987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P.M.</a:t>
            </a:r>
          </a:p>
        </p:txBody>
      </p:sp>
      <p:sp>
        <p:nvSpPr>
          <p:cNvPr id="198688" name="Freeform 46"/>
          <p:cNvSpPr>
            <a:spLocks/>
          </p:cNvSpPr>
          <p:nvPr/>
        </p:nvSpPr>
        <p:spPr bwMode="auto">
          <a:xfrm>
            <a:off x="3414713" y="4160838"/>
            <a:ext cx="3032125" cy="582612"/>
          </a:xfrm>
          <a:custGeom>
            <a:avLst/>
            <a:gdLst>
              <a:gd name="T0" fmla="*/ 2147483646 w 2149"/>
              <a:gd name="T1" fmla="*/ 2147483646 h 367"/>
              <a:gd name="T2" fmla="*/ 2147483646 w 2149"/>
              <a:gd name="T3" fmla="*/ 2147483646 h 367"/>
              <a:gd name="T4" fmla="*/ 2147483646 w 2149"/>
              <a:gd name="T5" fmla="*/ 2147483646 h 367"/>
              <a:gd name="T6" fmla="*/ 2147483646 w 2149"/>
              <a:gd name="T7" fmla="*/ 2147483646 h 367"/>
              <a:gd name="T8" fmla="*/ 2147483646 w 2149"/>
              <a:gd name="T9" fmla="*/ 2147483646 h 367"/>
              <a:gd name="T10" fmla="*/ 2147483646 w 2149"/>
              <a:gd name="T11" fmla="*/ 2147483646 h 367"/>
              <a:gd name="T12" fmla="*/ 2147483646 w 2149"/>
              <a:gd name="T13" fmla="*/ 2147483646 h 367"/>
              <a:gd name="T14" fmla="*/ 2147483646 w 2149"/>
              <a:gd name="T15" fmla="*/ 2147483646 h 367"/>
              <a:gd name="T16" fmla="*/ 2147483646 w 2149"/>
              <a:gd name="T17" fmla="*/ 2147483646 h 367"/>
              <a:gd name="T18" fmla="*/ 2147483646 w 2149"/>
              <a:gd name="T19" fmla="*/ 2147483646 h 367"/>
              <a:gd name="T20" fmla="*/ 2147483646 w 2149"/>
              <a:gd name="T21" fmla="*/ 2147483646 h 367"/>
              <a:gd name="T22" fmla="*/ 2147483646 w 2149"/>
              <a:gd name="T23" fmla="*/ 2147483646 h 367"/>
              <a:gd name="T24" fmla="*/ 2147483646 w 2149"/>
              <a:gd name="T25" fmla="*/ 2147483646 h 367"/>
              <a:gd name="T26" fmla="*/ 2147483646 w 2149"/>
              <a:gd name="T27" fmla="*/ 2147483646 h 367"/>
              <a:gd name="T28" fmla="*/ 2147483646 w 2149"/>
              <a:gd name="T29" fmla="*/ 2147483646 h 367"/>
              <a:gd name="T30" fmla="*/ 2147483646 w 2149"/>
              <a:gd name="T31" fmla="*/ 2147483646 h 367"/>
              <a:gd name="T32" fmla="*/ 2147483646 w 2149"/>
              <a:gd name="T33" fmla="*/ 2147483646 h 367"/>
              <a:gd name="T34" fmla="*/ 2147483646 w 2149"/>
              <a:gd name="T35" fmla="*/ 2147483646 h 367"/>
              <a:gd name="T36" fmla="*/ 2147483646 w 2149"/>
              <a:gd name="T37" fmla="*/ 2147483646 h 367"/>
              <a:gd name="T38" fmla="*/ 2147483646 w 2149"/>
              <a:gd name="T39" fmla="*/ 2147483646 h 367"/>
              <a:gd name="T40" fmla="*/ 2147483646 w 2149"/>
              <a:gd name="T41" fmla="*/ 2147483646 h 367"/>
              <a:gd name="T42" fmla="*/ 2147483646 w 2149"/>
              <a:gd name="T43" fmla="*/ 2147483646 h 367"/>
              <a:gd name="T44" fmla="*/ 2147483646 w 2149"/>
              <a:gd name="T45" fmla="*/ 2147483646 h 367"/>
              <a:gd name="T46" fmla="*/ 2147483646 w 2149"/>
              <a:gd name="T47" fmla="*/ 2147483646 h 367"/>
              <a:gd name="T48" fmla="*/ 2147483646 w 2149"/>
              <a:gd name="T49" fmla="*/ 2147483646 h 367"/>
              <a:gd name="T50" fmla="*/ 2147483646 w 2149"/>
              <a:gd name="T51" fmla="*/ 2147483646 h 367"/>
              <a:gd name="T52" fmla="*/ 2147483646 w 2149"/>
              <a:gd name="T53" fmla="*/ 2147483646 h 367"/>
              <a:gd name="T54" fmla="*/ 2147483646 w 2149"/>
              <a:gd name="T55" fmla="*/ 2147483646 h 367"/>
              <a:gd name="T56" fmla="*/ 2147483646 w 2149"/>
              <a:gd name="T57" fmla="*/ 2147483646 h 367"/>
              <a:gd name="T58" fmla="*/ 2147483646 w 2149"/>
              <a:gd name="T59" fmla="*/ 2147483646 h 367"/>
              <a:gd name="T60" fmla="*/ 2147483646 w 2149"/>
              <a:gd name="T61" fmla="*/ 2147483646 h 367"/>
              <a:gd name="T62" fmla="*/ 2147483646 w 2149"/>
              <a:gd name="T63" fmla="*/ 2147483646 h 367"/>
              <a:gd name="T64" fmla="*/ 2147483646 w 2149"/>
              <a:gd name="T65" fmla="*/ 2147483646 h 367"/>
              <a:gd name="T66" fmla="*/ 2147483646 w 2149"/>
              <a:gd name="T67" fmla="*/ 2147483646 h 367"/>
              <a:gd name="T68" fmla="*/ 2147483646 w 2149"/>
              <a:gd name="T69" fmla="*/ 2147483646 h 367"/>
              <a:gd name="T70" fmla="*/ 2147483646 w 2149"/>
              <a:gd name="T71" fmla="*/ 2147483646 h 367"/>
              <a:gd name="T72" fmla="*/ 2147483646 w 2149"/>
              <a:gd name="T73" fmla="*/ 2147483646 h 367"/>
              <a:gd name="T74" fmla="*/ 2147483646 w 2149"/>
              <a:gd name="T75" fmla="*/ 2147483646 h 367"/>
              <a:gd name="T76" fmla="*/ 2147483646 w 2149"/>
              <a:gd name="T77" fmla="*/ 2147483646 h 367"/>
              <a:gd name="T78" fmla="*/ 2147483646 w 2149"/>
              <a:gd name="T79" fmla="*/ 2147483646 h 367"/>
              <a:gd name="T80" fmla="*/ 2147483646 w 2149"/>
              <a:gd name="T81" fmla="*/ 2147483646 h 367"/>
              <a:gd name="T82" fmla="*/ 2147483646 w 2149"/>
              <a:gd name="T83" fmla="*/ 2147483646 h 367"/>
              <a:gd name="T84" fmla="*/ 2147483646 w 2149"/>
              <a:gd name="T85" fmla="*/ 2147483646 h 367"/>
              <a:gd name="T86" fmla="*/ 2147483646 w 2149"/>
              <a:gd name="T87" fmla="*/ 2147483646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986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692" name="Freeform 50"/>
          <p:cNvSpPr>
            <a:spLocks/>
          </p:cNvSpPr>
          <p:nvPr/>
        </p:nvSpPr>
        <p:spPr bwMode="auto">
          <a:xfrm>
            <a:off x="3554413" y="2147888"/>
            <a:ext cx="2886075" cy="849312"/>
          </a:xfrm>
          <a:custGeom>
            <a:avLst/>
            <a:gdLst>
              <a:gd name="T0" fmla="*/ 2147483646 w 2045"/>
              <a:gd name="T1" fmla="*/ 2147483646 h 535"/>
              <a:gd name="T2" fmla="*/ 2147483646 w 2045"/>
              <a:gd name="T3" fmla="*/ 2147483646 h 535"/>
              <a:gd name="T4" fmla="*/ 2147483646 w 2045"/>
              <a:gd name="T5" fmla="*/ 2147483646 h 535"/>
              <a:gd name="T6" fmla="*/ 2147483646 w 2045"/>
              <a:gd name="T7" fmla="*/ 2147483646 h 535"/>
              <a:gd name="T8" fmla="*/ 2147483646 w 2045"/>
              <a:gd name="T9" fmla="*/ 2147483646 h 535"/>
              <a:gd name="T10" fmla="*/ 2147483646 w 2045"/>
              <a:gd name="T11" fmla="*/ 0 h 535"/>
              <a:gd name="T12" fmla="*/ 2147483646 w 2045"/>
              <a:gd name="T13" fmla="*/ 2147483646 h 535"/>
              <a:gd name="T14" fmla="*/ 2147483646 w 2045"/>
              <a:gd name="T15" fmla="*/ 2147483646 h 535"/>
              <a:gd name="T16" fmla="*/ 2147483646 w 2045"/>
              <a:gd name="T17" fmla="*/ 2147483646 h 535"/>
              <a:gd name="T18" fmla="*/ 2147483646 w 2045"/>
              <a:gd name="T19" fmla="*/ 2147483646 h 535"/>
              <a:gd name="T20" fmla="*/ 2147483646 w 2045"/>
              <a:gd name="T21" fmla="*/ 2147483646 h 535"/>
              <a:gd name="T22" fmla="*/ 2147483646 w 2045"/>
              <a:gd name="T23" fmla="*/ 2147483646 h 535"/>
              <a:gd name="T24" fmla="*/ 2147483646 w 2045"/>
              <a:gd name="T25" fmla="*/ 2147483646 h 535"/>
              <a:gd name="T26" fmla="*/ 2147483646 w 2045"/>
              <a:gd name="T27" fmla="*/ 2147483646 h 535"/>
              <a:gd name="T28" fmla="*/ 2147483646 w 2045"/>
              <a:gd name="T29" fmla="*/ 2147483646 h 535"/>
              <a:gd name="T30" fmla="*/ 2147483646 w 2045"/>
              <a:gd name="T31" fmla="*/ 2147483646 h 535"/>
              <a:gd name="T32" fmla="*/ 2147483646 w 2045"/>
              <a:gd name="T33" fmla="*/ 2147483646 h 535"/>
              <a:gd name="T34" fmla="*/ 2147483646 w 2045"/>
              <a:gd name="T35" fmla="*/ 2147483646 h 535"/>
              <a:gd name="T36" fmla="*/ 2147483646 w 2045"/>
              <a:gd name="T37" fmla="*/ 2147483646 h 535"/>
              <a:gd name="T38" fmla="*/ 2147483646 w 2045"/>
              <a:gd name="T39" fmla="*/ 2147483646 h 535"/>
              <a:gd name="T40" fmla="*/ 2147483646 w 2045"/>
              <a:gd name="T41" fmla="*/ 2147483646 h 535"/>
              <a:gd name="T42" fmla="*/ 2147483646 w 2045"/>
              <a:gd name="T43" fmla="*/ 2147483646 h 535"/>
              <a:gd name="T44" fmla="*/ 2147483646 w 2045"/>
              <a:gd name="T45" fmla="*/ 2147483646 h 535"/>
              <a:gd name="T46" fmla="*/ 2147483646 w 2045"/>
              <a:gd name="T47" fmla="*/ 2147483646 h 535"/>
              <a:gd name="T48" fmla="*/ 2147483646 w 2045"/>
              <a:gd name="T49" fmla="*/ 2147483646 h 535"/>
              <a:gd name="T50" fmla="*/ 2147483646 w 2045"/>
              <a:gd name="T51" fmla="*/ 2147483646 h 535"/>
              <a:gd name="T52" fmla="*/ 2147483646 w 2045"/>
              <a:gd name="T53" fmla="*/ 2147483646 h 535"/>
              <a:gd name="T54" fmla="*/ 2147483646 w 2045"/>
              <a:gd name="T55" fmla="*/ 2147483646 h 535"/>
              <a:gd name="T56" fmla="*/ 2147483646 w 2045"/>
              <a:gd name="T57" fmla="*/ 2147483646 h 535"/>
              <a:gd name="T58" fmla="*/ 2147483646 w 2045"/>
              <a:gd name="T59" fmla="*/ 2147483646 h 535"/>
              <a:gd name="T60" fmla="*/ 2147483646 w 2045"/>
              <a:gd name="T61" fmla="*/ 2147483646 h 535"/>
              <a:gd name="T62" fmla="*/ 2147483646 w 2045"/>
              <a:gd name="T63" fmla="*/ 2147483646 h 535"/>
              <a:gd name="T64" fmla="*/ 2147483646 w 2045"/>
              <a:gd name="T65" fmla="*/ 2147483646 h 535"/>
              <a:gd name="T66" fmla="*/ 2147483646 w 2045"/>
              <a:gd name="T67" fmla="*/ 2147483646 h 535"/>
              <a:gd name="T68" fmla="*/ 2147483646 w 2045"/>
              <a:gd name="T69" fmla="*/ 2147483646 h 535"/>
              <a:gd name="T70" fmla="*/ 2147483646 w 2045"/>
              <a:gd name="T71" fmla="*/ 2147483646 h 535"/>
              <a:gd name="T72" fmla="*/ 2147483646 w 2045"/>
              <a:gd name="T73" fmla="*/ 2147483646 h 535"/>
              <a:gd name="T74" fmla="*/ 2147483646 w 2045"/>
              <a:gd name="T75" fmla="*/ 2147483646 h 535"/>
              <a:gd name="T76" fmla="*/ 2147483646 w 2045"/>
              <a:gd name="T77" fmla="*/ 2147483646 h 535"/>
              <a:gd name="T78" fmla="*/ 2147483646 w 2045"/>
              <a:gd name="T79" fmla="*/ 2147483646 h 535"/>
              <a:gd name="T80" fmla="*/ 2147483646 w 2045"/>
              <a:gd name="T81" fmla="*/ 2147483646 h 535"/>
              <a:gd name="T82" fmla="*/ 2147483646 w 2045"/>
              <a:gd name="T83" fmla="*/ 2147483646 h 535"/>
              <a:gd name="T84" fmla="*/ 2147483646 w 2045"/>
              <a:gd name="T85" fmla="*/ 2147483646 h 535"/>
              <a:gd name="T86" fmla="*/ 2147483646 w 2045"/>
              <a:gd name="T87" fmla="*/ 2147483646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96" name="Freeform 54"/>
          <p:cNvSpPr>
            <a:spLocks/>
          </p:cNvSpPr>
          <p:nvPr/>
        </p:nvSpPr>
        <p:spPr bwMode="auto">
          <a:xfrm>
            <a:off x="3297238" y="1881188"/>
            <a:ext cx="3149600" cy="1355725"/>
          </a:xfrm>
          <a:custGeom>
            <a:avLst/>
            <a:gdLst>
              <a:gd name="T0" fmla="*/ 0 w 2232"/>
              <a:gd name="T1" fmla="*/ 0 h 854"/>
              <a:gd name="T2" fmla="*/ 0 w 2232"/>
              <a:gd name="T3" fmla="*/ 2147483646 h 854"/>
              <a:gd name="T4" fmla="*/ 2147483646 w 2232"/>
              <a:gd name="T5" fmla="*/ 2147483646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700" name="Group 58"/>
          <p:cNvGrpSpPr>
            <a:grpSpLocks/>
          </p:cNvGrpSpPr>
          <p:nvPr/>
        </p:nvGrpSpPr>
        <p:grpSpPr bwMode="auto">
          <a:xfrm>
            <a:off x="3511550" y="3230563"/>
            <a:ext cx="2927350" cy="57150"/>
            <a:chOff x="2489" y="2294"/>
            <a:chExt cx="2074" cy="36"/>
          </a:xfrm>
        </p:grpSpPr>
        <p:sp>
          <p:nvSpPr>
            <p:cNvPr id="1987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dirty="0">
                <a:solidFill>
                  <a:srgbClr val="FFFFFF"/>
                </a:solidFill>
                <a:effectLst>
                  <a:outerShdw blurRad="38100" dist="38100" dir="2700000" algn="tl">
                    <a:srgbClr val="000000"/>
                  </a:outerShdw>
                </a:effectLst>
                <a:latin typeface="Arial" pitchFamily="34" charset="0"/>
              </a:rPr>
              <a:t>   </a:t>
            </a:r>
            <a:r>
              <a:rPr lang="en-US" sz="1600" dirty="0">
                <a:effectLst>
                  <a:outerShdw blurRad="38100" dist="38100" dir="2700000" algn="tl">
                    <a:srgbClr val="000000"/>
                  </a:outerShdw>
                </a:effectLst>
                <a:latin typeface="Arial" pitchFamily="34" charset="0"/>
              </a:rPr>
              <a:t>Breakfast     Lunch          Dinner</a:t>
            </a:r>
            <a:endParaRPr lang="en-US" sz="1600" dirty="0">
              <a:solidFill>
                <a:srgbClr val="FFFFFF"/>
              </a:solidFill>
              <a:effectLst>
                <a:outerShdw blurRad="38100" dist="38100" dir="2700000" algn="tl">
                  <a:srgbClr val="000000"/>
                </a:outerShdw>
              </a:effectLst>
              <a:latin typeface="Arial" pitchFamily="34" charset="0"/>
            </a:endParaRPr>
          </a:p>
        </p:txBody>
      </p:sp>
      <p:sp>
        <p:nvSpPr>
          <p:cNvPr id="1987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12523150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a:t>Insulin Action Teams</a:t>
            </a:r>
          </a:p>
        </p:txBody>
      </p:sp>
      <p:sp>
        <p:nvSpPr>
          <p:cNvPr id="1396739" name="Rectangle 3"/>
          <p:cNvSpPr>
            <a:spLocks noGrp="1" noChangeArrowheads="1"/>
          </p:cNvSpPr>
          <p:nvPr>
            <p:ph sz="quarter" idx="1"/>
          </p:nvPr>
        </p:nvSpPr>
        <p:spPr/>
        <p:txBody>
          <a:bodyPr>
            <a:normAutofit lnSpcReduction="10000"/>
          </a:bodyPr>
          <a:lstStyle/>
          <a:p>
            <a:pPr eaLnBrk="1" hangingPunct="1">
              <a:lnSpc>
                <a:spcPct val="90000"/>
              </a:lnSpc>
              <a:defRPr/>
            </a:pPr>
            <a:r>
              <a:rPr lang="en-US" sz="2800" u="sng" dirty="0">
                <a:effectLst/>
              </a:rPr>
              <a:t>Bolus: lowers after meal glucose levels</a:t>
            </a:r>
          </a:p>
          <a:p>
            <a:pPr lvl="1" eaLnBrk="1" hangingPunct="1">
              <a:lnSpc>
                <a:spcPct val="90000"/>
              </a:lnSpc>
              <a:defRPr/>
            </a:pPr>
            <a:r>
              <a:rPr lang="en-US" sz="2800" dirty="0"/>
              <a:t>Rapid Acting </a:t>
            </a:r>
          </a:p>
          <a:p>
            <a:pPr lvl="2" eaLnBrk="1" hangingPunct="1">
              <a:lnSpc>
                <a:spcPct val="90000"/>
              </a:lnSpc>
              <a:defRPr/>
            </a:pPr>
            <a:r>
              <a:rPr lang="en-US" sz="2800" dirty="0" err="1"/>
              <a:t>Aspart</a:t>
            </a:r>
            <a:r>
              <a:rPr lang="en-US" sz="2800" dirty="0"/>
              <a:t>, </a:t>
            </a:r>
            <a:r>
              <a:rPr lang="en-US" sz="2800" dirty="0" err="1"/>
              <a:t>Lispro</a:t>
            </a:r>
            <a:r>
              <a:rPr lang="en-US" sz="2800" dirty="0"/>
              <a:t>, </a:t>
            </a:r>
            <a:r>
              <a:rPr lang="en-US" sz="2800" dirty="0" err="1"/>
              <a:t>Glulisine</a:t>
            </a:r>
            <a:r>
              <a:rPr lang="en-US" sz="2800" dirty="0"/>
              <a:t>, </a:t>
            </a:r>
            <a:r>
              <a:rPr lang="en-US" sz="2800" dirty="0" err="1"/>
              <a:t>Afrezza</a:t>
            </a:r>
            <a:endParaRPr lang="en-US" sz="2800" dirty="0"/>
          </a:p>
          <a:p>
            <a:pPr lvl="1" eaLnBrk="1" hangingPunct="1">
              <a:lnSpc>
                <a:spcPct val="90000"/>
              </a:lnSpc>
              <a:defRPr/>
            </a:pPr>
            <a:r>
              <a:rPr lang="en-US" sz="2800" dirty="0"/>
              <a:t>Short Acting</a:t>
            </a:r>
          </a:p>
          <a:p>
            <a:pPr lvl="2" eaLnBrk="1" hangingPunct="1">
              <a:lnSpc>
                <a:spcPct val="90000"/>
              </a:lnSpc>
              <a:defRPr/>
            </a:pPr>
            <a:r>
              <a:rPr lang="en-US" sz="2800" dirty="0"/>
              <a:t>Regular</a:t>
            </a:r>
          </a:p>
          <a:p>
            <a:pPr eaLnBrk="1" hangingPunct="1">
              <a:lnSpc>
                <a:spcPct val="90000"/>
              </a:lnSpc>
              <a:defRPr/>
            </a:pPr>
            <a:r>
              <a:rPr lang="en-US" sz="2800" u="sng" dirty="0">
                <a:solidFill>
                  <a:schemeClr val="folHlink"/>
                </a:solidFill>
                <a:effectLst/>
              </a:rPr>
              <a:t>Basal: controls glucose between meals, </a:t>
            </a:r>
            <a:r>
              <a:rPr lang="en-US" sz="2800" u="sng" dirty="0" err="1">
                <a:solidFill>
                  <a:schemeClr val="folHlink"/>
                </a:solidFill>
                <a:effectLst/>
              </a:rPr>
              <a:t>hs</a:t>
            </a:r>
            <a:endParaRPr lang="en-US" sz="2800" u="sng" dirty="0">
              <a:solidFill>
                <a:schemeClr val="folHlink"/>
              </a:solidFill>
              <a:effectLst/>
            </a:endParaRPr>
          </a:p>
          <a:p>
            <a:pPr lvl="1" eaLnBrk="1" hangingPunct="1">
              <a:lnSpc>
                <a:spcPct val="90000"/>
              </a:lnSpc>
              <a:defRPr/>
            </a:pPr>
            <a:r>
              <a:rPr lang="en-US" sz="2800" dirty="0"/>
              <a:t>Intermediate  </a:t>
            </a:r>
          </a:p>
          <a:p>
            <a:pPr lvl="2" eaLnBrk="1" hangingPunct="1">
              <a:lnSpc>
                <a:spcPct val="90000"/>
              </a:lnSpc>
              <a:defRPr/>
            </a:pPr>
            <a:r>
              <a:rPr lang="en-US" sz="2800" dirty="0"/>
              <a:t>NPH</a:t>
            </a:r>
          </a:p>
          <a:p>
            <a:pPr lvl="1" eaLnBrk="1" hangingPunct="1">
              <a:lnSpc>
                <a:spcPct val="90000"/>
              </a:lnSpc>
              <a:defRPr/>
            </a:pPr>
            <a:r>
              <a:rPr lang="en-US" sz="2800" dirty="0"/>
              <a:t>Long Acting  </a:t>
            </a:r>
          </a:p>
          <a:p>
            <a:pPr lvl="2" eaLnBrk="1" hangingPunct="1">
              <a:lnSpc>
                <a:spcPct val="90000"/>
              </a:lnSpc>
              <a:defRPr/>
            </a:pPr>
            <a:r>
              <a:rPr lang="en-US" sz="2800" dirty="0" err="1"/>
              <a:t>Detemir</a:t>
            </a:r>
            <a:r>
              <a:rPr lang="en-US" sz="2800" dirty="0"/>
              <a:t> (</a:t>
            </a:r>
            <a:r>
              <a:rPr lang="en-US" sz="2800" dirty="0" err="1"/>
              <a:t>Levemir</a:t>
            </a:r>
            <a:r>
              <a:rPr lang="en-US" sz="2800" dirty="0"/>
              <a:t>)</a:t>
            </a:r>
          </a:p>
          <a:p>
            <a:pPr lvl="2" eaLnBrk="1" hangingPunct="1">
              <a:lnSpc>
                <a:spcPct val="90000"/>
              </a:lnSpc>
              <a:defRPr/>
            </a:pPr>
            <a:r>
              <a:rPr lang="en-US" sz="2800" dirty="0"/>
              <a:t>Glargine (Lantus, </a:t>
            </a:r>
            <a:r>
              <a:rPr lang="en-US" sz="2800" dirty="0" err="1"/>
              <a:t>Basaglar</a:t>
            </a:r>
            <a:r>
              <a:rPr lang="en-US" sz="2800" dirty="0"/>
              <a:t>)</a:t>
            </a:r>
          </a:p>
          <a:p>
            <a:pPr lvl="2" eaLnBrk="1" hangingPunct="1">
              <a:lnSpc>
                <a:spcPct val="90000"/>
              </a:lnSpc>
              <a:defRPr/>
            </a:pPr>
            <a:r>
              <a:rPr lang="en-US" sz="2800" dirty="0" err="1"/>
              <a:t>Degludec</a:t>
            </a:r>
            <a:r>
              <a:rPr lang="en-US" sz="2800" dirty="0"/>
              <a:t> (</a:t>
            </a:r>
            <a:r>
              <a:rPr lang="en-US" sz="2800" dirty="0" err="1"/>
              <a:t>Tresiba</a:t>
            </a:r>
            <a:r>
              <a:rPr lang="en-US" sz="2800" dirty="0"/>
              <a:t>)</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4419600"/>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138623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396741"/>
                                        </p:tgtEl>
                                        <p:attrNameLst>
                                          <p:attrName>style.visibility</p:attrName>
                                        </p:attrNameLst>
                                      </p:cBhvr>
                                      <p:to>
                                        <p:strVal val="visible"/>
                                      </p:to>
                                    </p:set>
                                    <p:anim calcmode="lin" valueType="num">
                                      <p:cBhvr>
                                        <p:cTn id="24" dur="500" fill="hold"/>
                                        <p:tgtEl>
                                          <p:spTgt spid="1396741"/>
                                        </p:tgtEl>
                                        <p:attrNameLst>
                                          <p:attrName>ppt_w</p:attrName>
                                        </p:attrNameLst>
                                      </p:cBhvr>
                                      <p:tavLst>
                                        <p:tav tm="0">
                                          <p:val>
                                            <p:fltVal val="0"/>
                                          </p:val>
                                        </p:tav>
                                        <p:tav tm="100000">
                                          <p:val>
                                            <p:strVal val="#ppt_w"/>
                                          </p:val>
                                        </p:tav>
                                      </p:tavLst>
                                    </p:anim>
                                    <p:anim calcmode="lin" valueType="num">
                                      <p:cBhvr>
                                        <p:cTn id="25" dur="500" fill="hold"/>
                                        <p:tgtEl>
                                          <p:spTgt spid="1396741"/>
                                        </p:tgtEl>
                                        <p:attrNameLst>
                                          <p:attrName>ppt_h</p:attrName>
                                        </p:attrNameLst>
                                      </p:cBhvr>
                                      <p:tavLst>
                                        <p:tav tm="0">
                                          <p:val>
                                            <p:fltVal val="0"/>
                                          </p:val>
                                        </p:tav>
                                        <p:tav tm="100000">
                                          <p:val>
                                            <p:strVal val="#ppt_h"/>
                                          </p:val>
                                        </p:tav>
                                      </p:tavLst>
                                    </p:anim>
                                    <p:anim calcmode="lin" valueType="num">
                                      <p:cBhvr>
                                        <p:cTn id="26" dur="500" fill="hold"/>
                                        <p:tgtEl>
                                          <p:spTgt spid="1396741"/>
                                        </p:tgtEl>
                                        <p:attrNameLst>
                                          <p:attrName>style.rotation</p:attrName>
                                        </p:attrNameLst>
                                      </p:cBhvr>
                                      <p:tavLst>
                                        <p:tav tm="0">
                                          <p:val>
                                            <p:fltVal val="360"/>
                                          </p:val>
                                        </p:tav>
                                        <p:tav tm="100000">
                                          <p:val>
                                            <p:fltVal val="0"/>
                                          </p:val>
                                        </p:tav>
                                      </p:tavLst>
                                    </p:anim>
                                    <p:animEffect transition="in" filter="fade">
                                      <p:cBhvr>
                                        <p:cTn id="27" dur="500"/>
                                        <p:tgtEl>
                                          <p:spTgt spid="13967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32" dur="500"/>
                                        <p:tgtEl>
                                          <p:spTgt spid="1396739">
                                            <p:txEl>
                                              <p:pRg st="5" end="5"/>
                                            </p:txEl>
                                          </p:spTgt>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a:t>
            </a:r>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a:t>70 </a:t>
            </a:r>
            <a:r>
              <a:rPr lang="en-US" dirty="0" err="1"/>
              <a:t>yr</a:t>
            </a:r>
            <a:r>
              <a:rPr lang="en-US" dirty="0"/>
              <a:t> old,  weighs 100kg</a:t>
            </a:r>
          </a:p>
          <a:p>
            <a:r>
              <a:rPr lang="en-US" dirty="0"/>
              <a:t>History of CABG, tobacco</a:t>
            </a:r>
          </a:p>
          <a:p>
            <a:r>
              <a:rPr lang="en-US" dirty="0"/>
              <a:t>A1c – 11.3%,  BG  400-500 for past weeks</a:t>
            </a:r>
          </a:p>
          <a:p>
            <a:r>
              <a:rPr lang="en-US" dirty="0"/>
              <a:t>Insulin – 100+ units Lantus at </a:t>
            </a:r>
            <a:r>
              <a:rPr lang="en-US" dirty="0" err="1"/>
              <a:t>hs</a:t>
            </a:r>
            <a:r>
              <a:rPr lang="en-US" dirty="0"/>
              <a:t> (</a:t>
            </a:r>
            <a:r>
              <a:rPr lang="en-US" dirty="0" err="1"/>
              <a:t>solostar</a:t>
            </a:r>
            <a:r>
              <a:rPr lang="en-US" dirty="0"/>
              <a:t>)</a:t>
            </a:r>
          </a:p>
          <a:p>
            <a:r>
              <a:rPr lang="en-US" dirty="0"/>
              <a:t>Oral Meds: Metformin, </a:t>
            </a:r>
            <a:r>
              <a:rPr lang="en-US" dirty="0" err="1"/>
              <a:t>Invokana</a:t>
            </a:r>
            <a:endParaRPr lang="en-US" dirty="0"/>
          </a:p>
          <a:p>
            <a:r>
              <a:rPr lang="en-US" dirty="0"/>
              <a:t>What is a better insulin dosing strategy?</a:t>
            </a:r>
          </a:p>
          <a:p>
            <a:r>
              <a:rPr lang="en-US" dirty="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provides practical and affordable strategies to manage hyperglycemia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2508677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Per Vial in Northern CA</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67411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88713768"/>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a:t>Bolus </a:t>
            </a:r>
            <a:r>
              <a:rPr lang="en-US" sz="3600" dirty="0" err="1"/>
              <a:t>Insulins</a:t>
            </a:r>
            <a:r>
              <a:rPr lang="en-US" sz="3600" dirty="0"/>
              <a:t>  </a:t>
            </a:r>
            <a:br>
              <a:rPr lang="en-US" sz="3600" dirty="0"/>
            </a:br>
            <a:r>
              <a:rPr lang="en-US" sz="3600" dirty="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a:t>Name			Onset	   Peak Action</a:t>
            </a:r>
          </a:p>
          <a:p>
            <a:pPr eaLnBrk="1" hangingPunct="1">
              <a:defRPr/>
            </a:pPr>
            <a:r>
              <a:rPr lang="en-US" dirty="0" err="1"/>
              <a:t>Lispro</a:t>
            </a:r>
            <a:r>
              <a:rPr lang="en-US" dirty="0"/>
              <a:t> (Humalog)	15-30 min	   1-1.5 </a:t>
            </a:r>
            <a:r>
              <a:rPr lang="en-US" dirty="0" err="1"/>
              <a:t>hrs</a:t>
            </a:r>
            <a:endParaRPr lang="en-US" dirty="0"/>
          </a:p>
          <a:p>
            <a:pPr eaLnBrk="1" hangingPunct="1">
              <a:defRPr/>
            </a:pPr>
            <a:r>
              <a:rPr lang="en-US" dirty="0" err="1"/>
              <a:t>Aspart</a:t>
            </a:r>
            <a:r>
              <a:rPr lang="en-US" dirty="0"/>
              <a:t> (</a:t>
            </a:r>
            <a:r>
              <a:rPr lang="en-US" dirty="0" err="1"/>
              <a:t>NovoLog</a:t>
            </a:r>
            <a:r>
              <a:rPr lang="en-US" dirty="0"/>
              <a:t>)</a:t>
            </a:r>
          </a:p>
          <a:p>
            <a:pPr eaLnBrk="1" hangingPunct="1">
              <a:defRPr/>
            </a:pPr>
            <a:r>
              <a:rPr lang="en-US" dirty="0" err="1"/>
              <a:t>Glulisine</a:t>
            </a:r>
            <a:r>
              <a:rPr lang="en-US" dirty="0"/>
              <a:t> (</a:t>
            </a:r>
            <a:r>
              <a:rPr lang="en-US" dirty="0" err="1"/>
              <a:t>Apidra</a:t>
            </a:r>
            <a:r>
              <a:rPr lang="en-US" dirty="0"/>
              <a:t>)</a:t>
            </a:r>
          </a:p>
          <a:p>
            <a:pPr eaLnBrk="1" hangingPunct="1">
              <a:defRPr/>
            </a:pPr>
            <a:r>
              <a:rPr lang="en-US" dirty="0" err="1"/>
              <a:t>Afrezza</a:t>
            </a:r>
            <a:r>
              <a:rPr lang="en-US" dirty="0"/>
              <a:t> (Inhaled)</a:t>
            </a:r>
          </a:p>
          <a:p>
            <a:pPr eaLnBrk="1" hangingPunct="1">
              <a:defRPr/>
            </a:pPr>
            <a:endParaRPr lang="en-US" dirty="0"/>
          </a:p>
          <a:p>
            <a:pPr eaLnBrk="1" hangingPunct="1">
              <a:defRPr/>
            </a:pPr>
            <a:r>
              <a:rPr lang="en-US" dirty="0"/>
              <a:t>Regular			  30 </a:t>
            </a:r>
            <a:r>
              <a:rPr lang="en-US" dirty="0" err="1"/>
              <a:t>mins</a:t>
            </a:r>
            <a:r>
              <a:rPr lang="en-US" dirty="0"/>
              <a:t>	    2-4 </a:t>
            </a:r>
            <a:r>
              <a:rPr lang="en-US" dirty="0" err="1"/>
              <a:t>hrs</a:t>
            </a:r>
            <a:endParaRPr lang="en-US" dirty="0"/>
          </a:p>
          <a:p>
            <a:pPr eaLnBrk="1" hangingPunct="1">
              <a:buFont typeface="Wingdings" pitchFamily="2" charset="2"/>
              <a:buNone/>
              <a:defRPr/>
            </a:pPr>
            <a:endParaRPr lang="en-US" dirty="0"/>
          </a:p>
          <a:p>
            <a:pPr eaLnBrk="1" hangingPunct="1">
              <a:buFont typeface="Wingdings" pitchFamily="2" charset="2"/>
              <a:buNone/>
              <a:defRPr/>
            </a:pPr>
            <a:endParaRPr lang="en-US" dirty="0"/>
          </a:p>
        </p:txBody>
      </p:sp>
    </p:spTree>
    <p:custDataLst>
      <p:tags r:id="rId1"/>
    </p:custDataLst>
    <p:extLst>
      <p:ext uri="{BB962C8B-B14F-4D97-AF65-F5344CB8AC3E}">
        <p14:creationId xmlns:p14="http://schemas.microsoft.com/office/powerpoint/2010/main" val="3525331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normAutofit/>
          </a:bodyPr>
          <a:lstStyle/>
          <a:p>
            <a:pPr eaLnBrk="1" hangingPunct="1"/>
            <a:r>
              <a:rPr lang="en-US" sz="4000" dirty="0"/>
              <a:t>Bolus Insulin Summary</a:t>
            </a:r>
          </a:p>
        </p:txBody>
      </p:sp>
      <p:sp>
        <p:nvSpPr>
          <p:cNvPr id="204803" name="Rectangle 3"/>
          <p:cNvSpPr>
            <a:spLocks noGrp="1" noChangeArrowheads="1"/>
          </p:cNvSpPr>
          <p:nvPr>
            <p:ph type="body" sz="half" idx="4294967295"/>
          </p:nvPr>
        </p:nvSpPr>
        <p:spPr>
          <a:xfrm>
            <a:off x="491319" y="1143000"/>
            <a:ext cx="8382000" cy="5791200"/>
          </a:xfrm>
        </p:spPr>
        <p:txBody>
          <a:bodyPr/>
          <a:lstStyle/>
          <a:p>
            <a:pPr eaLnBrk="1" hangingPunct="1"/>
            <a:r>
              <a:rPr lang="en-US" dirty="0"/>
              <a:t>Regular, </a:t>
            </a:r>
            <a:r>
              <a:rPr lang="en-US" dirty="0" err="1"/>
              <a:t>Novolog</a:t>
            </a:r>
            <a:r>
              <a:rPr lang="en-US" dirty="0"/>
              <a:t>, Humalog, </a:t>
            </a:r>
            <a:r>
              <a:rPr lang="en-US" dirty="0" err="1"/>
              <a:t>Apidra</a:t>
            </a:r>
            <a:r>
              <a:rPr lang="en-US" dirty="0"/>
              <a:t>, </a:t>
            </a:r>
          </a:p>
          <a:p>
            <a:pPr eaLnBrk="1" hangingPunct="1"/>
            <a:r>
              <a:rPr lang="en-US" dirty="0"/>
              <a:t>Starts working fast (15-30 </a:t>
            </a:r>
            <a:r>
              <a:rPr lang="en-US" dirty="0" err="1"/>
              <a:t>mins</a:t>
            </a:r>
            <a:r>
              <a:rPr lang="en-US" dirty="0"/>
              <a:t>)</a:t>
            </a:r>
          </a:p>
          <a:p>
            <a:pPr eaLnBrk="1" hangingPunct="1"/>
            <a:r>
              <a:rPr lang="en-US" dirty="0"/>
              <a:t>Gets out fast (3-6 hours)</a:t>
            </a:r>
          </a:p>
          <a:p>
            <a:pPr eaLnBrk="1" hangingPunct="1"/>
            <a:r>
              <a:rPr lang="en-US" dirty="0"/>
              <a:t>Post meal BG reflects effectiveness</a:t>
            </a:r>
          </a:p>
          <a:p>
            <a:pPr eaLnBrk="1" hangingPunct="1"/>
            <a:r>
              <a:rPr lang="en-US" dirty="0"/>
              <a:t>Should comprise about ½ total daily dose</a:t>
            </a:r>
          </a:p>
          <a:p>
            <a:pPr eaLnBrk="1" hangingPunct="1"/>
            <a:r>
              <a:rPr lang="en-US" dirty="0"/>
              <a:t>Covers food or hyperglycemia.</a:t>
            </a:r>
          </a:p>
          <a:p>
            <a:pPr eaLnBrk="1" hangingPunct="1"/>
            <a:r>
              <a:rPr lang="en-US" dirty="0"/>
              <a:t>1 unit </a:t>
            </a:r>
          </a:p>
          <a:p>
            <a:pPr lvl="1" eaLnBrk="1" hangingPunct="1"/>
            <a:r>
              <a:rPr lang="en-US" dirty="0"/>
              <a:t>Covers ≈ 10 -15 </a:t>
            </a:r>
            <a:r>
              <a:rPr lang="en-US" dirty="0" err="1"/>
              <a:t>gms</a:t>
            </a:r>
            <a:r>
              <a:rPr lang="en-US" dirty="0"/>
              <a:t> of carb</a:t>
            </a:r>
          </a:p>
          <a:p>
            <a:pPr lvl="1" eaLnBrk="1" hangingPunct="1"/>
            <a:r>
              <a:rPr lang="en-US" dirty="0"/>
              <a:t>Lowers BG ≈ 30 – 50 points</a:t>
            </a:r>
          </a:p>
        </p:txBody>
      </p:sp>
      <p:pic>
        <p:nvPicPr>
          <p:cNvPr id="204804" name="Picture 4" descr="MCj02152940000[1]"/>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7360870" y="1752600"/>
            <a:ext cx="1284287" cy="1974850"/>
          </a:xfrm>
          <a:noFill/>
        </p:spPr>
      </p:pic>
    </p:spTree>
    <p:custDataLst>
      <p:tags r:id="rId1"/>
    </p:custDataLst>
    <p:extLst>
      <p:ext uri="{BB962C8B-B14F-4D97-AF65-F5344CB8AC3E}">
        <p14:creationId xmlns:p14="http://schemas.microsoft.com/office/powerpoint/2010/main" val="195958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33400"/>
            <a:ext cx="8229600" cy="609600"/>
          </a:xfrm>
        </p:spPr>
        <p:txBody>
          <a:bodyPr>
            <a:normAutofit fontScale="90000"/>
          </a:bodyPr>
          <a:lstStyle/>
          <a:p>
            <a:pPr eaLnBrk="1" hangingPunct="1"/>
            <a:r>
              <a:rPr lang="en-US"/>
              <a:t>Bolus Insulin Timing</a:t>
            </a:r>
          </a:p>
        </p:txBody>
      </p:sp>
      <p:sp>
        <p:nvSpPr>
          <p:cNvPr id="206851" name="Rectangle 3"/>
          <p:cNvSpPr>
            <a:spLocks noGrp="1" noChangeArrowheads="1"/>
          </p:cNvSpPr>
          <p:nvPr>
            <p:ph type="body" idx="1"/>
          </p:nvPr>
        </p:nvSpPr>
        <p:spPr/>
        <p:txBody>
          <a:bodyPr/>
          <a:lstStyle/>
          <a:p>
            <a:pPr eaLnBrk="1" hangingPunct="1">
              <a:lnSpc>
                <a:spcPct val="90000"/>
              </a:lnSpc>
            </a:pPr>
            <a:r>
              <a:rPr lang="en-US" dirty="0"/>
              <a:t>How is the effectiveness of bolus insulin determined?</a:t>
            </a:r>
          </a:p>
          <a:p>
            <a:pPr lvl="1" eaLnBrk="1" hangingPunct="1">
              <a:lnSpc>
                <a:spcPct val="90000"/>
              </a:lnSpc>
            </a:pPr>
            <a:r>
              <a:rPr lang="en-US" dirty="0"/>
              <a:t>2 hour post meal (if you can get it)</a:t>
            </a:r>
          </a:p>
          <a:p>
            <a:pPr lvl="1" eaLnBrk="1" hangingPunct="1">
              <a:lnSpc>
                <a:spcPct val="90000"/>
              </a:lnSpc>
            </a:pPr>
            <a:r>
              <a:rPr lang="en-US" dirty="0"/>
              <a:t>Before next meal blood glucose</a:t>
            </a:r>
          </a:p>
          <a:p>
            <a:pPr lvl="1" eaLnBrk="1" hangingPunct="1">
              <a:lnSpc>
                <a:spcPct val="90000"/>
              </a:lnSpc>
              <a:buFont typeface="Wingdings" panose="05000000000000000000" pitchFamily="2" charset="2"/>
              <a:buNone/>
            </a:pPr>
            <a:endParaRPr lang="en-US" dirty="0"/>
          </a:p>
          <a:p>
            <a:pPr eaLnBrk="1" hangingPunct="1">
              <a:lnSpc>
                <a:spcPct val="90000"/>
              </a:lnSpc>
            </a:pPr>
            <a:r>
              <a:rPr lang="en-US" dirty="0"/>
              <a:t>Glucose goals (ADA) – may be modified by provider/</a:t>
            </a:r>
            <a:r>
              <a:rPr lang="en-US" dirty="0" err="1"/>
              <a:t>pt</a:t>
            </a:r>
            <a:endParaRPr lang="en-US" dirty="0"/>
          </a:p>
          <a:p>
            <a:pPr lvl="1" eaLnBrk="1" hangingPunct="1">
              <a:lnSpc>
                <a:spcPct val="90000"/>
              </a:lnSpc>
            </a:pPr>
            <a:r>
              <a:rPr lang="en-US" dirty="0"/>
              <a:t>1-2 hours post meal  &lt;180</a:t>
            </a:r>
          </a:p>
          <a:p>
            <a:pPr lvl="1" eaLnBrk="1" hangingPunct="1">
              <a:lnSpc>
                <a:spcPct val="90000"/>
              </a:lnSpc>
            </a:pPr>
            <a:r>
              <a:rPr lang="en-US" dirty="0"/>
              <a:t>Before next meal – 70 - 130</a:t>
            </a:r>
          </a:p>
        </p:txBody>
      </p:sp>
    </p:spTree>
    <p:custDataLst>
      <p:tags r:id="rId1"/>
    </p:custDataLst>
    <p:extLst>
      <p:ext uri="{BB962C8B-B14F-4D97-AF65-F5344CB8AC3E}">
        <p14:creationId xmlns:p14="http://schemas.microsoft.com/office/powerpoint/2010/main" val="298058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Management –AKA	</a:t>
            </a:r>
          </a:p>
        </p:txBody>
      </p:sp>
      <p:sp>
        <p:nvSpPr>
          <p:cNvPr id="3" name="Content Placeholder 2"/>
          <p:cNvSpPr>
            <a:spLocks noGrp="1"/>
          </p:cNvSpPr>
          <p:nvPr>
            <p:ph sz="quarter" idx="1"/>
          </p:nvPr>
        </p:nvSpPr>
        <p:spPr>
          <a:xfrm>
            <a:off x="457200" y="1219200"/>
            <a:ext cx="2819400" cy="4937760"/>
          </a:xfrm>
        </p:spPr>
        <p:txBody>
          <a:bodyPr>
            <a:normAutofit/>
          </a:bodyPr>
          <a:lstStyle/>
          <a:p>
            <a:pPr marL="0" indent="0">
              <a:buNone/>
            </a:pPr>
            <a:r>
              <a:rPr lang="en-US" sz="5400" dirty="0"/>
              <a:t>How to think </a:t>
            </a:r>
            <a:br>
              <a:rPr lang="en-US" sz="5400" dirty="0"/>
            </a:br>
            <a:r>
              <a:rPr lang="en-US" sz="5400" dirty="0"/>
              <a:t>like a pancreas</a:t>
            </a:r>
            <a:endParaRPr lang="en-US" dirty="0"/>
          </a:p>
        </p:txBody>
      </p:sp>
      <p:pic>
        <p:nvPicPr>
          <p:cNvPr id="5" name="Picture 4"/>
          <p:cNvPicPr>
            <a:picLocks noChangeAspect="1"/>
          </p:cNvPicPr>
          <p:nvPr/>
        </p:nvPicPr>
        <p:blipFill>
          <a:blip r:embed="rId3"/>
          <a:stretch>
            <a:fillRect/>
          </a:stretch>
        </p:blipFill>
        <p:spPr>
          <a:xfrm flipH="1">
            <a:off x="3352800" y="2133600"/>
            <a:ext cx="3196196" cy="4110418"/>
          </a:xfrm>
          <a:prstGeom prst="rect">
            <a:avLst/>
          </a:prstGeom>
        </p:spPr>
      </p:pic>
      <p:pic>
        <p:nvPicPr>
          <p:cNvPr id="6" name="Picture 5"/>
          <p:cNvPicPr>
            <a:picLocks noChangeAspect="1"/>
          </p:cNvPicPr>
          <p:nvPr/>
        </p:nvPicPr>
        <p:blipFill>
          <a:blip r:embed="rId4"/>
          <a:stretch>
            <a:fillRect/>
          </a:stretch>
        </p:blipFill>
        <p:spPr>
          <a:xfrm rot="20462378">
            <a:off x="5551772" y="1597733"/>
            <a:ext cx="2808098" cy="1809402"/>
          </a:xfrm>
          <a:prstGeom prst="rect">
            <a:avLst/>
          </a:prstGeom>
        </p:spPr>
      </p:pic>
    </p:spTree>
    <p:custDataLst>
      <p:tags r:id="rId1"/>
    </p:custDataLst>
    <p:extLst>
      <p:ext uri="{BB962C8B-B14F-4D97-AF65-F5344CB8AC3E}">
        <p14:creationId xmlns:p14="http://schemas.microsoft.com/office/powerpoint/2010/main" val="1560384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a:t>Pattern Management</a:t>
            </a:r>
            <a:endParaRPr lang="en-US"/>
          </a:p>
        </p:txBody>
      </p:sp>
      <p:sp>
        <p:nvSpPr>
          <p:cNvPr id="1427459" name="Rectangle 3"/>
          <p:cNvSpPr>
            <a:spLocks noGrp="1" noChangeArrowheads="1"/>
          </p:cNvSpPr>
          <p:nvPr>
            <p:ph sz="quarter" idx="1"/>
          </p:nvPr>
        </p:nvSpPr>
        <p:spPr/>
        <p:txBody>
          <a:bodyPr/>
          <a:lstStyle/>
          <a:p>
            <a:pPr eaLnBrk="1" hangingPunct="1">
              <a:defRPr/>
            </a:pPr>
            <a:r>
              <a:rPr lang="en-US" dirty="0"/>
              <a:t>Safety 1st!! - Evaluate 3 day patterns</a:t>
            </a:r>
          </a:p>
          <a:p>
            <a:pPr eaLnBrk="1" hangingPunct="1">
              <a:defRPr/>
            </a:pPr>
            <a:r>
              <a:rPr lang="en-US" b="1" dirty="0"/>
              <a:t>Hypo:</a:t>
            </a:r>
            <a:r>
              <a:rPr lang="en-US" dirty="0"/>
              <a:t> </a:t>
            </a:r>
            <a:r>
              <a:rPr lang="en-US" dirty="0" err="1"/>
              <a:t>eval</a:t>
            </a:r>
            <a:r>
              <a:rPr lang="en-US" dirty="0"/>
              <a:t> 1st and fix: </a:t>
            </a:r>
          </a:p>
          <a:p>
            <a:pPr lvl="1" eaLnBrk="1" hangingPunct="1">
              <a:defRPr/>
            </a:pPr>
            <a:r>
              <a:rPr lang="en-US" dirty="0"/>
              <a:t>If possible, decrease medication dose</a:t>
            </a:r>
          </a:p>
          <a:p>
            <a:pPr lvl="1" eaLnBrk="1" hangingPunct="1">
              <a:defRPr/>
            </a:pPr>
            <a:r>
              <a:rPr lang="en-US" dirty="0"/>
              <a:t>Timing of meals, exercise, medications</a:t>
            </a:r>
          </a:p>
          <a:p>
            <a:pPr eaLnBrk="1" hangingPunct="1">
              <a:defRPr/>
            </a:pPr>
            <a:r>
              <a:rPr lang="en-US" b="1" dirty="0"/>
              <a:t>Hyperglycemia: </a:t>
            </a:r>
            <a:r>
              <a:rPr lang="en-US" dirty="0"/>
              <a:t>evaluate 2nd</a:t>
            </a:r>
            <a:endParaRPr lang="en-US" sz="2000" dirty="0">
              <a:solidFill>
                <a:srgbClr val="DC0081"/>
              </a:solidFill>
            </a:endParaRPr>
          </a:p>
          <a:p>
            <a:pPr lvl="1" eaLnBrk="1" hangingPunct="1">
              <a:defRPr/>
            </a:pPr>
            <a:r>
              <a:rPr lang="en-US" dirty="0"/>
              <a:t>Identify patterns</a:t>
            </a:r>
          </a:p>
          <a:p>
            <a:pPr lvl="1" eaLnBrk="1" hangingPunct="1">
              <a:defRPr/>
            </a:pPr>
            <a:r>
              <a:rPr lang="en-US" dirty="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146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a:t>Free Live Webinars and Newsletter at DiabetesEd.net </a:t>
            </a:r>
          </a:p>
        </p:txBody>
      </p:sp>
      <p:sp>
        <p:nvSpPr>
          <p:cNvPr id="3" name="Content Placeholder 2"/>
          <p:cNvSpPr>
            <a:spLocks noGrp="1"/>
          </p:cNvSpPr>
          <p:nvPr>
            <p:ph sz="quarter" idx="1"/>
          </p:nvPr>
        </p:nvSpPr>
        <p:spPr>
          <a:xfrm>
            <a:off x="457200" y="1524000"/>
            <a:ext cx="8229600" cy="4343400"/>
          </a:xfrm>
        </p:spPr>
        <p:txBody>
          <a:bodyPr/>
          <a:lstStyle/>
          <a:p>
            <a:pPr>
              <a:defRPr/>
            </a:pPr>
            <a:r>
              <a:rPr lang="en-US" dirty="0"/>
              <a:t>Free Webinars and Newsletter</a:t>
            </a:r>
          </a:p>
          <a:p>
            <a:pPr lvl="1">
              <a:defRPr/>
            </a:pPr>
            <a:r>
              <a:rPr lang="en-US" dirty="0"/>
              <a:t>Preparing to take CDE  </a:t>
            </a:r>
          </a:p>
          <a:p>
            <a:pPr lvl="1">
              <a:defRPr/>
            </a:pPr>
            <a:r>
              <a:rPr lang="en-US" dirty="0"/>
              <a:t>New Frontiers  </a:t>
            </a:r>
          </a:p>
          <a:p>
            <a:pPr lvl="1">
              <a:defRPr/>
            </a:pPr>
            <a:r>
              <a:rPr lang="en-US" dirty="0"/>
              <a:t>New Medications </a:t>
            </a:r>
          </a:p>
          <a:p>
            <a:pPr lvl="1">
              <a:defRPr/>
            </a:pPr>
            <a:r>
              <a:rPr lang="en-US" dirty="0"/>
              <a:t>BC-ADM </a:t>
            </a:r>
          </a:p>
          <a:p>
            <a:pPr lvl="1">
              <a:defRPr/>
            </a:pPr>
            <a:endParaRPr lang="en-US" dirty="0"/>
          </a:p>
          <a:p>
            <a:pPr lvl="1">
              <a:defRPr/>
            </a:pPr>
            <a:r>
              <a:rPr lang="en-US" dirty="0"/>
              <a:t>Just write in your email </a:t>
            </a:r>
          </a:p>
          <a:p>
            <a:pPr lvl="1">
              <a:defRPr/>
            </a:pPr>
            <a:r>
              <a:rPr lang="en-US" dirty="0" err="1"/>
              <a:t>FaceBook</a:t>
            </a:r>
            <a:r>
              <a:rPr lang="en-US" dirty="0"/>
              <a:t> &gt; Diabetes Educational Services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867400" y="1524000"/>
            <a:ext cx="2971800" cy="2422063"/>
          </a:xfrm>
          <a:prstGeom prst="rect">
            <a:avLst/>
          </a:prstGeom>
        </p:spPr>
      </p:pic>
    </p:spTree>
    <p:custDataLst>
      <p:tags r:id="rId1"/>
    </p:custDataLst>
    <p:extLst>
      <p:ext uri="{BB962C8B-B14F-4D97-AF65-F5344CB8AC3E}">
        <p14:creationId xmlns:p14="http://schemas.microsoft.com/office/powerpoint/2010/main" val="326919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dirty="0"/>
              <a:t>Type 2 – BMI 32. New diagnosis, No meds.</a:t>
            </a:r>
            <a:br>
              <a:rPr lang="en-US" sz="3600" dirty="0"/>
            </a:br>
            <a:r>
              <a:rPr lang="en-US" sz="3600" dirty="0"/>
              <a:t>What Patterns? Recommendations? Meds?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103456" name="Document" r:id="rId5" imgW="8300941" imgH="5437182" progId="Word.Document.8">
                  <p:embed/>
                </p:oleObj>
              </mc:Choice>
              <mc:Fallback>
                <p:oleObj name="Document" r:id="rId5" imgW="8300941" imgH="5437182" progId="Word.Document.8">
                  <p:embed/>
                  <p:pic>
                    <p:nvPicPr>
                      <p:cNvPr id="0" name=""/>
                      <p:cNvPicPr>
                        <a:picLocks noChangeAspect="1" noChangeArrowheads="1"/>
                      </p:cNvPicPr>
                      <p:nvPr/>
                    </p:nvPicPr>
                    <p:blipFill>
                      <a:blip r:embed="rId6"/>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283069312"/>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a:t>Bolus – Insulin Sliding Scale</a:t>
            </a:r>
            <a:br>
              <a:rPr lang="en-US" sz="3600"/>
            </a:br>
            <a:r>
              <a:rPr lang="en-US" sz="2800"/>
              <a:t> Starts at 150, 2 units for every 50 </a:t>
            </a:r>
            <a:r>
              <a:rPr lang="en-US" sz="2400"/>
              <a:t>mg/dl</a:t>
            </a:r>
            <a:r>
              <a:rPr lang="en-US" sz="2800"/>
              <a:t> &gt;150</a:t>
            </a:r>
          </a:p>
        </p:txBody>
      </p:sp>
      <p:graphicFrame>
        <p:nvGraphicFramePr>
          <p:cNvPr id="129027" name="Object 1024"/>
          <p:cNvGraphicFramePr>
            <a:graphicFrameLocks noGrp="1" noChangeAspect="1"/>
          </p:cNvGraphicFramePr>
          <p:nvPr>
            <p:ph sz="quarter" idx="1"/>
            <p:extLst>
              <p:ext uri="{D42A27DB-BD31-4B8C-83A1-F6EECF244321}">
                <p14:modId xmlns:p14="http://schemas.microsoft.com/office/powerpoint/2010/main" val="1081867908"/>
              </p:ext>
            </p:extLst>
          </p:nvPr>
        </p:nvGraphicFramePr>
        <p:xfrm>
          <a:off x="609600" y="1371600"/>
          <a:ext cx="8077200" cy="5137442"/>
        </p:xfrm>
        <a:graphic>
          <a:graphicData uri="http://schemas.openxmlformats.org/presentationml/2006/ole">
            <mc:AlternateContent xmlns:mc="http://schemas.openxmlformats.org/markup-compatibility/2006">
              <mc:Choice xmlns:v="urn:schemas-microsoft-com:vml" Requires="v">
                <p:oleObj spid="_x0000_s104481" name="Document" r:id="rId5" imgW="7917099" imgH="5035521" progId="Word.Document.8">
                  <p:embed/>
                </p:oleObj>
              </mc:Choice>
              <mc:Fallback>
                <p:oleObj name="Document" r:id="rId5" imgW="7917099" imgH="5035521" progId="Word.Document.8">
                  <p:embed/>
                  <p:pic>
                    <p:nvPicPr>
                      <p:cNvPr id="0" name=""/>
                      <p:cNvPicPr>
                        <a:picLocks noChangeAspect="1" noChangeArrowheads="1"/>
                      </p:cNvPicPr>
                      <p:nvPr/>
                    </p:nvPicPr>
                    <p:blipFill>
                      <a:blip r:embed="rId6"/>
                      <a:srcRect/>
                      <a:stretch>
                        <a:fillRect/>
                      </a:stretch>
                    </p:blipFill>
                    <p:spPr bwMode="auto">
                      <a:xfrm>
                        <a:off x="609600" y="1371600"/>
                        <a:ext cx="8077200" cy="5137442"/>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43563741"/>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a:t>Basal </a:t>
            </a:r>
            <a:r>
              <a:rPr lang="en-US" sz="3600" dirty="0" err="1"/>
              <a:t>Insulins</a:t>
            </a:r>
            <a:r>
              <a:rPr lang="en-US" sz="3600" dirty="0"/>
              <a:t> </a:t>
            </a:r>
            <a:br>
              <a:rPr lang="en-US" sz="3600" dirty="0"/>
            </a:br>
            <a:r>
              <a:rPr lang="en-US" sz="3200" dirty="0"/>
              <a:t>(½ of total daily dose</a:t>
            </a:r>
            <a:r>
              <a:rPr lang="en-US" sz="3600" dirty="0"/>
              <a:t>) </a:t>
            </a:r>
          </a:p>
        </p:txBody>
      </p:sp>
      <p:sp>
        <p:nvSpPr>
          <p:cNvPr id="1410051" name="Rectangle 3"/>
          <p:cNvSpPr>
            <a:spLocks noGrp="1" noChangeArrowheads="1"/>
          </p:cNvSpPr>
          <p:nvPr>
            <p:ph sz="quarter" idx="1"/>
          </p:nvPr>
        </p:nvSpPr>
        <p:spPr>
          <a:xfrm>
            <a:off x="457200" y="1447800"/>
            <a:ext cx="8229600" cy="4709160"/>
          </a:xfrm>
        </p:spPr>
        <p:txBody>
          <a:bodyPr>
            <a:normAutofit fontScale="92500" lnSpcReduction="20000"/>
          </a:bodyPr>
          <a:lstStyle/>
          <a:p>
            <a:pPr eaLnBrk="1" hangingPunct="1">
              <a:buFont typeface="Wingdings" pitchFamily="2" charset="2"/>
              <a:buNone/>
              <a:defRPr/>
            </a:pPr>
            <a:r>
              <a:rPr lang="en-US" u="sng" dirty="0">
                <a:solidFill>
                  <a:schemeClr val="accent1">
                    <a:lumMod val="50000"/>
                  </a:schemeClr>
                </a:solidFill>
              </a:rPr>
              <a:t>Intermediate Acting	  Peak Action   Duration</a:t>
            </a:r>
          </a:p>
          <a:p>
            <a:pPr eaLnBrk="1" hangingPunct="1">
              <a:defRPr/>
            </a:pPr>
            <a:r>
              <a:rPr lang="en-US" dirty="0"/>
              <a:t>NPH	  		  4-12 </a:t>
            </a:r>
            <a:r>
              <a:rPr lang="en-US" dirty="0" err="1"/>
              <a:t>hrs</a:t>
            </a:r>
            <a:r>
              <a:rPr lang="en-US" dirty="0"/>
              <a:t>		12-24</a:t>
            </a:r>
          </a:p>
          <a:p>
            <a:pPr eaLnBrk="1" hangingPunct="1">
              <a:defRPr/>
            </a:pPr>
            <a:endParaRPr lang="en-US" dirty="0"/>
          </a:p>
          <a:p>
            <a:pPr eaLnBrk="1" hangingPunct="1">
              <a:buFont typeface="Wingdings" pitchFamily="2" charset="2"/>
              <a:buNone/>
              <a:defRPr/>
            </a:pPr>
            <a:r>
              <a:rPr lang="en-US" u="sng" dirty="0">
                <a:solidFill>
                  <a:schemeClr val="accent1">
                    <a:lumMod val="50000"/>
                  </a:schemeClr>
                </a:solidFill>
              </a:rPr>
              <a:t>Long Acting	  		Peak Action       Duration</a:t>
            </a:r>
          </a:p>
          <a:p>
            <a:pPr eaLnBrk="1" hangingPunct="1">
              <a:defRPr/>
            </a:pPr>
            <a:r>
              <a:rPr lang="en-US" dirty="0" err="1"/>
              <a:t>Detemir</a:t>
            </a:r>
            <a:r>
              <a:rPr lang="en-US" dirty="0"/>
              <a:t> (</a:t>
            </a:r>
            <a:r>
              <a:rPr lang="en-US" dirty="0" err="1"/>
              <a:t>Levemir</a:t>
            </a:r>
            <a:r>
              <a:rPr lang="en-US" dirty="0"/>
              <a:t>)	  No Peak		20 </a:t>
            </a:r>
            <a:r>
              <a:rPr lang="en-US" dirty="0" err="1"/>
              <a:t>hrs</a:t>
            </a:r>
            <a:endParaRPr lang="en-US" dirty="0"/>
          </a:p>
          <a:p>
            <a:pPr eaLnBrk="1" hangingPunct="1">
              <a:defRPr/>
            </a:pPr>
            <a:r>
              <a:rPr lang="en-US" dirty="0"/>
              <a:t>Glargine (Lantus)	  			24 </a:t>
            </a:r>
            <a:r>
              <a:rPr lang="en-US" dirty="0" err="1"/>
              <a:t>hrs</a:t>
            </a:r>
            <a:endParaRPr lang="en-US" dirty="0"/>
          </a:p>
          <a:p>
            <a:pPr eaLnBrk="1" hangingPunct="1">
              <a:defRPr/>
            </a:pPr>
            <a:r>
              <a:rPr lang="en-US" dirty="0"/>
              <a:t>Glargine (</a:t>
            </a:r>
            <a:r>
              <a:rPr lang="en-US" dirty="0" err="1"/>
              <a:t>Basaglar</a:t>
            </a:r>
            <a:r>
              <a:rPr lang="en-US" dirty="0"/>
              <a:t>)				24 </a:t>
            </a:r>
            <a:r>
              <a:rPr lang="en-US" dirty="0" err="1"/>
              <a:t>hrs</a:t>
            </a:r>
            <a:endParaRPr lang="en-US" dirty="0"/>
          </a:p>
          <a:p>
            <a:pPr eaLnBrk="1" hangingPunct="1">
              <a:defRPr/>
            </a:pPr>
            <a:r>
              <a:rPr lang="en-US" dirty="0" err="1"/>
              <a:t>Degludec</a:t>
            </a:r>
            <a:r>
              <a:rPr lang="en-US" dirty="0"/>
              <a:t> (</a:t>
            </a:r>
            <a:r>
              <a:rPr lang="en-US" dirty="0" err="1"/>
              <a:t>Tresiba</a:t>
            </a:r>
            <a:r>
              <a:rPr lang="en-US" dirty="0"/>
              <a:t>)				42 </a:t>
            </a:r>
            <a:r>
              <a:rPr lang="en-US" dirty="0" err="1"/>
              <a:t>hrs</a:t>
            </a:r>
            <a:endParaRPr lang="en-US" dirty="0"/>
          </a:p>
          <a:p>
            <a:pPr eaLnBrk="1" hangingPunct="1">
              <a:defRPr/>
            </a:pPr>
            <a:endParaRPr lang="en-US" dirty="0"/>
          </a:p>
          <a:p>
            <a:pPr eaLnBrk="1" hangingPunct="1">
              <a:buFont typeface="Wingdings" pitchFamily="2" charset="2"/>
              <a:buNone/>
              <a:defRPr/>
            </a:pPr>
            <a:r>
              <a:rPr lang="en-US" i="1" dirty="0"/>
              <a:t>Fasting BG reflects efficacy of basal</a:t>
            </a:r>
          </a:p>
        </p:txBody>
      </p:sp>
    </p:spTree>
    <p:custDataLst>
      <p:tags r:id="rId1"/>
    </p:custDataLst>
    <p:extLst>
      <p:ext uri="{BB962C8B-B14F-4D97-AF65-F5344CB8AC3E}">
        <p14:creationId xmlns:p14="http://schemas.microsoft.com/office/powerpoint/2010/main" val="275479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9" end="9"/>
                                            </p:txEl>
                                          </p:spTgt>
                                        </p:tgtEl>
                                        <p:attrNameLst>
                                          <p:attrName>style.visibility</p:attrName>
                                        </p:attrNameLst>
                                      </p:cBhvr>
                                      <p:to>
                                        <p:strVal val="visible"/>
                                      </p:to>
                                    </p:set>
                                    <p:anim calcmode="lin" valueType="num">
                                      <p:cBhvr additive="base">
                                        <p:cTn id="7" dur="2000" fill="hold"/>
                                        <p:tgtEl>
                                          <p:spTgt spid="1410051">
                                            <p:txEl>
                                              <p:pRg st="9" end="9"/>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Degludec</a:t>
            </a:r>
            <a:endParaRPr lang="en-US" dirty="0"/>
          </a:p>
        </p:txBody>
      </p:sp>
      <p:sp>
        <p:nvSpPr>
          <p:cNvPr id="3" name="Content Placeholder 2"/>
          <p:cNvSpPr>
            <a:spLocks noGrp="1"/>
          </p:cNvSpPr>
          <p:nvPr>
            <p:ph sz="quarter" idx="1"/>
          </p:nvPr>
        </p:nvSpPr>
        <p:spPr>
          <a:xfrm>
            <a:off x="457200" y="1219200"/>
            <a:ext cx="5715000" cy="5181600"/>
          </a:xfrm>
        </p:spPr>
        <p:txBody>
          <a:bodyPr>
            <a:normAutofit fontScale="92500"/>
          </a:bodyPr>
          <a:lstStyle/>
          <a:p>
            <a:r>
              <a:rPr lang="en-US" dirty="0" err="1"/>
              <a:t>Degludec</a:t>
            </a:r>
            <a:r>
              <a:rPr lang="en-US" dirty="0"/>
              <a:t> (</a:t>
            </a:r>
            <a:r>
              <a:rPr lang="en-US" dirty="0" err="1"/>
              <a:t>Tresiba</a:t>
            </a:r>
            <a:r>
              <a:rPr lang="en-US" dirty="0"/>
              <a:t>)</a:t>
            </a:r>
          </a:p>
          <a:p>
            <a:pPr lvl="1"/>
            <a:r>
              <a:rPr lang="en-US" dirty="0"/>
              <a:t>An ultra long acting insulin - lasts</a:t>
            </a:r>
          </a:p>
          <a:p>
            <a:pPr marL="274320" lvl="1" indent="0">
              <a:buNone/>
            </a:pPr>
            <a:r>
              <a:rPr lang="en-US" dirty="0"/>
              <a:t>    up to 42 hours </a:t>
            </a:r>
          </a:p>
          <a:p>
            <a:pPr lvl="1"/>
            <a:r>
              <a:rPr lang="en-US" dirty="0"/>
              <a:t>Takes 3-4 days to reach steady state</a:t>
            </a:r>
          </a:p>
          <a:p>
            <a:pPr lvl="1"/>
            <a:r>
              <a:rPr lang="en-US" dirty="0"/>
              <a:t>Available in u-100 and u-200 pens</a:t>
            </a:r>
          </a:p>
          <a:p>
            <a:pPr lvl="1"/>
            <a:r>
              <a:rPr lang="en-US" dirty="0"/>
              <a:t>Seems to cause less hypo</a:t>
            </a:r>
          </a:p>
          <a:p>
            <a:pPr lvl="1"/>
            <a:r>
              <a:rPr lang="en-US" dirty="0"/>
              <a:t>Adjust dose every 3-4 days</a:t>
            </a:r>
          </a:p>
          <a:p>
            <a:pPr lvl="1"/>
            <a:r>
              <a:rPr lang="en-US" dirty="0"/>
              <a:t>Wait at least 8 hours between doses</a:t>
            </a:r>
          </a:p>
          <a:p>
            <a:pPr lvl="1"/>
            <a:r>
              <a:rPr lang="en-US" dirty="0"/>
              <a:t>Good at room temp for 8 </a:t>
            </a:r>
            <a:r>
              <a:rPr lang="en-US" dirty="0" err="1"/>
              <a:t>wks</a:t>
            </a:r>
            <a:endParaRPr lang="en-US" dirty="0"/>
          </a:p>
          <a:p>
            <a:r>
              <a:rPr lang="en-US" dirty="0" err="1"/>
              <a:t>Ryzodeg</a:t>
            </a:r>
            <a:r>
              <a:rPr lang="en-US" dirty="0"/>
              <a:t> 70/30</a:t>
            </a:r>
          </a:p>
          <a:p>
            <a:pPr lvl="1"/>
            <a:r>
              <a:rPr lang="en-US" dirty="0"/>
              <a:t> mixture of insulin </a:t>
            </a:r>
            <a:r>
              <a:rPr lang="en-US" dirty="0" err="1"/>
              <a:t>degludec</a:t>
            </a:r>
            <a:r>
              <a:rPr lang="en-US" dirty="0"/>
              <a:t> and </a:t>
            </a:r>
            <a:r>
              <a:rPr lang="en-US" dirty="0" err="1"/>
              <a:t>aspart</a:t>
            </a:r>
            <a:endParaRPr lang="en-US" dirty="0"/>
          </a:p>
          <a:p>
            <a:pPr lvl="1"/>
            <a:endParaRPr lang="en-US" dirty="0"/>
          </a:p>
          <a:p>
            <a:pPr lvl="1"/>
            <a:endParaRPr lang="en-US" dirty="0"/>
          </a:p>
        </p:txBody>
      </p:sp>
      <p:pic>
        <p:nvPicPr>
          <p:cNvPr id="79876" name="Picture 4" descr="http://sugartoday.info/wp-content/uploads/2012/12/insulinedegilic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0200" y="1295400"/>
            <a:ext cx="3553097" cy="12954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basagla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988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94066">
            <a:off x="5736005" y="5249127"/>
            <a:ext cx="2664976" cy="672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82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295400"/>
            <a:ext cx="8229600" cy="5181600"/>
          </a:xfrm>
        </p:spPr>
        <p:txBody>
          <a:bodyPr/>
          <a:lstStyle/>
          <a:p>
            <a:pPr eaLnBrk="1" hangingPunct="1">
              <a:defRPr/>
            </a:pPr>
            <a:r>
              <a:rPr lang="en-US" dirty="0"/>
              <a:t>NPH, </a:t>
            </a:r>
            <a:r>
              <a:rPr lang="en-US" dirty="0" err="1"/>
              <a:t>Levemir</a:t>
            </a:r>
            <a:r>
              <a:rPr lang="en-US" dirty="0"/>
              <a:t>, Lantus, </a:t>
            </a:r>
            <a:r>
              <a:rPr lang="en-US" dirty="0" err="1"/>
              <a:t>Degludec</a:t>
            </a:r>
            <a:endParaRPr lang="en-US" dirty="0"/>
          </a:p>
          <a:p>
            <a:pPr eaLnBrk="1" hangingPunct="1">
              <a:defRPr/>
            </a:pPr>
            <a:r>
              <a:rPr lang="en-US" dirty="0"/>
              <a:t>Covers in between meals, through night</a:t>
            </a:r>
          </a:p>
          <a:p>
            <a:pPr eaLnBrk="1" hangingPunct="1">
              <a:defRPr/>
            </a:pPr>
            <a:r>
              <a:rPr lang="en-US" dirty="0"/>
              <a:t>Starts working slow (4 hours)</a:t>
            </a:r>
          </a:p>
          <a:p>
            <a:pPr eaLnBrk="1" hangingPunct="1">
              <a:defRPr/>
            </a:pPr>
            <a:r>
              <a:rPr lang="en-US" dirty="0"/>
              <a:t>Stays in long (12-24 hours)</a:t>
            </a:r>
          </a:p>
          <a:p>
            <a:pPr lvl="1" eaLnBrk="1" hangingPunct="1">
              <a:defRPr/>
            </a:pPr>
            <a:r>
              <a:rPr lang="en-US" dirty="0">
                <a:solidFill>
                  <a:schemeClr val="tx1"/>
                </a:solidFill>
              </a:rPr>
              <a:t>NPH 12 </a:t>
            </a:r>
            <a:r>
              <a:rPr lang="en-US" dirty="0" err="1">
                <a:solidFill>
                  <a:schemeClr val="tx1"/>
                </a:solidFill>
              </a:rPr>
              <a:t>hrs</a:t>
            </a:r>
            <a:endParaRPr lang="en-US" dirty="0">
              <a:solidFill>
                <a:schemeClr val="tx1"/>
              </a:solidFill>
            </a:endParaRPr>
          </a:p>
          <a:p>
            <a:pPr lvl="1" eaLnBrk="1" hangingPunct="1">
              <a:defRPr/>
            </a:pPr>
            <a:r>
              <a:rPr lang="en-US" dirty="0" err="1">
                <a:solidFill>
                  <a:schemeClr val="tx1"/>
                </a:solidFill>
              </a:rPr>
              <a:t>Levemir</a:t>
            </a:r>
            <a:r>
              <a:rPr lang="en-US" dirty="0">
                <a:solidFill>
                  <a:schemeClr val="tx1"/>
                </a:solidFill>
              </a:rPr>
              <a:t>, Lantus 20-24 </a:t>
            </a:r>
            <a:r>
              <a:rPr lang="en-US" dirty="0" err="1">
                <a:solidFill>
                  <a:schemeClr val="tx1"/>
                </a:solidFill>
              </a:rPr>
              <a:t>hrs</a:t>
            </a:r>
            <a:endParaRPr lang="en-US" dirty="0">
              <a:solidFill>
                <a:schemeClr val="tx1"/>
              </a:solidFill>
            </a:endParaRPr>
          </a:p>
          <a:p>
            <a:pPr lvl="1" eaLnBrk="1" hangingPunct="1">
              <a:defRPr/>
            </a:pPr>
            <a:r>
              <a:rPr lang="en-US" dirty="0" err="1"/>
              <a:t>Degludec</a:t>
            </a:r>
            <a:r>
              <a:rPr lang="en-US" dirty="0"/>
              <a:t> – 42 hours</a:t>
            </a:r>
            <a:endParaRPr lang="en-US" dirty="0">
              <a:solidFill>
                <a:schemeClr val="tx1"/>
              </a:solidFill>
            </a:endParaRPr>
          </a:p>
          <a:p>
            <a:pPr eaLnBrk="1" hangingPunct="1">
              <a:defRPr/>
            </a:pPr>
            <a:r>
              <a:rPr lang="en-US" dirty="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349588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a:t>Basal + Metformin</a:t>
            </a:r>
            <a:br>
              <a:rPr lang="en-US" sz="3600" dirty="0"/>
            </a:br>
            <a:r>
              <a:rPr lang="en-US" sz="3600" dirty="0"/>
              <a:t>Type 2, 80kg – A1c 8.7%</a:t>
            </a:r>
          </a:p>
        </p:txBody>
      </p:sp>
      <p:graphicFrame>
        <p:nvGraphicFramePr>
          <p:cNvPr id="132099" name="Object 1024"/>
          <p:cNvGraphicFramePr>
            <a:graphicFrameLocks noGrp="1" noChangeAspect="1"/>
          </p:cNvGraphicFramePr>
          <p:nvPr>
            <p:ph sz="quarter" idx="1"/>
            <p:extLst>
              <p:ext uri="{D42A27DB-BD31-4B8C-83A1-F6EECF244321}">
                <p14:modId xmlns:p14="http://schemas.microsoft.com/office/powerpoint/2010/main" val="388895235"/>
              </p:ext>
            </p:extLst>
          </p:nvPr>
        </p:nvGraphicFramePr>
        <p:xfrm>
          <a:off x="482600" y="1590675"/>
          <a:ext cx="8578850" cy="5870575"/>
        </p:xfrm>
        <a:graphic>
          <a:graphicData uri="http://schemas.openxmlformats.org/presentationml/2006/ole">
            <mc:AlternateContent xmlns:mc="http://schemas.openxmlformats.org/markup-compatibility/2006">
              <mc:Choice xmlns:v="urn:schemas-microsoft-com:vml" Requires="v">
                <p:oleObj spid="_x0000_s105505" name="Document" r:id="rId5" imgW="8222657" imgH="5627935" progId="Word.Document.8">
                  <p:embed/>
                </p:oleObj>
              </mc:Choice>
              <mc:Fallback>
                <p:oleObj name="Document" r:id="rId5" imgW="8222657" imgH="5627935" progId="Word.Document.8">
                  <p:embed/>
                  <p:pic>
                    <p:nvPicPr>
                      <p:cNvPr id="0" name=""/>
                      <p:cNvPicPr>
                        <a:picLocks noChangeAspect="1" noChangeArrowheads="1"/>
                      </p:cNvPicPr>
                      <p:nvPr/>
                    </p:nvPicPr>
                    <p:blipFill>
                      <a:blip r:embed="rId6"/>
                      <a:srcRect/>
                      <a:stretch>
                        <a:fillRect/>
                      </a:stretch>
                    </p:blipFill>
                    <p:spPr bwMode="auto">
                      <a:xfrm>
                        <a:off x="482600" y="1590675"/>
                        <a:ext cx="8578850" cy="5870575"/>
                      </a:xfrm>
                      <a:prstGeom prst="rect">
                        <a:avLst/>
                      </a:prstGeom>
                      <a:noFill/>
                      <a:ln>
                        <a:noFill/>
                      </a:ln>
                      <a:extLst/>
                    </p:spPr>
                  </p:pic>
                </p:oleObj>
              </mc:Fallback>
            </mc:AlternateContent>
          </a:graphicData>
        </a:graphic>
      </p:graphicFrame>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4953000"/>
            <a:ext cx="2527570" cy="1677117"/>
          </a:xfrm>
          <a:prstGeom prst="rect">
            <a:avLst/>
          </a:prstGeom>
        </p:spPr>
      </p:pic>
    </p:spTree>
    <p:custDataLst>
      <p:tags r:id="rId2"/>
    </p:custDataLst>
    <p:extLst>
      <p:ext uri="{BB962C8B-B14F-4D97-AF65-F5344CB8AC3E}">
        <p14:creationId xmlns:p14="http://schemas.microsoft.com/office/powerpoint/2010/main" val="533489862"/>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te-Ins 16.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519109512"/>
      </p:ext>
    </p:extLst>
  </p:cSld>
  <p:clrMapOvr>
    <a:masterClrMapping/>
  </p:clrMapOvr>
  <p:transition spd="slow">
    <p:wipe dir="d"/>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is it Too much basal insulin?</a:t>
            </a:r>
          </a:p>
        </p:txBody>
      </p:sp>
      <p:pic>
        <p:nvPicPr>
          <p:cNvPr id="3" name="Picture 2"/>
          <p:cNvPicPr>
            <a:picLocks noChangeAspect="1"/>
          </p:cNvPicPr>
          <p:nvPr/>
        </p:nvPicPr>
        <p:blipFill>
          <a:blip r:embed="rId3"/>
          <a:stretch>
            <a:fillRect/>
          </a:stretch>
        </p:blipFill>
        <p:spPr>
          <a:xfrm>
            <a:off x="1828800" y="1219200"/>
            <a:ext cx="5683995" cy="4977102"/>
          </a:xfrm>
          <a:prstGeom prst="rect">
            <a:avLst/>
          </a:prstGeom>
        </p:spPr>
      </p:pic>
    </p:spTree>
    <p:custDataLst>
      <p:tags r:id="rId1"/>
    </p:custDataLst>
    <p:extLst>
      <p:ext uri="{BB962C8B-B14F-4D97-AF65-F5344CB8AC3E}">
        <p14:creationId xmlns:p14="http://schemas.microsoft.com/office/powerpoint/2010/main" val="2652800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sz="quarter" idx="1"/>
          </p:nvPr>
        </p:nvSpPr>
        <p:spPr>
          <a:xfrm>
            <a:off x="457200" y="1219200"/>
            <a:ext cx="5715000" cy="4937760"/>
          </a:xfrm>
        </p:spPr>
        <p:txBody>
          <a:bodyPr>
            <a:normAutofit/>
          </a:bodyPr>
          <a:lstStyle/>
          <a:p>
            <a:r>
              <a:rPr lang="en-US" sz="3000" dirty="0"/>
              <a:t>At max basal dose </a:t>
            </a:r>
          </a:p>
          <a:p>
            <a:pPr lvl="1"/>
            <a:r>
              <a:rPr lang="en-US" sz="2800" dirty="0"/>
              <a:t>80 x 0.5 = 40 units</a:t>
            </a:r>
          </a:p>
          <a:p>
            <a:r>
              <a:rPr lang="en-US" sz="3000" dirty="0"/>
              <a:t>Start bolus insulin at largest meal</a:t>
            </a:r>
          </a:p>
          <a:p>
            <a:r>
              <a:rPr lang="en-US" sz="3000" dirty="0"/>
              <a:t>Or switch to 70/30 Insulin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3672840"/>
            <a:ext cx="2756170" cy="1828800"/>
          </a:xfrm>
          <a:prstGeom prst="rect">
            <a:avLst/>
          </a:prstGeom>
        </p:spPr>
      </p:pic>
    </p:spTree>
    <p:custDataLst>
      <p:tags r:id="rId1"/>
    </p:custDataLst>
    <p:extLst>
      <p:ext uri="{BB962C8B-B14F-4D97-AF65-F5344CB8AC3E}">
        <p14:creationId xmlns:p14="http://schemas.microsoft.com/office/powerpoint/2010/main" val="234064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106528"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a:t>Combo Sub-Q Insulin</a:t>
            </a:r>
          </a:p>
        </p:txBody>
      </p:sp>
    </p:spTree>
    <p:custDataLst>
      <p:tags r:id="rId2"/>
    </p:custDataLst>
    <p:extLst>
      <p:ext uri="{BB962C8B-B14F-4D97-AF65-F5344CB8AC3E}">
        <p14:creationId xmlns:p14="http://schemas.microsoft.com/office/powerpoint/2010/main" val="167172189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49873985"/>
      </p:ext>
    </p:extLst>
  </p:cSld>
  <p:clrMapOvr>
    <a:masterClrMapping/>
  </p:clrMapOvr>
  <p:transition>
    <p:random/>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Next Steps – Switch from 40 units basal to 70/30 Insulin</a:t>
            </a:r>
          </a:p>
        </p:txBody>
      </p:sp>
      <p:sp>
        <p:nvSpPr>
          <p:cNvPr id="3" name="Content Placeholder 2"/>
          <p:cNvSpPr>
            <a:spLocks noGrp="1"/>
          </p:cNvSpPr>
          <p:nvPr>
            <p:ph sz="quarter" idx="1"/>
          </p:nvPr>
        </p:nvSpPr>
        <p:spPr>
          <a:xfrm>
            <a:off x="457200" y="1219200"/>
            <a:ext cx="5715000" cy="4937760"/>
          </a:xfrm>
        </p:spPr>
        <p:txBody>
          <a:bodyPr>
            <a:normAutofit/>
          </a:bodyPr>
          <a:lstStyle/>
          <a:p>
            <a:pPr marL="0" indent="0">
              <a:buNone/>
            </a:pPr>
            <a:endParaRPr lang="en-US" sz="3000" dirty="0"/>
          </a:p>
          <a:p>
            <a:r>
              <a:rPr lang="en-US" dirty="0"/>
              <a:t>Switch to 70/30 Insulin</a:t>
            </a:r>
          </a:p>
          <a:p>
            <a:r>
              <a:rPr lang="en-US" dirty="0"/>
              <a:t>Take current dose and give 2/3 in am and 1/3 in pm. </a:t>
            </a:r>
          </a:p>
          <a:p>
            <a:pPr lvl="1"/>
            <a:r>
              <a:rPr lang="en-US" sz="2800" dirty="0"/>
              <a:t>2/3 of basal in am</a:t>
            </a:r>
          </a:p>
          <a:p>
            <a:pPr lvl="2"/>
            <a:r>
              <a:rPr lang="en-US" sz="2800" dirty="0"/>
              <a:t>40 units x 0.6 = 24 units 70/30</a:t>
            </a:r>
          </a:p>
          <a:p>
            <a:pPr lvl="1"/>
            <a:r>
              <a:rPr lang="en-US" sz="2800" dirty="0"/>
              <a:t>1/3 of basal in *pm</a:t>
            </a:r>
          </a:p>
          <a:p>
            <a:pPr lvl="2"/>
            <a:r>
              <a:rPr lang="en-US" sz="2400" dirty="0"/>
              <a:t> </a:t>
            </a:r>
            <a:r>
              <a:rPr lang="en-US" sz="2800" dirty="0"/>
              <a:t>40 units x 0.4 = 16 units 70/30</a:t>
            </a:r>
            <a:endParaRPr lang="en-US" sz="2400" dirty="0"/>
          </a:p>
          <a:p>
            <a:pPr lvl="1"/>
            <a:r>
              <a:rPr lang="en-US" sz="2800" dirty="0"/>
              <a:t>*pm = before dinner</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0630" y="1600200"/>
            <a:ext cx="2756170" cy="1828800"/>
          </a:xfrm>
          <a:prstGeom prst="rect">
            <a:avLst/>
          </a:prstGeom>
        </p:spPr>
      </p:pic>
    </p:spTree>
    <p:custDataLst>
      <p:tags r:id="rId1"/>
    </p:custDataLst>
    <p:extLst>
      <p:ext uri="{BB962C8B-B14F-4D97-AF65-F5344CB8AC3E}">
        <p14:creationId xmlns:p14="http://schemas.microsoft.com/office/powerpoint/2010/main" val="259243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dirty="0"/>
              <a:t>24u 70/30 am,  16 u 70/30 pm</a:t>
            </a:r>
            <a:br>
              <a:rPr lang="en-US" sz="3600" dirty="0"/>
            </a:br>
            <a:r>
              <a:rPr lang="en-US" sz="3600" dirty="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107552" name="Document" r:id="rId5" imgW="7906998" imgH="5440781" progId="Word.Document.8">
                  <p:embed/>
                </p:oleObj>
              </mc:Choice>
              <mc:Fallback>
                <p:oleObj name="Document" r:id="rId5" imgW="7906998" imgH="5440781" progId="Word.Document.8">
                  <p:embed/>
                  <p:pic>
                    <p:nvPicPr>
                      <p:cNvPr id="0" name=""/>
                      <p:cNvPicPr>
                        <a:picLocks noChangeAspect="1" noChangeArrowheads="1"/>
                      </p:cNvPicPr>
                      <p:nvPr/>
                    </p:nvPicPr>
                    <p:blipFill>
                      <a:blip r:embed="rId6"/>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304218188"/>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dirty="0"/>
              <a:t>Type 2 – Glyburide 20mg AM, 10u Lantus pm</a:t>
            </a:r>
          </a:p>
        </p:txBody>
      </p:sp>
      <p:graphicFrame>
        <p:nvGraphicFramePr>
          <p:cNvPr id="140291" name="Object 1024"/>
          <p:cNvGraphicFramePr>
            <a:graphicFrameLocks noGrp="1" noChangeAspect="1"/>
          </p:cNvGraphicFramePr>
          <p:nvPr>
            <p:ph sz="quarter" idx="1"/>
            <p:extLst>
              <p:ext uri="{D42A27DB-BD31-4B8C-83A1-F6EECF244321}">
                <p14:modId xmlns:p14="http://schemas.microsoft.com/office/powerpoint/2010/main" val="4016347215"/>
              </p:ext>
            </p:extLst>
          </p:nvPr>
        </p:nvGraphicFramePr>
        <p:xfrm>
          <a:off x="441960" y="1447800"/>
          <a:ext cx="8200738" cy="5638800"/>
        </p:xfrm>
        <a:graphic>
          <a:graphicData uri="http://schemas.openxmlformats.org/presentationml/2006/ole">
            <mc:AlternateContent xmlns:mc="http://schemas.openxmlformats.org/markup-compatibility/2006">
              <mc:Choice xmlns:v="urn:schemas-microsoft-com:vml" Requires="v">
                <p:oleObj spid="_x0000_s108577" name="Document" r:id="rId5" imgW="7926118" imgH="5450139" progId="Word.Document.8">
                  <p:embed/>
                </p:oleObj>
              </mc:Choice>
              <mc:Fallback>
                <p:oleObj name="Document" r:id="rId5" imgW="7926118" imgH="5450139" progId="Word.Document.8">
                  <p:embed/>
                  <p:pic>
                    <p:nvPicPr>
                      <p:cNvPr id="0" name=""/>
                      <p:cNvPicPr>
                        <a:picLocks noChangeAspect="1" noChangeArrowheads="1"/>
                      </p:cNvPicPr>
                      <p:nvPr/>
                    </p:nvPicPr>
                    <p:blipFill>
                      <a:blip r:embed="rId6"/>
                      <a:srcRect/>
                      <a:stretch>
                        <a:fillRect/>
                      </a:stretch>
                    </p:blipFill>
                    <p:spPr bwMode="auto">
                      <a:xfrm>
                        <a:off x="441960" y="14478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581741063"/>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a:t>Insulin</a:t>
            </a:r>
          </a:p>
          <a:p>
            <a:pPr>
              <a:defRPr/>
            </a:pPr>
            <a:r>
              <a:rPr lang="en-US" sz="4400" dirty="0"/>
              <a:t>Sulfonylureas</a:t>
            </a:r>
          </a:p>
          <a:p>
            <a:pPr>
              <a:defRPr/>
            </a:pPr>
            <a:r>
              <a:rPr lang="en-US" sz="4400" dirty="0" err="1"/>
              <a:t>Meglitinides</a:t>
            </a:r>
            <a:endParaRPr lang="en-US" sz="4400" dirty="0"/>
          </a:p>
          <a:p>
            <a:pPr>
              <a:defRPr/>
            </a:pPr>
            <a:r>
              <a:rPr lang="en-US" dirty="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378060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a:t>Sulfonylureas</a:t>
            </a:r>
            <a:r>
              <a:rPr lang="en-US" dirty="0">
                <a:solidFill>
                  <a:schemeClr val="accent1">
                    <a:lumMod val="20000"/>
                    <a:lumOff val="80000"/>
                  </a:schemeClr>
                </a:solidFill>
              </a:rPr>
              <a:t> </a:t>
            </a:r>
            <a:r>
              <a:rPr lang="en-US" dirty="0"/>
              <a:t>- Squirts</a:t>
            </a:r>
          </a:p>
        </p:txBody>
      </p:sp>
      <p:sp>
        <p:nvSpPr>
          <p:cNvPr id="1495043" name="Rectangle 3"/>
          <p:cNvSpPr>
            <a:spLocks noGrp="1" noChangeArrowheads="1"/>
          </p:cNvSpPr>
          <p:nvPr>
            <p:ph sz="quarter" idx="1"/>
          </p:nvPr>
        </p:nvSpPr>
        <p:spPr>
          <a:xfrm>
            <a:off x="457200" y="1219200"/>
            <a:ext cx="6019800" cy="4800600"/>
          </a:xfrm>
        </p:spPr>
        <p:txBody>
          <a:bodyPr>
            <a:normAutofit/>
          </a:bodyPr>
          <a:lstStyle/>
          <a:p>
            <a:pPr eaLnBrk="1" hangingPunct="1">
              <a:defRPr/>
            </a:pPr>
            <a:r>
              <a:rPr lang="en-US" dirty="0"/>
              <a:t>Action: Increase endogenous insulin secretion throughout day</a:t>
            </a:r>
          </a:p>
          <a:p>
            <a:pPr eaLnBrk="1" hangingPunct="1">
              <a:defRPr/>
            </a:pPr>
            <a:r>
              <a:rPr lang="en-US" dirty="0"/>
              <a:t>Efficacy:</a:t>
            </a:r>
          </a:p>
          <a:p>
            <a:pPr lvl="1" eaLnBrk="1" hangingPunct="1">
              <a:defRPr/>
            </a:pPr>
            <a:r>
              <a:rPr lang="en-US" sz="2800" dirty="0"/>
              <a:t>Decrease FPG 60-70 mg/dl </a:t>
            </a:r>
          </a:p>
          <a:p>
            <a:pPr lvl="1" eaLnBrk="1" hangingPunct="1">
              <a:defRPr/>
            </a:pPr>
            <a:r>
              <a:rPr lang="en-US" sz="2800" dirty="0"/>
              <a:t>Reduce A1C by 1.0-2.0%</a:t>
            </a:r>
          </a:p>
          <a:p>
            <a:pPr>
              <a:defRPr/>
            </a:pPr>
            <a:r>
              <a:rPr lang="en-US" dirty="0"/>
              <a:t>Side Effects:</a:t>
            </a:r>
          </a:p>
          <a:p>
            <a:pPr lvl="1">
              <a:defRPr/>
            </a:pPr>
            <a:r>
              <a:rPr lang="en-US" sz="2800" dirty="0"/>
              <a:t>Weight gain, hypoglycemia</a:t>
            </a:r>
          </a:p>
          <a:p>
            <a:pPr>
              <a:defRPr/>
            </a:pPr>
            <a:r>
              <a:rPr lang="en-US" dirty="0"/>
              <a:t>Benefits:</a:t>
            </a:r>
          </a:p>
          <a:p>
            <a:pPr lvl="1">
              <a:defRPr/>
            </a:pPr>
            <a:r>
              <a:rPr lang="en-US" sz="2800" dirty="0"/>
              <a:t>Cheap, effective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351495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a:t>Defined as glucose of 70</a:t>
            </a:r>
            <a:r>
              <a:rPr lang="en-US" sz="2400" dirty="0"/>
              <a:t>mg/dl </a:t>
            </a:r>
            <a:r>
              <a:rPr lang="en-US" dirty="0"/>
              <a:t>or below  </a:t>
            </a:r>
          </a:p>
          <a:p>
            <a:pPr eaLnBrk="1" hangingPunct="1">
              <a:defRPr/>
            </a:pPr>
            <a:r>
              <a:rPr lang="en-US" dirty="0"/>
              <a:t>50% of episodes occur during the night</a:t>
            </a:r>
          </a:p>
          <a:p>
            <a:pPr eaLnBrk="1" hangingPunct="1">
              <a:defRPr/>
            </a:pPr>
            <a:r>
              <a:rPr lang="en-US" dirty="0"/>
              <a:t>Higher mortality rate with severe hypoglycemia secondary to sulfonylureas</a:t>
            </a:r>
          </a:p>
          <a:p>
            <a:pPr lvl="1" eaLnBrk="1" hangingPunct="1">
              <a:defRPr/>
            </a:pPr>
            <a:r>
              <a:rPr lang="en-US" dirty="0"/>
              <a:t>Especially (glyburide) </a:t>
            </a:r>
            <a:r>
              <a:rPr lang="en-US" dirty="0" err="1"/>
              <a:t>Micronase</a:t>
            </a:r>
            <a:r>
              <a:rPr lang="en-US" sz="2000" baseline="40000" dirty="0"/>
              <a:t>®</a:t>
            </a:r>
            <a:r>
              <a:rPr lang="en-US" dirty="0"/>
              <a:t>, </a:t>
            </a:r>
            <a:r>
              <a:rPr lang="en-US" dirty="0" err="1"/>
              <a:t>Diabeta</a:t>
            </a:r>
            <a:r>
              <a:rPr lang="en-US" sz="2000" baseline="40000" dirty="0"/>
              <a:t>®</a:t>
            </a:r>
            <a:endParaRPr lang="en-US" baseline="40000" dirty="0"/>
          </a:p>
          <a:p>
            <a:pPr eaLnBrk="1" hangingPunct="1">
              <a:defRPr/>
            </a:pPr>
            <a:r>
              <a:rPr lang="en-US" dirty="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a:t>Hypoglycemia = “Limiting Factor”</a:t>
            </a:r>
          </a:p>
        </p:txBody>
      </p:sp>
    </p:spTree>
    <p:custDataLst>
      <p:tags r:id="rId1"/>
    </p:custDataLst>
    <p:extLst>
      <p:ext uri="{BB962C8B-B14F-4D97-AF65-F5344CB8AC3E}">
        <p14:creationId xmlns:p14="http://schemas.microsoft.com/office/powerpoint/2010/main" val="12860814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a:t>Autonomic</a:t>
            </a:r>
          </a:p>
          <a:p>
            <a:pPr lvl="1" eaLnBrk="1" hangingPunct="1">
              <a:defRPr/>
            </a:pPr>
            <a:r>
              <a:rPr lang="en-US" sz="2800" dirty="0"/>
              <a:t>Anxiety</a:t>
            </a:r>
          </a:p>
          <a:p>
            <a:pPr lvl="1" eaLnBrk="1" hangingPunct="1">
              <a:defRPr/>
            </a:pPr>
            <a:r>
              <a:rPr lang="en-US" sz="2800" dirty="0"/>
              <a:t>Palpitations</a:t>
            </a:r>
          </a:p>
          <a:p>
            <a:pPr lvl="1" eaLnBrk="1" hangingPunct="1">
              <a:defRPr/>
            </a:pPr>
            <a:r>
              <a:rPr lang="en-US" sz="2800" dirty="0"/>
              <a:t>Sweating</a:t>
            </a:r>
          </a:p>
          <a:p>
            <a:pPr lvl="1" eaLnBrk="1" hangingPunct="1">
              <a:defRPr/>
            </a:pPr>
            <a:r>
              <a:rPr lang="en-US" sz="2800" dirty="0"/>
              <a:t>Tingling</a:t>
            </a:r>
          </a:p>
          <a:p>
            <a:pPr lvl="1" eaLnBrk="1" hangingPunct="1">
              <a:defRPr/>
            </a:pPr>
            <a:r>
              <a:rPr lang="en-US" sz="2800" dirty="0"/>
              <a:t>Trembling</a:t>
            </a:r>
          </a:p>
          <a:p>
            <a:pPr lvl="1" eaLnBrk="1" hangingPunct="1">
              <a:defRPr/>
            </a:pPr>
            <a:r>
              <a:rPr lang="en-US" sz="2800" dirty="0"/>
              <a:t>Hypoglycemic Unawareness</a:t>
            </a:r>
          </a:p>
          <a:p>
            <a:pPr lvl="1" eaLnBrk="1" hangingPunct="1">
              <a:defRPr/>
            </a:pPr>
            <a:endParaRPr lang="en-US" sz="2800" dirty="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5"/>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5"/>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Hypoglycemic Symptoms</a:t>
            </a:r>
          </a:p>
        </p:txBody>
      </p:sp>
    </p:spTree>
    <p:custDataLst>
      <p:tags r:id="rId1"/>
    </p:custDataLst>
    <p:extLst>
      <p:ext uri="{BB962C8B-B14F-4D97-AF65-F5344CB8AC3E}">
        <p14:creationId xmlns:p14="http://schemas.microsoft.com/office/powerpoint/2010/main" val="343186288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a:t>If blood glucose </a:t>
            </a:r>
            <a:r>
              <a:rPr lang="en-US" b="1" dirty="0"/>
              <a:t>70</a:t>
            </a:r>
            <a:r>
              <a:rPr lang="en-US" sz="2800" dirty="0"/>
              <a:t>mg/dl</a:t>
            </a:r>
            <a:r>
              <a:rPr lang="en-US" dirty="0"/>
              <a:t> or below:</a:t>
            </a:r>
          </a:p>
          <a:p>
            <a:pPr lvl="1" eaLnBrk="1" hangingPunct="1">
              <a:buSzPct val="75000"/>
              <a:buFont typeface="Monotype Sorts" pitchFamily="2" charset="2"/>
              <a:buBlip>
                <a:blip r:embed="rId3"/>
              </a:buBlip>
              <a:defRPr/>
            </a:pPr>
            <a:r>
              <a:rPr lang="en-US" sz="2400" dirty="0"/>
              <a:t>10-15 </a:t>
            </a:r>
            <a:r>
              <a:rPr lang="en-US" sz="2400" dirty="0" err="1"/>
              <a:t>gms</a:t>
            </a:r>
            <a:r>
              <a:rPr lang="en-US" sz="2400" dirty="0"/>
              <a:t> of carb to raise BG 30 - 45</a:t>
            </a:r>
            <a:r>
              <a:rPr lang="en-US" sz="3200" dirty="0"/>
              <a:t>mg/dl</a:t>
            </a:r>
            <a:endParaRPr lang="en-US" sz="2400" dirty="0"/>
          </a:p>
          <a:p>
            <a:pPr eaLnBrk="1" hangingPunct="1">
              <a:buFont typeface="Monotype Sorts" pitchFamily="2" charset="2"/>
              <a:buBlip>
                <a:blip r:embed="rId4"/>
              </a:buBlip>
              <a:defRPr/>
            </a:pPr>
            <a:r>
              <a:rPr lang="en-US" dirty="0"/>
              <a:t>Retest in 15 minutes, if still low, treat again, even without symptoms</a:t>
            </a:r>
          </a:p>
          <a:p>
            <a:pPr eaLnBrk="1" hangingPunct="1">
              <a:buFont typeface="Monotype Sorts" pitchFamily="2" charset="2"/>
              <a:buBlip>
                <a:blip r:embed="rId4"/>
              </a:buBlip>
              <a:defRPr/>
            </a:pPr>
            <a:r>
              <a:rPr lang="en-US" dirty="0"/>
              <a:t>Follow with usual meal or snack</a:t>
            </a:r>
          </a:p>
          <a:p>
            <a:pPr eaLnBrk="1" hangingPunct="1">
              <a:buFont typeface="Monotype Sorts" pitchFamily="2" charset="2"/>
              <a:buBlip>
                <a:blip r:embed="rId4"/>
              </a:buBlip>
              <a:defRPr/>
            </a:pPr>
            <a:r>
              <a:rPr lang="en-US" dirty="0"/>
              <a:t>If BG less than 40, allow recovery time</a:t>
            </a:r>
          </a:p>
          <a:p>
            <a:pPr eaLnBrk="1" hangingPunct="1">
              <a:buFont typeface="Monotype Sorts" pitchFamily="2" charset="2"/>
              <a:buNone/>
              <a:defRPr/>
            </a:pP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a:t>Treatment of Hypoglycemia</a:t>
            </a:r>
          </a:p>
        </p:txBody>
      </p:sp>
    </p:spTree>
    <p:custDataLst>
      <p:tags r:id="rId1"/>
    </p:custDataLst>
    <p:extLst>
      <p:ext uri="{BB962C8B-B14F-4D97-AF65-F5344CB8AC3E}">
        <p14:creationId xmlns:p14="http://schemas.microsoft.com/office/powerpoint/2010/main" val="181782438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a:t> 3 - 4 Glucose Tablets</a:t>
            </a:r>
          </a:p>
          <a:p>
            <a:pPr eaLnBrk="1" hangingPunct="1">
              <a:buFont typeface="Wingdings" pitchFamily="2" charset="2"/>
              <a:buBlip>
                <a:blip r:embed="rId4"/>
              </a:buBlip>
              <a:defRPr/>
            </a:pPr>
            <a:r>
              <a:rPr lang="en-US" dirty="0"/>
              <a:t> 8 - 10 Lifesavers candy</a:t>
            </a:r>
          </a:p>
          <a:p>
            <a:pPr eaLnBrk="1" hangingPunct="1">
              <a:buFont typeface="Wingdings" pitchFamily="2" charset="2"/>
              <a:buBlip>
                <a:blip r:embed="rId4"/>
              </a:buBlip>
              <a:defRPr/>
            </a:pPr>
            <a:r>
              <a:rPr lang="en-US" dirty="0"/>
              <a:t> 8 - 10 Hard candies</a:t>
            </a:r>
          </a:p>
          <a:p>
            <a:pPr eaLnBrk="1" hangingPunct="1">
              <a:buFont typeface="Wingdings" pitchFamily="2" charset="2"/>
              <a:buBlip>
                <a:blip r:embed="rId4"/>
              </a:buBlip>
              <a:defRPr/>
            </a:pPr>
            <a:r>
              <a:rPr lang="en-US" dirty="0"/>
              <a:t> 2 Tablespoons Raisins</a:t>
            </a:r>
          </a:p>
          <a:p>
            <a:pPr eaLnBrk="1" hangingPunct="1">
              <a:buFont typeface="Wingdings" pitchFamily="2" charset="2"/>
              <a:buBlip>
                <a:blip r:embed="rId4"/>
              </a:buBlip>
              <a:defRPr/>
            </a:pPr>
            <a:r>
              <a:rPr lang="en-US" dirty="0"/>
              <a:t> 4 - 6 </a:t>
            </a:r>
            <a:r>
              <a:rPr lang="en-US" dirty="0" err="1"/>
              <a:t>oz’s</a:t>
            </a:r>
            <a:r>
              <a:rPr lang="en-US" dirty="0"/>
              <a:t> </a:t>
            </a:r>
            <a:r>
              <a:rPr lang="en-US" dirty="0" err="1"/>
              <a:t>Nondiet</a:t>
            </a:r>
            <a:r>
              <a:rPr lang="en-US" dirty="0"/>
              <a:t> soda</a:t>
            </a:r>
          </a:p>
          <a:p>
            <a:pPr eaLnBrk="1" hangingPunct="1">
              <a:buFont typeface="Wingdings" pitchFamily="2" charset="2"/>
              <a:buBlip>
                <a:blip r:embed="rId4"/>
              </a:buBlip>
              <a:defRPr/>
            </a:pPr>
            <a:r>
              <a:rPr lang="en-US" dirty="0"/>
              <a:t> 4 - 6 </a:t>
            </a:r>
            <a:r>
              <a:rPr lang="en-US" dirty="0" err="1"/>
              <a:t>oz’s</a:t>
            </a:r>
            <a:r>
              <a:rPr lang="en-US" dirty="0"/>
              <a:t> Fruit Juice</a:t>
            </a:r>
          </a:p>
          <a:p>
            <a:pPr eaLnBrk="1" hangingPunct="1">
              <a:buFont typeface="Wingdings" pitchFamily="2" charset="2"/>
              <a:buBlip>
                <a:blip r:embed="rId4"/>
              </a:buBlip>
              <a:defRPr/>
            </a:pPr>
            <a:r>
              <a:rPr lang="en-US" dirty="0"/>
              <a:t> 8 </a:t>
            </a:r>
            <a:r>
              <a:rPr lang="en-US" dirty="0" err="1"/>
              <a:t>oz</a:t>
            </a:r>
            <a:r>
              <a:rPr lang="en-US" dirty="0"/>
              <a:t> Milk (non fat)</a:t>
            </a:r>
          </a:p>
        </p:txBody>
      </p:sp>
      <p:graphicFrame>
        <p:nvGraphicFramePr>
          <p:cNvPr id="1898496" name="Object 1024"/>
          <p:cNvGraphicFramePr>
            <a:graphicFrameLocks noGrp="1" noChangeAspect="1"/>
          </p:cNvGraphicFramePr>
          <p:nvPr>
            <p:ph type="clipArt" sz="half" idx="4294967295"/>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109600"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19217520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838200"/>
            <a:ext cx="3521403"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214313"/>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2819400"/>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stretch>
            <a:fillRect/>
          </a:stretch>
        </p:blipFill>
        <p:spPr>
          <a:xfrm>
            <a:off x="4343400" y="214313"/>
            <a:ext cx="1905000" cy="1981200"/>
          </a:xfrm>
          <a:prstGeom prst="rect">
            <a:avLst/>
          </a:prstGeom>
        </p:spPr>
      </p:pic>
    </p:spTree>
    <p:custDataLst>
      <p:tags r:id="rId1"/>
    </p:custDataLst>
    <p:extLst>
      <p:ext uri="{BB962C8B-B14F-4D97-AF65-F5344CB8AC3E}">
        <p14:creationId xmlns:p14="http://schemas.microsoft.com/office/powerpoint/2010/main" val="11564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28600"/>
            <a:ext cx="8229600" cy="1143000"/>
          </a:xfrm>
          <a:solidFill>
            <a:srgbClr val="B1D45A"/>
          </a:solidFill>
        </p:spPr>
        <p:txBody>
          <a:bodyPr lIns="90477" tIns="44445" rIns="90477" bIns="44445" anchor="b">
            <a:normAutofit fontScale="90000"/>
          </a:bodyPr>
          <a:lstStyle/>
          <a:p>
            <a:pPr eaLnBrk="1" hangingPunct="1"/>
            <a:r>
              <a:rPr lang="en-US" sz="4000" dirty="0"/>
              <a:t>Role of the Pancreas</a:t>
            </a:r>
            <a:br>
              <a:rPr lang="en-US" sz="4000" dirty="0"/>
            </a:br>
            <a:r>
              <a:rPr lang="en-US" sz="4000" dirty="0"/>
              <a:t>Endocrine Functions</a:t>
            </a:r>
            <a:endParaRPr lang="en-US" sz="4000" dirty="0">
              <a:sym typeface="Monotype Sorts" pitchFamily="2" charset="2"/>
            </a:endParaRPr>
          </a:p>
        </p:txBody>
      </p:sp>
      <p:sp>
        <p:nvSpPr>
          <p:cNvPr id="31747" name="Rectangle 3"/>
          <p:cNvSpPr>
            <a:spLocks noGrp="1" noChangeArrowheads="1"/>
          </p:cNvSpPr>
          <p:nvPr>
            <p:ph sz="quarter" idx="1"/>
          </p:nvPr>
        </p:nvSpPr>
        <p:spPr>
          <a:xfrm>
            <a:off x="457200" y="1600200"/>
            <a:ext cx="4267200" cy="4419600"/>
          </a:xfrm>
        </p:spPr>
        <p:txBody>
          <a:bodyPr lIns="90477" tIns="44445" rIns="90477" bIns="44445">
            <a:normAutofit lnSpcReduction="10000"/>
          </a:bodyPr>
          <a:lstStyle/>
          <a:p>
            <a:pPr eaLnBrk="1" hangingPunct="1">
              <a:buFont typeface="Wingdings" panose="05000000000000000000" pitchFamily="2" charset="2"/>
              <a:buNone/>
            </a:pPr>
            <a:r>
              <a:rPr lang="en-US" b="1" dirty="0"/>
              <a:t>Beta Cells - Insulin</a:t>
            </a:r>
            <a:endParaRPr lang="en-US" dirty="0"/>
          </a:p>
          <a:p>
            <a:pPr lvl="1" eaLnBrk="1" hangingPunct="1">
              <a:buSzPct val="75000"/>
              <a:buFont typeface="Monotype Sorts" pitchFamily="2" charset="2"/>
              <a:buNone/>
            </a:pPr>
            <a:r>
              <a:rPr lang="en-US" dirty="0"/>
              <a:t>Anabolic hormone - helps store glucose as glycogen in muscle, liver  </a:t>
            </a:r>
          </a:p>
          <a:p>
            <a:pPr lvl="1" eaLnBrk="1" hangingPunct="1">
              <a:buSzPct val="75000"/>
              <a:buFont typeface="Wingdings" panose="05000000000000000000" pitchFamily="2" charset="2"/>
              <a:buChar char="–"/>
            </a:pPr>
            <a:r>
              <a:rPr lang="en-US" dirty="0"/>
              <a:t>secreted in response to elevated glucose</a:t>
            </a:r>
          </a:p>
          <a:p>
            <a:pPr lvl="1" eaLnBrk="1" hangingPunct="1">
              <a:buSzPct val="75000"/>
              <a:buFont typeface="Wingdings" panose="05000000000000000000" pitchFamily="2" charset="2"/>
              <a:buChar char="–"/>
            </a:pPr>
            <a:r>
              <a:rPr lang="en-US" dirty="0"/>
              <a:t>halts breakdown of glycogen in liver</a:t>
            </a:r>
          </a:p>
          <a:p>
            <a:pPr lvl="1" eaLnBrk="1" hangingPunct="1">
              <a:buSzPct val="75000"/>
              <a:buFont typeface="Wingdings" panose="05000000000000000000" pitchFamily="2" charset="2"/>
              <a:buChar char="–"/>
            </a:pPr>
            <a:r>
              <a:rPr lang="en-US" dirty="0"/>
              <a:t>increases protein synthesis, fat storage</a:t>
            </a:r>
          </a:p>
          <a:p>
            <a:pPr lvl="1" eaLnBrk="1" hangingPunct="1">
              <a:buSzPct val="75000"/>
              <a:buFont typeface="Wingdings" panose="05000000000000000000" pitchFamily="2" charset="2"/>
              <a:buChar char="–"/>
            </a:pPr>
            <a:r>
              <a:rPr lang="en-US" dirty="0"/>
              <a:t>powerful hypoglycemic</a:t>
            </a:r>
          </a:p>
        </p:txBody>
      </p:sp>
      <p:sp>
        <p:nvSpPr>
          <p:cNvPr id="31748" name="Rectangle 4"/>
          <p:cNvSpPr>
            <a:spLocks noGrp="1" noChangeArrowheads="1"/>
          </p:cNvSpPr>
          <p:nvPr>
            <p:ph sz="quarter" idx="2"/>
          </p:nvPr>
        </p:nvSpPr>
        <p:spPr>
          <a:xfrm>
            <a:off x="4495800" y="1905000"/>
            <a:ext cx="4267200" cy="4495800"/>
          </a:xfrm>
        </p:spPr>
        <p:txBody>
          <a:bodyPr lIns="90477" tIns="44445" rIns="90477" bIns="44445"/>
          <a:lstStyle/>
          <a:p>
            <a:pPr eaLnBrk="1" hangingPunct="1">
              <a:buFont typeface="Wingdings" panose="05000000000000000000" pitchFamily="2" charset="2"/>
              <a:buNone/>
            </a:pPr>
            <a:r>
              <a:rPr lang="en-US" b="1" dirty="0">
                <a:solidFill>
                  <a:schemeClr val="tx2"/>
                </a:solidFill>
              </a:rPr>
              <a:t> </a:t>
            </a:r>
            <a:endParaRPr lang="en-US" sz="2400" dirty="0"/>
          </a:p>
        </p:txBody>
      </p:sp>
      <p:sp>
        <p:nvSpPr>
          <p:cNvPr id="1637381" name="Rectangle 5"/>
          <p:cNvSpPr>
            <a:spLocks noChangeArrowheads="1"/>
          </p:cNvSpPr>
          <p:nvPr/>
        </p:nvSpPr>
        <p:spPr bwMode="auto">
          <a:xfrm>
            <a:off x="4724400" y="1676400"/>
            <a:ext cx="3962400" cy="4114800"/>
          </a:xfrm>
          <a:prstGeom prst="rect">
            <a:avLst/>
          </a:prstGeom>
          <a:noFill/>
          <a:ln w="12700">
            <a:noFill/>
            <a:miter lim="800000"/>
            <a:headEnd/>
            <a:tailEnd/>
          </a:ln>
          <a:effectLst/>
        </p:spPr>
        <p:txBody>
          <a:bodyPr lIns="90477" tIns="44445" rIns="90477" bIns="44445"/>
          <a:lstStyle/>
          <a:p>
            <a:pPr marL="342900" indent="-342900" eaLnBrk="1" hangingPunct="1">
              <a:spcBef>
                <a:spcPct val="20000"/>
              </a:spcBef>
              <a:buClr>
                <a:schemeClr val="tx2"/>
              </a:buClr>
              <a:buSzPct val="60000"/>
              <a:buFont typeface="Wingdings" pitchFamily="2" charset="2"/>
              <a:buNone/>
              <a:defRPr/>
            </a:pPr>
            <a:r>
              <a:rPr lang="en-US" sz="2800" b="1" dirty="0">
                <a:solidFill>
                  <a:srgbClr val="7030A0"/>
                </a:solidFill>
                <a:effectLst>
                  <a:outerShdw blurRad="38100" dist="38100" dir="2700000" algn="tl">
                    <a:srgbClr val="000000"/>
                  </a:outerShdw>
                </a:effectLst>
                <a:latin typeface="Tahoma" pitchFamily="34" charset="0"/>
              </a:rPr>
              <a:t>Beta Cells - Amylin</a:t>
            </a:r>
            <a:r>
              <a:rPr lang="en-US" sz="2800" dirty="0">
                <a:solidFill>
                  <a:srgbClr val="7030A0"/>
                </a:solidFill>
                <a:effectLst>
                  <a:outerShdw blurRad="38100" dist="38100" dir="2700000" algn="tl">
                    <a:srgbClr val="000000"/>
                  </a:outerShdw>
                </a:effectLst>
                <a:latin typeface="Tahoma" pitchFamily="34" charset="0"/>
              </a:rPr>
              <a:t>  </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secreted in 1:1 ratio with insulin</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Causes satiety</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Lowers post-prandial glucagon response</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Slows gastric emptying</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Type 1 make none</a:t>
            </a:r>
          </a:p>
          <a:p>
            <a:pPr marL="742950" lvl="1" indent="-285750" eaLnBrk="1" hangingPunct="1">
              <a:spcBef>
                <a:spcPct val="20000"/>
              </a:spcBef>
              <a:buClr>
                <a:schemeClr val="folHlink"/>
              </a:buClr>
              <a:buSzPct val="75000"/>
              <a:buFont typeface="Wingdings" pitchFamily="2" charset="2"/>
              <a:buBlip>
                <a:blip r:embed="rId4"/>
              </a:buBlip>
              <a:defRPr/>
            </a:pPr>
            <a:r>
              <a:rPr lang="en-US" dirty="0">
                <a:effectLst>
                  <a:outerShdw blurRad="38100" dist="38100" dir="2700000" algn="tl">
                    <a:srgbClr val="000000"/>
                  </a:outerShdw>
                </a:effectLst>
                <a:latin typeface="Tahoma" pitchFamily="34" charset="0"/>
              </a:rPr>
              <a:t>Type 2 make less than normal amounts</a:t>
            </a:r>
          </a:p>
        </p:txBody>
      </p:sp>
    </p:spTree>
    <p:custDataLst>
      <p:tags r:id="rId1"/>
    </p:custDataLst>
    <p:extLst>
      <p:ext uri="{BB962C8B-B14F-4D97-AF65-F5344CB8AC3E}">
        <p14:creationId xmlns:p14="http://schemas.microsoft.com/office/powerpoint/2010/main" val="30306375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a:t>Basal Bolus – What Adjustments?  </a:t>
            </a:r>
            <a:br>
              <a:rPr lang="en-US" dirty="0"/>
            </a:br>
            <a:r>
              <a:rPr lang="en-US" dirty="0"/>
              <a:t>Pt weighs 80kg</a:t>
            </a:r>
          </a:p>
        </p:txBody>
      </p:sp>
      <p:graphicFrame>
        <p:nvGraphicFramePr>
          <p:cNvPr id="141315" name="Object 1024"/>
          <p:cNvGraphicFramePr>
            <a:graphicFrameLocks noGrp="1" noChangeAspect="1"/>
          </p:cNvGraphicFramePr>
          <p:nvPr>
            <p:ph sz="quarter" idx="1"/>
            <p:extLst>
              <p:ext uri="{D42A27DB-BD31-4B8C-83A1-F6EECF244321}">
                <p14:modId xmlns:p14="http://schemas.microsoft.com/office/powerpoint/2010/main" val="231995061"/>
              </p:ext>
            </p:extLst>
          </p:nvPr>
        </p:nvGraphicFramePr>
        <p:xfrm>
          <a:off x="291098" y="1539240"/>
          <a:ext cx="8561804" cy="5881558"/>
        </p:xfrm>
        <a:graphic>
          <a:graphicData uri="http://schemas.openxmlformats.org/presentationml/2006/ole">
            <mc:AlternateContent xmlns:mc="http://schemas.openxmlformats.org/markup-compatibility/2006">
              <mc:Choice xmlns:v="urn:schemas-microsoft-com:vml" Requires="v">
                <p:oleObj spid="_x0000_s110625" name="Document" r:id="rId5" imgW="7935497" imgH="5451579" progId="Word.Document.8">
                  <p:embed/>
                </p:oleObj>
              </mc:Choice>
              <mc:Fallback>
                <p:oleObj name="Document" r:id="rId5" imgW="7935497" imgH="5451579" progId="Word.Document.8">
                  <p:embed/>
                  <p:pic>
                    <p:nvPicPr>
                      <p:cNvPr id="0" name=""/>
                      <p:cNvPicPr>
                        <a:picLocks noChangeAspect="1" noChangeArrowheads="1"/>
                      </p:cNvPicPr>
                      <p:nvPr/>
                    </p:nvPicPr>
                    <p:blipFill>
                      <a:blip r:embed="rId6"/>
                      <a:srcRect/>
                      <a:stretch>
                        <a:fillRect/>
                      </a:stretch>
                    </p:blipFill>
                    <p:spPr bwMode="auto">
                      <a:xfrm>
                        <a:off x="291098" y="1539240"/>
                        <a:ext cx="8561804" cy="5881558"/>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168693087"/>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a:t>Intensive Diabetes Therapy</a:t>
            </a:r>
            <a:br>
              <a:rPr lang="en-US" sz="3600" dirty="0"/>
            </a:br>
            <a:r>
              <a:rPr lang="en-US" sz="3600" dirty="0"/>
              <a:t>Insulin Dosing Strategy</a:t>
            </a:r>
            <a:r>
              <a:rPr lang="en-US" dirty="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defRPr/>
            </a:pPr>
            <a:endParaRPr lang="en-US" sz="1200" dirty="0"/>
          </a:p>
          <a:p>
            <a:pPr eaLnBrk="1" hangingPunct="1">
              <a:defRPr/>
            </a:pPr>
            <a:endParaRPr lang="en-US" sz="1200" dirty="0"/>
          </a:p>
          <a:p>
            <a:pPr eaLnBrk="1" hangingPunct="1">
              <a:defRPr/>
            </a:pPr>
            <a:r>
              <a:rPr lang="en-US" dirty="0"/>
              <a:t>Basal = 50% of total  </a:t>
            </a:r>
            <a:endParaRPr lang="en-US" sz="3200" dirty="0"/>
          </a:p>
          <a:p>
            <a:pPr lvl="1" eaLnBrk="1" hangingPunct="1">
              <a:buFont typeface="Monotype Sorts" pitchFamily="2" charset="2"/>
              <a:buBlip>
                <a:blip r:embed="rId4"/>
              </a:buBlip>
              <a:defRPr/>
            </a:pPr>
            <a:r>
              <a:rPr lang="en-US" dirty="0" err="1">
                <a:solidFill>
                  <a:schemeClr val="tx1"/>
                </a:solidFill>
              </a:rPr>
              <a:t>Glargine</a:t>
            </a:r>
            <a:r>
              <a:rPr lang="en-US" dirty="0">
                <a:solidFill>
                  <a:schemeClr val="tx1"/>
                </a:solidFill>
              </a:rPr>
              <a:t> QD</a:t>
            </a:r>
          </a:p>
          <a:p>
            <a:pPr lvl="1" eaLnBrk="1" hangingPunct="1">
              <a:buFont typeface="Monotype Sorts" pitchFamily="2" charset="2"/>
              <a:buBlip>
                <a:blip r:embed="rId4"/>
              </a:buBlip>
              <a:defRPr/>
            </a:pPr>
            <a:r>
              <a:rPr lang="en-US" dirty="0">
                <a:solidFill>
                  <a:schemeClr val="tx1"/>
                </a:solidFill>
              </a:rPr>
              <a:t>NPH or </a:t>
            </a:r>
            <a:r>
              <a:rPr lang="en-US" dirty="0" err="1">
                <a:solidFill>
                  <a:schemeClr val="tx1"/>
                </a:solidFill>
              </a:rPr>
              <a:t>Detemir</a:t>
            </a:r>
            <a:r>
              <a:rPr lang="en-US" dirty="0">
                <a:solidFill>
                  <a:schemeClr val="tx1"/>
                </a:solidFill>
              </a:rPr>
              <a:t> BID</a:t>
            </a:r>
            <a:endParaRPr lang="en-US" sz="1200" dirty="0">
              <a:solidFill>
                <a:schemeClr val="tx1"/>
              </a:solidFill>
            </a:endParaRPr>
          </a:p>
          <a:p>
            <a:pPr eaLnBrk="1" hangingPunct="1">
              <a:buFont typeface="Monotype Sorts" pitchFamily="2" charset="2"/>
              <a:buBlip>
                <a:blip r:embed="rId5"/>
              </a:buBlip>
              <a:defRPr/>
            </a:pPr>
            <a:endParaRPr lang="en-US" sz="900" dirty="0"/>
          </a:p>
          <a:p>
            <a:pPr eaLnBrk="1" hangingPunct="1">
              <a:buFont typeface="Monotype Sorts" pitchFamily="2" charset="2"/>
              <a:buNone/>
              <a:defRPr/>
            </a:pPr>
            <a:endParaRPr lang="en-US" sz="1800" dirty="0"/>
          </a:p>
          <a:p>
            <a:pPr eaLnBrk="1" hangingPunct="1">
              <a:buFont typeface="Monotype Sorts" pitchFamily="2" charset="2"/>
              <a:buBlip>
                <a:blip r:embed="rId5"/>
              </a:buBlip>
              <a:defRPr/>
            </a:pPr>
            <a:r>
              <a:rPr lang="en-US" sz="2400" dirty="0"/>
              <a:t>Bolus = 50% of total</a:t>
            </a:r>
          </a:p>
          <a:p>
            <a:pPr lvl="1" eaLnBrk="1" hangingPunct="1">
              <a:buFont typeface="Monotype Sorts" pitchFamily="2" charset="2"/>
              <a:buBlip>
                <a:blip r:embed="rId4"/>
              </a:buBlip>
              <a:defRPr/>
            </a:pPr>
            <a:r>
              <a:rPr lang="en-US" dirty="0">
                <a:solidFill>
                  <a:schemeClr val="tx1"/>
                </a:solidFill>
              </a:rPr>
              <a:t>usually divided into 3 meals</a:t>
            </a:r>
            <a:endParaRPr lang="en-US" sz="2000" dirty="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a:t>Example </a:t>
            </a:r>
          </a:p>
          <a:p>
            <a:pPr eaLnBrk="1" hangingPunct="1">
              <a:defRPr/>
            </a:pPr>
            <a:r>
              <a:rPr lang="en-US" sz="2400" dirty="0" err="1"/>
              <a:t>Wt</a:t>
            </a:r>
            <a:r>
              <a:rPr lang="en-US" sz="2400" dirty="0"/>
              <a:t> 50kg x 0.5 = 25 units of insulin/day</a:t>
            </a:r>
          </a:p>
          <a:p>
            <a:pPr eaLnBrk="1" hangingPunct="1">
              <a:defRPr/>
            </a:pPr>
            <a:endParaRPr lang="en-US" sz="800" dirty="0"/>
          </a:p>
          <a:p>
            <a:pPr eaLnBrk="1" hangingPunct="1">
              <a:defRPr/>
            </a:pPr>
            <a:r>
              <a:rPr lang="en-US" sz="2400" dirty="0"/>
              <a:t>Basal dose:  13 units</a:t>
            </a:r>
          </a:p>
          <a:p>
            <a:pPr lvl="1" eaLnBrk="1" hangingPunct="1">
              <a:buFont typeface="Monotype Sorts" pitchFamily="2" charset="2"/>
              <a:buBlip>
                <a:blip r:embed="rId4"/>
              </a:buBlip>
              <a:defRPr/>
            </a:pPr>
            <a:r>
              <a:rPr lang="en-US" dirty="0" err="1">
                <a:solidFill>
                  <a:schemeClr val="tx1"/>
                </a:solidFill>
              </a:rPr>
              <a:t>Glargine</a:t>
            </a:r>
            <a:r>
              <a:rPr lang="en-US" dirty="0">
                <a:solidFill>
                  <a:schemeClr val="tx1"/>
                </a:solidFill>
              </a:rPr>
              <a:t> 13 units QD</a:t>
            </a:r>
          </a:p>
          <a:p>
            <a:pPr lvl="1" eaLnBrk="1" hangingPunct="1">
              <a:buFont typeface="Monotype Sorts" pitchFamily="2" charset="2"/>
              <a:buBlip>
                <a:blip r:embed="rId4"/>
              </a:buBlip>
              <a:defRPr/>
            </a:pPr>
            <a:r>
              <a:rPr lang="en-US" dirty="0">
                <a:solidFill>
                  <a:schemeClr val="tx1"/>
                </a:solidFill>
              </a:rPr>
              <a:t>NPH/</a:t>
            </a:r>
            <a:r>
              <a:rPr lang="en-US" dirty="0" err="1">
                <a:solidFill>
                  <a:schemeClr val="tx1"/>
                </a:solidFill>
              </a:rPr>
              <a:t>Detemir</a:t>
            </a:r>
            <a:r>
              <a:rPr lang="en-US" dirty="0">
                <a:solidFill>
                  <a:schemeClr val="tx1"/>
                </a:solidFill>
              </a:rPr>
              <a:t> 6u BID</a:t>
            </a:r>
          </a:p>
          <a:p>
            <a:pPr eaLnBrk="1" hangingPunct="1">
              <a:buFont typeface="Wingdings" pitchFamily="2" charset="2"/>
              <a:buNone/>
              <a:defRPr/>
            </a:pPr>
            <a:endParaRPr lang="en-US" sz="2400" dirty="0"/>
          </a:p>
          <a:p>
            <a:pPr eaLnBrk="1" hangingPunct="1">
              <a:defRPr/>
            </a:pPr>
            <a:r>
              <a:rPr lang="en-US" sz="2400" dirty="0"/>
              <a:t>Bolus dose: 12 units</a:t>
            </a:r>
          </a:p>
          <a:p>
            <a:pPr lvl="1" eaLnBrk="1" hangingPunct="1">
              <a:defRPr/>
            </a:pPr>
            <a:r>
              <a:rPr lang="en-US" dirty="0">
                <a:solidFill>
                  <a:schemeClr val="tx1"/>
                </a:solidFill>
              </a:rPr>
              <a:t>4 units </a:t>
            </a:r>
            <a:r>
              <a:rPr lang="en-US" dirty="0" err="1">
                <a:solidFill>
                  <a:schemeClr val="tx1"/>
                </a:solidFill>
              </a:rPr>
              <a:t>NovoLog</a:t>
            </a:r>
            <a:r>
              <a:rPr lang="en-US" dirty="0">
                <a:solidFill>
                  <a:schemeClr val="tx1"/>
                </a:solidFill>
              </a:rPr>
              <a:t>, </a:t>
            </a:r>
            <a:r>
              <a:rPr lang="en-US" dirty="0" err="1">
                <a:solidFill>
                  <a:schemeClr val="tx1"/>
                </a:solidFill>
              </a:rPr>
              <a:t>Apidra</a:t>
            </a:r>
            <a:r>
              <a:rPr lang="en-US" dirty="0">
                <a:solidFill>
                  <a:schemeClr val="tx1"/>
                </a:solidFill>
              </a:rPr>
              <a:t> Humalog, Regular each meal</a:t>
            </a:r>
          </a:p>
          <a:p>
            <a:pPr eaLnBrk="1" hangingPunct="1">
              <a:buFont typeface="Wingdings" pitchFamily="2" charset="2"/>
              <a:buNone/>
              <a:defRPr/>
            </a:pPr>
            <a:endParaRPr lang="en-US" sz="2200" dirty="0"/>
          </a:p>
        </p:txBody>
      </p:sp>
    </p:spTree>
    <p:custDataLst>
      <p:tags r:id="rId1"/>
    </p:custDataLst>
    <p:extLst>
      <p:ext uri="{BB962C8B-B14F-4D97-AF65-F5344CB8AC3E}">
        <p14:creationId xmlns:p14="http://schemas.microsoft.com/office/powerpoint/2010/main" val="286635939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a:t>Intensive Diabetes Therapy</a:t>
            </a:r>
            <a:br>
              <a:rPr lang="en-US" sz="3600"/>
            </a:br>
            <a:r>
              <a:rPr lang="en-US" sz="360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buFont typeface="Wingdings" pitchFamily="2" charset="2"/>
              <a:buNone/>
              <a:defRPr/>
            </a:pPr>
            <a:endParaRPr lang="en-US" sz="1400" dirty="0"/>
          </a:p>
          <a:p>
            <a:pPr eaLnBrk="1" hangingPunct="1">
              <a:defRPr/>
            </a:pPr>
            <a:r>
              <a:rPr lang="en-US" sz="3200" dirty="0"/>
              <a:t>Basal = 50% of total  </a:t>
            </a:r>
          </a:p>
          <a:p>
            <a:pPr lvl="1" eaLnBrk="1" hangingPunct="1">
              <a:buFont typeface="Monotype Sorts" pitchFamily="2" charset="2"/>
              <a:buBlip>
                <a:blip r:embed="rId4"/>
              </a:buBlip>
              <a:defRPr/>
            </a:pPr>
            <a:r>
              <a:rPr lang="en-US" sz="2800" dirty="0" err="1">
                <a:solidFill>
                  <a:schemeClr val="tx1"/>
                </a:solidFill>
              </a:rPr>
              <a:t>Glargine</a:t>
            </a:r>
            <a:r>
              <a:rPr lang="en-US" sz="2800" dirty="0">
                <a:solidFill>
                  <a:schemeClr val="tx1"/>
                </a:solidFill>
              </a:rPr>
              <a:t> QD</a:t>
            </a:r>
          </a:p>
          <a:p>
            <a:pPr lvl="1" eaLnBrk="1" hangingPunct="1">
              <a:buFont typeface="Monotype Sorts" pitchFamily="2" charset="2"/>
              <a:buBlip>
                <a:blip r:embed="rId4"/>
              </a:buBlip>
              <a:defRPr/>
            </a:pPr>
            <a:r>
              <a:rPr lang="en-US" sz="2800" dirty="0">
                <a:solidFill>
                  <a:schemeClr val="tx1"/>
                </a:solidFill>
              </a:rPr>
              <a:t>NPH or </a:t>
            </a:r>
            <a:r>
              <a:rPr lang="en-US" sz="2800" dirty="0" err="1">
                <a:solidFill>
                  <a:schemeClr val="tx1"/>
                </a:solidFill>
              </a:rPr>
              <a:t>Detemir</a:t>
            </a:r>
            <a:r>
              <a:rPr lang="en-US" sz="2800" dirty="0">
                <a:solidFill>
                  <a:schemeClr val="tx1"/>
                </a:solidFill>
              </a:rPr>
              <a:t> BID</a:t>
            </a:r>
            <a:endParaRPr lang="en-US" sz="2000" dirty="0">
              <a:solidFill>
                <a:schemeClr val="tx1"/>
              </a:solidFill>
            </a:endParaRPr>
          </a:p>
          <a:p>
            <a:pPr eaLnBrk="1" hangingPunct="1">
              <a:buFont typeface="Monotype Sorts" pitchFamily="2" charset="2"/>
              <a:buBlip>
                <a:blip r:embed="rId5"/>
              </a:buBlip>
              <a:defRPr/>
            </a:pPr>
            <a:r>
              <a:rPr lang="en-US" dirty="0"/>
              <a:t>Bolus = 50% of total</a:t>
            </a:r>
          </a:p>
          <a:p>
            <a:pPr lvl="1" eaLnBrk="1" hangingPunct="1">
              <a:buFont typeface="Monotype Sorts" pitchFamily="2" charset="2"/>
              <a:buBlip>
                <a:blip r:embed="rId4"/>
              </a:buBlip>
              <a:defRPr/>
            </a:pPr>
            <a:r>
              <a:rPr lang="en-US" sz="2800" dirty="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a:t>Example – You Try</a:t>
            </a:r>
          </a:p>
          <a:p>
            <a:pPr eaLnBrk="1" hangingPunct="1">
              <a:defRPr/>
            </a:pPr>
            <a:r>
              <a:rPr lang="en-US" dirty="0" err="1"/>
              <a:t>Wt</a:t>
            </a:r>
            <a:r>
              <a:rPr lang="en-US" dirty="0"/>
              <a:t> 60 kg x 0.5 = ___ units of insulin/day</a:t>
            </a:r>
          </a:p>
          <a:p>
            <a:pPr eaLnBrk="1" hangingPunct="1">
              <a:defRPr/>
            </a:pPr>
            <a:endParaRPr lang="en-US" sz="900" dirty="0"/>
          </a:p>
          <a:p>
            <a:pPr eaLnBrk="1" hangingPunct="1">
              <a:defRPr/>
            </a:pPr>
            <a:r>
              <a:rPr lang="en-US" dirty="0"/>
              <a:t>Basal dose: ____ units</a:t>
            </a:r>
          </a:p>
          <a:p>
            <a:pPr lvl="1" eaLnBrk="1" hangingPunct="1">
              <a:buFont typeface="Monotype Sorts" pitchFamily="2" charset="2"/>
              <a:buBlip>
                <a:blip r:embed="rId4"/>
              </a:buBlip>
              <a:defRPr/>
            </a:pPr>
            <a:r>
              <a:rPr lang="en-US" sz="2800" dirty="0" err="1">
                <a:solidFill>
                  <a:schemeClr val="tx1"/>
                </a:solidFill>
              </a:rPr>
              <a:t>Glargine</a:t>
            </a:r>
            <a:r>
              <a:rPr lang="en-US" sz="2800" dirty="0">
                <a:solidFill>
                  <a:schemeClr val="tx1"/>
                </a:solidFill>
              </a:rPr>
              <a:t> ____ QD</a:t>
            </a:r>
          </a:p>
          <a:p>
            <a:pPr lvl="1" eaLnBrk="1" hangingPunct="1">
              <a:buFont typeface="Monotype Sorts" pitchFamily="2" charset="2"/>
              <a:buBlip>
                <a:blip r:embed="rId4"/>
              </a:buBlip>
              <a:defRPr/>
            </a:pPr>
            <a:r>
              <a:rPr lang="en-US" sz="2800" dirty="0">
                <a:solidFill>
                  <a:schemeClr val="tx1"/>
                </a:solidFill>
              </a:rPr>
              <a:t>NPH/</a:t>
            </a:r>
            <a:r>
              <a:rPr lang="en-US" sz="2800" dirty="0" err="1">
                <a:solidFill>
                  <a:schemeClr val="tx1"/>
                </a:solidFill>
              </a:rPr>
              <a:t>Detemir</a:t>
            </a:r>
            <a:r>
              <a:rPr lang="en-US" sz="2800" dirty="0">
                <a:solidFill>
                  <a:schemeClr val="tx1"/>
                </a:solidFill>
              </a:rPr>
              <a:t> __ BID</a:t>
            </a:r>
          </a:p>
          <a:p>
            <a:pPr lvl="1" eaLnBrk="1" hangingPunct="1">
              <a:buFont typeface="Wingdings" pitchFamily="2" charset="2"/>
              <a:buNone/>
              <a:defRPr/>
            </a:pPr>
            <a:endParaRPr lang="en-US" dirty="0">
              <a:solidFill>
                <a:schemeClr val="tx1"/>
              </a:solidFill>
            </a:endParaRPr>
          </a:p>
          <a:p>
            <a:pPr eaLnBrk="1" hangingPunct="1">
              <a:defRPr/>
            </a:pPr>
            <a:r>
              <a:rPr lang="en-US" dirty="0"/>
              <a:t>Bolus dose: ____ units</a:t>
            </a:r>
          </a:p>
          <a:p>
            <a:pPr>
              <a:spcBef>
                <a:spcPct val="0"/>
              </a:spcBef>
              <a:buClrTx/>
              <a:buSzTx/>
              <a:buFontTx/>
              <a:buNone/>
              <a:defRPr/>
            </a:pPr>
            <a:r>
              <a:rPr lang="en-US" dirty="0"/>
              <a:t>    ___</a:t>
            </a:r>
            <a:r>
              <a:rPr lang="en-US" sz="2400" dirty="0"/>
              <a:t>units </a:t>
            </a:r>
            <a:r>
              <a:rPr lang="en-US" sz="2400" dirty="0" err="1"/>
              <a:t>NovoLog</a:t>
            </a:r>
            <a:r>
              <a:rPr lang="en-US" sz="2400" dirty="0"/>
              <a:t>, </a:t>
            </a:r>
            <a:r>
              <a:rPr lang="en-US" sz="2400" dirty="0" err="1"/>
              <a:t>Apidra</a:t>
            </a:r>
            <a:r>
              <a:rPr lang="en-US" sz="2400" dirty="0"/>
              <a:t> Humalog, </a:t>
            </a:r>
            <a:r>
              <a:rPr lang="en-US" sz="2400" dirty="0" err="1"/>
              <a:t>Reg</a:t>
            </a:r>
            <a:r>
              <a:rPr lang="en-US" sz="2400" dirty="0"/>
              <a:t> each meal</a:t>
            </a:r>
          </a:p>
        </p:txBody>
      </p:sp>
    </p:spTree>
    <p:custDataLst>
      <p:tags r:id="rId1"/>
    </p:custDataLst>
    <p:extLst>
      <p:ext uri="{BB962C8B-B14F-4D97-AF65-F5344CB8AC3E}">
        <p14:creationId xmlns:p14="http://schemas.microsoft.com/office/powerpoint/2010/main" val="1631127467"/>
      </p:ext>
    </p:extLst>
  </p:cSld>
  <p:clrMapOvr>
    <a:masterClrMapping/>
  </p:clrMapOvr>
  <p:transition>
    <p:random/>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a:t>Intensive Diabetes Therapy</a:t>
            </a:r>
            <a:br>
              <a:rPr lang="en-US" dirty="0"/>
            </a:br>
            <a:r>
              <a:rPr lang="en-US" dirty="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a:t>50/50 Rule</a:t>
            </a:r>
          </a:p>
          <a:p>
            <a:pPr eaLnBrk="1" hangingPunct="1">
              <a:defRPr/>
            </a:pPr>
            <a:r>
              <a:rPr lang="en-US" dirty="0"/>
              <a:t>0.5-1.0 units/kg day</a:t>
            </a:r>
          </a:p>
          <a:p>
            <a:pPr eaLnBrk="1" hangingPunct="1">
              <a:buFont typeface="Wingdings" pitchFamily="2" charset="2"/>
              <a:buNone/>
              <a:defRPr/>
            </a:pPr>
            <a:endParaRPr lang="en-US" sz="1400" dirty="0"/>
          </a:p>
          <a:p>
            <a:pPr eaLnBrk="1" hangingPunct="1">
              <a:defRPr/>
            </a:pPr>
            <a:r>
              <a:rPr lang="en-US" sz="3200" dirty="0"/>
              <a:t>Basal = 50% of total  </a:t>
            </a:r>
          </a:p>
          <a:p>
            <a:pPr lvl="1" eaLnBrk="1" hangingPunct="1">
              <a:buFont typeface="Monotype Sorts" pitchFamily="2" charset="2"/>
              <a:buBlip>
                <a:blip r:embed="rId4"/>
              </a:buBlip>
              <a:defRPr/>
            </a:pPr>
            <a:r>
              <a:rPr lang="en-US" sz="3000" dirty="0" err="1">
                <a:solidFill>
                  <a:schemeClr val="tx1"/>
                </a:solidFill>
              </a:rPr>
              <a:t>Glargine</a:t>
            </a:r>
            <a:r>
              <a:rPr lang="en-US" sz="3000" dirty="0">
                <a:solidFill>
                  <a:schemeClr val="tx1"/>
                </a:solidFill>
              </a:rPr>
              <a:t> QD</a:t>
            </a:r>
          </a:p>
          <a:p>
            <a:pPr lvl="1" eaLnBrk="1" hangingPunct="1">
              <a:buFont typeface="Monotype Sorts" pitchFamily="2" charset="2"/>
              <a:buBlip>
                <a:blip r:embed="rId4"/>
              </a:buBlip>
              <a:defRPr/>
            </a:pPr>
            <a:r>
              <a:rPr lang="en-US" sz="3000" dirty="0">
                <a:solidFill>
                  <a:schemeClr val="tx1"/>
                </a:solidFill>
              </a:rPr>
              <a:t>NPH or </a:t>
            </a:r>
            <a:r>
              <a:rPr lang="en-US" sz="3000" dirty="0" err="1">
                <a:solidFill>
                  <a:schemeClr val="tx1"/>
                </a:solidFill>
              </a:rPr>
              <a:t>Detemir</a:t>
            </a:r>
            <a:r>
              <a:rPr lang="en-US" sz="3000" dirty="0">
                <a:solidFill>
                  <a:schemeClr val="tx1"/>
                </a:solidFill>
              </a:rPr>
              <a:t> BID</a:t>
            </a:r>
            <a:endParaRPr lang="en-US" sz="2600" dirty="0">
              <a:solidFill>
                <a:schemeClr val="tx1"/>
              </a:solidFill>
            </a:endParaRPr>
          </a:p>
          <a:p>
            <a:pPr eaLnBrk="1" hangingPunct="1">
              <a:buFont typeface="Monotype Sorts" pitchFamily="2" charset="2"/>
              <a:buBlip>
                <a:blip r:embed="rId5"/>
              </a:buBlip>
              <a:defRPr/>
            </a:pPr>
            <a:r>
              <a:rPr lang="en-US" sz="3000" dirty="0"/>
              <a:t>Bolus = 50% of total</a:t>
            </a:r>
          </a:p>
          <a:p>
            <a:pPr lvl="1" eaLnBrk="1" hangingPunct="1">
              <a:buFont typeface="Monotype Sorts" pitchFamily="2" charset="2"/>
              <a:buBlip>
                <a:blip r:embed="rId4"/>
              </a:buBlip>
              <a:defRPr/>
            </a:pPr>
            <a:r>
              <a:rPr lang="en-US" sz="3000" dirty="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a:t>Example – You Try</a:t>
            </a:r>
          </a:p>
          <a:p>
            <a:pPr eaLnBrk="1" hangingPunct="1">
              <a:defRPr/>
            </a:pPr>
            <a:r>
              <a:rPr lang="en-US" dirty="0" err="1"/>
              <a:t>Wt</a:t>
            </a:r>
            <a:r>
              <a:rPr lang="en-US" dirty="0"/>
              <a:t> 60kg x 0.5 =</a:t>
            </a:r>
            <a:r>
              <a:rPr lang="en-US" dirty="0">
                <a:solidFill>
                  <a:srgbClr val="DC0081"/>
                </a:solidFill>
              </a:rPr>
              <a:t> </a:t>
            </a:r>
            <a:r>
              <a:rPr lang="en-US" u="sng" dirty="0">
                <a:solidFill>
                  <a:schemeClr val="folHlink"/>
                </a:solidFill>
              </a:rPr>
              <a:t>30</a:t>
            </a:r>
            <a:r>
              <a:rPr lang="en-US" dirty="0">
                <a:solidFill>
                  <a:schemeClr val="folHlink"/>
                </a:solidFill>
              </a:rPr>
              <a:t> </a:t>
            </a:r>
            <a:r>
              <a:rPr lang="en-US" dirty="0"/>
              <a:t>units    of insulin/day</a:t>
            </a:r>
          </a:p>
          <a:p>
            <a:pPr eaLnBrk="1" hangingPunct="1">
              <a:defRPr/>
            </a:pPr>
            <a:endParaRPr lang="en-US" sz="900" dirty="0"/>
          </a:p>
          <a:p>
            <a:pPr eaLnBrk="1" hangingPunct="1">
              <a:defRPr/>
            </a:pPr>
            <a:r>
              <a:rPr lang="en-US" dirty="0"/>
              <a:t>Basal dose: </a:t>
            </a:r>
            <a:r>
              <a:rPr lang="en-US" u="sng" dirty="0">
                <a:solidFill>
                  <a:schemeClr val="folHlink"/>
                </a:solidFill>
              </a:rPr>
              <a:t>15</a:t>
            </a:r>
            <a:r>
              <a:rPr lang="en-US" dirty="0">
                <a:solidFill>
                  <a:schemeClr val="folHlink"/>
                </a:solidFill>
              </a:rPr>
              <a:t> units</a:t>
            </a:r>
          </a:p>
          <a:p>
            <a:pPr lvl="1" eaLnBrk="1" hangingPunct="1">
              <a:buFont typeface="Monotype Sorts" pitchFamily="2" charset="2"/>
              <a:buBlip>
                <a:blip r:embed="rId4"/>
              </a:buBlip>
              <a:defRPr/>
            </a:pPr>
            <a:r>
              <a:rPr lang="en-US" sz="2800" dirty="0" err="1">
                <a:solidFill>
                  <a:schemeClr val="folHlink"/>
                </a:solidFill>
              </a:rPr>
              <a:t>Glargine</a:t>
            </a:r>
            <a:r>
              <a:rPr lang="en-US" sz="2800" dirty="0">
                <a:solidFill>
                  <a:schemeClr val="folHlink"/>
                </a:solidFill>
              </a:rPr>
              <a:t> </a:t>
            </a:r>
            <a:r>
              <a:rPr lang="en-US" sz="2800" b="1" u="sng" dirty="0">
                <a:solidFill>
                  <a:schemeClr val="folHlink"/>
                </a:solidFill>
              </a:rPr>
              <a:t>15</a:t>
            </a:r>
            <a:r>
              <a:rPr lang="en-US" sz="2800" dirty="0">
                <a:solidFill>
                  <a:schemeClr val="folHlink"/>
                </a:solidFill>
              </a:rPr>
              <a:t> QD or</a:t>
            </a:r>
          </a:p>
          <a:p>
            <a:pPr lvl="1" eaLnBrk="1" hangingPunct="1">
              <a:buFont typeface="Monotype Sorts" pitchFamily="2" charset="2"/>
              <a:buBlip>
                <a:blip r:embed="rId4"/>
              </a:buBlip>
              <a:defRPr/>
            </a:pPr>
            <a:r>
              <a:rPr lang="en-US" sz="2800" dirty="0">
                <a:solidFill>
                  <a:schemeClr val="folHlink"/>
                </a:solidFill>
              </a:rPr>
              <a:t>NPH/</a:t>
            </a:r>
            <a:r>
              <a:rPr lang="en-US" sz="2800" dirty="0" err="1">
                <a:solidFill>
                  <a:schemeClr val="folHlink"/>
                </a:solidFill>
              </a:rPr>
              <a:t>Detemir</a:t>
            </a:r>
            <a:r>
              <a:rPr lang="en-US" sz="2800" dirty="0">
                <a:solidFill>
                  <a:schemeClr val="folHlink"/>
                </a:solidFill>
              </a:rPr>
              <a:t> </a:t>
            </a:r>
            <a:r>
              <a:rPr lang="en-US" sz="2800" b="1" u="sng" dirty="0">
                <a:solidFill>
                  <a:schemeClr val="folHlink"/>
                </a:solidFill>
              </a:rPr>
              <a:t>7</a:t>
            </a:r>
            <a:r>
              <a:rPr lang="en-US" sz="2800" b="1" dirty="0">
                <a:solidFill>
                  <a:schemeClr val="folHlink"/>
                </a:solidFill>
              </a:rPr>
              <a:t>u </a:t>
            </a:r>
            <a:r>
              <a:rPr lang="en-US" sz="2800" dirty="0">
                <a:solidFill>
                  <a:schemeClr val="folHlink"/>
                </a:solidFill>
              </a:rPr>
              <a:t>BID</a:t>
            </a:r>
          </a:p>
          <a:p>
            <a:pPr lvl="1" eaLnBrk="1" hangingPunct="1">
              <a:buFont typeface="Wingdings" pitchFamily="2" charset="2"/>
              <a:buNone/>
              <a:defRPr/>
            </a:pPr>
            <a:endParaRPr lang="en-US" sz="2000" dirty="0">
              <a:solidFill>
                <a:srgbClr val="DC0081"/>
              </a:solidFill>
            </a:endParaRPr>
          </a:p>
          <a:p>
            <a:pPr eaLnBrk="1" hangingPunct="1">
              <a:defRPr/>
            </a:pPr>
            <a:r>
              <a:rPr lang="en-US" dirty="0"/>
              <a:t>Bolus dose: </a:t>
            </a:r>
            <a:r>
              <a:rPr lang="en-US" u="sng" dirty="0">
                <a:solidFill>
                  <a:schemeClr val="folHlink"/>
                </a:solidFill>
              </a:rPr>
              <a:t>15</a:t>
            </a:r>
            <a:r>
              <a:rPr lang="en-US" dirty="0">
                <a:solidFill>
                  <a:schemeClr val="folHlink"/>
                </a:solidFill>
              </a:rPr>
              <a:t> units</a:t>
            </a:r>
          </a:p>
          <a:p>
            <a:pPr lvl="1" eaLnBrk="1" hangingPunct="1">
              <a:defRPr/>
            </a:pPr>
            <a:r>
              <a:rPr lang="en-US" sz="2800" b="1" u="sng" dirty="0">
                <a:solidFill>
                  <a:schemeClr val="folHlink"/>
                </a:solidFill>
              </a:rPr>
              <a:t>5</a:t>
            </a:r>
            <a:r>
              <a:rPr lang="en-US" sz="2800" dirty="0">
                <a:solidFill>
                  <a:schemeClr val="folHlink"/>
                </a:solidFill>
              </a:rPr>
              <a:t> </a:t>
            </a:r>
            <a:r>
              <a:rPr lang="en-US" sz="2800" dirty="0" err="1">
                <a:solidFill>
                  <a:schemeClr val="folHlink"/>
                </a:solidFill>
              </a:rPr>
              <a:t>NovoLog</a:t>
            </a:r>
            <a:r>
              <a:rPr lang="en-US" sz="2800" dirty="0">
                <a:solidFill>
                  <a:schemeClr val="folHlink"/>
                </a:solidFill>
              </a:rPr>
              <a:t>, </a:t>
            </a:r>
            <a:r>
              <a:rPr lang="en-US" sz="2800" dirty="0" err="1">
                <a:solidFill>
                  <a:schemeClr val="folHlink"/>
                </a:solidFill>
              </a:rPr>
              <a:t>Apidra</a:t>
            </a:r>
            <a:r>
              <a:rPr lang="en-US" sz="2800" dirty="0">
                <a:solidFill>
                  <a:schemeClr val="folHlink"/>
                </a:solidFill>
              </a:rPr>
              <a:t>, Humalog, </a:t>
            </a:r>
            <a:r>
              <a:rPr lang="en-US" sz="2800" dirty="0" err="1">
                <a:solidFill>
                  <a:schemeClr val="folHlink"/>
                </a:solidFill>
              </a:rPr>
              <a:t>Reg</a:t>
            </a:r>
            <a:r>
              <a:rPr lang="en-US" sz="2800" dirty="0">
                <a:solidFill>
                  <a:schemeClr val="folHlink"/>
                </a:solidFill>
              </a:rPr>
              <a:t> each meal</a:t>
            </a:r>
            <a:endParaRPr lang="en-US" sz="3200" dirty="0">
              <a:solidFill>
                <a:schemeClr val="folHlink"/>
              </a:solidFill>
            </a:endParaRPr>
          </a:p>
          <a:p>
            <a:pPr eaLnBrk="1" hangingPunct="1">
              <a:buFont typeface="Wingdings" pitchFamily="2" charset="2"/>
              <a:buNone/>
              <a:defRPr/>
            </a:pPr>
            <a:endParaRPr lang="en-US" sz="3000" dirty="0">
              <a:solidFill>
                <a:srgbClr val="FF3399"/>
              </a:solidFill>
            </a:endParaRPr>
          </a:p>
        </p:txBody>
      </p:sp>
    </p:spTree>
    <p:custDataLst>
      <p:tags r:id="rId1"/>
    </p:custDataLst>
    <p:extLst>
      <p:ext uri="{BB962C8B-B14F-4D97-AF65-F5344CB8AC3E}">
        <p14:creationId xmlns:p14="http://schemas.microsoft.com/office/powerpoint/2010/main" val="2729062748"/>
      </p:ext>
    </p:extLst>
  </p:cSld>
  <p:clrMapOvr>
    <a:masterClrMapping/>
  </p:clrMapOvr>
  <p:transition>
    <p:random/>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a:t>Basal Bolus – </a:t>
            </a:r>
            <a:r>
              <a:rPr lang="en-US" u="sng" dirty="0"/>
              <a:t>Using 50/50 Rule </a:t>
            </a:r>
            <a:r>
              <a:rPr lang="en-US" dirty="0"/>
              <a:t>- </a:t>
            </a:r>
            <a:r>
              <a:rPr lang="en-US" dirty="0" err="1"/>
              <a:t>Pt</a:t>
            </a:r>
            <a:r>
              <a:rPr lang="en-US" dirty="0"/>
              <a:t> weighs 80kg</a:t>
            </a:r>
          </a:p>
        </p:txBody>
      </p:sp>
      <p:graphicFrame>
        <p:nvGraphicFramePr>
          <p:cNvPr id="146435" name="Object 1024"/>
          <p:cNvGraphicFramePr>
            <a:graphicFrameLocks noGrp="1" noChangeAspect="1"/>
          </p:cNvGraphicFramePr>
          <p:nvPr>
            <p:ph sz="quarter" idx="1"/>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111648" name="Document" r:id="rId5" imgW="7945238" imgH="5462736" progId="Word.Document.8">
                  <p:embed/>
                </p:oleObj>
              </mc:Choice>
              <mc:Fallback>
                <p:oleObj name="Document" r:id="rId5" imgW="7945238" imgH="5462736" progId="Word.Document.8">
                  <p:embed/>
                  <p:pic>
                    <p:nvPicPr>
                      <p:cNvPr id="0" name=""/>
                      <p:cNvPicPr>
                        <a:picLocks noChangeAspect="1" noChangeArrowheads="1"/>
                      </p:cNvPicPr>
                      <p:nvPr/>
                    </p:nvPicPr>
                    <p:blipFill>
                      <a:blip r:embed="rId6"/>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752306354"/>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a:t>Bolus insulin with meals</a:t>
            </a:r>
          </a:p>
          <a:p>
            <a:pPr eaLnBrk="1" hangingPunct="1">
              <a:defRPr/>
            </a:pPr>
            <a:r>
              <a:rPr lang="en-US" sz="2400" dirty="0"/>
              <a:t>Basal 1-2xs daily</a:t>
            </a:r>
          </a:p>
          <a:p>
            <a:pPr eaLnBrk="1" hangingPunct="1">
              <a:defRPr/>
            </a:pPr>
            <a:r>
              <a:rPr lang="en-US" sz="2400" dirty="0"/>
              <a:t>Abdomen preferred injection site</a:t>
            </a:r>
          </a:p>
          <a:p>
            <a:pPr eaLnBrk="1" hangingPunct="1">
              <a:defRPr/>
            </a:pPr>
            <a:r>
              <a:rPr lang="en-US" sz="2400" dirty="0"/>
              <a:t>Stay 1” away from previous site</a:t>
            </a:r>
          </a:p>
          <a:p>
            <a:pPr eaLnBrk="1" hangingPunct="1">
              <a:defRPr/>
            </a:pPr>
            <a:r>
              <a:rPr lang="en-US" sz="2400" dirty="0"/>
              <a:t>Don’t re-use ultra fine syringes</a:t>
            </a:r>
          </a:p>
          <a:p>
            <a:pPr eaLnBrk="1" hangingPunct="1">
              <a:defRPr/>
            </a:pPr>
            <a:r>
              <a:rPr lang="en-US" sz="2400" dirty="0"/>
              <a:t>Keep unopened insulin in refrigerator</a:t>
            </a:r>
          </a:p>
          <a:p>
            <a:pPr eaLnBrk="1" hangingPunct="1">
              <a:defRPr/>
            </a:pPr>
            <a:endParaRPr lang="en-US" sz="2400" dirty="0"/>
          </a:p>
        </p:txBody>
      </p:sp>
      <p:sp>
        <p:nvSpPr>
          <p:cNvPr id="1419268" name="Rectangle 4"/>
          <p:cNvSpPr>
            <a:spLocks noGrp="1" noChangeArrowheads="1"/>
          </p:cNvSpPr>
          <p:nvPr>
            <p:ph sz="half" idx="4294967295"/>
          </p:nvPr>
        </p:nvSpPr>
        <p:spPr>
          <a:xfrm>
            <a:off x="4951413" y="1287780"/>
            <a:ext cx="3735387" cy="5029200"/>
          </a:xfrm>
        </p:spPr>
        <p:txBody>
          <a:bodyPr lIns="90488" tIns="44450" rIns="90488" bIns="44450"/>
          <a:lstStyle/>
          <a:p>
            <a:pPr eaLnBrk="1" hangingPunct="1">
              <a:lnSpc>
                <a:spcPct val="90000"/>
              </a:lnSpc>
              <a:defRPr/>
            </a:pPr>
            <a:r>
              <a:rPr lang="en-US" sz="2400" dirty="0">
                <a:solidFill>
                  <a:schemeClr val="tx2">
                    <a:lumMod val="75000"/>
                  </a:schemeClr>
                </a:solidFill>
              </a:rPr>
              <a:t>Toss opened insulin vial after 28 days</a:t>
            </a:r>
          </a:p>
          <a:p>
            <a:pPr eaLnBrk="1" hangingPunct="1">
              <a:lnSpc>
                <a:spcPct val="90000"/>
              </a:lnSpc>
              <a:defRPr/>
            </a:pPr>
            <a:r>
              <a:rPr lang="en-US" sz="2400" dirty="0">
                <a:solidFill>
                  <a:schemeClr val="tx2">
                    <a:lumMod val="75000"/>
                  </a:schemeClr>
                </a:solidFill>
              </a:rPr>
              <a:t>Proper disposal</a:t>
            </a:r>
          </a:p>
          <a:p>
            <a:pPr eaLnBrk="1" hangingPunct="1">
              <a:lnSpc>
                <a:spcPct val="90000"/>
              </a:lnSpc>
              <a:defRPr/>
            </a:pPr>
            <a:r>
              <a:rPr lang="en-US" sz="2400" dirty="0"/>
              <a:t>Review patients ability to withdraw and inject.</a:t>
            </a:r>
          </a:p>
          <a:p>
            <a:pPr eaLnBrk="1" hangingPunct="1">
              <a:lnSpc>
                <a:spcPct val="90000"/>
              </a:lnSpc>
              <a:defRPr/>
            </a:pPr>
            <a:r>
              <a:rPr lang="en-US" sz="2400" dirty="0"/>
              <a:t>Side effects include hypoglycemia/</a:t>
            </a:r>
            <a:r>
              <a:rPr lang="en-US" sz="2400" dirty="0" err="1"/>
              <a:t>wt</a:t>
            </a:r>
            <a:r>
              <a:rPr lang="en-US" sz="2400" dirty="0"/>
              <a:t> gain</a:t>
            </a:r>
          </a:p>
          <a:p>
            <a:pPr eaLnBrk="1" hangingPunct="1">
              <a:lnSpc>
                <a:spcPct val="90000"/>
              </a:lnSpc>
              <a:defRPr/>
            </a:pPr>
            <a:r>
              <a:rPr lang="en-US" sz="2400" dirty="0"/>
              <a:t>Insulin pens –</a:t>
            </a:r>
            <a:endParaRPr lang="en-US" sz="1800" dirty="0"/>
          </a:p>
          <a:p>
            <a:pPr lvl="2" eaLnBrk="1" hangingPunct="1">
              <a:lnSpc>
                <a:spcPct val="90000"/>
              </a:lnSpc>
              <a:defRPr/>
            </a:pPr>
            <a:r>
              <a:rPr lang="en-US" sz="1800" dirty="0"/>
              <a:t>Prime needle to assure accurate insulin dose given</a:t>
            </a:r>
          </a:p>
          <a:p>
            <a:pPr lvl="2" eaLnBrk="1" hangingPunct="1">
              <a:lnSpc>
                <a:spcPct val="90000"/>
              </a:lnSpc>
              <a:defRPr/>
            </a:pPr>
            <a:r>
              <a:rPr lang="en-US" sz="1800" dirty="0"/>
              <a:t>Hold needle in for 5 seconds after injection</a:t>
            </a:r>
          </a:p>
          <a:p>
            <a:pPr lvl="2" eaLnBrk="1" hangingPunct="1">
              <a:lnSpc>
                <a:spcPct val="90000"/>
              </a:lnSpc>
              <a:defRPr/>
            </a:pPr>
            <a:r>
              <a:rPr lang="en-US" sz="1800" dirty="0"/>
              <a:t>Roll 70/30 pens</a:t>
            </a:r>
          </a:p>
          <a:p>
            <a:pPr lvl="2" eaLnBrk="1" hangingPunct="1">
              <a:lnSpc>
                <a:spcPct val="90000"/>
              </a:lnSpc>
              <a:defRPr/>
            </a:pPr>
            <a:endParaRPr lang="en-US" sz="1600" dirty="0"/>
          </a:p>
          <a:p>
            <a:pPr lvl="2" eaLnBrk="1" hangingPunct="1">
              <a:lnSpc>
                <a:spcPct val="90000"/>
              </a:lnSpc>
              <a:defRPr/>
            </a:pPr>
            <a:endParaRPr lang="en-US" sz="1600" dirty="0"/>
          </a:p>
        </p:txBody>
      </p:sp>
      <p:sp>
        <p:nvSpPr>
          <p:cNvPr id="2" name="Title 1"/>
          <p:cNvSpPr>
            <a:spLocks noGrp="1"/>
          </p:cNvSpPr>
          <p:nvPr>
            <p:ph type="title"/>
          </p:nvPr>
        </p:nvSpPr>
        <p:spPr/>
        <p:txBody>
          <a:bodyPr/>
          <a:lstStyle/>
          <a:p>
            <a:r>
              <a:rPr lang="en-US" dirty="0"/>
              <a:t>Insulin Teaching Keys</a:t>
            </a:r>
          </a:p>
        </p:txBody>
      </p:sp>
    </p:spTree>
    <p:custDataLst>
      <p:tags r:id="rId1"/>
    </p:custDataLst>
    <p:extLst>
      <p:ext uri="{BB962C8B-B14F-4D97-AF65-F5344CB8AC3E}">
        <p14:creationId xmlns:p14="http://schemas.microsoft.com/office/powerpoint/2010/main" val="198696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a:t>Look in the Government section white pages for a household hazardous waste listing for your city or county. </a:t>
            </a:r>
          </a:p>
          <a:p>
            <a:pPr>
              <a:defRPr/>
            </a:pPr>
            <a:r>
              <a:rPr lang="en-US" sz="2400" dirty="0"/>
              <a:t>Call 1-800-CLEANUP (1-800-253-2687) </a:t>
            </a:r>
          </a:p>
          <a:p>
            <a:pPr>
              <a:defRPr/>
            </a:pPr>
            <a:r>
              <a:rPr lang="en-US" sz="2400" dirty="0"/>
              <a:t>Search for collection centers on the California Integrated Waste Management Board (CIWMB) Web site: </a:t>
            </a:r>
            <a:r>
              <a:rPr lang="en-US" sz="2400" u="sng" dirty="0">
                <a:hlinkClick r:id="rId5"/>
              </a:rPr>
              <a:t>http://www.ciwmb.ca.gov/HHW/HealthCare/Collection/</a:t>
            </a:r>
            <a:endParaRPr lang="en-US" sz="2400" dirty="0"/>
          </a:p>
          <a:p>
            <a:pPr>
              <a:defRPr/>
            </a:pPr>
            <a:br>
              <a:rPr lang="en-US" sz="2400" dirty="0"/>
            </a:br>
            <a:endParaRPr lang="en-US" dirty="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4725239"/>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Diabetes Vacations</a:t>
            </a:r>
          </a:p>
        </p:txBody>
      </p:sp>
      <p:pic>
        <p:nvPicPr>
          <p:cNvPr id="7" name="Content Placeholder 6"/>
          <p:cNvPicPr>
            <a:picLocks noGrp="1" noChangeAspect="1"/>
          </p:cNvPicPr>
          <p:nvPr>
            <p:ph sz="quarter" idx="1"/>
          </p:nvPr>
        </p:nvPicPr>
        <p:blipFill>
          <a:blip r:embed="rId3"/>
          <a:stretch>
            <a:fillRect/>
          </a:stretch>
        </p:blipFill>
        <p:spPr>
          <a:xfrm>
            <a:off x="990600" y="1371600"/>
            <a:ext cx="6705600" cy="3978656"/>
          </a:xfrm>
          <a:prstGeom prst="rect">
            <a:avLst/>
          </a:prstGeom>
        </p:spPr>
      </p:pic>
    </p:spTree>
    <p:custDataLst>
      <p:tags r:id="rId1"/>
    </p:custDataLst>
    <p:extLst>
      <p:ext uri="{BB962C8B-B14F-4D97-AF65-F5344CB8AC3E}">
        <p14:creationId xmlns:p14="http://schemas.microsoft.com/office/powerpoint/2010/main" val="123640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8735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457200"/>
            <a:ext cx="8229600" cy="685800"/>
          </a:xfrm>
        </p:spPr>
        <p:txBody>
          <a:bodyPr>
            <a:noAutofit/>
          </a:bodyPr>
          <a:lstStyle/>
          <a:p>
            <a:pPr algn="l" eaLnBrk="1" hangingPunct="1"/>
            <a:r>
              <a:rPr lang="en-US" sz="4000" dirty="0" err="1">
                <a:solidFill>
                  <a:schemeClr val="tx2">
                    <a:lumMod val="75000"/>
                  </a:schemeClr>
                </a:solidFill>
              </a:rPr>
              <a:t>DiaBingo</a:t>
            </a:r>
            <a:r>
              <a:rPr lang="en-US" sz="4000" dirty="0">
                <a:solidFill>
                  <a:schemeClr val="tx2">
                    <a:lumMod val="75000"/>
                  </a:schemeClr>
                </a:solidFill>
              </a:rPr>
              <a:t> - I</a:t>
            </a:r>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r>
              <a:rPr lang="en-US" sz="1200">
                <a:solidFill>
                  <a:prstClr val="white"/>
                </a:solidFill>
                <a:latin typeface="Arial Black" pitchFamily="34" charset="0"/>
              </a:rPr>
              <a:t>	 </a:t>
            </a:r>
          </a:p>
        </p:txBody>
      </p:sp>
      <p:sp>
        <p:nvSpPr>
          <p:cNvPr id="1729542" name="Text Box 1030"/>
          <p:cNvSpPr txBox="1">
            <a:spLocks noChangeArrowheads="1"/>
          </p:cNvSpPr>
          <p:nvPr/>
        </p:nvSpPr>
        <p:spPr bwMode="auto">
          <a:xfrm>
            <a:off x="457200" y="1311322"/>
            <a:ext cx="8256896" cy="4862870"/>
          </a:xfrm>
          <a:prstGeom prst="rect">
            <a:avLst/>
          </a:prstGeom>
          <a:noFill/>
          <a:ln w="12700">
            <a:noFill/>
            <a:miter lim="800000"/>
            <a:headEnd/>
            <a:tailEnd/>
          </a:ln>
          <a:effectLst/>
        </p:spPr>
        <p:txBody>
          <a:bodyPr wrap="square">
            <a:spAutoFit/>
          </a:bodyPr>
          <a:lstStyle/>
          <a:p>
            <a:pPr>
              <a:spcAft>
                <a:spcPts val="600"/>
              </a:spcAft>
              <a:defRPr/>
            </a:pPr>
            <a:r>
              <a:rPr lang="en-US" sz="2000" b="1" dirty="0">
                <a:solidFill>
                  <a:srgbClr val="AC66BB">
                    <a:lumMod val="50000"/>
                  </a:srgbClr>
                </a:solidFill>
                <a:effectLst>
                  <a:outerShdw blurRad="38100" dist="38100" dir="2700000" algn="tl">
                    <a:srgbClr val="000000"/>
                  </a:outerShdw>
                </a:effectLst>
              </a:rPr>
              <a:t>I</a:t>
            </a:r>
            <a:r>
              <a:rPr lang="en-US" sz="2000" dirty="0">
                <a:solidFill>
                  <a:srgbClr val="AC66BB">
                    <a:lumMod val="50000"/>
                  </a:srgbClr>
                </a:solidFill>
                <a:effectLst>
                  <a:outerShdw blurRad="38100" dist="38100" dir="2700000" algn="tl">
                    <a:srgbClr val="000000"/>
                  </a:outerShdw>
                </a:effectLst>
              </a:rPr>
              <a:t> </a:t>
            </a:r>
            <a:r>
              <a:rPr lang="en-US" sz="2000" dirty="0">
                <a:solidFill>
                  <a:srgbClr val="AC66BB">
                    <a:lumMod val="50000"/>
                  </a:srgbClr>
                </a:solidFill>
              </a:rPr>
              <a:t>Injected hormone that is an analog of amylin			</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a:t>
            </a:r>
            <a:r>
              <a:rPr lang="en-US" sz="2000" dirty="0" err="1">
                <a:solidFill>
                  <a:srgbClr val="AC66BB">
                    <a:lumMod val="50000"/>
                  </a:srgbClr>
                </a:solidFill>
              </a:rPr>
              <a:t>Glargine</a:t>
            </a:r>
            <a:r>
              <a:rPr lang="en-US" sz="2000" dirty="0">
                <a:solidFill>
                  <a:srgbClr val="AC66BB">
                    <a:lumMod val="50000"/>
                  </a:srgbClr>
                </a:solidFill>
              </a:rPr>
              <a:t>, </a:t>
            </a:r>
            <a:r>
              <a:rPr lang="en-US" sz="2000" dirty="0" err="1">
                <a:solidFill>
                  <a:srgbClr val="AC66BB">
                    <a:lumMod val="50000"/>
                  </a:srgbClr>
                </a:solidFill>
              </a:rPr>
              <a:t>Detemir</a:t>
            </a:r>
            <a:r>
              <a:rPr lang="en-US" sz="2000" dirty="0">
                <a:solidFill>
                  <a:srgbClr val="AC66BB">
                    <a:lumMod val="50000"/>
                  </a:srgbClr>
                </a:solidFill>
              </a:rPr>
              <a:t>, NPH are types of </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Breakdown of glycogen into glucose</a:t>
            </a:r>
          </a:p>
          <a:p>
            <a:pPr>
              <a:spcBef>
                <a:spcPts val="600"/>
              </a:spcBef>
              <a:spcAft>
                <a:spcPts val="600"/>
              </a:spcAft>
              <a:defRPr/>
            </a:pPr>
            <a:r>
              <a:rPr lang="en-US" sz="2000" b="1" dirty="0">
                <a:solidFill>
                  <a:srgbClr val="AC66BB">
                    <a:lumMod val="50000"/>
                  </a:srgbClr>
                </a:solidFill>
              </a:rPr>
              <a:t>I</a:t>
            </a:r>
            <a:r>
              <a:rPr lang="en-US" sz="2000" dirty="0">
                <a:solidFill>
                  <a:srgbClr val="AC66BB">
                    <a:lumMod val="50000"/>
                  </a:srgbClr>
                </a:solidFill>
              </a:rPr>
              <a:t> Anabolic hormone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Insulin is released when glucose levels are low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Once opened, insulin vials are good for one _____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Elevated post-prandial glucose indicate need for pre-</a:t>
            </a:r>
            <a:r>
              <a:rPr lang="en-US" sz="2000" dirty="0" err="1">
                <a:solidFill>
                  <a:srgbClr val="AC66BB">
                    <a:lumMod val="50000"/>
                  </a:srgbClr>
                </a:solidFill>
              </a:rPr>
              <a:t>mea</a:t>
            </a:r>
            <a:r>
              <a:rPr lang="en-US" sz="2000" b="1" dirty="0" err="1">
                <a:solidFill>
                  <a:srgbClr val="AC66BB">
                    <a:lumMod val="50000"/>
                  </a:srgbClr>
                </a:solidFill>
              </a:rPr>
              <a:t>I</a:t>
            </a:r>
            <a:endParaRPr lang="en-US" sz="2000" b="1" dirty="0">
              <a:solidFill>
                <a:srgbClr val="AC66BB">
                  <a:lumMod val="50000"/>
                </a:srgbClr>
              </a:solidFill>
            </a:endParaRPr>
          </a:p>
          <a:p>
            <a:pPr>
              <a:spcAft>
                <a:spcPts val="600"/>
              </a:spcAft>
              <a:defRPr/>
            </a:pPr>
            <a:r>
              <a:rPr lang="en-US" sz="2000" b="1" dirty="0">
                <a:solidFill>
                  <a:srgbClr val="AC66BB">
                    <a:lumMod val="50000"/>
                  </a:srgbClr>
                </a:solidFill>
              </a:rPr>
              <a:t>I </a:t>
            </a:r>
            <a:r>
              <a:rPr lang="en-US" sz="2000" dirty="0">
                <a:solidFill>
                  <a:srgbClr val="AC66BB">
                    <a:lumMod val="50000"/>
                  </a:srgbClr>
                </a:solidFill>
              </a:rPr>
              <a:t>Epinephrine increases insulin resistance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Creation of glucose from amino acids and lactate		 </a:t>
            </a:r>
          </a:p>
          <a:p>
            <a:pPr>
              <a:spcAft>
                <a:spcPts val="600"/>
              </a:spcAft>
              <a:defRPr/>
            </a:pPr>
            <a:r>
              <a:rPr lang="en-US" sz="2000" b="1" dirty="0">
                <a:solidFill>
                  <a:srgbClr val="AC66BB">
                    <a:lumMod val="50000"/>
                  </a:srgbClr>
                </a:solidFill>
              </a:rPr>
              <a:t>I </a:t>
            </a:r>
            <a:r>
              <a:rPr lang="en-US" sz="2000" dirty="0">
                <a:solidFill>
                  <a:srgbClr val="AC66BB">
                    <a:lumMod val="50000"/>
                  </a:srgbClr>
                </a:solidFill>
              </a:rPr>
              <a:t>Decreasing renal function for people on insulin can cause	</a:t>
            </a:r>
          </a:p>
          <a:p>
            <a:pPr>
              <a:spcAft>
                <a:spcPts val="600"/>
              </a:spcAft>
              <a:defRPr/>
            </a:pPr>
            <a:r>
              <a:rPr lang="da-DK" sz="2000" b="1" dirty="0">
                <a:solidFill>
                  <a:srgbClr val="AC66BB">
                    <a:lumMod val="50000"/>
                  </a:srgbClr>
                </a:solidFill>
              </a:rPr>
              <a:t>I </a:t>
            </a:r>
            <a:r>
              <a:rPr lang="da-DK" sz="2000" dirty="0">
                <a:solidFill>
                  <a:srgbClr val="AC66BB">
                    <a:lumMod val="50000"/>
                  </a:srgbClr>
                </a:solidFill>
              </a:rPr>
              <a:t>Bolus insulins							 </a:t>
            </a:r>
          </a:p>
          <a:p>
            <a:pPr>
              <a:spcAft>
                <a:spcPts val="600"/>
              </a:spcAft>
              <a:defRPr/>
            </a:pPr>
            <a:r>
              <a:rPr lang="en-US" sz="2000" b="1" dirty="0">
                <a:solidFill>
                  <a:srgbClr val="AC66BB">
                    <a:lumMod val="50000"/>
                  </a:srgbClr>
                </a:solidFill>
              </a:rPr>
              <a:t>I</a:t>
            </a:r>
            <a:r>
              <a:rPr lang="en-US" sz="2000" dirty="0">
                <a:solidFill>
                  <a:srgbClr val="AC66BB">
                    <a:lumMod val="50000"/>
                  </a:srgbClr>
                </a:solidFill>
              </a:rPr>
              <a:t> A hormone that increases blood glucose </a:t>
            </a:r>
            <a:r>
              <a:rPr lang="en-US" sz="2000" dirty="0">
                <a:solidFill>
                  <a:prstClr val="white"/>
                </a:solidFill>
              </a:rPr>
              <a:t>levels</a:t>
            </a:r>
          </a:p>
        </p:txBody>
      </p:sp>
    </p:spTree>
    <p:custDataLst>
      <p:tags r:id="rId1"/>
    </p:custDataLst>
    <p:extLst>
      <p:ext uri="{BB962C8B-B14F-4D97-AF65-F5344CB8AC3E}">
        <p14:creationId xmlns:p14="http://schemas.microsoft.com/office/powerpoint/2010/main" val="369078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990600"/>
          </a:xfrm>
          <a:solidFill>
            <a:srgbClr val="B1D45A"/>
          </a:solidFill>
        </p:spPr>
        <p:txBody>
          <a:bodyPr lIns="90477" tIns="44445" rIns="90477" bIns="44445" anchor="b">
            <a:normAutofit fontScale="90000"/>
          </a:bodyPr>
          <a:lstStyle/>
          <a:p>
            <a:pPr eaLnBrk="1" hangingPunct="1"/>
            <a:r>
              <a:rPr lang="en-US" sz="3700" dirty="0"/>
              <a:t>Role of the Pancreas</a:t>
            </a:r>
            <a:br>
              <a:rPr lang="en-US" sz="3700" dirty="0"/>
            </a:br>
            <a:r>
              <a:rPr lang="en-US" sz="3700" dirty="0"/>
              <a:t>Endocrine Functions</a:t>
            </a:r>
            <a:endParaRPr lang="en-US" sz="3700" dirty="0">
              <a:sym typeface="Monotype Sorts" pitchFamily="2" charset="2"/>
            </a:endParaRPr>
          </a:p>
        </p:txBody>
      </p:sp>
      <p:sp>
        <p:nvSpPr>
          <p:cNvPr id="33795" name="Rectangle 3"/>
          <p:cNvSpPr>
            <a:spLocks noGrp="1" noChangeArrowheads="1"/>
          </p:cNvSpPr>
          <p:nvPr>
            <p:ph type="body" sz="half" idx="4294967295"/>
          </p:nvPr>
        </p:nvSpPr>
        <p:spPr>
          <a:xfrm>
            <a:off x="4648200" y="1524000"/>
            <a:ext cx="4495800" cy="4552950"/>
          </a:xfrm>
        </p:spPr>
        <p:txBody>
          <a:bodyPr lIns="90477" tIns="44445" rIns="90477" bIns="44445">
            <a:normAutofit lnSpcReduction="10000"/>
          </a:bodyPr>
          <a:lstStyle/>
          <a:p>
            <a:pPr eaLnBrk="1" hangingPunct="1">
              <a:buFont typeface="Wingdings" panose="05000000000000000000" pitchFamily="2" charset="2"/>
              <a:buNone/>
            </a:pPr>
            <a:r>
              <a:rPr lang="en-US" sz="2800" b="1">
                <a:solidFill>
                  <a:schemeClr val="tx2"/>
                </a:solidFill>
              </a:rPr>
              <a:t>Alpha cells - Glucagon</a:t>
            </a:r>
            <a:endParaRPr lang="en-US" sz="2800" b="1"/>
          </a:p>
          <a:p>
            <a:pPr lvl="1" eaLnBrk="1" hangingPunct="1">
              <a:buSzPct val="75000"/>
              <a:buFont typeface="Monotype Sorts" pitchFamily="2" charset="2"/>
              <a:buNone/>
            </a:pPr>
            <a:r>
              <a:rPr lang="en-US" sz="2800"/>
              <a:t>Opposes action of insulin at the liver</a:t>
            </a:r>
          </a:p>
          <a:p>
            <a:pPr lvl="1" eaLnBrk="1" hangingPunct="1">
              <a:buSzPct val="75000"/>
              <a:buFont typeface="Monotype Sorts" pitchFamily="2" charset="2"/>
              <a:buBlip>
                <a:blip r:embed="rId4"/>
              </a:buBlip>
            </a:pPr>
            <a:r>
              <a:rPr lang="en-US" sz="2800"/>
              <a:t>stimulated in response to low glucose levels</a:t>
            </a:r>
          </a:p>
          <a:p>
            <a:pPr lvl="1" eaLnBrk="1" hangingPunct="1">
              <a:buSzPct val="75000"/>
              <a:buFont typeface="Monotype Sorts" pitchFamily="2" charset="2"/>
              <a:buBlip>
                <a:blip r:embed="rId4"/>
              </a:buBlip>
            </a:pPr>
            <a:r>
              <a:rPr lang="en-US" sz="2800"/>
              <a:t>stimulates liver to convert glycogen to glucose</a:t>
            </a:r>
          </a:p>
          <a:p>
            <a:pPr lvl="1" eaLnBrk="1" hangingPunct="1">
              <a:buSzPct val="75000"/>
              <a:buFont typeface="Monotype Sorts" pitchFamily="2" charset="2"/>
              <a:buBlip>
                <a:blip r:embed="rId4"/>
              </a:buBlip>
            </a:pPr>
            <a:r>
              <a:rPr lang="en-US" sz="2800"/>
              <a:t>inhibits liver from glucose uptake</a:t>
            </a:r>
          </a:p>
          <a:p>
            <a:pPr lvl="1" eaLnBrk="1" hangingPunct="1">
              <a:buSzPct val="75000"/>
              <a:buFont typeface="Monotype Sorts" pitchFamily="2" charset="2"/>
              <a:buBlip>
                <a:blip r:embed="rId4"/>
              </a:buBlip>
            </a:pPr>
            <a:r>
              <a:rPr lang="en-US" sz="2800"/>
              <a:t>causes hyperglycemia</a:t>
            </a:r>
            <a:endParaRPr lang="en-US" sz="2400"/>
          </a:p>
        </p:txBody>
      </p:sp>
      <p:pic>
        <p:nvPicPr>
          <p:cNvPr id="33796" name="Picture 4" descr="chart1"/>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68086" y="1600200"/>
            <a:ext cx="3559175" cy="3733800"/>
          </a:xfrm>
          <a:noFill/>
        </p:spPr>
      </p:pic>
    </p:spTree>
    <p:custDataLst>
      <p:tags r:id="rId1"/>
    </p:custDataLst>
    <p:extLst>
      <p:ext uri="{BB962C8B-B14F-4D97-AF65-F5344CB8AC3E}">
        <p14:creationId xmlns:p14="http://schemas.microsoft.com/office/powerpoint/2010/main" val="4236881104"/>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35664813"/>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a:t>U.S. Weight - </a:t>
            </a:r>
            <a:r>
              <a:rPr lang="en-US" sz="4000" dirty="0"/>
              <a:t>68% overweight or obese</a:t>
            </a:r>
            <a:endParaRPr lang="en-US"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
        <p:nvSpPr>
          <p:cNvPr id="3" name="Content Placeholder 2"/>
          <p:cNvSpPr>
            <a:spLocks noGrp="1"/>
          </p:cNvSpPr>
          <p:nvPr>
            <p:ph sz="quarter" idx="1"/>
          </p:nvPr>
        </p:nvSpPr>
        <p:spPr>
          <a:xfrm>
            <a:off x="4343400" y="838200"/>
            <a:ext cx="4450957" cy="3276600"/>
          </a:xfrm>
        </p:spPr>
        <p:txBody>
          <a:bodyPr>
            <a:noAutofit/>
          </a:bodyPr>
          <a:lstStyle/>
          <a:p>
            <a:pPr>
              <a:defRPr/>
            </a:pPr>
            <a:r>
              <a:rPr lang="en-US" dirty="0"/>
              <a:t>34% BMI 25-29</a:t>
            </a:r>
          </a:p>
          <a:p>
            <a:pPr>
              <a:defRPr/>
            </a:pPr>
            <a:r>
              <a:rPr lang="en-US" dirty="0"/>
              <a:t>34% BMI 30 +</a:t>
            </a:r>
          </a:p>
          <a:p>
            <a:pPr>
              <a:buFont typeface="Wingdings 3" panose="05040102010807070707" pitchFamily="18" charset="2"/>
              <a:buChar char="}"/>
              <a:defRPr/>
            </a:pPr>
            <a:r>
              <a:rPr lang="en-US" sz="2000" dirty="0"/>
              <a:t>1/3 of all </a:t>
            </a:r>
            <a:r>
              <a:rPr lang="en-US" sz="2000" dirty="0" err="1"/>
              <a:t>overwt</a:t>
            </a:r>
            <a:r>
              <a:rPr lang="en-US" sz="2000" dirty="0"/>
              <a:t> people don’t get diabetes</a:t>
            </a:r>
          </a:p>
          <a:p>
            <a:pPr>
              <a:buFont typeface="Wingdings 3" panose="05040102010807070707" pitchFamily="18" charset="2"/>
              <a:buChar char="}"/>
              <a:defRPr/>
            </a:pPr>
            <a:r>
              <a:rPr lang="en-US" sz="2000" dirty="0"/>
              <a:t>We burn 100 </a:t>
            </a:r>
            <a:r>
              <a:rPr lang="en-US" sz="2000" dirty="0" err="1"/>
              <a:t>cals</a:t>
            </a:r>
            <a:r>
              <a:rPr lang="en-US" sz="2000" dirty="0"/>
              <a:t> less a day at work</a:t>
            </a:r>
          </a:p>
          <a:p>
            <a:pPr fontAlgn="auto">
              <a:spcAft>
                <a:spcPts val="0"/>
              </a:spcAft>
              <a:buFont typeface="Wingdings 3" panose="05040102010807070707" pitchFamily="18" charset="2"/>
              <a:buChar char="}"/>
              <a:defRPr/>
            </a:pPr>
            <a:r>
              <a:rPr lang="en-US" sz="2000" dirty="0"/>
              <a:t>Overall, food costs ~ </a:t>
            </a:r>
            <a:r>
              <a:rPr lang="en-US" sz="1800" dirty="0"/>
              <a:t>10-15% of income</a:t>
            </a:r>
          </a:p>
          <a:p>
            <a:pPr>
              <a:buFont typeface="Wingdings 3" panose="05040102010807070707" pitchFamily="18" charset="2"/>
              <a:buChar char="}"/>
              <a:defRPr/>
            </a:pPr>
            <a:r>
              <a:rPr lang="en-US" sz="2400" dirty="0"/>
              <a:t>Calorie Intake is on the rise</a:t>
            </a:r>
          </a:p>
        </p:txBody>
      </p:sp>
    </p:spTree>
    <p:custDataLst>
      <p:tags r:id="rId1"/>
    </p:custDataLst>
    <p:extLst>
      <p:ext uri="{BB962C8B-B14F-4D97-AF65-F5344CB8AC3E}">
        <p14:creationId xmlns:p14="http://schemas.microsoft.com/office/powerpoint/2010/main" val="228644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986104"/>
            <a:ext cx="7239000" cy="583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228600"/>
            <a:ext cx="8229600" cy="723900"/>
          </a:xfrm>
        </p:spPr>
        <p:txBody>
          <a:bodyPr>
            <a:normAutofit fontScale="90000"/>
          </a:bodyPr>
          <a:lstStyle/>
          <a:p>
            <a:r>
              <a:rPr lang="en-US" dirty="0"/>
              <a:t>Bigger Meals, Bigger Kids</a:t>
            </a:r>
          </a:p>
        </p:txBody>
      </p:sp>
    </p:spTree>
    <p:custDataLst>
      <p:tags r:id="rId1"/>
    </p:custDataLst>
    <p:extLst>
      <p:ext uri="{BB962C8B-B14F-4D97-AF65-F5344CB8AC3E}">
        <p14:creationId xmlns:p14="http://schemas.microsoft.com/office/powerpoint/2010/main" val="7148922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Average American Consumes</a:t>
            </a:r>
            <a:br>
              <a:rPr lang="en-US" dirty="0"/>
            </a:br>
            <a:r>
              <a:rPr lang="en-US" dirty="0"/>
              <a:t>25 teaspoons of sugar a day (400 </a:t>
            </a:r>
            <a:r>
              <a:rPr lang="en-US" dirty="0" err="1"/>
              <a:t>cals</a:t>
            </a:r>
            <a:r>
              <a:rPr lang="en-US" dirty="0"/>
              <a:t>)</a:t>
            </a:r>
          </a:p>
        </p:txBody>
      </p:sp>
      <p:sp>
        <p:nvSpPr>
          <p:cNvPr id="3" name="Content Placeholder 2"/>
          <p:cNvSpPr>
            <a:spLocks noGrp="1"/>
          </p:cNvSpPr>
          <p:nvPr>
            <p:ph idx="1"/>
          </p:nvPr>
        </p:nvSpPr>
        <p:spPr>
          <a:xfrm>
            <a:off x="609600" y="1600200"/>
            <a:ext cx="5791200" cy="4953000"/>
          </a:xfrm>
        </p:spPr>
        <p:txBody>
          <a:bodyPr>
            <a:normAutofit/>
          </a:bodyPr>
          <a:lstStyle/>
          <a:p>
            <a:r>
              <a:rPr lang="en-US" dirty="0">
                <a:effectLst/>
              </a:rPr>
              <a:t>Warning label on sodas proposed</a:t>
            </a:r>
          </a:p>
          <a:p>
            <a:r>
              <a:rPr lang="en-US" dirty="0">
                <a:effectLst/>
              </a:rPr>
              <a:t> One soda has 12 teaspoons sugar</a:t>
            </a:r>
          </a:p>
          <a:p>
            <a:r>
              <a:rPr lang="en-US" dirty="0">
                <a:effectLst/>
              </a:rPr>
              <a:t>On </a:t>
            </a:r>
            <a:r>
              <a:rPr lang="en-US" dirty="0" err="1">
                <a:effectLst/>
              </a:rPr>
              <a:t>avg</a:t>
            </a:r>
            <a:r>
              <a:rPr lang="en-US" dirty="0">
                <a:effectLst/>
              </a:rPr>
              <a:t>, 1 person consumes 40 gallons of soda each year</a:t>
            </a:r>
          </a:p>
          <a:p>
            <a:r>
              <a:rPr lang="en-US" dirty="0"/>
              <a:t>ADA guidelines “limit sodas and beverages with sugar, High Fructose Corn Syrup, (HFCS)</a:t>
            </a:r>
          </a:p>
        </p:txBody>
      </p:sp>
      <p:pic>
        <p:nvPicPr>
          <p:cNvPr id="5" name="Picture 4"/>
          <p:cNvPicPr>
            <a:picLocks noChangeAspect="1"/>
          </p:cNvPicPr>
          <p:nvPr/>
        </p:nvPicPr>
        <p:blipFill>
          <a:blip r:embed="rId4"/>
          <a:stretch>
            <a:fillRect/>
          </a:stretch>
        </p:blipFill>
        <p:spPr>
          <a:xfrm>
            <a:off x="6324600" y="1600200"/>
            <a:ext cx="2401214" cy="2971800"/>
          </a:xfrm>
          <a:prstGeom prst="rect">
            <a:avLst/>
          </a:prstGeom>
        </p:spPr>
      </p:pic>
      <p:pic>
        <p:nvPicPr>
          <p:cNvPr id="4" name="Picture 3"/>
          <p:cNvPicPr>
            <a:picLocks noChangeAspect="1"/>
          </p:cNvPicPr>
          <p:nvPr/>
        </p:nvPicPr>
        <p:blipFill>
          <a:blip r:embed="rId5"/>
          <a:stretch>
            <a:fillRect/>
          </a:stretch>
        </p:blipFill>
        <p:spPr>
          <a:xfrm>
            <a:off x="336369" y="800100"/>
            <a:ext cx="8471262" cy="5490633"/>
          </a:xfrm>
          <a:prstGeom prst="rect">
            <a:avLst/>
          </a:prstGeom>
        </p:spPr>
      </p:pic>
    </p:spTree>
    <p:custDataLst>
      <p:tags r:id="rId1"/>
    </p:custDataLst>
    <p:extLst>
      <p:ext uri="{BB962C8B-B14F-4D97-AF65-F5344CB8AC3E}">
        <p14:creationId xmlns:p14="http://schemas.microsoft.com/office/powerpoint/2010/main" val="13747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pPr>
              <a:defRPr/>
            </a:pPr>
            <a:r>
              <a:rPr lang="en-US" dirty="0"/>
              <a:t>Bacterial Cells Outnumber Human Cells 10 to 1</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4467" y="745787"/>
            <a:ext cx="4135437" cy="50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392" y="3200400"/>
            <a:ext cx="285750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33850" y="4881383"/>
            <a:ext cx="3733800"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bg1"/>
                </a:solidFill>
                <a:latin typeface="Calibri" panose="020F0502020204030204" pitchFamily="34" charset="0"/>
              </a:rPr>
              <a:t>10 trillion human cells</a:t>
            </a:r>
          </a:p>
          <a:p>
            <a:pPr marL="342900" indent="-342900">
              <a:buFont typeface="Arial" panose="020B0604020202020204" pitchFamily="34" charset="0"/>
              <a:buChar char="•"/>
            </a:pPr>
            <a:r>
              <a:rPr lang="en-US" sz="2400" dirty="0">
                <a:solidFill>
                  <a:schemeClr val="bg1"/>
                </a:solidFill>
                <a:latin typeface="Calibri" panose="020F0502020204030204" pitchFamily="34" charset="0"/>
              </a:rPr>
              <a:t>Host 100 trillion bacterial and fungal cells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459" y="1371600"/>
            <a:ext cx="3305175" cy="4743450"/>
          </a:xfrm>
          <a:prstGeom prst="rect">
            <a:avLst/>
          </a:prstGeom>
        </p:spPr>
      </p:pic>
    </p:spTree>
    <p:custDataLst>
      <p:tags r:id="rId1"/>
    </p:custDataLst>
    <p:extLst>
      <p:ext uri="{BB962C8B-B14F-4D97-AF65-F5344CB8AC3E}">
        <p14:creationId xmlns:p14="http://schemas.microsoft.com/office/powerpoint/2010/main" val="392807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	</a:t>
            </a:r>
          </a:p>
        </p:txBody>
      </p:sp>
      <p:sp>
        <p:nvSpPr>
          <p:cNvPr id="3" name="Content Placeholder 2"/>
          <p:cNvSpPr>
            <a:spLocks noGrp="1"/>
          </p:cNvSpPr>
          <p:nvPr>
            <p:ph sz="quarter" idx="1"/>
          </p:nvPr>
        </p:nvSpPr>
        <p:spPr/>
        <p:txBody>
          <a:bodyPr/>
          <a:lstStyle/>
          <a:p>
            <a:r>
              <a:rPr lang="en-US" dirty="0"/>
              <a:t>How much does your gut bacteria weigh?</a:t>
            </a:r>
          </a:p>
          <a:p>
            <a:pPr marL="274320" lvl="1" indent="0">
              <a:buNone/>
            </a:pPr>
            <a:r>
              <a:rPr lang="en-US" sz="3200" dirty="0"/>
              <a:t>A. 24 ounces</a:t>
            </a:r>
          </a:p>
          <a:p>
            <a:pPr marL="274320" lvl="1" indent="0">
              <a:buNone/>
            </a:pPr>
            <a:r>
              <a:rPr lang="en-US" sz="3200" dirty="0"/>
              <a:t>B. 3 pounds</a:t>
            </a:r>
          </a:p>
          <a:p>
            <a:pPr marL="274320" lvl="1" indent="0">
              <a:buNone/>
            </a:pPr>
            <a:r>
              <a:rPr lang="en-US" sz="3200" dirty="0"/>
              <a:t>C. Less than 1 pound</a:t>
            </a:r>
          </a:p>
          <a:p>
            <a:pPr marL="274320" lvl="1" indent="0">
              <a:buNone/>
            </a:pPr>
            <a:r>
              <a:rPr lang="en-US" sz="3200" dirty="0"/>
              <a:t>D. 1.5 pounds</a:t>
            </a:r>
          </a:p>
          <a:p>
            <a:pPr marL="274320" lvl="1" indent="0">
              <a:buNone/>
            </a:pPr>
            <a:r>
              <a:rPr lang="en-US" sz="3200" dirty="0"/>
              <a:t>E . Not sure</a:t>
            </a:r>
          </a:p>
          <a:p>
            <a:endParaRPr lang="en-US" dirty="0"/>
          </a:p>
        </p:txBody>
      </p:sp>
      <p:pic>
        <p:nvPicPr>
          <p:cNvPr id="4" name="Picture 3"/>
          <p:cNvPicPr>
            <a:picLocks noChangeAspect="1"/>
          </p:cNvPicPr>
          <p:nvPr/>
        </p:nvPicPr>
        <p:blipFill>
          <a:blip r:embed="rId3"/>
          <a:stretch>
            <a:fillRect/>
          </a:stretch>
        </p:blipFill>
        <p:spPr>
          <a:xfrm>
            <a:off x="5105400" y="1905000"/>
            <a:ext cx="3048000" cy="3362325"/>
          </a:xfrm>
          <a:prstGeom prst="rect">
            <a:avLst/>
          </a:prstGeom>
        </p:spPr>
      </p:pic>
    </p:spTree>
    <p:custDataLst>
      <p:tags r:id="rId1"/>
    </p:custDataLst>
    <p:extLst>
      <p:ext uri="{BB962C8B-B14F-4D97-AF65-F5344CB8AC3E}">
        <p14:creationId xmlns:p14="http://schemas.microsoft.com/office/powerpoint/2010/main" val="19011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3 </a:t>
            </a:r>
            <a:r>
              <a:rPr lang="en-US" dirty="0" err="1"/>
              <a:t>lbs</a:t>
            </a:r>
            <a:r>
              <a:rPr lang="en-US" dirty="0"/>
              <a:t> of Microbes in our Gut</a:t>
            </a:r>
          </a:p>
        </p:txBody>
      </p:sp>
      <p:sp>
        <p:nvSpPr>
          <p:cNvPr id="8" name="Content Placeholder 7"/>
          <p:cNvSpPr>
            <a:spLocks noGrp="1"/>
          </p:cNvSpPr>
          <p:nvPr>
            <p:ph sz="quarter" idx="1"/>
          </p:nvPr>
        </p:nvSpPr>
        <p:spPr>
          <a:xfrm>
            <a:off x="609600" y="1295400"/>
            <a:ext cx="6096000" cy="4937760"/>
          </a:xfrm>
        </p:spPr>
        <p:txBody>
          <a:bodyPr>
            <a:normAutofit fontScale="92500" lnSpcReduction="20000"/>
          </a:bodyPr>
          <a:lstStyle/>
          <a:p>
            <a:r>
              <a:rPr lang="en-US" dirty="0"/>
              <a:t>This community of bacteria can be thought of as an extra 'organ' "microbiome". </a:t>
            </a:r>
          </a:p>
          <a:p>
            <a:r>
              <a:rPr lang="en-US" dirty="0"/>
              <a:t>We have evolved together with our microbiome over millions of years.</a:t>
            </a:r>
          </a:p>
          <a:p>
            <a:r>
              <a:rPr lang="en-US" dirty="0"/>
              <a:t>Ratios of these communities has changed over the past 30 years</a:t>
            </a:r>
          </a:p>
          <a:p>
            <a:r>
              <a:rPr lang="en-US" dirty="0"/>
              <a:t>Mirrors global spikes in obesity, diabetes, allergic and inflammatory diseases</a:t>
            </a:r>
          </a:p>
          <a:p>
            <a:r>
              <a:rPr lang="en-US" dirty="0"/>
              <a:t>What are we doing to change these bacteria?</a:t>
            </a:r>
          </a:p>
        </p:txBody>
      </p:sp>
      <p:pic>
        <p:nvPicPr>
          <p:cNvPr id="2" name="Picture 1"/>
          <p:cNvPicPr>
            <a:picLocks noChangeAspect="1"/>
          </p:cNvPicPr>
          <p:nvPr/>
        </p:nvPicPr>
        <p:blipFill>
          <a:blip r:embed="rId3"/>
          <a:stretch>
            <a:fillRect/>
          </a:stretch>
        </p:blipFill>
        <p:spPr>
          <a:xfrm>
            <a:off x="6705600" y="1295400"/>
            <a:ext cx="2050279" cy="1897564"/>
          </a:xfrm>
          <a:prstGeom prst="rect">
            <a:avLst/>
          </a:prstGeom>
        </p:spPr>
      </p:pic>
    </p:spTree>
    <p:custDataLst>
      <p:tags r:id="rId1"/>
    </p:custDataLst>
    <p:extLst>
      <p:ext uri="{BB962C8B-B14F-4D97-AF65-F5344CB8AC3E}">
        <p14:creationId xmlns:p14="http://schemas.microsoft.com/office/powerpoint/2010/main" val="207053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Gut Microbiome	</a:t>
            </a:r>
          </a:p>
        </p:txBody>
      </p:sp>
      <p:sp>
        <p:nvSpPr>
          <p:cNvPr id="3" name="Content Placeholder 2"/>
          <p:cNvSpPr>
            <a:spLocks noGrp="1"/>
          </p:cNvSpPr>
          <p:nvPr>
            <p:ph sz="quarter" idx="1"/>
          </p:nvPr>
        </p:nvSpPr>
        <p:spPr/>
        <p:txBody>
          <a:bodyPr>
            <a:normAutofit fontScale="92500" lnSpcReduction="20000"/>
          </a:bodyPr>
          <a:lstStyle/>
          <a:p>
            <a:r>
              <a:rPr lang="en-US" dirty="0"/>
              <a:t>Part of endocrine axis</a:t>
            </a:r>
          </a:p>
          <a:p>
            <a:r>
              <a:rPr lang="en-US" dirty="0"/>
              <a:t>Stabilized by 3 years of age</a:t>
            </a:r>
          </a:p>
          <a:p>
            <a:r>
              <a:rPr lang="en-US" dirty="0"/>
              <a:t>Influenced by:</a:t>
            </a:r>
          </a:p>
          <a:p>
            <a:pPr lvl="1"/>
            <a:r>
              <a:rPr lang="en-US" dirty="0">
                <a:solidFill>
                  <a:srgbClr val="C00000"/>
                </a:solidFill>
              </a:rPr>
              <a:t>Birth method </a:t>
            </a:r>
          </a:p>
          <a:p>
            <a:pPr lvl="1"/>
            <a:r>
              <a:rPr lang="en-US" dirty="0">
                <a:solidFill>
                  <a:srgbClr val="C00000"/>
                </a:solidFill>
              </a:rPr>
              <a:t>Breast fed </a:t>
            </a:r>
          </a:p>
          <a:p>
            <a:pPr lvl="1"/>
            <a:r>
              <a:rPr lang="en-US" dirty="0">
                <a:solidFill>
                  <a:srgbClr val="C00000"/>
                </a:solidFill>
              </a:rPr>
              <a:t>Early Antibiotic use</a:t>
            </a:r>
          </a:p>
          <a:p>
            <a:pPr lvl="1"/>
            <a:r>
              <a:rPr lang="en-US" dirty="0"/>
              <a:t>Environment</a:t>
            </a:r>
          </a:p>
          <a:p>
            <a:pPr lvl="1"/>
            <a:r>
              <a:rPr lang="en-US" dirty="0"/>
              <a:t>Travel</a:t>
            </a:r>
          </a:p>
          <a:p>
            <a:pPr>
              <a:defRPr/>
            </a:pPr>
            <a:r>
              <a:rPr lang="en-US" dirty="0"/>
              <a:t>Help us </a:t>
            </a:r>
          </a:p>
          <a:p>
            <a:pPr lvl="1">
              <a:defRPr/>
            </a:pPr>
            <a:r>
              <a:rPr lang="en-US" sz="2400" dirty="0"/>
              <a:t>utilize energy</a:t>
            </a:r>
          </a:p>
          <a:p>
            <a:pPr lvl="1">
              <a:defRPr/>
            </a:pPr>
            <a:r>
              <a:rPr lang="en-US" sz="2400" dirty="0"/>
              <a:t>fight off invaders </a:t>
            </a:r>
          </a:p>
          <a:p>
            <a:pPr lvl="1"/>
            <a:endParaRPr lang="en-US" dirty="0"/>
          </a:p>
          <a:p>
            <a:pPr lvl="1"/>
            <a:endParaRPr lang="en-US" dirty="0"/>
          </a:p>
        </p:txBody>
      </p:sp>
      <p:sp>
        <p:nvSpPr>
          <p:cNvPr id="5" name="Content Placeholder 4"/>
          <p:cNvSpPr>
            <a:spLocks noGrp="1"/>
          </p:cNvSpPr>
          <p:nvPr>
            <p:ph sz="quarter" idx="2"/>
          </p:nvPr>
        </p:nvSpPr>
        <p:spPr/>
        <p:txBody>
          <a:bodyPr/>
          <a:lstStyle/>
          <a:p>
            <a:endParaRPr lang="en-US" dirty="0"/>
          </a:p>
          <a:p>
            <a:endParaRPr lang="en-US" dirty="0"/>
          </a:p>
          <a:p>
            <a:r>
              <a:rPr lang="en-US" dirty="0"/>
              <a:t>30% C-Section</a:t>
            </a:r>
          </a:p>
          <a:p>
            <a:r>
              <a:rPr lang="en-US" dirty="0"/>
              <a:t>CA- 60% and 40%</a:t>
            </a:r>
          </a:p>
          <a:p>
            <a:r>
              <a:rPr lang="en-US" dirty="0"/>
              <a:t>70% of &lt; 2yrs, more Rx = increased obesity risk</a:t>
            </a:r>
          </a:p>
        </p:txBody>
      </p:sp>
      <p:pic>
        <p:nvPicPr>
          <p:cNvPr id="4" name="Picture 3"/>
          <p:cNvPicPr>
            <a:picLocks noChangeAspect="1"/>
          </p:cNvPicPr>
          <p:nvPr/>
        </p:nvPicPr>
        <p:blipFill>
          <a:blip r:embed="rId3"/>
          <a:stretch>
            <a:fillRect/>
          </a:stretch>
        </p:blipFill>
        <p:spPr>
          <a:xfrm>
            <a:off x="4572000" y="2199861"/>
            <a:ext cx="3705225" cy="3648075"/>
          </a:xfrm>
          <a:prstGeom prst="rect">
            <a:avLst/>
          </a:prstGeom>
        </p:spPr>
      </p:pic>
    </p:spTree>
    <p:custDataLst>
      <p:tags r:id="rId1"/>
    </p:custDataLst>
    <p:extLst>
      <p:ext uri="{BB962C8B-B14F-4D97-AF65-F5344CB8AC3E}">
        <p14:creationId xmlns:p14="http://schemas.microsoft.com/office/powerpoint/2010/main" val="388500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C-Section – Consider Gauze in Vagina </a:t>
            </a:r>
          </a:p>
        </p:txBody>
      </p:sp>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304800" y="1295400"/>
            <a:ext cx="4790114" cy="3606271"/>
          </a:xfrm>
        </p:spPr>
      </p:pic>
      <p:sp>
        <p:nvSpPr>
          <p:cNvPr id="4" name="Content Placeholder 3"/>
          <p:cNvSpPr>
            <a:spLocks noGrp="1"/>
          </p:cNvSpPr>
          <p:nvPr>
            <p:ph sz="quarter" idx="2"/>
          </p:nvPr>
        </p:nvSpPr>
        <p:spPr>
          <a:xfrm>
            <a:off x="4876800" y="1216152"/>
            <a:ext cx="3797046" cy="4937760"/>
          </a:xfrm>
        </p:spPr>
        <p:txBody>
          <a:bodyPr>
            <a:normAutofit fontScale="92500" lnSpcReduction="20000"/>
          </a:bodyPr>
          <a:lstStyle/>
          <a:p>
            <a:r>
              <a:rPr lang="en-US" dirty="0"/>
              <a:t>early research by Dr. Maria Gloria Dominguez-Bello, an associate professor in the Human Microbiome Program at the NYU School of Medicine. She is testing a fast and easy work-around called the “</a:t>
            </a:r>
            <a:r>
              <a:rPr lang="en-US" b="1" dirty="0">
                <a:hlinkClick r:id="rId3"/>
              </a:rPr>
              <a:t>gauze-in-the-vagina technique</a:t>
            </a:r>
            <a:r>
              <a:rPr lang="en-US" dirty="0"/>
              <a:t>.”</a:t>
            </a:r>
          </a:p>
        </p:txBody>
      </p:sp>
    </p:spTree>
    <p:extLst>
      <p:ext uri="{BB962C8B-B14F-4D97-AF65-F5344CB8AC3E}">
        <p14:creationId xmlns:p14="http://schemas.microsoft.com/office/powerpoint/2010/main" val="214913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Intestine Friends</a:t>
            </a:r>
          </a:p>
        </p:txBody>
      </p:sp>
      <p:sp>
        <p:nvSpPr>
          <p:cNvPr id="3" name="Content Placeholder 2"/>
          <p:cNvSpPr>
            <a:spLocks noGrp="1"/>
          </p:cNvSpPr>
          <p:nvPr>
            <p:ph sz="quarter" idx="1"/>
          </p:nvPr>
        </p:nvSpPr>
        <p:spPr>
          <a:xfrm>
            <a:off x="457200" y="1219200"/>
            <a:ext cx="5943600" cy="4937760"/>
          </a:xfrm>
        </p:spPr>
        <p:txBody>
          <a:bodyPr>
            <a:normAutofit/>
          </a:bodyPr>
          <a:lstStyle/>
          <a:p>
            <a:r>
              <a:rPr lang="en-US" dirty="0"/>
              <a:t>The majority belong 2 major phyla:</a:t>
            </a:r>
          </a:p>
          <a:p>
            <a:r>
              <a:rPr lang="en-US" dirty="0" err="1"/>
              <a:t>Firmicutes</a:t>
            </a:r>
            <a:r>
              <a:rPr lang="en-US" dirty="0"/>
              <a:t> </a:t>
            </a:r>
          </a:p>
          <a:p>
            <a:pPr lvl="1"/>
            <a:r>
              <a:rPr lang="en-US" dirty="0"/>
              <a:t>includes </a:t>
            </a:r>
            <a:r>
              <a:rPr lang="en-US" i="1" dirty="0"/>
              <a:t>Clostridium</a:t>
            </a:r>
            <a:r>
              <a:rPr lang="en-US" dirty="0"/>
              <a:t>, </a:t>
            </a:r>
            <a:r>
              <a:rPr lang="en-US" i="1" dirty="0"/>
              <a:t>Enterococcus</a:t>
            </a:r>
            <a:r>
              <a:rPr lang="en-US" dirty="0"/>
              <a:t>, </a:t>
            </a:r>
            <a:r>
              <a:rPr lang="en-US" i="1" dirty="0"/>
              <a:t>Lactobacillus </a:t>
            </a:r>
            <a:r>
              <a:rPr lang="en-US" dirty="0"/>
              <a:t>and </a:t>
            </a:r>
            <a:r>
              <a:rPr lang="en-US" i="1" dirty="0" err="1"/>
              <a:t>Ruminococcus</a:t>
            </a:r>
            <a:endParaRPr lang="en-US" dirty="0"/>
          </a:p>
          <a:p>
            <a:r>
              <a:rPr lang="en-US" dirty="0" err="1"/>
              <a:t>Bacteroidetes</a:t>
            </a:r>
            <a:r>
              <a:rPr lang="en-US" dirty="0"/>
              <a:t> </a:t>
            </a:r>
          </a:p>
          <a:p>
            <a:pPr lvl="1"/>
            <a:r>
              <a:rPr lang="en-US" dirty="0"/>
              <a:t>includes </a:t>
            </a:r>
            <a:r>
              <a:rPr lang="en-US" i="1" dirty="0" err="1"/>
              <a:t>Bacteroides</a:t>
            </a:r>
            <a:r>
              <a:rPr lang="en-US" i="1" dirty="0"/>
              <a:t> </a:t>
            </a:r>
            <a:r>
              <a:rPr lang="en-US" dirty="0"/>
              <a:t>and </a:t>
            </a:r>
            <a:r>
              <a:rPr lang="en-US" i="1" dirty="0" err="1"/>
              <a:t>Prevotella</a:t>
            </a:r>
            <a:r>
              <a:rPr lang="en-US" i="1" dirty="0"/>
              <a:t> </a:t>
            </a:r>
          </a:p>
          <a:p>
            <a:pPr marL="0" indent="0">
              <a:buNone/>
            </a:pPr>
            <a:r>
              <a:rPr lang="en-US" dirty="0"/>
              <a:t>in proportions determined in part by birth, breastfeeding, diet</a:t>
            </a:r>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04856" y="1244301"/>
            <a:ext cx="2681944" cy="20573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17961" dir="2700000" algn="ctr" rotWithShape="0">
                    <a:srgbClr val="007700"/>
                  </a:outerShdw>
                </a:effectLst>
              </a14:hiddenEffects>
            </a:ext>
          </a:extLst>
        </p:spPr>
      </p:pic>
    </p:spTree>
    <p:custDataLst>
      <p:tags r:id="rId1"/>
    </p:custDataLst>
    <p:extLst>
      <p:ext uri="{BB962C8B-B14F-4D97-AF65-F5344CB8AC3E}">
        <p14:creationId xmlns:p14="http://schemas.microsoft.com/office/powerpoint/2010/main" val="296653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dirty="0"/>
              <a:t>Hormones Effect on Glucose</a:t>
            </a:r>
          </a:p>
        </p:txBody>
      </p:sp>
      <p:sp>
        <p:nvSpPr>
          <p:cNvPr id="1336323" name="Rectangle 3"/>
          <p:cNvSpPr>
            <a:spLocks noGrp="1" noChangeArrowheads="1"/>
          </p:cNvSpPr>
          <p:nvPr>
            <p:ph sz="half" idx="1"/>
          </p:nvPr>
        </p:nvSpPr>
        <p:spPr>
          <a:xfrm>
            <a:off x="609600" y="1371600"/>
            <a:ext cx="6019800" cy="4495800"/>
          </a:xfrm>
        </p:spPr>
        <p:txBody>
          <a:bodyPr>
            <a:normAutofit fontScale="92500" lnSpcReduction="1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defRPr/>
            </a:pPr>
            <a:r>
              <a:rPr lang="en-US" dirty="0">
                <a:sym typeface="Wingdings" pitchFamily="2" charset="2"/>
              </a:rPr>
              <a:t>Glucagon (pancreas)	</a:t>
            </a:r>
            <a:r>
              <a:rPr lang="en-US" dirty="0">
                <a:solidFill>
                  <a:srgbClr val="FF0000"/>
                </a:solidFill>
                <a:sym typeface="Wingdings" pitchFamily="2" charset="2"/>
              </a:rPr>
              <a:t> </a:t>
            </a:r>
          </a:p>
          <a:p>
            <a:pPr eaLnBrk="1" hangingPunct="1">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defRPr/>
            </a:pPr>
            <a:r>
              <a:rPr lang="en-US" dirty="0">
                <a:sym typeface="Wingdings" pitchFamily="2" charset="2"/>
              </a:rPr>
              <a:t>Insulin (pancreas)	 </a:t>
            </a:r>
          </a:p>
          <a:p>
            <a:pPr eaLnBrk="1" hangingPunct="1">
              <a:defRPr/>
            </a:pPr>
            <a:r>
              <a:rPr lang="en-US" dirty="0">
                <a:sym typeface="Wingdings" pitchFamily="2" charset="2"/>
              </a:rPr>
              <a:t>Amylin (pancreas)	</a:t>
            </a:r>
          </a:p>
          <a:p>
            <a:pPr eaLnBrk="1" hangingPunct="1">
              <a:defRPr/>
            </a:pPr>
            <a:r>
              <a:rPr lang="en-US" dirty="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172200" y="123998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93654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Autofit/>
          </a:bodyPr>
          <a:lstStyle/>
          <a:p>
            <a:pPr>
              <a:defRPr/>
            </a:pPr>
            <a:r>
              <a:rPr lang="en-US" sz="3200" dirty="0"/>
              <a:t>Weight and Gut Bacteria </a:t>
            </a:r>
            <a:br>
              <a:rPr lang="en-US" sz="3200" dirty="0"/>
            </a:br>
            <a:r>
              <a:rPr lang="en-US" sz="3200" dirty="0"/>
              <a:t>New and Early Research</a:t>
            </a:r>
          </a:p>
        </p:txBody>
      </p:sp>
      <p:sp>
        <p:nvSpPr>
          <p:cNvPr id="3" name="Content Placeholder 2"/>
          <p:cNvSpPr>
            <a:spLocks noGrp="1"/>
          </p:cNvSpPr>
          <p:nvPr>
            <p:ph idx="1"/>
          </p:nvPr>
        </p:nvSpPr>
        <p:spPr>
          <a:xfrm>
            <a:off x="457200" y="1219200"/>
            <a:ext cx="5791200" cy="4937760"/>
          </a:xfrm>
        </p:spPr>
        <p:txBody>
          <a:bodyPr>
            <a:normAutofit lnSpcReduction="10000"/>
          </a:bodyPr>
          <a:lstStyle/>
          <a:p>
            <a:pPr>
              <a:defRPr/>
            </a:pPr>
            <a:r>
              <a:rPr lang="en-US" dirty="0"/>
              <a:t>Leaner people appear to have more bacterial diversity</a:t>
            </a:r>
            <a:r>
              <a:rPr lang="en-US" dirty="0">
                <a:solidFill>
                  <a:schemeClr val="accent1">
                    <a:lumMod val="60000"/>
                    <a:lumOff val="40000"/>
                  </a:schemeClr>
                </a:solidFill>
              </a:rPr>
              <a:t> </a:t>
            </a:r>
            <a:r>
              <a:rPr lang="en-US" dirty="0"/>
              <a:t>and a higher proportion of </a:t>
            </a:r>
            <a:r>
              <a:rPr lang="en-US" dirty="0" err="1">
                <a:solidFill>
                  <a:srgbClr val="FF0000"/>
                </a:solidFill>
              </a:rPr>
              <a:t>bacteroidetes</a:t>
            </a:r>
            <a:r>
              <a:rPr lang="en-US" dirty="0">
                <a:solidFill>
                  <a:srgbClr val="FF0000"/>
                </a:solidFill>
              </a:rPr>
              <a:t> </a:t>
            </a:r>
          </a:p>
          <a:p>
            <a:pPr lvl="1">
              <a:defRPr/>
            </a:pPr>
            <a:r>
              <a:rPr lang="en-US" dirty="0"/>
              <a:t>Gut bacteria less efficient at converting food to calories</a:t>
            </a:r>
          </a:p>
          <a:p>
            <a:pPr>
              <a:defRPr/>
            </a:pPr>
            <a:r>
              <a:rPr lang="en-US" dirty="0"/>
              <a:t>Obese people appear to have higher levels of </a:t>
            </a:r>
            <a:r>
              <a:rPr lang="en-US" dirty="0" err="1">
                <a:solidFill>
                  <a:srgbClr val="C00000"/>
                </a:solidFill>
              </a:rPr>
              <a:t>firmicutes</a:t>
            </a:r>
            <a:endParaRPr lang="en-US" dirty="0">
              <a:solidFill>
                <a:srgbClr val="C00000"/>
              </a:solidFill>
            </a:endParaRPr>
          </a:p>
          <a:p>
            <a:pPr lvl="1">
              <a:defRPr/>
            </a:pPr>
            <a:r>
              <a:rPr lang="en-US" dirty="0"/>
              <a:t>Gut bacteria very efficient at calorie extraction</a:t>
            </a:r>
          </a:p>
          <a:p>
            <a:pPr>
              <a:defRPr/>
            </a:pPr>
            <a:r>
              <a:rPr lang="en-US" dirty="0"/>
              <a:t>Bacteria tend to run in families</a:t>
            </a:r>
          </a:p>
          <a:p>
            <a:pPr marL="0" indent="0">
              <a:buFont typeface="Wingdings" panose="05000000000000000000" pitchFamily="2" charset="2"/>
              <a:buNone/>
              <a:defRPr/>
            </a:pPr>
            <a:endParaRPr lang="en-US" dirty="0"/>
          </a:p>
        </p:txBody>
      </p:sp>
      <p:pic>
        <p:nvPicPr>
          <p:cNvPr id="5" name="Picture 4"/>
          <p:cNvPicPr>
            <a:picLocks noChangeAspect="1"/>
          </p:cNvPicPr>
          <p:nvPr/>
        </p:nvPicPr>
        <p:blipFill>
          <a:blip r:embed="rId4"/>
          <a:stretch>
            <a:fillRect/>
          </a:stretch>
        </p:blipFill>
        <p:spPr>
          <a:xfrm>
            <a:off x="6096000" y="1233805"/>
            <a:ext cx="2466109" cy="3390900"/>
          </a:xfrm>
          <a:prstGeom prst="rect">
            <a:avLst/>
          </a:prstGeom>
        </p:spPr>
      </p:pic>
    </p:spTree>
    <p:custDataLst>
      <p:tags r:id="rId1"/>
    </p:custDataLst>
    <p:extLst>
      <p:ext uri="{BB962C8B-B14F-4D97-AF65-F5344CB8AC3E}">
        <p14:creationId xmlns:p14="http://schemas.microsoft.com/office/powerpoint/2010/main" val="263102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Getting to Better Gut Bacterial Health</a:t>
            </a:r>
          </a:p>
        </p:txBody>
      </p:sp>
      <p:sp>
        <p:nvSpPr>
          <p:cNvPr id="4" name="Text Placeholder 3"/>
          <p:cNvSpPr>
            <a:spLocks noGrp="1"/>
          </p:cNvSpPr>
          <p:nvPr>
            <p:ph type="body" idx="1"/>
          </p:nvPr>
        </p:nvSpPr>
        <p:spPr>
          <a:xfrm>
            <a:off x="457200" y="1266713"/>
            <a:ext cx="4040188" cy="685800"/>
          </a:xfrm>
        </p:spPr>
        <p:txBody>
          <a:bodyPr/>
          <a:lstStyle/>
          <a:p>
            <a:r>
              <a:rPr lang="en-US" dirty="0"/>
              <a:t>Eat more PREbiotics</a:t>
            </a:r>
          </a:p>
        </p:txBody>
      </p:sp>
      <p:sp>
        <p:nvSpPr>
          <p:cNvPr id="5" name="Text Placeholder 4"/>
          <p:cNvSpPr>
            <a:spLocks noGrp="1"/>
          </p:cNvSpPr>
          <p:nvPr>
            <p:ph type="body" sz="half" idx="3"/>
          </p:nvPr>
        </p:nvSpPr>
        <p:spPr/>
        <p:txBody>
          <a:bodyPr/>
          <a:lstStyle/>
          <a:p>
            <a:r>
              <a:rPr lang="en-US" dirty="0"/>
              <a:t>PRObiotics</a:t>
            </a:r>
          </a:p>
        </p:txBody>
      </p:sp>
      <p:sp>
        <p:nvSpPr>
          <p:cNvPr id="3" name="Content Placeholder 2"/>
          <p:cNvSpPr>
            <a:spLocks noGrp="1"/>
          </p:cNvSpPr>
          <p:nvPr>
            <p:ph sz="quarter" idx="2"/>
          </p:nvPr>
        </p:nvSpPr>
        <p:spPr>
          <a:xfrm>
            <a:off x="457200" y="1905000"/>
            <a:ext cx="4038600" cy="4267200"/>
          </a:xfrm>
        </p:spPr>
        <p:txBody>
          <a:bodyPr>
            <a:normAutofit fontScale="92500" lnSpcReduction="10000"/>
          </a:bodyPr>
          <a:lstStyle/>
          <a:p>
            <a:r>
              <a:rPr lang="en-US" dirty="0"/>
              <a:t>Foods with indigestible fibers that nourish the good bacteria:</a:t>
            </a:r>
          </a:p>
          <a:p>
            <a:pPr lvl="1"/>
            <a:r>
              <a:rPr lang="en-US" dirty="0"/>
              <a:t>High fiber foods like, whole grains, fruits, veggies, nuts </a:t>
            </a:r>
          </a:p>
          <a:p>
            <a:pPr lvl="1"/>
            <a:r>
              <a:rPr lang="en-US" dirty="0"/>
              <a:t>High in prebiotic fibers include: Jerusalem artichokes, onions, kale, Brussels sprouts, bananas, dandelion greens &amp; more</a:t>
            </a:r>
          </a:p>
          <a:p>
            <a:pPr lvl="1"/>
            <a:endParaRPr lang="en-US" dirty="0"/>
          </a:p>
        </p:txBody>
      </p:sp>
      <p:sp>
        <p:nvSpPr>
          <p:cNvPr id="6" name="Content Placeholder 5"/>
          <p:cNvSpPr>
            <a:spLocks noGrp="1"/>
          </p:cNvSpPr>
          <p:nvPr>
            <p:ph sz="quarter" idx="4"/>
          </p:nvPr>
        </p:nvSpPr>
        <p:spPr>
          <a:xfrm>
            <a:off x="4648200" y="1905000"/>
            <a:ext cx="4038600" cy="4267200"/>
          </a:xfrm>
        </p:spPr>
        <p:txBody>
          <a:bodyPr>
            <a:normAutofit/>
          </a:bodyPr>
          <a:lstStyle/>
          <a:p>
            <a:r>
              <a:rPr lang="en-US" dirty="0"/>
              <a:t>These foods contain healthy bacteria like </a:t>
            </a:r>
            <a:r>
              <a:rPr lang="en-US" i="1" dirty="0"/>
              <a:t>Bifidobacterium </a:t>
            </a:r>
            <a:r>
              <a:rPr lang="en-US" dirty="0"/>
              <a:t>and </a:t>
            </a:r>
            <a:r>
              <a:rPr lang="en-US" i="1" dirty="0"/>
              <a:t>lactobacillus.</a:t>
            </a:r>
          </a:p>
          <a:p>
            <a:pPr lvl="1"/>
            <a:r>
              <a:rPr lang="en-US" dirty="0"/>
              <a:t>Yogurt, Kefir – look for “live or active cultures”</a:t>
            </a:r>
          </a:p>
          <a:p>
            <a:pPr lvl="1"/>
            <a:r>
              <a:rPr lang="en-US" dirty="0"/>
              <a:t>Fermented foods like: Sauerkraut, Kimchi, Miso soup, kombucha</a:t>
            </a:r>
          </a:p>
          <a:p>
            <a:pPr lvl="1"/>
            <a:endParaRPr lang="en-US" dirty="0"/>
          </a:p>
        </p:txBody>
      </p:sp>
    </p:spTree>
    <p:custDataLst>
      <p:tags r:id="rId1"/>
    </p:custDataLst>
    <p:extLst>
      <p:ext uri="{BB962C8B-B14F-4D97-AF65-F5344CB8AC3E}">
        <p14:creationId xmlns:p14="http://schemas.microsoft.com/office/powerpoint/2010/main" val="292987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Follow Your Gut – Dr. Rob Knight</a:t>
            </a:r>
          </a:p>
        </p:txBody>
      </p:sp>
      <p:sp>
        <p:nvSpPr>
          <p:cNvPr id="5" name="Text Placeholder 4"/>
          <p:cNvSpPr>
            <a:spLocks noGrp="1"/>
          </p:cNvSpPr>
          <p:nvPr>
            <p:ph type="body" sz="half" idx="3"/>
          </p:nvPr>
        </p:nvSpPr>
        <p:spPr/>
        <p:txBody>
          <a:bodyPr/>
          <a:lstStyle/>
          <a:p>
            <a:r>
              <a:rPr lang="en-US" dirty="0"/>
              <a:t>Check out Dr. Knight’s:</a:t>
            </a:r>
          </a:p>
        </p:txBody>
      </p:sp>
      <p:pic>
        <p:nvPicPr>
          <p:cNvPr id="4" name="Content Placeholder 3"/>
          <p:cNvPicPr>
            <a:picLocks noGrp="1" noChangeAspect="1"/>
          </p:cNvPicPr>
          <p:nvPr>
            <p:ph sz="quarter" idx="2"/>
          </p:nvPr>
        </p:nvPicPr>
        <p:blipFill>
          <a:blip r:embed="rId3"/>
          <a:stretch>
            <a:fillRect/>
          </a:stretch>
        </p:blipFill>
        <p:spPr>
          <a:xfrm>
            <a:off x="680004" y="1172584"/>
            <a:ext cx="3594580" cy="5062369"/>
          </a:xfrm>
          <a:prstGeom prst="rect">
            <a:avLst/>
          </a:prstGeom>
        </p:spPr>
      </p:pic>
      <p:sp>
        <p:nvSpPr>
          <p:cNvPr id="6" name="Content Placeholder 5"/>
          <p:cNvSpPr>
            <a:spLocks noGrp="1"/>
          </p:cNvSpPr>
          <p:nvPr>
            <p:ph sz="quarter" idx="4"/>
          </p:nvPr>
        </p:nvSpPr>
        <p:spPr/>
        <p:txBody>
          <a:bodyPr/>
          <a:lstStyle/>
          <a:p>
            <a:r>
              <a:rPr lang="en-US" dirty="0"/>
              <a:t>TED Talk</a:t>
            </a:r>
          </a:p>
          <a:p>
            <a:r>
              <a:rPr lang="en-US" dirty="0"/>
              <a:t>Website –AmericanFoodProject.org</a:t>
            </a:r>
          </a:p>
          <a:p>
            <a:r>
              <a:rPr lang="en-US" dirty="0"/>
              <a:t>Articles in Nature and all over</a:t>
            </a:r>
          </a:p>
        </p:txBody>
      </p:sp>
    </p:spTree>
    <p:custDataLst>
      <p:tags r:id="rId1"/>
    </p:custDataLst>
    <p:extLst>
      <p:ext uri="{BB962C8B-B14F-4D97-AF65-F5344CB8AC3E}">
        <p14:creationId xmlns:p14="http://schemas.microsoft.com/office/powerpoint/2010/main" val="256698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Take Home Message</a:t>
            </a:r>
          </a:p>
        </p:txBody>
      </p:sp>
      <p:sp>
        <p:nvSpPr>
          <p:cNvPr id="3" name="Content Placeholder 2"/>
          <p:cNvSpPr>
            <a:spLocks noGrp="1"/>
          </p:cNvSpPr>
          <p:nvPr>
            <p:ph sz="half" idx="1"/>
          </p:nvPr>
        </p:nvSpPr>
        <p:spPr>
          <a:xfrm>
            <a:off x="838200" y="1273610"/>
            <a:ext cx="3657600" cy="4800600"/>
          </a:xfrm>
        </p:spPr>
        <p:txBody>
          <a:bodyPr>
            <a:normAutofit/>
          </a:bodyPr>
          <a:lstStyle/>
          <a:p>
            <a:pPr>
              <a:defRPr/>
            </a:pPr>
            <a:r>
              <a:rPr lang="en-US" dirty="0"/>
              <a:t>Get Dirty</a:t>
            </a:r>
          </a:p>
          <a:p>
            <a:pPr>
              <a:defRPr/>
            </a:pPr>
            <a:r>
              <a:rPr lang="en-US" dirty="0"/>
              <a:t>Limit Unnecessary C-Sections</a:t>
            </a:r>
          </a:p>
          <a:p>
            <a:pPr>
              <a:defRPr/>
            </a:pPr>
            <a:r>
              <a:rPr lang="en-US" dirty="0"/>
              <a:t>Breastfeed if possible</a:t>
            </a:r>
          </a:p>
          <a:p>
            <a:pPr>
              <a:defRPr/>
            </a:pPr>
            <a:r>
              <a:rPr lang="en-US" dirty="0"/>
              <a:t>Limit early antibiotics</a:t>
            </a:r>
          </a:p>
          <a:p>
            <a:pPr>
              <a:defRPr/>
            </a:pPr>
            <a:r>
              <a:rPr lang="en-US" dirty="0"/>
              <a:t>Eat a wide variety of fiber foods</a:t>
            </a:r>
          </a:p>
          <a:p>
            <a:pPr>
              <a:defRPr/>
            </a:pPr>
            <a:endParaRPr lang="en-US" dirty="0"/>
          </a:p>
          <a:p>
            <a:pPr>
              <a:defRPr/>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5194"/>
            <a:ext cx="3429000" cy="5017433"/>
          </a:xfrm>
          <a:prstGeom prst="rect">
            <a:avLst/>
          </a:prstGeom>
        </p:spPr>
      </p:pic>
    </p:spTree>
    <p:custDataLst>
      <p:tags r:id="rId1"/>
    </p:custDataLst>
    <p:extLst>
      <p:ext uri="{BB962C8B-B14F-4D97-AF65-F5344CB8AC3E}">
        <p14:creationId xmlns:p14="http://schemas.microsoft.com/office/powerpoint/2010/main" val="7999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a:t>Focus on the Individual</a:t>
            </a:r>
          </a:p>
          <a:p>
            <a:pPr eaLnBrk="1" hangingPunct="1">
              <a:defRPr/>
            </a:pPr>
            <a:r>
              <a:rPr lang="en-US" dirty="0"/>
              <a:t>Maintain pleasure of eating</a:t>
            </a:r>
          </a:p>
          <a:p>
            <a:pPr eaLnBrk="1" hangingPunct="1">
              <a:defRPr/>
            </a:pPr>
            <a:r>
              <a:rPr lang="en-US" dirty="0"/>
              <a:t>Provide positive messages about food</a:t>
            </a:r>
          </a:p>
          <a:p>
            <a:pPr eaLnBrk="1" hangingPunct="1">
              <a:defRPr/>
            </a:pPr>
            <a:r>
              <a:rPr lang="en-US" dirty="0"/>
              <a:t>Limit food choices only when backed by science</a:t>
            </a:r>
          </a:p>
          <a:p>
            <a:pPr eaLnBrk="1" hangingPunct="1">
              <a:defRPr/>
            </a:pPr>
            <a:r>
              <a:rPr lang="en-US" dirty="0"/>
              <a:t>Provide practical tools</a:t>
            </a:r>
          </a:p>
          <a:p>
            <a:pPr eaLnBrk="1" hangingPunct="1">
              <a:defRPr/>
            </a:pPr>
            <a:r>
              <a:rPr lang="en-US" dirty="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Medical Nutrition Therapy – ADA</a:t>
            </a:r>
          </a:p>
        </p:txBody>
      </p:sp>
    </p:spTree>
    <p:custDataLst>
      <p:tags r:id="rId1"/>
    </p:custDataLst>
    <p:extLst>
      <p:ext uri="{BB962C8B-B14F-4D97-AF65-F5344CB8AC3E}">
        <p14:creationId xmlns:p14="http://schemas.microsoft.com/office/powerpoint/2010/main" val="1838783690"/>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Approach Depends on Patient</a:t>
            </a:r>
          </a:p>
        </p:txBody>
      </p:sp>
      <p:sp>
        <p:nvSpPr>
          <p:cNvPr id="3" name="Content Placeholder 2"/>
          <p:cNvSpPr>
            <a:spLocks noGrp="1"/>
          </p:cNvSpPr>
          <p:nvPr>
            <p:ph sz="quarter" idx="1"/>
          </p:nvPr>
        </p:nvSpPr>
        <p:spPr/>
        <p:txBody>
          <a:bodyPr numCol="2"/>
          <a:lstStyle/>
          <a:p>
            <a:pPr>
              <a:buFont typeface="Arial" pitchFamily="34" charset="0"/>
              <a:buChar char="•"/>
            </a:pPr>
            <a:r>
              <a:rPr lang="en-US" sz="4000" dirty="0"/>
              <a:t>New Type 2</a:t>
            </a:r>
          </a:p>
          <a:p>
            <a:pPr lvl="1">
              <a:buFont typeface="Arial" pitchFamily="34" charset="0"/>
              <a:buChar char="•"/>
            </a:pPr>
            <a:r>
              <a:rPr lang="en-US" sz="3200" dirty="0"/>
              <a:t>Portion Control</a:t>
            </a:r>
          </a:p>
          <a:p>
            <a:pPr lvl="1">
              <a:buFont typeface="Arial" pitchFamily="34" charset="0"/>
              <a:buChar char="•"/>
            </a:pPr>
            <a:r>
              <a:rPr lang="en-US" sz="3200" dirty="0"/>
              <a:t>Plate Method</a:t>
            </a:r>
          </a:p>
          <a:p>
            <a:pPr lvl="1">
              <a:buFont typeface="Arial" pitchFamily="34" charset="0"/>
              <a:buChar char="•"/>
            </a:pPr>
            <a:r>
              <a:rPr lang="en-US" sz="3200" dirty="0"/>
              <a:t>Record Keeping</a:t>
            </a:r>
          </a:p>
          <a:p>
            <a:pPr lvl="1">
              <a:buFont typeface="Arial" pitchFamily="34" charset="0"/>
              <a:buChar char="•"/>
            </a:pPr>
            <a:r>
              <a:rPr lang="en-US" sz="3200" dirty="0"/>
              <a:t>Education</a:t>
            </a:r>
          </a:p>
          <a:p>
            <a:pPr>
              <a:buFont typeface="Arial" pitchFamily="34" charset="0"/>
              <a:buChar char="•"/>
            </a:pPr>
            <a:r>
              <a:rPr lang="en-US" sz="4000" dirty="0"/>
              <a:t>On Insulin? </a:t>
            </a:r>
          </a:p>
          <a:p>
            <a:pPr lvl="1">
              <a:buFont typeface="Arial" pitchFamily="34" charset="0"/>
              <a:buChar char="•"/>
            </a:pPr>
            <a:r>
              <a:rPr lang="en-US" sz="3200" dirty="0"/>
              <a:t>Carb counting</a:t>
            </a:r>
          </a:p>
          <a:p>
            <a:pPr lvl="1">
              <a:buFont typeface="Arial" pitchFamily="34" charset="0"/>
              <a:buChar char="•"/>
            </a:pPr>
            <a:r>
              <a:rPr lang="en-US" sz="3200" dirty="0"/>
              <a:t>Post prandial checks</a:t>
            </a:r>
            <a:endParaRPr lang="en-US" sz="2400" dirty="0"/>
          </a:p>
          <a:p>
            <a:pPr lvl="2"/>
            <a:endParaRPr lang="en-US" dirty="0"/>
          </a:p>
        </p:txBody>
      </p:sp>
      <p:pic>
        <p:nvPicPr>
          <p:cNvPr id="5" name="Picture 4"/>
          <p:cNvPicPr>
            <a:picLocks noChangeAspect="1"/>
          </p:cNvPicPr>
          <p:nvPr/>
        </p:nvPicPr>
        <p:blipFill>
          <a:blip r:embed="rId3"/>
          <a:stretch>
            <a:fillRect/>
          </a:stretch>
        </p:blipFill>
        <p:spPr>
          <a:xfrm>
            <a:off x="4572000" y="1383030"/>
            <a:ext cx="3352800" cy="4610100"/>
          </a:xfrm>
          <a:prstGeom prst="rect">
            <a:avLst/>
          </a:prstGeom>
        </p:spPr>
      </p:pic>
    </p:spTree>
    <p:custDataLst>
      <p:tags r:id="rId1"/>
    </p:custDataLst>
    <p:extLst>
      <p:ext uri="{BB962C8B-B14F-4D97-AF65-F5344CB8AC3E}">
        <p14:creationId xmlns:p14="http://schemas.microsoft.com/office/powerpoint/2010/main" val="30284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a:t>Losing 2-8kg Early in diagnosis Type 2 Helpful</a:t>
            </a:r>
            <a:r>
              <a:rPr lang="en-US" sz="4000" dirty="0"/>
              <a:t> </a:t>
            </a:r>
            <a:br>
              <a:rPr lang="en-US" sz="4400" dirty="0"/>
            </a:br>
            <a:r>
              <a:rPr lang="en-US" sz="1600" i="1" dirty="0"/>
              <a:t>ADA 2014</a:t>
            </a:r>
            <a:endParaRPr lang="en-US" sz="2400" b="1" i="1" dirty="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a:t>Weight Loss – </a:t>
            </a:r>
          </a:p>
          <a:p>
            <a:pPr lvl="1">
              <a:defRPr/>
            </a:pPr>
            <a:r>
              <a:rPr lang="en-US" i="1" dirty="0"/>
              <a:t>The optimal macronutrient intake to lose weight not known</a:t>
            </a:r>
          </a:p>
          <a:p>
            <a:pPr lvl="1">
              <a:defRPr/>
            </a:pPr>
            <a:r>
              <a:rPr lang="en-US" i="1" dirty="0"/>
              <a:t>The literature does not support one particular nutrition therapy to reduce weight, but rather a spectrum of eating patterns that result in reduced energy intake</a:t>
            </a:r>
            <a:r>
              <a:rPr lang="en-US" dirty="0"/>
              <a:t>.</a:t>
            </a:r>
          </a:p>
          <a:p>
            <a:pPr eaLnBrk="1" hangingPunct="1">
              <a:defRPr/>
            </a:pPr>
            <a:endParaRPr lang="en-US" sz="2800" dirty="0"/>
          </a:p>
          <a:p>
            <a:pPr lvl="1" eaLnBrk="1" hangingPunct="1">
              <a:defRPr/>
            </a:pPr>
            <a:r>
              <a:rPr lang="en-US" sz="3400" dirty="0">
                <a:solidFill>
                  <a:srgbClr val="790015"/>
                </a:solidFill>
              </a:rPr>
              <a:t>To lose one pound – avoid 3,500 </a:t>
            </a:r>
            <a:r>
              <a:rPr lang="en-US" sz="3400" dirty="0" err="1">
                <a:solidFill>
                  <a:srgbClr val="790015"/>
                </a:solidFill>
              </a:rPr>
              <a:t>cals</a:t>
            </a:r>
            <a:endParaRPr lang="en-US" sz="3400" dirty="0">
              <a:solidFill>
                <a:srgbClr val="790015"/>
              </a:solidFill>
            </a:endParaRPr>
          </a:p>
          <a:p>
            <a:pPr lvl="2">
              <a:defRPr/>
            </a:pPr>
            <a:r>
              <a:rPr lang="en-US" sz="3100" dirty="0">
                <a:solidFill>
                  <a:srgbClr val="790015"/>
                </a:solidFill>
              </a:rPr>
              <a:t>Decrease intake 250-500 </a:t>
            </a:r>
            <a:r>
              <a:rPr lang="en-US" sz="3100" dirty="0" err="1">
                <a:solidFill>
                  <a:srgbClr val="790015"/>
                </a:solidFill>
              </a:rPr>
              <a:t>cals</a:t>
            </a:r>
            <a:r>
              <a:rPr lang="en-US" sz="3100" dirty="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8531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a:t>Weekly self-weighing </a:t>
            </a:r>
          </a:p>
          <a:p>
            <a:r>
              <a:rPr lang="en-US" dirty="0"/>
              <a:t>Eat breakfast </a:t>
            </a:r>
          </a:p>
          <a:p>
            <a:r>
              <a:rPr lang="en-US" dirty="0"/>
              <a:t>Reduce fast food intake.</a:t>
            </a:r>
          </a:p>
          <a:p>
            <a:r>
              <a:rPr lang="en-US" dirty="0"/>
              <a:t>Decrease portion size</a:t>
            </a:r>
          </a:p>
          <a:p>
            <a:r>
              <a:rPr lang="en-US" dirty="0"/>
              <a:t>Increase physical activity</a:t>
            </a:r>
          </a:p>
          <a:p>
            <a:r>
              <a:rPr lang="en-US" dirty="0"/>
              <a:t>Use meal replacements </a:t>
            </a:r>
          </a:p>
          <a:p>
            <a:r>
              <a:rPr lang="en-US" dirty="0"/>
              <a:t>Eat 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4268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Prevention Program </a:t>
            </a:r>
            <a:br>
              <a:rPr lang="en-US" dirty="0"/>
            </a:br>
            <a:r>
              <a:rPr lang="en-US" dirty="0"/>
              <a:t>Focus on fat = </a:t>
            </a:r>
            <a:r>
              <a:rPr lang="en-US" dirty="0" err="1"/>
              <a:t>wt</a:t>
            </a:r>
            <a:r>
              <a:rPr lang="en-US" dirty="0"/>
              <a:t> loss success</a:t>
            </a:r>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264893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5207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a:t>GLP-1 Effects in Humans</a:t>
            </a:r>
            <a:br>
              <a:rPr lang="en-US" sz="2800"/>
            </a:br>
            <a:r>
              <a:rPr lang="en-US" sz="280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409968010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a:latin typeface="Tahoma" pitchFamily="34" charset="0"/>
              </a:rPr>
              <a:t>Carbohydrate Needs for </a:t>
            </a:r>
            <a:br>
              <a:rPr lang="en-US" dirty="0">
                <a:latin typeface="Tahoma" pitchFamily="34" charset="0"/>
              </a:rPr>
            </a:br>
            <a:r>
              <a:rPr lang="en-US" dirty="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a:t>			    	 </a:t>
            </a:r>
            <a:r>
              <a:rPr lang="en-US" u="sng" dirty="0"/>
              <a:t>Grams		Servings</a:t>
            </a:r>
          </a:p>
          <a:p>
            <a:pPr eaLnBrk="1" hangingPunct="1">
              <a:buFont typeface="Wingdings" pitchFamily="2" charset="2"/>
              <a:buNone/>
              <a:defRPr/>
            </a:pPr>
            <a:r>
              <a:rPr lang="en-US" dirty="0"/>
              <a:t>Each Meal		45-60 gm		3 - 4	</a:t>
            </a:r>
          </a:p>
          <a:p>
            <a:pPr eaLnBrk="1" hangingPunct="1">
              <a:buFont typeface="Wingdings" pitchFamily="2" charset="2"/>
              <a:buNone/>
              <a:defRPr/>
            </a:pPr>
            <a:r>
              <a:rPr lang="en-US" dirty="0"/>
              <a:t>	Snacks    		15-30 gm		 1- 2</a:t>
            </a:r>
          </a:p>
          <a:p>
            <a:pPr eaLnBrk="1" hangingPunct="1">
              <a:buFont typeface="Wingdings" pitchFamily="2" charset="2"/>
              <a:buNone/>
              <a:defRPr/>
            </a:pPr>
            <a:endParaRPr lang="en-US" dirty="0"/>
          </a:p>
          <a:p>
            <a:pPr eaLnBrk="1" hangingPunct="1">
              <a:buFont typeface="Wingdings" pitchFamily="2" charset="2"/>
              <a:buNone/>
              <a:defRPr/>
            </a:pPr>
            <a:endParaRPr lang="en-US" dirty="0"/>
          </a:p>
          <a:p>
            <a:pPr algn="ctr">
              <a:buNone/>
              <a:defRPr/>
            </a:pPr>
            <a:r>
              <a:rPr lang="en-US" sz="2400" dirty="0"/>
              <a:t>		           </a:t>
            </a:r>
            <a:r>
              <a:rPr lang="en-US" sz="2400" dirty="0">
                <a:solidFill>
                  <a:schemeClr val="tx2">
                    <a:lumMod val="75000"/>
                  </a:schemeClr>
                </a:solidFill>
              </a:rPr>
              <a:t>Carbs affect Post Meal Blood Glucose</a:t>
            </a:r>
            <a:r>
              <a:rPr lang="en-US" sz="1400" dirty="0">
                <a:solidFill>
                  <a:schemeClr val="tx2">
                    <a:lumMod val="75000"/>
                  </a:schemeClr>
                </a:solidFill>
              </a:rPr>
              <a:t> </a:t>
            </a:r>
            <a:endParaRPr lang="en-US" sz="2400" dirty="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41193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a:latin typeface="Tahoma" pitchFamily="34" charset="0"/>
              </a:rPr>
              <a:t>Choose Healthy Carbs</a:t>
            </a:r>
            <a:br>
              <a:rPr lang="en-US" sz="2800" dirty="0">
                <a:latin typeface="Tahoma" pitchFamily="34" charset="0"/>
              </a:rPr>
            </a:br>
            <a:endParaRPr lang="en-US" sz="2800" dirty="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a:t>Carbs have fiber, vitamins, minerals and phytonutrients </a:t>
            </a:r>
          </a:p>
          <a:p>
            <a:pPr eaLnBrk="1" hangingPunct="1">
              <a:lnSpc>
                <a:spcPct val="90000"/>
              </a:lnSpc>
              <a:spcBef>
                <a:spcPct val="50000"/>
              </a:spcBef>
              <a:buFontTx/>
              <a:buChar char="o"/>
              <a:defRPr/>
            </a:pPr>
            <a:r>
              <a:rPr lang="en-US" sz="2600" dirty="0"/>
              <a:t>25 </a:t>
            </a:r>
            <a:r>
              <a:rPr lang="en-US" sz="2600" dirty="0" err="1"/>
              <a:t>gms</a:t>
            </a:r>
            <a:r>
              <a:rPr lang="en-US" sz="2600" dirty="0"/>
              <a:t> of fiber a day</a:t>
            </a:r>
          </a:p>
          <a:p>
            <a:pPr eaLnBrk="1" hangingPunct="1">
              <a:lnSpc>
                <a:spcPct val="90000"/>
              </a:lnSpc>
              <a:spcBef>
                <a:spcPct val="50000"/>
              </a:spcBef>
              <a:buFontTx/>
              <a:buChar char="o"/>
              <a:defRPr/>
            </a:pPr>
            <a:r>
              <a:rPr lang="en-US" sz="2600" dirty="0"/>
              <a:t>Power Carbs include:</a:t>
            </a:r>
          </a:p>
          <a:p>
            <a:pPr lvl="1">
              <a:lnSpc>
                <a:spcPct val="90000"/>
              </a:lnSpc>
              <a:spcBef>
                <a:spcPct val="50000"/>
              </a:spcBef>
              <a:buFontTx/>
              <a:buChar char="o"/>
              <a:defRPr/>
            </a:pPr>
            <a:r>
              <a:rPr lang="en-US" sz="2600" dirty="0"/>
              <a:t>Beans</a:t>
            </a:r>
          </a:p>
          <a:p>
            <a:pPr lvl="1">
              <a:lnSpc>
                <a:spcPct val="90000"/>
              </a:lnSpc>
              <a:spcBef>
                <a:spcPct val="50000"/>
              </a:spcBef>
              <a:buFontTx/>
              <a:buChar char="o"/>
              <a:defRPr/>
            </a:pPr>
            <a:r>
              <a:rPr lang="en-US" sz="2600" dirty="0"/>
              <a:t>Veggies</a:t>
            </a:r>
          </a:p>
          <a:p>
            <a:pPr lvl="1">
              <a:lnSpc>
                <a:spcPct val="90000"/>
              </a:lnSpc>
              <a:spcBef>
                <a:spcPct val="50000"/>
              </a:spcBef>
              <a:buFontTx/>
              <a:buChar char="o"/>
              <a:defRPr/>
            </a:pPr>
            <a:r>
              <a:rPr lang="en-US" sz="2600" dirty="0"/>
              <a:t>Fruits</a:t>
            </a:r>
          </a:p>
          <a:p>
            <a:pPr lvl="1">
              <a:lnSpc>
                <a:spcPct val="90000"/>
              </a:lnSpc>
              <a:spcBef>
                <a:spcPct val="50000"/>
              </a:spcBef>
              <a:buFontTx/>
              <a:buChar char="o"/>
              <a:defRPr/>
            </a:pPr>
            <a:r>
              <a:rPr lang="en-US" sz="2600" dirty="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813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a:t>
            </a:r>
            <a:r>
              <a:rPr lang="en-US" dirty="0" err="1"/>
              <a:t>Superfoods</a:t>
            </a:r>
            <a:endParaRPr lang="en-US" dirty="0"/>
          </a:p>
        </p:txBody>
      </p:sp>
      <p:sp>
        <p:nvSpPr>
          <p:cNvPr id="4" name="Content Placeholder 3"/>
          <p:cNvSpPr>
            <a:spLocks noGrp="1"/>
          </p:cNvSpPr>
          <p:nvPr>
            <p:ph sz="quarter" idx="1"/>
          </p:nvPr>
        </p:nvSpPr>
        <p:spPr/>
        <p:txBody>
          <a:bodyPr/>
          <a:lstStyle/>
          <a:p>
            <a:r>
              <a:rPr lang="en-US" dirty="0"/>
              <a:t>Beans</a:t>
            </a:r>
          </a:p>
          <a:p>
            <a:r>
              <a:rPr lang="en-US" dirty="0"/>
              <a:t>Dark Green Leafy </a:t>
            </a:r>
            <a:r>
              <a:rPr lang="en-US" dirty="0" err="1"/>
              <a:t>Vegs</a:t>
            </a:r>
            <a:endParaRPr lang="en-US" dirty="0"/>
          </a:p>
          <a:p>
            <a:r>
              <a:rPr lang="en-US" dirty="0"/>
              <a:t>Citrus Fruit</a:t>
            </a:r>
          </a:p>
          <a:p>
            <a:r>
              <a:rPr lang="en-US" dirty="0"/>
              <a:t>Sweet Potatoes</a:t>
            </a:r>
          </a:p>
          <a:p>
            <a:r>
              <a:rPr lang="en-US" dirty="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a:t>Tomatoes</a:t>
            </a:r>
          </a:p>
          <a:p>
            <a:r>
              <a:rPr lang="en-US" dirty="0"/>
              <a:t>Fish High in Omega-3 Fatty Acids</a:t>
            </a:r>
          </a:p>
          <a:p>
            <a:r>
              <a:rPr lang="en-US" dirty="0"/>
              <a:t>Whole Grains</a:t>
            </a:r>
          </a:p>
          <a:p>
            <a:r>
              <a:rPr lang="en-US" dirty="0"/>
              <a:t>Nuts</a:t>
            </a:r>
          </a:p>
          <a:p>
            <a:r>
              <a:rPr lang="en-US" dirty="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43255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a:t>Another plate example</a:t>
            </a:r>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60744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112672"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a:t>Ms. Gonzales’ Daily Meal plan</a:t>
            </a:r>
          </a:p>
        </p:txBody>
      </p:sp>
    </p:spTree>
    <p:custDataLst>
      <p:tags r:id="rId2"/>
    </p:custDataLst>
    <p:extLst>
      <p:ext uri="{BB962C8B-B14F-4D97-AF65-F5344CB8AC3E}">
        <p14:creationId xmlns:p14="http://schemas.microsoft.com/office/powerpoint/2010/main" val="1779142854"/>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26720" y="537210"/>
            <a:ext cx="8336280" cy="681990"/>
          </a:xfrm>
        </p:spPr>
        <p:txBody>
          <a:bodyPr>
            <a:normAutofit fontScale="90000"/>
          </a:bodyPr>
          <a:lstStyle/>
          <a:p>
            <a:pPr eaLnBrk="1" hangingPunct="1">
              <a:buFont typeface="Monotype Sorts" pitchFamily="2" charset="2"/>
              <a:buNone/>
            </a:pPr>
            <a:r>
              <a:rPr lang="en-US" sz="4400" dirty="0"/>
              <a:t>Using Alcohol Safely</a:t>
            </a:r>
            <a:endParaRPr lang="en-US" dirty="0">
              <a:sym typeface="Monotype Sorts" pitchFamily="2" charset="2"/>
            </a:endParaRPr>
          </a:p>
        </p:txBody>
      </p:sp>
      <p:sp>
        <p:nvSpPr>
          <p:cNvPr id="374787" name="Rectangle 3"/>
          <p:cNvSpPr>
            <a:spLocks noGrp="1" noChangeArrowheads="1"/>
          </p:cNvSpPr>
          <p:nvPr>
            <p:ph type="body" idx="1"/>
          </p:nvPr>
        </p:nvSpPr>
        <p:spPr>
          <a:xfrm>
            <a:off x="430132" y="1264693"/>
            <a:ext cx="6504068" cy="5181600"/>
          </a:xfrm>
        </p:spPr>
        <p:txBody>
          <a:bodyPr>
            <a:normAutofit fontScale="92500" lnSpcReduction="20000"/>
          </a:bodyPr>
          <a:lstStyle/>
          <a:p>
            <a:r>
              <a:rPr lang="en-US" dirty="0"/>
              <a:t>Women- 1 or fewer alcoholic drinks a day </a:t>
            </a:r>
          </a:p>
          <a:p>
            <a:r>
              <a:rPr lang="en-US" dirty="0"/>
              <a:t>Men 2 or fewer alcoholic drinks a day</a:t>
            </a:r>
          </a:p>
          <a:p>
            <a:pPr lvl="1"/>
            <a:r>
              <a:rPr lang="en-US" dirty="0"/>
              <a:t>1 alcoholic drink equals</a:t>
            </a:r>
          </a:p>
          <a:p>
            <a:pPr lvl="2"/>
            <a:r>
              <a:rPr lang="en-US" dirty="0"/>
              <a:t>12 </a:t>
            </a:r>
            <a:r>
              <a:rPr lang="en-US" dirty="0" err="1"/>
              <a:t>oz</a:t>
            </a:r>
            <a:r>
              <a:rPr lang="en-US" dirty="0"/>
              <a:t> beer, 5 </a:t>
            </a:r>
            <a:r>
              <a:rPr lang="en-US" dirty="0" err="1"/>
              <a:t>oz</a:t>
            </a:r>
            <a:r>
              <a:rPr lang="en-US" dirty="0"/>
              <a:t> glass of wine, or  1.5 </a:t>
            </a:r>
            <a:r>
              <a:rPr lang="en-US" dirty="0" err="1"/>
              <a:t>oz</a:t>
            </a:r>
            <a:r>
              <a:rPr lang="en-US" dirty="0"/>
              <a:t> distilled spirits (vodka, gin </a:t>
            </a:r>
            <a:r>
              <a:rPr lang="en-US" dirty="0" err="1"/>
              <a:t>etc</a:t>
            </a:r>
            <a:r>
              <a:rPr lang="en-US" dirty="0"/>
              <a:t>)</a:t>
            </a:r>
          </a:p>
          <a:p>
            <a:r>
              <a:rPr lang="en-US" dirty="0"/>
              <a:t>If drink, limit amount and drink w/ food. </a:t>
            </a:r>
          </a:p>
          <a:p>
            <a:r>
              <a:rPr lang="en-US" dirty="0"/>
              <a:t>Ask HCP if safe for you to drink. Tell them your usual quantity and frequency.  </a:t>
            </a:r>
          </a:p>
          <a:p>
            <a:pPr eaLnBrk="1" hangingPunct="1"/>
            <a:r>
              <a:rPr lang="en-US" dirty="0"/>
              <a:t> Can cause hypo and worsen neuropathy</a:t>
            </a:r>
          </a:p>
        </p:txBody>
      </p:sp>
      <p:pic>
        <p:nvPicPr>
          <p:cNvPr id="2" name="Picture 1"/>
          <p:cNvPicPr>
            <a:picLocks noChangeAspect="1"/>
          </p:cNvPicPr>
          <p:nvPr/>
        </p:nvPicPr>
        <p:blipFill>
          <a:blip r:embed="rId4"/>
          <a:stretch>
            <a:fillRect/>
          </a:stretch>
        </p:blipFill>
        <p:spPr>
          <a:xfrm>
            <a:off x="6775146" y="1447800"/>
            <a:ext cx="1991266" cy="2891455"/>
          </a:xfrm>
          <a:prstGeom prst="rect">
            <a:avLst/>
          </a:prstGeom>
        </p:spPr>
      </p:pic>
    </p:spTree>
    <p:custDataLst>
      <p:tags r:id="rId1"/>
    </p:custDataLst>
    <p:extLst>
      <p:ext uri="{BB962C8B-B14F-4D97-AF65-F5344CB8AC3E}">
        <p14:creationId xmlns:p14="http://schemas.microsoft.com/office/powerpoint/2010/main" val="1624036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a:t>Carb Counting - Starch</a:t>
            </a:r>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35338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260199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a:t>Carb Counting - Milk</a:t>
            </a:r>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288795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Carb  Counting - Sweets</a:t>
            </a:r>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96023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Accreditation Information</a:t>
            </a:r>
          </a:p>
        </p:txBody>
      </p:sp>
      <p:sp>
        <p:nvSpPr>
          <p:cNvPr id="3" name="Content Placeholder 2"/>
          <p:cNvSpPr>
            <a:spLocks noGrp="1"/>
          </p:cNvSpPr>
          <p:nvPr>
            <p:ph sz="quarter" idx="1"/>
          </p:nvPr>
        </p:nvSpPr>
        <p:spPr>
          <a:xfrm>
            <a:off x="457200" y="1371600"/>
            <a:ext cx="6096000" cy="4785360"/>
          </a:xfrm>
        </p:spPr>
        <p:txBody>
          <a:bodyPr>
            <a:normAutofit fontScale="92500" lnSpcReduction="10000"/>
          </a:bodyPr>
          <a:lstStyle/>
          <a:p>
            <a:r>
              <a:rPr lang="en-US" dirty="0"/>
              <a:t>Diabetes Education Services is an approved provider by the California Board of Registered Nursing, Provider 12640, and Commission on Dietetic Registration (CDR), Provider DI002.</a:t>
            </a:r>
          </a:p>
          <a:p>
            <a:r>
              <a:rPr lang="en-US" dirty="0"/>
              <a:t>Since these programs are approved by the CDR it satisfies the CE requirements for the CDE® regardless of your profession.</a:t>
            </a:r>
          </a:p>
          <a:p>
            <a:r>
              <a:rPr lang="en-US" dirty="0"/>
              <a:t>Earn 7.5 CEs for RNs, 6.5 for RDs</a:t>
            </a:r>
          </a:p>
        </p:txBody>
      </p:sp>
      <p:pic>
        <p:nvPicPr>
          <p:cNvPr id="6" name="Picture 5"/>
          <p:cNvPicPr>
            <a:picLocks noChangeAspect="1"/>
          </p:cNvPicPr>
          <p:nvPr/>
        </p:nvPicPr>
        <p:blipFill>
          <a:blip r:embed="rId2"/>
          <a:stretch>
            <a:fillRect/>
          </a:stretch>
        </p:blipFill>
        <p:spPr>
          <a:xfrm>
            <a:off x="6591946" y="1143000"/>
            <a:ext cx="2552054" cy="2352675"/>
          </a:xfrm>
          <a:prstGeom prst="rect">
            <a:avLst/>
          </a:prstGeom>
        </p:spPr>
      </p:pic>
    </p:spTree>
    <p:extLst>
      <p:ext uri="{BB962C8B-B14F-4D97-AF65-F5344CB8AC3E}">
        <p14:creationId xmlns:p14="http://schemas.microsoft.com/office/powerpoint/2010/main" val="2864323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a:t>Incretin Mimetics</a:t>
            </a:r>
            <a:br>
              <a:rPr lang="en-US" sz="5500" dirty="0">
                <a:solidFill>
                  <a:schemeClr val="tx1"/>
                </a:solidFill>
              </a:rPr>
            </a:br>
            <a:r>
              <a:rPr lang="en-US" sz="3200" dirty="0" err="1">
                <a:solidFill>
                  <a:schemeClr val="tx1"/>
                </a:solidFill>
              </a:rPr>
              <a:t>Byetta</a:t>
            </a:r>
            <a:r>
              <a:rPr lang="en-US" sz="3200" dirty="0">
                <a:solidFill>
                  <a:schemeClr val="tx1"/>
                </a:solidFill>
              </a:rPr>
              <a:t>, </a:t>
            </a:r>
            <a:r>
              <a:rPr lang="en-US" sz="3200" dirty="0" err="1">
                <a:solidFill>
                  <a:schemeClr val="tx1"/>
                </a:solidFill>
              </a:rPr>
              <a:t>Bydureon</a:t>
            </a:r>
            <a:r>
              <a:rPr lang="en-US" sz="3200" dirty="0"/>
              <a:t>, </a:t>
            </a:r>
            <a:r>
              <a:rPr lang="en-US" sz="3200" dirty="0" err="1"/>
              <a:t>Trulicity</a:t>
            </a:r>
            <a:r>
              <a:rPr lang="en-US" sz="3200" dirty="0"/>
              <a:t>, </a:t>
            </a:r>
            <a:r>
              <a:rPr lang="en-US" sz="3200" dirty="0" err="1"/>
              <a:t>Tanzeum</a:t>
            </a:r>
            <a:endParaRPr lang="en-US" sz="3800" dirty="0">
              <a:solidFill>
                <a:schemeClr val="tx1"/>
              </a:solidFill>
            </a:endParaRPr>
          </a:p>
        </p:txBody>
      </p:sp>
      <p:sp>
        <p:nvSpPr>
          <p:cNvPr id="1509379" name="Rectangle 3"/>
          <p:cNvSpPr>
            <a:spLocks noGrp="1" noChangeArrowheads="1"/>
          </p:cNvSpPr>
          <p:nvPr>
            <p:ph sz="quarter" idx="1"/>
          </p:nvPr>
        </p:nvSpPr>
        <p:spPr>
          <a:xfrm>
            <a:off x="457200" y="1219200"/>
            <a:ext cx="8001000" cy="4937760"/>
          </a:xfrm>
        </p:spPr>
        <p:txBody>
          <a:bodyPr>
            <a:normAutofit/>
          </a:bodyPr>
          <a:lstStyle/>
          <a:p>
            <a:pPr eaLnBrk="1" hangingPunct="1">
              <a:defRPr/>
            </a:pPr>
            <a:r>
              <a:rPr lang="en-US" sz="2800" b="1" dirty="0"/>
              <a:t>Action (synthetic gut hormone)</a:t>
            </a:r>
            <a:endParaRPr lang="en-US" sz="2800" dirty="0"/>
          </a:p>
          <a:p>
            <a:pPr lvl="1" eaLnBrk="1" hangingPunct="1">
              <a:defRPr/>
            </a:pPr>
            <a:r>
              <a:rPr lang="en-US" dirty="0"/>
              <a:t>Insulin release in response to meal  </a:t>
            </a:r>
          </a:p>
          <a:p>
            <a:pPr lvl="1" eaLnBrk="1" hangingPunct="1">
              <a:defRPr/>
            </a:pPr>
            <a:r>
              <a:rPr lang="en-US" dirty="0"/>
              <a:t>Slows gastric emptying</a:t>
            </a:r>
          </a:p>
          <a:p>
            <a:pPr lvl="1" eaLnBrk="1" hangingPunct="1">
              <a:defRPr/>
            </a:pPr>
            <a:r>
              <a:rPr lang="en-US" dirty="0">
                <a:solidFill>
                  <a:schemeClr val="tx1">
                    <a:lumMod val="95000"/>
                    <a:lumOff val="5000"/>
                  </a:schemeClr>
                </a:solidFill>
              </a:rPr>
              <a:t>Causes Satiety – promotes </a:t>
            </a:r>
            <a:r>
              <a:rPr lang="en-US" dirty="0" err="1">
                <a:solidFill>
                  <a:schemeClr val="tx1">
                    <a:lumMod val="95000"/>
                    <a:lumOff val="5000"/>
                  </a:schemeClr>
                </a:solidFill>
              </a:rPr>
              <a:t>wt</a:t>
            </a:r>
            <a:r>
              <a:rPr lang="en-US" dirty="0">
                <a:solidFill>
                  <a:schemeClr val="tx1">
                    <a:lumMod val="95000"/>
                    <a:lumOff val="5000"/>
                  </a:schemeClr>
                </a:solidFill>
              </a:rPr>
              <a:t> loss</a:t>
            </a:r>
          </a:p>
          <a:p>
            <a:pPr lvl="1" eaLnBrk="1" hangingPunct="1">
              <a:defRPr/>
            </a:pPr>
            <a:r>
              <a:rPr lang="en-US" dirty="0"/>
              <a:t>Preserves Beta Cells</a:t>
            </a:r>
          </a:p>
          <a:p>
            <a:pPr>
              <a:defRPr/>
            </a:pPr>
            <a:r>
              <a:rPr lang="en-US" sz="2800" b="1" dirty="0"/>
              <a:t>Details:</a:t>
            </a:r>
          </a:p>
          <a:p>
            <a:pPr lvl="2">
              <a:defRPr/>
            </a:pPr>
            <a:r>
              <a:rPr lang="en-US" sz="2600" dirty="0"/>
              <a:t>Daily and long acting version  - 1x week injection</a:t>
            </a:r>
          </a:p>
          <a:p>
            <a:pPr lvl="2">
              <a:defRPr/>
            </a:pPr>
            <a:r>
              <a:rPr lang="en-US" sz="2600" b="1" dirty="0"/>
              <a:t>Efficacy:</a:t>
            </a:r>
            <a:r>
              <a:rPr lang="en-US" sz="2600" dirty="0"/>
              <a:t> Decreases A1c by 0.5 – 1.6%, wt by 3lbs + </a:t>
            </a:r>
          </a:p>
          <a:p>
            <a:pPr>
              <a:defRPr/>
            </a:pPr>
            <a:r>
              <a:rPr lang="en-US" sz="2800" b="1" dirty="0"/>
              <a:t>Benefits/Issues</a:t>
            </a:r>
            <a:r>
              <a:rPr lang="en-US" sz="2800" dirty="0"/>
              <a:t> – </a:t>
            </a:r>
            <a:r>
              <a:rPr lang="en-US" sz="2800" dirty="0" err="1"/>
              <a:t>wt</a:t>
            </a:r>
            <a:r>
              <a:rPr lang="en-US" sz="2800" dirty="0"/>
              <a:t> loss, no </a:t>
            </a:r>
            <a:r>
              <a:rPr lang="en-US" sz="2800" dirty="0" err="1"/>
              <a:t>hyp</a:t>
            </a:r>
            <a:r>
              <a:rPr lang="en-US" sz="2800" dirty="0"/>
              <a:t>.  Expensive, N/V</a:t>
            </a:r>
          </a:p>
          <a:p>
            <a:pPr marL="822960" lvl="4" indent="-274320">
              <a:spcBef>
                <a:spcPts val="600"/>
              </a:spcBef>
              <a:defRPr/>
            </a:pPr>
            <a:r>
              <a:rPr lang="en-US" sz="2400" dirty="0">
                <a:solidFill>
                  <a:srgbClr val="C00000"/>
                </a:solidFill>
              </a:rPr>
              <a:t>Pancreatitis Warning </a:t>
            </a:r>
            <a:r>
              <a:rPr lang="en-US" sz="2400" dirty="0"/>
              <a:t>– report signs immediately</a:t>
            </a:r>
            <a:endParaRPr lang="en-US" sz="2400" b="1" dirty="0"/>
          </a:p>
          <a:p>
            <a:pPr eaLnBrk="1" hangingPunct="1">
              <a:defRPr/>
            </a:pPr>
            <a:endParaRPr lang="en-US" sz="2600" dirty="0"/>
          </a:p>
        </p:txBody>
      </p:sp>
      <p:pic>
        <p:nvPicPr>
          <p:cNvPr id="2" name="Picture 1"/>
          <p:cNvPicPr>
            <a:picLocks noChangeAspect="1"/>
          </p:cNvPicPr>
          <p:nvPr/>
        </p:nvPicPr>
        <p:blipFill>
          <a:blip r:embed="rId4"/>
          <a:stretch>
            <a:fillRect/>
          </a:stretch>
        </p:blipFill>
        <p:spPr>
          <a:xfrm>
            <a:off x="6096000" y="1371600"/>
            <a:ext cx="2590800" cy="1740836"/>
          </a:xfrm>
          <a:prstGeom prst="rect">
            <a:avLst/>
          </a:prstGeom>
        </p:spPr>
      </p:pic>
    </p:spTree>
    <p:custDataLst>
      <p:tags r:id="rId1"/>
    </p:custDataLst>
    <p:extLst>
      <p:ext uri="{BB962C8B-B14F-4D97-AF65-F5344CB8AC3E}">
        <p14:creationId xmlns:p14="http://schemas.microsoft.com/office/powerpoint/2010/main" val="21954972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b="1" i="1" dirty="0"/>
              <a:t>Give the gift of Non-Judgment </a:t>
            </a:r>
            <a:endParaRPr lang="en-US" sz="3600" dirty="0"/>
          </a:p>
        </p:txBody>
      </p:sp>
      <p:pic>
        <p:nvPicPr>
          <p:cNvPr id="3" name="Picture 2"/>
          <p:cNvPicPr>
            <a:picLocks noChangeAspect="1"/>
          </p:cNvPicPr>
          <p:nvPr/>
        </p:nvPicPr>
        <p:blipFill>
          <a:blip r:embed="rId3"/>
          <a:stretch>
            <a:fillRect/>
          </a:stretch>
        </p:blipFill>
        <p:spPr>
          <a:xfrm>
            <a:off x="1447800" y="1238250"/>
            <a:ext cx="6324600" cy="5006975"/>
          </a:xfrm>
          <a:prstGeom prst="rect">
            <a:avLst/>
          </a:prstGeom>
        </p:spPr>
      </p:pic>
    </p:spTree>
    <p:custDataLst>
      <p:tags r:id="rId1"/>
    </p:custDataLst>
    <p:extLst>
      <p:ext uri="{BB962C8B-B14F-4D97-AF65-F5344CB8AC3E}">
        <p14:creationId xmlns:p14="http://schemas.microsoft.com/office/powerpoint/2010/main" val="38739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381000"/>
            <a:ext cx="8229600" cy="762000"/>
          </a:xfrm>
        </p:spPr>
        <p:txBody>
          <a:bodyPr>
            <a:normAutofit/>
          </a:bodyPr>
          <a:lstStyle/>
          <a:p>
            <a:pPr eaLnBrk="1" hangingPunct="1">
              <a:defRPr/>
            </a:pPr>
            <a:r>
              <a:rPr lang="en-US"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a:t>Email bev@diabetesed.net</a:t>
            </a:r>
          </a:p>
          <a:p>
            <a:r>
              <a:rPr lang="fr-FR" dirty="0"/>
              <a:t>Web  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172608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a:t>Diabetes Bingo - “</a:t>
            </a:r>
            <a:r>
              <a:rPr lang="en-US" sz="3600" b="1" dirty="0" err="1"/>
              <a:t>DiaBingo</a:t>
            </a:r>
            <a:r>
              <a:rPr lang="en-US" sz="3600" b="1" dirty="0"/>
              <a:t>”</a:t>
            </a:r>
            <a:br>
              <a:rPr lang="en-US" sz="3600" b="1" dirty="0"/>
            </a:br>
            <a:r>
              <a:rPr lang="en-US" sz="3600" b="1" dirty="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a:t> </a:t>
            </a:r>
          </a:p>
        </p:txBody>
      </p:sp>
      <p:pic>
        <p:nvPicPr>
          <p:cNvPr id="2" name="Picture 1"/>
          <p:cNvPicPr>
            <a:picLocks noChangeAspect="1"/>
          </p:cNvPicPr>
          <p:nvPr/>
        </p:nvPicPr>
        <p:blipFill>
          <a:blip r:embed="rId4"/>
          <a:stretch>
            <a:fillRect/>
          </a:stretch>
        </p:blipFill>
        <p:spPr>
          <a:xfrm>
            <a:off x="959807" y="1981200"/>
            <a:ext cx="7224386" cy="3505504"/>
          </a:xfrm>
          <a:prstGeom prst="rect">
            <a:avLst/>
          </a:prstGeom>
        </p:spPr>
      </p:pic>
    </p:spTree>
    <p:custDataLst>
      <p:tags r:id="rId1"/>
    </p:custDataLst>
    <p:extLst>
      <p:ext uri="{BB962C8B-B14F-4D97-AF65-F5344CB8AC3E}">
        <p14:creationId xmlns:p14="http://schemas.microsoft.com/office/powerpoint/2010/main" val="71778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a:solidFill>
                  <a:schemeClr val="tx1">
                    <a:lumMod val="95000"/>
                    <a:lumOff val="5000"/>
                  </a:schemeClr>
                </a:solidFill>
              </a:rPr>
              <a:t>DiaBingo</a:t>
            </a:r>
            <a:r>
              <a:rPr lang="en-US" dirty="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noAutofit/>
          </a:bodyPr>
          <a:lstStyle/>
          <a:p>
            <a:pPr marL="609600" indent="-609600" eaLnBrk="1" hangingPunct="1">
              <a:lnSpc>
                <a:spcPct val="80000"/>
              </a:lnSpc>
              <a:buFont typeface="Wingdings" pitchFamily="2" charset="2"/>
              <a:buNone/>
              <a:defRPr/>
            </a:pPr>
            <a:r>
              <a:rPr lang="en-US" sz="2000" b="1" dirty="0"/>
              <a:t>N</a:t>
            </a:r>
            <a:r>
              <a:rPr lang="en-US" sz="2000" dirty="0"/>
              <a:t> DPP demonstrated that exercise and diet reduced risk of DM by ___%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An _______a day can help prevent heart attack and stroke		</a:t>
            </a:r>
          </a:p>
          <a:p>
            <a:pPr marL="609600" indent="-609600" eaLnBrk="1" hangingPunct="1">
              <a:lnSpc>
                <a:spcPct val="80000"/>
              </a:lnSpc>
              <a:buFont typeface="Wingdings" pitchFamily="2" charset="2"/>
              <a:buNone/>
              <a:defRPr/>
            </a:pPr>
            <a:r>
              <a:rPr lang="en-US" sz="2000" b="1" dirty="0"/>
              <a:t>N</a:t>
            </a:r>
            <a:r>
              <a:rPr lang="en-US" sz="2000" dirty="0"/>
              <a:t> Rebound hyperglycemia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Scare tactics are effective at motivating patients to change behavior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Losing ___ % of body weight, can improve blood glucose, BP, lipids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Drugs that can cause hyperglycemia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2/3 cups of rice equals ______ serving carbohydrate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A1c of 7% equals glucose of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One % drop in A1c reduces risk of complications by ___ %			 </a:t>
            </a:r>
            <a:endParaRPr lang="en-US" sz="2000" b="1" dirty="0"/>
          </a:p>
          <a:p>
            <a:pPr marL="609600" indent="-609600" eaLnBrk="1" hangingPunct="1">
              <a:lnSpc>
                <a:spcPct val="80000"/>
              </a:lnSpc>
              <a:buFont typeface="Wingdings" pitchFamily="2" charset="2"/>
              <a:buNone/>
              <a:defRPr/>
            </a:pPr>
            <a:r>
              <a:rPr lang="en-US" sz="2000" b="1" dirty="0"/>
              <a:t>N</a:t>
            </a:r>
            <a:r>
              <a:rPr lang="en-US" sz="2000" dirty="0"/>
              <a:t> 1 gm of fat equal _____kilo/calories</a:t>
            </a:r>
            <a:br>
              <a:rPr lang="en-US" sz="2000" dirty="0"/>
            </a:br>
            <a:endParaRPr lang="en-US" sz="2000" dirty="0"/>
          </a:p>
          <a:p>
            <a:pPr marL="609600" indent="-609600" eaLnBrk="1" hangingPunct="1">
              <a:lnSpc>
                <a:spcPct val="80000"/>
              </a:lnSpc>
              <a:spcBef>
                <a:spcPct val="0"/>
              </a:spcBef>
              <a:buFont typeface="Wingdings" pitchFamily="2" charset="2"/>
              <a:buNone/>
              <a:defRPr/>
            </a:pPr>
            <a:r>
              <a:rPr lang="en-US" sz="2000" b="1" dirty="0"/>
              <a:t>N</a:t>
            </a:r>
            <a:r>
              <a:rPr lang="en-US" sz="2000" dirty="0"/>
              <a:t> Metabolic syndrome = hyperglycemia, hyperlipidemia, hypertension</a:t>
            </a:r>
            <a:endParaRPr lang="en-US" sz="2400" dirty="0"/>
          </a:p>
          <a:p>
            <a:pPr marL="609600" indent="-609600" eaLnBrk="1" hangingPunct="1">
              <a:lnSpc>
                <a:spcPct val="80000"/>
              </a:lnSpc>
              <a:spcBef>
                <a:spcPct val="0"/>
              </a:spcBef>
              <a:buFont typeface="Wingdings" pitchFamily="2" charset="2"/>
              <a:buNone/>
              <a:defRPr/>
            </a:pPr>
            <a:r>
              <a:rPr lang="en-US" sz="2000" dirty="0"/>
              <a:t>N Average American consumes 25 teaspoons of sugar a day.</a:t>
            </a:r>
            <a:r>
              <a:rPr lang="en-US" sz="3600" dirty="0"/>
              <a:t>	</a:t>
            </a:r>
            <a:r>
              <a:rPr lang="en-US" sz="2800" dirty="0"/>
              <a:t> </a:t>
            </a:r>
          </a:p>
        </p:txBody>
      </p:sp>
    </p:spTree>
    <p:custDataLst>
      <p:tags r:id="rId1"/>
    </p:custDataLst>
    <p:extLst>
      <p:ext uri="{BB962C8B-B14F-4D97-AF65-F5344CB8AC3E}">
        <p14:creationId xmlns:p14="http://schemas.microsoft.com/office/powerpoint/2010/main" val="4888857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381000"/>
            <a:ext cx="8226425" cy="762000"/>
          </a:xfrm>
        </p:spPr>
        <p:txBody>
          <a:bodyPr>
            <a:normAutofit/>
          </a:bodyPr>
          <a:lstStyle/>
          <a:p>
            <a:r>
              <a:rPr lang="en-US" sz="4000" dirty="0"/>
              <a:t>Bariatric Surgery</a:t>
            </a:r>
          </a:p>
        </p:txBody>
      </p:sp>
      <p:sp>
        <p:nvSpPr>
          <p:cNvPr id="147459" name="Content Placeholder 2"/>
          <p:cNvSpPr>
            <a:spLocks noGrp="1"/>
          </p:cNvSpPr>
          <p:nvPr>
            <p:ph idx="1"/>
          </p:nvPr>
        </p:nvSpPr>
        <p:spPr>
          <a:xfrm>
            <a:off x="455613" y="1295400"/>
            <a:ext cx="8226425" cy="4724400"/>
          </a:xfrm>
        </p:spPr>
        <p:txBody>
          <a:bodyPr/>
          <a:lstStyle/>
          <a:p>
            <a:r>
              <a:rPr lang="en-US" dirty="0"/>
              <a:t>Consider on diabetes pts w/ BMI &gt;35, </a:t>
            </a:r>
            <a:r>
              <a:rPr lang="en-US" dirty="0" err="1"/>
              <a:t>esp</a:t>
            </a:r>
            <a:r>
              <a:rPr lang="en-US" dirty="0"/>
              <a:t> with comorbidities</a:t>
            </a:r>
          </a:p>
          <a:p>
            <a:r>
              <a:rPr lang="en-US" dirty="0"/>
              <a:t>Remission (BG normalized)</a:t>
            </a:r>
          </a:p>
          <a:p>
            <a:pPr lvl="1"/>
            <a:r>
              <a:rPr lang="en-US" dirty="0"/>
              <a:t>rates range from 40 – 95%</a:t>
            </a:r>
          </a:p>
          <a:p>
            <a:pPr lvl="1"/>
            <a:r>
              <a:rPr lang="en-US" dirty="0"/>
              <a:t>Better results with newer diabetes (more beta cell mass)</a:t>
            </a:r>
          </a:p>
          <a:p>
            <a:pPr lvl="1"/>
            <a:r>
              <a:rPr lang="en-US" dirty="0"/>
              <a:t>Due to increase </a:t>
            </a:r>
            <a:r>
              <a:rPr lang="en-US" dirty="0" err="1"/>
              <a:t>incretins</a:t>
            </a:r>
            <a:r>
              <a:rPr lang="en-US" dirty="0"/>
              <a:t> (gut hormones)</a:t>
            </a:r>
          </a:p>
          <a:p>
            <a:r>
              <a:rPr lang="en-US" dirty="0"/>
              <a:t>Still researching long term benefits, cost effectiveness and risk </a:t>
            </a:r>
          </a:p>
          <a:p>
            <a:endParaRPr lang="en-US" dirty="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94013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287792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a:t>Signs of Diabetes</a:t>
            </a:r>
            <a:endParaRPr lang="en-US" sz="4000" dirty="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a:t>Polyuria</a:t>
            </a:r>
          </a:p>
          <a:p>
            <a:pPr eaLnBrk="1" hangingPunct="1">
              <a:defRPr/>
            </a:pPr>
            <a:r>
              <a:rPr lang="en-US" dirty="0"/>
              <a:t>Polydipsia	</a:t>
            </a:r>
          </a:p>
          <a:p>
            <a:pPr eaLnBrk="1" hangingPunct="1">
              <a:defRPr/>
            </a:pPr>
            <a:r>
              <a:rPr lang="en-US" dirty="0" err="1"/>
              <a:t>Polyphasia</a:t>
            </a:r>
            <a:endParaRPr lang="en-US" dirty="0"/>
          </a:p>
          <a:p>
            <a:pPr eaLnBrk="1" hangingPunct="1">
              <a:defRPr/>
            </a:pPr>
            <a:r>
              <a:rPr lang="en-US" dirty="0"/>
              <a:t>Weight loss</a:t>
            </a:r>
          </a:p>
          <a:p>
            <a:pPr eaLnBrk="1" hangingPunct="1">
              <a:defRPr/>
            </a:pPr>
            <a:r>
              <a:rPr lang="en-US" dirty="0"/>
              <a:t>Fatigue</a:t>
            </a:r>
          </a:p>
          <a:p>
            <a:pPr eaLnBrk="1" hangingPunct="1">
              <a:defRPr/>
            </a:pPr>
            <a:r>
              <a:rPr lang="en-US" dirty="0"/>
              <a:t>Skin and other </a:t>
            </a:r>
          </a:p>
          <a:p>
            <a:pPr marL="0" indent="0" eaLnBrk="1" hangingPunct="1">
              <a:buNone/>
              <a:defRPr/>
            </a:pPr>
            <a:r>
              <a:rPr lang="en-US" dirty="0"/>
              <a:t>infections</a:t>
            </a:r>
          </a:p>
          <a:p>
            <a:pPr eaLnBrk="1" hangingPunct="1">
              <a:defRPr/>
            </a:pPr>
            <a:r>
              <a:rPr lang="en-US" dirty="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a:t>Glycosuria, H</a:t>
            </a:r>
            <a:r>
              <a:rPr lang="en-US" baseline="-25000" dirty="0"/>
              <a:t>2</a:t>
            </a:r>
            <a:r>
              <a:rPr lang="en-US" dirty="0"/>
              <a:t>O losses</a:t>
            </a:r>
          </a:p>
          <a:p>
            <a:pPr eaLnBrk="1" hangingPunct="1">
              <a:buFont typeface="Wingdings" pitchFamily="2" charset="2"/>
              <a:buBlip>
                <a:blip r:embed="rId4"/>
              </a:buBlip>
              <a:defRPr/>
            </a:pPr>
            <a:r>
              <a:rPr lang="en-US" dirty="0"/>
              <a:t>Dehydration</a:t>
            </a:r>
          </a:p>
          <a:p>
            <a:pPr eaLnBrk="1" hangingPunct="1">
              <a:buFont typeface="Wingdings" pitchFamily="2" charset="2"/>
              <a:buBlip>
                <a:blip r:embed="rId4"/>
              </a:buBlip>
              <a:defRPr/>
            </a:pPr>
            <a:r>
              <a:rPr lang="en-US" dirty="0"/>
              <a:t>Fuel Depletion</a:t>
            </a:r>
          </a:p>
          <a:p>
            <a:pPr eaLnBrk="1" hangingPunct="1">
              <a:buFont typeface="Wingdings" pitchFamily="2" charset="2"/>
              <a:buBlip>
                <a:blip r:embed="rId4"/>
              </a:buBlip>
              <a:defRPr/>
            </a:pPr>
            <a:r>
              <a:rPr lang="en-US" dirty="0"/>
              <a:t>Loss of body tissue, H</a:t>
            </a:r>
            <a:r>
              <a:rPr lang="en-US" baseline="-25000" dirty="0"/>
              <a:t>2</a:t>
            </a:r>
            <a:r>
              <a:rPr lang="en-US" dirty="0"/>
              <a:t>O</a:t>
            </a:r>
          </a:p>
          <a:p>
            <a:pPr eaLnBrk="1" hangingPunct="1">
              <a:buFont typeface="Wingdings" pitchFamily="2" charset="2"/>
              <a:buBlip>
                <a:blip r:embed="rId4"/>
              </a:buBlip>
              <a:defRPr/>
            </a:pPr>
            <a:r>
              <a:rPr lang="en-US" dirty="0"/>
              <a:t>Poor energy utilization</a:t>
            </a:r>
          </a:p>
          <a:p>
            <a:pPr eaLnBrk="1" hangingPunct="1">
              <a:buFont typeface="Wingdings" pitchFamily="2" charset="2"/>
              <a:buBlip>
                <a:blip r:embed="rId4"/>
              </a:buBlip>
              <a:defRPr/>
            </a:pPr>
            <a:r>
              <a:rPr lang="en-US" dirty="0"/>
              <a:t>Hyperglycemia increases incidence of infection</a:t>
            </a:r>
          </a:p>
          <a:p>
            <a:pPr eaLnBrk="1" hangingPunct="1">
              <a:buFont typeface="Wingdings" pitchFamily="2" charset="2"/>
              <a:buBlip>
                <a:blip r:embed="rId4"/>
              </a:buBlip>
              <a:defRPr/>
            </a:pPr>
            <a:r>
              <a:rPr lang="en-US" dirty="0"/>
              <a:t>Osmotic changes</a:t>
            </a:r>
          </a:p>
          <a:p>
            <a:pPr eaLnBrk="1" hangingPunct="1">
              <a:buFont typeface="Wingdings" pitchFamily="2" charset="2"/>
              <a:buNone/>
              <a:defRPr/>
            </a:pPr>
            <a:endParaRPr lang="en-US" dirty="0"/>
          </a:p>
          <a:p>
            <a:pPr eaLnBrk="1" hangingPunct="1">
              <a:defRPr/>
            </a:pPr>
            <a:endParaRPr lang="en-US" sz="2400" dirty="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1488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a:t>Diabetes Classifications</a:t>
            </a:r>
          </a:p>
        </p:txBody>
      </p:sp>
      <p:sp>
        <p:nvSpPr>
          <p:cNvPr id="45059" name="Rectangle 3"/>
          <p:cNvSpPr>
            <a:spLocks noGrp="1" noChangeArrowheads="1"/>
          </p:cNvSpPr>
          <p:nvPr>
            <p:ph sz="quarter" idx="1"/>
          </p:nvPr>
        </p:nvSpPr>
        <p:spPr/>
        <p:txBody>
          <a:bodyPr/>
          <a:lstStyle/>
          <a:p>
            <a:pPr eaLnBrk="1" hangingPunct="1"/>
            <a:r>
              <a:rPr lang="en-US"/>
              <a:t>Type 1</a:t>
            </a:r>
          </a:p>
          <a:p>
            <a:pPr eaLnBrk="1" hangingPunct="1"/>
            <a:r>
              <a:rPr lang="en-US"/>
              <a:t>Type 2</a:t>
            </a:r>
          </a:p>
          <a:p>
            <a:pPr eaLnBrk="1" hangingPunct="1"/>
            <a:r>
              <a:rPr lang="en-US"/>
              <a:t>Gestational</a:t>
            </a:r>
          </a:p>
          <a:p>
            <a:pPr eaLnBrk="1" hangingPunct="1"/>
            <a:r>
              <a:rPr lang="en-US"/>
              <a:t>Secondary</a:t>
            </a:r>
          </a:p>
          <a:p>
            <a:pPr eaLnBrk="1" hangingPunct="1"/>
            <a:endParaRPr lang="en-US"/>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417838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5613" y="381000"/>
            <a:ext cx="8226425" cy="769938"/>
          </a:xfrm>
        </p:spPr>
        <p:txBody>
          <a:bodyPr lIns="90488" tIns="44450" rIns="90488" bIns="44450" anchor="b">
            <a:noAutofit/>
          </a:bodyPr>
          <a:lstStyle/>
          <a:p>
            <a:pPr eaLnBrk="1" hangingPunct="1"/>
            <a:r>
              <a:rPr lang="en-US" sz="4000" dirty="0"/>
              <a:t>Case Study </a:t>
            </a:r>
          </a:p>
        </p:txBody>
      </p:sp>
      <p:sp>
        <p:nvSpPr>
          <p:cNvPr id="41987" name="Rectangle 3"/>
          <p:cNvSpPr>
            <a:spLocks noGrp="1" noChangeArrowheads="1"/>
          </p:cNvSpPr>
          <p:nvPr>
            <p:ph type="body" idx="1"/>
          </p:nvPr>
        </p:nvSpPr>
        <p:spPr>
          <a:xfrm>
            <a:off x="455613" y="1524000"/>
            <a:ext cx="6326187" cy="4572000"/>
          </a:xfrm>
        </p:spPr>
        <p:txBody>
          <a:bodyPr lIns="90488" tIns="44450" rIns="90488" bIns="44450">
            <a:normAutofit fontScale="92500" lnSpcReduction="10000"/>
          </a:bodyPr>
          <a:lstStyle/>
          <a:p>
            <a:pPr eaLnBrk="1" hangingPunct="1">
              <a:buFont typeface="Wingdings" panose="05000000000000000000" pitchFamily="2" charset="2"/>
              <a:buNone/>
            </a:pPr>
            <a:r>
              <a:rPr lang="en-US" dirty="0"/>
              <a:t> </a:t>
            </a:r>
            <a:r>
              <a:rPr lang="en-US" b="1" dirty="0"/>
              <a:t>1. Pt profile: 5’8”, 192 </a:t>
            </a:r>
            <a:r>
              <a:rPr lang="en-US" b="1" dirty="0" err="1"/>
              <a:t>lb</a:t>
            </a:r>
            <a:r>
              <a:rPr lang="en-US" b="1" dirty="0"/>
              <a:t> male</a:t>
            </a:r>
          </a:p>
          <a:p>
            <a:pPr eaLnBrk="1" hangingPunct="1">
              <a:buFont typeface="Wingdings" panose="05000000000000000000" pitchFamily="2" charset="2"/>
              <a:buNone/>
            </a:pPr>
            <a:r>
              <a:rPr lang="en-US" dirty="0"/>
              <a:t>Diabetes 12 years, on insulin 3 </a:t>
            </a:r>
            <a:r>
              <a:rPr lang="en-US" dirty="0" err="1"/>
              <a:t>yrs</a:t>
            </a:r>
            <a:endParaRPr lang="en-US" dirty="0"/>
          </a:p>
          <a:p>
            <a:pPr eaLnBrk="1" hangingPunct="1">
              <a:buFont typeface="Wingdings" panose="05000000000000000000" pitchFamily="2" charset="2"/>
              <a:buNone/>
            </a:pPr>
            <a:r>
              <a:rPr lang="en-US" i="1" dirty="0"/>
              <a:t>What type of DM and how do you know</a:t>
            </a:r>
            <a:r>
              <a:rPr lang="en-US" dirty="0"/>
              <a:t>?</a:t>
            </a:r>
          </a:p>
          <a:p>
            <a:pPr eaLnBrk="1" hangingPunct="1">
              <a:buFont typeface="Wingdings" panose="05000000000000000000" pitchFamily="2" charset="2"/>
              <a:buNone/>
            </a:pPr>
            <a:endParaRPr lang="en-US" sz="2400" dirty="0"/>
          </a:p>
          <a:p>
            <a:pPr eaLnBrk="1" hangingPunct="1">
              <a:buFont typeface="Wingdings" panose="05000000000000000000" pitchFamily="2" charset="2"/>
              <a:buNone/>
            </a:pPr>
            <a:r>
              <a:rPr lang="en-US" b="1" dirty="0"/>
              <a:t>2. 5’6”, 108 </a:t>
            </a:r>
            <a:r>
              <a:rPr lang="en-US" b="1" dirty="0" err="1"/>
              <a:t>lb</a:t>
            </a:r>
            <a:r>
              <a:rPr lang="en-US" b="1" dirty="0"/>
              <a:t> female</a:t>
            </a:r>
          </a:p>
          <a:p>
            <a:pPr eaLnBrk="1" hangingPunct="1">
              <a:buFont typeface="Wingdings" panose="05000000000000000000" pitchFamily="2" charset="2"/>
              <a:buNone/>
            </a:pPr>
            <a:r>
              <a:rPr lang="en-US" dirty="0"/>
              <a:t>On insulin 3u Regular before meals, 10u NPH at bedtime</a:t>
            </a:r>
          </a:p>
          <a:p>
            <a:pPr eaLnBrk="1" hangingPunct="1">
              <a:buFont typeface="Wingdings" panose="05000000000000000000" pitchFamily="2" charset="2"/>
              <a:buNone/>
            </a:pPr>
            <a:r>
              <a:rPr lang="en-US" i="1" dirty="0">
                <a:solidFill>
                  <a:srgbClr val="7030A0"/>
                </a:solidFill>
              </a:rPr>
              <a:t>What type of DM and how do you know?</a:t>
            </a:r>
            <a:endParaRPr lang="en-US" dirty="0">
              <a:solidFill>
                <a:srgbClr val="7030A0"/>
              </a:solidFill>
            </a:endParaRPr>
          </a:p>
          <a:p>
            <a:pPr eaLnBrk="1" hangingPunct="1">
              <a:buFont typeface="Wingdings" panose="05000000000000000000" pitchFamily="2" charset="2"/>
              <a:buNone/>
            </a:pPr>
            <a:endParaRPr lang="en-US" dirty="0"/>
          </a:p>
        </p:txBody>
      </p:sp>
      <p:pic>
        <p:nvPicPr>
          <p:cNvPr id="41988" name="Picture 3" descr="C:\Users\bev\AppData\Local\Microsoft\Windows\Temporary Internet Files\Content.IE5\NPALL6MO\MP9004421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76600"/>
            <a:ext cx="197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bev\AppData\Local\Microsoft\Windows\Temporary Internet Files\Content.IE5\YVK3WSTP\MP90040704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
            <a:ext cx="18653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3832461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9398219"/>
      </p:ext>
    </p:extLst>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47828592"/>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Type 1 Rates Increasing Globally</a:t>
            </a:r>
          </a:p>
        </p:txBody>
      </p:sp>
      <p:sp>
        <p:nvSpPr>
          <p:cNvPr id="3" name="Content Placeholder 2"/>
          <p:cNvSpPr>
            <a:spLocks noGrp="1"/>
          </p:cNvSpPr>
          <p:nvPr>
            <p:ph sz="quarter" idx="1"/>
          </p:nvPr>
        </p:nvSpPr>
        <p:spPr/>
        <p:txBody>
          <a:bodyPr/>
          <a:lstStyle/>
          <a:p>
            <a:pPr>
              <a:defRPr/>
            </a:pPr>
            <a:r>
              <a:rPr lang="en-US" dirty="0"/>
              <a:t>23% rise in type 1 diabetes incidence from 2001-2009</a:t>
            </a:r>
          </a:p>
          <a:p>
            <a:pPr>
              <a:defRPr/>
            </a:pPr>
            <a:r>
              <a:rPr lang="en-US" dirty="0"/>
              <a:t>Why?</a:t>
            </a:r>
          </a:p>
          <a:p>
            <a:pPr lvl="1">
              <a:defRPr/>
            </a:pPr>
            <a:r>
              <a:rPr lang="en-US" dirty="0"/>
              <a:t>Autoimmune disease rates increasing over all</a:t>
            </a:r>
          </a:p>
          <a:p>
            <a:pPr lvl="1">
              <a:defRPr/>
            </a:pPr>
            <a:r>
              <a:rPr lang="en-US" dirty="0"/>
              <a:t>Changes in environmental exposure and gut bacteria?</a:t>
            </a:r>
          </a:p>
          <a:p>
            <a:pPr lvl="1">
              <a:defRPr/>
            </a:pPr>
            <a:r>
              <a:rPr lang="en-US" dirty="0"/>
              <a:t>Hygiene hypothesis</a:t>
            </a:r>
          </a:p>
          <a:p>
            <a:pPr lvl="1">
              <a:defRPr/>
            </a:pPr>
            <a:r>
              <a:rPr lang="en-US" dirty="0"/>
              <a:t>Obesity?</a:t>
            </a:r>
          </a:p>
          <a:p>
            <a:pPr marL="457200" lvl="1" indent="0">
              <a:buFont typeface="Wingdings" pitchFamily="2" charset="2"/>
              <a:buNone/>
              <a:defRPr/>
            </a:pPr>
            <a:r>
              <a:rPr lang="en-US" dirty="0"/>
              <a:t> </a:t>
            </a:r>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048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a:t>Incidence of Type 1 in Youth 	</a:t>
            </a:r>
          </a:p>
        </p:txBody>
      </p:sp>
      <p:graphicFrame>
        <p:nvGraphicFramePr>
          <p:cNvPr id="1026" name="Object 1024"/>
          <p:cNvGraphicFramePr>
            <a:graphicFrameLocks noGrp="1" noChangeAspect="1"/>
          </p:cNvGraphicFramePr>
          <p:nvPr>
            <p:ph sz="quarter" idx="1"/>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100384"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a:solidFill>
                  <a:schemeClr val="tx2">
                    <a:lumMod val="75000"/>
                  </a:schemeClr>
                </a:solidFill>
              </a:rPr>
              <a:t>Rate doubling every 20 yrs</a:t>
            </a:r>
          </a:p>
          <a:p>
            <a:pPr eaLnBrk="1" hangingPunct="1">
              <a:defRPr/>
            </a:pPr>
            <a:r>
              <a:rPr lang="en-US" sz="2800" dirty="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197678476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br>
              <a:rPr lang="en-US" sz="3200" dirty="0">
                <a:latin typeface="Tahoma" pitchFamily="34" charset="0"/>
              </a:rPr>
            </a:br>
            <a:r>
              <a:rPr lang="en-US" sz="2800" dirty="0"/>
              <a:t>A Clinical and Educational Update</a:t>
            </a:r>
            <a:endParaRPr lang="en-US" sz="4400" dirty="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a:t>Describe impact of diabetes  </a:t>
            </a:r>
          </a:p>
          <a:p>
            <a:pPr marL="514350" indent="-514350" eaLnBrk="1" hangingPunct="1">
              <a:buFont typeface="Wingdings" pitchFamily="2" charset="2"/>
              <a:buAutoNum type="arabicPeriod"/>
              <a:defRPr/>
            </a:pPr>
            <a:r>
              <a:rPr lang="en-US" sz="3400" dirty="0"/>
              <a:t>Discuss prevention, management strategies</a:t>
            </a:r>
          </a:p>
          <a:p>
            <a:pPr marL="514350" indent="-514350" eaLnBrk="1" hangingPunct="1">
              <a:buFont typeface="Wingdings" pitchFamily="2" charset="2"/>
              <a:buAutoNum type="arabicPeriod"/>
              <a:defRPr/>
            </a:pPr>
            <a:r>
              <a:rPr lang="en-US" sz="3400" dirty="0"/>
              <a:t>Discuss different types of diabetes</a:t>
            </a:r>
          </a:p>
          <a:p>
            <a:pPr marL="514350" indent="-514350">
              <a:buFont typeface="Wingdings" pitchFamily="2" charset="2"/>
              <a:buAutoNum type="arabicPeriod"/>
              <a:defRPr/>
            </a:pPr>
            <a:r>
              <a:rPr lang="en-US" sz="3400" dirty="0"/>
              <a:t>Describe insulin therapy </a:t>
            </a:r>
          </a:p>
          <a:p>
            <a:pPr marL="514350" indent="-514350">
              <a:buFont typeface="Wingdings" pitchFamily="2" charset="2"/>
              <a:buAutoNum type="arabicPeriod"/>
              <a:defRPr/>
            </a:pPr>
            <a:r>
              <a:rPr lang="en-US" sz="3200" dirty="0"/>
              <a:t>Review glucose patterns and determine how to adjust therapy to improve glucose.</a:t>
            </a:r>
            <a:endParaRPr lang="en-US" sz="3400" dirty="0"/>
          </a:p>
          <a:p>
            <a:pPr marL="514350" indent="-514350" eaLnBrk="1" hangingPunct="1">
              <a:buFont typeface="Wingdings" pitchFamily="2" charset="2"/>
              <a:buAutoNum type="arabicPeriod"/>
              <a:defRPr/>
            </a:pPr>
            <a:r>
              <a:rPr lang="en-US" sz="3400" dirty="0"/>
              <a:t>Discuss medical nutrition therapy</a:t>
            </a:r>
          </a:p>
          <a:p>
            <a:pPr marL="514350" indent="-514350">
              <a:buFont typeface="Wingdings" pitchFamily="2" charset="2"/>
              <a:buAutoNum type="arabicPeriod"/>
              <a:defRPr/>
            </a:pPr>
            <a:r>
              <a:rPr lang="en-US" sz="3400" dirty="0"/>
              <a:t>Gain understanding of Type 2 Meds.</a:t>
            </a:r>
          </a:p>
          <a:p>
            <a:pPr marL="514350" indent="-514350">
              <a:buFont typeface="Wingdings" pitchFamily="2" charset="2"/>
              <a:buAutoNum type="arabicPeriod"/>
              <a:defRPr/>
            </a:pPr>
            <a:r>
              <a:rPr lang="en-US" sz="3400" dirty="0"/>
              <a:t>Demonstrate successful teaching strategies</a:t>
            </a:r>
          </a:p>
          <a:p>
            <a:pPr marL="514350" indent="-514350" eaLnBrk="1" hangingPunct="1">
              <a:buFont typeface="Wingdings" pitchFamily="2" charset="2"/>
              <a:buAutoNum type="arabicPeriod"/>
              <a:defRPr/>
            </a:pPr>
            <a:endParaRPr lang="en-US" sz="3400" dirty="0"/>
          </a:p>
        </p:txBody>
      </p:sp>
    </p:spTree>
    <p:custDataLst>
      <p:tags r:id="rId1"/>
    </p:custDataLst>
    <p:extLst>
      <p:ext uri="{BB962C8B-B14F-4D97-AF65-F5344CB8AC3E}">
        <p14:creationId xmlns:p14="http://schemas.microsoft.com/office/powerpoint/2010/main" val="136751070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a:solidFill>
                  <a:schemeClr val="tx1">
                    <a:lumMod val="95000"/>
                    <a:lumOff val="5000"/>
                  </a:schemeClr>
                </a:solidFill>
              </a:rPr>
              <a:t>Insulin sensitive (require 0.5 - 1.0 units/kg/day)</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a:t>Autoimmunity tends to run in families</a:t>
            </a:r>
          </a:p>
          <a:p>
            <a:pPr lvl="2" eaLnBrk="1" hangingPunct="1">
              <a:lnSpc>
                <a:spcPct val="90000"/>
              </a:lnSpc>
              <a:buFont typeface="Wingdings" pitchFamily="2" charset="2"/>
              <a:buBlip>
                <a:blip r:embed="rId4"/>
              </a:buBlip>
            </a:pPr>
            <a:r>
              <a:rPr lang="en-US" sz="2800" dirty="0"/>
              <a:t>Higher rates in non breastfed infants</a:t>
            </a:r>
          </a:p>
          <a:p>
            <a:pPr lvl="2" eaLnBrk="1" hangingPunct="1">
              <a:lnSpc>
                <a:spcPct val="90000"/>
              </a:lnSpc>
              <a:buFont typeface="Wingdings" pitchFamily="2" charset="2"/>
              <a:buBlip>
                <a:blip r:embed="rId5"/>
              </a:buBlip>
            </a:pPr>
            <a:r>
              <a:rPr lang="en-US" sz="2800" dirty="0"/>
              <a:t>Viral triggers: congenital rubella, </a:t>
            </a:r>
            <a:r>
              <a:rPr lang="en-US" sz="2800" dirty="0" err="1"/>
              <a:t>coxsackie</a:t>
            </a:r>
            <a:r>
              <a:rPr lang="en-US" sz="2800" dirty="0"/>
              <a:t> virus B, cytomegalovirus, adenovirus and mumps</a:t>
            </a:r>
            <a:r>
              <a:rPr lang="en-US" sz="3200" dirty="0"/>
              <a:t>.</a:t>
            </a:r>
          </a:p>
          <a:p>
            <a:pPr lvl="1" eaLnBrk="1" hangingPunct="1">
              <a:lnSpc>
                <a:spcPct val="90000"/>
              </a:lnSpc>
              <a:buFont typeface="Wingdings" pitchFamily="2" charset="2"/>
              <a:buBlip>
                <a:blip r:embed="rId6"/>
              </a:buBlip>
            </a:pPr>
            <a:endParaRPr lang="en-US" sz="3200" dirty="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a:t>Type 1 – 10% of all Diabetes</a:t>
            </a:r>
            <a:br>
              <a:rPr lang="en-US" sz="3600" dirty="0"/>
            </a:br>
            <a:r>
              <a:rPr lang="en-US" sz="3600" dirty="0"/>
              <a:t>Genetics and Risk Factors</a:t>
            </a:r>
          </a:p>
        </p:txBody>
      </p:sp>
    </p:spTree>
    <p:custDataLst>
      <p:tags r:id="rId1"/>
    </p:custDataLst>
    <p:extLst>
      <p:ext uri="{BB962C8B-B14F-4D97-AF65-F5344CB8AC3E}">
        <p14:creationId xmlns:p14="http://schemas.microsoft.com/office/powerpoint/2010/main" val="153397591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Autoantibodies </a:t>
            </a:r>
            <a:r>
              <a:rPr lang="en-US" dirty="0" err="1"/>
              <a:t>Assoc</a:t>
            </a:r>
            <a:r>
              <a:rPr lang="en-US" dirty="0"/>
              <a:t> w/ Type 1</a:t>
            </a:r>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a:t> </a:t>
            </a:r>
            <a:r>
              <a:rPr lang="en-US" dirty="0"/>
              <a:t>Panel of autoantibodies</a:t>
            </a:r>
            <a:r>
              <a:rPr lang="en-US" b="1" dirty="0"/>
              <a:t> –</a:t>
            </a:r>
            <a:r>
              <a:rPr lang="en-US" sz="2400" b="1" dirty="0"/>
              <a:t>  </a:t>
            </a:r>
          </a:p>
          <a:p>
            <a:pPr marL="1030287" lvl="1" indent="-457200">
              <a:buClr>
                <a:srgbClr val="FF0000"/>
              </a:buClr>
              <a:defRPr/>
            </a:pPr>
            <a:r>
              <a:rPr lang="en-US" dirty="0"/>
              <a:t>GAD65 - Glutamic acid decarboxylase – </a:t>
            </a:r>
          </a:p>
          <a:p>
            <a:pPr marL="1030287" lvl="1" indent="-457200">
              <a:buClr>
                <a:srgbClr val="FF0000"/>
              </a:buClr>
              <a:defRPr/>
            </a:pPr>
            <a:r>
              <a:rPr lang="en-US" dirty="0"/>
              <a:t>ICA - Islet Cell Cytoplasmic Autoantibodies</a:t>
            </a:r>
          </a:p>
          <a:p>
            <a:pPr marL="1030287" lvl="1" indent="-457200">
              <a:buClr>
                <a:srgbClr val="FF0000"/>
              </a:buClr>
              <a:defRPr/>
            </a:pPr>
            <a:r>
              <a:rPr lang="en-US" dirty="0"/>
              <a:t>IAA - Insulin 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4867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a:t>Ms. Idaho and </a:t>
            </a:r>
            <a:r>
              <a:rPr lang="en-US" dirty="0" err="1"/>
              <a:t>Ms</a:t>
            </a:r>
            <a:r>
              <a:rPr lang="en-US" dirty="0"/>
              <a:t> America – </a:t>
            </a:r>
            <a:r>
              <a:rPr lang="en-US" dirty="0" err="1"/>
              <a:t>Pumpin</a:t>
            </a:r>
            <a:r>
              <a:rPr lang="en-US" dirty="0"/>
              <a:t>’ It</a:t>
            </a:r>
          </a:p>
        </p:txBody>
      </p:sp>
    </p:spTree>
    <p:custDataLst>
      <p:tags r:id="rId1"/>
    </p:custDataLst>
    <p:extLst>
      <p:ext uri="{BB962C8B-B14F-4D97-AF65-F5344CB8AC3E}">
        <p14:creationId xmlns:p14="http://schemas.microsoft.com/office/powerpoint/2010/main" val="876105345"/>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a:t>What Does Type 1 Look Like?</a:t>
            </a:r>
          </a:p>
        </p:txBody>
      </p:sp>
      <p:pic>
        <p:nvPicPr>
          <p:cNvPr id="56326" name="Picture 12" descr="Sonia Sotomay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296989"/>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4803461" y="3392489"/>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444949" y="4222489"/>
            <a:ext cx="17477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457200" y="3382711"/>
            <a:ext cx="36109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Mary Tyler Moore</a:t>
            </a:r>
            <a:endParaRPr lang="en-US" sz="2400" dirty="0">
              <a:latin typeface="Arial" panose="020B0604020202020204" pitchFamily="34" charset="0"/>
            </a:endParaRPr>
          </a:p>
        </p:txBody>
      </p:sp>
      <p:sp>
        <p:nvSpPr>
          <p:cNvPr id="56331" name="Rectangle 14"/>
          <p:cNvSpPr>
            <a:spLocks noChangeArrowheads="1"/>
          </p:cNvSpPr>
          <p:nvPr/>
        </p:nvSpPr>
        <p:spPr bwMode="auto">
          <a:xfrm>
            <a:off x="2612200" y="4514876"/>
            <a:ext cx="16462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37" name="TextBox 16"/>
          <p:cNvSpPr txBox="1">
            <a:spLocks noChangeArrowheads="1"/>
          </p:cNvSpPr>
          <p:nvPr/>
        </p:nvSpPr>
        <p:spPr bwMode="auto">
          <a:xfrm>
            <a:off x="4438879" y="5936942"/>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pic>
        <p:nvPicPr>
          <p:cNvPr id="2" name="Picture 1"/>
          <p:cNvPicPr>
            <a:picLocks noChangeAspect="1"/>
          </p:cNvPicPr>
          <p:nvPr/>
        </p:nvPicPr>
        <p:blipFill>
          <a:blip r:embed="rId8"/>
          <a:stretch>
            <a:fillRect/>
          </a:stretch>
        </p:blipFill>
        <p:spPr>
          <a:xfrm>
            <a:off x="4920300" y="3967772"/>
            <a:ext cx="2575530" cy="1969170"/>
          </a:xfrm>
          <a:prstGeom prst="rect">
            <a:avLst/>
          </a:prstGeom>
        </p:spPr>
      </p:pic>
      <p:pic>
        <p:nvPicPr>
          <p:cNvPr id="4" name="Picture 3"/>
          <p:cNvPicPr>
            <a:picLocks noChangeAspect="1"/>
          </p:cNvPicPr>
          <p:nvPr/>
        </p:nvPicPr>
        <p:blipFill>
          <a:blip r:embed="rId9"/>
          <a:stretch>
            <a:fillRect/>
          </a:stretch>
        </p:blipFill>
        <p:spPr>
          <a:xfrm>
            <a:off x="864992" y="3967772"/>
            <a:ext cx="1629098" cy="2308331"/>
          </a:xfrm>
          <a:prstGeom prst="rect">
            <a:avLst/>
          </a:prstGeom>
        </p:spPr>
      </p:pic>
      <p:pic>
        <p:nvPicPr>
          <p:cNvPr id="5" name="Picture 4"/>
          <p:cNvPicPr>
            <a:picLocks noChangeAspect="1"/>
          </p:cNvPicPr>
          <p:nvPr/>
        </p:nvPicPr>
        <p:blipFill>
          <a:blip r:embed="rId10"/>
          <a:stretch>
            <a:fillRect/>
          </a:stretch>
        </p:blipFill>
        <p:spPr>
          <a:xfrm>
            <a:off x="646240" y="1228329"/>
            <a:ext cx="3695700" cy="2133600"/>
          </a:xfrm>
          <a:prstGeom prst="rect">
            <a:avLst/>
          </a:prstGeom>
        </p:spPr>
      </p:pic>
    </p:spTree>
    <p:custDataLst>
      <p:tags r:id="rId1"/>
    </p:custDataLst>
    <p:extLst>
      <p:ext uri="{BB962C8B-B14F-4D97-AF65-F5344CB8AC3E}">
        <p14:creationId xmlns:p14="http://schemas.microsoft.com/office/powerpoint/2010/main" val="736576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a:t>Medalist Study – Harvard</a:t>
            </a:r>
            <a:br>
              <a:rPr lang="en-US" dirty="0"/>
            </a:br>
            <a:r>
              <a:rPr lang="en-US" dirty="0" err="1"/>
              <a:t>Joslin</a:t>
            </a:r>
            <a:r>
              <a:rPr lang="en-US" dirty="0"/>
              <a:t> Diabetes Center	</a:t>
            </a:r>
          </a:p>
        </p:txBody>
      </p:sp>
      <p:sp>
        <p:nvSpPr>
          <p:cNvPr id="3" name="Content Placeholder 2"/>
          <p:cNvSpPr>
            <a:spLocks noGrp="1"/>
          </p:cNvSpPr>
          <p:nvPr>
            <p:ph sz="quarter" idx="1"/>
          </p:nvPr>
        </p:nvSpPr>
        <p:spPr>
          <a:xfrm>
            <a:off x="457200" y="1600200"/>
            <a:ext cx="8229600" cy="455676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73105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9475" y="457200"/>
            <a:ext cx="8227325" cy="1219200"/>
          </a:xfrm>
        </p:spPr>
        <p:txBody>
          <a:bodyPr>
            <a:noAutofit/>
          </a:bodyPr>
          <a:lstStyle/>
          <a:p>
            <a:pPr eaLnBrk="1" hangingPunct="1"/>
            <a:r>
              <a:rPr lang="en-US" sz="4000" dirty="0"/>
              <a:t>Type 1 Diabetes Associated with other immune conditions</a:t>
            </a:r>
          </a:p>
        </p:txBody>
      </p:sp>
      <p:sp>
        <p:nvSpPr>
          <p:cNvPr id="57347" name="Rectangle 3"/>
          <p:cNvSpPr>
            <a:spLocks noGrp="1" noChangeArrowheads="1"/>
          </p:cNvSpPr>
          <p:nvPr>
            <p:ph type="body" idx="1"/>
          </p:nvPr>
        </p:nvSpPr>
        <p:spPr>
          <a:xfrm>
            <a:off x="914400" y="2209800"/>
            <a:ext cx="7772400" cy="4343400"/>
          </a:xfrm>
        </p:spPr>
        <p:txBody>
          <a:bodyPr/>
          <a:lstStyle/>
          <a:p>
            <a:pPr eaLnBrk="1" hangingPunct="1"/>
            <a:r>
              <a:rPr lang="en-US" dirty="0"/>
              <a:t>Celiac disease (gluten intolerance)</a:t>
            </a:r>
          </a:p>
          <a:p>
            <a:pPr eaLnBrk="1" hangingPunct="1"/>
            <a:r>
              <a:rPr lang="en-US" dirty="0"/>
              <a:t>Thyroid disease</a:t>
            </a:r>
          </a:p>
          <a:p>
            <a:pPr eaLnBrk="1" hangingPunct="1"/>
            <a:r>
              <a:rPr lang="en-US" dirty="0"/>
              <a:t>Addison’s Disease</a:t>
            </a:r>
          </a:p>
          <a:p>
            <a:pPr eaLnBrk="1" hangingPunct="1"/>
            <a:r>
              <a:rPr lang="en-US" dirty="0"/>
              <a:t>Rheumatoid arthritis</a:t>
            </a:r>
          </a:p>
          <a:p>
            <a:pPr eaLnBrk="1" hangingPunct="1"/>
            <a:r>
              <a:rPr lang="en-US" dirty="0"/>
              <a:t>Other</a:t>
            </a:r>
          </a:p>
          <a:p>
            <a:pPr eaLnBrk="1" hangingPunct="1"/>
            <a:endParaRPr lang="en-US" dirty="0"/>
          </a:p>
        </p:txBody>
      </p:sp>
      <p:pic>
        <p:nvPicPr>
          <p:cNvPr id="57348"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464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8502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lstStyle/>
          <a:p>
            <a:pPr eaLnBrk="1" hangingPunct="1">
              <a:defRPr/>
            </a:pPr>
            <a:r>
              <a:rPr lang="en-US"/>
              <a:t>Type 1 Summary</a:t>
            </a:r>
          </a:p>
        </p:txBody>
      </p:sp>
      <p:sp>
        <p:nvSpPr>
          <p:cNvPr id="1561603" name="Rectangle 3"/>
          <p:cNvSpPr>
            <a:spLocks noGrp="1" noChangeArrowheads="1"/>
          </p:cNvSpPr>
          <p:nvPr>
            <p:ph type="body" idx="1"/>
          </p:nvPr>
        </p:nvSpPr>
        <p:spPr>
          <a:xfrm>
            <a:off x="455613" y="1143001"/>
            <a:ext cx="8383587" cy="4953000"/>
          </a:xfrm>
        </p:spPr>
        <p:txBody>
          <a:bodyPr/>
          <a:lstStyle/>
          <a:p>
            <a:pPr eaLnBrk="1" hangingPunct="1">
              <a:defRPr/>
            </a:pPr>
            <a:r>
              <a:rPr lang="en-US" dirty="0"/>
              <a:t>Autoimmune pancreatic destruction</a:t>
            </a:r>
          </a:p>
          <a:p>
            <a:pPr eaLnBrk="1" hangingPunct="1">
              <a:defRPr/>
            </a:pPr>
            <a:r>
              <a:rPr lang="en-US" dirty="0"/>
              <a:t>Need insulin replacement therapy</a:t>
            </a:r>
          </a:p>
          <a:p>
            <a:pPr eaLnBrk="1" hangingPunct="1">
              <a:defRPr/>
            </a:pPr>
            <a:r>
              <a:rPr lang="en-US" dirty="0"/>
              <a:t>Often first present in DKA</a:t>
            </a:r>
          </a:p>
          <a:p>
            <a:pPr eaLnBrk="1" hangingPunct="1">
              <a:defRPr/>
            </a:pPr>
            <a:r>
              <a:rPr lang="en-US" dirty="0"/>
              <a:t>At risk for other autoimmune diseases</a:t>
            </a:r>
          </a:p>
          <a:p>
            <a:pPr eaLnBrk="1" hangingPunct="1">
              <a:defRPr/>
            </a:pPr>
            <a:r>
              <a:rPr lang="en-US" dirty="0" err="1"/>
              <a:t>Eval</a:t>
            </a:r>
            <a:r>
              <a:rPr lang="en-US" dirty="0"/>
              <a:t> coping strategies</a:t>
            </a:r>
          </a:p>
          <a:p>
            <a:pPr eaLnBrk="1" hangingPunct="1">
              <a:defRPr/>
            </a:pPr>
            <a:endParaRPr lang="en-US" dirty="0"/>
          </a:p>
          <a:p>
            <a:pPr eaLnBrk="1" hangingPunct="1">
              <a:buFont typeface="Wingdings" pitchFamily="2" charset="2"/>
              <a:buNone/>
              <a:defRPr/>
            </a:pPr>
            <a:endParaRPr lang="en-US" dirty="0"/>
          </a:p>
          <a:p>
            <a:pPr marL="0" indent="0" eaLnBrk="1" hangingPunct="1">
              <a:buNone/>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831" y="3657600"/>
            <a:ext cx="3886199" cy="2589787"/>
          </a:xfrm>
          <a:prstGeom prst="rect">
            <a:avLst/>
          </a:prstGeom>
        </p:spPr>
      </p:pic>
    </p:spTree>
    <p:custDataLst>
      <p:tags r:id="rId1"/>
    </p:custDataLst>
    <p:extLst>
      <p:ext uri="{BB962C8B-B14F-4D97-AF65-F5344CB8AC3E}">
        <p14:creationId xmlns:p14="http://schemas.microsoft.com/office/powerpoint/2010/main" val="191833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04800"/>
            <a:ext cx="8229600" cy="838200"/>
          </a:xfrm>
        </p:spPr>
        <p:txBody>
          <a:bodyPr>
            <a:normAutofit/>
          </a:bodyPr>
          <a:lstStyle/>
          <a:p>
            <a:r>
              <a:rPr lang="en-US" sz="4000" dirty="0"/>
              <a:t>Type 1 in Hospital	</a:t>
            </a:r>
          </a:p>
        </p:txBody>
      </p:sp>
      <p:sp>
        <p:nvSpPr>
          <p:cNvPr id="61443" name="Content Placeholder 2"/>
          <p:cNvSpPr>
            <a:spLocks noGrp="1"/>
          </p:cNvSpPr>
          <p:nvPr>
            <p:ph idx="1"/>
          </p:nvPr>
        </p:nvSpPr>
        <p:spPr>
          <a:xfrm>
            <a:off x="457200" y="1295400"/>
            <a:ext cx="8001000" cy="5029200"/>
          </a:xfrm>
        </p:spPr>
        <p:txBody>
          <a:bodyPr/>
          <a:lstStyle/>
          <a:p>
            <a:r>
              <a:rPr lang="en-US" dirty="0"/>
              <a:t>43 </a:t>
            </a:r>
            <a:r>
              <a:rPr lang="en-US" dirty="0" err="1"/>
              <a:t>yr</a:t>
            </a:r>
            <a:r>
              <a:rPr lang="en-US" dirty="0"/>
              <a:t> old admitted to evaluate angina.</a:t>
            </a:r>
          </a:p>
          <a:p>
            <a:r>
              <a:rPr lang="en-US" dirty="0"/>
              <a:t>Morning blood sugar is 92.</a:t>
            </a:r>
          </a:p>
          <a:p>
            <a:r>
              <a:rPr lang="en-US" dirty="0"/>
              <a:t>Based on Regular insulin sliding scale, no insulin required. </a:t>
            </a:r>
          </a:p>
          <a:p>
            <a:r>
              <a:rPr lang="en-US" dirty="0"/>
              <a:t>Breakfast tray shows up and patient says, I need my insulin shot before I eat.</a:t>
            </a:r>
          </a:p>
          <a:p>
            <a:pPr marL="0" indent="0">
              <a:buNone/>
            </a:pPr>
            <a:endParaRPr lang="en-US" dirty="0"/>
          </a:p>
          <a:p>
            <a:pPr marL="0" indent="0">
              <a:buNone/>
            </a:pPr>
            <a:r>
              <a:rPr lang="en-US" dirty="0"/>
              <a:t> 		</a:t>
            </a:r>
            <a:r>
              <a:rPr lang="en-US" sz="4000" b="1" dirty="0">
                <a:solidFill>
                  <a:schemeClr val="accent5">
                    <a:lumMod val="50000"/>
                  </a:schemeClr>
                </a:solidFill>
              </a:rPr>
              <a:t>What do you say?</a:t>
            </a:r>
            <a:endParaRPr lang="en-US" b="1" dirty="0">
              <a:solidFill>
                <a:schemeClr val="accent5">
                  <a:lumMod val="50000"/>
                </a:schemeClr>
              </a:solidFill>
            </a:endParaRPr>
          </a:p>
        </p:txBody>
      </p:sp>
      <p:pic>
        <p:nvPicPr>
          <p:cNvPr id="61444" name="Picture 2" descr="C:\Users\Beverly\AppData\Local\Microsoft\Windows\Temporary Internet Files\Content.IE5\BY1JKQ3K\MC90044142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4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4062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7" y="301625"/>
            <a:ext cx="4470022" cy="2749550"/>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r>
              <a:rPr lang="en-US" sz="3911" b="1" dirty="0">
                <a:solidFill>
                  <a:srgbClr val="7030A0"/>
                </a:solidFill>
                <a:latin typeface="Gill Sans MT"/>
              </a:rPr>
              <a:t>Patti Labelle</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a:t>
            </a:r>
            <a:r>
              <a:rPr lang="en-US" sz="3911" b="1" dirty="0" err="1">
                <a:solidFill>
                  <a:prstClr val="black"/>
                </a:solidFill>
                <a:latin typeface="Calibri" panose="020F0502020204030204" pitchFamily="34" charset="0"/>
              </a:rPr>
              <a:t>divabetic</a:t>
            </a:r>
            <a:r>
              <a:rPr lang="en-US" sz="3911" b="1" dirty="0">
                <a:solidFill>
                  <a:prstClr val="black"/>
                </a:solidFill>
                <a:latin typeface="Calibri" panose="020F0502020204030204" pitchFamily="34" charset="0"/>
              </a:rPr>
              <a:t>”</a:t>
            </a:r>
          </a:p>
          <a:p>
            <a:pPr algn="ctr" eaLnBrk="1" fontAlgn="auto" hangingPunct="1">
              <a:spcBef>
                <a:spcPts val="0"/>
              </a:spcBef>
              <a:spcAft>
                <a:spcPts val="0"/>
              </a:spcAft>
              <a:defRPr/>
            </a:pPr>
            <a:r>
              <a:rPr lang="en-US" sz="3911" b="1" dirty="0">
                <a:solidFill>
                  <a:prstClr val="black"/>
                </a:solidFill>
                <a:latin typeface="Calibri" panose="020F0502020204030204" pitchFamily="34" charset="0"/>
              </a:rPr>
              <a:t>“I have diabetes, it doesn’t have me”</a:t>
            </a:r>
            <a:endParaRPr lang="en-US" sz="3911" b="1" dirty="0">
              <a:solidFill>
                <a:srgbClr val="B292CA"/>
              </a:solidFill>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81000" y="304800"/>
            <a:ext cx="3843867" cy="5816600"/>
          </a:xfrm>
          <a:prstGeom prst="rect">
            <a:avLst/>
          </a:prstGeom>
        </p:spPr>
      </p:pic>
      <p:pic>
        <p:nvPicPr>
          <p:cNvPr id="4" name="Picture 3"/>
          <p:cNvPicPr>
            <a:picLocks noChangeAspect="1"/>
          </p:cNvPicPr>
          <p:nvPr/>
        </p:nvPicPr>
        <p:blipFill>
          <a:blip r:embed="rId5"/>
          <a:stretch>
            <a:fillRect/>
          </a:stretch>
        </p:blipFill>
        <p:spPr>
          <a:xfrm>
            <a:off x="3246589" y="2901950"/>
            <a:ext cx="5448300" cy="3219450"/>
          </a:xfrm>
          <a:prstGeom prst="rect">
            <a:avLst/>
          </a:prstGeom>
        </p:spPr>
      </p:pic>
    </p:spTree>
    <p:custDataLst>
      <p:tags r:id="rId1"/>
    </p:custDataLst>
    <p:extLst>
      <p:ext uri="{BB962C8B-B14F-4D97-AF65-F5344CB8AC3E}">
        <p14:creationId xmlns:p14="http://schemas.microsoft.com/office/powerpoint/2010/main" val="1383305202"/>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Categories</a:t>
            </a:r>
          </a:p>
        </p:txBody>
      </p:sp>
      <p:pic>
        <p:nvPicPr>
          <p:cNvPr id="3" name="Picture 2"/>
          <p:cNvPicPr>
            <a:picLocks noChangeAspect="1"/>
          </p:cNvPicPr>
          <p:nvPr/>
        </p:nvPicPr>
        <p:blipFill>
          <a:blip r:embed="rId3"/>
          <a:stretch>
            <a:fillRect/>
          </a:stretch>
        </p:blipFill>
        <p:spPr>
          <a:xfrm>
            <a:off x="434276" y="1295400"/>
            <a:ext cx="8252524" cy="4572000"/>
          </a:xfrm>
          <a:prstGeom prst="rect">
            <a:avLst/>
          </a:prstGeom>
        </p:spPr>
      </p:pic>
    </p:spTree>
    <p:custDataLst>
      <p:tags r:id="rId1"/>
    </p:custDataLst>
    <p:extLst>
      <p:ext uri="{BB962C8B-B14F-4D97-AF65-F5344CB8AC3E}">
        <p14:creationId xmlns:p14="http://schemas.microsoft.com/office/powerpoint/2010/main" val="566940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Foundations of Care</a:t>
            </a:r>
          </a:p>
        </p:txBody>
      </p:sp>
      <p:sp>
        <p:nvSpPr>
          <p:cNvPr id="3" name="Content Placeholder 2"/>
          <p:cNvSpPr>
            <a:spLocks noGrp="1"/>
          </p:cNvSpPr>
          <p:nvPr>
            <p:ph sz="quarter" idx="1"/>
          </p:nvPr>
        </p:nvSpPr>
        <p:spPr>
          <a:xfrm>
            <a:off x="457200" y="1219200"/>
            <a:ext cx="5562600" cy="4937760"/>
          </a:xfrm>
        </p:spPr>
        <p:txBody>
          <a:bodyPr>
            <a:normAutofit/>
          </a:bodyPr>
          <a:lstStyle/>
          <a:p>
            <a:r>
              <a:rPr lang="en-US" dirty="0"/>
              <a:t>Education </a:t>
            </a:r>
          </a:p>
          <a:p>
            <a:r>
              <a:rPr lang="en-US" dirty="0"/>
              <a:t>Nutrition</a:t>
            </a:r>
          </a:p>
          <a:p>
            <a:r>
              <a:rPr lang="en-US" dirty="0"/>
              <a:t>Monitoring</a:t>
            </a:r>
          </a:p>
          <a:p>
            <a:r>
              <a:rPr lang="en-US" dirty="0"/>
              <a:t>Physical Activity </a:t>
            </a:r>
          </a:p>
          <a:p>
            <a:r>
              <a:rPr lang="en-US" dirty="0"/>
              <a:t>Psychosocial Care</a:t>
            </a:r>
          </a:p>
          <a:p>
            <a:r>
              <a:rPr lang="en-US" dirty="0"/>
              <a:t>Medications</a:t>
            </a:r>
          </a:p>
          <a:p>
            <a:r>
              <a:rPr lang="en-US" dirty="0"/>
              <a:t>Reducing Risk</a:t>
            </a:r>
          </a:p>
          <a:p>
            <a:r>
              <a:rPr lang="en-US" dirty="0"/>
              <a:t>Getting to Best Possible Health</a:t>
            </a:r>
          </a:p>
        </p:txBody>
      </p:sp>
      <p:pic>
        <p:nvPicPr>
          <p:cNvPr id="4" name="Picture 3"/>
          <p:cNvPicPr>
            <a:picLocks noChangeAspect="1"/>
          </p:cNvPicPr>
          <p:nvPr/>
        </p:nvPicPr>
        <p:blipFill>
          <a:blip r:embed="rId3"/>
          <a:stretch>
            <a:fillRect/>
          </a:stretch>
        </p:blipFill>
        <p:spPr>
          <a:xfrm>
            <a:off x="6248400" y="1295400"/>
            <a:ext cx="2367682" cy="2821261"/>
          </a:xfrm>
          <a:prstGeom prst="rect">
            <a:avLst/>
          </a:prstGeom>
        </p:spPr>
      </p:pic>
    </p:spTree>
    <p:custDataLst>
      <p:tags r:id="rId1"/>
    </p:custDataLst>
    <p:extLst>
      <p:ext uri="{BB962C8B-B14F-4D97-AF65-F5344CB8AC3E}">
        <p14:creationId xmlns:p14="http://schemas.microsoft.com/office/powerpoint/2010/main" val="411196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01438" name="Clip" r:id="rId5" imgW="3840813" imgH="2972058" progId="MS_ClipArt_Gallery.5">
                  <p:embed/>
                </p:oleObj>
              </mc:Choice>
              <mc:Fallback>
                <p:oleObj name="Clip" r:id="rId5" imgW="3840813" imgH="297205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01439" name="Clip" r:id="rId7" imgW="3840813" imgH="2972058" progId="MS_ClipArt_Gallery.5">
                  <p:embed/>
                </p:oleObj>
              </mc:Choice>
              <mc:Fallback>
                <p:oleObj name="Clip" r:id="rId7" imgW="3840813" imgH="2972058"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044" y="0"/>
            <a:ext cx="444839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31349675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3" name="Rectangle 3"/>
          <p:cNvSpPr>
            <a:spLocks noGrp="1" noChangeArrowheads="1"/>
          </p:cNvSpPr>
          <p:nvPr>
            <p:ph type="title"/>
          </p:nvPr>
        </p:nvSpPr>
        <p:spPr>
          <a:xfrm>
            <a:off x="457200" y="449262"/>
            <a:ext cx="8305800" cy="768351"/>
          </a:xfrm>
        </p:spPr>
        <p:txBody>
          <a:bodyPr>
            <a:noAutofit/>
          </a:bodyPr>
          <a:lstStyle/>
          <a:p>
            <a:pPr eaLnBrk="1" hangingPunct="1"/>
            <a:r>
              <a:rPr lang="en-US" sz="4000" dirty="0"/>
              <a:t>Natural Progression of Type 2 Diabetes</a:t>
            </a:r>
          </a:p>
        </p:txBody>
      </p:sp>
      <p:sp>
        <p:nvSpPr>
          <p:cNvPr id="7168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69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Arial" panose="020B0604020202020204" pitchFamily="34" charset="0"/>
              </a:rPr>
              <a:t>-10</a:t>
            </a:r>
          </a:p>
        </p:txBody>
      </p:sp>
      <p:sp>
        <p:nvSpPr>
          <p:cNvPr id="7169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0</a:t>
            </a:r>
          </a:p>
        </p:txBody>
      </p:sp>
      <p:sp>
        <p:nvSpPr>
          <p:cNvPr id="7169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70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30</a:t>
            </a:r>
          </a:p>
        </p:txBody>
      </p:sp>
      <p:sp>
        <p:nvSpPr>
          <p:cNvPr id="7170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700">
              <a:latin typeface="Arial Narrow" panose="020B0606020202030204" pitchFamily="34" charset="0"/>
            </a:endParaRPr>
          </a:p>
        </p:txBody>
      </p:sp>
      <p:sp>
        <p:nvSpPr>
          <p:cNvPr id="7170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Freeform 30"/>
          <p:cNvSpPr>
            <a:spLocks/>
          </p:cNvSpPr>
          <p:nvPr/>
        </p:nvSpPr>
        <p:spPr bwMode="white">
          <a:xfrm>
            <a:off x="2028825" y="3427413"/>
            <a:ext cx="5895975" cy="746125"/>
          </a:xfrm>
          <a:custGeom>
            <a:avLst/>
            <a:gdLst>
              <a:gd name="T0" fmla="*/ 0 w 3419"/>
              <a:gd name="T1" fmla="*/ 2147483646 h 403"/>
              <a:gd name="T2" fmla="*/ 2147483646 w 3419"/>
              <a:gd name="T3" fmla="*/ 2147483646 h 403"/>
              <a:gd name="T4" fmla="*/ 2147483646 w 3419"/>
              <a:gd name="T5" fmla="*/ 2147483646 h 403"/>
              <a:gd name="T6" fmla="*/ 2147483646 w 3419"/>
              <a:gd name="T7" fmla="*/ 2147483646 h 403"/>
              <a:gd name="T8" fmla="*/ 2147483646 w 3419"/>
              <a:gd name="T9" fmla="*/ 2147483646 h 403"/>
              <a:gd name="T10" fmla="*/ 2147483646 w 3419"/>
              <a:gd name="T11" fmla="*/ 2147483646 h 403"/>
              <a:gd name="T12" fmla="*/ 2147483646 w 3419"/>
              <a:gd name="T13" fmla="*/ 2147483646 h 403"/>
              <a:gd name="T14" fmla="*/ 2147483646 w 3419"/>
              <a:gd name="T15" fmla="*/ 2147483646 h 403"/>
              <a:gd name="T16" fmla="*/ 2147483646 w 3419"/>
              <a:gd name="T17" fmla="*/ 2147483646 h 403"/>
              <a:gd name="T18" fmla="*/ 2147483646 w 3419"/>
              <a:gd name="T19" fmla="*/ 2147483646 h 403"/>
              <a:gd name="T20" fmla="*/ 2147483646 w 3419"/>
              <a:gd name="T21" fmla="*/ 2147483646 h 403"/>
              <a:gd name="T22" fmla="*/ 2147483646 w 3419"/>
              <a:gd name="T23" fmla="*/ 2147483646 h 403"/>
              <a:gd name="T24" fmla="*/ 2147483646 w 3419"/>
              <a:gd name="T25" fmla="*/ 2147483646 h 403"/>
              <a:gd name="T26" fmla="*/ 2147483646 w 3419"/>
              <a:gd name="T27" fmla="*/ 2147483646 h 403"/>
              <a:gd name="T28" fmla="*/ 2147483646 w 3419"/>
              <a:gd name="T29" fmla="*/ 2147483646 h 403"/>
              <a:gd name="T30" fmla="*/ 2147483646 w 3419"/>
              <a:gd name="T31" fmla="*/ 2147483646 h 403"/>
              <a:gd name="T32" fmla="*/ 2147483646 w 3419"/>
              <a:gd name="T33" fmla="*/ 2147483646 h 403"/>
              <a:gd name="T34" fmla="*/ 2147483646 w 3419"/>
              <a:gd name="T35" fmla="*/ 2147483646 h 403"/>
              <a:gd name="T36" fmla="*/ 2147483646 w 3419"/>
              <a:gd name="T37" fmla="*/ 2147483646 h 403"/>
              <a:gd name="T38" fmla="*/ 2147483646 w 3419"/>
              <a:gd name="T39" fmla="*/ 2147483646 h 403"/>
              <a:gd name="T40" fmla="*/ 2147483646 w 3419"/>
              <a:gd name="T41" fmla="*/ 2147483646 h 403"/>
              <a:gd name="T42" fmla="*/ 2147483646 w 3419"/>
              <a:gd name="T43" fmla="*/ 2147483646 h 403"/>
              <a:gd name="T44" fmla="*/ 2147483646 w 3419"/>
              <a:gd name="T45" fmla="*/ 2147483646 h 403"/>
              <a:gd name="T46" fmla="*/ 2147483646 w 3419"/>
              <a:gd name="T47" fmla="*/ 2147483646 h 403"/>
              <a:gd name="T48" fmla="*/ 2147483646 w 3419"/>
              <a:gd name="T49" fmla="*/ 2147483646 h 403"/>
              <a:gd name="T50" fmla="*/ 2147483646 w 3419"/>
              <a:gd name="T51" fmla="*/ 2147483646 h 403"/>
              <a:gd name="T52" fmla="*/ 2147483646 w 3419"/>
              <a:gd name="T53" fmla="*/ 2147483646 h 403"/>
              <a:gd name="T54" fmla="*/ 2147483646 w 3419"/>
              <a:gd name="T55" fmla="*/ 2147483646 h 403"/>
              <a:gd name="T56" fmla="*/ 2147483646 w 3419"/>
              <a:gd name="T57" fmla="*/ 2147483646 h 403"/>
              <a:gd name="T58" fmla="*/ 2147483646 w 3419"/>
              <a:gd name="T59" fmla="*/ 2147483646 h 403"/>
              <a:gd name="T60" fmla="*/ 2147483646 w 3419"/>
              <a:gd name="T61" fmla="*/ 2147483646 h 403"/>
              <a:gd name="T62" fmla="*/ 2147483646 w 3419"/>
              <a:gd name="T63" fmla="*/ 2147483646 h 403"/>
              <a:gd name="T64" fmla="*/ 2147483646 w 3419"/>
              <a:gd name="T65" fmla="*/ 2147483646 h 403"/>
              <a:gd name="T66" fmla="*/ 2147483646 w 3419"/>
              <a:gd name="T67" fmla="*/ 2147483646 h 403"/>
              <a:gd name="T68" fmla="*/ 2147483646 w 3419"/>
              <a:gd name="T69" fmla="*/ 2147483646 h 403"/>
              <a:gd name="T70" fmla="*/ 2147483646 w 3419"/>
              <a:gd name="T71" fmla="*/ 2147483646 h 403"/>
              <a:gd name="T72" fmla="*/ 2147483646 w 3419"/>
              <a:gd name="T73" fmla="*/ 2147483646 h 403"/>
              <a:gd name="T74" fmla="*/ 2147483646 w 3419"/>
              <a:gd name="T75" fmla="*/ 2147483646 h 403"/>
              <a:gd name="T76" fmla="*/ 2147483646 w 3419"/>
              <a:gd name="T77" fmla="*/ 2147483646 h 403"/>
              <a:gd name="T78" fmla="*/ 2147483646 w 3419"/>
              <a:gd name="T79" fmla="*/ 2147483646 h 403"/>
              <a:gd name="T80" fmla="*/ 2147483646 w 3419"/>
              <a:gd name="T81" fmla="*/ 0 h 403"/>
              <a:gd name="T82" fmla="*/ 2147483646 w 3419"/>
              <a:gd name="T83" fmla="*/ 0 h 403"/>
              <a:gd name="T84" fmla="*/ 2147483646 w 3419"/>
              <a:gd name="T85" fmla="*/ 0 h 403"/>
              <a:gd name="T86" fmla="*/ 2147483646 w 3419"/>
              <a:gd name="T87" fmla="*/ 2147483646 h 403"/>
              <a:gd name="T88" fmla="*/ 2147483646 w 3419"/>
              <a:gd name="T89" fmla="*/ 2147483646 h 403"/>
              <a:gd name="T90" fmla="*/ 2147483646 w 3419"/>
              <a:gd name="T91" fmla="*/ 2147483646 h 403"/>
              <a:gd name="T92" fmla="*/ 2147483646 w 3419"/>
              <a:gd name="T93" fmla="*/ 2147483646 h 403"/>
              <a:gd name="T94" fmla="*/ 2147483646 w 3419"/>
              <a:gd name="T95" fmla="*/ 2147483646 h 403"/>
              <a:gd name="T96" fmla="*/ 2147483646 w 3419"/>
              <a:gd name="T97" fmla="*/ 2147483646 h 403"/>
              <a:gd name="T98" fmla="*/ 2147483646 w 3419"/>
              <a:gd name="T99" fmla="*/ 2147483646 h 403"/>
              <a:gd name="T100" fmla="*/ 2147483646 w 3419"/>
              <a:gd name="T101" fmla="*/ 2147483646 h 403"/>
              <a:gd name="T102" fmla="*/ 2147483646 w 3419"/>
              <a:gd name="T103" fmla="*/ 2147483646 h 403"/>
              <a:gd name="T104" fmla="*/ 2147483646 w 3419"/>
              <a:gd name="T105" fmla="*/ 2147483646 h 403"/>
              <a:gd name="T106" fmla="*/ 2147483646 w 3419"/>
              <a:gd name="T107" fmla="*/ 2147483646 h 403"/>
              <a:gd name="T108" fmla="*/ 2147483646 w 3419"/>
              <a:gd name="T109" fmla="*/ 2147483646 h 403"/>
              <a:gd name="T110" fmla="*/ 2147483646 w 3419"/>
              <a:gd name="T111" fmla="*/ 2147483646 h 403"/>
              <a:gd name="T112" fmla="*/ 2147483646 w 3419"/>
              <a:gd name="T113" fmla="*/ 2147483646 h 403"/>
              <a:gd name="T114" fmla="*/ 2147483646 w 3419"/>
              <a:gd name="T115" fmla="*/ 2147483646 h 403"/>
              <a:gd name="T116" fmla="*/ 0 w 3419"/>
              <a:gd name="T117" fmla="*/ 2147483646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1"/>
          <p:cNvSpPr>
            <a:spLocks/>
          </p:cNvSpPr>
          <p:nvPr/>
        </p:nvSpPr>
        <p:spPr bwMode="gray">
          <a:xfrm>
            <a:off x="2028825" y="3587750"/>
            <a:ext cx="5899150" cy="1157288"/>
          </a:xfrm>
          <a:custGeom>
            <a:avLst/>
            <a:gdLst>
              <a:gd name="T0" fmla="*/ 2147483646 w 3421"/>
              <a:gd name="T1" fmla="*/ 2147483646 h 626"/>
              <a:gd name="T2" fmla="*/ 2147483646 w 3421"/>
              <a:gd name="T3" fmla="*/ 2147483646 h 626"/>
              <a:gd name="T4" fmla="*/ 2147483646 w 3421"/>
              <a:gd name="T5" fmla="*/ 2147483646 h 626"/>
              <a:gd name="T6" fmla="*/ 2147483646 w 3421"/>
              <a:gd name="T7" fmla="*/ 2147483646 h 626"/>
              <a:gd name="T8" fmla="*/ 2147483646 w 3421"/>
              <a:gd name="T9" fmla="*/ 2147483646 h 626"/>
              <a:gd name="T10" fmla="*/ 2147483646 w 3421"/>
              <a:gd name="T11" fmla="*/ 2147483646 h 626"/>
              <a:gd name="T12" fmla="*/ 2147483646 w 3421"/>
              <a:gd name="T13" fmla="*/ 2147483646 h 626"/>
              <a:gd name="T14" fmla="*/ 2147483646 w 3421"/>
              <a:gd name="T15" fmla="*/ 2147483646 h 626"/>
              <a:gd name="T16" fmla="*/ 2147483646 w 3421"/>
              <a:gd name="T17" fmla="*/ 2147483646 h 626"/>
              <a:gd name="T18" fmla="*/ 2147483646 w 3421"/>
              <a:gd name="T19" fmla="*/ 2147483646 h 626"/>
              <a:gd name="T20" fmla="*/ 2147483646 w 3421"/>
              <a:gd name="T21" fmla="*/ 2147483646 h 626"/>
              <a:gd name="T22" fmla="*/ 2147483646 w 3421"/>
              <a:gd name="T23" fmla="*/ 2147483646 h 626"/>
              <a:gd name="T24" fmla="*/ 2147483646 w 3421"/>
              <a:gd name="T25" fmla="*/ 2147483646 h 626"/>
              <a:gd name="T26" fmla="*/ 2147483646 w 3421"/>
              <a:gd name="T27" fmla="*/ 2147483646 h 626"/>
              <a:gd name="T28" fmla="*/ 2147483646 w 3421"/>
              <a:gd name="T29" fmla="*/ 2147483646 h 626"/>
              <a:gd name="T30" fmla="*/ 2147483646 w 3421"/>
              <a:gd name="T31" fmla="*/ 2147483646 h 626"/>
              <a:gd name="T32" fmla="*/ 2147483646 w 3421"/>
              <a:gd name="T33" fmla="*/ 2147483646 h 626"/>
              <a:gd name="T34" fmla="*/ 2147483646 w 3421"/>
              <a:gd name="T35" fmla="*/ 2147483646 h 626"/>
              <a:gd name="T36" fmla="*/ 2147483646 w 3421"/>
              <a:gd name="T37" fmla="*/ 2147483646 h 626"/>
              <a:gd name="T38" fmla="*/ 2147483646 w 3421"/>
              <a:gd name="T39" fmla="*/ 2147483646 h 626"/>
              <a:gd name="T40" fmla="*/ 2147483646 w 3421"/>
              <a:gd name="T41" fmla="*/ 2147483646 h 626"/>
              <a:gd name="T42" fmla="*/ 2147483646 w 3421"/>
              <a:gd name="T43" fmla="*/ 2147483646 h 626"/>
              <a:gd name="T44" fmla="*/ 2147483646 w 3421"/>
              <a:gd name="T45" fmla="*/ 2147483646 h 626"/>
              <a:gd name="T46" fmla="*/ 2147483646 w 3421"/>
              <a:gd name="T47" fmla="*/ 2147483646 h 626"/>
              <a:gd name="T48" fmla="*/ 2147483646 w 3421"/>
              <a:gd name="T49" fmla="*/ 2147483646 h 626"/>
              <a:gd name="T50" fmla="*/ 2147483646 w 3421"/>
              <a:gd name="T51" fmla="*/ 2147483646 h 626"/>
              <a:gd name="T52" fmla="*/ 2147483646 w 3421"/>
              <a:gd name="T53" fmla="*/ 2147483646 h 626"/>
              <a:gd name="T54" fmla="*/ 2147483646 w 3421"/>
              <a:gd name="T55" fmla="*/ 2147483646 h 626"/>
              <a:gd name="T56" fmla="*/ 2147483646 w 3421"/>
              <a:gd name="T57" fmla="*/ 2147483646 h 626"/>
              <a:gd name="T58" fmla="*/ 2147483646 w 3421"/>
              <a:gd name="T59" fmla="*/ 2147483646 h 626"/>
              <a:gd name="T60" fmla="*/ 2147483646 w 3421"/>
              <a:gd name="T61" fmla="*/ 2147483646 h 626"/>
              <a:gd name="T62" fmla="*/ 2147483646 w 3421"/>
              <a:gd name="T63" fmla="*/ 2147483646 h 626"/>
              <a:gd name="T64" fmla="*/ 2147483646 w 3421"/>
              <a:gd name="T65" fmla="*/ 2147483646 h 626"/>
              <a:gd name="T66" fmla="*/ 2147483646 w 3421"/>
              <a:gd name="T67" fmla="*/ 2147483646 h 626"/>
              <a:gd name="T68" fmla="*/ 2147483646 w 3421"/>
              <a:gd name="T69" fmla="*/ 2147483646 h 626"/>
              <a:gd name="T70" fmla="*/ 2147483646 w 3421"/>
              <a:gd name="T71" fmla="*/ 2147483646 h 626"/>
              <a:gd name="T72" fmla="*/ 2147483646 w 3421"/>
              <a:gd name="T73" fmla="*/ 2147483646 h 626"/>
              <a:gd name="T74" fmla="*/ 2147483646 w 3421"/>
              <a:gd name="T75" fmla="*/ 2147483646 h 626"/>
              <a:gd name="T76" fmla="*/ 2147483646 w 3421"/>
              <a:gd name="T77" fmla="*/ 2147483646 h 626"/>
              <a:gd name="T78" fmla="*/ 2147483646 w 3421"/>
              <a:gd name="T79" fmla="*/ 2147483646 h 626"/>
              <a:gd name="T80" fmla="*/ 2147483646 w 3421"/>
              <a:gd name="T81" fmla="*/ 0 h 626"/>
              <a:gd name="T82" fmla="*/ 2147483646 w 3421"/>
              <a:gd name="T83" fmla="*/ 0 h 626"/>
              <a:gd name="T84" fmla="*/ 2147483646 w 3421"/>
              <a:gd name="T85" fmla="*/ 2147483646 h 626"/>
              <a:gd name="T86" fmla="*/ 2147483646 w 3421"/>
              <a:gd name="T87" fmla="*/ 2147483646 h 626"/>
              <a:gd name="T88" fmla="*/ 2147483646 w 3421"/>
              <a:gd name="T89" fmla="*/ 2147483646 h 626"/>
              <a:gd name="T90" fmla="*/ 2147483646 w 3421"/>
              <a:gd name="T91" fmla="*/ 2147483646 h 626"/>
              <a:gd name="T92" fmla="*/ 2147483646 w 3421"/>
              <a:gd name="T93" fmla="*/ 2147483646 h 626"/>
              <a:gd name="T94" fmla="*/ 2147483646 w 3421"/>
              <a:gd name="T95" fmla="*/ 2147483646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Freeform 32"/>
          <p:cNvSpPr>
            <a:spLocks/>
          </p:cNvSpPr>
          <p:nvPr/>
        </p:nvSpPr>
        <p:spPr bwMode="gray">
          <a:xfrm>
            <a:off x="2051050" y="1570038"/>
            <a:ext cx="5835650" cy="1231900"/>
          </a:xfrm>
          <a:custGeom>
            <a:avLst/>
            <a:gdLst>
              <a:gd name="T0" fmla="*/ 2147483646 w 3384"/>
              <a:gd name="T1" fmla="*/ 2147483646 h 666"/>
              <a:gd name="T2" fmla="*/ 2147483646 w 3384"/>
              <a:gd name="T3" fmla="*/ 2147483646 h 666"/>
              <a:gd name="T4" fmla="*/ 2147483646 w 3384"/>
              <a:gd name="T5" fmla="*/ 2147483646 h 666"/>
              <a:gd name="T6" fmla="*/ 2147483646 w 3384"/>
              <a:gd name="T7" fmla="*/ 2147483646 h 666"/>
              <a:gd name="T8" fmla="*/ 2147483646 w 3384"/>
              <a:gd name="T9" fmla="*/ 2147483646 h 666"/>
              <a:gd name="T10" fmla="*/ 2147483646 w 3384"/>
              <a:gd name="T11" fmla="*/ 2147483646 h 666"/>
              <a:gd name="T12" fmla="*/ 2147483646 w 3384"/>
              <a:gd name="T13" fmla="*/ 2147483646 h 666"/>
              <a:gd name="T14" fmla="*/ 2147483646 w 3384"/>
              <a:gd name="T15" fmla="*/ 2147483646 h 666"/>
              <a:gd name="T16" fmla="*/ 2147483646 w 3384"/>
              <a:gd name="T17" fmla="*/ 2147483646 h 666"/>
              <a:gd name="T18" fmla="*/ 2147483646 w 3384"/>
              <a:gd name="T19" fmla="*/ 2147483646 h 666"/>
              <a:gd name="T20" fmla="*/ 2147483646 w 3384"/>
              <a:gd name="T21" fmla="*/ 2147483646 h 666"/>
              <a:gd name="T22" fmla="*/ 2147483646 w 3384"/>
              <a:gd name="T23" fmla="*/ 2147483646 h 666"/>
              <a:gd name="T24" fmla="*/ 2147483646 w 3384"/>
              <a:gd name="T25" fmla="*/ 2147483646 h 666"/>
              <a:gd name="T26" fmla="*/ 2147483646 w 3384"/>
              <a:gd name="T27" fmla="*/ 2147483646 h 666"/>
              <a:gd name="T28" fmla="*/ 2147483646 w 3384"/>
              <a:gd name="T29" fmla="*/ 2147483646 h 666"/>
              <a:gd name="T30" fmla="*/ 2147483646 w 3384"/>
              <a:gd name="T31" fmla="*/ 2147483646 h 666"/>
              <a:gd name="T32" fmla="*/ 2147483646 w 3384"/>
              <a:gd name="T33" fmla="*/ 2147483646 h 666"/>
              <a:gd name="T34" fmla="*/ 2147483646 w 3384"/>
              <a:gd name="T35" fmla="*/ 2147483646 h 666"/>
              <a:gd name="T36" fmla="*/ 2147483646 w 3384"/>
              <a:gd name="T37" fmla="*/ 2147483646 h 666"/>
              <a:gd name="T38" fmla="*/ 2147483646 w 3384"/>
              <a:gd name="T39" fmla="*/ 2147483646 h 666"/>
              <a:gd name="T40" fmla="*/ 2147483646 w 3384"/>
              <a:gd name="T41" fmla="*/ 2147483646 h 666"/>
              <a:gd name="T42" fmla="*/ 2147483646 w 3384"/>
              <a:gd name="T43" fmla="*/ 2147483646 h 666"/>
              <a:gd name="T44" fmla="*/ 2147483646 w 3384"/>
              <a:gd name="T45" fmla="*/ 2147483646 h 666"/>
              <a:gd name="T46" fmla="*/ 2147483646 w 3384"/>
              <a:gd name="T47" fmla="*/ 2147483646 h 666"/>
              <a:gd name="T48" fmla="*/ 2147483646 w 3384"/>
              <a:gd name="T49" fmla="*/ 2147483646 h 666"/>
              <a:gd name="T50" fmla="*/ 2147483646 w 3384"/>
              <a:gd name="T51" fmla="*/ 2147483646 h 666"/>
              <a:gd name="T52" fmla="*/ 2147483646 w 3384"/>
              <a:gd name="T53" fmla="*/ 2147483646 h 666"/>
              <a:gd name="T54" fmla="*/ 2147483646 w 3384"/>
              <a:gd name="T55" fmla="*/ 2147483646 h 666"/>
              <a:gd name="T56" fmla="*/ 2147483646 w 3384"/>
              <a:gd name="T57" fmla="*/ 2147483646 h 666"/>
              <a:gd name="T58" fmla="*/ 2147483646 w 3384"/>
              <a:gd name="T59" fmla="*/ 2147483646 h 666"/>
              <a:gd name="T60" fmla="*/ 2147483646 w 3384"/>
              <a:gd name="T61" fmla="*/ 2147483646 h 666"/>
              <a:gd name="T62" fmla="*/ 2147483646 w 3384"/>
              <a:gd name="T63" fmla="*/ 2147483646 h 666"/>
              <a:gd name="T64" fmla="*/ 2147483646 w 3384"/>
              <a:gd name="T65" fmla="*/ 2147483646 h 666"/>
              <a:gd name="T66" fmla="*/ 2147483646 w 3384"/>
              <a:gd name="T67" fmla="*/ 2147483646 h 666"/>
              <a:gd name="T68" fmla="*/ 2147483646 w 3384"/>
              <a:gd name="T69" fmla="*/ 2147483646 h 666"/>
              <a:gd name="T70" fmla="*/ 2147483646 w 3384"/>
              <a:gd name="T71" fmla="*/ 2147483646 h 666"/>
              <a:gd name="T72" fmla="*/ 2147483646 w 3384"/>
              <a:gd name="T73" fmla="*/ 2147483646 h 666"/>
              <a:gd name="T74" fmla="*/ 2147483646 w 3384"/>
              <a:gd name="T75" fmla="*/ 2147483646 h 666"/>
              <a:gd name="T76" fmla="*/ 2147483646 w 3384"/>
              <a:gd name="T77" fmla="*/ 2147483646 h 666"/>
              <a:gd name="T78" fmla="*/ 2147483646 w 3384"/>
              <a:gd name="T79" fmla="*/ 2147483646 h 666"/>
              <a:gd name="T80" fmla="*/ 2147483646 w 3384"/>
              <a:gd name="T81" fmla="*/ 2147483646 h 666"/>
              <a:gd name="T82" fmla="*/ 2147483646 w 3384"/>
              <a:gd name="T83" fmla="*/ 2147483646 h 666"/>
              <a:gd name="T84" fmla="*/ 2147483646 w 3384"/>
              <a:gd name="T85" fmla="*/ 2147483646 h 666"/>
              <a:gd name="T86" fmla="*/ 2147483646 w 3384"/>
              <a:gd name="T87" fmla="*/ 2147483646 h 666"/>
              <a:gd name="T88" fmla="*/ 2147483646 w 3384"/>
              <a:gd name="T89" fmla="*/ 2147483646 h 666"/>
              <a:gd name="T90" fmla="*/ 2147483646 w 3384"/>
              <a:gd name="T91" fmla="*/ 2147483646 h 666"/>
              <a:gd name="T92" fmla="*/ 2147483646 w 3384"/>
              <a:gd name="T93" fmla="*/ 2147483646 h 666"/>
              <a:gd name="T94" fmla="*/ 2147483646 w 3384"/>
              <a:gd name="T95" fmla="*/ 2147483646 h 666"/>
              <a:gd name="T96" fmla="*/ 2147483646 w 3384"/>
              <a:gd name="T97" fmla="*/ 2147483646 h 666"/>
              <a:gd name="T98" fmla="*/ 2147483646 w 3384"/>
              <a:gd name="T99" fmla="*/ 2147483646 h 666"/>
              <a:gd name="T100" fmla="*/ 2147483646 w 3384"/>
              <a:gd name="T101" fmla="*/ 2147483646 h 666"/>
              <a:gd name="T102" fmla="*/ 2147483646 w 3384"/>
              <a:gd name="T103" fmla="*/ 2147483646 h 666"/>
              <a:gd name="T104" fmla="*/ 2147483646 w 3384"/>
              <a:gd name="T105" fmla="*/ 2147483646 h 666"/>
              <a:gd name="T106" fmla="*/ 2147483646 w 3384"/>
              <a:gd name="T107" fmla="*/ 2147483646 h 666"/>
              <a:gd name="T108" fmla="*/ 2147483646 w 3384"/>
              <a:gd name="T109" fmla="*/ 2147483646 h 666"/>
              <a:gd name="T110" fmla="*/ 2147483646 w 3384"/>
              <a:gd name="T111" fmla="*/ 2147483646 h 666"/>
              <a:gd name="T112" fmla="*/ 2147483646 w 3384"/>
              <a:gd name="T113" fmla="*/ 2147483646 h 666"/>
              <a:gd name="T114" fmla="*/ 2147483646 w 3384"/>
              <a:gd name="T115" fmla="*/ 2147483646 h 666"/>
              <a:gd name="T116" fmla="*/ 2147483646 w 3384"/>
              <a:gd name="T117" fmla="*/ 2147483646 h 666"/>
              <a:gd name="T118" fmla="*/ 2147483646 w 3384"/>
              <a:gd name="T119" fmla="*/ 2147483646 h 666"/>
              <a:gd name="T120" fmla="*/ 2147483646 w 3384"/>
              <a:gd name="T121" fmla="*/ 2147483646 h 666"/>
              <a:gd name="T122" fmla="*/ 2147483646 w 3384"/>
              <a:gd name="T123" fmla="*/ 2147483646 h 666"/>
              <a:gd name="T124" fmla="*/ 2147483646 w 3384"/>
              <a:gd name="T125" fmla="*/ 2147483646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3" name="Freeform 33"/>
          <p:cNvSpPr>
            <a:spLocks/>
          </p:cNvSpPr>
          <p:nvPr/>
        </p:nvSpPr>
        <p:spPr bwMode="gray">
          <a:xfrm>
            <a:off x="2038350" y="1781175"/>
            <a:ext cx="5903913" cy="1089025"/>
          </a:xfrm>
          <a:custGeom>
            <a:avLst/>
            <a:gdLst>
              <a:gd name="T0" fmla="*/ 2147483646 w 3424"/>
              <a:gd name="T1" fmla="*/ 2147483646 h 589"/>
              <a:gd name="T2" fmla="*/ 2147483646 w 3424"/>
              <a:gd name="T3" fmla="*/ 2147483646 h 589"/>
              <a:gd name="T4" fmla="*/ 2147483646 w 3424"/>
              <a:gd name="T5" fmla="*/ 2147483646 h 589"/>
              <a:gd name="T6" fmla="*/ 2147483646 w 3424"/>
              <a:gd name="T7" fmla="*/ 2147483646 h 589"/>
              <a:gd name="T8" fmla="*/ 2147483646 w 3424"/>
              <a:gd name="T9" fmla="*/ 2147483646 h 589"/>
              <a:gd name="T10" fmla="*/ 2147483646 w 3424"/>
              <a:gd name="T11" fmla="*/ 2147483646 h 589"/>
              <a:gd name="T12" fmla="*/ 2147483646 w 3424"/>
              <a:gd name="T13" fmla="*/ 2147483646 h 589"/>
              <a:gd name="T14" fmla="*/ 2147483646 w 3424"/>
              <a:gd name="T15" fmla="*/ 2147483646 h 589"/>
              <a:gd name="T16" fmla="*/ 2147483646 w 3424"/>
              <a:gd name="T17" fmla="*/ 2147483646 h 589"/>
              <a:gd name="T18" fmla="*/ 2147483646 w 3424"/>
              <a:gd name="T19" fmla="*/ 2147483646 h 589"/>
              <a:gd name="T20" fmla="*/ 2147483646 w 3424"/>
              <a:gd name="T21" fmla="*/ 2147483646 h 589"/>
              <a:gd name="T22" fmla="*/ 2147483646 w 3424"/>
              <a:gd name="T23" fmla="*/ 2147483646 h 589"/>
              <a:gd name="T24" fmla="*/ 2147483646 w 3424"/>
              <a:gd name="T25" fmla="*/ 2147483646 h 589"/>
              <a:gd name="T26" fmla="*/ 2147483646 w 3424"/>
              <a:gd name="T27" fmla="*/ 2147483646 h 589"/>
              <a:gd name="T28" fmla="*/ 2147483646 w 3424"/>
              <a:gd name="T29" fmla="*/ 2147483646 h 589"/>
              <a:gd name="T30" fmla="*/ 2147483646 w 3424"/>
              <a:gd name="T31" fmla="*/ 2147483646 h 589"/>
              <a:gd name="T32" fmla="*/ 2147483646 w 3424"/>
              <a:gd name="T33" fmla="*/ 2147483646 h 589"/>
              <a:gd name="T34" fmla="*/ 2147483646 w 3424"/>
              <a:gd name="T35" fmla="*/ 2147483646 h 589"/>
              <a:gd name="T36" fmla="*/ 2147483646 w 3424"/>
              <a:gd name="T37" fmla="*/ 2147483646 h 589"/>
              <a:gd name="T38" fmla="*/ 2147483646 w 3424"/>
              <a:gd name="T39" fmla="*/ 2147483646 h 589"/>
              <a:gd name="T40" fmla="*/ 2147483646 w 3424"/>
              <a:gd name="T41" fmla="*/ 2147483646 h 589"/>
              <a:gd name="T42" fmla="*/ 2147483646 w 3424"/>
              <a:gd name="T43" fmla="*/ 2147483646 h 589"/>
              <a:gd name="T44" fmla="*/ 2147483646 w 3424"/>
              <a:gd name="T45" fmla="*/ 2147483646 h 589"/>
              <a:gd name="T46" fmla="*/ 2147483646 w 3424"/>
              <a:gd name="T47" fmla="*/ 2147483646 h 589"/>
              <a:gd name="T48" fmla="*/ 2147483646 w 3424"/>
              <a:gd name="T49" fmla="*/ 2147483646 h 589"/>
              <a:gd name="T50" fmla="*/ 2147483646 w 3424"/>
              <a:gd name="T51" fmla="*/ 2147483646 h 589"/>
              <a:gd name="T52" fmla="*/ 2147483646 w 3424"/>
              <a:gd name="T53" fmla="*/ 2147483646 h 589"/>
              <a:gd name="T54" fmla="*/ 2147483646 w 3424"/>
              <a:gd name="T55" fmla="*/ 0 h 589"/>
              <a:gd name="T56" fmla="*/ 2147483646 w 3424"/>
              <a:gd name="T57" fmla="*/ 2147483646 h 589"/>
              <a:gd name="T58" fmla="*/ 2147483646 w 3424"/>
              <a:gd name="T59" fmla="*/ 2147483646 h 589"/>
              <a:gd name="T60" fmla="*/ 2147483646 w 3424"/>
              <a:gd name="T61" fmla="*/ 2147483646 h 589"/>
              <a:gd name="T62" fmla="*/ 2147483646 w 3424"/>
              <a:gd name="T63" fmla="*/ 2147483646 h 589"/>
              <a:gd name="T64" fmla="*/ 2147483646 w 3424"/>
              <a:gd name="T65" fmla="*/ 2147483646 h 589"/>
              <a:gd name="T66" fmla="*/ 2147483646 w 3424"/>
              <a:gd name="T67" fmla="*/ 2147483646 h 589"/>
              <a:gd name="T68" fmla="*/ 2147483646 w 3424"/>
              <a:gd name="T69" fmla="*/ 2147483646 h 589"/>
              <a:gd name="T70" fmla="*/ 2147483646 w 3424"/>
              <a:gd name="T71" fmla="*/ 2147483646 h 589"/>
              <a:gd name="T72" fmla="*/ 2147483646 w 3424"/>
              <a:gd name="T73" fmla="*/ 2147483646 h 589"/>
              <a:gd name="T74" fmla="*/ 2147483646 w 3424"/>
              <a:gd name="T75" fmla="*/ 2147483646 h 589"/>
              <a:gd name="T76" fmla="*/ 2147483646 w 3424"/>
              <a:gd name="T77" fmla="*/ 2147483646 h 589"/>
              <a:gd name="T78" fmla="*/ 2147483646 w 3424"/>
              <a:gd name="T79" fmla="*/ 2147483646 h 589"/>
              <a:gd name="T80" fmla="*/ 2147483646 w 3424"/>
              <a:gd name="T81" fmla="*/ 2147483646 h 589"/>
              <a:gd name="T82" fmla="*/ 2147483646 w 3424"/>
              <a:gd name="T83" fmla="*/ 2147483646 h 589"/>
              <a:gd name="T84" fmla="*/ 2147483646 w 3424"/>
              <a:gd name="T85" fmla="*/ 2147483646 h 589"/>
              <a:gd name="T86" fmla="*/ 2147483646 w 3424"/>
              <a:gd name="T87" fmla="*/ 2147483646 h 589"/>
              <a:gd name="T88" fmla="*/ 2147483646 w 3424"/>
              <a:gd name="T89" fmla="*/ 2147483646 h 589"/>
              <a:gd name="T90" fmla="*/ 2147483646 w 3424"/>
              <a:gd name="T91" fmla="*/ 2147483646 h 589"/>
              <a:gd name="T92" fmla="*/ 2147483646 w 3424"/>
              <a:gd name="T93" fmla="*/ 2147483646 h 589"/>
              <a:gd name="T94" fmla="*/ 2147483646 w 3424"/>
              <a:gd name="T95" fmla="*/ 2147483646 h 589"/>
              <a:gd name="T96" fmla="*/ 2147483646 w 3424"/>
              <a:gd name="T97" fmla="*/ 2147483646 h 589"/>
              <a:gd name="T98" fmla="*/ 2147483646 w 3424"/>
              <a:gd name="T99" fmla="*/ 2147483646 h 589"/>
              <a:gd name="T100" fmla="*/ 2147483646 w 3424"/>
              <a:gd name="T101" fmla="*/ 2147483646 h 589"/>
              <a:gd name="T102" fmla="*/ 2147483646 w 3424"/>
              <a:gd name="T103" fmla="*/ 2147483646 h 589"/>
              <a:gd name="T104" fmla="*/ 2147483646 w 3424"/>
              <a:gd name="T105" fmla="*/ 2147483646 h 589"/>
              <a:gd name="T106" fmla="*/ 2147483646 w 3424"/>
              <a:gd name="T107" fmla="*/ 2147483646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700">
                <a:latin typeface="Arial" panose="020B0604020202020204" pitchFamily="34" charset="0"/>
              </a:rPr>
              <a:t>Years of Diabetes</a:t>
            </a:r>
            <a:endParaRPr lang="en-US" sz="2400">
              <a:latin typeface="Arial" panose="020B0604020202020204" pitchFamily="34" charset="0"/>
            </a:endParaRPr>
          </a:p>
        </p:txBody>
      </p:sp>
      <p:sp>
        <p:nvSpPr>
          <p:cNvPr id="7171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dirty="0">
                <a:latin typeface="Arial" panose="020B0604020202020204" pitchFamily="34" charset="0"/>
              </a:rPr>
              <a:t>Relative </a:t>
            </a:r>
            <a:br>
              <a:rPr lang="en-US" sz="2000" dirty="0">
                <a:latin typeface="Arial" panose="020B0604020202020204" pitchFamily="34" charset="0"/>
              </a:rPr>
            </a:br>
            <a:r>
              <a:rPr lang="en-US" sz="2000" i="1" dirty="0">
                <a:latin typeface="Arial" panose="020B0604020202020204" pitchFamily="34" charset="0"/>
                <a:sym typeface="Symbol" panose="05050102010706020507" pitchFamily="18" charset="2"/>
              </a:rPr>
              <a:t></a:t>
            </a:r>
            <a:r>
              <a:rPr lang="en-US" sz="2000" i="1" dirty="0">
                <a:latin typeface="Arial" panose="020B0604020202020204" pitchFamily="34" charset="0"/>
              </a:rPr>
              <a:t>-</a:t>
            </a:r>
            <a:r>
              <a:rPr lang="en-US" sz="2000" dirty="0">
                <a:latin typeface="Arial" panose="020B0604020202020204" pitchFamily="34" charset="0"/>
              </a:rPr>
              <a:t>Cell</a:t>
            </a:r>
            <a:r>
              <a:rPr lang="en-US" sz="2000" i="1" dirty="0">
                <a:latin typeface="Arial" panose="020B0604020202020204" pitchFamily="34" charset="0"/>
              </a:rPr>
              <a:t> </a:t>
            </a:r>
            <a:br>
              <a:rPr lang="en-US" sz="2000" i="1" dirty="0">
                <a:latin typeface="Arial" panose="020B0604020202020204" pitchFamily="34" charset="0"/>
              </a:rPr>
            </a:br>
            <a:r>
              <a:rPr lang="en-US" sz="2000" dirty="0">
                <a:latin typeface="Arial" panose="020B0604020202020204" pitchFamily="34" charset="0"/>
              </a:rPr>
              <a:t>Function</a:t>
            </a:r>
          </a:p>
        </p:txBody>
      </p:sp>
      <p:sp>
        <p:nvSpPr>
          <p:cNvPr id="7171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Plasma</a:t>
            </a:r>
          </a:p>
          <a:p>
            <a:pPr algn="r" eaLnBrk="1" hangingPunct="1">
              <a:spcBef>
                <a:spcPct val="0"/>
              </a:spcBef>
              <a:buClrTx/>
              <a:buSzTx/>
              <a:buFontTx/>
              <a:buNone/>
            </a:pPr>
            <a:r>
              <a:rPr lang="en-US" sz="2000">
                <a:latin typeface="Arial" panose="020B0604020202020204" pitchFamily="34" charset="0"/>
              </a:rPr>
              <a:t>Glucose</a:t>
            </a:r>
          </a:p>
        </p:txBody>
      </p:sp>
      <p:sp>
        <p:nvSpPr>
          <p:cNvPr id="7171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accent1"/>
                </a:solidFill>
                <a:latin typeface="Arial" panose="020B0604020202020204" pitchFamily="34" charset="0"/>
              </a:rPr>
              <a:t>Insulin resistance</a:t>
            </a:r>
          </a:p>
        </p:txBody>
      </p:sp>
      <p:sp>
        <p:nvSpPr>
          <p:cNvPr id="7172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tx2"/>
                </a:solidFill>
                <a:latin typeface="Arial" panose="020B0604020202020204" pitchFamily="34" charset="0"/>
              </a:rPr>
              <a:t>Insulin secretion</a:t>
            </a:r>
          </a:p>
        </p:txBody>
      </p:sp>
      <p:sp>
        <p:nvSpPr>
          <p:cNvPr id="7172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1800">
                <a:latin typeface="Arial" panose="020B0604020202020204" pitchFamily="34" charset="0"/>
              </a:rPr>
              <a:t>126 mg/dL</a:t>
            </a:r>
          </a:p>
        </p:txBody>
      </p:sp>
      <p:sp>
        <p:nvSpPr>
          <p:cNvPr id="7172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rgbClr val="00FFFF"/>
                </a:solidFill>
                <a:latin typeface="Arial" panose="020B0604020202020204" pitchFamily="34" charset="0"/>
              </a:rPr>
              <a:t>Fasting glucose</a:t>
            </a:r>
          </a:p>
        </p:txBody>
      </p:sp>
      <p:sp>
        <p:nvSpPr>
          <p:cNvPr id="7172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hlink"/>
                </a:solidFill>
                <a:latin typeface="Arial" panose="020B0604020202020204" pitchFamily="34" charset="0"/>
              </a:rPr>
              <a:t>Postprandial glucose</a:t>
            </a:r>
          </a:p>
        </p:txBody>
      </p:sp>
      <p:sp>
        <p:nvSpPr>
          <p:cNvPr id="7172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Prior to diagnosis</a:t>
            </a:r>
          </a:p>
        </p:txBody>
      </p:sp>
      <p:sp>
        <p:nvSpPr>
          <p:cNvPr id="7173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After diagnosis</a:t>
            </a:r>
          </a:p>
        </p:txBody>
      </p:sp>
      <p:sp>
        <p:nvSpPr>
          <p:cNvPr id="7173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1200" dirty="0">
                <a:latin typeface="Arial" panose="020B0604020202020204" pitchFamily="34" charset="0"/>
              </a:rPr>
              <a:t>Adapted from </a:t>
            </a:r>
            <a:r>
              <a:rPr lang="en-US" sz="1200" dirty="0" err="1">
                <a:latin typeface="Arial" panose="020B0604020202020204" pitchFamily="34" charset="0"/>
              </a:rPr>
              <a:t>Bergenstal</a:t>
            </a:r>
            <a:r>
              <a:rPr lang="en-US" sz="1200" dirty="0">
                <a:latin typeface="Arial" panose="020B0604020202020204" pitchFamily="34" charset="0"/>
              </a:rPr>
              <a:t> et al. 2000; International Diabetes Center.</a:t>
            </a:r>
          </a:p>
        </p:txBody>
      </p:sp>
    </p:spTree>
    <p:custDataLst>
      <p:tags r:id="rId1"/>
    </p:custDataLst>
    <p:extLst>
      <p:ext uri="{BB962C8B-B14F-4D97-AF65-F5344CB8AC3E}">
        <p14:creationId xmlns:p14="http://schemas.microsoft.com/office/powerpoint/2010/main" val="426143076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306704"/>
            <a:ext cx="8229600" cy="1217295"/>
          </a:xfrm>
        </p:spPr>
        <p:txBody>
          <a:bodyPr>
            <a:noAutofit/>
          </a:bodyPr>
          <a:lstStyle/>
          <a:p>
            <a:pPr eaLnBrk="1" hangingPunct="1"/>
            <a:r>
              <a:rPr lang="en-US" sz="4000" dirty="0"/>
              <a:t>Cardio Metabolic Risk  - </a:t>
            </a:r>
            <a:br>
              <a:rPr lang="en-US" sz="4000" dirty="0"/>
            </a:br>
            <a:r>
              <a:rPr lang="en-US" sz="4000" dirty="0"/>
              <a:t>5 </a:t>
            </a:r>
            <a:r>
              <a:rPr lang="en-US" sz="4000" dirty="0" err="1"/>
              <a:t>Hypers</a:t>
            </a:r>
            <a:r>
              <a:rPr lang="en-US" sz="4000" dirty="0"/>
              <a:t> -</a:t>
            </a:r>
          </a:p>
        </p:txBody>
      </p:sp>
      <p:sp>
        <p:nvSpPr>
          <p:cNvPr id="1767427" name="Rectangle 3"/>
          <p:cNvSpPr>
            <a:spLocks noGrp="1" noChangeArrowheads="1"/>
          </p:cNvSpPr>
          <p:nvPr>
            <p:ph type="body" idx="1"/>
          </p:nvPr>
        </p:nvSpPr>
        <p:spPr>
          <a:xfrm>
            <a:off x="457200" y="1752600"/>
            <a:ext cx="8229600" cy="4175760"/>
          </a:xfrm>
        </p:spPr>
        <p:txBody>
          <a:bodyPr/>
          <a:lstStyle/>
          <a:p>
            <a:pPr eaLnBrk="1" hangingPunct="1"/>
            <a:r>
              <a:rPr lang="en-US" dirty="0" err="1"/>
              <a:t>Hyperinsulinemia</a:t>
            </a:r>
            <a:r>
              <a:rPr lang="en-US" dirty="0"/>
              <a:t> (resistance)</a:t>
            </a:r>
          </a:p>
          <a:p>
            <a:pPr eaLnBrk="1" hangingPunct="1"/>
            <a:r>
              <a:rPr lang="en-US" dirty="0"/>
              <a:t>Hyperglycemia</a:t>
            </a:r>
          </a:p>
          <a:p>
            <a:pPr eaLnBrk="1" hangingPunct="1"/>
            <a:r>
              <a:rPr lang="en-US" dirty="0"/>
              <a:t>Hyperlipidemia</a:t>
            </a:r>
          </a:p>
          <a:p>
            <a:pPr eaLnBrk="1" hangingPunct="1"/>
            <a:r>
              <a:rPr lang="en-US" dirty="0"/>
              <a:t>Hypertension</a:t>
            </a:r>
          </a:p>
          <a:p>
            <a:pPr eaLnBrk="1" hangingPunct="1"/>
            <a:r>
              <a:rPr lang="en-US" dirty="0" err="1"/>
              <a:t>Hyper”waistline”emia</a:t>
            </a:r>
            <a:r>
              <a:rPr lang="en-US" dirty="0"/>
              <a:t> (35” women, 40” men)</a:t>
            </a:r>
          </a:p>
          <a:p>
            <a:pPr eaLnBrk="1" hangingPunct="1">
              <a:buFont typeface="Wingdings" panose="05000000000000000000" pitchFamily="2" charset="2"/>
              <a:buNone/>
            </a:pPr>
            <a:endParaRPr lang="en-US" i="1" dirty="0"/>
          </a:p>
          <a:p>
            <a:pPr algn="ctr" eaLnBrk="1" hangingPunct="1">
              <a:buFont typeface="Wingdings" panose="05000000000000000000" pitchFamily="2" charset="2"/>
              <a:buNone/>
            </a:pPr>
            <a:r>
              <a:rPr lang="en-US" i="1" dirty="0">
                <a:solidFill>
                  <a:schemeClr val="folHlink"/>
                </a:solidFill>
              </a:rPr>
              <a:t>Manifestations of Insulin Resistance</a:t>
            </a:r>
            <a:endParaRPr lang="en-US" dirty="0">
              <a:solidFill>
                <a:schemeClr val="folHlink"/>
              </a:solidFill>
            </a:endParaRPr>
          </a:p>
        </p:txBody>
      </p:sp>
      <p:pic>
        <p:nvPicPr>
          <p:cNvPr id="6758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6764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471858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381000"/>
            <a:ext cx="8305800" cy="762000"/>
          </a:xfrm>
        </p:spPr>
        <p:txBody>
          <a:bodyPr vert="horz" lIns="80434" tIns="39511" rIns="80434" bIns="39511" anchor="b" anchorCtr="0">
            <a:normAutofit/>
          </a:bodyPr>
          <a:lstStyle/>
          <a:p>
            <a:pPr eaLnBrk="1" hangingPunct="1"/>
            <a:r>
              <a:rPr lang="en-US" dirty="0"/>
              <a:t>2. Classification and DM Diagnosis</a:t>
            </a:r>
            <a:endParaRPr lang="en-US" sz="2844" dirty="0">
              <a:sym typeface="Monotype Sorts" pitchFamily="2" charset="2"/>
            </a:endParaRPr>
          </a:p>
        </p:txBody>
      </p:sp>
      <p:sp>
        <p:nvSpPr>
          <p:cNvPr id="1991683" name="Rectangle 3"/>
          <p:cNvSpPr>
            <a:spLocks noGrp="1" noChangeArrowheads="1"/>
          </p:cNvSpPr>
          <p:nvPr>
            <p:ph idx="1"/>
          </p:nvPr>
        </p:nvSpPr>
        <p:spPr>
          <a:xfrm>
            <a:off x="372533" y="1473200"/>
            <a:ext cx="7933267" cy="4529667"/>
          </a:xfrm>
        </p:spPr>
        <p:txBody>
          <a:bodyPr vert="horz" lIns="80434" tIns="39511" rIns="80434" bIns="39511">
            <a:normAutofit/>
          </a:bodyPr>
          <a:lstStyle/>
          <a:p>
            <a:pPr>
              <a:lnSpc>
                <a:spcPct val="90000"/>
              </a:lnSpc>
            </a:pPr>
            <a:r>
              <a:rPr lang="en-US" dirty="0"/>
              <a:t>Pre Diabetes &amp; Type 2- Screening Guidelines</a:t>
            </a:r>
            <a:r>
              <a:rPr lang="en-US" sz="2000" dirty="0"/>
              <a:t> </a:t>
            </a:r>
          </a:p>
          <a:p>
            <a:pPr>
              <a:lnSpc>
                <a:spcPct val="90000"/>
              </a:lnSpc>
            </a:pPr>
            <a:r>
              <a:rPr lang="en-US" dirty="0"/>
              <a:t>Start screening </a:t>
            </a:r>
            <a:r>
              <a:rPr lang="en-US" dirty="0">
                <a:solidFill>
                  <a:srgbClr val="C00000"/>
                </a:solidFill>
              </a:rPr>
              <a:t>at age 45 or for anyone </a:t>
            </a:r>
            <a:r>
              <a:rPr lang="en-US" dirty="0"/>
              <a:t>who is </a:t>
            </a:r>
            <a:r>
              <a:rPr lang="en-US" dirty="0">
                <a:solidFill>
                  <a:srgbClr val="C00000"/>
                </a:solidFill>
              </a:rPr>
              <a:t>overweight</a:t>
            </a:r>
            <a:r>
              <a:rPr lang="en-US" dirty="0"/>
              <a:t> (BMI </a:t>
            </a:r>
            <a:r>
              <a:rPr lang="en-US" dirty="0">
                <a:sym typeface="Symbol" pitchFamily="18" charset="2"/>
              </a:rPr>
              <a:t> 25, Asians BMI  23 ) with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901732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7" end="7"/>
                                            </p:txEl>
                                          </p:spTgt>
                                        </p:tgtEl>
                                        <p:attrNameLst>
                                          <p:attrName>style.visibility</p:attrName>
                                        </p:attrNameLst>
                                      </p:cBhvr>
                                      <p:to>
                                        <p:strVal val="visible"/>
                                      </p:to>
                                    </p:set>
                                    <p:anim calcmode="lin" valueType="num">
                                      <p:cBhvr additive="base">
                                        <p:cTn id="23"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3513327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err="1"/>
              <a:t>Acanthosis</a:t>
            </a:r>
            <a:r>
              <a:rPr lang="en-US" sz="4000" dirty="0"/>
              <a:t> </a:t>
            </a:r>
            <a:r>
              <a:rPr lang="en-US" sz="4000" dirty="0" err="1"/>
              <a:t>Nigricans</a:t>
            </a:r>
            <a:r>
              <a:rPr lang="en-US" sz="4000" dirty="0"/>
              <a:t> (AN) 	</a:t>
            </a:r>
          </a:p>
        </p:txBody>
      </p:sp>
      <p:sp>
        <p:nvSpPr>
          <p:cNvPr id="83971" name="Rectangle 3"/>
          <p:cNvSpPr>
            <a:spLocks noGrp="1" noChangeArrowheads="1"/>
          </p:cNvSpPr>
          <p:nvPr>
            <p:ph type="body" idx="1"/>
          </p:nvPr>
        </p:nvSpPr>
        <p:spPr>
          <a:xfrm>
            <a:off x="465161" y="1295400"/>
            <a:ext cx="7239000" cy="4953000"/>
          </a:xfrm>
        </p:spPr>
        <p:txBody>
          <a:bodyPr/>
          <a:lstStyle/>
          <a:p>
            <a:pPr eaLnBrk="1" hangingPunct="1">
              <a:lnSpc>
                <a:spcPct val="90000"/>
              </a:lnSpc>
            </a:pPr>
            <a:r>
              <a:rPr lang="en-US" dirty="0"/>
              <a:t>Signals high insulin levels in bloodstream</a:t>
            </a:r>
          </a:p>
          <a:p>
            <a:pPr eaLnBrk="1" hangingPunct="1">
              <a:lnSpc>
                <a:spcPct val="90000"/>
              </a:lnSpc>
            </a:pPr>
            <a:r>
              <a:rPr lang="en-US" dirty="0"/>
              <a:t>Patches of darkened skin over parts of body that bend or rub against each other</a:t>
            </a:r>
          </a:p>
          <a:p>
            <a:pPr lvl="1" eaLnBrk="1" hangingPunct="1">
              <a:lnSpc>
                <a:spcPct val="90000"/>
              </a:lnSpc>
            </a:pPr>
            <a:r>
              <a:rPr lang="en-US" dirty="0"/>
              <a:t>Neck, underarm, waistline, groin, knuckles, elbows, toes</a:t>
            </a:r>
          </a:p>
          <a:p>
            <a:pPr lvl="1" eaLnBrk="1" hangingPunct="1">
              <a:lnSpc>
                <a:spcPct val="90000"/>
              </a:lnSpc>
            </a:pPr>
            <a:r>
              <a:rPr lang="en-US" dirty="0"/>
              <a:t>Skin tags on neck and darkened areas around eyes, nose and cheeks.</a:t>
            </a:r>
          </a:p>
          <a:p>
            <a:pPr eaLnBrk="1" hangingPunct="1">
              <a:lnSpc>
                <a:spcPct val="90000"/>
              </a:lnSpc>
            </a:pPr>
            <a:r>
              <a:rPr lang="en-US" dirty="0"/>
              <a:t>No cure, lesions regress with treatment of insulin resistance</a:t>
            </a:r>
          </a:p>
        </p:txBody>
      </p:sp>
    </p:spTree>
    <p:custDataLst>
      <p:tags r:id="rId1"/>
    </p:custDataLst>
    <p:extLst>
      <p:ext uri="{BB962C8B-B14F-4D97-AF65-F5344CB8AC3E}">
        <p14:creationId xmlns:p14="http://schemas.microsoft.com/office/powerpoint/2010/main" val="311357385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dirty="0" err="1">
                <a:solidFill>
                  <a:srgbClr val="8DF658"/>
                </a:solidFill>
              </a:rPr>
              <a:t>Acanthosis</a:t>
            </a:r>
            <a:r>
              <a:rPr lang="en-US" b="1" i="1" dirty="0">
                <a:solidFill>
                  <a:srgbClr val="8DF658"/>
                </a:solidFill>
              </a:rPr>
              <a:t> </a:t>
            </a:r>
            <a:r>
              <a:rPr lang="en-US" b="1" i="1" dirty="0" err="1">
                <a:solidFill>
                  <a:srgbClr val="8DF658"/>
                </a:solidFill>
              </a:rPr>
              <a:t>Nigricans</a:t>
            </a:r>
            <a:endParaRPr lang="en-US" b="1" i="1" dirty="0">
              <a:solidFill>
                <a:srgbClr val="8DF658"/>
              </a:solidFill>
            </a:endParaRPr>
          </a:p>
        </p:txBody>
      </p:sp>
    </p:spTree>
    <p:custDataLst>
      <p:tags r:id="rId1"/>
    </p:custDataLst>
    <p:extLst>
      <p:ext uri="{BB962C8B-B14F-4D97-AF65-F5344CB8AC3E}">
        <p14:creationId xmlns:p14="http://schemas.microsoft.com/office/powerpoint/2010/main" val="181466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a:t>On average – takes 6.5 years to diagnose diabetes</a:t>
            </a:r>
          </a:p>
          <a:p>
            <a:pPr eaLnBrk="1" hangingPunct="1">
              <a:defRPr/>
            </a:pPr>
            <a:r>
              <a:rPr lang="en-US" dirty="0"/>
              <a:t>1/4 of all people with diabetes don’t know they have it</a:t>
            </a:r>
          </a:p>
          <a:p>
            <a:pPr eaLnBrk="1" hangingPunct="1">
              <a:defRPr/>
            </a:pPr>
            <a:endParaRPr lang="en-US" dirty="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43610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5613" y="273050"/>
            <a:ext cx="8226425" cy="565150"/>
          </a:xfrm>
        </p:spPr>
        <p:txBody>
          <a:bodyPr lIns="90488" tIns="44450" rIns="90488" bIns="44450">
            <a:noAutofit/>
          </a:bodyPr>
          <a:lstStyle/>
          <a:p>
            <a:pPr eaLnBrk="1" hangingPunct="1"/>
            <a:r>
              <a:rPr lang="en-US" sz="4000" dirty="0"/>
              <a:t>Ominous Octet</a:t>
            </a:r>
          </a:p>
        </p:txBody>
      </p:sp>
      <p:pic>
        <p:nvPicPr>
          <p:cNvPr id="88067" name="Picture 276" descr="MCj01975660000[1]"/>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dirty="0">
                <a:latin typeface="Helvetica" panose="020B0604020202020204" pitchFamily="34" charset="0"/>
              </a:rPr>
              <a:t>Increase glucose</a:t>
            </a:r>
          </a:p>
          <a:p>
            <a:pPr eaLnBrk="1" hangingPunct="1">
              <a:spcBef>
                <a:spcPct val="0"/>
              </a:spcBef>
              <a:buClrTx/>
              <a:buSzTx/>
              <a:buFontTx/>
              <a:buNone/>
            </a:pPr>
            <a:r>
              <a:rPr lang="en-US" sz="1600" b="1" dirty="0">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2"/>
          </p:nvPr>
        </p:nvPicPr>
        <p:blipFill>
          <a:blip r:embed="rId15">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5" name="Text Box 264"/>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3666980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type="body" idx="1"/>
          </p:nvPr>
        </p:nvSpPr>
        <p:spPr>
          <a:xfrm>
            <a:off x="381000" y="1144905"/>
            <a:ext cx="6970712" cy="5638800"/>
          </a:xfrm>
        </p:spPr>
        <p:txBody>
          <a:bodyPr>
            <a:normAutofit/>
          </a:bodyPr>
          <a:lstStyle/>
          <a:p>
            <a:pPr eaLnBrk="1" hangingPunct="1">
              <a:lnSpc>
                <a:spcPct val="80000"/>
              </a:lnSpc>
              <a:defRPr/>
            </a:pPr>
            <a:r>
              <a:rPr lang="en-US" sz="2800" b="1" dirty="0"/>
              <a:t>Action</a:t>
            </a:r>
            <a:r>
              <a:rPr lang="en-US" sz="2800" dirty="0"/>
              <a:t>: “</a:t>
            </a:r>
            <a:r>
              <a:rPr lang="en-US" sz="2400" dirty="0" err="1"/>
              <a:t>Glucoretic</a:t>
            </a:r>
            <a:r>
              <a:rPr lang="en-US" sz="2400" dirty="0"/>
              <a:t>” decreases renal reabsorption in the proximal tubule of the kidneys (reset renal threshold and increase glycosuria)</a:t>
            </a:r>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eaLnBrk="1" hangingPunct="1">
              <a:lnSpc>
                <a:spcPct val="80000"/>
              </a:lnSpc>
              <a:defRPr/>
            </a:pPr>
            <a:endParaRPr lang="en-US" sz="2400" dirty="0"/>
          </a:p>
          <a:p>
            <a:pPr marL="0" indent="0" eaLnBrk="1" hangingPunct="1">
              <a:lnSpc>
                <a:spcPct val="80000"/>
              </a:lnSpc>
              <a:buNone/>
              <a:defRPr/>
            </a:pPr>
            <a:br>
              <a:rPr lang="en-US" sz="2400" dirty="0"/>
            </a:br>
            <a:endParaRPr lang="en-US" sz="2400" dirty="0"/>
          </a:p>
          <a:p>
            <a:pPr eaLnBrk="1" hangingPunct="1">
              <a:lnSpc>
                <a:spcPct val="80000"/>
              </a:lnSpc>
              <a:defRPr/>
            </a:pPr>
            <a:r>
              <a:rPr lang="en-US" sz="2400" dirty="0"/>
              <a:t>Benefits: Lowers A1c 0.7 – 1.5%, lowers </a:t>
            </a:r>
            <a:r>
              <a:rPr lang="en-US" sz="2400" dirty="0" err="1"/>
              <a:t>wt</a:t>
            </a:r>
            <a:r>
              <a:rPr lang="en-US" sz="2400" dirty="0"/>
              <a:t> 1-3 </a:t>
            </a:r>
            <a:r>
              <a:rPr lang="en-US" sz="2400" dirty="0" err="1"/>
              <a:t>lbs</a:t>
            </a:r>
            <a:r>
              <a:rPr lang="en-US" sz="2400" dirty="0"/>
              <a:t>, no hypo</a:t>
            </a:r>
          </a:p>
          <a:p>
            <a:pPr eaLnBrk="1" hangingPunct="1">
              <a:lnSpc>
                <a:spcPct val="80000"/>
              </a:lnSpc>
              <a:defRPr/>
            </a:pPr>
            <a:r>
              <a:rPr lang="en-US" sz="2400" dirty="0"/>
              <a:t>Issues: Can initially lower GFR, monitor kidney function and </a:t>
            </a:r>
            <a:r>
              <a:rPr lang="en-US" sz="2400" dirty="0" err="1"/>
              <a:t>lytes</a:t>
            </a:r>
            <a:r>
              <a:rPr lang="en-US" sz="2400" dirty="0"/>
              <a:t>. Watch for hypotension/ GU infections. Expensive</a:t>
            </a:r>
          </a:p>
          <a:p>
            <a:pPr eaLnBrk="1" hangingPunct="1">
              <a:lnSpc>
                <a:spcPct val="80000"/>
              </a:lnSpc>
              <a:defRPr/>
            </a:pPr>
            <a:endParaRPr lang="en-US" sz="2400" dirty="0"/>
          </a:p>
        </p:txBody>
      </p:sp>
      <p:grpSp>
        <p:nvGrpSpPr>
          <p:cNvPr id="6" name="Group 134"/>
          <p:cNvGrpSpPr>
            <a:grpSpLocks/>
          </p:cNvGrpSpPr>
          <p:nvPr>
            <p:custDataLst>
              <p:tags r:id="rId2"/>
            </p:custDataLst>
          </p:nvPr>
        </p:nvGrpSpPr>
        <p:grpSpPr bwMode="auto">
          <a:xfrm>
            <a:off x="6629400" y="111579"/>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693578" y="2362200"/>
            <a:ext cx="7655084" cy="2088929"/>
          </a:xfrm>
          <a:prstGeom prst="rect">
            <a:avLst/>
          </a:prstGeom>
        </p:spPr>
      </p:pic>
    </p:spTree>
    <p:custDataLst>
      <p:tags r:id="rId1"/>
    </p:custDataLst>
    <p:extLst>
      <p:ext uri="{BB962C8B-B14F-4D97-AF65-F5344CB8AC3E}">
        <p14:creationId xmlns:p14="http://schemas.microsoft.com/office/powerpoint/2010/main" val="401468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b-NO" dirty="0"/>
              <a:t>EMPA-REG OUTCOME</a:t>
            </a:r>
            <a:r>
              <a:rPr lang="nb-NO" baseline="30000" dirty="0"/>
              <a:t>®</a:t>
            </a:r>
            <a:r>
              <a:rPr lang="nb-NO" dirty="0"/>
              <a:t>: </a:t>
            </a:r>
            <a:r>
              <a:rPr lang="en-GB" dirty="0"/>
              <a:t>Summary</a:t>
            </a:r>
          </a:p>
        </p:txBody>
      </p:sp>
      <p:sp>
        <p:nvSpPr>
          <p:cNvPr id="3" name="Content Placeholder 2"/>
          <p:cNvSpPr>
            <a:spLocks noGrp="1"/>
          </p:cNvSpPr>
          <p:nvPr>
            <p:ph idx="1"/>
          </p:nvPr>
        </p:nvSpPr>
        <p:spPr>
          <a:xfrm>
            <a:off x="457200" y="1219200"/>
            <a:ext cx="7162800" cy="4937760"/>
          </a:xfrm>
        </p:spPr>
        <p:txBody>
          <a:bodyPr>
            <a:normAutofit lnSpcReduction="10000"/>
          </a:bodyPr>
          <a:lstStyle/>
          <a:p>
            <a:r>
              <a:rPr lang="en-US" sz="2200" dirty="0" err="1"/>
              <a:t>Empagliflozin</a:t>
            </a:r>
            <a:r>
              <a:rPr lang="en-US" sz="2200" dirty="0"/>
              <a:t>, as used in this trial, for 3 years in 1,000 patients with type 2 diabetes at high CV risk:</a:t>
            </a:r>
            <a:br>
              <a:rPr lang="en-US" sz="2200" dirty="0"/>
            </a:br>
            <a:endParaRPr lang="en-US" sz="2200" dirty="0"/>
          </a:p>
          <a:p>
            <a:pPr>
              <a:spcAft>
                <a:spcPts val="3000"/>
              </a:spcAft>
            </a:pPr>
            <a:r>
              <a:rPr lang="en-US" sz="2200" dirty="0" err="1"/>
              <a:t>Empagliflozin</a:t>
            </a:r>
            <a:r>
              <a:rPr lang="en-US" sz="2200" dirty="0"/>
              <a:t> reduced hospitalisation for heart failure by 35% </a:t>
            </a:r>
            <a:br>
              <a:rPr lang="en-US" sz="2200" dirty="0"/>
            </a:br>
            <a:r>
              <a:rPr lang="en-US" sz="2200" dirty="0"/>
              <a:t>¤ 14 fewer </a:t>
            </a:r>
            <a:r>
              <a:rPr lang="en-US" sz="2200" dirty="0" err="1"/>
              <a:t>hospitalisations</a:t>
            </a:r>
            <a:r>
              <a:rPr lang="en-US" sz="2200" dirty="0"/>
              <a:t> for heart failure (</a:t>
            </a:r>
            <a:r>
              <a:rPr lang="en-GB" sz="2200" dirty="0"/>
              <a:t>42 vs 28)</a:t>
            </a:r>
          </a:p>
          <a:p>
            <a:r>
              <a:rPr lang="en-GB" sz="2200" dirty="0" err="1"/>
              <a:t>Empagliflozin</a:t>
            </a:r>
            <a:r>
              <a:rPr lang="en-GB" sz="2200" dirty="0"/>
              <a:t> reduced CV death by 38%</a:t>
            </a:r>
            <a:br>
              <a:rPr lang="en-GB" sz="2200" dirty="0"/>
            </a:br>
            <a:r>
              <a:rPr lang="en-US" sz="2200" dirty="0"/>
              <a:t>¤ 25 lives saved (82 vs 57 deaths)</a:t>
            </a:r>
          </a:p>
          <a:p>
            <a:pPr lvl="2">
              <a:spcAft>
                <a:spcPts val="1200"/>
              </a:spcAft>
            </a:pPr>
            <a:r>
              <a:rPr lang="en-US" dirty="0"/>
              <a:t>22 fewer CV deaths (</a:t>
            </a:r>
            <a:r>
              <a:rPr lang="en-GB" dirty="0"/>
              <a:t>59 vs 37)</a:t>
            </a:r>
          </a:p>
          <a:p>
            <a:pPr>
              <a:spcAft>
                <a:spcPts val="3000"/>
              </a:spcAft>
            </a:pPr>
            <a:r>
              <a:rPr lang="en-US" sz="2200" dirty="0"/>
              <a:t>Empagliflozin improved survival by reducing all-cause mortality by 32%</a:t>
            </a:r>
            <a:br>
              <a:rPr lang="en-US" sz="2200" dirty="0"/>
            </a:br>
            <a:r>
              <a:rPr lang="en-US" sz="2200" dirty="0"/>
              <a:t>¤ 53 additional </a:t>
            </a:r>
            <a:r>
              <a:rPr lang="en-GB" sz="2200" dirty="0"/>
              <a:t>genital infections </a:t>
            </a:r>
            <a:r>
              <a:rPr lang="en-GB" sz="2200" dirty="0">
                <a:solidFill>
                  <a:srgbClr val="5A5A5A"/>
                </a:solidFill>
              </a:rPr>
              <a:t>(</a:t>
            </a:r>
            <a:r>
              <a:rPr lang="en-US" sz="2200" dirty="0"/>
              <a:t>22 vs 75)</a:t>
            </a:r>
          </a:p>
          <a:p>
            <a:pPr>
              <a:spcAft>
                <a:spcPts val="3000"/>
              </a:spcAft>
            </a:pPr>
            <a:endParaRPr lang="en-GB" sz="2400" dirty="0"/>
          </a:p>
          <a:p>
            <a:pPr>
              <a:spcAft>
                <a:spcPts val="3000"/>
              </a:spcAft>
            </a:pPr>
            <a:endParaRPr lang="en-US" sz="2400" dirty="0"/>
          </a:p>
          <a:p>
            <a:pPr>
              <a:spcAft>
                <a:spcPts val="600"/>
              </a:spcAft>
            </a:pPr>
            <a:endParaRPr lang="en-GB" sz="2400" dirty="0"/>
          </a:p>
          <a:p>
            <a:endParaRPr lang="nb-NO" sz="2400" dirty="0"/>
          </a:p>
        </p:txBody>
      </p:sp>
      <p:pic>
        <p:nvPicPr>
          <p:cNvPr id="113666" name="Picture 2" descr="C:\Users\bev\AppData\Local\Microsoft\Windows\Temporary Internet Files\Content.IE5\1NC4AESC\16126-illustration-of-a-red-heart-p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9140" y="3347575"/>
            <a:ext cx="1764102" cy="1659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71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68830" y="368540"/>
            <a:ext cx="8429095" cy="1155459"/>
          </a:xfrm>
        </p:spPr>
        <p:txBody>
          <a:bodyPr lIns="92075" tIns="46038" rIns="92075" bIns="46038" anchorCtr="0">
            <a:noAutofit/>
          </a:bodyPr>
          <a:lstStyle/>
          <a:p>
            <a:pPr eaLnBrk="1" hangingPunct="1">
              <a:defRPr/>
            </a:pPr>
            <a:r>
              <a:rPr lang="en-US" sz="4000" dirty="0"/>
              <a:t>Comparison of</a:t>
            </a:r>
            <a:br>
              <a:rPr lang="en-US" sz="4000" dirty="0"/>
            </a:br>
            <a:r>
              <a:rPr lang="en-US" sz="4000" dirty="0"/>
              <a:t> Type 1,Type 2, LADA</a:t>
            </a:r>
          </a:p>
        </p:txBody>
      </p:sp>
      <p:grpSp>
        <p:nvGrpSpPr>
          <p:cNvPr id="81923" name="Group 1027"/>
          <p:cNvGrpSpPr>
            <a:grpSpLocks/>
          </p:cNvGrpSpPr>
          <p:nvPr/>
        </p:nvGrpSpPr>
        <p:grpSpPr bwMode="auto">
          <a:xfrm>
            <a:off x="370221" y="195366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2</a:t>
              </a: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0</a:t>
              </a: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teens</a:t>
              </a: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a:t>
              </a: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p>
        </p:txBody>
      </p:sp>
    </p:spTree>
    <p:custDataLst>
      <p:tags r:id="rId1"/>
    </p:custDataLst>
    <p:extLst>
      <p:ext uri="{BB962C8B-B14F-4D97-AF65-F5344CB8AC3E}">
        <p14:creationId xmlns:p14="http://schemas.microsoft.com/office/powerpoint/2010/main" val="114115295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p:txBody>
          <a:bodyPr lIns="92075" tIns="46038" rIns="92075" bIns="46038" anchorCtr="0">
            <a:noAutofit/>
          </a:bodyPr>
          <a:lstStyle/>
          <a:p>
            <a:pPr eaLnBrk="1" hangingPunct="1">
              <a:defRPr/>
            </a:pPr>
            <a:r>
              <a:rPr lang="en-US" sz="4000" dirty="0"/>
              <a:t>Comparison of Type 1 and Type 2</a:t>
            </a:r>
          </a:p>
        </p:txBody>
      </p:sp>
      <p:sp>
        <p:nvSpPr>
          <p:cNvPr id="2" name="Text Placeholder 1"/>
          <p:cNvSpPr>
            <a:spLocks noGrp="1"/>
          </p:cNvSpPr>
          <p:nvPr>
            <p:ph type="body" idx="1"/>
          </p:nvPr>
        </p:nvSpPr>
        <p:spPr/>
        <p:txBody>
          <a:bodyPr/>
          <a:lstStyle/>
          <a:p>
            <a:r>
              <a:rPr lang="en-US" dirty="0"/>
              <a:t>Feature</a:t>
            </a:r>
          </a:p>
        </p:txBody>
      </p:sp>
      <p:sp>
        <p:nvSpPr>
          <p:cNvPr id="4" name="Text Placeholder 3"/>
          <p:cNvSpPr>
            <a:spLocks noGrp="1"/>
          </p:cNvSpPr>
          <p:nvPr>
            <p:ph type="body" sz="half" idx="3"/>
          </p:nvPr>
        </p:nvSpPr>
        <p:spPr>
          <a:xfrm>
            <a:off x="5029200" y="1295400"/>
            <a:ext cx="3660775" cy="685800"/>
          </a:xfrm>
        </p:spPr>
        <p:txBody>
          <a:bodyPr/>
          <a:lstStyle/>
          <a:p>
            <a:r>
              <a:rPr lang="en-US" dirty="0"/>
              <a:t>Type 1	Type 2</a:t>
            </a:r>
          </a:p>
        </p:txBody>
      </p:sp>
      <p:sp>
        <p:nvSpPr>
          <p:cNvPr id="3" name="Content Placeholder 2"/>
          <p:cNvSpPr>
            <a:spLocks noGrp="1"/>
          </p:cNvSpPr>
          <p:nvPr>
            <p:ph sz="quarter" idx="2"/>
          </p:nvPr>
        </p:nvSpPr>
        <p:spPr>
          <a:xfrm>
            <a:off x="457200" y="2133600"/>
            <a:ext cx="4363338" cy="4038600"/>
          </a:xfrm>
        </p:spPr>
        <p:txBody>
          <a:bodyPr/>
          <a:lstStyle/>
          <a:p>
            <a:r>
              <a:rPr lang="en-US" dirty="0"/>
              <a:t>Obesity</a:t>
            </a:r>
          </a:p>
          <a:p>
            <a:r>
              <a:rPr lang="en-US" dirty="0"/>
              <a:t>Insulin dependence</a:t>
            </a:r>
          </a:p>
          <a:p>
            <a:r>
              <a:rPr lang="en-US" dirty="0"/>
              <a:t>Respond to oral agents</a:t>
            </a:r>
          </a:p>
          <a:p>
            <a:r>
              <a:rPr lang="en-US" dirty="0"/>
              <a:t>Antibodies present</a:t>
            </a:r>
          </a:p>
          <a:p>
            <a:r>
              <a:rPr lang="en-US" dirty="0"/>
              <a:t>Typical age of onset</a:t>
            </a:r>
          </a:p>
          <a:p>
            <a:r>
              <a:rPr lang="en-US" dirty="0"/>
              <a:t>Insulin Resistance</a:t>
            </a:r>
          </a:p>
        </p:txBody>
      </p:sp>
      <p:sp>
        <p:nvSpPr>
          <p:cNvPr id="5" name="Content Placeholder 4"/>
          <p:cNvSpPr>
            <a:spLocks noGrp="1"/>
          </p:cNvSpPr>
          <p:nvPr>
            <p:ph sz="quarter" idx="4"/>
          </p:nvPr>
        </p:nvSpPr>
        <p:spPr>
          <a:xfrm>
            <a:off x="4820538" y="2133600"/>
            <a:ext cx="3866262" cy="4038600"/>
          </a:xfrm>
        </p:spPr>
        <p:txBody>
          <a:bodyPr/>
          <a:lstStyle/>
          <a:p>
            <a:pPr marL="0" indent="0">
              <a:buNone/>
            </a:pPr>
            <a:r>
              <a:rPr lang="en-US" dirty="0"/>
              <a:t>     x		      xxx</a:t>
            </a:r>
          </a:p>
          <a:p>
            <a:pPr marL="0" indent="0">
              <a:buNone/>
            </a:pPr>
            <a:r>
              <a:rPr lang="en-US" dirty="0"/>
              <a:t>   xxx                 30%</a:t>
            </a:r>
          </a:p>
          <a:p>
            <a:pPr marL="0" indent="0">
              <a:buNone/>
            </a:pPr>
            <a:r>
              <a:rPr lang="en-US" dirty="0"/>
              <a:t>    x                     xxx</a:t>
            </a:r>
          </a:p>
          <a:p>
            <a:pPr marL="0" indent="0">
              <a:buNone/>
            </a:pPr>
            <a:r>
              <a:rPr lang="en-US" dirty="0"/>
              <a:t>    xxx		       0</a:t>
            </a:r>
          </a:p>
          <a:p>
            <a:pPr marL="0" indent="0">
              <a:buNone/>
            </a:pPr>
            <a:r>
              <a:rPr lang="en-US" dirty="0"/>
              <a:t>  puberty	     40-65</a:t>
            </a:r>
          </a:p>
          <a:p>
            <a:pPr marL="0" indent="0">
              <a:buNone/>
            </a:pPr>
            <a:r>
              <a:rPr lang="en-US" dirty="0"/>
              <a:t>     x                    xxx</a:t>
            </a:r>
          </a:p>
        </p:txBody>
      </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8" name="Rectangle 1048"/>
          <p:cNvSpPr>
            <a:spLocks noChangeArrowheads="1"/>
          </p:cNvSpPr>
          <p:nvPr/>
        </p:nvSpPr>
        <p:spPr bwMode="auto">
          <a:xfrm>
            <a:off x="4820538" y="4917019"/>
            <a:ext cx="84960" cy="36933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p>
        </p:txBody>
      </p:sp>
    </p:spTree>
    <p:custDataLst>
      <p:tags r:id="rId1"/>
    </p:custDataLst>
    <p:extLst>
      <p:ext uri="{BB962C8B-B14F-4D97-AF65-F5344CB8AC3E}">
        <p14:creationId xmlns:p14="http://schemas.microsoft.com/office/powerpoint/2010/main" val="2291161832"/>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1483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with …</a:t>
            </a:r>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a:t>Offspring</a:t>
            </a:r>
          </a:p>
          <a:p>
            <a:pPr lvl="1"/>
            <a:r>
              <a:rPr lang="en-US" dirty="0"/>
              <a:t>Fetal Complications</a:t>
            </a:r>
          </a:p>
          <a:p>
            <a:pPr lvl="1"/>
            <a:r>
              <a:rPr lang="en-US" dirty="0"/>
              <a:t>Obesity and diabetes later in life</a:t>
            </a:r>
          </a:p>
          <a:p>
            <a:r>
              <a:rPr lang="en-US" dirty="0"/>
              <a:t>Mother</a:t>
            </a:r>
          </a:p>
          <a:p>
            <a:pPr lvl="1"/>
            <a:r>
              <a:rPr lang="en-US" dirty="0"/>
              <a:t>More complicated pregnancy and delivery</a:t>
            </a:r>
          </a:p>
          <a:p>
            <a:pPr lvl="1"/>
            <a:r>
              <a:rPr lang="en-US" dirty="0"/>
              <a:t>Diabetes later in life</a:t>
            </a:r>
          </a:p>
          <a:p>
            <a:endParaRPr lang="en-US" dirty="0"/>
          </a:p>
          <a:p>
            <a:r>
              <a:rPr lang="en-US" dirty="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71326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a:t>Postnatal Health: </a:t>
            </a:r>
            <a:br>
              <a:rPr lang="en-US" dirty="0"/>
            </a:br>
            <a:r>
              <a:rPr lang="en-US" dirty="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a:t>Encourage breastfeeding for one year </a:t>
            </a:r>
          </a:p>
          <a:p>
            <a:pPr lvl="1">
              <a:defRPr/>
            </a:pPr>
            <a:r>
              <a:rPr lang="en-US" dirty="0"/>
              <a:t>(25% of women achieving this goal)</a:t>
            </a:r>
          </a:p>
          <a:p>
            <a:pPr>
              <a:defRPr/>
            </a:pPr>
            <a:r>
              <a:rPr lang="en-US" dirty="0"/>
              <a:t>Screening 6-12 weeks post partum using non-pregnant OGTT criteria (50%)</a:t>
            </a:r>
          </a:p>
          <a:p>
            <a:pPr>
              <a:defRPr/>
            </a:pPr>
            <a:r>
              <a:rPr lang="en-US" dirty="0"/>
              <a:t>Repeat at 3 </a:t>
            </a:r>
            <a:r>
              <a:rPr lang="en-US" dirty="0" err="1"/>
              <a:t>yr</a:t>
            </a:r>
            <a:r>
              <a:rPr lang="en-US" dirty="0"/>
              <a:t> intervals or signs of DM</a:t>
            </a:r>
          </a:p>
          <a:p>
            <a:pPr>
              <a:defRPr/>
            </a:pPr>
            <a:r>
              <a:rPr lang="en-US" dirty="0"/>
              <a:t>Encourage weight control and exercise</a:t>
            </a:r>
          </a:p>
          <a:p>
            <a:pPr>
              <a:defRPr/>
            </a:pPr>
            <a:r>
              <a:rPr lang="en-US" dirty="0"/>
              <a:t>Make sure connected with health care </a:t>
            </a:r>
          </a:p>
          <a:p>
            <a:pPr>
              <a:defRPr/>
            </a:pPr>
            <a:r>
              <a:rPr lang="en-US" dirty="0"/>
              <a:t>Preconception 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125522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Metformin therapy</a:t>
            </a:r>
          </a:p>
        </p:txBody>
      </p:sp>
      <p:sp>
        <p:nvSpPr>
          <p:cNvPr id="3" name="Content Placeholder 2"/>
          <p:cNvSpPr>
            <a:spLocks noGrp="1"/>
          </p:cNvSpPr>
          <p:nvPr>
            <p:ph idx="1"/>
          </p:nvPr>
        </p:nvSpPr>
        <p:spPr/>
        <p:txBody>
          <a:bodyPr/>
          <a:lstStyle/>
          <a:p>
            <a:r>
              <a:rPr lang="en-US" dirty="0"/>
              <a:t>For women with </a:t>
            </a:r>
            <a:r>
              <a:rPr lang="en-US" dirty="0" err="1"/>
              <a:t>PreDiabetes</a:t>
            </a:r>
            <a:r>
              <a:rPr lang="en-US" dirty="0"/>
              <a:t> and History of GDM</a:t>
            </a:r>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465271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a:t>Metformin – 1</a:t>
            </a:r>
            <a:r>
              <a:rPr lang="en-US" baseline="30000" dirty="0"/>
              <a:t>st</a:t>
            </a:r>
            <a:r>
              <a:rPr lang="en-US" dirty="0"/>
              <a:t> agent of choice</a:t>
            </a:r>
          </a:p>
        </p:txBody>
      </p:sp>
      <p:sp>
        <p:nvSpPr>
          <p:cNvPr id="1514499" name="Rectangle 3"/>
          <p:cNvSpPr>
            <a:spLocks noGrp="1" noChangeArrowheads="1"/>
          </p:cNvSpPr>
          <p:nvPr>
            <p:ph sz="quarter" idx="1"/>
          </p:nvPr>
        </p:nvSpPr>
        <p:spPr>
          <a:xfrm>
            <a:off x="457200" y="1219200"/>
            <a:ext cx="8229600" cy="5105400"/>
          </a:xfrm>
        </p:spPr>
        <p:txBody>
          <a:bodyPr>
            <a:normAutofit/>
          </a:bodyPr>
          <a:lstStyle/>
          <a:p>
            <a:pPr eaLnBrk="1" hangingPunct="1">
              <a:defRPr/>
            </a:pPr>
            <a:r>
              <a:rPr lang="en-US" b="1" dirty="0"/>
              <a:t>Action:</a:t>
            </a:r>
            <a:r>
              <a:rPr lang="en-US" dirty="0"/>
              <a:t> decrease hepatic glucose (glycogen)</a:t>
            </a:r>
          </a:p>
          <a:p>
            <a:pPr eaLnBrk="1" hangingPunct="1">
              <a:defRPr/>
            </a:pPr>
            <a:r>
              <a:rPr lang="en-US" b="1" dirty="0"/>
              <a:t> </a:t>
            </a:r>
            <a:r>
              <a:rPr lang="en-US" sz="3200" dirty="0"/>
              <a:t>Metformin (Glucophage)</a:t>
            </a:r>
          </a:p>
          <a:p>
            <a:pPr lvl="2" eaLnBrk="1" hangingPunct="1">
              <a:defRPr/>
            </a:pPr>
            <a:r>
              <a:rPr lang="en-US" sz="2800" dirty="0"/>
              <a:t>Starting dose: 500 BID, max 2500mg daily</a:t>
            </a:r>
          </a:p>
          <a:p>
            <a:pPr lvl="2">
              <a:defRPr/>
            </a:pPr>
            <a:r>
              <a:rPr lang="en-US" sz="2800" dirty="0"/>
              <a:t>Metformin XR - extended release – less GI upset</a:t>
            </a:r>
          </a:p>
          <a:p>
            <a:pPr lvl="1" eaLnBrk="1" hangingPunct="1">
              <a:defRPr/>
            </a:pPr>
            <a:r>
              <a:rPr lang="en-US" b="1" dirty="0"/>
              <a:t>Efficacy:</a:t>
            </a:r>
          </a:p>
          <a:p>
            <a:pPr lvl="2" eaLnBrk="1" hangingPunct="1">
              <a:defRPr/>
            </a:pPr>
            <a:r>
              <a:rPr lang="en-US" sz="2600" dirty="0"/>
              <a:t>Decrease fasting plasma glucose 60-70 mg/dl  </a:t>
            </a:r>
          </a:p>
          <a:p>
            <a:pPr lvl="2" eaLnBrk="1" hangingPunct="1">
              <a:defRPr/>
            </a:pPr>
            <a:r>
              <a:rPr lang="en-US" sz="2600" dirty="0"/>
              <a:t>Reduce A1C 1.0-2.0%</a:t>
            </a:r>
          </a:p>
          <a:p>
            <a:pPr lvl="1">
              <a:defRPr/>
            </a:pPr>
            <a:r>
              <a:rPr lang="en-US" sz="3000" dirty="0"/>
              <a:t>Benefits / Issues</a:t>
            </a:r>
          </a:p>
          <a:p>
            <a:pPr lvl="2">
              <a:defRPr/>
            </a:pPr>
            <a:r>
              <a:rPr lang="en-US" dirty="0"/>
              <a:t>Cheap, no weight gain; some lose weight, lowers LDL, no hypo</a:t>
            </a:r>
          </a:p>
          <a:p>
            <a:pPr lvl="2">
              <a:defRPr/>
            </a:pPr>
            <a:r>
              <a:rPr lang="en-US" sz="2000" dirty="0"/>
              <a:t>ADA </a:t>
            </a:r>
            <a:r>
              <a:rPr lang="en-US" sz="2000" dirty="0" err="1"/>
              <a:t>Stds</a:t>
            </a:r>
            <a:r>
              <a:rPr lang="en-US" sz="2000" dirty="0"/>
              <a:t> 2016 suggests GFR may be a more appropriate measure.  If GFR &lt;45, max dose is 1000mg a day.  If GFR &lt;30, stop metformin.</a:t>
            </a:r>
          </a:p>
          <a:p>
            <a:pPr lvl="2">
              <a:defRPr/>
            </a:pPr>
            <a:endParaRPr lang="en-US" dirty="0"/>
          </a:p>
        </p:txBody>
      </p:sp>
    </p:spTree>
    <p:custDataLst>
      <p:tags r:id="rId1"/>
    </p:custDataLst>
    <p:extLst>
      <p:ext uri="{BB962C8B-B14F-4D97-AF65-F5344CB8AC3E}">
        <p14:creationId xmlns:p14="http://schemas.microsoft.com/office/powerpoint/2010/main" val="334197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514499">
                                            <p:txEl>
                                              <p:pRg st="9" end="9"/>
                                            </p:txEl>
                                          </p:spTgt>
                                        </p:tgtEl>
                                        <p:attrNameLst>
                                          <p:attrName>style.visibility</p:attrName>
                                        </p:attrNameLst>
                                      </p:cBhvr>
                                      <p:to>
                                        <p:strVal val="visible"/>
                                      </p:to>
                                    </p:set>
                                    <p:animEffect transition="in" filter="wipe(up)">
                                      <p:cBhvr>
                                        <p:cTn id="36" dur="500"/>
                                        <p:tgtEl>
                                          <p:spTgt spid="15144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381000"/>
            <a:ext cx="8229600" cy="762000"/>
          </a:xfrm>
        </p:spPr>
        <p:txBody>
          <a:bodyPr>
            <a:normAutofit/>
          </a:bodyPr>
          <a:lstStyle/>
          <a:p>
            <a:r>
              <a:rPr lang="en-US" sz="4000" dirty="0"/>
              <a:t>Other Causes of Hyperglycemia</a:t>
            </a:r>
          </a:p>
        </p:txBody>
      </p:sp>
      <p:sp>
        <p:nvSpPr>
          <p:cNvPr id="3" name="Content Placeholder 2"/>
          <p:cNvSpPr>
            <a:spLocks noGrp="1"/>
          </p:cNvSpPr>
          <p:nvPr>
            <p:ph sz="half" idx="1"/>
          </p:nvPr>
        </p:nvSpPr>
        <p:spPr>
          <a:xfrm>
            <a:off x="490182" y="1752600"/>
            <a:ext cx="3810000" cy="4800600"/>
          </a:xfrm>
        </p:spPr>
        <p:txBody>
          <a:bodyPr/>
          <a:lstStyle/>
          <a:p>
            <a:pPr lvl="1">
              <a:defRPr/>
            </a:pPr>
            <a:r>
              <a:rPr lang="en-US" sz="3200" dirty="0"/>
              <a:t>Steroids</a:t>
            </a:r>
          </a:p>
          <a:p>
            <a:pPr lvl="1">
              <a:defRPr/>
            </a:pPr>
            <a:r>
              <a:rPr lang="en-US" sz="3200" dirty="0"/>
              <a:t>Agent Orange</a:t>
            </a:r>
          </a:p>
          <a:p>
            <a:pPr lvl="1">
              <a:defRPr/>
            </a:pPr>
            <a:r>
              <a:rPr lang="en-US" sz="3200" dirty="0"/>
              <a:t>Tube feedings / TPN</a:t>
            </a:r>
          </a:p>
          <a:p>
            <a:pPr lvl="1">
              <a:defRPr/>
            </a:pPr>
            <a:r>
              <a:rPr lang="en-US" sz="3200" dirty="0"/>
              <a:t>Transplant medications</a:t>
            </a:r>
          </a:p>
          <a:p>
            <a:pPr lvl="1">
              <a:defRPr/>
            </a:pPr>
            <a:r>
              <a:rPr lang="en-US" sz="3200" dirty="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treatment</a:t>
            </a:r>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28391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61595" y="457200"/>
            <a:ext cx="5020030" cy="1143000"/>
          </a:xfrm>
        </p:spPr>
        <p:txBody>
          <a:bodyPr>
            <a:normAutofit fontScale="90000"/>
          </a:bodyPr>
          <a:lstStyle/>
          <a:p>
            <a:pPr eaLnBrk="1" hangingPunct="1"/>
            <a:r>
              <a:rPr lang="en-US" dirty="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a:t>Fatty liver disease  </a:t>
            </a:r>
          </a:p>
          <a:p>
            <a:pPr eaLnBrk="1" hangingPunct="1">
              <a:defRPr/>
            </a:pPr>
            <a:r>
              <a:rPr lang="en-US" dirty="0"/>
              <a:t>Obstructive sleep apnea</a:t>
            </a:r>
          </a:p>
          <a:p>
            <a:pPr eaLnBrk="1" hangingPunct="1">
              <a:defRPr/>
            </a:pPr>
            <a:r>
              <a:rPr lang="en-US" dirty="0"/>
              <a:t>Cancer; pancreas, liver, breast</a:t>
            </a:r>
          </a:p>
          <a:p>
            <a:pPr eaLnBrk="1" hangingPunct="1">
              <a:defRPr/>
            </a:pPr>
            <a:r>
              <a:rPr lang="en-US" dirty="0"/>
              <a:t>Alzheimer’s</a:t>
            </a:r>
          </a:p>
          <a:p>
            <a:pPr eaLnBrk="1" hangingPunct="1">
              <a:defRPr/>
            </a:pPr>
            <a:r>
              <a:rPr lang="en-US" dirty="0"/>
              <a:t>Depression</a:t>
            </a:r>
          </a:p>
          <a:p>
            <a:pPr marL="0" indent="0" eaLnBrk="1" hangingPunct="1">
              <a:buFont typeface="Wingdings" panose="05000000000000000000" pitchFamily="2" charset="2"/>
              <a:buNone/>
              <a:defRPr/>
            </a:pPr>
            <a:endParaRPr lang="en-US" dirty="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1377103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2016</a:t>
            </a:r>
          </a:p>
        </p:txBody>
      </p:sp>
      <p:sp>
        <p:nvSpPr>
          <p:cNvPr id="3" name="Content Placeholder 2"/>
          <p:cNvSpPr>
            <a:spLocks noGrp="1"/>
          </p:cNvSpPr>
          <p:nvPr>
            <p:ph sz="quarter" idx="1"/>
          </p:nvPr>
        </p:nvSpPr>
        <p:spPr/>
        <p:txBody>
          <a:bodyPr/>
          <a:lstStyle/>
          <a:p>
            <a:r>
              <a:rPr lang="en-US" dirty="0"/>
              <a:t>29 million or  &gt; 9.3%</a:t>
            </a:r>
          </a:p>
          <a:p>
            <a:r>
              <a:rPr lang="en-US" dirty="0"/>
              <a:t>27% don’t know they have it</a:t>
            </a:r>
          </a:p>
          <a:p>
            <a:r>
              <a:rPr lang="en-US" dirty="0"/>
              <a:t>37% of US adults have pre diabetes (86 mil)</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312639" y="1219200"/>
            <a:ext cx="8518721" cy="4981575"/>
          </a:xfrm>
          <a:prstGeom prst="rect">
            <a:avLst/>
          </a:prstGeom>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81000"/>
            <a:ext cx="8229600" cy="12954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96260"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944812"/>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41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533400" y="228600"/>
            <a:ext cx="8001000" cy="685800"/>
          </a:xfrm>
        </p:spPr>
        <p:txBody>
          <a:bodyPr>
            <a:normAutofit fontScale="90000"/>
          </a:bodyPr>
          <a:lstStyle/>
          <a:p>
            <a:pPr eaLnBrk="1" hangingPunct="1"/>
            <a:r>
              <a:rPr lang="en-US" sz="4000" dirty="0" err="1"/>
              <a:t>DiaBingo</a:t>
            </a:r>
            <a:endParaRPr lang="en-US" sz="4000" dirty="0"/>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a:p>
          <a:p>
            <a:pPr algn="r" eaLnBrk="1" hangingPunct="1">
              <a:defRPr/>
            </a:pPr>
            <a:endParaRPr lang="en-US" sz="240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533400" y="838200"/>
            <a:ext cx="8001000" cy="5466112"/>
          </a:xfrm>
          <a:prstGeom prst="rect">
            <a:avLst/>
          </a:prstGeom>
          <a:noFill/>
          <a:ln w="12700">
            <a:noFill/>
            <a:miter lim="800000"/>
            <a:headEnd/>
            <a:tailEnd/>
          </a:ln>
          <a:effectLst/>
        </p:spPr>
        <p:txBody>
          <a:bodyPr wrap="square">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259662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a:t>ketones</a:t>
            </a:r>
            <a:r>
              <a:rPr lang="en-US" dirty="0"/>
              <a:t> in urine.</a:t>
            </a:r>
          </a:p>
          <a:p>
            <a:pPr eaLnBrk="1" hangingPunct="1">
              <a:lnSpc>
                <a:spcPct val="80000"/>
              </a:lnSpc>
              <a:defRPr/>
            </a:pPr>
            <a:r>
              <a:rPr lang="en-US" dirty="0"/>
              <a:t>What are her risk factors, signs of diabetes </a:t>
            </a:r>
          </a:p>
          <a:p>
            <a:pPr eaLnBrk="1" hangingPunct="1">
              <a:lnSpc>
                <a:spcPct val="80000"/>
              </a:lnSpc>
              <a:defRPr/>
            </a:pPr>
            <a:r>
              <a:rPr lang="en-US" dirty="0"/>
              <a:t>What type of diabetes does she have? </a:t>
            </a:r>
          </a:p>
          <a:p>
            <a:pPr eaLnBrk="1" hangingPunct="1">
              <a:lnSpc>
                <a:spcPct val="80000"/>
              </a:lnSpc>
              <a:defRPr/>
            </a:pPr>
            <a:r>
              <a:rPr lang="en-US" dirty="0"/>
              <a:t>Does she have insulin resistance?</a:t>
            </a:r>
          </a:p>
          <a:p>
            <a:pPr eaLnBrk="1" hangingPunct="1">
              <a:lnSpc>
                <a:spcPct val="80000"/>
              </a:lnSpc>
              <a:defRPr/>
            </a:pPr>
            <a:endParaRPr lang="en-US" sz="2800" dirty="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5655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dirty="0"/>
              <a:t>Strategies – One Step at a Time, Focus on Survival Skills </a:t>
            </a:r>
          </a:p>
        </p:txBody>
      </p:sp>
      <p:sp>
        <p:nvSpPr>
          <p:cNvPr id="2" name="TextBox 1"/>
          <p:cNvSpPr txBox="1"/>
          <p:nvPr/>
        </p:nvSpPr>
        <p:spPr>
          <a:xfrm>
            <a:off x="3733800" y="4343400"/>
            <a:ext cx="3581400" cy="1384995"/>
          </a:xfrm>
          <a:prstGeom prst="rect">
            <a:avLst/>
          </a:prstGeom>
          <a:noFill/>
        </p:spPr>
        <p:txBody>
          <a:bodyPr wrap="square" rtlCol="0">
            <a:spAutoFit/>
          </a:bodyPr>
          <a:lstStyle/>
          <a:p>
            <a:r>
              <a:rPr lang="en-US" sz="2800" dirty="0">
                <a:solidFill>
                  <a:srgbClr val="FF0000"/>
                </a:solidFill>
              </a:rPr>
              <a:t>Look for </a:t>
            </a:r>
            <a:br>
              <a:rPr lang="en-US" sz="2800" dirty="0">
                <a:solidFill>
                  <a:srgbClr val="FF0000"/>
                </a:solidFill>
              </a:rPr>
            </a:br>
            <a:r>
              <a:rPr lang="en-US" sz="2800" dirty="0">
                <a:solidFill>
                  <a:srgbClr val="FF0000"/>
                </a:solidFill>
              </a:rPr>
              <a:t>“teaching moment” opportunities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50" y="1828800"/>
            <a:ext cx="2819400" cy="4229100"/>
          </a:xfrm>
          <a:prstGeom prst="rect">
            <a:avLst/>
          </a:prstGeom>
        </p:spPr>
      </p:pic>
    </p:spTree>
    <p:custDataLst>
      <p:tags r:id="rId1"/>
    </p:custDataLst>
    <p:extLst>
      <p:ext uri="{BB962C8B-B14F-4D97-AF65-F5344CB8AC3E}">
        <p14:creationId xmlns:p14="http://schemas.microsoft.com/office/powerpoint/2010/main" val="92575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304800"/>
            <a:ext cx="8229600" cy="1219200"/>
          </a:xfrm>
        </p:spPr>
        <p:txBody>
          <a:bodyPr>
            <a:normAutofit fontScale="90000"/>
          </a:bodyPr>
          <a:lstStyle/>
          <a:p>
            <a:pPr eaLnBrk="1" hangingPunct="1"/>
            <a:r>
              <a:rPr lang="en-US" dirty="0"/>
              <a:t>What Do You Say?</a:t>
            </a:r>
            <a:br>
              <a:rPr lang="en-US" dirty="0"/>
            </a:br>
            <a:r>
              <a:rPr lang="en-US" dirty="0"/>
              <a:t>Mrs. Jones asks you</a:t>
            </a:r>
          </a:p>
        </p:txBody>
      </p:sp>
      <p:sp>
        <p:nvSpPr>
          <p:cNvPr id="102403" name="Rectangle 3"/>
          <p:cNvSpPr>
            <a:spLocks noGrp="1" noChangeArrowheads="1"/>
          </p:cNvSpPr>
          <p:nvPr>
            <p:ph type="body" idx="1"/>
          </p:nvPr>
        </p:nvSpPr>
        <p:spPr>
          <a:xfrm>
            <a:off x="457200" y="1752600"/>
            <a:ext cx="8229600" cy="4404360"/>
          </a:xfrm>
        </p:spPr>
        <p:txBody>
          <a:bodyPr/>
          <a:lstStyle/>
          <a:p>
            <a:pPr eaLnBrk="1" hangingPunct="1"/>
            <a:r>
              <a:rPr lang="en-US" dirty="0"/>
              <a:t>What is type 2 diabetes?</a:t>
            </a:r>
          </a:p>
          <a:p>
            <a:pPr eaLnBrk="1" hangingPunct="1"/>
            <a:r>
              <a:rPr lang="en-US" dirty="0"/>
              <a:t>Will this go away?</a:t>
            </a:r>
          </a:p>
          <a:p>
            <a:pPr eaLnBrk="1" hangingPunct="1"/>
            <a:r>
              <a:rPr lang="en-US" dirty="0"/>
              <a:t>Will I get complications?</a:t>
            </a:r>
          </a:p>
          <a:p>
            <a:pPr eaLnBrk="1" hangingPunct="1"/>
            <a:r>
              <a:rPr lang="en-US" dirty="0"/>
              <a:t>Will I need to take diabetes medication for the rest of my life?</a:t>
            </a:r>
          </a:p>
          <a:p>
            <a:pPr eaLnBrk="1" hangingPunct="1"/>
            <a:r>
              <a:rPr lang="en-US" dirty="0"/>
              <a:t>How come I got diabetes?</a:t>
            </a:r>
          </a:p>
          <a:p>
            <a:pPr eaLnBrk="1" hangingPunct="1"/>
            <a:r>
              <a:rPr lang="en-US" dirty="0"/>
              <a:t>Do I have to check my blood sugars?</a:t>
            </a:r>
          </a:p>
          <a:p>
            <a:pPr eaLnBrk="1" hangingPunct="1"/>
            <a:endParaRPr lang="en-US" dirty="0"/>
          </a:p>
        </p:txBody>
      </p:sp>
    </p:spTree>
    <p:custDataLst>
      <p:tags r:id="rId1"/>
    </p:custDataLst>
    <p:extLst>
      <p:ext uri="{BB962C8B-B14F-4D97-AF65-F5344CB8AC3E}">
        <p14:creationId xmlns:p14="http://schemas.microsoft.com/office/powerpoint/2010/main" val="374765277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3600"/>
              <a:t>I don’t want to!</a:t>
            </a:r>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043" y="11430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2010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No one is Unmotivated</a:t>
            </a:r>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a:t>…. to lead and long and healthy 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resources</a:t>
            </a:r>
          </a:p>
          <a:p>
            <a:pPr lvl="1"/>
            <a:endParaRPr lang="en-US" sz="2800" dirty="0"/>
          </a:p>
          <a:p>
            <a:pPr lvl="1"/>
            <a:endParaRPr lang="en-US" sz="2800" dirty="0"/>
          </a:p>
          <a:p>
            <a:pPr marL="292608" lvl="1" indent="0" algn="r">
              <a:buNone/>
            </a:pPr>
            <a:r>
              <a:rPr lang="en-US" sz="2800" dirty="0"/>
              <a:t>Bill </a:t>
            </a:r>
            <a:r>
              <a:rPr lang="en-US" sz="2800" dirty="0" err="1"/>
              <a:t>Polonsky</a:t>
            </a:r>
            <a:r>
              <a:rPr lang="en-US" sz="2800" dirty="0"/>
              <a:t>, PhD, CDE</a:t>
            </a:r>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253142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Overcoming barriers</a:t>
            </a:r>
          </a:p>
        </p:txBody>
      </p:sp>
      <p:sp>
        <p:nvSpPr>
          <p:cNvPr id="3" name="Content Placeholder 2"/>
          <p:cNvSpPr>
            <a:spLocks noGrp="1"/>
          </p:cNvSpPr>
          <p:nvPr>
            <p:ph sz="half" idx="1"/>
          </p:nvPr>
        </p:nvSpPr>
        <p:spPr>
          <a:xfrm>
            <a:off x="457200" y="1371600"/>
            <a:ext cx="4041648" cy="4495800"/>
          </a:xfrm>
        </p:spPr>
        <p:txBody>
          <a:bodyPr>
            <a:normAutofit fontScale="850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842999" y="1371600"/>
            <a:ext cx="3822192"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often</a:t>
            </a:r>
          </a:p>
          <a:p>
            <a:endParaRPr lang="en-US" dirty="0"/>
          </a:p>
          <a:p>
            <a:pPr marL="0" lvl="1" indent="0">
              <a:spcBef>
                <a:spcPts val="600"/>
              </a:spcBef>
              <a:buClr>
                <a:schemeClr val="tx2"/>
              </a:buClr>
              <a:buSzPct val="73000"/>
              <a:buNone/>
            </a:pPr>
            <a:endParaRPr lang="en-US" sz="2800" dirty="0"/>
          </a:p>
          <a:p>
            <a:pPr marL="0" lvl="1" indent="0" algn="r">
              <a:spcBef>
                <a:spcPts val="600"/>
              </a:spcBef>
              <a:buClr>
                <a:schemeClr val="tx2"/>
              </a:buClr>
              <a:buSzPct val="73000"/>
              <a:buNone/>
            </a:pPr>
            <a:r>
              <a:rPr lang="en-US" sz="2800" dirty="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282004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374826"/>
            <a:ext cx="8229600" cy="1295400"/>
          </a:xfrm>
        </p:spPr>
        <p:txBody>
          <a:bodyPr>
            <a:normAutofit fontScale="90000"/>
          </a:bodyPr>
          <a:lstStyle/>
          <a:p>
            <a:pPr eaLnBrk="1" hangingPunct="1"/>
            <a:r>
              <a:rPr lang="en-US" dirty="0"/>
              <a:t>How will blood glucose testing  help me?</a:t>
            </a:r>
          </a:p>
        </p:txBody>
      </p:sp>
      <p:sp>
        <p:nvSpPr>
          <p:cNvPr id="1437699" name="Rectangle 3"/>
          <p:cNvSpPr>
            <a:spLocks noGrp="1" noChangeArrowheads="1"/>
          </p:cNvSpPr>
          <p:nvPr>
            <p:ph type="body" sz="half" idx="4294967295"/>
          </p:nvPr>
        </p:nvSpPr>
        <p:spPr>
          <a:xfrm>
            <a:off x="457200" y="2057400"/>
            <a:ext cx="7239000" cy="4038600"/>
          </a:xfrm>
        </p:spPr>
        <p:txBody>
          <a:bodyPr/>
          <a:lstStyle/>
          <a:p>
            <a:pPr eaLnBrk="1" hangingPunct="1">
              <a:lnSpc>
                <a:spcPct val="90000"/>
              </a:lnSpc>
              <a:defRPr/>
            </a:pPr>
            <a:r>
              <a:rPr lang="en-US" sz="2800" dirty="0"/>
              <a:t>See if your treatment plan is working</a:t>
            </a:r>
          </a:p>
          <a:p>
            <a:pPr eaLnBrk="1" hangingPunct="1">
              <a:lnSpc>
                <a:spcPct val="90000"/>
              </a:lnSpc>
              <a:defRPr/>
            </a:pPr>
            <a:r>
              <a:rPr lang="en-US" sz="2800" dirty="0"/>
              <a:t>Make decisions regarding food and/or med adjustment when exercising</a:t>
            </a:r>
          </a:p>
          <a:p>
            <a:pPr eaLnBrk="1" hangingPunct="1">
              <a:lnSpc>
                <a:spcPct val="90000"/>
              </a:lnSpc>
              <a:defRPr/>
            </a:pPr>
            <a:r>
              <a:rPr lang="en-US" sz="2800" dirty="0"/>
              <a:t>Find out how that pizza affected your BG</a:t>
            </a:r>
          </a:p>
          <a:p>
            <a:pPr eaLnBrk="1" hangingPunct="1">
              <a:lnSpc>
                <a:spcPct val="90000"/>
              </a:lnSpc>
              <a:defRPr/>
            </a:pPr>
            <a:r>
              <a:rPr lang="en-US" sz="2800" dirty="0"/>
              <a:t>Avoid unwanted weight gain</a:t>
            </a:r>
          </a:p>
          <a:p>
            <a:pPr eaLnBrk="1" hangingPunct="1">
              <a:lnSpc>
                <a:spcPct val="90000"/>
              </a:lnSpc>
              <a:defRPr/>
            </a:pPr>
            <a:r>
              <a:rPr lang="en-US" sz="2800" dirty="0"/>
              <a:t>Enhanced athletic performance </a:t>
            </a:r>
          </a:p>
          <a:p>
            <a:pPr eaLnBrk="1" hangingPunct="1">
              <a:lnSpc>
                <a:spcPct val="90000"/>
              </a:lnSpc>
              <a:defRPr/>
            </a:pPr>
            <a:r>
              <a:rPr lang="en-US" sz="2800" dirty="0"/>
              <a:t>Find patterns</a:t>
            </a:r>
          </a:p>
          <a:p>
            <a:pPr eaLnBrk="1" hangingPunct="1">
              <a:lnSpc>
                <a:spcPct val="90000"/>
              </a:lnSpc>
              <a:defRPr/>
            </a:pPr>
            <a:r>
              <a:rPr lang="en-US" sz="2800" dirty="0"/>
              <a:t>Manage illness</a:t>
            </a:r>
          </a:p>
          <a:p>
            <a:pPr eaLnBrk="1" hangingPunct="1">
              <a:lnSpc>
                <a:spcPct val="90000"/>
              </a:lnSpc>
              <a:defRPr/>
            </a:pPr>
            <a:endParaRPr lang="en-US" sz="2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2033" y="3681743"/>
            <a:ext cx="2088333" cy="2414257"/>
          </a:xfrm>
          <a:prstGeom prst="rect">
            <a:avLst/>
          </a:prstGeom>
        </p:spPr>
      </p:pic>
    </p:spTree>
    <p:custDataLst>
      <p:tags r:id="rId1"/>
    </p:custDataLst>
    <p:extLst>
      <p:ext uri="{BB962C8B-B14F-4D97-AF65-F5344CB8AC3E}">
        <p14:creationId xmlns:p14="http://schemas.microsoft.com/office/powerpoint/2010/main" val="289085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a:defRPr/>
            </a:pPr>
            <a:r>
              <a:rPr lang="en-US" sz="4000" dirty="0"/>
              <a:t>How Often Should I Check?</a:t>
            </a:r>
          </a:p>
        </p:txBody>
      </p:sp>
      <p:sp>
        <p:nvSpPr>
          <p:cNvPr id="3" name="Content Placeholder 2"/>
          <p:cNvSpPr>
            <a:spLocks noGrp="1"/>
          </p:cNvSpPr>
          <p:nvPr>
            <p:ph sz="quarter" idx="1"/>
          </p:nvPr>
        </p:nvSpPr>
        <p:spPr>
          <a:xfrm>
            <a:off x="457200" y="1219200"/>
            <a:ext cx="5334000" cy="4937760"/>
          </a:xfrm>
        </p:spPr>
        <p:txBody>
          <a:bodyPr>
            <a:normAutofit fontScale="92500"/>
          </a:bodyPr>
          <a:lstStyle/>
          <a:p>
            <a:pPr>
              <a:spcBef>
                <a:spcPct val="20000"/>
              </a:spcBef>
              <a:defRPr/>
            </a:pPr>
            <a:r>
              <a:rPr lang="en-US" dirty="0">
                <a:cs typeface="Arial" charset="0"/>
              </a:rPr>
              <a:t>Be realistic!!</a:t>
            </a:r>
          </a:p>
          <a:p>
            <a:pPr>
              <a:spcBef>
                <a:spcPct val="20000"/>
              </a:spcBef>
              <a:defRPr/>
            </a:pPr>
            <a:r>
              <a:rPr lang="en-US" dirty="0">
                <a:cs typeface="Arial" charset="0"/>
              </a:rPr>
              <a:t>Type 2 on orals – Medicare covers 100 strips for 3 months</a:t>
            </a:r>
          </a:p>
          <a:p>
            <a:pPr>
              <a:spcBef>
                <a:spcPct val="20000"/>
              </a:spcBef>
              <a:defRPr/>
            </a:pPr>
            <a:r>
              <a:rPr lang="en-US" dirty="0">
                <a:cs typeface="Arial" charset="0"/>
              </a:rPr>
              <a:t>Based on individual - Consider:</a:t>
            </a:r>
          </a:p>
          <a:p>
            <a:pPr marL="914400" lvl="1" indent="-457200">
              <a:spcBef>
                <a:spcPct val="20000"/>
              </a:spcBef>
              <a:defRPr/>
            </a:pPr>
            <a:r>
              <a:rPr lang="en-US" sz="2800" dirty="0">
                <a:cs typeface="Arial" charset="0"/>
              </a:rPr>
              <a:t>Types and timing of meds</a:t>
            </a:r>
          </a:p>
          <a:p>
            <a:pPr marL="914400" lvl="1" indent="-457200">
              <a:spcBef>
                <a:spcPct val="20000"/>
              </a:spcBef>
              <a:defRPr/>
            </a:pPr>
            <a:r>
              <a:rPr lang="en-US" sz="2800" dirty="0">
                <a:cs typeface="Arial" charset="0"/>
              </a:rPr>
              <a:t>Goals</a:t>
            </a:r>
          </a:p>
          <a:p>
            <a:pPr marL="914400" lvl="1" indent="-457200">
              <a:spcBef>
                <a:spcPct val="20000"/>
              </a:spcBef>
              <a:defRPr/>
            </a:pPr>
            <a:r>
              <a:rPr lang="en-US" sz="2800" dirty="0">
                <a:cs typeface="Arial" charset="0"/>
              </a:rPr>
              <a:t>Ability (physical and emotional)</a:t>
            </a:r>
          </a:p>
          <a:p>
            <a:pPr marL="914400" lvl="1" indent="-457200">
              <a:spcBef>
                <a:spcPct val="20000"/>
              </a:spcBef>
              <a:defRPr/>
            </a:pPr>
            <a:r>
              <a:rPr lang="en-US" sz="2800" dirty="0">
                <a:cs typeface="Arial" charset="0"/>
              </a:rPr>
              <a:t>Finances / Insurance</a:t>
            </a:r>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531" y="1219200"/>
            <a:ext cx="2855269" cy="1905000"/>
          </a:xfrm>
          <a:prstGeom prst="rect">
            <a:avLst/>
          </a:prstGeom>
        </p:spPr>
      </p:pic>
    </p:spTree>
    <p:custDataLst>
      <p:tags r:id="rId1"/>
    </p:custDataLst>
    <p:extLst>
      <p:ext uri="{BB962C8B-B14F-4D97-AF65-F5344CB8AC3E}">
        <p14:creationId xmlns:p14="http://schemas.microsoft.com/office/powerpoint/2010/main" val="4120228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br>
              <a:rPr lang="en-US" dirty="0">
                <a:solidFill>
                  <a:schemeClr val="tx1"/>
                </a:solidFill>
              </a:rPr>
            </a:br>
            <a:r>
              <a:rPr lang="en-US" dirty="0">
                <a:solidFill>
                  <a:schemeClr val="tx1"/>
                </a:solidFill>
              </a:rPr>
              <a:t>My Boys –Robert and Jackson</a:t>
            </a:r>
          </a:p>
        </p:txBody>
      </p:sp>
      <p:sp>
        <p:nvSpPr>
          <p:cNvPr id="6" name="Content Placeholder 5"/>
          <p:cNvSpPr>
            <a:spLocks noGrp="1"/>
          </p:cNvSpPr>
          <p:nvPr>
            <p:ph sz="quarter" idx="1"/>
          </p:nvPr>
        </p:nvSpPr>
        <p:spPr/>
        <p:txBody>
          <a:bodyPr/>
          <a:lstStyle/>
          <a:p>
            <a:pPr marL="0" indent="0" algn="ctr">
              <a:buNone/>
            </a:pPr>
            <a:br>
              <a:rPr lang="en-US" dirty="0"/>
            </a:br>
            <a:br>
              <a:rPr lang="en-US" dirty="0"/>
            </a:br>
            <a:r>
              <a:rPr lang="en-US" sz="4400" dirty="0"/>
              <a:t>By the time     they are 50,             1/3 will            have diabetes</a:t>
            </a:r>
          </a:p>
        </p:txBody>
      </p:sp>
      <p:pic>
        <p:nvPicPr>
          <p:cNvPr id="3" name="Content Placeholder 2"/>
          <p:cNvPicPr>
            <a:picLocks noGrp="1" noChangeAspect="1"/>
          </p:cNvPicPr>
          <p:nvPr>
            <p:ph sz="quarter" idx="2"/>
          </p:nvPr>
        </p:nvPicPr>
        <p:blipFill>
          <a:blip r:embed="rId3" cstate="print">
            <a:extLst>
              <a:ext uri="{28A0092B-C50C-407E-A947-70E740481C1C}">
                <a14:useLocalDpi xmlns:a14="http://schemas.microsoft.com/office/drawing/2010/main" val="0"/>
              </a:ext>
            </a:extLst>
          </a:blip>
          <a:stretch>
            <a:fillRect/>
          </a:stretch>
        </p:blipFill>
        <p:spPr>
          <a:xfrm>
            <a:off x="4801791" y="1216025"/>
            <a:ext cx="3702843" cy="4937125"/>
          </a:xfrm>
        </p:spPr>
      </p:pic>
      <p:pic>
        <p:nvPicPr>
          <p:cNvPr id="4" name="Picture 3"/>
          <p:cNvPicPr>
            <a:picLocks noChangeAspect="1"/>
          </p:cNvPicPr>
          <p:nvPr/>
        </p:nvPicPr>
        <p:blipFill>
          <a:blip r:embed="rId4"/>
          <a:stretch>
            <a:fillRect/>
          </a:stretch>
        </p:blipFill>
        <p:spPr>
          <a:xfrm>
            <a:off x="709532" y="440055"/>
            <a:ext cx="7572535" cy="5743575"/>
          </a:xfrm>
          <a:prstGeom prst="rect">
            <a:avLst/>
          </a:prstGeo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Spiritual Care</a:t>
            </a:r>
          </a:p>
        </p:txBody>
      </p:sp>
      <p:pic>
        <p:nvPicPr>
          <p:cNvPr id="4" name="Content Placeholder 3"/>
          <p:cNvPicPr>
            <a:picLocks noGrp="1" noChangeAspect="1"/>
          </p:cNvPicPr>
          <p:nvPr>
            <p:ph sz="quarter" idx="1"/>
          </p:nvPr>
        </p:nvPicPr>
        <p:blipFill>
          <a:blip r:embed="rId3"/>
          <a:stretch>
            <a:fillRect/>
          </a:stretch>
        </p:blipFill>
        <p:spPr>
          <a:xfrm>
            <a:off x="2209800" y="1240302"/>
            <a:ext cx="4114800" cy="4811150"/>
          </a:xfrm>
          <a:prstGeom prst="rect">
            <a:avLst/>
          </a:prstGeom>
        </p:spPr>
      </p:pic>
    </p:spTree>
    <p:custDataLst>
      <p:tags r:id="rId1"/>
    </p:custDataLst>
    <p:extLst>
      <p:ext uri="{BB962C8B-B14F-4D97-AF65-F5344CB8AC3E}">
        <p14:creationId xmlns:p14="http://schemas.microsoft.com/office/powerpoint/2010/main" val="307359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pPr algn="r"/>
            <a:r>
              <a:rPr lang="en-US" sz="3600" b="1" i="1" dirty="0"/>
              <a:t>“The highest form of wisdom is kindness.” </a:t>
            </a:r>
            <a:br>
              <a:rPr lang="en-US" sz="3600" b="1" i="1" dirty="0"/>
            </a:br>
            <a:r>
              <a:rPr lang="en-US" sz="3600" b="1" i="1" dirty="0"/>
              <a:t>The Talmud</a:t>
            </a:r>
            <a:endParaRPr lang="en-US" sz="3600" dirty="0"/>
          </a:p>
        </p:txBody>
      </p:sp>
      <p:pic>
        <p:nvPicPr>
          <p:cNvPr id="12" name="Content Placeholder 11"/>
          <p:cNvPicPr>
            <a:picLocks noGrp="1" noChangeAspect="1"/>
          </p:cNvPicPr>
          <p:nvPr>
            <p:ph sz="quarter" idx="1"/>
          </p:nvPr>
        </p:nvPicPr>
        <p:blipFill>
          <a:blip r:embed="rId3"/>
          <a:stretch>
            <a:fillRect/>
          </a:stretch>
        </p:blipFill>
        <p:spPr>
          <a:xfrm>
            <a:off x="5638800" y="1295400"/>
            <a:ext cx="2814500" cy="2024045"/>
          </a:xfrm>
          <a:prstGeom prst="rect">
            <a:avLst/>
          </a:prstGeom>
        </p:spPr>
      </p:pic>
      <p:sp>
        <p:nvSpPr>
          <p:cNvPr id="13" name="Rectangle 12"/>
          <p:cNvSpPr/>
          <p:nvPr/>
        </p:nvSpPr>
        <p:spPr>
          <a:xfrm>
            <a:off x="838200" y="1152099"/>
            <a:ext cx="4572000" cy="4524315"/>
          </a:xfrm>
          <a:prstGeom prst="rect">
            <a:avLst/>
          </a:prstGeom>
        </p:spPr>
        <p:txBody>
          <a:bodyPr>
            <a:spAutoFit/>
          </a:bodyPr>
          <a:lstStyle/>
          <a:p>
            <a:r>
              <a:rPr lang="en-US" sz="2400" dirty="0"/>
              <a:t>How many times has a person arrived disheartened?</a:t>
            </a:r>
          </a:p>
          <a:p>
            <a:endParaRPr lang="en-US" sz="2400" dirty="0"/>
          </a:p>
          <a:p>
            <a:r>
              <a:rPr lang="en-US" sz="2400" dirty="0"/>
              <a:t>This moment of discouragement and despair provides us an opportunity.</a:t>
            </a:r>
          </a:p>
          <a:p>
            <a:endParaRPr lang="en-US" sz="2400" dirty="0"/>
          </a:p>
          <a:p>
            <a:r>
              <a:rPr lang="en-US" sz="2400" dirty="0"/>
              <a:t>By modeling kindness and understanding, we can encourage them to be a kinder self-coach from this day forward.</a:t>
            </a:r>
          </a:p>
        </p:txBody>
      </p:sp>
    </p:spTree>
    <p:custDataLst>
      <p:tags r:id="rId1"/>
    </p:custDataLst>
    <p:extLst>
      <p:ext uri="{BB962C8B-B14F-4D97-AF65-F5344CB8AC3E}">
        <p14:creationId xmlns:p14="http://schemas.microsoft.com/office/powerpoint/2010/main" val="388169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Complications - Why?</a:t>
            </a:r>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dirty="0"/>
              <a:t>Degree of hyperglycemia “glucose toxicity”</a:t>
            </a:r>
          </a:p>
          <a:p>
            <a:pPr eaLnBrk="1" hangingPunct="1"/>
            <a:r>
              <a:rPr lang="en-US" dirty="0"/>
              <a:t>Duration of hyperglycemia</a:t>
            </a:r>
          </a:p>
          <a:p>
            <a:pPr eaLnBrk="1" hangingPunct="1"/>
            <a:r>
              <a:rPr lang="en-US" dirty="0"/>
              <a:t>Genes</a:t>
            </a:r>
          </a:p>
          <a:p>
            <a:pPr eaLnBrk="1" hangingPunct="1"/>
            <a:r>
              <a:rPr lang="en-US" dirty="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102432"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04118081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81000" y="609600"/>
            <a:ext cx="8305800" cy="762000"/>
          </a:xfrm>
          <a:solidFill>
            <a:srgbClr val="B1D45A"/>
          </a:solidFill>
        </p:spPr>
        <p:txBody>
          <a:bodyPr lIns="90477" tIns="44445" rIns="90477" bIns="44445" anchor="b">
            <a:normAutofit/>
          </a:bodyPr>
          <a:lstStyle/>
          <a:p>
            <a:pPr eaLnBrk="1" hangingPunct="1"/>
            <a:r>
              <a:rPr lang="en-US" sz="4000" dirty="0"/>
              <a:t>Diabetes Complications</a:t>
            </a:r>
          </a:p>
        </p:txBody>
      </p:sp>
      <p:sp>
        <p:nvSpPr>
          <p:cNvPr id="116739" name="Rectangle 3"/>
          <p:cNvSpPr>
            <a:spLocks noGrp="1" noChangeArrowheads="1"/>
          </p:cNvSpPr>
          <p:nvPr>
            <p:ph type="body" idx="1"/>
          </p:nvPr>
        </p:nvSpPr>
        <p:spPr>
          <a:xfrm>
            <a:off x="381000" y="1676400"/>
            <a:ext cx="8458200" cy="4876800"/>
          </a:xfrm>
        </p:spPr>
        <p:txBody>
          <a:bodyPr lIns="90477" tIns="44445" rIns="90477" bIns="44445"/>
          <a:lstStyle/>
          <a:p>
            <a:pPr eaLnBrk="1" hangingPunct="1"/>
            <a:r>
              <a:rPr lang="en-US" sz="2800" dirty="0"/>
              <a:t>Heart disease leading cause of death. </a:t>
            </a:r>
          </a:p>
          <a:p>
            <a:pPr eaLnBrk="1" hangingPunct="1"/>
            <a:r>
              <a:rPr lang="en-US" sz="2800" dirty="0"/>
              <a:t>CAD death rates are about 2 -4x’s as high as adults without diabetes (it’s not getting better)</a:t>
            </a:r>
          </a:p>
          <a:p>
            <a:pPr eaLnBrk="1" hangingPunct="1"/>
            <a:r>
              <a:rPr lang="en-US" sz="2800" dirty="0"/>
              <a:t>Risk of stroke is 2 - 4 times higher</a:t>
            </a:r>
          </a:p>
          <a:p>
            <a:pPr eaLnBrk="1" hangingPunct="1"/>
            <a:r>
              <a:rPr lang="en-US" sz="2800" dirty="0"/>
              <a:t>60% - 65% of people with DM have HTN.</a:t>
            </a:r>
          </a:p>
          <a:p>
            <a:pPr eaLnBrk="1" hangingPunct="1"/>
            <a:r>
              <a:rPr lang="en-US" sz="2800" dirty="0"/>
              <a:t>DM accounts for 40% of new cases of ESRD</a:t>
            </a:r>
          </a:p>
          <a:p>
            <a:pPr eaLnBrk="1" hangingPunct="1"/>
            <a:r>
              <a:rPr lang="en-US" sz="2800" dirty="0"/>
              <a:t>60 - 70% have mild - severe forms of neuropathy</a:t>
            </a:r>
          </a:p>
          <a:p>
            <a:pPr eaLnBrk="1" hangingPunct="1"/>
            <a:r>
              <a:rPr lang="en-US" sz="2800" dirty="0"/>
              <a:t>Diabetes is the leading cause of blindness</a:t>
            </a:r>
          </a:p>
          <a:p>
            <a:pPr eaLnBrk="1" hangingPunct="1"/>
            <a:r>
              <a:rPr lang="en-US" sz="2800" dirty="0"/>
              <a:t>Accounts for 50% of lower limb amputations</a:t>
            </a:r>
            <a:endParaRPr lang="en-US" sz="2400" dirty="0"/>
          </a:p>
        </p:txBody>
      </p:sp>
    </p:spTree>
    <p:custDataLst>
      <p:tags r:id="rId1"/>
    </p:custDataLst>
    <p:extLst>
      <p:ext uri="{BB962C8B-B14F-4D97-AF65-F5344CB8AC3E}">
        <p14:creationId xmlns:p14="http://schemas.microsoft.com/office/powerpoint/2010/main" val="3334221682"/>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dirty="0"/>
              <a:t>Prevention</a:t>
            </a:r>
          </a:p>
          <a:p>
            <a:pPr eaLnBrk="1" hangingPunct="1"/>
            <a:r>
              <a:rPr lang="en-US" b="1" dirty="0"/>
              <a:t>Trials</a:t>
            </a:r>
          </a:p>
          <a:p>
            <a:pPr eaLnBrk="1" hangingPunct="1"/>
            <a:r>
              <a:rPr lang="en-US" b="1" dirty="0"/>
              <a:t>Practice Recommendations</a:t>
            </a:r>
          </a:p>
          <a:p>
            <a:pPr eaLnBrk="1" hangingPunct="1"/>
            <a:endParaRPr lang="en-US" dirty="0"/>
          </a:p>
        </p:txBody>
      </p:sp>
      <p:pic>
        <p:nvPicPr>
          <p:cNvPr id="118788" name="Picture 4" descr="BD05544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76977968"/>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a:t>Mid 30s, friendly, he smiles to greet you and you notice his gums are inflamed.  You’d guess a BMI of 26 or so, with most of the extra weight in the waist area. </a:t>
            </a:r>
          </a:p>
          <a:p>
            <a:r>
              <a:rPr lang="en-US" dirty="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934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381000"/>
            <a:ext cx="8229600" cy="762000"/>
          </a:xfrm>
        </p:spPr>
        <p:txBody>
          <a:bodyPr>
            <a:normAutofit/>
          </a:bodyPr>
          <a:lstStyle/>
          <a:p>
            <a:r>
              <a:rPr lang="en-US" sz="4000" dirty="0"/>
              <a:t>Preventing Pre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7" name="Picture 7" descr="C:\Documents and Settings\Owner\Local Settings\Temporary Internet Files\Content.IE5\JTIEUO51\MPj044233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093489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571750" y="304800"/>
            <a:ext cx="6115050" cy="1220788"/>
          </a:xfrm>
        </p:spPr>
        <p:txBody>
          <a:bodyPr>
            <a:noAutofit/>
          </a:bodyPr>
          <a:lstStyle/>
          <a:p>
            <a:pPr eaLnBrk="1" hangingPunct="1">
              <a:defRPr/>
            </a:pPr>
            <a:r>
              <a:rPr lang="en-US" sz="4000" dirty="0"/>
              <a:t>Can Type 2 be Prevented in Older Adults?</a:t>
            </a:r>
          </a:p>
        </p:txBody>
      </p:sp>
      <p:sp>
        <p:nvSpPr>
          <p:cNvPr id="124931" name="Rectangle 1027"/>
          <p:cNvSpPr>
            <a:spLocks noGrp="1" noChangeArrowheads="1"/>
          </p:cNvSpPr>
          <p:nvPr>
            <p:ph type="body" idx="1"/>
          </p:nvPr>
        </p:nvSpPr>
        <p:spPr>
          <a:xfrm>
            <a:off x="4800600" y="1828800"/>
            <a:ext cx="4191000" cy="4497388"/>
          </a:xfrm>
        </p:spPr>
        <p:txBody>
          <a:bodyPr>
            <a:normAutofit lnSpcReduction="10000"/>
          </a:bodyPr>
          <a:lstStyle/>
          <a:p>
            <a:pPr eaLnBrk="1" hangingPunct="1">
              <a:buFont typeface="Wingdings" panose="05000000000000000000" pitchFamily="2" charset="2"/>
              <a:buNone/>
            </a:pPr>
            <a:r>
              <a:rPr lang="en-US" dirty="0"/>
              <a:t>Overall, 9 of 10 new cases of diabetes attributable</a:t>
            </a:r>
            <a:r>
              <a:rPr lang="en-US" baseline="30000" dirty="0"/>
              <a:t> </a:t>
            </a:r>
            <a:r>
              <a:rPr lang="en-US" dirty="0"/>
              <a:t>to these 5 lifestyle factors.</a:t>
            </a:r>
          </a:p>
          <a:p>
            <a:pPr eaLnBrk="1" hangingPunct="1">
              <a:buFont typeface="Wingdings" panose="05000000000000000000" pitchFamily="2" charset="2"/>
              <a:buNone/>
            </a:pPr>
            <a:endParaRPr lang="en-US" dirty="0"/>
          </a:p>
          <a:p>
            <a:pPr eaLnBrk="1" hangingPunct="1">
              <a:buFont typeface="Wingdings" panose="05000000000000000000" pitchFamily="2" charset="2"/>
              <a:buNone/>
            </a:pPr>
            <a:r>
              <a:rPr lang="en-US" dirty="0"/>
              <a:t>89% risk reduction when all at goal.</a:t>
            </a:r>
          </a:p>
          <a:p>
            <a:pPr eaLnBrk="1" hangingPunct="1">
              <a:buFont typeface="Wingdings" panose="05000000000000000000" pitchFamily="2" charset="2"/>
              <a:buNone/>
            </a:pPr>
            <a:r>
              <a:rPr lang="en-US" dirty="0"/>
              <a:t>35% </a:t>
            </a:r>
            <a:r>
              <a:rPr lang="en-US" dirty="0" err="1"/>
              <a:t>rel</a:t>
            </a:r>
            <a:r>
              <a:rPr lang="en-US" dirty="0"/>
              <a:t>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429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dirty="0">
                <a:latin typeface="Times New Roman" panose="02020603050405020304" pitchFamily="18" charset="0"/>
              </a:rPr>
              <a:t> </a:t>
            </a:r>
            <a:r>
              <a:rPr lang="en-US" sz="2000" dirty="0">
                <a:latin typeface="Arial" panose="020B0604020202020204" pitchFamily="34" charset="0"/>
                <a:cs typeface="Arial" panose="020B0604020202020204" pitchFamily="34" charset="0"/>
              </a:rPr>
              <a:t>Physical</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activity (30 </a:t>
            </a:r>
            <a:r>
              <a:rPr lang="en-US" sz="2000" dirty="0" err="1">
                <a:latin typeface="Arial" panose="020B0604020202020204" pitchFamily="34" charset="0"/>
                <a:cs typeface="Arial" panose="020B0604020202020204" pitchFamily="34" charset="0"/>
              </a:rPr>
              <a:t>mins</a:t>
            </a:r>
            <a:r>
              <a:rPr lang="en-US" sz="2000" dirty="0">
                <a:latin typeface="Arial" panose="020B0604020202020204" pitchFamily="34" charset="0"/>
                <a:cs typeface="Arial" panose="020B0604020202020204" pitchFamily="34" charset="0"/>
              </a:rPr>
              <a:t> a day)</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Dietary score (higher fiber intake, low saturated fat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-fat, lower mean</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Not Smoking</a:t>
            </a:r>
            <a:endParaRPr lang="en-US" sz="2000" baseline="30000" dirty="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dirty="0">
              <a:latin typeface="Tempus Sans ITC" panose="04020404030D07020202" pitchFamily="82" charset="0"/>
            </a:endParaRPr>
          </a:p>
          <a:p>
            <a:pPr eaLnBrk="1" hangingPunct="1">
              <a:spcBef>
                <a:spcPct val="0"/>
              </a:spcBef>
              <a:buClrTx/>
              <a:buSzTx/>
              <a:buFontTx/>
              <a:buNone/>
            </a:pPr>
            <a:r>
              <a:rPr lang="en-US" sz="1600" b="1" dirty="0" err="1">
                <a:latin typeface="Tempus Sans ITC" panose="04020404030D07020202" pitchFamily="82" charset="0"/>
              </a:rPr>
              <a:t>Dariush</a:t>
            </a:r>
            <a:r>
              <a:rPr lang="en-US" sz="1600" b="1" dirty="0">
                <a:latin typeface="Tempus Sans ITC" panose="04020404030D07020202" pitchFamily="82" charset="0"/>
              </a:rPr>
              <a:t> </a:t>
            </a:r>
            <a:r>
              <a:rPr lang="en-US" sz="1600" b="1" dirty="0" err="1">
                <a:latin typeface="Tempus Sans ITC" panose="04020404030D07020202" pitchFamily="82" charset="0"/>
              </a:rPr>
              <a:t>Mozaffarian</a:t>
            </a:r>
            <a:r>
              <a:rPr lang="en-US" sz="1600" b="1" dirty="0">
                <a:latin typeface="Tempus Sans ITC" panose="04020404030D07020202" pitchFamily="82" charset="0"/>
              </a:rPr>
              <a:t>, MD, </a:t>
            </a:r>
          </a:p>
          <a:p>
            <a:pPr eaLnBrk="1" hangingPunct="1">
              <a:spcBef>
                <a:spcPct val="0"/>
              </a:spcBef>
              <a:buClrTx/>
              <a:buSzTx/>
              <a:buFontTx/>
              <a:buNone/>
            </a:pPr>
            <a:r>
              <a:rPr lang="en-US" sz="1600" b="1" i="1" dirty="0">
                <a:latin typeface="Tempus Sans ITC" panose="04020404030D07020202" pitchFamily="82" charset="0"/>
              </a:rPr>
              <a:t>Arch Intern Med.</a:t>
            </a:r>
            <a:r>
              <a:rPr lang="en-US" sz="1600" b="1" dirty="0">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32838585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a:t>We Made It – 3129 miles- Now Walking Back</a:t>
            </a:r>
          </a:p>
        </p:txBody>
      </p:sp>
      <p:sp>
        <p:nvSpPr>
          <p:cNvPr id="4" name="Content Placeholder 3"/>
          <p:cNvSpPr>
            <a:spLocks noGrp="1"/>
          </p:cNvSpPr>
          <p:nvPr>
            <p:ph sz="quarter" idx="1"/>
          </p:nvPr>
        </p:nvSpPr>
        <p:spPr/>
        <p:txBody>
          <a:bodyPr/>
          <a:lstStyle/>
          <a:p>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a:t>Track miles with </a:t>
            </a:r>
            <a:r>
              <a:rPr lang="en-US" dirty="0" err="1"/>
              <a:t>fitbit</a:t>
            </a:r>
            <a:endParaRPr lang="en-US" dirty="0"/>
          </a:p>
          <a:p>
            <a:r>
              <a:rPr lang="en-US" dirty="0"/>
              <a:t>Fitbit.com</a:t>
            </a:r>
          </a:p>
          <a:p>
            <a:r>
              <a:rPr lang="en-US" dirty="0"/>
              <a:t>Lifespan Treadmill Desk - Amazon</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12877" y="3810000"/>
            <a:ext cx="1663700" cy="2736086"/>
          </a:xfrm>
          <a:prstGeom prst="rect">
            <a:avLst/>
          </a:prstGeom>
        </p:spPr>
      </p:pic>
    </p:spTree>
    <p:custDataLst>
      <p:tags r:id="rId1"/>
    </p:custDataLst>
    <p:extLst>
      <p:ext uri="{BB962C8B-B14F-4D97-AF65-F5344CB8AC3E}">
        <p14:creationId xmlns:p14="http://schemas.microsoft.com/office/powerpoint/2010/main" val="259247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period</a:t>
            </a:r>
          </a:p>
          <a:p>
            <a:pPr eaLnBrk="1" hangingPunct="1">
              <a:buFont typeface="Wingdings" pitchFamily="2" charset="2"/>
              <a:buNone/>
            </a:pPr>
            <a:endParaRPr lang="en-US" sz="2133" dirty="0"/>
          </a:p>
          <a:p>
            <a:pPr eaLnBrk="1" hangingPunct="1">
              <a:buFont typeface="Wingdings" pitchFamily="2" charset="2"/>
              <a:buNone/>
            </a:pPr>
            <a:endParaRPr lang="en-US" sz="2133" dirty="0"/>
          </a:p>
          <a:p>
            <a:pPr eaLnBrk="1" hangingPunct="1">
              <a:buFont typeface="Wingdings" pitchFamily="2" charset="2"/>
              <a:buNone/>
            </a:pPr>
            <a:r>
              <a:rPr lang="en-US" sz="2133" dirty="0"/>
              <a:t>Diabetes Prevention Program (DPP)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14698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a:t>7 fold increase 1990</a:t>
            </a:r>
          </a:p>
          <a:p>
            <a:pPr>
              <a:defRPr/>
            </a:pPr>
            <a:r>
              <a:rPr lang="en-US" dirty="0"/>
              <a:t>1 in 6 </a:t>
            </a:r>
            <a:r>
              <a:rPr lang="en-US" dirty="0" err="1"/>
              <a:t>overwt</a:t>
            </a:r>
            <a:r>
              <a:rPr lang="en-US" dirty="0"/>
              <a:t> kids (age 12- 19) have </a:t>
            </a:r>
            <a:r>
              <a:rPr lang="en-US" dirty="0" err="1"/>
              <a:t>prediabetes</a:t>
            </a:r>
            <a:r>
              <a:rPr lang="en-US" dirty="0"/>
              <a:t>.</a:t>
            </a:r>
          </a:p>
          <a:p>
            <a:pPr>
              <a:defRPr/>
            </a:pPr>
            <a:r>
              <a:rPr lang="en-US" dirty="0"/>
              <a:t>~2,500 to 3,700 new cases in U.S. annually.</a:t>
            </a:r>
          </a:p>
          <a:p>
            <a:pPr>
              <a:defRPr/>
            </a:pPr>
            <a:r>
              <a:rPr lang="en-US" dirty="0"/>
              <a:t>Highest risk: very obese, minority, female, low socioeconomic status, limited education</a:t>
            </a:r>
          </a:p>
          <a:p>
            <a:pPr>
              <a:defRPr/>
            </a:pPr>
            <a:r>
              <a:rPr lang="en-US" dirty="0"/>
              <a:t>In age range 12-19, less than 1% have Type 2 – NHANES</a:t>
            </a:r>
          </a:p>
          <a:p>
            <a:pPr>
              <a:defRPr/>
            </a:pPr>
            <a:r>
              <a:rPr lang="en-US" dirty="0"/>
              <a:t>Environmental changes to urgently needed</a:t>
            </a:r>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Risk reduction</a:t>
            </a:r>
            <a:endParaRPr lang="en-US" sz="2489" dirty="0"/>
          </a:p>
          <a:p>
            <a:pPr lvl="2"/>
            <a:r>
              <a:rPr lang="en-US" sz="2800" dirty="0"/>
              <a:t>30 </a:t>
            </a:r>
            <a:r>
              <a:rPr lang="en-US" sz="2800" dirty="0" err="1"/>
              <a:t>mins</a:t>
            </a:r>
            <a:r>
              <a:rPr lang="en-US" sz="2800" dirty="0"/>
              <a:t> daily activity</a:t>
            </a:r>
          </a:p>
          <a:p>
            <a:pPr lvl="2"/>
            <a:r>
              <a:rPr lang="en-US" sz="2800" dirty="0"/>
              <a:t>5-7% of body </a:t>
            </a:r>
            <a:r>
              <a:rPr lang="en-US" sz="2800" dirty="0" err="1"/>
              <a:t>wt</a:t>
            </a:r>
            <a:r>
              <a:rPr lang="en-US" sz="2800" dirty="0"/>
              <a:t> loss</a:t>
            </a:r>
          </a:p>
          <a:p>
            <a:pPr eaLnBrk="1" hangingPunct="1"/>
            <a:r>
              <a:rPr lang="en-US" sz="2844" dirty="0"/>
              <a:t> Metformin 850 BID - 22% developed DM</a:t>
            </a:r>
            <a:endParaRPr lang="en-US" sz="3911" dirty="0"/>
          </a:p>
          <a:p>
            <a:pPr lvl="1" eaLnBrk="1" hangingPunct="1"/>
            <a:r>
              <a:rPr lang="en-US" sz="2844" dirty="0"/>
              <a:t>31% risk reduction (less effective with elderly and thinner </a:t>
            </a:r>
            <a:r>
              <a:rPr lang="en-US" sz="2844" dirty="0" err="1"/>
              <a:t>pt’s</a:t>
            </a:r>
            <a:r>
              <a:rPr lang="en-US" sz="2844" dirty="0"/>
              <a:t>)</a:t>
            </a:r>
            <a:endParaRPr lang="en-US" dirty="0"/>
          </a:p>
          <a:p>
            <a:pPr eaLnBrk="1" hangingPunct="1"/>
            <a:endParaRPr lang="en-US" dirty="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3905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Weight loss and Prevention</a:t>
            </a:r>
          </a:p>
        </p:txBody>
      </p:sp>
      <p:sp>
        <p:nvSpPr>
          <p:cNvPr id="3" name="Text Placeholder 2"/>
          <p:cNvSpPr>
            <a:spLocks noGrp="1"/>
          </p:cNvSpPr>
          <p:nvPr>
            <p:ph sz="quarter" idx="1"/>
          </p:nvPr>
        </p:nvSpPr>
        <p:spPr>
          <a:xfrm>
            <a:off x="457200" y="1752600"/>
            <a:ext cx="8229600" cy="4404360"/>
          </a:xfrm>
        </p:spPr>
        <p:txBody>
          <a:bodyPr/>
          <a:lstStyle/>
          <a:p>
            <a:r>
              <a:rPr lang="en-US" dirty="0"/>
              <a:t>For every 2.2 pounds of weight loss, risk of type 2 diabetes was reduced by 13%.</a:t>
            </a:r>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59649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a:p>
        </p:txBody>
      </p:sp>
      <p:pic>
        <p:nvPicPr>
          <p:cNvPr id="131075" name="Picture 3" descr="2215100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ustDataLst>
      <p:tags r:id="rId1"/>
    </p:custDataLst>
    <p:extLst>
      <p:ext uri="{BB962C8B-B14F-4D97-AF65-F5344CB8AC3E}">
        <p14:creationId xmlns:p14="http://schemas.microsoft.com/office/powerpoint/2010/main" val="93712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64896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Use Technology to Prevent Diabetes</a:t>
            </a:r>
          </a:p>
        </p:txBody>
      </p:sp>
      <p:sp>
        <p:nvSpPr>
          <p:cNvPr id="3" name="Content Placeholder 2"/>
          <p:cNvSpPr>
            <a:spLocks noGrp="1"/>
          </p:cNvSpPr>
          <p:nvPr>
            <p:ph sz="quarter" idx="1"/>
          </p:nvPr>
        </p:nvSpPr>
        <p:spPr>
          <a:xfrm>
            <a:off x="457200" y="1219200"/>
            <a:ext cx="5867400" cy="4937760"/>
          </a:xfrm>
        </p:spPr>
        <p:txBody>
          <a:bodyPr>
            <a:normAutofit lnSpcReduction="10000"/>
          </a:bodyPr>
          <a:lstStyle/>
          <a:p>
            <a:r>
              <a:rPr lang="en-US" dirty="0"/>
              <a:t>Recent studies support content delivery through virtual small groups, internet social networks, cell phones and mobile devices.</a:t>
            </a:r>
          </a:p>
          <a:p>
            <a:pPr lvl="1"/>
            <a:r>
              <a:rPr lang="en-US" dirty="0"/>
              <a:t>Validated studies that these approaches can:</a:t>
            </a:r>
          </a:p>
          <a:p>
            <a:pPr lvl="2"/>
            <a:r>
              <a:rPr lang="en-US" dirty="0"/>
              <a:t>Support </a:t>
            </a:r>
            <a:r>
              <a:rPr lang="en-US" dirty="0" err="1"/>
              <a:t>wt</a:t>
            </a:r>
            <a:r>
              <a:rPr lang="en-US" dirty="0"/>
              <a:t> loss</a:t>
            </a:r>
          </a:p>
          <a:p>
            <a:pPr lvl="2"/>
            <a:r>
              <a:rPr lang="en-US" dirty="0"/>
              <a:t>Reduce A1c (prediabetes)</a:t>
            </a:r>
          </a:p>
          <a:p>
            <a:pPr lvl="1"/>
            <a:r>
              <a:rPr lang="en-US" dirty="0"/>
              <a:t>The CDC Diabetes Prevention Program is incorporating these tools into their program content</a:t>
            </a:r>
          </a:p>
          <a:p>
            <a:pPr lvl="2"/>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248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775" y="299357"/>
            <a:ext cx="8229600" cy="879021"/>
          </a:xfrm>
        </p:spPr>
        <p:txBody>
          <a:bodyPr/>
          <a:lstStyle/>
          <a:p>
            <a:r>
              <a:rPr lang="en-US" dirty="0"/>
              <a:t>Apps- DiabetesEd.net </a:t>
            </a:r>
          </a:p>
        </p:txBody>
      </p:sp>
      <p:sp>
        <p:nvSpPr>
          <p:cNvPr id="5" name="TextBox 4"/>
          <p:cNvSpPr txBox="1"/>
          <p:nvPr/>
        </p:nvSpPr>
        <p:spPr>
          <a:xfrm>
            <a:off x="457200" y="2819400"/>
            <a:ext cx="3016370" cy="381000"/>
          </a:xfrm>
          <a:prstGeom prst="rect">
            <a:avLst/>
          </a:prstGeom>
          <a:noFill/>
        </p:spPr>
        <p:txBody>
          <a:bodyPr wrap="square" rtlCol="0">
            <a:spAutoFit/>
          </a:bodyPr>
          <a:lstStyle/>
          <a:p>
            <a:r>
              <a:rPr lang="en-US" dirty="0"/>
              <a:t> </a:t>
            </a:r>
          </a:p>
        </p:txBody>
      </p:sp>
      <p:sp>
        <p:nvSpPr>
          <p:cNvPr id="3" name="Content Placeholder 2"/>
          <p:cNvSpPr>
            <a:spLocks noGrp="1"/>
          </p:cNvSpPr>
          <p:nvPr>
            <p:ph sz="quarter" idx="1"/>
          </p:nvPr>
        </p:nvSpPr>
        <p:spPr>
          <a:xfrm>
            <a:off x="444230" y="1225685"/>
            <a:ext cx="5194570" cy="4931275"/>
          </a:xfrm>
        </p:spPr>
        <p:txBody>
          <a:bodyPr/>
          <a:lstStyle/>
          <a:p>
            <a:r>
              <a:rPr lang="en-US" dirty="0"/>
              <a:t>For people with diabetes</a:t>
            </a:r>
          </a:p>
          <a:p>
            <a:pPr lvl="1"/>
            <a:r>
              <a:rPr lang="en-US" dirty="0"/>
              <a:t>DiabetesEd.net – Resources &gt; Article Library &gt; Apps </a:t>
            </a:r>
          </a:p>
          <a:p>
            <a:pPr lvl="1"/>
            <a:endParaRPr lang="en-US" dirty="0"/>
          </a:p>
          <a:p>
            <a:pPr lvl="1"/>
            <a:endParaRPr lang="en-US" dirty="0"/>
          </a:p>
          <a:p>
            <a:endParaRPr lang="en-US" dirty="0"/>
          </a:p>
        </p:txBody>
      </p:sp>
      <p:pic>
        <p:nvPicPr>
          <p:cNvPr id="10" name="Picture 9"/>
          <p:cNvPicPr>
            <a:picLocks noChangeAspect="1"/>
          </p:cNvPicPr>
          <p:nvPr/>
        </p:nvPicPr>
        <p:blipFill>
          <a:blip r:embed="rId2"/>
          <a:stretch>
            <a:fillRect/>
          </a:stretch>
        </p:blipFill>
        <p:spPr>
          <a:xfrm>
            <a:off x="5486400" y="1378962"/>
            <a:ext cx="933450" cy="1006916"/>
          </a:xfrm>
          <a:prstGeom prst="rect">
            <a:avLst/>
          </a:prstGeom>
        </p:spPr>
      </p:pic>
      <p:pic>
        <p:nvPicPr>
          <p:cNvPr id="11" name="Picture 10"/>
          <p:cNvPicPr>
            <a:picLocks noChangeAspect="1"/>
          </p:cNvPicPr>
          <p:nvPr/>
        </p:nvPicPr>
        <p:blipFill>
          <a:blip r:embed="rId3"/>
          <a:stretch>
            <a:fillRect/>
          </a:stretch>
        </p:blipFill>
        <p:spPr>
          <a:xfrm>
            <a:off x="424775" y="2586463"/>
            <a:ext cx="7124700" cy="3637259"/>
          </a:xfrm>
          <a:prstGeom prst="rect">
            <a:avLst/>
          </a:prstGeom>
        </p:spPr>
      </p:pic>
    </p:spTree>
    <p:extLst>
      <p:ext uri="{BB962C8B-B14F-4D97-AF65-F5344CB8AC3E}">
        <p14:creationId xmlns:p14="http://schemas.microsoft.com/office/powerpoint/2010/main" val="68984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t>ABCs of Diabetes –  </a:t>
            </a:r>
          </a:p>
        </p:txBody>
      </p:sp>
      <p:sp>
        <p:nvSpPr>
          <p:cNvPr id="1699843" name="Rectangle 3"/>
          <p:cNvSpPr>
            <a:spLocks noGrp="1" noChangeArrowheads="1"/>
          </p:cNvSpPr>
          <p:nvPr>
            <p:ph sz="quarter" idx="1"/>
          </p:nvPr>
        </p:nvSpPr>
        <p:spPr>
          <a:xfrm>
            <a:off x="457200" y="1219200"/>
            <a:ext cx="8229600" cy="5257800"/>
          </a:xfrm>
        </p:spPr>
        <p:txBody>
          <a:bodyPr>
            <a:normAutofit/>
          </a:bodyPr>
          <a:lstStyle/>
          <a:p>
            <a:pPr eaLnBrk="1" hangingPunct="1">
              <a:lnSpc>
                <a:spcPct val="90000"/>
              </a:lnSpc>
              <a:defRPr/>
            </a:pPr>
            <a:r>
              <a:rPr lang="en-US" sz="4000" dirty="0">
                <a:solidFill>
                  <a:schemeClr val="tx2">
                    <a:lumMod val="75000"/>
                  </a:schemeClr>
                </a:solidFill>
              </a:rPr>
              <a:t>A</a:t>
            </a:r>
            <a:r>
              <a:rPr lang="en-US" dirty="0"/>
              <a:t>1c less than 7% (</a:t>
            </a:r>
            <a:r>
              <a:rPr lang="en-US" dirty="0" err="1"/>
              <a:t>avg</a:t>
            </a:r>
            <a:r>
              <a:rPr lang="en-US" dirty="0"/>
              <a:t> 3 month BG)</a:t>
            </a:r>
          </a:p>
          <a:p>
            <a:pPr lvl="1" eaLnBrk="1" hangingPunct="1">
              <a:lnSpc>
                <a:spcPct val="90000"/>
              </a:lnSpc>
              <a:defRPr/>
            </a:pPr>
            <a:r>
              <a:rPr lang="en-US" dirty="0"/>
              <a:t>Pre-meal BG 80-130</a:t>
            </a:r>
          </a:p>
          <a:p>
            <a:pPr lvl="1" eaLnBrk="1" hangingPunct="1">
              <a:lnSpc>
                <a:spcPct val="90000"/>
              </a:lnSpc>
              <a:defRPr/>
            </a:pPr>
            <a:r>
              <a:rPr lang="en-US" dirty="0"/>
              <a:t>Post meal BG &lt;180</a:t>
            </a:r>
          </a:p>
          <a:p>
            <a:pPr eaLnBrk="1" hangingPunct="1">
              <a:lnSpc>
                <a:spcPct val="90000"/>
              </a:lnSpc>
              <a:defRPr/>
            </a:pPr>
            <a:r>
              <a:rPr lang="en-US" sz="4000" dirty="0">
                <a:solidFill>
                  <a:schemeClr val="tx2">
                    <a:lumMod val="75000"/>
                  </a:schemeClr>
                </a:solidFill>
              </a:rPr>
              <a:t>B</a:t>
            </a:r>
            <a:r>
              <a:rPr lang="en-US" dirty="0"/>
              <a:t>lood Pressure &lt; 140/90</a:t>
            </a:r>
          </a:p>
          <a:p>
            <a:pPr eaLnBrk="1" hangingPunct="1">
              <a:lnSpc>
                <a:spcPct val="90000"/>
              </a:lnSpc>
              <a:defRPr/>
            </a:pPr>
            <a:r>
              <a:rPr lang="en-US" sz="4000" dirty="0">
                <a:solidFill>
                  <a:schemeClr val="tx2">
                    <a:lumMod val="75000"/>
                  </a:schemeClr>
                </a:solidFill>
              </a:rPr>
              <a:t>C</a:t>
            </a:r>
            <a:r>
              <a:rPr lang="en-US" dirty="0"/>
              <a:t>holesterol </a:t>
            </a:r>
          </a:p>
          <a:p>
            <a:pPr lvl="1" eaLnBrk="1" hangingPunct="1">
              <a:lnSpc>
                <a:spcPct val="90000"/>
              </a:lnSpc>
              <a:defRPr/>
            </a:pPr>
            <a:r>
              <a:rPr lang="en-US" dirty="0"/>
              <a:t>DM and 40 </a:t>
            </a:r>
            <a:r>
              <a:rPr lang="en-US" dirty="0" err="1"/>
              <a:t>yrs</a:t>
            </a:r>
            <a:r>
              <a:rPr lang="en-US" dirty="0"/>
              <a:t>, start statin</a:t>
            </a:r>
          </a:p>
          <a:p>
            <a:pPr lvl="1" eaLnBrk="1" hangingPunct="1">
              <a:lnSpc>
                <a:spcPct val="90000"/>
              </a:lnSpc>
              <a:defRPr/>
            </a:pPr>
            <a:r>
              <a:rPr lang="en-US" dirty="0"/>
              <a:t>HDL &gt;40</a:t>
            </a:r>
          </a:p>
          <a:p>
            <a:pPr lvl="1" eaLnBrk="1" hangingPunct="1">
              <a:lnSpc>
                <a:spcPct val="90000"/>
              </a:lnSpc>
              <a:defRPr/>
            </a:pPr>
            <a:r>
              <a:rPr lang="en-US" dirty="0"/>
              <a:t>Triglyceride &lt; 150</a:t>
            </a:r>
          </a:p>
          <a:p>
            <a:pPr eaLnBrk="1" hangingPunct="1">
              <a:lnSpc>
                <a:spcPct val="90000"/>
              </a:lnSpc>
              <a:defRPr/>
            </a:pPr>
            <a:r>
              <a:rPr lang="en-US" sz="3600" dirty="0">
                <a:solidFill>
                  <a:srgbClr val="790015"/>
                </a:solidFill>
              </a:rPr>
              <a:t>E</a:t>
            </a:r>
            <a:r>
              <a:rPr lang="en-US" dirty="0"/>
              <a:t> </a:t>
            </a:r>
            <a:r>
              <a:rPr lang="en-US" dirty="0" err="1"/>
              <a:t>xercise</a:t>
            </a:r>
            <a:r>
              <a:rPr lang="en-US" dirty="0"/>
              <a:t>, Education</a:t>
            </a:r>
          </a:p>
          <a:p>
            <a:pPr eaLnBrk="1" hangingPunct="1">
              <a:lnSpc>
                <a:spcPct val="90000"/>
              </a:lnSpc>
              <a:defRPr/>
            </a:pPr>
            <a:r>
              <a:rPr lang="en-US" sz="3600" dirty="0">
                <a:solidFill>
                  <a:srgbClr val="7030A0"/>
                </a:solidFill>
              </a:rPr>
              <a:t>H</a:t>
            </a:r>
            <a:r>
              <a:rPr lang="en-US" dirty="0">
                <a:solidFill>
                  <a:srgbClr val="7030A0"/>
                </a:solidFill>
              </a:rPr>
              <a:t> </a:t>
            </a:r>
            <a:r>
              <a:rPr lang="en-US" dirty="0" err="1"/>
              <a:t>ealthy</a:t>
            </a:r>
            <a:r>
              <a:rPr lang="en-US" dirty="0"/>
              <a:t> Eating</a:t>
            </a:r>
          </a:p>
        </p:txBody>
      </p:sp>
      <p:pic>
        <p:nvPicPr>
          <p:cNvPr id="4" name="Picture 3"/>
          <p:cNvPicPr>
            <a:picLocks noChangeAspect="1"/>
          </p:cNvPicPr>
          <p:nvPr/>
        </p:nvPicPr>
        <p:blipFill>
          <a:blip r:embed="rId4"/>
          <a:stretch>
            <a:fillRect/>
          </a:stretch>
        </p:blipFill>
        <p:spPr>
          <a:xfrm>
            <a:off x="4685857" y="3810000"/>
            <a:ext cx="3886643" cy="2362200"/>
          </a:xfrm>
          <a:prstGeom prst="rect">
            <a:avLst/>
          </a:prstGeom>
        </p:spPr>
      </p:pic>
    </p:spTree>
    <p:custDataLst>
      <p:tags r:id="rId1"/>
    </p:custDataLst>
    <p:extLst>
      <p:ext uri="{BB962C8B-B14F-4D97-AF65-F5344CB8AC3E}">
        <p14:creationId xmlns:p14="http://schemas.microsoft.com/office/powerpoint/2010/main" val="393703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a:t>1% decrease in A</a:t>
            </a:r>
            <a:r>
              <a:rPr lang="en-US" baseline="-25000" dirty="0"/>
              <a:t>1</a:t>
            </a:r>
            <a:r>
              <a:rPr lang="en-US" dirty="0"/>
              <a:t>c reduces </a:t>
            </a:r>
            <a:r>
              <a:rPr lang="en-US" dirty="0" err="1"/>
              <a:t>microvascular</a:t>
            </a:r>
            <a:r>
              <a:rPr lang="en-US" dirty="0"/>
              <a:t> complications by 35% </a:t>
            </a:r>
          </a:p>
          <a:p>
            <a:pPr eaLnBrk="1" hangingPunct="1">
              <a:lnSpc>
                <a:spcPct val="80000"/>
              </a:lnSpc>
              <a:defRPr/>
            </a:pPr>
            <a:r>
              <a:rPr lang="en-US" sz="2800" dirty="0"/>
              <a:t>1% decrease in A</a:t>
            </a:r>
            <a:r>
              <a:rPr lang="en-US" sz="2800" baseline="-25000" dirty="0"/>
              <a:t>1</a:t>
            </a:r>
            <a:r>
              <a:rPr lang="en-US" sz="2800" dirty="0"/>
              <a:t>c reduces diabetes related deaths by 25%</a:t>
            </a:r>
          </a:p>
          <a:p>
            <a:pPr algn="r" eaLnBrk="1" hangingPunct="1">
              <a:lnSpc>
                <a:spcPct val="80000"/>
              </a:lnSpc>
              <a:buFont typeface="Wingdings" pitchFamily="2" charset="2"/>
              <a:buNone/>
              <a:defRPr/>
            </a:pPr>
            <a:endParaRPr lang="en-US" sz="1600" i="1" dirty="0"/>
          </a:p>
          <a:p>
            <a:pPr eaLnBrk="1" latinLnBrk="1" hangingPunct="1">
              <a:lnSpc>
                <a:spcPct val="80000"/>
              </a:lnSpc>
              <a:defRPr/>
            </a:pPr>
            <a:r>
              <a:rPr lang="en-US" sz="2800" dirty="0"/>
              <a:t>B/P control (144/82) reduced risk of:</a:t>
            </a:r>
          </a:p>
          <a:p>
            <a:pPr lvl="1" eaLnBrk="1" latinLnBrk="1" hangingPunct="1">
              <a:lnSpc>
                <a:spcPct val="80000"/>
              </a:lnSpc>
              <a:defRPr/>
            </a:pPr>
            <a:r>
              <a:rPr lang="en-US" dirty="0"/>
              <a:t>Heart failure (56%)</a:t>
            </a:r>
          </a:p>
          <a:p>
            <a:pPr lvl="1" eaLnBrk="1" latinLnBrk="1" hangingPunct="1">
              <a:lnSpc>
                <a:spcPct val="80000"/>
              </a:lnSpc>
              <a:defRPr/>
            </a:pPr>
            <a:r>
              <a:rPr lang="en-US" dirty="0"/>
              <a:t>Stroke (44%)</a:t>
            </a:r>
          </a:p>
          <a:p>
            <a:pPr lvl="1" eaLnBrk="1" latinLnBrk="1" hangingPunct="1">
              <a:lnSpc>
                <a:spcPct val="80000"/>
              </a:lnSpc>
              <a:defRPr/>
            </a:pPr>
            <a:r>
              <a:rPr lang="en-US" dirty="0"/>
              <a:t>Death from diabetes (32%)</a:t>
            </a:r>
          </a:p>
          <a:p>
            <a:pPr algn="r" eaLnBrk="1" hangingPunct="1">
              <a:lnSpc>
                <a:spcPct val="80000"/>
              </a:lnSpc>
              <a:buFont typeface="Wingdings" pitchFamily="2" charset="2"/>
              <a:buNone/>
              <a:defRPr/>
            </a:pPr>
            <a:endParaRPr lang="en-US" sz="1800" i="1" dirty="0"/>
          </a:p>
          <a:p>
            <a:pPr algn="r" eaLnBrk="1" hangingPunct="1">
              <a:lnSpc>
                <a:spcPct val="80000"/>
              </a:lnSpc>
              <a:buFont typeface="Wingdings" pitchFamily="2" charset="2"/>
              <a:buNone/>
              <a:defRPr/>
            </a:pPr>
            <a:endParaRPr lang="en-US" sz="1600" i="1" dirty="0"/>
          </a:p>
          <a:p>
            <a:pPr algn="r" eaLnBrk="1" hangingPunct="1">
              <a:lnSpc>
                <a:spcPct val="80000"/>
              </a:lnSpc>
              <a:buFont typeface="Wingdings" pitchFamily="2" charset="2"/>
              <a:buNone/>
              <a:defRPr/>
            </a:pPr>
            <a:r>
              <a:rPr lang="en-US" sz="1600" i="1" dirty="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415397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6. Glycemic Targets  </a:t>
            </a:r>
          </a:p>
        </p:txBody>
      </p:sp>
      <p:sp>
        <p:nvSpPr>
          <p:cNvPr id="6" name="Content Placeholder 5"/>
          <p:cNvSpPr>
            <a:spLocks noGrp="1"/>
          </p:cNvSpPr>
          <p:nvPr>
            <p:ph sz="quarter" idx="1"/>
          </p:nvPr>
        </p:nvSpPr>
        <p:spPr>
          <a:xfrm>
            <a:off x="457200" y="1219200"/>
            <a:ext cx="5486400" cy="4937760"/>
          </a:xfrm>
        </p:spPr>
        <p:txBody>
          <a:bodyPr>
            <a:normAutofit fontScale="92500"/>
          </a:bodyPr>
          <a:lstStyle/>
          <a:p>
            <a:r>
              <a:rPr lang="en-US" b="1" dirty="0"/>
              <a:t>Adult non pregnant A1c goals</a:t>
            </a:r>
            <a:endParaRPr lang="en-US" dirty="0"/>
          </a:p>
          <a:p>
            <a:pPr lvl="1"/>
            <a:r>
              <a:rPr lang="en-US" b="1" dirty="0"/>
              <a:t>A1c &lt; 7%</a:t>
            </a:r>
            <a:r>
              <a:rPr lang="en-US" dirty="0"/>
              <a:t>  - a reasonable goal for adults.</a:t>
            </a:r>
          </a:p>
          <a:p>
            <a:pPr lvl="1"/>
            <a:r>
              <a:rPr lang="en-US" b="1" dirty="0"/>
              <a:t>A1c &lt; 6.5%</a:t>
            </a:r>
            <a:r>
              <a:rPr lang="en-US" dirty="0"/>
              <a:t> - may be appropriate for those without significant risk of hypoglycemia or other adverse effects of treatment.</a:t>
            </a:r>
          </a:p>
          <a:p>
            <a:pPr lvl="1"/>
            <a:r>
              <a:rPr lang="en-US" b="1" dirty="0"/>
              <a:t>A1c &lt; 8%</a:t>
            </a:r>
            <a:r>
              <a:rPr lang="en-US" dirty="0"/>
              <a:t> - may be appropriate for patients with history of hypoglycemia, limited life expectancy, or those with longstanding diabetes and vascular complications.</a:t>
            </a:r>
          </a:p>
          <a:p>
            <a:endParaRPr lang="en-US" dirty="0"/>
          </a:p>
        </p:txBody>
      </p:sp>
      <p:pic>
        <p:nvPicPr>
          <p:cNvPr id="4" name="Picture 3"/>
          <p:cNvPicPr>
            <a:picLocks noChangeAspect="1"/>
          </p:cNvPicPr>
          <p:nvPr/>
        </p:nvPicPr>
        <p:blipFill>
          <a:blip r:embed="rId4"/>
          <a:stretch>
            <a:fillRect/>
          </a:stretch>
        </p:blipFill>
        <p:spPr>
          <a:xfrm>
            <a:off x="6096000" y="1371600"/>
            <a:ext cx="2896001" cy="3162300"/>
          </a:xfrm>
          <a:prstGeom prst="rect">
            <a:avLst/>
          </a:prstGeom>
        </p:spPr>
      </p:pic>
    </p:spTree>
    <p:custDataLst>
      <p:tags r:id="rId1"/>
    </p:custDataLst>
    <p:extLst>
      <p:ext uri="{BB962C8B-B14F-4D97-AF65-F5344CB8AC3E}">
        <p14:creationId xmlns:p14="http://schemas.microsoft.com/office/powerpoint/2010/main" val="1597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52173723"/>
      </p:ext>
    </p:extLst>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a:t>Global Epidemic</a:t>
            </a:r>
          </a:p>
        </p:txBody>
      </p:sp>
      <p:sp>
        <p:nvSpPr>
          <p:cNvPr id="1366019" name="Rectangle 3"/>
          <p:cNvSpPr>
            <a:spLocks noGrp="1" noChangeArrowheads="1"/>
          </p:cNvSpPr>
          <p:nvPr>
            <p:ph sz="quarter" idx="1"/>
          </p:nvPr>
        </p:nvSpPr>
        <p:spPr/>
        <p:txBody>
          <a:bodyPr/>
          <a:lstStyle/>
          <a:p>
            <a:pPr eaLnBrk="1" hangingPunct="1"/>
            <a:r>
              <a:rPr lang="en-US" dirty="0"/>
              <a:t>Every 10 seconds</a:t>
            </a:r>
          </a:p>
          <a:p>
            <a:pPr lvl="1" eaLnBrk="1" hangingPunct="1"/>
            <a:r>
              <a:rPr lang="en-US" dirty="0"/>
              <a:t>1 person dies with diabetes</a:t>
            </a:r>
          </a:p>
          <a:p>
            <a:pPr lvl="1" eaLnBrk="1" hangingPunct="1"/>
            <a:r>
              <a:rPr lang="en-US" dirty="0"/>
              <a:t>2 people develop diabetes</a:t>
            </a:r>
          </a:p>
          <a:p>
            <a:pPr eaLnBrk="1" hangingPunct="1"/>
            <a:r>
              <a:rPr lang="en-US" dirty="0"/>
              <a:t>Every year</a:t>
            </a:r>
          </a:p>
          <a:p>
            <a:pPr lvl="1" eaLnBrk="1" hangingPunct="1"/>
            <a:r>
              <a:rPr lang="en-US" dirty="0"/>
              <a:t>3 million deaths</a:t>
            </a:r>
          </a:p>
          <a:p>
            <a:pPr lvl="1" eaLnBrk="1" hangingPunct="1"/>
            <a:r>
              <a:rPr lang="en-US" dirty="0"/>
              <a:t>6 million new cases</a:t>
            </a:r>
          </a:p>
          <a:p>
            <a:pPr eaLnBrk="1" hangingPunct="1"/>
            <a:r>
              <a:rPr lang="en-US" dirty="0"/>
              <a:t> World Diabetes Day is November 14</a:t>
            </a:r>
          </a:p>
          <a:p>
            <a:pPr eaLnBrk="1" hangingPunct="1"/>
            <a:r>
              <a:rPr lang="en-US" dirty="0"/>
              <a:t> March is ADA Sound the Alert Day “find people w/ undetected diabetes”</a:t>
            </a:r>
          </a:p>
          <a:p>
            <a:pPr eaLnBrk="1" hangingPunct="1"/>
            <a:endParaRPr lang="en-US" baseline="30000" dirty="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br>
              <a:rPr lang="en-US" sz="4000" dirty="0"/>
            </a:br>
            <a:br>
              <a:rPr lang="en-US" sz="4000" dirty="0"/>
            </a:br>
            <a:br>
              <a:rPr lang="en-US" sz="4000" dirty="0"/>
            </a:br>
            <a:br>
              <a:rPr lang="en-US" sz="4000" dirty="0"/>
            </a:br>
            <a:br>
              <a:rPr lang="en-US" sz="4000" dirty="0"/>
            </a:br>
            <a:r>
              <a:rPr lang="en-US" sz="4000" dirty="0"/>
              <a:t>A1c and Estimated </a:t>
            </a:r>
            <a:r>
              <a:rPr lang="en-US" sz="4000" dirty="0" err="1"/>
              <a:t>Avg</a:t>
            </a:r>
            <a:r>
              <a:rPr lang="en-US" sz="4000" dirty="0"/>
              <a:t> Glucose (</a:t>
            </a:r>
            <a:r>
              <a:rPr lang="en-US" sz="4000" dirty="0" err="1"/>
              <a:t>eAG</a:t>
            </a:r>
            <a:r>
              <a:rPr lang="en-US" sz="4000" dirty="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a:t>A1c (%)			</a:t>
            </a:r>
            <a:r>
              <a:rPr lang="en-US" sz="2400" u="sng" dirty="0" err="1"/>
              <a:t>eAG</a:t>
            </a:r>
            <a:endParaRPr lang="en-US" sz="2400" u="sng" dirty="0"/>
          </a:p>
          <a:p>
            <a:pPr eaLnBrk="1" hangingPunct="1">
              <a:lnSpc>
                <a:spcPct val="80000"/>
              </a:lnSpc>
              <a:buFont typeface="Wingdings" pitchFamily="2" charset="2"/>
              <a:buNone/>
            </a:pPr>
            <a:r>
              <a:rPr lang="en-US" sz="2400" dirty="0"/>
              <a:t>	5				  97</a:t>
            </a:r>
          </a:p>
          <a:p>
            <a:pPr eaLnBrk="1" hangingPunct="1">
              <a:lnSpc>
                <a:spcPct val="80000"/>
              </a:lnSpc>
              <a:buFont typeface="Wingdings" pitchFamily="2" charset="2"/>
              <a:buNone/>
            </a:pPr>
            <a:r>
              <a:rPr lang="en-US" sz="2400" dirty="0"/>
              <a:t>    6				126</a:t>
            </a:r>
          </a:p>
          <a:p>
            <a:pPr eaLnBrk="1" hangingPunct="1">
              <a:lnSpc>
                <a:spcPct val="80000"/>
              </a:lnSpc>
              <a:buFont typeface="Wingdings" pitchFamily="2" charset="2"/>
              <a:buNone/>
            </a:pPr>
            <a:r>
              <a:rPr lang="en-US" sz="2400" dirty="0"/>
              <a:t>	7				154</a:t>
            </a:r>
          </a:p>
          <a:p>
            <a:pPr eaLnBrk="1" hangingPunct="1">
              <a:lnSpc>
                <a:spcPct val="80000"/>
              </a:lnSpc>
              <a:buFont typeface="Wingdings" pitchFamily="2" charset="2"/>
              <a:buNone/>
            </a:pPr>
            <a:r>
              <a:rPr lang="en-US" sz="2400" dirty="0"/>
              <a:t>	8				183</a:t>
            </a:r>
          </a:p>
          <a:p>
            <a:pPr eaLnBrk="1" hangingPunct="1">
              <a:lnSpc>
                <a:spcPct val="80000"/>
              </a:lnSpc>
              <a:buFont typeface="Wingdings" pitchFamily="2" charset="2"/>
              <a:buNone/>
            </a:pPr>
            <a:r>
              <a:rPr lang="en-US" sz="2400" dirty="0"/>
              <a:t>	9				212</a:t>
            </a:r>
          </a:p>
          <a:p>
            <a:pPr eaLnBrk="1" hangingPunct="1">
              <a:lnSpc>
                <a:spcPct val="80000"/>
              </a:lnSpc>
              <a:buFont typeface="Wingdings" pitchFamily="2" charset="2"/>
              <a:buNone/>
            </a:pPr>
            <a:r>
              <a:rPr lang="en-US" sz="2400" dirty="0"/>
              <a:t>	10				240</a:t>
            </a:r>
          </a:p>
          <a:p>
            <a:pPr eaLnBrk="1" hangingPunct="1">
              <a:lnSpc>
                <a:spcPct val="80000"/>
              </a:lnSpc>
              <a:buFont typeface="Wingdings" pitchFamily="2" charset="2"/>
              <a:buNone/>
            </a:pPr>
            <a:r>
              <a:rPr lang="en-US" sz="2400" dirty="0"/>
              <a:t>	11				269	</a:t>
            </a:r>
          </a:p>
          <a:p>
            <a:pPr eaLnBrk="1" hangingPunct="1">
              <a:lnSpc>
                <a:spcPct val="80000"/>
              </a:lnSpc>
              <a:buFont typeface="Wingdings" pitchFamily="2" charset="2"/>
              <a:buNone/>
            </a:pPr>
            <a:r>
              <a:rPr lang="en-US" sz="2400" dirty="0"/>
              <a:t>    12				298	</a:t>
            </a:r>
          </a:p>
          <a:p>
            <a:pPr eaLnBrk="1" hangingPunct="1">
              <a:lnSpc>
                <a:spcPct val="80000"/>
              </a:lnSpc>
              <a:buFont typeface="Wingdings" pitchFamily="2" charset="2"/>
              <a:buNone/>
            </a:pPr>
            <a:r>
              <a:rPr lang="en-US" sz="2400" dirty="0"/>
              <a:t>			 </a:t>
            </a:r>
          </a:p>
          <a:p>
            <a:pPr algn="ctr" eaLnBrk="1" hangingPunct="1">
              <a:lnSpc>
                <a:spcPct val="80000"/>
              </a:lnSpc>
              <a:buFont typeface="Wingdings" pitchFamily="2" charset="2"/>
              <a:buNone/>
            </a:pPr>
            <a:r>
              <a:rPr lang="en-US" sz="2400" b="1" i="1" dirty="0" err="1">
                <a:solidFill>
                  <a:srgbClr val="7030A0"/>
                </a:solidFill>
              </a:rPr>
              <a:t>eAG</a:t>
            </a:r>
            <a:r>
              <a:rPr lang="en-US" sz="2400" b="1" i="1" dirty="0">
                <a:solidFill>
                  <a:srgbClr val="7030A0"/>
                </a:solidFill>
              </a:rPr>
              <a:t> = 28.7 x A1c-46.7  ~ 29 </a:t>
            </a:r>
            <a:r>
              <a:rPr lang="en-US" sz="2400" b="1" i="1" dirty="0" err="1">
                <a:solidFill>
                  <a:srgbClr val="7030A0"/>
                </a:solidFill>
              </a:rPr>
              <a:t>pts</a:t>
            </a:r>
            <a:r>
              <a:rPr lang="en-US" sz="2400" b="1" i="1" dirty="0">
                <a:solidFill>
                  <a:srgbClr val="7030A0"/>
                </a:solidFill>
              </a:rPr>
              <a:t> per 1%</a:t>
            </a:r>
          </a:p>
          <a:p>
            <a:pPr algn="r" eaLnBrk="1" hangingPunct="1">
              <a:lnSpc>
                <a:spcPct val="80000"/>
              </a:lnSpc>
              <a:buFont typeface="Wingdings" pitchFamily="2" charset="2"/>
              <a:buNone/>
            </a:pPr>
            <a:r>
              <a:rPr lang="en-US" sz="1400" b="1" i="1" dirty="0"/>
              <a:t>Translating the A1c Assay Into Estimated Average Glucose Values – ADAG Study</a:t>
            </a:r>
            <a:endParaRPr lang="en-US" sz="1600" b="1" dirty="0"/>
          </a:p>
          <a:p>
            <a:pPr algn="r" eaLnBrk="1" hangingPunct="1">
              <a:lnSpc>
                <a:spcPct val="80000"/>
              </a:lnSpc>
              <a:buFont typeface="Wingdings" pitchFamily="2" charset="2"/>
              <a:buNone/>
            </a:pPr>
            <a:r>
              <a:rPr lang="en-US" sz="1400" dirty="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2347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does old age start?</a:t>
            </a:r>
          </a:p>
        </p:txBody>
      </p:sp>
      <p:sp>
        <p:nvSpPr>
          <p:cNvPr id="3" name="Content Placeholder 2"/>
          <p:cNvSpPr>
            <a:spLocks noGrp="1"/>
          </p:cNvSpPr>
          <p:nvPr>
            <p:ph sz="quarter" idx="1"/>
          </p:nvPr>
        </p:nvSpPr>
        <p:spPr/>
        <p:txBody>
          <a:bodyPr/>
          <a:lstStyle/>
          <a:p>
            <a:pPr marL="0" indent="0">
              <a:buNone/>
            </a:pPr>
            <a:r>
              <a:rPr lang="en-US" dirty="0"/>
              <a:t> </a:t>
            </a:r>
          </a:p>
        </p:txBody>
      </p:sp>
      <p:pic>
        <p:nvPicPr>
          <p:cNvPr id="4" name="Picture 3"/>
          <p:cNvPicPr>
            <a:picLocks noChangeAspect="1"/>
          </p:cNvPicPr>
          <p:nvPr/>
        </p:nvPicPr>
        <p:blipFill>
          <a:blip r:embed="rId2"/>
          <a:stretch>
            <a:fillRect/>
          </a:stretch>
        </p:blipFill>
        <p:spPr>
          <a:xfrm>
            <a:off x="1619250" y="1657350"/>
            <a:ext cx="5905500" cy="3543300"/>
          </a:xfrm>
          <a:prstGeom prst="rect">
            <a:avLst/>
          </a:prstGeom>
        </p:spPr>
      </p:pic>
    </p:spTree>
    <p:extLst>
      <p:ext uri="{BB962C8B-B14F-4D97-AF65-F5344CB8AC3E}">
        <p14:creationId xmlns:p14="http://schemas.microsoft.com/office/powerpoint/2010/main" val="157968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Goals for Older Adults (</a:t>
            </a:r>
            <a:r>
              <a:rPr lang="en-US" dirty="0" err="1"/>
              <a:t>Std</a:t>
            </a:r>
            <a:r>
              <a:rPr lang="en-US" dirty="0"/>
              <a:t> 10)</a:t>
            </a:r>
          </a:p>
        </p:txBody>
      </p:sp>
      <p:pic>
        <p:nvPicPr>
          <p:cNvPr id="7" name="Content Placeholder 6"/>
          <p:cNvPicPr>
            <a:picLocks noGrp="1" noChangeAspect="1"/>
          </p:cNvPicPr>
          <p:nvPr>
            <p:ph sz="quarter" idx="1"/>
          </p:nvPr>
        </p:nvPicPr>
        <p:blipFill>
          <a:blip r:embed="rId2"/>
          <a:stretch>
            <a:fillRect/>
          </a:stretch>
        </p:blipFill>
        <p:spPr>
          <a:xfrm>
            <a:off x="218816" y="1143000"/>
            <a:ext cx="8706367" cy="4321175"/>
          </a:xfrm>
          <a:prstGeom prst="rect">
            <a:avLst/>
          </a:prstGeom>
        </p:spPr>
      </p:pic>
    </p:spTree>
    <p:extLst>
      <p:ext uri="{BB962C8B-B14F-4D97-AF65-F5344CB8AC3E}">
        <p14:creationId xmlns:p14="http://schemas.microsoft.com/office/powerpoint/2010/main" val="3692254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are next steps? </a:t>
            </a:r>
          </a:p>
        </p:txBody>
      </p:sp>
      <p:sp>
        <p:nvSpPr>
          <p:cNvPr id="3" name="Content Placeholder 2"/>
          <p:cNvSpPr>
            <a:spLocks noGrp="1"/>
          </p:cNvSpPr>
          <p:nvPr>
            <p:ph sz="quarter" idx="1"/>
          </p:nvPr>
        </p:nvSpPr>
        <p:spPr/>
        <p:txBody>
          <a:bodyPr/>
          <a:lstStyle/>
          <a:p>
            <a:pPr>
              <a:defRPr/>
            </a:pPr>
            <a:r>
              <a:rPr lang="en-US" sz="4000" dirty="0"/>
              <a:t>72 </a:t>
            </a:r>
            <a:r>
              <a:rPr lang="en-US" sz="4000" dirty="0" err="1"/>
              <a:t>yr</a:t>
            </a:r>
            <a:r>
              <a:rPr lang="en-US" sz="4000" dirty="0"/>
              <a:t> old, thin, lives alone, A1c 7.3%.  History of MI, stroke.  DM for 12 </a:t>
            </a:r>
            <a:r>
              <a:rPr lang="en-US" sz="4000" dirty="0" err="1"/>
              <a:t>yrs</a:t>
            </a:r>
            <a:r>
              <a:rPr lang="en-US" sz="4000" dirty="0"/>
              <a:t>, “diet controlled”. Limited income. </a:t>
            </a:r>
            <a:r>
              <a:rPr lang="en-US" sz="4000" dirty="0" err="1"/>
              <a:t>Creat</a:t>
            </a:r>
            <a:r>
              <a:rPr lang="en-US" sz="4000" dirty="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0665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a:t>DPP-4 Inhibitors – </a:t>
            </a:r>
            <a:r>
              <a:rPr lang="en-US" sz="3200" dirty="0"/>
              <a:t>“</a:t>
            </a:r>
            <a:r>
              <a:rPr lang="en-US" sz="3200" dirty="0" err="1"/>
              <a:t>Incretin</a:t>
            </a:r>
            <a:r>
              <a:rPr lang="en-US" sz="3200" dirty="0"/>
              <a:t> Enhancers”</a:t>
            </a:r>
            <a:r>
              <a:rPr lang="en-US" sz="4000" dirty="0">
                <a:solidFill>
                  <a:schemeClr val="folHlink"/>
                </a:solidFill>
              </a:rPr>
              <a:t> </a:t>
            </a:r>
            <a:br>
              <a:rPr lang="en-US" sz="4000" dirty="0">
                <a:solidFill>
                  <a:schemeClr val="folHlink"/>
                </a:solidFill>
              </a:rPr>
            </a:br>
            <a:r>
              <a:rPr lang="en-US" sz="2200" dirty="0">
                <a:solidFill>
                  <a:schemeClr val="tx1"/>
                </a:solidFill>
              </a:rPr>
              <a:t>Januvia (</a:t>
            </a:r>
            <a:r>
              <a:rPr lang="en-US" sz="2200" dirty="0" err="1">
                <a:solidFill>
                  <a:schemeClr val="tx1"/>
                </a:solidFill>
              </a:rPr>
              <a:t>sitagliptin</a:t>
            </a:r>
            <a:r>
              <a:rPr lang="en-US" sz="2200" dirty="0">
                <a:solidFill>
                  <a:schemeClr val="tx1"/>
                </a:solidFill>
              </a:rPr>
              <a:t>) – </a:t>
            </a:r>
            <a:r>
              <a:rPr lang="en-US" sz="2200" dirty="0" err="1">
                <a:solidFill>
                  <a:schemeClr val="tx1"/>
                </a:solidFill>
              </a:rPr>
              <a:t>Tradjenta</a:t>
            </a:r>
            <a:r>
              <a:rPr lang="en-US" sz="2200" dirty="0">
                <a:solidFill>
                  <a:schemeClr val="tx1"/>
                </a:solidFill>
              </a:rPr>
              <a:t> (</a:t>
            </a:r>
            <a:r>
              <a:rPr lang="en-US" sz="2200" dirty="0" err="1">
                <a:solidFill>
                  <a:schemeClr val="tx1"/>
                </a:solidFill>
              </a:rPr>
              <a:t>linagliptin</a:t>
            </a:r>
            <a:r>
              <a:rPr lang="en-US" sz="2200" dirty="0">
                <a:solidFill>
                  <a:schemeClr val="tx1"/>
                </a:solidFill>
              </a:rPr>
              <a:t>) </a:t>
            </a:r>
            <a:br>
              <a:rPr lang="en-US" sz="2200" dirty="0">
                <a:solidFill>
                  <a:schemeClr val="tx1"/>
                </a:solidFill>
              </a:rPr>
            </a:br>
            <a:r>
              <a:rPr lang="en-US" sz="2200" dirty="0" err="1">
                <a:solidFill>
                  <a:schemeClr val="tx1"/>
                </a:solidFill>
              </a:rPr>
              <a:t>Onglyza</a:t>
            </a:r>
            <a:r>
              <a:rPr lang="en-US" sz="2200" dirty="0">
                <a:solidFill>
                  <a:schemeClr val="tx1"/>
                </a:solidFill>
              </a:rPr>
              <a:t> (</a:t>
            </a:r>
            <a:r>
              <a:rPr lang="en-US" sz="2200" dirty="0" err="1">
                <a:solidFill>
                  <a:schemeClr val="tx1"/>
                </a:solidFill>
              </a:rPr>
              <a:t>saxagliptin</a:t>
            </a:r>
            <a:r>
              <a:rPr lang="en-US" sz="2200" dirty="0">
                <a:solidFill>
                  <a:schemeClr val="tx1"/>
                </a:solidFill>
              </a:rPr>
              <a:t>)  </a:t>
            </a:r>
            <a:r>
              <a:rPr lang="en-US" sz="2200" dirty="0" err="1">
                <a:solidFill>
                  <a:schemeClr val="tx1"/>
                </a:solidFill>
              </a:rPr>
              <a:t>Nesina</a:t>
            </a:r>
            <a:r>
              <a:rPr lang="en-US" sz="2200" dirty="0">
                <a:solidFill>
                  <a:schemeClr val="tx1"/>
                </a:solidFill>
              </a:rPr>
              <a:t> (</a:t>
            </a:r>
            <a:r>
              <a:rPr lang="en-US" sz="2200" dirty="0" err="1">
                <a:solidFill>
                  <a:schemeClr val="tx1"/>
                </a:solidFill>
              </a:rPr>
              <a:t>alogliptin</a:t>
            </a:r>
            <a:r>
              <a:rPr lang="en-US" sz="2200" dirty="0">
                <a:solidFill>
                  <a:schemeClr val="tx1"/>
                </a:solidFill>
              </a:rPr>
              <a:t>) </a:t>
            </a:r>
            <a:endParaRPr lang="en-US" sz="2000" dirty="0">
              <a:solidFill>
                <a:schemeClr val="tx1"/>
              </a:solidFill>
            </a:endParaRPr>
          </a:p>
        </p:txBody>
      </p:sp>
      <p:sp>
        <p:nvSpPr>
          <p:cNvPr id="1511427" name="Rectangle 3"/>
          <p:cNvSpPr>
            <a:spLocks noGrp="1" noChangeArrowheads="1"/>
          </p:cNvSpPr>
          <p:nvPr>
            <p:ph sz="quarter" idx="1"/>
          </p:nvPr>
        </p:nvSpPr>
        <p:spPr>
          <a:xfrm>
            <a:off x="457200" y="1752600"/>
            <a:ext cx="8229600" cy="4404360"/>
          </a:xfrm>
        </p:spPr>
        <p:txBody>
          <a:bodyPr>
            <a:normAutofit/>
          </a:bodyPr>
          <a:lstStyle/>
          <a:p>
            <a:pPr eaLnBrk="1" hangingPunct="1">
              <a:lnSpc>
                <a:spcPct val="80000"/>
              </a:lnSpc>
              <a:defRPr/>
            </a:pPr>
            <a:r>
              <a:rPr lang="en-US" b="1" dirty="0"/>
              <a:t>Action:</a:t>
            </a:r>
            <a:r>
              <a:rPr lang="en-US" dirty="0"/>
              <a:t> </a:t>
            </a:r>
          </a:p>
          <a:p>
            <a:pPr lvl="1" eaLnBrk="1" hangingPunct="1">
              <a:lnSpc>
                <a:spcPct val="80000"/>
              </a:lnSpc>
              <a:defRPr/>
            </a:pPr>
            <a:r>
              <a:rPr lang="en-US" sz="2800" dirty="0"/>
              <a:t>Increase insulin release w/ meals</a:t>
            </a:r>
          </a:p>
          <a:p>
            <a:pPr lvl="1" eaLnBrk="1" hangingPunct="1">
              <a:lnSpc>
                <a:spcPct val="80000"/>
              </a:lnSpc>
              <a:defRPr/>
            </a:pPr>
            <a:r>
              <a:rPr lang="en-US" sz="2800" dirty="0"/>
              <a:t>Suppress glucagon</a:t>
            </a:r>
          </a:p>
          <a:p>
            <a:pPr eaLnBrk="1" hangingPunct="1">
              <a:lnSpc>
                <a:spcPct val="80000"/>
              </a:lnSpc>
              <a:defRPr/>
            </a:pPr>
            <a:r>
              <a:rPr lang="en-US" b="1" dirty="0"/>
              <a:t>Dosing</a:t>
            </a:r>
            <a:r>
              <a:rPr lang="en-US" dirty="0"/>
              <a:t>: 	</a:t>
            </a:r>
            <a:r>
              <a:rPr lang="en-US" sz="2800" dirty="0"/>
              <a:t>Januvia – 100mg a day </a:t>
            </a:r>
          </a:p>
          <a:p>
            <a:pPr lvl="4" eaLnBrk="1" hangingPunct="1">
              <a:lnSpc>
                <a:spcPct val="80000"/>
              </a:lnSpc>
              <a:buFont typeface="Wingdings" pitchFamily="2" charset="2"/>
              <a:buNone/>
              <a:defRPr/>
            </a:pPr>
            <a:r>
              <a:rPr lang="en-US" sz="2800" dirty="0"/>
              <a:t> 		</a:t>
            </a:r>
            <a:r>
              <a:rPr lang="en-US" sz="2800" dirty="0" err="1"/>
              <a:t>Onglyza</a:t>
            </a:r>
            <a:r>
              <a:rPr lang="en-US" sz="2800" dirty="0"/>
              <a:t> – up to 5mg a day </a:t>
            </a:r>
          </a:p>
          <a:p>
            <a:pPr lvl="4" eaLnBrk="1" hangingPunct="1">
              <a:lnSpc>
                <a:spcPct val="80000"/>
              </a:lnSpc>
              <a:buFont typeface="Wingdings" pitchFamily="2" charset="2"/>
              <a:buNone/>
              <a:defRPr/>
            </a:pPr>
            <a:r>
              <a:rPr lang="en-US" sz="2800" dirty="0"/>
              <a:t> 		</a:t>
            </a:r>
            <a:r>
              <a:rPr lang="en-US" sz="2800" dirty="0" err="1"/>
              <a:t>Tradjenta</a:t>
            </a:r>
            <a:r>
              <a:rPr lang="en-US" sz="2800" dirty="0"/>
              <a:t> – 5mg a day</a:t>
            </a:r>
          </a:p>
          <a:p>
            <a:pPr lvl="4" eaLnBrk="1" hangingPunct="1">
              <a:lnSpc>
                <a:spcPct val="80000"/>
              </a:lnSpc>
              <a:buFont typeface="Wingdings" pitchFamily="2" charset="2"/>
              <a:buNone/>
              <a:defRPr/>
            </a:pPr>
            <a:r>
              <a:rPr lang="en-US" sz="2800" dirty="0">
                <a:solidFill>
                  <a:srgbClr val="FF0000"/>
                </a:solidFill>
              </a:rPr>
              <a:t> 		</a:t>
            </a:r>
            <a:r>
              <a:rPr lang="en-US" sz="2800" dirty="0" err="1"/>
              <a:t>Nesina</a:t>
            </a:r>
            <a:r>
              <a:rPr lang="en-US" sz="2800" dirty="0"/>
              <a:t> – up to 25 mg a day</a:t>
            </a:r>
          </a:p>
          <a:p>
            <a:pPr eaLnBrk="1" hangingPunct="1">
              <a:lnSpc>
                <a:spcPct val="80000"/>
              </a:lnSpc>
              <a:defRPr/>
            </a:pPr>
            <a:r>
              <a:rPr lang="en-US" b="1" dirty="0"/>
              <a:t>Efficacy:</a:t>
            </a:r>
            <a:r>
              <a:rPr lang="en-US" dirty="0"/>
              <a:t> 	Decreases A1c by 0.6 -0.8% </a:t>
            </a:r>
          </a:p>
          <a:p>
            <a:pPr eaLnBrk="1" hangingPunct="1">
              <a:lnSpc>
                <a:spcPct val="80000"/>
              </a:lnSpc>
              <a:defRPr/>
            </a:pPr>
            <a:r>
              <a:rPr lang="en-US" b="1" dirty="0"/>
              <a:t>Benefits/ Issues</a:t>
            </a:r>
            <a:r>
              <a:rPr lang="en-US" sz="2800" dirty="0"/>
              <a:t>: </a:t>
            </a:r>
            <a:r>
              <a:rPr lang="en-US" dirty="0"/>
              <a:t> weight neutral, no hypo, few side effects.  Expensive</a:t>
            </a:r>
            <a:endParaRPr lang="en-US" sz="2800" dirty="0"/>
          </a:p>
        </p:txBody>
      </p:sp>
    </p:spTree>
    <p:custDataLst>
      <p:tags r:id="rId1"/>
    </p:custDataLst>
    <p:extLst>
      <p:ext uri="{BB962C8B-B14F-4D97-AF65-F5344CB8AC3E}">
        <p14:creationId xmlns:p14="http://schemas.microsoft.com/office/powerpoint/2010/main" val="31163598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a:t>For participants of DCCT and UKPDS </a:t>
            </a:r>
          </a:p>
          <a:p>
            <a:pPr lvl="1" eaLnBrk="1" hangingPunct="1">
              <a:lnSpc>
                <a:spcPct val="90000"/>
              </a:lnSpc>
              <a:defRPr/>
            </a:pPr>
            <a:r>
              <a:rPr lang="en-US" dirty="0"/>
              <a:t>long lasting benefit of early intensive BG control prevents</a:t>
            </a:r>
          </a:p>
          <a:p>
            <a:pPr lvl="2" eaLnBrk="1" hangingPunct="1">
              <a:lnSpc>
                <a:spcPct val="90000"/>
              </a:lnSpc>
              <a:defRPr/>
            </a:pPr>
            <a:r>
              <a:rPr lang="en-US" sz="2800" dirty="0" err="1"/>
              <a:t>microvascular</a:t>
            </a:r>
            <a:r>
              <a:rPr lang="en-US" sz="2800" dirty="0"/>
              <a:t> complications</a:t>
            </a:r>
          </a:p>
          <a:p>
            <a:pPr lvl="2" eaLnBrk="1" hangingPunct="1">
              <a:lnSpc>
                <a:spcPct val="90000"/>
              </a:lnSpc>
              <a:defRPr/>
            </a:pPr>
            <a:r>
              <a:rPr lang="en-US" sz="2800" dirty="0" err="1"/>
              <a:t>Macrovascular</a:t>
            </a:r>
            <a:r>
              <a:rPr lang="en-US" sz="2800" dirty="0"/>
              <a:t> complications (15-55% decrease)</a:t>
            </a:r>
          </a:p>
          <a:p>
            <a:pPr lvl="1" eaLnBrk="1" hangingPunct="1">
              <a:lnSpc>
                <a:spcPct val="90000"/>
              </a:lnSpc>
              <a:defRPr/>
            </a:pPr>
            <a:r>
              <a:rPr lang="en-US" dirty="0"/>
              <a:t>Even though their BG levels increased over time</a:t>
            </a:r>
          </a:p>
          <a:p>
            <a:pPr lvl="1" eaLnBrk="1" hangingPunct="1">
              <a:lnSpc>
                <a:spcPct val="90000"/>
              </a:lnSpc>
              <a:defRPr/>
            </a:pPr>
            <a:r>
              <a:rPr lang="en-US" dirty="0"/>
              <a:t>Message – Catch early and</a:t>
            </a:r>
          </a:p>
          <a:p>
            <a:pPr marL="457200" lvl="1" indent="0" eaLnBrk="1" hangingPunct="1">
              <a:lnSpc>
                <a:spcPct val="90000"/>
              </a:lnSpc>
              <a:buFont typeface="Wingdings" panose="05000000000000000000" pitchFamily="2" charset="2"/>
              <a:buNone/>
              <a:defRPr/>
            </a:pPr>
            <a:r>
              <a:rPr lang="en-US" dirty="0"/>
              <a:t>Treat aggressively</a:t>
            </a:r>
          </a:p>
          <a:p>
            <a:pPr lvl="1" eaLnBrk="1" hangingPunct="1">
              <a:lnSpc>
                <a:spcPct val="90000"/>
              </a:lnSpc>
              <a:defRPr/>
            </a:pPr>
            <a:endParaRPr lang="en-US" dirty="0"/>
          </a:p>
          <a:p>
            <a:pPr lvl="1" eaLnBrk="1" hangingPunct="1">
              <a:lnSpc>
                <a:spcPct val="90000"/>
              </a:lnSpc>
              <a:defRPr/>
            </a:pPr>
            <a:endParaRPr lang="en-US" dirty="0"/>
          </a:p>
          <a:p>
            <a:pPr marL="457200" lvl="1" indent="0" eaLnBrk="1" hangingPunct="1">
              <a:lnSpc>
                <a:spcPct val="90000"/>
              </a:lnSpc>
              <a:buFont typeface="Wingdings" panose="05000000000000000000" pitchFamily="2" charset="2"/>
              <a:buNone/>
              <a:defRPr/>
            </a:pPr>
            <a:endParaRPr lang="en-US" dirty="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2678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Updated Recommendations</a:t>
            </a:r>
          </a:p>
        </p:txBody>
      </p:sp>
      <p:pic>
        <p:nvPicPr>
          <p:cNvPr id="5" name="Content Placeholder 4"/>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77483" y="1143000"/>
            <a:ext cx="5366117" cy="4895742"/>
          </a:xfrm>
        </p:spPr>
      </p:pic>
      <p:sp>
        <p:nvSpPr>
          <p:cNvPr id="4" name="Content Placeholder 3"/>
          <p:cNvSpPr>
            <a:spLocks noGrp="1"/>
          </p:cNvSpPr>
          <p:nvPr>
            <p:ph sz="quarter" idx="2"/>
          </p:nvPr>
        </p:nvSpPr>
        <p:spPr>
          <a:xfrm>
            <a:off x="6063883" y="1143000"/>
            <a:ext cx="2743199" cy="4648200"/>
          </a:xfrm>
        </p:spPr>
        <p:txBody>
          <a:bodyPr>
            <a:normAutofit/>
          </a:bodyPr>
          <a:lstStyle/>
          <a:p>
            <a:r>
              <a:rPr lang="en-US" sz="2800" dirty="0"/>
              <a:t>Statin – lowers cholesterol production in liver</a:t>
            </a:r>
          </a:p>
          <a:p>
            <a:r>
              <a:rPr lang="en-US" sz="2800" dirty="0"/>
              <a:t>Ezetimibe (</a:t>
            </a:r>
            <a:r>
              <a:rPr lang="en-US" sz="2800" dirty="0" err="1"/>
              <a:t>Zetia</a:t>
            </a:r>
            <a:r>
              <a:rPr lang="en-US" sz="2800" dirty="0"/>
              <a:t>) – blocks absorption of cholesterol in intestine</a:t>
            </a:r>
          </a:p>
        </p:txBody>
      </p:sp>
    </p:spTree>
    <p:extLst>
      <p:ext uri="{BB962C8B-B14F-4D97-AF65-F5344CB8AC3E}">
        <p14:creationId xmlns:p14="http://schemas.microsoft.com/office/powerpoint/2010/main" val="1655315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a:xfrm>
            <a:off x="304800" y="455210"/>
            <a:ext cx="7010400" cy="723900"/>
          </a:xfrm>
        </p:spPr>
        <p:txBody>
          <a:bodyPr>
            <a:normAutofit/>
          </a:bodyPr>
          <a:lstStyle/>
          <a:p>
            <a:r>
              <a:rPr lang="en-US" sz="4000" dirty="0"/>
              <a:t>Vaccinations- Immunizations</a:t>
            </a:r>
          </a:p>
        </p:txBody>
      </p:sp>
      <p:sp>
        <p:nvSpPr>
          <p:cNvPr id="157700" name="Content Placeholder 2"/>
          <p:cNvSpPr>
            <a:spLocks noGrp="1"/>
          </p:cNvSpPr>
          <p:nvPr>
            <p:ph idx="1"/>
          </p:nvPr>
        </p:nvSpPr>
        <p:spPr>
          <a:xfrm>
            <a:off x="457200" y="1371600"/>
            <a:ext cx="8226425" cy="4800600"/>
          </a:xfrm>
        </p:spPr>
        <p:txBody>
          <a:bodyPr/>
          <a:lstStyle/>
          <a:p>
            <a:r>
              <a:rPr lang="en-US" sz="2800" dirty="0"/>
              <a:t>Flu vaccine</a:t>
            </a:r>
          </a:p>
          <a:p>
            <a:pPr lvl="1"/>
            <a:r>
              <a:rPr lang="en-US" sz="2800" dirty="0"/>
              <a:t>every year starting 6 months</a:t>
            </a:r>
          </a:p>
          <a:p>
            <a:r>
              <a:rPr lang="en-US" sz="2800" dirty="0"/>
              <a:t>Pneumococcal  starting at 2 years.</a:t>
            </a:r>
          </a:p>
          <a:p>
            <a:pPr lvl="1"/>
            <a:r>
              <a:rPr lang="en-US" sz="2800" dirty="0"/>
              <a:t>One time Revaccination for those over 64 and had first vaccine &gt;5 years prior </a:t>
            </a:r>
          </a:p>
          <a:p>
            <a:r>
              <a:rPr lang="en-US" sz="2800" dirty="0"/>
              <a:t>Hepatitis B Vaccine </a:t>
            </a:r>
            <a:r>
              <a:rPr lang="en-US" sz="2400" dirty="0"/>
              <a:t>(ADA </a:t>
            </a:r>
            <a:r>
              <a:rPr lang="en-US" sz="2400" dirty="0" err="1"/>
              <a:t>Stds</a:t>
            </a:r>
            <a:r>
              <a:rPr lang="en-US" sz="2400" dirty="0"/>
              <a:t> 2013, </a:t>
            </a:r>
            <a:r>
              <a:rPr lang="en-US" sz="2400" dirty="0" err="1"/>
              <a:t>pg</a:t>
            </a:r>
            <a:r>
              <a:rPr lang="en-US" sz="2400" dirty="0"/>
              <a:t> s28)</a:t>
            </a:r>
          </a:p>
          <a:p>
            <a:pPr lvl="1"/>
            <a:r>
              <a:rPr lang="en-US" sz="2800" dirty="0"/>
              <a:t>For diabetes pts age 19 – 59 (not previously vaccinated) </a:t>
            </a:r>
          </a:p>
          <a:p>
            <a:pPr lvl="1"/>
            <a:r>
              <a:rPr lang="en-US" sz="2800" dirty="0"/>
              <a:t>Double risk of </a:t>
            </a:r>
            <a:r>
              <a:rPr lang="en-US" sz="2800" dirty="0" err="1"/>
              <a:t>Hep</a:t>
            </a:r>
            <a:r>
              <a:rPr lang="en-US" sz="2800" dirty="0"/>
              <a:t> B due to lancing devices/ glucose meter exposure</a:t>
            </a:r>
          </a:p>
          <a:p>
            <a:endParaRPr lang="en-US" dirty="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6546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Pneumonia Vaccination Update</a:t>
            </a:r>
          </a:p>
        </p:txBody>
      </p:sp>
      <p:sp>
        <p:nvSpPr>
          <p:cNvPr id="3" name="Content Placeholder 2"/>
          <p:cNvSpPr>
            <a:spLocks noGrp="1"/>
          </p:cNvSpPr>
          <p:nvPr>
            <p:ph sz="quarter" idx="1"/>
          </p:nvPr>
        </p:nvSpPr>
        <p:spPr>
          <a:xfrm>
            <a:off x="457200" y="1219200"/>
            <a:ext cx="5638800" cy="4937760"/>
          </a:xfrm>
        </p:spPr>
        <p:txBody>
          <a:bodyPr>
            <a:normAutofit fontScale="92500"/>
          </a:bodyPr>
          <a:lstStyle/>
          <a:p>
            <a:r>
              <a:rPr lang="en-US" sz="2800" dirty="0"/>
              <a:t>Pneumonia polysaccharide PPSV23 vaccine to all patients starting at age 2</a:t>
            </a:r>
          </a:p>
          <a:p>
            <a:r>
              <a:rPr lang="en-US" sz="2800" b="1" dirty="0"/>
              <a:t>Adults ≥ 65 years of age</a:t>
            </a:r>
            <a:r>
              <a:rPr lang="en-US" sz="2800" dirty="0"/>
              <a:t>, if not previously vaccinated, should receive pneumococcal conjugate vaccine 13 (PCV13), followed by PPSV23 6-12 months after initial vaccination.</a:t>
            </a:r>
          </a:p>
          <a:p>
            <a:r>
              <a:rPr lang="en-US" sz="2800" b="1" dirty="0"/>
              <a:t>Adults ≥ 65 years of age</a:t>
            </a:r>
            <a:r>
              <a:rPr lang="en-US" sz="2800" dirty="0"/>
              <a:t>, if previously vaccinated with PPSV23 should receive a follow-up ≥ 12 months with PCV13.</a:t>
            </a:r>
          </a:p>
          <a:p>
            <a:endParaRPr lang="en-US" dirty="0"/>
          </a:p>
        </p:txBody>
      </p:sp>
      <p:pic>
        <p:nvPicPr>
          <p:cNvPr id="4" name="Picture 3"/>
          <p:cNvPicPr>
            <a:picLocks noChangeAspect="1"/>
          </p:cNvPicPr>
          <p:nvPr/>
        </p:nvPicPr>
        <p:blipFill>
          <a:blip r:embed="rId3"/>
          <a:stretch>
            <a:fillRect/>
          </a:stretch>
        </p:blipFill>
        <p:spPr>
          <a:xfrm>
            <a:off x="6143625" y="1371600"/>
            <a:ext cx="2543175" cy="1958932"/>
          </a:xfrm>
          <a:prstGeom prst="rect">
            <a:avLst/>
          </a:prstGeom>
        </p:spPr>
      </p:pic>
    </p:spTree>
    <p:custDataLst>
      <p:tags r:id="rId1"/>
    </p:custDataLst>
    <p:extLst>
      <p:ext uri="{BB962C8B-B14F-4D97-AF65-F5344CB8AC3E}">
        <p14:creationId xmlns:p14="http://schemas.microsoft.com/office/powerpoint/2010/main" val="51475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Education</a:t>
            </a:r>
          </a:p>
        </p:txBody>
      </p:sp>
      <p:sp>
        <p:nvSpPr>
          <p:cNvPr id="3" name="Content Placeholder 2"/>
          <p:cNvSpPr>
            <a:spLocks noGrp="1"/>
          </p:cNvSpPr>
          <p:nvPr>
            <p:ph sz="quarter" idx="1"/>
          </p:nvPr>
        </p:nvSpPr>
        <p:spPr>
          <a:xfrm>
            <a:off x="457200" y="1219200"/>
            <a:ext cx="6324600" cy="4937760"/>
          </a:xfrm>
        </p:spPr>
        <p:txBody>
          <a:bodyPr/>
          <a:lstStyle/>
          <a:p>
            <a:r>
              <a:rPr lang="en-US" dirty="0"/>
              <a:t>People with diabetes and pre diabetes should receive DSME</a:t>
            </a:r>
          </a:p>
          <a:p>
            <a:pPr lvl="1"/>
            <a:r>
              <a:rPr lang="en-US" dirty="0"/>
              <a:t>Monitor for effective self-management and quality of life</a:t>
            </a:r>
          </a:p>
          <a:p>
            <a:pPr lvl="1"/>
            <a:r>
              <a:rPr lang="en-US" dirty="0"/>
              <a:t>Address psychosocial issues and emotional well being</a:t>
            </a:r>
          </a:p>
          <a:p>
            <a:pPr lvl="1"/>
            <a:r>
              <a:rPr lang="en-US" dirty="0"/>
              <a:t>Results in cost savings and improved outcomes, should be reimbursed by third party payers.</a:t>
            </a:r>
          </a:p>
          <a:p>
            <a:pPr lvl="1"/>
            <a:endParaRPr lang="en-US" dirty="0"/>
          </a:p>
        </p:txBody>
      </p:sp>
      <p:pic>
        <p:nvPicPr>
          <p:cNvPr id="4" name="Picture 3"/>
          <p:cNvPicPr>
            <a:picLocks noChangeAspect="1"/>
          </p:cNvPicPr>
          <p:nvPr/>
        </p:nvPicPr>
        <p:blipFill>
          <a:blip r:embed="rId3"/>
          <a:stretch>
            <a:fillRect/>
          </a:stretch>
        </p:blipFill>
        <p:spPr>
          <a:xfrm>
            <a:off x="6639524" y="1447800"/>
            <a:ext cx="1809151" cy="1905000"/>
          </a:xfrm>
          <a:prstGeom prst="rect">
            <a:avLst/>
          </a:prstGeom>
        </p:spPr>
      </p:pic>
    </p:spTree>
    <p:custDataLst>
      <p:tags r:id="rId1"/>
    </p:custDataLst>
    <p:extLst>
      <p:ext uri="{BB962C8B-B14F-4D97-AF65-F5344CB8AC3E}">
        <p14:creationId xmlns:p14="http://schemas.microsoft.com/office/powerpoint/2010/main" val="73408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17259</TotalTime>
  <Pages>98</Pages>
  <Words>7866</Words>
  <Application>Microsoft Office PowerPoint</Application>
  <PresentationFormat>Letter Paper (8.5x11 in)</PresentationFormat>
  <Paragraphs>1590</Paragraphs>
  <Slides>203</Slides>
  <Notes>117</Notes>
  <HiddenSlides>0</HiddenSlides>
  <MMClips>4</MMClips>
  <ScaleCrop>false</ScaleCrop>
  <HeadingPairs>
    <vt:vector size="8" baseType="variant">
      <vt:variant>
        <vt:lpstr>Fonts Used</vt:lpstr>
      </vt:variant>
      <vt:variant>
        <vt:i4>15</vt:i4>
      </vt:variant>
      <vt:variant>
        <vt:lpstr>Theme</vt:lpstr>
      </vt:variant>
      <vt:variant>
        <vt:i4>2</vt:i4>
      </vt:variant>
      <vt:variant>
        <vt:lpstr>Embedded OLE Servers</vt:lpstr>
      </vt:variant>
      <vt:variant>
        <vt:i4>2</vt:i4>
      </vt:variant>
      <vt:variant>
        <vt:lpstr>Slide Titles</vt:lpstr>
      </vt:variant>
      <vt:variant>
        <vt:i4>203</vt:i4>
      </vt:variant>
    </vt:vector>
  </HeadingPairs>
  <TitlesOfParts>
    <vt:vector size="222" baseType="lpstr">
      <vt:lpstr>ＭＳ Ｐゴシック</vt:lpstr>
      <vt:lpstr>SimSun</vt:lpstr>
      <vt:lpstr>Arial</vt:lpstr>
      <vt:lpstr>Arial Black</vt:lpstr>
      <vt:lpstr>Arial Narrow</vt:lpstr>
      <vt:lpstr>Calibri</vt:lpstr>
      <vt:lpstr>Gill Sans MT</vt:lpstr>
      <vt:lpstr>Helvetica</vt:lpstr>
      <vt:lpstr>Monotype Sorts</vt:lpstr>
      <vt:lpstr>Symbol</vt:lpstr>
      <vt:lpstr>Tahoma</vt:lpstr>
      <vt:lpstr>Tempus Sans ITC</vt:lpstr>
      <vt:lpstr>Times New Roman</vt:lpstr>
      <vt:lpstr>Wingdings</vt:lpstr>
      <vt:lpstr>Wingdings 3</vt:lpstr>
      <vt:lpstr>1_Origin</vt:lpstr>
      <vt:lpstr>Origin</vt:lpstr>
      <vt:lpstr>Clip</vt:lpstr>
      <vt:lpstr>Document</vt:lpstr>
      <vt:lpstr>Welcome to  Diabetes in the 21st Century </vt:lpstr>
      <vt:lpstr>Accreditation Information</vt:lpstr>
      <vt:lpstr>Diabetes in the 21st Century:  A Clinical and Educational Update</vt:lpstr>
      <vt:lpstr>Foundations of Care</vt:lpstr>
      <vt:lpstr>CDC Announces</vt:lpstr>
      <vt:lpstr>Diabetes in America 2016</vt:lpstr>
      <vt:lpstr> My Boys –Robert and Jackson</vt:lpstr>
      <vt:lpstr>Type 2 in Kids </vt:lpstr>
      <vt:lpstr>Global Epidemic</vt:lpstr>
      <vt:lpstr>Nov 14 – World Diabetes Day</vt:lpstr>
      <vt:lpstr> World Diabetes Day  November 14</vt:lpstr>
      <vt:lpstr>Age-adjusted Diabetes Prevalence  20 yrs or older, by race/ethnicity— U.S. 2014</vt:lpstr>
      <vt:lpstr>  Why Should Zip Code Determine Life Expectancy?</vt:lpstr>
      <vt:lpstr>Free Live Webinars and Newsletter at DiabetesEd.net </vt:lpstr>
      <vt:lpstr>PowerPoint Presentation</vt:lpstr>
      <vt:lpstr>Role of the Pancreas Endocrine Functions</vt:lpstr>
      <vt:lpstr>Role of the Pancreas Endocrine Functions</vt:lpstr>
      <vt:lpstr>Hormones Effect on Glucose</vt:lpstr>
      <vt:lpstr>GLP-1 Effects in Humans Understanding the Natural Role of Incretins</vt:lpstr>
      <vt:lpstr>Incretin Mimetics Byetta, Bydureon, Trulicity, Tanzeum</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Incidence of Type 1 in Youth  </vt:lpstr>
      <vt:lpstr>Type 1 – 10% of all Diabetes Genetics and Risk Factors</vt:lpstr>
      <vt:lpstr>Autoantibodies Assoc w/ Type 1</vt:lpstr>
      <vt:lpstr>Ms. Idaho and Ms America – Pumpin’ It</vt:lpstr>
      <vt:lpstr>What Does Type 1 Look Like?</vt:lpstr>
      <vt:lpstr>Medalist Study – Harvard Joslin Diabetes Center </vt:lpstr>
      <vt:lpstr>Type 1 Diabetes Associated with other immune conditions</vt:lpstr>
      <vt:lpstr>Type 1 Summary</vt:lpstr>
      <vt:lpstr>Type 1 in Hospital </vt:lpstr>
      <vt:lpstr>PowerPoint Presentation</vt:lpstr>
      <vt:lpstr>BMI Categories</vt:lpstr>
      <vt:lpstr>PowerPoint Presentation</vt:lpstr>
      <vt:lpstr>Natural Progression of Type 2 Diabetes</vt:lpstr>
      <vt:lpstr>Cardio Metabolic Risk  -  5 Hypers -</vt:lpstr>
      <vt:lpstr>2. Classification and DM Diagnosis</vt:lpstr>
      <vt:lpstr>Diabetes 2 - Who is at Risk?  (ADA Clinical Practice Guidelines)</vt:lpstr>
      <vt:lpstr>Acanthosis Nigricans (AN)  </vt:lpstr>
      <vt:lpstr>PowerPoint Presentation</vt:lpstr>
      <vt:lpstr>Diabetes Detectives Needed</vt:lpstr>
      <vt:lpstr>Ominous Octet</vt:lpstr>
      <vt:lpstr> SGLT2 Inhibitors- “Glucoretics” </vt:lpstr>
      <vt:lpstr>EMPA-REG OUTCOME®: Summary</vt:lpstr>
      <vt:lpstr>Comparison of  Type 1,Type 2, LADA</vt:lpstr>
      <vt:lpstr>Comparison of Type 1 and Type 2</vt:lpstr>
      <vt:lpstr>Gestational DM ~ 7% of all Pregnancies</vt:lpstr>
      <vt:lpstr>Diabetes in pregnant mothers associated with …</vt:lpstr>
      <vt:lpstr>Postnatal Health:  Maternal Behavior</vt:lpstr>
      <vt:lpstr>Start Metformin therapy</vt:lpstr>
      <vt:lpstr>Metformin – 1st agent of choice</vt:lpstr>
      <vt:lpstr>Other Causes of Hyperglycemia</vt:lpstr>
      <vt:lpstr>Diabetes is also associated with </vt:lpstr>
      <vt:lpstr>Diabetes Bingo “DiaBingo”  Shout out Right Answer</vt:lpstr>
      <vt:lpstr>DiaBingo</vt:lpstr>
      <vt:lpstr>Life Study – Mrs. Jones</vt:lpstr>
      <vt:lpstr>Strategies – One Step at a Time, Focus on Survival Skills </vt:lpstr>
      <vt:lpstr>What Do You Say? Mrs. Jones asks you</vt:lpstr>
      <vt:lpstr>I don’t want to!</vt:lpstr>
      <vt:lpstr>No one is Unmotivated</vt:lpstr>
      <vt:lpstr>Overcoming barriers</vt:lpstr>
      <vt:lpstr>How will blood glucose testing  help me?</vt:lpstr>
      <vt:lpstr>How Often Should I Check?</vt:lpstr>
      <vt:lpstr>Spiritual Care</vt:lpstr>
      <vt:lpstr>“The highest form of wisdom is kindness.”  The Talmud</vt:lpstr>
      <vt:lpstr>Complications - Why?</vt:lpstr>
      <vt:lpstr>Diabetes Complications</vt:lpstr>
      <vt:lpstr>Control Matters</vt:lpstr>
      <vt:lpstr>Financial Advisor</vt:lpstr>
      <vt:lpstr>Preventing Pre Diabetes</vt:lpstr>
      <vt:lpstr>Can Type 2 be Prevented in Older Adults?</vt:lpstr>
      <vt:lpstr>We Made It – 3129 miles- Now Walking Back</vt:lpstr>
      <vt:lpstr>Can we stop pre diabetes from progressing?</vt:lpstr>
      <vt:lpstr>Diabetes Prevention Program</vt:lpstr>
      <vt:lpstr>Weight loss and Prevention</vt:lpstr>
      <vt:lpstr>PowerPoint Presentation</vt:lpstr>
      <vt:lpstr>Goals of Care</vt:lpstr>
      <vt:lpstr>Use Technology to Prevent Diabetes</vt:lpstr>
      <vt:lpstr>Apps- DiabetesEd.net </vt:lpstr>
      <vt:lpstr>ABCs of Diabetes –  </vt:lpstr>
      <vt:lpstr>PowerPoint Presentation</vt:lpstr>
      <vt:lpstr>6. Glycemic Targets  </vt:lpstr>
      <vt:lpstr>PowerPoint Presentation</vt:lpstr>
      <vt:lpstr>     A1c and Estimated Avg Glucose (eAG) 2008 </vt:lpstr>
      <vt:lpstr>When does old age start?</vt:lpstr>
      <vt:lpstr>Goals for Older Adults (Std 10)</vt:lpstr>
      <vt:lpstr>What are next steps? </vt:lpstr>
      <vt:lpstr>DPP-4 Inhibitors – “Incretin Enhancers”  Januvia (sitagliptin) – Tradjenta (linagliptin)  Onglyza (saxagliptin)  Nesina (alogliptin) </vt:lpstr>
      <vt:lpstr>“Legacy Effect”</vt:lpstr>
      <vt:lpstr>Updated Recommendations</vt:lpstr>
      <vt:lpstr>Vaccinations- Immunizations</vt:lpstr>
      <vt:lpstr>Pneumonia Vaccination Update</vt:lpstr>
      <vt:lpstr>Education</vt:lpstr>
      <vt:lpstr>Exercise Recommendations</vt:lpstr>
      <vt:lpstr>Good Exercise Info / Quotes</vt:lpstr>
      <vt:lpstr>Best Shake For People with Diabetes</vt:lpstr>
      <vt:lpstr>Diabetes Bingo “DiaBingo”  Shout out Right Answer</vt:lpstr>
      <vt:lpstr>DiaBingo- G</vt:lpstr>
      <vt:lpstr>Diabetes Care Guidelines- ADA</vt:lpstr>
      <vt:lpstr>Mr. Jones -  What are Your Recommendations?</vt:lpstr>
      <vt:lpstr>PowerPoint Presentation</vt:lpstr>
      <vt:lpstr>Glucose Management and Hospitalized Patients  </vt:lpstr>
      <vt:lpstr>Hospitals and Hyperglycemia –  What’s the Big Deal? </vt:lpstr>
      <vt:lpstr>WHAT SHOULD WE AIM FOR?</vt:lpstr>
      <vt:lpstr>  Management of Hyperglycemia and Diabetes </vt:lpstr>
      <vt:lpstr>Now What?</vt:lpstr>
      <vt:lpstr>Foot Care </vt:lpstr>
      <vt:lpstr>Foot Wounds</vt:lpstr>
      <vt:lpstr>PowerPoint Presentation</vt:lpstr>
      <vt:lpstr>No Bathroom Surgery</vt:lpstr>
      <vt:lpstr>5.07 monofilament = 10gms linear pressure</vt:lpstr>
      <vt:lpstr>Mr. Jones -  What are Your Recommendations?</vt:lpstr>
      <vt:lpstr>Three Most Important  Foot Care Tips</vt:lpstr>
      <vt:lpstr>Bottom Line</vt:lpstr>
      <vt:lpstr>“Getting diabetes saved my life.”  ~ Sherri Sheperd</vt:lpstr>
      <vt:lpstr>Insulin – the Ultimate Hormone Replacement Therapy</vt:lpstr>
      <vt:lpstr> Insulin Therapy From Ants to Analogs:  </vt:lpstr>
      <vt:lpstr>PowerPoint Presentation</vt:lpstr>
      <vt:lpstr>PowerPoint Presentation</vt:lpstr>
      <vt:lpstr>Insulin Finally Available - 1922</vt:lpstr>
      <vt:lpstr>PowerPoint Presentation</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Bolus Insulins   (½ of total daily dose ÷ meals)</vt:lpstr>
      <vt:lpstr>Bolus Insulin Summary</vt:lpstr>
      <vt:lpstr>Bolus Insulin Timing</vt:lpstr>
      <vt:lpstr>Pattern Management –AKA </vt:lpstr>
      <vt:lpstr>Pattern Management</vt:lpstr>
      <vt:lpstr>Type 2 – BMI 32. New diagnosis, No meds. What Patterns? Recommendations? Meds?</vt:lpstr>
      <vt:lpstr>Bolus – Insulin Sliding Scale  Starts at 150, 2 units for every 50 mg/dl &gt;150</vt:lpstr>
      <vt:lpstr>Basal Insulins  (½ of total daily dose) </vt:lpstr>
      <vt:lpstr>Degludec</vt:lpstr>
      <vt:lpstr>Basal Insulin Summary</vt:lpstr>
      <vt:lpstr>Basal + Metformin Type 2, 80kg – A1c 8.7%</vt:lpstr>
      <vt:lpstr>PowerPoint Presentation</vt:lpstr>
      <vt:lpstr>When is it Too much basal insulin?</vt:lpstr>
      <vt:lpstr>Next Steps</vt:lpstr>
      <vt:lpstr>Combo Sub-Q Insulin</vt:lpstr>
      <vt:lpstr>Next Steps – Switch from 40 units basal to 70/30 Insulin</vt:lpstr>
      <vt:lpstr>24u 70/30 am,  16 u 70/30 pm Patterns? Changes needed?</vt:lpstr>
      <vt:lpstr>Type 2 – Glyburide 20mg AM, 10u Lantus pm</vt:lpstr>
      <vt:lpstr>What Medications Cause Hypoglycemia?</vt:lpstr>
      <vt:lpstr>Sulfonylureas - Squirts</vt:lpstr>
      <vt:lpstr>Hypoglycemia = “Limiting Factor”</vt:lpstr>
      <vt:lpstr>Hypoglycemic Symptoms</vt:lpstr>
      <vt:lpstr>Treatment of Hypoglycemia</vt:lpstr>
      <vt:lpstr>15 - 20 Gms Carb Sources</vt:lpstr>
      <vt:lpstr>PowerPoint Presentation</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Vacations</vt:lpstr>
      <vt:lpstr>Diabetes Bingo “DiaBingo”  Shout out Right Answer</vt:lpstr>
      <vt:lpstr>DiaBingo - I</vt:lpstr>
      <vt:lpstr>PowerPoint Presentation</vt:lpstr>
      <vt:lpstr>U.S. Weight - 68% overweight or obese</vt:lpstr>
      <vt:lpstr>Bigger Meals, Bigger Kids</vt:lpstr>
      <vt:lpstr>Average American Consumes 25 teaspoons of sugar a day (400 cals)</vt:lpstr>
      <vt:lpstr>Bacterial Cells Outnumber Human Cells 10 to 1</vt:lpstr>
      <vt:lpstr>Poll Question 1 </vt:lpstr>
      <vt:lpstr>3 lbs of Microbes in our Gut</vt:lpstr>
      <vt:lpstr>Gut Microbiome </vt:lpstr>
      <vt:lpstr>C-Section – Consider Gauze in Vagina </vt:lpstr>
      <vt:lpstr>Human Intestine Friends</vt:lpstr>
      <vt:lpstr>Weight and Gut Bacteria  New and Early Research</vt:lpstr>
      <vt:lpstr>Getting to Better Gut Bacterial Health</vt:lpstr>
      <vt:lpstr>Follow Your Gut – Dr. Rob Knight</vt:lpstr>
      <vt:lpstr>Take Home Message</vt:lpstr>
      <vt:lpstr>Medical Nutrition Therapy – ADA</vt:lpstr>
      <vt:lpstr>Approach Depends on Patient</vt:lpstr>
      <vt:lpstr>Losing 2-8kg Early in diagnosis Type 2 Helpful  ADA 2014</vt:lpstr>
      <vt:lpstr>Successful weight loss strategies include</vt:lpstr>
      <vt:lpstr>Diabetes Prevention Program  Focus on fat = wt loss success</vt:lpstr>
      <vt:lpstr>How nutrients affect blood sugar</vt:lpstr>
      <vt:lpstr>Carbohydrate Needs for  Most Adults</vt:lpstr>
      <vt:lpstr>Choose Healthy Carbs </vt:lpstr>
      <vt:lpstr>10 Superfoods</vt:lpstr>
      <vt:lpstr>Another plate example</vt:lpstr>
      <vt:lpstr>Ms. Gonzales’ Daily Meal plan</vt:lpstr>
      <vt:lpstr>Using Alcohol Safely</vt:lpstr>
      <vt:lpstr>Carb Counting - Starch</vt:lpstr>
      <vt:lpstr>Carb counting- fruit</vt:lpstr>
      <vt:lpstr>Carb Counting - Milk</vt:lpstr>
      <vt:lpstr>Carb  Counting - Sweets</vt:lpstr>
      <vt:lpstr>Give the gift of Non-Judgment </vt:lpstr>
      <vt:lpstr>Thank You</vt:lpstr>
      <vt:lpstr>Diabetes Bingo - “DiaBingo” Shout out Right Answer</vt:lpstr>
      <vt:lpstr>DiaBingo - 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834</cp:revision>
  <cp:lastPrinted>2014-06-29T17:39:19Z</cp:lastPrinted>
  <dcterms:created xsi:type="dcterms:W3CDTF">1998-04-16T17:55:30Z</dcterms:created>
  <dcterms:modified xsi:type="dcterms:W3CDTF">2016-06-27T22:30:48Z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250B91CE-9941-42AB-B64A-5E10FA236F8D</vt:lpwstr>
  </property>
  <property fmtid="{D5CDD505-2E9C-101B-9397-08002B2CF9AE}" pid="5" name="ArticulateProjectFull">
    <vt:lpwstr>C:\Users\beverly\Documents\Dropbox\A DES Admin Folder\2014-15 DM 21st Century Proposals\2015 Latest Slide Handouts\2015 21st Century slides\2015\21 Century inpt march 2015.ppta</vt:lpwstr>
  </property>
</Properties>
</file>