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2.xml" ContentType="application/vnd.openxmlformats-officedocument.presentationml.notesSlide+xml"/>
  <Override PartName="/ppt/tags/tag70.xml" ContentType="application/vnd.openxmlformats-officedocument.presentationml.tags+xml"/>
  <Override PartName="/ppt/notesSlides/notesSlide4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notesSlides/notesSlide5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1.xml" ContentType="application/vnd.openxmlformats-officedocument.presentationml.notesSlide+xml"/>
  <Override PartName="/ppt/tags/tag103.xml" ContentType="application/vnd.openxmlformats-officedocument.presentationml.tags+xml"/>
  <Override PartName="/ppt/notesSlides/notesSlide62.xml" ContentType="application/vnd.openxmlformats-officedocument.presentationml.notesSlide+xml"/>
  <Override PartName="/ppt/tags/tag104.xml" ContentType="application/vnd.openxmlformats-officedocument.presentationml.tags+xml"/>
  <Override PartName="/ppt/notesSlides/notesSlide6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4.xml" ContentType="application/vnd.openxmlformats-officedocument.presentationml.notesSlide+xml"/>
  <Override PartName="/ppt/tags/tag107.xml" ContentType="application/vnd.openxmlformats-officedocument.presentationml.tags+xml"/>
  <Override PartName="/ppt/notesSlides/notesSlide65.xml" ContentType="application/vnd.openxmlformats-officedocument.presentationml.notesSlide+xml"/>
  <Override PartName="/ppt/tags/tag108.xml" ContentType="application/vnd.openxmlformats-officedocument.presentationml.tags+xml"/>
  <Override PartName="/ppt/notesSlides/notesSlide6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7.xml" ContentType="application/vnd.openxmlformats-officedocument.presentationml.notesSlide+xml"/>
  <Override PartName="/ppt/tags/tag111.xml" ContentType="application/vnd.openxmlformats-officedocument.presentationml.tags+xml"/>
  <Override PartName="/ppt/notesSlides/notesSlide68.xml" ContentType="application/vnd.openxmlformats-officedocument.presentationml.notesSlide+xml"/>
  <Override PartName="/ppt/tags/tag112.xml" ContentType="application/vnd.openxmlformats-officedocument.presentationml.tags+xml"/>
  <Override PartName="/ppt/notesSlides/notesSlide69.xml" ContentType="application/vnd.openxmlformats-officedocument.presentationml.notesSlide+xml"/>
  <Override PartName="/ppt/tags/tag113.xml" ContentType="application/vnd.openxmlformats-officedocument.presentationml.tags+xml"/>
  <Override PartName="/ppt/notesSlides/notesSlide70.xml" ContentType="application/vnd.openxmlformats-officedocument.presentationml.notesSlide+xml"/>
  <Override PartName="/ppt/tags/tag114.xml" ContentType="application/vnd.openxmlformats-officedocument.presentationml.tags+xml"/>
  <Override PartName="/ppt/notesSlides/notesSlide71.xml" ContentType="application/vnd.openxmlformats-officedocument.presentationml.notesSlide+xml"/>
  <Override PartName="/ppt/tags/tag115.xml" ContentType="application/vnd.openxmlformats-officedocument.presentationml.tags+xml"/>
  <Override PartName="/ppt/notesSlides/notesSlide72.xml" ContentType="application/vnd.openxmlformats-officedocument.presentationml.notesSlide+xml"/>
  <Override PartName="/ppt/tags/tag116.xml" ContentType="application/vnd.openxmlformats-officedocument.presentationml.tags+xml"/>
  <Override PartName="/ppt/notesSlides/notesSlide73.xml" ContentType="application/vnd.openxmlformats-officedocument.presentationml.notesSlide+xml"/>
  <Override PartName="/ppt/tags/tag117.xml" ContentType="application/vnd.openxmlformats-officedocument.presentationml.tags+xml"/>
  <Override PartName="/ppt/notesSlides/notesSlide74.xml" ContentType="application/vnd.openxmlformats-officedocument.presentationml.notesSlide+xml"/>
  <Override PartName="/ppt/tags/tag118.xml" ContentType="application/vnd.openxmlformats-officedocument.presentationml.tags+xml"/>
  <Override PartName="/ppt/notesSlides/notesSlide7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76.xml" ContentType="application/vnd.openxmlformats-officedocument.presentationml.notesSlide+xml"/>
  <Override PartName="/ppt/tags/tag121.xml" ContentType="application/vnd.openxmlformats-officedocument.presentationml.tags+xml"/>
  <Override PartName="/ppt/notesSlides/notesSlide77.xml" ContentType="application/vnd.openxmlformats-officedocument.presentationml.notesSlide+xml"/>
  <Override PartName="/ppt/tags/tag122.xml" ContentType="application/vnd.openxmlformats-officedocument.presentationml.tags+xml"/>
  <Override PartName="/ppt/notesSlides/notesSlide78.xml" ContentType="application/vnd.openxmlformats-officedocument.presentationml.notesSlide+xml"/>
  <Override PartName="/ppt/tags/tag123.xml" ContentType="application/vnd.openxmlformats-officedocument.presentationml.tags+xml"/>
  <Override PartName="/ppt/notesSlides/notesSlide79.xml" ContentType="application/vnd.openxmlformats-officedocument.presentationml.notesSlide+xml"/>
  <Override PartName="/ppt/tags/tag124.xml" ContentType="application/vnd.openxmlformats-officedocument.presentationml.tags+xml"/>
  <Override PartName="/ppt/notesSlides/notesSlide80.xml" ContentType="application/vnd.openxmlformats-officedocument.presentationml.notesSlide+xml"/>
  <Override PartName="/ppt/tags/tag125.xml" ContentType="application/vnd.openxmlformats-officedocument.presentationml.tags+xml"/>
  <Override PartName="/ppt/notesSlides/notesSlide81.xml" ContentType="application/vnd.openxmlformats-officedocument.presentationml.notesSlide+xml"/>
  <Override PartName="/ppt/tags/tag126.xml" ContentType="application/vnd.openxmlformats-officedocument.presentationml.tags+xml"/>
  <Override PartName="/ppt/notesSlides/notesSlide8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3.xml" ContentType="application/vnd.openxmlformats-officedocument.presentationml.notesSlide+xml"/>
  <Override PartName="/ppt/tags/tag129.xml" ContentType="application/vnd.openxmlformats-officedocument.presentationml.tags+xml"/>
  <Override PartName="/ppt/notesSlides/notesSlide8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85.xml" ContentType="application/vnd.openxmlformats-officedocument.presentationml.notesSlide+xml"/>
  <Override PartName="/ppt/tags/tag133.xml" ContentType="application/vnd.openxmlformats-officedocument.presentationml.tags+xml"/>
  <Override PartName="/ppt/notesSlides/notesSlide86.xml" ContentType="application/vnd.openxmlformats-officedocument.presentationml.notesSlide+xml"/>
  <Override PartName="/ppt/tags/tag134.xml" ContentType="application/vnd.openxmlformats-officedocument.presentationml.tags+xml"/>
  <Override PartName="/ppt/notesSlides/notesSlide87.xml" ContentType="application/vnd.openxmlformats-officedocument.presentationml.notesSlide+xml"/>
  <Override PartName="/ppt/tags/tag135.xml" ContentType="application/vnd.openxmlformats-officedocument.presentationml.tags+xml"/>
  <Override PartName="/ppt/notesSlides/notesSlide8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89.xml" ContentType="application/vnd.openxmlformats-officedocument.presentationml.notesSlide+xml"/>
  <Override PartName="/ppt/tags/tag138.xml" ContentType="application/vnd.openxmlformats-officedocument.presentationml.tags+xml"/>
  <Override PartName="/ppt/notesSlides/notesSlide90.xml" ContentType="application/vnd.openxmlformats-officedocument.presentationml.notesSlide+xml"/>
  <Override PartName="/ppt/tags/tag139.xml" ContentType="application/vnd.openxmlformats-officedocument.presentationml.tags+xml"/>
  <Override PartName="/ppt/notesSlides/notesSlide91.xml" ContentType="application/vnd.openxmlformats-officedocument.presentationml.notesSlide+xml"/>
  <Override PartName="/ppt/tags/tag140.xml" ContentType="application/vnd.openxmlformats-officedocument.presentationml.tags+xml"/>
  <Override PartName="/ppt/notesSlides/notesSlide92.xml" ContentType="application/vnd.openxmlformats-officedocument.presentationml.notesSlide+xml"/>
  <Override PartName="/ppt/tags/tag141.xml" ContentType="application/vnd.openxmlformats-officedocument.presentationml.tags+xml"/>
  <Override PartName="/ppt/notesSlides/notesSlide93.xml" ContentType="application/vnd.openxmlformats-officedocument.presentationml.notesSlide+xml"/>
  <Override PartName="/ppt/tags/tag142.xml" ContentType="application/vnd.openxmlformats-officedocument.presentationml.tags+xml"/>
  <Override PartName="/ppt/notesSlides/notesSlide94.xml" ContentType="application/vnd.openxmlformats-officedocument.presentationml.notesSlide+xml"/>
  <Override PartName="/ppt/tags/tag143.xml" ContentType="application/vnd.openxmlformats-officedocument.presentationml.tags+xml"/>
  <Override PartName="/ppt/notesSlides/notesSlide9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96.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97.xml" ContentType="application/vnd.openxmlformats-officedocument.presentationml.notesSlide+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99.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0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01.xml" ContentType="application/vnd.openxmlformats-officedocument.presentationml.notesSlide+xml"/>
  <Override PartName="/ppt/tags/tag158.xml" ContentType="application/vnd.openxmlformats-officedocument.presentationml.tags+xml"/>
  <Override PartName="/ppt/notesSlides/notesSlide102.xml" ContentType="application/vnd.openxmlformats-officedocument.presentationml.notesSlide+xml"/>
  <Override PartName="/ppt/tags/tag159.xml" ContentType="application/vnd.openxmlformats-officedocument.presentationml.tags+xml"/>
  <Override PartName="/ppt/notesSlides/notesSlide103.xml" ContentType="application/vnd.openxmlformats-officedocument.presentationml.notesSlide+xml"/>
  <Override PartName="/ppt/tags/tag160.xml" ContentType="application/vnd.openxmlformats-officedocument.presentationml.tags+xml"/>
  <Override PartName="/ppt/notesSlides/notesSlide104.xml" ContentType="application/vnd.openxmlformats-officedocument.presentationml.notesSlide+xml"/>
  <Override PartName="/ppt/tags/tag161.xml" ContentType="application/vnd.openxmlformats-officedocument.presentationml.tags+xml"/>
  <Override PartName="/ppt/notesSlides/notesSlide105.xml" ContentType="application/vnd.openxmlformats-officedocument.presentationml.notesSlide+xml"/>
  <Override PartName="/ppt/tags/tag162.xml" ContentType="application/vnd.openxmlformats-officedocument.presentationml.tags+xml"/>
  <Override PartName="/ppt/notesSlides/notesSlide106.xml" ContentType="application/vnd.openxmlformats-officedocument.presentationml.notesSlide+xml"/>
  <Override PartName="/ppt/tags/tag163.xml" ContentType="application/vnd.openxmlformats-officedocument.presentationml.tags+xml"/>
  <Override PartName="/ppt/notesSlides/notesSlide107.xml" ContentType="application/vnd.openxmlformats-officedocument.presentationml.notesSlide+xml"/>
  <Override PartName="/ppt/tags/tag164.xml" ContentType="application/vnd.openxmlformats-officedocument.presentationml.tags+xml"/>
  <Override PartName="/ppt/notesSlides/notesSlide108.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09.xml" ContentType="application/vnd.openxmlformats-officedocument.presentationml.notesSlide+xml"/>
  <Override PartName="/ppt/tags/tag167.xml" ContentType="application/vnd.openxmlformats-officedocument.presentationml.tags+xml"/>
  <Override PartName="/ppt/notesSlides/notesSlide110.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11.xml" ContentType="application/vnd.openxmlformats-officedocument.presentationml.notesSlide+xml"/>
  <Override PartName="/ppt/tags/tag171.xml" ContentType="application/vnd.openxmlformats-officedocument.presentationml.tags+xml"/>
  <Override PartName="/ppt/notesSlides/notesSlide112.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13.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15.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6.xml" ContentType="application/vnd.openxmlformats-officedocument.presentationml.notesSlide+xml"/>
  <Override PartName="/ppt/tags/tag199.xml" ContentType="application/vnd.openxmlformats-officedocument.presentationml.tags+xml"/>
  <Override PartName="/ppt/notesSlides/notesSlide117.xml" ContentType="application/vnd.openxmlformats-officedocument.presentationml.notesSlide+xml"/>
  <Override PartName="/ppt/tags/tag2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5"/>
  </p:notesMasterIdLst>
  <p:handoutMasterIdLst>
    <p:handoutMasterId r:id="rId206"/>
  </p:handoutMasterIdLst>
  <p:sldIdLst>
    <p:sldId id="2347" r:id="rId3"/>
    <p:sldId id="2348" r:id="rId4"/>
    <p:sldId id="2769" r:id="rId5"/>
    <p:sldId id="2576" r:id="rId6"/>
    <p:sldId id="2578" r:id="rId7"/>
    <p:sldId id="2577" r:id="rId8"/>
    <p:sldId id="2579" r:id="rId9"/>
    <p:sldId id="2352" r:id="rId10"/>
    <p:sldId id="2906" r:id="rId11"/>
    <p:sldId id="2353" r:id="rId12"/>
    <p:sldId id="2354" r:id="rId13"/>
    <p:sldId id="2580" r:id="rId14"/>
    <p:sldId id="3114" r:id="rId15"/>
    <p:sldId id="2908" r:id="rId16"/>
    <p:sldId id="2909" r:id="rId17"/>
    <p:sldId id="2910" r:id="rId18"/>
    <p:sldId id="2911" r:id="rId19"/>
    <p:sldId id="2912" r:id="rId20"/>
    <p:sldId id="2913" r:id="rId21"/>
    <p:sldId id="2914" r:id="rId22"/>
    <p:sldId id="2915" r:id="rId23"/>
    <p:sldId id="2916" r:id="rId24"/>
    <p:sldId id="2917" r:id="rId25"/>
    <p:sldId id="2918" r:id="rId26"/>
    <p:sldId id="2919" r:id="rId27"/>
    <p:sldId id="2920" r:id="rId28"/>
    <p:sldId id="3107" r:id="rId29"/>
    <p:sldId id="2922" r:id="rId30"/>
    <p:sldId id="2923" r:id="rId31"/>
    <p:sldId id="2924" r:id="rId32"/>
    <p:sldId id="2925" r:id="rId33"/>
    <p:sldId id="3100" r:id="rId34"/>
    <p:sldId id="2927" r:id="rId35"/>
    <p:sldId id="2928" r:id="rId36"/>
    <p:sldId id="2929" r:id="rId37"/>
    <p:sldId id="2930" r:id="rId38"/>
    <p:sldId id="2931" r:id="rId39"/>
    <p:sldId id="2932" r:id="rId40"/>
    <p:sldId id="2933" r:id="rId41"/>
    <p:sldId id="2934" r:id="rId42"/>
    <p:sldId id="2935" r:id="rId43"/>
    <p:sldId id="3098" r:id="rId44"/>
    <p:sldId id="3099" r:id="rId45"/>
    <p:sldId id="2938" r:id="rId46"/>
    <p:sldId id="2939" r:id="rId47"/>
    <p:sldId id="2940" r:id="rId48"/>
    <p:sldId id="2941" r:id="rId49"/>
    <p:sldId id="2942" r:id="rId50"/>
    <p:sldId id="2943" r:id="rId51"/>
    <p:sldId id="2944" r:id="rId52"/>
    <p:sldId id="3101" r:id="rId53"/>
    <p:sldId id="2945" r:id="rId54"/>
    <p:sldId id="2946" r:id="rId55"/>
    <p:sldId id="2947" r:id="rId56"/>
    <p:sldId id="2948" r:id="rId57"/>
    <p:sldId id="2949" r:id="rId58"/>
    <p:sldId id="2950" r:id="rId59"/>
    <p:sldId id="2951" r:id="rId60"/>
    <p:sldId id="2952" r:id="rId61"/>
    <p:sldId id="2953" r:id="rId62"/>
    <p:sldId id="2954" r:id="rId63"/>
    <p:sldId id="2955" r:id="rId64"/>
    <p:sldId id="2956" r:id="rId65"/>
    <p:sldId id="2957" r:id="rId66"/>
    <p:sldId id="2958" r:id="rId67"/>
    <p:sldId id="2959" r:id="rId68"/>
    <p:sldId id="2960" r:id="rId69"/>
    <p:sldId id="2961" r:id="rId70"/>
    <p:sldId id="2962" r:id="rId71"/>
    <p:sldId id="2963" r:id="rId72"/>
    <p:sldId id="2965" r:id="rId73"/>
    <p:sldId id="2966" r:id="rId74"/>
    <p:sldId id="2967" r:id="rId75"/>
    <p:sldId id="2968" r:id="rId76"/>
    <p:sldId id="2969" r:id="rId77"/>
    <p:sldId id="2970" r:id="rId78"/>
    <p:sldId id="2971" r:id="rId79"/>
    <p:sldId id="2972" r:id="rId80"/>
    <p:sldId id="2973" r:id="rId81"/>
    <p:sldId id="2974" r:id="rId82"/>
    <p:sldId id="2975" r:id="rId83"/>
    <p:sldId id="2978" r:id="rId84"/>
    <p:sldId id="2976" r:id="rId85"/>
    <p:sldId id="3115" r:id="rId86"/>
    <p:sldId id="2979" r:id="rId87"/>
    <p:sldId id="2981" r:id="rId88"/>
    <p:sldId id="2982" r:id="rId89"/>
    <p:sldId id="2984" r:id="rId90"/>
    <p:sldId id="2985" r:id="rId91"/>
    <p:sldId id="3116" r:id="rId92"/>
    <p:sldId id="2983" r:id="rId93"/>
    <p:sldId id="3109" r:id="rId94"/>
    <p:sldId id="3110" r:id="rId95"/>
    <p:sldId id="2986" r:id="rId96"/>
    <p:sldId id="2987" r:id="rId97"/>
    <p:sldId id="2988" r:id="rId98"/>
    <p:sldId id="2994" r:id="rId99"/>
    <p:sldId id="2989" r:id="rId100"/>
    <p:sldId id="2990" r:id="rId101"/>
    <p:sldId id="2991" r:id="rId102"/>
    <p:sldId id="2992" r:id="rId103"/>
    <p:sldId id="2995" r:id="rId104"/>
    <p:sldId id="2996" r:id="rId105"/>
    <p:sldId id="2997" r:id="rId106"/>
    <p:sldId id="2998" r:id="rId107"/>
    <p:sldId id="2999" r:id="rId108"/>
    <p:sldId id="3000" r:id="rId109"/>
    <p:sldId id="3001" r:id="rId110"/>
    <p:sldId id="3002" r:id="rId111"/>
    <p:sldId id="3003" r:id="rId112"/>
    <p:sldId id="3004" r:id="rId113"/>
    <p:sldId id="3005" r:id="rId114"/>
    <p:sldId id="3006" r:id="rId115"/>
    <p:sldId id="3007" r:id="rId116"/>
    <p:sldId id="3008" r:id="rId117"/>
    <p:sldId id="3009" r:id="rId118"/>
    <p:sldId id="3010" r:id="rId119"/>
    <p:sldId id="3011" r:id="rId120"/>
    <p:sldId id="3012" r:id="rId121"/>
    <p:sldId id="3013" r:id="rId122"/>
    <p:sldId id="3014" r:id="rId123"/>
    <p:sldId id="3015" r:id="rId124"/>
    <p:sldId id="3017" r:id="rId125"/>
    <p:sldId id="3018" r:id="rId126"/>
    <p:sldId id="3019" r:id="rId127"/>
    <p:sldId id="3020" r:id="rId128"/>
    <p:sldId id="3021" r:id="rId129"/>
    <p:sldId id="3022" r:id="rId130"/>
    <p:sldId id="3023" r:id="rId131"/>
    <p:sldId id="3024" r:id="rId132"/>
    <p:sldId id="3025" r:id="rId133"/>
    <p:sldId id="3026" r:id="rId134"/>
    <p:sldId id="3027" r:id="rId135"/>
    <p:sldId id="3028" r:id="rId136"/>
    <p:sldId id="3029" r:id="rId137"/>
    <p:sldId id="3030" r:id="rId138"/>
    <p:sldId id="3031" r:id="rId139"/>
    <p:sldId id="3032" r:id="rId140"/>
    <p:sldId id="3033" r:id="rId141"/>
    <p:sldId id="3034" r:id="rId142"/>
    <p:sldId id="3035" r:id="rId143"/>
    <p:sldId id="3036" r:id="rId144"/>
    <p:sldId id="3037" r:id="rId145"/>
    <p:sldId id="3038" r:id="rId146"/>
    <p:sldId id="3039" r:id="rId147"/>
    <p:sldId id="3040" r:id="rId148"/>
    <p:sldId id="3041" r:id="rId149"/>
    <p:sldId id="3042" r:id="rId150"/>
    <p:sldId id="3043" r:id="rId151"/>
    <p:sldId id="3044" r:id="rId152"/>
    <p:sldId id="3045" r:id="rId153"/>
    <p:sldId id="3046" r:id="rId154"/>
    <p:sldId id="3047" r:id="rId155"/>
    <p:sldId id="3048" r:id="rId156"/>
    <p:sldId id="3049" r:id="rId157"/>
    <p:sldId id="3050" r:id="rId158"/>
    <p:sldId id="3051" r:id="rId159"/>
    <p:sldId id="3105" r:id="rId160"/>
    <p:sldId id="3053" r:id="rId161"/>
    <p:sldId id="3054" r:id="rId162"/>
    <p:sldId id="3055" r:id="rId163"/>
    <p:sldId id="3056" r:id="rId164"/>
    <p:sldId id="3057" r:id="rId165"/>
    <p:sldId id="3058" r:id="rId166"/>
    <p:sldId id="3059" r:id="rId167"/>
    <p:sldId id="3060" r:id="rId168"/>
    <p:sldId id="3061" r:id="rId169"/>
    <p:sldId id="3062" r:id="rId170"/>
    <p:sldId id="3063" r:id="rId171"/>
    <p:sldId id="3064" r:id="rId172"/>
    <p:sldId id="3065" r:id="rId173"/>
    <p:sldId id="3066" r:id="rId174"/>
    <p:sldId id="3117" r:id="rId175"/>
    <p:sldId id="3068" r:id="rId176"/>
    <p:sldId id="3069" r:id="rId177"/>
    <p:sldId id="3070" r:id="rId178"/>
    <p:sldId id="3112" r:id="rId179"/>
    <p:sldId id="3071" r:id="rId180"/>
    <p:sldId id="3072" r:id="rId181"/>
    <p:sldId id="3106" r:id="rId182"/>
    <p:sldId id="3073" r:id="rId183"/>
    <p:sldId id="3113" r:id="rId184"/>
    <p:sldId id="3074" r:id="rId185"/>
    <p:sldId id="3075" r:id="rId186"/>
    <p:sldId id="3078" r:id="rId187"/>
    <p:sldId id="3079" r:id="rId188"/>
    <p:sldId id="3080" r:id="rId189"/>
    <p:sldId id="3081" r:id="rId190"/>
    <p:sldId id="3082" r:id="rId191"/>
    <p:sldId id="3083" r:id="rId192"/>
    <p:sldId id="3089" r:id="rId193"/>
    <p:sldId id="3111" r:id="rId194"/>
    <p:sldId id="3094" r:id="rId195"/>
    <p:sldId id="3093" r:id="rId196"/>
    <p:sldId id="3084" r:id="rId197"/>
    <p:sldId id="3085" r:id="rId198"/>
    <p:sldId id="3086" r:id="rId199"/>
    <p:sldId id="3087" r:id="rId200"/>
    <p:sldId id="3108" r:id="rId201"/>
    <p:sldId id="3095" r:id="rId202"/>
    <p:sldId id="3096" r:id="rId203"/>
    <p:sldId id="3097" r:id="rId204"/>
  </p:sldIdLst>
  <p:sldSz cx="9144000" cy="6858000" type="letter"/>
  <p:notesSz cx="7010400" cy="9296400"/>
  <p:custDataLst>
    <p:tags r:id="rId20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9" autoAdjust="0"/>
    <p:restoredTop sz="84540" autoAdjust="0"/>
  </p:normalViewPr>
  <p:slideViewPr>
    <p:cSldViewPr>
      <p:cViewPr varScale="1">
        <p:scale>
          <a:sx n="98" d="100"/>
          <a:sy n="98" d="100"/>
        </p:scale>
        <p:origin x="27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6348"/>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handoutMaster" Target="handoutMasters/handoutMaster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tags" Target="tags/tag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viewProps" Target="view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theme" Target="theme/theme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smtClean="0"/>
            <a:t>Normal</a:t>
          </a:r>
        </a:p>
        <a:p>
          <a:pPr lvl="0" algn="ctr" defTabSz="1066800">
            <a:lnSpc>
              <a:spcPct val="90000"/>
            </a:lnSpc>
            <a:spcBef>
              <a:spcPct val="0"/>
            </a:spcBef>
            <a:spcAft>
              <a:spcPct val="35000"/>
            </a:spcAft>
          </a:pPr>
          <a:r>
            <a:rPr lang="en-US" sz="2400" b="1" kern="1200" smtClean="0"/>
            <a:t>FBG &lt;100</a:t>
          </a:r>
        </a:p>
        <a:p>
          <a:pPr lvl="0" algn="ctr" defTabSz="1066800">
            <a:lnSpc>
              <a:spcPct val="90000"/>
            </a:lnSpc>
            <a:spcBef>
              <a:spcPct val="0"/>
            </a:spcBef>
            <a:spcAft>
              <a:spcPct val="35000"/>
            </a:spcAft>
          </a:pPr>
          <a:r>
            <a:rPr lang="en-US" sz="2400" b="1" kern="1200" smtClean="0"/>
            <a:t>Random &lt;140</a:t>
          </a:r>
        </a:p>
        <a:p>
          <a:pPr lvl="0" algn="ctr" defTabSz="1066800">
            <a:lnSpc>
              <a:spcPct val="90000"/>
            </a:lnSpc>
            <a:spcBef>
              <a:spcPct val="0"/>
            </a:spcBef>
            <a:spcAft>
              <a:spcPct val="35000"/>
            </a:spcAft>
          </a:pPr>
          <a:r>
            <a:rPr lang="en-US" sz="2400" b="1" kern="1200" smtClean="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smtClean="0"/>
            <a:t>Prediabetes</a:t>
          </a:r>
        </a:p>
        <a:p>
          <a:pPr lvl="0" algn="ctr" defTabSz="889000">
            <a:lnSpc>
              <a:spcPct val="90000"/>
            </a:lnSpc>
            <a:spcBef>
              <a:spcPct val="0"/>
            </a:spcBef>
            <a:spcAft>
              <a:spcPct val="35000"/>
            </a:spcAft>
          </a:pPr>
          <a:r>
            <a:rPr lang="en-US" sz="2000" b="1" kern="1200" smtClean="0"/>
            <a:t>FBG 100-125</a:t>
          </a:r>
        </a:p>
        <a:p>
          <a:pPr lvl="0" algn="ctr" defTabSz="889000">
            <a:lnSpc>
              <a:spcPct val="90000"/>
            </a:lnSpc>
            <a:spcBef>
              <a:spcPct val="0"/>
            </a:spcBef>
            <a:spcAft>
              <a:spcPct val="35000"/>
            </a:spcAft>
          </a:pPr>
          <a:r>
            <a:rPr lang="en-US" sz="2000" b="1" kern="1200" smtClean="0"/>
            <a:t>Random 140 - 199</a:t>
          </a:r>
        </a:p>
        <a:p>
          <a:pPr lvl="0" algn="ctr" defTabSz="889000">
            <a:lnSpc>
              <a:spcPct val="90000"/>
            </a:lnSpc>
            <a:spcBef>
              <a:spcPct val="0"/>
            </a:spcBef>
            <a:spcAft>
              <a:spcPct val="35000"/>
            </a:spcAft>
          </a:pPr>
          <a:r>
            <a:rPr lang="en-US" sz="2000" b="1" kern="1200" smtClean="0"/>
            <a:t>A1c ~ 5.7- 6.4% </a:t>
          </a:r>
        </a:p>
        <a:p>
          <a:pPr lvl="0" algn="ctr" defTabSz="889000">
            <a:lnSpc>
              <a:spcPct val="90000"/>
            </a:lnSpc>
            <a:spcBef>
              <a:spcPct val="0"/>
            </a:spcBef>
            <a:spcAft>
              <a:spcPct val="35000"/>
            </a:spcAft>
          </a:pPr>
          <a:r>
            <a:rPr lang="en-US" sz="2000" b="1" kern="1200" smtClean="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smtClean="0">
              <a:latin typeface="+mn-lt"/>
            </a:rPr>
            <a:t>D</a:t>
          </a:r>
          <a:r>
            <a:rPr kumimoji="0" lang="en-US" sz="2400" b="1" i="0" u="sng" strike="noStrike" kern="1200" cap="none" spc="0" normalizeH="0" baseline="0" noProof="0" smtClean="0">
              <a:ln/>
              <a:effectLst/>
              <a:uLnTx/>
              <a:uFillTx/>
              <a:latin typeface="+mn-lt"/>
              <a:ea typeface="+mn-ea"/>
              <a:cs typeface="+mn-cs"/>
            </a:rPr>
            <a:t>iabetes</a:t>
          </a:r>
        </a:p>
        <a:p>
          <a:pPr lvl="0" algn="ctr" defTabSz="1066800" rtl="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FBG 126 +</a:t>
          </a:r>
        </a:p>
        <a:p>
          <a:pPr lvl="0" algn="ctr" defTabSz="1066800" rtl="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Random 200</a:t>
          </a:r>
          <a:r>
            <a:rPr kumimoji="0" lang="en-US" sz="2400" b="1" i="0" u="none" strike="noStrike" kern="1200" cap="none" spc="0" normalizeH="0" noProof="0" smtClean="0">
              <a:ln/>
              <a:effectLst/>
              <a:uLnTx/>
              <a:uFillTx/>
              <a:latin typeface="+mn-lt"/>
            </a:rPr>
            <a:t> +</a:t>
          </a:r>
          <a:endParaRPr kumimoji="0" lang="en-US" sz="2400" b="1" i="0" u="none" strike="noStrike" kern="1200" cap="none" spc="0" normalizeH="0" baseline="0" noProof="0" smtClean="0">
            <a:ln/>
            <a:effectLst/>
            <a:uLnTx/>
            <a:uFillTx/>
            <a:latin typeface="+mn-lt"/>
          </a:endParaRPr>
        </a:p>
        <a:p>
          <a:pPr lvl="0" algn="ctr" defTabSz="106680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A1c</a:t>
          </a:r>
          <a:r>
            <a:rPr kumimoji="0" lang="en-US" sz="2400" b="1" i="0" u="none" strike="noStrike" kern="1200" cap="none" spc="0" normalizeH="0" noProof="0" smtClean="0">
              <a:ln/>
              <a:effectLst/>
              <a:uLnTx/>
              <a:uFillTx/>
              <a:latin typeface="+mn-lt"/>
            </a:rPr>
            <a:t> </a:t>
          </a:r>
          <a:r>
            <a:rPr kumimoji="0" lang="en-US" sz="2400" b="1" i="0" u="none" strike="noStrike" kern="1200" cap="none" spc="0" normalizeH="0" baseline="0" noProof="0" smtClean="0">
              <a:ln/>
              <a:effectLst/>
              <a:uLnTx/>
              <a:uFillTx/>
              <a:latin typeface="+mn-lt"/>
            </a:rPr>
            <a:t>6.5% or +   </a:t>
          </a:r>
        </a:p>
        <a:p>
          <a:pPr lvl="0" algn="ctr" defTabSz="1066800" rtl="0">
            <a:lnSpc>
              <a:spcPct val="90000"/>
            </a:lnSpc>
            <a:spcBef>
              <a:spcPct val="0"/>
            </a:spcBef>
            <a:spcAft>
              <a:spcPct val="35000"/>
            </a:spcAft>
          </a:pPr>
          <a:r>
            <a:rPr lang="en-US" sz="2400" b="1" kern="1200" smtClean="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53.xml"/><Relationship Id="rId2" Type="http://schemas.openxmlformats.org/officeDocument/2006/relationships/notesMaster" Target="../notesMasters/notesMaster1.xml"/><Relationship Id="rId1" Type="http://schemas.openxmlformats.org/officeDocument/2006/relationships/tags" Target="../tags/tag1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155</a:t>
            </a:fld>
            <a:endParaRPr lang="en-US"/>
          </a:p>
        </p:txBody>
      </p:sp>
    </p:spTree>
    <p:extLst>
      <p:ext uri="{BB962C8B-B14F-4D97-AF65-F5344CB8AC3E}">
        <p14:creationId xmlns:p14="http://schemas.microsoft.com/office/powerpoint/2010/main" val="22939963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158</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159</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160</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161</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162</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163</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164</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165</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167</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168</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171</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172</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179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183</a:t>
            </a:fld>
            <a:endParaRPr lang="en-US" sz="1200"/>
          </a:p>
        </p:txBody>
      </p:sp>
    </p:spTree>
    <p:extLst>
      <p:ext uri="{BB962C8B-B14F-4D97-AF65-F5344CB8AC3E}">
        <p14:creationId xmlns:p14="http://schemas.microsoft.com/office/powerpoint/2010/main" val="1728595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194</a:t>
            </a:fld>
            <a:endParaRPr lang="en-US" sz="1300"/>
          </a:p>
        </p:txBody>
      </p:sp>
    </p:spTree>
    <p:extLst>
      <p:ext uri="{BB962C8B-B14F-4D97-AF65-F5344CB8AC3E}">
        <p14:creationId xmlns:p14="http://schemas.microsoft.com/office/powerpoint/2010/main" val="26150019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6913"/>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200</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solidFill>
                  <a:srgbClr val="000000"/>
                </a:solidFill>
              </a:rPr>
              <a:pPr eaLnBrk="1" hangingPunct="1"/>
              <a:t>201</a:t>
            </a:fld>
            <a:endParaRPr lang="en-US" sz="120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261578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220788" y="709613"/>
            <a:ext cx="4727575" cy="3544887"/>
          </a:xfrm>
          <a:ln/>
        </p:spPr>
      </p:sp>
      <p:sp>
        <p:nvSpPr>
          <p:cNvPr id="218117" name="Rectangle 3"/>
          <p:cNvSpPr>
            <a:spLocks noGrp="1" noChangeArrowheads="1"/>
          </p:cNvSpPr>
          <p:nvPr>
            <p:ph type="body" idx="1"/>
          </p:nvPr>
        </p:nvSpPr>
        <p:spPr>
          <a:xfrm>
            <a:off x="716931" y="4489701"/>
            <a:ext cx="5732327" cy="4252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a:pPr>
                <a:spcBef>
                  <a:spcPct val="0"/>
                </a:spcBef>
              </a:pPr>
              <a:t>24</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a:pPr>
                <a:spcBef>
                  <a:spcPct val="0"/>
                </a:spcBef>
              </a:pPr>
              <a:t>25</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a:pPr>
                <a:spcBef>
                  <a:spcPct val="0"/>
                </a:spcBef>
              </a:pPr>
              <a:t>26</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a:pPr eaLnBrk="1" hangingPunct="1"/>
              <a:t>31</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a:pPr>
                <a:spcBef>
                  <a:spcPct val="0"/>
                </a:spcBef>
              </a:pPr>
              <a:t>34</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0404" name="Footer Placeholder 3"/>
          <p:cNvSpPr>
            <a:spLocks noGrp="1"/>
          </p:cNvSpPr>
          <p:nvPr>
            <p:ph type="ftr" sz="quarter" idx="4"/>
          </p:nvPr>
        </p:nvSpPr>
        <p:spPr/>
        <p:txBody>
          <a:bodyPr/>
          <a:lstStyle/>
          <a:p>
            <a:pPr>
              <a:defRPr/>
            </a:pPr>
            <a:r>
              <a:rPr lang="en-US" smtClean="0"/>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35</a:t>
            </a:fld>
            <a:endParaRPr lang="en-US" smtClean="0"/>
          </a:p>
        </p:txBody>
      </p:sp>
    </p:spTree>
    <p:extLst>
      <p:ext uri="{BB962C8B-B14F-4D97-AF65-F5344CB8AC3E}">
        <p14:creationId xmlns:p14="http://schemas.microsoft.com/office/powerpoint/2010/main" val="351535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a:pPr>
                <a:spcBef>
                  <a:spcPct val="0"/>
                </a:spcBef>
              </a:pPr>
              <a:t>36</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39</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a:pPr>
                <a:spcBef>
                  <a:spcPct val="0"/>
                </a:spcBef>
              </a:pPr>
              <a:t>40</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a:pPr>
                <a:spcBef>
                  <a:spcPct val="0"/>
                </a:spcBef>
              </a:pPr>
              <a:t>41</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44</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45</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47</a:t>
            </a:fld>
            <a:endParaRPr lang="en-US" sz="1300"/>
          </a:p>
        </p:txBody>
      </p:sp>
      <p:sp>
        <p:nvSpPr>
          <p:cNvPr id="8909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47</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47</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1750" y="735013"/>
            <a:ext cx="4878388" cy="3659187"/>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9803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49</a:t>
            </a:fld>
            <a:endParaRPr lang="en-GB" dirty="0"/>
          </a:p>
        </p:txBody>
      </p:sp>
    </p:spTree>
    <p:extLst>
      <p:ext uri="{BB962C8B-B14F-4D97-AF65-F5344CB8AC3E}">
        <p14:creationId xmlns:p14="http://schemas.microsoft.com/office/powerpoint/2010/main" val="282604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56</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56</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56</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58</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a:pPr>
                <a:spcBef>
                  <a:spcPct val="0"/>
                </a:spcBef>
              </a:pPr>
              <a:t>59</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60</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61</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62</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11</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63</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64</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a:pPr eaLnBrk="1" hangingPunct="1"/>
              <a:t>67</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68</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71</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a:pPr>
                <a:spcBef>
                  <a:spcPct val="0"/>
                </a:spcBef>
              </a:pPr>
              <a:t>72</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73</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74</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75</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76</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14</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81</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85</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a:pPr eaLnBrk="1" hangingPunct="1"/>
              <a:t>86</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87</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88</a:t>
            </a:fld>
            <a:endParaRPr lang="en-US" smtClean="0"/>
          </a:p>
        </p:txBody>
      </p:sp>
    </p:spTree>
    <p:extLst>
      <p:ext uri="{BB962C8B-B14F-4D97-AF65-F5344CB8AC3E}">
        <p14:creationId xmlns:p14="http://schemas.microsoft.com/office/powerpoint/2010/main" val="1634083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89</a:t>
            </a:fld>
            <a:endParaRPr lang="en-US" smtClean="0">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92</a:t>
            </a:fld>
            <a:endParaRPr lang="en-US" smtClean="0">
              <a:latin typeface="Times New Roman" pitchFamily="18" charset="0"/>
            </a:endParaRPr>
          </a:p>
        </p:txBody>
      </p:sp>
    </p:spTree>
    <p:extLst>
      <p:ext uri="{BB962C8B-B14F-4D97-AF65-F5344CB8AC3E}">
        <p14:creationId xmlns:p14="http://schemas.microsoft.com/office/powerpoint/2010/main" val="1749203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93</a:t>
            </a:fld>
            <a:endParaRPr lang="en-US" smtClean="0">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93</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93</a:t>
            </a:fld>
            <a:endParaRPr lang="en-US" sz="1200">
              <a:latin typeface="Times New Roman" pitchFamily="18" charset="0"/>
            </a:endParaRPr>
          </a:p>
        </p:txBody>
      </p:sp>
    </p:spTree>
    <p:extLst>
      <p:ext uri="{BB962C8B-B14F-4D97-AF65-F5344CB8AC3E}">
        <p14:creationId xmlns:p14="http://schemas.microsoft.com/office/powerpoint/2010/main" val="4122248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100</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a:pPr>
                <a:spcBef>
                  <a:spcPct val="0"/>
                </a:spcBef>
              </a:pPr>
              <a:t>102</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a:pPr>
                <a:spcBef>
                  <a:spcPct val="0"/>
                </a:spcBef>
              </a:pPr>
              <a:t>15</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103</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105</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106</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107</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108</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109</a:t>
            </a:fld>
            <a:endParaRPr lang="en-US" smtClean="0">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15395" indent="-313614" eaLnBrk="0" hangingPunct="0">
              <a:defRPr sz="1500">
                <a:solidFill>
                  <a:schemeClr val="tx1"/>
                </a:solidFill>
                <a:latin typeface="Tahoma" pitchFamily="34" charset="0"/>
              </a:defRPr>
            </a:lvl2pPr>
            <a:lvl3pPr marL="1254452" indent="-250890" eaLnBrk="0" hangingPunct="0">
              <a:defRPr sz="1500">
                <a:solidFill>
                  <a:schemeClr val="tx1"/>
                </a:solidFill>
                <a:latin typeface="Tahoma" pitchFamily="34" charset="0"/>
              </a:defRPr>
            </a:lvl3pPr>
            <a:lvl4pPr marL="1756233" indent="-250890" eaLnBrk="0" hangingPunct="0">
              <a:defRPr sz="1500">
                <a:solidFill>
                  <a:schemeClr val="tx1"/>
                </a:solidFill>
                <a:latin typeface="Tahoma" pitchFamily="34" charset="0"/>
              </a:defRPr>
            </a:lvl4pPr>
            <a:lvl5pPr marL="2258014" indent="-250890" eaLnBrk="0" hangingPunct="0">
              <a:defRPr sz="1500">
                <a:solidFill>
                  <a:schemeClr val="tx1"/>
                </a:solidFill>
                <a:latin typeface="Tahoma" pitchFamily="34" charset="0"/>
              </a:defRPr>
            </a:lvl5pPr>
            <a:lvl6pPr marL="2759795" indent="-250890" eaLnBrk="0" fontAlgn="base" hangingPunct="0">
              <a:spcBef>
                <a:spcPct val="0"/>
              </a:spcBef>
              <a:spcAft>
                <a:spcPct val="0"/>
              </a:spcAft>
              <a:defRPr sz="1500">
                <a:solidFill>
                  <a:schemeClr val="tx1"/>
                </a:solidFill>
                <a:latin typeface="Tahoma" pitchFamily="34" charset="0"/>
              </a:defRPr>
            </a:lvl6pPr>
            <a:lvl7pPr marL="3261576" indent="-250890" eaLnBrk="0" fontAlgn="base" hangingPunct="0">
              <a:spcBef>
                <a:spcPct val="0"/>
              </a:spcBef>
              <a:spcAft>
                <a:spcPct val="0"/>
              </a:spcAft>
              <a:defRPr sz="1500">
                <a:solidFill>
                  <a:schemeClr val="tx1"/>
                </a:solidFill>
                <a:latin typeface="Tahoma" pitchFamily="34" charset="0"/>
              </a:defRPr>
            </a:lvl7pPr>
            <a:lvl8pPr marL="3763358" indent="-250890" eaLnBrk="0" fontAlgn="base" hangingPunct="0">
              <a:spcBef>
                <a:spcPct val="0"/>
              </a:spcBef>
              <a:spcAft>
                <a:spcPct val="0"/>
              </a:spcAft>
              <a:defRPr sz="1500">
                <a:solidFill>
                  <a:schemeClr val="tx1"/>
                </a:solidFill>
                <a:latin typeface="Tahoma" pitchFamily="34" charset="0"/>
              </a:defRPr>
            </a:lvl8pPr>
            <a:lvl9pPr marL="4265138" indent="-250890"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110</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4715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a:pPr>
                <a:spcBef>
                  <a:spcPct val="0"/>
                </a:spcBef>
              </a:pPr>
              <a:t>112</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a:pPr eaLnBrk="1" hangingPunct="1"/>
              <a:t>113</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a:pPr>
                <a:spcBef>
                  <a:spcPct val="0"/>
                </a:spcBef>
              </a:pPr>
              <a:t>16</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114</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a:pPr eaLnBrk="1" hangingPunct="1"/>
              <a:t>115</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116</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117</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118</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119</a:t>
            </a:fld>
            <a:endParaRPr lang="en-US" smtClean="0">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121</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122</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123</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124</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125</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126</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127</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129</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130</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133</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134</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a:pPr>
                <a:spcBef>
                  <a:spcPct val="0"/>
                </a:spcBef>
              </a:pPr>
              <a:t>135</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136</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138</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139</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140</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141</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143</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144</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0780">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0780">
              <a:defRPr/>
            </a:pPr>
            <a:endParaRPr lang="en-US" sz="1300" dirty="0">
              <a:ea typeface="ＭＳ Ｐゴシック" charset="-128"/>
              <a:cs typeface="ＭＳ Ｐゴシック" charset="-128"/>
            </a:endParaRPr>
          </a:p>
          <a:p>
            <a:pPr marL="184684" indent="-184684" defTabSz="490780">
              <a:buFont typeface="Arial"/>
              <a:buChar char="•"/>
              <a:defRPr/>
            </a:pPr>
            <a:r>
              <a:rPr lang="en-US" sz="1300" dirty="0">
                <a:ea typeface="ＭＳ Ｐゴシック" charset="-128"/>
                <a:cs typeface="ＭＳ Ｐゴシック" charset="-128"/>
              </a:rPr>
              <a:t>Adding 1 injection of a rapid acting insulin analogue before the largest meal,</a:t>
            </a:r>
          </a:p>
          <a:p>
            <a:pPr marL="184684" indent="-184684" defTabSz="490780">
              <a:buFont typeface="Arial"/>
              <a:buChar char="•"/>
              <a:defRPr/>
            </a:pPr>
            <a:r>
              <a:rPr lang="en-US" sz="1300" dirty="0">
                <a:ea typeface="ＭＳ Ｐゴシック" charset="-128"/>
                <a:cs typeface="ＭＳ Ｐゴシック" charset="-128"/>
              </a:rPr>
              <a:t>Adding 2-3 injections of a rapid acting insulin analogue before 2-3 meals, or</a:t>
            </a:r>
          </a:p>
          <a:p>
            <a:pPr marL="184684" indent="-184684" defTabSz="490780">
              <a:buFont typeface="Arial"/>
              <a:buChar char="•"/>
              <a:defRPr/>
            </a:pPr>
            <a:r>
              <a:rPr lang="en-US" sz="1300" dirty="0">
                <a:ea typeface="ＭＳ Ｐゴシック" charset="-128"/>
                <a:cs typeface="ＭＳ Ｐゴシック" charset="-128"/>
              </a:rPr>
              <a:t>Using premixed insulin BID</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145</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148</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150</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151</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153</a:t>
            </a:fld>
            <a:endParaRPr lang="en-US" smtClean="0">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153</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153</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5.xml"/><Relationship Id="rId1" Type="http://schemas.openxmlformats.org/officeDocument/2006/relationships/tags" Target="../tags/tag97.xml"/><Relationship Id="rId4" Type="http://schemas.openxmlformats.org/officeDocument/2006/relationships/image" Target="../media/image135.wmf"/></Relationships>
</file>

<file path=ppt/slides/_rels/slide10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xml"/><Relationship Id="rId1" Type="http://schemas.openxmlformats.org/officeDocument/2006/relationships/tags" Target="../tags/tag99.xml"/><Relationship Id="rId4" Type="http://schemas.openxmlformats.org/officeDocument/2006/relationships/image" Target="../media/image92.w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37.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notesSlide" Target="../notesSlides/notesSlide63.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40.jpeg"/><Relationship Id="rId4" Type="http://schemas.openxmlformats.org/officeDocument/2006/relationships/notesSlide" Target="../notesSlides/notesSlide64.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4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3.jpe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42.jpe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3.wmf"/><Relationship Id="rId4" Type="http://schemas.openxmlformats.org/officeDocument/2006/relationships/notesSlide" Target="../notesSlides/notesSlide6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4.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image" Target="../media/image145.jpeg"/></Relationships>
</file>

<file path=ppt/slides/_rels/slide11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4.xml"/><Relationship Id="rId6" Type="http://schemas.openxmlformats.org/officeDocument/2006/relationships/image" Target="../media/image146.jpeg"/><Relationship Id="rId11" Type="http://schemas.openxmlformats.org/officeDocument/2006/relationships/image" Target="../media/image150.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9.png"/><Relationship Id="rId4" Type="http://schemas.openxmlformats.org/officeDocument/2006/relationships/notesSlide" Target="../notesSlides/notesSlide71.xml"/><Relationship Id="rId9" Type="http://schemas.openxmlformats.org/officeDocument/2006/relationships/image" Target="../media/image148.wmf"/></Relationships>
</file>

<file path=ppt/slides/_rels/slide1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72.xml"/><Relationship Id="rId7" Type="http://schemas.openxmlformats.org/officeDocument/2006/relationships/image" Target="../media/image56.png"/><Relationship Id="rId2" Type="http://schemas.openxmlformats.org/officeDocument/2006/relationships/slideLayout" Target="../slideLayouts/slideLayout27.xml"/><Relationship Id="rId1" Type="http://schemas.openxmlformats.org/officeDocument/2006/relationships/tags" Target="../tags/tag115.xml"/><Relationship Id="rId6" Type="http://schemas.openxmlformats.org/officeDocument/2006/relationships/image" Target="../media/image28.png"/><Relationship Id="rId5" Type="http://schemas.openxmlformats.org/officeDocument/2006/relationships/image" Target="../media/image55.png"/><Relationship Id="rId4" Type="http://schemas.openxmlformats.org/officeDocument/2006/relationships/image" Target="../media/image15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52.jp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5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21.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notesSlide" Target="../notesSlides/notesSlide76.xml"/><Relationship Id="rId7" Type="http://schemas.openxmlformats.org/officeDocument/2006/relationships/image" Target="../media/image57.png"/><Relationship Id="rId2" Type="http://schemas.openxmlformats.org/officeDocument/2006/relationships/slideLayout" Target="../slideLayouts/slideLayout27.xml"/><Relationship Id="rId1" Type="http://schemas.openxmlformats.org/officeDocument/2006/relationships/tags" Target="../tags/tag120.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55.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6.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tags" Target="../tags/tag122.xml"/><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tags" Target="../tags/tag123.xml"/><Relationship Id="rId4" Type="http://schemas.openxmlformats.org/officeDocument/2006/relationships/image" Target="../media/image42.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24.xml"/><Relationship Id="rId5" Type="http://schemas.openxmlformats.org/officeDocument/2006/relationships/image" Target="../media/image159.png"/><Relationship Id="rId4" Type="http://schemas.openxmlformats.org/officeDocument/2006/relationships/image" Target="../media/image158.png"/></Relationships>
</file>

<file path=ppt/slides/_rels/slide1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81.xml"/><Relationship Id="rId7" Type="http://schemas.openxmlformats.org/officeDocument/2006/relationships/image" Target="../media/image28.png"/><Relationship Id="rId2" Type="http://schemas.openxmlformats.org/officeDocument/2006/relationships/slideLayout" Target="../slideLayouts/slideLayout28.xml"/><Relationship Id="rId1" Type="http://schemas.openxmlformats.org/officeDocument/2006/relationships/tags" Target="../tags/tag125.xml"/><Relationship Id="rId6" Type="http://schemas.openxmlformats.org/officeDocument/2006/relationships/image" Target="../media/image55.pn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57.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6.xml"/><Relationship Id="rId5" Type="http://schemas.openxmlformats.org/officeDocument/2006/relationships/image" Target="../media/image162.png"/><Relationship Id="rId4" Type="http://schemas.openxmlformats.org/officeDocument/2006/relationships/notesSlide" Target="../notesSlides/notesSlide8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128.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65.wmf"/><Relationship Id="rId4" Type="http://schemas.openxmlformats.org/officeDocument/2006/relationships/image" Target="../media/image164.wmf"/></Relationships>
</file>

<file path=ppt/slides/_rels/slide131.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7.png"/><Relationship Id="rId4" Type="http://schemas.openxmlformats.org/officeDocument/2006/relationships/image" Target="../media/image166.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ags" Target="../tags/tag132.xml"/><Relationship Id="rId4" Type="http://schemas.openxmlformats.org/officeDocument/2006/relationships/image" Target="../media/image169.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3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7.xml"/><Relationship Id="rId1" Type="http://schemas.openxmlformats.org/officeDocument/2006/relationships/tags" Target="../tags/tag134.xml"/><Relationship Id="rId4" Type="http://schemas.openxmlformats.org/officeDocument/2006/relationships/image" Target="../media/image165.wmf"/></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3.xml"/><Relationship Id="rId1" Type="http://schemas.openxmlformats.org/officeDocument/2006/relationships/tags" Target="../tags/tag136.xml"/><Relationship Id="rId4" Type="http://schemas.openxmlformats.org/officeDocument/2006/relationships/image" Target="../media/image171.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37.xml"/><Relationship Id="rId4" Type="http://schemas.openxmlformats.org/officeDocument/2006/relationships/image" Target="../media/image172.wmf"/></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8.xml"/><Relationship Id="rId1" Type="http://schemas.openxmlformats.org/officeDocument/2006/relationships/vmlDrawing" Target="../drawings/vmlDrawing4.vml"/><Relationship Id="rId6" Type="http://schemas.openxmlformats.org/officeDocument/2006/relationships/image" Target="../media/image173.emf"/><Relationship Id="rId5" Type="http://schemas.openxmlformats.org/officeDocument/2006/relationships/oleObject" Target="../embeddings/oleObject5.bin"/><Relationship Id="rId4" Type="http://schemas.openxmlformats.org/officeDocument/2006/relationships/notesSlide" Target="../notesSlides/notesSlide9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27.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9.xml"/><Relationship Id="rId1" Type="http://schemas.openxmlformats.org/officeDocument/2006/relationships/vmlDrawing" Target="../drawings/vmlDrawing5.vml"/><Relationship Id="rId6" Type="http://schemas.openxmlformats.org/officeDocument/2006/relationships/image" Target="../media/image174.emf"/><Relationship Id="rId5" Type="http://schemas.openxmlformats.org/officeDocument/2006/relationships/oleObject" Target="../embeddings/oleObject6.bin"/><Relationship Id="rId4" Type="http://schemas.openxmlformats.org/officeDocument/2006/relationships/notesSlide" Target="../notesSlides/notesSlide9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64.wmf"/></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8.jpeg"/><Relationship Id="rId2" Type="http://schemas.openxmlformats.org/officeDocument/2006/relationships/tags" Target="../tags/tag142.xml"/><Relationship Id="rId1" Type="http://schemas.openxmlformats.org/officeDocument/2006/relationships/vmlDrawing" Target="../drawings/vmlDrawing6.vml"/><Relationship Id="rId6" Type="http://schemas.openxmlformats.org/officeDocument/2006/relationships/image" Target="../media/image177.emf"/><Relationship Id="rId5" Type="http://schemas.openxmlformats.org/officeDocument/2006/relationships/oleObject" Target="../embeddings/oleObject7.bin"/><Relationship Id="rId4" Type="http://schemas.openxmlformats.org/officeDocument/2006/relationships/notesSlide" Target="../notesSlides/notesSlide9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7.xml"/><Relationship Id="rId1" Type="http://schemas.openxmlformats.org/officeDocument/2006/relationships/tags" Target="../tags/tag143.xml"/><Relationship Id="rId4" Type="http://schemas.openxmlformats.org/officeDocument/2006/relationships/image" Target="../media/image179.emf"/></Relationships>
</file>

<file path=ppt/slides/_rels/slide1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7.xml"/><Relationship Id="rId1" Type="http://schemas.openxmlformats.org/officeDocument/2006/relationships/tags" Target="../tags/tag144.xml"/></Relationships>
</file>

<file path=ppt/slides/_rels/slide1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6.xml"/><Relationship Id="rId1" Type="http://schemas.openxmlformats.org/officeDocument/2006/relationships/vmlDrawing" Target="../drawings/vmlDrawing7.vml"/><Relationship Id="rId6" Type="http://schemas.openxmlformats.org/officeDocument/2006/relationships/image" Target="../media/image181.emf"/><Relationship Id="rId5" Type="http://schemas.openxmlformats.org/officeDocument/2006/relationships/oleObject" Target="../embeddings/oleObject8.bin"/><Relationship Id="rId4" Type="http://schemas.openxmlformats.org/officeDocument/2006/relationships/notesSlide" Target="../notesSlides/notesSlide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8.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8.xml"/><Relationship Id="rId1" Type="http://schemas.openxmlformats.org/officeDocument/2006/relationships/vmlDrawing" Target="../drawings/vmlDrawing8.vml"/><Relationship Id="rId6" Type="http://schemas.openxmlformats.org/officeDocument/2006/relationships/image" Target="../media/image182.emf"/><Relationship Id="rId5" Type="http://schemas.openxmlformats.org/officeDocument/2006/relationships/oleObject" Target="../embeddings/oleObject9.bin"/><Relationship Id="rId4" Type="http://schemas.openxmlformats.org/officeDocument/2006/relationships/notesSlide" Target="../notesSlides/notesSlide97.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9.xml"/><Relationship Id="rId1" Type="http://schemas.openxmlformats.org/officeDocument/2006/relationships/vmlDrawing" Target="../drawings/vmlDrawing9.vml"/><Relationship Id="rId6" Type="http://schemas.openxmlformats.org/officeDocument/2006/relationships/image" Target="../media/image183.emf"/><Relationship Id="rId5" Type="http://schemas.openxmlformats.org/officeDocument/2006/relationships/oleObject" Target="../embeddings/oleObject10.bin"/><Relationship Id="rId4" Type="http://schemas.openxmlformats.org/officeDocument/2006/relationships/notesSlide" Target="../notesSlides/notesSlide98.xml"/></Relationships>
</file>

<file path=ppt/slides/_rels/slide152.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85.WMF"/></Relationships>
</file>

<file path=ppt/slides/_rels/slide154.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54.xml"/><Relationship Id="rId6" Type="http://schemas.openxmlformats.org/officeDocument/2006/relationships/image" Target="../media/image187.jpeg"/><Relationship Id="rId5" Type="http://schemas.openxmlformats.org/officeDocument/2006/relationships/image" Target="../media/image28.png"/><Relationship Id="rId4" Type="http://schemas.openxmlformats.org/officeDocument/2006/relationships/image" Target="../media/image55.png"/></Relationships>
</file>

<file path=ppt/slides/_rels/slide1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189.WMF"/><Relationship Id="rId4" Type="http://schemas.openxmlformats.org/officeDocument/2006/relationships/image" Target="../media/image188.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6.xml"/><Relationship Id="rId1" Type="http://schemas.openxmlformats.org/officeDocument/2006/relationships/vmlDrawing" Target="../drawings/vmlDrawing10.vml"/><Relationship Id="rId6" Type="http://schemas.openxmlformats.org/officeDocument/2006/relationships/image" Target="../media/image190.wmf"/><Relationship Id="rId5" Type="http://schemas.openxmlformats.org/officeDocument/2006/relationships/oleObject" Target="../embeddings/oleObject11.bin"/><Relationship Id="rId4" Type="http://schemas.openxmlformats.org/officeDocument/2006/relationships/image" Target="../media/image188.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94.png"/><Relationship Id="rId2" Type="http://schemas.openxmlformats.org/officeDocument/2006/relationships/slideLayout" Target="../slideLayouts/slideLayout28.xml"/><Relationship Id="rId1" Type="http://schemas.openxmlformats.org/officeDocument/2006/relationships/tags" Target="../tags/tag15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jpe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8.xml"/><Relationship Id="rId1" Type="http://schemas.openxmlformats.org/officeDocument/2006/relationships/vmlDrawing" Target="../drawings/vmlDrawing11.vml"/><Relationship Id="rId6" Type="http://schemas.openxmlformats.org/officeDocument/2006/relationships/image" Target="../media/image195.emf"/><Relationship Id="rId5" Type="http://schemas.openxmlformats.org/officeDocument/2006/relationships/oleObject" Target="../embeddings/oleObject12.bin"/><Relationship Id="rId4" Type="http://schemas.openxmlformats.org/officeDocument/2006/relationships/notesSlide" Target="../notesSlides/notesSlide10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30.jpeg"/><Relationship Id="rId4" Type="http://schemas.openxmlformats.org/officeDocument/2006/relationships/image" Target="../media/image29.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197.png"/><Relationship Id="rId4" Type="http://schemas.openxmlformats.org/officeDocument/2006/relationships/image" Target="../media/image196.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0.xml"/><Relationship Id="rId5" Type="http://schemas.openxmlformats.org/officeDocument/2006/relationships/image" Target="../media/image197.png"/><Relationship Id="rId4" Type="http://schemas.openxmlformats.org/officeDocument/2006/relationships/image" Target="../media/image196.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197.png"/><Relationship Id="rId4" Type="http://schemas.openxmlformats.org/officeDocument/2006/relationships/image" Target="../media/image196.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2.xml"/><Relationship Id="rId1" Type="http://schemas.openxmlformats.org/officeDocument/2006/relationships/vmlDrawing" Target="../drawings/vmlDrawing12.vml"/><Relationship Id="rId6" Type="http://schemas.openxmlformats.org/officeDocument/2006/relationships/image" Target="../media/image198.emf"/><Relationship Id="rId5" Type="http://schemas.openxmlformats.org/officeDocument/2006/relationships/oleObject" Target="../embeddings/oleObject13.bin"/><Relationship Id="rId4" Type="http://schemas.openxmlformats.org/officeDocument/2006/relationships/notesSlide" Target="../notesSlides/notesSlide106.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64.xml"/><Relationship Id="rId6" Type="http://schemas.openxmlformats.org/officeDocument/2006/relationships/image" Target="../media/image200.jpeg"/><Relationship Id="rId5" Type="http://schemas.openxmlformats.org/officeDocument/2006/relationships/hyperlink" Target="http://www.ciwmb.ca.gov/HHW/HealthCare/Collection/" TargetMode="External"/><Relationship Id="rId4" Type="http://schemas.openxmlformats.org/officeDocument/2006/relationships/image" Target="../media/image199.jpeg"/></Relationships>
</file>

<file path=ppt/slides/_rels/slide16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92.wmf"/></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204.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205.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1.xml"/><Relationship Id="rId5" Type="http://schemas.openxmlformats.org/officeDocument/2006/relationships/image" Target="../media/image207.png"/><Relationship Id="rId4" Type="http://schemas.openxmlformats.org/officeDocument/2006/relationships/image" Target="../media/image206.png"/></Relationships>
</file>

<file path=ppt/slides/_rels/slide17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210.JPG"/><Relationship Id="rId4" Type="http://schemas.openxmlformats.org/officeDocument/2006/relationships/image" Target="../media/image209.png"/></Relationships>
</file>

<file path=ppt/slides/_rels/slide17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5.xml"/><Relationship Id="rId1" Type="http://schemas.openxmlformats.org/officeDocument/2006/relationships/tags" Target="../tags/tag175.xml"/></Relationships>
</file>

<file path=ppt/slides/_rels/slide177.xml.rels><?xml version="1.0" encoding="UTF-8" standalone="yes"?>
<Relationships xmlns="http://schemas.openxmlformats.org/package/2006/relationships"><Relationship Id="rId3" Type="http://schemas.openxmlformats.org/officeDocument/2006/relationships/hyperlink" Target="http://click.icptrack.com/icp/rclick.php?d=-zYLFItMxAdYT0P5ixng4XSzCbheltQs&amp;w=3&amp;destination=http://commonhealth.wbur.org/2014/06/birth-canal-bacteria-c-section" TargetMode="External"/><Relationship Id="rId2" Type="http://schemas.openxmlformats.org/officeDocument/2006/relationships/image" Target="../media/image214.JPG"/><Relationship Id="rId1" Type="http://schemas.openxmlformats.org/officeDocument/2006/relationships/slideLayout" Target="../slideLayouts/slideLayout25.xml"/></Relationships>
</file>

<file path=ppt/slides/_rels/slide178.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77.xml"/><Relationship Id="rId4" Type="http://schemas.openxmlformats.org/officeDocument/2006/relationships/image" Target="../media/image2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8.xml"/></Relationships>
</file>

<file path=ppt/slides/_rels/slide18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6.xml"/><Relationship Id="rId1" Type="http://schemas.openxmlformats.org/officeDocument/2006/relationships/tags" Target="../tags/tag179.xml"/></Relationships>
</file>

<file path=ppt/slides/_rels/slide18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5.xml"/><Relationship Id="rId1" Type="http://schemas.openxmlformats.org/officeDocument/2006/relationships/tags" Target="../tags/tag18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19.wmf"/></Relationships>
</file>

<file path=ppt/slides/_rels/slide18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8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8.x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slideLayout" Target="../slideLayouts/slideLayout23.xml"/><Relationship Id="rId1" Type="http://schemas.openxmlformats.org/officeDocument/2006/relationships/tags" Target="../tags/tag186.xml"/><Relationship Id="rId5" Type="http://schemas.openxmlformats.org/officeDocument/2006/relationships/image" Target="../media/image225.wmf"/><Relationship Id="rId4" Type="http://schemas.openxmlformats.org/officeDocument/2006/relationships/image" Target="../media/image224.wmf"/></Relationships>
</file>

<file path=ppt/slides/_rels/slide18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2.png"/></Relationships>
</file>

<file path=ppt/slides/_rels/slide19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88.xml"/><Relationship Id="rId4" Type="http://schemas.microsoft.com/office/2007/relationships/hdphoto" Target="../media/hdphoto4.wdp"/></Relationships>
</file>

<file path=ppt/slides/_rels/slide191.x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9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1.xml"/><Relationship Id="rId1" Type="http://schemas.openxmlformats.org/officeDocument/2006/relationships/vmlDrawing" Target="../drawings/vmlDrawing13.vml"/><Relationship Id="rId5" Type="http://schemas.openxmlformats.org/officeDocument/2006/relationships/image" Target="../media/image230.emf"/><Relationship Id="rId4" Type="http://schemas.openxmlformats.org/officeDocument/2006/relationships/oleObject" Target="../embeddings/oleObject14.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92.xml"/><Relationship Id="rId4" Type="http://schemas.openxmlformats.org/officeDocument/2006/relationships/image" Target="../media/image231.emf"/></Relationships>
</file>

<file path=ppt/slides/_rels/slide195.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image" Target="../media/image232.png"/><Relationship Id="rId7" Type="http://schemas.openxmlformats.org/officeDocument/2006/relationships/image" Target="../media/image236.png"/><Relationship Id="rId12" Type="http://schemas.openxmlformats.org/officeDocument/2006/relationships/image" Target="../media/image241.jpe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35.jpeg"/><Relationship Id="rId11" Type="http://schemas.openxmlformats.org/officeDocument/2006/relationships/image" Target="../media/image240.jpeg"/><Relationship Id="rId5" Type="http://schemas.openxmlformats.org/officeDocument/2006/relationships/image" Target="../media/image234.png"/><Relationship Id="rId10" Type="http://schemas.openxmlformats.org/officeDocument/2006/relationships/image" Target="../media/image239.jpeg"/><Relationship Id="rId4" Type="http://schemas.openxmlformats.org/officeDocument/2006/relationships/image" Target="../media/image233.png"/><Relationship Id="rId9" Type="http://schemas.openxmlformats.org/officeDocument/2006/relationships/image" Target="../media/image238.jpeg"/></Relationships>
</file>

<file path=ppt/slides/_rels/slide196.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33.png"/><Relationship Id="rId7" Type="http://schemas.openxmlformats.org/officeDocument/2006/relationships/image" Target="../media/image245.jpeg"/><Relationship Id="rId12" Type="http://schemas.openxmlformats.org/officeDocument/2006/relationships/image" Target="../media/image250.pn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44.jpeg"/><Relationship Id="rId11" Type="http://schemas.openxmlformats.org/officeDocument/2006/relationships/image" Target="../media/image249.png"/><Relationship Id="rId5" Type="http://schemas.openxmlformats.org/officeDocument/2006/relationships/image" Target="../media/image243.jpeg"/><Relationship Id="rId10" Type="http://schemas.openxmlformats.org/officeDocument/2006/relationships/image" Target="../media/image248.png"/><Relationship Id="rId4" Type="http://schemas.openxmlformats.org/officeDocument/2006/relationships/image" Target="../media/image242.jpeg"/><Relationship Id="rId9" Type="http://schemas.openxmlformats.org/officeDocument/2006/relationships/image" Target="../media/image247.jpeg"/></Relationships>
</file>

<file path=ppt/slides/_rels/slide197.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 Id="rId9" Type="http://schemas.openxmlformats.org/officeDocument/2006/relationships/image" Target="../media/image257.jpeg"/></Relationships>
</file>

<file path=ppt/slides/_rels/slide198.xml.rels><?xml version="1.0" encoding="UTF-8" standalone="yes"?>
<Relationships xmlns="http://schemas.openxmlformats.org/package/2006/relationships"><Relationship Id="rId8" Type="http://schemas.openxmlformats.org/officeDocument/2006/relationships/image" Target="../media/image262.jpeg"/><Relationship Id="rId3" Type="http://schemas.openxmlformats.org/officeDocument/2006/relationships/image" Target="../media/image233.png"/><Relationship Id="rId7" Type="http://schemas.openxmlformats.org/officeDocument/2006/relationships/image" Target="../media/image261.jpeg"/><Relationship Id="rId12" Type="http://schemas.openxmlformats.org/officeDocument/2006/relationships/image" Target="../media/image266.png"/><Relationship Id="rId2" Type="http://schemas.openxmlformats.org/officeDocument/2006/relationships/slideLayout" Target="../slideLayouts/slideLayout23.xml"/><Relationship Id="rId1" Type="http://schemas.openxmlformats.org/officeDocument/2006/relationships/tags" Target="../tags/tag196.xml"/><Relationship Id="rId6" Type="http://schemas.openxmlformats.org/officeDocument/2006/relationships/image" Target="../media/image260.jpeg"/><Relationship Id="rId11" Type="http://schemas.openxmlformats.org/officeDocument/2006/relationships/image" Target="../media/image265.jpeg"/><Relationship Id="rId5" Type="http://schemas.openxmlformats.org/officeDocument/2006/relationships/image" Target="../media/image259.png"/><Relationship Id="rId10" Type="http://schemas.openxmlformats.org/officeDocument/2006/relationships/image" Target="../media/image264.jpeg"/><Relationship Id="rId4" Type="http://schemas.openxmlformats.org/officeDocument/2006/relationships/image" Target="../media/image258.jpeg"/><Relationship Id="rId9" Type="http://schemas.openxmlformats.org/officeDocument/2006/relationships/image" Target="../media/image263.jpeg"/></Relationships>
</file>

<file path=ppt/slides/_rels/slide19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5.xml"/><Relationship Id="rId1" Type="http://schemas.openxmlformats.org/officeDocument/2006/relationships/tags" Target="../tags/tag198.xml"/><Relationship Id="rId5" Type="http://schemas.openxmlformats.org/officeDocument/2006/relationships/image" Target="../media/image269.tiff"/><Relationship Id="rId4" Type="http://schemas.openxmlformats.org/officeDocument/2006/relationships/image" Target="../media/image268.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199.xml"/><Relationship Id="rId4" Type="http://schemas.openxmlformats.org/officeDocument/2006/relationships/image" Target="../media/image270.pn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8.jpeg"/><Relationship Id="rId5" Type="http://schemas.openxmlformats.org/officeDocument/2006/relationships/hyperlink" Target="http://www.worlddiabetesday.org/node/4494"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9.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6.png"/><Relationship Id="rId5" Type="http://schemas.openxmlformats.org/officeDocument/2006/relationships/image" Target="../media/image28.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7.png"/><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8.xml"/><Relationship Id="rId7" Type="http://schemas.openxmlformats.org/officeDocument/2006/relationships/image" Target="../media/image56.png"/><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image" Target="../media/image28.png"/><Relationship Id="rId5" Type="http://schemas.openxmlformats.org/officeDocument/2006/relationships/image" Target="../media/image55.pn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6.wmf"/></Relationships>
</file>

<file path=ppt/slides/_rels/slide47.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image" Target="../media/image81.wmf"/><Relationship Id="rId3" Type="http://schemas.openxmlformats.org/officeDocument/2006/relationships/slideLayout" Target="../slideLayouts/slideLayout34.xml"/><Relationship Id="rId7" Type="http://schemas.openxmlformats.org/officeDocument/2006/relationships/image" Target="../media/image79.wmf"/><Relationship Id="rId12" Type="http://schemas.openxmlformats.org/officeDocument/2006/relationships/image" Target="../media/image57.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8.wmf"/><Relationship Id="rId11" Type="http://schemas.openxmlformats.org/officeDocument/2006/relationships/image" Target="../media/image56.png"/><Relationship Id="rId5" Type="http://schemas.openxmlformats.org/officeDocument/2006/relationships/image" Target="../media/image77.wmf"/><Relationship Id="rId15" Type="http://schemas.openxmlformats.org/officeDocument/2006/relationships/image" Target="../media/image83.jpeg"/><Relationship Id="rId10" Type="http://schemas.openxmlformats.org/officeDocument/2006/relationships/image" Target="../media/image28.png"/><Relationship Id="rId4" Type="http://schemas.openxmlformats.org/officeDocument/2006/relationships/notesSlide" Target="../notesSlides/notesSlide30.xml"/><Relationship Id="rId9" Type="http://schemas.openxmlformats.org/officeDocument/2006/relationships/image" Target="../media/image55.png"/><Relationship Id="rId14" Type="http://schemas.openxmlformats.org/officeDocument/2006/relationships/image" Target="../media/image82.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9.WMF"/></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tags" Target="../tags/tag61.xml"/><Relationship Id="rId4" Type="http://schemas.openxmlformats.org/officeDocument/2006/relationships/image" Target="../media/image92.w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6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4.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5.wmf"/></Relationships>
</file>

<file path=ppt/slides/_rels/slide6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7.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98.jp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3.xml"/><Relationship Id="rId1" Type="http://schemas.openxmlformats.org/officeDocument/2006/relationships/vmlDrawing" Target="../drawings/vmlDrawing3.vml"/><Relationship Id="rId6" Type="http://schemas.openxmlformats.org/officeDocument/2006/relationships/image" Target="../media/image101.wmf"/><Relationship Id="rId5" Type="http://schemas.openxmlformats.org/officeDocument/2006/relationships/oleObject" Target="../embeddings/oleObject4.bin"/><Relationship Id="rId4"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02.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7.jpeg"/><Relationship Id="rId2" Type="http://schemas.openxmlformats.org/officeDocument/2006/relationships/slideLayout" Target="../slideLayouts/slideLayout23.xml"/><Relationship Id="rId1" Type="http://schemas.openxmlformats.org/officeDocument/2006/relationships/tags" Target="../tags/tag7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49.xml"/><Relationship Id="rId7"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28.png"/><Relationship Id="rId5" Type="http://schemas.openxmlformats.org/officeDocument/2006/relationships/image" Target="../media/image55.png"/><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3.xml"/><Relationship Id="rId1" Type="http://schemas.openxmlformats.org/officeDocument/2006/relationships/tags" Target="../tags/tag79.xml"/><Relationship Id="rId5" Type="http://schemas.openxmlformats.org/officeDocument/2006/relationships/image" Target="../media/image111.jp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15.jpeg"/></Relationships>
</file>

<file path=ppt/slides/_rels/slide8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7.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16733"/>
            <a:ext cx="5681334" cy="1866807"/>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73325"/>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91213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38487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3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42537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194893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330984384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9286334"/>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28572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73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94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2844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2196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4289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601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09297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341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9653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3307877587"/>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338673013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9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001" y="1759587"/>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pic>
        <p:nvPicPr>
          <p:cNvPr id="6" name="Picture 5"/>
          <p:cNvPicPr>
            <a:picLocks noChangeAspect="1"/>
          </p:cNvPicPr>
          <p:nvPr/>
        </p:nvPicPr>
        <p:blipFill>
          <a:blip r:embed="rId4"/>
          <a:stretch>
            <a:fillRect/>
          </a:stretch>
        </p:blipFill>
        <p:spPr>
          <a:xfrm>
            <a:off x="2362200" y="152096"/>
            <a:ext cx="4905375" cy="5823493"/>
          </a:xfrm>
          <a:prstGeom prst="rect">
            <a:avLst/>
          </a:prstGeom>
        </p:spPr>
      </p:pic>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09958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19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209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827929"/>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392536"/>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0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92689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2405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6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2523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Newsletter at DiabetesEd.net </a:t>
            </a:r>
          </a:p>
        </p:txBody>
      </p:sp>
      <p:sp>
        <p:nvSpPr>
          <p:cNvPr id="3" name="Content Placeholder 2"/>
          <p:cNvSpPr>
            <a:spLocks noGrp="1"/>
          </p:cNvSpPr>
          <p:nvPr>
            <p:ph sz="quarter" idx="1"/>
          </p:nvPr>
        </p:nvSpPr>
        <p:spPr>
          <a:xfrm>
            <a:off x="457200" y="1524000"/>
            <a:ext cx="8229600" cy="4343400"/>
          </a:xfrm>
        </p:spPr>
        <p:txBody>
          <a:bodyPr/>
          <a:lstStyle/>
          <a:p>
            <a:pPr>
              <a:defRPr/>
            </a:pPr>
            <a:r>
              <a:rPr lang="en-US" dirty="0" smtClean="0"/>
              <a:t>Free Webinars and Newsletter</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a:p>
            <a:pPr lvl="1">
              <a:defRPr/>
            </a:pPr>
            <a:endParaRPr lang="en-US" dirty="0"/>
          </a:p>
          <a:p>
            <a:pPr lvl="1">
              <a:defRPr/>
            </a:pPr>
            <a:r>
              <a:rPr lang="en-US" dirty="0" smtClean="0"/>
              <a:t>Just write in your email </a:t>
            </a:r>
            <a:endParaRPr lang="en-US" dirty="0"/>
          </a:p>
          <a:p>
            <a:pPr lvl="1">
              <a:defRPr/>
            </a:pPr>
            <a:r>
              <a:rPr lang="en-US" dirty="0" err="1" smtClean="0"/>
              <a:t>FaceBook</a:t>
            </a:r>
            <a:r>
              <a:rPr lang="en-US" dirty="0" smtClean="0"/>
              <a:t> &gt; Diabetes Educational Services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67400" y="1524000"/>
            <a:ext cx="2971800" cy="2422063"/>
          </a:xfrm>
          <a:prstGeom prst="rect">
            <a:avLst/>
          </a:prstGeom>
        </p:spPr>
      </p:pic>
    </p:spTree>
    <p:custDataLst>
      <p:tags r:id="rId1"/>
    </p:custDataLst>
    <p:extLst>
      <p:ext uri="{BB962C8B-B14F-4D97-AF65-F5344CB8AC3E}">
        <p14:creationId xmlns:p14="http://schemas.microsoft.com/office/powerpoint/2010/main" val="32691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r>
              <a:rPr lang="en-US" sz="2800" dirty="0" smtClean="0"/>
              <a:t>, </a:t>
            </a:r>
            <a:r>
              <a:rPr lang="en-US" sz="2800" dirty="0" err="1" smtClean="0"/>
              <a:t>Afrezza</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smtClean="0"/>
              <a:t>Glargine (Lantus, </a:t>
            </a:r>
            <a:r>
              <a:rPr lang="en-US" sz="2800" dirty="0" err="1" smtClean="0"/>
              <a:t>Basaglar</a:t>
            </a:r>
            <a:r>
              <a:rPr lang="en-US" sz="2800" dirty="0" smtClean="0"/>
              <a:t>)</a:t>
            </a:r>
          </a:p>
          <a:p>
            <a:pPr lvl="2" eaLnBrk="1" hangingPunct="1">
              <a:lnSpc>
                <a:spcPct val="90000"/>
              </a:lnSpc>
              <a:defRPr/>
            </a:pPr>
            <a:r>
              <a:rPr lang="en-US" sz="2800" dirty="0" err="1" smtClean="0"/>
              <a:t>Degludec</a:t>
            </a:r>
            <a:r>
              <a:rPr lang="en-US" sz="2800" dirty="0" smtClean="0"/>
              <a:t> (</a:t>
            </a:r>
            <a:r>
              <a:rPr lang="en-US" sz="2800" dirty="0" err="1" smtClean="0"/>
              <a:t>Tresiba</a:t>
            </a:r>
            <a:r>
              <a:rPr lang="en-US" sz="2800" dirty="0" smtClean="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862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508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674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8713768"/>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5253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595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9805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560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4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103452"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830693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9873985"/>
      </p:ext>
    </p:extLst>
  </p:cSld>
  <p:clrMapOvr>
    <a:masterClrMapping/>
  </p:clrMapOvr>
  <p:transition>
    <p:rand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1081867908"/>
              </p:ext>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104477"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43563741"/>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a:t>
            </a:r>
            <a:r>
              <a:rPr lang="en-US" u="sng" dirty="0">
                <a:solidFill>
                  <a:schemeClr val="accent1">
                    <a:lumMod val="50000"/>
                  </a:schemeClr>
                </a:solidFill>
              </a:rPr>
              <a:t> </a:t>
            </a:r>
            <a:r>
              <a:rPr lang="en-US" u="sng" dirty="0" smtClean="0">
                <a:solidFill>
                  <a:schemeClr val="accent1">
                    <a:lumMod val="50000"/>
                  </a:schemeClr>
                </a:solidFill>
              </a:rPr>
              <a:t>   Duration</a:t>
            </a:r>
          </a:p>
          <a:p>
            <a:pPr eaLnBrk="1" hangingPunct="1">
              <a:defRPr/>
            </a:pPr>
            <a:r>
              <a:rPr lang="en-US" dirty="0" err="1" smtClean="0"/>
              <a:t>Detemir</a:t>
            </a:r>
            <a:r>
              <a:rPr lang="en-US" dirty="0" smtClean="0"/>
              <a:t> (</a:t>
            </a:r>
            <a:r>
              <a:rPr lang="en-US" dirty="0" err="1" smtClean="0"/>
              <a:t>Levemir</a:t>
            </a:r>
            <a:r>
              <a:rPr lang="en-US" dirty="0" smtClean="0"/>
              <a:t>)	  No Peak		20 </a:t>
            </a:r>
            <a:r>
              <a:rPr lang="en-US" dirty="0" err="1" smtClean="0"/>
              <a:t>hrs</a:t>
            </a:r>
            <a:endParaRPr lang="en-US" dirty="0" smtClean="0"/>
          </a:p>
          <a:p>
            <a:pPr eaLnBrk="1" hangingPunct="1">
              <a:defRPr/>
            </a:pPr>
            <a:r>
              <a:rPr lang="en-US" dirty="0" smtClean="0"/>
              <a:t>Glargine (Lantus)	  			24 </a:t>
            </a:r>
            <a:r>
              <a:rPr lang="en-US" dirty="0" err="1" smtClean="0"/>
              <a:t>hrs</a:t>
            </a:r>
            <a:endParaRPr lang="en-US" dirty="0" smtClean="0"/>
          </a:p>
          <a:p>
            <a:pPr eaLnBrk="1" hangingPunct="1">
              <a:defRPr/>
            </a:pPr>
            <a:r>
              <a:rPr lang="en-US" dirty="0" smtClean="0"/>
              <a:t>Glargine (</a:t>
            </a:r>
            <a:r>
              <a:rPr lang="en-US" dirty="0" err="1" smtClean="0"/>
              <a:t>Basaglar</a:t>
            </a:r>
            <a:r>
              <a:rPr lang="en-US" dirty="0" smtClean="0"/>
              <a:t>)				24 </a:t>
            </a:r>
            <a:r>
              <a:rPr lang="en-US" dirty="0" err="1" smtClean="0"/>
              <a:t>hrs</a:t>
            </a:r>
            <a:endParaRPr lang="en-US" dirty="0" smtClean="0"/>
          </a:p>
          <a:p>
            <a:pPr eaLnBrk="1" hangingPunct="1">
              <a:defRPr/>
            </a:pPr>
            <a:r>
              <a:rPr lang="en-US" dirty="0" err="1" smtClean="0"/>
              <a:t>Degludec</a:t>
            </a:r>
            <a:r>
              <a:rPr lang="en-US" dirty="0" smtClean="0"/>
              <a:t> (</a:t>
            </a:r>
            <a:r>
              <a:rPr lang="en-US" dirty="0" err="1" smtClean="0"/>
              <a:t>Tresiba</a:t>
            </a:r>
            <a:r>
              <a:rPr lang="en-US" dirty="0" smtClean="0"/>
              <a:t>)				42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27547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smtClean="0"/>
              <a:t>Degludec</a:t>
            </a:r>
            <a:r>
              <a:rPr lang="en-US" dirty="0" smtClean="0"/>
              <a:t> (</a:t>
            </a:r>
            <a:r>
              <a:rPr lang="en-US" dirty="0" err="1" smtClean="0"/>
              <a:t>Tresiba</a:t>
            </a:r>
            <a:r>
              <a:rPr lang="en-US" dirty="0" smtClean="0"/>
              <a:t>)</a:t>
            </a:r>
          </a:p>
          <a:p>
            <a:pPr lvl="1"/>
            <a:r>
              <a:rPr lang="en-US" dirty="0" smtClean="0"/>
              <a:t>An ultra long acting insulin - lasts</a:t>
            </a:r>
          </a:p>
          <a:p>
            <a:pPr marL="274320" lvl="1" indent="0">
              <a:buNone/>
            </a:pPr>
            <a:r>
              <a:rPr lang="en-US" dirty="0"/>
              <a:t> </a:t>
            </a:r>
            <a:r>
              <a:rPr lang="en-US" dirty="0" smtClean="0"/>
              <a:t>   up to 42 hours </a:t>
            </a:r>
          </a:p>
          <a:p>
            <a:pPr lvl="1"/>
            <a:r>
              <a:rPr lang="en-US" dirty="0" smtClean="0"/>
              <a:t>Takes 3-4 days to reach steady state</a:t>
            </a:r>
          </a:p>
          <a:p>
            <a:pPr lvl="1"/>
            <a:r>
              <a:rPr lang="en-US" dirty="0" smtClean="0"/>
              <a:t>Available in u-100 and u-200 pens</a:t>
            </a:r>
          </a:p>
          <a:p>
            <a:pPr lvl="1"/>
            <a:r>
              <a:rPr lang="en-US" dirty="0" smtClean="0"/>
              <a:t>Seems to cause less hypo</a:t>
            </a:r>
          </a:p>
          <a:p>
            <a:pPr lvl="1"/>
            <a:r>
              <a:rPr lang="en-US" dirty="0" smtClean="0"/>
              <a:t>Adjust dose every 3-4 days</a:t>
            </a:r>
          </a:p>
          <a:p>
            <a:pPr lvl="1"/>
            <a:r>
              <a:rPr lang="en-US" dirty="0" smtClean="0"/>
              <a:t>Wait at least 8 hours between doses</a:t>
            </a:r>
          </a:p>
          <a:p>
            <a:pPr lvl="1"/>
            <a:r>
              <a:rPr lang="en-US" dirty="0" smtClean="0"/>
              <a:t>Good at room temp for 8 </a:t>
            </a:r>
            <a:r>
              <a:rPr lang="en-US" dirty="0" err="1" smtClean="0"/>
              <a:t>wks</a:t>
            </a:r>
            <a:endParaRPr lang="en-US" dirty="0"/>
          </a:p>
          <a:p>
            <a:r>
              <a:rPr lang="en-US" dirty="0" err="1" smtClean="0"/>
              <a:t>Ryzodeg</a:t>
            </a:r>
            <a:r>
              <a:rPr lang="en-US" dirty="0" smtClean="0"/>
              <a:t> 70/30</a:t>
            </a:r>
          </a:p>
          <a:p>
            <a:pPr lvl="1"/>
            <a:r>
              <a:rPr lang="en-US" dirty="0" smtClean="0"/>
              <a:t> </a:t>
            </a:r>
            <a:r>
              <a:rPr lang="en-US" dirty="0"/>
              <a:t>mixture of insulin </a:t>
            </a:r>
            <a:r>
              <a:rPr lang="en-US" dirty="0" err="1" smtClean="0"/>
              <a:t>degludec</a:t>
            </a:r>
            <a:r>
              <a:rPr lang="en-US" dirty="0" smtClean="0"/>
              <a:t> and </a:t>
            </a:r>
            <a:r>
              <a:rPr lang="en-US" dirty="0" err="1" smtClean="0"/>
              <a:t>aspart</a:t>
            </a:r>
            <a:endParaRPr lang="en-US" dirty="0"/>
          </a:p>
          <a:p>
            <a:pPr lvl="1"/>
            <a:endParaRPr lang="en-US" dirty="0" smtClean="0"/>
          </a:p>
          <a:p>
            <a:pPr lvl="1"/>
            <a:endParaRPr lang="en-US" dirty="0" smtClean="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smtClean="0"/>
              <a:t>NPH, </a:t>
            </a:r>
            <a:r>
              <a:rPr lang="en-US" dirty="0" err="1" smtClean="0"/>
              <a:t>Levemir</a:t>
            </a:r>
            <a:r>
              <a:rPr lang="en-US" dirty="0" smtClean="0"/>
              <a:t>, Lantus, </a:t>
            </a:r>
            <a:r>
              <a:rPr lang="en-US" dirty="0" err="1" smtClean="0"/>
              <a:t>Degludec</a:t>
            </a:r>
            <a:endParaRPr lang="en-US" dirty="0" smtClean="0"/>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t>Degludec</a:t>
            </a:r>
            <a:r>
              <a:rPr lang="en-US" dirty="0" smtClean="0"/>
              <a:t> – 42 hours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495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388895235"/>
              </p:ext>
            </p:extLst>
          </p:nvPr>
        </p:nvGraphicFramePr>
        <p:xfrm>
          <a:off x="482600" y="1590675"/>
          <a:ext cx="8578850" cy="5870575"/>
        </p:xfrm>
        <a:graphic>
          <a:graphicData uri="http://schemas.openxmlformats.org/presentationml/2006/ole">
            <mc:AlternateContent xmlns:mc="http://schemas.openxmlformats.org/markup-compatibility/2006">
              <mc:Choice xmlns:v="urn:schemas-microsoft-com:vml" Requires="v">
                <p:oleObj spid="_x0000_s105501" name="Document" r:id="rId5" imgW="8222657" imgH="5627935" progId="Word.Document.8">
                  <p:embed/>
                </p:oleObj>
              </mc:Choice>
              <mc:Fallback>
                <p:oleObj name="Document" r:id="rId5" imgW="8222657" imgH="5627935" progId="Word.Document.8">
                  <p:embed/>
                  <p:pic>
                    <p:nvPicPr>
                      <p:cNvPr id="0" name=""/>
                      <p:cNvPicPr>
                        <a:picLocks noChangeAspect="1" noChangeArrowheads="1"/>
                      </p:cNvPicPr>
                      <p:nvPr/>
                    </p:nvPicPr>
                    <p:blipFill>
                      <a:blip r:embed="rId6"/>
                      <a:srcRect/>
                      <a:stretch>
                        <a:fillRect/>
                      </a:stretch>
                    </p:blipFill>
                    <p:spPr bwMode="auto">
                      <a:xfrm>
                        <a:off x="482600" y="1590675"/>
                        <a:ext cx="8578850" cy="58705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533489862"/>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9109512"/>
      </p:ext>
    </p:extLst>
  </p:cSld>
  <p:clrMapOvr>
    <a:masterClrMapping/>
  </p:clrMapOvr>
  <p:transition spd="slow">
    <p:wipe dir="d"/>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much basal insulin?</a:t>
            </a:r>
            <a:endParaRPr lang="en-US" dirty="0"/>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6528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3672840"/>
            <a:ext cx="2756170" cy="1828800"/>
          </a:xfrm>
          <a:prstGeom prst="rect">
            <a:avLst/>
          </a:prstGeom>
        </p:spPr>
      </p:pic>
    </p:spTree>
    <p:custDataLst>
      <p:tags r:id="rId1"/>
    </p:custDataLst>
    <p:extLst>
      <p:ext uri="{BB962C8B-B14F-4D97-AF65-F5344CB8AC3E}">
        <p14:creationId xmlns:p14="http://schemas.microsoft.com/office/powerpoint/2010/main" val="23406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106524"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671721897"/>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5924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1"/>
    </p:custDataLst>
    <p:extLst>
      <p:ext uri="{BB962C8B-B14F-4D97-AF65-F5344CB8AC3E}">
        <p14:creationId xmlns:p14="http://schemas.microsoft.com/office/powerpoint/2010/main" val="3030637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107548"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04218188"/>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smtClean="0"/>
              <a:t>Type 2 – Glyburide 20mg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4016347215"/>
              </p:ext>
            </p:extLst>
          </p:nvPr>
        </p:nvGraphicFramePr>
        <p:xfrm>
          <a:off x="441960" y="1447800"/>
          <a:ext cx="8200738" cy="5638800"/>
        </p:xfrm>
        <a:graphic>
          <a:graphicData uri="http://schemas.openxmlformats.org/presentationml/2006/ole">
            <mc:AlternateContent xmlns:mc="http://schemas.openxmlformats.org/markup-compatibility/2006">
              <mc:Choice xmlns:v="urn:schemas-microsoft-com:vml" Requires="v">
                <p:oleObj spid="_x0000_s108573"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41960" y="14478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81741063"/>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7806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smtClean="0"/>
              <a:t>Action: Increase endogenous insulin secretion throughout day</a:t>
            </a:r>
          </a:p>
          <a:p>
            <a:pPr eaLnBrk="1" hangingPunct="1">
              <a:defRPr/>
            </a:pPr>
            <a:r>
              <a:rPr lang="en-US" dirty="0" smtClean="0"/>
              <a:t>Efficacy:</a:t>
            </a:r>
          </a:p>
          <a:p>
            <a:pPr lvl="1" eaLnBrk="1" hangingPunct="1">
              <a:defRPr/>
            </a:pPr>
            <a:r>
              <a:rPr lang="en-US" sz="2800" dirty="0" smtClean="0"/>
              <a:t>Decrease FPG 60-70 mg/dl </a:t>
            </a:r>
          </a:p>
          <a:p>
            <a:pPr lvl="1" eaLnBrk="1" hangingPunct="1">
              <a:defRPr/>
            </a:pPr>
            <a:r>
              <a:rPr lang="en-US" sz="2800" dirty="0" smtClean="0"/>
              <a:t>Reduce A1C by 1.0-2.0%</a:t>
            </a:r>
          </a:p>
          <a:p>
            <a:pPr>
              <a:defRPr/>
            </a:pPr>
            <a:r>
              <a:rPr lang="en-US" dirty="0" smtClean="0"/>
              <a:t>Side Effects:</a:t>
            </a:r>
          </a:p>
          <a:p>
            <a:pPr lvl="1">
              <a:defRPr/>
            </a:pPr>
            <a:r>
              <a:rPr lang="en-US" sz="2800" dirty="0" smtClean="0"/>
              <a:t>Weight gain, hypoglycemia</a:t>
            </a:r>
          </a:p>
          <a:p>
            <a:pPr>
              <a:defRPr/>
            </a:pPr>
            <a:r>
              <a:rPr lang="en-US" dirty="0" smtClean="0"/>
              <a:t>Benefits:</a:t>
            </a:r>
          </a:p>
          <a:p>
            <a:pPr lvl="1">
              <a:defRPr/>
            </a:pPr>
            <a:r>
              <a:rPr lang="en-US" sz="28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35149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28608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343186288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17824380"/>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109596"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21752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231995061"/>
              </p:ext>
            </p:extLst>
          </p:nvPr>
        </p:nvGraphicFramePr>
        <p:xfrm>
          <a:off x="291098" y="1539240"/>
          <a:ext cx="8561804" cy="5881558"/>
        </p:xfrm>
        <a:graphic>
          <a:graphicData uri="http://schemas.openxmlformats.org/presentationml/2006/ole">
            <mc:AlternateContent xmlns:mc="http://schemas.openxmlformats.org/markup-compatibility/2006">
              <mc:Choice xmlns:v="urn:schemas-microsoft-com:vml" Requires="v">
                <p:oleObj spid="_x0000_s110621" name="Document" r:id="rId5" imgW="7935497" imgH="5451579" progId="Word.Document.8">
                  <p:embed/>
                </p:oleObj>
              </mc:Choice>
              <mc:Fallback>
                <p:oleObj name="Document" r:id="rId5" imgW="7935497" imgH="5451579" progId="Word.Document.8">
                  <p:embed/>
                  <p:pic>
                    <p:nvPicPr>
                      <p:cNvPr id="0" name=""/>
                      <p:cNvPicPr>
                        <a:picLocks noChangeAspect="1" noChangeArrowheads="1"/>
                      </p:cNvPicPr>
                      <p:nvPr/>
                    </p:nvPicPr>
                    <p:blipFill>
                      <a:blip r:embed="rId6"/>
                      <a:srcRect/>
                      <a:stretch>
                        <a:fillRect/>
                      </a:stretch>
                    </p:blipFill>
                    <p:spPr bwMode="auto">
                      <a:xfrm>
                        <a:off x="291098" y="1539240"/>
                        <a:ext cx="8561804" cy="588155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6869308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4236881104"/>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2866359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1631127467"/>
      </p:ext>
    </p:extLst>
  </p:cSld>
  <p:clrMapOvr>
    <a:masterClrMapping/>
  </p:clrMapOvr>
  <p:transition>
    <p:rand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729062748"/>
      </p:ext>
    </p:extLst>
  </p:cSld>
  <p:clrMapOvr>
    <a:masterClrMapping/>
  </p:clrMapOvr>
  <p:transition>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111644"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752306354"/>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4951413" y="128778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1986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725239"/>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2364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36907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56648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smtClean="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23998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39365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228644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714892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sugar</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pic>
        <p:nvPicPr>
          <p:cNvPr id="4" name="Picture 3"/>
          <p:cNvPicPr>
            <a:picLocks noChangeAspect="1"/>
          </p:cNvPicPr>
          <p:nvPr/>
        </p:nvPicPr>
        <p:blipFill>
          <a:blip r:embed="rId5"/>
          <a:stretch>
            <a:fillRect/>
          </a:stretch>
        </p:blipFill>
        <p:spPr>
          <a:xfrm>
            <a:off x="336369" y="800100"/>
            <a:ext cx="8471262" cy="5490633"/>
          </a:xfrm>
          <a:prstGeom prst="rect">
            <a:avLst/>
          </a:prstGeom>
        </p:spPr>
      </p:pic>
    </p:spTree>
    <p:custDataLst>
      <p:tags r:id="rId1"/>
    </p:custDataLst>
    <p:extLst>
      <p:ext uri="{BB962C8B-B14F-4D97-AF65-F5344CB8AC3E}">
        <p14:creationId xmlns:p14="http://schemas.microsoft.com/office/powerpoint/2010/main" val="13747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smtClean="0"/>
              <a:t>Bacterial Cells Outnumber Human Cells 10 to 1</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a:t>
            </a:r>
            <a:r>
              <a:rPr lang="en-US" sz="2400" dirty="0" smtClean="0">
                <a:solidFill>
                  <a:schemeClr val="bg1"/>
                </a:solidFill>
                <a:latin typeface="Calibri" panose="020F0502020204030204" pitchFamily="34" charset="0"/>
              </a:rPr>
              <a:t>0 trillion human cells</a:t>
            </a:r>
          </a:p>
          <a:p>
            <a:pPr marL="342900" indent="-342900">
              <a:buFont typeface="Arial" panose="020B0604020202020204" pitchFamily="34" charset="0"/>
              <a:buChar char="•"/>
            </a:pPr>
            <a:r>
              <a:rPr lang="en-US" sz="2400" dirty="0" smtClean="0">
                <a:solidFill>
                  <a:schemeClr val="bg1"/>
                </a:solidFill>
                <a:latin typeface="Calibri" panose="020F0502020204030204" pitchFamily="34" charset="0"/>
              </a:rPr>
              <a:t>Host 100 trillion bacterial and fungal cells</a:t>
            </a:r>
            <a:endParaRPr lang="en-US" sz="2400" dirty="0">
              <a:solidFill>
                <a:schemeClr val="bg1"/>
              </a:solidFill>
              <a:latin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39280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1	</a:t>
            </a:r>
            <a:endParaRPr lang="en-US" dirty="0"/>
          </a:p>
        </p:txBody>
      </p:sp>
      <p:sp>
        <p:nvSpPr>
          <p:cNvPr id="3" name="Content Placeholder 2"/>
          <p:cNvSpPr>
            <a:spLocks noGrp="1"/>
          </p:cNvSpPr>
          <p:nvPr>
            <p:ph sz="quarter" idx="1"/>
          </p:nvPr>
        </p:nvSpPr>
        <p:spPr/>
        <p:txBody>
          <a:bodyPr/>
          <a:lstStyle/>
          <a:p>
            <a:r>
              <a:rPr lang="en-US" dirty="0" smtClean="0"/>
              <a:t>How much does your gut bacteria weigh?</a:t>
            </a:r>
          </a:p>
          <a:p>
            <a:pPr marL="274320" lvl="1" indent="0">
              <a:buNone/>
            </a:pPr>
            <a:r>
              <a:rPr lang="en-US" sz="3200" dirty="0" smtClean="0"/>
              <a:t>A. 24 ounces</a:t>
            </a:r>
          </a:p>
          <a:p>
            <a:pPr marL="274320" lvl="1" indent="0">
              <a:buNone/>
            </a:pPr>
            <a:r>
              <a:rPr lang="en-US" sz="3200" dirty="0" smtClean="0"/>
              <a:t>B. 3 pounds</a:t>
            </a:r>
          </a:p>
          <a:p>
            <a:pPr marL="274320" lvl="1" indent="0">
              <a:buNone/>
            </a:pPr>
            <a:r>
              <a:rPr lang="en-US" sz="3200" dirty="0" smtClean="0"/>
              <a:t>C. Less than 1 pound</a:t>
            </a:r>
          </a:p>
          <a:p>
            <a:pPr marL="274320" lvl="1" indent="0">
              <a:buNone/>
            </a:pPr>
            <a:r>
              <a:rPr lang="en-US" sz="3200" dirty="0" smtClean="0"/>
              <a:t>D. 1.5 pounds</a:t>
            </a:r>
          </a:p>
          <a:p>
            <a:pPr marL="274320" lvl="1" indent="0">
              <a:buNone/>
            </a:pPr>
            <a:r>
              <a:rPr lang="en-US" sz="3200" dirty="0" smtClean="0"/>
              <a:t>E . Not sure</a:t>
            </a:r>
          </a:p>
          <a:p>
            <a:endParaRPr lang="en-US" dirty="0" smtClean="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19011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3 </a:t>
            </a:r>
            <a:r>
              <a:rPr lang="en-US" dirty="0" err="1" smtClean="0"/>
              <a:t>lbs</a:t>
            </a:r>
            <a:r>
              <a:rPr lang="en-US" dirty="0" smtClean="0"/>
              <a:t> of Microbes in our Gut</a:t>
            </a:r>
            <a:endParaRPr lang="en-US" dirty="0"/>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a:t>
            </a:r>
            <a:r>
              <a:rPr lang="en-US" dirty="0" smtClean="0"/>
              <a:t>"</a:t>
            </a:r>
            <a:r>
              <a:rPr lang="en-US" dirty="0"/>
              <a:t>microbiome". </a:t>
            </a:r>
            <a:endParaRPr lang="en-US" dirty="0" smtClean="0"/>
          </a:p>
          <a:p>
            <a:r>
              <a:rPr lang="en-US" dirty="0" smtClean="0"/>
              <a:t>We have evolved </a:t>
            </a:r>
            <a:r>
              <a:rPr lang="en-US" dirty="0"/>
              <a:t>together with our microbiome over millions of years</a:t>
            </a:r>
            <a:r>
              <a:rPr lang="en-US" dirty="0" smtClean="0"/>
              <a:t>.</a:t>
            </a:r>
          </a:p>
          <a:p>
            <a:r>
              <a:rPr lang="en-US" dirty="0" smtClean="0"/>
              <a:t>Ratios of these communities has changed over the past 30 years</a:t>
            </a:r>
          </a:p>
          <a:p>
            <a:r>
              <a:rPr lang="en-US" dirty="0" smtClean="0"/>
              <a:t>Mirrors global spikes in obesity, diabetes, allergic and inflammatory diseases</a:t>
            </a:r>
          </a:p>
          <a:p>
            <a:r>
              <a:rPr lang="en-US" dirty="0" smtClean="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0705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Gut Microbiome	</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Part of endocrine axis</a:t>
            </a:r>
          </a:p>
          <a:p>
            <a:r>
              <a:rPr lang="en-US" dirty="0" smtClean="0"/>
              <a:t>Stabilized by 3 years of age</a:t>
            </a:r>
          </a:p>
          <a:p>
            <a:r>
              <a:rPr lang="en-US" dirty="0" smtClean="0"/>
              <a:t>Influenced by:</a:t>
            </a:r>
          </a:p>
          <a:p>
            <a:pPr lvl="1"/>
            <a:r>
              <a:rPr lang="en-US" dirty="0" smtClean="0">
                <a:solidFill>
                  <a:srgbClr val="C00000"/>
                </a:solidFill>
              </a:rPr>
              <a:t>Birth method </a:t>
            </a:r>
          </a:p>
          <a:p>
            <a:pPr lvl="1"/>
            <a:r>
              <a:rPr lang="en-US" dirty="0" smtClean="0">
                <a:solidFill>
                  <a:srgbClr val="C00000"/>
                </a:solidFill>
              </a:rPr>
              <a:t>Breast fed </a:t>
            </a:r>
          </a:p>
          <a:p>
            <a:pPr lvl="1"/>
            <a:r>
              <a:rPr lang="en-US" dirty="0" smtClean="0">
                <a:solidFill>
                  <a:srgbClr val="C00000"/>
                </a:solidFill>
              </a:rPr>
              <a:t>Early Antibiotic use</a:t>
            </a:r>
          </a:p>
          <a:p>
            <a:pPr lvl="1"/>
            <a:r>
              <a:rPr lang="en-US" dirty="0" smtClean="0"/>
              <a:t>Environment</a:t>
            </a:r>
          </a:p>
          <a:p>
            <a:pPr lvl="1"/>
            <a:r>
              <a:rPr lang="en-US" dirty="0" smtClean="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smtClean="0"/>
          </a:p>
          <a:p>
            <a:pPr lvl="1"/>
            <a:endParaRPr lang="en-US" dirty="0" smtClean="0"/>
          </a:p>
        </p:txBody>
      </p:sp>
      <p:sp>
        <p:nvSpPr>
          <p:cNvPr id="5" name="Content Placeholder 4"/>
          <p:cNvSpPr>
            <a:spLocks noGrp="1"/>
          </p:cNvSpPr>
          <p:nvPr>
            <p:ph sz="quarter" idx="2"/>
          </p:nvPr>
        </p:nvSpPr>
        <p:spPr/>
        <p:txBody>
          <a:bodyPr/>
          <a:lstStyle/>
          <a:p>
            <a:endParaRPr lang="en-US" dirty="0" smtClean="0"/>
          </a:p>
          <a:p>
            <a:endParaRPr lang="en-US" dirty="0"/>
          </a:p>
          <a:p>
            <a:r>
              <a:rPr lang="en-US" dirty="0" smtClean="0"/>
              <a:t>30% C-Section</a:t>
            </a:r>
          </a:p>
          <a:p>
            <a:r>
              <a:rPr lang="en-US" dirty="0" smtClean="0"/>
              <a:t>CA- 60% and 40%</a:t>
            </a:r>
          </a:p>
          <a:p>
            <a:r>
              <a:rPr lang="en-US" dirty="0" smtClean="0"/>
              <a:t>70% of &lt; 2yrs, more Rx = increased obesity risk</a:t>
            </a:r>
            <a:endParaRPr lang="en-US" dirty="0"/>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8850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C-Section – Consider Gauze in Vagina </a:t>
            </a:r>
            <a:endParaRPr lang="en-US" dirty="0"/>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95400"/>
            <a:ext cx="4790114" cy="3606271"/>
          </a:xfrm>
        </p:spPr>
      </p:pic>
      <p:sp>
        <p:nvSpPr>
          <p:cNvPr id="4" name="Content Placeholder 3"/>
          <p:cNvSpPr>
            <a:spLocks noGrp="1"/>
          </p:cNvSpPr>
          <p:nvPr>
            <p:ph sz="quarter" idx="2"/>
          </p:nvPr>
        </p:nvSpPr>
        <p:spPr>
          <a:xfrm>
            <a:off x="4876800" y="1216152"/>
            <a:ext cx="3797046" cy="4937760"/>
          </a:xfrm>
        </p:spPr>
        <p:txBody>
          <a:bodyPr>
            <a:normAutofit fontScale="92500" lnSpcReduction="20000"/>
          </a:bodyPr>
          <a:lstStyle/>
          <a:p>
            <a:r>
              <a:rPr lang="en-US" dirty="0"/>
              <a:t>early research by Dr. Maria Gloria Dominguez-Bello, an associate professor in the Human Microbiome Program at the NYU School of Medicine. She is testing a fast and easy work-around called the “</a:t>
            </a:r>
            <a:r>
              <a:rPr lang="en-US" b="1" dirty="0">
                <a:hlinkClick r:id="rId3"/>
              </a:rPr>
              <a:t>gauze-in-the-vagina technique</a:t>
            </a:r>
            <a:r>
              <a:rPr lang="en-US" dirty="0"/>
              <a:t>.”</a:t>
            </a:r>
          </a:p>
        </p:txBody>
      </p:sp>
    </p:spTree>
    <p:extLst>
      <p:ext uri="{BB962C8B-B14F-4D97-AF65-F5344CB8AC3E}">
        <p14:creationId xmlns:p14="http://schemas.microsoft.com/office/powerpoint/2010/main" val="21491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Intestine Friends</a:t>
            </a:r>
            <a:endParaRPr lang="en-US" dirty="0"/>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a:t>
            </a:r>
            <a:r>
              <a:rPr lang="en-US" dirty="0" smtClean="0"/>
              <a:t>belong 2 major phyla:</a:t>
            </a:r>
          </a:p>
          <a:p>
            <a:r>
              <a:rPr lang="en-US" dirty="0" err="1" smtClean="0"/>
              <a:t>Firmicutes</a:t>
            </a:r>
            <a:r>
              <a:rPr lang="en-US" dirty="0" smtClean="0"/>
              <a:t> </a:t>
            </a:r>
          </a:p>
          <a:p>
            <a:pPr lvl="1"/>
            <a:r>
              <a:rPr lang="en-US" dirty="0" smtClean="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smtClean="0"/>
              <a:t>Ruminococcus</a:t>
            </a:r>
            <a:endParaRPr lang="en-US" dirty="0"/>
          </a:p>
          <a:p>
            <a:r>
              <a:rPr lang="en-US" dirty="0" err="1" smtClean="0"/>
              <a:t>Bacteroidetes</a:t>
            </a:r>
            <a:r>
              <a:rPr lang="en-US" dirty="0" smtClean="0"/>
              <a:t> </a:t>
            </a:r>
            <a:endParaRPr lang="en-US" dirty="0"/>
          </a:p>
          <a:p>
            <a:pPr lvl="1"/>
            <a:r>
              <a:rPr lang="en-US" dirty="0" smtClean="0"/>
              <a:t>includes </a:t>
            </a:r>
            <a:r>
              <a:rPr lang="en-US" i="1" dirty="0" err="1"/>
              <a:t>Bacteroides</a:t>
            </a:r>
            <a:r>
              <a:rPr lang="en-US" i="1" dirty="0"/>
              <a:t> </a:t>
            </a:r>
            <a:r>
              <a:rPr lang="en-US" dirty="0"/>
              <a:t>and </a:t>
            </a:r>
            <a:r>
              <a:rPr lang="en-US" i="1" dirty="0" err="1"/>
              <a:t>Prevotella</a:t>
            </a:r>
            <a:r>
              <a:rPr lang="en-US" i="1" dirty="0"/>
              <a:t> </a:t>
            </a:r>
            <a:endParaRPr lang="en-US" i="1" dirty="0" smtClean="0"/>
          </a:p>
          <a:p>
            <a:pPr marL="0" indent="0">
              <a:buNone/>
            </a:pPr>
            <a:r>
              <a:rPr lang="en-US" dirty="0" smtClean="0"/>
              <a:t>in </a:t>
            </a:r>
            <a:r>
              <a:rPr lang="en-US" dirty="0"/>
              <a:t>proportions determined in part by </a:t>
            </a:r>
            <a:r>
              <a:rPr lang="en-US" dirty="0" smtClean="0"/>
              <a:t>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9665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smtClean="0"/>
              <a:t>Weight and Gut Bacteria </a:t>
            </a:r>
            <a:br>
              <a:rPr lang="en-US" sz="3200" dirty="0" smtClean="0"/>
            </a:br>
            <a:r>
              <a:rPr lang="en-US" sz="3200" dirty="0" smtClean="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smtClean="0"/>
              <a:t>Leaner people appear to have more bacterial diversity</a:t>
            </a:r>
            <a:r>
              <a:rPr lang="en-US" dirty="0" smtClean="0">
                <a:solidFill>
                  <a:schemeClr val="accent1">
                    <a:lumMod val="60000"/>
                    <a:lumOff val="40000"/>
                  </a:schemeClr>
                </a:solidFill>
              </a:rPr>
              <a:t> </a:t>
            </a:r>
            <a:r>
              <a:rPr lang="en-US" dirty="0" smtClean="0"/>
              <a:t>and a higher proportion of </a:t>
            </a:r>
            <a:r>
              <a:rPr lang="en-US" dirty="0" err="1" smtClean="0">
                <a:solidFill>
                  <a:srgbClr val="FF0000"/>
                </a:solidFill>
              </a:rPr>
              <a:t>bacteroidetes</a:t>
            </a:r>
            <a:r>
              <a:rPr lang="en-US" dirty="0" smtClean="0">
                <a:solidFill>
                  <a:srgbClr val="FF0000"/>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C00000"/>
                </a:solidFill>
              </a:rPr>
              <a:t>firmicutes</a:t>
            </a:r>
            <a:endParaRPr lang="en-US" dirty="0" smtClean="0">
              <a:solidFill>
                <a:srgbClr val="C00000"/>
              </a:solidFill>
            </a:endParaRPr>
          </a:p>
          <a:p>
            <a:pPr lvl="1">
              <a:defRPr/>
            </a:pPr>
            <a:r>
              <a:rPr lang="en-US" dirty="0" smtClean="0"/>
              <a:t>Gut bacteria very efficient at calorie extraction</a:t>
            </a:r>
          </a:p>
          <a:p>
            <a:pPr>
              <a:defRPr/>
            </a:pPr>
            <a:r>
              <a:rPr lang="en-US" dirty="0" smtClean="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63102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4099680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Getting to Better Gut Bacterial Health</a:t>
            </a:r>
            <a:endParaRPr lang="en-US" dirty="0"/>
          </a:p>
        </p:txBody>
      </p:sp>
      <p:sp>
        <p:nvSpPr>
          <p:cNvPr id="4" name="Text Placeholder 3"/>
          <p:cNvSpPr>
            <a:spLocks noGrp="1"/>
          </p:cNvSpPr>
          <p:nvPr>
            <p:ph type="body" idx="1"/>
          </p:nvPr>
        </p:nvSpPr>
        <p:spPr>
          <a:xfrm>
            <a:off x="457200" y="1266713"/>
            <a:ext cx="4040188" cy="685800"/>
          </a:xfrm>
        </p:spPr>
        <p:txBody>
          <a:bodyPr/>
          <a:lstStyle/>
          <a:p>
            <a:r>
              <a:rPr lang="en-US" dirty="0" smtClean="0"/>
              <a:t>Eat more PREbiotics</a:t>
            </a:r>
            <a:endParaRPr lang="en-US" dirty="0"/>
          </a:p>
        </p:txBody>
      </p:sp>
      <p:sp>
        <p:nvSpPr>
          <p:cNvPr id="5" name="Text Placeholder 4"/>
          <p:cNvSpPr>
            <a:spLocks noGrp="1"/>
          </p:cNvSpPr>
          <p:nvPr>
            <p:ph type="body" sz="half" idx="3"/>
          </p:nvPr>
        </p:nvSpPr>
        <p:spPr/>
        <p:txBody>
          <a:bodyPr/>
          <a:lstStyle/>
          <a:p>
            <a:r>
              <a:rPr lang="en-US" dirty="0" smtClean="0"/>
              <a:t>PRObiotics</a:t>
            </a:r>
            <a:endParaRPr lang="en-US" dirty="0"/>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smtClean="0"/>
              <a:t>Foods with indigestible fibers that nourish the good bacteria:</a:t>
            </a:r>
          </a:p>
          <a:p>
            <a:pPr lvl="1"/>
            <a:r>
              <a:rPr lang="en-US" dirty="0" smtClean="0"/>
              <a:t>High fiber foods like, whole grains,</a:t>
            </a:r>
            <a:r>
              <a:rPr lang="en-US" dirty="0"/>
              <a:t> </a:t>
            </a:r>
            <a:r>
              <a:rPr lang="en-US" dirty="0" smtClean="0"/>
              <a:t>fruits, veggies, nuts </a:t>
            </a:r>
          </a:p>
          <a:p>
            <a:pPr lvl="1"/>
            <a:r>
              <a:rPr lang="en-US" dirty="0" smtClean="0"/>
              <a:t>High in prebiotic fibers include: Jerusalem artichokes, onions, kale, Brussels sprouts, bananas, dandelion greens &amp; more</a:t>
            </a:r>
          </a:p>
          <a:p>
            <a:pPr lvl="1"/>
            <a:endParaRPr lang="en-US" dirty="0" smtClean="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smtClean="0"/>
              <a:t>These foods contain healthy bacteria like </a:t>
            </a:r>
            <a:r>
              <a:rPr lang="en-US" i="1" dirty="0" smtClean="0"/>
              <a:t>Bifidobacterium </a:t>
            </a:r>
            <a:r>
              <a:rPr lang="en-US" dirty="0" smtClean="0"/>
              <a:t>and </a:t>
            </a:r>
            <a:r>
              <a:rPr lang="en-US" i="1" dirty="0" smtClean="0"/>
              <a:t>lactobacillus.</a:t>
            </a:r>
          </a:p>
          <a:p>
            <a:pPr lvl="1"/>
            <a:r>
              <a:rPr lang="en-US" dirty="0" smtClean="0"/>
              <a:t>Yogurt</a:t>
            </a:r>
            <a:r>
              <a:rPr lang="en-US" dirty="0"/>
              <a:t>, Kefir </a:t>
            </a:r>
            <a:r>
              <a:rPr lang="en-US" dirty="0" smtClean="0"/>
              <a:t>– look for “live </a:t>
            </a:r>
            <a:r>
              <a:rPr lang="en-US" dirty="0"/>
              <a:t>or active cultures”</a:t>
            </a:r>
            <a:endParaRPr lang="en-US" dirty="0" smtClean="0"/>
          </a:p>
          <a:p>
            <a:pPr lvl="1"/>
            <a:r>
              <a:rPr lang="en-US" dirty="0" smtClean="0"/>
              <a:t>Fermented foods like: Sauerkraut, Kimchi, Miso soup, kombucha</a:t>
            </a:r>
          </a:p>
          <a:p>
            <a:pPr lvl="1"/>
            <a:endParaRPr lang="en-US" dirty="0" smtClean="0"/>
          </a:p>
        </p:txBody>
      </p:sp>
    </p:spTree>
    <p:custDataLst>
      <p:tags r:id="rId1"/>
    </p:custDataLst>
    <p:extLst>
      <p:ext uri="{BB962C8B-B14F-4D97-AF65-F5344CB8AC3E}">
        <p14:creationId xmlns:p14="http://schemas.microsoft.com/office/powerpoint/2010/main" val="29298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Follow Your Gut – Dr. Rob Knight</a:t>
            </a:r>
            <a:endParaRPr lang="en-US" dirty="0"/>
          </a:p>
        </p:txBody>
      </p:sp>
      <p:sp>
        <p:nvSpPr>
          <p:cNvPr id="5" name="Text Placeholder 4"/>
          <p:cNvSpPr>
            <a:spLocks noGrp="1"/>
          </p:cNvSpPr>
          <p:nvPr>
            <p:ph type="body" sz="half" idx="3"/>
          </p:nvPr>
        </p:nvSpPr>
        <p:spPr/>
        <p:txBody>
          <a:bodyPr/>
          <a:lstStyle/>
          <a:p>
            <a:r>
              <a:rPr lang="en-US" dirty="0" smtClean="0"/>
              <a:t>Check out Dr. Knight’s:</a:t>
            </a:r>
            <a:endParaRPr lang="en-US" dirty="0"/>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smtClean="0"/>
              <a:t>TED Talk</a:t>
            </a:r>
          </a:p>
          <a:p>
            <a:r>
              <a:rPr lang="en-US" dirty="0" smtClean="0"/>
              <a:t>Website –AmericanFoodProject.org</a:t>
            </a:r>
          </a:p>
          <a:p>
            <a:r>
              <a:rPr lang="en-US" dirty="0" smtClean="0"/>
              <a:t>Articles in Nature and all over</a:t>
            </a:r>
            <a:endParaRPr lang="en-US" dirty="0"/>
          </a:p>
        </p:txBody>
      </p:sp>
    </p:spTree>
    <p:custDataLst>
      <p:tags r:id="rId1"/>
    </p:custDataLst>
    <p:extLst>
      <p:ext uri="{BB962C8B-B14F-4D97-AF65-F5344CB8AC3E}">
        <p14:creationId xmlns:p14="http://schemas.microsoft.com/office/powerpoint/2010/main" val="25669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Take Home Message</a:t>
            </a:r>
            <a:endParaRPr lang="en-US" dirty="0"/>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smtClean="0"/>
              <a:t>Get Dirty</a:t>
            </a:r>
          </a:p>
          <a:p>
            <a:pPr>
              <a:defRPr/>
            </a:pPr>
            <a:r>
              <a:rPr lang="en-US" dirty="0" smtClean="0"/>
              <a:t>Limit Unnecessary C-Sections</a:t>
            </a:r>
          </a:p>
          <a:p>
            <a:pPr>
              <a:defRPr/>
            </a:pPr>
            <a:r>
              <a:rPr lang="en-US" dirty="0" smtClean="0"/>
              <a:t>Breastfeed if possible</a:t>
            </a:r>
          </a:p>
          <a:p>
            <a:pPr>
              <a:defRPr/>
            </a:pPr>
            <a:r>
              <a:rPr lang="en-US" dirty="0" smtClean="0"/>
              <a:t>Limit early antibiotics</a:t>
            </a:r>
          </a:p>
          <a:p>
            <a:pPr>
              <a:defRPr/>
            </a:pPr>
            <a:r>
              <a:rPr lang="en-US" dirty="0" smtClean="0"/>
              <a:t>Eat a wide variety of fiber foods</a:t>
            </a:r>
          </a:p>
          <a:p>
            <a:pPr>
              <a:defRPr/>
            </a:pPr>
            <a:endParaRPr lang="en-US" dirty="0" smtClean="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7999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1838783690"/>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smtClean="0"/>
              <a:t>New Type 2</a:t>
            </a:r>
            <a:endParaRPr lang="en-US" sz="4000" dirty="0"/>
          </a:p>
          <a:p>
            <a:pPr lvl="1">
              <a:buFont typeface="Arial" pitchFamily="34" charset="0"/>
              <a:buChar char="•"/>
            </a:pPr>
            <a:r>
              <a:rPr lang="en-US" sz="3200" dirty="0" smtClean="0"/>
              <a:t>Portion Control</a:t>
            </a:r>
          </a:p>
          <a:p>
            <a:pPr lvl="1">
              <a:buFont typeface="Arial" pitchFamily="34" charset="0"/>
              <a:buChar char="•"/>
            </a:pPr>
            <a:r>
              <a:rPr lang="en-US" sz="3200" dirty="0" smtClean="0"/>
              <a:t>Plate Method</a:t>
            </a:r>
          </a:p>
          <a:p>
            <a:pPr lvl="1">
              <a:buFont typeface="Arial" pitchFamily="34" charset="0"/>
              <a:buChar char="•"/>
            </a:pPr>
            <a:r>
              <a:rPr lang="en-US" sz="3200" dirty="0" smtClean="0"/>
              <a:t>Record Keeping</a:t>
            </a:r>
          </a:p>
          <a:p>
            <a:pPr lvl="1">
              <a:buFont typeface="Arial" pitchFamily="34" charset="0"/>
              <a:buChar char="•"/>
            </a:pPr>
            <a:r>
              <a:rPr lang="en-US" sz="3200" dirty="0" smtClean="0"/>
              <a:t>Education</a:t>
            </a:r>
          </a:p>
          <a:p>
            <a:pPr>
              <a:buFont typeface="Arial" pitchFamily="34" charset="0"/>
              <a:buChar char="•"/>
            </a:pPr>
            <a:r>
              <a:rPr lang="en-US" sz="4000" dirty="0" smtClean="0"/>
              <a:t>On Insulin? </a:t>
            </a:r>
          </a:p>
          <a:p>
            <a:pPr lvl="1">
              <a:buFont typeface="Arial" pitchFamily="34" charset="0"/>
              <a:buChar char="•"/>
            </a:pPr>
            <a:r>
              <a:rPr lang="en-US" sz="3200" dirty="0" smtClean="0"/>
              <a:t>Carb counting</a:t>
            </a:r>
          </a:p>
          <a:p>
            <a:pPr lvl="1">
              <a:buFont typeface="Arial" pitchFamily="34" charset="0"/>
              <a:buChar char="•"/>
            </a:pPr>
            <a:r>
              <a:rPr lang="en-US" sz="32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02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i="1" dirty="0" smtClean="0"/>
              <a:t>The </a:t>
            </a:r>
            <a:r>
              <a:rPr lang="en-US" i="1" dirty="0"/>
              <a:t>optimal macronutrient intake to lose </a:t>
            </a:r>
            <a:r>
              <a:rPr lang="en-US" i="1" dirty="0" smtClean="0"/>
              <a:t>weight not known</a:t>
            </a:r>
          </a:p>
          <a:p>
            <a:pPr lvl="1">
              <a:defRPr/>
            </a:pPr>
            <a:r>
              <a:rPr lang="en-US" i="1" dirty="0" smtClean="0"/>
              <a:t>The </a:t>
            </a:r>
            <a:r>
              <a:rPr lang="en-US" i="1" dirty="0"/>
              <a:t>literature does not support one particular nutrition therapy to reduce weight, but rather a spectrum of eating patterns that result in reduced energy intake</a:t>
            </a:r>
            <a:r>
              <a:rPr lang="en-US"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6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89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20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1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195497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4325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0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112668"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779142854"/>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6240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33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601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28879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9602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873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40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7260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717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488885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8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41783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83246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9398219"/>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7828592"/>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4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100380"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197678476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15339759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Reducing Risk</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86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76105345"/>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73657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31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0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smtClean="0"/>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smtClean="0"/>
              <a:t>Autoimmune pancreatic destruction</a:t>
            </a:r>
          </a:p>
          <a:p>
            <a:pPr eaLnBrk="1" hangingPunct="1">
              <a:defRPr/>
            </a:pPr>
            <a:r>
              <a:rPr lang="en-US" dirty="0" smtClean="0"/>
              <a:t>Need insulin replacement therapy</a:t>
            </a:r>
          </a:p>
          <a:p>
            <a:pPr eaLnBrk="1" hangingPunct="1">
              <a:defRPr/>
            </a:pPr>
            <a:r>
              <a:rPr lang="en-US" dirty="0" smtClean="0"/>
              <a:t>Often first present in DKA</a:t>
            </a:r>
          </a:p>
          <a:p>
            <a:pPr eaLnBrk="1" hangingPunct="1">
              <a:defRPr/>
            </a:pPr>
            <a:r>
              <a:rPr lang="en-US" dirty="0" smtClean="0"/>
              <a:t>At risk for other autoimmune diseases</a:t>
            </a:r>
          </a:p>
          <a:p>
            <a:pPr eaLnBrk="1" hangingPunct="1">
              <a:defRPr/>
            </a:pPr>
            <a:r>
              <a:rPr lang="en-US" dirty="0" err="1" smtClean="0"/>
              <a:t>Eval</a:t>
            </a:r>
            <a:r>
              <a:rPr lang="en-US" dirty="0" smtClean="0"/>
              <a:t> coping strategies</a:t>
            </a:r>
          </a:p>
          <a:p>
            <a:pPr eaLnBrk="1" hangingPunct="1">
              <a:defRPr/>
            </a:pPr>
            <a:endParaRPr lang="en-US" dirty="0" smtClean="0"/>
          </a:p>
          <a:p>
            <a:pPr eaLnBrk="1" hangingPunct="1">
              <a:buFont typeface="Wingdings" pitchFamily="2" charset="2"/>
              <a:buNone/>
              <a:defRPr/>
            </a:pPr>
            <a:endParaRPr lang="en-US" dirty="0" smtClean="0"/>
          </a:p>
          <a:p>
            <a:pPr marL="0" indent="0" eaLnBrk="1" hangingPunct="1">
              <a:buNone/>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9183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06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smtClean="0">
                <a:solidFill>
                  <a:srgbClr val="7030A0"/>
                </a:solidFill>
                <a:latin typeface="Gill Sans MT"/>
              </a:rPr>
              <a:t>Patti </a:t>
            </a:r>
            <a:r>
              <a:rPr lang="en-US" sz="3911" b="1" dirty="0">
                <a:solidFill>
                  <a:srgbClr val="7030A0"/>
                </a:solidFill>
                <a:latin typeface="Gill Sans MT"/>
              </a:rPr>
              <a:t>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smtClean="0">
                <a:solidFill>
                  <a:prstClr val="black"/>
                </a:solidFill>
                <a:latin typeface="Calibri" panose="020F0502020204030204" pitchFamily="34" charset="0"/>
              </a:rPr>
              <a:t>divabetic</a:t>
            </a:r>
            <a:r>
              <a:rPr lang="en-US" sz="3911" b="1" dirty="0" smtClean="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smtClean="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38330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5669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1430"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1431"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3496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426143076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718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smtClean="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endParaRPr lang="en-US" sz="2000" dirty="0" smtClean="0"/>
          </a:p>
          <a:p>
            <a:pPr>
              <a:lnSpc>
                <a:spcPct val="90000"/>
              </a:lnSpc>
            </a:pPr>
            <a:r>
              <a:rPr lang="en-US" dirty="0" smtClean="0"/>
              <a:t>Start screening </a:t>
            </a:r>
            <a:r>
              <a:rPr lang="en-US" dirty="0" smtClean="0">
                <a:solidFill>
                  <a:srgbClr val="C00000"/>
                </a:solidFill>
              </a:rPr>
              <a:t>at age 45 or for anyone </a:t>
            </a:r>
            <a:r>
              <a:rPr lang="en-US" dirty="0" smtClean="0"/>
              <a:t>who is </a:t>
            </a:r>
            <a:r>
              <a:rPr lang="en-US" dirty="0" smtClean="0">
                <a:solidFill>
                  <a:srgbClr val="C00000"/>
                </a:solidFill>
              </a:rPr>
              <a:t>overweight</a:t>
            </a:r>
            <a:r>
              <a:rPr lang="en-US" dirty="0" smtClean="0"/>
              <a:t> </a:t>
            </a:r>
            <a:r>
              <a:rPr lang="en-US" dirty="0"/>
              <a:t>(BMI </a:t>
            </a:r>
            <a:r>
              <a:rPr lang="en-US" dirty="0">
                <a:sym typeface="Symbol" pitchFamily="18" charset="2"/>
              </a:rPr>
              <a:t> </a:t>
            </a:r>
            <a:r>
              <a:rPr lang="en-US" dirty="0" smtClean="0">
                <a:sym typeface="Symbol" pitchFamily="18" charset="2"/>
              </a:rPr>
              <a:t>25, </a:t>
            </a:r>
            <a:r>
              <a:rPr lang="en-US" dirty="0">
                <a:sym typeface="Symbol" pitchFamily="18" charset="2"/>
              </a:rPr>
              <a:t>Asians </a:t>
            </a:r>
            <a:r>
              <a:rPr lang="en-US" dirty="0" smtClean="0">
                <a:sym typeface="Symbol" pitchFamily="18" charset="2"/>
              </a:rPr>
              <a:t>BMI</a:t>
            </a:r>
            <a:r>
              <a:rPr lang="en-US" dirty="0">
                <a:sym typeface="Symbol" pitchFamily="18" charset="2"/>
              </a:rPr>
              <a:t> </a:t>
            </a:r>
            <a:r>
              <a:rPr lang="en-US" dirty="0" smtClean="0">
                <a:sym typeface="Symbol" pitchFamily="18" charset="2"/>
              </a:rPr>
              <a:t> 23 ) with one or &gt; additional </a:t>
            </a:r>
            <a:r>
              <a:rPr lang="en-US" b="1" u="sng" dirty="0">
                <a:sym typeface="Symbol" pitchFamily="18" charset="2"/>
              </a:rPr>
              <a:t>risk </a:t>
            </a:r>
            <a:r>
              <a:rPr lang="en-US" b="1" u="sng" dirty="0" smtClean="0">
                <a:sym typeface="Symbol" pitchFamily="18" charset="2"/>
              </a:rPr>
              <a:t>factor</a:t>
            </a:r>
            <a:r>
              <a:rPr lang="en-US" dirty="0" smtClean="0"/>
              <a:t>:</a:t>
            </a:r>
            <a:endParaRPr lang="en-US" dirty="0"/>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17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351332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311357385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146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6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66698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40146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smtClean="0"/>
              <a:t>®</a:t>
            </a:r>
            <a:r>
              <a:rPr lang="nb-NO" dirty="0" smtClean="0"/>
              <a:t>: </a:t>
            </a:r>
            <a:r>
              <a:rPr lang="en-GB" dirty="0" smtClean="0"/>
              <a:t>Summary</a:t>
            </a:r>
            <a:endParaRPr lang="en-GB" dirty="0"/>
          </a:p>
        </p:txBody>
      </p:sp>
      <p:sp>
        <p:nvSpPr>
          <p:cNvPr id="3" name="Content Placeholder 2"/>
          <p:cNvSpPr>
            <a:spLocks noGrp="1"/>
          </p:cNvSpPr>
          <p:nvPr>
            <p:ph idx="1"/>
          </p:nvPr>
        </p:nvSpPr>
        <p:spPr>
          <a:xfrm>
            <a:off x="457200" y="1219200"/>
            <a:ext cx="71628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r>
              <a:rPr lang="en-US" sz="2200" dirty="0" smtClean="0"/>
              <a:t>:</a:t>
            </a:r>
            <a:br>
              <a:rPr lang="en-US" sz="2200" dirty="0" smtClean="0"/>
            </a:br>
            <a:endParaRPr lang="en-US" sz="2200" dirty="0"/>
          </a:p>
          <a:p>
            <a:pPr>
              <a:spcAft>
                <a:spcPts val="3000"/>
              </a:spcAft>
            </a:pPr>
            <a:r>
              <a:rPr lang="en-US" sz="2200" dirty="0" err="1" smtClean="0"/>
              <a:t>Empagliflozin</a:t>
            </a:r>
            <a:r>
              <a:rPr lang="en-US" sz="2200" dirty="0" smtClean="0"/>
              <a:t> reduced </a:t>
            </a:r>
            <a:r>
              <a:rPr lang="en-US" sz="2200" dirty="0"/>
              <a:t>hospitalisation for heart failure by 35% </a:t>
            </a:r>
            <a:r>
              <a:rPr lang="en-US" sz="2200" dirty="0" smtClean="0"/>
              <a:t/>
            </a:r>
            <a:br>
              <a:rPr lang="en-US" sz="2200" dirty="0" smtClean="0"/>
            </a:br>
            <a:r>
              <a:rPr lang="en-US" sz="2200" dirty="0" smtClean="0"/>
              <a:t>¤ 14 </a:t>
            </a:r>
            <a:r>
              <a:rPr lang="en-US" sz="2200" dirty="0"/>
              <a:t>fewer </a:t>
            </a:r>
            <a:r>
              <a:rPr lang="en-US" sz="2200" dirty="0" err="1"/>
              <a:t>hospitalisations</a:t>
            </a:r>
            <a:r>
              <a:rPr lang="en-US" sz="2200" dirty="0"/>
              <a:t> for heart failure (</a:t>
            </a:r>
            <a:r>
              <a:rPr lang="en-GB" sz="2200" dirty="0"/>
              <a:t>42 vs 28)</a:t>
            </a:r>
          </a:p>
          <a:p>
            <a:r>
              <a:rPr lang="en-GB" sz="2200" dirty="0" err="1" smtClean="0"/>
              <a:t>Empagliflozin</a:t>
            </a:r>
            <a:r>
              <a:rPr lang="en-GB" sz="2200" dirty="0" smtClean="0"/>
              <a:t> </a:t>
            </a:r>
            <a:r>
              <a:rPr lang="en-GB" sz="2200" dirty="0"/>
              <a:t>reduced </a:t>
            </a:r>
            <a:r>
              <a:rPr lang="en-GB" sz="2200" dirty="0" smtClean="0"/>
              <a:t>CV </a:t>
            </a:r>
            <a:r>
              <a:rPr lang="en-GB" sz="2200" dirty="0"/>
              <a:t>death by 38</a:t>
            </a:r>
            <a:r>
              <a:rPr lang="en-GB" sz="2200" dirty="0" smtClean="0"/>
              <a:t>%</a:t>
            </a:r>
            <a:br>
              <a:rPr lang="en-GB" sz="2200" dirty="0" smtClean="0"/>
            </a:br>
            <a:r>
              <a:rPr lang="en-US" sz="2200" dirty="0"/>
              <a:t>¤ </a:t>
            </a:r>
            <a:r>
              <a:rPr lang="en-US" sz="2200" dirty="0" smtClean="0"/>
              <a:t>25 </a:t>
            </a:r>
            <a:r>
              <a:rPr lang="en-US" sz="2200" dirty="0"/>
              <a:t>lives saved (82 vs 57 deaths)</a:t>
            </a:r>
          </a:p>
          <a:p>
            <a:pPr lvl="2">
              <a:spcAft>
                <a:spcPts val="1200"/>
              </a:spcAft>
            </a:pPr>
            <a:r>
              <a:rPr lang="en-US" dirty="0"/>
              <a:t>22 fewer CV deaths (</a:t>
            </a:r>
            <a:r>
              <a:rPr lang="en-GB" dirty="0"/>
              <a:t>59 vs 37</a:t>
            </a:r>
            <a:r>
              <a:rPr lang="en-GB" dirty="0" smtClean="0"/>
              <a:t>)</a:t>
            </a:r>
            <a:endParaRPr lang="en-GB" dirty="0"/>
          </a:p>
          <a:p>
            <a:pPr>
              <a:spcAft>
                <a:spcPts val="3000"/>
              </a:spcAft>
            </a:pPr>
            <a:r>
              <a:rPr lang="en-US" sz="2200" dirty="0" smtClean="0"/>
              <a:t>Empagliflozin improved survival by reducing all-cause </a:t>
            </a:r>
            <a:r>
              <a:rPr lang="en-US" sz="2200" dirty="0"/>
              <a:t>mortality by </a:t>
            </a:r>
            <a:r>
              <a:rPr lang="en-US" sz="2200" dirty="0" smtClean="0"/>
              <a:t>32%</a:t>
            </a:r>
            <a:r>
              <a:rPr lang="en-US" sz="2200" dirty="0"/>
              <a:t/>
            </a:r>
            <a:br>
              <a:rPr lang="en-US" sz="2200" dirty="0"/>
            </a:br>
            <a:r>
              <a:rPr lang="en-US" sz="2200" dirty="0"/>
              <a:t>¤ </a:t>
            </a:r>
            <a:r>
              <a:rPr lang="en-US" sz="2200" dirty="0" smtClean="0"/>
              <a:t>53 </a:t>
            </a:r>
            <a:r>
              <a:rPr lang="en-US" sz="2200" dirty="0"/>
              <a:t>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smtClean="0"/>
          </a:p>
          <a:p>
            <a:pPr>
              <a:spcAft>
                <a:spcPts val="600"/>
              </a:spcAft>
            </a:pPr>
            <a:endParaRPr lang="en-GB" sz="2400" dirty="0"/>
          </a:p>
          <a:p>
            <a:endParaRPr lang="nb-NO" sz="2400" dirty="0"/>
          </a:p>
        </p:txBody>
      </p:sp>
      <p:pic>
        <p:nvPicPr>
          <p:cNvPr id="113666" name="Picture 2" descr="C:\Users\bev\AppData\Local\Microsoft\Windows\Temporary Internet Files\Content.IE5\1NC4AESC\16126-illustration-of-a-red-heart-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140" y="3347575"/>
            <a:ext cx="1764102" cy="165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1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2016</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(86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312639" y="1219200"/>
            <a:ext cx="8518721" cy="4981575"/>
          </a:xfrm>
          <a:prstGeom prst="rect">
            <a:avLst/>
          </a:prstGeom>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11411529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p:txBody>
          <a:bodyPr lIns="92075" tIns="46038" rIns="92075" bIns="46038" anchorCtr="0">
            <a:noAutofit/>
          </a:bodyPr>
          <a:lstStyle/>
          <a:p>
            <a:pPr eaLnBrk="1" hangingPunct="1">
              <a:defRPr/>
            </a:pPr>
            <a:r>
              <a:rPr lang="en-US" sz="4000" dirty="0" smtClean="0"/>
              <a:t>Comparison of</a:t>
            </a:r>
            <a:r>
              <a:rPr lang="en-US" sz="4000" dirty="0"/>
              <a:t> </a:t>
            </a:r>
            <a:r>
              <a:rPr lang="en-US" sz="4000" dirty="0" smtClean="0"/>
              <a:t>Type 1 and Type 2</a:t>
            </a:r>
          </a:p>
        </p:txBody>
      </p:sp>
      <p:sp>
        <p:nvSpPr>
          <p:cNvPr id="2" name="Text Placeholder 1"/>
          <p:cNvSpPr>
            <a:spLocks noGrp="1"/>
          </p:cNvSpPr>
          <p:nvPr>
            <p:ph type="body" idx="1"/>
          </p:nvPr>
        </p:nvSpPr>
        <p:spPr/>
        <p:txBody>
          <a:bodyPr/>
          <a:lstStyle/>
          <a:p>
            <a:r>
              <a:rPr lang="en-US" dirty="0" smtClean="0"/>
              <a:t>Feature</a:t>
            </a:r>
            <a:endParaRPr lang="en-US" dirty="0"/>
          </a:p>
        </p:txBody>
      </p:sp>
      <p:sp>
        <p:nvSpPr>
          <p:cNvPr id="4" name="Text Placeholder 3"/>
          <p:cNvSpPr>
            <a:spLocks noGrp="1"/>
          </p:cNvSpPr>
          <p:nvPr>
            <p:ph type="body" sz="half" idx="3"/>
          </p:nvPr>
        </p:nvSpPr>
        <p:spPr>
          <a:xfrm>
            <a:off x="5029200" y="1295400"/>
            <a:ext cx="3660775" cy="685800"/>
          </a:xfrm>
        </p:spPr>
        <p:txBody>
          <a:bodyPr/>
          <a:lstStyle/>
          <a:p>
            <a:r>
              <a:rPr lang="en-US" dirty="0" smtClean="0"/>
              <a:t>Type 1	Type 2</a:t>
            </a:r>
            <a:endParaRPr lang="en-US" dirty="0"/>
          </a:p>
        </p:txBody>
      </p:sp>
      <p:sp>
        <p:nvSpPr>
          <p:cNvPr id="3" name="Content Placeholder 2"/>
          <p:cNvSpPr>
            <a:spLocks noGrp="1"/>
          </p:cNvSpPr>
          <p:nvPr>
            <p:ph sz="quarter" idx="2"/>
          </p:nvPr>
        </p:nvSpPr>
        <p:spPr>
          <a:xfrm>
            <a:off x="457200" y="2133600"/>
            <a:ext cx="4363338" cy="4038600"/>
          </a:xfrm>
        </p:spPr>
        <p:txBody>
          <a:bodyPr/>
          <a:lstStyle/>
          <a:p>
            <a:r>
              <a:rPr lang="en-US" dirty="0" smtClean="0"/>
              <a:t>Obesity</a:t>
            </a:r>
          </a:p>
          <a:p>
            <a:r>
              <a:rPr lang="en-US" dirty="0" smtClean="0"/>
              <a:t>Insulin dependence</a:t>
            </a:r>
          </a:p>
          <a:p>
            <a:r>
              <a:rPr lang="en-US" dirty="0" smtClean="0"/>
              <a:t>Respond to oral agents</a:t>
            </a:r>
          </a:p>
          <a:p>
            <a:r>
              <a:rPr lang="en-US" dirty="0" smtClean="0"/>
              <a:t>Antibodies present</a:t>
            </a:r>
          </a:p>
          <a:p>
            <a:r>
              <a:rPr lang="en-US" dirty="0" smtClean="0"/>
              <a:t>Typical age of onset</a:t>
            </a:r>
          </a:p>
          <a:p>
            <a:r>
              <a:rPr lang="en-US" dirty="0" smtClean="0"/>
              <a:t>Insulin Resistance</a:t>
            </a:r>
            <a:endParaRPr lang="en-US" dirty="0"/>
          </a:p>
        </p:txBody>
      </p:sp>
      <p:sp>
        <p:nvSpPr>
          <p:cNvPr id="5" name="Content Placeholder 4"/>
          <p:cNvSpPr>
            <a:spLocks noGrp="1"/>
          </p:cNvSpPr>
          <p:nvPr>
            <p:ph sz="quarter" idx="4"/>
          </p:nvPr>
        </p:nvSpPr>
        <p:spPr>
          <a:xfrm>
            <a:off x="4820538" y="2133600"/>
            <a:ext cx="3866262" cy="4038600"/>
          </a:xfrm>
        </p:spPr>
        <p:txBody>
          <a:bodyPr/>
          <a:lstStyle/>
          <a:p>
            <a:pPr marL="0" indent="0">
              <a:buNone/>
            </a:pPr>
            <a:r>
              <a:rPr lang="en-US" dirty="0" smtClean="0"/>
              <a:t>     x		      xxx</a:t>
            </a:r>
          </a:p>
          <a:p>
            <a:pPr marL="0" indent="0">
              <a:buNone/>
            </a:pPr>
            <a:r>
              <a:rPr lang="en-US" dirty="0"/>
              <a:t> </a:t>
            </a:r>
            <a:r>
              <a:rPr lang="en-US" dirty="0" smtClean="0"/>
              <a:t>  xxx                 30%</a:t>
            </a:r>
          </a:p>
          <a:p>
            <a:pPr marL="0" indent="0">
              <a:buNone/>
            </a:pPr>
            <a:r>
              <a:rPr lang="en-US" dirty="0"/>
              <a:t> </a:t>
            </a:r>
            <a:r>
              <a:rPr lang="en-US" dirty="0" smtClean="0"/>
              <a:t>   x                     xxx</a:t>
            </a:r>
          </a:p>
          <a:p>
            <a:pPr marL="0" indent="0">
              <a:buNone/>
            </a:pPr>
            <a:r>
              <a:rPr lang="en-US" dirty="0" smtClean="0"/>
              <a:t>    xxx		       0</a:t>
            </a:r>
          </a:p>
          <a:p>
            <a:pPr marL="0" indent="0">
              <a:buNone/>
            </a:pPr>
            <a:r>
              <a:rPr lang="en-US" dirty="0"/>
              <a:t> </a:t>
            </a:r>
            <a:r>
              <a:rPr lang="en-US" dirty="0" smtClean="0"/>
              <a:t> puberty	     40-65</a:t>
            </a:r>
          </a:p>
          <a:p>
            <a:pPr marL="0" indent="0">
              <a:buNone/>
            </a:pPr>
            <a:r>
              <a:rPr lang="en-US" dirty="0" smtClean="0"/>
              <a:t>     x                    xxx</a:t>
            </a:r>
            <a:endParaRPr lang="en-US" dirty="0"/>
          </a:p>
        </p:txBody>
      </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8" name="Rectangle 1048"/>
          <p:cNvSpPr>
            <a:spLocks noChangeArrowheads="1"/>
          </p:cNvSpPr>
          <p:nvPr/>
        </p:nvSpPr>
        <p:spPr bwMode="auto">
          <a:xfrm>
            <a:off x="4820538" y="4917019"/>
            <a:ext cx="84960" cy="369332"/>
          </a:xfrm>
          <a:prstGeom prst="rect">
            <a:avLst/>
          </a:prstGeom>
          <a:noFill/>
          <a:ln w="9525">
            <a:noFill/>
            <a:miter lim="800000"/>
            <a:headEnd/>
            <a:tailEnd/>
          </a:ln>
        </p:spPr>
        <p:txBody>
          <a:bodyPr wrap="none" lIns="0" tIns="0" rIns="0" bIns="0">
            <a:spAutoFit/>
          </a:bodyPr>
          <a:lstStyle/>
          <a:p>
            <a:pPr>
              <a:defRPr/>
            </a:pPr>
            <a:r>
              <a:rPr lang="da-DK" sz="2400" dirty="0" smtClean="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22911618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1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7132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2552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4652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a:xfrm>
            <a:off x="457200" y="1219200"/>
            <a:ext cx="8229600" cy="5105400"/>
          </a:xfrm>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sz="2000" dirty="0" smtClean="0"/>
              <a:t>ADA </a:t>
            </a:r>
            <a:r>
              <a:rPr lang="en-US" sz="2000" dirty="0" err="1"/>
              <a:t>Stds</a:t>
            </a:r>
            <a:r>
              <a:rPr lang="en-US" sz="2000" dirty="0"/>
              <a:t> </a:t>
            </a:r>
            <a:r>
              <a:rPr lang="en-US" sz="2000" dirty="0" smtClean="0"/>
              <a:t>2016 </a:t>
            </a:r>
            <a:r>
              <a:rPr lang="en-US" sz="2000" dirty="0"/>
              <a:t>suggests GFR may be a more appropriate measure.  If GFR &lt;45, max dose is 1000mg a day.  If GFR &lt;30, stop metformin.</a:t>
            </a:r>
          </a:p>
          <a:p>
            <a:pPr lvl="2">
              <a:defRPr/>
            </a:pPr>
            <a:endParaRPr lang="en-US" dirty="0" smtClean="0"/>
          </a:p>
        </p:txBody>
      </p:sp>
    </p:spTree>
    <p:custDataLst>
      <p:tags r:id="rId1"/>
    </p:custDataLst>
    <p:extLst>
      <p:ext uri="{BB962C8B-B14F-4D97-AF65-F5344CB8AC3E}">
        <p14:creationId xmlns:p14="http://schemas.microsoft.com/office/powerpoint/2010/main" val="33419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839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377103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4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pic>
        <p:nvPicPr>
          <p:cNvPr id="4" name="Picture 3"/>
          <p:cNvPicPr>
            <a:picLocks noChangeAspect="1"/>
          </p:cNvPicPr>
          <p:nvPr/>
        </p:nvPicPr>
        <p:blipFill>
          <a:blip r:embed="rId4"/>
          <a:stretch>
            <a:fillRect/>
          </a:stretch>
        </p:blipFill>
        <p:spPr>
          <a:xfrm>
            <a:off x="709532" y="440055"/>
            <a:ext cx="7572535" cy="5743575"/>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966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65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925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374765277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5314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2820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28908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412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30735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81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102428"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04118081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333422168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697796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9348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2838585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9247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1469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0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5964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7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64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Technology to Prevent </a:t>
            </a:r>
            <a:r>
              <a:rPr lang="en-US" dirty="0"/>
              <a:t>D</a:t>
            </a:r>
            <a:r>
              <a:rPr lang="en-US" dirty="0" smtClean="0"/>
              <a:t>iabetes</a:t>
            </a:r>
            <a:endParaRPr lang="en-US" dirty="0"/>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smtClean="0"/>
              <a:t>Recent studies support content delivery through virtual small groups, internet social networks, cell phones and mobile devices.</a:t>
            </a:r>
          </a:p>
          <a:p>
            <a:pPr lvl="1"/>
            <a:r>
              <a:rPr lang="en-US" dirty="0" smtClean="0"/>
              <a:t>Validated studies that these approaches can:</a:t>
            </a:r>
          </a:p>
          <a:p>
            <a:pPr lvl="2"/>
            <a:r>
              <a:rPr lang="en-US" dirty="0" smtClean="0"/>
              <a:t>Support </a:t>
            </a:r>
            <a:r>
              <a:rPr lang="en-US" dirty="0" err="1" smtClean="0"/>
              <a:t>wt</a:t>
            </a:r>
            <a:r>
              <a:rPr lang="en-US" dirty="0" smtClean="0"/>
              <a:t> loss</a:t>
            </a:r>
          </a:p>
          <a:p>
            <a:pPr lvl="2"/>
            <a:r>
              <a:rPr lang="en-US" dirty="0" smtClean="0"/>
              <a:t>Reduce A1c (prediabetes)</a:t>
            </a:r>
          </a:p>
          <a:p>
            <a:pPr lvl="1"/>
            <a:r>
              <a:rPr lang="en-US" dirty="0" smtClean="0"/>
              <a:t>The CDC Diabetes Prevention Program is incorporating these tools into their program content</a:t>
            </a:r>
          </a:p>
          <a:p>
            <a:pPr lvl="2"/>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4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lstStyle/>
          <a:p>
            <a:r>
              <a:rPr lang="en-US" dirty="0" smtClean="0"/>
              <a:t>Apps- DiabetesEd.net </a:t>
            </a:r>
            <a:endParaRPr lang="en-US" dirty="0"/>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smtClean="0"/>
              <a:t> </a:t>
            </a:r>
            <a:endParaRPr lang="en-US" dirty="0"/>
          </a:p>
        </p:txBody>
      </p:sp>
      <p:sp>
        <p:nvSpPr>
          <p:cNvPr id="3" name="Content Placeholder 2"/>
          <p:cNvSpPr>
            <a:spLocks noGrp="1"/>
          </p:cNvSpPr>
          <p:nvPr>
            <p:ph sz="quarter" idx="1"/>
          </p:nvPr>
        </p:nvSpPr>
        <p:spPr>
          <a:xfrm>
            <a:off x="444230" y="1225685"/>
            <a:ext cx="5194570" cy="4931275"/>
          </a:xfrm>
        </p:spPr>
        <p:txBody>
          <a:bodyPr/>
          <a:lstStyle/>
          <a:p>
            <a:r>
              <a:rPr lang="en-US" dirty="0" smtClean="0"/>
              <a:t>For people with diabetes</a:t>
            </a:r>
          </a:p>
          <a:p>
            <a:pPr lvl="1"/>
            <a:r>
              <a:rPr lang="en-US" dirty="0" smtClean="0"/>
              <a:t>DiabetesEd.net – Resources &gt; Article Library &gt; Apps </a:t>
            </a:r>
            <a:endParaRPr lang="en-US" dirty="0"/>
          </a:p>
          <a:p>
            <a:pPr lvl="1"/>
            <a:endParaRPr lang="en-US" dirty="0" smtClean="0"/>
          </a:p>
          <a:p>
            <a:pPr lvl="1"/>
            <a:endParaRPr lang="en-US" dirty="0"/>
          </a:p>
          <a:p>
            <a:endParaRPr lang="en-US" dirty="0" smtClean="0"/>
          </a:p>
        </p:txBody>
      </p:sp>
      <p:pic>
        <p:nvPicPr>
          <p:cNvPr id="10" name="Picture 9"/>
          <p:cNvPicPr>
            <a:picLocks noChangeAspect="1"/>
          </p:cNvPicPr>
          <p:nvPr/>
        </p:nvPicPr>
        <p:blipFill>
          <a:blip r:embed="rId2"/>
          <a:stretch>
            <a:fillRect/>
          </a:stretch>
        </p:blipFill>
        <p:spPr>
          <a:xfrm>
            <a:off x="5486400" y="1378962"/>
            <a:ext cx="933450" cy="1006916"/>
          </a:xfrm>
          <a:prstGeom prst="rect">
            <a:avLst/>
          </a:prstGeom>
        </p:spPr>
      </p:pic>
      <p:pic>
        <p:nvPicPr>
          <p:cNvPr id="11" name="Picture 10"/>
          <p:cNvPicPr>
            <a:picLocks noChangeAspect="1"/>
          </p:cNvPicPr>
          <p:nvPr/>
        </p:nvPicPr>
        <p:blipFill>
          <a:blip r:embed="rId3"/>
          <a:stretch>
            <a:fillRect/>
          </a:stretch>
        </p:blipFill>
        <p:spPr>
          <a:xfrm>
            <a:off x="424775" y="2586463"/>
            <a:ext cx="7124700" cy="3637259"/>
          </a:xfrm>
          <a:prstGeom prst="rect">
            <a:avLst/>
          </a:prstGeom>
        </p:spPr>
      </p:pic>
    </p:spTree>
    <p:extLst>
      <p:ext uri="{BB962C8B-B14F-4D97-AF65-F5344CB8AC3E}">
        <p14:creationId xmlns:p14="http://schemas.microsoft.com/office/powerpoint/2010/main" val="68984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9370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41539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597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2173723"/>
      </p:ext>
    </p:extLst>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34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 14 – World Diabetes Day</a:t>
            </a:r>
            <a:endParaRPr lang="en-US" dirty="0"/>
          </a:p>
        </p:txBody>
      </p:sp>
      <p:pic>
        <p:nvPicPr>
          <p:cNvPr id="4" name="Content Placeholder 3"/>
          <p:cNvPicPr>
            <a:picLocks noGrp="1" noChangeAspect="1"/>
          </p:cNvPicPr>
          <p:nvPr>
            <p:ph sz="quarter" idx="1"/>
          </p:nvPr>
        </p:nvPicPr>
        <p:blipFill>
          <a:blip r:embed="rId2"/>
          <a:stretch>
            <a:fillRect/>
          </a:stretch>
        </p:blipFill>
        <p:spPr>
          <a:xfrm>
            <a:off x="990600" y="1147985"/>
            <a:ext cx="6722051" cy="5123869"/>
          </a:xfrm>
          <a:prstGeom prst="rect">
            <a:avLst/>
          </a:prstGeom>
        </p:spPr>
      </p:pic>
    </p:spTree>
    <p:extLst>
      <p:ext uri="{BB962C8B-B14F-4D97-AF65-F5344CB8AC3E}">
        <p14:creationId xmlns:p14="http://schemas.microsoft.com/office/powerpoint/2010/main" val="30656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old age start?</a:t>
            </a:r>
            <a:endParaRPr lang="en-US" dirty="0"/>
          </a:p>
        </p:txBody>
      </p:sp>
      <p:sp>
        <p:nvSpPr>
          <p:cNvPr id="3" name="Content Placeholder 2"/>
          <p:cNvSpPr>
            <a:spLocks noGrp="1"/>
          </p:cNvSpPr>
          <p:nvPr>
            <p:ph sz="quarter" idx="1"/>
          </p:nvPr>
        </p:nvSpPr>
        <p:spPr/>
        <p:txBody>
          <a:bodyPr/>
          <a:lstStyle/>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1619250" y="1657350"/>
            <a:ext cx="5905500" cy="3543300"/>
          </a:xfrm>
          <a:prstGeom prst="rect">
            <a:avLst/>
          </a:prstGeom>
        </p:spPr>
      </p:pic>
    </p:spTree>
    <p:extLst>
      <p:ext uri="{BB962C8B-B14F-4D97-AF65-F5344CB8AC3E}">
        <p14:creationId xmlns:p14="http://schemas.microsoft.com/office/powerpoint/2010/main" val="157968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Goals for Older Adults (</a:t>
            </a:r>
            <a:r>
              <a:rPr lang="en-US" dirty="0" err="1" smtClean="0"/>
              <a:t>Std</a:t>
            </a:r>
            <a:r>
              <a:rPr lang="en-US" dirty="0" smtClean="0"/>
              <a:t> 10)</a:t>
            </a:r>
            <a:endParaRPr lang="en-US" dirty="0"/>
          </a:p>
        </p:txBody>
      </p:sp>
      <p:pic>
        <p:nvPicPr>
          <p:cNvPr id="7" name="Content Placeholder 6"/>
          <p:cNvPicPr>
            <a:picLocks noGrp="1" noChangeAspect="1"/>
          </p:cNvPicPr>
          <p:nvPr>
            <p:ph sz="quarter" idx="1"/>
          </p:nvPr>
        </p:nvPicPr>
        <p:blipFill>
          <a:blip r:embed="rId2"/>
          <a:stretch>
            <a:fillRect/>
          </a:stretch>
        </p:blipFill>
        <p:spPr>
          <a:xfrm>
            <a:off x="218816" y="1143000"/>
            <a:ext cx="8706367" cy="4321175"/>
          </a:xfrm>
          <a:prstGeom prst="rect">
            <a:avLst/>
          </a:prstGeom>
        </p:spPr>
      </p:pic>
    </p:spTree>
    <p:extLst>
      <p:ext uri="{BB962C8B-B14F-4D97-AF65-F5344CB8AC3E}">
        <p14:creationId xmlns:p14="http://schemas.microsoft.com/office/powerpoint/2010/main" val="369225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66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3116359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Recommendations</a:t>
            </a:r>
            <a:endParaRPr lang="en-US" dirty="0"/>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smtClean="0"/>
              <a:t>Statin – lowers cholesterol production in liver</a:t>
            </a:r>
          </a:p>
          <a:p>
            <a:r>
              <a:rPr lang="en-US" sz="2800" dirty="0" smtClean="0"/>
              <a:t>Ezetimibe (</a:t>
            </a:r>
            <a:r>
              <a:rPr lang="en-US" sz="2800" dirty="0" err="1" smtClean="0"/>
              <a:t>Zetia</a:t>
            </a:r>
            <a:r>
              <a:rPr lang="en-US" sz="2800" dirty="0" smtClean="0"/>
              <a:t>) – blocks absorption of cholesterol in intestine</a:t>
            </a:r>
          </a:p>
        </p:txBody>
      </p:sp>
    </p:spTree>
    <p:extLst>
      <p:ext uri="{BB962C8B-B14F-4D97-AF65-F5344CB8AC3E}">
        <p14:creationId xmlns:p14="http://schemas.microsoft.com/office/powerpoint/2010/main" val="16553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54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5147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7340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41404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17186</TotalTime>
  <Pages>98</Pages>
  <Words>7804</Words>
  <Application>Microsoft Office PowerPoint</Application>
  <PresentationFormat>Letter Paper (8.5x11 in)</PresentationFormat>
  <Paragraphs>1586</Paragraphs>
  <Slides>202</Slides>
  <Notes>117</Notes>
  <HiddenSlides>0</HiddenSlides>
  <MMClips>4</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202</vt:i4>
      </vt:variant>
    </vt:vector>
  </HeadingPairs>
  <TitlesOfParts>
    <vt:vector size="221"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Document</vt:lpstr>
      <vt:lpstr>Welcome to  Diabetes in the 21st Century </vt:lpstr>
      <vt:lpstr>Diabetes in the 21st Century:  A Clinical and Educational Update</vt:lpstr>
      <vt:lpstr>Foundations of Care</vt:lpstr>
      <vt:lpstr>CDC Announces</vt:lpstr>
      <vt:lpstr>Diabetes in America 2016</vt:lpstr>
      <vt:lpstr> My Boys –Robert and Jackson</vt:lpstr>
      <vt:lpstr>Type 2 in Kids </vt:lpstr>
      <vt:lpstr>Global Epidemic</vt:lpstr>
      <vt:lpstr>Nov 14 – World Diabetes Day</vt:lpstr>
      <vt:lpstr> World Diabetes Day  November 14</vt:lpstr>
      <vt:lpstr>Age-adjusted Diabetes Prevalence  20 yrs or older, by race/ethnicity— U.S. 2014</vt:lpstr>
      <vt:lpstr>  Why Should Zip Code Determine Life Expectancy?</vt:lpstr>
      <vt:lpstr>Free Live Webinars and Newsletter at DiabetesEd.net </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2. Classification and DM Diagnosis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1,Type 2, LADA</vt:lpstr>
      <vt:lpstr>Comparison of Type 1 and Type 2</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Use Technology to Prevent Diabetes</vt:lpstr>
      <vt:lpstr>Apps- DiabetesEd.net </vt:lpstr>
      <vt:lpstr>ABCs of Diabetes –  </vt:lpstr>
      <vt:lpstr>PowerPoint Presentation</vt:lpstr>
      <vt:lpstr>6. Glycemic Targets  </vt:lpstr>
      <vt:lpstr>PowerPoint Presentation</vt:lpstr>
      <vt:lpstr>     A1c and Estimated Avg Glucose (eAG) 2008 </vt:lpstr>
      <vt:lpstr>When does old age start?</vt:lpstr>
      <vt:lpstr>Goals for Older Adults (Std 10)</vt:lpstr>
      <vt:lpstr>What are next steps? </vt:lpstr>
      <vt:lpstr>DPP-4 Inhibitors – “Incretin Enhancers”  Januvia (sitagliptin) – Tradjenta (linagliptin)  Onglyza (saxagliptin)  Nesina (alogliptin) </vt:lpstr>
      <vt:lpstr>“Legacy Effect”</vt:lpstr>
      <vt:lpstr>Updated Recommendations</vt:lpstr>
      <vt:lpstr>Vaccinations- Immunizations</vt:lpstr>
      <vt:lpstr>Pneumonia Vaccination Update</vt:lpstr>
      <vt:lpstr>Education</vt:lpstr>
      <vt:lpstr>Exercise Recommendations</vt:lpstr>
      <vt:lpstr>Good Exercise Info / Quotes</vt:lpstr>
      <vt:lpstr>Best Shake For People with Diabetes</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Lantus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C-Section – Consider Gauze in Vagina </vt:lpstr>
      <vt:lpstr>Human Intestine Friends</vt:lpstr>
      <vt:lpstr>Weight and Gut Bacteria  New and Early Research</vt:lpstr>
      <vt:lpstr>Getting to Better Gut Bacterial Health</vt:lpstr>
      <vt:lpstr>Follow Your Gut – Dr. Rob Knight</vt:lpstr>
      <vt:lpstr>Take Home Message</vt:lpstr>
      <vt:lpstr>Medical Nutrition Therapy – ADA</vt:lpstr>
      <vt:lpstr>Approach Depends on Patient</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10 Superfoods</vt:lpstr>
      <vt:lpstr>Another plate example</vt:lpstr>
      <vt:lpstr>Ms. Gonzales’ Daily Meal plan</vt:lpstr>
      <vt:lpstr>Using Alcohol Safely</vt:lpstr>
      <vt:lpstr>Carb Counting - Starch</vt:lpstr>
      <vt:lpstr>Carb counting- fruit</vt:lpstr>
      <vt:lpstr>Carb Counting - Milk</vt:lpstr>
      <vt:lpstr>Carb  Counting - Sweets</vt:lpstr>
      <vt:lpstr>Give the gift of Non-Judgment </vt:lpstr>
      <vt:lpstr>Thank You</vt:lpstr>
      <vt:lpstr>Diabetes Bingo - “DiaBingo” Shout out Right Answer</vt:lpstr>
      <vt:lpstr>DiaBingo - 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832</cp:revision>
  <cp:lastPrinted>2014-06-29T17:39:19Z</cp:lastPrinted>
  <dcterms:created xsi:type="dcterms:W3CDTF">1998-04-16T17:55:30Z</dcterms:created>
  <dcterms:modified xsi:type="dcterms:W3CDTF">2016-06-09T03:06:58Z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