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notesSlides/notesSlide9.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0.xml" ContentType="application/vnd.openxmlformats-officedocument.presentationml.notesSlide+xml"/>
  <Override PartName="/ppt/tags/tag29.xml" ContentType="application/vnd.openxmlformats-officedocument.presentationml.tags+xml"/>
  <Override PartName="/ppt/notesSlides/notesSlide11.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2.xml" ContentType="application/vnd.openxmlformats-officedocument.presentationml.notesSlide+xml"/>
  <Override PartName="/ppt/tags/tag32.xml" ContentType="application/vnd.openxmlformats-officedocument.presentationml.tags+xml"/>
  <Override PartName="/ppt/notesSlides/notesSlide13.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1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15.xml" ContentType="application/vnd.openxmlformats-officedocument.presentationml.notesSlide+xml"/>
  <Override PartName="/ppt/tags/tag39.xml" ContentType="application/vnd.openxmlformats-officedocument.presentationml.tags+xml"/>
  <Override PartName="/ppt/notesSlides/notesSlide16.xml" ContentType="application/vnd.openxmlformats-officedocument.presentationml.notesSlide+xml"/>
  <Override PartName="/ppt/tags/tag40.xml" ContentType="application/vnd.openxmlformats-officedocument.presentationml.tags+xml"/>
  <Override PartName="/ppt/notesSlides/notesSlide17.xml" ContentType="application/vnd.openxmlformats-officedocument.presentationml.notesSlide+xml"/>
  <Override PartName="/ppt/tags/tag41.xml" ContentType="application/vnd.openxmlformats-officedocument.presentationml.tags+xml"/>
  <Override PartName="/ppt/notesSlides/notesSlide18.xml" ContentType="application/vnd.openxmlformats-officedocument.presentationml.notesSlide+xml"/>
  <Override PartName="/ppt/tags/tag42.xml" ContentType="application/vnd.openxmlformats-officedocument.presentationml.tags+xml"/>
  <Override PartName="/ppt/notesSlides/notesSlide19.xml" ContentType="application/vnd.openxmlformats-officedocument.presentationml.notesSlide+xml"/>
  <Override PartName="/ppt/tags/tag43.xml" ContentType="application/vnd.openxmlformats-officedocument.presentationml.tags+xml"/>
  <Override PartName="/ppt/notesSlides/notesSlide20.xml" ContentType="application/vnd.openxmlformats-officedocument.presentationml.notesSlide+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notesSlides/notesSlide22.xml" ContentType="application/vnd.openxmlformats-officedocument.presentationml.notesSlide+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24.xml" ContentType="application/vnd.openxmlformats-officedocument.presentationml.notesSlide+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notesSlides/notesSlide2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28.xml" ContentType="application/vnd.openxmlformats-officedocument.presentationml.notesSlide+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notesSlides/notesSlide31.xml" ContentType="application/vnd.openxmlformats-officedocument.presentationml.notesSlide+xml"/>
  <Override PartName="/ppt/tags/tag62.xml" ContentType="application/vnd.openxmlformats-officedocument.presentationml.tags+xml"/>
  <Override PartName="/ppt/notesSlides/notesSlide32.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34.xml" ContentType="application/vnd.openxmlformats-officedocument.presentationml.notesSlide+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6.xml" ContentType="application/vnd.openxmlformats-officedocument.presentationml.notesSlide+xml"/>
  <Override PartName="/ppt/tags/tag75.xml" ContentType="application/vnd.openxmlformats-officedocument.presentationml.tags+xml"/>
  <Override PartName="/ppt/notesSlides/notesSlide37.xml" ContentType="application/vnd.openxmlformats-officedocument.presentationml.notesSlide+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79.xml" ContentType="application/vnd.openxmlformats-officedocument.presentationml.tags+xml"/>
  <Override PartName="/ppt/tags/tag80.xml" ContentType="application/vnd.openxmlformats-officedocument.presentationml.tags+xml"/>
  <Override PartName="/ppt/notesSlides/notesSlide39.xml" ContentType="application/vnd.openxmlformats-officedocument.presentationml.notesSlide+xml"/>
  <Override PartName="/ppt/tags/tag81.xml" ContentType="application/vnd.openxmlformats-officedocument.presentationml.tags+xml"/>
  <Override PartName="/ppt/notesSlides/notesSlide40.xml" ContentType="application/vnd.openxmlformats-officedocument.presentationml.notesSlide+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notesSlides/notesSlide42.xml" ContentType="application/vnd.openxmlformats-officedocument.presentationml.notesSlide+xml"/>
  <Override PartName="/ppt/tags/tag84.xml" ContentType="application/vnd.openxmlformats-officedocument.presentationml.tags+xml"/>
  <Override PartName="/ppt/notesSlides/notesSlide43.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89"/>
  </p:notesMasterIdLst>
  <p:handoutMasterIdLst>
    <p:handoutMasterId r:id="rId90"/>
  </p:handoutMasterIdLst>
  <p:sldIdLst>
    <p:sldId id="259" r:id="rId3"/>
    <p:sldId id="268" r:id="rId4"/>
    <p:sldId id="741" r:id="rId5"/>
    <p:sldId id="550" r:id="rId6"/>
    <p:sldId id="549" r:id="rId7"/>
    <p:sldId id="552" r:id="rId8"/>
    <p:sldId id="560" r:id="rId9"/>
    <p:sldId id="725" r:id="rId10"/>
    <p:sldId id="731" r:id="rId11"/>
    <p:sldId id="732" r:id="rId12"/>
    <p:sldId id="728" r:id="rId13"/>
    <p:sldId id="729" r:id="rId14"/>
    <p:sldId id="735" r:id="rId15"/>
    <p:sldId id="733" r:id="rId16"/>
    <p:sldId id="727" r:id="rId17"/>
    <p:sldId id="287" r:id="rId18"/>
    <p:sldId id="292" r:id="rId19"/>
    <p:sldId id="771" r:id="rId20"/>
    <p:sldId id="772" r:id="rId21"/>
    <p:sldId id="293" r:id="rId22"/>
    <p:sldId id="740" r:id="rId23"/>
    <p:sldId id="553" r:id="rId24"/>
    <p:sldId id="746" r:id="rId25"/>
    <p:sldId id="748" r:id="rId26"/>
    <p:sldId id="295" r:id="rId27"/>
    <p:sldId id="742" r:id="rId28"/>
    <p:sldId id="297" r:id="rId29"/>
    <p:sldId id="298" r:id="rId30"/>
    <p:sldId id="762" r:id="rId31"/>
    <p:sldId id="301" r:id="rId32"/>
    <p:sldId id="303" r:id="rId33"/>
    <p:sldId id="304" r:id="rId34"/>
    <p:sldId id="306" r:id="rId35"/>
    <p:sldId id="631" r:id="rId36"/>
    <p:sldId id="307" r:id="rId37"/>
    <p:sldId id="316" r:id="rId38"/>
    <p:sldId id="763" r:id="rId39"/>
    <p:sldId id="751" r:id="rId40"/>
    <p:sldId id="752" r:id="rId41"/>
    <p:sldId id="753" r:id="rId42"/>
    <p:sldId id="754" r:id="rId43"/>
    <p:sldId id="756" r:id="rId44"/>
    <p:sldId id="757" r:id="rId45"/>
    <p:sldId id="758" r:id="rId46"/>
    <p:sldId id="759" r:id="rId47"/>
    <p:sldId id="313" r:id="rId48"/>
    <p:sldId id="315" r:id="rId49"/>
    <p:sldId id="318" r:id="rId50"/>
    <p:sldId id="319" r:id="rId51"/>
    <p:sldId id="320" r:id="rId52"/>
    <p:sldId id="565" r:id="rId53"/>
    <p:sldId id="764" r:id="rId54"/>
    <p:sldId id="766" r:id="rId55"/>
    <p:sldId id="767" r:id="rId56"/>
    <p:sldId id="769" r:id="rId57"/>
    <p:sldId id="568" r:id="rId58"/>
    <p:sldId id="325" r:id="rId59"/>
    <p:sldId id="326" r:id="rId60"/>
    <p:sldId id="327" r:id="rId61"/>
    <p:sldId id="328" r:id="rId62"/>
    <p:sldId id="329" r:id="rId63"/>
    <p:sldId id="712" r:id="rId64"/>
    <p:sldId id="713" r:id="rId65"/>
    <p:sldId id="745" r:id="rId66"/>
    <p:sldId id="330" r:id="rId67"/>
    <p:sldId id="331" r:id="rId68"/>
    <p:sldId id="332" r:id="rId69"/>
    <p:sldId id="554" r:id="rId70"/>
    <p:sldId id="569" r:id="rId71"/>
    <p:sldId id="744" r:id="rId72"/>
    <p:sldId id="556" r:id="rId73"/>
    <p:sldId id="338" r:id="rId74"/>
    <p:sldId id="398" r:id="rId75"/>
    <p:sldId id="399" r:id="rId76"/>
    <p:sldId id="403" r:id="rId77"/>
    <p:sldId id="400" r:id="rId78"/>
    <p:sldId id="749" r:id="rId79"/>
    <p:sldId id="402" r:id="rId80"/>
    <p:sldId id="405" r:id="rId81"/>
    <p:sldId id="704" r:id="rId82"/>
    <p:sldId id="706" r:id="rId83"/>
    <p:sldId id="707" r:id="rId84"/>
    <p:sldId id="708" r:id="rId85"/>
    <p:sldId id="709" r:id="rId86"/>
    <p:sldId id="724" r:id="rId87"/>
    <p:sldId id="715" r:id="rId88"/>
  </p:sldIdLst>
  <p:sldSz cx="9144000" cy="6858000" type="screen4x3"/>
  <p:notesSz cx="7315200" cy="9601200"/>
  <p:custDataLst>
    <p:tags r:id="rId9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62" autoAdjust="0"/>
  </p:normalViewPr>
  <p:slideViewPr>
    <p:cSldViewPr>
      <p:cViewPr varScale="1">
        <p:scale>
          <a:sx n="100" d="100"/>
          <a:sy n="100" d="100"/>
        </p:scale>
        <p:origin x="153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398"/>
    </p:cViewPr>
  </p:sorterViewPr>
  <p:notesViewPr>
    <p:cSldViewPr>
      <p:cViewPr varScale="1">
        <p:scale>
          <a:sx n="88" d="100"/>
          <a:sy n="88" d="100"/>
        </p:scale>
        <p:origin x="378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95"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a:t>Normal</a:t>
          </a:r>
        </a:p>
        <a:p>
          <a:r>
            <a:rPr lang="en-US" sz="2400" b="1"/>
            <a:t>FBG &lt;100</a:t>
          </a:r>
        </a:p>
        <a:p>
          <a:r>
            <a:rPr lang="en-US" sz="2400" b="1"/>
            <a:t>Random &lt;140</a:t>
          </a:r>
        </a:p>
        <a:p>
          <a:r>
            <a:rPr lang="en-US" sz="2400" b="1"/>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a:t>Prediabetes</a:t>
          </a:r>
        </a:p>
        <a:p>
          <a:r>
            <a:rPr lang="en-US" sz="2000" b="1"/>
            <a:t>FBG 100-125</a:t>
          </a:r>
        </a:p>
        <a:p>
          <a:r>
            <a:rPr lang="en-US" sz="2000" b="1"/>
            <a:t>Random 140 - 199</a:t>
          </a:r>
        </a:p>
        <a:p>
          <a:r>
            <a:rPr lang="en-US" sz="2000" b="1"/>
            <a:t>A1c ~ 5.7- 6.4% </a:t>
          </a:r>
        </a:p>
        <a:p>
          <a:r>
            <a:rPr lang="en-US" sz="2000" b="1"/>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a:latin typeface="+mn-lt"/>
            </a:rPr>
            <a:t>D</a:t>
          </a:r>
          <a:r>
            <a:rPr kumimoji="0" lang="en-US" sz="2400" b="1" i="0" u="sng" strike="noStrike" cap="none" spc="0" normalizeH="0" baseline="0" noProof="0">
              <a:ln/>
              <a:effectLst/>
              <a:uLnTx/>
              <a:uFillTx/>
              <a:latin typeface="+mn-lt"/>
              <a:ea typeface="+mn-ea"/>
              <a:cs typeface="+mn-cs"/>
            </a:rPr>
            <a:t>iabetes</a:t>
          </a:r>
        </a:p>
        <a:p>
          <a:pPr rtl="0"/>
          <a:r>
            <a:rPr kumimoji="0" lang="en-US" sz="2400" b="1" i="0" u="none" strike="noStrike" cap="none" spc="0" normalizeH="0" baseline="0" noProof="0">
              <a:ln/>
              <a:effectLst/>
              <a:uLnTx/>
              <a:uFillTx/>
              <a:latin typeface="+mn-lt"/>
            </a:rPr>
            <a:t>FBG 126 +</a:t>
          </a:r>
        </a:p>
        <a:p>
          <a:pPr rtl="0"/>
          <a:r>
            <a:rPr kumimoji="0" lang="en-US" sz="2400" b="1" i="0" u="none" strike="noStrike" cap="none" spc="0" normalizeH="0" baseline="0" noProof="0">
              <a:ln/>
              <a:effectLst/>
              <a:uLnTx/>
              <a:uFillTx/>
              <a:latin typeface="+mn-lt"/>
            </a:rPr>
            <a:t>Random 200</a:t>
          </a:r>
          <a:r>
            <a:rPr kumimoji="0" lang="en-US" sz="2400" b="1" i="0" u="none" strike="noStrike" cap="none" spc="0" normalizeH="0" noProof="0">
              <a:ln/>
              <a:effectLst/>
              <a:uLnTx/>
              <a:uFillTx/>
              <a:latin typeface="+mn-lt"/>
            </a:rPr>
            <a:t> +</a:t>
          </a:r>
          <a:endParaRPr kumimoji="0" lang="en-US" sz="2400" b="1" i="0" u="none" strike="noStrike" cap="none" spc="0" normalizeH="0" baseline="0" noProof="0">
            <a:ln/>
            <a:effectLst/>
            <a:uLnTx/>
            <a:uFillTx/>
            <a:latin typeface="+mn-lt"/>
          </a:endParaRPr>
        </a:p>
        <a:p>
          <a:r>
            <a:rPr kumimoji="0" lang="en-US" sz="2400" b="1" i="0" u="none" strike="noStrike" cap="none" spc="0" normalizeH="0" baseline="0" noProof="0">
              <a:ln/>
              <a:effectLst/>
              <a:uLnTx/>
              <a:uFillTx/>
              <a:latin typeface="+mn-lt"/>
            </a:rPr>
            <a:t>A1c</a:t>
          </a:r>
          <a:r>
            <a:rPr kumimoji="0" lang="en-US" sz="2400" b="1" i="0" u="none" strike="noStrike" cap="none" spc="0" normalizeH="0" noProof="0">
              <a:ln/>
              <a:effectLst/>
              <a:uLnTx/>
              <a:uFillTx/>
              <a:latin typeface="+mn-lt"/>
            </a:rPr>
            <a:t> </a:t>
          </a:r>
          <a:r>
            <a:rPr kumimoji="0" lang="en-US" sz="2400" b="1" i="0" u="none" strike="noStrike" cap="none" spc="0" normalizeH="0" baseline="0" noProof="0">
              <a:ln/>
              <a:effectLst/>
              <a:uLnTx/>
              <a:uFillTx/>
              <a:latin typeface="+mn-lt"/>
            </a:rPr>
            <a:t>6.5% or +   </a:t>
          </a:r>
        </a:p>
        <a:p>
          <a:pPr rtl="0"/>
          <a:r>
            <a:rPr lang="en-US" sz="2400" b="1"/>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A8A91A08-7FAD-4D56-A2DA-A317AF9D3FC3}"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58439EDC-DA71-4A68-87E7-380784EE1251}" type="presOf" srcId="{53A7C8F1-6573-416B-BAD0-E203C790D54C}" destId="{84406800-1B15-4073-9BE5-7AED3F8CD968}" srcOrd="0" destOrd="0" presId="urn:microsoft.com/office/officeart/2005/8/layout/hList7#1"/>
    <dgm:cxn modelId="{2A465C8E-B522-4363-B8FB-3A1382FB3E08}" type="presOf" srcId="{53A7C8F1-6573-416B-BAD0-E203C790D54C}" destId="{80C2ACF9-BD38-4248-9C5A-D57702DCA3FA}" srcOrd="1" destOrd="0" presId="urn:microsoft.com/office/officeart/2005/8/layout/hList7#1"/>
    <dgm:cxn modelId="{3CEE4779-FE93-4B83-B15B-1F7EB0E3AE19}" type="presOf" srcId="{714289C4-44BF-4423-B73A-D36C7D29CD8B}" destId="{3325B67F-1C1F-4C7F-87F7-63A9F5F04916}" srcOrd="0" destOrd="0" presId="urn:microsoft.com/office/officeart/2005/8/layout/hList7#1"/>
    <dgm:cxn modelId="{FEE8B375-E5B9-4256-A081-FDB5EAF23C5C}" type="presOf" srcId="{BDA7D873-F110-416A-8950-D7A412F1A1A1}" destId="{6FCB4B09-5AE8-4BCF-9C2E-5DB02F534E9D}" srcOrd="0" destOrd="0" presId="urn:microsoft.com/office/officeart/2005/8/layout/hList7#1"/>
    <dgm:cxn modelId="{1F3B2F66-923E-4ED1-94EC-087CCAEB5571}" type="presOf" srcId="{714289C4-44BF-4423-B73A-D36C7D29CD8B}" destId="{5A6B1BA2-8CEC-4075-979B-58B751678363}" srcOrd="1" destOrd="0" presId="urn:microsoft.com/office/officeart/2005/8/layout/hList7#1"/>
    <dgm:cxn modelId="{A04C1A2C-1122-48C2-BCED-1AD1FE6B0A02}" type="presOf" srcId="{DAFD5B8F-7307-420F-8AA9-469750D54466}" destId="{4C98858D-9DCD-4D61-A6D2-9C95CB504251}" srcOrd="0" destOrd="0" presId="urn:microsoft.com/office/officeart/2005/8/layout/hList7#1"/>
    <dgm:cxn modelId="{A0B7020C-BDD3-43D5-8961-FDDFF0DD7181}" type="presOf" srcId="{883B5228-B675-48FD-ADE3-882F219A32FD}" destId="{A40BD255-8246-4A86-AC24-6E13AC11D8D0}" srcOrd="0" destOrd="0" presId="urn:microsoft.com/office/officeart/2005/8/layout/hList7#1"/>
    <dgm:cxn modelId="{B8860381-5E57-4376-887F-243C4DA6D588}" type="presOf" srcId="{DAFD5B8F-7307-420F-8AA9-469750D54466}" destId="{1DFC81E9-AEE7-4738-A0AB-51EC388659CE}" srcOrd="1"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A36FBB1D-7C60-4135-8A61-7853C5254008}" type="presParOf" srcId="{21B2BCE8-470C-4505-93DC-36DDE14B2DFF}" destId="{D737B785-468C-4A0C-9BAF-B33CE9B38ADA}" srcOrd="0" destOrd="0" presId="urn:microsoft.com/office/officeart/2005/8/layout/hList7#1"/>
    <dgm:cxn modelId="{89D970A0-6E46-4809-AE60-BDE62411E76E}" type="presParOf" srcId="{21B2BCE8-470C-4505-93DC-36DDE14B2DFF}" destId="{E3446D0B-132A-4581-B805-7D509ABBE1A9}" srcOrd="1" destOrd="0" presId="urn:microsoft.com/office/officeart/2005/8/layout/hList7#1"/>
    <dgm:cxn modelId="{B4245A2A-6431-413C-ABF5-8551847D9054}" type="presParOf" srcId="{E3446D0B-132A-4581-B805-7D509ABBE1A9}" destId="{F0280A93-2598-4B79-BCF2-5A74016DDAA6}" srcOrd="0" destOrd="0" presId="urn:microsoft.com/office/officeart/2005/8/layout/hList7#1"/>
    <dgm:cxn modelId="{7ACA20BB-7163-4ABB-A6A8-8DE71494846E}" type="presParOf" srcId="{F0280A93-2598-4B79-BCF2-5A74016DDAA6}" destId="{3325B67F-1C1F-4C7F-87F7-63A9F5F04916}" srcOrd="0" destOrd="0" presId="urn:microsoft.com/office/officeart/2005/8/layout/hList7#1"/>
    <dgm:cxn modelId="{8F35D427-EAAF-4E7F-B4E2-E45AAD3ABD8F}" type="presParOf" srcId="{F0280A93-2598-4B79-BCF2-5A74016DDAA6}" destId="{5A6B1BA2-8CEC-4075-979B-58B751678363}" srcOrd="1" destOrd="0" presId="urn:microsoft.com/office/officeart/2005/8/layout/hList7#1"/>
    <dgm:cxn modelId="{FC4B540C-FEB8-42BF-AFFF-27ABC43621D0}" type="presParOf" srcId="{F0280A93-2598-4B79-BCF2-5A74016DDAA6}" destId="{E679BF5D-7D68-48F1-9595-1ED90F266B6A}" srcOrd="2" destOrd="0" presId="urn:microsoft.com/office/officeart/2005/8/layout/hList7#1"/>
    <dgm:cxn modelId="{B5F6B2B3-231B-461D-A831-52BAE28AC04B}" type="presParOf" srcId="{F0280A93-2598-4B79-BCF2-5A74016DDAA6}" destId="{1B13010B-D7B8-48A4-9EA8-0FF90A870D10}" srcOrd="3" destOrd="0" presId="urn:microsoft.com/office/officeart/2005/8/layout/hList7#1"/>
    <dgm:cxn modelId="{2A7D27C1-219C-4091-8DCA-B857D6C686DD}" type="presParOf" srcId="{E3446D0B-132A-4581-B805-7D509ABBE1A9}" destId="{A40BD255-8246-4A86-AC24-6E13AC11D8D0}" srcOrd="1" destOrd="0" presId="urn:microsoft.com/office/officeart/2005/8/layout/hList7#1"/>
    <dgm:cxn modelId="{EB028F38-EACA-4640-9156-CF9032A7EF34}" type="presParOf" srcId="{E3446D0B-132A-4581-B805-7D509ABBE1A9}" destId="{B4EC43FF-F280-4D81-B573-0BBE26119323}" srcOrd="2" destOrd="0" presId="urn:microsoft.com/office/officeart/2005/8/layout/hList7#1"/>
    <dgm:cxn modelId="{76FE2118-FF28-4DC9-8A8A-B49FB125CBFE}" type="presParOf" srcId="{B4EC43FF-F280-4D81-B573-0BBE26119323}" destId="{4C98858D-9DCD-4D61-A6D2-9C95CB504251}" srcOrd="0" destOrd="0" presId="urn:microsoft.com/office/officeart/2005/8/layout/hList7#1"/>
    <dgm:cxn modelId="{C6222A37-8884-46EA-8872-82B4244A8128}" type="presParOf" srcId="{B4EC43FF-F280-4D81-B573-0BBE26119323}" destId="{1DFC81E9-AEE7-4738-A0AB-51EC388659CE}" srcOrd="1" destOrd="0" presId="urn:microsoft.com/office/officeart/2005/8/layout/hList7#1"/>
    <dgm:cxn modelId="{6D179E3F-9E77-4D13-A09F-EDEDF8C58FCF}" type="presParOf" srcId="{B4EC43FF-F280-4D81-B573-0BBE26119323}" destId="{5642C667-2035-465B-88FA-BD5286D1ED4A}" srcOrd="2" destOrd="0" presId="urn:microsoft.com/office/officeart/2005/8/layout/hList7#1"/>
    <dgm:cxn modelId="{63EDDFCB-154B-431E-850E-E874746E6966}" type="presParOf" srcId="{B4EC43FF-F280-4D81-B573-0BBE26119323}" destId="{3606B1B6-912D-4BB2-940E-606747701328}" srcOrd="3" destOrd="0" presId="urn:microsoft.com/office/officeart/2005/8/layout/hList7#1"/>
    <dgm:cxn modelId="{0D94C501-B74C-419B-A196-0E24F249A630}" type="presParOf" srcId="{E3446D0B-132A-4581-B805-7D509ABBE1A9}" destId="{6FCB4B09-5AE8-4BCF-9C2E-5DB02F534E9D}" srcOrd="3" destOrd="0" presId="urn:microsoft.com/office/officeart/2005/8/layout/hList7#1"/>
    <dgm:cxn modelId="{CBB87F29-3280-423E-8247-5DE01A63BA58}" type="presParOf" srcId="{E3446D0B-132A-4581-B805-7D509ABBE1A9}" destId="{552AA70C-A20B-4D1F-9285-6CFC3143FB01}" srcOrd="4" destOrd="0" presId="urn:microsoft.com/office/officeart/2005/8/layout/hList7#1"/>
    <dgm:cxn modelId="{F5DB21C8-32C2-42B3-910D-1E8F9CFB9753}" type="presParOf" srcId="{552AA70C-A20B-4D1F-9285-6CFC3143FB01}" destId="{84406800-1B15-4073-9BE5-7AED3F8CD968}" srcOrd="0" destOrd="0" presId="urn:microsoft.com/office/officeart/2005/8/layout/hList7#1"/>
    <dgm:cxn modelId="{2391190D-7805-48F3-A92D-D2352708628C}" type="presParOf" srcId="{552AA70C-A20B-4D1F-9285-6CFC3143FB01}" destId="{80C2ACF9-BD38-4248-9C5A-D57702DCA3FA}" srcOrd="1" destOrd="0" presId="urn:microsoft.com/office/officeart/2005/8/layout/hList7#1"/>
    <dgm:cxn modelId="{EBA766D0-52DC-4BFE-BA0E-B76904A52288}" type="presParOf" srcId="{552AA70C-A20B-4D1F-9285-6CFC3143FB01}" destId="{A550690B-CD28-43E2-88E8-918DBD12128C}" srcOrd="2" destOrd="0" presId="urn:microsoft.com/office/officeart/2005/8/layout/hList7#1"/>
    <dgm:cxn modelId="{18D3CC98-DCFC-40C6-A700-B2919893E7CE}"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87E6268-F86B-406B-94CD-2BF27BECDD63}" type="doc">
      <dgm:prSet loTypeId="urn:microsoft.com/office/officeart/2005/8/layout/radial1" loCatId="relationship" qsTypeId="urn:microsoft.com/office/officeart/2005/8/quickstyle/simple1" qsCatId="simple" csTypeId="urn:microsoft.com/office/officeart/2005/8/colors/accent0_1" csCatId="mainScheme"/>
      <dgm:spPr/>
    </dgm:pt>
    <dgm:pt modelId="{0A0A3AB1-92EA-4938-B6B6-1F3029E2AFB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Cardio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 Risk</a:t>
          </a:r>
        </a:p>
      </dgm:t>
    </dgm:pt>
    <dgm:pt modelId="{D68057FE-0A82-48E3-B9FA-ABF5621D8AE3}" type="parTrans" cxnId="{D69E6941-2E05-4926-89A8-0271AD341F11}">
      <dgm:prSet/>
      <dgm:spPr/>
      <dgm:t>
        <a:bodyPr/>
        <a:lstStyle/>
        <a:p>
          <a:endParaRPr lang="en-US"/>
        </a:p>
      </dgm:t>
    </dgm:pt>
    <dgm:pt modelId="{E95B75FC-5093-4904-9076-D943D9D1B5B3}" type="sibTrans" cxnId="{D69E6941-2E05-4926-89A8-0271AD341F11}">
      <dgm:prSet/>
      <dgm:spPr/>
      <dgm:t>
        <a:bodyPr/>
        <a:lstStyle/>
        <a:p>
          <a:endParaRPr lang="en-US"/>
        </a:p>
      </dgm:t>
    </dgm:pt>
    <dgm:pt modelId="{D0930202-38B3-48CA-AC12-8E950B89D06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Insulin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Resistance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a:ln/>
              <a:effectLst/>
              <a:latin typeface="Arial" pitchFamily="34" charset="0"/>
              <a:cs typeface="Arial" pitchFamily="34" charset="0"/>
            </a:rPr>
            <a:t>Syndrome</a:t>
          </a:r>
          <a:endParaRPr kumimoji="0" lang="en-US" b="1" i="0" u="none" strike="noStrike" cap="none" normalizeH="0" baseline="0" dirty="0">
            <a:ln/>
            <a:effectLst/>
            <a:latin typeface="Arial" pitchFamily="34" charset="0"/>
            <a:cs typeface="Arial" pitchFamily="34" charset="0"/>
          </a:endParaRPr>
        </a:p>
      </dgm:t>
    </dgm:pt>
    <dgm:pt modelId="{474DD08E-2D9D-4E7A-A225-5CDDE7CAE290}" type="parTrans" cxnId="{AD38E504-ED01-42FC-BB0D-9CC2E726F0DC}">
      <dgm:prSet/>
      <dgm:spPr/>
      <dgm:t>
        <a:bodyPr/>
        <a:lstStyle/>
        <a:p>
          <a:endParaRPr lang="en-US"/>
        </a:p>
      </dgm:t>
    </dgm:pt>
    <dgm:pt modelId="{FF5C1ACC-B7A3-401D-987C-B15E61D76008}" type="sibTrans" cxnId="{AD38E504-ED01-42FC-BB0D-9CC2E726F0DC}">
      <dgm:prSet/>
      <dgm:spPr/>
      <dgm:t>
        <a:bodyPr/>
        <a:lstStyle/>
        <a:p>
          <a:endParaRPr lang="en-US"/>
        </a:p>
      </dgm:t>
    </dgm:pt>
    <dgm:pt modelId="{D95533AD-BA27-410E-88E9-D21AA3315D0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Smoking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Physical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Inactivity</a:t>
          </a:r>
        </a:p>
      </dgm:t>
    </dgm:pt>
    <dgm:pt modelId="{C2809ED5-97C4-457B-806B-023C91E00A8B}" type="parTrans" cxnId="{3CBCBCE4-E779-4C1F-BE17-56177B66BF90}">
      <dgm:prSet/>
      <dgm:spPr/>
      <dgm:t>
        <a:bodyPr/>
        <a:lstStyle/>
        <a:p>
          <a:endParaRPr lang="en-US"/>
        </a:p>
      </dgm:t>
    </dgm:pt>
    <dgm:pt modelId="{B572D59A-0B54-4BD3-B55D-80B9D7256FFA}" type="sibTrans" cxnId="{3CBCBCE4-E779-4C1F-BE17-56177B66BF90}">
      <dgm:prSet/>
      <dgm:spPr/>
      <dgm:t>
        <a:bodyPr/>
        <a:lstStyle/>
        <a:p>
          <a:endParaRPr lang="en-US"/>
        </a:p>
      </dgm:t>
    </dgm:pt>
    <dgm:pt modelId="{1CFCC32D-7294-48E0-B8C7-BA5F66DCACD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Age, Race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Gender,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effectLst/>
              <a:latin typeface="Arial" pitchFamily="34" charset="0"/>
              <a:cs typeface="Arial" pitchFamily="34" charset="0"/>
            </a:rPr>
            <a:t>Family </a:t>
          </a:r>
          <a:r>
            <a:rPr kumimoji="0" lang="en-US" b="0" i="0" u="none" strike="noStrike" cap="none" normalizeH="0" baseline="0" dirty="0" err="1">
              <a:ln/>
              <a:effectLst/>
              <a:latin typeface="Arial" pitchFamily="34" charset="0"/>
              <a:cs typeface="Arial" pitchFamily="34" charset="0"/>
            </a:rPr>
            <a:t>hx</a:t>
          </a:r>
          <a:endParaRPr kumimoji="0" lang="en-US" b="0" i="0" u="none" strike="noStrike" cap="none" normalizeH="0" baseline="0" dirty="0">
            <a:ln/>
            <a:effectLst/>
            <a:latin typeface="Arial" pitchFamily="34" charset="0"/>
            <a:cs typeface="Arial" pitchFamily="34" charset="0"/>
          </a:endParaRPr>
        </a:p>
      </dgm:t>
    </dgm:pt>
    <dgm:pt modelId="{B988C646-8495-4180-8C49-FAAF61CB3166}" type="parTrans" cxnId="{8974BA67-9C1D-4EC7-B5D9-9D514429BC80}">
      <dgm:prSet/>
      <dgm:spPr/>
      <dgm:t>
        <a:bodyPr/>
        <a:lstStyle/>
        <a:p>
          <a:endParaRPr lang="en-US"/>
        </a:p>
      </dgm:t>
    </dgm:pt>
    <dgm:pt modelId="{586A8DE9-D69E-40FE-A9A7-06D3434C8441}" type="sibTrans" cxnId="{8974BA67-9C1D-4EC7-B5D9-9D514429BC80}">
      <dgm:prSet/>
      <dgm:spPr/>
      <dgm:t>
        <a:bodyPr/>
        <a:lstStyle/>
        <a:p>
          <a:endParaRPr lang="en-US"/>
        </a:p>
      </dgm:t>
    </dgm:pt>
    <dgm:pt modelId="{31400064-D188-49F2-AD41-810FCAE1AA8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Inflammation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Hyper-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coagulation</a:t>
          </a:r>
        </a:p>
      </dgm:t>
    </dgm:pt>
    <dgm:pt modelId="{5AAB5FDF-05F0-4939-A061-682082D91E22}" type="parTrans" cxnId="{788AE3BD-09E0-4024-B572-80E7CE2A4EC2}">
      <dgm:prSet/>
      <dgm:spPr/>
      <dgm:t>
        <a:bodyPr/>
        <a:lstStyle/>
        <a:p>
          <a:endParaRPr lang="en-US"/>
        </a:p>
      </dgm:t>
    </dgm:pt>
    <dgm:pt modelId="{BDBBD98B-51CC-4EED-859A-4673C13F720A}" type="sibTrans" cxnId="{788AE3BD-09E0-4024-B572-80E7CE2A4EC2}">
      <dgm:prSet/>
      <dgm:spPr/>
      <dgm:t>
        <a:bodyPr/>
        <a:lstStyle/>
        <a:p>
          <a:endParaRPr lang="en-US"/>
        </a:p>
      </dgm:t>
    </dgm:pt>
    <dgm:pt modelId="{081BCF00-494B-42E6-8EC2-3464B2D9F2DA}">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Hypertension</a:t>
          </a:r>
        </a:p>
      </dgm:t>
    </dgm:pt>
    <dgm:pt modelId="{D1CDC1DE-1B1D-4277-89DB-BD36373F6E66}" type="parTrans" cxnId="{414A4543-1FD9-496B-BECB-72729773EB34}">
      <dgm:prSet/>
      <dgm:spPr/>
      <dgm:t>
        <a:bodyPr/>
        <a:lstStyle/>
        <a:p>
          <a:endParaRPr lang="en-US"/>
        </a:p>
      </dgm:t>
    </dgm:pt>
    <dgm:pt modelId="{66458A99-7198-4C83-9298-E336C8E94123}" type="sibTrans" cxnId="{414A4543-1FD9-496B-BECB-72729773EB34}">
      <dgm:prSet/>
      <dgm:spPr/>
      <dgm:t>
        <a:bodyPr/>
        <a:lstStyle/>
        <a:p>
          <a:endParaRPr lang="en-US"/>
        </a:p>
      </dgm:t>
    </dgm:pt>
    <dgm:pt modelId="{BC86FBD9-7940-47A3-BBE3-5121D33B08B6}">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Abnormal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Lipid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Metabolism</a:t>
          </a:r>
        </a:p>
      </dgm:t>
    </dgm:pt>
    <dgm:pt modelId="{9E7BE43F-F409-4B5E-A4C4-3F2B0F437801}" type="parTrans" cxnId="{3B36B40F-3B5D-401D-937C-908F1533107E}">
      <dgm:prSet/>
      <dgm:spPr/>
      <dgm:t>
        <a:bodyPr/>
        <a:lstStyle/>
        <a:p>
          <a:endParaRPr lang="en-US"/>
        </a:p>
      </dgm:t>
    </dgm:pt>
    <dgm:pt modelId="{4F793E2E-1077-4B41-A941-AA5ADA3589AD}" type="sibTrans" cxnId="{3B36B40F-3B5D-401D-937C-908F1533107E}">
      <dgm:prSet/>
      <dgm:spPr/>
      <dgm:t>
        <a:bodyPr/>
        <a:lstStyle/>
        <a:p>
          <a:endParaRPr lang="en-US"/>
        </a:p>
      </dgm:t>
    </dgm:pt>
    <dgm:pt modelId="{BA0B97F7-CD57-48AC-B24E-3B2B3E352DB4}">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BMI &gt;25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Waist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  35” women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a:ln/>
              <a:effectLst/>
              <a:latin typeface="Arial" pitchFamily="34" charset="0"/>
              <a:cs typeface="Arial" pitchFamily="34" charset="0"/>
            </a:rPr>
            <a:t> 40” men</a:t>
          </a:r>
        </a:p>
      </dgm:t>
    </dgm:pt>
    <dgm:pt modelId="{AEDFCCB0-6B2C-4720-AA89-54C2577309C5}" type="parTrans" cxnId="{A4C33A86-DC3A-42E3-99B4-FDB32138DF92}">
      <dgm:prSet/>
      <dgm:spPr/>
      <dgm:t>
        <a:bodyPr/>
        <a:lstStyle/>
        <a:p>
          <a:endParaRPr lang="en-US"/>
        </a:p>
      </dgm:t>
    </dgm:pt>
    <dgm:pt modelId="{2A91CBE6-F668-4F80-8E41-85247AF433D7}" type="sibTrans" cxnId="{A4C33A86-DC3A-42E3-99B4-FDB32138DF92}">
      <dgm:prSet/>
      <dgm:spPr/>
      <dgm:t>
        <a:bodyPr/>
        <a:lstStyle/>
        <a:p>
          <a:endParaRPr lang="en-US"/>
        </a:p>
      </dgm:t>
    </dgm:pt>
    <dgm:pt modelId="{C5014E22-480D-45F5-82DB-33A50141753C}" type="pres">
      <dgm:prSet presAssocID="{E87E6268-F86B-406B-94CD-2BF27BECDD63}" presName="cycle" presStyleCnt="0">
        <dgm:presLayoutVars>
          <dgm:chMax val="1"/>
          <dgm:dir/>
          <dgm:animLvl val="ctr"/>
          <dgm:resizeHandles val="exact"/>
        </dgm:presLayoutVars>
      </dgm:prSet>
      <dgm:spPr/>
    </dgm:pt>
    <dgm:pt modelId="{1E9BDF68-C071-460F-AA53-5671FE9ED932}" type="pres">
      <dgm:prSet presAssocID="{0A0A3AB1-92EA-4938-B6B6-1F3029E2AFBE}" presName="centerShape" presStyleLbl="node0" presStyleIdx="0" presStyleCnt="1"/>
      <dgm:spPr/>
    </dgm:pt>
    <dgm:pt modelId="{8EB9F432-F2BF-409D-9921-662B4006E1A6}" type="pres">
      <dgm:prSet presAssocID="{474DD08E-2D9D-4E7A-A225-5CDDE7CAE290}" presName="Name9" presStyleLbl="parChTrans1D2" presStyleIdx="0" presStyleCnt="7"/>
      <dgm:spPr/>
    </dgm:pt>
    <dgm:pt modelId="{14442E41-58F7-4BA0-B928-B0422B7A8B75}" type="pres">
      <dgm:prSet presAssocID="{474DD08E-2D9D-4E7A-A225-5CDDE7CAE290}" presName="connTx" presStyleLbl="parChTrans1D2" presStyleIdx="0" presStyleCnt="7"/>
      <dgm:spPr/>
    </dgm:pt>
    <dgm:pt modelId="{32E7873A-C28B-4560-B807-EC2B2B409D9F}" type="pres">
      <dgm:prSet presAssocID="{D0930202-38B3-48CA-AC12-8E950B89D063}" presName="node" presStyleLbl="node1" presStyleIdx="0" presStyleCnt="7">
        <dgm:presLayoutVars>
          <dgm:bulletEnabled val="1"/>
        </dgm:presLayoutVars>
      </dgm:prSet>
      <dgm:spPr/>
    </dgm:pt>
    <dgm:pt modelId="{7FF262DA-D259-41AC-A2E1-E87275F895ED}" type="pres">
      <dgm:prSet presAssocID="{C2809ED5-97C4-457B-806B-023C91E00A8B}" presName="Name9" presStyleLbl="parChTrans1D2" presStyleIdx="1" presStyleCnt="7"/>
      <dgm:spPr/>
    </dgm:pt>
    <dgm:pt modelId="{BEE6894F-174A-4D89-BB83-2722CC2CCE70}" type="pres">
      <dgm:prSet presAssocID="{C2809ED5-97C4-457B-806B-023C91E00A8B}" presName="connTx" presStyleLbl="parChTrans1D2" presStyleIdx="1" presStyleCnt="7"/>
      <dgm:spPr/>
    </dgm:pt>
    <dgm:pt modelId="{26AA1822-3621-4123-8960-C2577E94540D}" type="pres">
      <dgm:prSet presAssocID="{D95533AD-BA27-410E-88E9-D21AA3315D02}" presName="node" presStyleLbl="node1" presStyleIdx="1" presStyleCnt="7">
        <dgm:presLayoutVars>
          <dgm:bulletEnabled val="1"/>
        </dgm:presLayoutVars>
      </dgm:prSet>
      <dgm:spPr/>
    </dgm:pt>
    <dgm:pt modelId="{30561D69-BE34-4417-B1AF-02E585F1A891}" type="pres">
      <dgm:prSet presAssocID="{B988C646-8495-4180-8C49-FAAF61CB3166}" presName="Name9" presStyleLbl="parChTrans1D2" presStyleIdx="2" presStyleCnt="7"/>
      <dgm:spPr/>
    </dgm:pt>
    <dgm:pt modelId="{2AB9F3FD-5506-4792-B06B-3D1ACA7FD4AD}" type="pres">
      <dgm:prSet presAssocID="{B988C646-8495-4180-8C49-FAAF61CB3166}" presName="connTx" presStyleLbl="parChTrans1D2" presStyleIdx="2" presStyleCnt="7"/>
      <dgm:spPr/>
    </dgm:pt>
    <dgm:pt modelId="{EEFBC0EE-0AF5-431A-99CB-9672A3C67B34}" type="pres">
      <dgm:prSet presAssocID="{1CFCC32D-7294-48E0-B8C7-BA5F66DCACD2}" presName="node" presStyleLbl="node1" presStyleIdx="2" presStyleCnt="7">
        <dgm:presLayoutVars>
          <dgm:bulletEnabled val="1"/>
        </dgm:presLayoutVars>
      </dgm:prSet>
      <dgm:spPr/>
    </dgm:pt>
    <dgm:pt modelId="{F972C4D9-8079-477E-BEC0-39532E56D1AF}" type="pres">
      <dgm:prSet presAssocID="{5AAB5FDF-05F0-4939-A061-682082D91E22}" presName="Name9" presStyleLbl="parChTrans1D2" presStyleIdx="3" presStyleCnt="7"/>
      <dgm:spPr/>
    </dgm:pt>
    <dgm:pt modelId="{4A3B03F9-BA05-4EB0-8CFE-9CED9F34508F}" type="pres">
      <dgm:prSet presAssocID="{5AAB5FDF-05F0-4939-A061-682082D91E22}" presName="connTx" presStyleLbl="parChTrans1D2" presStyleIdx="3" presStyleCnt="7"/>
      <dgm:spPr/>
    </dgm:pt>
    <dgm:pt modelId="{5A8E9519-E32B-4603-894D-58AECB6E91E4}" type="pres">
      <dgm:prSet presAssocID="{31400064-D188-49F2-AD41-810FCAE1AA83}" presName="node" presStyleLbl="node1" presStyleIdx="3" presStyleCnt="7">
        <dgm:presLayoutVars>
          <dgm:bulletEnabled val="1"/>
        </dgm:presLayoutVars>
      </dgm:prSet>
      <dgm:spPr/>
    </dgm:pt>
    <dgm:pt modelId="{99C11CA6-F123-4EE5-ADEA-419030EC55B2}" type="pres">
      <dgm:prSet presAssocID="{D1CDC1DE-1B1D-4277-89DB-BD36373F6E66}" presName="Name9" presStyleLbl="parChTrans1D2" presStyleIdx="4" presStyleCnt="7"/>
      <dgm:spPr/>
    </dgm:pt>
    <dgm:pt modelId="{82DC6D84-312C-4B72-B5B4-3F63CB3A113D}" type="pres">
      <dgm:prSet presAssocID="{D1CDC1DE-1B1D-4277-89DB-BD36373F6E66}" presName="connTx" presStyleLbl="parChTrans1D2" presStyleIdx="4" presStyleCnt="7"/>
      <dgm:spPr/>
    </dgm:pt>
    <dgm:pt modelId="{5442B220-BE83-4414-B97A-207107E4A02E}" type="pres">
      <dgm:prSet presAssocID="{081BCF00-494B-42E6-8EC2-3464B2D9F2DA}" presName="node" presStyleLbl="node1" presStyleIdx="4" presStyleCnt="7">
        <dgm:presLayoutVars>
          <dgm:bulletEnabled val="1"/>
        </dgm:presLayoutVars>
      </dgm:prSet>
      <dgm:spPr/>
    </dgm:pt>
    <dgm:pt modelId="{CF378DC3-697F-40C3-8137-E3EAC4853707}" type="pres">
      <dgm:prSet presAssocID="{9E7BE43F-F409-4B5E-A4C4-3F2B0F437801}" presName="Name9" presStyleLbl="parChTrans1D2" presStyleIdx="5" presStyleCnt="7"/>
      <dgm:spPr/>
    </dgm:pt>
    <dgm:pt modelId="{A0AA82C4-6DD1-41E9-B7FD-3425FB18DCA0}" type="pres">
      <dgm:prSet presAssocID="{9E7BE43F-F409-4B5E-A4C4-3F2B0F437801}" presName="connTx" presStyleLbl="parChTrans1D2" presStyleIdx="5" presStyleCnt="7"/>
      <dgm:spPr/>
    </dgm:pt>
    <dgm:pt modelId="{36AB2C33-8F06-4BAE-9858-8C3D05DD62B4}" type="pres">
      <dgm:prSet presAssocID="{BC86FBD9-7940-47A3-BBE3-5121D33B08B6}" presName="node" presStyleLbl="node1" presStyleIdx="5" presStyleCnt="7">
        <dgm:presLayoutVars>
          <dgm:bulletEnabled val="1"/>
        </dgm:presLayoutVars>
      </dgm:prSet>
      <dgm:spPr/>
    </dgm:pt>
    <dgm:pt modelId="{FFF4B240-2ABD-434F-8EB1-BC2B484205AC}" type="pres">
      <dgm:prSet presAssocID="{AEDFCCB0-6B2C-4720-AA89-54C2577309C5}" presName="Name9" presStyleLbl="parChTrans1D2" presStyleIdx="6" presStyleCnt="7"/>
      <dgm:spPr/>
    </dgm:pt>
    <dgm:pt modelId="{B5E7707C-F341-4D52-BDA0-93797AAB8095}" type="pres">
      <dgm:prSet presAssocID="{AEDFCCB0-6B2C-4720-AA89-54C2577309C5}" presName="connTx" presStyleLbl="parChTrans1D2" presStyleIdx="6" presStyleCnt="7"/>
      <dgm:spPr/>
    </dgm:pt>
    <dgm:pt modelId="{3D602C01-0A51-4DBC-AF5F-93960BCAF02F}" type="pres">
      <dgm:prSet presAssocID="{BA0B97F7-CD57-48AC-B24E-3B2B3E352DB4}" presName="node" presStyleLbl="node1" presStyleIdx="6" presStyleCnt="7">
        <dgm:presLayoutVars>
          <dgm:bulletEnabled val="1"/>
        </dgm:presLayoutVars>
      </dgm:prSet>
      <dgm:spPr/>
    </dgm:pt>
  </dgm:ptLst>
  <dgm:cxnLst>
    <dgm:cxn modelId="{788AE3BD-09E0-4024-B572-80E7CE2A4EC2}" srcId="{0A0A3AB1-92EA-4938-B6B6-1F3029E2AFBE}" destId="{31400064-D188-49F2-AD41-810FCAE1AA83}" srcOrd="3" destOrd="0" parTransId="{5AAB5FDF-05F0-4939-A061-682082D91E22}" sibTransId="{BDBBD98B-51CC-4EED-859A-4673C13F720A}"/>
    <dgm:cxn modelId="{D69E6941-2E05-4926-89A8-0271AD341F11}" srcId="{E87E6268-F86B-406B-94CD-2BF27BECDD63}" destId="{0A0A3AB1-92EA-4938-B6B6-1F3029E2AFBE}" srcOrd="0" destOrd="0" parTransId="{D68057FE-0A82-48E3-B9FA-ABF5621D8AE3}" sibTransId="{E95B75FC-5093-4904-9076-D943D9D1B5B3}"/>
    <dgm:cxn modelId="{E2719C09-197A-4E29-920E-783F805865F7}" type="presOf" srcId="{AEDFCCB0-6B2C-4720-AA89-54C2577309C5}" destId="{B5E7707C-F341-4D52-BDA0-93797AAB8095}" srcOrd="1" destOrd="0" presId="urn:microsoft.com/office/officeart/2005/8/layout/radial1"/>
    <dgm:cxn modelId="{3CBCBCE4-E779-4C1F-BE17-56177B66BF90}" srcId="{0A0A3AB1-92EA-4938-B6B6-1F3029E2AFBE}" destId="{D95533AD-BA27-410E-88E9-D21AA3315D02}" srcOrd="1" destOrd="0" parTransId="{C2809ED5-97C4-457B-806B-023C91E00A8B}" sibTransId="{B572D59A-0B54-4BD3-B55D-80B9D7256FFA}"/>
    <dgm:cxn modelId="{CF253324-27C4-46E9-BF44-5DA50D860C89}" type="presOf" srcId="{E87E6268-F86B-406B-94CD-2BF27BECDD63}" destId="{C5014E22-480D-45F5-82DB-33A50141753C}" srcOrd="0" destOrd="0" presId="urn:microsoft.com/office/officeart/2005/8/layout/radial1"/>
    <dgm:cxn modelId="{73FF05ED-3292-42F7-A037-90EDB09C63CB}" type="presOf" srcId="{B988C646-8495-4180-8C49-FAAF61CB3166}" destId="{2AB9F3FD-5506-4792-B06B-3D1ACA7FD4AD}" srcOrd="1" destOrd="0" presId="urn:microsoft.com/office/officeart/2005/8/layout/radial1"/>
    <dgm:cxn modelId="{A786D8E4-F081-40FD-8245-C27F79C6E82F}" type="presOf" srcId="{C2809ED5-97C4-457B-806B-023C91E00A8B}" destId="{7FF262DA-D259-41AC-A2E1-E87275F895ED}" srcOrd="0" destOrd="0" presId="urn:microsoft.com/office/officeart/2005/8/layout/radial1"/>
    <dgm:cxn modelId="{C7465EC0-0829-4B97-AF6F-660F7878BA42}" type="presOf" srcId="{9E7BE43F-F409-4B5E-A4C4-3F2B0F437801}" destId="{A0AA82C4-6DD1-41E9-B7FD-3425FB18DCA0}" srcOrd="1" destOrd="0" presId="urn:microsoft.com/office/officeart/2005/8/layout/radial1"/>
    <dgm:cxn modelId="{A4C33A86-DC3A-42E3-99B4-FDB32138DF92}" srcId="{0A0A3AB1-92EA-4938-B6B6-1F3029E2AFBE}" destId="{BA0B97F7-CD57-48AC-B24E-3B2B3E352DB4}" srcOrd="6" destOrd="0" parTransId="{AEDFCCB0-6B2C-4720-AA89-54C2577309C5}" sibTransId="{2A91CBE6-F668-4F80-8E41-85247AF433D7}"/>
    <dgm:cxn modelId="{FE1FA5FA-2AAD-4DA1-A075-42008D30B92D}" type="presOf" srcId="{C2809ED5-97C4-457B-806B-023C91E00A8B}" destId="{BEE6894F-174A-4D89-BB83-2722CC2CCE70}" srcOrd="1" destOrd="0" presId="urn:microsoft.com/office/officeart/2005/8/layout/radial1"/>
    <dgm:cxn modelId="{DA135428-6867-4CBE-B1DE-9169EC76D959}" type="presOf" srcId="{B988C646-8495-4180-8C49-FAAF61CB3166}" destId="{30561D69-BE34-4417-B1AF-02E585F1A891}" srcOrd="0" destOrd="0" presId="urn:microsoft.com/office/officeart/2005/8/layout/radial1"/>
    <dgm:cxn modelId="{E0527EFE-753B-4E99-8022-CA89C7F164F5}" type="presOf" srcId="{474DD08E-2D9D-4E7A-A225-5CDDE7CAE290}" destId="{14442E41-58F7-4BA0-B928-B0422B7A8B75}" srcOrd="1" destOrd="0" presId="urn:microsoft.com/office/officeart/2005/8/layout/radial1"/>
    <dgm:cxn modelId="{245685C3-99F3-4E47-AB02-0EACF6526A60}" type="presOf" srcId="{31400064-D188-49F2-AD41-810FCAE1AA83}" destId="{5A8E9519-E32B-4603-894D-58AECB6E91E4}" srcOrd="0" destOrd="0" presId="urn:microsoft.com/office/officeart/2005/8/layout/radial1"/>
    <dgm:cxn modelId="{AD38E504-ED01-42FC-BB0D-9CC2E726F0DC}" srcId="{0A0A3AB1-92EA-4938-B6B6-1F3029E2AFBE}" destId="{D0930202-38B3-48CA-AC12-8E950B89D063}" srcOrd="0" destOrd="0" parTransId="{474DD08E-2D9D-4E7A-A225-5CDDE7CAE290}" sibTransId="{FF5C1ACC-B7A3-401D-987C-B15E61D76008}"/>
    <dgm:cxn modelId="{18EB030A-B45C-40B4-915E-F5C89C534A54}" type="presOf" srcId="{AEDFCCB0-6B2C-4720-AA89-54C2577309C5}" destId="{FFF4B240-2ABD-434F-8EB1-BC2B484205AC}" srcOrd="0" destOrd="0" presId="urn:microsoft.com/office/officeart/2005/8/layout/radial1"/>
    <dgm:cxn modelId="{0FF456CB-FC77-4E89-96F6-F673A2EED5FC}" type="presOf" srcId="{5AAB5FDF-05F0-4939-A061-682082D91E22}" destId="{4A3B03F9-BA05-4EB0-8CFE-9CED9F34508F}" srcOrd="1" destOrd="0" presId="urn:microsoft.com/office/officeart/2005/8/layout/radial1"/>
    <dgm:cxn modelId="{FF7EB0A4-14F8-4322-B614-FF775184269F}" type="presOf" srcId="{081BCF00-494B-42E6-8EC2-3464B2D9F2DA}" destId="{5442B220-BE83-4414-B97A-207107E4A02E}" srcOrd="0" destOrd="0" presId="urn:microsoft.com/office/officeart/2005/8/layout/radial1"/>
    <dgm:cxn modelId="{095AEEA1-5836-4B38-9E06-CD7CF69814FC}" type="presOf" srcId="{0A0A3AB1-92EA-4938-B6B6-1F3029E2AFBE}" destId="{1E9BDF68-C071-460F-AA53-5671FE9ED932}" srcOrd="0" destOrd="0" presId="urn:microsoft.com/office/officeart/2005/8/layout/radial1"/>
    <dgm:cxn modelId="{C9040A99-EB80-44FA-9E44-CD32B634F8A0}" type="presOf" srcId="{BA0B97F7-CD57-48AC-B24E-3B2B3E352DB4}" destId="{3D602C01-0A51-4DBC-AF5F-93960BCAF02F}" srcOrd="0" destOrd="0" presId="urn:microsoft.com/office/officeart/2005/8/layout/radial1"/>
    <dgm:cxn modelId="{DC376ED2-9516-4F53-A11B-410B54A9F0F4}" type="presOf" srcId="{BC86FBD9-7940-47A3-BBE3-5121D33B08B6}" destId="{36AB2C33-8F06-4BAE-9858-8C3D05DD62B4}" srcOrd="0" destOrd="0" presId="urn:microsoft.com/office/officeart/2005/8/layout/radial1"/>
    <dgm:cxn modelId="{10A2F86F-B6BA-4AB5-96FD-12BC5ECC1A41}" type="presOf" srcId="{5AAB5FDF-05F0-4939-A061-682082D91E22}" destId="{F972C4D9-8079-477E-BEC0-39532E56D1AF}" srcOrd="0" destOrd="0" presId="urn:microsoft.com/office/officeart/2005/8/layout/radial1"/>
    <dgm:cxn modelId="{0BC35E25-2564-4673-8B57-AB05A69F0E84}" type="presOf" srcId="{D0930202-38B3-48CA-AC12-8E950B89D063}" destId="{32E7873A-C28B-4560-B807-EC2B2B409D9F}" srcOrd="0" destOrd="0" presId="urn:microsoft.com/office/officeart/2005/8/layout/radial1"/>
    <dgm:cxn modelId="{22A22C1D-1D7C-4586-A08E-4518465DDF41}" type="presOf" srcId="{D1CDC1DE-1B1D-4277-89DB-BD36373F6E66}" destId="{99C11CA6-F123-4EE5-ADEA-419030EC55B2}" srcOrd="0" destOrd="0" presId="urn:microsoft.com/office/officeart/2005/8/layout/radial1"/>
    <dgm:cxn modelId="{3B36B40F-3B5D-401D-937C-908F1533107E}" srcId="{0A0A3AB1-92EA-4938-B6B6-1F3029E2AFBE}" destId="{BC86FBD9-7940-47A3-BBE3-5121D33B08B6}" srcOrd="5" destOrd="0" parTransId="{9E7BE43F-F409-4B5E-A4C4-3F2B0F437801}" sibTransId="{4F793E2E-1077-4B41-A941-AA5ADA3589AD}"/>
    <dgm:cxn modelId="{08672020-A3BE-4534-BEAA-D0CB1CA08C3A}" type="presOf" srcId="{1CFCC32D-7294-48E0-B8C7-BA5F66DCACD2}" destId="{EEFBC0EE-0AF5-431A-99CB-9672A3C67B34}" srcOrd="0" destOrd="0" presId="urn:microsoft.com/office/officeart/2005/8/layout/radial1"/>
    <dgm:cxn modelId="{C0B8C96B-E647-4FB0-A944-B1C56889A194}" type="presOf" srcId="{9E7BE43F-F409-4B5E-A4C4-3F2B0F437801}" destId="{CF378DC3-697F-40C3-8137-E3EAC4853707}" srcOrd="0" destOrd="0" presId="urn:microsoft.com/office/officeart/2005/8/layout/radial1"/>
    <dgm:cxn modelId="{86DE6469-0588-4342-BF9C-DAD30EEB7D74}" type="presOf" srcId="{D95533AD-BA27-410E-88E9-D21AA3315D02}" destId="{26AA1822-3621-4123-8960-C2577E94540D}" srcOrd="0" destOrd="0" presId="urn:microsoft.com/office/officeart/2005/8/layout/radial1"/>
    <dgm:cxn modelId="{BC65BB7F-0CBB-43CE-995E-A99EF9654B6F}" type="presOf" srcId="{D1CDC1DE-1B1D-4277-89DB-BD36373F6E66}" destId="{82DC6D84-312C-4B72-B5B4-3F63CB3A113D}" srcOrd="1" destOrd="0" presId="urn:microsoft.com/office/officeart/2005/8/layout/radial1"/>
    <dgm:cxn modelId="{1146FD82-C8CD-4FFC-98AF-BFFB1D2D4B2E}" type="presOf" srcId="{474DD08E-2D9D-4E7A-A225-5CDDE7CAE290}" destId="{8EB9F432-F2BF-409D-9921-662B4006E1A6}" srcOrd="0" destOrd="0" presId="urn:microsoft.com/office/officeart/2005/8/layout/radial1"/>
    <dgm:cxn modelId="{8974BA67-9C1D-4EC7-B5D9-9D514429BC80}" srcId="{0A0A3AB1-92EA-4938-B6B6-1F3029E2AFBE}" destId="{1CFCC32D-7294-48E0-B8C7-BA5F66DCACD2}" srcOrd="2" destOrd="0" parTransId="{B988C646-8495-4180-8C49-FAAF61CB3166}" sibTransId="{586A8DE9-D69E-40FE-A9A7-06D3434C8441}"/>
    <dgm:cxn modelId="{414A4543-1FD9-496B-BECB-72729773EB34}" srcId="{0A0A3AB1-92EA-4938-B6B6-1F3029E2AFBE}" destId="{081BCF00-494B-42E6-8EC2-3464B2D9F2DA}" srcOrd="4" destOrd="0" parTransId="{D1CDC1DE-1B1D-4277-89DB-BD36373F6E66}" sibTransId="{66458A99-7198-4C83-9298-E336C8E94123}"/>
    <dgm:cxn modelId="{2AE1A5FC-DB8A-462B-B965-DB5CB5FA8D26}" type="presParOf" srcId="{C5014E22-480D-45F5-82DB-33A50141753C}" destId="{1E9BDF68-C071-460F-AA53-5671FE9ED932}" srcOrd="0" destOrd="0" presId="urn:microsoft.com/office/officeart/2005/8/layout/radial1"/>
    <dgm:cxn modelId="{71C4AA9B-E435-479A-B7E2-A7BDB6E51332}" type="presParOf" srcId="{C5014E22-480D-45F5-82DB-33A50141753C}" destId="{8EB9F432-F2BF-409D-9921-662B4006E1A6}" srcOrd="1" destOrd="0" presId="urn:microsoft.com/office/officeart/2005/8/layout/radial1"/>
    <dgm:cxn modelId="{A4C148AF-7B77-4678-A82E-989486A7EE79}" type="presParOf" srcId="{8EB9F432-F2BF-409D-9921-662B4006E1A6}" destId="{14442E41-58F7-4BA0-B928-B0422B7A8B75}" srcOrd="0" destOrd="0" presId="urn:microsoft.com/office/officeart/2005/8/layout/radial1"/>
    <dgm:cxn modelId="{B37AF86A-5EDA-4433-9C11-0AC444B7AE44}" type="presParOf" srcId="{C5014E22-480D-45F5-82DB-33A50141753C}" destId="{32E7873A-C28B-4560-B807-EC2B2B409D9F}" srcOrd="2" destOrd="0" presId="urn:microsoft.com/office/officeart/2005/8/layout/radial1"/>
    <dgm:cxn modelId="{CBFDC7E4-06BC-4057-B467-D483E3FC1C7A}" type="presParOf" srcId="{C5014E22-480D-45F5-82DB-33A50141753C}" destId="{7FF262DA-D259-41AC-A2E1-E87275F895ED}" srcOrd="3" destOrd="0" presId="urn:microsoft.com/office/officeart/2005/8/layout/radial1"/>
    <dgm:cxn modelId="{B8DC72CC-99D7-4033-A7AB-CBA4B9C27B08}" type="presParOf" srcId="{7FF262DA-D259-41AC-A2E1-E87275F895ED}" destId="{BEE6894F-174A-4D89-BB83-2722CC2CCE70}" srcOrd="0" destOrd="0" presId="urn:microsoft.com/office/officeart/2005/8/layout/radial1"/>
    <dgm:cxn modelId="{7E5D335F-9E99-47DE-9C1F-3625AC71B27F}" type="presParOf" srcId="{C5014E22-480D-45F5-82DB-33A50141753C}" destId="{26AA1822-3621-4123-8960-C2577E94540D}" srcOrd="4" destOrd="0" presId="urn:microsoft.com/office/officeart/2005/8/layout/radial1"/>
    <dgm:cxn modelId="{BEDEEBE5-7524-4DA8-BF3A-C28E755F968D}" type="presParOf" srcId="{C5014E22-480D-45F5-82DB-33A50141753C}" destId="{30561D69-BE34-4417-B1AF-02E585F1A891}" srcOrd="5" destOrd="0" presId="urn:microsoft.com/office/officeart/2005/8/layout/radial1"/>
    <dgm:cxn modelId="{98067FD1-0D5A-4BBA-AA70-98FB4471072F}" type="presParOf" srcId="{30561D69-BE34-4417-B1AF-02E585F1A891}" destId="{2AB9F3FD-5506-4792-B06B-3D1ACA7FD4AD}" srcOrd="0" destOrd="0" presId="urn:microsoft.com/office/officeart/2005/8/layout/radial1"/>
    <dgm:cxn modelId="{AB79ED99-017E-4731-921B-92FF06605138}" type="presParOf" srcId="{C5014E22-480D-45F5-82DB-33A50141753C}" destId="{EEFBC0EE-0AF5-431A-99CB-9672A3C67B34}" srcOrd="6" destOrd="0" presId="urn:microsoft.com/office/officeart/2005/8/layout/radial1"/>
    <dgm:cxn modelId="{A31B98D9-2262-47BA-94D1-B4755CF05107}" type="presParOf" srcId="{C5014E22-480D-45F5-82DB-33A50141753C}" destId="{F972C4D9-8079-477E-BEC0-39532E56D1AF}" srcOrd="7" destOrd="0" presId="urn:microsoft.com/office/officeart/2005/8/layout/radial1"/>
    <dgm:cxn modelId="{ECF44007-53F1-4834-B3BE-355A90543C86}" type="presParOf" srcId="{F972C4D9-8079-477E-BEC0-39532E56D1AF}" destId="{4A3B03F9-BA05-4EB0-8CFE-9CED9F34508F}" srcOrd="0" destOrd="0" presId="urn:microsoft.com/office/officeart/2005/8/layout/radial1"/>
    <dgm:cxn modelId="{27104772-81E6-4E84-9A16-69DC8276CA9B}" type="presParOf" srcId="{C5014E22-480D-45F5-82DB-33A50141753C}" destId="{5A8E9519-E32B-4603-894D-58AECB6E91E4}" srcOrd="8" destOrd="0" presId="urn:microsoft.com/office/officeart/2005/8/layout/radial1"/>
    <dgm:cxn modelId="{0BA7DA22-ED14-43A6-98CE-03819A40FA9B}" type="presParOf" srcId="{C5014E22-480D-45F5-82DB-33A50141753C}" destId="{99C11CA6-F123-4EE5-ADEA-419030EC55B2}" srcOrd="9" destOrd="0" presId="urn:microsoft.com/office/officeart/2005/8/layout/radial1"/>
    <dgm:cxn modelId="{0F8FA6ED-4DFF-4398-B9D0-C787B85A413B}" type="presParOf" srcId="{99C11CA6-F123-4EE5-ADEA-419030EC55B2}" destId="{82DC6D84-312C-4B72-B5B4-3F63CB3A113D}" srcOrd="0" destOrd="0" presId="urn:microsoft.com/office/officeart/2005/8/layout/radial1"/>
    <dgm:cxn modelId="{CC66E676-02B1-408A-B407-A81962070082}" type="presParOf" srcId="{C5014E22-480D-45F5-82DB-33A50141753C}" destId="{5442B220-BE83-4414-B97A-207107E4A02E}" srcOrd="10" destOrd="0" presId="urn:microsoft.com/office/officeart/2005/8/layout/radial1"/>
    <dgm:cxn modelId="{028EE03A-E8E8-4C71-94C5-BB26CC868F79}" type="presParOf" srcId="{C5014E22-480D-45F5-82DB-33A50141753C}" destId="{CF378DC3-697F-40C3-8137-E3EAC4853707}" srcOrd="11" destOrd="0" presId="urn:microsoft.com/office/officeart/2005/8/layout/radial1"/>
    <dgm:cxn modelId="{B801227D-E540-4D02-8E3F-1C4143C24CF0}" type="presParOf" srcId="{CF378DC3-697F-40C3-8137-E3EAC4853707}" destId="{A0AA82C4-6DD1-41E9-B7FD-3425FB18DCA0}" srcOrd="0" destOrd="0" presId="urn:microsoft.com/office/officeart/2005/8/layout/radial1"/>
    <dgm:cxn modelId="{F23C3DBD-BFE6-48E9-B338-9A0A57D87D32}" type="presParOf" srcId="{C5014E22-480D-45F5-82DB-33A50141753C}" destId="{36AB2C33-8F06-4BAE-9858-8C3D05DD62B4}" srcOrd="12" destOrd="0" presId="urn:microsoft.com/office/officeart/2005/8/layout/radial1"/>
    <dgm:cxn modelId="{1DFB7092-8D42-497C-BC1C-1C99A98FD6D1}" type="presParOf" srcId="{C5014E22-480D-45F5-82DB-33A50141753C}" destId="{FFF4B240-2ABD-434F-8EB1-BC2B484205AC}" srcOrd="13" destOrd="0" presId="urn:microsoft.com/office/officeart/2005/8/layout/radial1"/>
    <dgm:cxn modelId="{40ED192D-7741-4DD2-B112-AB46192D2564}" type="presParOf" srcId="{FFF4B240-2ABD-434F-8EB1-BC2B484205AC}" destId="{B5E7707C-F341-4D52-BDA0-93797AAB8095}" srcOrd="0" destOrd="0" presId="urn:microsoft.com/office/officeart/2005/8/layout/radial1"/>
    <dgm:cxn modelId="{0F823990-314F-49BC-9E28-3CCC8ECC4A70}" type="presParOf" srcId="{C5014E22-480D-45F5-82DB-33A50141753C}" destId="{3D602C01-0A51-4DBC-AF5F-93960BCAF02F}"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t>Normal</a:t>
          </a:r>
        </a:p>
        <a:p>
          <a:pPr marL="0" lvl="0" indent="0" algn="ctr" defTabSz="1066800">
            <a:lnSpc>
              <a:spcPct val="90000"/>
            </a:lnSpc>
            <a:spcBef>
              <a:spcPct val="0"/>
            </a:spcBef>
            <a:spcAft>
              <a:spcPct val="35000"/>
            </a:spcAft>
            <a:buNone/>
          </a:pPr>
          <a:r>
            <a:rPr lang="en-US" sz="2400" b="1" kern="1200"/>
            <a:t>FBG &lt;100</a:t>
          </a:r>
        </a:p>
        <a:p>
          <a:pPr marL="0" lvl="0" indent="0" algn="ctr" defTabSz="1066800">
            <a:lnSpc>
              <a:spcPct val="90000"/>
            </a:lnSpc>
            <a:spcBef>
              <a:spcPct val="0"/>
            </a:spcBef>
            <a:spcAft>
              <a:spcPct val="35000"/>
            </a:spcAft>
            <a:buNone/>
          </a:pPr>
          <a:r>
            <a:rPr lang="en-US" sz="2400" b="1" kern="1200"/>
            <a:t>Random &lt;140</a:t>
          </a:r>
        </a:p>
        <a:p>
          <a:pPr marL="0" lvl="0" indent="0" algn="ctr" defTabSz="1066800">
            <a:lnSpc>
              <a:spcPct val="90000"/>
            </a:lnSpc>
            <a:spcBef>
              <a:spcPct val="0"/>
            </a:spcBef>
            <a:spcAft>
              <a:spcPct val="35000"/>
            </a:spcAft>
            <a:buNone/>
          </a:pPr>
          <a:r>
            <a:rPr lang="en-US" sz="2400" b="1" kern="1200"/>
            <a:t>A1c &lt;5.7%</a:t>
          </a:r>
          <a:endParaRPr lang="en-US" sz="2400" b="1" kern="1200" dirty="0"/>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b="1" u="sng" kern="1200"/>
            <a:t>Prediabetes</a:t>
          </a:r>
        </a:p>
        <a:p>
          <a:pPr marL="0" lvl="0" indent="0" algn="ctr" defTabSz="889000">
            <a:lnSpc>
              <a:spcPct val="90000"/>
            </a:lnSpc>
            <a:spcBef>
              <a:spcPct val="0"/>
            </a:spcBef>
            <a:spcAft>
              <a:spcPct val="35000"/>
            </a:spcAft>
            <a:buNone/>
          </a:pPr>
          <a:r>
            <a:rPr lang="en-US" sz="2000" b="1" kern="1200"/>
            <a:t>FBG 100-125</a:t>
          </a:r>
        </a:p>
        <a:p>
          <a:pPr marL="0" lvl="0" indent="0" algn="ctr" defTabSz="889000">
            <a:lnSpc>
              <a:spcPct val="90000"/>
            </a:lnSpc>
            <a:spcBef>
              <a:spcPct val="0"/>
            </a:spcBef>
            <a:spcAft>
              <a:spcPct val="35000"/>
            </a:spcAft>
            <a:buNone/>
          </a:pPr>
          <a:r>
            <a:rPr lang="en-US" sz="2000" b="1" kern="1200"/>
            <a:t>Random 140 - 199</a:t>
          </a:r>
        </a:p>
        <a:p>
          <a:pPr marL="0" lvl="0" indent="0" algn="ctr" defTabSz="889000">
            <a:lnSpc>
              <a:spcPct val="90000"/>
            </a:lnSpc>
            <a:spcBef>
              <a:spcPct val="0"/>
            </a:spcBef>
            <a:spcAft>
              <a:spcPct val="35000"/>
            </a:spcAft>
            <a:buNone/>
          </a:pPr>
          <a:r>
            <a:rPr lang="en-US" sz="2000" b="1" kern="1200"/>
            <a:t>A1c ~ 5.7- 6.4% </a:t>
          </a:r>
        </a:p>
        <a:p>
          <a:pPr marL="0" lvl="0" indent="0" algn="ctr" defTabSz="889000">
            <a:lnSpc>
              <a:spcPct val="90000"/>
            </a:lnSpc>
            <a:spcBef>
              <a:spcPct val="0"/>
            </a:spcBef>
            <a:spcAft>
              <a:spcPct val="35000"/>
            </a:spcAft>
            <a:buNone/>
          </a:pPr>
          <a:r>
            <a:rPr lang="en-US" sz="2000" b="1" kern="1200"/>
            <a:t>50% working pancreas</a:t>
          </a:r>
          <a:endParaRPr lang="en-US" sz="2000" b="1" kern="1200" dirty="0"/>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a:latin typeface="+mn-lt"/>
            </a:rPr>
            <a:t>D</a:t>
          </a:r>
          <a:r>
            <a:rPr kumimoji="0" lang="en-US" sz="2400" b="1" i="0" u="sng" strike="noStrike" kern="1200" cap="none" spc="0" normalizeH="0" baseline="0" noProof="0">
              <a:ln/>
              <a:effectLst/>
              <a:uLnTx/>
              <a:uFillTx/>
              <a:latin typeface="+mn-lt"/>
              <a:ea typeface="+mn-ea"/>
              <a:cs typeface="+mn-cs"/>
            </a:rPr>
            <a:t>iabetes</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Random 200</a:t>
          </a:r>
          <a:r>
            <a:rPr kumimoji="0" lang="en-US" sz="2400" b="1" i="0" u="none" strike="noStrike" kern="1200" cap="none" spc="0" normalizeH="0" noProof="0">
              <a:ln/>
              <a:effectLst/>
              <a:uLnTx/>
              <a:uFillTx/>
              <a:latin typeface="+mn-lt"/>
            </a:rPr>
            <a:t> +</a:t>
          </a:r>
          <a:endParaRPr kumimoji="0" lang="en-US" sz="2400" b="1" i="0" u="none" strike="noStrike" kern="1200" cap="none" spc="0" normalizeH="0" baseline="0" noProof="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a:ln/>
              <a:effectLst/>
              <a:uLnTx/>
              <a:uFillTx/>
              <a:latin typeface="+mn-lt"/>
            </a:rPr>
            <a:t>A1c</a:t>
          </a:r>
          <a:r>
            <a:rPr kumimoji="0" lang="en-US" sz="2400" b="1" i="0" u="none" strike="noStrike" kern="1200" cap="none" spc="0" normalizeH="0" noProof="0">
              <a:ln/>
              <a:effectLst/>
              <a:uLnTx/>
              <a:uFillTx/>
              <a:latin typeface="+mn-lt"/>
            </a:rPr>
            <a:t> </a:t>
          </a:r>
          <a:r>
            <a:rPr kumimoji="0" lang="en-US" sz="2400" b="1" i="0" u="none" strike="noStrike" kern="1200" cap="none" spc="0" normalizeH="0" baseline="0" noProof="0">
              <a:ln/>
              <a:effectLst/>
              <a:uLnTx/>
              <a:uFillTx/>
              <a:latin typeface="+mn-lt"/>
            </a:rPr>
            <a:t>6.5% or +   </a:t>
          </a:r>
        </a:p>
        <a:p>
          <a:pPr marL="0" lvl="0" indent="0" algn="ctr" defTabSz="1066800" rtl="0">
            <a:lnSpc>
              <a:spcPct val="90000"/>
            </a:lnSpc>
            <a:spcBef>
              <a:spcPct val="0"/>
            </a:spcBef>
            <a:spcAft>
              <a:spcPct val="35000"/>
            </a:spcAft>
            <a:buNone/>
          </a:pPr>
          <a:r>
            <a:rPr lang="en-US" sz="2400" b="1" kern="1200"/>
            <a:t>20% working pancreas</a:t>
          </a:r>
          <a:endParaRPr lang="en-US" sz="2400" b="1" kern="1200" dirty="0"/>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BDF68-C071-460F-AA53-5671FE9ED932}">
      <dsp:nvSpPr>
        <dsp:cNvPr id="0" name=""/>
        <dsp:cNvSpPr/>
      </dsp:nvSpPr>
      <dsp:spPr>
        <a:xfrm>
          <a:off x="2390440" y="2204917"/>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Cardio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Metabolic</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700" b="1" i="0" u="none" strike="noStrike" kern="1200" cap="none" normalizeH="0" baseline="0">
              <a:ln/>
              <a:effectLst/>
              <a:latin typeface="Arial" pitchFamily="34" charset="0"/>
              <a:cs typeface="Arial" pitchFamily="34" charset="0"/>
            </a:rPr>
            <a:t> Risk</a:t>
          </a:r>
        </a:p>
      </dsp:txBody>
      <dsp:txXfrm>
        <a:off x="2605353" y="2419830"/>
        <a:ext cx="1037693" cy="1037693"/>
      </dsp:txXfrm>
    </dsp:sp>
    <dsp:sp modelId="{8EB9F432-F2BF-409D-9921-662B4006E1A6}">
      <dsp:nvSpPr>
        <dsp:cNvPr id="0" name=""/>
        <dsp:cNvSpPr/>
      </dsp:nvSpPr>
      <dsp:spPr>
        <a:xfrm rot="16200000">
          <a:off x="2757713" y="1817293"/>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05875" y="1820107"/>
        <a:ext cx="36648" cy="36648"/>
      </dsp:txXfrm>
    </dsp:sp>
    <dsp:sp modelId="{32E7873A-C28B-4560-B807-EC2B2B409D9F}">
      <dsp:nvSpPr>
        <dsp:cNvPr id="0" name=""/>
        <dsp:cNvSpPr/>
      </dsp:nvSpPr>
      <dsp:spPr>
        <a:xfrm>
          <a:off x="2390440" y="4425"/>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Insulin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Resistance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1" i="0" u="none" strike="noStrike" kern="1200" cap="none" normalizeH="0" baseline="0">
              <a:ln/>
              <a:effectLst/>
              <a:latin typeface="Arial" pitchFamily="34" charset="0"/>
              <a:cs typeface="Arial" pitchFamily="34" charset="0"/>
            </a:rPr>
            <a:t>Syndrome</a:t>
          </a:r>
          <a:endParaRPr kumimoji="0" lang="en-US" sz="1300" b="1" i="0" u="none" strike="noStrike" kern="1200" cap="none" normalizeH="0" baseline="0" dirty="0">
            <a:ln/>
            <a:effectLst/>
            <a:latin typeface="Arial" pitchFamily="34" charset="0"/>
            <a:cs typeface="Arial" pitchFamily="34" charset="0"/>
          </a:endParaRPr>
        </a:p>
      </dsp:txBody>
      <dsp:txXfrm>
        <a:off x="2605353" y="219338"/>
        <a:ext cx="1037693" cy="1037693"/>
      </dsp:txXfrm>
    </dsp:sp>
    <dsp:sp modelId="{7FF262DA-D259-41AC-A2E1-E87275F895ED}">
      <dsp:nvSpPr>
        <dsp:cNvPr id="0" name=""/>
        <dsp:cNvSpPr/>
      </dsp:nvSpPr>
      <dsp:spPr>
        <a:xfrm rot="19285714">
          <a:off x="3617920" y="223154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66082" y="2234361"/>
        <a:ext cx="36648" cy="36648"/>
      </dsp:txXfrm>
    </dsp:sp>
    <dsp:sp modelId="{26AA1822-3621-4123-8960-C2577E94540D}">
      <dsp:nvSpPr>
        <dsp:cNvPr id="0" name=""/>
        <dsp:cNvSpPr/>
      </dsp:nvSpPr>
      <dsp:spPr>
        <a:xfrm>
          <a:off x="4110854" y="83293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Smoking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Physical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Inactivity</a:t>
          </a:r>
        </a:p>
      </dsp:txBody>
      <dsp:txXfrm>
        <a:off x="4325767" y="1047846"/>
        <a:ext cx="1037693" cy="1037693"/>
      </dsp:txXfrm>
    </dsp:sp>
    <dsp:sp modelId="{30561D69-BE34-4417-B1AF-02E585F1A891}">
      <dsp:nvSpPr>
        <dsp:cNvPr id="0" name=""/>
        <dsp:cNvSpPr/>
      </dsp:nvSpPr>
      <dsp:spPr>
        <a:xfrm rot="771429">
          <a:off x="3830374" y="316236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78536" y="3165181"/>
        <a:ext cx="36648" cy="36648"/>
      </dsp:txXfrm>
    </dsp:sp>
    <dsp:sp modelId="{EEFBC0EE-0AF5-431A-99CB-9672A3C67B34}">
      <dsp:nvSpPr>
        <dsp:cNvPr id="0" name=""/>
        <dsp:cNvSpPr/>
      </dsp:nvSpPr>
      <dsp:spPr>
        <a:xfrm>
          <a:off x="4535761" y="269457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Age, Race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Gender,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dirty="0">
              <a:ln/>
              <a:effectLst/>
              <a:latin typeface="Arial" pitchFamily="34" charset="0"/>
              <a:cs typeface="Arial" pitchFamily="34" charset="0"/>
            </a:rPr>
            <a:t>Family </a:t>
          </a:r>
          <a:r>
            <a:rPr kumimoji="0" lang="en-US" sz="1300" b="0" i="0" u="none" strike="noStrike" kern="1200" cap="none" normalizeH="0" baseline="0" dirty="0" err="1">
              <a:ln/>
              <a:effectLst/>
              <a:latin typeface="Arial" pitchFamily="34" charset="0"/>
              <a:cs typeface="Arial" pitchFamily="34" charset="0"/>
            </a:rPr>
            <a:t>hx</a:t>
          </a:r>
          <a:endParaRPr kumimoji="0" lang="en-US" sz="1300" b="0" i="0" u="none" strike="noStrike" kern="1200" cap="none" normalizeH="0" baseline="0" dirty="0">
            <a:ln/>
            <a:effectLst/>
            <a:latin typeface="Arial" pitchFamily="34" charset="0"/>
            <a:cs typeface="Arial" pitchFamily="34" charset="0"/>
          </a:endParaRPr>
        </a:p>
      </dsp:txBody>
      <dsp:txXfrm>
        <a:off x="4750674" y="2909486"/>
        <a:ext cx="1037693" cy="1037693"/>
      </dsp:txXfrm>
    </dsp:sp>
    <dsp:sp modelId="{F972C4D9-8079-477E-BEC0-39532E56D1AF}">
      <dsp:nvSpPr>
        <dsp:cNvPr id="0" name=""/>
        <dsp:cNvSpPr/>
      </dsp:nvSpPr>
      <dsp:spPr>
        <a:xfrm rot="3857143">
          <a:off x="3235092" y="390882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83254" y="3911640"/>
        <a:ext cx="36648" cy="36648"/>
      </dsp:txXfrm>
    </dsp:sp>
    <dsp:sp modelId="{5A8E9519-E32B-4603-894D-58AECB6E91E4}">
      <dsp:nvSpPr>
        <dsp:cNvPr id="0" name=""/>
        <dsp:cNvSpPr/>
      </dsp:nvSpPr>
      <dsp:spPr>
        <a:xfrm>
          <a:off x="3345197" y="4187492"/>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Inflammation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Hyper-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coagulation</a:t>
          </a:r>
        </a:p>
      </dsp:txBody>
      <dsp:txXfrm>
        <a:off x="3560110" y="4402405"/>
        <a:ext cx="1037693" cy="1037693"/>
      </dsp:txXfrm>
    </dsp:sp>
    <dsp:sp modelId="{99C11CA6-F123-4EE5-ADEA-419030EC55B2}">
      <dsp:nvSpPr>
        <dsp:cNvPr id="0" name=""/>
        <dsp:cNvSpPr/>
      </dsp:nvSpPr>
      <dsp:spPr>
        <a:xfrm rot="6942857">
          <a:off x="2280335" y="390882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28496" y="3911640"/>
        <a:ext cx="36648" cy="36648"/>
      </dsp:txXfrm>
    </dsp:sp>
    <dsp:sp modelId="{5442B220-BE83-4414-B97A-207107E4A02E}">
      <dsp:nvSpPr>
        <dsp:cNvPr id="0" name=""/>
        <dsp:cNvSpPr/>
      </dsp:nvSpPr>
      <dsp:spPr>
        <a:xfrm>
          <a:off x="1435682" y="4187492"/>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Hypertension</a:t>
          </a:r>
        </a:p>
      </dsp:txBody>
      <dsp:txXfrm>
        <a:off x="1650595" y="4402405"/>
        <a:ext cx="1037693" cy="1037693"/>
      </dsp:txXfrm>
    </dsp:sp>
    <dsp:sp modelId="{CF378DC3-697F-40C3-8137-E3EAC4853707}">
      <dsp:nvSpPr>
        <dsp:cNvPr id="0" name=""/>
        <dsp:cNvSpPr/>
      </dsp:nvSpPr>
      <dsp:spPr>
        <a:xfrm rot="10028571">
          <a:off x="1685053" y="316236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033215" y="3165181"/>
        <a:ext cx="36648" cy="36648"/>
      </dsp:txXfrm>
    </dsp:sp>
    <dsp:sp modelId="{36AB2C33-8F06-4BAE-9858-8C3D05DD62B4}">
      <dsp:nvSpPr>
        <dsp:cNvPr id="0" name=""/>
        <dsp:cNvSpPr/>
      </dsp:nvSpPr>
      <dsp:spPr>
        <a:xfrm>
          <a:off x="245119" y="269457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Abnormal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Lipid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Metabolism</a:t>
          </a:r>
        </a:p>
      </dsp:txBody>
      <dsp:txXfrm>
        <a:off x="460032" y="2909486"/>
        <a:ext cx="1037693" cy="1037693"/>
      </dsp:txXfrm>
    </dsp:sp>
    <dsp:sp modelId="{FFF4B240-2ABD-434F-8EB1-BC2B484205AC}">
      <dsp:nvSpPr>
        <dsp:cNvPr id="0" name=""/>
        <dsp:cNvSpPr/>
      </dsp:nvSpPr>
      <dsp:spPr>
        <a:xfrm rot="13114286">
          <a:off x="1897506" y="2231547"/>
          <a:ext cx="732972" cy="42275"/>
        </a:xfrm>
        <a:custGeom>
          <a:avLst/>
          <a:gdLst/>
          <a:ahLst/>
          <a:cxnLst/>
          <a:rect l="0" t="0" r="0" b="0"/>
          <a:pathLst>
            <a:path>
              <a:moveTo>
                <a:pt x="0" y="21137"/>
              </a:moveTo>
              <a:lnTo>
                <a:pt x="732972" y="21137"/>
              </a:lnTo>
            </a:path>
          </a:pathLst>
        </a:custGeom>
        <a:noFill/>
        <a:ln w="1905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245668" y="2234361"/>
        <a:ext cx="36648" cy="36648"/>
      </dsp:txXfrm>
    </dsp:sp>
    <dsp:sp modelId="{3D602C01-0A51-4DBC-AF5F-93960BCAF02F}">
      <dsp:nvSpPr>
        <dsp:cNvPr id="0" name=""/>
        <dsp:cNvSpPr/>
      </dsp:nvSpPr>
      <dsp:spPr>
        <a:xfrm>
          <a:off x="670026" y="832933"/>
          <a:ext cx="1467519" cy="1467519"/>
        </a:xfrm>
        <a:prstGeom prst="ellipse">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BMI &gt;25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Waist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  35” women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300" b="0" i="0" u="none" strike="noStrike" kern="1200" cap="none" normalizeH="0" baseline="0">
              <a:ln/>
              <a:effectLst/>
              <a:latin typeface="Arial" pitchFamily="34" charset="0"/>
              <a:cs typeface="Arial" pitchFamily="34" charset="0"/>
            </a:rPr>
            <a:t> 40” men</a:t>
          </a:r>
        </a:p>
      </dsp:txBody>
      <dsp:txXfrm>
        <a:off x="884939" y="1047846"/>
        <a:ext cx="1037693" cy="1037693"/>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image" Target="../media/image67.png"/></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US"/>
          </a:p>
        </p:txBody>
      </p:sp>
      <p:sp>
        <p:nvSpPr>
          <p:cNvPr id="5" name="Slide Number Placeholder 4"/>
          <p:cNvSpPr>
            <a:spLocks noGrp="1"/>
          </p:cNvSpPr>
          <p:nvPr>
            <p:ph type="sldNum" sz="quarter" idx="3"/>
          </p:nvPr>
        </p:nvSpPr>
        <p:spPr>
          <a:xfrm>
            <a:off x="3630599" y="8925294"/>
            <a:ext cx="3169920" cy="481726"/>
          </a:xfrm>
          <a:prstGeom prst="rect">
            <a:avLst/>
          </a:prstGeom>
        </p:spPr>
        <p:txBody>
          <a:bodyPr vert="horz" lIns="96653" tIns="48327" rIns="96653" bIns="48327" rtlCol="0" anchor="b"/>
          <a:lstStyle>
            <a:lvl1pPr algn="r">
              <a:defRPr sz="1200"/>
            </a:lvl1pPr>
          </a:lstStyle>
          <a:p>
            <a:r>
              <a:rPr lang="en-US" dirty="0"/>
              <a:t>Page </a:t>
            </a:r>
            <a:fld id="{A4A00C26-C2CD-4DD3-AA77-A4A9C8F0E1ED}" type="slidenum">
              <a:rPr lang="en-US" smtClean="0"/>
              <a:t>‹#›</a:t>
            </a:fld>
            <a:endParaRPr lang="en-US" dirty="0"/>
          </a:p>
        </p:txBody>
      </p:sp>
      <p:sp>
        <p:nvSpPr>
          <p:cNvPr id="6" name="Text Box 4"/>
          <p:cNvSpPr txBox="1">
            <a:spLocks noChangeArrowheads="1"/>
          </p:cNvSpPr>
          <p:nvPr/>
        </p:nvSpPr>
        <p:spPr bwMode="auto">
          <a:xfrm>
            <a:off x="238539" y="9119475"/>
            <a:ext cx="4977020" cy="287545"/>
          </a:xfrm>
          <a:prstGeom prst="rect">
            <a:avLst/>
          </a:prstGeom>
          <a:noFill/>
          <a:ln w="12700">
            <a:noFill/>
            <a:miter lim="800000"/>
            <a:headEnd/>
            <a:tailEnd/>
          </a:ln>
          <a:effectLst/>
        </p:spPr>
        <p:txBody>
          <a:bodyPr wrap="square" lIns="96309" tIns="48154" rIns="96309" bIns="48154">
            <a:spAutoFit/>
          </a:bodyPr>
          <a:lstStyle/>
          <a:p>
            <a:pPr algn="ctr">
              <a:spcBef>
                <a:spcPct val="50000"/>
              </a:spcBef>
              <a:defRPr/>
            </a:pPr>
            <a:r>
              <a:rPr lang="en-US" sz="1200" i="1" dirty="0"/>
              <a:t>Diabetes Education Services</a:t>
            </a:r>
            <a:r>
              <a:rPr lang="en-US" sz="1200" i="1" baseline="30000" dirty="0"/>
              <a:t>©                           </a:t>
            </a:r>
            <a:r>
              <a:rPr lang="en-US" sz="1200" b="1" dirty="0"/>
              <a:t>www.DiabetesEd.net</a:t>
            </a:r>
          </a:p>
        </p:txBody>
      </p:sp>
    </p:spTree>
    <p:custDataLst>
      <p:tags r:id="rId2"/>
    </p:custDataLst>
    <p:extLst>
      <p:ext uri="{BB962C8B-B14F-4D97-AF65-F5344CB8AC3E}">
        <p14:creationId xmlns:p14="http://schemas.microsoft.com/office/powerpoint/2010/main" val="6423727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2B3F865E-7DC9-466F-929A-3C49D925754D}" type="datetimeFigureOut">
              <a:rPr lang="en-US" smtClean="0"/>
              <a:t>10/21/2016</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145" indent="-319286" eaLnBrk="0" hangingPunct="0">
              <a:defRPr>
                <a:solidFill>
                  <a:schemeClr val="tx1"/>
                </a:solidFill>
                <a:latin typeface="Arial" pitchFamily="34" charset="0"/>
              </a:defRPr>
            </a:lvl2pPr>
            <a:lvl3pPr marL="1277147" indent="-255429" eaLnBrk="0" hangingPunct="0">
              <a:defRPr>
                <a:solidFill>
                  <a:schemeClr val="tx1"/>
                </a:solidFill>
                <a:latin typeface="Arial" pitchFamily="34" charset="0"/>
              </a:defRPr>
            </a:lvl3pPr>
            <a:lvl4pPr marL="1788005" indent="-255429" eaLnBrk="0" hangingPunct="0">
              <a:defRPr>
                <a:solidFill>
                  <a:schemeClr val="tx1"/>
                </a:solidFill>
                <a:latin typeface="Arial" pitchFamily="34" charset="0"/>
              </a:defRPr>
            </a:lvl4pPr>
            <a:lvl5pPr marL="2298865" indent="-255429" eaLnBrk="0" hangingPunct="0">
              <a:defRPr>
                <a:solidFill>
                  <a:schemeClr val="tx1"/>
                </a:solidFill>
                <a:latin typeface="Arial" pitchFamily="34" charset="0"/>
              </a:defRPr>
            </a:lvl5pPr>
            <a:lvl6pPr marL="2809723" indent="-255429" eaLnBrk="0" fontAlgn="base" hangingPunct="0">
              <a:spcBef>
                <a:spcPct val="0"/>
              </a:spcBef>
              <a:spcAft>
                <a:spcPct val="0"/>
              </a:spcAft>
              <a:defRPr>
                <a:solidFill>
                  <a:schemeClr val="tx1"/>
                </a:solidFill>
                <a:latin typeface="Arial" pitchFamily="34" charset="0"/>
              </a:defRPr>
            </a:lvl6pPr>
            <a:lvl7pPr marL="3320582" indent="-255429" eaLnBrk="0" fontAlgn="base" hangingPunct="0">
              <a:spcBef>
                <a:spcPct val="0"/>
              </a:spcBef>
              <a:spcAft>
                <a:spcPct val="0"/>
              </a:spcAft>
              <a:defRPr>
                <a:solidFill>
                  <a:schemeClr val="tx1"/>
                </a:solidFill>
                <a:latin typeface="Arial" pitchFamily="34" charset="0"/>
              </a:defRPr>
            </a:lvl7pPr>
            <a:lvl8pPr marL="3831441" indent="-255429" eaLnBrk="0" fontAlgn="base" hangingPunct="0">
              <a:spcBef>
                <a:spcPct val="0"/>
              </a:spcBef>
              <a:spcAft>
                <a:spcPct val="0"/>
              </a:spcAft>
              <a:defRPr>
                <a:solidFill>
                  <a:schemeClr val="tx1"/>
                </a:solidFill>
                <a:latin typeface="Arial" pitchFamily="34" charset="0"/>
              </a:defRPr>
            </a:lvl8pPr>
            <a:lvl9pPr marL="4342300" indent="-2554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30145" indent="-319286" eaLnBrk="0" hangingPunct="0">
              <a:defRPr>
                <a:solidFill>
                  <a:schemeClr val="tx1"/>
                </a:solidFill>
                <a:latin typeface="Arial" pitchFamily="34" charset="0"/>
              </a:defRPr>
            </a:lvl2pPr>
            <a:lvl3pPr marL="1277147" indent="-255429" eaLnBrk="0" hangingPunct="0">
              <a:defRPr>
                <a:solidFill>
                  <a:schemeClr val="tx1"/>
                </a:solidFill>
                <a:latin typeface="Arial" pitchFamily="34" charset="0"/>
              </a:defRPr>
            </a:lvl3pPr>
            <a:lvl4pPr marL="1788005" indent="-255429" eaLnBrk="0" hangingPunct="0">
              <a:defRPr>
                <a:solidFill>
                  <a:schemeClr val="tx1"/>
                </a:solidFill>
                <a:latin typeface="Arial" pitchFamily="34" charset="0"/>
              </a:defRPr>
            </a:lvl4pPr>
            <a:lvl5pPr marL="2298865" indent="-255429" eaLnBrk="0" hangingPunct="0">
              <a:defRPr>
                <a:solidFill>
                  <a:schemeClr val="tx1"/>
                </a:solidFill>
                <a:latin typeface="Arial" pitchFamily="34" charset="0"/>
              </a:defRPr>
            </a:lvl5pPr>
            <a:lvl6pPr marL="2809723" indent="-255429" eaLnBrk="0" fontAlgn="base" hangingPunct="0">
              <a:spcBef>
                <a:spcPct val="0"/>
              </a:spcBef>
              <a:spcAft>
                <a:spcPct val="0"/>
              </a:spcAft>
              <a:defRPr>
                <a:solidFill>
                  <a:schemeClr val="tx1"/>
                </a:solidFill>
                <a:latin typeface="Arial" pitchFamily="34" charset="0"/>
              </a:defRPr>
            </a:lvl6pPr>
            <a:lvl7pPr marL="3320582" indent="-255429" eaLnBrk="0" fontAlgn="base" hangingPunct="0">
              <a:spcBef>
                <a:spcPct val="0"/>
              </a:spcBef>
              <a:spcAft>
                <a:spcPct val="0"/>
              </a:spcAft>
              <a:defRPr>
                <a:solidFill>
                  <a:schemeClr val="tx1"/>
                </a:solidFill>
                <a:latin typeface="Arial" pitchFamily="34" charset="0"/>
              </a:defRPr>
            </a:lvl7pPr>
            <a:lvl8pPr marL="3831441" indent="-255429" eaLnBrk="0" fontAlgn="base" hangingPunct="0">
              <a:spcBef>
                <a:spcPct val="0"/>
              </a:spcBef>
              <a:spcAft>
                <a:spcPct val="0"/>
              </a:spcAft>
              <a:defRPr>
                <a:solidFill>
                  <a:schemeClr val="tx1"/>
                </a:solidFill>
                <a:latin typeface="Arial" pitchFamily="34" charset="0"/>
              </a:defRPr>
            </a:lvl8pPr>
            <a:lvl9pPr marL="4342300" indent="-2554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28</a:t>
            </a:fld>
            <a:endParaRPr lang="en-US">
              <a:latin typeface="Times New Roman" pitchFamily="18" charset="0"/>
            </a:endParaRPr>
          </a:p>
        </p:txBody>
      </p:sp>
    </p:spTree>
    <p:extLst>
      <p:ext uri="{BB962C8B-B14F-4D97-AF65-F5344CB8AC3E}">
        <p14:creationId xmlns:p14="http://schemas.microsoft.com/office/powerpoint/2010/main" val="2419264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471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Times New Roman" pitchFamily="18" charset="0"/>
              </a:defRPr>
            </a:lvl1pPr>
            <a:lvl2pPr marL="814547" indent="-313286" eaLnBrk="0" hangingPunct="0">
              <a:defRPr sz="2600">
                <a:solidFill>
                  <a:schemeClr val="tx1"/>
                </a:solidFill>
                <a:latin typeface="Times New Roman" pitchFamily="18" charset="0"/>
              </a:defRPr>
            </a:lvl2pPr>
            <a:lvl3pPr marL="1253150" indent="-250629" eaLnBrk="0" hangingPunct="0">
              <a:defRPr sz="2600">
                <a:solidFill>
                  <a:schemeClr val="tx1"/>
                </a:solidFill>
                <a:latin typeface="Times New Roman" pitchFamily="18" charset="0"/>
              </a:defRPr>
            </a:lvl3pPr>
            <a:lvl4pPr marL="1754409" indent="-250629" eaLnBrk="0" hangingPunct="0">
              <a:defRPr sz="2600">
                <a:solidFill>
                  <a:schemeClr val="tx1"/>
                </a:solidFill>
                <a:latin typeface="Times New Roman" pitchFamily="18" charset="0"/>
              </a:defRPr>
            </a:lvl4pPr>
            <a:lvl5pPr marL="2255670" indent="-250629" eaLnBrk="0" hangingPunct="0">
              <a:defRPr sz="2600">
                <a:solidFill>
                  <a:schemeClr val="tx1"/>
                </a:solidFill>
                <a:latin typeface="Times New Roman" pitchFamily="18" charset="0"/>
              </a:defRPr>
            </a:lvl5pPr>
            <a:lvl6pPr marL="2756931" indent="-250629" eaLnBrk="0" fontAlgn="base" hangingPunct="0">
              <a:spcBef>
                <a:spcPct val="0"/>
              </a:spcBef>
              <a:spcAft>
                <a:spcPct val="0"/>
              </a:spcAft>
              <a:defRPr sz="2600">
                <a:solidFill>
                  <a:schemeClr val="tx1"/>
                </a:solidFill>
                <a:latin typeface="Times New Roman" pitchFamily="18" charset="0"/>
              </a:defRPr>
            </a:lvl6pPr>
            <a:lvl7pPr marL="3258189" indent="-250629" eaLnBrk="0" fontAlgn="base" hangingPunct="0">
              <a:spcBef>
                <a:spcPct val="0"/>
              </a:spcBef>
              <a:spcAft>
                <a:spcPct val="0"/>
              </a:spcAft>
              <a:defRPr sz="2600">
                <a:solidFill>
                  <a:schemeClr val="tx1"/>
                </a:solidFill>
                <a:latin typeface="Times New Roman" pitchFamily="18" charset="0"/>
              </a:defRPr>
            </a:lvl7pPr>
            <a:lvl8pPr marL="3759450" indent="-250629" eaLnBrk="0" fontAlgn="base" hangingPunct="0">
              <a:spcBef>
                <a:spcPct val="0"/>
              </a:spcBef>
              <a:spcAft>
                <a:spcPct val="0"/>
              </a:spcAft>
              <a:defRPr sz="2600">
                <a:solidFill>
                  <a:schemeClr val="tx1"/>
                </a:solidFill>
                <a:latin typeface="Times New Roman" pitchFamily="18" charset="0"/>
              </a:defRPr>
            </a:lvl8pPr>
            <a:lvl9pPr marL="4260711" indent="-250629" eaLnBrk="0" fontAlgn="base" hangingPunct="0">
              <a:spcBef>
                <a:spcPct val="0"/>
              </a:spcBef>
              <a:spcAft>
                <a:spcPct val="0"/>
              </a:spcAft>
              <a:defRPr sz="2600">
                <a:solidFill>
                  <a:schemeClr val="tx1"/>
                </a:solidFill>
                <a:latin typeface="Times New Roman" pitchFamily="18" charset="0"/>
              </a:defRPr>
            </a:lvl9pPr>
          </a:lstStyle>
          <a:p>
            <a:pPr eaLnBrk="1" hangingPunct="1"/>
            <a:fld id="{4FD18A8D-4CB8-4216-8806-4EFCBDE2DB7F}" type="slidenum">
              <a:rPr lang="en-US" sz="1300"/>
              <a:pPr eaLnBrk="1" hangingPunct="1"/>
              <a:t>29</a:t>
            </a:fld>
            <a:endParaRPr lang="en-US" sz="1300"/>
          </a:p>
        </p:txBody>
      </p:sp>
    </p:spTree>
    <p:extLst>
      <p:ext uri="{BB962C8B-B14F-4D97-AF65-F5344CB8AC3E}">
        <p14:creationId xmlns:p14="http://schemas.microsoft.com/office/powerpoint/2010/main" val="1630225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a:latin typeface="Times New Roman" pitchFamily="18" charset="0"/>
            </a:endParaRPr>
          </a:p>
        </p:txBody>
      </p:sp>
    </p:spTree>
    <p:extLst>
      <p:ext uri="{BB962C8B-B14F-4D97-AF65-F5344CB8AC3E}">
        <p14:creationId xmlns:p14="http://schemas.microsoft.com/office/powerpoint/2010/main" val="4241907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32</a:t>
            </a:fld>
            <a:endParaRPr lang="en-US">
              <a:latin typeface="Times New Roman" pitchFamily="18" charset="0"/>
            </a:endParaRPr>
          </a:p>
        </p:txBody>
      </p:sp>
    </p:spTree>
    <p:extLst>
      <p:ext uri="{BB962C8B-B14F-4D97-AF65-F5344CB8AC3E}">
        <p14:creationId xmlns:p14="http://schemas.microsoft.com/office/powerpoint/2010/main" val="14749755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221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6607214B-EF4E-4429-AF49-813D7D23692E}" type="slidenum">
              <a:rPr lang="en-US" smtClean="0">
                <a:latin typeface="Times New Roman" pitchFamily="18" charset="0"/>
              </a:rPr>
              <a:pPr/>
              <a:t>35</a:t>
            </a:fld>
            <a:endParaRPr lang="en-US">
              <a:latin typeface="Times New Roman" pitchFamily="18" charset="0"/>
            </a:endParaRPr>
          </a:p>
        </p:txBody>
      </p:sp>
    </p:spTree>
    <p:extLst>
      <p:ext uri="{BB962C8B-B14F-4D97-AF65-F5344CB8AC3E}">
        <p14:creationId xmlns:p14="http://schemas.microsoft.com/office/powerpoint/2010/main" val="411269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403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2BDEA9FB-7A2E-4A23-99FA-A4FA0B295502}" type="slidenum">
              <a:rPr lang="en-US" smtClean="0">
                <a:latin typeface="Times New Roman" panose="02020603050405020304" pitchFamily="18" charset="0"/>
              </a:rPr>
              <a:pPr/>
              <a:t>38</a:t>
            </a:fld>
            <a:endParaRPr lang="en-US">
              <a:latin typeface="Times New Roman" panose="02020603050405020304" pitchFamily="18" charset="0"/>
            </a:endParaRPr>
          </a:p>
        </p:txBody>
      </p:sp>
    </p:spTree>
    <p:extLst>
      <p:ext uri="{BB962C8B-B14F-4D97-AF65-F5344CB8AC3E}">
        <p14:creationId xmlns:p14="http://schemas.microsoft.com/office/powerpoint/2010/main" val="1790812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60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60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6025896C-3913-4BD5-9B95-A377599C0319}" type="slidenum">
              <a:rPr lang="en-US" smtClean="0">
                <a:latin typeface="Times New Roman" panose="02020603050405020304" pitchFamily="18" charset="0"/>
              </a:rPr>
              <a:pPr/>
              <a:t>39</a:t>
            </a:fld>
            <a:endParaRPr lang="en-US">
              <a:latin typeface="Times New Roman" panose="02020603050405020304" pitchFamily="18" charset="0"/>
            </a:endParaRPr>
          </a:p>
        </p:txBody>
      </p:sp>
    </p:spTree>
    <p:extLst>
      <p:ext uri="{BB962C8B-B14F-4D97-AF65-F5344CB8AC3E}">
        <p14:creationId xmlns:p14="http://schemas.microsoft.com/office/powerpoint/2010/main" val="1591739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4813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63B30F88-3CB5-4348-BE22-50152084C0AC}" type="slidenum">
              <a:rPr lang="en-US" smtClean="0">
                <a:latin typeface="Times New Roman" panose="02020603050405020304" pitchFamily="18" charset="0"/>
              </a:rPr>
              <a:pPr/>
              <a:t>40</a:t>
            </a:fld>
            <a:endParaRPr lang="en-US">
              <a:latin typeface="Times New Roman" panose="02020603050405020304" pitchFamily="18" charset="0"/>
            </a:endParaRPr>
          </a:p>
        </p:txBody>
      </p:sp>
    </p:spTree>
    <p:extLst>
      <p:ext uri="{BB962C8B-B14F-4D97-AF65-F5344CB8AC3E}">
        <p14:creationId xmlns:p14="http://schemas.microsoft.com/office/powerpoint/2010/main" val="42652878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018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84A404C9-6B5D-44A2-BB5C-C4B2DA564B86}" type="slidenum">
              <a:rPr lang="en-US" smtClean="0">
                <a:latin typeface="Times New Roman" panose="02020603050405020304" pitchFamily="18" charset="0"/>
              </a:rPr>
              <a:pPr/>
              <a:t>41</a:t>
            </a:fld>
            <a:endParaRPr lang="en-US">
              <a:latin typeface="Times New Roman" panose="02020603050405020304" pitchFamily="18" charset="0"/>
            </a:endParaRPr>
          </a:p>
        </p:txBody>
      </p:sp>
    </p:spTree>
    <p:extLst>
      <p:ext uri="{BB962C8B-B14F-4D97-AF65-F5344CB8AC3E}">
        <p14:creationId xmlns:p14="http://schemas.microsoft.com/office/powerpoint/2010/main" val="276176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427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427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7376933B-071C-449A-A68C-E2244F904C62}" type="slidenum">
              <a:rPr lang="en-US" smtClean="0">
                <a:latin typeface="Times New Roman" panose="02020603050405020304" pitchFamily="18" charset="0"/>
              </a:rPr>
              <a:pPr/>
              <a:t>42</a:t>
            </a:fld>
            <a:endParaRPr lang="en-US">
              <a:latin typeface="Times New Roman" panose="02020603050405020304" pitchFamily="18" charset="0"/>
            </a:endParaRPr>
          </a:p>
        </p:txBody>
      </p:sp>
    </p:spTree>
    <p:extLst>
      <p:ext uri="{BB962C8B-B14F-4D97-AF65-F5344CB8AC3E}">
        <p14:creationId xmlns:p14="http://schemas.microsoft.com/office/powerpoint/2010/main" val="68079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4</a:t>
            </a:fld>
            <a:endParaRPr lang="en-US">
              <a:solidFill>
                <a:srgbClr val="000000"/>
              </a:solidFill>
            </a:endParaRPr>
          </a:p>
        </p:txBody>
      </p:sp>
    </p:spTree>
    <p:extLst>
      <p:ext uri="{BB962C8B-B14F-4D97-AF65-F5344CB8AC3E}">
        <p14:creationId xmlns:p14="http://schemas.microsoft.com/office/powerpoint/2010/main" val="474835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632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B8296DE8-152C-4004-A318-675FAA1903E5}" type="slidenum">
              <a:rPr lang="en-US" smtClean="0">
                <a:latin typeface="Times New Roman" panose="02020603050405020304" pitchFamily="18" charset="0"/>
              </a:rPr>
              <a:pPr/>
              <a:t>43</a:t>
            </a:fld>
            <a:endParaRPr lang="en-US">
              <a:latin typeface="Times New Roman" panose="02020603050405020304" pitchFamily="18" charset="0"/>
            </a:endParaRPr>
          </a:p>
        </p:txBody>
      </p:sp>
    </p:spTree>
    <p:extLst>
      <p:ext uri="{BB962C8B-B14F-4D97-AF65-F5344CB8AC3E}">
        <p14:creationId xmlns:p14="http://schemas.microsoft.com/office/powerpoint/2010/main" val="23857426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837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5837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2DF30558-706F-4F89-A71D-4C7428103E3C}" type="slidenum">
              <a:rPr lang="en-US" smtClean="0">
                <a:latin typeface="Times New Roman" panose="02020603050405020304" pitchFamily="18" charset="0"/>
              </a:rPr>
              <a:pPr/>
              <a:t>44</a:t>
            </a:fld>
            <a:endParaRPr lang="en-US">
              <a:latin typeface="Times New Roman" panose="02020603050405020304" pitchFamily="18" charset="0"/>
            </a:endParaRPr>
          </a:p>
        </p:txBody>
      </p:sp>
    </p:spTree>
    <p:extLst>
      <p:ext uri="{BB962C8B-B14F-4D97-AF65-F5344CB8AC3E}">
        <p14:creationId xmlns:p14="http://schemas.microsoft.com/office/powerpoint/2010/main" val="35271983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24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r>
              <a:rPr lang="en-US">
                <a:latin typeface="Times New Roman" panose="02020603050405020304" pitchFamily="18" charset="0"/>
              </a:rPr>
              <a:t>Diabetes Educational Services© (530) 893 - 8635 </a:t>
            </a:r>
          </a:p>
        </p:txBody>
      </p:sp>
      <p:sp>
        <p:nvSpPr>
          <p:cNvPr id="624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Garamond" panose="02020404030301010803" pitchFamily="18" charset="0"/>
              </a:defRPr>
            </a:lvl1pPr>
            <a:lvl2pPr marL="810183" indent="-311229">
              <a:defRPr>
                <a:solidFill>
                  <a:schemeClr val="tx1"/>
                </a:solidFill>
                <a:latin typeface="Garamond" panose="02020404030301010803" pitchFamily="18" charset="0"/>
              </a:defRPr>
            </a:lvl2pPr>
            <a:lvl3pPr marL="1248209" indent="-248654">
              <a:defRPr>
                <a:solidFill>
                  <a:schemeClr val="tx1"/>
                </a:solidFill>
                <a:latin typeface="Garamond" panose="02020404030301010803" pitchFamily="18" charset="0"/>
              </a:defRPr>
            </a:lvl3pPr>
            <a:lvl4pPr marL="1747164" indent="-248654">
              <a:defRPr>
                <a:solidFill>
                  <a:schemeClr val="tx1"/>
                </a:solidFill>
                <a:latin typeface="Garamond" panose="02020404030301010803" pitchFamily="18" charset="0"/>
              </a:defRPr>
            </a:lvl4pPr>
            <a:lvl5pPr marL="2247765" indent="-248654">
              <a:defRPr>
                <a:solidFill>
                  <a:schemeClr val="tx1"/>
                </a:solidFill>
                <a:latin typeface="Garamond" panose="02020404030301010803" pitchFamily="18" charset="0"/>
              </a:defRPr>
            </a:lvl5pPr>
            <a:lvl6pPr marL="2722018" indent="-248654" eaLnBrk="0" fontAlgn="base" hangingPunct="0">
              <a:spcBef>
                <a:spcPct val="0"/>
              </a:spcBef>
              <a:spcAft>
                <a:spcPct val="0"/>
              </a:spcAft>
              <a:defRPr>
                <a:solidFill>
                  <a:schemeClr val="tx1"/>
                </a:solidFill>
                <a:latin typeface="Garamond" panose="02020404030301010803" pitchFamily="18" charset="0"/>
              </a:defRPr>
            </a:lvl6pPr>
            <a:lvl7pPr marL="3196272" indent="-248654" eaLnBrk="0" fontAlgn="base" hangingPunct="0">
              <a:spcBef>
                <a:spcPct val="0"/>
              </a:spcBef>
              <a:spcAft>
                <a:spcPct val="0"/>
              </a:spcAft>
              <a:defRPr>
                <a:solidFill>
                  <a:schemeClr val="tx1"/>
                </a:solidFill>
                <a:latin typeface="Garamond" panose="02020404030301010803" pitchFamily="18" charset="0"/>
              </a:defRPr>
            </a:lvl7pPr>
            <a:lvl8pPr marL="3670525" indent="-248654" eaLnBrk="0" fontAlgn="base" hangingPunct="0">
              <a:spcBef>
                <a:spcPct val="0"/>
              </a:spcBef>
              <a:spcAft>
                <a:spcPct val="0"/>
              </a:spcAft>
              <a:defRPr>
                <a:solidFill>
                  <a:schemeClr val="tx1"/>
                </a:solidFill>
                <a:latin typeface="Garamond" panose="02020404030301010803" pitchFamily="18" charset="0"/>
              </a:defRPr>
            </a:lvl8pPr>
            <a:lvl9pPr marL="4144779" indent="-248654" eaLnBrk="0" fontAlgn="base" hangingPunct="0">
              <a:spcBef>
                <a:spcPct val="0"/>
              </a:spcBef>
              <a:spcAft>
                <a:spcPct val="0"/>
              </a:spcAft>
              <a:defRPr>
                <a:solidFill>
                  <a:schemeClr val="tx1"/>
                </a:solidFill>
                <a:latin typeface="Garamond" panose="02020404030301010803" pitchFamily="18" charset="0"/>
              </a:defRPr>
            </a:lvl9pPr>
          </a:lstStyle>
          <a:p>
            <a:fld id="{117723D3-B622-43AD-846C-6647AF06E663}" type="slidenum">
              <a:rPr lang="en-US" smtClean="0">
                <a:latin typeface="Times New Roman" panose="02020603050405020304" pitchFamily="18" charset="0"/>
              </a:rPr>
              <a:pPr/>
              <a:t>45</a:t>
            </a:fld>
            <a:endParaRPr lang="en-US">
              <a:latin typeface="Times New Roman" panose="02020603050405020304" pitchFamily="18" charset="0"/>
            </a:endParaRPr>
          </a:p>
        </p:txBody>
      </p:sp>
    </p:spTree>
    <p:extLst>
      <p:ext uri="{BB962C8B-B14F-4D97-AF65-F5344CB8AC3E}">
        <p14:creationId xmlns:p14="http://schemas.microsoft.com/office/powerpoint/2010/main" val="1377509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a:ln/>
        </p:spPr>
      </p:sp>
      <p:sp>
        <p:nvSpPr>
          <p:cNvPr id="237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0404" name="Footer Placeholder 3"/>
          <p:cNvSpPr>
            <a:spLocks noGrp="1"/>
          </p:cNvSpPr>
          <p:nvPr>
            <p:ph type="ftr" sz="quarter" idx="4"/>
          </p:nvPr>
        </p:nvSpPr>
        <p:spPr/>
        <p:txBody>
          <a:bodyPr/>
          <a:lstStyle/>
          <a:p>
            <a:pPr>
              <a:defRPr/>
            </a:pPr>
            <a:r>
              <a:rPr lang="en-US"/>
              <a:t>Diabetes Educational Services© (530) 893 - 8635 </a:t>
            </a:r>
          </a:p>
        </p:txBody>
      </p:sp>
      <p:sp>
        <p:nvSpPr>
          <p:cNvPr id="230405" name="Slide Number Placeholder 4"/>
          <p:cNvSpPr>
            <a:spLocks noGrp="1"/>
          </p:cNvSpPr>
          <p:nvPr>
            <p:ph type="sldNum" sz="quarter" idx="5"/>
          </p:nvPr>
        </p:nvSpPr>
        <p:spPr/>
        <p:txBody>
          <a:bodyPr/>
          <a:lstStyle/>
          <a:p>
            <a:pPr>
              <a:defRPr/>
            </a:pPr>
            <a:fld id="{EE6DB0C1-2C88-4D13-A914-5C04DF38AFAB}" type="slidenum">
              <a:rPr lang="en-US" smtClean="0"/>
              <a:pPr>
                <a:defRPr/>
              </a:pPr>
              <a:t>46</a:t>
            </a:fld>
            <a:endParaRPr lang="en-US"/>
          </a:p>
        </p:txBody>
      </p:sp>
    </p:spTree>
    <p:extLst>
      <p:ext uri="{BB962C8B-B14F-4D97-AF65-F5344CB8AC3E}">
        <p14:creationId xmlns:p14="http://schemas.microsoft.com/office/powerpoint/2010/main" val="3515354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49</a:t>
            </a:fld>
            <a:endParaRPr lang="en-US">
              <a:latin typeface="Times New Roman" pitchFamily="18" charset="0"/>
            </a:endParaRPr>
          </a:p>
        </p:txBody>
      </p:sp>
    </p:spTree>
    <p:extLst>
      <p:ext uri="{BB962C8B-B14F-4D97-AF65-F5344CB8AC3E}">
        <p14:creationId xmlns:p14="http://schemas.microsoft.com/office/powerpoint/2010/main" val="2606380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50</a:t>
            </a:fld>
            <a:endParaRPr lang="en-US">
              <a:latin typeface="Times New Roman" pitchFamily="18" charset="0"/>
            </a:endParaRPr>
          </a:p>
        </p:txBody>
      </p:sp>
    </p:spTree>
    <p:extLst>
      <p:ext uri="{BB962C8B-B14F-4D97-AF65-F5344CB8AC3E}">
        <p14:creationId xmlns:p14="http://schemas.microsoft.com/office/powerpoint/2010/main" val="11408657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52</a:t>
            </a:fld>
            <a:endParaRPr lang="en-US"/>
          </a:p>
        </p:txBody>
      </p:sp>
    </p:spTree>
    <p:extLst>
      <p:ext uri="{BB962C8B-B14F-4D97-AF65-F5344CB8AC3E}">
        <p14:creationId xmlns:p14="http://schemas.microsoft.com/office/powerpoint/2010/main" val="278458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6"/>
          <p:cNvSpPr>
            <a:spLocks noGrp="1" noChangeArrowheads="1"/>
          </p:cNvSpPr>
          <p:nvPr>
            <p:ph type="ftr" sz="quarter" idx="4"/>
          </p:nvPr>
        </p:nvSpPr>
        <p:spPr/>
        <p:txBody>
          <a:bodyPr/>
          <a:lstStyle/>
          <a:p>
            <a:pPr>
              <a:defRPr/>
            </a:pPr>
            <a:r>
              <a:rPr lang="en-US"/>
              <a:t>Diabetes Educational Services© (530) 893 - 8635 </a:t>
            </a:r>
          </a:p>
        </p:txBody>
      </p:sp>
      <p:sp>
        <p:nvSpPr>
          <p:cNvPr id="292867" name="Rectangle 7"/>
          <p:cNvSpPr>
            <a:spLocks noGrp="1" noChangeArrowheads="1"/>
          </p:cNvSpPr>
          <p:nvPr>
            <p:ph type="sldNum" sz="quarter" idx="5"/>
          </p:nvPr>
        </p:nvSpPr>
        <p:spPr/>
        <p:txBody>
          <a:bodyPr/>
          <a:lstStyle/>
          <a:p>
            <a:pPr>
              <a:defRPr/>
            </a:pPr>
            <a:fld id="{1266C678-8C56-418E-93F2-0D0F152F8A2D}" type="slidenum">
              <a:rPr lang="en-US" smtClean="0"/>
              <a:pPr>
                <a:defRPr/>
              </a:pPr>
              <a:t>53</a:t>
            </a:fld>
            <a:endParaRPr lang="en-US"/>
          </a:p>
        </p:txBody>
      </p:sp>
      <p:sp>
        <p:nvSpPr>
          <p:cNvPr id="294916" name="Rectangle 2"/>
          <p:cNvSpPr>
            <a:spLocks noGrp="1" noRot="1" noChangeAspect="1" noChangeArrowheads="1" noTextEdit="1"/>
          </p:cNvSpPr>
          <p:nvPr>
            <p:ph type="sldImg"/>
          </p:nvPr>
        </p:nvSpPr>
        <p:spPr>
          <a:xfrm>
            <a:off x="1381125" y="733425"/>
            <a:ext cx="5043488" cy="3781425"/>
          </a:xfrm>
          <a:ln/>
        </p:spPr>
      </p:sp>
      <p:sp>
        <p:nvSpPr>
          <p:cNvPr id="294917" name="Rectangle 3"/>
          <p:cNvSpPr>
            <a:spLocks noGrp="1" noChangeArrowheads="1"/>
          </p:cNvSpPr>
          <p:nvPr>
            <p:ph type="body" idx="1"/>
          </p:nvPr>
        </p:nvSpPr>
        <p:spPr>
          <a:xfrm>
            <a:off x="1039708" y="4787266"/>
            <a:ext cx="5723467" cy="4537234"/>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40727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1668" name="Footer Placeholder 3"/>
          <p:cNvSpPr>
            <a:spLocks noGrp="1"/>
          </p:cNvSpPr>
          <p:nvPr>
            <p:ph type="ftr" sz="quarter" idx="4"/>
          </p:nvPr>
        </p:nvSpPr>
        <p:spPr/>
        <p:txBody>
          <a:bodyPr/>
          <a:lstStyle/>
          <a:p>
            <a:pPr>
              <a:defRPr/>
            </a:pPr>
            <a:r>
              <a:rPr lang="en-US"/>
              <a:t>Diabetes Educational Services© (530) 893 - 8635 </a:t>
            </a:r>
          </a:p>
        </p:txBody>
      </p:sp>
      <p:sp>
        <p:nvSpPr>
          <p:cNvPr id="241669" name="Slide Number Placeholder 4"/>
          <p:cNvSpPr>
            <a:spLocks noGrp="1"/>
          </p:cNvSpPr>
          <p:nvPr>
            <p:ph type="sldNum" sz="quarter" idx="5"/>
          </p:nvPr>
        </p:nvSpPr>
        <p:spPr/>
        <p:txBody>
          <a:bodyPr/>
          <a:lstStyle/>
          <a:p>
            <a:pPr>
              <a:defRPr/>
            </a:pPr>
            <a:fld id="{49D7A5FE-843F-4209-BD0D-5EE642DC092A}" type="slidenum">
              <a:rPr lang="en-US" smtClean="0"/>
              <a:pPr>
                <a:defRPr/>
              </a:pPr>
              <a:t>57</a:t>
            </a:fld>
            <a:endParaRPr lang="en-US"/>
          </a:p>
        </p:txBody>
      </p:sp>
    </p:spTree>
    <p:extLst>
      <p:ext uri="{BB962C8B-B14F-4D97-AF65-F5344CB8AC3E}">
        <p14:creationId xmlns:p14="http://schemas.microsoft.com/office/powerpoint/2010/main" val="3097178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2692" name="Footer Placeholder 3"/>
          <p:cNvSpPr>
            <a:spLocks noGrp="1"/>
          </p:cNvSpPr>
          <p:nvPr>
            <p:ph type="ftr" sz="quarter" idx="4"/>
          </p:nvPr>
        </p:nvSpPr>
        <p:spPr/>
        <p:txBody>
          <a:bodyPr/>
          <a:lstStyle/>
          <a:p>
            <a:pPr>
              <a:defRPr/>
            </a:pPr>
            <a:r>
              <a:rPr lang="en-US"/>
              <a:t>Diabetes Educational Services© (530) 893 - 8635 </a:t>
            </a:r>
          </a:p>
        </p:txBody>
      </p:sp>
      <p:sp>
        <p:nvSpPr>
          <p:cNvPr id="242693" name="Slide Number Placeholder 4"/>
          <p:cNvSpPr>
            <a:spLocks noGrp="1"/>
          </p:cNvSpPr>
          <p:nvPr>
            <p:ph type="sldNum" sz="quarter" idx="5"/>
          </p:nvPr>
        </p:nvSpPr>
        <p:spPr/>
        <p:txBody>
          <a:bodyPr/>
          <a:lstStyle/>
          <a:p>
            <a:pPr>
              <a:defRPr/>
            </a:pPr>
            <a:fld id="{E0EF82C7-5B6C-4F06-98A9-185405A00D3E}" type="slidenum">
              <a:rPr lang="en-US" smtClean="0"/>
              <a:pPr>
                <a:defRPr/>
              </a:pPr>
              <a:t>58</a:t>
            </a:fld>
            <a:endParaRPr lang="en-US"/>
          </a:p>
        </p:txBody>
      </p:sp>
    </p:spTree>
    <p:extLst>
      <p:ext uri="{BB962C8B-B14F-4D97-AF65-F5344CB8AC3E}">
        <p14:creationId xmlns:p14="http://schemas.microsoft.com/office/powerpoint/2010/main" val="2920278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05" indent="-302040" eaLnBrk="0" hangingPunct="0">
              <a:defRPr sz="2500">
                <a:solidFill>
                  <a:schemeClr val="tx1"/>
                </a:solidFill>
                <a:latin typeface="Times New Roman" pitchFamily="18" charset="0"/>
              </a:defRPr>
            </a:lvl2pPr>
            <a:lvl3pPr marL="1208161" indent="-241632" eaLnBrk="0" hangingPunct="0">
              <a:defRPr sz="2500">
                <a:solidFill>
                  <a:schemeClr val="tx1"/>
                </a:solidFill>
                <a:latin typeface="Times New Roman" pitchFamily="18" charset="0"/>
              </a:defRPr>
            </a:lvl3pPr>
            <a:lvl4pPr marL="1691426" indent="-241632" eaLnBrk="0" hangingPunct="0">
              <a:defRPr sz="2500">
                <a:solidFill>
                  <a:schemeClr val="tx1"/>
                </a:solidFill>
                <a:latin typeface="Times New Roman" pitchFamily="18" charset="0"/>
              </a:defRPr>
            </a:lvl4pPr>
            <a:lvl5pPr marL="2174690" indent="-241632" eaLnBrk="0" hangingPunct="0">
              <a:defRPr sz="2500">
                <a:solidFill>
                  <a:schemeClr val="tx1"/>
                </a:solidFill>
                <a:latin typeface="Times New Roman" pitchFamily="18" charset="0"/>
              </a:defRPr>
            </a:lvl5pPr>
            <a:lvl6pPr marL="2657954" indent="-241632" eaLnBrk="0" fontAlgn="base" hangingPunct="0">
              <a:spcBef>
                <a:spcPct val="0"/>
              </a:spcBef>
              <a:spcAft>
                <a:spcPct val="0"/>
              </a:spcAft>
              <a:defRPr sz="2500">
                <a:solidFill>
                  <a:schemeClr val="tx1"/>
                </a:solidFill>
                <a:latin typeface="Times New Roman" pitchFamily="18" charset="0"/>
              </a:defRPr>
            </a:lvl6pPr>
            <a:lvl7pPr marL="3141218" indent="-241632" eaLnBrk="0" fontAlgn="base" hangingPunct="0">
              <a:spcBef>
                <a:spcPct val="0"/>
              </a:spcBef>
              <a:spcAft>
                <a:spcPct val="0"/>
              </a:spcAft>
              <a:defRPr sz="2500">
                <a:solidFill>
                  <a:schemeClr val="tx1"/>
                </a:solidFill>
                <a:latin typeface="Times New Roman" pitchFamily="18" charset="0"/>
              </a:defRPr>
            </a:lvl7pPr>
            <a:lvl8pPr marL="3624483" indent="-241632" eaLnBrk="0" fontAlgn="base" hangingPunct="0">
              <a:spcBef>
                <a:spcPct val="0"/>
              </a:spcBef>
              <a:spcAft>
                <a:spcPct val="0"/>
              </a:spcAft>
              <a:defRPr sz="2500">
                <a:solidFill>
                  <a:schemeClr val="tx1"/>
                </a:solidFill>
                <a:latin typeface="Times New Roman" pitchFamily="18" charset="0"/>
              </a:defRPr>
            </a:lvl8pPr>
            <a:lvl9pPr marL="4107747" indent="-241632" eaLnBrk="0" fontAlgn="base" hangingPunct="0">
              <a:spcBef>
                <a:spcPct val="0"/>
              </a:spcBef>
              <a:spcAft>
                <a:spcPct val="0"/>
              </a:spcAft>
              <a:defRPr sz="2500">
                <a:solidFill>
                  <a:schemeClr val="tx1"/>
                </a:solidFill>
                <a:latin typeface="Times New Roman" pitchFamily="18" charset="0"/>
              </a:defRPr>
            </a:lvl9pPr>
          </a:lstStyle>
          <a:p>
            <a:pPr eaLnBrk="1" hangingPunct="1"/>
            <a:fld id="{C8C0DCD6-70E5-434E-8328-729844F2ABCB}" type="slidenum">
              <a:rPr lang="en-US" sz="1200"/>
              <a:pPr eaLnBrk="1" hangingPunct="1"/>
              <a:t>6</a:t>
            </a:fld>
            <a:endParaRPr lang="en-US" sz="1200"/>
          </a:p>
        </p:txBody>
      </p:sp>
    </p:spTree>
    <p:extLst>
      <p:ext uri="{BB962C8B-B14F-4D97-AF65-F5344CB8AC3E}">
        <p14:creationId xmlns:p14="http://schemas.microsoft.com/office/powerpoint/2010/main" val="14751427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60</a:t>
            </a:fld>
            <a:endParaRPr lang="en-US">
              <a:latin typeface="Times New Roman" pitchFamily="18" charset="0"/>
            </a:endParaRPr>
          </a:p>
        </p:txBody>
      </p:sp>
      <p:sp>
        <p:nvSpPr>
          <p:cNvPr id="227332" name="Rectangle 2"/>
          <p:cNvSpPr>
            <a:spLocks noGrp="1" noRot="1" noChangeAspect="1" noChangeArrowheads="1" noTextEdit="1"/>
          </p:cNvSpPr>
          <p:nvPr>
            <p:ph type="sldImg"/>
          </p:nvPr>
        </p:nvSpPr>
        <p:spPr>
          <a:xfrm>
            <a:off x="936625" y="733425"/>
            <a:ext cx="4144963" cy="3108325"/>
          </a:xfrm>
          <a:ln/>
        </p:spPr>
      </p:sp>
      <p:sp>
        <p:nvSpPr>
          <p:cNvPr id="227333" name="Rectangle 3"/>
          <p:cNvSpPr>
            <a:spLocks noGrp="1" noChangeArrowheads="1"/>
          </p:cNvSpPr>
          <p:nvPr>
            <p:ph type="body" idx="1"/>
          </p:nvPr>
        </p:nvSpPr>
        <p:spPr>
          <a:xfrm>
            <a:off x="778934" y="4139805"/>
            <a:ext cx="5845246" cy="508074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21308" algn="l"/>
              </a:tabLst>
            </a:pPr>
            <a:r>
              <a:rPr lang="en-US"/>
              <a:t>These graphs show the typical progressive nature of type 2 diabetes in terms of 2 key indices: increasing plasma glucose level (top panel) and decline in relative </a:t>
            </a:r>
            <a:r>
              <a:rPr lang="en-US">
                <a:sym typeface="Symbol" pitchFamily="18" charset="2"/>
              </a:rPr>
              <a:t></a:t>
            </a:r>
            <a:r>
              <a:rPr lang="en-US"/>
              <a:t>-cell function as reflected by the drop in endogenous insulin and rise in insulin resistance (lower panel). </a:t>
            </a:r>
          </a:p>
          <a:p>
            <a:pPr>
              <a:tabLst>
                <a:tab pos="121308" algn="l"/>
              </a:tabLst>
            </a:pPr>
            <a:r>
              <a:rPr lang="en-US"/>
              <a:t>In the natural history of type 2 diabetes, insulin resistance rises, insulin secretion falls, and glucose levels begin to rise before diabetes is diagnosed. </a:t>
            </a:r>
          </a:p>
          <a:p>
            <a:pPr>
              <a:tabLst>
                <a:tab pos="121308" algn="l"/>
              </a:tabLst>
            </a:pPr>
            <a:r>
              <a:rPr lang="en-US"/>
              <a:t>Based on the natural history, type 2 diabetes is a disease of progressive insulin failure as shown in the graphic model developed by researchers at the International Diabetes Center.</a:t>
            </a:r>
            <a:r>
              <a:rPr lang="en-US" baseline="30000"/>
              <a:t>1</a:t>
            </a:r>
            <a:r>
              <a:rPr lang="en-US"/>
              <a:t> </a:t>
            </a:r>
          </a:p>
          <a:p>
            <a:pPr>
              <a:tabLst>
                <a:tab pos="121308" algn="l"/>
              </a:tabLst>
            </a:pPr>
            <a:r>
              <a:rPr lang="en-US"/>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a:t>2</a:t>
            </a:r>
            <a:r>
              <a:rPr lang="en-US"/>
              <a:t> </a:t>
            </a:r>
          </a:p>
          <a:p>
            <a:pPr>
              <a:tabLst>
                <a:tab pos="121308" algn="l"/>
              </a:tabLst>
            </a:pPr>
            <a:r>
              <a:rPr lang="en-US"/>
              <a:t>Prior to the diagnosis of diabetes, resistance of cell receptor sites to insulin starts to increase, while insulin secretion by </a:t>
            </a:r>
            <a:r>
              <a:rPr lang="en-US">
                <a:sym typeface="Symbol" pitchFamily="18" charset="2"/>
              </a:rPr>
              <a:t></a:t>
            </a:r>
            <a:r>
              <a:rPr lang="en-US"/>
              <a:t>-cells decreases. Insulin resistance reaches a peak and remains constant. Endogenous insulin secretion continues to decline over the course of diabetes.</a:t>
            </a:r>
            <a:r>
              <a:rPr lang="en-US" baseline="30000"/>
              <a:t>2 </a:t>
            </a:r>
          </a:p>
          <a:p>
            <a:pPr>
              <a:tabLst>
                <a:tab pos="121308" algn="l"/>
              </a:tabLst>
            </a:pPr>
            <a:endParaRPr lang="en-US" baseline="30000"/>
          </a:p>
          <a:p>
            <a:pPr>
              <a:tabLst>
                <a:tab pos="121308" algn="l"/>
              </a:tabLst>
            </a:pPr>
            <a:endParaRPr lang="en-US" baseline="30000"/>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endParaRPr lang="en-US" b="1"/>
          </a:p>
          <a:p>
            <a:pPr>
              <a:tabLst>
                <a:tab pos="121308" algn="l"/>
              </a:tabLst>
            </a:pPr>
            <a:r>
              <a:rPr lang="en-US" b="1"/>
              <a:t>References:</a:t>
            </a:r>
          </a:p>
          <a:p>
            <a:pPr>
              <a:tabLst>
                <a:tab pos="121308" algn="l"/>
              </a:tabLst>
            </a:pPr>
            <a:r>
              <a:rPr lang="en-US" b="1"/>
              <a:t>1. </a:t>
            </a:r>
            <a:r>
              <a:rPr lang="en-US"/>
              <a:t>Kendall DM. Postprandial blood glucose in the management of type 2 diabetes: the emerging role 	of incretin mimetics. Available at: http://www.medscape.com/viewarticle/515693. </a:t>
            </a:r>
            <a:br>
              <a:rPr lang="en-US"/>
            </a:br>
            <a:r>
              <a:rPr lang="en-US"/>
              <a:t>	Accessed April 21, 2006.</a:t>
            </a:r>
          </a:p>
          <a:p>
            <a:pPr>
              <a:tabLst>
                <a:tab pos="121308" algn="l"/>
              </a:tabLst>
            </a:pPr>
            <a:r>
              <a:rPr lang="en-US" b="1"/>
              <a:t>2.</a:t>
            </a:r>
            <a:r>
              <a:rPr lang="en-US"/>
              <a:t> Ramlo-Halsted BA, Edelman SV. The natural history of type 2 diabetes: implications for clinical 	practice. </a:t>
            </a:r>
            <a:r>
              <a:rPr lang="en-US" i="1"/>
              <a:t>Prim Care.</a:t>
            </a:r>
            <a:r>
              <a:rPr lang="en-US"/>
              <a:t> 1999;26:771-789.</a:t>
            </a:r>
            <a:endParaRPr lang="en-US" baseline="30000"/>
          </a:p>
        </p:txBody>
      </p:sp>
    </p:spTree>
    <p:extLst>
      <p:ext uri="{BB962C8B-B14F-4D97-AF65-F5344CB8AC3E}">
        <p14:creationId xmlns:p14="http://schemas.microsoft.com/office/powerpoint/2010/main" val="2178726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61</a:t>
            </a:fld>
            <a:endParaRPr lang="en-US" sz="1300"/>
          </a:p>
        </p:txBody>
      </p:sp>
      <p:sp>
        <p:nvSpPr>
          <p:cNvPr id="290819" name="Rectangle 7"/>
          <p:cNvSpPr txBox="1">
            <a:spLocks noGrp="1" noChangeArrowheads="1"/>
          </p:cNvSpPr>
          <p:nvPr/>
        </p:nvSpPr>
        <p:spPr bwMode="auto">
          <a:xfrm>
            <a:off x="4237397" y="9298581"/>
            <a:ext cx="3240363" cy="48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61</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81"/>
            <a:ext cx="3240363" cy="484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0" tIns="49064" rIns="98130" bIns="49064"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61</a:t>
            </a:fld>
            <a:endParaRPr lang="en-US" sz="1300"/>
          </a:p>
        </p:txBody>
      </p:sp>
    </p:spTree>
    <p:extLst>
      <p:ext uri="{BB962C8B-B14F-4D97-AF65-F5344CB8AC3E}">
        <p14:creationId xmlns:p14="http://schemas.microsoft.com/office/powerpoint/2010/main" val="2274949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7812" name="Footer Placeholder 3"/>
          <p:cNvSpPr>
            <a:spLocks noGrp="1"/>
          </p:cNvSpPr>
          <p:nvPr>
            <p:ph type="ftr" sz="quarter" idx="4"/>
          </p:nvPr>
        </p:nvSpPr>
        <p:spPr/>
        <p:txBody>
          <a:bodyPr/>
          <a:lstStyle/>
          <a:p>
            <a:pPr>
              <a:defRPr/>
            </a:pPr>
            <a:r>
              <a:rPr lang="en-US"/>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62</a:t>
            </a:fld>
            <a:endParaRPr lang="en-US"/>
          </a:p>
        </p:txBody>
      </p:sp>
    </p:spTree>
    <p:extLst>
      <p:ext uri="{BB962C8B-B14F-4D97-AF65-F5344CB8AC3E}">
        <p14:creationId xmlns:p14="http://schemas.microsoft.com/office/powerpoint/2010/main" val="2819948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87376" indent="-340247">
              <a:spcBef>
                <a:spcPct val="30000"/>
              </a:spcBef>
              <a:defRPr sz="1300">
                <a:solidFill>
                  <a:schemeClr val="tx1"/>
                </a:solidFill>
                <a:latin typeface="Times New Roman" panose="02020603050405020304" pitchFamily="18" charset="0"/>
              </a:defRPr>
            </a:lvl2pPr>
            <a:lvl3pPr marL="1366115" indent="-271857">
              <a:spcBef>
                <a:spcPct val="30000"/>
              </a:spcBef>
              <a:defRPr sz="1300">
                <a:solidFill>
                  <a:schemeClr val="tx1"/>
                </a:solidFill>
                <a:latin typeface="Times New Roman" panose="02020603050405020304" pitchFamily="18" charset="0"/>
              </a:defRPr>
            </a:lvl3pPr>
            <a:lvl4pPr marL="1913245" indent="-271857">
              <a:spcBef>
                <a:spcPct val="30000"/>
              </a:spcBef>
              <a:defRPr sz="1300">
                <a:solidFill>
                  <a:schemeClr val="tx1"/>
                </a:solidFill>
                <a:latin typeface="Times New Roman" panose="02020603050405020304" pitchFamily="18" charset="0"/>
              </a:defRPr>
            </a:lvl4pPr>
            <a:lvl5pPr marL="2458663" indent="-271857">
              <a:spcBef>
                <a:spcPct val="30000"/>
              </a:spcBef>
              <a:defRPr sz="1300">
                <a:solidFill>
                  <a:schemeClr val="tx1"/>
                </a:solidFill>
                <a:latin typeface="Times New Roman" panose="02020603050405020304" pitchFamily="18" charset="0"/>
              </a:defRPr>
            </a:lvl5pPr>
            <a:lvl6pPr marL="2951080" indent="-271857" eaLnBrk="0" fontAlgn="base" hangingPunct="0">
              <a:spcBef>
                <a:spcPct val="30000"/>
              </a:spcBef>
              <a:spcAft>
                <a:spcPct val="0"/>
              </a:spcAft>
              <a:defRPr sz="1300">
                <a:solidFill>
                  <a:schemeClr val="tx1"/>
                </a:solidFill>
                <a:latin typeface="Times New Roman" panose="02020603050405020304" pitchFamily="18" charset="0"/>
              </a:defRPr>
            </a:lvl6pPr>
            <a:lvl7pPr marL="3443499" indent="-271857" eaLnBrk="0" fontAlgn="base" hangingPunct="0">
              <a:spcBef>
                <a:spcPct val="30000"/>
              </a:spcBef>
              <a:spcAft>
                <a:spcPct val="0"/>
              </a:spcAft>
              <a:defRPr sz="1300">
                <a:solidFill>
                  <a:schemeClr val="tx1"/>
                </a:solidFill>
                <a:latin typeface="Times New Roman" panose="02020603050405020304" pitchFamily="18" charset="0"/>
              </a:defRPr>
            </a:lvl7pPr>
            <a:lvl8pPr marL="3935915" indent="-271857" eaLnBrk="0" fontAlgn="base" hangingPunct="0">
              <a:spcBef>
                <a:spcPct val="30000"/>
              </a:spcBef>
              <a:spcAft>
                <a:spcPct val="0"/>
              </a:spcAft>
              <a:defRPr sz="1300">
                <a:solidFill>
                  <a:schemeClr val="tx1"/>
                </a:solidFill>
                <a:latin typeface="Times New Roman" panose="02020603050405020304" pitchFamily="18" charset="0"/>
              </a:defRPr>
            </a:lvl8pPr>
            <a:lvl9pPr marL="4428331" indent="-27185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5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87376" indent="-340247">
              <a:spcBef>
                <a:spcPct val="30000"/>
              </a:spcBef>
              <a:defRPr sz="1300">
                <a:solidFill>
                  <a:schemeClr val="tx1"/>
                </a:solidFill>
                <a:latin typeface="Times New Roman" panose="02020603050405020304" pitchFamily="18" charset="0"/>
              </a:defRPr>
            </a:lvl2pPr>
            <a:lvl3pPr marL="1366115" indent="-271857">
              <a:spcBef>
                <a:spcPct val="30000"/>
              </a:spcBef>
              <a:defRPr sz="1300">
                <a:solidFill>
                  <a:schemeClr val="tx1"/>
                </a:solidFill>
                <a:latin typeface="Times New Roman" panose="02020603050405020304" pitchFamily="18" charset="0"/>
              </a:defRPr>
            </a:lvl3pPr>
            <a:lvl4pPr marL="1913245" indent="-271857">
              <a:spcBef>
                <a:spcPct val="30000"/>
              </a:spcBef>
              <a:defRPr sz="1300">
                <a:solidFill>
                  <a:schemeClr val="tx1"/>
                </a:solidFill>
                <a:latin typeface="Times New Roman" panose="02020603050405020304" pitchFamily="18" charset="0"/>
              </a:defRPr>
            </a:lvl4pPr>
            <a:lvl5pPr marL="2458663" indent="-271857">
              <a:spcBef>
                <a:spcPct val="30000"/>
              </a:spcBef>
              <a:defRPr sz="1300">
                <a:solidFill>
                  <a:schemeClr val="tx1"/>
                </a:solidFill>
                <a:latin typeface="Times New Roman" panose="02020603050405020304" pitchFamily="18" charset="0"/>
              </a:defRPr>
            </a:lvl5pPr>
            <a:lvl6pPr marL="2951080" indent="-271857" eaLnBrk="0" fontAlgn="base" hangingPunct="0">
              <a:spcBef>
                <a:spcPct val="30000"/>
              </a:spcBef>
              <a:spcAft>
                <a:spcPct val="0"/>
              </a:spcAft>
              <a:defRPr sz="1300">
                <a:solidFill>
                  <a:schemeClr val="tx1"/>
                </a:solidFill>
                <a:latin typeface="Times New Roman" panose="02020603050405020304" pitchFamily="18" charset="0"/>
              </a:defRPr>
            </a:lvl6pPr>
            <a:lvl7pPr marL="3443499" indent="-271857" eaLnBrk="0" fontAlgn="base" hangingPunct="0">
              <a:spcBef>
                <a:spcPct val="30000"/>
              </a:spcBef>
              <a:spcAft>
                <a:spcPct val="0"/>
              </a:spcAft>
              <a:defRPr sz="1300">
                <a:solidFill>
                  <a:schemeClr val="tx1"/>
                </a:solidFill>
                <a:latin typeface="Times New Roman" panose="02020603050405020304" pitchFamily="18" charset="0"/>
              </a:defRPr>
            </a:lvl7pPr>
            <a:lvl8pPr marL="3935915" indent="-271857" eaLnBrk="0" fontAlgn="base" hangingPunct="0">
              <a:spcBef>
                <a:spcPct val="30000"/>
              </a:spcBef>
              <a:spcAft>
                <a:spcPct val="0"/>
              </a:spcAft>
              <a:defRPr sz="1300">
                <a:solidFill>
                  <a:schemeClr val="tx1"/>
                </a:solidFill>
                <a:latin typeface="Times New Roman" panose="02020603050405020304" pitchFamily="18" charset="0"/>
              </a:defRPr>
            </a:lvl8pPr>
            <a:lvl9pPr marL="4428331" indent="-271857"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500"/>
              <a:pPr>
                <a:spcBef>
                  <a:spcPct val="0"/>
                </a:spcBef>
              </a:pPr>
              <a:t>66</a:t>
            </a:fld>
            <a:endParaRPr lang="en-US" sz="1500"/>
          </a:p>
        </p:txBody>
      </p:sp>
    </p:spTree>
    <p:extLst>
      <p:ext uri="{BB962C8B-B14F-4D97-AF65-F5344CB8AC3E}">
        <p14:creationId xmlns:p14="http://schemas.microsoft.com/office/powerpoint/2010/main" val="1522993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225" indent="-307778" eaLnBrk="0" hangingPunct="0">
              <a:defRPr sz="2500">
                <a:solidFill>
                  <a:schemeClr val="tx1"/>
                </a:solidFill>
                <a:latin typeface="Times New Roman" pitchFamily="18" charset="0"/>
              </a:defRPr>
            </a:lvl2pPr>
            <a:lvl3pPr marL="1231116" indent="-246223" eaLnBrk="0" hangingPunct="0">
              <a:defRPr sz="2500">
                <a:solidFill>
                  <a:schemeClr val="tx1"/>
                </a:solidFill>
                <a:latin typeface="Times New Roman" pitchFamily="18" charset="0"/>
              </a:defRPr>
            </a:lvl3pPr>
            <a:lvl4pPr marL="1723562" indent="-246223" eaLnBrk="0" hangingPunct="0">
              <a:defRPr sz="2500">
                <a:solidFill>
                  <a:schemeClr val="tx1"/>
                </a:solidFill>
                <a:latin typeface="Times New Roman" pitchFamily="18" charset="0"/>
              </a:defRPr>
            </a:lvl4pPr>
            <a:lvl5pPr marL="2216009" indent="-246223" eaLnBrk="0" hangingPunct="0">
              <a:defRPr sz="2500">
                <a:solidFill>
                  <a:schemeClr val="tx1"/>
                </a:solidFill>
                <a:latin typeface="Times New Roman" pitchFamily="18" charset="0"/>
              </a:defRPr>
            </a:lvl5pPr>
            <a:lvl6pPr marL="2708455" indent="-246223" eaLnBrk="0" fontAlgn="base" hangingPunct="0">
              <a:spcBef>
                <a:spcPct val="0"/>
              </a:spcBef>
              <a:spcAft>
                <a:spcPct val="0"/>
              </a:spcAft>
              <a:defRPr sz="2500">
                <a:solidFill>
                  <a:schemeClr val="tx1"/>
                </a:solidFill>
                <a:latin typeface="Times New Roman" pitchFamily="18" charset="0"/>
              </a:defRPr>
            </a:lvl6pPr>
            <a:lvl7pPr marL="3200901" indent="-246223" eaLnBrk="0" fontAlgn="base" hangingPunct="0">
              <a:spcBef>
                <a:spcPct val="0"/>
              </a:spcBef>
              <a:spcAft>
                <a:spcPct val="0"/>
              </a:spcAft>
              <a:defRPr sz="2500">
                <a:solidFill>
                  <a:schemeClr val="tx1"/>
                </a:solidFill>
                <a:latin typeface="Times New Roman" pitchFamily="18" charset="0"/>
              </a:defRPr>
            </a:lvl7pPr>
            <a:lvl8pPr marL="3693348" indent="-246223" eaLnBrk="0" fontAlgn="base" hangingPunct="0">
              <a:spcBef>
                <a:spcPct val="0"/>
              </a:spcBef>
              <a:spcAft>
                <a:spcPct val="0"/>
              </a:spcAft>
              <a:defRPr sz="2500">
                <a:solidFill>
                  <a:schemeClr val="tx1"/>
                </a:solidFill>
                <a:latin typeface="Times New Roman" pitchFamily="18" charset="0"/>
              </a:defRPr>
            </a:lvl8pPr>
            <a:lvl9pPr marL="4185795" indent="-246223" eaLnBrk="0" fontAlgn="base" hangingPunct="0">
              <a:spcBef>
                <a:spcPct val="0"/>
              </a:spcBef>
              <a:spcAft>
                <a:spcPct val="0"/>
              </a:spcAft>
              <a:defRPr sz="2500">
                <a:solidFill>
                  <a:schemeClr val="tx1"/>
                </a:solidFill>
                <a:latin typeface="Times New Roman" pitchFamily="18" charset="0"/>
              </a:defRPr>
            </a:lvl9pPr>
          </a:lstStyle>
          <a:p>
            <a:fld id="{14D281A3-0F60-4513-BD39-E92EA1A6639C}" type="slidenum">
              <a:rPr lang="en-US" sz="1200">
                <a:solidFill>
                  <a:prstClr val="black"/>
                </a:solidFill>
              </a:rPr>
              <a:pPr/>
              <a:t>71</a:t>
            </a:fld>
            <a:endParaRPr lang="en-US" sz="1200">
              <a:solidFill>
                <a:prstClr val="black"/>
              </a:solidFill>
            </a:endParaRPr>
          </a:p>
        </p:txBody>
      </p:sp>
    </p:spTree>
    <p:extLst>
      <p:ext uri="{BB962C8B-B14F-4D97-AF65-F5344CB8AC3E}">
        <p14:creationId xmlns:p14="http://schemas.microsoft.com/office/powerpoint/2010/main" val="815993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05" indent="-302040" eaLnBrk="0" hangingPunct="0">
              <a:defRPr>
                <a:solidFill>
                  <a:schemeClr val="tx1"/>
                </a:solidFill>
                <a:latin typeface="Arial" pitchFamily="34" charset="0"/>
              </a:defRPr>
            </a:lvl2pPr>
            <a:lvl3pPr marL="1208161" indent="-241632" eaLnBrk="0" hangingPunct="0">
              <a:defRPr>
                <a:solidFill>
                  <a:schemeClr val="tx1"/>
                </a:solidFill>
                <a:latin typeface="Arial" pitchFamily="34" charset="0"/>
              </a:defRPr>
            </a:lvl3pPr>
            <a:lvl4pPr marL="1691426" indent="-241632" eaLnBrk="0" hangingPunct="0">
              <a:defRPr>
                <a:solidFill>
                  <a:schemeClr val="tx1"/>
                </a:solidFill>
                <a:latin typeface="Arial" pitchFamily="34" charset="0"/>
              </a:defRPr>
            </a:lvl4pPr>
            <a:lvl5pPr marL="2174690" indent="-241632" eaLnBrk="0" hangingPunct="0">
              <a:defRPr>
                <a:solidFill>
                  <a:schemeClr val="tx1"/>
                </a:solidFill>
                <a:latin typeface="Arial" pitchFamily="34" charset="0"/>
              </a:defRPr>
            </a:lvl5pPr>
            <a:lvl6pPr marL="2657954" indent="-241632" eaLnBrk="0" fontAlgn="base" hangingPunct="0">
              <a:spcBef>
                <a:spcPct val="0"/>
              </a:spcBef>
              <a:spcAft>
                <a:spcPct val="0"/>
              </a:spcAft>
              <a:defRPr>
                <a:solidFill>
                  <a:schemeClr val="tx1"/>
                </a:solidFill>
                <a:latin typeface="Arial" pitchFamily="34" charset="0"/>
              </a:defRPr>
            </a:lvl6pPr>
            <a:lvl7pPr marL="3141218" indent="-241632" eaLnBrk="0" fontAlgn="base" hangingPunct="0">
              <a:spcBef>
                <a:spcPct val="0"/>
              </a:spcBef>
              <a:spcAft>
                <a:spcPct val="0"/>
              </a:spcAft>
              <a:defRPr>
                <a:solidFill>
                  <a:schemeClr val="tx1"/>
                </a:solidFill>
                <a:latin typeface="Arial" pitchFamily="34" charset="0"/>
              </a:defRPr>
            </a:lvl7pPr>
            <a:lvl8pPr marL="3624483" indent="-241632" eaLnBrk="0" fontAlgn="base" hangingPunct="0">
              <a:spcBef>
                <a:spcPct val="0"/>
              </a:spcBef>
              <a:spcAft>
                <a:spcPct val="0"/>
              </a:spcAft>
              <a:defRPr>
                <a:solidFill>
                  <a:schemeClr val="tx1"/>
                </a:solidFill>
                <a:latin typeface="Arial" pitchFamily="34" charset="0"/>
              </a:defRPr>
            </a:lvl8pPr>
            <a:lvl9pPr marL="4107747" indent="-241632" eaLnBrk="0" fontAlgn="base" hangingPunct="0">
              <a:spcBef>
                <a:spcPct val="0"/>
              </a:spcBef>
              <a:spcAft>
                <a:spcPct val="0"/>
              </a:spcAft>
              <a:defRPr>
                <a:solidFill>
                  <a:schemeClr val="tx1"/>
                </a:solidFill>
                <a:latin typeface="Arial" pitchFamily="34" charset="0"/>
              </a:defRPr>
            </a:lvl9pPr>
          </a:lstStyle>
          <a:p>
            <a:fld id="{A83A472D-A292-4D9E-8E00-7944650CAD45}" type="slidenum">
              <a:rPr lang="en-US" smtClean="0">
                <a:latin typeface="Times New Roman" pitchFamily="18" charset="0"/>
              </a:rPr>
              <a:pPr/>
              <a:t>72</a:t>
            </a:fld>
            <a:endParaRPr lang="en-US">
              <a:latin typeface="Times New Roman" pitchFamily="18" charset="0"/>
            </a:endParaRPr>
          </a:p>
        </p:txBody>
      </p:sp>
    </p:spTree>
    <p:extLst>
      <p:ext uri="{BB962C8B-B14F-4D97-AF65-F5344CB8AC3E}">
        <p14:creationId xmlns:p14="http://schemas.microsoft.com/office/powerpoint/2010/main" val="2240705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a:ln/>
        </p:spPr>
      </p:sp>
      <p:sp>
        <p:nvSpPr>
          <p:cNvPr id="304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3108" name="Footer Placeholder 3"/>
          <p:cNvSpPr>
            <a:spLocks noGrp="1"/>
          </p:cNvSpPr>
          <p:nvPr>
            <p:ph type="ftr" sz="quarter" idx="4"/>
          </p:nvPr>
        </p:nvSpPr>
        <p:spPr/>
        <p:txBody>
          <a:bodyPr/>
          <a:lstStyle/>
          <a:p>
            <a:pPr>
              <a:defRPr/>
            </a:pPr>
            <a:r>
              <a:rPr lang="en-US"/>
              <a:t>Diabetes Educational Services© (530) 893 - 8635 </a:t>
            </a:r>
          </a:p>
        </p:txBody>
      </p:sp>
      <p:sp>
        <p:nvSpPr>
          <p:cNvPr id="303109" name="Slide Number Placeholder 4"/>
          <p:cNvSpPr>
            <a:spLocks noGrp="1"/>
          </p:cNvSpPr>
          <p:nvPr>
            <p:ph type="sldNum" sz="quarter" idx="5"/>
          </p:nvPr>
        </p:nvSpPr>
        <p:spPr/>
        <p:txBody>
          <a:bodyPr/>
          <a:lstStyle/>
          <a:p>
            <a:pPr>
              <a:defRPr/>
            </a:pPr>
            <a:fld id="{8B09AC25-63EA-4F32-AAA7-D01388016EA8}" type="slidenum">
              <a:rPr lang="en-US" smtClean="0"/>
              <a:pPr>
                <a:defRPr/>
              </a:pPr>
              <a:t>74</a:t>
            </a:fld>
            <a:endParaRPr lang="en-US"/>
          </a:p>
        </p:txBody>
      </p:sp>
    </p:spTree>
    <p:extLst>
      <p:ext uri="{BB962C8B-B14F-4D97-AF65-F5344CB8AC3E}">
        <p14:creationId xmlns:p14="http://schemas.microsoft.com/office/powerpoint/2010/main" val="3748987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05156" name="Footer Placeholder 3"/>
          <p:cNvSpPr>
            <a:spLocks noGrp="1"/>
          </p:cNvSpPr>
          <p:nvPr>
            <p:ph type="ftr" sz="quarter" idx="4"/>
          </p:nvPr>
        </p:nvSpPr>
        <p:spPr/>
        <p:txBody>
          <a:bodyPr/>
          <a:lstStyle/>
          <a:p>
            <a:pPr>
              <a:defRPr/>
            </a:pPr>
            <a:r>
              <a:rPr lang="en-US"/>
              <a:t>Diabetes Educational Services© (530) 893 - 8635 </a:t>
            </a:r>
          </a:p>
        </p:txBody>
      </p:sp>
      <p:sp>
        <p:nvSpPr>
          <p:cNvPr id="305157" name="Slide Number Placeholder 4"/>
          <p:cNvSpPr>
            <a:spLocks noGrp="1"/>
          </p:cNvSpPr>
          <p:nvPr>
            <p:ph type="sldNum" sz="quarter" idx="5"/>
          </p:nvPr>
        </p:nvSpPr>
        <p:spPr/>
        <p:txBody>
          <a:bodyPr/>
          <a:lstStyle/>
          <a:p>
            <a:pPr>
              <a:defRPr/>
            </a:pPr>
            <a:fld id="{50C33DD1-D014-4F66-8579-299A013F414E}" type="slidenum">
              <a:rPr lang="en-US" smtClean="0"/>
              <a:pPr>
                <a:defRPr/>
              </a:pPr>
              <a:t>75</a:t>
            </a:fld>
            <a:endParaRPr lang="en-US"/>
          </a:p>
        </p:txBody>
      </p:sp>
    </p:spTree>
    <p:extLst>
      <p:ext uri="{BB962C8B-B14F-4D97-AF65-F5344CB8AC3E}">
        <p14:creationId xmlns:p14="http://schemas.microsoft.com/office/powerpoint/2010/main" val="4293364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6"/>
          <p:cNvSpPr>
            <a:spLocks noGrp="1" noChangeArrowheads="1"/>
          </p:cNvSpPr>
          <p:nvPr>
            <p:ph type="ftr" sz="quarter" idx="4"/>
          </p:nvPr>
        </p:nvSpPr>
        <p:spPr/>
        <p:txBody>
          <a:bodyPr/>
          <a:lstStyle/>
          <a:p>
            <a:pPr>
              <a:defRPr/>
            </a:pPr>
            <a:r>
              <a:rPr lang="en-US"/>
              <a:t>Diabetes Educational Services© (530) 893 - 8635 </a:t>
            </a:r>
          </a:p>
        </p:txBody>
      </p:sp>
      <p:sp>
        <p:nvSpPr>
          <p:cNvPr id="300035" name="Rectangle 7"/>
          <p:cNvSpPr>
            <a:spLocks noGrp="1" noChangeArrowheads="1"/>
          </p:cNvSpPr>
          <p:nvPr>
            <p:ph type="sldNum" sz="quarter" idx="5"/>
          </p:nvPr>
        </p:nvSpPr>
        <p:spPr/>
        <p:txBody>
          <a:bodyPr/>
          <a:lstStyle/>
          <a:p>
            <a:pPr>
              <a:defRPr/>
            </a:pPr>
            <a:fld id="{A686408A-2C37-4026-AC07-A34AA95F3FAE}" type="slidenum">
              <a:rPr lang="en-US" smtClean="0"/>
              <a:pPr>
                <a:defRPr/>
              </a:pPr>
              <a:t>76</a:t>
            </a:fld>
            <a:endParaRPr lang="en-US"/>
          </a:p>
        </p:txBody>
      </p:sp>
      <p:sp>
        <p:nvSpPr>
          <p:cNvPr id="296964" name="Rectangle 2"/>
          <p:cNvSpPr>
            <a:spLocks noGrp="1" noRot="1" noChangeAspect="1" noChangeArrowheads="1" noTextEdit="1"/>
          </p:cNvSpPr>
          <p:nvPr>
            <p:ph type="sldImg"/>
          </p:nvPr>
        </p:nvSpPr>
        <p:spPr>
          <a:ln/>
        </p:spPr>
      </p:sp>
      <p:sp>
        <p:nvSpPr>
          <p:cNvPr id="296965"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968145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1999-2014, Diabetes Educational Services, All Rights Reserved© Copyright 1999-2014,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80</a:t>
            </a:fld>
            <a:endParaRPr lang="en-US">
              <a:latin typeface="Times New Roman" pitchFamily="18" charset="0"/>
            </a:endParaRPr>
          </a:p>
        </p:txBody>
      </p:sp>
    </p:spTree>
    <p:extLst>
      <p:ext uri="{BB962C8B-B14F-4D97-AF65-F5344CB8AC3E}">
        <p14:creationId xmlns:p14="http://schemas.microsoft.com/office/powerpoint/2010/main" val="964921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
        <p:nvSpPr>
          <p:cNvPr id="104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anose="020B0604020202020204" pitchFamily="34" charset="0"/>
              </a:defRPr>
            </a:lvl1pPr>
            <a:lvl2pPr marL="770550" indent="-296365">
              <a:defRPr sz="2900">
                <a:solidFill>
                  <a:schemeClr val="tx1"/>
                </a:solidFill>
                <a:latin typeface="Arial" panose="020B0604020202020204" pitchFamily="34" charset="0"/>
              </a:defRPr>
            </a:lvl2pPr>
            <a:lvl3pPr marL="1185461" indent="-237093">
              <a:defRPr sz="2900">
                <a:solidFill>
                  <a:schemeClr val="tx1"/>
                </a:solidFill>
                <a:latin typeface="Arial" panose="020B0604020202020204" pitchFamily="34" charset="0"/>
              </a:defRPr>
            </a:lvl3pPr>
            <a:lvl4pPr marL="1659645" indent="-237093">
              <a:defRPr sz="2900">
                <a:solidFill>
                  <a:schemeClr val="tx1"/>
                </a:solidFill>
                <a:latin typeface="Arial" panose="020B0604020202020204" pitchFamily="34" charset="0"/>
              </a:defRPr>
            </a:lvl4pPr>
            <a:lvl5pPr marL="2133829" indent="-237093">
              <a:defRPr sz="2900">
                <a:solidFill>
                  <a:schemeClr val="tx1"/>
                </a:solidFill>
                <a:latin typeface="Arial" panose="020B0604020202020204" pitchFamily="34" charset="0"/>
              </a:defRPr>
            </a:lvl5pPr>
            <a:lvl6pPr marL="2608013" indent="-237093" eaLnBrk="0" fontAlgn="base" hangingPunct="0">
              <a:spcBef>
                <a:spcPct val="0"/>
              </a:spcBef>
              <a:spcAft>
                <a:spcPct val="0"/>
              </a:spcAft>
              <a:defRPr sz="2900">
                <a:solidFill>
                  <a:schemeClr val="tx1"/>
                </a:solidFill>
                <a:latin typeface="Arial" panose="020B0604020202020204" pitchFamily="34" charset="0"/>
              </a:defRPr>
            </a:lvl6pPr>
            <a:lvl7pPr marL="3082197" indent="-237093" eaLnBrk="0" fontAlgn="base" hangingPunct="0">
              <a:spcBef>
                <a:spcPct val="0"/>
              </a:spcBef>
              <a:spcAft>
                <a:spcPct val="0"/>
              </a:spcAft>
              <a:defRPr sz="2900">
                <a:solidFill>
                  <a:schemeClr val="tx1"/>
                </a:solidFill>
                <a:latin typeface="Arial" panose="020B0604020202020204" pitchFamily="34" charset="0"/>
              </a:defRPr>
            </a:lvl7pPr>
            <a:lvl8pPr marL="3556380" indent="-237093" eaLnBrk="0" fontAlgn="base" hangingPunct="0">
              <a:spcBef>
                <a:spcPct val="0"/>
              </a:spcBef>
              <a:spcAft>
                <a:spcPct val="0"/>
              </a:spcAft>
              <a:defRPr sz="2900">
                <a:solidFill>
                  <a:schemeClr val="tx1"/>
                </a:solidFill>
                <a:latin typeface="Arial" panose="020B0604020202020204" pitchFamily="34" charset="0"/>
              </a:defRPr>
            </a:lvl8pPr>
            <a:lvl9pPr marL="4030564" indent="-237093" eaLnBrk="0" fontAlgn="base" hangingPunct="0">
              <a:spcBef>
                <a:spcPct val="0"/>
              </a:spcBef>
              <a:spcAft>
                <a:spcPct val="0"/>
              </a:spcAft>
              <a:defRPr sz="2900">
                <a:solidFill>
                  <a:schemeClr val="tx1"/>
                </a:solidFill>
                <a:latin typeface="Arial" panose="020B0604020202020204" pitchFamily="34" charset="0"/>
              </a:defRPr>
            </a:lvl9pPr>
          </a:lstStyle>
          <a:p>
            <a:r>
              <a:rPr lang="en-US" altLang="en-US" sz="1200">
                <a:latin typeface="Times New Roman" panose="02020603050405020304" pitchFamily="18" charset="0"/>
              </a:rPr>
              <a:t>Diabetes Educational Services© (530) 893 - 8635 </a:t>
            </a:r>
          </a:p>
        </p:txBody>
      </p:sp>
      <p:sp>
        <p:nvSpPr>
          <p:cNvPr id="104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2900">
                <a:solidFill>
                  <a:schemeClr val="tx1"/>
                </a:solidFill>
                <a:latin typeface="Arial" panose="020B0604020202020204" pitchFamily="34" charset="0"/>
              </a:defRPr>
            </a:lvl1pPr>
            <a:lvl2pPr marL="770550" indent="-296365">
              <a:defRPr sz="2900">
                <a:solidFill>
                  <a:schemeClr val="tx1"/>
                </a:solidFill>
                <a:latin typeface="Arial" panose="020B0604020202020204" pitchFamily="34" charset="0"/>
              </a:defRPr>
            </a:lvl2pPr>
            <a:lvl3pPr marL="1185461" indent="-237093">
              <a:defRPr sz="2900">
                <a:solidFill>
                  <a:schemeClr val="tx1"/>
                </a:solidFill>
                <a:latin typeface="Arial" panose="020B0604020202020204" pitchFamily="34" charset="0"/>
              </a:defRPr>
            </a:lvl3pPr>
            <a:lvl4pPr marL="1659645" indent="-237093">
              <a:defRPr sz="2900">
                <a:solidFill>
                  <a:schemeClr val="tx1"/>
                </a:solidFill>
                <a:latin typeface="Arial" panose="020B0604020202020204" pitchFamily="34" charset="0"/>
              </a:defRPr>
            </a:lvl4pPr>
            <a:lvl5pPr marL="2133829" indent="-237093">
              <a:defRPr sz="2900">
                <a:solidFill>
                  <a:schemeClr val="tx1"/>
                </a:solidFill>
                <a:latin typeface="Arial" panose="020B0604020202020204" pitchFamily="34" charset="0"/>
              </a:defRPr>
            </a:lvl5pPr>
            <a:lvl6pPr marL="2608013" indent="-237093" eaLnBrk="0" fontAlgn="base" hangingPunct="0">
              <a:spcBef>
                <a:spcPct val="0"/>
              </a:spcBef>
              <a:spcAft>
                <a:spcPct val="0"/>
              </a:spcAft>
              <a:defRPr sz="2900">
                <a:solidFill>
                  <a:schemeClr val="tx1"/>
                </a:solidFill>
                <a:latin typeface="Arial" panose="020B0604020202020204" pitchFamily="34" charset="0"/>
              </a:defRPr>
            </a:lvl6pPr>
            <a:lvl7pPr marL="3082197" indent="-237093" eaLnBrk="0" fontAlgn="base" hangingPunct="0">
              <a:spcBef>
                <a:spcPct val="0"/>
              </a:spcBef>
              <a:spcAft>
                <a:spcPct val="0"/>
              </a:spcAft>
              <a:defRPr sz="2900">
                <a:solidFill>
                  <a:schemeClr val="tx1"/>
                </a:solidFill>
                <a:latin typeface="Arial" panose="020B0604020202020204" pitchFamily="34" charset="0"/>
              </a:defRPr>
            </a:lvl7pPr>
            <a:lvl8pPr marL="3556380" indent="-237093" eaLnBrk="0" fontAlgn="base" hangingPunct="0">
              <a:spcBef>
                <a:spcPct val="0"/>
              </a:spcBef>
              <a:spcAft>
                <a:spcPct val="0"/>
              </a:spcAft>
              <a:defRPr sz="2900">
                <a:solidFill>
                  <a:schemeClr val="tx1"/>
                </a:solidFill>
                <a:latin typeface="Arial" panose="020B0604020202020204" pitchFamily="34" charset="0"/>
              </a:defRPr>
            </a:lvl8pPr>
            <a:lvl9pPr marL="4030564" indent="-237093" eaLnBrk="0" fontAlgn="base" hangingPunct="0">
              <a:spcBef>
                <a:spcPct val="0"/>
              </a:spcBef>
              <a:spcAft>
                <a:spcPct val="0"/>
              </a:spcAft>
              <a:defRPr sz="2900">
                <a:solidFill>
                  <a:schemeClr val="tx1"/>
                </a:solidFill>
                <a:latin typeface="Arial" panose="020B0604020202020204" pitchFamily="34" charset="0"/>
              </a:defRPr>
            </a:lvl9pPr>
          </a:lstStyle>
          <a:p>
            <a:fld id="{0F4F59EE-4E31-458A-A27C-24F77A70A0E7}" type="slidenum">
              <a:rPr lang="en-US" altLang="en-US" sz="1200">
                <a:latin typeface="Times New Roman" panose="02020603050405020304" pitchFamily="18" charset="0"/>
              </a:rPr>
              <a:pPr/>
              <a:t>13</a:t>
            </a:fld>
            <a:endParaRPr lang="en-US" altLang="en-US" sz="1200">
              <a:latin typeface="Times New Roman" panose="02020603050405020304" pitchFamily="18" charset="0"/>
            </a:endParaRPr>
          </a:p>
        </p:txBody>
      </p:sp>
    </p:spTree>
    <p:extLst>
      <p:ext uri="{BB962C8B-B14F-4D97-AF65-F5344CB8AC3E}">
        <p14:creationId xmlns:p14="http://schemas.microsoft.com/office/powerpoint/2010/main" val="474417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4036" name="Footer Placeholder 3"/>
          <p:cNvSpPr>
            <a:spLocks noGrp="1"/>
          </p:cNvSpPr>
          <p:nvPr>
            <p:ph type="ftr" sz="quarter" idx="4"/>
          </p:nvPr>
        </p:nvSpPr>
        <p:spPr/>
        <p:txBody>
          <a:bodyPr/>
          <a:lstStyle/>
          <a:p>
            <a:pPr>
              <a:defRPr/>
            </a:pPr>
            <a:r>
              <a:rPr lang="en-US"/>
              <a:t>Diabetes Educational Services© (530) 893 - 8635 </a:t>
            </a:r>
          </a:p>
        </p:txBody>
      </p:sp>
      <p:sp>
        <p:nvSpPr>
          <p:cNvPr id="44037"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70662" indent="-296408" eaLnBrk="0" hangingPunct="0">
              <a:defRPr>
                <a:solidFill>
                  <a:schemeClr val="tx1"/>
                </a:solidFill>
                <a:latin typeface="Garamond" panose="02020404030301010803" pitchFamily="18" charset="0"/>
                <a:cs typeface="Arial" panose="020B0604020202020204" pitchFamily="34" charset="0"/>
              </a:defRPr>
            </a:lvl2pPr>
            <a:lvl3pPr marL="1185634" indent="-237127" eaLnBrk="0" hangingPunct="0">
              <a:defRPr>
                <a:solidFill>
                  <a:schemeClr val="tx1"/>
                </a:solidFill>
                <a:latin typeface="Garamond" panose="02020404030301010803" pitchFamily="18" charset="0"/>
                <a:cs typeface="Arial" panose="020B0604020202020204" pitchFamily="34" charset="0"/>
              </a:defRPr>
            </a:lvl3pPr>
            <a:lvl4pPr marL="1659887" indent="-237127" eaLnBrk="0" hangingPunct="0">
              <a:defRPr>
                <a:solidFill>
                  <a:schemeClr val="tx1"/>
                </a:solidFill>
                <a:latin typeface="Garamond" panose="02020404030301010803" pitchFamily="18" charset="0"/>
                <a:cs typeface="Arial" panose="020B0604020202020204" pitchFamily="34" charset="0"/>
              </a:defRPr>
            </a:lvl4pPr>
            <a:lvl5pPr marL="2134141" indent="-237127" eaLnBrk="0" hangingPunct="0">
              <a:defRPr>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14602881-6007-467F-BFF5-BA6898949E15}" type="slidenum">
              <a:rPr lang="en-US">
                <a:latin typeface="Times New Roman" panose="02020603050405020304" pitchFamily="18" charset="0"/>
              </a:rPr>
              <a:pPr/>
              <a:t>81</a:t>
            </a:fld>
            <a:endParaRPr lang="en-US">
              <a:latin typeface="Times New Roman" panose="02020603050405020304" pitchFamily="18" charset="0"/>
            </a:endParaRPr>
          </a:p>
        </p:txBody>
      </p:sp>
    </p:spTree>
    <p:extLst>
      <p:ext uri="{BB962C8B-B14F-4D97-AF65-F5344CB8AC3E}">
        <p14:creationId xmlns:p14="http://schemas.microsoft.com/office/powerpoint/2010/main" val="3581936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8132" name="Footer Placeholder 3"/>
          <p:cNvSpPr>
            <a:spLocks noGrp="1"/>
          </p:cNvSpPr>
          <p:nvPr>
            <p:ph type="ftr" sz="quarter" idx="4"/>
          </p:nvPr>
        </p:nvSpPr>
        <p:spPr/>
        <p:txBody>
          <a:bodyPr/>
          <a:lstStyle/>
          <a:p>
            <a:pPr>
              <a:defRPr/>
            </a:pPr>
            <a:r>
              <a:rPr lang="en-US"/>
              <a:t>Diabetes Educational Services© (530) 893 - 8635 </a:t>
            </a:r>
          </a:p>
        </p:txBody>
      </p:sp>
      <p:sp>
        <p:nvSpPr>
          <p:cNvPr id="48133"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70662" indent="-296408" eaLnBrk="0" hangingPunct="0">
              <a:defRPr>
                <a:solidFill>
                  <a:schemeClr val="tx1"/>
                </a:solidFill>
                <a:latin typeface="Garamond" panose="02020404030301010803" pitchFamily="18" charset="0"/>
                <a:cs typeface="Arial" panose="020B0604020202020204" pitchFamily="34" charset="0"/>
              </a:defRPr>
            </a:lvl2pPr>
            <a:lvl3pPr marL="1185634" indent="-237127" eaLnBrk="0" hangingPunct="0">
              <a:defRPr>
                <a:solidFill>
                  <a:schemeClr val="tx1"/>
                </a:solidFill>
                <a:latin typeface="Garamond" panose="02020404030301010803" pitchFamily="18" charset="0"/>
                <a:cs typeface="Arial" panose="020B0604020202020204" pitchFamily="34" charset="0"/>
              </a:defRPr>
            </a:lvl3pPr>
            <a:lvl4pPr marL="1659887" indent="-237127" eaLnBrk="0" hangingPunct="0">
              <a:defRPr>
                <a:solidFill>
                  <a:schemeClr val="tx1"/>
                </a:solidFill>
                <a:latin typeface="Garamond" panose="02020404030301010803" pitchFamily="18" charset="0"/>
                <a:cs typeface="Arial" panose="020B0604020202020204" pitchFamily="34" charset="0"/>
              </a:defRPr>
            </a:lvl4pPr>
            <a:lvl5pPr marL="2134141" indent="-237127" eaLnBrk="0" hangingPunct="0">
              <a:defRPr>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A2BC835B-B52B-4DAE-A850-60BF6C282F58}" type="slidenum">
              <a:rPr lang="en-US">
                <a:latin typeface="Times New Roman" panose="02020603050405020304" pitchFamily="18" charset="0"/>
              </a:rPr>
              <a:pPr/>
              <a:t>82</a:t>
            </a:fld>
            <a:endParaRPr lang="en-US">
              <a:latin typeface="Times New Roman" panose="02020603050405020304" pitchFamily="18" charset="0"/>
            </a:endParaRPr>
          </a:p>
        </p:txBody>
      </p:sp>
    </p:spTree>
    <p:extLst>
      <p:ext uri="{BB962C8B-B14F-4D97-AF65-F5344CB8AC3E}">
        <p14:creationId xmlns:p14="http://schemas.microsoft.com/office/powerpoint/2010/main" val="33486929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0180" name="Footer Placeholder 3"/>
          <p:cNvSpPr>
            <a:spLocks noGrp="1"/>
          </p:cNvSpPr>
          <p:nvPr>
            <p:ph type="ftr" sz="quarter" idx="4"/>
          </p:nvPr>
        </p:nvSpPr>
        <p:spPr/>
        <p:txBody>
          <a:bodyPr/>
          <a:lstStyle/>
          <a:p>
            <a:pPr>
              <a:defRPr/>
            </a:pPr>
            <a:r>
              <a:rPr lang="en-US"/>
              <a:t>Diabetes Educational Services© (530) 893 - 8635 </a:t>
            </a:r>
          </a:p>
        </p:txBody>
      </p:sp>
      <p:sp>
        <p:nvSpPr>
          <p:cNvPr id="5018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70662" indent="-296408" eaLnBrk="0" hangingPunct="0">
              <a:defRPr>
                <a:solidFill>
                  <a:schemeClr val="tx1"/>
                </a:solidFill>
                <a:latin typeface="Garamond" panose="02020404030301010803" pitchFamily="18" charset="0"/>
                <a:cs typeface="Arial" panose="020B0604020202020204" pitchFamily="34" charset="0"/>
              </a:defRPr>
            </a:lvl2pPr>
            <a:lvl3pPr marL="1185634" indent="-237127" eaLnBrk="0" hangingPunct="0">
              <a:defRPr>
                <a:solidFill>
                  <a:schemeClr val="tx1"/>
                </a:solidFill>
                <a:latin typeface="Garamond" panose="02020404030301010803" pitchFamily="18" charset="0"/>
                <a:cs typeface="Arial" panose="020B0604020202020204" pitchFamily="34" charset="0"/>
              </a:defRPr>
            </a:lvl3pPr>
            <a:lvl4pPr marL="1659887" indent="-237127" eaLnBrk="0" hangingPunct="0">
              <a:defRPr>
                <a:solidFill>
                  <a:schemeClr val="tx1"/>
                </a:solidFill>
                <a:latin typeface="Garamond" panose="02020404030301010803" pitchFamily="18" charset="0"/>
                <a:cs typeface="Arial" panose="020B0604020202020204" pitchFamily="34" charset="0"/>
              </a:defRPr>
            </a:lvl4pPr>
            <a:lvl5pPr marL="2134141" indent="-237127" eaLnBrk="0" hangingPunct="0">
              <a:defRPr>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801FFC61-38C8-414B-A7A9-63C92BC54494}" type="slidenum">
              <a:rPr lang="en-US">
                <a:latin typeface="Times New Roman" panose="02020603050405020304" pitchFamily="18" charset="0"/>
              </a:rPr>
              <a:pPr/>
              <a:t>83</a:t>
            </a:fld>
            <a:endParaRPr lang="en-US">
              <a:latin typeface="Times New Roman" panose="02020603050405020304" pitchFamily="18" charset="0"/>
            </a:endParaRPr>
          </a:p>
        </p:txBody>
      </p:sp>
    </p:spTree>
    <p:extLst>
      <p:ext uri="{BB962C8B-B14F-4D97-AF65-F5344CB8AC3E}">
        <p14:creationId xmlns:p14="http://schemas.microsoft.com/office/powerpoint/2010/main" val="39981093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1204" name="Footer Placeholder 3"/>
          <p:cNvSpPr>
            <a:spLocks noGrp="1"/>
          </p:cNvSpPr>
          <p:nvPr>
            <p:ph type="ftr" sz="quarter" idx="4"/>
          </p:nvPr>
        </p:nvSpPr>
        <p:spPr/>
        <p:txBody>
          <a:bodyPr/>
          <a:lstStyle/>
          <a:p>
            <a:pPr>
              <a:defRPr/>
            </a:pPr>
            <a:r>
              <a:rPr lang="en-US"/>
              <a:t>Diabetes Educational Services© (530) 893 - 8635 </a:t>
            </a:r>
          </a:p>
        </p:txBody>
      </p:sp>
      <p:sp>
        <p:nvSpPr>
          <p:cNvPr id="51205"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70662" indent="-296408" eaLnBrk="0" hangingPunct="0">
              <a:defRPr>
                <a:solidFill>
                  <a:schemeClr val="tx1"/>
                </a:solidFill>
                <a:latin typeface="Garamond" panose="02020404030301010803" pitchFamily="18" charset="0"/>
                <a:cs typeface="Arial" panose="020B0604020202020204" pitchFamily="34" charset="0"/>
              </a:defRPr>
            </a:lvl2pPr>
            <a:lvl3pPr marL="1185634" indent="-237127" eaLnBrk="0" hangingPunct="0">
              <a:defRPr>
                <a:solidFill>
                  <a:schemeClr val="tx1"/>
                </a:solidFill>
                <a:latin typeface="Garamond" panose="02020404030301010803" pitchFamily="18" charset="0"/>
                <a:cs typeface="Arial" panose="020B0604020202020204" pitchFamily="34" charset="0"/>
              </a:defRPr>
            </a:lvl3pPr>
            <a:lvl4pPr marL="1659887" indent="-237127" eaLnBrk="0" hangingPunct="0">
              <a:defRPr>
                <a:solidFill>
                  <a:schemeClr val="tx1"/>
                </a:solidFill>
                <a:latin typeface="Garamond" panose="02020404030301010803" pitchFamily="18" charset="0"/>
                <a:cs typeface="Arial" panose="020B0604020202020204" pitchFamily="34" charset="0"/>
              </a:defRPr>
            </a:lvl4pPr>
            <a:lvl5pPr marL="2134141" indent="-237127" eaLnBrk="0" hangingPunct="0">
              <a:defRPr>
                <a:solidFill>
                  <a:schemeClr val="tx1"/>
                </a:solidFill>
                <a:latin typeface="Garamond" panose="02020404030301010803" pitchFamily="18" charset="0"/>
                <a:cs typeface="Arial" panose="020B0604020202020204" pitchFamily="34" charset="0"/>
              </a:defRPr>
            </a:lvl5pPr>
            <a:lvl6pPr marL="260839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082648"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556902"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031155" indent="-23712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01AFAE3B-CB69-4201-AAAC-B4296313E701}" type="slidenum">
              <a:rPr lang="en-US">
                <a:latin typeface="Times New Roman" panose="02020603050405020304" pitchFamily="18" charset="0"/>
              </a:rPr>
              <a:pPr/>
              <a:t>84</a:t>
            </a:fld>
            <a:endParaRPr lang="en-US">
              <a:latin typeface="Times New Roman" panose="02020603050405020304" pitchFamily="18" charset="0"/>
            </a:endParaRPr>
          </a:p>
        </p:txBody>
      </p:sp>
    </p:spTree>
    <p:extLst>
      <p:ext uri="{BB962C8B-B14F-4D97-AF65-F5344CB8AC3E}">
        <p14:creationId xmlns:p14="http://schemas.microsoft.com/office/powerpoint/2010/main" val="928576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38263" y="742950"/>
            <a:ext cx="4956175" cy="3717925"/>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06" indent="-296347">
              <a:defRPr>
                <a:solidFill>
                  <a:schemeClr val="tx1"/>
                </a:solidFill>
                <a:latin typeface="Arial" panose="020B0604020202020204" pitchFamily="34" charset="0"/>
              </a:defRPr>
            </a:lvl2pPr>
            <a:lvl3pPr marL="1185395" indent="-237078">
              <a:defRPr>
                <a:solidFill>
                  <a:schemeClr val="tx1"/>
                </a:solidFill>
                <a:latin typeface="Arial" panose="020B0604020202020204" pitchFamily="34" charset="0"/>
              </a:defRPr>
            </a:lvl3pPr>
            <a:lvl4pPr marL="1659553" indent="-237078">
              <a:defRPr>
                <a:solidFill>
                  <a:schemeClr val="tx1"/>
                </a:solidFill>
                <a:latin typeface="Arial" panose="020B0604020202020204" pitchFamily="34" charset="0"/>
              </a:defRPr>
            </a:lvl4pPr>
            <a:lvl5pPr marL="2133712" indent="-237078">
              <a:defRPr>
                <a:solidFill>
                  <a:schemeClr val="tx1"/>
                </a:solidFill>
                <a:latin typeface="Arial" panose="020B0604020202020204" pitchFamily="34" charset="0"/>
              </a:defRPr>
            </a:lvl5pPr>
            <a:lvl6pPr marL="2607869" indent="-237078" eaLnBrk="0" fontAlgn="base" hangingPunct="0">
              <a:spcBef>
                <a:spcPct val="0"/>
              </a:spcBef>
              <a:spcAft>
                <a:spcPct val="0"/>
              </a:spcAft>
              <a:defRPr>
                <a:solidFill>
                  <a:schemeClr val="tx1"/>
                </a:solidFill>
                <a:latin typeface="Arial" panose="020B0604020202020204" pitchFamily="34" charset="0"/>
              </a:defRPr>
            </a:lvl6pPr>
            <a:lvl7pPr marL="3082027" indent="-237078" eaLnBrk="0" fontAlgn="base" hangingPunct="0">
              <a:spcBef>
                <a:spcPct val="0"/>
              </a:spcBef>
              <a:spcAft>
                <a:spcPct val="0"/>
              </a:spcAft>
              <a:defRPr>
                <a:solidFill>
                  <a:schemeClr val="tx1"/>
                </a:solidFill>
                <a:latin typeface="Arial" panose="020B0604020202020204" pitchFamily="34" charset="0"/>
              </a:defRPr>
            </a:lvl7pPr>
            <a:lvl8pPr marL="3556185" indent="-237078" eaLnBrk="0" fontAlgn="base" hangingPunct="0">
              <a:spcBef>
                <a:spcPct val="0"/>
              </a:spcBef>
              <a:spcAft>
                <a:spcPct val="0"/>
              </a:spcAft>
              <a:defRPr>
                <a:solidFill>
                  <a:schemeClr val="tx1"/>
                </a:solidFill>
                <a:latin typeface="Arial" panose="020B0604020202020204" pitchFamily="34" charset="0"/>
              </a:defRPr>
            </a:lvl8pPr>
            <a:lvl9pPr marL="4030342" indent="-237078" eaLnBrk="0" fontAlgn="base" hangingPunct="0">
              <a:spcBef>
                <a:spcPct val="0"/>
              </a:spcBef>
              <a:spcAft>
                <a:spcPct val="0"/>
              </a:spcAft>
              <a:defRPr>
                <a:solidFill>
                  <a:schemeClr val="tx1"/>
                </a:solidFill>
                <a:latin typeface="Arial" panose="020B0604020202020204" pitchFamily="34" charset="0"/>
              </a:defRPr>
            </a:lvl9pPr>
          </a:lstStyle>
          <a:p>
            <a:r>
              <a:rPr lang="en-US">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506" indent="-296347">
              <a:defRPr>
                <a:solidFill>
                  <a:schemeClr val="tx1"/>
                </a:solidFill>
                <a:latin typeface="Arial" panose="020B0604020202020204" pitchFamily="34" charset="0"/>
              </a:defRPr>
            </a:lvl2pPr>
            <a:lvl3pPr marL="1185395" indent="-237078">
              <a:defRPr>
                <a:solidFill>
                  <a:schemeClr val="tx1"/>
                </a:solidFill>
                <a:latin typeface="Arial" panose="020B0604020202020204" pitchFamily="34" charset="0"/>
              </a:defRPr>
            </a:lvl3pPr>
            <a:lvl4pPr marL="1659553" indent="-237078">
              <a:defRPr>
                <a:solidFill>
                  <a:schemeClr val="tx1"/>
                </a:solidFill>
                <a:latin typeface="Arial" panose="020B0604020202020204" pitchFamily="34" charset="0"/>
              </a:defRPr>
            </a:lvl4pPr>
            <a:lvl5pPr marL="2133712" indent="-237078">
              <a:defRPr>
                <a:solidFill>
                  <a:schemeClr val="tx1"/>
                </a:solidFill>
                <a:latin typeface="Arial" panose="020B0604020202020204" pitchFamily="34" charset="0"/>
              </a:defRPr>
            </a:lvl5pPr>
            <a:lvl6pPr marL="2607869" indent="-237078" eaLnBrk="0" fontAlgn="base" hangingPunct="0">
              <a:spcBef>
                <a:spcPct val="0"/>
              </a:spcBef>
              <a:spcAft>
                <a:spcPct val="0"/>
              </a:spcAft>
              <a:defRPr>
                <a:solidFill>
                  <a:schemeClr val="tx1"/>
                </a:solidFill>
                <a:latin typeface="Arial" panose="020B0604020202020204" pitchFamily="34" charset="0"/>
              </a:defRPr>
            </a:lvl6pPr>
            <a:lvl7pPr marL="3082027" indent="-237078" eaLnBrk="0" fontAlgn="base" hangingPunct="0">
              <a:spcBef>
                <a:spcPct val="0"/>
              </a:spcBef>
              <a:spcAft>
                <a:spcPct val="0"/>
              </a:spcAft>
              <a:defRPr>
                <a:solidFill>
                  <a:schemeClr val="tx1"/>
                </a:solidFill>
                <a:latin typeface="Arial" panose="020B0604020202020204" pitchFamily="34" charset="0"/>
              </a:defRPr>
            </a:lvl7pPr>
            <a:lvl8pPr marL="3556185" indent="-237078" eaLnBrk="0" fontAlgn="base" hangingPunct="0">
              <a:spcBef>
                <a:spcPct val="0"/>
              </a:spcBef>
              <a:spcAft>
                <a:spcPct val="0"/>
              </a:spcAft>
              <a:defRPr>
                <a:solidFill>
                  <a:schemeClr val="tx1"/>
                </a:solidFill>
                <a:latin typeface="Arial" panose="020B0604020202020204" pitchFamily="34" charset="0"/>
              </a:defRPr>
            </a:lvl8pPr>
            <a:lvl9pPr marL="4030342" indent="-237078"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86</a:t>
            </a:fld>
            <a:endParaRPr lang="en-US">
              <a:latin typeface="Times New Roman" panose="02020603050405020304" pitchFamily="18" charset="0"/>
            </a:endParaRPr>
          </a:p>
        </p:txBody>
      </p:sp>
    </p:spTree>
    <p:extLst>
      <p:ext uri="{BB962C8B-B14F-4D97-AF65-F5344CB8AC3E}">
        <p14:creationId xmlns:p14="http://schemas.microsoft.com/office/powerpoint/2010/main" val="2063620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fld id="{E38BD17F-C71A-41CA-9316-C0CB28ED4AF7}" type="slidenum">
              <a:rPr lang="en-US" sz="1300"/>
              <a:pPr eaLnBrk="1" hangingPunct="1"/>
              <a:t>16</a:t>
            </a:fld>
            <a:endParaRPr lang="en-US" sz="1300"/>
          </a:p>
        </p:txBody>
      </p:sp>
    </p:spTree>
    <p:extLst>
      <p:ext uri="{BB962C8B-B14F-4D97-AF65-F5344CB8AC3E}">
        <p14:creationId xmlns:p14="http://schemas.microsoft.com/office/powerpoint/2010/main" val="1984020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76" indent="-307760" eaLnBrk="0" hangingPunct="0">
              <a:defRPr sz="2500">
                <a:solidFill>
                  <a:schemeClr val="tx1"/>
                </a:solidFill>
                <a:latin typeface="Times New Roman" pitchFamily="18" charset="0"/>
              </a:defRPr>
            </a:lvl2pPr>
            <a:lvl3pPr marL="1231042" indent="-246208" eaLnBrk="0" hangingPunct="0">
              <a:defRPr sz="2500">
                <a:solidFill>
                  <a:schemeClr val="tx1"/>
                </a:solidFill>
                <a:latin typeface="Times New Roman" pitchFamily="18" charset="0"/>
              </a:defRPr>
            </a:lvl3pPr>
            <a:lvl4pPr marL="1723458" indent="-246208" eaLnBrk="0" hangingPunct="0">
              <a:defRPr sz="2500">
                <a:solidFill>
                  <a:schemeClr val="tx1"/>
                </a:solidFill>
                <a:latin typeface="Times New Roman" pitchFamily="18" charset="0"/>
              </a:defRPr>
            </a:lvl4pPr>
            <a:lvl5pPr marL="2215876" indent="-246208" eaLnBrk="0" hangingPunct="0">
              <a:defRPr sz="2500">
                <a:solidFill>
                  <a:schemeClr val="tx1"/>
                </a:solidFill>
                <a:latin typeface="Times New Roman" pitchFamily="18" charset="0"/>
              </a:defRPr>
            </a:lvl5pPr>
            <a:lvl6pPr marL="2708293" indent="-246208" eaLnBrk="0" fontAlgn="base" hangingPunct="0">
              <a:spcBef>
                <a:spcPct val="0"/>
              </a:spcBef>
              <a:spcAft>
                <a:spcPct val="0"/>
              </a:spcAft>
              <a:defRPr sz="2500">
                <a:solidFill>
                  <a:schemeClr val="tx1"/>
                </a:solidFill>
                <a:latin typeface="Times New Roman" pitchFamily="18" charset="0"/>
              </a:defRPr>
            </a:lvl6pPr>
            <a:lvl7pPr marL="3200709" indent="-246208" eaLnBrk="0" fontAlgn="base" hangingPunct="0">
              <a:spcBef>
                <a:spcPct val="0"/>
              </a:spcBef>
              <a:spcAft>
                <a:spcPct val="0"/>
              </a:spcAft>
              <a:defRPr sz="2500">
                <a:solidFill>
                  <a:schemeClr val="tx1"/>
                </a:solidFill>
                <a:latin typeface="Times New Roman" pitchFamily="18" charset="0"/>
              </a:defRPr>
            </a:lvl7pPr>
            <a:lvl8pPr marL="3693126" indent="-246208" eaLnBrk="0" fontAlgn="base" hangingPunct="0">
              <a:spcBef>
                <a:spcPct val="0"/>
              </a:spcBef>
              <a:spcAft>
                <a:spcPct val="0"/>
              </a:spcAft>
              <a:defRPr sz="2500">
                <a:solidFill>
                  <a:schemeClr val="tx1"/>
                </a:solidFill>
                <a:latin typeface="Times New Roman" pitchFamily="18" charset="0"/>
              </a:defRPr>
            </a:lvl8pPr>
            <a:lvl9pPr marL="4185543" indent="-246208" eaLnBrk="0" fontAlgn="base" hangingPunct="0">
              <a:spcBef>
                <a:spcPct val="0"/>
              </a:spcBef>
              <a:spcAft>
                <a:spcPct val="0"/>
              </a:spcAft>
              <a:defRPr sz="2500">
                <a:solidFill>
                  <a:schemeClr val="tx1"/>
                </a:solidFill>
                <a:latin typeface="Times New Roman" pitchFamily="18" charset="0"/>
              </a:defRPr>
            </a:lvl9pPr>
          </a:lstStyle>
          <a:p>
            <a:pPr eaLnBrk="1" hangingPunct="1"/>
            <a:fld id="{6B3A99D4-5EAF-4CE9-9CD1-3E3FC4120439}" type="slidenum">
              <a:rPr lang="en-US" sz="1300"/>
              <a:pPr eaLnBrk="1" hangingPunct="1"/>
              <a:t>17</a:t>
            </a:fld>
            <a:endParaRPr lang="en-US" sz="1300"/>
          </a:p>
        </p:txBody>
      </p:sp>
    </p:spTree>
    <p:extLst>
      <p:ext uri="{BB962C8B-B14F-4D97-AF65-F5344CB8AC3E}">
        <p14:creationId xmlns:p14="http://schemas.microsoft.com/office/powerpoint/2010/main" val="15866562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18</a:t>
            </a:fld>
            <a:endParaRPr lang="en-US">
              <a:latin typeface="Times New Roman" pitchFamily="18" charset="0"/>
            </a:endParaRPr>
          </a:p>
        </p:txBody>
      </p:sp>
      <p:sp>
        <p:nvSpPr>
          <p:cNvPr id="214019"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18</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14021" name="Rectangle 7"/>
          <p:cNvSpPr txBox="1">
            <a:spLocks noGrp="1" noChangeArrowheads="1"/>
          </p:cNvSpPr>
          <p:nvPr/>
        </p:nvSpPr>
        <p:spPr bwMode="auto">
          <a:xfrm>
            <a:off x="4237075" y="9298016"/>
            <a:ext cx="3240687" cy="4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13" tIns="49055" rIns="98113" bIns="4905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18</a:t>
            </a:fld>
            <a:endParaRPr lang="en-US" sz="1300"/>
          </a:p>
        </p:txBody>
      </p:sp>
      <p:sp>
        <p:nvSpPr>
          <p:cNvPr id="214022" name="Rectangle 2"/>
          <p:cNvSpPr>
            <a:spLocks noGrp="1" noRot="1" noChangeAspect="1" noChangeArrowheads="1" noTextEdit="1"/>
          </p:cNvSpPr>
          <p:nvPr>
            <p:ph type="sldImg"/>
          </p:nvPr>
        </p:nvSpPr>
        <p:spPr>
          <a:xfrm>
            <a:off x="427038" y="406400"/>
            <a:ext cx="3798887" cy="2847975"/>
          </a:xfrm>
          <a:ln/>
        </p:spPr>
      </p:sp>
      <p:sp>
        <p:nvSpPr>
          <p:cNvPr id="214023" name="Rectangle 3"/>
          <p:cNvSpPr>
            <a:spLocks noGrp="1" noChangeArrowheads="1"/>
          </p:cNvSpPr>
          <p:nvPr>
            <p:ph type="body" idx="1"/>
          </p:nvPr>
        </p:nvSpPr>
        <p:spPr>
          <a:xfrm>
            <a:off x="415432" y="3415137"/>
            <a:ext cx="6646898" cy="602652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Required</a:t>
            </a:r>
          </a:p>
          <a:p>
            <a:pPr lvl="1"/>
            <a:endParaRPr lang="en-US"/>
          </a:p>
          <a:p>
            <a:r>
              <a:rPr lang="en-US"/>
              <a:t>DISCUSSION POINTS:</a:t>
            </a:r>
          </a:p>
          <a:p>
            <a:pPr lvl="1"/>
            <a:r>
              <a:rPr lang="en-US"/>
              <a:t>--Upon food ingestion, GLP-1 is secreted into the circulation from L cells of small intestine. </a:t>
            </a:r>
          </a:p>
          <a:p>
            <a:pPr lvl="1"/>
            <a:r>
              <a:rPr lang="en-US"/>
              <a:t>--GLP-1 increases beta-cell response by enhancing glucose-dependent insulin secretion. </a:t>
            </a:r>
          </a:p>
          <a:p>
            <a:pPr lvl="1"/>
            <a:r>
              <a:rPr lang="en-US"/>
              <a:t>--GLP-1 decreases beta-cell workload and hence the demand for insulin secretion by:</a:t>
            </a:r>
          </a:p>
          <a:p>
            <a:pPr lvl="2"/>
            <a:r>
              <a:rPr lang="en-US"/>
              <a:t>--Regulating the rate of gastric emptying such that meal nutrients are delivered to the small intestine and, in turn, absorbed into the circulation more smoothly, reducing peak nutrient absorption and insulin demand (beta-cell workload)</a:t>
            </a:r>
          </a:p>
          <a:p>
            <a:pPr lvl="2"/>
            <a:r>
              <a:rPr lang="en-US"/>
              <a:t>--Decreasing postprandial glucagon secretion from pancreatic alpha cells, which helps to maintain the counterregulatory balance between insulin and glucagon  </a:t>
            </a:r>
          </a:p>
          <a:p>
            <a:pPr lvl="2"/>
            <a:r>
              <a:rPr lang="en-US"/>
              <a:t>--Reducing postprandial glucagon secretion, GLP-1 has an indirect benefit on beta-cell workload, since decreased glucagon secretion will produce decreased postprandial hepatic glucose output</a:t>
            </a:r>
          </a:p>
          <a:p>
            <a:pPr lvl="2"/>
            <a:r>
              <a:rPr lang="en-US"/>
              <a:t>--Having effects on the central nervous system, resulting in increased satiety (sensation of satisfaction with food intake) and a reduction of food intake</a:t>
            </a:r>
          </a:p>
          <a:p>
            <a:pPr lvl="1"/>
            <a:r>
              <a:rPr lang="en-US"/>
              <a:t>--By decreasing beta-cell workload and improving beta-cell response, GLP-1 is an important regulator of glucose homeostasis.</a:t>
            </a:r>
          </a:p>
          <a:p>
            <a:pPr lvl="1"/>
            <a:endParaRPr lang="en-US"/>
          </a:p>
          <a:p>
            <a:r>
              <a:rPr lang="en-US"/>
              <a:t>SLIDE BACKGROUND:</a:t>
            </a:r>
          </a:p>
          <a:p>
            <a:pPr lvl="1"/>
            <a:r>
              <a:rPr lang="en-US"/>
              <a:t>--Effect on Beta-cell: Drucker DJ. Diabetes. 1998; 47:159-169</a:t>
            </a:r>
          </a:p>
          <a:p>
            <a:pPr lvl="1"/>
            <a:r>
              <a:rPr lang="en-US"/>
              <a:t>--Effect on Alpha cell:  Larsson H, et al. Acta Physiol Scand. 1997; 160:413-422</a:t>
            </a:r>
          </a:p>
          <a:p>
            <a:pPr lvl="1"/>
            <a:r>
              <a:rPr lang="en-US"/>
              <a:t>--Effects on Liver: Larsson H, et al. Acta Physiol Scand. 1997; 160:413-422</a:t>
            </a:r>
          </a:p>
          <a:p>
            <a:pPr lvl="1"/>
            <a:r>
              <a:rPr lang="en-US"/>
              <a:t>--Effects on Stomach: Nauck MA, et al. Diabetologia. 1996; 39:1546-1553</a:t>
            </a:r>
          </a:p>
          <a:p>
            <a:pPr lvl="1"/>
            <a:r>
              <a:rPr lang="en-US"/>
              <a:t>--Effects on CNS: Flint A, et al. J Clin Invest. 1998; 101:515-520</a:t>
            </a:r>
          </a:p>
          <a:p>
            <a:pPr lvl="1"/>
            <a:endParaRPr lang="en-US"/>
          </a:p>
        </p:txBody>
      </p:sp>
    </p:spTree>
    <p:extLst>
      <p:ext uri="{BB962C8B-B14F-4D97-AF65-F5344CB8AC3E}">
        <p14:creationId xmlns:p14="http://schemas.microsoft.com/office/powerpoint/2010/main" val="1010808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55" indent="-291136">
              <a:defRPr>
                <a:solidFill>
                  <a:schemeClr val="tx1"/>
                </a:solidFill>
                <a:latin typeface="Arial" pitchFamily="34" charset="0"/>
              </a:defRPr>
            </a:lvl2pPr>
            <a:lvl3pPr marL="1164547" indent="-232910">
              <a:defRPr>
                <a:solidFill>
                  <a:schemeClr val="tx1"/>
                </a:solidFill>
                <a:latin typeface="Arial" pitchFamily="34" charset="0"/>
              </a:defRPr>
            </a:lvl3pPr>
            <a:lvl4pPr marL="1630365" indent="-232910">
              <a:defRPr>
                <a:solidFill>
                  <a:schemeClr val="tx1"/>
                </a:solidFill>
                <a:latin typeface="Arial" pitchFamily="34" charset="0"/>
              </a:defRPr>
            </a:lvl4pPr>
            <a:lvl5pPr marL="2096183" indent="-232910">
              <a:defRPr>
                <a:solidFill>
                  <a:schemeClr val="tx1"/>
                </a:solidFill>
                <a:latin typeface="Arial" pitchFamily="34" charset="0"/>
              </a:defRPr>
            </a:lvl5pPr>
            <a:lvl6pPr marL="2562002" indent="-232910" eaLnBrk="0" fontAlgn="base" hangingPunct="0">
              <a:spcBef>
                <a:spcPct val="0"/>
              </a:spcBef>
              <a:spcAft>
                <a:spcPct val="0"/>
              </a:spcAft>
              <a:defRPr>
                <a:solidFill>
                  <a:schemeClr val="tx1"/>
                </a:solidFill>
                <a:latin typeface="Arial" pitchFamily="34" charset="0"/>
              </a:defRPr>
            </a:lvl6pPr>
            <a:lvl7pPr marL="3027821" indent="-232910" eaLnBrk="0" fontAlgn="base" hangingPunct="0">
              <a:spcBef>
                <a:spcPct val="0"/>
              </a:spcBef>
              <a:spcAft>
                <a:spcPct val="0"/>
              </a:spcAft>
              <a:defRPr>
                <a:solidFill>
                  <a:schemeClr val="tx1"/>
                </a:solidFill>
                <a:latin typeface="Arial" pitchFamily="34" charset="0"/>
              </a:defRPr>
            </a:lvl7pPr>
            <a:lvl8pPr marL="3493639" indent="-232910" eaLnBrk="0" fontAlgn="base" hangingPunct="0">
              <a:spcBef>
                <a:spcPct val="0"/>
              </a:spcBef>
              <a:spcAft>
                <a:spcPct val="0"/>
              </a:spcAft>
              <a:defRPr>
                <a:solidFill>
                  <a:schemeClr val="tx1"/>
                </a:solidFill>
                <a:latin typeface="Arial" pitchFamily="34" charset="0"/>
              </a:defRPr>
            </a:lvl8pPr>
            <a:lvl9pPr marL="3959457" indent="-23291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319432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42842" indent="-285708">
              <a:defRPr>
                <a:solidFill>
                  <a:schemeClr val="tx1"/>
                </a:solidFill>
                <a:latin typeface="Arial" pitchFamily="34" charset="0"/>
              </a:defRPr>
            </a:lvl2pPr>
            <a:lvl3pPr marL="1142833" indent="-228567">
              <a:defRPr>
                <a:solidFill>
                  <a:schemeClr val="tx1"/>
                </a:solidFill>
                <a:latin typeface="Arial" pitchFamily="34" charset="0"/>
              </a:defRPr>
            </a:lvl3pPr>
            <a:lvl4pPr marL="1599966" indent="-228567">
              <a:defRPr>
                <a:solidFill>
                  <a:schemeClr val="tx1"/>
                </a:solidFill>
                <a:latin typeface="Arial" pitchFamily="34" charset="0"/>
              </a:defRPr>
            </a:lvl4pPr>
            <a:lvl5pPr marL="2057099" indent="-228567">
              <a:defRPr>
                <a:solidFill>
                  <a:schemeClr val="tx1"/>
                </a:solidFill>
                <a:latin typeface="Arial" pitchFamily="34" charset="0"/>
              </a:defRPr>
            </a:lvl5pPr>
            <a:lvl6pPr marL="2514232" indent="-228567" eaLnBrk="0" fontAlgn="base" hangingPunct="0">
              <a:spcBef>
                <a:spcPct val="0"/>
              </a:spcBef>
              <a:spcAft>
                <a:spcPct val="0"/>
              </a:spcAft>
              <a:defRPr>
                <a:solidFill>
                  <a:schemeClr val="tx1"/>
                </a:solidFill>
                <a:latin typeface="Arial" pitchFamily="34" charset="0"/>
              </a:defRPr>
            </a:lvl6pPr>
            <a:lvl7pPr marL="2971365" indent="-228567" eaLnBrk="0" fontAlgn="base" hangingPunct="0">
              <a:spcBef>
                <a:spcPct val="0"/>
              </a:spcBef>
              <a:spcAft>
                <a:spcPct val="0"/>
              </a:spcAft>
              <a:defRPr>
                <a:solidFill>
                  <a:schemeClr val="tx1"/>
                </a:solidFill>
                <a:latin typeface="Arial" pitchFamily="34" charset="0"/>
              </a:defRPr>
            </a:lvl7pPr>
            <a:lvl8pPr marL="3428497" indent="-228567" eaLnBrk="0" fontAlgn="base" hangingPunct="0">
              <a:spcBef>
                <a:spcPct val="0"/>
              </a:spcBef>
              <a:spcAft>
                <a:spcPct val="0"/>
              </a:spcAft>
              <a:defRPr>
                <a:solidFill>
                  <a:schemeClr val="tx1"/>
                </a:solidFill>
                <a:latin typeface="Arial" pitchFamily="34" charset="0"/>
              </a:defRPr>
            </a:lvl8pPr>
            <a:lvl9pPr marL="3885630" indent="-228567"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24</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3705595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3447747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7154464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57517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10/21/2016</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12199609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720001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32890256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0.xml"/><Relationship Id="rId16" Type="http://schemas.openxmlformats.org/officeDocument/2006/relationships/image" Target="../media/image8.pn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7.pn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1"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2">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3"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5.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8.xml"/><Relationship Id="rId7" Type="http://schemas.openxmlformats.org/officeDocument/2006/relationships/diagramQuickStyle" Target="../diagrams/quickStyle1.xml"/><Relationship Id="rId2" Type="http://schemas.openxmlformats.org/officeDocument/2006/relationships/slideLayout" Target="../slideLayouts/slideLayout15.xml"/><Relationship Id="rId1" Type="http://schemas.openxmlformats.org/officeDocument/2006/relationships/tags" Target="../tags/tag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9.png"/><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48.jpeg"/><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vmlDrawing" Target="../drawings/vmlDrawing1.vml"/><Relationship Id="rId6" Type="http://schemas.openxmlformats.org/officeDocument/2006/relationships/image" Target="../media/image50.png"/><Relationship Id="rId5" Type="http://schemas.openxmlformats.org/officeDocument/2006/relationships/oleObject" Target="../embeddings/oleObject1.bin"/><Relationship Id="rId4"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59.jpeg"/><Relationship Id="rId4" Type="http://schemas.openxmlformats.org/officeDocument/2006/relationships/hyperlink" Target="http://www.diabetesed.net/page/_files/Hyperglycemic-Crises-2009.pdf"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image" Target="../media/image12.w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44.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vmlDrawing" Target="../drawings/vmlDrawing2.vml"/><Relationship Id="rId6" Type="http://schemas.openxmlformats.org/officeDocument/2006/relationships/image" Target="../media/image62.wmf"/><Relationship Id="rId5" Type="http://schemas.openxmlformats.org/officeDocument/2006/relationships/oleObject" Target="../embeddings/oleObject2.bin"/><Relationship Id="rId4"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65.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oleObject" Target="../embeddings/oleObject4.bin"/><Relationship Id="rId2" Type="http://schemas.openxmlformats.org/officeDocument/2006/relationships/tags" Target="../tags/tag52.xml"/><Relationship Id="rId1" Type="http://schemas.openxmlformats.org/officeDocument/2006/relationships/vmlDrawing" Target="../drawings/vmlDrawing3.vml"/><Relationship Id="rId6" Type="http://schemas.openxmlformats.org/officeDocument/2006/relationships/image" Target="../media/image67.png"/><Relationship Id="rId5" Type="http://schemas.openxmlformats.org/officeDocument/2006/relationships/oleObject" Target="../embeddings/oleObject3.bin"/><Relationship Id="rId4" Type="http://schemas.openxmlformats.org/officeDocument/2006/relationships/notesSlide" Target="../notesSlides/notesSlide26.xml"/><Relationship Id="rId9" Type="http://schemas.openxmlformats.org/officeDocument/2006/relationships/image" Target="../media/image69.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3.xml"/><Relationship Id="rId4" Type="http://schemas.openxmlformats.org/officeDocument/2006/relationships/image" Target="../media/image70.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73.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slideLayout" Target="../slideLayouts/slideLayout2.xml"/><Relationship Id="rId7" Type="http://schemas.openxmlformats.org/officeDocument/2006/relationships/image" Target="../media/image77.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61.xml"/><Relationship Id="rId6" Type="http://schemas.openxmlformats.org/officeDocument/2006/relationships/image" Target="../media/image76.wmf"/><Relationship Id="rId11" Type="http://schemas.openxmlformats.org/officeDocument/2006/relationships/image" Target="../media/image81.wmf"/><Relationship Id="rId5" Type="http://schemas.openxmlformats.org/officeDocument/2006/relationships/image" Target="../media/image75.wmf"/><Relationship Id="rId10" Type="http://schemas.openxmlformats.org/officeDocument/2006/relationships/image" Target="../media/image80.wmf"/><Relationship Id="rId4" Type="http://schemas.openxmlformats.org/officeDocument/2006/relationships/notesSlide" Target="../notesSlides/notesSlide31.xml"/><Relationship Id="rId9" Type="http://schemas.openxmlformats.org/officeDocument/2006/relationships/image" Target="../media/image79.wmf"/></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62.xml"/><Relationship Id="rId4" Type="http://schemas.openxmlformats.org/officeDocument/2006/relationships/image" Target="../media/image82.jpe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84.jpeg"/></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tags" Target="../tags/tag67.xml"/><Relationship Id="rId4" Type="http://schemas.openxmlformats.org/officeDocument/2006/relationships/image" Target="../media/image86.jpeg"/></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71.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2.xml"/><Relationship Id="rId4" Type="http://schemas.openxmlformats.org/officeDocument/2006/relationships/image" Target="../media/image90.jpeg"/></Relationships>
</file>

<file path=ppt/slides/_rels/slide73.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2.wmf"/></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52.png"/><Relationship Id="rId4"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80.xml"/><Relationship Id="rId4" Type="http://schemas.openxmlformats.org/officeDocument/2006/relationships/image" Target="../media/image95.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96.JP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83.xml"/><Relationship Id="rId6" Type="http://schemas.openxmlformats.org/officeDocument/2006/relationships/image" Target="../media/image99.jpeg"/><Relationship Id="rId5" Type="http://schemas.openxmlformats.org/officeDocument/2006/relationships/image" Target="../media/image98.png"/><Relationship Id="rId4" Type="http://schemas.openxmlformats.org/officeDocument/2006/relationships/image" Target="../media/image97.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84.xml"/><Relationship Id="rId6" Type="http://schemas.openxmlformats.org/officeDocument/2006/relationships/image" Target="../media/image100.WMF"/><Relationship Id="rId5" Type="http://schemas.openxmlformats.org/officeDocument/2006/relationships/image" Target="../media/image61.png"/><Relationship Id="rId4" Type="http://schemas.openxmlformats.org/officeDocument/2006/relationships/image" Target="../media/image39.png"/></Relationships>
</file>

<file path=ppt/slides/_rels/slide8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12.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86.xml"/><Relationship Id="rId5" Type="http://schemas.openxmlformats.org/officeDocument/2006/relationships/image" Target="../media/image103.tiff"/><Relationship Id="rId4" Type="http://schemas.openxmlformats.org/officeDocument/2006/relationships/image" Target="../media/image102.jpe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en-US" sz="4000" dirty="0"/>
              <a:t>Diabetes Pathophysiology</a:t>
            </a:r>
          </a:p>
        </p:txBody>
      </p:sp>
      <p:sp>
        <p:nvSpPr>
          <p:cNvPr id="10" name="Subtitle 9"/>
          <p:cNvSpPr>
            <a:spLocks noGrp="1"/>
          </p:cNvSpPr>
          <p:nvPr>
            <p:ph type="subTitle" idx="1"/>
          </p:nvPr>
        </p:nvSpPr>
        <p:spPr/>
        <p:txBody>
          <a:bodyPr/>
          <a:lstStyle/>
          <a:p>
            <a:pPr>
              <a:lnSpc>
                <a:spcPts val="2400"/>
              </a:lnSpc>
              <a:spcBef>
                <a:spcPts val="0"/>
              </a:spcBef>
            </a:pPr>
            <a:r>
              <a:rPr lang="en-US" dirty="0"/>
              <a:t>www.DiabetesEd.net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200" y="228600"/>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ubtitle 9"/>
          <p:cNvSpPr txBox="1">
            <a:spLocks/>
          </p:cNvSpPr>
          <p:nvPr/>
        </p:nvSpPr>
        <p:spPr>
          <a:xfrm>
            <a:off x="1252330" y="4111487"/>
            <a:ext cx="6858000" cy="533400"/>
          </a:xfrm>
          <a:prstGeom prst="rect">
            <a:avLst/>
          </a:prstGeom>
        </p:spPr>
        <p:txBody>
          <a:bodyPr vert="horz">
            <a:noAutofit/>
          </a:bodyPr>
          <a:lstStyle>
            <a:lvl1pPr marL="0" indent="0" algn="r" rtl="0" eaLnBrk="1" latinLnBrk="0" hangingPunct="1">
              <a:spcBef>
                <a:spcPts val="600"/>
              </a:spcBef>
              <a:buClr>
                <a:srgbClr val="86AA2C"/>
              </a:buClr>
              <a:buSzPct val="76000"/>
              <a:buFont typeface="Wingdings 3"/>
              <a:buNone/>
              <a:defRPr kumimoji="0" sz="32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86AA2C"/>
              </a:buClr>
              <a:buSzPct val="76000"/>
              <a:buFont typeface="Wingdings 3"/>
              <a:buNone/>
              <a:defRPr kumimoji="0" sz="26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86AA2C"/>
              </a:buClr>
              <a:buSzPct val="76000"/>
              <a:buFont typeface="Wingdings 3"/>
              <a:buNone/>
              <a:defRPr kumimoji="0" sz="22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86AA2C"/>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86AA2C"/>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a:lnSpc>
                <a:spcPts val="2400"/>
              </a:lnSpc>
              <a:spcBef>
                <a:spcPts val="0"/>
              </a:spcBef>
            </a:pPr>
            <a:r>
              <a:rPr lang="en-US" sz="2400"/>
              <a:t>Beverly Dyck Thomassian, RN, MPH, BC-ADM, CDE</a:t>
            </a:r>
          </a:p>
          <a:p>
            <a:pPr>
              <a:lnSpc>
                <a:spcPts val="2400"/>
              </a:lnSpc>
              <a:spcBef>
                <a:spcPts val="0"/>
              </a:spcBef>
            </a:pPr>
            <a:r>
              <a:rPr lang="en-US" sz="2400"/>
              <a:t>President, Diabetes Education Services</a:t>
            </a:r>
            <a:endParaRPr lang="en-US" sz="2400"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3 </a:t>
            </a:r>
            <a:r>
              <a:rPr lang="en-US" dirty="0" err="1"/>
              <a:t>lbs</a:t>
            </a:r>
            <a:r>
              <a:rPr lang="en-US" dirty="0"/>
              <a:t> of Microbes in our Gut</a:t>
            </a:r>
          </a:p>
        </p:txBody>
      </p:sp>
      <p:sp>
        <p:nvSpPr>
          <p:cNvPr id="8" name="Content Placeholder 7"/>
          <p:cNvSpPr>
            <a:spLocks noGrp="1"/>
          </p:cNvSpPr>
          <p:nvPr>
            <p:ph sz="quarter" idx="1"/>
          </p:nvPr>
        </p:nvSpPr>
        <p:spPr>
          <a:xfrm>
            <a:off x="609600" y="1295400"/>
            <a:ext cx="6096000" cy="4937760"/>
          </a:xfrm>
        </p:spPr>
        <p:txBody>
          <a:bodyPr>
            <a:normAutofit fontScale="92500" lnSpcReduction="10000"/>
          </a:bodyPr>
          <a:lstStyle/>
          <a:p>
            <a:r>
              <a:rPr lang="en-US" dirty="0"/>
              <a:t>Community of bacteria extra 'organ' "microbiome". </a:t>
            </a:r>
          </a:p>
          <a:p>
            <a:r>
              <a:rPr lang="en-US" dirty="0"/>
              <a:t>Evolved together with our microbiome over millions of years.</a:t>
            </a:r>
          </a:p>
          <a:p>
            <a:r>
              <a:rPr lang="en-US" dirty="0"/>
              <a:t>Ratios of these communities has changed over the past 30 years</a:t>
            </a:r>
          </a:p>
          <a:p>
            <a:r>
              <a:rPr lang="en-US" dirty="0"/>
              <a:t>Mirrors global spikes in obesity, diabetes, allergic and inflammatory diseases</a:t>
            </a:r>
          </a:p>
          <a:p>
            <a:r>
              <a:rPr lang="en-US" dirty="0"/>
              <a:t>What are we doing to change these bacteria?</a:t>
            </a:r>
          </a:p>
        </p:txBody>
      </p:sp>
      <p:pic>
        <p:nvPicPr>
          <p:cNvPr id="2" name="Picture 1"/>
          <p:cNvPicPr>
            <a:picLocks noChangeAspect="1"/>
          </p:cNvPicPr>
          <p:nvPr/>
        </p:nvPicPr>
        <p:blipFill>
          <a:blip r:embed="rId3"/>
          <a:stretch>
            <a:fillRect/>
          </a:stretch>
        </p:blipFill>
        <p:spPr>
          <a:xfrm>
            <a:off x="6705600" y="1295400"/>
            <a:ext cx="2050279" cy="1897564"/>
          </a:xfrm>
          <a:prstGeom prst="rect">
            <a:avLst/>
          </a:prstGeom>
        </p:spPr>
      </p:pic>
    </p:spTree>
    <p:custDataLst>
      <p:tags r:id="rId1"/>
    </p:custDataLst>
    <p:extLst>
      <p:ext uri="{BB962C8B-B14F-4D97-AF65-F5344CB8AC3E}">
        <p14:creationId xmlns:p14="http://schemas.microsoft.com/office/powerpoint/2010/main" val="149801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Gut Microbiome	</a:t>
            </a:r>
          </a:p>
        </p:txBody>
      </p:sp>
      <p:sp>
        <p:nvSpPr>
          <p:cNvPr id="3" name="Content Placeholder 2"/>
          <p:cNvSpPr>
            <a:spLocks noGrp="1"/>
          </p:cNvSpPr>
          <p:nvPr>
            <p:ph sz="quarter" idx="1"/>
          </p:nvPr>
        </p:nvSpPr>
        <p:spPr/>
        <p:txBody>
          <a:bodyPr>
            <a:normAutofit fontScale="92500" lnSpcReduction="20000"/>
          </a:bodyPr>
          <a:lstStyle/>
          <a:p>
            <a:r>
              <a:rPr lang="en-US" dirty="0"/>
              <a:t>Part of endocrine axis</a:t>
            </a:r>
          </a:p>
          <a:p>
            <a:r>
              <a:rPr lang="en-US" dirty="0"/>
              <a:t>Stabilized by 3 years of age</a:t>
            </a:r>
          </a:p>
          <a:p>
            <a:r>
              <a:rPr lang="en-US" dirty="0"/>
              <a:t>Influenced by:</a:t>
            </a:r>
          </a:p>
          <a:p>
            <a:pPr lvl="1"/>
            <a:r>
              <a:rPr lang="en-US" dirty="0">
                <a:solidFill>
                  <a:srgbClr val="C00000"/>
                </a:solidFill>
              </a:rPr>
              <a:t>Birth method </a:t>
            </a:r>
          </a:p>
          <a:p>
            <a:pPr lvl="1"/>
            <a:r>
              <a:rPr lang="en-US" dirty="0">
                <a:solidFill>
                  <a:srgbClr val="C00000"/>
                </a:solidFill>
              </a:rPr>
              <a:t>Breast fed </a:t>
            </a:r>
          </a:p>
          <a:p>
            <a:pPr lvl="1"/>
            <a:r>
              <a:rPr lang="en-US" dirty="0">
                <a:solidFill>
                  <a:srgbClr val="C00000"/>
                </a:solidFill>
              </a:rPr>
              <a:t>Early Antibiotic use</a:t>
            </a:r>
          </a:p>
          <a:p>
            <a:pPr lvl="1"/>
            <a:r>
              <a:rPr lang="en-US" dirty="0"/>
              <a:t>Environment</a:t>
            </a:r>
          </a:p>
          <a:p>
            <a:pPr lvl="1"/>
            <a:r>
              <a:rPr lang="en-US" dirty="0"/>
              <a:t>Travel</a:t>
            </a:r>
          </a:p>
          <a:p>
            <a:pPr>
              <a:defRPr/>
            </a:pPr>
            <a:r>
              <a:rPr lang="en-US" dirty="0"/>
              <a:t>Help us </a:t>
            </a:r>
          </a:p>
          <a:p>
            <a:pPr lvl="1">
              <a:defRPr/>
            </a:pPr>
            <a:r>
              <a:rPr lang="en-US" sz="2400" dirty="0"/>
              <a:t>utilize energy</a:t>
            </a:r>
          </a:p>
          <a:p>
            <a:pPr lvl="1">
              <a:defRPr/>
            </a:pPr>
            <a:r>
              <a:rPr lang="en-US" sz="2400" dirty="0"/>
              <a:t>fight off invaders </a:t>
            </a:r>
          </a:p>
          <a:p>
            <a:pPr lvl="1"/>
            <a:endParaRPr lang="en-US" dirty="0"/>
          </a:p>
          <a:p>
            <a:pPr lvl="1"/>
            <a:endParaRPr lang="en-US" dirty="0"/>
          </a:p>
        </p:txBody>
      </p:sp>
      <p:sp>
        <p:nvSpPr>
          <p:cNvPr id="5" name="Content Placeholder 4"/>
          <p:cNvSpPr>
            <a:spLocks noGrp="1"/>
          </p:cNvSpPr>
          <p:nvPr>
            <p:ph sz="quarter" idx="2"/>
          </p:nvPr>
        </p:nvSpPr>
        <p:spPr/>
        <p:txBody>
          <a:bodyPr/>
          <a:lstStyle/>
          <a:p>
            <a:endParaRPr lang="en-US" dirty="0"/>
          </a:p>
          <a:p>
            <a:endParaRPr lang="en-US" dirty="0"/>
          </a:p>
          <a:p>
            <a:r>
              <a:rPr lang="en-US" dirty="0"/>
              <a:t>30% C-Section</a:t>
            </a:r>
          </a:p>
          <a:p>
            <a:r>
              <a:rPr lang="en-US" dirty="0"/>
              <a:t>CA- 60% and 40%</a:t>
            </a:r>
          </a:p>
          <a:p>
            <a:r>
              <a:rPr lang="en-US" dirty="0"/>
              <a:t>70% of &lt; 2yrs, more Rx = increased obesity risk</a:t>
            </a:r>
          </a:p>
        </p:txBody>
      </p:sp>
      <p:pic>
        <p:nvPicPr>
          <p:cNvPr id="4" name="Picture 3"/>
          <p:cNvPicPr>
            <a:picLocks noChangeAspect="1"/>
          </p:cNvPicPr>
          <p:nvPr/>
        </p:nvPicPr>
        <p:blipFill>
          <a:blip r:embed="rId3"/>
          <a:stretch>
            <a:fillRect/>
          </a:stretch>
        </p:blipFill>
        <p:spPr>
          <a:xfrm>
            <a:off x="4632198" y="1860994"/>
            <a:ext cx="3705225" cy="3648075"/>
          </a:xfrm>
          <a:prstGeom prst="rect">
            <a:avLst/>
          </a:prstGeom>
        </p:spPr>
      </p:pic>
    </p:spTree>
    <p:custDataLst>
      <p:tags r:id="rId1"/>
    </p:custDataLst>
    <p:extLst>
      <p:ext uri="{BB962C8B-B14F-4D97-AF65-F5344CB8AC3E}">
        <p14:creationId xmlns:p14="http://schemas.microsoft.com/office/powerpoint/2010/main" val="989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4"/>
                                        </p:tgtEl>
                                        <p:attrNameLst>
                                          <p:attrName>ppt_x</p:attrName>
                                        </p:attrNameLst>
                                      </p:cBhvr>
                                      <p:tavLst>
                                        <p:tav tm="0">
                                          <p:val>
                                            <p:strVal val="ppt_x"/>
                                          </p:val>
                                        </p:tav>
                                        <p:tav tm="100000">
                                          <p:val>
                                            <p:strVal val="ppt_x"/>
                                          </p:val>
                                        </p:tav>
                                      </p:tavLst>
                                    </p:anim>
                                    <p:anim calcmode="lin" valueType="num">
                                      <p:cBhvr additive="base">
                                        <p:cTn id="22" dur="500"/>
                                        <p:tgtEl>
                                          <p:spTgt spid="4"/>
                                        </p:tgtEl>
                                        <p:attrNameLst>
                                          <p:attrName>ppt_y</p:attrName>
                                        </p:attrNameLst>
                                      </p:cBhvr>
                                      <p:tavLst>
                                        <p:tav tm="0">
                                          <p:val>
                                            <p:strVal val="ppt_y"/>
                                          </p:val>
                                        </p:tav>
                                        <p:tav tm="100000">
                                          <p:val>
                                            <p:strVal val="1+ppt_h/2"/>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Human Intestine Friends</a:t>
            </a:r>
          </a:p>
        </p:txBody>
      </p:sp>
      <p:sp>
        <p:nvSpPr>
          <p:cNvPr id="3" name="Content Placeholder 2"/>
          <p:cNvSpPr>
            <a:spLocks noGrp="1"/>
          </p:cNvSpPr>
          <p:nvPr>
            <p:ph sz="quarter" idx="1"/>
          </p:nvPr>
        </p:nvSpPr>
        <p:spPr>
          <a:xfrm>
            <a:off x="457200" y="1219200"/>
            <a:ext cx="5943600" cy="4937760"/>
          </a:xfrm>
        </p:spPr>
        <p:txBody>
          <a:bodyPr>
            <a:normAutofit/>
          </a:bodyPr>
          <a:lstStyle/>
          <a:p>
            <a:r>
              <a:rPr lang="en-US" dirty="0"/>
              <a:t>The majority belong 2 major phyla:</a:t>
            </a:r>
          </a:p>
          <a:p>
            <a:r>
              <a:rPr lang="en-US" dirty="0" err="1"/>
              <a:t>Firmicutes</a:t>
            </a:r>
            <a:r>
              <a:rPr lang="en-US" dirty="0"/>
              <a:t> </a:t>
            </a:r>
          </a:p>
          <a:p>
            <a:pPr lvl="1"/>
            <a:r>
              <a:rPr lang="en-US" dirty="0"/>
              <a:t>includes </a:t>
            </a:r>
            <a:r>
              <a:rPr lang="en-US" i="1" dirty="0"/>
              <a:t>Clostridium</a:t>
            </a:r>
            <a:r>
              <a:rPr lang="en-US" dirty="0"/>
              <a:t>, </a:t>
            </a:r>
            <a:r>
              <a:rPr lang="en-US" i="1" dirty="0"/>
              <a:t>Enterococcus</a:t>
            </a:r>
            <a:r>
              <a:rPr lang="en-US" dirty="0"/>
              <a:t>, </a:t>
            </a:r>
            <a:r>
              <a:rPr lang="en-US" i="1" dirty="0"/>
              <a:t>Lactobacillus </a:t>
            </a:r>
            <a:r>
              <a:rPr lang="en-US" dirty="0"/>
              <a:t>and </a:t>
            </a:r>
            <a:r>
              <a:rPr lang="en-US" i="1" dirty="0" err="1"/>
              <a:t>Ruminococcus</a:t>
            </a:r>
            <a:endParaRPr lang="en-US" dirty="0"/>
          </a:p>
          <a:p>
            <a:r>
              <a:rPr lang="en-US" dirty="0" err="1"/>
              <a:t>Bacteroidetes</a:t>
            </a:r>
            <a:r>
              <a:rPr lang="en-US" dirty="0"/>
              <a:t> </a:t>
            </a:r>
          </a:p>
          <a:p>
            <a:pPr lvl="1"/>
            <a:r>
              <a:rPr lang="en-US" dirty="0"/>
              <a:t>includes </a:t>
            </a:r>
            <a:r>
              <a:rPr lang="en-US" i="1" dirty="0" err="1"/>
              <a:t>Bacteroides</a:t>
            </a:r>
            <a:r>
              <a:rPr lang="en-US" i="1" dirty="0"/>
              <a:t> </a:t>
            </a:r>
            <a:r>
              <a:rPr lang="en-US" dirty="0"/>
              <a:t>and </a:t>
            </a:r>
            <a:r>
              <a:rPr lang="en-US" i="1" dirty="0" err="1"/>
              <a:t>Prevotella</a:t>
            </a:r>
            <a:r>
              <a:rPr lang="en-US" i="1" dirty="0"/>
              <a:t> </a:t>
            </a:r>
          </a:p>
          <a:p>
            <a:pPr marL="0" indent="0">
              <a:buNone/>
            </a:pPr>
            <a:r>
              <a:rPr lang="en-US" dirty="0"/>
              <a:t>in proportions determined in part by birth, breastfeeding, diet</a:t>
            </a:r>
          </a:p>
          <a:p>
            <a:endParaRPr lang="en-US"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6004856" y="1244301"/>
            <a:ext cx="2681944" cy="20573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a:tailEnd/>
              </a14:hiddenLine>
            </a:ext>
            <a:ext uri="{AF507438-7753-43E0-B8FC-AC1667EBCBE1}">
              <a14:hiddenEffects xmlns:a14="http://schemas.microsoft.com/office/drawing/2010/main">
                <a:effectLst>
                  <a:outerShdw dist="17961" dir="2700000" algn="ctr" rotWithShape="0">
                    <a:srgbClr val="007700"/>
                  </a:outerShdw>
                </a:effectLst>
              </a14:hiddenEffects>
            </a:ext>
          </a:extLst>
        </p:spPr>
      </p:pic>
    </p:spTree>
    <p:custDataLst>
      <p:tags r:id="rId1"/>
    </p:custDataLst>
    <p:extLst>
      <p:ext uri="{BB962C8B-B14F-4D97-AF65-F5344CB8AC3E}">
        <p14:creationId xmlns:p14="http://schemas.microsoft.com/office/powerpoint/2010/main" val="2695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Autofit/>
          </a:bodyPr>
          <a:lstStyle/>
          <a:p>
            <a:pPr>
              <a:defRPr/>
            </a:pPr>
            <a:r>
              <a:rPr lang="en-US" sz="3200" dirty="0"/>
              <a:t>Weight and Gut Bacteria </a:t>
            </a:r>
            <a:br>
              <a:rPr lang="en-US" sz="3200" dirty="0"/>
            </a:br>
            <a:r>
              <a:rPr lang="en-US" sz="3200" dirty="0"/>
              <a:t>New and Early Research</a:t>
            </a:r>
          </a:p>
        </p:txBody>
      </p:sp>
      <p:sp>
        <p:nvSpPr>
          <p:cNvPr id="3" name="Content Placeholder 2"/>
          <p:cNvSpPr>
            <a:spLocks noGrp="1"/>
          </p:cNvSpPr>
          <p:nvPr>
            <p:ph idx="1"/>
          </p:nvPr>
        </p:nvSpPr>
        <p:spPr>
          <a:xfrm>
            <a:off x="457200" y="1219200"/>
            <a:ext cx="5105400" cy="4937760"/>
          </a:xfrm>
        </p:spPr>
        <p:txBody>
          <a:bodyPr>
            <a:normAutofit/>
          </a:bodyPr>
          <a:lstStyle/>
          <a:p>
            <a:pPr>
              <a:defRPr/>
            </a:pPr>
            <a:r>
              <a:rPr lang="en-US" dirty="0"/>
              <a:t>Leaner people appear to have more bacterial diversity</a:t>
            </a:r>
            <a:r>
              <a:rPr lang="en-US" dirty="0">
                <a:solidFill>
                  <a:schemeClr val="accent1">
                    <a:lumMod val="60000"/>
                    <a:lumOff val="40000"/>
                  </a:schemeClr>
                </a:solidFill>
              </a:rPr>
              <a:t> </a:t>
            </a:r>
            <a:r>
              <a:rPr lang="en-US" dirty="0"/>
              <a:t>and a higher proportion of </a:t>
            </a:r>
            <a:r>
              <a:rPr lang="en-US" dirty="0" err="1">
                <a:solidFill>
                  <a:srgbClr val="FF0000"/>
                </a:solidFill>
              </a:rPr>
              <a:t>bacteroidetes</a:t>
            </a:r>
            <a:r>
              <a:rPr lang="en-US" dirty="0">
                <a:solidFill>
                  <a:srgbClr val="FF0000"/>
                </a:solidFill>
              </a:rPr>
              <a:t> </a:t>
            </a:r>
          </a:p>
          <a:p>
            <a:pPr>
              <a:defRPr/>
            </a:pPr>
            <a:r>
              <a:rPr lang="en-US" dirty="0"/>
              <a:t>Obese people appear to have higher levels of </a:t>
            </a:r>
            <a:r>
              <a:rPr lang="en-US" dirty="0" err="1">
                <a:solidFill>
                  <a:srgbClr val="C00000"/>
                </a:solidFill>
              </a:rPr>
              <a:t>firmicutes</a:t>
            </a:r>
            <a:endParaRPr lang="en-US" dirty="0">
              <a:solidFill>
                <a:srgbClr val="C00000"/>
              </a:solidFill>
            </a:endParaRPr>
          </a:p>
          <a:p>
            <a:pPr>
              <a:defRPr/>
            </a:pPr>
            <a:r>
              <a:rPr lang="en-US" dirty="0"/>
              <a:t>Bacteria tend to run in families</a:t>
            </a:r>
          </a:p>
          <a:p>
            <a:pPr marL="0" indent="0">
              <a:buFont typeface="Wingdings" panose="05000000000000000000" pitchFamily="2" charset="2"/>
              <a:buNone/>
              <a:defRPr/>
            </a:pPr>
            <a:endParaRPr lang="en-US" dirty="0"/>
          </a:p>
        </p:txBody>
      </p:sp>
      <p:pic>
        <p:nvPicPr>
          <p:cNvPr id="5" name="Picture 4"/>
          <p:cNvPicPr>
            <a:picLocks noChangeAspect="1"/>
          </p:cNvPicPr>
          <p:nvPr/>
        </p:nvPicPr>
        <p:blipFill>
          <a:blip r:embed="rId4"/>
          <a:stretch>
            <a:fillRect/>
          </a:stretch>
        </p:blipFill>
        <p:spPr>
          <a:xfrm>
            <a:off x="6096000" y="1233805"/>
            <a:ext cx="2466109" cy="3390900"/>
          </a:xfrm>
          <a:prstGeom prst="rect">
            <a:avLst/>
          </a:prstGeom>
        </p:spPr>
      </p:pic>
    </p:spTree>
    <p:custDataLst>
      <p:tags r:id="rId1"/>
    </p:custDataLst>
    <p:extLst>
      <p:ext uri="{BB962C8B-B14F-4D97-AF65-F5344CB8AC3E}">
        <p14:creationId xmlns:p14="http://schemas.microsoft.com/office/powerpoint/2010/main" val="20532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 Age 3, Gut Guests are Settled In</a:t>
            </a:r>
          </a:p>
        </p:txBody>
      </p:sp>
      <p:pic>
        <p:nvPicPr>
          <p:cNvPr id="4" name="Content Placeholder 3"/>
          <p:cNvPicPr>
            <a:picLocks noGrp="1" noChangeAspect="1"/>
          </p:cNvPicPr>
          <p:nvPr>
            <p:ph sz="quarter" idx="1"/>
          </p:nvPr>
        </p:nvPicPr>
        <p:blipFill>
          <a:blip r:embed="rId3"/>
          <a:stretch>
            <a:fillRect/>
          </a:stretch>
        </p:blipFill>
        <p:spPr>
          <a:xfrm>
            <a:off x="4267200" y="1156447"/>
            <a:ext cx="4557200" cy="4038600"/>
          </a:xfrm>
          <a:prstGeom prst="rect">
            <a:avLst/>
          </a:prstGeom>
        </p:spPr>
      </p:pic>
      <p:sp>
        <p:nvSpPr>
          <p:cNvPr id="3" name="Content Placeholder 2"/>
          <p:cNvSpPr>
            <a:spLocks noGrp="1"/>
          </p:cNvSpPr>
          <p:nvPr>
            <p:ph sz="quarter" idx="2"/>
          </p:nvPr>
        </p:nvSpPr>
        <p:spPr>
          <a:xfrm>
            <a:off x="476564" y="1289304"/>
            <a:ext cx="4041648" cy="4937760"/>
          </a:xfrm>
        </p:spPr>
        <p:txBody>
          <a:bodyPr>
            <a:normAutofit lnSpcReduction="10000"/>
          </a:bodyPr>
          <a:lstStyle/>
          <a:p>
            <a:r>
              <a:rPr lang="en-US" dirty="0"/>
              <a:t>NPR Story Oct 1, 15</a:t>
            </a:r>
          </a:p>
          <a:p>
            <a:r>
              <a:rPr lang="en-US" dirty="0"/>
              <a:t>Kids who:</a:t>
            </a:r>
          </a:p>
          <a:p>
            <a:pPr lvl="1"/>
            <a:r>
              <a:rPr lang="en-US" dirty="0"/>
              <a:t>Born vaginally</a:t>
            </a:r>
          </a:p>
          <a:p>
            <a:pPr lvl="1"/>
            <a:r>
              <a:rPr lang="en-US" dirty="0"/>
              <a:t>Are breastfed</a:t>
            </a:r>
          </a:p>
          <a:p>
            <a:pPr lvl="1"/>
            <a:r>
              <a:rPr lang="en-US" dirty="0"/>
              <a:t>Limited antibiotic exposure</a:t>
            </a:r>
          </a:p>
          <a:p>
            <a:r>
              <a:rPr lang="en-US" dirty="0"/>
              <a:t>Have less allergy and asthma</a:t>
            </a:r>
          </a:p>
          <a:p>
            <a:r>
              <a:rPr lang="en-US" dirty="0"/>
              <a:t>And a different microbiome</a:t>
            </a:r>
          </a:p>
          <a:p>
            <a:pPr lvl="1"/>
            <a:endParaRPr lang="en-US" dirty="0"/>
          </a:p>
        </p:txBody>
      </p:sp>
    </p:spTree>
    <p:custDataLst>
      <p:tags r:id="rId1"/>
    </p:custDataLst>
    <p:extLst>
      <p:ext uri="{BB962C8B-B14F-4D97-AF65-F5344CB8AC3E}">
        <p14:creationId xmlns:p14="http://schemas.microsoft.com/office/powerpoint/2010/main" val="357309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Follow Your Gut – Dr. Rob Knight</a:t>
            </a:r>
          </a:p>
        </p:txBody>
      </p:sp>
      <p:sp>
        <p:nvSpPr>
          <p:cNvPr id="5" name="Text Placeholder 4"/>
          <p:cNvSpPr>
            <a:spLocks noGrp="1"/>
          </p:cNvSpPr>
          <p:nvPr>
            <p:ph type="body" sz="half" idx="3"/>
          </p:nvPr>
        </p:nvSpPr>
        <p:spPr/>
        <p:txBody>
          <a:bodyPr/>
          <a:lstStyle/>
          <a:p>
            <a:r>
              <a:rPr lang="en-US" dirty="0"/>
              <a:t>Check out Dr. Knight’s:</a:t>
            </a:r>
          </a:p>
        </p:txBody>
      </p:sp>
      <p:pic>
        <p:nvPicPr>
          <p:cNvPr id="4" name="Content Placeholder 3"/>
          <p:cNvPicPr>
            <a:picLocks noGrp="1" noChangeAspect="1"/>
          </p:cNvPicPr>
          <p:nvPr>
            <p:ph sz="quarter" idx="2"/>
          </p:nvPr>
        </p:nvPicPr>
        <p:blipFill>
          <a:blip r:embed="rId3"/>
          <a:stretch>
            <a:fillRect/>
          </a:stretch>
        </p:blipFill>
        <p:spPr>
          <a:xfrm>
            <a:off x="680004" y="1172584"/>
            <a:ext cx="3594580" cy="5062369"/>
          </a:xfrm>
          <a:prstGeom prst="rect">
            <a:avLst/>
          </a:prstGeom>
        </p:spPr>
      </p:pic>
      <p:sp>
        <p:nvSpPr>
          <p:cNvPr id="6" name="Content Placeholder 5"/>
          <p:cNvSpPr>
            <a:spLocks noGrp="1"/>
          </p:cNvSpPr>
          <p:nvPr>
            <p:ph sz="quarter" idx="4"/>
          </p:nvPr>
        </p:nvSpPr>
        <p:spPr/>
        <p:txBody>
          <a:bodyPr/>
          <a:lstStyle/>
          <a:p>
            <a:r>
              <a:rPr lang="en-US" dirty="0"/>
              <a:t>TED Talk</a:t>
            </a:r>
          </a:p>
          <a:p>
            <a:r>
              <a:rPr lang="en-US" dirty="0"/>
              <a:t>Website –AmericanFoodProject.org</a:t>
            </a:r>
          </a:p>
          <a:p>
            <a:r>
              <a:rPr lang="en-US" dirty="0"/>
              <a:t>Articles in Nature and all over</a:t>
            </a:r>
          </a:p>
        </p:txBody>
      </p:sp>
    </p:spTree>
    <p:custDataLst>
      <p:tags r:id="rId1"/>
    </p:custDataLst>
    <p:extLst>
      <p:ext uri="{BB962C8B-B14F-4D97-AF65-F5344CB8AC3E}">
        <p14:creationId xmlns:p14="http://schemas.microsoft.com/office/powerpoint/2010/main" val="241634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304800" y="0"/>
            <a:ext cx="3304210" cy="1219200"/>
          </a:xfrm>
          <a:prstGeom prst="rect">
            <a:avLst/>
          </a:prstGeom>
        </p:spPr>
      </p:pic>
    </p:spTree>
    <p:custDataLst>
      <p:tags r:id="rId1"/>
    </p:custDataLst>
    <p:extLst>
      <p:ext uri="{BB962C8B-B14F-4D97-AF65-F5344CB8AC3E}">
        <p14:creationId xmlns:p14="http://schemas.microsoft.com/office/powerpoint/2010/main" val="2866673793"/>
      </p:ext>
    </p:extLst>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609600" y="1524000"/>
            <a:ext cx="6019800" cy="4495800"/>
          </a:xfrm>
        </p:spPr>
        <p:txBody>
          <a:bodyPr>
            <a:normAutofit fontScale="92500" lnSpcReduction="1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defRPr/>
            </a:pPr>
            <a:r>
              <a:rPr lang="en-US" dirty="0">
                <a:sym typeface="Wingdings" pitchFamily="2" charset="2"/>
              </a:rPr>
              <a:t>Glucagon (pancreas)	</a:t>
            </a:r>
            <a:r>
              <a:rPr lang="en-US" dirty="0">
                <a:solidFill>
                  <a:srgbClr val="FF0000"/>
                </a:solidFill>
                <a:sym typeface="Wingdings" pitchFamily="2" charset="2"/>
              </a:rPr>
              <a:t> </a:t>
            </a:r>
          </a:p>
          <a:p>
            <a:pPr eaLnBrk="1" hangingPunct="1">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defRPr/>
            </a:pPr>
            <a:r>
              <a:rPr lang="en-US" dirty="0">
                <a:sym typeface="Wingdings" pitchFamily="2" charset="2"/>
              </a:rPr>
              <a:t>Insulin (pancreas)	 </a:t>
            </a:r>
          </a:p>
          <a:p>
            <a:pPr eaLnBrk="1" hangingPunct="1">
              <a:defRPr/>
            </a:pPr>
            <a:r>
              <a:rPr lang="en-US" dirty="0">
                <a:sym typeface="Wingdings" pitchFamily="2" charset="2"/>
              </a:rPr>
              <a:t>Amylin (pancreas)	</a:t>
            </a:r>
          </a:p>
          <a:p>
            <a:pPr eaLnBrk="1" hangingPunct="1">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24600" y="16764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4198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a:t>GLP-1 Effects in Humans</a:t>
            </a:r>
            <a:br>
              <a:rPr lang="en-US" sz="2800"/>
            </a:br>
            <a:r>
              <a:rPr lang="en-US" sz="280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39289392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76400" y="2613840"/>
            <a:ext cx="7124700" cy="3637259"/>
          </a:xfrm>
          <a:prstGeom prst="rect">
            <a:avLst/>
          </a:prstGeom>
        </p:spPr>
      </p:pic>
      <p:sp>
        <p:nvSpPr>
          <p:cNvPr id="5" name="TextBox 4"/>
          <p:cNvSpPr txBox="1"/>
          <p:nvPr/>
        </p:nvSpPr>
        <p:spPr>
          <a:xfrm>
            <a:off x="457200" y="2819400"/>
            <a:ext cx="3016370" cy="381000"/>
          </a:xfrm>
          <a:prstGeom prst="rect">
            <a:avLst/>
          </a:prstGeom>
          <a:noFill/>
        </p:spPr>
        <p:txBody>
          <a:bodyPr wrap="square" rtlCol="0">
            <a:spAutoFit/>
          </a:bodyPr>
          <a:lstStyle/>
          <a:p>
            <a:r>
              <a:rPr lang="en-US" dirty="0"/>
              <a:t> </a:t>
            </a:r>
          </a:p>
        </p:txBody>
      </p:sp>
      <p:sp>
        <p:nvSpPr>
          <p:cNvPr id="3" name="Content Placeholder 2"/>
          <p:cNvSpPr>
            <a:spLocks noGrp="1"/>
          </p:cNvSpPr>
          <p:nvPr>
            <p:ph sz="quarter" idx="1"/>
          </p:nvPr>
        </p:nvSpPr>
        <p:spPr>
          <a:xfrm>
            <a:off x="444230" y="1225685"/>
            <a:ext cx="5194570" cy="4931275"/>
          </a:xfrm>
        </p:spPr>
        <p:txBody>
          <a:bodyPr/>
          <a:lstStyle/>
          <a:p>
            <a:pPr marL="0" indent="0">
              <a:buNone/>
            </a:pPr>
            <a:endParaRPr lang="en-US" dirty="0"/>
          </a:p>
          <a:p>
            <a:pPr lvl="1"/>
            <a:endParaRPr lang="en-US" dirty="0"/>
          </a:p>
          <a:p>
            <a:pPr lvl="1"/>
            <a:endParaRPr lang="en-US" dirty="0"/>
          </a:p>
          <a:p>
            <a:endParaRPr lang="en-US" dirty="0"/>
          </a:p>
        </p:txBody>
      </p:sp>
      <p:pic>
        <p:nvPicPr>
          <p:cNvPr id="6" name="Picture 5"/>
          <p:cNvPicPr>
            <a:picLocks noChangeAspect="1"/>
          </p:cNvPicPr>
          <p:nvPr/>
        </p:nvPicPr>
        <p:blipFill>
          <a:blip r:embed="rId3"/>
          <a:stretch>
            <a:fillRect/>
          </a:stretch>
        </p:blipFill>
        <p:spPr>
          <a:xfrm>
            <a:off x="2466188" y="4606923"/>
            <a:ext cx="1848509" cy="569407"/>
          </a:xfrm>
          <a:prstGeom prst="rect">
            <a:avLst/>
          </a:prstGeom>
        </p:spPr>
      </p:pic>
      <p:pic>
        <p:nvPicPr>
          <p:cNvPr id="1031" name="Picture 7" descr="Downloadinappst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9147" y="4572051"/>
            <a:ext cx="1989692" cy="60427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https://staticapp.icpsc.com/icp/loadimage.php/mogile/559239/f8cdcc11af6f5e5e4ae1bd9eaf0cc7f4/imag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104" y="3394753"/>
            <a:ext cx="1456170" cy="260030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1066800" y="284182"/>
            <a:ext cx="6576623" cy="2423797"/>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883" y="4428392"/>
            <a:ext cx="491541" cy="491541"/>
          </a:xfrm>
          <a:prstGeom prst="rect">
            <a:avLst/>
          </a:prstGeom>
        </p:spPr>
      </p:pic>
    </p:spTree>
    <p:extLst>
      <p:ext uri="{BB962C8B-B14F-4D97-AF65-F5344CB8AC3E}">
        <p14:creationId xmlns:p14="http://schemas.microsoft.com/office/powerpoint/2010/main" val="1194496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457200" y="165100"/>
            <a:ext cx="8224838" cy="977900"/>
          </a:xfrm>
        </p:spPr>
        <p:txBody>
          <a:bodyPr>
            <a:normAutofit/>
          </a:bodyPr>
          <a:lstStyle/>
          <a:p>
            <a:pPr eaLnBrk="1" hangingPunct="1">
              <a:defRPr/>
            </a:pPr>
            <a:r>
              <a:rPr lang="en-US" dirty="0"/>
              <a:t>Lecture Objectives</a:t>
            </a:r>
          </a:p>
        </p:txBody>
      </p:sp>
      <p:sp>
        <p:nvSpPr>
          <p:cNvPr id="2" name="Rectangle 1"/>
          <p:cNvSpPr/>
          <p:nvPr/>
        </p:nvSpPr>
        <p:spPr>
          <a:xfrm>
            <a:off x="457200" y="771519"/>
            <a:ext cx="8453438" cy="6093976"/>
          </a:xfrm>
          <a:prstGeom prst="rect">
            <a:avLst/>
          </a:prstGeom>
        </p:spPr>
        <p:txBody>
          <a:bodyPr wrap="square">
            <a:spAutoFit/>
          </a:bodyPr>
          <a:lstStyle/>
          <a:p>
            <a:endParaRPr lang="en-US" dirty="0">
              <a:solidFill>
                <a:srgbClr val="000000"/>
              </a:solidFill>
              <a:latin typeface="Times New Roman" panose="02020603050405020304" pitchFamily="18" charset="0"/>
              <a:ea typeface="Calibri" panose="020F0502020204030204" pitchFamily="34" charset="0"/>
            </a:endParaRPr>
          </a:p>
          <a:p>
            <a:pPr marL="571500" marR="0" indent="-342900">
              <a:spcBef>
                <a:spcPts val="0"/>
              </a:spcBef>
              <a:spcAft>
                <a:spcPts val="0"/>
              </a:spcAft>
              <a:buFont typeface="+mj-lt"/>
              <a:buAutoNum type="arabicPeriod"/>
            </a:pPr>
            <a:r>
              <a:rPr lang="en-US" dirty="0">
                <a:solidFill>
                  <a:srgbClr val="000000"/>
                </a:solidFill>
                <a:latin typeface="Calibri" panose="020F0502020204030204" pitchFamily="34" charset="0"/>
                <a:ea typeface="Calibri" panose="020F0502020204030204" pitchFamily="34" charset="0"/>
              </a:rPr>
              <a:t>  </a:t>
            </a:r>
            <a:r>
              <a:rPr lang="en-US" sz="2800" dirty="0">
                <a:solidFill>
                  <a:srgbClr val="000000"/>
                </a:solidFill>
                <a:latin typeface="Calibri" panose="020F0502020204030204" pitchFamily="34" charset="0"/>
                <a:ea typeface="Calibri" panose="020F0502020204030204" pitchFamily="34" charset="0"/>
              </a:rPr>
              <a:t>Discuss the current epidemiologic impact of diabetes.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pathway of pathophysiological defects associated with the development of diabetes</a:t>
            </a: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and differentiate between the different types: prediabetes, Type 1, Type 2, LADA and GDM </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Describe the laboratory tests used for the diagnosis of Diabetes Mellitus including FBG, OGTT, A1C, antibodies</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List the characteristics of Insulin Resistance.</a:t>
            </a:r>
            <a:endParaRPr lang="en-US" sz="2800" dirty="0">
              <a:solidFill>
                <a:srgbClr val="000000"/>
              </a:solidFill>
              <a:latin typeface="Times New Roman" panose="02020603050405020304" pitchFamily="18" charset="0"/>
              <a:ea typeface="Calibri" panose="020F0502020204030204" pitchFamily="34" charset="0"/>
            </a:endParaRPr>
          </a:p>
          <a:p>
            <a:pPr marL="685800" marR="0" indent="-457200">
              <a:spcBef>
                <a:spcPts val="0"/>
              </a:spcBef>
              <a:spcAft>
                <a:spcPts val="0"/>
              </a:spcAft>
              <a:buFont typeface="+mj-lt"/>
              <a:buAutoNum type="arabicPeriod"/>
            </a:pPr>
            <a:r>
              <a:rPr lang="en-US" sz="2800" dirty="0">
                <a:solidFill>
                  <a:srgbClr val="000000"/>
                </a:solidFill>
                <a:latin typeface="Calibri" panose="020F0502020204030204" pitchFamily="34" charset="0"/>
                <a:ea typeface="Calibri" panose="020F0502020204030204" pitchFamily="34" charset="0"/>
              </a:rPr>
              <a:t>Differentiate between hypoglycemia, hyperglycemic crisis and the macrovascular complications of DM.</a:t>
            </a:r>
            <a:endParaRPr lang="en-US" sz="2800"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latin typeface="Times New Roman" panose="02020603050405020304" pitchFamily="18" charset="0"/>
              <a:ea typeface="Calibri" panose="020F0502020204030204" pitchFamily="34" charset="0"/>
            </a:endParaRPr>
          </a:p>
          <a:p>
            <a:r>
              <a:rPr lang="en-US" dirty="0">
                <a:solidFill>
                  <a:srgbClr val="000000"/>
                </a:solidFill>
                <a:latin typeface="Calibri" panose="020F0502020204030204" pitchFamily="34" charset="0"/>
                <a:ea typeface="Calibri" panose="020F0502020204030204" pitchFamily="34" charset="0"/>
              </a:rPr>
              <a:t> </a:t>
            </a:r>
            <a:endParaRPr lang="en-US" dirty="0">
              <a:solidFill>
                <a:srgbClr val="000000"/>
              </a:solidFill>
              <a:effectLst/>
              <a:latin typeface="Times New Roman" panose="02020603050405020304" pitchFamily="18" charset="0"/>
              <a:ea typeface="Calibri" panose="020F0502020204030204" pitchFamily="34" charset="0"/>
            </a:endParaRPr>
          </a:p>
        </p:txBody>
      </p:sp>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lIns="90477" tIns="44445" rIns="90477" bIns="44445" anchor="b" anchorCtr="0"/>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55613" y="1598613"/>
            <a:ext cx="4032250" cy="4497387"/>
          </a:xfrm>
        </p:spPr>
        <p:txBody>
          <a:bodyPr lIns="90477" tIns="44445" rIns="90477" bIns="44445"/>
          <a:lstStyle/>
          <a:p>
            <a:pPr eaLnBrk="1" hangingPunct="1"/>
            <a:r>
              <a:rPr lang="en-US"/>
              <a:t>Polyuria</a:t>
            </a:r>
          </a:p>
          <a:p>
            <a:pPr eaLnBrk="1" hangingPunct="1"/>
            <a:r>
              <a:rPr lang="en-US"/>
              <a:t>Polydipsia	</a:t>
            </a:r>
          </a:p>
          <a:p>
            <a:pPr eaLnBrk="1" hangingPunct="1"/>
            <a:r>
              <a:rPr lang="en-US"/>
              <a:t>Polyphasia</a:t>
            </a:r>
          </a:p>
          <a:p>
            <a:pPr eaLnBrk="1" hangingPunct="1"/>
            <a:r>
              <a:rPr lang="en-US"/>
              <a:t>Weight loss</a:t>
            </a:r>
          </a:p>
          <a:p>
            <a:pPr eaLnBrk="1" hangingPunct="1"/>
            <a:r>
              <a:rPr lang="en-US"/>
              <a:t>Fatigue</a:t>
            </a:r>
          </a:p>
          <a:p>
            <a:pPr eaLnBrk="1" hangingPunct="1"/>
            <a:r>
              <a:rPr lang="en-US"/>
              <a:t>Skin and other infections</a:t>
            </a:r>
          </a:p>
          <a:p>
            <a:pPr eaLnBrk="1" hangingPunct="1"/>
            <a:r>
              <a:rPr lang="en-US"/>
              <a:t>Blurry vision</a:t>
            </a:r>
          </a:p>
        </p:txBody>
      </p:sp>
      <p:sp>
        <p:nvSpPr>
          <p:cNvPr id="1238020" name="Rectangle 4"/>
          <p:cNvSpPr>
            <a:spLocks noGrp="1" noChangeArrowheads="1"/>
          </p:cNvSpPr>
          <p:nvPr>
            <p:ph sz="half" idx="2"/>
          </p:nvPr>
        </p:nvSpPr>
        <p:spPr>
          <a:xfrm>
            <a:off x="3841750" y="1598613"/>
            <a:ext cx="4840288" cy="4497387"/>
          </a:xfrm>
        </p:spPr>
        <p:txBody>
          <a:bodyPr lIns="90477" tIns="44445" rIns="90477" bIns="44445"/>
          <a:lstStyle/>
          <a:p>
            <a:pPr eaLnBrk="1" hangingPunct="1">
              <a:buFont typeface="Wingdings" pitchFamily="2" charset="2"/>
              <a:buBlip>
                <a:blip r:embed="rId3"/>
              </a:buBlip>
            </a:pPr>
            <a:r>
              <a:rPr lang="en-US"/>
              <a:t>Glycosuria, H</a:t>
            </a:r>
            <a:r>
              <a:rPr lang="en-US" baseline="-25000"/>
              <a:t>2</a:t>
            </a:r>
            <a:r>
              <a:rPr lang="en-US"/>
              <a:t>O losses</a:t>
            </a:r>
          </a:p>
          <a:p>
            <a:pPr eaLnBrk="1" hangingPunct="1">
              <a:buFont typeface="Wingdings" pitchFamily="2" charset="2"/>
              <a:buBlip>
                <a:blip r:embed="rId3"/>
              </a:buBlip>
            </a:pPr>
            <a:r>
              <a:rPr lang="en-US"/>
              <a:t>Dehydration</a:t>
            </a:r>
          </a:p>
          <a:p>
            <a:pPr eaLnBrk="1" hangingPunct="1">
              <a:buFont typeface="Wingdings" pitchFamily="2" charset="2"/>
              <a:buBlip>
                <a:blip r:embed="rId3"/>
              </a:buBlip>
            </a:pPr>
            <a:r>
              <a:rPr lang="en-US"/>
              <a:t>Fuel Depletion</a:t>
            </a:r>
          </a:p>
          <a:p>
            <a:pPr eaLnBrk="1" hangingPunct="1">
              <a:buFont typeface="Wingdings" pitchFamily="2" charset="2"/>
              <a:buBlip>
                <a:blip r:embed="rId3"/>
              </a:buBlip>
            </a:pPr>
            <a:r>
              <a:rPr lang="en-US"/>
              <a:t>Loss of body tissue, H</a:t>
            </a:r>
            <a:r>
              <a:rPr lang="en-US" baseline="-25000"/>
              <a:t>2</a:t>
            </a:r>
            <a:r>
              <a:rPr lang="en-US"/>
              <a:t>O</a:t>
            </a:r>
          </a:p>
          <a:p>
            <a:pPr eaLnBrk="1" hangingPunct="1">
              <a:buFont typeface="Wingdings" pitchFamily="2" charset="2"/>
              <a:buBlip>
                <a:blip r:embed="rId3"/>
              </a:buBlip>
            </a:pPr>
            <a:r>
              <a:rPr lang="en-US"/>
              <a:t>Poor energy utilization</a:t>
            </a:r>
          </a:p>
          <a:p>
            <a:pPr eaLnBrk="1" hangingPunct="1">
              <a:buFont typeface="Wingdings" pitchFamily="2" charset="2"/>
              <a:buBlip>
                <a:blip r:embed="rId3"/>
              </a:buBlip>
            </a:pPr>
            <a:r>
              <a:rPr lang="en-US"/>
              <a:t>Hyperglycemia increases incidence of infection</a:t>
            </a:r>
          </a:p>
          <a:p>
            <a:pPr eaLnBrk="1" hangingPunct="1">
              <a:buFont typeface="Wingdings" pitchFamily="2" charset="2"/>
              <a:buBlip>
                <a:blip r:embed="rId3"/>
              </a:buBlip>
            </a:pPr>
            <a:r>
              <a:rPr lang="en-US"/>
              <a:t>Osmotic changes</a:t>
            </a:r>
          </a:p>
          <a:p>
            <a:pPr eaLnBrk="1" hangingPunct="1">
              <a:buFont typeface="Wingdings" pitchFamily="2" charset="2"/>
              <a:buNone/>
            </a:pPr>
            <a:endParaRPr lang="en-US"/>
          </a:p>
          <a:p>
            <a:pPr eaLnBrk="1" hangingPunct="1"/>
            <a:endParaRPr lang="en-US" sz="2400"/>
          </a:p>
        </p:txBody>
      </p:sp>
      <p:pic>
        <p:nvPicPr>
          <p:cNvPr id="2" name="Picture 1"/>
          <p:cNvPicPr>
            <a:picLocks noChangeAspect="1"/>
          </p:cNvPicPr>
          <p:nvPr/>
        </p:nvPicPr>
        <p:blipFill>
          <a:blip r:embed="rId4"/>
          <a:stretch>
            <a:fillRect/>
          </a:stretch>
        </p:blipFill>
        <p:spPr>
          <a:xfrm>
            <a:off x="6991178" y="39528"/>
            <a:ext cx="2121592" cy="2206943"/>
          </a:xfrm>
          <a:prstGeom prst="rect">
            <a:avLst/>
          </a:prstGeom>
        </p:spPr>
      </p:pic>
    </p:spTree>
    <p:custDataLst>
      <p:tags r:id="rId1"/>
    </p:custDataLst>
    <p:extLst>
      <p:ext uri="{BB962C8B-B14F-4D97-AF65-F5344CB8AC3E}">
        <p14:creationId xmlns:p14="http://schemas.microsoft.com/office/powerpoint/2010/main" val="3836647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Quick Question </a:t>
            </a:r>
          </a:p>
        </p:txBody>
      </p:sp>
      <p:sp>
        <p:nvSpPr>
          <p:cNvPr id="6" name="Content Placeholder 5"/>
          <p:cNvSpPr>
            <a:spLocks noGrp="1"/>
          </p:cNvSpPr>
          <p:nvPr>
            <p:ph sz="quarter" idx="1"/>
          </p:nvPr>
        </p:nvSpPr>
        <p:spPr/>
        <p:txBody>
          <a:bodyPr/>
          <a:lstStyle/>
          <a:p>
            <a:r>
              <a:rPr lang="en-US" dirty="0"/>
              <a:t>Which of the following level is considered pre-diabetes range:</a:t>
            </a:r>
          </a:p>
          <a:p>
            <a:pPr marL="274320" lvl="1" indent="0">
              <a:buNone/>
            </a:pPr>
            <a:r>
              <a:rPr lang="en-US" sz="3200" dirty="0"/>
              <a:t>a.  A1c of 6.2 %</a:t>
            </a:r>
          </a:p>
          <a:p>
            <a:pPr marL="274320" lvl="1" indent="0">
              <a:buNone/>
            </a:pPr>
            <a:r>
              <a:rPr lang="en-US" sz="3200" dirty="0"/>
              <a:t>b. Fasting BG of 62</a:t>
            </a:r>
          </a:p>
          <a:p>
            <a:pPr marL="274320" lvl="1" indent="0">
              <a:buNone/>
            </a:pPr>
            <a:r>
              <a:rPr lang="en-US" sz="3200" dirty="0"/>
              <a:t>c. A1c of 7.1 %</a:t>
            </a:r>
          </a:p>
          <a:p>
            <a:pPr marL="274320" lvl="1" indent="0">
              <a:buNone/>
            </a:pPr>
            <a:r>
              <a:rPr lang="en-US" sz="3200" dirty="0"/>
              <a:t>d. After meal BG of 127</a:t>
            </a:r>
          </a:p>
          <a:p>
            <a:pPr lvl="1"/>
            <a:endParaRPr lang="en-US" sz="3200" dirty="0"/>
          </a:p>
        </p:txBody>
      </p:sp>
      <p:pic>
        <p:nvPicPr>
          <p:cNvPr id="7" name="Picture 6"/>
          <p:cNvPicPr>
            <a:picLocks noChangeAspect="1"/>
          </p:cNvPicPr>
          <p:nvPr/>
        </p:nvPicPr>
        <p:blipFill>
          <a:blip r:embed="rId3"/>
          <a:stretch>
            <a:fillRect/>
          </a:stretch>
        </p:blipFill>
        <p:spPr>
          <a:xfrm>
            <a:off x="6172200" y="2209800"/>
            <a:ext cx="1828800" cy="1817441"/>
          </a:xfrm>
          <a:prstGeom prst="rect">
            <a:avLst/>
          </a:prstGeom>
        </p:spPr>
      </p:pic>
    </p:spTree>
    <p:custDataLst>
      <p:tags r:id="rId1"/>
    </p:custDataLst>
    <p:extLst>
      <p:ext uri="{BB962C8B-B14F-4D97-AF65-F5344CB8AC3E}">
        <p14:creationId xmlns:p14="http://schemas.microsoft.com/office/powerpoint/2010/main" val="5422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7257312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US" sz="5300" dirty="0"/>
              <a:t>6. A1c Test</a:t>
            </a:r>
            <a:endParaRPr lang="en-US" dirty="0"/>
          </a:p>
        </p:txBody>
      </p:sp>
      <p:sp>
        <p:nvSpPr>
          <p:cNvPr id="84995" name="Rectangle 3"/>
          <p:cNvSpPr>
            <a:spLocks noGrp="1" noChangeArrowheads="1"/>
          </p:cNvSpPr>
          <p:nvPr>
            <p:ph idx="1"/>
          </p:nvPr>
        </p:nvSpPr>
        <p:spPr>
          <a:xfrm>
            <a:off x="685800" y="1371600"/>
            <a:ext cx="6096000" cy="5181600"/>
          </a:xfrm>
        </p:spPr>
        <p:txBody>
          <a:bodyPr/>
          <a:lstStyle/>
          <a:p>
            <a:pPr eaLnBrk="1" hangingPunct="1"/>
            <a:r>
              <a:rPr lang="en-US" sz="2800" dirty="0"/>
              <a:t>Measures </a:t>
            </a:r>
            <a:r>
              <a:rPr lang="en-US" sz="2800" dirty="0" err="1"/>
              <a:t>glycation</a:t>
            </a:r>
            <a:r>
              <a:rPr lang="en-US" sz="2800" dirty="0"/>
              <a:t> of RBC’s over 2-3 months</a:t>
            </a:r>
          </a:p>
          <a:p>
            <a:pPr eaLnBrk="1" hangingPunct="1"/>
            <a:r>
              <a:rPr lang="en-US" sz="2800" dirty="0"/>
              <a:t>Weighted mean (50% preceding month)</a:t>
            </a:r>
          </a:p>
          <a:p>
            <a:pPr eaLnBrk="1" hangingPunct="1"/>
            <a:r>
              <a:rPr lang="en-US" sz="2800" dirty="0"/>
              <a:t>Each 1% ~ 29mg/dl</a:t>
            </a:r>
          </a:p>
          <a:p>
            <a:pPr eaLnBrk="1" hangingPunct="1"/>
            <a:r>
              <a:rPr lang="en-US" sz="2800" dirty="0"/>
              <a:t>Accuracy: affected by some </a:t>
            </a:r>
            <a:r>
              <a:rPr lang="en-US" sz="2800" dirty="0" err="1"/>
              <a:t>anemias</a:t>
            </a:r>
            <a:r>
              <a:rPr lang="en-US" sz="2800" dirty="0"/>
              <a:t>, </a:t>
            </a:r>
            <a:r>
              <a:rPr lang="en-US" sz="2800" dirty="0" err="1"/>
              <a:t>hemoglobinopathies</a:t>
            </a:r>
            <a:endParaRPr lang="en-US" sz="2800" dirty="0"/>
          </a:p>
          <a:p>
            <a:pPr eaLnBrk="1" hangingPunct="1"/>
            <a:r>
              <a:rPr lang="en-US" sz="2800" dirty="0"/>
              <a:t>A measurement of glucose in fasting and postprandial states</a:t>
            </a:r>
          </a:p>
          <a:p>
            <a:pPr eaLnBrk="1" hangingPunct="1"/>
            <a:r>
              <a:rPr lang="en-US" sz="2800" dirty="0"/>
              <a:t>African Americans may have false lows</a:t>
            </a:r>
          </a:p>
          <a:p>
            <a:pPr algn="r" eaLnBrk="1" hangingPunct="1">
              <a:buFont typeface="Wingdings" pitchFamily="2" charset="2"/>
              <a:buNone/>
            </a:pPr>
            <a:endParaRPr lang="en-US" sz="1600" dirty="0"/>
          </a:p>
        </p:txBody>
      </p:sp>
      <p:pic>
        <p:nvPicPr>
          <p:cNvPr id="84996" name="Picture 4" descr="j021149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05000"/>
            <a:ext cx="27432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97350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a:t>6. A1c and Estimated </a:t>
            </a:r>
            <a:r>
              <a:rPr lang="en-US" sz="4000" dirty="0" err="1"/>
              <a:t>Avg</a:t>
            </a:r>
            <a:r>
              <a:rPr lang="en-US" sz="4000" dirty="0"/>
              <a:t> Glucose (</a:t>
            </a:r>
            <a:r>
              <a:rPr lang="en-US" sz="4000" dirty="0" err="1"/>
              <a:t>eAG</a:t>
            </a:r>
            <a:r>
              <a:rPr lang="en-US" sz="4000" dirty="0"/>
              <a:t>)  </a:t>
            </a:r>
          </a:p>
        </p:txBody>
      </p:sp>
      <p:sp>
        <p:nvSpPr>
          <p:cNvPr id="88067" name="Rectangle 3"/>
          <p:cNvSpPr>
            <a:spLocks noGrp="1" noChangeArrowheads="1"/>
          </p:cNvSpPr>
          <p:nvPr>
            <p:ph idx="1"/>
          </p:nvPr>
        </p:nvSpPr>
        <p:spPr>
          <a:xfrm>
            <a:off x="609600" y="1447800"/>
            <a:ext cx="7239000" cy="4819650"/>
          </a:xfrm>
        </p:spPr>
        <p:txBody>
          <a:bodyPr>
            <a:normAutofit lnSpcReduction="10000"/>
          </a:bodyPr>
          <a:lstStyle/>
          <a:p>
            <a:pPr eaLnBrk="1" hangingPunct="1">
              <a:lnSpc>
                <a:spcPct val="80000"/>
              </a:lnSpc>
              <a:buFont typeface="Wingdings" pitchFamily="2" charset="2"/>
              <a:buNone/>
            </a:pPr>
            <a:r>
              <a:rPr lang="en-US" sz="2800" b="1" u="sng" dirty="0"/>
              <a:t>A1c (%)			</a:t>
            </a:r>
            <a:r>
              <a:rPr lang="en-US" sz="2800" b="1" u="sng" dirty="0" err="1"/>
              <a:t>eAG</a:t>
            </a:r>
            <a:endParaRPr lang="en-US" sz="2800" b="1" u="sng" dirty="0"/>
          </a:p>
          <a:p>
            <a:pPr eaLnBrk="1" hangingPunct="1">
              <a:lnSpc>
                <a:spcPct val="80000"/>
              </a:lnSpc>
              <a:buFont typeface="Wingdings" pitchFamily="2" charset="2"/>
              <a:buNone/>
            </a:pPr>
            <a:r>
              <a:rPr lang="en-US" sz="2800" b="1" dirty="0"/>
              <a:t>	5				  97</a:t>
            </a:r>
          </a:p>
          <a:p>
            <a:pPr eaLnBrk="1" hangingPunct="1">
              <a:lnSpc>
                <a:spcPct val="80000"/>
              </a:lnSpc>
              <a:buFont typeface="Wingdings" pitchFamily="2" charset="2"/>
              <a:buNone/>
            </a:pPr>
            <a:r>
              <a:rPr lang="en-US" sz="2800" b="1" dirty="0"/>
              <a:t>    6				126</a:t>
            </a:r>
          </a:p>
          <a:p>
            <a:pPr eaLnBrk="1" hangingPunct="1">
              <a:lnSpc>
                <a:spcPct val="80000"/>
              </a:lnSpc>
              <a:buFont typeface="Wingdings" pitchFamily="2" charset="2"/>
              <a:buNone/>
            </a:pPr>
            <a:r>
              <a:rPr lang="en-US" sz="2800" b="1" dirty="0"/>
              <a:t>	7				154</a:t>
            </a:r>
          </a:p>
          <a:p>
            <a:pPr eaLnBrk="1" hangingPunct="1">
              <a:lnSpc>
                <a:spcPct val="80000"/>
              </a:lnSpc>
              <a:buFont typeface="Wingdings" pitchFamily="2" charset="2"/>
              <a:buNone/>
            </a:pPr>
            <a:r>
              <a:rPr lang="en-US" sz="2800" b="1" dirty="0"/>
              <a:t>	8				183</a:t>
            </a:r>
          </a:p>
          <a:p>
            <a:pPr eaLnBrk="1" hangingPunct="1">
              <a:lnSpc>
                <a:spcPct val="80000"/>
              </a:lnSpc>
              <a:buFont typeface="Wingdings" pitchFamily="2" charset="2"/>
              <a:buNone/>
            </a:pPr>
            <a:r>
              <a:rPr lang="en-US" sz="2800" b="1" dirty="0"/>
              <a:t>	9				212</a:t>
            </a:r>
          </a:p>
          <a:p>
            <a:pPr eaLnBrk="1" hangingPunct="1">
              <a:lnSpc>
                <a:spcPct val="80000"/>
              </a:lnSpc>
              <a:buFont typeface="Wingdings" pitchFamily="2" charset="2"/>
              <a:buNone/>
            </a:pPr>
            <a:r>
              <a:rPr lang="en-US" sz="2800" b="1" dirty="0"/>
              <a:t>	10				240</a:t>
            </a:r>
          </a:p>
          <a:p>
            <a:pPr eaLnBrk="1" hangingPunct="1">
              <a:lnSpc>
                <a:spcPct val="80000"/>
              </a:lnSpc>
              <a:buFont typeface="Wingdings" pitchFamily="2" charset="2"/>
              <a:buNone/>
            </a:pPr>
            <a:r>
              <a:rPr lang="en-US" sz="2800" b="1" dirty="0"/>
              <a:t>	11				269	</a:t>
            </a:r>
          </a:p>
          <a:p>
            <a:pPr eaLnBrk="1" hangingPunct="1">
              <a:lnSpc>
                <a:spcPct val="80000"/>
              </a:lnSpc>
              <a:buFont typeface="Wingdings" pitchFamily="2" charset="2"/>
              <a:buNone/>
            </a:pPr>
            <a:r>
              <a:rPr lang="en-US" sz="2800" b="1" dirty="0"/>
              <a:t>    12				298	</a:t>
            </a:r>
          </a:p>
          <a:p>
            <a:pPr eaLnBrk="1" hangingPunct="1">
              <a:lnSpc>
                <a:spcPct val="80000"/>
              </a:lnSpc>
              <a:buFont typeface="Wingdings" pitchFamily="2" charset="2"/>
              <a:buNone/>
            </a:pPr>
            <a:r>
              <a:rPr lang="en-US" sz="2400" dirty="0"/>
              <a:t>			 </a:t>
            </a:r>
          </a:p>
          <a:p>
            <a:pPr algn="ctr" eaLnBrk="1" hangingPunct="1">
              <a:lnSpc>
                <a:spcPct val="80000"/>
              </a:lnSpc>
              <a:buFont typeface="Wingdings" pitchFamily="2" charset="2"/>
              <a:buNone/>
            </a:pPr>
            <a:r>
              <a:rPr lang="en-US" sz="2400" b="1" i="1" dirty="0" err="1"/>
              <a:t>eAG</a:t>
            </a:r>
            <a:r>
              <a:rPr lang="en-US" sz="2400" b="1" i="1" dirty="0"/>
              <a:t> = 28.7 x A1c-46.7  ~ 29 pts per 1%</a:t>
            </a:r>
          </a:p>
          <a:p>
            <a:pPr algn="r" eaLnBrk="1" hangingPunct="1">
              <a:lnSpc>
                <a:spcPct val="80000"/>
              </a:lnSpc>
              <a:buFont typeface="Wingdings" pitchFamily="2" charset="2"/>
              <a:buNone/>
            </a:pPr>
            <a:r>
              <a:rPr lang="en-US" sz="1400" b="1" i="1" dirty="0"/>
              <a:t>Translating the A1c Assay Into Estimated Average Glucose Values – ADAG Study</a:t>
            </a:r>
            <a:endParaRPr lang="en-US" sz="1600" b="1" dirty="0"/>
          </a:p>
          <a:p>
            <a:pPr algn="r" eaLnBrk="1" hangingPunct="1">
              <a:lnSpc>
                <a:spcPct val="80000"/>
              </a:lnSpc>
              <a:buFont typeface="Wingdings" pitchFamily="2" charset="2"/>
              <a:buNone/>
            </a:pPr>
            <a:r>
              <a:rPr lang="en-US" sz="1400" dirty="0"/>
              <a:t>Diabetes Care: 31, #8, August 2008</a:t>
            </a:r>
          </a:p>
        </p:txBody>
      </p:sp>
      <p:sp>
        <p:nvSpPr>
          <p:cNvPr id="4" name="TextBox 3"/>
          <p:cNvSpPr txBox="1"/>
          <p:nvPr/>
        </p:nvSpPr>
        <p:spPr>
          <a:xfrm>
            <a:off x="6705600" y="1724025"/>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6600" y="3352800"/>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304800"/>
            <a:ext cx="8229600" cy="990600"/>
          </a:xfrm>
        </p:spPr>
        <p:txBody>
          <a:bodyPr/>
          <a:lstStyle/>
          <a:p>
            <a:pPr>
              <a:defRPr/>
            </a:pPr>
            <a:r>
              <a:rPr lang="en-US" dirty="0"/>
              <a:t>Diagnostic Criteria</a:t>
            </a:r>
          </a:p>
        </p:txBody>
      </p:sp>
      <p:sp>
        <p:nvSpPr>
          <p:cNvPr id="3" name="Content Placeholder 2"/>
          <p:cNvSpPr>
            <a:spLocks noGrp="1"/>
          </p:cNvSpPr>
          <p:nvPr>
            <p:ph sz="quarter" idx="1"/>
          </p:nvPr>
        </p:nvSpPr>
        <p:spPr>
          <a:xfrm>
            <a:off x="457200" y="1600200"/>
            <a:ext cx="8229600" cy="4556760"/>
          </a:xfrm>
        </p:spPr>
        <p:txBody>
          <a:bodyPr/>
          <a:lstStyle/>
          <a:p>
            <a:pPr lvl="0" rtl="0"/>
            <a:r>
              <a:rPr lang="en-US" dirty="0"/>
              <a:t>All test should be repeated in the absence of unequivocal hyperglycemia</a:t>
            </a:r>
          </a:p>
          <a:p>
            <a:pPr lvl="0" rtl="0"/>
            <a:r>
              <a:rPr lang="en-US" dirty="0"/>
              <a:t>If test abnormal, repeat same test to confirm diagnosis on a different day</a:t>
            </a:r>
          </a:p>
          <a:p>
            <a:pPr lvl="0" rtl="0"/>
            <a:r>
              <a:rPr lang="en-US" dirty="0"/>
              <a:t>If one test normal, the other abnormal, repeat the abnormal test to determine status</a:t>
            </a:r>
          </a:p>
          <a:p>
            <a:pPr lvl="0" rtl="0"/>
            <a:r>
              <a:rPr lang="en-US" dirty="0"/>
              <a:t>Medicare still using fasting as criteria for reimbursement for education</a:t>
            </a:r>
          </a:p>
        </p:txBody>
      </p:sp>
    </p:spTree>
    <p:custDataLst>
      <p:tags r:id="rId1"/>
    </p:custDataLst>
    <p:extLst>
      <p:ext uri="{BB962C8B-B14F-4D97-AF65-F5344CB8AC3E}">
        <p14:creationId xmlns:p14="http://schemas.microsoft.com/office/powerpoint/2010/main" val="3984455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440082" cy="990600"/>
          </a:xfrm>
        </p:spPr>
        <p:txBody>
          <a:bodyPr/>
          <a:lstStyle/>
          <a:p>
            <a:r>
              <a:rPr lang="en-US" dirty="0"/>
              <a:t>Quick Question</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pPr marL="0" indent="0">
              <a:buNone/>
            </a:pPr>
            <a:r>
              <a:rPr lang="en-US" sz="3500" dirty="0"/>
              <a:t>What factors would make you suspect type 1 diabetes?</a:t>
            </a:r>
          </a:p>
          <a:p>
            <a:pPr marL="274320" lvl="1" indent="0">
              <a:buNone/>
            </a:pPr>
            <a:r>
              <a:rPr lang="en-US" sz="3600" dirty="0"/>
              <a:t>a. Pt has a history of celiac disease</a:t>
            </a:r>
          </a:p>
          <a:p>
            <a:pPr marL="274320" lvl="1" indent="0">
              <a:buNone/>
            </a:pPr>
            <a:r>
              <a:rPr lang="en-US" sz="3600" dirty="0"/>
              <a:t>b. Pt presents with low HDL cholesterol</a:t>
            </a:r>
          </a:p>
          <a:p>
            <a:pPr marL="274320" lvl="1" indent="0">
              <a:buNone/>
            </a:pPr>
            <a:r>
              <a:rPr lang="en-US" sz="3600" dirty="0"/>
              <a:t>c. Friend tells you she has been eating "tons of sweets“</a:t>
            </a:r>
          </a:p>
          <a:p>
            <a:pPr marL="274320" lvl="1" indent="0">
              <a:buNone/>
            </a:pPr>
            <a:r>
              <a:rPr lang="en-US" sz="3600" dirty="0"/>
              <a:t>d. Pt is slightly overweight</a:t>
            </a:r>
          </a:p>
        </p:txBody>
      </p:sp>
      <p:pic>
        <p:nvPicPr>
          <p:cNvPr id="4" name="Picture 3"/>
          <p:cNvPicPr>
            <a:picLocks noChangeAspect="1"/>
          </p:cNvPicPr>
          <p:nvPr/>
        </p:nvPicPr>
        <p:blipFill>
          <a:blip r:embed="rId3"/>
          <a:stretch>
            <a:fillRect/>
          </a:stretch>
        </p:blipFill>
        <p:spPr>
          <a:xfrm>
            <a:off x="7180918" y="2286000"/>
            <a:ext cx="1963082" cy="1950889"/>
          </a:xfrm>
          <a:prstGeom prst="rect">
            <a:avLst/>
          </a:prstGeom>
        </p:spPr>
      </p:pic>
    </p:spTree>
    <p:custDataLst>
      <p:tags r:id="rId1"/>
    </p:custDataLst>
    <p:extLst>
      <p:ext uri="{BB962C8B-B14F-4D97-AF65-F5344CB8AC3E}">
        <p14:creationId xmlns:p14="http://schemas.microsoft.com/office/powerpoint/2010/main" val="2435169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435964"/>
            <a:ext cx="8153400" cy="1143000"/>
          </a:xfrm>
        </p:spPr>
        <p:txBody>
          <a:bodyPr/>
          <a:lstStyle/>
          <a:p>
            <a:r>
              <a:rPr lang="en-US" dirty="0"/>
              <a:t>What Kind of Diabetes?</a:t>
            </a:r>
          </a:p>
        </p:txBody>
      </p:sp>
      <p:sp>
        <p:nvSpPr>
          <p:cNvPr id="1051651" name="Rectangle 3"/>
          <p:cNvSpPr>
            <a:spLocks noGrp="1" noChangeArrowheads="1"/>
          </p:cNvSpPr>
          <p:nvPr>
            <p:ph type="body" idx="1"/>
          </p:nvPr>
        </p:nvSpPr>
        <p:spPr>
          <a:xfrm>
            <a:off x="3962399" y="1600200"/>
            <a:ext cx="4800601" cy="5105400"/>
          </a:xfrm>
        </p:spPr>
        <p:txBody>
          <a:bodyPr>
            <a:normAutofit/>
          </a:bodyPr>
          <a:lstStyle/>
          <a:p>
            <a:pPr>
              <a:defRPr/>
            </a:pPr>
            <a:r>
              <a:rPr lang="en-US" dirty="0"/>
              <a:t>AJ, a 12 year old female admitted to the ICU with a blood glucose of 476 mg/dl and a pH of 7.1.    </a:t>
            </a:r>
          </a:p>
          <a:p>
            <a:pPr marL="609600" indent="-609600">
              <a:defRPr/>
            </a:pPr>
            <a:r>
              <a:rPr lang="en-US" dirty="0"/>
              <a:t>What further questions and or testing is needed to determine if patient has type 1 or type 2 diabetes?  </a:t>
            </a:r>
          </a:p>
        </p:txBody>
      </p:sp>
      <p:pic>
        <p:nvPicPr>
          <p:cNvPr id="2" name="Picture 1"/>
          <p:cNvPicPr>
            <a:picLocks noChangeAspect="1"/>
          </p:cNvPicPr>
          <p:nvPr/>
        </p:nvPicPr>
        <p:blipFill>
          <a:blip r:embed="rId3"/>
          <a:stretch>
            <a:fillRect/>
          </a:stretch>
        </p:blipFill>
        <p:spPr>
          <a:xfrm>
            <a:off x="457200" y="1752600"/>
            <a:ext cx="3390900" cy="2476500"/>
          </a:xfrm>
          <a:prstGeom prst="rect">
            <a:avLst/>
          </a:prstGeom>
        </p:spPr>
      </p:pic>
    </p:spTree>
    <p:custDataLst>
      <p:tags r:id="rId1"/>
    </p:custDataLst>
    <p:extLst>
      <p:ext uri="{BB962C8B-B14F-4D97-AF65-F5344CB8AC3E}">
        <p14:creationId xmlns:p14="http://schemas.microsoft.com/office/powerpoint/2010/main" val="34206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244475"/>
            <a:ext cx="8229600" cy="1431925"/>
          </a:xfrm>
        </p:spPr>
        <p:txBody>
          <a:bodyPr/>
          <a:lstStyle/>
          <a:p>
            <a:pPr eaLnBrk="1" hangingPunct="1">
              <a:defRPr/>
            </a:pPr>
            <a:r>
              <a:rPr lang="en-US" sz="4000" dirty="0"/>
              <a:t>Type 1 Diabetes</a:t>
            </a:r>
          </a:p>
        </p:txBody>
      </p:sp>
      <p:pic>
        <p:nvPicPr>
          <p:cNvPr id="56323" name="Picture 2" descr="C:\Documents and Settings\Owner\Local Settings\Temporary Internet Files\Content.IE5\FWHZY4VX\MP90044222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981200"/>
            <a:ext cx="5453062"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8829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latin typeface="Arial" charset="0"/>
              </a:rPr>
              <a:t>The Miracle of Insulin</a:t>
            </a:r>
            <a:endParaRPr lang="en-US" sz="3600" dirty="0">
              <a:latin typeface="Arial" charset="0"/>
            </a:endParaRPr>
          </a:p>
        </p:txBody>
      </p:sp>
      <p:sp>
        <p:nvSpPr>
          <p:cNvPr id="119813"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latin typeface="Arial" charset="0"/>
              </a:rPr>
              <a:t>Patient J.L., December 15, 1922</a:t>
            </a:r>
            <a:endParaRPr lang="en-US" sz="2000" b="1" dirty="0">
              <a:latin typeface="Arial" charset="0"/>
            </a:endParaRPr>
          </a:p>
        </p:txBody>
      </p:sp>
      <p:sp>
        <p:nvSpPr>
          <p:cNvPr id="119814"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latin typeface="Arial" charset="0"/>
              </a:rPr>
              <a:t>February 15, 1923</a:t>
            </a:r>
            <a:endParaRPr lang="en-US" sz="2000" b="1" dirty="0">
              <a:latin typeface="Arial" charset="0"/>
            </a:endParaRPr>
          </a:p>
        </p:txBody>
      </p:sp>
      <p:sp>
        <p:nvSpPr>
          <p:cNvPr id="2" name="Title 1"/>
          <p:cNvSpPr>
            <a:spLocks noGrp="1"/>
          </p:cNvSpPr>
          <p:nvPr>
            <p:ph type="title"/>
          </p:nvPr>
        </p:nvSpPr>
        <p:spPr/>
        <p:txBody>
          <a:bodyPr>
            <a:normAutofit/>
          </a:bodyPr>
          <a:lstStyle/>
          <a:p>
            <a:r>
              <a:rPr lang="en-US" sz="5400" dirty="0"/>
              <a:t>Miracle of Insulin</a:t>
            </a:r>
          </a:p>
        </p:txBody>
      </p:sp>
    </p:spTree>
    <p:custDataLst>
      <p:tags r:id="rId1"/>
    </p:custDataLst>
    <p:extLst>
      <p:ext uri="{BB962C8B-B14F-4D97-AF65-F5344CB8AC3E}">
        <p14:creationId xmlns:p14="http://schemas.microsoft.com/office/powerpoint/2010/main" val="3412374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a:xfrm>
            <a:off x="457200" y="1219200"/>
            <a:ext cx="6858000" cy="4937760"/>
          </a:xfrm>
        </p:spPr>
        <p:txBody>
          <a:bodyPr>
            <a:normAutofit/>
          </a:bodyPr>
          <a:lstStyle/>
          <a:p>
            <a:pPr lvl="0" fontAlgn="base"/>
            <a:r>
              <a:rPr lang="en-US" dirty="0"/>
              <a:t>What best describes the prevalence of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prevalence of type 1 and type 2 diabetes are almost equal.</a:t>
            </a:r>
          </a:p>
          <a:p>
            <a:pPr marL="731520" lvl="1" indent="-457200" fontAlgn="base">
              <a:buFont typeface="+mj-lt"/>
              <a:buAutoNum type="alphaLcPeriod"/>
            </a:pPr>
            <a:r>
              <a:rPr lang="en-US" sz="2800" dirty="0"/>
              <a:t>1 out 3 persons has type 2 diabetes.</a:t>
            </a:r>
          </a:p>
          <a:p>
            <a:pPr marL="731520" lvl="1" indent="-457200" fontAlgn="base">
              <a:buFont typeface="+mj-lt"/>
              <a:buAutoNum type="alphaLcPeriod"/>
            </a:pPr>
            <a:r>
              <a:rPr lang="en-US" sz="2800" dirty="0"/>
              <a:t>About 10% of Americans have diabetes.</a:t>
            </a:r>
          </a:p>
          <a:p>
            <a:endParaRPr lang="en-US" dirty="0"/>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1524000"/>
            <a:ext cx="1584125" cy="1570758"/>
          </a:xfrm>
          <a:prstGeom prst="rect">
            <a:avLst/>
          </a:prstGeom>
        </p:spPr>
      </p:pic>
    </p:spTree>
    <p:custDataLst>
      <p:tags r:id="rId1"/>
    </p:custDataLst>
    <p:extLst>
      <p:ext uri="{BB962C8B-B14F-4D97-AF65-F5344CB8AC3E}">
        <p14:creationId xmlns:p14="http://schemas.microsoft.com/office/powerpoint/2010/main" val="68763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81" y="500924"/>
            <a:ext cx="8402638" cy="989012"/>
          </a:xfrm>
        </p:spPr>
        <p:txBody>
          <a:bodyPr>
            <a:normAutofit/>
          </a:bodyPr>
          <a:lstStyle/>
          <a:p>
            <a:pPr>
              <a:defRPr/>
            </a:pPr>
            <a:r>
              <a:rPr lang="en-US" dirty="0"/>
              <a:t>Type 1 Rates Increasing Globally</a:t>
            </a:r>
          </a:p>
        </p:txBody>
      </p:sp>
      <p:sp>
        <p:nvSpPr>
          <p:cNvPr id="3" name="Content Placeholder 2"/>
          <p:cNvSpPr>
            <a:spLocks noGrp="1"/>
          </p:cNvSpPr>
          <p:nvPr>
            <p:ph idx="1"/>
          </p:nvPr>
        </p:nvSpPr>
        <p:spPr>
          <a:xfrm>
            <a:off x="685801" y="1763713"/>
            <a:ext cx="7010400" cy="4676775"/>
          </a:xfrm>
        </p:spPr>
        <p:txBody>
          <a:bodyPr/>
          <a:lstStyle/>
          <a:p>
            <a:pPr>
              <a:defRPr/>
            </a:pPr>
            <a:r>
              <a:rPr lang="en-US" dirty="0"/>
              <a:t>23% rise in type 1 diabetes incidence from 2001-2009</a:t>
            </a:r>
          </a:p>
          <a:p>
            <a:pPr>
              <a:defRPr/>
            </a:pPr>
            <a:r>
              <a:rPr lang="en-US" dirty="0"/>
              <a:t>Why?</a:t>
            </a:r>
          </a:p>
          <a:p>
            <a:pPr lvl="1">
              <a:defRPr/>
            </a:pPr>
            <a:r>
              <a:rPr lang="en-US" dirty="0"/>
              <a:t>Autoimmune disease rates increasing over all</a:t>
            </a:r>
          </a:p>
          <a:p>
            <a:pPr lvl="1">
              <a:defRPr/>
            </a:pPr>
            <a:r>
              <a:rPr lang="en-US" dirty="0"/>
              <a:t>Changes in environmental exposure and gut bacteria?</a:t>
            </a:r>
          </a:p>
          <a:p>
            <a:pPr lvl="1">
              <a:defRPr/>
            </a:pPr>
            <a:r>
              <a:rPr lang="en-US" dirty="0"/>
              <a:t>Hygiene hypothesis</a:t>
            </a:r>
          </a:p>
          <a:p>
            <a:pPr lvl="1">
              <a:defRPr/>
            </a:pPr>
            <a:r>
              <a:rPr lang="en-US" dirty="0"/>
              <a:t>Obesity?</a:t>
            </a:r>
          </a:p>
          <a:p>
            <a:pPr marL="457200" lvl="1" indent="0">
              <a:buFont typeface="Wingdings" pitchFamily="2" charset="2"/>
              <a:buNone/>
              <a:defRPr/>
            </a:pPr>
            <a:r>
              <a:rPr lang="en-US" dirty="0"/>
              <a:t> </a:t>
            </a:r>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0332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3188052361"/>
              </p:ext>
            </p:extLst>
          </p:nvPr>
        </p:nvGraphicFramePr>
        <p:xfrm>
          <a:off x="990600" y="1620865"/>
          <a:ext cx="2255837" cy="3429000"/>
        </p:xfrm>
        <a:graphic>
          <a:graphicData uri="http://schemas.openxmlformats.org/presentationml/2006/ole">
            <mc:AlternateContent xmlns:mc="http://schemas.openxmlformats.org/markup-compatibility/2006">
              <mc:Choice xmlns:v="urn:schemas-microsoft-com:vml" Requires="v">
                <p:oleObj spid="_x0000_s1103"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620865"/>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600201"/>
            <a:ext cx="5384800" cy="47244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a:solidFill>
                  <a:schemeClr val="tx2">
                    <a:lumMod val="75000"/>
                  </a:schemeClr>
                </a:solidFill>
              </a:rPr>
              <a:t>Rate doubling every 20 yrs</a:t>
            </a:r>
          </a:p>
          <a:p>
            <a:pPr eaLnBrk="1" hangingPunct="1">
              <a:defRPr/>
            </a:pPr>
            <a:r>
              <a:rPr lang="en-US" sz="2800" dirty="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245775792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a:t>Type 1 – 10% of all Diabetes</a:t>
            </a:r>
            <a:br>
              <a:rPr lang="en-US" dirty="0"/>
            </a:br>
            <a:r>
              <a:rPr lang="en-US" dirty="0"/>
              <a:t>Genetics and Risk Factors</a:t>
            </a:r>
          </a:p>
        </p:txBody>
      </p:sp>
      <p:sp>
        <p:nvSpPr>
          <p:cNvPr id="47107" name="Rectangle 3"/>
          <p:cNvSpPr>
            <a:spLocks noGrp="1" noChangeArrowheads="1"/>
          </p:cNvSpPr>
          <p:nvPr>
            <p:ph sz="quarter" idx="1"/>
          </p:nvPr>
        </p:nvSpPr>
        <p:spPr>
          <a:xfrm>
            <a:off x="457200" y="1600200"/>
            <a:ext cx="8229600" cy="45567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a:solidFill>
                  <a:schemeClr val="tx1">
                    <a:lumMod val="95000"/>
                    <a:lumOff val="5000"/>
                  </a:schemeClr>
                </a:solidFill>
              </a:rPr>
              <a:t>Insulin sensitive (require 0.5 - 1.0 units/kg/day)</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a:t>Autoimmunity tends to run in families</a:t>
            </a:r>
          </a:p>
          <a:p>
            <a:pPr lvl="2" eaLnBrk="1" hangingPunct="1">
              <a:lnSpc>
                <a:spcPct val="90000"/>
              </a:lnSpc>
              <a:buFont typeface="Wingdings" pitchFamily="2" charset="2"/>
              <a:buBlip>
                <a:blip r:embed="rId4"/>
              </a:buBlip>
            </a:pPr>
            <a:r>
              <a:rPr lang="en-US" sz="2800" dirty="0"/>
              <a:t>Higher rates in non breastfed infants</a:t>
            </a:r>
          </a:p>
          <a:p>
            <a:pPr lvl="2" eaLnBrk="1" hangingPunct="1">
              <a:lnSpc>
                <a:spcPct val="90000"/>
              </a:lnSpc>
              <a:buFont typeface="Wingdings" pitchFamily="2" charset="2"/>
              <a:buBlip>
                <a:blip r:embed="rId5"/>
              </a:buBlip>
            </a:pPr>
            <a:r>
              <a:rPr lang="en-US" sz="2800" dirty="0"/>
              <a:t>Viral triggers: congenital rubella, </a:t>
            </a:r>
            <a:r>
              <a:rPr lang="en-US" sz="2800" dirty="0" err="1"/>
              <a:t>coxsackie</a:t>
            </a:r>
            <a:r>
              <a:rPr lang="en-US" sz="2800" dirty="0"/>
              <a:t> virus B, cytomegalovirus, adenovirus and mumps</a:t>
            </a:r>
            <a:r>
              <a:rPr lang="en-US" sz="3200" dirty="0"/>
              <a:t>.</a:t>
            </a:r>
          </a:p>
          <a:p>
            <a:pPr lvl="1" eaLnBrk="1" hangingPunct="1">
              <a:lnSpc>
                <a:spcPct val="90000"/>
              </a:lnSpc>
              <a:buFont typeface="Wingdings" pitchFamily="2" charset="2"/>
              <a:buBlip>
                <a:blip r:embed="rId6"/>
              </a:buBlip>
            </a:pPr>
            <a:endParaRPr lang="en-US" sz="3200" dirty="0"/>
          </a:p>
        </p:txBody>
      </p:sp>
    </p:spTree>
    <p:custDataLst>
      <p:tags r:id="rId1"/>
    </p:custDataLst>
    <p:extLst>
      <p:ext uri="{BB962C8B-B14F-4D97-AF65-F5344CB8AC3E}">
        <p14:creationId xmlns:p14="http://schemas.microsoft.com/office/powerpoint/2010/main" val="428485179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267200" cy="4709160"/>
          </a:xfrm>
        </p:spPr>
        <p:txBody>
          <a:bodyPr>
            <a:normAutofit fontScale="92500" lnSpcReduction="10000"/>
          </a:bodyPr>
          <a:lstStyle/>
          <a:p>
            <a:r>
              <a:rPr lang="en-US" dirty="0"/>
              <a:t>Type 1</a:t>
            </a:r>
          </a:p>
          <a:p>
            <a:pPr lvl="1"/>
            <a:r>
              <a:rPr lang="en-US" dirty="0"/>
              <a:t>Positive antibodies</a:t>
            </a:r>
          </a:p>
          <a:p>
            <a:pPr lvl="2"/>
            <a:r>
              <a:rPr lang="en-US" dirty="0"/>
              <a:t>GAD</a:t>
            </a:r>
          </a:p>
          <a:p>
            <a:pPr lvl="2"/>
            <a:r>
              <a:rPr lang="en-US" dirty="0"/>
              <a:t>ICA</a:t>
            </a:r>
          </a:p>
          <a:p>
            <a:pPr lvl="2"/>
            <a:r>
              <a:rPr lang="en-US" dirty="0"/>
              <a:t>IAA and others</a:t>
            </a:r>
          </a:p>
          <a:p>
            <a:r>
              <a:rPr lang="en-US" dirty="0"/>
              <a:t>Younger people develop quickly</a:t>
            </a:r>
          </a:p>
          <a:p>
            <a:r>
              <a:rPr lang="en-US" dirty="0"/>
              <a:t>Older people take longer to develop</a:t>
            </a:r>
          </a:p>
          <a:p>
            <a:r>
              <a:rPr lang="en-US" dirty="0"/>
              <a:t>Body </a:t>
            </a:r>
            <a:r>
              <a:rPr lang="en-US" dirty="0" err="1"/>
              <a:t>wt</a:t>
            </a:r>
            <a:r>
              <a:rPr lang="en-US" dirty="0"/>
              <a:t> and presentation</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614405"/>
            <a:ext cx="2867939" cy="43785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062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Autoantibodies </a:t>
            </a:r>
            <a:r>
              <a:rPr lang="en-US" dirty="0" err="1"/>
              <a:t>Assoc</a:t>
            </a:r>
            <a:r>
              <a:rPr lang="en-US" dirty="0"/>
              <a:t> w/ Type 1</a:t>
            </a:r>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a:t> </a:t>
            </a:r>
            <a:r>
              <a:rPr lang="en-US" dirty="0"/>
              <a:t>Panel of autoantibodies</a:t>
            </a:r>
            <a:r>
              <a:rPr lang="en-US" b="1" dirty="0"/>
              <a:t> –</a:t>
            </a:r>
            <a:r>
              <a:rPr lang="en-US" sz="2400" b="1" dirty="0"/>
              <a:t>  </a:t>
            </a:r>
          </a:p>
          <a:p>
            <a:pPr marL="1030287" lvl="1" indent="-457200">
              <a:buClr>
                <a:srgbClr val="FF0000"/>
              </a:buClr>
              <a:defRPr/>
            </a:pPr>
            <a:r>
              <a:rPr lang="en-US" dirty="0"/>
              <a:t>GAD65 - Glutamic acid decarboxylase – </a:t>
            </a:r>
          </a:p>
          <a:p>
            <a:pPr marL="1030287" lvl="1" indent="-457200">
              <a:buClr>
                <a:srgbClr val="FF0000"/>
              </a:buClr>
              <a:defRPr/>
            </a:pPr>
            <a:r>
              <a:rPr lang="en-US" dirty="0"/>
              <a:t>ICA - Islet Cell Cytoplasmic Autoantibodies</a:t>
            </a:r>
          </a:p>
          <a:p>
            <a:pPr marL="1030287" lvl="1" indent="-457200">
              <a:buClr>
                <a:srgbClr val="FF0000"/>
              </a:buClr>
              <a:defRPr/>
            </a:pPr>
            <a:r>
              <a:rPr lang="en-US" dirty="0"/>
              <a:t>IAA - Insulin 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8474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304800" y="304800"/>
            <a:ext cx="8458200" cy="1143000"/>
          </a:xfrm>
        </p:spPr>
        <p:txBody>
          <a:bodyPr>
            <a:normAutofit fontScale="90000"/>
          </a:bodyPr>
          <a:lstStyle/>
          <a:p>
            <a:pPr eaLnBrk="1" hangingPunct="1"/>
            <a:r>
              <a:rPr lang="en-US" sz="4000" dirty="0"/>
              <a:t>Type 1 Diabetes Associated with other immune conditions</a:t>
            </a:r>
          </a:p>
        </p:txBody>
      </p:sp>
      <p:sp>
        <p:nvSpPr>
          <p:cNvPr id="1665027" name="Rectangle 3"/>
          <p:cNvSpPr>
            <a:spLocks noGrp="1" noChangeArrowheads="1"/>
          </p:cNvSpPr>
          <p:nvPr>
            <p:ph idx="1"/>
          </p:nvPr>
        </p:nvSpPr>
        <p:spPr>
          <a:xfrm>
            <a:off x="326756" y="1676400"/>
            <a:ext cx="5181600" cy="3864936"/>
          </a:xfrm>
        </p:spPr>
        <p:txBody>
          <a:bodyPr/>
          <a:lstStyle/>
          <a:p>
            <a:pPr eaLnBrk="1" hangingPunct="1">
              <a:defRPr/>
            </a:pPr>
            <a:r>
              <a:rPr lang="en-US" dirty="0"/>
              <a:t>Celiac disease (gluten intolerance)</a:t>
            </a:r>
          </a:p>
          <a:p>
            <a:pPr eaLnBrk="1" hangingPunct="1">
              <a:defRPr/>
            </a:pPr>
            <a:r>
              <a:rPr lang="en-US" dirty="0"/>
              <a:t>Thyroid disease</a:t>
            </a:r>
          </a:p>
          <a:p>
            <a:pPr eaLnBrk="1" hangingPunct="1">
              <a:defRPr/>
            </a:pPr>
            <a:r>
              <a:rPr lang="en-US" dirty="0"/>
              <a:t>Addison’s Disease</a:t>
            </a:r>
          </a:p>
          <a:p>
            <a:pPr eaLnBrk="1" hangingPunct="1">
              <a:defRPr/>
            </a:pPr>
            <a:r>
              <a:rPr lang="en-US" dirty="0"/>
              <a:t>Rheumatoid arthritis</a:t>
            </a:r>
          </a:p>
          <a:p>
            <a:pPr eaLnBrk="1" hangingPunct="1">
              <a:defRPr/>
            </a:pPr>
            <a:r>
              <a:rPr lang="en-US" dirty="0"/>
              <a:t>Other</a:t>
            </a:r>
          </a:p>
          <a:p>
            <a:pPr eaLnBrk="1" hangingPunct="1">
              <a:defRPr/>
            </a:pPr>
            <a:endParaRPr lang="en-US" dirty="0"/>
          </a:p>
        </p:txBody>
      </p:sp>
      <p:pic>
        <p:nvPicPr>
          <p:cNvPr id="49156"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2525" y="1828800"/>
            <a:ext cx="28956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2261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a:t>Type 1 back in hospital</a:t>
            </a:r>
            <a:endParaRPr lang="en-US" dirty="0"/>
          </a:p>
        </p:txBody>
      </p:sp>
      <p:sp>
        <p:nvSpPr>
          <p:cNvPr id="46083" name="Content Placeholder 2"/>
          <p:cNvSpPr>
            <a:spLocks noGrp="1"/>
          </p:cNvSpPr>
          <p:nvPr>
            <p:ph idx="1"/>
          </p:nvPr>
        </p:nvSpPr>
        <p:spPr>
          <a:xfrm>
            <a:off x="457200" y="1447800"/>
            <a:ext cx="7239000" cy="5029200"/>
          </a:xfrm>
        </p:spPr>
        <p:txBody>
          <a:bodyPr>
            <a:normAutofit lnSpcReduction="10000"/>
          </a:bodyPr>
          <a:lstStyle/>
          <a:p>
            <a:r>
              <a:rPr lang="en-US" dirty="0"/>
              <a:t>14 </a:t>
            </a:r>
            <a:r>
              <a:rPr lang="en-US" dirty="0" err="1"/>
              <a:t>yr</a:t>
            </a:r>
            <a:r>
              <a:rPr lang="en-US" dirty="0"/>
              <a:t> old admitted for 3</a:t>
            </a:r>
            <a:r>
              <a:rPr lang="en-US" baseline="30000" dirty="0"/>
              <a:t>rd</a:t>
            </a:r>
            <a:r>
              <a:rPr lang="en-US" dirty="0"/>
              <a:t> time this month for DKA</a:t>
            </a:r>
          </a:p>
          <a:p>
            <a:r>
              <a:rPr lang="en-US" dirty="0"/>
              <a:t>Admission BG 648.</a:t>
            </a:r>
          </a:p>
          <a:p>
            <a:r>
              <a:rPr lang="en-US" dirty="0"/>
              <a:t>She is 5’6 inches and weighs 100-110 </a:t>
            </a:r>
            <a:r>
              <a:rPr lang="en-US" dirty="0" err="1"/>
              <a:t>lbs</a:t>
            </a:r>
            <a:endParaRPr lang="en-US" dirty="0"/>
          </a:p>
          <a:p>
            <a:r>
              <a:rPr lang="en-US" dirty="0"/>
              <a:t> They ask you to provide diabetes education.</a:t>
            </a:r>
          </a:p>
          <a:p>
            <a:r>
              <a:rPr lang="en-US" dirty="0"/>
              <a:t> What top 3 things are you going to assess for?</a:t>
            </a:r>
          </a:p>
          <a:p>
            <a:r>
              <a:rPr lang="en-US" dirty="0"/>
              <a:t>If no action taken, what could this lead to?</a:t>
            </a: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57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968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Disordered Eating	</a:t>
            </a:r>
          </a:p>
        </p:txBody>
      </p:sp>
      <p:sp>
        <p:nvSpPr>
          <p:cNvPr id="7" name="Content Placeholder 6"/>
          <p:cNvSpPr>
            <a:spLocks noGrp="1"/>
          </p:cNvSpPr>
          <p:nvPr>
            <p:ph sz="quarter" idx="1"/>
          </p:nvPr>
        </p:nvSpPr>
        <p:spPr>
          <a:xfrm>
            <a:off x="457200" y="1219200"/>
            <a:ext cx="6096000" cy="4937760"/>
          </a:xfrm>
        </p:spPr>
        <p:txBody>
          <a:bodyPr>
            <a:normAutofit fontScale="85000" lnSpcReduction="10000"/>
          </a:bodyPr>
          <a:lstStyle/>
          <a:p>
            <a:r>
              <a:rPr lang="en-US" dirty="0"/>
              <a:t>“</a:t>
            </a:r>
            <a:r>
              <a:rPr lang="en-US" dirty="0" err="1"/>
              <a:t>DiaBulimia</a:t>
            </a:r>
            <a:r>
              <a:rPr lang="en-US" dirty="0"/>
              <a:t>”  </a:t>
            </a:r>
          </a:p>
          <a:p>
            <a:r>
              <a:rPr lang="en-US" dirty="0"/>
              <a:t>People with type 1 diabetes give themselves less insulin than needed to lose weight</a:t>
            </a:r>
          </a:p>
          <a:p>
            <a:r>
              <a:rPr lang="en-US" dirty="0"/>
              <a:t>Tends to start in adolescence, more likely to occur in women than men. </a:t>
            </a:r>
          </a:p>
          <a:p>
            <a:r>
              <a:rPr lang="en-US" dirty="0"/>
              <a:t>Signs: unexplainable spikes, A1c, weight loss, lack of marks from </a:t>
            </a:r>
            <a:r>
              <a:rPr lang="en-US" dirty="0" err="1"/>
              <a:t>fingerpricks</a:t>
            </a:r>
            <a:r>
              <a:rPr lang="en-US" dirty="0"/>
              <a:t>, lack of prescription refills for diabetes meds, records that don’t match A1c.</a:t>
            </a:r>
          </a:p>
          <a:p>
            <a:r>
              <a:rPr lang="en-US" dirty="0"/>
              <a:t>Treatment – Mental health specialist and team</a:t>
            </a:r>
          </a:p>
        </p:txBody>
      </p:sp>
      <p:pic>
        <p:nvPicPr>
          <p:cNvPr id="2" name="Picture 1"/>
          <p:cNvPicPr>
            <a:picLocks noChangeAspect="1"/>
          </p:cNvPicPr>
          <p:nvPr/>
        </p:nvPicPr>
        <p:blipFill>
          <a:blip r:embed="rId3"/>
          <a:stretch>
            <a:fillRect/>
          </a:stretch>
        </p:blipFill>
        <p:spPr>
          <a:xfrm>
            <a:off x="6408148" y="1371600"/>
            <a:ext cx="2276475" cy="3114675"/>
          </a:xfrm>
          <a:prstGeom prst="rect">
            <a:avLst/>
          </a:prstGeom>
        </p:spPr>
      </p:pic>
    </p:spTree>
    <p:custDataLst>
      <p:tags r:id="rId1"/>
    </p:custDataLst>
    <p:extLst>
      <p:ext uri="{BB962C8B-B14F-4D97-AF65-F5344CB8AC3E}">
        <p14:creationId xmlns:p14="http://schemas.microsoft.com/office/powerpoint/2010/main" val="133914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Diabetes </a:t>
            </a:r>
            <a:r>
              <a:rPr lang="en-US" dirty="0" err="1"/>
              <a:t>KetoAcidosis</a:t>
            </a:r>
            <a:endParaRPr lang="en-US" dirty="0"/>
          </a:p>
        </p:txBody>
      </p:sp>
      <p:sp>
        <p:nvSpPr>
          <p:cNvPr id="3" name="Content Placeholder 2"/>
          <p:cNvSpPr>
            <a:spLocks noGrp="1"/>
          </p:cNvSpPr>
          <p:nvPr>
            <p:ph idx="1"/>
          </p:nvPr>
        </p:nvSpPr>
        <p:spPr>
          <a:xfrm>
            <a:off x="457200" y="1600200"/>
            <a:ext cx="4648200" cy="4525963"/>
          </a:xfrm>
        </p:spPr>
        <p:txBody>
          <a:bodyPr/>
          <a:lstStyle/>
          <a:p>
            <a:pPr>
              <a:defRPr/>
            </a:pPr>
            <a:r>
              <a:rPr lang="en-US" dirty="0"/>
              <a:t>135,000 Hospitalizations a year</a:t>
            </a:r>
          </a:p>
          <a:p>
            <a:pPr>
              <a:defRPr/>
            </a:pPr>
            <a:r>
              <a:rPr lang="en-US" dirty="0"/>
              <a:t>$2.4 billion U.S. dollars spent on treatment</a:t>
            </a:r>
          </a:p>
          <a:p>
            <a:pPr>
              <a:defRPr/>
            </a:pPr>
            <a:r>
              <a:rPr lang="en-US" dirty="0"/>
              <a:t>Often a cry for help</a:t>
            </a:r>
          </a:p>
          <a:p>
            <a:pPr marL="0" indent="0">
              <a:buFont typeface="Wingdings" panose="05000000000000000000" pitchFamily="2" charset="2"/>
              <a:buNone/>
              <a:defRPr/>
            </a:pPr>
            <a:endParaRPr lang="en-US" dirty="0"/>
          </a:p>
          <a:p>
            <a:pPr marL="0" indent="0">
              <a:buFont typeface="Wingdings" panose="05000000000000000000" pitchFamily="2" charset="2"/>
              <a:buNone/>
              <a:defRPr/>
            </a:pPr>
            <a:r>
              <a:rPr lang="en-US" sz="2000" dirty="0">
                <a:hlinkClick r:id="rId4"/>
              </a:rPr>
              <a:t>ADA article on Hyperglycemic Crises</a:t>
            </a:r>
            <a:endParaRPr lang="en-US" sz="2000" dirty="0"/>
          </a:p>
        </p:txBody>
      </p:sp>
      <p:pic>
        <p:nvPicPr>
          <p:cNvPr id="43012"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24450" y="1752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387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8210" name="Rectangle 2"/>
          <p:cNvSpPr>
            <a:spLocks noGrp="1" noChangeArrowheads="1"/>
          </p:cNvSpPr>
          <p:nvPr>
            <p:ph type="title"/>
          </p:nvPr>
        </p:nvSpPr>
        <p:spPr/>
        <p:txBody>
          <a:bodyPr/>
          <a:lstStyle/>
          <a:p>
            <a:pPr>
              <a:defRPr/>
            </a:pPr>
            <a:r>
              <a:rPr lang="en-US"/>
              <a:t>DKA Precipitating Factors</a:t>
            </a:r>
          </a:p>
        </p:txBody>
      </p:sp>
      <p:sp>
        <p:nvSpPr>
          <p:cNvPr id="1758211" name="Rectangle 3"/>
          <p:cNvSpPr>
            <a:spLocks noGrp="1" noChangeArrowheads="1"/>
          </p:cNvSpPr>
          <p:nvPr>
            <p:ph type="body" idx="1"/>
          </p:nvPr>
        </p:nvSpPr>
        <p:spPr/>
        <p:txBody>
          <a:bodyPr/>
          <a:lstStyle/>
          <a:p>
            <a:pPr>
              <a:defRPr/>
            </a:pPr>
            <a:r>
              <a:rPr lang="en-US" dirty="0"/>
              <a:t>25 -30% of time, illness and infection</a:t>
            </a:r>
          </a:p>
          <a:p>
            <a:pPr lvl="1">
              <a:defRPr/>
            </a:pPr>
            <a:r>
              <a:rPr lang="en-US" dirty="0"/>
              <a:t>increases stress hormone release</a:t>
            </a:r>
          </a:p>
          <a:p>
            <a:pPr>
              <a:defRPr/>
            </a:pPr>
            <a:r>
              <a:rPr lang="en-US" dirty="0"/>
              <a:t> 50% inadequate insulin dosage</a:t>
            </a:r>
          </a:p>
          <a:p>
            <a:pPr>
              <a:defRPr/>
            </a:pPr>
            <a:r>
              <a:rPr lang="en-US" dirty="0"/>
              <a:t>initial manifestation of type 1</a:t>
            </a:r>
          </a:p>
          <a:p>
            <a:pPr>
              <a:defRPr/>
            </a:pPr>
            <a:r>
              <a:rPr lang="en-US" dirty="0"/>
              <a:t>emotional stress - especially                with teens, neglect or </a:t>
            </a:r>
          </a:p>
          <a:p>
            <a:pPr>
              <a:buFont typeface="Wingdings" panose="05000000000000000000" pitchFamily="2" charset="2"/>
              <a:buNone/>
              <a:defRPr/>
            </a:pPr>
            <a:r>
              <a:rPr lang="en-US" dirty="0"/>
              <a:t>    mismanagement</a:t>
            </a:r>
          </a:p>
        </p:txBody>
      </p:sp>
      <p:pic>
        <p:nvPicPr>
          <p:cNvPr id="45060" name="Picture 7" descr="C:\Documents and Settings\Owner\Local Settings\Temporary Internet Files\Content.IE5\TD9402AH\MCj0341808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3429000"/>
            <a:ext cx="2093913"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386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0196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9234" name="Rectangle 2"/>
          <p:cNvSpPr>
            <a:spLocks noGrp="1" noChangeArrowheads="1"/>
          </p:cNvSpPr>
          <p:nvPr>
            <p:ph type="title"/>
          </p:nvPr>
        </p:nvSpPr>
        <p:spPr>
          <a:xfrm>
            <a:off x="406400" y="228600"/>
            <a:ext cx="8204200" cy="1143000"/>
          </a:xfrm>
        </p:spPr>
        <p:txBody>
          <a:bodyPr lIns="90488" tIns="44450" rIns="90488" bIns="44450" anchor="b">
            <a:normAutofit fontScale="90000"/>
          </a:bodyPr>
          <a:lstStyle/>
          <a:p>
            <a:pPr>
              <a:defRPr/>
            </a:pPr>
            <a:r>
              <a:rPr lang="en-US" sz="4000"/>
              <a:t>Extreme Hyperglycemia – </a:t>
            </a:r>
            <a:br>
              <a:rPr lang="en-US" sz="4000">
                <a:solidFill>
                  <a:srgbClr val="FF00FF"/>
                </a:solidFill>
              </a:rPr>
            </a:br>
            <a:r>
              <a:rPr lang="en-US" sz="4000">
                <a:solidFill>
                  <a:srgbClr val="FAFD00"/>
                </a:solidFill>
              </a:rPr>
              <a:t>D</a:t>
            </a:r>
            <a:r>
              <a:rPr lang="en-US" sz="4000"/>
              <a:t>iabetes </a:t>
            </a:r>
            <a:r>
              <a:rPr lang="en-US" sz="4000">
                <a:solidFill>
                  <a:srgbClr val="FAFD00"/>
                </a:solidFill>
              </a:rPr>
              <a:t>K</a:t>
            </a:r>
            <a:r>
              <a:rPr lang="en-US" sz="4000"/>
              <a:t>eto</a:t>
            </a:r>
            <a:r>
              <a:rPr lang="en-US" sz="4000">
                <a:solidFill>
                  <a:srgbClr val="FAFD00"/>
                </a:solidFill>
              </a:rPr>
              <a:t>A</a:t>
            </a:r>
            <a:r>
              <a:rPr lang="en-US" sz="4000"/>
              <a:t>cidosis (DKA)</a:t>
            </a:r>
            <a:endParaRPr lang="en-US">
              <a:sym typeface="Monotype Sorts" pitchFamily="2" charset="2"/>
            </a:endParaRPr>
          </a:p>
        </p:txBody>
      </p:sp>
      <p:sp>
        <p:nvSpPr>
          <p:cNvPr id="1759235" name="Rectangle 3"/>
          <p:cNvSpPr>
            <a:spLocks noGrp="1" noChangeArrowheads="1"/>
          </p:cNvSpPr>
          <p:nvPr>
            <p:ph type="body" idx="1"/>
          </p:nvPr>
        </p:nvSpPr>
        <p:spPr>
          <a:xfrm>
            <a:off x="457200" y="1676400"/>
            <a:ext cx="8178800" cy="4724400"/>
          </a:xfrm>
        </p:spPr>
        <p:txBody>
          <a:bodyPr lIns="90488" tIns="44450" rIns="90488" bIns="44450">
            <a:normAutofit lnSpcReduction="10000"/>
          </a:bodyPr>
          <a:lstStyle/>
          <a:p>
            <a:pPr>
              <a:defRPr/>
            </a:pPr>
            <a:r>
              <a:rPr lang="en-US" sz="3600"/>
              <a:t>DKA - profound insulin deficiency</a:t>
            </a:r>
          </a:p>
          <a:p>
            <a:pPr>
              <a:defRPr/>
            </a:pPr>
            <a:r>
              <a:rPr lang="en-US" sz="3600"/>
              <a:t>Excess stress hormones such as glucagon, epinephrine, and cortisol render insulin less effective</a:t>
            </a:r>
          </a:p>
          <a:p>
            <a:pPr>
              <a:defRPr/>
            </a:pPr>
            <a:r>
              <a:rPr lang="en-US" sz="3600"/>
              <a:t>Excess glucose production by liver</a:t>
            </a:r>
          </a:p>
          <a:p>
            <a:pPr>
              <a:defRPr/>
            </a:pPr>
            <a:r>
              <a:rPr lang="en-US" sz="3600"/>
              <a:t>Lipolysis leads to FFA’s and ketones</a:t>
            </a:r>
          </a:p>
          <a:p>
            <a:pPr>
              <a:defRPr/>
            </a:pPr>
            <a:r>
              <a:rPr lang="en-US" sz="3600"/>
              <a:t>Osmotic diuresis, dehydration, lyte imbalances, acidosis</a:t>
            </a:r>
            <a:endParaRPr lang="en-US"/>
          </a:p>
        </p:txBody>
      </p:sp>
    </p:spTree>
    <p:custDataLst>
      <p:tags r:id="rId1"/>
    </p:custDataLst>
    <p:extLst>
      <p:ext uri="{BB962C8B-B14F-4D97-AF65-F5344CB8AC3E}">
        <p14:creationId xmlns:p14="http://schemas.microsoft.com/office/powerpoint/2010/main" val="1437431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2"/>
          <p:cNvSpPr>
            <a:spLocks noGrp="1" noChangeArrowheads="1"/>
          </p:cNvSpPr>
          <p:nvPr>
            <p:ph type="title"/>
          </p:nvPr>
        </p:nvSpPr>
        <p:spPr/>
        <p:txBody>
          <a:bodyPr/>
          <a:lstStyle/>
          <a:p>
            <a:pPr>
              <a:defRPr/>
            </a:pPr>
            <a:r>
              <a:rPr lang="en-US"/>
              <a:t>DKA Signs and Symptoms</a:t>
            </a:r>
          </a:p>
        </p:txBody>
      </p:sp>
      <p:sp>
        <p:nvSpPr>
          <p:cNvPr id="1760259" name="Rectangle 3"/>
          <p:cNvSpPr>
            <a:spLocks noGrp="1" noChangeArrowheads="1"/>
          </p:cNvSpPr>
          <p:nvPr>
            <p:ph type="body" idx="1"/>
          </p:nvPr>
        </p:nvSpPr>
        <p:spPr/>
        <p:txBody>
          <a:bodyPr/>
          <a:lstStyle/>
          <a:p>
            <a:pPr>
              <a:defRPr/>
            </a:pPr>
            <a:r>
              <a:rPr lang="en-US"/>
              <a:t>hyperglycemia- leads to weakness, lethargy, malaise, headache</a:t>
            </a:r>
          </a:p>
          <a:p>
            <a:pPr>
              <a:defRPr/>
            </a:pPr>
            <a:r>
              <a:rPr lang="en-US"/>
              <a:t>GI symptoms - N/V, abd pain</a:t>
            </a:r>
          </a:p>
          <a:p>
            <a:pPr>
              <a:defRPr/>
            </a:pPr>
            <a:r>
              <a:rPr lang="en-US"/>
              <a:t>Kussmaul’s deep, rapid breathing</a:t>
            </a:r>
          </a:p>
          <a:p>
            <a:pPr>
              <a:defRPr/>
            </a:pPr>
            <a:r>
              <a:rPr lang="en-US"/>
              <a:t>hypothermia, acetone breath</a:t>
            </a:r>
          </a:p>
          <a:p>
            <a:pPr>
              <a:defRPr/>
            </a:pPr>
            <a:r>
              <a:rPr lang="en-US"/>
              <a:t>hyperpnea - to rid acidosis</a:t>
            </a:r>
          </a:p>
          <a:p>
            <a:pPr>
              <a:defRPr/>
            </a:pPr>
            <a:r>
              <a:rPr lang="en-US"/>
              <a:t>changes in mentation, hyporeflexia/tonia</a:t>
            </a:r>
          </a:p>
          <a:p>
            <a:pPr>
              <a:defRPr/>
            </a:pPr>
            <a:r>
              <a:rPr lang="en-US"/>
              <a:t>dehydration, ortho hypo</a:t>
            </a:r>
          </a:p>
        </p:txBody>
      </p:sp>
    </p:spTree>
    <p:custDataLst>
      <p:tags r:id="rId1"/>
    </p:custDataLst>
    <p:extLst>
      <p:ext uri="{BB962C8B-B14F-4D97-AF65-F5344CB8AC3E}">
        <p14:creationId xmlns:p14="http://schemas.microsoft.com/office/powerpoint/2010/main" val="378718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2"/>
          <p:cNvSpPr>
            <a:spLocks noGrp="1" noChangeArrowheads="1"/>
          </p:cNvSpPr>
          <p:nvPr>
            <p:ph type="title"/>
          </p:nvPr>
        </p:nvSpPr>
        <p:spPr>
          <a:xfrm>
            <a:off x="457200" y="304800"/>
            <a:ext cx="8229600" cy="1219200"/>
          </a:xfrm>
        </p:spPr>
        <p:txBody>
          <a:bodyPr>
            <a:noAutofit/>
          </a:bodyPr>
          <a:lstStyle/>
          <a:p>
            <a:pPr>
              <a:defRPr/>
            </a:pPr>
            <a:r>
              <a:rPr lang="en-US" sz="3200" dirty="0"/>
              <a:t>Extreme Hyperglycemia</a:t>
            </a:r>
            <a:r>
              <a:rPr lang="en-US" sz="4000" dirty="0"/>
              <a:t> </a:t>
            </a:r>
            <a:r>
              <a:rPr lang="en-US" sz="2800" dirty="0"/>
              <a:t>–</a:t>
            </a:r>
            <a:r>
              <a:rPr lang="en-US" sz="3200" dirty="0"/>
              <a:t> </a:t>
            </a:r>
            <a:br>
              <a:rPr lang="en-US" dirty="0">
                <a:solidFill>
                  <a:srgbClr val="FF00FF"/>
                </a:solidFill>
              </a:rPr>
            </a:br>
            <a:r>
              <a:rPr lang="en-US" sz="3200" dirty="0">
                <a:solidFill>
                  <a:srgbClr val="C00000"/>
                </a:solidFill>
              </a:rPr>
              <a:t>H</a:t>
            </a:r>
            <a:r>
              <a:rPr lang="en-US" sz="3200" dirty="0"/>
              <a:t>yperosmolar </a:t>
            </a:r>
            <a:r>
              <a:rPr lang="en-US" sz="3200" dirty="0">
                <a:solidFill>
                  <a:srgbClr val="C00000"/>
                </a:solidFill>
              </a:rPr>
              <a:t>H</a:t>
            </a:r>
            <a:r>
              <a:rPr lang="en-US" sz="3200" dirty="0"/>
              <a:t>yperglycemic </a:t>
            </a:r>
            <a:r>
              <a:rPr lang="en-US" sz="3200" dirty="0">
                <a:solidFill>
                  <a:srgbClr val="C00000"/>
                </a:solidFill>
              </a:rPr>
              <a:t>S</a:t>
            </a:r>
            <a:r>
              <a:rPr lang="en-US" sz="3200" dirty="0"/>
              <a:t>tate  (</a:t>
            </a:r>
            <a:r>
              <a:rPr lang="en-US" sz="3200" dirty="0">
                <a:solidFill>
                  <a:schemeClr val="hlink"/>
                </a:solidFill>
              </a:rPr>
              <a:t>HHS</a:t>
            </a:r>
            <a:r>
              <a:rPr lang="en-US" sz="3200" dirty="0"/>
              <a:t>)</a:t>
            </a:r>
          </a:p>
        </p:txBody>
      </p:sp>
      <p:sp>
        <p:nvSpPr>
          <p:cNvPr id="1761283" name="Rectangle 3"/>
          <p:cNvSpPr>
            <a:spLocks noGrp="1" noChangeArrowheads="1"/>
          </p:cNvSpPr>
          <p:nvPr>
            <p:ph type="body" idx="1"/>
          </p:nvPr>
        </p:nvSpPr>
        <p:spPr>
          <a:xfrm>
            <a:off x="457200" y="1524000"/>
            <a:ext cx="8229600" cy="4632960"/>
          </a:xfrm>
        </p:spPr>
        <p:txBody>
          <a:bodyPr/>
          <a:lstStyle/>
          <a:p>
            <a:pPr>
              <a:defRPr/>
            </a:pPr>
            <a:r>
              <a:rPr lang="en-US" dirty="0"/>
              <a:t>occurs in elderly </a:t>
            </a:r>
            <a:r>
              <a:rPr lang="en-US" dirty="0" err="1"/>
              <a:t>pt’s</a:t>
            </a:r>
            <a:r>
              <a:rPr lang="en-US" dirty="0"/>
              <a:t> w/ type 2 - </a:t>
            </a:r>
            <a:r>
              <a:rPr lang="en-US" dirty="0" err="1"/>
              <a:t>esp</a:t>
            </a:r>
            <a:r>
              <a:rPr lang="en-US" dirty="0"/>
              <a:t> if not closely monitored</a:t>
            </a:r>
          </a:p>
          <a:p>
            <a:pPr>
              <a:defRPr/>
            </a:pPr>
            <a:r>
              <a:rPr lang="en-US" dirty="0"/>
              <a:t>often precipitated by illness or stress</a:t>
            </a:r>
          </a:p>
          <a:p>
            <a:pPr>
              <a:defRPr/>
            </a:pPr>
            <a:r>
              <a:rPr lang="en-US" dirty="0"/>
              <a:t>symptoms may go unrecognized for </a:t>
            </a:r>
            <a:r>
              <a:rPr lang="en-US" dirty="0" err="1"/>
              <a:t>wks</a:t>
            </a:r>
            <a:endParaRPr lang="en-US" dirty="0"/>
          </a:p>
          <a:p>
            <a:pPr>
              <a:defRPr/>
            </a:pPr>
            <a:r>
              <a:rPr lang="en-US" dirty="0"/>
              <a:t>massive fluid loss from osmotic diuresis</a:t>
            </a:r>
          </a:p>
          <a:p>
            <a:pPr lvl="1">
              <a:defRPr/>
            </a:pPr>
            <a:r>
              <a:rPr lang="en-US" dirty="0"/>
              <a:t>burns, hyperglycemia, diarrhea, hemodialysis, diuretics, steroids</a:t>
            </a:r>
          </a:p>
          <a:p>
            <a:pPr>
              <a:defRPr/>
            </a:pPr>
            <a:r>
              <a:rPr lang="en-US" dirty="0"/>
              <a:t>MI, infections, hypertonic feedings</a:t>
            </a:r>
          </a:p>
          <a:p>
            <a:pPr>
              <a:defRPr/>
            </a:pPr>
            <a:endParaRPr lang="en-US" dirty="0"/>
          </a:p>
        </p:txBody>
      </p:sp>
    </p:spTree>
    <p:custDataLst>
      <p:tags r:id="rId1"/>
    </p:custDataLst>
    <p:extLst>
      <p:ext uri="{BB962C8B-B14F-4D97-AF65-F5344CB8AC3E}">
        <p14:creationId xmlns:p14="http://schemas.microsoft.com/office/powerpoint/2010/main" val="233589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a:xfrm>
            <a:off x="381000" y="273050"/>
            <a:ext cx="8301038" cy="1143000"/>
          </a:xfrm>
        </p:spPr>
        <p:txBody>
          <a:bodyPr lIns="90488" tIns="44450" rIns="90488" bIns="44450" anchor="b"/>
          <a:lstStyle/>
          <a:p>
            <a:pPr>
              <a:defRPr/>
            </a:pPr>
            <a:r>
              <a:rPr lang="en-US" sz="4800" dirty="0"/>
              <a:t>DKA          vs      HHS</a:t>
            </a:r>
            <a:endParaRPr lang="en-US" sz="4000" dirty="0">
              <a:sym typeface="Monotype Sorts" pitchFamily="2" charset="2"/>
            </a:endParaRPr>
          </a:p>
        </p:txBody>
      </p:sp>
      <p:sp>
        <p:nvSpPr>
          <p:cNvPr id="1762307" name="Rectangle 3"/>
          <p:cNvSpPr>
            <a:spLocks noGrp="1" noChangeArrowheads="1"/>
          </p:cNvSpPr>
          <p:nvPr>
            <p:ph type="body" sz="half" idx="1"/>
          </p:nvPr>
        </p:nvSpPr>
        <p:spPr>
          <a:xfrm>
            <a:off x="455613" y="1598613"/>
            <a:ext cx="4032250" cy="4497387"/>
          </a:xfrm>
        </p:spPr>
        <p:txBody>
          <a:bodyPr lIns="90488" tIns="44450" rIns="90488" bIns="44450">
            <a:normAutofit lnSpcReduction="10000"/>
          </a:bodyPr>
          <a:lstStyle/>
          <a:p>
            <a:pPr>
              <a:defRPr/>
            </a:pPr>
            <a:r>
              <a:rPr lang="en-US" dirty="0"/>
              <a:t>Usually &lt; 40 yrs old</a:t>
            </a:r>
          </a:p>
          <a:p>
            <a:pPr>
              <a:defRPr/>
            </a:pPr>
            <a:r>
              <a:rPr lang="en-US" dirty="0"/>
              <a:t>&lt; 2 days symptoms</a:t>
            </a:r>
          </a:p>
          <a:p>
            <a:pPr>
              <a:defRPr/>
            </a:pPr>
            <a:r>
              <a:rPr lang="en-US" dirty="0"/>
              <a:t>Glucose &gt;250</a:t>
            </a:r>
          </a:p>
          <a:p>
            <a:pPr>
              <a:defRPr/>
            </a:pPr>
            <a:r>
              <a:rPr lang="en-US" dirty="0"/>
              <a:t>Serum Ketones:  +++</a:t>
            </a:r>
          </a:p>
          <a:p>
            <a:pPr>
              <a:defRPr/>
            </a:pPr>
            <a:r>
              <a:rPr lang="en-US" dirty="0"/>
              <a:t>pH low (&lt;7.3)</a:t>
            </a:r>
          </a:p>
          <a:p>
            <a:pPr>
              <a:defRPr/>
            </a:pPr>
            <a:r>
              <a:rPr lang="en-US" dirty="0"/>
              <a:t>Anion Gap &gt; 12</a:t>
            </a:r>
          </a:p>
          <a:p>
            <a:pPr>
              <a:defRPr/>
            </a:pPr>
            <a:r>
              <a:rPr lang="en-US" dirty="0"/>
              <a:t>Usually Type 1</a:t>
            </a:r>
          </a:p>
          <a:p>
            <a:pPr>
              <a:defRPr/>
            </a:pPr>
            <a:r>
              <a:rPr lang="en-US" dirty="0"/>
              <a:t>3 – 10% mortality</a:t>
            </a:r>
            <a:endParaRPr lang="en-US" sz="3200" dirty="0"/>
          </a:p>
        </p:txBody>
      </p:sp>
      <p:sp>
        <p:nvSpPr>
          <p:cNvPr id="1762308" name="Rectangle 4"/>
          <p:cNvSpPr>
            <a:spLocks noGrp="1" noChangeArrowheads="1"/>
          </p:cNvSpPr>
          <p:nvPr>
            <p:ph type="body" sz="half" idx="2"/>
          </p:nvPr>
        </p:nvSpPr>
        <p:spPr>
          <a:xfrm>
            <a:off x="4652963" y="1600200"/>
            <a:ext cx="4338637" cy="4525963"/>
          </a:xfrm>
        </p:spPr>
        <p:txBody>
          <a:bodyPr lIns="90488" tIns="44450" rIns="90488" bIns="44450"/>
          <a:lstStyle/>
          <a:p>
            <a:pPr>
              <a:defRPr/>
            </a:pPr>
            <a:r>
              <a:rPr lang="en-US" dirty="0"/>
              <a:t>Usually &gt;60 yrs old</a:t>
            </a:r>
          </a:p>
          <a:p>
            <a:pPr>
              <a:defRPr/>
            </a:pPr>
            <a:r>
              <a:rPr lang="en-US" dirty="0"/>
              <a:t>&gt; 5 days symptoms</a:t>
            </a:r>
          </a:p>
          <a:p>
            <a:pPr>
              <a:defRPr/>
            </a:pPr>
            <a:r>
              <a:rPr lang="en-US" dirty="0"/>
              <a:t>Glucose &gt;600</a:t>
            </a:r>
          </a:p>
          <a:p>
            <a:pPr>
              <a:defRPr/>
            </a:pPr>
            <a:r>
              <a:rPr lang="en-US" dirty="0"/>
              <a:t>Ketones: none to +</a:t>
            </a:r>
          </a:p>
          <a:p>
            <a:pPr>
              <a:defRPr/>
            </a:pPr>
            <a:r>
              <a:rPr lang="en-US" dirty="0"/>
              <a:t>pH normal (&gt;7.3)</a:t>
            </a:r>
          </a:p>
          <a:p>
            <a:pPr>
              <a:defRPr/>
            </a:pPr>
            <a:r>
              <a:rPr lang="en-US" dirty="0"/>
              <a:t>Usually Type 2</a:t>
            </a:r>
          </a:p>
          <a:p>
            <a:pPr>
              <a:defRPr/>
            </a:pPr>
            <a:r>
              <a:rPr lang="en-US" dirty="0"/>
              <a:t>10 - 20% mortality</a:t>
            </a:r>
          </a:p>
          <a:p>
            <a:pPr>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311634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2"/>
          <p:cNvSpPr>
            <a:spLocks noGrp="1" noChangeArrowheads="1"/>
          </p:cNvSpPr>
          <p:nvPr>
            <p:ph type="title"/>
          </p:nvPr>
        </p:nvSpPr>
        <p:spPr>
          <a:xfrm>
            <a:off x="455613" y="573088"/>
            <a:ext cx="8226425" cy="950912"/>
          </a:xfrm>
        </p:spPr>
        <p:txBody>
          <a:bodyPr lIns="90488" tIns="44450" rIns="90488" bIns="44450" anchor="b">
            <a:normAutofit fontScale="90000"/>
          </a:bodyPr>
          <a:lstStyle/>
          <a:p>
            <a:pPr>
              <a:defRPr/>
            </a:pPr>
            <a:r>
              <a:rPr lang="en-US" dirty="0"/>
              <a:t>DKA  - HHS Presentation and Action</a:t>
            </a:r>
            <a:endParaRPr lang="en-US" sz="4000" dirty="0">
              <a:sym typeface="Monotype Sorts" pitchFamily="2" charset="2"/>
            </a:endParaRPr>
          </a:p>
        </p:txBody>
      </p:sp>
      <p:sp>
        <p:nvSpPr>
          <p:cNvPr id="1763331" name="Rectangle 3"/>
          <p:cNvSpPr>
            <a:spLocks noGrp="1" noChangeArrowheads="1"/>
          </p:cNvSpPr>
          <p:nvPr>
            <p:ph type="body" sz="half" idx="1"/>
          </p:nvPr>
        </p:nvSpPr>
        <p:spPr>
          <a:xfrm>
            <a:off x="381000" y="1676400"/>
            <a:ext cx="4267200" cy="4648200"/>
          </a:xfrm>
        </p:spPr>
        <p:txBody>
          <a:bodyPr lIns="90488" tIns="44450" rIns="90488" bIns="44450"/>
          <a:lstStyle/>
          <a:p>
            <a:pPr>
              <a:defRPr/>
            </a:pPr>
            <a:r>
              <a:rPr lang="en-US" sz="3200" dirty="0"/>
              <a:t>Labs</a:t>
            </a:r>
            <a:endParaRPr lang="en-US" dirty="0"/>
          </a:p>
          <a:p>
            <a:pPr lvl="1">
              <a:buSzPct val="75000"/>
              <a:defRPr/>
            </a:pPr>
            <a:r>
              <a:rPr lang="en-US" dirty="0"/>
              <a:t> </a:t>
            </a:r>
            <a:r>
              <a:rPr lang="en-US" sz="2800" dirty="0"/>
              <a:t>NA - low to high</a:t>
            </a:r>
          </a:p>
          <a:p>
            <a:pPr lvl="1">
              <a:buSzPct val="75000"/>
              <a:defRPr/>
            </a:pPr>
            <a:r>
              <a:rPr lang="en-US" sz="2800" dirty="0"/>
              <a:t> K+ - moves into vascular space</a:t>
            </a:r>
          </a:p>
          <a:p>
            <a:pPr lvl="1">
              <a:buSzPct val="75000"/>
              <a:defRPr/>
            </a:pPr>
            <a:r>
              <a:rPr lang="en-US" sz="2800" dirty="0"/>
              <a:t> </a:t>
            </a:r>
            <a:r>
              <a:rPr lang="en-US" sz="2800" dirty="0" err="1"/>
              <a:t>Hct</a:t>
            </a:r>
            <a:r>
              <a:rPr lang="en-US" sz="2800" dirty="0"/>
              <a:t> and </a:t>
            </a:r>
            <a:r>
              <a:rPr lang="en-US" sz="2800" dirty="0" err="1"/>
              <a:t>Hgb</a:t>
            </a:r>
            <a:r>
              <a:rPr lang="en-US" sz="2800" dirty="0"/>
              <a:t> </a:t>
            </a:r>
            <a:r>
              <a:rPr lang="en-US" sz="2800" dirty="0">
                <a:latin typeface="Wingdings" pitchFamily="2" charset="2"/>
              </a:rPr>
              <a:t></a:t>
            </a:r>
            <a:r>
              <a:rPr lang="en-US" sz="2800" dirty="0"/>
              <a:t> dehydration</a:t>
            </a:r>
          </a:p>
          <a:p>
            <a:pPr lvl="1">
              <a:buSzPct val="75000"/>
              <a:defRPr/>
            </a:pPr>
            <a:r>
              <a:rPr lang="en-US" sz="2800" dirty="0"/>
              <a:t> BUN  / Creatinine </a:t>
            </a:r>
            <a:r>
              <a:rPr lang="en-US" sz="2800" dirty="0">
                <a:latin typeface="Wingdings" pitchFamily="2" charset="2"/>
              </a:rPr>
              <a:t></a:t>
            </a:r>
            <a:endParaRPr lang="en-US" sz="2800" dirty="0"/>
          </a:p>
          <a:p>
            <a:pPr lvl="1">
              <a:buSzPct val="75000"/>
              <a:defRPr/>
            </a:pPr>
            <a:r>
              <a:rPr lang="en-US" sz="2800" dirty="0"/>
              <a:t> WBC </a:t>
            </a:r>
            <a:r>
              <a:rPr lang="en-US" sz="2800" dirty="0">
                <a:latin typeface="Wingdings" pitchFamily="2" charset="2"/>
              </a:rPr>
              <a:t> </a:t>
            </a:r>
            <a:r>
              <a:rPr lang="en-US" sz="2800" dirty="0">
                <a:latin typeface="Arial" pitchFamily="34" charset="0"/>
                <a:cs typeface="Arial" pitchFamily="34" charset="0"/>
              </a:rPr>
              <a:t>(no infect)</a:t>
            </a:r>
            <a:endParaRPr lang="en-US" sz="2800" dirty="0"/>
          </a:p>
          <a:p>
            <a:pPr lvl="1">
              <a:buSzPct val="75000"/>
              <a:defRPr/>
            </a:pPr>
            <a:r>
              <a:rPr lang="en-US" sz="2800" dirty="0"/>
              <a:t>  pH low to normal</a:t>
            </a:r>
          </a:p>
          <a:p>
            <a:pPr>
              <a:buFont typeface="Monotype Sorts" pitchFamily="2" charset="2"/>
              <a:buBlip>
                <a:blip r:embed="rId4"/>
              </a:buBlip>
              <a:defRPr/>
            </a:pPr>
            <a:endParaRPr lang="en-US" dirty="0"/>
          </a:p>
        </p:txBody>
      </p:sp>
      <p:sp>
        <p:nvSpPr>
          <p:cNvPr id="1763332" name="Rectangle 4"/>
          <p:cNvSpPr>
            <a:spLocks noGrp="1" noChangeArrowheads="1"/>
          </p:cNvSpPr>
          <p:nvPr>
            <p:ph type="body" sz="half" idx="2"/>
          </p:nvPr>
        </p:nvSpPr>
        <p:spPr>
          <a:xfrm>
            <a:off x="4648200" y="1524000"/>
            <a:ext cx="4191000" cy="4953000"/>
          </a:xfrm>
        </p:spPr>
        <p:txBody>
          <a:bodyPr lIns="90488" tIns="44450" rIns="90488" bIns="44450"/>
          <a:lstStyle/>
          <a:p>
            <a:pPr>
              <a:defRPr/>
            </a:pPr>
            <a:r>
              <a:rPr lang="en-US" sz="3200" dirty="0"/>
              <a:t>Action</a:t>
            </a:r>
            <a:endParaRPr lang="en-US" dirty="0"/>
          </a:p>
          <a:p>
            <a:pPr lvl="1">
              <a:buSzPct val="75000"/>
              <a:defRPr/>
            </a:pPr>
            <a:r>
              <a:rPr lang="en-US" sz="2800" dirty="0"/>
              <a:t>maintain insulin drip  until ketone </a:t>
            </a:r>
            <a:r>
              <a:rPr lang="en-US" sz="2800" dirty="0" err="1"/>
              <a:t>neg</a:t>
            </a:r>
            <a:r>
              <a:rPr lang="en-US" sz="2800" dirty="0"/>
              <a:t>, glucose &lt;200</a:t>
            </a:r>
          </a:p>
          <a:p>
            <a:pPr lvl="1">
              <a:buSzPct val="75000"/>
              <a:defRPr/>
            </a:pPr>
            <a:r>
              <a:rPr lang="en-US" sz="2800" dirty="0"/>
              <a:t>maintain hydration</a:t>
            </a:r>
          </a:p>
          <a:p>
            <a:pPr lvl="1">
              <a:buSzPct val="75000"/>
              <a:defRPr/>
            </a:pPr>
            <a:r>
              <a:rPr lang="en-US" sz="2800" dirty="0"/>
              <a:t>check BG q1 hour</a:t>
            </a:r>
          </a:p>
          <a:p>
            <a:pPr lvl="1">
              <a:buSzPct val="75000"/>
              <a:defRPr/>
            </a:pPr>
            <a:r>
              <a:rPr lang="en-US" sz="2800" dirty="0"/>
              <a:t>assess </a:t>
            </a:r>
            <a:r>
              <a:rPr lang="en-US" sz="2800" dirty="0" err="1"/>
              <a:t>lytes</a:t>
            </a:r>
            <a:r>
              <a:rPr lang="en-US" sz="2800" dirty="0"/>
              <a:t> </a:t>
            </a:r>
            <a:r>
              <a:rPr lang="en-US" dirty="0"/>
              <a:t>(</a:t>
            </a:r>
            <a:r>
              <a:rPr lang="en-US" dirty="0" err="1"/>
              <a:t>esp</a:t>
            </a:r>
            <a:r>
              <a:rPr lang="en-US" dirty="0"/>
              <a:t> K+)</a:t>
            </a:r>
            <a:endParaRPr lang="en-US" sz="2800" dirty="0"/>
          </a:p>
          <a:p>
            <a:pPr lvl="1">
              <a:buSzPct val="75000"/>
              <a:defRPr/>
            </a:pPr>
            <a:r>
              <a:rPr lang="en-US" sz="2800" dirty="0"/>
              <a:t>give sub-</a:t>
            </a:r>
            <a:r>
              <a:rPr lang="en-US" dirty="0"/>
              <a:t>Q </a:t>
            </a:r>
            <a:r>
              <a:rPr lang="en-US" sz="2800" dirty="0"/>
              <a:t>insulin before d/c IV insulin  </a:t>
            </a:r>
          </a:p>
          <a:p>
            <a:pPr lvl="1">
              <a:buSzPct val="75000"/>
              <a:defRPr/>
            </a:pPr>
            <a:r>
              <a:rPr lang="en-US" sz="2800" dirty="0"/>
              <a:t>teach, teach, teach</a:t>
            </a:r>
            <a:endParaRPr lang="en-US" dirty="0"/>
          </a:p>
        </p:txBody>
      </p:sp>
    </p:spTree>
    <p:custDataLst>
      <p:tags r:id="rId1"/>
    </p:custDataLst>
    <p:extLst>
      <p:ext uri="{BB962C8B-B14F-4D97-AF65-F5344CB8AC3E}">
        <p14:creationId xmlns:p14="http://schemas.microsoft.com/office/powerpoint/2010/main" val="38029174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2"/>
          <p:cNvSpPr>
            <a:spLocks noGrp="1" noChangeArrowheads="1"/>
          </p:cNvSpPr>
          <p:nvPr>
            <p:ph type="title"/>
          </p:nvPr>
        </p:nvSpPr>
        <p:spPr>
          <a:xfrm>
            <a:off x="665163" y="512763"/>
            <a:ext cx="7731125" cy="854075"/>
          </a:xfrm>
        </p:spPr>
        <p:txBody>
          <a:bodyPr lIns="90488" tIns="44450" rIns="90488" bIns="44450" anchor="b"/>
          <a:lstStyle/>
          <a:p>
            <a:pPr>
              <a:defRPr/>
            </a:pPr>
            <a:r>
              <a:rPr lang="en-US"/>
              <a:t>DKA and HHS</a:t>
            </a:r>
            <a:endParaRPr lang="en-US" sz="4000">
              <a:sym typeface="Monotype Sorts" pitchFamily="2" charset="2"/>
            </a:endParaRPr>
          </a:p>
        </p:txBody>
      </p:sp>
      <p:sp>
        <p:nvSpPr>
          <p:cNvPr id="1765379" name="Rectangle 3"/>
          <p:cNvSpPr>
            <a:spLocks noGrp="1" noChangeArrowheads="1"/>
          </p:cNvSpPr>
          <p:nvPr>
            <p:ph type="body" idx="1"/>
          </p:nvPr>
        </p:nvSpPr>
        <p:spPr>
          <a:xfrm>
            <a:off x="685800" y="1524000"/>
            <a:ext cx="7772400" cy="4648200"/>
          </a:xfrm>
        </p:spPr>
        <p:txBody>
          <a:bodyPr lIns="90488" tIns="44450" rIns="90488" bIns="44450"/>
          <a:lstStyle/>
          <a:p>
            <a:pPr>
              <a:buFont typeface="Wingdings" panose="05000000000000000000" pitchFamily="2" charset="2"/>
              <a:buNone/>
              <a:defRPr/>
            </a:pPr>
            <a:r>
              <a:rPr lang="en-US" sz="3600" b="1" dirty="0"/>
              <a:t>5 most important interventions </a:t>
            </a:r>
          </a:p>
          <a:p>
            <a:pPr lvl="1">
              <a:defRPr/>
            </a:pPr>
            <a:r>
              <a:rPr lang="en-US" dirty="0"/>
              <a:t> </a:t>
            </a:r>
            <a:r>
              <a:rPr lang="en-US" sz="3200" dirty="0"/>
              <a:t>Fluids (NS, </a:t>
            </a:r>
            <a:r>
              <a:rPr lang="en-US" sz="3200" dirty="0">
                <a:latin typeface="Monotype Sorts"/>
                <a:sym typeface="Monotype Sorts" pitchFamily="2" charset="2"/>
              </a:rPr>
              <a:t></a:t>
            </a:r>
            <a:r>
              <a:rPr lang="en-US" sz="3200" dirty="0"/>
              <a:t>0.45 NS, </a:t>
            </a:r>
            <a:r>
              <a:rPr lang="en-US" sz="3200" dirty="0">
                <a:latin typeface="Monotype Sorts"/>
                <a:sym typeface="Monotype Sorts" pitchFamily="2" charset="2"/>
              </a:rPr>
              <a:t></a:t>
            </a:r>
            <a:r>
              <a:rPr lang="en-US" sz="3200" dirty="0"/>
              <a:t>D51/2 NS once glucose 300mg/dl)</a:t>
            </a:r>
          </a:p>
          <a:p>
            <a:pPr lvl="1">
              <a:defRPr/>
            </a:pPr>
            <a:r>
              <a:rPr lang="en-US" sz="3200" dirty="0"/>
              <a:t> Insulin (.05 - 0.1unit/kg per hour)</a:t>
            </a:r>
          </a:p>
          <a:p>
            <a:pPr lvl="1">
              <a:defRPr/>
            </a:pPr>
            <a:r>
              <a:rPr lang="en-US" sz="3200" dirty="0"/>
              <a:t> Potassium / </a:t>
            </a:r>
            <a:r>
              <a:rPr lang="en-US" sz="3200" dirty="0" err="1"/>
              <a:t>lyte</a:t>
            </a:r>
            <a:r>
              <a:rPr lang="en-US" sz="3200" dirty="0"/>
              <a:t> replacement </a:t>
            </a:r>
          </a:p>
          <a:p>
            <a:pPr lvl="2">
              <a:buSzPct val="75000"/>
              <a:defRPr/>
            </a:pPr>
            <a:r>
              <a:rPr lang="en-US" sz="2800" dirty="0"/>
              <a:t>(K</a:t>
            </a:r>
            <a:r>
              <a:rPr lang="en-US" sz="2800" baseline="30000" dirty="0"/>
              <a:t>+, </a:t>
            </a:r>
            <a:r>
              <a:rPr lang="en-US" sz="2800" dirty="0"/>
              <a:t>Mg, Ca, </a:t>
            </a:r>
            <a:r>
              <a:rPr lang="en-US" sz="2800" dirty="0" err="1"/>
              <a:t>Phos</a:t>
            </a:r>
            <a:r>
              <a:rPr lang="en-US" sz="2800" dirty="0"/>
              <a:t>)</a:t>
            </a:r>
            <a:endParaRPr lang="en-US" dirty="0"/>
          </a:p>
          <a:p>
            <a:pPr lvl="1">
              <a:defRPr/>
            </a:pPr>
            <a:r>
              <a:rPr lang="en-US" sz="3200" dirty="0"/>
              <a:t> Determine, treat precipitating cause</a:t>
            </a:r>
          </a:p>
          <a:p>
            <a:pPr lvl="1">
              <a:defRPr/>
            </a:pPr>
            <a:r>
              <a:rPr lang="en-US" sz="3200" dirty="0"/>
              <a:t> Education to prevent future episodes</a:t>
            </a:r>
          </a:p>
        </p:txBody>
      </p:sp>
      <p:graphicFrame>
        <p:nvGraphicFramePr>
          <p:cNvPr id="61444" name="Object 2"/>
          <p:cNvGraphicFramePr>
            <a:graphicFrameLocks noChangeAspect="1"/>
          </p:cNvGraphicFramePr>
          <p:nvPr/>
        </p:nvGraphicFramePr>
        <p:xfrm>
          <a:off x="6629400" y="0"/>
          <a:ext cx="2054225" cy="1801813"/>
        </p:xfrm>
        <a:graphic>
          <a:graphicData uri="http://schemas.openxmlformats.org/presentationml/2006/ole">
            <mc:AlternateContent xmlns:mc="http://schemas.openxmlformats.org/markup-compatibility/2006">
              <mc:Choice xmlns:v="urn:schemas-microsoft-com:vml" Requires="v">
                <p:oleObj spid="_x0000_s7181" name="Clip" r:id="rId5" imgW="1237922" imgH="1086271" progId="MS_ClipArt_Gallery.5">
                  <p:embed/>
                </p:oleObj>
              </mc:Choice>
              <mc:Fallback>
                <p:oleObj name="Clip" r:id="rId5" imgW="1237922" imgH="1086271"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0"/>
                        <a:ext cx="2054225" cy="180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8587755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65379">
                                            <p:txEl>
                                              <p:pRg st="2" end="2"/>
                                            </p:txEl>
                                          </p:spTgt>
                                        </p:tgtEl>
                                        <p:attrNameLst>
                                          <p:attrName>style.visibility</p:attrName>
                                        </p:attrNameLst>
                                      </p:cBhvr>
                                      <p:to>
                                        <p:strVal val="visible"/>
                                      </p:to>
                                    </p:set>
                                    <p:anim calcmode="lin" valueType="num">
                                      <p:cBhvr additive="base">
                                        <p:cTn id="7" dur="500" fill="hold"/>
                                        <p:tgtEl>
                                          <p:spTgt spid="1765379">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65379">
                                            <p:txEl>
                                              <p:pRg st="2" end="2"/>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765379">
                                            <p:txEl>
                                              <p:pRg st="1" end="1"/>
                                            </p:txEl>
                                          </p:spTgt>
                                        </p:tgtEl>
                                        <p:attrNameLst>
                                          <p:attrName>style.visibility</p:attrName>
                                        </p:attrNameLst>
                                      </p:cBhvr>
                                      <p:to>
                                        <p:strVal val="visible"/>
                                      </p:to>
                                    </p:set>
                                    <p:anim calcmode="lin" valueType="num">
                                      <p:cBhvr additive="base">
                                        <p:cTn id="12" dur="3000" fill="hold"/>
                                        <p:tgtEl>
                                          <p:spTgt spid="1765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765379">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765379">
                                            <p:txEl>
                                              <p:pRg st="3" end="3"/>
                                            </p:txEl>
                                          </p:spTgt>
                                        </p:tgtEl>
                                        <p:attrNameLst>
                                          <p:attrName>style.visibility</p:attrName>
                                        </p:attrNameLst>
                                      </p:cBhvr>
                                      <p:to>
                                        <p:strVal val="visible"/>
                                      </p:to>
                                    </p:set>
                                    <p:anim calcmode="lin" valueType="num">
                                      <p:cBhvr additive="base">
                                        <p:cTn id="16" dur="3000" fill="hold"/>
                                        <p:tgtEl>
                                          <p:spTgt spid="1765379">
                                            <p:txEl>
                                              <p:pRg st="3" end="3"/>
                                            </p:txEl>
                                          </p:spTgt>
                                        </p:tgtEl>
                                        <p:attrNameLst>
                                          <p:attrName>ppt_x</p:attrName>
                                        </p:attrNameLst>
                                      </p:cBhvr>
                                      <p:tavLst>
                                        <p:tav tm="0">
                                          <p:val>
                                            <p:strVal val="#ppt_x"/>
                                          </p:val>
                                        </p:tav>
                                        <p:tav tm="100000">
                                          <p:val>
                                            <p:strVal val="#ppt_x"/>
                                          </p:val>
                                        </p:tav>
                                      </p:tavLst>
                                    </p:anim>
                                    <p:anim calcmode="lin" valueType="num">
                                      <p:cBhvr additive="base">
                                        <p:cTn id="17" dur="3000" fill="hold"/>
                                        <p:tgtEl>
                                          <p:spTgt spid="1765379">
                                            <p:txEl>
                                              <p:pRg st="3" end="3"/>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65379">
                                            <p:txEl>
                                              <p:pRg st="4" end="4"/>
                                            </p:txEl>
                                          </p:spTgt>
                                        </p:tgtEl>
                                        <p:attrNameLst>
                                          <p:attrName>style.visibility</p:attrName>
                                        </p:attrNameLst>
                                      </p:cBhvr>
                                      <p:to>
                                        <p:strVal val="visible"/>
                                      </p:to>
                                    </p:set>
                                    <p:anim calcmode="lin" valueType="num">
                                      <p:cBhvr additive="base">
                                        <p:cTn id="20" dur="5000" fill="hold"/>
                                        <p:tgtEl>
                                          <p:spTgt spid="1765379">
                                            <p:txEl>
                                              <p:pRg st="4" end="4"/>
                                            </p:txEl>
                                          </p:spTgt>
                                        </p:tgtEl>
                                        <p:attrNameLst>
                                          <p:attrName>ppt_x</p:attrName>
                                        </p:attrNameLst>
                                      </p:cBhvr>
                                      <p:tavLst>
                                        <p:tav tm="0">
                                          <p:val>
                                            <p:strVal val="#ppt_x"/>
                                          </p:val>
                                        </p:tav>
                                        <p:tav tm="100000">
                                          <p:val>
                                            <p:strVal val="#ppt_x"/>
                                          </p:val>
                                        </p:tav>
                                      </p:tavLst>
                                    </p:anim>
                                    <p:anim calcmode="lin" valueType="num">
                                      <p:cBhvr additive="base">
                                        <p:cTn id="21" dur="5000" fill="hold"/>
                                        <p:tgtEl>
                                          <p:spTgt spid="1765379">
                                            <p:txEl>
                                              <p:pRg st="4" end="4"/>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765379">
                                            <p:txEl>
                                              <p:pRg st="5" end="5"/>
                                            </p:txEl>
                                          </p:spTgt>
                                        </p:tgtEl>
                                        <p:attrNameLst>
                                          <p:attrName>style.visibility</p:attrName>
                                        </p:attrNameLst>
                                      </p:cBhvr>
                                      <p:to>
                                        <p:strVal val="visible"/>
                                      </p:to>
                                    </p:set>
                                    <p:anim calcmode="lin" valueType="num">
                                      <p:cBhvr additive="base">
                                        <p:cTn id="24" dur="5000" fill="hold"/>
                                        <p:tgtEl>
                                          <p:spTgt spid="1765379">
                                            <p:txEl>
                                              <p:pRg st="5" end="5"/>
                                            </p:txEl>
                                          </p:spTgt>
                                        </p:tgtEl>
                                        <p:attrNameLst>
                                          <p:attrName>ppt_x</p:attrName>
                                        </p:attrNameLst>
                                      </p:cBhvr>
                                      <p:tavLst>
                                        <p:tav tm="0">
                                          <p:val>
                                            <p:strVal val="#ppt_x"/>
                                          </p:val>
                                        </p:tav>
                                        <p:tav tm="100000">
                                          <p:val>
                                            <p:strVal val="#ppt_x"/>
                                          </p:val>
                                        </p:tav>
                                      </p:tavLst>
                                    </p:anim>
                                    <p:anim calcmode="lin" valueType="num">
                                      <p:cBhvr additive="base">
                                        <p:cTn id="25" dur="5000" fill="hold"/>
                                        <p:tgtEl>
                                          <p:spTgt spid="1765379">
                                            <p:txEl>
                                              <p:pRg st="5" end="5"/>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765379">
                                            <p:txEl>
                                              <p:pRg st="6" end="6"/>
                                            </p:txEl>
                                          </p:spTgt>
                                        </p:tgtEl>
                                        <p:attrNameLst>
                                          <p:attrName>style.visibility</p:attrName>
                                        </p:attrNameLst>
                                      </p:cBhvr>
                                      <p:to>
                                        <p:strVal val="visible"/>
                                      </p:to>
                                    </p:set>
                                    <p:anim calcmode="lin" valueType="num">
                                      <p:cBhvr additive="base">
                                        <p:cTn id="28" dur="5000" fill="hold"/>
                                        <p:tgtEl>
                                          <p:spTgt spid="1765379">
                                            <p:txEl>
                                              <p:pRg st="6" end="6"/>
                                            </p:txEl>
                                          </p:spTgt>
                                        </p:tgtEl>
                                        <p:attrNameLst>
                                          <p:attrName>ppt_x</p:attrName>
                                        </p:attrNameLst>
                                      </p:cBhvr>
                                      <p:tavLst>
                                        <p:tav tm="0">
                                          <p:val>
                                            <p:strVal val="#ppt_x"/>
                                          </p:val>
                                        </p:tav>
                                        <p:tav tm="100000">
                                          <p:val>
                                            <p:strVal val="#ppt_x"/>
                                          </p:val>
                                        </p:tav>
                                      </p:tavLst>
                                    </p:anim>
                                    <p:anim calcmode="lin" valueType="num">
                                      <p:cBhvr additive="base">
                                        <p:cTn id="29" dur="5000" fill="hold"/>
                                        <p:tgtEl>
                                          <p:spTgt spid="176537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1602" name="Rectangle 2"/>
          <p:cNvSpPr>
            <a:spLocks noGrp="1" noChangeArrowheads="1"/>
          </p:cNvSpPr>
          <p:nvPr>
            <p:ph type="title"/>
          </p:nvPr>
        </p:nvSpPr>
        <p:spPr/>
        <p:txBody>
          <a:bodyPr/>
          <a:lstStyle/>
          <a:p>
            <a:pPr eaLnBrk="1" hangingPunct="1">
              <a:defRPr/>
            </a:pPr>
            <a:r>
              <a:rPr lang="en-US"/>
              <a:t>Type 1 Summary</a:t>
            </a:r>
          </a:p>
        </p:txBody>
      </p:sp>
      <p:sp>
        <p:nvSpPr>
          <p:cNvPr id="1561603" name="Rectangle 3"/>
          <p:cNvSpPr>
            <a:spLocks noGrp="1" noChangeArrowheads="1"/>
          </p:cNvSpPr>
          <p:nvPr>
            <p:ph type="body" idx="1"/>
          </p:nvPr>
        </p:nvSpPr>
        <p:spPr>
          <a:xfrm>
            <a:off x="455613" y="1143001"/>
            <a:ext cx="8383587" cy="4953000"/>
          </a:xfrm>
        </p:spPr>
        <p:txBody>
          <a:bodyPr/>
          <a:lstStyle/>
          <a:p>
            <a:pPr eaLnBrk="1" hangingPunct="1">
              <a:defRPr/>
            </a:pPr>
            <a:r>
              <a:rPr lang="en-US" dirty="0"/>
              <a:t>Autoimmune pancreatic destruction</a:t>
            </a:r>
          </a:p>
          <a:p>
            <a:pPr eaLnBrk="1" hangingPunct="1">
              <a:defRPr/>
            </a:pPr>
            <a:r>
              <a:rPr lang="en-US" dirty="0"/>
              <a:t>Need insulin replacement therapy</a:t>
            </a:r>
          </a:p>
          <a:p>
            <a:pPr eaLnBrk="1" hangingPunct="1">
              <a:defRPr/>
            </a:pPr>
            <a:r>
              <a:rPr lang="en-US" dirty="0"/>
              <a:t>Often first present in DKA</a:t>
            </a:r>
          </a:p>
          <a:p>
            <a:pPr eaLnBrk="1" hangingPunct="1">
              <a:defRPr/>
            </a:pPr>
            <a:r>
              <a:rPr lang="en-US" dirty="0"/>
              <a:t>At risk for other autoimmune diseases</a:t>
            </a:r>
          </a:p>
          <a:p>
            <a:pPr eaLnBrk="1" hangingPunct="1">
              <a:defRPr/>
            </a:pPr>
            <a:r>
              <a:rPr lang="en-US" dirty="0" err="1"/>
              <a:t>Eval</a:t>
            </a:r>
            <a:r>
              <a:rPr lang="en-US" dirty="0"/>
              <a:t> coping strategies</a:t>
            </a:r>
          </a:p>
          <a:p>
            <a:pPr eaLnBrk="1" hangingPunct="1">
              <a:defRPr/>
            </a:pPr>
            <a:endParaRPr lang="en-US" dirty="0"/>
          </a:p>
          <a:p>
            <a:pPr eaLnBrk="1" hangingPunct="1">
              <a:buFont typeface="Wingdings" pitchFamily="2" charset="2"/>
              <a:buNone/>
              <a:defRPr/>
            </a:pPr>
            <a:endParaRPr lang="en-US" dirty="0"/>
          </a:p>
          <a:p>
            <a:pPr marL="0" indent="0" eaLnBrk="1" hangingPunct="1">
              <a:buNone/>
              <a:defRPr/>
            </a:pPr>
            <a:endParaRPr lang="en-US"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831" y="3657600"/>
            <a:ext cx="3886199" cy="2589787"/>
          </a:xfrm>
          <a:prstGeom prst="rect">
            <a:avLst/>
          </a:prstGeom>
        </p:spPr>
      </p:pic>
    </p:spTree>
    <p:custDataLst>
      <p:tags r:id="rId1"/>
    </p:custDataLst>
    <p:extLst>
      <p:ext uri="{BB962C8B-B14F-4D97-AF65-F5344CB8AC3E}">
        <p14:creationId xmlns:p14="http://schemas.microsoft.com/office/powerpoint/2010/main" val="203948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p:txBody>
          <a:bodyPr/>
          <a:lstStyle/>
          <a:p>
            <a:pPr>
              <a:defRPr/>
            </a:pPr>
            <a:r>
              <a:rPr lang="en-US" dirty="0"/>
              <a:t>Pt is 58, states she has had type 1 diabetes for 18 years. Quit smoking a year ago and gained about 20 lbs. BMI 25.</a:t>
            </a:r>
          </a:p>
          <a:p>
            <a:pPr>
              <a:defRPr/>
            </a:pPr>
            <a:r>
              <a:rPr lang="en-US" dirty="0"/>
              <a:t>Meds</a:t>
            </a:r>
          </a:p>
          <a:p>
            <a:pPr lvl="1">
              <a:defRPr/>
            </a:pPr>
            <a:r>
              <a:rPr lang="en-US" dirty="0"/>
              <a:t>Humalog 18-23 units before each meal</a:t>
            </a:r>
          </a:p>
          <a:p>
            <a:pPr lvl="1">
              <a:defRPr/>
            </a:pPr>
            <a:r>
              <a:rPr lang="en-US" dirty="0" err="1"/>
              <a:t>Lantus</a:t>
            </a:r>
            <a:r>
              <a:rPr lang="en-US" dirty="0"/>
              <a:t> 28 units at bedtime      </a:t>
            </a:r>
          </a:p>
          <a:p>
            <a:pPr lvl="1">
              <a:defRPr/>
            </a:pPr>
            <a:r>
              <a:rPr lang="en-US" dirty="0"/>
              <a:t>Metformin 500mg TID</a:t>
            </a:r>
          </a:p>
          <a:p>
            <a:pPr>
              <a:defRPr/>
            </a:pPr>
            <a:r>
              <a:rPr lang="en-US" sz="2800" dirty="0"/>
              <a:t>What tests would you recommend?</a:t>
            </a:r>
          </a:p>
          <a:p>
            <a:pPr lvl="1">
              <a:defRPr/>
            </a:pPr>
            <a:endParaRPr lang="en-US" dirty="0"/>
          </a:p>
        </p:txBody>
      </p:sp>
    </p:spTree>
    <p:custDataLst>
      <p:tags r:id="rId1"/>
    </p:custDataLst>
    <p:extLst>
      <p:ext uri="{BB962C8B-B14F-4D97-AF65-F5344CB8AC3E}">
        <p14:creationId xmlns:p14="http://schemas.microsoft.com/office/powerpoint/2010/main" val="285819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455613" y="1598613"/>
            <a:ext cx="4649787" cy="4497387"/>
          </a:xfrm>
        </p:spPr>
        <p:txBody>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486921" y="2030117"/>
            <a:ext cx="4648200" cy="3486150"/>
          </a:xfrm>
          <a:prstGeom prst="rect">
            <a:avLst/>
          </a:prstGeom>
        </p:spPr>
      </p:pic>
    </p:spTree>
    <p:custDataLst>
      <p:tags r:id="rId1"/>
    </p:custDataLst>
    <p:extLst>
      <p:ext uri="{BB962C8B-B14F-4D97-AF65-F5344CB8AC3E}">
        <p14:creationId xmlns:p14="http://schemas.microsoft.com/office/powerpoint/2010/main" val="203032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295400"/>
            <a:ext cx="18748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27200" y="247866"/>
            <a:ext cx="8229600" cy="1371600"/>
          </a:xfrm>
        </p:spPr>
        <p:txBody>
          <a:bodyPr>
            <a:normAutofit/>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5613" y="2133600"/>
            <a:ext cx="8226425" cy="3962400"/>
          </a:xfrm>
        </p:spPr>
        <p:txBody>
          <a:bodyPr>
            <a:normAutofit/>
          </a:bodyPr>
          <a:lstStyle/>
          <a:p>
            <a:pPr eaLnBrk="1" hangingPunct="1">
              <a:lnSpc>
                <a:spcPct val="80000"/>
              </a:lnSpc>
            </a:pPr>
            <a:r>
              <a:rPr lang="en-US" dirty="0"/>
              <a:t>Antibody positive to 1-2 of below</a:t>
            </a:r>
          </a:p>
          <a:p>
            <a:pPr lvl="1" eaLnBrk="1" hangingPunct="1">
              <a:lnSpc>
                <a:spcPct val="80000"/>
              </a:lnSpc>
            </a:pPr>
            <a:r>
              <a:rPr lang="en-US" sz="2800" dirty="0"/>
              <a:t>GAD-65 autoantibodies</a:t>
            </a:r>
          </a:p>
          <a:p>
            <a:pPr lvl="1" eaLnBrk="1" hangingPunct="1">
              <a:lnSpc>
                <a:spcPct val="80000"/>
              </a:lnSpc>
            </a:pPr>
            <a:r>
              <a:rPr lang="en-US" sz="2800" dirty="0"/>
              <a:t>Insulin Autoantibodies</a:t>
            </a:r>
          </a:p>
          <a:p>
            <a:pPr lvl="1" eaLnBrk="1" hangingPunct="1">
              <a:lnSpc>
                <a:spcPct val="80000"/>
              </a:lnSpc>
            </a:pPr>
            <a:r>
              <a:rPr lang="en-US" sz="2800" dirty="0"/>
              <a:t>Islet Cell antigen-2</a:t>
            </a:r>
          </a:p>
          <a:p>
            <a:pPr eaLnBrk="1" hangingPunct="1">
              <a:lnSpc>
                <a:spcPct val="80000"/>
              </a:lnSpc>
            </a:pPr>
            <a:r>
              <a:rPr lang="en-US" dirty="0"/>
              <a:t>Adult Age at onset</a:t>
            </a:r>
          </a:p>
          <a:p>
            <a:pPr eaLnBrk="1" hangingPunct="1">
              <a:lnSpc>
                <a:spcPct val="80000"/>
              </a:lnSpc>
            </a:pPr>
            <a:r>
              <a:rPr lang="en-US" dirty="0"/>
              <a:t>Usually need insulin w/in first 6 months of diagnosis</a:t>
            </a:r>
          </a:p>
          <a:p>
            <a:pPr eaLnBrk="1" hangingPunct="1">
              <a:lnSpc>
                <a:spcPct val="80000"/>
              </a:lnSpc>
            </a:pPr>
            <a:r>
              <a:rPr lang="en-US" dirty="0"/>
              <a:t>Early insulin therapy may preserve beta cell function</a:t>
            </a:r>
          </a:p>
        </p:txBody>
      </p:sp>
      <p:sp>
        <p:nvSpPr>
          <p:cNvPr id="52228" name="Rectangle 1028"/>
          <p:cNvSpPr>
            <a:spLocks noChangeArrowheads="1"/>
          </p:cNvSpPr>
          <p:nvPr/>
        </p:nvSpPr>
        <p:spPr bwMode="auto">
          <a:xfrm>
            <a:off x="4572700" y="5638800"/>
            <a:ext cx="5029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279262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2016</a:t>
            </a:r>
          </a:p>
        </p:txBody>
      </p:sp>
      <p:sp>
        <p:nvSpPr>
          <p:cNvPr id="3" name="Content Placeholder 2"/>
          <p:cNvSpPr>
            <a:spLocks noGrp="1"/>
          </p:cNvSpPr>
          <p:nvPr>
            <p:ph sz="quarter" idx="1"/>
          </p:nvPr>
        </p:nvSpPr>
        <p:spPr/>
        <p:txBody>
          <a:bodyPr/>
          <a:lstStyle/>
          <a:p>
            <a:r>
              <a:rPr lang="en-US" dirty="0"/>
              <a:t>29 million or  &gt; 9.3%</a:t>
            </a:r>
          </a:p>
          <a:p>
            <a:r>
              <a:rPr lang="en-US" dirty="0"/>
              <a:t>27% don’t know they have it</a:t>
            </a:r>
          </a:p>
          <a:p>
            <a:r>
              <a:rPr lang="en-US" dirty="0"/>
              <a:t>37% of US adults have pre diabetes (86 mil)</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1098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0" y="1447800"/>
            <a:ext cx="8485188" cy="4613275"/>
          </a:xfrm>
        </p:spPr>
        <p:txBody>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err="1"/>
              <a:t>Hx</a:t>
            </a:r>
            <a:r>
              <a:rPr lang="en-US" dirty="0"/>
              <a:t> of autoimmune dx	  27		  12</a:t>
            </a:r>
          </a:p>
          <a:p>
            <a:pPr eaLnBrk="1" hangingPunct="1"/>
            <a:r>
              <a:rPr lang="en-US" dirty="0"/>
              <a:t>Family </a:t>
            </a:r>
            <a:r>
              <a:rPr lang="en-US" dirty="0" err="1"/>
              <a:t>hx</a:t>
            </a:r>
            <a:r>
              <a:rPr lang="en-US" dirty="0"/>
              <a:t> autoimmune	  46		  35</a:t>
            </a:r>
          </a:p>
        </p:txBody>
      </p:sp>
      <p:sp>
        <p:nvSpPr>
          <p:cNvPr id="53252" name="Rectangle 4"/>
          <p:cNvSpPr>
            <a:spLocks noChangeArrowheads="1"/>
          </p:cNvSpPr>
          <p:nvPr/>
        </p:nvSpPr>
        <p:spPr bwMode="auto">
          <a:xfrm>
            <a:off x="3810000" y="5851525"/>
            <a:ext cx="5029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159448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80405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8212"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8213"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6728246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ChangeArrowheads="1"/>
          </p:cNvSpPr>
          <p:nvPr/>
        </p:nvSpPr>
        <p:spPr bwMode="invGray">
          <a:xfrm>
            <a:off x="5715001" y="5438775"/>
            <a:ext cx="2895600"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rIns="0" bIns="0" anchor="b"/>
          <a:lstStyle/>
          <a:p>
            <a:pPr eaLnBrk="0" hangingPunct="0"/>
            <a:r>
              <a:rPr lang="en-US" sz="1200" dirty="0"/>
              <a:t>American College of Endocrinology, 2001</a:t>
            </a:r>
          </a:p>
        </p:txBody>
      </p:sp>
      <p:sp>
        <p:nvSpPr>
          <p:cNvPr id="1641475" name="Rectangle 3"/>
          <p:cNvSpPr>
            <a:spLocks noGrp="1" noChangeArrowheads="1"/>
          </p:cNvSpPr>
          <p:nvPr>
            <p:ph type="title"/>
          </p:nvPr>
        </p:nvSpPr>
        <p:spPr>
          <a:xfrm>
            <a:off x="533399" y="352519"/>
            <a:ext cx="8378826" cy="1331818"/>
          </a:xfrm>
        </p:spPr>
        <p:txBody>
          <a:bodyPr>
            <a:normAutofit fontScale="90000"/>
          </a:bodyPr>
          <a:lstStyle/>
          <a:p>
            <a:pPr eaLnBrk="1" hangingPunct="1">
              <a:defRPr/>
            </a:pPr>
            <a:r>
              <a:rPr lang="en-US" sz="4800" dirty="0"/>
              <a:t>Factors Associated with Insulin Resistance</a:t>
            </a:r>
            <a:r>
              <a:rPr lang="en-US" dirty="0"/>
              <a:t> </a:t>
            </a:r>
          </a:p>
        </p:txBody>
      </p:sp>
      <p:sp>
        <p:nvSpPr>
          <p:cNvPr id="1641476" name="Rectangle 4"/>
          <p:cNvSpPr>
            <a:spLocks noGrp="1" noChangeArrowheads="1"/>
          </p:cNvSpPr>
          <p:nvPr>
            <p:ph type="body" idx="1"/>
          </p:nvPr>
        </p:nvSpPr>
        <p:spPr>
          <a:xfrm>
            <a:off x="685800" y="1981200"/>
            <a:ext cx="8226425" cy="4051300"/>
          </a:xfrm>
        </p:spPr>
        <p:txBody>
          <a:bodyPr>
            <a:normAutofit lnSpcReduction="10000"/>
          </a:bodyPr>
          <a:lstStyle/>
          <a:p>
            <a:pPr eaLnBrk="1" hangingPunct="1">
              <a:lnSpc>
                <a:spcPct val="80000"/>
              </a:lnSpc>
              <a:defRPr/>
            </a:pPr>
            <a:r>
              <a:rPr lang="en-US" sz="3600" dirty="0"/>
              <a:t>Abdominal obesity</a:t>
            </a:r>
          </a:p>
          <a:p>
            <a:pPr eaLnBrk="1" hangingPunct="1">
              <a:lnSpc>
                <a:spcPct val="80000"/>
              </a:lnSpc>
              <a:defRPr/>
            </a:pPr>
            <a:r>
              <a:rPr lang="en-US" sz="3600" dirty="0"/>
              <a:t>Sedentary lifestyle</a:t>
            </a:r>
          </a:p>
          <a:p>
            <a:pPr eaLnBrk="1" hangingPunct="1">
              <a:lnSpc>
                <a:spcPct val="80000"/>
              </a:lnSpc>
              <a:defRPr/>
            </a:pPr>
            <a:r>
              <a:rPr lang="en-US" sz="3600" dirty="0"/>
              <a:t>Genetics / Ethnicity</a:t>
            </a:r>
          </a:p>
          <a:p>
            <a:pPr eaLnBrk="1" hangingPunct="1">
              <a:lnSpc>
                <a:spcPct val="80000"/>
              </a:lnSpc>
              <a:defRPr/>
            </a:pPr>
            <a:r>
              <a:rPr lang="en-US" sz="3600" dirty="0"/>
              <a:t>Gestational Diabetes</a:t>
            </a:r>
            <a:r>
              <a:rPr lang="en-US" dirty="0"/>
              <a:t> </a:t>
            </a:r>
          </a:p>
          <a:p>
            <a:pPr eaLnBrk="1" hangingPunct="1">
              <a:lnSpc>
                <a:spcPct val="80000"/>
              </a:lnSpc>
              <a:defRPr/>
            </a:pPr>
            <a:r>
              <a:rPr lang="en-US" sz="3600" dirty="0"/>
              <a:t>Polycystic ovary syndrome</a:t>
            </a:r>
          </a:p>
          <a:p>
            <a:pPr eaLnBrk="1" hangingPunct="1">
              <a:lnSpc>
                <a:spcPct val="80000"/>
              </a:lnSpc>
              <a:defRPr/>
            </a:pPr>
            <a:r>
              <a:rPr lang="en-US" sz="3600" dirty="0" err="1"/>
              <a:t>Acanthosis</a:t>
            </a:r>
            <a:r>
              <a:rPr lang="en-US" sz="3600" dirty="0"/>
              <a:t> </a:t>
            </a:r>
            <a:r>
              <a:rPr lang="en-US" sz="3600" dirty="0" err="1"/>
              <a:t>Nigricans</a:t>
            </a:r>
            <a:endParaRPr lang="en-US" sz="3600" dirty="0"/>
          </a:p>
          <a:p>
            <a:pPr eaLnBrk="1" hangingPunct="1">
              <a:lnSpc>
                <a:spcPct val="80000"/>
              </a:lnSpc>
              <a:defRPr/>
            </a:pPr>
            <a:r>
              <a:rPr lang="en-US" sz="3600" dirty="0"/>
              <a:t>Obstructive Sleep Apnea</a:t>
            </a:r>
          </a:p>
          <a:p>
            <a:pPr eaLnBrk="1" hangingPunct="1">
              <a:lnSpc>
                <a:spcPct val="80000"/>
              </a:lnSpc>
              <a:defRPr/>
            </a:pPr>
            <a:r>
              <a:rPr lang="en-US" sz="3600" dirty="0"/>
              <a:t>Cancer</a:t>
            </a:r>
          </a:p>
        </p:txBody>
      </p:sp>
      <p:pic>
        <p:nvPicPr>
          <p:cNvPr id="2" name="Picture 1"/>
          <p:cNvPicPr>
            <a:picLocks noChangeAspect="1"/>
          </p:cNvPicPr>
          <p:nvPr/>
        </p:nvPicPr>
        <p:blipFill>
          <a:blip r:embed="rId4"/>
          <a:stretch>
            <a:fillRect/>
          </a:stretch>
        </p:blipFill>
        <p:spPr>
          <a:xfrm>
            <a:off x="6064250" y="1905000"/>
            <a:ext cx="2847975" cy="1600200"/>
          </a:xfrm>
          <a:prstGeom prst="rect">
            <a:avLst/>
          </a:prstGeom>
        </p:spPr>
      </p:pic>
    </p:spTree>
    <p:custDataLst>
      <p:tags r:id="rId1"/>
    </p:custDataLst>
    <p:extLst>
      <p:ext uri="{BB962C8B-B14F-4D97-AF65-F5344CB8AC3E}">
        <p14:creationId xmlns:p14="http://schemas.microsoft.com/office/powerpoint/2010/main" val="404603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1476">
                                            <p:txEl>
                                              <p:pRg st="0" end="0"/>
                                            </p:txEl>
                                          </p:spTgt>
                                        </p:tgtEl>
                                        <p:attrNameLst>
                                          <p:attrName>style.visibility</p:attrName>
                                        </p:attrNameLst>
                                      </p:cBhvr>
                                      <p:to>
                                        <p:strVal val="visible"/>
                                      </p:to>
                                    </p:set>
                                    <p:anim calcmode="lin" valueType="num">
                                      <p:cBhvr additive="base">
                                        <p:cTn id="7" dur="2000" fill="hold"/>
                                        <p:tgtEl>
                                          <p:spTgt spid="164147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64147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41476">
                                            <p:txEl>
                                              <p:pRg st="1" end="1"/>
                                            </p:txEl>
                                          </p:spTgt>
                                        </p:tgtEl>
                                        <p:attrNameLst>
                                          <p:attrName>style.visibility</p:attrName>
                                        </p:attrNameLst>
                                      </p:cBhvr>
                                      <p:to>
                                        <p:strVal val="visible"/>
                                      </p:to>
                                    </p:set>
                                    <p:anim calcmode="lin" valueType="num">
                                      <p:cBhvr additive="base">
                                        <p:cTn id="11" dur="2000" fill="hold"/>
                                        <p:tgtEl>
                                          <p:spTgt spid="1641476">
                                            <p:txEl>
                                              <p:pRg st="1" end="1"/>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64147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41476">
                                            <p:txEl>
                                              <p:pRg st="2" end="2"/>
                                            </p:txEl>
                                          </p:spTgt>
                                        </p:tgtEl>
                                        <p:attrNameLst>
                                          <p:attrName>style.visibility</p:attrName>
                                        </p:attrNameLst>
                                      </p:cBhvr>
                                      <p:to>
                                        <p:strVal val="visible"/>
                                      </p:to>
                                    </p:set>
                                    <p:anim calcmode="lin" valueType="num">
                                      <p:cBhvr additive="base">
                                        <p:cTn id="15" dur="2000" fill="hold"/>
                                        <p:tgtEl>
                                          <p:spTgt spid="1641476">
                                            <p:txEl>
                                              <p:pRg st="2" end="2"/>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64147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41476">
                                            <p:txEl>
                                              <p:pRg st="3" end="3"/>
                                            </p:txEl>
                                          </p:spTgt>
                                        </p:tgtEl>
                                        <p:attrNameLst>
                                          <p:attrName>style.visibility</p:attrName>
                                        </p:attrNameLst>
                                      </p:cBhvr>
                                      <p:to>
                                        <p:strVal val="visible"/>
                                      </p:to>
                                    </p:set>
                                    <p:anim calcmode="lin" valueType="num">
                                      <p:cBhvr additive="base">
                                        <p:cTn id="19" dur="2000" fill="hold"/>
                                        <p:tgtEl>
                                          <p:spTgt spid="1641476">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64147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41476">
                                            <p:txEl>
                                              <p:pRg st="4" end="4"/>
                                            </p:txEl>
                                          </p:spTgt>
                                        </p:tgtEl>
                                        <p:attrNameLst>
                                          <p:attrName>style.visibility</p:attrName>
                                        </p:attrNameLst>
                                      </p:cBhvr>
                                      <p:to>
                                        <p:strVal val="visible"/>
                                      </p:to>
                                    </p:set>
                                    <p:anim calcmode="lin" valueType="num">
                                      <p:cBhvr additive="base">
                                        <p:cTn id="23" dur="2000" fill="hold"/>
                                        <p:tgtEl>
                                          <p:spTgt spid="1641476">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641476">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41476">
                                            <p:txEl>
                                              <p:pRg st="5" end="5"/>
                                            </p:txEl>
                                          </p:spTgt>
                                        </p:tgtEl>
                                        <p:attrNameLst>
                                          <p:attrName>style.visibility</p:attrName>
                                        </p:attrNameLst>
                                      </p:cBhvr>
                                      <p:to>
                                        <p:strVal val="visible"/>
                                      </p:to>
                                    </p:set>
                                    <p:anim calcmode="lin" valueType="num">
                                      <p:cBhvr additive="base">
                                        <p:cTn id="27" dur="2000" fill="hold"/>
                                        <p:tgtEl>
                                          <p:spTgt spid="1641476">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641476">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41476">
                                            <p:txEl>
                                              <p:pRg st="6" end="6"/>
                                            </p:txEl>
                                          </p:spTgt>
                                        </p:tgtEl>
                                        <p:attrNameLst>
                                          <p:attrName>style.visibility</p:attrName>
                                        </p:attrNameLst>
                                      </p:cBhvr>
                                      <p:to>
                                        <p:strVal val="visible"/>
                                      </p:to>
                                    </p:set>
                                    <p:anim calcmode="lin" valueType="num">
                                      <p:cBhvr additive="base">
                                        <p:cTn id="31" dur="2000" fill="hold"/>
                                        <p:tgtEl>
                                          <p:spTgt spid="1641476">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641476">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641476">
                                            <p:txEl>
                                              <p:pRg st="7" end="7"/>
                                            </p:txEl>
                                          </p:spTgt>
                                        </p:tgtEl>
                                        <p:attrNameLst>
                                          <p:attrName>style.visibility</p:attrName>
                                        </p:attrNameLst>
                                      </p:cBhvr>
                                      <p:to>
                                        <p:strVal val="visible"/>
                                      </p:to>
                                    </p:set>
                                    <p:anim calcmode="lin" valueType="num">
                                      <p:cBhvr additive="base">
                                        <p:cTn id="35" dur="2000" fill="hold"/>
                                        <p:tgtEl>
                                          <p:spTgt spid="1641476">
                                            <p:txEl>
                                              <p:pRg st="7" end="7"/>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64147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a:xfrm>
            <a:off x="457200" y="1219200"/>
            <a:ext cx="6096000" cy="4937760"/>
          </a:xfrm>
        </p:spPr>
        <p:txBody>
          <a:bodyPr/>
          <a:lstStyle/>
          <a:p>
            <a:pPr lvl="0" fontAlgn="base"/>
            <a:r>
              <a:rPr lang="en-US" dirty="0"/>
              <a:t>Which of the following BEST describes insulin resistance?     </a:t>
            </a:r>
          </a:p>
          <a:p>
            <a:pPr marL="731520" lvl="1" indent="-457200" fontAlgn="base">
              <a:buFont typeface="+mj-lt"/>
              <a:buAutoNum type="alphaLcPeriod"/>
            </a:pPr>
            <a:r>
              <a:rPr lang="en-US" sz="2800" dirty="0"/>
              <a:t>Lack of sufficient insulin receptors on fat and muscle cells.</a:t>
            </a:r>
          </a:p>
          <a:p>
            <a:pPr marL="731520" lvl="1" indent="-457200" fontAlgn="base">
              <a:buFont typeface="+mj-lt"/>
              <a:buAutoNum type="alphaLcPeriod"/>
            </a:pPr>
            <a:r>
              <a:rPr lang="en-US" sz="2800" dirty="0"/>
              <a:t>Visceral adipose tissue.</a:t>
            </a:r>
          </a:p>
          <a:p>
            <a:pPr marL="731520" lvl="1" indent="-457200" fontAlgn="base">
              <a:buFont typeface="+mj-lt"/>
              <a:buAutoNum type="alphaLcPeriod"/>
            </a:pPr>
            <a:r>
              <a:rPr lang="en-US" sz="2800" dirty="0"/>
              <a:t>A physiological condition where insulin becomes less effective at lowering blood glucose levels. </a:t>
            </a:r>
          </a:p>
          <a:p>
            <a:pPr marL="731520" lvl="1" indent="-457200" fontAlgn="base">
              <a:buFont typeface="+mj-lt"/>
              <a:buAutoNum type="alphaLcPeriod"/>
            </a:pPr>
            <a:r>
              <a:rPr lang="en-US" sz="2800" dirty="0"/>
              <a:t>Excessive triglyceride levels</a:t>
            </a:r>
          </a:p>
          <a:p>
            <a:pPr marL="0" indent="0">
              <a:buNone/>
            </a:pPr>
            <a:endParaRPr lang="en-US" dirty="0"/>
          </a:p>
        </p:txBody>
      </p:sp>
      <p:pic>
        <p:nvPicPr>
          <p:cNvPr id="4" name="Picture 3"/>
          <p:cNvPicPr>
            <a:picLocks noChangeAspect="1"/>
          </p:cNvPicPr>
          <p:nvPr/>
        </p:nvPicPr>
        <p:blipFill>
          <a:blip r:embed="rId3"/>
          <a:stretch>
            <a:fillRect/>
          </a:stretch>
        </p:blipFill>
        <p:spPr>
          <a:xfrm>
            <a:off x="6934200" y="1676400"/>
            <a:ext cx="1963082" cy="1950889"/>
          </a:xfrm>
          <a:prstGeom prst="rect">
            <a:avLst/>
          </a:prstGeom>
        </p:spPr>
      </p:pic>
    </p:spTree>
    <p:custDataLst>
      <p:tags r:id="rId1"/>
    </p:custDataLst>
    <p:extLst>
      <p:ext uri="{BB962C8B-B14F-4D97-AF65-F5344CB8AC3E}">
        <p14:creationId xmlns:p14="http://schemas.microsoft.com/office/powerpoint/2010/main" val="180346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381000"/>
            <a:ext cx="8305800" cy="762000"/>
          </a:xfrm>
        </p:spPr>
        <p:txBody>
          <a:bodyPr vert="horz" lIns="80434" tIns="39511" rIns="80434" bIns="39511" anchor="b" anchorCtr="0">
            <a:normAutofit/>
          </a:bodyPr>
          <a:lstStyle/>
          <a:p>
            <a:pPr eaLnBrk="1" hangingPunct="1"/>
            <a:r>
              <a:rPr lang="en-US" dirty="0"/>
              <a:t>2. Classification and DM Diagnosis</a:t>
            </a:r>
            <a:endParaRPr lang="en-US" sz="2844" dirty="0">
              <a:sym typeface="Monotype Sorts" pitchFamily="2" charset="2"/>
            </a:endParaRPr>
          </a:p>
        </p:txBody>
      </p:sp>
      <p:sp>
        <p:nvSpPr>
          <p:cNvPr id="1991683" name="Rectangle 3"/>
          <p:cNvSpPr>
            <a:spLocks noGrp="1" noChangeArrowheads="1"/>
          </p:cNvSpPr>
          <p:nvPr>
            <p:ph idx="1"/>
          </p:nvPr>
        </p:nvSpPr>
        <p:spPr>
          <a:xfrm>
            <a:off x="372533" y="1473200"/>
            <a:ext cx="7933267" cy="4529667"/>
          </a:xfrm>
        </p:spPr>
        <p:txBody>
          <a:bodyPr vert="horz" lIns="80434" tIns="39511" rIns="80434" bIns="39511">
            <a:normAutofit/>
          </a:bodyPr>
          <a:lstStyle/>
          <a:p>
            <a:pPr>
              <a:lnSpc>
                <a:spcPct val="90000"/>
              </a:lnSpc>
            </a:pPr>
            <a:r>
              <a:rPr lang="en-US" dirty="0"/>
              <a:t>Pre Diabetes &amp; Type 2- Screening Guidelines</a:t>
            </a:r>
            <a:r>
              <a:rPr lang="en-US" sz="2000" dirty="0"/>
              <a:t> </a:t>
            </a:r>
          </a:p>
          <a:p>
            <a:pPr>
              <a:lnSpc>
                <a:spcPct val="90000"/>
              </a:lnSpc>
            </a:pPr>
            <a:r>
              <a:rPr lang="en-US" dirty="0"/>
              <a:t>Start screening </a:t>
            </a:r>
            <a:r>
              <a:rPr lang="en-US" dirty="0">
                <a:solidFill>
                  <a:srgbClr val="C00000"/>
                </a:solidFill>
              </a:rPr>
              <a:t>at age 45 or for anyone </a:t>
            </a:r>
            <a:r>
              <a:rPr lang="en-US" dirty="0"/>
              <a:t>who is </a:t>
            </a:r>
            <a:r>
              <a:rPr lang="en-US" dirty="0">
                <a:solidFill>
                  <a:srgbClr val="C00000"/>
                </a:solidFill>
              </a:rPr>
              <a:t>overweight</a:t>
            </a:r>
            <a:r>
              <a:rPr lang="en-US" dirty="0"/>
              <a:t> (BMI </a:t>
            </a:r>
            <a:r>
              <a:rPr lang="en-US" dirty="0">
                <a:sym typeface="Symbol" pitchFamily="18" charset="2"/>
              </a:rPr>
              <a:t> 25, Asians BMI  23 ) with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16995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7" end="7"/>
                                            </p:txEl>
                                          </p:spTgt>
                                        </p:tgtEl>
                                        <p:attrNameLst>
                                          <p:attrName>style.visibility</p:attrName>
                                        </p:attrNameLst>
                                      </p:cBhvr>
                                      <p:to>
                                        <p:strVal val="visible"/>
                                      </p:to>
                                    </p:set>
                                    <p:anim calcmode="lin" valueType="num">
                                      <p:cBhvr additive="base">
                                        <p:cTn id="23"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5780713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114586"/>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a:t>Acanthosis</a:t>
            </a:r>
            <a:r>
              <a:rPr lang="en-US" dirty="0"/>
              <a:t> </a:t>
            </a:r>
            <a:r>
              <a:rPr lang="en-US" dirty="0" err="1"/>
              <a:t>Nigricans</a:t>
            </a:r>
            <a:endParaRPr lang="en-US" dirty="0"/>
          </a:p>
        </p:txBody>
      </p:sp>
    </p:spTree>
    <p:custDataLst>
      <p:tags r:id="rId1"/>
    </p:custDataLst>
    <p:extLst>
      <p:ext uri="{BB962C8B-B14F-4D97-AF65-F5344CB8AC3E}">
        <p14:creationId xmlns:p14="http://schemas.microsoft.com/office/powerpoint/2010/main" val="3046740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6162" name="Rectangle 2"/>
          <p:cNvSpPr>
            <a:spLocks noGrp="1" noChangeArrowheads="1"/>
          </p:cNvSpPr>
          <p:nvPr>
            <p:ph type="title"/>
          </p:nvPr>
        </p:nvSpPr>
        <p:spPr/>
        <p:txBody>
          <a:bodyPr>
            <a:normAutofit/>
          </a:bodyPr>
          <a:lstStyle/>
          <a:p>
            <a:pPr eaLnBrk="1" hangingPunct="1">
              <a:defRPr/>
            </a:pPr>
            <a:r>
              <a:rPr lang="en-US"/>
              <a:t>Acanthosis Nigricans (AN) 	</a:t>
            </a:r>
          </a:p>
        </p:txBody>
      </p:sp>
      <p:sp>
        <p:nvSpPr>
          <p:cNvPr id="1756163" name="Rectangle 3"/>
          <p:cNvSpPr>
            <a:spLocks noGrp="1" noChangeArrowheads="1"/>
          </p:cNvSpPr>
          <p:nvPr>
            <p:ph type="body" idx="1"/>
          </p:nvPr>
        </p:nvSpPr>
        <p:spPr>
          <a:xfrm>
            <a:off x="609600" y="1295400"/>
            <a:ext cx="8077200" cy="5181600"/>
          </a:xfrm>
        </p:spPr>
        <p:txBody>
          <a:bodyPr/>
          <a:lstStyle/>
          <a:p>
            <a:pPr eaLnBrk="1" hangingPunct="1">
              <a:lnSpc>
                <a:spcPct val="90000"/>
              </a:lnSpc>
              <a:defRPr/>
            </a:pPr>
            <a:r>
              <a:rPr lang="en-US" dirty="0"/>
              <a:t>Signals high insulin levels in bloodstream</a:t>
            </a:r>
          </a:p>
          <a:p>
            <a:pPr eaLnBrk="1" hangingPunct="1">
              <a:lnSpc>
                <a:spcPct val="90000"/>
              </a:lnSpc>
              <a:defRPr/>
            </a:pPr>
            <a:r>
              <a:rPr lang="en-US" dirty="0"/>
              <a:t>Patches of darkened skin over parts of body that bend or rub against each other</a:t>
            </a:r>
          </a:p>
          <a:p>
            <a:pPr lvl="1" eaLnBrk="1" hangingPunct="1">
              <a:lnSpc>
                <a:spcPct val="90000"/>
              </a:lnSpc>
              <a:defRPr/>
            </a:pPr>
            <a:r>
              <a:rPr lang="en-US" dirty="0"/>
              <a:t>Neck, underarm, waistline, groin, knuckles, elbows, toes</a:t>
            </a:r>
          </a:p>
          <a:p>
            <a:pPr lvl="1" eaLnBrk="1" hangingPunct="1">
              <a:lnSpc>
                <a:spcPct val="90000"/>
              </a:lnSpc>
              <a:defRPr/>
            </a:pPr>
            <a:r>
              <a:rPr lang="en-US" dirty="0"/>
              <a:t>Skin tags on neck and darkened areas around eyes, nose and cheeks.</a:t>
            </a:r>
          </a:p>
          <a:p>
            <a:pPr eaLnBrk="1" hangingPunct="1">
              <a:lnSpc>
                <a:spcPct val="90000"/>
              </a:lnSpc>
              <a:defRPr/>
            </a:pPr>
            <a:r>
              <a:rPr lang="en-US" dirty="0"/>
              <a:t>No cure, lesions regress with treatment of insulin resistance</a:t>
            </a:r>
          </a:p>
        </p:txBody>
      </p:sp>
    </p:spTree>
    <p:custDataLst>
      <p:tags r:id="rId1"/>
    </p:custDataLst>
    <p:extLst>
      <p:ext uri="{BB962C8B-B14F-4D97-AF65-F5344CB8AC3E}">
        <p14:creationId xmlns:p14="http://schemas.microsoft.com/office/powerpoint/2010/main" val="267131328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2682" y="3902123"/>
            <a:ext cx="3494118" cy="2334912"/>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30976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a:t>Age-adjusted Diabetes Prevalence </a:t>
            </a:r>
            <a:br>
              <a:rPr lang="en-US" sz="2400" b="1" dirty="0"/>
            </a:br>
            <a:r>
              <a:rPr lang="en-US" sz="2700" dirty="0"/>
              <a:t>20 </a:t>
            </a:r>
            <a:r>
              <a:rPr lang="en-US" sz="2700" dirty="0" err="1"/>
              <a:t>yrs</a:t>
            </a:r>
            <a:r>
              <a:rPr lang="en-US" sz="2700" dirty="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5346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a:xfrm>
            <a:off x="510622" y="439738"/>
            <a:ext cx="8176178" cy="736600"/>
          </a:xfrm>
        </p:spPr>
        <p:txBody>
          <a:bodyPr>
            <a:normAutofit/>
          </a:bodyPr>
          <a:lstStyle/>
          <a:p>
            <a:pPr eaLnBrk="1" hangingPunct="1"/>
            <a:r>
              <a:rPr lang="en-US" sz="3600" dirty="0"/>
              <a:t>Natural Progression of Type 2 Diabetes</a:t>
            </a:r>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369611" y="60499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380840819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28600" y="152400"/>
            <a:ext cx="8458200" cy="764387"/>
          </a:xfrm>
        </p:spPr>
        <p:txBody>
          <a:bodyPr lIns="90488" tIns="44450" rIns="90488" bIns="44450">
            <a:normAutofit/>
          </a:bodyPr>
          <a:lstStyle/>
          <a:p>
            <a:pPr eaLnBrk="1" hangingPunct="1"/>
            <a:r>
              <a:rPr lang="en-US" sz="360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08907" y="916787"/>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591354" y="507205"/>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7" y="4675981"/>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US" sz="1600" b="1">
                <a:latin typeface="Helvetica" pitchFamily="34" charset="0"/>
              </a:rPr>
              <a:t>amylin, </a:t>
            </a:r>
            <a:r>
              <a:rPr lang="en-GB" sz="1600">
                <a:latin typeface="Helvetica" pitchFamily="34" charset="0"/>
                <a:sym typeface="Symbol" pitchFamily="18" charset="2"/>
              </a:rPr>
              <a:t></a:t>
            </a:r>
            <a:r>
              <a:rPr lang="en-US" sz="1600" b="1">
                <a:latin typeface="Helvetica" pitchFamily="34" charset="0"/>
                <a:sym typeface="Symbol" pitchFamily="18" charset="2"/>
              </a:rPr>
              <a:t>-</a:t>
            </a:r>
            <a:r>
              <a:rPr lang="en-US" sz="1600" b="1">
                <a:latin typeface="Helvetica" pitchFamily="34" charset="0"/>
              </a:rPr>
              <a:t>cell secretion</a:t>
            </a:r>
          </a:p>
          <a:p>
            <a:r>
              <a:rPr lang="en-US" sz="1600" b="1">
                <a:latin typeface="Helvetica" pitchFamily="34" charset="0"/>
              </a:rPr>
              <a:t>80% loss at dx</a:t>
            </a:r>
          </a:p>
        </p:txBody>
      </p:sp>
      <p:sp>
        <p:nvSpPr>
          <p:cNvPr id="53458"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Increased lipolysis</a:t>
            </a:r>
          </a:p>
        </p:txBody>
      </p:sp>
      <p:sp>
        <p:nvSpPr>
          <p:cNvPr id="53462"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a:t>
            </a:r>
            <a:br>
              <a:rPr lang="en-US" sz="1600" b="1">
                <a:latin typeface="Helvetica" pitchFamily="34" charset="0"/>
              </a:rPr>
            </a:br>
            <a:r>
              <a:rPr lang="en-GB" sz="1600" b="1">
                <a:latin typeface="Helvetica" pitchFamily="34" charset="0"/>
                <a:sym typeface="Symbol" pitchFamily="18" charset="2"/>
              </a:rPr>
              <a:t>satiation neuro-</a:t>
            </a:r>
          </a:p>
          <a:p>
            <a:r>
              <a:rPr lang="en-GB" sz="1600" b="1">
                <a:latin typeface="Helvetica" pitchFamily="34" charset="0"/>
                <a:sym typeface="Symbol" pitchFamily="18" charset="2"/>
              </a:rPr>
              <a:t>transmission</a:t>
            </a:r>
            <a:endParaRPr lang="en-US" sz="1600" b="1">
              <a:latin typeface="Helvetica" pitchFamily="34" charset="0"/>
            </a:endParaRPr>
          </a:p>
        </p:txBody>
      </p:sp>
      <p:sp>
        <p:nvSpPr>
          <p:cNvPr id="53503" name="AutoShape 282"/>
          <p:cNvSpPr>
            <a:spLocks noChangeArrowheads="1"/>
          </p:cNvSpPr>
          <p:nvPr/>
        </p:nvSpPr>
        <p:spPr bwMode="auto">
          <a:xfrm rot="70396" flipH="1">
            <a:off x="1842302" y="3034867"/>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7" y="4787854"/>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158270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a:t>ketones</a:t>
            </a:r>
            <a:r>
              <a:rPr lang="en-US" dirty="0"/>
              <a:t> in urine.</a:t>
            </a:r>
          </a:p>
          <a:p>
            <a:pPr eaLnBrk="1" hangingPunct="1">
              <a:lnSpc>
                <a:spcPct val="80000"/>
              </a:lnSpc>
              <a:defRPr/>
            </a:pPr>
            <a:r>
              <a:rPr lang="en-US" dirty="0"/>
              <a:t>What are her risk factors, signs of diabetes </a:t>
            </a:r>
          </a:p>
          <a:p>
            <a:pPr eaLnBrk="1" hangingPunct="1">
              <a:lnSpc>
                <a:spcPct val="80000"/>
              </a:lnSpc>
              <a:defRPr/>
            </a:pPr>
            <a:r>
              <a:rPr lang="en-US" dirty="0"/>
              <a:t>What type of diabetes does she have? </a:t>
            </a:r>
          </a:p>
          <a:p>
            <a:pPr eaLnBrk="1" hangingPunct="1">
              <a:lnSpc>
                <a:spcPct val="80000"/>
              </a:lnSpc>
              <a:defRPr/>
            </a:pPr>
            <a:r>
              <a:rPr lang="en-US" dirty="0"/>
              <a:t>Does she have insulin resistance?</a:t>
            </a:r>
          </a:p>
          <a:p>
            <a:pPr eaLnBrk="1" hangingPunct="1">
              <a:lnSpc>
                <a:spcPct val="80000"/>
              </a:lnSpc>
              <a:defRPr/>
            </a:pPr>
            <a:endParaRPr lang="en-US" sz="2800" dirty="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34818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a:t>What Do You Say?</a:t>
            </a:r>
            <a:br>
              <a:rPr lang="en-US" dirty="0"/>
            </a:br>
            <a:r>
              <a:rPr lang="en-US" dirty="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a:t>What is type 2 diabetes?</a:t>
            </a:r>
          </a:p>
          <a:p>
            <a:pPr eaLnBrk="1" hangingPunct="1"/>
            <a:r>
              <a:rPr lang="en-US" dirty="0"/>
              <a:t>Will this go away?</a:t>
            </a:r>
          </a:p>
          <a:p>
            <a:pPr eaLnBrk="1" hangingPunct="1"/>
            <a:r>
              <a:rPr lang="en-US" dirty="0"/>
              <a:t>Will I get complications?</a:t>
            </a:r>
          </a:p>
          <a:p>
            <a:pPr eaLnBrk="1" hangingPunct="1"/>
            <a:r>
              <a:rPr lang="en-US" dirty="0"/>
              <a:t>Will I need to take diabetes medication for the rest of my life?</a:t>
            </a:r>
          </a:p>
          <a:p>
            <a:pPr eaLnBrk="1" hangingPunct="1"/>
            <a:r>
              <a:rPr lang="en-US" dirty="0"/>
              <a:t>How come I got diabetes?</a:t>
            </a:r>
          </a:p>
          <a:p>
            <a:pPr eaLnBrk="1" hangingPunct="1"/>
            <a:r>
              <a:rPr lang="en-US" dirty="0"/>
              <a:t>Do I have to check my blood sugars?</a:t>
            </a:r>
          </a:p>
          <a:p>
            <a:pPr eaLnBrk="1" hangingPunct="1"/>
            <a:endParaRPr lang="en-US" dirty="0"/>
          </a:p>
        </p:txBody>
      </p:sp>
    </p:spTree>
    <p:custDataLst>
      <p:tags r:id="rId1"/>
    </p:custDataLst>
    <p:extLst>
      <p:ext uri="{BB962C8B-B14F-4D97-AF65-F5344CB8AC3E}">
        <p14:creationId xmlns:p14="http://schemas.microsoft.com/office/powerpoint/2010/main" val="162773411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a:xfrm>
            <a:off x="457200" y="1219200"/>
            <a:ext cx="6324600" cy="4937760"/>
          </a:xfrm>
        </p:spPr>
        <p:txBody>
          <a:bodyPr>
            <a:normAutofit lnSpcReduction="10000"/>
          </a:bodyPr>
          <a:lstStyle/>
          <a:p>
            <a:r>
              <a:rPr lang="en-US" dirty="0"/>
              <a:t> What is the preferred approach when providing diabetes education with patients?</a:t>
            </a:r>
          </a:p>
          <a:p>
            <a:pPr marL="788670" lvl="1" indent="-514350">
              <a:buFont typeface="+mj-lt"/>
              <a:buAutoNum type="alphaLcPeriod"/>
            </a:pPr>
            <a:r>
              <a:rPr lang="en-US" sz="2800" dirty="0"/>
              <a:t>Provide patient centered self-management support</a:t>
            </a:r>
          </a:p>
          <a:p>
            <a:pPr marL="788670" lvl="1" indent="-514350">
              <a:buFont typeface="+mj-lt"/>
              <a:buAutoNum type="alphaLcPeriod"/>
            </a:pPr>
            <a:r>
              <a:rPr lang="en-US" sz="2800" dirty="0"/>
              <a:t>Instruct all patients to meet national standards</a:t>
            </a:r>
          </a:p>
          <a:p>
            <a:pPr marL="788670" lvl="1" indent="-514350">
              <a:buFont typeface="+mj-lt"/>
              <a:buAutoNum type="alphaLcPeriod"/>
            </a:pPr>
            <a:r>
              <a:rPr lang="en-US" sz="2800" dirty="0"/>
              <a:t>Highlight risk of complications when goals aren’t met</a:t>
            </a:r>
          </a:p>
          <a:p>
            <a:pPr marL="788670" lvl="1" indent="-514350">
              <a:buFont typeface="+mj-lt"/>
              <a:buAutoNum type="alphaLcPeriod"/>
            </a:pPr>
            <a:r>
              <a:rPr lang="en-US" sz="2800" dirty="0"/>
              <a:t>Remind them that insulin treatment can be beneficial.</a:t>
            </a:r>
          </a:p>
          <a:p>
            <a:pPr marL="788670" lvl="1" indent="-514350">
              <a:buFont typeface="+mj-lt"/>
              <a:buAutoNum type="alphaLcPeriod"/>
            </a:pPr>
            <a:endParaRPr lang="en-US" sz="2800" dirty="0"/>
          </a:p>
        </p:txBody>
      </p:sp>
      <p:pic>
        <p:nvPicPr>
          <p:cNvPr id="4" name="Picture 3"/>
          <p:cNvPicPr>
            <a:picLocks noChangeAspect="1"/>
          </p:cNvPicPr>
          <p:nvPr/>
        </p:nvPicPr>
        <p:blipFill>
          <a:blip r:embed="rId3"/>
          <a:stretch>
            <a:fillRect/>
          </a:stretch>
        </p:blipFill>
        <p:spPr>
          <a:xfrm>
            <a:off x="6781800" y="1219200"/>
            <a:ext cx="2076450" cy="3017020"/>
          </a:xfrm>
          <a:prstGeom prst="rect">
            <a:avLst/>
          </a:prstGeom>
        </p:spPr>
      </p:pic>
    </p:spTree>
    <p:custDataLst>
      <p:tags r:id="rId1"/>
    </p:custDataLst>
    <p:extLst>
      <p:ext uri="{BB962C8B-B14F-4D97-AF65-F5344CB8AC3E}">
        <p14:creationId xmlns:p14="http://schemas.microsoft.com/office/powerpoint/2010/main" val="55225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92125" y="228600"/>
            <a:ext cx="8305800" cy="1295400"/>
          </a:xfrm>
        </p:spPr>
        <p:txBody>
          <a:bodyPr lIns="92075" tIns="46038" rIns="92075" bIns="46038" anchorCtr="0">
            <a:normAutofit fontScale="90000"/>
          </a:bodyPr>
          <a:lstStyle/>
          <a:p>
            <a:pPr eaLnBrk="1" hangingPunct="1">
              <a:defRPr/>
            </a:pPr>
            <a:r>
              <a:rPr lang="en-US" sz="4000" dirty="0"/>
              <a:t>Comparison of</a:t>
            </a:r>
            <a:br>
              <a:rPr lang="en-US" sz="4000" dirty="0"/>
            </a:br>
            <a:r>
              <a:rPr lang="en-US" sz="4000" dirty="0"/>
              <a:t> Type 1,Type 2, LADA</a:t>
            </a:r>
          </a:p>
        </p:txBody>
      </p:sp>
      <p:grpSp>
        <p:nvGrpSpPr>
          <p:cNvPr id="81923" name="Group 1027"/>
          <p:cNvGrpSpPr>
            <a:grpSpLocks/>
          </p:cNvGrpSpPr>
          <p:nvPr/>
        </p:nvGrpSpPr>
        <p:grpSpPr bwMode="auto">
          <a:xfrm>
            <a:off x="228600" y="201998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162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2</a:t>
              </a:r>
              <a:r>
                <a:rPr lang="da-DK" sz="2400" b="1" dirty="0">
                  <a:solidFill>
                    <a:srgbClr val="FFFFFF"/>
                  </a:solidFill>
                  <a:effectLst>
                    <a:outerShdw blurRad="38100" dist="38100" dir="2700000" algn="tl">
                      <a:srgbClr val="000000"/>
                    </a:outerShdw>
                  </a:effectLst>
                  <a:cs typeface="+mn-cs"/>
                </a:rPr>
                <a:t>     </a:t>
              </a:r>
              <a:r>
                <a:rPr lang="da-DK" sz="2400" b="1" u="sng" dirty="0">
                  <a:solidFill>
                    <a:schemeClr val="accent1">
                      <a:lumMod val="75000"/>
                    </a:schemeClr>
                  </a:solidFill>
                  <a:effectLst>
                    <a:outerShdw blurRad="38100" dist="38100" dir="2700000" algn="tl">
                      <a:srgbClr val="000000"/>
                    </a:outerShdw>
                  </a:effectLst>
                  <a:cs typeface="+mn-cs"/>
                </a:rPr>
                <a:t>LADA</a:t>
              </a: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x</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6mos</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0</a:t>
              </a: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103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1081"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a:t>
              </a: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teens</a:t>
              </a:r>
            </a:p>
          </p:txBody>
        </p:sp>
        <p:sp>
          <p:nvSpPr>
            <p:cNvPr id="1654809" name="Rectangle 1049"/>
            <p:cNvSpPr>
              <a:spLocks noChangeArrowheads="1"/>
            </p:cNvSpPr>
            <p:nvPr/>
          </p:nvSpPr>
          <p:spPr bwMode="auto">
            <a:xfrm>
              <a:off x="4829" y="2837"/>
              <a:ext cx="1343"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adult</a:t>
              </a: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x</a:t>
            </a:r>
          </a:p>
        </p:txBody>
      </p:sp>
    </p:spTree>
    <p:custDataLst>
      <p:tags r:id="rId1"/>
    </p:custDataLst>
    <p:extLst>
      <p:ext uri="{BB962C8B-B14F-4D97-AF65-F5344CB8AC3E}">
        <p14:creationId xmlns:p14="http://schemas.microsoft.com/office/powerpoint/2010/main" val="7066767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81000" y="152400"/>
            <a:ext cx="8458200" cy="1143000"/>
          </a:xfrm>
        </p:spPr>
        <p:txBody>
          <a:bodyPr>
            <a:normAutofit/>
          </a:bodyPr>
          <a:lstStyle/>
          <a:p>
            <a:pPr eaLnBrk="1" hangingPunct="1"/>
            <a:r>
              <a:rPr lang="en-US"/>
              <a:t>Diabetes is also associated with </a:t>
            </a:r>
          </a:p>
        </p:txBody>
      </p:sp>
      <p:sp>
        <p:nvSpPr>
          <p:cNvPr id="1759235" name="Rectangle 3"/>
          <p:cNvSpPr>
            <a:spLocks noGrp="1" noChangeArrowheads="1"/>
          </p:cNvSpPr>
          <p:nvPr>
            <p:ph type="body" idx="1"/>
          </p:nvPr>
        </p:nvSpPr>
        <p:spPr>
          <a:xfrm>
            <a:off x="381000" y="1600200"/>
            <a:ext cx="4800600" cy="3733800"/>
          </a:xfrm>
        </p:spPr>
        <p:txBody>
          <a:bodyPr/>
          <a:lstStyle/>
          <a:p>
            <a:pPr eaLnBrk="1" hangingPunct="1">
              <a:defRPr/>
            </a:pPr>
            <a:r>
              <a:rPr lang="en-US" dirty="0"/>
              <a:t>Fatty liver disease  </a:t>
            </a:r>
          </a:p>
          <a:p>
            <a:pPr eaLnBrk="1" hangingPunct="1">
              <a:defRPr/>
            </a:pPr>
            <a:r>
              <a:rPr lang="en-US" dirty="0"/>
              <a:t>Obstructive sleep apnea</a:t>
            </a:r>
          </a:p>
          <a:p>
            <a:pPr eaLnBrk="1" hangingPunct="1">
              <a:defRPr/>
            </a:pPr>
            <a:r>
              <a:rPr lang="en-US" dirty="0"/>
              <a:t>Cancer; pancreas, liver, breast</a:t>
            </a:r>
          </a:p>
          <a:p>
            <a:pPr eaLnBrk="1" hangingPunct="1">
              <a:defRPr/>
            </a:pPr>
            <a:r>
              <a:rPr lang="en-US" dirty="0"/>
              <a:t>Alzheimer’s</a:t>
            </a:r>
          </a:p>
          <a:p>
            <a:pPr eaLnBrk="1" hangingPunct="1">
              <a:defRPr/>
            </a:pPr>
            <a:r>
              <a:rPr lang="en-US" dirty="0"/>
              <a:t>Depression</a:t>
            </a:r>
          </a:p>
          <a:p>
            <a:pPr marL="0" indent="0" eaLnBrk="1" hangingPunct="1">
              <a:buFont typeface="Wingdings" panose="05000000000000000000" pitchFamily="2" charset="2"/>
              <a:buNone/>
              <a:defRPr/>
            </a:pPr>
            <a:endParaRPr lang="en-US" dirty="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6002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44384997"/>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8"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360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6666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Increasing Prevalence –</a:t>
            </a:r>
            <a:br>
              <a:rPr lang="en-US" dirty="0"/>
            </a:br>
            <a:r>
              <a:rPr lang="en-US" dirty="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a:t>Body weight before and during pregnancy influences risk of GDM and future diabetes</a:t>
            </a:r>
          </a:p>
          <a:p>
            <a:pPr>
              <a:defRPr/>
            </a:pPr>
            <a:r>
              <a:rPr lang="en-US" dirty="0"/>
              <a:t>Children born to women with GDM at greater risk of diabetes</a:t>
            </a:r>
          </a:p>
          <a:p>
            <a:pPr>
              <a:defRPr/>
            </a:pPr>
            <a:r>
              <a:rPr lang="en-US" dirty="0"/>
              <a:t>Focus on prevention  </a:t>
            </a:r>
          </a:p>
          <a:p>
            <a:pPr algn="r">
              <a:buFont typeface="Wingdings" pitchFamily="2" charset="2"/>
              <a:buNone/>
              <a:defRPr/>
            </a:pPr>
            <a:endParaRPr lang="en-US" sz="2000" i="1" dirty="0"/>
          </a:p>
          <a:p>
            <a:pPr marL="0" indent="0">
              <a:buNone/>
              <a:defRP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2288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940769"/>
            <a:ext cx="4191000" cy="2785850"/>
          </a:xfrm>
        </p:spPr>
        <p:txBody>
          <a:bodyPr>
            <a:noAutofit/>
          </a:bodyPr>
          <a:lstStyle/>
          <a:p>
            <a:pPr>
              <a:buFont typeface="Wingdings 3" panose="05040102010807070707" pitchFamily="18" charset="2"/>
              <a:buChar char="}"/>
              <a:defRPr/>
            </a:pPr>
            <a:r>
              <a:rPr lang="en-US" sz="1800" dirty="0"/>
              <a:t>68% overweight or obese </a:t>
            </a:r>
          </a:p>
          <a:p>
            <a:pPr lvl="1">
              <a:buFont typeface="Wingdings 3" panose="05040102010807070707" pitchFamily="18" charset="2"/>
              <a:buChar char="}"/>
              <a:defRPr/>
            </a:pPr>
            <a:r>
              <a:rPr lang="en-US" sz="1600" dirty="0"/>
              <a:t>34% BMI 30 +,  34% BMI 25-29</a:t>
            </a:r>
          </a:p>
          <a:p>
            <a:pPr>
              <a:buFont typeface="Wingdings 3" panose="05040102010807070707" pitchFamily="18" charset="2"/>
              <a:buChar char="}"/>
              <a:defRPr/>
            </a:pPr>
            <a:r>
              <a:rPr lang="en-US" sz="1800" dirty="0"/>
              <a:t>1/3 of all </a:t>
            </a:r>
            <a:r>
              <a:rPr lang="en-US" sz="1800" dirty="0" err="1"/>
              <a:t>overwt</a:t>
            </a:r>
            <a:r>
              <a:rPr lang="en-US" sz="1800" dirty="0"/>
              <a:t> people don’t get diabetes</a:t>
            </a:r>
          </a:p>
          <a:p>
            <a:pPr>
              <a:buFont typeface="Wingdings 3" panose="05040102010807070707" pitchFamily="18" charset="2"/>
              <a:buChar char="}"/>
              <a:defRPr/>
            </a:pPr>
            <a:r>
              <a:rPr lang="en-US" sz="1800" dirty="0"/>
              <a:t>We burn 100 </a:t>
            </a:r>
            <a:r>
              <a:rPr lang="en-US" sz="1800" dirty="0" err="1"/>
              <a:t>cals</a:t>
            </a:r>
            <a:r>
              <a:rPr lang="en-US" sz="1800" dirty="0"/>
              <a:t> less a day at work</a:t>
            </a:r>
          </a:p>
          <a:p>
            <a:pPr fontAlgn="auto">
              <a:spcAft>
                <a:spcPts val="0"/>
              </a:spcAft>
              <a:buFont typeface="Wingdings 3" panose="05040102010807070707" pitchFamily="18" charset="2"/>
              <a:buChar char="}"/>
              <a:defRPr/>
            </a:pPr>
            <a:r>
              <a:rPr lang="en-US" sz="1800" dirty="0"/>
              <a:t>Overall, food costs ~ </a:t>
            </a:r>
            <a:r>
              <a:rPr lang="en-US" sz="1600" dirty="0"/>
              <a:t>10-15% of income</a:t>
            </a:r>
          </a:p>
          <a:p>
            <a:pPr>
              <a:buFont typeface="Wingdings 3" panose="05040102010807070707" pitchFamily="18" charset="2"/>
              <a:buChar char="}"/>
              <a:defRPr/>
            </a:pPr>
            <a:r>
              <a:rPr lang="en-US" sz="2400" dirty="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399"/>
            <a:ext cx="8229600" cy="788369"/>
          </a:xfrm>
        </p:spPr>
        <p:txBody>
          <a:bodyPr>
            <a:normAutofit/>
          </a:bodyPr>
          <a:lstStyle/>
          <a:p>
            <a:r>
              <a:rPr lang="en-US" dirty="0"/>
              <a:t>Obesity and Economics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20442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Quick Question</a:t>
            </a:r>
          </a:p>
        </p:txBody>
      </p:sp>
      <p:sp>
        <p:nvSpPr>
          <p:cNvPr id="3" name="Content Placeholder 2"/>
          <p:cNvSpPr>
            <a:spLocks noGrp="1"/>
          </p:cNvSpPr>
          <p:nvPr>
            <p:ph sz="quarter" idx="1"/>
          </p:nvPr>
        </p:nvSpPr>
        <p:spPr>
          <a:xfrm>
            <a:off x="457200" y="1219200"/>
            <a:ext cx="6553200" cy="4937760"/>
          </a:xfrm>
        </p:spPr>
        <p:txBody>
          <a:bodyPr>
            <a:normAutofit lnSpcReduction="10000"/>
          </a:bodyPr>
          <a:lstStyle/>
          <a:p>
            <a:r>
              <a:rPr lang="en-US" dirty="0"/>
              <a:t>What best describes gestational diabetes?</a:t>
            </a:r>
          </a:p>
          <a:p>
            <a:pPr marL="514350" indent="-514350">
              <a:buAutoNum type="alphaLcPeriod"/>
            </a:pPr>
            <a:r>
              <a:rPr lang="en-US" dirty="0"/>
              <a:t>Diabetes discovered within the first 12 weeks of pregnancy.</a:t>
            </a:r>
          </a:p>
          <a:p>
            <a:pPr marL="514350" indent="-514350">
              <a:buAutoNum type="alphaLcPeriod"/>
            </a:pPr>
            <a:r>
              <a:rPr lang="en-US" dirty="0"/>
              <a:t>Diabetes discovered in the 24-28 week of pregnancy.</a:t>
            </a:r>
          </a:p>
          <a:p>
            <a:pPr marL="514350" indent="-514350">
              <a:buAutoNum type="alphaLcPeriod"/>
            </a:pPr>
            <a:r>
              <a:rPr lang="en-US" dirty="0"/>
              <a:t>Risk of getting diabetes before pregnancy.</a:t>
            </a:r>
          </a:p>
          <a:p>
            <a:pPr marL="514350" indent="-514350">
              <a:buAutoNum type="alphaLcPeriod"/>
            </a:pPr>
            <a:r>
              <a:rPr lang="en-US" dirty="0"/>
              <a:t>Diabetes discovered at any point during pregnancy.</a:t>
            </a:r>
          </a:p>
        </p:txBody>
      </p:sp>
      <p:pic>
        <p:nvPicPr>
          <p:cNvPr id="4" name="Picture 3"/>
          <p:cNvPicPr>
            <a:picLocks noChangeAspect="1"/>
          </p:cNvPicPr>
          <p:nvPr/>
        </p:nvPicPr>
        <p:blipFill>
          <a:blip r:embed="rId3"/>
          <a:stretch>
            <a:fillRect/>
          </a:stretch>
        </p:blipFill>
        <p:spPr>
          <a:xfrm>
            <a:off x="7010400" y="1737190"/>
            <a:ext cx="1963082" cy="1950889"/>
          </a:xfrm>
          <a:prstGeom prst="rect">
            <a:avLst/>
          </a:prstGeom>
        </p:spPr>
      </p:pic>
    </p:spTree>
    <p:custDataLst>
      <p:tags r:id="rId1"/>
    </p:custDataLst>
    <p:extLst>
      <p:ext uri="{BB962C8B-B14F-4D97-AF65-F5344CB8AC3E}">
        <p14:creationId xmlns:p14="http://schemas.microsoft.com/office/powerpoint/2010/main" val="3242760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a:t>Screen Pregnant Women </a:t>
            </a:r>
            <a:br>
              <a:rPr lang="en-US" dirty="0"/>
            </a:br>
            <a:r>
              <a:rPr lang="en-US" dirty="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a:t>Screen for undiagnosed Type 2 at the first prenatal visit using standard risk factors.</a:t>
            </a:r>
          </a:p>
          <a:p>
            <a:pPr>
              <a:defRPr/>
            </a:pPr>
            <a:r>
              <a:rPr lang="en-US" dirty="0"/>
              <a:t>Women found to have diabetes at their initial prenatal visit treated as “Diabetes in Pregnancy”</a:t>
            </a:r>
          </a:p>
          <a:p>
            <a:pPr>
              <a:defRPr/>
            </a:pPr>
            <a:r>
              <a:rPr lang="en-US" dirty="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46666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a:xfrm>
            <a:off x="457200" y="381000"/>
            <a:ext cx="8305800" cy="791059"/>
          </a:xfrm>
        </p:spPr>
        <p:txBody>
          <a:bodyPr/>
          <a:lstStyle/>
          <a:p>
            <a:pPr eaLnBrk="1" hangingPunct="1"/>
            <a:r>
              <a:rPr lang="en-US" dirty="0"/>
              <a:t>Postpartum after GDM</a:t>
            </a:r>
          </a:p>
        </p:txBody>
      </p:sp>
      <p:sp>
        <p:nvSpPr>
          <p:cNvPr id="266243" name="Rectangle 3"/>
          <p:cNvSpPr>
            <a:spLocks noGrp="1" noRot="1" noChangeArrowheads="1"/>
          </p:cNvSpPr>
          <p:nvPr>
            <p:ph idx="1"/>
          </p:nvPr>
        </p:nvSpPr>
        <p:spPr>
          <a:xfrm>
            <a:off x="457200" y="1295400"/>
            <a:ext cx="8388350" cy="4800600"/>
          </a:xfrm>
        </p:spPr>
        <p:txBody>
          <a:bodyPr>
            <a:normAutofit/>
          </a:bodyPr>
          <a:lstStyle/>
          <a:p>
            <a:pPr eaLnBrk="1" hangingPunct="1">
              <a:defRPr/>
            </a:pPr>
            <a:r>
              <a:rPr lang="en-US" dirty="0">
                <a:solidFill>
                  <a:srgbClr val="C00000"/>
                </a:solidFill>
              </a:rPr>
              <a:t>50% risk of getting diabetes in 5 years</a:t>
            </a:r>
          </a:p>
          <a:p>
            <a:pPr eaLnBrk="1" hangingPunct="1">
              <a:defRPr/>
            </a:pPr>
            <a:r>
              <a:rPr lang="en-US" dirty="0">
                <a:solidFill>
                  <a:schemeClr val="tx1">
                    <a:lumMod val="95000"/>
                    <a:lumOff val="5000"/>
                  </a:schemeClr>
                </a:solidFill>
              </a:rPr>
              <a:t>Screen at 6-12 </a:t>
            </a:r>
            <a:r>
              <a:rPr lang="en-US" dirty="0" err="1">
                <a:solidFill>
                  <a:schemeClr val="tx1">
                    <a:lumMod val="95000"/>
                    <a:lumOff val="5000"/>
                  </a:schemeClr>
                </a:solidFill>
              </a:rPr>
              <a:t>wks</a:t>
            </a:r>
            <a:r>
              <a:rPr lang="en-US" dirty="0">
                <a:solidFill>
                  <a:schemeClr val="tx1">
                    <a:lumMod val="95000"/>
                    <a:lumOff val="5000"/>
                  </a:schemeClr>
                </a:solidFill>
              </a:rPr>
              <a:t> post partum </a:t>
            </a:r>
          </a:p>
          <a:p>
            <a:pPr eaLnBrk="1" hangingPunct="1">
              <a:defRPr/>
            </a:pPr>
            <a:r>
              <a:rPr lang="en-US" dirty="0">
                <a:solidFill>
                  <a:schemeClr val="tx1">
                    <a:lumMod val="95000"/>
                    <a:lumOff val="5000"/>
                  </a:schemeClr>
                </a:solidFill>
              </a:rPr>
              <a:t>Repeat at 3 </a:t>
            </a:r>
            <a:r>
              <a:rPr lang="en-US" dirty="0" err="1">
                <a:solidFill>
                  <a:schemeClr val="tx1">
                    <a:lumMod val="95000"/>
                    <a:lumOff val="5000"/>
                  </a:schemeClr>
                </a:solidFill>
              </a:rPr>
              <a:t>yr</a:t>
            </a:r>
            <a:r>
              <a:rPr lang="en-US" dirty="0">
                <a:solidFill>
                  <a:schemeClr val="tx1">
                    <a:lumMod val="95000"/>
                    <a:lumOff val="5000"/>
                  </a:schemeClr>
                </a:solidFill>
              </a:rPr>
              <a:t> intervals or signs of DM</a:t>
            </a:r>
          </a:p>
          <a:p>
            <a:pPr lvl="1">
              <a:defRPr/>
            </a:pPr>
            <a:r>
              <a:rPr lang="en-US" dirty="0"/>
              <a:t>Encourage Breast Feeding</a:t>
            </a:r>
          </a:p>
          <a:p>
            <a:pPr lvl="1">
              <a:defRPr/>
            </a:pPr>
            <a:r>
              <a:rPr lang="en-US" dirty="0"/>
              <a:t>Encourage weight control </a:t>
            </a:r>
          </a:p>
          <a:p>
            <a:pPr lvl="1">
              <a:defRPr/>
            </a:pPr>
            <a:r>
              <a:rPr lang="en-US" dirty="0"/>
              <a:t>Encourage exercise</a:t>
            </a:r>
          </a:p>
          <a:p>
            <a:pPr lvl="1">
              <a:defRPr/>
            </a:pPr>
            <a:r>
              <a:rPr lang="en-US" dirty="0"/>
              <a:t>Make sure connected with health care </a:t>
            </a:r>
          </a:p>
          <a:p>
            <a:pPr lvl="1">
              <a:defRPr/>
            </a:pPr>
            <a:r>
              <a:rPr lang="en-US" dirty="0"/>
              <a:t>Lipid profile/ follow BP</a:t>
            </a:r>
          </a:p>
          <a:p>
            <a:pPr lvl="1">
              <a:defRPr/>
            </a:pPr>
            <a:r>
              <a:rPr lang="en-US" dirty="0"/>
              <a:t>Preconception counseling</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7000" y="3127248"/>
            <a:ext cx="2081784" cy="3121152"/>
          </a:xfrm>
          <a:prstGeom prst="rect">
            <a:avLst/>
          </a:prstGeom>
        </p:spPr>
      </p:pic>
    </p:spTree>
    <p:custDataLst>
      <p:tags r:id="rId1"/>
    </p:custDataLst>
    <p:extLst>
      <p:ext uri="{BB962C8B-B14F-4D97-AF65-F5344CB8AC3E}">
        <p14:creationId xmlns:p14="http://schemas.microsoft.com/office/powerpoint/2010/main" val="581895324"/>
      </p:ext>
    </p:extLst>
  </p:cSld>
  <p:clrMapOvr>
    <a:masterClrMapping/>
  </p:clrMapOvr>
  <p:transition spd="med">
    <p:random/>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ctrTitle" idx="4294967295"/>
          </p:nvPr>
        </p:nvSpPr>
        <p:spPr>
          <a:xfrm>
            <a:off x="485775" y="533400"/>
            <a:ext cx="8077200" cy="2133600"/>
          </a:xfrm>
        </p:spPr>
        <p:txBody>
          <a:bodyPr lIns="90477" tIns="44445" rIns="90477" bIns="44445" anchorCtr="0">
            <a:normAutofit/>
          </a:bodyPr>
          <a:lstStyle/>
          <a:p>
            <a:pPr eaLnBrk="1" hangingPunct="1">
              <a:defRPr/>
            </a:pPr>
            <a:r>
              <a:rPr lang="en-US" sz="4400" dirty="0"/>
              <a:t>The Link Between Hyperglycemia, Insulin Resistance and Cardiovascular Disease</a:t>
            </a:r>
            <a:endParaRPr lang="en-US" sz="4000" dirty="0"/>
          </a:p>
        </p:txBody>
      </p:sp>
      <p:pic>
        <p:nvPicPr>
          <p:cNvPr id="151555" name="Picture 3" descr="MCIN00634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2819400"/>
            <a:ext cx="3867150"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6321522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8818" name="Rectangle 2"/>
          <p:cNvSpPr>
            <a:spLocks noGrp="1" noChangeArrowheads="1"/>
          </p:cNvSpPr>
          <p:nvPr>
            <p:ph type="title"/>
          </p:nvPr>
        </p:nvSpPr>
        <p:spPr>
          <a:xfrm>
            <a:off x="455613" y="273050"/>
            <a:ext cx="8226425" cy="715963"/>
          </a:xfrm>
        </p:spPr>
        <p:txBody>
          <a:bodyPr>
            <a:normAutofit/>
          </a:bodyPr>
          <a:lstStyle/>
          <a:p>
            <a:pPr eaLnBrk="1" hangingPunct="1">
              <a:defRPr/>
            </a:pPr>
            <a:r>
              <a:rPr lang="en-US" sz="4000" dirty="0"/>
              <a:t>Heart Disease &amp; DM = 3-5xs Risk</a:t>
            </a:r>
          </a:p>
        </p:txBody>
      </p:sp>
      <p:sp>
        <p:nvSpPr>
          <p:cNvPr id="1698819" name="Rectangle 3"/>
          <p:cNvSpPr>
            <a:spLocks noGrp="1" noChangeArrowheads="1"/>
          </p:cNvSpPr>
          <p:nvPr>
            <p:ph type="body" idx="1"/>
          </p:nvPr>
        </p:nvSpPr>
        <p:spPr>
          <a:xfrm>
            <a:off x="609600" y="1160463"/>
            <a:ext cx="6019800" cy="5334000"/>
          </a:xfrm>
        </p:spPr>
        <p:txBody>
          <a:bodyPr>
            <a:normAutofit lnSpcReduction="10000"/>
          </a:bodyPr>
          <a:lstStyle/>
          <a:p>
            <a:pPr eaLnBrk="1" hangingPunct="1">
              <a:defRPr/>
            </a:pPr>
            <a:r>
              <a:rPr lang="en-US" sz="2800" dirty="0"/>
              <a:t>CHF   </a:t>
            </a:r>
          </a:p>
          <a:p>
            <a:pPr lvl="1" eaLnBrk="1" hangingPunct="1">
              <a:defRPr/>
            </a:pPr>
            <a:r>
              <a:rPr lang="en-US" sz="2400" dirty="0"/>
              <a:t>7.9 % w/ diabetes vs. </a:t>
            </a:r>
          </a:p>
          <a:p>
            <a:pPr lvl="1" eaLnBrk="1" hangingPunct="1">
              <a:defRPr/>
            </a:pPr>
            <a:r>
              <a:rPr lang="en-US" sz="2400" dirty="0"/>
              <a:t>1.1 % no diabetes </a:t>
            </a:r>
          </a:p>
          <a:p>
            <a:pPr eaLnBrk="1" hangingPunct="1">
              <a:defRPr/>
            </a:pPr>
            <a:r>
              <a:rPr lang="en-US" sz="2800" dirty="0"/>
              <a:t>Heart attack  </a:t>
            </a:r>
          </a:p>
          <a:p>
            <a:pPr lvl="1" eaLnBrk="1" hangingPunct="1">
              <a:defRPr/>
            </a:pPr>
            <a:r>
              <a:rPr lang="en-US" sz="2400" dirty="0"/>
              <a:t>9.8 % w/ diabetes vs.</a:t>
            </a:r>
          </a:p>
          <a:p>
            <a:pPr lvl="1" eaLnBrk="1" hangingPunct="1">
              <a:defRPr/>
            </a:pPr>
            <a:r>
              <a:rPr lang="en-US" sz="2400" dirty="0"/>
              <a:t> 1.8 % no diabetes </a:t>
            </a:r>
          </a:p>
          <a:p>
            <a:pPr eaLnBrk="1" hangingPunct="1">
              <a:defRPr/>
            </a:pPr>
            <a:r>
              <a:rPr lang="en-US" sz="2800" dirty="0"/>
              <a:t>Coronary heart disease  </a:t>
            </a:r>
          </a:p>
          <a:p>
            <a:pPr lvl="1" eaLnBrk="1" hangingPunct="1">
              <a:defRPr/>
            </a:pPr>
            <a:r>
              <a:rPr lang="en-US" sz="2400" dirty="0"/>
              <a:t>9.1 % w/ diabetes vs. </a:t>
            </a:r>
          </a:p>
          <a:p>
            <a:pPr lvl="1" eaLnBrk="1" hangingPunct="1">
              <a:defRPr/>
            </a:pPr>
            <a:r>
              <a:rPr lang="en-US" sz="2400" dirty="0"/>
              <a:t>2.1 % no diabetes </a:t>
            </a:r>
          </a:p>
          <a:p>
            <a:pPr eaLnBrk="1" hangingPunct="1">
              <a:defRPr/>
            </a:pPr>
            <a:r>
              <a:rPr lang="en-US" sz="2800" dirty="0"/>
              <a:t>Stroke  </a:t>
            </a:r>
          </a:p>
          <a:p>
            <a:pPr lvl="1" eaLnBrk="1" hangingPunct="1">
              <a:defRPr/>
            </a:pPr>
            <a:r>
              <a:rPr lang="en-US" sz="2400" dirty="0"/>
              <a:t>6.6 % w/ diabetes vs. </a:t>
            </a:r>
          </a:p>
          <a:p>
            <a:pPr lvl="1" eaLnBrk="1" hangingPunct="1">
              <a:defRPr/>
            </a:pPr>
            <a:r>
              <a:rPr lang="en-US" sz="2400" dirty="0"/>
              <a:t>1.8 % no diabetes</a:t>
            </a:r>
          </a:p>
          <a:p>
            <a:pPr lvl="1" algn="r" eaLnBrk="1" hangingPunct="1">
              <a:defRPr/>
            </a:pPr>
            <a:r>
              <a:rPr lang="en-US" sz="1800" dirty="0"/>
              <a:t>2007 AACE</a:t>
            </a:r>
          </a:p>
        </p:txBody>
      </p:sp>
      <p:sp>
        <p:nvSpPr>
          <p:cNvPr id="159748" name="Text Box 4"/>
          <p:cNvSpPr txBox="1">
            <a:spLocks noChangeArrowheads="1"/>
          </p:cNvSpPr>
          <p:nvPr/>
        </p:nvSpPr>
        <p:spPr bwMode="auto">
          <a:xfrm>
            <a:off x="9661525" y="25511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n-US"/>
          </a:p>
        </p:txBody>
      </p:sp>
      <p:pic>
        <p:nvPicPr>
          <p:cNvPr id="159749" name="Picture 5" descr="MCj0415930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60463"/>
            <a:ext cx="27813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0180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42"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a:t>Cardio Metabolic Risk  - </a:t>
            </a:r>
            <a:br>
              <a:rPr lang="en-US" sz="4000" dirty="0"/>
            </a:br>
            <a:r>
              <a:rPr lang="en-US" sz="4000" dirty="0"/>
              <a:t>5 </a:t>
            </a:r>
            <a:r>
              <a:rPr lang="en-US" sz="4000" dirty="0" err="1"/>
              <a:t>Hypers</a:t>
            </a:r>
            <a:r>
              <a:rPr lang="en-US" sz="4000" dirty="0"/>
              <a:t> -</a:t>
            </a:r>
          </a:p>
        </p:txBody>
      </p:sp>
      <p:sp>
        <p:nvSpPr>
          <p:cNvPr id="1751043" name="Rectangle 3"/>
          <p:cNvSpPr>
            <a:spLocks noGrp="1" noChangeArrowheads="1"/>
          </p:cNvSpPr>
          <p:nvPr>
            <p:ph type="body" idx="1"/>
          </p:nvPr>
        </p:nvSpPr>
        <p:spPr>
          <a:xfrm>
            <a:off x="457200" y="1676400"/>
            <a:ext cx="8229600" cy="4480560"/>
          </a:xfrm>
        </p:spPr>
        <p:txBody>
          <a:bodyPr/>
          <a:lstStyle/>
          <a:p>
            <a:pPr eaLnBrk="1" hangingPunct="1">
              <a:defRPr/>
            </a:pPr>
            <a:r>
              <a:rPr lang="en-US" dirty="0" err="1"/>
              <a:t>Hyperinsulinemia</a:t>
            </a:r>
            <a:r>
              <a:rPr lang="en-US" dirty="0"/>
              <a:t> (resistance)</a:t>
            </a:r>
          </a:p>
          <a:p>
            <a:pPr eaLnBrk="1" hangingPunct="1">
              <a:defRPr/>
            </a:pPr>
            <a:r>
              <a:rPr lang="en-US" dirty="0"/>
              <a:t>Hyperglycemia</a:t>
            </a:r>
          </a:p>
          <a:p>
            <a:pPr eaLnBrk="1" hangingPunct="1">
              <a:defRPr/>
            </a:pPr>
            <a:r>
              <a:rPr lang="en-US" dirty="0"/>
              <a:t>Hyperlipidemia</a:t>
            </a:r>
          </a:p>
          <a:p>
            <a:pPr eaLnBrk="1" hangingPunct="1">
              <a:defRPr/>
            </a:pPr>
            <a:r>
              <a:rPr lang="en-US" dirty="0"/>
              <a:t>Hypertension</a:t>
            </a:r>
          </a:p>
          <a:p>
            <a:pPr eaLnBrk="1" hangingPunct="1">
              <a:defRPr/>
            </a:pPr>
            <a:r>
              <a:rPr lang="en-US" dirty="0" err="1"/>
              <a:t>Hyper”waistline”emia</a:t>
            </a:r>
            <a:r>
              <a:rPr lang="en-US" dirty="0"/>
              <a:t> (35” women, 40” men)</a:t>
            </a:r>
          </a:p>
          <a:p>
            <a:pPr eaLnBrk="1" hangingPunct="1">
              <a:buFont typeface="Wingdings" pitchFamily="2" charset="2"/>
              <a:buNone/>
              <a:defRPr/>
            </a:pPr>
            <a:endParaRPr lang="en-US" i="1" dirty="0"/>
          </a:p>
          <a:p>
            <a:pPr algn="ctr" eaLnBrk="1" hangingPunct="1">
              <a:buFont typeface="Wingdings" pitchFamily="2" charset="2"/>
              <a:buNone/>
              <a:defRPr/>
            </a:pPr>
            <a:r>
              <a:rPr lang="en-US" sz="3200" i="1" dirty="0">
                <a:solidFill>
                  <a:srgbClr val="C00000"/>
                </a:solidFill>
              </a:rPr>
              <a:t>Manifestations of Insulin Resistance</a:t>
            </a:r>
            <a:endParaRPr lang="en-US" sz="3200" dirty="0">
              <a:solidFill>
                <a:srgbClr val="C00000"/>
              </a:solidFill>
            </a:endParaRPr>
          </a:p>
        </p:txBody>
      </p:sp>
      <p:pic>
        <p:nvPicPr>
          <p:cNvPr id="156676"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649278"/>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37779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42" name="Rectangle 2"/>
          <p:cNvSpPr>
            <a:spLocks noGrp="1" noChangeArrowheads="1"/>
          </p:cNvSpPr>
          <p:nvPr>
            <p:ph type="title"/>
          </p:nvPr>
        </p:nvSpPr>
        <p:spPr>
          <a:xfrm>
            <a:off x="381000" y="304800"/>
            <a:ext cx="8534400" cy="914400"/>
          </a:xfrm>
        </p:spPr>
        <p:txBody>
          <a:bodyPr lIns="90488" tIns="44450" rIns="90488" bIns="44450" anchor="b" anchorCtr="0">
            <a:normAutofit fontScale="90000"/>
          </a:bodyPr>
          <a:lstStyle/>
          <a:p>
            <a:pPr eaLnBrk="1" hangingPunct="1">
              <a:defRPr/>
            </a:pPr>
            <a:r>
              <a:rPr lang="en-US" sz="4000" b="1"/>
              <a:t>Vascular Disease &amp; Diabetes </a:t>
            </a:r>
            <a:r>
              <a:rPr lang="en-US" sz="2800" b="1"/>
              <a:t>“atheroscleropathy”</a:t>
            </a:r>
            <a:endParaRPr lang="en-US" sz="2800">
              <a:solidFill>
                <a:srgbClr val="00FF00"/>
              </a:solidFill>
            </a:endParaRPr>
          </a:p>
        </p:txBody>
      </p:sp>
      <p:sp>
        <p:nvSpPr>
          <p:cNvPr id="1699843" name="Rectangle 3"/>
          <p:cNvSpPr>
            <a:spLocks noGrp="1" noChangeArrowheads="1"/>
          </p:cNvSpPr>
          <p:nvPr>
            <p:ph type="body" idx="1"/>
          </p:nvPr>
        </p:nvSpPr>
        <p:spPr>
          <a:xfrm>
            <a:off x="304800" y="1295400"/>
            <a:ext cx="7620000" cy="5562600"/>
          </a:xfrm>
        </p:spPr>
        <p:txBody>
          <a:bodyPr lIns="90488" tIns="44450" rIns="90488" bIns="44450"/>
          <a:lstStyle/>
          <a:p>
            <a:pPr lvl="1" eaLnBrk="1" hangingPunct="1">
              <a:buFont typeface="Wingdings" pitchFamily="2" charset="2"/>
              <a:buBlip>
                <a:blip r:embed="rId4"/>
              </a:buBlip>
              <a:defRPr/>
            </a:pPr>
            <a:r>
              <a:rPr lang="en-US" dirty="0"/>
              <a:t>Normal endothelial cells are protective</a:t>
            </a:r>
          </a:p>
          <a:p>
            <a:pPr lvl="1" eaLnBrk="1" hangingPunct="1">
              <a:buFont typeface="Wingdings" pitchFamily="2" charset="2"/>
              <a:buBlip>
                <a:blip r:embed="rId4"/>
              </a:buBlip>
              <a:defRPr/>
            </a:pPr>
            <a:r>
              <a:rPr lang="en-US" dirty="0"/>
              <a:t>Abnormal glucose = Endothelial cell dysfunction </a:t>
            </a:r>
          </a:p>
          <a:p>
            <a:pPr lvl="2" eaLnBrk="1" hangingPunct="1">
              <a:buFont typeface="Wingdings" pitchFamily="2" charset="2"/>
              <a:buBlip>
                <a:blip r:embed="rId5"/>
              </a:buBlip>
              <a:defRPr/>
            </a:pPr>
            <a:r>
              <a:rPr lang="en-US" sz="2800" dirty="0"/>
              <a:t>Lower Nitric Oxide levels = Poor </a:t>
            </a:r>
            <a:r>
              <a:rPr lang="en-US" sz="2800" dirty="0" err="1"/>
              <a:t>vasodilation</a:t>
            </a:r>
            <a:endParaRPr lang="en-US" sz="2800" dirty="0"/>
          </a:p>
          <a:p>
            <a:pPr lvl="2" eaLnBrk="1" hangingPunct="1">
              <a:buFont typeface="Wingdings" pitchFamily="2" charset="2"/>
              <a:buBlip>
                <a:blip r:embed="rId5"/>
              </a:buBlip>
              <a:defRPr/>
            </a:pPr>
            <a:r>
              <a:rPr lang="en-US" sz="2800" dirty="0"/>
              <a:t>Release of inflammatory mediators</a:t>
            </a:r>
          </a:p>
          <a:p>
            <a:pPr lvl="2" eaLnBrk="1" hangingPunct="1">
              <a:buFont typeface="Wingdings" pitchFamily="2" charset="2"/>
              <a:buBlip>
                <a:blip r:embed="rId5"/>
              </a:buBlip>
              <a:defRPr/>
            </a:pPr>
            <a:r>
              <a:rPr lang="en-US" sz="2800" dirty="0"/>
              <a:t>Higher </a:t>
            </a:r>
            <a:r>
              <a:rPr lang="en-US" sz="2800" dirty="0" err="1"/>
              <a:t>aldosterone</a:t>
            </a:r>
            <a:r>
              <a:rPr lang="en-US" sz="2800" dirty="0"/>
              <a:t> levels</a:t>
            </a:r>
          </a:p>
          <a:p>
            <a:pPr lvl="2" eaLnBrk="1" hangingPunct="1">
              <a:buFont typeface="Wingdings" pitchFamily="2" charset="2"/>
              <a:buBlip>
                <a:blip r:embed="rId5"/>
              </a:buBlip>
              <a:defRPr/>
            </a:pPr>
            <a:r>
              <a:rPr lang="en-US" sz="2800" dirty="0" err="1"/>
              <a:t>Adipokines</a:t>
            </a:r>
            <a:r>
              <a:rPr lang="en-US" sz="2800" dirty="0"/>
              <a:t> = &gt; </a:t>
            </a:r>
            <a:r>
              <a:rPr lang="en-US" sz="2800" dirty="0" err="1"/>
              <a:t>angiotensin</a:t>
            </a:r>
            <a:r>
              <a:rPr lang="en-US" sz="2800" dirty="0"/>
              <a:t> = HTN</a:t>
            </a:r>
          </a:p>
          <a:p>
            <a:pPr lvl="2" eaLnBrk="1" hangingPunct="1">
              <a:buFont typeface="Wingdings" pitchFamily="2" charset="2"/>
              <a:buBlip>
                <a:blip r:embed="rId5"/>
              </a:buBlip>
              <a:defRPr/>
            </a:pPr>
            <a:r>
              <a:rPr lang="en-US" sz="2800" dirty="0"/>
              <a:t>= Increased risk of acute thrombotic event</a:t>
            </a:r>
          </a:p>
          <a:p>
            <a:pPr lvl="1" eaLnBrk="1" hangingPunct="1">
              <a:buFont typeface="Wingdings" pitchFamily="2" charset="2"/>
              <a:buBlip>
                <a:blip r:embed="rId4"/>
              </a:buBlip>
              <a:defRPr/>
            </a:pPr>
            <a:r>
              <a:rPr lang="en-US" dirty="0"/>
              <a:t>Increased arterial stiffness</a:t>
            </a:r>
          </a:p>
          <a:p>
            <a:pPr lvl="3" eaLnBrk="1" hangingPunct="1">
              <a:buFont typeface="Wingdings" pitchFamily="2" charset="2"/>
              <a:buBlip>
                <a:blip r:embed="rId4"/>
              </a:buBlip>
              <a:defRPr/>
            </a:pPr>
            <a:r>
              <a:rPr lang="en-US" sz="2400" dirty="0"/>
              <a:t>Due to chronic hyperglycemia, endothelial inflammation</a:t>
            </a:r>
          </a:p>
        </p:txBody>
      </p:sp>
    </p:spTree>
    <p:custDataLst>
      <p:tags r:id="rId1"/>
    </p:custDataLst>
    <p:extLst>
      <p:ext uri="{BB962C8B-B14F-4D97-AF65-F5344CB8AC3E}">
        <p14:creationId xmlns:p14="http://schemas.microsoft.com/office/powerpoint/2010/main" val="17175816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699843">
                                            <p:txEl>
                                              <p:pRg st="1" end="1"/>
                                            </p:txEl>
                                          </p:spTgt>
                                        </p:tgtEl>
                                        <p:attrNameLst>
                                          <p:attrName>style.visibility</p:attrName>
                                        </p:attrNameLst>
                                      </p:cBhvr>
                                      <p:to>
                                        <p:strVal val="visible"/>
                                      </p:to>
                                    </p:set>
                                    <p:animEffect transition="in" filter="checkerboard(across)">
                                      <p:cBhvr>
                                        <p:cTn id="7" dur="1000"/>
                                        <p:tgtEl>
                                          <p:spTgt spid="1699843">
                                            <p:txEl>
                                              <p:pRg st="1" end="1"/>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1699843">
                                            <p:txEl>
                                              <p:pRg st="2" end="2"/>
                                            </p:txEl>
                                          </p:spTgt>
                                        </p:tgtEl>
                                        <p:attrNameLst>
                                          <p:attrName>style.visibility</p:attrName>
                                        </p:attrNameLst>
                                      </p:cBhvr>
                                      <p:to>
                                        <p:strVal val="visible"/>
                                      </p:to>
                                    </p:set>
                                    <p:animEffect transition="in" filter="checkerboard(across)">
                                      <p:cBhvr>
                                        <p:cTn id="10" dur="500"/>
                                        <p:tgtEl>
                                          <p:spTgt spid="1699843">
                                            <p:txEl>
                                              <p:pRg st="2" end="2"/>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1699843">
                                            <p:txEl>
                                              <p:pRg st="3" end="3"/>
                                            </p:txEl>
                                          </p:spTgt>
                                        </p:tgtEl>
                                        <p:attrNameLst>
                                          <p:attrName>style.visibility</p:attrName>
                                        </p:attrNameLst>
                                      </p:cBhvr>
                                      <p:to>
                                        <p:strVal val="visible"/>
                                      </p:to>
                                    </p:set>
                                    <p:animEffect transition="in" filter="checkerboard(across)">
                                      <p:cBhvr>
                                        <p:cTn id="13" dur="500"/>
                                        <p:tgtEl>
                                          <p:spTgt spid="1699843">
                                            <p:txEl>
                                              <p:pRg st="3" end="3"/>
                                            </p:txEl>
                                          </p:spTgt>
                                        </p:tgtEl>
                                      </p:cBhvr>
                                    </p:animEffect>
                                  </p:childTnLst>
                                </p:cTn>
                              </p:par>
                              <p:par>
                                <p:cTn id="14" presetID="5" presetClass="entr" presetSubtype="10" fill="hold" nodeType="withEffect">
                                  <p:stCondLst>
                                    <p:cond delay="0"/>
                                  </p:stCondLst>
                                  <p:childTnLst>
                                    <p:set>
                                      <p:cBhvr>
                                        <p:cTn id="15" dur="1" fill="hold">
                                          <p:stCondLst>
                                            <p:cond delay="0"/>
                                          </p:stCondLst>
                                        </p:cTn>
                                        <p:tgtEl>
                                          <p:spTgt spid="1699843">
                                            <p:txEl>
                                              <p:pRg st="4" end="4"/>
                                            </p:txEl>
                                          </p:spTgt>
                                        </p:tgtEl>
                                        <p:attrNameLst>
                                          <p:attrName>style.visibility</p:attrName>
                                        </p:attrNameLst>
                                      </p:cBhvr>
                                      <p:to>
                                        <p:strVal val="visible"/>
                                      </p:to>
                                    </p:set>
                                    <p:animEffect transition="in" filter="checkerboard(across)">
                                      <p:cBhvr>
                                        <p:cTn id="16" dur="500"/>
                                        <p:tgtEl>
                                          <p:spTgt spid="1699843">
                                            <p:txEl>
                                              <p:pRg st="4" end="4"/>
                                            </p:txEl>
                                          </p:spTgt>
                                        </p:tgtEl>
                                      </p:cBhvr>
                                    </p:animEffect>
                                  </p:childTnLst>
                                </p:cTn>
                              </p:par>
                              <p:par>
                                <p:cTn id="17" presetID="5" presetClass="entr" presetSubtype="10" fill="hold" nodeType="withEffect">
                                  <p:stCondLst>
                                    <p:cond delay="0"/>
                                  </p:stCondLst>
                                  <p:childTnLst>
                                    <p:set>
                                      <p:cBhvr>
                                        <p:cTn id="18" dur="1" fill="hold">
                                          <p:stCondLst>
                                            <p:cond delay="0"/>
                                          </p:stCondLst>
                                        </p:cTn>
                                        <p:tgtEl>
                                          <p:spTgt spid="1699843">
                                            <p:txEl>
                                              <p:pRg st="5" end="5"/>
                                            </p:txEl>
                                          </p:spTgt>
                                        </p:tgtEl>
                                        <p:attrNameLst>
                                          <p:attrName>style.visibility</p:attrName>
                                        </p:attrNameLst>
                                      </p:cBhvr>
                                      <p:to>
                                        <p:strVal val="visible"/>
                                      </p:to>
                                    </p:set>
                                    <p:animEffect transition="in" filter="checkerboard(across)">
                                      <p:cBhvr>
                                        <p:cTn id="19" dur="500"/>
                                        <p:tgtEl>
                                          <p:spTgt spid="1699843">
                                            <p:txEl>
                                              <p:pRg st="5" end="5"/>
                                            </p:txEl>
                                          </p:spTgt>
                                        </p:tgtEl>
                                      </p:cBhvr>
                                    </p:animEffect>
                                  </p:childTnLst>
                                </p:cTn>
                              </p:par>
                              <p:par>
                                <p:cTn id="20" presetID="5" presetClass="entr" presetSubtype="10" fill="hold" nodeType="withEffect">
                                  <p:stCondLst>
                                    <p:cond delay="0"/>
                                  </p:stCondLst>
                                  <p:childTnLst>
                                    <p:set>
                                      <p:cBhvr>
                                        <p:cTn id="21" dur="1" fill="hold">
                                          <p:stCondLst>
                                            <p:cond delay="0"/>
                                          </p:stCondLst>
                                        </p:cTn>
                                        <p:tgtEl>
                                          <p:spTgt spid="1699843">
                                            <p:txEl>
                                              <p:pRg st="6" end="6"/>
                                            </p:txEl>
                                          </p:spTgt>
                                        </p:tgtEl>
                                        <p:attrNameLst>
                                          <p:attrName>style.visibility</p:attrName>
                                        </p:attrNameLst>
                                      </p:cBhvr>
                                      <p:to>
                                        <p:strVal val="visible"/>
                                      </p:to>
                                    </p:set>
                                    <p:animEffect transition="in" filter="checkerboard(across)">
                                      <p:cBhvr>
                                        <p:cTn id="22" dur="500"/>
                                        <p:tgtEl>
                                          <p:spTgt spid="169984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699843">
                                            <p:txEl>
                                              <p:pRg st="7" end="7"/>
                                            </p:txEl>
                                          </p:spTgt>
                                        </p:tgtEl>
                                        <p:attrNameLst>
                                          <p:attrName>style.visibility</p:attrName>
                                        </p:attrNameLst>
                                      </p:cBhvr>
                                      <p:to>
                                        <p:strVal val="visible"/>
                                      </p:to>
                                    </p:set>
                                    <p:animEffect transition="in" filter="diamond(in)">
                                      <p:cBhvr>
                                        <p:cTn id="27" dur="1000"/>
                                        <p:tgtEl>
                                          <p:spTgt spid="1699843">
                                            <p:txEl>
                                              <p:pRg st="7" end="7"/>
                                            </p:txEl>
                                          </p:spTgt>
                                        </p:tgtEl>
                                      </p:cBhvr>
                                    </p:animEffect>
                                  </p:childTnLst>
                                </p:cTn>
                              </p:par>
                              <p:par>
                                <p:cTn id="28" presetID="8" presetClass="entr" presetSubtype="16" fill="hold" nodeType="withEffect">
                                  <p:stCondLst>
                                    <p:cond delay="0"/>
                                  </p:stCondLst>
                                  <p:childTnLst>
                                    <p:set>
                                      <p:cBhvr>
                                        <p:cTn id="29" dur="1" fill="hold">
                                          <p:stCondLst>
                                            <p:cond delay="0"/>
                                          </p:stCondLst>
                                        </p:cTn>
                                        <p:tgtEl>
                                          <p:spTgt spid="1699843">
                                            <p:txEl>
                                              <p:pRg st="8" end="8"/>
                                            </p:txEl>
                                          </p:spTgt>
                                        </p:tgtEl>
                                        <p:attrNameLst>
                                          <p:attrName>style.visibility</p:attrName>
                                        </p:attrNameLst>
                                      </p:cBhvr>
                                      <p:to>
                                        <p:strVal val="visible"/>
                                      </p:to>
                                    </p:set>
                                    <p:animEffect transition="in" filter="diamond(in)">
                                      <p:cBhvr>
                                        <p:cTn id="30" dur="1000"/>
                                        <p:tgtEl>
                                          <p:spTgt spid="169984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a:xfrm>
            <a:off x="457200" y="1219200"/>
            <a:ext cx="5257800" cy="4937760"/>
          </a:xfrm>
        </p:spPr>
        <p:txBody>
          <a:bodyPr>
            <a:normAutofit fontScale="92500" lnSpcReduction="10000"/>
          </a:bodyPr>
          <a:lstStyle/>
          <a:p>
            <a:r>
              <a:rPr lang="en-US" dirty="0"/>
              <a:t>MJ has been admitted with a heart attack and wants to know what he can do to get healthier. Which of the following are considered modifiable cardiovascular risk factors?</a:t>
            </a:r>
          </a:p>
          <a:p>
            <a:pPr marL="788670" lvl="1" indent="-514350">
              <a:buAutoNum type="alphaLcPeriod"/>
            </a:pPr>
            <a:r>
              <a:rPr lang="en-US" sz="3200" dirty="0"/>
              <a:t>Family history, obesity</a:t>
            </a:r>
          </a:p>
          <a:p>
            <a:pPr marL="788670" lvl="1" indent="-514350">
              <a:buAutoNum type="alphaLcPeriod"/>
            </a:pPr>
            <a:r>
              <a:rPr lang="en-US" sz="3200" dirty="0"/>
              <a:t>Smoking, obesity</a:t>
            </a:r>
          </a:p>
          <a:p>
            <a:pPr marL="788670" lvl="1" indent="-514350">
              <a:buAutoNum type="alphaLcPeriod"/>
            </a:pPr>
            <a:r>
              <a:rPr lang="en-US" sz="3200" dirty="0"/>
              <a:t>Hypertension, ethnicity</a:t>
            </a:r>
          </a:p>
          <a:p>
            <a:pPr marL="788670" lvl="1" indent="-514350">
              <a:buAutoNum type="alphaLcPeriod"/>
            </a:pPr>
            <a:r>
              <a:rPr lang="en-US" sz="3200" dirty="0"/>
              <a:t>BMI and age</a:t>
            </a:r>
          </a:p>
        </p:txBody>
      </p:sp>
      <p:pic>
        <p:nvPicPr>
          <p:cNvPr id="4" name="Picture 3"/>
          <p:cNvPicPr>
            <a:picLocks noChangeAspect="1"/>
          </p:cNvPicPr>
          <p:nvPr/>
        </p:nvPicPr>
        <p:blipFill>
          <a:blip r:embed="rId3"/>
          <a:stretch>
            <a:fillRect/>
          </a:stretch>
        </p:blipFill>
        <p:spPr>
          <a:xfrm>
            <a:off x="6477000" y="1715420"/>
            <a:ext cx="1963082" cy="1950889"/>
          </a:xfrm>
          <a:prstGeom prst="rect">
            <a:avLst/>
          </a:prstGeom>
        </p:spPr>
      </p:pic>
    </p:spTree>
    <p:custDataLst>
      <p:tags r:id="rId1"/>
    </p:custDataLst>
    <p:extLst>
      <p:ext uri="{BB962C8B-B14F-4D97-AF65-F5344CB8AC3E}">
        <p14:creationId xmlns:p14="http://schemas.microsoft.com/office/powerpoint/2010/main" val="48875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625102229"/>
              </p:ext>
            </p:extLst>
          </p:nvPr>
        </p:nvGraphicFramePr>
        <p:xfrm>
          <a:off x="2895600" y="457200"/>
          <a:ext cx="6248400" cy="56594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46611" name="Rectangle 19"/>
          <p:cNvSpPr>
            <a:spLocks noChangeArrowheads="1"/>
          </p:cNvSpPr>
          <p:nvPr/>
        </p:nvSpPr>
        <p:spPr bwMode="auto">
          <a:xfrm>
            <a:off x="222143" y="1828800"/>
            <a:ext cx="2895600" cy="3276600"/>
          </a:xfrm>
          <a:prstGeom prst="rect">
            <a:avLst/>
          </a:prstGeom>
          <a:noFill/>
          <a:ln w="9525">
            <a:noFill/>
            <a:miter lim="800000"/>
            <a:headEnd/>
            <a:tailEnd/>
          </a:ln>
          <a:effectLst/>
        </p:spPr>
        <p:txBody>
          <a:bodyPr anchor="ctr"/>
          <a:lstStyle/>
          <a:p>
            <a:pPr algn="r">
              <a:defRPr/>
            </a:pPr>
            <a:br>
              <a:rPr lang="en-US" sz="4000" dirty="0">
                <a:solidFill>
                  <a:schemeClr val="hlink"/>
                </a:solidFill>
                <a:effectLst>
                  <a:outerShdw blurRad="38100" dist="38100" dir="2700000" algn="tl">
                    <a:srgbClr val="000000"/>
                  </a:outerShdw>
                </a:effectLst>
                <a:latin typeface="Arial" charset="0"/>
                <a:cs typeface="+mn-cs"/>
              </a:rPr>
            </a:br>
            <a:r>
              <a:rPr lang="en-US" sz="3200" i="1" dirty="0">
                <a:latin typeface="Arial" charset="0"/>
                <a:cs typeface="+mn-cs"/>
              </a:rPr>
              <a:t>The more risk </a:t>
            </a:r>
            <a:br>
              <a:rPr lang="en-US" sz="3200" i="1" dirty="0">
                <a:latin typeface="Arial" charset="0"/>
                <a:cs typeface="+mn-cs"/>
              </a:rPr>
            </a:br>
            <a:r>
              <a:rPr lang="en-US" sz="3200" i="1" dirty="0">
                <a:latin typeface="Arial" charset="0"/>
                <a:cs typeface="+mn-cs"/>
              </a:rPr>
              <a:t>factors = greater </a:t>
            </a:r>
            <a:br>
              <a:rPr lang="en-US" sz="3200" i="1" dirty="0">
                <a:latin typeface="Arial" charset="0"/>
                <a:cs typeface="+mn-cs"/>
              </a:rPr>
            </a:br>
            <a:r>
              <a:rPr lang="en-US" sz="3200" i="1" dirty="0">
                <a:latin typeface="Arial" charset="0"/>
                <a:cs typeface="+mn-cs"/>
              </a:rPr>
              <a:t>risk of heart </a:t>
            </a:r>
            <a:br>
              <a:rPr lang="en-US" sz="3200" i="1" dirty="0">
                <a:latin typeface="Arial" charset="0"/>
                <a:cs typeface="+mn-cs"/>
              </a:rPr>
            </a:br>
            <a:r>
              <a:rPr lang="en-US" sz="3200" i="1" dirty="0">
                <a:latin typeface="Arial" charset="0"/>
                <a:cs typeface="+mn-cs"/>
              </a:rPr>
              <a:t>disease and </a:t>
            </a:r>
            <a:br>
              <a:rPr lang="en-US" sz="3200" i="1" dirty="0">
                <a:latin typeface="Arial" charset="0"/>
                <a:cs typeface="+mn-cs"/>
              </a:rPr>
            </a:br>
            <a:r>
              <a:rPr lang="en-US" sz="3200" i="1" dirty="0">
                <a:latin typeface="Arial" charset="0"/>
                <a:cs typeface="+mn-cs"/>
              </a:rPr>
              <a:t>diabetes</a:t>
            </a:r>
            <a:br>
              <a:rPr lang="en-US" sz="3200" i="1" dirty="0">
                <a:latin typeface="Arial" charset="0"/>
                <a:cs typeface="+mn-cs"/>
              </a:rPr>
            </a:br>
            <a:r>
              <a:rPr lang="en-US" i="1" dirty="0">
                <a:latin typeface="Arial" charset="0"/>
                <a:cs typeface="+mn-cs"/>
              </a:rPr>
              <a:t>ADA 2007</a:t>
            </a:r>
          </a:p>
        </p:txBody>
      </p:sp>
      <p:sp>
        <p:nvSpPr>
          <p:cNvPr id="1646613" name="Rectangle 21"/>
          <p:cNvSpPr>
            <a:spLocks noChangeArrowheads="1"/>
          </p:cNvSpPr>
          <p:nvPr/>
        </p:nvSpPr>
        <p:spPr bwMode="auto">
          <a:xfrm>
            <a:off x="377125" y="-1292"/>
            <a:ext cx="4038600" cy="2743200"/>
          </a:xfrm>
          <a:prstGeom prst="rect">
            <a:avLst/>
          </a:prstGeom>
          <a:noFill/>
          <a:ln w="9525">
            <a:noFill/>
            <a:miter lim="800000"/>
            <a:headEnd/>
            <a:tailEnd/>
          </a:ln>
          <a:effectLst/>
        </p:spPr>
        <p:txBody>
          <a:bodyPr anchor="ctr"/>
          <a:lstStyle/>
          <a:p>
            <a:pPr>
              <a:defRPr/>
            </a:pPr>
            <a:endParaRPr lang="en-US" sz="4000" dirty="0">
              <a:solidFill>
                <a:schemeClr val="hlink"/>
              </a:solidFill>
              <a:effectLst>
                <a:outerShdw blurRad="38100" dist="38100" dir="2700000" algn="tl">
                  <a:srgbClr val="000000"/>
                </a:outerShdw>
              </a:effectLst>
              <a:latin typeface="Arial" charset="0"/>
              <a:cs typeface="+mn-cs"/>
            </a:endParaRPr>
          </a:p>
        </p:txBody>
      </p:sp>
      <p:sp>
        <p:nvSpPr>
          <p:cNvPr id="3" name="Title 2"/>
          <p:cNvSpPr>
            <a:spLocks noGrp="1"/>
          </p:cNvSpPr>
          <p:nvPr>
            <p:ph type="title"/>
          </p:nvPr>
        </p:nvSpPr>
        <p:spPr>
          <a:xfrm>
            <a:off x="235058" y="342254"/>
            <a:ext cx="3270141" cy="1486546"/>
          </a:xfrm>
        </p:spPr>
        <p:txBody>
          <a:bodyPr>
            <a:normAutofit fontScale="90000"/>
          </a:bodyPr>
          <a:lstStyle/>
          <a:p>
            <a:r>
              <a:rPr lang="en-US" dirty="0" err="1"/>
              <a:t>CardioVascular</a:t>
            </a:r>
            <a:r>
              <a:rPr lang="en-US" dirty="0"/>
              <a:t> Risk Factors</a:t>
            </a:r>
          </a:p>
        </p:txBody>
      </p:sp>
    </p:spTree>
    <p:custDataLst>
      <p:tags r:id="rId1"/>
    </p:custDataLst>
    <p:extLst>
      <p:ext uri="{BB962C8B-B14F-4D97-AF65-F5344CB8AC3E}">
        <p14:creationId xmlns:p14="http://schemas.microsoft.com/office/powerpoint/2010/main" val="136179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62" name="Rectangle 2"/>
          <p:cNvSpPr>
            <a:spLocks noGrp="1" noChangeArrowheads="1"/>
          </p:cNvSpPr>
          <p:nvPr>
            <p:ph type="title"/>
          </p:nvPr>
        </p:nvSpPr>
        <p:spPr/>
        <p:txBody>
          <a:bodyPr/>
          <a:lstStyle/>
          <a:p>
            <a:pPr eaLnBrk="1" hangingPunct="1">
              <a:defRPr/>
            </a:pPr>
            <a:r>
              <a:rPr lang="en-US"/>
              <a:t>Bottom Line</a:t>
            </a:r>
          </a:p>
        </p:txBody>
      </p:sp>
      <p:sp>
        <p:nvSpPr>
          <p:cNvPr id="1576963" name="Rectangle 3"/>
          <p:cNvSpPr>
            <a:spLocks noGrp="1" noChangeArrowheads="1"/>
          </p:cNvSpPr>
          <p:nvPr>
            <p:ph type="body" idx="1"/>
          </p:nvPr>
        </p:nvSpPr>
        <p:spPr>
          <a:xfrm>
            <a:off x="641351" y="1295400"/>
            <a:ext cx="6445250" cy="5059363"/>
          </a:xfrm>
        </p:spPr>
        <p:txBody>
          <a:bodyPr/>
          <a:lstStyle/>
          <a:p>
            <a:pPr eaLnBrk="1" hangingPunct="1">
              <a:defRPr/>
            </a:pPr>
            <a:r>
              <a:rPr lang="en-US" dirty="0"/>
              <a:t>Cardiovascular disease is the leading cause of death for people with diabetes</a:t>
            </a:r>
          </a:p>
          <a:p>
            <a:pPr eaLnBrk="1" hangingPunct="1">
              <a:defRPr/>
            </a:pPr>
            <a:r>
              <a:rPr lang="en-US" dirty="0"/>
              <a:t>65% of people with diabetes die from heart disease (36% in general population)</a:t>
            </a:r>
          </a:p>
          <a:p>
            <a:pPr eaLnBrk="1" hangingPunct="1">
              <a:defRPr/>
            </a:pPr>
            <a:r>
              <a:rPr lang="en-US" dirty="0"/>
              <a:t>Prevention and aggressive treatment of diabetes is critical</a:t>
            </a:r>
          </a:p>
        </p:txBody>
      </p:sp>
      <p:pic>
        <p:nvPicPr>
          <p:cNvPr id="161796" name="Picture 4" descr="C:\Documents and Settings\Owner\Local Settings\Temporary Internet Files\Content.IE5\8358BP1X\MCj0326764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525" y="1447800"/>
            <a:ext cx="1819275" cy="158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10546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pPr>
              <a:defRPr/>
            </a:pPr>
            <a:r>
              <a:rPr lang="en-US" dirty="0"/>
              <a:t>Bacterial Cells Outnumber Human Cells 10 to 1</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470" y="990600"/>
            <a:ext cx="4135437" cy="509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3023831"/>
            <a:ext cx="2857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57200" y="1578679"/>
            <a:ext cx="3733800" cy="1200329"/>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rPr>
              <a:t>10 trillion human cells</a:t>
            </a:r>
          </a:p>
          <a:p>
            <a:pPr marL="342900" indent="-342900">
              <a:buFont typeface="Arial" panose="020B0604020202020204" pitchFamily="34" charset="0"/>
              <a:buChar char="•"/>
            </a:pPr>
            <a:r>
              <a:rPr lang="en-US" dirty="0">
                <a:latin typeface="Calibri" panose="020F0502020204030204" pitchFamily="34" charset="0"/>
              </a:rPr>
              <a:t>Host 100 trillion bacterial and fungal cells</a:t>
            </a:r>
          </a:p>
        </p:txBody>
      </p:sp>
    </p:spTree>
    <p:custDataLst>
      <p:tags r:id="rId1"/>
    </p:custDataLst>
    <p:extLst>
      <p:ext uri="{BB962C8B-B14F-4D97-AF65-F5344CB8AC3E}">
        <p14:creationId xmlns:p14="http://schemas.microsoft.com/office/powerpoint/2010/main" val="55084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Hypoglycemia prevention</a:t>
            </a:r>
          </a:p>
        </p:txBody>
      </p:sp>
      <p:sp>
        <p:nvSpPr>
          <p:cNvPr id="3" name="Content Placeholder 2"/>
          <p:cNvSpPr>
            <a:spLocks noGrp="1"/>
          </p:cNvSpPr>
          <p:nvPr>
            <p:ph idx="1"/>
          </p:nvPr>
        </p:nvSpPr>
        <p:spPr>
          <a:xfrm>
            <a:off x="457200" y="1371600"/>
            <a:ext cx="8229600" cy="4762500"/>
          </a:xfrm>
        </p:spPr>
        <p:txBody>
          <a:bodyPr/>
          <a:lstStyle/>
          <a:p>
            <a:pPr>
              <a:defRPr/>
            </a:pPr>
            <a:r>
              <a:rPr lang="en-US" sz="4000" dirty="0"/>
              <a:t>72 </a:t>
            </a:r>
            <a:r>
              <a:rPr lang="en-US" sz="4000" dirty="0" err="1"/>
              <a:t>yr</a:t>
            </a:r>
            <a:r>
              <a:rPr lang="en-US" sz="4000" dirty="0"/>
              <a:t> old, thin, lives alone, A1c 7.3%.  History of MI, stroke.  DM for 12 </a:t>
            </a:r>
            <a:r>
              <a:rPr lang="en-US" sz="4000" dirty="0" err="1"/>
              <a:t>yrs</a:t>
            </a:r>
            <a:r>
              <a:rPr lang="en-US" sz="4000" dirty="0"/>
              <a:t>, takes glyburide 10mg BID. Limited income. </a:t>
            </a:r>
            <a:r>
              <a:rPr lang="en-US" sz="4000" dirty="0" err="1"/>
              <a:t>Creat</a:t>
            </a:r>
            <a:r>
              <a:rPr lang="en-US" sz="4000" dirty="0"/>
              <a:t> 1.4.</a:t>
            </a:r>
          </a:p>
          <a:p>
            <a:pPr>
              <a:defRPr/>
            </a:pPr>
            <a:r>
              <a:rPr lang="en-US" sz="4000" dirty="0"/>
              <a:t>What strategies to </a:t>
            </a:r>
          </a:p>
          <a:p>
            <a:pPr marL="0" indent="0">
              <a:buNone/>
              <a:defRPr/>
            </a:pPr>
            <a:r>
              <a:rPr lang="en-US" sz="4000" dirty="0"/>
              <a:t>Prevent hypo?</a:t>
            </a:r>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604986"/>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982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8" name="Rectangle 2"/>
          <p:cNvSpPr>
            <a:spLocks noGrp="1" noRot="1" noChangeArrowheads="1"/>
          </p:cNvSpPr>
          <p:nvPr>
            <p:ph type="title"/>
          </p:nvPr>
        </p:nvSpPr>
        <p:spPr>
          <a:xfrm>
            <a:off x="457200" y="208643"/>
            <a:ext cx="8458200" cy="1143000"/>
          </a:xfrm>
        </p:spPr>
        <p:txBody>
          <a:bodyPr/>
          <a:lstStyle/>
          <a:p>
            <a:pPr eaLnBrk="1" hangingPunct="1">
              <a:defRPr/>
            </a:pPr>
            <a:r>
              <a:rPr lang="en-US" dirty="0" err="1"/>
              <a:t>Glycemic</a:t>
            </a:r>
            <a:r>
              <a:rPr lang="en-US" dirty="0"/>
              <a:t> Threshold Values</a:t>
            </a:r>
            <a:br>
              <a:rPr lang="en-US" dirty="0"/>
            </a:br>
            <a:r>
              <a:rPr lang="en-US" sz="2400" dirty="0"/>
              <a:t>John White, </a:t>
            </a:r>
            <a:r>
              <a:rPr lang="en-US" sz="2400" dirty="0" err="1"/>
              <a:t>PharmD</a:t>
            </a:r>
            <a:r>
              <a:rPr lang="en-US" sz="2400" dirty="0"/>
              <a:t>, Diabetes Spectrum, 2007</a:t>
            </a:r>
          </a:p>
        </p:txBody>
      </p:sp>
      <p:sp>
        <p:nvSpPr>
          <p:cNvPr id="961539" name="Rectangle 3"/>
          <p:cNvSpPr>
            <a:spLocks noGrp="1" noChangeArrowheads="1"/>
          </p:cNvSpPr>
          <p:nvPr>
            <p:ph type="body" idx="1"/>
          </p:nvPr>
        </p:nvSpPr>
        <p:spPr>
          <a:xfrm>
            <a:off x="457200" y="1600200"/>
            <a:ext cx="8305800" cy="5105400"/>
          </a:xfrm>
        </p:spPr>
        <p:txBody>
          <a:bodyPr>
            <a:normAutofit/>
          </a:bodyPr>
          <a:lstStyle/>
          <a:p>
            <a:pPr eaLnBrk="1" hangingPunct="1">
              <a:buFont typeface="Wingdings" panose="05000000000000000000" pitchFamily="2" charset="2"/>
              <a:buNone/>
              <a:defRPr/>
            </a:pPr>
            <a:r>
              <a:rPr lang="en-US" sz="2400" u="sng" dirty="0"/>
              <a:t>Classification		      BG		Physical Response</a:t>
            </a:r>
          </a:p>
          <a:p>
            <a:pPr eaLnBrk="1" hangingPunct="1">
              <a:buFont typeface="Wingdings" panose="05000000000000000000" pitchFamily="2" charset="2"/>
              <a:buNone/>
              <a:defRPr/>
            </a:pPr>
            <a:r>
              <a:rPr lang="en-US" sz="2400" dirty="0"/>
              <a:t>Lower </a:t>
            </a:r>
            <a:r>
              <a:rPr lang="en-US" sz="2400" dirty="0" err="1"/>
              <a:t>euglycemia</a:t>
            </a:r>
            <a:r>
              <a:rPr lang="en-US" sz="2400" dirty="0"/>
              <a:t>	       80-90’s 	Endogenous insulin</a:t>
            </a:r>
          </a:p>
          <a:p>
            <a:pPr eaLnBrk="1" hangingPunct="1">
              <a:buFont typeface="Wingdings" panose="05000000000000000000" pitchFamily="2" charset="2"/>
              <a:buNone/>
              <a:defRPr/>
            </a:pPr>
            <a:r>
              <a:rPr lang="en-US" sz="2400" dirty="0"/>
              <a:t>Hypoglycemia	       		70’s      Glucagon, adrenaline</a:t>
            </a:r>
          </a:p>
          <a:p>
            <a:pPr eaLnBrk="1" hangingPunct="1">
              <a:buFont typeface="Wingdings" panose="05000000000000000000" pitchFamily="2" charset="2"/>
              <a:buNone/>
              <a:defRPr/>
            </a:pPr>
            <a:r>
              <a:rPr lang="en-US" sz="2400" dirty="0"/>
              <a:t>Symptoms		       	60s       	Growth hormone, cortisol</a:t>
            </a:r>
          </a:p>
          <a:p>
            <a:pPr eaLnBrk="1" hangingPunct="1">
              <a:buFont typeface="Wingdings" panose="05000000000000000000" pitchFamily="2" charset="2"/>
              <a:buNone/>
              <a:defRPr/>
            </a:pPr>
            <a:r>
              <a:rPr lang="en-US" sz="2400" dirty="0"/>
              <a:t> 				       	50’s      	Cognitive deterioration</a:t>
            </a:r>
          </a:p>
          <a:p>
            <a:pPr eaLnBrk="1" hangingPunct="1">
              <a:buFont typeface="Wingdings" panose="05000000000000000000" pitchFamily="2" charset="2"/>
              <a:buNone/>
              <a:defRPr/>
            </a:pPr>
            <a:r>
              <a:rPr lang="en-US" sz="2400" dirty="0" err="1"/>
              <a:t>Neuroglycopenia</a:t>
            </a:r>
            <a:r>
              <a:rPr lang="en-US" sz="2400" dirty="0"/>
              <a:t>	       	40’s</a:t>
            </a:r>
          </a:p>
          <a:p>
            <a:pPr eaLnBrk="1" hangingPunct="1">
              <a:buFont typeface="Wingdings" panose="05000000000000000000" pitchFamily="2" charset="2"/>
              <a:buNone/>
              <a:defRPr/>
            </a:pPr>
            <a:r>
              <a:rPr lang="en-US" sz="2400" dirty="0"/>
              <a:t>				       	30’s</a:t>
            </a:r>
          </a:p>
          <a:p>
            <a:pPr eaLnBrk="1" hangingPunct="1">
              <a:buFont typeface="Wingdings" panose="05000000000000000000" pitchFamily="2" charset="2"/>
              <a:buNone/>
              <a:defRPr/>
            </a:pPr>
            <a:r>
              <a:rPr lang="en-US" sz="2400" dirty="0"/>
              <a:t>Severe 		       	       	20’s      Coma, seizures</a:t>
            </a:r>
          </a:p>
          <a:p>
            <a:pPr eaLnBrk="1" hangingPunct="1">
              <a:buFont typeface="Wingdings" panose="05000000000000000000" pitchFamily="2" charset="2"/>
              <a:buNone/>
              <a:defRPr/>
            </a:pPr>
            <a:r>
              <a:rPr lang="en-US" sz="2400" dirty="0" err="1"/>
              <a:t>neuroglycopenia</a:t>
            </a:r>
            <a:r>
              <a:rPr lang="en-US" sz="2400" dirty="0"/>
              <a:t>	       	10 </a:t>
            </a:r>
          </a:p>
        </p:txBody>
      </p:sp>
      <p:sp>
        <p:nvSpPr>
          <p:cNvPr id="7172" name="Line 4"/>
          <p:cNvSpPr>
            <a:spLocks noChangeShapeType="1"/>
          </p:cNvSpPr>
          <p:nvPr/>
        </p:nvSpPr>
        <p:spPr bwMode="auto">
          <a:xfrm flipH="1">
            <a:off x="3526992" y="2057400"/>
            <a:ext cx="14514" cy="3342368"/>
          </a:xfrm>
          <a:prstGeom prst="line">
            <a:avLst/>
          </a:prstGeom>
          <a:noFill/>
          <a:ln w="38100">
            <a:solidFill>
              <a:srgbClr val="66FF33"/>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7173" name="TextBox 7"/>
          <p:cNvSpPr txBox="1">
            <a:spLocks noChangeArrowheads="1"/>
          </p:cNvSpPr>
          <p:nvPr/>
        </p:nvSpPr>
        <p:spPr bwMode="auto">
          <a:xfrm>
            <a:off x="457200" y="5648325"/>
            <a:ext cx="30843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en-US" sz="1400" dirty="0"/>
              <a:t>(</a:t>
            </a:r>
            <a:r>
              <a:rPr lang="en-US" dirty="0"/>
              <a:t>shortage of glucose in the brain</a:t>
            </a:r>
          </a:p>
          <a:p>
            <a:r>
              <a:rPr lang="en-US" dirty="0"/>
              <a:t>affects function of the neurons)</a:t>
            </a:r>
          </a:p>
        </p:txBody>
      </p:sp>
    </p:spTree>
    <p:custDataLst>
      <p:tags r:id="rId1"/>
    </p:custDataLst>
    <p:extLst>
      <p:ext uri="{BB962C8B-B14F-4D97-AF65-F5344CB8AC3E}">
        <p14:creationId xmlns:p14="http://schemas.microsoft.com/office/powerpoint/2010/main" val="380392972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Rectangle 2"/>
          <p:cNvSpPr>
            <a:spLocks noGrp="1" noRot="1" noChangeArrowheads="1"/>
          </p:cNvSpPr>
          <p:nvPr>
            <p:ph type="title"/>
          </p:nvPr>
        </p:nvSpPr>
        <p:spPr/>
        <p:txBody>
          <a:bodyPr/>
          <a:lstStyle/>
          <a:p>
            <a:pPr eaLnBrk="1" hangingPunct="1">
              <a:defRPr/>
            </a:pPr>
            <a:r>
              <a:rPr lang="en-US"/>
              <a:t>Hypoglycemia Awareness</a:t>
            </a:r>
          </a:p>
        </p:txBody>
      </p:sp>
      <p:sp>
        <p:nvSpPr>
          <p:cNvPr id="696323" name="Rectangle 3"/>
          <p:cNvSpPr>
            <a:spLocks noGrp="1" noChangeArrowheads="1"/>
          </p:cNvSpPr>
          <p:nvPr>
            <p:ph type="body" idx="1"/>
          </p:nvPr>
        </p:nvSpPr>
        <p:spPr>
          <a:xfrm>
            <a:off x="457200" y="1219200"/>
            <a:ext cx="6761988" cy="4937760"/>
          </a:xfrm>
        </p:spPr>
        <p:txBody>
          <a:bodyPr>
            <a:normAutofit lnSpcReduction="10000"/>
          </a:bodyPr>
          <a:lstStyle/>
          <a:p>
            <a:pPr eaLnBrk="1" hangingPunct="1">
              <a:defRPr/>
            </a:pPr>
            <a:r>
              <a:rPr lang="en-US" dirty="0"/>
              <a:t>autonomic symptoms </a:t>
            </a:r>
            <a:r>
              <a:rPr lang="en-US" dirty="0" err="1"/>
              <a:t>adrenergically</a:t>
            </a:r>
            <a:r>
              <a:rPr lang="en-US" dirty="0"/>
              <a:t> based</a:t>
            </a:r>
          </a:p>
          <a:p>
            <a:pPr eaLnBrk="1" hangingPunct="1">
              <a:defRPr/>
            </a:pPr>
            <a:r>
              <a:rPr lang="en-US" dirty="0"/>
              <a:t>after 2-5 </a:t>
            </a:r>
            <a:r>
              <a:rPr lang="en-US" dirty="0" err="1"/>
              <a:t>yrs</a:t>
            </a:r>
            <a:r>
              <a:rPr lang="en-US" dirty="0"/>
              <a:t> of type 1 </a:t>
            </a:r>
            <a:r>
              <a:rPr lang="en-US" dirty="0" err="1"/>
              <a:t>dm</a:t>
            </a:r>
            <a:r>
              <a:rPr lang="en-US" dirty="0"/>
              <a:t>, </a:t>
            </a:r>
          </a:p>
          <a:p>
            <a:pPr lvl="1" eaLnBrk="1" hangingPunct="1">
              <a:defRPr/>
            </a:pPr>
            <a:r>
              <a:rPr lang="en-US" dirty="0"/>
              <a:t>glucagon secretion impaired</a:t>
            </a:r>
          </a:p>
          <a:p>
            <a:pPr lvl="1" eaLnBrk="1" hangingPunct="1">
              <a:defRPr/>
            </a:pPr>
            <a:r>
              <a:rPr lang="en-US" dirty="0"/>
              <a:t>epinephrine secretion becomes primary mechanism to restore BG levels</a:t>
            </a:r>
          </a:p>
          <a:p>
            <a:pPr eaLnBrk="1" hangingPunct="1">
              <a:defRPr/>
            </a:pPr>
            <a:r>
              <a:rPr lang="en-US" dirty="0"/>
              <a:t>over time, </a:t>
            </a:r>
            <a:r>
              <a:rPr lang="en-US" dirty="0" err="1"/>
              <a:t>epi</a:t>
            </a:r>
            <a:r>
              <a:rPr lang="en-US" dirty="0"/>
              <a:t> response diminished or delayed</a:t>
            </a:r>
          </a:p>
          <a:p>
            <a:pPr eaLnBrk="1" hangingPunct="1">
              <a:defRPr/>
            </a:pPr>
            <a:r>
              <a:rPr lang="en-US" dirty="0"/>
              <a:t>decreases awareness of hypo and hormonal response</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19188" y="1219200"/>
            <a:ext cx="1467612" cy="2057400"/>
          </a:xfrm>
          <a:prstGeom prst="rect">
            <a:avLst/>
          </a:prstGeom>
        </p:spPr>
      </p:pic>
    </p:spTree>
    <p:custDataLst>
      <p:tags r:id="rId1"/>
    </p:custDataLst>
    <p:extLst>
      <p:ext uri="{BB962C8B-B14F-4D97-AF65-F5344CB8AC3E}">
        <p14:creationId xmlns:p14="http://schemas.microsoft.com/office/powerpoint/2010/main" val="279778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Rot="1" noChangeArrowheads="1"/>
          </p:cNvSpPr>
          <p:nvPr>
            <p:ph type="title"/>
          </p:nvPr>
        </p:nvSpPr>
        <p:spPr/>
        <p:txBody>
          <a:bodyPr lIns="90477" tIns="44445" rIns="90477" bIns="44445" anchor="b"/>
          <a:lstStyle/>
          <a:p>
            <a:pPr eaLnBrk="1" hangingPunct="1">
              <a:defRPr/>
            </a:pPr>
            <a:r>
              <a:rPr lang="en-US"/>
              <a:t>Hypoglycemia Symptoms</a:t>
            </a:r>
          </a:p>
        </p:txBody>
      </p:sp>
      <p:sp>
        <p:nvSpPr>
          <p:cNvPr id="558086" name="Rectangle 6"/>
          <p:cNvSpPr>
            <a:spLocks noGrp="1" noChangeArrowheads="1"/>
          </p:cNvSpPr>
          <p:nvPr>
            <p:ph type="body" sz="half" idx="2"/>
          </p:nvPr>
        </p:nvSpPr>
        <p:spPr>
          <a:xfrm>
            <a:off x="1981200" y="1752600"/>
            <a:ext cx="3048000" cy="4525963"/>
          </a:xfrm>
        </p:spPr>
        <p:txBody>
          <a:bodyPr/>
          <a:lstStyle/>
          <a:p>
            <a:pPr eaLnBrk="1" hangingPunct="1">
              <a:defRPr/>
            </a:pPr>
            <a:r>
              <a:rPr lang="en-US" sz="2800" dirty="0">
                <a:solidFill>
                  <a:schemeClr val="hlink"/>
                </a:solidFill>
              </a:rPr>
              <a:t>Autonomic</a:t>
            </a:r>
          </a:p>
          <a:p>
            <a:pPr lvl="1" eaLnBrk="1" hangingPunct="1">
              <a:defRPr/>
            </a:pPr>
            <a:r>
              <a:rPr lang="en-US" sz="2400" dirty="0">
                <a:solidFill>
                  <a:schemeClr val="tx1"/>
                </a:solidFill>
              </a:rPr>
              <a:t>Anxiety</a:t>
            </a:r>
          </a:p>
          <a:p>
            <a:pPr lvl="1" eaLnBrk="1" hangingPunct="1">
              <a:defRPr/>
            </a:pPr>
            <a:r>
              <a:rPr lang="en-US" sz="2400" dirty="0">
                <a:solidFill>
                  <a:schemeClr val="tx1"/>
                </a:solidFill>
              </a:rPr>
              <a:t>Palpitations</a:t>
            </a:r>
          </a:p>
          <a:p>
            <a:pPr lvl="1" eaLnBrk="1" hangingPunct="1">
              <a:defRPr/>
            </a:pPr>
            <a:r>
              <a:rPr lang="en-US" sz="2400" dirty="0">
                <a:solidFill>
                  <a:schemeClr val="tx1"/>
                </a:solidFill>
              </a:rPr>
              <a:t>Sweating</a:t>
            </a:r>
          </a:p>
          <a:p>
            <a:pPr lvl="1" eaLnBrk="1" hangingPunct="1">
              <a:defRPr/>
            </a:pPr>
            <a:r>
              <a:rPr lang="en-US" sz="2400" dirty="0">
                <a:solidFill>
                  <a:schemeClr val="tx1"/>
                </a:solidFill>
              </a:rPr>
              <a:t>Tingling</a:t>
            </a:r>
          </a:p>
          <a:p>
            <a:pPr lvl="1" eaLnBrk="1" hangingPunct="1">
              <a:defRPr/>
            </a:pPr>
            <a:r>
              <a:rPr lang="en-US" sz="2400" dirty="0">
                <a:solidFill>
                  <a:schemeClr val="tx1"/>
                </a:solidFill>
              </a:rPr>
              <a:t>Trembling</a:t>
            </a:r>
          </a:p>
          <a:p>
            <a:pPr lvl="1" eaLnBrk="1" hangingPunct="1">
              <a:defRPr/>
            </a:pPr>
            <a:r>
              <a:rPr lang="en-US" sz="2400" dirty="0">
                <a:solidFill>
                  <a:schemeClr val="tx1"/>
                </a:solidFill>
              </a:rPr>
              <a:t>Hypoglycemic Unawareness</a:t>
            </a:r>
          </a:p>
          <a:p>
            <a:pPr lvl="1" eaLnBrk="1" hangingPunct="1">
              <a:defRPr/>
            </a:pPr>
            <a:endParaRPr lang="en-US" sz="2400" dirty="0"/>
          </a:p>
        </p:txBody>
      </p:sp>
      <p:sp>
        <p:nvSpPr>
          <p:cNvPr id="558087" name="Rectangle 7"/>
          <p:cNvSpPr>
            <a:spLocks noChangeArrowheads="1"/>
          </p:cNvSpPr>
          <p:nvPr/>
        </p:nvSpPr>
        <p:spPr bwMode="auto">
          <a:xfrm>
            <a:off x="4876800" y="1752600"/>
            <a:ext cx="3200400" cy="4525963"/>
          </a:xfrm>
          <a:prstGeom prst="rect">
            <a:avLst/>
          </a:prstGeom>
          <a:noFill/>
          <a:ln w="9525">
            <a:noFill/>
            <a:miter lim="800000"/>
            <a:headEnd/>
            <a:tailEnd/>
          </a:ln>
          <a:effectLst/>
        </p:spPr>
        <p:txBody>
          <a:bodyPr/>
          <a:lstStyle/>
          <a:p>
            <a:pPr marL="342900" indent="-342900">
              <a:spcBef>
                <a:spcPct val="20000"/>
              </a:spcBef>
              <a:buClr>
                <a:schemeClr val="hlink"/>
              </a:buClr>
              <a:buSzPct val="70000"/>
              <a:buFont typeface="Wingdings" pitchFamily="2" charset="2"/>
              <a:buBlip>
                <a:blip r:embed="rId4"/>
              </a:buBlip>
              <a:defRPr/>
            </a:pPr>
            <a:r>
              <a:rPr lang="en-US" sz="2800" dirty="0" err="1">
                <a:solidFill>
                  <a:schemeClr val="accent1">
                    <a:lumMod val="75000"/>
                  </a:schemeClr>
                </a:solidFill>
                <a:effectLst>
                  <a:outerShdw blurRad="38100" dist="38100" dir="2700000" algn="tl">
                    <a:srgbClr val="000000"/>
                  </a:outerShdw>
                </a:effectLst>
                <a:latin typeface="Tahoma" pitchFamily="34" charset="0"/>
                <a:cs typeface="+mn-cs"/>
              </a:rPr>
              <a:t>Neuroglycopenia</a:t>
            </a:r>
            <a:endParaRPr lang="en-US" sz="2800" dirty="0">
              <a:solidFill>
                <a:schemeClr val="accent1">
                  <a:lumMod val="75000"/>
                </a:schemeClr>
              </a:solidFill>
              <a:effectLst>
                <a:outerShdw blurRad="38100" dist="38100" dir="2700000" algn="tl">
                  <a:srgbClr val="000000"/>
                </a:outerShdw>
              </a:effectLst>
              <a:latin typeface="Tahoma" pitchFamily="34" charset="0"/>
              <a:cs typeface="+mn-cs"/>
            </a:endParaRP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Irritability</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Drowsiness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Dizziness</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Blurred Vision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Difficulty with speech</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Confusion</a:t>
            </a:r>
          </a:p>
          <a:p>
            <a:pPr marL="742950" lvl="1" indent="-285750">
              <a:spcBef>
                <a:spcPct val="20000"/>
              </a:spcBef>
              <a:buClr>
                <a:schemeClr val="accent2"/>
              </a:buClr>
              <a:buSzPct val="70000"/>
              <a:buFont typeface="Wingdings" pitchFamily="2" charset="2"/>
              <a:buBlip>
                <a:blip r:embed="rId5"/>
              </a:buBlip>
              <a:defRPr/>
            </a:pPr>
            <a:r>
              <a:rPr lang="en-US" sz="2400" dirty="0">
                <a:effectLst>
                  <a:outerShdw blurRad="38100" dist="38100" dir="2700000" algn="tl">
                    <a:srgbClr val="000000"/>
                  </a:outerShdw>
                </a:effectLst>
                <a:latin typeface="Tahoma" pitchFamily="34" charset="0"/>
                <a:cs typeface="+mn-cs"/>
              </a:rPr>
              <a:t>Feeling faint</a:t>
            </a:r>
          </a:p>
          <a:p>
            <a:pPr marL="742950" lvl="1" indent="-285750">
              <a:spcBef>
                <a:spcPct val="20000"/>
              </a:spcBef>
              <a:buClr>
                <a:schemeClr val="accent2"/>
              </a:buClr>
              <a:buSzPct val="70000"/>
              <a:buFont typeface="Wingdings" pitchFamily="2" charset="2"/>
              <a:buBlip>
                <a:blip r:embed="rId5"/>
              </a:buBlip>
              <a:defRPr/>
            </a:pPr>
            <a:endParaRPr lang="en-US" sz="2400" dirty="0">
              <a:effectLst>
                <a:outerShdw blurRad="38100" dist="38100" dir="2700000" algn="tl">
                  <a:srgbClr val="000000"/>
                </a:outerShdw>
              </a:effectLst>
              <a:latin typeface="Tahoma" pitchFamily="34" charset="0"/>
              <a:cs typeface="+mn-cs"/>
            </a:endParaRPr>
          </a:p>
        </p:txBody>
      </p:sp>
      <p:pic>
        <p:nvPicPr>
          <p:cNvPr id="13317" name="Picture 9" descr="fatigue_6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24384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4504643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Rot="1" noChangeArrowheads="1"/>
          </p:cNvSpPr>
          <p:nvPr>
            <p:ph type="title"/>
          </p:nvPr>
        </p:nvSpPr>
        <p:spPr>
          <a:xfrm>
            <a:off x="190500" y="304800"/>
            <a:ext cx="8610600" cy="992188"/>
          </a:xfrm>
        </p:spPr>
        <p:txBody>
          <a:bodyPr lIns="90477" tIns="44445" rIns="90477" bIns="44445" anchor="b"/>
          <a:lstStyle/>
          <a:p>
            <a:pPr eaLnBrk="1" hangingPunct="1">
              <a:defRPr/>
            </a:pPr>
            <a:r>
              <a:rPr lang="en-US" dirty="0"/>
              <a:t>Treatment of Hypoglycemia</a:t>
            </a:r>
            <a:endParaRPr lang="en-US" dirty="0">
              <a:sym typeface="Monotype Sorts" pitchFamily="2" charset="2"/>
            </a:endParaRPr>
          </a:p>
        </p:txBody>
      </p:sp>
      <p:sp>
        <p:nvSpPr>
          <p:cNvPr id="560131" name="Rectangle 3"/>
          <p:cNvSpPr>
            <a:spLocks noGrp="1" noChangeArrowheads="1"/>
          </p:cNvSpPr>
          <p:nvPr>
            <p:ph type="body" idx="1"/>
          </p:nvPr>
        </p:nvSpPr>
        <p:spPr>
          <a:xfrm>
            <a:off x="457200" y="1334566"/>
            <a:ext cx="7772400" cy="4572000"/>
          </a:xfrm>
        </p:spPr>
        <p:txBody>
          <a:bodyPr lIns="90477" tIns="44445" rIns="90477" bIns="44445"/>
          <a:lstStyle/>
          <a:p>
            <a:pPr eaLnBrk="1" hangingPunct="1">
              <a:defRPr/>
            </a:pPr>
            <a:r>
              <a:rPr lang="en-US" dirty="0"/>
              <a:t>If blood glucose </a:t>
            </a:r>
            <a:r>
              <a:rPr lang="en-US" b="1" dirty="0"/>
              <a:t>70</a:t>
            </a:r>
            <a:r>
              <a:rPr lang="en-US" sz="2800" dirty="0"/>
              <a:t>mg/dl</a:t>
            </a:r>
            <a:r>
              <a:rPr lang="en-US" dirty="0"/>
              <a:t> or below:</a:t>
            </a:r>
          </a:p>
          <a:p>
            <a:pPr lvl="1" eaLnBrk="1" hangingPunct="1">
              <a:buSzPct val="75000"/>
              <a:buFont typeface="Monotype Sorts" pitchFamily="2" charset="2"/>
              <a:buBlip>
                <a:blip r:embed="rId4"/>
              </a:buBlip>
              <a:defRPr/>
            </a:pPr>
            <a:r>
              <a:rPr lang="en-US" dirty="0"/>
              <a:t>10-15 </a:t>
            </a:r>
            <a:r>
              <a:rPr lang="en-US" dirty="0" err="1"/>
              <a:t>gms</a:t>
            </a:r>
            <a:r>
              <a:rPr lang="en-US" dirty="0"/>
              <a:t> of carb to raise BG 30 - 45</a:t>
            </a:r>
            <a:r>
              <a:rPr lang="en-US" sz="2400" dirty="0"/>
              <a:t>mg/dl</a:t>
            </a:r>
            <a:endParaRPr lang="en-US" dirty="0"/>
          </a:p>
          <a:p>
            <a:pPr eaLnBrk="1" hangingPunct="1">
              <a:buSzPct val="60000"/>
              <a:buFont typeface="Monotype Sorts" pitchFamily="2" charset="2"/>
              <a:buBlip>
                <a:blip r:embed="rId5"/>
              </a:buBlip>
              <a:defRPr/>
            </a:pPr>
            <a:r>
              <a:rPr lang="en-US" dirty="0"/>
              <a:t>Retest in 15 minutes, if still low, treat again, even without symptoms</a:t>
            </a:r>
          </a:p>
          <a:p>
            <a:pPr eaLnBrk="1" hangingPunct="1">
              <a:buSzPct val="60000"/>
              <a:buFont typeface="Monotype Sorts" pitchFamily="2" charset="2"/>
              <a:buBlip>
                <a:blip r:embed="rId5"/>
              </a:buBlip>
              <a:defRPr/>
            </a:pPr>
            <a:r>
              <a:rPr lang="en-US" dirty="0"/>
              <a:t>Follow with usual meal or snack</a:t>
            </a:r>
          </a:p>
          <a:p>
            <a:pPr eaLnBrk="1" hangingPunct="1">
              <a:buSzPct val="60000"/>
              <a:buFont typeface="Monotype Sorts" pitchFamily="2" charset="2"/>
              <a:buBlip>
                <a:blip r:embed="rId5"/>
              </a:buBlip>
              <a:defRPr/>
            </a:pPr>
            <a:r>
              <a:rPr lang="en-US" dirty="0"/>
              <a:t>If BG less than 40, allow recovery time</a:t>
            </a:r>
          </a:p>
          <a:p>
            <a:pPr eaLnBrk="1" hangingPunct="1">
              <a:buSzPct val="60000"/>
              <a:buFont typeface="Monotype Sorts" pitchFamily="2" charset="2"/>
              <a:buBlip>
                <a:blip r:embed="rId5"/>
              </a:buBlip>
              <a:defRPr/>
            </a:pPr>
            <a:r>
              <a:rPr lang="en-US" dirty="0"/>
              <a:t>Severe hypo may require glucagon</a:t>
            </a:r>
          </a:p>
          <a:p>
            <a:pPr eaLnBrk="1" hangingPunct="1">
              <a:buFont typeface="Monotype Sorts" pitchFamily="2" charset="2"/>
              <a:buNone/>
              <a:defRPr/>
            </a:pPr>
            <a:endParaRPr lang="en-US"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9400" y="4495800"/>
            <a:ext cx="2023567" cy="1730805"/>
          </a:xfrm>
          <a:prstGeom prst="rect">
            <a:avLst/>
          </a:prstGeom>
        </p:spPr>
      </p:pic>
    </p:spTree>
    <p:custDataLst>
      <p:tags r:id="rId1"/>
    </p:custDataLst>
    <p:extLst>
      <p:ext uri="{BB962C8B-B14F-4D97-AF65-F5344CB8AC3E}">
        <p14:creationId xmlns:p14="http://schemas.microsoft.com/office/powerpoint/2010/main" val="20696905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560131">
                                            <p:txEl>
                                              <p:pRg st="2" end="2"/>
                                            </p:txEl>
                                          </p:spTgt>
                                        </p:tgtEl>
                                        <p:attrNameLst>
                                          <p:attrName>style.visibility</p:attrName>
                                        </p:attrNameLst>
                                      </p:cBhvr>
                                      <p:to>
                                        <p:strVal val="visible"/>
                                      </p:to>
                                    </p:set>
                                    <p:anim calcmode="lin" valueType="num">
                                      <p:cBhvr additive="base">
                                        <p:cTn id="7" dur="2000" fill="hold"/>
                                        <p:tgtEl>
                                          <p:spTgt spid="560131">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560131">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60131">
                                            <p:txEl>
                                              <p:pRg st="3" end="3"/>
                                            </p:txEl>
                                          </p:spTgt>
                                        </p:tgtEl>
                                        <p:attrNameLst>
                                          <p:attrName>style.visibility</p:attrName>
                                        </p:attrNameLst>
                                      </p:cBhvr>
                                      <p:to>
                                        <p:strVal val="visible"/>
                                      </p:to>
                                    </p:set>
                                    <p:anim calcmode="lin" valueType="num">
                                      <p:cBhvr additive="base">
                                        <p:cTn id="11" dur="2000" fill="hold"/>
                                        <p:tgtEl>
                                          <p:spTgt spid="560131">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560131">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60131">
                                            <p:txEl>
                                              <p:pRg st="4" end="4"/>
                                            </p:txEl>
                                          </p:spTgt>
                                        </p:tgtEl>
                                        <p:attrNameLst>
                                          <p:attrName>style.visibility</p:attrName>
                                        </p:attrNameLst>
                                      </p:cBhvr>
                                      <p:to>
                                        <p:strVal val="visible"/>
                                      </p:to>
                                    </p:set>
                                    <p:anim calcmode="lin" valueType="num">
                                      <p:cBhvr additive="base">
                                        <p:cTn id="15" dur="2000" fill="hold"/>
                                        <p:tgtEl>
                                          <p:spTgt spid="560131">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560131">
                                            <p:txEl>
                                              <p:pRg st="4" end="4"/>
                                            </p:txEl>
                                          </p:spTgt>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560131">
                                            <p:txEl>
                                              <p:pRg st="5" end="5"/>
                                            </p:txEl>
                                          </p:spTgt>
                                        </p:tgtEl>
                                        <p:attrNameLst>
                                          <p:attrName>style.visibility</p:attrName>
                                        </p:attrNameLst>
                                      </p:cBhvr>
                                      <p:to>
                                        <p:strVal val="visible"/>
                                      </p:to>
                                    </p:set>
                                    <p:anim calcmode="lin" valueType="num">
                                      <p:cBhvr additive="base">
                                        <p:cTn id="19" dur="2000" fill="hold"/>
                                        <p:tgtEl>
                                          <p:spTgt spid="560131">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560131">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t>
            </a:r>
          </a:p>
        </p:txBody>
      </p:sp>
      <p:sp>
        <p:nvSpPr>
          <p:cNvPr id="3" name="Text Placeholder 2"/>
          <p:cNvSpPr>
            <a:spLocks noGrp="1"/>
          </p:cNvSpPr>
          <p:nvPr>
            <p:ph type="body" sz="half" idx="1"/>
          </p:nvPr>
        </p:nvSpPr>
        <p:spPr/>
        <p:txBody>
          <a:bodyPr/>
          <a:lstStyle/>
          <a:p>
            <a:r>
              <a:rPr lang="en-US" dirty="0"/>
              <a:t>At the center of diabetes is someone living with it everyday.</a:t>
            </a:r>
          </a:p>
          <a:p>
            <a:r>
              <a:rPr lang="en-US" dirty="0"/>
              <a:t>Focus on their successes</a:t>
            </a:r>
          </a:p>
          <a:p>
            <a:r>
              <a:rPr lang="en-US" dirty="0"/>
              <a:t>Coach and support</a:t>
            </a:r>
          </a:p>
        </p:txBody>
      </p:sp>
      <p:sp>
        <p:nvSpPr>
          <p:cNvPr id="4" name="Content Placeholder 3"/>
          <p:cNvSpPr>
            <a:spLocks noGrp="1"/>
          </p:cNvSpPr>
          <p:nvPr>
            <p:ph sz="quarter" idx="2"/>
          </p:nvPr>
        </p:nvSpPr>
        <p:spPr/>
        <p:txBody>
          <a:bodyPr/>
          <a:lstStyle/>
          <a:p>
            <a:endParaRPr lang="en-US" dirty="0"/>
          </a:p>
        </p:txBody>
      </p:sp>
      <p:sp>
        <p:nvSpPr>
          <p:cNvPr id="5" name="Content Placeholder 4"/>
          <p:cNvSpPr>
            <a:spLocks noGrp="1"/>
          </p:cNvSpPr>
          <p:nvPr>
            <p:ph sz="quarter" idx="3"/>
          </p:nvPr>
        </p:nvSpPr>
        <p:spPr/>
        <p:txBody>
          <a:bodyPr/>
          <a:lstStyle/>
          <a:p>
            <a:endParaRPr lang="en-US"/>
          </a:p>
        </p:txBody>
      </p:sp>
      <p:pic>
        <p:nvPicPr>
          <p:cNvPr id="6" name="Picture 5"/>
          <p:cNvPicPr>
            <a:picLocks noChangeAspect="1"/>
          </p:cNvPicPr>
          <p:nvPr/>
        </p:nvPicPr>
        <p:blipFill>
          <a:blip r:embed="rId3"/>
          <a:stretch>
            <a:fillRect/>
          </a:stretch>
        </p:blipFill>
        <p:spPr>
          <a:xfrm>
            <a:off x="4605952" y="1514584"/>
            <a:ext cx="4115157" cy="4816257"/>
          </a:xfrm>
          <a:prstGeom prst="rect">
            <a:avLst/>
          </a:prstGeom>
        </p:spPr>
      </p:pic>
    </p:spTree>
    <p:custDataLst>
      <p:tags r:id="rId1"/>
    </p:custDataLst>
    <p:extLst>
      <p:ext uri="{BB962C8B-B14F-4D97-AF65-F5344CB8AC3E}">
        <p14:creationId xmlns:p14="http://schemas.microsoft.com/office/powerpoint/2010/main" val="315335851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4038600" y="5105400"/>
            <a:ext cx="4635246" cy="1048512"/>
          </a:xfrm>
        </p:spPr>
        <p:txBody>
          <a:bodyPr/>
          <a:lstStyle/>
          <a:p>
            <a:r>
              <a:rPr lang="fr-FR" dirty="0"/>
              <a:t> www.DiabetesEd.net</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8600" y="3429000"/>
            <a:ext cx="4302034" cy="1371600"/>
          </a:xfrm>
          <a:prstGeom prst="rect">
            <a:avLst/>
          </a:prstGeom>
        </p:spPr>
      </p:pic>
    </p:spTree>
    <p:custDataLst>
      <p:tags r:id="rId1"/>
    </p:custDataLst>
    <p:extLst>
      <p:ext uri="{BB962C8B-B14F-4D97-AF65-F5344CB8AC3E}">
        <p14:creationId xmlns:p14="http://schemas.microsoft.com/office/powerpoint/2010/main" val="134888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 	</a:t>
            </a:r>
          </a:p>
        </p:txBody>
      </p:sp>
      <p:sp>
        <p:nvSpPr>
          <p:cNvPr id="3" name="Content Placeholder 2"/>
          <p:cNvSpPr>
            <a:spLocks noGrp="1"/>
          </p:cNvSpPr>
          <p:nvPr>
            <p:ph sz="quarter" idx="1"/>
          </p:nvPr>
        </p:nvSpPr>
        <p:spPr/>
        <p:txBody>
          <a:bodyPr/>
          <a:lstStyle/>
          <a:p>
            <a:r>
              <a:rPr lang="en-US" dirty="0"/>
              <a:t>How much does your gut bacteria weigh?</a:t>
            </a:r>
          </a:p>
          <a:p>
            <a:pPr marL="274320" lvl="1" indent="0">
              <a:buNone/>
            </a:pPr>
            <a:r>
              <a:rPr lang="en-US" sz="3200" dirty="0"/>
              <a:t>A. 24 ounces</a:t>
            </a:r>
          </a:p>
          <a:p>
            <a:pPr marL="274320" lvl="1" indent="0">
              <a:buNone/>
            </a:pPr>
            <a:r>
              <a:rPr lang="en-US" sz="3200" dirty="0"/>
              <a:t>B. 3 pounds</a:t>
            </a:r>
          </a:p>
          <a:p>
            <a:pPr marL="274320" lvl="1" indent="0">
              <a:buNone/>
            </a:pPr>
            <a:r>
              <a:rPr lang="en-US" sz="3200" dirty="0"/>
              <a:t>C. Less than 1 pound</a:t>
            </a:r>
          </a:p>
          <a:p>
            <a:pPr marL="274320" lvl="1" indent="0">
              <a:buNone/>
            </a:pPr>
            <a:r>
              <a:rPr lang="en-US" sz="3200" dirty="0"/>
              <a:t>D. 1.5 pounds</a:t>
            </a:r>
          </a:p>
          <a:p>
            <a:pPr marL="274320" lvl="1" indent="0">
              <a:buNone/>
            </a:pPr>
            <a:r>
              <a:rPr lang="en-US" sz="3200" dirty="0"/>
              <a:t>E . Not sure</a:t>
            </a:r>
          </a:p>
          <a:p>
            <a:endParaRPr lang="en-US" dirty="0"/>
          </a:p>
        </p:txBody>
      </p:sp>
      <p:pic>
        <p:nvPicPr>
          <p:cNvPr id="4" name="Picture 3"/>
          <p:cNvPicPr>
            <a:picLocks noChangeAspect="1"/>
          </p:cNvPicPr>
          <p:nvPr/>
        </p:nvPicPr>
        <p:blipFill>
          <a:blip r:embed="rId2"/>
          <a:stretch>
            <a:fillRect/>
          </a:stretch>
        </p:blipFill>
        <p:spPr>
          <a:xfrm>
            <a:off x="5105400" y="1905000"/>
            <a:ext cx="3048000" cy="3362325"/>
          </a:xfrm>
          <a:prstGeom prst="rect">
            <a:avLst/>
          </a:prstGeom>
        </p:spPr>
      </p:pic>
    </p:spTree>
    <p:extLst>
      <p:ext uri="{BB962C8B-B14F-4D97-AF65-F5344CB8AC3E}">
        <p14:creationId xmlns:p14="http://schemas.microsoft.com/office/powerpoint/2010/main" val="339921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0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751"/>
  <p:tag name="ARTICULATE_AUDIO_RECORDED" val="1"/>
  <p:tag name="ELAPSEDTIME" val="59.0"/>
  <p:tag name="ANNOTATION_TYPE_1" val="0"/>
  <p:tag name="ANNOTATION_START_1" val="10.4"/>
  <p:tag name="ANNOTATION_END_1" val="14.1"/>
  <p:tag name="ANNOTATION_TOP_1" val="2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14.1"/>
  <p:tag name="ANNOTATION_END_2" val="23.0"/>
  <p:tag name="ANNOTATION_TOP_2" val="315"/>
  <p:tag name="ANNOTATION_LEFT_2" val="64"/>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23.0"/>
  <p:tag name="ANNOTATION_END_3" val="43.3"/>
  <p:tag name="ANNOTATION_TOP_3" val="468"/>
  <p:tag name="ANNOTATION_LEFT_3" val="6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43.3"/>
  <p:tag name="ANNOTATION_TOP_4" val="584"/>
  <p:tag name="ANNOTATION_LEFT_4" val="40"/>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730"/>
  <p:tag name="ARTICULATE_AUDIO_RECORDED" val="1"/>
  <p:tag name="ELAPSEDTIME" val="164.9"/>
  <p:tag name="ANNOTATION_TYPE_1" val="0"/>
  <p:tag name="ANNOTATION_START_1" val="11.4"/>
  <p:tag name="ANNOTATION_END_1" val="45.4"/>
  <p:tag name="ANNOTATION_TOP_1" val="199"/>
  <p:tag name="ANNOTATION_LEFT_1" val="76"/>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5.4"/>
  <p:tag name="ANNOTATION_END_2" val="88.4"/>
  <p:tag name="ANNOTATION_TOP_2" val="31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88.4"/>
  <p:tag name="ANNOTATION_END_3" val="114.3"/>
  <p:tag name="ANNOTATION_TOP_3" val="382"/>
  <p:tag name="ANNOTATION_LEFT_3" val="80"/>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4.3"/>
  <p:tag name="ANNOTATION_TOP_4" val="442"/>
  <p:tag name="ANNOTATION_LEFT_4" val="75"/>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731"/>
  <p:tag name="ARTICULATE_AUDIO_RECORDED" val="1"/>
  <p:tag name="ELAPSEDTIME" val="139.2"/>
  <p:tag name="ANNOTATION_TYPE_1" val="0"/>
  <p:tag name="ANNOTATION_START_1" val="8.0"/>
  <p:tag name="ANNOTATION_END_1" val="21.3"/>
  <p:tag name="ANNOTATION_TOP_1" val="213"/>
  <p:tag name="ANNOTATION_LEFT_1" val="68"/>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1.3"/>
  <p:tag name="ANNOTATION_END_2" val="30.5"/>
  <p:tag name="ANNOTATION_TOP_2" val="282"/>
  <p:tag name="ANNOTATION_LEFT_2" val="6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0.5"/>
  <p:tag name="ANNOTATION_END_3" val="60.5"/>
  <p:tag name="ANNOTATION_TOP_3" val="524"/>
  <p:tag name="ANNOTATION_LEFT_3" val="84"/>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60.5"/>
  <p:tag name="ANNOTATION_END_4" val="85.6"/>
  <p:tag name="ANNOTATION_TOP_4" val="304"/>
  <p:tag name="ANNOTATION_LEFT_4" val="59"/>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85.6"/>
  <p:tag name="ANNOTATION_TOP_5" val="615"/>
  <p:tag name="ANNOTATION_LEFT_5" val="81"/>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COUNT" val="5"/>
  <p:tag name="ARTICULATE_USED_LAYOUT" val="2"/>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732"/>
  <p:tag name="ARTICULATE_AUDIO_RECORDED" val="1"/>
  <p:tag name="ELAPSEDTIME" val="139.9"/>
  <p:tag name="ANNOTATION_TYPE_1" val="0"/>
  <p:tag name="ANNOTATION_START_1" val="19.2"/>
  <p:tag name="ANNOTATION_END_1" val="40.2"/>
  <p:tag name="ANNOTATION_TOP_1" val="208"/>
  <p:tag name="ANNOTATION_LEFT_1" val="92"/>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0.2"/>
  <p:tag name="ANNOTATION_END_2" val="56.0"/>
  <p:tag name="ANNOTATION_TOP_2" val="327"/>
  <p:tag name="ANNOTATION_LEFT_2" val="95"/>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6.0"/>
  <p:tag name="ANNOTATION_END_3" val="73.8"/>
  <p:tag name="ANNOTATION_TOP_3" val="388"/>
  <p:tag name="ANNOTATION_LEFT_3" val="9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3.8"/>
  <p:tag name="ANNOTATION_END_4" val="92.3"/>
  <p:tag name="ANNOTATION_TOP_4" val="443"/>
  <p:tag name="ANNOTATION_LEFT_4" val="7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92.3"/>
  <p:tag name="ANNOTATION_END_5" val="96.5"/>
  <p:tag name="ANNOTATION_TOP_5" val="504"/>
  <p:tag name="ANNOTATION_LEFT_5" val="76"/>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6.5"/>
  <p:tag name="ANNOTATION_END_6" val="104.6"/>
  <p:tag name="ANNOTATION_TOP_6" val="557"/>
  <p:tag name="ANNOTATION_LEFT_6" val="82"/>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4.6"/>
  <p:tag name="ANNOTATION_TOP_7" val="621"/>
  <p:tag name="ANNOTATION_LEFT_7" val="66"/>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COUNT" val="7"/>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733"/>
  <p:tag name="ARTICULATE_AUDIO_RECORDED" val="1"/>
  <p:tag name="ELAPSEDTIME" val="134.1"/>
  <p:tag name="ANNOTATION_TYPE_1" val="0"/>
  <p:tag name="ANNOTATION_START_1" val="18.9"/>
  <p:tag name="ANNOTATION_END_1" val="23.1"/>
  <p:tag name="ANNOTATION_TOP_1" val="112"/>
  <p:tag name="ANNOTATION_LEFT_1" val="67"/>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3.1"/>
  <p:tag name="ANNOTATION_END_2" val="31.7"/>
  <p:tag name="ANNOTATION_TOP_2" val="203"/>
  <p:tag name="ANNOTATION_LEFT_2" val="80"/>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31.7"/>
  <p:tag name="ANNOTATION_END_3" val="57.0"/>
  <p:tag name="ANNOTATION_TOP_3" val="306"/>
  <p:tag name="ANNOTATION_LEFT_3" val="9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0"/>
  <p:tag name="ANNOTATION_END_4" val="68.8"/>
  <p:tag name="ANNOTATION_TOP_4" val="379"/>
  <p:tag name="ANNOTATION_LEFT_4" val="78"/>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8.8"/>
  <p:tag name="ANNOTATION_END_5" val="93.5"/>
  <p:tag name="ANNOTATION_TOP_5" val="438"/>
  <p:tag name="ANNOTATION_LEFT_5" val="87"/>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3.5"/>
  <p:tag name="ANNOTATION_TOP_6" val="484"/>
  <p:tag name="ANNOTATION_LEFT_6" val="140"/>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USED_LAYOUT" val="2"/>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734"/>
  <p:tag name="ARTICULATE_AUDIO_RECORDED" val="1"/>
  <p:tag name="ELAPSEDTIME" val="200.1"/>
  <p:tag name="ANNOTATION_TYPE_1" val="0"/>
  <p:tag name="ANNOTATION_START_1" val="10.9"/>
  <p:tag name="ANNOTATION_END_1" val="26.0"/>
  <p:tag name="ANNOTATION_TOP_1" val="198"/>
  <p:tag name="ANNOTATION_LEFT_1" val="8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6.0"/>
  <p:tag name="ANNOTATION_END_2" val="43.5"/>
  <p:tag name="ANNOTATION_TOP_2" val="256"/>
  <p:tag name="ANNOTATION_LEFT_2" val="78"/>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43.5"/>
  <p:tag name="ANNOTATION_END_3" val="57.9"/>
  <p:tag name="ANNOTATION_TOP_3" val="245"/>
  <p:tag name="ANNOTATION_LEFT_3" val="503"/>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57.9"/>
  <p:tag name="ANNOTATION_END_4" val="65.4"/>
  <p:tag name="ANNOTATION_TOP_4" val="311"/>
  <p:tag name="ANNOTATION_LEFT_4" val="76"/>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5.4"/>
  <p:tag name="ANNOTATION_END_5" val="90.1"/>
  <p:tag name="ANNOTATION_TOP_5" val="311"/>
  <p:tag name="ANNOTATION_LEFT_5" val="508"/>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90.1"/>
  <p:tag name="ANNOTATION_END_6" val="108.2"/>
  <p:tag name="ANNOTATION_TOP_6" val="366"/>
  <p:tag name="ANNOTATION_LEFT_6" val="83"/>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108.2"/>
  <p:tag name="ANNOTATION_END_7" val="120.1"/>
  <p:tag name="ANNOTATION_TOP_7" val="364"/>
  <p:tag name="ANNOTATION_LEFT_7" val="520"/>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20.1"/>
  <p:tag name="ANNOTATION_END_8" val="138.3"/>
  <p:tag name="ANNOTATION_TOP_8" val="414"/>
  <p:tag name="ANNOTATION_LEFT_8" val="60"/>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38.3"/>
  <p:tag name="ANNOTATION_END_9" val="143.6"/>
  <p:tag name="ANNOTATION_TOP_9" val="414"/>
  <p:tag name="ANNOTATION_LEFT_9" val="520"/>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43.6"/>
  <p:tag name="ANNOTATION_END_10" val="149.1"/>
  <p:tag name="ANNOTATION_TOP_10" val="520"/>
  <p:tag name="ANNOTATION_LEFT_10" val="74"/>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49.1"/>
  <p:tag name="ANNOTATION_TOP_11" val="468"/>
  <p:tag name="ANNOTATION_LEFT_11" val="48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COUNT" val="11"/>
  <p:tag name="ARTICULATE_USED_LAYOUT" val="4"/>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735"/>
  <p:tag name="ARTICULATE_AUDIO_RECORDED" val="1"/>
  <p:tag name="ELAPSEDTIME" val="227.4"/>
  <p:tag name="ANNOTATION_TYPE_1" val="0"/>
  <p:tag name="ANNOTATION_START_1" val="7.7"/>
  <p:tag name="ANNOTATION_END_1" val="29.2"/>
  <p:tag name="ANNOTATION_TOP_1" val="267"/>
  <p:tag name="ANNOTATION_LEFT_1" val="115"/>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29.2"/>
  <p:tag name="ANNOTATION_END_2" val="64.5"/>
  <p:tag name="ANNOTATION_TOP_2" val="314"/>
  <p:tag name="ANNOTATION_LEFT_2" val="113"/>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64.5"/>
  <p:tag name="ANNOTATION_END_3" val="71.3"/>
  <p:tag name="ANNOTATION_TOP_3" val="433"/>
  <p:tag name="ANNOTATION_LEFT_3" val="112"/>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1.3"/>
  <p:tag name="ANNOTATION_END_4" val="74.0"/>
  <p:tag name="ANNOTATION_TOP_4" val="521"/>
  <p:tag name="ANNOTATION_LEFT_4" val="82"/>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74.0"/>
  <p:tag name="ANNOTATION_END_5" val="78.0"/>
  <p:tag name="ANNOTATION_TOP_5" val="574"/>
  <p:tag name="ANNOTATION_LEFT_5" val="103"/>
  <p:tag name="ANNOTATION_WIDTH_5" val="156"/>
  <p:tag name="ANNOTATION_HEIGHT_5" val="15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78.0"/>
  <p:tag name="ANNOTATION_END_6" val="86.9"/>
  <p:tag name="ANNOTATION_TOP_6" val="630"/>
  <p:tag name="ANNOTATION_LEFT_6" val="104"/>
  <p:tag name="ANNOTATION_WIDTH_6" val="156"/>
  <p:tag name="ANNOTATION_HEIGHT_6" val="15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86.9"/>
  <p:tag name="ANNOTATION_END_7" val="143.7"/>
  <p:tag name="ANNOTATION_TOP_7" val="261"/>
  <p:tag name="ANNOTATION_LEFT_7" val="537"/>
  <p:tag name="ANNOTATION_WIDTH_7" val="156"/>
  <p:tag name="ANNOTATION_HEIGHT_7" val="15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143.7"/>
  <p:tag name="ANNOTATION_END_8" val="167.4"/>
  <p:tag name="ANNOTATION_TOP_8" val="556"/>
  <p:tag name="ANNOTATION_LEFT_8" val="563"/>
  <p:tag name="ANNOTATION_WIDTH_8" val="156"/>
  <p:tag name="ANNOTATION_HEIGHT_8" val="15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67.4"/>
  <p:tag name="ANNOTATION_END_9" val="189.0"/>
  <p:tag name="ANNOTATION_TOP_9" val="397"/>
  <p:tag name="ANNOTATION_LEFT_9" val="578"/>
  <p:tag name="ANNOTATION_WIDTH_9" val="156"/>
  <p:tag name="ANNOTATION_HEIGHT_9" val="15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89.0"/>
  <p:tag name="ANNOTATION_END_10" val="196.3"/>
  <p:tag name="ANNOTATION_TOP_10" val="468"/>
  <p:tag name="ANNOTATION_LEFT_10" val="577"/>
  <p:tag name="ANNOTATION_WIDTH_10" val="156"/>
  <p:tag name="ANNOTATION_HEIGHT_10" val="15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96.3"/>
  <p:tag name="ANNOTATION_END_11" val="205.8"/>
  <p:tag name="ANNOTATION_TOP_11" val="522"/>
  <p:tag name="ANNOTATION_LEFT_11" val="573"/>
  <p:tag name="ANNOTATION_WIDTH_11" val="156"/>
  <p:tag name="ANNOTATION_HEIGHT_11" val="15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05.8"/>
  <p:tag name="ANNOTATION_TOP_12" val="657"/>
  <p:tag name="ANNOTATION_LEFT_12" val="562"/>
  <p:tag name="ANNOTATION_WIDTH_12" val="156"/>
  <p:tag name="ANNOTATION_HEIGHT_12" val="15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COUNT" val="12"/>
  <p:tag name="ARTICULATE_USED_LAYOUT" val="4"/>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737"/>
  <p:tag name="ARTICULATE_AUDIO_RECORDED" val="1"/>
  <p:tag name="TIMELINE" val="12.1"/>
  <p:tag name="ELAPSEDTIME" val="88.3"/>
  <p:tag name="ANNOTATION_TYPE_1" val="0"/>
  <p:tag name="ANNOTATION_START_1" val="31.3"/>
  <p:tag name="ANNOTATION_END_1" val="46.1"/>
  <p:tag name="ANNOTATION_TOP_1" val="277"/>
  <p:tag name="ANNOTATION_LEFT_1" val="143"/>
  <p:tag name="ANNOTATION_WIDTH_1" val="156"/>
  <p:tag name="ANNOTATION_HEIGHT_1" val="15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6.1"/>
  <p:tag name="ANNOTATION_END_2" val="57.4"/>
  <p:tag name="ANNOTATION_TOP_2" val="461"/>
  <p:tag name="ANNOTATION_LEFT_2" val="139"/>
  <p:tag name="ANNOTATION_WIDTH_2" val="156"/>
  <p:tag name="ANNOTATION_HEIGHT_2" val="15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57.4"/>
  <p:tag name="ANNOTATION_END_3" val="70.4"/>
  <p:tag name="ANNOTATION_TOP_3" val="558"/>
  <p:tag name="ANNOTATION_LEFT_3" val="121"/>
  <p:tag name="ANNOTATION_WIDTH_3" val="156"/>
  <p:tag name="ANNOTATION_HEIGHT_3" val="15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70.4"/>
  <p:tag name="ANNOTATION_TOP_4" val="644"/>
  <p:tag name="ANNOTATION_LEFT_4" val="117"/>
  <p:tag name="ANNOTATION_WIDTH_4" val="156"/>
  <p:tag name="ANNOTATION_HEIGHT_4" val="15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COUNT" val="4"/>
  <p:tag name="ARTICULATE_USED_LAYOUT" val="2"/>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607"/>
  <p:tag name="ELAPSEDTIME" val="98.7"/>
  <p:tag name="ANNOTATION_TYPE_1" val="0"/>
  <p:tag name="ANNOTATION_START_1" val="10.8"/>
  <p:tag name="ANNOTATION_END_1" val="39.9"/>
  <p:tag name="ANNOTATION_TOP_1" val="115.2"/>
  <p:tag name="ANNOTATION_LEFT_1" val="51.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9.9"/>
  <p:tag name="ANNOTATION_END_2" val="50.3"/>
  <p:tag name="ANNOTATION_TOP_2" val="192.6"/>
  <p:tag name="ANNOTATION_LEFT_2" val="41.7"/>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0.3"/>
  <p:tag name="ANNOTATION_END_3" val="76.9"/>
  <p:tag name="ANNOTATION_TOP_3" val="233.5"/>
  <p:tag name="ANNOTATION_LEFT_3" val="32.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6.9"/>
  <p:tag name="ANNOTATION_TOP_4" val="400.8"/>
  <p:tag name="ANNOTATION_LEFT_4" val="40.2"/>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4e05f4a3-1b01-4a70-b0f4-3f7c10c1f0be"/>
  <p:tag name="ARTICULATE_SLIDE_NAV" val="34"/>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Origin</Template>
  <TotalTime>1725</TotalTime>
  <Words>4095</Words>
  <Application>Microsoft Office PowerPoint</Application>
  <PresentationFormat>On-screen Show (4:3)</PresentationFormat>
  <Paragraphs>800</Paragraphs>
  <Slides>86</Slides>
  <Notes>44</Notes>
  <HiddenSlides>0</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86</vt:i4>
      </vt:variant>
    </vt:vector>
  </HeadingPairs>
  <TitlesOfParts>
    <vt:vector size="102" baseType="lpstr">
      <vt:lpstr>SimSun</vt:lpstr>
      <vt:lpstr>Arial</vt:lpstr>
      <vt:lpstr>Arial Narrow</vt:lpstr>
      <vt:lpstr>Calibri</vt:lpstr>
      <vt:lpstr>Garamond</vt:lpstr>
      <vt:lpstr>Gill Sans MT</vt:lpstr>
      <vt:lpstr>Helvetica</vt:lpstr>
      <vt:lpstr>Monotype Sorts</vt:lpstr>
      <vt:lpstr>Symbol</vt:lpstr>
      <vt:lpstr>Tahoma</vt:lpstr>
      <vt:lpstr>Times New Roman</vt:lpstr>
      <vt:lpstr>Wingdings</vt:lpstr>
      <vt:lpstr>Wingdings 3</vt:lpstr>
      <vt:lpstr>Origin</vt:lpstr>
      <vt:lpstr>1_Origin</vt:lpstr>
      <vt:lpstr>Clip</vt:lpstr>
      <vt:lpstr>Diabetes Pathophysiology</vt:lpstr>
      <vt:lpstr>Lecture Objectives</vt:lpstr>
      <vt:lpstr>Quick Question</vt:lpstr>
      <vt:lpstr>CDC Announces</vt:lpstr>
      <vt:lpstr>Diabetes in America 2016</vt:lpstr>
      <vt:lpstr>Age-adjusted Diabetes Prevalence  20 yrs or older, by race/ethnicity— U.S. 20014</vt:lpstr>
      <vt:lpstr>Obesity and Economics in America</vt:lpstr>
      <vt:lpstr>Bacterial Cells Outnumber Human Cells 10 to 1</vt:lpstr>
      <vt:lpstr>Quick Question  </vt:lpstr>
      <vt:lpstr>3 lbs of Microbes in our Gut</vt:lpstr>
      <vt:lpstr>Gut Microbiome </vt:lpstr>
      <vt:lpstr>Human Intestine Friends</vt:lpstr>
      <vt:lpstr>Weight and Gut Bacteria  New and Early Research</vt:lpstr>
      <vt:lpstr>By Age 3, Gut Guests are Settled In</vt:lpstr>
      <vt:lpstr>Follow Your Gut – Dr. Rob Knight</vt:lpstr>
      <vt:lpstr>PowerPoint Presentation</vt:lpstr>
      <vt:lpstr>Hormones Effect on Glucose</vt:lpstr>
      <vt:lpstr>GLP-1 Effects in Humans Understanding the Natural Role of Incretins</vt:lpstr>
      <vt:lpstr>PowerPoint Presentation</vt:lpstr>
      <vt:lpstr>Signs of Diabetes</vt:lpstr>
      <vt:lpstr>Quick Question </vt:lpstr>
      <vt:lpstr>Natural History of Diabetes</vt:lpstr>
      <vt:lpstr>6. A1c Test</vt:lpstr>
      <vt:lpstr>6. A1c and Estimated Avg Glucose (eAG)  </vt:lpstr>
      <vt:lpstr>Diagnostic Criteria</vt:lpstr>
      <vt:lpstr>Quick Question</vt:lpstr>
      <vt:lpstr>What Kind of Diabetes?</vt:lpstr>
      <vt:lpstr>Type 1 Diabetes</vt:lpstr>
      <vt:lpstr>Miracle of Insulin</vt:lpstr>
      <vt:lpstr>Type 1 Rates Increasing Globally</vt:lpstr>
      <vt:lpstr>Incidence of Type 1 in Youth  </vt:lpstr>
      <vt:lpstr>Type 1 – 10% of all Diabetes Genetics and Risk Factors</vt:lpstr>
      <vt:lpstr>How do we know someone has Type 1 vs Type 2?</vt:lpstr>
      <vt:lpstr>Autoantibodies Assoc w/ Type 1</vt:lpstr>
      <vt:lpstr>Type 1 Diabetes Associated with other immune conditions</vt:lpstr>
      <vt:lpstr>Type 1 back in hospital</vt:lpstr>
      <vt:lpstr>Disordered Eating </vt:lpstr>
      <vt:lpstr>Diabetes KetoAcidosis</vt:lpstr>
      <vt:lpstr>DKA Precipitating Factors</vt:lpstr>
      <vt:lpstr>Extreme Hyperglycemia –  Diabetes KetoAcidosis (DKA)</vt:lpstr>
      <vt:lpstr>DKA Signs and Symptoms</vt:lpstr>
      <vt:lpstr>Extreme Hyperglycemia –  Hyperosmolar Hyperglycemic State  (HHS)</vt:lpstr>
      <vt:lpstr>DKA          vs      HHS</vt:lpstr>
      <vt:lpstr>DKA  - HHS Presentation and Action</vt:lpstr>
      <vt:lpstr>DKA and HHS</vt:lpstr>
      <vt:lpstr>Type 1 Summary</vt:lpstr>
      <vt:lpstr>What kind of Diabetes?</vt:lpstr>
      <vt:lpstr>What type of Diabetes?</vt:lpstr>
      <vt:lpstr>Latent AutoImmunity Diabetes in Adults (LADA)</vt:lpstr>
      <vt:lpstr>LADA Clinical Features Compared to Type 2</vt:lpstr>
      <vt:lpstr>BMI – Visual Image</vt:lpstr>
      <vt:lpstr>PowerPoint Presentation</vt:lpstr>
      <vt:lpstr>Factors Associated with Insulin Resistance </vt:lpstr>
      <vt:lpstr>Quick Question </vt:lpstr>
      <vt:lpstr>2. Classification and DM Diagnosis</vt:lpstr>
      <vt:lpstr>Diabetes 2 - Who is at Risk?  (ADA Clinical Practice Guidelines)</vt:lpstr>
      <vt:lpstr>Acanthosis Nigricans</vt:lpstr>
      <vt:lpstr>Acanthosis Nigricans (AN)  </vt:lpstr>
      <vt:lpstr>What is Type 2 Diabetes?</vt:lpstr>
      <vt:lpstr>Natural Progression of Type 2 Diabetes</vt:lpstr>
      <vt:lpstr>Ominous Octet</vt:lpstr>
      <vt:lpstr>Life Study – Mrs. Jones</vt:lpstr>
      <vt:lpstr>What Do You Say? Mrs. Jones asks you</vt:lpstr>
      <vt:lpstr>Quick Question </vt:lpstr>
      <vt:lpstr>Comparison of  Type 1,Type 2, LADA</vt:lpstr>
      <vt:lpstr>Diabetes is also associated with </vt:lpstr>
      <vt:lpstr>Other Types of Diabetes</vt:lpstr>
      <vt:lpstr>Gestational DM ~ 7% of all Pregnancies</vt:lpstr>
      <vt:lpstr>            Increasing Prevalence – A public health perspective </vt:lpstr>
      <vt:lpstr>Quick Question</vt:lpstr>
      <vt:lpstr>Screen Pregnant Women  Before 13 weeks </vt:lpstr>
      <vt:lpstr>Postpartum after GDM</vt:lpstr>
      <vt:lpstr>The Link Between Hyperglycemia, Insulin Resistance and Cardiovascular Disease</vt:lpstr>
      <vt:lpstr>Heart Disease &amp; DM = 3-5xs Risk</vt:lpstr>
      <vt:lpstr>Cardio Metabolic Risk  -  5 Hypers -</vt:lpstr>
      <vt:lpstr>Vascular Disease &amp; Diabetes “atheroscleropathy”</vt:lpstr>
      <vt:lpstr>Quick Question</vt:lpstr>
      <vt:lpstr>CardioVascular Risk Factors</vt:lpstr>
      <vt:lpstr>Bottom Line</vt:lpstr>
      <vt:lpstr>Hypoglycemia prevention</vt:lpstr>
      <vt:lpstr>Glycemic Threshold Values John White, PharmD, Diabetes Spectrum, 2007</vt:lpstr>
      <vt:lpstr>Hypoglycemia Awareness</vt:lpstr>
      <vt:lpstr>Hypoglycemia Symptoms</vt:lpstr>
      <vt:lpstr>Treatment of Hypoglycemia</vt:lpstr>
      <vt:lpstr>Key points </vt:lpstr>
      <vt:lpstr>Thank You</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108</cp:revision>
  <cp:lastPrinted>2016-10-21T20:41:29Z</cp:lastPrinted>
  <dcterms:created xsi:type="dcterms:W3CDTF">2014-04-17T17:56:59Z</dcterms:created>
  <dcterms:modified xsi:type="dcterms:W3CDTF">2016-10-21T20:41:49Z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5A782FC4-4C62-423F-B6B1-07B9A70CBAEE</vt:lpwstr>
  </property>
  <property fmtid="{D5CDD505-2E9C-101B-9397-08002B2CF9AE}" pid="3" name="ArticulatePath">
    <vt:lpwstr>DES PPT template</vt:lpwstr>
  </property>
</Properties>
</file>