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7.xml" ContentType="application/vnd.openxmlformats-officedocument.presentationml.notesSlide+xml"/>
  <Override PartName="/ppt/tags/tag40.xml" ContentType="application/vnd.openxmlformats-officedocument.presentationml.tags+xml"/>
  <Override PartName="/ppt/notesSlides/notesSlide1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0.xml" ContentType="application/vnd.openxmlformats-officedocument.presentationml.notesSlide+xml"/>
  <Override PartName="/ppt/tags/tag47.xml" ContentType="application/vnd.openxmlformats-officedocument.presentationml.tags+xml"/>
  <Override PartName="/ppt/notesSlides/notesSlide21.xml" ContentType="application/vnd.openxmlformats-officedocument.presentationml.notesSlide+xml"/>
  <Override PartName="/ppt/tags/tag48.xml" ContentType="application/vnd.openxmlformats-officedocument.presentationml.tags+xml"/>
  <Override PartName="/ppt/notesSlides/notesSlide22.xml" ContentType="application/vnd.openxmlformats-officedocument.presentationml.notesSlide+xml"/>
  <Override PartName="/ppt/tags/tag49.xml" ContentType="application/vnd.openxmlformats-officedocument.presentationml.tags+xml"/>
  <Override PartName="/ppt/notesSlides/notesSlide23.xml" ContentType="application/vnd.openxmlformats-officedocument.presentationml.notesSlide+xml"/>
  <Override PartName="/ppt/tags/tag50.xml" ContentType="application/vnd.openxmlformats-officedocument.presentationml.tags+xml"/>
  <Override PartName="/ppt/notesSlides/notesSlide24.xml" ContentType="application/vnd.openxmlformats-officedocument.presentationml.notesSlide+xml"/>
  <Override PartName="/ppt/tags/tag51.xml" ContentType="application/vnd.openxmlformats-officedocument.presentationml.tags+xml"/>
  <Override PartName="/ppt/notesSlides/notesSlide25.xml" ContentType="application/vnd.openxmlformats-officedocument.presentationml.notesSlide+xml"/>
  <Override PartName="/ppt/tags/tag52.xml" ContentType="application/vnd.openxmlformats-officedocument.presentationml.tags+xml"/>
  <Override PartName="/ppt/notesSlides/notesSlide26.xml" ContentType="application/vnd.openxmlformats-officedocument.presentationml.notesSlide+xml"/>
  <Override PartName="/ppt/tags/tag53.xml" ContentType="application/vnd.openxmlformats-officedocument.presentationml.tags+xml"/>
  <Override PartName="/ppt/notesSlides/notesSlide27.xml" ContentType="application/vnd.openxmlformats-officedocument.presentationml.notesSlide+xml"/>
  <Override PartName="/ppt/tags/tag54.xml" ContentType="application/vnd.openxmlformats-officedocument.presentationml.tags+xml"/>
  <Override PartName="/ppt/notesSlides/notesSlide2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notesSlides/notesSlide30.xml" ContentType="application/vnd.openxmlformats-officedocument.presentationml.notesSlide+xml"/>
  <Override PartName="/ppt/tags/tag60.xml" ContentType="application/vnd.openxmlformats-officedocument.presentationml.tags+xml"/>
  <Override PartName="/ppt/notesSlides/notesSlide3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3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3.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34.xml" ContentType="application/vnd.openxmlformats-officedocument.presentationml.notesSlide+xml"/>
  <Override PartName="/ppt/tags/tag70.xml" ContentType="application/vnd.openxmlformats-officedocument.presentationml.tags+xml"/>
  <Override PartName="/ppt/notesSlides/notesSlide3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6.xml" ContentType="application/vnd.openxmlformats-officedocument.presentationml.notesSlide+xml"/>
  <Override PartName="/ppt/tags/tag73.xml" ContentType="application/vnd.openxmlformats-officedocument.presentationml.tags+xml"/>
  <Override PartName="/ppt/notesSlides/notesSlide37.xml" ContentType="application/vnd.openxmlformats-officedocument.presentationml.notesSlide+xml"/>
  <Override PartName="/ppt/tags/tag74.xml" ContentType="application/vnd.openxmlformats-officedocument.presentationml.tags+xml"/>
  <Override PartName="/ppt/notesSlides/notesSlide3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3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40.xml" ContentType="application/vnd.openxmlformats-officedocument.presentationml.notesSlide+xml"/>
  <Override PartName="/ppt/tags/tag84.xml" ContentType="application/vnd.openxmlformats-officedocument.presentationml.tags+xml"/>
  <Override PartName="/ppt/notesSlides/notesSlide41.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2.xml" ContentType="application/vnd.openxmlformats-officedocument.presentationml.notesSlide+xml"/>
  <Override PartName="/ppt/tags/tag87.xml" ContentType="application/vnd.openxmlformats-officedocument.presentationml.tags+xml"/>
  <Override PartName="/ppt/notesSlides/notesSlide43.xml" ContentType="application/vnd.openxmlformats-officedocument.presentationml.notesSlide+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1.xml" ContentType="application/vnd.openxmlformats-officedocument.presentationml.tags+xml"/>
  <Override PartName="/ppt/tags/tag92.xml" ContentType="application/vnd.openxmlformats-officedocument.presentationml.tags+xml"/>
  <Override PartName="/ppt/notesSlides/notesSlide45.xml" ContentType="application/vnd.openxmlformats-officedocument.presentationml.notesSlide+xml"/>
  <Override PartName="/ppt/tags/tag93.xml" ContentType="application/vnd.openxmlformats-officedocument.presentationml.tags+xml"/>
  <Override PartName="/ppt/notesSlides/notesSlide46.xml" ContentType="application/vnd.openxmlformats-officedocument.presentationml.notesSlide+xml"/>
  <Override PartName="/ppt/tags/tag94.xml" ContentType="application/vnd.openxmlformats-officedocument.presentationml.tags+xml"/>
  <Override PartName="/ppt/notesSlides/notesSlide47.xml" ContentType="application/vnd.openxmlformats-officedocument.presentationml.notesSlide+xml"/>
  <Override PartName="/ppt/tags/tag95.xml" ContentType="application/vnd.openxmlformats-officedocument.presentationml.tags+xml"/>
  <Override PartName="/ppt/notesSlides/notesSlide48.xml" ContentType="application/vnd.openxmlformats-officedocument.presentationml.notesSlide+xml"/>
  <Override PartName="/ppt/tags/tag96.xml" ContentType="application/vnd.openxmlformats-officedocument.presentationml.tags+xml"/>
  <Override PartName="/ppt/notesSlides/notesSlide49.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2"/>
  </p:notesMasterIdLst>
  <p:handoutMasterIdLst>
    <p:handoutMasterId r:id="rId103"/>
  </p:handoutMasterIdLst>
  <p:sldIdLst>
    <p:sldId id="259" r:id="rId3"/>
    <p:sldId id="268" r:id="rId4"/>
    <p:sldId id="741" r:id="rId5"/>
    <p:sldId id="550" r:id="rId6"/>
    <p:sldId id="549" r:id="rId7"/>
    <p:sldId id="552" r:id="rId8"/>
    <p:sldId id="560" r:id="rId9"/>
    <p:sldId id="725" r:id="rId10"/>
    <p:sldId id="731" r:id="rId11"/>
    <p:sldId id="732" r:id="rId12"/>
    <p:sldId id="728" r:id="rId13"/>
    <p:sldId id="729" r:id="rId14"/>
    <p:sldId id="735" r:id="rId15"/>
    <p:sldId id="733" r:id="rId16"/>
    <p:sldId id="727" r:id="rId17"/>
    <p:sldId id="286" r:id="rId18"/>
    <p:sldId id="287" r:id="rId19"/>
    <p:sldId id="770" r:id="rId20"/>
    <p:sldId id="292" r:id="rId21"/>
    <p:sldId id="771" r:id="rId22"/>
    <p:sldId id="772" r:id="rId23"/>
    <p:sldId id="293" r:id="rId24"/>
    <p:sldId id="740" r:id="rId25"/>
    <p:sldId id="553" r:id="rId26"/>
    <p:sldId id="746" r:id="rId27"/>
    <p:sldId id="747" r:id="rId28"/>
    <p:sldId id="748" r:id="rId29"/>
    <p:sldId id="295" r:id="rId30"/>
    <p:sldId id="742" r:id="rId31"/>
    <p:sldId id="297" r:id="rId32"/>
    <p:sldId id="298" r:id="rId33"/>
    <p:sldId id="299" r:id="rId34"/>
    <p:sldId id="300" r:id="rId35"/>
    <p:sldId id="760" r:id="rId36"/>
    <p:sldId id="761" r:id="rId37"/>
    <p:sldId id="762" r:id="rId38"/>
    <p:sldId id="737" r:id="rId39"/>
    <p:sldId id="301" r:id="rId40"/>
    <p:sldId id="303" r:id="rId41"/>
    <p:sldId id="304" r:id="rId42"/>
    <p:sldId id="306" r:id="rId43"/>
    <p:sldId id="631" r:id="rId44"/>
    <p:sldId id="307" r:id="rId45"/>
    <p:sldId id="316" r:id="rId46"/>
    <p:sldId id="763" r:id="rId47"/>
    <p:sldId id="751" r:id="rId48"/>
    <p:sldId id="752" r:id="rId49"/>
    <p:sldId id="753" r:id="rId50"/>
    <p:sldId id="754" r:id="rId51"/>
    <p:sldId id="756" r:id="rId52"/>
    <p:sldId id="757" r:id="rId53"/>
    <p:sldId id="758" r:id="rId54"/>
    <p:sldId id="759" r:id="rId55"/>
    <p:sldId id="313" r:id="rId56"/>
    <p:sldId id="315" r:id="rId57"/>
    <p:sldId id="317" r:id="rId58"/>
    <p:sldId id="318" r:id="rId59"/>
    <p:sldId id="319" r:id="rId60"/>
    <p:sldId id="320" r:id="rId61"/>
    <p:sldId id="738" r:id="rId62"/>
    <p:sldId id="739" r:id="rId63"/>
    <p:sldId id="565" r:id="rId64"/>
    <p:sldId id="764" r:id="rId65"/>
    <p:sldId id="765" r:id="rId66"/>
    <p:sldId id="766" r:id="rId67"/>
    <p:sldId id="767" r:id="rId68"/>
    <p:sldId id="769" r:id="rId69"/>
    <p:sldId id="568" r:id="rId70"/>
    <p:sldId id="325" r:id="rId71"/>
    <p:sldId id="326" r:id="rId72"/>
    <p:sldId id="327" r:id="rId73"/>
    <p:sldId id="328" r:id="rId74"/>
    <p:sldId id="329" r:id="rId75"/>
    <p:sldId id="712" r:id="rId76"/>
    <p:sldId id="713" r:id="rId77"/>
    <p:sldId id="745" r:id="rId78"/>
    <p:sldId id="330" r:id="rId79"/>
    <p:sldId id="331" r:id="rId80"/>
    <p:sldId id="332" r:id="rId81"/>
    <p:sldId id="554" r:id="rId82"/>
    <p:sldId id="569" r:id="rId83"/>
    <p:sldId id="744" r:id="rId84"/>
    <p:sldId id="556" r:id="rId85"/>
    <p:sldId id="338" r:id="rId86"/>
    <p:sldId id="398" r:id="rId87"/>
    <p:sldId id="399" r:id="rId88"/>
    <p:sldId id="403" r:id="rId89"/>
    <p:sldId id="400" r:id="rId90"/>
    <p:sldId id="749" r:id="rId91"/>
    <p:sldId id="402" r:id="rId92"/>
    <p:sldId id="405" r:id="rId93"/>
    <p:sldId id="704" r:id="rId94"/>
    <p:sldId id="706" r:id="rId95"/>
    <p:sldId id="707" r:id="rId96"/>
    <p:sldId id="708" r:id="rId97"/>
    <p:sldId id="709" r:id="rId98"/>
    <p:sldId id="750" r:id="rId99"/>
    <p:sldId id="724" r:id="rId100"/>
    <p:sldId id="715" r:id="rId101"/>
  </p:sldIdLst>
  <p:sldSz cx="9144000" cy="6858000" type="screen4x3"/>
  <p:notesSz cx="7010400" cy="9296400"/>
  <p:custDataLst>
    <p:tags r:id="rId10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62" autoAdjust="0"/>
  </p:normalViewPr>
  <p:slideViewPr>
    <p:cSldViewPr>
      <p:cViewPr varScale="1">
        <p:scale>
          <a:sx n="100" d="100"/>
          <a:sy n="100" d="100"/>
        </p:scale>
        <p:origin x="153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8" d="100"/>
          <a:sy n="88" d="100"/>
        </p:scale>
        <p:origin x="378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A8A91A08-7FAD-4D56-A2DA-A317AF9D3FC3}"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8439EDC-DA71-4A68-87E7-380784EE1251}" type="presOf" srcId="{53A7C8F1-6573-416B-BAD0-E203C790D54C}" destId="{84406800-1B15-4073-9BE5-7AED3F8CD968}" srcOrd="0" destOrd="0" presId="urn:microsoft.com/office/officeart/2005/8/layout/hList7#1"/>
    <dgm:cxn modelId="{2A465C8E-B522-4363-B8FB-3A1382FB3E08}" type="presOf" srcId="{53A7C8F1-6573-416B-BAD0-E203C790D54C}" destId="{80C2ACF9-BD38-4248-9C5A-D57702DCA3FA}" srcOrd="1" destOrd="0" presId="urn:microsoft.com/office/officeart/2005/8/layout/hList7#1"/>
    <dgm:cxn modelId="{3CEE4779-FE93-4B83-B15B-1F7EB0E3AE19}" type="presOf" srcId="{714289C4-44BF-4423-B73A-D36C7D29CD8B}" destId="{3325B67F-1C1F-4C7F-87F7-63A9F5F04916}" srcOrd="0" destOrd="0" presId="urn:microsoft.com/office/officeart/2005/8/layout/hList7#1"/>
    <dgm:cxn modelId="{FEE8B375-E5B9-4256-A081-FDB5EAF23C5C}" type="presOf" srcId="{BDA7D873-F110-416A-8950-D7A412F1A1A1}" destId="{6FCB4B09-5AE8-4BCF-9C2E-5DB02F534E9D}" srcOrd="0" destOrd="0" presId="urn:microsoft.com/office/officeart/2005/8/layout/hList7#1"/>
    <dgm:cxn modelId="{1F3B2F66-923E-4ED1-94EC-087CCAEB5571}" type="presOf" srcId="{714289C4-44BF-4423-B73A-D36C7D29CD8B}" destId="{5A6B1BA2-8CEC-4075-979B-58B751678363}" srcOrd="1" destOrd="0" presId="urn:microsoft.com/office/officeart/2005/8/layout/hList7#1"/>
    <dgm:cxn modelId="{A04C1A2C-1122-48C2-BCED-1AD1FE6B0A02}" type="presOf" srcId="{DAFD5B8F-7307-420F-8AA9-469750D54466}" destId="{4C98858D-9DCD-4D61-A6D2-9C95CB504251}" srcOrd="0" destOrd="0" presId="urn:microsoft.com/office/officeart/2005/8/layout/hList7#1"/>
    <dgm:cxn modelId="{A0B7020C-BDD3-43D5-8961-FDDFF0DD7181}" type="presOf" srcId="{883B5228-B675-48FD-ADE3-882F219A32FD}" destId="{A40BD255-8246-4A86-AC24-6E13AC11D8D0}" srcOrd="0" destOrd="0" presId="urn:microsoft.com/office/officeart/2005/8/layout/hList7#1"/>
    <dgm:cxn modelId="{B8860381-5E57-4376-887F-243C4DA6D588}" type="presOf" srcId="{DAFD5B8F-7307-420F-8AA9-469750D54466}" destId="{1DFC81E9-AEE7-4738-A0AB-51EC388659CE}" srcOrd="1"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A36FBB1D-7C60-4135-8A61-7853C5254008}" type="presParOf" srcId="{21B2BCE8-470C-4505-93DC-36DDE14B2DFF}" destId="{D737B785-468C-4A0C-9BAF-B33CE9B38ADA}" srcOrd="0" destOrd="0" presId="urn:microsoft.com/office/officeart/2005/8/layout/hList7#1"/>
    <dgm:cxn modelId="{89D970A0-6E46-4809-AE60-BDE62411E76E}" type="presParOf" srcId="{21B2BCE8-470C-4505-93DC-36DDE14B2DFF}" destId="{E3446D0B-132A-4581-B805-7D509ABBE1A9}" srcOrd="1" destOrd="0" presId="urn:microsoft.com/office/officeart/2005/8/layout/hList7#1"/>
    <dgm:cxn modelId="{B4245A2A-6431-413C-ABF5-8551847D9054}" type="presParOf" srcId="{E3446D0B-132A-4581-B805-7D509ABBE1A9}" destId="{F0280A93-2598-4B79-BCF2-5A74016DDAA6}" srcOrd="0" destOrd="0" presId="urn:microsoft.com/office/officeart/2005/8/layout/hList7#1"/>
    <dgm:cxn modelId="{7ACA20BB-7163-4ABB-A6A8-8DE71494846E}" type="presParOf" srcId="{F0280A93-2598-4B79-BCF2-5A74016DDAA6}" destId="{3325B67F-1C1F-4C7F-87F7-63A9F5F04916}" srcOrd="0" destOrd="0" presId="urn:microsoft.com/office/officeart/2005/8/layout/hList7#1"/>
    <dgm:cxn modelId="{8F35D427-EAAF-4E7F-B4E2-E45AAD3ABD8F}" type="presParOf" srcId="{F0280A93-2598-4B79-BCF2-5A74016DDAA6}" destId="{5A6B1BA2-8CEC-4075-979B-58B751678363}" srcOrd="1" destOrd="0" presId="urn:microsoft.com/office/officeart/2005/8/layout/hList7#1"/>
    <dgm:cxn modelId="{FC4B540C-FEB8-42BF-AFFF-27ABC43621D0}" type="presParOf" srcId="{F0280A93-2598-4B79-BCF2-5A74016DDAA6}" destId="{E679BF5D-7D68-48F1-9595-1ED90F266B6A}" srcOrd="2" destOrd="0" presId="urn:microsoft.com/office/officeart/2005/8/layout/hList7#1"/>
    <dgm:cxn modelId="{B5F6B2B3-231B-461D-A831-52BAE28AC04B}" type="presParOf" srcId="{F0280A93-2598-4B79-BCF2-5A74016DDAA6}" destId="{1B13010B-D7B8-48A4-9EA8-0FF90A870D10}" srcOrd="3" destOrd="0" presId="urn:microsoft.com/office/officeart/2005/8/layout/hList7#1"/>
    <dgm:cxn modelId="{2A7D27C1-219C-4091-8DCA-B857D6C686DD}" type="presParOf" srcId="{E3446D0B-132A-4581-B805-7D509ABBE1A9}" destId="{A40BD255-8246-4A86-AC24-6E13AC11D8D0}" srcOrd="1" destOrd="0" presId="urn:microsoft.com/office/officeart/2005/8/layout/hList7#1"/>
    <dgm:cxn modelId="{EB028F38-EACA-4640-9156-CF9032A7EF34}" type="presParOf" srcId="{E3446D0B-132A-4581-B805-7D509ABBE1A9}" destId="{B4EC43FF-F280-4D81-B573-0BBE26119323}" srcOrd="2" destOrd="0" presId="urn:microsoft.com/office/officeart/2005/8/layout/hList7#1"/>
    <dgm:cxn modelId="{76FE2118-FF28-4DC9-8A8A-B49FB125CBFE}" type="presParOf" srcId="{B4EC43FF-F280-4D81-B573-0BBE26119323}" destId="{4C98858D-9DCD-4D61-A6D2-9C95CB504251}" srcOrd="0" destOrd="0" presId="urn:microsoft.com/office/officeart/2005/8/layout/hList7#1"/>
    <dgm:cxn modelId="{C6222A37-8884-46EA-8872-82B4244A8128}" type="presParOf" srcId="{B4EC43FF-F280-4D81-B573-0BBE26119323}" destId="{1DFC81E9-AEE7-4738-A0AB-51EC388659CE}" srcOrd="1" destOrd="0" presId="urn:microsoft.com/office/officeart/2005/8/layout/hList7#1"/>
    <dgm:cxn modelId="{6D179E3F-9E77-4D13-A09F-EDEDF8C58FCF}" type="presParOf" srcId="{B4EC43FF-F280-4D81-B573-0BBE26119323}" destId="{5642C667-2035-465B-88FA-BD5286D1ED4A}" srcOrd="2" destOrd="0" presId="urn:microsoft.com/office/officeart/2005/8/layout/hList7#1"/>
    <dgm:cxn modelId="{63EDDFCB-154B-431E-850E-E874746E6966}" type="presParOf" srcId="{B4EC43FF-F280-4D81-B573-0BBE26119323}" destId="{3606B1B6-912D-4BB2-940E-606747701328}" srcOrd="3" destOrd="0" presId="urn:microsoft.com/office/officeart/2005/8/layout/hList7#1"/>
    <dgm:cxn modelId="{0D94C501-B74C-419B-A196-0E24F249A630}" type="presParOf" srcId="{E3446D0B-132A-4581-B805-7D509ABBE1A9}" destId="{6FCB4B09-5AE8-4BCF-9C2E-5DB02F534E9D}" srcOrd="3" destOrd="0" presId="urn:microsoft.com/office/officeart/2005/8/layout/hList7#1"/>
    <dgm:cxn modelId="{CBB87F29-3280-423E-8247-5DE01A63BA58}" type="presParOf" srcId="{E3446D0B-132A-4581-B805-7D509ABBE1A9}" destId="{552AA70C-A20B-4D1F-9285-6CFC3143FB01}" srcOrd="4" destOrd="0" presId="urn:microsoft.com/office/officeart/2005/8/layout/hList7#1"/>
    <dgm:cxn modelId="{F5DB21C8-32C2-42B3-910D-1E8F9CFB9753}" type="presParOf" srcId="{552AA70C-A20B-4D1F-9285-6CFC3143FB01}" destId="{84406800-1B15-4073-9BE5-7AED3F8CD968}" srcOrd="0" destOrd="0" presId="urn:microsoft.com/office/officeart/2005/8/layout/hList7#1"/>
    <dgm:cxn modelId="{2391190D-7805-48F3-A92D-D2352708628C}" type="presParOf" srcId="{552AA70C-A20B-4D1F-9285-6CFC3143FB01}" destId="{80C2ACF9-BD38-4248-9C5A-D57702DCA3FA}" srcOrd="1" destOrd="0" presId="urn:microsoft.com/office/officeart/2005/8/layout/hList7#1"/>
    <dgm:cxn modelId="{EBA766D0-52DC-4BFE-BA0E-B76904A52288}" type="presParOf" srcId="{552AA70C-A20B-4D1F-9285-6CFC3143FB01}" destId="{A550690B-CD28-43E2-88E8-918DBD12128C}" srcOrd="2" destOrd="0" presId="urn:microsoft.com/office/officeart/2005/8/layout/hList7#1"/>
    <dgm:cxn modelId="{18D3CC98-DCFC-40C6-A700-B2919893E7CE}"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87E6268-F86B-406B-94CD-2BF27BECDD63}" type="doc">
      <dgm:prSet loTypeId="urn:microsoft.com/office/officeart/2005/8/layout/radial1" loCatId="relationship" qsTypeId="urn:microsoft.com/office/officeart/2005/8/quickstyle/simple1" qsCatId="simple" csTypeId="urn:microsoft.com/office/officeart/2005/8/colors/accent0_1" csCatId="mainScheme"/>
      <dgm:spPr/>
    </dgm:pt>
    <dgm:pt modelId="{0A0A3AB1-92EA-4938-B6B6-1F3029E2AFB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Cardio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Metabolic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 Risk</a:t>
          </a:r>
        </a:p>
      </dgm:t>
    </dgm:pt>
    <dgm:pt modelId="{D68057FE-0A82-48E3-B9FA-ABF5621D8AE3}" type="parTrans" cxnId="{D69E6941-2E05-4926-89A8-0271AD341F11}">
      <dgm:prSet/>
      <dgm:spPr/>
      <dgm:t>
        <a:bodyPr/>
        <a:lstStyle/>
        <a:p>
          <a:endParaRPr lang="en-US"/>
        </a:p>
      </dgm:t>
    </dgm:pt>
    <dgm:pt modelId="{E95B75FC-5093-4904-9076-D943D9D1B5B3}" type="sibTrans" cxnId="{D69E6941-2E05-4926-89A8-0271AD341F11}">
      <dgm:prSet/>
      <dgm:spPr/>
      <dgm:t>
        <a:bodyPr/>
        <a:lstStyle/>
        <a:p>
          <a:endParaRPr lang="en-US"/>
        </a:p>
      </dgm:t>
    </dgm:pt>
    <dgm:pt modelId="{D0930202-38B3-48CA-AC12-8E950B89D06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Insulin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Resistance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Syndrome</a:t>
          </a:r>
          <a:endParaRPr kumimoji="0" lang="en-US" b="1" i="0" u="none" strike="noStrike" cap="none" normalizeH="0" baseline="0" dirty="0">
            <a:ln/>
            <a:effectLst/>
            <a:latin typeface="Arial" pitchFamily="34" charset="0"/>
            <a:cs typeface="Arial" pitchFamily="34" charset="0"/>
          </a:endParaRPr>
        </a:p>
      </dgm:t>
    </dgm:pt>
    <dgm:pt modelId="{474DD08E-2D9D-4E7A-A225-5CDDE7CAE290}" type="parTrans" cxnId="{AD38E504-ED01-42FC-BB0D-9CC2E726F0DC}">
      <dgm:prSet/>
      <dgm:spPr/>
      <dgm:t>
        <a:bodyPr/>
        <a:lstStyle/>
        <a:p>
          <a:endParaRPr lang="en-US"/>
        </a:p>
      </dgm:t>
    </dgm:pt>
    <dgm:pt modelId="{FF5C1ACC-B7A3-401D-987C-B15E61D76008}" type="sibTrans" cxnId="{AD38E504-ED01-42FC-BB0D-9CC2E726F0DC}">
      <dgm:prSet/>
      <dgm:spPr/>
      <dgm:t>
        <a:bodyPr/>
        <a:lstStyle/>
        <a:p>
          <a:endParaRPr lang="en-US"/>
        </a:p>
      </dgm:t>
    </dgm:pt>
    <dgm:pt modelId="{D95533AD-BA27-410E-88E9-D21AA3315D0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Smoking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Physical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Inactivity</a:t>
          </a:r>
        </a:p>
      </dgm:t>
    </dgm:pt>
    <dgm:pt modelId="{C2809ED5-97C4-457B-806B-023C91E00A8B}" type="parTrans" cxnId="{3CBCBCE4-E779-4C1F-BE17-56177B66BF90}">
      <dgm:prSet/>
      <dgm:spPr/>
      <dgm:t>
        <a:bodyPr/>
        <a:lstStyle/>
        <a:p>
          <a:endParaRPr lang="en-US"/>
        </a:p>
      </dgm:t>
    </dgm:pt>
    <dgm:pt modelId="{B572D59A-0B54-4BD3-B55D-80B9D7256FFA}" type="sibTrans" cxnId="{3CBCBCE4-E779-4C1F-BE17-56177B66BF90}">
      <dgm:prSet/>
      <dgm:spPr/>
      <dgm:t>
        <a:bodyPr/>
        <a:lstStyle/>
        <a:p>
          <a:endParaRPr lang="en-US"/>
        </a:p>
      </dgm:t>
    </dgm:pt>
    <dgm:pt modelId="{1CFCC32D-7294-48E0-B8C7-BA5F66DCACD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Age, Race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Gender,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Family </a:t>
          </a:r>
          <a:r>
            <a:rPr kumimoji="0" lang="en-US" b="0" i="0" u="none" strike="noStrike" cap="none" normalizeH="0" baseline="0" dirty="0" err="1">
              <a:ln/>
              <a:effectLst/>
              <a:latin typeface="Arial" pitchFamily="34" charset="0"/>
              <a:cs typeface="Arial" pitchFamily="34" charset="0"/>
            </a:rPr>
            <a:t>hx</a:t>
          </a:r>
          <a:endParaRPr kumimoji="0" lang="en-US" b="0" i="0" u="none" strike="noStrike" cap="none" normalizeH="0" baseline="0" dirty="0">
            <a:ln/>
            <a:effectLst/>
            <a:latin typeface="Arial" pitchFamily="34" charset="0"/>
            <a:cs typeface="Arial" pitchFamily="34" charset="0"/>
          </a:endParaRPr>
        </a:p>
      </dgm:t>
    </dgm:pt>
    <dgm:pt modelId="{B988C646-8495-4180-8C49-FAAF61CB3166}" type="parTrans" cxnId="{8974BA67-9C1D-4EC7-B5D9-9D514429BC80}">
      <dgm:prSet/>
      <dgm:spPr/>
      <dgm:t>
        <a:bodyPr/>
        <a:lstStyle/>
        <a:p>
          <a:endParaRPr lang="en-US"/>
        </a:p>
      </dgm:t>
    </dgm:pt>
    <dgm:pt modelId="{586A8DE9-D69E-40FE-A9A7-06D3434C8441}" type="sibTrans" cxnId="{8974BA67-9C1D-4EC7-B5D9-9D514429BC80}">
      <dgm:prSet/>
      <dgm:spPr/>
      <dgm:t>
        <a:bodyPr/>
        <a:lstStyle/>
        <a:p>
          <a:endParaRPr lang="en-US"/>
        </a:p>
      </dgm:t>
    </dgm:pt>
    <dgm:pt modelId="{31400064-D188-49F2-AD41-810FCAE1AA8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Inflammation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Hyper-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coagulation</a:t>
          </a:r>
        </a:p>
      </dgm:t>
    </dgm:pt>
    <dgm:pt modelId="{5AAB5FDF-05F0-4939-A061-682082D91E22}" type="parTrans" cxnId="{788AE3BD-09E0-4024-B572-80E7CE2A4EC2}">
      <dgm:prSet/>
      <dgm:spPr/>
      <dgm:t>
        <a:bodyPr/>
        <a:lstStyle/>
        <a:p>
          <a:endParaRPr lang="en-US"/>
        </a:p>
      </dgm:t>
    </dgm:pt>
    <dgm:pt modelId="{BDBBD98B-51CC-4EED-859A-4673C13F720A}" type="sibTrans" cxnId="{788AE3BD-09E0-4024-B572-80E7CE2A4EC2}">
      <dgm:prSet/>
      <dgm:spPr/>
      <dgm:t>
        <a:bodyPr/>
        <a:lstStyle/>
        <a:p>
          <a:endParaRPr lang="en-US"/>
        </a:p>
      </dgm:t>
    </dgm:pt>
    <dgm:pt modelId="{081BCF00-494B-42E6-8EC2-3464B2D9F2D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Hypertension</a:t>
          </a:r>
        </a:p>
      </dgm:t>
    </dgm:pt>
    <dgm:pt modelId="{D1CDC1DE-1B1D-4277-89DB-BD36373F6E66}" type="parTrans" cxnId="{414A4543-1FD9-496B-BECB-72729773EB34}">
      <dgm:prSet/>
      <dgm:spPr/>
      <dgm:t>
        <a:bodyPr/>
        <a:lstStyle/>
        <a:p>
          <a:endParaRPr lang="en-US"/>
        </a:p>
      </dgm:t>
    </dgm:pt>
    <dgm:pt modelId="{66458A99-7198-4C83-9298-E336C8E94123}" type="sibTrans" cxnId="{414A4543-1FD9-496B-BECB-72729773EB34}">
      <dgm:prSet/>
      <dgm:spPr/>
      <dgm:t>
        <a:bodyPr/>
        <a:lstStyle/>
        <a:p>
          <a:endParaRPr lang="en-US"/>
        </a:p>
      </dgm:t>
    </dgm:pt>
    <dgm:pt modelId="{BC86FBD9-7940-47A3-BBE3-5121D33B08B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Abnormal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Lipid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Metabolism</a:t>
          </a:r>
        </a:p>
      </dgm:t>
    </dgm:pt>
    <dgm:pt modelId="{9E7BE43F-F409-4B5E-A4C4-3F2B0F437801}" type="parTrans" cxnId="{3B36B40F-3B5D-401D-937C-908F1533107E}">
      <dgm:prSet/>
      <dgm:spPr/>
      <dgm:t>
        <a:bodyPr/>
        <a:lstStyle/>
        <a:p>
          <a:endParaRPr lang="en-US"/>
        </a:p>
      </dgm:t>
    </dgm:pt>
    <dgm:pt modelId="{4F793E2E-1077-4B41-A941-AA5ADA3589AD}" type="sibTrans" cxnId="{3B36B40F-3B5D-401D-937C-908F1533107E}">
      <dgm:prSet/>
      <dgm:spPr/>
      <dgm:t>
        <a:bodyPr/>
        <a:lstStyle/>
        <a:p>
          <a:endParaRPr lang="en-US"/>
        </a:p>
      </dgm:t>
    </dgm:pt>
    <dgm:pt modelId="{BA0B97F7-CD57-48AC-B24E-3B2B3E352DB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BMI &gt;25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Waist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  35” women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 40” men</a:t>
          </a:r>
        </a:p>
      </dgm:t>
    </dgm:pt>
    <dgm:pt modelId="{AEDFCCB0-6B2C-4720-AA89-54C2577309C5}" type="parTrans" cxnId="{A4C33A86-DC3A-42E3-99B4-FDB32138DF92}">
      <dgm:prSet/>
      <dgm:spPr/>
      <dgm:t>
        <a:bodyPr/>
        <a:lstStyle/>
        <a:p>
          <a:endParaRPr lang="en-US"/>
        </a:p>
      </dgm:t>
    </dgm:pt>
    <dgm:pt modelId="{2A91CBE6-F668-4F80-8E41-85247AF433D7}" type="sibTrans" cxnId="{A4C33A86-DC3A-42E3-99B4-FDB32138DF92}">
      <dgm:prSet/>
      <dgm:spPr/>
      <dgm:t>
        <a:bodyPr/>
        <a:lstStyle/>
        <a:p>
          <a:endParaRPr lang="en-US"/>
        </a:p>
      </dgm:t>
    </dgm:pt>
    <dgm:pt modelId="{C5014E22-480D-45F5-82DB-33A50141753C}" type="pres">
      <dgm:prSet presAssocID="{E87E6268-F86B-406B-94CD-2BF27BECDD63}" presName="cycle" presStyleCnt="0">
        <dgm:presLayoutVars>
          <dgm:chMax val="1"/>
          <dgm:dir/>
          <dgm:animLvl val="ctr"/>
          <dgm:resizeHandles val="exact"/>
        </dgm:presLayoutVars>
      </dgm:prSet>
      <dgm:spPr/>
    </dgm:pt>
    <dgm:pt modelId="{1E9BDF68-C071-460F-AA53-5671FE9ED932}" type="pres">
      <dgm:prSet presAssocID="{0A0A3AB1-92EA-4938-B6B6-1F3029E2AFBE}" presName="centerShape" presStyleLbl="node0" presStyleIdx="0" presStyleCnt="1"/>
      <dgm:spPr/>
    </dgm:pt>
    <dgm:pt modelId="{8EB9F432-F2BF-409D-9921-662B4006E1A6}" type="pres">
      <dgm:prSet presAssocID="{474DD08E-2D9D-4E7A-A225-5CDDE7CAE290}" presName="Name9" presStyleLbl="parChTrans1D2" presStyleIdx="0" presStyleCnt="7"/>
      <dgm:spPr/>
    </dgm:pt>
    <dgm:pt modelId="{14442E41-58F7-4BA0-B928-B0422B7A8B75}" type="pres">
      <dgm:prSet presAssocID="{474DD08E-2D9D-4E7A-A225-5CDDE7CAE290}" presName="connTx" presStyleLbl="parChTrans1D2" presStyleIdx="0" presStyleCnt="7"/>
      <dgm:spPr/>
    </dgm:pt>
    <dgm:pt modelId="{32E7873A-C28B-4560-B807-EC2B2B409D9F}" type="pres">
      <dgm:prSet presAssocID="{D0930202-38B3-48CA-AC12-8E950B89D063}" presName="node" presStyleLbl="node1" presStyleIdx="0" presStyleCnt="7">
        <dgm:presLayoutVars>
          <dgm:bulletEnabled val="1"/>
        </dgm:presLayoutVars>
      </dgm:prSet>
      <dgm:spPr/>
    </dgm:pt>
    <dgm:pt modelId="{7FF262DA-D259-41AC-A2E1-E87275F895ED}" type="pres">
      <dgm:prSet presAssocID="{C2809ED5-97C4-457B-806B-023C91E00A8B}" presName="Name9" presStyleLbl="parChTrans1D2" presStyleIdx="1" presStyleCnt="7"/>
      <dgm:spPr/>
    </dgm:pt>
    <dgm:pt modelId="{BEE6894F-174A-4D89-BB83-2722CC2CCE70}" type="pres">
      <dgm:prSet presAssocID="{C2809ED5-97C4-457B-806B-023C91E00A8B}" presName="connTx" presStyleLbl="parChTrans1D2" presStyleIdx="1" presStyleCnt="7"/>
      <dgm:spPr/>
    </dgm:pt>
    <dgm:pt modelId="{26AA1822-3621-4123-8960-C2577E94540D}" type="pres">
      <dgm:prSet presAssocID="{D95533AD-BA27-410E-88E9-D21AA3315D02}" presName="node" presStyleLbl="node1" presStyleIdx="1" presStyleCnt="7">
        <dgm:presLayoutVars>
          <dgm:bulletEnabled val="1"/>
        </dgm:presLayoutVars>
      </dgm:prSet>
      <dgm:spPr/>
    </dgm:pt>
    <dgm:pt modelId="{30561D69-BE34-4417-B1AF-02E585F1A891}" type="pres">
      <dgm:prSet presAssocID="{B988C646-8495-4180-8C49-FAAF61CB3166}" presName="Name9" presStyleLbl="parChTrans1D2" presStyleIdx="2" presStyleCnt="7"/>
      <dgm:spPr/>
    </dgm:pt>
    <dgm:pt modelId="{2AB9F3FD-5506-4792-B06B-3D1ACA7FD4AD}" type="pres">
      <dgm:prSet presAssocID="{B988C646-8495-4180-8C49-FAAF61CB3166}" presName="connTx" presStyleLbl="parChTrans1D2" presStyleIdx="2" presStyleCnt="7"/>
      <dgm:spPr/>
    </dgm:pt>
    <dgm:pt modelId="{EEFBC0EE-0AF5-431A-99CB-9672A3C67B34}" type="pres">
      <dgm:prSet presAssocID="{1CFCC32D-7294-48E0-B8C7-BA5F66DCACD2}" presName="node" presStyleLbl="node1" presStyleIdx="2" presStyleCnt="7">
        <dgm:presLayoutVars>
          <dgm:bulletEnabled val="1"/>
        </dgm:presLayoutVars>
      </dgm:prSet>
      <dgm:spPr/>
    </dgm:pt>
    <dgm:pt modelId="{F972C4D9-8079-477E-BEC0-39532E56D1AF}" type="pres">
      <dgm:prSet presAssocID="{5AAB5FDF-05F0-4939-A061-682082D91E22}" presName="Name9" presStyleLbl="parChTrans1D2" presStyleIdx="3" presStyleCnt="7"/>
      <dgm:spPr/>
    </dgm:pt>
    <dgm:pt modelId="{4A3B03F9-BA05-4EB0-8CFE-9CED9F34508F}" type="pres">
      <dgm:prSet presAssocID="{5AAB5FDF-05F0-4939-A061-682082D91E22}" presName="connTx" presStyleLbl="parChTrans1D2" presStyleIdx="3" presStyleCnt="7"/>
      <dgm:spPr/>
    </dgm:pt>
    <dgm:pt modelId="{5A8E9519-E32B-4603-894D-58AECB6E91E4}" type="pres">
      <dgm:prSet presAssocID="{31400064-D188-49F2-AD41-810FCAE1AA83}" presName="node" presStyleLbl="node1" presStyleIdx="3" presStyleCnt="7">
        <dgm:presLayoutVars>
          <dgm:bulletEnabled val="1"/>
        </dgm:presLayoutVars>
      </dgm:prSet>
      <dgm:spPr/>
    </dgm:pt>
    <dgm:pt modelId="{99C11CA6-F123-4EE5-ADEA-419030EC55B2}" type="pres">
      <dgm:prSet presAssocID="{D1CDC1DE-1B1D-4277-89DB-BD36373F6E66}" presName="Name9" presStyleLbl="parChTrans1D2" presStyleIdx="4" presStyleCnt="7"/>
      <dgm:spPr/>
    </dgm:pt>
    <dgm:pt modelId="{82DC6D84-312C-4B72-B5B4-3F63CB3A113D}" type="pres">
      <dgm:prSet presAssocID="{D1CDC1DE-1B1D-4277-89DB-BD36373F6E66}" presName="connTx" presStyleLbl="parChTrans1D2" presStyleIdx="4" presStyleCnt="7"/>
      <dgm:spPr/>
    </dgm:pt>
    <dgm:pt modelId="{5442B220-BE83-4414-B97A-207107E4A02E}" type="pres">
      <dgm:prSet presAssocID="{081BCF00-494B-42E6-8EC2-3464B2D9F2DA}" presName="node" presStyleLbl="node1" presStyleIdx="4" presStyleCnt="7">
        <dgm:presLayoutVars>
          <dgm:bulletEnabled val="1"/>
        </dgm:presLayoutVars>
      </dgm:prSet>
      <dgm:spPr/>
    </dgm:pt>
    <dgm:pt modelId="{CF378DC3-697F-40C3-8137-E3EAC4853707}" type="pres">
      <dgm:prSet presAssocID="{9E7BE43F-F409-4B5E-A4C4-3F2B0F437801}" presName="Name9" presStyleLbl="parChTrans1D2" presStyleIdx="5" presStyleCnt="7"/>
      <dgm:spPr/>
    </dgm:pt>
    <dgm:pt modelId="{A0AA82C4-6DD1-41E9-B7FD-3425FB18DCA0}" type="pres">
      <dgm:prSet presAssocID="{9E7BE43F-F409-4B5E-A4C4-3F2B0F437801}" presName="connTx" presStyleLbl="parChTrans1D2" presStyleIdx="5" presStyleCnt="7"/>
      <dgm:spPr/>
    </dgm:pt>
    <dgm:pt modelId="{36AB2C33-8F06-4BAE-9858-8C3D05DD62B4}" type="pres">
      <dgm:prSet presAssocID="{BC86FBD9-7940-47A3-BBE3-5121D33B08B6}" presName="node" presStyleLbl="node1" presStyleIdx="5" presStyleCnt="7">
        <dgm:presLayoutVars>
          <dgm:bulletEnabled val="1"/>
        </dgm:presLayoutVars>
      </dgm:prSet>
      <dgm:spPr/>
    </dgm:pt>
    <dgm:pt modelId="{FFF4B240-2ABD-434F-8EB1-BC2B484205AC}" type="pres">
      <dgm:prSet presAssocID="{AEDFCCB0-6B2C-4720-AA89-54C2577309C5}" presName="Name9" presStyleLbl="parChTrans1D2" presStyleIdx="6" presStyleCnt="7"/>
      <dgm:spPr/>
    </dgm:pt>
    <dgm:pt modelId="{B5E7707C-F341-4D52-BDA0-93797AAB8095}" type="pres">
      <dgm:prSet presAssocID="{AEDFCCB0-6B2C-4720-AA89-54C2577309C5}" presName="connTx" presStyleLbl="parChTrans1D2" presStyleIdx="6" presStyleCnt="7"/>
      <dgm:spPr/>
    </dgm:pt>
    <dgm:pt modelId="{3D602C01-0A51-4DBC-AF5F-93960BCAF02F}" type="pres">
      <dgm:prSet presAssocID="{BA0B97F7-CD57-48AC-B24E-3B2B3E352DB4}" presName="node" presStyleLbl="node1" presStyleIdx="6" presStyleCnt="7">
        <dgm:presLayoutVars>
          <dgm:bulletEnabled val="1"/>
        </dgm:presLayoutVars>
      </dgm:prSet>
      <dgm:spPr/>
    </dgm:pt>
  </dgm:ptLst>
  <dgm:cxnLst>
    <dgm:cxn modelId="{788AE3BD-09E0-4024-B572-80E7CE2A4EC2}" srcId="{0A0A3AB1-92EA-4938-B6B6-1F3029E2AFBE}" destId="{31400064-D188-49F2-AD41-810FCAE1AA83}" srcOrd="3" destOrd="0" parTransId="{5AAB5FDF-05F0-4939-A061-682082D91E22}" sibTransId="{BDBBD98B-51CC-4EED-859A-4673C13F720A}"/>
    <dgm:cxn modelId="{D69E6941-2E05-4926-89A8-0271AD341F11}" srcId="{E87E6268-F86B-406B-94CD-2BF27BECDD63}" destId="{0A0A3AB1-92EA-4938-B6B6-1F3029E2AFBE}" srcOrd="0" destOrd="0" parTransId="{D68057FE-0A82-48E3-B9FA-ABF5621D8AE3}" sibTransId="{E95B75FC-5093-4904-9076-D943D9D1B5B3}"/>
    <dgm:cxn modelId="{E2719C09-197A-4E29-920E-783F805865F7}" type="presOf" srcId="{AEDFCCB0-6B2C-4720-AA89-54C2577309C5}" destId="{B5E7707C-F341-4D52-BDA0-93797AAB8095}" srcOrd="1" destOrd="0" presId="urn:microsoft.com/office/officeart/2005/8/layout/radial1"/>
    <dgm:cxn modelId="{3CBCBCE4-E779-4C1F-BE17-56177B66BF90}" srcId="{0A0A3AB1-92EA-4938-B6B6-1F3029E2AFBE}" destId="{D95533AD-BA27-410E-88E9-D21AA3315D02}" srcOrd="1" destOrd="0" parTransId="{C2809ED5-97C4-457B-806B-023C91E00A8B}" sibTransId="{B572D59A-0B54-4BD3-B55D-80B9D7256FFA}"/>
    <dgm:cxn modelId="{CF253324-27C4-46E9-BF44-5DA50D860C89}" type="presOf" srcId="{E87E6268-F86B-406B-94CD-2BF27BECDD63}" destId="{C5014E22-480D-45F5-82DB-33A50141753C}" srcOrd="0" destOrd="0" presId="urn:microsoft.com/office/officeart/2005/8/layout/radial1"/>
    <dgm:cxn modelId="{73FF05ED-3292-42F7-A037-90EDB09C63CB}" type="presOf" srcId="{B988C646-8495-4180-8C49-FAAF61CB3166}" destId="{2AB9F3FD-5506-4792-B06B-3D1ACA7FD4AD}" srcOrd="1" destOrd="0" presId="urn:microsoft.com/office/officeart/2005/8/layout/radial1"/>
    <dgm:cxn modelId="{A786D8E4-F081-40FD-8245-C27F79C6E82F}" type="presOf" srcId="{C2809ED5-97C4-457B-806B-023C91E00A8B}" destId="{7FF262DA-D259-41AC-A2E1-E87275F895ED}" srcOrd="0" destOrd="0" presId="urn:microsoft.com/office/officeart/2005/8/layout/radial1"/>
    <dgm:cxn modelId="{C7465EC0-0829-4B97-AF6F-660F7878BA42}" type="presOf" srcId="{9E7BE43F-F409-4B5E-A4C4-3F2B0F437801}" destId="{A0AA82C4-6DD1-41E9-B7FD-3425FB18DCA0}" srcOrd="1" destOrd="0" presId="urn:microsoft.com/office/officeart/2005/8/layout/radial1"/>
    <dgm:cxn modelId="{A4C33A86-DC3A-42E3-99B4-FDB32138DF92}" srcId="{0A0A3AB1-92EA-4938-B6B6-1F3029E2AFBE}" destId="{BA0B97F7-CD57-48AC-B24E-3B2B3E352DB4}" srcOrd="6" destOrd="0" parTransId="{AEDFCCB0-6B2C-4720-AA89-54C2577309C5}" sibTransId="{2A91CBE6-F668-4F80-8E41-85247AF433D7}"/>
    <dgm:cxn modelId="{FE1FA5FA-2AAD-4DA1-A075-42008D30B92D}" type="presOf" srcId="{C2809ED5-97C4-457B-806B-023C91E00A8B}" destId="{BEE6894F-174A-4D89-BB83-2722CC2CCE70}" srcOrd="1" destOrd="0" presId="urn:microsoft.com/office/officeart/2005/8/layout/radial1"/>
    <dgm:cxn modelId="{DA135428-6867-4CBE-B1DE-9169EC76D959}" type="presOf" srcId="{B988C646-8495-4180-8C49-FAAF61CB3166}" destId="{30561D69-BE34-4417-B1AF-02E585F1A891}" srcOrd="0" destOrd="0" presId="urn:microsoft.com/office/officeart/2005/8/layout/radial1"/>
    <dgm:cxn modelId="{E0527EFE-753B-4E99-8022-CA89C7F164F5}" type="presOf" srcId="{474DD08E-2D9D-4E7A-A225-5CDDE7CAE290}" destId="{14442E41-58F7-4BA0-B928-B0422B7A8B75}" srcOrd="1" destOrd="0" presId="urn:microsoft.com/office/officeart/2005/8/layout/radial1"/>
    <dgm:cxn modelId="{245685C3-99F3-4E47-AB02-0EACF6526A60}" type="presOf" srcId="{31400064-D188-49F2-AD41-810FCAE1AA83}" destId="{5A8E9519-E32B-4603-894D-58AECB6E91E4}" srcOrd="0" destOrd="0" presId="urn:microsoft.com/office/officeart/2005/8/layout/radial1"/>
    <dgm:cxn modelId="{AD38E504-ED01-42FC-BB0D-9CC2E726F0DC}" srcId="{0A0A3AB1-92EA-4938-B6B6-1F3029E2AFBE}" destId="{D0930202-38B3-48CA-AC12-8E950B89D063}" srcOrd="0" destOrd="0" parTransId="{474DD08E-2D9D-4E7A-A225-5CDDE7CAE290}" sibTransId="{FF5C1ACC-B7A3-401D-987C-B15E61D76008}"/>
    <dgm:cxn modelId="{18EB030A-B45C-40B4-915E-F5C89C534A54}" type="presOf" srcId="{AEDFCCB0-6B2C-4720-AA89-54C2577309C5}" destId="{FFF4B240-2ABD-434F-8EB1-BC2B484205AC}" srcOrd="0" destOrd="0" presId="urn:microsoft.com/office/officeart/2005/8/layout/radial1"/>
    <dgm:cxn modelId="{0FF456CB-FC77-4E89-96F6-F673A2EED5FC}" type="presOf" srcId="{5AAB5FDF-05F0-4939-A061-682082D91E22}" destId="{4A3B03F9-BA05-4EB0-8CFE-9CED9F34508F}" srcOrd="1" destOrd="0" presId="urn:microsoft.com/office/officeart/2005/8/layout/radial1"/>
    <dgm:cxn modelId="{FF7EB0A4-14F8-4322-B614-FF775184269F}" type="presOf" srcId="{081BCF00-494B-42E6-8EC2-3464B2D9F2DA}" destId="{5442B220-BE83-4414-B97A-207107E4A02E}" srcOrd="0" destOrd="0" presId="urn:microsoft.com/office/officeart/2005/8/layout/radial1"/>
    <dgm:cxn modelId="{095AEEA1-5836-4B38-9E06-CD7CF69814FC}" type="presOf" srcId="{0A0A3AB1-92EA-4938-B6B6-1F3029E2AFBE}" destId="{1E9BDF68-C071-460F-AA53-5671FE9ED932}" srcOrd="0" destOrd="0" presId="urn:microsoft.com/office/officeart/2005/8/layout/radial1"/>
    <dgm:cxn modelId="{C9040A99-EB80-44FA-9E44-CD32B634F8A0}" type="presOf" srcId="{BA0B97F7-CD57-48AC-B24E-3B2B3E352DB4}" destId="{3D602C01-0A51-4DBC-AF5F-93960BCAF02F}" srcOrd="0" destOrd="0" presId="urn:microsoft.com/office/officeart/2005/8/layout/radial1"/>
    <dgm:cxn modelId="{DC376ED2-9516-4F53-A11B-410B54A9F0F4}" type="presOf" srcId="{BC86FBD9-7940-47A3-BBE3-5121D33B08B6}" destId="{36AB2C33-8F06-4BAE-9858-8C3D05DD62B4}" srcOrd="0" destOrd="0" presId="urn:microsoft.com/office/officeart/2005/8/layout/radial1"/>
    <dgm:cxn modelId="{10A2F86F-B6BA-4AB5-96FD-12BC5ECC1A41}" type="presOf" srcId="{5AAB5FDF-05F0-4939-A061-682082D91E22}" destId="{F972C4D9-8079-477E-BEC0-39532E56D1AF}" srcOrd="0" destOrd="0" presId="urn:microsoft.com/office/officeart/2005/8/layout/radial1"/>
    <dgm:cxn modelId="{0BC35E25-2564-4673-8B57-AB05A69F0E84}" type="presOf" srcId="{D0930202-38B3-48CA-AC12-8E950B89D063}" destId="{32E7873A-C28B-4560-B807-EC2B2B409D9F}" srcOrd="0" destOrd="0" presId="urn:microsoft.com/office/officeart/2005/8/layout/radial1"/>
    <dgm:cxn modelId="{22A22C1D-1D7C-4586-A08E-4518465DDF41}" type="presOf" srcId="{D1CDC1DE-1B1D-4277-89DB-BD36373F6E66}" destId="{99C11CA6-F123-4EE5-ADEA-419030EC55B2}" srcOrd="0" destOrd="0" presId="urn:microsoft.com/office/officeart/2005/8/layout/radial1"/>
    <dgm:cxn modelId="{3B36B40F-3B5D-401D-937C-908F1533107E}" srcId="{0A0A3AB1-92EA-4938-B6B6-1F3029E2AFBE}" destId="{BC86FBD9-7940-47A3-BBE3-5121D33B08B6}" srcOrd="5" destOrd="0" parTransId="{9E7BE43F-F409-4B5E-A4C4-3F2B0F437801}" sibTransId="{4F793E2E-1077-4B41-A941-AA5ADA3589AD}"/>
    <dgm:cxn modelId="{08672020-A3BE-4534-BEAA-D0CB1CA08C3A}" type="presOf" srcId="{1CFCC32D-7294-48E0-B8C7-BA5F66DCACD2}" destId="{EEFBC0EE-0AF5-431A-99CB-9672A3C67B34}" srcOrd="0" destOrd="0" presId="urn:microsoft.com/office/officeart/2005/8/layout/radial1"/>
    <dgm:cxn modelId="{C0B8C96B-E647-4FB0-A944-B1C56889A194}" type="presOf" srcId="{9E7BE43F-F409-4B5E-A4C4-3F2B0F437801}" destId="{CF378DC3-697F-40C3-8137-E3EAC4853707}" srcOrd="0" destOrd="0" presId="urn:microsoft.com/office/officeart/2005/8/layout/radial1"/>
    <dgm:cxn modelId="{86DE6469-0588-4342-BF9C-DAD30EEB7D74}" type="presOf" srcId="{D95533AD-BA27-410E-88E9-D21AA3315D02}" destId="{26AA1822-3621-4123-8960-C2577E94540D}" srcOrd="0" destOrd="0" presId="urn:microsoft.com/office/officeart/2005/8/layout/radial1"/>
    <dgm:cxn modelId="{BC65BB7F-0CBB-43CE-995E-A99EF9654B6F}" type="presOf" srcId="{D1CDC1DE-1B1D-4277-89DB-BD36373F6E66}" destId="{82DC6D84-312C-4B72-B5B4-3F63CB3A113D}" srcOrd="1" destOrd="0" presId="urn:microsoft.com/office/officeart/2005/8/layout/radial1"/>
    <dgm:cxn modelId="{1146FD82-C8CD-4FFC-98AF-BFFB1D2D4B2E}" type="presOf" srcId="{474DD08E-2D9D-4E7A-A225-5CDDE7CAE290}" destId="{8EB9F432-F2BF-409D-9921-662B4006E1A6}" srcOrd="0" destOrd="0" presId="urn:microsoft.com/office/officeart/2005/8/layout/radial1"/>
    <dgm:cxn modelId="{8974BA67-9C1D-4EC7-B5D9-9D514429BC80}" srcId="{0A0A3AB1-92EA-4938-B6B6-1F3029E2AFBE}" destId="{1CFCC32D-7294-48E0-B8C7-BA5F66DCACD2}" srcOrd="2" destOrd="0" parTransId="{B988C646-8495-4180-8C49-FAAF61CB3166}" sibTransId="{586A8DE9-D69E-40FE-A9A7-06D3434C8441}"/>
    <dgm:cxn modelId="{414A4543-1FD9-496B-BECB-72729773EB34}" srcId="{0A0A3AB1-92EA-4938-B6B6-1F3029E2AFBE}" destId="{081BCF00-494B-42E6-8EC2-3464B2D9F2DA}" srcOrd="4" destOrd="0" parTransId="{D1CDC1DE-1B1D-4277-89DB-BD36373F6E66}" sibTransId="{66458A99-7198-4C83-9298-E336C8E94123}"/>
    <dgm:cxn modelId="{2AE1A5FC-DB8A-462B-B965-DB5CB5FA8D26}" type="presParOf" srcId="{C5014E22-480D-45F5-82DB-33A50141753C}" destId="{1E9BDF68-C071-460F-AA53-5671FE9ED932}" srcOrd="0" destOrd="0" presId="urn:microsoft.com/office/officeart/2005/8/layout/radial1"/>
    <dgm:cxn modelId="{71C4AA9B-E435-479A-B7E2-A7BDB6E51332}" type="presParOf" srcId="{C5014E22-480D-45F5-82DB-33A50141753C}" destId="{8EB9F432-F2BF-409D-9921-662B4006E1A6}" srcOrd="1" destOrd="0" presId="urn:microsoft.com/office/officeart/2005/8/layout/radial1"/>
    <dgm:cxn modelId="{A4C148AF-7B77-4678-A82E-989486A7EE79}" type="presParOf" srcId="{8EB9F432-F2BF-409D-9921-662B4006E1A6}" destId="{14442E41-58F7-4BA0-B928-B0422B7A8B75}" srcOrd="0" destOrd="0" presId="urn:microsoft.com/office/officeart/2005/8/layout/radial1"/>
    <dgm:cxn modelId="{B37AF86A-5EDA-4433-9C11-0AC444B7AE44}" type="presParOf" srcId="{C5014E22-480D-45F5-82DB-33A50141753C}" destId="{32E7873A-C28B-4560-B807-EC2B2B409D9F}" srcOrd="2" destOrd="0" presId="urn:microsoft.com/office/officeart/2005/8/layout/radial1"/>
    <dgm:cxn modelId="{CBFDC7E4-06BC-4057-B467-D483E3FC1C7A}" type="presParOf" srcId="{C5014E22-480D-45F5-82DB-33A50141753C}" destId="{7FF262DA-D259-41AC-A2E1-E87275F895ED}" srcOrd="3" destOrd="0" presId="urn:microsoft.com/office/officeart/2005/8/layout/radial1"/>
    <dgm:cxn modelId="{B8DC72CC-99D7-4033-A7AB-CBA4B9C27B08}" type="presParOf" srcId="{7FF262DA-D259-41AC-A2E1-E87275F895ED}" destId="{BEE6894F-174A-4D89-BB83-2722CC2CCE70}" srcOrd="0" destOrd="0" presId="urn:microsoft.com/office/officeart/2005/8/layout/radial1"/>
    <dgm:cxn modelId="{7E5D335F-9E99-47DE-9C1F-3625AC71B27F}" type="presParOf" srcId="{C5014E22-480D-45F5-82DB-33A50141753C}" destId="{26AA1822-3621-4123-8960-C2577E94540D}" srcOrd="4" destOrd="0" presId="urn:microsoft.com/office/officeart/2005/8/layout/radial1"/>
    <dgm:cxn modelId="{BEDEEBE5-7524-4DA8-BF3A-C28E755F968D}" type="presParOf" srcId="{C5014E22-480D-45F5-82DB-33A50141753C}" destId="{30561D69-BE34-4417-B1AF-02E585F1A891}" srcOrd="5" destOrd="0" presId="urn:microsoft.com/office/officeart/2005/8/layout/radial1"/>
    <dgm:cxn modelId="{98067FD1-0D5A-4BBA-AA70-98FB4471072F}" type="presParOf" srcId="{30561D69-BE34-4417-B1AF-02E585F1A891}" destId="{2AB9F3FD-5506-4792-B06B-3D1ACA7FD4AD}" srcOrd="0" destOrd="0" presId="urn:microsoft.com/office/officeart/2005/8/layout/radial1"/>
    <dgm:cxn modelId="{AB79ED99-017E-4731-921B-92FF06605138}" type="presParOf" srcId="{C5014E22-480D-45F5-82DB-33A50141753C}" destId="{EEFBC0EE-0AF5-431A-99CB-9672A3C67B34}" srcOrd="6" destOrd="0" presId="urn:microsoft.com/office/officeart/2005/8/layout/radial1"/>
    <dgm:cxn modelId="{A31B98D9-2262-47BA-94D1-B4755CF05107}" type="presParOf" srcId="{C5014E22-480D-45F5-82DB-33A50141753C}" destId="{F972C4D9-8079-477E-BEC0-39532E56D1AF}" srcOrd="7" destOrd="0" presId="urn:microsoft.com/office/officeart/2005/8/layout/radial1"/>
    <dgm:cxn modelId="{ECF44007-53F1-4834-B3BE-355A90543C86}" type="presParOf" srcId="{F972C4D9-8079-477E-BEC0-39532E56D1AF}" destId="{4A3B03F9-BA05-4EB0-8CFE-9CED9F34508F}" srcOrd="0" destOrd="0" presId="urn:microsoft.com/office/officeart/2005/8/layout/radial1"/>
    <dgm:cxn modelId="{27104772-81E6-4E84-9A16-69DC8276CA9B}" type="presParOf" srcId="{C5014E22-480D-45F5-82DB-33A50141753C}" destId="{5A8E9519-E32B-4603-894D-58AECB6E91E4}" srcOrd="8" destOrd="0" presId="urn:microsoft.com/office/officeart/2005/8/layout/radial1"/>
    <dgm:cxn modelId="{0BA7DA22-ED14-43A6-98CE-03819A40FA9B}" type="presParOf" srcId="{C5014E22-480D-45F5-82DB-33A50141753C}" destId="{99C11CA6-F123-4EE5-ADEA-419030EC55B2}" srcOrd="9" destOrd="0" presId="urn:microsoft.com/office/officeart/2005/8/layout/radial1"/>
    <dgm:cxn modelId="{0F8FA6ED-4DFF-4398-B9D0-C787B85A413B}" type="presParOf" srcId="{99C11CA6-F123-4EE5-ADEA-419030EC55B2}" destId="{82DC6D84-312C-4B72-B5B4-3F63CB3A113D}" srcOrd="0" destOrd="0" presId="urn:microsoft.com/office/officeart/2005/8/layout/radial1"/>
    <dgm:cxn modelId="{CC66E676-02B1-408A-B407-A81962070082}" type="presParOf" srcId="{C5014E22-480D-45F5-82DB-33A50141753C}" destId="{5442B220-BE83-4414-B97A-207107E4A02E}" srcOrd="10" destOrd="0" presId="urn:microsoft.com/office/officeart/2005/8/layout/radial1"/>
    <dgm:cxn modelId="{028EE03A-E8E8-4C71-94C5-BB26CC868F79}" type="presParOf" srcId="{C5014E22-480D-45F5-82DB-33A50141753C}" destId="{CF378DC3-697F-40C3-8137-E3EAC4853707}" srcOrd="11" destOrd="0" presId="urn:microsoft.com/office/officeart/2005/8/layout/radial1"/>
    <dgm:cxn modelId="{B801227D-E540-4D02-8E3F-1C4143C24CF0}" type="presParOf" srcId="{CF378DC3-697F-40C3-8137-E3EAC4853707}" destId="{A0AA82C4-6DD1-41E9-B7FD-3425FB18DCA0}" srcOrd="0" destOrd="0" presId="urn:microsoft.com/office/officeart/2005/8/layout/radial1"/>
    <dgm:cxn modelId="{F23C3DBD-BFE6-48E9-B338-9A0A57D87D32}" type="presParOf" srcId="{C5014E22-480D-45F5-82DB-33A50141753C}" destId="{36AB2C33-8F06-4BAE-9858-8C3D05DD62B4}" srcOrd="12" destOrd="0" presId="urn:microsoft.com/office/officeart/2005/8/layout/radial1"/>
    <dgm:cxn modelId="{1DFB7092-8D42-497C-BC1C-1C99A98FD6D1}" type="presParOf" srcId="{C5014E22-480D-45F5-82DB-33A50141753C}" destId="{FFF4B240-2ABD-434F-8EB1-BC2B484205AC}" srcOrd="13" destOrd="0" presId="urn:microsoft.com/office/officeart/2005/8/layout/radial1"/>
    <dgm:cxn modelId="{40ED192D-7741-4DD2-B112-AB46192D2564}" type="presParOf" srcId="{FFF4B240-2ABD-434F-8EB1-BC2B484205AC}" destId="{B5E7707C-F341-4D52-BDA0-93797AAB8095}" srcOrd="0" destOrd="0" presId="urn:microsoft.com/office/officeart/2005/8/layout/radial1"/>
    <dgm:cxn modelId="{0F823990-314F-49BC-9E28-3CCC8ECC4A70}" type="presParOf" srcId="{C5014E22-480D-45F5-82DB-33A50141753C}" destId="{3D602C01-0A51-4DBC-AF5F-93960BCAF02F}"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BDF68-C071-460F-AA53-5671FE9ED932}">
      <dsp:nvSpPr>
        <dsp:cNvPr id="0" name=""/>
        <dsp:cNvSpPr/>
      </dsp:nvSpPr>
      <dsp:spPr>
        <a:xfrm>
          <a:off x="2390440" y="2204917"/>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a:ln/>
              <a:effectLst/>
              <a:latin typeface="Arial" pitchFamily="34" charset="0"/>
              <a:cs typeface="Arial" pitchFamily="34" charset="0"/>
            </a:rPr>
            <a:t>Cardio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a:ln/>
              <a:effectLst/>
              <a:latin typeface="Arial" pitchFamily="34" charset="0"/>
              <a:cs typeface="Arial" pitchFamily="34" charset="0"/>
            </a:rPr>
            <a:t>Metabolic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a:ln/>
              <a:effectLst/>
              <a:latin typeface="Arial" pitchFamily="34" charset="0"/>
              <a:cs typeface="Arial" pitchFamily="34" charset="0"/>
            </a:rPr>
            <a:t> Risk</a:t>
          </a:r>
        </a:p>
      </dsp:txBody>
      <dsp:txXfrm>
        <a:off x="2605353" y="2419830"/>
        <a:ext cx="1037693" cy="1037693"/>
      </dsp:txXfrm>
    </dsp:sp>
    <dsp:sp modelId="{8EB9F432-F2BF-409D-9921-662B4006E1A6}">
      <dsp:nvSpPr>
        <dsp:cNvPr id="0" name=""/>
        <dsp:cNvSpPr/>
      </dsp:nvSpPr>
      <dsp:spPr>
        <a:xfrm rot="16200000">
          <a:off x="2757713" y="1817293"/>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875" y="1820107"/>
        <a:ext cx="36648" cy="36648"/>
      </dsp:txXfrm>
    </dsp:sp>
    <dsp:sp modelId="{32E7873A-C28B-4560-B807-EC2B2B409D9F}">
      <dsp:nvSpPr>
        <dsp:cNvPr id="0" name=""/>
        <dsp:cNvSpPr/>
      </dsp:nvSpPr>
      <dsp:spPr>
        <a:xfrm>
          <a:off x="2390440" y="4425"/>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a:ln/>
              <a:effectLst/>
              <a:latin typeface="Arial" pitchFamily="34" charset="0"/>
              <a:cs typeface="Arial" pitchFamily="34" charset="0"/>
            </a:rPr>
            <a:t>Insulin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a:ln/>
              <a:effectLst/>
              <a:latin typeface="Arial" pitchFamily="34" charset="0"/>
              <a:cs typeface="Arial" pitchFamily="34" charset="0"/>
            </a:rPr>
            <a:t>Resistance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a:ln/>
              <a:effectLst/>
              <a:latin typeface="Arial" pitchFamily="34" charset="0"/>
              <a:cs typeface="Arial" pitchFamily="34" charset="0"/>
            </a:rPr>
            <a:t>Syndrome</a:t>
          </a:r>
          <a:endParaRPr kumimoji="0" lang="en-US" sz="1300" b="1" i="0" u="none" strike="noStrike" kern="1200" cap="none" normalizeH="0" baseline="0" dirty="0">
            <a:ln/>
            <a:effectLst/>
            <a:latin typeface="Arial" pitchFamily="34" charset="0"/>
            <a:cs typeface="Arial" pitchFamily="34" charset="0"/>
          </a:endParaRPr>
        </a:p>
      </dsp:txBody>
      <dsp:txXfrm>
        <a:off x="2605353" y="219338"/>
        <a:ext cx="1037693" cy="1037693"/>
      </dsp:txXfrm>
    </dsp:sp>
    <dsp:sp modelId="{7FF262DA-D259-41AC-A2E1-E87275F895ED}">
      <dsp:nvSpPr>
        <dsp:cNvPr id="0" name=""/>
        <dsp:cNvSpPr/>
      </dsp:nvSpPr>
      <dsp:spPr>
        <a:xfrm rot="19285714">
          <a:off x="3617920" y="223154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66082" y="2234361"/>
        <a:ext cx="36648" cy="36648"/>
      </dsp:txXfrm>
    </dsp:sp>
    <dsp:sp modelId="{26AA1822-3621-4123-8960-C2577E94540D}">
      <dsp:nvSpPr>
        <dsp:cNvPr id="0" name=""/>
        <dsp:cNvSpPr/>
      </dsp:nvSpPr>
      <dsp:spPr>
        <a:xfrm>
          <a:off x="4110854" y="832933"/>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Smoking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Physical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Inactivity</a:t>
          </a:r>
        </a:p>
      </dsp:txBody>
      <dsp:txXfrm>
        <a:off x="4325767" y="1047846"/>
        <a:ext cx="1037693" cy="1037693"/>
      </dsp:txXfrm>
    </dsp:sp>
    <dsp:sp modelId="{30561D69-BE34-4417-B1AF-02E585F1A891}">
      <dsp:nvSpPr>
        <dsp:cNvPr id="0" name=""/>
        <dsp:cNvSpPr/>
      </dsp:nvSpPr>
      <dsp:spPr>
        <a:xfrm rot="771429">
          <a:off x="3830374" y="316236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8536" y="3165181"/>
        <a:ext cx="36648" cy="36648"/>
      </dsp:txXfrm>
    </dsp:sp>
    <dsp:sp modelId="{EEFBC0EE-0AF5-431A-99CB-9672A3C67B34}">
      <dsp:nvSpPr>
        <dsp:cNvPr id="0" name=""/>
        <dsp:cNvSpPr/>
      </dsp:nvSpPr>
      <dsp:spPr>
        <a:xfrm>
          <a:off x="4535761" y="2694573"/>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Age, Race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Gender,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Family </a:t>
          </a:r>
          <a:r>
            <a:rPr kumimoji="0" lang="en-US" sz="1300" b="0" i="0" u="none" strike="noStrike" kern="1200" cap="none" normalizeH="0" baseline="0" dirty="0" err="1">
              <a:ln/>
              <a:effectLst/>
              <a:latin typeface="Arial" pitchFamily="34" charset="0"/>
              <a:cs typeface="Arial" pitchFamily="34" charset="0"/>
            </a:rPr>
            <a:t>hx</a:t>
          </a:r>
          <a:endParaRPr kumimoji="0" lang="en-US" sz="1300" b="0" i="0" u="none" strike="noStrike" kern="1200" cap="none" normalizeH="0" baseline="0" dirty="0">
            <a:ln/>
            <a:effectLst/>
            <a:latin typeface="Arial" pitchFamily="34" charset="0"/>
            <a:cs typeface="Arial" pitchFamily="34" charset="0"/>
          </a:endParaRPr>
        </a:p>
      </dsp:txBody>
      <dsp:txXfrm>
        <a:off x="4750674" y="2909486"/>
        <a:ext cx="1037693" cy="1037693"/>
      </dsp:txXfrm>
    </dsp:sp>
    <dsp:sp modelId="{F972C4D9-8079-477E-BEC0-39532E56D1AF}">
      <dsp:nvSpPr>
        <dsp:cNvPr id="0" name=""/>
        <dsp:cNvSpPr/>
      </dsp:nvSpPr>
      <dsp:spPr>
        <a:xfrm rot="3857143">
          <a:off x="3235092" y="390882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3254" y="3911640"/>
        <a:ext cx="36648" cy="36648"/>
      </dsp:txXfrm>
    </dsp:sp>
    <dsp:sp modelId="{5A8E9519-E32B-4603-894D-58AECB6E91E4}">
      <dsp:nvSpPr>
        <dsp:cNvPr id="0" name=""/>
        <dsp:cNvSpPr/>
      </dsp:nvSpPr>
      <dsp:spPr>
        <a:xfrm>
          <a:off x="3345197" y="4187492"/>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Inflammation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Hyper-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coagulation</a:t>
          </a:r>
        </a:p>
      </dsp:txBody>
      <dsp:txXfrm>
        <a:off x="3560110" y="4402405"/>
        <a:ext cx="1037693" cy="1037693"/>
      </dsp:txXfrm>
    </dsp:sp>
    <dsp:sp modelId="{99C11CA6-F123-4EE5-ADEA-419030EC55B2}">
      <dsp:nvSpPr>
        <dsp:cNvPr id="0" name=""/>
        <dsp:cNvSpPr/>
      </dsp:nvSpPr>
      <dsp:spPr>
        <a:xfrm rot="6942857">
          <a:off x="2280335" y="390882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28496" y="3911640"/>
        <a:ext cx="36648" cy="36648"/>
      </dsp:txXfrm>
    </dsp:sp>
    <dsp:sp modelId="{5442B220-BE83-4414-B97A-207107E4A02E}">
      <dsp:nvSpPr>
        <dsp:cNvPr id="0" name=""/>
        <dsp:cNvSpPr/>
      </dsp:nvSpPr>
      <dsp:spPr>
        <a:xfrm>
          <a:off x="1435682" y="4187492"/>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Hypertension</a:t>
          </a:r>
        </a:p>
      </dsp:txBody>
      <dsp:txXfrm>
        <a:off x="1650595" y="4402405"/>
        <a:ext cx="1037693" cy="1037693"/>
      </dsp:txXfrm>
    </dsp:sp>
    <dsp:sp modelId="{CF378DC3-697F-40C3-8137-E3EAC4853707}">
      <dsp:nvSpPr>
        <dsp:cNvPr id="0" name=""/>
        <dsp:cNvSpPr/>
      </dsp:nvSpPr>
      <dsp:spPr>
        <a:xfrm rot="10028571">
          <a:off x="1685053" y="316236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033215" y="3165181"/>
        <a:ext cx="36648" cy="36648"/>
      </dsp:txXfrm>
    </dsp:sp>
    <dsp:sp modelId="{36AB2C33-8F06-4BAE-9858-8C3D05DD62B4}">
      <dsp:nvSpPr>
        <dsp:cNvPr id="0" name=""/>
        <dsp:cNvSpPr/>
      </dsp:nvSpPr>
      <dsp:spPr>
        <a:xfrm>
          <a:off x="245119" y="2694573"/>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Abnormal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Lipid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Metabolism</a:t>
          </a:r>
        </a:p>
      </dsp:txBody>
      <dsp:txXfrm>
        <a:off x="460032" y="2909486"/>
        <a:ext cx="1037693" cy="1037693"/>
      </dsp:txXfrm>
    </dsp:sp>
    <dsp:sp modelId="{FFF4B240-2ABD-434F-8EB1-BC2B484205AC}">
      <dsp:nvSpPr>
        <dsp:cNvPr id="0" name=""/>
        <dsp:cNvSpPr/>
      </dsp:nvSpPr>
      <dsp:spPr>
        <a:xfrm rot="13114286">
          <a:off x="1897506" y="223154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45668" y="2234361"/>
        <a:ext cx="36648" cy="36648"/>
      </dsp:txXfrm>
    </dsp:sp>
    <dsp:sp modelId="{3D602C01-0A51-4DBC-AF5F-93960BCAF02F}">
      <dsp:nvSpPr>
        <dsp:cNvPr id="0" name=""/>
        <dsp:cNvSpPr/>
      </dsp:nvSpPr>
      <dsp:spPr>
        <a:xfrm>
          <a:off x="670026" y="832933"/>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BMI &gt;25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Waist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  35” women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 40” men</a:t>
          </a:r>
        </a:p>
      </dsp:txBody>
      <dsp:txXfrm>
        <a:off x="884939" y="1047846"/>
        <a:ext cx="1037693" cy="1037693"/>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5" name="Slide Number Placeholder 4"/>
          <p:cNvSpPr>
            <a:spLocks noGrp="1"/>
          </p:cNvSpPr>
          <p:nvPr>
            <p:ph type="sldNum" sz="quarter" idx="3"/>
          </p:nvPr>
        </p:nvSpPr>
        <p:spPr>
          <a:xfrm>
            <a:off x="3479324" y="8641951"/>
            <a:ext cx="3037840" cy="466433"/>
          </a:xfrm>
          <a:prstGeom prst="rect">
            <a:avLst/>
          </a:prstGeom>
        </p:spPr>
        <p:txBody>
          <a:bodyPr vert="horz" lIns="93177" tIns="46589" rIns="93177" bIns="46589" rtlCol="0" anchor="b"/>
          <a:lstStyle>
            <a:lvl1pPr algn="r">
              <a:defRPr sz="1200"/>
            </a:lvl1pPr>
          </a:lstStyle>
          <a:p>
            <a:r>
              <a:rPr lang="en-US" dirty="0"/>
              <a:t>Page </a:t>
            </a:r>
            <a:fld id="{A4A00C26-C2CD-4DD3-AA77-A4A9C8F0E1ED}" type="slidenum">
              <a:rPr lang="en-US" smtClean="0"/>
              <a:t>‹#›</a:t>
            </a:fld>
            <a:endParaRPr lang="en-US" dirty="0"/>
          </a:p>
        </p:txBody>
      </p:sp>
      <p:sp>
        <p:nvSpPr>
          <p:cNvPr id="6" name="Text Box 4"/>
          <p:cNvSpPr txBox="1">
            <a:spLocks noChangeArrowheads="1"/>
          </p:cNvSpPr>
          <p:nvPr/>
        </p:nvSpPr>
        <p:spPr bwMode="auto">
          <a:xfrm>
            <a:off x="228600" y="8829967"/>
            <a:ext cx="4769644" cy="278417"/>
          </a:xfrm>
          <a:prstGeom prst="rect">
            <a:avLst/>
          </a:prstGeom>
          <a:noFill/>
          <a:ln w="12700">
            <a:noFill/>
            <a:miter lim="800000"/>
            <a:headEnd/>
            <a:tailEnd/>
          </a:ln>
          <a:effectLst/>
        </p:spPr>
        <p:txBody>
          <a:bodyPr wrap="square" lIns="92846" tIns="46422" rIns="92846" bIns="46422">
            <a:spAutoFit/>
          </a:bodyPr>
          <a:lstStyle/>
          <a:p>
            <a:pPr algn="ctr">
              <a:spcBef>
                <a:spcPct val="50000"/>
              </a:spcBef>
              <a:defRPr/>
            </a:pPr>
            <a:r>
              <a:rPr lang="en-US" sz="1200" i="1" dirty="0"/>
              <a:t>Diabetes Education Services</a:t>
            </a:r>
            <a:r>
              <a:rPr lang="en-US" sz="1200" i="1" baseline="30000" dirty="0"/>
              <a:t>©                           </a:t>
            </a:r>
            <a:r>
              <a:rPr lang="en-US" sz="1200" b="1" dirty="0"/>
              <a:t>www.DiabetesEd.net</a:t>
            </a:r>
          </a:p>
        </p:txBody>
      </p:sp>
    </p:spTree>
    <p:custDataLst>
      <p:tags r:id="rId2"/>
    </p:custDataLst>
    <p:extLst>
      <p:ext uri="{BB962C8B-B14F-4D97-AF65-F5344CB8AC3E}">
        <p14:creationId xmlns:p14="http://schemas.microsoft.com/office/powerpoint/2010/main" val="642372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B3F865E-7DC9-466F-929A-3C49D925754D}" type="datetimeFigureOut">
              <a:rPr lang="en-US" smtClean="0"/>
              <a:t>10/21/2016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26</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27</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94" indent="-307805" eaLnBrk="0" hangingPunct="0">
              <a:defRPr>
                <a:solidFill>
                  <a:schemeClr val="tx1"/>
                </a:solidFill>
                <a:latin typeface="Arial" pitchFamily="34" charset="0"/>
              </a:defRPr>
            </a:lvl2pPr>
            <a:lvl3pPr marL="1231222" indent="-246244" eaLnBrk="0" hangingPunct="0">
              <a:defRPr>
                <a:solidFill>
                  <a:schemeClr val="tx1"/>
                </a:solidFill>
                <a:latin typeface="Arial" pitchFamily="34" charset="0"/>
              </a:defRPr>
            </a:lvl3pPr>
            <a:lvl4pPr marL="1723711" indent="-246244" eaLnBrk="0" hangingPunct="0">
              <a:defRPr>
                <a:solidFill>
                  <a:schemeClr val="tx1"/>
                </a:solidFill>
                <a:latin typeface="Arial" pitchFamily="34" charset="0"/>
              </a:defRPr>
            </a:lvl4pPr>
            <a:lvl5pPr marL="2216201" indent="-246244" eaLnBrk="0" hangingPunct="0">
              <a:defRPr>
                <a:solidFill>
                  <a:schemeClr val="tx1"/>
                </a:solidFill>
                <a:latin typeface="Arial" pitchFamily="34" charset="0"/>
              </a:defRPr>
            </a:lvl5pPr>
            <a:lvl6pPr marL="2708689" indent="-246244" eaLnBrk="0" fontAlgn="base" hangingPunct="0">
              <a:spcBef>
                <a:spcPct val="0"/>
              </a:spcBef>
              <a:spcAft>
                <a:spcPct val="0"/>
              </a:spcAft>
              <a:defRPr>
                <a:solidFill>
                  <a:schemeClr val="tx1"/>
                </a:solidFill>
                <a:latin typeface="Arial" pitchFamily="34" charset="0"/>
              </a:defRPr>
            </a:lvl6pPr>
            <a:lvl7pPr marL="3201178" indent="-246244" eaLnBrk="0" fontAlgn="base" hangingPunct="0">
              <a:spcBef>
                <a:spcPct val="0"/>
              </a:spcBef>
              <a:spcAft>
                <a:spcPct val="0"/>
              </a:spcAft>
              <a:defRPr>
                <a:solidFill>
                  <a:schemeClr val="tx1"/>
                </a:solidFill>
                <a:latin typeface="Arial" pitchFamily="34" charset="0"/>
              </a:defRPr>
            </a:lvl7pPr>
            <a:lvl8pPr marL="3693667" indent="-246244" eaLnBrk="0" fontAlgn="base" hangingPunct="0">
              <a:spcBef>
                <a:spcPct val="0"/>
              </a:spcBef>
              <a:spcAft>
                <a:spcPct val="0"/>
              </a:spcAft>
              <a:defRPr>
                <a:solidFill>
                  <a:schemeClr val="tx1"/>
                </a:solidFill>
                <a:latin typeface="Arial" pitchFamily="34" charset="0"/>
              </a:defRPr>
            </a:lvl8pPr>
            <a:lvl9pPr marL="4186156" indent="-246244"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94" indent="-307805" eaLnBrk="0" hangingPunct="0">
              <a:defRPr>
                <a:solidFill>
                  <a:schemeClr val="tx1"/>
                </a:solidFill>
                <a:latin typeface="Arial" pitchFamily="34" charset="0"/>
              </a:defRPr>
            </a:lvl2pPr>
            <a:lvl3pPr marL="1231222" indent="-246244" eaLnBrk="0" hangingPunct="0">
              <a:defRPr>
                <a:solidFill>
                  <a:schemeClr val="tx1"/>
                </a:solidFill>
                <a:latin typeface="Arial" pitchFamily="34" charset="0"/>
              </a:defRPr>
            </a:lvl3pPr>
            <a:lvl4pPr marL="1723711" indent="-246244" eaLnBrk="0" hangingPunct="0">
              <a:defRPr>
                <a:solidFill>
                  <a:schemeClr val="tx1"/>
                </a:solidFill>
                <a:latin typeface="Arial" pitchFamily="34" charset="0"/>
              </a:defRPr>
            </a:lvl4pPr>
            <a:lvl5pPr marL="2216201" indent="-246244" eaLnBrk="0" hangingPunct="0">
              <a:defRPr>
                <a:solidFill>
                  <a:schemeClr val="tx1"/>
                </a:solidFill>
                <a:latin typeface="Arial" pitchFamily="34" charset="0"/>
              </a:defRPr>
            </a:lvl5pPr>
            <a:lvl6pPr marL="2708689" indent="-246244" eaLnBrk="0" fontAlgn="base" hangingPunct="0">
              <a:spcBef>
                <a:spcPct val="0"/>
              </a:spcBef>
              <a:spcAft>
                <a:spcPct val="0"/>
              </a:spcAft>
              <a:defRPr>
                <a:solidFill>
                  <a:schemeClr val="tx1"/>
                </a:solidFill>
                <a:latin typeface="Arial" pitchFamily="34" charset="0"/>
              </a:defRPr>
            </a:lvl6pPr>
            <a:lvl7pPr marL="3201178" indent="-246244" eaLnBrk="0" fontAlgn="base" hangingPunct="0">
              <a:spcBef>
                <a:spcPct val="0"/>
              </a:spcBef>
              <a:spcAft>
                <a:spcPct val="0"/>
              </a:spcAft>
              <a:defRPr>
                <a:solidFill>
                  <a:schemeClr val="tx1"/>
                </a:solidFill>
                <a:latin typeface="Arial" pitchFamily="34" charset="0"/>
              </a:defRPr>
            </a:lvl7pPr>
            <a:lvl8pPr marL="3693667" indent="-246244" eaLnBrk="0" fontAlgn="base" hangingPunct="0">
              <a:spcBef>
                <a:spcPct val="0"/>
              </a:spcBef>
              <a:spcAft>
                <a:spcPct val="0"/>
              </a:spcAft>
              <a:defRPr>
                <a:solidFill>
                  <a:schemeClr val="tx1"/>
                </a:solidFill>
                <a:latin typeface="Arial" pitchFamily="34" charset="0"/>
              </a:defRPr>
            </a:lvl8pPr>
            <a:lvl9pPr marL="4186156" indent="-246244"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31</a:t>
            </a:fld>
            <a:endParaRPr lang="en-US">
              <a:latin typeface="Times New Roman" pitchFamily="18" charset="0"/>
            </a:endParaRPr>
          </a:p>
        </p:txBody>
      </p:sp>
    </p:spTree>
    <p:extLst>
      <p:ext uri="{BB962C8B-B14F-4D97-AF65-F5344CB8AC3E}">
        <p14:creationId xmlns:p14="http://schemas.microsoft.com/office/powerpoint/2010/main" val="2419264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32</a:t>
            </a:fld>
            <a:endParaRPr lang="en-US"/>
          </a:p>
        </p:txBody>
      </p:sp>
    </p:spTree>
    <p:extLst>
      <p:ext uri="{BB962C8B-B14F-4D97-AF65-F5344CB8AC3E}">
        <p14:creationId xmlns:p14="http://schemas.microsoft.com/office/powerpoint/2010/main" val="1163755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33</a:t>
            </a:fld>
            <a:endParaRPr lang="en-US"/>
          </a:p>
        </p:txBody>
      </p:sp>
    </p:spTree>
    <p:extLst>
      <p:ext uri="{BB962C8B-B14F-4D97-AF65-F5344CB8AC3E}">
        <p14:creationId xmlns:p14="http://schemas.microsoft.com/office/powerpoint/2010/main" val="4147982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2671EE1-CB21-4938-9FD8-9CB14D5FC84F}" type="slidenum">
              <a:rPr lang="en-US" sz="1300"/>
              <a:pPr eaLnBrk="1" hangingPunct="1"/>
              <a:t>34</a:t>
            </a:fld>
            <a:endParaRPr lang="en-US" sz="1300"/>
          </a:p>
        </p:txBody>
      </p:sp>
    </p:spTree>
    <p:extLst>
      <p:ext uri="{BB962C8B-B14F-4D97-AF65-F5344CB8AC3E}">
        <p14:creationId xmlns:p14="http://schemas.microsoft.com/office/powerpoint/2010/main" val="157722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36</a:t>
            </a:fld>
            <a:endParaRPr lang="en-US" sz="1300"/>
          </a:p>
        </p:txBody>
      </p:sp>
    </p:spTree>
    <p:extLst>
      <p:ext uri="{BB962C8B-B14F-4D97-AF65-F5344CB8AC3E}">
        <p14:creationId xmlns:p14="http://schemas.microsoft.com/office/powerpoint/2010/main" val="1630225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39</a:t>
            </a:fld>
            <a:endParaRPr lang="en-US">
              <a:latin typeface="Times New Roman" pitchFamily="18" charset="0"/>
            </a:endParaRPr>
          </a:p>
        </p:txBody>
      </p:sp>
    </p:spTree>
    <p:extLst>
      <p:ext uri="{BB962C8B-B14F-4D97-AF65-F5344CB8AC3E}">
        <p14:creationId xmlns:p14="http://schemas.microsoft.com/office/powerpoint/2010/main" val="4241907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40</a:t>
            </a:fld>
            <a:endParaRPr lang="en-US">
              <a:latin typeface="Times New Roman" pitchFamily="18" charset="0"/>
            </a:endParaRPr>
          </a:p>
        </p:txBody>
      </p:sp>
    </p:spTree>
    <p:extLst>
      <p:ext uri="{BB962C8B-B14F-4D97-AF65-F5344CB8AC3E}">
        <p14:creationId xmlns:p14="http://schemas.microsoft.com/office/powerpoint/2010/main" val="1474975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22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6607214B-EF4E-4429-AF49-813D7D23692E}" type="slidenum">
              <a:rPr lang="en-US" smtClean="0">
                <a:latin typeface="Times New Roman" pitchFamily="18" charset="0"/>
              </a:rPr>
              <a:pPr/>
              <a:t>43</a:t>
            </a:fld>
            <a:endParaRPr lang="en-US">
              <a:latin typeface="Times New Roman" pitchFamily="18" charset="0"/>
            </a:endParaRPr>
          </a:p>
        </p:txBody>
      </p:sp>
    </p:spTree>
    <p:extLst>
      <p:ext uri="{BB962C8B-B14F-4D97-AF65-F5344CB8AC3E}">
        <p14:creationId xmlns:p14="http://schemas.microsoft.com/office/powerpoint/2010/main" val="411269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474835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40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440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2BDEA9FB-7A2E-4A23-99FA-A4FA0B295502}" type="slidenum">
              <a:rPr lang="en-US" smtClean="0">
                <a:latin typeface="Times New Roman" panose="02020603050405020304" pitchFamily="18" charset="0"/>
              </a:rPr>
              <a:pPr/>
              <a:t>46</a:t>
            </a:fld>
            <a:endParaRPr lang="en-US">
              <a:latin typeface="Times New Roman" panose="02020603050405020304" pitchFamily="18" charset="0"/>
            </a:endParaRPr>
          </a:p>
        </p:txBody>
      </p:sp>
    </p:spTree>
    <p:extLst>
      <p:ext uri="{BB962C8B-B14F-4D97-AF65-F5344CB8AC3E}">
        <p14:creationId xmlns:p14="http://schemas.microsoft.com/office/powerpoint/2010/main" val="1790812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460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6025896C-3913-4BD5-9B95-A377599C0319}" type="slidenum">
              <a:rPr lang="en-US" smtClean="0">
                <a:latin typeface="Times New Roman" panose="02020603050405020304" pitchFamily="18" charset="0"/>
              </a:rPr>
              <a:pPr/>
              <a:t>47</a:t>
            </a:fld>
            <a:endParaRPr lang="en-US">
              <a:latin typeface="Times New Roman" panose="02020603050405020304" pitchFamily="18" charset="0"/>
            </a:endParaRPr>
          </a:p>
        </p:txBody>
      </p:sp>
    </p:spTree>
    <p:extLst>
      <p:ext uri="{BB962C8B-B14F-4D97-AF65-F5344CB8AC3E}">
        <p14:creationId xmlns:p14="http://schemas.microsoft.com/office/powerpoint/2010/main" val="1591739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481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63B30F88-3CB5-4348-BE22-50152084C0AC}" type="slidenum">
              <a:rPr lang="en-US" smtClean="0">
                <a:latin typeface="Times New Roman" panose="02020603050405020304" pitchFamily="18" charset="0"/>
              </a:rPr>
              <a:pPr/>
              <a:t>48</a:t>
            </a:fld>
            <a:endParaRPr lang="en-US">
              <a:latin typeface="Times New Roman" panose="02020603050405020304" pitchFamily="18" charset="0"/>
            </a:endParaRPr>
          </a:p>
        </p:txBody>
      </p:sp>
    </p:spTree>
    <p:extLst>
      <p:ext uri="{BB962C8B-B14F-4D97-AF65-F5344CB8AC3E}">
        <p14:creationId xmlns:p14="http://schemas.microsoft.com/office/powerpoint/2010/main" val="4265287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01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84A404C9-6B5D-44A2-BB5C-C4B2DA564B86}" type="slidenum">
              <a:rPr lang="en-US" smtClean="0">
                <a:latin typeface="Times New Roman" panose="02020603050405020304" pitchFamily="18" charset="0"/>
              </a:rPr>
              <a:pPr/>
              <a:t>49</a:t>
            </a:fld>
            <a:endParaRPr lang="en-US">
              <a:latin typeface="Times New Roman" panose="02020603050405020304" pitchFamily="18" charset="0"/>
            </a:endParaRPr>
          </a:p>
        </p:txBody>
      </p:sp>
    </p:spTree>
    <p:extLst>
      <p:ext uri="{BB962C8B-B14F-4D97-AF65-F5344CB8AC3E}">
        <p14:creationId xmlns:p14="http://schemas.microsoft.com/office/powerpoint/2010/main" val="276176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4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7376933B-071C-449A-A68C-E2244F904C62}" type="slidenum">
              <a:rPr lang="en-US" smtClean="0">
                <a:latin typeface="Times New Roman" panose="02020603050405020304" pitchFamily="18" charset="0"/>
              </a:rPr>
              <a:pPr/>
              <a:t>50</a:t>
            </a:fld>
            <a:endParaRPr lang="en-US">
              <a:latin typeface="Times New Roman" panose="02020603050405020304" pitchFamily="18" charset="0"/>
            </a:endParaRPr>
          </a:p>
        </p:txBody>
      </p:sp>
    </p:spTree>
    <p:extLst>
      <p:ext uri="{BB962C8B-B14F-4D97-AF65-F5344CB8AC3E}">
        <p14:creationId xmlns:p14="http://schemas.microsoft.com/office/powerpoint/2010/main" val="68079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63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B8296DE8-152C-4004-A318-675FAA1903E5}" type="slidenum">
              <a:rPr lang="en-US" smtClean="0">
                <a:latin typeface="Times New Roman" panose="02020603050405020304" pitchFamily="18" charset="0"/>
              </a:rPr>
              <a:pPr/>
              <a:t>51</a:t>
            </a:fld>
            <a:endParaRPr lang="en-US">
              <a:latin typeface="Times New Roman" panose="02020603050405020304" pitchFamily="18" charset="0"/>
            </a:endParaRPr>
          </a:p>
        </p:txBody>
      </p:sp>
    </p:spTree>
    <p:extLst>
      <p:ext uri="{BB962C8B-B14F-4D97-AF65-F5344CB8AC3E}">
        <p14:creationId xmlns:p14="http://schemas.microsoft.com/office/powerpoint/2010/main" val="2385742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3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83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2DF30558-706F-4F89-A71D-4C7428103E3C}" type="slidenum">
              <a:rPr lang="en-US" smtClean="0">
                <a:latin typeface="Times New Roman" panose="02020603050405020304" pitchFamily="18" charset="0"/>
              </a:rPr>
              <a:pPr/>
              <a:t>52</a:t>
            </a:fld>
            <a:endParaRPr lang="en-US">
              <a:latin typeface="Times New Roman" panose="02020603050405020304" pitchFamily="18" charset="0"/>
            </a:endParaRPr>
          </a:p>
        </p:txBody>
      </p:sp>
    </p:spTree>
    <p:extLst>
      <p:ext uri="{BB962C8B-B14F-4D97-AF65-F5344CB8AC3E}">
        <p14:creationId xmlns:p14="http://schemas.microsoft.com/office/powerpoint/2010/main" val="3527198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624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117723D3-B622-43AD-846C-6647AF06E663}" type="slidenum">
              <a:rPr lang="en-US" smtClean="0">
                <a:latin typeface="Times New Roman" panose="02020603050405020304" pitchFamily="18" charset="0"/>
              </a:rPr>
              <a:pPr/>
              <a:t>53</a:t>
            </a:fld>
            <a:endParaRPr lang="en-US">
              <a:latin typeface="Times New Roman" panose="02020603050405020304" pitchFamily="18" charset="0"/>
            </a:endParaRPr>
          </a:p>
        </p:txBody>
      </p:sp>
    </p:spTree>
    <p:extLst>
      <p:ext uri="{BB962C8B-B14F-4D97-AF65-F5344CB8AC3E}">
        <p14:creationId xmlns:p14="http://schemas.microsoft.com/office/powerpoint/2010/main" val="1377509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54</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58</a:t>
            </a:fld>
            <a:endParaRPr lang="en-US">
              <a:latin typeface="Times New Roman" pitchFamily="18" charset="0"/>
            </a:endParaRPr>
          </a:p>
        </p:txBody>
      </p:sp>
    </p:spTree>
    <p:extLst>
      <p:ext uri="{BB962C8B-B14F-4D97-AF65-F5344CB8AC3E}">
        <p14:creationId xmlns:p14="http://schemas.microsoft.com/office/powerpoint/2010/main" val="260638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a:pPr eaLnBrk="1" hangingPunct="1"/>
              <a:t>6</a:t>
            </a:fld>
            <a:endParaRPr lang="en-US" sz="1200"/>
          </a:p>
        </p:txBody>
      </p:sp>
    </p:spTree>
    <p:extLst>
      <p:ext uri="{BB962C8B-B14F-4D97-AF65-F5344CB8AC3E}">
        <p14:creationId xmlns:p14="http://schemas.microsoft.com/office/powerpoint/2010/main" val="1475142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59</a:t>
            </a:fld>
            <a:endParaRPr lang="en-US">
              <a:latin typeface="Times New Roman" pitchFamily="18" charset="0"/>
            </a:endParaRPr>
          </a:p>
        </p:txBody>
      </p:sp>
    </p:spTree>
    <p:extLst>
      <p:ext uri="{BB962C8B-B14F-4D97-AF65-F5344CB8AC3E}">
        <p14:creationId xmlns:p14="http://schemas.microsoft.com/office/powerpoint/2010/main" val="1140865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63</a:t>
            </a:fld>
            <a:endParaRPr lang="en-US"/>
          </a:p>
        </p:txBody>
      </p:sp>
    </p:spTree>
    <p:extLst>
      <p:ext uri="{BB962C8B-B14F-4D97-AF65-F5344CB8AC3E}">
        <p14:creationId xmlns:p14="http://schemas.microsoft.com/office/powerpoint/2010/main" val="2784588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6"/>
          <p:cNvSpPr>
            <a:spLocks noGrp="1" noChangeArrowheads="1"/>
          </p:cNvSpPr>
          <p:nvPr>
            <p:ph type="ftr" sz="quarter" idx="4"/>
          </p:nvPr>
        </p:nvSpPr>
        <p:spPr/>
        <p:txBody>
          <a:bodyPr/>
          <a:lstStyle/>
          <a:p>
            <a:pPr>
              <a:defRPr/>
            </a:pPr>
            <a:r>
              <a:rPr lang="en-US"/>
              <a:t>Diabetes Educational Services© (530) 893 - 8635 </a:t>
            </a:r>
          </a:p>
        </p:txBody>
      </p:sp>
      <p:sp>
        <p:nvSpPr>
          <p:cNvPr id="292867" name="Rectangle 7"/>
          <p:cNvSpPr>
            <a:spLocks noGrp="1" noChangeArrowheads="1"/>
          </p:cNvSpPr>
          <p:nvPr>
            <p:ph type="sldNum" sz="quarter" idx="5"/>
          </p:nvPr>
        </p:nvSpPr>
        <p:spPr/>
        <p:txBody>
          <a:bodyPr/>
          <a:lstStyle/>
          <a:p>
            <a:pPr>
              <a:defRPr/>
            </a:pPr>
            <a:fld id="{1266C678-8C56-418E-93F2-0D0F152F8A2D}" type="slidenum">
              <a:rPr lang="en-US" smtClean="0"/>
              <a:pPr>
                <a:defRPr/>
              </a:pPr>
              <a:t>65</a:t>
            </a:fld>
            <a:endParaRPr lang="en-US"/>
          </a:p>
        </p:txBody>
      </p:sp>
      <p:sp>
        <p:nvSpPr>
          <p:cNvPr id="294916" name="Rectangle 2"/>
          <p:cNvSpPr>
            <a:spLocks noGrp="1" noRot="1" noChangeAspect="1" noChangeArrowheads="1" noTextEdit="1"/>
          </p:cNvSpPr>
          <p:nvPr>
            <p:ph type="sldImg"/>
          </p:nvPr>
        </p:nvSpPr>
        <p:spPr>
          <a:xfrm>
            <a:off x="1298575" y="709613"/>
            <a:ext cx="4883150" cy="3662362"/>
          </a:xfrm>
          <a:ln/>
        </p:spPr>
      </p:sp>
      <p:sp>
        <p:nvSpPr>
          <p:cNvPr id="294917" name="Rectangle 3"/>
          <p:cNvSpPr>
            <a:spLocks noGrp="1" noChangeArrowheads="1"/>
          </p:cNvSpPr>
          <p:nvPr>
            <p:ph type="body" idx="1"/>
          </p:nvPr>
        </p:nvSpPr>
        <p:spPr>
          <a:xfrm>
            <a:off x="996386" y="4635289"/>
            <a:ext cx="5484989" cy="43931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4072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p:txBody>
          <a:bodyPr/>
          <a:lstStyle/>
          <a:p>
            <a:pPr>
              <a:defRPr/>
            </a:pPr>
            <a:r>
              <a:rPr lang="en-US"/>
              <a:t>Diabetes Educational Services© (530) 893 - 8635 </a:t>
            </a:r>
          </a:p>
        </p:txBody>
      </p:sp>
      <p:sp>
        <p:nvSpPr>
          <p:cNvPr id="241669" name="Slide Number Placeholder 4"/>
          <p:cNvSpPr>
            <a:spLocks noGrp="1"/>
          </p:cNvSpPr>
          <p:nvPr>
            <p:ph type="sldNum" sz="quarter" idx="5"/>
          </p:nvPr>
        </p:nvSpPr>
        <p:spPr/>
        <p:txBody>
          <a:bodyPr/>
          <a:lstStyle/>
          <a:p>
            <a:pPr>
              <a:defRPr/>
            </a:pPr>
            <a:fld id="{49D7A5FE-843F-4209-BD0D-5EE642DC092A}" type="slidenum">
              <a:rPr lang="en-US" smtClean="0"/>
              <a:pPr>
                <a:defRPr/>
              </a:pPr>
              <a:t>69</a:t>
            </a:fld>
            <a:endParaRPr lang="en-US"/>
          </a:p>
        </p:txBody>
      </p:sp>
    </p:spTree>
    <p:extLst>
      <p:ext uri="{BB962C8B-B14F-4D97-AF65-F5344CB8AC3E}">
        <p14:creationId xmlns:p14="http://schemas.microsoft.com/office/powerpoint/2010/main" val="309717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2692" name="Footer Placeholder 3"/>
          <p:cNvSpPr>
            <a:spLocks noGrp="1"/>
          </p:cNvSpPr>
          <p:nvPr>
            <p:ph type="ftr" sz="quarter" idx="4"/>
          </p:nvPr>
        </p:nvSpPr>
        <p:spPr/>
        <p:txBody>
          <a:bodyPr/>
          <a:lstStyle/>
          <a:p>
            <a:pPr>
              <a:defRPr/>
            </a:pPr>
            <a:r>
              <a:rPr lang="en-US"/>
              <a:t>Diabetes Educational Services© (530) 893 - 8635 </a:t>
            </a:r>
          </a:p>
        </p:txBody>
      </p:sp>
      <p:sp>
        <p:nvSpPr>
          <p:cNvPr id="242693" name="Slide Number Placeholder 4"/>
          <p:cNvSpPr>
            <a:spLocks noGrp="1"/>
          </p:cNvSpPr>
          <p:nvPr>
            <p:ph type="sldNum" sz="quarter" idx="5"/>
          </p:nvPr>
        </p:nvSpPr>
        <p:spPr/>
        <p:txBody>
          <a:bodyPr/>
          <a:lstStyle/>
          <a:p>
            <a:pPr>
              <a:defRPr/>
            </a:pPr>
            <a:fld id="{E0EF82C7-5B6C-4F06-98A9-185405A00D3E}" type="slidenum">
              <a:rPr lang="en-US" smtClean="0"/>
              <a:pPr>
                <a:defRPr/>
              </a:pPr>
              <a:t>70</a:t>
            </a:fld>
            <a:endParaRPr lang="en-US"/>
          </a:p>
        </p:txBody>
      </p:sp>
    </p:spTree>
    <p:extLst>
      <p:ext uri="{BB962C8B-B14F-4D97-AF65-F5344CB8AC3E}">
        <p14:creationId xmlns:p14="http://schemas.microsoft.com/office/powerpoint/2010/main" val="2920278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72</a:t>
            </a:fld>
            <a:endParaRPr lang="en-US">
              <a:latin typeface="Times New Roman" pitchFamily="18" charset="0"/>
            </a:endParaRPr>
          </a:p>
        </p:txBody>
      </p:sp>
      <p:sp>
        <p:nvSpPr>
          <p:cNvPr id="227332" name="Rectangle 2"/>
          <p:cNvSpPr>
            <a:spLocks noGrp="1" noRot="1" noChangeAspect="1" noChangeArrowheads="1" noTextEdit="1"/>
          </p:cNvSpPr>
          <p:nvPr>
            <p:ph type="sldImg"/>
          </p:nvPr>
        </p:nvSpPr>
        <p:spPr>
          <a:xfrm>
            <a:off x="876300" y="709613"/>
            <a:ext cx="4014788" cy="3009900"/>
          </a:xfrm>
          <a:ln/>
        </p:spPr>
      </p:sp>
      <p:sp>
        <p:nvSpPr>
          <p:cNvPr id="227333" name="Rectangle 3"/>
          <p:cNvSpPr>
            <a:spLocks noGrp="1" noChangeArrowheads="1"/>
          </p:cNvSpPr>
          <p:nvPr>
            <p:ph type="body" idx="1"/>
          </p:nvPr>
        </p:nvSpPr>
        <p:spPr>
          <a:xfrm>
            <a:off x="746478" y="4008382"/>
            <a:ext cx="5601694" cy="491944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6946" algn="l"/>
              </a:tabLst>
            </a:pPr>
            <a:r>
              <a:rPr lang="en-US"/>
              <a:t>These graphs show the typical progressive nature of type 2 diabetes in terms of 2 key indices: increasing plasma glucose level (top panel) and decline in relative </a:t>
            </a:r>
            <a:r>
              <a:rPr lang="en-US">
                <a:sym typeface="Symbol" pitchFamily="18" charset="2"/>
              </a:rPr>
              <a:t></a:t>
            </a:r>
            <a:r>
              <a:rPr lang="en-US"/>
              <a:t>-cell function as reflected by the drop in endogenous insulin and rise in insulin resistance (lower panel). </a:t>
            </a:r>
          </a:p>
          <a:p>
            <a:pPr>
              <a:tabLst>
                <a:tab pos="116946" algn="l"/>
              </a:tabLst>
            </a:pPr>
            <a:r>
              <a:rPr lang="en-US"/>
              <a:t>In the natural history of type 2 diabetes, insulin resistance rises, insulin secretion falls, and glucose levels begin to rise before diabetes is diagnosed. </a:t>
            </a:r>
          </a:p>
          <a:p>
            <a:pPr>
              <a:tabLst>
                <a:tab pos="116946" algn="l"/>
              </a:tabLst>
            </a:pPr>
            <a:r>
              <a:rPr lang="en-US"/>
              <a:t>Based on the natural history, type 2 diabetes is a disease of progressive insulin failure as shown in the graphic model developed by researchers at the International Diabetes Center.</a:t>
            </a:r>
            <a:r>
              <a:rPr lang="en-US" baseline="30000"/>
              <a:t>1</a:t>
            </a:r>
            <a:r>
              <a:rPr lang="en-US"/>
              <a:t> </a:t>
            </a:r>
          </a:p>
          <a:p>
            <a:pPr>
              <a:tabLst>
                <a:tab pos="116946" algn="l"/>
              </a:tabLst>
            </a:pPr>
            <a:r>
              <a:rPr lang="en-US"/>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a:t>2</a:t>
            </a:r>
            <a:r>
              <a:rPr lang="en-US"/>
              <a:t> </a:t>
            </a:r>
          </a:p>
          <a:p>
            <a:pPr>
              <a:tabLst>
                <a:tab pos="116946" algn="l"/>
              </a:tabLst>
            </a:pPr>
            <a:r>
              <a:rPr lang="en-US"/>
              <a:t>Prior to the diagnosis of diabetes, resistance of cell receptor sites to insulin starts to increase, while insulin secretion by </a:t>
            </a:r>
            <a:r>
              <a:rPr lang="en-US">
                <a:sym typeface="Symbol" pitchFamily="18" charset="2"/>
              </a:rPr>
              <a:t></a:t>
            </a:r>
            <a:r>
              <a:rPr lang="en-US"/>
              <a:t>-cells decreases. Insulin resistance reaches a peak and remains constant. Endogenous insulin secretion continues to decline over the course of diabetes.</a:t>
            </a:r>
            <a:r>
              <a:rPr lang="en-US" baseline="30000"/>
              <a:t>2 </a:t>
            </a:r>
          </a:p>
          <a:p>
            <a:pPr>
              <a:tabLst>
                <a:tab pos="116946" algn="l"/>
              </a:tabLst>
            </a:pPr>
            <a:endParaRPr lang="en-US" baseline="30000"/>
          </a:p>
          <a:p>
            <a:pPr>
              <a:tabLst>
                <a:tab pos="116946" algn="l"/>
              </a:tabLst>
            </a:pPr>
            <a:endParaRPr lang="en-US" baseline="30000"/>
          </a:p>
          <a:p>
            <a:pPr>
              <a:tabLst>
                <a:tab pos="116946" algn="l"/>
              </a:tabLst>
            </a:pPr>
            <a:endParaRPr lang="en-US" b="1"/>
          </a:p>
          <a:p>
            <a:pPr>
              <a:tabLst>
                <a:tab pos="116946" algn="l"/>
              </a:tabLst>
            </a:pPr>
            <a:endParaRPr lang="en-US" b="1"/>
          </a:p>
          <a:p>
            <a:pPr>
              <a:tabLst>
                <a:tab pos="116946" algn="l"/>
              </a:tabLst>
            </a:pPr>
            <a:endParaRPr lang="en-US" b="1"/>
          </a:p>
          <a:p>
            <a:pPr>
              <a:tabLst>
                <a:tab pos="116946" algn="l"/>
              </a:tabLst>
            </a:pPr>
            <a:endParaRPr lang="en-US" b="1"/>
          </a:p>
          <a:p>
            <a:pPr>
              <a:tabLst>
                <a:tab pos="116946" algn="l"/>
              </a:tabLst>
            </a:pPr>
            <a:endParaRPr lang="en-US" b="1"/>
          </a:p>
          <a:p>
            <a:pPr>
              <a:tabLst>
                <a:tab pos="116946" algn="l"/>
              </a:tabLst>
            </a:pPr>
            <a:r>
              <a:rPr lang="en-US" b="1"/>
              <a:t>References:</a:t>
            </a:r>
          </a:p>
          <a:p>
            <a:pPr>
              <a:tabLst>
                <a:tab pos="116946" algn="l"/>
              </a:tabLst>
            </a:pPr>
            <a:r>
              <a:rPr lang="en-US" b="1"/>
              <a:t>1. </a:t>
            </a:r>
            <a:r>
              <a:rPr lang="en-US"/>
              <a:t>Kendall DM. Postprandial blood glucose in the management of type 2 diabetes: the emerging role 	of incretin mimetics. Available at: http://www.medscape.com/viewarticle/515693. </a:t>
            </a:r>
            <a:br>
              <a:rPr lang="en-US"/>
            </a:br>
            <a:r>
              <a:rPr lang="en-US"/>
              <a:t>	Accessed April 21, 2006.</a:t>
            </a:r>
          </a:p>
          <a:p>
            <a:pPr>
              <a:tabLst>
                <a:tab pos="116946" algn="l"/>
              </a:tabLst>
            </a:pPr>
            <a:r>
              <a:rPr lang="en-US" b="1"/>
              <a:t>2.</a:t>
            </a:r>
            <a:r>
              <a:rPr lang="en-US"/>
              <a:t> Ramlo-Halsted BA, Edelman SV. The natural history of type 2 diabetes: implications for clinical 	practice. </a:t>
            </a:r>
            <a:r>
              <a:rPr lang="en-US" i="1"/>
              <a:t>Prim Care.</a:t>
            </a:r>
            <a:r>
              <a:rPr lang="en-US"/>
              <a:t> 1999;26:771-789.</a:t>
            </a:r>
            <a:endParaRPr lang="en-US" baseline="30000"/>
          </a:p>
        </p:txBody>
      </p:sp>
    </p:spTree>
    <p:extLst>
      <p:ext uri="{BB962C8B-B14F-4D97-AF65-F5344CB8AC3E}">
        <p14:creationId xmlns:p14="http://schemas.microsoft.com/office/powerpoint/2010/main" val="2178726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73</a:t>
            </a:fld>
            <a:endParaRPr lang="en-US" sz="1300"/>
          </a:p>
        </p:txBody>
      </p:sp>
      <p:sp>
        <p:nvSpPr>
          <p:cNvPr id="290819" name="Rectangle 7"/>
          <p:cNvSpPr txBox="1">
            <a:spLocks noGrp="1" noChangeArrowheads="1"/>
          </p:cNvSpPr>
          <p:nvPr/>
        </p:nvSpPr>
        <p:spPr bwMode="auto">
          <a:xfrm>
            <a:off x="4060839" y="9003387"/>
            <a:ext cx="3105348" cy="46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601" tIns="47300" rIns="94601" bIns="47300"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73</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060839" y="9003387"/>
            <a:ext cx="3105348" cy="46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601" tIns="47300" rIns="94601" bIns="47300"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73</a:t>
            </a:fld>
            <a:endParaRPr lang="en-US" sz="1300"/>
          </a:p>
        </p:txBody>
      </p:sp>
    </p:spTree>
    <p:extLst>
      <p:ext uri="{BB962C8B-B14F-4D97-AF65-F5344CB8AC3E}">
        <p14:creationId xmlns:p14="http://schemas.microsoft.com/office/powerpoint/2010/main" val="2274949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74</a:t>
            </a:fld>
            <a:endParaRPr lang="en-US"/>
          </a:p>
        </p:txBody>
      </p:sp>
    </p:spTree>
    <p:extLst>
      <p:ext uri="{BB962C8B-B14F-4D97-AF65-F5344CB8AC3E}">
        <p14:creationId xmlns:p14="http://schemas.microsoft.com/office/powerpoint/2010/main" val="28199480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55467" indent="-328012">
              <a:spcBef>
                <a:spcPct val="30000"/>
              </a:spcBef>
              <a:defRPr sz="1300">
                <a:solidFill>
                  <a:schemeClr val="tx1"/>
                </a:solidFill>
                <a:latin typeface="Times New Roman" panose="02020603050405020304" pitchFamily="18" charset="0"/>
              </a:defRPr>
            </a:lvl2pPr>
            <a:lvl3pPr marL="1316991" indent="-262081">
              <a:spcBef>
                <a:spcPct val="30000"/>
              </a:spcBef>
              <a:defRPr sz="1300">
                <a:solidFill>
                  <a:schemeClr val="tx1"/>
                </a:solidFill>
                <a:latin typeface="Times New Roman" panose="02020603050405020304" pitchFamily="18" charset="0"/>
              </a:defRPr>
            </a:lvl3pPr>
            <a:lvl4pPr marL="1844447" indent="-262081">
              <a:spcBef>
                <a:spcPct val="30000"/>
              </a:spcBef>
              <a:defRPr sz="1300">
                <a:solidFill>
                  <a:schemeClr val="tx1"/>
                </a:solidFill>
                <a:latin typeface="Times New Roman" panose="02020603050405020304" pitchFamily="18" charset="0"/>
              </a:defRPr>
            </a:lvl4pPr>
            <a:lvl5pPr marL="2370253" indent="-262081">
              <a:spcBef>
                <a:spcPct val="30000"/>
              </a:spcBef>
              <a:defRPr sz="1300">
                <a:solidFill>
                  <a:schemeClr val="tx1"/>
                </a:solidFill>
                <a:latin typeface="Times New Roman" panose="02020603050405020304" pitchFamily="18" charset="0"/>
              </a:defRPr>
            </a:lvl5pPr>
            <a:lvl6pPr marL="2844963" indent="-262081" eaLnBrk="0" fontAlgn="base" hangingPunct="0">
              <a:spcBef>
                <a:spcPct val="30000"/>
              </a:spcBef>
              <a:spcAft>
                <a:spcPct val="0"/>
              </a:spcAft>
              <a:defRPr sz="1300">
                <a:solidFill>
                  <a:schemeClr val="tx1"/>
                </a:solidFill>
                <a:latin typeface="Times New Roman" panose="02020603050405020304" pitchFamily="18" charset="0"/>
              </a:defRPr>
            </a:lvl6pPr>
            <a:lvl7pPr marL="3319675" indent="-262081" eaLnBrk="0" fontAlgn="base" hangingPunct="0">
              <a:spcBef>
                <a:spcPct val="30000"/>
              </a:spcBef>
              <a:spcAft>
                <a:spcPct val="0"/>
              </a:spcAft>
              <a:defRPr sz="1300">
                <a:solidFill>
                  <a:schemeClr val="tx1"/>
                </a:solidFill>
                <a:latin typeface="Times New Roman" panose="02020603050405020304" pitchFamily="18" charset="0"/>
              </a:defRPr>
            </a:lvl7pPr>
            <a:lvl8pPr marL="3794384" indent="-262081" eaLnBrk="0" fontAlgn="base" hangingPunct="0">
              <a:spcBef>
                <a:spcPct val="30000"/>
              </a:spcBef>
              <a:spcAft>
                <a:spcPct val="0"/>
              </a:spcAft>
              <a:defRPr sz="1300">
                <a:solidFill>
                  <a:schemeClr val="tx1"/>
                </a:solidFill>
                <a:latin typeface="Times New Roman" panose="02020603050405020304" pitchFamily="18" charset="0"/>
              </a:defRPr>
            </a:lvl8pPr>
            <a:lvl9pPr marL="4269094" indent="-26208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55467" indent="-328012">
              <a:spcBef>
                <a:spcPct val="30000"/>
              </a:spcBef>
              <a:defRPr sz="1300">
                <a:solidFill>
                  <a:schemeClr val="tx1"/>
                </a:solidFill>
                <a:latin typeface="Times New Roman" panose="02020603050405020304" pitchFamily="18" charset="0"/>
              </a:defRPr>
            </a:lvl2pPr>
            <a:lvl3pPr marL="1316991" indent="-262081">
              <a:spcBef>
                <a:spcPct val="30000"/>
              </a:spcBef>
              <a:defRPr sz="1300">
                <a:solidFill>
                  <a:schemeClr val="tx1"/>
                </a:solidFill>
                <a:latin typeface="Times New Roman" panose="02020603050405020304" pitchFamily="18" charset="0"/>
              </a:defRPr>
            </a:lvl3pPr>
            <a:lvl4pPr marL="1844447" indent="-262081">
              <a:spcBef>
                <a:spcPct val="30000"/>
              </a:spcBef>
              <a:defRPr sz="1300">
                <a:solidFill>
                  <a:schemeClr val="tx1"/>
                </a:solidFill>
                <a:latin typeface="Times New Roman" panose="02020603050405020304" pitchFamily="18" charset="0"/>
              </a:defRPr>
            </a:lvl4pPr>
            <a:lvl5pPr marL="2370253" indent="-262081">
              <a:spcBef>
                <a:spcPct val="30000"/>
              </a:spcBef>
              <a:defRPr sz="1300">
                <a:solidFill>
                  <a:schemeClr val="tx1"/>
                </a:solidFill>
                <a:latin typeface="Times New Roman" panose="02020603050405020304" pitchFamily="18" charset="0"/>
              </a:defRPr>
            </a:lvl5pPr>
            <a:lvl6pPr marL="2844963" indent="-262081" eaLnBrk="0" fontAlgn="base" hangingPunct="0">
              <a:spcBef>
                <a:spcPct val="30000"/>
              </a:spcBef>
              <a:spcAft>
                <a:spcPct val="0"/>
              </a:spcAft>
              <a:defRPr sz="1300">
                <a:solidFill>
                  <a:schemeClr val="tx1"/>
                </a:solidFill>
                <a:latin typeface="Times New Roman" panose="02020603050405020304" pitchFamily="18" charset="0"/>
              </a:defRPr>
            </a:lvl6pPr>
            <a:lvl7pPr marL="3319675" indent="-262081" eaLnBrk="0" fontAlgn="base" hangingPunct="0">
              <a:spcBef>
                <a:spcPct val="30000"/>
              </a:spcBef>
              <a:spcAft>
                <a:spcPct val="0"/>
              </a:spcAft>
              <a:defRPr sz="1300">
                <a:solidFill>
                  <a:schemeClr val="tx1"/>
                </a:solidFill>
                <a:latin typeface="Times New Roman" panose="02020603050405020304" pitchFamily="18" charset="0"/>
              </a:defRPr>
            </a:lvl7pPr>
            <a:lvl8pPr marL="3794384" indent="-262081" eaLnBrk="0" fontAlgn="base" hangingPunct="0">
              <a:spcBef>
                <a:spcPct val="30000"/>
              </a:spcBef>
              <a:spcAft>
                <a:spcPct val="0"/>
              </a:spcAft>
              <a:defRPr sz="1300">
                <a:solidFill>
                  <a:schemeClr val="tx1"/>
                </a:solidFill>
                <a:latin typeface="Times New Roman" panose="02020603050405020304" pitchFamily="18" charset="0"/>
              </a:defRPr>
            </a:lvl8pPr>
            <a:lvl9pPr marL="4269094" indent="-26208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78</a:t>
            </a:fld>
            <a:endParaRPr lang="en-US" sz="1400"/>
          </a:p>
        </p:txBody>
      </p:sp>
    </p:spTree>
    <p:extLst>
      <p:ext uri="{BB962C8B-B14F-4D97-AF65-F5344CB8AC3E}">
        <p14:creationId xmlns:p14="http://schemas.microsoft.com/office/powerpoint/2010/main" val="15229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42" indent="-285708">
              <a:defRPr sz="2800">
                <a:solidFill>
                  <a:schemeClr val="tx1"/>
                </a:solidFill>
                <a:latin typeface="Arial" panose="020B0604020202020204" pitchFamily="34" charset="0"/>
              </a:defRPr>
            </a:lvl2pPr>
            <a:lvl3pPr marL="1142833" indent="-228567">
              <a:defRPr sz="2800">
                <a:solidFill>
                  <a:schemeClr val="tx1"/>
                </a:solidFill>
                <a:latin typeface="Arial" panose="020B0604020202020204" pitchFamily="34" charset="0"/>
              </a:defRPr>
            </a:lvl3pPr>
            <a:lvl4pPr marL="1599966" indent="-228567">
              <a:defRPr sz="2800">
                <a:solidFill>
                  <a:schemeClr val="tx1"/>
                </a:solidFill>
                <a:latin typeface="Arial" panose="020B0604020202020204" pitchFamily="34" charset="0"/>
              </a:defRPr>
            </a:lvl4pPr>
            <a:lvl5pPr marL="2057099" indent="-228567">
              <a:defRPr sz="2800">
                <a:solidFill>
                  <a:schemeClr val="tx1"/>
                </a:solidFill>
                <a:latin typeface="Arial" panose="020B0604020202020204" pitchFamily="34" charset="0"/>
              </a:defRPr>
            </a:lvl5pPr>
            <a:lvl6pPr marL="2514232" indent="-228567" eaLnBrk="0" fontAlgn="base" hangingPunct="0">
              <a:spcBef>
                <a:spcPct val="0"/>
              </a:spcBef>
              <a:spcAft>
                <a:spcPct val="0"/>
              </a:spcAft>
              <a:defRPr sz="2800">
                <a:solidFill>
                  <a:schemeClr val="tx1"/>
                </a:solidFill>
                <a:latin typeface="Arial" panose="020B0604020202020204" pitchFamily="34" charset="0"/>
              </a:defRPr>
            </a:lvl6pPr>
            <a:lvl7pPr marL="2971365" indent="-228567" eaLnBrk="0" fontAlgn="base" hangingPunct="0">
              <a:spcBef>
                <a:spcPct val="0"/>
              </a:spcBef>
              <a:spcAft>
                <a:spcPct val="0"/>
              </a:spcAft>
              <a:defRPr sz="2800">
                <a:solidFill>
                  <a:schemeClr val="tx1"/>
                </a:solidFill>
                <a:latin typeface="Arial" panose="020B0604020202020204" pitchFamily="34" charset="0"/>
              </a:defRPr>
            </a:lvl7pPr>
            <a:lvl8pPr marL="3428497" indent="-228567" eaLnBrk="0" fontAlgn="base" hangingPunct="0">
              <a:spcBef>
                <a:spcPct val="0"/>
              </a:spcBef>
              <a:spcAft>
                <a:spcPct val="0"/>
              </a:spcAft>
              <a:defRPr sz="2800">
                <a:solidFill>
                  <a:schemeClr val="tx1"/>
                </a:solidFill>
                <a:latin typeface="Arial" panose="020B0604020202020204" pitchFamily="34" charset="0"/>
              </a:defRPr>
            </a:lvl8pPr>
            <a:lvl9pPr marL="3885630" indent="-228567"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42" indent="-285708">
              <a:defRPr sz="2800">
                <a:solidFill>
                  <a:schemeClr val="tx1"/>
                </a:solidFill>
                <a:latin typeface="Arial" panose="020B0604020202020204" pitchFamily="34" charset="0"/>
              </a:defRPr>
            </a:lvl2pPr>
            <a:lvl3pPr marL="1142833" indent="-228567">
              <a:defRPr sz="2800">
                <a:solidFill>
                  <a:schemeClr val="tx1"/>
                </a:solidFill>
                <a:latin typeface="Arial" panose="020B0604020202020204" pitchFamily="34" charset="0"/>
              </a:defRPr>
            </a:lvl3pPr>
            <a:lvl4pPr marL="1599966" indent="-228567">
              <a:defRPr sz="2800">
                <a:solidFill>
                  <a:schemeClr val="tx1"/>
                </a:solidFill>
                <a:latin typeface="Arial" panose="020B0604020202020204" pitchFamily="34" charset="0"/>
              </a:defRPr>
            </a:lvl4pPr>
            <a:lvl5pPr marL="2057099" indent="-228567">
              <a:defRPr sz="2800">
                <a:solidFill>
                  <a:schemeClr val="tx1"/>
                </a:solidFill>
                <a:latin typeface="Arial" panose="020B0604020202020204" pitchFamily="34" charset="0"/>
              </a:defRPr>
            </a:lvl5pPr>
            <a:lvl6pPr marL="2514232" indent="-228567" eaLnBrk="0" fontAlgn="base" hangingPunct="0">
              <a:spcBef>
                <a:spcPct val="0"/>
              </a:spcBef>
              <a:spcAft>
                <a:spcPct val="0"/>
              </a:spcAft>
              <a:defRPr sz="2800">
                <a:solidFill>
                  <a:schemeClr val="tx1"/>
                </a:solidFill>
                <a:latin typeface="Arial" panose="020B0604020202020204" pitchFamily="34" charset="0"/>
              </a:defRPr>
            </a:lvl6pPr>
            <a:lvl7pPr marL="2971365" indent="-228567" eaLnBrk="0" fontAlgn="base" hangingPunct="0">
              <a:spcBef>
                <a:spcPct val="0"/>
              </a:spcBef>
              <a:spcAft>
                <a:spcPct val="0"/>
              </a:spcAft>
              <a:defRPr sz="2800">
                <a:solidFill>
                  <a:schemeClr val="tx1"/>
                </a:solidFill>
                <a:latin typeface="Arial" panose="020B0604020202020204" pitchFamily="34" charset="0"/>
              </a:defRPr>
            </a:lvl7pPr>
            <a:lvl8pPr marL="3428497" indent="-228567" eaLnBrk="0" fontAlgn="base" hangingPunct="0">
              <a:spcBef>
                <a:spcPct val="0"/>
              </a:spcBef>
              <a:spcAft>
                <a:spcPct val="0"/>
              </a:spcAft>
              <a:defRPr sz="2800">
                <a:solidFill>
                  <a:schemeClr val="tx1"/>
                </a:solidFill>
                <a:latin typeface="Arial" panose="020B0604020202020204" pitchFamily="34" charset="0"/>
              </a:defRPr>
            </a:lvl8pPr>
            <a:lvl9pPr marL="3885630" indent="-228567" eaLnBrk="0" fontAlgn="base" hangingPunct="0">
              <a:spcBef>
                <a:spcPct val="0"/>
              </a:spcBef>
              <a:spcAft>
                <a:spcPct val="0"/>
              </a:spcAft>
              <a:defRPr sz="28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83</a:t>
            </a:fld>
            <a:endParaRPr lang="en-US" sz="1200">
              <a:solidFill>
                <a:prstClr val="black"/>
              </a:solidFill>
            </a:endParaRPr>
          </a:p>
        </p:txBody>
      </p:sp>
    </p:spTree>
    <p:extLst>
      <p:ext uri="{BB962C8B-B14F-4D97-AF65-F5344CB8AC3E}">
        <p14:creationId xmlns:p14="http://schemas.microsoft.com/office/powerpoint/2010/main" val="815993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fld id="{A83A472D-A292-4D9E-8E00-7944650CAD45}" type="slidenum">
              <a:rPr lang="en-US" smtClean="0">
                <a:latin typeface="Times New Roman" pitchFamily="18" charset="0"/>
              </a:rPr>
              <a:pPr/>
              <a:t>84</a:t>
            </a:fld>
            <a:endParaRPr lang="en-US">
              <a:latin typeface="Times New Roman" pitchFamily="18" charset="0"/>
            </a:endParaRPr>
          </a:p>
        </p:txBody>
      </p:sp>
    </p:spTree>
    <p:extLst>
      <p:ext uri="{BB962C8B-B14F-4D97-AF65-F5344CB8AC3E}">
        <p14:creationId xmlns:p14="http://schemas.microsoft.com/office/powerpoint/2010/main" val="2240705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3108" name="Footer Placeholder 3"/>
          <p:cNvSpPr>
            <a:spLocks noGrp="1"/>
          </p:cNvSpPr>
          <p:nvPr>
            <p:ph type="ftr" sz="quarter" idx="4"/>
          </p:nvPr>
        </p:nvSpPr>
        <p:spPr/>
        <p:txBody>
          <a:bodyPr/>
          <a:lstStyle/>
          <a:p>
            <a:pPr>
              <a:defRPr/>
            </a:pPr>
            <a:r>
              <a:rPr lang="en-US"/>
              <a:t>Diabetes Educational Services© (530) 893 - 8635 </a:t>
            </a:r>
          </a:p>
        </p:txBody>
      </p:sp>
      <p:sp>
        <p:nvSpPr>
          <p:cNvPr id="303109" name="Slide Number Placeholder 4"/>
          <p:cNvSpPr>
            <a:spLocks noGrp="1"/>
          </p:cNvSpPr>
          <p:nvPr>
            <p:ph type="sldNum" sz="quarter" idx="5"/>
          </p:nvPr>
        </p:nvSpPr>
        <p:spPr/>
        <p:txBody>
          <a:bodyPr/>
          <a:lstStyle/>
          <a:p>
            <a:pPr>
              <a:defRPr/>
            </a:pPr>
            <a:fld id="{8B09AC25-63EA-4F32-AAA7-D01388016EA8}" type="slidenum">
              <a:rPr lang="en-US" smtClean="0"/>
              <a:pPr>
                <a:defRPr/>
              </a:pPr>
              <a:t>86</a:t>
            </a:fld>
            <a:endParaRPr lang="en-US"/>
          </a:p>
        </p:txBody>
      </p:sp>
    </p:spTree>
    <p:extLst>
      <p:ext uri="{BB962C8B-B14F-4D97-AF65-F5344CB8AC3E}">
        <p14:creationId xmlns:p14="http://schemas.microsoft.com/office/powerpoint/2010/main" val="3748987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5156" name="Footer Placeholder 3"/>
          <p:cNvSpPr>
            <a:spLocks noGrp="1"/>
          </p:cNvSpPr>
          <p:nvPr>
            <p:ph type="ftr" sz="quarter" idx="4"/>
          </p:nvPr>
        </p:nvSpPr>
        <p:spPr/>
        <p:txBody>
          <a:bodyPr/>
          <a:lstStyle/>
          <a:p>
            <a:pPr>
              <a:defRPr/>
            </a:pPr>
            <a:r>
              <a:rPr lang="en-US"/>
              <a:t>Diabetes Educational Services© (530) 893 - 8635 </a:t>
            </a:r>
          </a:p>
        </p:txBody>
      </p:sp>
      <p:sp>
        <p:nvSpPr>
          <p:cNvPr id="305157" name="Slide Number Placeholder 4"/>
          <p:cNvSpPr>
            <a:spLocks noGrp="1"/>
          </p:cNvSpPr>
          <p:nvPr>
            <p:ph type="sldNum" sz="quarter" idx="5"/>
          </p:nvPr>
        </p:nvSpPr>
        <p:spPr/>
        <p:txBody>
          <a:bodyPr/>
          <a:lstStyle/>
          <a:p>
            <a:pPr>
              <a:defRPr/>
            </a:pPr>
            <a:fld id="{50C33DD1-D014-4F66-8579-299A013F414E}" type="slidenum">
              <a:rPr lang="en-US" smtClean="0"/>
              <a:pPr>
                <a:defRPr/>
              </a:pPr>
              <a:t>87</a:t>
            </a:fld>
            <a:endParaRPr lang="en-US"/>
          </a:p>
        </p:txBody>
      </p:sp>
    </p:spTree>
    <p:extLst>
      <p:ext uri="{BB962C8B-B14F-4D97-AF65-F5344CB8AC3E}">
        <p14:creationId xmlns:p14="http://schemas.microsoft.com/office/powerpoint/2010/main" val="42933645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6"/>
          <p:cNvSpPr>
            <a:spLocks noGrp="1" noChangeArrowheads="1"/>
          </p:cNvSpPr>
          <p:nvPr>
            <p:ph type="ftr" sz="quarter" idx="4"/>
          </p:nvPr>
        </p:nvSpPr>
        <p:spPr/>
        <p:txBody>
          <a:bodyPr/>
          <a:lstStyle/>
          <a:p>
            <a:pPr>
              <a:defRPr/>
            </a:pPr>
            <a:r>
              <a:rPr lang="en-US"/>
              <a:t>Diabetes Educational Services© (530) 893 - 8635 </a:t>
            </a:r>
          </a:p>
        </p:txBody>
      </p:sp>
      <p:sp>
        <p:nvSpPr>
          <p:cNvPr id="300035" name="Rectangle 7"/>
          <p:cNvSpPr>
            <a:spLocks noGrp="1" noChangeArrowheads="1"/>
          </p:cNvSpPr>
          <p:nvPr>
            <p:ph type="sldNum" sz="quarter" idx="5"/>
          </p:nvPr>
        </p:nvSpPr>
        <p:spPr/>
        <p:txBody>
          <a:bodyPr/>
          <a:lstStyle/>
          <a:p>
            <a:pPr>
              <a:defRPr/>
            </a:pPr>
            <a:fld id="{A686408A-2C37-4026-AC07-A34AA95F3FAE}" type="slidenum">
              <a:rPr lang="en-US" smtClean="0"/>
              <a:pPr>
                <a:defRPr/>
              </a:pPr>
              <a:t>88</a:t>
            </a:fld>
            <a:endParaRPr lang="en-US"/>
          </a:p>
        </p:txBody>
      </p:sp>
      <p:sp>
        <p:nvSpPr>
          <p:cNvPr id="296964" name="Rectangle 2"/>
          <p:cNvSpPr>
            <a:spLocks noGrp="1" noRot="1" noChangeAspect="1" noChangeArrowheads="1" noTextEdit="1"/>
          </p:cNvSpPr>
          <p:nvPr>
            <p:ph type="sldImg"/>
          </p:nvPr>
        </p:nvSpPr>
        <p:spPr>
          <a:ln/>
        </p:spPr>
      </p:sp>
      <p:sp>
        <p:nvSpPr>
          <p:cNvPr id="29696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96814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1999-2014, Diabetes Educational Services, All Rights Reserved© Copyright 1999-2014,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92</a:t>
            </a:fld>
            <a:endParaRPr lang="en-US">
              <a:latin typeface="Times New Roman" pitchFamily="18" charset="0"/>
            </a:endParaRPr>
          </a:p>
        </p:txBody>
      </p:sp>
    </p:spTree>
    <p:extLst>
      <p:ext uri="{BB962C8B-B14F-4D97-AF65-F5344CB8AC3E}">
        <p14:creationId xmlns:p14="http://schemas.microsoft.com/office/powerpoint/2010/main" val="964921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36" name="Footer Placeholder 3"/>
          <p:cNvSpPr>
            <a:spLocks noGrp="1"/>
          </p:cNvSpPr>
          <p:nvPr>
            <p:ph type="ftr" sz="quarter" idx="4"/>
          </p:nvPr>
        </p:nvSpPr>
        <p:spPr/>
        <p:txBody>
          <a:bodyPr/>
          <a:lstStyle/>
          <a:p>
            <a:pPr>
              <a:defRPr/>
            </a:pPr>
            <a:r>
              <a:rPr lang="en-US"/>
              <a:t>Diabetes Educational Services© (530) 893 - 8635 </a:t>
            </a:r>
          </a:p>
        </p:txBody>
      </p:sp>
      <p:sp>
        <p:nvSpPr>
          <p:cNvPr id="44037"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4602881-6007-467F-BFF5-BA6898949E15}" type="slidenum">
              <a:rPr lang="en-US">
                <a:latin typeface="Times New Roman" panose="02020603050405020304" pitchFamily="18" charset="0"/>
              </a:rPr>
              <a:pPr/>
              <a:t>93</a:t>
            </a:fld>
            <a:endParaRPr lang="en-US">
              <a:latin typeface="Times New Roman" panose="02020603050405020304" pitchFamily="18" charset="0"/>
            </a:endParaRPr>
          </a:p>
        </p:txBody>
      </p:sp>
    </p:spTree>
    <p:extLst>
      <p:ext uri="{BB962C8B-B14F-4D97-AF65-F5344CB8AC3E}">
        <p14:creationId xmlns:p14="http://schemas.microsoft.com/office/powerpoint/2010/main" val="358193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Footer Placeholder 3"/>
          <p:cNvSpPr>
            <a:spLocks noGrp="1"/>
          </p:cNvSpPr>
          <p:nvPr>
            <p:ph type="ftr" sz="quarter" idx="4"/>
          </p:nvPr>
        </p:nvSpPr>
        <p:spPr/>
        <p:txBody>
          <a:bodyPr/>
          <a:lstStyle/>
          <a:p>
            <a:pPr>
              <a:defRPr/>
            </a:pPr>
            <a:r>
              <a:rPr lang="en-US"/>
              <a:t>Diabetes Educational Services© (530) 893 - 8635 </a:t>
            </a:r>
          </a:p>
        </p:txBody>
      </p:sp>
      <p:sp>
        <p:nvSpPr>
          <p:cNvPr id="4813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2BC835B-B52B-4DAE-A850-60BF6C282F58}" type="slidenum">
              <a:rPr lang="en-US">
                <a:latin typeface="Times New Roman" panose="02020603050405020304" pitchFamily="18" charset="0"/>
              </a:rPr>
              <a:pPr/>
              <a:t>94</a:t>
            </a:fld>
            <a:endParaRPr lang="en-US">
              <a:latin typeface="Times New Roman" panose="02020603050405020304" pitchFamily="18" charset="0"/>
            </a:endParaRPr>
          </a:p>
        </p:txBody>
      </p:sp>
    </p:spTree>
    <p:extLst>
      <p:ext uri="{BB962C8B-B14F-4D97-AF65-F5344CB8AC3E}">
        <p14:creationId xmlns:p14="http://schemas.microsoft.com/office/powerpoint/2010/main" val="3348692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Footer Placeholder 3"/>
          <p:cNvSpPr>
            <a:spLocks noGrp="1"/>
          </p:cNvSpPr>
          <p:nvPr>
            <p:ph type="ftr" sz="quarter" idx="4"/>
          </p:nvPr>
        </p:nvSpPr>
        <p:spPr/>
        <p:txBody>
          <a:bodyPr/>
          <a:lstStyle/>
          <a:p>
            <a:pPr>
              <a:defRPr/>
            </a:pPr>
            <a:r>
              <a:rPr lang="en-US"/>
              <a:t>Diabetes Educational Services© (530) 893 - 8635 </a:t>
            </a:r>
          </a:p>
        </p:txBody>
      </p:sp>
      <p:sp>
        <p:nvSpPr>
          <p:cNvPr id="5018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01FFC61-38C8-414B-A7A9-63C92BC54494}" type="slidenum">
              <a:rPr lang="en-US">
                <a:latin typeface="Times New Roman" panose="02020603050405020304" pitchFamily="18" charset="0"/>
              </a:rPr>
              <a:pPr/>
              <a:t>95</a:t>
            </a:fld>
            <a:endParaRPr lang="en-US">
              <a:latin typeface="Times New Roman" panose="02020603050405020304" pitchFamily="18" charset="0"/>
            </a:endParaRPr>
          </a:p>
        </p:txBody>
      </p:sp>
    </p:spTree>
    <p:extLst>
      <p:ext uri="{BB962C8B-B14F-4D97-AF65-F5344CB8AC3E}">
        <p14:creationId xmlns:p14="http://schemas.microsoft.com/office/powerpoint/2010/main" val="3998109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04" name="Footer Placeholder 3"/>
          <p:cNvSpPr>
            <a:spLocks noGrp="1"/>
          </p:cNvSpPr>
          <p:nvPr>
            <p:ph type="ftr" sz="quarter" idx="4"/>
          </p:nvPr>
        </p:nvSpPr>
        <p:spPr/>
        <p:txBody>
          <a:bodyPr/>
          <a:lstStyle/>
          <a:p>
            <a:pPr>
              <a:defRPr/>
            </a:pPr>
            <a:r>
              <a:rPr lang="en-US"/>
              <a:t>Diabetes Educational Services© (530) 893 - 8635 </a:t>
            </a:r>
          </a:p>
        </p:txBody>
      </p:sp>
      <p:sp>
        <p:nvSpPr>
          <p:cNvPr id="51205"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01AFAE3B-CB69-4201-AAAC-B4296313E701}" type="slidenum">
              <a:rPr lang="en-US">
                <a:latin typeface="Times New Roman" panose="02020603050405020304" pitchFamily="18" charset="0"/>
              </a:rPr>
              <a:pPr/>
              <a:t>96</a:t>
            </a:fld>
            <a:endParaRPr lang="en-US">
              <a:latin typeface="Times New Roman" panose="02020603050405020304" pitchFamily="18" charset="0"/>
            </a:endParaRPr>
          </a:p>
        </p:txBody>
      </p:sp>
    </p:spTree>
    <p:extLst>
      <p:ext uri="{BB962C8B-B14F-4D97-AF65-F5344CB8AC3E}">
        <p14:creationId xmlns:p14="http://schemas.microsoft.com/office/powerpoint/2010/main" val="928576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17</a:t>
            </a:fld>
            <a:endParaRPr lang="en-US" sz="1300"/>
          </a:p>
        </p:txBody>
      </p:sp>
    </p:spTree>
    <p:extLst>
      <p:ext uri="{BB962C8B-B14F-4D97-AF65-F5344CB8AC3E}">
        <p14:creationId xmlns:p14="http://schemas.microsoft.com/office/powerpoint/2010/main" val="1984020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19138"/>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00" indent="-285691">
              <a:defRPr>
                <a:solidFill>
                  <a:schemeClr val="tx1"/>
                </a:solidFill>
                <a:latin typeface="Arial" panose="020B0604020202020204" pitchFamily="34" charset="0"/>
              </a:defRPr>
            </a:lvl2pPr>
            <a:lvl3pPr marL="1142770" indent="-228553">
              <a:defRPr>
                <a:solidFill>
                  <a:schemeClr val="tx1"/>
                </a:solidFill>
                <a:latin typeface="Arial" panose="020B0604020202020204" pitchFamily="34" charset="0"/>
              </a:defRPr>
            </a:lvl3pPr>
            <a:lvl4pPr marL="1599878" indent="-228553">
              <a:defRPr>
                <a:solidFill>
                  <a:schemeClr val="tx1"/>
                </a:solidFill>
                <a:latin typeface="Arial" panose="020B0604020202020204" pitchFamily="34" charset="0"/>
              </a:defRPr>
            </a:lvl4pPr>
            <a:lvl5pPr marL="2056986" indent="-228553">
              <a:defRPr>
                <a:solidFill>
                  <a:schemeClr val="tx1"/>
                </a:solidFill>
                <a:latin typeface="Arial" panose="020B0604020202020204" pitchFamily="34" charset="0"/>
              </a:defRPr>
            </a:lvl5pPr>
            <a:lvl6pPr marL="2514093" indent="-228553" eaLnBrk="0" fontAlgn="base" hangingPunct="0">
              <a:spcBef>
                <a:spcPct val="0"/>
              </a:spcBef>
              <a:spcAft>
                <a:spcPct val="0"/>
              </a:spcAft>
              <a:defRPr>
                <a:solidFill>
                  <a:schemeClr val="tx1"/>
                </a:solidFill>
                <a:latin typeface="Arial" panose="020B0604020202020204" pitchFamily="34" charset="0"/>
              </a:defRPr>
            </a:lvl6pPr>
            <a:lvl7pPr marL="2971201" indent="-228553" eaLnBrk="0" fontAlgn="base" hangingPunct="0">
              <a:spcBef>
                <a:spcPct val="0"/>
              </a:spcBef>
              <a:spcAft>
                <a:spcPct val="0"/>
              </a:spcAft>
              <a:defRPr>
                <a:solidFill>
                  <a:schemeClr val="tx1"/>
                </a:solidFill>
                <a:latin typeface="Arial" panose="020B0604020202020204" pitchFamily="34" charset="0"/>
              </a:defRPr>
            </a:lvl7pPr>
            <a:lvl8pPr marL="3428309" indent="-228553" eaLnBrk="0" fontAlgn="base" hangingPunct="0">
              <a:spcBef>
                <a:spcPct val="0"/>
              </a:spcBef>
              <a:spcAft>
                <a:spcPct val="0"/>
              </a:spcAft>
              <a:defRPr>
                <a:solidFill>
                  <a:schemeClr val="tx1"/>
                </a:solidFill>
                <a:latin typeface="Arial" panose="020B0604020202020204" pitchFamily="34" charset="0"/>
              </a:defRPr>
            </a:lvl8pPr>
            <a:lvl9pPr marL="3885416" indent="-228553"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00" indent="-285691">
              <a:defRPr>
                <a:solidFill>
                  <a:schemeClr val="tx1"/>
                </a:solidFill>
                <a:latin typeface="Arial" panose="020B0604020202020204" pitchFamily="34" charset="0"/>
              </a:defRPr>
            </a:lvl2pPr>
            <a:lvl3pPr marL="1142770" indent="-228553">
              <a:defRPr>
                <a:solidFill>
                  <a:schemeClr val="tx1"/>
                </a:solidFill>
                <a:latin typeface="Arial" panose="020B0604020202020204" pitchFamily="34" charset="0"/>
              </a:defRPr>
            </a:lvl3pPr>
            <a:lvl4pPr marL="1599878" indent="-228553">
              <a:defRPr>
                <a:solidFill>
                  <a:schemeClr val="tx1"/>
                </a:solidFill>
                <a:latin typeface="Arial" panose="020B0604020202020204" pitchFamily="34" charset="0"/>
              </a:defRPr>
            </a:lvl4pPr>
            <a:lvl5pPr marL="2056986" indent="-228553">
              <a:defRPr>
                <a:solidFill>
                  <a:schemeClr val="tx1"/>
                </a:solidFill>
                <a:latin typeface="Arial" panose="020B0604020202020204" pitchFamily="34" charset="0"/>
              </a:defRPr>
            </a:lvl5pPr>
            <a:lvl6pPr marL="2514093" indent="-228553" eaLnBrk="0" fontAlgn="base" hangingPunct="0">
              <a:spcBef>
                <a:spcPct val="0"/>
              </a:spcBef>
              <a:spcAft>
                <a:spcPct val="0"/>
              </a:spcAft>
              <a:defRPr>
                <a:solidFill>
                  <a:schemeClr val="tx1"/>
                </a:solidFill>
                <a:latin typeface="Arial" panose="020B0604020202020204" pitchFamily="34" charset="0"/>
              </a:defRPr>
            </a:lvl6pPr>
            <a:lvl7pPr marL="2971201" indent="-228553" eaLnBrk="0" fontAlgn="base" hangingPunct="0">
              <a:spcBef>
                <a:spcPct val="0"/>
              </a:spcBef>
              <a:spcAft>
                <a:spcPct val="0"/>
              </a:spcAft>
              <a:defRPr>
                <a:solidFill>
                  <a:schemeClr val="tx1"/>
                </a:solidFill>
                <a:latin typeface="Arial" panose="020B0604020202020204" pitchFamily="34" charset="0"/>
              </a:defRPr>
            </a:lvl7pPr>
            <a:lvl8pPr marL="3428309" indent="-228553" eaLnBrk="0" fontAlgn="base" hangingPunct="0">
              <a:spcBef>
                <a:spcPct val="0"/>
              </a:spcBef>
              <a:spcAft>
                <a:spcPct val="0"/>
              </a:spcAft>
              <a:defRPr>
                <a:solidFill>
                  <a:schemeClr val="tx1"/>
                </a:solidFill>
                <a:latin typeface="Arial" panose="020B0604020202020204" pitchFamily="34" charset="0"/>
              </a:defRPr>
            </a:lvl8pPr>
            <a:lvl9pPr marL="3885416" indent="-228553"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99</a:t>
            </a:fld>
            <a:endParaRPr lang="en-US">
              <a:latin typeface="Times New Roman" panose="02020603050405020304" pitchFamily="18" charset="0"/>
            </a:endParaRPr>
          </a:p>
        </p:txBody>
      </p:sp>
    </p:spTree>
    <p:extLst>
      <p:ext uri="{BB962C8B-B14F-4D97-AF65-F5344CB8AC3E}">
        <p14:creationId xmlns:p14="http://schemas.microsoft.com/office/powerpoint/2010/main" val="206362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18</a:t>
            </a:fld>
            <a:endParaRPr lang="en-US" sz="1300"/>
          </a:p>
        </p:txBody>
      </p:sp>
    </p:spTree>
    <p:extLst>
      <p:ext uri="{BB962C8B-B14F-4D97-AF65-F5344CB8AC3E}">
        <p14:creationId xmlns:p14="http://schemas.microsoft.com/office/powerpoint/2010/main" val="4187759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158665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20</a:t>
            </a:fld>
            <a:endParaRPr lang="en-US">
              <a:latin typeface="Times New Roman" pitchFamily="18" charset="0"/>
            </a:endParaRPr>
          </a:p>
        </p:txBody>
      </p:sp>
      <p:sp>
        <p:nvSpPr>
          <p:cNvPr id="214019"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20</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20</a:t>
            </a:fld>
            <a:endParaRPr lang="en-US" sz="1300"/>
          </a:p>
        </p:txBody>
      </p:sp>
      <p:sp>
        <p:nvSpPr>
          <p:cNvPr id="214022" name="Rectangle 2"/>
          <p:cNvSpPr>
            <a:spLocks noGrp="1" noRot="1" noChangeAspect="1" noChangeArrowheads="1" noTextEdit="1"/>
          </p:cNvSpPr>
          <p:nvPr>
            <p:ph type="sldImg"/>
          </p:nvPr>
        </p:nvSpPr>
        <p:spPr>
          <a:xfrm>
            <a:off x="390525" y="393700"/>
            <a:ext cx="3678238" cy="2757488"/>
          </a:xfrm>
          <a:ln/>
        </p:spPr>
      </p:sp>
      <p:sp>
        <p:nvSpPr>
          <p:cNvPr id="214023" name="Rectangle 3"/>
          <p:cNvSpPr>
            <a:spLocks noGrp="1" noChangeArrowheads="1"/>
          </p:cNvSpPr>
          <p:nvPr>
            <p:ph type="body" idx="1"/>
          </p:nvPr>
        </p:nvSpPr>
        <p:spPr>
          <a:xfrm>
            <a:off x="398122" y="3306720"/>
            <a:ext cx="6369944" cy="583520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1010808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24</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94322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70559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47747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71544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575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10/21/2016</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219960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72000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328902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7.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1"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2">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3"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1.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9.xml"/><Relationship Id="rId7" Type="http://schemas.openxmlformats.org/officeDocument/2006/relationships/diagramQuickStyle" Target="../diagrams/quickStyle1.xml"/><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2.pn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vmlDrawing" Target="../drawings/vmlDrawing1.vml"/><Relationship Id="rId6" Type="http://schemas.openxmlformats.org/officeDocument/2006/relationships/image" Target="../media/image67.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76.jpeg"/><Relationship Id="rId4" Type="http://schemas.openxmlformats.org/officeDocument/2006/relationships/hyperlink" Target="http://www.diabetesed.net/page/_files/Hyperglycemic-Crises-2009.pdf"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vmlDrawing" Target="../drawings/vmlDrawing2.vml"/><Relationship Id="rId6" Type="http://schemas.openxmlformats.org/officeDocument/2006/relationships/image" Target="../media/image79.wmf"/><Relationship Id="rId5" Type="http://schemas.openxmlformats.org/officeDocument/2006/relationships/oleObject" Target="../embeddings/oleObject2.bin"/><Relationship Id="rId4"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60.xml"/><Relationship Id="rId5" Type="http://schemas.openxmlformats.org/officeDocument/2006/relationships/image" Target="../media/image85.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7.xml"/><Relationship Id="rId7" Type="http://schemas.openxmlformats.org/officeDocument/2006/relationships/oleObject" Target="../embeddings/oleObject4.bin"/><Relationship Id="rId2" Type="http://schemas.openxmlformats.org/officeDocument/2006/relationships/tags" Target="../tags/tag63.xml"/><Relationship Id="rId1" Type="http://schemas.openxmlformats.org/officeDocument/2006/relationships/vmlDrawing" Target="../drawings/vmlDrawing3.vml"/><Relationship Id="rId6" Type="http://schemas.openxmlformats.org/officeDocument/2006/relationships/image" Target="../media/image88.png"/><Relationship Id="rId5" Type="http://schemas.openxmlformats.org/officeDocument/2006/relationships/oleObject" Target="../embeddings/oleObject3.bin"/><Relationship Id="rId4" Type="http://schemas.openxmlformats.org/officeDocument/2006/relationships/notesSlide" Target="../notesSlides/notesSlide32.xml"/><Relationship Id="rId9" Type="http://schemas.openxmlformats.org/officeDocument/2006/relationships/image" Target="../media/image90.jpeg"/></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9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72.xml"/></Relationships>
</file>

<file path=ppt/slides/_rels/slide73.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slideLayout" Target="../slideLayouts/slideLayout2.xml"/><Relationship Id="rId7" Type="http://schemas.openxmlformats.org/officeDocument/2006/relationships/image" Target="../media/image99.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73.xml"/><Relationship Id="rId6" Type="http://schemas.openxmlformats.org/officeDocument/2006/relationships/image" Target="../media/image98.wmf"/><Relationship Id="rId11" Type="http://schemas.openxmlformats.org/officeDocument/2006/relationships/image" Target="../media/image103.wmf"/><Relationship Id="rId5" Type="http://schemas.openxmlformats.org/officeDocument/2006/relationships/image" Target="../media/image97.wmf"/><Relationship Id="rId10" Type="http://schemas.openxmlformats.org/officeDocument/2006/relationships/image" Target="../media/image102.wmf"/><Relationship Id="rId4" Type="http://schemas.openxmlformats.org/officeDocument/2006/relationships/notesSlide" Target="../notesSlides/notesSlide37.xml"/><Relationship Id="rId9" Type="http://schemas.openxmlformats.org/officeDocument/2006/relationships/image" Target="../media/image101.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04.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12.jpeg"/></Relationships>
</file>

<file path=ppt/slides/_rels/slide85.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14.wmf"/></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15.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69.png"/><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17.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18.JP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xml"/><Relationship Id="rId1" Type="http://schemas.openxmlformats.org/officeDocument/2006/relationships/tags" Target="../tags/tag95.xml"/><Relationship Id="rId6" Type="http://schemas.openxmlformats.org/officeDocument/2006/relationships/image" Target="../media/image120.jpeg"/><Relationship Id="rId5" Type="http://schemas.openxmlformats.org/officeDocument/2006/relationships/image" Target="../media/image59.png"/><Relationship Id="rId4" Type="http://schemas.openxmlformats.org/officeDocument/2006/relationships/image" Target="../media/image119.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121.WMF"/><Relationship Id="rId5" Type="http://schemas.openxmlformats.org/officeDocument/2006/relationships/image" Target="../media/image78.png"/><Relationship Id="rId4" Type="http://schemas.openxmlformats.org/officeDocument/2006/relationships/image" Target="../media/image42.png"/></Relationships>
</file>

<file path=ppt/slides/_rels/slide9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2.xml"/><Relationship Id="rId1" Type="http://schemas.openxmlformats.org/officeDocument/2006/relationships/tags" Target="../tags/tag9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99.xml"/><Relationship Id="rId5" Type="http://schemas.openxmlformats.org/officeDocument/2006/relationships/image" Target="../media/image125.tiff"/><Relationship Id="rId4"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a:t>Diabetes Pathophysiology</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28600"/>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9"/>
          <p:cNvSpPr txBox="1">
            <a:spLocks/>
          </p:cNvSpPr>
          <p:nvPr/>
        </p:nvSpPr>
        <p:spPr>
          <a:xfrm>
            <a:off x="1252330" y="4111487"/>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nSpc>
                <a:spcPts val="2400"/>
              </a:lnSpc>
              <a:spcBef>
                <a:spcPts val="0"/>
              </a:spcBef>
            </a:pPr>
            <a:r>
              <a:rPr lang="en-US" sz="2400"/>
              <a:t>Beverly Dyck Thomassian, RN, MPH, BC-ADM, CDE</a:t>
            </a:r>
          </a:p>
          <a:p>
            <a:pPr>
              <a:lnSpc>
                <a:spcPts val="2400"/>
              </a:lnSpc>
              <a:spcBef>
                <a:spcPts val="0"/>
              </a:spcBef>
            </a:pPr>
            <a:r>
              <a:rPr lang="en-US" sz="2400"/>
              <a:t>President, Diabetes Education Services</a:t>
            </a:r>
            <a:endParaRPr lang="en-US" sz="2400"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10000"/>
          </a:bodyPr>
          <a:lstStyle/>
          <a:p>
            <a:r>
              <a:rPr lang="en-US" dirty="0"/>
              <a:t>Community of bacteria extra 'organ' "microbiome". </a:t>
            </a:r>
          </a:p>
          <a:p>
            <a:r>
              <a:rPr lang="en-US" dirty="0"/>
              <a:t>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149801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 Microbiome	</a:t>
            </a:r>
          </a:p>
        </p:txBody>
      </p:sp>
      <p:sp>
        <p:nvSpPr>
          <p:cNvPr id="3" name="Content Placeholder 2"/>
          <p:cNvSpPr>
            <a:spLocks noGrp="1"/>
          </p:cNvSpPr>
          <p:nvPr>
            <p:ph sz="quarter" idx="1"/>
          </p:nvPr>
        </p:nvSpPr>
        <p:spPr/>
        <p:txBody>
          <a:bodyPr>
            <a:normAutofit fontScale="92500" lnSpcReduction="20000"/>
          </a:bodyPr>
          <a:lstStyle/>
          <a:p>
            <a:r>
              <a:rPr lang="en-US" dirty="0"/>
              <a:t>Part of endocrine axis</a:t>
            </a:r>
          </a:p>
          <a:p>
            <a:r>
              <a:rPr lang="en-US" dirty="0"/>
              <a:t>Stabilized by 3 years of age</a:t>
            </a:r>
          </a:p>
          <a:p>
            <a:r>
              <a:rPr lang="en-US" dirty="0"/>
              <a:t>Influenced by:</a:t>
            </a:r>
          </a:p>
          <a:p>
            <a:pPr lvl="1"/>
            <a:r>
              <a:rPr lang="en-US" dirty="0">
                <a:solidFill>
                  <a:srgbClr val="C00000"/>
                </a:solidFill>
              </a:rPr>
              <a:t>Birth method </a:t>
            </a:r>
          </a:p>
          <a:p>
            <a:pPr lvl="1"/>
            <a:r>
              <a:rPr lang="en-US" dirty="0">
                <a:solidFill>
                  <a:srgbClr val="C00000"/>
                </a:solidFill>
              </a:rPr>
              <a:t>Breast fed </a:t>
            </a:r>
          </a:p>
          <a:p>
            <a:pPr lvl="1"/>
            <a:r>
              <a:rPr lang="en-US" dirty="0">
                <a:solidFill>
                  <a:srgbClr val="C00000"/>
                </a:solidFill>
              </a:rPr>
              <a:t>Early Antibiotic use</a:t>
            </a:r>
          </a:p>
          <a:p>
            <a:pPr lvl="1"/>
            <a:r>
              <a:rPr lang="en-US" dirty="0"/>
              <a:t>Environment</a:t>
            </a:r>
          </a:p>
          <a:p>
            <a:pPr lvl="1"/>
            <a:r>
              <a:rPr lang="en-US" dirty="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a:p>
          <a:p>
            <a:pPr lvl="1"/>
            <a:endParaRPr lang="en-US" dirty="0"/>
          </a:p>
        </p:txBody>
      </p:sp>
      <p:sp>
        <p:nvSpPr>
          <p:cNvPr id="5" name="Content Placeholder 4"/>
          <p:cNvSpPr>
            <a:spLocks noGrp="1"/>
          </p:cNvSpPr>
          <p:nvPr>
            <p:ph sz="quarter" idx="2"/>
          </p:nvPr>
        </p:nvSpPr>
        <p:spPr/>
        <p:txBody>
          <a:bodyPr/>
          <a:lstStyle/>
          <a:p>
            <a:endParaRPr lang="en-US" dirty="0"/>
          </a:p>
          <a:p>
            <a:endParaRPr lang="en-US" dirty="0"/>
          </a:p>
          <a:p>
            <a:r>
              <a:rPr lang="en-US" dirty="0"/>
              <a:t>30% C-Section</a:t>
            </a:r>
          </a:p>
          <a:p>
            <a:r>
              <a:rPr lang="en-US" dirty="0"/>
              <a:t>CA- 60% and 40%</a:t>
            </a:r>
          </a:p>
          <a:p>
            <a:r>
              <a:rPr lang="en-US" dirty="0"/>
              <a:t>70% of &lt; 2yrs, more Rx = increased obesity risk</a:t>
            </a:r>
          </a:p>
        </p:txBody>
      </p:sp>
      <p:pic>
        <p:nvPicPr>
          <p:cNvPr id="4" name="Picture 3"/>
          <p:cNvPicPr>
            <a:picLocks noChangeAspect="1"/>
          </p:cNvPicPr>
          <p:nvPr/>
        </p:nvPicPr>
        <p:blipFill>
          <a:blip r:embed="rId3"/>
          <a:stretch>
            <a:fillRect/>
          </a:stretch>
        </p:blipFill>
        <p:spPr>
          <a:xfrm>
            <a:off x="4632198" y="1860994"/>
            <a:ext cx="3705225" cy="3648075"/>
          </a:xfrm>
          <a:prstGeom prst="rect">
            <a:avLst/>
          </a:prstGeom>
        </p:spPr>
      </p:pic>
    </p:spTree>
    <p:custDataLst>
      <p:tags r:id="rId1"/>
    </p:custDataLst>
    <p:extLst>
      <p:ext uri="{BB962C8B-B14F-4D97-AF65-F5344CB8AC3E}">
        <p14:creationId xmlns:p14="http://schemas.microsoft.com/office/powerpoint/2010/main" val="989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Intestine Friends</a:t>
            </a:r>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belong 2 major phyla:</a:t>
            </a:r>
          </a:p>
          <a:p>
            <a:r>
              <a:rPr lang="en-US" dirty="0" err="1"/>
              <a:t>Firmicutes</a:t>
            </a:r>
            <a:r>
              <a:rPr lang="en-US" dirty="0"/>
              <a:t> </a:t>
            </a:r>
          </a:p>
          <a:p>
            <a:pPr lvl="1"/>
            <a:r>
              <a:rPr lang="en-US" dirty="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a:t>Ruminococcus</a:t>
            </a:r>
            <a:endParaRPr lang="en-US" dirty="0"/>
          </a:p>
          <a:p>
            <a:r>
              <a:rPr lang="en-US" dirty="0" err="1"/>
              <a:t>Bacteroidetes</a:t>
            </a:r>
            <a:r>
              <a:rPr lang="en-US" dirty="0"/>
              <a:t> </a:t>
            </a:r>
          </a:p>
          <a:p>
            <a:pPr lvl="1"/>
            <a:r>
              <a:rPr lang="en-US" dirty="0"/>
              <a:t>includes </a:t>
            </a:r>
            <a:r>
              <a:rPr lang="en-US" i="1" dirty="0" err="1"/>
              <a:t>Bacteroides</a:t>
            </a:r>
            <a:r>
              <a:rPr lang="en-US" i="1" dirty="0"/>
              <a:t> </a:t>
            </a:r>
            <a:r>
              <a:rPr lang="en-US" dirty="0"/>
              <a:t>and </a:t>
            </a:r>
            <a:r>
              <a:rPr lang="en-US" i="1" dirty="0" err="1"/>
              <a:t>Prevotella</a:t>
            </a:r>
            <a:r>
              <a:rPr lang="en-US" i="1" dirty="0"/>
              <a:t> </a:t>
            </a:r>
          </a:p>
          <a:p>
            <a:pPr marL="0" indent="0">
              <a:buNone/>
            </a:pPr>
            <a:r>
              <a:rPr lang="en-US" dirty="0"/>
              <a:t>in proportions determined in part by 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269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105400" cy="4937760"/>
          </a:xfrm>
        </p:spPr>
        <p:txBody>
          <a:bodyPr>
            <a:normAutofit/>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20532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Age 3, Gut Guests are Settled In</a:t>
            </a:r>
          </a:p>
        </p:txBody>
      </p:sp>
      <p:pic>
        <p:nvPicPr>
          <p:cNvPr id="4" name="Content Placeholder 3"/>
          <p:cNvPicPr>
            <a:picLocks noGrp="1" noChangeAspect="1"/>
          </p:cNvPicPr>
          <p:nvPr>
            <p:ph sz="quarter" idx="1"/>
          </p:nvPr>
        </p:nvPicPr>
        <p:blipFill>
          <a:blip r:embed="rId3"/>
          <a:stretch>
            <a:fillRect/>
          </a:stretch>
        </p:blipFill>
        <p:spPr>
          <a:xfrm>
            <a:off x="4267200" y="1156447"/>
            <a:ext cx="4557200" cy="4038600"/>
          </a:xfrm>
          <a:prstGeom prst="rect">
            <a:avLst/>
          </a:prstGeom>
        </p:spPr>
      </p:pic>
      <p:sp>
        <p:nvSpPr>
          <p:cNvPr id="3" name="Content Placeholder 2"/>
          <p:cNvSpPr>
            <a:spLocks noGrp="1"/>
          </p:cNvSpPr>
          <p:nvPr>
            <p:ph sz="quarter" idx="2"/>
          </p:nvPr>
        </p:nvSpPr>
        <p:spPr>
          <a:xfrm>
            <a:off x="476564" y="1289304"/>
            <a:ext cx="4041648" cy="4937760"/>
          </a:xfrm>
        </p:spPr>
        <p:txBody>
          <a:bodyPr>
            <a:normAutofit lnSpcReduction="10000"/>
          </a:bodyPr>
          <a:lstStyle/>
          <a:p>
            <a:r>
              <a:rPr lang="en-US" dirty="0"/>
              <a:t>NPR Story Oct 1, 15</a:t>
            </a:r>
          </a:p>
          <a:p>
            <a:r>
              <a:rPr lang="en-US" dirty="0"/>
              <a:t>Kids who:</a:t>
            </a:r>
          </a:p>
          <a:p>
            <a:pPr lvl="1"/>
            <a:r>
              <a:rPr lang="en-US" dirty="0"/>
              <a:t>Born vaginally</a:t>
            </a:r>
          </a:p>
          <a:p>
            <a:pPr lvl="1"/>
            <a:r>
              <a:rPr lang="en-US" dirty="0"/>
              <a:t>Are breastfed</a:t>
            </a:r>
          </a:p>
          <a:p>
            <a:pPr lvl="1"/>
            <a:r>
              <a:rPr lang="en-US" dirty="0"/>
              <a:t>Limited antibiotic exposure</a:t>
            </a:r>
          </a:p>
          <a:p>
            <a:r>
              <a:rPr lang="en-US" dirty="0"/>
              <a:t>Have less allergy and asthma</a:t>
            </a:r>
          </a:p>
          <a:p>
            <a:r>
              <a:rPr lang="en-US" dirty="0"/>
              <a:t>And a different microbiome</a:t>
            </a:r>
          </a:p>
          <a:p>
            <a:pPr lvl="1"/>
            <a:endParaRPr lang="en-US" dirty="0"/>
          </a:p>
        </p:txBody>
      </p:sp>
    </p:spTree>
    <p:custDataLst>
      <p:tags r:id="rId1"/>
    </p:custDataLst>
    <p:extLst>
      <p:ext uri="{BB962C8B-B14F-4D97-AF65-F5344CB8AC3E}">
        <p14:creationId xmlns:p14="http://schemas.microsoft.com/office/powerpoint/2010/main" val="35730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241634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149"/>
            <a:ext cx="295060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542" y="1219200"/>
            <a:ext cx="3258458" cy="48754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135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304800" y="0"/>
            <a:ext cx="3304210" cy="1219200"/>
          </a:xfrm>
          <a:prstGeom prst="rect">
            <a:avLst/>
          </a:prstGeom>
        </p:spPr>
      </p:pic>
    </p:spTree>
    <p:custDataLst>
      <p:tags r:id="rId1"/>
    </p:custDataLst>
    <p:extLst>
      <p:ext uri="{BB962C8B-B14F-4D97-AF65-F5344CB8AC3E}">
        <p14:creationId xmlns:p14="http://schemas.microsoft.com/office/powerpoint/2010/main" val="2866673793"/>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0732" y="76200"/>
            <a:ext cx="9083268" cy="6172200"/>
          </a:xfrm>
          <a:prstGeom prst="rect">
            <a:avLst/>
          </a:prstGeom>
        </p:spPr>
      </p:pic>
    </p:spTree>
    <p:custDataLst>
      <p:tags r:id="rId1"/>
    </p:custDataLst>
    <p:extLst>
      <p:ext uri="{BB962C8B-B14F-4D97-AF65-F5344CB8AC3E}">
        <p14:creationId xmlns:p14="http://schemas.microsoft.com/office/powerpoint/2010/main" val="4907105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609600" y="15240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24600" y="16764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419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457200" y="165100"/>
            <a:ext cx="8224838" cy="977900"/>
          </a:xfrm>
        </p:spPr>
        <p:txBody>
          <a:bodyPr>
            <a:normAutofit/>
          </a:bodyPr>
          <a:lstStyle/>
          <a:p>
            <a:pPr eaLnBrk="1" hangingPunct="1">
              <a:defRPr/>
            </a:pPr>
            <a:r>
              <a:rPr lang="en-US" dirty="0"/>
              <a:t>Lecture Objectives</a:t>
            </a:r>
          </a:p>
        </p:txBody>
      </p:sp>
      <p:sp>
        <p:nvSpPr>
          <p:cNvPr id="2" name="Rectangle 1"/>
          <p:cNvSpPr/>
          <p:nvPr/>
        </p:nvSpPr>
        <p:spPr>
          <a:xfrm>
            <a:off x="457200" y="771519"/>
            <a:ext cx="8453438" cy="6093976"/>
          </a:xfrm>
          <a:prstGeom prst="rect">
            <a:avLst/>
          </a:prstGeom>
        </p:spPr>
        <p:txBody>
          <a:bodyPr wrap="square">
            <a:spAutoFit/>
          </a:bodyPr>
          <a:lstStyle/>
          <a:p>
            <a:endParaRPr lang="en-US" dirty="0">
              <a:solidFill>
                <a:srgbClr val="000000"/>
              </a:solidFill>
              <a:latin typeface="Times New Roman" panose="02020603050405020304" pitchFamily="18" charset="0"/>
              <a:ea typeface="Calibri" panose="020F0502020204030204" pitchFamily="34" charset="0"/>
            </a:endParaRPr>
          </a:p>
          <a:p>
            <a:pPr marL="571500" marR="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  </a:t>
            </a:r>
            <a:r>
              <a:rPr lang="en-US" sz="2800" dirty="0">
                <a:solidFill>
                  <a:srgbClr val="000000"/>
                </a:solidFill>
                <a:latin typeface="Calibri" panose="020F0502020204030204" pitchFamily="34" charset="0"/>
                <a:ea typeface="Calibri" panose="020F0502020204030204" pitchFamily="34" charset="0"/>
              </a:rPr>
              <a:t>Discuss the current epidemiologic impact of diabetes. </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the pathway of pathophysiological defects associated with the development of diabetes</a:t>
            </a: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and differentiate between the different types: prediabetes, Type 1, Type 2, LADA and GDM </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the laboratory tests used for the diagnosis of Diabetes Mellitus including FBG, OGTT, A1C, antibodies</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List the characteristics of Insulin Resistance.</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Differentiate between hypoglycemia, hyperglycemic crisis and the macrovascular complications of DM.</a:t>
            </a:r>
            <a:endParaRPr lang="en-US" sz="2800"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39289392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76400" y="2613840"/>
            <a:ext cx="7124700" cy="3637259"/>
          </a:xfrm>
          <a:prstGeom prst="rect">
            <a:avLst/>
          </a:prstGeom>
        </p:spPr>
      </p:pic>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6" name="Picture 5"/>
          <p:cNvPicPr>
            <a:picLocks noChangeAspect="1"/>
          </p:cNvPicPr>
          <p:nvPr/>
        </p:nvPicPr>
        <p:blipFill>
          <a:blip r:embed="rId3"/>
          <a:stretch>
            <a:fillRect/>
          </a:stretch>
        </p:blipFill>
        <p:spPr>
          <a:xfrm>
            <a:off x="2466188" y="4606923"/>
            <a:ext cx="1848509" cy="569407"/>
          </a:xfrm>
          <a:prstGeom prst="rect">
            <a:avLst/>
          </a:prstGeom>
        </p:spPr>
      </p:pic>
      <p:pic>
        <p:nvPicPr>
          <p:cNvPr id="1031" name="Picture 7" descr="Downloadinappst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147" y="4572051"/>
            <a:ext cx="1989692" cy="60427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104" y="3394753"/>
            <a:ext cx="1456170" cy="2600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1066800" y="284182"/>
            <a:ext cx="6576623" cy="242379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883" y="4428392"/>
            <a:ext cx="491541" cy="491541"/>
          </a:xfrm>
          <a:prstGeom prst="rect">
            <a:avLst/>
          </a:prstGeom>
        </p:spPr>
      </p:pic>
    </p:spTree>
    <p:extLst>
      <p:ext uri="{BB962C8B-B14F-4D97-AF65-F5344CB8AC3E}">
        <p14:creationId xmlns:p14="http://schemas.microsoft.com/office/powerpoint/2010/main" val="119449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lIns="90477" tIns="44445" rIns="90477" bIns="44445" anchor="b" anchorCtr="0"/>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55613" y="1598613"/>
            <a:ext cx="4032250" cy="4497387"/>
          </a:xfrm>
        </p:spPr>
        <p:txBody>
          <a:bodyPr lIns="90477" tIns="44445" rIns="90477" bIns="44445"/>
          <a:lstStyle/>
          <a:p>
            <a:pPr eaLnBrk="1" hangingPunct="1"/>
            <a:r>
              <a:rPr lang="en-US"/>
              <a:t>Polyuria</a:t>
            </a:r>
          </a:p>
          <a:p>
            <a:pPr eaLnBrk="1" hangingPunct="1"/>
            <a:r>
              <a:rPr lang="en-US"/>
              <a:t>Polydipsia	</a:t>
            </a:r>
          </a:p>
          <a:p>
            <a:pPr eaLnBrk="1" hangingPunct="1"/>
            <a:r>
              <a:rPr lang="en-US"/>
              <a:t>Polyphasia</a:t>
            </a:r>
          </a:p>
          <a:p>
            <a:pPr eaLnBrk="1" hangingPunct="1"/>
            <a:r>
              <a:rPr lang="en-US"/>
              <a:t>Weight loss</a:t>
            </a:r>
          </a:p>
          <a:p>
            <a:pPr eaLnBrk="1" hangingPunct="1"/>
            <a:r>
              <a:rPr lang="en-US"/>
              <a:t>Fatigue</a:t>
            </a:r>
          </a:p>
          <a:p>
            <a:pPr eaLnBrk="1" hangingPunct="1"/>
            <a:r>
              <a:rPr lang="en-US"/>
              <a:t>Skin and other infections</a:t>
            </a:r>
          </a:p>
          <a:p>
            <a:pPr eaLnBrk="1" hangingPunct="1"/>
            <a:r>
              <a:rPr lang="en-US"/>
              <a:t>Blurry vision</a:t>
            </a:r>
          </a:p>
        </p:txBody>
      </p:sp>
      <p:sp>
        <p:nvSpPr>
          <p:cNvPr id="1238020" name="Rectangle 4"/>
          <p:cNvSpPr>
            <a:spLocks noGrp="1" noChangeArrowheads="1"/>
          </p:cNvSpPr>
          <p:nvPr>
            <p:ph sz="half" idx="2"/>
          </p:nvPr>
        </p:nvSpPr>
        <p:spPr>
          <a:xfrm>
            <a:off x="3841750" y="1598613"/>
            <a:ext cx="4840288" cy="4497387"/>
          </a:xfrm>
        </p:spPr>
        <p:txBody>
          <a:bodyPr lIns="90477" tIns="44445" rIns="90477" bIns="44445"/>
          <a:lstStyle/>
          <a:p>
            <a:pPr eaLnBrk="1" hangingPunct="1">
              <a:buFont typeface="Wingdings" pitchFamily="2" charset="2"/>
              <a:buBlip>
                <a:blip r:embed="rId3"/>
              </a:buBlip>
            </a:pPr>
            <a:r>
              <a:rPr lang="en-US"/>
              <a:t>Glycosuria, H</a:t>
            </a:r>
            <a:r>
              <a:rPr lang="en-US" baseline="-25000"/>
              <a:t>2</a:t>
            </a:r>
            <a:r>
              <a:rPr lang="en-US"/>
              <a:t>O losses</a:t>
            </a:r>
          </a:p>
          <a:p>
            <a:pPr eaLnBrk="1" hangingPunct="1">
              <a:buFont typeface="Wingdings" pitchFamily="2" charset="2"/>
              <a:buBlip>
                <a:blip r:embed="rId3"/>
              </a:buBlip>
            </a:pPr>
            <a:r>
              <a:rPr lang="en-US"/>
              <a:t>Dehydration</a:t>
            </a:r>
          </a:p>
          <a:p>
            <a:pPr eaLnBrk="1" hangingPunct="1">
              <a:buFont typeface="Wingdings" pitchFamily="2" charset="2"/>
              <a:buBlip>
                <a:blip r:embed="rId3"/>
              </a:buBlip>
            </a:pPr>
            <a:r>
              <a:rPr lang="en-US"/>
              <a:t>Fuel Depletion</a:t>
            </a:r>
          </a:p>
          <a:p>
            <a:pPr eaLnBrk="1" hangingPunct="1">
              <a:buFont typeface="Wingdings" pitchFamily="2" charset="2"/>
              <a:buBlip>
                <a:blip r:embed="rId3"/>
              </a:buBlip>
            </a:pPr>
            <a:r>
              <a:rPr lang="en-US"/>
              <a:t>Loss of body tissue, H</a:t>
            </a:r>
            <a:r>
              <a:rPr lang="en-US" baseline="-25000"/>
              <a:t>2</a:t>
            </a:r>
            <a:r>
              <a:rPr lang="en-US"/>
              <a:t>O</a:t>
            </a:r>
          </a:p>
          <a:p>
            <a:pPr eaLnBrk="1" hangingPunct="1">
              <a:buFont typeface="Wingdings" pitchFamily="2" charset="2"/>
              <a:buBlip>
                <a:blip r:embed="rId3"/>
              </a:buBlip>
            </a:pPr>
            <a:r>
              <a:rPr lang="en-US"/>
              <a:t>Poor energy utilization</a:t>
            </a:r>
          </a:p>
          <a:p>
            <a:pPr eaLnBrk="1" hangingPunct="1">
              <a:buFont typeface="Wingdings" pitchFamily="2" charset="2"/>
              <a:buBlip>
                <a:blip r:embed="rId3"/>
              </a:buBlip>
            </a:pPr>
            <a:r>
              <a:rPr lang="en-US"/>
              <a:t>Hyperglycemia increases incidence of infection</a:t>
            </a:r>
          </a:p>
          <a:p>
            <a:pPr eaLnBrk="1" hangingPunct="1">
              <a:buFont typeface="Wingdings" pitchFamily="2" charset="2"/>
              <a:buBlip>
                <a:blip r:embed="rId3"/>
              </a:buBlip>
            </a:pPr>
            <a:r>
              <a:rPr lang="en-US"/>
              <a:t>Osmotic changes</a:t>
            </a:r>
          </a:p>
          <a:p>
            <a:pPr eaLnBrk="1" hangingPunct="1">
              <a:buFont typeface="Wingdings" pitchFamily="2" charset="2"/>
              <a:buNone/>
            </a:pPr>
            <a:endParaRPr lang="en-US"/>
          </a:p>
          <a:p>
            <a:pPr eaLnBrk="1" hangingPunct="1"/>
            <a:endParaRPr lang="en-US" sz="2400"/>
          </a:p>
        </p:txBody>
      </p:sp>
      <p:pic>
        <p:nvPicPr>
          <p:cNvPr id="2" name="Picture 1"/>
          <p:cNvPicPr>
            <a:picLocks noChangeAspect="1"/>
          </p:cNvPicPr>
          <p:nvPr/>
        </p:nvPicPr>
        <p:blipFill>
          <a:blip r:embed="rId4"/>
          <a:stretch>
            <a:fillRect/>
          </a:stretch>
        </p:blipFill>
        <p:spPr>
          <a:xfrm>
            <a:off x="6991178" y="39528"/>
            <a:ext cx="2121592" cy="2206943"/>
          </a:xfrm>
          <a:prstGeom prst="rect">
            <a:avLst/>
          </a:prstGeom>
        </p:spPr>
      </p:pic>
    </p:spTree>
    <p:custDataLst>
      <p:tags r:id="rId1"/>
    </p:custDataLst>
    <p:extLst>
      <p:ext uri="{BB962C8B-B14F-4D97-AF65-F5344CB8AC3E}">
        <p14:creationId xmlns:p14="http://schemas.microsoft.com/office/powerpoint/2010/main" val="383664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Quick Question </a:t>
            </a:r>
          </a:p>
        </p:txBody>
      </p:sp>
      <p:sp>
        <p:nvSpPr>
          <p:cNvPr id="6" name="Content Placeholder 5"/>
          <p:cNvSpPr>
            <a:spLocks noGrp="1"/>
          </p:cNvSpPr>
          <p:nvPr>
            <p:ph sz="quarter" idx="1"/>
          </p:nvPr>
        </p:nvSpPr>
        <p:spPr/>
        <p:txBody>
          <a:bodyPr/>
          <a:lstStyle/>
          <a:p>
            <a:r>
              <a:rPr lang="en-US" dirty="0"/>
              <a:t>Which of the following level is considered pre-diabetes range:</a:t>
            </a:r>
          </a:p>
          <a:p>
            <a:pPr marL="274320" lvl="1" indent="0">
              <a:buNone/>
            </a:pPr>
            <a:r>
              <a:rPr lang="en-US" sz="3200" dirty="0"/>
              <a:t>a.  A1c of 6.2 %</a:t>
            </a:r>
          </a:p>
          <a:p>
            <a:pPr marL="274320" lvl="1" indent="0">
              <a:buNone/>
            </a:pPr>
            <a:r>
              <a:rPr lang="en-US" sz="3200" dirty="0"/>
              <a:t>b. Fasting BG of 62</a:t>
            </a:r>
          </a:p>
          <a:p>
            <a:pPr marL="274320" lvl="1" indent="0">
              <a:buNone/>
            </a:pPr>
            <a:r>
              <a:rPr lang="en-US" sz="3200" dirty="0"/>
              <a:t>c. A1c of 7.1 %</a:t>
            </a:r>
          </a:p>
          <a:p>
            <a:pPr marL="274320" lvl="1" indent="0">
              <a:buNone/>
            </a:pPr>
            <a:r>
              <a:rPr lang="en-US" sz="3200" dirty="0"/>
              <a:t>d. After meal BG of 127</a:t>
            </a:r>
          </a:p>
          <a:p>
            <a:pPr lvl="1"/>
            <a:endParaRPr lang="en-US" sz="3200" dirty="0"/>
          </a:p>
        </p:txBody>
      </p:sp>
      <p:pic>
        <p:nvPicPr>
          <p:cNvPr id="7" name="Picture 6"/>
          <p:cNvPicPr>
            <a:picLocks noChangeAspect="1"/>
          </p:cNvPicPr>
          <p:nvPr/>
        </p:nvPicPr>
        <p:blipFill>
          <a:blip r:embed="rId3"/>
          <a:stretch>
            <a:fillRect/>
          </a:stretch>
        </p:blipFill>
        <p:spPr>
          <a:xfrm>
            <a:off x="6172200" y="2209800"/>
            <a:ext cx="1828800" cy="1817441"/>
          </a:xfrm>
          <a:prstGeom prst="rect">
            <a:avLst/>
          </a:prstGeom>
        </p:spPr>
      </p:pic>
    </p:spTree>
    <p:custDataLst>
      <p:tags r:id="rId1"/>
    </p:custDataLst>
    <p:extLst>
      <p:ext uri="{BB962C8B-B14F-4D97-AF65-F5344CB8AC3E}">
        <p14:creationId xmlns:p14="http://schemas.microsoft.com/office/powerpoint/2010/main" val="5422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725731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5300" dirty="0"/>
              <a:t>6. A1c Test</a:t>
            </a:r>
            <a:endParaRPr lang="en-US" dirty="0"/>
          </a:p>
        </p:txBody>
      </p:sp>
      <p:sp>
        <p:nvSpPr>
          <p:cNvPr id="84995" name="Rectangle 3"/>
          <p:cNvSpPr>
            <a:spLocks noGrp="1" noChangeArrowheads="1"/>
          </p:cNvSpPr>
          <p:nvPr>
            <p:ph idx="1"/>
          </p:nvPr>
        </p:nvSpPr>
        <p:spPr>
          <a:xfrm>
            <a:off x="685800" y="1371600"/>
            <a:ext cx="6096000" cy="5181600"/>
          </a:xfrm>
        </p:spPr>
        <p:txBody>
          <a:bodyPr/>
          <a:lstStyle/>
          <a:p>
            <a:pPr eaLnBrk="1" hangingPunct="1"/>
            <a:r>
              <a:rPr lang="en-US" sz="2800" dirty="0"/>
              <a:t>Measures </a:t>
            </a:r>
            <a:r>
              <a:rPr lang="en-US" sz="2800" dirty="0" err="1"/>
              <a:t>glycation</a:t>
            </a:r>
            <a:r>
              <a:rPr lang="en-US" sz="2800" dirty="0"/>
              <a:t> of RBC’s over 2-3 months</a:t>
            </a:r>
          </a:p>
          <a:p>
            <a:pPr eaLnBrk="1" hangingPunct="1"/>
            <a:r>
              <a:rPr lang="en-US" sz="2800" dirty="0"/>
              <a:t>Weighted mean (50% preceding month)</a:t>
            </a:r>
          </a:p>
          <a:p>
            <a:pPr eaLnBrk="1" hangingPunct="1"/>
            <a:r>
              <a:rPr lang="en-US" sz="2800" dirty="0"/>
              <a:t>Each 1% ~ 29mg/dl</a:t>
            </a:r>
          </a:p>
          <a:p>
            <a:pPr eaLnBrk="1" hangingPunct="1"/>
            <a:r>
              <a:rPr lang="en-US" sz="2800" dirty="0"/>
              <a:t>Accuracy: affected by some </a:t>
            </a:r>
            <a:r>
              <a:rPr lang="en-US" sz="2800" dirty="0" err="1"/>
              <a:t>anemias</a:t>
            </a:r>
            <a:r>
              <a:rPr lang="en-US" sz="2800" dirty="0"/>
              <a:t>, </a:t>
            </a:r>
            <a:r>
              <a:rPr lang="en-US" sz="2800" dirty="0" err="1"/>
              <a:t>hemoglobinopathies</a:t>
            </a:r>
            <a:endParaRPr lang="en-US" sz="2800" dirty="0"/>
          </a:p>
          <a:p>
            <a:pPr eaLnBrk="1" hangingPunct="1"/>
            <a:r>
              <a:rPr lang="en-US" sz="2800" dirty="0"/>
              <a:t>A measurement of glucose in fasting and postprandial states</a:t>
            </a:r>
          </a:p>
          <a:p>
            <a:pPr eaLnBrk="1" hangingPunct="1"/>
            <a:r>
              <a:rPr lang="en-US" sz="2800" dirty="0"/>
              <a:t>African Americans may have false lows</a:t>
            </a:r>
          </a:p>
          <a:p>
            <a:pPr algn="r" eaLnBrk="1" hangingPunct="1">
              <a:buFont typeface="Wingdings" pitchFamily="2" charset="2"/>
              <a:buNone/>
            </a:pPr>
            <a:endParaRPr lang="en-US" sz="1600" dirty="0"/>
          </a:p>
        </p:txBody>
      </p:sp>
      <p:pic>
        <p:nvPicPr>
          <p:cNvPr id="84996" name="Picture 4" descr="j02114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05000"/>
            <a:ext cx="27432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735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a:t>6. A1c and Estimated </a:t>
            </a:r>
            <a:r>
              <a:rPr lang="en-US" sz="4000" dirty="0" err="1"/>
              <a:t>Avg</a:t>
            </a:r>
            <a:r>
              <a:rPr lang="en-US" sz="4000" dirty="0"/>
              <a:t> Glucose (</a:t>
            </a:r>
            <a:r>
              <a:rPr lang="en-US" sz="4000" dirty="0" err="1"/>
              <a:t>eAG</a:t>
            </a:r>
            <a:r>
              <a:rPr lang="en-US" sz="4000" dirty="0"/>
              <a:t>)  </a:t>
            </a:r>
          </a:p>
        </p:txBody>
      </p:sp>
      <p:sp>
        <p:nvSpPr>
          <p:cNvPr id="88067" name="Rectangle 3"/>
          <p:cNvSpPr>
            <a:spLocks noGrp="1" noChangeArrowheads="1"/>
          </p:cNvSpPr>
          <p:nvPr>
            <p:ph idx="1"/>
          </p:nvPr>
        </p:nvSpPr>
        <p:spPr>
          <a:xfrm>
            <a:off x="609600" y="1447800"/>
            <a:ext cx="7239000" cy="4819650"/>
          </a:xfrm>
        </p:spPr>
        <p:txBody>
          <a:bodyPr>
            <a:normAutofit lnSpcReduction="10000"/>
          </a:bodyPr>
          <a:lstStyle/>
          <a:p>
            <a:pPr eaLnBrk="1" hangingPunct="1">
              <a:lnSpc>
                <a:spcPct val="80000"/>
              </a:lnSpc>
              <a:buFont typeface="Wingdings" pitchFamily="2" charset="2"/>
              <a:buNone/>
            </a:pPr>
            <a:r>
              <a:rPr lang="en-US" sz="2800" b="1" u="sng" dirty="0"/>
              <a:t>A1c (%)			</a:t>
            </a:r>
            <a:r>
              <a:rPr lang="en-US" sz="2800" b="1" u="sng" dirty="0" err="1"/>
              <a:t>eAG</a:t>
            </a:r>
            <a:endParaRPr lang="en-US" sz="2800" b="1" u="sng" dirty="0"/>
          </a:p>
          <a:p>
            <a:pPr eaLnBrk="1" hangingPunct="1">
              <a:lnSpc>
                <a:spcPct val="80000"/>
              </a:lnSpc>
              <a:buFont typeface="Wingdings" pitchFamily="2" charset="2"/>
              <a:buNone/>
            </a:pPr>
            <a:r>
              <a:rPr lang="en-US" sz="2800" b="1" dirty="0"/>
              <a:t>	5				  97</a:t>
            </a:r>
          </a:p>
          <a:p>
            <a:pPr eaLnBrk="1" hangingPunct="1">
              <a:lnSpc>
                <a:spcPct val="80000"/>
              </a:lnSpc>
              <a:buFont typeface="Wingdings" pitchFamily="2" charset="2"/>
              <a:buNone/>
            </a:pPr>
            <a:r>
              <a:rPr lang="en-US" sz="2800" b="1" dirty="0"/>
              <a:t>    6				126</a:t>
            </a:r>
          </a:p>
          <a:p>
            <a:pPr eaLnBrk="1" hangingPunct="1">
              <a:lnSpc>
                <a:spcPct val="80000"/>
              </a:lnSpc>
              <a:buFont typeface="Wingdings" pitchFamily="2" charset="2"/>
              <a:buNone/>
            </a:pPr>
            <a:r>
              <a:rPr lang="en-US" sz="2800" b="1" dirty="0"/>
              <a:t>	7				154</a:t>
            </a:r>
          </a:p>
          <a:p>
            <a:pPr eaLnBrk="1" hangingPunct="1">
              <a:lnSpc>
                <a:spcPct val="80000"/>
              </a:lnSpc>
              <a:buFont typeface="Wingdings" pitchFamily="2" charset="2"/>
              <a:buNone/>
            </a:pPr>
            <a:r>
              <a:rPr lang="en-US" sz="2800" b="1" dirty="0"/>
              <a:t>	8				183</a:t>
            </a:r>
          </a:p>
          <a:p>
            <a:pPr eaLnBrk="1" hangingPunct="1">
              <a:lnSpc>
                <a:spcPct val="80000"/>
              </a:lnSpc>
              <a:buFont typeface="Wingdings" pitchFamily="2" charset="2"/>
              <a:buNone/>
            </a:pPr>
            <a:r>
              <a:rPr lang="en-US" sz="2800" b="1" dirty="0"/>
              <a:t>	9				212</a:t>
            </a:r>
          </a:p>
          <a:p>
            <a:pPr eaLnBrk="1" hangingPunct="1">
              <a:lnSpc>
                <a:spcPct val="80000"/>
              </a:lnSpc>
              <a:buFont typeface="Wingdings" pitchFamily="2" charset="2"/>
              <a:buNone/>
            </a:pPr>
            <a:r>
              <a:rPr lang="en-US" sz="2800" b="1" dirty="0"/>
              <a:t>	10				240</a:t>
            </a:r>
          </a:p>
          <a:p>
            <a:pPr eaLnBrk="1" hangingPunct="1">
              <a:lnSpc>
                <a:spcPct val="80000"/>
              </a:lnSpc>
              <a:buFont typeface="Wingdings" pitchFamily="2" charset="2"/>
              <a:buNone/>
            </a:pPr>
            <a:r>
              <a:rPr lang="en-US" sz="2800" b="1" dirty="0"/>
              <a:t>	11				269	</a:t>
            </a:r>
          </a:p>
          <a:p>
            <a:pPr eaLnBrk="1" hangingPunct="1">
              <a:lnSpc>
                <a:spcPct val="80000"/>
              </a:lnSpc>
              <a:buFont typeface="Wingdings" pitchFamily="2" charset="2"/>
              <a:buNone/>
            </a:pPr>
            <a:r>
              <a:rPr lang="en-US" sz="2800" b="1"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t>eAG</a:t>
            </a:r>
            <a:r>
              <a:rPr lang="en-US" sz="2400" b="1" i="1" dirty="0"/>
              <a:t> = 28.7 x A1c-46.7  ~ 29 pts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705600" y="1724025"/>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33528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304800"/>
            <a:ext cx="8229600" cy="990600"/>
          </a:xfrm>
        </p:spPr>
        <p:txBody>
          <a:bodyPr/>
          <a:lstStyle/>
          <a:p>
            <a:pPr>
              <a:defRPr/>
            </a:pPr>
            <a:r>
              <a:rPr lang="en-US" dirty="0"/>
              <a:t>Diagnostic Criteria</a:t>
            </a:r>
          </a:p>
        </p:txBody>
      </p:sp>
      <p:sp>
        <p:nvSpPr>
          <p:cNvPr id="3" name="Content Placeholder 2"/>
          <p:cNvSpPr>
            <a:spLocks noGrp="1"/>
          </p:cNvSpPr>
          <p:nvPr>
            <p:ph sz="quarter" idx="1"/>
          </p:nvPr>
        </p:nvSpPr>
        <p:spPr>
          <a:xfrm>
            <a:off x="457200" y="1600200"/>
            <a:ext cx="8229600" cy="4556760"/>
          </a:xfrm>
        </p:spPr>
        <p:txBody>
          <a:bodyPr/>
          <a:lstStyle/>
          <a:p>
            <a:pPr lvl="0" rtl="0"/>
            <a:r>
              <a:rPr lang="en-US" dirty="0"/>
              <a:t>All test should be repeated in the absence of unequivocal hyperglycemia</a:t>
            </a:r>
          </a:p>
          <a:p>
            <a:pPr lvl="0" rtl="0"/>
            <a:r>
              <a:rPr lang="en-US" dirty="0"/>
              <a:t>If test abnormal, repeat same test to confirm diagnosis on a different day</a:t>
            </a:r>
          </a:p>
          <a:p>
            <a:pPr lvl="0" rtl="0"/>
            <a:r>
              <a:rPr lang="en-US" dirty="0"/>
              <a:t>If one test normal, the other abnormal, repeat the abnormal test to determine status</a:t>
            </a:r>
          </a:p>
          <a:p>
            <a:pPr lvl="0" rtl="0"/>
            <a:r>
              <a:rPr lang="en-US" dirty="0"/>
              <a:t>Medicare still using fasting as criteria for reimbursement for education</a:t>
            </a:r>
          </a:p>
        </p:txBody>
      </p:sp>
    </p:spTree>
    <p:custDataLst>
      <p:tags r:id="rId1"/>
    </p:custDataLst>
    <p:extLst>
      <p:ext uri="{BB962C8B-B14F-4D97-AF65-F5344CB8AC3E}">
        <p14:creationId xmlns:p14="http://schemas.microsoft.com/office/powerpoint/2010/main" val="398445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40082" cy="990600"/>
          </a:xfrm>
        </p:spPr>
        <p:txBody>
          <a:bodyPr/>
          <a:lstStyle/>
          <a:p>
            <a:r>
              <a:rPr lang="en-US" dirty="0"/>
              <a:t>Quick Question</a:t>
            </a:r>
          </a:p>
        </p:txBody>
      </p:sp>
      <p:sp>
        <p:nvSpPr>
          <p:cNvPr id="3" name="Content Placeholder 2"/>
          <p:cNvSpPr>
            <a:spLocks noGrp="1"/>
          </p:cNvSpPr>
          <p:nvPr>
            <p:ph sz="quarter" idx="1"/>
          </p:nvPr>
        </p:nvSpPr>
        <p:spPr>
          <a:xfrm>
            <a:off x="457200" y="1219200"/>
            <a:ext cx="6324600" cy="4937760"/>
          </a:xfrm>
        </p:spPr>
        <p:txBody>
          <a:bodyPr>
            <a:normAutofit lnSpcReduction="10000"/>
          </a:bodyPr>
          <a:lstStyle/>
          <a:p>
            <a:pPr marL="0" indent="0">
              <a:buNone/>
            </a:pPr>
            <a:r>
              <a:rPr lang="en-US" sz="3500" dirty="0"/>
              <a:t>What factors would make you suspect type 1 diabetes?</a:t>
            </a:r>
          </a:p>
          <a:p>
            <a:pPr marL="274320" lvl="1" indent="0">
              <a:buNone/>
            </a:pPr>
            <a:r>
              <a:rPr lang="en-US" sz="3600" dirty="0"/>
              <a:t>a. Pt has a history of celiac disease</a:t>
            </a:r>
          </a:p>
          <a:p>
            <a:pPr marL="274320" lvl="1" indent="0">
              <a:buNone/>
            </a:pPr>
            <a:r>
              <a:rPr lang="en-US" sz="3600" dirty="0"/>
              <a:t>b. Pt presents with low HDL cholesterol</a:t>
            </a:r>
          </a:p>
          <a:p>
            <a:pPr marL="274320" lvl="1" indent="0">
              <a:buNone/>
            </a:pPr>
            <a:r>
              <a:rPr lang="en-US" sz="3600" dirty="0"/>
              <a:t>c. Friend tells you she has been eating "tons of sweets“</a:t>
            </a:r>
          </a:p>
          <a:p>
            <a:pPr marL="274320" lvl="1" indent="0">
              <a:buNone/>
            </a:pPr>
            <a:r>
              <a:rPr lang="en-US" sz="3600" dirty="0"/>
              <a:t>d. Pt is slightly overweight</a:t>
            </a:r>
          </a:p>
        </p:txBody>
      </p:sp>
      <p:pic>
        <p:nvPicPr>
          <p:cNvPr id="4" name="Picture 3"/>
          <p:cNvPicPr>
            <a:picLocks noChangeAspect="1"/>
          </p:cNvPicPr>
          <p:nvPr/>
        </p:nvPicPr>
        <p:blipFill>
          <a:blip r:embed="rId3"/>
          <a:stretch>
            <a:fillRect/>
          </a:stretch>
        </p:blipFill>
        <p:spPr>
          <a:xfrm>
            <a:off x="7180918" y="2286000"/>
            <a:ext cx="1963082" cy="1950889"/>
          </a:xfrm>
          <a:prstGeom prst="rect">
            <a:avLst/>
          </a:prstGeom>
        </p:spPr>
      </p:pic>
    </p:spTree>
    <p:custDataLst>
      <p:tags r:id="rId1"/>
    </p:custDataLst>
    <p:extLst>
      <p:ext uri="{BB962C8B-B14F-4D97-AF65-F5344CB8AC3E}">
        <p14:creationId xmlns:p14="http://schemas.microsoft.com/office/powerpoint/2010/main" val="243516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a:t>
            </a:r>
          </a:p>
        </p:txBody>
      </p:sp>
      <p:sp>
        <p:nvSpPr>
          <p:cNvPr id="3" name="Content Placeholder 2"/>
          <p:cNvSpPr>
            <a:spLocks noGrp="1"/>
          </p:cNvSpPr>
          <p:nvPr>
            <p:ph sz="quarter" idx="1"/>
          </p:nvPr>
        </p:nvSpPr>
        <p:spPr>
          <a:xfrm>
            <a:off x="457200" y="1219200"/>
            <a:ext cx="6858000" cy="4937760"/>
          </a:xfrm>
        </p:spPr>
        <p:txBody>
          <a:bodyPr>
            <a:normAutofit/>
          </a:bodyPr>
          <a:lstStyle/>
          <a:p>
            <a:pPr lvl="0" fontAlgn="base"/>
            <a:r>
              <a:rPr lang="en-US" dirty="0"/>
              <a:t>What best describes the prevalence of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prevalence of type 1 and type 2 diabetes are almost equal.</a:t>
            </a:r>
          </a:p>
          <a:p>
            <a:pPr marL="731520" lvl="1" indent="-457200" fontAlgn="base">
              <a:buFont typeface="+mj-lt"/>
              <a:buAutoNum type="alphaLcPeriod"/>
            </a:pPr>
            <a:r>
              <a:rPr lang="en-US" sz="2800" dirty="0"/>
              <a:t>1 out 3 persons has type 2 diabetes.</a:t>
            </a:r>
          </a:p>
          <a:p>
            <a:pPr marL="731520" lvl="1" indent="-457200" fontAlgn="base">
              <a:buFont typeface="+mj-lt"/>
              <a:buAutoNum type="alphaLcPeriod"/>
            </a:pPr>
            <a:r>
              <a:rPr lang="en-US" sz="2800" dirty="0"/>
              <a:t>About 10% of Americans have diabetes.</a:t>
            </a:r>
          </a:p>
          <a:p>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524000"/>
            <a:ext cx="1584125" cy="1570758"/>
          </a:xfrm>
          <a:prstGeom prst="rect">
            <a:avLst/>
          </a:prstGeom>
        </p:spPr>
      </p:pic>
    </p:spTree>
    <p:custDataLst>
      <p:tags r:id="rId1"/>
    </p:custDataLst>
    <p:extLst>
      <p:ext uri="{BB962C8B-B14F-4D97-AF65-F5344CB8AC3E}">
        <p14:creationId xmlns:p14="http://schemas.microsoft.com/office/powerpoint/2010/main" val="68763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435964"/>
            <a:ext cx="8153400" cy="1143000"/>
          </a:xfrm>
        </p:spPr>
        <p:txBody>
          <a:bodyPr/>
          <a:lstStyle/>
          <a:p>
            <a:r>
              <a:rPr lang="en-US" dirty="0"/>
              <a:t>What Kind of Diabetes?</a:t>
            </a:r>
          </a:p>
        </p:txBody>
      </p:sp>
      <p:sp>
        <p:nvSpPr>
          <p:cNvPr id="1051651" name="Rectangle 3"/>
          <p:cNvSpPr>
            <a:spLocks noGrp="1" noChangeArrowheads="1"/>
          </p:cNvSpPr>
          <p:nvPr>
            <p:ph type="body" idx="1"/>
          </p:nvPr>
        </p:nvSpPr>
        <p:spPr>
          <a:xfrm>
            <a:off x="3962399" y="1600200"/>
            <a:ext cx="4800601" cy="5105400"/>
          </a:xfrm>
        </p:spPr>
        <p:txBody>
          <a:bodyPr>
            <a:normAutofit/>
          </a:bodyPr>
          <a:lstStyle/>
          <a:p>
            <a:pPr>
              <a:defRPr/>
            </a:pPr>
            <a:r>
              <a:rPr lang="en-US" dirty="0"/>
              <a:t>AJ, a 12 year old female admitted to the ICU with a blood glucose of 476 mg/dl and a pH of 7.1.    </a:t>
            </a:r>
          </a:p>
          <a:p>
            <a:pPr marL="609600" indent="-609600">
              <a:defRPr/>
            </a:pPr>
            <a:r>
              <a:rPr lang="en-US" dirty="0"/>
              <a:t>What further questions and or testing is needed to determine if patient has type 1 or type 2 diabetes?  </a:t>
            </a:r>
          </a:p>
        </p:txBody>
      </p:sp>
      <p:pic>
        <p:nvPicPr>
          <p:cNvPr id="2" name="Picture 1"/>
          <p:cNvPicPr>
            <a:picLocks noChangeAspect="1"/>
          </p:cNvPicPr>
          <p:nvPr/>
        </p:nvPicPr>
        <p:blipFill>
          <a:blip r:embed="rId3"/>
          <a:stretch>
            <a:fillRect/>
          </a:stretch>
        </p:blipFill>
        <p:spPr>
          <a:xfrm>
            <a:off x="457200" y="1752600"/>
            <a:ext cx="3390900" cy="2476500"/>
          </a:xfrm>
          <a:prstGeom prst="rect">
            <a:avLst/>
          </a:prstGeom>
        </p:spPr>
      </p:pic>
    </p:spTree>
    <p:custDataLst>
      <p:tags r:id="rId1"/>
    </p:custDataLst>
    <p:extLst>
      <p:ext uri="{BB962C8B-B14F-4D97-AF65-F5344CB8AC3E}">
        <p14:creationId xmlns:p14="http://schemas.microsoft.com/office/powerpoint/2010/main" val="3420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44475"/>
            <a:ext cx="8229600" cy="1431925"/>
          </a:xfrm>
        </p:spPr>
        <p:txBody>
          <a:bodyPr/>
          <a:lstStyle/>
          <a:p>
            <a:pPr eaLnBrk="1" hangingPunct="1">
              <a:defRPr/>
            </a:pPr>
            <a:r>
              <a:rPr lang="en-US" sz="4000" dirty="0"/>
              <a:t>Type 1 Diabetes</a:t>
            </a:r>
          </a:p>
        </p:txBody>
      </p:sp>
      <p:pic>
        <p:nvPicPr>
          <p:cNvPr id="56323" name="Picture 2" descr="C:\Documents and Settings\Owner\Local Settings\Temporary Internet Files\Content.IE5\FWHZY4VX\MP90044222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981200"/>
            <a:ext cx="5453062"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93882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1107810"/>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459602"/>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52399"/>
            <a:ext cx="4491724" cy="613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39698"/>
            <a:ext cx="3200400" cy="4267200"/>
          </a:xfrm>
        </p:spPr>
        <p:txBody>
          <a:bodyPr>
            <a:normAutofit/>
          </a:bodyPr>
          <a:lstStyle/>
          <a:p>
            <a:r>
              <a:rPr lang="en-US" dirty="0"/>
              <a:t>Dr. Banting and Best with Marjorie at University of Toronto</a:t>
            </a:r>
          </a:p>
        </p:txBody>
      </p:sp>
    </p:spTree>
    <p:custDataLst>
      <p:tags r:id="rId1"/>
    </p:custDataLst>
    <p:extLst>
      <p:ext uri="{BB962C8B-B14F-4D97-AF65-F5344CB8AC3E}">
        <p14:creationId xmlns:p14="http://schemas.microsoft.com/office/powerpoint/2010/main" val="382615011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16523" y="275492"/>
            <a:ext cx="8217877" cy="1096108"/>
          </a:xfrm>
        </p:spPr>
        <p:txBody>
          <a:bodyPr>
            <a:normAutofit fontScale="90000"/>
          </a:bodyPr>
          <a:lstStyle/>
          <a:p>
            <a:br>
              <a:rPr lang="en-US" dirty="0"/>
            </a:br>
            <a:br>
              <a:rPr lang="en-US" dirty="0"/>
            </a:br>
            <a:br>
              <a:rPr lang="en-US" dirty="0"/>
            </a:br>
            <a:br>
              <a:rPr lang="en-US" dirty="0"/>
            </a:br>
            <a:br>
              <a:rPr lang="en-US" dirty="0"/>
            </a:br>
            <a:r>
              <a:rPr lang="en-US" sz="5300" dirty="0"/>
              <a:t>Insulin Finally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23"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2600"/>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6353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3412374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dirty="0">
                <a:solidFill>
                  <a:prstClr val="black"/>
                </a:solidFill>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en-US" sz="2400">
                <a:solidFill>
                  <a:prstClr val="black"/>
                </a:solidFill>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000" b="1" dirty="0">
                <a:solidFill>
                  <a:prstClr val="black"/>
                </a:solidFill>
                <a:latin typeface="Arial" panose="020B0604020202020204" pitchFamily="34" charset="0"/>
              </a:rPr>
              <a:t>Bret Michaels</a:t>
            </a:r>
            <a:r>
              <a:rPr lang="en-US" sz="2000" dirty="0">
                <a:solidFill>
                  <a:prstClr val="black"/>
                </a:solidFill>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b="1" dirty="0">
                <a:solidFill>
                  <a:prstClr val="black"/>
                </a:solidFill>
                <a:latin typeface="Arial" panose="020B0604020202020204" pitchFamily="34" charset="0"/>
              </a:rPr>
              <a:t>Mary Tyler Moore</a:t>
            </a:r>
            <a:endParaRPr lang="en-US" sz="2400" dirty="0">
              <a:solidFill>
                <a:prstClr val="black"/>
              </a:solidFill>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b="1" dirty="0">
                <a:solidFill>
                  <a:prstClr val="black"/>
                </a:solidFill>
                <a:latin typeface="Arial" panose="020B0604020202020204" pitchFamily="34" charset="0"/>
              </a:rPr>
              <a:t>Nick Jonas</a:t>
            </a:r>
            <a:endParaRPr lang="en-US" sz="2400" dirty="0">
              <a:solidFill>
                <a:prstClr val="black"/>
              </a:solidFill>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en-US" sz="2400">
                <a:solidFill>
                  <a:prstClr val="black"/>
                </a:solidFill>
                <a:latin typeface="Arial" panose="020B0604020202020204" pitchFamily="34" charset="0"/>
              </a:rPr>
              <a:t>  </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368160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81" y="500924"/>
            <a:ext cx="8402638" cy="989012"/>
          </a:xfrm>
        </p:spPr>
        <p:txBody>
          <a:bodyPr>
            <a:normAutofit/>
          </a:bodyPr>
          <a:lstStyle/>
          <a:p>
            <a:pPr>
              <a:defRPr/>
            </a:pPr>
            <a:r>
              <a:rPr lang="en-US" dirty="0"/>
              <a:t>Type 1 Rates Increasing Globally</a:t>
            </a:r>
          </a:p>
        </p:txBody>
      </p:sp>
      <p:sp>
        <p:nvSpPr>
          <p:cNvPr id="3" name="Content Placeholder 2"/>
          <p:cNvSpPr>
            <a:spLocks noGrp="1"/>
          </p:cNvSpPr>
          <p:nvPr>
            <p:ph idx="1"/>
          </p:nvPr>
        </p:nvSpPr>
        <p:spPr>
          <a:xfrm>
            <a:off x="685801" y="1763713"/>
            <a:ext cx="7010400" cy="4676775"/>
          </a:xfrm>
        </p:spPr>
        <p:txBody>
          <a:bodyPr/>
          <a:lstStyle/>
          <a:p>
            <a:pPr>
              <a:defRPr/>
            </a:pPr>
            <a:r>
              <a:rPr lang="en-US" dirty="0"/>
              <a:t>23% rise in type 1 diabetes incidence from 2001-2009</a:t>
            </a:r>
          </a:p>
          <a:p>
            <a:pPr>
              <a:defRPr/>
            </a:pPr>
            <a:r>
              <a:rPr lang="en-US" dirty="0"/>
              <a:t>Why?</a:t>
            </a:r>
          </a:p>
          <a:p>
            <a:pPr lvl="1">
              <a:defRPr/>
            </a:pPr>
            <a:r>
              <a:rPr lang="en-US" dirty="0"/>
              <a:t>Autoimmune disease rates increasing over all</a:t>
            </a:r>
          </a:p>
          <a:p>
            <a:pPr lvl="1">
              <a:defRPr/>
            </a:pPr>
            <a:r>
              <a:rPr lang="en-US" dirty="0"/>
              <a:t>Changes in environmental exposure and gut bacteria?</a:t>
            </a:r>
          </a:p>
          <a:p>
            <a:pPr lvl="1">
              <a:defRPr/>
            </a:pPr>
            <a:r>
              <a:rPr lang="en-US" dirty="0"/>
              <a:t>Hygiene hypothesis</a:t>
            </a:r>
          </a:p>
          <a:p>
            <a:pPr lvl="1">
              <a:defRPr/>
            </a:pPr>
            <a:r>
              <a:rPr lang="en-US" dirty="0"/>
              <a:t>Obesity?</a:t>
            </a:r>
          </a:p>
          <a:p>
            <a:pPr marL="457200" lvl="1" indent="0">
              <a:buFont typeface="Wingdings" pitchFamily="2" charset="2"/>
              <a:buNone/>
              <a:defRPr/>
            </a:pPr>
            <a:r>
              <a:rPr lang="en-US" dirty="0"/>
              <a:t> </a:t>
            </a:r>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03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3188052361"/>
              </p:ext>
            </p:extLst>
          </p:nvPr>
        </p:nvGraphicFramePr>
        <p:xfrm>
          <a:off x="990600" y="1620865"/>
          <a:ext cx="2255837" cy="3429000"/>
        </p:xfrm>
        <a:graphic>
          <a:graphicData uri="http://schemas.openxmlformats.org/presentationml/2006/ole">
            <mc:AlternateContent xmlns:mc="http://schemas.openxmlformats.org/markup-compatibility/2006">
              <mc:Choice xmlns:v="urn:schemas-microsoft-com:vml" Requires="v">
                <p:oleObj spid="_x0000_s1100"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620865"/>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600201"/>
            <a:ext cx="5384800" cy="47244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4577579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01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Type 1 – 10% of all Diabetes</a:t>
            </a:r>
            <a:br>
              <a:rPr lang="en-US" dirty="0"/>
            </a:br>
            <a:r>
              <a:rPr lang="en-US" dirty="0"/>
              <a:t>Genetics and Risk Factors</a:t>
            </a:r>
          </a:p>
        </p:txBody>
      </p:sp>
      <p:sp>
        <p:nvSpPr>
          <p:cNvPr id="47107" name="Rectangle 3"/>
          <p:cNvSpPr>
            <a:spLocks noGrp="1" noChangeArrowheads="1"/>
          </p:cNvSpPr>
          <p:nvPr>
            <p:ph sz="quarter" idx="1"/>
          </p:nvPr>
        </p:nvSpPr>
        <p:spPr>
          <a:xfrm>
            <a:off x="457200" y="1600200"/>
            <a:ext cx="8229600" cy="45567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spTree>
    <p:custDataLst>
      <p:tags r:id="rId1"/>
    </p:custDataLst>
    <p:extLst>
      <p:ext uri="{BB962C8B-B14F-4D97-AF65-F5344CB8AC3E}">
        <p14:creationId xmlns:p14="http://schemas.microsoft.com/office/powerpoint/2010/main" val="42848517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267200" cy="4709160"/>
          </a:xfrm>
        </p:spPr>
        <p:txBody>
          <a:bodyPr>
            <a:normAutofit fontScale="92500" lnSpcReduction="10000"/>
          </a:bodyPr>
          <a:lstStyle/>
          <a:p>
            <a:r>
              <a:rPr lang="en-US" dirty="0"/>
              <a:t>Type 1</a:t>
            </a:r>
          </a:p>
          <a:p>
            <a:pPr lvl="1"/>
            <a:r>
              <a:rPr lang="en-US" dirty="0"/>
              <a:t>Positive antibodies</a:t>
            </a:r>
          </a:p>
          <a:p>
            <a:pPr lvl="2"/>
            <a:r>
              <a:rPr lang="en-US" dirty="0"/>
              <a:t>GAD</a:t>
            </a:r>
          </a:p>
          <a:p>
            <a:pPr lvl="2"/>
            <a:r>
              <a:rPr lang="en-US" dirty="0"/>
              <a:t>ICA</a:t>
            </a:r>
          </a:p>
          <a:p>
            <a:pPr lvl="2"/>
            <a:r>
              <a:rPr lang="en-US" dirty="0"/>
              <a:t>IAA and others</a:t>
            </a:r>
          </a:p>
          <a:p>
            <a:r>
              <a:rPr lang="en-US" dirty="0"/>
              <a:t>Younger people develop quickly</a:t>
            </a:r>
          </a:p>
          <a:p>
            <a:r>
              <a:rPr lang="en-US" dirty="0"/>
              <a:t>Older people take longer to develop</a:t>
            </a:r>
          </a:p>
          <a:p>
            <a:r>
              <a:rPr lang="en-US" dirty="0"/>
              <a:t>Body </a:t>
            </a:r>
            <a:r>
              <a:rPr lang="en-US" dirty="0" err="1"/>
              <a:t>wt</a:t>
            </a:r>
            <a:r>
              <a:rPr lang="en-US" dirty="0"/>
              <a:t> and presentation</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14405"/>
            <a:ext cx="2867939" cy="43785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062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8474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304800"/>
            <a:ext cx="8458200" cy="1143000"/>
          </a:xfrm>
        </p:spPr>
        <p:txBody>
          <a:bodyPr>
            <a:normAutofit fontScale="90000"/>
          </a:bodyPr>
          <a:lstStyle/>
          <a:p>
            <a:pPr eaLnBrk="1" hangingPunct="1"/>
            <a:r>
              <a:rPr lang="en-US" sz="4000" dirty="0"/>
              <a:t>Type 1 Diabetes Associated with other immune conditions</a:t>
            </a:r>
          </a:p>
        </p:txBody>
      </p:sp>
      <p:sp>
        <p:nvSpPr>
          <p:cNvPr id="1665027" name="Rectangle 3"/>
          <p:cNvSpPr>
            <a:spLocks noGrp="1" noChangeArrowheads="1"/>
          </p:cNvSpPr>
          <p:nvPr>
            <p:ph idx="1"/>
          </p:nvPr>
        </p:nvSpPr>
        <p:spPr>
          <a:xfrm>
            <a:off x="326756" y="1676400"/>
            <a:ext cx="5181600" cy="3864936"/>
          </a:xfrm>
        </p:spPr>
        <p:txBody>
          <a:bodyPr/>
          <a:lstStyle/>
          <a:p>
            <a:pPr eaLnBrk="1" hangingPunct="1">
              <a:defRPr/>
            </a:pPr>
            <a:r>
              <a:rPr lang="en-US" dirty="0"/>
              <a:t>Celiac disease (gluten intolerance)</a:t>
            </a:r>
          </a:p>
          <a:p>
            <a:pPr eaLnBrk="1" hangingPunct="1">
              <a:defRPr/>
            </a:pPr>
            <a:r>
              <a:rPr lang="en-US" dirty="0"/>
              <a:t>Thyroid disease</a:t>
            </a:r>
          </a:p>
          <a:p>
            <a:pPr eaLnBrk="1" hangingPunct="1">
              <a:defRPr/>
            </a:pPr>
            <a:r>
              <a:rPr lang="en-US" dirty="0"/>
              <a:t>Addison’s Disease</a:t>
            </a:r>
          </a:p>
          <a:p>
            <a:pPr eaLnBrk="1" hangingPunct="1">
              <a:defRPr/>
            </a:pPr>
            <a:r>
              <a:rPr lang="en-US" dirty="0"/>
              <a:t>Rheumatoid arthritis</a:t>
            </a:r>
          </a:p>
          <a:p>
            <a:pPr eaLnBrk="1" hangingPunct="1">
              <a:defRPr/>
            </a:pPr>
            <a:r>
              <a:rPr lang="en-US" dirty="0"/>
              <a:t>Other</a:t>
            </a:r>
          </a:p>
          <a:p>
            <a:pPr eaLnBrk="1" hangingPunct="1">
              <a:defRPr/>
            </a:pPr>
            <a:endParaRPr lang="en-US" dirty="0"/>
          </a:p>
        </p:txBody>
      </p:sp>
      <p:pic>
        <p:nvPicPr>
          <p:cNvPr id="49156"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525" y="1828800"/>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26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a:t>Type 1 back in hospital</a:t>
            </a:r>
            <a:endParaRPr lang="en-US" dirty="0"/>
          </a:p>
        </p:txBody>
      </p:sp>
      <p:sp>
        <p:nvSpPr>
          <p:cNvPr id="46083" name="Content Placeholder 2"/>
          <p:cNvSpPr>
            <a:spLocks noGrp="1"/>
          </p:cNvSpPr>
          <p:nvPr>
            <p:ph idx="1"/>
          </p:nvPr>
        </p:nvSpPr>
        <p:spPr>
          <a:xfrm>
            <a:off x="457200" y="1447800"/>
            <a:ext cx="7239000" cy="5029200"/>
          </a:xfrm>
        </p:spPr>
        <p:txBody>
          <a:bodyPr>
            <a:normAutofit lnSpcReduction="10000"/>
          </a:bodyPr>
          <a:lstStyle/>
          <a:p>
            <a:r>
              <a:rPr lang="en-US" dirty="0"/>
              <a:t>14 </a:t>
            </a:r>
            <a:r>
              <a:rPr lang="en-US" dirty="0" err="1"/>
              <a:t>yr</a:t>
            </a:r>
            <a:r>
              <a:rPr lang="en-US" dirty="0"/>
              <a:t> old admitted for 3</a:t>
            </a:r>
            <a:r>
              <a:rPr lang="en-US" baseline="30000" dirty="0"/>
              <a:t>rd</a:t>
            </a:r>
            <a:r>
              <a:rPr lang="en-US" dirty="0"/>
              <a:t> time this month for DKA</a:t>
            </a:r>
          </a:p>
          <a:p>
            <a:r>
              <a:rPr lang="en-US" dirty="0"/>
              <a:t>Admission BG 648.</a:t>
            </a:r>
          </a:p>
          <a:p>
            <a:r>
              <a:rPr lang="en-US" dirty="0"/>
              <a:t>She is 5’6 inches and weighs 100-110 </a:t>
            </a:r>
            <a:r>
              <a:rPr lang="en-US" dirty="0" err="1"/>
              <a:t>lbs</a:t>
            </a:r>
            <a:endParaRPr lang="en-US" dirty="0"/>
          </a:p>
          <a:p>
            <a:r>
              <a:rPr lang="en-US" dirty="0"/>
              <a:t> They ask you to provide diabetes education.</a:t>
            </a:r>
          </a:p>
          <a:p>
            <a:r>
              <a:rPr lang="en-US" dirty="0"/>
              <a:t> What top 3 things are you going to assess for?</a:t>
            </a:r>
          </a:p>
          <a:p>
            <a:r>
              <a:rPr lang="en-US" dirty="0"/>
              <a:t>If no action taken, what could this lead to?</a:t>
            </a: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57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968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Disordered Eating	</a:t>
            </a:r>
          </a:p>
        </p:txBody>
      </p:sp>
      <p:sp>
        <p:nvSpPr>
          <p:cNvPr id="7" name="Content Placeholder 6"/>
          <p:cNvSpPr>
            <a:spLocks noGrp="1"/>
          </p:cNvSpPr>
          <p:nvPr>
            <p:ph sz="quarter" idx="1"/>
          </p:nvPr>
        </p:nvSpPr>
        <p:spPr>
          <a:xfrm>
            <a:off x="457200" y="1219200"/>
            <a:ext cx="6096000" cy="4937760"/>
          </a:xfrm>
        </p:spPr>
        <p:txBody>
          <a:bodyPr>
            <a:normAutofit fontScale="85000" lnSpcReduction="10000"/>
          </a:bodyPr>
          <a:lstStyle/>
          <a:p>
            <a:r>
              <a:rPr lang="en-US" dirty="0"/>
              <a:t>“</a:t>
            </a:r>
            <a:r>
              <a:rPr lang="en-US" dirty="0" err="1"/>
              <a:t>DiaBulimia</a:t>
            </a:r>
            <a:r>
              <a:rPr lang="en-US" dirty="0"/>
              <a:t>”  </a:t>
            </a:r>
          </a:p>
          <a:p>
            <a:r>
              <a:rPr lang="en-US" dirty="0"/>
              <a:t>People with type 1 diabetes give themselves less insulin than needed to lose weight</a:t>
            </a:r>
          </a:p>
          <a:p>
            <a:r>
              <a:rPr lang="en-US" dirty="0"/>
              <a:t>Tends to start in adolescence, more likely to occur in women than men. </a:t>
            </a:r>
          </a:p>
          <a:p>
            <a:r>
              <a:rPr lang="en-US" dirty="0"/>
              <a:t>Signs: unexplainable spikes, A1c, weight loss, lack of marks from </a:t>
            </a:r>
            <a:r>
              <a:rPr lang="en-US" dirty="0" err="1"/>
              <a:t>fingerpricks</a:t>
            </a:r>
            <a:r>
              <a:rPr lang="en-US" dirty="0"/>
              <a:t>, lack of prescription refills for diabetes meds, records that don’t match A1c.</a:t>
            </a:r>
          </a:p>
          <a:p>
            <a:r>
              <a:rPr lang="en-US" dirty="0"/>
              <a:t>Treatment – Mental health specialist and team</a:t>
            </a:r>
          </a:p>
        </p:txBody>
      </p:sp>
      <p:pic>
        <p:nvPicPr>
          <p:cNvPr id="2" name="Picture 1"/>
          <p:cNvPicPr>
            <a:picLocks noChangeAspect="1"/>
          </p:cNvPicPr>
          <p:nvPr/>
        </p:nvPicPr>
        <p:blipFill>
          <a:blip r:embed="rId3"/>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133914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Diabetes </a:t>
            </a:r>
            <a:r>
              <a:rPr lang="en-US" dirty="0" err="1"/>
              <a:t>KetoAcidosis</a:t>
            </a:r>
            <a:endParaRPr lang="en-US" dirty="0"/>
          </a:p>
        </p:txBody>
      </p:sp>
      <p:sp>
        <p:nvSpPr>
          <p:cNvPr id="3" name="Content Placeholder 2"/>
          <p:cNvSpPr>
            <a:spLocks noGrp="1"/>
          </p:cNvSpPr>
          <p:nvPr>
            <p:ph idx="1"/>
          </p:nvPr>
        </p:nvSpPr>
        <p:spPr>
          <a:xfrm>
            <a:off x="457200" y="1600200"/>
            <a:ext cx="4648200" cy="4525963"/>
          </a:xfrm>
        </p:spPr>
        <p:txBody>
          <a:bodyPr/>
          <a:lstStyle/>
          <a:p>
            <a:pPr>
              <a:defRPr/>
            </a:pPr>
            <a:r>
              <a:rPr lang="en-US" dirty="0"/>
              <a:t>135,000 Hospitalizations a year</a:t>
            </a:r>
          </a:p>
          <a:p>
            <a:pPr>
              <a:defRPr/>
            </a:pPr>
            <a:r>
              <a:rPr lang="en-US" dirty="0"/>
              <a:t>$2.4 billion U.S. dollars spent on treatment</a:t>
            </a:r>
          </a:p>
          <a:p>
            <a:pPr>
              <a:defRPr/>
            </a:pPr>
            <a:r>
              <a:rPr lang="en-US" dirty="0"/>
              <a:t>Often a cry for help</a:t>
            </a:r>
          </a:p>
          <a:p>
            <a:pPr marL="0" indent="0">
              <a:buFont typeface="Wingdings" panose="05000000000000000000" pitchFamily="2" charset="2"/>
              <a:buNone/>
              <a:defRPr/>
            </a:pPr>
            <a:endParaRPr lang="en-US" dirty="0"/>
          </a:p>
          <a:p>
            <a:pPr marL="0" indent="0">
              <a:buFont typeface="Wingdings" panose="05000000000000000000" pitchFamily="2" charset="2"/>
              <a:buNone/>
              <a:defRPr/>
            </a:pPr>
            <a:r>
              <a:rPr lang="en-US" sz="2000" dirty="0">
                <a:hlinkClick r:id="rId4"/>
              </a:rPr>
              <a:t>ADA article on Hyperglycemic Crises</a:t>
            </a:r>
            <a:endParaRPr lang="en-US" sz="2000" dirty="0"/>
          </a:p>
        </p:txBody>
      </p:sp>
      <p:pic>
        <p:nvPicPr>
          <p:cNvPr id="430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1752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387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ChangeArrowheads="1"/>
          </p:cNvSpPr>
          <p:nvPr>
            <p:ph type="title"/>
          </p:nvPr>
        </p:nvSpPr>
        <p:spPr/>
        <p:txBody>
          <a:bodyPr/>
          <a:lstStyle/>
          <a:p>
            <a:pPr>
              <a:defRPr/>
            </a:pPr>
            <a:r>
              <a:rPr lang="en-US"/>
              <a:t>DKA Precipitating Factors</a:t>
            </a:r>
          </a:p>
        </p:txBody>
      </p:sp>
      <p:sp>
        <p:nvSpPr>
          <p:cNvPr id="1758211" name="Rectangle 3"/>
          <p:cNvSpPr>
            <a:spLocks noGrp="1" noChangeArrowheads="1"/>
          </p:cNvSpPr>
          <p:nvPr>
            <p:ph type="body" idx="1"/>
          </p:nvPr>
        </p:nvSpPr>
        <p:spPr/>
        <p:txBody>
          <a:bodyPr/>
          <a:lstStyle/>
          <a:p>
            <a:pPr>
              <a:defRPr/>
            </a:pPr>
            <a:r>
              <a:rPr lang="en-US" dirty="0"/>
              <a:t>25 -30% of time, illness and infection</a:t>
            </a:r>
          </a:p>
          <a:p>
            <a:pPr lvl="1">
              <a:defRPr/>
            </a:pPr>
            <a:r>
              <a:rPr lang="en-US" dirty="0"/>
              <a:t>increases stress hormone release</a:t>
            </a:r>
          </a:p>
          <a:p>
            <a:pPr>
              <a:defRPr/>
            </a:pPr>
            <a:r>
              <a:rPr lang="en-US" dirty="0"/>
              <a:t> 50% inadequate insulin dosage</a:t>
            </a:r>
          </a:p>
          <a:p>
            <a:pPr>
              <a:defRPr/>
            </a:pPr>
            <a:r>
              <a:rPr lang="en-US" dirty="0"/>
              <a:t>initial manifestation of type 1</a:t>
            </a:r>
          </a:p>
          <a:p>
            <a:pPr>
              <a:defRPr/>
            </a:pPr>
            <a:r>
              <a:rPr lang="en-US" dirty="0"/>
              <a:t>emotional stress - especially                with teens, neglect or </a:t>
            </a:r>
          </a:p>
          <a:p>
            <a:pPr>
              <a:buFont typeface="Wingdings" panose="05000000000000000000" pitchFamily="2" charset="2"/>
              <a:buNone/>
              <a:defRPr/>
            </a:pPr>
            <a:r>
              <a:rPr lang="en-US" dirty="0"/>
              <a:t>    mismanagement</a:t>
            </a:r>
          </a:p>
        </p:txBody>
      </p:sp>
      <p:pic>
        <p:nvPicPr>
          <p:cNvPr id="45060" name="Picture 7" descr="C:\Documents and Settings\Owner\Local Settings\Temporary Internet Files\Content.IE5\TD9402AH\MCj0341808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429000"/>
            <a:ext cx="2093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386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a:xfrm>
            <a:off x="406400" y="228600"/>
            <a:ext cx="8204200" cy="1143000"/>
          </a:xfrm>
        </p:spPr>
        <p:txBody>
          <a:bodyPr lIns="90488" tIns="44450" rIns="90488" bIns="44450" anchor="b">
            <a:normAutofit fontScale="90000"/>
          </a:bodyPr>
          <a:lstStyle/>
          <a:p>
            <a:pPr>
              <a:defRPr/>
            </a:pPr>
            <a:r>
              <a:rPr lang="en-US" sz="4000"/>
              <a:t>Extreme Hyperglycemia – </a:t>
            </a:r>
            <a:br>
              <a:rPr lang="en-US" sz="4000">
                <a:solidFill>
                  <a:srgbClr val="FF00FF"/>
                </a:solidFill>
              </a:rPr>
            </a:br>
            <a:r>
              <a:rPr lang="en-US" sz="4000">
                <a:solidFill>
                  <a:srgbClr val="FAFD00"/>
                </a:solidFill>
              </a:rPr>
              <a:t>D</a:t>
            </a:r>
            <a:r>
              <a:rPr lang="en-US" sz="4000"/>
              <a:t>iabetes </a:t>
            </a:r>
            <a:r>
              <a:rPr lang="en-US" sz="4000">
                <a:solidFill>
                  <a:srgbClr val="FAFD00"/>
                </a:solidFill>
              </a:rPr>
              <a:t>K</a:t>
            </a:r>
            <a:r>
              <a:rPr lang="en-US" sz="4000"/>
              <a:t>eto</a:t>
            </a:r>
            <a:r>
              <a:rPr lang="en-US" sz="4000">
                <a:solidFill>
                  <a:srgbClr val="FAFD00"/>
                </a:solidFill>
              </a:rPr>
              <a:t>A</a:t>
            </a:r>
            <a:r>
              <a:rPr lang="en-US" sz="4000"/>
              <a:t>cidosis (DKA)</a:t>
            </a:r>
            <a:endParaRPr lang="en-US">
              <a:sym typeface="Monotype Sorts" pitchFamily="2" charset="2"/>
            </a:endParaRPr>
          </a:p>
        </p:txBody>
      </p:sp>
      <p:sp>
        <p:nvSpPr>
          <p:cNvPr id="1759235" name="Rectangle 3"/>
          <p:cNvSpPr>
            <a:spLocks noGrp="1" noChangeArrowheads="1"/>
          </p:cNvSpPr>
          <p:nvPr>
            <p:ph type="body" idx="1"/>
          </p:nvPr>
        </p:nvSpPr>
        <p:spPr>
          <a:xfrm>
            <a:off x="457200" y="1676400"/>
            <a:ext cx="8178800" cy="4724400"/>
          </a:xfrm>
        </p:spPr>
        <p:txBody>
          <a:bodyPr lIns="90488" tIns="44450" rIns="90488" bIns="44450">
            <a:normAutofit lnSpcReduction="10000"/>
          </a:bodyPr>
          <a:lstStyle/>
          <a:p>
            <a:pPr>
              <a:defRPr/>
            </a:pPr>
            <a:r>
              <a:rPr lang="en-US" sz="3600"/>
              <a:t>DKA - profound insulin deficiency</a:t>
            </a:r>
          </a:p>
          <a:p>
            <a:pPr>
              <a:defRPr/>
            </a:pPr>
            <a:r>
              <a:rPr lang="en-US" sz="3600"/>
              <a:t>Excess stress hormones such as glucagon, epinephrine, and cortisol render insulin less effective</a:t>
            </a:r>
          </a:p>
          <a:p>
            <a:pPr>
              <a:defRPr/>
            </a:pPr>
            <a:r>
              <a:rPr lang="en-US" sz="3600"/>
              <a:t>Excess glucose production by liver</a:t>
            </a:r>
          </a:p>
          <a:p>
            <a:pPr>
              <a:defRPr/>
            </a:pPr>
            <a:r>
              <a:rPr lang="en-US" sz="3600"/>
              <a:t>Lipolysis leads to FFA’s and ketones</a:t>
            </a:r>
          </a:p>
          <a:p>
            <a:pPr>
              <a:defRPr/>
            </a:pPr>
            <a:r>
              <a:rPr lang="en-US" sz="3600"/>
              <a:t>Osmotic diuresis, dehydration, lyte imbalances, acidosis</a:t>
            </a:r>
            <a:endParaRPr lang="en-US"/>
          </a:p>
        </p:txBody>
      </p:sp>
    </p:spTree>
    <p:custDataLst>
      <p:tags r:id="rId1"/>
    </p:custDataLst>
    <p:extLst>
      <p:ext uri="{BB962C8B-B14F-4D97-AF65-F5344CB8AC3E}">
        <p14:creationId xmlns:p14="http://schemas.microsoft.com/office/powerpoint/2010/main" val="143743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8" name="Rectangle 2"/>
          <p:cNvSpPr>
            <a:spLocks noGrp="1" noChangeArrowheads="1"/>
          </p:cNvSpPr>
          <p:nvPr>
            <p:ph type="title"/>
          </p:nvPr>
        </p:nvSpPr>
        <p:spPr/>
        <p:txBody>
          <a:bodyPr/>
          <a:lstStyle/>
          <a:p>
            <a:pPr>
              <a:defRPr/>
            </a:pPr>
            <a:r>
              <a:rPr lang="en-US"/>
              <a:t>DKA Signs and Symptoms</a:t>
            </a:r>
          </a:p>
        </p:txBody>
      </p:sp>
      <p:sp>
        <p:nvSpPr>
          <p:cNvPr id="1760259" name="Rectangle 3"/>
          <p:cNvSpPr>
            <a:spLocks noGrp="1" noChangeArrowheads="1"/>
          </p:cNvSpPr>
          <p:nvPr>
            <p:ph type="body" idx="1"/>
          </p:nvPr>
        </p:nvSpPr>
        <p:spPr/>
        <p:txBody>
          <a:bodyPr/>
          <a:lstStyle/>
          <a:p>
            <a:pPr>
              <a:defRPr/>
            </a:pPr>
            <a:r>
              <a:rPr lang="en-US"/>
              <a:t>hyperglycemia- leads to weakness, lethargy, malaise, headache</a:t>
            </a:r>
          </a:p>
          <a:p>
            <a:pPr>
              <a:defRPr/>
            </a:pPr>
            <a:r>
              <a:rPr lang="en-US"/>
              <a:t>GI symptoms - N/V, abd pain</a:t>
            </a:r>
          </a:p>
          <a:p>
            <a:pPr>
              <a:defRPr/>
            </a:pPr>
            <a:r>
              <a:rPr lang="en-US"/>
              <a:t>Kussmaul’s deep, rapid breathing</a:t>
            </a:r>
          </a:p>
          <a:p>
            <a:pPr>
              <a:defRPr/>
            </a:pPr>
            <a:r>
              <a:rPr lang="en-US"/>
              <a:t>hypothermia, acetone breath</a:t>
            </a:r>
          </a:p>
          <a:p>
            <a:pPr>
              <a:defRPr/>
            </a:pPr>
            <a:r>
              <a:rPr lang="en-US"/>
              <a:t>hyperpnea - to rid acidosis</a:t>
            </a:r>
          </a:p>
          <a:p>
            <a:pPr>
              <a:defRPr/>
            </a:pPr>
            <a:r>
              <a:rPr lang="en-US"/>
              <a:t>changes in mentation, hyporeflexia/tonia</a:t>
            </a:r>
          </a:p>
          <a:p>
            <a:pPr>
              <a:defRPr/>
            </a:pPr>
            <a:r>
              <a:rPr lang="en-US"/>
              <a:t>dehydration, ortho hypo</a:t>
            </a:r>
          </a:p>
        </p:txBody>
      </p:sp>
    </p:spTree>
    <p:custDataLst>
      <p:tags r:id="rId1"/>
    </p:custDataLst>
    <p:extLst>
      <p:ext uri="{BB962C8B-B14F-4D97-AF65-F5344CB8AC3E}">
        <p14:creationId xmlns:p14="http://schemas.microsoft.com/office/powerpoint/2010/main" val="378718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2016</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098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2" name="Rectangle 2"/>
          <p:cNvSpPr>
            <a:spLocks noGrp="1" noChangeArrowheads="1"/>
          </p:cNvSpPr>
          <p:nvPr>
            <p:ph type="title"/>
          </p:nvPr>
        </p:nvSpPr>
        <p:spPr>
          <a:xfrm>
            <a:off x="457200" y="304800"/>
            <a:ext cx="8229600" cy="1219200"/>
          </a:xfrm>
        </p:spPr>
        <p:txBody>
          <a:bodyPr>
            <a:noAutofit/>
          </a:bodyPr>
          <a:lstStyle/>
          <a:p>
            <a:pPr>
              <a:defRPr/>
            </a:pPr>
            <a:r>
              <a:rPr lang="en-US" sz="3200" dirty="0"/>
              <a:t>Extreme Hyperglycemia</a:t>
            </a:r>
            <a:r>
              <a:rPr lang="en-US" sz="4000" dirty="0"/>
              <a:t> </a:t>
            </a:r>
            <a:r>
              <a:rPr lang="en-US" sz="2800" dirty="0"/>
              <a:t>–</a:t>
            </a:r>
            <a:r>
              <a:rPr lang="en-US" sz="3200" dirty="0"/>
              <a:t> </a:t>
            </a:r>
            <a:br>
              <a:rPr lang="en-US" dirty="0">
                <a:solidFill>
                  <a:srgbClr val="FF00FF"/>
                </a:solidFill>
              </a:rPr>
            </a:br>
            <a:r>
              <a:rPr lang="en-US" sz="3200" dirty="0">
                <a:solidFill>
                  <a:srgbClr val="C00000"/>
                </a:solidFill>
              </a:rPr>
              <a:t>H</a:t>
            </a:r>
            <a:r>
              <a:rPr lang="en-US" sz="3200" dirty="0"/>
              <a:t>yperosmolar </a:t>
            </a:r>
            <a:r>
              <a:rPr lang="en-US" sz="3200" dirty="0">
                <a:solidFill>
                  <a:srgbClr val="C00000"/>
                </a:solidFill>
              </a:rPr>
              <a:t>H</a:t>
            </a:r>
            <a:r>
              <a:rPr lang="en-US" sz="3200" dirty="0"/>
              <a:t>yperglycemic </a:t>
            </a:r>
            <a:r>
              <a:rPr lang="en-US" sz="3200" dirty="0">
                <a:solidFill>
                  <a:srgbClr val="C00000"/>
                </a:solidFill>
              </a:rPr>
              <a:t>S</a:t>
            </a:r>
            <a:r>
              <a:rPr lang="en-US" sz="3200" dirty="0"/>
              <a:t>tate  (</a:t>
            </a:r>
            <a:r>
              <a:rPr lang="en-US" sz="3200" dirty="0">
                <a:solidFill>
                  <a:schemeClr val="hlink"/>
                </a:solidFill>
              </a:rPr>
              <a:t>HHS</a:t>
            </a:r>
            <a:r>
              <a:rPr lang="en-US" sz="3200" dirty="0"/>
              <a:t>)</a:t>
            </a:r>
          </a:p>
        </p:txBody>
      </p:sp>
      <p:sp>
        <p:nvSpPr>
          <p:cNvPr id="1761283" name="Rectangle 3"/>
          <p:cNvSpPr>
            <a:spLocks noGrp="1" noChangeArrowheads="1"/>
          </p:cNvSpPr>
          <p:nvPr>
            <p:ph type="body" idx="1"/>
          </p:nvPr>
        </p:nvSpPr>
        <p:spPr>
          <a:xfrm>
            <a:off x="457200" y="1524000"/>
            <a:ext cx="8229600" cy="4632960"/>
          </a:xfrm>
        </p:spPr>
        <p:txBody>
          <a:bodyPr/>
          <a:lstStyle/>
          <a:p>
            <a:pPr>
              <a:defRPr/>
            </a:pPr>
            <a:r>
              <a:rPr lang="en-US" dirty="0"/>
              <a:t>occurs in elderly </a:t>
            </a:r>
            <a:r>
              <a:rPr lang="en-US" dirty="0" err="1"/>
              <a:t>pt’s</a:t>
            </a:r>
            <a:r>
              <a:rPr lang="en-US" dirty="0"/>
              <a:t> w/ type 2 - </a:t>
            </a:r>
            <a:r>
              <a:rPr lang="en-US" dirty="0" err="1"/>
              <a:t>esp</a:t>
            </a:r>
            <a:r>
              <a:rPr lang="en-US" dirty="0"/>
              <a:t> if not closely monitored</a:t>
            </a:r>
          </a:p>
          <a:p>
            <a:pPr>
              <a:defRPr/>
            </a:pPr>
            <a:r>
              <a:rPr lang="en-US" dirty="0"/>
              <a:t>often precipitated by illness or stress</a:t>
            </a:r>
          </a:p>
          <a:p>
            <a:pPr>
              <a:defRPr/>
            </a:pPr>
            <a:r>
              <a:rPr lang="en-US" dirty="0"/>
              <a:t>symptoms may go unrecognized for </a:t>
            </a:r>
            <a:r>
              <a:rPr lang="en-US" dirty="0" err="1"/>
              <a:t>wks</a:t>
            </a:r>
            <a:endParaRPr lang="en-US" dirty="0"/>
          </a:p>
          <a:p>
            <a:pPr>
              <a:defRPr/>
            </a:pPr>
            <a:r>
              <a:rPr lang="en-US" dirty="0"/>
              <a:t>massive fluid loss from osmotic diuresis</a:t>
            </a:r>
          </a:p>
          <a:p>
            <a:pPr lvl="1">
              <a:defRPr/>
            </a:pPr>
            <a:r>
              <a:rPr lang="en-US" dirty="0"/>
              <a:t>burns, hyperglycemia, diarrhea, hemodialysis, diuretics, steroids</a:t>
            </a:r>
          </a:p>
          <a:p>
            <a:pPr>
              <a:defRPr/>
            </a:pPr>
            <a:r>
              <a:rPr lang="en-US" dirty="0"/>
              <a:t>MI, infections, hypertonic feedings</a:t>
            </a:r>
          </a:p>
          <a:p>
            <a:pPr>
              <a:defRPr/>
            </a:pPr>
            <a:endParaRPr lang="en-US" dirty="0"/>
          </a:p>
        </p:txBody>
      </p:sp>
    </p:spTree>
    <p:custDataLst>
      <p:tags r:id="rId1"/>
    </p:custDataLst>
    <p:extLst>
      <p:ext uri="{BB962C8B-B14F-4D97-AF65-F5344CB8AC3E}">
        <p14:creationId xmlns:p14="http://schemas.microsoft.com/office/powerpoint/2010/main" val="233589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a:xfrm>
            <a:off x="381000" y="273050"/>
            <a:ext cx="8301038" cy="1143000"/>
          </a:xfrm>
        </p:spPr>
        <p:txBody>
          <a:bodyPr lIns="90488" tIns="44450" rIns="90488" bIns="44450" anchor="b"/>
          <a:lstStyle/>
          <a:p>
            <a:pPr>
              <a:defRPr/>
            </a:pPr>
            <a:r>
              <a:rPr lang="en-US" sz="4800" dirty="0"/>
              <a:t>DKA          vs      HHS</a:t>
            </a:r>
            <a:endParaRPr lang="en-US" sz="4000" dirty="0">
              <a:sym typeface="Monotype Sorts" pitchFamily="2" charset="2"/>
            </a:endParaRPr>
          </a:p>
        </p:txBody>
      </p:sp>
      <p:sp>
        <p:nvSpPr>
          <p:cNvPr id="1762307" name="Rectangle 3"/>
          <p:cNvSpPr>
            <a:spLocks noGrp="1" noChangeArrowheads="1"/>
          </p:cNvSpPr>
          <p:nvPr>
            <p:ph type="body" sz="half" idx="1"/>
          </p:nvPr>
        </p:nvSpPr>
        <p:spPr>
          <a:xfrm>
            <a:off x="455613" y="1598613"/>
            <a:ext cx="4032250" cy="4497387"/>
          </a:xfrm>
        </p:spPr>
        <p:txBody>
          <a:bodyPr lIns="90488" tIns="44450" rIns="90488" bIns="44450">
            <a:normAutofit lnSpcReduction="10000"/>
          </a:bodyPr>
          <a:lstStyle/>
          <a:p>
            <a:pPr>
              <a:defRPr/>
            </a:pPr>
            <a:r>
              <a:rPr lang="en-US" dirty="0"/>
              <a:t>Usually &lt; 40 yrs old</a:t>
            </a:r>
          </a:p>
          <a:p>
            <a:pPr>
              <a:defRPr/>
            </a:pPr>
            <a:r>
              <a:rPr lang="en-US" dirty="0"/>
              <a:t>&lt; 2 days symptoms</a:t>
            </a:r>
          </a:p>
          <a:p>
            <a:pPr>
              <a:defRPr/>
            </a:pPr>
            <a:r>
              <a:rPr lang="en-US" dirty="0"/>
              <a:t>Glucose &gt;250</a:t>
            </a:r>
          </a:p>
          <a:p>
            <a:pPr>
              <a:defRPr/>
            </a:pPr>
            <a:r>
              <a:rPr lang="en-US" dirty="0"/>
              <a:t>Serum Ketones:  +++</a:t>
            </a:r>
          </a:p>
          <a:p>
            <a:pPr>
              <a:defRPr/>
            </a:pPr>
            <a:r>
              <a:rPr lang="en-US" dirty="0"/>
              <a:t>pH low (&lt;7.3)</a:t>
            </a:r>
          </a:p>
          <a:p>
            <a:pPr>
              <a:defRPr/>
            </a:pPr>
            <a:r>
              <a:rPr lang="en-US" dirty="0"/>
              <a:t>Anion Gap &gt; 12</a:t>
            </a:r>
          </a:p>
          <a:p>
            <a:pPr>
              <a:defRPr/>
            </a:pPr>
            <a:r>
              <a:rPr lang="en-US" dirty="0"/>
              <a:t>Usually Type 1</a:t>
            </a:r>
          </a:p>
          <a:p>
            <a:pPr>
              <a:defRPr/>
            </a:pPr>
            <a:r>
              <a:rPr lang="en-US" dirty="0"/>
              <a:t>3 – 10% mortality</a:t>
            </a:r>
            <a:endParaRPr lang="en-US" sz="3200" dirty="0"/>
          </a:p>
        </p:txBody>
      </p:sp>
      <p:sp>
        <p:nvSpPr>
          <p:cNvPr id="1762308" name="Rectangle 4"/>
          <p:cNvSpPr>
            <a:spLocks noGrp="1" noChangeArrowheads="1"/>
          </p:cNvSpPr>
          <p:nvPr>
            <p:ph type="body" sz="half" idx="2"/>
          </p:nvPr>
        </p:nvSpPr>
        <p:spPr>
          <a:xfrm>
            <a:off x="4652963" y="1600200"/>
            <a:ext cx="4338637" cy="4525963"/>
          </a:xfrm>
        </p:spPr>
        <p:txBody>
          <a:bodyPr lIns="90488" tIns="44450" rIns="90488" bIns="44450"/>
          <a:lstStyle/>
          <a:p>
            <a:pPr>
              <a:defRPr/>
            </a:pPr>
            <a:r>
              <a:rPr lang="en-US" dirty="0"/>
              <a:t>Usually &gt;60 yrs old</a:t>
            </a:r>
          </a:p>
          <a:p>
            <a:pPr>
              <a:defRPr/>
            </a:pPr>
            <a:r>
              <a:rPr lang="en-US" dirty="0"/>
              <a:t>&gt; 5 days symptoms</a:t>
            </a:r>
          </a:p>
          <a:p>
            <a:pPr>
              <a:defRPr/>
            </a:pPr>
            <a:r>
              <a:rPr lang="en-US" dirty="0"/>
              <a:t>Glucose &gt;600</a:t>
            </a:r>
          </a:p>
          <a:p>
            <a:pPr>
              <a:defRPr/>
            </a:pPr>
            <a:r>
              <a:rPr lang="en-US" dirty="0"/>
              <a:t>Ketones: none to +</a:t>
            </a:r>
          </a:p>
          <a:p>
            <a:pPr>
              <a:defRPr/>
            </a:pPr>
            <a:r>
              <a:rPr lang="en-US" dirty="0"/>
              <a:t>pH normal (&gt;7.3)</a:t>
            </a:r>
          </a:p>
          <a:p>
            <a:pPr>
              <a:defRPr/>
            </a:pPr>
            <a:r>
              <a:rPr lang="en-US" dirty="0"/>
              <a:t>Usually Type 2</a:t>
            </a:r>
          </a:p>
          <a:p>
            <a:pPr>
              <a:defRPr/>
            </a:pPr>
            <a:r>
              <a:rPr lang="en-US" dirty="0"/>
              <a:t>10 - 20% mortality</a:t>
            </a:r>
          </a:p>
          <a:p>
            <a:pPr>
              <a:buFont typeface="Wingdings" panose="05000000000000000000" pitchFamily="2" charset="2"/>
              <a:buNone/>
              <a:defRPr/>
            </a:pPr>
            <a:endParaRPr lang="en-US" dirty="0"/>
          </a:p>
        </p:txBody>
      </p:sp>
    </p:spTree>
    <p:custDataLst>
      <p:tags r:id="rId1"/>
    </p:custDataLst>
    <p:extLst>
      <p:ext uri="{BB962C8B-B14F-4D97-AF65-F5344CB8AC3E}">
        <p14:creationId xmlns:p14="http://schemas.microsoft.com/office/powerpoint/2010/main" val="311634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2"/>
          <p:cNvSpPr>
            <a:spLocks noGrp="1" noChangeArrowheads="1"/>
          </p:cNvSpPr>
          <p:nvPr>
            <p:ph type="title"/>
          </p:nvPr>
        </p:nvSpPr>
        <p:spPr>
          <a:xfrm>
            <a:off x="455613" y="573088"/>
            <a:ext cx="8226425" cy="950912"/>
          </a:xfrm>
        </p:spPr>
        <p:txBody>
          <a:bodyPr lIns="90488" tIns="44450" rIns="90488" bIns="44450" anchor="b">
            <a:normAutofit fontScale="90000"/>
          </a:bodyPr>
          <a:lstStyle/>
          <a:p>
            <a:pPr>
              <a:defRPr/>
            </a:pPr>
            <a:r>
              <a:rPr lang="en-US" dirty="0"/>
              <a:t>DKA  - HHS Presentation and Action</a:t>
            </a:r>
            <a:endParaRPr lang="en-US" sz="4000" dirty="0">
              <a:sym typeface="Monotype Sorts" pitchFamily="2" charset="2"/>
            </a:endParaRPr>
          </a:p>
        </p:txBody>
      </p:sp>
      <p:sp>
        <p:nvSpPr>
          <p:cNvPr id="1763331" name="Rectangle 3"/>
          <p:cNvSpPr>
            <a:spLocks noGrp="1" noChangeArrowheads="1"/>
          </p:cNvSpPr>
          <p:nvPr>
            <p:ph type="body" sz="half" idx="1"/>
          </p:nvPr>
        </p:nvSpPr>
        <p:spPr>
          <a:xfrm>
            <a:off x="381000" y="1676400"/>
            <a:ext cx="4267200" cy="4648200"/>
          </a:xfrm>
        </p:spPr>
        <p:txBody>
          <a:bodyPr lIns="90488" tIns="44450" rIns="90488" bIns="44450"/>
          <a:lstStyle/>
          <a:p>
            <a:pPr>
              <a:defRPr/>
            </a:pPr>
            <a:r>
              <a:rPr lang="en-US" sz="3200" dirty="0"/>
              <a:t>Labs</a:t>
            </a:r>
            <a:endParaRPr lang="en-US" dirty="0"/>
          </a:p>
          <a:p>
            <a:pPr lvl="1">
              <a:buSzPct val="75000"/>
              <a:defRPr/>
            </a:pPr>
            <a:r>
              <a:rPr lang="en-US" dirty="0"/>
              <a:t> </a:t>
            </a:r>
            <a:r>
              <a:rPr lang="en-US" sz="2800" dirty="0"/>
              <a:t>NA - low to high</a:t>
            </a:r>
          </a:p>
          <a:p>
            <a:pPr lvl="1">
              <a:buSzPct val="75000"/>
              <a:defRPr/>
            </a:pPr>
            <a:r>
              <a:rPr lang="en-US" sz="2800" dirty="0"/>
              <a:t> K+ - moves into vascular space</a:t>
            </a:r>
          </a:p>
          <a:p>
            <a:pPr lvl="1">
              <a:buSzPct val="75000"/>
              <a:defRPr/>
            </a:pPr>
            <a:r>
              <a:rPr lang="en-US" sz="2800" dirty="0"/>
              <a:t> </a:t>
            </a:r>
            <a:r>
              <a:rPr lang="en-US" sz="2800" dirty="0" err="1"/>
              <a:t>Hct</a:t>
            </a:r>
            <a:r>
              <a:rPr lang="en-US" sz="2800" dirty="0"/>
              <a:t> and </a:t>
            </a:r>
            <a:r>
              <a:rPr lang="en-US" sz="2800" dirty="0" err="1"/>
              <a:t>Hgb</a:t>
            </a:r>
            <a:r>
              <a:rPr lang="en-US" sz="2800" dirty="0"/>
              <a:t> </a:t>
            </a:r>
            <a:r>
              <a:rPr lang="en-US" sz="2800" dirty="0">
                <a:latin typeface="Wingdings" pitchFamily="2" charset="2"/>
              </a:rPr>
              <a:t></a:t>
            </a:r>
            <a:r>
              <a:rPr lang="en-US" sz="2800" dirty="0"/>
              <a:t> dehydration</a:t>
            </a:r>
          </a:p>
          <a:p>
            <a:pPr lvl="1">
              <a:buSzPct val="75000"/>
              <a:defRPr/>
            </a:pPr>
            <a:r>
              <a:rPr lang="en-US" sz="2800" dirty="0"/>
              <a:t> BUN  / Creatinine </a:t>
            </a:r>
            <a:r>
              <a:rPr lang="en-US" sz="2800" dirty="0">
                <a:latin typeface="Wingdings" pitchFamily="2" charset="2"/>
              </a:rPr>
              <a:t></a:t>
            </a:r>
            <a:endParaRPr lang="en-US" sz="2800" dirty="0"/>
          </a:p>
          <a:p>
            <a:pPr lvl="1">
              <a:buSzPct val="75000"/>
              <a:defRPr/>
            </a:pPr>
            <a:r>
              <a:rPr lang="en-US" sz="2800" dirty="0"/>
              <a:t> WBC </a:t>
            </a:r>
            <a:r>
              <a:rPr lang="en-US" sz="2800" dirty="0">
                <a:latin typeface="Wingdings" pitchFamily="2" charset="2"/>
              </a:rPr>
              <a:t> </a:t>
            </a:r>
            <a:r>
              <a:rPr lang="en-US" sz="2800" dirty="0">
                <a:latin typeface="Arial" pitchFamily="34" charset="0"/>
                <a:cs typeface="Arial" pitchFamily="34" charset="0"/>
              </a:rPr>
              <a:t>(no infect)</a:t>
            </a:r>
            <a:endParaRPr lang="en-US" sz="2800" dirty="0"/>
          </a:p>
          <a:p>
            <a:pPr lvl="1">
              <a:buSzPct val="75000"/>
              <a:defRPr/>
            </a:pPr>
            <a:r>
              <a:rPr lang="en-US" sz="2800" dirty="0"/>
              <a:t>  pH low to normal</a:t>
            </a:r>
          </a:p>
          <a:p>
            <a:pPr>
              <a:buFont typeface="Monotype Sorts" pitchFamily="2" charset="2"/>
              <a:buBlip>
                <a:blip r:embed="rId4"/>
              </a:buBlip>
              <a:defRPr/>
            </a:pPr>
            <a:endParaRPr lang="en-US" dirty="0"/>
          </a:p>
        </p:txBody>
      </p:sp>
      <p:sp>
        <p:nvSpPr>
          <p:cNvPr id="1763332" name="Rectangle 4"/>
          <p:cNvSpPr>
            <a:spLocks noGrp="1" noChangeArrowheads="1"/>
          </p:cNvSpPr>
          <p:nvPr>
            <p:ph type="body" sz="half" idx="2"/>
          </p:nvPr>
        </p:nvSpPr>
        <p:spPr>
          <a:xfrm>
            <a:off x="4648200" y="1524000"/>
            <a:ext cx="4191000" cy="4953000"/>
          </a:xfrm>
        </p:spPr>
        <p:txBody>
          <a:bodyPr lIns="90488" tIns="44450" rIns="90488" bIns="44450"/>
          <a:lstStyle/>
          <a:p>
            <a:pPr>
              <a:defRPr/>
            </a:pPr>
            <a:r>
              <a:rPr lang="en-US" sz="3200" dirty="0"/>
              <a:t>Action</a:t>
            </a:r>
            <a:endParaRPr lang="en-US" dirty="0"/>
          </a:p>
          <a:p>
            <a:pPr lvl="1">
              <a:buSzPct val="75000"/>
              <a:defRPr/>
            </a:pPr>
            <a:r>
              <a:rPr lang="en-US" sz="2800" dirty="0"/>
              <a:t>maintain insulin drip  until ketone </a:t>
            </a:r>
            <a:r>
              <a:rPr lang="en-US" sz="2800" dirty="0" err="1"/>
              <a:t>neg</a:t>
            </a:r>
            <a:r>
              <a:rPr lang="en-US" sz="2800" dirty="0"/>
              <a:t>, glucose &lt;200</a:t>
            </a:r>
          </a:p>
          <a:p>
            <a:pPr lvl="1">
              <a:buSzPct val="75000"/>
              <a:defRPr/>
            </a:pPr>
            <a:r>
              <a:rPr lang="en-US" sz="2800" dirty="0"/>
              <a:t>maintain hydration</a:t>
            </a:r>
          </a:p>
          <a:p>
            <a:pPr lvl="1">
              <a:buSzPct val="75000"/>
              <a:defRPr/>
            </a:pPr>
            <a:r>
              <a:rPr lang="en-US" sz="2800" dirty="0"/>
              <a:t>check BG q1 hour</a:t>
            </a:r>
          </a:p>
          <a:p>
            <a:pPr lvl="1">
              <a:buSzPct val="75000"/>
              <a:defRPr/>
            </a:pPr>
            <a:r>
              <a:rPr lang="en-US" sz="2800" dirty="0"/>
              <a:t>assess </a:t>
            </a:r>
            <a:r>
              <a:rPr lang="en-US" sz="2800" dirty="0" err="1"/>
              <a:t>lytes</a:t>
            </a:r>
            <a:r>
              <a:rPr lang="en-US" sz="2800" dirty="0"/>
              <a:t> </a:t>
            </a:r>
            <a:r>
              <a:rPr lang="en-US" dirty="0"/>
              <a:t>(</a:t>
            </a:r>
            <a:r>
              <a:rPr lang="en-US" dirty="0" err="1"/>
              <a:t>esp</a:t>
            </a:r>
            <a:r>
              <a:rPr lang="en-US" dirty="0"/>
              <a:t> K+)</a:t>
            </a:r>
            <a:endParaRPr lang="en-US" sz="2800" dirty="0"/>
          </a:p>
          <a:p>
            <a:pPr lvl="1">
              <a:buSzPct val="75000"/>
              <a:defRPr/>
            </a:pPr>
            <a:r>
              <a:rPr lang="en-US" sz="2800" dirty="0"/>
              <a:t>give sub-</a:t>
            </a:r>
            <a:r>
              <a:rPr lang="en-US" dirty="0"/>
              <a:t>Q </a:t>
            </a:r>
            <a:r>
              <a:rPr lang="en-US" sz="2800" dirty="0"/>
              <a:t>insulin before d/c IV insulin  </a:t>
            </a:r>
          </a:p>
          <a:p>
            <a:pPr lvl="1">
              <a:buSzPct val="75000"/>
              <a:defRPr/>
            </a:pPr>
            <a:r>
              <a:rPr lang="en-US" sz="2800" dirty="0"/>
              <a:t>teach, teach, teach</a:t>
            </a:r>
            <a:endParaRPr lang="en-US" dirty="0"/>
          </a:p>
        </p:txBody>
      </p:sp>
    </p:spTree>
    <p:custDataLst>
      <p:tags r:id="rId1"/>
    </p:custDataLst>
    <p:extLst>
      <p:ext uri="{BB962C8B-B14F-4D97-AF65-F5344CB8AC3E}">
        <p14:creationId xmlns:p14="http://schemas.microsoft.com/office/powerpoint/2010/main" val="380291748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8" name="Rectangle 2"/>
          <p:cNvSpPr>
            <a:spLocks noGrp="1" noChangeArrowheads="1"/>
          </p:cNvSpPr>
          <p:nvPr>
            <p:ph type="title"/>
          </p:nvPr>
        </p:nvSpPr>
        <p:spPr>
          <a:xfrm>
            <a:off x="665163" y="512763"/>
            <a:ext cx="7731125" cy="854075"/>
          </a:xfrm>
        </p:spPr>
        <p:txBody>
          <a:bodyPr lIns="90488" tIns="44450" rIns="90488" bIns="44450" anchor="b"/>
          <a:lstStyle/>
          <a:p>
            <a:pPr>
              <a:defRPr/>
            </a:pPr>
            <a:r>
              <a:rPr lang="en-US"/>
              <a:t>DKA and HHS</a:t>
            </a:r>
            <a:endParaRPr lang="en-US" sz="4000">
              <a:sym typeface="Monotype Sorts" pitchFamily="2" charset="2"/>
            </a:endParaRPr>
          </a:p>
        </p:txBody>
      </p:sp>
      <p:sp>
        <p:nvSpPr>
          <p:cNvPr id="1765379" name="Rectangle 3"/>
          <p:cNvSpPr>
            <a:spLocks noGrp="1" noChangeArrowheads="1"/>
          </p:cNvSpPr>
          <p:nvPr>
            <p:ph type="body" idx="1"/>
          </p:nvPr>
        </p:nvSpPr>
        <p:spPr>
          <a:xfrm>
            <a:off x="685800" y="1524000"/>
            <a:ext cx="7772400" cy="4648200"/>
          </a:xfrm>
        </p:spPr>
        <p:txBody>
          <a:bodyPr lIns="90488" tIns="44450" rIns="90488" bIns="44450"/>
          <a:lstStyle/>
          <a:p>
            <a:pPr>
              <a:buFont typeface="Wingdings" panose="05000000000000000000" pitchFamily="2" charset="2"/>
              <a:buNone/>
              <a:defRPr/>
            </a:pPr>
            <a:r>
              <a:rPr lang="en-US" sz="3600" b="1" dirty="0"/>
              <a:t>5 most important interventions </a:t>
            </a:r>
          </a:p>
          <a:p>
            <a:pPr lvl="1">
              <a:defRPr/>
            </a:pPr>
            <a:r>
              <a:rPr lang="en-US" dirty="0"/>
              <a:t> </a:t>
            </a:r>
            <a:r>
              <a:rPr lang="en-US" sz="3200" dirty="0"/>
              <a:t>Fluids (NS, </a:t>
            </a:r>
            <a:r>
              <a:rPr lang="en-US" sz="3200" dirty="0">
                <a:latin typeface="Monotype Sorts"/>
                <a:sym typeface="Monotype Sorts" pitchFamily="2" charset="2"/>
              </a:rPr>
              <a:t></a:t>
            </a:r>
            <a:r>
              <a:rPr lang="en-US" sz="3200" dirty="0"/>
              <a:t>0.45 NS, </a:t>
            </a:r>
            <a:r>
              <a:rPr lang="en-US" sz="3200" dirty="0">
                <a:latin typeface="Monotype Sorts"/>
                <a:sym typeface="Monotype Sorts" pitchFamily="2" charset="2"/>
              </a:rPr>
              <a:t></a:t>
            </a:r>
            <a:r>
              <a:rPr lang="en-US" sz="3200" dirty="0"/>
              <a:t>D51/2 NS once glucose 300mg/dl)</a:t>
            </a:r>
          </a:p>
          <a:p>
            <a:pPr lvl="1">
              <a:defRPr/>
            </a:pPr>
            <a:r>
              <a:rPr lang="en-US" sz="3200" dirty="0"/>
              <a:t> Insulin (.05 - 0.1unit/kg per hour)</a:t>
            </a:r>
          </a:p>
          <a:p>
            <a:pPr lvl="1">
              <a:defRPr/>
            </a:pPr>
            <a:r>
              <a:rPr lang="en-US" sz="3200" dirty="0"/>
              <a:t> Potassium / </a:t>
            </a:r>
            <a:r>
              <a:rPr lang="en-US" sz="3200" dirty="0" err="1"/>
              <a:t>lyte</a:t>
            </a:r>
            <a:r>
              <a:rPr lang="en-US" sz="3200" dirty="0"/>
              <a:t> replacement </a:t>
            </a:r>
          </a:p>
          <a:p>
            <a:pPr lvl="2">
              <a:buSzPct val="75000"/>
              <a:defRPr/>
            </a:pPr>
            <a:r>
              <a:rPr lang="en-US" sz="2800" dirty="0"/>
              <a:t>(K</a:t>
            </a:r>
            <a:r>
              <a:rPr lang="en-US" sz="2800" baseline="30000" dirty="0"/>
              <a:t>+, </a:t>
            </a:r>
            <a:r>
              <a:rPr lang="en-US" sz="2800" dirty="0"/>
              <a:t>Mg, Ca, </a:t>
            </a:r>
            <a:r>
              <a:rPr lang="en-US" sz="2800" dirty="0" err="1"/>
              <a:t>Phos</a:t>
            </a:r>
            <a:r>
              <a:rPr lang="en-US" sz="2800" dirty="0"/>
              <a:t>)</a:t>
            </a:r>
            <a:endParaRPr lang="en-US" dirty="0"/>
          </a:p>
          <a:p>
            <a:pPr lvl="1">
              <a:defRPr/>
            </a:pPr>
            <a:r>
              <a:rPr lang="en-US" sz="3200" dirty="0"/>
              <a:t> Determine, treat precipitating cause</a:t>
            </a:r>
          </a:p>
          <a:p>
            <a:pPr lvl="1">
              <a:defRPr/>
            </a:pPr>
            <a:r>
              <a:rPr lang="en-US" sz="3200" dirty="0"/>
              <a:t> Education to prevent future episodes</a:t>
            </a:r>
          </a:p>
        </p:txBody>
      </p:sp>
      <p:graphicFrame>
        <p:nvGraphicFramePr>
          <p:cNvPr id="61444" name="Object 2"/>
          <p:cNvGraphicFramePr>
            <a:graphicFrameLocks noChangeAspect="1"/>
          </p:cNvGraphicFramePr>
          <p:nvPr/>
        </p:nvGraphicFramePr>
        <p:xfrm>
          <a:off x="6629400" y="0"/>
          <a:ext cx="2054225" cy="1801813"/>
        </p:xfrm>
        <a:graphic>
          <a:graphicData uri="http://schemas.openxmlformats.org/presentationml/2006/ole">
            <mc:AlternateContent xmlns:mc="http://schemas.openxmlformats.org/markup-compatibility/2006">
              <mc:Choice xmlns:v="urn:schemas-microsoft-com:vml" Requires="v">
                <p:oleObj spid="_x0000_s7178" name="Clip" r:id="rId5" imgW="1237922" imgH="1086271" progId="MS_ClipArt_Gallery.5">
                  <p:embed/>
                </p:oleObj>
              </mc:Choice>
              <mc:Fallback>
                <p:oleObj name="Clip" r:id="rId5" imgW="1237922" imgH="1086271"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054225" cy="180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858775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65379">
                                            <p:txEl>
                                              <p:pRg st="2" end="2"/>
                                            </p:txEl>
                                          </p:spTgt>
                                        </p:tgtEl>
                                        <p:attrNameLst>
                                          <p:attrName>style.visibility</p:attrName>
                                        </p:attrNameLst>
                                      </p:cBhvr>
                                      <p:to>
                                        <p:strVal val="visible"/>
                                      </p:to>
                                    </p:set>
                                    <p:anim calcmode="lin" valueType="num">
                                      <p:cBhvr additive="base">
                                        <p:cTn id="7" dur="500" fill="hold"/>
                                        <p:tgtEl>
                                          <p:spTgt spid="17653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5379">
                                            <p:txEl>
                                              <p:pRg st="2" end="2"/>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65379">
                                            <p:txEl>
                                              <p:pRg st="1" end="1"/>
                                            </p:txEl>
                                          </p:spTgt>
                                        </p:tgtEl>
                                        <p:attrNameLst>
                                          <p:attrName>style.visibility</p:attrName>
                                        </p:attrNameLst>
                                      </p:cBhvr>
                                      <p:to>
                                        <p:strVal val="visible"/>
                                      </p:to>
                                    </p:set>
                                    <p:anim calcmode="lin" valueType="num">
                                      <p:cBhvr additive="base">
                                        <p:cTn id="12" dur="3000" fill="hold"/>
                                        <p:tgtEl>
                                          <p:spTgt spid="1765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765379">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65379">
                                            <p:txEl>
                                              <p:pRg st="3" end="3"/>
                                            </p:txEl>
                                          </p:spTgt>
                                        </p:tgtEl>
                                        <p:attrNameLst>
                                          <p:attrName>style.visibility</p:attrName>
                                        </p:attrNameLst>
                                      </p:cBhvr>
                                      <p:to>
                                        <p:strVal val="visible"/>
                                      </p:to>
                                    </p:set>
                                    <p:anim calcmode="lin" valueType="num">
                                      <p:cBhvr additive="base">
                                        <p:cTn id="16" dur="3000" fill="hold"/>
                                        <p:tgtEl>
                                          <p:spTgt spid="1765379">
                                            <p:txEl>
                                              <p:pRg st="3" end="3"/>
                                            </p:txEl>
                                          </p:spTgt>
                                        </p:tgtEl>
                                        <p:attrNameLst>
                                          <p:attrName>ppt_x</p:attrName>
                                        </p:attrNameLst>
                                      </p:cBhvr>
                                      <p:tavLst>
                                        <p:tav tm="0">
                                          <p:val>
                                            <p:strVal val="#ppt_x"/>
                                          </p:val>
                                        </p:tav>
                                        <p:tav tm="100000">
                                          <p:val>
                                            <p:strVal val="#ppt_x"/>
                                          </p:val>
                                        </p:tav>
                                      </p:tavLst>
                                    </p:anim>
                                    <p:anim calcmode="lin" valueType="num">
                                      <p:cBhvr additive="base">
                                        <p:cTn id="17" dur="3000" fill="hold"/>
                                        <p:tgtEl>
                                          <p:spTgt spid="1765379">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65379">
                                            <p:txEl>
                                              <p:pRg st="4" end="4"/>
                                            </p:txEl>
                                          </p:spTgt>
                                        </p:tgtEl>
                                        <p:attrNameLst>
                                          <p:attrName>style.visibility</p:attrName>
                                        </p:attrNameLst>
                                      </p:cBhvr>
                                      <p:to>
                                        <p:strVal val="visible"/>
                                      </p:to>
                                    </p:set>
                                    <p:anim calcmode="lin" valueType="num">
                                      <p:cBhvr additive="base">
                                        <p:cTn id="20" dur="5000" fill="hold"/>
                                        <p:tgtEl>
                                          <p:spTgt spid="1765379">
                                            <p:txEl>
                                              <p:pRg st="4" end="4"/>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1765379">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65379">
                                            <p:txEl>
                                              <p:pRg st="5" end="5"/>
                                            </p:txEl>
                                          </p:spTgt>
                                        </p:tgtEl>
                                        <p:attrNameLst>
                                          <p:attrName>style.visibility</p:attrName>
                                        </p:attrNameLst>
                                      </p:cBhvr>
                                      <p:to>
                                        <p:strVal val="visible"/>
                                      </p:to>
                                    </p:set>
                                    <p:anim calcmode="lin" valueType="num">
                                      <p:cBhvr additive="base">
                                        <p:cTn id="24" dur="5000" fill="hold"/>
                                        <p:tgtEl>
                                          <p:spTgt spid="1765379">
                                            <p:txEl>
                                              <p:pRg st="5" end="5"/>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1765379">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65379">
                                            <p:txEl>
                                              <p:pRg st="6" end="6"/>
                                            </p:txEl>
                                          </p:spTgt>
                                        </p:tgtEl>
                                        <p:attrNameLst>
                                          <p:attrName>style.visibility</p:attrName>
                                        </p:attrNameLst>
                                      </p:cBhvr>
                                      <p:to>
                                        <p:strVal val="visible"/>
                                      </p:to>
                                    </p:set>
                                    <p:anim calcmode="lin" valueType="num">
                                      <p:cBhvr additive="base">
                                        <p:cTn id="28" dur="5000" fill="hold"/>
                                        <p:tgtEl>
                                          <p:spTgt spid="1765379">
                                            <p:txEl>
                                              <p:pRg st="6" end="6"/>
                                            </p:txEl>
                                          </p:spTgt>
                                        </p:tgtEl>
                                        <p:attrNameLst>
                                          <p:attrName>ppt_x</p:attrName>
                                        </p:attrNameLst>
                                      </p:cBhvr>
                                      <p:tavLst>
                                        <p:tav tm="0">
                                          <p:val>
                                            <p:strVal val="#ppt_x"/>
                                          </p:val>
                                        </p:tav>
                                        <p:tav tm="100000">
                                          <p:val>
                                            <p:strVal val="#ppt_x"/>
                                          </p:val>
                                        </p:tav>
                                      </p:tavLst>
                                    </p:anim>
                                    <p:anim calcmode="lin" valueType="num">
                                      <p:cBhvr additive="base">
                                        <p:cTn id="29" dur="5000" fill="hold"/>
                                        <p:tgtEl>
                                          <p:spTgt spid="17653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20394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p:txBody>
          <a:bodyPr/>
          <a:lstStyle/>
          <a:p>
            <a:pPr>
              <a:defRPr/>
            </a:pPr>
            <a:r>
              <a:rPr lang="en-US" dirty="0"/>
              <a:t>Pt is 58, states she has had type 1 diabetes for 18 years. Quit smoking a year ago and gained about 20 lbs. BMI 25.</a:t>
            </a:r>
          </a:p>
          <a:p>
            <a:pPr>
              <a:defRPr/>
            </a:pPr>
            <a:r>
              <a:rPr lang="en-US" dirty="0"/>
              <a:t>Meds</a:t>
            </a:r>
          </a:p>
          <a:p>
            <a:pPr lvl="1">
              <a:defRPr/>
            </a:pPr>
            <a:r>
              <a:rPr lang="en-US" dirty="0"/>
              <a:t>Humalog 18-23 units before each meal</a:t>
            </a:r>
          </a:p>
          <a:p>
            <a:pPr lvl="1">
              <a:defRPr/>
            </a:pPr>
            <a:r>
              <a:rPr lang="en-US" dirty="0" err="1"/>
              <a:t>Lantus</a:t>
            </a:r>
            <a:r>
              <a:rPr lang="en-US" dirty="0"/>
              <a:t> 28 units at bedtime      </a:t>
            </a:r>
          </a:p>
          <a:p>
            <a:pPr lvl="1">
              <a:defRPr/>
            </a:pPr>
            <a:r>
              <a:rPr lang="en-US" dirty="0"/>
              <a:t>Metformin 500mg TID</a:t>
            </a:r>
          </a:p>
          <a:p>
            <a:pPr>
              <a:defRPr/>
            </a:pPr>
            <a:r>
              <a:rPr lang="en-US" sz="2800" dirty="0"/>
              <a:t>What tests would you recommend?</a:t>
            </a:r>
          </a:p>
          <a:p>
            <a:pPr lvl="1">
              <a:defRPr/>
            </a:pPr>
            <a:endParaRPr lang="en-US" dirty="0"/>
          </a:p>
        </p:txBody>
      </p:sp>
      <p:sp>
        <p:nvSpPr>
          <p:cNvPr id="4" name="TextBox 3"/>
          <p:cNvSpPr txBox="1"/>
          <p:nvPr/>
        </p:nvSpPr>
        <p:spPr>
          <a:xfrm>
            <a:off x="2590800" y="2286000"/>
            <a:ext cx="6019800" cy="2492990"/>
          </a:xfrm>
          <a:prstGeom prst="rect">
            <a:avLst/>
          </a:prstGeom>
          <a:solidFill>
            <a:schemeClr val="accent5">
              <a:lumMod val="20000"/>
              <a:lumOff val="80000"/>
            </a:schemeClr>
          </a:solidFill>
        </p:spPr>
        <p:txBody>
          <a:bodyPr wrap="square">
            <a:spAutoFit/>
          </a:bodyPr>
          <a:lstStyle/>
          <a:p>
            <a:pPr algn="ctr" eaLnBrk="0" hangingPunct="0">
              <a:defRPr/>
            </a:pPr>
            <a:r>
              <a:rPr lang="en-US" sz="4400" b="1" dirty="0">
                <a:solidFill>
                  <a:srgbClr val="7030A0"/>
                </a:solidFill>
                <a:latin typeface="Arial" charset="0"/>
                <a:cs typeface="+mn-cs"/>
              </a:rPr>
              <a:t>25% of patients with Type 1 also have type 2 diabetes.  </a:t>
            </a:r>
          </a:p>
          <a:p>
            <a:pPr algn="ctr" eaLnBrk="0" hangingPunct="0">
              <a:defRPr/>
            </a:pPr>
            <a:r>
              <a:rPr lang="en-US" sz="2400" b="1" dirty="0">
                <a:solidFill>
                  <a:srgbClr val="7030A0"/>
                </a:solidFill>
                <a:latin typeface="Arial" charset="0"/>
                <a:cs typeface="+mn-cs"/>
              </a:rPr>
              <a:t>ADA Post Grad, 2010</a:t>
            </a:r>
          </a:p>
        </p:txBody>
      </p:sp>
    </p:spTree>
    <p:custDataLst>
      <p:tags r:id="rId1"/>
    </p:custDataLst>
    <p:extLst>
      <p:ext uri="{BB962C8B-B14F-4D97-AF65-F5344CB8AC3E}">
        <p14:creationId xmlns:p14="http://schemas.microsoft.com/office/powerpoint/2010/main" val="285819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Beverly\Desktop\CDE Slide shows sept 2010\2010-09 (Sep)\dm pics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9688"/>
            <a:ext cx="5102225"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824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455613" y="1598613"/>
            <a:ext cx="4649787" cy="4497387"/>
          </a:xfrm>
        </p:spPr>
        <p:txBody>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86921" y="2030117"/>
            <a:ext cx="4648200" cy="3486150"/>
          </a:xfrm>
          <a:prstGeom prst="rect">
            <a:avLst/>
          </a:prstGeom>
        </p:spPr>
      </p:pic>
    </p:spTree>
    <p:custDataLst>
      <p:tags r:id="rId1"/>
    </p:custDataLst>
    <p:extLst>
      <p:ext uri="{BB962C8B-B14F-4D97-AF65-F5344CB8AC3E}">
        <p14:creationId xmlns:p14="http://schemas.microsoft.com/office/powerpoint/2010/main" val="203032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95400"/>
            <a:ext cx="1874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27200" y="247866"/>
            <a:ext cx="8229600" cy="1371600"/>
          </a:xfrm>
        </p:spPr>
        <p:txBody>
          <a:bodyPr>
            <a:normAutofit/>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5613" y="2133600"/>
            <a:ext cx="8226425" cy="3962400"/>
          </a:xfrm>
        </p:spPr>
        <p:txBody>
          <a:bodyPr>
            <a:normAutofit/>
          </a:bodyPr>
          <a:lstStyle/>
          <a:p>
            <a:pPr eaLnBrk="1" hangingPunct="1">
              <a:lnSpc>
                <a:spcPct val="80000"/>
              </a:lnSpc>
            </a:pPr>
            <a:r>
              <a:rPr lang="en-US" dirty="0"/>
              <a:t>Antibody positive to 1-2 of below</a:t>
            </a:r>
          </a:p>
          <a:p>
            <a:pPr lvl="1" eaLnBrk="1" hangingPunct="1">
              <a:lnSpc>
                <a:spcPct val="80000"/>
              </a:lnSpc>
            </a:pPr>
            <a:r>
              <a:rPr lang="en-US" sz="2800" dirty="0"/>
              <a:t>GAD-65 autoantibodies</a:t>
            </a:r>
          </a:p>
          <a:p>
            <a:pPr lvl="1" eaLnBrk="1" hangingPunct="1">
              <a:lnSpc>
                <a:spcPct val="80000"/>
              </a:lnSpc>
            </a:pPr>
            <a:r>
              <a:rPr lang="en-US" sz="2800" dirty="0"/>
              <a:t>Insulin Autoantibodies</a:t>
            </a:r>
          </a:p>
          <a:p>
            <a:pPr lvl="1" eaLnBrk="1" hangingPunct="1">
              <a:lnSpc>
                <a:spcPct val="80000"/>
              </a:lnSpc>
            </a:pPr>
            <a:r>
              <a:rPr lang="en-US" sz="2800" dirty="0"/>
              <a:t>Islet Cell antigen-2</a:t>
            </a:r>
          </a:p>
          <a:p>
            <a:pPr eaLnBrk="1" hangingPunct="1">
              <a:lnSpc>
                <a:spcPct val="80000"/>
              </a:lnSpc>
            </a:pPr>
            <a:r>
              <a:rPr lang="en-US" dirty="0"/>
              <a:t>Adult Age at onset</a:t>
            </a:r>
          </a:p>
          <a:p>
            <a:pPr eaLnBrk="1" hangingPunct="1">
              <a:lnSpc>
                <a:spcPct val="80000"/>
              </a:lnSpc>
            </a:pPr>
            <a:r>
              <a:rPr lang="en-US" dirty="0"/>
              <a:t>Usually need insulin w/in first 6 months of diagnosis</a:t>
            </a:r>
          </a:p>
          <a:p>
            <a:pPr eaLnBrk="1" hangingPunct="1">
              <a:lnSpc>
                <a:spcPct val="80000"/>
              </a:lnSpc>
            </a:pPr>
            <a:r>
              <a:rPr lang="en-US" dirty="0"/>
              <a:t>Early insulin therapy may preserve beta cell function</a:t>
            </a:r>
          </a:p>
        </p:txBody>
      </p:sp>
      <p:sp>
        <p:nvSpPr>
          <p:cNvPr id="52228" name="Rectangle 1028"/>
          <p:cNvSpPr>
            <a:spLocks noChangeArrowheads="1"/>
          </p:cNvSpPr>
          <p:nvPr/>
        </p:nvSpPr>
        <p:spPr bwMode="auto">
          <a:xfrm>
            <a:off x="4572700" y="563880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spTree>
    <p:custDataLst>
      <p:tags r:id="rId1"/>
    </p:custDataLst>
    <p:extLst>
      <p:ext uri="{BB962C8B-B14F-4D97-AF65-F5344CB8AC3E}">
        <p14:creationId xmlns:p14="http://schemas.microsoft.com/office/powerpoint/2010/main" val="279262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0" y="1447800"/>
            <a:ext cx="8485188" cy="4613275"/>
          </a:xfrm>
        </p:spPr>
        <p:txBody>
          <a:bodyPr/>
          <a:lstStyle/>
          <a:p>
            <a:pPr eaLnBrk="1" hangingPunct="1">
              <a:buFont typeface="Wingdings" pitchFamily="2" charset="2"/>
              <a:buNone/>
            </a:pPr>
            <a:r>
              <a:rPr lang="en-US" u="sng" dirty="0"/>
              <a:t>Feature				LADA		Type 2</a:t>
            </a:r>
          </a:p>
          <a:p>
            <a:pPr eaLnBrk="1" hangingPunct="1"/>
            <a:r>
              <a:rPr lang="en-US" dirty="0"/>
              <a:t>Age &lt;50			  	63%	  	19%</a:t>
            </a:r>
          </a:p>
          <a:p>
            <a:pPr eaLnBrk="1" hangingPunct="1"/>
            <a:r>
              <a:rPr lang="en-US" dirty="0"/>
              <a:t>Acute hyperglycemia	  66		  24</a:t>
            </a:r>
          </a:p>
          <a:p>
            <a:pPr eaLnBrk="1" hangingPunct="1"/>
            <a:r>
              <a:rPr lang="en-US" dirty="0"/>
              <a:t>BMI &lt; 25 			  33		  13</a:t>
            </a:r>
          </a:p>
          <a:p>
            <a:pPr eaLnBrk="1" hangingPunct="1"/>
            <a:r>
              <a:rPr lang="en-US" dirty="0" err="1"/>
              <a:t>Hx</a:t>
            </a:r>
            <a:r>
              <a:rPr lang="en-US" dirty="0"/>
              <a:t> of autoimmune dx	  27		  12</a:t>
            </a:r>
          </a:p>
          <a:p>
            <a:pPr eaLnBrk="1" hangingPunct="1"/>
            <a:r>
              <a:rPr lang="en-US" dirty="0"/>
              <a:t>Family </a:t>
            </a:r>
            <a:r>
              <a:rPr lang="en-US" dirty="0" err="1"/>
              <a:t>hx</a:t>
            </a:r>
            <a:r>
              <a:rPr lang="en-US" dirty="0"/>
              <a:t> autoimmune	  46		  35</a:t>
            </a:r>
          </a:p>
        </p:txBody>
      </p:sp>
      <p:sp>
        <p:nvSpPr>
          <p:cNvPr id="53252" name="Rectangle 4"/>
          <p:cNvSpPr>
            <a:spLocks noChangeArrowheads="1"/>
          </p:cNvSpPr>
          <p:nvPr/>
        </p:nvSpPr>
        <p:spPr bwMode="auto">
          <a:xfrm>
            <a:off x="3810000" y="585152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Practical Diabetology March 08, Unger</a:t>
            </a:r>
            <a:r>
              <a:rPr lang="en-US"/>
              <a:t> MD  </a:t>
            </a:r>
          </a:p>
        </p:txBody>
      </p:sp>
    </p:spTree>
    <p:custDataLst>
      <p:tags r:id="rId1"/>
    </p:custDataLst>
    <p:extLst>
      <p:ext uri="{BB962C8B-B14F-4D97-AF65-F5344CB8AC3E}">
        <p14:creationId xmlns:p14="http://schemas.microsoft.com/office/powerpoint/2010/main" val="159448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346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2588772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Path to Type 2 Diabetes</a:t>
            </a:r>
          </a:p>
        </p:txBody>
      </p:sp>
      <p:pic>
        <p:nvPicPr>
          <p:cNvPr id="75780" name="Picture 2" descr="C:\Users\bev\AppData\Local\Microsoft\Windows\Temporary Internet Files\Content.IE5\VXLVYFYY\MP9002891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1371600"/>
            <a:ext cx="291465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891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 Visual Image</a:t>
            </a:r>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380405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8206"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8207"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6728246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a:t>Insulin Resistance is the Seed</a:t>
            </a:r>
          </a:p>
        </p:txBody>
      </p:sp>
      <p:pic>
        <p:nvPicPr>
          <p:cNvPr id="50178" name="Picture 2" descr="C:\Users\bev\AppData\Local\Microsoft\Windows\Temporary Internet Files\Content.IE5\ZMEOYXN7\MP9004278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493335" cy="43779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490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invGray">
          <a:xfrm>
            <a:off x="5715001" y="5438775"/>
            <a:ext cx="2895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b"/>
          <a:lstStyle/>
          <a:p>
            <a:pPr eaLnBrk="0" hangingPunct="0"/>
            <a:r>
              <a:rPr lang="en-US" sz="1200" dirty="0"/>
              <a:t>American College of Endocrinology, 2001</a:t>
            </a:r>
          </a:p>
        </p:txBody>
      </p:sp>
      <p:sp>
        <p:nvSpPr>
          <p:cNvPr id="1641475" name="Rectangle 3"/>
          <p:cNvSpPr>
            <a:spLocks noGrp="1" noChangeArrowheads="1"/>
          </p:cNvSpPr>
          <p:nvPr>
            <p:ph type="title"/>
          </p:nvPr>
        </p:nvSpPr>
        <p:spPr>
          <a:xfrm>
            <a:off x="533399" y="352519"/>
            <a:ext cx="8378826" cy="1331818"/>
          </a:xfrm>
        </p:spPr>
        <p:txBody>
          <a:bodyPr>
            <a:normAutofit fontScale="90000"/>
          </a:bodyPr>
          <a:lstStyle/>
          <a:p>
            <a:pPr eaLnBrk="1" hangingPunct="1">
              <a:defRPr/>
            </a:pPr>
            <a:r>
              <a:rPr lang="en-US" sz="4800" dirty="0"/>
              <a:t>Factors Associated with Insulin Resistance</a:t>
            </a:r>
            <a:r>
              <a:rPr lang="en-US" dirty="0"/>
              <a:t> </a:t>
            </a:r>
          </a:p>
        </p:txBody>
      </p:sp>
      <p:sp>
        <p:nvSpPr>
          <p:cNvPr id="1641476" name="Rectangle 4"/>
          <p:cNvSpPr>
            <a:spLocks noGrp="1" noChangeArrowheads="1"/>
          </p:cNvSpPr>
          <p:nvPr>
            <p:ph type="body" idx="1"/>
          </p:nvPr>
        </p:nvSpPr>
        <p:spPr>
          <a:xfrm>
            <a:off x="685800" y="1981200"/>
            <a:ext cx="8226425" cy="4051300"/>
          </a:xfrm>
        </p:spPr>
        <p:txBody>
          <a:bodyPr>
            <a:normAutofit lnSpcReduction="10000"/>
          </a:bodyPr>
          <a:lstStyle/>
          <a:p>
            <a:pPr eaLnBrk="1" hangingPunct="1">
              <a:lnSpc>
                <a:spcPct val="80000"/>
              </a:lnSpc>
              <a:defRPr/>
            </a:pPr>
            <a:r>
              <a:rPr lang="en-US" sz="3600" dirty="0"/>
              <a:t>Abdominal obesity</a:t>
            </a:r>
          </a:p>
          <a:p>
            <a:pPr eaLnBrk="1" hangingPunct="1">
              <a:lnSpc>
                <a:spcPct val="80000"/>
              </a:lnSpc>
              <a:defRPr/>
            </a:pPr>
            <a:r>
              <a:rPr lang="en-US" sz="3600" dirty="0"/>
              <a:t>Sedentary lifestyle</a:t>
            </a:r>
          </a:p>
          <a:p>
            <a:pPr eaLnBrk="1" hangingPunct="1">
              <a:lnSpc>
                <a:spcPct val="80000"/>
              </a:lnSpc>
              <a:defRPr/>
            </a:pPr>
            <a:r>
              <a:rPr lang="en-US" sz="3600" dirty="0"/>
              <a:t>Genetics / Ethnicity</a:t>
            </a:r>
          </a:p>
          <a:p>
            <a:pPr eaLnBrk="1" hangingPunct="1">
              <a:lnSpc>
                <a:spcPct val="80000"/>
              </a:lnSpc>
              <a:defRPr/>
            </a:pPr>
            <a:r>
              <a:rPr lang="en-US" sz="3600" dirty="0"/>
              <a:t>Gestational Diabetes</a:t>
            </a:r>
            <a:r>
              <a:rPr lang="en-US" dirty="0"/>
              <a:t> </a:t>
            </a:r>
          </a:p>
          <a:p>
            <a:pPr eaLnBrk="1" hangingPunct="1">
              <a:lnSpc>
                <a:spcPct val="80000"/>
              </a:lnSpc>
              <a:defRPr/>
            </a:pPr>
            <a:r>
              <a:rPr lang="en-US" sz="3600" dirty="0"/>
              <a:t>Polycystic ovary syndrome</a:t>
            </a:r>
          </a:p>
          <a:p>
            <a:pPr eaLnBrk="1" hangingPunct="1">
              <a:lnSpc>
                <a:spcPct val="80000"/>
              </a:lnSpc>
              <a:defRPr/>
            </a:pPr>
            <a:r>
              <a:rPr lang="en-US" sz="3600" dirty="0" err="1"/>
              <a:t>Acanthosis</a:t>
            </a:r>
            <a:r>
              <a:rPr lang="en-US" sz="3600" dirty="0"/>
              <a:t> </a:t>
            </a:r>
            <a:r>
              <a:rPr lang="en-US" sz="3600" dirty="0" err="1"/>
              <a:t>Nigricans</a:t>
            </a:r>
            <a:endParaRPr lang="en-US" sz="3600" dirty="0"/>
          </a:p>
          <a:p>
            <a:pPr eaLnBrk="1" hangingPunct="1">
              <a:lnSpc>
                <a:spcPct val="80000"/>
              </a:lnSpc>
              <a:defRPr/>
            </a:pPr>
            <a:r>
              <a:rPr lang="en-US" sz="3600" dirty="0"/>
              <a:t>Obstructive Sleep Apnea</a:t>
            </a:r>
          </a:p>
          <a:p>
            <a:pPr eaLnBrk="1" hangingPunct="1">
              <a:lnSpc>
                <a:spcPct val="80000"/>
              </a:lnSpc>
              <a:defRPr/>
            </a:pPr>
            <a:r>
              <a:rPr lang="en-US" sz="3600" dirty="0"/>
              <a:t>Cancer</a:t>
            </a:r>
          </a:p>
        </p:txBody>
      </p:sp>
      <p:pic>
        <p:nvPicPr>
          <p:cNvPr id="2" name="Picture 1"/>
          <p:cNvPicPr>
            <a:picLocks noChangeAspect="1"/>
          </p:cNvPicPr>
          <p:nvPr/>
        </p:nvPicPr>
        <p:blipFill>
          <a:blip r:embed="rId4"/>
          <a:stretch>
            <a:fillRect/>
          </a:stretch>
        </p:blipFill>
        <p:spPr>
          <a:xfrm>
            <a:off x="6064250" y="1905000"/>
            <a:ext cx="2847975" cy="1600200"/>
          </a:xfrm>
          <a:prstGeom prst="rect">
            <a:avLst/>
          </a:prstGeom>
        </p:spPr>
      </p:pic>
    </p:spTree>
    <p:custDataLst>
      <p:tags r:id="rId1"/>
    </p:custDataLst>
    <p:extLst>
      <p:ext uri="{BB962C8B-B14F-4D97-AF65-F5344CB8AC3E}">
        <p14:creationId xmlns:p14="http://schemas.microsoft.com/office/powerpoint/2010/main" val="40460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1476">
                                            <p:txEl>
                                              <p:pRg st="0" end="0"/>
                                            </p:txEl>
                                          </p:spTgt>
                                        </p:tgtEl>
                                        <p:attrNameLst>
                                          <p:attrName>style.visibility</p:attrName>
                                        </p:attrNameLst>
                                      </p:cBhvr>
                                      <p:to>
                                        <p:strVal val="visible"/>
                                      </p:to>
                                    </p:set>
                                    <p:anim calcmode="lin" valueType="num">
                                      <p:cBhvr additive="base">
                                        <p:cTn id="7" dur="2000" fill="hold"/>
                                        <p:tgtEl>
                                          <p:spTgt spid="164147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41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41476">
                                            <p:txEl>
                                              <p:pRg st="1" end="1"/>
                                            </p:txEl>
                                          </p:spTgt>
                                        </p:tgtEl>
                                        <p:attrNameLst>
                                          <p:attrName>style.visibility</p:attrName>
                                        </p:attrNameLst>
                                      </p:cBhvr>
                                      <p:to>
                                        <p:strVal val="visible"/>
                                      </p:to>
                                    </p:set>
                                    <p:anim calcmode="lin" valueType="num">
                                      <p:cBhvr additive="base">
                                        <p:cTn id="11" dur="2000" fill="hold"/>
                                        <p:tgtEl>
                                          <p:spTgt spid="1641476">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41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41476">
                                            <p:txEl>
                                              <p:pRg st="2" end="2"/>
                                            </p:txEl>
                                          </p:spTgt>
                                        </p:tgtEl>
                                        <p:attrNameLst>
                                          <p:attrName>style.visibility</p:attrName>
                                        </p:attrNameLst>
                                      </p:cBhvr>
                                      <p:to>
                                        <p:strVal val="visible"/>
                                      </p:to>
                                    </p:set>
                                    <p:anim calcmode="lin" valueType="num">
                                      <p:cBhvr additive="base">
                                        <p:cTn id="15" dur="2000" fill="hold"/>
                                        <p:tgtEl>
                                          <p:spTgt spid="1641476">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41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41476">
                                            <p:txEl>
                                              <p:pRg st="3" end="3"/>
                                            </p:txEl>
                                          </p:spTgt>
                                        </p:tgtEl>
                                        <p:attrNameLst>
                                          <p:attrName>style.visibility</p:attrName>
                                        </p:attrNameLst>
                                      </p:cBhvr>
                                      <p:to>
                                        <p:strVal val="visible"/>
                                      </p:to>
                                    </p:set>
                                    <p:anim calcmode="lin" valueType="num">
                                      <p:cBhvr additive="base">
                                        <p:cTn id="19" dur="2000" fill="hold"/>
                                        <p:tgtEl>
                                          <p:spTgt spid="1641476">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41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41476">
                                            <p:txEl>
                                              <p:pRg st="4" end="4"/>
                                            </p:txEl>
                                          </p:spTgt>
                                        </p:tgtEl>
                                        <p:attrNameLst>
                                          <p:attrName>style.visibility</p:attrName>
                                        </p:attrNameLst>
                                      </p:cBhvr>
                                      <p:to>
                                        <p:strVal val="visible"/>
                                      </p:to>
                                    </p:set>
                                    <p:anim calcmode="lin" valueType="num">
                                      <p:cBhvr additive="base">
                                        <p:cTn id="23" dur="2000" fill="hold"/>
                                        <p:tgtEl>
                                          <p:spTgt spid="1641476">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41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41476">
                                            <p:txEl>
                                              <p:pRg st="5" end="5"/>
                                            </p:txEl>
                                          </p:spTgt>
                                        </p:tgtEl>
                                        <p:attrNameLst>
                                          <p:attrName>style.visibility</p:attrName>
                                        </p:attrNameLst>
                                      </p:cBhvr>
                                      <p:to>
                                        <p:strVal val="visible"/>
                                      </p:to>
                                    </p:set>
                                    <p:anim calcmode="lin" valueType="num">
                                      <p:cBhvr additive="base">
                                        <p:cTn id="27" dur="2000" fill="hold"/>
                                        <p:tgtEl>
                                          <p:spTgt spid="1641476">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41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41476">
                                            <p:txEl>
                                              <p:pRg st="6" end="6"/>
                                            </p:txEl>
                                          </p:spTgt>
                                        </p:tgtEl>
                                        <p:attrNameLst>
                                          <p:attrName>style.visibility</p:attrName>
                                        </p:attrNameLst>
                                      </p:cBhvr>
                                      <p:to>
                                        <p:strVal val="visible"/>
                                      </p:to>
                                    </p:set>
                                    <p:anim calcmode="lin" valueType="num">
                                      <p:cBhvr additive="base">
                                        <p:cTn id="31" dur="2000" fill="hold"/>
                                        <p:tgtEl>
                                          <p:spTgt spid="1641476">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41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41476">
                                            <p:txEl>
                                              <p:pRg st="7" end="7"/>
                                            </p:txEl>
                                          </p:spTgt>
                                        </p:tgtEl>
                                        <p:attrNameLst>
                                          <p:attrName>style.visibility</p:attrName>
                                        </p:attrNameLst>
                                      </p:cBhvr>
                                      <p:to>
                                        <p:strVal val="visible"/>
                                      </p:to>
                                    </p:set>
                                    <p:anim calcmode="lin" valueType="num">
                                      <p:cBhvr additive="base">
                                        <p:cTn id="35" dur="2000" fill="hold"/>
                                        <p:tgtEl>
                                          <p:spTgt spid="1641476">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6414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a:t>
            </a:r>
          </a:p>
        </p:txBody>
      </p:sp>
      <p:sp>
        <p:nvSpPr>
          <p:cNvPr id="3" name="Content Placeholder 2"/>
          <p:cNvSpPr>
            <a:spLocks noGrp="1"/>
          </p:cNvSpPr>
          <p:nvPr>
            <p:ph sz="quarter" idx="1"/>
          </p:nvPr>
        </p:nvSpPr>
        <p:spPr>
          <a:xfrm>
            <a:off x="457200" y="1219200"/>
            <a:ext cx="6096000" cy="4937760"/>
          </a:xfrm>
        </p:spPr>
        <p:txBody>
          <a:bodyPr/>
          <a:lstStyle/>
          <a:p>
            <a:pPr lvl="0" fontAlgn="base"/>
            <a:r>
              <a:rPr lang="en-US" dirty="0"/>
              <a:t>Which of the following BEST describes insulin resistance?     </a:t>
            </a:r>
          </a:p>
          <a:p>
            <a:pPr marL="731520" lvl="1" indent="-457200" fontAlgn="base">
              <a:buFont typeface="+mj-lt"/>
              <a:buAutoNum type="alphaLcPeriod"/>
            </a:pPr>
            <a:r>
              <a:rPr lang="en-US" sz="2800" dirty="0"/>
              <a:t>Lack of sufficient insulin receptors on fat and muscle cells.</a:t>
            </a:r>
          </a:p>
          <a:p>
            <a:pPr marL="731520" lvl="1" indent="-457200" fontAlgn="base">
              <a:buFont typeface="+mj-lt"/>
              <a:buAutoNum type="alphaLcPeriod"/>
            </a:pPr>
            <a:r>
              <a:rPr lang="en-US" sz="2800" dirty="0"/>
              <a:t>Visceral adipose tissue.</a:t>
            </a:r>
          </a:p>
          <a:p>
            <a:pPr marL="731520" lvl="1" indent="-457200" fontAlgn="base">
              <a:buFont typeface="+mj-lt"/>
              <a:buAutoNum type="alphaLcPeriod"/>
            </a:pPr>
            <a:r>
              <a:rPr lang="en-US" sz="2800" dirty="0"/>
              <a:t>A physiological condition where insulin becomes less effective at lowering blood glucose levels. </a:t>
            </a:r>
          </a:p>
          <a:p>
            <a:pPr marL="731520" lvl="1" indent="-457200" fontAlgn="base">
              <a:buFont typeface="+mj-lt"/>
              <a:buAutoNum type="alphaLcPeriod"/>
            </a:pPr>
            <a:r>
              <a:rPr lang="en-US" sz="2800" dirty="0"/>
              <a:t>Excessive triglyceride levels</a:t>
            </a:r>
          </a:p>
          <a:p>
            <a:pPr marL="0" indent="0">
              <a:buNone/>
            </a:pPr>
            <a:endParaRPr lang="en-US" dirty="0"/>
          </a:p>
        </p:txBody>
      </p:sp>
      <p:pic>
        <p:nvPicPr>
          <p:cNvPr id="4" name="Picture 3"/>
          <p:cNvPicPr>
            <a:picLocks noChangeAspect="1"/>
          </p:cNvPicPr>
          <p:nvPr/>
        </p:nvPicPr>
        <p:blipFill>
          <a:blip r:embed="rId3"/>
          <a:stretch>
            <a:fillRect/>
          </a:stretch>
        </p:blipFill>
        <p:spPr>
          <a:xfrm>
            <a:off x="6934200" y="1676400"/>
            <a:ext cx="1963082" cy="1950889"/>
          </a:xfrm>
          <a:prstGeom prst="rect">
            <a:avLst/>
          </a:prstGeom>
        </p:spPr>
      </p:pic>
    </p:spTree>
    <p:custDataLst>
      <p:tags r:id="rId1"/>
    </p:custDataLst>
    <p:extLst>
      <p:ext uri="{BB962C8B-B14F-4D97-AF65-F5344CB8AC3E}">
        <p14:creationId xmlns:p14="http://schemas.microsoft.com/office/powerpoint/2010/main" val="180346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p>
          <a:p>
            <a:pPr>
              <a:lnSpc>
                <a:spcPct val="90000"/>
              </a:lnSpc>
            </a:pPr>
            <a:r>
              <a:rPr lang="en-US" dirty="0"/>
              <a:t>Start screening </a:t>
            </a:r>
            <a:r>
              <a:rPr lang="en-US" dirty="0">
                <a:solidFill>
                  <a:srgbClr val="C00000"/>
                </a:solidFill>
              </a:rPr>
              <a:t>at age 45 or for anyone </a:t>
            </a:r>
            <a:r>
              <a:rPr lang="en-US" dirty="0"/>
              <a:t>who is </a:t>
            </a:r>
            <a:r>
              <a:rPr lang="en-US" dirty="0">
                <a:solidFill>
                  <a:srgbClr val="C00000"/>
                </a:solidFill>
              </a:rPr>
              <a:t>overweight</a:t>
            </a:r>
            <a:r>
              <a:rPr lang="en-US" dirty="0"/>
              <a: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16995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35780713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14586"/>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a:t>Acanthosis</a:t>
            </a:r>
            <a:r>
              <a:rPr lang="en-US" dirty="0"/>
              <a:t> </a:t>
            </a:r>
            <a:r>
              <a:rPr lang="en-US" dirty="0" err="1"/>
              <a:t>Nigricans</a:t>
            </a:r>
            <a:endParaRPr lang="en-US" dirty="0"/>
          </a:p>
        </p:txBody>
      </p:sp>
    </p:spTree>
    <p:custDataLst>
      <p:tags r:id="rId1"/>
    </p:custDataLst>
    <p:extLst>
      <p:ext uri="{BB962C8B-B14F-4D97-AF65-F5344CB8AC3E}">
        <p14:creationId xmlns:p14="http://schemas.microsoft.com/office/powerpoint/2010/main" val="304674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940769"/>
            <a:ext cx="4191000" cy="2785850"/>
          </a:xfrm>
        </p:spPr>
        <p:txBody>
          <a:bodyPr>
            <a:noAutofit/>
          </a:bodyPr>
          <a:lstStyle/>
          <a:p>
            <a:pPr>
              <a:buFont typeface="Wingdings 3" panose="05040102010807070707" pitchFamily="18" charset="2"/>
              <a:buChar char="}"/>
              <a:defRPr/>
            </a:pPr>
            <a:r>
              <a:rPr lang="en-US" sz="1800" dirty="0"/>
              <a:t>68% overweight or obese </a:t>
            </a:r>
          </a:p>
          <a:p>
            <a:pPr lvl="1">
              <a:buFont typeface="Wingdings 3" panose="05040102010807070707" pitchFamily="18" charset="2"/>
              <a:buChar char="}"/>
              <a:defRPr/>
            </a:pPr>
            <a:r>
              <a:rPr lang="en-US" sz="1600" dirty="0"/>
              <a:t>34% BMI 30 +,  34% BMI 25-29</a:t>
            </a:r>
          </a:p>
          <a:p>
            <a:pPr>
              <a:buFont typeface="Wingdings 3" panose="05040102010807070707" pitchFamily="18" charset="2"/>
              <a:buChar char="}"/>
              <a:defRPr/>
            </a:pPr>
            <a:r>
              <a:rPr lang="en-US" sz="1800" dirty="0"/>
              <a:t>1/3 of all </a:t>
            </a:r>
            <a:r>
              <a:rPr lang="en-US" sz="1800" dirty="0" err="1"/>
              <a:t>overwt</a:t>
            </a:r>
            <a:r>
              <a:rPr lang="en-US" sz="1800" dirty="0"/>
              <a:t> people don’t get diabetes</a:t>
            </a:r>
          </a:p>
          <a:p>
            <a:pPr>
              <a:buFont typeface="Wingdings 3" panose="05040102010807070707" pitchFamily="18" charset="2"/>
              <a:buChar char="}"/>
              <a:defRPr/>
            </a:pPr>
            <a:r>
              <a:rPr lang="en-US" sz="1800" dirty="0"/>
              <a:t>We burn 100 </a:t>
            </a:r>
            <a:r>
              <a:rPr lang="en-US" sz="1800" dirty="0" err="1"/>
              <a:t>cals</a:t>
            </a:r>
            <a:r>
              <a:rPr lang="en-US" sz="1800" dirty="0"/>
              <a:t> less a day at work</a:t>
            </a:r>
          </a:p>
          <a:p>
            <a:pPr fontAlgn="auto">
              <a:spcAft>
                <a:spcPts val="0"/>
              </a:spcAft>
              <a:buFont typeface="Wingdings 3" panose="05040102010807070707" pitchFamily="18" charset="2"/>
              <a:buChar char="}"/>
              <a:defRPr/>
            </a:pPr>
            <a:r>
              <a:rPr lang="en-US" sz="1800" dirty="0"/>
              <a:t>Overall, food costs ~ </a:t>
            </a:r>
            <a:r>
              <a:rPr lang="en-US" sz="1600" dirty="0"/>
              <a:t>10-15% of income</a:t>
            </a:r>
          </a:p>
          <a:p>
            <a:pPr>
              <a:buFont typeface="Wingdings 3" panose="05040102010807070707" pitchFamily="18" charset="2"/>
              <a:buChar char="}"/>
              <a:defRPr/>
            </a:pPr>
            <a:r>
              <a:rPr lang="en-US" sz="2400" dirty="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399"/>
            <a:ext cx="8229600" cy="788369"/>
          </a:xfrm>
        </p:spPr>
        <p:txBody>
          <a:bodyPr>
            <a:normAutofit/>
          </a:bodyPr>
          <a:lstStyle/>
          <a:p>
            <a:r>
              <a:rPr lang="en-US" dirty="0"/>
              <a:t>Obesity and Economics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0442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Rectangle 2"/>
          <p:cNvSpPr>
            <a:spLocks noGrp="1" noChangeArrowheads="1"/>
          </p:cNvSpPr>
          <p:nvPr>
            <p:ph type="title"/>
          </p:nvPr>
        </p:nvSpPr>
        <p:spPr/>
        <p:txBody>
          <a:bodyPr>
            <a:normAutofit/>
          </a:bodyPr>
          <a:lstStyle/>
          <a:p>
            <a:pPr eaLnBrk="1" hangingPunct="1">
              <a:defRPr/>
            </a:pPr>
            <a:r>
              <a:rPr lang="en-US"/>
              <a:t>Acanthosis Nigricans (AN) 	</a:t>
            </a:r>
          </a:p>
        </p:txBody>
      </p:sp>
      <p:sp>
        <p:nvSpPr>
          <p:cNvPr id="1756163" name="Rectangle 3"/>
          <p:cNvSpPr>
            <a:spLocks noGrp="1" noChangeArrowheads="1"/>
          </p:cNvSpPr>
          <p:nvPr>
            <p:ph type="body" idx="1"/>
          </p:nvPr>
        </p:nvSpPr>
        <p:spPr>
          <a:xfrm>
            <a:off x="609600" y="1295400"/>
            <a:ext cx="8077200" cy="5181600"/>
          </a:xfrm>
        </p:spPr>
        <p:txBody>
          <a:bodyPr/>
          <a:lstStyle/>
          <a:p>
            <a:pPr eaLnBrk="1" hangingPunct="1">
              <a:lnSpc>
                <a:spcPct val="90000"/>
              </a:lnSpc>
              <a:defRPr/>
            </a:pPr>
            <a:r>
              <a:rPr lang="en-US" dirty="0"/>
              <a:t>Signals high insulin levels in bloodstream</a:t>
            </a:r>
          </a:p>
          <a:p>
            <a:pPr eaLnBrk="1" hangingPunct="1">
              <a:lnSpc>
                <a:spcPct val="90000"/>
              </a:lnSpc>
              <a:defRPr/>
            </a:pPr>
            <a:r>
              <a:rPr lang="en-US" dirty="0"/>
              <a:t>Patches of darkened skin over parts of body that bend or rub against each other</a:t>
            </a:r>
          </a:p>
          <a:p>
            <a:pPr lvl="1" eaLnBrk="1" hangingPunct="1">
              <a:lnSpc>
                <a:spcPct val="90000"/>
              </a:lnSpc>
              <a:defRPr/>
            </a:pPr>
            <a:r>
              <a:rPr lang="en-US" dirty="0"/>
              <a:t>Neck, underarm, waistline, groin, knuckles, elbows, toes</a:t>
            </a:r>
          </a:p>
          <a:p>
            <a:pPr lvl="1" eaLnBrk="1" hangingPunct="1">
              <a:lnSpc>
                <a:spcPct val="90000"/>
              </a:lnSpc>
              <a:defRPr/>
            </a:pPr>
            <a:r>
              <a:rPr lang="en-US" dirty="0"/>
              <a:t>Skin tags on neck and darkened areas around eyes, nose and cheeks.</a:t>
            </a:r>
          </a:p>
          <a:p>
            <a:pPr eaLnBrk="1" hangingPunct="1">
              <a:lnSpc>
                <a:spcPct val="90000"/>
              </a:lnSpc>
              <a:defRPr/>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267131328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682" y="3902123"/>
            <a:ext cx="3494118" cy="2334912"/>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30976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439738"/>
            <a:ext cx="8176178" cy="736600"/>
          </a:xfrm>
        </p:spPr>
        <p:txBody>
          <a:bodyPr>
            <a:normAutofit/>
          </a:bodyPr>
          <a:lstStyle/>
          <a:p>
            <a:pPr eaLnBrk="1" hangingPunct="1"/>
            <a:r>
              <a:rPr lang="en-US" sz="3600" dirty="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369611" y="60499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380840819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152400"/>
            <a:ext cx="8458200" cy="764387"/>
          </a:xfrm>
        </p:spPr>
        <p:txBody>
          <a:bodyPr lIns="90488" tIns="44450" rIns="90488" bIns="44450">
            <a:normAutofit/>
          </a:bodyPr>
          <a:lstStyle/>
          <a:p>
            <a:pPr eaLnBrk="1" hangingPunct="1"/>
            <a:r>
              <a:rPr lang="en-US" sz="360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08907" y="916787"/>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91354" y="507205"/>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7" y="4675981"/>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US" sz="1600" b="1">
                <a:latin typeface="Helvetica" pitchFamily="34" charset="0"/>
              </a:rPr>
              <a:t>amylin, </a:t>
            </a:r>
            <a:r>
              <a:rPr lang="en-GB" sz="1600">
                <a:latin typeface="Helvetica" pitchFamily="34" charset="0"/>
                <a:sym typeface="Symbol" pitchFamily="18" charset="2"/>
              </a:rPr>
              <a:t></a:t>
            </a:r>
            <a:r>
              <a:rPr lang="en-US" sz="1600" b="1">
                <a:latin typeface="Helvetica" pitchFamily="34" charset="0"/>
                <a:sym typeface="Symbol" pitchFamily="18" charset="2"/>
              </a:rPr>
              <a:t>-</a:t>
            </a:r>
            <a:r>
              <a:rPr lang="en-US" sz="1600" b="1">
                <a:latin typeface="Helvetica" pitchFamily="34" charset="0"/>
              </a:rPr>
              <a:t>cell secretion</a:t>
            </a:r>
          </a:p>
          <a:p>
            <a:r>
              <a:rPr lang="en-US" sz="1600" b="1">
                <a:latin typeface="Helvetica" pitchFamily="34" charset="0"/>
              </a:rPr>
              <a:t>80% loss at dx</a:t>
            </a:r>
          </a:p>
        </p:txBody>
      </p:sp>
      <p:sp>
        <p:nvSpPr>
          <p:cNvPr id="53458"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Increased lipolysis</a:t>
            </a:r>
          </a:p>
        </p:txBody>
      </p:sp>
      <p:sp>
        <p:nvSpPr>
          <p:cNvPr id="53462"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a:t>
            </a:r>
            <a:br>
              <a:rPr lang="en-US" sz="1600" b="1">
                <a:latin typeface="Helvetica" pitchFamily="34" charset="0"/>
              </a:rPr>
            </a:br>
            <a:r>
              <a:rPr lang="en-GB" sz="1600" b="1">
                <a:latin typeface="Helvetica" pitchFamily="34" charset="0"/>
                <a:sym typeface="Symbol" pitchFamily="18" charset="2"/>
              </a:rPr>
              <a:t>satiation neuro-</a:t>
            </a:r>
          </a:p>
          <a:p>
            <a:r>
              <a:rPr lang="en-GB" sz="1600" b="1">
                <a:latin typeface="Helvetica" pitchFamily="34" charset="0"/>
                <a:sym typeface="Symbol" pitchFamily="18" charset="2"/>
              </a:rPr>
              <a:t>transmission</a:t>
            </a:r>
            <a:endParaRPr lang="en-US" sz="1600" b="1">
              <a:latin typeface="Helvetica" pitchFamily="34" charset="0"/>
            </a:endParaRPr>
          </a:p>
        </p:txBody>
      </p:sp>
      <p:sp>
        <p:nvSpPr>
          <p:cNvPr id="53503" name="AutoShape 282"/>
          <p:cNvSpPr>
            <a:spLocks noChangeArrowheads="1"/>
          </p:cNvSpPr>
          <p:nvPr/>
        </p:nvSpPr>
        <p:spPr bwMode="auto">
          <a:xfrm rot="70396" flipH="1">
            <a:off x="1842302" y="3034867"/>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7" y="4787854"/>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15827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81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162773411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a:t>
            </a:r>
          </a:p>
        </p:txBody>
      </p:sp>
      <p:sp>
        <p:nvSpPr>
          <p:cNvPr id="3" name="Content Placeholder 2"/>
          <p:cNvSpPr>
            <a:spLocks noGrp="1"/>
          </p:cNvSpPr>
          <p:nvPr>
            <p:ph sz="quarter" idx="1"/>
          </p:nvPr>
        </p:nvSpPr>
        <p:spPr>
          <a:xfrm>
            <a:off x="457200" y="1219200"/>
            <a:ext cx="6324600" cy="4937760"/>
          </a:xfrm>
        </p:spPr>
        <p:txBody>
          <a:bodyPr>
            <a:normAutofit lnSpcReduction="10000"/>
          </a:bodyPr>
          <a:lstStyle/>
          <a:p>
            <a:r>
              <a:rPr lang="en-US" dirty="0"/>
              <a:t> What is the preferred approach when providing diabetes education with patients?</a:t>
            </a:r>
          </a:p>
          <a:p>
            <a:pPr marL="788670" lvl="1" indent="-514350">
              <a:buFont typeface="+mj-lt"/>
              <a:buAutoNum type="alphaLcPeriod"/>
            </a:pPr>
            <a:r>
              <a:rPr lang="en-US" sz="2800" dirty="0"/>
              <a:t>Provide patient centered self-management support</a:t>
            </a:r>
          </a:p>
          <a:p>
            <a:pPr marL="788670" lvl="1" indent="-514350">
              <a:buFont typeface="+mj-lt"/>
              <a:buAutoNum type="alphaLcPeriod"/>
            </a:pPr>
            <a:r>
              <a:rPr lang="en-US" sz="2800" dirty="0"/>
              <a:t>Instruct all patients to meet national standards</a:t>
            </a:r>
          </a:p>
          <a:p>
            <a:pPr marL="788670" lvl="1" indent="-514350">
              <a:buFont typeface="+mj-lt"/>
              <a:buAutoNum type="alphaLcPeriod"/>
            </a:pPr>
            <a:r>
              <a:rPr lang="en-US" sz="2800" dirty="0"/>
              <a:t>Highlight risk of complications when goals aren’t met</a:t>
            </a:r>
          </a:p>
          <a:p>
            <a:pPr marL="788670" lvl="1" indent="-514350">
              <a:buFont typeface="+mj-lt"/>
              <a:buAutoNum type="alphaLcPeriod"/>
            </a:pPr>
            <a:r>
              <a:rPr lang="en-US" sz="2800" dirty="0"/>
              <a:t>Remind them that insulin treatment can be beneficial.</a:t>
            </a:r>
          </a:p>
          <a:p>
            <a:pPr marL="788670" lvl="1" indent="-514350">
              <a:buFont typeface="+mj-lt"/>
              <a:buAutoNum type="alphaLcPeriod"/>
            </a:pPr>
            <a:endParaRPr lang="en-US" sz="2800" dirty="0"/>
          </a:p>
        </p:txBody>
      </p:sp>
      <p:pic>
        <p:nvPicPr>
          <p:cNvPr id="4" name="Picture 3"/>
          <p:cNvPicPr>
            <a:picLocks noChangeAspect="1"/>
          </p:cNvPicPr>
          <p:nvPr/>
        </p:nvPicPr>
        <p:blipFill>
          <a:blip r:embed="rId3"/>
          <a:stretch>
            <a:fillRect/>
          </a:stretch>
        </p:blipFill>
        <p:spPr>
          <a:xfrm>
            <a:off x="6781800" y="1219200"/>
            <a:ext cx="2076450" cy="3017020"/>
          </a:xfrm>
          <a:prstGeom prst="rect">
            <a:avLst/>
          </a:prstGeom>
        </p:spPr>
      </p:pic>
    </p:spTree>
    <p:custDataLst>
      <p:tags r:id="rId1"/>
    </p:custDataLst>
    <p:extLst>
      <p:ext uri="{BB962C8B-B14F-4D97-AF65-F5344CB8AC3E}">
        <p14:creationId xmlns:p14="http://schemas.microsoft.com/office/powerpoint/2010/main" val="55225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a:t>Comparison of</a:t>
            </a:r>
            <a:br>
              <a:rPr lang="en-US" sz="4000" dirty="0"/>
            </a:br>
            <a:r>
              <a:rPr lang="en-US" sz="4000" dirty="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162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r>
                <a:rPr lang="da-DK" sz="2400" b="1" dirty="0">
                  <a:solidFill>
                    <a:srgbClr val="FFFFFF"/>
                  </a:solidFill>
                  <a:effectLst>
                    <a:outerShdw blurRad="38100" dist="38100" dir="2700000" algn="tl">
                      <a:srgbClr val="000000"/>
                    </a:outerShdw>
                  </a:effectLst>
                  <a:cs typeface="+mn-cs"/>
                </a:rPr>
                <a:t>     </a:t>
              </a:r>
              <a:r>
                <a:rPr lang="da-DK" sz="2400" b="1" u="sng" dirty="0">
                  <a:solidFill>
                    <a:schemeClr val="accent1">
                      <a:lumMod val="75000"/>
                    </a:schemeClr>
                  </a:solidFill>
                  <a:effectLst>
                    <a:outerShdw blurRad="38100" dist="38100" dir="2700000" algn="tl">
                      <a:srgbClr val="000000"/>
                    </a:outerShdw>
                  </a:effectLst>
                  <a:cs typeface="+mn-cs"/>
                </a:rPr>
                <a:t>LADA</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x</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6mos</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103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108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1343"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adult</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x</a:t>
            </a:r>
          </a:p>
        </p:txBody>
      </p:sp>
    </p:spTree>
    <p:custDataLst>
      <p:tags r:id="rId1"/>
    </p:custDataLst>
    <p:extLst>
      <p:ext uri="{BB962C8B-B14F-4D97-AF65-F5344CB8AC3E}">
        <p14:creationId xmlns:p14="http://schemas.microsoft.com/office/powerpoint/2010/main" val="7066767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52400"/>
            <a:ext cx="8458200" cy="1143000"/>
          </a:xfrm>
        </p:spPr>
        <p:txBody>
          <a:bodyPr>
            <a:normAutofit/>
          </a:bodyPr>
          <a:lstStyle/>
          <a:p>
            <a:pPr eaLnBrk="1" hangingPunct="1"/>
            <a:r>
              <a:rPr lang="en-US"/>
              <a:t>Diabetes is also associated with </a:t>
            </a:r>
          </a:p>
        </p:txBody>
      </p:sp>
      <p:sp>
        <p:nvSpPr>
          <p:cNvPr id="1759235" name="Rectangle 3"/>
          <p:cNvSpPr>
            <a:spLocks noGrp="1" noChangeArrowheads="1"/>
          </p:cNvSpPr>
          <p:nvPr>
            <p:ph type="body" idx="1"/>
          </p:nvPr>
        </p:nvSpPr>
        <p:spPr>
          <a:xfrm>
            <a:off x="381000" y="1600200"/>
            <a:ext cx="4800600"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4438499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8"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36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470" y="990600"/>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23831"/>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578679"/>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rPr>
              <a:t>10 trillion human cells</a:t>
            </a:r>
          </a:p>
          <a:p>
            <a:pPr marL="342900" indent="-342900">
              <a:buFont typeface="Arial" panose="020B0604020202020204" pitchFamily="34" charset="0"/>
              <a:buChar char="•"/>
            </a:pPr>
            <a:r>
              <a:rPr lang="en-US" dirty="0">
                <a:latin typeface="Calibri" panose="020F0502020204030204" pitchFamily="34" charset="0"/>
              </a:rPr>
              <a:t>Host 100 trillion bacterial and fungal cells</a:t>
            </a:r>
          </a:p>
        </p:txBody>
      </p:sp>
    </p:spTree>
    <p:custDataLst>
      <p:tags r:id="rId1"/>
    </p:custDataLst>
    <p:extLst>
      <p:ext uri="{BB962C8B-B14F-4D97-AF65-F5344CB8AC3E}">
        <p14:creationId xmlns:p14="http://schemas.microsoft.com/office/powerpoint/2010/main" val="55084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66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Increasing Prevalence –</a:t>
            </a:r>
            <a:br>
              <a:rPr lang="en-US" dirty="0"/>
            </a:br>
            <a:r>
              <a:rPr lang="en-US" dirty="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a:t>Body weight before and during pregnancy influences risk of GDM and future diabetes</a:t>
            </a:r>
          </a:p>
          <a:p>
            <a:pPr>
              <a:defRPr/>
            </a:pPr>
            <a:r>
              <a:rPr lang="en-US" dirty="0"/>
              <a:t>Children born to women with GDM at greater risk of diabetes</a:t>
            </a:r>
          </a:p>
          <a:p>
            <a:pPr>
              <a:defRPr/>
            </a:pPr>
            <a:r>
              <a:rPr lang="en-US" dirty="0"/>
              <a:t>Focus on prevention  </a:t>
            </a:r>
          </a:p>
          <a:p>
            <a:pPr algn="r">
              <a:buFont typeface="Wingdings" pitchFamily="2" charset="2"/>
              <a:buNone/>
              <a:defRPr/>
            </a:pPr>
            <a:endParaRPr lang="en-US" sz="2000" i="1" dirty="0"/>
          </a:p>
          <a:p>
            <a:pPr marL="0" indent="0">
              <a:buNone/>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22889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Quick Question</a:t>
            </a:r>
          </a:p>
        </p:txBody>
      </p:sp>
      <p:sp>
        <p:nvSpPr>
          <p:cNvPr id="3" name="Content Placeholder 2"/>
          <p:cNvSpPr>
            <a:spLocks noGrp="1"/>
          </p:cNvSpPr>
          <p:nvPr>
            <p:ph sz="quarter" idx="1"/>
          </p:nvPr>
        </p:nvSpPr>
        <p:spPr>
          <a:xfrm>
            <a:off x="457200" y="1219200"/>
            <a:ext cx="6553200" cy="4937760"/>
          </a:xfrm>
        </p:spPr>
        <p:txBody>
          <a:bodyPr>
            <a:normAutofit lnSpcReduction="10000"/>
          </a:bodyPr>
          <a:lstStyle/>
          <a:p>
            <a:r>
              <a:rPr lang="en-US" dirty="0"/>
              <a:t>What best describes gestational diabetes?</a:t>
            </a:r>
          </a:p>
          <a:p>
            <a:pPr marL="514350" indent="-514350">
              <a:buAutoNum type="alphaLcPeriod"/>
            </a:pPr>
            <a:r>
              <a:rPr lang="en-US" dirty="0"/>
              <a:t>Diabetes discovered within the first 12 weeks of pregnancy.</a:t>
            </a:r>
          </a:p>
          <a:p>
            <a:pPr marL="514350" indent="-514350">
              <a:buAutoNum type="alphaLcPeriod"/>
            </a:pPr>
            <a:r>
              <a:rPr lang="en-US" dirty="0"/>
              <a:t>Diabetes discovered in the 24-28 week of pregnancy.</a:t>
            </a:r>
          </a:p>
          <a:p>
            <a:pPr marL="514350" indent="-514350">
              <a:buAutoNum type="alphaLcPeriod"/>
            </a:pPr>
            <a:r>
              <a:rPr lang="en-US" dirty="0"/>
              <a:t>Risk of getting diabetes before pregnancy.</a:t>
            </a:r>
          </a:p>
          <a:p>
            <a:pPr marL="514350" indent="-514350">
              <a:buAutoNum type="alphaLcPeriod"/>
            </a:pPr>
            <a:r>
              <a:rPr lang="en-US" dirty="0"/>
              <a:t>Diabetes discovered at any point during pregnancy.</a:t>
            </a:r>
          </a:p>
        </p:txBody>
      </p:sp>
      <p:pic>
        <p:nvPicPr>
          <p:cNvPr id="4" name="Picture 3"/>
          <p:cNvPicPr>
            <a:picLocks noChangeAspect="1"/>
          </p:cNvPicPr>
          <p:nvPr/>
        </p:nvPicPr>
        <p:blipFill>
          <a:blip r:embed="rId3"/>
          <a:stretch>
            <a:fillRect/>
          </a:stretch>
        </p:blipFill>
        <p:spPr>
          <a:xfrm>
            <a:off x="7010400" y="1737190"/>
            <a:ext cx="1963082" cy="1950889"/>
          </a:xfrm>
          <a:prstGeom prst="rect">
            <a:avLst/>
          </a:prstGeom>
        </p:spPr>
      </p:pic>
    </p:spTree>
    <p:custDataLst>
      <p:tags r:id="rId1"/>
    </p:custDataLst>
    <p:extLst>
      <p:ext uri="{BB962C8B-B14F-4D97-AF65-F5344CB8AC3E}">
        <p14:creationId xmlns:p14="http://schemas.microsoft.com/office/powerpoint/2010/main" val="324276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a:t>Screen Pregnant Women </a:t>
            </a:r>
            <a:br>
              <a:rPr lang="en-US" dirty="0"/>
            </a:br>
            <a:r>
              <a:rPr lang="en-US" dirty="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a:t>Screen for undiagnosed Type 2 at the first prenatal visit using standard risk factors.</a:t>
            </a:r>
          </a:p>
          <a:p>
            <a:pPr>
              <a:defRPr/>
            </a:pPr>
            <a:r>
              <a:rPr lang="en-US" dirty="0"/>
              <a:t>Women found to have diabetes at their initial prenatal visit treated as “Diabetes in Pregnancy”</a:t>
            </a:r>
          </a:p>
          <a:p>
            <a:pPr>
              <a:defRPr/>
            </a:pPr>
            <a:r>
              <a:rPr lang="en-US" dirty="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46666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457200" y="381000"/>
            <a:ext cx="8305800" cy="791059"/>
          </a:xfrm>
        </p:spPr>
        <p:txBody>
          <a:bodyPr/>
          <a:lstStyle/>
          <a:p>
            <a:pPr eaLnBrk="1" hangingPunct="1"/>
            <a:r>
              <a:rPr lang="en-US" dirty="0"/>
              <a:t>Postpartum after GDM</a:t>
            </a:r>
          </a:p>
        </p:txBody>
      </p:sp>
      <p:sp>
        <p:nvSpPr>
          <p:cNvPr id="266243" name="Rectangle 3"/>
          <p:cNvSpPr>
            <a:spLocks noGrp="1" noRot="1" noChangeArrowheads="1"/>
          </p:cNvSpPr>
          <p:nvPr>
            <p:ph idx="1"/>
          </p:nvPr>
        </p:nvSpPr>
        <p:spPr>
          <a:xfrm>
            <a:off x="457200" y="1295400"/>
            <a:ext cx="8388350" cy="4800600"/>
          </a:xfrm>
        </p:spPr>
        <p:txBody>
          <a:bodyPr>
            <a:normAutofit/>
          </a:bodyPr>
          <a:lstStyle/>
          <a:p>
            <a:pPr eaLnBrk="1" hangingPunct="1">
              <a:defRPr/>
            </a:pPr>
            <a:r>
              <a:rPr lang="en-US" dirty="0">
                <a:solidFill>
                  <a:srgbClr val="C00000"/>
                </a:solidFill>
              </a:rPr>
              <a:t>50% risk of getting diabetes in 5 years</a:t>
            </a:r>
          </a:p>
          <a:p>
            <a:pPr eaLnBrk="1" hangingPunct="1">
              <a:defRPr/>
            </a:pPr>
            <a:r>
              <a:rPr lang="en-US" dirty="0">
                <a:solidFill>
                  <a:schemeClr val="tx1">
                    <a:lumMod val="95000"/>
                    <a:lumOff val="5000"/>
                  </a:schemeClr>
                </a:solidFill>
              </a:rPr>
              <a:t>Screen at 6-12 </a:t>
            </a:r>
            <a:r>
              <a:rPr lang="en-US" dirty="0" err="1">
                <a:solidFill>
                  <a:schemeClr val="tx1">
                    <a:lumMod val="95000"/>
                    <a:lumOff val="5000"/>
                  </a:schemeClr>
                </a:solidFill>
              </a:rPr>
              <a:t>wks</a:t>
            </a:r>
            <a:r>
              <a:rPr lang="en-US" dirty="0">
                <a:solidFill>
                  <a:schemeClr val="tx1">
                    <a:lumMod val="95000"/>
                    <a:lumOff val="5000"/>
                  </a:schemeClr>
                </a:solidFill>
              </a:rPr>
              <a:t> post partum </a:t>
            </a:r>
          </a:p>
          <a:p>
            <a:pPr eaLnBrk="1" hangingPunct="1">
              <a:defRPr/>
            </a:pPr>
            <a:r>
              <a:rPr lang="en-US" dirty="0">
                <a:solidFill>
                  <a:schemeClr val="tx1">
                    <a:lumMod val="95000"/>
                    <a:lumOff val="5000"/>
                  </a:schemeClr>
                </a:solidFill>
              </a:rPr>
              <a:t>Repeat at 3 </a:t>
            </a:r>
            <a:r>
              <a:rPr lang="en-US" dirty="0" err="1">
                <a:solidFill>
                  <a:schemeClr val="tx1">
                    <a:lumMod val="95000"/>
                    <a:lumOff val="5000"/>
                  </a:schemeClr>
                </a:solidFill>
              </a:rPr>
              <a:t>yr</a:t>
            </a:r>
            <a:r>
              <a:rPr lang="en-US" dirty="0">
                <a:solidFill>
                  <a:schemeClr val="tx1">
                    <a:lumMod val="95000"/>
                    <a:lumOff val="5000"/>
                  </a:schemeClr>
                </a:solidFill>
              </a:rPr>
              <a:t> intervals or signs of DM</a:t>
            </a:r>
          </a:p>
          <a:p>
            <a:pPr lvl="1">
              <a:defRPr/>
            </a:pPr>
            <a:r>
              <a:rPr lang="en-US" dirty="0"/>
              <a:t>Encourage Breast Feeding</a:t>
            </a:r>
          </a:p>
          <a:p>
            <a:pPr lvl="1">
              <a:defRPr/>
            </a:pPr>
            <a:r>
              <a:rPr lang="en-US" dirty="0"/>
              <a:t>Encourage weight control </a:t>
            </a:r>
          </a:p>
          <a:p>
            <a:pPr lvl="1">
              <a:defRPr/>
            </a:pPr>
            <a:r>
              <a:rPr lang="en-US" dirty="0"/>
              <a:t>Encourage exercise</a:t>
            </a:r>
          </a:p>
          <a:p>
            <a:pPr lvl="1">
              <a:defRPr/>
            </a:pPr>
            <a:r>
              <a:rPr lang="en-US" dirty="0"/>
              <a:t>Make sure connected with health care </a:t>
            </a:r>
          </a:p>
          <a:p>
            <a:pPr lvl="1">
              <a:defRPr/>
            </a:pPr>
            <a:r>
              <a:rPr lang="en-US" dirty="0"/>
              <a:t>Lipid profile/ follow BP</a:t>
            </a:r>
          </a:p>
          <a:p>
            <a:pPr lvl="1">
              <a:defRPr/>
            </a:pPr>
            <a:r>
              <a:rPr lang="en-US" dirty="0"/>
              <a:t>Preconception counseling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3127248"/>
            <a:ext cx="2081784" cy="3121152"/>
          </a:xfrm>
          <a:prstGeom prst="rect">
            <a:avLst/>
          </a:prstGeom>
        </p:spPr>
      </p:pic>
    </p:spTree>
    <p:custDataLst>
      <p:tags r:id="rId1"/>
    </p:custDataLst>
    <p:extLst>
      <p:ext uri="{BB962C8B-B14F-4D97-AF65-F5344CB8AC3E}">
        <p14:creationId xmlns:p14="http://schemas.microsoft.com/office/powerpoint/2010/main" val="581895324"/>
      </p:ext>
    </p:extLst>
  </p:cSld>
  <p:clrMapOvr>
    <a:masterClrMapping/>
  </p:clrMapOvr>
  <p:transition spd="med">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ctrTitle" idx="4294967295"/>
          </p:nvPr>
        </p:nvSpPr>
        <p:spPr>
          <a:xfrm>
            <a:off x="485775" y="533400"/>
            <a:ext cx="8077200" cy="2133600"/>
          </a:xfrm>
        </p:spPr>
        <p:txBody>
          <a:bodyPr lIns="90477" tIns="44445" rIns="90477" bIns="44445" anchorCtr="0">
            <a:normAutofit/>
          </a:bodyPr>
          <a:lstStyle/>
          <a:p>
            <a:pPr eaLnBrk="1" hangingPunct="1">
              <a:defRPr/>
            </a:pPr>
            <a:r>
              <a:rPr lang="en-US" sz="4400" dirty="0"/>
              <a:t>The Link Between Hyperglycemia, Insulin Resistance and Cardiovascular Disease</a:t>
            </a:r>
            <a:endParaRPr lang="en-US" sz="4000" dirty="0"/>
          </a:p>
        </p:txBody>
      </p:sp>
      <p:pic>
        <p:nvPicPr>
          <p:cNvPr id="151555" name="Picture 3" descr="MCIN00634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819400"/>
            <a:ext cx="386715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6321522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8" name="Rectangle 2"/>
          <p:cNvSpPr>
            <a:spLocks noGrp="1" noChangeArrowheads="1"/>
          </p:cNvSpPr>
          <p:nvPr>
            <p:ph type="title"/>
          </p:nvPr>
        </p:nvSpPr>
        <p:spPr>
          <a:xfrm>
            <a:off x="455613" y="273050"/>
            <a:ext cx="8226425" cy="715963"/>
          </a:xfrm>
        </p:spPr>
        <p:txBody>
          <a:bodyPr>
            <a:normAutofit/>
          </a:bodyPr>
          <a:lstStyle/>
          <a:p>
            <a:pPr eaLnBrk="1" hangingPunct="1">
              <a:defRPr/>
            </a:pPr>
            <a:r>
              <a:rPr lang="en-US" sz="4000" dirty="0"/>
              <a:t>Heart Disease &amp; DM = 3-5xs Risk</a:t>
            </a:r>
          </a:p>
        </p:txBody>
      </p:sp>
      <p:sp>
        <p:nvSpPr>
          <p:cNvPr id="1698819" name="Rectangle 3"/>
          <p:cNvSpPr>
            <a:spLocks noGrp="1" noChangeArrowheads="1"/>
          </p:cNvSpPr>
          <p:nvPr>
            <p:ph type="body" idx="1"/>
          </p:nvPr>
        </p:nvSpPr>
        <p:spPr>
          <a:xfrm>
            <a:off x="609600" y="1160463"/>
            <a:ext cx="6019800" cy="5334000"/>
          </a:xfrm>
        </p:spPr>
        <p:txBody>
          <a:bodyPr>
            <a:normAutofit lnSpcReduction="10000"/>
          </a:bodyPr>
          <a:lstStyle/>
          <a:p>
            <a:pPr eaLnBrk="1" hangingPunct="1">
              <a:defRPr/>
            </a:pPr>
            <a:r>
              <a:rPr lang="en-US" sz="2800" dirty="0"/>
              <a:t>CHF   </a:t>
            </a:r>
          </a:p>
          <a:p>
            <a:pPr lvl="1" eaLnBrk="1" hangingPunct="1">
              <a:defRPr/>
            </a:pPr>
            <a:r>
              <a:rPr lang="en-US" sz="2400" dirty="0"/>
              <a:t>7.9 % w/ diabetes vs. </a:t>
            </a:r>
          </a:p>
          <a:p>
            <a:pPr lvl="1" eaLnBrk="1" hangingPunct="1">
              <a:defRPr/>
            </a:pPr>
            <a:r>
              <a:rPr lang="en-US" sz="2400" dirty="0"/>
              <a:t>1.1 % no diabetes </a:t>
            </a:r>
          </a:p>
          <a:p>
            <a:pPr eaLnBrk="1" hangingPunct="1">
              <a:defRPr/>
            </a:pPr>
            <a:r>
              <a:rPr lang="en-US" sz="2800" dirty="0"/>
              <a:t>Heart attack  </a:t>
            </a:r>
          </a:p>
          <a:p>
            <a:pPr lvl="1" eaLnBrk="1" hangingPunct="1">
              <a:defRPr/>
            </a:pPr>
            <a:r>
              <a:rPr lang="en-US" sz="2400" dirty="0"/>
              <a:t>9.8 % w/ diabetes vs.</a:t>
            </a:r>
          </a:p>
          <a:p>
            <a:pPr lvl="1" eaLnBrk="1" hangingPunct="1">
              <a:defRPr/>
            </a:pPr>
            <a:r>
              <a:rPr lang="en-US" sz="2400" dirty="0"/>
              <a:t> 1.8 % no diabetes </a:t>
            </a:r>
          </a:p>
          <a:p>
            <a:pPr eaLnBrk="1" hangingPunct="1">
              <a:defRPr/>
            </a:pPr>
            <a:r>
              <a:rPr lang="en-US" sz="2800" dirty="0"/>
              <a:t>Coronary heart disease  </a:t>
            </a:r>
          </a:p>
          <a:p>
            <a:pPr lvl="1" eaLnBrk="1" hangingPunct="1">
              <a:defRPr/>
            </a:pPr>
            <a:r>
              <a:rPr lang="en-US" sz="2400" dirty="0"/>
              <a:t>9.1 % w/ diabetes vs. </a:t>
            </a:r>
          </a:p>
          <a:p>
            <a:pPr lvl="1" eaLnBrk="1" hangingPunct="1">
              <a:defRPr/>
            </a:pPr>
            <a:r>
              <a:rPr lang="en-US" sz="2400" dirty="0"/>
              <a:t>2.1 % no diabetes </a:t>
            </a:r>
          </a:p>
          <a:p>
            <a:pPr eaLnBrk="1" hangingPunct="1">
              <a:defRPr/>
            </a:pPr>
            <a:r>
              <a:rPr lang="en-US" sz="2800" dirty="0"/>
              <a:t>Stroke  </a:t>
            </a:r>
          </a:p>
          <a:p>
            <a:pPr lvl="1" eaLnBrk="1" hangingPunct="1">
              <a:defRPr/>
            </a:pPr>
            <a:r>
              <a:rPr lang="en-US" sz="2400" dirty="0"/>
              <a:t>6.6 % w/ diabetes vs. </a:t>
            </a:r>
          </a:p>
          <a:p>
            <a:pPr lvl="1" eaLnBrk="1" hangingPunct="1">
              <a:defRPr/>
            </a:pPr>
            <a:r>
              <a:rPr lang="en-US" sz="2400" dirty="0"/>
              <a:t>1.8 % no diabetes</a:t>
            </a:r>
          </a:p>
          <a:p>
            <a:pPr lvl="1" algn="r" eaLnBrk="1" hangingPunct="1">
              <a:defRPr/>
            </a:pPr>
            <a:r>
              <a:rPr lang="en-US" sz="1800" dirty="0"/>
              <a:t>2007 AACE</a:t>
            </a:r>
          </a:p>
        </p:txBody>
      </p:sp>
      <p:sp>
        <p:nvSpPr>
          <p:cNvPr id="159748" name="Text Box 4"/>
          <p:cNvSpPr txBox="1">
            <a:spLocks noChangeArrowheads="1"/>
          </p:cNvSpPr>
          <p:nvPr/>
        </p:nvSpPr>
        <p:spPr bwMode="auto">
          <a:xfrm>
            <a:off x="966152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p>
        </p:txBody>
      </p:sp>
      <p:pic>
        <p:nvPicPr>
          <p:cNvPr id="159749" name="Picture 5" descr="MCj041593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160463"/>
            <a:ext cx="2781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0180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a:t>Cardio Metabolic Risk  - </a:t>
            </a:r>
            <a:br>
              <a:rPr lang="en-US" sz="4000" dirty="0"/>
            </a:br>
            <a:r>
              <a:rPr lang="en-US" sz="4000" dirty="0"/>
              <a:t>5 </a:t>
            </a:r>
            <a:r>
              <a:rPr lang="en-US" sz="4000" dirty="0" err="1"/>
              <a:t>Hypers</a:t>
            </a:r>
            <a:r>
              <a:rPr lang="en-US" sz="4000" dirty="0"/>
              <a:t> -</a:t>
            </a:r>
          </a:p>
        </p:txBody>
      </p:sp>
      <p:sp>
        <p:nvSpPr>
          <p:cNvPr id="1751043" name="Rectangle 3"/>
          <p:cNvSpPr>
            <a:spLocks noGrp="1" noChangeArrowheads="1"/>
          </p:cNvSpPr>
          <p:nvPr>
            <p:ph type="body" idx="1"/>
          </p:nvPr>
        </p:nvSpPr>
        <p:spPr>
          <a:xfrm>
            <a:off x="457200" y="1676400"/>
            <a:ext cx="8229600" cy="4480560"/>
          </a:xfrm>
        </p:spPr>
        <p:txBody>
          <a:bodyPr/>
          <a:lstStyle/>
          <a:p>
            <a:pPr eaLnBrk="1" hangingPunct="1">
              <a:defRPr/>
            </a:pPr>
            <a:r>
              <a:rPr lang="en-US" dirty="0" err="1"/>
              <a:t>Hyperinsulinemia</a:t>
            </a:r>
            <a:r>
              <a:rPr lang="en-US" dirty="0"/>
              <a:t> (resistance)</a:t>
            </a:r>
          </a:p>
          <a:p>
            <a:pPr eaLnBrk="1" hangingPunct="1">
              <a:defRPr/>
            </a:pPr>
            <a:r>
              <a:rPr lang="en-US" dirty="0"/>
              <a:t>Hyperglycemia</a:t>
            </a:r>
          </a:p>
          <a:p>
            <a:pPr eaLnBrk="1" hangingPunct="1">
              <a:defRPr/>
            </a:pPr>
            <a:r>
              <a:rPr lang="en-US" dirty="0"/>
              <a:t>Hyperlipidemia</a:t>
            </a:r>
          </a:p>
          <a:p>
            <a:pPr eaLnBrk="1" hangingPunct="1">
              <a:defRPr/>
            </a:pPr>
            <a:r>
              <a:rPr lang="en-US" dirty="0"/>
              <a:t>Hypertension</a:t>
            </a:r>
          </a:p>
          <a:p>
            <a:pPr eaLnBrk="1" hangingPunct="1">
              <a:defRPr/>
            </a:pPr>
            <a:r>
              <a:rPr lang="en-US" dirty="0" err="1"/>
              <a:t>Hyper”waistline”emia</a:t>
            </a:r>
            <a:r>
              <a:rPr lang="en-US" dirty="0"/>
              <a:t> (35” women, 40” men)</a:t>
            </a:r>
          </a:p>
          <a:p>
            <a:pPr eaLnBrk="1" hangingPunct="1">
              <a:buFont typeface="Wingdings" pitchFamily="2" charset="2"/>
              <a:buNone/>
              <a:defRPr/>
            </a:pPr>
            <a:endParaRPr lang="en-US" i="1" dirty="0"/>
          </a:p>
          <a:p>
            <a:pPr algn="ctr" eaLnBrk="1" hangingPunct="1">
              <a:buFont typeface="Wingdings" pitchFamily="2" charset="2"/>
              <a:buNone/>
              <a:defRPr/>
            </a:pPr>
            <a:r>
              <a:rPr lang="en-US" sz="3200" i="1" dirty="0">
                <a:solidFill>
                  <a:srgbClr val="C00000"/>
                </a:solidFill>
              </a:rPr>
              <a:t>Manifestations of Insulin Resistance</a:t>
            </a:r>
            <a:endParaRPr lang="en-US" sz="3200" dirty="0">
              <a:solidFill>
                <a:srgbClr val="C00000"/>
              </a:solidFill>
            </a:endParaRPr>
          </a:p>
        </p:txBody>
      </p:sp>
      <p:pic>
        <p:nvPicPr>
          <p:cNvPr id="156676"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49278"/>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77791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a:xfrm>
            <a:off x="381000" y="304800"/>
            <a:ext cx="8534400" cy="914400"/>
          </a:xfrm>
        </p:spPr>
        <p:txBody>
          <a:bodyPr lIns="90488" tIns="44450" rIns="90488" bIns="44450" anchor="b" anchorCtr="0">
            <a:normAutofit fontScale="90000"/>
          </a:bodyPr>
          <a:lstStyle/>
          <a:p>
            <a:pPr eaLnBrk="1" hangingPunct="1">
              <a:defRPr/>
            </a:pPr>
            <a:r>
              <a:rPr lang="en-US" sz="4000" b="1"/>
              <a:t>Vascular Disease &amp; Diabetes </a:t>
            </a:r>
            <a:r>
              <a:rPr lang="en-US" sz="2800" b="1"/>
              <a:t>“atheroscleropathy”</a:t>
            </a:r>
            <a:endParaRPr lang="en-US" sz="2800">
              <a:solidFill>
                <a:srgbClr val="00FF00"/>
              </a:solidFill>
            </a:endParaRPr>
          </a:p>
        </p:txBody>
      </p:sp>
      <p:sp>
        <p:nvSpPr>
          <p:cNvPr id="1699843" name="Rectangle 3"/>
          <p:cNvSpPr>
            <a:spLocks noGrp="1" noChangeArrowheads="1"/>
          </p:cNvSpPr>
          <p:nvPr>
            <p:ph type="body" idx="1"/>
          </p:nvPr>
        </p:nvSpPr>
        <p:spPr>
          <a:xfrm>
            <a:off x="304800" y="1295400"/>
            <a:ext cx="7620000" cy="5562600"/>
          </a:xfrm>
        </p:spPr>
        <p:txBody>
          <a:bodyPr lIns="90488" tIns="44450" rIns="90488" bIns="44450"/>
          <a:lstStyle/>
          <a:p>
            <a:pPr lvl="1" eaLnBrk="1" hangingPunct="1">
              <a:buFont typeface="Wingdings" pitchFamily="2" charset="2"/>
              <a:buBlip>
                <a:blip r:embed="rId4"/>
              </a:buBlip>
              <a:defRPr/>
            </a:pPr>
            <a:r>
              <a:rPr lang="en-US" dirty="0"/>
              <a:t>Normal endothelial cells are protective</a:t>
            </a:r>
          </a:p>
          <a:p>
            <a:pPr lvl="1" eaLnBrk="1" hangingPunct="1">
              <a:buFont typeface="Wingdings" pitchFamily="2" charset="2"/>
              <a:buBlip>
                <a:blip r:embed="rId4"/>
              </a:buBlip>
              <a:defRPr/>
            </a:pPr>
            <a:r>
              <a:rPr lang="en-US" dirty="0"/>
              <a:t>Abnormal glucose = Endothelial cell dysfunction </a:t>
            </a:r>
          </a:p>
          <a:p>
            <a:pPr lvl="2" eaLnBrk="1" hangingPunct="1">
              <a:buFont typeface="Wingdings" pitchFamily="2" charset="2"/>
              <a:buBlip>
                <a:blip r:embed="rId5"/>
              </a:buBlip>
              <a:defRPr/>
            </a:pPr>
            <a:r>
              <a:rPr lang="en-US" sz="2800" dirty="0"/>
              <a:t>Lower Nitric Oxide levels = Poor </a:t>
            </a:r>
            <a:r>
              <a:rPr lang="en-US" sz="2800" dirty="0" err="1"/>
              <a:t>vasodilation</a:t>
            </a:r>
            <a:endParaRPr lang="en-US" sz="2800" dirty="0"/>
          </a:p>
          <a:p>
            <a:pPr lvl="2" eaLnBrk="1" hangingPunct="1">
              <a:buFont typeface="Wingdings" pitchFamily="2" charset="2"/>
              <a:buBlip>
                <a:blip r:embed="rId5"/>
              </a:buBlip>
              <a:defRPr/>
            </a:pPr>
            <a:r>
              <a:rPr lang="en-US" sz="2800" dirty="0"/>
              <a:t>Release of inflammatory mediators</a:t>
            </a:r>
          </a:p>
          <a:p>
            <a:pPr lvl="2" eaLnBrk="1" hangingPunct="1">
              <a:buFont typeface="Wingdings" pitchFamily="2" charset="2"/>
              <a:buBlip>
                <a:blip r:embed="rId5"/>
              </a:buBlip>
              <a:defRPr/>
            </a:pPr>
            <a:r>
              <a:rPr lang="en-US" sz="2800" dirty="0"/>
              <a:t>Higher </a:t>
            </a:r>
            <a:r>
              <a:rPr lang="en-US" sz="2800" dirty="0" err="1"/>
              <a:t>aldosterone</a:t>
            </a:r>
            <a:r>
              <a:rPr lang="en-US" sz="2800" dirty="0"/>
              <a:t> levels</a:t>
            </a:r>
          </a:p>
          <a:p>
            <a:pPr lvl="2" eaLnBrk="1" hangingPunct="1">
              <a:buFont typeface="Wingdings" pitchFamily="2" charset="2"/>
              <a:buBlip>
                <a:blip r:embed="rId5"/>
              </a:buBlip>
              <a:defRPr/>
            </a:pPr>
            <a:r>
              <a:rPr lang="en-US" sz="2800" dirty="0" err="1"/>
              <a:t>Adipokines</a:t>
            </a:r>
            <a:r>
              <a:rPr lang="en-US" sz="2800" dirty="0"/>
              <a:t> = &gt; </a:t>
            </a:r>
            <a:r>
              <a:rPr lang="en-US" sz="2800" dirty="0" err="1"/>
              <a:t>angiotensin</a:t>
            </a:r>
            <a:r>
              <a:rPr lang="en-US" sz="2800" dirty="0"/>
              <a:t> = HTN</a:t>
            </a:r>
          </a:p>
          <a:p>
            <a:pPr lvl="2" eaLnBrk="1" hangingPunct="1">
              <a:buFont typeface="Wingdings" pitchFamily="2" charset="2"/>
              <a:buBlip>
                <a:blip r:embed="rId5"/>
              </a:buBlip>
              <a:defRPr/>
            </a:pPr>
            <a:r>
              <a:rPr lang="en-US" sz="2800" dirty="0"/>
              <a:t>= Increased risk of acute thrombotic event</a:t>
            </a:r>
          </a:p>
          <a:p>
            <a:pPr lvl="1" eaLnBrk="1" hangingPunct="1">
              <a:buFont typeface="Wingdings" pitchFamily="2" charset="2"/>
              <a:buBlip>
                <a:blip r:embed="rId4"/>
              </a:buBlip>
              <a:defRPr/>
            </a:pPr>
            <a:r>
              <a:rPr lang="en-US" dirty="0"/>
              <a:t>Increased arterial stiffness</a:t>
            </a:r>
          </a:p>
          <a:p>
            <a:pPr lvl="3" eaLnBrk="1" hangingPunct="1">
              <a:buFont typeface="Wingdings" pitchFamily="2" charset="2"/>
              <a:buBlip>
                <a:blip r:embed="rId4"/>
              </a:buBlip>
              <a:defRPr/>
            </a:pPr>
            <a:r>
              <a:rPr lang="en-US" sz="2400" dirty="0"/>
              <a:t>Due to chronic hyperglycemia, endothelial inflammation</a:t>
            </a:r>
          </a:p>
        </p:txBody>
      </p:sp>
    </p:spTree>
    <p:custDataLst>
      <p:tags r:id="rId1"/>
    </p:custDataLst>
    <p:extLst>
      <p:ext uri="{BB962C8B-B14F-4D97-AF65-F5344CB8AC3E}">
        <p14:creationId xmlns:p14="http://schemas.microsoft.com/office/powerpoint/2010/main" val="1717581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99843">
                                            <p:txEl>
                                              <p:pRg st="1" end="1"/>
                                            </p:txEl>
                                          </p:spTgt>
                                        </p:tgtEl>
                                        <p:attrNameLst>
                                          <p:attrName>style.visibility</p:attrName>
                                        </p:attrNameLst>
                                      </p:cBhvr>
                                      <p:to>
                                        <p:strVal val="visible"/>
                                      </p:to>
                                    </p:set>
                                    <p:animEffect transition="in" filter="checkerboard(across)">
                                      <p:cBhvr>
                                        <p:cTn id="7" dur="1000"/>
                                        <p:tgtEl>
                                          <p:spTgt spid="169984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699843">
                                            <p:txEl>
                                              <p:pRg st="2" end="2"/>
                                            </p:txEl>
                                          </p:spTgt>
                                        </p:tgtEl>
                                        <p:attrNameLst>
                                          <p:attrName>style.visibility</p:attrName>
                                        </p:attrNameLst>
                                      </p:cBhvr>
                                      <p:to>
                                        <p:strVal val="visible"/>
                                      </p:to>
                                    </p:set>
                                    <p:animEffect transition="in" filter="checkerboard(across)">
                                      <p:cBhvr>
                                        <p:cTn id="10" dur="500"/>
                                        <p:tgtEl>
                                          <p:spTgt spid="169984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699843">
                                            <p:txEl>
                                              <p:pRg st="3" end="3"/>
                                            </p:txEl>
                                          </p:spTgt>
                                        </p:tgtEl>
                                        <p:attrNameLst>
                                          <p:attrName>style.visibility</p:attrName>
                                        </p:attrNameLst>
                                      </p:cBhvr>
                                      <p:to>
                                        <p:strVal val="visible"/>
                                      </p:to>
                                    </p:set>
                                    <p:animEffect transition="in" filter="checkerboard(across)">
                                      <p:cBhvr>
                                        <p:cTn id="13" dur="500"/>
                                        <p:tgtEl>
                                          <p:spTgt spid="1699843">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699843">
                                            <p:txEl>
                                              <p:pRg st="4" end="4"/>
                                            </p:txEl>
                                          </p:spTgt>
                                        </p:tgtEl>
                                        <p:attrNameLst>
                                          <p:attrName>style.visibility</p:attrName>
                                        </p:attrNameLst>
                                      </p:cBhvr>
                                      <p:to>
                                        <p:strVal val="visible"/>
                                      </p:to>
                                    </p:set>
                                    <p:animEffect transition="in" filter="checkerboard(across)">
                                      <p:cBhvr>
                                        <p:cTn id="16" dur="500"/>
                                        <p:tgtEl>
                                          <p:spTgt spid="1699843">
                                            <p:txEl>
                                              <p:pRg st="4" end="4"/>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699843">
                                            <p:txEl>
                                              <p:pRg st="5" end="5"/>
                                            </p:txEl>
                                          </p:spTgt>
                                        </p:tgtEl>
                                        <p:attrNameLst>
                                          <p:attrName>style.visibility</p:attrName>
                                        </p:attrNameLst>
                                      </p:cBhvr>
                                      <p:to>
                                        <p:strVal val="visible"/>
                                      </p:to>
                                    </p:set>
                                    <p:animEffect transition="in" filter="checkerboard(across)">
                                      <p:cBhvr>
                                        <p:cTn id="19" dur="500"/>
                                        <p:tgtEl>
                                          <p:spTgt spid="1699843">
                                            <p:txEl>
                                              <p:pRg st="5" end="5"/>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1699843">
                                            <p:txEl>
                                              <p:pRg st="6" end="6"/>
                                            </p:txEl>
                                          </p:spTgt>
                                        </p:tgtEl>
                                        <p:attrNameLst>
                                          <p:attrName>style.visibility</p:attrName>
                                        </p:attrNameLst>
                                      </p:cBhvr>
                                      <p:to>
                                        <p:strVal val="visible"/>
                                      </p:to>
                                    </p:set>
                                    <p:animEffect transition="in" filter="checkerboard(across)">
                                      <p:cBhvr>
                                        <p:cTn id="22" dur="500"/>
                                        <p:tgtEl>
                                          <p:spTgt spid="169984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699843">
                                            <p:txEl>
                                              <p:pRg st="7" end="7"/>
                                            </p:txEl>
                                          </p:spTgt>
                                        </p:tgtEl>
                                        <p:attrNameLst>
                                          <p:attrName>style.visibility</p:attrName>
                                        </p:attrNameLst>
                                      </p:cBhvr>
                                      <p:to>
                                        <p:strVal val="visible"/>
                                      </p:to>
                                    </p:set>
                                    <p:animEffect transition="in" filter="diamond(in)">
                                      <p:cBhvr>
                                        <p:cTn id="27" dur="1000"/>
                                        <p:tgtEl>
                                          <p:spTgt spid="1699843">
                                            <p:txEl>
                                              <p:pRg st="7" end="7"/>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1699843">
                                            <p:txEl>
                                              <p:pRg st="8" end="8"/>
                                            </p:txEl>
                                          </p:spTgt>
                                        </p:tgtEl>
                                        <p:attrNameLst>
                                          <p:attrName>style.visibility</p:attrName>
                                        </p:attrNameLst>
                                      </p:cBhvr>
                                      <p:to>
                                        <p:strVal val="visible"/>
                                      </p:to>
                                    </p:set>
                                    <p:animEffect transition="in" filter="diamond(in)">
                                      <p:cBhvr>
                                        <p:cTn id="30" dur="1000"/>
                                        <p:tgtEl>
                                          <p:spTgt spid="16998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a:t>
            </a:r>
          </a:p>
        </p:txBody>
      </p:sp>
      <p:sp>
        <p:nvSpPr>
          <p:cNvPr id="3" name="Content Placeholder 2"/>
          <p:cNvSpPr>
            <a:spLocks noGrp="1"/>
          </p:cNvSpPr>
          <p:nvPr>
            <p:ph sz="quarter" idx="1"/>
          </p:nvPr>
        </p:nvSpPr>
        <p:spPr>
          <a:xfrm>
            <a:off x="457200" y="1219200"/>
            <a:ext cx="5257800" cy="4937760"/>
          </a:xfrm>
        </p:spPr>
        <p:txBody>
          <a:bodyPr>
            <a:normAutofit fontScale="92500" lnSpcReduction="10000"/>
          </a:bodyPr>
          <a:lstStyle/>
          <a:p>
            <a:r>
              <a:rPr lang="en-US" dirty="0"/>
              <a:t>MJ has been admitted with a heart attack and wants to know what he can do to get healthier. Which of the following are considered modifiable cardiovascular risk factors?</a:t>
            </a:r>
          </a:p>
          <a:p>
            <a:pPr marL="788670" lvl="1" indent="-514350">
              <a:buAutoNum type="alphaLcPeriod"/>
            </a:pPr>
            <a:r>
              <a:rPr lang="en-US" sz="3200" dirty="0"/>
              <a:t>Family history, obesity</a:t>
            </a:r>
          </a:p>
          <a:p>
            <a:pPr marL="788670" lvl="1" indent="-514350">
              <a:buAutoNum type="alphaLcPeriod"/>
            </a:pPr>
            <a:r>
              <a:rPr lang="en-US" sz="3200" dirty="0"/>
              <a:t>Smoking, obesity</a:t>
            </a:r>
          </a:p>
          <a:p>
            <a:pPr marL="788670" lvl="1" indent="-514350">
              <a:buAutoNum type="alphaLcPeriod"/>
            </a:pPr>
            <a:r>
              <a:rPr lang="en-US" sz="3200" dirty="0"/>
              <a:t>Hypertension, ethnicity</a:t>
            </a:r>
          </a:p>
          <a:p>
            <a:pPr marL="788670" lvl="1" indent="-514350">
              <a:buAutoNum type="alphaLcPeriod"/>
            </a:pPr>
            <a:r>
              <a:rPr lang="en-US" sz="3200" dirty="0"/>
              <a:t>BMI and age</a:t>
            </a:r>
          </a:p>
        </p:txBody>
      </p:sp>
      <p:pic>
        <p:nvPicPr>
          <p:cNvPr id="4" name="Picture 3"/>
          <p:cNvPicPr>
            <a:picLocks noChangeAspect="1"/>
          </p:cNvPicPr>
          <p:nvPr/>
        </p:nvPicPr>
        <p:blipFill>
          <a:blip r:embed="rId3"/>
          <a:stretch>
            <a:fillRect/>
          </a:stretch>
        </p:blipFill>
        <p:spPr>
          <a:xfrm>
            <a:off x="6477000" y="1715420"/>
            <a:ext cx="1963082" cy="1950889"/>
          </a:xfrm>
          <a:prstGeom prst="rect">
            <a:avLst/>
          </a:prstGeom>
        </p:spPr>
      </p:pic>
    </p:spTree>
    <p:custDataLst>
      <p:tags r:id="rId1"/>
    </p:custDataLst>
    <p:extLst>
      <p:ext uri="{BB962C8B-B14F-4D97-AF65-F5344CB8AC3E}">
        <p14:creationId xmlns:p14="http://schemas.microsoft.com/office/powerpoint/2010/main" val="488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2"/>
          <a:stretch>
            <a:fillRect/>
          </a:stretch>
        </p:blipFill>
        <p:spPr>
          <a:xfrm>
            <a:off x="5105400" y="1905000"/>
            <a:ext cx="3048000" cy="3362325"/>
          </a:xfrm>
          <a:prstGeom prst="rect">
            <a:avLst/>
          </a:prstGeom>
        </p:spPr>
      </p:pic>
    </p:spTree>
    <p:extLst>
      <p:ext uri="{BB962C8B-B14F-4D97-AF65-F5344CB8AC3E}">
        <p14:creationId xmlns:p14="http://schemas.microsoft.com/office/powerpoint/2010/main" val="339921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25102229"/>
              </p:ext>
            </p:extLst>
          </p:nvPr>
        </p:nvGraphicFramePr>
        <p:xfrm>
          <a:off x="2895600" y="457200"/>
          <a:ext cx="6248400" cy="5659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46611" name="Rectangle 19"/>
          <p:cNvSpPr>
            <a:spLocks noChangeArrowheads="1"/>
          </p:cNvSpPr>
          <p:nvPr/>
        </p:nvSpPr>
        <p:spPr bwMode="auto">
          <a:xfrm>
            <a:off x="222143" y="1828800"/>
            <a:ext cx="2895600" cy="3276600"/>
          </a:xfrm>
          <a:prstGeom prst="rect">
            <a:avLst/>
          </a:prstGeom>
          <a:noFill/>
          <a:ln w="9525">
            <a:noFill/>
            <a:miter lim="800000"/>
            <a:headEnd/>
            <a:tailEnd/>
          </a:ln>
          <a:effectLst/>
        </p:spPr>
        <p:txBody>
          <a:bodyPr anchor="ctr"/>
          <a:lstStyle/>
          <a:p>
            <a:pPr algn="r">
              <a:defRPr/>
            </a:pPr>
            <a:br>
              <a:rPr lang="en-US" sz="4000" dirty="0">
                <a:solidFill>
                  <a:schemeClr val="hlink"/>
                </a:solidFill>
                <a:effectLst>
                  <a:outerShdw blurRad="38100" dist="38100" dir="2700000" algn="tl">
                    <a:srgbClr val="000000"/>
                  </a:outerShdw>
                </a:effectLst>
                <a:latin typeface="Arial" charset="0"/>
                <a:cs typeface="+mn-cs"/>
              </a:rPr>
            </a:br>
            <a:r>
              <a:rPr lang="en-US" sz="3200" i="1" dirty="0">
                <a:latin typeface="Arial" charset="0"/>
                <a:cs typeface="+mn-cs"/>
              </a:rPr>
              <a:t>The more risk </a:t>
            </a:r>
            <a:br>
              <a:rPr lang="en-US" sz="3200" i="1" dirty="0">
                <a:latin typeface="Arial" charset="0"/>
                <a:cs typeface="+mn-cs"/>
              </a:rPr>
            </a:br>
            <a:r>
              <a:rPr lang="en-US" sz="3200" i="1" dirty="0">
                <a:latin typeface="Arial" charset="0"/>
                <a:cs typeface="+mn-cs"/>
              </a:rPr>
              <a:t>factors = greater </a:t>
            </a:r>
            <a:br>
              <a:rPr lang="en-US" sz="3200" i="1" dirty="0">
                <a:latin typeface="Arial" charset="0"/>
                <a:cs typeface="+mn-cs"/>
              </a:rPr>
            </a:br>
            <a:r>
              <a:rPr lang="en-US" sz="3200" i="1" dirty="0">
                <a:latin typeface="Arial" charset="0"/>
                <a:cs typeface="+mn-cs"/>
              </a:rPr>
              <a:t>risk of heart </a:t>
            </a:r>
            <a:br>
              <a:rPr lang="en-US" sz="3200" i="1" dirty="0">
                <a:latin typeface="Arial" charset="0"/>
                <a:cs typeface="+mn-cs"/>
              </a:rPr>
            </a:br>
            <a:r>
              <a:rPr lang="en-US" sz="3200" i="1" dirty="0">
                <a:latin typeface="Arial" charset="0"/>
                <a:cs typeface="+mn-cs"/>
              </a:rPr>
              <a:t>disease and </a:t>
            </a:r>
            <a:br>
              <a:rPr lang="en-US" sz="3200" i="1" dirty="0">
                <a:latin typeface="Arial" charset="0"/>
                <a:cs typeface="+mn-cs"/>
              </a:rPr>
            </a:br>
            <a:r>
              <a:rPr lang="en-US" sz="3200" i="1" dirty="0">
                <a:latin typeface="Arial" charset="0"/>
                <a:cs typeface="+mn-cs"/>
              </a:rPr>
              <a:t>diabetes</a:t>
            </a:r>
            <a:br>
              <a:rPr lang="en-US" sz="3200" i="1" dirty="0">
                <a:latin typeface="Arial" charset="0"/>
                <a:cs typeface="+mn-cs"/>
              </a:rPr>
            </a:br>
            <a:r>
              <a:rPr lang="en-US" i="1" dirty="0">
                <a:latin typeface="Arial" charset="0"/>
                <a:cs typeface="+mn-cs"/>
              </a:rPr>
              <a:t>ADA 2007</a:t>
            </a:r>
          </a:p>
        </p:txBody>
      </p:sp>
      <p:sp>
        <p:nvSpPr>
          <p:cNvPr id="1646613" name="Rectangle 21"/>
          <p:cNvSpPr>
            <a:spLocks noChangeArrowheads="1"/>
          </p:cNvSpPr>
          <p:nvPr/>
        </p:nvSpPr>
        <p:spPr bwMode="auto">
          <a:xfrm>
            <a:off x="377125" y="-1292"/>
            <a:ext cx="4038600" cy="2743200"/>
          </a:xfrm>
          <a:prstGeom prst="rect">
            <a:avLst/>
          </a:prstGeom>
          <a:noFill/>
          <a:ln w="9525">
            <a:noFill/>
            <a:miter lim="800000"/>
            <a:headEnd/>
            <a:tailEnd/>
          </a:ln>
          <a:effectLst/>
        </p:spPr>
        <p:txBody>
          <a:bodyPr anchor="ctr"/>
          <a:lstStyle/>
          <a:p>
            <a:pPr>
              <a:defRPr/>
            </a:pPr>
            <a:endParaRPr lang="en-US" sz="4000" dirty="0">
              <a:solidFill>
                <a:schemeClr val="hlink"/>
              </a:solidFill>
              <a:effectLst>
                <a:outerShdw blurRad="38100" dist="38100" dir="2700000" algn="tl">
                  <a:srgbClr val="000000"/>
                </a:outerShdw>
              </a:effectLst>
              <a:latin typeface="Arial" charset="0"/>
              <a:cs typeface="+mn-cs"/>
            </a:endParaRPr>
          </a:p>
        </p:txBody>
      </p:sp>
      <p:sp>
        <p:nvSpPr>
          <p:cNvPr id="3" name="Title 2"/>
          <p:cNvSpPr>
            <a:spLocks noGrp="1"/>
          </p:cNvSpPr>
          <p:nvPr>
            <p:ph type="title"/>
          </p:nvPr>
        </p:nvSpPr>
        <p:spPr>
          <a:xfrm>
            <a:off x="235058" y="342254"/>
            <a:ext cx="3270141" cy="1486546"/>
          </a:xfrm>
        </p:spPr>
        <p:txBody>
          <a:bodyPr>
            <a:normAutofit fontScale="90000"/>
          </a:bodyPr>
          <a:lstStyle/>
          <a:p>
            <a:r>
              <a:rPr lang="en-US" dirty="0" err="1"/>
              <a:t>CardioVascular</a:t>
            </a:r>
            <a:r>
              <a:rPr lang="en-US" dirty="0"/>
              <a:t> Risk Factors</a:t>
            </a:r>
          </a:p>
        </p:txBody>
      </p:sp>
    </p:spTree>
    <p:custDataLst>
      <p:tags r:id="rId1"/>
    </p:custDataLst>
    <p:extLst>
      <p:ext uri="{BB962C8B-B14F-4D97-AF65-F5344CB8AC3E}">
        <p14:creationId xmlns:p14="http://schemas.microsoft.com/office/powerpoint/2010/main" val="136179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62" name="Rectangle 2"/>
          <p:cNvSpPr>
            <a:spLocks noGrp="1" noChangeArrowheads="1"/>
          </p:cNvSpPr>
          <p:nvPr>
            <p:ph type="title"/>
          </p:nvPr>
        </p:nvSpPr>
        <p:spPr/>
        <p:txBody>
          <a:bodyPr/>
          <a:lstStyle/>
          <a:p>
            <a:pPr eaLnBrk="1" hangingPunct="1">
              <a:defRPr/>
            </a:pPr>
            <a:r>
              <a:rPr lang="en-US"/>
              <a:t>Bottom Line</a:t>
            </a:r>
          </a:p>
        </p:txBody>
      </p:sp>
      <p:sp>
        <p:nvSpPr>
          <p:cNvPr id="1576963" name="Rectangle 3"/>
          <p:cNvSpPr>
            <a:spLocks noGrp="1" noChangeArrowheads="1"/>
          </p:cNvSpPr>
          <p:nvPr>
            <p:ph type="body" idx="1"/>
          </p:nvPr>
        </p:nvSpPr>
        <p:spPr>
          <a:xfrm>
            <a:off x="641351" y="1295400"/>
            <a:ext cx="6445250" cy="5059363"/>
          </a:xfrm>
        </p:spPr>
        <p:txBody>
          <a:bodyPr/>
          <a:lstStyle/>
          <a:p>
            <a:pPr eaLnBrk="1" hangingPunct="1">
              <a:defRPr/>
            </a:pPr>
            <a:r>
              <a:rPr lang="en-US" dirty="0"/>
              <a:t>Cardiovascular disease is the leading cause of death for people with diabetes</a:t>
            </a:r>
          </a:p>
          <a:p>
            <a:pPr eaLnBrk="1" hangingPunct="1">
              <a:defRPr/>
            </a:pPr>
            <a:r>
              <a:rPr lang="en-US" dirty="0"/>
              <a:t>65% of people with diabetes die from heart disease (36% in general population)</a:t>
            </a:r>
          </a:p>
          <a:p>
            <a:pPr eaLnBrk="1" hangingPunct="1">
              <a:defRPr/>
            </a:pPr>
            <a:r>
              <a:rPr lang="en-US" dirty="0"/>
              <a:t>Prevention and aggressive treatment of diabetes is critical</a:t>
            </a:r>
          </a:p>
        </p:txBody>
      </p:sp>
      <p:pic>
        <p:nvPicPr>
          <p:cNvPr id="161796" name="Picture 4" descr="C:\Documents and Settings\Owner\Local Settings\Temporary Internet Files\Content.IE5\8358BP1X\MCj0326764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525" y="1447800"/>
            <a:ext cx="181927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546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Hypoglycemia prevention</a:t>
            </a:r>
          </a:p>
        </p:txBody>
      </p:sp>
      <p:sp>
        <p:nvSpPr>
          <p:cNvPr id="3" name="Content Placeholder 2"/>
          <p:cNvSpPr>
            <a:spLocks noGrp="1"/>
          </p:cNvSpPr>
          <p:nvPr>
            <p:ph idx="1"/>
          </p:nvPr>
        </p:nvSpPr>
        <p:spPr>
          <a:xfrm>
            <a:off x="457200" y="1371600"/>
            <a:ext cx="8229600" cy="4762500"/>
          </a:xfrm>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takes glyburide 10mg BID. Limited income. </a:t>
            </a:r>
            <a:r>
              <a:rPr lang="en-US" sz="4000" dirty="0" err="1"/>
              <a:t>Creat</a:t>
            </a:r>
            <a:r>
              <a:rPr lang="en-US" sz="4000" dirty="0"/>
              <a:t> 1.4.</a:t>
            </a:r>
          </a:p>
          <a:p>
            <a:pPr>
              <a:defRPr/>
            </a:pPr>
            <a:r>
              <a:rPr lang="en-US" sz="4000" dirty="0"/>
              <a:t>What strategies to </a:t>
            </a:r>
          </a:p>
          <a:p>
            <a:pPr marL="0" indent="0">
              <a:buNone/>
              <a:defRPr/>
            </a:pPr>
            <a:r>
              <a:rPr lang="en-US" sz="4000" dirty="0"/>
              <a:t>Prevent hypo?</a:t>
            </a:r>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04986"/>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822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Rot="1" noChangeArrowheads="1"/>
          </p:cNvSpPr>
          <p:nvPr>
            <p:ph type="title"/>
          </p:nvPr>
        </p:nvSpPr>
        <p:spPr>
          <a:xfrm>
            <a:off x="457200" y="208643"/>
            <a:ext cx="8458200" cy="1143000"/>
          </a:xfrm>
        </p:spPr>
        <p:txBody>
          <a:bodyPr/>
          <a:lstStyle/>
          <a:p>
            <a:pPr eaLnBrk="1" hangingPunct="1">
              <a:defRPr/>
            </a:pPr>
            <a:r>
              <a:rPr lang="en-US" dirty="0" err="1"/>
              <a:t>Glycemic</a:t>
            </a:r>
            <a:r>
              <a:rPr lang="en-US" dirty="0"/>
              <a:t> Threshold Values</a:t>
            </a:r>
            <a:br>
              <a:rPr lang="en-US" dirty="0"/>
            </a:br>
            <a:r>
              <a:rPr lang="en-US" sz="2400" dirty="0"/>
              <a:t>John White, </a:t>
            </a:r>
            <a:r>
              <a:rPr lang="en-US" sz="2400" dirty="0" err="1"/>
              <a:t>PharmD</a:t>
            </a:r>
            <a:r>
              <a:rPr lang="en-US" sz="2400" dirty="0"/>
              <a:t>, Diabetes Spectrum, 2007</a:t>
            </a:r>
          </a:p>
        </p:txBody>
      </p:sp>
      <p:sp>
        <p:nvSpPr>
          <p:cNvPr id="961539" name="Rectangle 3"/>
          <p:cNvSpPr>
            <a:spLocks noGrp="1" noChangeArrowheads="1"/>
          </p:cNvSpPr>
          <p:nvPr>
            <p:ph type="body" idx="1"/>
          </p:nvPr>
        </p:nvSpPr>
        <p:spPr>
          <a:xfrm>
            <a:off x="457200" y="1600200"/>
            <a:ext cx="8305800" cy="5105400"/>
          </a:xfrm>
        </p:spPr>
        <p:txBody>
          <a:bodyPr>
            <a:normAutofit/>
          </a:bodyPr>
          <a:lstStyle/>
          <a:p>
            <a:pPr eaLnBrk="1" hangingPunct="1">
              <a:buFont typeface="Wingdings" panose="05000000000000000000" pitchFamily="2" charset="2"/>
              <a:buNone/>
              <a:defRPr/>
            </a:pPr>
            <a:r>
              <a:rPr lang="en-US" sz="2400" u="sng" dirty="0"/>
              <a:t>Classification		      BG		Physical Response</a:t>
            </a:r>
          </a:p>
          <a:p>
            <a:pPr eaLnBrk="1" hangingPunct="1">
              <a:buFont typeface="Wingdings" panose="05000000000000000000" pitchFamily="2" charset="2"/>
              <a:buNone/>
              <a:defRPr/>
            </a:pPr>
            <a:r>
              <a:rPr lang="en-US" sz="2400" dirty="0"/>
              <a:t>Lower </a:t>
            </a:r>
            <a:r>
              <a:rPr lang="en-US" sz="2400" dirty="0" err="1"/>
              <a:t>euglycemia</a:t>
            </a:r>
            <a:r>
              <a:rPr lang="en-US" sz="2400" dirty="0"/>
              <a:t>	       80-90’s 	Endogenous insulin</a:t>
            </a:r>
          </a:p>
          <a:p>
            <a:pPr eaLnBrk="1" hangingPunct="1">
              <a:buFont typeface="Wingdings" panose="05000000000000000000" pitchFamily="2" charset="2"/>
              <a:buNone/>
              <a:defRPr/>
            </a:pPr>
            <a:r>
              <a:rPr lang="en-US" sz="2400" dirty="0"/>
              <a:t>Hypoglycemia	       		70’s      Glucagon, adrenaline</a:t>
            </a:r>
          </a:p>
          <a:p>
            <a:pPr eaLnBrk="1" hangingPunct="1">
              <a:buFont typeface="Wingdings" panose="05000000000000000000" pitchFamily="2" charset="2"/>
              <a:buNone/>
              <a:defRPr/>
            </a:pPr>
            <a:r>
              <a:rPr lang="en-US" sz="2400" dirty="0"/>
              <a:t>Symptoms		       	60s       	Growth hormone, cortisol</a:t>
            </a:r>
          </a:p>
          <a:p>
            <a:pPr eaLnBrk="1" hangingPunct="1">
              <a:buFont typeface="Wingdings" panose="05000000000000000000" pitchFamily="2" charset="2"/>
              <a:buNone/>
              <a:defRPr/>
            </a:pPr>
            <a:r>
              <a:rPr lang="en-US" sz="2400" dirty="0"/>
              <a:t> 				       	50’s      	Cognitive deterioration</a:t>
            </a:r>
          </a:p>
          <a:p>
            <a:pPr eaLnBrk="1" hangingPunct="1">
              <a:buFont typeface="Wingdings" panose="05000000000000000000" pitchFamily="2" charset="2"/>
              <a:buNone/>
              <a:defRPr/>
            </a:pPr>
            <a:r>
              <a:rPr lang="en-US" sz="2400" dirty="0" err="1"/>
              <a:t>Neuroglycopenia</a:t>
            </a:r>
            <a:r>
              <a:rPr lang="en-US" sz="2400" dirty="0"/>
              <a:t>	       	40’s</a:t>
            </a:r>
          </a:p>
          <a:p>
            <a:pPr eaLnBrk="1" hangingPunct="1">
              <a:buFont typeface="Wingdings" panose="05000000000000000000" pitchFamily="2" charset="2"/>
              <a:buNone/>
              <a:defRPr/>
            </a:pPr>
            <a:r>
              <a:rPr lang="en-US" sz="2400" dirty="0"/>
              <a:t>				       	30’s</a:t>
            </a:r>
          </a:p>
          <a:p>
            <a:pPr eaLnBrk="1" hangingPunct="1">
              <a:buFont typeface="Wingdings" panose="05000000000000000000" pitchFamily="2" charset="2"/>
              <a:buNone/>
              <a:defRPr/>
            </a:pPr>
            <a:r>
              <a:rPr lang="en-US" sz="2400" dirty="0"/>
              <a:t>Severe 		       	       	20’s      Coma, seizures</a:t>
            </a:r>
          </a:p>
          <a:p>
            <a:pPr eaLnBrk="1" hangingPunct="1">
              <a:buFont typeface="Wingdings" panose="05000000000000000000" pitchFamily="2" charset="2"/>
              <a:buNone/>
              <a:defRPr/>
            </a:pPr>
            <a:r>
              <a:rPr lang="en-US" sz="2400" dirty="0" err="1"/>
              <a:t>neuroglycopenia</a:t>
            </a:r>
            <a:r>
              <a:rPr lang="en-US" sz="2400" dirty="0"/>
              <a:t>	       	10 </a:t>
            </a:r>
          </a:p>
        </p:txBody>
      </p:sp>
      <p:sp>
        <p:nvSpPr>
          <p:cNvPr id="7172" name="Line 4"/>
          <p:cNvSpPr>
            <a:spLocks noChangeShapeType="1"/>
          </p:cNvSpPr>
          <p:nvPr/>
        </p:nvSpPr>
        <p:spPr bwMode="auto">
          <a:xfrm flipH="1">
            <a:off x="3526992" y="2057400"/>
            <a:ext cx="14514" cy="3342368"/>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3" name="TextBox 7"/>
          <p:cNvSpPr txBox="1">
            <a:spLocks noChangeArrowheads="1"/>
          </p:cNvSpPr>
          <p:nvPr/>
        </p:nvSpPr>
        <p:spPr bwMode="auto">
          <a:xfrm>
            <a:off x="457200" y="5648325"/>
            <a:ext cx="30843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sz="1400" dirty="0"/>
              <a:t>(</a:t>
            </a:r>
            <a:r>
              <a:rPr lang="en-US" dirty="0"/>
              <a:t>shortage of glucose in the brain</a:t>
            </a:r>
          </a:p>
          <a:p>
            <a:r>
              <a:rPr lang="en-US" dirty="0"/>
              <a:t>affects function of the neurons)</a:t>
            </a:r>
          </a:p>
        </p:txBody>
      </p:sp>
    </p:spTree>
    <p:custDataLst>
      <p:tags r:id="rId1"/>
    </p:custDataLst>
    <p:extLst>
      <p:ext uri="{BB962C8B-B14F-4D97-AF65-F5344CB8AC3E}">
        <p14:creationId xmlns:p14="http://schemas.microsoft.com/office/powerpoint/2010/main" val="380392972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rrowheads="1"/>
          </p:cNvSpPr>
          <p:nvPr>
            <p:ph type="title"/>
          </p:nvPr>
        </p:nvSpPr>
        <p:spPr/>
        <p:txBody>
          <a:bodyPr/>
          <a:lstStyle/>
          <a:p>
            <a:pPr eaLnBrk="1" hangingPunct="1">
              <a:defRPr/>
            </a:pPr>
            <a:r>
              <a:rPr lang="en-US"/>
              <a:t>Hypoglycemia Awareness</a:t>
            </a:r>
          </a:p>
        </p:txBody>
      </p:sp>
      <p:sp>
        <p:nvSpPr>
          <p:cNvPr id="696323" name="Rectangle 3"/>
          <p:cNvSpPr>
            <a:spLocks noGrp="1" noChangeArrowheads="1"/>
          </p:cNvSpPr>
          <p:nvPr>
            <p:ph type="body" idx="1"/>
          </p:nvPr>
        </p:nvSpPr>
        <p:spPr>
          <a:xfrm>
            <a:off x="457200" y="1219200"/>
            <a:ext cx="6761988" cy="4937760"/>
          </a:xfrm>
        </p:spPr>
        <p:txBody>
          <a:bodyPr>
            <a:normAutofit lnSpcReduction="10000"/>
          </a:bodyPr>
          <a:lstStyle/>
          <a:p>
            <a:pPr eaLnBrk="1" hangingPunct="1">
              <a:defRPr/>
            </a:pPr>
            <a:r>
              <a:rPr lang="en-US" dirty="0"/>
              <a:t>autonomic symptoms </a:t>
            </a:r>
            <a:r>
              <a:rPr lang="en-US" dirty="0" err="1"/>
              <a:t>adrenergically</a:t>
            </a:r>
            <a:r>
              <a:rPr lang="en-US" dirty="0"/>
              <a:t> based</a:t>
            </a:r>
          </a:p>
          <a:p>
            <a:pPr eaLnBrk="1" hangingPunct="1">
              <a:defRPr/>
            </a:pPr>
            <a:r>
              <a:rPr lang="en-US" dirty="0"/>
              <a:t>after 2-5 </a:t>
            </a:r>
            <a:r>
              <a:rPr lang="en-US" dirty="0" err="1"/>
              <a:t>yrs</a:t>
            </a:r>
            <a:r>
              <a:rPr lang="en-US" dirty="0"/>
              <a:t> of type 1 </a:t>
            </a:r>
            <a:r>
              <a:rPr lang="en-US" dirty="0" err="1"/>
              <a:t>dm</a:t>
            </a:r>
            <a:r>
              <a:rPr lang="en-US" dirty="0"/>
              <a:t>, </a:t>
            </a:r>
          </a:p>
          <a:p>
            <a:pPr lvl="1" eaLnBrk="1" hangingPunct="1">
              <a:defRPr/>
            </a:pPr>
            <a:r>
              <a:rPr lang="en-US" dirty="0"/>
              <a:t>glucagon secretion impaired</a:t>
            </a:r>
          </a:p>
          <a:p>
            <a:pPr lvl="1" eaLnBrk="1" hangingPunct="1">
              <a:defRPr/>
            </a:pPr>
            <a:r>
              <a:rPr lang="en-US" dirty="0"/>
              <a:t>epinephrine secretion becomes primary mechanism to restore BG levels</a:t>
            </a:r>
          </a:p>
          <a:p>
            <a:pPr eaLnBrk="1" hangingPunct="1">
              <a:defRPr/>
            </a:pPr>
            <a:r>
              <a:rPr lang="en-US" dirty="0"/>
              <a:t>over time, </a:t>
            </a:r>
            <a:r>
              <a:rPr lang="en-US" dirty="0" err="1"/>
              <a:t>epi</a:t>
            </a:r>
            <a:r>
              <a:rPr lang="en-US" dirty="0"/>
              <a:t> response diminished or delayed</a:t>
            </a:r>
          </a:p>
          <a:p>
            <a:pPr eaLnBrk="1" hangingPunct="1">
              <a:defRPr/>
            </a:pPr>
            <a:r>
              <a:rPr lang="en-US" dirty="0"/>
              <a:t>decreases awareness of hypo and hormonal response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9188" y="1219200"/>
            <a:ext cx="1467612" cy="2057400"/>
          </a:xfrm>
          <a:prstGeom prst="rect">
            <a:avLst/>
          </a:prstGeom>
        </p:spPr>
      </p:pic>
    </p:spTree>
    <p:custDataLst>
      <p:tags r:id="rId1"/>
    </p:custDataLst>
    <p:extLst>
      <p:ext uri="{BB962C8B-B14F-4D97-AF65-F5344CB8AC3E}">
        <p14:creationId xmlns:p14="http://schemas.microsoft.com/office/powerpoint/2010/main" val="27977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rrowheads="1"/>
          </p:cNvSpPr>
          <p:nvPr>
            <p:ph type="title"/>
          </p:nvPr>
        </p:nvSpPr>
        <p:spPr/>
        <p:txBody>
          <a:bodyPr lIns="90477" tIns="44445" rIns="90477" bIns="44445" anchor="b"/>
          <a:lstStyle/>
          <a:p>
            <a:pPr eaLnBrk="1" hangingPunct="1">
              <a:defRPr/>
            </a:pPr>
            <a:r>
              <a:rPr lang="en-US"/>
              <a:t>Hypoglycemia Symptoms</a:t>
            </a:r>
          </a:p>
        </p:txBody>
      </p:sp>
      <p:sp>
        <p:nvSpPr>
          <p:cNvPr id="558086" name="Rectangle 6"/>
          <p:cNvSpPr>
            <a:spLocks noGrp="1" noChangeArrowheads="1"/>
          </p:cNvSpPr>
          <p:nvPr>
            <p:ph type="body" sz="half" idx="2"/>
          </p:nvPr>
        </p:nvSpPr>
        <p:spPr>
          <a:xfrm>
            <a:off x="1981200" y="1752600"/>
            <a:ext cx="3048000" cy="4525963"/>
          </a:xfrm>
        </p:spPr>
        <p:txBody>
          <a:bodyPr/>
          <a:lstStyle/>
          <a:p>
            <a:pPr eaLnBrk="1" hangingPunct="1">
              <a:defRPr/>
            </a:pPr>
            <a:r>
              <a:rPr lang="en-US" sz="2800" dirty="0">
                <a:solidFill>
                  <a:schemeClr val="hlink"/>
                </a:solidFill>
              </a:rPr>
              <a:t>Autonomic</a:t>
            </a:r>
          </a:p>
          <a:p>
            <a:pPr lvl="1" eaLnBrk="1" hangingPunct="1">
              <a:defRPr/>
            </a:pPr>
            <a:r>
              <a:rPr lang="en-US" sz="2400" dirty="0">
                <a:solidFill>
                  <a:schemeClr val="tx1"/>
                </a:solidFill>
              </a:rPr>
              <a:t>Anxiety</a:t>
            </a:r>
          </a:p>
          <a:p>
            <a:pPr lvl="1" eaLnBrk="1" hangingPunct="1">
              <a:defRPr/>
            </a:pPr>
            <a:r>
              <a:rPr lang="en-US" sz="2400" dirty="0">
                <a:solidFill>
                  <a:schemeClr val="tx1"/>
                </a:solidFill>
              </a:rPr>
              <a:t>Palpitations</a:t>
            </a:r>
          </a:p>
          <a:p>
            <a:pPr lvl="1" eaLnBrk="1" hangingPunct="1">
              <a:defRPr/>
            </a:pPr>
            <a:r>
              <a:rPr lang="en-US" sz="2400" dirty="0">
                <a:solidFill>
                  <a:schemeClr val="tx1"/>
                </a:solidFill>
              </a:rPr>
              <a:t>Sweating</a:t>
            </a:r>
          </a:p>
          <a:p>
            <a:pPr lvl="1" eaLnBrk="1" hangingPunct="1">
              <a:defRPr/>
            </a:pPr>
            <a:r>
              <a:rPr lang="en-US" sz="2400" dirty="0">
                <a:solidFill>
                  <a:schemeClr val="tx1"/>
                </a:solidFill>
              </a:rPr>
              <a:t>Tingling</a:t>
            </a:r>
          </a:p>
          <a:p>
            <a:pPr lvl="1" eaLnBrk="1" hangingPunct="1">
              <a:defRPr/>
            </a:pPr>
            <a:r>
              <a:rPr lang="en-US" sz="2400" dirty="0">
                <a:solidFill>
                  <a:schemeClr val="tx1"/>
                </a:solidFill>
              </a:rPr>
              <a:t>Trembling</a:t>
            </a:r>
          </a:p>
          <a:p>
            <a:pPr lvl="1" eaLnBrk="1" hangingPunct="1">
              <a:defRPr/>
            </a:pPr>
            <a:r>
              <a:rPr lang="en-US" sz="2400" dirty="0">
                <a:solidFill>
                  <a:schemeClr val="tx1"/>
                </a:solidFill>
              </a:rPr>
              <a:t>Hypoglycemic Unawareness</a:t>
            </a:r>
          </a:p>
          <a:p>
            <a:pPr lvl="1" eaLnBrk="1" hangingPunct="1">
              <a:defRPr/>
            </a:pPr>
            <a:endParaRPr lang="en-US" sz="2400" dirty="0"/>
          </a:p>
        </p:txBody>
      </p:sp>
      <p:sp>
        <p:nvSpPr>
          <p:cNvPr id="558087" name="Rectangle 7"/>
          <p:cNvSpPr>
            <a:spLocks noChangeArrowheads="1"/>
          </p:cNvSpPr>
          <p:nvPr/>
        </p:nvSpPr>
        <p:spPr bwMode="auto">
          <a:xfrm>
            <a:off x="4876800" y="1752600"/>
            <a:ext cx="3200400" cy="45259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Blip>
                <a:blip r:embed="rId4"/>
              </a:buBlip>
              <a:defRPr/>
            </a:pPr>
            <a:r>
              <a:rPr lang="en-US" sz="2800" dirty="0" err="1">
                <a:solidFill>
                  <a:schemeClr val="accent1">
                    <a:lumMod val="75000"/>
                  </a:schemeClr>
                </a:solidFill>
                <a:effectLst>
                  <a:outerShdw blurRad="38100" dist="38100" dir="2700000" algn="tl">
                    <a:srgbClr val="000000"/>
                  </a:outerShdw>
                </a:effectLst>
                <a:latin typeface="Tahoma" pitchFamily="34" charset="0"/>
                <a:cs typeface="+mn-cs"/>
              </a:rPr>
              <a:t>Neuroglycopenia</a:t>
            </a:r>
            <a:endParaRPr lang="en-US" sz="2800" dirty="0">
              <a:solidFill>
                <a:schemeClr val="accent1">
                  <a:lumMod val="75000"/>
                </a:schemeClr>
              </a:solidFill>
              <a:effectLst>
                <a:outerShdw blurRad="38100" dist="38100" dir="2700000" algn="tl">
                  <a:srgbClr val="000000"/>
                </a:outerShdw>
              </a:effectLst>
              <a:latin typeface="Tahoma" pitchFamily="34" charset="0"/>
              <a:cs typeface="+mn-cs"/>
            </a:endParaRP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Irritability</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Drowsiness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Dizziness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Blurred Vision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Difficulty with speech</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Confusion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Feeling faint</a:t>
            </a:r>
          </a:p>
          <a:p>
            <a:pPr marL="742950" lvl="1" indent="-285750">
              <a:spcBef>
                <a:spcPct val="20000"/>
              </a:spcBef>
              <a:buClr>
                <a:schemeClr val="accent2"/>
              </a:buClr>
              <a:buSzPct val="70000"/>
              <a:buFont typeface="Wingdings" pitchFamily="2" charset="2"/>
              <a:buBlip>
                <a:blip r:embed="rId5"/>
              </a:buBlip>
              <a:defRPr/>
            </a:pPr>
            <a:endParaRPr lang="en-US" sz="2400" dirty="0">
              <a:effectLst>
                <a:outerShdw blurRad="38100" dist="38100" dir="2700000" algn="tl">
                  <a:srgbClr val="000000"/>
                </a:outerShdw>
              </a:effectLst>
              <a:latin typeface="Tahoma" pitchFamily="34" charset="0"/>
              <a:cs typeface="+mn-cs"/>
            </a:endParaRPr>
          </a:p>
        </p:txBody>
      </p:sp>
      <p:pic>
        <p:nvPicPr>
          <p:cNvPr id="13317" name="Picture 9" descr="fatigue_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4504643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Rot="1" noChangeArrowheads="1"/>
          </p:cNvSpPr>
          <p:nvPr>
            <p:ph type="title"/>
          </p:nvPr>
        </p:nvSpPr>
        <p:spPr>
          <a:xfrm>
            <a:off x="190500" y="304800"/>
            <a:ext cx="8610600" cy="992188"/>
          </a:xfrm>
        </p:spPr>
        <p:txBody>
          <a:bodyPr lIns="90477" tIns="44445" rIns="90477" bIns="44445" anchor="b"/>
          <a:lstStyle/>
          <a:p>
            <a:pPr eaLnBrk="1" hangingPunct="1">
              <a:defRPr/>
            </a:pPr>
            <a:r>
              <a:rPr lang="en-US" dirty="0"/>
              <a:t>Treatment of Hypoglycemia</a:t>
            </a:r>
            <a:endParaRPr lang="en-US" dirty="0">
              <a:sym typeface="Monotype Sorts" pitchFamily="2" charset="2"/>
            </a:endParaRPr>
          </a:p>
        </p:txBody>
      </p:sp>
      <p:sp>
        <p:nvSpPr>
          <p:cNvPr id="560131" name="Rectangle 3"/>
          <p:cNvSpPr>
            <a:spLocks noGrp="1" noChangeArrowheads="1"/>
          </p:cNvSpPr>
          <p:nvPr>
            <p:ph type="body" idx="1"/>
          </p:nvPr>
        </p:nvSpPr>
        <p:spPr>
          <a:xfrm>
            <a:off x="457200" y="1334566"/>
            <a:ext cx="7772400" cy="457200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4"/>
              </a:buBlip>
              <a:defRPr/>
            </a:pPr>
            <a:r>
              <a:rPr lang="en-US" dirty="0"/>
              <a:t>10-15 </a:t>
            </a:r>
            <a:r>
              <a:rPr lang="en-US" dirty="0" err="1"/>
              <a:t>gms</a:t>
            </a:r>
            <a:r>
              <a:rPr lang="en-US" dirty="0"/>
              <a:t> of carb to raise BG 30 - 45</a:t>
            </a:r>
            <a:r>
              <a:rPr lang="en-US" sz="2400" dirty="0"/>
              <a:t>mg/dl</a:t>
            </a:r>
            <a:endParaRPr lang="en-US" dirty="0"/>
          </a:p>
          <a:p>
            <a:pPr eaLnBrk="1" hangingPunct="1">
              <a:buSzPct val="60000"/>
              <a:buFont typeface="Monotype Sorts" pitchFamily="2" charset="2"/>
              <a:buBlip>
                <a:blip r:embed="rId5"/>
              </a:buBlip>
              <a:defRPr/>
            </a:pPr>
            <a:r>
              <a:rPr lang="en-US" dirty="0"/>
              <a:t>Retest in 15 minutes, if still low, treat again, even without symptoms</a:t>
            </a:r>
          </a:p>
          <a:p>
            <a:pPr eaLnBrk="1" hangingPunct="1">
              <a:buSzPct val="60000"/>
              <a:buFont typeface="Monotype Sorts" pitchFamily="2" charset="2"/>
              <a:buBlip>
                <a:blip r:embed="rId5"/>
              </a:buBlip>
              <a:defRPr/>
            </a:pPr>
            <a:r>
              <a:rPr lang="en-US" dirty="0"/>
              <a:t>Follow with usual meal or snack</a:t>
            </a:r>
          </a:p>
          <a:p>
            <a:pPr eaLnBrk="1" hangingPunct="1">
              <a:buSzPct val="60000"/>
              <a:buFont typeface="Monotype Sorts" pitchFamily="2" charset="2"/>
              <a:buBlip>
                <a:blip r:embed="rId5"/>
              </a:buBlip>
              <a:defRPr/>
            </a:pPr>
            <a:r>
              <a:rPr lang="en-US" dirty="0"/>
              <a:t>If BG less than 40, allow recovery time</a:t>
            </a:r>
          </a:p>
          <a:p>
            <a:pPr eaLnBrk="1" hangingPunct="1">
              <a:buSzPct val="60000"/>
              <a:buFont typeface="Monotype Sorts" pitchFamily="2" charset="2"/>
              <a:buBlip>
                <a:blip r:embed="rId5"/>
              </a:buBlip>
              <a:defRPr/>
            </a:pPr>
            <a:r>
              <a:rPr lang="en-US" dirty="0"/>
              <a:t>Severe hypo may require glucagon</a:t>
            </a:r>
          </a:p>
          <a:p>
            <a:pPr eaLnBrk="1" hangingPunct="1">
              <a:buFont typeface="Monotype Sorts" pitchFamily="2" charset="2"/>
              <a:buNone/>
              <a:defRPr/>
            </a:pPr>
            <a:endParaRPr 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495800"/>
            <a:ext cx="2023567" cy="1730805"/>
          </a:xfrm>
          <a:prstGeom prst="rect">
            <a:avLst/>
          </a:prstGeom>
        </p:spPr>
      </p:pic>
    </p:spTree>
    <p:custDataLst>
      <p:tags r:id="rId1"/>
    </p:custDataLst>
    <p:extLst>
      <p:ext uri="{BB962C8B-B14F-4D97-AF65-F5344CB8AC3E}">
        <p14:creationId xmlns:p14="http://schemas.microsoft.com/office/powerpoint/2010/main" val="20696905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60131">
                                            <p:txEl>
                                              <p:pRg st="2" end="2"/>
                                            </p:txEl>
                                          </p:spTgt>
                                        </p:tgtEl>
                                        <p:attrNameLst>
                                          <p:attrName>style.visibility</p:attrName>
                                        </p:attrNameLst>
                                      </p:cBhvr>
                                      <p:to>
                                        <p:strVal val="visible"/>
                                      </p:to>
                                    </p:set>
                                    <p:anim calcmode="lin" valueType="num">
                                      <p:cBhvr additive="base">
                                        <p:cTn id="7" dur="2000" fill="hold"/>
                                        <p:tgtEl>
                                          <p:spTgt spid="56013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60131">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60131">
                                            <p:txEl>
                                              <p:pRg st="3" end="3"/>
                                            </p:txEl>
                                          </p:spTgt>
                                        </p:tgtEl>
                                        <p:attrNameLst>
                                          <p:attrName>style.visibility</p:attrName>
                                        </p:attrNameLst>
                                      </p:cBhvr>
                                      <p:to>
                                        <p:strVal val="visible"/>
                                      </p:to>
                                    </p:set>
                                    <p:anim calcmode="lin" valueType="num">
                                      <p:cBhvr additive="base">
                                        <p:cTn id="11" dur="2000" fill="hold"/>
                                        <p:tgtEl>
                                          <p:spTgt spid="560131">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560131">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0131">
                                            <p:txEl>
                                              <p:pRg st="4" end="4"/>
                                            </p:txEl>
                                          </p:spTgt>
                                        </p:tgtEl>
                                        <p:attrNameLst>
                                          <p:attrName>style.visibility</p:attrName>
                                        </p:attrNameLst>
                                      </p:cBhvr>
                                      <p:to>
                                        <p:strVal val="visible"/>
                                      </p:to>
                                    </p:set>
                                    <p:anim calcmode="lin" valueType="num">
                                      <p:cBhvr additive="base">
                                        <p:cTn id="15" dur="2000" fill="hold"/>
                                        <p:tgtEl>
                                          <p:spTgt spid="56013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560131">
                                            <p:txEl>
                                              <p:pRg st="4" end="4"/>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60131">
                                            <p:txEl>
                                              <p:pRg st="5" end="5"/>
                                            </p:txEl>
                                          </p:spTgt>
                                        </p:tgtEl>
                                        <p:attrNameLst>
                                          <p:attrName>style.visibility</p:attrName>
                                        </p:attrNameLst>
                                      </p:cBhvr>
                                      <p:to>
                                        <p:strVal val="visible"/>
                                      </p:to>
                                    </p:set>
                                    <p:anim calcmode="lin" valueType="num">
                                      <p:cBhvr additive="base">
                                        <p:cTn id="19" dur="2000" fill="hold"/>
                                        <p:tgtEl>
                                          <p:spTgt spid="560131">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56013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80 /20 Rule – Perfect Not Required</a:t>
            </a:r>
          </a:p>
        </p:txBody>
      </p:sp>
      <p:sp>
        <p:nvSpPr>
          <p:cNvPr id="3" name="Content Placeholder 2"/>
          <p:cNvSpPr>
            <a:spLocks noGrp="1"/>
          </p:cNvSpPr>
          <p:nvPr>
            <p:ph sz="quarter" idx="1"/>
          </p:nvPr>
        </p:nvSpPr>
        <p:spPr/>
        <p:txBody>
          <a:bodyPr/>
          <a:lstStyle/>
          <a:p>
            <a:r>
              <a:rPr lang="en-US" dirty="0"/>
              <a:t> </a:t>
            </a:r>
          </a:p>
        </p:txBody>
      </p:sp>
      <p:pic>
        <p:nvPicPr>
          <p:cNvPr id="4" name="Picture 3"/>
          <p:cNvPicPr>
            <a:picLocks noChangeAspect="1"/>
          </p:cNvPicPr>
          <p:nvPr/>
        </p:nvPicPr>
        <p:blipFill>
          <a:blip r:embed="rId3"/>
          <a:stretch>
            <a:fillRect/>
          </a:stretch>
        </p:blipFill>
        <p:spPr>
          <a:xfrm>
            <a:off x="1219199" y="1371600"/>
            <a:ext cx="6938681" cy="4343400"/>
          </a:xfrm>
          <a:prstGeom prst="rect">
            <a:avLst/>
          </a:prstGeom>
        </p:spPr>
      </p:pic>
    </p:spTree>
    <p:custDataLst>
      <p:tags r:id="rId1"/>
    </p:custDataLst>
    <p:extLst>
      <p:ext uri="{BB962C8B-B14F-4D97-AF65-F5344CB8AC3E}">
        <p14:creationId xmlns:p14="http://schemas.microsoft.com/office/powerpoint/2010/main" val="394142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p>
        </p:txBody>
      </p:sp>
      <p:sp>
        <p:nvSpPr>
          <p:cNvPr id="3" name="Text Placeholder 2"/>
          <p:cNvSpPr>
            <a:spLocks noGrp="1"/>
          </p:cNvSpPr>
          <p:nvPr>
            <p:ph type="body" sz="half" idx="1"/>
          </p:nvPr>
        </p:nvSpPr>
        <p:spPr/>
        <p:txBody>
          <a:bodyPr/>
          <a:lstStyle/>
          <a:p>
            <a:r>
              <a:rPr lang="en-US" dirty="0"/>
              <a:t>At the center of diabetes is someone living with it everyday.</a:t>
            </a:r>
          </a:p>
          <a:p>
            <a:r>
              <a:rPr lang="en-US" dirty="0"/>
              <a:t>Focus on their successes</a:t>
            </a:r>
          </a:p>
          <a:p>
            <a:r>
              <a:rPr lang="en-US" dirty="0"/>
              <a:t>Coach and support</a:t>
            </a:r>
          </a:p>
        </p:txBody>
      </p:sp>
      <p:sp>
        <p:nvSpPr>
          <p:cNvPr id="4" name="Content Placeholder 3"/>
          <p:cNvSpPr>
            <a:spLocks noGrp="1"/>
          </p:cNvSpPr>
          <p:nvPr>
            <p:ph sz="quarter" idx="2"/>
          </p:nvPr>
        </p:nvSpPr>
        <p:spPr/>
        <p:txBody>
          <a:bodyPr/>
          <a:lstStyle/>
          <a:p>
            <a:endParaRPr lang="en-US" dirty="0"/>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3"/>
          <a:stretch>
            <a:fillRect/>
          </a:stretch>
        </p:blipFill>
        <p:spPr>
          <a:xfrm>
            <a:off x="4605952" y="1514584"/>
            <a:ext cx="4115157" cy="4816257"/>
          </a:xfrm>
          <a:prstGeom prst="rect">
            <a:avLst/>
          </a:prstGeom>
        </p:spPr>
      </p:pic>
    </p:spTree>
    <p:custDataLst>
      <p:tags r:id="rId1"/>
    </p:custDataLst>
    <p:extLst>
      <p:ext uri="{BB962C8B-B14F-4D97-AF65-F5344CB8AC3E}">
        <p14:creationId xmlns:p14="http://schemas.microsoft.com/office/powerpoint/2010/main" val="31533585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5105400"/>
            <a:ext cx="4635246" cy="1048512"/>
          </a:xfrm>
        </p:spPr>
        <p:txBody>
          <a:bodyPr/>
          <a:lstStyle/>
          <a:p>
            <a:r>
              <a:rPr lang="fr-FR" dirty="0"/>
              <a:t> www.DiabetesEd.net</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429000"/>
            <a:ext cx="4302034" cy="1371600"/>
          </a:xfrm>
          <a:prstGeom prst="rect">
            <a:avLst/>
          </a:prstGeom>
        </p:spPr>
      </p:pic>
    </p:spTree>
    <p:custDataLst>
      <p:tags r:id="rId1"/>
    </p:custDataLst>
    <p:extLst>
      <p:ext uri="{BB962C8B-B14F-4D97-AF65-F5344CB8AC3E}">
        <p14:creationId xmlns:p14="http://schemas.microsoft.com/office/powerpoint/2010/main" val="134888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751"/>
  <p:tag name="ARTICULATE_AUDIO_RECORDED" val="1"/>
  <p:tag name="ELAPSEDTIME" val="59.0"/>
  <p:tag name="ANNOTATION_TYPE_1" val="0"/>
  <p:tag name="ANNOTATION_START_1" val="10.4"/>
  <p:tag name="ANNOTATION_END_1" val="14.1"/>
  <p:tag name="ANNOTATION_TOP_1" val="2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4.1"/>
  <p:tag name="ANNOTATION_END_2" val="23.0"/>
  <p:tag name="ANNOTATION_TOP_2" val="315"/>
  <p:tag name="ANNOTATION_LEFT_2" val="64"/>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3.0"/>
  <p:tag name="ANNOTATION_END_3" val="43.3"/>
  <p:tag name="ANNOTATION_TOP_3" val="468"/>
  <p:tag name="ANNOTATION_LEFT_3" val="6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43.3"/>
  <p:tag name="ANNOTATION_TOP_4" val="584"/>
  <p:tag name="ANNOTATION_LEFT_4" val="40"/>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730"/>
  <p:tag name="ARTICULATE_AUDIO_RECORDED" val="1"/>
  <p:tag name="ELAPSEDTIME" val="164.9"/>
  <p:tag name="ANNOTATION_TYPE_1" val="0"/>
  <p:tag name="ANNOTATION_START_1" val="11.4"/>
  <p:tag name="ANNOTATION_END_1" val="45.4"/>
  <p:tag name="ANNOTATION_TOP_1" val="199"/>
  <p:tag name="ANNOTATION_LEFT_1" val="76"/>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5.4"/>
  <p:tag name="ANNOTATION_END_2" val="88.4"/>
  <p:tag name="ANNOTATION_TOP_2" val="31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88.4"/>
  <p:tag name="ANNOTATION_END_3" val="114.3"/>
  <p:tag name="ANNOTATION_TOP_3" val="382"/>
  <p:tag name="ANNOTATION_LEFT_3" val="80"/>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4.3"/>
  <p:tag name="ANNOTATION_TOP_4" val="442"/>
  <p:tag name="ANNOTATION_LEFT_4" val="75"/>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731"/>
  <p:tag name="ARTICULATE_AUDIO_RECORDED" val="1"/>
  <p:tag name="ELAPSEDTIME" val="139.2"/>
  <p:tag name="ANNOTATION_TYPE_1" val="0"/>
  <p:tag name="ANNOTATION_START_1" val="8.0"/>
  <p:tag name="ANNOTATION_END_1" val="21.3"/>
  <p:tag name="ANNOTATION_TOP_1" val="213"/>
  <p:tag name="ANNOTATION_LEFT_1" val="68"/>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1.3"/>
  <p:tag name="ANNOTATION_END_2" val="30.5"/>
  <p:tag name="ANNOTATION_TOP_2" val="282"/>
  <p:tag name="ANNOTATION_LEFT_2" val="6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0.5"/>
  <p:tag name="ANNOTATION_END_3" val="60.5"/>
  <p:tag name="ANNOTATION_TOP_3" val="524"/>
  <p:tag name="ANNOTATION_LEFT_3" val="84"/>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60.5"/>
  <p:tag name="ANNOTATION_END_4" val="85.6"/>
  <p:tag name="ANNOTATION_TOP_4" val="304"/>
  <p:tag name="ANNOTATION_LEFT_4" val="59"/>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85.6"/>
  <p:tag name="ANNOTATION_TOP_5" val="615"/>
  <p:tag name="ANNOTATION_LEFT_5" val="81"/>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2"/>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732"/>
  <p:tag name="ARTICULATE_AUDIO_RECORDED" val="1"/>
  <p:tag name="ELAPSEDTIME" val="139.9"/>
  <p:tag name="ANNOTATION_TYPE_1" val="0"/>
  <p:tag name="ANNOTATION_START_1" val="19.2"/>
  <p:tag name="ANNOTATION_END_1" val="40.2"/>
  <p:tag name="ANNOTATION_TOP_1" val="208"/>
  <p:tag name="ANNOTATION_LEFT_1" val="92"/>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0.2"/>
  <p:tag name="ANNOTATION_END_2" val="56.0"/>
  <p:tag name="ANNOTATION_TOP_2" val="327"/>
  <p:tag name="ANNOTATION_LEFT_2" val="95"/>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6.0"/>
  <p:tag name="ANNOTATION_END_3" val="73.8"/>
  <p:tag name="ANNOTATION_TOP_3" val="388"/>
  <p:tag name="ANNOTATION_LEFT_3" val="9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3.8"/>
  <p:tag name="ANNOTATION_END_4" val="92.3"/>
  <p:tag name="ANNOTATION_TOP_4" val="443"/>
  <p:tag name="ANNOTATION_LEFT_4" val="7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92.3"/>
  <p:tag name="ANNOTATION_END_5" val="96.5"/>
  <p:tag name="ANNOTATION_TOP_5" val="504"/>
  <p:tag name="ANNOTATION_LEFT_5" val="76"/>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6.5"/>
  <p:tag name="ANNOTATION_END_6" val="104.6"/>
  <p:tag name="ANNOTATION_TOP_6" val="557"/>
  <p:tag name="ANNOTATION_LEFT_6" val="82"/>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4.6"/>
  <p:tag name="ANNOTATION_TOP_7" val="621"/>
  <p:tag name="ANNOTATION_LEFT_7" val="66"/>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USED_LAYOUT" val="2"/>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733"/>
  <p:tag name="ARTICULATE_AUDIO_RECORDED" val="1"/>
  <p:tag name="ELAPSEDTIME" val="134.1"/>
  <p:tag name="ANNOTATION_TYPE_1" val="0"/>
  <p:tag name="ANNOTATION_START_1" val="18.9"/>
  <p:tag name="ANNOTATION_END_1" val="23.1"/>
  <p:tag name="ANNOTATION_TOP_1" val="1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3.1"/>
  <p:tag name="ANNOTATION_END_2" val="31.7"/>
  <p:tag name="ANNOTATION_TOP_2" val="203"/>
  <p:tag name="ANNOTATION_LEFT_2" val="80"/>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1.7"/>
  <p:tag name="ANNOTATION_END_3" val="57.0"/>
  <p:tag name="ANNOTATION_TOP_3" val="306"/>
  <p:tag name="ANNOTATION_LEFT_3" val="9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0"/>
  <p:tag name="ANNOTATION_END_4" val="68.8"/>
  <p:tag name="ANNOTATION_TOP_4" val="379"/>
  <p:tag name="ANNOTATION_LEFT_4" val="78"/>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8.8"/>
  <p:tag name="ANNOTATION_END_5" val="93.5"/>
  <p:tag name="ANNOTATION_TOP_5" val="438"/>
  <p:tag name="ANNOTATION_LEFT_5" val="87"/>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3.5"/>
  <p:tag name="ANNOTATION_TOP_6" val="484"/>
  <p:tag name="ANNOTATION_LEFT_6" val="140"/>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USED_LAYOUT" val="2"/>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734"/>
  <p:tag name="ARTICULATE_AUDIO_RECORDED" val="1"/>
  <p:tag name="ELAPSEDTIME" val="200.1"/>
  <p:tag name="ANNOTATION_TYPE_1" val="0"/>
  <p:tag name="ANNOTATION_START_1" val="10.9"/>
  <p:tag name="ANNOTATION_END_1" val="26.0"/>
  <p:tag name="ANNOTATION_TOP_1" val="198"/>
  <p:tag name="ANNOTATION_LEFT_1" val="8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6.0"/>
  <p:tag name="ANNOTATION_END_2" val="43.5"/>
  <p:tag name="ANNOTATION_TOP_2" val="25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3.5"/>
  <p:tag name="ANNOTATION_END_3" val="57.9"/>
  <p:tag name="ANNOTATION_TOP_3" val="245"/>
  <p:tag name="ANNOTATION_LEFT_3" val="503"/>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9"/>
  <p:tag name="ANNOTATION_END_4" val="65.4"/>
  <p:tag name="ANNOTATION_TOP_4" val="311"/>
  <p:tag name="ANNOTATION_LEFT_4" val="76"/>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5.4"/>
  <p:tag name="ANNOTATION_END_5" val="90.1"/>
  <p:tag name="ANNOTATION_TOP_5" val="311"/>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0.1"/>
  <p:tag name="ANNOTATION_END_6" val="108.2"/>
  <p:tag name="ANNOTATION_TOP_6" val="366"/>
  <p:tag name="ANNOTATION_LEFT_6" val="83"/>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8.2"/>
  <p:tag name="ANNOTATION_END_7" val="120.1"/>
  <p:tag name="ANNOTATION_TOP_7" val="364"/>
  <p:tag name="ANNOTATION_LEFT_7" val="520"/>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20.1"/>
  <p:tag name="ANNOTATION_END_8" val="138.3"/>
  <p:tag name="ANNOTATION_TOP_8" val="414"/>
  <p:tag name="ANNOTATION_LEFT_8" val="60"/>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38.3"/>
  <p:tag name="ANNOTATION_END_9" val="143.6"/>
  <p:tag name="ANNOTATION_TOP_9" val="414"/>
  <p:tag name="ANNOTATION_LEFT_9" val="520"/>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43.6"/>
  <p:tag name="ANNOTATION_END_10" val="149.1"/>
  <p:tag name="ANNOTATION_TOP_10" val="520"/>
  <p:tag name="ANNOTATION_LEFT_10" val="74"/>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49.1"/>
  <p:tag name="ANNOTATION_TOP_11" val="468"/>
  <p:tag name="ANNOTATION_LEFT_11" val="48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COUNT" val="11"/>
  <p:tag name="ARTICULATE_USED_LAYOUT" val="4"/>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UDIO_ID" val="735"/>
  <p:tag name="ARTICULATE_AUDIO_RECORDED" val="1"/>
  <p:tag name="ELAPSEDTIME" val="227.4"/>
  <p:tag name="ANNOTATION_TYPE_1" val="0"/>
  <p:tag name="ANNOTATION_START_1" val="7.7"/>
  <p:tag name="ANNOTATION_END_1" val="29.2"/>
  <p:tag name="ANNOTATION_TOP_1" val="267"/>
  <p:tag name="ANNOTATION_LEFT_1" val="115"/>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9.2"/>
  <p:tag name="ANNOTATION_END_2" val="64.5"/>
  <p:tag name="ANNOTATION_TOP_2" val="314"/>
  <p:tag name="ANNOTATION_LEFT_2" val="113"/>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64.5"/>
  <p:tag name="ANNOTATION_END_3" val="71.3"/>
  <p:tag name="ANNOTATION_TOP_3" val="433"/>
  <p:tag name="ANNOTATION_LEFT_3" val="11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1.3"/>
  <p:tag name="ANNOTATION_END_4" val="74.0"/>
  <p:tag name="ANNOTATION_TOP_4" val="521"/>
  <p:tag name="ANNOTATION_LEFT_4" val="82"/>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74.0"/>
  <p:tag name="ANNOTATION_END_5" val="78.0"/>
  <p:tag name="ANNOTATION_TOP_5" val="574"/>
  <p:tag name="ANNOTATION_LEFT_5" val="103"/>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78.0"/>
  <p:tag name="ANNOTATION_END_6" val="86.9"/>
  <p:tag name="ANNOTATION_TOP_6" val="630"/>
  <p:tag name="ANNOTATION_LEFT_6" val="104"/>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86.9"/>
  <p:tag name="ANNOTATION_END_7" val="143.7"/>
  <p:tag name="ANNOTATION_TOP_7" val="261"/>
  <p:tag name="ANNOTATION_LEFT_7" val="537"/>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43.7"/>
  <p:tag name="ANNOTATION_END_8" val="167.4"/>
  <p:tag name="ANNOTATION_TOP_8" val="556"/>
  <p:tag name="ANNOTATION_LEFT_8" val="563"/>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67.4"/>
  <p:tag name="ANNOTATION_END_9" val="189.0"/>
  <p:tag name="ANNOTATION_TOP_9" val="397"/>
  <p:tag name="ANNOTATION_LEFT_9" val="578"/>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89.0"/>
  <p:tag name="ANNOTATION_END_10" val="196.3"/>
  <p:tag name="ANNOTATION_TOP_10" val="468"/>
  <p:tag name="ANNOTATION_LEFT_10" val="577"/>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96.3"/>
  <p:tag name="ANNOTATION_END_11" val="205.8"/>
  <p:tag name="ANNOTATION_TOP_11" val="522"/>
  <p:tag name="ANNOTATION_LEFT_11" val="57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05.8"/>
  <p:tag name="ANNOTATION_TOP_12" val="657"/>
  <p:tag name="ANNOTATION_LEFT_12" val="562"/>
  <p:tag name="ANNOTATION_WIDTH_12" val="156"/>
  <p:tag name="ANNOTATION_HEIGHT_12" val="15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COUNT" val="12"/>
  <p:tag name="ARTICULATE_USED_LAYOUT" val="4"/>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D" val="737"/>
  <p:tag name="ARTICULATE_AUDIO_RECORDED" val="1"/>
  <p:tag name="TIMELINE" val="12.1"/>
  <p:tag name="ELAPSEDTIME" val="88.3"/>
  <p:tag name="ANNOTATION_TYPE_1" val="0"/>
  <p:tag name="ANNOTATION_START_1" val="31.3"/>
  <p:tag name="ANNOTATION_END_1" val="46.1"/>
  <p:tag name="ANNOTATION_TOP_1" val="277"/>
  <p:tag name="ANNOTATION_LEFT_1" val="14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6.1"/>
  <p:tag name="ANNOTATION_END_2" val="57.4"/>
  <p:tag name="ANNOTATION_TOP_2" val="461"/>
  <p:tag name="ANNOTATION_LEFT_2" val="139"/>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7.4"/>
  <p:tag name="ANNOTATION_END_3" val="70.4"/>
  <p:tag name="ANNOTATION_TOP_3" val="558"/>
  <p:tag name="ANNOTATION_LEFT_3" val="12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0.4"/>
  <p:tag name="ANNOTATION_TOP_4" val="644"/>
  <p:tag name="ANNOTATION_LEFT_4" val="11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UDIO_ID" val="607"/>
  <p:tag name="ELAPSEDTIME" val="98.7"/>
  <p:tag name="ANNOTATION_TYPE_1" val="0"/>
  <p:tag name="ANNOTATION_START_1" val="10.8"/>
  <p:tag name="ANNOTATION_END_1" val="39.9"/>
  <p:tag name="ANNOTATION_TOP_1" val="115.2"/>
  <p:tag name="ANNOTATION_LEFT_1" val="51.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9"/>
  <p:tag name="ANNOTATION_END_2" val="50.3"/>
  <p:tag name="ANNOTATION_TOP_2" val="192.6"/>
  <p:tag name="ANNOTATION_LEFT_2" val="41.7"/>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0.3"/>
  <p:tag name="ANNOTATION_END_3" val="76.9"/>
  <p:tag name="ANNOTATION_TOP_3" val="233.5"/>
  <p:tag name="ANNOTATION_LEFT_3" val="32.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6.9"/>
  <p:tag name="ANNOTATION_TOP_4" val="400.8"/>
  <p:tag name="ANNOTATION_LEFT_4" val="40.2"/>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4e05f4a3-1b01-4a70-b0f4-3f7c10c1f0be"/>
  <p:tag name="ARTICULATE_SLIDE_NAV" val="34"/>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1719</TotalTime>
  <Words>4231</Words>
  <Application>Microsoft Office PowerPoint</Application>
  <PresentationFormat>On-screen Show (4:3)</PresentationFormat>
  <Paragraphs>829</Paragraphs>
  <Slides>99</Slides>
  <Notes>50</Notes>
  <HiddenSlides>0</HiddenSlides>
  <MMClips>1</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99</vt:i4>
      </vt:variant>
    </vt:vector>
  </HeadingPairs>
  <TitlesOfParts>
    <vt:vector size="115" baseType="lpstr">
      <vt:lpstr>SimSun</vt:lpstr>
      <vt:lpstr>Arial</vt:lpstr>
      <vt:lpstr>Arial Narrow</vt:lpstr>
      <vt:lpstr>Calibri</vt:lpstr>
      <vt:lpstr>Garamond</vt:lpstr>
      <vt:lpstr>Gill Sans MT</vt:lpstr>
      <vt:lpstr>Helvetica</vt:lpstr>
      <vt:lpstr>Monotype Sorts</vt:lpstr>
      <vt:lpstr>Symbol</vt:lpstr>
      <vt:lpstr>Tahoma</vt:lpstr>
      <vt:lpstr>Times New Roman</vt:lpstr>
      <vt:lpstr>Wingdings</vt:lpstr>
      <vt:lpstr>Wingdings 3</vt:lpstr>
      <vt:lpstr>Origin</vt:lpstr>
      <vt:lpstr>1_Origin</vt:lpstr>
      <vt:lpstr>Clip</vt:lpstr>
      <vt:lpstr>Diabetes Pathophysiology</vt:lpstr>
      <vt:lpstr>Lecture Objectives</vt:lpstr>
      <vt:lpstr>Quick Question</vt:lpstr>
      <vt:lpstr>CDC Announces</vt:lpstr>
      <vt:lpstr>Diabetes in America 2016</vt:lpstr>
      <vt:lpstr>Age-adjusted Diabetes Prevalence  20 yrs or older, by race/ethnicity— U.S. 20014</vt:lpstr>
      <vt:lpstr>Obesity and Economics in America</vt:lpstr>
      <vt:lpstr>Bacterial Cells Outnumber Human Cells 10 to 1</vt:lpstr>
      <vt:lpstr>Quick Question  </vt:lpstr>
      <vt:lpstr>3 lbs of Microbes in our Gut</vt:lpstr>
      <vt:lpstr>Gut Microbiome </vt:lpstr>
      <vt:lpstr>Human Intestine Friends</vt:lpstr>
      <vt:lpstr>Weight and Gut Bacteria  New and Early Research</vt:lpstr>
      <vt:lpstr>By Age 3, Gut Guests are Settled In</vt:lpstr>
      <vt:lpstr>Follow Your Gut – Dr. Rob Knight</vt:lpstr>
      <vt:lpstr>Now, let’s get to the Nitty Gritty</vt:lpstr>
      <vt:lpstr>PowerPoint Presentation</vt:lpstr>
      <vt:lpstr>PowerPoint Presentation</vt:lpstr>
      <vt:lpstr>Hormones Effect on Glucose</vt:lpstr>
      <vt:lpstr>GLP-1 Effects in Humans Understanding the Natural Role of Incretins</vt:lpstr>
      <vt:lpstr>PowerPoint Presentation</vt:lpstr>
      <vt:lpstr>Signs of Diabetes</vt:lpstr>
      <vt:lpstr>Quick Question </vt:lpstr>
      <vt:lpstr>Natural History of Diabetes</vt:lpstr>
      <vt:lpstr>6. A1c Test</vt:lpstr>
      <vt:lpstr>PowerPoint Presentation</vt:lpstr>
      <vt:lpstr>6. A1c and Estimated Avg Glucose (eAG)  </vt:lpstr>
      <vt:lpstr>Diagnostic Criteria</vt:lpstr>
      <vt:lpstr>Quick Question</vt:lpstr>
      <vt:lpstr>What Kind of Diabetes?</vt:lpstr>
      <vt:lpstr>Type 1 Diabetes</vt:lpstr>
      <vt:lpstr>PowerPoint Presentation</vt:lpstr>
      <vt:lpstr>PowerPoint Presentation</vt:lpstr>
      <vt:lpstr>Dr. Banting and Best with Marjorie at University of Toronto</vt:lpstr>
      <vt:lpstr>     Insulin Finally Available - 1922</vt:lpstr>
      <vt:lpstr>Miracle of Insulin</vt:lpstr>
      <vt:lpstr>What Does Type 1 Look Like?</vt:lpstr>
      <vt:lpstr>Type 1 Rates Increasing Globally</vt:lpstr>
      <vt:lpstr>Incidence of Type 1 in Youth  </vt:lpstr>
      <vt:lpstr>Type 1 – 10% of all Diabetes Genetics and Risk Factors</vt:lpstr>
      <vt:lpstr>How do we know someone has Type 1 vs Type 2?</vt:lpstr>
      <vt:lpstr>Autoantibodies Assoc w/ Type 1</vt:lpstr>
      <vt:lpstr>Type 1 Diabetes Associated with other immune conditions</vt:lpstr>
      <vt:lpstr>Type 1 back in hospital</vt:lpstr>
      <vt:lpstr>Disordered Eating </vt:lpstr>
      <vt:lpstr>Diabetes KetoAcidosis</vt:lpstr>
      <vt:lpstr>DKA Precipitating Factors</vt:lpstr>
      <vt:lpstr>Extreme Hyperglycemia –  Diabetes KetoAcidosis (DKA)</vt:lpstr>
      <vt:lpstr>DKA Signs and Symptoms</vt:lpstr>
      <vt:lpstr>Extreme Hyperglycemia –  Hyperosmolar Hyperglycemic State  (HHS)</vt:lpstr>
      <vt:lpstr>DKA          vs      HHS</vt:lpstr>
      <vt:lpstr>DKA  - HHS Presentation and Action</vt:lpstr>
      <vt:lpstr>DKA and HHS</vt:lpstr>
      <vt:lpstr>Type 1 Summary</vt:lpstr>
      <vt:lpstr>What kind of Diabetes?</vt:lpstr>
      <vt:lpstr>PowerPoint Presentation</vt:lpstr>
      <vt:lpstr>What type of Diabetes?</vt:lpstr>
      <vt:lpstr>Latent AutoImmunity Diabetes in Adults (LADA)</vt:lpstr>
      <vt:lpstr>LADA Clinical Features Compared to Type 2</vt:lpstr>
      <vt:lpstr>PowerPoint Presentation</vt:lpstr>
      <vt:lpstr>Path to Type 2 Diabetes</vt:lpstr>
      <vt:lpstr>BMI – Visual Image</vt:lpstr>
      <vt:lpstr>PowerPoint Presentation</vt:lpstr>
      <vt:lpstr>Insulin Resistance is the Seed</vt:lpstr>
      <vt:lpstr>Factors Associated with Insulin Resistance </vt:lpstr>
      <vt:lpstr>Quick Question </vt:lpstr>
      <vt:lpstr>2. Classification and DM Diagnosis</vt:lpstr>
      <vt:lpstr>Diabetes 2 - Who is at Risk?  (ADA Clinical Practice Guidelines)</vt:lpstr>
      <vt:lpstr>Acanthosis Nigricans</vt:lpstr>
      <vt:lpstr>Acanthosis Nigricans (AN)  </vt:lpstr>
      <vt:lpstr>What is Type 2 Diabetes?</vt:lpstr>
      <vt:lpstr>Natural Progression of Type 2 Diabetes</vt:lpstr>
      <vt:lpstr>Ominous Octet</vt:lpstr>
      <vt:lpstr>Life Study – Mrs. Jones</vt:lpstr>
      <vt:lpstr>What Do You Say? Mrs. Jones asks you</vt:lpstr>
      <vt:lpstr>Quick Question </vt:lpstr>
      <vt:lpstr>Comparison of  Type 1,Type 2, LADA</vt:lpstr>
      <vt:lpstr>Diabetes is also associated with </vt:lpstr>
      <vt:lpstr>Other Types of Diabetes</vt:lpstr>
      <vt:lpstr>Gestational DM ~ 7% of all Pregnancies</vt:lpstr>
      <vt:lpstr>            Increasing Prevalence – A public health perspective </vt:lpstr>
      <vt:lpstr>Quick Question</vt:lpstr>
      <vt:lpstr>Screen Pregnant Women  Before 13 weeks </vt:lpstr>
      <vt:lpstr>Postpartum after GDM</vt:lpstr>
      <vt:lpstr>The Link Between Hyperglycemia, Insulin Resistance and Cardiovascular Disease</vt:lpstr>
      <vt:lpstr>Heart Disease &amp; DM = 3-5xs Risk</vt:lpstr>
      <vt:lpstr>Cardio Metabolic Risk  -  5 Hypers -</vt:lpstr>
      <vt:lpstr>Vascular Disease &amp; Diabetes “atheroscleropathy”</vt:lpstr>
      <vt:lpstr>Quick Question</vt:lpstr>
      <vt:lpstr>CardioVascular Risk Factors</vt:lpstr>
      <vt:lpstr>Bottom Line</vt:lpstr>
      <vt:lpstr>Hypoglycemia prevention</vt:lpstr>
      <vt:lpstr>Glycemic Threshold Values John White, PharmD, Diabetes Spectrum, 2007</vt:lpstr>
      <vt:lpstr>Hypoglycemia Awareness</vt:lpstr>
      <vt:lpstr>Hypoglycemia Symptoms</vt:lpstr>
      <vt:lpstr>Treatment of Hypoglycemia</vt:lpstr>
      <vt:lpstr>80 /20 Rule – Perfect Not Required</vt:lpstr>
      <vt:lpstr>Key points </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cp:lastModifiedBy>
  <cp:revision>107</cp:revision>
  <cp:lastPrinted>2014-10-31T19:05:17Z</cp:lastPrinted>
  <dcterms:created xsi:type="dcterms:W3CDTF">2014-04-17T17:56:59Z</dcterms:created>
  <dcterms:modified xsi:type="dcterms:W3CDTF">2016-10-21T20:35:40Z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5A782FC4-4C62-423F-B6B1-07B9A70CBAEE</vt:lpwstr>
  </property>
  <property fmtid="{D5CDD505-2E9C-101B-9397-08002B2CF9AE}" pid="3" name="ArticulatePath">
    <vt:lpwstr>DES PPT template</vt:lpwstr>
  </property>
</Properties>
</file>