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notesSlides/notesSlide3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4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85"/>
  </p:notesMasterIdLst>
  <p:handoutMasterIdLst>
    <p:handoutMasterId r:id="rId86"/>
  </p:handoutMasterIdLst>
  <p:sldIdLst>
    <p:sldId id="2347" r:id="rId3"/>
    <p:sldId id="2348" r:id="rId4"/>
    <p:sldId id="2576" r:id="rId5"/>
    <p:sldId id="2578" r:id="rId6"/>
    <p:sldId id="2577" r:id="rId7"/>
    <p:sldId id="2579" r:id="rId8"/>
    <p:sldId id="2354" r:id="rId9"/>
    <p:sldId id="2786" r:id="rId10"/>
    <p:sldId id="2365" r:id="rId11"/>
    <p:sldId id="2366" r:id="rId12"/>
    <p:sldId id="2735" r:id="rId13"/>
    <p:sldId id="2588" r:id="rId14"/>
    <p:sldId id="2368" r:id="rId15"/>
    <p:sldId id="2370" r:id="rId16"/>
    <p:sldId id="2371" r:id="rId17"/>
    <p:sldId id="2372" r:id="rId18"/>
    <p:sldId id="2373" r:id="rId19"/>
    <p:sldId id="2376" r:id="rId20"/>
    <p:sldId id="2378" r:id="rId21"/>
    <p:sldId id="2379" r:id="rId22"/>
    <p:sldId id="2380" r:id="rId23"/>
    <p:sldId id="2381" r:id="rId24"/>
    <p:sldId id="2382" r:id="rId25"/>
    <p:sldId id="2587" r:id="rId26"/>
    <p:sldId id="2749" r:id="rId27"/>
    <p:sldId id="2386" r:id="rId28"/>
    <p:sldId id="2799" r:id="rId29"/>
    <p:sldId id="2589" r:id="rId30"/>
    <p:sldId id="2590" r:id="rId31"/>
    <p:sldId id="2800" r:id="rId32"/>
    <p:sldId id="2801" r:id="rId33"/>
    <p:sldId id="2388" r:id="rId34"/>
    <p:sldId id="2394" r:id="rId35"/>
    <p:sldId id="2736" r:id="rId36"/>
    <p:sldId id="2395" r:id="rId37"/>
    <p:sldId id="2404" r:id="rId38"/>
    <p:sldId id="2787" r:id="rId39"/>
    <p:sldId id="2788" r:id="rId40"/>
    <p:sldId id="2789" r:id="rId41"/>
    <p:sldId id="2790" r:id="rId42"/>
    <p:sldId id="2791" r:id="rId43"/>
    <p:sldId id="2811" r:id="rId44"/>
    <p:sldId id="2812" r:id="rId45"/>
    <p:sldId id="2813" r:id="rId46"/>
    <p:sldId id="2691" r:id="rId47"/>
    <p:sldId id="2692" r:id="rId48"/>
    <p:sldId id="2426" r:id="rId49"/>
    <p:sldId id="2751" r:id="rId50"/>
    <p:sldId id="2428" r:id="rId51"/>
    <p:sldId id="2752" r:id="rId52"/>
    <p:sldId id="2429" r:id="rId53"/>
    <p:sldId id="2430" r:id="rId54"/>
    <p:sldId id="2432" r:id="rId55"/>
    <p:sldId id="2431" r:id="rId56"/>
    <p:sldId id="2476" r:id="rId57"/>
    <p:sldId id="2477" r:id="rId58"/>
    <p:sldId id="2478" r:id="rId59"/>
    <p:sldId id="2479" r:id="rId60"/>
    <p:sldId id="2480" r:id="rId61"/>
    <p:sldId id="2601" r:id="rId62"/>
    <p:sldId id="2834" r:id="rId63"/>
    <p:sldId id="2484" r:id="rId64"/>
    <p:sldId id="2819" r:id="rId65"/>
    <p:sldId id="2821" r:id="rId66"/>
    <p:sldId id="2820" r:id="rId67"/>
    <p:sldId id="2826" r:id="rId68"/>
    <p:sldId id="2840" r:id="rId69"/>
    <p:sldId id="2841" r:id="rId70"/>
    <p:sldId id="2824" r:id="rId71"/>
    <p:sldId id="2829" r:id="rId72"/>
    <p:sldId id="2831" r:id="rId73"/>
    <p:sldId id="2832" r:id="rId74"/>
    <p:sldId id="2835" r:id="rId75"/>
    <p:sldId id="2833" r:id="rId76"/>
    <p:sldId id="2823" r:id="rId77"/>
    <p:sldId id="2842" r:id="rId78"/>
    <p:sldId id="2825" r:id="rId79"/>
    <p:sldId id="2827" r:id="rId80"/>
    <p:sldId id="2828" r:id="rId81"/>
    <p:sldId id="2836" r:id="rId82"/>
    <p:sldId id="2728" r:id="rId83"/>
    <p:sldId id="2729" r:id="rId84"/>
  </p:sldIdLst>
  <p:sldSz cx="9144000" cy="6858000" type="letter"/>
  <p:notesSz cx="7010400" cy="9296400"/>
  <p:custDataLst>
    <p:tags r:id="rId8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79245" autoAdjust="0"/>
  </p:normalViewPr>
  <p:slideViewPr>
    <p:cSldViewPr>
      <p:cViewPr varScale="1">
        <p:scale>
          <a:sx n="118" d="100"/>
          <a:sy n="118" d="100"/>
        </p:scale>
        <p:origin x="20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14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15</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16</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17</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20</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22</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24</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26</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30</a:t>
            </a:fld>
            <a:endParaRPr lang="en-US" smtClean="0"/>
          </a:p>
        </p:txBody>
      </p:sp>
      <p:sp>
        <p:nvSpPr>
          <p:cNvPr id="294916" name="Rectangle 2"/>
          <p:cNvSpPr>
            <a:spLocks noGrp="1" noRot="1" noChangeAspect="1" noChangeArrowheads="1" noTextEdit="1"/>
          </p:cNvSpPr>
          <p:nvPr>
            <p:ph type="sldImg"/>
          </p:nvPr>
        </p:nvSpPr>
        <p:spPr>
          <a:xfrm>
            <a:off x="1298575" y="709613"/>
            <a:ext cx="4883150" cy="3662362"/>
          </a:xfrm>
          <a:ln/>
        </p:spPr>
      </p:sp>
      <p:sp>
        <p:nvSpPr>
          <p:cNvPr id="294917" name="Rectangle 3"/>
          <p:cNvSpPr>
            <a:spLocks noGrp="1" noChangeArrowheads="1"/>
          </p:cNvSpPr>
          <p:nvPr>
            <p:ph type="body" idx="1"/>
          </p:nvPr>
        </p:nvSpPr>
        <p:spPr>
          <a:xfrm>
            <a:off x="996386" y="4635289"/>
            <a:ext cx="5484989" cy="43931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74842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5156" name="Footer Placeholder 3"/>
          <p:cNvSpPr>
            <a:spLocks noGrp="1"/>
          </p:cNvSpPr>
          <p:nvPr>
            <p:ph type="ftr" sz="quarter" idx="4"/>
          </p:nvPr>
        </p:nvSpPr>
        <p:spPr/>
        <p:txBody>
          <a:bodyPr/>
          <a:lstStyle/>
          <a:p>
            <a:pPr>
              <a:defRPr/>
            </a:pPr>
            <a:r>
              <a:rPr lang="en-US" smtClean="0"/>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31</a:t>
            </a:fld>
            <a:endParaRPr lang="en-US" smtClean="0"/>
          </a:p>
        </p:txBody>
      </p:sp>
    </p:spTree>
    <p:extLst>
      <p:ext uri="{BB962C8B-B14F-4D97-AF65-F5344CB8AC3E}">
        <p14:creationId xmlns:p14="http://schemas.microsoft.com/office/powerpoint/2010/main" val="3374364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33</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33</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33</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34</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34</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34</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36</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67719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41</a:t>
            </a:fld>
            <a:endParaRPr lang="en-US" smtClean="0">
              <a:latin typeface="Times New Roman" pitchFamily="18" charset="0"/>
            </a:endParaRPr>
          </a:p>
        </p:txBody>
      </p:sp>
    </p:spTree>
    <p:extLst>
      <p:ext uri="{BB962C8B-B14F-4D97-AF65-F5344CB8AC3E}">
        <p14:creationId xmlns:p14="http://schemas.microsoft.com/office/powerpoint/2010/main" val="1689027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44</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44</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44</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5554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45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46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7</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49</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50</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51</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52</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54</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55</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56</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57</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58</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60</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8</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62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In patients intolerant of, or with contraindications to metformin, consider initial drug from other classes depicted under </a:t>
            </a:r>
            <a:r>
              <a:rPr lang="en-US" sz="1300" b="1" dirty="0"/>
              <a:t>“</a:t>
            </a:r>
            <a:r>
              <a:rPr lang="en-US" sz="1300" dirty="0"/>
              <a:t>Dual therapy</a:t>
            </a:r>
            <a:r>
              <a:rPr lang="en-US" sz="1300" b="1" dirty="0"/>
              <a:t>” </a:t>
            </a:r>
            <a:r>
              <a:rPr lang="en-US" sz="1300" dirty="0"/>
              <a:t>and proceed accordingly. In this circumstance, while published trials are generally lacking, it is reasonable to consider three-drug combinations that do not include metformin. </a:t>
            </a:r>
          </a:p>
          <a:p>
            <a:pPr defTabSz="483306">
              <a:defRPr/>
            </a:pPr>
            <a:endParaRPr lang="en-US" sz="1300" dirty="0">
              <a:ea typeface="ＭＳ Ｐゴシック" charset="-128"/>
              <a:cs typeface="ＭＳ Ｐゴシック" charset="-128"/>
            </a:endParaRPr>
          </a:p>
          <a:p>
            <a:pPr defTabSz="483306">
              <a:defRPr/>
            </a:pPr>
            <a:r>
              <a:rPr lang="en-US" sz="1300" dirty="0">
                <a:ea typeface="ＭＳ Ｐゴシック" charset="-128"/>
                <a:cs typeface="ＭＳ Ｐゴシック" charset="-128"/>
              </a:rPr>
              <a:t>Consider starting with 2-drug combinations in patients with very high HbA1c (e.g. ≥9%) to achieve control more rapidly (although a step-wise approach will eventually the patient to target as well.)</a:t>
            </a:r>
          </a:p>
          <a:p>
            <a:endParaRPr lang="en-US" sz="1300" dirty="0"/>
          </a:p>
          <a:p>
            <a:r>
              <a:rPr lang="en-US" sz="1300" dirty="0"/>
              <a:t>Insulin has the advantage of being effective where other agents may not be and should be considered a part of any combination regimen when hyperglycemia is severe, especially if the patient is symptomatic or if any catabolic features (weight loss, any ketosis) are evident. Consider initiating combination injectable therapy with insulin when blood glucose is </a:t>
            </a:r>
            <a:r>
              <a:rPr lang="en-US" sz="1300" u="sng" dirty="0"/>
              <a:t>&gt;</a:t>
            </a:r>
            <a:r>
              <a:rPr lang="en-US" sz="1300" dirty="0"/>
              <a:t>300</a:t>
            </a:r>
            <a:r>
              <a:rPr lang="en-US" sz="1300" b="1" dirty="0"/>
              <a:t>–</a:t>
            </a:r>
            <a:r>
              <a:rPr lang="en-US" sz="1300" dirty="0"/>
              <a:t>350 mg/</a:t>
            </a:r>
            <a:r>
              <a:rPr lang="en-US" sz="1300" dirty="0" err="1"/>
              <a:t>dL</a:t>
            </a:r>
            <a:r>
              <a:rPr lang="en-US" sz="1300" dirty="0"/>
              <a:t> (</a:t>
            </a:r>
            <a:r>
              <a:rPr lang="en-US" sz="1300" u="sng" dirty="0"/>
              <a:t>&gt;</a:t>
            </a:r>
            <a:r>
              <a:rPr lang="en-US" sz="1300" dirty="0"/>
              <a:t>16.7</a:t>
            </a:r>
            <a:r>
              <a:rPr lang="en-US" sz="1300" b="1" dirty="0"/>
              <a:t>–</a:t>
            </a:r>
            <a:r>
              <a:rPr lang="en-US" sz="1300" dirty="0"/>
              <a:t>19.4 mmol/L) and/or HbA1c </a:t>
            </a:r>
            <a:r>
              <a:rPr lang="en-US" sz="1300" u="sng" dirty="0"/>
              <a:t>&gt;</a:t>
            </a:r>
            <a:r>
              <a:rPr lang="en-US" sz="1300" dirty="0"/>
              <a:t>10</a:t>
            </a:r>
            <a:r>
              <a:rPr lang="en-US" sz="1300" b="1" dirty="0"/>
              <a:t>–</a:t>
            </a:r>
            <a:r>
              <a:rPr lang="en-US" sz="1300" dirty="0"/>
              <a:t>12%. Potentially, as the patient</a:t>
            </a:r>
            <a:r>
              <a:rPr lang="en-US" sz="1300" b="1" dirty="0"/>
              <a:t>’</a:t>
            </a:r>
            <a:r>
              <a:rPr lang="en-US" sz="1300" dirty="0"/>
              <a:t>s glucose toxicity resolves, the regimen can be subsequently simplified.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72</a:t>
            </a:fld>
            <a:endParaRPr lang="en-US"/>
          </a:p>
        </p:txBody>
      </p:sp>
    </p:spTree>
    <p:extLst>
      <p:ext uri="{BB962C8B-B14F-4D97-AF65-F5344CB8AC3E}">
        <p14:creationId xmlns:p14="http://schemas.microsoft.com/office/powerpoint/2010/main" val="1700079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73</a:t>
            </a:fld>
            <a:endParaRPr lang="en-US"/>
          </a:p>
        </p:txBody>
      </p:sp>
    </p:spTree>
    <p:extLst>
      <p:ext uri="{BB962C8B-B14F-4D97-AF65-F5344CB8AC3E}">
        <p14:creationId xmlns:p14="http://schemas.microsoft.com/office/powerpoint/2010/main" val="3278984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9</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11</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11</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11</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12</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13</a:t>
            </a:fld>
            <a:endParaRPr lang="en-US" smtClean="0"/>
          </a:p>
        </p:txBody>
      </p:sp>
    </p:spTree>
    <p:extLst>
      <p:ext uri="{BB962C8B-B14F-4D97-AF65-F5344CB8AC3E}">
        <p14:creationId xmlns:p14="http://schemas.microsoft.com/office/powerpoint/2010/main" val="1758892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 Type="http://schemas.openxmlformats.org/officeDocument/2006/relationships/slideLayout" Target="../slideLayouts/slideLayout23.xml"/><Relationship Id="rId16"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5"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6">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7"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33.xml"/><Relationship Id="rId1" Type="http://schemas.openxmlformats.org/officeDocument/2006/relationships/tags" Target="../tags/tag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27.jpeg"/><Relationship Id="rId5" Type="http://schemas.openxmlformats.org/officeDocument/2006/relationships/hyperlink" Target="http://www.worlddiabetesday.org/node/4494"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25.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3.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oleObject" Target="../embeddings/oleObject1.bin"/><Relationship Id="rId4" Type="http://schemas.openxmlformats.org/officeDocument/2006/relationships/notesSlide" Target="../notesSlides/notesSlide18.xml"/><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slideLayout" Target="../slideLayouts/slideLayout23.xml"/><Relationship Id="rId7" Type="http://schemas.openxmlformats.org/officeDocument/2006/relationships/image" Target="../media/image6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4.xml"/><Relationship Id="rId6" Type="http://schemas.openxmlformats.org/officeDocument/2006/relationships/image" Target="../media/image65.wmf"/><Relationship Id="rId11" Type="http://schemas.openxmlformats.org/officeDocument/2006/relationships/image" Target="../media/image70.wmf"/><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notesSlide" Target="../notesSlides/notesSlide22.xml"/><Relationship Id="rId9" Type="http://schemas.openxmlformats.org/officeDocument/2006/relationships/image" Target="../media/image68.w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8.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3.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9.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4.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6.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0.xml"/><Relationship Id="rId5" Type="http://schemas.openxmlformats.org/officeDocument/2006/relationships/image" Target="../media/image88.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65.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7.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4.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77.xml"/><Relationship Id="rId4" Type="http://schemas.openxmlformats.org/officeDocument/2006/relationships/image" Target="../media/image105.emf"/></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8.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3.xml"/><Relationship Id="rId1" Type="http://schemas.openxmlformats.org/officeDocument/2006/relationships/tags" Target="../tags/tag80.xml"/><Relationship Id="rId5" Type="http://schemas.openxmlformats.org/officeDocument/2006/relationships/image" Target="../media/image108.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xml"/><Relationship Id="rId1" Type="http://schemas.openxmlformats.org/officeDocument/2006/relationships/tags" Target="../tags/tag86.xml"/><Relationship Id="rId5" Type="http://schemas.openxmlformats.org/officeDocument/2006/relationships/image" Target="../media/image114.tif"/><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smtClean="0"/>
              <a:t> Diabetes and </a:t>
            </a:r>
            <a:r>
              <a:rPr lang="en-US" sz="4900" smtClean="0"/>
              <a:t>Insulin </a:t>
            </a:r>
            <a:r>
              <a:rPr lang="en-US" sz="4900" smtClean="0"/>
              <a:t>Pump for Type 2 </a:t>
            </a:r>
            <a:r>
              <a:rPr lang="en-US" sz="4900" smtClean="0"/>
              <a:t> </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smtClean="0"/>
              <a:t>Diabetes and Insulin Pump for T2s</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Common Meds and Adjustment</a:t>
            </a:r>
          </a:p>
          <a:p>
            <a:pPr marL="514350" indent="-514350">
              <a:buFont typeface="Wingdings" pitchFamily="2" charset="2"/>
              <a:buAutoNum type="arabicPeriod"/>
              <a:defRPr/>
            </a:pPr>
            <a:r>
              <a:rPr lang="en-US" sz="3200" dirty="0" smtClean="0"/>
              <a:t>Insulin Pump for Type 2</a:t>
            </a:r>
            <a:endParaRPr lang="en-US" sz="3400" dirty="0" smtClean="0"/>
          </a:p>
          <a:p>
            <a:pPr marL="514350" indent="-514350" eaLnBrk="1" hangingPunct="1">
              <a:buFont typeface="Wingdings" pitchFamily="2" charset="2"/>
              <a:buAutoNum type="arabicPeriod"/>
              <a:defRPr/>
            </a:pPr>
            <a:r>
              <a:rPr lang="en-US" sz="3400" dirty="0" smtClean="0"/>
              <a:t>Barriers to Advanced Therapies</a:t>
            </a:r>
          </a:p>
          <a:p>
            <a:pPr marL="514350" indent="-514350">
              <a:buFont typeface="Wingdings" pitchFamily="2" charset="2"/>
              <a:buAutoNum type="arabicPeriod"/>
              <a:defRPr/>
            </a:pPr>
            <a:r>
              <a:rPr lang="en-US" sz="3400" dirty="0" smtClean="0"/>
              <a:t>Psychosocial, lifestyle, behavior change and support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7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7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Insulin Resistance is the Seed</a:t>
            </a:r>
            <a:endParaRPr lang="en-US" sz="4000" dirty="0"/>
          </a:p>
        </p:txBody>
      </p:sp>
      <p:pic>
        <p:nvPicPr>
          <p:cNvPr id="50178" name="Picture 2" descr="C:\Users\bev\AppData\Local\Microsoft\Windows\Temporary Internet Files\Content.IE5\ZMEOYXN7\MP900427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493335" cy="43779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6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1" y="5438775"/>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smtClean="0"/>
              <a:t>American </a:t>
            </a:r>
            <a:r>
              <a:rPr lang="en-US" sz="1200" dirty="0"/>
              <a:t>College of Endocrinology, 2001</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smtClean="0"/>
              <a:t>Factors Associated with Insulin Resistance</a:t>
            </a:r>
            <a:r>
              <a:rPr lang="en-US" dirty="0" smtClean="0"/>
              <a:t> </a:t>
            </a:r>
          </a:p>
        </p:txBody>
      </p:sp>
      <p:sp>
        <p:nvSpPr>
          <p:cNvPr id="1641476" name="Rectangle 4"/>
          <p:cNvSpPr>
            <a:spLocks noGrp="1" noChangeArrowheads="1"/>
          </p:cNvSpPr>
          <p:nvPr>
            <p:ph type="body" idx="1"/>
          </p:nvPr>
        </p:nvSpPr>
        <p:spPr>
          <a:xfrm>
            <a:off x="685800" y="1981200"/>
            <a:ext cx="8226425" cy="4051300"/>
          </a:xfrm>
        </p:spPr>
        <p:txBody>
          <a:bodyPr>
            <a:normAutofit lnSpcReduction="10000"/>
          </a:bodyPr>
          <a:lstStyle/>
          <a:p>
            <a:pPr eaLnBrk="1" hangingPunct="1">
              <a:lnSpc>
                <a:spcPct val="80000"/>
              </a:lnSpc>
              <a:defRPr/>
            </a:pPr>
            <a:r>
              <a:rPr lang="en-US" sz="3600" dirty="0" smtClean="0"/>
              <a:t>Abdominal obesity</a:t>
            </a:r>
          </a:p>
          <a:p>
            <a:pPr eaLnBrk="1" hangingPunct="1">
              <a:lnSpc>
                <a:spcPct val="80000"/>
              </a:lnSpc>
              <a:defRPr/>
            </a:pPr>
            <a:r>
              <a:rPr lang="en-US" sz="3600" dirty="0" smtClean="0"/>
              <a:t>Sedentary lifestyle</a:t>
            </a:r>
          </a:p>
          <a:p>
            <a:pPr eaLnBrk="1" hangingPunct="1">
              <a:lnSpc>
                <a:spcPct val="80000"/>
              </a:lnSpc>
              <a:defRPr/>
            </a:pPr>
            <a:r>
              <a:rPr lang="en-US" sz="3600" dirty="0" smtClean="0"/>
              <a:t>Genetics / Ethnicity</a:t>
            </a:r>
          </a:p>
          <a:p>
            <a:pPr eaLnBrk="1" hangingPunct="1">
              <a:lnSpc>
                <a:spcPct val="80000"/>
              </a:lnSpc>
              <a:defRPr/>
            </a:pPr>
            <a:r>
              <a:rPr lang="en-US" sz="3600" dirty="0" smtClean="0"/>
              <a:t>Gestational Diabetes</a:t>
            </a:r>
            <a:r>
              <a:rPr lang="en-US" dirty="0" smtClean="0"/>
              <a:t> </a:t>
            </a:r>
          </a:p>
          <a:p>
            <a:pPr eaLnBrk="1" hangingPunct="1">
              <a:lnSpc>
                <a:spcPct val="80000"/>
              </a:lnSpc>
              <a:defRPr/>
            </a:pPr>
            <a:r>
              <a:rPr lang="en-US" sz="3600" dirty="0" smtClean="0"/>
              <a:t>Polycystic ovary syndrome</a:t>
            </a:r>
          </a:p>
          <a:p>
            <a:pPr eaLnBrk="1" hangingPunct="1">
              <a:lnSpc>
                <a:spcPct val="80000"/>
              </a:lnSpc>
              <a:defRPr/>
            </a:pPr>
            <a:r>
              <a:rPr lang="en-US" sz="3600" dirty="0" err="1" smtClean="0"/>
              <a:t>Acanthosis</a:t>
            </a:r>
            <a:r>
              <a:rPr lang="en-US" sz="3600" dirty="0" smtClean="0"/>
              <a:t> </a:t>
            </a:r>
            <a:r>
              <a:rPr lang="en-US" sz="3600" dirty="0" err="1" smtClean="0"/>
              <a:t>Nigricans</a:t>
            </a:r>
            <a:endParaRPr lang="en-US" sz="3600" dirty="0" smtClean="0"/>
          </a:p>
          <a:p>
            <a:pPr eaLnBrk="1" hangingPunct="1">
              <a:lnSpc>
                <a:spcPct val="80000"/>
              </a:lnSpc>
              <a:defRPr/>
            </a:pPr>
            <a:r>
              <a:rPr lang="en-US" sz="3600" dirty="0" smtClean="0"/>
              <a:t>Obstructive Sleep Apnea</a:t>
            </a:r>
          </a:p>
          <a:p>
            <a:pPr eaLnBrk="1" hangingPunct="1">
              <a:lnSpc>
                <a:spcPct val="80000"/>
              </a:lnSpc>
              <a:defRPr/>
            </a:pPr>
            <a:r>
              <a:rPr lang="en-US" sz="3600" dirty="0" smtClean="0"/>
              <a:t>Cancer</a:t>
            </a:r>
          </a:p>
        </p:txBody>
      </p:sp>
      <p:pic>
        <p:nvPicPr>
          <p:cNvPr id="2" name="Picture 1"/>
          <p:cNvPicPr>
            <a:picLocks noChangeAspect="1"/>
          </p:cNvPicPr>
          <p:nvPr/>
        </p:nvPicPr>
        <p:blipFill>
          <a:blip r:embed="rId4"/>
          <a:stretch>
            <a:fillRect/>
          </a:stretch>
        </p:blipFill>
        <p:spPr>
          <a:xfrm>
            <a:off x="6064250" y="1905000"/>
            <a:ext cx="2847975" cy="1600200"/>
          </a:xfrm>
          <a:prstGeom prst="rect">
            <a:avLst/>
          </a:prstGeom>
        </p:spPr>
      </p:pic>
    </p:spTree>
    <p:custDataLst>
      <p:tags r:id="rId1"/>
    </p:custDataLst>
    <p:extLst>
      <p:ext uri="{BB962C8B-B14F-4D97-AF65-F5344CB8AC3E}">
        <p14:creationId xmlns:p14="http://schemas.microsoft.com/office/powerpoint/2010/main" val="26588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51043" name="Rectangle 3"/>
          <p:cNvSpPr>
            <a:spLocks noGrp="1" noChangeArrowheads="1"/>
          </p:cNvSpPr>
          <p:nvPr>
            <p:ph type="body" idx="1"/>
          </p:nvPr>
        </p:nvSpPr>
        <p:spPr>
          <a:xfrm>
            <a:off x="457200" y="1676400"/>
            <a:ext cx="8229600" cy="44805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sz="3200" i="1" dirty="0" smtClean="0">
                <a:solidFill>
                  <a:srgbClr val="C00000"/>
                </a:solidFill>
              </a:rPr>
              <a:t>Manifestations of Insulin Resistance</a:t>
            </a:r>
            <a:endParaRPr lang="en-US" sz="3200" dirty="0" smtClean="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0694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kind of Diabetes?</a:t>
            </a:r>
            <a:endParaRPr lang="en-US" dirty="0"/>
          </a:p>
        </p:txBody>
      </p:sp>
      <p:sp>
        <p:nvSpPr>
          <p:cNvPr id="3" name="Content Placeholder 2"/>
          <p:cNvSpPr>
            <a:spLocks noGrp="1"/>
          </p:cNvSpPr>
          <p:nvPr>
            <p:ph idx="1"/>
          </p:nvPr>
        </p:nvSpPr>
        <p:spPr/>
        <p:txBody>
          <a:bodyPr/>
          <a:lstStyle/>
          <a:p>
            <a:pPr>
              <a:defRPr/>
            </a:pPr>
            <a:r>
              <a:rPr lang="en-US" dirty="0" smtClean="0"/>
              <a:t>Pt is 58, states she has had type 1 diabetes for 18 years. Quit smoking a year ago and gained about 20 lbs. BMI 25.</a:t>
            </a:r>
          </a:p>
          <a:p>
            <a:pPr>
              <a:defRPr/>
            </a:pPr>
            <a:r>
              <a:rPr lang="en-US" dirty="0" smtClean="0"/>
              <a:t>Meds</a:t>
            </a:r>
          </a:p>
          <a:p>
            <a:pPr lvl="1">
              <a:defRPr/>
            </a:pPr>
            <a:r>
              <a:rPr lang="en-US" dirty="0" smtClean="0"/>
              <a:t>Humalog 18-23 units before each meal</a:t>
            </a:r>
          </a:p>
          <a:p>
            <a:pPr lvl="1">
              <a:defRPr/>
            </a:pPr>
            <a:r>
              <a:rPr lang="en-US" dirty="0" err="1" smtClean="0"/>
              <a:t>Lantus</a:t>
            </a:r>
            <a:r>
              <a:rPr lang="en-US" dirty="0" smtClean="0"/>
              <a:t> 28 units at bedtime      </a:t>
            </a:r>
          </a:p>
          <a:p>
            <a:pPr lvl="1">
              <a:defRPr/>
            </a:pPr>
            <a:r>
              <a:rPr lang="en-US" dirty="0" smtClean="0"/>
              <a:t>Metformin 500mg TID</a:t>
            </a:r>
          </a:p>
          <a:p>
            <a:pPr>
              <a:defRPr/>
            </a:pPr>
            <a:r>
              <a:rPr lang="en-US" sz="2800" dirty="0" smtClean="0"/>
              <a:t>What tests would you recommend?</a:t>
            </a:r>
          </a:p>
          <a:p>
            <a:pPr lvl="1">
              <a:defRPr/>
            </a:pPr>
            <a:endParaRPr lang="en-US" dirty="0" smtClean="0"/>
          </a:p>
        </p:txBody>
      </p:sp>
      <p:sp>
        <p:nvSpPr>
          <p:cNvPr id="4" name="TextBox 3"/>
          <p:cNvSpPr txBox="1"/>
          <p:nvPr/>
        </p:nvSpPr>
        <p:spPr>
          <a:xfrm>
            <a:off x="2590800" y="2286000"/>
            <a:ext cx="6019800" cy="2492990"/>
          </a:xfrm>
          <a:prstGeom prst="rect">
            <a:avLst/>
          </a:prstGeom>
          <a:solidFill>
            <a:schemeClr val="accent5">
              <a:lumMod val="20000"/>
              <a:lumOff val="80000"/>
            </a:schemeClr>
          </a:solidFill>
        </p:spPr>
        <p:txBody>
          <a:bodyPr wrap="square">
            <a:spAutoFit/>
          </a:bodyPr>
          <a:lstStyle/>
          <a:p>
            <a:pPr algn="ctr" eaLnBrk="0" hangingPunct="0">
              <a:defRPr/>
            </a:pPr>
            <a:r>
              <a:rPr lang="en-US" sz="4400" b="1" dirty="0">
                <a:solidFill>
                  <a:srgbClr val="7030A0"/>
                </a:solidFill>
                <a:latin typeface="Arial" charset="0"/>
                <a:cs typeface="+mn-cs"/>
              </a:rPr>
              <a:t>25% of patients with Type 1 also have type 2 diabetes.  </a:t>
            </a:r>
          </a:p>
          <a:p>
            <a:pPr algn="ctr" eaLnBrk="0" hangingPunct="0">
              <a:defRPr/>
            </a:pPr>
            <a:r>
              <a:rPr lang="en-US" sz="2400" b="1" dirty="0">
                <a:solidFill>
                  <a:srgbClr val="7030A0"/>
                </a:solidFill>
                <a:latin typeface="Arial" charset="0"/>
                <a:cs typeface="+mn-cs"/>
              </a:rPr>
              <a:t>ADA Post Grad, 2010</a:t>
            </a:r>
          </a:p>
        </p:txBody>
      </p:sp>
    </p:spTree>
    <p:custDataLst>
      <p:tags r:id="rId1"/>
    </p:custDataLst>
    <p:extLst>
      <p:ext uri="{BB962C8B-B14F-4D97-AF65-F5344CB8AC3E}">
        <p14:creationId xmlns:p14="http://schemas.microsoft.com/office/powerpoint/2010/main" val="19798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Beverly\Desktop\CDE Slide shows sept 2010\2010-09 (Sep)\dm pics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9688"/>
            <a:ext cx="51022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470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Diabetes?</a:t>
            </a:r>
            <a:endParaRPr lang="en-US" dirty="0"/>
          </a:p>
        </p:txBody>
      </p:sp>
      <p:sp>
        <p:nvSpPr>
          <p:cNvPr id="3" name="Content Placeholder 2"/>
          <p:cNvSpPr>
            <a:spLocks noGrp="1"/>
          </p:cNvSpPr>
          <p:nvPr>
            <p:ph idx="1"/>
          </p:nvPr>
        </p:nvSpPr>
        <p:spPr>
          <a:xfrm>
            <a:off x="455613" y="1598613"/>
            <a:ext cx="4649787" cy="4497387"/>
          </a:xfrm>
        </p:spPr>
        <p:txBody>
          <a:bodyPr/>
          <a:lstStyle/>
          <a:p>
            <a:r>
              <a:rPr lang="en-US" dirty="0" smtClean="0"/>
              <a:t>72 Years old</a:t>
            </a:r>
          </a:p>
          <a:p>
            <a:r>
              <a:rPr lang="en-US" dirty="0" smtClean="0"/>
              <a:t>A1c 3 months prior 6.2% </a:t>
            </a:r>
          </a:p>
          <a:p>
            <a:r>
              <a:rPr lang="en-US" dirty="0" smtClean="0"/>
              <a:t>A1c now 13.9%</a:t>
            </a:r>
          </a:p>
          <a:p>
            <a:r>
              <a:rPr lang="en-US" dirty="0" smtClean="0"/>
              <a:t>BMI 24.5</a:t>
            </a:r>
          </a:p>
          <a:p>
            <a:r>
              <a:rPr lang="en-US" dirty="0" smtClean="0"/>
              <a:t>Lost about 10 pounds over last month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6921" y="2030117"/>
            <a:ext cx="4648200" cy="3486150"/>
          </a:xfrm>
          <a:prstGeom prst="rect">
            <a:avLst/>
          </a:prstGeom>
        </p:spPr>
      </p:pic>
    </p:spTree>
    <p:custDataLst>
      <p:tags r:id="rId1"/>
    </p:custDataLst>
    <p:extLst>
      <p:ext uri="{BB962C8B-B14F-4D97-AF65-F5344CB8AC3E}">
        <p14:creationId xmlns:p14="http://schemas.microsoft.com/office/powerpoint/2010/main" val="18967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27200" y="247866"/>
            <a:ext cx="8229600" cy="1371600"/>
          </a:xfrm>
        </p:spPr>
        <p:txBody>
          <a:bodyPr>
            <a:normAutofit/>
          </a:bodyPr>
          <a:lstStyle/>
          <a:p>
            <a:pPr eaLnBrk="1" hangingPunct="1"/>
            <a:r>
              <a:rPr lang="en-US" sz="4000" dirty="0" smtClean="0"/>
              <a:t>Latent </a:t>
            </a:r>
            <a:r>
              <a:rPr lang="en-US" sz="4000" dirty="0" err="1" smtClean="0"/>
              <a:t>AutoImmunity</a:t>
            </a:r>
            <a:r>
              <a:rPr lang="en-US" sz="4000" dirty="0" smtClean="0"/>
              <a:t> Diabetes in Adults (LADA)</a:t>
            </a:r>
          </a:p>
        </p:txBody>
      </p:sp>
      <p:sp>
        <p:nvSpPr>
          <p:cNvPr id="52227" name="Rectangle 1027"/>
          <p:cNvSpPr>
            <a:spLocks noGrp="1" noChangeArrowheads="1"/>
          </p:cNvSpPr>
          <p:nvPr>
            <p:ph idx="1"/>
          </p:nvPr>
        </p:nvSpPr>
        <p:spPr>
          <a:xfrm>
            <a:off x="455613" y="2133600"/>
            <a:ext cx="8226425" cy="3962400"/>
          </a:xfrm>
        </p:spPr>
        <p:txBody>
          <a:bodyPr>
            <a:normAutofit/>
          </a:bodyPr>
          <a:lstStyle/>
          <a:p>
            <a:pPr eaLnBrk="1" hangingPunct="1">
              <a:lnSpc>
                <a:spcPct val="80000"/>
              </a:lnSpc>
            </a:pPr>
            <a:r>
              <a:rPr lang="en-US" dirty="0" smtClean="0"/>
              <a:t>Antibody positive to 1-2 of below</a:t>
            </a:r>
          </a:p>
          <a:p>
            <a:pPr lvl="1" eaLnBrk="1" hangingPunct="1">
              <a:lnSpc>
                <a:spcPct val="80000"/>
              </a:lnSpc>
            </a:pPr>
            <a:r>
              <a:rPr lang="en-US" sz="2800" dirty="0" smtClean="0"/>
              <a:t>GAD-65 autoantibodies</a:t>
            </a:r>
          </a:p>
          <a:p>
            <a:pPr lvl="1" eaLnBrk="1" hangingPunct="1">
              <a:lnSpc>
                <a:spcPct val="80000"/>
              </a:lnSpc>
            </a:pPr>
            <a:r>
              <a:rPr lang="en-US" sz="2800" dirty="0" smtClean="0"/>
              <a:t>Insulin Autoantibodies</a:t>
            </a:r>
          </a:p>
          <a:p>
            <a:pPr lvl="1" eaLnBrk="1" hangingPunct="1">
              <a:lnSpc>
                <a:spcPct val="80000"/>
              </a:lnSpc>
            </a:pPr>
            <a:r>
              <a:rPr lang="en-US" sz="2800" dirty="0" smtClean="0"/>
              <a:t>Islet Cell antigen-2</a:t>
            </a:r>
          </a:p>
          <a:p>
            <a:pPr eaLnBrk="1" hangingPunct="1">
              <a:lnSpc>
                <a:spcPct val="80000"/>
              </a:lnSpc>
            </a:pPr>
            <a:r>
              <a:rPr lang="en-US" dirty="0" smtClean="0"/>
              <a:t>Adult Age at onset</a:t>
            </a:r>
          </a:p>
          <a:p>
            <a:pPr eaLnBrk="1" hangingPunct="1">
              <a:lnSpc>
                <a:spcPct val="80000"/>
              </a:lnSpc>
            </a:pPr>
            <a:r>
              <a:rPr lang="en-US" dirty="0" smtClean="0"/>
              <a:t>Usually need insulin w/in first 6 months of diagnosis</a:t>
            </a:r>
          </a:p>
          <a:p>
            <a:pPr eaLnBrk="1" hangingPunct="1">
              <a:lnSpc>
                <a:spcPct val="80000"/>
              </a:lnSpc>
            </a:pPr>
            <a:r>
              <a:rPr lang="en-US" dirty="0" smtClean="0"/>
              <a:t>Early insulin therapy may preserve beta cell function</a:t>
            </a:r>
          </a:p>
        </p:txBody>
      </p:sp>
      <p:sp>
        <p:nvSpPr>
          <p:cNvPr id="52228" name="Rectangle 1028"/>
          <p:cNvSpPr>
            <a:spLocks noChangeArrowheads="1"/>
          </p:cNvSpPr>
          <p:nvPr/>
        </p:nvSpPr>
        <p:spPr bwMode="auto">
          <a:xfrm>
            <a:off x="4572700" y="56388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24683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smtClean="0"/>
              <a:t>LADA Clinical Features Compared to Type 2</a:t>
            </a:r>
          </a:p>
        </p:txBody>
      </p:sp>
      <p:sp>
        <p:nvSpPr>
          <p:cNvPr id="53251" name="Rectangle 3"/>
          <p:cNvSpPr>
            <a:spLocks noGrp="1" noChangeArrowheads="1"/>
          </p:cNvSpPr>
          <p:nvPr>
            <p:ph idx="1"/>
          </p:nvPr>
        </p:nvSpPr>
        <p:spPr>
          <a:xfrm>
            <a:off x="457200" y="1447800"/>
            <a:ext cx="8485188" cy="4613275"/>
          </a:xfrm>
        </p:spPr>
        <p:txBody>
          <a:bodyPr/>
          <a:lstStyle/>
          <a:p>
            <a:pPr eaLnBrk="1" hangingPunct="1">
              <a:buFont typeface="Wingdings" pitchFamily="2" charset="2"/>
              <a:buNone/>
            </a:pPr>
            <a:r>
              <a:rPr lang="en-US" u="sng" dirty="0" smtClean="0"/>
              <a:t>Feature				LADA		Type 2</a:t>
            </a:r>
          </a:p>
          <a:p>
            <a:pPr eaLnBrk="1" hangingPunct="1"/>
            <a:r>
              <a:rPr lang="en-US" dirty="0" smtClean="0"/>
              <a:t>Age &lt;50			  	63%	  	19%</a:t>
            </a:r>
          </a:p>
          <a:p>
            <a:pPr eaLnBrk="1" hangingPunct="1"/>
            <a:r>
              <a:rPr lang="en-US" dirty="0" smtClean="0"/>
              <a:t>Acute hyperglycemia	  66		  24</a:t>
            </a:r>
          </a:p>
          <a:p>
            <a:pPr eaLnBrk="1" hangingPunct="1"/>
            <a:r>
              <a:rPr lang="en-US" dirty="0" smtClean="0"/>
              <a:t>BMI &lt; 25 			  33		  13</a:t>
            </a:r>
          </a:p>
          <a:p>
            <a:pPr eaLnBrk="1" hangingPunct="1"/>
            <a:r>
              <a:rPr lang="en-US" dirty="0" err="1" smtClean="0"/>
              <a:t>Hx</a:t>
            </a:r>
            <a:r>
              <a:rPr lang="en-US" dirty="0" smtClean="0"/>
              <a:t> of autoimmune dx	  27		  12</a:t>
            </a:r>
          </a:p>
          <a:p>
            <a:pPr eaLnBrk="1" hangingPunct="1"/>
            <a:r>
              <a:rPr lang="en-US" dirty="0" smtClean="0"/>
              <a:t>Family </a:t>
            </a:r>
            <a:r>
              <a:rPr lang="en-US" dirty="0" err="1" smtClean="0"/>
              <a:t>hx</a:t>
            </a:r>
            <a:r>
              <a:rPr lang="en-US" dirty="0" smtClean="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236898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775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9862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9035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92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400599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lvl="2"/>
            <a:endParaRPr lang="en-US" dirty="0" smtClean="0"/>
          </a:p>
        </p:txBody>
      </p:sp>
      <p:pic>
        <p:nvPicPr>
          <p:cNvPr id="5" name="Picture 4"/>
          <p:cNvPicPr>
            <a:picLocks noChangeAspect="1"/>
          </p:cNvPicPr>
          <p:nvPr/>
        </p:nvPicPr>
        <p:blipFill>
          <a:blip r:embed="rId3"/>
          <a:stretch>
            <a:fillRect/>
          </a:stretch>
        </p:blipFill>
        <p:spPr>
          <a:xfrm>
            <a:off x="2819400" y="1383030"/>
            <a:ext cx="3352800" cy="4610100"/>
          </a:xfrm>
          <a:prstGeom prst="rect">
            <a:avLst/>
          </a:prstGeom>
        </p:spPr>
      </p:pic>
    </p:spTree>
    <p:custDataLst>
      <p:tags r:id="rId1"/>
    </p:custDataLst>
    <p:extLst>
      <p:ext uri="{BB962C8B-B14F-4D97-AF65-F5344CB8AC3E}">
        <p14:creationId xmlns:p14="http://schemas.microsoft.com/office/powerpoint/2010/main" val="1057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20040"/>
            <a:ext cx="8458200" cy="822960"/>
          </a:xfrm>
        </p:spPr>
        <p:txBody>
          <a:bodyPr>
            <a:normAutofit/>
          </a:bodyPr>
          <a:lstStyle/>
          <a:p>
            <a:pPr>
              <a:defRPr/>
            </a:pPr>
            <a:r>
              <a:rPr lang="en-US" dirty="0" smtClean="0"/>
              <a:t>Insulin Dosing Type 1 &amp; 2</a:t>
            </a:r>
            <a:endParaRPr lang="en-US" dirty="0"/>
          </a:p>
        </p:txBody>
      </p:sp>
      <p:pic>
        <p:nvPicPr>
          <p:cNvPr id="33795"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8554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609600" y="56642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spTree>
    <p:custDataLst>
      <p:tags r:id="rId1"/>
    </p:custDataLst>
    <p:extLst>
      <p:ext uri="{BB962C8B-B14F-4D97-AF65-F5344CB8AC3E}">
        <p14:creationId xmlns:p14="http://schemas.microsoft.com/office/powerpoint/2010/main" val="279083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smtClean="0"/>
              <a:t>38 </a:t>
            </a:r>
            <a:r>
              <a:rPr lang="en-US" dirty="0" err="1" smtClean="0"/>
              <a:t>yr</a:t>
            </a:r>
            <a:r>
              <a:rPr lang="en-US" dirty="0" smtClean="0"/>
              <a:t> old,  </a:t>
            </a:r>
          </a:p>
          <a:p>
            <a:r>
              <a:rPr lang="en-US" dirty="0" smtClean="0"/>
              <a:t>BMI 32, Weighs 200kg</a:t>
            </a:r>
          </a:p>
          <a:p>
            <a:r>
              <a:rPr lang="en-US" dirty="0" smtClean="0"/>
              <a:t>A1c – 12%,  BG 290s for </a:t>
            </a:r>
            <a:r>
              <a:rPr lang="en-US" dirty="0" err="1" smtClean="0"/>
              <a:t>mos</a:t>
            </a:r>
            <a:endParaRPr lang="en-US" dirty="0" smtClean="0"/>
          </a:p>
          <a:p>
            <a:r>
              <a:rPr lang="en-US" dirty="0" smtClean="0"/>
              <a:t>Insulin – 70 units Lantus  </a:t>
            </a:r>
          </a:p>
          <a:p>
            <a:r>
              <a:rPr lang="en-US" dirty="0" smtClean="0"/>
              <a:t>Oral Meds: max dose glipizide + metformin</a:t>
            </a:r>
          </a:p>
          <a:p>
            <a:pPr lvl="1"/>
            <a:r>
              <a:rPr lang="en-US" dirty="0" smtClean="0"/>
              <a:t>MD is contemplating starting her on insulin pump</a:t>
            </a:r>
          </a:p>
          <a:p>
            <a:pPr lvl="1"/>
            <a:endParaRPr lang="en-US" dirty="0"/>
          </a:p>
        </p:txBody>
      </p:sp>
      <p:pic>
        <p:nvPicPr>
          <p:cNvPr id="5" name="Picture 4"/>
          <p:cNvPicPr>
            <a:picLocks noChangeAspect="1"/>
          </p:cNvPicPr>
          <p:nvPr/>
        </p:nvPicPr>
        <p:blipFill>
          <a:blip r:embed="rId3"/>
          <a:stretch>
            <a:fillRect/>
          </a:stretch>
        </p:blipFill>
        <p:spPr>
          <a:xfrm>
            <a:off x="5838825" y="198928"/>
            <a:ext cx="2847975" cy="2657475"/>
          </a:xfrm>
          <a:prstGeom prst="rect">
            <a:avLst/>
          </a:prstGeom>
        </p:spPr>
      </p:pic>
    </p:spTree>
    <p:custDataLst>
      <p:tags r:id="rId1"/>
    </p:custDataLst>
    <p:extLst>
      <p:ext uri="{BB962C8B-B14F-4D97-AF65-F5344CB8AC3E}">
        <p14:creationId xmlns:p14="http://schemas.microsoft.com/office/powerpoint/2010/main" val="258722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2 Pump Candidates?</a:t>
            </a:r>
            <a:endParaRPr lang="en-US" dirty="0"/>
          </a:p>
        </p:txBody>
      </p:sp>
      <p:sp>
        <p:nvSpPr>
          <p:cNvPr id="10" name="Content Placeholder 9"/>
          <p:cNvSpPr>
            <a:spLocks noGrp="1"/>
          </p:cNvSpPr>
          <p:nvPr>
            <p:ph sz="quarter" idx="1"/>
          </p:nvPr>
        </p:nvSpPr>
        <p:spPr/>
        <p:txBody>
          <a:bodyPr/>
          <a:lstStyle/>
          <a:p>
            <a:r>
              <a:rPr lang="en-US" dirty="0" smtClean="0"/>
              <a:t>Severe insulin resistance</a:t>
            </a:r>
          </a:p>
          <a:p>
            <a:r>
              <a:rPr lang="en-US" dirty="0" smtClean="0"/>
              <a:t>Poor glycemic control despite sufficient insulin titration and adherence to diet and exercise.</a:t>
            </a:r>
          </a:p>
          <a:p>
            <a:r>
              <a:rPr lang="en-US" dirty="0" smtClean="0"/>
              <a:t>Integrate ability to cope with pump, absence of cognitive or operative disability, personal willingness and ability to monitor blood glucose levels. </a:t>
            </a:r>
          </a:p>
        </p:txBody>
      </p:sp>
      <p:pic>
        <p:nvPicPr>
          <p:cNvPr id="12" name="Picture 11"/>
          <p:cNvPicPr>
            <a:picLocks noChangeAspect="1"/>
          </p:cNvPicPr>
          <p:nvPr/>
        </p:nvPicPr>
        <p:blipFill>
          <a:blip r:embed="rId3"/>
          <a:stretch>
            <a:fillRect/>
          </a:stretch>
        </p:blipFill>
        <p:spPr>
          <a:xfrm>
            <a:off x="304800" y="5843167"/>
            <a:ext cx="8686800" cy="422650"/>
          </a:xfrm>
          <a:prstGeom prst="rect">
            <a:avLst/>
          </a:prstGeom>
        </p:spPr>
      </p:pic>
    </p:spTree>
    <p:custDataLst>
      <p:tags r:id="rId1"/>
    </p:custDataLst>
    <p:extLst>
      <p:ext uri="{BB962C8B-B14F-4D97-AF65-F5344CB8AC3E}">
        <p14:creationId xmlns:p14="http://schemas.microsoft.com/office/powerpoint/2010/main" val="3082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Advantages </a:t>
            </a:r>
            <a:r>
              <a:rPr lang="en-US" sz="3200" b="1" dirty="0"/>
              <a:t>of Using an Insulin </a:t>
            </a:r>
            <a:r>
              <a:rPr lang="en-US" sz="3200" b="1" dirty="0" smtClean="0"/>
              <a:t>Pump: ADA  Website</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dirty="0" smtClean="0"/>
              <a:t>Eliminates individual </a:t>
            </a:r>
            <a:r>
              <a:rPr lang="en-US" dirty="0"/>
              <a:t>insulin injections</a:t>
            </a:r>
          </a:p>
          <a:p>
            <a:r>
              <a:rPr lang="en-US" dirty="0" smtClean="0"/>
              <a:t>Delivers insulin </a:t>
            </a:r>
            <a:r>
              <a:rPr lang="en-US" dirty="0"/>
              <a:t>more accurately than injections</a:t>
            </a:r>
          </a:p>
          <a:p>
            <a:r>
              <a:rPr lang="en-US" dirty="0"/>
              <a:t>O</a:t>
            </a:r>
            <a:r>
              <a:rPr lang="en-US" dirty="0" smtClean="0"/>
              <a:t>utperform MDI in improving A1C </a:t>
            </a:r>
            <a:endParaRPr lang="en-US" dirty="0" smtClean="0"/>
          </a:p>
          <a:p>
            <a:r>
              <a:rPr lang="en-US" dirty="0" smtClean="0"/>
              <a:t>Less </a:t>
            </a:r>
            <a:r>
              <a:rPr lang="en-US" dirty="0" smtClean="0"/>
              <a:t>large </a:t>
            </a:r>
            <a:r>
              <a:rPr lang="en-US" dirty="0"/>
              <a:t>swings in </a:t>
            </a:r>
            <a:r>
              <a:rPr lang="en-US" dirty="0" smtClean="0"/>
              <a:t>blood </a:t>
            </a:r>
            <a:r>
              <a:rPr lang="en-US" dirty="0"/>
              <a:t>glucose levels</a:t>
            </a:r>
          </a:p>
          <a:p>
            <a:r>
              <a:rPr lang="en-US" dirty="0" smtClean="0"/>
              <a:t>Flexibility with food</a:t>
            </a:r>
            <a:endParaRPr lang="en-US" dirty="0" smtClean="0"/>
          </a:p>
          <a:p>
            <a:r>
              <a:rPr lang="en-US" dirty="0" smtClean="0"/>
              <a:t>Minimizes severe </a:t>
            </a:r>
            <a:r>
              <a:rPr lang="en-US" dirty="0"/>
              <a:t>low blood glucose episodes</a:t>
            </a:r>
          </a:p>
          <a:p>
            <a:r>
              <a:rPr lang="en-US" dirty="0" smtClean="0"/>
              <a:t> Eliminates unpredictable </a:t>
            </a:r>
            <a:r>
              <a:rPr lang="en-US" dirty="0"/>
              <a:t>effects of intermediate- or long-acting insulin</a:t>
            </a:r>
          </a:p>
          <a:p>
            <a:r>
              <a:rPr lang="en-US" dirty="0" smtClean="0"/>
              <a:t>Allows exercise </a:t>
            </a:r>
            <a:r>
              <a:rPr lang="en-US" dirty="0"/>
              <a:t>without having to eat large amounts of carbohydrate</a:t>
            </a:r>
          </a:p>
          <a:p>
            <a:endParaRPr lang="en-US" dirty="0"/>
          </a:p>
        </p:txBody>
      </p:sp>
    </p:spTree>
    <p:custDataLst>
      <p:tags r:id="rId1"/>
    </p:custDataLst>
    <p:extLst>
      <p:ext uri="{BB962C8B-B14F-4D97-AF65-F5344CB8AC3E}">
        <p14:creationId xmlns:p14="http://schemas.microsoft.com/office/powerpoint/2010/main" val="31322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sz="quarter" idx="1"/>
          </p:nvPr>
        </p:nvSpPr>
        <p:spPr>
          <a:xfrm>
            <a:off x="457200" y="1219200"/>
            <a:ext cx="4648200" cy="4937760"/>
          </a:xfrm>
        </p:spPr>
        <p:txBody>
          <a:bodyPr/>
          <a:lstStyle/>
          <a:p>
            <a:r>
              <a:rPr lang="en-US" dirty="0" smtClean="0"/>
              <a:t>Hooked up to something</a:t>
            </a:r>
          </a:p>
          <a:p>
            <a:r>
              <a:rPr lang="en-US" dirty="0" smtClean="0"/>
              <a:t>More monitoring? For type 2, </a:t>
            </a:r>
            <a:r>
              <a:rPr lang="en-US" dirty="0" err="1" smtClean="0"/>
              <a:t>avg</a:t>
            </a:r>
            <a:r>
              <a:rPr lang="en-US" dirty="0" smtClean="0"/>
              <a:t> frequency was 3.8 times a day (OpT2mise)</a:t>
            </a:r>
          </a:p>
          <a:p>
            <a:r>
              <a:rPr lang="en-US" dirty="0" smtClean="0"/>
              <a:t>Site irritation, infection</a:t>
            </a:r>
          </a:p>
          <a:p>
            <a:r>
              <a:rPr lang="en-US" dirty="0" smtClean="0"/>
              <a:t>Cost?</a:t>
            </a:r>
            <a:endParaRPr lang="en-US" dirty="0" smtClean="0"/>
          </a:p>
        </p:txBody>
      </p:sp>
      <p:pic>
        <p:nvPicPr>
          <p:cNvPr id="5" name="Picture 4"/>
          <p:cNvPicPr>
            <a:picLocks noChangeAspect="1"/>
          </p:cNvPicPr>
          <p:nvPr/>
        </p:nvPicPr>
        <p:blipFill>
          <a:blip r:embed="rId3"/>
          <a:stretch>
            <a:fillRect/>
          </a:stretch>
        </p:blipFill>
        <p:spPr>
          <a:xfrm>
            <a:off x="5170714" y="1219200"/>
            <a:ext cx="3628991" cy="3733800"/>
          </a:xfrm>
          <a:prstGeom prst="rect">
            <a:avLst/>
          </a:prstGeom>
        </p:spPr>
      </p:pic>
      <p:pic>
        <p:nvPicPr>
          <p:cNvPr id="6" name="Picture 5"/>
          <p:cNvPicPr>
            <a:picLocks noChangeAspect="1"/>
          </p:cNvPicPr>
          <p:nvPr/>
        </p:nvPicPr>
        <p:blipFill>
          <a:blip r:embed="rId4"/>
          <a:stretch>
            <a:fillRect/>
          </a:stretch>
        </p:blipFill>
        <p:spPr>
          <a:xfrm>
            <a:off x="297962" y="5748904"/>
            <a:ext cx="8610600" cy="418942"/>
          </a:xfrm>
          <a:prstGeom prst="rect">
            <a:avLst/>
          </a:prstGeom>
        </p:spPr>
      </p:pic>
    </p:spTree>
    <p:custDataLst>
      <p:tags r:id="rId1"/>
    </p:custDataLst>
    <p:extLst>
      <p:ext uri="{BB962C8B-B14F-4D97-AF65-F5344CB8AC3E}">
        <p14:creationId xmlns:p14="http://schemas.microsoft.com/office/powerpoint/2010/main" val="8354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you are already insulin resistant, why give more insulin?</a:t>
            </a:r>
            <a:endParaRPr lang="en-US" sz="3200" dirty="0"/>
          </a:p>
        </p:txBody>
      </p:sp>
      <p:sp>
        <p:nvSpPr>
          <p:cNvPr id="3" name="Content Placeholder 2"/>
          <p:cNvSpPr>
            <a:spLocks noGrp="1"/>
          </p:cNvSpPr>
          <p:nvPr>
            <p:ph sz="quarter" idx="1"/>
          </p:nvPr>
        </p:nvSpPr>
        <p:spPr>
          <a:xfrm>
            <a:off x="457200" y="1219200"/>
            <a:ext cx="6324600" cy="4937760"/>
          </a:xfrm>
        </p:spPr>
        <p:txBody>
          <a:bodyPr>
            <a:normAutofit fontScale="85000" lnSpcReduction="10000"/>
          </a:bodyPr>
          <a:lstStyle/>
          <a:p>
            <a:r>
              <a:rPr lang="en-US" dirty="0" smtClean="0"/>
              <a:t>Yes, type 2 diabetes is a situation of insulin resistance, but also insulin deficiency</a:t>
            </a:r>
          </a:p>
          <a:p>
            <a:r>
              <a:rPr lang="en-US" dirty="0" smtClean="0"/>
              <a:t>When pts are glucose toxic (BG in the 300s), they may initially require higher doses of insulin, but as toxicity diminishes, insulin requirements diminish</a:t>
            </a:r>
          </a:p>
          <a:p>
            <a:r>
              <a:rPr lang="en-US" dirty="0" smtClean="0"/>
              <a:t>One strategy to overcome insulin resistance is through physiologic insulin replacement therapy.</a:t>
            </a:r>
          </a:p>
          <a:p>
            <a:r>
              <a:rPr lang="en-US" dirty="0" smtClean="0"/>
              <a:t>The pump helps to achieve glucose control with less insulin</a:t>
            </a:r>
            <a:endParaRPr lang="en-US" dirty="0"/>
          </a:p>
        </p:txBody>
      </p:sp>
      <p:pic>
        <p:nvPicPr>
          <p:cNvPr id="4" name="Picture 3"/>
          <p:cNvPicPr>
            <a:picLocks noChangeAspect="1"/>
          </p:cNvPicPr>
          <p:nvPr/>
        </p:nvPicPr>
        <p:blipFill>
          <a:blip r:embed="rId3"/>
          <a:stretch>
            <a:fillRect/>
          </a:stretch>
        </p:blipFill>
        <p:spPr>
          <a:xfrm>
            <a:off x="6619875" y="1143000"/>
            <a:ext cx="2066925" cy="2032128"/>
          </a:xfrm>
          <a:prstGeom prst="rect">
            <a:avLst/>
          </a:prstGeom>
        </p:spPr>
      </p:pic>
    </p:spTree>
    <p:custDataLst>
      <p:tags r:id="rId1"/>
    </p:custDataLst>
    <p:extLst>
      <p:ext uri="{BB962C8B-B14F-4D97-AF65-F5344CB8AC3E}">
        <p14:creationId xmlns:p14="http://schemas.microsoft.com/office/powerpoint/2010/main" val="83664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ADA Step Wise Approach to Hyperglycemia 2015</a:t>
            </a:r>
            <a:endParaRPr lang="en-US" dirty="0"/>
          </a:p>
        </p:txBody>
      </p:sp>
      <p:sp>
        <p:nvSpPr>
          <p:cNvPr id="3" name="Content Placeholder 2"/>
          <p:cNvSpPr>
            <a:spLocks noGrp="1"/>
          </p:cNvSpPr>
          <p:nvPr>
            <p:ph sz="quarter" idx="1"/>
          </p:nvPr>
        </p:nvSpPr>
        <p:spPr>
          <a:xfrm>
            <a:off x="457200" y="1524000"/>
            <a:ext cx="7086600" cy="4556760"/>
          </a:xfrm>
        </p:spPr>
        <p:txBody>
          <a:bodyPr>
            <a:normAutofit/>
          </a:bodyPr>
          <a:lstStyle/>
          <a:p>
            <a:pPr lvl="0"/>
            <a:r>
              <a:rPr lang="en-US" dirty="0"/>
              <a:t>Start with </a:t>
            </a:r>
            <a:r>
              <a:rPr lang="en-US" dirty="0" smtClean="0"/>
              <a:t>lifestyle coaching</a:t>
            </a:r>
            <a:endParaRPr lang="en-US" dirty="0"/>
          </a:p>
          <a:p>
            <a:pPr lvl="0"/>
            <a:r>
              <a:rPr lang="en-US" dirty="0" smtClean="0"/>
              <a:t>Add Metformin</a:t>
            </a:r>
            <a:endParaRPr lang="en-US" dirty="0"/>
          </a:p>
          <a:p>
            <a:pPr lvl="0"/>
            <a:r>
              <a:rPr lang="en-US" dirty="0" smtClean="0"/>
              <a:t>Next step: Metformin and add 1-2 more meds based </a:t>
            </a:r>
            <a:r>
              <a:rPr lang="en-US" dirty="0" err="1" smtClean="0"/>
              <a:t>pt</a:t>
            </a:r>
            <a:r>
              <a:rPr lang="en-US" dirty="0" smtClean="0"/>
              <a:t> and A1c</a:t>
            </a:r>
          </a:p>
          <a:p>
            <a:pPr lvl="0"/>
            <a:r>
              <a:rPr lang="en-US" dirty="0" smtClean="0"/>
              <a:t>If A1c 9% or more</a:t>
            </a:r>
          </a:p>
          <a:p>
            <a:pPr lvl="1"/>
            <a:r>
              <a:rPr lang="en-US" dirty="0" smtClean="0"/>
              <a:t>3 meds  (</a:t>
            </a:r>
            <a:r>
              <a:rPr lang="en-US" dirty="0" err="1" smtClean="0"/>
              <a:t>ie</a:t>
            </a:r>
            <a:r>
              <a:rPr lang="en-US" dirty="0" smtClean="0"/>
              <a:t> Metformin, glyburide and Januvia)</a:t>
            </a:r>
          </a:p>
          <a:p>
            <a:pPr lvl="1"/>
            <a:r>
              <a:rPr lang="en-US" dirty="0" smtClean="0"/>
              <a:t>Metformin plus basal insulin / GLP-1 Agonist</a:t>
            </a:r>
          </a:p>
          <a:p>
            <a:pPr lvl="1"/>
            <a:r>
              <a:rPr lang="en-US" dirty="0" smtClean="0"/>
              <a:t>Basal/Bolus – Multiple daily injections (MDI)</a:t>
            </a:r>
          </a:p>
          <a:p>
            <a:endParaRPr lang="en-US" dirty="0" smtClean="0"/>
          </a:p>
          <a:p>
            <a:pPr lvl="0"/>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447800"/>
            <a:ext cx="2308670" cy="1996341"/>
          </a:xfrm>
          <a:prstGeom prst="rect">
            <a:avLst/>
          </a:prstGeom>
        </p:spPr>
      </p:pic>
    </p:spTree>
    <p:custDataLst>
      <p:tags r:id="rId1"/>
    </p:custDataLst>
    <p:extLst>
      <p:ext uri="{BB962C8B-B14F-4D97-AF65-F5344CB8AC3E}">
        <p14:creationId xmlns:p14="http://schemas.microsoft.com/office/powerpoint/2010/main" val="295985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751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EASD PS Update 2015_Manag Hypergly T2DM_full_DO NOT POST 3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50350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432781080"/>
      </p:ext>
    </p:extLst>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smtClean="0"/>
              <a:t>38 </a:t>
            </a:r>
            <a:r>
              <a:rPr lang="en-US" dirty="0" err="1" smtClean="0"/>
              <a:t>yr</a:t>
            </a:r>
            <a:r>
              <a:rPr lang="en-US" dirty="0" smtClean="0"/>
              <a:t> old,  </a:t>
            </a:r>
          </a:p>
          <a:p>
            <a:r>
              <a:rPr lang="en-US" dirty="0" smtClean="0"/>
              <a:t>BMI 32, Weighs 200kg</a:t>
            </a:r>
          </a:p>
          <a:p>
            <a:r>
              <a:rPr lang="en-US" dirty="0" smtClean="0"/>
              <a:t>A1c – 12%,  BG 290s for </a:t>
            </a:r>
            <a:r>
              <a:rPr lang="en-US" dirty="0" err="1" smtClean="0"/>
              <a:t>mos</a:t>
            </a:r>
            <a:endParaRPr lang="en-US" dirty="0" smtClean="0"/>
          </a:p>
          <a:p>
            <a:r>
              <a:rPr lang="en-US" dirty="0" smtClean="0"/>
              <a:t>Insulin – 70 units Lantus  </a:t>
            </a:r>
          </a:p>
          <a:p>
            <a:r>
              <a:rPr lang="en-US" dirty="0" smtClean="0"/>
              <a:t>Oral Meds: max dose glipizide + metformin</a:t>
            </a:r>
          </a:p>
          <a:p>
            <a:pPr lvl="1"/>
            <a:r>
              <a:rPr lang="en-US" dirty="0" smtClean="0"/>
              <a:t>Keep </a:t>
            </a:r>
            <a:r>
              <a:rPr lang="en-US" dirty="0" err="1" smtClean="0"/>
              <a:t>pt</a:t>
            </a:r>
            <a:r>
              <a:rPr lang="en-US" dirty="0"/>
              <a:t> </a:t>
            </a:r>
            <a:r>
              <a:rPr lang="en-US" dirty="0" smtClean="0"/>
              <a:t>on Metformin</a:t>
            </a:r>
          </a:p>
          <a:p>
            <a:pPr lvl="1"/>
            <a:r>
              <a:rPr lang="en-US" dirty="0" smtClean="0"/>
              <a:t>Stop glipizide  </a:t>
            </a:r>
          </a:p>
        </p:txBody>
      </p:sp>
      <p:pic>
        <p:nvPicPr>
          <p:cNvPr id="5" name="Picture 4"/>
          <p:cNvPicPr>
            <a:picLocks noChangeAspect="1"/>
          </p:cNvPicPr>
          <p:nvPr/>
        </p:nvPicPr>
        <p:blipFill>
          <a:blip r:embed="rId3"/>
          <a:stretch>
            <a:fillRect/>
          </a:stretch>
        </p:blipFill>
        <p:spPr>
          <a:xfrm>
            <a:off x="5838825" y="198928"/>
            <a:ext cx="2847975" cy="2657475"/>
          </a:xfrm>
          <a:prstGeom prst="rect">
            <a:avLst/>
          </a:prstGeom>
        </p:spPr>
      </p:pic>
      <p:pic>
        <p:nvPicPr>
          <p:cNvPr id="6" name="Content Placeholder 3"/>
          <p:cNvPicPr>
            <a:picLocks noChangeAspect="1"/>
          </p:cNvPicPr>
          <p:nvPr/>
        </p:nvPicPr>
        <p:blipFill>
          <a:blip r:embed="rId4"/>
          <a:stretch>
            <a:fillRect/>
          </a:stretch>
        </p:blipFill>
        <p:spPr>
          <a:xfrm>
            <a:off x="4927002" y="4038600"/>
            <a:ext cx="3529837" cy="2112930"/>
          </a:xfrm>
          <a:prstGeom prst="rect">
            <a:avLst/>
          </a:prstGeom>
        </p:spPr>
      </p:pic>
    </p:spTree>
    <p:custDataLst>
      <p:tags r:id="rId1"/>
    </p:custDataLst>
    <p:extLst>
      <p:ext uri="{BB962C8B-B14F-4D97-AF65-F5344CB8AC3E}">
        <p14:creationId xmlns:p14="http://schemas.microsoft.com/office/powerpoint/2010/main" val="398254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Switching to Insulin via Pump</a:t>
            </a:r>
            <a:endParaRPr lang="en-US" dirty="0"/>
          </a:p>
        </p:txBody>
      </p:sp>
      <p:sp>
        <p:nvSpPr>
          <p:cNvPr id="3" name="Content Placeholder 2"/>
          <p:cNvSpPr>
            <a:spLocks noGrp="1"/>
          </p:cNvSpPr>
          <p:nvPr>
            <p:ph sz="quarter" idx="1"/>
          </p:nvPr>
        </p:nvSpPr>
        <p:spPr/>
        <p:txBody>
          <a:bodyPr>
            <a:normAutofit/>
          </a:bodyPr>
          <a:lstStyle/>
          <a:p>
            <a:r>
              <a:rPr lang="en-US" dirty="0"/>
              <a:t>BMI 32, Weighs 200kg</a:t>
            </a:r>
          </a:p>
          <a:p>
            <a:r>
              <a:rPr lang="en-US" dirty="0" smtClean="0"/>
              <a:t>1</a:t>
            </a:r>
            <a:r>
              <a:rPr lang="en-US" dirty="0" smtClean="0"/>
              <a:t>: 1 ratio of current dose</a:t>
            </a:r>
          </a:p>
          <a:p>
            <a:r>
              <a:rPr lang="en-US" dirty="0" smtClean="0"/>
              <a:t>Options:</a:t>
            </a:r>
          </a:p>
          <a:p>
            <a:pPr lvl="1"/>
            <a:r>
              <a:rPr lang="en-US" dirty="0" smtClean="0"/>
              <a:t>Based on current dose - 70 units </a:t>
            </a:r>
          </a:p>
          <a:p>
            <a:pPr lvl="2"/>
            <a:r>
              <a:rPr lang="en-US" dirty="0" smtClean="0"/>
              <a:t>70 units / 24 ~ 3 units an hour? No</a:t>
            </a:r>
          </a:p>
          <a:p>
            <a:pPr lvl="1"/>
            <a:r>
              <a:rPr lang="en-US" dirty="0" smtClean="0"/>
              <a:t>Based on her body weight x 0.8 </a:t>
            </a:r>
          </a:p>
          <a:p>
            <a:pPr lvl="2"/>
            <a:r>
              <a:rPr lang="en-US" dirty="0" smtClean="0"/>
              <a:t>100kg </a:t>
            </a:r>
            <a:r>
              <a:rPr lang="en-US" dirty="0"/>
              <a:t>x .8 = 80 units a day</a:t>
            </a:r>
          </a:p>
          <a:p>
            <a:pPr lvl="2"/>
            <a:r>
              <a:rPr lang="en-US" dirty="0"/>
              <a:t>50% basal = 40/24 or ~ 1.6 units </a:t>
            </a:r>
            <a:r>
              <a:rPr lang="en-US" dirty="0" err="1"/>
              <a:t>hr</a:t>
            </a:r>
            <a:endParaRPr lang="en-US" dirty="0"/>
          </a:p>
          <a:p>
            <a:pPr lvl="2"/>
            <a:r>
              <a:rPr lang="en-US" dirty="0"/>
              <a:t>50% bolus = 40 units / 3 meals  	12	12	14</a:t>
            </a:r>
          </a:p>
          <a:p>
            <a:pPr lvl="1"/>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6653676" y="1295400"/>
            <a:ext cx="2057400" cy="1919781"/>
          </a:xfrm>
          <a:prstGeom prst="rect">
            <a:avLst/>
          </a:prstGeom>
        </p:spPr>
      </p:pic>
    </p:spTree>
    <p:custDataLst>
      <p:tags r:id="rId1"/>
    </p:custDataLst>
    <p:extLst>
      <p:ext uri="{BB962C8B-B14F-4D97-AF65-F5344CB8AC3E}">
        <p14:creationId xmlns:p14="http://schemas.microsoft.com/office/powerpoint/2010/main" val="128644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533400" y="141514"/>
            <a:ext cx="6924675" cy="1931913"/>
          </a:xfrm>
          <a:prstGeom prst="rect">
            <a:avLst/>
          </a:prstGeom>
        </p:spPr>
      </p:pic>
      <p:pic>
        <p:nvPicPr>
          <p:cNvPr id="6" name="Picture 5"/>
          <p:cNvPicPr>
            <a:picLocks noChangeAspect="1"/>
          </p:cNvPicPr>
          <p:nvPr/>
        </p:nvPicPr>
        <p:blipFill>
          <a:blip r:embed="rId4"/>
          <a:stretch>
            <a:fillRect/>
          </a:stretch>
        </p:blipFill>
        <p:spPr>
          <a:xfrm>
            <a:off x="-57150" y="5734940"/>
            <a:ext cx="9201150" cy="447675"/>
          </a:xfrm>
          <a:prstGeom prst="rect">
            <a:avLst/>
          </a:prstGeom>
        </p:spPr>
      </p:pic>
      <p:pic>
        <p:nvPicPr>
          <p:cNvPr id="4" name="Content Placeholder 3"/>
          <p:cNvPicPr>
            <a:picLocks noGrp="1" noChangeAspect="1"/>
          </p:cNvPicPr>
          <p:nvPr>
            <p:ph sz="quarter" idx="1"/>
          </p:nvPr>
        </p:nvPicPr>
        <p:blipFill>
          <a:blip r:embed="rId5"/>
          <a:stretch>
            <a:fillRect/>
          </a:stretch>
        </p:blipFill>
        <p:spPr>
          <a:xfrm>
            <a:off x="2895600" y="1620611"/>
            <a:ext cx="4562475" cy="3860556"/>
          </a:xfrm>
          <a:prstGeom prst="rect">
            <a:avLst/>
          </a:prstGeom>
        </p:spPr>
      </p:pic>
    </p:spTree>
    <p:custDataLst>
      <p:tags r:id="rId1"/>
    </p:custDataLst>
    <p:extLst>
      <p:ext uri="{BB962C8B-B14F-4D97-AF65-F5344CB8AC3E}">
        <p14:creationId xmlns:p14="http://schemas.microsoft.com/office/powerpoint/2010/main" val="23152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Life</a:t>
            </a:r>
            <a:endParaRPr lang="en-US" dirty="0"/>
          </a:p>
        </p:txBody>
      </p:sp>
      <p:sp>
        <p:nvSpPr>
          <p:cNvPr id="3" name="Content Placeholder 2"/>
          <p:cNvSpPr>
            <a:spLocks noGrp="1"/>
          </p:cNvSpPr>
          <p:nvPr>
            <p:ph sz="quarter" idx="1"/>
          </p:nvPr>
        </p:nvSpPr>
        <p:spPr>
          <a:xfrm>
            <a:off x="457200" y="1219200"/>
            <a:ext cx="5257800" cy="4937760"/>
          </a:xfrm>
        </p:spPr>
        <p:txBody>
          <a:bodyPr/>
          <a:lstStyle/>
          <a:p>
            <a:r>
              <a:rPr lang="en-US" dirty="0" smtClean="0"/>
              <a:t>Older adults – MDI or CSII had similar quality of life scores</a:t>
            </a:r>
          </a:p>
          <a:p>
            <a:r>
              <a:rPr lang="en-US" dirty="0" smtClean="0"/>
              <a:t>Younger Adults- CSII improved QOL scores</a:t>
            </a:r>
          </a:p>
          <a:p>
            <a:r>
              <a:rPr lang="en-US" dirty="0" smtClean="0"/>
              <a:t>Less hospitalization and ER room visits</a:t>
            </a:r>
            <a:endParaRPr lang="en-US" dirty="0"/>
          </a:p>
        </p:txBody>
      </p:sp>
      <p:pic>
        <p:nvPicPr>
          <p:cNvPr id="5" name="Picture 4"/>
          <p:cNvPicPr>
            <a:picLocks noChangeAspect="1"/>
          </p:cNvPicPr>
          <p:nvPr/>
        </p:nvPicPr>
        <p:blipFill>
          <a:blip r:embed="rId3"/>
          <a:stretch>
            <a:fillRect/>
          </a:stretch>
        </p:blipFill>
        <p:spPr>
          <a:xfrm>
            <a:off x="304800" y="5843167"/>
            <a:ext cx="8686800" cy="422650"/>
          </a:xfrm>
          <a:prstGeom prst="rect">
            <a:avLst/>
          </a:prstGeom>
        </p:spPr>
      </p:pic>
      <p:pic>
        <p:nvPicPr>
          <p:cNvPr id="6" name="Picture 5"/>
          <p:cNvPicPr>
            <a:picLocks noChangeAspect="1"/>
          </p:cNvPicPr>
          <p:nvPr/>
        </p:nvPicPr>
        <p:blipFill>
          <a:blip r:embed="rId4"/>
          <a:stretch>
            <a:fillRect/>
          </a:stretch>
        </p:blipFill>
        <p:spPr>
          <a:xfrm>
            <a:off x="5846496" y="1219200"/>
            <a:ext cx="2724150" cy="2095500"/>
          </a:xfrm>
          <a:prstGeom prst="rect">
            <a:avLst/>
          </a:prstGeom>
        </p:spPr>
      </p:pic>
    </p:spTree>
    <p:custDataLst>
      <p:tags r:id="rId1"/>
    </p:custDataLst>
    <p:extLst>
      <p:ext uri="{BB962C8B-B14F-4D97-AF65-F5344CB8AC3E}">
        <p14:creationId xmlns:p14="http://schemas.microsoft.com/office/powerpoint/2010/main" val="251325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about weight gain and hypo?</a:t>
            </a:r>
            <a:endParaRPr lang="en-US" dirty="0"/>
          </a:p>
        </p:txBody>
      </p:sp>
      <p:sp>
        <p:nvSpPr>
          <p:cNvPr id="3" name="Content Placeholder 2"/>
          <p:cNvSpPr>
            <a:spLocks noGrp="1"/>
          </p:cNvSpPr>
          <p:nvPr>
            <p:ph sz="quarter" idx="1"/>
          </p:nvPr>
        </p:nvSpPr>
        <p:spPr/>
        <p:txBody>
          <a:bodyPr/>
          <a:lstStyle/>
          <a:p>
            <a:r>
              <a:rPr lang="en-US" dirty="0" smtClean="0"/>
              <a:t>When BG levels improve using insulin therapy, some weight gain is expected. </a:t>
            </a:r>
          </a:p>
          <a:p>
            <a:r>
              <a:rPr lang="en-US" dirty="0" smtClean="0"/>
              <a:t>Studies indicate that there is no greater weight gain on insulin pumps vs multiple daily injections ~ 1.5 </a:t>
            </a:r>
            <a:r>
              <a:rPr lang="en-US" dirty="0" err="1" smtClean="0"/>
              <a:t>kgs</a:t>
            </a:r>
            <a:endParaRPr lang="en-US" dirty="0" smtClean="0"/>
          </a:p>
          <a:p>
            <a:r>
              <a:rPr lang="en-US" dirty="0" smtClean="0"/>
              <a:t>No increased risk of hypo compared to multiple daily injections.</a:t>
            </a:r>
            <a:endParaRPr lang="en-US" dirty="0"/>
          </a:p>
        </p:txBody>
      </p:sp>
      <p:pic>
        <p:nvPicPr>
          <p:cNvPr id="4" name="Picture 3"/>
          <p:cNvPicPr>
            <a:picLocks noChangeAspect="1"/>
          </p:cNvPicPr>
          <p:nvPr/>
        </p:nvPicPr>
        <p:blipFill>
          <a:blip r:embed="rId3"/>
          <a:stretch>
            <a:fillRect/>
          </a:stretch>
        </p:blipFill>
        <p:spPr>
          <a:xfrm>
            <a:off x="152400" y="5817925"/>
            <a:ext cx="8534400" cy="415235"/>
          </a:xfrm>
          <a:prstGeom prst="rect">
            <a:avLst/>
          </a:prstGeom>
        </p:spPr>
      </p:pic>
    </p:spTree>
    <p:custDataLst>
      <p:tags r:id="rId1"/>
    </p:custDataLst>
    <p:extLst>
      <p:ext uri="{BB962C8B-B14F-4D97-AF65-F5344CB8AC3E}">
        <p14:creationId xmlns:p14="http://schemas.microsoft.com/office/powerpoint/2010/main" val="22462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Benefits</a:t>
            </a:r>
            <a:endParaRPr lang="en-US" dirty="0"/>
          </a:p>
        </p:txBody>
      </p:sp>
      <p:sp>
        <p:nvSpPr>
          <p:cNvPr id="3" name="Content Placeholder 2"/>
          <p:cNvSpPr>
            <a:spLocks noGrp="1"/>
          </p:cNvSpPr>
          <p:nvPr>
            <p:ph sz="quarter" idx="1"/>
          </p:nvPr>
        </p:nvSpPr>
        <p:spPr>
          <a:xfrm>
            <a:off x="457200" y="1219200"/>
            <a:ext cx="5791200" cy="4937760"/>
          </a:xfrm>
        </p:spPr>
        <p:txBody>
          <a:bodyPr/>
          <a:lstStyle/>
          <a:p>
            <a:r>
              <a:rPr lang="en-US" dirty="0" smtClean="0"/>
              <a:t>No increase rate of hypo as compared to multiple daily injections</a:t>
            </a:r>
          </a:p>
          <a:p>
            <a:r>
              <a:rPr lang="en-US" dirty="0" smtClean="0"/>
              <a:t>Insulin dose cut by ~ 20% when using pump</a:t>
            </a:r>
          </a:p>
          <a:p>
            <a:r>
              <a:rPr lang="en-US" dirty="0" smtClean="0"/>
              <a:t>A1c decreased by 0.7% compared to MDI</a:t>
            </a:r>
          </a:p>
          <a:p>
            <a:r>
              <a:rPr lang="en-US" dirty="0" smtClean="0"/>
              <a:t>Make result in cost savings</a:t>
            </a:r>
          </a:p>
          <a:p>
            <a:r>
              <a:rPr lang="en-US" dirty="0" smtClean="0"/>
              <a:t>Less hospital and ER Visits</a:t>
            </a:r>
            <a:endParaRPr lang="en-US" dirty="0"/>
          </a:p>
        </p:txBody>
      </p:sp>
      <p:pic>
        <p:nvPicPr>
          <p:cNvPr id="4" name="Picture 3"/>
          <p:cNvPicPr>
            <a:picLocks noChangeAspect="1"/>
          </p:cNvPicPr>
          <p:nvPr/>
        </p:nvPicPr>
        <p:blipFill>
          <a:blip r:embed="rId3"/>
          <a:stretch>
            <a:fillRect/>
          </a:stretch>
        </p:blipFill>
        <p:spPr>
          <a:xfrm>
            <a:off x="6248400" y="1256288"/>
            <a:ext cx="2444367" cy="2286000"/>
          </a:xfrm>
          <a:prstGeom prst="rect">
            <a:avLst/>
          </a:prstGeom>
        </p:spPr>
      </p:pic>
    </p:spTree>
    <p:custDataLst>
      <p:tags r:id="rId1"/>
    </p:custDataLst>
    <p:extLst>
      <p:ext uri="{BB962C8B-B14F-4D97-AF65-F5344CB8AC3E}">
        <p14:creationId xmlns:p14="http://schemas.microsoft.com/office/powerpoint/2010/main" val="85844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105400" y="2495803"/>
            <a:ext cx="2619375" cy="966507"/>
          </a:xfrm>
          <a:prstGeom prst="rect">
            <a:avLst/>
          </a:prstGeom>
        </p:spPr>
      </p:pic>
      <p:pic>
        <p:nvPicPr>
          <p:cNvPr id="4" name="Picture 6" descr="Insulin Molecule"/>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7" y="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1931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12934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16000</TotalTime>
  <Pages>98</Pages>
  <Words>4038</Words>
  <Application>Microsoft Office PowerPoint</Application>
  <PresentationFormat>Letter Paper (8.5x11 in)</PresentationFormat>
  <Paragraphs>712</Paragraphs>
  <Slides>82</Slides>
  <Notes>43</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9"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Times New Roman</vt:lpstr>
      <vt:lpstr>Wingdings</vt:lpstr>
      <vt:lpstr>Wingdings 3</vt:lpstr>
      <vt:lpstr>1_Origin</vt:lpstr>
      <vt:lpstr>Origin</vt:lpstr>
      <vt:lpstr>Clip</vt:lpstr>
      <vt:lpstr> Diabetes and Insulin Pump for Type 2   </vt:lpstr>
      <vt:lpstr>Diabetes and Insulin Pump for T2s A Clinical and Educational Update</vt:lpstr>
      <vt:lpstr>CDC Announces</vt:lpstr>
      <vt:lpstr>Diabetes in America 2015</vt:lpstr>
      <vt:lpstr> My Boys –Robert and Jackson</vt:lpstr>
      <vt:lpstr>Type 2 in Kids </vt:lpstr>
      <vt:lpstr>Age-adjusted Diabetes Prevalence  20 yrs or older, by race/ethnicity— U.S. 20014</vt:lpstr>
      <vt:lpstr>PowerPoint Presentation</vt:lpstr>
      <vt:lpstr>Hormones Effect on Glucose</vt:lpstr>
      <vt:lpstr>GLP-1 Effects in Humans Understanding the Natural Role of Incretins</vt:lpstr>
      <vt:lpstr>Incretin Mimetics Byetta, Bydureon, Trulicity, Tanzeum</vt:lpstr>
      <vt:lpstr>Natural History of Diabetes</vt:lpstr>
      <vt:lpstr>Signs of Diabetes</vt:lpstr>
      <vt:lpstr>Diabetes Classifications</vt:lpstr>
      <vt:lpstr>Case Study </vt:lpstr>
      <vt:lpstr>PowerPoint Presentation</vt:lpstr>
      <vt:lpstr>PowerPoint Presentation</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PowerPoint Presentation</vt:lpstr>
      <vt:lpstr>BMI Categories</vt:lpstr>
      <vt:lpstr>PowerPoint Presentation</vt:lpstr>
      <vt:lpstr>Insulin Resistance is the Seed</vt:lpstr>
      <vt:lpstr>Diabetes 2 - Who is at Risk?  (ADA Clinical Practice Guidelines)</vt:lpstr>
      <vt:lpstr>Diabetes 2 - Who is at Risk?  (ADA Clinical Practice Guidelines)</vt:lpstr>
      <vt:lpstr>Factors Associated with Insulin Resistance </vt:lpstr>
      <vt:lpstr>Cardio Metabolic Risk  -  5 Hypers -</vt:lpstr>
      <vt:lpstr>Natural Progression of Type 2 Diabetes</vt:lpstr>
      <vt:lpstr>Ominous Octet</vt:lpstr>
      <vt:lpstr> SGLT2 Inhibitors- “Glucoretics” </vt:lpstr>
      <vt:lpstr>Comparison of Type 1 and Type 2</vt:lpstr>
      <vt:lpstr>Life Study – Mrs. Jones</vt:lpstr>
      <vt:lpstr>What kind of Diabetes?</vt:lpstr>
      <vt:lpstr>PowerPoint Presentation</vt:lpstr>
      <vt:lpstr>What type of Diabetes?</vt:lpstr>
      <vt:lpstr>Latent AutoImmunity Diabetes in Adults (LADA)</vt:lpstr>
      <vt:lpstr>LADA Clinical Features Compared to Type 2</vt:lpstr>
      <vt:lpstr>Gestational DM ~ 7% of all Pregnancies</vt:lpstr>
      <vt:lpstr>Start Metformin therapy</vt:lpstr>
      <vt:lpstr>Metformin – 1st agent of choice</vt:lpstr>
      <vt:lpstr>Diabetes Bingo - “DiaBingo” Shout out Right Answer</vt:lpstr>
      <vt:lpstr>DiaBingo</vt:lpstr>
      <vt:lpstr>Goals of Care</vt:lpstr>
      <vt:lpstr>ABC’s of Diabetes</vt:lpstr>
      <vt:lpstr>PowerPoint Presentation</vt:lpstr>
      <vt:lpstr>Glycemic Targets  </vt:lpstr>
      <vt:lpstr>     A1c and Estimated Avg Glucose (eAG) 2008 </vt:lpstr>
      <vt:lpstr>PowerPoint Presentation</vt:lpstr>
      <vt:lpstr>“Legacy Effect”</vt:lpstr>
      <vt:lpstr>ABCs of Diabetes –  </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Pattern Management –AKA </vt:lpstr>
      <vt:lpstr>Physiologic Insulin Secretion:    24-Hour Profile </vt:lpstr>
      <vt:lpstr>Approach Depends on Patient</vt:lpstr>
      <vt:lpstr>Insulin Dosing Type 1 &amp; 2</vt:lpstr>
      <vt:lpstr>Case Study </vt:lpstr>
      <vt:lpstr>Type 2 Pump Candidates?</vt:lpstr>
      <vt:lpstr>Advantages of Using an Insulin Pump: ADA  Website</vt:lpstr>
      <vt:lpstr>Disadvantages</vt:lpstr>
      <vt:lpstr>If you are already insulin resistant, why give more insulin?</vt:lpstr>
      <vt:lpstr>ADA Step Wise Approach to Hyperglycemia 2015</vt:lpstr>
      <vt:lpstr>PowerPoint Presentation</vt:lpstr>
      <vt:lpstr>PowerPoint Presentation</vt:lpstr>
      <vt:lpstr>PowerPoint Presentation</vt:lpstr>
      <vt:lpstr>Case Study </vt:lpstr>
      <vt:lpstr>Switching to Insulin via Pump</vt:lpstr>
      <vt:lpstr>PowerPoint Presentation</vt:lpstr>
      <vt:lpstr>Quality of Life</vt:lpstr>
      <vt:lpstr>What about weight gain and hypo?</vt:lpstr>
      <vt:lpstr>Summary of Benefits</vt:lpstr>
      <vt:lpstr>No one is Unmotivated</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802</cp:revision>
  <cp:lastPrinted>2014-06-29T17:39:19Z</cp:lastPrinted>
  <dcterms:created xsi:type="dcterms:W3CDTF">1998-04-16T17:55:30Z</dcterms:created>
  <dcterms:modified xsi:type="dcterms:W3CDTF">2015-02-23T22:32:06Z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DDB822BC-D947-4D89-A02A-F72C47159FE2</vt:lpwstr>
  </property>
  <property fmtid="{D5CDD505-2E9C-101B-9397-08002B2CF9AE}" pid="5" name="ArticulateProjectFull">
    <vt:lpwstr>C:\Users\beverly\Documents\Dropbox\A DES Admin Folder\Diabetes in the 21st Century Secured Gigs\Consulting gigs\Presentation Final 2015.ppta</vt:lpwstr>
  </property>
</Properties>
</file>